
<file path=[Content_Types].xml><?xml version="1.0" encoding="utf-8"?>
<Types xmlns="http://schemas.openxmlformats.org/package/2006/content-types">
  <Default Extension="png" ContentType="image/png"/>
  <Default Extension="bin" ContentType="application/vnd.openxmlformats-officedocument.oleObject"/>
  <Default Extension="tmp" ContentType="image/png"/>
  <Default Extension="jpeg" ContentType="image/jpeg"/>
  <Default Extension="emf" ContentType="image/x-e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tiff" ContentType="image/tiff"/>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3.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4.xml" ContentType="application/vnd.openxmlformats-officedocument.theme+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5.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6.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7.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8.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9.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10.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11.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theme/theme12.xml" ContentType="application/vnd.openxmlformats-officedocument.theme+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3.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14.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15.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theme/theme16.xml" ContentType="application/vnd.openxmlformats-officedocument.theme+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theme/theme17.xml" ContentType="application/vnd.openxmlformats-officedocument.theme+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theme/theme18.xml" ContentType="application/vnd.openxmlformats-officedocument.theme+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19.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20.xml" ContentType="application/vnd.openxmlformats-officedocument.theme+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theme/theme21.xml" ContentType="application/vnd.openxmlformats-officedocument.theme+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theme/theme22.xml" ContentType="application/vnd.openxmlformats-officedocument.theme+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theme/theme23.xml" ContentType="application/vnd.openxmlformats-officedocument.theme+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theme/theme24.xml" ContentType="application/vnd.openxmlformats-officedocument.theme+xml"/>
  <Override PartName="/ppt/tags/tag2.xml" ContentType="application/vnd.openxmlformats-officedocument.presentationml.tags+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theme/theme25.xml" ContentType="application/vnd.openxmlformats-officedocument.theme+xml"/>
  <Override PartName="/ppt/tags/tag3.xml" ContentType="application/vnd.openxmlformats-officedocument.presentationml.tags+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theme/theme26.xml" ContentType="application/vnd.openxmlformats-officedocument.theme+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27.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theme/theme28.xml" ContentType="application/vnd.openxmlformats-officedocument.theme+xml"/>
  <Override PartName="/ppt/tags/tag4.xml" ContentType="application/vnd.openxmlformats-officedocument.presentationml.tags+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9.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theme/theme30.xml" ContentType="application/vnd.openxmlformats-officedocument.theme+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31.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theme/theme32.xml" ContentType="application/vnd.openxmlformats-officedocument.theme+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theme/theme33.xml" ContentType="application/vnd.openxmlformats-officedocument.theme+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theme/theme34.xml" ContentType="application/vnd.openxmlformats-officedocument.theme+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theme/theme35.xml" ContentType="application/vnd.openxmlformats-officedocument.theme+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theme/theme36.xml" ContentType="application/vnd.openxmlformats-officedocument.theme+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theme/theme37.xml" ContentType="application/vnd.openxmlformats-officedocument.theme+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theme/theme38.xml" ContentType="application/vnd.openxmlformats-officedocument.theme+xml"/>
  <Override PartName="/ppt/tags/tag5.xml" ContentType="application/vnd.openxmlformats-officedocument.presentationml.tags+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theme/theme39.xml" ContentType="application/vnd.openxmlformats-officedocument.theme+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40.xml" ContentType="application/vnd.openxmlformats-officedocument.theme+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theme/theme41.xml" ContentType="application/vnd.openxmlformats-officedocument.theme+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theme/theme42.xml" ContentType="application/vnd.openxmlformats-officedocument.theme+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theme/theme43.xml" ContentType="application/vnd.openxmlformats-officedocument.theme+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theme/theme44.xml" ContentType="application/vnd.openxmlformats-officedocument.theme+xml"/>
  <Override PartName="/ppt/tags/tag6.xml" ContentType="application/vnd.openxmlformats-officedocument.presentationml.tags+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theme/theme45.xml" ContentType="application/vnd.openxmlformats-officedocument.theme+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theme/theme46.xml" ContentType="application/vnd.openxmlformats-officedocument.theme+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theme/theme47.xml" ContentType="application/vnd.openxmlformats-officedocument.theme+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theme/theme48.xml" ContentType="application/vnd.openxmlformats-officedocument.theme+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theme/theme49.xml" ContentType="application/vnd.openxmlformats-officedocument.theme+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theme/theme50.xml" ContentType="application/vnd.openxmlformats-officedocument.theme+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theme/theme51.xml" ContentType="application/vnd.openxmlformats-officedocument.theme+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theme/theme52.xml" ContentType="application/vnd.openxmlformats-officedocument.theme+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theme/theme53.xml" ContentType="application/vnd.openxmlformats-officedocument.theme+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theme/theme54.xml" ContentType="application/vnd.openxmlformats-officedocument.theme+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theme/theme55.xml" ContentType="application/vnd.openxmlformats-officedocument.theme+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theme/theme56.xml" ContentType="application/vnd.openxmlformats-officedocument.theme+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theme/theme57.xml" ContentType="application/vnd.openxmlformats-officedocument.theme+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theme/theme58.xml" ContentType="application/vnd.openxmlformats-officedocument.theme+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theme/theme59.xml" ContentType="application/vnd.openxmlformats-officedocument.theme+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theme/theme60.xml" ContentType="application/vnd.openxmlformats-officedocument.theme+xml"/>
  <Override PartName="/ppt/tags/tag7.xml" ContentType="application/vnd.openxmlformats-officedocument.presentationml.tags+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theme/theme61.xml" ContentType="application/vnd.openxmlformats-officedocument.theme+xml"/>
  <Override PartName="/ppt/tags/tag8.xml" ContentType="application/vnd.openxmlformats-officedocument.presentationml.tags+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theme/theme62.xml" ContentType="application/vnd.openxmlformats-officedocument.theme+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theme/theme63.xml" ContentType="application/vnd.openxmlformats-officedocument.theme+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theme/theme64.xml" ContentType="application/vnd.openxmlformats-officedocument.theme+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theme/theme65.xml" ContentType="application/vnd.openxmlformats-officedocument.theme+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theme/theme66.xml" ContentType="application/vnd.openxmlformats-officedocument.theme+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theme/theme67.xml" ContentType="application/vnd.openxmlformats-officedocument.theme+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theme/theme68.xml" ContentType="application/vnd.openxmlformats-officedocument.theme+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theme/theme69.xml" ContentType="application/vnd.openxmlformats-officedocument.theme+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theme/theme70.xml" ContentType="application/vnd.openxmlformats-officedocument.theme+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theme/theme71.xml" ContentType="application/vnd.openxmlformats-officedocument.theme+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theme/theme72.xml" ContentType="application/vnd.openxmlformats-officedocument.theme+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theme/theme73.xml" ContentType="application/vnd.openxmlformats-officedocument.theme+xml"/>
  <Override PartName="/ppt/tags/tag9.xml" ContentType="application/vnd.openxmlformats-officedocument.presentationml.tags+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theme/theme74.xml" ContentType="application/vnd.openxmlformats-officedocument.theme+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theme/theme75.xml" ContentType="application/vnd.openxmlformats-officedocument.theme+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theme/theme76.xml" ContentType="application/vnd.openxmlformats-officedocument.theme+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theme/theme77.xml" ContentType="application/vnd.openxmlformats-officedocument.theme+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theme/theme78.xml" ContentType="application/vnd.openxmlformats-officedocument.theme+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theme/theme79.xml" ContentType="application/vnd.openxmlformats-officedocument.theme+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theme/theme80.xml" ContentType="application/vnd.openxmlformats-officedocument.theme+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theme/theme81.xml" ContentType="application/vnd.openxmlformats-officedocument.theme+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theme/theme82.xml" ContentType="application/vnd.openxmlformats-officedocument.theme+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theme/theme83.xml" ContentType="application/vnd.openxmlformats-officedocument.theme+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theme/theme84.xml" ContentType="application/vnd.openxmlformats-officedocument.theme+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theme/theme85.xml" ContentType="application/vnd.openxmlformats-officedocument.theme+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theme/theme86.xml" ContentType="application/vnd.openxmlformats-officedocument.theme+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theme/theme87.xml" ContentType="application/vnd.openxmlformats-officedocument.theme+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theme/theme88.xml" ContentType="application/vnd.openxmlformats-officedocument.theme+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theme/theme89.xml" ContentType="application/vnd.openxmlformats-officedocument.theme+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theme/theme90.xml" ContentType="application/vnd.openxmlformats-officedocument.theme+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theme/theme91.xml" ContentType="application/vnd.openxmlformats-officedocument.theme+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theme/theme92.xml" ContentType="application/vnd.openxmlformats-officedocument.theme+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theme/theme93.xml" ContentType="application/vnd.openxmlformats-officedocument.theme+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heme/themeOverride1.xml" ContentType="application/vnd.openxmlformats-officedocument.themeOverride+xml"/>
  <Override PartName="/ppt/tags/tag22.xml" ContentType="application/vnd.openxmlformats-officedocument.presentationml.tags+xml"/>
  <Override PartName="/ppt/tags/tag23.xml" ContentType="application/vnd.openxmlformats-officedocument.presentationml.tags+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theme/theme94.xml" ContentType="application/vnd.openxmlformats-officedocument.theme+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theme/theme95.xml" ContentType="application/vnd.openxmlformats-officedocument.theme+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theme/theme96.xml" ContentType="application/vnd.openxmlformats-officedocument.theme+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theme/theme97.xml" ContentType="application/vnd.openxmlformats-officedocument.theme+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theme/theme98.xml" ContentType="application/vnd.openxmlformats-officedocument.theme+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theme/theme99.xml" ContentType="application/vnd.openxmlformats-officedocument.theme+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theme/theme100.xml" ContentType="application/vnd.openxmlformats-officedocument.them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heme/themeOverride2.xml" ContentType="application/vnd.openxmlformats-officedocument.themeOverride+xml"/>
  <Override PartName="/ppt/tags/tag39.xml" ContentType="application/vnd.openxmlformats-officedocument.presentationml.tags+xml"/>
  <Override PartName="/ppt/tags/tag40.xml" ContentType="application/vnd.openxmlformats-officedocument.presentationml.tags+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theme/theme101.xml" ContentType="application/vnd.openxmlformats-officedocument.theme+xml"/>
  <Override PartName="/ppt/theme/theme102.xml" ContentType="application/vnd.openxmlformats-officedocument.theme+xml"/>
  <Override PartName="/ppt/theme/theme103.xml" ContentType="application/vnd.openxmlformats-officedocument.theme+xml"/>
  <Override PartName="/ppt/tags/tag41.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9.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notesSlides/notesSlide10.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charts/style1.xml" ContentType="application/vnd.ms-office.chartstyle+xml"/>
  <Override PartName="/ppt/charts/colors1.xml" ContentType="application/vnd.ms-office.chartcolorstyle+xml"/>
  <Override PartName="/ppt/charts/chart7.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8.xml" ContentType="application/vnd.openxmlformats-officedocument.drawingml.chart+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9.xml" ContentType="application/vnd.openxmlformats-officedocument.drawingml.chart+xml"/>
  <Override PartName="/ppt/notesSlides/notesSlide25.xml" ContentType="application/vnd.openxmlformats-officedocument.presentationml.notesSlide+xml"/>
  <Override PartName="/ppt/charts/chart10.xml" ContentType="application/vnd.openxmlformats-officedocument.drawingml.chart+xml"/>
  <Override PartName="/ppt/notesSlides/notesSlide26.xml" ContentType="application/vnd.openxmlformats-officedocument.presentationml.notesSlide+xml"/>
  <Override PartName="/ppt/charts/chart11.xml" ContentType="application/vnd.openxmlformats-officedocument.drawingml.chart+xml"/>
  <Override PartName="/ppt/notesSlides/notesSlide27.xml" ContentType="application/vnd.openxmlformats-officedocument.presentationml.notesSlide+xml"/>
  <Override PartName="/ppt/charts/chart12.xml" ContentType="application/vnd.openxmlformats-officedocument.drawingml.chart+xml"/>
  <Override PartName="/ppt/charts/chart13.xml" ContentType="application/vnd.openxmlformats-officedocument.drawingml.chart+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notesSlides/notesSlide30.xml" ContentType="application/vnd.openxmlformats-officedocument.presentationml.notesSlide+xml"/>
  <Override PartName="/ppt/charts/chart20.xml" ContentType="application/vnd.openxmlformats-officedocument.drawingml.chart+xml"/>
  <Override PartName="/ppt/notesSlides/notesSlide31.xml" ContentType="application/vnd.openxmlformats-officedocument.presentationml.notesSlide+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notesSlides/notesSlide32.xml" ContentType="application/vnd.openxmlformats-officedocument.presentationml.notesSlide+xml"/>
  <Override PartName="/ppt/charts/chart26.xml" ContentType="application/vnd.openxmlformats-officedocument.drawingml.chart+xml"/>
  <Override PartName="/ppt/charts/chart27.xml" ContentType="application/vnd.openxmlformats-officedocument.drawingml.chart+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charts/chart28.xml" ContentType="application/vnd.openxmlformats-officedocument.drawingml.chart+xml"/>
  <Override PartName="/ppt/charts/chart29.xml" ContentType="application/vnd.openxmlformats-officedocument.drawingml.chart+xml"/>
  <Override PartName="/ppt/notesSlides/notesSlide37.xml" ContentType="application/vnd.openxmlformats-officedocument.presentationml.notesSlide+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notesSlides/notesSlide38.xml" ContentType="application/vnd.openxmlformats-officedocument.presentationml.notesSlide+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notesSlides/notesSlide39.xml" ContentType="application/vnd.openxmlformats-officedocument.presentationml.notesSlide+xml"/>
  <Override PartName="/ppt/charts/chart36.xml" ContentType="application/vnd.openxmlformats-officedocument.drawingml.chart+xml"/>
  <Override PartName="/ppt/notesSlides/notesSlide40.xml" ContentType="application/vnd.openxmlformats-officedocument.presentationml.notesSlide+xml"/>
  <Override PartName="/ppt/charts/chart37.xml" ContentType="application/vnd.openxmlformats-officedocument.drawingml.chart+xml"/>
  <Override PartName="/ppt/notesSlides/notesSlide41.xml" ContentType="application/vnd.openxmlformats-officedocument.presentationml.notesSlide+xml"/>
  <Override PartName="/ppt/charts/chart38.xml" ContentType="application/vnd.openxmlformats-officedocument.drawingml.chart+xml"/>
  <Override PartName="/ppt/notesSlides/notesSlide42.xml" ContentType="application/vnd.openxmlformats-officedocument.presentationml.notesSlide+xml"/>
  <Override PartName="/ppt/charts/chart39.xml" ContentType="application/vnd.openxmlformats-officedocument.drawingml.chart+xml"/>
  <Override PartName="/ppt/notesSlides/notesSlide43.xml" ContentType="application/vnd.openxmlformats-officedocument.presentationml.notesSlide+xml"/>
  <Override PartName="/ppt/charts/chart40.xml" ContentType="application/vnd.openxmlformats-officedocument.drawingml.chart+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charts/chart41.xml" ContentType="application/vnd.openxmlformats-officedocument.drawingml.chart+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charts/chart42.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50.xml" ContentType="application/vnd.openxmlformats-officedocument.presentationml.notesSlide+xml"/>
  <Override PartName="/ppt/charts/chart43.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51.xml" ContentType="application/vnd.openxmlformats-officedocument.presentationml.notesSlide+xml"/>
  <Override PartName="/ppt/charts/chart44.xml" ContentType="application/vnd.openxmlformats-officedocument.drawingml.chart+xml"/>
  <Override PartName="/ppt/charts/style5.xml" ContentType="application/vnd.ms-office.chartstyle+xml"/>
  <Override PartName="/ppt/charts/colors5.xml" ContentType="application/vnd.ms-office.chartcolorstyle+xml"/>
  <Override PartName="/ppt/charts/chart45.xml" ContentType="application/vnd.openxmlformats-officedocument.drawingml.chart+xml"/>
  <Override PartName="/ppt/charts/style6.xml" ContentType="application/vnd.ms-office.chartstyle+xml"/>
  <Override PartName="/ppt/charts/colors6.xml" ContentType="application/vnd.ms-office.chartcolorstyle+xml"/>
  <Override PartName="/ppt/charts/chart46.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52.xml" ContentType="application/vnd.openxmlformats-officedocument.presentationml.notesSlide+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47.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3.xml" ContentType="application/vnd.openxmlformats-officedocument.themeOverride+xml"/>
  <Override PartName="/ppt/notesSlides/notesSlide56.xml" ContentType="application/vnd.openxmlformats-officedocument.presentationml.notesSlide+xml"/>
  <Override PartName="/ppt/charts/chart48.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4.xml" ContentType="application/vnd.openxmlformats-officedocument.themeOverride+xml"/>
  <Override PartName="/ppt/charts/chart49.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5.xml" ContentType="application/vnd.openxmlformats-officedocument.themeOverride+xml"/>
  <Override PartName="/ppt/charts/chart50.xml" ContentType="application/vnd.openxmlformats-officedocument.drawingml.chart+xml"/>
  <Override PartName="/ppt/charts/style11.xml" ContentType="application/vnd.ms-office.chartstyle+xml"/>
  <Override PartName="/ppt/charts/colors11.xml" ContentType="application/vnd.ms-office.chartcolorstyle+xml"/>
  <Override PartName="/ppt/theme/themeOverride6.xml" ContentType="application/vnd.openxmlformats-officedocument.themeOverride+xml"/>
  <Override PartName="/ppt/charts/chart51.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7.xml" ContentType="application/vnd.openxmlformats-officedocument.themeOverride+xml"/>
  <Override PartName="/ppt/notesSlides/notesSlide57.xml" ContentType="application/vnd.openxmlformats-officedocument.presentationml.notesSlide+xml"/>
  <Override PartName="/ppt/charts/chart52.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8.xml" ContentType="application/vnd.openxmlformats-officedocument.themeOverride+xml"/>
  <Override PartName="/ppt/charts/chart53.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9.xml" ContentType="application/vnd.openxmlformats-officedocument.themeOverride+xml"/>
  <Override PartName="/ppt/charts/chart54.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10.xml" ContentType="application/vnd.openxmlformats-officedocument.themeOverride+xml"/>
  <Override PartName="/ppt/charts/chart55.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11.xml" ContentType="application/vnd.openxmlformats-officedocument.themeOverride+xml"/>
  <Override PartName="/ppt/notesSlides/notesSlide58.xml" ContentType="application/vnd.openxmlformats-officedocument.presentationml.notesSlide+xml"/>
  <Override PartName="/ppt/charts/chart56.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12.xml" ContentType="application/vnd.openxmlformats-officedocument.themeOverride+xml"/>
  <Override PartName="/ppt/charts/chart57.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13.xml" ContentType="application/vnd.openxmlformats-officedocument.themeOverride+xml"/>
  <Override PartName="/ppt/charts/chart58.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14.xml" ContentType="application/vnd.openxmlformats-officedocument.themeOverride+xml"/>
  <Override PartName="/ppt/charts/chart59.xml" ContentType="application/vnd.openxmlformats-officedocument.drawingml.chart+xml"/>
  <Override PartName="/ppt/charts/style20.xml" ContentType="application/vnd.ms-office.chartstyle+xml"/>
  <Override PartName="/ppt/charts/colors20.xml" ContentType="application/vnd.ms-office.chartcolorstyle+xml"/>
  <Override PartName="/ppt/theme/themeOverride15.xml" ContentType="application/vnd.openxmlformats-officedocument.themeOverride+xml"/>
  <Override PartName="/ppt/notesSlides/notesSlide59.xml" ContentType="application/vnd.openxmlformats-officedocument.presentationml.notesSlide+xml"/>
  <Override PartName="/ppt/charts/chart60.xml" ContentType="application/vnd.openxmlformats-officedocument.drawingml.chart+xml"/>
  <Override PartName="/ppt/charts/style21.xml" ContentType="application/vnd.ms-office.chartstyle+xml"/>
  <Override PartName="/ppt/charts/colors21.xml" ContentType="application/vnd.ms-office.chartcolorstyle+xml"/>
  <Override PartName="/ppt/theme/themeOverride16.xml" ContentType="application/vnd.openxmlformats-officedocument.themeOverride+xml"/>
  <Override PartName="/ppt/charts/chart61.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17.xml" ContentType="application/vnd.openxmlformats-officedocument.themeOverride+xml"/>
  <Override PartName="/ppt/charts/chart62.xml" ContentType="application/vnd.openxmlformats-officedocument.drawingml.chart+xml"/>
  <Override PartName="/ppt/charts/style23.xml" ContentType="application/vnd.ms-office.chartstyle+xml"/>
  <Override PartName="/ppt/charts/colors23.xml" ContentType="application/vnd.ms-office.chartcolorstyle+xml"/>
  <Override PartName="/ppt/theme/themeOverride18.xml" ContentType="application/vnd.openxmlformats-officedocument.themeOverride+xml"/>
  <Override PartName="/ppt/charts/chart63.xml" ContentType="application/vnd.openxmlformats-officedocument.drawingml.chart+xml"/>
  <Override PartName="/ppt/charts/style24.xml" ContentType="application/vnd.ms-office.chartstyle+xml"/>
  <Override PartName="/ppt/charts/colors24.xml" ContentType="application/vnd.ms-office.chartcolorstyle+xml"/>
  <Override PartName="/ppt/theme/themeOverride19.xml" ContentType="application/vnd.openxmlformats-officedocument.themeOverride+xml"/>
  <Override PartName="/ppt/notesSlides/notesSlide60.xml" ContentType="application/vnd.openxmlformats-officedocument.presentationml.notesSlide+xml"/>
  <Override PartName="/ppt/charts/chart64.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20.xml" ContentType="application/vnd.openxmlformats-officedocument.themeOverride+xml"/>
  <Override PartName="/ppt/charts/chart65.xml" ContentType="application/vnd.openxmlformats-officedocument.drawingml.chart+xml"/>
  <Override PartName="/ppt/charts/style26.xml" ContentType="application/vnd.ms-office.chartstyle+xml"/>
  <Override PartName="/ppt/charts/colors26.xml" ContentType="application/vnd.ms-office.chartcolorstyle+xml"/>
  <Override PartName="/ppt/theme/themeOverride21.xml" ContentType="application/vnd.openxmlformats-officedocument.themeOverride+xml"/>
  <Override PartName="/ppt/charts/chart66.xml" ContentType="application/vnd.openxmlformats-officedocument.drawingml.chart+xml"/>
  <Override PartName="/ppt/charts/style27.xml" ContentType="application/vnd.ms-office.chartstyle+xml"/>
  <Override PartName="/ppt/charts/colors27.xml" ContentType="application/vnd.ms-office.chartcolorstyle+xml"/>
  <Override PartName="/ppt/theme/themeOverride22.xml" ContentType="application/vnd.openxmlformats-officedocument.themeOverride+xml"/>
  <Override PartName="/ppt/charts/chart67.xml" ContentType="application/vnd.openxmlformats-officedocument.drawingml.chart+xml"/>
  <Override PartName="/ppt/charts/style28.xml" ContentType="application/vnd.ms-office.chartstyle+xml"/>
  <Override PartName="/ppt/charts/colors28.xml" ContentType="application/vnd.ms-office.chartcolorstyle+xml"/>
  <Override PartName="/ppt/theme/themeOverride23.xml" ContentType="application/vnd.openxmlformats-officedocument.themeOverride+xml"/>
  <Override PartName="/ppt/charts/chart68.xml" ContentType="application/vnd.openxmlformats-officedocument.drawingml.chart+xml"/>
  <Override PartName="/ppt/charts/style29.xml" ContentType="application/vnd.ms-office.chartstyle+xml"/>
  <Override PartName="/ppt/charts/colors29.xml" ContentType="application/vnd.ms-office.chartcolorstyle+xml"/>
  <Override PartName="/ppt/theme/themeOverride24.xml" ContentType="application/vnd.openxmlformats-officedocument.themeOverride+xml"/>
  <Override PartName="/ppt/notesSlides/notesSlide61.xml" ContentType="application/vnd.openxmlformats-officedocument.presentationml.notesSlide+xml"/>
  <Override PartName="/ppt/charts/chart69.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70.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71.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72.xml" ContentType="application/vnd.openxmlformats-officedocument.drawingml.chart+xml"/>
  <Override PartName="/ppt/charts/style33.xml" ContentType="application/vnd.ms-office.chartstyle+xml"/>
  <Override PartName="/ppt/charts/colors33.xml" ContentType="application/vnd.ms-office.chartcolorstyle+xml"/>
  <Override PartName="/ppt/notesSlides/notesSlide62.xml" ContentType="application/vnd.openxmlformats-officedocument.presentationml.notesSlide+xml"/>
  <Override PartName="/ppt/charts/chart73.xml" ContentType="application/vnd.openxmlformats-officedocument.drawingml.chart+xml"/>
  <Override PartName="/ppt/charts/style34.xml" ContentType="application/vnd.ms-office.chartstyle+xml"/>
  <Override PartName="/ppt/charts/colors34.xml" ContentType="application/vnd.ms-office.chartcolorstyle+xml"/>
  <Override PartName="/ppt/theme/themeOverride25.xml" ContentType="application/vnd.openxmlformats-officedocument.themeOverride+xml"/>
  <Override PartName="/ppt/charts/chart74.xml" ContentType="application/vnd.openxmlformats-officedocument.drawingml.chart+xml"/>
  <Override PartName="/ppt/charts/style35.xml" ContentType="application/vnd.ms-office.chartstyle+xml"/>
  <Override PartName="/ppt/charts/colors35.xml" ContentType="application/vnd.ms-office.chartcolorstyle+xml"/>
  <Override PartName="/ppt/theme/themeOverride26.xml" ContentType="application/vnd.openxmlformats-officedocument.themeOverride+xml"/>
  <Override PartName="/ppt/charts/chart75.xml" ContentType="application/vnd.openxmlformats-officedocument.drawingml.chart+xml"/>
  <Override PartName="/ppt/charts/style36.xml" ContentType="application/vnd.ms-office.chartstyle+xml"/>
  <Override PartName="/ppt/charts/colors36.xml" ContentType="application/vnd.ms-office.chartcolorstyle+xml"/>
  <Override PartName="/ppt/theme/themeOverride27.xml" ContentType="application/vnd.openxmlformats-officedocument.themeOverride+xml"/>
  <Override PartName="/ppt/charts/chart76.xml" ContentType="application/vnd.openxmlformats-officedocument.drawingml.chart+xml"/>
  <Override PartName="/ppt/charts/style37.xml" ContentType="application/vnd.ms-office.chartstyle+xml"/>
  <Override PartName="/ppt/charts/colors37.xml" ContentType="application/vnd.ms-office.chartcolorstyle+xml"/>
  <Override PartName="/ppt/theme/themeOverride28.xml" ContentType="application/vnd.openxmlformats-officedocument.themeOverride+xml"/>
  <Override PartName="/ppt/notesSlides/notesSlide63.xml" ContentType="application/vnd.openxmlformats-officedocument.presentationml.notesSlide+xml"/>
  <Override PartName="/ppt/charts/chart77.xml" ContentType="application/vnd.openxmlformats-officedocument.drawingml.chart+xml"/>
  <Override PartName="/ppt/charts/style38.xml" ContentType="application/vnd.ms-office.chartstyle+xml"/>
  <Override PartName="/ppt/charts/colors38.xml" ContentType="application/vnd.ms-office.chartcolorstyle+xml"/>
  <Override PartName="/ppt/theme/themeOverride29.xml" ContentType="application/vnd.openxmlformats-officedocument.themeOverride+xml"/>
  <Override PartName="/ppt/charts/chart78.xml" ContentType="application/vnd.openxmlformats-officedocument.drawingml.chart+xml"/>
  <Override PartName="/ppt/charts/style39.xml" ContentType="application/vnd.ms-office.chartstyle+xml"/>
  <Override PartName="/ppt/charts/colors39.xml" ContentType="application/vnd.ms-office.chartcolorstyle+xml"/>
  <Override PartName="/ppt/theme/themeOverride30.xml" ContentType="application/vnd.openxmlformats-officedocument.themeOverride+xml"/>
  <Override PartName="/ppt/notesSlides/notesSlide64.xml" ContentType="application/vnd.openxmlformats-officedocument.presentationml.notesSlide+xml"/>
  <Override PartName="/ppt/charts/chart79.xml" ContentType="application/vnd.openxmlformats-officedocument.drawingml.chart+xml"/>
  <Override PartName="/ppt/charts/style40.xml" ContentType="application/vnd.ms-office.chartstyle+xml"/>
  <Override PartName="/ppt/charts/colors40.xml" ContentType="application/vnd.ms-office.chartcolorstyle+xml"/>
  <Override PartName="/ppt/theme/themeOverride31.xml" ContentType="application/vnd.openxmlformats-officedocument.themeOverride+xml"/>
  <Override PartName="/ppt/charts/chart80.xml" ContentType="application/vnd.openxmlformats-officedocument.drawingml.chart+xml"/>
  <Override PartName="/ppt/charts/style41.xml" ContentType="application/vnd.ms-office.chartstyle+xml"/>
  <Override PartName="/ppt/charts/colors41.xml" ContentType="application/vnd.ms-office.chartcolorstyle+xml"/>
  <Override PartName="/ppt/theme/themeOverride32.xml" ContentType="application/vnd.openxmlformats-officedocument.themeOverride+xml"/>
  <Override PartName="/ppt/charts/chart81.xml" ContentType="application/vnd.openxmlformats-officedocument.drawingml.chart+xml"/>
  <Override PartName="/ppt/charts/style42.xml" ContentType="application/vnd.ms-office.chartstyle+xml"/>
  <Override PartName="/ppt/charts/colors42.xml" ContentType="application/vnd.ms-office.chartcolorstyle+xml"/>
  <Override PartName="/ppt/theme/themeOverride33.xml" ContentType="application/vnd.openxmlformats-officedocument.themeOverride+xml"/>
  <Override PartName="/ppt/charts/chart82.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34.xml" ContentType="application/vnd.openxmlformats-officedocument.themeOverride+xml"/>
  <Override PartName="/ppt/charts/chart83.xml" ContentType="application/vnd.openxmlformats-officedocument.drawingml.chart+xml"/>
  <Override PartName="/ppt/charts/style44.xml" ContentType="application/vnd.ms-office.chartstyle+xml"/>
  <Override PartName="/ppt/charts/colors44.xml" ContentType="application/vnd.ms-office.chartcolorstyle+xml"/>
  <Override PartName="/ppt/theme/themeOverride35.xml" ContentType="application/vnd.openxmlformats-officedocument.themeOverride+xml"/>
  <Override PartName="/ppt/notesSlides/notesSlide65.xml" ContentType="application/vnd.openxmlformats-officedocument.presentationml.notesSlide+xml"/>
  <Override PartName="/ppt/charts/chart84.xml" ContentType="application/vnd.openxmlformats-officedocument.drawingml.chart+xml"/>
  <Override PartName="/ppt/charts/style45.xml" ContentType="application/vnd.ms-office.chartstyle+xml"/>
  <Override PartName="/ppt/charts/colors45.xml" ContentType="application/vnd.ms-office.chartcolorstyle+xml"/>
  <Override PartName="/ppt/theme/themeOverride36.xml" ContentType="application/vnd.openxmlformats-officedocument.themeOverr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charts/chart85.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86.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87.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88.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89.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90.xml" ContentType="application/vnd.openxmlformats-officedocument.drawingml.chart+xml"/>
  <Override PartName="/ppt/charts/style51.xml" ContentType="application/vnd.ms-office.chartstyle+xml"/>
  <Override PartName="/ppt/charts/colors51.xml" ContentType="application/vnd.ms-office.chartcolorstyle+xml"/>
  <Override PartName="/ppt/notesSlides/notesSlide84.xml" ContentType="application/vnd.openxmlformats-officedocument.presentationml.notesSlide+xml"/>
  <Override PartName="/ppt/charts/chart91.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92.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93.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94.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95.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96.xml" ContentType="application/vnd.openxmlformats-officedocument.drawingml.chart+xml"/>
  <Override PartName="/ppt/charts/style57.xml" ContentType="application/vnd.ms-office.chartstyle+xml"/>
  <Override PartName="/ppt/charts/colors57.xml" ContentType="application/vnd.ms-office.chartcolorstyle+xml"/>
  <Override PartName="/ppt/notesSlides/notesSlide85.xml" ContentType="application/vnd.openxmlformats-officedocument.presentationml.notesSlide+xml"/>
  <Override PartName="/ppt/charts/chart97.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98.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99.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100.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101.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102.xml" ContentType="application/vnd.openxmlformats-officedocument.drawingml.chart+xml"/>
  <Override PartName="/ppt/charts/style63.xml" ContentType="application/vnd.ms-office.chartstyle+xml"/>
  <Override PartName="/ppt/charts/colors63.xml" ContentType="application/vnd.ms-office.chartcolorstyle+xml"/>
  <Override PartName="/ppt/notesSlides/notesSlide86.xml" ContentType="application/vnd.openxmlformats-officedocument.presentationml.notesSlide+xml"/>
  <Override PartName="/ppt/charts/chart103.xml" ContentType="application/vnd.openxmlformats-officedocument.drawingml.chart+xml"/>
  <Override PartName="/ppt/charts/style64.xml" ContentType="application/vnd.ms-office.chartstyle+xml"/>
  <Override PartName="/ppt/charts/colors64.xml" ContentType="application/vnd.ms-office.chartcolorstyle+xml"/>
  <Override PartName="/ppt/charts/chart104.xml" ContentType="application/vnd.openxmlformats-officedocument.drawingml.chart+xml"/>
  <Override PartName="/ppt/charts/style65.xml" ContentType="application/vnd.ms-office.chartstyle+xml"/>
  <Override PartName="/ppt/charts/colors65.xml" ContentType="application/vnd.ms-office.chartcolorstyle+xml"/>
  <Override PartName="/ppt/charts/chart105.xml" ContentType="application/vnd.openxmlformats-officedocument.drawingml.chart+xml"/>
  <Override PartName="/ppt/charts/style66.xml" ContentType="application/vnd.ms-office.chartstyle+xml"/>
  <Override PartName="/ppt/charts/colors66.xml" ContentType="application/vnd.ms-office.chartcolorstyle+xml"/>
  <Override PartName="/ppt/charts/chart106.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107.xml" ContentType="application/vnd.openxmlformats-officedocument.drawingml.chart+xml"/>
  <Override PartName="/ppt/charts/style68.xml" ContentType="application/vnd.ms-office.chartstyle+xml"/>
  <Override PartName="/ppt/charts/colors68.xml" ContentType="application/vnd.ms-office.chartcolorstyle+xml"/>
  <Override PartName="/ppt/charts/chart108.xml" ContentType="application/vnd.openxmlformats-officedocument.drawingml.chart+xml"/>
  <Override PartName="/ppt/charts/style69.xml" ContentType="application/vnd.ms-office.chartstyle+xml"/>
  <Override PartName="/ppt/charts/colors69.xml" ContentType="application/vnd.ms-office.chartcolorstyle+xml"/>
  <Override PartName="/ppt/notesSlides/notesSlide87.xml" ContentType="application/vnd.openxmlformats-officedocument.presentationml.notesSlide+xml"/>
  <Override PartName="/ppt/charts/chart109.xml" ContentType="application/vnd.openxmlformats-officedocument.drawingml.chart+xml"/>
  <Override PartName="/ppt/charts/style70.xml" ContentType="application/vnd.ms-office.chartstyle+xml"/>
  <Override PartName="/ppt/charts/colors70.xml" ContentType="application/vnd.ms-office.chartcolorstyle+xml"/>
  <Override PartName="/ppt/charts/chart110.xml" ContentType="application/vnd.openxmlformats-officedocument.drawingml.chart+xml"/>
  <Override PartName="/ppt/charts/style71.xml" ContentType="application/vnd.ms-office.chartstyle+xml"/>
  <Override PartName="/ppt/charts/colors71.xml" ContentType="application/vnd.ms-office.chartcolorstyle+xml"/>
  <Override PartName="/ppt/theme/themeOverride37.xml" ContentType="application/vnd.openxmlformats-officedocument.themeOverride+xml"/>
  <Override PartName="/ppt/charts/chart111.xml" ContentType="application/vnd.openxmlformats-officedocument.drawingml.chart+xml"/>
  <Override PartName="/ppt/charts/style72.xml" ContentType="application/vnd.ms-office.chartstyle+xml"/>
  <Override PartName="/ppt/charts/colors72.xml" ContentType="application/vnd.ms-office.chartcolorstyle+xml"/>
  <Override PartName="/ppt/theme/themeOverride38.xml" ContentType="application/vnd.openxmlformats-officedocument.themeOverride+xml"/>
  <Override PartName="/ppt/charts/chart112.xml" ContentType="application/vnd.openxmlformats-officedocument.drawingml.chart+xml"/>
  <Override PartName="/ppt/charts/style73.xml" ContentType="application/vnd.ms-office.chartstyle+xml"/>
  <Override PartName="/ppt/charts/colors73.xml" ContentType="application/vnd.ms-office.chartcolorstyle+xml"/>
  <Override PartName="/ppt/charts/chart113.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39.xml" ContentType="application/vnd.openxmlformats-officedocument.themeOverride+xml"/>
  <Override PartName="/ppt/charts/chart114.xml" ContentType="application/vnd.openxmlformats-officedocument.drawingml.chart+xml"/>
  <Override PartName="/ppt/charts/style75.xml" ContentType="application/vnd.ms-office.chartstyle+xml"/>
  <Override PartName="/ppt/charts/colors75.xml" ContentType="application/vnd.ms-office.chartcolorstyle+xml"/>
  <Override PartName="/ppt/notesSlides/notesSlide88.xml" ContentType="application/vnd.openxmlformats-officedocument.presentationml.notesSlide+xml"/>
  <Override PartName="/ppt/charts/chart115.xml" ContentType="application/vnd.openxmlformats-officedocument.drawingml.chart+xml"/>
  <Override PartName="/ppt/charts/style76.xml" ContentType="application/vnd.ms-office.chartstyle+xml"/>
  <Override PartName="/ppt/charts/colors76.xml" ContentType="application/vnd.ms-office.chartcolorstyle+xml"/>
  <Override PartName="/ppt/charts/chart116.xml" ContentType="application/vnd.openxmlformats-officedocument.drawingml.chart+xml"/>
  <Override PartName="/ppt/charts/style77.xml" ContentType="application/vnd.ms-office.chartstyle+xml"/>
  <Override PartName="/ppt/charts/colors77.xml" ContentType="application/vnd.ms-office.chartcolorstyle+xml"/>
  <Override PartName="/ppt/charts/chart117.xml" ContentType="application/vnd.openxmlformats-officedocument.drawingml.chart+xml"/>
  <Override PartName="/ppt/charts/style78.xml" ContentType="application/vnd.ms-office.chartstyle+xml"/>
  <Override PartName="/ppt/charts/colors78.xml" ContentType="application/vnd.ms-office.chartcolorstyle+xml"/>
  <Override PartName="/ppt/charts/chart118.xml" ContentType="application/vnd.openxmlformats-officedocument.drawingml.chart+xml"/>
  <Override PartName="/ppt/charts/style79.xml" ContentType="application/vnd.ms-office.chartstyle+xml"/>
  <Override PartName="/ppt/charts/colors79.xml" ContentType="application/vnd.ms-office.chartcolorstyle+xml"/>
  <Override PartName="/ppt/charts/chart119.xml" ContentType="application/vnd.openxmlformats-officedocument.drawingml.chart+xml"/>
  <Override PartName="/ppt/charts/style80.xml" ContentType="application/vnd.ms-office.chartstyle+xml"/>
  <Override PartName="/ppt/charts/colors80.xml" ContentType="application/vnd.ms-office.chartcolorstyle+xml"/>
  <Override PartName="/ppt/charts/chart120.xml" ContentType="application/vnd.openxmlformats-officedocument.drawingml.chart+xml"/>
  <Override PartName="/ppt/charts/style81.xml" ContentType="application/vnd.ms-office.chartstyle+xml"/>
  <Override PartName="/ppt/charts/colors81.xml" ContentType="application/vnd.ms-office.chartcolorstyle+xml"/>
  <Override PartName="/ppt/notesSlides/notesSlide89.xml" ContentType="application/vnd.openxmlformats-officedocument.presentationml.notesSlide+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notesSlides/notesSlide90.xml" ContentType="application/vnd.openxmlformats-officedocument.presentationml.notesSlide+xml"/>
  <Override PartName="/ppt/charts/chart126.xml" ContentType="application/vnd.openxmlformats-officedocument.drawingml.chart+xml"/>
  <Override PartName="/ppt/charts/style82.xml" ContentType="application/vnd.ms-office.chartstyle+xml"/>
  <Override PartName="/ppt/charts/colors82.xml" ContentType="application/vnd.ms-office.chartcolorstyle+xml"/>
  <Override PartName="/ppt/charts/chart127.xml" ContentType="application/vnd.openxmlformats-officedocument.drawingml.chart+xml"/>
  <Override PartName="/ppt/charts/style83.xml" ContentType="application/vnd.ms-office.chartstyle+xml"/>
  <Override PartName="/ppt/charts/colors83.xml" ContentType="application/vnd.ms-office.chartcolorstyle+xml"/>
  <Override PartName="/ppt/charts/chart128.xml" ContentType="application/vnd.openxmlformats-officedocument.drawingml.chart+xml"/>
  <Override PartName="/ppt/charts/style84.xml" ContentType="application/vnd.ms-office.chartstyle+xml"/>
  <Override PartName="/ppt/charts/colors84.xml" ContentType="application/vnd.ms-office.chartcolorstyle+xml"/>
  <Override PartName="/ppt/charts/chart129.xml" ContentType="application/vnd.openxmlformats-officedocument.drawingml.chart+xml"/>
  <Override PartName="/ppt/charts/style85.xml" ContentType="application/vnd.ms-office.chartstyle+xml"/>
  <Override PartName="/ppt/charts/colors85.xml" ContentType="application/vnd.ms-office.chartcolorstyle+xml"/>
  <Override PartName="/ppt/charts/chart130.xml" ContentType="application/vnd.openxmlformats-officedocument.drawingml.chart+xml"/>
  <Override PartName="/ppt/charts/style86.xml" ContentType="application/vnd.ms-office.chartstyle+xml"/>
  <Override PartName="/ppt/charts/colors86.xml" ContentType="application/vnd.ms-office.chartcolorstyle+xml"/>
  <Override PartName="/ppt/charts/chart131.xml" ContentType="application/vnd.openxmlformats-officedocument.drawingml.chart+xml"/>
  <Override PartName="/ppt/charts/style87.xml" ContentType="application/vnd.ms-office.chartstyle+xml"/>
  <Override PartName="/ppt/charts/colors87.xml" ContentType="application/vnd.ms-office.chartcolorstyl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notesSlides/notesSlide142.xml" ContentType="application/vnd.openxmlformats-officedocument.presentationml.notesSlide+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notesSlides/notesSlide143.xml" ContentType="application/vnd.openxmlformats-officedocument.presentationml.notesSlide+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notesSlides/notesSlide144.xml" ContentType="application/vnd.openxmlformats-officedocument.presentationml.notesSlide+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notesSlides/notesSlide145.xml" ContentType="application/vnd.openxmlformats-officedocument.presentationml.notesSlide+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notesSlides/notesSlide146.xml" ContentType="application/vnd.openxmlformats-officedocument.presentationml.notesSlid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notesSlides/notesSlide147.xml" ContentType="application/vnd.openxmlformats-officedocument.presentationml.notesSlide+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notesSlides/notesSlide148.xml" ContentType="application/vnd.openxmlformats-officedocument.presentationml.notesSlide+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notesSlides/notesSlide149.xml" ContentType="application/vnd.openxmlformats-officedocument.presentationml.notesSlide+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notesSlides/notesSlide150.xml" ContentType="application/vnd.openxmlformats-officedocument.presentationml.notesSlide+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notesSlides/notesSlide151.xml" ContentType="application/vnd.openxmlformats-officedocument.presentationml.notesSlide+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theme/themeOverride40.xml" ContentType="application/vnd.openxmlformats-officedocument.themeOverr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charts/chart132.xml" ContentType="application/vnd.openxmlformats-officedocument.drawingml.chart+xml"/>
  <Override PartName="/ppt/charts/chart133.xml" ContentType="application/vnd.openxmlformats-officedocument.drawingml.chart+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charts/chart134.xml" ContentType="application/vnd.openxmlformats-officedocument.drawingml.chart+xml"/>
  <Override PartName="/ppt/theme/themeOverride41.xml" ContentType="application/vnd.openxmlformats-officedocument.themeOverride+xml"/>
  <Override PartName="/ppt/charts/chart135.xml" ContentType="application/vnd.openxmlformats-officedocument.drawingml.chart+xml"/>
  <Override PartName="/ppt/theme/themeOverride42.xml" ContentType="application/vnd.openxmlformats-officedocument.themeOverride+xml"/>
  <Override PartName="/ppt/charts/chart136.xml" ContentType="application/vnd.openxmlformats-officedocument.drawingml.chart+xml"/>
  <Override PartName="/ppt/theme/themeOverride43.xml" ContentType="application/vnd.openxmlformats-officedocument.themeOverride+xml"/>
  <Override PartName="/ppt/charts/chart137.xml" ContentType="application/vnd.openxmlformats-officedocument.drawingml.chart+xml"/>
  <Override PartName="/ppt/theme/themeOverride44.xml" ContentType="application/vnd.openxmlformats-officedocument.themeOverride+xml"/>
  <Override PartName="/ppt/charts/chart138.xml" ContentType="application/vnd.openxmlformats-officedocument.drawingml.chart+xml"/>
  <Override PartName="/ppt/theme/themeOverride45.xml" ContentType="application/vnd.openxmlformats-officedocument.themeOverride+xml"/>
  <Override PartName="/ppt/charts/chart139.xml" ContentType="application/vnd.openxmlformats-officedocument.drawingml.chart+xml"/>
  <Override PartName="/ppt/theme/themeOverride46.xml" ContentType="application/vnd.openxmlformats-officedocument.themeOverride+xml"/>
  <Override PartName="/ppt/notesSlides/notesSlide162.xml" ContentType="application/vnd.openxmlformats-officedocument.presentationml.notesSlide+xml"/>
  <Override PartName="/ppt/charts/chart140.xml" ContentType="application/vnd.openxmlformats-officedocument.drawingml.chart+xml"/>
  <Override PartName="/ppt/theme/themeOverride47.xml" ContentType="application/vnd.openxmlformats-officedocument.themeOverride+xml"/>
  <Override PartName="/ppt/charts/chart141.xml" ContentType="application/vnd.openxmlformats-officedocument.drawingml.chart+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charts/chart142.xml" ContentType="application/vnd.openxmlformats-officedocument.drawingml.chart+xml"/>
  <Override PartName="/ppt/charts/chart143.xml" ContentType="application/vnd.openxmlformats-officedocument.drawingml.chart+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notesSlides/notesSlide191.xml" ContentType="application/vnd.openxmlformats-officedocument.presentationml.notesSlide+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notesSlides/notesSlide216.xml" ContentType="application/vnd.openxmlformats-officedocument.presentationml.notesSlide+xml"/>
  <Override PartName="/ppt/charts/chart144.xml" ContentType="application/vnd.openxmlformats-officedocument.drawingml.chart+xml"/>
  <Override PartName="/ppt/notesSlides/notesSlide217.xml" ContentType="application/vnd.openxmlformats-officedocument.presentationml.notesSlide+xml"/>
  <Override PartName="/ppt/tags/tag182.xml" ContentType="application/vnd.openxmlformats-officedocument.presentationml.tags+xml"/>
  <Override PartName="/ppt/tags/tag183.xml" ContentType="application/vnd.openxmlformats-officedocument.presentationml.tags+xml"/>
  <Override PartName="/ppt/notesSlides/notesSlide218.xml" ContentType="application/vnd.openxmlformats-officedocument.presentationml.notesSlide+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notesSlides/notesSlide219.xml" ContentType="application/vnd.openxmlformats-officedocument.presentationml.notesSlide+xml"/>
  <Override PartName="/ppt/tags/tag192.xml" ContentType="application/vnd.openxmlformats-officedocument.presentationml.tags+xml"/>
  <Override PartName="/ppt/tags/tag193.xml" ContentType="application/vnd.openxmlformats-officedocument.presentationml.tags+xml"/>
  <Override PartName="/ppt/notesSlides/notesSlide220.xml" ContentType="application/vnd.openxmlformats-officedocument.presentationml.notesSlide+xml"/>
  <Override PartName="/ppt/tags/tag194.xml" ContentType="application/vnd.openxmlformats-officedocument.presentationml.tags+xml"/>
  <Override PartName="/ppt/tags/tag195.xml" ContentType="application/vnd.openxmlformats-officedocument.presentationml.tags+xml"/>
  <Override PartName="/ppt/notesSlides/notesSlide221.xml" ContentType="application/vnd.openxmlformats-officedocument.presentationml.notesSlide+xml"/>
  <Override PartName="/ppt/charts/chart145.xml" ContentType="application/vnd.openxmlformats-officedocument.drawingml.chart+xml"/>
  <Override PartName="/ppt/charts/style88.xml" ContentType="application/vnd.ms-office.chartstyle+xml"/>
  <Override PartName="/ppt/charts/colors88.xml" ContentType="application/vnd.ms-office.chartcolorstyle+xml"/>
  <Override PartName="/ppt/theme/themeOverride48.xml" ContentType="application/vnd.openxmlformats-officedocument.themeOverride+xml"/>
  <Override PartName="/ppt/tags/tag196.xml" ContentType="application/vnd.openxmlformats-officedocument.presentationml.tags+xml"/>
  <Override PartName="/ppt/tags/tag197.xml" ContentType="application/vnd.openxmlformats-officedocument.presentationml.tags+xml"/>
  <Override PartName="/ppt/notesSlides/notesSlide222.xml" ContentType="application/vnd.openxmlformats-officedocument.presentationml.notesSlide+xml"/>
  <Override PartName="/ppt/tags/tag198.xml" ContentType="application/vnd.openxmlformats-officedocument.presentationml.tags+xml"/>
  <Override PartName="/ppt/tags/tag199.xml" ContentType="application/vnd.openxmlformats-officedocument.presentationml.tags+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charts/chart146.xml" ContentType="application/vnd.openxmlformats-officedocument.drawingml.chart+xml"/>
  <Override PartName="/ppt/tags/tag200.xml" ContentType="application/vnd.openxmlformats-officedocument.presentationml.tags+xml"/>
  <Override PartName="/ppt/tags/tag201.xml" ContentType="application/vnd.openxmlformats-officedocument.presentationml.tags+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charts/chart147.xml" ContentType="application/vnd.openxmlformats-officedocument.drawingml.chart+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notesSlides/notesSlide248.xml" ContentType="application/vnd.openxmlformats-officedocument.presentationml.notesSlide+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notesSlides/notesSlide261.xml" ContentType="application/vnd.openxmlformats-officedocument.presentationml.notesSlide+xml"/>
  <Override PartName="/ppt/tags/tag231.xml" ContentType="application/vnd.openxmlformats-officedocument.presentationml.tags+xml"/>
  <Override PartName="/ppt/tags/tag232.xml" ContentType="application/vnd.openxmlformats-officedocument.presentationml.tags+xml"/>
  <Override PartName="/ppt/notesSlides/notesSlide262.xml" ContentType="application/vnd.openxmlformats-officedocument.presentationml.notesSlide+xml"/>
  <Override PartName="/ppt/tags/tag233.xml" ContentType="application/vnd.openxmlformats-officedocument.presentationml.tags+xml"/>
  <Override PartName="/ppt/tags/tag234.xml" ContentType="application/vnd.openxmlformats-officedocument.presentationml.tags+xml"/>
  <Override PartName="/ppt/notesSlides/notesSlide263.xml" ContentType="application/vnd.openxmlformats-officedocument.presentationml.notesSlide+xml"/>
  <Override PartName="/ppt/tags/tag235.xml" ContentType="application/vnd.openxmlformats-officedocument.presentationml.tags+xml"/>
  <Override PartName="/ppt/tags/tag236.xml" ContentType="application/vnd.openxmlformats-officedocument.presentationml.tags+xml"/>
  <Override PartName="/ppt/notesSlides/notesSlide264.xml" ContentType="application/vnd.openxmlformats-officedocument.presentationml.notesSlide+xml"/>
  <Override PartName="/ppt/tags/tag237.xml" ContentType="application/vnd.openxmlformats-officedocument.presentationml.tags+xml"/>
  <Override PartName="/ppt/tags/tag238.xml" ContentType="application/vnd.openxmlformats-officedocument.presentationml.tags+xml"/>
  <Override PartName="/ppt/notesSlides/notesSlide265.xml" ContentType="application/vnd.openxmlformats-officedocument.presentationml.notesSlide+xml"/>
  <Override PartName="/ppt/tags/tag239.xml" ContentType="application/vnd.openxmlformats-officedocument.presentationml.tags+xml"/>
  <Override PartName="/ppt/tags/tag240.xml" ContentType="application/vnd.openxmlformats-officedocument.presentationml.tags+xml"/>
  <Override PartName="/ppt/notesSlides/notesSlide266.xml" ContentType="application/vnd.openxmlformats-officedocument.presentationml.notesSlide+xml"/>
  <Override PartName="/ppt/tags/tag241.xml" ContentType="application/vnd.openxmlformats-officedocument.presentationml.tags+xml"/>
  <Override PartName="/ppt/tags/tag242.xml" ContentType="application/vnd.openxmlformats-officedocument.presentationml.tags+xml"/>
  <Override PartName="/ppt/notesSlides/notesSlide267.xml" ContentType="application/vnd.openxmlformats-officedocument.presentationml.notesSlide+xml"/>
  <Override PartName="/ppt/tags/tag243.xml" ContentType="application/vnd.openxmlformats-officedocument.presentationml.tags+xml"/>
  <Override PartName="/ppt/tags/tag244.xml" ContentType="application/vnd.openxmlformats-officedocument.presentationml.tags+xml"/>
  <Override PartName="/ppt/notesSlides/notesSlide268.xml" ContentType="application/vnd.openxmlformats-officedocument.presentationml.notesSlide+xml"/>
  <Override PartName="/ppt/tags/tag245.xml" ContentType="application/vnd.openxmlformats-officedocument.presentationml.tags+xml"/>
  <Override PartName="/ppt/tags/tag246.xml" ContentType="application/vnd.openxmlformats-officedocument.presentationml.tags+xml"/>
  <Override PartName="/ppt/notesSlides/notesSlide269.xml" ContentType="application/vnd.openxmlformats-officedocument.presentationml.notesSlide+xml"/>
  <Override PartName="/ppt/tags/tag247.xml" ContentType="application/vnd.openxmlformats-officedocument.presentationml.tags+xml"/>
  <Override PartName="/ppt/tags/tag248.xml" ContentType="application/vnd.openxmlformats-officedocument.presentationml.tags+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charts/chart148.xml" ContentType="application/vnd.openxmlformats-officedocument.drawingml.chart+xml"/>
  <Override PartName="/ppt/charts/style89.xml" ContentType="application/vnd.ms-office.chartstyle+xml"/>
  <Override PartName="/ppt/charts/colors89.xml" ContentType="application/vnd.ms-office.chartcolorstyle+xml"/>
  <Override PartName="/ppt/notesSlides/notesSlide279.xml" ContentType="application/vnd.openxmlformats-officedocument.presentationml.notesSlide+xml"/>
  <Override PartName="/ppt/charts/chart149.xml" ContentType="application/vnd.openxmlformats-officedocument.drawingml.chart+xml"/>
  <Override PartName="/ppt/charts/style90.xml" ContentType="application/vnd.ms-office.chartstyle+xml"/>
  <Override PartName="/ppt/charts/colors90.xml" ContentType="application/vnd.ms-office.chartcolorstyl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charts/chart150.xml" ContentType="application/vnd.openxmlformats-officedocument.drawingml.chart+xml"/>
  <Override PartName="/ppt/charts/style91.xml" ContentType="application/vnd.ms-office.chartstyle+xml"/>
  <Override PartName="/ppt/charts/colors91.xml" ContentType="application/vnd.ms-office.chartcolorstyle+xml"/>
  <Override PartName="/ppt/theme/themeOverride49.xml" ContentType="application/vnd.openxmlformats-officedocument.themeOverride+xml"/>
  <Override PartName="/ppt/charts/chart151.xml" ContentType="application/vnd.openxmlformats-officedocument.drawingml.chart+xml"/>
  <Override PartName="/ppt/charts/style92.xml" ContentType="application/vnd.ms-office.chartstyle+xml"/>
  <Override PartName="/ppt/charts/colors92.xml" ContentType="application/vnd.ms-office.chartcolorstyle+xml"/>
  <Override PartName="/ppt/theme/themeOverride50.xml" ContentType="application/vnd.openxmlformats-officedocument.themeOverride+xml"/>
  <Override PartName="/ppt/notesSlides/notesSlide299.xml" ContentType="application/vnd.openxmlformats-officedocument.presentationml.notesSlide+xml"/>
  <Override PartName="/ppt/charts/chart152.xml" ContentType="application/vnd.openxmlformats-officedocument.drawingml.chart+xml"/>
  <Override PartName="/ppt/charts/style93.xml" ContentType="application/vnd.ms-office.chartstyle+xml"/>
  <Override PartName="/ppt/charts/colors93.xml" ContentType="application/vnd.ms-office.chartcolorstyle+xml"/>
  <Override PartName="/ppt/theme/themeOverride51.xml" ContentType="application/vnd.openxmlformats-officedocument.themeOverride+xml"/>
  <Override PartName="/ppt/charts/chart153.xml" ContentType="application/vnd.openxmlformats-officedocument.drawingml.chart+xml"/>
  <Override PartName="/ppt/charts/style94.xml" ContentType="application/vnd.ms-office.chartstyle+xml"/>
  <Override PartName="/ppt/charts/colors94.xml" ContentType="application/vnd.ms-office.chartcolorstyle+xml"/>
  <Override PartName="/ppt/theme/themeOverride52.xml" ContentType="application/vnd.openxmlformats-officedocument.themeOverride+xml"/>
  <Override PartName="/ppt/charts/chart154.xml" ContentType="application/vnd.openxmlformats-officedocument.drawingml.chart+xml"/>
  <Override PartName="/ppt/charts/style95.xml" ContentType="application/vnd.ms-office.chartstyle+xml"/>
  <Override PartName="/ppt/charts/colors95.xml" ContentType="application/vnd.ms-office.chartcolorstyle+xml"/>
  <Override PartName="/ppt/charts/chart155.xml" ContentType="application/vnd.openxmlformats-officedocument.drawingml.chart+xml"/>
  <Override PartName="/ppt/charts/style96.xml" ContentType="application/vnd.ms-office.chartstyle+xml"/>
  <Override PartName="/ppt/charts/colors96.xml" ContentType="application/vnd.ms-office.chartcolorstyle+xml"/>
  <Override PartName="/ppt/charts/chart156.xml" ContentType="application/vnd.openxmlformats-officedocument.drawingml.chart+xml"/>
  <Override PartName="/ppt/charts/style97.xml" ContentType="application/vnd.ms-office.chartstyle+xml"/>
  <Override PartName="/ppt/charts/colors97.xml" ContentType="application/vnd.ms-office.chartcolorstyle+xml"/>
  <Override PartName="/ppt/notesSlides/notesSlide300.xml" ContentType="application/vnd.openxmlformats-officedocument.presentationml.notesSlide+xml"/>
  <Override PartName="/ppt/charts/chart157.xml" ContentType="application/vnd.openxmlformats-officedocument.drawingml.chart+xml"/>
  <Override PartName="/ppt/charts/style98.xml" ContentType="application/vnd.ms-office.chartstyle+xml"/>
  <Override PartName="/ppt/charts/colors98.xml" ContentType="application/vnd.ms-office.chartcolorstyle+xml"/>
  <Override PartName="/ppt/theme/themeOverride53.xml" ContentType="application/vnd.openxmlformats-officedocument.themeOverride+xml"/>
  <Override PartName="/ppt/charts/chart158.xml" ContentType="application/vnd.openxmlformats-officedocument.drawingml.chart+xml"/>
  <Override PartName="/ppt/charts/style99.xml" ContentType="application/vnd.ms-office.chartstyle+xml"/>
  <Override PartName="/ppt/charts/colors99.xml" ContentType="application/vnd.ms-office.chartcolorstyle+xml"/>
  <Override PartName="/ppt/theme/themeOverride54.xml" ContentType="application/vnd.openxmlformats-officedocument.themeOverride+xml"/>
  <Override PartName="/ppt/charts/chart159.xml" ContentType="application/vnd.openxmlformats-officedocument.drawingml.chart+xml"/>
  <Override PartName="/ppt/charts/style100.xml" ContentType="application/vnd.ms-office.chartstyle+xml"/>
  <Override PartName="/ppt/charts/colors100.xml" ContentType="application/vnd.ms-office.chartcolorstyle+xml"/>
  <Override PartName="/ppt/theme/themeOverride55.xml" ContentType="application/vnd.openxmlformats-officedocument.themeOverride+xml"/>
  <Override PartName="/ppt/charts/chart160.xml" ContentType="application/vnd.openxmlformats-officedocument.drawingml.chart+xml"/>
  <Override PartName="/ppt/charts/style101.xml" ContentType="application/vnd.ms-office.chartstyle+xml"/>
  <Override PartName="/ppt/charts/colors101.xml" ContentType="application/vnd.ms-office.chartcolorstyle+xml"/>
  <Override PartName="/ppt/theme/themeOverride56.xml" ContentType="application/vnd.openxmlformats-officedocument.themeOverride+xml"/>
  <Override PartName="/ppt/charts/chart161.xml" ContentType="application/vnd.openxmlformats-officedocument.drawingml.chart+xml"/>
  <Override PartName="/ppt/charts/style102.xml" ContentType="application/vnd.ms-office.chartstyle+xml"/>
  <Override PartName="/ppt/charts/colors102.xml" ContentType="application/vnd.ms-office.chartcolorstyle+xml"/>
  <Override PartName="/ppt/theme/themeOverride57.xml" ContentType="application/vnd.openxmlformats-officedocument.themeOverride+xml"/>
  <Override PartName="/ppt/notesSlides/notesSlide301.xml" ContentType="application/vnd.openxmlformats-officedocument.presentationml.notesSlide+xml"/>
  <Override PartName="/ppt/charts/chart162.xml" ContentType="application/vnd.openxmlformats-officedocument.drawingml.chart+xml"/>
  <Override PartName="/ppt/charts/style103.xml" ContentType="application/vnd.ms-office.chartstyle+xml"/>
  <Override PartName="/ppt/charts/colors103.xml" ContentType="application/vnd.ms-office.chartcolorstyle+xml"/>
  <Override PartName="/ppt/theme/themeOverride58.xml" ContentType="application/vnd.openxmlformats-officedocument.themeOverride+xml"/>
  <Override PartName="/ppt/charts/chart163.xml" ContentType="application/vnd.openxmlformats-officedocument.drawingml.chart+xml"/>
  <Override PartName="/ppt/charts/style104.xml" ContentType="application/vnd.ms-office.chartstyle+xml"/>
  <Override PartName="/ppt/charts/colors104.xml" ContentType="application/vnd.ms-office.chartcolorstyle+xml"/>
  <Override PartName="/ppt/theme/themeOverride59.xml" ContentType="application/vnd.openxmlformats-officedocument.themeOverride+xml"/>
  <Override PartName="/ppt/charts/chart164.xml" ContentType="application/vnd.openxmlformats-officedocument.drawingml.chart+xml"/>
  <Override PartName="/ppt/charts/style105.xml" ContentType="application/vnd.ms-office.chartstyle+xml"/>
  <Override PartName="/ppt/charts/colors105.xml" ContentType="application/vnd.ms-office.chartcolorstyle+xml"/>
  <Override PartName="/ppt/theme/themeOverride60.xml" ContentType="application/vnd.openxmlformats-officedocument.themeOverride+xml"/>
  <Override PartName="/ppt/charts/chart165.xml" ContentType="application/vnd.openxmlformats-officedocument.drawingml.chart+xml"/>
  <Override PartName="/ppt/charts/style106.xml" ContentType="application/vnd.ms-office.chartstyle+xml"/>
  <Override PartName="/ppt/charts/colors106.xml" ContentType="application/vnd.ms-office.chartcolorstyle+xml"/>
  <Override PartName="/ppt/theme/themeOverride61.xml" ContentType="application/vnd.openxmlformats-officedocument.themeOverride+xml"/>
  <Override PartName="/ppt/charts/chart166.xml" ContentType="application/vnd.openxmlformats-officedocument.drawingml.chart+xml"/>
  <Override PartName="/ppt/charts/style107.xml" ContentType="application/vnd.ms-office.chartstyle+xml"/>
  <Override PartName="/ppt/charts/colors107.xml" ContentType="application/vnd.ms-office.chartcolorstyle+xml"/>
  <Override PartName="/ppt/theme/themeOverride62.xml" ContentType="application/vnd.openxmlformats-officedocument.themeOverride+xml"/>
  <Override PartName="/ppt/charts/chart167.xml" ContentType="application/vnd.openxmlformats-officedocument.drawingml.chart+xml"/>
  <Override PartName="/ppt/charts/style108.xml" ContentType="application/vnd.ms-office.chartstyle+xml"/>
  <Override PartName="/ppt/charts/colors108.xml" ContentType="application/vnd.ms-office.chartcolorstyle+xml"/>
  <Override PartName="/ppt/theme/themeOverride63.xml" ContentType="application/vnd.openxmlformats-officedocument.themeOverride+xml"/>
  <Override PartName="/ppt/notesSlides/notesSlide302.xml" ContentType="application/vnd.openxmlformats-officedocument.presentationml.notesSlide+xml"/>
  <Override PartName="/ppt/charts/chart168.xml" ContentType="application/vnd.openxmlformats-officedocument.drawingml.chart+xml"/>
  <Override PartName="/ppt/charts/style109.xml" ContentType="application/vnd.ms-office.chartstyle+xml"/>
  <Override PartName="/ppt/charts/colors109.xml" ContentType="application/vnd.ms-office.chartcolorstyle+xml"/>
  <Override PartName="/ppt/theme/themeOverride64.xml" ContentType="application/vnd.openxmlformats-officedocument.themeOverride+xml"/>
  <Override PartName="/ppt/notesSlides/notesSlide303.xml" ContentType="application/vnd.openxmlformats-officedocument.presentationml.notesSlide+xml"/>
  <Override PartName="/ppt/charts/chart169.xml" ContentType="application/vnd.openxmlformats-officedocument.drawingml.chart+xml"/>
  <Override PartName="/ppt/charts/style110.xml" ContentType="application/vnd.ms-office.chartstyle+xml"/>
  <Override PartName="/ppt/charts/colors110.xml" ContentType="application/vnd.ms-office.chartcolorstyle+xml"/>
  <Override PartName="/ppt/theme/themeOverride65.xml" ContentType="application/vnd.openxmlformats-officedocument.themeOverride+xml"/>
  <Override PartName="/ppt/notesSlides/notesSlide304.xml" ContentType="application/vnd.openxmlformats-officedocument.presentationml.notesSlide+xml"/>
  <Override PartName="/ppt/charts/chart170.xml" ContentType="application/vnd.openxmlformats-officedocument.drawingml.chart+xml"/>
  <Override PartName="/ppt/charts/style111.xml" ContentType="application/vnd.ms-office.chartstyle+xml"/>
  <Override PartName="/ppt/charts/colors111.xml" ContentType="application/vnd.ms-office.chartcolorstyle+xml"/>
  <Override PartName="/ppt/theme/themeOverride66.xml" ContentType="application/vnd.openxmlformats-officedocument.themeOverr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theme/themeOverride67.xml" ContentType="application/vnd.openxmlformats-officedocument.themeOverride+xml"/>
  <Override PartName="/ppt/notesSlides/notesSlide308.xml" ContentType="application/vnd.openxmlformats-officedocument.presentationml.notesSlide+xml"/>
  <Override PartName="/ppt/theme/themeOverride68.xml" ContentType="application/vnd.openxmlformats-officedocument.themeOverride+xml"/>
  <Override PartName="/ppt/notesSlides/notesSlide309.xml" ContentType="application/vnd.openxmlformats-officedocument.presentationml.notesSlide+xml"/>
  <Override PartName="/ppt/theme/themeOverride69.xml" ContentType="application/vnd.openxmlformats-officedocument.themeOverride+xml"/>
  <Override PartName="/ppt/notesSlides/notesSlide310.xml" ContentType="application/vnd.openxmlformats-officedocument.presentationml.notesSlide+xml"/>
  <Override PartName="/ppt/theme/themeOverride70.xml" ContentType="application/vnd.openxmlformats-officedocument.themeOverride+xml"/>
  <Override PartName="/ppt/notesSlides/notesSlide311.xml" ContentType="application/vnd.openxmlformats-officedocument.presentationml.notesSlide+xml"/>
  <Override PartName="/ppt/theme/themeOverride71.xml" ContentType="application/vnd.openxmlformats-officedocument.themeOverride+xml"/>
  <Override PartName="/ppt/notesSlides/notesSlide312.xml" ContentType="application/vnd.openxmlformats-officedocument.presentationml.notesSlide+xml"/>
  <Override PartName="/ppt/theme/themeOverride72.xml" ContentType="application/vnd.openxmlformats-officedocument.themeOverride+xml"/>
  <Override PartName="/ppt/notesSlides/notesSlide313.xml" ContentType="application/vnd.openxmlformats-officedocument.presentationml.notesSlide+xml"/>
  <Override PartName="/ppt/theme/themeOverride73.xml" ContentType="application/vnd.openxmlformats-officedocument.themeOverride+xml"/>
  <Override PartName="/ppt/notesSlides/notesSlide314.xml" ContentType="application/vnd.openxmlformats-officedocument.presentationml.notesSlide+xml"/>
  <Override PartName="/ppt/theme/themeOverride74.xml" ContentType="application/vnd.openxmlformats-officedocument.themeOverride+xml"/>
  <Override PartName="/ppt/notesSlides/notesSlide315.xml" ContentType="application/vnd.openxmlformats-officedocument.presentationml.notesSlide+xml"/>
  <Override PartName="/ppt/theme/themeOverride75.xml" ContentType="application/vnd.openxmlformats-officedocument.themeOverride+xml"/>
  <Override PartName="/ppt/notesSlides/notesSlide316.xml" ContentType="application/vnd.openxmlformats-officedocument.presentationml.notesSlide+xml"/>
  <Override PartName="/ppt/theme/themeOverride76.xml" ContentType="application/vnd.openxmlformats-officedocument.themeOverr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tags/tag249.xml" ContentType="application/vnd.openxmlformats-officedocument.presentationml.tags+xml"/>
  <Override PartName="/ppt/tags/tag250.xml" ContentType="application/vnd.openxmlformats-officedocument.presentationml.tags+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tags/tag251.xml" ContentType="application/vnd.openxmlformats-officedocument.presentationml.tags+xml"/>
  <Override PartName="/ppt/tags/tag252.xml" ContentType="application/vnd.openxmlformats-officedocument.presentationml.tags+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charts/chart171.xml" ContentType="application/vnd.openxmlformats-officedocument.drawingml.chart+xml"/>
  <Override PartName="/ppt/charts/style112.xml" ContentType="application/vnd.ms-office.chartstyle+xml"/>
  <Override PartName="/ppt/charts/colors112.xml" ContentType="application/vnd.ms-office.chartcolorstyle+xml"/>
  <Override PartName="/ppt/charts/chart172.xml" ContentType="application/vnd.openxmlformats-officedocument.drawingml.chart+xml"/>
  <Override PartName="/ppt/charts/style113.xml" ContentType="application/vnd.ms-office.chartstyle+xml"/>
  <Override PartName="/ppt/charts/colors113.xml" ContentType="application/vnd.ms-office.chartcolorstyle+xml"/>
  <Override PartName="/ppt/charts/chart173.xml" ContentType="application/vnd.openxmlformats-officedocument.drawingml.chart+xml"/>
  <Override PartName="/ppt/charts/style114.xml" ContentType="application/vnd.ms-office.chartstyle+xml"/>
  <Override PartName="/ppt/charts/colors114.xml" ContentType="application/vnd.ms-office.chartcolorstyle+xml"/>
  <Override PartName="/ppt/charts/chart174.xml" ContentType="application/vnd.openxmlformats-officedocument.drawingml.chart+xml"/>
  <Override PartName="/ppt/charts/style115.xml" ContentType="application/vnd.ms-office.chartstyle+xml"/>
  <Override PartName="/ppt/charts/colors115.xml" ContentType="application/vnd.ms-office.chartcolorstyle+xml"/>
  <Override PartName="/ppt/charts/chart175.xml" ContentType="application/vnd.openxmlformats-officedocument.drawingml.chart+xml"/>
  <Override PartName="/ppt/charts/style116.xml" ContentType="application/vnd.ms-office.chartstyle+xml"/>
  <Override PartName="/ppt/charts/colors116.xml" ContentType="application/vnd.ms-office.chartcolorstyle+xml"/>
  <Override PartName="/ppt/notesSlides/notesSlide359.xml" ContentType="application/vnd.openxmlformats-officedocument.presentationml.notesSlide+xml"/>
  <Override PartName="/ppt/charts/chart176.xml" ContentType="application/vnd.openxmlformats-officedocument.drawingml.chart+xml"/>
  <Override PartName="/ppt/charts/style117.xml" ContentType="application/vnd.ms-office.chartstyle+xml"/>
  <Override PartName="/ppt/charts/colors117.xml" ContentType="application/vnd.ms-office.chartcolorstyle+xml"/>
  <Override PartName="/ppt/charts/chart177.xml" ContentType="application/vnd.openxmlformats-officedocument.drawingml.chart+xml"/>
  <Override PartName="/ppt/charts/style118.xml" ContentType="application/vnd.ms-office.chartstyle+xml"/>
  <Override PartName="/ppt/charts/colors118.xml" ContentType="application/vnd.ms-office.chartcolorstyle+xml"/>
  <Override PartName="/ppt/charts/chart178.xml" ContentType="application/vnd.openxmlformats-officedocument.drawingml.chart+xml"/>
  <Override PartName="/ppt/charts/style119.xml" ContentType="application/vnd.ms-office.chartstyle+xml"/>
  <Override PartName="/ppt/charts/colors119.xml" ContentType="application/vnd.ms-office.chartcolorstyle+xml"/>
  <Override PartName="/ppt/charts/chart179.xml" ContentType="application/vnd.openxmlformats-officedocument.drawingml.chart+xml"/>
  <Override PartName="/ppt/charts/style120.xml" ContentType="application/vnd.ms-office.chartstyle+xml"/>
  <Override PartName="/ppt/charts/colors120.xml" ContentType="application/vnd.ms-office.chartcolorstyle+xml"/>
  <Override PartName="/ppt/charts/chart180.xml" ContentType="application/vnd.openxmlformats-officedocument.drawingml.chart+xml"/>
  <Override PartName="/ppt/charts/style121.xml" ContentType="application/vnd.ms-office.chartstyle+xml"/>
  <Override PartName="/ppt/charts/colors121.xml" ContentType="application/vnd.ms-office.chartcolorstyle+xml"/>
  <Override PartName="/ppt/notesSlides/notesSlide360.xml" ContentType="application/vnd.openxmlformats-officedocument.presentationml.notesSlide+xml"/>
  <Override PartName="/ppt/tags/tag253.xml" ContentType="application/vnd.openxmlformats-officedocument.presentationml.tags+xml"/>
  <Override PartName="/ppt/tags/tag254.xml" ContentType="application/vnd.openxmlformats-officedocument.presentationml.tags+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charts/chart181.xml" ContentType="application/vnd.openxmlformats-officedocument.drawingml.chart+xml"/>
  <Override PartName="/ppt/charts/style122.xml" ContentType="application/vnd.ms-office.chartstyle+xml"/>
  <Override PartName="/ppt/charts/colors122.xml" ContentType="application/vnd.ms-office.chartcolorstyle+xml"/>
  <Override PartName="/ppt/charts/chart182.xml" ContentType="application/vnd.openxmlformats-officedocument.drawingml.chart+xml"/>
  <Override PartName="/ppt/charts/style123.xml" ContentType="application/vnd.ms-office.chartstyle+xml"/>
  <Override PartName="/ppt/charts/colors123.xml" ContentType="application/vnd.ms-office.chartcolorstyle+xml"/>
  <Override PartName="/ppt/charts/chart183.xml" ContentType="application/vnd.openxmlformats-officedocument.drawingml.chart+xml"/>
  <Override PartName="/ppt/charts/style124.xml" ContentType="application/vnd.ms-office.chartstyle+xml"/>
  <Override PartName="/ppt/charts/colors124.xml" ContentType="application/vnd.ms-office.chartcolorstyle+xml"/>
  <Override PartName="/ppt/charts/chart184.xml" ContentType="application/vnd.openxmlformats-officedocument.drawingml.chart+xml"/>
  <Override PartName="/ppt/charts/style125.xml" ContentType="application/vnd.ms-office.chartstyle+xml"/>
  <Override PartName="/ppt/charts/colors125.xml" ContentType="application/vnd.ms-office.chartcolorstyle+xml"/>
  <Override PartName="/ppt/charts/chart185.xml" ContentType="application/vnd.openxmlformats-officedocument.drawingml.chart+xml"/>
  <Override PartName="/ppt/charts/style126.xml" ContentType="application/vnd.ms-office.chartstyle+xml"/>
  <Override PartName="/ppt/charts/colors126.xml" ContentType="application/vnd.ms-office.chartcolorstyl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charts/chart186.xml" ContentType="application/vnd.openxmlformats-officedocument.drawingml.chart+xml"/>
  <Override PartName="/ppt/charts/style127.xml" ContentType="application/vnd.ms-office.chartstyle+xml"/>
  <Override PartName="/ppt/charts/colors127.xml" ContentType="application/vnd.ms-office.chartcolorstyle+xml"/>
  <Override PartName="/ppt/charts/chart187.xml" ContentType="application/vnd.openxmlformats-officedocument.drawingml.chart+xml"/>
  <Override PartName="/ppt/charts/style128.xml" ContentType="application/vnd.ms-office.chartstyle+xml"/>
  <Override PartName="/ppt/charts/colors128.xml" ContentType="application/vnd.ms-office.chartcolorstyle+xml"/>
  <Override PartName="/ppt/charts/chart188.xml" ContentType="application/vnd.openxmlformats-officedocument.drawingml.chart+xml"/>
  <Override PartName="/ppt/charts/style129.xml" ContentType="application/vnd.ms-office.chartstyle+xml"/>
  <Override PartName="/ppt/charts/colors129.xml" ContentType="application/vnd.ms-office.chartcolorstyle+xml"/>
  <Override PartName="/ppt/charts/chart189.xml" ContentType="application/vnd.openxmlformats-officedocument.drawingml.chart+xml"/>
  <Override PartName="/ppt/charts/style130.xml" ContentType="application/vnd.ms-office.chartstyle+xml"/>
  <Override PartName="/ppt/charts/colors130.xml" ContentType="application/vnd.ms-office.chartcolorstyle+xml"/>
  <Override PartName="/ppt/charts/chart190.xml" ContentType="application/vnd.openxmlformats-officedocument.drawingml.chart+xml"/>
  <Override PartName="/ppt/charts/style131.xml" ContentType="application/vnd.ms-office.chartstyle+xml"/>
  <Override PartName="/ppt/charts/colors131.xml" ContentType="application/vnd.ms-office.chartcolorstyle+xml"/>
  <Override PartName="/ppt/notesSlides/notesSlide365.xml" ContentType="application/vnd.openxmlformats-officedocument.presentationml.notesSlide+xml"/>
  <Override PartName="/ppt/charts/chart191.xml" ContentType="application/vnd.openxmlformats-officedocument.drawingml.chart+xml"/>
  <Override PartName="/ppt/charts/chart192.xml" ContentType="application/vnd.openxmlformats-officedocument.drawingml.chart+xml"/>
  <Override PartName="/ppt/charts/chart193.xml" ContentType="application/vnd.openxmlformats-officedocument.drawingml.chart+xml"/>
  <Override PartName="/ppt/charts/chart194.xml" ContentType="application/vnd.openxmlformats-officedocument.drawingml.chart+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tags/tag255.xml" ContentType="application/vnd.openxmlformats-officedocument.presentationml.tags+xml"/>
  <Override PartName="/ppt/tags/tag256.xml" ContentType="application/vnd.openxmlformats-officedocument.presentationml.tags+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charts/chart195.xml" ContentType="application/vnd.openxmlformats-officedocument.drawingml.chart+xml"/>
  <Override PartName="/ppt/charts/style132.xml" ContentType="application/vnd.ms-office.chartstyle+xml"/>
  <Override PartName="/ppt/charts/colors132.xml" ContentType="application/vnd.ms-office.chartcolorstyle+xml"/>
  <Override PartName="/ppt/charts/chart196.xml" ContentType="application/vnd.openxmlformats-officedocument.drawingml.chart+xml"/>
  <Override PartName="/ppt/charts/style133.xml" ContentType="application/vnd.ms-office.chartstyle+xml"/>
  <Override PartName="/ppt/charts/colors133.xml" ContentType="application/vnd.ms-office.chartcolorstyl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charts/chart197.xml" ContentType="application/vnd.openxmlformats-officedocument.drawingml.chart+xml"/>
  <Override PartName="/ppt/charts/chart198.xml" ContentType="application/vnd.openxmlformats-officedocument.drawingml.chart+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theme/themeOverride77.xml" ContentType="application/vnd.openxmlformats-officedocument.themeOverride+xml"/>
  <Override PartName="/ppt/notesSlides/notesSlide382.xml" ContentType="application/vnd.openxmlformats-officedocument.presentationml.notesSlide+xml"/>
  <Override PartName="/ppt/theme/themeOverride78.xml" ContentType="application/vnd.openxmlformats-officedocument.themeOverride+xml"/>
  <Override PartName="/ppt/notesSlides/notesSlide383.xml" ContentType="application/vnd.openxmlformats-officedocument.presentationml.notesSlide+xml"/>
  <Override PartName="/ppt/theme/themeOverride79.xml" ContentType="application/vnd.openxmlformats-officedocument.themeOverride+xml"/>
  <Override PartName="/ppt/notesSlides/notesSlide384.xml" ContentType="application/vnd.openxmlformats-officedocument.presentationml.notesSlide+xml"/>
  <Override PartName="/ppt/charts/chart199.xml" ContentType="application/vnd.openxmlformats-officedocument.drawingml.chart+xml"/>
  <Override PartName="/ppt/charts/chart200.xml" ContentType="application/vnd.openxmlformats-officedocument.drawingml.chart+xml"/>
  <Override PartName="/ppt/charts/chart201.xml" ContentType="application/vnd.openxmlformats-officedocument.drawingml.chart+xml"/>
  <Override PartName="/ppt/theme/themeOverride80.xml" ContentType="application/vnd.openxmlformats-officedocument.themeOverride+xml"/>
  <Override PartName="/ppt/notesSlides/notesSlide385.xml" ContentType="application/vnd.openxmlformats-officedocument.presentationml.notesSlide+xml"/>
  <Override PartName="/ppt/theme/themeOverride81.xml" ContentType="application/vnd.openxmlformats-officedocument.themeOverr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charts/chart202.xml" ContentType="application/vnd.openxmlformats-officedocument.drawingml.chart+xml"/>
  <Override PartName="/ppt/theme/themeOverride82.xml" ContentType="application/vnd.openxmlformats-officedocument.themeOverride+xml"/>
  <Override PartName="/ppt/charts/chart203.xml" ContentType="application/vnd.openxmlformats-officedocument.drawingml.chart+xml"/>
  <Override PartName="/ppt/theme/themeOverride83.xml" ContentType="application/vnd.openxmlformats-officedocument.themeOverride+xml"/>
  <Override PartName="/ppt/charts/chart204.xml" ContentType="application/vnd.openxmlformats-officedocument.drawingml.chart+xml"/>
  <Override PartName="/ppt/charts/chart205.xml" ContentType="application/vnd.openxmlformats-officedocument.drawingml.chart+xml"/>
  <Override PartName="/ppt/theme/themeOverride84.xml" ContentType="application/vnd.openxmlformats-officedocument.themeOverride+xml"/>
  <Override PartName="/ppt/notesSlides/notesSlide393.xml" ContentType="application/vnd.openxmlformats-officedocument.presentationml.notesSlide+xml"/>
  <Override PartName="/ppt/charts/chart206.xml" ContentType="application/vnd.openxmlformats-officedocument.drawingml.chart+xml"/>
  <Override PartName="/ppt/theme/themeOverride85.xml" ContentType="application/vnd.openxmlformats-officedocument.themeOverride+xml"/>
  <Override PartName="/ppt/charts/chart207.xml" ContentType="application/vnd.openxmlformats-officedocument.drawingml.chart+xml"/>
  <Override PartName="/ppt/theme/themeOverride86.xml" ContentType="application/vnd.openxmlformats-officedocument.themeOverride+xml"/>
  <Override PartName="/ppt/charts/chart208.xml" ContentType="application/vnd.openxmlformats-officedocument.drawingml.chart+xml"/>
  <Override PartName="/ppt/theme/themeOverride87.xml" ContentType="application/vnd.openxmlformats-officedocument.themeOverride+xml"/>
  <Override PartName="/ppt/charts/chart209.xml" ContentType="application/vnd.openxmlformats-officedocument.drawingml.chart+xml"/>
  <Override PartName="/ppt/theme/themeOverride88.xml" ContentType="application/vnd.openxmlformats-officedocument.themeOverride+xml"/>
  <Override PartName="/ppt/notesSlides/notesSlide394.xml" ContentType="application/vnd.openxmlformats-officedocument.presentationml.notesSlide+xml"/>
  <Override PartName="/ppt/charts/chart210.xml" ContentType="application/vnd.openxmlformats-officedocument.drawingml.chart+xml"/>
  <Override PartName="/ppt/theme/themeOverride89.xml" ContentType="application/vnd.openxmlformats-officedocument.themeOverride+xml"/>
  <Override PartName="/ppt/charts/chart211.xml" ContentType="application/vnd.openxmlformats-officedocument.drawingml.chart+xml"/>
  <Override PartName="/ppt/theme/themeOverride90.xml" ContentType="application/vnd.openxmlformats-officedocument.themeOverride+xml"/>
  <Override PartName="/ppt/charts/chart212.xml" ContentType="application/vnd.openxmlformats-officedocument.drawingml.chart+xml"/>
  <Override PartName="/ppt/theme/themeOverride91.xml" ContentType="application/vnd.openxmlformats-officedocument.themeOverride+xml"/>
  <Override PartName="/ppt/charts/chart213.xml" ContentType="application/vnd.openxmlformats-officedocument.drawingml.chart+xml"/>
  <Override PartName="/ppt/theme/themeOverride92.xml" ContentType="application/vnd.openxmlformats-officedocument.themeOverride+xml"/>
  <Override PartName="/ppt/notesSlides/notesSlide395.xml" ContentType="application/vnd.openxmlformats-officedocument.presentationml.notesSlide+xml"/>
  <Override PartName="/ppt/charts/chart214.xml" ContentType="application/vnd.openxmlformats-officedocument.drawingml.chart+xml"/>
  <Override PartName="/ppt/theme/themeOverride93.xml" ContentType="application/vnd.openxmlformats-officedocument.themeOverride+xml"/>
  <Override PartName="/ppt/charts/chart215.xml" ContentType="application/vnd.openxmlformats-officedocument.drawingml.chart+xml"/>
  <Override PartName="/ppt/theme/themeOverride94.xml" ContentType="application/vnd.openxmlformats-officedocument.themeOverride+xml"/>
  <Override PartName="/ppt/charts/chart216.xml" ContentType="application/vnd.openxmlformats-officedocument.drawingml.chart+xml"/>
  <Override PartName="/ppt/theme/themeOverride95.xml" ContentType="application/vnd.openxmlformats-officedocument.themeOverride+xml"/>
  <Override PartName="/ppt/charts/chart217.xml" ContentType="application/vnd.openxmlformats-officedocument.drawingml.chart+xml"/>
  <Override PartName="/ppt/theme/themeOverride96.xml" ContentType="application/vnd.openxmlformats-officedocument.themeOverride+xml"/>
  <Override PartName="/ppt/notesSlides/notesSlide396.xml" ContentType="application/vnd.openxmlformats-officedocument.presentationml.notesSlide+xml"/>
  <Override PartName="/ppt/charts/chart218.xml" ContentType="application/vnd.openxmlformats-officedocument.drawingml.chart+xml"/>
  <Override PartName="/ppt/theme/themeOverride97.xml" ContentType="application/vnd.openxmlformats-officedocument.themeOverride+xml"/>
  <Override PartName="/ppt/charts/chart219.xml" ContentType="application/vnd.openxmlformats-officedocument.drawingml.chart+xml"/>
  <Override PartName="/ppt/theme/themeOverride98.xml" ContentType="application/vnd.openxmlformats-officedocument.themeOverride+xml"/>
  <Override PartName="/ppt/notesSlides/notesSlide397.xml" ContentType="application/vnd.openxmlformats-officedocument.presentationml.notesSlide+xml"/>
  <Override PartName="/ppt/charts/chart220.xml" ContentType="application/vnd.openxmlformats-officedocument.drawingml.chart+xml"/>
  <Override PartName="/ppt/charts/style134.xml" ContentType="application/vnd.ms-office.chartstyle+xml"/>
  <Override PartName="/ppt/charts/colors134.xml" ContentType="application/vnd.ms-office.chartcolorstyle+xml"/>
  <Override PartName="/ppt/charts/chart221.xml" ContentType="application/vnd.openxmlformats-officedocument.drawingml.chart+xml"/>
  <Override PartName="/ppt/charts/style135.xml" ContentType="application/vnd.ms-office.chartstyle+xml"/>
  <Override PartName="/ppt/charts/colors135.xml" ContentType="application/vnd.ms-office.chartcolorstyle+xml"/>
  <Override PartName="/ppt/charts/chart222.xml" ContentType="application/vnd.openxmlformats-officedocument.drawingml.chart+xml"/>
  <Override PartName="/ppt/charts/style136.xml" ContentType="application/vnd.ms-office.chartstyle+xml"/>
  <Override PartName="/ppt/charts/colors136.xml" ContentType="application/vnd.ms-office.chartcolorstyle+xml"/>
  <Override PartName="/ppt/charts/chart223.xml" ContentType="application/vnd.openxmlformats-officedocument.drawingml.chart+xml"/>
  <Override PartName="/ppt/charts/style137.xml" ContentType="application/vnd.ms-office.chartstyle+xml"/>
  <Override PartName="/ppt/charts/colors137.xml" ContentType="application/vnd.ms-office.chartcolorstyle+xml"/>
  <Override PartName="/ppt/notesSlides/notesSlide398.xml" ContentType="application/vnd.openxmlformats-officedocument.presentationml.notesSlide+xml"/>
  <Override PartName="/ppt/charts/chart224.xml" ContentType="application/vnd.openxmlformats-officedocument.drawingml.chart+xml"/>
  <Override PartName="/ppt/charts/style138.xml" ContentType="application/vnd.ms-office.chartstyle+xml"/>
  <Override PartName="/ppt/charts/colors138.xml" ContentType="application/vnd.ms-office.chartcolorstyle+xml"/>
  <Override PartName="/ppt/charts/chart225.xml" ContentType="application/vnd.openxmlformats-officedocument.drawingml.chart+xml"/>
  <Override PartName="/ppt/charts/style139.xml" ContentType="application/vnd.ms-office.chartstyle+xml"/>
  <Override PartName="/ppt/charts/colors139.xml" ContentType="application/vnd.ms-office.chartcolorstyle+xml"/>
  <Override PartName="/ppt/charts/chart226.xml" ContentType="application/vnd.openxmlformats-officedocument.drawingml.chart+xml"/>
  <Override PartName="/ppt/charts/style140.xml" ContentType="application/vnd.ms-office.chartstyle+xml"/>
  <Override PartName="/ppt/charts/colors140.xml" ContentType="application/vnd.ms-office.chartcolorstyle+xml"/>
  <Override PartName="/ppt/charts/chart227.xml" ContentType="application/vnd.openxmlformats-officedocument.drawingml.chart+xml"/>
  <Override PartName="/ppt/charts/style141.xml" ContentType="application/vnd.ms-office.chartstyle+xml"/>
  <Override PartName="/ppt/charts/colors141.xml" ContentType="application/vnd.ms-office.chartcolorstyle+xml"/>
  <Override PartName="/ppt/notesSlides/notesSlide399.xml" ContentType="application/vnd.openxmlformats-officedocument.presentationml.notesSlide+xml"/>
  <Override PartName="/ppt/charts/chart228.xml" ContentType="application/vnd.openxmlformats-officedocument.drawingml.chart+xml"/>
  <Override PartName="/ppt/charts/style142.xml" ContentType="application/vnd.ms-office.chartstyle+xml"/>
  <Override PartName="/ppt/charts/colors142.xml" ContentType="application/vnd.ms-office.chartcolorstyl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charts/chart229.xml" ContentType="application/vnd.openxmlformats-officedocument.drawingml.chart+xml"/>
  <Override PartName="/ppt/charts/chart230.xml" ContentType="application/vnd.openxmlformats-officedocument.drawingml.chart+xml"/>
  <Override PartName="/ppt/notesSlides/notesSlide403.xml" ContentType="application/vnd.openxmlformats-officedocument.presentationml.notesSlide+xml"/>
  <Override PartName="/ppt/charts/chart231.xml" ContentType="application/vnd.openxmlformats-officedocument.drawingml.chart+xml"/>
  <Override PartName="/ppt/charts/style143.xml" ContentType="application/vnd.ms-office.chartstyle+xml"/>
  <Override PartName="/ppt/charts/colors143.xml" ContentType="application/vnd.ms-office.chartcolorstyle+xml"/>
  <Override PartName="/ppt/charts/chart232.xml" ContentType="application/vnd.openxmlformats-officedocument.drawingml.chart+xml"/>
  <Override PartName="/ppt/charts/style144.xml" ContentType="application/vnd.ms-office.chartstyle+xml"/>
  <Override PartName="/ppt/charts/colors144.xml" ContentType="application/vnd.ms-office.chartcolorstyle+xml"/>
  <Override PartName="/ppt/charts/chart233.xml" ContentType="application/vnd.openxmlformats-officedocument.drawingml.chart+xml"/>
  <Override PartName="/ppt/charts/style145.xml" ContentType="application/vnd.ms-office.chartstyle+xml"/>
  <Override PartName="/ppt/charts/colors145.xml" ContentType="application/vnd.ms-office.chartcolorstyle+xml"/>
  <Override PartName="/ppt/charts/chart234.xml" ContentType="application/vnd.openxmlformats-officedocument.drawingml.chart+xml"/>
  <Override PartName="/ppt/charts/style146.xml" ContentType="application/vnd.ms-office.chartstyle+xml"/>
  <Override PartName="/ppt/charts/colors146.xml" ContentType="application/vnd.ms-office.chartcolorstyl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charts/chart235.xml" ContentType="application/vnd.openxmlformats-officedocument.drawingml.chart+xml"/>
  <Override PartName="/ppt/theme/themeOverride99.xml" ContentType="application/vnd.openxmlformats-officedocument.themeOverride+xml"/>
  <Override PartName="/ppt/drawings/drawing1.xml" ContentType="application/vnd.openxmlformats-officedocument.drawingml.chartshapes+xml"/>
  <Override PartName="/ppt/notesSlides/notesSlide407.xml" ContentType="application/vnd.openxmlformats-officedocument.presentationml.notesSlide+xml"/>
  <Override PartName="/ppt/charts/chart236.xml" ContentType="application/vnd.openxmlformats-officedocument.drawingml.chart+xml"/>
  <Override PartName="/ppt/charts/style147.xml" ContentType="application/vnd.ms-office.chartstyle+xml"/>
  <Override PartName="/ppt/charts/colors147.xml" ContentType="application/vnd.ms-office.chartcolorstyle+xml"/>
  <Override PartName="/ppt/charts/chart237.xml" ContentType="application/vnd.openxmlformats-officedocument.drawingml.chart+xml"/>
  <Override PartName="/ppt/charts/style148.xml" ContentType="application/vnd.ms-office.chartstyle+xml"/>
  <Override PartName="/ppt/charts/colors148.xml" ContentType="application/vnd.ms-office.chartcolorstyl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charts/chart238.xml" ContentType="application/vnd.openxmlformats-officedocument.drawingml.chart+xml"/>
  <Override PartName="/ppt/charts/style149.xml" ContentType="application/vnd.ms-office.chartstyle+xml"/>
  <Override PartName="/ppt/charts/colors149.xml" ContentType="application/vnd.ms-office.chartcolorstyle+xml"/>
  <Override PartName="/ppt/notesSlides/notesSlide413.xml" ContentType="application/vnd.openxmlformats-officedocument.presentationml.notesSlide+xml"/>
  <Override PartName="/ppt/theme/themeOverride100.xml" ContentType="application/vnd.openxmlformats-officedocument.themeOverride+xml"/>
  <Override PartName="/ppt/notesSlides/notesSlide414.xml" ContentType="application/vnd.openxmlformats-officedocument.presentationml.notesSlide+xml"/>
  <Override PartName="/ppt/theme/themeOverride101.xml" ContentType="application/vnd.openxmlformats-officedocument.themeOverride+xml"/>
  <Override PartName="/ppt/notesSlides/notesSlide415.xml" ContentType="application/vnd.openxmlformats-officedocument.presentationml.notesSlide+xml"/>
  <Override PartName="/ppt/theme/themeOverride102.xml" ContentType="application/vnd.openxmlformats-officedocument.themeOverride+xml"/>
  <Override PartName="/ppt/notesSlides/notesSlide416.xml" ContentType="application/vnd.openxmlformats-officedocument.presentationml.notesSlide+xml"/>
  <Override PartName="/ppt/theme/themeOverride103.xml" ContentType="application/vnd.openxmlformats-officedocument.themeOverride+xml"/>
  <Override PartName="/ppt/notesSlides/notesSlide417.xml" ContentType="application/vnd.openxmlformats-officedocument.presentationml.notesSlide+xml"/>
  <Override PartName="/ppt/theme/themeOverride104.xml" ContentType="application/vnd.openxmlformats-officedocument.themeOverride+xml"/>
  <Override PartName="/ppt/notesSlides/notesSlide418.xml" ContentType="application/vnd.openxmlformats-officedocument.presentationml.notesSlide+xml"/>
  <Override PartName="/ppt/theme/themeOverride105.xml" ContentType="application/vnd.openxmlformats-officedocument.themeOverride+xml"/>
  <Override PartName="/ppt/notesSlides/notesSlide419.xml" ContentType="application/vnd.openxmlformats-officedocument.presentationml.notesSlide+xml"/>
  <Override PartName="/ppt/theme/themeOverride106.xml" ContentType="application/vnd.openxmlformats-officedocument.themeOverride+xml"/>
  <Override PartName="/ppt/notesSlides/notesSlide420.xml" ContentType="application/vnd.openxmlformats-officedocument.presentationml.notesSlide+xml"/>
  <Override PartName="/ppt/theme/themeOverride107.xml" ContentType="application/vnd.openxmlformats-officedocument.themeOverride+xml"/>
  <Override PartName="/ppt/notesSlides/notesSlide421.xml" ContentType="application/vnd.openxmlformats-officedocument.presentationml.notesSlide+xml"/>
  <Override PartName="/ppt/theme/themeOverride108.xml" ContentType="application/vnd.openxmlformats-officedocument.themeOverride+xml"/>
  <Override PartName="/ppt/notesSlides/notesSlide422.xml" ContentType="application/vnd.openxmlformats-officedocument.presentationml.notesSlide+xml"/>
  <Override PartName="/ppt/theme/themeOverride109.xml" ContentType="application/vnd.openxmlformats-officedocument.themeOverride+xml"/>
  <Override PartName="/ppt/notesSlides/notesSlide423.xml" ContentType="application/vnd.openxmlformats-officedocument.presentationml.notesSlide+xml"/>
  <Override PartName="/ppt/theme/themeOverride110.xml" ContentType="application/vnd.openxmlformats-officedocument.themeOverride+xml"/>
  <Override PartName="/ppt/notesSlides/notesSlide424.xml" ContentType="application/vnd.openxmlformats-officedocument.presentationml.notesSlide+xml"/>
  <Override PartName="/ppt/theme/themeOverride111.xml" ContentType="application/vnd.openxmlformats-officedocument.themeOverr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charts/chart239.xml" ContentType="application/vnd.openxmlformats-officedocument.drawingml.chart+xml"/>
  <Override PartName="/ppt/charts/style150.xml" ContentType="application/vnd.ms-office.chartstyle+xml"/>
  <Override PartName="/ppt/charts/colors150.xml" ContentType="application/vnd.ms-office.chartcolorstyle+xml"/>
  <Override PartName="/ppt/notesSlides/notesSlide429.xml" ContentType="application/vnd.openxmlformats-officedocument.presentationml.notesSlide+xml"/>
  <Override PartName="/ppt/charts/chart240.xml" ContentType="application/vnd.openxmlformats-officedocument.drawingml.chart+xml"/>
  <Override PartName="/ppt/charts/style151.xml" ContentType="application/vnd.ms-office.chartstyle+xml"/>
  <Override PartName="/ppt/charts/colors151.xml" ContentType="application/vnd.ms-office.chartcolorstyle+xml"/>
  <Override PartName="/ppt/charts/chart241.xml" ContentType="application/vnd.openxmlformats-officedocument.drawingml.chart+xml"/>
  <Override PartName="/ppt/charts/style152.xml" ContentType="application/vnd.ms-office.chartstyle+xml"/>
  <Override PartName="/ppt/charts/colors152.xml" ContentType="application/vnd.ms-office.chartcolorstyle+xml"/>
  <Override PartName="/ppt/charts/chart242.xml" ContentType="application/vnd.openxmlformats-officedocument.drawingml.chart+xml"/>
  <Override PartName="/ppt/charts/style153.xml" ContentType="application/vnd.ms-office.chartstyle+xml"/>
  <Override PartName="/ppt/charts/colors153.xml" ContentType="application/vnd.ms-office.chartcolorstyle+xml"/>
  <Override PartName="/ppt/charts/chart243.xml" ContentType="application/vnd.openxmlformats-officedocument.drawingml.chart+xml"/>
  <Override PartName="/ppt/charts/style154.xml" ContentType="application/vnd.ms-office.chartstyle+xml"/>
  <Override PartName="/ppt/charts/colors154.xml" ContentType="application/vnd.ms-office.chartcolorstyle+xml"/>
  <Override PartName="/ppt/charts/chart244.xml" ContentType="application/vnd.openxmlformats-officedocument.drawingml.chart+xml"/>
  <Override PartName="/ppt/charts/style155.xml" ContentType="application/vnd.ms-office.chartstyle+xml"/>
  <Override PartName="/ppt/charts/colors155.xml" ContentType="application/vnd.ms-office.chartcolorstyle+xml"/>
  <Override PartName="/ppt/charts/chart245.xml" ContentType="application/vnd.openxmlformats-officedocument.drawingml.chart+xml"/>
  <Override PartName="/ppt/charts/style156.xml" ContentType="application/vnd.ms-office.chartstyle+xml"/>
  <Override PartName="/ppt/charts/colors156.xml" ContentType="application/vnd.ms-office.chartcolorstyl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theme/themeOverride112.xml" ContentType="application/vnd.openxmlformats-officedocument.themeOverride+xml"/>
  <Override PartName="/ppt/notesSlides/notesSlide435.xml" ContentType="application/vnd.openxmlformats-officedocument.presentationml.notesSlide+xml"/>
  <Override PartName="/ppt/theme/themeOverride113.xml" ContentType="application/vnd.openxmlformats-officedocument.themeOverride+xml"/>
  <Override PartName="/ppt/notesSlides/notesSlide436.xml" ContentType="application/vnd.openxmlformats-officedocument.presentationml.notesSlide+xml"/>
  <Override PartName="/ppt/theme/themeOverride114.xml" ContentType="application/vnd.openxmlformats-officedocument.themeOverride+xml"/>
  <Override PartName="/ppt/notesSlides/notesSlide437.xml" ContentType="application/vnd.openxmlformats-officedocument.presentationml.notesSlide+xml"/>
  <Override PartName="/ppt/theme/themeOverride115.xml" ContentType="application/vnd.openxmlformats-officedocument.themeOverride+xml"/>
  <Override PartName="/ppt/notesSlides/notesSlide438.xml" ContentType="application/vnd.openxmlformats-officedocument.presentationml.notesSlide+xml"/>
  <Override PartName="/ppt/theme/themeOverride116.xml" ContentType="application/vnd.openxmlformats-officedocument.themeOverride+xml"/>
  <Override PartName="/ppt/notesSlides/notesSlide439.xml" ContentType="application/vnd.openxmlformats-officedocument.presentationml.notesSlide+xml"/>
  <Override PartName="/ppt/theme/themeOverride117.xml" ContentType="application/vnd.openxmlformats-officedocument.themeOverride+xml"/>
  <Override PartName="/ppt/notesSlides/notesSlide440.xml" ContentType="application/vnd.openxmlformats-officedocument.presentationml.notesSlide+xml"/>
  <Override PartName="/ppt/theme/themeOverride118.xml" ContentType="application/vnd.openxmlformats-officedocument.themeOverride+xml"/>
  <Override PartName="/ppt/notesSlides/notesSlide441.xml" ContentType="application/vnd.openxmlformats-officedocument.presentationml.notesSlide+xml"/>
  <Override PartName="/ppt/theme/themeOverride119.xml" ContentType="application/vnd.openxmlformats-officedocument.themeOverride+xml"/>
  <Override PartName="/ppt/notesSlides/notesSlide442.xml" ContentType="application/vnd.openxmlformats-officedocument.presentationml.notesSlide+xml"/>
  <Override PartName="/ppt/theme/themeOverride120.xml" ContentType="application/vnd.openxmlformats-officedocument.themeOverride+xml"/>
  <Override PartName="/ppt/notesSlides/notesSlide443.xml" ContentType="application/vnd.openxmlformats-officedocument.presentationml.notesSlide+xml"/>
  <Override PartName="/ppt/theme/themeOverride121.xml" ContentType="application/vnd.openxmlformats-officedocument.themeOverride+xml"/>
  <Override PartName="/ppt/notesSlides/notesSlide444.xml" ContentType="application/vnd.openxmlformats-officedocument.presentationml.notesSlide+xml"/>
  <Override PartName="/ppt/theme/themeOverride122.xml" ContentType="application/vnd.openxmlformats-officedocument.themeOverride+xml"/>
  <Override PartName="/ppt/notesSlides/notesSlide445.xml" ContentType="application/vnd.openxmlformats-officedocument.presentationml.notesSlide+xml"/>
  <Override PartName="/ppt/theme/themeOverride123.xml" ContentType="application/vnd.openxmlformats-officedocument.themeOverride+xml"/>
  <Override PartName="/ppt/notesSlides/notesSlide446.xml" ContentType="application/vnd.openxmlformats-officedocument.presentationml.notesSlide+xml"/>
  <Override PartName="/ppt/theme/themeOverride124.xml" ContentType="application/vnd.openxmlformats-officedocument.themeOverride+xml"/>
  <Override PartName="/ppt/notesSlides/notesSlide447.xml" ContentType="application/vnd.openxmlformats-officedocument.presentationml.notesSlide+xml"/>
  <Override PartName="/ppt/theme/themeOverride125.xml" ContentType="application/vnd.openxmlformats-officedocument.themeOverride+xml"/>
  <Override PartName="/ppt/notesSlides/notesSlide448.xml" ContentType="application/vnd.openxmlformats-officedocument.presentationml.notesSlide+xml"/>
  <Override PartName="/ppt/theme/themeOverride126.xml" ContentType="application/vnd.openxmlformats-officedocument.themeOverride+xml"/>
  <Override PartName="/ppt/notesSlides/notesSlide449.xml" ContentType="application/vnd.openxmlformats-officedocument.presentationml.notesSlide+xml"/>
  <Override PartName="/ppt/theme/themeOverride127.xml" ContentType="application/vnd.openxmlformats-officedocument.themeOverride+xml"/>
  <Override PartName="/ppt/notesSlides/notesSlide450.xml" ContentType="application/vnd.openxmlformats-officedocument.presentationml.notesSlide+xml"/>
  <Override PartName="/ppt/theme/themeOverride128.xml" ContentType="application/vnd.openxmlformats-officedocument.themeOverride+xml"/>
  <Override PartName="/ppt/notesSlides/notesSlide451.xml" ContentType="application/vnd.openxmlformats-officedocument.presentationml.notesSlide+xml"/>
  <Override PartName="/ppt/theme/themeOverride129.xml" ContentType="application/vnd.openxmlformats-officedocument.themeOverride+xml"/>
  <Override PartName="/ppt/notesSlides/notesSlide452.xml" ContentType="application/vnd.openxmlformats-officedocument.presentationml.notesSlide+xml"/>
  <Override PartName="/ppt/theme/themeOverride130.xml" ContentType="application/vnd.openxmlformats-officedocument.themeOverride+xml"/>
  <Override PartName="/ppt/notesSlides/notesSlide453.xml" ContentType="application/vnd.openxmlformats-officedocument.presentationml.notesSlide+xml"/>
  <Override PartName="/ppt/theme/themeOverride131.xml" ContentType="application/vnd.openxmlformats-officedocument.themeOverride+xml"/>
  <Override PartName="/ppt/notesSlides/notesSlide454.xml" ContentType="application/vnd.openxmlformats-officedocument.presentationml.notesSlide+xml"/>
  <Override PartName="/ppt/theme/themeOverride132.xml" ContentType="application/vnd.openxmlformats-officedocument.themeOverride+xml"/>
  <Override PartName="/ppt/notesSlides/notesSlide455.xml" ContentType="application/vnd.openxmlformats-officedocument.presentationml.notesSlide+xml"/>
  <Override PartName="/ppt/theme/themeOverride133.xml" ContentType="application/vnd.openxmlformats-officedocument.themeOverr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charts/chart246.xml" ContentType="application/vnd.openxmlformats-officedocument.drawingml.chart+xml"/>
  <Override PartName="/ppt/charts/style157.xml" ContentType="application/vnd.ms-office.chartstyle+xml"/>
  <Override PartName="/ppt/charts/colors157.xml" ContentType="application/vnd.ms-office.chartcolorstyle+xml"/>
  <Override PartName="/ppt/charts/chart247.xml" ContentType="application/vnd.openxmlformats-officedocument.drawingml.chart+xml"/>
  <Override PartName="/ppt/charts/style158.xml" ContentType="application/vnd.ms-office.chartstyle+xml"/>
  <Override PartName="/ppt/charts/colors158.xml" ContentType="application/vnd.ms-office.chartcolorstyle+xml"/>
  <Override PartName="/ppt/notesSlides/notesSlide459.xml" ContentType="application/vnd.openxmlformats-officedocument.presentationml.notesSlide+xml"/>
  <Override PartName="/ppt/charts/chart248.xml" ContentType="application/vnd.openxmlformats-officedocument.drawingml.chart+xml"/>
  <Override PartName="/ppt/charts/style159.xml" ContentType="application/vnd.ms-office.chartstyle+xml"/>
  <Override PartName="/ppt/charts/colors159.xml" ContentType="application/vnd.ms-office.chartcolorstyle+xml"/>
  <Override PartName="/ppt/theme/themeOverride134.xml" ContentType="application/vnd.openxmlformats-officedocument.themeOverride+xml"/>
  <Override PartName="/ppt/notesSlides/notesSlide460.xml" ContentType="application/vnd.openxmlformats-officedocument.presentationml.notesSlide+xml"/>
  <Override PartName="/ppt/theme/themeOverride135.xml" ContentType="application/vnd.openxmlformats-officedocument.themeOverr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68" r:id="rId2"/>
    <p:sldMasterId id="2147483677" r:id="rId3"/>
    <p:sldMasterId id="2147483685" r:id="rId4"/>
    <p:sldMasterId id="2147483695" r:id="rId5"/>
    <p:sldMasterId id="2147483724" r:id="rId6"/>
    <p:sldMasterId id="2147483744" r:id="rId7"/>
    <p:sldMasterId id="2147483751" r:id="rId8"/>
    <p:sldMasterId id="2147483760" r:id="rId9"/>
    <p:sldMasterId id="2147483773" r:id="rId10"/>
    <p:sldMasterId id="2147483785" r:id="rId11"/>
    <p:sldMasterId id="2147483799" r:id="rId12"/>
    <p:sldMasterId id="2147483808" r:id="rId13"/>
    <p:sldMasterId id="2147483821" r:id="rId14"/>
    <p:sldMasterId id="2147483835" r:id="rId15"/>
    <p:sldMasterId id="2147483848" r:id="rId16"/>
    <p:sldMasterId id="2147483890" r:id="rId17"/>
    <p:sldMasterId id="2147483898" r:id="rId18"/>
    <p:sldMasterId id="2147483906" r:id="rId19"/>
    <p:sldMasterId id="2147483914" r:id="rId20"/>
    <p:sldMasterId id="2147483922" r:id="rId21"/>
    <p:sldMasterId id="2147483930" r:id="rId22"/>
    <p:sldMasterId id="2147483938" r:id="rId23"/>
    <p:sldMasterId id="2147483946" r:id="rId24"/>
    <p:sldMasterId id="2147483954" r:id="rId25"/>
    <p:sldMasterId id="2147483962" r:id="rId26"/>
    <p:sldMasterId id="2147483970" r:id="rId27"/>
    <p:sldMasterId id="2147483994" r:id="rId28"/>
    <p:sldMasterId id="2147484030" r:id="rId29"/>
    <p:sldMasterId id="2147484068" r:id="rId30"/>
    <p:sldMasterId id="2147484076" r:id="rId31"/>
    <p:sldMasterId id="2147484084" r:id="rId32"/>
    <p:sldMasterId id="2147484093" r:id="rId33"/>
    <p:sldMasterId id="2147484102" r:id="rId34"/>
    <p:sldMasterId id="2147484110" r:id="rId35"/>
    <p:sldMasterId id="2147484118" r:id="rId36"/>
    <p:sldMasterId id="2147484127" r:id="rId37"/>
    <p:sldMasterId id="2147484135" r:id="rId38"/>
    <p:sldMasterId id="2147484151" r:id="rId39"/>
    <p:sldMasterId id="2147484159" r:id="rId40"/>
    <p:sldMasterId id="2147484168" r:id="rId41"/>
    <p:sldMasterId id="2147484177" r:id="rId42"/>
    <p:sldMasterId id="2147484185" r:id="rId43"/>
    <p:sldMasterId id="2147484202" r:id="rId44"/>
    <p:sldMasterId id="2147484220" r:id="rId45"/>
    <p:sldMasterId id="2147484231" r:id="rId46"/>
    <p:sldMasterId id="2147484240" r:id="rId47"/>
    <p:sldMasterId id="2147484270" r:id="rId48"/>
    <p:sldMasterId id="2147484299" r:id="rId49"/>
    <p:sldMasterId id="2147484328" r:id="rId50"/>
    <p:sldMasterId id="2147484358" r:id="rId51"/>
    <p:sldMasterId id="2147484387" r:id="rId52"/>
    <p:sldMasterId id="2147484416" r:id="rId53"/>
    <p:sldMasterId id="2147484442" r:id="rId54"/>
    <p:sldMasterId id="2147484448" r:id="rId55"/>
    <p:sldMasterId id="2147484477" r:id="rId56"/>
    <p:sldMasterId id="2147484506" r:id="rId57"/>
    <p:sldMasterId id="2147484535" r:id="rId58"/>
    <p:sldMasterId id="2147484576" r:id="rId59"/>
    <p:sldMasterId id="2147484605" r:id="rId60"/>
    <p:sldMasterId id="2147484610" r:id="rId61"/>
    <p:sldMasterId id="2147484615" r:id="rId62"/>
    <p:sldMasterId id="2147484644" r:id="rId63"/>
    <p:sldMasterId id="2147484673" r:id="rId64"/>
    <p:sldMasterId id="2147484702" r:id="rId65"/>
    <p:sldMasterId id="2147484731" r:id="rId66"/>
    <p:sldMasterId id="2147484760" r:id="rId67"/>
    <p:sldMasterId id="2147484789" r:id="rId68"/>
    <p:sldMasterId id="2147484818" r:id="rId69"/>
    <p:sldMasterId id="2147484827" r:id="rId70"/>
    <p:sldMasterId id="2147484835" r:id="rId71"/>
    <p:sldMasterId id="2147484865" r:id="rId72"/>
    <p:sldMasterId id="2147484894" r:id="rId73"/>
    <p:sldMasterId id="2147484899" r:id="rId74"/>
    <p:sldMasterId id="2147484928" r:id="rId75"/>
    <p:sldMasterId id="2147484957" r:id="rId76"/>
    <p:sldMasterId id="2147484965" r:id="rId77"/>
    <p:sldMasterId id="2147484973" r:id="rId78"/>
    <p:sldMasterId id="2147484982" r:id="rId79"/>
    <p:sldMasterId id="2147484991" r:id="rId80"/>
    <p:sldMasterId id="2147484999" r:id="rId81"/>
    <p:sldMasterId id="2147485028" r:id="rId82"/>
    <p:sldMasterId id="2147485036" r:id="rId83"/>
    <p:sldMasterId id="2147485065" r:id="rId84"/>
    <p:sldMasterId id="2147485073" r:id="rId85"/>
    <p:sldMasterId id="2147485082" r:id="rId86"/>
    <p:sldMasterId id="2147485090" r:id="rId87"/>
    <p:sldMasterId id="2147485119" r:id="rId88"/>
    <p:sldMasterId id="2147485149" r:id="rId89"/>
    <p:sldMasterId id="2147485179" r:id="rId90"/>
    <p:sldMasterId id="2147485187" r:id="rId91"/>
    <p:sldMasterId id="2147485195" r:id="rId92"/>
    <p:sldMasterId id="2147485203" r:id="rId93"/>
    <p:sldMasterId id="2147485210" r:id="rId94"/>
    <p:sldMasterId id="2147485218" r:id="rId95"/>
    <p:sldMasterId id="2147485227" r:id="rId96"/>
    <p:sldMasterId id="2147485256" r:id="rId97"/>
    <p:sldMasterId id="2147485264" r:id="rId98"/>
    <p:sldMasterId id="2147485303" r:id="rId99"/>
    <p:sldMasterId id="2147485333" r:id="rId100"/>
    <p:sldMasterId id="2147485350" r:id="rId101"/>
  </p:sldMasterIdLst>
  <p:notesMasterIdLst>
    <p:notesMasterId r:id="rId583"/>
  </p:notesMasterIdLst>
  <p:handoutMasterIdLst>
    <p:handoutMasterId r:id="rId584"/>
  </p:handoutMasterIdLst>
  <p:sldIdLst>
    <p:sldId id="2009" r:id="rId102"/>
    <p:sldId id="2074" r:id="rId103"/>
    <p:sldId id="3188" r:id="rId104"/>
    <p:sldId id="3301" r:id="rId105"/>
    <p:sldId id="3300" r:id="rId106"/>
    <p:sldId id="2144" r:id="rId107"/>
    <p:sldId id="3305" r:id="rId108"/>
    <p:sldId id="2145" r:id="rId109"/>
    <p:sldId id="3250" r:id="rId110"/>
    <p:sldId id="3200" r:id="rId111"/>
    <p:sldId id="3201" r:id="rId112"/>
    <p:sldId id="3202" r:id="rId113"/>
    <p:sldId id="3001" r:id="rId114"/>
    <p:sldId id="3002" r:id="rId115"/>
    <p:sldId id="3203" r:id="rId116"/>
    <p:sldId id="3004" r:id="rId117"/>
    <p:sldId id="3204" r:id="rId118"/>
    <p:sldId id="2396" r:id="rId119"/>
    <p:sldId id="3205" r:id="rId120"/>
    <p:sldId id="3000" r:id="rId121"/>
    <p:sldId id="2723" r:id="rId122"/>
    <p:sldId id="3249" r:id="rId123"/>
    <p:sldId id="2146" r:id="rId124"/>
    <p:sldId id="3222" r:id="rId125"/>
    <p:sldId id="3206" r:id="rId126"/>
    <p:sldId id="2451" r:id="rId127"/>
    <p:sldId id="2186" r:id="rId128"/>
    <p:sldId id="3245" r:id="rId129"/>
    <p:sldId id="3208" r:id="rId130"/>
    <p:sldId id="3209" r:id="rId131"/>
    <p:sldId id="2948" r:id="rId132"/>
    <p:sldId id="2997" r:id="rId133"/>
    <p:sldId id="2998" r:id="rId134"/>
    <p:sldId id="3210" r:id="rId135"/>
    <p:sldId id="3213" r:id="rId136"/>
    <p:sldId id="2148" r:id="rId137"/>
    <p:sldId id="3247" r:id="rId138"/>
    <p:sldId id="2455" r:id="rId139"/>
    <p:sldId id="3211" r:id="rId140"/>
    <p:sldId id="2457" r:id="rId141"/>
    <p:sldId id="2458" r:id="rId142"/>
    <p:sldId id="2459" r:id="rId143"/>
    <p:sldId id="2454" r:id="rId144"/>
    <p:sldId id="2187" r:id="rId145"/>
    <p:sldId id="3297" r:id="rId146"/>
    <p:sldId id="2194" r:id="rId147"/>
    <p:sldId id="2460" r:id="rId148"/>
    <p:sldId id="3248" r:id="rId149"/>
    <p:sldId id="2149" r:id="rId150"/>
    <p:sldId id="3263" r:id="rId151"/>
    <p:sldId id="3601" r:id="rId152"/>
    <p:sldId id="2988" r:id="rId153"/>
    <p:sldId id="2989" r:id="rId154"/>
    <p:sldId id="2990" r:id="rId155"/>
    <p:sldId id="2979" r:id="rId156"/>
    <p:sldId id="3597" r:id="rId157"/>
    <p:sldId id="3197" r:id="rId158"/>
    <p:sldId id="3009" r:id="rId159"/>
    <p:sldId id="3010" r:id="rId160"/>
    <p:sldId id="3011" r:id="rId161"/>
    <p:sldId id="3012" r:id="rId162"/>
    <p:sldId id="3013" r:id="rId163"/>
    <p:sldId id="3014" r:id="rId164"/>
    <p:sldId id="3198" r:id="rId165"/>
    <p:sldId id="3015" r:id="rId166"/>
    <p:sldId id="3016" r:id="rId167"/>
    <p:sldId id="3017" r:id="rId168"/>
    <p:sldId id="3199" r:id="rId169"/>
    <p:sldId id="3264" r:id="rId170"/>
    <p:sldId id="2306" r:id="rId171"/>
    <p:sldId id="3473" r:id="rId172"/>
    <p:sldId id="3474" r:id="rId173"/>
    <p:sldId id="3475" r:id="rId174"/>
    <p:sldId id="3476" r:id="rId175"/>
    <p:sldId id="3477" r:id="rId176"/>
    <p:sldId id="3478" r:id="rId177"/>
    <p:sldId id="3479" r:id="rId178"/>
    <p:sldId id="3480" r:id="rId179"/>
    <p:sldId id="3481" r:id="rId180"/>
    <p:sldId id="3482" r:id="rId181"/>
    <p:sldId id="3483" r:id="rId182"/>
    <p:sldId id="3484" r:id="rId183"/>
    <p:sldId id="3584" r:id="rId184"/>
    <p:sldId id="3486" r:id="rId185"/>
    <p:sldId id="3487" r:id="rId186"/>
    <p:sldId id="3488" r:id="rId187"/>
    <p:sldId id="3489" r:id="rId188"/>
    <p:sldId id="3490" r:id="rId189"/>
    <p:sldId id="3491" r:id="rId190"/>
    <p:sldId id="3492" r:id="rId191"/>
    <p:sldId id="3574" r:id="rId192"/>
    <p:sldId id="3494" r:id="rId193"/>
    <p:sldId id="3495" r:id="rId194"/>
    <p:sldId id="3496" r:id="rId195"/>
    <p:sldId id="3497" r:id="rId196"/>
    <p:sldId id="3498" r:id="rId197"/>
    <p:sldId id="3499" r:id="rId198"/>
    <p:sldId id="3500" r:id="rId199"/>
    <p:sldId id="3501" r:id="rId200"/>
    <p:sldId id="3502" r:id="rId201"/>
    <p:sldId id="3503" r:id="rId202"/>
    <p:sldId id="3504" r:id="rId203"/>
    <p:sldId id="3505" r:id="rId204"/>
    <p:sldId id="3506" r:id="rId205"/>
    <p:sldId id="3507" r:id="rId206"/>
    <p:sldId id="3508" r:id="rId207"/>
    <p:sldId id="3509" r:id="rId208"/>
    <p:sldId id="3510" r:id="rId209"/>
    <p:sldId id="3511" r:id="rId210"/>
    <p:sldId id="3512" r:id="rId211"/>
    <p:sldId id="3513" r:id="rId212"/>
    <p:sldId id="3514" r:id="rId213"/>
    <p:sldId id="3515" r:id="rId214"/>
    <p:sldId id="3516" r:id="rId215"/>
    <p:sldId id="3517" r:id="rId216"/>
    <p:sldId id="3518" r:id="rId217"/>
    <p:sldId id="3519" r:id="rId218"/>
    <p:sldId id="3520" r:id="rId219"/>
    <p:sldId id="3521" r:id="rId220"/>
    <p:sldId id="3522" r:id="rId221"/>
    <p:sldId id="3523" r:id="rId222"/>
    <p:sldId id="3524" r:id="rId223"/>
    <p:sldId id="3525" r:id="rId224"/>
    <p:sldId id="3526" r:id="rId225"/>
    <p:sldId id="3527" r:id="rId226"/>
    <p:sldId id="3528" r:id="rId227"/>
    <p:sldId id="3529" r:id="rId228"/>
    <p:sldId id="3530" r:id="rId229"/>
    <p:sldId id="3531" r:id="rId230"/>
    <p:sldId id="3532" r:id="rId231"/>
    <p:sldId id="3533" r:id="rId232"/>
    <p:sldId id="3534" r:id="rId233"/>
    <p:sldId id="3535" r:id="rId234"/>
    <p:sldId id="3536" r:id="rId235"/>
    <p:sldId id="3539" r:id="rId236"/>
    <p:sldId id="3540" r:id="rId237"/>
    <p:sldId id="3541" r:id="rId238"/>
    <p:sldId id="3598" r:id="rId239"/>
    <p:sldId id="3543" r:id="rId240"/>
    <p:sldId id="3544" r:id="rId241"/>
    <p:sldId id="3545" r:id="rId242"/>
    <p:sldId id="3546" r:id="rId243"/>
    <p:sldId id="3547" r:id="rId244"/>
    <p:sldId id="3548" r:id="rId245"/>
    <p:sldId id="3549" r:id="rId246"/>
    <p:sldId id="3550" r:id="rId247"/>
    <p:sldId id="3551" r:id="rId248"/>
    <p:sldId id="3552" r:id="rId249"/>
    <p:sldId id="3553" r:id="rId250"/>
    <p:sldId id="3554" r:id="rId251"/>
    <p:sldId id="3555" r:id="rId252"/>
    <p:sldId id="3556" r:id="rId253"/>
    <p:sldId id="3557" r:id="rId254"/>
    <p:sldId id="3558" r:id="rId255"/>
    <p:sldId id="3599" r:id="rId256"/>
    <p:sldId id="3600" r:id="rId257"/>
    <p:sldId id="3559" r:id="rId258"/>
    <p:sldId id="3560" r:id="rId259"/>
    <p:sldId id="3561" r:id="rId260"/>
    <p:sldId id="3562" r:id="rId261"/>
    <p:sldId id="3563" r:id="rId262"/>
    <p:sldId id="3564" r:id="rId263"/>
    <p:sldId id="3565" r:id="rId264"/>
    <p:sldId id="3566" r:id="rId265"/>
    <p:sldId id="3567" r:id="rId266"/>
    <p:sldId id="3568" r:id="rId267"/>
    <p:sldId id="3569" r:id="rId268"/>
    <p:sldId id="3570" r:id="rId269"/>
    <p:sldId id="3571" r:id="rId270"/>
    <p:sldId id="3573" r:id="rId271"/>
    <p:sldId id="2150" r:id="rId272"/>
    <p:sldId id="3221" r:id="rId273"/>
    <p:sldId id="2479" r:id="rId274"/>
    <p:sldId id="3226" r:id="rId275"/>
    <p:sldId id="2484" r:id="rId276"/>
    <p:sldId id="2497" r:id="rId277"/>
    <p:sldId id="2498" r:id="rId278"/>
    <p:sldId id="3269" r:id="rId279"/>
    <p:sldId id="2719" r:id="rId280"/>
    <p:sldId id="2499" r:id="rId281"/>
    <p:sldId id="3271" r:id="rId282"/>
    <p:sldId id="3272" r:id="rId283"/>
    <p:sldId id="3585" r:id="rId284"/>
    <p:sldId id="2721" r:id="rId285"/>
    <p:sldId id="2722" r:id="rId286"/>
    <p:sldId id="2727" r:id="rId287"/>
    <p:sldId id="3296" r:id="rId288"/>
    <p:sldId id="2500" r:id="rId289"/>
    <p:sldId id="3218" r:id="rId290"/>
    <p:sldId id="2736" r:id="rId291"/>
    <p:sldId id="3227" r:id="rId292"/>
    <p:sldId id="3273" r:id="rId293"/>
    <p:sldId id="3575" r:id="rId294"/>
    <p:sldId id="3274" r:id="rId295"/>
    <p:sldId id="3275" r:id="rId296"/>
    <p:sldId id="3276" r:id="rId297"/>
    <p:sldId id="3277" r:id="rId298"/>
    <p:sldId id="3278" r:id="rId299"/>
    <p:sldId id="3279" r:id="rId300"/>
    <p:sldId id="3280" r:id="rId301"/>
    <p:sldId id="3281" r:id="rId302"/>
    <p:sldId id="3282" r:id="rId303"/>
    <p:sldId id="3283" r:id="rId304"/>
    <p:sldId id="3284" r:id="rId305"/>
    <p:sldId id="3285" r:id="rId306"/>
    <p:sldId id="3286" r:id="rId307"/>
    <p:sldId id="3287" r:id="rId308"/>
    <p:sldId id="3288" r:id="rId309"/>
    <p:sldId id="3289" r:id="rId310"/>
    <p:sldId id="3290" r:id="rId311"/>
    <p:sldId id="3291" r:id="rId312"/>
    <p:sldId id="3292" r:id="rId313"/>
    <p:sldId id="3293" r:id="rId314"/>
    <p:sldId id="3294" r:id="rId315"/>
    <p:sldId id="3577" r:id="rId316"/>
    <p:sldId id="2973" r:id="rId317"/>
    <p:sldId id="2974" r:id="rId318"/>
    <p:sldId id="3578" r:id="rId319"/>
    <p:sldId id="3579" r:id="rId320"/>
    <p:sldId id="3580" r:id="rId321"/>
    <p:sldId id="3581" r:id="rId322"/>
    <p:sldId id="2975" r:id="rId323"/>
    <p:sldId id="2976" r:id="rId324"/>
    <p:sldId id="2977" r:id="rId325"/>
    <p:sldId id="3005" r:id="rId326"/>
    <p:sldId id="3007" r:id="rId327"/>
    <p:sldId id="3246" r:id="rId328"/>
    <p:sldId id="3265" r:id="rId329"/>
    <p:sldId id="3299" r:id="rId330"/>
    <p:sldId id="2970" r:id="rId331"/>
    <p:sldId id="3228" r:id="rId332"/>
    <p:sldId id="2961" r:id="rId333"/>
    <p:sldId id="2962" r:id="rId334"/>
    <p:sldId id="2963" r:id="rId335"/>
    <p:sldId id="2964" r:id="rId336"/>
    <p:sldId id="2742" r:id="rId337"/>
    <p:sldId id="2965" r:id="rId338"/>
    <p:sldId id="2966" r:id="rId339"/>
    <p:sldId id="2967" r:id="rId340"/>
    <p:sldId id="2968" r:id="rId341"/>
    <p:sldId id="2969" r:id="rId342"/>
    <p:sldId id="3220" r:id="rId343"/>
    <p:sldId id="2755" r:id="rId344"/>
    <p:sldId id="3457" r:id="rId345"/>
    <p:sldId id="2757" r:id="rId346"/>
    <p:sldId id="3458" r:id="rId347"/>
    <p:sldId id="3582" r:id="rId348"/>
    <p:sldId id="3459" r:id="rId349"/>
    <p:sldId id="3460" r:id="rId350"/>
    <p:sldId id="3461" r:id="rId351"/>
    <p:sldId id="3462" r:id="rId352"/>
    <p:sldId id="3463" r:id="rId353"/>
    <p:sldId id="3464" r:id="rId354"/>
    <p:sldId id="3465" r:id="rId355"/>
    <p:sldId id="3583" r:id="rId356"/>
    <p:sldId id="3466" r:id="rId357"/>
    <p:sldId id="3467" r:id="rId358"/>
    <p:sldId id="3468" r:id="rId359"/>
    <p:sldId id="3469" r:id="rId360"/>
    <p:sldId id="3470" r:id="rId361"/>
    <p:sldId id="3471" r:id="rId362"/>
    <p:sldId id="3472" r:id="rId363"/>
    <p:sldId id="2758" r:id="rId364"/>
    <p:sldId id="3232" r:id="rId365"/>
    <p:sldId id="3254" r:id="rId366"/>
    <p:sldId id="3255" r:id="rId367"/>
    <p:sldId id="3256" r:id="rId368"/>
    <p:sldId id="3257" r:id="rId369"/>
    <p:sldId id="3258" r:id="rId370"/>
    <p:sldId id="3259" r:id="rId371"/>
    <p:sldId id="3260" r:id="rId372"/>
    <p:sldId id="3261" r:id="rId373"/>
    <p:sldId id="3262" r:id="rId374"/>
    <p:sldId id="3233" r:id="rId375"/>
    <p:sldId id="2769" r:id="rId376"/>
    <p:sldId id="3234" r:id="rId377"/>
    <p:sldId id="3251" r:id="rId378"/>
    <p:sldId id="2771" r:id="rId379"/>
    <p:sldId id="2772" r:id="rId380"/>
    <p:sldId id="2773" r:id="rId381"/>
    <p:sldId id="2774" r:id="rId382"/>
    <p:sldId id="2775" r:id="rId383"/>
    <p:sldId id="2776" r:id="rId384"/>
    <p:sldId id="2777" r:id="rId385"/>
    <p:sldId id="2778" r:id="rId386"/>
    <p:sldId id="2779" r:id="rId387"/>
    <p:sldId id="2780" r:id="rId388"/>
    <p:sldId id="2781" r:id="rId389"/>
    <p:sldId id="2782" r:id="rId390"/>
    <p:sldId id="2783" r:id="rId391"/>
    <p:sldId id="2784" r:id="rId392"/>
    <p:sldId id="2785" r:id="rId393"/>
    <p:sldId id="2786" r:id="rId394"/>
    <p:sldId id="2787" r:id="rId395"/>
    <p:sldId id="2788" r:id="rId396"/>
    <p:sldId id="2789" r:id="rId397"/>
    <p:sldId id="2790" r:id="rId398"/>
    <p:sldId id="3235" r:id="rId399"/>
    <p:sldId id="2791" r:id="rId400"/>
    <p:sldId id="3236" r:id="rId401"/>
    <p:sldId id="3018" r:id="rId402"/>
    <p:sldId id="3019" r:id="rId403"/>
    <p:sldId id="3020" r:id="rId404"/>
    <p:sldId id="3021" r:id="rId405"/>
    <p:sldId id="3022" r:id="rId406"/>
    <p:sldId id="3023" r:id="rId407"/>
    <p:sldId id="3024" r:id="rId408"/>
    <p:sldId id="3237" r:id="rId409"/>
    <p:sldId id="2792" r:id="rId410"/>
    <p:sldId id="3537" r:id="rId411"/>
    <p:sldId id="3312" r:id="rId412"/>
    <p:sldId id="3313" r:id="rId413"/>
    <p:sldId id="3314" r:id="rId414"/>
    <p:sldId id="3315" r:id="rId415"/>
    <p:sldId id="3316" r:id="rId416"/>
    <p:sldId id="3317" r:id="rId417"/>
    <p:sldId id="3318" r:id="rId418"/>
    <p:sldId id="3319" r:id="rId419"/>
    <p:sldId id="3320" r:id="rId420"/>
    <p:sldId id="3321" r:id="rId421"/>
    <p:sldId id="3322" r:id="rId422"/>
    <p:sldId id="3538" r:id="rId423"/>
    <p:sldId id="2793" r:id="rId424"/>
    <p:sldId id="3240" r:id="rId425"/>
    <p:sldId id="2795" r:id="rId426"/>
    <p:sldId id="2796" r:id="rId427"/>
    <p:sldId id="2797" r:id="rId428"/>
    <p:sldId id="2798" r:id="rId429"/>
    <p:sldId id="2799" r:id="rId430"/>
    <p:sldId id="2800" r:id="rId431"/>
    <p:sldId id="2801" r:id="rId432"/>
    <p:sldId id="2802" r:id="rId433"/>
    <p:sldId id="2803" r:id="rId434"/>
    <p:sldId id="2804" r:id="rId435"/>
    <p:sldId id="2805" r:id="rId436"/>
    <p:sldId id="2806" r:id="rId437"/>
    <p:sldId id="2807" r:id="rId438"/>
    <p:sldId id="2808" r:id="rId439"/>
    <p:sldId id="2809" r:id="rId440"/>
    <p:sldId id="2810" r:id="rId441"/>
    <p:sldId id="2811" r:id="rId442"/>
    <p:sldId id="2812" r:id="rId443"/>
    <p:sldId id="2813" r:id="rId444"/>
    <p:sldId id="3266" r:id="rId445"/>
    <p:sldId id="3241" r:id="rId446"/>
    <p:sldId id="2814" r:id="rId447"/>
    <p:sldId id="3242" r:id="rId448"/>
    <p:sldId id="2815" r:id="rId449"/>
    <p:sldId id="2816" r:id="rId450"/>
    <p:sldId id="2817" r:id="rId451"/>
    <p:sldId id="2818" r:id="rId452"/>
    <p:sldId id="2819" r:id="rId453"/>
    <p:sldId id="2820" r:id="rId454"/>
    <p:sldId id="2821" r:id="rId455"/>
    <p:sldId id="2822" r:id="rId456"/>
    <p:sldId id="2823" r:id="rId457"/>
    <p:sldId id="2824" r:id="rId458"/>
    <p:sldId id="2825" r:id="rId459"/>
    <p:sldId id="2946" r:id="rId460"/>
    <p:sldId id="2947" r:id="rId461"/>
    <p:sldId id="2826" r:id="rId462"/>
    <p:sldId id="2827" r:id="rId463"/>
    <p:sldId id="2828" r:id="rId464"/>
    <p:sldId id="2829" r:id="rId465"/>
    <p:sldId id="2830" r:id="rId466"/>
    <p:sldId id="2831" r:id="rId467"/>
    <p:sldId id="2832" r:id="rId468"/>
    <p:sldId id="2833" r:id="rId469"/>
    <p:sldId id="2834" r:id="rId470"/>
    <p:sldId id="2835" r:id="rId471"/>
    <p:sldId id="3243" r:id="rId472"/>
    <p:sldId id="3082" r:id="rId473"/>
    <p:sldId id="3244" r:id="rId474"/>
    <p:sldId id="3323" r:id="rId475"/>
    <p:sldId id="3324" r:id="rId476"/>
    <p:sldId id="3325" r:id="rId477"/>
    <p:sldId id="3326" r:id="rId478"/>
    <p:sldId id="3327" r:id="rId479"/>
    <p:sldId id="3587" r:id="rId480"/>
    <p:sldId id="3088" r:id="rId481"/>
    <p:sldId id="3589" r:id="rId482"/>
    <p:sldId id="3590" r:id="rId483"/>
    <p:sldId id="3591" r:id="rId484"/>
    <p:sldId id="3592" r:id="rId485"/>
    <p:sldId id="3593" r:id="rId486"/>
    <p:sldId id="3594" r:id="rId487"/>
    <p:sldId id="3595" r:id="rId488"/>
    <p:sldId id="3596" r:id="rId489"/>
    <p:sldId id="3328" r:id="rId490"/>
    <p:sldId id="3329" r:id="rId491"/>
    <p:sldId id="3330" r:id="rId492"/>
    <p:sldId id="3331" r:id="rId493"/>
    <p:sldId id="3332" r:id="rId494"/>
    <p:sldId id="3094" r:id="rId495"/>
    <p:sldId id="3095" r:id="rId496"/>
    <p:sldId id="3096" r:id="rId497"/>
    <p:sldId id="3097" r:id="rId498"/>
    <p:sldId id="3098" r:id="rId499"/>
    <p:sldId id="3099" r:id="rId500"/>
    <p:sldId id="3100" r:id="rId501"/>
    <p:sldId id="3101" r:id="rId502"/>
    <p:sldId id="3102" r:id="rId503"/>
    <p:sldId id="3103" r:id="rId504"/>
    <p:sldId id="3104" r:id="rId505"/>
    <p:sldId id="3105" r:id="rId506"/>
    <p:sldId id="3106" r:id="rId507"/>
    <p:sldId id="3107" r:id="rId508"/>
    <p:sldId id="3108" r:id="rId509"/>
    <p:sldId id="3109" r:id="rId510"/>
    <p:sldId id="3110" r:id="rId511"/>
    <p:sldId id="3111" r:id="rId512"/>
    <p:sldId id="3112" r:id="rId513"/>
    <p:sldId id="3113" r:id="rId514"/>
    <p:sldId id="3114" r:id="rId515"/>
    <p:sldId id="3115" r:id="rId516"/>
    <p:sldId id="3116" r:id="rId517"/>
    <p:sldId id="3117" r:id="rId518"/>
    <p:sldId id="3118" r:id="rId519"/>
    <p:sldId id="3119" r:id="rId520"/>
    <p:sldId id="3120" r:id="rId521"/>
    <p:sldId id="3333" r:id="rId522"/>
    <p:sldId id="3334" r:id="rId523"/>
    <p:sldId id="3335" r:id="rId524"/>
    <p:sldId id="3336" r:id="rId525"/>
    <p:sldId id="3337" r:id="rId526"/>
    <p:sldId id="3338" r:id="rId527"/>
    <p:sldId id="3339" r:id="rId528"/>
    <p:sldId id="3340" r:id="rId529"/>
    <p:sldId id="3341" r:id="rId530"/>
    <p:sldId id="3342" r:id="rId531"/>
    <p:sldId id="3343" r:id="rId532"/>
    <p:sldId id="3344" r:id="rId533"/>
    <p:sldId id="3133" r:id="rId534"/>
    <p:sldId id="3134" r:id="rId535"/>
    <p:sldId id="3302" r:id="rId536"/>
    <p:sldId id="3303" r:id="rId537"/>
    <p:sldId id="3135" r:id="rId538"/>
    <p:sldId id="3136" r:id="rId539"/>
    <p:sldId id="3304" r:id="rId540"/>
    <p:sldId id="3137" r:id="rId541"/>
    <p:sldId id="3138" r:id="rId542"/>
    <p:sldId id="3345" r:id="rId543"/>
    <p:sldId id="3346" r:id="rId544"/>
    <p:sldId id="3347" r:id="rId545"/>
    <p:sldId id="3348" r:id="rId546"/>
    <p:sldId id="3349" r:id="rId547"/>
    <p:sldId id="3350" r:id="rId548"/>
    <p:sldId id="3351" r:id="rId549"/>
    <p:sldId id="3352" r:id="rId550"/>
    <p:sldId id="3353" r:id="rId551"/>
    <p:sldId id="3354" r:id="rId552"/>
    <p:sldId id="3355" r:id="rId553"/>
    <p:sldId id="3356" r:id="rId554"/>
    <p:sldId id="3357" r:id="rId555"/>
    <p:sldId id="3358" r:id="rId556"/>
    <p:sldId id="3359" r:id="rId557"/>
    <p:sldId id="3360" r:id="rId558"/>
    <p:sldId id="3361" r:id="rId559"/>
    <p:sldId id="3362" r:id="rId560"/>
    <p:sldId id="3363" r:id="rId561"/>
    <p:sldId id="3364" r:id="rId562"/>
    <p:sldId id="3365" r:id="rId563"/>
    <p:sldId id="3366" r:id="rId564"/>
    <p:sldId id="3161" r:id="rId565"/>
    <p:sldId id="3367" r:id="rId566"/>
    <p:sldId id="3368" r:id="rId567"/>
    <p:sldId id="3369" r:id="rId568"/>
    <p:sldId id="3370" r:id="rId569"/>
    <p:sldId id="3371" r:id="rId570"/>
    <p:sldId id="3372" r:id="rId571"/>
    <p:sldId id="3373" r:id="rId572"/>
    <p:sldId id="3374" r:id="rId573"/>
    <p:sldId id="3375" r:id="rId574"/>
    <p:sldId id="3376" r:id="rId575"/>
    <p:sldId id="3377" r:id="rId576"/>
    <p:sldId id="3378" r:id="rId577"/>
    <p:sldId id="3379" r:id="rId578"/>
    <p:sldId id="3380" r:id="rId579"/>
    <p:sldId id="3381" r:id="rId580"/>
    <p:sldId id="3382" r:id="rId581"/>
    <p:sldId id="2921" r:id="rId582"/>
  </p:sldIdLst>
  <p:sldSz cx="9906000" cy="6858000" type="A4"/>
  <p:notesSz cx="6794500" cy="9906000"/>
  <p:custDataLst>
    <p:tags r:id="rId585"/>
  </p:custDataLst>
  <p:defaultTex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3" orient="horz" pos="210">
          <p15:clr>
            <a:srgbClr val="A4A3A4"/>
          </p15:clr>
        </p15:guide>
        <p15:guide id="4" orient="horz" pos="1570" userDrawn="1">
          <p15:clr>
            <a:srgbClr val="A4A3A4"/>
          </p15:clr>
        </p15:guide>
        <p15:guide id="5" orient="horz" pos="4065">
          <p15:clr>
            <a:srgbClr val="A4A3A4"/>
          </p15:clr>
        </p15:guide>
        <p15:guide id="6" orient="horz" pos="4110">
          <p15:clr>
            <a:srgbClr val="A4A3A4"/>
          </p15:clr>
        </p15:guide>
        <p15:guide id="9" pos="3120">
          <p15:clr>
            <a:srgbClr val="A4A3A4"/>
          </p15:clr>
        </p15:guide>
        <p15:guide id="11" pos="3211">
          <p15:clr>
            <a:srgbClr val="A4A3A4"/>
          </p15:clr>
        </p15:guide>
        <p15:guide id="12" pos="5978" userDrawn="1">
          <p15:clr>
            <a:srgbClr val="A4A3A4"/>
          </p15:clr>
        </p15:guide>
        <p15:guide id="13" pos="2712" userDrawn="1">
          <p15:clr>
            <a:srgbClr val="A4A3A4"/>
          </p15:clr>
        </p15:guide>
        <p15:guide id="15" pos="217" userDrawn="1">
          <p15:clr>
            <a:srgbClr val="A4A3A4"/>
          </p15:clr>
        </p15:guide>
        <p15:guide id="16" orient="horz" pos="73">
          <p15:clr>
            <a:srgbClr val="A4A3A4"/>
          </p15:clr>
        </p15:guide>
        <p15:guide id="17" orient="horz" pos="164">
          <p15:clr>
            <a:srgbClr val="A4A3A4"/>
          </p15:clr>
        </p15:guide>
        <p15:guide id="19" orient="horz" pos="663" userDrawn="1">
          <p15:clr>
            <a:srgbClr val="A4A3A4"/>
          </p15:clr>
        </p15:guide>
        <p15:guide id="21" orient="horz" pos="2387" userDrawn="1">
          <p15:clr>
            <a:srgbClr val="A4A3A4"/>
          </p15:clr>
        </p15:guide>
        <p15:guide id="22" pos="3029">
          <p15:clr>
            <a:srgbClr val="A4A3A4"/>
          </p15:clr>
        </p15:guide>
        <p15:guide id="23" pos="5343" userDrawn="1">
          <p15:clr>
            <a:srgbClr val="A4A3A4"/>
          </p15:clr>
        </p15:guide>
        <p15:guide id="24" orient="horz" pos="2704" userDrawn="1">
          <p15:clr>
            <a:srgbClr val="A4A3A4"/>
          </p15:clr>
        </p15:guide>
        <p15:guide id="25" pos="988" userDrawn="1">
          <p15:clr>
            <a:srgbClr val="A4A3A4"/>
          </p15:clr>
        </p15:guide>
        <p15:guide id="26" orient="horz" pos="1071" userDrawn="1">
          <p15:clr>
            <a:srgbClr val="A4A3A4"/>
          </p15:clr>
        </p15:guide>
      </p15:sldGuideLst>
    </p:ext>
    <p:ext uri="{2D200454-40CA-4A62-9FC3-DE9A4176ACB9}">
      <p15:notesGuideLst xmlns:p15="http://schemas.microsoft.com/office/powerpoint/2012/main">
        <p15:guide id="1" orient="horz" pos="3120" userDrawn="1">
          <p15:clr>
            <a:srgbClr val="A4A3A4"/>
          </p15:clr>
        </p15:guide>
        <p15:guide id="2" pos="2140"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Miquel, Daniel (ES - Valencia)" initials="MD(-V" lastIdx="18" clrIdx="0"/>
  <p:cmAuthor id="1" name="Panizo, Cristina (ES - Barcelona)" initials="PC(-B" lastIdx="2" clrIdx="1"/>
  <p:cmAuthor id="2" name="Usuario" initials="U" lastIdx="1" clrIdx="2">
    <p:extLst/>
  </p:cmAuthor>
  <p:cmAuthor id="3" name="Reyes, Diego (LATCO - Quito)" initials="RD(-Q" lastIdx="1" clrIdx="3">
    <p:extLst/>
  </p:cmAuthor>
  <p:cmAuthor id="4" name="Gabriela" initials="" lastIdx="71" clrIdx="4"/>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572C0"/>
    <a:srgbClr val="496A00"/>
    <a:srgbClr val="FFC000"/>
    <a:srgbClr val="DAFF88"/>
    <a:srgbClr val="A6A6A6"/>
    <a:srgbClr val="DEA900"/>
    <a:srgbClr val="8CDFFF"/>
    <a:srgbClr val="00A1DE"/>
    <a:srgbClr val="0079A6"/>
    <a:srgbClr val="A7F2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1103" autoAdjust="0"/>
    <p:restoredTop sz="94434" autoAdjust="0"/>
  </p:normalViewPr>
  <p:slideViewPr>
    <p:cSldViewPr showGuides="1">
      <p:cViewPr varScale="1">
        <p:scale>
          <a:sx n="71" d="100"/>
          <a:sy n="71" d="100"/>
        </p:scale>
        <p:origin x="1284" y="60"/>
      </p:cViewPr>
      <p:guideLst>
        <p:guide orient="horz" pos="210"/>
        <p:guide orient="horz" pos="1570"/>
        <p:guide orient="horz" pos="4065"/>
        <p:guide orient="horz" pos="4110"/>
        <p:guide pos="3120"/>
        <p:guide pos="3211"/>
        <p:guide pos="5978"/>
        <p:guide pos="2712"/>
        <p:guide pos="217"/>
        <p:guide orient="horz" pos="73"/>
        <p:guide orient="horz" pos="164"/>
        <p:guide orient="horz" pos="663"/>
        <p:guide orient="horz" pos="2387"/>
        <p:guide pos="3029"/>
        <p:guide pos="5343"/>
        <p:guide orient="horz" pos="2704"/>
        <p:guide pos="988"/>
        <p:guide orient="horz" pos="1071"/>
      </p:guideLst>
    </p:cSldViewPr>
  </p:slideViewPr>
  <p:outlineViewPr>
    <p:cViewPr>
      <p:scale>
        <a:sx n="33" d="100"/>
        <a:sy n="33" d="100"/>
      </p:scale>
      <p:origin x="0" y="768"/>
    </p:cViewPr>
  </p:outlineViewPr>
  <p:notesTextViewPr>
    <p:cViewPr>
      <p:scale>
        <a:sx n="3" d="2"/>
        <a:sy n="3" d="2"/>
      </p:scale>
      <p:origin x="0" y="0"/>
    </p:cViewPr>
  </p:notesTextViewPr>
  <p:sorterViewPr>
    <p:cViewPr varScale="1">
      <p:scale>
        <a:sx n="1" d="1"/>
        <a:sy n="1" d="1"/>
      </p:scale>
      <p:origin x="0" y="0"/>
    </p:cViewPr>
  </p:sorterViewPr>
  <p:notesViewPr>
    <p:cSldViewPr>
      <p:cViewPr varScale="1">
        <p:scale>
          <a:sx n="49" d="100"/>
          <a:sy n="49" d="100"/>
        </p:scale>
        <p:origin x="-2970" y="-90"/>
      </p:cViewPr>
      <p:guideLst>
        <p:guide orient="horz" pos="3120"/>
        <p:guide pos="214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6.xml"/><Relationship Id="rId299" Type="http://schemas.openxmlformats.org/officeDocument/2006/relationships/slide" Target="slides/slide198.xml"/><Relationship Id="rId21" Type="http://schemas.openxmlformats.org/officeDocument/2006/relationships/slideMaster" Target="slideMasters/slideMaster21.xml"/><Relationship Id="rId63" Type="http://schemas.openxmlformats.org/officeDocument/2006/relationships/slideMaster" Target="slideMasters/slideMaster63.xml"/><Relationship Id="rId159" Type="http://schemas.openxmlformats.org/officeDocument/2006/relationships/slide" Target="slides/slide58.xml"/><Relationship Id="rId324" Type="http://schemas.openxmlformats.org/officeDocument/2006/relationships/slide" Target="slides/slide223.xml"/><Relationship Id="rId366" Type="http://schemas.openxmlformats.org/officeDocument/2006/relationships/slide" Target="slides/slide265.xml"/><Relationship Id="rId531" Type="http://schemas.openxmlformats.org/officeDocument/2006/relationships/slide" Target="slides/slide430.xml"/><Relationship Id="rId573" Type="http://schemas.openxmlformats.org/officeDocument/2006/relationships/slide" Target="slides/slide472.xml"/><Relationship Id="rId170" Type="http://schemas.openxmlformats.org/officeDocument/2006/relationships/slide" Target="slides/slide69.xml"/><Relationship Id="rId226" Type="http://schemas.openxmlformats.org/officeDocument/2006/relationships/slide" Target="slides/slide125.xml"/><Relationship Id="rId433" Type="http://schemas.openxmlformats.org/officeDocument/2006/relationships/slide" Target="slides/slide332.xml"/><Relationship Id="rId268" Type="http://schemas.openxmlformats.org/officeDocument/2006/relationships/slide" Target="slides/slide167.xml"/><Relationship Id="rId475" Type="http://schemas.openxmlformats.org/officeDocument/2006/relationships/slide" Target="slides/slide374.xml"/><Relationship Id="rId32" Type="http://schemas.openxmlformats.org/officeDocument/2006/relationships/slideMaster" Target="slideMasters/slideMaster32.xml"/><Relationship Id="rId74" Type="http://schemas.openxmlformats.org/officeDocument/2006/relationships/slideMaster" Target="slideMasters/slideMaster74.xml"/><Relationship Id="rId128" Type="http://schemas.openxmlformats.org/officeDocument/2006/relationships/slide" Target="slides/slide27.xml"/><Relationship Id="rId335" Type="http://schemas.openxmlformats.org/officeDocument/2006/relationships/slide" Target="slides/slide234.xml"/><Relationship Id="rId377" Type="http://schemas.openxmlformats.org/officeDocument/2006/relationships/slide" Target="slides/slide276.xml"/><Relationship Id="rId500" Type="http://schemas.openxmlformats.org/officeDocument/2006/relationships/slide" Target="slides/slide399.xml"/><Relationship Id="rId542" Type="http://schemas.openxmlformats.org/officeDocument/2006/relationships/slide" Target="slides/slide441.xml"/><Relationship Id="rId584" Type="http://schemas.openxmlformats.org/officeDocument/2006/relationships/handoutMaster" Target="handoutMasters/handoutMaster1.xml"/><Relationship Id="rId5" Type="http://schemas.openxmlformats.org/officeDocument/2006/relationships/slideMaster" Target="slideMasters/slideMaster5.xml"/><Relationship Id="rId181" Type="http://schemas.openxmlformats.org/officeDocument/2006/relationships/slide" Target="slides/slide80.xml"/><Relationship Id="rId237" Type="http://schemas.openxmlformats.org/officeDocument/2006/relationships/slide" Target="slides/slide136.xml"/><Relationship Id="rId402" Type="http://schemas.openxmlformats.org/officeDocument/2006/relationships/slide" Target="slides/slide301.xml"/><Relationship Id="rId279" Type="http://schemas.openxmlformats.org/officeDocument/2006/relationships/slide" Target="slides/slide178.xml"/><Relationship Id="rId444" Type="http://schemas.openxmlformats.org/officeDocument/2006/relationships/slide" Target="slides/slide343.xml"/><Relationship Id="rId486" Type="http://schemas.openxmlformats.org/officeDocument/2006/relationships/slide" Target="slides/slide385.xml"/><Relationship Id="rId43" Type="http://schemas.openxmlformats.org/officeDocument/2006/relationships/slideMaster" Target="slideMasters/slideMaster43.xml"/><Relationship Id="rId139" Type="http://schemas.openxmlformats.org/officeDocument/2006/relationships/slide" Target="slides/slide38.xml"/><Relationship Id="rId290" Type="http://schemas.openxmlformats.org/officeDocument/2006/relationships/slide" Target="slides/slide189.xml"/><Relationship Id="rId304" Type="http://schemas.openxmlformats.org/officeDocument/2006/relationships/slide" Target="slides/slide203.xml"/><Relationship Id="rId346" Type="http://schemas.openxmlformats.org/officeDocument/2006/relationships/slide" Target="slides/slide245.xml"/><Relationship Id="rId388" Type="http://schemas.openxmlformats.org/officeDocument/2006/relationships/slide" Target="slides/slide287.xml"/><Relationship Id="rId511" Type="http://schemas.openxmlformats.org/officeDocument/2006/relationships/slide" Target="slides/slide410.xml"/><Relationship Id="rId553" Type="http://schemas.openxmlformats.org/officeDocument/2006/relationships/slide" Target="slides/slide452.xml"/><Relationship Id="rId85" Type="http://schemas.openxmlformats.org/officeDocument/2006/relationships/slideMaster" Target="slideMasters/slideMaster85.xml"/><Relationship Id="rId150" Type="http://schemas.openxmlformats.org/officeDocument/2006/relationships/slide" Target="slides/slide49.xml"/><Relationship Id="rId192" Type="http://schemas.openxmlformats.org/officeDocument/2006/relationships/slide" Target="slides/slide91.xml"/><Relationship Id="rId206" Type="http://schemas.openxmlformats.org/officeDocument/2006/relationships/slide" Target="slides/slide105.xml"/><Relationship Id="rId413" Type="http://schemas.openxmlformats.org/officeDocument/2006/relationships/slide" Target="slides/slide312.xml"/><Relationship Id="rId248" Type="http://schemas.openxmlformats.org/officeDocument/2006/relationships/slide" Target="slides/slide147.xml"/><Relationship Id="rId455" Type="http://schemas.openxmlformats.org/officeDocument/2006/relationships/slide" Target="slides/slide354.xml"/><Relationship Id="rId497" Type="http://schemas.openxmlformats.org/officeDocument/2006/relationships/slide" Target="slides/slide396.xml"/><Relationship Id="rId12" Type="http://schemas.openxmlformats.org/officeDocument/2006/relationships/slideMaster" Target="slideMasters/slideMaster12.xml"/><Relationship Id="rId108" Type="http://schemas.openxmlformats.org/officeDocument/2006/relationships/slide" Target="slides/slide7.xml"/><Relationship Id="rId315" Type="http://schemas.openxmlformats.org/officeDocument/2006/relationships/slide" Target="slides/slide214.xml"/><Relationship Id="rId357" Type="http://schemas.openxmlformats.org/officeDocument/2006/relationships/slide" Target="slides/slide256.xml"/><Relationship Id="rId522" Type="http://schemas.openxmlformats.org/officeDocument/2006/relationships/slide" Target="slides/slide421.xml"/><Relationship Id="rId54" Type="http://schemas.openxmlformats.org/officeDocument/2006/relationships/slideMaster" Target="slideMasters/slideMaster54.xml"/><Relationship Id="rId96" Type="http://schemas.openxmlformats.org/officeDocument/2006/relationships/slideMaster" Target="slideMasters/slideMaster96.xml"/><Relationship Id="rId161" Type="http://schemas.openxmlformats.org/officeDocument/2006/relationships/slide" Target="slides/slide60.xml"/><Relationship Id="rId217" Type="http://schemas.openxmlformats.org/officeDocument/2006/relationships/slide" Target="slides/slide116.xml"/><Relationship Id="rId399" Type="http://schemas.openxmlformats.org/officeDocument/2006/relationships/slide" Target="slides/slide298.xml"/><Relationship Id="rId564" Type="http://schemas.openxmlformats.org/officeDocument/2006/relationships/slide" Target="slides/slide463.xml"/><Relationship Id="rId259" Type="http://schemas.openxmlformats.org/officeDocument/2006/relationships/slide" Target="slides/slide158.xml"/><Relationship Id="rId424" Type="http://schemas.openxmlformats.org/officeDocument/2006/relationships/slide" Target="slides/slide323.xml"/><Relationship Id="rId466" Type="http://schemas.openxmlformats.org/officeDocument/2006/relationships/slide" Target="slides/slide365.xml"/><Relationship Id="rId23" Type="http://schemas.openxmlformats.org/officeDocument/2006/relationships/slideMaster" Target="slideMasters/slideMaster23.xml"/><Relationship Id="rId119" Type="http://schemas.openxmlformats.org/officeDocument/2006/relationships/slide" Target="slides/slide18.xml"/><Relationship Id="rId270" Type="http://schemas.openxmlformats.org/officeDocument/2006/relationships/slide" Target="slides/slide169.xml"/><Relationship Id="rId326" Type="http://schemas.openxmlformats.org/officeDocument/2006/relationships/slide" Target="slides/slide225.xml"/><Relationship Id="rId533" Type="http://schemas.openxmlformats.org/officeDocument/2006/relationships/slide" Target="slides/slide432.xml"/><Relationship Id="rId65" Type="http://schemas.openxmlformats.org/officeDocument/2006/relationships/slideMaster" Target="slideMasters/slideMaster65.xml"/><Relationship Id="rId130" Type="http://schemas.openxmlformats.org/officeDocument/2006/relationships/slide" Target="slides/slide29.xml"/><Relationship Id="rId368" Type="http://schemas.openxmlformats.org/officeDocument/2006/relationships/slide" Target="slides/slide267.xml"/><Relationship Id="rId575" Type="http://schemas.openxmlformats.org/officeDocument/2006/relationships/slide" Target="slides/slide474.xml"/><Relationship Id="rId172" Type="http://schemas.openxmlformats.org/officeDocument/2006/relationships/slide" Target="slides/slide71.xml"/><Relationship Id="rId228" Type="http://schemas.openxmlformats.org/officeDocument/2006/relationships/slide" Target="slides/slide127.xml"/><Relationship Id="rId435" Type="http://schemas.openxmlformats.org/officeDocument/2006/relationships/slide" Target="slides/slide334.xml"/><Relationship Id="rId477" Type="http://schemas.openxmlformats.org/officeDocument/2006/relationships/slide" Target="slides/slide376.xml"/><Relationship Id="rId281" Type="http://schemas.openxmlformats.org/officeDocument/2006/relationships/slide" Target="slides/slide180.xml"/><Relationship Id="rId337" Type="http://schemas.openxmlformats.org/officeDocument/2006/relationships/slide" Target="slides/slide236.xml"/><Relationship Id="rId502" Type="http://schemas.openxmlformats.org/officeDocument/2006/relationships/slide" Target="slides/slide401.xml"/><Relationship Id="rId34" Type="http://schemas.openxmlformats.org/officeDocument/2006/relationships/slideMaster" Target="slideMasters/slideMaster34.xml"/><Relationship Id="rId76" Type="http://schemas.openxmlformats.org/officeDocument/2006/relationships/slideMaster" Target="slideMasters/slideMaster76.xml"/><Relationship Id="rId141" Type="http://schemas.openxmlformats.org/officeDocument/2006/relationships/slide" Target="slides/slide40.xml"/><Relationship Id="rId379" Type="http://schemas.openxmlformats.org/officeDocument/2006/relationships/slide" Target="slides/slide278.xml"/><Relationship Id="rId544" Type="http://schemas.openxmlformats.org/officeDocument/2006/relationships/slide" Target="slides/slide443.xml"/><Relationship Id="rId586" Type="http://schemas.openxmlformats.org/officeDocument/2006/relationships/commentAuthors" Target="commentAuthors.xml"/><Relationship Id="rId7" Type="http://schemas.openxmlformats.org/officeDocument/2006/relationships/slideMaster" Target="slideMasters/slideMaster7.xml"/><Relationship Id="rId183" Type="http://schemas.openxmlformats.org/officeDocument/2006/relationships/slide" Target="slides/slide82.xml"/><Relationship Id="rId239" Type="http://schemas.openxmlformats.org/officeDocument/2006/relationships/slide" Target="slides/slide138.xml"/><Relationship Id="rId390" Type="http://schemas.openxmlformats.org/officeDocument/2006/relationships/slide" Target="slides/slide289.xml"/><Relationship Id="rId404" Type="http://schemas.openxmlformats.org/officeDocument/2006/relationships/slide" Target="slides/slide303.xml"/><Relationship Id="rId446" Type="http://schemas.openxmlformats.org/officeDocument/2006/relationships/slide" Target="slides/slide345.xml"/><Relationship Id="rId250" Type="http://schemas.openxmlformats.org/officeDocument/2006/relationships/slide" Target="slides/slide149.xml"/><Relationship Id="rId292" Type="http://schemas.openxmlformats.org/officeDocument/2006/relationships/slide" Target="slides/slide191.xml"/><Relationship Id="rId306" Type="http://schemas.openxmlformats.org/officeDocument/2006/relationships/slide" Target="slides/slide205.xml"/><Relationship Id="rId488" Type="http://schemas.openxmlformats.org/officeDocument/2006/relationships/slide" Target="slides/slide387.xml"/><Relationship Id="rId45" Type="http://schemas.openxmlformats.org/officeDocument/2006/relationships/slideMaster" Target="slideMasters/slideMaster45.xml"/><Relationship Id="rId87" Type="http://schemas.openxmlformats.org/officeDocument/2006/relationships/slideMaster" Target="slideMasters/slideMaster87.xml"/><Relationship Id="rId110" Type="http://schemas.openxmlformats.org/officeDocument/2006/relationships/slide" Target="slides/slide9.xml"/><Relationship Id="rId348" Type="http://schemas.openxmlformats.org/officeDocument/2006/relationships/slide" Target="slides/slide247.xml"/><Relationship Id="rId513" Type="http://schemas.openxmlformats.org/officeDocument/2006/relationships/slide" Target="slides/slide412.xml"/><Relationship Id="rId555" Type="http://schemas.openxmlformats.org/officeDocument/2006/relationships/slide" Target="slides/slide454.xml"/><Relationship Id="rId152" Type="http://schemas.openxmlformats.org/officeDocument/2006/relationships/slide" Target="slides/slide51.xml"/><Relationship Id="rId194" Type="http://schemas.openxmlformats.org/officeDocument/2006/relationships/slide" Target="slides/slide93.xml"/><Relationship Id="rId208" Type="http://schemas.openxmlformats.org/officeDocument/2006/relationships/slide" Target="slides/slide107.xml"/><Relationship Id="rId415" Type="http://schemas.openxmlformats.org/officeDocument/2006/relationships/slide" Target="slides/slide314.xml"/><Relationship Id="rId457" Type="http://schemas.openxmlformats.org/officeDocument/2006/relationships/slide" Target="slides/slide356.xml"/><Relationship Id="rId261" Type="http://schemas.openxmlformats.org/officeDocument/2006/relationships/slide" Target="slides/slide160.xml"/><Relationship Id="rId499" Type="http://schemas.openxmlformats.org/officeDocument/2006/relationships/slide" Target="slides/slide398.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16.xml"/><Relationship Id="rId359" Type="http://schemas.openxmlformats.org/officeDocument/2006/relationships/slide" Target="slides/slide258.xml"/><Relationship Id="rId524" Type="http://schemas.openxmlformats.org/officeDocument/2006/relationships/slide" Target="slides/slide423.xml"/><Relationship Id="rId566" Type="http://schemas.openxmlformats.org/officeDocument/2006/relationships/slide" Target="slides/slide465.xml"/><Relationship Id="rId98" Type="http://schemas.openxmlformats.org/officeDocument/2006/relationships/slideMaster" Target="slideMasters/slideMaster98.xml"/><Relationship Id="rId121" Type="http://schemas.openxmlformats.org/officeDocument/2006/relationships/slide" Target="slides/slide20.xml"/><Relationship Id="rId163" Type="http://schemas.openxmlformats.org/officeDocument/2006/relationships/slide" Target="slides/slide62.xml"/><Relationship Id="rId219" Type="http://schemas.openxmlformats.org/officeDocument/2006/relationships/slide" Target="slides/slide118.xml"/><Relationship Id="rId370" Type="http://schemas.openxmlformats.org/officeDocument/2006/relationships/slide" Target="slides/slide269.xml"/><Relationship Id="rId426" Type="http://schemas.openxmlformats.org/officeDocument/2006/relationships/slide" Target="slides/slide325.xml"/><Relationship Id="rId230" Type="http://schemas.openxmlformats.org/officeDocument/2006/relationships/slide" Target="slides/slide129.xml"/><Relationship Id="rId468" Type="http://schemas.openxmlformats.org/officeDocument/2006/relationships/slide" Target="slides/slide367.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71.xml"/><Relationship Id="rId328" Type="http://schemas.openxmlformats.org/officeDocument/2006/relationships/slide" Target="slides/slide227.xml"/><Relationship Id="rId535" Type="http://schemas.openxmlformats.org/officeDocument/2006/relationships/slide" Target="slides/slide434.xml"/><Relationship Id="rId577" Type="http://schemas.openxmlformats.org/officeDocument/2006/relationships/slide" Target="slides/slide476.xml"/><Relationship Id="rId132" Type="http://schemas.openxmlformats.org/officeDocument/2006/relationships/slide" Target="slides/slide31.xml"/><Relationship Id="rId174" Type="http://schemas.openxmlformats.org/officeDocument/2006/relationships/slide" Target="slides/slide73.xml"/><Relationship Id="rId381" Type="http://schemas.openxmlformats.org/officeDocument/2006/relationships/slide" Target="slides/slide280.xml"/><Relationship Id="rId241" Type="http://schemas.openxmlformats.org/officeDocument/2006/relationships/slide" Target="slides/slide140.xml"/><Relationship Id="rId437" Type="http://schemas.openxmlformats.org/officeDocument/2006/relationships/slide" Target="slides/slide336.xml"/><Relationship Id="rId479" Type="http://schemas.openxmlformats.org/officeDocument/2006/relationships/slide" Target="slides/slide378.xml"/><Relationship Id="rId36" Type="http://schemas.openxmlformats.org/officeDocument/2006/relationships/slideMaster" Target="slideMasters/slideMaster36.xml"/><Relationship Id="rId283" Type="http://schemas.openxmlformats.org/officeDocument/2006/relationships/slide" Target="slides/slide182.xml"/><Relationship Id="rId339" Type="http://schemas.openxmlformats.org/officeDocument/2006/relationships/slide" Target="slides/slide238.xml"/><Relationship Id="rId490" Type="http://schemas.openxmlformats.org/officeDocument/2006/relationships/slide" Target="slides/slide389.xml"/><Relationship Id="rId504" Type="http://schemas.openxmlformats.org/officeDocument/2006/relationships/slide" Target="slides/slide403.xml"/><Relationship Id="rId546" Type="http://schemas.openxmlformats.org/officeDocument/2006/relationships/slide" Target="slides/slide445.xml"/><Relationship Id="rId78" Type="http://schemas.openxmlformats.org/officeDocument/2006/relationships/slideMaster" Target="slideMasters/slideMaster78.xml"/><Relationship Id="rId101" Type="http://schemas.openxmlformats.org/officeDocument/2006/relationships/slideMaster" Target="slideMasters/slideMaster101.xml"/><Relationship Id="rId143" Type="http://schemas.openxmlformats.org/officeDocument/2006/relationships/slide" Target="slides/slide42.xml"/><Relationship Id="rId185" Type="http://schemas.openxmlformats.org/officeDocument/2006/relationships/slide" Target="slides/slide84.xml"/><Relationship Id="rId350" Type="http://schemas.openxmlformats.org/officeDocument/2006/relationships/slide" Target="slides/slide249.xml"/><Relationship Id="rId406" Type="http://schemas.openxmlformats.org/officeDocument/2006/relationships/slide" Target="slides/slide305.xml"/><Relationship Id="rId588" Type="http://schemas.openxmlformats.org/officeDocument/2006/relationships/viewProps" Target="viewProps.xml"/><Relationship Id="rId9" Type="http://schemas.openxmlformats.org/officeDocument/2006/relationships/slideMaster" Target="slideMasters/slideMaster9.xml"/><Relationship Id="rId210" Type="http://schemas.openxmlformats.org/officeDocument/2006/relationships/slide" Target="slides/slide109.xml"/><Relationship Id="rId392" Type="http://schemas.openxmlformats.org/officeDocument/2006/relationships/slide" Target="slides/slide291.xml"/><Relationship Id="rId448" Type="http://schemas.openxmlformats.org/officeDocument/2006/relationships/slide" Target="slides/slide347.xml"/><Relationship Id="rId252" Type="http://schemas.openxmlformats.org/officeDocument/2006/relationships/slide" Target="slides/slide151.xml"/><Relationship Id="rId294" Type="http://schemas.openxmlformats.org/officeDocument/2006/relationships/slide" Target="slides/slide193.xml"/><Relationship Id="rId308" Type="http://schemas.openxmlformats.org/officeDocument/2006/relationships/slide" Target="slides/slide207.xml"/><Relationship Id="rId515" Type="http://schemas.openxmlformats.org/officeDocument/2006/relationships/slide" Target="slides/slide414.xml"/><Relationship Id="rId47" Type="http://schemas.openxmlformats.org/officeDocument/2006/relationships/slideMaster" Target="slideMasters/slideMaster47.xml"/><Relationship Id="rId89" Type="http://schemas.openxmlformats.org/officeDocument/2006/relationships/slideMaster" Target="slideMasters/slideMaster89.xml"/><Relationship Id="rId112" Type="http://schemas.openxmlformats.org/officeDocument/2006/relationships/slide" Target="slides/slide11.xml"/><Relationship Id="rId154" Type="http://schemas.openxmlformats.org/officeDocument/2006/relationships/slide" Target="slides/slide53.xml"/><Relationship Id="rId361" Type="http://schemas.openxmlformats.org/officeDocument/2006/relationships/slide" Target="slides/slide260.xml"/><Relationship Id="rId557" Type="http://schemas.openxmlformats.org/officeDocument/2006/relationships/slide" Target="slides/slide456.xml"/><Relationship Id="rId196" Type="http://schemas.openxmlformats.org/officeDocument/2006/relationships/slide" Target="slides/slide95.xml"/><Relationship Id="rId417" Type="http://schemas.openxmlformats.org/officeDocument/2006/relationships/slide" Target="slides/slide316.xml"/><Relationship Id="rId459" Type="http://schemas.openxmlformats.org/officeDocument/2006/relationships/slide" Target="slides/slide358.xml"/><Relationship Id="rId16" Type="http://schemas.openxmlformats.org/officeDocument/2006/relationships/slideMaster" Target="slideMasters/slideMaster16.xml"/><Relationship Id="rId221" Type="http://schemas.openxmlformats.org/officeDocument/2006/relationships/slide" Target="slides/slide120.xml"/><Relationship Id="rId242" Type="http://schemas.openxmlformats.org/officeDocument/2006/relationships/slide" Target="slides/slide141.xml"/><Relationship Id="rId263" Type="http://schemas.openxmlformats.org/officeDocument/2006/relationships/slide" Target="slides/slide162.xml"/><Relationship Id="rId284" Type="http://schemas.openxmlformats.org/officeDocument/2006/relationships/slide" Target="slides/slide183.xml"/><Relationship Id="rId319" Type="http://schemas.openxmlformats.org/officeDocument/2006/relationships/slide" Target="slides/slide218.xml"/><Relationship Id="rId470" Type="http://schemas.openxmlformats.org/officeDocument/2006/relationships/slide" Target="slides/slide369.xml"/><Relationship Id="rId491" Type="http://schemas.openxmlformats.org/officeDocument/2006/relationships/slide" Target="slides/slide390.xml"/><Relationship Id="rId505" Type="http://schemas.openxmlformats.org/officeDocument/2006/relationships/slide" Target="slides/slide404.xml"/><Relationship Id="rId526" Type="http://schemas.openxmlformats.org/officeDocument/2006/relationships/slide" Target="slides/slide425.xml"/><Relationship Id="rId37" Type="http://schemas.openxmlformats.org/officeDocument/2006/relationships/slideMaster" Target="slideMasters/slideMaster37.xml"/><Relationship Id="rId58" Type="http://schemas.openxmlformats.org/officeDocument/2006/relationships/slideMaster" Target="slideMasters/slideMaster58.xml"/><Relationship Id="rId79" Type="http://schemas.openxmlformats.org/officeDocument/2006/relationships/slideMaster" Target="slideMasters/slideMaster79.xml"/><Relationship Id="rId102" Type="http://schemas.openxmlformats.org/officeDocument/2006/relationships/slide" Target="slides/slide1.xml"/><Relationship Id="rId123" Type="http://schemas.openxmlformats.org/officeDocument/2006/relationships/slide" Target="slides/slide22.xml"/><Relationship Id="rId144" Type="http://schemas.openxmlformats.org/officeDocument/2006/relationships/slide" Target="slides/slide43.xml"/><Relationship Id="rId330" Type="http://schemas.openxmlformats.org/officeDocument/2006/relationships/slide" Target="slides/slide229.xml"/><Relationship Id="rId547" Type="http://schemas.openxmlformats.org/officeDocument/2006/relationships/slide" Target="slides/slide446.xml"/><Relationship Id="rId568" Type="http://schemas.openxmlformats.org/officeDocument/2006/relationships/slide" Target="slides/slide467.xml"/><Relationship Id="rId589" Type="http://schemas.openxmlformats.org/officeDocument/2006/relationships/theme" Target="theme/theme1.xml"/><Relationship Id="rId90" Type="http://schemas.openxmlformats.org/officeDocument/2006/relationships/slideMaster" Target="slideMasters/slideMaster90.xml"/><Relationship Id="rId165" Type="http://schemas.openxmlformats.org/officeDocument/2006/relationships/slide" Target="slides/slide64.xml"/><Relationship Id="rId186" Type="http://schemas.openxmlformats.org/officeDocument/2006/relationships/slide" Target="slides/slide85.xml"/><Relationship Id="rId351" Type="http://schemas.openxmlformats.org/officeDocument/2006/relationships/slide" Target="slides/slide250.xml"/><Relationship Id="rId372" Type="http://schemas.openxmlformats.org/officeDocument/2006/relationships/slide" Target="slides/slide271.xml"/><Relationship Id="rId393" Type="http://schemas.openxmlformats.org/officeDocument/2006/relationships/slide" Target="slides/slide292.xml"/><Relationship Id="rId407" Type="http://schemas.openxmlformats.org/officeDocument/2006/relationships/slide" Target="slides/slide306.xml"/><Relationship Id="rId428" Type="http://schemas.openxmlformats.org/officeDocument/2006/relationships/slide" Target="slides/slide327.xml"/><Relationship Id="rId449" Type="http://schemas.openxmlformats.org/officeDocument/2006/relationships/slide" Target="slides/slide348.xml"/><Relationship Id="rId211" Type="http://schemas.openxmlformats.org/officeDocument/2006/relationships/slide" Target="slides/slide110.xml"/><Relationship Id="rId232" Type="http://schemas.openxmlformats.org/officeDocument/2006/relationships/slide" Target="slides/slide131.xml"/><Relationship Id="rId253" Type="http://schemas.openxmlformats.org/officeDocument/2006/relationships/slide" Target="slides/slide152.xml"/><Relationship Id="rId274" Type="http://schemas.openxmlformats.org/officeDocument/2006/relationships/slide" Target="slides/slide173.xml"/><Relationship Id="rId295" Type="http://schemas.openxmlformats.org/officeDocument/2006/relationships/slide" Target="slides/slide194.xml"/><Relationship Id="rId309" Type="http://schemas.openxmlformats.org/officeDocument/2006/relationships/slide" Target="slides/slide208.xml"/><Relationship Id="rId460" Type="http://schemas.openxmlformats.org/officeDocument/2006/relationships/slide" Target="slides/slide359.xml"/><Relationship Id="rId481" Type="http://schemas.openxmlformats.org/officeDocument/2006/relationships/slide" Target="slides/slide380.xml"/><Relationship Id="rId516" Type="http://schemas.openxmlformats.org/officeDocument/2006/relationships/slide" Target="slides/slide415.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Master" Target="slideMasters/slideMaster69.xml"/><Relationship Id="rId113" Type="http://schemas.openxmlformats.org/officeDocument/2006/relationships/slide" Target="slides/slide12.xml"/><Relationship Id="rId134" Type="http://schemas.openxmlformats.org/officeDocument/2006/relationships/slide" Target="slides/slide33.xml"/><Relationship Id="rId320" Type="http://schemas.openxmlformats.org/officeDocument/2006/relationships/slide" Target="slides/slide219.xml"/><Relationship Id="rId537" Type="http://schemas.openxmlformats.org/officeDocument/2006/relationships/slide" Target="slides/slide436.xml"/><Relationship Id="rId558" Type="http://schemas.openxmlformats.org/officeDocument/2006/relationships/slide" Target="slides/slide457.xml"/><Relationship Id="rId579" Type="http://schemas.openxmlformats.org/officeDocument/2006/relationships/slide" Target="slides/slide478.xml"/><Relationship Id="rId80" Type="http://schemas.openxmlformats.org/officeDocument/2006/relationships/slideMaster" Target="slideMasters/slideMaster80.xml"/><Relationship Id="rId155" Type="http://schemas.openxmlformats.org/officeDocument/2006/relationships/slide" Target="slides/slide54.xml"/><Relationship Id="rId176" Type="http://schemas.openxmlformats.org/officeDocument/2006/relationships/slide" Target="slides/slide75.xml"/><Relationship Id="rId197" Type="http://schemas.openxmlformats.org/officeDocument/2006/relationships/slide" Target="slides/slide96.xml"/><Relationship Id="rId341" Type="http://schemas.openxmlformats.org/officeDocument/2006/relationships/slide" Target="slides/slide240.xml"/><Relationship Id="rId362" Type="http://schemas.openxmlformats.org/officeDocument/2006/relationships/slide" Target="slides/slide261.xml"/><Relationship Id="rId383" Type="http://schemas.openxmlformats.org/officeDocument/2006/relationships/slide" Target="slides/slide282.xml"/><Relationship Id="rId418" Type="http://schemas.openxmlformats.org/officeDocument/2006/relationships/slide" Target="slides/slide317.xml"/><Relationship Id="rId439" Type="http://schemas.openxmlformats.org/officeDocument/2006/relationships/slide" Target="slides/slide338.xml"/><Relationship Id="rId590" Type="http://schemas.openxmlformats.org/officeDocument/2006/relationships/tableStyles" Target="tableStyles.xml"/><Relationship Id="rId201" Type="http://schemas.openxmlformats.org/officeDocument/2006/relationships/slide" Target="slides/slide100.xml"/><Relationship Id="rId222" Type="http://schemas.openxmlformats.org/officeDocument/2006/relationships/slide" Target="slides/slide121.xml"/><Relationship Id="rId243" Type="http://schemas.openxmlformats.org/officeDocument/2006/relationships/slide" Target="slides/slide142.xml"/><Relationship Id="rId264" Type="http://schemas.openxmlformats.org/officeDocument/2006/relationships/slide" Target="slides/slide163.xml"/><Relationship Id="rId285" Type="http://schemas.openxmlformats.org/officeDocument/2006/relationships/slide" Target="slides/slide184.xml"/><Relationship Id="rId450" Type="http://schemas.openxmlformats.org/officeDocument/2006/relationships/slide" Target="slides/slide349.xml"/><Relationship Id="rId471" Type="http://schemas.openxmlformats.org/officeDocument/2006/relationships/slide" Target="slides/slide370.xml"/><Relationship Id="rId506" Type="http://schemas.openxmlformats.org/officeDocument/2006/relationships/slide" Target="slides/slide405.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Master" Target="slideMasters/slideMaster59.xml"/><Relationship Id="rId103" Type="http://schemas.openxmlformats.org/officeDocument/2006/relationships/slide" Target="slides/slide2.xml"/><Relationship Id="rId124" Type="http://schemas.openxmlformats.org/officeDocument/2006/relationships/slide" Target="slides/slide23.xml"/><Relationship Id="rId310" Type="http://schemas.openxmlformats.org/officeDocument/2006/relationships/slide" Target="slides/slide209.xml"/><Relationship Id="rId492" Type="http://schemas.openxmlformats.org/officeDocument/2006/relationships/slide" Target="slides/slide391.xml"/><Relationship Id="rId527" Type="http://schemas.openxmlformats.org/officeDocument/2006/relationships/slide" Target="slides/slide426.xml"/><Relationship Id="rId548" Type="http://schemas.openxmlformats.org/officeDocument/2006/relationships/slide" Target="slides/slide447.xml"/><Relationship Id="rId569" Type="http://schemas.openxmlformats.org/officeDocument/2006/relationships/slide" Target="slides/slide468.xml"/><Relationship Id="rId70" Type="http://schemas.openxmlformats.org/officeDocument/2006/relationships/slideMaster" Target="slideMasters/slideMaster70.xml"/><Relationship Id="rId91" Type="http://schemas.openxmlformats.org/officeDocument/2006/relationships/slideMaster" Target="slideMasters/slideMaster91.xml"/><Relationship Id="rId145" Type="http://schemas.openxmlformats.org/officeDocument/2006/relationships/slide" Target="slides/slide44.xml"/><Relationship Id="rId166" Type="http://schemas.openxmlformats.org/officeDocument/2006/relationships/slide" Target="slides/slide65.xml"/><Relationship Id="rId187" Type="http://schemas.openxmlformats.org/officeDocument/2006/relationships/slide" Target="slides/slide86.xml"/><Relationship Id="rId331" Type="http://schemas.openxmlformats.org/officeDocument/2006/relationships/slide" Target="slides/slide230.xml"/><Relationship Id="rId352" Type="http://schemas.openxmlformats.org/officeDocument/2006/relationships/slide" Target="slides/slide251.xml"/><Relationship Id="rId373" Type="http://schemas.openxmlformats.org/officeDocument/2006/relationships/slide" Target="slides/slide272.xml"/><Relationship Id="rId394" Type="http://schemas.openxmlformats.org/officeDocument/2006/relationships/slide" Target="slides/slide293.xml"/><Relationship Id="rId408" Type="http://schemas.openxmlformats.org/officeDocument/2006/relationships/slide" Target="slides/slide307.xml"/><Relationship Id="rId429" Type="http://schemas.openxmlformats.org/officeDocument/2006/relationships/slide" Target="slides/slide328.xml"/><Relationship Id="rId580" Type="http://schemas.openxmlformats.org/officeDocument/2006/relationships/slide" Target="slides/slide479.xml"/><Relationship Id="rId1" Type="http://schemas.openxmlformats.org/officeDocument/2006/relationships/slideMaster" Target="slideMasters/slideMaster1.xml"/><Relationship Id="rId212" Type="http://schemas.openxmlformats.org/officeDocument/2006/relationships/slide" Target="slides/slide111.xml"/><Relationship Id="rId233" Type="http://schemas.openxmlformats.org/officeDocument/2006/relationships/slide" Target="slides/slide132.xml"/><Relationship Id="rId254" Type="http://schemas.openxmlformats.org/officeDocument/2006/relationships/slide" Target="slides/slide153.xml"/><Relationship Id="rId440" Type="http://schemas.openxmlformats.org/officeDocument/2006/relationships/slide" Target="slides/slide339.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13.xml"/><Relationship Id="rId275" Type="http://schemas.openxmlformats.org/officeDocument/2006/relationships/slide" Target="slides/slide174.xml"/><Relationship Id="rId296" Type="http://schemas.openxmlformats.org/officeDocument/2006/relationships/slide" Target="slides/slide195.xml"/><Relationship Id="rId300" Type="http://schemas.openxmlformats.org/officeDocument/2006/relationships/slide" Target="slides/slide199.xml"/><Relationship Id="rId461" Type="http://schemas.openxmlformats.org/officeDocument/2006/relationships/slide" Target="slides/slide360.xml"/><Relationship Id="rId482" Type="http://schemas.openxmlformats.org/officeDocument/2006/relationships/slide" Target="slides/slide381.xml"/><Relationship Id="rId517" Type="http://schemas.openxmlformats.org/officeDocument/2006/relationships/slide" Target="slides/slide416.xml"/><Relationship Id="rId538" Type="http://schemas.openxmlformats.org/officeDocument/2006/relationships/slide" Target="slides/slide437.xml"/><Relationship Id="rId559" Type="http://schemas.openxmlformats.org/officeDocument/2006/relationships/slide" Target="slides/slide458.xml"/><Relationship Id="rId60" Type="http://schemas.openxmlformats.org/officeDocument/2006/relationships/slideMaster" Target="slideMasters/slideMaster60.xml"/><Relationship Id="rId81" Type="http://schemas.openxmlformats.org/officeDocument/2006/relationships/slideMaster" Target="slideMasters/slideMaster81.xml"/><Relationship Id="rId135" Type="http://schemas.openxmlformats.org/officeDocument/2006/relationships/slide" Target="slides/slide34.xml"/><Relationship Id="rId156" Type="http://schemas.openxmlformats.org/officeDocument/2006/relationships/slide" Target="slides/slide55.xml"/><Relationship Id="rId177" Type="http://schemas.openxmlformats.org/officeDocument/2006/relationships/slide" Target="slides/slide76.xml"/><Relationship Id="rId198" Type="http://schemas.openxmlformats.org/officeDocument/2006/relationships/slide" Target="slides/slide97.xml"/><Relationship Id="rId321" Type="http://schemas.openxmlformats.org/officeDocument/2006/relationships/slide" Target="slides/slide220.xml"/><Relationship Id="rId342" Type="http://schemas.openxmlformats.org/officeDocument/2006/relationships/slide" Target="slides/slide241.xml"/><Relationship Id="rId363" Type="http://schemas.openxmlformats.org/officeDocument/2006/relationships/slide" Target="slides/slide262.xml"/><Relationship Id="rId384" Type="http://schemas.openxmlformats.org/officeDocument/2006/relationships/slide" Target="slides/slide283.xml"/><Relationship Id="rId419" Type="http://schemas.openxmlformats.org/officeDocument/2006/relationships/slide" Target="slides/slide318.xml"/><Relationship Id="rId570" Type="http://schemas.openxmlformats.org/officeDocument/2006/relationships/slide" Target="slides/slide469.xml"/><Relationship Id="rId202" Type="http://schemas.openxmlformats.org/officeDocument/2006/relationships/slide" Target="slides/slide101.xml"/><Relationship Id="rId223" Type="http://schemas.openxmlformats.org/officeDocument/2006/relationships/slide" Target="slides/slide122.xml"/><Relationship Id="rId244" Type="http://schemas.openxmlformats.org/officeDocument/2006/relationships/slide" Target="slides/slide143.xml"/><Relationship Id="rId430" Type="http://schemas.openxmlformats.org/officeDocument/2006/relationships/slide" Target="slides/slide329.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265" Type="http://schemas.openxmlformats.org/officeDocument/2006/relationships/slide" Target="slides/slide164.xml"/><Relationship Id="rId286" Type="http://schemas.openxmlformats.org/officeDocument/2006/relationships/slide" Target="slides/slide185.xml"/><Relationship Id="rId451" Type="http://schemas.openxmlformats.org/officeDocument/2006/relationships/slide" Target="slides/slide350.xml"/><Relationship Id="rId472" Type="http://schemas.openxmlformats.org/officeDocument/2006/relationships/slide" Target="slides/slide371.xml"/><Relationship Id="rId493" Type="http://schemas.openxmlformats.org/officeDocument/2006/relationships/slide" Target="slides/slide392.xml"/><Relationship Id="rId507" Type="http://schemas.openxmlformats.org/officeDocument/2006/relationships/slide" Target="slides/slide406.xml"/><Relationship Id="rId528" Type="http://schemas.openxmlformats.org/officeDocument/2006/relationships/slide" Target="slides/slide427.xml"/><Relationship Id="rId549" Type="http://schemas.openxmlformats.org/officeDocument/2006/relationships/slide" Target="slides/slide448.xml"/><Relationship Id="rId50" Type="http://schemas.openxmlformats.org/officeDocument/2006/relationships/slideMaster" Target="slideMasters/slideMaster50.xml"/><Relationship Id="rId104" Type="http://schemas.openxmlformats.org/officeDocument/2006/relationships/slide" Target="slides/slide3.xml"/><Relationship Id="rId125" Type="http://schemas.openxmlformats.org/officeDocument/2006/relationships/slide" Target="slides/slide24.xml"/><Relationship Id="rId146" Type="http://schemas.openxmlformats.org/officeDocument/2006/relationships/slide" Target="slides/slide45.xml"/><Relationship Id="rId167" Type="http://schemas.openxmlformats.org/officeDocument/2006/relationships/slide" Target="slides/slide66.xml"/><Relationship Id="rId188" Type="http://schemas.openxmlformats.org/officeDocument/2006/relationships/slide" Target="slides/slide87.xml"/><Relationship Id="rId311" Type="http://schemas.openxmlformats.org/officeDocument/2006/relationships/slide" Target="slides/slide210.xml"/><Relationship Id="rId332" Type="http://schemas.openxmlformats.org/officeDocument/2006/relationships/slide" Target="slides/slide231.xml"/><Relationship Id="rId353" Type="http://schemas.openxmlformats.org/officeDocument/2006/relationships/slide" Target="slides/slide252.xml"/><Relationship Id="rId374" Type="http://schemas.openxmlformats.org/officeDocument/2006/relationships/slide" Target="slides/slide273.xml"/><Relationship Id="rId395" Type="http://schemas.openxmlformats.org/officeDocument/2006/relationships/slide" Target="slides/slide294.xml"/><Relationship Id="rId409" Type="http://schemas.openxmlformats.org/officeDocument/2006/relationships/slide" Target="slides/slide308.xml"/><Relationship Id="rId560" Type="http://schemas.openxmlformats.org/officeDocument/2006/relationships/slide" Target="slides/slide459.xml"/><Relationship Id="rId581" Type="http://schemas.openxmlformats.org/officeDocument/2006/relationships/slide" Target="slides/slide480.xml"/><Relationship Id="rId71" Type="http://schemas.openxmlformats.org/officeDocument/2006/relationships/slideMaster" Target="slideMasters/slideMaster71.xml"/><Relationship Id="rId92" Type="http://schemas.openxmlformats.org/officeDocument/2006/relationships/slideMaster" Target="slideMasters/slideMaster92.xml"/><Relationship Id="rId213" Type="http://schemas.openxmlformats.org/officeDocument/2006/relationships/slide" Target="slides/slide112.xml"/><Relationship Id="rId234" Type="http://schemas.openxmlformats.org/officeDocument/2006/relationships/slide" Target="slides/slide133.xml"/><Relationship Id="rId420" Type="http://schemas.openxmlformats.org/officeDocument/2006/relationships/slide" Target="slides/slide319.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5" Type="http://schemas.openxmlformats.org/officeDocument/2006/relationships/slide" Target="slides/slide154.xml"/><Relationship Id="rId276" Type="http://schemas.openxmlformats.org/officeDocument/2006/relationships/slide" Target="slides/slide175.xml"/><Relationship Id="rId297" Type="http://schemas.openxmlformats.org/officeDocument/2006/relationships/slide" Target="slides/slide196.xml"/><Relationship Id="rId441" Type="http://schemas.openxmlformats.org/officeDocument/2006/relationships/slide" Target="slides/slide340.xml"/><Relationship Id="rId462" Type="http://schemas.openxmlformats.org/officeDocument/2006/relationships/slide" Target="slides/slide361.xml"/><Relationship Id="rId483" Type="http://schemas.openxmlformats.org/officeDocument/2006/relationships/slide" Target="slides/slide382.xml"/><Relationship Id="rId518" Type="http://schemas.openxmlformats.org/officeDocument/2006/relationships/slide" Target="slides/slide417.xml"/><Relationship Id="rId539" Type="http://schemas.openxmlformats.org/officeDocument/2006/relationships/slide" Target="slides/slide438.xml"/><Relationship Id="rId40" Type="http://schemas.openxmlformats.org/officeDocument/2006/relationships/slideMaster" Target="slideMasters/slideMaster40.xml"/><Relationship Id="rId115" Type="http://schemas.openxmlformats.org/officeDocument/2006/relationships/slide" Target="slides/slide14.xml"/><Relationship Id="rId136" Type="http://schemas.openxmlformats.org/officeDocument/2006/relationships/slide" Target="slides/slide35.xml"/><Relationship Id="rId157" Type="http://schemas.openxmlformats.org/officeDocument/2006/relationships/slide" Target="slides/slide56.xml"/><Relationship Id="rId178" Type="http://schemas.openxmlformats.org/officeDocument/2006/relationships/slide" Target="slides/slide77.xml"/><Relationship Id="rId301" Type="http://schemas.openxmlformats.org/officeDocument/2006/relationships/slide" Target="slides/slide200.xml"/><Relationship Id="rId322" Type="http://schemas.openxmlformats.org/officeDocument/2006/relationships/slide" Target="slides/slide221.xml"/><Relationship Id="rId343" Type="http://schemas.openxmlformats.org/officeDocument/2006/relationships/slide" Target="slides/slide242.xml"/><Relationship Id="rId364" Type="http://schemas.openxmlformats.org/officeDocument/2006/relationships/slide" Target="slides/slide263.xml"/><Relationship Id="rId550" Type="http://schemas.openxmlformats.org/officeDocument/2006/relationships/slide" Target="slides/slide449.xml"/><Relationship Id="rId61" Type="http://schemas.openxmlformats.org/officeDocument/2006/relationships/slideMaster" Target="slideMasters/slideMaster61.xml"/><Relationship Id="rId82" Type="http://schemas.openxmlformats.org/officeDocument/2006/relationships/slideMaster" Target="slideMasters/slideMaster82.xml"/><Relationship Id="rId199" Type="http://schemas.openxmlformats.org/officeDocument/2006/relationships/slide" Target="slides/slide98.xml"/><Relationship Id="rId203" Type="http://schemas.openxmlformats.org/officeDocument/2006/relationships/slide" Target="slides/slide102.xml"/><Relationship Id="rId385" Type="http://schemas.openxmlformats.org/officeDocument/2006/relationships/slide" Target="slides/slide284.xml"/><Relationship Id="rId571" Type="http://schemas.openxmlformats.org/officeDocument/2006/relationships/slide" Target="slides/slide470.xml"/><Relationship Id="rId19" Type="http://schemas.openxmlformats.org/officeDocument/2006/relationships/slideMaster" Target="slideMasters/slideMaster19.xml"/><Relationship Id="rId224" Type="http://schemas.openxmlformats.org/officeDocument/2006/relationships/slide" Target="slides/slide123.xml"/><Relationship Id="rId245" Type="http://schemas.openxmlformats.org/officeDocument/2006/relationships/slide" Target="slides/slide144.xml"/><Relationship Id="rId266" Type="http://schemas.openxmlformats.org/officeDocument/2006/relationships/slide" Target="slides/slide165.xml"/><Relationship Id="rId287" Type="http://schemas.openxmlformats.org/officeDocument/2006/relationships/slide" Target="slides/slide186.xml"/><Relationship Id="rId410" Type="http://schemas.openxmlformats.org/officeDocument/2006/relationships/slide" Target="slides/slide309.xml"/><Relationship Id="rId431" Type="http://schemas.openxmlformats.org/officeDocument/2006/relationships/slide" Target="slides/slide330.xml"/><Relationship Id="rId452" Type="http://schemas.openxmlformats.org/officeDocument/2006/relationships/slide" Target="slides/slide351.xml"/><Relationship Id="rId473" Type="http://schemas.openxmlformats.org/officeDocument/2006/relationships/slide" Target="slides/slide372.xml"/><Relationship Id="rId494" Type="http://schemas.openxmlformats.org/officeDocument/2006/relationships/slide" Target="slides/slide393.xml"/><Relationship Id="rId508" Type="http://schemas.openxmlformats.org/officeDocument/2006/relationships/slide" Target="slides/slide407.xml"/><Relationship Id="rId529" Type="http://schemas.openxmlformats.org/officeDocument/2006/relationships/slide" Target="slides/slide428.xml"/><Relationship Id="rId30" Type="http://schemas.openxmlformats.org/officeDocument/2006/relationships/slideMaster" Target="slideMasters/slideMaster30.xml"/><Relationship Id="rId105" Type="http://schemas.openxmlformats.org/officeDocument/2006/relationships/slide" Target="slides/slide4.xml"/><Relationship Id="rId126" Type="http://schemas.openxmlformats.org/officeDocument/2006/relationships/slide" Target="slides/slide25.xml"/><Relationship Id="rId147" Type="http://schemas.openxmlformats.org/officeDocument/2006/relationships/slide" Target="slides/slide46.xml"/><Relationship Id="rId168" Type="http://schemas.openxmlformats.org/officeDocument/2006/relationships/slide" Target="slides/slide67.xml"/><Relationship Id="rId312" Type="http://schemas.openxmlformats.org/officeDocument/2006/relationships/slide" Target="slides/slide211.xml"/><Relationship Id="rId333" Type="http://schemas.openxmlformats.org/officeDocument/2006/relationships/slide" Target="slides/slide232.xml"/><Relationship Id="rId354" Type="http://schemas.openxmlformats.org/officeDocument/2006/relationships/slide" Target="slides/slide253.xml"/><Relationship Id="rId540" Type="http://schemas.openxmlformats.org/officeDocument/2006/relationships/slide" Target="slides/slide439.xml"/><Relationship Id="rId51" Type="http://schemas.openxmlformats.org/officeDocument/2006/relationships/slideMaster" Target="slideMasters/slideMaster51.xml"/><Relationship Id="rId72" Type="http://schemas.openxmlformats.org/officeDocument/2006/relationships/slideMaster" Target="slideMasters/slideMaster72.xml"/><Relationship Id="rId93" Type="http://schemas.openxmlformats.org/officeDocument/2006/relationships/slideMaster" Target="slideMasters/slideMaster93.xml"/><Relationship Id="rId189" Type="http://schemas.openxmlformats.org/officeDocument/2006/relationships/slide" Target="slides/slide88.xml"/><Relationship Id="rId375" Type="http://schemas.openxmlformats.org/officeDocument/2006/relationships/slide" Target="slides/slide274.xml"/><Relationship Id="rId396" Type="http://schemas.openxmlformats.org/officeDocument/2006/relationships/slide" Target="slides/slide295.xml"/><Relationship Id="rId561" Type="http://schemas.openxmlformats.org/officeDocument/2006/relationships/slide" Target="slides/slide460.xml"/><Relationship Id="rId582" Type="http://schemas.openxmlformats.org/officeDocument/2006/relationships/slide" Target="slides/slide481.xml"/><Relationship Id="rId3" Type="http://schemas.openxmlformats.org/officeDocument/2006/relationships/slideMaster" Target="slideMasters/slideMaster3.xml"/><Relationship Id="rId214" Type="http://schemas.openxmlformats.org/officeDocument/2006/relationships/slide" Target="slides/slide113.xml"/><Relationship Id="rId235" Type="http://schemas.openxmlformats.org/officeDocument/2006/relationships/slide" Target="slides/slide134.xml"/><Relationship Id="rId256" Type="http://schemas.openxmlformats.org/officeDocument/2006/relationships/slide" Target="slides/slide155.xml"/><Relationship Id="rId277" Type="http://schemas.openxmlformats.org/officeDocument/2006/relationships/slide" Target="slides/slide176.xml"/><Relationship Id="rId298" Type="http://schemas.openxmlformats.org/officeDocument/2006/relationships/slide" Target="slides/slide197.xml"/><Relationship Id="rId400" Type="http://schemas.openxmlformats.org/officeDocument/2006/relationships/slide" Target="slides/slide299.xml"/><Relationship Id="rId421" Type="http://schemas.openxmlformats.org/officeDocument/2006/relationships/slide" Target="slides/slide320.xml"/><Relationship Id="rId442" Type="http://schemas.openxmlformats.org/officeDocument/2006/relationships/slide" Target="slides/slide341.xml"/><Relationship Id="rId463" Type="http://schemas.openxmlformats.org/officeDocument/2006/relationships/slide" Target="slides/slide362.xml"/><Relationship Id="rId484" Type="http://schemas.openxmlformats.org/officeDocument/2006/relationships/slide" Target="slides/slide383.xml"/><Relationship Id="rId519" Type="http://schemas.openxmlformats.org/officeDocument/2006/relationships/slide" Target="slides/slide418.xml"/><Relationship Id="rId116" Type="http://schemas.openxmlformats.org/officeDocument/2006/relationships/slide" Target="slides/slide15.xml"/><Relationship Id="rId137" Type="http://schemas.openxmlformats.org/officeDocument/2006/relationships/slide" Target="slides/slide36.xml"/><Relationship Id="rId158" Type="http://schemas.openxmlformats.org/officeDocument/2006/relationships/slide" Target="slides/slide57.xml"/><Relationship Id="rId302" Type="http://schemas.openxmlformats.org/officeDocument/2006/relationships/slide" Target="slides/slide201.xml"/><Relationship Id="rId323" Type="http://schemas.openxmlformats.org/officeDocument/2006/relationships/slide" Target="slides/slide222.xml"/><Relationship Id="rId344" Type="http://schemas.openxmlformats.org/officeDocument/2006/relationships/slide" Target="slides/slide243.xml"/><Relationship Id="rId530" Type="http://schemas.openxmlformats.org/officeDocument/2006/relationships/slide" Target="slides/slide429.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Master" Target="slideMasters/slideMaster62.xml"/><Relationship Id="rId83" Type="http://schemas.openxmlformats.org/officeDocument/2006/relationships/slideMaster" Target="slideMasters/slideMaster83.xml"/><Relationship Id="rId179" Type="http://schemas.openxmlformats.org/officeDocument/2006/relationships/slide" Target="slides/slide78.xml"/><Relationship Id="rId365" Type="http://schemas.openxmlformats.org/officeDocument/2006/relationships/slide" Target="slides/slide264.xml"/><Relationship Id="rId386" Type="http://schemas.openxmlformats.org/officeDocument/2006/relationships/slide" Target="slides/slide285.xml"/><Relationship Id="rId551" Type="http://schemas.openxmlformats.org/officeDocument/2006/relationships/slide" Target="slides/slide450.xml"/><Relationship Id="rId572" Type="http://schemas.openxmlformats.org/officeDocument/2006/relationships/slide" Target="slides/slide471.xml"/><Relationship Id="rId190" Type="http://schemas.openxmlformats.org/officeDocument/2006/relationships/slide" Target="slides/slide89.xml"/><Relationship Id="rId204" Type="http://schemas.openxmlformats.org/officeDocument/2006/relationships/slide" Target="slides/slide103.xml"/><Relationship Id="rId225" Type="http://schemas.openxmlformats.org/officeDocument/2006/relationships/slide" Target="slides/slide124.xml"/><Relationship Id="rId246" Type="http://schemas.openxmlformats.org/officeDocument/2006/relationships/slide" Target="slides/slide145.xml"/><Relationship Id="rId267" Type="http://schemas.openxmlformats.org/officeDocument/2006/relationships/slide" Target="slides/slide166.xml"/><Relationship Id="rId288" Type="http://schemas.openxmlformats.org/officeDocument/2006/relationships/slide" Target="slides/slide187.xml"/><Relationship Id="rId411" Type="http://schemas.openxmlformats.org/officeDocument/2006/relationships/slide" Target="slides/slide310.xml"/><Relationship Id="rId432" Type="http://schemas.openxmlformats.org/officeDocument/2006/relationships/slide" Target="slides/slide331.xml"/><Relationship Id="rId453" Type="http://schemas.openxmlformats.org/officeDocument/2006/relationships/slide" Target="slides/slide352.xml"/><Relationship Id="rId474" Type="http://schemas.openxmlformats.org/officeDocument/2006/relationships/slide" Target="slides/slide373.xml"/><Relationship Id="rId509" Type="http://schemas.openxmlformats.org/officeDocument/2006/relationships/slide" Target="slides/slide408.xml"/><Relationship Id="rId106" Type="http://schemas.openxmlformats.org/officeDocument/2006/relationships/slide" Target="slides/slide5.xml"/><Relationship Id="rId127" Type="http://schemas.openxmlformats.org/officeDocument/2006/relationships/slide" Target="slides/slide26.xml"/><Relationship Id="rId313" Type="http://schemas.openxmlformats.org/officeDocument/2006/relationships/slide" Target="slides/slide212.xml"/><Relationship Id="rId495" Type="http://schemas.openxmlformats.org/officeDocument/2006/relationships/slide" Target="slides/slide394.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Master" Target="slideMasters/slideMaster73.xml"/><Relationship Id="rId94" Type="http://schemas.openxmlformats.org/officeDocument/2006/relationships/slideMaster" Target="slideMasters/slideMaster94.xml"/><Relationship Id="rId148" Type="http://schemas.openxmlformats.org/officeDocument/2006/relationships/slide" Target="slides/slide47.xml"/><Relationship Id="rId169" Type="http://schemas.openxmlformats.org/officeDocument/2006/relationships/slide" Target="slides/slide68.xml"/><Relationship Id="rId334" Type="http://schemas.openxmlformats.org/officeDocument/2006/relationships/slide" Target="slides/slide233.xml"/><Relationship Id="rId355" Type="http://schemas.openxmlformats.org/officeDocument/2006/relationships/slide" Target="slides/slide254.xml"/><Relationship Id="rId376" Type="http://schemas.openxmlformats.org/officeDocument/2006/relationships/slide" Target="slides/slide275.xml"/><Relationship Id="rId397" Type="http://schemas.openxmlformats.org/officeDocument/2006/relationships/slide" Target="slides/slide296.xml"/><Relationship Id="rId520" Type="http://schemas.openxmlformats.org/officeDocument/2006/relationships/slide" Target="slides/slide419.xml"/><Relationship Id="rId541" Type="http://schemas.openxmlformats.org/officeDocument/2006/relationships/slide" Target="slides/slide440.xml"/><Relationship Id="rId562" Type="http://schemas.openxmlformats.org/officeDocument/2006/relationships/slide" Target="slides/slide461.xml"/><Relationship Id="rId583" Type="http://schemas.openxmlformats.org/officeDocument/2006/relationships/notesMaster" Target="notesMasters/notesMaster1.xml"/><Relationship Id="rId4" Type="http://schemas.openxmlformats.org/officeDocument/2006/relationships/slideMaster" Target="slideMasters/slideMaster4.xml"/><Relationship Id="rId180" Type="http://schemas.openxmlformats.org/officeDocument/2006/relationships/slide" Target="slides/slide79.xml"/><Relationship Id="rId215" Type="http://schemas.openxmlformats.org/officeDocument/2006/relationships/slide" Target="slides/slide114.xml"/><Relationship Id="rId236" Type="http://schemas.openxmlformats.org/officeDocument/2006/relationships/slide" Target="slides/slide135.xml"/><Relationship Id="rId257" Type="http://schemas.openxmlformats.org/officeDocument/2006/relationships/slide" Target="slides/slide156.xml"/><Relationship Id="rId278" Type="http://schemas.openxmlformats.org/officeDocument/2006/relationships/slide" Target="slides/slide177.xml"/><Relationship Id="rId401" Type="http://schemas.openxmlformats.org/officeDocument/2006/relationships/slide" Target="slides/slide300.xml"/><Relationship Id="rId422" Type="http://schemas.openxmlformats.org/officeDocument/2006/relationships/slide" Target="slides/slide321.xml"/><Relationship Id="rId443" Type="http://schemas.openxmlformats.org/officeDocument/2006/relationships/slide" Target="slides/slide342.xml"/><Relationship Id="rId464" Type="http://schemas.openxmlformats.org/officeDocument/2006/relationships/slide" Target="slides/slide363.xml"/><Relationship Id="rId303" Type="http://schemas.openxmlformats.org/officeDocument/2006/relationships/slide" Target="slides/slide202.xml"/><Relationship Id="rId485" Type="http://schemas.openxmlformats.org/officeDocument/2006/relationships/slide" Target="slides/slide384.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 Target="slides/slide37.xml"/><Relationship Id="rId345" Type="http://schemas.openxmlformats.org/officeDocument/2006/relationships/slide" Target="slides/slide244.xml"/><Relationship Id="rId387" Type="http://schemas.openxmlformats.org/officeDocument/2006/relationships/slide" Target="slides/slide286.xml"/><Relationship Id="rId510" Type="http://schemas.openxmlformats.org/officeDocument/2006/relationships/slide" Target="slides/slide409.xml"/><Relationship Id="rId552" Type="http://schemas.openxmlformats.org/officeDocument/2006/relationships/slide" Target="slides/slide451.xml"/><Relationship Id="rId191" Type="http://schemas.openxmlformats.org/officeDocument/2006/relationships/slide" Target="slides/slide90.xml"/><Relationship Id="rId205" Type="http://schemas.openxmlformats.org/officeDocument/2006/relationships/slide" Target="slides/slide104.xml"/><Relationship Id="rId247" Type="http://schemas.openxmlformats.org/officeDocument/2006/relationships/slide" Target="slides/slide146.xml"/><Relationship Id="rId412" Type="http://schemas.openxmlformats.org/officeDocument/2006/relationships/slide" Target="slides/slide311.xml"/><Relationship Id="rId107" Type="http://schemas.openxmlformats.org/officeDocument/2006/relationships/slide" Target="slides/slide6.xml"/><Relationship Id="rId289" Type="http://schemas.openxmlformats.org/officeDocument/2006/relationships/slide" Target="slides/slide188.xml"/><Relationship Id="rId454" Type="http://schemas.openxmlformats.org/officeDocument/2006/relationships/slide" Target="slides/slide353.xml"/><Relationship Id="rId496" Type="http://schemas.openxmlformats.org/officeDocument/2006/relationships/slide" Target="slides/slide395.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48.xml"/><Relationship Id="rId314" Type="http://schemas.openxmlformats.org/officeDocument/2006/relationships/slide" Target="slides/slide213.xml"/><Relationship Id="rId356" Type="http://schemas.openxmlformats.org/officeDocument/2006/relationships/slide" Target="slides/slide255.xml"/><Relationship Id="rId398" Type="http://schemas.openxmlformats.org/officeDocument/2006/relationships/slide" Target="slides/slide297.xml"/><Relationship Id="rId521" Type="http://schemas.openxmlformats.org/officeDocument/2006/relationships/slide" Target="slides/slide420.xml"/><Relationship Id="rId563" Type="http://schemas.openxmlformats.org/officeDocument/2006/relationships/slide" Target="slides/slide462.xml"/><Relationship Id="rId95" Type="http://schemas.openxmlformats.org/officeDocument/2006/relationships/slideMaster" Target="slideMasters/slideMaster95.xml"/><Relationship Id="rId160" Type="http://schemas.openxmlformats.org/officeDocument/2006/relationships/slide" Target="slides/slide59.xml"/><Relationship Id="rId216" Type="http://schemas.openxmlformats.org/officeDocument/2006/relationships/slide" Target="slides/slide115.xml"/><Relationship Id="rId423" Type="http://schemas.openxmlformats.org/officeDocument/2006/relationships/slide" Target="slides/slide322.xml"/><Relationship Id="rId258" Type="http://schemas.openxmlformats.org/officeDocument/2006/relationships/slide" Target="slides/slide157.xml"/><Relationship Id="rId465" Type="http://schemas.openxmlformats.org/officeDocument/2006/relationships/slide" Target="slides/slide364.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17.xml"/><Relationship Id="rId325" Type="http://schemas.openxmlformats.org/officeDocument/2006/relationships/slide" Target="slides/slide224.xml"/><Relationship Id="rId367" Type="http://schemas.openxmlformats.org/officeDocument/2006/relationships/slide" Target="slides/slide266.xml"/><Relationship Id="rId532" Type="http://schemas.openxmlformats.org/officeDocument/2006/relationships/slide" Target="slides/slide431.xml"/><Relationship Id="rId574" Type="http://schemas.openxmlformats.org/officeDocument/2006/relationships/slide" Target="slides/slide473.xml"/><Relationship Id="rId171" Type="http://schemas.openxmlformats.org/officeDocument/2006/relationships/slide" Target="slides/slide70.xml"/><Relationship Id="rId227" Type="http://schemas.openxmlformats.org/officeDocument/2006/relationships/slide" Target="slides/slide126.xml"/><Relationship Id="rId269" Type="http://schemas.openxmlformats.org/officeDocument/2006/relationships/slide" Target="slides/slide168.xml"/><Relationship Id="rId434" Type="http://schemas.openxmlformats.org/officeDocument/2006/relationships/slide" Target="slides/slide333.xml"/><Relationship Id="rId476" Type="http://schemas.openxmlformats.org/officeDocument/2006/relationships/slide" Target="slides/slide375.xml"/><Relationship Id="rId33" Type="http://schemas.openxmlformats.org/officeDocument/2006/relationships/slideMaster" Target="slideMasters/slideMaster33.xml"/><Relationship Id="rId129" Type="http://schemas.openxmlformats.org/officeDocument/2006/relationships/slide" Target="slides/slide28.xml"/><Relationship Id="rId280" Type="http://schemas.openxmlformats.org/officeDocument/2006/relationships/slide" Target="slides/slide179.xml"/><Relationship Id="rId336" Type="http://schemas.openxmlformats.org/officeDocument/2006/relationships/slide" Target="slides/slide235.xml"/><Relationship Id="rId501" Type="http://schemas.openxmlformats.org/officeDocument/2006/relationships/slide" Target="slides/slide400.xml"/><Relationship Id="rId543" Type="http://schemas.openxmlformats.org/officeDocument/2006/relationships/slide" Target="slides/slide442.xml"/><Relationship Id="rId75" Type="http://schemas.openxmlformats.org/officeDocument/2006/relationships/slideMaster" Target="slideMasters/slideMaster75.xml"/><Relationship Id="rId140" Type="http://schemas.openxmlformats.org/officeDocument/2006/relationships/slide" Target="slides/slide39.xml"/><Relationship Id="rId182" Type="http://schemas.openxmlformats.org/officeDocument/2006/relationships/slide" Target="slides/slide81.xml"/><Relationship Id="rId378" Type="http://schemas.openxmlformats.org/officeDocument/2006/relationships/slide" Target="slides/slide277.xml"/><Relationship Id="rId403" Type="http://schemas.openxmlformats.org/officeDocument/2006/relationships/slide" Target="slides/slide302.xml"/><Relationship Id="rId585" Type="http://schemas.openxmlformats.org/officeDocument/2006/relationships/tags" Target="tags/tag1.xml"/><Relationship Id="rId6" Type="http://schemas.openxmlformats.org/officeDocument/2006/relationships/slideMaster" Target="slideMasters/slideMaster6.xml"/><Relationship Id="rId238" Type="http://schemas.openxmlformats.org/officeDocument/2006/relationships/slide" Target="slides/slide137.xml"/><Relationship Id="rId445" Type="http://schemas.openxmlformats.org/officeDocument/2006/relationships/slide" Target="slides/slide344.xml"/><Relationship Id="rId487" Type="http://schemas.openxmlformats.org/officeDocument/2006/relationships/slide" Target="slides/slide386.xml"/><Relationship Id="rId291" Type="http://schemas.openxmlformats.org/officeDocument/2006/relationships/slide" Target="slides/slide190.xml"/><Relationship Id="rId305" Type="http://schemas.openxmlformats.org/officeDocument/2006/relationships/slide" Target="slides/slide204.xml"/><Relationship Id="rId347" Type="http://schemas.openxmlformats.org/officeDocument/2006/relationships/slide" Target="slides/slide246.xml"/><Relationship Id="rId512" Type="http://schemas.openxmlformats.org/officeDocument/2006/relationships/slide" Target="slides/slide411.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50.xml"/><Relationship Id="rId389" Type="http://schemas.openxmlformats.org/officeDocument/2006/relationships/slide" Target="slides/slide288.xml"/><Relationship Id="rId554" Type="http://schemas.openxmlformats.org/officeDocument/2006/relationships/slide" Target="slides/slide453.xml"/><Relationship Id="rId193" Type="http://schemas.openxmlformats.org/officeDocument/2006/relationships/slide" Target="slides/slide92.xml"/><Relationship Id="rId207" Type="http://schemas.openxmlformats.org/officeDocument/2006/relationships/slide" Target="slides/slide106.xml"/><Relationship Id="rId249" Type="http://schemas.openxmlformats.org/officeDocument/2006/relationships/slide" Target="slides/slide148.xml"/><Relationship Id="rId414" Type="http://schemas.openxmlformats.org/officeDocument/2006/relationships/slide" Target="slides/slide313.xml"/><Relationship Id="rId456" Type="http://schemas.openxmlformats.org/officeDocument/2006/relationships/slide" Target="slides/slide355.xml"/><Relationship Id="rId498" Type="http://schemas.openxmlformats.org/officeDocument/2006/relationships/slide" Target="slides/slide397.xml"/><Relationship Id="rId13" Type="http://schemas.openxmlformats.org/officeDocument/2006/relationships/slideMaster" Target="slideMasters/slideMaster13.xml"/><Relationship Id="rId109" Type="http://schemas.openxmlformats.org/officeDocument/2006/relationships/slide" Target="slides/slide8.xml"/><Relationship Id="rId260" Type="http://schemas.openxmlformats.org/officeDocument/2006/relationships/slide" Target="slides/slide159.xml"/><Relationship Id="rId316" Type="http://schemas.openxmlformats.org/officeDocument/2006/relationships/slide" Target="slides/slide215.xml"/><Relationship Id="rId523" Type="http://schemas.openxmlformats.org/officeDocument/2006/relationships/slide" Target="slides/slide422.xml"/><Relationship Id="rId55" Type="http://schemas.openxmlformats.org/officeDocument/2006/relationships/slideMaster" Target="slideMasters/slideMaster55.xml"/><Relationship Id="rId97" Type="http://schemas.openxmlformats.org/officeDocument/2006/relationships/slideMaster" Target="slideMasters/slideMaster97.xml"/><Relationship Id="rId120" Type="http://schemas.openxmlformats.org/officeDocument/2006/relationships/slide" Target="slides/slide19.xml"/><Relationship Id="rId358" Type="http://schemas.openxmlformats.org/officeDocument/2006/relationships/slide" Target="slides/slide257.xml"/><Relationship Id="rId565" Type="http://schemas.openxmlformats.org/officeDocument/2006/relationships/slide" Target="slides/slide464.xml"/><Relationship Id="rId162" Type="http://schemas.openxmlformats.org/officeDocument/2006/relationships/slide" Target="slides/slide61.xml"/><Relationship Id="rId218" Type="http://schemas.openxmlformats.org/officeDocument/2006/relationships/slide" Target="slides/slide117.xml"/><Relationship Id="rId425" Type="http://schemas.openxmlformats.org/officeDocument/2006/relationships/slide" Target="slides/slide324.xml"/><Relationship Id="rId467" Type="http://schemas.openxmlformats.org/officeDocument/2006/relationships/slide" Target="slides/slide366.xml"/><Relationship Id="rId271" Type="http://schemas.openxmlformats.org/officeDocument/2006/relationships/slide" Target="slides/slide170.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30.xml"/><Relationship Id="rId327" Type="http://schemas.openxmlformats.org/officeDocument/2006/relationships/slide" Target="slides/slide226.xml"/><Relationship Id="rId369" Type="http://schemas.openxmlformats.org/officeDocument/2006/relationships/slide" Target="slides/slide268.xml"/><Relationship Id="rId534" Type="http://schemas.openxmlformats.org/officeDocument/2006/relationships/slide" Target="slides/slide433.xml"/><Relationship Id="rId576" Type="http://schemas.openxmlformats.org/officeDocument/2006/relationships/slide" Target="slides/slide475.xml"/><Relationship Id="rId173" Type="http://schemas.openxmlformats.org/officeDocument/2006/relationships/slide" Target="slides/slide72.xml"/><Relationship Id="rId229" Type="http://schemas.openxmlformats.org/officeDocument/2006/relationships/slide" Target="slides/slide128.xml"/><Relationship Id="rId380" Type="http://schemas.openxmlformats.org/officeDocument/2006/relationships/slide" Target="slides/slide279.xml"/><Relationship Id="rId436" Type="http://schemas.openxmlformats.org/officeDocument/2006/relationships/slide" Target="slides/slide335.xml"/><Relationship Id="rId240" Type="http://schemas.openxmlformats.org/officeDocument/2006/relationships/slide" Target="slides/slide139.xml"/><Relationship Id="rId478" Type="http://schemas.openxmlformats.org/officeDocument/2006/relationships/slide" Target="slides/slide377.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Master" Target="slideMasters/slideMaster100.xml"/><Relationship Id="rId282" Type="http://schemas.openxmlformats.org/officeDocument/2006/relationships/slide" Target="slides/slide181.xml"/><Relationship Id="rId338" Type="http://schemas.openxmlformats.org/officeDocument/2006/relationships/slide" Target="slides/slide237.xml"/><Relationship Id="rId503" Type="http://schemas.openxmlformats.org/officeDocument/2006/relationships/slide" Target="slides/slide402.xml"/><Relationship Id="rId545" Type="http://schemas.openxmlformats.org/officeDocument/2006/relationships/slide" Target="slides/slide444.xml"/><Relationship Id="rId587" Type="http://schemas.openxmlformats.org/officeDocument/2006/relationships/presProps" Target="presProps.xml"/><Relationship Id="rId8" Type="http://schemas.openxmlformats.org/officeDocument/2006/relationships/slideMaster" Target="slideMasters/slideMaster8.xml"/><Relationship Id="rId142" Type="http://schemas.openxmlformats.org/officeDocument/2006/relationships/slide" Target="slides/slide41.xml"/><Relationship Id="rId184" Type="http://schemas.openxmlformats.org/officeDocument/2006/relationships/slide" Target="slides/slide83.xml"/><Relationship Id="rId391" Type="http://schemas.openxmlformats.org/officeDocument/2006/relationships/slide" Target="slides/slide290.xml"/><Relationship Id="rId405" Type="http://schemas.openxmlformats.org/officeDocument/2006/relationships/slide" Target="slides/slide304.xml"/><Relationship Id="rId447" Type="http://schemas.openxmlformats.org/officeDocument/2006/relationships/slide" Target="slides/slide346.xml"/><Relationship Id="rId251" Type="http://schemas.openxmlformats.org/officeDocument/2006/relationships/slide" Target="slides/slide150.xml"/><Relationship Id="rId489" Type="http://schemas.openxmlformats.org/officeDocument/2006/relationships/slide" Target="slides/slide388.xml"/><Relationship Id="rId46" Type="http://schemas.openxmlformats.org/officeDocument/2006/relationships/slideMaster" Target="slideMasters/slideMaster46.xml"/><Relationship Id="rId293" Type="http://schemas.openxmlformats.org/officeDocument/2006/relationships/slide" Target="slides/slide192.xml"/><Relationship Id="rId307" Type="http://schemas.openxmlformats.org/officeDocument/2006/relationships/slide" Target="slides/slide206.xml"/><Relationship Id="rId349" Type="http://schemas.openxmlformats.org/officeDocument/2006/relationships/slide" Target="slides/slide248.xml"/><Relationship Id="rId514" Type="http://schemas.openxmlformats.org/officeDocument/2006/relationships/slide" Target="slides/slide413.xml"/><Relationship Id="rId556" Type="http://schemas.openxmlformats.org/officeDocument/2006/relationships/slide" Target="slides/slide455.xml"/><Relationship Id="rId88" Type="http://schemas.openxmlformats.org/officeDocument/2006/relationships/slideMaster" Target="slideMasters/slideMaster88.xml"/><Relationship Id="rId111" Type="http://schemas.openxmlformats.org/officeDocument/2006/relationships/slide" Target="slides/slide10.xml"/><Relationship Id="rId153" Type="http://schemas.openxmlformats.org/officeDocument/2006/relationships/slide" Target="slides/slide52.xml"/><Relationship Id="rId195" Type="http://schemas.openxmlformats.org/officeDocument/2006/relationships/slide" Target="slides/slide94.xml"/><Relationship Id="rId209" Type="http://schemas.openxmlformats.org/officeDocument/2006/relationships/slide" Target="slides/slide108.xml"/><Relationship Id="rId360" Type="http://schemas.openxmlformats.org/officeDocument/2006/relationships/slide" Target="slides/slide259.xml"/><Relationship Id="rId416" Type="http://schemas.openxmlformats.org/officeDocument/2006/relationships/slide" Target="slides/slide315.xml"/><Relationship Id="rId220" Type="http://schemas.openxmlformats.org/officeDocument/2006/relationships/slide" Target="slides/slide119.xml"/><Relationship Id="rId458" Type="http://schemas.openxmlformats.org/officeDocument/2006/relationships/slide" Target="slides/slide357.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61.xml"/><Relationship Id="rId318" Type="http://schemas.openxmlformats.org/officeDocument/2006/relationships/slide" Target="slides/slide217.xml"/><Relationship Id="rId525" Type="http://schemas.openxmlformats.org/officeDocument/2006/relationships/slide" Target="slides/slide424.xml"/><Relationship Id="rId567" Type="http://schemas.openxmlformats.org/officeDocument/2006/relationships/slide" Target="slides/slide466.xml"/><Relationship Id="rId99" Type="http://schemas.openxmlformats.org/officeDocument/2006/relationships/slideMaster" Target="slideMasters/slideMaster99.xml"/><Relationship Id="rId122" Type="http://schemas.openxmlformats.org/officeDocument/2006/relationships/slide" Target="slides/slide21.xml"/><Relationship Id="rId164" Type="http://schemas.openxmlformats.org/officeDocument/2006/relationships/slide" Target="slides/slide63.xml"/><Relationship Id="rId371" Type="http://schemas.openxmlformats.org/officeDocument/2006/relationships/slide" Target="slides/slide270.xml"/><Relationship Id="rId427" Type="http://schemas.openxmlformats.org/officeDocument/2006/relationships/slide" Target="slides/slide326.xml"/><Relationship Id="rId469" Type="http://schemas.openxmlformats.org/officeDocument/2006/relationships/slide" Target="slides/slide368.xml"/><Relationship Id="rId26" Type="http://schemas.openxmlformats.org/officeDocument/2006/relationships/slideMaster" Target="slideMasters/slideMaster26.xml"/><Relationship Id="rId231" Type="http://schemas.openxmlformats.org/officeDocument/2006/relationships/slide" Target="slides/slide130.xml"/><Relationship Id="rId273" Type="http://schemas.openxmlformats.org/officeDocument/2006/relationships/slide" Target="slides/slide172.xml"/><Relationship Id="rId329" Type="http://schemas.openxmlformats.org/officeDocument/2006/relationships/slide" Target="slides/slide228.xml"/><Relationship Id="rId480" Type="http://schemas.openxmlformats.org/officeDocument/2006/relationships/slide" Target="slides/slide379.xml"/><Relationship Id="rId536" Type="http://schemas.openxmlformats.org/officeDocument/2006/relationships/slide" Target="slides/slide435.xml"/><Relationship Id="rId68" Type="http://schemas.openxmlformats.org/officeDocument/2006/relationships/slideMaster" Target="slideMasters/slideMaster68.xml"/><Relationship Id="rId133" Type="http://schemas.openxmlformats.org/officeDocument/2006/relationships/slide" Target="slides/slide32.xml"/><Relationship Id="rId175" Type="http://schemas.openxmlformats.org/officeDocument/2006/relationships/slide" Target="slides/slide74.xml"/><Relationship Id="rId340" Type="http://schemas.openxmlformats.org/officeDocument/2006/relationships/slide" Target="slides/slide239.xml"/><Relationship Id="rId578" Type="http://schemas.openxmlformats.org/officeDocument/2006/relationships/slide" Target="slides/slide477.xml"/><Relationship Id="rId200" Type="http://schemas.openxmlformats.org/officeDocument/2006/relationships/slide" Target="slides/slide99.xml"/><Relationship Id="rId382" Type="http://schemas.openxmlformats.org/officeDocument/2006/relationships/slide" Target="slides/slide281.xml"/><Relationship Id="rId438" Type="http://schemas.openxmlformats.org/officeDocument/2006/relationships/slide" Target="slides/slide33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00.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1.xml"/><Relationship Id="rId1" Type="http://schemas.microsoft.com/office/2011/relationships/chartStyle" Target="style61.xml"/></Relationships>
</file>

<file path=ppt/charts/_rels/chart101.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2.xml"/><Relationship Id="rId1" Type="http://schemas.microsoft.com/office/2011/relationships/chartStyle" Target="style62.xml"/></Relationships>
</file>

<file path=ppt/charts/_rels/chart102.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3.xml"/><Relationship Id="rId1" Type="http://schemas.microsoft.com/office/2011/relationships/chartStyle" Target="style63.xml"/></Relationships>
</file>

<file path=ppt/charts/_rels/chart103.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4.xml"/><Relationship Id="rId1" Type="http://schemas.microsoft.com/office/2011/relationships/chartStyle" Target="style64.xml"/></Relationships>
</file>

<file path=ppt/charts/_rels/chart104.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5.xml"/><Relationship Id="rId1" Type="http://schemas.microsoft.com/office/2011/relationships/chartStyle" Target="style65.xml"/></Relationships>
</file>

<file path=ppt/charts/_rels/chart105.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6.xml"/><Relationship Id="rId1" Type="http://schemas.microsoft.com/office/2011/relationships/chartStyle" Target="style66.xml"/></Relationships>
</file>

<file path=ppt/charts/_rels/chart106.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7.xml"/><Relationship Id="rId1" Type="http://schemas.microsoft.com/office/2011/relationships/chartStyle" Target="style67.xml"/></Relationships>
</file>

<file path=ppt/charts/_rels/chart107.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8.xml"/><Relationship Id="rId1" Type="http://schemas.microsoft.com/office/2011/relationships/chartStyle" Target="style68.xml"/></Relationships>
</file>

<file path=ppt/charts/_rels/chart108.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9.xml"/><Relationship Id="rId1" Type="http://schemas.microsoft.com/office/2011/relationships/chartStyle" Target="style69.xml"/></Relationships>
</file>

<file path=ppt/charts/_rels/chart109.xml.rels><?xml version="1.0" encoding="UTF-8" standalone="yes"?>
<Relationships xmlns="http://schemas.openxmlformats.org/package/2006/relationships"><Relationship Id="rId3" Type="http://schemas.openxmlformats.org/officeDocument/2006/relationships/oleObject" Target="file:///C:\Users\LEHIDALGO\Documents\Ofertas\Quito%20Turismo\Copy%20of%20Copy%20of%20llegadas%20internacionales_Market%20Share%20VF_2%20cambio%20de%20graficos.xlsx" TargetMode="External"/><Relationship Id="rId2" Type="http://schemas.microsoft.com/office/2011/relationships/chartColorStyle" Target="colors70.xml"/><Relationship Id="rId1" Type="http://schemas.microsoft.com/office/2011/relationships/chartStyle" Target="style70.xml"/></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10.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71.xml"/><Relationship Id="rId1" Type="http://schemas.microsoft.com/office/2011/relationships/chartStyle" Target="style71.xml"/><Relationship Id="rId4" Type="http://schemas.openxmlformats.org/officeDocument/2006/relationships/package" Target="../embeddings/Microsoft_Excel_Worksheet47.xlsx"/></Relationships>
</file>

<file path=ppt/charts/_rels/chart111.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72.xml"/><Relationship Id="rId1" Type="http://schemas.microsoft.com/office/2011/relationships/chartStyle" Target="style72.xml"/><Relationship Id="rId4" Type="http://schemas.openxmlformats.org/officeDocument/2006/relationships/package" Target="../embeddings/Microsoft_Excel_Worksheet48.xlsx"/></Relationships>
</file>

<file path=ppt/charts/_rels/chart112.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73.xml"/><Relationship Id="rId1" Type="http://schemas.microsoft.com/office/2011/relationships/chartStyle" Target="style73.xml"/></Relationships>
</file>

<file path=ppt/charts/_rels/chart113.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74.xml"/><Relationship Id="rId1" Type="http://schemas.microsoft.com/office/2011/relationships/chartStyle" Target="style74.xml"/><Relationship Id="rId4" Type="http://schemas.openxmlformats.org/officeDocument/2006/relationships/package" Target="../embeddings/Microsoft_Excel_Worksheet49.xlsx"/></Relationships>
</file>

<file path=ppt/charts/_rels/chart114.xml.rels><?xml version="1.0" encoding="UTF-8" standalone="yes"?>
<Relationships xmlns="http://schemas.openxmlformats.org/package/2006/relationships"><Relationship Id="rId3" Type="http://schemas.openxmlformats.org/officeDocument/2006/relationships/oleObject" Target="file:///C:\Users\LEHIDALGO\Documents\Ofertas\Quito%20Turismo\Copy%20of%20Copy%20of%20llegadas%20internacionales_Market%20Share%20VF_2%20cambio%20de%20graficos.xlsx" TargetMode="External"/><Relationship Id="rId2" Type="http://schemas.microsoft.com/office/2011/relationships/chartColorStyle" Target="colors75.xml"/><Relationship Id="rId1" Type="http://schemas.microsoft.com/office/2011/relationships/chartStyle" Target="style75.xml"/></Relationships>
</file>

<file path=ppt/charts/_rels/chart115.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76.xml"/><Relationship Id="rId1" Type="http://schemas.microsoft.com/office/2011/relationships/chartStyle" Target="style76.xml"/></Relationships>
</file>

<file path=ppt/charts/_rels/chart116.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77.xml"/><Relationship Id="rId1" Type="http://schemas.microsoft.com/office/2011/relationships/chartStyle" Target="style77.xml"/></Relationships>
</file>

<file path=ppt/charts/_rels/chart117.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78.xml"/><Relationship Id="rId1" Type="http://schemas.microsoft.com/office/2011/relationships/chartStyle" Target="style78.xml"/></Relationships>
</file>

<file path=ppt/charts/_rels/chart118.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79.xml"/><Relationship Id="rId1" Type="http://schemas.microsoft.com/office/2011/relationships/chartStyle" Target="style79.xml"/></Relationships>
</file>

<file path=ppt/charts/_rels/chart119.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0.xml"/><Relationship Id="rId1" Type="http://schemas.microsoft.com/office/2011/relationships/chartStyle" Target="style80.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20.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1.xml"/><Relationship Id="rId1" Type="http://schemas.microsoft.com/office/2011/relationships/chartStyle" Target="style81.xml"/></Relationships>
</file>

<file path=ppt/charts/_rels/chart121.xml.rels><?xml version="1.0" encoding="UTF-8" standalone="yes"?>
<Relationships xmlns="http://schemas.openxmlformats.org/package/2006/relationships"><Relationship Id="rId1" Type="http://schemas.openxmlformats.org/officeDocument/2006/relationships/oleObject" Target="file:///C:\Users\direyes\Documents\Quito%20Turismo_Datos\Planificaci&#243;n\Copy%20of%20llegadas%20internacionales_Market%20Share%20VF_1.xlsx" TargetMode="External"/></Relationships>
</file>

<file path=ppt/charts/_rels/chart122.xml.rels><?xml version="1.0" encoding="UTF-8" standalone="yes"?>
<Relationships xmlns="http://schemas.openxmlformats.org/package/2006/relationships"><Relationship Id="rId1" Type="http://schemas.openxmlformats.org/officeDocument/2006/relationships/oleObject" Target="file:///C:\Users\direyes\Documents\Quito%20Turismo_Datos\Planificaci&#243;n\Copy%20of%20llegadas%20internacionales_Market%20Share%20VF_1.xlsx" TargetMode="External"/></Relationships>
</file>

<file path=ppt/charts/_rels/chart123.xml.rels><?xml version="1.0" encoding="UTF-8" standalone="yes"?>
<Relationships xmlns="http://schemas.openxmlformats.org/package/2006/relationships"><Relationship Id="rId1" Type="http://schemas.openxmlformats.org/officeDocument/2006/relationships/oleObject" Target="file:///C:\Users\direyes\Documents\Quito%20Turismo_Datos\Planificaci&#243;n\Copy%20of%20llegadas%20internacionales_Market%20Share%20VF_1.xlsx" TargetMode="External"/></Relationships>
</file>

<file path=ppt/charts/_rels/chart124.xml.rels><?xml version="1.0" encoding="UTF-8" standalone="yes"?>
<Relationships xmlns="http://schemas.openxmlformats.org/package/2006/relationships"><Relationship Id="rId1" Type="http://schemas.openxmlformats.org/officeDocument/2006/relationships/oleObject" Target="file:///C:\Users\direyes\Documents\Quito%20Turismo_Datos\Planificaci&#243;n\Copy%20of%20llegadas%20internacionales_Market%20Share%20VF_1.xlsx" TargetMode="External"/></Relationships>
</file>

<file path=ppt/charts/_rels/chart125.xml.rels><?xml version="1.0" encoding="UTF-8" standalone="yes"?>
<Relationships xmlns="http://schemas.openxmlformats.org/package/2006/relationships"><Relationship Id="rId1" Type="http://schemas.openxmlformats.org/officeDocument/2006/relationships/oleObject" Target="file:///C:\Users\direyes\Documents\Quito%20Turismo_Datos\Planificaci&#243;n\Copy%20of%20llegadas%20internacionales_Market%20Share%20VF_1.xlsx" TargetMode="External"/></Relationships>
</file>

<file path=ppt/charts/_rels/chart126.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2.xml"/><Relationship Id="rId1" Type="http://schemas.microsoft.com/office/2011/relationships/chartStyle" Target="style82.xml"/></Relationships>
</file>

<file path=ppt/charts/_rels/chart127.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3.xml"/><Relationship Id="rId1" Type="http://schemas.microsoft.com/office/2011/relationships/chartStyle" Target="style83.xml"/></Relationships>
</file>

<file path=ppt/charts/_rels/chart128.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4.xml"/><Relationship Id="rId1" Type="http://schemas.microsoft.com/office/2011/relationships/chartStyle" Target="style84.xml"/></Relationships>
</file>

<file path=ppt/charts/_rels/chart129.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5.xml"/><Relationship Id="rId1" Type="http://schemas.microsoft.com/office/2011/relationships/chartStyle" Target="style85.xml"/></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30.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6.xml"/><Relationship Id="rId1" Type="http://schemas.microsoft.com/office/2011/relationships/chartStyle" Target="style86.xml"/></Relationships>
</file>

<file path=ppt/charts/_rels/chart131.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87.xml"/><Relationship Id="rId1" Type="http://schemas.microsoft.com/office/2011/relationships/chartStyle" Target="style87.xml"/></Relationships>
</file>

<file path=ppt/charts/_rels/chart132.xml.rels><?xml version="1.0" encoding="UTF-8" standalone="yes"?>
<Relationships xmlns="http://schemas.openxmlformats.org/package/2006/relationships"><Relationship Id="rId1" Type="http://schemas.openxmlformats.org/officeDocument/2006/relationships/package" Target="../embeddings/Microsoft_Excel_Worksheet50.xlsx"/></Relationships>
</file>

<file path=ppt/charts/_rels/chart133.xml.rels><?xml version="1.0" encoding="UTF-8" standalone="yes"?>
<Relationships xmlns="http://schemas.openxmlformats.org/package/2006/relationships"><Relationship Id="rId1" Type="http://schemas.openxmlformats.org/officeDocument/2006/relationships/package" Target="../embeddings/Microsoft_Excel_Worksheet51.xlsx"/></Relationships>
</file>

<file path=ppt/charts/_rels/chart134.xml.rels><?xml version="1.0" encoding="UTF-8" standalone="yes"?>
<Relationships xmlns="http://schemas.openxmlformats.org/package/2006/relationships"><Relationship Id="rId2" Type="http://schemas.openxmlformats.org/officeDocument/2006/relationships/package" Target="../embeddings/Microsoft_Excel_Worksheet52.xlsx"/><Relationship Id="rId1" Type="http://schemas.openxmlformats.org/officeDocument/2006/relationships/themeOverride" Target="../theme/themeOverride41.xml"/></Relationships>
</file>

<file path=ppt/charts/_rels/chart135.xml.rels><?xml version="1.0" encoding="UTF-8" standalone="yes"?>
<Relationships xmlns="http://schemas.openxmlformats.org/package/2006/relationships"><Relationship Id="rId2" Type="http://schemas.openxmlformats.org/officeDocument/2006/relationships/package" Target="../embeddings/Microsoft_Excel_Worksheet53.xlsx"/><Relationship Id="rId1" Type="http://schemas.openxmlformats.org/officeDocument/2006/relationships/themeOverride" Target="../theme/themeOverride42.xml"/></Relationships>
</file>

<file path=ppt/charts/_rels/chart136.xml.rels><?xml version="1.0" encoding="UTF-8" standalone="yes"?>
<Relationships xmlns="http://schemas.openxmlformats.org/package/2006/relationships"><Relationship Id="rId2" Type="http://schemas.openxmlformats.org/officeDocument/2006/relationships/package" Target="../embeddings/Microsoft_Excel_Worksheet54.xlsx"/><Relationship Id="rId1" Type="http://schemas.openxmlformats.org/officeDocument/2006/relationships/themeOverride" Target="../theme/themeOverride43.xml"/></Relationships>
</file>

<file path=ppt/charts/_rels/chart137.xml.rels><?xml version="1.0" encoding="UTF-8" standalone="yes"?>
<Relationships xmlns="http://schemas.openxmlformats.org/package/2006/relationships"><Relationship Id="rId2" Type="http://schemas.openxmlformats.org/officeDocument/2006/relationships/package" Target="../embeddings/Microsoft_Excel_Worksheet55.xlsx"/><Relationship Id="rId1" Type="http://schemas.openxmlformats.org/officeDocument/2006/relationships/themeOverride" Target="../theme/themeOverride44.xml"/></Relationships>
</file>

<file path=ppt/charts/_rels/chart138.xml.rels><?xml version="1.0" encoding="UTF-8" standalone="yes"?>
<Relationships xmlns="http://schemas.openxmlformats.org/package/2006/relationships"><Relationship Id="rId2" Type="http://schemas.openxmlformats.org/officeDocument/2006/relationships/package" Target="../embeddings/Microsoft_Excel_Worksheet56.xlsx"/><Relationship Id="rId1" Type="http://schemas.openxmlformats.org/officeDocument/2006/relationships/themeOverride" Target="../theme/themeOverride45.xml"/></Relationships>
</file>

<file path=ppt/charts/_rels/chart139.xml.rels><?xml version="1.0" encoding="UTF-8" standalone="yes"?>
<Relationships xmlns="http://schemas.openxmlformats.org/package/2006/relationships"><Relationship Id="rId2" Type="http://schemas.openxmlformats.org/officeDocument/2006/relationships/package" Target="../embeddings/Microsoft_Excel_Worksheet57.xlsx"/><Relationship Id="rId1" Type="http://schemas.openxmlformats.org/officeDocument/2006/relationships/themeOverride" Target="../theme/themeOverride46.xml"/></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40.xml.rels><?xml version="1.0" encoding="UTF-8" standalone="yes"?>
<Relationships xmlns="http://schemas.openxmlformats.org/package/2006/relationships"><Relationship Id="rId2" Type="http://schemas.openxmlformats.org/officeDocument/2006/relationships/package" Target="../embeddings/Microsoft_Excel_Worksheet58.xlsx"/><Relationship Id="rId1" Type="http://schemas.openxmlformats.org/officeDocument/2006/relationships/themeOverride" Target="../theme/themeOverride47.xml"/></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Worksheet59.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Excel_Worksheet62.xlsx"/></Relationships>
</file>

<file path=ppt/charts/_rels/chart145.xml.rels><?xml version="1.0" encoding="UTF-8" standalone="yes"?>
<Relationships xmlns="http://schemas.openxmlformats.org/package/2006/relationships"><Relationship Id="rId3" Type="http://schemas.openxmlformats.org/officeDocument/2006/relationships/themeOverride" Target="../theme/themeOverride48.xml"/><Relationship Id="rId2" Type="http://schemas.microsoft.com/office/2011/relationships/chartColorStyle" Target="colors88.xml"/><Relationship Id="rId1" Type="http://schemas.microsoft.com/office/2011/relationships/chartStyle" Target="style88.xml"/><Relationship Id="rId4" Type="http://schemas.openxmlformats.org/officeDocument/2006/relationships/package" Target="../embeddings/Microsoft_Excel_Worksheet63.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Excel_Worksheet64.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_rels/chart148.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89.xml"/><Relationship Id="rId1" Type="http://schemas.microsoft.com/office/2011/relationships/chartStyle" Target="style89.xml"/></Relationships>
</file>

<file path=ppt/charts/_rels/chart149.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90.xml"/><Relationship Id="rId1" Type="http://schemas.microsoft.com/office/2011/relationships/chartStyle" Target="style90.xml"/></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50.xml.rels><?xml version="1.0" encoding="UTF-8" standalone="yes"?>
<Relationships xmlns="http://schemas.openxmlformats.org/package/2006/relationships"><Relationship Id="rId3" Type="http://schemas.openxmlformats.org/officeDocument/2006/relationships/themeOverride" Target="../theme/themeOverride49.xml"/><Relationship Id="rId2" Type="http://schemas.microsoft.com/office/2011/relationships/chartColorStyle" Target="colors91.xml"/><Relationship Id="rId1" Type="http://schemas.microsoft.com/office/2011/relationships/chartStyle" Target="style91.xml"/><Relationship Id="rId4" Type="http://schemas.openxmlformats.org/officeDocument/2006/relationships/oleObject" Target="file:///\\ESHOMEDPT001\Audit$\Zabir\1.3%20PROYECTOS\Proyectos%202016\P.1600239%20EPM%20Quito%20Turismo\Trabajo\01.%20Tr&#225;fico\UIO%20y%20GYE.xlsx" TargetMode="External"/></Relationships>
</file>

<file path=ppt/charts/_rels/chart151.xml.rels><?xml version="1.0" encoding="UTF-8" standalone="yes"?>
<Relationships xmlns="http://schemas.openxmlformats.org/package/2006/relationships"><Relationship Id="rId3" Type="http://schemas.openxmlformats.org/officeDocument/2006/relationships/themeOverride" Target="../theme/themeOverride50.xml"/><Relationship Id="rId2" Type="http://schemas.microsoft.com/office/2011/relationships/chartColorStyle" Target="colors92.xml"/><Relationship Id="rId1" Type="http://schemas.microsoft.com/office/2011/relationships/chartStyle" Target="style92.xml"/><Relationship Id="rId4" Type="http://schemas.openxmlformats.org/officeDocument/2006/relationships/package" Target="../embeddings/Microsoft_Excel_Worksheet68.xlsx"/></Relationships>
</file>

<file path=ppt/charts/_rels/chart152.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93.xml"/><Relationship Id="rId1" Type="http://schemas.microsoft.com/office/2011/relationships/chartStyle" Target="style93.xml"/><Relationship Id="rId4" Type="http://schemas.openxmlformats.org/officeDocument/2006/relationships/package" Target="../embeddings/Microsoft_Excel_Worksheet69.xlsx"/></Relationships>
</file>

<file path=ppt/charts/_rels/chart153.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94.xml"/><Relationship Id="rId1" Type="http://schemas.microsoft.com/office/2011/relationships/chartStyle" Target="style94.xml"/><Relationship Id="rId4" Type="http://schemas.openxmlformats.org/officeDocument/2006/relationships/package" Target="../embeddings/Microsoft_Excel_Worksheet70.xlsx"/></Relationships>
</file>

<file path=ppt/charts/_rels/chart154.xml.rels><?xml version="1.0" encoding="UTF-8" standalone="yes"?>
<Relationships xmlns="http://schemas.openxmlformats.org/package/2006/relationships"><Relationship Id="rId3" Type="http://schemas.openxmlformats.org/officeDocument/2006/relationships/oleObject" Target="file:///\\ESHOMEDPT001\Audit$\Zabir\1.3%20PROYECTOS\Proyectos%202016\P.1600239%20EPM%20Quito%20Turismo\Trabajo\01.%20Tr&#225;fico\Benchmark\Ecuador\Quito\Tr&#225;fico%20Quito%20Diagnostico.xlsx" TargetMode="External"/><Relationship Id="rId2" Type="http://schemas.microsoft.com/office/2011/relationships/chartColorStyle" Target="colors95.xml"/><Relationship Id="rId1" Type="http://schemas.microsoft.com/office/2011/relationships/chartStyle" Target="style95.xml"/></Relationships>
</file>

<file path=ppt/charts/_rels/chart155.xml.rels><?xml version="1.0" encoding="UTF-8" standalone="yes"?>
<Relationships xmlns="http://schemas.openxmlformats.org/package/2006/relationships"><Relationship Id="rId3" Type="http://schemas.openxmlformats.org/officeDocument/2006/relationships/oleObject" Target="file:///\\ESHOMEDPT001\Audit$\Zabir\1.3%20PROYECTOS\Proyectos%202016\P.1600239%20EPM%20Quito%20Turismo\Trabajo\01.%20Tr&#225;fico\Benchmark\Ecuador\Quito\Tr&#225;fico%20Quito%20Diagnostico.xlsx" TargetMode="External"/><Relationship Id="rId2" Type="http://schemas.microsoft.com/office/2011/relationships/chartColorStyle" Target="colors96.xml"/><Relationship Id="rId1" Type="http://schemas.microsoft.com/office/2011/relationships/chartStyle" Target="style96.xml"/></Relationships>
</file>

<file path=ppt/charts/_rels/chart156.xml.rels><?xml version="1.0" encoding="UTF-8" standalone="yes"?>
<Relationships xmlns="http://schemas.openxmlformats.org/package/2006/relationships"><Relationship Id="rId3" Type="http://schemas.openxmlformats.org/officeDocument/2006/relationships/oleObject" Target="file:///\\ESHOMEDPT001\Audit$\Zabir\1.3%20PROYECTOS\Proyectos%202016\P.1600239%20EPM%20Quito%20Turismo\Trabajo\01.%20Tr&#225;fico\Benchmark\Ecuador\Quito\Tr&#225;fico%20Quito%20Diagnostico.xlsx" TargetMode="External"/><Relationship Id="rId2" Type="http://schemas.microsoft.com/office/2011/relationships/chartColorStyle" Target="colors97.xml"/><Relationship Id="rId1" Type="http://schemas.microsoft.com/office/2011/relationships/chartStyle" Target="style97.xml"/></Relationships>
</file>

<file path=ppt/charts/_rels/chart157.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98.xml"/><Relationship Id="rId1" Type="http://schemas.microsoft.com/office/2011/relationships/chartStyle" Target="style98.xml"/><Relationship Id="rId4" Type="http://schemas.openxmlformats.org/officeDocument/2006/relationships/package" Target="../embeddings/Microsoft_Excel_Worksheet71.xlsx"/></Relationships>
</file>

<file path=ppt/charts/_rels/chart158.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99.xml"/><Relationship Id="rId1" Type="http://schemas.microsoft.com/office/2011/relationships/chartStyle" Target="style99.xml"/><Relationship Id="rId4" Type="http://schemas.openxmlformats.org/officeDocument/2006/relationships/package" Target="../embeddings/Microsoft_Excel_Worksheet72.xlsx"/></Relationships>
</file>

<file path=ppt/charts/_rels/chart159.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100.xml"/><Relationship Id="rId1" Type="http://schemas.microsoft.com/office/2011/relationships/chartStyle" Target="style100.xml"/><Relationship Id="rId4" Type="http://schemas.openxmlformats.org/officeDocument/2006/relationships/package" Target="../embeddings/Microsoft_Excel_Worksheet73.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60.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101.xml"/><Relationship Id="rId1" Type="http://schemas.microsoft.com/office/2011/relationships/chartStyle" Target="style101.xml"/><Relationship Id="rId4" Type="http://schemas.openxmlformats.org/officeDocument/2006/relationships/package" Target="../embeddings/Microsoft_Excel_Worksheet74.xlsx"/></Relationships>
</file>

<file path=ppt/charts/_rels/chart161.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102.xml"/><Relationship Id="rId1" Type="http://schemas.microsoft.com/office/2011/relationships/chartStyle" Target="style102.xml"/><Relationship Id="rId4" Type="http://schemas.openxmlformats.org/officeDocument/2006/relationships/package" Target="../embeddings/Microsoft_Excel_Worksheet75.xlsx"/></Relationships>
</file>

<file path=ppt/charts/_rels/chart162.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103.xml"/><Relationship Id="rId1" Type="http://schemas.microsoft.com/office/2011/relationships/chartStyle" Target="style103.xml"/><Relationship Id="rId4" Type="http://schemas.openxmlformats.org/officeDocument/2006/relationships/package" Target="../embeddings/Microsoft_Excel_Worksheet76.xlsx"/></Relationships>
</file>

<file path=ppt/charts/_rels/chart163.xml.rels><?xml version="1.0" encoding="UTF-8" standalone="yes"?>
<Relationships xmlns="http://schemas.openxmlformats.org/package/2006/relationships"><Relationship Id="rId3" Type="http://schemas.openxmlformats.org/officeDocument/2006/relationships/themeOverride" Target="../theme/themeOverride59.xml"/><Relationship Id="rId2" Type="http://schemas.microsoft.com/office/2011/relationships/chartColorStyle" Target="colors104.xml"/><Relationship Id="rId1" Type="http://schemas.microsoft.com/office/2011/relationships/chartStyle" Target="style104.xml"/><Relationship Id="rId4" Type="http://schemas.openxmlformats.org/officeDocument/2006/relationships/package" Target="../embeddings/Microsoft_Excel_Worksheet77.xlsx"/></Relationships>
</file>

<file path=ppt/charts/_rels/chart164.xml.rels><?xml version="1.0" encoding="UTF-8" standalone="yes"?>
<Relationships xmlns="http://schemas.openxmlformats.org/package/2006/relationships"><Relationship Id="rId3" Type="http://schemas.openxmlformats.org/officeDocument/2006/relationships/themeOverride" Target="../theme/themeOverride60.xml"/><Relationship Id="rId2" Type="http://schemas.microsoft.com/office/2011/relationships/chartColorStyle" Target="colors105.xml"/><Relationship Id="rId1" Type="http://schemas.microsoft.com/office/2011/relationships/chartStyle" Target="style105.xml"/><Relationship Id="rId4" Type="http://schemas.openxmlformats.org/officeDocument/2006/relationships/package" Target="../embeddings/Microsoft_Excel_Worksheet78.xlsx"/></Relationships>
</file>

<file path=ppt/charts/_rels/chart165.xml.rels><?xml version="1.0" encoding="UTF-8" standalone="yes"?>
<Relationships xmlns="http://schemas.openxmlformats.org/package/2006/relationships"><Relationship Id="rId3" Type="http://schemas.openxmlformats.org/officeDocument/2006/relationships/themeOverride" Target="../theme/themeOverride61.xml"/><Relationship Id="rId2" Type="http://schemas.microsoft.com/office/2011/relationships/chartColorStyle" Target="colors106.xml"/><Relationship Id="rId1" Type="http://schemas.microsoft.com/office/2011/relationships/chartStyle" Target="style106.xml"/><Relationship Id="rId4" Type="http://schemas.openxmlformats.org/officeDocument/2006/relationships/package" Target="../embeddings/Microsoft_Excel_Worksheet79.xlsx"/></Relationships>
</file>

<file path=ppt/charts/_rels/chart166.xml.rels><?xml version="1.0" encoding="UTF-8" standalone="yes"?>
<Relationships xmlns="http://schemas.openxmlformats.org/package/2006/relationships"><Relationship Id="rId3" Type="http://schemas.openxmlformats.org/officeDocument/2006/relationships/themeOverride" Target="../theme/themeOverride62.xml"/><Relationship Id="rId2" Type="http://schemas.microsoft.com/office/2011/relationships/chartColorStyle" Target="colors107.xml"/><Relationship Id="rId1" Type="http://schemas.microsoft.com/office/2011/relationships/chartStyle" Target="style107.xml"/><Relationship Id="rId4" Type="http://schemas.openxmlformats.org/officeDocument/2006/relationships/package" Target="../embeddings/Microsoft_Excel_Worksheet80.xlsx"/></Relationships>
</file>

<file path=ppt/charts/_rels/chart167.xml.rels><?xml version="1.0" encoding="UTF-8" standalone="yes"?>
<Relationships xmlns="http://schemas.openxmlformats.org/package/2006/relationships"><Relationship Id="rId3" Type="http://schemas.openxmlformats.org/officeDocument/2006/relationships/themeOverride" Target="../theme/themeOverride63.xml"/><Relationship Id="rId2" Type="http://schemas.microsoft.com/office/2011/relationships/chartColorStyle" Target="colors108.xml"/><Relationship Id="rId1" Type="http://schemas.microsoft.com/office/2011/relationships/chartStyle" Target="style108.xml"/><Relationship Id="rId4" Type="http://schemas.openxmlformats.org/officeDocument/2006/relationships/package" Target="../embeddings/Microsoft_Excel_Worksheet81.xlsx"/></Relationships>
</file>

<file path=ppt/charts/_rels/chart168.xml.rels><?xml version="1.0" encoding="UTF-8" standalone="yes"?>
<Relationships xmlns="http://schemas.openxmlformats.org/package/2006/relationships"><Relationship Id="rId3" Type="http://schemas.openxmlformats.org/officeDocument/2006/relationships/themeOverride" Target="../theme/themeOverride64.xml"/><Relationship Id="rId2" Type="http://schemas.microsoft.com/office/2011/relationships/chartColorStyle" Target="colors109.xml"/><Relationship Id="rId1" Type="http://schemas.microsoft.com/office/2011/relationships/chartStyle" Target="style109.xml"/><Relationship Id="rId4" Type="http://schemas.openxmlformats.org/officeDocument/2006/relationships/oleObject" Target="file:///\\ESHOMEDPT001\Audit$\Zabir\1.3%20PROYECTOS\Proyectos%202016\P.1600239%20EPM%20Quito%20Turismo\Trabajo\01.%20Caracterizaci&#243;n%20Trafico\Benchmark\Benchmark%20DataBase.xlsx" TargetMode="External"/></Relationships>
</file>

<file path=ppt/charts/_rels/chart169.xml.rels><?xml version="1.0" encoding="UTF-8" standalone="yes"?>
<Relationships xmlns="http://schemas.openxmlformats.org/package/2006/relationships"><Relationship Id="rId3" Type="http://schemas.openxmlformats.org/officeDocument/2006/relationships/themeOverride" Target="../theme/themeOverride65.xml"/><Relationship Id="rId2" Type="http://schemas.microsoft.com/office/2011/relationships/chartColorStyle" Target="colors110.xml"/><Relationship Id="rId1" Type="http://schemas.microsoft.com/office/2011/relationships/chartStyle" Target="style110.xml"/><Relationship Id="rId4" Type="http://schemas.openxmlformats.org/officeDocument/2006/relationships/oleObject" Target="file:///\\ESHOMEDPT001\Audit$\Zabir\1.3%20PROYECTOS\Proyectos%202016\P.1600239%20EPM%20Quito%20Turismo\Trabajo\01.%20Caracterizaci&#243;n%20Trafico\Benchmark\Benchmark%20DataBase.xlsx" TargetMode="External"/></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70.xml.rels><?xml version="1.0" encoding="UTF-8" standalone="yes"?>
<Relationships xmlns="http://schemas.openxmlformats.org/package/2006/relationships"><Relationship Id="rId3" Type="http://schemas.openxmlformats.org/officeDocument/2006/relationships/themeOverride" Target="../theme/themeOverride66.xml"/><Relationship Id="rId2" Type="http://schemas.microsoft.com/office/2011/relationships/chartColorStyle" Target="colors111.xml"/><Relationship Id="rId1" Type="http://schemas.microsoft.com/office/2011/relationships/chartStyle" Target="style111.xml"/><Relationship Id="rId4" Type="http://schemas.openxmlformats.org/officeDocument/2006/relationships/oleObject" Target="file:///\\ESHOMEDPT001\Audit$\Zabir\1.3%20PROYECTOS\Proyectos%202016\P.1600239%20EPM%20Quito%20Turismo\Trabajo\01.%20Caracterizaci&#243;n%20Trafico\Benchmark\Benchmark%20DataBase.xlsx" TargetMode="External"/></Relationships>
</file>

<file path=ppt/charts/_rels/chart171.xml.rels><?xml version="1.0" encoding="UTF-8" standalone="yes"?>
<Relationships xmlns="http://schemas.openxmlformats.org/package/2006/relationships"><Relationship Id="rId3" Type="http://schemas.openxmlformats.org/officeDocument/2006/relationships/package" Target="../embeddings/Microsoft_Excel_Worksheet82.xlsx"/><Relationship Id="rId2" Type="http://schemas.microsoft.com/office/2011/relationships/chartColorStyle" Target="colors112.xml"/><Relationship Id="rId1" Type="http://schemas.microsoft.com/office/2011/relationships/chartStyle" Target="style112.xml"/></Relationships>
</file>

<file path=ppt/charts/_rels/chart172.xml.rels><?xml version="1.0" encoding="UTF-8" standalone="yes"?>
<Relationships xmlns="http://schemas.openxmlformats.org/package/2006/relationships"><Relationship Id="rId3" Type="http://schemas.openxmlformats.org/officeDocument/2006/relationships/package" Target="../embeddings/Microsoft_Excel_Worksheet83.xlsx"/><Relationship Id="rId2" Type="http://schemas.microsoft.com/office/2011/relationships/chartColorStyle" Target="colors113.xml"/><Relationship Id="rId1" Type="http://schemas.microsoft.com/office/2011/relationships/chartStyle" Target="style113.xml"/></Relationships>
</file>

<file path=ppt/charts/_rels/chart173.xml.rels><?xml version="1.0" encoding="UTF-8" standalone="yes"?>
<Relationships xmlns="http://schemas.openxmlformats.org/package/2006/relationships"><Relationship Id="rId3" Type="http://schemas.openxmlformats.org/officeDocument/2006/relationships/package" Target="../embeddings/Microsoft_Excel_Worksheet84.xlsx"/><Relationship Id="rId2" Type="http://schemas.microsoft.com/office/2011/relationships/chartColorStyle" Target="colors114.xml"/><Relationship Id="rId1" Type="http://schemas.microsoft.com/office/2011/relationships/chartStyle" Target="style114.xml"/></Relationships>
</file>

<file path=ppt/charts/_rels/chart174.xml.rels><?xml version="1.0" encoding="UTF-8" standalone="yes"?>
<Relationships xmlns="http://schemas.openxmlformats.org/package/2006/relationships"><Relationship Id="rId3" Type="http://schemas.openxmlformats.org/officeDocument/2006/relationships/package" Target="../embeddings/Microsoft_Excel_Worksheet85.xlsx"/><Relationship Id="rId2" Type="http://schemas.microsoft.com/office/2011/relationships/chartColorStyle" Target="colors115.xml"/><Relationship Id="rId1" Type="http://schemas.microsoft.com/office/2011/relationships/chartStyle" Target="style115.xml"/></Relationships>
</file>

<file path=ppt/charts/_rels/chart175.xml.rels><?xml version="1.0" encoding="UTF-8" standalone="yes"?>
<Relationships xmlns="http://schemas.openxmlformats.org/package/2006/relationships"><Relationship Id="rId3" Type="http://schemas.openxmlformats.org/officeDocument/2006/relationships/package" Target="../embeddings/Microsoft_Excel_Worksheet86.xlsx"/><Relationship Id="rId2" Type="http://schemas.microsoft.com/office/2011/relationships/chartColorStyle" Target="colors116.xml"/><Relationship Id="rId1" Type="http://schemas.microsoft.com/office/2011/relationships/chartStyle" Target="style116.xml"/></Relationships>
</file>

<file path=ppt/charts/_rels/chart176.xml.rels><?xml version="1.0" encoding="UTF-8" standalone="yes"?>
<Relationships xmlns="http://schemas.openxmlformats.org/package/2006/relationships"><Relationship Id="rId3" Type="http://schemas.openxmlformats.org/officeDocument/2006/relationships/package" Target="../embeddings/Microsoft_Excel_Worksheet87.xlsx"/><Relationship Id="rId2" Type="http://schemas.microsoft.com/office/2011/relationships/chartColorStyle" Target="colors117.xml"/><Relationship Id="rId1" Type="http://schemas.microsoft.com/office/2011/relationships/chartStyle" Target="style117.xml"/></Relationships>
</file>

<file path=ppt/charts/_rels/chart177.xml.rels><?xml version="1.0" encoding="UTF-8" standalone="yes"?>
<Relationships xmlns="http://schemas.openxmlformats.org/package/2006/relationships"><Relationship Id="rId3" Type="http://schemas.openxmlformats.org/officeDocument/2006/relationships/package" Target="../embeddings/Microsoft_Excel_Worksheet88.xlsx"/><Relationship Id="rId2" Type="http://schemas.microsoft.com/office/2011/relationships/chartColorStyle" Target="colors118.xml"/><Relationship Id="rId1" Type="http://schemas.microsoft.com/office/2011/relationships/chartStyle" Target="style118.xml"/></Relationships>
</file>

<file path=ppt/charts/_rels/chart178.xml.rels><?xml version="1.0" encoding="UTF-8" standalone="yes"?>
<Relationships xmlns="http://schemas.openxmlformats.org/package/2006/relationships"><Relationship Id="rId3" Type="http://schemas.openxmlformats.org/officeDocument/2006/relationships/package" Target="../embeddings/Microsoft_Excel_Worksheet89.xlsx"/><Relationship Id="rId2" Type="http://schemas.microsoft.com/office/2011/relationships/chartColorStyle" Target="colors119.xml"/><Relationship Id="rId1" Type="http://schemas.microsoft.com/office/2011/relationships/chartStyle" Target="style119.xml"/></Relationships>
</file>

<file path=ppt/charts/_rels/chart179.xml.rels><?xml version="1.0" encoding="UTF-8" standalone="yes"?>
<Relationships xmlns="http://schemas.openxmlformats.org/package/2006/relationships"><Relationship Id="rId3" Type="http://schemas.openxmlformats.org/officeDocument/2006/relationships/package" Target="../embeddings/Microsoft_Excel_Worksheet90.xlsx"/><Relationship Id="rId2" Type="http://schemas.microsoft.com/office/2011/relationships/chartColorStyle" Target="colors120.xml"/><Relationship Id="rId1" Type="http://schemas.microsoft.com/office/2011/relationships/chartStyle" Target="style120.xml"/></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180.xml.rels><?xml version="1.0" encoding="UTF-8" standalone="yes"?>
<Relationships xmlns="http://schemas.openxmlformats.org/package/2006/relationships"><Relationship Id="rId3" Type="http://schemas.openxmlformats.org/officeDocument/2006/relationships/package" Target="../embeddings/Microsoft_Excel_Worksheet91.xlsx"/><Relationship Id="rId2" Type="http://schemas.microsoft.com/office/2011/relationships/chartColorStyle" Target="colors121.xml"/><Relationship Id="rId1" Type="http://schemas.microsoft.com/office/2011/relationships/chartStyle" Target="style121.xml"/></Relationships>
</file>

<file path=ppt/charts/_rels/chart181.xml.rels><?xml version="1.0" encoding="UTF-8" standalone="yes"?>
<Relationships xmlns="http://schemas.openxmlformats.org/package/2006/relationships"><Relationship Id="rId3" Type="http://schemas.openxmlformats.org/officeDocument/2006/relationships/package" Target="../embeddings/Microsoft_Excel_Worksheet92.xlsx"/><Relationship Id="rId2" Type="http://schemas.microsoft.com/office/2011/relationships/chartColorStyle" Target="colors122.xml"/><Relationship Id="rId1" Type="http://schemas.microsoft.com/office/2011/relationships/chartStyle" Target="style122.xml"/></Relationships>
</file>

<file path=ppt/charts/_rels/chart182.xml.rels><?xml version="1.0" encoding="UTF-8" standalone="yes"?>
<Relationships xmlns="http://schemas.openxmlformats.org/package/2006/relationships"><Relationship Id="rId3" Type="http://schemas.openxmlformats.org/officeDocument/2006/relationships/package" Target="../embeddings/Microsoft_Excel_Worksheet93.xlsx"/><Relationship Id="rId2" Type="http://schemas.microsoft.com/office/2011/relationships/chartColorStyle" Target="colors123.xml"/><Relationship Id="rId1" Type="http://schemas.microsoft.com/office/2011/relationships/chartStyle" Target="style123.xml"/></Relationships>
</file>

<file path=ppt/charts/_rels/chart183.xml.rels><?xml version="1.0" encoding="UTF-8" standalone="yes"?>
<Relationships xmlns="http://schemas.openxmlformats.org/package/2006/relationships"><Relationship Id="rId3" Type="http://schemas.openxmlformats.org/officeDocument/2006/relationships/package" Target="../embeddings/Microsoft_Excel_Worksheet94.xlsx"/><Relationship Id="rId2" Type="http://schemas.microsoft.com/office/2011/relationships/chartColorStyle" Target="colors124.xml"/><Relationship Id="rId1" Type="http://schemas.microsoft.com/office/2011/relationships/chartStyle" Target="style124.xml"/></Relationships>
</file>

<file path=ppt/charts/_rels/chart184.xml.rels><?xml version="1.0" encoding="UTF-8" standalone="yes"?>
<Relationships xmlns="http://schemas.openxmlformats.org/package/2006/relationships"><Relationship Id="rId3" Type="http://schemas.openxmlformats.org/officeDocument/2006/relationships/package" Target="../embeddings/Microsoft_Excel_Worksheet95.xlsx"/><Relationship Id="rId2" Type="http://schemas.microsoft.com/office/2011/relationships/chartColorStyle" Target="colors125.xml"/><Relationship Id="rId1" Type="http://schemas.microsoft.com/office/2011/relationships/chartStyle" Target="style125.xml"/></Relationships>
</file>

<file path=ppt/charts/_rels/chart185.xml.rels><?xml version="1.0" encoding="UTF-8" standalone="yes"?>
<Relationships xmlns="http://schemas.openxmlformats.org/package/2006/relationships"><Relationship Id="rId3" Type="http://schemas.openxmlformats.org/officeDocument/2006/relationships/package" Target="../embeddings/Microsoft_Excel_Worksheet96.xlsx"/><Relationship Id="rId2" Type="http://schemas.microsoft.com/office/2011/relationships/chartColorStyle" Target="colors126.xml"/><Relationship Id="rId1" Type="http://schemas.microsoft.com/office/2011/relationships/chartStyle" Target="style126.xml"/></Relationships>
</file>

<file path=ppt/charts/_rels/chart186.xml.rels><?xml version="1.0" encoding="UTF-8" standalone="yes"?>
<Relationships xmlns="http://schemas.openxmlformats.org/package/2006/relationships"><Relationship Id="rId3" Type="http://schemas.openxmlformats.org/officeDocument/2006/relationships/package" Target="../embeddings/Microsoft_Excel_Worksheet97.xlsx"/><Relationship Id="rId2" Type="http://schemas.microsoft.com/office/2011/relationships/chartColorStyle" Target="colors127.xml"/><Relationship Id="rId1" Type="http://schemas.microsoft.com/office/2011/relationships/chartStyle" Target="style127.xml"/></Relationships>
</file>

<file path=ppt/charts/_rels/chart187.xml.rels><?xml version="1.0" encoding="UTF-8" standalone="yes"?>
<Relationships xmlns="http://schemas.openxmlformats.org/package/2006/relationships"><Relationship Id="rId3" Type="http://schemas.openxmlformats.org/officeDocument/2006/relationships/package" Target="../embeddings/Microsoft_Excel_Worksheet98.xlsx"/><Relationship Id="rId2" Type="http://schemas.microsoft.com/office/2011/relationships/chartColorStyle" Target="colors128.xml"/><Relationship Id="rId1" Type="http://schemas.microsoft.com/office/2011/relationships/chartStyle" Target="style128.xml"/></Relationships>
</file>

<file path=ppt/charts/_rels/chart188.xml.rels><?xml version="1.0" encoding="UTF-8" standalone="yes"?>
<Relationships xmlns="http://schemas.openxmlformats.org/package/2006/relationships"><Relationship Id="rId3" Type="http://schemas.openxmlformats.org/officeDocument/2006/relationships/package" Target="../embeddings/Microsoft_Excel_Worksheet99.xlsx"/><Relationship Id="rId2" Type="http://schemas.microsoft.com/office/2011/relationships/chartColorStyle" Target="colors129.xml"/><Relationship Id="rId1" Type="http://schemas.microsoft.com/office/2011/relationships/chartStyle" Target="style129.xml"/></Relationships>
</file>

<file path=ppt/charts/_rels/chart189.xml.rels><?xml version="1.0" encoding="UTF-8" standalone="yes"?>
<Relationships xmlns="http://schemas.openxmlformats.org/package/2006/relationships"><Relationship Id="rId3" Type="http://schemas.openxmlformats.org/officeDocument/2006/relationships/package" Target="../embeddings/Microsoft_Excel_Worksheet100.xlsx"/><Relationship Id="rId2" Type="http://schemas.microsoft.com/office/2011/relationships/chartColorStyle" Target="colors130.xml"/><Relationship Id="rId1" Type="http://schemas.microsoft.com/office/2011/relationships/chartStyle" Target="style130.xml"/></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190.xml.rels><?xml version="1.0" encoding="UTF-8" standalone="yes"?>
<Relationships xmlns="http://schemas.openxmlformats.org/package/2006/relationships"><Relationship Id="rId3" Type="http://schemas.openxmlformats.org/officeDocument/2006/relationships/package" Target="../embeddings/Microsoft_Excel_Worksheet101.xlsx"/><Relationship Id="rId2" Type="http://schemas.microsoft.com/office/2011/relationships/chartColorStyle" Target="colors131.xml"/><Relationship Id="rId1" Type="http://schemas.microsoft.com/office/2011/relationships/chartStyle" Target="style131.xml"/></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Excel_Worksheet102.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Excel_Worksheet103.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Excel_Worksheet104.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Excel_Worksheet105.xlsx"/></Relationships>
</file>

<file path=ppt/charts/_rels/chart195.xml.rels><?xml version="1.0" encoding="UTF-8" standalone="yes"?>
<Relationships xmlns="http://schemas.openxmlformats.org/package/2006/relationships"><Relationship Id="rId3" Type="http://schemas.openxmlformats.org/officeDocument/2006/relationships/package" Target="../embeddings/Microsoft_Excel_Worksheet106.xlsx"/><Relationship Id="rId2" Type="http://schemas.microsoft.com/office/2011/relationships/chartColorStyle" Target="colors132.xml"/><Relationship Id="rId1" Type="http://schemas.microsoft.com/office/2011/relationships/chartStyle" Target="style132.xml"/></Relationships>
</file>

<file path=ppt/charts/_rels/chart196.xml.rels><?xml version="1.0" encoding="UTF-8" standalone="yes"?>
<Relationships xmlns="http://schemas.openxmlformats.org/package/2006/relationships"><Relationship Id="rId3" Type="http://schemas.openxmlformats.org/officeDocument/2006/relationships/package" Target="../embeddings/Microsoft_Excel_Worksheet107.xlsx"/><Relationship Id="rId2" Type="http://schemas.microsoft.com/office/2011/relationships/chartColorStyle" Target="colors133.xml"/><Relationship Id="rId1" Type="http://schemas.microsoft.com/office/2011/relationships/chartStyle" Target="style133.xml"/></Relationships>
</file>

<file path=ppt/charts/_rels/chart197.xml.rels><?xml version="1.0" encoding="UTF-8" standalone="yes"?>
<Relationships xmlns="http://schemas.openxmlformats.org/package/2006/relationships"><Relationship Id="rId1" Type="http://schemas.openxmlformats.org/officeDocument/2006/relationships/oleObject" Target="file:///C:\Users\DBELTRAN\Desktop\INFORME%20FINAL%20PV\Evoluci&#243;n%20del%20catastro.xlsx" TargetMode="External"/></Relationships>
</file>

<file path=ppt/charts/_rels/chart198.xml.rels><?xml version="1.0" encoding="UTF-8" standalone="yes"?>
<Relationships xmlns="http://schemas.openxmlformats.org/package/2006/relationships"><Relationship Id="rId1" Type="http://schemas.openxmlformats.org/officeDocument/2006/relationships/oleObject" Target="Libro1" TargetMode="External"/></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Excel_Worksheet108.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Excel_Worksheet109.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Excel_Worksheet110.xlsx"/></Relationships>
</file>

<file path=ppt/charts/_rels/chart202.xml.rels><?xml version="1.0" encoding="UTF-8" standalone="yes"?>
<Relationships xmlns="http://schemas.openxmlformats.org/package/2006/relationships"><Relationship Id="rId2" Type="http://schemas.openxmlformats.org/officeDocument/2006/relationships/oleObject" Target="../embeddings/oleObject20.bin"/><Relationship Id="rId1" Type="http://schemas.openxmlformats.org/officeDocument/2006/relationships/themeOverride" Target="../theme/themeOverride82.xml"/></Relationships>
</file>

<file path=ppt/charts/_rels/chart203.xml.rels><?xml version="1.0" encoding="UTF-8" standalone="yes"?>
<Relationships xmlns="http://schemas.openxmlformats.org/package/2006/relationships"><Relationship Id="rId2" Type="http://schemas.openxmlformats.org/officeDocument/2006/relationships/oleObject" Target="../embeddings/oleObject21.bin"/><Relationship Id="rId1" Type="http://schemas.openxmlformats.org/officeDocument/2006/relationships/themeOverride" Target="../theme/themeOverride83.xml"/></Relationships>
</file>

<file path=ppt/charts/_rels/chart204.xml.rels><?xml version="1.0" encoding="UTF-8" standalone="yes"?>
<Relationships xmlns="http://schemas.openxmlformats.org/package/2006/relationships"><Relationship Id="rId1" Type="http://schemas.openxmlformats.org/officeDocument/2006/relationships/oleObject" Target="file:///C:\Users\cpanizo\Documents\1.%20Projects%20database%20CP\2016\Ecuador_Plan%20Quito\4.%20Working%20documents\A%20preparar%20por%20QT\Mercadeo\Indice%20Gine%20mercados%20prioritarios.xlsx" TargetMode="External"/></Relationships>
</file>

<file path=ppt/charts/_rels/chart205.xml.rels><?xml version="1.0" encoding="UTF-8" standalone="yes"?>
<Relationships xmlns="http://schemas.openxmlformats.org/package/2006/relationships"><Relationship Id="rId2" Type="http://schemas.openxmlformats.org/officeDocument/2006/relationships/oleObject" Target="../embeddings/oleObject22.bin"/><Relationship Id="rId1" Type="http://schemas.openxmlformats.org/officeDocument/2006/relationships/themeOverride" Target="../theme/themeOverride84.xml"/></Relationships>
</file>

<file path=ppt/charts/_rels/chart206.xml.rels><?xml version="1.0" encoding="UTF-8" standalone="yes"?>
<Relationships xmlns="http://schemas.openxmlformats.org/package/2006/relationships"><Relationship Id="rId2" Type="http://schemas.openxmlformats.org/officeDocument/2006/relationships/oleObject" Target="../embeddings/oleObject23.bin"/><Relationship Id="rId1" Type="http://schemas.openxmlformats.org/officeDocument/2006/relationships/themeOverride" Target="../theme/themeOverride85.xml"/></Relationships>
</file>

<file path=ppt/charts/_rels/chart207.xml.rels><?xml version="1.0" encoding="UTF-8" standalone="yes"?>
<Relationships xmlns="http://schemas.openxmlformats.org/package/2006/relationships"><Relationship Id="rId2" Type="http://schemas.openxmlformats.org/officeDocument/2006/relationships/oleObject" Target="../embeddings/oleObject24.bin"/><Relationship Id="rId1" Type="http://schemas.openxmlformats.org/officeDocument/2006/relationships/themeOverride" Target="../theme/themeOverride86.xml"/></Relationships>
</file>

<file path=ppt/charts/_rels/chart208.xml.rels><?xml version="1.0" encoding="UTF-8" standalone="yes"?>
<Relationships xmlns="http://schemas.openxmlformats.org/package/2006/relationships"><Relationship Id="rId2" Type="http://schemas.openxmlformats.org/officeDocument/2006/relationships/oleObject" Target="../embeddings/oleObject25.bin"/><Relationship Id="rId1" Type="http://schemas.openxmlformats.org/officeDocument/2006/relationships/themeOverride" Target="../theme/themeOverride87.xml"/></Relationships>
</file>

<file path=ppt/charts/_rels/chart209.xml.rels><?xml version="1.0" encoding="UTF-8" standalone="yes"?>
<Relationships xmlns="http://schemas.openxmlformats.org/package/2006/relationships"><Relationship Id="rId2" Type="http://schemas.openxmlformats.org/officeDocument/2006/relationships/oleObject" Target="../embeddings/oleObject26.bin"/><Relationship Id="rId1" Type="http://schemas.openxmlformats.org/officeDocument/2006/relationships/themeOverride" Target="../theme/themeOverride88.xml"/></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10.xml.rels><?xml version="1.0" encoding="UTF-8" standalone="yes"?>
<Relationships xmlns="http://schemas.openxmlformats.org/package/2006/relationships"><Relationship Id="rId2" Type="http://schemas.openxmlformats.org/officeDocument/2006/relationships/oleObject" Target="../embeddings/oleObject27.bin"/><Relationship Id="rId1" Type="http://schemas.openxmlformats.org/officeDocument/2006/relationships/themeOverride" Target="../theme/themeOverride89.xml"/></Relationships>
</file>

<file path=ppt/charts/_rels/chart211.xml.rels><?xml version="1.0" encoding="UTF-8" standalone="yes"?>
<Relationships xmlns="http://schemas.openxmlformats.org/package/2006/relationships"><Relationship Id="rId2" Type="http://schemas.openxmlformats.org/officeDocument/2006/relationships/oleObject" Target="../embeddings/oleObject28.bin"/><Relationship Id="rId1" Type="http://schemas.openxmlformats.org/officeDocument/2006/relationships/themeOverride" Target="../theme/themeOverride90.xml"/></Relationships>
</file>

<file path=ppt/charts/_rels/chart212.xml.rels><?xml version="1.0" encoding="UTF-8" standalone="yes"?>
<Relationships xmlns="http://schemas.openxmlformats.org/package/2006/relationships"><Relationship Id="rId2" Type="http://schemas.openxmlformats.org/officeDocument/2006/relationships/oleObject" Target="../embeddings/oleObject29.bin"/><Relationship Id="rId1" Type="http://schemas.openxmlformats.org/officeDocument/2006/relationships/themeOverride" Target="../theme/themeOverride91.xml"/></Relationships>
</file>

<file path=ppt/charts/_rels/chart213.xml.rels><?xml version="1.0" encoding="UTF-8" standalone="yes"?>
<Relationships xmlns="http://schemas.openxmlformats.org/package/2006/relationships"><Relationship Id="rId2" Type="http://schemas.openxmlformats.org/officeDocument/2006/relationships/oleObject" Target="../embeddings/oleObject30.bin"/><Relationship Id="rId1" Type="http://schemas.openxmlformats.org/officeDocument/2006/relationships/themeOverride" Target="../theme/themeOverride92.xml"/></Relationships>
</file>

<file path=ppt/charts/_rels/chart214.xml.rels><?xml version="1.0" encoding="UTF-8" standalone="yes"?>
<Relationships xmlns="http://schemas.openxmlformats.org/package/2006/relationships"><Relationship Id="rId2" Type="http://schemas.openxmlformats.org/officeDocument/2006/relationships/oleObject" Target="../embeddings/oleObject31.bin"/><Relationship Id="rId1" Type="http://schemas.openxmlformats.org/officeDocument/2006/relationships/themeOverride" Target="../theme/themeOverride93.xml"/></Relationships>
</file>

<file path=ppt/charts/_rels/chart215.xml.rels><?xml version="1.0" encoding="UTF-8" standalone="yes"?>
<Relationships xmlns="http://schemas.openxmlformats.org/package/2006/relationships"><Relationship Id="rId2" Type="http://schemas.openxmlformats.org/officeDocument/2006/relationships/oleObject" Target="../embeddings/oleObject32.bin"/><Relationship Id="rId1" Type="http://schemas.openxmlformats.org/officeDocument/2006/relationships/themeOverride" Target="../theme/themeOverride94.xml"/></Relationships>
</file>

<file path=ppt/charts/_rels/chart216.xml.rels><?xml version="1.0" encoding="UTF-8" standalone="yes"?>
<Relationships xmlns="http://schemas.openxmlformats.org/package/2006/relationships"><Relationship Id="rId2" Type="http://schemas.openxmlformats.org/officeDocument/2006/relationships/oleObject" Target="../embeddings/oleObject33.bin"/><Relationship Id="rId1" Type="http://schemas.openxmlformats.org/officeDocument/2006/relationships/themeOverride" Target="../theme/themeOverride95.xml"/></Relationships>
</file>

<file path=ppt/charts/_rels/chart217.xml.rels><?xml version="1.0" encoding="UTF-8" standalone="yes"?>
<Relationships xmlns="http://schemas.openxmlformats.org/package/2006/relationships"><Relationship Id="rId2" Type="http://schemas.openxmlformats.org/officeDocument/2006/relationships/oleObject" Target="../embeddings/oleObject34.bin"/><Relationship Id="rId1" Type="http://schemas.openxmlformats.org/officeDocument/2006/relationships/themeOverride" Target="../theme/themeOverride96.xml"/></Relationships>
</file>

<file path=ppt/charts/_rels/chart218.xml.rels><?xml version="1.0" encoding="UTF-8" standalone="yes"?>
<Relationships xmlns="http://schemas.openxmlformats.org/package/2006/relationships"><Relationship Id="rId2" Type="http://schemas.openxmlformats.org/officeDocument/2006/relationships/oleObject" Target="../embeddings/oleObject35.bin"/><Relationship Id="rId1" Type="http://schemas.openxmlformats.org/officeDocument/2006/relationships/themeOverride" Target="../theme/themeOverride97.xml"/></Relationships>
</file>

<file path=ppt/charts/_rels/chart219.xml.rels><?xml version="1.0" encoding="UTF-8" standalone="yes"?>
<Relationships xmlns="http://schemas.openxmlformats.org/package/2006/relationships"><Relationship Id="rId2" Type="http://schemas.openxmlformats.org/officeDocument/2006/relationships/oleObject" Target="../embeddings/oleObject36.bin"/><Relationship Id="rId1" Type="http://schemas.openxmlformats.org/officeDocument/2006/relationships/themeOverride" Target="../theme/themeOverride98.xml"/></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2.xlsx"/></Relationships>
</file>

<file path=ppt/charts/_rels/chart220.xml.rels><?xml version="1.0" encoding="UTF-8" standalone="yes"?>
<Relationships xmlns="http://schemas.openxmlformats.org/package/2006/relationships"><Relationship Id="rId3" Type="http://schemas.openxmlformats.org/officeDocument/2006/relationships/package" Target="../embeddings/Microsoft_Excel_Worksheet111.xlsx"/><Relationship Id="rId2" Type="http://schemas.microsoft.com/office/2011/relationships/chartColorStyle" Target="colors134.xml"/><Relationship Id="rId1" Type="http://schemas.microsoft.com/office/2011/relationships/chartStyle" Target="style134.xml"/></Relationships>
</file>

<file path=ppt/charts/_rels/chart221.xml.rels><?xml version="1.0" encoding="UTF-8" standalone="yes"?>
<Relationships xmlns="http://schemas.openxmlformats.org/package/2006/relationships"><Relationship Id="rId3" Type="http://schemas.openxmlformats.org/officeDocument/2006/relationships/package" Target="../embeddings/Microsoft_Excel_Worksheet112.xlsx"/><Relationship Id="rId2" Type="http://schemas.microsoft.com/office/2011/relationships/chartColorStyle" Target="colors135.xml"/><Relationship Id="rId1" Type="http://schemas.microsoft.com/office/2011/relationships/chartStyle" Target="style135.xml"/></Relationships>
</file>

<file path=ppt/charts/_rels/chart222.xml.rels><?xml version="1.0" encoding="UTF-8" standalone="yes"?>
<Relationships xmlns="http://schemas.openxmlformats.org/package/2006/relationships"><Relationship Id="rId3" Type="http://schemas.openxmlformats.org/officeDocument/2006/relationships/package" Target="../embeddings/Microsoft_Excel_Worksheet113.xlsx"/><Relationship Id="rId2" Type="http://schemas.microsoft.com/office/2011/relationships/chartColorStyle" Target="colors136.xml"/><Relationship Id="rId1" Type="http://schemas.microsoft.com/office/2011/relationships/chartStyle" Target="style136.xml"/></Relationships>
</file>

<file path=ppt/charts/_rels/chart223.xml.rels><?xml version="1.0" encoding="UTF-8" standalone="yes"?>
<Relationships xmlns="http://schemas.openxmlformats.org/package/2006/relationships"><Relationship Id="rId3" Type="http://schemas.openxmlformats.org/officeDocument/2006/relationships/package" Target="../embeddings/Microsoft_Excel_Worksheet114.xlsx"/><Relationship Id="rId2" Type="http://schemas.microsoft.com/office/2011/relationships/chartColorStyle" Target="colors137.xml"/><Relationship Id="rId1" Type="http://schemas.microsoft.com/office/2011/relationships/chartStyle" Target="style137.xml"/></Relationships>
</file>

<file path=ppt/charts/_rels/chart224.xml.rels><?xml version="1.0" encoding="UTF-8" standalone="yes"?>
<Relationships xmlns="http://schemas.openxmlformats.org/package/2006/relationships"><Relationship Id="rId3" Type="http://schemas.openxmlformats.org/officeDocument/2006/relationships/package" Target="../embeddings/Microsoft_Excel_Worksheet115.xlsx"/><Relationship Id="rId2" Type="http://schemas.microsoft.com/office/2011/relationships/chartColorStyle" Target="colors138.xml"/><Relationship Id="rId1" Type="http://schemas.microsoft.com/office/2011/relationships/chartStyle" Target="style138.xml"/></Relationships>
</file>

<file path=ppt/charts/_rels/chart225.xml.rels><?xml version="1.0" encoding="UTF-8" standalone="yes"?>
<Relationships xmlns="http://schemas.openxmlformats.org/package/2006/relationships"><Relationship Id="rId3" Type="http://schemas.openxmlformats.org/officeDocument/2006/relationships/package" Target="../embeddings/Microsoft_Excel_Worksheet116.xlsx"/><Relationship Id="rId2" Type="http://schemas.microsoft.com/office/2011/relationships/chartColorStyle" Target="colors139.xml"/><Relationship Id="rId1" Type="http://schemas.microsoft.com/office/2011/relationships/chartStyle" Target="style139.xml"/></Relationships>
</file>

<file path=ppt/charts/_rels/chart226.xml.rels><?xml version="1.0" encoding="UTF-8" standalone="yes"?>
<Relationships xmlns="http://schemas.openxmlformats.org/package/2006/relationships"><Relationship Id="rId3" Type="http://schemas.openxmlformats.org/officeDocument/2006/relationships/package" Target="../embeddings/Microsoft_Excel_Worksheet117.xlsx"/><Relationship Id="rId2" Type="http://schemas.microsoft.com/office/2011/relationships/chartColorStyle" Target="colors140.xml"/><Relationship Id="rId1" Type="http://schemas.microsoft.com/office/2011/relationships/chartStyle" Target="style140.xml"/></Relationships>
</file>

<file path=ppt/charts/_rels/chart227.xml.rels><?xml version="1.0" encoding="UTF-8" standalone="yes"?>
<Relationships xmlns="http://schemas.openxmlformats.org/package/2006/relationships"><Relationship Id="rId3" Type="http://schemas.openxmlformats.org/officeDocument/2006/relationships/package" Target="../embeddings/Microsoft_Excel_Worksheet118.xlsx"/><Relationship Id="rId2" Type="http://schemas.microsoft.com/office/2011/relationships/chartColorStyle" Target="colors141.xml"/><Relationship Id="rId1" Type="http://schemas.microsoft.com/office/2011/relationships/chartStyle" Target="style141.xml"/></Relationships>
</file>

<file path=ppt/charts/_rels/chart228.xml.rels><?xml version="1.0" encoding="UTF-8" standalone="yes"?>
<Relationships xmlns="http://schemas.openxmlformats.org/package/2006/relationships"><Relationship Id="rId3" Type="http://schemas.openxmlformats.org/officeDocument/2006/relationships/package" Target="../embeddings/Microsoft_Excel_Worksheet119.xlsx"/><Relationship Id="rId2" Type="http://schemas.microsoft.com/office/2011/relationships/chartColorStyle" Target="colors142.xml"/><Relationship Id="rId1" Type="http://schemas.microsoft.com/office/2011/relationships/chartStyle" Target="style142.xml"/></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Excel_Worksheet120.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Excel_Worksheet121.xlsx"/></Relationships>
</file>

<file path=ppt/charts/_rels/chart231.xml.rels><?xml version="1.0" encoding="UTF-8" standalone="yes"?>
<Relationships xmlns="http://schemas.openxmlformats.org/package/2006/relationships"><Relationship Id="rId3" Type="http://schemas.openxmlformats.org/officeDocument/2006/relationships/package" Target="../embeddings/Microsoft_Excel_Worksheet122.xlsx"/><Relationship Id="rId2" Type="http://schemas.microsoft.com/office/2011/relationships/chartColorStyle" Target="colors143.xml"/><Relationship Id="rId1" Type="http://schemas.microsoft.com/office/2011/relationships/chartStyle" Target="style143.xml"/></Relationships>
</file>

<file path=ppt/charts/_rels/chart232.xml.rels><?xml version="1.0" encoding="UTF-8" standalone="yes"?>
<Relationships xmlns="http://schemas.openxmlformats.org/package/2006/relationships"><Relationship Id="rId3" Type="http://schemas.openxmlformats.org/officeDocument/2006/relationships/package" Target="../embeddings/Microsoft_Excel_Worksheet123.xlsx"/><Relationship Id="rId2" Type="http://schemas.microsoft.com/office/2011/relationships/chartColorStyle" Target="colors144.xml"/><Relationship Id="rId1" Type="http://schemas.microsoft.com/office/2011/relationships/chartStyle" Target="style144.xml"/></Relationships>
</file>

<file path=ppt/charts/_rels/chart233.xml.rels><?xml version="1.0" encoding="UTF-8" standalone="yes"?>
<Relationships xmlns="http://schemas.openxmlformats.org/package/2006/relationships"><Relationship Id="rId3" Type="http://schemas.openxmlformats.org/officeDocument/2006/relationships/package" Target="../embeddings/Microsoft_Excel_Worksheet124.xlsx"/><Relationship Id="rId2" Type="http://schemas.microsoft.com/office/2011/relationships/chartColorStyle" Target="colors145.xml"/><Relationship Id="rId1" Type="http://schemas.microsoft.com/office/2011/relationships/chartStyle" Target="style145.xml"/></Relationships>
</file>

<file path=ppt/charts/_rels/chart234.xml.rels><?xml version="1.0" encoding="UTF-8" standalone="yes"?>
<Relationships xmlns="http://schemas.openxmlformats.org/package/2006/relationships"><Relationship Id="rId3" Type="http://schemas.openxmlformats.org/officeDocument/2006/relationships/package" Target="../embeddings/Microsoft_Excel_Worksheet125.xlsx"/><Relationship Id="rId2" Type="http://schemas.microsoft.com/office/2011/relationships/chartColorStyle" Target="colors146.xml"/><Relationship Id="rId1" Type="http://schemas.microsoft.com/office/2011/relationships/chartStyle" Target="style146.xml"/></Relationships>
</file>

<file path=ppt/charts/_rels/chart235.xml.rels><?xml version="1.0" encoding="UTF-8" standalone="yes"?>
<Relationships xmlns="http://schemas.openxmlformats.org/package/2006/relationships"><Relationship Id="rId3" Type="http://schemas.openxmlformats.org/officeDocument/2006/relationships/chartUserShapes" Target="../drawings/drawing1.xml"/><Relationship Id="rId2" Type="http://schemas.openxmlformats.org/officeDocument/2006/relationships/package" Target="../embeddings/Microsoft_Excel_Worksheet126.xlsx"/><Relationship Id="rId1" Type="http://schemas.openxmlformats.org/officeDocument/2006/relationships/themeOverride" Target="../theme/themeOverride99.xml"/></Relationships>
</file>

<file path=ppt/charts/_rels/chart236.xml.rels><?xml version="1.0" encoding="UTF-8" standalone="yes"?>
<Relationships xmlns="http://schemas.openxmlformats.org/package/2006/relationships"><Relationship Id="rId3" Type="http://schemas.openxmlformats.org/officeDocument/2006/relationships/package" Target="../embeddings/Microsoft_Excel_Worksheet127.xlsx"/><Relationship Id="rId2" Type="http://schemas.microsoft.com/office/2011/relationships/chartColorStyle" Target="colors147.xml"/><Relationship Id="rId1" Type="http://schemas.microsoft.com/office/2011/relationships/chartStyle" Target="style147.xml"/></Relationships>
</file>

<file path=ppt/charts/_rels/chart237.xml.rels><?xml version="1.0" encoding="UTF-8" standalone="yes"?>
<Relationships xmlns="http://schemas.openxmlformats.org/package/2006/relationships"><Relationship Id="rId3" Type="http://schemas.openxmlformats.org/officeDocument/2006/relationships/package" Target="../embeddings/Microsoft_Excel_Worksheet128.xlsx"/><Relationship Id="rId2" Type="http://schemas.microsoft.com/office/2011/relationships/chartColorStyle" Target="colors148.xml"/><Relationship Id="rId1" Type="http://schemas.microsoft.com/office/2011/relationships/chartStyle" Target="style148.xml"/></Relationships>
</file>

<file path=ppt/charts/_rels/chart238.xml.rels><?xml version="1.0" encoding="UTF-8" standalone="yes"?>
<Relationships xmlns="http://schemas.openxmlformats.org/package/2006/relationships"><Relationship Id="rId3" Type="http://schemas.openxmlformats.org/officeDocument/2006/relationships/package" Target="../embeddings/Microsoft_Excel_Worksheet129.xlsx"/><Relationship Id="rId2" Type="http://schemas.microsoft.com/office/2011/relationships/chartColorStyle" Target="colors149.xml"/><Relationship Id="rId1" Type="http://schemas.microsoft.com/office/2011/relationships/chartStyle" Target="style149.xml"/></Relationships>
</file>

<file path=ppt/charts/_rels/chart239.xml.rels><?xml version="1.0" encoding="UTF-8" standalone="yes"?>
<Relationships xmlns="http://schemas.openxmlformats.org/package/2006/relationships"><Relationship Id="rId3" Type="http://schemas.openxmlformats.org/officeDocument/2006/relationships/package" Target="../embeddings/Microsoft_Excel_Worksheet130.xlsx"/><Relationship Id="rId2" Type="http://schemas.microsoft.com/office/2011/relationships/chartColorStyle" Target="colors150.xml"/><Relationship Id="rId1" Type="http://schemas.microsoft.com/office/2011/relationships/chartStyle" Target="style150.xml"/></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Worksheet24.xlsx"/></Relationships>
</file>

<file path=ppt/charts/_rels/chart240.xml.rels><?xml version="1.0" encoding="UTF-8" standalone="yes"?>
<Relationships xmlns="http://schemas.openxmlformats.org/package/2006/relationships"><Relationship Id="rId3" Type="http://schemas.openxmlformats.org/officeDocument/2006/relationships/package" Target="../embeddings/Microsoft_Excel_Worksheet131.xlsx"/><Relationship Id="rId2" Type="http://schemas.microsoft.com/office/2011/relationships/chartColorStyle" Target="colors151.xml"/><Relationship Id="rId1" Type="http://schemas.microsoft.com/office/2011/relationships/chartStyle" Target="style151.xml"/></Relationships>
</file>

<file path=ppt/charts/_rels/chart241.xml.rels><?xml version="1.0" encoding="UTF-8" standalone="yes"?>
<Relationships xmlns="http://schemas.openxmlformats.org/package/2006/relationships"><Relationship Id="rId3" Type="http://schemas.openxmlformats.org/officeDocument/2006/relationships/package" Target="../embeddings/Microsoft_Excel_Worksheet132.xlsx"/><Relationship Id="rId2" Type="http://schemas.microsoft.com/office/2011/relationships/chartColorStyle" Target="colors152.xml"/><Relationship Id="rId1" Type="http://schemas.microsoft.com/office/2011/relationships/chartStyle" Target="style152.xml"/></Relationships>
</file>

<file path=ppt/charts/_rels/chart242.xml.rels><?xml version="1.0" encoding="UTF-8" standalone="yes"?>
<Relationships xmlns="http://schemas.openxmlformats.org/package/2006/relationships"><Relationship Id="rId3" Type="http://schemas.openxmlformats.org/officeDocument/2006/relationships/package" Target="../embeddings/Microsoft_Excel_Worksheet133.xlsx"/><Relationship Id="rId2" Type="http://schemas.microsoft.com/office/2011/relationships/chartColorStyle" Target="colors153.xml"/><Relationship Id="rId1" Type="http://schemas.microsoft.com/office/2011/relationships/chartStyle" Target="style153.xml"/></Relationships>
</file>

<file path=ppt/charts/_rels/chart243.xml.rels><?xml version="1.0" encoding="UTF-8" standalone="yes"?>
<Relationships xmlns="http://schemas.openxmlformats.org/package/2006/relationships"><Relationship Id="rId3" Type="http://schemas.openxmlformats.org/officeDocument/2006/relationships/package" Target="../embeddings/Microsoft_Excel_Worksheet134.xlsx"/><Relationship Id="rId2" Type="http://schemas.microsoft.com/office/2011/relationships/chartColorStyle" Target="colors154.xml"/><Relationship Id="rId1" Type="http://schemas.microsoft.com/office/2011/relationships/chartStyle" Target="style154.xml"/></Relationships>
</file>

<file path=ppt/charts/_rels/chart244.xml.rels><?xml version="1.0" encoding="UTF-8" standalone="yes"?>
<Relationships xmlns="http://schemas.openxmlformats.org/package/2006/relationships"><Relationship Id="rId3" Type="http://schemas.openxmlformats.org/officeDocument/2006/relationships/package" Target="../embeddings/Microsoft_Excel_Worksheet135.xlsx"/><Relationship Id="rId2" Type="http://schemas.microsoft.com/office/2011/relationships/chartColorStyle" Target="colors155.xml"/><Relationship Id="rId1" Type="http://schemas.microsoft.com/office/2011/relationships/chartStyle" Target="style155.xml"/></Relationships>
</file>

<file path=ppt/charts/_rels/chart245.xml.rels><?xml version="1.0" encoding="UTF-8" standalone="yes"?>
<Relationships xmlns="http://schemas.openxmlformats.org/package/2006/relationships"><Relationship Id="rId3" Type="http://schemas.openxmlformats.org/officeDocument/2006/relationships/package" Target="../embeddings/Microsoft_Excel_Worksheet136.xlsx"/><Relationship Id="rId2" Type="http://schemas.microsoft.com/office/2011/relationships/chartColorStyle" Target="colors156.xml"/><Relationship Id="rId1" Type="http://schemas.microsoft.com/office/2011/relationships/chartStyle" Target="style156.xml"/></Relationships>
</file>

<file path=ppt/charts/_rels/chart246.xml.rels><?xml version="1.0" encoding="UTF-8" standalone="yes"?>
<Relationships xmlns="http://schemas.openxmlformats.org/package/2006/relationships"><Relationship Id="rId3" Type="http://schemas.openxmlformats.org/officeDocument/2006/relationships/oleObject" Target="file:///C:\Users\direyes\Downloads\CEDULA%20PRESUPUESTARIA%202015%20(1).xls" TargetMode="External"/><Relationship Id="rId2" Type="http://schemas.microsoft.com/office/2011/relationships/chartColorStyle" Target="colors157.xml"/><Relationship Id="rId1" Type="http://schemas.microsoft.com/office/2011/relationships/chartStyle" Target="style157.xml"/></Relationships>
</file>

<file path=ppt/charts/_rels/chart247.xml.rels><?xml version="1.0" encoding="UTF-8" standalone="yes"?>
<Relationships xmlns="http://schemas.openxmlformats.org/package/2006/relationships"><Relationship Id="rId3" Type="http://schemas.openxmlformats.org/officeDocument/2006/relationships/oleObject" Target="file:///C:\Users\direyes\Documents\Quito%20Turismo_Datos\Resumen%20Ingresos%20y%20Gastos%20Quito%20Turismo%20gr&#225;ficso.xlsx" TargetMode="External"/><Relationship Id="rId2" Type="http://schemas.microsoft.com/office/2011/relationships/chartColorStyle" Target="colors158.xml"/><Relationship Id="rId1" Type="http://schemas.microsoft.com/office/2011/relationships/chartStyle" Target="style158.xml"/></Relationships>
</file>

<file path=ppt/charts/_rels/chart248.xml.rels><?xml version="1.0" encoding="UTF-8" standalone="yes"?>
<Relationships xmlns="http://schemas.openxmlformats.org/package/2006/relationships"><Relationship Id="rId3" Type="http://schemas.openxmlformats.org/officeDocument/2006/relationships/oleObject" Target="file:///C:\Users\direyes\Documents\Quito%20Turismo_Datos\Resumen%20Ingresos%20y%20Gastos%20Quito%20Turismo%20gr&#225;ficso.xlsx" TargetMode="External"/><Relationship Id="rId2" Type="http://schemas.microsoft.com/office/2011/relationships/chartColorStyle" Target="colors159.xml"/><Relationship Id="rId1" Type="http://schemas.microsoft.com/office/2011/relationships/chartStyle" Target="style159.xml"/></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Work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Work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Work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Work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Work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Work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Work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Worksheet33.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Work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Worksheet37.xlsx"/></Relationships>
</file>

<file path=ppt/charts/_rels/chart38.xml.rels><?xml version="1.0" encoding="UTF-8" standalone="yes"?>
<Relationships xmlns="http://schemas.openxmlformats.org/package/2006/relationships"><Relationship Id="rId1" Type="http://schemas.openxmlformats.org/officeDocument/2006/relationships/package" Target="../embeddings/Microsoft_Excel_Worksheet38.xlsx"/></Relationships>
</file>

<file path=ppt/charts/_rels/chart39.xml.rels><?xml version="1.0" encoding="UTF-8" standalone="yes"?>
<Relationships xmlns="http://schemas.openxmlformats.org/package/2006/relationships"><Relationship Id="rId1" Type="http://schemas.openxmlformats.org/officeDocument/2006/relationships/package" Target="../embeddings/Microsoft_Excel_Worksheet39.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40.xml.rels><?xml version="1.0" encoding="UTF-8" standalone="yes"?>
<Relationships xmlns="http://schemas.openxmlformats.org/package/2006/relationships"><Relationship Id="rId1" Type="http://schemas.openxmlformats.org/officeDocument/2006/relationships/package" Target="../embeddings/Microsoft_Excel_Worksheet40.xlsx"/></Relationships>
</file>

<file path=ppt/charts/_rels/chart41.xml.rels><?xml version="1.0" encoding="UTF-8" standalone="yes"?>
<Relationships xmlns="http://schemas.openxmlformats.org/package/2006/relationships"><Relationship Id="rId1" Type="http://schemas.openxmlformats.org/officeDocument/2006/relationships/package" Target="../embeddings/Microsoft_Excel_Worksheet41.xlsx"/></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3.xml"/><Relationship Id="rId1" Type="http://schemas.microsoft.com/office/2011/relationships/chartStyle" Target="style3.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xml"/><Relationship Id="rId1" Type="http://schemas.microsoft.com/office/2011/relationships/chartStyle" Target="style4.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5.xml"/><Relationship Id="rId1" Type="http://schemas.microsoft.com/office/2011/relationships/chartStyle" Target="style5.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6.xml"/><Relationship Id="rId1" Type="http://schemas.microsoft.com/office/2011/relationships/chartStyle" Target="style6.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7.xml"/><Relationship Id="rId1" Type="http://schemas.microsoft.com/office/2011/relationships/chartStyle" Target="style7.xml"/></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oleObject" Target="file:///\\ESHOMEDPT001\Audit$\Zabir\1.3%20PROYECTOS\Proyectos%202016\P.1600239%20EPM%20Quito%20Turismo\Trabajo\01.%20Caracterizaci&#243;n%20Trafico\Benchmark\Benchmark%20DataBase.xlsx" TargetMode="External"/></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oleObject" Target="file:///C:\Users\sfernandezcoleto\Desktop\P.1600239%20EPM%20Quito%20Turismo\Trabajo\01.%20Tr&#225;fico\Benchmark\Hubs%20Analisis.xlsx" TargetMode="External"/></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oleObject" Target="file:///C:\Users\sfernandezcoleto\Desktop\P.1600239%20EPM%20Quito%20Turismo\Trabajo\01.%20Tr&#225;fico\Benchmark\Hubs%20Analisis.xlsx" TargetMode="Externa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50.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11.xml"/><Relationship Id="rId1" Type="http://schemas.microsoft.com/office/2011/relationships/chartStyle" Target="style11.xml"/><Relationship Id="rId4" Type="http://schemas.openxmlformats.org/officeDocument/2006/relationships/oleObject" Target="file:///C:\Users\sfernandezcoleto\Desktop\P.1600239%20EPM%20Quito%20Turismo\Trabajo\01.%20Tr&#225;fico\Benchmark\Hubs%20Analisis.xlsx" TargetMode="External"/></Relationships>
</file>

<file path=ppt/charts/_rels/chart51.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oleObject" Target="file:///C:\Users\sfernandezcoleto\Desktop\P.1600239%20EPM%20Quito%20Turismo\Trabajo\01.%20Tr&#225;fico\Benchmark\Hubs%20Analisis.xlsx" TargetMode="External"/></Relationships>
</file>

<file path=ppt/charts/_rels/chart52.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53.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55.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56.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58.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59.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1.xml"/><Relationship Id="rId1" Type="http://schemas.microsoft.com/office/2011/relationships/chartStyle" Target="style1.xml"/></Relationships>
</file>

<file path=ppt/charts/_rels/chart60.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23.xml"/><Relationship Id="rId1" Type="http://schemas.microsoft.com/office/2011/relationships/chartStyle" Target="style23.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19.xml"/><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4.xml.rels><?xml version="1.0" encoding="UTF-8" standalone="yes"?>
<Relationships xmlns="http://schemas.openxmlformats.org/package/2006/relationships"><Relationship Id="rId3" Type="http://schemas.openxmlformats.org/officeDocument/2006/relationships/themeOverride" Target="../theme/themeOverride20.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5.xml.rels><?xml version="1.0" encoding="UTF-8" standalone="yes"?>
<Relationships xmlns="http://schemas.openxmlformats.org/package/2006/relationships"><Relationship Id="rId3" Type="http://schemas.openxmlformats.org/officeDocument/2006/relationships/themeOverride" Target="../theme/themeOverride21.xm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6.xml.rels><?xml version="1.0" encoding="UTF-8" standalone="yes"?>
<Relationships xmlns="http://schemas.openxmlformats.org/package/2006/relationships"><Relationship Id="rId3" Type="http://schemas.openxmlformats.org/officeDocument/2006/relationships/themeOverride" Target="../theme/themeOverride22.xm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7.xml.rels><?xml version="1.0" encoding="UTF-8" standalone="yes"?>
<Relationships xmlns="http://schemas.openxmlformats.org/package/2006/relationships"><Relationship Id="rId3" Type="http://schemas.openxmlformats.org/officeDocument/2006/relationships/themeOverride" Target="../theme/themeOverride23.xml"/><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8.xml.rels><?xml version="1.0" encoding="UTF-8" standalone="yes"?>
<Relationships xmlns="http://schemas.openxmlformats.org/package/2006/relationships"><Relationship Id="rId3" Type="http://schemas.openxmlformats.org/officeDocument/2006/relationships/themeOverride" Target="../theme/themeOverride24.xml"/><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69.xml.rels><?xml version="1.0" encoding="UTF-8" standalone="yes"?>
<Relationships xmlns="http://schemas.openxmlformats.org/package/2006/relationships"><Relationship Id="rId3" Type="http://schemas.openxmlformats.org/officeDocument/2006/relationships/oleObject" Target="file:///\\ESHOMEDPT001\Audit$\Zabir\1.3%20PROYECTOS\Proyectos%202016\P.1600239%20EPM%20Quito%20Turismo\Trabajo\01.%20Tr&#225;fico\Benchmark\Ecuador\Quito\Tr&#225;fico%20Quito%20Diagnostico.xlsx" TargetMode="External"/><Relationship Id="rId2" Type="http://schemas.microsoft.com/office/2011/relationships/chartColorStyle" Target="colors30.xml"/><Relationship Id="rId1" Type="http://schemas.microsoft.com/office/2011/relationships/chartStyle" Target="style30.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2.xml"/><Relationship Id="rId1" Type="http://schemas.microsoft.com/office/2011/relationships/chartStyle" Target="style2.xml"/></Relationships>
</file>

<file path=ppt/charts/_rels/chart70.xml.rels><?xml version="1.0" encoding="UTF-8" standalone="yes"?>
<Relationships xmlns="http://schemas.openxmlformats.org/package/2006/relationships"><Relationship Id="rId3" Type="http://schemas.openxmlformats.org/officeDocument/2006/relationships/oleObject" Target="file:///\\ESHOMEDPT001\Audit$\Zabir\1.3%20PROYECTOS\Proyectos%202016\P.1600239%20EPM%20Quito%20Turismo\Trabajo\01.%20Tr&#225;fico\Benchmark\Ecuador\Quito\Tr&#225;fico%20Quito%20Diagnostico.xlsx" TargetMode="External"/><Relationship Id="rId2" Type="http://schemas.microsoft.com/office/2011/relationships/chartColorStyle" Target="colors31.xml"/><Relationship Id="rId1" Type="http://schemas.microsoft.com/office/2011/relationships/chartStyle" Target="style31.xml"/></Relationships>
</file>

<file path=ppt/charts/_rels/chart71.xml.rels><?xml version="1.0" encoding="UTF-8" standalone="yes"?>
<Relationships xmlns="http://schemas.openxmlformats.org/package/2006/relationships"><Relationship Id="rId3" Type="http://schemas.openxmlformats.org/officeDocument/2006/relationships/oleObject" Target="file:///\\ESHOMEDPT001\Audit$\Zabir\1.3%20PROYECTOS\Proyectos%202016\P.1600239%20EPM%20Quito%20Turismo\Trabajo\01.%20Tr&#225;fico\Benchmark\Ecuador\Quito\Tr&#225;fico%20Quito%20Diagnostico.xlsx" TargetMode="External"/><Relationship Id="rId2" Type="http://schemas.microsoft.com/office/2011/relationships/chartColorStyle" Target="colors32.xml"/><Relationship Id="rId1" Type="http://schemas.microsoft.com/office/2011/relationships/chartStyle" Target="style32.xml"/></Relationships>
</file>

<file path=ppt/charts/_rels/chart72.xml.rels><?xml version="1.0" encoding="UTF-8" standalone="yes"?>
<Relationships xmlns="http://schemas.openxmlformats.org/package/2006/relationships"><Relationship Id="rId3" Type="http://schemas.openxmlformats.org/officeDocument/2006/relationships/oleObject" Target="file:///\\ESHOMEDPT001\Audit$\Zabir\1.3%20PROYECTOS\Proyectos%202016\P.1600239%20EPM%20Quito%20Turismo\Trabajo\01.%20Tr&#225;fico\Benchmark\Ecuador\Quito\Tr&#225;fico%20Quito%20Diagnostico.xlsx" TargetMode="External"/><Relationship Id="rId2" Type="http://schemas.microsoft.com/office/2011/relationships/chartColorStyle" Target="colors33.xml"/><Relationship Id="rId1" Type="http://schemas.microsoft.com/office/2011/relationships/chartStyle" Target="style33.xml"/></Relationships>
</file>

<file path=ppt/charts/_rels/chart73.xml.rels><?xml version="1.0" encoding="UTF-8" standalone="yes"?>
<Relationships xmlns="http://schemas.openxmlformats.org/package/2006/relationships"><Relationship Id="rId3" Type="http://schemas.openxmlformats.org/officeDocument/2006/relationships/themeOverride" Target="../theme/themeOverride25.xm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74.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35.xml"/><Relationship Id="rId1" Type="http://schemas.microsoft.com/office/2011/relationships/chartStyle" Target="style35.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75.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36.xml"/><Relationship Id="rId1" Type="http://schemas.microsoft.com/office/2011/relationships/chartStyle" Target="style36.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76.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37.xml"/><Relationship Id="rId1" Type="http://schemas.microsoft.com/office/2011/relationships/chartStyle" Target="style37.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77.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38.xml"/><Relationship Id="rId1" Type="http://schemas.microsoft.com/office/2011/relationships/chartStyle" Target="style38.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78.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39.xml"/><Relationship Id="rId1" Type="http://schemas.microsoft.com/office/2011/relationships/chartStyle" Target="style39.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40.xml"/><Relationship Id="rId1" Type="http://schemas.microsoft.com/office/2011/relationships/chartStyle" Target="style40.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80.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41.xml"/><Relationship Id="rId1" Type="http://schemas.microsoft.com/office/2011/relationships/chartStyle" Target="style41.xml"/><Relationship Id="rId4" Type="http://schemas.openxmlformats.org/officeDocument/2006/relationships/oleObject" Target="file:///C:\Users\sfernandezcoleto\Desktop\P.1600239%20EPM%20Quito%20Turismo\Trabajo\01.%20Tr&#225;fico\Benchmark\Hubs%20Analisis.xlsx" TargetMode="External"/></Relationships>
</file>

<file path=ppt/charts/_rels/chart81.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42.xml"/><Relationship Id="rId1" Type="http://schemas.microsoft.com/office/2011/relationships/chartStyle" Target="style42.xml"/><Relationship Id="rId4" Type="http://schemas.openxmlformats.org/officeDocument/2006/relationships/oleObject" Target="file:///C:\Users\sfernandezcoleto\Desktop\P.1600239%20EPM%20Quito%20Turismo\Trabajo\01.%20Tr&#225;fico\Benchmark\Hubs%20Analisis.xlsx" TargetMode="External"/></Relationships>
</file>

<file path=ppt/charts/_rels/chart82.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oleObject" Target="file:///C:\Users\sfernandezcoleto\Desktop\P.1600239%20EPM%20Quito%20Turismo\Trabajo\01.%20Tr&#225;fico\Benchmark\Hubs%20Analisis.xlsx" TargetMode="External"/></Relationships>
</file>

<file path=ppt/charts/_rels/chart83.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44.xml"/><Relationship Id="rId1" Type="http://schemas.microsoft.com/office/2011/relationships/chartStyle" Target="style44.xml"/><Relationship Id="rId4" Type="http://schemas.openxmlformats.org/officeDocument/2006/relationships/oleObject" Target="file:///C:\Users\sfernandezcoleto\Desktop\P.1600239%20EPM%20Quito%20Turismo\Trabajo\01.%20Tr&#225;fico\Benchmark\Hubs%20Analisis.xlsx" TargetMode="External"/></Relationships>
</file>

<file path=ppt/charts/_rels/chart84.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45.xml"/><Relationship Id="rId1" Type="http://schemas.microsoft.com/office/2011/relationships/chartStyle" Target="style45.xml"/><Relationship Id="rId4" Type="http://schemas.openxmlformats.org/officeDocument/2006/relationships/oleObject" Target="file:///C:\Users\sfernandezcoleto\Desktop\P.1600239%20EPM%20Quito%20Turismo\Trabajo\01.%20Caracterizaci&#243;n%20Trafico\Benchmark\Hubs%20Analisis.xlsx" TargetMode="External"/></Relationships>
</file>

<file path=ppt/charts/_rels/chart85.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46.xml"/><Relationship Id="rId1" Type="http://schemas.microsoft.com/office/2011/relationships/chartStyle" Target="style46.xml"/></Relationships>
</file>

<file path=ppt/charts/_rels/chart86.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47.xml"/><Relationship Id="rId1" Type="http://schemas.microsoft.com/office/2011/relationships/chartStyle" Target="style47.xml"/></Relationships>
</file>

<file path=ppt/charts/_rels/chart87.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48.xml"/><Relationship Id="rId1" Type="http://schemas.microsoft.com/office/2011/relationships/chartStyle" Target="style48.xml"/></Relationships>
</file>

<file path=ppt/charts/_rels/chart88.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49.xml"/><Relationship Id="rId1" Type="http://schemas.microsoft.com/office/2011/relationships/chartStyle" Target="style49.xml"/></Relationships>
</file>

<file path=ppt/charts/_rels/chart89.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0.xml"/><Relationship Id="rId1" Type="http://schemas.microsoft.com/office/2011/relationships/chartStyle" Target="style50.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90.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1.xml"/><Relationship Id="rId1" Type="http://schemas.microsoft.com/office/2011/relationships/chartStyle" Target="style51.xml"/></Relationships>
</file>

<file path=ppt/charts/_rels/chart91.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2.xml"/><Relationship Id="rId1" Type="http://schemas.microsoft.com/office/2011/relationships/chartStyle" Target="style52.xml"/></Relationships>
</file>

<file path=ppt/charts/_rels/chart92.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3.xml"/><Relationship Id="rId1" Type="http://schemas.microsoft.com/office/2011/relationships/chartStyle" Target="style53.xml"/></Relationships>
</file>

<file path=ppt/charts/_rels/chart93.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4.xml"/><Relationship Id="rId1" Type="http://schemas.microsoft.com/office/2011/relationships/chartStyle" Target="style54.xml"/></Relationships>
</file>

<file path=ppt/charts/_rels/chart94.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5.xml"/><Relationship Id="rId1" Type="http://schemas.microsoft.com/office/2011/relationships/chartStyle" Target="style55.xml"/></Relationships>
</file>

<file path=ppt/charts/_rels/chart95.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6.xml"/><Relationship Id="rId1" Type="http://schemas.microsoft.com/office/2011/relationships/chartStyle" Target="style56.xml"/></Relationships>
</file>

<file path=ppt/charts/_rels/chart96.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7.xml"/><Relationship Id="rId1" Type="http://schemas.microsoft.com/office/2011/relationships/chartStyle" Target="style57.xml"/></Relationships>
</file>

<file path=ppt/charts/_rels/chart97.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8.xml"/><Relationship Id="rId1" Type="http://schemas.microsoft.com/office/2011/relationships/chartStyle" Target="style58.xml"/></Relationships>
</file>

<file path=ppt/charts/_rels/chart98.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59.xml"/><Relationship Id="rId1" Type="http://schemas.microsoft.com/office/2011/relationships/chartStyle" Target="style59.xml"/></Relationships>
</file>

<file path=ppt/charts/_rels/chart99.xml.rels><?xml version="1.0" encoding="UTF-8" standalone="yes"?>
<Relationships xmlns="http://schemas.openxmlformats.org/package/2006/relationships"><Relationship Id="rId3" Type="http://schemas.openxmlformats.org/officeDocument/2006/relationships/oleObject" Target="file:///C:\Users\rocarrasco\Desktop\Quito%20turismo\Docs%20Diego\llegadas%20internacionales_Market%20Share%20VF_1.xlsx" TargetMode="External"/><Relationship Id="rId2" Type="http://schemas.microsoft.com/office/2011/relationships/chartColorStyle" Target="colors60.xml"/><Relationship Id="rId1" Type="http://schemas.microsoft.com/office/2011/relationships/chartStyle" Target="style60.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7326924857673E-2"/>
          <c:y val="0.32945313264714521"/>
          <c:w val="0.97887482842812623"/>
          <c:h val="0.52143835977441633"/>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5"/>
            <c:invertIfNegative val="0"/>
            <c:bubble3D val="0"/>
            <c:spPr>
              <a:solidFill>
                <a:srgbClr val="002060"/>
              </a:solidFill>
              <a:ln>
                <a:noFill/>
              </a:ln>
              <a:effectLst/>
            </c:spPr>
          </c:dPt>
          <c:dPt>
            <c:idx val="16"/>
            <c:invertIfNegative val="0"/>
            <c:bubble3D val="0"/>
            <c:spPr>
              <a:solidFill>
                <a:schemeClr val="accent2">
                  <a:lumMod val="40000"/>
                  <a:lumOff val="60000"/>
                </a:schemeClr>
              </a:solidFill>
              <a:ln>
                <a:solidFill>
                  <a:schemeClr val="accent2"/>
                </a:solidFill>
                <a:prstDash val="sysDash"/>
              </a:ln>
              <a:effectLst/>
            </c:spPr>
          </c:dPt>
          <c:dLbls>
            <c:dLbl>
              <c:idx val="0"/>
              <c:layout/>
              <c:tx>
                <c:rich>
                  <a:bodyPr/>
                  <a:lstStyle/>
                  <a:p>
                    <a:r>
                      <a:rPr lang="en-US" dirty="0"/>
                      <a:t>678</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678</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698</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691</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764</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809</a:t>
                    </a:r>
                  </a:p>
                </c:rich>
              </c:tx>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855</a:t>
                    </a:r>
                  </a:p>
                </c:rich>
              </c:tx>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910</a:t>
                    </a:r>
                  </a:p>
                </c:rich>
              </c:tx>
              <c:showLegendKey val="0"/>
              <c:showVal val="1"/>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929</a:t>
                    </a:r>
                  </a:p>
                </c:rich>
              </c:tx>
              <c:showLegendKey val="0"/>
              <c:showVal val="1"/>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893</a:t>
                    </a:r>
                  </a:p>
                </c:rich>
              </c:tx>
              <c:showLegendKey val="0"/>
              <c:showVal val="1"/>
              <c:showCatName val="0"/>
              <c:showSerName val="0"/>
              <c:showPercent val="0"/>
              <c:showBubbleSize val="0"/>
              <c:extLst>
                <c:ext xmlns:c15="http://schemas.microsoft.com/office/drawing/2012/chart" uri="{CE6537A1-D6FC-4f65-9D91-7224C49458BB}">
                  <c15:layout/>
                </c:ext>
              </c:extLst>
            </c:dLbl>
            <c:dLbl>
              <c:idx val="10"/>
              <c:layout/>
              <c:tx>
                <c:rich>
                  <a:bodyPr/>
                  <a:lstStyle/>
                  <a:p>
                    <a:r>
                      <a:rPr lang="en-US" dirty="0"/>
                      <a:t>950</a:t>
                    </a:r>
                  </a:p>
                </c:rich>
              </c:tx>
              <c:showLegendKey val="0"/>
              <c:showVal val="1"/>
              <c:showCatName val="0"/>
              <c:showSerName val="0"/>
              <c:showPercent val="0"/>
              <c:showBubbleSize val="0"/>
              <c:extLst>
                <c:ext xmlns:c15="http://schemas.microsoft.com/office/drawing/2012/chart" uri="{CE6537A1-D6FC-4f65-9D91-7224C49458BB}">
                  <c15:layout/>
                </c:ext>
              </c:extLst>
            </c:dLbl>
            <c:dLbl>
              <c:idx val="11"/>
              <c:layout/>
              <c:tx>
                <c:rich>
                  <a:bodyPr/>
                  <a:lstStyle/>
                  <a:p>
                    <a:r>
                      <a:rPr lang="en-US" dirty="0"/>
                      <a:t>996</a:t>
                    </a:r>
                  </a:p>
                </c:rich>
              </c:tx>
              <c:showLegendKey val="0"/>
              <c:showVal val="1"/>
              <c:showCatName val="0"/>
              <c:showSerName val="0"/>
              <c:showPercent val="0"/>
              <c:showBubbleSize val="0"/>
              <c:extLst>
                <c:ext xmlns:c15="http://schemas.microsoft.com/office/drawing/2012/chart" uri="{CE6537A1-D6FC-4f65-9D91-7224C49458BB}">
                  <c15:layout/>
                </c:ext>
              </c:extLst>
            </c:dLbl>
            <c:dLbl>
              <c:idx val="12"/>
              <c:layout/>
              <c:tx>
                <c:rich>
                  <a:bodyPr/>
                  <a:lstStyle/>
                  <a:p>
                    <a:r>
                      <a:rPr lang="en-US" dirty="0"/>
                      <a:t>1035</a:t>
                    </a:r>
                  </a:p>
                </c:rich>
              </c:tx>
              <c:showLegendKey val="0"/>
              <c:showVal val="1"/>
              <c:showCatName val="0"/>
              <c:showSerName val="0"/>
              <c:showPercent val="0"/>
              <c:showBubbleSize val="0"/>
              <c:extLst>
                <c:ext xmlns:c15="http://schemas.microsoft.com/office/drawing/2012/chart" uri="{CE6537A1-D6FC-4f65-9D91-7224C49458BB}">
                  <c15:layout/>
                </c:ext>
              </c:extLst>
            </c:dLbl>
            <c:dLbl>
              <c:idx val="13"/>
              <c:layout/>
              <c:tx>
                <c:rich>
                  <a:bodyPr/>
                  <a:lstStyle/>
                  <a:p>
                    <a:r>
                      <a:rPr lang="en-US" dirty="0"/>
                      <a:t>1087</a:t>
                    </a:r>
                  </a:p>
                </c:rich>
              </c:tx>
              <c:showLegendKey val="0"/>
              <c:showVal val="1"/>
              <c:showCatName val="0"/>
              <c:showSerName val="0"/>
              <c:showPercent val="0"/>
              <c:showBubbleSize val="0"/>
              <c:extLst>
                <c:ext xmlns:c15="http://schemas.microsoft.com/office/drawing/2012/chart" uri="{CE6537A1-D6FC-4f65-9D91-7224C49458BB}">
                  <c15:layout/>
                </c:ext>
              </c:extLst>
            </c:dLbl>
            <c:dLbl>
              <c:idx val="14"/>
              <c:layout/>
              <c:tx>
                <c:rich>
                  <a:bodyPr/>
                  <a:lstStyle/>
                  <a:p>
                    <a:r>
                      <a:rPr lang="en-US" dirty="0"/>
                      <a:t>1138</a:t>
                    </a:r>
                  </a:p>
                </c:rich>
              </c:tx>
              <c:showLegendKey val="0"/>
              <c:showVal val="1"/>
              <c:showCatName val="0"/>
              <c:showSerName val="0"/>
              <c:showPercent val="0"/>
              <c:showBubbleSize val="0"/>
              <c:extLst>
                <c:ext xmlns:c15="http://schemas.microsoft.com/office/drawing/2012/chart" uri="{CE6537A1-D6FC-4f65-9D91-7224C49458BB}">
                  <c15:layout/>
                </c:ext>
              </c:extLst>
            </c:dLbl>
            <c:dLbl>
              <c:idx val="15"/>
              <c:layout/>
              <c:tx>
                <c:rich>
                  <a:bodyPr/>
                  <a:lstStyle/>
                  <a:p>
                    <a:r>
                      <a:rPr lang="en-US" dirty="0"/>
                      <a:t>1360</a:t>
                    </a:r>
                  </a:p>
                </c:rich>
              </c:tx>
              <c:showLegendKey val="0"/>
              <c:showVal val="1"/>
              <c:showCatName val="0"/>
              <c:showSerName val="0"/>
              <c:showPercent val="0"/>
              <c:showBubbleSize val="0"/>
              <c:extLst>
                <c:ext xmlns:c15="http://schemas.microsoft.com/office/drawing/2012/chart" uri="{CE6537A1-D6FC-4f65-9D91-7224C49458BB}">
                  <c15:layout/>
                </c:ext>
              </c:extLst>
            </c:dLbl>
            <c:dLbl>
              <c:idx val="16"/>
              <c:layout/>
              <c:tx>
                <c:rich>
                  <a:bodyPr/>
                  <a:lstStyle/>
                  <a:p>
                    <a:r>
                      <a:rPr lang="en-US" dirty="0"/>
                      <a:t>1809</a:t>
                    </a:r>
                  </a:p>
                </c:rich>
              </c:tx>
              <c:showLegendKey val="0"/>
              <c:showVal val="1"/>
              <c:showCatName val="0"/>
              <c:showSerName val="0"/>
              <c:showPercent val="0"/>
              <c:showBubbleSize val="0"/>
              <c:extLst>
                <c:ext xmlns:c15="http://schemas.microsoft.com/office/drawing/2012/chart" uri="{CE6537A1-D6FC-4f65-9D91-7224C49458BB}">
                  <c15:layout/>
                </c:ext>
              </c:extLst>
            </c:dLbl>
            <c:dLbl>
              <c:idx val="17"/>
              <c:layout/>
              <c:tx>
                <c:rich>
                  <a:bodyPr/>
                  <a:lstStyle/>
                  <a:p>
                    <a:r>
                      <a:rPr lang="en-US" dirty="0" smtClean="0"/>
                      <a:t>1.035</a:t>
                    </a:r>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18"/>
              <c:tx>
                <c:rich>
                  <a:bodyPr/>
                  <a:lstStyle/>
                  <a:p>
                    <a:r>
                      <a:rPr lang="en-US" dirty="0" smtClean="0"/>
                      <a:t>1.087</a:t>
                    </a:r>
                    <a:endParaRPr lang="en-US" dirty="0"/>
                  </a:p>
                </c:rich>
              </c:tx>
              <c:showLegendKey val="0"/>
              <c:showVal val="1"/>
              <c:showCatName val="0"/>
              <c:showSerName val="0"/>
              <c:showPercent val="0"/>
              <c:showBubbleSize val="0"/>
              <c:extLst>
                <c:ext xmlns:c15="http://schemas.microsoft.com/office/drawing/2012/chart" uri="{CE6537A1-D6FC-4f65-9D91-7224C49458BB}"/>
              </c:extLst>
            </c:dLbl>
            <c:dLbl>
              <c:idx val="19"/>
              <c:layout>
                <c:manualLayout>
                  <c:x val="0"/>
                  <c:y val="-1.0537914920028077E-2"/>
                </c:manualLayout>
              </c:layout>
              <c:tx>
                <c:rich>
                  <a:bodyPr/>
                  <a:lstStyle/>
                  <a:p>
                    <a:r>
                      <a:rPr lang="en-US" dirty="0" smtClean="0"/>
                      <a:t>1.138</a:t>
                    </a:r>
                    <a:endParaRPr lang="en-US" dirty="0"/>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Sheet1!$A$2:$A$19</c:f>
              <c:strCache>
                <c:ptCount val="18"/>
                <c:pt idx="0">
                  <c:v>00</c:v>
                </c:pt>
                <c:pt idx="1">
                  <c:v>01</c:v>
                </c:pt>
                <c:pt idx="2">
                  <c:v>02</c:v>
                </c:pt>
                <c:pt idx="3">
                  <c:v>03</c:v>
                </c:pt>
                <c:pt idx="4">
                  <c:v>04</c:v>
                </c:pt>
                <c:pt idx="5">
                  <c:v>05</c:v>
                </c:pt>
                <c:pt idx="6">
                  <c:v>06</c:v>
                </c:pt>
                <c:pt idx="7">
                  <c:v>07</c:v>
                </c:pt>
                <c:pt idx="8">
                  <c:v>08</c:v>
                </c:pt>
                <c:pt idx="9">
                  <c:v>09</c:v>
                </c:pt>
                <c:pt idx="10">
                  <c:v>10</c:v>
                </c:pt>
                <c:pt idx="11">
                  <c:v>11</c:v>
                </c:pt>
                <c:pt idx="12">
                  <c:v>12</c:v>
                </c:pt>
                <c:pt idx="13">
                  <c:v>13</c:v>
                </c:pt>
                <c:pt idx="14">
                  <c:v>14</c:v>
                </c:pt>
                <c:pt idx="15">
                  <c:v>15</c:v>
                </c:pt>
                <c:pt idx="16">
                  <c:v>20</c:v>
                </c:pt>
                <c:pt idx="17">
                  <c:v>30</c:v>
                </c:pt>
              </c:strCache>
            </c:strRef>
          </c:cat>
          <c:val>
            <c:numRef>
              <c:f>Sheet1!$B$2:$B$19</c:f>
              <c:numCache>
                <c:formatCode>General</c:formatCode>
                <c:ptCount val="18"/>
                <c:pt idx="0">
                  <c:v>678</c:v>
                </c:pt>
                <c:pt idx="1">
                  <c:v>678</c:v>
                </c:pt>
                <c:pt idx="2">
                  <c:v>698</c:v>
                </c:pt>
                <c:pt idx="3">
                  <c:v>691</c:v>
                </c:pt>
                <c:pt idx="4">
                  <c:v>764</c:v>
                </c:pt>
                <c:pt idx="5">
                  <c:v>809</c:v>
                </c:pt>
                <c:pt idx="6">
                  <c:v>855</c:v>
                </c:pt>
                <c:pt idx="7">
                  <c:v>910</c:v>
                </c:pt>
                <c:pt idx="8">
                  <c:v>929</c:v>
                </c:pt>
                <c:pt idx="9">
                  <c:v>893</c:v>
                </c:pt>
                <c:pt idx="10">
                  <c:v>950</c:v>
                </c:pt>
                <c:pt idx="11">
                  <c:v>996</c:v>
                </c:pt>
                <c:pt idx="12">
                  <c:v>1035</c:v>
                </c:pt>
                <c:pt idx="13">
                  <c:v>1087</c:v>
                </c:pt>
                <c:pt idx="14">
                  <c:v>1138</c:v>
                </c:pt>
                <c:pt idx="15">
                  <c:v>1184</c:v>
                </c:pt>
                <c:pt idx="16">
                  <c:v>1360</c:v>
                </c:pt>
                <c:pt idx="17">
                  <c:v>1809</c:v>
                </c:pt>
              </c:numCache>
            </c:numRef>
          </c:val>
        </c:ser>
        <c:dLbls>
          <c:showLegendKey val="0"/>
          <c:showVal val="1"/>
          <c:showCatName val="0"/>
          <c:showSerName val="0"/>
          <c:showPercent val="0"/>
          <c:showBubbleSize val="0"/>
        </c:dLbls>
        <c:gapWidth val="150"/>
        <c:axId val="900992392"/>
        <c:axId val="900995136"/>
      </c:barChart>
      <c:catAx>
        <c:axId val="9009923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00995136"/>
        <c:crosses val="autoZero"/>
        <c:auto val="1"/>
        <c:lblAlgn val="ctr"/>
        <c:lblOffset val="100"/>
        <c:noMultiLvlLbl val="0"/>
      </c:catAx>
      <c:valAx>
        <c:axId val="900995136"/>
        <c:scaling>
          <c:orientation val="minMax"/>
          <c:min val="400"/>
        </c:scaling>
        <c:delete val="1"/>
        <c:axPos val="l"/>
        <c:numFmt formatCode="General" sourceLinked="1"/>
        <c:majorTickMark val="none"/>
        <c:minorTickMark val="none"/>
        <c:tickLblPos val="nextTo"/>
        <c:crossAx val="90099239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872578723165562E-2"/>
          <c:y val="8.3769017059455969E-2"/>
          <c:w val="0.97887482842812623"/>
          <c:h val="0.81256101157911764"/>
        </c:manualLayout>
      </c:layout>
      <c:barChart>
        <c:barDir val="col"/>
        <c:grouping val="clustered"/>
        <c:varyColors val="0"/>
        <c:ser>
          <c:idx val="1"/>
          <c:order val="0"/>
          <c:tx>
            <c:strRef>
              <c:f>GRAFICO!$B$1</c:f>
              <c:strCache>
                <c:ptCount val="1"/>
                <c:pt idx="0">
                  <c:v>México </c:v>
                </c:pt>
              </c:strCache>
            </c:strRef>
          </c:tx>
          <c:invertIfNegative val="0"/>
          <c:dLbls>
            <c:dLbl>
              <c:idx val="4"/>
              <c:layout>
                <c:manualLayout>
                  <c:x val="8.3342307771102509E-3"/>
                  <c:y val="-4.2332283569452029E-3"/>
                </c:manualLayout>
              </c:layout>
              <c:showLegendKey val="0"/>
              <c:showVal val="1"/>
              <c:showCatName val="0"/>
              <c:showSerName val="0"/>
              <c:showPercent val="0"/>
              <c:showBubbleSize val="0"/>
              <c:extLst>
                <c:ext xmlns:c15="http://schemas.microsoft.com/office/drawing/2012/chart" uri="{CE6537A1-D6FC-4f65-9D91-7224C49458BB}">
                  <c15:layout/>
                </c:ext>
              </c:extLst>
            </c:dLbl>
            <c:dLbl>
              <c:idx val="8"/>
              <c:layout>
                <c:manualLayout>
                  <c:x val="-3.951454992820267E-3"/>
                  <c:y val="1.4552798845943259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2.560097600982145E-3"/>
                  <c:y val="2.5136652552083812E-2"/>
                </c:manualLayout>
              </c:layout>
              <c:showLegendKey val="0"/>
              <c:showVal val="1"/>
              <c:showCatName val="0"/>
              <c:showSerName val="0"/>
              <c:showPercent val="0"/>
              <c:showBubbleSize val="0"/>
              <c:extLst>
                <c:ext xmlns:c15="http://schemas.microsoft.com/office/drawing/2012/chart" uri="{CE6537A1-D6FC-4f65-9D91-7224C49458BB}"/>
              </c:extLst>
            </c:dLbl>
            <c:dLbl>
              <c:idx val="10"/>
              <c:layout>
                <c:manualLayout>
                  <c:x val="-1.0908241952010879E-2"/>
                  <c:y val="2.5136652552083812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5.6823035882668911E-2"/>
                  <c:y val="-2.8202618150687548E-3"/>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9.5168845601728575E-3"/>
                  <c:y val="3.0428579405153991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1.2299599343849001E-2"/>
                  <c:y val="4.6304359964364918E-2"/>
                </c:manualLayout>
              </c:layout>
              <c:showLegendKey val="0"/>
              <c:showVal val="1"/>
              <c:showCatName val="0"/>
              <c:showSerName val="0"/>
              <c:showPercent val="0"/>
              <c:showBubbleSize val="0"/>
              <c:extLst>
                <c:ext xmlns:c15="http://schemas.microsoft.com/office/drawing/2012/chart" uri="{CE6537A1-D6FC-4f65-9D91-7224C49458BB}"/>
              </c:extLst>
            </c:dLbl>
            <c:numFmt formatCode="#,##0" sourceLinked="0"/>
            <c:spPr>
              <a:solidFill>
                <a:schemeClr val="accent2"/>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GRAFICO!$B$2:$B$7</c:f>
              <c:numCache>
                <c:formatCode>_-* #,##0.0\ _€_-;\-* #,##0.0\ _€_-;_-* "-"??\ _€_-;_-@_-</c:formatCode>
                <c:ptCount val="6"/>
                <c:pt idx="0">
                  <c:v>4273953</c:v>
                </c:pt>
                <c:pt idx="1">
                  <c:v>4456873</c:v>
                </c:pt>
                <c:pt idx="2">
                  <c:v>4899016</c:v>
                </c:pt>
                <c:pt idx="3">
                  <c:v>5306211</c:v>
                </c:pt>
                <c:pt idx="4">
                  <c:v>5746934</c:v>
                </c:pt>
                <c:pt idx="5">
                  <c:v>6396364</c:v>
                </c:pt>
              </c:numCache>
            </c:numRef>
          </c:val>
        </c:ser>
        <c:ser>
          <c:idx val="2"/>
          <c:order val="1"/>
          <c:tx>
            <c:strRef>
              <c:f>GRAFICO!$C$1</c:f>
              <c:strCache>
                <c:ptCount val="1"/>
                <c:pt idx="0">
                  <c:v>Bogotá</c:v>
                </c:pt>
              </c:strCache>
            </c:strRef>
          </c:tx>
          <c:spPr>
            <a:solidFill>
              <a:schemeClr val="accent2">
                <a:lumMod val="50000"/>
              </a:schemeClr>
            </a:solidFill>
          </c:spPr>
          <c:invertIfNegative val="0"/>
          <c:dLbls>
            <c:dLbl>
              <c:idx val="0"/>
              <c:layout>
                <c:manualLayout>
                  <c:x val="2.7728879245643482E-3"/>
                  <c:y val="6.6458616785439045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2.7728879245643482E-3"/>
                  <c:y val="6.9479463002958999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4.0126747180611447E-2"/>
                  <c:y val="3.9689451398026102E-3"/>
                </c:manualLayout>
              </c:layout>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1.5746510009416828E-3"/>
                  <c:y val="-5.0716915787370484E-3"/>
                </c:manualLayout>
              </c:layout>
              <c:showLegendKey val="0"/>
              <c:showVal val="1"/>
              <c:showCatName val="0"/>
              <c:showSerName val="0"/>
              <c:showPercent val="0"/>
              <c:showBubbleSize val="0"/>
              <c:extLst>
                <c:ext xmlns:c15="http://schemas.microsoft.com/office/drawing/2012/chart" uri="{CE6537A1-D6FC-4f65-9D91-7224C49458BB}">
                  <c15:layout/>
                </c:ext>
              </c:extLst>
            </c:dLbl>
            <c:dLbl>
              <c:idx val="6"/>
              <c:layout>
                <c:manualLayout>
                  <c:x val="-8.3620579249471146E-3"/>
                  <c:y val="1.9844725699013535E-2"/>
                </c:manualLayout>
              </c:layout>
              <c:showLegendKey val="0"/>
              <c:showVal val="1"/>
              <c:showCatName val="0"/>
              <c:showSerName val="0"/>
              <c:showPercent val="0"/>
              <c:showBubbleSize val="0"/>
              <c:extLst>
                <c:ext xmlns:c15="http://schemas.microsoft.com/office/drawing/2012/chart" uri="{CE6537A1-D6FC-4f65-9D91-7224C49458BB}"/>
              </c:extLst>
            </c:dLbl>
            <c:dLbl>
              <c:idx val="7"/>
              <c:layout>
                <c:manualLayout>
                  <c:x val="-1.810155966781387E-2"/>
                  <c:y val="4.6304359964364918E-2"/>
                </c:manualLayout>
              </c:layout>
              <c:showLegendKey val="0"/>
              <c:showVal val="1"/>
              <c:showCatName val="0"/>
              <c:showSerName val="0"/>
              <c:showPercent val="0"/>
              <c:showBubbleSize val="0"/>
              <c:extLst>
                <c:ext xmlns:c15="http://schemas.microsoft.com/office/drawing/2012/chart" uri="{CE6537A1-D6FC-4f65-9D91-7224C49458BB}"/>
              </c:extLst>
            </c:dLbl>
            <c:dLbl>
              <c:idx val="8"/>
              <c:layout>
                <c:manualLayout>
                  <c:x val="-8.3620579249472169E-3"/>
                  <c:y val="2.9785429279976926E-2"/>
                </c:manualLayout>
              </c:layout>
              <c:showLegendKey val="0"/>
              <c:showVal val="1"/>
              <c:showCatName val="0"/>
              <c:showSerName val="0"/>
              <c:showPercent val="0"/>
              <c:showBubbleSize val="0"/>
              <c:extLst>
                <c:ext xmlns:c15="http://schemas.microsoft.com/office/drawing/2012/chart" uri="{CE6537A1-D6FC-4f65-9D91-7224C49458BB}"/>
              </c:extLst>
            </c:dLbl>
            <c:numFmt formatCode="#,##0" sourceLinked="0"/>
            <c:spPr>
              <a:solidFill>
                <a:srgbClr val="496A00"/>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GRAFICO!$C$2:$C$7</c:f>
              <c:numCache>
                <c:formatCode>_-* #,##0.0\ _€_-;\-* #,##0.0\ _€_-;_-* "-"??\ _€_-;_-@_-</c:formatCode>
                <c:ptCount val="6"/>
                <c:pt idx="0">
                  <c:v>2479307</c:v>
                </c:pt>
                <c:pt idx="1">
                  <c:v>2902262</c:v>
                </c:pt>
                <c:pt idx="2">
                  <c:v>3317581</c:v>
                </c:pt>
                <c:pt idx="3">
                  <c:v>3775013</c:v>
                </c:pt>
                <c:pt idx="4">
                  <c:v>4165797</c:v>
                </c:pt>
                <c:pt idx="5">
                  <c:v>4596626</c:v>
                </c:pt>
              </c:numCache>
            </c:numRef>
          </c:val>
        </c:ser>
        <c:ser>
          <c:idx val="3"/>
          <c:order val="2"/>
          <c:tx>
            <c:strRef>
              <c:f>GRAFICO!$D$1</c:f>
              <c:strCache>
                <c:ptCount val="1"/>
                <c:pt idx="0">
                  <c:v>Buenos Aires</c:v>
                </c:pt>
              </c:strCache>
            </c:strRef>
          </c:tx>
          <c:spPr>
            <a:solidFill>
              <a:schemeClr val="accent2">
                <a:lumMod val="40000"/>
                <a:lumOff val="60000"/>
              </a:schemeClr>
            </a:solidFill>
          </c:spPr>
          <c:invertIfNegative val="0"/>
          <c:dLbls>
            <c:dLbl>
              <c:idx val="0"/>
              <c:layout>
                <c:manualLayout>
                  <c:x val="0"/>
                  <c:y val="6.0416924350399019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1.3913573918381222E-3"/>
                  <c:y val="7.5521155437998921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4.1740721755143158E-3"/>
                  <c:y val="4.5312693262799346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3"/>
              <c:layout>
                <c:manualLayout>
                  <c:x val="-8.3039259835428012E-3"/>
                  <c:y val="9.9687925178158568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1.0203169672259505E-16"/>
                  <c:y val="-1.8125077305119738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7"/>
              <c:layout>
                <c:manualLayout>
                  <c:x val="-1.3913573918381222E-3"/>
                  <c:y val="4.2335414824562108E-2"/>
                </c:manualLayout>
              </c:layout>
              <c:showLegendKey val="0"/>
              <c:showVal val="1"/>
              <c:showCatName val="0"/>
              <c:showSerName val="0"/>
              <c:showPercent val="0"/>
              <c:showBubbleSize val="0"/>
              <c:extLst>
                <c:ext xmlns:c15="http://schemas.microsoft.com/office/drawing/2012/chart" uri="{CE6537A1-D6FC-4f65-9D91-7224C49458BB}"/>
              </c:extLst>
            </c:dLbl>
            <c:dLbl>
              <c:idx val="8"/>
              <c:layout>
                <c:manualLayout>
                  <c:x val="2.7827147836762445E-3"/>
                  <c:y val="-2.6459634265351476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1.3913573918382244E-3"/>
                  <c:y val="-2.6459634265351379E-2"/>
                </c:manualLayout>
              </c:layout>
              <c:showLegendKey val="0"/>
              <c:showVal val="1"/>
              <c:showCatName val="0"/>
              <c:showSerName val="0"/>
              <c:showPercent val="0"/>
              <c:showBubbleSize val="0"/>
              <c:extLst>
                <c:ext xmlns:c15="http://schemas.microsoft.com/office/drawing/2012/chart" uri="{CE6537A1-D6FC-4f65-9D91-7224C49458BB}"/>
              </c:extLst>
            </c:dLbl>
            <c:dLbl>
              <c:idx val="10"/>
              <c:layout>
                <c:manualLayout>
                  <c:x val="-9.7395017428668559E-3"/>
                  <c:y val="-2.6459634265351379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1.25222165265431E-2"/>
                  <c:y val="-2.7733119935631621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9.7395017428667536E-3"/>
                  <c:y val="-4.7627341677632481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1.9479003485733812E-2"/>
                  <c:y val="-4.7627341677632579E-2"/>
                </c:manualLayout>
              </c:layout>
              <c:showLegendKey val="0"/>
              <c:showVal val="1"/>
              <c:showCatName val="0"/>
              <c:showSerName val="0"/>
              <c:showPercent val="0"/>
              <c:showBubbleSize val="0"/>
              <c:extLst>
                <c:ext xmlns:c15="http://schemas.microsoft.com/office/drawing/2012/chart" uri="{CE6537A1-D6FC-4f65-9D91-7224C49458BB}"/>
              </c:extLst>
            </c:dLbl>
            <c:dLbl>
              <c:idx val="14"/>
              <c:layout>
                <c:manualLayout>
                  <c:x val="-1.9479003485733712E-2"/>
                  <c:y val="-5.2919268530702758E-2"/>
                </c:manualLayout>
              </c:layout>
              <c:showLegendKey val="0"/>
              <c:showVal val="1"/>
              <c:showCatName val="0"/>
              <c:showSerName val="0"/>
              <c:showPercent val="0"/>
              <c:showBubbleSize val="0"/>
              <c:extLst>
                <c:ext xmlns:c15="http://schemas.microsoft.com/office/drawing/2012/chart" uri="{CE6537A1-D6FC-4f65-9D91-7224C49458BB}"/>
              </c:extLst>
            </c:dLbl>
            <c:numFmt formatCode="#,##0" sourceLinked="0"/>
            <c:spPr>
              <a:solidFill>
                <a:srgbClr val="DAFF88"/>
              </a:solidFill>
              <a:ln>
                <a:noFill/>
              </a:ln>
              <a:effectLst/>
            </c:spPr>
            <c:txPr>
              <a:bodyPr/>
              <a:lstStyle/>
              <a:p>
                <a:pPr>
                  <a:defRPr>
                    <a:solidFill>
                      <a:srgbClr val="002060"/>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GRAFICO!$D$2:$D$7</c:f>
              <c:numCache>
                <c:formatCode>_-* #,##0.0\ _€_-;\-* #,##0.0\ _€_-;_-* "-"??\ _€_-;_-@_-</c:formatCode>
                <c:ptCount val="6"/>
                <c:pt idx="0">
                  <c:v>3980790</c:v>
                </c:pt>
                <c:pt idx="1">
                  <c:v>3850167</c:v>
                </c:pt>
                <c:pt idx="2">
                  <c:v>4099048</c:v>
                </c:pt>
                <c:pt idx="3">
                  <c:v>4116171</c:v>
                </c:pt>
                <c:pt idx="4">
                  <c:v>4017198</c:v>
                </c:pt>
                <c:pt idx="5">
                  <c:v>4188109</c:v>
                </c:pt>
              </c:numCache>
            </c:numRef>
          </c:val>
        </c:ser>
        <c:ser>
          <c:idx val="4"/>
          <c:order val="3"/>
          <c:tx>
            <c:strRef>
              <c:f>GRAFICO!$E$1</c:f>
              <c:strCache>
                <c:ptCount val="1"/>
                <c:pt idx="0">
                  <c:v>Santiago de Chile</c:v>
                </c:pt>
              </c:strCache>
            </c:strRef>
          </c:tx>
          <c:spPr>
            <a:solidFill>
              <a:schemeClr val="accent3">
                <a:lumMod val="40000"/>
                <a:lumOff val="60000"/>
              </a:schemeClr>
            </a:solidFill>
            <a:ln>
              <a:noFill/>
            </a:ln>
          </c:spPr>
          <c:invertIfNegative val="0"/>
          <c:dLbls>
            <c:dLbl>
              <c:idx val="0"/>
              <c:numFmt formatCode="#,##0" sourceLinked="0"/>
              <c:spPr>
                <a:solidFill>
                  <a:srgbClr val="8CDFFF"/>
                </a:solidFill>
                <a:ln>
                  <a:noFill/>
                </a:ln>
                <a:effectLst/>
              </c:spPr>
              <c:txPr>
                <a:bodyPr/>
                <a:lstStyle/>
                <a:p>
                  <a:pPr>
                    <a:defRPr/>
                  </a:pPr>
                  <a:endParaRPr lang="es-EC"/>
                </a:p>
              </c:txPr>
              <c:showLegendKey val="0"/>
              <c:showVal val="1"/>
              <c:showCatName val="0"/>
              <c:showSerName val="0"/>
              <c:showPercent val="0"/>
              <c:showBubbleSize val="0"/>
            </c:dLbl>
            <c:dLbl>
              <c:idx val="2"/>
              <c:layout>
                <c:manualLayout>
                  <c:x val="5.5457758491286452E-3"/>
                  <c:y val="6.6458616785439045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3"/>
              <c:layout>
                <c:manualLayout>
                  <c:x val="-1.0167138271753699E-16"/>
                  <c:y val="7.5521155437998921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6.9567869591905095E-3"/>
                  <c:y val="6.6458616785439045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9.7051077359753199E-3"/>
                  <c:y val="5.4375231915359222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8"/>
              <c:layout>
                <c:manualLayout>
                  <c:x val="-2.365307566124808E-2"/>
                  <c:y val="2.2165900859517612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4.174072175514367E-3"/>
                  <c:y val="2.4936638466957428E-2"/>
                </c:manualLayout>
              </c:layout>
              <c:showLegendKey val="0"/>
              <c:showVal val="1"/>
              <c:showCatName val="0"/>
              <c:showSerName val="0"/>
              <c:showPercent val="0"/>
              <c:showBubbleSize val="0"/>
              <c:extLst>
                <c:ext xmlns:c15="http://schemas.microsoft.com/office/drawing/2012/chart" uri="{CE6537A1-D6FC-4f65-9D91-7224C49458BB}">
                  <c15:layout>
                    <c:manualLayout>
                      <c:w val="3.1555985646888614E-2"/>
                      <c:h val="4.0175695307875854E-2"/>
                    </c:manualLayout>
                  </c15:layout>
                </c:ext>
              </c:extLst>
            </c:dLbl>
            <c:dLbl>
              <c:idx val="10"/>
              <c:layout>
                <c:manualLayout>
                  <c:x val="-8.3481443510287339E-3"/>
                  <c:y val="-4.1561064111595714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1.8087646093895588E-2"/>
                  <c:y val="-3.9814190409015411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2.365307566124808E-2"/>
                  <c:y val="-3.4023130641150867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1.9479003485733812E-2"/>
                  <c:y val="-3.0753442096056453E-2"/>
                </c:manualLayout>
              </c:layout>
              <c:showLegendKey val="0"/>
              <c:showVal val="1"/>
              <c:showCatName val="0"/>
              <c:showSerName val="0"/>
              <c:showPercent val="0"/>
              <c:showBubbleSize val="0"/>
              <c:extLst>
                <c:ext xmlns:c15="http://schemas.microsoft.com/office/drawing/2012/chart" uri="{CE6537A1-D6FC-4f65-9D91-7224C49458BB}"/>
              </c:extLst>
            </c:dLbl>
            <c:dLbl>
              <c:idx val="14"/>
              <c:layout>
                <c:manualLayout>
                  <c:x val="-1.6696288702057468E-2"/>
                  <c:y val="-3.9065654918375596E-2"/>
                </c:manualLayout>
              </c:layout>
              <c:showLegendKey val="0"/>
              <c:showVal val="1"/>
              <c:showCatName val="0"/>
              <c:showSerName val="0"/>
              <c:showPercent val="0"/>
              <c:showBubbleSize val="0"/>
              <c:extLst>
                <c:ext xmlns:c15="http://schemas.microsoft.com/office/drawing/2012/chart" uri="{CE6537A1-D6FC-4f65-9D91-7224C49458BB}"/>
              </c:extLst>
            </c:dLbl>
            <c:dLbl>
              <c:idx val="15"/>
              <c:layout>
                <c:manualLayout>
                  <c:x val="0"/>
                  <c:y val="-3.3248851289276668E-2"/>
                </c:manualLayout>
              </c:layout>
              <c:showLegendKey val="0"/>
              <c:showVal val="1"/>
              <c:showCatName val="0"/>
              <c:showSerName val="0"/>
              <c:showPercent val="0"/>
              <c:showBubbleSize val="0"/>
              <c:extLst>
                <c:ext xmlns:c15="http://schemas.microsoft.com/office/drawing/2012/chart" uri="{CE6537A1-D6FC-4f65-9D91-7224C49458BB}"/>
              </c:extLst>
            </c:dLbl>
            <c:numFmt formatCode="#,##0" sourceLinked="0"/>
            <c:spPr>
              <a:solidFill>
                <a:srgbClr val="8CDFFF"/>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GRAFICO!$E$2:$E$7</c:f>
              <c:numCache>
                <c:formatCode>_-* #,##0.0\ _€_-;\-* #,##0.0\ _€_-;_-* "-"??\ _€_-;_-@_-</c:formatCode>
                <c:ptCount val="6"/>
                <c:pt idx="0">
                  <c:v>2536628</c:v>
                </c:pt>
                <c:pt idx="1">
                  <c:v>2955856</c:v>
                </c:pt>
                <c:pt idx="2">
                  <c:v>3454637</c:v>
                </c:pt>
                <c:pt idx="3">
                  <c:v>3514796</c:v>
                </c:pt>
                <c:pt idx="4">
                  <c:v>3728629</c:v>
                </c:pt>
                <c:pt idx="5">
                  <c:v>4127293</c:v>
                </c:pt>
              </c:numCache>
            </c:numRef>
          </c:val>
        </c:ser>
        <c:ser>
          <c:idx val="5"/>
          <c:order val="4"/>
          <c:tx>
            <c:strRef>
              <c:f>GRAFICO!$F$1</c:f>
              <c:strCache>
                <c:ptCount val="1"/>
                <c:pt idx="0">
                  <c:v>Lima</c:v>
                </c:pt>
              </c:strCache>
            </c:strRef>
          </c:tx>
          <c:spPr>
            <a:solidFill>
              <a:schemeClr val="accent3"/>
            </a:solidFill>
          </c:spPr>
          <c:invertIfNegative val="0"/>
          <c:dLbls>
            <c:dLbl>
              <c:idx val="0"/>
              <c:layout>
                <c:manualLayout>
                  <c:x val="4.1593318868465221E-3"/>
                  <c:y val="6.041692435039913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8.3186637736930441E-3"/>
                  <c:y val="6.6458616785438934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1.3864439622821741E-3"/>
                  <c:y val="9.6667078960638614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5.5457758491285949E-3"/>
                  <c:y val="8.7604540308078682E-2"/>
                </c:manualLayout>
              </c:layout>
              <c:showLegendKey val="0"/>
              <c:showVal val="1"/>
              <c:showCatName val="0"/>
              <c:showSerName val="0"/>
              <c:showPercent val="0"/>
              <c:showBubbleSize val="0"/>
              <c:extLst>
                <c:ext xmlns:c15="http://schemas.microsoft.com/office/drawing/2012/chart" uri="{CE6537A1-D6FC-4f65-9D91-7224C49458BB}">
                  <c15:layout/>
                </c:ext>
              </c:extLst>
            </c:dLbl>
            <c:numFmt formatCode="#,##0" sourceLinked="0"/>
            <c:spPr>
              <a:solidFill>
                <a:srgbClr val="00A1DE"/>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GRAFICO!$F$2:$F$7</c:f>
              <c:numCache>
                <c:formatCode>_-* #,##0.0\ _€_-;\-* #,##0.0\ _€_-;_-* "-"??\ _€_-;_-@_-</c:formatCode>
                <c:ptCount val="6"/>
                <c:pt idx="0">
                  <c:v>2504566</c:v>
                </c:pt>
                <c:pt idx="1">
                  <c:v>2861679</c:v>
                </c:pt>
                <c:pt idx="2">
                  <c:v>3397620</c:v>
                </c:pt>
                <c:pt idx="3">
                  <c:v>3753253</c:v>
                </c:pt>
                <c:pt idx="4">
                  <c:v>3850920</c:v>
                </c:pt>
                <c:pt idx="5">
                  <c:v>4089712</c:v>
                </c:pt>
              </c:numCache>
            </c:numRef>
          </c:val>
        </c:ser>
        <c:ser>
          <c:idx val="6"/>
          <c:order val="5"/>
          <c:tx>
            <c:strRef>
              <c:f>GRAFICO!$G$1</c:f>
              <c:strCache>
                <c:ptCount val="1"/>
                <c:pt idx="0">
                  <c:v>Panamá</c:v>
                </c:pt>
              </c:strCache>
            </c:strRef>
          </c:tx>
          <c:spPr>
            <a:solidFill>
              <a:schemeClr val="accent3">
                <a:lumMod val="75000"/>
              </a:schemeClr>
            </a:solidFill>
            <a:ln>
              <a:noFill/>
            </a:ln>
          </c:spPr>
          <c:invertIfNegative val="0"/>
          <c:dLbls>
            <c:dLbl>
              <c:idx val="8"/>
              <c:layout>
                <c:manualLayout>
                  <c:x val="-3.2557762969012062E-2"/>
                  <c:y val="1.5931741242778356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2.9775048185335919E-2"/>
                  <c:y val="1.8702478850218172E-2"/>
                </c:manualLayout>
              </c:layout>
              <c:showLegendKey val="0"/>
              <c:showVal val="1"/>
              <c:showCatName val="0"/>
              <c:showSerName val="0"/>
              <c:showPercent val="0"/>
              <c:showBubbleSize val="0"/>
              <c:extLst>
                <c:ext xmlns:c15="http://schemas.microsoft.com/office/drawing/2012/chart" uri="{CE6537A1-D6FC-4f65-9D91-7224C49458BB}"/>
              </c:extLst>
            </c:dLbl>
            <c:dLbl>
              <c:idx val="10"/>
              <c:layout>
                <c:manualLayout>
                  <c:x val="-2.699233340165957E-2"/>
                  <c:y val="2.4243954065097599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3.1166405577173938E-2"/>
                  <c:y val="3.5326904494856252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1.8644189050630838E-2"/>
                  <c:y val="3.2556166887416638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2.0035546442469063E-2"/>
                  <c:y val="2.1473216457657682E-2"/>
                </c:manualLayout>
              </c:layout>
              <c:showLegendKey val="0"/>
              <c:showVal val="1"/>
              <c:showCatName val="0"/>
              <c:showSerName val="0"/>
              <c:showPercent val="0"/>
              <c:showBubbleSize val="0"/>
              <c:extLst>
                <c:ext xmlns:c15="http://schemas.microsoft.com/office/drawing/2012/chart" uri="{CE6537A1-D6FC-4f65-9D91-7224C49458BB}"/>
              </c:extLst>
            </c:dLbl>
            <c:numFmt formatCode="#,##0" sourceLinked="0"/>
            <c:spPr>
              <a:solidFill>
                <a:srgbClr val="0079A6"/>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GRAFICO!$G$2:$G$7</c:f>
              <c:numCache>
                <c:formatCode>_-* #,##0.0\ _€_-;\-* #,##0.0\ _€_-;_-* "-"??\ _€_-;_-@_-</c:formatCode>
                <c:ptCount val="6"/>
                <c:pt idx="0">
                  <c:v>1558821</c:v>
                </c:pt>
                <c:pt idx="1">
                  <c:v>1713674</c:v>
                </c:pt>
                <c:pt idx="2">
                  <c:v>1855763</c:v>
                </c:pt>
                <c:pt idx="3">
                  <c:v>1972750</c:v>
                </c:pt>
                <c:pt idx="4">
                  <c:v>2132878</c:v>
                </c:pt>
                <c:pt idx="5">
                  <c:v>2202185</c:v>
                </c:pt>
              </c:numCache>
            </c:numRef>
          </c:val>
        </c:ser>
        <c:ser>
          <c:idx val="7"/>
          <c:order val="6"/>
          <c:tx>
            <c:strRef>
              <c:f>GRAFICO!$H$1</c:f>
              <c:strCache>
                <c:ptCount val="1"/>
                <c:pt idx="0">
                  <c:v>San José</c:v>
                </c:pt>
              </c:strCache>
            </c:strRef>
          </c:tx>
          <c:spPr>
            <a:solidFill>
              <a:srgbClr val="002060"/>
            </a:solidFill>
          </c:spPr>
          <c:invertIfNegative val="0"/>
          <c:dLbls>
            <c:dLbl>
              <c:idx val="1"/>
              <c:layout>
                <c:manualLayout>
                  <c:x val="8.3186637736930441E-3"/>
                  <c:y val="-1.8125077305119738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1.3839876639238002E-2"/>
                  <c:y val="-2.4166769740159653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3"/>
              <c:layout>
                <c:manualLayout>
                  <c:x val="4.1593318868465221E-3"/>
                  <c:y val="-4.8333539480319418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8.3186637736930441E-3"/>
                  <c:y val="5.4375231915359111E-2"/>
                </c:manualLayout>
              </c:layout>
              <c:showLegendKey val="0"/>
              <c:showVal val="1"/>
              <c:showCatName val="0"/>
              <c:showSerName val="0"/>
              <c:showPercent val="0"/>
              <c:showBubbleSize val="0"/>
              <c:extLst>
                <c:ext xmlns:c15="http://schemas.microsoft.com/office/drawing/2012/chart" uri="{CE6537A1-D6FC-4f65-9D91-7224C49458BB}">
                  <c15:layout/>
                </c:ext>
              </c:extLst>
            </c:dLbl>
            <c:numFmt formatCode="#,##0" sourceLinked="0"/>
            <c:spPr>
              <a:solidFill>
                <a:srgbClr val="002060"/>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GRAFICO!$H$2:$H$7</c:f>
              <c:numCache>
                <c:formatCode>_-* #,##0.0\ _€_-;\-* #,##0.0\ _€_-;_-* "-"??\ _€_-;_-@_-</c:formatCode>
                <c:ptCount val="6"/>
                <c:pt idx="1">
                  <c:v>1873823</c:v>
                </c:pt>
                <c:pt idx="2">
                  <c:v>1982775</c:v>
                </c:pt>
                <c:pt idx="3">
                  <c:v>1949484.2799252158</c:v>
                </c:pt>
                <c:pt idx="4">
                  <c:v>1868809</c:v>
                </c:pt>
                <c:pt idx="5">
                  <c:v>2159129.178997708</c:v>
                </c:pt>
              </c:numCache>
            </c:numRef>
          </c:val>
        </c:ser>
        <c:ser>
          <c:idx val="8"/>
          <c:order val="7"/>
          <c:tx>
            <c:strRef>
              <c:f>GRAFICO!$I$1</c:f>
              <c:strCache>
                <c:ptCount val="1"/>
                <c:pt idx="0">
                  <c:v>Quito</c:v>
                </c:pt>
              </c:strCache>
            </c:strRef>
          </c:tx>
          <c:spPr>
            <a:solidFill>
              <a:srgbClr val="FFC000"/>
            </a:solidFill>
          </c:spPr>
          <c:invertIfNegative val="0"/>
          <c:dLbls>
            <c:dLbl>
              <c:idx val="1"/>
              <c:layout>
                <c:manualLayout>
                  <c:x val="-1.3864439622821741E-3"/>
                  <c:y val="-6.0416924350399134E-3"/>
                </c:manualLayout>
              </c:layout>
              <c:showLegendKey val="0"/>
              <c:showVal val="1"/>
              <c:showCatName val="0"/>
              <c:showSerName val="0"/>
              <c:showPercent val="0"/>
              <c:showBubbleSize val="0"/>
              <c:extLst>
                <c:ext xmlns:c15="http://schemas.microsoft.com/office/drawing/2012/chart" uri="{CE6537A1-D6FC-4f65-9D91-7224C49458BB}">
                  <c15:layout/>
                </c:ext>
              </c:extLst>
            </c:dLbl>
            <c:numFmt formatCode="#,##0" sourceLinked="0"/>
            <c:spPr>
              <a:solidFill>
                <a:srgbClr val="FFC000"/>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GRAFICO!$I$2:$I$7</c:f>
              <c:numCache>
                <c:formatCode>_-* #,##0.0\ _€_-;\-* #,##0.0\ _€_-;_-* "-"??\ _€_-;_-@_-</c:formatCode>
                <c:ptCount val="6"/>
                <c:pt idx="0">
                  <c:v>474221</c:v>
                </c:pt>
                <c:pt idx="1">
                  <c:v>487378</c:v>
                </c:pt>
                <c:pt idx="2">
                  <c:v>533458</c:v>
                </c:pt>
                <c:pt idx="3">
                  <c:v>628930</c:v>
                </c:pt>
                <c:pt idx="4">
                  <c:v>703015</c:v>
                </c:pt>
                <c:pt idx="5">
                  <c:v>706848.33333333337</c:v>
                </c:pt>
              </c:numCache>
            </c:numRef>
          </c:val>
        </c:ser>
        <c:ser>
          <c:idx val="9"/>
          <c:order val="8"/>
          <c:tx>
            <c:strRef>
              <c:f>GRAFICO!$J$1</c:f>
              <c:strCache>
                <c:ptCount val="1"/>
                <c:pt idx="0">
                  <c:v>Guayaquil</c:v>
                </c:pt>
              </c:strCache>
            </c:strRef>
          </c:tx>
          <c:spPr>
            <a:solidFill>
              <a:srgbClr val="DEA900"/>
            </a:solidFill>
          </c:spPr>
          <c:invertIfNegative val="0"/>
          <c:dLbls>
            <c:numFmt formatCode="#,##0" sourceLinked="0"/>
            <c:spPr>
              <a:solidFill>
                <a:srgbClr val="DEA900"/>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GRAFICO!$J$2:$J$7</c:f>
              <c:numCache>
                <c:formatCode>_-* #,##0.0\ _€_-;\-* #,##0.0\ _€_-;_-* "-"??\ _€_-;_-@_-</c:formatCode>
                <c:ptCount val="6"/>
                <c:pt idx="0">
                  <c:v>595544</c:v>
                </c:pt>
                <c:pt idx="1">
                  <c:v>661668</c:v>
                </c:pt>
                <c:pt idx="2">
                  <c:v>646583</c:v>
                </c:pt>
                <c:pt idx="3">
                  <c:v>756042</c:v>
                </c:pt>
                <c:pt idx="4">
                  <c:v>817633</c:v>
                </c:pt>
              </c:numCache>
            </c:numRef>
          </c:val>
        </c:ser>
        <c:ser>
          <c:idx val="10"/>
          <c:order val="9"/>
          <c:tx>
            <c:strRef>
              <c:f>GRAFICO!$K$1</c:f>
              <c:strCache>
                <c:ptCount val="1"/>
                <c:pt idx="0">
                  <c:v>Asunción</c:v>
                </c:pt>
              </c:strCache>
            </c:strRef>
          </c:tx>
          <c:spPr>
            <a:solidFill>
              <a:schemeClr val="bg1">
                <a:lumMod val="65000"/>
              </a:schemeClr>
            </a:solidFill>
          </c:spPr>
          <c:invertIfNegative val="0"/>
          <c:dLbls>
            <c:numFmt formatCode="#,##0" sourceLinked="0"/>
            <c:spPr>
              <a:solidFill>
                <a:srgbClr val="A6A6A6"/>
              </a:solid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GRAFICO!$A$2:$A$7</c:f>
              <c:numCache>
                <c:formatCode>General</c:formatCode>
                <c:ptCount val="6"/>
                <c:pt idx="0">
                  <c:v>2010</c:v>
                </c:pt>
                <c:pt idx="1">
                  <c:v>2011</c:v>
                </c:pt>
                <c:pt idx="2">
                  <c:v>2012</c:v>
                </c:pt>
                <c:pt idx="3">
                  <c:v>2013</c:v>
                </c:pt>
                <c:pt idx="4">
                  <c:v>2014</c:v>
                </c:pt>
                <c:pt idx="5">
                  <c:v>2015</c:v>
                </c:pt>
              </c:numCache>
            </c:numRef>
          </c:cat>
          <c:val>
            <c:numRef>
              <c:f>GRAFICO!$K$2:$K$7</c:f>
              <c:numCache>
                <c:formatCode>_-* #,##0.0\ _€_-;\-* #,##0.0\ _€_-;_-* "-"??\ _€_-;_-@_-</c:formatCode>
                <c:ptCount val="6"/>
                <c:pt idx="1">
                  <c:v>403378.03979572334</c:v>
                </c:pt>
                <c:pt idx="2">
                  <c:v>424107.32901111507</c:v>
                </c:pt>
                <c:pt idx="3">
                  <c:v>394471.56704263046</c:v>
                </c:pt>
                <c:pt idx="4">
                  <c:v>441077.43701559387</c:v>
                </c:pt>
                <c:pt idx="5">
                  <c:v>450339</c:v>
                </c:pt>
              </c:numCache>
            </c:numRef>
          </c:val>
        </c:ser>
        <c:dLbls>
          <c:showLegendKey val="0"/>
          <c:showVal val="1"/>
          <c:showCatName val="0"/>
          <c:showSerName val="0"/>
          <c:showPercent val="0"/>
          <c:showBubbleSize val="0"/>
        </c:dLbls>
        <c:gapWidth val="150"/>
        <c:axId val="916454424"/>
        <c:axId val="916452856"/>
      </c:barChart>
      <c:catAx>
        <c:axId val="916454424"/>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vert="horz"/>
          <a:lstStyle/>
          <a:p>
            <a:pPr>
              <a:defRPr>
                <a:solidFill>
                  <a:srgbClr val="002060"/>
                </a:solidFill>
              </a:defRPr>
            </a:pPr>
            <a:endParaRPr lang="es-EC"/>
          </a:p>
        </c:txPr>
        <c:crossAx val="916452856"/>
        <c:crosses val="autoZero"/>
        <c:auto val="1"/>
        <c:lblAlgn val="ctr"/>
        <c:lblOffset val="100"/>
        <c:noMultiLvlLbl val="0"/>
      </c:catAx>
      <c:valAx>
        <c:axId val="916452856"/>
        <c:scaling>
          <c:orientation val="minMax"/>
          <c:max val="6500000"/>
          <c:min val="0"/>
        </c:scaling>
        <c:delete val="1"/>
        <c:axPos val="l"/>
        <c:numFmt formatCode="#,##0" sourceLinked="0"/>
        <c:majorTickMark val="out"/>
        <c:minorTickMark val="none"/>
        <c:tickLblPos val="nextTo"/>
        <c:crossAx val="916454424"/>
        <c:crosses val="autoZero"/>
        <c:crossBetween val="between"/>
        <c:dispUnits>
          <c:builtInUnit val="thousands"/>
          <c:dispUnitsLbl>
            <c:layout/>
          </c:dispUnitsLbl>
        </c:dispUnits>
      </c:valAx>
      <c:spPr>
        <a:noFill/>
        <a:ln>
          <a:noFill/>
        </a:ln>
        <a:effectLst/>
      </c:spPr>
    </c:plotArea>
    <c:legend>
      <c:legendPos val="b"/>
      <c:layout>
        <c:manualLayout>
          <c:xMode val="edge"/>
          <c:yMode val="edge"/>
          <c:x val="7.1752841800739625E-2"/>
          <c:y val="0.95181893000199802"/>
          <c:w val="0.81701199492365006"/>
          <c:h val="4.8181069998001959E-2"/>
        </c:manualLayout>
      </c:layout>
      <c:overlay val="0"/>
      <c:txPr>
        <a:bodyPr/>
        <a:lstStyle/>
        <a:p>
          <a:pPr>
            <a:defRPr>
              <a:solidFill>
                <a:srgbClr val="002060"/>
              </a:solidFill>
            </a:defRPr>
          </a:pPr>
          <a:endParaRPr lang="es-EC"/>
        </a:p>
      </c:txPr>
    </c:legend>
    <c:plotVisOnly val="1"/>
    <c:dispBlanksAs val="gap"/>
    <c:showDLblsOverMax val="0"/>
  </c:chart>
  <c:spPr>
    <a:noFill/>
    <a:ln>
      <a:noFill/>
    </a:ln>
    <a:effectLst/>
  </c:spPr>
  <c:txPr>
    <a:bodyPr/>
    <a:lstStyle/>
    <a:p>
      <a:pPr>
        <a:defRPr sz="900" b="1">
          <a:solidFill>
            <a:schemeClr val="bg1"/>
          </a:solidFill>
        </a:defRPr>
      </a:pPr>
      <a:endParaRPr lang="es-EC"/>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'!$F$27</c:f>
              <c:strCache>
                <c:ptCount val="1"/>
                <c:pt idx="0">
                  <c:v>México</c:v>
                </c:pt>
              </c:strCache>
            </c:strRef>
          </c:tx>
          <c:spPr>
            <a:solidFill>
              <a:schemeClr val="accent4">
                <a:lumMod val="75000"/>
              </a:schemeClr>
            </a:solidFill>
            <a:ln>
              <a:noFill/>
            </a:ln>
            <a:effectLst/>
          </c:spPr>
          <c:invertIfNegative val="0"/>
          <c:dLbls>
            <c:dLbl>
              <c:idx val="0"/>
              <c:tx>
                <c:rich>
                  <a:bodyPr/>
                  <a:lstStyle/>
                  <a:p>
                    <a:r>
                      <a:rPr lang="en-US" dirty="0"/>
                      <a:t>40%</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38%</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36%</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32%</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35%</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33%</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35%</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32%</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'!$A$28:$A$35</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'!$F$28:$F$35</c:f>
              <c:numCache>
                <c:formatCode>0%</c:formatCode>
                <c:ptCount val="8"/>
                <c:pt idx="0">
                  <c:v>0.40192831642239757</c:v>
                </c:pt>
                <c:pt idx="1">
                  <c:v>0.38210530068085408</c:v>
                </c:pt>
                <c:pt idx="2">
                  <c:v>0.3599507781305204</c:v>
                </c:pt>
                <c:pt idx="3">
                  <c:v>0.32293185191022156</c:v>
                </c:pt>
                <c:pt idx="4">
                  <c:v>0.3488453947781926</c:v>
                </c:pt>
                <c:pt idx="5">
                  <c:v>0.3282650943983787</c:v>
                </c:pt>
                <c:pt idx="6">
                  <c:v>0.34691980802438854</c:v>
                </c:pt>
                <c:pt idx="7">
                  <c:v>0.31857159111567973</c:v>
                </c:pt>
              </c:numCache>
            </c:numRef>
          </c:val>
        </c:ser>
        <c:dLbls>
          <c:showLegendKey val="0"/>
          <c:showVal val="1"/>
          <c:showCatName val="0"/>
          <c:showSerName val="0"/>
          <c:showPercent val="0"/>
          <c:showBubbleSize val="0"/>
        </c:dLbls>
        <c:gapWidth val="150"/>
        <c:overlap val="-25"/>
        <c:axId val="901047272"/>
        <c:axId val="900929280"/>
      </c:barChart>
      <c:catAx>
        <c:axId val="9010472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29280"/>
        <c:crosses val="autoZero"/>
        <c:auto val="1"/>
        <c:lblAlgn val="ctr"/>
        <c:lblOffset val="100"/>
        <c:noMultiLvlLbl val="0"/>
      </c:catAx>
      <c:valAx>
        <c:axId val="900929280"/>
        <c:scaling>
          <c:orientation val="minMax"/>
        </c:scaling>
        <c:delete val="1"/>
        <c:axPos val="l"/>
        <c:numFmt formatCode="0%" sourceLinked="1"/>
        <c:majorTickMark val="none"/>
        <c:minorTickMark val="none"/>
        <c:tickLblPos val="nextTo"/>
        <c:crossAx val="9010472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'!$C$27</c:f>
              <c:strCache>
                <c:ptCount val="1"/>
                <c:pt idx="0">
                  <c:v>Costa Rica</c:v>
                </c:pt>
              </c:strCache>
            </c:strRef>
          </c:tx>
          <c:spPr>
            <a:solidFill>
              <a:schemeClr val="tx1"/>
            </a:solidFill>
            <a:ln>
              <a:noFill/>
            </a:ln>
            <a:effectLst/>
          </c:spPr>
          <c:invertIfNegative val="0"/>
          <c:dLbls>
            <c:dLbl>
              <c:idx val="0"/>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'!$A$28:$A$35</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'!$C$28:$C$35</c:f>
              <c:numCache>
                <c:formatCode>0%</c:formatCode>
                <c:ptCount val="8"/>
                <c:pt idx="0">
                  <c:v>4.356131780032569E-2</c:v>
                </c:pt>
                <c:pt idx="1">
                  <c:v>3.7593127294763481E-2</c:v>
                </c:pt>
                <c:pt idx="2">
                  <c:v>3.7084492256752942E-2</c:v>
                </c:pt>
                <c:pt idx="3">
                  <c:v>3.3594683687272635E-2</c:v>
                </c:pt>
                <c:pt idx="4">
                  <c:v>3.2560244371535242E-2</c:v>
                </c:pt>
                <c:pt idx="5">
                  <c:v>3.2334865430498336E-2</c:v>
                </c:pt>
                <c:pt idx="6">
                  <c:v>3.1765492288202024E-2</c:v>
                </c:pt>
                <c:pt idx="7">
                  <c:v>3.5497166521594896E-2</c:v>
                </c:pt>
              </c:numCache>
            </c:numRef>
          </c:val>
        </c:ser>
        <c:dLbls>
          <c:showLegendKey val="0"/>
          <c:showVal val="1"/>
          <c:showCatName val="0"/>
          <c:showSerName val="0"/>
          <c:showPercent val="0"/>
          <c:showBubbleSize val="0"/>
        </c:dLbls>
        <c:gapWidth val="150"/>
        <c:overlap val="-25"/>
        <c:axId val="900922224"/>
        <c:axId val="900927320"/>
      </c:barChart>
      <c:catAx>
        <c:axId val="9009222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27320"/>
        <c:crosses val="autoZero"/>
        <c:auto val="1"/>
        <c:lblAlgn val="ctr"/>
        <c:lblOffset val="100"/>
        <c:noMultiLvlLbl val="0"/>
      </c:catAx>
      <c:valAx>
        <c:axId val="900927320"/>
        <c:scaling>
          <c:orientation val="minMax"/>
        </c:scaling>
        <c:delete val="1"/>
        <c:axPos val="l"/>
        <c:numFmt formatCode="0%" sourceLinked="1"/>
        <c:majorTickMark val="none"/>
        <c:minorTickMark val="none"/>
        <c:tickLblPos val="nextTo"/>
        <c:crossAx val="9009222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'!$G$27</c:f>
              <c:strCache>
                <c:ptCount val="1"/>
                <c:pt idx="0">
                  <c:v>Quito</c:v>
                </c:pt>
              </c:strCache>
            </c:strRef>
          </c:tx>
          <c:spPr>
            <a:solidFill>
              <a:srgbClr val="92D050"/>
            </a:solidFill>
            <a:ln>
              <a:noFill/>
            </a:ln>
            <a:effectLst/>
          </c:spPr>
          <c:invertIfNegative val="0"/>
          <c:dLbls>
            <c:dLbl>
              <c:idx val="0"/>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'!$A$28:$A$35</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'!$G$28:$G$35</c:f>
              <c:numCache>
                <c:formatCode>0%</c:formatCode>
                <c:ptCount val="8"/>
                <c:pt idx="0">
                  <c:v>3.9983402229738195E-2</c:v>
                </c:pt>
                <c:pt idx="1">
                  <c:v>3.1615157024204185E-2</c:v>
                </c:pt>
                <c:pt idx="2">
                  <c:v>3.031648520330979E-2</c:v>
                </c:pt>
                <c:pt idx="3">
                  <c:v>2.6747041750390711E-2</c:v>
                </c:pt>
                <c:pt idx="4">
                  <c:v>2.8635717967090295E-2</c:v>
                </c:pt>
                <c:pt idx="5">
                  <c:v>2.6274901311511476E-2</c:v>
                </c:pt>
                <c:pt idx="6">
                  <c:v>2.8829539743556232E-2</c:v>
                </c:pt>
                <c:pt idx="7">
                  <c:v>2.7716306717870478E-2</c:v>
                </c:pt>
              </c:numCache>
            </c:numRef>
          </c:val>
        </c:ser>
        <c:dLbls>
          <c:showLegendKey val="0"/>
          <c:showVal val="1"/>
          <c:showCatName val="0"/>
          <c:showSerName val="0"/>
          <c:showPercent val="0"/>
          <c:showBubbleSize val="0"/>
        </c:dLbls>
        <c:gapWidth val="150"/>
        <c:overlap val="-25"/>
        <c:axId val="900928496"/>
        <c:axId val="900918696"/>
      </c:barChart>
      <c:catAx>
        <c:axId val="900928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18696"/>
        <c:crosses val="autoZero"/>
        <c:auto val="1"/>
        <c:lblAlgn val="ctr"/>
        <c:lblOffset val="100"/>
        <c:noMultiLvlLbl val="0"/>
      </c:catAx>
      <c:valAx>
        <c:axId val="900918696"/>
        <c:scaling>
          <c:orientation val="minMax"/>
        </c:scaling>
        <c:delete val="1"/>
        <c:axPos val="l"/>
        <c:numFmt formatCode="0%" sourceLinked="1"/>
        <c:majorTickMark val="none"/>
        <c:minorTickMark val="none"/>
        <c:tickLblPos val="nextTo"/>
        <c:crossAx val="9009284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'!$C$40</c:f>
              <c:strCache>
                <c:ptCount val="1"/>
                <c:pt idx="0">
                  <c:v>Costa Rica</c:v>
                </c:pt>
              </c:strCache>
            </c:strRef>
          </c:tx>
          <c:spPr>
            <a:solidFill>
              <a:schemeClr val="tx1"/>
            </a:solidFill>
            <a:ln>
              <a:noFill/>
            </a:ln>
            <a:effectLst/>
          </c:spPr>
          <c:invertIfNegative val="0"/>
          <c:dLbls>
            <c:dLbl>
              <c:idx val="0"/>
              <c:tx>
                <c:rich>
                  <a:bodyPr/>
                  <a:lstStyle/>
                  <a:p>
                    <a:r>
                      <a:rPr lang="en-US" dirty="0"/>
                      <a:t>28%</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26%</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26%</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25%</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25%</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25%</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26%</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24%</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'!$A$41:$A$48</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'!$C$41:$C$48</c:f>
              <c:numCache>
                <c:formatCode>0%</c:formatCode>
                <c:ptCount val="8"/>
                <c:pt idx="0">
                  <c:v>0.27864806008247439</c:v>
                </c:pt>
                <c:pt idx="1">
                  <c:v>0.25687364485270986</c:v>
                </c:pt>
                <c:pt idx="2">
                  <c:v>0.25693754675103314</c:v>
                </c:pt>
                <c:pt idx="3">
                  <c:v>0.25164726950583816</c:v>
                </c:pt>
                <c:pt idx="4">
                  <c:v>0.2458511916503775</c:v>
                </c:pt>
                <c:pt idx="5">
                  <c:v>0.25300972981191572</c:v>
                </c:pt>
                <c:pt idx="6">
                  <c:v>0.26190231452042806</c:v>
                </c:pt>
                <c:pt idx="7">
                  <c:v>0.2420771629950971</c:v>
                </c:pt>
              </c:numCache>
            </c:numRef>
          </c:val>
        </c:ser>
        <c:dLbls>
          <c:showLegendKey val="0"/>
          <c:showVal val="1"/>
          <c:showCatName val="0"/>
          <c:showSerName val="0"/>
          <c:showPercent val="0"/>
          <c:showBubbleSize val="0"/>
        </c:dLbls>
        <c:gapWidth val="150"/>
        <c:overlap val="-25"/>
        <c:axId val="900924184"/>
        <c:axId val="900923008"/>
      </c:barChart>
      <c:catAx>
        <c:axId val="9009241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23008"/>
        <c:crosses val="autoZero"/>
        <c:auto val="1"/>
        <c:lblAlgn val="ctr"/>
        <c:lblOffset val="100"/>
        <c:noMultiLvlLbl val="0"/>
      </c:catAx>
      <c:valAx>
        <c:axId val="900923008"/>
        <c:scaling>
          <c:orientation val="minMax"/>
        </c:scaling>
        <c:delete val="1"/>
        <c:axPos val="l"/>
        <c:numFmt formatCode="0%" sourceLinked="1"/>
        <c:majorTickMark val="none"/>
        <c:minorTickMark val="none"/>
        <c:tickLblPos val="nextTo"/>
        <c:crossAx val="90092418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'!$G$40</c:f>
              <c:strCache>
                <c:ptCount val="1"/>
                <c:pt idx="0">
                  <c:v>Quito</c:v>
                </c:pt>
              </c:strCache>
            </c:strRef>
          </c:tx>
          <c:spPr>
            <a:solidFill>
              <a:srgbClr val="92D050"/>
            </a:solidFill>
            <a:ln>
              <a:noFill/>
            </a:ln>
            <a:effectLst/>
          </c:spPr>
          <c:invertIfNegative val="0"/>
          <c:dLbls>
            <c:dLbl>
              <c:idx val="0"/>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'!$A$41:$A$48</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'!$G$41:$G$48</c:f>
              <c:numCache>
                <c:formatCode>0%</c:formatCode>
                <c:ptCount val="8"/>
                <c:pt idx="0">
                  <c:v>6.6918835586145309E-2</c:v>
                </c:pt>
                <c:pt idx="1">
                  <c:v>6.6273695944533709E-2</c:v>
                </c:pt>
                <c:pt idx="2">
                  <c:v>6.5441227564613499E-2</c:v>
                </c:pt>
                <c:pt idx="3">
                  <c:v>6.4309097338134141E-2</c:v>
                </c:pt>
                <c:pt idx="4">
                  <c:v>6.6061725516919828E-2</c:v>
                </c:pt>
                <c:pt idx="5">
                  <c:v>6.4972041185546905E-2</c:v>
                </c:pt>
                <c:pt idx="6">
                  <c:v>7.172408545091602E-2</c:v>
                </c:pt>
                <c:pt idx="7">
                  <c:v>6.7349816314252922E-2</c:v>
                </c:pt>
              </c:numCache>
            </c:numRef>
          </c:val>
        </c:ser>
        <c:dLbls>
          <c:showLegendKey val="0"/>
          <c:showVal val="1"/>
          <c:showCatName val="0"/>
          <c:showSerName val="0"/>
          <c:showPercent val="0"/>
          <c:showBubbleSize val="0"/>
        </c:dLbls>
        <c:gapWidth val="150"/>
        <c:overlap val="-25"/>
        <c:axId val="900917520"/>
        <c:axId val="900926144"/>
      </c:barChart>
      <c:catAx>
        <c:axId val="9009175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26144"/>
        <c:crosses val="autoZero"/>
        <c:auto val="1"/>
        <c:lblAlgn val="ctr"/>
        <c:lblOffset val="100"/>
        <c:noMultiLvlLbl val="0"/>
      </c:catAx>
      <c:valAx>
        <c:axId val="900926144"/>
        <c:scaling>
          <c:orientation val="minMax"/>
        </c:scaling>
        <c:delete val="1"/>
        <c:axPos val="l"/>
        <c:numFmt formatCode="0%" sourceLinked="1"/>
        <c:majorTickMark val="none"/>
        <c:minorTickMark val="none"/>
        <c:tickLblPos val="nextTo"/>
        <c:crossAx val="90091752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'!$B$40</c:f>
              <c:strCache>
                <c:ptCount val="1"/>
                <c:pt idx="0">
                  <c:v>Bogotá</c:v>
                </c:pt>
              </c:strCache>
            </c:strRef>
          </c:tx>
          <c:spPr>
            <a:solidFill>
              <a:srgbClr val="00B0F0"/>
            </a:solidFill>
            <a:ln>
              <a:noFill/>
            </a:ln>
            <a:effectLst/>
          </c:spPr>
          <c:invertIfNegative val="0"/>
          <c:dLbls>
            <c:dLbl>
              <c:idx val="0"/>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13%</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15%</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14%</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9%</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'!$A$41:$A$48</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'!$B$41:$B$48</c:f>
              <c:numCache>
                <c:formatCode>0%</c:formatCode>
                <c:ptCount val="8"/>
                <c:pt idx="0">
                  <c:v>0.11639083936025475</c:v>
                </c:pt>
                <c:pt idx="1">
                  <c:v>0.11889194079259886</c:v>
                </c:pt>
                <c:pt idx="2">
                  <c:v>0.13442224919986756</c:v>
                </c:pt>
                <c:pt idx="3">
                  <c:v>0.14597868530213565</c:v>
                </c:pt>
                <c:pt idx="4">
                  <c:v>0.1595932786973441</c:v>
                </c:pt>
                <c:pt idx="5">
                  <c:v>0.14052289822292721</c:v>
                </c:pt>
                <c:pt idx="6">
                  <c:v>9.2228476725256942E-2</c:v>
                </c:pt>
                <c:pt idx="7">
                  <c:v>0.10123879325278395</c:v>
                </c:pt>
              </c:numCache>
            </c:numRef>
          </c:val>
        </c:ser>
        <c:dLbls>
          <c:showLegendKey val="0"/>
          <c:showVal val="1"/>
          <c:showCatName val="0"/>
          <c:showSerName val="0"/>
          <c:showPercent val="0"/>
          <c:showBubbleSize val="0"/>
        </c:dLbls>
        <c:gapWidth val="150"/>
        <c:overlap val="-25"/>
        <c:axId val="900921440"/>
        <c:axId val="900917912"/>
      </c:barChart>
      <c:catAx>
        <c:axId val="90092144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17912"/>
        <c:crosses val="autoZero"/>
        <c:auto val="1"/>
        <c:lblAlgn val="ctr"/>
        <c:lblOffset val="100"/>
        <c:noMultiLvlLbl val="0"/>
      </c:catAx>
      <c:valAx>
        <c:axId val="900917912"/>
        <c:scaling>
          <c:orientation val="minMax"/>
        </c:scaling>
        <c:delete val="1"/>
        <c:axPos val="l"/>
        <c:numFmt formatCode="0%" sourceLinked="1"/>
        <c:majorTickMark val="none"/>
        <c:minorTickMark val="none"/>
        <c:tickLblPos val="nextTo"/>
        <c:crossAx val="90092144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'!$E$40</c:f>
              <c:strCache>
                <c:ptCount val="1"/>
                <c:pt idx="0">
                  <c:v>La Paz</c:v>
                </c:pt>
              </c:strCache>
            </c:strRef>
          </c:tx>
          <c:spPr>
            <a:solidFill>
              <a:srgbClr val="00B050"/>
            </a:solidFill>
            <a:ln>
              <a:noFill/>
            </a:ln>
            <a:effectLst/>
          </c:spPr>
          <c:invertIfNegative val="0"/>
          <c:dLbls>
            <c:dLbl>
              <c:idx val="0"/>
              <c:tx>
                <c:rich>
                  <a:bodyPr/>
                  <a:lstStyle/>
                  <a:p>
                    <a:r>
                      <a:rPr lang="en-US" dirty="0"/>
                      <a:t>2%</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3%</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'!$A$41:$A$48</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'!$E$41:$E$48</c:f>
              <c:numCache>
                <c:formatCode>0%</c:formatCode>
                <c:ptCount val="8"/>
                <c:pt idx="0">
                  <c:v>2.4510650486295686E-2</c:v>
                </c:pt>
                <c:pt idx="1">
                  <c:v>2.7057554306175145E-2</c:v>
                </c:pt>
                <c:pt idx="2">
                  <c:v>2.9511908995409713E-2</c:v>
                </c:pt>
                <c:pt idx="3">
                  <c:v>3.4766606719871029E-2</c:v>
                </c:pt>
                <c:pt idx="4">
                  <c:v>2.7731650018829691E-2</c:v>
                </c:pt>
                <c:pt idx="5">
                  <c:v>3.5450395409863035E-2</c:v>
                </c:pt>
                <c:pt idx="6">
                  <c:v>3.9862094407704288E-2</c:v>
                </c:pt>
                <c:pt idx="7">
                  <c:v>4.0435610822579703E-2</c:v>
                </c:pt>
              </c:numCache>
            </c:numRef>
          </c:val>
        </c:ser>
        <c:dLbls>
          <c:showLegendKey val="0"/>
          <c:showVal val="1"/>
          <c:showCatName val="0"/>
          <c:showSerName val="0"/>
          <c:showPercent val="0"/>
          <c:showBubbleSize val="0"/>
        </c:dLbls>
        <c:gapWidth val="150"/>
        <c:overlap val="-25"/>
        <c:axId val="900918304"/>
        <c:axId val="900928888"/>
      </c:barChart>
      <c:catAx>
        <c:axId val="9009183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28888"/>
        <c:crosses val="autoZero"/>
        <c:auto val="1"/>
        <c:lblAlgn val="ctr"/>
        <c:lblOffset val="100"/>
        <c:noMultiLvlLbl val="0"/>
      </c:catAx>
      <c:valAx>
        <c:axId val="900928888"/>
        <c:scaling>
          <c:orientation val="minMax"/>
        </c:scaling>
        <c:delete val="1"/>
        <c:axPos val="l"/>
        <c:numFmt formatCode="0%" sourceLinked="1"/>
        <c:majorTickMark val="none"/>
        <c:minorTickMark val="none"/>
        <c:tickLblPos val="nextTo"/>
        <c:crossAx val="9009183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'!$D$40</c:f>
              <c:strCache>
                <c:ptCount val="1"/>
                <c:pt idx="0">
                  <c:v>Lima</c:v>
                </c:pt>
              </c:strCache>
            </c:strRef>
          </c:tx>
          <c:spPr>
            <a:solidFill>
              <a:schemeClr val="accent1"/>
            </a:solidFill>
            <a:ln>
              <a:noFill/>
            </a:ln>
            <a:effectLst/>
          </c:spPr>
          <c:invertIfNegative val="0"/>
          <c:dLbls>
            <c:dLbl>
              <c:idx val="0"/>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'!$A$41:$A$48</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'!$D$41:$D$48</c:f>
              <c:numCache>
                <c:formatCode>0%</c:formatCode>
                <c:ptCount val="8"/>
                <c:pt idx="0">
                  <c:v>0.2189278327934728</c:v>
                </c:pt>
                <c:pt idx="1">
                  <c:v>0.23052546462946816</c:v>
                </c:pt>
                <c:pt idx="2">
                  <c:v>0.2164547286498506</c:v>
                </c:pt>
                <c:pt idx="3">
                  <c:v>0.21844713719198056</c:v>
                </c:pt>
                <c:pt idx="4">
                  <c:v>0.22008141599268333</c:v>
                </c:pt>
                <c:pt idx="5">
                  <c:v>0.21750680028436081</c:v>
                </c:pt>
                <c:pt idx="6">
                  <c:v>0.23057033397978605</c:v>
                </c:pt>
                <c:pt idx="7">
                  <c:v>0.22049506944848479</c:v>
                </c:pt>
              </c:numCache>
            </c:numRef>
          </c:val>
        </c:ser>
        <c:dLbls>
          <c:showLegendKey val="0"/>
          <c:showVal val="1"/>
          <c:showCatName val="0"/>
          <c:showSerName val="0"/>
          <c:showPercent val="0"/>
          <c:showBubbleSize val="0"/>
        </c:dLbls>
        <c:gapWidth val="150"/>
        <c:overlap val="-25"/>
        <c:axId val="900928104"/>
        <c:axId val="900924576"/>
      </c:barChart>
      <c:catAx>
        <c:axId val="900928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24576"/>
        <c:crosses val="autoZero"/>
        <c:auto val="1"/>
        <c:lblAlgn val="ctr"/>
        <c:lblOffset val="100"/>
        <c:noMultiLvlLbl val="0"/>
      </c:catAx>
      <c:valAx>
        <c:axId val="900924576"/>
        <c:scaling>
          <c:orientation val="minMax"/>
        </c:scaling>
        <c:delete val="1"/>
        <c:axPos val="l"/>
        <c:numFmt formatCode="0%" sourceLinked="1"/>
        <c:majorTickMark val="none"/>
        <c:minorTickMark val="none"/>
        <c:tickLblPos val="nextTo"/>
        <c:crossAx val="9009281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'!$F$40</c:f>
              <c:strCache>
                <c:ptCount val="1"/>
                <c:pt idx="0">
                  <c:v>México</c:v>
                </c:pt>
              </c:strCache>
            </c:strRef>
          </c:tx>
          <c:spPr>
            <a:solidFill>
              <a:schemeClr val="accent4">
                <a:lumMod val="75000"/>
              </a:schemeClr>
            </a:solidFill>
            <a:ln>
              <a:noFill/>
            </a:ln>
            <a:effectLst/>
          </c:spPr>
          <c:invertIfNegative val="0"/>
          <c:dLbls>
            <c:dLbl>
              <c:idx val="0"/>
              <c:tx>
                <c:rich>
                  <a:bodyPr/>
                  <a:lstStyle/>
                  <a:p>
                    <a:r>
                      <a:rPr lang="en-US" dirty="0"/>
                      <a:t>29%</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30%</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30%</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28%</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28%</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29%</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30%</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33%</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'!$A$41:$A$48</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'!$F$41:$F$48</c:f>
              <c:numCache>
                <c:formatCode>0%</c:formatCode>
                <c:ptCount val="8"/>
                <c:pt idx="0">
                  <c:v>0.29460378169135704</c:v>
                </c:pt>
                <c:pt idx="1">
                  <c:v>0.30037769947451426</c:v>
                </c:pt>
                <c:pt idx="2">
                  <c:v>0.29723233883922551</c:v>
                </c:pt>
                <c:pt idx="3">
                  <c:v>0.28485120394204044</c:v>
                </c:pt>
                <c:pt idx="4">
                  <c:v>0.28068073812384559</c:v>
                </c:pt>
                <c:pt idx="5">
                  <c:v>0.28853813508538634</c:v>
                </c:pt>
                <c:pt idx="6">
                  <c:v>0.30371269491590874</c:v>
                </c:pt>
                <c:pt idx="7">
                  <c:v>0.32840354716680148</c:v>
                </c:pt>
              </c:numCache>
            </c:numRef>
          </c:val>
        </c:ser>
        <c:dLbls>
          <c:showLegendKey val="0"/>
          <c:showVal val="1"/>
          <c:showCatName val="0"/>
          <c:showSerName val="0"/>
          <c:showPercent val="0"/>
          <c:showBubbleSize val="0"/>
        </c:dLbls>
        <c:gapWidth val="150"/>
        <c:overlap val="-25"/>
        <c:axId val="900919872"/>
        <c:axId val="900920656"/>
      </c:barChart>
      <c:catAx>
        <c:axId val="9009198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20656"/>
        <c:crosses val="autoZero"/>
        <c:auto val="1"/>
        <c:lblAlgn val="ctr"/>
        <c:lblOffset val="100"/>
        <c:noMultiLvlLbl val="0"/>
      </c:catAx>
      <c:valAx>
        <c:axId val="900920656"/>
        <c:scaling>
          <c:orientation val="minMax"/>
        </c:scaling>
        <c:delete val="1"/>
        <c:axPos val="l"/>
        <c:numFmt formatCode="0%" sourceLinked="1"/>
        <c:majorTickMark val="none"/>
        <c:minorTickMark val="none"/>
        <c:tickLblPos val="nextTo"/>
        <c:crossAx val="9009198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3873946358431085E-3"/>
          <c:y val="0.12225416954703988"/>
          <c:w val="0.91029558791706611"/>
          <c:h val="0.74800359302116404"/>
        </c:manualLayout>
      </c:layout>
      <c:barChart>
        <c:barDir val="col"/>
        <c:grouping val="clustered"/>
        <c:varyColors val="0"/>
        <c:ser>
          <c:idx val="0"/>
          <c:order val="0"/>
          <c:spPr>
            <a:solidFill>
              <a:srgbClr val="00B050"/>
            </a:solidFill>
            <a:ln>
              <a:noFill/>
            </a:ln>
            <a:effectLst/>
          </c:spPr>
          <c:invertIfNegative val="0"/>
          <c:dLbls>
            <c:dLbl>
              <c:idx val="0"/>
              <c:tx>
                <c:rich>
                  <a:bodyPr/>
                  <a:lstStyle/>
                  <a:p>
                    <a:r>
                      <a:rPr lang="en-US" dirty="0"/>
                      <a:t>2%</a:t>
                    </a:r>
                  </a:p>
                </c:rich>
              </c:tx>
              <c:dLblPos val="outEnd"/>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a:t>
                    </a:r>
                  </a:p>
                </c:rich>
              </c:tx>
              <c:dLblPos val="outEnd"/>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a:t>
                    </a:r>
                  </a:p>
                </c:rich>
              </c:tx>
              <c:dLblPos val="outEnd"/>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a:t>
                    </a:r>
                  </a:p>
                </c:rich>
              </c:tx>
              <c:dLblPos val="outEnd"/>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4%</a:t>
                    </a:r>
                  </a:p>
                </c:rich>
              </c:tx>
              <c:dLblPos val="outEnd"/>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4%</a:t>
                    </a:r>
                  </a:p>
                </c:rich>
              </c:tx>
              <c:dLblPos val="outEnd"/>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4%</a:t>
                    </a:r>
                  </a:p>
                </c:rich>
              </c:tx>
              <c:dLblPos val="outEnd"/>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4%</a:t>
                    </a:r>
                  </a:p>
                </c:rich>
              </c:tx>
              <c:dLblPos val="out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'!$A$46:$A$53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'!$D$46:$D$53</c:f>
              <c:numCache>
                <c:formatCode>0%</c:formatCode>
                <c:ptCount val="8"/>
                <c:pt idx="0">
                  <c:v>2.2392278094629205E-2</c:v>
                </c:pt>
                <c:pt idx="1">
                  <c:v>3.0715929964889435E-2</c:v>
                </c:pt>
                <c:pt idx="2">
                  <c:v>2.9080800887786785E-2</c:v>
                </c:pt>
                <c:pt idx="3">
                  <c:v>3.3357124719478971E-2</c:v>
                </c:pt>
                <c:pt idx="4">
                  <c:v>3.9546307371898015E-2</c:v>
                </c:pt>
                <c:pt idx="5">
                  <c:v>4.1349373186611617E-2</c:v>
                </c:pt>
                <c:pt idx="6">
                  <c:v>4.2369402031777616E-2</c:v>
                </c:pt>
                <c:pt idx="7">
                  <c:v>4.3473582785045345E-2</c:v>
                </c:pt>
              </c:numCache>
            </c:numRef>
          </c:val>
        </c:ser>
        <c:dLbls>
          <c:dLblPos val="outEnd"/>
          <c:showLegendKey val="0"/>
          <c:showVal val="1"/>
          <c:showCatName val="0"/>
          <c:showSerName val="0"/>
          <c:showPercent val="0"/>
          <c:showBubbleSize val="0"/>
        </c:dLbls>
        <c:gapWidth val="150"/>
        <c:overlap val="-27"/>
        <c:axId val="900922616"/>
        <c:axId val="900923792"/>
      </c:barChart>
      <c:catAx>
        <c:axId val="900922616"/>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23792"/>
        <c:crosses val="autoZero"/>
        <c:auto val="1"/>
        <c:lblAlgn val="ctr"/>
        <c:lblOffset val="100"/>
        <c:noMultiLvlLbl val="0"/>
      </c:catAx>
      <c:valAx>
        <c:axId val="900923792"/>
        <c:scaling>
          <c:orientation val="minMax"/>
        </c:scaling>
        <c:delete val="1"/>
        <c:axPos val="l"/>
        <c:numFmt formatCode="0%" sourceLinked="1"/>
        <c:majorTickMark val="out"/>
        <c:minorTickMark val="none"/>
        <c:tickLblPos val="nextTo"/>
        <c:crossAx val="90092261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872578723165562E-2"/>
          <c:y val="3.543549224503538E-2"/>
          <c:w val="0.97887482842812623"/>
          <c:h val="0.80349857564427829"/>
        </c:manualLayout>
      </c:layout>
      <c:barChart>
        <c:barDir val="col"/>
        <c:grouping val="clustered"/>
        <c:varyColors val="0"/>
        <c:ser>
          <c:idx val="0"/>
          <c:order val="0"/>
          <c:tx>
            <c:strRef>
              <c:f>GRAFICO!$A$3</c:f>
              <c:strCache>
                <c:ptCount val="1"/>
                <c:pt idx="0">
                  <c:v>TACC 2010-15</c:v>
                </c:pt>
              </c:strCache>
            </c:strRef>
          </c:tx>
          <c:spPr>
            <a:solidFill>
              <a:srgbClr val="496A00"/>
            </a:solidFill>
          </c:spPr>
          <c:invertIfNegative val="0"/>
          <c:dPt>
            <c:idx val="1"/>
            <c:invertIfNegative val="0"/>
            <c:bubble3D val="0"/>
            <c:spPr>
              <a:solidFill>
                <a:schemeClr val="accent3"/>
              </a:solidFill>
            </c:spPr>
          </c:dPt>
          <c:dPt>
            <c:idx val="2"/>
            <c:invertIfNegative val="0"/>
            <c:bubble3D val="0"/>
            <c:spPr>
              <a:solidFill>
                <a:srgbClr val="8CDFFF"/>
              </a:solidFill>
            </c:spPr>
          </c:dPt>
          <c:dPt>
            <c:idx val="3"/>
            <c:invertIfNegative val="0"/>
            <c:bubble3D val="0"/>
            <c:spPr>
              <a:solidFill>
                <a:schemeClr val="accent2"/>
              </a:solidFill>
            </c:spPr>
          </c:dPt>
          <c:dPt>
            <c:idx val="4"/>
            <c:invertIfNegative val="0"/>
            <c:bubble3D val="0"/>
            <c:spPr>
              <a:solidFill>
                <a:srgbClr val="FFC000"/>
              </a:solidFill>
            </c:spPr>
          </c:dPt>
          <c:dPt>
            <c:idx val="5"/>
            <c:invertIfNegative val="0"/>
            <c:bubble3D val="0"/>
            <c:spPr>
              <a:solidFill>
                <a:schemeClr val="accent3">
                  <a:lumMod val="75000"/>
                </a:schemeClr>
              </a:solidFill>
            </c:spPr>
          </c:dPt>
          <c:dPt>
            <c:idx val="6"/>
            <c:invertIfNegative val="0"/>
            <c:bubble3D val="0"/>
            <c:spPr>
              <a:solidFill>
                <a:srgbClr val="DEA900"/>
              </a:solidFill>
            </c:spPr>
          </c:dPt>
          <c:dPt>
            <c:idx val="7"/>
            <c:invertIfNegative val="0"/>
            <c:bubble3D val="0"/>
            <c:spPr>
              <a:solidFill>
                <a:srgbClr val="002060"/>
              </a:solidFill>
            </c:spPr>
          </c:dPt>
          <c:dPt>
            <c:idx val="8"/>
            <c:invertIfNegative val="0"/>
            <c:bubble3D val="0"/>
            <c:spPr>
              <a:solidFill>
                <a:srgbClr val="A6A6A6"/>
              </a:solidFill>
            </c:spPr>
          </c:dPt>
          <c:dPt>
            <c:idx val="9"/>
            <c:invertIfNegative val="0"/>
            <c:bubble3D val="0"/>
            <c:spPr>
              <a:solidFill>
                <a:srgbClr val="DAFF88"/>
              </a:solidFill>
            </c:spPr>
          </c:dPt>
          <c:dLbls>
            <c:spPr>
              <a:noFill/>
              <a:ln>
                <a:noFill/>
              </a:ln>
              <a:effectLst/>
            </c:spPr>
            <c:txPr>
              <a:bodyPr wrap="square" lIns="38100" tIns="19050" rIns="38100" bIns="19050" anchor="ctr">
                <a:spAutoFit/>
              </a:bodyPr>
              <a:lstStyle/>
              <a:p>
                <a:pPr>
                  <a:defRPr b="1"/>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GRAFICO!$B$1:$K$1</c:f>
              <c:strCache>
                <c:ptCount val="10"/>
                <c:pt idx="0">
                  <c:v>Bogotá</c:v>
                </c:pt>
                <c:pt idx="1">
                  <c:v>Lima</c:v>
                </c:pt>
                <c:pt idx="2">
                  <c:v>Santiago de Chile</c:v>
                </c:pt>
                <c:pt idx="3">
                  <c:v>México</c:v>
                </c:pt>
                <c:pt idx="4">
                  <c:v>Quito</c:v>
                </c:pt>
                <c:pt idx="5">
                  <c:v>Panamá</c:v>
                </c:pt>
                <c:pt idx="6">
                  <c:v>Guayaquil</c:v>
                </c:pt>
                <c:pt idx="7">
                  <c:v>San José</c:v>
                </c:pt>
                <c:pt idx="8">
                  <c:v>Asunción</c:v>
                </c:pt>
                <c:pt idx="9">
                  <c:v>Buenos Aires</c:v>
                </c:pt>
              </c:strCache>
            </c:strRef>
          </c:cat>
          <c:val>
            <c:numRef>
              <c:f>GRAFICO!$B$3:$K$3</c:f>
              <c:numCache>
                <c:formatCode>0.0%</c:formatCode>
                <c:ptCount val="10"/>
                <c:pt idx="0">
                  <c:v>0.13141458402761552</c:v>
                </c:pt>
                <c:pt idx="1">
                  <c:v>0.10304199962845839</c:v>
                </c:pt>
                <c:pt idx="2">
                  <c:v>0.10225405140744681</c:v>
                </c:pt>
                <c:pt idx="3">
                  <c:v>8.3978543239308978E-2</c:v>
                </c:pt>
                <c:pt idx="4">
                  <c:v>8.3000000000000004E-2</c:v>
                </c:pt>
                <c:pt idx="5">
                  <c:v>7.1547704960490011E-2</c:v>
                </c:pt>
                <c:pt idx="6">
                  <c:v>6.543978908849124E-2</c:v>
                </c:pt>
                <c:pt idx="7">
                  <c:v>2.8750388560381479E-2</c:v>
                </c:pt>
                <c:pt idx="8">
                  <c:v>2.2269636573036156E-2</c:v>
                </c:pt>
                <c:pt idx="9">
                  <c:v>1.0205530272598073E-2</c:v>
                </c:pt>
              </c:numCache>
            </c:numRef>
          </c:val>
        </c:ser>
        <c:dLbls>
          <c:showLegendKey val="0"/>
          <c:showVal val="0"/>
          <c:showCatName val="0"/>
          <c:showSerName val="0"/>
          <c:showPercent val="0"/>
          <c:showBubbleSize val="0"/>
        </c:dLbls>
        <c:gapWidth val="150"/>
        <c:axId val="916392488"/>
        <c:axId val="916387000"/>
      </c:barChart>
      <c:catAx>
        <c:axId val="9163924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1" i="0" u="none" strike="noStrike" kern="1200" baseline="0">
                <a:solidFill>
                  <a:srgbClr val="002060"/>
                </a:solidFill>
                <a:latin typeface="+mn-lt"/>
                <a:ea typeface="+mn-ea"/>
                <a:cs typeface="+mn-cs"/>
              </a:defRPr>
            </a:pPr>
            <a:endParaRPr lang="es-EC"/>
          </a:p>
        </c:txPr>
        <c:crossAx val="916387000"/>
        <c:crosses val="autoZero"/>
        <c:auto val="1"/>
        <c:lblAlgn val="ctr"/>
        <c:lblOffset val="100"/>
        <c:noMultiLvlLbl val="0"/>
      </c:catAx>
      <c:valAx>
        <c:axId val="916387000"/>
        <c:scaling>
          <c:orientation val="minMax"/>
          <c:max val="0.2"/>
          <c:min val="0"/>
        </c:scaling>
        <c:delete val="0"/>
        <c:axPos val="l"/>
        <c:numFmt formatCode="0%" sourceLinked="0"/>
        <c:majorTickMark val="out"/>
        <c:minorTickMark val="none"/>
        <c:tickLblPos val="nextTo"/>
        <c:crossAx val="91639248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4.7581223588728707E-3"/>
          <c:y val="0.12225416954703988"/>
          <c:w val="0.91029558791706611"/>
          <c:h val="0.73869494877297603"/>
        </c:manualLayout>
      </c:layout>
      <c:barChart>
        <c:barDir val="col"/>
        <c:grouping val="clustered"/>
        <c:varyColors val="0"/>
        <c:ser>
          <c:idx val="0"/>
          <c:order val="0"/>
          <c:spPr>
            <a:solidFill>
              <a:schemeClr val="tx1"/>
            </a:solidFill>
            <a:ln>
              <a:noFill/>
            </a:ln>
            <a:effectLst/>
          </c:spPr>
          <c:invertIfNegative val="0"/>
          <c:dLbls>
            <c:dLbl>
              <c:idx val="0"/>
              <c:tx>
                <c:rich>
                  <a:bodyPr/>
                  <a:lstStyle/>
                  <a:p>
                    <a:r>
                      <a:rPr lang="en-US" dirty="0"/>
                      <a:t>12%</a:t>
                    </a:r>
                  </a:p>
                </c:rich>
              </c:tx>
              <c:dLblPos val="outEnd"/>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11%</a:t>
                    </a:r>
                  </a:p>
                </c:rich>
              </c:tx>
              <c:dLblPos val="outEnd"/>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11%</a:t>
                    </a:r>
                  </a:p>
                </c:rich>
              </c:tx>
              <c:dLblPos val="outEnd"/>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10%</a:t>
                    </a:r>
                  </a:p>
                </c:rich>
              </c:tx>
              <c:dLblPos val="outEnd"/>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9%</a:t>
                    </a:r>
                  </a:p>
                </c:rich>
              </c:tx>
              <c:dLblPos val="outEnd"/>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8%</a:t>
                    </a:r>
                  </a:p>
                </c:rich>
              </c:tx>
              <c:dLblPos val="outEnd"/>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8%</a:t>
                    </a:r>
                  </a:p>
                </c:rich>
              </c:tx>
              <c:dLblPos val="outEnd"/>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8%</a:t>
                    </a:r>
                  </a:p>
                </c:rich>
              </c:tx>
              <c:dLblPos val="out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'!$A$46:$A$53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'!$B$46:$B$53</c:f>
              <c:numCache>
                <c:formatCode>0%</c:formatCode>
                <c:ptCount val="8"/>
                <c:pt idx="0">
                  <c:v>0.122136154718791</c:v>
                </c:pt>
                <c:pt idx="1">
                  <c:v>0.11461312499515583</c:v>
                </c:pt>
                <c:pt idx="2">
                  <c:v>0.1078718781968096</c:v>
                </c:pt>
                <c:pt idx="3">
                  <c:v>0.10202730061560211</c:v>
                </c:pt>
                <c:pt idx="4">
                  <c:v>9.2292932911538436E-2</c:v>
                </c:pt>
                <c:pt idx="5">
                  <c:v>8.4637928673440638E-2</c:v>
                </c:pt>
                <c:pt idx="6">
                  <c:v>8.1267149462583593E-2</c:v>
                </c:pt>
                <c:pt idx="7">
                  <c:v>8.1290389585430334E-2</c:v>
                </c:pt>
              </c:numCache>
            </c:numRef>
          </c:val>
        </c:ser>
        <c:dLbls>
          <c:dLblPos val="outEnd"/>
          <c:showLegendKey val="0"/>
          <c:showVal val="1"/>
          <c:showCatName val="0"/>
          <c:showSerName val="0"/>
          <c:showPercent val="0"/>
          <c:showBubbleSize val="0"/>
        </c:dLbls>
        <c:gapWidth val="150"/>
        <c:overlap val="-27"/>
        <c:axId val="900925752"/>
        <c:axId val="900926536"/>
      </c:barChart>
      <c:catAx>
        <c:axId val="90092575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26536"/>
        <c:crosses val="autoZero"/>
        <c:auto val="1"/>
        <c:lblAlgn val="ctr"/>
        <c:lblOffset val="100"/>
        <c:noMultiLvlLbl val="0"/>
      </c:catAx>
      <c:valAx>
        <c:axId val="900926536"/>
        <c:scaling>
          <c:orientation val="minMax"/>
        </c:scaling>
        <c:delete val="1"/>
        <c:axPos val="l"/>
        <c:numFmt formatCode="0%" sourceLinked="1"/>
        <c:majorTickMark val="out"/>
        <c:minorTickMark val="none"/>
        <c:tickLblPos val="nextTo"/>
        <c:crossAx val="9009257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spPr>
            <a:solidFill>
              <a:srgbClr val="92D400"/>
            </a:solidFill>
            <a:ln>
              <a:noFill/>
            </a:ln>
            <a:effectLst/>
          </c:spPr>
          <c:invertIfNegative val="0"/>
          <c:dLbls>
            <c:dLbl>
              <c:idx val="0"/>
              <c:tx>
                <c:rich>
                  <a:bodyPr/>
                  <a:lstStyle/>
                  <a:p>
                    <a:r>
                      <a:rPr lang="en-US" dirty="0"/>
                      <a:t>20%</a:t>
                    </a:r>
                  </a:p>
                </c:rich>
              </c:tx>
              <c:dLblPos val="outEnd"/>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17%</a:t>
                    </a:r>
                  </a:p>
                </c:rich>
              </c:tx>
              <c:dLblPos val="outEnd"/>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19%</a:t>
                    </a:r>
                  </a:p>
                </c:rich>
              </c:tx>
              <c:dLblPos val="outEnd"/>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18%</a:t>
                    </a:r>
                  </a:p>
                </c:rich>
              </c:tx>
              <c:dLblPos val="outEnd"/>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20%</a:t>
                    </a:r>
                  </a:p>
                </c:rich>
              </c:tx>
              <c:dLblPos val="outEnd"/>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18%</a:t>
                    </a:r>
                  </a:p>
                </c:rich>
              </c:tx>
              <c:dLblPos val="outEnd"/>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17%</a:t>
                    </a:r>
                  </a:p>
                </c:rich>
              </c:tx>
              <c:dLblPos val="outEnd"/>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13%</a:t>
                    </a:r>
                  </a:p>
                </c:rich>
              </c:tx>
              <c:dLblPos val="out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'!$A$46:$A$53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'!$F$46:$F$53</c:f>
              <c:numCache>
                <c:formatCode>0%</c:formatCode>
                <c:ptCount val="8"/>
                <c:pt idx="0">
                  <c:v>0.20312883746496332</c:v>
                </c:pt>
                <c:pt idx="1">
                  <c:v>0.16830593469280195</c:v>
                </c:pt>
                <c:pt idx="2">
                  <c:v>0.18584240338631378</c:v>
                </c:pt>
                <c:pt idx="3">
                  <c:v>0.17880942413407361</c:v>
                </c:pt>
                <c:pt idx="4">
                  <c:v>0.20482352012532409</c:v>
                </c:pt>
                <c:pt idx="5">
                  <c:v>0.17536266320510704</c:v>
                </c:pt>
                <c:pt idx="6">
                  <c:v>0.17091970755666083</c:v>
                </c:pt>
                <c:pt idx="7">
                  <c:v>0.12698328564698738</c:v>
                </c:pt>
              </c:numCache>
            </c:numRef>
          </c:val>
        </c:ser>
        <c:dLbls>
          <c:dLblPos val="outEnd"/>
          <c:showLegendKey val="0"/>
          <c:showVal val="1"/>
          <c:showCatName val="0"/>
          <c:showSerName val="0"/>
          <c:showPercent val="0"/>
          <c:showBubbleSize val="0"/>
        </c:dLbls>
        <c:gapWidth val="150"/>
        <c:overlap val="-27"/>
        <c:axId val="900937904"/>
        <c:axId val="900937512"/>
      </c:barChart>
      <c:catAx>
        <c:axId val="900937904"/>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37512"/>
        <c:crosses val="autoZero"/>
        <c:auto val="1"/>
        <c:lblAlgn val="ctr"/>
        <c:lblOffset val="100"/>
        <c:noMultiLvlLbl val="0"/>
      </c:catAx>
      <c:valAx>
        <c:axId val="900937512"/>
        <c:scaling>
          <c:orientation val="minMax"/>
        </c:scaling>
        <c:delete val="1"/>
        <c:axPos val="l"/>
        <c:numFmt formatCode="0%" sourceLinked="1"/>
        <c:majorTickMark val="out"/>
        <c:minorTickMark val="none"/>
        <c:tickLblPos val="nextTo"/>
        <c:crossAx val="9009379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dLbls>
          <c:showLegendKey val="0"/>
          <c:showVal val="1"/>
          <c:showCatName val="0"/>
          <c:showSerName val="0"/>
          <c:showPercent val="0"/>
          <c:showBubbleSize val="0"/>
        </c:dLbls>
        <c:gapWidth val="150"/>
        <c:overlap val="-25"/>
        <c:axId val="900930456"/>
        <c:axId val="900930848"/>
      </c:barChart>
      <c:catAx>
        <c:axId val="9009304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30848"/>
        <c:crosses val="autoZero"/>
        <c:auto val="1"/>
        <c:lblAlgn val="ctr"/>
        <c:lblOffset val="100"/>
        <c:noMultiLvlLbl val="0"/>
      </c:catAx>
      <c:valAx>
        <c:axId val="900930848"/>
        <c:scaling>
          <c:orientation val="minMax"/>
        </c:scaling>
        <c:delete val="1"/>
        <c:axPos val="l"/>
        <c:numFmt formatCode="0%" sourceLinked="1"/>
        <c:majorTickMark val="none"/>
        <c:minorTickMark val="none"/>
        <c:tickLblPos val="nextTo"/>
        <c:crossAx val="90093045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spPr>
            <a:solidFill>
              <a:schemeClr val="accent6">
                <a:lumMod val="75000"/>
              </a:schemeClr>
            </a:solidFill>
            <a:ln>
              <a:noFill/>
            </a:ln>
            <a:effectLst/>
          </c:spPr>
          <c:invertIfNegative val="0"/>
          <c:dLbls>
            <c:dLbl>
              <c:idx val="0"/>
              <c:tx>
                <c:rich>
                  <a:bodyPr/>
                  <a:lstStyle/>
                  <a:p>
                    <a:r>
                      <a:rPr lang="en-US" dirty="0"/>
                      <a:t>35%</a:t>
                    </a:r>
                  </a:p>
                </c:rich>
              </c:tx>
              <c:dLblPos val="outEnd"/>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35%</a:t>
                    </a:r>
                  </a:p>
                </c:rich>
              </c:tx>
              <c:dLblPos val="outEnd"/>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32%</a:t>
                    </a:r>
                  </a:p>
                </c:rich>
              </c:tx>
              <c:dLblPos val="outEnd"/>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30%</a:t>
                    </a:r>
                  </a:p>
                </c:rich>
              </c:tx>
              <c:dLblPos val="outEnd"/>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26%</a:t>
                    </a:r>
                  </a:p>
                </c:rich>
              </c:tx>
              <c:dLblPos val="outEnd"/>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34%</a:t>
                    </a:r>
                  </a:p>
                </c:rich>
              </c:tx>
              <c:dLblPos val="outEnd"/>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36%</a:t>
                    </a:r>
                  </a:p>
                </c:rich>
              </c:tx>
              <c:dLblPos val="outEnd"/>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41%</a:t>
                    </a:r>
                  </a:p>
                </c:rich>
              </c:tx>
              <c:dLblPos val="out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'!$A$46:$A$53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'!$E$46:$E$53</c:f>
              <c:numCache>
                <c:formatCode>0%</c:formatCode>
                <c:ptCount val="8"/>
                <c:pt idx="0">
                  <c:v>0.3538868768931494</c:v>
                </c:pt>
                <c:pt idx="1">
                  <c:v>0.34833864254656216</c:v>
                </c:pt>
                <c:pt idx="2">
                  <c:v>0.32063706654424656</c:v>
                </c:pt>
                <c:pt idx="3">
                  <c:v>0.29868369580882709</c:v>
                </c:pt>
                <c:pt idx="4">
                  <c:v>0.25659560515626045</c:v>
                </c:pt>
                <c:pt idx="5">
                  <c:v>0.33614650727466783</c:v>
                </c:pt>
                <c:pt idx="6">
                  <c:v>0.35526707716563644</c:v>
                </c:pt>
                <c:pt idx="7">
                  <c:v>0.40952414875426313</c:v>
                </c:pt>
              </c:numCache>
            </c:numRef>
          </c:val>
        </c:ser>
        <c:dLbls>
          <c:dLblPos val="outEnd"/>
          <c:showLegendKey val="0"/>
          <c:showVal val="1"/>
          <c:showCatName val="0"/>
          <c:showSerName val="0"/>
          <c:showPercent val="0"/>
          <c:showBubbleSize val="0"/>
        </c:dLbls>
        <c:gapWidth val="150"/>
        <c:overlap val="-27"/>
        <c:axId val="900931240"/>
        <c:axId val="900932024"/>
      </c:barChart>
      <c:catAx>
        <c:axId val="90093124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32024"/>
        <c:crosses val="autoZero"/>
        <c:auto val="1"/>
        <c:lblAlgn val="ctr"/>
        <c:lblOffset val="100"/>
        <c:noMultiLvlLbl val="0"/>
      </c:catAx>
      <c:valAx>
        <c:axId val="900932024"/>
        <c:scaling>
          <c:orientation val="minMax"/>
        </c:scaling>
        <c:delete val="1"/>
        <c:axPos val="l"/>
        <c:numFmt formatCode="0%" sourceLinked="1"/>
        <c:majorTickMark val="out"/>
        <c:minorTickMark val="none"/>
        <c:tickLblPos val="nextTo"/>
        <c:crossAx val="90093124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tx2"/>
            </a:solidFill>
            <a:ln>
              <a:noFill/>
            </a:ln>
            <a:effectLst/>
          </c:spPr>
          <c:invertIfNegative val="0"/>
          <c:dLbls>
            <c:dLbl>
              <c:idx val="0"/>
              <c:tx>
                <c:rich>
                  <a:bodyPr/>
                  <a:lstStyle/>
                  <a:p>
                    <a:r>
                      <a:rPr lang="en-US" dirty="0"/>
                      <a:t>30%</a:t>
                    </a:r>
                  </a:p>
                </c:rich>
              </c:tx>
              <c:dLblPos val="outEnd"/>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34%</a:t>
                    </a:r>
                  </a:p>
                </c:rich>
              </c:tx>
              <c:dLblPos val="outEnd"/>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36%</a:t>
                    </a:r>
                  </a:p>
                </c:rich>
              </c:tx>
              <c:dLblPos val="outEnd"/>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39%</a:t>
                    </a:r>
                  </a:p>
                </c:rich>
              </c:tx>
              <c:dLblPos val="outEnd"/>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41%</a:t>
                    </a:r>
                  </a:p>
                </c:rich>
              </c:tx>
              <c:dLblPos val="outEnd"/>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36%</a:t>
                    </a:r>
                  </a:p>
                </c:rich>
              </c:tx>
              <c:dLblPos val="outEnd"/>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35%</a:t>
                    </a:r>
                  </a:p>
                </c:rich>
              </c:tx>
              <c:dLblPos val="outEnd"/>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34%</a:t>
                    </a:r>
                  </a:p>
                </c:rich>
              </c:tx>
              <c:dLblPos val="out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'!$A$46:$A$53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'!$C$46:$C$53</c:f>
              <c:numCache>
                <c:formatCode>0%</c:formatCode>
                <c:ptCount val="8"/>
                <c:pt idx="0">
                  <c:v>0.29845585282846748</c:v>
                </c:pt>
                <c:pt idx="1">
                  <c:v>0.33802636780059059</c:v>
                </c:pt>
                <c:pt idx="2">
                  <c:v>0.35656785098484328</c:v>
                </c:pt>
                <c:pt idx="3">
                  <c:v>0.38712245472201823</c:v>
                </c:pt>
                <c:pt idx="4">
                  <c:v>0.40674163443497902</c:v>
                </c:pt>
                <c:pt idx="5">
                  <c:v>0.3625035276601728</c:v>
                </c:pt>
                <c:pt idx="6">
                  <c:v>0.3501766637833415</c:v>
                </c:pt>
                <c:pt idx="7">
                  <c:v>0.33872859322827381</c:v>
                </c:pt>
              </c:numCache>
            </c:numRef>
          </c:val>
        </c:ser>
        <c:dLbls>
          <c:dLblPos val="outEnd"/>
          <c:showLegendKey val="0"/>
          <c:showVal val="1"/>
          <c:showCatName val="0"/>
          <c:showSerName val="0"/>
          <c:showPercent val="0"/>
          <c:showBubbleSize val="0"/>
        </c:dLbls>
        <c:gapWidth val="150"/>
        <c:overlap val="-27"/>
        <c:axId val="900938688"/>
        <c:axId val="900934768"/>
      </c:barChart>
      <c:catAx>
        <c:axId val="90093868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34768"/>
        <c:crosses val="autoZero"/>
        <c:auto val="1"/>
        <c:lblAlgn val="ctr"/>
        <c:lblOffset val="100"/>
        <c:noMultiLvlLbl val="0"/>
      </c:catAx>
      <c:valAx>
        <c:axId val="900934768"/>
        <c:scaling>
          <c:orientation val="minMax"/>
        </c:scaling>
        <c:delete val="1"/>
        <c:axPos val="l"/>
        <c:numFmt formatCode="0%" sourceLinked="1"/>
        <c:majorTickMark val="out"/>
        <c:minorTickMark val="none"/>
        <c:tickLblPos val="nextTo"/>
        <c:crossAx val="90093868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'!$G$79</c:f>
              <c:strCache>
                <c:ptCount val="1"/>
                <c:pt idx="0">
                  <c:v>Quito</c:v>
                </c:pt>
              </c:strCache>
            </c:strRef>
          </c:tx>
          <c:spPr>
            <a:solidFill>
              <a:srgbClr val="92D050"/>
            </a:solidFill>
            <a:ln>
              <a:noFill/>
            </a:ln>
            <a:effectLst/>
          </c:spPr>
          <c:invertIfNegative val="0"/>
          <c:dLbls>
            <c:dLbl>
              <c:idx val="0"/>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'!$A$80:$A$86</c:f>
              <c:numCache>
                <c:formatCode>General</c:formatCode>
                <c:ptCount val="7"/>
                <c:pt idx="0">
                  <c:v>2008</c:v>
                </c:pt>
                <c:pt idx="1">
                  <c:v>2009</c:v>
                </c:pt>
                <c:pt idx="2">
                  <c:v>2010</c:v>
                </c:pt>
                <c:pt idx="3">
                  <c:v>2011</c:v>
                </c:pt>
                <c:pt idx="4">
                  <c:v>2012</c:v>
                </c:pt>
                <c:pt idx="5">
                  <c:v>2013</c:v>
                </c:pt>
                <c:pt idx="6">
                  <c:v>2014</c:v>
                </c:pt>
              </c:numCache>
            </c:numRef>
          </c:cat>
          <c:val>
            <c:numRef>
              <c:f>'Gráficos '!$G$80:$G$87</c:f>
              <c:numCache>
                <c:formatCode>0%</c:formatCode>
                <c:ptCount val="8"/>
                <c:pt idx="0">
                  <c:v>7.3190373420599295E-2</c:v>
                </c:pt>
                <c:pt idx="1">
                  <c:v>6.7984315221298108E-2</c:v>
                </c:pt>
                <c:pt idx="2">
                  <c:v>6.1049397992339272E-2</c:v>
                </c:pt>
                <c:pt idx="3">
                  <c:v>6.4483982665989772E-2</c:v>
                </c:pt>
                <c:pt idx="4">
                  <c:v>6.7062548314840362E-2</c:v>
                </c:pt>
                <c:pt idx="5">
                  <c:v>6.3614177725898793E-2</c:v>
                </c:pt>
                <c:pt idx="6">
                  <c:v>6.0317127832042537E-2</c:v>
                </c:pt>
                <c:pt idx="7">
                  <c:v>6.1855253220531835E-2</c:v>
                </c:pt>
              </c:numCache>
            </c:numRef>
          </c:val>
        </c:ser>
        <c:dLbls>
          <c:showLegendKey val="0"/>
          <c:showVal val="1"/>
          <c:showCatName val="0"/>
          <c:showSerName val="0"/>
          <c:showPercent val="0"/>
          <c:showBubbleSize val="0"/>
        </c:dLbls>
        <c:gapWidth val="150"/>
        <c:overlap val="-25"/>
        <c:axId val="900932416"/>
        <c:axId val="900932808"/>
      </c:barChart>
      <c:catAx>
        <c:axId val="9009324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32808"/>
        <c:crosses val="autoZero"/>
        <c:auto val="1"/>
        <c:lblAlgn val="ctr"/>
        <c:lblOffset val="100"/>
        <c:noMultiLvlLbl val="0"/>
      </c:catAx>
      <c:valAx>
        <c:axId val="900932808"/>
        <c:scaling>
          <c:orientation val="minMax"/>
        </c:scaling>
        <c:delete val="1"/>
        <c:axPos val="l"/>
        <c:numFmt formatCode="0%" sourceLinked="1"/>
        <c:majorTickMark val="none"/>
        <c:minorTickMark val="none"/>
        <c:tickLblPos val="nextTo"/>
        <c:crossAx val="90093241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'!$D$79</c:f>
              <c:strCache>
                <c:ptCount val="1"/>
                <c:pt idx="0">
                  <c:v>Lima</c:v>
                </c:pt>
              </c:strCache>
            </c:strRef>
          </c:tx>
          <c:spPr>
            <a:solidFill>
              <a:schemeClr val="accent1"/>
            </a:solidFill>
            <a:ln>
              <a:noFill/>
            </a:ln>
            <a:effectLst/>
          </c:spPr>
          <c:invertIfNegative val="0"/>
          <c:dLbls>
            <c:dLbl>
              <c:idx val="0"/>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5%</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'!$A$80:$A$87</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'!$D$80:$D$87</c:f>
              <c:numCache>
                <c:formatCode>0%</c:formatCode>
                <c:ptCount val="8"/>
                <c:pt idx="0">
                  <c:v>4.5311909625938993E-2</c:v>
                </c:pt>
                <c:pt idx="1">
                  <c:v>4.7529029100881172E-2</c:v>
                </c:pt>
                <c:pt idx="2">
                  <c:v>4.842612343536621E-2</c:v>
                </c:pt>
                <c:pt idx="3">
                  <c:v>5.2068829360543654E-2</c:v>
                </c:pt>
                <c:pt idx="4">
                  <c:v>5.2954257261711567E-2</c:v>
                </c:pt>
                <c:pt idx="5">
                  <c:v>5.2136396999490298E-2</c:v>
                </c:pt>
                <c:pt idx="6">
                  <c:v>4.9719423448155442E-2</c:v>
                </c:pt>
                <c:pt idx="7">
                  <c:v>4.8437951356368199E-2</c:v>
                </c:pt>
              </c:numCache>
            </c:numRef>
          </c:val>
        </c:ser>
        <c:dLbls>
          <c:showLegendKey val="0"/>
          <c:showVal val="1"/>
          <c:showCatName val="0"/>
          <c:showSerName val="0"/>
          <c:showPercent val="0"/>
          <c:showBubbleSize val="0"/>
        </c:dLbls>
        <c:gapWidth val="150"/>
        <c:overlap val="-25"/>
        <c:axId val="900933592"/>
        <c:axId val="900933984"/>
      </c:barChart>
      <c:catAx>
        <c:axId val="9009335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33984"/>
        <c:crosses val="autoZero"/>
        <c:auto val="1"/>
        <c:lblAlgn val="ctr"/>
        <c:lblOffset val="100"/>
        <c:noMultiLvlLbl val="0"/>
      </c:catAx>
      <c:valAx>
        <c:axId val="900933984"/>
        <c:scaling>
          <c:orientation val="minMax"/>
        </c:scaling>
        <c:delete val="1"/>
        <c:axPos val="l"/>
        <c:numFmt formatCode="0%" sourceLinked="1"/>
        <c:majorTickMark val="none"/>
        <c:minorTickMark val="none"/>
        <c:tickLblPos val="nextTo"/>
        <c:crossAx val="90093359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'!$E$79</c:f>
              <c:strCache>
                <c:ptCount val="1"/>
                <c:pt idx="0">
                  <c:v>La Paz</c:v>
                </c:pt>
              </c:strCache>
            </c:strRef>
          </c:tx>
          <c:spPr>
            <a:solidFill>
              <a:srgbClr val="00B050"/>
            </a:solidFill>
            <a:ln>
              <a:noFill/>
            </a:ln>
            <a:effectLst/>
          </c:spPr>
          <c:invertIfNegative val="0"/>
          <c:dLbls>
            <c:dLbl>
              <c:idx val="0"/>
              <c:tx>
                <c:rich>
                  <a:bodyPr/>
                  <a:lstStyle/>
                  <a:p>
                    <a:r>
                      <a:rPr lang="en-US" dirty="0"/>
                      <a:t>1%</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1%</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'!$A$80:$A$87</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'!$E$80:$E$87</c:f>
              <c:numCache>
                <c:formatCode>0%</c:formatCode>
                <c:ptCount val="8"/>
                <c:pt idx="0">
                  <c:v>6.2252776692645791E-3</c:v>
                </c:pt>
                <c:pt idx="1">
                  <c:v>6.8678540628166586E-3</c:v>
                </c:pt>
                <c:pt idx="2">
                  <c:v>4.1660112396137775E-3</c:v>
                </c:pt>
                <c:pt idx="3">
                  <c:v>8.5195532108393972E-3</c:v>
                </c:pt>
                <c:pt idx="4">
                  <c:v>1.0142480195982399E-2</c:v>
                </c:pt>
                <c:pt idx="5">
                  <c:v>7.166282346875324E-3</c:v>
                </c:pt>
                <c:pt idx="6">
                  <c:v>7.2491556480082505E-3</c:v>
                </c:pt>
                <c:pt idx="7">
                  <c:v>7.4912716914361131E-3</c:v>
                </c:pt>
              </c:numCache>
            </c:numRef>
          </c:val>
        </c:ser>
        <c:dLbls>
          <c:showLegendKey val="0"/>
          <c:showVal val="1"/>
          <c:showCatName val="0"/>
          <c:showSerName val="0"/>
          <c:showPercent val="0"/>
          <c:showBubbleSize val="0"/>
        </c:dLbls>
        <c:gapWidth val="150"/>
        <c:overlap val="-25"/>
        <c:axId val="900939472"/>
        <c:axId val="900930064"/>
      </c:barChart>
      <c:catAx>
        <c:axId val="9009394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30064"/>
        <c:crosses val="autoZero"/>
        <c:auto val="1"/>
        <c:lblAlgn val="ctr"/>
        <c:lblOffset val="100"/>
        <c:noMultiLvlLbl val="0"/>
      </c:catAx>
      <c:valAx>
        <c:axId val="900930064"/>
        <c:scaling>
          <c:orientation val="minMax"/>
        </c:scaling>
        <c:delete val="1"/>
        <c:axPos val="l"/>
        <c:numFmt formatCode="0%" sourceLinked="1"/>
        <c:majorTickMark val="none"/>
        <c:minorTickMark val="none"/>
        <c:tickLblPos val="nextTo"/>
        <c:crossAx val="9009394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'!$B$79</c:f>
              <c:strCache>
                <c:ptCount val="1"/>
                <c:pt idx="0">
                  <c:v>Bogotá</c:v>
                </c:pt>
              </c:strCache>
            </c:strRef>
          </c:tx>
          <c:spPr>
            <a:solidFill>
              <a:srgbClr val="00B0F0"/>
            </a:solidFill>
            <a:ln>
              <a:noFill/>
            </a:ln>
            <a:effectLst/>
          </c:spPr>
          <c:invertIfNegative val="0"/>
          <c:dLbls>
            <c:dLbl>
              <c:idx val="0"/>
              <c:tx>
                <c:rich>
                  <a:bodyPr/>
                  <a:lstStyle/>
                  <a:p>
                    <a:r>
                      <a:rPr lang="en-US" dirty="0"/>
                      <a:t>14%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15%</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15%</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'!$A$80:$A$87</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'!$B$80:$B$87</c:f>
              <c:numCache>
                <c:formatCode>0%</c:formatCode>
                <c:ptCount val="8"/>
                <c:pt idx="0">
                  <c:v>0.13966395775029725</c:v>
                </c:pt>
                <c:pt idx="1">
                  <c:v>0.16343428331312657</c:v>
                </c:pt>
                <c:pt idx="2">
                  <c:v>0.17310087297873811</c:v>
                </c:pt>
                <c:pt idx="3">
                  <c:v>0.15732920072162368</c:v>
                </c:pt>
                <c:pt idx="4">
                  <c:v>0.15222399678004389</c:v>
                </c:pt>
                <c:pt idx="5">
                  <c:v>0.15395534039415937</c:v>
                </c:pt>
                <c:pt idx="6">
                  <c:v>0.17406531813763637</c:v>
                </c:pt>
                <c:pt idx="7">
                  <c:v>0.12202851613493923</c:v>
                </c:pt>
              </c:numCache>
            </c:numRef>
          </c:val>
        </c:ser>
        <c:dLbls>
          <c:showLegendKey val="0"/>
          <c:showVal val="1"/>
          <c:showCatName val="0"/>
          <c:showSerName val="0"/>
          <c:showPercent val="0"/>
          <c:showBubbleSize val="0"/>
        </c:dLbls>
        <c:gapWidth val="150"/>
        <c:overlap val="-25"/>
        <c:axId val="900935552"/>
        <c:axId val="900939864"/>
      </c:barChart>
      <c:catAx>
        <c:axId val="9009355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39864"/>
        <c:crosses val="autoZero"/>
        <c:auto val="1"/>
        <c:lblAlgn val="ctr"/>
        <c:lblOffset val="100"/>
        <c:noMultiLvlLbl val="0"/>
      </c:catAx>
      <c:valAx>
        <c:axId val="900939864"/>
        <c:scaling>
          <c:orientation val="minMax"/>
        </c:scaling>
        <c:delete val="1"/>
        <c:axPos val="l"/>
        <c:numFmt formatCode="0%" sourceLinked="1"/>
        <c:majorTickMark val="none"/>
        <c:minorTickMark val="none"/>
        <c:tickLblPos val="nextTo"/>
        <c:crossAx val="9009355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'!$F$79</c:f>
              <c:strCache>
                <c:ptCount val="1"/>
                <c:pt idx="0">
                  <c:v>México</c:v>
                </c:pt>
              </c:strCache>
            </c:strRef>
          </c:tx>
          <c:spPr>
            <a:solidFill>
              <a:schemeClr val="accent4">
                <a:lumMod val="75000"/>
              </a:schemeClr>
            </a:solidFill>
            <a:ln>
              <a:noFill/>
            </a:ln>
            <a:effectLst/>
          </c:spPr>
          <c:invertIfNegative val="0"/>
          <c:dLbls>
            <c:dLbl>
              <c:idx val="0"/>
              <c:tx>
                <c:rich>
                  <a:bodyPr/>
                  <a:lstStyle/>
                  <a:p>
                    <a:r>
                      <a:rPr lang="en-US" dirty="0"/>
                      <a:t>41%</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41%</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40%</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41%</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42%</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44%</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44%</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49%</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'!$A$80:$A$87</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'!$F$80:$F$87</c:f>
              <c:numCache>
                <c:formatCode>0%</c:formatCode>
                <c:ptCount val="8"/>
                <c:pt idx="0">
                  <c:v>0.40581765940233067</c:v>
                </c:pt>
                <c:pt idx="1">
                  <c:v>0.40714826873282117</c:v>
                </c:pt>
                <c:pt idx="2">
                  <c:v>0.40064243540328048</c:v>
                </c:pt>
                <c:pt idx="3">
                  <c:v>0.41197517266221934</c:v>
                </c:pt>
                <c:pt idx="4">
                  <c:v>0.42208846009128614</c:v>
                </c:pt>
                <c:pt idx="5">
                  <c:v>0.4408627173321602</c:v>
                </c:pt>
                <c:pt idx="6">
                  <c:v>0.43658523483899636</c:v>
                </c:pt>
                <c:pt idx="7">
                  <c:v>0.49133951144317983</c:v>
                </c:pt>
              </c:numCache>
            </c:numRef>
          </c:val>
        </c:ser>
        <c:dLbls>
          <c:showLegendKey val="0"/>
          <c:showVal val="1"/>
          <c:showCatName val="0"/>
          <c:showSerName val="0"/>
          <c:showPercent val="0"/>
          <c:showBubbleSize val="0"/>
        </c:dLbls>
        <c:gapWidth val="150"/>
        <c:overlap val="-25"/>
        <c:axId val="900929672"/>
        <c:axId val="900941432"/>
      </c:barChart>
      <c:catAx>
        <c:axId val="9009296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41432"/>
        <c:crosses val="autoZero"/>
        <c:auto val="1"/>
        <c:lblAlgn val="ctr"/>
        <c:lblOffset val="100"/>
        <c:noMultiLvlLbl val="0"/>
      </c:catAx>
      <c:valAx>
        <c:axId val="900941432"/>
        <c:scaling>
          <c:orientation val="minMax"/>
        </c:scaling>
        <c:delete val="1"/>
        <c:axPos val="l"/>
        <c:numFmt formatCode="0%" sourceLinked="1"/>
        <c:majorTickMark val="none"/>
        <c:minorTickMark val="none"/>
        <c:tickLblPos val="nextTo"/>
        <c:crossAx val="9009296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543549224503538E-2"/>
          <c:w val="1"/>
          <c:h val="0.69267134639709538"/>
        </c:manualLayout>
      </c:layout>
      <c:barChart>
        <c:barDir val="col"/>
        <c:grouping val="clustered"/>
        <c:varyColors val="0"/>
        <c:ser>
          <c:idx val="0"/>
          <c:order val="0"/>
          <c:tx>
            <c:strRef>
              <c:f>Sheet1!$B$1</c:f>
              <c:strCache>
                <c:ptCount val="1"/>
                <c:pt idx="0">
                  <c:v>Lima</c:v>
                </c:pt>
              </c:strCache>
            </c:strRef>
          </c:tx>
          <c:spPr>
            <a:effectLst/>
          </c:spPr>
          <c:invertIfNegative val="0"/>
          <c:dLbls>
            <c:dLbl>
              <c:idx val="0"/>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2,9</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3,9</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5,0</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3,9</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4,2</a:t>
                    </a:r>
                  </a:p>
                </c:rich>
              </c:tx>
              <c:showLegendKey val="0"/>
              <c:showVal val="1"/>
              <c:showCatName val="0"/>
              <c:showSerName val="0"/>
              <c:showPercent val="0"/>
              <c:showBubbleSize val="0"/>
              <c:extLst>
                <c:ext xmlns:c15="http://schemas.microsoft.com/office/drawing/2012/chart" uri="{CE6537A1-D6FC-4f65-9D91-7224C49458BB}">
                  <c15:layout/>
                </c:ext>
              </c:extLst>
            </c:dLbl>
            <c:dLbl>
              <c:idx val="12"/>
              <c:layout>
                <c:manualLayout>
                  <c:x val="-8.3620579249472169E-3"/>
                  <c:y val="3.6160527892621384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2010</c:v>
                </c:pt>
                <c:pt idx="1">
                  <c:v>2011</c:v>
                </c:pt>
                <c:pt idx="2">
                  <c:v>2012</c:v>
                </c:pt>
                <c:pt idx="3">
                  <c:v>2013</c:v>
                </c:pt>
                <c:pt idx="4">
                  <c:v>2014</c:v>
                </c:pt>
                <c:pt idx="5">
                  <c:v>2015</c:v>
                </c:pt>
              </c:numCache>
            </c:numRef>
          </c:cat>
          <c:val>
            <c:numRef>
              <c:f>Sheet1!$B$2:$B$7</c:f>
              <c:numCache>
                <c:formatCode>_(* #,##0.00_);_(* \(#,##0.00\);_(* "-"??_);_(@_)</c:formatCode>
                <c:ptCount val="6"/>
                <c:pt idx="0">
                  <c:v>2.1</c:v>
                </c:pt>
                <c:pt idx="1">
                  <c:v>2.94</c:v>
                </c:pt>
                <c:pt idx="2">
                  <c:v>3.94</c:v>
                </c:pt>
                <c:pt idx="3">
                  <c:v>5.01</c:v>
                </c:pt>
                <c:pt idx="4">
                  <c:v>3.94</c:v>
                </c:pt>
                <c:pt idx="5">
                  <c:v>4.22</c:v>
                </c:pt>
              </c:numCache>
            </c:numRef>
          </c:val>
        </c:ser>
        <c:ser>
          <c:idx val="1"/>
          <c:order val="1"/>
          <c:tx>
            <c:strRef>
              <c:f>Sheet1!$C$1</c:f>
              <c:strCache>
                <c:ptCount val="1"/>
                <c:pt idx="0">
                  <c:v>México City</c:v>
                </c:pt>
              </c:strCache>
            </c:strRef>
          </c:tx>
          <c:spPr>
            <a:solidFill>
              <a:schemeClr val="accent3">
                <a:lumMod val="75000"/>
              </a:schemeClr>
            </a:solidFill>
          </c:spPr>
          <c:invertIfNegative val="0"/>
          <c:dLbls>
            <c:dLbl>
              <c:idx val="0"/>
              <c:layout/>
              <c:tx>
                <c:rich>
                  <a:bodyPr/>
                  <a:lstStyle/>
                  <a:p>
                    <a:r>
                      <a:rPr lang="en-US" dirty="0"/>
                      <a:t>1,8</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2,4</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2.7728879245643482E-3"/>
                  <c:y val="3.0012909095742987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2,8</a:t>
                    </a:r>
                  </a:p>
                </c:rich>
              </c:tx>
              <c:showLegendKey val="0"/>
              <c:showVal val="1"/>
              <c:showCatName val="0"/>
              <c:showSerName val="0"/>
              <c:showPercent val="0"/>
              <c:showBubbleSize val="0"/>
              <c:extLst>
                <c:ext xmlns:c15="http://schemas.microsoft.com/office/drawing/2012/chart" uri="{CE6537A1-D6FC-4f65-9D91-7224C49458BB}">
                  <c15:layout/>
                </c:ext>
              </c:extLst>
            </c:dLbl>
            <c:dLbl>
              <c:idx val="8"/>
              <c:layout>
                <c:manualLayout>
                  <c:x val="-3.951454992820267E-3"/>
                  <c:y val="1.4552798845943259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2.560097600982145E-3"/>
                  <c:y val="2.5136652552083812E-2"/>
                </c:manualLayout>
              </c:layout>
              <c:showLegendKey val="0"/>
              <c:showVal val="1"/>
              <c:showCatName val="0"/>
              <c:showSerName val="0"/>
              <c:showPercent val="0"/>
              <c:showBubbleSize val="0"/>
              <c:extLst>
                <c:ext xmlns:c15="http://schemas.microsoft.com/office/drawing/2012/chart" uri="{CE6537A1-D6FC-4f65-9D91-7224C49458BB}"/>
              </c:extLst>
            </c:dLbl>
            <c:dLbl>
              <c:idx val="10"/>
              <c:layout>
                <c:manualLayout>
                  <c:x val="-1.0908241952010879E-2"/>
                  <c:y val="2.5136652552083812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1.2299599343849103E-2"/>
                  <c:y val="3.0428579405153991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9.5168845601728575E-3"/>
                  <c:y val="3.0428579405153991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1.2299599343849001E-2"/>
                  <c:y val="4.630435996436491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chemeClr val="accent3">
                        <a:lumMod val="75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Sheet1!$C$2:$C$7</c:f>
              <c:numCache>
                <c:formatCode>_(* #,##0.00_);_(* \(#,##0.00\);_(* "-"??_);_(@_)</c:formatCode>
                <c:ptCount val="6"/>
                <c:pt idx="0">
                  <c:v>1.8</c:v>
                </c:pt>
                <c:pt idx="1">
                  <c:v>2.0699999999999998</c:v>
                </c:pt>
                <c:pt idx="2">
                  <c:v>2.2799999999999998</c:v>
                </c:pt>
                <c:pt idx="3">
                  <c:v>2.38</c:v>
                </c:pt>
                <c:pt idx="4">
                  <c:v>2.59</c:v>
                </c:pt>
                <c:pt idx="5">
                  <c:v>2.82</c:v>
                </c:pt>
              </c:numCache>
            </c:numRef>
          </c:val>
        </c:ser>
        <c:ser>
          <c:idx val="2"/>
          <c:order val="2"/>
          <c:tx>
            <c:strRef>
              <c:f>Sheet1!$D$1</c:f>
              <c:strCache>
                <c:ptCount val="1"/>
                <c:pt idx="0">
                  <c:v>São Paulo</c:v>
                </c:pt>
              </c:strCache>
            </c:strRef>
          </c:tx>
          <c:spPr>
            <a:solidFill>
              <a:srgbClr val="00B0F0"/>
            </a:solidFill>
          </c:spPr>
          <c:invertIfNegative val="0"/>
          <c:dLbls>
            <c:dLbl>
              <c:idx val="0"/>
              <c:layout/>
              <c:tx>
                <c:rich>
                  <a:bodyPr/>
                  <a:lstStyle/>
                  <a:p>
                    <a:r>
                      <a:rPr lang="en-US" dirty="0"/>
                      <a:t>2,0</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8.0129910890852334E-5"/>
                  <c:y val="3.9690299863228574E-3"/>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2.0216032729258302E-3"/>
                  <c:y val="1.0129947625110372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6"/>
              <c:layout>
                <c:manualLayout>
                  <c:x val="-8.3620579249471146E-3"/>
                  <c:y val="1.9844725699013535E-2"/>
                </c:manualLayout>
              </c:layout>
              <c:showLegendKey val="0"/>
              <c:showVal val="1"/>
              <c:showCatName val="0"/>
              <c:showSerName val="0"/>
              <c:showPercent val="0"/>
              <c:showBubbleSize val="0"/>
              <c:extLst>
                <c:ext xmlns:c15="http://schemas.microsoft.com/office/drawing/2012/chart" uri="{CE6537A1-D6FC-4f65-9D91-7224C49458BB}"/>
              </c:extLst>
            </c:dLbl>
            <c:dLbl>
              <c:idx val="7"/>
              <c:layout>
                <c:manualLayout>
                  <c:x val="-1.810155966781387E-2"/>
                  <c:y val="4.630435996436491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chemeClr val="accent3"/>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Sheet1!$D$2:$D$7</c:f>
              <c:numCache>
                <c:formatCode>_(* #,##0.00_);_(* \(#,##0.00\);_(* "-"??_);_(@_)</c:formatCode>
                <c:ptCount val="6"/>
                <c:pt idx="0">
                  <c:v>2</c:v>
                </c:pt>
                <c:pt idx="1">
                  <c:v>2.09</c:v>
                </c:pt>
                <c:pt idx="2">
                  <c:v>2.11</c:v>
                </c:pt>
                <c:pt idx="3">
                  <c:v>2.2200000000000002</c:v>
                </c:pt>
                <c:pt idx="4">
                  <c:v>2.35</c:v>
                </c:pt>
                <c:pt idx="5">
                  <c:v>2.44</c:v>
                </c:pt>
              </c:numCache>
            </c:numRef>
          </c:val>
        </c:ser>
        <c:ser>
          <c:idx val="3"/>
          <c:order val="3"/>
          <c:tx>
            <c:strRef>
              <c:f>Sheet1!$E$1</c:f>
              <c:strCache>
                <c:ptCount val="1"/>
                <c:pt idx="0">
                  <c:v>Punta Cana</c:v>
                </c:pt>
              </c:strCache>
            </c:strRef>
          </c:tx>
          <c:invertIfNegative val="0"/>
          <c:dLbls>
            <c:dLbl>
              <c:idx val="0"/>
              <c:layout/>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1,8</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2,0</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1.2820514114727992E-3"/>
                  <c:y val="-4.5019363643614425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7"/>
              <c:layout>
                <c:manualLayout>
                  <c:x val="-1.3913573918381222E-3"/>
                  <c:y val="4.2335414824562108E-2"/>
                </c:manualLayout>
              </c:layout>
              <c:showLegendKey val="0"/>
              <c:showVal val="1"/>
              <c:showCatName val="0"/>
              <c:showSerName val="0"/>
              <c:showPercent val="0"/>
              <c:showBubbleSize val="0"/>
              <c:extLst>
                <c:ext xmlns:c15="http://schemas.microsoft.com/office/drawing/2012/chart" uri="{CE6537A1-D6FC-4f65-9D91-7224C49458BB}"/>
              </c:extLst>
            </c:dLbl>
            <c:dLbl>
              <c:idx val="8"/>
              <c:layout>
                <c:manualLayout>
                  <c:x val="2.7827147836762445E-3"/>
                  <c:y val="-2.6459634265351476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1.3913573918382244E-3"/>
                  <c:y val="-2.6459634265351379E-2"/>
                </c:manualLayout>
              </c:layout>
              <c:showLegendKey val="0"/>
              <c:showVal val="1"/>
              <c:showCatName val="0"/>
              <c:showSerName val="0"/>
              <c:showPercent val="0"/>
              <c:showBubbleSize val="0"/>
              <c:extLst>
                <c:ext xmlns:c15="http://schemas.microsoft.com/office/drawing/2012/chart" uri="{CE6537A1-D6FC-4f65-9D91-7224C49458BB}"/>
              </c:extLst>
            </c:dLbl>
            <c:dLbl>
              <c:idx val="10"/>
              <c:layout>
                <c:manualLayout>
                  <c:x val="-9.7395017428668559E-3"/>
                  <c:y val="-2.6459634265351379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9.7395017428668559E-3"/>
                  <c:y val="-5.8211195383773132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9.7395017428667536E-3"/>
                  <c:y val="-4.7627341677632481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1.9479003485733812E-2"/>
                  <c:y val="-4.7627341677632579E-2"/>
                </c:manualLayout>
              </c:layout>
              <c:showLegendKey val="0"/>
              <c:showVal val="1"/>
              <c:showCatName val="0"/>
              <c:showSerName val="0"/>
              <c:showPercent val="0"/>
              <c:showBubbleSize val="0"/>
              <c:extLst>
                <c:ext xmlns:c15="http://schemas.microsoft.com/office/drawing/2012/chart" uri="{CE6537A1-D6FC-4f65-9D91-7224C49458BB}"/>
              </c:extLst>
            </c:dLbl>
            <c:dLbl>
              <c:idx val="14"/>
              <c:layout>
                <c:manualLayout>
                  <c:x val="-1.9479003485733712E-2"/>
                  <c:y val="-5.291926853070275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chemeClr val="accent2">
                        <a:lumMod val="50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c:v>2010</c:v>
                </c:pt>
                <c:pt idx="1">
                  <c:v>2011</c:v>
                </c:pt>
                <c:pt idx="2">
                  <c:v>2012</c:v>
                </c:pt>
                <c:pt idx="3">
                  <c:v>2013</c:v>
                </c:pt>
                <c:pt idx="4">
                  <c:v>2014</c:v>
                </c:pt>
                <c:pt idx="5">
                  <c:v>2015</c:v>
                </c:pt>
              </c:numCache>
            </c:numRef>
          </c:cat>
          <c:val>
            <c:numRef>
              <c:f>Sheet1!$E$2:$E$7</c:f>
              <c:numCache>
                <c:formatCode>_(* #,##0.00_);_(* \(#,##0.00\);_(* "-"??_);_(@_)</c:formatCode>
                <c:ptCount val="6"/>
                <c:pt idx="0">
                  <c:v>1.7</c:v>
                </c:pt>
                <c:pt idx="1">
                  <c:v>1.84</c:v>
                </c:pt>
                <c:pt idx="2">
                  <c:v>2.0299999999999998</c:v>
                </c:pt>
                <c:pt idx="3">
                  <c:v>2.11</c:v>
                </c:pt>
                <c:pt idx="4">
                  <c:v>2.33</c:v>
                </c:pt>
                <c:pt idx="5">
                  <c:v>2.4300000000000002</c:v>
                </c:pt>
              </c:numCache>
            </c:numRef>
          </c:val>
        </c:ser>
        <c:ser>
          <c:idx val="4"/>
          <c:order val="4"/>
          <c:tx>
            <c:strRef>
              <c:f>Sheet1!$F$1</c:f>
              <c:strCache>
                <c:ptCount val="1"/>
                <c:pt idx="0">
                  <c:v>Buenos Aires</c:v>
                </c:pt>
              </c:strCache>
            </c:strRef>
          </c:tx>
          <c:spPr>
            <a:solidFill>
              <a:schemeClr val="accent2">
                <a:lumMod val="75000"/>
              </a:schemeClr>
            </a:solidFill>
            <a:ln>
              <a:noFill/>
            </a:ln>
          </c:spPr>
          <c:invertIfNegative val="0"/>
          <c:dLbls>
            <c:dLbl>
              <c:idx val="0"/>
              <c:layout/>
              <c:tx>
                <c:rich>
                  <a:bodyPr/>
                  <a:lstStyle/>
                  <a:p>
                    <a:r>
                      <a:rPr lang="en-US" dirty="0"/>
                      <a:t>2,4</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2,4</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4.7008008713481521E-17"/>
                  <c:y val="7.5032272739357381E-3"/>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2,0</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1.2820514114729872E-3"/>
                  <c:y val="3.0012909095742953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15:layout/>
                </c:ext>
              </c:extLst>
            </c:dLbl>
            <c:dLbl>
              <c:idx val="11"/>
              <c:layout>
                <c:manualLayout>
                  <c:x val="-1.3913573918381222E-3"/>
                  <c:y val="-3.7043487971491956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1.391357391838112E-2"/>
                  <c:y val="-4.2335414824562254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3.0609862620438893E-2"/>
                  <c:y val="-5.2919268530702807E-2"/>
                </c:manualLayout>
              </c:layout>
              <c:showLegendKey val="0"/>
              <c:showVal val="1"/>
              <c:showCatName val="0"/>
              <c:showSerName val="0"/>
              <c:showPercent val="0"/>
              <c:showBubbleSize val="0"/>
              <c:extLst>
                <c:ext xmlns:c15="http://schemas.microsoft.com/office/drawing/2012/chart" uri="{CE6537A1-D6FC-4f65-9D91-7224C49458BB}"/>
              </c:extLst>
            </c:dLbl>
            <c:dLbl>
              <c:idx val="14"/>
              <c:layout>
                <c:manualLayout>
                  <c:x val="-1.5304931310219344E-2"/>
                  <c:y val="-5.291926853070275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rgbClr val="6D9F00"/>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c:v>2010</c:v>
                </c:pt>
                <c:pt idx="1">
                  <c:v>2011</c:v>
                </c:pt>
                <c:pt idx="2">
                  <c:v>2012</c:v>
                </c:pt>
                <c:pt idx="3">
                  <c:v>2013</c:v>
                </c:pt>
                <c:pt idx="4">
                  <c:v>2014</c:v>
                </c:pt>
                <c:pt idx="5">
                  <c:v>2015</c:v>
                </c:pt>
              </c:numCache>
            </c:numRef>
          </c:cat>
          <c:val>
            <c:numRef>
              <c:f>Sheet1!$F$2:$F$7</c:f>
              <c:numCache>
                <c:formatCode>_(* #,##0.00_);_(* \(#,##0.00\);_(* "-"??_);_(@_)</c:formatCode>
                <c:ptCount val="6"/>
                <c:pt idx="0">
                  <c:v>2.4</c:v>
                </c:pt>
                <c:pt idx="1">
                  <c:v>2.39</c:v>
                </c:pt>
                <c:pt idx="2">
                  <c:v>2.2200000000000002</c:v>
                </c:pt>
                <c:pt idx="3">
                  <c:v>2.0099999999999998</c:v>
                </c:pt>
                <c:pt idx="4">
                  <c:v>2.08</c:v>
                </c:pt>
                <c:pt idx="5">
                  <c:v>2.1800000000000002</c:v>
                </c:pt>
              </c:numCache>
            </c:numRef>
          </c:val>
        </c:ser>
        <c:ser>
          <c:idx val="5"/>
          <c:order val="5"/>
          <c:tx>
            <c:strRef>
              <c:f>Sheet1!$G$1</c:f>
              <c:strCache>
                <c:ptCount val="1"/>
                <c:pt idx="0">
                  <c:v>San José</c:v>
                </c:pt>
              </c:strCache>
            </c:strRef>
          </c:tx>
          <c:invertIfNegative val="0"/>
          <c:dLbls>
            <c:dLbl>
              <c:idx val="0"/>
              <c:layout/>
              <c:tx>
                <c:rich>
                  <a:bodyPr/>
                  <a:lstStyle/>
                  <a:p>
                    <a:r>
                      <a:rPr lang="en-US" dirty="0"/>
                      <a:t>1,3</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1,4</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1,4</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1,4</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1,4</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1,5</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rgbClr val="B2C402"/>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Sheet1!$G$2:$G$7</c:f>
              <c:numCache>
                <c:formatCode>_(* #,##0.00_);_(* \(#,##0.00\);_(* "-"??_);_(@_)</c:formatCode>
                <c:ptCount val="6"/>
                <c:pt idx="0">
                  <c:v>1.3</c:v>
                </c:pt>
                <c:pt idx="1">
                  <c:v>1.42</c:v>
                </c:pt>
                <c:pt idx="2">
                  <c:v>1.41</c:v>
                </c:pt>
                <c:pt idx="3">
                  <c:v>1.43</c:v>
                </c:pt>
                <c:pt idx="4">
                  <c:v>1.44</c:v>
                </c:pt>
                <c:pt idx="5">
                  <c:v>1.51</c:v>
                </c:pt>
              </c:numCache>
            </c:numRef>
          </c:val>
        </c:ser>
        <c:ser>
          <c:idx val="6"/>
          <c:order val="6"/>
          <c:tx>
            <c:strRef>
              <c:f>Sheet1!$H$1</c:f>
              <c:strCache>
                <c:ptCount val="1"/>
                <c:pt idx="0">
                  <c:v>Río de Janeiro</c:v>
                </c:pt>
              </c:strCache>
            </c:strRef>
          </c:tx>
          <c:spPr>
            <a:solidFill>
              <a:schemeClr val="accent2">
                <a:lumMod val="40000"/>
                <a:lumOff val="60000"/>
              </a:schemeClr>
            </a:solidFill>
          </c:spPr>
          <c:invertIfNegative val="0"/>
          <c:dLbls>
            <c:dLbl>
              <c:idx val="0"/>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1,3</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accent6"/>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Sheet1!$H$2:$H$7</c:f>
              <c:numCache>
                <c:formatCode>_(* #,##0.00_);_(* \(#,##0.00\);_(* "-"??_);_(@_)</c:formatCode>
                <c:ptCount val="6"/>
                <c:pt idx="0">
                  <c:v>0.9</c:v>
                </c:pt>
                <c:pt idx="1">
                  <c:v>0.98</c:v>
                </c:pt>
                <c:pt idx="2">
                  <c:v>1.1299999999999999</c:v>
                </c:pt>
                <c:pt idx="3">
                  <c:v>1.18</c:v>
                </c:pt>
                <c:pt idx="4">
                  <c:v>1.23</c:v>
                </c:pt>
                <c:pt idx="5">
                  <c:v>1.27</c:v>
                </c:pt>
              </c:numCache>
            </c:numRef>
          </c:val>
        </c:ser>
        <c:ser>
          <c:idx val="7"/>
          <c:order val="7"/>
          <c:tx>
            <c:strRef>
              <c:f>Sheet1!$I$1</c:f>
              <c:strCache>
                <c:ptCount val="1"/>
                <c:pt idx="0">
                  <c:v>Bogotá </c:v>
                </c:pt>
              </c:strCache>
            </c:strRef>
          </c:tx>
          <c:spPr>
            <a:solidFill>
              <a:schemeClr val="accent1">
                <a:lumMod val="20000"/>
                <a:lumOff val="80000"/>
              </a:schemeClr>
            </a:solidFill>
          </c:spPr>
          <c:invertIfNegative val="0"/>
          <c:dLbls>
            <c:dLbl>
              <c:idx val="0"/>
              <c:layout/>
              <c:tx>
                <c:rich>
                  <a:bodyPr/>
                  <a:lstStyle/>
                  <a:p>
                    <a:r>
                      <a:rPr lang="en-US" dirty="0"/>
                      <a:t>0,7</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tx1">
                        <a:lumMod val="20000"/>
                        <a:lumOff val="80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Sheet1!$I$2:$I$7</c:f>
              <c:numCache>
                <c:formatCode>_(* #,##0.00_);_(* \(#,##0.00\);_(* "-"??_);_(@_)</c:formatCode>
                <c:ptCount val="6"/>
                <c:pt idx="0">
                  <c:v>0.7</c:v>
                </c:pt>
                <c:pt idx="1">
                  <c:v>0.8</c:v>
                </c:pt>
                <c:pt idx="2">
                  <c:v>0.83</c:v>
                </c:pt>
                <c:pt idx="3">
                  <c:v>0.89</c:v>
                </c:pt>
                <c:pt idx="4">
                  <c:v>1.01</c:v>
                </c:pt>
                <c:pt idx="5">
                  <c:v>1.1000000000000001</c:v>
                </c:pt>
              </c:numCache>
            </c:numRef>
          </c:val>
        </c:ser>
        <c:ser>
          <c:idx val="8"/>
          <c:order val="8"/>
          <c:tx>
            <c:strRef>
              <c:f>Sheet1!$J$1</c:f>
              <c:strCache>
                <c:ptCount val="1"/>
                <c:pt idx="0">
                  <c:v>Montevideo</c:v>
                </c:pt>
              </c:strCache>
            </c:strRef>
          </c:tx>
          <c:spPr>
            <a:solidFill>
              <a:schemeClr val="accent3">
                <a:lumMod val="40000"/>
                <a:lumOff val="60000"/>
              </a:schemeClr>
            </a:solidFill>
          </c:spPr>
          <c:invertIfNegative val="0"/>
          <c:dLbls>
            <c:dLbl>
              <c:idx val="0"/>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accent3">
                        <a:lumMod val="40000"/>
                        <a:lumOff val="60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Sheet1!$J$2:$J$7</c:f>
              <c:numCache>
                <c:formatCode>_(* #,##0.00_);_(* \(#,##0.00\);_(* "-"??_);_(@_)</c:formatCode>
                <c:ptCount val="6"/>
                <c:pt idx="0">
                  <c:v>0.8</c:v>
                </c:pt>
                <c:pt idx="1">
                  <c:v>0.85</c:v>
                </c:pt>
                <c:pt idx="2">
                  <c:v>0.78</c:v>
                </c:pt>
                <c:pt idx="3">
                  <c:v>0.77</c:v>
                </c:pt>
                <c:pt idx="4">
                  <c:v>0.84</c:v>
                </c:pt>
                <c:pt idx="5">
                  <c:v>0.86</c:v>
                </c:pt>
              </c:numCache>
            </c:numRef>
          </c:val>
        </c:ser>
        <c:ser>
          <c:idx val="9"/>
          <c:order val="9"/>
          <c:tx>
            <c:strRef>
              <c:f>Sheet1!$K$1</c:f>
              <c:strCache>
                <c:ptCount val="1"/>
                <c:pt idx="0">
                  <c:v>Quito</c:v>
                </c:pt>
              </c:strCache>
            </c:strRef>
          </c:tx>
          <c:spPr>
            <a:solidFill>
              <a:schemeClr val="accent2"/>
            </a:solidFill>
          </c:spPr>
          <c:invertIfNegative val="0"/>
          <c:dLbls>
            <c:dLbl>
              <c:idx val="0"/>
              <c:layout/>
              <c:tx>
                <c:rich>
                  <a:bodyPr/>
                  <a:lstStyle/>
                  <a:p>
                    <a:r>
                      <a:rPr lang="en-US" dirty="0"/>
                      <a:t>0,4</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0,5</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0,5</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0,6</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0,7</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0,7</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accent2"/>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Sheet1!$K$2:$K$7</c:f>
              <c:numCache>
                <c:formatCode>_(* #,##0.00_);_(* \(#,##0.00\);_(* "-"??_);_(@_)</c:formatCode>
                <c:ptCount val="6"/>
                <c:pt idx="0">
                  <c:v>0.4</c:v>
                </c:pt>
                <c:pt idx="1">
                  <c:v>0.49</c:v>
                </c:pt>
                <c:pt idx="2">
                  <c:v>0.53</c:v>
                </c:pt>
                <c:pt idx="3">
                  <c:v>0.63</c:v>
                </c:pt>
                <c:pt idx="4">
                  <c:v>0.69</c:v>
                </c:pt>
                <c:pt idx="5">
                  <c:v>0.7</c:v>
                </c:pt>
              </c:numCache>
            </c:numRef>
          </c:val>
        </c:ser>
        <c:dLbls>
          <c:showLegendKey val="0"/>
          <c:showVal val="1"/>
          <c:showCatName val="0"/>
          <c:showSerName val="0"/>
          <c:showPercent val="0"/>
          <c:showBubbleSize val="0"/>
        </c:dLbls>
        <c:gapWidth val="150"/>
        <c:axId val="916387784"/>
        <c:axId val="916388960"/>
      </c:barChart>
      <c:catAx>
        <c:axId val="916387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388960"/>
        <c:crosses val="autoZero"/>
        <c:auto val="1"/>
        <c:lblAlgn val="ctr"/>
        <c:lblOffset val="100"/>
        <c:noMultiLvlLbl val="0"/>
      </c:catAx>
      <c:valAx>
        <c:axId val="916388960"/>
        <c:scaling>
          <c:orientation val="minMax"/>
          <c:max val="5.5"/>
          <c:min val="0"/>
        </c:scaling>
        <c:delete val="1"/>
        <c:axPos val="l"/>
        <c:numFmt formatCode="#,##0" sourceLinked="0"/>
        <c:majorTickMark val="out"/>
        <c:minorTickMark val="none"/>
        <c:tickLblPos val="nextTo"/>
        <c:crossAx val="916387784"/>
        <c:crosses val="autoZero"/>
        <c:crossBetween val="between"/>
      </c:valAx>
      <c:spPr>
        <a:noFill/>
        <a:ln>
          <a:noFill/>
        </a:ln>
        <a:effectLst/>
      </c:spPr>
    </c:plotArea>
    <c:legend>
      <c:legendPos val="b"/>
      <c:layout>
        <c:manualLayout>
          <c:xMode val="edge"/>
          <c:yMode val="edge"/>
          <c:x val="7.2763685924054702E-2"/>
          <c:y val="0.84946103786766547"/>
          <c:w val="0.90633049730774251"/>
          <c:h val="9.4328362626810477E-2"/>
        </c:manualLayout>
      </c:layout>
      <c:overlay val="0"/>
      <c:txPr>
        <a:bodyPr/>
        <a:lstStyle/>
        <a:p>
          <a:pPr>
            <a:defRPr lang="es-ES"/>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9444444444444445E-2"/>
          <c:y val="0.2665948643008863"/>
          <c:w val="0.93888888888888888"/>
          <c:h val="0.56666102586073697"/>
        </c:manualLayout>
      </c:layout>
      <c:barChart>
        <c:barDir val="col"/>
        <c:grouping val="clustered"/>
        <c:varyColors val="0"/>
        <c:ser>
          <c:idx val="0"/>
          <c:order val="0"/>
          <c:tx>
            <c:strRef>
              <c:f>'Gráficos '!$C$79</c:f>
              <c:strCache>
                <c:ptCount val="1"/>
                <c:pt idx="0">
                  <c:v>Costa Rica</c:v>
                </c:pt>
              </c:strCache>
            </c:strRef>
          </c:tx>
          <c:spPr>
            <a:solidFill>
              <a:schemeClr val="tx1"/>
            </a:solidFill>
            <a:ln>
              <a:noFill/>
            </a:ln>
            <a:effectLst/>
          </c:spPr>
          <c:invertIfNegative val="0"/>
          <c:dLbls>
            <c:dLbl>
              <c:idx val="0"/>
              <c:tx>
                <c:rich>
                  <a:bodyPr/>
                  <a:lstStyle/>
                  <a:p>
                    <a:r>
                      <a:rPr lang="en-US" dirty="0"/>
                      <a:t>33%</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30%</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28%</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27%</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27%</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'!$A$80:$A$87</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'!$C$80:$C$87</c:f>
              <c:numCache>
                <c:formatCode>0%</c:formatCode>
                <c:ptCount val="8"/>
                <c:pt idx="0">
                  <c:v>0.32979082213156924</c:v>
                </c:pt>
                <c:pt idx="1">
                  <c:v>0.30703624956905629</c:v>
                </c:pt>
                <c:pt idx="2">
                  <c:v>0.31261515895066211</c:v>
                </c:pt>
                <c:pt idx="3">
                  <c:v>0.30562326137878415</c:v>
                </c:pt>
                <c:pt idx="4">
                  <c:v>0.29552825735613564</c:v>
                </c:pt>
                <c:pt idx="5">
                  <c:v>0.28226508520141608</c:v>
                </c:pt>
                <c:pt idx="6">
                  <c:v>0.27206374009516104</c:v>
                </c:pt>
                <c:pt idx="7">
                  <c:v>0.26884749615354475</c:v>
                </c:pt>
              </c:numCache>
            </c:numRef>
          </c:val>
        </c:ser>
        <c:dLbls>
          <c:showLegendKey val="0"/>
          <c:showVal val="1"/>
          <c:showCatName val="0"/>
          <c:showSerName val="0"/>
          <c:showPercent val="0"/>
          <c:showBubbleSize val="0"/>
        </c:dLbls>
        <c:gapWidth val="150"/>
        <c:overlap val="-25"/>
        <c:axId val="900938296"/>
        <c:axId val="900939080"/>
      </c:barChart>
      <c:catAx>
        <c:axId val="900938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39080"/>
        <c:crosses val="autoZero"/>
        <c:auto val="1"/>
        <c:lblAlgn val="ctr"/>
        <c:lblOffset val="100"/>
        <c:noMultiLvlLbl val="0"/>
      </c:catAx>
      <c:valAx>
        <c:axId val="900939080"/>
        <c:scaling>
          <c:orientation val="minMax"/>
        </c:scaling>
        <c:delete val="1"/>
        <c:axPos val="l"/>
        <c:numFmt formatCode="0%" sourceLinked="1"/>
        <c:majorTickMark val="none"/>
        <c:minorTickMark val="none"/>
        <c:tickLblPos val="nextTo"/>
        <c:crossAx val="9009382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'!$A$79:$A$86</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'!$B$79:$B$86</c:f>
              <c:numCache>
                <c:formatCode>0%</c:formatCode>
                <c:ptCount val="8"/>
                <c:pt idx="0">
                  <c:v>0.36996213188120053</c:v>
                </c:pt>
                <c:pt idx="1">
                  <c:v>0.39574920736556196</c:v>
                </c:pt>
                <c:pt idx="2">
                  <c:v>0.39292004634994204</c:v>
                </c:pt>
                <c:pt idx="3">
                  <c:v>0.40878376626407303</c:v>
                </c:pt>
                <c:pt idx="4">
                  <c:v>0.39150945562951017</c:v>
                </c:pt>
                <c:pt idx="5">
                  <c:v>0.41278628162447062</c:v>
                </c:pt>
                <c:pt idx="6">
                  <c:v>0.44201462295069371</c:v>
                </c:pt>
                <c:pt idx="7">
                  <c:v>0.40653631195155965</c:v>
                </c:pt>
              </c:numCache>
            </c:numRef>
          </c:val>
        </c:ser>
        <c:dLbls>
          <c:showLegendKey val="0"/>
          <c:showVal val="0"/>
          <c:showCatName val="0"/>
          <c:showSerName val="0"/>
          <c:showPercent val="0"/>
          <c:showBubbleSize val="0"/>
        </c:dLbls>
        <c:gapWidth val="150"/>
        <c:overlap val="-27"/>
        <c:axId val="900940648"/>
        <c:axId val="900941040"/>
      </c:barChart>
      <c:catAx>
        <c:axId val="9009406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41040"/>
        <c:crosses val="autoZero"/>
        <c:auto val="1"/>
        <c:lblAlgn val="ctr"/>
        <c:lblOffset val="100"/>
        <c:noMultiLvlLbl val="0"/>
      </c:catAx>
      <c:valAx>
        <c:axId val="900941040"/>
        <c:scaling>
          <c:orientation val="minMax"/>
        </c:scaling>
        <c:delete val="1"/>
        <c:axPos val="l"/>
        <c:numFmt formatCode="0%" sourceLinked="1"/>
        <c:majorTickMark val="none"/>
        <c:minorTickMark val="none"/>
        <c:tickLblPos val="nextTo"/>
        <c:crossAx val="90094064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tx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'!$A$79:$A$86</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'!$C$79:$C$86</c:f>
              <c:numCache>
                <c:formatCode>0%</c:formatCode>
                <c:ptCount val="8"/>
                <c:pt idx="0">
                  <c:v>0.34419303351797953</c:v>
                </c:pt>
                <c:pt idx="1">
                  <c:v>0.30092912935862881</c:v>
                </c:pt>
                <c:pt idx="2">
                  <c:v>0.29050984936268831</c:v>
                </c:pt>
                <c:pt idx="3">
                  <c:v>0.24739541468524578</c:v>
                </c:pt>
                <c:pt idx="4">
                  <c:v>0.28028350811434033</c:v>
                </c:pt>
                <c:pt idx="5">
                  <c:v>0.2745562962910772</c:v>
                </c:pt>
                <c:pt idx="6">
                  <c:v>0.2471360468545884</c:v>
                </c:pt>
                <c:pt idx="7">
                  <c:v>0.28088100441883362</c:v>
                </c:pt>
              </c:numCache>
            </c:numRef>
          </c:val>
        </c:ser>
        <c:dLbls>
          <c:showLegendKey val="0"/>
          <c:showVal val="0"/>
          <c:showCatName val="0"/>
          <c:showSerName val="0"/>
          <c:showPercent val="0"/>
          <c:showBubbleSize val="0"/>
        </c:dLbls>
        <c:gapWidth val="150"/>
        <c:overlap val="-27"/>
        <c:axId val="900951624"/>
        <c:axId val="900947704"/>
      </c:barChart>
      <c:catAx>
        <c:axId val="9009516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47704"/>
        <c:crosses val="autoZero"/>
        <c:auto val="1"/>
        <c:lblAlgn val="ctr"/>
        <c:lblOffset val="100"/>
        <c:noMultiLvlLbl val="0"/>
      </c:catAx>
      <c:valAx>
        <c:axId val="900947704"/>
        <c:scaling>
          <c:orientation val="minMax"/>
        </c:scaling>
        <c:delete val="1"/>
        <c:axPos val="l"/>
        <c:numFmt formatCode="0%" sourceLinked="1"/>
        <c:majorTickMark val="none"/>
        <c:minorTickMark val="none"/>
        <c:tickLblPos val="nextTo"/>
        <c:crossAx val="9009516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'!$A$79:$A$86</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'!$D$79:$D$86</c:f>
              <c:numCache>
                <c:formatCode>0%</c:formatCode>
                <c:ptCount val="8"/>
                <c:pt idx="0">
                  <c:v>0.19146246048884299</c:v>
                </c:pt>
                <c:pt idx="1">
                  <c:v>0.19706905988908283</c:v>
                </c:pt>
                <c:pt idx="2">
                  <c:v>0.2207242178447277</c:v>
                </c:pt>
                <c:pt idx="3">
                  <c:v>0.238574310413674</c:v>
                </c:pt>
                <c:pt idx="4">
                  <c:v>0.23531816574108524</c:v>
                </c:pt>
                <c:pt idx="5">
                  <c:v>0.22204832821488971</c:v>
                </c:pt>
                <c:pt idx="6">
                  <c:v>0.20528919501645387</c:v>
                </c:pt>
                <c:pt idx="7">
                  <c:v>0.20992241185944308</c:v>
                </c:pt>
              </c:numCache>
            </c:numRef>
          </c:val>
        </c:ser>
        <c:dLbls>
          <c:showLegendKey val="0"/>
          <c:showVal val="0"/>
          <c:showCatName val="0"/>
          <c:showSerName val="0"/>
          <c:showPercent val="0"/>
          <c:showBubbleSize val="0"/>
        </c:dLbls>
        <c:gapWidth val="150"/>
        <c:overlap val="-27"/>
        <c:axId val="900951232"/>
        <c:axId val="900948096"/>
      </c:barChart>
      <c:catAx>
        <c:axId val="9009512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48096"/>
        <c:crosses val="autoZero"/>
        <c:auto val="1"/>
        <c:lblAlgn val="ctr"/>
        <c:lblOffset val="100"/>
        <c:noMultiLvlLbl val="0"/>
      </c:catAx>
      <c:valAx>
        <c:axId val="900948096"/>
        <c:scaling>
          <c:orientation val="minMax"/>
        </c:scaling>
        <c:delete val="1"/>
        <c:axPos val="l"/>
        <c:numFmt formatCode="0%" sourceLinked="1"/>
        <c:majorTickMark val="none"/>
        <c:minorTickMark val="none"/>
        <c:tickLblPos val="nextTo"/>
        <c:crossAx val="90095123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'!$A$79:$A$86</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'!$F$79:$F$86</c:f>
              <c:numCache>
                <c:formatCode>0%</c:formatCode>
                <c:ptCount val="8"/>
                <c:pt idx="0">
                  <c:v>5.1281569805652051E-2</c:v>
                </c:pt>
                <c:pt idx="1">
                  <c:v>5.6598057744408528E-2</c:v>
                </c:pt>
                <c:pt idx="2">
                  <c:v>5.3986095017381226E-2</c:v>
                </c:pt>
                <c:pt idx="3">
                  <c:v>6.0518687154169672E-2</c:v>
                </c:pt>
                <c:pt idx="4">
                  <c:v>5.1428335193683082E-2</c:v>
                </c:pt>
                <c:pt idx="5">
                  <c:v>5.0806124406194891E-2</c:v>
                </c:pt>
                <c:pt idx="6">
                  <c:v>6.6526185480082503E-2</c:v>
                </c:pt>
                <c:pt idx="7">
                  <c:v>6.0320973619950626E-2</c:v>
                </c:pt>
              </c:numCache>
            </c:numRef>
          </c:val>
        </c:ser>
        <c:dLbls>
          <c:showLegendKey val="0"/>
          <c:showVal val="0"/>
          <c:showCatName val="0"/>
          <c:showSerName val="0"/>
          <c:showPercent val="0"/>
          <c:showBubbleSize val="0"/>
        </c:dLbls>
        <c:gapWidth val="150"/>
        <c:overlap val="-27"/>
        <c:axId val="900943784"/>
        <c:axId val="900945352"/>
      </c:barChart>
      <c:catAx>
        <c:axId val="900943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45352"/>
        <c:crosses val="autoZero"/>
        <c:auto val="1"/>
        <c:lblAlgn val="ctr"/>
        <c:lblOffset val="100"/>
        <c:noMultiLvlLbl val="0"/>
      </c:catAx>
      <c:valAx>
        <c:axId val="900945352"/>
        <c:scaling>
          <c:orientation val="minMax"/>
        </c:scaling>
        <c:delete val="1"/>
        <c:axPos val="l"/>
        <c:numFmt formatCode="0%" sourceLinked="1"/>
        <c:majorTickMark val="none"/>
        <c:minorTickMark val="none"/>
        <c:tickLblPos val="nextTo"/>
        <c:crossAx val="90094378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4">
                <a:lumMod val="60000"/>
                <a:lumOff val="4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'!$A$79:$A$86</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'!$E$79:$E$86</c:f>
              <c:numCache>
                <c:formatCode>0%</c:formatCode>
                <c:ptCount val="8"/>
                <c:pt idx="0">
                  <c:v>4.3100804306324916E-2</c:v>
                </c:pt>
                <c:pt idx="1">
                  <c:v>4.9654545642317902E-2</c:v>
                </c:pt>
                <c:pt idx="2">
                  <c:v>4.1859791425260716E-2</c:v>
                </c:pt>
                <c:pt idx="3">
                  <c:v>4.4727821482837479E-2</c:v>
                </c:pt>
                <c:pt idx="4">
                  <c:v>4.1460535321381158E-2</c:v>
                </c:pt>
                <c:pt idx="5">
                  <c:v>3.9802969463367539E-2</c:v>
                </c:pt>
                <c:pt idx="6">
                  <c:v>3.90339496981814E-2</c:v>
                </c:pt>
                <c:pt idx="7">
                  <c:v>4.2339298150213013E-2</c:v>
                </c:pt>
              </c:numCache>
            </c:numRef>
          </c:val>
        </c:ser>
        <c:dLbls>
          <c:showLegendKey val="0"/>
          <c:showVal val="0"/>
          <c:showCatName val="0"/>
          <c:showSerName val="0"/>
          <c:showPercent val="0"/>
          <c:showBubbleSize val="0"/>
        </c:dLbls>
        <c:gapWidth val="150"/>
        <c:overlap val="-27"/>
        <c:axId val="900949664"/>
        <c:axId val="900949272"/>
      </c:barChart>
      <c:catAx>
        <c:axId val="9009496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49272"/>
        <c:crosses val="autoZero"/>
        <c:auto val="1"/>
        <c:lblAlgn val="ctr"/>
        <c:lblOffset val="100"/>
        <c:noMultiLvlLbl val="0"/>
      </c:catAx>
      <c:valAx>
        <c:axId val="900949272"/>
        <c:scaling>
          <c:orientation val="minMax"/>
        </c:scaling>
        <c:delete val="1"/>
        <c:axPos val="l"/>
        <c:numFmt formatCode="0%" sourceLinked="1"/>
        <c:majorTickMark val="none"/>
        <c:minorTickMark val="none"/>
        <c:tickLblPos val="nextTo"/>
        <c:crossAx val="9009496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'!$D$105</c:f>
              <c:strCache>
                <c:ptCount val="1"/>
                <c:pt idx="0">
                  <c:v>Lima</c:v>
                </c:pt>
              </c:strCache>
            </c:strRef>
          </c:tx>
          <c:spPr>
            <a:solidFill>
              <a:schemeClr val="accent1"/>
            </a:solidFill>
            <a:ln>
              <a:noFill/>
            </a:ln>
            <a:effectLst/>
          </c:spPr>
          <c:invertIfNegative val="0"/>
          <c:dLbls>
            <c:dLbl>
              <c:idx val="0"/>
              <c:tx>
                <c:rich>
                  <a:bodyPr/>
                  <a:lstStyle/>
                  <a:p>
                    <a:r>
                      <a:rPr lang="es-ES" dirty="0"/>
                      <a:t>41%</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39%</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38%</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37%</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37%</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36%</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41%</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32%</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'!$A$106:$A$113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'!$D$106:$D$113</c:f>
              <c:numCache>
                <c:formatCode>0%</c:formatCode>
                <c:ptCount val="8"/>
                <c:pt idx="0">
                  <c:v>0.40837332776176632</c:v>
                </c:pt>
                <c:pt idx="1">
                  <c:v>0.38942302902290549</c:v>
                </c:pt>
                <c:pt idx="2">
                  <c:v>0.37556492084176674</c:v>
                </c:pt>
                <c:pt idx="3">
                  <c:v>0.36837242076154009</c:v>
                </c:pt>
                <c:pt idx="4">
                  <c:v>0.37093856284825238</c:v>
                </c:pt>
                <c:pt idx="5">
                  <c:v>0.36127167752896699</c:v>
                </c:pt>
                <c:pt idx="6">
                  <c:v>0.40770962551930562</c:v>
                </c:pt>
                <c:pt idx="7">
                  <c:v>0.32371787865209767</c:v>
                </c:pt>
              </c:numCache>
            </c:numRef>
          </c:val>
        </c:ser>
        <c:dLbls>
          <c:showLegendKey val="0"/>
          <c:showVal val="1"/>
          <c:showCatName val="0"/>
          <c:showSerName val="0"/>
          <c:showPercent val="0"/>
          <c:showBubbleSize val="0"/>
        </c:dLbls>
        <c:gapWidth val="150"/>
        <c:overlap val="-25"/>
        <c:axId val="900950056"/>
        <c:axId val="900952016"/>
      </c:barChart>
      <c:catAx>
        <c:axId val="900950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52016"/>
        <c:crosses val="autoZero"/>
        <c:auto val="1"/>
        <c:lblAlgn val="ctr"/>
        <c:lblOffset val="100"/>
        <c:noMultiLvlLbl val="0"/>
      </c:catAx>
      <c:valAx>
        <c:axId val="900952016"/>
        <c:scaling>
          <c:orientation val="minMax"/>
        </c:scaling>
        <c:delete val="1"/>
        <c:axPos val="l"/>
        <c:numFmt formatCode="0%" sourceLinked="1"/>
        <c:majorTickMark val="none"/>
        <c:minorTickMark val="none"/>
        <c:tickLblPos val="nextTo"/>
        <c:crossAx val="90095005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'!$B$105</c:f>
              <c:strCache>
                <c:ptCount val="1"/>
                <c:pt idx="0">
                  <c:v>Bogotá</c:v>
                </c:pt>
              </c:strCache>
            </c:strRef>
          </c:tx>
          <c:spPr>
            <a:solidFill>
              <a:srgbClr val="00B0F0"/>
            </a:solidFill>
            <a:ln>
              <a:noFill/>
            </a:ln>
            <a:effectLst/>
          </c:spPr>
          <c:invertIfNegative val="0"/>
          <c:dLbls>
            <c:dLbl>
              <c:idx val="0"/>
              <c:tx>
                <c:rich>
                  <a:bodyPr/>
                  <a:lstStyle/>
                  <a:p>
                    <a:r>
                      <a:rPr lang="es-ES" dirty="0"/>
                      <a:t>11%</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13%</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14%</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17%</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16%</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15%</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0%</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15%</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'!$A$106:$A$113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'!$B$106:$B$113</c:f>
              <c:numCache>
                <c:formatCode>0%</c:formatCode>
                <c:ptCount val="8"/>
                <c:pt idx="0">
                  <c:v>0.10506295665853464</c:v>
                </c:pt>
                <c:pt idx="1">
                  <c:v>0.12563640167780887</c:v>
                </c:pt>
                <c:pt idx="2">
                  <c:v>0.14389885490891952</c:v>
                </c:pt>
                <c:pt idx="3">
                  <c:v>0.16933232291001915</c:v>
                </c:pt>
                <c:pt idx="4">
                  <c:v>0.15657625535330144</c:v>
                </c:pt>
                <c:pt idx="5">
                  <c:v>0.14866978758864088</c:v>
                </c:pt>
                <c:pt idx="6">
                  <c:v>0</c:v>
                </c:pt>
                <c:pt idx="7">
                  <c:v>0.15476831591529036</c:v>
                </c:pt>
              </c:numCache>
            </c:numRef>
          </c:val>
        </c:ser>
        <c:dLbls>
          <c:showLegendKey val="0"/>
          <c:showVal val="1"/>
          <c:showCatName val="0"/>
          <c:showSerName val="0"/>
          <c:showPercent val="0"/>
          <c:showBubbleSize val="0"/>
        </c:dLbls>
        <c:gapWidth val="150"/>
        <c:overlap val="-25"/>
        <c:axId val="900953976"/>
        <c:axId val="900953192"/>
      </c:barChart>
      <c:catAx>
        <c:axId val="9009539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53192"/>
        <c:crosses val="autoZero"/>
        <c:auto val="1"/>
        <c:lblAlgn val="ctr"/>
        <c:lblOffset val="100"/>
        <c:noMultiLvlLbl val="0"/>
      </c:catAx>
      <c:valAx>
        <c:axId val="900953192"/>
        <c:scaling>
          <c:orientation val="minMax"/>
        </c:scaling>
        <c:delete val="1"/>
        <c:axPos val="l"/>
        <c:numFmt formatCode="0%" sourceLinked="1"/>
        <c:majorTickMark val="none"/>
        <c:minorTickMark val="none"/>
        <c:tickLblPos val="nextTo"/>
        <c:crossAx val="90095397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'!$E$105</c:f>
              <c:strCache>
                <c:ptCount val="1"/>
                <c:pt idx="0">
                  <c:v>La Paz</c:v>
                </c:pt>
              </c:strCache>
            </c:strRef>
          </c:tx>
          <c:spPr>
            <a:solidFill>
              <a:srgbClr val="00B050"/>
            </a:solidFill>
            <a:ln>
              <a:noFill/>
            </a:ln>
            <a:effectLst/>
          </c:spPr>
          <c:invertIfNegative val="0"/>
          <c:dLbls>
            <c:dLbl>
              <c:idx val="0"/>
              <c:tx>
                <c:rich>
                  <a:bodyPr/>
                  <a:lstStyle/>
                  <a:p>
                    <a:r>
                      <a:rPr lang="es-ES" dirty="0"/>
                      <a:t>3%</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3%</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2%</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3%</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3%</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3%</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'!$A$106:$A$112</c:f>
              <c:numCache>
                <c:formatCode>General</c:formatCode>
                <c:ptCount val="7"/>
                <c:pt idx="0">
                  <c:v>2008</c:v>
                </c:pt>
                <c:pt idx="1">
                  <c:v>2009</c:v>
                </c:pt>
                <c:pt idx="2">
                  <c:v>2010</c:v>
                </c:pt>
                <c:pt idx="3">
                  <c:v>2011</c:v>
                </c:pt>
                <c:pt idx="4">
                  <c:v>2012</c:v>
                </c:pt>
                <c:pt idx="5">
                  <c:v>2013</c:v>
                </c:pt>
                <c:pt idx="6">
                  <c:v>2014</c:v>
                </c:pt>
              </c:numCache>
            </c:numRef>
          </c:cat>
          <c:val>
            <c:numRef>
              <c:f>'Gráficos '!$E$106:$E$113</c:f>
              <c:numCache>
                <c:formatCode>0%</c:formatCode>
                <c:ptCount val="8"/>
                <c:pt idx="0">
                  <c:v>2.7106083045025226E-2</c:v>
                </c:pt>
                <c:pt idx="1">
                  <c:v>3.2938457093325629E-2</c:v>
                </c:pt>
                <c:pt idx="2">
                  <c:v>2.1543238971913382E-2</c:v>
                </c:pt>
                <c:pt idx="3">
                  <c:v>2.3239736226334823E-2</c:v>
                </c:pt>
                <c:pt idx="4">
                  <c:v>3.3011203284016077E-2</c:v>
                </c:pt>
                <c:pt idx="5">
                  <c:v>3.433812289830835E-2</c:v>
                </c:pt>
                <c:pt idx="6">
                  <c:v>4.1105699250491401E-2</c:v>
                </c:pt>
                <c:pt idx="7">
                  <c:v>3.4619931333516867E-2</c:v>
                </c:pt>
              </c:numCache>
            </c:numRef>
          </c:val>
        </c:ser>
        <c:dLbls>
          <c:showLegendKey val="0"/>
          <c:showVal val="1"/>
          <c:showCatName val="0"/>
          <c:showSerName val="0"/>
          <c:showPercent val="0"/>
          <c:showBubbleSize val="0"/>
        </c:dLbls>
        <c:gapWidth val="150"/>
        <c:overlap val="-25"/>
        <c:axId val="900942216"/>
        <c:axId val="900950840"/>
      </c:barChart>
      <c:catAx>
        <c:axId val="9009422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50840"/>
        <c:crosses val="autoZero"/>
        <c:auto val="1"/>
        <c:lblAlgn val="ctr"/>
        <c:lblOffset val="100"/>
        <c:noMultiLvlLbl val="0"/>
      </c:catAx>
      <c:valAx>
        <c:axId val="900950840"/>
        <c:scaling>
          <c:orientation val="minMax"/>
        </c:scaling>
        <c:delete val="1"/>
        <c:axPos val="l"/>
        <c:numFmt formatCode="0%" sourceLinked="1"/>
        <c:majorTickMark val="none"/>
        <c:minorTickMark val="none"/>
        <c:tickLblPos val="nextTo"/>
        <c:crossAx val="90094221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'!$F$105</c:f>
              <c:strCache>
                <c:ptCount val="1"/>
                <c:pt idx="0">
                  <c:v>México</c:v>
                </c:pt>
              </c:strCache>
            </c:strRef>
          </c:tx>
          <c:spPr>
            <a:solidFill>
              <a:schemeClr val="accent4">
                <a:lumMod val="75000"/>
              </a:schemeClr>
            </a:solidFill>
            <a:ln>
              <a:noFill/>
            </a:ln>
            <a:effectLst/>
          </c:spPr>
          <c:invertIfNegative val="0"/>
          <c:dLbls>
            <c:dLbl>
              <c:idx val="0"/>
              <c:tx>
                <c:rich>
                  <a:bodyPr/>
                  <a:lstStyle/>
                  <a:p>
                    <a:r>
                      <a:rPr lang="es-ES" dirty="0"/>
                      <a:t>17%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19%</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20%</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20%</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20%</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21%</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25%</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24%</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'!$A$106:$A$113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'!$F$106:$F$113</c:f>
              <c:numCache>
                <c:formatCode>0%</c:formatCode>
                <c:ptCount val="8"/>
                <c:pt idx="0">
                  <c:v>0.17472393090437593</c:v>
                </c:pt>
                <c:pt idx="1">
                  <c:v>0.19138047272232131</c:v>
                </c:pt>
                <c:pt idx="2">
                  <c:v>0.20323980369867192</c:v>
                </c:pt>
                <c:pt idx="3">
                  <c:v>0.19969820251010423</c:v>
                </c:pt>
                <c:pt idx="4">
                  <c:v>0.20495496977152669</c:v>
                </c:pt>
                <c:pt idx="5">
                  <c:v>0.210553203502857</c:v>
                </c:pt>
                <c:pt idx="6">
                  <c:v>0.25375534311317577</c:v>
                </c:pt>
                <c:pt idx="7">
                  <c:v>0.24229985541266769</c:v>
                </c:pt>
              </c:numCache>
            </c:numRef>
          </c:val>
        </c:ser>
        <c:dLbls>
          <c:showLegendKey val="0"/>
          <c:showVal val="1"/>
          <c:showCatName val="0"/>
          <c:showSerName val="0"/>
          <c:showPercent val="0"/>
          <c:showBubbleSize val="0"/>
        </c:dLbls>
        <c:gapWidth val="150"/>
        <c:overlap val="-25"/>
        <c:axId val="900945744"/>
        <c:axId val="900948488"/>
      </c:barChart>
      <c:catAx>
        <c:axId val="9009457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48488"/>
        <c:crosses val="autoZero"/>
        <c:auto val="1"/>
        <c:lblAlgn val="ctr"/>
        <c:lblOffset val="100"/>
        <c:noMultiLvlLbl val="0"/>
      </c:catAx>
      <c:valAx>
        <c:axId val="900948488"/>
        <c:scaling>
          <c:orientation val="minMax"/>
        </c:scaling>
        <c:delete val="1"/>
        <c:axPos val="l"/>
        <c:numFmt formatCode="0%" sourceLinked="1"/>
        <c:majorTickMark val="none"/>
        <c:minorTickMark val="none"/>
        <c:tickLblPos val="nextTo"/>
        <c:crossAx val="9009457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543549224503538E-2"/>
          <c:w val="1"/>
          <c:h val="0.69267134639709538"/>
        </c:manualLayout>
      </c:layout>
      <c:barChart>
        <c:barDir val="col"/>
        <c:grouping val="clustered"/>
        <c:varyColors val="0"/>
        <c:ser>
          <c:idx val="0"/>
          <c:order val="0"/>
          <c:tx>
            <c:strRef>
              <c:f>Sheet1!$B$1</c:f>
              <c:strCache>
                <c:ptCount val="1"/>
                <c:pt idx="0">
                  <c:v>Lima</c:v>
                </c:pt>
              </c:strCache>
            </c:strRef>
          </c:tx>
          <c:spPr>
            <a:effectLst/>
          </c:spPr>
          <c:invertIfNegative val="0"/>
          <c:dLbls>
            <c:dLbl>
              <c:idx val="0"/>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1,3</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1,8</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1,5</a:t>
                    </a:r>
                  </a:p>
                </c:rich>
              </c:tx>
              <c:showLegendKey val="0"/>
              <c:showVal val="1"/>
              <c:showCatName val="0"/>
              <c:showSerName val="0"/>
              <c:showPercent val="0"/>
              <c:showBubbleSize val="0"/>
              <c:extLst>
                <c:ext xmlns:c15="http://schemas.microsoft.com/office/drawing/2012/chart" uri="{CE6537A1-D6FC-4f65-9D91-7224C49458BB}">
                  <c15:layout/>
                </c:ext>
              </c:extLst>
            </c:dLbl>
            <c:dLbl>
              <c:idx val="12"/>
              <c:layout>
                <c:manualLayout>
                  <c:x val="-8.3620579249472169E-3"/>
                  <c:y val="3.6160527892621384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Sheet1!$A$2:$A$7</c:f>
              <c:numCache>
                <c:formatCode>General</c:formatCode>
                <c:ptCount val="6"/>
                <c:pt idx="0">
                  <c:v>2010</c:v>
                </c:pt>
                <c:pt idx="1">
                  <c:v>2011</c:v>
                </c:pt>
                <c:pt idx="2">
                  <c:v>2012</c:v>
                </c:pt>
                <c:pt idx="3">
                  <c:v>2013</c:v>
                </c:pt>
                <c:pt idx="4">
                  <c:v>2014</c:v>
                </c:pt>
                <c:pt idx="5">
                  <c:v>2015</c:v>
                </c:pt>
              </c:numCache>
            </c:numRef>
          </c:cat>
          <c:val>
            <c:numRef>
              <c:f>Sheet1!$B$2:$B$7</c:f>
              <c:numCache>
                <c:formatCode>_(* #,##0.00_);_(* \(#,##0.00\);_(* "-"??_);_(@_)</c:formatCode>
                <c:ptCount val="6"/>
                <c:pt idx="0">
                  <c:v>0.9</c:v>
                </c:pt>
                <c:pt idx="1">
                  <c:v>1.1000000000000001</c:v>
                </c:pt>
                <c:pt idx="2">
                  <c:v>1.3</c:v>
                </c:pt>
                <c:pt idx="3">
                  <c:v>1.7</c:v>
                </c:pt>
                <c:pt idx="4">
                  <c:v>1.8</c:v>
                </c:pt>
                <c:pt idx="5">
                  <c:v>1.5</c:v>
                </c:pt>
              </c:numCache>
            </c:numRef>
          </c:val>
        </c:ser>
        <c:ser>
          <c:idx val="1"/>
          <c:order val="1"/>
          <c:tx>
            <c:strRef>
              <c:f>Sheet1!$C$1</c:f>
              <c:strCache>
                <c:ptCount val="1"/>
                <c:pt idx="0">
                  <c:v>México City</c:v>
                </c:pt>
              </c:strCache>
            </c:strRef>
          </c:tx>
          <c:spPr>
            <a:solidFill>
              <a:schemeClr val="accent3">
                <a:lumMod val="75000"/>
              </a:schemeClr>
            </a:solidFill>
          </c:spPr>
          <c:invertIfNegative val="0"/>
          <c:dLbls>
            <c:dLbl>
              <c:idx val="0"/>
              <c:layout/>
              <c:tx>
                <c:rich>
                  <a:bodyPr/>
                  <a:lstStyle/>
                  <a:p>
                    <a:r>
                      <a:rPr lang="en-US" dirty="0"/>
                      <a:t>1,3</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1,5</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1,8</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2.7728879245643482E-3"/>
                  <c:y val="3.0012909095742987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15:layout/>
                </c:ext>
              </c:extLst>
            </c:dLbl>
            <c:dLbl>
              <c:idx val="8"/>
              <c:layout>
                <c:manualLayout>
                  <c:x val="-3.951454992820267E-3"/>
                  <c:y val="1.4552798845943259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2.560097600982145E-3"/>
                  <c:y val="2.5136652552083812E-2"/>
                </c:manualLayout>
              </c:layout>
              <c:showLegendKey val="0"/>
              <c:showVal val="1"/>
              <c:showCatName val="0"/>
              <c:showSerName val="0"/>
              <c:showPercent val="0"/>
              <c:showBubbleSize val="0"/>
              <c:extLst>
                <c:ext xmlns:c15="http://schemas.microsoft.com/office/drawing/2012/chart" uri="{CE6537A1-D6FC-4f65-9D91-7224C49458BB}"/>
              </c:extLst>
            </c:dLbl>
            <c:dLbl>
              <c:idx val="10"/>
              <c:layout>
                <c:manualLayout>
                  <c:x val="-1.0908241952010879E-2"/>
                  <c:y val="2.5136652552083812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1.2299599343849103E-2"/>
                  <c:y val="3.0428579405153991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9.5168845601728575E-3"/>
                  <c:y val="3.0428579405153991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1.2299599343849001E-2"/>
                  <c:y val="4.630435996436491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chemeClr val="accent3">
                        <a:lumMod val="75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Sheet1!$C$2:$C$7</c:f>
              <c:numCache>
                <c:formatCode>_(* #,##0.00_);_(* \(#,##0.00\);_(* "-"??_);_(@_)</c:formatCode>
                <c:ptCount val="6"/>
                <c:pt idx="0">
                  <c:v>1.3</c:v>
                </c:pt>
                <c:pt idx="1">
                  <c:v>1.5</c:v>
                </c:pt>
                <c:pt idx="2">
                  <c:v>1.7</c:v>
                </c:pt>
                <c:pt idx="3">
                  <c:v>1.8</c:v>
                </c:pt>
                <c:pt idx="4">
                  <c:v>2</c:v>
                </c:pt>
                <c:pt idx="5">
                  <c:v>2.2999999999999998</c:v>
                </c:pt>
              </c:numCache>
            </c:numRef>
          </c:val>
        </c:ser>
        <c:ser>
          <c:idx val="2"/>
          <c:order val="2"/>
          <c:tx>
            <c:strRef>
              <c:f>Sheet1!$D$1</c:f>
              <c:strCache>
                <c:ptCount val="1"/>
                <c:pt idx="0">
                  <c:v>São Paulo</c:v>
                </c:pt>
              </c:strCache>
            </c:strRef>
          </c:tx>
          <c:spPr>
            <a:solidFill>
              <a:srgbClr val="00B0F0"/>
            </a:solidFill>
          </c:spPr>
          <c:invertIfNegative val="0"/>
          <c:dLbls>
            <c:dLbl>
              <c:idx val="0"/>
              <c:layout/>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8.0129910890852334E-5"/>
                  <c:y val="3.9690299863228574E-3"/>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2.0216032729258302E-3"/>
                  <c:y val="1.0129947625110372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6"/>
              <c:layout>
                <c:manualLayout>
                  <c:x val="-8.3620579249471146E-3"/>
                  <c:y val="1.9844725699013535E-2"/>
                </c:manualLayout>
              </c:layout>
              <c:showLegendKey val="0"/>
              <c:showVal val="1"/>
              <c:showCatName val="0"/>
              <c:showSerName val="0"/>
              <c:showPercent val="0"/>
              <c:showBubbleSize val="0"/>
              <c:extLst>
                <c:ext xmlns:c15="http://schemas.microsoft.com/office/drawing/2012/chart" uri="{CE6537A1-D6FC-4f65-9D91-7224C49458BB}"/>
              </c:extLst>
            </c:dLbl>
            <c:dLbl>
              <c:idx val="7"/>
              <c:layout>
                <c:manualLayout>
                  <c:x val="-1.810155966781387E-2"/>
                  <c:y val="4.630435996436491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chemeClr val="accent3"/>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Sheet1!$D$2:$D$7</c:f>
              <c:numCache>
                <c:formatCode>_(* #,##0.00_);_(* \(#,##0.00\);_(* "-"??_);_(@_)</c:formatCode>
                <c:ptCount val="6"/>
                <c:pt idx="0">
                  <c:v>1.7</c:v>
                </c:pt>
                <c:pt idx="1">
                  <c:v>2.2000000000000002</c:v>
                </c:pt>
                <c:pt idx="2">
                  <c:v>2.1</c:v>
                </c:pt>
                <c:pt idx="3">
                  <c:v>2.1</c:v>
                </c:pt>
                <c:pt idx="4">
                  <c:v>2.2999999999999998</c:v>
                </c:pt>
                <c:pt idx="5">
                  <c:v>2.2000000000000002</c:v>
                </c:pt>
              </c:numCache>
            </c:numRef>
          </c:val>
        </c:ser>
        <c:ser>
          <c:idx val="3"/>
          <c:order val="3"/>
          <c:tx>
            <c:strRef>
              <c:f>Sheet1!$E$1</c:f>
              <c:strCache>
                <c:ptCount val="1"/>
                <c:pt idx="0">
                  <c:v>Punta Cana</c:v>
                </c:pt>
              </c:strCache>
            </c:strRef>
          </c:tx>
          <c:invertIfNegative val="0"/>
          <c:dLbls>
            <c:dLbl>
              <c:idx val="0"/>
              <c:layout/>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1,9</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2,4</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1.2820514114727992E-3"/>
                  <c:y val="-4.5019363643614425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7"/>
              <c:layout>
                <c:manualLayout>
                  <c:x val="-1.3913573918381222E-3"/>
                  <c:y val="4.2335414824562108E-2"/>
                </c:manualLayout>
              </c:layout>
              <c:showLegendKey val="0"/>
              <c:showVal val="1"/>
              <c:showCatName val="0"/>
              <c:showSerName val="0"/>
              <c:showPercent val="0"/>
              <c:showBubbleSize val="0"/>
              <c:extLst>
                <c:ext xmlns:c15="http://schemas.microsoft.com/office/drawing/2012/chart" uri="{CE6537A1-D6FC-4f65-9D91-7224C49458BB}"/>
              </c:extLst>
            </c:dLbl>
            <c:dLbl>
              <c:idx val="8"/>
              <c:layout>
                <c:manualLayout>
                  <c:x val="2.7827147836762445E-3"/>
                  <c:y val="-2.6459634265351476E-2"/>
                </c:manualLayout>
              </c:layout>
              <c:showLegendKey val="0"/>
              <c:showVal val="1"/>
              <c:showCatName val="0"/>
              <c:showSerName val="0"/>
              <c:showPercent val="0"/>
              <c:showBubbleSize val="0"/>
              <c:extLst>
                <c:ext xmlns:c15="http://schemas.microsoft.com/office/drawing/2012/chart" uri="{CE6537A1-D6FC-4f65-9D91-7224C49458BB}"/>
              </c:extLst>
            </c:dLbl>
            <c:dLbl>
              <c:idx val="9"/>
              <c:layout>
                <c:manualLayout>
                  <c:x val="-1.3913573918382244E-3"/>
                  <c:y val="-2.6459634265351379E-2"/>
                </c:manualLayout>
              </c:layout>
              <c:showLegendKey val="0"/>
              <c:showVal val="1"/>
              <c:showCatName val="0"/>
              <c:showSerName val="0"/>
              <c:showPercent val="0"/>
              <c:showBubbleSize val="0"/>
              <c:extLst>
                <c:ext xmlns:c15="http://schemas.microsoft.com/office/drawing/2012/chart" uri="{CE6537A1-D6FC-4f65-9D91-7224C49458BB}"/>
              </c:extLst>
            </c:dLbl>
            <c:dLbl>
              <c:idx val="10"/>
              <c:layout>
                <c:manualLayout>
                  <c:x val="-9.7395017428668559E-3"/>
                  <c:y val="-2.6459634265351379E-2"/>
                </c:manualLayout>
              </c:layout>
              <c:showLegendKey val="0"/>
              <c:showVal val="1"/>
              <c:showCatName val="0"/>
              <c:showSerName val="0"/>
              <c:showPercent val="0"/>
              <c:showBubbleSize val="0"/>
              <c:extLst>
                <c:ext xmlns:c15="http://schemas.microsoft.com/office/drawing/2012/chart" uri="{CE6537A1-D6FC-4f65-9D91-7224C49458BB}"/>
              </c:extLst>
            </c:dLbl>
            <c:dLbl>
              <c:idx val="11"/>
              <c:layout>
                <c:manualLayout>
                  <c:x val="-9.7395017428668559E-3"/>
                  <c:y val="-5.8211195383773132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9.7395017428667536E-3"/>
                  <c:y val="-4.7627341677632481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1.9479003485733812E-2"/>
                  <c:y val="-4.7627341677632579E-2"/>
                </c:manualLayout>
              </c:layout>
              <c:showLegendKey val="0"/>
              <c:showVal val="1"/>
              <c:showCatName val="0"/>
              <c:showSerName val="0"/>
              <c:showPercent val="0"/>
              <c:showBubbleSize val="0"/>
              <c:extLst>
                <c:ext xmlns:c15="http://schemas.microsoft.com/office/drawing/2012/chart" uri="{CE6537A1-D6FC-4f65-9D91-7224C49458BB}"/>
              </c:extLst>
            </c:dLbl>
            <c:dLbl>
              <c:idx val="14"/>
              <c:layout>
                <c:manualLayout>
                  <c:x val="-1.9479003485733712E-2"/>
                  <c:y val="-5.291926853070275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chemeClr val="accent2">
                        <a:lumMod val="50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c:v>2010</c:v>
                </c:pt>
                <c:pt idx="1">
                  <c:v>2011</c:v>
                </c:pt>
                <c:pt idx="2">
                  <c:v>2012</c:v>
                </c:pt>
                <c:pt idx="3">
                  <c:v>2013</c:v>
                </c:pt>
                <c:pt idx="4">
                  <c:v>2014</c:v>
                </c:pt>
                <c:pt idx="5">
                  <c:v>2015</c:v>
                </c:pt>
              </c:numCache>
            </c:numRef>
          </c:cat>
          <c:val>
            <c:numRef>
              <c:f>Sheet1!$E$2:$E$7</c:f>
              <c:numCache>
                <c:formatCode>_(* #,##0.00_);_(* \(#,##0.00\);_(* "-"??_);_(@_)</c:formatCode>
                <c:ptCount val="6"/>
                <c:pt idx="0">
                  <c:v>1.7</c:v>
                </c:pt>
                <c:pt idx="1">
                  <c:v>1.9</c:v>
                </c:pt>
                <c:pt idx="2">
                  <c:v>2.1</c:v>
                </c:pt>
                <c:pt idx="3">
                  <c:v>2.2999999999999998</c:v>
                </c:pt>
                <c:pt idx="4">
                  <c:v>2.4</c:v>
                </c:pt>
                <c:pt idx="5">
                  <c:v>2.7</c:v>
                </c:pt>
              </c:numCache>
            </c:numRef>
          </c:val>
        </c:ser>
        <c:ser>
          <c:idx val="4"/>
          <c:order val="4"/>
          <c:tx>
            <c:strRef>
              <c:f>Sheet1!$F$1</c:f>
              <c:strCache>
                <c:ptCount val="1"/>
                <c:pt idx="0">
                  <c:v>Buenos Aires</c:v>
                </c:pt>
              </c:strCache>
            </c:strRef>
          </c:tx>
          <c:spPr>
            <a:solidFill>
              <a:schemeClr val="accent2">
                <a:lumMod val="75000"/>
              </a:schemeClr>
            </a:solidFill>
            <a:ln>
              <a:noFill/>
            </a:ln>
          </c:spPr>
          <c:invertIfNegative val="0"/>
          <c:dLbls>
            <c:dLbl>
              <c:idx val="0"/>
              <c:layout/>
              <c:tx>
                <c:rich>
                  <a:bodyPr/>
                  <a:lstStyle/>
                  <a:p>
                    <a:r>
                      <a:rPr lang="en-US" dirty="0"/>
                      <a:t>3,0</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4.7008008713481521E-17"/>
                  <c:y val="7.5032272739357381E-3"/>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1.2820514114729872E-3"/>
                  <c:y val="3.0012909095742953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15:layout/>
                </c:ext>
              </c:extLst>
            </c:dLbl>
            <c:dLbl>
              <c:idx val="11"/>
              <c:layout>
                <c:manualLayout>
                  <c:x val="-1.3913573918381222E-3"/>
                  <c:y val="-3.7043487971491956E-2"/>
                </c:manualLayout>
              </c:layout>
              <c:showLegendKey val="0"/>
              <c:showVal val="1"/>
              <c:showCatName val="0"/>
              <c:showSerName val="0"/>
              <c:showPercent val="0"/>
              <c:showBubbleSize val="0"/>
              <c:extLst>
                <c:ext xmlns:c15="http://schemas.microsoft.com/office/drawing/2012/chart" uri="{CE6537A1-D6FC-4f65-9D91-7224C49458BB}"/>
              </c:extLst>
            </c:dLbl>
            <c:dLbl>
              <c:idx val="12"/>
              <c:layout>
                <c:manualLayout>
                  <c:x val="-1.391357391838112E-2"/>
                  <c:y val="-4.2335414824562254E-2"/>
                </c:manualLayout>
              </c:layout>
              <c:showLegendKey val="0"/>
              <c:showVal val="1"/>
              <c:showCatName val="0"/>
              <c:showSerName val="0"/>
              <c:showPercent val="0"/>
              <c:showBubbleSize val="0"/>
              <c:extLst>
                <c:ext xmlns:c15="http://schemas.microsoft.com/office/drawing/2012/chart" uri="{CE6537A1-D6FC-4f65-9D91-7224C49458BB}"/>
              </c:extLst>
            </c:dLbl>
            <c:dLbl>
              <c:idx val="13"/>
              <c:layout>
                <c:manualLayout>
                  <c:x val="-3.0609862620438893E-2"/>
                  <c:y val="-5.2919268530702807E-2"/>
                </c:manualLayout>
              </c:layout>
              <c:showLegendKey val="0"/>
              <c:showVal val="1"/>
              <c:showCatName val="0"/>
              <c:showSerName val="0"/>
              <c:showPercent val="0"/>
              <c:showBubbleSize val="0"/>
              <c:extLst>
                <c:ext xmlns:c15="http://schemas.microsoft.com/office/drawing/2012/chart" uri="{CE6537A1-D6FC-4f65-9D91-7224C49458BB}"/>
              </c:extLst>
            </c:dLbl>
            <c:dLbl>
              <c:idx val="14"/>
              <c:layout>
                <c:manualLayout>
                  <c:x val="-1.5304931310219344E-2"/>
                  <c:y val="-5.2919268530702758E-2"/>
                </c:manualLayout>
              </c:layout>
              <c:showLegendKey val="0"/>
              <c:showVal val="1"/>
              <c:showCatName val="0"/>
              <c:showSerName val="0"/>
              <c:showPercent val="0"/>
              <c:showBubbleSize val="0"/>
              <c:extLst>
                <c:ext xmlns:c15="http://schemas.microsoft.com/office/drawing/2012/chart" uri="{CE6537A1-D6FC-4f65-9D91-7224C49458BB}"/>
              </c:extLst>
            </c:dLbl>
            <c:numFmt formatCode="#,##0.0" sourceLinked="0"/>
            <c:spPr>
              <a:noFill/>
              <a:ln>
                <a:noFill/>
              </a:ln>
              <a:effectLst/>
            </c:spPr>
            <c:txPr>
              <a:bodyPr wrap="square" lIns="38100" tIns="19050" rIns="38100" bIns="19050" anchor="ctr">
                <a:spAutoFit/>
              </a:bodyPr>
              <a:lstStyle/>
              <a:p>
                <a:pPr>
                  <a:defRPr lang="es-ES" sz="900" b="1">
                    <a:solidFill>
                      <a:srgbClr val="6D9F00"/>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Sheet1!$A$2:$A$7</c:f>
              <c:numCache>
                <c:formatCode>General</c:formatCode>
                <c:ptCount val="6"/>
                <c:pt idx="0">
                  <c:v>2010</c:v>
                </c:pt>
                <c:pt idx="1">
                  <c:v>2011</c:v>
                </c:pt>
                <c:pt idx="2">
                  <c:v>2012</c:v>
                </c:pt>
                <c:pt idx="3">
                  <c:v>2013</c:v>
                </c:pt>
                <c:pt idx="4">
                  <c:v>2014</c:v>
                </c:pt>
                <c:pt idx="5">
                  <c:v>2015</c:v>
                </c:pt>
              </c:numCache>
            </c:numRef>
          </c:cat>
          <c:val>
            <c:numRef>
              <c:f>Sheet1!$F$2:$F$7</c:f>
              <c:numCache>
                <c:formatCode>_(* #,##0.00_);_(* \(#,##0.00\);_(* "-"??_);_(@_)</c:formatCode>
                <c:ptCount val="6"/>
                <c:pt idx="0">
                  <c:v>3</c:v>
                </c:pt>
                <c:pt idx="1">
                  <c:v>3.1</c:v>
                </c:pt>
                <c:pt idx="2">
                  <c:v>2.7</c:v>
                </c:pt>
                <c:pt idx="3">
                  <c:v>2.1</c:v>
                </c:pt>
                <c:pt idx="4">
                  <c:v>2.2000000000000002</c:v>
                </c:pt>
                <c:pt idx="5">
                  <c:v>2.2999999999999998</c:v>
                </c:pt>
              </c:numCache>
            </c:numRef>
          </c:val>
        </c:ser>
        <c:ser>
          <c:idx val="5"/>
          <c:order val="5"/>
          <c:tx>
            <c:strRef>
              <c:f>Sheet1!$G$1</c:f>
              <c:strCache>
                <c:ptCount val="1"/>
                <c:pt idx="0">
                  <c:v>San José</c:v>
                </c:pt>
              </c:strCache>
            </c:strRef>
          </c:tx>
          <c:invertIfNegative val="0"/>
          <c:dLbls>
            <c:dLbl>
              <c:idx val="0"/>
              <c:layout/>
              <c:tx>
                <c:rich>
                  <a:bodyPr/>
                  <a:lstStyle/>
                  <a:p>
                    <a:r>
                      <a:rPr lang="en-US" dirty="0"/>
                      <a:t>0,6</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0,6</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0,6</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0,6</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0,7</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0,7</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rgbClr val="B2C402"/>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Sheet1!$G$2:$G$7</c:f>
              <c:numCache>
                <c:formatCode>_(* #,##0.00_);_(* \(#,##0.00\);_(* "-"??_);_(@_)</c:formatCode>
                <c:ptCount val="6"/>
                <c:pt idx="0">
                  <c:v>0.6</c:v>
                </c:pt>
                <c:pt idx="1">
                  <c:v>0.6</c:v>
                </c:pt>
                <c:pt idx="2">
                  <c:v>0.6</c:v>
                </c:pt>
                <c:pt idx="3">
                  <c:v>0.6</c:v>
                </c:pt>
                <c:pt idx="4">
                  <c:v>0.7</c:v>
                </c:pt>
                <c:pt idx="5">
                  <c:v>0.7</c:v>
                </c:pt>
              </c:numCache>
            </c:numRef>
          </c:val>
        </c:ser>
        <c:ser>
          <c:idx val="6"/>
          <c:order val="6"/>
          <c:tx>
            <c:strRef>
              <c:f>Sheet1!$H$1</c:f>
              <c:strCache>
                <c:ptCount val="1"/>
                <c:pt idx="0">
                  <c:v>Río de Janeiro</c:v>
                </c:pt>
              </c:strCache>
            </c:strRef>
          </c:tx>
          <c:spPr>
            <a:solidFill>
              <a:schemeClr val="accent2">
                <a:lumMod val="40000"/>
                <a:lumOff val="60000"/>
              </a:schemeClr>
            </a:solidFill>
          </c:spPr>
          <c:invertIfNegative val="0"/>
          <c:dLbls>
            <c:dLbl>
              <c:idx val="0"/>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accent6"/>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Sheet1!$H$2:$H$7</c:f>
              <c:numCache>
                <c:formatCode>_(* #,##0.00_);_(* \(#,##0.00\);_(* "-"??_);_(@_)</c:formatCode>
                <c:ptCount val="6"/>
                <c:pt idx="0">
                  <c:v>0.8</c:v>
                </c:pt>
                <c:pt idx="1">
                  <c:v>0.9</c:v>
                </c:pt>
                <c:pt idx="2">
                  <c:v>1</c:v>
                </c:pt>
                <c:pt idx="3">
                  <c:v>1</c:v>
                </c:pt>
                <c:pt idx="4">
                  <c:v>1</c:v>
                </c:pt>
                <c:pt idx="5">
                  <c:v>0.9</c:v>
                </c:pt>
              </c:numCache>
            </c:numRef>
          </c:val>
        </c:ser>
        <c:ser>
          <c:idx val="7"/>
          <c:order val="7"/>
          <c:tx>
            <c:strRef>
              <c:f>Sheet1!$I$1</c:f>
              <c:strCache>
                <c:ptCount val="1"/>
                <c:pt idx="0">
                  <c:v>Bogotá </c:v>
                </c:pt>
              </c:strCache>
            </c:strRef>
          </c:tx>
          <c:spPr>
            <a:solidFill>
              <a:schemeClr val="accent1">
                <a:lumMod val="20000"/>
                <a:lumOff val="80000"/>
              </a:schemeClr>
            </a:solidFill>
          </c:spPr>
          <c:invertIfNegative val="0"/>
          <c:dLbls>
            <c:dLbl>
              <c:idx val="0"/>
              <c:layout/>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0,8</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0,9</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tx1">
                        <a:lumMod val="20000"/>
                        <a:lumOff val="80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Sheet1!$I$2:$I$7</c:f>
              <c:numCache>
                <c:formatCode>_(* #,##0.00_);_(* \(#,##0.00\);_(* "-"??_);_(@_)</c:formatCode>
                <c:ptCount val="6"/>
                <c:pt idx="0">
                  <c:v>1</c:v>
                </c:pt>
                <c:pt idx="1">
                  <c:v>0.8</c:v>
                </c:pt>
                <c:pt idx="2">
                  <c:v>0.8</c:v>
                </c:pt>
                <c:pt idx="3">
                  <c:v>0.9</c:v>
                </c:pt>
                <c:pt idx="4">
                  <c:v>1.1000000000000001</c:v>
                </c:pt>
                <c:pt idx="5">
                  <c:v>1</c:v>
                </c:pt>
              </c:numCache>
            </c:numRef>
          </c:val>
        </c:ser>
        <c:ser>
          <c:idx val="8"/>
          <c:order val="8"/>
          <c:tx>
            <c:strRef>
              <c:f>Sheet1!$J$1</c:f>
              <c:strCache>
                <c:ptCount val="1"/>
                <c:pt idx="0">
                  <c:v>Montevideo</c:v>
                </c:pt>
              </c:strCache>
            </c:strRef>
          </c:tx>
          <c:spPr>
            <a:solidFill>
              <a:schemeClr val="accent3">
                <a:lumMod val="40000"/>
                <a:lumOff val="60000"/>
              </a:schemeClr>
            </a:solidFill>
          </c:spPr>
          <c:invertIfNegative val="0"/>
          <c:dLbls>
            <c:dLbl>
              <c:idx val="0"/>
              <c:layout/>
              <c:tx>
                <c:rich>
                  <a:bodyPr/>
                  <a:lstStyle/>
                  <a:p>
                    <a:r>
                      <a:rPr lang="en-US" dirty="0"/>
                      <a:t>0,4</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0,6</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0,6</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0,5</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0,5</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0,5</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accent3">
                        <a:lumMod val="40000"/>
                        <a:lumOff val="60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Sheet1!$J$2:$J$7</c:f>
              <c:numCache>
                <c:formatCode>_(* #,##0.00_);_(* \(#,##0.00\);_(* "-"??_);_(@_)</c:formatCode>
                <c:ptCount val="6"/>
                <c:pt idx="0">
                  <c:v>0.4</c:v>
                </c:pt>
                <c:pt idx="1">
                  <c:v>0.6</c:v>
                </c:pt>
                <c:pt idx="2">
                  <c:v>0.6</c:v>
                </c:pt>
                <c:pt idx="3">
                  <c:v>0.5</c:v>
                </c:pt>
                <c:pt idx="4">
                  <c:v>0.5</c:v>
                </c:pt>
                <c:pt idx="5">
                  <c:v>0.5</c:v>
                </c:pt>
              </c:numCache>
            </c:numRef>
          </c:val>
        </c:ser>
        <c:ser>
          <c:idx val="9"/>
          <c:order val="9"/>
          <c:tx>
            <c:strRef>
              <c:f>Sheet1!$K$1</c:f>
              <c:strCache>
                <c:ptCount val="1"/>
                <c:pt idx="0">
                  <c:v>Quito</c:v>
                </c:pt>
              </c:strCache>
            </c:strRef>
          </c:tx>
          <c:spPr>
            <a:solidFill>
              <a:schemeClr val="accent2"/>
            </a:solidFill>
          </c:spPr>
          <c:invertIfNegative val="0"/>
          <c:dLbls>
            <c:dLbl>
              <c:idx val="0"/>
              <c:layout/>
              <c:tx>
                <c:rich>
                  <a:bodyPr/>
                  <a:lstStyle/>
                  <a:p>
                    <a:r>
                      <a:rPr lang="en-US" dirty="0"/>
                      <a:t>0,2</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0,2</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0,3</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0,4</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0,4</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0,4</a:t>
                    </a:r>
                  </a:p>
                </c:rich>
              </c:tx>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lang="es-ES" sz="900" b="1">
                    <a:solidFill>
                      <a:schemeClr val="accent2"/>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2010</c:v>
                </c:pt>
                <c:pt idx="1">
                  <c:v>2011</c:v>
                </c:pt>
                <c:pt idx="2">
                  <c:v>2012</c:v>
                </c:pt>
                <c:pt idx="3">
                  <c:v>2013</c:v>
                </c:pt>
                <c:pt idx="4">
                  <c:v>2014</c:v>
                </c:pt>
                <c:pt idx="5">
                  <c:v>2015</c:v>
                </c:pt>
              </c:numCache>
            </c:numRef>
          </c:cat>
          <c:val>
            <c:numRef>
              <c:f>Sheet1!$K$2:$K$7</c:f>
              <c:numCache>
                <c:formatCode>_(* #,##0.00_);_(* \(#,##0.00\);_(* "-"??_);_(@_)</c:formatCode>
                <c:ptCount val="6"/>
                <c:pt idx="0">
                  <c:v>0.2</c:v>
                </c:pt>
                <c:pt idx="1">
                  <c:v>0.2</c:v>
                </c:pt>
                <c:pt idx="2">
                  <c:v>0.3</c:v>
                </c:pt>
                <c:pt idx="3">
                  <c:v>0.4</c:v>
                </c:pt>
                <c:pt idx="4">
                  <c:v>0.4</c:v>
                </c:pt>
                <c:pt idx="5">
                  <c:v>0.4</c:v>
                </c:pt>
              </c:numCache>
            </c:numRef>
          </c:val>
        </c:ser>
        <c:dLbls>
          <c:showLegendKey val="0"/>
          <c:showVal val="1"/>
          <c:showCatName val="0"/>
          <c:showSerName val="0"/>
          <c:showPercent val="0"/>
          <c:showBubbleSize val="0"/>
        </c:dLbls>
        <c:gapWidth val="150"/>
        <c:axId val="916406992"/>
        <c:axId val="916398368"/>
      </c:barChart>
      <c:catAx>
        <c:axId val="9164069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398368"/>
        <c:crosses val="autoZero"/>
        <c:auto val="1"/>
        <c:lblAlgn val="ctr"/>
        <c:lblOffset val="100"/>
        <c:noMultiLvlLbl val="0"/>
      </c:catAx>
      <c:valAx>
        <c:axId val="916398368"/>
        <c:scaling>
          <c:orientation val="minMax"/>
          <c:max val="3.5"/>
          <c:min val="0"/>
        </c:scaling>
        <c:delete val="1"/>
        <c:axPos val="l"/>
        <c:numFmt formatCode="#,##0" sourceLinked="0"/>
        <c:majorTickMark val="out"/>
        <c:minorTickMark val="none"/>
        <c:tickLblPos val="nextTo"/>
        <c:crossAx val="916406992"/>
        <c:crosses val="autoZero"/>
        <c:crossBetween val="between"/>
      </c:valAx>
      <c:spPr>
        <a:noFill/>
        <a:ln>
          <a:noFill/>
        </a:ln>
        <a:effectLst/>
      </c:spPr>
    </c:plotArea>
    <c:legend>
      <c:legendPos val="b"/>
      <c:layout>
        <c:manualLayout>
          <c:xMode val="edge"/>
          <c:yMode val="edge"/>
          <c:x val="7.2763685924054702E-2"/>
          <c:y val="0.84946103786766547"/>
          <c:w val="0.91658690859952641"/>
          <c:h val="9.4328362626810477E-2"/>
        </c:manualLayout>
      </c:layout>
      <c:overlay val="0"/>
      <c:txPr>
        <a:bodyPr/>
        <a:lstStyle/>
        <a:p>
          <a:pPr>
            <a:defRPr lang="es-ES"/>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'!$C$105</c:f>
              <c:strCache>
                <c:ptCount val="1"/>
                <c:pt idx="0">
                  <c:v>Costa Rica</c:v>
                </c:pt>
              </c:strCache>
            </c:strRef>
          </c:tx>
          <c:spPr>
            <a:solidFill>
              <a:schemeClr val="tx1"/>
            </a:solidFill>
            <a:ln>
              <a:noFill/>
            </a:ln>
            <a:effectLst/>
          </c:spPr>
          <c:invertIfNegative val="0"/>
          <c:dLbls>
            <c:dLbl>
              <c:idx val="0"/>
              <c:tx>
                <c:rich>
                  <a:bodyPr/>
                  <a:lstStyle/>
                  <a:p>
                    <a:r>
                      <a:rPr lang="es-ES" dirty="0"/>
                      <a:t>16%</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14%</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16%</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14%</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14%</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15%</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18%</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16%</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'!$A$106:$A$113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'!$C$106:$C$113</c:f>
              <c:numCache>
                <c:formatCode>0%</c:formatCode>
                <c:ptCount val="8"/>
                <c:pt idx="0">
                  <c:v>0.15984047292771505</c:v>
                </c:pt>
                <c:pt idx="1">
                  <c:v>0.1447990249313367</c:v>
                </c:pt>
                <c:pt idx="2">
                  <c:v>0.15771342224193863</c:v>
                </c:pt>
                <c:pt idx="3">
                  <c:v>0.14440411614550094</c:v>
                </c:pt>
                <c:pt idx="4">
                  <c:v>0.14321520436289956</c:v>
                </c:pt>
                <c:pt idx="5">
                  <c:v>0.14998176014715506</c:v>
                </c:pt>
                <c:pt idx="6">
                  <c:v>0.18274621683527534</c:v>
                </c:pt>
                <c:pt idx="7">
                  <c:v>0.15703167239255403</c:v>
                </c:pt>
              </c:numCache>
            </c:numRef>
          </c:val>
        </c:ser>
        <c:dLbls>
          <c:showLegendKey val="0"/>
          <c:showVal val="1"/>
          <c:showCatName val="0"/>
          <c:showSerName val="0"/>
          <c:showPercent val="0"/>
          <c:showBubbleSize val="0"/>
        </c:dLbls>
        <c:gapWidth val="150"/>
        <c:overlap val="-25"/>
        <c:axId val="900943000"/>
        <c:axId val="900943392"/>
      </c:barChart>
      <c:catAx>
        <c:axId val="9009430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43392"/>
        <c:crosses val="autoZero"/>
        <c:auto val="1"/>
        <c:lblAlgn val="ctr"/>
        <c:lblOffset val="100"/>
        <c:noMultiLvlLbl val="0"/>
      </c:catAx>
      <c:valAx>
        <c:axId val="900943392"/>
        <c:scaling>
          <c:orientation val="minMax"/>
        </c:scaling>
        <c:delete val="1"/>
        <c:axPos val="l"/>
        <c:numFmt formatCode="0%" sourceLinked="1"/>
        <c:majorTickMark val="none"/>
        <c:minorTickMark val="none"/>
        <c:tickLblPos val="nextTo"/>
        <c:crossAx val="9009430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'!$G$105</c:f>
              <c:strCache>
                <c:ptCount val="1"/>
                <c:pt idx="0">
                  <c:v>Quito</c:v>
                </c:pt>
              </c:strCache>
            </c:strRef>
          </c:tx>
          <c:spPr>
            <a:solidFill>
              <a:srgbClr val="92D050"/>
            </a:solidFill>
            <a:ln>
              <a:noFill/>
            </a:ln>
            <a:effectLst/>
          </c:spPr>
          <c:invertIfNegative val="0"/>
          <c:dLbls>
            <c:dLbl>
              <c:idx val="0"/>
              <c:tx>
                <c:rich>
                  <a:bodyPr/>
                  <a:lstStyle/>
                  <a:p>
                    <a:r>
                      <a:rPr lang="es-ES" dirty="0"/>
                      <a:t>12%</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12%</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10%</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9%</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9%</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10%</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11%</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9%</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'!$A$106:$A$113</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'!$G$106:$G$113</c:f>
              <c:numCache>
                <c:formatCode>0%</c:formatCode>
                <c:ptCount val="8"/>
                <c:pt idx="0">
                  <c:v>0.12489322870258279</c:v>
                </c:pt>
                <c:pt idx="1">
                  <c:v>0.115822614552302</c:v>
                </c:pt>
                <c:pt idx="2">
                  <c:v>9.8039759336789864E-2</c:v>
                </c:pt>
                <c:pt idx="3">
                  <c:v>9.495320144650074E-2</c:v>
                </c:pt>
                <c:pt idx="4">
                  <c:v>9.1303804380003822E-2</c:v>
                </c:pt>
                <c:pt idx="5">
                  <c:v>9.5185448334071679E-2</c:v>
                </c:pt>
                <c:pt idx="6">
                  <c:v>0.11468311528175174</c:v>
                </c:pt>
                <c:pt idx="7">
                  <c:v>8.7562346293873425E-2</c:v>
                </c:pt>
              </c:numCache>
            </c:numRef>
          </c:val>
        </c:ser>
        <c:dLbls>
          <c:showLegendKey val="0"/>
          <c:showVal val="1"/>
          <c:showCatName val="0"/>
          <c:showSerName val="0"/>
          <c:showPercent val="0"/>
          <c:showBubbleSize val="0"/>
        </c:dLbls>
        <c:gapWidth val="150"/>
        <c:overlap val="-25"/>
        <c:axId val="900946920"/>
        <c:axId val="900947312"/>
      </c:barChart>
      <c:catAx>
        <c:axId val="9009469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47312"/>
        <c:crosses val="autoZero"/>
        <c:auto val="1"/>
        <c:lblAlgn val="ctr"/>
        <c:lblOffset val="100"/>
        <c:noMultiLvlLbl val="0"/>
      </c:catAx>
      <c:valAx>
        <c:axId val="900947312"/>
        <c:scaling>
          <c:orientation val="minMax"/>
        </c:scaling>
        <c:delete val="1"/>
        <c:axPos val="l"/>
        <c:numFmt formatCode="0%" sourceLinked="1"/>
        <c:majorTickMark val="none"/>
        <c:minorTickMark val="none"/>
        <c:tickLblPos val="nextTo"/>
        <c:crossAx val="90094692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6420259378701505E-2"/>
          <c:y val="4.6153842659460598E-2"/>
          <c:w val="0.92357974062129855"/>
          <c:h val="0.73755106347788302"/>
        </c:manualLayout>
      </c:layout>
      <c:barChart>
        <c:barDir val="col"/>
        <c:grouping val="clustered"/>
        <c:varyColors val="0"/>
        <c:ser>
          <c:idx val="0"/>
          <c:order val="0"/>
          <c:tx>
            <c:strRef>
              <c:f>Sheet1!$B$1</c:f>
              <c:strCache>
                <c:ptCount val="1"/>
                <c:pt idx="0">
                  <c:v>2011</c:v>
                </c:pt>
              </c:strCache>
            </c:strRef>
          </c:tx>
          <c:spPr>
            <a:solidFill>
              <a:schemeClr val="accent1"/>
            </a:solidFill>
            <a:ln>
              <a:solidFill>
                <a:schemeClr val="bg1"/>
              </a:solidFill>
            </a:ln>
          </c:spPr>
          <c:invertIfNegative val="0"/>
          <c:dLbls>
            <c:dLbl>
              <c:idx val="0"/>
              <c:tx>
                <c:rich>
                  <a:bodyPr/>
                  <a:lstStyle/>
                  <a:p>
                    <a:r>
                      <a:rPr lang="es-ES" dirty="0"/>
                      <a:t>1.985</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1.100</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1.052</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750</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578</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Aporte MDMQ</c:v>
                </c:pt>
                <c:pt idx="1">
                  <c:v>Tarifas por servicios</c:v>
                </c:pt>
                <c:pt idx="2">
                  <c:v>Arriendo CCEE</c:v>
                </c:pt>
                <c:pt idx="3">
                  <c:v>LUAAF</c:v>
                </c:pt>
                <c:pt idx="4">
                  <c:v>Aporte Mintur</c:v>
                </c:pt>
              </c:strCache>
            </c:strRef>
          </c:cat>
          <c:val>
            <c:numRef>
              <c:f>Sheet1!$B$2:$B$6</c:f>
              <c:numCache>
                <c:formatCode>General</c:formatCode>
                <c:ptCount val="5"/>
                <c:pt idx="0">
                  <c:v>1985</c:v>
                </c:pt>
                <c:pt idx="1">
                  <c:v>1100</c:v>
                </c:pt>
                <c:pt idx="2">
                  <c:v>1052</c:v>
                </c:pt>
                <c:pt idx="3">
                  <c:v>750</c:v>
                </c:pt>
                <c:pt idx="4">
                  <c:v>578</c:v>
                </c:pt>
              </c:numCache>
            </c:numRef>
          </c:val>
        </c:ser>
        <c:ser>
          <c:idx val="1"/>
          <c:order val="1"/>
          <c:tx>
            <c:strRef>
              <c:f>Sheet1!$C$1</c:f>
              <c:strCache>
                <c:ptCount val="1"/>
                <c:pt idx="0">
                  <c:v>2012</c:v>
                </c:pt>
              </c:strCache>
            </c:strRef>
          </c:tx>
          <c:spPr>
            <a:solidFill>
              <a:schemeClr val="accent2"/>
            </a:solidFill>
            <a:ln>
              <a:solidFill>
                <a:schemeClr val="bg1"/>
              </a:solidFill>
            </a:ln>
          </c:spPr>
          <c:invertIfNegative val="0"/>
          <c:dLbls>
            <c:dLbl>
              <c:idx val="0"/>
              <c:tx>
                <c:rich>
                  <a:bodyPr/>
                  <a:lstStyle/>
                  <a:p>
                    <a:r>
                      <a:rPr lang="es-ES" dirty="0"/>
                      <a:t>1.671</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1.323</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800</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1.154</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Aporte MDMQ</c:v>
                </c:pt>
                <c:pt idx="1">
                  <c:v>Tarifas por servicios</c:v>
                </c:pt>
                <c:pt idx="2">
                  <c:v>Arriendo CCEE</c:v>
                </c:pt>
                <c:pt idx="3">
                  <c:v>LUAAF</c:v>
                </c:pt>
                <c:pt idx="4">
                  <c:v>Aporte Mintur</c:v>
                </c:pt>
              </c:strCache>
            </c:strRef>
          </c:cat>
          <c:val>
            <c:numRef>
              <c:f>Sheet1!$C$2:$C$6</c:f>
              <c:numCache>
                <c:formatCode>General</c:formatCode>
                <c:ptCount val="5"/>
                <c:pt idx="0">
                  <c:v>1671.32</c:v>
                </c:pt>
                <c:pt idx="1">
                  <c:v>1322.93</c:v>
                </c:pt>
                <c:pt idx="2">
                  <c:v>800</c:v>
                </c:pt>
                <c:pt idx="3">
                  <c:v>0</c:v>
                </c:pt>
                <c:pt idx="4">
                  <c:v>1153.74</c:v>
                </c:pt>
              </c:numCache>
            </c:numRef>
          </c:val>
        </c:ser>
        <c:ser>
          <c:idx val="2"/>
          <c:order val="2"/>
          <c:tx>
            <c:strRef>
              <c:f>Sheet1!$D$1</c:f>
              <c:strCache>
                <c:ptCount val="1"/>
                <c:pt idx="0">
                  <c:v>2013</c:v>
                </c:pt>
              </c:strCache>
            </c:strRef>
          </c:tx>
          <c:spPr>
            <a:solidFill>
              <a:schemeClr val="accent3"/>
            </a:solidFill>
          </c:spPr>
          <c:invertIfNegative val="0"/>
          <c:dLbls>
            <c:dLbl>
              <c:idx val="0"/>
              <c:tx>
                <c:rich>
                  <a:bodyPr/>
                  <a:lstStyle/>
                  <a:p>
                    <a:r>
                      <a:rPr lang="es-ES" dirty="0"/>
                      <a:t>1.660</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1.300</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800</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0</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Aporte MDMQ</c:v>
                </c:pt>
                <c:pt idx="1">
                  <c:v>Tarifas por servicios</c:v>
                </c:pt>
                <c:pt idx="2">
                  <c:v>Arriendo CCEE</c:v>
                </c:pt>
                <c:pt idx="3">
                  <c:v>LUAAF</c:v>
                </c:pt>
                <c:pt idx="4">
                  <c:v>Aporte Mintur</c:v>
                </c:pt>
              </c:strCache>
            </c:strRef>
          </c:cat>
          <c:val>
            <c:numRef>
              <c:f>Sheet1!$D$2:$D$6</c:f>
              <c:numCache>
                <c:formatCode>General</c:formatCode>
                <c:ptCount val="5"/>
                <c:pt idx="0">
                  <c:v>1660.32</c:v>
                </c:pt>
                <c:pt idx="1">
                  <c:v>1300</c:v>
                </c:pt>
                <c:pt idx="2">
                  <c:v>800</c:v>
                </c:pt>
                <c:pt idx="3">
                  <c:v>0</c:v>
                </c:pt>
                <c:pt idx="4">
                  <c:v>0</c:v>
                </c:pt>
              </c:numCache>
            </c:numRef>
          </c:val>
        </c:ser>
        <c:ser>
          <c:idx val="3"/>
          <c:order val="3"/>
          <c:tx>
            <c:strRef>
              <c:f>Sheet1!$E$1</c:f>
              <c:strCache>
                <c:ptCount val="1"/>
                <c:pt idx="0">
                  <c:v>2014</c:v>
                </c:pt>
              </c:strCache>
            </c:strRef>
          </c:tx>
          <c:spPr>
            <a:solidFill>
              <a:schemeClr val="accent4"/>
            </a:solidFill>
            <a:ln>
              <a:solidFill>
                <a:schemeClr val="bg1"/>
              </a:solidFill>
            </a:ln>
          </c:spPr>
          <c:invertIfNegative val="0"/>
          <c:dLbls>
            <c:dLbl>
              <c:idx val="0"/>
              <c:tx>
                <c:rich>
                  <a:bodyPr/>
                  <a:lstStyle/>
                  <a:p>
                    <a:r>
                      <a:rPr lang="es-ES" dirty="0"/>
                      <a:t>2.277</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1.253</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860</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463</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1.177</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Aporte MDMQ</c:v>
                </c:pt>
                <c:pt idx="1">
                  <c:v>Tarifas por servicios</c:v>
                </c:pt>
                <c:pt idx="2">
                  <c:v>Arriendo CCEE</c:v>
                </c:pt>
                <c:pt idx="3">
                  <c:v>LUAAF</c:v>
                </c:pt>
                <c:pt idx="4">
                  <c:v>Aporte Mintur</c:v>
                </c:pt>
              </c:strCache>
            </c:strRef>
          </c:cat>
          <c:val>
            <c:numRef>
              <c:f>Sheet1!$E$2:$E$6</c:f>
              <c:numCache>
                <c:formatCode>General</c:formatCode>
                <c:ptCount val="5"/>
                <c:pt idx="0">
                  <c:v>2277.2600000000002</c:v>
                </c:pt>
                <c:pt idx="1">
                  <c:v>1253</c:v>
                </c:pt>
                <c:pt idx="2">
                  <c:v>860</c:v>
                </c:pt>
                <c:pt idx="3">
                  <c:v>463.48</c:v>
                </c:pt>
                <c:pt idx="4">
                  <c:v>1176.77</c:v>
                </c:pt>
              </c:numCache>
            </c:numRef>
          </c:val>
        </c:ser>
        <c:ser>
          <c:idx val="4"/>
          <c:order val="4"/>
          <c:tx>
            <c:strRef>
              <c:f>Sheet1!$F$1</c:f>
              <c:strCache>
                <c:ptCount val="1"/>
                <c:pt idx="0">
                  <c:v>2015</c:v>
                </c:pt>
              </c:strCache>
            </c:strRef>
          </c:tx>
          <c:spPr>
            <a:solidFill>
              <a:schemeClr val="accent5"/>
            </a:solidFill>
            <a:ln>
              <a:solidFill>
                <a:schemeClr val="bg1"/>
              </a:solidFill>
            </a:ln>
          </c:spPr>
          <c:invertIfNegative val="0"/>
          <c:dLbls>
            <c:dLbl>
              <c:idx val="0"/>
              <c:tx>
                <c:rich>
                  <a:bodyPr/>
                  <a:lstStyle/>
                  <a:p>
                    <a:r>
                      <a:rPr lang="es-ES" dirty="0"/>
                      <a:t>2.477</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1.450</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950</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450</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463</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Aporte MDMQ</c:v>
                </c:pt>
                <c:pt idx="1">
                  <c:v>Tarifas por servicios</c:v>
                </c:pt>
                <c:pt idx="2">
                  <c:v>Arriendo CCEE</c:v>
                </c:pt>
                <c:pt idx="3">
                  <c:v>LUAAF</c:v>
                </c:pt>
                <c:pt idx="4">
                  <c:v>Aporte Mintur</c:v>
                </c:pt>
              </c:strCache>
            </c:strRef>
          </c:cat>
          <c:val>
            <c:numRef>
              <c:f>Sheet1!$F$2:$F$6</c:f>
              <c:numCache>
                <c:formatCode>General</c:formatCode>
                <c:ptCount val="5"/>
                <c:pt idx="0">
                  <c:v>2477.2600000000002</c:v>
                </c:pt>
                <c:pt idx="1">
                  <c:v>1450</c:v>
                </c:pt>
                <c:pt idx="2">
                  <c:v>950</c:v>
                </c:pt>
                <c:pt idx="3">
                  <c:v>450</c:v>
                </c:pt>
                <c:pt idx="4">
                  <c:v>462.74</c:v>
                </c:pt>
              </c:numCache>
            </c:numRef>
          </c:val>
        </c:ser>
        <c:ser>
          <c:idx val="5"/>
          <c:order val="5"/>
          <c:tx>
            <c:strRef>
              <c:f>Sheet1!$G$1</c:f>
              <c:strCache>
                <c:ptCount val="1"/>
                <c:pt idx="0">
                  <c:v>2016</c:v>
                </c:pt>
              </c:strCache>
            </c:strRef>
          </c:tx>
          <c:spPr>
            <a:solidFill>
              <a:schemeClr val="accent6"/>
            </a:solidFill>
            <a:ln>
              <a:solidFill>
                <a:schemeClr val="bg1"/>
              </a:solidFill>
            </a:ln>
          </c:spPr>
          <c:invertIfNegative val="0"/>
          <c:dLbls>
            <c:dLbl>
              <c:idx val="0"/>
              <c:tx>
                <c:rich>
                  <a:bodyPr/>
                  <a:lstStyle/>
                  <a:p>
                    <a:r>
                      <a:rPr lang="es-ES" dirty="0"/>
                      <a:t>1.942</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1.530</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900</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500</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400</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Aporte MDMQ</c:v>
                </c:pt>
                <c:pt idx="1">
                  <c:v>Tarifas por servicios</c:v>
                </c:pt>
                <c:pt idx="2">
                  <c:v>Arriendo CCEE</c:v>
                </c:pt>
                <c:pt idx="3">
                  <c:v>LUAAF</c:v>
                </c:pt>
                <c:pt idx="4">
                  <c:v>Aporte Mintur</c:v>
                </c:pt>
              </c:strCache>
            </c:strRef>
          </c:cat>
          <c:val>
            <c:numRef>
              <c:f>Sheet1!$G$2:$G$6</c:f>
              <c:numCache>
                <c:formatCode>General</c:formatCode>
                <c:ptCount val="5"/>
                <c:pt idx="0">
                  <c:v>1942</c:v>
                </c:pt>
                <c:pt idx="1">
                  <c:v>1530</c:v>
                </c:pt>
                <c:pt idx="2">
                  <c:v>900</c:v>
                </c:pt>
                <c:pt idx="3">
                  <c:v>500</c:v>
                </c:pt>
                <c:pt idx="4">
                  <c:v>400</c:v>
                </c:pt>
              </c:numCache>
            </c:numRef>
          </c:val>
        </c:ser>
        <c:dLbls>
          <c:showLegendKey val="0"/>
          <c:showVal val="1"/>
          <c:showCatName val="0"/>
          <c:showSerName val="0"/>
          <c:showPercent val="0"/>
          <c:showBubbleSize val="0"/>
        </c:dLbls>
        <c:gapWidth val="150"/>
        <c:axId val="916459520"/>
        <c:axId val="916460696"/>
      </c:barChart>
      <c:catAx>
        <c:axId val="916459520"/>
        <c:scaling>
          <c:orientation val="minMax"/>
        </c:scaling>
        <c:delete val="0"/>
        <c:axPos val="b"/>
        <c:title>
          <c:tx>
            <c:rich>
              <a:bodyPr/>
              <a:lstStyle/>
              <a:p>
                <a:pPr>
                  <a:defRPr lang="es-ES" sz="1000">
                    <a:solidFill>
                      <a:srgbClr val="313131"/>
                    </a:solidFill>
                  </a:defRPr>
                </a:pPr>
                <a:r>
                  <a:rPr lang="es-ES" dirty="0" smtClean="0"/>
                  <a:t>Fuentes</a:t>
                </a:r>
                <a:r>
                  <a:rPr lang="es-ES" baseline="0" dirty="0" smtClean="0"/>
                  <a:t> de Ingreso</a:t>
                </a:r>
                <a:endParaRPr lang="es-ES" dirty="0"/>
              </a:p>
            </c:rich>
          </c:tx>
          <c:layout>
            <c:manualLayout>
              <c:xMode val="edge"/>
              <c:yMode val="edge"/>
              <c:x val="0.4105388934654936"/>
              <c:y val="0.88049323273682456"/>
            </c:manualLayout>
          </c:layout>
          <c:overlay val="0"/>
        </c:title>
        <c:numFmt formatCode="General" sourceLinked="0"/>
        <c:majorTickMark val="out"/>
        <c:minorTickMark val="none"/>
        <c:tickLblPos val="nextTo"/>
        <c:spPr>
          <a:ln>
            <a:solidFill>
              <a:srgbClr val="8C8C8C"/>
            </a:solidFill>
          </a:ln>
        </c:spPr>
        <c:txPr>
          <a:bodyPr/>
          <a:lstStyle/>
          <a:p>
            <a:pPr>
              <a:defRPr sz="1000">
                <a:solidFill>
                  <a:srgbClr val="313131"/>
                </a:solidFill>
              </a:defRPr>
            </a:pPr>
            <a:endParaRPr lang="es-EC"/>
          </a:p>
        </c:txPr>
        <c:crossAx val="916460696"/>
        <c:crosses val="autoZero"/>
        <c:auto val="1"/>
        <c:lblAlgn val="ctr"/>
        <c:lblOffset val="100"/>
        <c:noMultiLvlLbl val="0"/>
      </c:catAx>
      <c:valAx>
        <c:axId val="916460696"/>
        <c:scaling>
          <c:orientation val="minMax"/>
        </c:scaling>
        <c:delete val="0"/>
        <c:axPos val="l"/>
        <c:title>
          <c:tx>
            <c:rich>
              <a:bodyPr rot="-5400000" vert="horz"/>
              <a:lstStyle/>
              <a:p>
                <a:pPr>
                  <a:defRPr lang="es-ES" sz="1000">
                    <a:solidFill>
                      <a:srgbClr val="313131"/>
                    </a:solidFill>
                  </a:defRPr>
                </a:pPr>
                <a:r>
                  <a:rPr lang="es-ES" dirty="0" smtClean="0"/>
                  <a:t>Miles de USD$</a:t>
                </a:r>
                <a:endParaRPr lang="es-ES" dirty="0"/>
              </a:p>
            </c:rich>
          </c:tx>
          <c:overlay val="0"/>
        </c:title>
        <c:numFmt formatCode="General" sourceLinked="1"/>
        <c:majorTickMark val="out"/>
        <c:minorTickMark val="none"/>
        <c:tickLblPos val="nextTo"/>
        <c:spPr>
          <a:ln>
            <a:solidFill>
              <a:srgbClr val="8C8C8C"/>
            </a:solidFill>
          </a:ln>
        </c:spPr>
        <c:txPr>
          <a:bodyPr/>
          <a:lstStyle/>
          <a:p>
            <a:pPr>
              <a:defRPr sz="1000">
                <a:solidFill>
                  <a:srgbClr val="313131"/>
                </a:solidFill>
              </a:defRPr>
            </a:pPr>
            <a:endParaRPr lang="es-EC"/>
          </a:p>
        </c:txPr>
        <c:crossAx val="916459520"/>
        <c:crosses val="autoZero"/>
        <c:crossBetween val="between"/>
        <c:majorUnit val="150"/>
      </c:valAx>
    </c:plotArea>
    <c:legend>
      <c:legendPos val="b"/>
      <c:overlay val="1"/>
      <c:txPr>
        <a:bodyPr/>
        <a:lstStyle/>
        <a:p>
          <a:pPr>
            <a:defRPr lang="es-ES" sz="1000">
              <a:solidFill>
                <a:srgbClr val="313131"/>
              </a:solidFill>
            </a:defRPr>
          </a:pPr>
          <a:endParaRPr lang="es-EC"/>
        </a:p>
      </c:txPr>
    </c:legend>
    <c:plotVisOnly val="1"/>
    <c:dispBlanksAs val="gap"/>
    <c:showDLblsOverMax val="0"/>
  </c:chart>
  <c:txPr>
    <a:bodyPr/>
    <a:lstStyle/>
    <a:p>
      <a:pPr>
        <a:defRPr sz="1200"/>
      </a:pPr>
      <a:endParaRPr lang="es-EC"/>
    </a:p>
  </c:txPr>
  <c:externalData r:id="rId1">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239619077964085"/>
          <c:y val="3.9546124331371897E-2"/>
          <c:w val="0.81063320008468676"/>
          <c:h val="0.78319438011425047"/>
        </c:manualLayout>
      </c:layout>
      <c:lineChart>
        <c:grouping val="stacked"/>
        <c:varyColors val="0"/>
        <c:ser>
          <c:idx val="0"/>
          <c:order val="0"/>
          <c:tx>
            <c:strRef>
              <c:f>Sheet1!$B$1</c:f>
              <c:strCache>
                <c:ptCount val="1"/>
                <c:pt idx="0">
                  <c:v>Deloitte blue</c:v>
                </c:pt>
              </c:strCache>
            </c:strRef>
          </c:tx>
          <c:spPr>
            <a:ln>
              <a:solidFill>
                <a:srgbClr val="00A1DE"/>
              </a:solidFill>
            </a:ln>
          </c:spPr>
          <c:marker>
            <c:symbol val="none"/>
          </c:marker>
          <c:dLbls>
            <c:dLbl>
              <c:idx val="0"/>
              <c:tx>
                <c:rich>
                  <a:bodyPr/>
                  <a:lstStyle/>
                  <a:p>
                    <a:r>
                      <a:rPr lang="es-ES" dirty="0"/>
                      <a:t>71,9</a:t>
                    </a:r>
                  </a:p>
                </c:rich>
              </c:tx>
              <c:dLblPos val="b"/>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73,6</a:t>
                    </a:r>
                  </a:p>
                </c:rich>
              </c:tx>
              <c:dLblPos val="b"/>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77,2</a:t>
                    </a:r>
                  </a:p>
                </c:rich>
              </c:tx>
              <c:dLblPos val="b"/>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69,0</a:t>
                    </a:r>
                  </a:p>
                </c:rich>
              </c:tx>
              <c:dLblPos val="b"/>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75,2</a:t>
                    </a:r>
                  </a:p>
                </c:rich>
              </c:tx>
              <c:dLblPos val="b"/>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78,5</a:t>
                    </a:r>
                  </a:p>
                </c:rich>
              </c:tx>
              <c:dLblPos val="b"/>
              <c:showLegendKey val="0"/>
              <c:showVal val="1"/>
              <c:showCatName val="0"/>
              <c:showSerName val="0"/>
              <c:showPercent val="0"/>
              <c:showBubbleSize val="0"/>
              <c:extLst>
                <c:ext xmlns:c15="http://schemas.microsoft.com/office/drawing/2012/chart" uri="{CE6537A1-D6FC-4f65-9D91-7224C49458BB}"/>
              </c:extLst>
            </c:dLbl>
            <c:numFmt formatCode="#,##0.0" sourceLinked="0"/>
            <c:spPr>
              <a:solidFill>
                <a:srgbClr val="002060"/>
              </a:solidFill>
              <a:ln>
                <a:noFill/>
              </a:ln>
              <a:effectLst/>
            </c:spPr>
            <c:txPr>
              <a:bodyPr wrap="square" lIns="38100" tIns="19050" rIns="38100" bIns="19050" anchor="ctr">
                <a:spAutoFit/>
              </a:bodyPr>
              <a:lstStyle/>
              <a:p>
                <a:pPr>
                  <a:defRPr lang="es-ES">
                    <a:solidFill>
                      <a:schemeClr val="bg1"/>
                    </a:solidFill>
                  </a:defRPr>
                </a:pPr>
                <a:endParaRPr lang="es-EC"/>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2011</c:v>
                </c:pt>
                <c:pt idx="1">
                  <c:v>2012</c:v>
                </c:pt>
                <c:pt idx="2">
                  <c:v>2013</c:v>
                </c:pt>
                <c:pt idx="3">
                  <c:v>2014</c:v>
                </c:pt>
                <c:pt idx="4">
                  <c:v>2015</c:v>
                </c:pt>
                <c:pt idx="5">
                  <c:v>2016</c:v>
                </c:pt>
              </c:numCache>
            </c:numRef>
          </c:cat>
          <c:val>
            <c:numRef>
              <c:f>Sheet1!$B$2:$B$7</c:f>
              <c:numCache>
                <c:formatCode>General</c:formatCode>
                <c:ptCount val="6"/>
                <c:pt idx="0">
                  <c:v>71.900000000000006</c:v>
                </c:pt>
                <c:pt idx="1">
                  <c:v>73.599999999999994</c:v>
                </c:pt>
                <c:pt idx="2">
                  <c:v>77.2</c:v>
                </c:pt>
                <c:pt idx="3">
                  <c:v>69</c:v>
                </c:pt>
                <c:pt idx="4">
                  <c:v>75.2</c:v>
                </c:pt>
                <c:pt idx="5">
                  <c:v>78.5</c:v>
                </c:pt>
              </c:numCache>
            </c:numRef>
          </c:val>
          <c:smooth val="0"/>
        </c:ser>
        <c:dLbls>
          <c:showLegendKey val="0"/>
          <c:showVal val="0"/>
          <c:showCatName val="0"/>
          <c:showSerName val="0"/>
          <c:showPercent val="0"/>
          <c:showBubbleSize val="0"/>
        </c:dLbls>
        <c:smooth val="0"/>
        <c:axId val="916481472"/>
        <c:axId val="916472456"/>
      </c:lineChart>
      <c:catAx>
        <c:axId val="916481472"/>
        <c:scaling>
          <c:orientation val="minMax"/>
        </c:scaling>
        <c:delete val="0"/>
        <c:axPos val="b"/>
        <c:numFmt formatCode="General" sourceLinked="1"/>
        <c:majorTickMark val="out"/>
        <c:minorTickMark val="none"/>
        <c:tickLblPos val="nextTo"/>
        <c:spPr>
          <a:ln>
            <a:solidFill>
              <a:srgbClr val="8C8C8C"/>
            </a:solidFill>
          </a:ln>
        </c:spPr>
        <c:txPr>
          <a:bodyPr/>
          <a:lstStyle/>
          <a:p>
            <a:pPr>
              <a:defRPr sz="1000">
                <a:solidFill>
                  <a:srgbClr val="313131"/>
                </a:solidFill>
              </a:defRPr>
            </a:pPr>
            <a:endParaRPr lang="es-EC"/>
          </a:p>
        </c:txPr>
        <c:crossAx val="916472456"/>
        <c:crosses val="autoZero"/>
        <c:auto val="1"/>
        <c:lblAlgn val="ctr"/>
        <c:lblOffset val="100"/>
        <c:noMultiLvlLbl val="0"/>
      </c:catAx>
      <c:valAx>
        <c:axId val="916472456"/>
        <c:scaling>
          <c:orientation val="minMax"/>
        </c:scaling>
        <c:delete val="0"/>
        <c:axPos val="l"/>
        <c:title>
          <c:tx>
            <c:rich>
              <a:bodyPr rot="-5400000" vert="horz"/>
              <a:lstStyle/>
              <a:p>
                <a:pPr>
                  <a:defRPr lang="es-ES" sz="1000">
                    <a:solidFill>
                      <a:srgbClr val="313131"/>
                    </a:solidFill>
                  </a:defRPr>
                </a:pPr>
                <a:r>
                  <a:rPr lang="es-ES" dirty="0" smtClean="0"/>
                  <a:t>%</a:t>
                </a:r>
                <a:endParaRPr lang="es-ES" dirty="0"/>
              </a:p>
            </c:rich>
          </c:tx>
          <c:overlay val="0"/>
        </c:title>
        <c:numFmt formatCode="General" sourceLinked="1"/>
        <c:majorTickMark val="out"/>
        <c:minorTickMark val="none"/>
        <c:tickLblPos val="nextTo"/>
        <c:spPr>
          <a:ln>
            <a:solidFill>
              <a:srgbClr val="8C8C8C"/>
            </a:solidFill>
          </a:ln>
        </c:spPr>
        <c:txPr>
          <a:bodyPr/>
          <a:lstStyle/>
          <a:p>
            <a:pPr>
              <a:defRPr sz="1000">
                <a:solidFill>
                  <a:srgbClr val="313131"/>
                </a:solidFill>
              </a:defRPr>
            </a:pPr>
            <a:endParaRPr lang="es-EC"/>
          </a:p>
        </c:txPr>
        <c:crossAx val="916481472"/>
        <c:crosses val="autoZero"/>
        <c:crossBetween val="between"/>
      </c:valAx>
    </c:plotArea>
    <c:plotVisOnly val="1"/>
    <c:dispBlanksAs val="gap"/>
    <c:showDLblsOverMax val="0"/>
  </c:chart>
  <c:txPr>
    <a:bodyPr/>
    <a:lstStyle/>
    <a:p>
      <a:pPr>
        <a:defRPr sz="1200">
          <a:solidFill>
            <a:schemeClr val="tx2"/>
          </a:solidFill>
        </a:defRPr>
      </a:pPr>
      <a:endParaRPr lang="es-EC"/>
    </a:p>
  </c:txPr>
  <c:externalData r:id="rId1">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742331288343599E-2"/>
          <c:y val="5.8375825329676397E-2"/>
          <c:w val="0.89317705715019802"/>
          <c:h val="0.83849274752875502"/>
        </c:manualLayout>
      </c:layout>
      <c:doughnutChart>
        <c:varyColors val="1"/>
        <c:ser>
          <c:idx val="0"/>
          <c:order val="0"/>
          <c:tx>
            <c:strRef>
              <c:f>Sheet1!$B$1</c:f>
              <c:strCache>
                <c:ptCount val="1"/>
                <c:pt idx="0">
                  <c:v>Title</c:v>
                </c:pt>
              </c:strCache>
            </c:strRef>
          </c:tx>
          <c:spPr>
            <a:ln w="12700">
              <a:solidFill>
                <a:prstClr val="white"/>
              </a:solidFill>
            </a:ln>
          </c:spPr>
          <c:dPt>
            <c:idx val="0"/>
            <c:bubble3D val="0"/>
            <c:spPr>
              <a:solidFill>
                <a:srgbClr val="313131"/>
              </a:solidFill>
              <a:ln w="12700">
                <a:solidFill>
                  <a:prstClr val="white"/>
                </a:solidFill>
              </a:ln>
            </c:spPr>
          </c:dPt>
          <c:dPt>
            <c:idx val="1"/>
            <c:bubble3D val="0"/>
            <c:spPr>
              <a:solidFill>
                <a:srgbClr val="81BC00"/>
              </a:solidFill>
              <a:ln w="12700">
                <a:solidFill>
                  <a:prstClr val="white"/>
                </a:solidFill>
              </a:ln>
            </c:spPr>
          </c:dPt>
          <c:dPt>
            <c:idx val="2"/>
            <c:bubble3D val="0"/>
            <c:spPr>
              <a:solidFill>
                <a:schemeClr val="bg1">
                  <a:lumMod val="50000"/>
                </a:schemeClr>
              </a:solidFill>
              <a:ln w="12700">
                <a:solidFill>
                  <a:prstClr val="white"/>
                </a:solidFill>
              </a:ln>
            </c:spPr>
          </c:dPt>
          <c:dPt>
            <c:idx val="3"/>
            <c:bubble3D val="0"/>
            <c:spPr>
              <a:solidFill>
                <a:schemeClr val="bg1">
                  <a:lumMod val="65000"/>
                </a:schemeClr>
              </a:solidFill>
              <a:ln w="12700">
                <a:solidFill>
                  <a:prstClr val="white"/>
                </a:solidFill>
              </a:ln>
            </c:spPr>
          </c:dPt>
          <c:dPt>
            <c:idx val="4"/>
            <c:bubble3D val="0"/>
            <c:spPr>
              <a:solidFill>
                <a:schemeClr val="bg1">
                  <a:lumMod val="75000"/>
                </a:schemeClr>
              </a:solidFill>
              <a:ln w="12700">
                <a:solidFill>
                  <a:prstClr val="white"/>
                </a:solidFill>
              </a:ln>
            </c:spPr>
          </c:dPt>
          <c:dPt>
            <c:idx val="5"/>
            <c:bubble3D val="0"/>
            <c:spPr>
              <a:solidFill>
                <a:schemeClr val="bg1">
                  <a:lumMod val="85000"/>
                </a:schemeClr>
              </a:solidFill>
              <a:ln w="12700">
                <a:solidFill>
                  <a:prstClr val="white"/>
                </a:solidFill>
              </a:ln>
            </c:spPr>
          </c:dPt>
          <c:dLbls>
            <c:dLbl>
              <c:idx val="0"/>
              <c:tx>
                <c:rich>
                  <a:bodyPr/>
                  <a:lstStyle/>
                  <a:p>
                    <a:r>
                      <a:rPr lang="en-US" dirty="0"/>
                      <a:t>30,6</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69,4</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sz="1200">
                    <a:solidFill>
                      <a:schemeClr val="bg1"/>
                    </a:solidFill>
                  </a:defRPr>
                </a:pPr>
                <a:endParaRPr lang="es-EC"/>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Sheet1!$A$2:$A$3</c:f>
              <c:strCache>
                <c:ptCount val="2"/>
                <c:pt idx="0">
                  <c:v>Propia</c:v>
                </c:pt>
                <c:pt idx="1">
                  <c:v>De terceros</c:v>
                </c:pt>
              </c:strCache>
            </c:strRef>
          </c:cat>
          <c:val>
            <c:numRef>
              <c:f>Sheet1!$B$2:$B$3</c:f>
              <c:numCache>
                <c:formatCode>General</c:formatCode>
                <c:ptCount val="2"/>
                <c:pt idx="0">
                  <c:v>30.6</c:v>
                </c:pt>
                <c:pt idx="1">
                  <c:v>69.400000000000006</c:v>
                </c:pt>
              </c:numCache>
            </c:numRef>
          </c:val>
        </c:ser>
        <c:dLbls>
          <c:showLegendKey val="0"/>
          <c:showVal val="0"/>
          <c:showCatName val="0"/>
          <c:showSerName val="0"/>
          <c:showPercent val="0"/>
          <c:showBubbleSize val="0"/>
          <c:showLeaderLines val="1"/>
        </c:dLbls>
        <c:firstSliceAng val="0"/>
        <c:holeSize val="65"/>
      </c:doughnutChart>
    </c:plotArea>
    <c:legend>
      <c:legendPos val="b"/>
      <c:layout>
        <c:manualLayout>
          <c:xMode val="edge"/>
          <c:yMode val="edge"/>
          <c:x val="9.0219226197277111E-2"/>
          <c:y val="0.86818708472251782"/>
          <c:w val="0.83397586113227651"/>
          <c:h val="0.11133789480246173"/>
        </c:manualLayout>
      </c:layout>
      <c:overlay val="0"/>
      <c:txPr>
        <a:bodyPr/>
        <a:lstStyle/>
        <a:p>
          <a:pPr>
            <a:defRPr lang="es-ES"/>
          </a:pPr>
          <a:endParaRPr lang="es-EC"/>
        </a:p>
      </c:txPr>
    </c:legend>
    <c:plotVisOnly val="1"/>
    <c:dispBlanksAs val="gap"/>
    <c:showDLblsOverMax val="0"/>
  </c:chart>
  <c:txPr>
    <a:bodyPr/>
    <a:lstStyle/>
    <a:p>
      <a:pPr>
        <a:defRPr sz="1000">
          <a:solidFill>
            <a:srgbClr val="313131"/>
          </a:solidFill>
        </a:defRPr>
      </a:pPr>
      <a:endParaRPr lang="es-EC"/>
    </a:p>
  </c:txPr>
  <c:externalData r:id="rId2">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742331288343599E-2"/>
          <c:y val="5.8375825329676397E-2"/>
          <c:w val="0.89317705715019802"/>
          <c:h val="0.83849274752875502"/>
        </c:manualLayout>
      </c:layout>
      <c:doughnutChart>
        <c:varyColors val="1"/>
        <c:ser>
          <c:idx val="0"/>
          <c:order val="0"/>
          <c:tx>
            <c:strRef>
              <c:f>Sheet1!$B$1</c:f>
              <c:strCache>
                <c:ptCount val="1"/>
                <c:pt idx="0">
                  <c:v>Title</c:v>
                </c:pt>
              </c:strCache>
            </c:strRef>
          </c:tx>
          <c:spPr>
            <a:ln w="12700">
              <a:solidFill>
                <a:prstClr val="white"/>
              </a:solidFill>
            </a:ln>
          </c:spPr>
          <c:dPt>
            <c:idx val="0"/>
            <c:bubble3D val="0"/>
            <c:spPr>
              <a:solidFill>
                <a:schemeClr val="tx1">
                  <a:lumMod val="85000"/>
                  <a:lumOff val="15000"/>
                </a:schemeClr>
              </a:solidFill>
              <a:ln w="12700">
                <a:solidFill>
                  <a:prstClr val="white"/>
                </a:solidFill>
              </a:ln>
            </c:spPr>
          </c:dPt>
          <c:dPt>
            <c:idx val="1"/>
            <c:bubble3D val="0"/>
            <c:spPr>
              <a:solidFill>
                <a:srgbClr val="81BC00"/>
              </a:solidFill>
              <a:ln w="12700">
                <a:solidFill>
                  <a:prstClr val="white"/>
                </a:solidFill>
              </a:ln>
            </c:spPr>
          </c:dPt>
          <c:dPt>
            <c:idx val="2"/>
            <c:bubble3D val="0"/>
            <c:spPr>
              <a:solidFill>
                <a:schemeClr val="bg1">
                  <a:lumMod val="50000"/>
                </a:schemeClr>
              </a:solidFill>
              <a:ln w="12700">
                <a:solidFill>
                  <a:prstClr val="white"/>
                </a:solidFill>
              </a:ln>
            </c:spPr>
          </c:dPt>
          <c:dPt>
            <c:idx val="3"/>
            <c:bubble3D val="0"/>
            <c:spPr>
              <a:solidFill>
                <a:schemeClr val="bg1">
                  <a:lumMod val="65000"/>
                </a:schemeClr>
              </a:solidFill>
              <a:ln w="12700">
                <a:solidFill>
                  <a:prstClr val="white"/>
                </a:solidFill>
              </a:ln>
            </c:spPr>
          </c:dPt>
          <c:dPt>
            <c:idx val="4"/>
            <c:bubble3D val="0"/>
            <c:spPr>
              <a:solidFill>
                <a:schemeClr val="bg1">
                  <a:lumMod val="75000"/>
                </a:schemeClr>
              </a:solidFill>
              <a:ln w="12700">
                <a:solidFill>
                  <a:prstClr val="white"/>
                </a:solidFill>
              </a:ln>
            </c:spPr>
          </c:dPt>
          <c:dPt>
            <c:idx val="5"/>
            <c:bubble3D val="0"/>
            <c:spPr>
              <a:solidFill>
                <a:schemeClr val="bg1">
                  <a:lumMod val="85000"/>
                </a:schemeClr>
              </a:solidFill>
              <a:ln w="12700">
                <a:solidFill>
                  <a:prstClr val="white"/>
                </a:solidFill>
              </a:ln>
            </c:spPr>
          </c:dPt>
          <c:dLbls>
            <c:dLbl>
              <c:idx val="0"/>
              <c:tx>
                <c:rich>
                  <a:bodyPr/>
                  <a:lstStyle/>
                  <a:p>
                    <a:r>
                      <a:rPr lang="en-US" dirty="0"/>
                      <a:t>46,3</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53,7</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sz="1200">
                    <a:solidFill>
                      <a:schemeClr val="bg1"/>
                    </a:solidFill>
                  </a:defRPr>
                </a:pPr>
                <a:endParaRPr lang="es-EC"/>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Sheet1!$A$2:$A$3</c:f>
              <c:strCache>
                <c:ptCount val="2"/>
                <c:pt idx="0">
                  <c:v>Propia</c:v>
                </c:pt>
                <c:pt idx="1">
                  <c:v>De terceros</c:v>
                </c:pt>
              </c:strCache>
            </c:strRef>
          </c:cat>
          <c:val>
            <c:numRef>
              <c:f>Sheet1!$B$2:$B$3</c:f>
              <c:numCache>
                <c:formatCode>General</c:formatCode>
                <c:ptCount val="2"/>
                <c:pt idx="0">
                  <c:v>46.3</c:v>
                </c:pt>
                <c:pt idx="1">
                  <c:v>53.7</c:v>
                </c:pt>
              </c:numCache>
            </c:numRef>
          </c:val>
        </c:ser>
        <c:dLbls>
          <c:showLegendKey val="0"/>
          <c:showVal val="0"/>
          <c:showCatName val="0"/>
          <c:showSerName val="0"/>
          <c:showPercent val="0"/>
          <c:showBubbleSize val="0"/>
          <c:showLeaderLines val="1"/>
        </c:dLbls>
        <c:firstSliceAng val="0"/>
        <c:holeSize val="65"/>
      </c:doughnutChart>
    </c:plotArea>
    <c:legend>
      <c:legendPos val="b"/>
      <c:layout>
        <c:manualLayout>
          <c:xMode val="edge"/>
          <c:yMode val="edge"/>
          <c:x val="7.6876338809763592E-2"/>
          <c:y val="0.86818708472251782"/>
          <c:w val="0.8051472340786151"/>
          <c:h val="0.11133789480246173"/>
        </c:manualLayout>
      </c:layout>
      <c:overlay val="0"/>
      <c:txPr>
        <a:bodyPr/>
        <a:lstStyle/>
        <a:p>
          <a:pPr>
            <a:defRPr lang="es-ES" sz="1000">
              <a:solidFill>
                <a:srgbClr val="313131"/>
              </a:solidFill>
            </a:defRPr>
          </a:pPr>
          <a:endParaRPr lang="es-EC"/>
        </a:p>
      </c:txPr>
    </c:legend>
    <c:plotVisOnly val="1"/>
    <c:dispBlanksAs val="gap"/>
    <c:showDLblsOverMax val="0"/>
  </c:chart>
  <c:txPr>
    <a:bodyPr/>
    <a:lstStyle/>
    <a:p>
      <a:pPr>
        <a:defRPr sz="1800"/>
      </a:pPr>
      <a:endParaRPr lang="es-EC"/>
    </a:p>
  </c:txPr>
  <c:externalData r:id="rId2">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742331288343599E-2"/>
          <c:y val="5.8375825329676397E-2"/>
          <c:w val="0.89317705715019702"/>
          <c:h val="0.83849274752875502"/>
        </c:manualLayout>
      </c:layout>
      <c:doughnutChart>
        <c:varyColors val="1"/>
        <c:ser>
          <c:idx val="0"/>
          <c:order val="0"/>
          <c:tx>
            <c:strRef>
              <c:f>Sheet1!$B$1</c:f>
              <c:strCache>
                <c:ptCount val="1"/>
                <c:pt idx="0">
                  <c:v>Title</c:v>
                </c:pt>
              </c:strCache>
            </c:strRef>
          </c:tx>
          <c:spPr>
            <a:ln w="12700">
              <a:solidFill>
                <a:prstClr val="white"/>
              </a:solidFill>
            </a:ln>
          </c:spPr>
          <c:dPt>
            <c:idx val="0"/>
            <c:bubble3D val="0"/>
            <c:spPr>
              <a:solidFill>
                <a:schemeClr val="tx1">
                  <a:lumMod val="85000"/>
                  <a:lumOff val="15000"/>
                </a:schemeClr>
              </a:solidFill>
              <a:ln w="12700">
                <a:solidFill>
                  <a:prstClr val="white"/>
                </a:solidFill>
              </a:ln>
            </c:spPr>
          </c:dPt>
          <c:dPt>
            <c:idx val="1"/>
            <c:bubble3D val="0"/>
            <c:spPr>
              <a:solidFill>
                <a:srgbClr val="81BC00"/>
              </a:solidFill>
              <a:ln w="12700">
                <a:solidFill>
                  <a:prstClr val="white"/>
                </a:solidFill>
              </a:ln>
            </c:spPr>
          </c:dPt>
          <c:dPt>
            <c:idx val="2"/>
            <c:bubble3D val="0"/>
            <c:spPr>
              <a:solidFill>
                <a:schemeClr val="bg1">
                  <a:lumMod val="50000"/>
                </a:schemeClr>
              </a:solidFill>
              <a:ln w="12700">
                <a:solidFill>
                  <a:prstClr val="white"/>
                </a:solidFill>
              </a:ln>
            </c:spPr>
          </c:dPt>
          <c:dPt>
            <c:idx val="3"/>
            <c:bubble3D val="0"/>
            <c:spPr>
              <a:solidFill>
                <a:schemeClr val="bg1">
                  <a:lumMod val="65000"/>
                </a:schemeClr>
              </a:solidFill>
              <a:ln w="12700">
                <a:solidFill>
                  <a:prstClr val="white"/>
                </a:solidFill>
              </a:ln>
            </c:spPr>
          </c:dPt>
          <c:dPt>
            <c:idx val="4"/>
            <c:bubble3D val="0"/>
            <c:spPr>
              <a:solidFill>
                <a:schemeClr val="accent3"/>
              </a:solidFill>
              <a:ln w="12700">
                <a:solidFill>
                  <a:prstClr val="white"/>
                </a:solidFill>
              </a:ln>
            </c:spPr>
          </c:dPt>
          <c:dPt>
            <c:idx val="5"/>
            <c:bubble3D val="0"/>
            <c:spPr>
              <a:solidFill>
                <a:schemeClr val="bg1">
                  <a:lumMod val="85000"/>
                </a:schemeClr>
              </a:solidFill>
              <a:ln w="12700">
                <a:solidFill>
                  <a:prstClr val="white"/>
                </a:solidFill>
              </a:ln>
            </c:spPr>
          </c:dPt>
          <c:dLbls>
            <c:dLbl>
              <c:idx val="0"/>
              <c:tx>
                <c:rich>
                  <a:bodyPr/>
                  <a:lstStyle/>
                  <a:p>
                    <a:r>
                      <a:rPr lang="en-US" dirty="0"/>
                      <a:t>41,9</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58,1</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vert="horz" wrap="square" lIns="38100" tIns="19050" rIns="38100" bIns="19050" anchor="ctr">
                <a:spAutoFit/>
              </a:bodyPr>
              <a:lstStyle/>
              <a:p>
                <a:pPr>
                  <a:defRPr lang="es-ES" sz="1200">
                    <a:solidFill>
                      <a:schemeClr val="bg1"/>
                    </a:solidFill>
                  </a:defRPr>
                </a:pPr>
                <a:endParaRPr lang="es-EC"/>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Sheet1!$A$2:$A$3</c:f>
              <c:strCache>
                <c:ptCount val="2"/>
                <c:pt idx="0">
                  <c:v>Propia</c:v>
                </c:pt>
                <c:pt idx="1">
                  <c:v>De terceros</c:v>
                </c:pt>
              </c:strCache>
            </c:strRef>
          </c:cat>
          <c:val>
            <c:numRef>
              <c:f>Sheet1!$B$2:$B$3</c:f>
              <c:numCache>
                <c:formatCode>General</c:formatCode>
                <c:ptCount val="2"/>
                <c:pt idx="0">
                  <c:v>41.9</c:v>
                </c:pt>
                <c:pt idx="1">
                  <c:v>58.1</c:v>
                </c:pt>
              </c:numCache>
            </c:numRef>
          </c:val>
        </c:ser>
        <c:dLbls>
          <c:showLegendKey val="0"/>
          <c:showVal val="0"/>
          <c:showCatName val="0"/>
          <c:showSerName val="0"/>
          <c:showPercent val="0"/>
          <c:showBubbleSize val="0"/>
          <c:showLeaderLines val="1"/>
        </c:dLbls>
        <c:firstSliceAng val="0"/>
        <c:holeSize val="65"/>
      </c:doughnutChart>
    </c:plotArea>
    <c:legend>
      <c:legendPos val="b"/>
      <c:layout>
        <c:manualLayout>
          <c:xMode val="edge"/>
          <c:yMode val="edge"/>
          <c:x val="9.0219226197277097E-2"/>
          <c:y val="0.86807904134933955"/>
          <c:w val="0.80995200525422539"/>
          <c:h val="0.11142915537197194"/>
        </c:manualLayout>
      </c:layout>
      <c:overlay val="0"/>
      <c:txPr>
        <a:bodyPr/>
        <a:lstStyle/>
        <a:p>
          <a:pPr>
            <a:defRPr lang="es-ES" sz="1000">
              <a:solidFill>
                <a:srgbClr val="313131"/>
              </a:solidFill>
            </a:defRPr>
          </a:pPr>
          <a:endParaRPr lang="es-EC"/>
        </a:p>
      </c:txPr>
    </c:legend>
    <c:plotVisOnly val="1"/>
    <c:dispBlanksAs val="gap"/>
    <c:showDLblsOverMax val="0"/>
  </c:chart>
  <c:txPr>
    <a:bodyPr/>
    <a:lstStyle/>
    <a:p>
      <a:pPr>
        <a:defRPr sz="1800"/>
      </a:pPr>
      <a:endParaRPr lang="es-EC"/>
    </a:p>
  </c:txPr>
  <c:externalData r:id="rId2">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742331288343599E-2"/>
          <c:y val="5.8375825329676397E-2"/>
          <c:w val="0.89317705715019802"/>
          <c:h val="0.83849274752875502"/>
        </c:manualLayout>
      </c:layout>
      <c:doughnutChart>
        <c:varyColors val="1"/>
        <c:ser>
          <c:idx val="0"/>
          <c:order val="0"/>
          <c:tx>
            <c:strRef>
              <c:f>Sheet1!$B$1</c:f>
              <c:strCache>
                <c:ptCount val="1"/>
                <c:pt idx="0">
                  <c:v>Title</c:v>
                </c:pt>
              </c:strCache>
            </c:strRef>
          </c:tx>
          <c:spPr>
            <a:ln w="12700">
              <a:solidFill>
                <a:prstClr val="white"/>
              </a:solidFill>
            </a:ln>
          </c:spPr>
          <c:dPt>
            <c:idx val="0"/>
            <c:bubble3D val="0"/>
            <c:spPr>
              <a:solidFill>
                <a:srgbClr val="313131"/>
              </a:solidFill>
              <a:ln w="12700">
                <a:solidFill>
                  <a:prstClr val="white"/>
                </a:solidFill>
              </a:ln>
            </c:spPr>
          </c:dPt>
          <c:dPt>
            <c:idx val="1"/>
            <c:bubble3D val="0"/>
            <c:spPr>
              <a:solidFill>
                <a:srgbClr val="81BC00"/>
              </a:solidFill>
              <a:ln w="12700">
                <a:solidFill>
                  <a:prstClr val="white"/>
                </a:solidFill>
              </a:ln>
            </c:spPr>
          </c:dPt>
          <c:dPt>
            <c:idx val="2"/>
            <c:bubble3D val="0"/>
            <c:spPr>
              <a:solidFill>
                <a:schemeClr val="bg1">
                  <a:lumMod val="50000"/>
                </a:schemeClr>
              </a:solidFill>
              <a:ln w="12700">
                <a:solidFill>
                  <a:prstClr val="white"/>
                </a:solidFill>
              </a:ln>
            </c:spPr>
          </c:dPt>
          <c:dPt>
            <c:idx val="3"/>
            <c:bubble3D val="0"/>
            <c:spPr>
              <a:solidFill>
                <a:schemeClr val="bg1">
                  <a:lumMod val="65000"/>
                </a:schemeClr>
              </a:solidFill>
              <a:ln w="12700">
                <a:solidFill>
                  <a:prstClr val="white"/>
                </a:solidFill>
              </a:ln>
            </c:spPr>
          </c:dPt>
          <c:dPt>
            <c:idx val="4"/>
            <c:bubble3D val="0"/>
            <c:spPr>
              <a:solidFill>
                <a:schemeClr val="bg1">
                  <a:lumMod val="75000"/>
                </a:schemeClr>
              </a:solidFill>
              <a:ln w="12700">
                <a:solidFill>
                  <a:prstClr val="white"/>
                </a:solidFill>
              </a:ln>
            </c:spPr>
          </c:dPt>
          <c:dPt>
            <c:idx val="5"/>
            <c:bubble3D val="0"/>
            <c:spPr>
              <a:solidFill>
                <a:schemeClr val="bg1">
                  <a:lumMod val="85000"/>
                </a:schemeClr>
              </a:solidFill>
              <a:ln w="12700">
                <a:solidFill>
                  <a:prstClr val="white"/>
                </a:solidFill>
              </a:ln>
            </c:spPr>
          </c:dPt>
          <c:dLbls>
            <c:dLbl>
              <c:idx val="0"/>
              <c:tx>
                <c:rich>
                  <a:bodyPr/>
                  <a:lstStyle/>
                  <a:p>
                    <a:r>
                      <a:rPr lang="en-US" dirty="0"/>
                      <a:t>33,4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66,6</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sz="1200">
                    <a:solidFill>
                      <a:schemeClr val="bg1"/>
                    </a:solidFill>
                  </a:defRPr>
                </a:pPr>
                <a:endParaRPr lang="es-EC"/>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Sheet1!$A$2:$A$3</c:f>
              <c:strCache>
                <c:ptCount val="2"/>
                <c:pt idx="0">
                  <c:v>Propia</c:v>
                </c:pt>
                <c:pt idx="1">
                  <c:v>De terceros</c:v>
                </c:pt>
              </c:strCache>
            </c:strRef>
          </c:cat>
          <c:val>
            <c:numRef>
              <c:f>Sheet1!$B$2:$B$3</c:f>
              <c:numCache>
                <c:formatCode>General</c:formatCode>
                <c:ptCount val="2"/>
                <c:pt idx="0">
                  <c:v>33.4</c:v>
                </c:pt>
                <c:pt idx="1">
                  <c:v>66.599999999999994</c:v>
                </c:pt>
              </c:numCache>
            </c:numRef>
          </c:val>
        </c:ser>
        <c:dLbls>
          <c:showLegendKey val="0"/>
          <c:showVal val="0"/>
          <c:showCatName val="0"/>
          <c:showSerName val="0"/>
          <c:showPercent val="0"/>
          <c:showBubbleSize val="0"/>
          <c:showLeaderLines val="1"/>
        </c:dLbls>
        <c:firstSliceAng val="0"/>
        <c:holeSize val="65"/>
      </c:doughnutChart>
    </c:plotArea>
    <c:legend>
      <c:legendPos val="b"/>
      <c:layout>
        <c:manualLayout>
          <c:xMode val="edge"/>
          <c:yMode val="edge"/>
          <c:x val="9.0219226197277111E-2"/>
          <c:y val="0.86818708472251782"/>
          <c:w val="0.83397586113227651"/>
          <c:h val="0.11133789480246173"/>
        </c:manualLayout>
      </c:layout>
      <c:overlay val="0"/>
      <c:txPr>
        <a:bodyPr/>
        <a:lstStyle/>
        <a:p>
          <a:pPr>
            <a:defRPr lang="es-ES"/>
          </a:pPr>
          <a:endParaRPr lang="es-EC"/>
        </a:p>
      </c:txPr>
    </c:legend>
    <c:plotVisOnly val="1"/>
    <c:dispBlanksAs val="gap"/>
    <c:showDLblsOverMax val="0"/>
  </c:chart>
  <c:txPr>
    <a:bodyPr/>
    <a:lstStyle/>
    <a:p>
      <a:pPr>
        <a:defRPr sz="1000">
          <a:solidFill>
            <a:srgbClr val="313131"/>
          </a:solidFill>
        </a:defRPr>
      </a:pPr>
      <a:endParaRPr lang="es-EC"/>
    </a:p>
  </c:txPr>
  <c:externalData r:id="rId2">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742331288343599E-2"/>
          <c:y val="5.8375825329676397E-2"/>
          <c:w val="0.89317705715019802"/>
          <c:h val="0.83849274752875502"/>
        </c:manualLayout>
      </c:layout>
      <c:doughnutChart>
        <c:varyColors val="1"/>
        <c:ser>
          <c:idx val="0"/>
          <c:order val="0"/>
          <c:tx>
            <c:strRef>
              <c:f>Sheet1!$B$1</c:f>
              <c:strCache>
                <c:ptCount val="1"/>
                <c:pt idx="0">
                  <c:v>Title</c:v>
                </c:pt>
              </c:strCache>
            </c:strRef>
          </c:tx>
          <c:spPr>
            <a:ln w="12700">
              <a:solidFill>
                <a:prstClr val="white"/>
              </a:solidFill>
            </a:ln>
          </c:spPr>
          <c:dPt>
            <c:idx val="0"/>
            <c:bubble3D val="0"/>
            <c:spPr>
              <a:solidFill>
                <a:schemeClr val="tx1">
                  <a:lumMod val="85000"/>
                  <a:lumOff val="15000"/>
                </a:schemeClr>
              </a:solidFill>
              <a:ln w="12700">
                <a:solidFill>
                  <a:prstClr val="white"/>
                </a:solidFill>
              </a:ln>
            </c:spPr>
          </c:dPt>
          <c:dPt>
            <c:idx val="1"/>
            <c:bubble3D val="0"/>
            <c:spPr>
              <a:solidFill>
                <a:srgbClr val="81BC00"/>
              </a:solidFill>
              <a:ln w="12700">
                <a:solidFill>
                  <a:prstClr val="white"/>
                </a:solidFill>
              </a:ln>
            </c:spPr>
          </c:dPt>
          <c:dPt>
            <c:idx val="2"/>
            <c:bubble3D val="0"/>
            <c:spPr>
              <a:solidFill>
                <a:schemeClr val="bg1">
                  <a:lumMod val="50000"/>
                </a:schemeClr>
              </a:solidFill>
              <a:ln w="12700">
                <a:solidFill>
                  <a:prstClr val="white"/>
                </a:solidFill>
              </a:ln>
            </c:spPr>
          </c:dPt>
          <c:dPt>
            <c:idx val="3"/>
            <c:bubble3D val="0"/>
            <c:spPr>
              <a:solidFill>
                <a:schemeClr val="bg1">
                  <a:lumMod val="65000"/>
                </a:schemeClr>
              </a:solidFill>
              <a:ln w="12700">
                <a:solidFill>
                  <a:prstClr val="white"/>
                </a:solidFill>
              </a:ln>
            </c:spPr>
          </c:dPt>
          <c:dPt>
            <c:idx val="4"/>
            <c:bubble3D val="0"/>
            <c:spPr>
              <a:solidFill>
                <a:schemeClr val="bg1">
                  <a:lumMod val="75000"/>
                </a:schemeClr>
              </a:solidFill>
              <a:ln w="12700">
                <a:solidFill>
                  <a:prstClr val="white"/>
                </a:solidFill>
              </a:ln>
            </c:spPr>
          </c:dPt>
          <c:dPt>
            <c:idx val="5"/>
            <c:bubble3D val="0"/>
            <c:spPr>
              <a:solidFill>
                <a:schemeClr val="bg1">
                  <a:lumMod val="85000"/>
                </a:schemeClr>
              </a:solidFill>
              <a:ln w="12700">
                <a:solidFill>
                  <a:prstClr val="white"/>
                </a:solidFill>
              </a:ln>
            </c:spPr>
          </c:dPt>
          <c:dLbls>
            <c:dLbl>
              <c:idx val="0"/>
              <c:tx>
                <c:rich>
                  <a:bodyPr/>
                  <a:lstStyle/>
                  <a:p>
                    <a:r>
                      <a:rPr lang="en-US" dirty="0"/>
                      <a:t>34,7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65,3</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sz="1200">
                    <a:solidFill>
                      <a:schemeClr val="bg1"/>
                    </a:solidFill>
                  </a:defRPr>
                </a:pPr>
                <a:endParaRPr lang="es-EC"/>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Sheet1!$A$2:$A$3</c:f>
              <c:strCache>
                <c:ptCount val="2"/>
                <c:pt idx="0">
                  <c:v>Propia</c:v>
                </c:pt>
                <c:pt idx="1">
                  <c:v>De terceros</c:v>
                </c:pt>
              </c:strCache>
            </c:strRef>
          </c:cat>
          <c:val>
            <c:numRef>
              <c:f>Sheet1!$B$2:$B$3</c:f>
              <c:numCache>
                <c:formatCode>General</c:formatCode>
                <c:ptCount val="2"/>
                <c:pt idx="0">
                  <c:v>34.700000000000003</c:v>
                </c:pt>
                <c:pt idx="1">
                  <c:v>65.3</c:v>
                </c:pt>
              </c:numCache>
            </c:numRef>
          </c:val>
        </c:ser>
        <c:dLbls>
          <c:showLegendKey val="0"/>
          <c:showVal val="0"/>
          <c:showCatName val="0"/>
          <c:showSerName val="0"/>
          <c:showPercent val="0"/>
          <c:showBubbleSize val="0"/>
          <c:showLeaderLines val="1"/>
        </c:dLbls>
        <c:firstSliceAng val="0"/>
        <c:holeSize val="65"/>
      </c:doughnutChart>
    </c:plotArea>
    <c:legend>
      <c:legendPos val="b"/>
      <c:layout>
        <c:manualLayout>
          <c:xMode val="edge"/>
          <c:yMode val="edge"/>
          <c:x val="7.6876338809763592E-2"/>
          <c:y val="0.86818708472251782"/>
          <c:w val="0.8051472340786151"/>
          <c:h val="0.11133789480246173"/>
        </c:manualLayout>
      </c:layout>
      <c:overlay val="0"/>
      <c:txPr>
        <a:bodyPr/>
        <a:lstStyle/>
        <a:p>
          <a:pPr>
            <a:defRPr lang="es-ES" sz="1000">
              <a:solidFill>
                <a:srgbClr val="313131"/>
              </a:solidFill>
            </a:defRPr>
          </a:pPr>
          <a:endParaRPr lang="es-EC"/>
        </a:p>
      </c:txPr>
    </c:legend>
    <c:plotVisOnly val="1"/>
    <c:dispBlanksAs val="gap"/>
    <c:showDLblsOverMax val="0"/>
  </c:chart>
  <c:txPr>
    <a:bodyPr/>
    <a:lstStyle/>
    <a:p>
      <a:pPr>
        <a:defRPr sz="1800"/>
      </a:pPr>
      <a:endParaRPr lang="es-EC"/>
    </a:p>
  </c:txPr>
  <c:externalData r:id="rId2">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742331288343599E-2"/>
          <c:y val="5.8375825329676397E-2"/>
          <c:w val="0.89317705715019702"/>
          <c:h val="0.83849274752875502"/>
        </c:manualLayout>
      </c:layout>
      <c:doughnutChart>
        <c:varyColors val="1"/>
        <c:ser>
          <c:idx val="0"/>
          <c:order val="0"/>
          <c:tx>
            <c:strRef>
              <c:f>Sheet1!$B$1</c:f>
              <c:strCache>
                <c:ptCount val="1"/>
                <c:pt idx="0">
                  <c:v>2014</c:v>
                </c:pt>
              </c:strCache>
            </c:strRef>
          </c:tx>
          <c:spPr>
            <a:ln w="12700">
              <a:solidFill>
                <a:prstClr val="white"/>
              </a:solidFill>
            </a:ln>
          </c:spPr>
          <c:dPt>
            <c:idx val="0"/>
            <c:bubble3D val="0"/>
            <c:spPr>
              <a:solidFill>
                <a:schemeClr val="tx1">
                  <a:lumMod val="85000"/>
                  <a:lumOff val="15000"/>
                </a:schemeClr>
              </a:solidFill>
              <a:ln w="12700">
                <a:solidFill>
                  <a:prstClr val="white"/>
                </a:solidFill>
              </a:ln>
            </c:spPr>
          </c:dPt>
          <c:dPt>
            <c:idx val="1"/>
            <c:bubble3D val="0"/>
            <c:spPr>
              <a:solidFill>
                <a:srgbClr val="81BC00"/>
              </a:solidFill>
              <a:ln w="12700">
                <a:solidFill>
                  <a:prstClr val="white"/>
                </a:solidFill>
              </a:ln>
            </c:spPr>
          </c:dPt>
          <c:dPt>
            <c:idx val="2"/>
            <c:bubble3D val="0"/>
            <c:spPr>
              <a:solidFill>
                <a:schemeClr val="bg1">
                  <a:lumMod val="50000"/>
                </a:schemeClr>
              </a:solidFill>
              <a:ln w="12700">
                <a:solidFill>
                  <a:prstClr val="white"/>
                </a:solidFill>
              </a:ln>
            </c:spPr>
          </c:dPt>
          <c:dPt>
            <c:idx val="3"/>
            <c:bubble3D val="0"/>
            <c:spPr>
              <a:solidFill>
                <a:schemeClr val="bg1">
                  <a:lumMod val="65000"/>
                </a:schemeClr>
              </a:solidFill>
              <a:ln w="12700">
                <a:solidFill>
                  <a:prstClr val="white"/>
                </a:solidFill>
              </a:ln>
            </c:spPr>
          </c:dPt>
          <c:dPt>
            <c:idx val="4"/>
            <c:bubble3D val="0"/>
            <c:spPr>
              <a:solidFill>
                <a:schemeClr val="accent3"/>
              </a:solidFill>
              <a:ln w="12700">
                <a:solidFill>
                  <a:prstClr val="white"/>
                </a:solidFill>
              </a:ln>
            </c:spPr>
          </c:dPt>
          <c:dPt>
            <c:idx val="5"/>
            <c:bubble3D val="0"/>
            <c:spPr>
              <a:solidFill>
                <a:schemeClr val="bg1">
                  <a:lumMod val="85000"/>
                </a:schemeClr>
              </a:solidFill>
              <a:ln w="12700">
                <a:solidFill>
                  <a:prstClr val="white"/>
                </a:solidFill>
              </a:ln>
            </c:spPr>
          </c:dPt>
          <c:dLbls>
            <c:dLbl>
              <c:idx val="0"/>
              <c:tx>
                <c:rich>
                  <a:bodyPr/>
                  <a:lstStyle/>
                  <a:p>
                    <a:r>
                      <a:rPr lang="en-US" dirty="0"/>
                      <a:t>46,5</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53,5</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sz="1200">
                    <a:solidFill>
                      <a:schemeClr val="bg1"/>
                    </a:solidFill>
                  </a:defRPr>
                </a:pPr>
                <a:endParaRPr lang="es-EC"/>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Sheet1!$A$2:$A$3</c:f>
              <c:strCache>
                <c:ptCount val="2"/>
                <c:pt idx="0">
                  <c:v>Propia</c:v>
                </c:pt>
                <c:pt idx="1">
                  <c:v>De terceros</c:v>
                </c:pt>
              </c:strCache>
            </c:strRef>
          </c:cat>
          <c:val>
            <c:numRef>
              <c:f>Sheet1!$B$2:$B$3</c:f>
              <c:numCache>
                <c:formatCode>General</c:formatCode>
                <c:ptCount val="2"/>
                <c:pt idx="0">
                  <c:v>46.5</c:v>
                </c:pt>
                <c:pt idx="1">
                  <c:v>53.5</c:v>
                </c:pt>
              </c:numCache>
            </c:numRef>
          </c:val>
        </c:ser>
        <c:dLbls>
          <c:showLegendKey val="0"/>
          <c:showVal val="0"/>
          <c:showCatName val="0"/>
          <c:showSerName val="0"/>
          <c:showPercent val="0"/>
          <c:showBubbleSize val="0"/>
          <c:showLeaderLines val="1"/>
        </c:dLbls>
        <c:firstSliceAng val="0"/>
        <c:holeSize val="65"/>
      </c:doughnutChart>
    </c:plotArea>
    <c:legend>
      <c:legendPos val="b"/>
      <c:layout>
        <c:manualLayout>
          <c:xMode val="edge"/>
          <c:yMode val="edge"/>
          <c:x val="9.0219226197277097E-2"/>
          <c:y val="0.86807904134933955"/>
          <c:w val="0.80995200525422539"/>
          <c:h val="0.11142915537197194"/>
        </c:manualLayout>
      </c:layout>
      <c:overlay val="0"/>
      <c:txPr>
        <a:bodyPr/>
        <a:lstStyle/>
        <a:p>
          <a:pPr>
            <a:defRPr lang="es-ES" sz="1000">
              <a:solidFill>
                <a:srgbClr val="313131"/>
              </a:solidFill>
            </a:defRPr>
          </a:pPr>
          <a:endParaRPr lang="es-EC"/>
        </a:p>
      </c:txPr>
    </c:legend>
    <c:plotVisOnly val="1"/>
    <c:dispBlanksAs val="gap"/>
    <c:showDLblsOverMax val="0"/>
  </c:chart>
  <c:txPr>
    <a:bodyPr/>
    <a:lstStyle/>
    <a:p>
      <a:pPr>
        <a:defRPr sz="1800"/>
      </a:pPr>
      <a:endParaRPr lang="es-EC"/>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TASA OCUP HOTELERA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_(* #,##0.00_);_(* \(#,##0.00\);_(* "-"??_);_(@_)</c:formatCode>
                <c:ptCount val="8"/>
                <c:pt idx="0">
                  <c:v>64.63333333333334</c:v>
                </c:pt>
                <c:pt idx="1">
                  <c:v>59.775000000000006</c:v>
                </c:pt>
                <c:pt idx="2">
                  <c:v>61.141666666666673</c:v>
                </c:pt>
                <c:pt idx="3">
                  <c:v>62.824999999999996</c:v>
                </c:pt>
                <c:pt idx="4">
                  <c:v>59.39</c:v>
                </c:pt>
                <c:pt idx="5">
                  <c:v>60.053333333333335</c:v>
                </c:pt>
                <c:pt idx="6">
                  <c:v>62.7</c:v>
                </c:pt>
                <c:pt idx="7">
                  <c:v>49.9</c:v>
                </c:pt>
              </c:numCache>
            </c:numRef>
          </c:val>
        </c:ser>
        <c:dLbls>
          <c:dLblPos val="outEnd"/>
          <c:showLegendKey val="0"/>
          <c:showVal val="1"/>
          <c:showCatName val="0"/>
          <c:showSerName val="0"/>
          <c:showPercent val="0"/>
          <c:showBubbleSize val="0"/>
        </c:dLbls>
        <c:gapWidth val="80"/>
        <c:axId val="916450896"/>
        <c:axId val="916453640"/>
      </c:barChart>
      <c:catAx>
        <c:axId val="9164508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53640"/>
        <c:crosses val="autoZero"/>
        <c:auto val="1"/>
        <c:lblAlgn val="ctr"/>
        <c:lblOffset val="100"/>
        <c:noMultiLvlLbl val="0"/>
      </c:catAx>
      <c:valAx>
        <c:axId val="916453640"/>
        <c:scaling>
          <c:orientation val="minMax"/>
        </c:scaling>
        <c:delete val="1"/>
        <c:axPos val="l"/>
        <c:numFmt formatCode="_(* #,##0.00_);_(* \(#,##0.00\);_(* &quot;-&quot;??_);_(@_)" sourceLinked="1"/>
        <c:majorTickMark val="none"/>
        <c:minorTickMark val="none"/>
        <c:tickLblPos val="nextTo"/>
        <c:crossAx val="9164508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742331288343599E-2"/>
          <c:y val="5.8375825329676397E-2"/>
          <c:w val="0.89317705715019802"/>
          <c:h val="0.83849274752875502"/>
        </c:manualLayout>
      </c:layout>
      <c:doughnutChart>
        <c:varyColors val="1"/>
        <c:ser>
          <c:idx val="0"/>
          <c:order val="0"/>
          <c:tx>
            <c:strRef>
              <c:f>Sheet1!$B$1</c:f>
              <c:strCache>
                <c:ptCount val="1"/>
                <c:pt idx="0">
                  <c:v>Title</c:v>
                </c:pt>
              </c:strCache>
            </c:strRef>
          </c:tx>
          <c:spPr>
            <a:ln w="12700">
              <a:solidFill>
                <a:prstClr val="white"/>
              </a:solidFill>
            </a:ln>
          </c:spPr>
          <c:dPt>
            <c:idx val="0"/>
            <c:bubble3D val="0"/>
            <c:spPr>
              <a:solidFill>
                <a:srgbClr val="313131"/>
              </a:solidFill>
              <a:ln w="12700">
                <a:solidFill>
                  <a:prstClr val="white"/>
                </a:solidFill>
              </a:ln>
            </c:spPr>
          </c:dPt>
          <c:dPt>
            <c:idx val="1"/>
            <c:bubble3D val="0"/>
            <c:spPr>
              <a:solidFill>
                <a:srgbClr val="81BC00"/>
              </a:solidFill>
              <a:ln w="12700">
                <a:solidFill>
                  <a:prstClr val="white"/>
                </a:solidFill>
              </a:ln>
            </c:spPr>
          </c:dPt>
          <c:dPt>
            <c:idx val="2"/>
            <c:bubble3D val="0"/>
            <c:spPr>
              <a:solidFill>
                <a:schemeClr val="bg1">
                  <a:lumMod val="50000"/>
                </a:schemeClr>
              </a:solidFill>
              <a:ln w="12700">
                <a:solidFill>
                  <a:prstClr val="white"/>
                </a:solidFill>
              </a:ln>
            </c:spPr>
          </c:dPt>
          <c:dPt>
            <c:idx val="3"/>
            <c:bubble3D val="0"/>
            <c:spPr>
              <a:solidFill>
                <a:schemeClr val="bg1">
                  <a:lumMod val="65000"/>
                </a:schemeClr>
              </a:solidFill>
              <a:ln w="12700">
                <a:solidFill>
                  <a:prstClr val="white"/>
                </a:solidFill>
              </a:ln>
            </c:spPr>
          </c:dPt>
          <c:dPt>
            <c:idx val="4"/>
            <c:bubble3D val="0"/>
            <c:spPr>
              <a:solidFill>
                <a:schemeClr val="bg1">
                  <a:lumMod val="75000"/>
                </a:schemeClr>
              </a:solidFill>
              <a:ln w="12700">
                <a:solidFill>
                  <a:prstClr val="white"/>
                </a:solidFill>
              </a:ln>
            </c:spPr>
          </c:dPt>
          <c:dPt>
            <c:idx val="5"/>
            <c:bubble3D val="0"/>
            <c:spPr>
              <a:solidFill>
                <a:schemeClr val="bg1">
                  <a:lumMod val="85000"/>
                </a:schemeClr>
              </a:solidFill>
              <a:ln w="12700">
                <a:solidFill>
                  <a:prstClr val="white"/>
                </a:solidFill>
              </a:ln>
            </c:spPr>
          </c:dPt>
          <c:dLbls>
            <c:dLbl>
              <c:idx val="0"/>
              <c:tx>
                <c:rich>
                  <a:bodyPr/>
                  <a:lstStyle/>
                  <a:p>
                    <a:r>
                      <a:rPr lang="es-ES" dirty="0"/>
                      <a:t>33,4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66,6</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sz="1200">
                    <a:solidFill>
                      <a:schemeClr val="bg1"/>
                    </a:solidFill>
                  </a:defRPr>
                </a:pPr>
                <a:endParaRPr lang="es-EC"/>
              </a:p>
            </c:txPr>
            <c:showLegendKey val="0"/>
            <c:showVal val="1"/>
            <c:showCatName val="0"/>
            <c:showSerName val="0"/>
            <c:showPercent val="0"/>
            <c:showBubbleSize val="0"/>
            <c:showLeaderLines val="1"/>
            <c:extLst>
              <c:ext xmlns:c15="http://schemas.microsoft.com/office/drawing/2012/chart" uri="{CE6537A1-D6FC-4f65-9D91-7224C49458BB}"/>
            </c:extLst>
          </c:dLbls>
          <c:cat>
            <c:strRef>
              <c:f>Sheet1!$A$2:$A$3</c:f>
              <c:strCache>
                <c:ptCount val="2"/>
                <c:pt idx="0">
                  <c:v>Propia</c:v>
                </c:pt>
                <c:pt idx="1">
                  <c:v>De terceros</c:v>
                </c:pt>
              </c:strCache>
            </c:strRef>
          </c:cat>
          <c:val>
            <c:numRef>
              <c:f>Sheet1!$B$2:$B$3</c:f>
              <c:numCache>
                <c:formatCode>General</c:formatCode>
                <c:ptCount val="2"/>
                <c:pt idx="0">
                  <c:v>33.4</c:v>
                </c:pt>
                <c:pt idx="1">
                  <c:v>66.599999999999994</c:v>
                </c:pt>
              </c:numCache>
            </c:numRef>
          </c:val>
        </c:ser>
        <c:dLbls>
          <c:showLegendKey val="0"/>
          <c:showVal val="0"/>
          <c:showCatName val="0"/>
          <c:showSerName val="0"/>
          <c:showPercent val="0"/>
          <c:showBubbleSize val="0"/>
          <c:showLeaderLines val="1"/>
        </c:dLbls>
        <c:firstSliceAng val="0"/>
        <c:holeSize val="65"/>
      </c:doughnutChart>
    </c:plotArea>
    <c:legend>
      <c:legendPos val="b"/>
      <c:layout>
        <c:manualLayout>
          <c:xMode val="edge"/>
          <c:yMode val="edge"/>
          <c:x val="9.0219226197277111E-2"/>
          <c:y val="0.86818708472251782"/>
          <c:w val="0.83397586113227651"/>
          <c:h val="0.11133789480246173"/>
        </c:manualLayout>
      </c:layout>
      <c:overlay val="0"/>
      <c:txPr>
        <a:bodyPr/>
        <a:lstStyle/>
        <a:p>
          <a:pPr>
            <a:defRPr lang="es-ES"/>
          </a:pPr>
          <a:endParaRPr lang="es-EC"/>
        </a:p>
      </c:txPr>
    </c:legend>
    <c:plotVisOnly val="1"/>
    <c:dispBlanksAs val="gap"/>
    <c:showDLblsOverMax val="0"/>
  </c:chart>
  <c:txPr>
    <a:bodyPr/>
    <a:lstStyle/>
    <a:p>
      <a:pPr>
        <a:defRPr sz="1000">
          <a:solidFill>
            <a:srgbClr val="313131"/>
          </a:solidFill>
        </a:defRPr>
      </a:pPr>
      <a:endParaRPr lang="es-EC"/>
    </a:p>
  </c:txPr>
  <c:externalData r:id="rId2">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0284331032632494E-2"/>
          <c:y val="4.6153842659460598E-2"/>
          <c:w val="0.88414094578388602"/>
          <c:h val="0.86692770541128905"/>
        </c:manualLayout>
      </c:layout>
      <c:pieChart>
        <c:varyColors val="1"/>
        <c:ser>
          <c:idx val="0"/>
          <c:order val="0"/>
          <c:tx>
            <c:strRef>
              <c:f>Sheet1!$B$1</c:f>
              <c:strCache>
                <c:ptCount val="1"/>
                <c:pt idx="0">
                  <c:v>Q1</c:v>
                </c:pt>
              </c:strCache>
            </c:strRef>
          </c:tx>
          <c:spPr>
            <a:ln w="12700">
              <a:solidFill>
                <a:schemeClr val="bg1"/>
              </a:solidFill>
            </a:ln>
          </c:spPr>
          <c:dPt>
            <c:idx val="0"/>
            <c:bubble3D val="0"/>
            <c:spPr>
              <a:solidFill>
                <a:schemeClr val="accent1"/>
              </a:solidFill>
              <a:ln w="12700">
                <a:solidFill>
                  <a:schemeClr val="bg1"/>
                </a:solidFill>
              </a:ln>
            </c:spPr>
          </c:dPt>
          <c:dPt>
            <c:idx val="1"/>
            <c:bubble3D val="0"/>
            <c:spPr>
              <a:solidFill>
                <a:schemeClr val="accent2"/>
              </a:solidFill>
              <a:ln w="12700">
                <a:solidFill>
                  <a:schemeClr val="bg1"/>
                </a:solidFill>
              </a:ln>
            </c:spPr>
          </c:dPt>
          <c:dPt>
            <c:idx val="2"/>
            <c:bubble3D val="0"/>
            <c:spPr>
              <a:solidFill>
                <a:srgbClr val="D6D8D7"/>
              </a:solidFill>
              <a:ln w="12700">
                <a:solidFill>
                  <a:schemeClr val="bg1"/>
                </a:solidFill>
              </a:ln>
            </c:spPr>
          </c:dPt>
          <c:dPt>
            <c:idx val="3"/>
            <c:bubble3D val="0"/>
            <c:spPr>
              <a:solidFill>
                <a:schemeClr val="accent4"/>
              </a:solidFill>
              <a:ln w="12700">
                <a:solidFill>
                  <a:schemeClr val="bg1"/>
                </a:solidFill>
              </a:ln>
            </c:spPr>
          </c:dPt>
          <c:dLbls>
            <c:dLbl>
              <c:idx val="2"/>
              <c:spPr/>
              <c:txPr>
                <a:bodyPr/>
                <a:lstStyle/>
                <a:p>
                  <a:pPr>
                    <a:defRPr sz="1200" b="1">
                      <a:solidFill>
                        <a:schemeClr val="tx1"/>
                      </a:solidFill>
                    </a:defRPr>
                  </a:pPr>
                  <a:endParaRPr lang="es-EC"/>
                </a:p>
              </c:txPr>
              <c:dLblPos val="bestFit"/>
              <c:showLegendKey val="0"/>
              <c:showVal val="0"/>
              <c:showCatName val="1"/>
              <c:showSerName val="0"/>
              <c:showPercent val="1"/>
              <c:showBubbleSize val="0"/>
            </c:dLbl>
            <c:dLbl>
              <c:idx val="3"/>
              <c:spPr>
                <a:noFill/>
                <a:ln>
                  <a:noFill/>
                </a:ln>
                <a:effectLst/>
              </c:spPr>
              <c:txPr>
                <a:bodyPr/>
                <a:lstStyle/>
                <a:p>
                  <a:pPr>
                    <a:defRPr sz="1200" b="1">
                      <a:solidFill>
                        <a:schemeClr val="tx1"/>
                      </a:solidFill>
                    </a:defRPr>
                  </a:pPr>
                  <a:endParaRPr lang="es-EC"/>
                </a:p>
              </c:txPr>
              <c:dLblPos val="bestFit"/>
              <c:showLegendKey val="0"/>
              <c:showVal val="0"/>
              <c:showCatName val="1"/>
              <c:showSerName val="0"/>
              <c:showPercent val="1"/>
              <c:showBubbleSize val="0"/>
            </c:dLbl>
            <c:spPr>
              <a:noFill/>
              <a:ln>
                <a:noFill/>
              </a:ln>
              <a:effectLst/>
            </c:spPr>
            <c:txPr>
              <a:bodyPr/>
              <a:lstStyle/>
              <a:p>
                <a:pPr>
                  <a:defRPr sz="1200" b="1">
                    <a:solidFill>
                      <a:schemeClr val="bg1"/>
                    </a:solidFill>
                  </a:defRPr>
                </a:pPr>
                <a:endParaRPr lang="es-EC"/>
              </a:p>
            </c:txPr>
            <c:dLblPos val="bestFit"/>
            <c:showLegendKey val="0"/>
            <c:showVal val="0"/>
            <c:showCatName val="1"/>
            <c:showSerName val="0"/>
            <c:showPercent val="1"/>
            <c:showBubbleSize val="0"/>
            <c:showLeaderLines val="0"/>
            <c:extLst>
              <c:ext xmlns:c15="http://schemas.microsoft.com/office/drawing/2012/chart" uri="{CE6537A1-D6FC-4f65-9D91-7224C49458BB}"/>
            </c:extLst>
          </c:dLbls>
          <c:cat>
            <c:strRef>
              <c:f>Sheet1!$A$2:$A$5</c:f>
              <c:strCache>
                <c:ptCount val="4"/>
                <c:pt idx="0">
                  <c:v>Aporte MDMQ</c:v>
                </c:pt>
                <c:pt idx="1">
                  <c:v>Tasas por servicios</c:v>
                </c:pt>
                <c:pt idx="2">
                  <c:v>LUAF</c:v>
                </c:pt>
                <c:pt idx="3">
                  <c:v>Multas</c:v>
                </c:pt>
              </c:strCache>
            </c:strRef>
          </c:cat>
          <c:val>
            <c:numRef>
              <c:f>Sheet1!$B$2:$B$5</c:f>
              <c:numCache>
                <c:formatCode>General</c:formatCode>
                <c:ptCount val="4"/>
                <c:pt idx="0">
                  <c:v>43.4</c:v>
                </c:pt>
                <c:pt idx="1">
                  <c:v>34.200000000000003</c:v>
                </c:pt>
                <c:pt idx="2">
                  <c:v>20.100000000000001</c:v>
                </c:pt>
                <c:pt idx="3">
                  <c:v>2.2000000000000002</c:v>
                </c:pt>
              </c:numCache>
            </c:numRef>
          </c:val>
        </c:ser>
        <c:dLbls>
          <c:showLegendKey val="0"/>
          <c:showVal val="1"/>
          <c:showCatName val="0"/>
          <c:showSerName val="0"/>
          <c:showPercent val="0"/>
          <c:showBubbleSize val="0"/>
          <c:showLeaderLines val="0"/>
        </c:dLbls>
        <c:firstSliceAng val="64"/>
      </c:pieChart>
    </c:plotArea>
    <c:plotVisOnly val="1"/>
    <c:dispBlanksAs val="zero"/>
    <c:showDLblsOverMax val="0"/>
  </c:chart>
  <c:txPr>
    <a:bodyPr/>
    <a:lstStyle/>
    <a:p>
      <a:pPr>
        <a:defRPr sz="1200"/>
      </a:pPr>
      <a:endParaRPr lang="es-EC"/>
    </a:p>
  </c:txPr>
  <c:externalData r:id="rId1">
    <c:autoUpdate val="0"/>
  </c:externalData>
</c:chartSpace>
</file>

<file path=ppt/charts/chart14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7.6420259378701505E-2"/>
          <c:y val="4.6153842659460598E-2"/>
          <c:w val="0.92357974062129855"/>
          <c:h val="0.73755106347788302"/>
        </c:manualLayout>
      </c:layout>
      <c:barChart>
        <c:barDir val="col"/>
        <c:grouping val="clustered"/>
        <c:varyColors val="0"/>
        <c:ser>
          <c:idx val="0"/>
          <c:order val="0"/>
          <c:tx>
            <c:strRef>
              <c:f>Sheet1!$B$1</c:f>
              <c:strCache>
                <c:ptCount val="1"/>
                <c:pt idx="0">
                  <c:v>2011</c:v>
                </c:pt>
              </c:strCache>
            </c:strRef>
          </c:tx>
          <c:spPr>
            <a:solidFill>
              <a:schemeClr val="accent1"/>
            </a:solidFill>
            <a:ln>
              <a:solidFill>
                <a:schemeClr val="bg1"/>
              </a:solidFill>
            </a:ln>
          </c:spPr>
          <c:invertIfNegative val="0"/>
          <c:dLbls>
            <c:dLbl>
              <c:idx val="0"/>
              <c:tx>
                <c:rich>
                  <a:bodyPr/>
                  <a:lstStyle/>
                  <a:p>
                    <a:r>
                      <a:rPr lang="en-US" dirty="0"/>
                      <a:t>1.289</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1.640</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2.830</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1.517</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322</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Fort. Instit. y TH</c:v>
                </c:pt>
                <c:pt idx="1">
                  <c:v>Negocios y Comerc.</c:v>
                </c:pt>
                <c:pt idx="2">
                  <c:v>Mercadeo y Prom.</c:v>
                </c:pt>
                <c:pt idx="3">
                  <c:v>Des. y Gestión DT</c:v>
                </c:pt>
                <c:pt idx="4">
                  <c:v>Atracc. Inversiones</c:v>
                </c:pt>
                <c:pt idx="5">
                  <c:v>Comunicación</c:v>
                </c:pt>
                <c:pt idx="6">
                  <c:v>Calidad y Sost.</c:v>
                </c:pt>
              </c:strCache>
            </c:strRef>
          </c:cat>
          <c:val>
            <c:numRef>
              <c:f>Sheet1!$B$2:$B$8</c:f>
              <c:numCache>
                <c:formatCode>General</c:formatCode>
                <c:ptCount val="7"/>
                <c:pt idx="0">
                  <c:v>1289.2</c:v>
                </c:pt>
                <c:pt idx="1">
                  <c:v>1640.2</c:v>
                </c:pt>
                <c:pt idx="2">
                  <c:v>2829.7</c:v>
                </c:pt>
                <c:pt idx="3">
                  <c:v>1517.3</c:v>
                </c:pt>
                <c:pt idx="4">
                  <c:v>0</c:v>
                </c:pt>
                <c:pt idx="5">
                  <c:v>0</c:v>
                </c:pt>
                <c:pt idx="6">
                  <c:v>321.5</c:v>
                </c:pt>
              </c:numCache>
            </c:numRef>
          </c:val>
        </c:ser>
        <c:ser>
          <c:idx val="1"/>
          <c:order val="1"/>
          <c:tx>
            <c:strRef>
              <c:f>Sheet1!$C$1</c:f>
              <c:strCache>
                <c:ptCount val="1"/>
                <c:pt idx="0">
                  <c:v>2012</c:v>
                </c:pt>
              </c:strCache>
            </c:strRef>
          </c:tx>
          <c:spPr>
            <a:solidFill>
              <a:schemeClr val="accent2"/>
            </a:solidFill>
            <a:ln>
              <a:solidFill>
                <a:schemeClr val="bg1"/>
              </a:solidFill>
            </a:ln>
          </c:spPr>
          <c:invertIfNegative val="0"/>
          <c:dLbls>
            <c:dLbl>
              <c:idx val="0"/>
              <c:tx>
                <c:rich>
                  <a:bodyPr/>
                  <a:lstStyle/>
                  <a:p>
                    <a:r>
                      <a:rPr lang="en-US" dirty="0"/>
                      <a:t>1.848</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2.210</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2.273</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1.642</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Fort. Instit. y TH</c:v>
                </c:pt>
                <c:pt idx="1">
                  <c:v>Negocios y Comerc.</c:v>
                </c:pt>
                <c:pt idx="2">
                  <c:v>Mercadeo y Prom.</c:v>
                </c:pt>
                <c:pt idx="3">
                  <c:v>Des. y Gestión DT</c:v>
                </c:pt>
                <c:pt idx="4">
                  <c:v>Atracc. Inversiones</c:v>
                </c:pt>
                <c:pt idx="5">
                  <c:v>Comunicación</c:v>
                </c:pt>
                <c:pt idx="6">
                  <c:v>Calidad y Sost.</c:v>
                </c:pt>
              </c:strCache>
            </c:strRef>
          </c:cat>
          <c:val>
            <c:numRef>
              <c:f>Sheet1!$C$2:$C$8</c:f>
              <c:numCache>
                <c:formatCode>General</c:formatCode>
                <c:ptCount val="7"/>
                <c:pt idx="0">
                  <c:v>1848</c:v>
                </c:pt>
                <c:pt idx="1">
                  <c:v>2209.9</c:v>
                </c:pt>
                <c:pt idx="2">
                  <c:v>2273.3000000000002</c:v>
                </c:pt>
                <c:pt idx="3">
                  <c:v>1641.93</c:v>
                </c:pt>
                <c:pt idx="4">
                  <c:v>0</c:v>
                </c:pt>
                <c:pt idx="5">
                  <c:v>0</c:v>
                </c:pt>
                <c:pt idx="6">
                  <c:v>0</c:v>
                </c:pt>
              </c:numCache>
            </c:numRef>
          </c:val>
        </c:ser>
        <c:ser>
          <c:idx val="2"/>
          <c:order val="2"/>
          <c:tx>
            <c:strRef>
              <c:f>Sheet1!$D$1</c:f>
              <c:strCache>
                <c:ptCount val="1"/>
                <c:pt idx="0">
                  <c:v>2013</c:v>
                </c:pt>
              </c:strCache>
            </c:strRef>
          </c:tx>
          <c:spPr>
            <a:solidFill>
              <a:schemeClr val="accent3"/>
            </a:solidFill>
          </c:spPr>
          <c:invertIfNegative val="0"/>
          <c:dLbls>
            <c:dLbl>
              <c:idx val="0"/>
              <c:tx>
                <c:rich>
                  <a:bodyPr/>
                  <a:lstStyle/>
                  <a:p>
                    <a:r>
                      <a:rPr lang="en-US" dirty="0"/>
                      <a:t>1.610</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1.580</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1.675</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1.064</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Fort. Instit. y TH</c:v>
                </c:pt>
                <c:pt idx="1">
                  <c:v>Negocios y Comerc.</c:v>
                </c:pt>
                <c:pt idx="2">
                  <c:v>Mercadeo y Prom.</c:v>
                </c:pt>
                <c:pt idx="3">
                  <c:v>Des. y Gestión DT</c:v>
                </c:pt>
                <c:pt idx="4">
                  <c:v>Atracc. Inversiones</c:v>
                </c:pt>
                <c:pt idx="5">
                  <c:v>Comunicación</c:v>
                </c:pt>
                <c:pt idx="6">
                  <c:v>Calidad y Sost.</c:v>
                </c:pt>
              </c:strCache>
            </c:strRef>
          </c:cat>
          <c:val>
            <c:numRef>
              <c:f>Sheet1!$D$2:$D$8</c:f>
              <c:numCache>
                <c:formatCode>General</c:formatCode>
                <c:ptCount val="7"/>
                <c:pt idx="0">
                  <c:v>1610.2</c:v>
                </c:pt>
                <c:pt idx="1">
                  <c:v>1579.8</c:v>
                </c:pt>
                <c:pt idx="2">
                  <c:v>1675.15</c:v>
                </c:pt>
                <c:pt idx="3">
                  <c:v>1064.3499999999999</c:v>
                </c:pt>
                <c:pt idx="4">
                  <c:v>0</c:v>
                </c:pt>
                <c:pt idx="5">
                  <c:v>0</c:v>
                </c:pt>
                <c:pt idx="6">
                  <c:v>0</c:v>
                </c:pt>
              </c:numCache>
            </c:numRef>
          </c:val>
        </c:ser>
        <c:ser>
          <c:idx val="3"/>
          <c:order val="3"/>
          <c:tx>
            <c:strRef>
              <c:f>Sheet1!$E$1</c:f>
              <c:strCache>
                <c:ptCount val="1"/>
                <c:pt idx="0">
                  <c:v>2014</c:v>
                </c:pt>
              </c:strCache>
            </c:strRef>
          </c:tx>
          <c:spPr>
            <a:solidFill>
              <a:schemeClr val="accent4"/>
            </a:solidFill>
            <a:ln>
              <a:solidFill>
                <a:schemeClr val="bg1"/>
              </a:solidFill>
            </a:ln>
          </c:spPr>
          <c:invertIfNegative val="0"/>
          <c:dLbls>
            <c:dLbl>
              <c:idx val="0"/>
              <c:tx>
                <c:rich>
                  <a:bodyPr/>
                  <a:lstStyle/>
                  <a:p>
                    <a:r>
                      <a:rPr lang="en-US" dirty="0"/>
                      <a:t>2.128</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2.584</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2.444</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1.579</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rot="-5400000" vert="horz"/>
                  <a:lstStyle/>
                  <a:p>
                    <a:pPr>
                      <a:defRPr lang="es-ES" sz="1000">
                        <a:solidFill>
                          <a:schemeClr val="tx1"/>
                        </a:solidFill>
                      </a:defRPr>
                    </a:pPr>
                    <a:endParaRPr lang="en-US" dirty="0"/>
                  </a:p>
                </c:rich>
              </c:tx>
              <c:numFmt formatCode="#,##0" sourceLinked="0"/>
              <c:spPr>
                <a:noFill/>
                <a:ln>
                  <a:noFill/>
                </a:ln>
                <a:effectLst/>
              </c:spPr>
              <c:dLblPos val="ctr"/>
              <c:showLegendKey val="0"/>
              <c:showVal val="1"/>
              <c:showCatName val="0"/>
              <c:showSerName val="0"/>
              <c:showPercent val="0"/>
              <c:showBubbleSize val="0"/>
              <c:extLst>
                <c:ext xmlns:c15="http://schemas.microsoft.com/office/drawing/2012/chart" uri="{CE6537A1-D6FC-4f65-9D91-7224C49458BB}"/>
              </c:extLst>
            </c:dLbl>
            <c:dLbl>
              <c:idx val="5"/>
              <c:tx>
                <c:rich>
                  <a:bodyPr rot="-5400000" vert="horz"/>
                  <a:lstStyle/>
                  <a:p>
                    <a:pPr>
                      <a:defRPr lang="es-ES" sz="1000">
                        <a:solidFill>
                          <a:schemeClr val="tx1"/>
                        </a:solidFill>
                      </a:defRPr>
                    </a:pPr>
                    <a:endParaRPr lang="en-US" dirty="0"/>
                  </a:p>
                </c:rich>
              </c:tx>
              <c:numFmt formatCode="#,##0" sourceLinked="0"/>
              <c:spPr>
                <a:noFill/>
                <a:ln>
                  <a:noFill/>
                </a:ln>
                <a:effectLst/>
              </c:spPr>
              <c:dLblPos val="ctr"/>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0</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Fort. Instit. y TH</c:v>
                </c:pt>
                <c:pt idx="1">
                  <c:v>Negocios y Comerc.</c:v>
                </c:pt>
                <c:pt idx="2">
                  <c:v>Mercadeo y Prom.</c:v>
                </c:pt>
                <c:pt idx="3">
                  <c:v>Des. y Gestión DT</c:v>
                </c:pt>
                <c:pt idx="4">
                  <c:v>Atracc. Inversiones</c:v>
                </c:pt>
                <c:pt idx="5">
                  <c:v>Comunicación</c:v>
                </c:pt>
                <c:pt idx="6">
                  <c:v>Calidad y Sost.</c:v>
                </c:pt>
              </c:strCache>
            </c:strRef>
          </c:cat>
          <c:val>
            <c:numRef>
              <c:f>Sheet1!$E$2:$E$8</c:f>
              <c:numCache>
                <c:formatCode>General</c:formatCode>
                <c:ptCount val="7"/>
                <c:pt idx="0">
                  <c:v>2127.9</c:v>
                </c:pt>
                <c:pt idx="1">
                  <c:v>2584</c:v>
                </c:pt>
                <c:pt idx="2">
                  <c:v>2444.39</c:v>
                </c:pt>
                <c:pt idx="3">
                  <c:v>1579.16</c:v>
                </c:pt>
                <c:pt idx="4">
                  <c:v>9.5920000000000005</c:v>
                </c:pt>
                <c:pt idx="5">
                  <c:v>0</c:v>
                </c:pt>
                <c:pt idx="6">
                  <c:v>0</c:v>
                </c:pt>
              </c:numCache>
            </c:numRef>
          </c:val>
        </c:ser>
        <c:ser>
          <c:idx val="4"/>
          <c:order val="4"/>
          <c:tx>
            <c:strRef>
              <c:f>Sheet1!$F$1</c:f>
              <c:strCache>
                <c:ptCount val="1"/>
                <c:pt idx="0">
                  <c:v>2015</c:v>
                </c:pt>
              </c:strCache>
            </c:strRef>
          </c:tx>
          <c:spPr>
            <a:solidFill>
              <a:schemeClr val="accent5"/>
            </a:solidFill>
            <a:ln>
              <a:solidFill>
                <a:schemeClr val="bg1"/>
              </a:solidFill>
            </a:ln>
          </c:spPr>
          <c:invertIfNegative val="0"/>
          <c:dLbls>
            <c:dLbl>
              <c:idx val="0"/>
              <c:tx>
                <c:rich>
                  <a:bodyPr/>
                  <a:lstStyle/>
                  <a:p>
                    <a:r>
                      <a:rPr lang="en-US" dirty="0"/>
                      <a:t>2.011</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2.088</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1.138</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1.028</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473</a:t>
                    </a:r>
                  </a:p>
                </c:rich>
              </c:tx>
              <c:dLblPos val="ctr"/>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366</a:t>
                    </a:r>
                  </a:p>
                </c:rich>
              </c:tx>
              <c:dLblPos val="ctr"/>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596</a:t>
                    </a:r>
                  </a:p>
                </c:rich>
              </c:tx>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Fort. Instit. y TH</c:v>
                </c:pt>
                <c:pt idx="1">
                  <c:v>Negocios y Comerc.</c:v>
                </c:pt>
                <c:pt idx="2">
                  <c:v>Mercadeo y Prom.</c:v>
                </c:pt>
                <c:pt idx="3">
                  <c:v>Des. y Gestión DT</c:v>
                </c:pt>
                <c:pt idx="4">
                  <c:v>Atracc. Inversiones</c:v>
                </c:pt>
                <c:pt idx="5">
                  <c:v>Comunicación</c:v>
                </c:pt>
                <c:pt idx="6">
                  <c:v>Calidad y Sost.</c:v>
                </c:pt>
              </c:strCache>
            </c:strRef>
          </c:cat>
          <c:val>
            <c:numRef>
              <c:f>Sheet1!$F$2:$F$8</c:f>
              <c:numCache>
                <c:formatCode>General</c:formatCode>
                <c:ptCount val="7"/>
                <c:pt idx="0">
                  <c:v>2010.95</c:v>
                </c:pt>
                <c:pt idx="1">
                  <c:v>2087.9</c:v>
                </c:pt>
                <c:pt idx="2">
                  <c:v>1138.3</c:v>
                </c:pt>
                <c:pt idx="3">
                  <c:v>1027.5820000000001</c:v>
                </c:pt>
                <c:pt idx="4">
                  <c:v>473.10199999999998</c:v>
                </c:pt>
                <c:pt idx="5">
                  <c:v>366</c:v>
                </c:pt>
                <c:pt idx="6">
                  <c:v>595.74300000000005</c:v>
                </c:pt>
              </c:numCache>
            </c:numRef>
          </c:val>
        </c:ser>
        <c:ser>
          <c:idx val="5"/>
          <c:order val="5"/>
          <c:tx>
            <c:strRef>
              <c:f>Sheet1!$G$1</c:f>
              <c:strCache>
                <c:ptCount val="1"/>
                <c:pt idx="0">
                  <c:v>2016</c:v>
                </c:pt>
              </c:strCache>
            </c:strRef>
          </c:tx>
          <c:spPr>
            <a:solidFill>
              <a:schemeClr val="accent6"/>
            </a:solidFill>
            <a:ln>
              <a:solidFill>
                <a:schemeClr val="bg1"/>
              </a:solidFill>
            </a:ln>
          </c:spPr>
          <c:invertIfNegative val="0"/>
          <c:dLbls>
            <c:dLbl>
              <c:idx val="0"/>
              <c:tx>
                <c:rich>
                  <a:bodyPr/>
                  <a:lstStyle/>
                  <a:p>
                    <a:r>
                      <a:rPr lang="en-US" dirty="0"/>
                      <a:t>3.429</a:t>
                    </a:r>
                  </a:p>
                </c:rich>
              </c:tx>
              <c:dLblPos val="ctr"/>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1.374</a:t>
                    </a:r>
                  </a:p>
                </c:rich>
              </c:tx>
              <c:dLblPos val="ct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994</a:t>
                    </a:r>
                  </a:p>
                </c:rich>
              </c:tx>
              <c:dLblPos val="ctr"/>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403</a:t>
                    </a:r>
                  </a:p>
                </c:rich>
              </c:tx>
              <c:dLblPos val="ctr"/>
              <c:showLegendKey val="0"/>
              <c:showVal val="1"/>
              <c:showCatName val="0"/>
              <c:showSerName val="0"/>
              <c:showPercent val="0"/>
              <c:showBubbleSize val="0"/>
              <c:extLst>
                <c:ext xmlns:c15="http://schemas.microsoft.com/office/drawing/2012/chart" uri="{CE6537A1-D6FC-4f65-9D91-7224C49458BB}"/>
              </c:extLst>
            </c:dLbl>
            <c:dLbl>
              <c:idx val="4"/>
              <c:tx>
                <c:rich>
                  <a:bodyPr rot="-5400000" vert="horz"/>
                  <a:lstStyle/>
                  <a:p>
                    <a:pPr>
                      <a:defRPr lang="es-ES" sz="1000">
                        <a:solidFill>
                          <a:schemeClr val="tx1"/>
                        </a:solidFill>
                      </a:defRPr>
                    </a:pPr>
                    <a:endParaRPr lang="en-US" dirty="0"/>
                  </a:p>
                </c:rich>
              </c:tx>
              <c:numFmt formatCode="#,##0" sourceLinked="0"/>
              <c:spPr>
                <a:noFill/>
                <a:ln>
                  <a:noFill/>
                </a:ln>
                <a:effectLst/>
              </c:spPr>
              <c:dLblPos val="ctr"/>
              <c:showLegendKey val="0"/>
              <c:showVal val="1"/>
              <c:showCatName val="0"/>
              <c:showSerName val="0"/>
              <c:showPercent val="0"/>
              <c:showBubbleSize val="0"/>
              <c:extLst>
                <c:ext xmlns:c15="http://schemas.microsoft.com/office/drawing/2012/chart" uri="{CE6537A1-D6FC-4f65-9D91-7224C49458BB}"/>
              </c:extLst>
            </c:dLbl>
            <c:dLbl>
              <c:idx val="5"/>
              <c:tx>
                <c:rich>
                  <a:bodyPr rot="-5400000" vert="horz"/>
                  <a:lstStyle/>
                  <a:p>
                    <a:pPr>
                      <a:defRPr lang="es-ES" sz="1000">
                        <a:solidFill>
                          <a:schemeClr val="tx1"/>
                        </a:solidFill>
                      </a:defRPr>
                    </a:pPr>
                    <a:endParaRPr lang="en-US" dirty="0"/>
                  </a:p>
                </c:rich>
              </c:tx>
              <c:numFmt formatCode="#,##0" sourceLinked="0"/>
              <c:spPr>
                <a:noFill/>
                <a:ln>
                  <a:noFill/>
                </a:ln>
                <a:effectLst/>
              </c:spPr>
              <c:dLblPos val="ctr"/>
              <c:showLegendKey val="0"/>
              <c:showVal val="1"/>
              <c:showCatName val="0"/>
              <c:showSerName val="0"/>
              <c:showPercent val="0"/>
              <c:showBubbleSize val="0"/>
              <c:extLst>
                <c:ext xmlns:c15="http://schemas.microsoft.com/office/drawing/2012/chart" uri="{CE6537A1-D6FC-4f65-9D91-7224C49458BB}"/>
              </c:extLst>
            </c:dLbl>
            <c:dLbl>
              <c:idx val="6"/>
              <c:tx>
                <c:rich>
                  <a:bodyPr rot="-5400000" vert="horz"/>
                  <a:lstStyle/>
                  <a:p>
                    <a:pPr>
                      <a:defRPr lang="es-ES" sz="1000">
                        <a:solidFill>
                          <a:schemeClr val="tx1"/>
                        </a:solidFill>
                      </a:defRPr>
                    </a:pPr>
                    <a:endParaRPr lang="en-US" dirty="0"/>
                  </a:p>
                </c:rich>
              </c:tx>
              <c:numFmt formatCode="#,##0" sourceLinked="0"/>
              <c:spPr>
                <a:noFill/>
                <a:ln>
                  <a:noFill/>
                </a:ln>
                <a:effectLst/>
              </c:spPr>
              <c:dLblPos val="ctr"/>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5400000" vert="horz"/>
              <a:lstStyle/>
              <a:p>
                <a:pPr>
                  <a:defRPr lang="es-ES" sz="1000">
                    <a:solidFill>
                      <a:schemeClr val="bg1"/>
                    </a:solidFill>
                  </a:defRPr>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Sheet1!$A$2:$A$8</c:f>
              <c:strCache>
                <c:ptCount val="7"/>
                <c:pt idx="0">
                  <c:v>Fort. Instit. y TH</c:v>
                </c:pt>
                <c:pt idx="1">
                  <c:v>Negocios y Comerc.</c:v>
                </c:pt>
                <c:pt idx="2">
                  <c:v>Mercadeo y Prom.</c:v>
                </c:pt>
                <c:pt idx="3">
                  <c:v>Des. y Gestión DT</c:v>
                </c:pt>
                <c:pt idx="4">
                  <c:v>Atracc. Inversiones</c:v>
                </c:pt>
                <c:pt idx="5">
                  <c:v>Comunicación</c:v>
                </c:pt>
                <c:pt idx="6">
                  <c:v>Calidad y Sost.</c:v>
                </c:pt>
              </c:strCache>
            </c:strRef>
          </c:cat>
          <c:val>
            <c:numRef>
              <c:f>Sheet1!$G$2:$G$8</c:f>
              <c:numCache>
                <c:formatCode>General</c:formatCode>
                <c:ptCount val="7"/>
                <c:pt idx="0">
                  <c:v>3429.34</c:v>
                </c:pt>
                <c:pt idx="1">
                  <c:v>1373.5</c:v>
                </c:pt>
                <c:pt idx="2">
                  <c:v>993.52499999999998</c:v>
                </c:pt>
                <c:pt idx="3">
                  <c:v>402.84399999999999</c:v>
                </c:pt>
                <c:pt idx="4">
                  <c:v>236.33199999999999</c:v>
                </c:pt>
                <c:pt idx="5">
                  <c:v>154.786</c:v>
                </c:pt>
                <c:pt idx="6">
                  <c:v>125.679</c:v>
                </c:pt>
              </c:numCache>
            </c:numRef>
          </c:val>
        </c:ser>
        <c:dLbls>
          <c:showLegendKey val="0"/>
          <c:showVal val="1"/>
          <c:showCatName val="0"/>
          <c:showSerName val="0"/>
          <c:showPercent val="0"/>
          <c:showBubbleSize val="0"/>
        </c:dLbls>
        <c:gapWidth val="150"/>
        <c:axId val="916375240"/>
        <c:axId val="916377200"/>
      </c:barChart>
      <c:catAx>
        <c:axId val="916375240"/>
        <c:scaling>
          <c:orientation val="minMax"/>
        </c:scaling>
        <c:delete val="0"/>
        <c:axPos val="b"/>
        <c:title>
          <c:tx>
            <c:rich>
              <a:bodyPr/>
              <a:lstStyle/>
              <a:p>
                <a:pPr>
                  <a:defRPr lang="es-ES" sz="1000">
                    <a:solidFill>
                      <a:srgbClr val="313131"/>
                    </a:solidFill>
                  </a:defRPr>
                </a:pPr>
                <a:r>
                  <a:rPr lang="es-ES" dirty="0" smtClean="0"/>
                  <a:t>Fuentes</a:t>
                </a:r>
                <a:r>
                  <a:rPr lang="es-ES" baseline="0" dirty="0" smtClean="0"/>
                  <a:t> de Ingreso</a:t>
                </a:r>
                <a:endParaRPr lang="es-ES" dirty="0"/>
              </a:p>
            </c:rich>
          </c:tx>
          <c:layout>
            <c:manualLayout>
              <c:xMode val="edge"/>
              <c:yMode val="edge"/>
              <c:x val="0.4105388934654936"/>
              <c:y val="0.88049323273682456"/>
            </c:manualLayout>
          </c:layout>
          <c:overlay val="0"/>
        </c:title>
        <c:numFmt formatCode="General" sourceLinked="0"/>
        <c:majorTickMark val="out"/>
        <c:minorTickMark val="none"/>
        <c:tickLblPos val="nextTo"/>
        <c:spPr>
          <a:ln>
            <a:solidFill>
              <a:srgbClr val="8C8C8C"/>
            </a:solidFill>
          </a:ln>
        </c:spPr>
        <c:txPr>
          <a:bodyPr/>
          <a:lstStyle/>
          <a:p>
            <a:pPr>
              <a:defRPr sz="1000">
                <a:solidFill>
                  <a:srgbClr val="313131"/>
                </a:solidFill>
              </a:defRPr>
            </a:pPr>
            <a:endParaRPr lang="es-EC"/>
          </a:p>
        </c:txPr>
        <c:crossAx val="916377200"/>
        <c:crosses val="autoZero"/>
        <c:auto val="1"/>
        <c:lblAlgn val="ctr"/>
        <c:lblOffset val="100"/>
        <c:noMultiLvlLbl val="0"/>
      </c:catAx>
      <c:valAx>
        <c:axId val="916377200"/>
        <c:scaling>
          <c:orientation val="minMax"/>
        </c:scaling>
        <c:delete val="0"/>
        <c:axPos val="l"/>
        <c:title>
          <c:tx>
            <c:rich>
              <a:bodyPr rot="-5400000" vert="horz"/>
              <a:lstStyle/>
              <a:p>
                <a:pPr>
                  <a:defRPr lang="es-ES" sz="1000">
                    <a:solidFill>
                      <a:srgbClr val="313131"/>
                    </a:solidFill>
                  </a:defRPr>
                </a:pPr>
                <a:r>
                  <a:rPr lang="es-ES" dirty="0" smtClean="0"/>
                  <a:t>Miles de USD$</a:t>
                </a:r>
                <a:endParaRPr lang="es-ES" dirty="0"/>
              </a:p>
            </c:rich>
          </c:tx>
          <c:overlay val="0"/>
        </c:title>
        <c:numFmt formatCode="General" sourceLinked="1"/>
        <c:majorTickMark val="out"/>
        <c:minorTickMark val="none"/>
        <c:tickLblPos val="nextTo"/>
        <c:spPr>
          <a:ln>
            <a:solidFill>
              <a:srgbClr val="8C8C8C"/>
            </a:solidFill>
          </a:ln>
        </c:spPr>
        <c:txPr>
          <a:bodyPr/>
          <a:lstStyle/>
          <a:p>
            <a:pPr>
              <a:defRPr sz="1000">
                <a:solidFill>
                  <a:srgbClr val="313131"/>
                </a:solidFill>
              </a:defRPr>
            </a:pPr>
            <a:endParaRPr lang="es-EC"/>
          </a:p>
        </c:txPr>
        <c:crossAx val="916375240"/>
        <c:crosses val="autoZero"/>
        <c:crossBetween val="between"/>
        <c:majorUnit val="150"/>
      </c:valAx>
    </c:plotArea>
    <c:legend>
      <c:legendPos val="b"/>
      <c:overlay val="1"/>
      <c:txPr>
        <a:bodyPr/>
        <a:lstStyle/>
        <a:p>
          <a:pPr>
            <a:defRPr lang="es-ES" sz="1000">
              <a:solidFill>
                <a:srgbClr val="313131"/>
              </a:solidFill>
            </a:defRPr>
          </a:pPr>
          <a:endParaRPr lang="es-EC"/>
        </a:p>
      </c:txPr>
    </c:legend>
    <c:plotVisOnly val="1"/>
    <c:dispBlanksAs val="gap"/>
    <c:showDLblsOverMax val="0"/>
  </c:chart>
  <c:txPr>
    <a:bodyPr/>
    <a:lstStyle/>
    <a:p>
      <a:pPr>
        <a:defRPr sz="1200"/>
      </a:pPr>
      <a:endParaRPr lang="es-EC"/>
    </a:p>
  </c:txPr>
  <c:externalData r:id="rId1">
    <c:autoUpdate val="0"/>
  </c:externalData>
</c:chartSpace>
</file>

<file path=ppt/charts/chart14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239619077964085"/>
          <c:y val="3.9546124331371897E-2"/>
          <c:w val="0.81063320008468676"/>
          <c:h val="0.78319438011425047"/>
        </c:manualLayout>
      </c:layout>
      <c:lineChart>
        <c:grouping val="stacked"/>
        <c:varyColors val="0"/>
        <c:ser>
          <c:idx val="0"/>
          <c:order val="0"/>
          <c:tx>
            <c:strRef>
              <c:f>Sheet1!$B$1</c:f>
              <c:strCache>
                <c:ptCount val="1"/>
                <c:pt idx="0">
                  <c:v>Deloitte blue</c:v>
                </c:pt>
              </c:strCache>
            </c:strRef>
          </c:tx>
          <c:spPr>
            <a:ln>
              <a:solidFill>
                <a:srgbClr val="00A1DE"/>
              </a:solidFill>
            </a:ln>
          </c:spPr>
          <c:marker>
            <c:symbol val="none"/>
          </c:marker>
          <c:dLbls>
            <c:dLbl>
              <c:idx val="0"/>
              <c:tx>
                <c:rich>
                  <a:bodyPr/>
                  <a:lstStyle/>
                  <a:p>
                    <a:r>
                      <a:rPr lang="en-US" dirty="0"/>
                      <a:t>17,0</a:t>
                    </a:r>
                  </a:p>
                </c:rich>
              </c:tx>
              <c:dLblPos val="b"/>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23,2</a:t>
                    </a:r>
                  </a:p>
                </c:rich>
              </c:tx>
              <c:dLblPos val="b"/>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27,2</a:t>
                    </a:r>
                  </a:p>
                </c:rich>
              </c:tx>
              <c:dLblPos val="b"/>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24,3</a:t>
                    </a:r>
                  </a:p>
                </c:rich>
              </c:tx>
              <c:dLblPos val="b"/>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26,1</a:t>
                    </a:r>
                  </a:p>
                </c:rich>
              </c:tx>
              <c:dLblPos val="b"/>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51,1</a:t>
                    </a:r>
                  </a:p>
                </c:rich>
              </c:tx>
              <c:dLblPos val="b"/>
              <c:showLegendKey val="0"/>
              <c:showVal val="1"/>
              <c:showCatName val="0"/>
              <c:showSerName val="0"/>
              <c:showPercent val="0"/>
              <c:showBubbleSize val="0"/>
              <c:extLst>
                <c:ext xmlns:c15="http://schemas.microsoft.com/office/drawing/2012/chart" uri="{CE6537A1-D6FC-4f65-9D91-7224C49458BB}"/>
              </c:extLst>
            </c:dLbl>
            <c:numFmt formatCode="#,##0.0" sourceLinked="0"/>
            <c:spPr>
              <a:solidFill>
                <a:srgbClr val="002060"/>
              </a:solidFill>
              <a:ln>
                <a:noFill/>
              </a:ln>
              <a:effectLst/>
            </c:spPr>
            <c:txPr>
              <a:bodyPr wrap="square" lIns="38100" tIns="19050" rIns="38100" bIns="19050" anchor="ctr">
                <a:spAutoFit/>
              </a:bodyPr>
              <a:lstStyle/>
              <a:p>
                <a:pPr>
                  <a:defRPr lang="es-ES">
                    <a:solidFill>
                      <a:schemeClr val="bg1"/>
                    </a:solidFill>
                  </a:defRPr>
                </a:pPr>
                <a:endParaRPr lang="es-EC"/>
              </a:p>
            </c:txPr>
            <c:dLblPos val="b"/>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Sheet1!$A$2:$A$7</c:f>
              <c:numCache>
                <c:formatCode>General</c:formatCode>
                <c:ptCount val="6"/>
                <c:pt idx="0">
                  <c:v>2011</c:v>
                </c:pt>
                <c:pt idx="1">
                  <c:v>2012</c:v>
                </c:pt>
                <c:pt idx="2">
                  <c:v>2013</c:v>
                </c:pt>
                <c:pt idx="3">
                  <c:v>2014</c:v>
                </c:pt>
                <c:pt idx="4">
                  <c:v>2015</c:v>
                </c:pt>
                <c:pt idx="5">
                  <c:v>2016</c:v>
                </c:pt>
              </c:numCache>
            </c:numRef>
          </c:cat>
          <c:val>
            <c:numRef>
              <c:f>Sheet1!$B$2:$B$7</c:f>
              <c:numCache>
                <c:formatCode>General</c:formatCode>
                <c:ptCount val="6"/>
                <c:pt idx="0">
                  <c:v>17</c:v>
                </c:pt>
                <c:pt idx="1">
                  <c:v>23.2</c:v>
                </c:pt>
                <c:pt idx="2">
                  <c:v>27.2</c:v>
                </c:pt>
                <c:pt idx="3">
                  <c:v>24.3</c:v>
                </c:pt>
                <c:pt idx="4">
                  <c:v>26.1</c:v>
                </c:pt>
                <c:pt idx="5">
                  <c:v>51.1</c:v>
                </c:pt>
              </c:numCache>
            </c:numRef>
          </c:val>
          <c:smooth val="0"/>
        </c:ser>
        <c:dLbls>
          <c:showLegendKey val="0"/>
          <c:showVal val="0"/>
          <c:showCatName val="0"/>
          <c:showSerName val="0"/>
          <c:showPercent val="0"/>
          <c:showBubbleSize val="0"/>
        </c:dLbls>
        <c:smooth val="0"/>
        <c:axId val="916369752"/>
        <c:axId val="916385432"/>
      </c:lineChart>
      <c:catAx>
        <c:axId val="916369752"/>
        <c:scaling>
          <c:orientation val="minMax"/>
        </c:scaling>
        <c:delete val="0"/>
        <c:axPos val="b"/>
        <c:numFmt formatCode="General" sourceLinked="1"/>
        <c:majorTickMark val="out"/>
        <c:minorTickMark val="none"/>
        <c:tickLblPos val="nextTo"/>
        <c:spPr>
          <a:ln>
            <a:solidFill>
              <a:srgbClr val="8C8C8C"/>
            </a:solidFill>
          </a:ln>
        </c:spPr>
        <c:txPr>
          <a:bodyPr/>
          <a:lstStyle/>
          <a:p>
            <a:pPr>
              <a:defRPr sz="1000">
                <a:solidFill>
                  <a:srgbClr val="313131"/>
                </a:solidFill>
              </a:defRPr>
            </a:pPr>
            <a:endParaRPr lang="es-EC"/>
          </a:p>
        </c:txPr>
        <c:crossAx val="916385432"/>
        <c:crosses val="autoZero"/>
        <c:auto val="1"/>
        <c:lblAlgn val="ctr"/>
        <c:lblOffset val="100"/>
        <c:noMultiLvlLbl val="0"/>
      </c:catAx>
      <c:valAx>
        <c:axId val="916385432"/>
        <c:scaling>
          <c:orientation val="minMax"/>
        </c:scaling>
        <c:delete val="0"/>
        <c:axPos val="l"/>
        <c:title>
          <c:tx>
            <c:rich>
              <a:bodyPr rot="-5400000" vert="horz"/>
              <a:lstStyle/>
              <a:p>
                <a:pPr>
                  <a:defRPr lang="es-ES" sz="1000">
                    <a:solidFill>
                      <a:srgbClr val="313131"/>
                    </a:solidFill>
                  </a:defRPr>
                </a:pPr>
                <a:r>
                  <a:rPr lang="es-ES" dirty="0" smtClean="0"/>
                  <a:t>%</a:t>
                </a:r>
                <a:endParaRPr lang="es-ES" dirty="0"/>
              </a:p>
            </c:rich>
          </c:tx>
          <c:overlay val="0"/>
        </c:title>
        <c:numFmt formatCode="General" sourceLinked="1"/>
        <c:majorTickMark val="out"/>
        <c:minorTickMark val="none"/>
        <c:tickLblPos val="nextTo"/>
        <c:spPr>
          <a:ln>
            <a:solidFill>
              <a:srgbClr val="8C8C8C"/>
            </a:solidFill>
          </a:ln>
        </c:spPr>
        <c:txPr>
          <a:bodyPr/>
          <a:lstStyle/>
          <a:p>
            <a:pPr>
              <a:defRPr sz="1000">
                <a:solidFill>
                  <a:srgbClr val="313131"/>
                </a:solidFill>
              </a:defRPr>
            </a:pPr>
            <a:endParaRPr lang="es-EC"/>
          </a:p>
        </c:txPr>
        <c:crossAx val="916369752"/>
        <c:crosses val="autoZero"/>
        <c:crossBetween val="between"/>
      </c:valAx>
    </c:plotArea>
    <c:plotVisOnly val="1"/>
    <c:dispBlanksAs val="gap"/>
    <c:showDLblsOverMax val="0"/>
  </c:chart>
  <c:txPr>
    <a:bodyPr/>
    <a:lstStyle/>
    <a:p>
      <a:pPr>
        <a:defRPr sz="1200">
          <a:solidFill>
            <a:schemeClr val="tx2"/>
          </a:solidFill>
        </a:defRPr>
      </a:pPr>
      <a:endParaRPr lang="es-EC"/>
    </a:p>
  </c:txPr>
  <c:externalData r:id="rId1">
    <c:autoUpdate val="0"/>
  </c:externalData>
</c:chartSpace>
</file>

<file path=ppt/charts/chart14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2159337588228395E-2"/>
          <c:y val="5.5245590050983701E-2"/>
          <c:w val="0.87748704105699304"/>
          <c:h val="0.50986908646361995"/>
        </c:manualLayout>
      </c:layout>
      <c:barChart>
        <c:barDir val="col"/>
        <c:grouping val="clustered"/>
        <c:varyColors val="0"/>
        <c:ser>
          <c:idx val="0"/>
          <c:order val="0"/>
          <c:tx>
            <c:strRef>
              <c:f>Sheet1!$B$1</c:f>
              <c:strCache>
                <c:ptCount val="1"/>
                <c:pt idx="0">
                  <c:v>Asia Pacífico</c:v>
                </c:pt>
              </c:strCache>
            </c:strRef>
          </c:tx>
          <c:spPr>
            <a:solidFill>
              <a:schemeClr val="accent2"/>
            </a:solidFill>
            <a:ln>
              <a:noFill/>
            </a:ln>
            <a:effectLst/>
          </c:spPr>
          <c:invertIfNegative val="0"/>
          <c:cat>
            <c:numRef>
              <c:f>Sheet1!$A$2:$A$4</c:f>
              <c:numCache>
                <c:formatCode>General</c:formatCode>
                <c:ptCount val="3"/>
                <c:pt idx="0">
                  <c:v>2014</c:v>
                </c:pt>
                <c:pt idx="1">
                  <c:v>2015</c:v>
                </c:pt>
                <c:pt idx="2">
                  <c:v>2016</c:v>
                </c:pt>
              </c:numCache>
            </c:numRef>
          </c:cat>
          <c:val>
            <c:numRef>
              <c:f>Sheet1!$B$2:$B$4</c:f>
              <c:numCache>
                <c:formatCode>0%</c:formatCode>
                <c:ptCount val="3"/>
                <c:pt idx="0">
                  <c:v>0.05</c:v>
                </c:pt>
                <c:pt idx="1">
                  <c:v>5.8000000000000003E-2</c:v>
                </c:pt>
                <c:pt idx="2">
                  <c:v>0.05</c:v>
                </c:pt>
              </c:numCache>
            </c:numRef>
          </c:val>
        </c:ser>
        <c:ser>
          <c:idx val="1"/>
          <c:order val="1"/>
          <c:tx>
            <c:strRef>
              <c:f>Sheet1!$C$1</c:f>
              <c:strCache>
                <c:ptCount val="1"/>
                <c:pt idx="0">
                  <c:v>Australasia</c:v>
                </c:pt>
              </c:strCache>
            </c:strRef>
          </c:tx>
          <c:spPr>
            <a:solidFill>
              <a:schemeClr val="accent4"/>
            </a:solidFill>
            <a:ln>
              <a:noFill/>
            </a:ln>
            <a:effectLst/>
          </c:spPr>
          <c:invertIfNegative val="0"/>
          <c:cat>
            <c:numRef>
              <c:f>Sheet1!$A$2:$A$4</c:f>
              <c:numCache>
                <c:formatCode>General</c:formatCode>
                <c:ptCount val="3"/>
                <c:pt idx="0">
                  <c:v>2014</c:v>
                </c:pt>
                <c:pt idx="1">
                  <c:v>2015</c:v>
                </c:pt>
                <c:pt idx="2">
                  <c:v>2016</c:v>
                </c:pt>
              </c:numCache>
            </c:numRef>
          </c:cat>
          <c:val>
            <c:numRef>
              <c:f>Sheet1!$C$2:$C$4</c:f>
              <c:numCache>
                <c:formatCode>0%</c:formatCode>
                <c:ptCount val="3"/>
                <c:pt idx="0">
                  <c:v>0.06</c:v>
                </c:pt>
                <c:pt idx="1">
                  <c:v>6.1499999999999999E-2</c:v>
                </c:pt>
                <c:pt idx="2">
                  <c:v>3.3000000000000002E-2</c:v>
                </c:pt>
              </c:numCache>
            </c:numRef>
          </c:val>
        </c:ser>
        <c:ser>
          <c:idx val="2"/>
          <c:order val="2"/>
          <c:tx>
            <c:strRef>
              <c:f>Sheet1!$D$1</c:f>
              <c:strCache>
                <c:ptCount val="1"/>
                <c:pt idx="0">
                  <c:v>Latinoamérica</c:v>
                </c:pt>
              </c:strCache>
            </c:strRef>
          </c:tx>
          <c:spPr>
            <a:solidFill>
              <a:schemeClr val="accent3"/>
            </a:solidFill>
            <a:ln>
              <a:noFill/>
            </a:ln>
            <a:effectLst/>
          </c:spPr>
          <c:invertIfNegative val="0"/>
          <c:cat>
            <c:numRef>
              <c:f>Sheet1!$A$2:$A$4</c:f>
              <c:numCache>
                <c:formatCode>General</c:formatCode>
                <c:ptCount val="3"/>
                <c:pt idx="0">
                  <c:v>2014</c:v>
                </c:pt>
                <c:pt idx="1">
                  <c:v>2015</c:v>
                </c:pt>
                <c:pt idx="2">
                  <c:v>2016</c:v>
                </c:pt>
              </c:numCache>
            </c:numRef>
          </c:cat>
          <c:val>
            <c:numRef>
              <c:f>Sheet1!$D$2:$D$4</c:f>
              <c:numCache>
                <c:formatCode>0%</c:formatCode>
                <c:ptCount val="3"/>
                <c:pt idx="0">
                  <c:v>0.1</c:v>
                </c:pt>
                <c:pt idx="1">
                  <c:v>3.9E-2</c:v>
                </c:pt>
                <c:pt idx="2">
                  <c:v>3.9E-2</c:v>
                </c:pt>
              </c:numCache>
            </c:numRef>
          </c:val>
        </c:ser>
        <c:ser>
          <c:idx val="3"/>
          <c:order val="3"/>
          <c:tx>
            <c:strRef>
              <c:f>Sheet1!$E$1</c:f>
              <c:strCache>
                <c:ptCount val="1"/>
                <c:pt idx="0">
                  <c:v>Oriente Medio &amp; Africa</c:v>
                </c:pt>
              </c:strCache>
            </c:strRef>
          </c:tx>
          <c:spPr>
            <a:solidFill>
              <a:schemeClr val="accent2">
                <a:lumMod val="60000"/>
              </a:schemeClr>
            </a:solidFill>
            <a:ln>
              <a:noFill/>
            </a:ln>
            <a:effectLst/>
          </c:spPr>
          <c:invertIfNegative val="0"/>
          <c:cat>
            <c:numRef>
              <c:f>Sheet1!$A$2:$A$4</c:f>
              <c:numCache>
                <c:formatCode>General</c:formatCode>
                <c:ptCount val="3"/>
                <c:pt idx="0">
                  <c:v>2014</c:v>
                </c:pt>
                <c:pt idx="1">
                  <c:v>2015</c:v>
                </c:pt>
                <c:pt idx="2">
                  <c:v>2016</c:v>
                </c:pt>
              </c:numCache>
            </c:numRef>
          </c:cat>
          <c:val>
            <c:numRef>
              <c:f>Sheet1!$E$2:$E$4</c:f>
              <c:numCache>
                <c:formatCode>0%</c:formatCode>
                <c:ptCount val="3"/>
                <c:pt idx="0">
                  <c:v>4.2000000000000003E-2</c:v>
                </c:pt>
                <c:pt idx="1">
                  <c:v>4.1000000000000002E-2</c:v>
                </c:pt>
                <c:pt idx="2">
                  <c:v>4.1000000000000002E-2</c:v>
                </c:pt>
              </c:numCache>
            </c:numRef>
          </c:val>
        </c:ser>
        <c:ser>
          <c:idx val="4"/>
          <c:order val="4"/>
          <c:tx>
            <c:strRef>
              <c:f>Sheet1!$F$1</c:f>
              <c:strCache>
                <c:ptCount val="1"/>
                <c:pt idx="0">
                  <c:v>Norte América</c:v>
                </c:pt>
              </c:strCache>
            </c:strRef>
          </c:tx>
          <c:spPr>
            <a:solidFill>
              <a:schemeClr val="accent4">
                <a:lumMod val="60000"/>
              </a:schemeClr>
            </a:solidFill>
            <a:ln>
              <a:noFill/>
            </a:ln>
            <a:effectLst/>
          </c:spPr>
          <c:invertIfNegative val="0"/>
          <c:cat>
            <c:numRef>
              <c:f>Sheet1!$A$2:$A$4</c:f>
              <c:numCache>
                <c:formatCode>General</c:formatCode>
                <c:ptCount val="3"/>
                <c:pt idx="0">
                  <c:v>2014</c:v>
                </c:pt>
                <c:pt idx="1">
                  <c:v>2015</c:v>
                </c:pt>
                <c:pt idx="2">
                  <c:v>2016</c:v>
                </c:pt>
              </c:numCache>
            </c:numRef>
          </c:cat>
          <c:val>
            <c:numRef>
              <c:f>Sheet1!$F$2:$F$4</c:f>
              <c:numCache>
                <c:formatCode>0%</c:formatCode>
                <c:ptCount val="3"/>
                <c:pt idx="0">
                  <c:v>6.0999999999999999E-2</c:v>
                </c:pt>
                <c:pt idx="1">
                  <c:v>3.5999999999999997E-2</c:v>
                </c:pt>
                <c:pt idx="2">
                  <c:v>2.4E-2</c:v>
                </c:pt>
              </c:numCache>
            </c:numRef>
          </c:val>
        </c:ser>
        <c:ser>
          <c:idx val="5"/>
          <c:order val="5"/>
          <c:tx>
            <c:strRef>
              <c:f>Sheet1!$G$1</c:f>
              <c:strCache>
                <c:ptCount val="1"/>
                <c:pt idx="0">
                  <c:v>Europa occ.</c:v>
                </c:pt>
              </c:strCache>
            </c:strRef>
          </c:tx>
          <c:spPr>
            <a:solidFill>
              <a:schemeClr val="accent6">
                <a:lumMod val="60000"/>
              </a:schemeClr>
            </a:solidFill>
            <a:ln>
              <a:noFill/>
            </a:ln>
            <a:effectLst/>
          </c:spPr>
          <c:invertIfNegative val="0"/>
          <c:cat>
            <c:numRef>
              <c:f>Sheet1!$A$2:$A$4</c:f>
              <c:numCache>
                <c:formatCode>General</c:formatCode>
                <c:ptCount val="3"/>
                <c:pt idx="0">
                  <c:v>2014</c:v>
                </c:pt>
                <c:pt idx="1">
                  <c:v>2015</c:v>
                </c:pt>
                <c:pt idx="2">
                  <c:v>2016</c:v>
                </c:pt>
              </c:numCache>
            </c:numRef>
          </c:cat>
          <c:val>
            <c:numRef>
              <c:f>Sheet1!$G$2:$G$4</c:f>
              <c:numCache>
                <c:formatCode>0%</c:formatCode>
                <c:ptCount val="3"/>
                <c:pt idx="0">
                  <c:v>4.2999999999999997E-2</c:v>
                </c:pt>
                <c:pt idx="1">
                  <c:v>2.5000000000000001E-2</c:v>
                </c:pt>
                <c:pt idx="2">
                  <c:v>2.4E-2</c:v>
                </c:pt>
              </c:numCache>
            </c:numRef>
          </c:val>
        </c:ser>
        <c:dLbls>
          <c:showLegendKey val="0"/>
          <c:showVal val="0"/>
          <c:showCatName val="0"/>
          <c:showSerName val="0"/>
          <c:showPercent val="0"/>
          <c:showBubbleSize val="0"/>
        </c:dLbls>
        <c:gapWidth val="219"/>
        <c:overlap val="-27"/>
        <c:axId val="970962496"/>
        <c:axId val="970973864"/>
      </c:barChart>
      <c:catAx>
        <c:axId val="970962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rgbClr val="002060"/>
                </a:solidFill>
                <a:latin typeface="+mn-lt"/>
                <a:ea typeface="+mn-ea"/>
                <a:cs typeface="+mn-cs"/>
              </a:defRPr>
            </a:pPr>
            <a:endParaRPr lang="es-EC"/>
          </a:p>
        </c:txPr>
        <c:crossAx val="970973864"/>
        <c:crosses val="autoZero"/>
        <c:auto val="1"/>
        <c:lblAlgn val="ctr"/>
        <c:lblOffset val="100"/>
        <c:noMultiLvlLbl val="0"/>
      </c:catAx>
      <c:valAx>
        <c:axId val="970973864"/>
        <c:scaling>
          <c:orientation val="minMax"/>
          <c:max val="0.1"/>
        </c:scaling>
        <c:delete val="0"/>
        <c:axPos val="l"/>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rgbClr val="002060"/>
                </a:solidFill>
                <a:latin typeface="+mn-lt"/>
                <a:ea typeface="+mn-ea"/>
                <a:cs typeface="+mn-cs"/>
              </a:defRPr>
            </a:pPr>
            <a:endParaRPr lang="es-EC"/>
          </a:p>
        </c:txPr>
        <c:crossAx val="970962496"/>
        <c:crosses val="autoZero"/>
        <c:crossBetween val="between"/>
        <c:minorUnit val="0.01"/>
      </c:valAx>
      <c:spPr>
        <a:noFill/>
        <a:ln>
          <a:noFill/>
        </a:ln>
        <a:effectLst/>
      </c:spPr>
    </c:plotArea>
    <c:legend>
      <c:legendPos val="b"/>
      <c:layout>
        <c:manualLayout>
          <c:xMode val="edge"/>
          <c:yMode val="edge"/>
          <c:x val="7.6746983949542097E-3"/>
          <c:y val="0.73700868945743703"/>
          <c:w val="0.98098180331870299"/>
          <c:h val="0.26299128423854301"/>
        </c:manualLayout>
      </c:layout>
      <c:overlay val="0"/>
      <c:spPr>
        <a:noFill/>
        <a:ln>
          <a:noFill/>
        </a:ln>
        <a:effectLst/>
      </c:spPr>
      <c:txPr>
        <a:bodyPr rot="0" spcFirstLastPara="1" vertOverflow="ellipsis" vert="horz" wrap="square" anchor="ctr" anchorCtr="1"/>
        <a:lstStyle/>
        <a:p>
          <a:pPr>
            <a:defRPr lang="es-ES" sz="7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4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3071134038223801E-2"/>
          <c:y val="7.0759258685333407E-2"/>
          <c:w val="0.93640484832243698"/>
          <c:h val="0.72548332717555997"/>
        </c:manualLayout>
      </c:layout>
      <c:barChart>
        <c:barDir val="col"/>
        <c:grouping val="percentStacked"/>
        <c:varyColors val="0"/>
        <c:ser>
          <c:idx val="0"/>
          <c:order val="0"/>
          <c:tx>
            <c:strRef>
              <c:f>'Modelo 1'!$B$5</c:f>
              <c:strCache>
                <c:ptCount val="1"/>
                <c:pt idx="0">
                  <c:v>Other</c:v>
                </c:pt>
              </c:strCache>
            </c:strRef>
          </c:tx>
          <c:spPr>
            <a:solidFill>
              <a:schemeClr val="accent2">
                <a:lumMod val="50000"/>
              </a:schemeClr>
            </a:solidFill>
            <a:ln>
              <a:noFill/>
            </a:ln>
            <a:effectLst/>
          </c:spPr>
          <c:invertIfNegative val="0"/>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lang="es-ES" sz="1200"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'Modelo 1'!$C$4:$G$4</c:f>
              <c:numCache>
                <c:formatCode>General</c:formatCode>
                <c:ptCount val="5"/>
                <c:pt idx="0">
                  <c:v>2013</c:v>
                </c:pt>
                <c:pt idx="1">
                  <c:v>2020</c:v>
                </c:pt>
                <c:pt idx="2">
                  <c:v>2025</c:v>
                </c:pt>
                <c:pt idx="3">
                  <c:v>2030</c:v>
                </c:pt>
                <c:pt idx="4">
                  <c:v>2035</c:v>
                </c:pt>
              </c:numCache>
            </c:numRef>
          </c:cat>
          <c:val>
            <c:numRef>
              <c:f>'Modelo 1'!$C$5:$G$5</c:f>
              <c:numCache>
                <c:formatCode>General</c:formatCode>
                <c:ptCount val="5"/>
                <c:pt idx="0">
                  <c:v>0</c:v>
                </c:pt>
                <c:pt idx="1">
                  <c:v>0</c:v>
                </c:pt>
                <c:pt idx="2">
                  <c:v>0</c:v>
                </c:pt>
                <c:pt idx="3">
                  <c:v>0</c:v>
                </c:pt>
                <c:pt idx="4">
                  <c:v>4</c:v>
                </c:pt>
              </c:numCache>
            </c:numRef>
          </c:val>
        </c:ser>
        <c:ser>
          <c:idx val="1"/>
          <c:order val="1"/>
          <c:tx>
            <c:strRef>
              <c:f>'Modelo 1'!$B$6</c:f>
              <c:strCache>
                <c:ptCount val="1"/>
                <c:pt idx="0">
                  <c:v>iGen</c:v>
                </c:pt>
              </c:strCache>
            </c:strRef>
          </c:tx>
          <c:spPr>
            <a:solidFill>
              <a:schemeClr val="accent2"/>
            </a:solidFill>
            <a:ln>
              <a:noFill/>
            </a:ln>
            <a:effectLst/>
          </c:spPr>
          <c:invertIfNegative val="0"/>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manualLayout>
                  <c:x val="1.5271388176267E-2"/>
                  <c:y val="-4.4222795554843698E-3"/>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manualLayout>
                      <c:w val="4.3177694044746064E-2"/>
                      <c:h val="6.1848188656998315E-2"/>
                    </c:manualLayout>
                  </c15:layout>
                </c:ext>
              </c:extLst>
            </c:dLbl>
            <c:dLbl>
              <c:idx val="2"/>
              <c:layout/>
              <c:tx>
                <c:rich>
                  <a:bodyPr/>
                  <a:lstStyle/>
                  <a:p>
                    <a:r>
                      <a:rPr lang="en-US" dirty="0"/>
                      <a:t>9</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24</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34</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lang="es-ES" sz="1200" b="1"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'Modelo 1'!$C$4:$G$4</c:f>
              <c:numCache>
                <c:formatCode>General</c:formatCode>
                <c:ptCount val="5"/>
                <c:pt idx="0">
                  <c:v>2013</c:v>
                </c:pt>
                <c:pt idx="1">
                  <c:v>2020</c:v>
                </c:pt>
                <c:pt idx="2">
                  <c:v>2025</c:v>
                </c:pt>
                <c:pt idx="3">
                  <c:v>2030</c:v>
                </c:pt>
                <c:pt idx="4">
                  <c:v>2035</c:v>
                </c:pt>
              </c:numCache>
            </c:numRef>
          </c:cat>
          <c:val>
            <c:numRef>
              <c:f>'Modelo 1'!$C$6:$G$6</c:f>
              <c:numCache>
                <c:formatCode>General</c:formatCode>
                <c:ptCount val="5"/>
                <c:pt idx="0">
                  <c:v>0</c:v>
                </c:pt>
                <c:pt idx="1">
                  <c:v>3</c:v>
                </c:pt>
                <c:pt idx="2">
                  <c:v>9</c:v>
                </c:pt>
                <c:pt idx="3">
                  <c:v>24</c:v>
                </c:pt>
                <c:pt idx="4">
                  <c:v>34</c:v>
                </c:pt>
              </c:numCache>
            </c:numRef>
          </c:val>
        </c:ser>
        <c:ser>
          <c:idx val="2"/>
          <c:order val="2"/>
          <c:tx>
            <c:strRef>
              <c:f>'Modelo 1'!$B$7</c:f>
              <c:strCache>
                <c:ptCount val="1"/>
                <c:pt idx="0">
                  <c:v>Milenial</c:v>
                </c:pt>
              </c:strCache>
            </c:strRef>
          </c:tx>
          <c:spPr>
            <a:solidFill>
              <a:schemeClr val="accent2">
                <a:lumMod val="40000"/>
                <a:lumOff val="60000"/>
              </a:schemeClr>
            </a:solidFill>
            <a:ln>
              <a:noFill/>
            </a:ln>
            <a:effectLst/>
          </c:spPr>
          <c:invertIfNegative val="0"/>
          <c:dLbls>
            <c:dLbl>
              <c:idx val="0"/>
              <c:layout/>
              <c:tx>
                <c:rich>
                  <a:bodyPr/>
                  <a:lstStyle/>
                  <a:p>
                    <a:r>
                      <a:rPr lang="en-US" dirty="0"/>
                      <a:t>35</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46</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54</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49</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45</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lang="es-ES" sz="1200" b="1"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'Modelo 1'!$C$4:$G$4</c:f>
              <c:numCache>
                <c:formatCode>General</c:formatCode>
                <c:ptCount val="5"/>
                <c:pt idx="0">
                  <c:v>2013</c:v>
                </c:pt>
                <c:pt idx="1">
                  <c:v>2020</c:v>
                </c:pt>
                <c:pt idx="2">
                  <c:v>2025</c:v>
                </c:pt>
                <c:pt idx="3">
                  <c:v>2030</c:v>
                </c:pt>
                <c:pt idx="4">
                  <c:v>2035</c:v>
                </c:pt>
              </c:numCache>
            </c:numRef>
          </c:cat>
          <c:val>
            <c:numRef>
              <c:f>'Modelo 1'!$C$7:$G$7</c:f>
              <c:numCache>
                <c:formatCode>General</c:formatCode>
                <c:ptCount val="5"/>
                <c:pt idx="0">
                  <c:v>35</c:v>
                </c:pt>
                <c:pt idx="1">
                  <c:v>46</c:v>
                </c:pt>
                <c:pt idx="2">
                  <c:v>54</c:v>
                </c:pt>
                <c:pt idx="3">
                  <c:v>49</c:v>
                </c:pt>
                <c:pt idx="4">
                  <c:v>45</c:v>
                </c:pt>
              </c:numCache>
            </c:numRef>
          </c:val>
        </c:ser>
        <c:ser>
          <c:idx val="3"/>
          <c:order val="3"/>
          <c:tx>
            <c:strRef>
              <c:f>'Modelo 1'!$B$8</c:f>
              <c:strCache>
                <c:ptCount val="1"/>
                <c:pt idx="0">
                  <c:v>Gen X</c:v>
                </c:pt>
              </c:strCache>
            </c:strRef>
          </c:tx>
          <c:spPr>
            <a:solidFill>
              <a:schemeClr val="tx2"/>
            </a:solidFill>
            <a:ln>
              <a:noFill/>
            </a:ln>
            <a:effectLst/>
          </c:spPr>
          <c:invertIfNegative val="0"/>
          <c:dLbls>
            <c:dLbl>
              <c:idx val="0"/>
              <c:layout/>
              <c:tx>
                <c:rich>
                  <a:bodyPr/>
                  <a:lstStyle/>
                  <a:p>
                    <a:r>
                      <a:rPr lang="en-US" dirty="0"/>
                      <a:t>38</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34</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26</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15</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lang="es-ES" sz="1200"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'Modelo 1'!$C$4:$G$4</c:f>
              <c:numCache>
                <c:formatCode>General</c:formatCode>
                <c:ptCount val="5"/>
                <c:pt idx="0">
                  <c:v>2013</c:v>
                </c:pt>
                <c:pt idx="1">
                  <c:v>2020</c:v>
                </c:pt>
                <c:pt idx="2">
                  <c:v>2025</c:v>
                </c:pt>
                <c:pt idx="3">
                  <c:v>2030</c:v>
                </c:pt>
                <c:pt idx="4">
                  <c:v>2035</c:v>
                </c:pt>
              </c:numCache>
            </c:numRef>
          </c:cat>
          <c:val>
            <c:numRef>
              <c:f>'Modelo 1'!$C$8:$G$8</c:f>
              <c:numCache>
                <c:formatCode>General</c:formatCode>
                <c:ptCount val="5"/>
                <c:pt idx="0">
                  <c:v>38</c:v>
                </c:pt>
                <c:pt idx="1">
                  <c:v>34</c:v>
                </c:pt>
                <c:pt idx="2">
                  <c:v>26</c:v>
                </c:pt>
                <c:pt idx="3">
                  <c:v>23</c:v>
                </c:pt>
                <c:pt idx="4">
                  <c:v>15</c:v>
                </c:pt>
              </c:numCache>
            </c:numRef>
          </c:val>
        </c:ser>
        <c:ser>
          <c:idx val="4"/>
          <c:order val="4"/>
          <c:tx>
            <c:strRef>
              <c:f>'Modelo 1'!$B$9</c:f>
              <c:strCache>
                <c:ptCount val="1"/>
                <c:pt idx="0">
                  <c:v>Baby boomer</c:v>
                </c:pt>
              </c:strCache>
            </c:strRef>
          </c:tx>
          <c:spPr>
            <a:solidFill>
              <a:schemeClr val="accent1"/>
            </a:solidFill>
            <a:ln>
              <a:noFill/>
            </a:ln>
            <a:effectLst/>
          </c:spPr>
          <c:invertIfNegative val="0"/>
          <c:dLbls>
            <c:dLbl>
              <c:idx val="0"/>
              <c:layout/>
              <c:tx>
                <c:rich>
                  <a:bodyPr/>
                  <a:lstStyle/>
                  <a:p>
                    <a:r>
                      <a:rPr lang="en-US" dirty="0"/>
                      <a:t>25</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4</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0"/>
                  <c:y val="1.41324825653015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lang="es-ES" sz="1200"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'Modelo 1'!$C$4:$G$4</c:f>
              <c:numCache>
                <c:formatCode>General</c:formatCode>
                <c:ptCount val="5"/>
                <c:pt idx="0">
                  <c:v>2013</c:v>
                </c:pt>
                <c:pt idx="1">
                  <c:v>2020</c:v>
                </c:pt>
                <c:pt idx="2">
                  <c:v>2025</c:v>
                </c:pt>
                <c:pt idx="3">
                  <c:v>2030</c:v>
                </c:pt>
                <c:pt idx="4">
                  <c:v>2035</c:v>
                </c:pt>
              </c:numCache>
            </c:numRef>
          </c:cat>
          <c:val>
            <c:numRef>
              <c:f>'Modelo 1'!$C$9:$G$9</c:f>
              <c:numCache>
                <c:formatCode>General</c:formatCode>
                <c:ptCount val="5"/>
                <c:pt idx="0">
                  <c:v>25</c:v>
                </c:pt>
                <c:pt idx="1">
                  <c:v>16</c:v>
                </c:pt>
                <c:pt idx="2">
                  <c:v>11</c:v>
                </c:pt>
                <c:pt idx="3">
                  <c:v>4</c:v>
                </c:pt>
                <c:pt idx="4">
                  <c:v>2</c:v>
                </c:pt>
              </c:numCache>
            </c:numRef>
          </c:val>
        </c:ser>
        <c:ser>
          <c:idx val="5"/>
          <c:order val="5"/>
          <c:tx>
            <c:strRef>
              <c:f>'Modelo 1'!$B$10</c:f>
              <c:strCache>
                <c:ptCount val="1"/>
                <c:pt idx="0">
                  <c:v>Silent</c:v>
                </c:pt>
              </c:strCache>
            </c:strRef>
          </c:tx>
          <c:spPr>
            <a:solidFill>
              <a:schemeClr val="tx2">
                <a:lumMod val="20000"/>
                <a:lumOff val="80000"/>
              </a:schemeClr>
            </a:solidFill>
            <a:ln>
              <a:noFill/>
            </a:ln>
            <a:effectLst/>
          </c:spPr>
          <c:invertIfNegative val="0"/>
          <c:dLbls>
            <c:dLbl>
              <c:idx val="0"/>
              <c:layout>
                <c:manualLayout>
                  <c:x val="2.8785317037602598E-3"/>
                  <c:y val="-4.2610436448896602E-2"/>
                </c:manualLayout>
              </c:layout>
              <c:tx>
                <c:rich>
                  <a:bodyPr rot="0" spcFirstLastPara="1" vertOverflow="ellipsis" vert="horz" wrap="square" anchor="ctr" anchorCtr="1"/>
                  <a:lstStyle/>
                  <a:p>
                    <a:pPr>
                      <a:defRPr lang="es-ES" sz="1200" b="1" i="0" u="none" strike="noStrike" kern="1200" baseline="0">
                        <a:solidFill>
                          <a:srgbClr val="002060"/>
                        </a:solidFill>
                        <a:latin typeface="+mn-lt"/>
                        <a:ea typeface="+mn-ea"/>
                        <a:cs typeface="+mn-cs"/>
                      </a:defRPr>
                    </a:pPr>
                    <a:endParaRPr lang="en-US" dirty="0"/>
                  </a:p>
                </c:rich>
              </c:tx>
              <c:spPr>
                <a:noFill/>
                <a:ln>
                  <a:noFill/>
                </a:ln>
                <a:effectLst/>
              </c:spPr>
              <c:txPr>
                <a:bodyPr rot="0" spcFirstLastPara="1" vertOverflow="ellipsis" vert="horz" wrap="square" anchor="ctr" anchorCtr="1"/>
                <a:lstStyle/>
                <a:p>
                  <a:pPr>
                    <a:defRPr lang="es-ES" sz="1200" b="1"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3.0519484763130299E-3"/>
                  <c:y val="-3.6208533126205297E-2"/>
                </c:manualLayout>
              </c:layout>
              <c:tx>
                <c:rich>
                  <a:bodyPr rot="0" spcFirstLastPara="1" vertOverflow="ellipsis" vert="horz" wrap="square" anchor="ctr" anchorCtr="1"/>
                  <a:lstStyle/>
                  <a:p>
                    <a:pPr>
                      <a:defRPr lang="es-ES" sz="1200" b="1" i="0" u="none" strike="noStrike" kern="1200" baseline="0">
                        <a:solidFill>
                          <a:srgbClr val="002060"/>
                        </a:solidFill>
                        <a:latin typeface="+mn-lt"/>
                        <a:ea typeface="+mn-ea"/>
                        <a:cs typeface="+mn-cs"/>
                      </a:defRPr>
                    </a:pPr>
                    <a:endParaRPr lang="en-US" dirty="0"/>
                  </a:p>
                </c:rich>
              </c:tx>
              <c:spPr>
                <a:noFill/>
                <a:ln>
                  <a:noFill/>
                </a:ln>
                <a:effectLst/>
              </c:spPr>
              <c:txPr>
                <a:bodyPr rot="0" spcFirstLastPara="1" vertOverflow="ellipsis" vert="horz" wrap="square" anchor="ctr" anchorCtr="1"/>
                <a:lstStyle/>
                <a:p>
                  <a:pPr>
                    <a:defRPr lang="es-ES" sz="1200" b="1"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anchor="ctr" anchorCtr="1"/>
              <a:lstStyle/>
              <a:p>
                <a:pPr>
                  <a:defRPr lang="es-ES" sz="1200" b="0"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'Modelo 1'!$C$4:$G$4</c:f>
              <c:numCache>
                <c:formatCode>General</c:formatCode>
                <c:ptCount val="5"/>
                <c:pt idx="0">
                  <c:v>2013</c:v>
                </c:pt>
                <c:pt idx="1">
                  <c:v>2020</c:v>
                </c:pt>
                <c:pt idx="2">
                  <c:v>2025</c:v>
                </c:pt>
                <c:pt idx="3">
                  <c:v>2030</c:v>
                </c:pt>
                <c:pt idx="4">
                  <c:v>2035</c:v>
                </c:pt>
              </c:numCache>
            </c:numRef>
          </c:cat>
          <c:val>
            <c:numRef>
              <c:f>'Modelo 1'!$C$10:$G$10</c:f>
              <c:numCache>
                <c:formatCode>General</c:formatCode>
                <c:ptCount val="5"/>
                <c:pt idx="0">
                  <c:v>2</c:v>
                </c:pt>
                <c:pt idx="1">
                  <c:v>1</c:v>
                </c:pt>
                <c:pt idx="2">
                  <c:v>0</c:v>
                </c:pt>
                <c:pt idx="3">
                  <c:v>0</c:v>
                </c:pt>
                <c:pt idx="4">
                  <c:v>0</c:v>
                </c:pt>
              </c:numCache>
            </c:numRef>
          </c:val>
        </c:ser>
        <c:dLbls>
          <c:showLegendKey val="0"/>
          <c:showVal val="0"/>
          <c:showCatName val="0"/>
          <c:showSerName val="0"/>
          <c:showPercent val="0"/>
          <c:showBubbleSize val="0"/>
        </c:dLbls>
        <c:gapWidth val="50"/>
        <c:overlap val="100"/>
        <c:axId val="970911144"/>
        <c:axId val="970911536"/>
      </c:barChart>
      <c:catAx>
        <c:axId val="9709111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rgbClr val="002060"/>
                </a:solidFill>
                <a:latin typeface="+mn-lt"/>
                <a:ea typeface="+mn-ea"/>
                <a:cs typeface="+mn-cs"/>
              </a:defRPr>
            </a:pPr>
            <a:endParaRPr lang="es-EC"/>
          </a:p>
        </c:txPr>
        <c:crossAx val="970911536"/>
        <c:crosses val="autoZero"/>
        <c:auto val="1"/>
        <c:lblAlgn val="ctr"/>
        <c:lblOffset val="100"/>
        <c:noMultiLvlLbl val="0"/>
      </c:catAx>
      <c:valAx>
        <c:axId val="970911536"/>
        <c:scaling>
          <c:orientation val="minMax"/>
        </c:scaling>
        <c:delete val="0"/>
        <c:axPos val="l"/>
        <c:numFmt formatCode="0%" sourceLinked="1"/>
        <c:majorTickMark val="none"/>
        <c:minorTickMark val="none"/>
        <c:tickLblPos val="none"/>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s-EC"/>
          </a:p>
        </c:txPr>
        <c:crossAx val="970911144"/>
        <c:crosses val="autoZero"/>
        <c:crossBetween val="between"/>
      </c:valAx>
      <c:spPr>
        <a:noFill/>
        <a:ln>
          <a:noFill/>
        </a:ln>
        <a:effectLst/>
      </c:spPr>
    </c:plotArea>
    <c:legend>
      <c:legendPos val="b"/>
      <c:layout>
        <c:manualLayout>
          <c:xMode val="edge"/>
          <c:yMode val="edge"/>
          <c:x val="0.153799437784224"/>
          <c:y val="0.89964935864123396"/>
          <c:w val="0.70573997847111303"/>
          <c:h val="5.7953193662861301E-2"/>
        </c:manualLayout>
      </c:layout>
      <c:overlay val="0"/>
      <c:spPr>
        <a:noFill/>
        <a:ln>
          <a:noFill/>
        </a:ln>
        <a:effectLst/>
      </c:spPr>
      <c:txPr>
        <a:bodyPr rot="0" spcFirstLastPara="1" vertOverflow="ellipsis" vert="horz" wrap="square" anchor="ctr" anchorCtr="1"/>
        <a:lstStyle/>
        <a:p>
          <a:pPr>
            <a:defRPr lang="es-ES" sz="1200" b="0" i="0" u="none" strike="noStrike" kern="1200" baseline="0">
              <a:solidFill>
                <a:srgbClr val="002060"/>
              </a:solidFill>
              <a:latin typeface="Arial  "/>
              <a:ea typeface="+mn-ea"/>
              <a:cs typeface="+mn-cs"/>
            </a:defRPr>
          </a:pPr>
          <a:endParaRPr lang="es-EC"/>
        </a:p>
      </c:txPr>
    </c:legend>
    <c:plotVisOnly val="1"/>
    <c:dispBlanksAs val="gap"/>
    <c:showDLblsOverMax val="0"/>
  </c:chart>
  <c:spPr>
    <a:noFill/>
    <a:ln>
      <a:noFill/>
    </a:ln>
    <a:effectLst/>
  </c:spPr>
  <c:txPr>
    <a:bodyPr/>
    <a:lstStyle/>
    <a:p>
      <a:pPr>
        <a:defRPr sz="1200"/>
      </a:pPr>
      <a:endParaRPr lang="es-EC"/>
    </a:p>
  </c:txPr>
  <c:externalData r:id="rId4">
    <c:autoUpdate val="0"/>
  </c:externalData>
</c:chartSpace>
</file>

<file path=ppt/charts/chart14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bg1">
                  <a:lumMod val="50000"/>
                </a:schemeClr>
              </a:solidFill>
            </c:spPr>
          </c:dPt>
          <c:dPt>
            <c:idx val="1"/>
            <c:bubble3D val="0"/>
            <c:spPr>
              <a:solidFill>
                <a:schemeClr val="bg1">
                  <a:lumMod val="50000"/>
                </a:schemeClr>
              </a:solidFill>
            </c:spPr>
          </c:dPt>
          <c:dPt>
            <c:idx val="2"/>
            <c:bubble3D val="0"/>
            <c:spPr>
              <a:solidFill>
                <a:srgbClr val="8C8C8C"/>
              </a:solidFill>
            </c:spPr>
          </c:dPt>
          <c:dPt>
            <c:idx val="3"/>
            <c:bubble3D val="0"/>
            <c:spPr>
              <a:solidFill>
                <a:schemeClr val="bg1">
                  <a:lumMod val="75000"/>
                </a:schemeClr>
              </a:solidFill>
            </c:spPr>
          </c:dPt>
          <c:cat>
            <c:strRef>
              <c:f>Sheet1!$A$2:$A$4</c:f>
              <c:strCache>
                <c:ptCount val="3"/>
                <c:pt idx="0">
                  <c:v>1st Qtr</c:v>
                </c:pt>
                <c:pt idx="1">
                  <c:v>2nd Qtr</c:v>
                </c:pt>
                <c:pt idx="2">
                  <c:v>3rd Qtr</c:v>
                </c:pt>
              </c:strCache>
            </c:strRef>
          </c:cat>
          <c:val>
            <c:numRef>
              <c:f>Sheet1!$B$2:$B$4</c:f>
              <c:numCache>
                <c:formatCode>0%</c:formatCode>
                <c:ptCount val="3"/>
                <c:pt idx="0">
                  <c:v>0.3</c:v>
                </c:pt>
                <c:pt idx="1">
                  <c:v>0.3</c:v>
                </c:pt>
                <c:pt idx="2">
                  <c:v>0.3</c:v>
                </c:pt>
              </c:numCache>
            </c:numRef>
          </c:val>
        </c:ser>
        <c:dLbls>
          <c:showLegendKey val="0"/>
          <c:showVal val="0"/>
          <c:showCatName val="0"/>
          <c:showSerName val="0"/>
          <c:showPercent val="0"/>
          <c:showBubbleSize val="0"/>
          <c:showLeaderLines val="1"/>
        </c:dLbls>
        <c:firstSliceAng val="0"/>
        <c:holeSize val="65"/>
      </c:doughnutChart>
    </c:plotArea>
    <c:plotVisOnly val="1"/>
    <c:dispBlanksAs val="gap"/>
    <c:showDLblsOverMax val="0"/>
  </c:chart>
  <c:txPr>
    <a:bodyPr/>
    <a:lstStyle/>
    <a:p>
      <a:pPr>
        <a:defRPr sz="1800"/>
      </a:pPr>
      <a:endParaRPr lang="es-EC"/>
    </a:p>
  </c:txPr>
  <c:externalData r:id="rId1">
    <c:autoUpdate val="0"/>
  </c:externalData>
</c:chartSpace>
</file>

<file path=ppt/charts/chart14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844698112278521E-2"/>
          <c:y val="3.6723274485841298E-2"/>
          <c:w val="0.87005870776002714"/>
          <c:h val="0.78856590334040655"/>
        </c:manualLayout>
      </c:layout>
      <c:barChart>
        <c:barDir val="col"/>
        <c:grouping val="clustered"/>
        <c:varyColors val="0"/>
        <c:ser>
          <c:idx val="0"/>
          <c:order val="0"/>
          <c:tx>
            <c:strRef>
              <c:f>Sheet1!$B$1</c:f>
              <c:strCache>
                <c:ptCount val="1"/>
                <c:pt idx="0">
                  <c:v>Factor ocup. para punto equilibrio</c:v>
                </c:pt>
              </c:strCache>
            </c:strRef>
          </c:tx>
          <c:spPr>
            <a:solidFill>
              <a:schemeClr val="accent1"/>
            </a:solidFill>
            <a:ln>
              <a:noFill/>
            </a:ln>
            <a:effectLst/>
          </c:spPr>
          <c:invertIfNegative val="0"/>
          <c:cat>
            <c:numRef>
              <c:f>Sheet1!$A$2:$A$16</c:f>
              <c:numCache>
                <c:formatCode>General</c:formatCode>
                <c:ptCount val="15"/>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numCache>
            </c:numRef>
          </c:cat>
          <c:val>
            <c:numRef>
              <c:f>Sheet1!$B$2:$B$16</c:f>
              <c:numCache>
                <c:formatCode>_-* #,##0.0\ _€_-;\-* #,##0.0\ _€_-;_-* "-"??\ _€_-;_-@_-</c:formatCode>
                <c:ptCount val="15"/>
                <c:pt idx="0">
                  <c:v>59</c:v>
                </c:pt>
                <c:pt idx="1">
                  <c:v>60.6</c:v>
                </c:pt>
                <c:pt idx="2">
                  <c:v>60.5</c:v>
                </c:pt>
                <c:pt idx="3">
                  <c:v>59.8</c:v>
                </c:pt>
                <c:pt idx="4">
                  <c:v>61</c:v>
                </c:pt>
                <c:pt idx="5">
                  <c:v>61.2</c:v>
                </c:pt>
                <c:pt idx="6">
                  <c:v>60.5</c:v>
                </c:pt>
                <c:pt idx="7">
                  <c:v>60.2</c:v>
                </c:pt>
                <c:pt idx="8">
                  <c:v>62.2</c:v>
                </c:pt>
                <c:pt idx="9">
                  <c:v>61.8</c:v>
                </c:pt>
                <c:pt idx="10">
                  <c:v>63.7</c:v>
                </c:pt>
                <c:pt idx="11">
                  <c:v>64.099999999999994</c:v>
                </c:pt>
                <c:pt idx="12">
                  <c:v>64.8</c:v>
                </c:pt>
                <c:pt idx="13">
                  <c:v>64.599999999999994</c:v>
                </c:pt>
                <c:pt idx="14">
                  <c:v>64</c:v>
                </c:pt>
              </c:numCache>
            </c:numRef>
          </c:val>
        </c:ser>
        <c:dLbls>
          <c:showLegendKey val="0"/>
          <c:showVal val="0"/>
          <c:showCatName val="0"/>
          <c:showSerName val="0"/>
          <c:showPercent val="0"/>
          <c:showBubbleSize val="0"/>
        </c:dLbls>
        <c:gapWidth val="97"/>
        <c:overlap val="-27"/>
        <c:axId val="970929960"/>
        <c:axId val="970932704"/>
      </c:barChart>
      <c:lineChart>
        <c:grouping val="standard"/>
        <c:varyColors val="0"/>
        <c:ser>
          <c:idx val="1"/>
          <c:order val="1"/>
          <c:tx>
            <c:strRef>
              <c:f>Sheet1!$C$1</c:f>
              <c:strCache>
                <c:ptCount val="1"/>
                <c:pt idx="0">
                  <c:v>Yields</c:v>
                </c:pt>
              </c:strCache>
            </c:strRef>
          </c:tx>
          <c:spPr>
            <a:ln w="28575" cap="rnd">
              <a:solidFill>
                <a:schemeClr val="accent2"/>
              </a:solidFill>
              <a:round/>
            </a:ln>
            <a:effectLst/>
          </c:spPr>
          <c:marker>
            <c:symbol val="none"/>
          </c:marker>
          <c:cat>
            <c:numRef>
              <c:f>Sheet1!$A$2:$A$16</c:f>
              <c:numCache>
                <c:formatCode>General</c:formatCode>
                <c:ptCount val="15"/>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numCache>
            </c:numRef>
          </c:cat>
          <c:val>
            <c:numRef>
              <c:f>Sheet1!$C$2:$C$16</c:f>
              <c:numCache>
                <c:formatCode>_-* #,##0.0\ _€_-;\-* #,##0.0\ _€_-;_-* "-"??\ _€_-;_-@_-</c:formatCode>
                <c:ptCount val="15"/>
                <c:pt idx="0">
                  <c:v>-1</c:v>
                </c:pt>
                <c:pt idx="1">
                  <c:v>-1.5</c:v>
                </c:pt>
                <c:pt idx="2">
                  <c:v>-1.7</c:v>
                </c:pt>
                <c:pt idx="3">
                  <c:v>0</c:v>
                </c:pt>
                <c:pt idx="4">
                  <c:v>4</c:v>
                </c:pt>
                <c:pt idx="5">
                  <c:v>3.5</c:v>
                </c:pt>
                <c:pt idx="6">
                  <c:v>5.0999999999999996</c:v>
                </c:pt>
                <c:pt idx="7">
                  <c:v>3.5</c:v>
                </c:pt>
                <c:pt idx="8">
                  <c:v>10</c:v>
                </c:pt>
                <c:pt idx="9">
                  <c:v>-12</c:v>
                </c:pt>
                <c:pt idx="10">
                  <c:v>6</c:v>
                </c:pt>
                <c:pt idx="11">
                  <c:v>8.5</c:v>
                </c:pt>
                <c:pt idx="12">
                  <c:v>6</c:v>
                </c:pt>
                <c:pt idx="13">
                  <c:v>-2</c:v>
                </c:pt>
                <c:pt idx="14">
                  <c:v>-3</c:v>
                </c:pt>
              </c:numCache>
            </c:numRef>
          </c:val>
          <c:smooth val="0"/>
        </c:ser>
        <c:ser>
          <c:idx val="2"/>
          <c:order val="2"/>
          <c:tx>
            <c:strRef>
              <c:f>Sheet1!$D$1</c:f>
              <c:strCache>
                <c:ptCount val="1"/>
                <c:pt idx="0">
                  <c:v>Coste unitario</c:v>
                </c:pt>
              </c:strCache>
            </c:strRef>
          </c:tx>
          <c:spPr>
            <a:ln w="28575" cap="rnd">
              <a:solidFill>
                <a:srgbClr val="00B0F0"/>
              </a:solidFill>
              <a:round/>
            </a:ln>
            <a:effectLst/>
          </c:spPr>
          <c:marker>
            <c:symbol val="none"/>
          </c:marker>
          <c:cat>
            <c:numRef>
              <c:f>Sheet1!$A$2:$A$16</c:f>
              <c:numCache>
                <c:formatCode>General</c:formatCode>
                <c:ptCount val="15"/>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numCache>
            </c:numRef>
          </c:cat>
          <c:val>
            <c:numRef>
              <c:f>Sheet1!$D$2:$D$16</c:f>
              <c:numCache>
                <c:formatCode>_-* #,##0.0\ _€_-;\-* #,##0.0\ _€_-;_-* "-"??\ _€_-;_-@_-</c:formatCode>
                <c:ptCount val="15"/>
                <c:pt idx="0">
                  <c:v>2</c:v>
                </c:pt>
                <c:pt idx="1">
                  <c:v>0</c:v>
                </c:pt>
                <c:pt idx="2">
                  <c:v>-1.7</c:v>
                </c:pt>
                <c:pt idx="3">
                  <c:v>-0.5</c:v>
                </c:pt>
                <c:pt idx="4">
                  <c:v>5.05</c:v>
                </c:pt>
                <c:pt idx="5">
                  <c:v>3.5</c:v>
                </c:pt>
                <c:pt idx="6">
                  <c:v>5.0999999999999996</c:v>
                </c:pt>
                <c:pt idx="7">
                  <c:v>3.3</c:v>
                </c:pt>
                <c:pt idx="8">
                  <c:v>15</c:v>
                </c:pt>
                <c:pt idx="9">
                  <c:v>-12</c:v>
                </c:pt>
                <c:pt idx="10">
                  <c:v>9</c:v>
                </c:pt>
                <c:pt idx="11">
                  <c:v>10</c:v>
                </c:pt>
                <c:pt idx="12">
                  <c:v>6</c:v>
                </c:pt>
                <c:pt idx="13">
                  <c:v>-2</c:v>
                </c:pt>
                <c:pt idx="14">
                  <c:v>-2.5</c:v>
                </c:pt>
              </c:numCache>
            </c:numRef>
          </c:val>
          <c:smooth val="0"/>
        </c:ser>
        <c:dLbls>
          <c:showLegendKey val="0"/>
          <c:showVal val="0"/>
          <c:showCatName val="0"/>
          <c:showSerName val="0"/>
          <c:showPercent val="0"/>
          <c:showBubbleSize val="0"/>
        </c:dLbls>
        <c:marker val="1"/>
        <c:smooth val="0"/>
        <c:axId val="970930352"/>
        <c:axId val="970924472"/>
      </c:lineChart>
      <c:catAx>
        <c:axId val="970929960"/>
        <c:scaling>
          <c:orientation val="minMax"/>
        </c:scaling>
        <c:delete val="0"/>
        <c:axPos val="b"/>
        <c:numFmt formatCode="General" sourceLinked="1"/>
        <c:majorTickMark val="none"/>
        <c:minorTickMark val="none"/>
        <c:tickLblPos val="nextTo"/>
        <c:spPr>
          <a:solidFill>
            <a:schemeClr val="bg1"/>
          </a:solid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70932704"/>
        <c:crosses val="autoZero"/>
        <c:auto val="1"/>
        <c:lblAlgn val="ctr"/>
        <c:lblOffset val="100"/>
        <c:noMultiLvlLbl val="0"/>
      </c:catAx>
      <c:valAx>
        <c:axId val="970932704"/>
        <c:scaling>
          <c:orientation val="minMax"/>
        </c:scaling>
        <c:delete val="0"/>
        <c:axPos val="l"/>
        <c:majorGridlines>
          <c:spPr>
            <a:ln w="9525" cap="flat" cmpd="sng" algn="ctr">
              <a:solidFill>
                <a:schemeClr val="bg1">
                  <a:lumMod val="7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70929960"/>
        <c:crosses val="autoZero"/>
        <c:crossBetween val="between"/>
      </c:valAx>
      <c:valAx>
        <c:axId val="970924472"/>
        <c:scaling>
          <c:orientation val="minMax"/>
          <c:max val="20"/>
          <c:min val="-20"/>
        </c:scaling>
        <c:delete val="0"/>
        <c:axPos val="r"/>
        <c:numFmt formatCode="#,##0.00" sourceLinked="0"/>
        <c:majorTickMark val="out"/>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70930352"/>
        <c:crosses val="max"/>
        <c:crossBetween val="between"/>
      </c:valAx>
      <c:catAx>
        <c:axId val="970930352"/>
        <c:scaling>
          <c:orientation val="minMax"/>
        </c:scaling>
        <c:delete val="1"/>
        <c:axPos val="b"/>
        <c:numFmt formatCode="General" sourceLinked="1"/>
        <c:majorTickMark val="out"/>
        <c:minorTickMark val="none"/>
        <c:tickLblPos val="nextTo"/>
        <c:crossAx val="970924472"/>
        <c:crosses val="autoZero"/>
        <c:auto val="1"/>
        <c:lblAlgn val="ctr"/>
        <c:lblOffset val="100"/>
        <c:noMultiLvlLbl val="0"/>
      </c:catAx>
      <c:spPr>
        <a:noFill/>
        <a:ln>
          <a:noFill/>
        </a:ln>
        <a:effectLst/>
      </c:spPr>
    </c:plotArea>
    <c:legend>
      <c:legendPos val="b"/>
      <c:layout>
        <c:manualLayout>
          <c:xMode val="edge"/>
          <c:yMode val="edge"/>
          <c:x val="1.7266707044883399E-3"/>
          <c:y val="0.91462079076731095"/>
          <c:w val="0.99654663366225704"/>
          <c:h val="8.5172638999567438E-2"/>
        </c:manualLayout>
      </c:layout>
      <c:overlay val="0"/>
      <c:spPr>
        <a:noFill/>
        <a:ln>
          <a:noFill/>
        </a:ln>
        <a:effectLst/>
      </c:spPr>
      <c:txPr>
        <a:bodyPr rot="0" spcFirstLastPara="1" vertOverflow="ellipsis" vert="horz" wrap="square" anchor="ctr" anchorCtr="1"/>
        <a:lstStyle/>
        <a:p>
          <a:pPr>
            <a:defRPr lang="es-ES" sz="1197"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4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712843554664405E-2"/>
          <c:y val="3.3373766770856197E-2"/>
          <c:w val="0.71192496466064503"/>
          <c:h val="0.67889068165351496"/>
        </c:manualLayout>
      </c:layout>
      <c:pieChart>
        <c:varyColors val="1"/>
        <c:ser>
          <c:idx val="0"/>
          <c:order val="0"/>
          <c:tx>
            <c:strRef>
              <c:f>Sheet1!$B$1</c:f>
              <c:strCache>
                <c:ptCount val="1"/>
                <c:pt idx="0">
                  <c:v>%</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Lbls>
            <c:dLbl>
              <c:idx val="0"/>
              <c:layout/>
              <c:tx>
                <c:rich>
                  <a:bodyPr/>
                  <a:lstStyle/>
                  <a:p>
                    <a:r>
                      <a:rPr lang="en-US" dirty="0"/>
                      <a:t>23,4%</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76,3%</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9.0103289498921504E-2"/>
                  <c:y val="0.11114856599371099"/>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Alojamiento</c:v>
                </c:pt>
                <c:pt idx="1">
                  <c:v>A&amp;B</c:v>
                </c:pt>
                <c:pt idx="2">
                  <c:v>Recreación, diversión y esparcimiento</c:v>
                </c:pt>
              </c:strCache>
            </c:strRef>
          </c:cat>
          <c:val>
            <c:numRef>
              <c:f>Sheet1!$B$2:$B$4</c:f>
              <c:numCache>
                <c:formatCode>0.0%</c:formatCode>
                <c:ptCount val="3"/>
                <c:pt idx="0">
                  <c:v>0.23423423423423401</c:v>
                </c:pt>
                <c:pt idx="1">
                  <c:v>0.762762762762763</c:v>
                </c:pt>
                <c:pt idx="2">
                  <c:v>3.0030030030029999E-3</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4.6003239629905102E-2"/>
          <c:y val="0.77416869172149205"/>
          <c:w val="0.86807438361854405"/>
          <c:h val="0.21638323765949"/>
        </c:manualLayout>
      </c:layout>
      <c:overlay val="0"/>
      <c:spPr>
        <a:noFill/>
        <a:ln>
          <a:noFill/>
        </a:ln>
        <a:effectLst/>
      </c:spPr>
      <c:txPr>
        <a:bodyPr rot="0" spcFirstLastPara="1" vertOverflow="ellipsis" vert="horz" wrap="square" anchor="ctr" anchorCtr="1"/>
        <a:lstStyle/>
        <a:p>
          <a:pPr>
            <a:defRPr lang="es-ES" sz="9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4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712843554664405E-2"/>
          <c:y val="3.3373766770856197E-2"/>
          <c:w val="0.71192496466064503"/>
          <c:h val="0.67889068165351496"/>
        </c:manualLayout>
      </c:layout>
      <c:pieChart>
        <c:varyColors val="1"/>
        <c:ser>
          <c:idx val="0"/>
          <c:order val="0"/>
          <c:tx>
            <c:strRef>
              <c:f>Sheet1!$B$1</c:f>
              <c:strCache>
                <c:ptCount val="1"/>
                <c:pt idx="0">
                  <c:v>%</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Lbls>
            <c:dLbl>
              <c:idx val="0"/>
              <c:layout>
                <c:manualLayout>
                  <c:x val="-0.10971431117028856"/>
                  <c:y val="0.11614400716196793"/>
                </c:manualLayout>
              </c:layout>
              <c:showLegendKey val="0"/>
              <c:showVal val="1"/>
              <c:showCatName val="0"/>
              <c:showSerName val="0"/>
              <c:showPercent val="0"/>
              <c:showBubbleSize val="0"/>
              <c:extLst>
                <c:ext xmlns:c15="http://schemas.microsoft.com/office/drawing/2012/chart" uri="{CE6537A1-D6FC-4f65-9D91-7224C49458BB}">
                  <c15:layout>
                    <c:manualLayout>
                      <c:w val="0.27392196921980355"/>
                      <c:h val="0.15246086445519405"/>
                    </c:manualLayout>
                  </c15:layout>
                </c:ext>
              </c:extLst>
            </c:dLbl>
            <c:dLbl>
              <c:idx val="2"/>
              <c:layout>
                <c:manualLayout>
                  <c:x val="2.081794261639507E-3"/>
                  <c:y val="0.11614400716196793"/>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Sheet1!$A$2:$A$4</c:f>
              <c:strCache>
                <c:ptCount val="3"/>
                <c:pt idx="0">
                  <c:v>Alojamiento</c:v>
                </c:pt>
                <c:pt idx="1">
                  <c:v>A&amp;B</c:v>
                </c:pt>
                <c:pt idx="2">
                  <c:v>Recreación, diversión y esparcimiento</c:v>
                </c:pt>
              </c:strCache>
            </c:strRef>
          </c:cat>
          <c:val>
            <c:numRef>
              <c:f>Sheet1!$B$2:$B$4</c:f>
              <c:numCache>
                <c:formatCode>0.0%</c:formatCode>
                <c:ptCount val="3"/>
                <c:pt idx="0">
                  <c:v>0.106877783275606</c:v>
                </c:pt>
                <c:pt idx="1">
                  <c:v>0.83918852053438897</c:v>
                </c:pt>
                <c:pt idx="2">
                  <c:v>5.3933696190004897E-2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4.6003239629905102E-2"/>
          <c:y val="0.77416869172149205"/>
          <c:w val="0.86807438361854405"/>
          <c:h val="0.21638323765949"/>
        </c:manualLayout>
      </c:layout>
      <c:overlay val="0"/>
      <c:spPr>
        <a:noFill/>
        <a:ln>
          <a:noFill/>
        </a:ln>
        <a:effectLst/>
      </c:spPr>
      <c:txPr>
        <a:bodyPr rot="0" spcFirstLastPara="1" vertOverflow="ellipsis" vert="horz" wrap="square" anchor="ctr" anchorCtr="1"/>
        <a:lstStyle/>
        <a:p>
          <a:pPr>
            <a:defRPr lang="es-ES" sz="9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TASA OCUP HOTELERA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_(* #,##0.00_);_(* \(#,##0.00\);_(* "-"??_);_(@_)</c:formatCode>
                <c:ptCount val="8"/>
                <c:pt idx="0">
                  <c:v>65.459999999999994</c:v>
                </c:pt>
                <c:pt idx="1">
                  <c:v>55.95</c:v>
                </c:pt>
                <c:pt idx="2">
                  <c:v>64.459999999999994</c:v>
                </c:pt>
                <c:pt idx="3">
                  <c:v>64.05</c:v>
                </c:pt>
                <c:pt idx="4">
                  <c:v>66.17</c:v>
                </c:pt>
                <c:pt idx="5">
                  <c:v>57.87</c:v>
                </c:pt>
                <c:pt idx="6">
                  <c:v>60.8</c:v>
                </c:pt>
                <c:pt idx="7">
                  <c:v>65.8</c:v>
                </c:pt>
              </c:numCache>
            </c:numRef>
          </c:val>
        </c:ser>
        <c:dLbls>
          <c:dLblPos val="outEnd"/>
          <c:showLegendKey val="0"/>
          <c:showVal val="1"/>
          <c:showCatName val="0"/>
          <c:showSerName val="0"/>
          <c:showPercent val="0"/>
          <c:showBubbleSize val="0"/>
        </c:dLbls>
        <c:gapWidth val="80"/>
        <c:axId val="916455600"/>
        <c:axId val="916455992"/>
      </c:barChart>
      <c:catAx>
        <c:axId val="9164556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55992"/>
        <c:crosses val="autoZero"/>
        <c:auto val="1"/>
        <c:lblAlgn val="ctr"/>
        <c:lblOffset val="100"/>
        <c:noMultiLvlLbl val="0"/>
      </c:catAx>
      <c:valAx>
        <c:axId val="916455992"/>
        <c:scaling>
          <c:orientation val="minMax"/>
        </c:scaling>
        <c:delete val="1"/>
        <c:axPos val="l"/>
        <c:numFmt formatCode="_(* #,##0.00_);_(* \(#,##0.00\);_(* &quot;-&quot;??_);_(@_)" sourceLinked="1"/>
        <c:majorTickMark val="none"/>
        <c:minorTickMark val="none"/>
        <c:tickLblPos val="nextTo"/>
        <c:crossAx val="9164556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5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PAX!$A$3</c:f>
              <c:strCache>
                <c:ptCount val="1"/>
                <c:pt idx="0">
                  <c:v>Doméstico</c:v>
                </c:pt>
              </c:strCache>
            </c:strRef>
          </c:tx>
          <c:spPr>
            <a:solidFill>
              <a:schemeClr val="tx2"/>
            </a:solidFill>
            <a:ln>
              <a:noFill/>
            </a:ln>
            <a:effectLst/>
          </c:spPr>
          <c:invertIfNegative val="0"/>
          <c:dLbls>
            <c:dLbl>
              <c:idx val="0"/>
              <c:layout/>
              <c:tx>
                <c:rich>
                  <a:bodyPr/>
                  <a:lstStyle/>
                  <a:p>
                    <a:fld id="{62C8ADBC-2618-4814-8F85-9DC5021C6968}" type="CELLRANGE">
                      <a:rPr lang="en-US"/>
                      <a:pPr/>
                      <a:t>[CELLRANGE]</a:t>
                    </a:fld>
                    <a:endParaRPr lang="es-EC"/>
                  </a:p>
                </c:rich>
              </c:tx>
              <c:showLegendKey val="0"/>
              <c:showVal val="0"/>
              <c:showCatName val="0"/>
              <c:showSerName val="0"/>
              <c:showPercent val="0"/>
              <c:showBubbleSize val="0"/>
              <c:extLst>
                <c:ext xmlns:c15="http://schemas.microsoft.com/office/drawing/2012/chart" uri="{CE6537A1-D6FC-4f65-9D91-7224C49458BB}">
                  <c15:layout/>
                  <c15:dlblFieldTable/>
                  <c15:showDataLabelsRange val="1"/>
                </c:ext>
              </c:extLst>
            </c:dLbl>
            <c:dLbl>
              <c:idx val="1"/>
              <c:layout/>
              <c:tx>
                <c:rich>
                  <a:bodyPr/>
                  <a:lstStyle/>
                  <a:p>
                    <a:r>
                      <a:rPr lang="en-US" dirty="0"/>
                      <a:t>52%</a:t>
                    </a:r>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55%</a:t>
                    </a:r>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58%</a:t>
                    </a:r>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60%</a:t>
                    </a:r>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61%</a:t>
                    </a:r>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64%</a:t>
                    </a:r>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64%</a:t>
                    </a:r>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65%</a:t>
                    </a:r>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66%</a:t>
                    </a:r>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r>
                      <a:rPr lang="en-US" dirty="0"/>
                      <a:t>66%</a:t>
                    </a:r>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r>
                      <a:rPr lang="en-US" dirty="0"/>
                      <a:t>69%</a:t>
                    </a:r>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r>
                      <a:rPr lang="en-US" dirty="0"/>
                      <a:t>65%</a:t>
                    </a:r>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r>
                      <a:rPr lang="en-US" dirty="0"/>
                      <a:t>62%</a:t>
                    </a:r>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r>
                      <a:rPr lang="en-US" dirty="0"/>
                      <a:t>59%</a:t>
                    </a:r>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r>
                      <a:rPr lang="en-US" dirty="0"/>
                      <a:t>56%</a:t>
                    </a:r>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2"/>
                    </a:solidFill>
                    <a:latin typeface="+mn-lt"/>
                    <a:ea typeface="+mn-ea"/>
                    <a:cs typeface="+mn-cs"/>
                  </a:defRPr>
                </a:pPr>
                <a:endParaRPr lang="es-EC"/>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0"/>
              </c:ext>
            </c:extLst>
          </c:dLbls>
          <c:cat>
            <c:numRef>
              <c:f>PAX!$C$2:$R$2</c:f>
              <c:numCache>
                <c:formatCode>General</c:formatCode>
                <c:ptCount val="16"/>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numCache>
            </c:numRef>
          </c:cat>
          <c:val>
            <c:numRef>
              <c:f>PAX!$C$3:$R$3</c:f>
              <c:numCache>
                <c:formatCode>General</c:formatCode>
                <c:ptCount val="16"/>
                <c:pt idx="0">
                  <c:v>1036917.2000000002</c:v>
                </c:pt>
                <c:pt idx="1">
                  <c:v>1140686</c:v>
                </c:pt>
                <c:pt idx="2">
                  <c:v>1362805</c:v>
                </c:pt>
                <c:pt idx="3">
                  <c:v>1558484</c:v>
                </c:pt>
                <c:pt idx="4">
                  <c:v>1768545</c:v>
                </c:pt>
                <c:pt idx="5">
                  <c:v>2009743</c:v>
                </c:pt>
                <c:pt idx="6">
                  <c:v>2465210</c:v>
                </c:pt>
                <c:pt idx="7">
                  <c:v>2715030</c:v>
                </c:pt>
                <c:pt idx="8">
                  <c:v>2962103</c:v>
                </c:pt>
                <c:pt idx="9">
                  <c:v>3110199</c:v>
                </c:pt>
                <c:pt idx="10">
                  <c:v>3354688</c:v>
                </c:pt>
                <c:pt idx="11">
                  <c:v>3679241</c:v>
                </c:pt>
                <c:pt idx="12">
                  <c:v>3453790</c:v>
                </c:pt>
                <c:pt idx="13">
                  <c:v>3432664</c:v>
                </c:pt>
                <c:pt idx="14">
                  <c:v>3341220</c:v>
                </c:pt>
                <c:pt idx="15">
                  <c:v>3080908</c:v>
                </c:pt>
              </c:numCache>
            </c:numRef>
          </c:val>
          <c:extLst>
            <c:ext xmlns:c15="http://schemas.microsoft.com/office/drawing/2012/chart" uri="{02D57815-91ED-43cb-92C2-25804820EDAC}">
              <c15:datalabelsRange>
                <c15:f>PAX!$C$4:$R$4</c15:f>
                <c15:dlblRangeCache>
                  <c:ptCount val="16"/>
                  <c:pt idx="0">
                    <c:v>53%</c:v>
                  </c:pt>
                  <c:pt idx="1">
                    <c:v>52%</c:v>
                  </c:pt>
                  <c:pt idx="2">
                    <c:v>55%</c:v>
                  </c:pt>
                  <c:pt idx="3">
                    <c:v>58%</c:v>
                  </c:pt>
                  <c:pt idx="4">
                    <c:v>60%</c:v>
                  </c:pt>
                  <c:pt idx="5">
                    <c:v>61%</c:v>
                  </c:pt>
                  <c:pt idx="6">
                    <c:v>64%</c:v>
                  </c:pt>
                  <c:pt idx="7">
                    <c:v>64%</c:v>
                  </c:pt>
                  <c:pt idx="8">
                    <c:v>65%</c:v>
                  </c:pt>
                  <c:pt idx="9">
                    <c:v>66%</c:v>
                  </c:pt>
                  <c:pt idx="10">
                    <c:v>66%</c:v>
                  </c:pt>
                  <c:pt idx="11">
                    <c:v>69%</c:v>
                  </c:pt>
                  <c:pt idx="12">
                    <c:v>65%</c:v>
                  </c:pt>
                  <c:pt idx="13">
                    <c:v>62%</c:v>
                  </c:pt>
                  <c:pt idx="14">
                    <c:v>59%</c:v>
                  </c:pt>
                  <c:pt idx="15">
                    <c:v>56%</c:v>
                  </c:pt>
                </c15:dlblRangeCache>
              </c15:datalabelsRange>
            </c:ext>
          </c:extLst>
        </c:ser>
        <c:ser>
          <c:idx val="1"/>
          <c:order val="1"/>
          <c:tx>
            <c:strRef>
              <c:f>PAX!$A$5</c:f>
              <c:strCache>
                <c:ptCount val="1"/>
                <c:pt idx="0">
                  <c:v>Internacional</c:v>
                </c:pt>
              </c:strCache>
            </c:strRef>
          </c:tx>
          <c:spPr>
            <a:solidFill>
              <a:schemeClr val="accent2"/>
            </a:solidFill>
            <a:ln>
              <a:noFill/>
            </a:ln>
            <a:effectLst/>
          </c:spPr>
          <c:invertIfNegative val="0"/>
          <c:dLbls>
            <c:dLbl>
              <c:idx val="0"/>
              <c:layout/>
              <c:tx>
                <c:rich>
                  <a:bodyPr/>
                  <a:lstStyle/>
                  <a:p>
                    <a:fld id="{83EF0DC3-2C97-4A55-8036-42F2D550DB3A}" type="CELLRANGE">
                      <a:rPr lang="en-US"/>
                      <a:pPr/>
                      <a:t>[CELLRANGE]</a:t>
                    </a:fld>
                    <a:endParaRPr lang="es-EC"/>
                  </a:p>
                </c:rich>
              </c:tx>
              <c:showLegendKey val="0"/>
              <c:showVal val="0"/>
              <c:showCatName val="0"/>
              <c:showSerName val="0"/>
              <c:showPercent val="0"/>
              <c:showBubbleSize val="0"/>
              <c:extLst>
                <c:ext xmlns:c15="http://schemas.microsoft.com/office/drawing/2012/chart" uri="{CE6537A1-D6FC-4f65-9D91-7224C49458BB}">
                  <c15:layout/>
                  <c15:dlblFieldTable/>
                  <c15:showDataLabelsRange val="1"/>
                </c:ext>
              </c:extLst>
            </c:dLbl>
            <c:dLbl>
              <c:idx val="1"/>
              <c:layout/>
              <c:tx>
                <c:rich>
                  <a:bodyPr/>
                  <a:lstStyle/>
                  <a:p>
                    <a:r>
                      <a:rPr lang="en-US" dirty="0"/>
                      <a:t>48%</a:t>
                    </a:r>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45%</a:t>
                    </a:r>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42%</a:t>
                    </a:r>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40%</a:t>
                    </a:r>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39%</a:t>
                    </a:r>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36%</a:t>
                    </a:r>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36%</a:t>
                    </a:r>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35%</a:t>
                    </a:r>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34%</a:t>
                    </a:r>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r>
                      <a:rPr lang="en-US" dirty="0"/>
                      <a:t>34%</a:t>
                    </a:r>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r>
                      <a:rPr lang="en-US" dirty="0"/>
                      <a:t>31%</a:t>
                    </a:r>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r>
                      <a:rPr lang="en-US" dirty="0"/>
                      <a:t>35%</a:t>
                    </a:r>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r>
                      <a:rPr lang="en-US" dirty="0"/>
                      <a:t>38%</a:t>
                    </a:r>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r>
                      <a:rPr lang="en-US" dirty="0"/>
                      <a:t>41%</a:t>
                    </a:r>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r>
                      <a:rPr lang="en-US" dirty="0"/>
                      <a:t>44%</a:t>
                    </a:r>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0"/>
              </c:ext>
            </c:extLst>
          </c:dLbls>
          <c:cat>
            <c:numRef>
              <c:f>PAX!$C$2:$R$2</c:f>
              <c:numCache>
                <c:formatCode>General</c:formatCode>
                <c:ptCount val="16"/>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numCache>
            </c:numRef>
          </c:cat>
          <c:val>
            <c:numRef>
              <c:f>PAX!$C$5:$R$5</c:f>
              <c:numCache>
                <c:formatCode>General</c:formatCode>
                <c:ptCount val="16"/>
                <c:pt idx="0">
                  <c:v>926281</c:v>
                </c:pt>
                <c:pt idx="1">
                  <c:v>1072485</c:v>
                </c:pt>
                <c:pt idx="2">
                  <c:v>1099360</c:v>
                </c:pt>
                <c:pt idx="3">
                  <c:v>1113850</c:v>
                </c:pt>
                <c:pt idx="4">
                  <c:v>1165328</c:v>
                </c:pt>
                <c:pt idx="5">
                  <c:v>1284717</c:v>
                </c:pt>
                <c:pt idx="6">
                  <c:v>1364320</c:v>
                </c:pt>
                <c:pt idx="7">
                  <c:v>1534368</c:v>
                </c:pt>
                <c:pt idx="8">
                  <c:v>1575885</c:v>
                </c:pt>
                <c:pt idx="9">
                  <c:v>1595677</c:v>
                </c:pt>
                <c:pt idx="10">
                  <c:v>1692223</c:v>
                </c:pt>
                <c:pt idx="11">
                  <c:v>1690670</c:v>
                </c:pt>
                <c:pt idx="12">
                  <c:v>1842490</c:v>
                </c:pt>
                <c:pt idx="13">
                  <c:v>2070775</c:v>
                </c:pt>
                <c:pt idx="14">
                  <c:v>2298004</c:v>
                </c:pt>
                <c:pt idx="15">
                  <c:v>2427972</c:v>
                </c:pt>
              </c:numCache>
            </c:numRef>
          </c:val>
          <c:extLst>
            <c:ext xmlns:c15="http://schemas.microsoft.com/office/drawing/2012/chart" uri="{02D57815-91ED-43cb-92C2-25804820EDAC}">
              <c15:datalabelsRange>
                <c15:f>PAX!$C$6:$R$6</c15:f>
                <c15:dlblRangeCache>
                  <c:ptCount val="16"/>
                  <c:pt idx="0">
                    <c:v>47%</c:v>
                  </c:pt>
                  <c:pt idx="1">
                    <c:v>48%</c:v>
                  </c:pt>
                  <c:pt idx="2">
                    <c:v>45%</c:v>
                  </c:pt>
                  <c:pt idx="3">
                    <c:v>42%</c:v>
                  </c:pt>
                  <c:pt idx="4">
                    <c:v>40%</c:v>
                  </c:pt>
                  <c:pt idx="5">
                    <c:v>39%</c:v>
                  </c:pt>
                  <c:pt idx="6">
                    <c:v>36%</c:v>
                  </c:pt>
                  <c:pt idx="7">
                    <c:v>36%</c:v>
                  </c:pt>
                  <c:pt idx="8">
                    <c:v>35%</c:v>
                  </c:pt>
                  <c:pt idx="9">
                    <c:v>34%</c:v>
                  </c:pt>
                  <c:pt idx="10">
                    <c:v>34%</c:v>
                  </c:pt>
                  <c:pt idx="11">
                    <c:v>31%</c:v>
                  </c:pt>
                  <c:pt idx="12">
                    <c:v>35%</c:v>
                  </c:pt>
                  <c:pt idx="13">
                    <c:v>38%</c:v>
                  </c:pt>
                  <c:pt idx="14">
                    <c:v>41%</c:v>
                  </c:pt>
                  <c:pt idx="15">
                    <c:v>44%</c:v>
                  </c:pt>
                </c15:dlblRangeCache>
              </c15:datalabelsRange>
            </c:ext>
          </c:extLst>
        </c:ser>
        <c:dLbls>
          <c:showLegendKey val="0"/>
          <c:showVal val="0"/>
          <c:showCatName val="0"/>
          <c:showSerName val="0"/>
          <c:showPercent val="0"/>
          <c:showBubbleSize val="0"/>
        </c:dLbls>
        <c:gapWidth val="66"/>
        <c:overlap val="100"/>
        <c:axId val="900950448"/>
        <c:axId val="900966128"/>
      </c:barChart>
      <c:catAx>
        <c:axId val="9009504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crossAx val="900966128"/>
        <c:crosses val="autoZero"/>
        <c:auto val="1"/>
        <c:lblAlgn val="ctr"/>
        <c:lblOffset val="100"/>
        <c:noMultiLvlLbl val="0"/>
      </c:catAx>
      <c:valAx>
        <c:axId val="90096612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crossAx val="900950448"/>
        <c:crosses val="autoZero"/>
        <c:crossBetween val="between"/>
        <c:majorUnit val="500000"/>
        <c:dispUnits>
          <c:builtInUnit val="millions"/>
          <c:dispUnitsLbl>
            <c:layout/>
            <c:tx>
              <c:rich>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r>
                    <a:rPr lang="es-ES" sz="800" dirty="0" smtClean="0"/>
                    <a:t>Millones</a:t>
                  </a:r>
                  <a:r>
                    <a:rPr lang="es-ES" sz="800" baseline="0" dirty="0" smtClean="0"/>
                    <a:t> de Pasajeros</a:t>
                  </a:r>
                  <a:endParaRPr lang="es-ES" sz="800" dirty="0"/>
                </a:p>
              </c:rich>
            </c:tx>
            <c:spPr>
              <a:noFill/>
              <a:ln>
                <a:noFill/>
              </a:ln>
              <a:effectLst/>
            </c:spPr>
            <c:txPr>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dispUnitsLbl>
        </c:dispUnits>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lang="es-ES" sz="9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5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PAX!$A$15</c:f>
              <c:strCache>
                <c:ptCount val="1"/>
                <c:pt idx="0">
                  <c:v>Doméstico</c:v>
                </c:pt>
              </c:strCache>
            </c:strRef>
          </c:tx>
          <c:spPr>
            <a:solidFill>
              <a:schemeClr val="tx2"/>
            </a:solidFill>
            <a:ln>
              <a:noFill/>
            </a:ln>
            <a:effectLst/>
          </c:spPr>
          <c:invertIfNegative val="0"/>
          <c:dLbls>
            <c:dLbl>
              <c:idx val="0"/>
              <c:layout/>
              <c:tx>
                <c:rich>
                  <a:bodyPr/>
                  <a:lstStyle/>
                  <a:p>
                    <a:fld id="{FFCE5135-D9F1-4BDA-8DD5-51F78A271E7C}" type="CELLRANGE">
                      <a:rPr lang="en-US"/>
                      <a:pPr/>
                      <a:t>[CELLRANGE]</a:t>
                    </a:fld>
                    <a:endParaRPr lang="es-EC"/>
                  </a:p>
                </c:rich>
              </c:tx>
              <c:showLegendKey val="0"/>
              <c:showVal val="0"/>
              <c:showCatName val="0"/>
              <c:showSerName val="0"/>
              <c:showPercent val="0"/>
              <c:showBubbleSize val="0"/>
              <c:extLst>
                <c:ext xmlns:c15="http://schemas.microsoft.com/office/drawing/2012/chart" uri="{CE6537A1-D6FC-4f65-9D91-7224C49458BB}">
                  <c15:layout/>
                  <c15:dlblFieldTable/>
                  <c15:showDataLabelsRange val="1"/>
                </c:ext>
              </c:extLst>
            </c:dLbl>
            <c:dLbl>
              <c:idx val="1"/>
              <c:layout/>
              <c:tx>
                <c:rich>
                  <a:bodyPr/>
                  <a:lstStyle/>
                  <a:p>
                    <a:r>
                      <a:rPr lang="en-US" dirty="0"/>
                      <a:t>60%</a:t>
                    </a:r>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61%</a:t>
                    </a:r>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62%</a:t>
                    </a:r>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62%</a:t>
                    </a:r>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62%</a:t>
                    </a:r>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62%</a:t>
                    </a:r>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57%</a:t>
                    </a:r>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56%</a:t>
                    </a:r>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56%</a:t>
                    </a:r>
                  </a:p>
                </c:rich>
              </c:tx>
              <c:showLegendKey val="0"/>
              <c:showVal val="0"/>
              <c:showCatName val="0"/>
              <c:showSerName val="0"/>
              <c:showPercent val="0"/>
              <c:showBubbleSize val="0"/>
              <c:extLst>
                <c:ext xmlns:c15="http://schemas.microsoft.com/office/drawing/2012/chart" uri="{CE6537A1-D6FC-4f65-9D91-7224C49458BB}">
                  <c15:layout/>
                </c:ext>
              </c:extLst>
            </c:dLbl>
            <c:numFmt formatCode="0.00%" sourceLinked="0"/>
            <c:spPr>
              <a:noFill/>
              <a:ln>
                <a:noFill/>
              </a:ln>
              <a:effectLst/>
            </c:spPr>
            <c:txPr>
              <a:bodyPr rot="0" spcFirstLastPara="1" vertOverflow="ellipsis" vert="horz" wrap="square" lIns="38100" tIns="19050" rIns="38100" bIns="19050" anchor="ctr" anchorCtr="1">
                <a:spAutoFit/>
              </a:bodyPr>
              <a:lstStyle/>
              <a:p>
                <a:pPr>
                  <a:defRPr lang="es-ES" sz="750" b="1" i="0" u="none" strike="noStrike" kern="1200" baseline="0">
                    <a:solidFill>
                      <a:schemeClr val="bg1"/>
                    </a:solidFill>
                    <a:latin typeface="+mn-lt"/>
                    <a:ea typeface="+mn-ea"/>
                    <a:cs typeface="+mn-cs"/>
                  </a:defRPr>
                </a:pPr>
                <a:endParaRPr lang="es-EC"/>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cat>
            <c:numRef>
              <c:f>PAX!$I$14:$R$14</c:f>
              <c:numCache>
                <c:formatCode>General</c:formatCode>
                <c:ptCount val="10"/>
                <c:pt idx="0">
                  <c:v>2006</c:v>
                </c:pt>
                <c:pt idx="1">
                  <c:v>2007</c:v>
                </c:pt>
                <c:pt idx="2">
                  <c:v>2008</c:v>
                </c:pt>
                <c:pt idx="3">
                  <c:v>2009</c:v>
                </c:pt>
                <c:pt idx="4">
                  <c:v>2010</c:v>
                </c:pt>
                <c:pt idx="5">
                  <c:v>2011</c:v>
                </c:pt>
                <c:pt idx="6">
                  <c:v>2012</c:v>
                </c:pt>
                <c:pt idx="7">
                  <c:v>2013</c:v>
                </c:pt>
                <c:pt idx="8">
                  <c:v>2014</c:v>
                </c:pt>
                <c:pt idx="9">
                  <c:v>2015</c:v>
                </c:pt>
              </c:numCache>
            </c:numRef>
          </c:cat>
          <c:val>
            <c:numRef>
              <c:f>PAX!$I$15:$R$15</c:f>
              <c:numCache>
                <c:formatCode>General</c:formatCode>
                <c:ptCount val="10"/>
                <c:pt idx="0">
                  <c:v>1416023</c:v>
                </c:pt>
                <c:pt idx="1">
                  <c:v>1582239</c:v>
                </c:pt>
                <c:pt idx="2">
                  <c:v>1764180</c:v>
                </c:pt>
                <c:pt idx="3">
                  <c:v>1914446</c:v>
                </c:pt>
                <c:pt idx="4">
                  <c:v>2030785</c:v>
                </c:pt>
                <c:pt idx="5">
                  <c:v>2236043</c:v>
                </c:pt>
                <c:pt idx="6">
                  <c:v>2148616</c:v>
                </c:pt>
                <c:pt idx="7">
                  <c:v>2075199</c:v>
                </c:pt>
                <c:pt idx="8">
                  <c:v>2123346</c:v>
                </c:pt>
                <c:pt idx="9" formatCode="0">
                  <c:v>2059893.8523802795</c:v>
                </c:pt>
              </c:numCache>
            </c:numRef>
          </c:val>
          <c:extLst>
            <c:ext xmlns:c15="http://schemas.microsoft.com/office/drawing/2012/chart" uri="{02D57815-91ED-43cb-92C2-25804820EDAC}">
              <c15:datalabelsRange>
                <c15:f>PAX!$I$16:$R$16</c15:f>
                <c15:dlblRangeCache>
                  <c:ptCount val="10"/>
                  <c:pt idx="0">
                    <c:v>58%</c:v>
                  </c:pt>
                  <c:pt idx="1">
                    <c:v>60%</c:v>
                  </c:pt>
                  <c:pt idx="2">
                    <c:v>61%</c:v>
                  </c:pt>
                  <c:pt idx="3">
                    <c:v>62%</c:v>
                  </c:pt>
                  <c:pt idx="4">
                    <c:v>62%</c:v>
                  </c:pt>
                  <c:pt idx="5">
                    <c:v>62%</c:v>
                  </c:pt>
                  <c:pt idx="6">
                    <c:v>62%</c:v>
                  </c:pt>
                  <c:pt idx="7">
                    <c:v>57%</c:v>
                  </c:pt>
                  <c:pt idx="8">
                    <c:v>56%</c:v>
                  </c:pt>
                  <c:pt idx="9">
                    <c:v>56%</c:v>
                  </c:pt>
                </c15:dlblRangeCache>
              </c15:datalabelsRange>
            </c:ext>
          </c:extLst>
        </c:ser>
        <c:ser>
          <c:idx val="1"/>
          <c:order val="1"/>
          <c:tx>
            <c:strRef>
              <c:f>PAX!$A$17</c:f>
              <c:strCache>
                <c:ptCount val="1"/>
                <c:pt idx="0">
                  <c:v>Internacional</c:v>
                </c:pt>
              </c:strCache>
            </c:strRef>
          </c:tx>
          <c:spPr>
            <a:solidFill>
              <a:schemeClr val="accent2"/>
            </a:solidFill>
            <a:ln>
              <a:noFill/>
            </a:ln>
            <a:effectLst/>
          </c:spPr>
          <c:invertIfNegative val="0"/>
          <c:dLbls>
            <c:dLbl>
              <c:idx val="0"/>
              <c:layout/>
              <c:tx>
                <c:rich>
                  <a:bodyPr/>
                  <a:lstStyle/>
                  <a:p>
                    <a:fld id="{A27FA8CF-1B94-484D-B637-C08AF26C6CA6}" type="CELLRANGE">
                      <a:rPr lang="en-US"/>
                      <a:pPr/>
                      <a:t>[CELLRANGE]</a:t>
                    </a:fld>
                    <a:endParaRPr lang="es-EC"/>
                  </a:p>
                </c:rich>
              </c:tx>
              <c:showLegendKey val="0"/>
              <c:showVal val="0"/>
              <c:showCatName val="0"/>
              <c:showSerName val="0"/>
              <c:showPercent val="0"/>
              <c:showBubbleSize val="0"/>
              <c:extLst>
                <c:ext xmlns:c15="http://schemas.microsoft.com/office/drawing/2012/chart" uri="{CE6537A1-D6FC-4f65-9D91-7224C49458BB}">
                  <c15:layout/>
                  <c15:dlblFieldTable/>
                  <c15:showDataLabelsRange val="1"/>
                </c:ext>
              </c:extLst>
            </c:dLbl>
            <c:dLbl>
              <c:idx val="1"/>
              <c:layout/>
              <c:tx>
                <c:rich>
                  <a:bodyPr/>
                  <a:lstStyle/>
                  <a:p>
                    <a:r>
                      <a:rPr lang="en-US" dirty="0"/>
                      <a:t>40%</a:t>
                    </a:r>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39%</a:t>
                    </a:r>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38%</a:t>
                    </a:r>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38%</a:t>
                    </a:r>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38%</a:t>
                    </a:r>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38%</a:t>
                    </a:r>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43%</a:t>
                    </a:r>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44%</a:t>
                    </a:r>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44%</a:t>
                    </a:r>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750" b="1" i="0" u="none" strike="noStrike" kern="1200" baseline="0">
                    <a:solidFill>
                      <a:schemeClr val="tx1"/>
                    </a:solidFill>
                    <a:latin typeface="+mn-lt"/>
                    <a:ea typeface="+mn-ea"/>
                    <a:cs typeface="+mn-cs"/>
                  </a:defRPr>
                </a:pPr>
                <a:endParaRPr lang="es-EC"/>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1"/>
                <c15:leaderLines>
                  <c:spPr>
                    <a:ln w="9525" cap="flat" cmpd="sng" algn="ctr">
                      <a:solidFill>
                        <a:schemeClr val="tx1">
                          <a:lumMod val="35000"/>
                          <a:lumOff val="65000"/>
                        </a:schemeClr>
                      </a:solidFill>
                      <a:round/>
                    </a:ln>
                    <a:effectLst/>
                  </c:spPr>
                </c15:leaderLines>
              </c:ext>
            </c:extLst>
          </c:dLbls>
          <c:cat>
            <c:numRef>
              <c:f>PAX!$I$14:$R$14</c:f>
              <c:numCache>
                <c:formatCode>General</c:formatCode>
                <c:ptCount val="10"/>
                <c:pt idx="0">
                  <c:v>2006</c:v>
                </c:pt>
                <c:pt idx="1">
                  <c:v>2007</c:v>
                </c:pt>
                <c:pt idx="2">
                  <c:v>2008</c:v>
                </c:pt>
                <c:pt idx="3">
                  <c:v>2009</c:v>
                </c:pt>
                <c:pt idx="4">
                  <c:v>2010</c:v>
                </c:pt>
                <c:pt idx="5">
                  <c:v>2011</c:v>
                </c:pt>
                <c:pt idx="6">
                  <c:v>2012</c:v>
                </c:pt>
                <c:pt idx="7">
                  <c:v>2013</c:v>
                </c:pt>
                <c:pt idx="8">
                  <c:v>2014</c:v>
                </c:pt>
                <c:pt idx="9">
                  <c:v>2015</c:v>
                </c:pt>
              </c:numCache>
            </c:numRef>
          </c:cat>
          <c:val>
            <c:numRef>
              <c:f>PAX!$I$17:$R$17</c:f>
              <c:numCache>
                <c:formatCode>General</c:formatCode>
                <c:ptCount val="10"/>
                <c:pt idx="0">
                  <c:v>1010219</c:v>
                </c:pt>
                <c:pt idx="1">
                  <c:v>1072913</c:v>
                </c:pt>
                <c:pt idx="2">
                  <c:v>1148149</c:v>
                </c:pt>
                <c:pt idx="3">
                  <c:v>1164648</c:v>
                </c:pt>
                <c:pt idx="4">
                  <c:v>1223007</c:v>
                </c:pt>
                <c:pt idx="5">
                  <c:v>1360480</c:v>
                </c:pt>
                <c:pt idx="6">
                  <c:v>1325746</c:v>
                </c:pt>
                <c:pt idx="7">
                  <c:v>1537798</c:v>
                </c:pt>
                <c:pt idx="8">
                  <c:v>1655580</c:v>
                </c:pt>
                <c:pt idx="9" formatCode="0">
                  <c:v>1606106.1476197205</c:v>
                </c:pt>
              </c:numCache>
            </c:numRef>
          </c:val>
          <c:extLst>
            <c:ext xmlns:c15="http://schemas.microsoft.com/office/drawing/2012/chart" uri="{02D57815-91ED-43cb-92C2-25804820EDAC}">
              <c15:datalabelsRange>
                <c15:f>PAX!$I$18:$R$18</c15:f>
                <c15:dlblRangeCache>
                  <c:ptCount val="10"/>
                  <c:pt idx="0">
                    <c:v>42%</c:v>
                  </c:pt>
                  <c:pt idx="1">
                    <c:v>40%</c:v>
                  </c:pt>
                  <c:pt idx="2">
                    <c:v>39%</c:v>
                  </c:pt>
                  <c:pt idx="3">
                    <c:v>38%</c:v>
                  </c:pt>
                  <c:pt idx="4">
                    <c:v>38%</c:v>
                  </c:pt>
                  <c:pt idx="5">
                    <c:v>38%</c:v>
                  </c:pt>
                  <c:pt idx="6">
                    <c:v>38%</c:v>
                  </c:pt>
                  <c:pt idx="7">
                    <c:v>43%</c:v>
                  </c:pt>
                  <c:pt idx="8">
                    <c:v>44%</c:v>
                  </c:pt>
                  <c:pt idx="9">
                    <c:v>44%</c:v>
                  </c:pt>
                </c15:dlblRangeCache>
              </c15:datalabelsRange>
            </c:ext>
          </c:extLst>
        </c:ser>
        <c:dLbls>
          <c:showLegendKey val="0"/>
          <c:showVal val="0"/>
          <c:showCatName val="0"/>
          <c:showSerName val="0"/>
          <c:showPercent val="0"/>
          <c:showBubbleSize val="0"/>
        </c:dLbls>
        <c:gapWidth val="69"/>
        <c:overlap val="100"/>
        <c:axId val="900964560"/>
        <c:axId val="900958288"/>
      </c:barChart>
      <c:catAx>
        <c:axId val="9009645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crossAx val="900958288"/>
        <c:crosses val="autoZero"/>
        <c:auto val="1"/>
        <c:lblAlgn val="ctr"/>
        <c:lblOffset val="100"/>
        <c:noMultiLvlLbl val="0"/>
      </c:catAx>
      <c:valAx>
        <c:axId val="90095828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crossAx val="900964560"/>
        <c:crosses val="autoZero"/>
        <c:crossBetween val="between"/>
        <c:dispUnits>
          <c:builtInUnit val="millions"/>
          <c:dispUnitsLbl>
            <c:layout/>
            <c:tx>
              <c:rich>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r>
                    <a:rPr lang="es-ES" sz="800" dirty="0" smtClean="0"/>
                    <a:t>Millones</a:t>
                  </a:r>
                  <a:r>
                    <a:rPr lang="es-ES" sz="800" baseline="0" dirty="0" smtClean="0"/>
                    <a:t> de Pasajeros</a:t>
                  </a:r>
                  <a:endParaRPr lang="es-ES" sz="800" dirty="0"/>
                </a:p>
              </c:rich>
            </c:tx>
            <c:spPr>
              <a:noFill/>
              <a:ln>
                <a:noFill/>
              </a:ln>
              <a:effectLst/>
            </c:spPr>
            <c:txPr>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dispUnitsLbl>
        </c:dispUnits>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lang="es-ES" sz="8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5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9.5679457982485505E-2"/>
          <c:y val="0.10710989166968696"/>
          <c:w val="0.50840913615411709"/>
          <c:h val="0.47244421235326478"/>
        </c:manualLayout>
      </c:layout>
      <c:doughnutChart>
        <c:varyColors val="1"/>
        <c:ser>
          <c:idx val="0"/>
          <c:order val="0"/>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dPt>
            <c:idx val="4"/>
            <c:bubble3D val="0"/>
            <c:spPr>
              <a:solidFill>
                <a:schemeClr val="accent5"/>
              </a:solidFill>
              <a:ln w="19050">
                <a:solidFill>
                  <a:schemeClr val="lt1"/>
                </a:solidFill>
              </a:ln>
              <a:effectLst/>
            </c:spPr>
          </c:dPt>
          <c:dPt>
            <c:idx val="5"/>
            <c:bubble3D val="0"/>
            <c:spPr>
              <a:solidFill>
                <a:schemeClr val="accent6"/>
              </a:solidFill>
              <a:ln w="19050">
                <a:solidFill>
                  <a:schemeClr val="lt1"/>
                </a:solidFill>
              </a:ln>
              <a:effectLst/>
            </c:spPr>
          </c:dPt>
          <c:dPt>
            <c:idx val="6"/>
            <c:bubble3D val="0"/>
            <c:spPr>
              <a:solidFill>
                <a:schemeClr val="accent1">
                  <a:lumMod val="60000"/>
                </a:schemeClr>
              </a:solidFill>
              <a:ln w="19050">
                <a:solidFill>
                  <a:schemeClr val="lt1"/>
                </a:solidFill>
              </a:ln>
              <a:effectLst/>
            </c:spPr>
          </c:dPt>
          <c:dPt>
            <c:idx val="7"/>
            <c:bubble3D val="0"/>
            <c:spPr>
              <a:solidFill>
                <a:schemeClr val="accent2">
                  <a:lumMod val="60000"/>
                </a:schemeClr>
              </a:solidFill>
              <a:ln w="19050">
                <a:solidFill>
                  <a:schemeClr val="lt1"/>
                </a:solidFill>
              </a:ln>
              <a:effectLst/>
            </c:spPr>
          </c:dPt>
          <c:dPt>
            <c:idx val="8"/>
            <c:bubble3D val="0"/>
            <c:spPr>
              <a:solidFill>
                <a:schemeClr val="accent3">
                  <a:lumMod val="60000"/>
                </a:schemeClr>
              </a:solidFill>
              <a:ln w="19050">
                <a:solidFill>
                  <a:schemeClr val="lt1"/>
                </a:solidFill>
              </a:ln>
              <a:effectLst/>
            </c:spPr>
          </c:dPt>
          <c:dPt>
            <c:idx val="9"/>
            <c:bubble3D val="0"/>
            <c:spPr>
              <a:solidFill>
                <a:schemeClr val="accent4">
                  <a:lumMod val="60000"/>
                </a:schemeClr>
              </a:solidFill>
              <a:ln w="19050">
                <a:solidFill>
                  <a:schemeClr val="lt1"/>
                </a:solidFill>
              </a:ln>
              <a:effectLst/>
            </c:spPr>
          </c:dPt>
          <c:dPt>
            <c:idx val="10"/>
            <c:bubble3D val="0"/>
            <c:spPr>
              <a:solidFill>
                <a:schemeClr val="accent5">
                  <a:lumMod val="60000"/>
                </a:schemeClr>
              </a:solidFill>
              <a:ln w="19050">
                <a:solidFill>
                  <a:schemeClr val="lt1"/>
                </a:solidFill>
              </a:ln>
              <a:effectLst/>
            </c:spPr>
          </c:dPt>
          <c:dPt>
            <c:idx val="11"/>
            <c:bubble3D val="0"/>
            <c:spPr>
              <a:solidFill>
                <a:schemeClr val="accent6">
                  <a:lumMod val="60000"/>
                </a:schemeClr>
              </a:solidFill>
              <a:ln w="19050">
                <a:solidFill>
                  <a:schemeClr val="lt1"/>
                </a:solidFill>
              </a:ln>
              <a:effectLst/>
            </c:spPr>
          </c:dPt>
          <c:dLbls>
            <c:dLbl>
              <c:idx val="0"/>
              <c:layout/>
              <c:tx>
                <c:rich>
                  <a:bodyPr/>
                  <a:lstStyle/>
                  <a:p>
                    <a:r>
                      <a:rPr lang="en-US" dirty="0"/>
                      <a:t>60%</a:t>
                    </a:r>
                  </a:p>
                </c:rich>
              </c:tx>
              <c:showLegendKey val="0"/>
              <c:showVal val="0"/>
              <c:showCatName val="0"/>
              <c:showSerName val="0"/>
              <c:showPercent val="1"/>
              <c:showBubbleSize val="0"/>
              <c:extLst>
                <c:ext xmlns:c15="http://schemas.microsoft.com/office/drawing/2012/chart" uri="{CE6537A1-D6FC-4f65-9D91-7224C49458BB}">
                  <c15:layout/>
                </c:ext>
              </c:extLst>
            </c:dLbl>
            <c:dLbl>
              <c:idx val="1"/>
              <c:layout/>
              <c:tx>
                <c:rich>
                  <a:bodyPr/>
                  <a:lstStyle/>
                  <a:p>
                    <a:r>
                      <a:rPr lang="en-US" dirty="0"/>
                      <a:t>12%</a:t>
                    </a:r>
                  </a:p>
                </c:rich>
              </c:tx>
              <c:showLegendKey val="0"/>
              <c:showVal val="0"/>
              <c:showCatName val="0"/>
              <c:showSerName val="0"/>
              <c:showPercent val="1"/>
              <c:showBubbleSize val="0"/>
              <c:extLst>
                <c:ext xmlns:c15="http://schemas.microsoft.com/office/drawing/2012/chart" uri="{CE6537A1-D6FC-4f65-9D91-7224C49458BB}">
                  <c15:layout/>
                </c:ext>
              </c:extLst>
            </c:dLbl>
            <c:dLbl>
              <c:idx val="2"/>
              <c:layout/>
              <c:tx>
                <c:rich>
                  <a:bodyPr/>
                  <a:lstStyle/>
                  <a:p>
                    <a:r>
                      <a:rPr lang="en-US" dirty="0"/>
                      <a:t>8%</a:t>
                    </a:r>
                  </a:p>
                </c:rich>
              </c:tx>
              <c:showLegendKey val="0"/>
              <c:showVal val="0"/>
              <c:showCatName val="0"/>
              <c:showSerName val="0"/>
              <c:showPercent val="1"/>
              <c:showBubbleSize val="0"/>
              <c:extLst>
                <c:ext xmlns:c15="http://schemas.microsoft.com/office/drawing/2012/chart" uri="{CE6537A1-D6FC-4f65-9D91-7224C49458BB}">
                  <c15:layout/>
                </c:ext>
              </c:extLst>
            </c:dLbl>
            <c:dLbl>
              <c:idx val="3"/>
              <c:layout/>
              <c:tx>
                <c:rich>
                  <a:bodyPr/>
                  <a:lstStyle/>
                  <a:p>
                    <a:r>
                      <a:rPr lang="en-US" dirty="0"/>
                      <a:t>6%</a:t>
                    </a:r>
                  </a:p>
                </c:rich>
              </c:tx>
              <c:showLegendKey val="0"/>
              <c:showVal val="0"/>
              <c:showCatName val="0"/>
              <c:showSerName val="0"/>
              <c:showPercent val="1"/>
              <c:showBubbleSize val="0"/>
              <c:extLst>
                <c:ext xmlns:c15="http://schemas.microsoft.com/office/drawing/2012/chart" uri="{CE6537A1-D6FC-4f65-9D91-7224C49458BB}">
                  <c15:layout/>
                </c:ext>
              </c:extLst>
            </c:dLbl>
            <c:dLbl>
              <c:idx val="4"/>
              <c:layout>
                <c:manualLayout>
                  <c:x val="2.9400334457741727E-2"/>
                  <c:y val="-9.6817597932525295E-3"/>
                </c:manualLayout>
              </c:layout>
              <c:tx>
                <c:rich>
                  <a:bodyPr/>
                  <a:lstStyle/>
                  <a:p>
                    <a:endParaRPr lang="en-US" dirty="0"/>
                  </a:p>
                </c:rich>
              </c:tx>
              <c:showLegendKey val="0"/>
              <c:showVal val="0"/>
              <c:showCatName val="0"/>
              <c:showSerName val="0"/>
              <c:showPercent val="1"/>
              <c:showBubbleSize val="0"/>
              <c:extLst>
                <c:ext xmlns:c15="http://schemas.microsoft.com/office/drawing/2012/chart" uri="{CE6537A1-D6FC-4f65-9D91-7224C49458BB}">
                  <c15:layout/>
                </c:ext>
              </c:extLst>
            </c:dLbl>
            <c:dLbl>
              <c:idx val="5"/>
              <c:layout>
                <c:manualLayout>
                  <c:x val="0.11025125421653173"/>
                  <c:y val="-5.1636052230680025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numFmt formatCode="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6"/>
              <c:layout>
                <c:manualLayout>
                  <c:x val="0.12862646325262034"/>
                  <c:y val="-3.872703917301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numFmt formatCode="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7"/>
              <c:layout>
                <c:manualLayout>
                  <c:x val="0.13597654686705579"/>
                  <c:y val="-2.2590772850922498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numFmt formatCode="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8"/>
              <c:layout>
                <c:manualLayout>
                  <c:x val="0.14332663048149111"/>
                  <c:y val="-6.4545065288349997E-3"/>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numFmt formatCode="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9"/>
              <c:layout>
                <c:manualLayout>
                  <c:x val="0.12862646325262028"/>
                  <c:y val="1.9363519586504941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numFmt formatCode="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0"/>
              <c:layout>
                <c:manualLayout>
                  <c:x val="0.11392629602374951"/>
                  <c:y val="6.1317812023932494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numFmt formatCode="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1"/>
              <c:layout>
                <c:manualLayout>
                  <c:x val="6.2475710722701243E-2"/>
                  <c:y val="0.10327210446136"/>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numFmt formatCode="0.0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1"/>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cat>
            <c:strRef>
              <c:f>Rutas!$B$3:$B$14</c:f>
              <c:strCache>
                <c:ptCount val="12"/>
                <c:pt idx="0">
                  <c:v>Guayaquil - Simon Bolivar Airport</c:v>
                </c:pt>
                <c:pt idx="1">
                  <c:v>Cuenca - Mariscal Lamar International Airport</c:v>
                </c:pt>
                <c:pt idx="2">
                  <c:v>Manta Airport</c:v>
                </c:pt>
                <c:pt idx="3">
                  <c:v>Coca Airport</c:v>
                </c:pt>
                <c:pt idx="4">
                  <c:v>Esmeraldas Airport</c:v>
                </c:pt>
                <c:pt idx="5">
                  <c:v>Loja Airport</c:v>
                </c:pt>
                <c:pt idx="6">
                  <c:v>Lago Agrio Airport</c:v>
                </c:pt>
                <c:pt idx="7">
                  <c:v>Galapagos Islands - Baltra Airport</c:v>
                </c:pt>
                <c:pt idx="8">
                  <c:v>Santa Rosa Regional Airport</c:v>
                </c:pt>
                <c:pt idx="9">
                  <c:v>Macas Airport</c:v>
                </c:pt>
                <c:pt idx="10">
                  <c:v>Salinas Airport</c:v>
                </c:pt>
                <c:pt idx="11">
                  <c:v>Tulcan Airport</c:v>
                </c:pt>
              </c:strCache>
            </c:strRef>
          </c:cat>
          <c:val>
            <c:numRef>
              <c:f>Rutas!$C$3:$C$14</c:f>
              <c:numCache>
                <c:formatCode>General</c:formatCode>
                <c:ptCount val="12"/>
                <c:pt idx="0">
                  <c:v>1282798</c:v>
                </c:pt>
                <c:pt idx="1">
                  <c:v>250425</c:v>
                </c:pt>
                <c:pt idx="2">
                  <c:v>163730</c:v>
                </c:pt>
                <c:pt idx="3">
                  <c:v>120020</c:v>
                </c:pt>
                <c:pt idx="4">
                  <c:v>85443</c:v>
                </c:pt>
                <c:pt idx="5">
                  <c:v>67800</c:v>
                </c:pt>
                <c:pt idx="6">
                  <c:v>54770</c:v>
                </c:pt>
                <c:pt idx="7">
                  <c:v>53748</c:v>
                </c:pt>
                <c:pt idx="8">
                  <c:v>46935</c:v>
                </c:pt>
                <c:pt idx="9">
                  <c:v>15600</c:v>
                </c:pt>
                <c:pt idx="10">
                  <c:v>11759</c:v>
                </c:pt>
                <c:pt idx="11">
                  <c:v>1368</c:v>
                </c:pt>
              </c:numCache>
            </c:numRef>
          </c:val>
        </c:ser>
        <c:dLbls>
          <c:showLegendKey val="0"/>
          <c:showVal val="0"/>
          <c:showCatName val="0"/>
          <c:showSerName val="0"/>
          <c:showPercent val="0"/>
          <c:showBubbleSize val="0"/>
          <c:showLeaderLines val="0"/>
        </c:dLbls>
        <c:firstSliceAng val="122"/>
        <c:holeSize val="44"/>
      </c:doughnutChart>
      <c:spPr>
        <a:noFill/>
        <a:ln>
          <a:noFill/>
        </a:ln>
        <a:effectLst/>
      </c:spPr>
    </c:plotArea>
    <c:legend>
      <c:legendPos val="b"/>
      <c:layout>
        <c:manualLayout>
          <c:xMode val="edge"/>
          <c:yMode val="edge"/>
          <c:x val="0"/>
          <c:y val="0.57643749356772844"/>
          <c:w val="0.89892303912646276"/>
          <c:h val="0.32565272467844991"/>
        </c:manualLayout>
      </c:layout>
      <c:overlay val="0"/>
      <c:spPr>
        <a:noFill/>
        <a:ln>
          <a:noFill/>
        </a:ln>
        <a:effectLst/>
      </c:spPr>
      <c:txPr>
        <a:bodyPr rot="0" spcFirstLastPara="1" vertOverflow="ellipsis" vert="horz" wrap="square" anchor="ctr" anchorCtr="1"/>
        <a:lstStyle/>
        <a:p>
          <a:pPr>
            <a:defRPr lang="es-ES" sz="8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solidFill>
      <a:srgbClr val="FFFFFF"/>
    </a:solidFill>
    <a:ln>
      <a:noFill/>
    </a:ln>
    <a:effectLst/>
  </c:spPr>
  <c:txPr>
    <a:bodyPr/>
    <a:lstStyle/>
    <a:p>
      <a:pPr>
        <a:defRPr/>
      </a:pPr>
      <a:endParaRPr lang="es-EC"/>
    </a:p>
  </c:txPr>
  <c:externalData r:id="rId4">
    <c:autoUpdate val="0"/>
  </c:externalData>
</c:chartSpace>
</file>

<file path=ppt/charts/chart15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tx>
            <c:strRef>
              <c:f>'Histórico Aerolíneas'!$B$28</c:f>
              <c:strCache>
                <c:ptCount val="1"/>
                <c:pt idx="0">
                  <c:v>Tame</c:v>
                </c:pt>
              </c:strCache>
            </c:strRef>
          </c:tx>
          <c:spPr>
            <a:ln w="28575" cap="rnd">
              <a:solidFill>
                <a:schemeClr val="accent4"/>
              </a:solidFill>
              <a:round/>
            </a:ln>
            <a:effectLst/>
          </c:spPr>
          <c:marker>
            <c:symbol val="none"/>
          </c:marker>
          <c:cat>
            <c:numRef>
              <c:f>'Histórico Aerolíneas'!$C$27:$M$27</c:f>
              <c:numCache>
                <c:formatCode>0</c:formatCode>
                <c:ptCount val="11"/>
                <c:pt idx="0">
                  <c:v>2005</c:v>
                </c:pt>
                <c:pt idx="1">
                  <c:v>2006</c:v>
                </c:pt>
                <c:pt idx="2">
                  <c:v>2007</c:v>
                </c:pt>
                <c:pt idx="3">
                  <c:v>2008</c:v>
                </c:pt>
                <c:pt idx="4">
                  <c:v>2009</c:v>
                </c:pt>
                <c:pt idx="5">
                  <c:v>2010</c:v>
                </c:pt>
                <c:pt idx="6">
                  <c:v>2011</c:v>
                </c:pt>
                <c:pt idx="7">
                  <c:v>2012</c:v>
                </c:pt>
                <c:pt idx="8">
                  <c:v>2013</c:v>
                </c:pt>
                <c:pt idx="9">
                  <c:v>2014</c:v>
                </c:pt>
                <c:pt idx="10">
                  <c:v>2015</c:v>
                </c:pt>
              </c:numCache>
            </c:numRef>
          </c:cat>
          <c:val>
            <c:numRef>
              <c:f>'Histórico Aerolíneas'!$C$28:$M$28</c:f>
              <c:numCache>
                <c:formatCode>General</c:formatCode>
                <c:ptCount val="11"/>
                <c:pt idx="0">
                  <c:v>0</c:v>
                </c:pt>
                <c:pt idx="1">
                  <c:v>690446</c:v>
                </c:pt>
                <c:pt idx="2">
                  <c:v>1065310</c:v>
                </c:pt>
                <c:pt idx="3">
                  <c:v>675856</c:v>
                </c:pt>
                <c:pt idx="4">
                  <c:v>1824754</c:v>
                </c:pt>
                <c:pt idx="5">
                  <c:v>1901218</c:v>
                </c:pt>
                <c:pt idx="6">
                  <c:v>2319408</c:v>
                </c:pt>
                <c:pt idx="7">
                  <c:v>2675094</c:v>
                </c:pt>
                <c:pt idx="8">
                  <c:v>2914188</c:v>
                </c:pt>
                <c:pt idx="9">
                  <c:v>2538606</c:v>
                </c:pt>
                <c:pt idx="10">
                  <c:v>2272042</c:v>
                </c:pt>
              </c:numCache>
            </c:numRef>
          </c:val>
          <c:smooth val="1"/>
        </c:ser>
        <c:ser>
          <c:idx val="1"/>
          <c:order val="1"/>
          <c:tx>
            <c:strRef>
              <c:f>'Histórico Aerolíneas'!$B$29</c:f>
              <c:strCache>
                <c:ptCount val="1"/>
                <c:pt idx="0">
                  <c:v>LAN Airlines</c:v>
                </c:pt>
              </c:strCache>
            </c:strRef>
          </c:tx>
          <c:spPr>
            <a:ln w="28575" cap="rnd">
              <a:solidFill>
                <a:schemeClr val="accent5"/>
              </a:solidFill>
              <a:round/>
            </a:ln>
            <a:effectLst/>
          </c:spPr>
          <c:marker>
            <c:symbol val="none"/>
          </c:marker>
          <c:cat>
            <c:numRef>
              <c:f>'Histórico Aerolíneas'!$C$27:$M$27</c:f>
              <c:numCache>
                <c:formatCode>0</c:formatCode>
                <c:ptCount val="11"/>
                <c:pt idx="0">
                  <c:v>2005</c:v>
                </c:pt>
                <c:pt idx="1">
                  <c:v>2006</c:v>
                </c:pt>
                <c:pt idx="2">
                  <c:v>2007</c:v>
                </c:pt>
                <c:pt idx="3">
                  <c:v>2008</c:v>
                </c:pt>
                <c:pt idx="4">
                  <c:v>2009</c:v>
                </c:pt>
                <c:pt idx="5">
                  <c:v>2010</c:v>
                </c:pt>
                <c:pt idx="6">
                  <c:v>2011</c:v>
                </c:pt>
                <c:pt idx="7">
                  <c:v>2012</c:v>
                </c:pt>
                <c:pt idx="8">
                  <c:v>2013</c:v>
                </c:pt>
                <c:pt idx="9">
                  <c:v>2014</c:v>
                </c:pt>
                <c:pt idx="10">
                  <c:v>2015</c:v>
                </c:pt>
              </c:numCache>
            </c:numRef>
          </c:cat>
          <c:val>
            <c:numRef>
              <c:f>'Histórico Aerolíneas'!$C$29:$M$29</c:f>
              <c:numCache>
                <c:formatCode>General</c:formatCode>
                <c:ptCount val="11"/>
                <c:pt idx="0">
                  <c:v>198350</c:v>
                </c:pt>
                <c:pt idx="1">
                  <c:v>237200</c:v>
                </c:pt>
                <c:pt idx="2">
                  <c:v>263318</c:v>
                </c:pt>
                <c:pt idx="3">
                  <c:v>138432</c:v>
                </c:pt>
                <c:pt idx="4">
                  <c:v>373480</c:v>
                </c:pt>
                <c:pt idx="5">
                  <c:v>800216</c:v>
                </c:pt>
                <c:pt idx="6">
                  <c:v>1286580</c:v>
                </c:pt>
                <c:pt idx="7">
                  <c:v>1430784</c:v>
                </c:pt>
                <c:pt idx="8">
                  <c:v>1783620</c:v>
                </c:pt>
                <c:pt idx="9">
                  <c:v>1201800</c:v>
                </c:pt>
                <c:pt idx="10">
                  <c:v>1295390</c:v>
                </c:pt>
              </c:numCache>
            </c:numRef>
          </c:val>
          <c:smooth val="1"/>
        </c:ser>
        <c:ser>
          <c:idx val="2"/>
          <c:order val="2"/>
          <c:tx>
            <c:strRef>
              <c:f>'Histórico Aerolíneas'!$B$30</c:f>
              <c:strCache>
                <c:ptCount val="1"/>
                <c:pt idx="0">
                  <c:v>Avianca</c:v>
                </c:pt>
              </c:strCache>
            </c:strRef>
          </c:tx>
          <c:spPr>
            <a:ln w="28575" cap="rnd">
              <a:solidFill>
                <a:srgbClr val="92D400"/>
              </a:solidFill>
              <a:round/>
            </a:ln>
            <a:effectLst/>
          </c:spPr>
          <c:marker>
            <c:symbol val="none"/>
          </c:marker>
          <c:cat>
            <c:numRef>
              <c:f>'Histórico Aerolíneas'!$C$27:$M$27</c:f>
              <c:numCache>
                <c:formatCode>0</c:formatCode>
                <c:ptCount val="11"/>
                <c:pt idx="0">
                  <c:v>2005</c:v>
                </c:pt>
                <c:pt idx="1">
                  <c:v>2006</c:v>
                </c:pt>
                <c:pt idx="2">
                  <c:v>2007</c:v>
                </c:pt>
                <c:pt idx="3">
                  <c:v>2008</c:v>
                </c:pt>
                <c:pt idx="4">
                  <c:v>2009</c:v>
                </c:pt>
                <c:pt idx="5">
                  <c:v>2010</c:v>
                </c:pt>
                <c:pt idx="6">
                  <c:v>2011</c:v>
                </c:pt>
                <c:pt idx="7">
                  <c:v>2012</c:v>
                </c:pt>
                <c:pt idx="8">
                  <c:v>2013</c:v>
                </c:pt>
                <c:pt idx="9">
                  <c:v>2014</c:v>
                </c:pt>
                <c:pt idx="10">
                  <c:v>2015</c:v>
                </c:pt>
              </c:numCache>
            </c:numRef>
          </c:cat>
          <c:val>
            <c:numRef>
              <c:f>'Histórico Aerolíneas'!$C$30:$M$30</c:f>
              <c:numCache>
                <c:formatCode>General</c:formatCode>
                <c:ptCount val="11"/>
                <c:pt idx="9">
                  <c:v>560580</c:v>
                </c:pt>
                <c:pt idx="10">
                  <c:v>741360</c:v>
                </c:pt>
              </c:numCache>
            </c:numRef>
          </c:val>
          <c:smooth val="1"/>
        </c:ser>
        <c:dLbls>
          <c:showLegendKey val="0"/>
          <c:showVal val="0"/>
          <c:showCatName val="0"/>
          <c:showSerName val="0"/>
          <c:showPercent val="0"/>
          <c:showBubbleSize val="0"/>
        </c:dLbls>
        <c:smooth val="0"/>
        <c:axId val="900964168"/>
        <c:axId val="900955544"/>
      </c:lineChart>
      <c:catAx>
        <c:axId val="900964168"/>
        <c:scaling>
          <c:orientation val="minMax"/>
        </c:scaling>
        <c:delete val="0"/>
        <c:axPos val="b"/>
        <c:numFmt formatCode="0"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55544"/>
        <c:crosses val="autoZero"/>
        <c:auto val="1"/>
        <c:lblAlgn val="ctr"/>
        <c:lblOffset val="100"/>
        <c:noMultiLvlLbl val="0"/>
      </c:catAx>
      <c:valAx>
        <c:axId val="90095554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64168"/>
        <c:crosses val="autoZero"/>
        <c:crossBetween val="between"/>
        <c:dispUnits>
          <c:builtInUnit val="millions"/>
          <c:dispUnitsLbl>
            <c:layout/>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s-EC"/>
              </a:p>
            </c:txPr>
          </c:dispUnitsLbl>
        </c:dispUnits>
      </c:valAx>
      <c:spPr>
        <a:noFill/>
        <a:ln>
          <a:noFill/>
        </a:ln>
        <a:effectLst/>
      </c:spPr>
    </c:plotArea>
    <c:plotVisOnly val="1"/>
    <c:dispBlanksAs val="gap"/>
    <c:showDLblsOverMax val="0"/>
  </c:chart>
  <c:spPr>
    <a:solidFill>
      <a:srgbClr val="FFFFFF"/>
    </a:solidFill>
    <a:ln>
      <a:noFill/>
    </a:ln>
    <a:effectLst/>
  </c:spPr>
  <c:txPr>
    <a:bodyPr/>
    <a:lstStyle/>
    <a:p>
      <a:pPr>
        <a:defRPr/>
      </a:pPr>
      <a:endParaRPr lang="es-EC"/>
    </a:p>
  </c:txPr>
  <c:externalData r:id="rId4">
    <c:autoUpdate val="0"/>
  </c:externalData>
</c:chartSpace>
</file>

<file path=ppt/charts/chart15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3447851432844136"/>
          <c:y val="4.3437477678028268E-2"/>
          <c:w val="0.61973395733416725"/>
          <c:h val="0.92665598613467048"/>
        </c:manualLayout>
      </c:layout>
      <c:doughnutChart>
        <c:varyColors val="1"/>
        <c:ser>
          <c:idx val="0"/>
          <c:order val="0"/>
          <c:spPr>
            <a:solidFill>
              <a:schemeClr val="bg1">
                <a:lumMod val="65000"/>
              </a:schemeClr>
            </a:solidFill>
          </c:spPr>
          <c:dPt>
            <c:idx val="0"/>
            <c:bubble3D val="0"/>
            <c:spPr>
              <a:solidFill>
                <a:schemeClr val="accent4"/>
              </a:solidFill>
              <a:ln w="19050">
                <a:solidFill>
                  <a:schemeClr val="lt1"/>
                </a:solidFill>
              </a:ln>
              <a:effectLst/>
            </c:spPr>
          </c:dPt>
          <c:dPt>
            <c:idx val="1"/>
            <c:bubble3D val="0"/>
            <c:spPr>
              <a:solidFill>
                <a:schemeClr val="bg1">
                  <a:lumMod val="65000"/>
                </a:schemeClr>
              </a:solidFill>
              <a:ln w="19050">
                <a:solidFill>
                  <a:schemeClr val="lt1"/>
                </a:solidFill>
              </a:ln>
              <a:effectLst/>
            </c:spPr>
          </c:dPt>
          <c:dPt>
            <c:idx val="2"/>
            <c:bubble3D val="0"/>
            <c:spPr>
              <a:solidFill>
                <a:schemeClr val="bg1">
                  <a:lumMod val="65000"/>
                </a:schemeClr>
              </a:solidFill>
              <a:ln w="19050">
                <a:solidFill>
                  <a:schemeClr val="lt1"/>
                </a:solidFill>
              </a:ln>
              <a:effectLst/>
            </c:spPr>
          </c:dPt>
          <c:cat>
            <c:strRef>
              <c:f>'Histórico Aerolíneas'!$B$27:$B$29</c:f>
              <c:strCache>
                <c:ptCount val="3"/>
                <c:pt idx="0">
                  <c:v>Tame</c:v>
                </c:pt>
                <c:pt idx="1">
                  <c:v>LAN Airlines</c:v>
                </c:pt>
                <c:pt idx="2">
                  <c:v>Avianca</c:v>
                </c:pt>
              </c:strCache>
            </c:strRef>
          </c:cat>
          <c:val>
            <c:numRef>
              <c:f>'Histórico Aerolíneas'!$M$27:$M$29</c:f>
              <c:numCache>
                <c:formatCode>General</c:formatCode>
                <c:ptCount val="3"/>
                <c:pt idx="0">
                  <c:v>2272042</c:v>
                </c:pt>
                <c:pt idx="1">
                  <c:v>1295390</c:v>
                </c:pt>
                <c:pt idx="2">
                  <c:v>741360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5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3447851432844136"/>
          <c:y val="4.3437477678028268E-2"/>
          <c:w val="0.61973395733416725"/>
          <c:h val="0.92665598613467048"/>
        </c:manualLayout>
      </c:layout>
      <c:doughnutChart>
        <c:varyColors val="1"/>
        <c:ser>
          <c:idx val="0"/>
          <c:order val="0"/>
          <c:spPr>
            <a:solidFill>
              <a:schemeClr val="bg1">
                <a:lumMod val="65000"/>
              </a:schemeClr>
            </a:solidFill>
          </c:spPr>
          <c:dPt>
            <c:idx val="0"/>
            <c:bubble3D val="0"/>
            <c:spPr>
              <a:solidFill>
                <a:schemeClr val="bg1">
                  <a:lumMod val="65000"/>
                </a:schemeClr>
              </a:solidFill>
              <a:ln w="19050">
                <a:solidFill>
                  <a:schemeClr val="lt1"/>
                </a:solidFill>
              </a:ln>
              <a:effectLst/>
            </c:spPr>
          </c:dPt>
          <c:dPt>
            <c:idx val="1"/>
            <c:bubble3D val="0"/>
            <c:spPr>
              <a:solidFill>
                <a:schemeClr val="tx1"/>
              </a:solidFill>
              <a:ln w="19050">
                <a:solidFill>
                  <a:schemeClr val="lt1"/>
                </a:solidFill>
              </a:ln>
              <a:effectLst/>
            </c:spPr>
          </c:dPt>
          <c:dPt>
            <c:idx val="2"/>
            <c:bubble3D val="0"/>
            <c:spPr>
              <a:solidFill>
                <a:schemeClr val="bg1">
                  <a:lumMod val="65000"/>
                </a:schemeClr>
              </a:solidFill>
              <a:ln w="19050">
                <a:solidFill>
                  <a:schemeClr val="lt1"/>
                </a:solidFill>
              </a:ln>
              <a:effectLst/>
            </c:spPr>
          </c:dPt>
          <c:cat>
            <c:strRef>
              <c:f>'Histórico Aerolíneas'!$B$27:$B$29</c:f>
              <c:strCache>
                <c:ptCount val="3"/>
                <c:pt idx="0">
                  <c:v>Tame</c:v>
                </c:pt>
                <c:pt idx="1">
                  <c:v>LAN Airlines</c:v>
                </c:pt>
                <c:pt idx="2">
                  <c:v>Avianca</c:v>
                </c:pt>
              </c:strCache>
            </c:strRef>
          </c:cat>
          <c:val>
            <c:numRef>
              <c:f>'Histórico Aerolíneas'!$M$27:$M$29</c:f>
              <c:numCache>
                <c:formatCode>General</c:formatCode>
                <c:ptCount val="3"/>
                <c:pt idx="0">
                  <c:v>2272042</c:v>
                </c:pt>
                <c:pt idx="1">
                  <c:v>1295390</c:v>
                </c:pt>
                <c:pt idx="2">
                  <c:v>741360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5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3447851432844136"/>
          <c:y val="4.3437477678028268E-2"/>
          <c:w val="0.61973395733416725"/>
          <c:h val="0.92665598613467048"/>
        </c:manualLayout>
      </c:layout>
      <c:doughnutChart>
        <c:varyColors val="1"/>
        <c:ser>
          <c:idx val="0"/>
          <c:order val="0"/>
          <c:spPr>
            <a:solidFill>
              <a:schemeClr val="bg1">
                <a:lumMod val="65000"/>
              </a:schemeClr>
            </a:solidFill>
          </c:spPr>
          <c:dPt>
            <c:idx val="0"/>
            <c:bubble3D val="0"/>
            <c:spPr>
              <a:solidFill>
                <a:schemeClr val="bg1">
                  <a:lumMod val="65000"/>
                </a:schemeClr>
              </a:solidFill>
              <a:ln w="19050">
                <a:solidFill>
                  <a:schemeClr val="lt1"/>
                </a:solidFill>
              </a:ln>
              <a:effectLst/>
            </c:spPr>
          </c:dPt>
          <c:dPt>
            <c:idx val="1"/>
            <c:bubble3D val="0"/>
            <c:spPr>
              <a:solidFill>
                <a:schemeClr val="bg1">
                  <a:lumMod val="65000"/>
                </a:schemeClr>
              </a:solidFill>
              <a:ln w="19050">
                <a:solidFill>
                  <a:schemeClr val="lt1"/>
                </a:solidFill>
              </a:ln>
              <a:effectLst/>
            </c:spPr>
          </c:dPt>
          <c:dPt>
            <c:idx val="2"/>
            <c:bubble3D val="0"/>
            <c:spPr>
              <a:solidFill>
                <a:schemeClr val="accent2"/>
              </a:solidFill>
              <a:ln w="19050">
                <a:solidFill>
                  <a:schemeClr val="lt1"/>
                </a:solidFill>
              </a:ln>
              <a:effectLst/>
            </c:spPr>
          </c:dPt>
          <c:cat>
            <c:strRef>
              <c:f>'Histórico Aerolíneas'!$B$27:$B$29</c:f>
              <c:strCache>
                <c:ptCount val="3"/>
                <c:pt idx="0">
                  <c:v>Tame</c:v>
                </c:pt>
                <c:pt idx="1">
                  <c:v>LAN Airlines</c:v>
                </c:pt>
                <c:pt idx="2">
                  <c:v>Avianca</c:v>
                </c:pt>
              </c:strCache>
            </c:strRef>
          </c:cat>
          <c:val>
            <c:numRef>
              <c:f>'Histórico Aerolíneas'!$M$27:$M$29</c:f>
              <c:numCache>
                <c:formatCode>General</c:formatCode>
                <c:ptCount val="3"/>
                <c:pt idx="0">
                  <c:v>2272042</c:v>
                </c:pt>
                <c:pt idx="1">
                  <c:v>1295390</c:v>
                </c:pt>
                <c:pt idx="2">
                  <c:v>741360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5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822976947158713E-2"/>
          <c:y val="0.1141046619986834"/>
          <c:w val="0.49349144609935808"/>
          <c:h val="0.53367804594458268"/>
        </c:manualLayout>
      </c:layout>
      <c:doughnutChart>
        <c:varyColors val="1"/>
        <c:ser>
          <c:idx val="0"/>
          <c:order val="0"/>
          <c:explosion val="1"/>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dPt>
            <c:idx val="4"/>
            <c:bubble3D val="0"/>
            <c:spPr>
              <a:solidFill>
                <a:schemeClr val="accent5"/>
              </a:solidFill>
              <a:ln w="19050">
                <a:solidFill>
                  <a:schemeClr val="lt1"/>
                </a:solidFill>
              </a:ln>
              <a:effectLst/>
            </c:spPr>
          </c:dPt>
          <c:dPt>
            <c:idx val="5"/>
            <c:bubble3D val="0"/>
            <c:spPr>
              <a:solidFill>
                <a:schemeClr val="accent6"/>
              </a:solidFill>
              <a:ln w="19050">
                <a:solidFill>
                  <a:schemeClr val="lt1"/>
                </a:solidFill>
              </a:ln>
              <a:effectLst/>
            </c:spPr>
          </c:dPt>
          <c:dPt>
            <c:idx val="6"/>
            <c:bubble3D val="0"/>
            <c:spPr>
              <a:solidFill>
                <a:schemeClr val="accent1">
                  <a:lumMod val="60000"/>
                </a:schemeClr>
              </a:solidFill>
              <a:ln w="19050">
                <a:solidFill>
                  <a:schemeClr val="lt1"/>
                </a:solidFill>
              </a:ln>
              <a:effectLst/>
            </c:spPr>
          </c:dPt>
          <c:dPt>
            <c:idx val="7"/>
            <c:bubble3D val="0"/>
            <c:spPr>
              <a:solidFill>
                <a:schemeClr val="accent2">
                  <a:lumMod val="60000"/>
                </a:schemeClr>
              </a:solidFill>
              <a:ln w="19050">
                <a:solidFill>
                  <a:schemeClr val="lt1"/>
                </a:solidFill>
              </a:ln>
              <a:effectLst/>
            </c:spPr>
          </c:dPt>
          <c:dPt>
            <c:idx val="8"/>
            <c:bubble3D val="0"/>
            <c:spPr>
              <a:solidFill>
                <a:schemeClr val="accent3">
                  <a:lumMod val="60000"/>
                </a:schemeClr>
              </a:solidFill>
              <a:ln w="19050">
                <a:solidFill>
                  <a:schemeClr val="lt1"/>
                </a:solidFill>
              </a:ln>
              <a:effectLst/>
            </c:spPr>
          </c:dPt>
          <c:dPt>
            <c:idx val="9"/>
            <c:bubble3D val="0"/>
            <c:spPr>
              <a:solidFill>
                <a:schemeClr val="accent4">
                  <a:lumMod val="60000"/>
                </a:schemeClr>
              </a:solidFill>
              <a:ln w="19050">
                <a:solidFill>
                  <a:schemeClr val="lt1"/>
                </a:solidFill>
              </a:ln>
              <a:effectLst/>
            </c:spPr>
          </c:dPt>
          <c:dPt>
            <c:idx val="10"/>
            <c:bubble3D val="0"/>
            <c:spPr>
              <a:solidFill>
                <a:schemeClr val="accent5">
                  <a:lumMod val="60000"/>
                </a:schemeClr>
              </a:solidFill>
              <a:ln w="19050">
                <a:solidFill>
                  <a:schemeClr val="lt1"/>
                </a:solidFill>
              </a:ln>
              <a:effectLst/>
            </c:spPr>
          </c:dPt>
          <c:dPt>
            <c:idx val="11"/>
            <c:bubble3D val="0"/>
            <c:spPr>
              <a:solidFill>
                <a:schemeClr val="accent6">
                  <a:lumMod val="60000"/>
                </a:schemeClr>
              </a:solidFill>
              <a:ln w="19050">
                <a:solidFill>
                  <a:schemeClr val="lt1"/>
                </a:solidFill>
              </a:ln>
              <a:effectLst/>
            </c:spPr>
          </c:dPt>
          <c:dPt>
            <c:idx val="12"/>
            <c:bubble3D val="0"/>
            <c:spPr>
              <a:solidFill>
                <a:schemeClr val="accent1">
                  <a:lumMod val="80000"/>
                  <a:lumOff val="20000"/>
                </a:schemeClr>
              </a:solidFill>
              <a:ln w="19050">
                <a:solidFill>
                  <a:schemeClr val="lt1"/>
                </a:solidFill>
              </a:ln>
              <a:effectLst/>
            </c:spPr>
          </c:dPt>
          <c:dPt>
            <c:idx val="13"/>
            <c:bubble3D val="0"/>
            <c:spPr>
              <a:solidFill>
                <a:schemeClr val="accent2">
                  <a:lumMod val="80000"/>
                  <a:lumOff val="20000"/>
                </a:schemeClr>
              </a:solidFill>
              <a:ln w="19050">
                <a:solidFill>
                  <a:schemeClr val="lt1"/>
                </a:solidFill>
              </a:ln>
              <a:effectLst/>
            </c:spPr>
          </c:dPt>
          <c:dPt>
            <c:idx val="14"/>
            <c:bubble3D val="0"/>
            <c:spPr>
              <a:solidFill>
                <a:schemeClr val="accent3">
                  <a:lumMod val="80000"/>
                  <a:lumOff val="20000"/>
                </a:schemeClr>
              </a:solidFill>
              <a:ln w="19050">
                <a:solidFill>
                  <a:schemeClr val="lt1"/>
                </a:solidFill>
              </a:ln>
              <a:effectLst/>
            </c:spPr>
          </c:dPt>
          <c:dPt>
            <c:idx val="15"/>
            <c:bubble3D val="0"/>
            <c:spPr>
              <a:solidFill>
                <a:schemeClr val="accent4">
                  <a:lumMod val="80000"/>
                  <a:lumOff val="20000"/>
                </a:schemeClr>
              </a:solidFill>
              <a:ln w="19050">
                <a:solidFill>
                  <a:schemeClr val="lt1"/>
                </a:solidFill>
              </a:ln>
              <a:effectLst/>
            </c:spPr>
          </c:dPt>
          <c:dLbls>
            <c:dLbl>
              <c:idx val="0"/>
              <c:layout/>
              <c:tx>
                <c:rich>
                  <a:bodyPr/>
                  <a:lstStyle/>
                  <a:p>
                    <a:r>
                      <a:rPr lang="en-US" dirty="0"/>
                      <a:t>22%</a:t>
                    </a:r>
                  </a:p>
                </c:rich>
              </c:tx>
              <c:showLegendKey val="0"/>
              <c:showVal val="0"/>
              <c:showCatName val="0"/>
              <c:showSerName val="0"/>
              <c:showPercent val="1"/>
              <c:showBubbleSize val="0"/>
              <c:extLst>
                <c:ext xmlns:c15="http://schemas.microsoft.com/office/drawing/2012/chart" uri="{CE6537A1-D6FC-4f65-9D91-7224C49458BB}">
                  <c15:layout/>
                </c:ext>
              </c:extLst>
            </c:dLbl>
            <c:dLbl>
              <c:idx val="1"/>
              <c:layout/>
              <c:tx>
                <c:rich>
                  <a:bodyPr/>
                  <a:lstStyle/>
                  <a:p>
                    <a:r>
                      <a:rPr lang="en-US" dirty="0"/>
                      <a:t>18%</a:t>
                    </a:r>
                  </a:p>
                </c:rich>
              </c:tx>
              <c:showLegendKey val="0"/>
              <c:showVal val="0"/>
              <c:showCatName val="0"/>
              <c:showSerName val="0"/>
              <c:showPercent val="1"/>
              <c:showBubbleSize val="0"/>
              <c:extLst>
                <c:ext xmlns:c15="http://schemas.microsoft.com/office/drawing/2012/chart" uri="{CE6537A1-D6FC-4f65-9D91-7224C49458BB}">
                  <c15:layout/>
                </c:ext>
              </c:extLst>
            </c:dLbl>
            <c:dLbl>
              <c:idx val="2"/>
              <c:layout/>
              <c:tx>
                <c:rich>
                  <a:bodyPr/>
                  <a:lstStyle/>
                  <a:p>
                    <a:r>
                      <a:rPr lang="en-US" dirty="0"/>
                      <a:t>15%</a:t>
                    </a:r>
                  </a:p>
                </c:rich>
              </c:tx>
              <c:showLegendKey val="0"/>
              <c:showVal val="0"/>
              <c:showCatName val="0"/>
              <c:showSerName val="0"/>
              <c:showPercent val="1"/>
              <c:showBubbleSize val="0"/>
              <c:extLst>
                <c:ext xmlns:c15="http://schemas.microsoft.com/office/drawing/2012/chart" uri="{CE6537A1-D6FC-4f65-9D91-7224C49458BB}">
                  <c15:layout/>
                </c:ext>
              </c:extLst>
            </c:dLbl>
            <c:dLbl>
              <c:idx val="3"/>
              <c:layout/>
              <c:tx>
                <c:rich>
                  <a:bodyPr/>
                  <a:lstStyle/>
                  <a:p>
                    <a:r>
                      <a:rPr lang="en-US" dirty="0"/>
                      <a:t>13%</a:t>
                    </a:r>
                  </a:p>
                </c:rich>
              </c:tx>
              <c:showLegendKey val="0"/>
              <c:showVal val="0"/>
              <c:showCatName val="0"/>
              <c:showSerName val="0"/>
              <c:showPercent val="1"/>
              <c:showBubbleSize val="0"/>
              <c:extLst>
                <c:ext xmlns:c15="http://schemas.microsoft.com/office/drawing/2012/chart" uri="{CE6537A1-D6FC-4f65-9D91-7224C49458BB}">
                  <c15:layout/>
                </c:ext>
              </c:extLst>
            </c:dLbl>
            <c:dLbl>
              <c:idx val="4"/>
              <c:layout/>
              <c:tx>
                <c:rich>
                  <a:bodyPr/>
                  <a:lstStyle/>
                  <a:p>
                    <a:r>
                      <a:rPr lang="en-US" dirty="0"/>
                      <a:t>5%</a:t>
                    </a:r>
                  </a:p>
                </c:rich>
              </c:tx>
              <c:showLegendKey val="0"/>
              <c:showVal val="0"/>
              <c:showCatName val="0"/>
              <c:showSerName val="0"/>
              <c:showPercent val="1"/>
              <c:showBubbleSize val="0"/>
              <c:extLst>
                <c:ext xmlns:c15="http://schemas.microsoft.com/office/drawing/2012/chart" uri="{CE6537A1-D6FC-4f65-9D91-7224C49458BB}">
                  <c15:layout/>
                </c:ext>
              </c:extLst>
            </c:dLbl>
            <c:dLbl>
              <c:idx val="5"/>
              <c:layout/>
              <c:tx>
                <c:rich>
                  <a:bodyPr/>
                  <a:lstStyle/>
                  <a:p>
                    <a:r>
                      <a:rPr lang="en-US" dirty="0"/>
                      <a:t>3%</a:t>
                    </a:r>
                  </a:p>
                </c:rich>
              </c:tx>
              <c:showLegendKey val="0"/>
              <c:showVal val="0"/>
              <c:showCatName val="0"/>
              <c:showSerName val="0"/>
              <c:showPercent val="1"/>
              <c:showBubbleSize val="0"/>
              <c:extLst>
                <c:ext xmlns:c15="http://schemas.microsoft.com/office/drawing/2012/chart" uri="{CE6537A1-D6FC-4f65-9D91-7224C49458BB}">
                  <c15:layout/>
                </c:ext>
              </c:extLst>
            </c:dLbl>
            <c:dLbl>
              <c:idx val="6"/>
              <c:layout/>
              <c:tx>
                <c:rich>
                  <a:bodyPr/>
                  <a:lstStyle/>
                  <a:p>
                    <a:r>
                      <a:rPr lang="en-US" dirty="0"/>
                      <a:t>4%</a:t>
                    </a:r>
                  </a:p>
                </c:rich>
              </c:tx>
              <c:showLegendKey val="0"/>
              <c:showVal val="0"/>
              <c:showCatName val="0"/>
              <c:showSerName val="0"/>
              <c:showPercent val="1"/>
              <c:showBubbleSize val="0"/>
              <c:extLst>
                <c:ext xmlns:c15="http://schemas.microsoft.com/office/drawing/2012/chart" uri="{CE6537A1-D6FC-4f65-9D91-7224C49458BB}">
                  <c15:layout/>
                </c:ext>
              </c:extLst>
            </c:dLbl>
            <c:dLbl>
              <c:idx val="7"/>
              <c:layout/>
              <c:tx>
                <c:rich>
                  <a:bodyPr/>
                  <a:lstStyle/>
                  <a:p>
                    <a:r>
                      <a:rPr lang="en-US" dirty="0"/>
                      <a:t>4%</a:t>
                    </a:r>
                  </a:p>
                </c:rich>
              </c:tx>
              <c:showLegendKey val="0"/>
              <c:showVal val="0"/>
              <c:showCatName val="0"/>
              <c:showSerName val="0"/>
              <c:showPercent val="1"/>
              <c:showBubbleSize val="0"/>
              <c:extLst>
                <c:ext xmlns:c15="http://schemas.microsoft.com/office/drawing/2012/chart" uri="{CE6537A1-D6FC-4f65-9D91-7224C49458BB}">
                  <c15:layout/>
                </c:ext>
              </c:extLst>
            </c:dLbl>
            <c:dLbl>
              <c:idx val="8"/>
              <c:layout>
                <c:manualLayout>
                  <c:x val="-0.10040160642570281"/>
                  <c:y val="-6.9489685124864295E-2"/>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9"/>
              <c:layout>
                <c:manualLayout>
                  <c:x val="-1.2048192771084338E-2"/>
                  <c:y val="-2.1715526601520086E-2"/>
                </c:manualLayout>
              </c:layout>
              <c:tx>
                <c:rich>
                  <a:bodyPr/>
                  <a:lstStyle/>
                  <a:p>
                    <a:endParaRPr lang="en-US" dirty="0"/>
                  </a:p>
                </c:rich>
              </c:tx>
              <c:showLegendKey val="0"/>
              <c:showVal val="0"/>
              <c:showCatName val="0"/>
              <c:showSerName val="0"/>
              <c:showPercent val="1"/>
              <c:showBubbleSize val="0"/>
              <c:extLst>
                <c:ext xmlns:c15="http://schemas.microsoft.com/office/drawing/2012/chart" uri="{CE6537A1-D6FC-4f65-9D91-7224C49458BB}">
                  <c15:layout/>
                </c:ext>
              </c:extLst>
            </c:dLbl>
            <c:dLbl>
              <c:idx val="10"/>
              <c:layout>
                <c:manualLayout>
                  <c:x val="-5.2208835341365459E-2"/>
                  <c:y val="-8.6862106406080344E-2"/>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1"/>
              <c:layout>
                <c:manualLayout>
                  <c:x val="-8.4337349397590355E-2"/>
                  <c:y val="-0.1259500542888165"/>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numFmt formatCode="0.0%" sourceLinked="0"/>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2"/>
              <c:layout>
                <c:manualLayout>
                  <c:x val="-8.0321285140562242E-3"/>
                  <c:y val="-0.13029315960912052"/>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3"/>
              <c:layout>
                <c:manualLayout>
                  <c:x val="2.8112449799196824E-2"/>
                  <c:y val="-0.13029315960912052"/>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4"/>
              <c:layout>
                <c:manualLayout>
                  <c:x val="0.12048192771084337"/>
                  <c:y val="-7.38327904451683E-2"/>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5"/>
              <c:layout>
                <c:manualLayout>
                  <c:x val="0.11244979919678715"/>
                  <c:y val="-0.11726384364820847"/>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cat>
            <c:strRef>
              <c:f>'Rutas Internacionales'!$A$2:$A$17</c:f>
              <c:strCache>
                <c:ptCount val="16"/>
                <c:pt idx="0">
                  <c:v>Bogota</c:v>
                </c:pt>
                <c:pt idx="1">
                  <c:v>Panama</c:v>
                </c:pt>
                <c:pt idx="2">
                  <c:v>Miami</c:v>
                </c:pt>
                <c:pt idx="3">
                  <c:v>Lima</c:v>
                </c:pt>
                <c:pt idx="4">
                  <c:v>Atlanta</c:v>
                </c:pt>
                <c:pt idx="5">
                  <c:v>Houston</c:v>
                </c:pt>
                <c:pt idx="6">
                  <c:v>Fort Lauderdale</c:v>
                </c:pt>
                <c:pt idx="7">
                  <c:v>Mexico</c:v>
                </c:pt>
                <c:pt idx="8">
                  <c:v>Buenos Aires</c:v>
                </c:pt>
                <c:pt idx="9">
                  <c:v>San Salvador</c:v>
                </c:pt>
                <c:pt idx="10">
                  <c:v>Madrid</c:v>
                </c:pt>
                <c:pt idx="11">
                  <c:v>Dallas</c:v>
                </c:pt>
                <c:pt idx="12">
                  <c:v>New York</c:v>
                </c:pt>
                <c:pt idx="13">
                  <c:v>Havana</c:v>
                </c:pt>
                <c:pt idx="14">
                  <c:v>Aruba </c:v>
                </c:pt>
                <c:pt idx="15">
                  <c:v>Sao Paulo</c:v>
                </c:pt>
              </c:strCache>
            </c:strRef>
          </c:cat>
          <c:val>
            <c:numRef>
              <c:f>'Rutas Internacionales'!$B$2:$B$17</c:f>
              <c:numCache>
                <c:formatCode>General</c:formatCode>
                <c:ptCount val="16"/>
                <c:pt idx="0">
                  <c:v>285608</c:v>
                </c:pt>
                <c:pt idx="1">
                  <c:v>231601</c:v>
                </c:pt>
                <c:pt idx="2">
                  <c:v>191694</c:v>
                </c:pt>
                <c:pt idx="3">
                  <c:v>165262</c:v>
                </c:pt>
                <c:pt idx="4">
                  <c:v>67157</c:v>
                </c:pt>
                <c:pt idx="5">
                  <c:v>43429</c:v>
                </c:pt>
                <c:pt idx="6">
                  <c:v>55623</c:v>
                </c:pt>
                <c:pt idx="7">
                  <c:v>54281</c:v>
                </c:pt>
                <c:pt idx="8">
                  <c:v>28438</c:v>
                </c:pt>
                <c:pt idx="9">
                  <c:v>45210</c:v>
                </c:pt>
                <c:pt idx="10">
                  <c:v>41622</c:v>
                </c:pt>
                <c:pt idx="11">
                  <c:v>1240</c:v>
                </c:pt>
                <c:pt idx="12">
                  <c:v>32799</c:v>
                </c:pt>
                <c:pt idx="13">
                  <c:v>12182</c:v>
                </c:pt>
                <c:pt idx="14">
                  <c:v>1360</c:v>
                </c:pt>
                <c:pt idx="15">
                  <c:v>12277</c:v>
                </c:pt>
              </c:numCache>
            </c:numRef>
          </c:val>
        </c:ser>
        <c:dLbls>
          <c:showLegendKey val="0"/>
          <c:showVal val="0"/>
          <c:showCatName val="0"/>
          <c:showSerName val="0"/>
          <c:showPercent val="0"/>
          <c:showBubbleSize val="0"/>
          <c:showLeaderLines val="0"/>
        </c:dLbls>
        <c:firstSliceAng val="0"/>
        <c:holeSize val="44"/>
      </c:doughnutChart>
      <c:spPr>
        <a:noFill/>
        <a:ln>
          <a:noFill/>
        </a:ln>
        <a:effectLst/>
      </c:spPr>
    </c:plotArea>
    <c:legend>
      <c:legendPos val="r"/>
      <c:layout>
        <c:manualLayout>
          <c:xMode val="edge"/>
          <c:yMode val="edge"/>
          <c:x val="0.56011464890466933"/>
          <c:y val="0"/>
          <c:w val="0.33968065730819419"/>
          <c:h val="1"/>
        </c:manualLayout>
      </c:layout>
      <c:overlay val="0"/>
      <c:spPr>
        <a:noFill/>
        <a:ln>
          <a:noFill/>
        </a:ln>
        <a:effectLst/>
      </c:spPr>
      <c:txPr>
        <a:bodyPr rot="0" spcFirstLastPara="1" vertOverflow="ellipsis" vert="horz" wrap="square" anchor="ctr" anchorCtr="1"/>
        <a:lstStyle/>
        <a:p>
          <a:pPr>
            <a:defRPr lang="es-ES" sz="8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5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21105243048876E-2"/>
          <c:y val="0.10324704178962416"/>
          <c:w val="0.52720226207928111"/>
          <c:h val="0.75567921961526474"/>
        </c:manualLayout>
      </c:layout>
      <c:doughnutChart>
        <c:varyColors val="1"/>
        <c:ser>
          <c:idx val="0"/>
          <c:order val="0"/>
          <c:explosion val="1"/>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dPt>
            <c:idx val="4"/>
            <c:bubble3D val="0"/>
            <c:spPr>
              <a:solidFill>
                <a:schemeClr val="accent5"/>
              </a:solidFill>
              <a:ln w="19050">
                <a:solidFill>
                  <a:schemeClr val="lt1"/>
                </a:solidFill>
              </a:ln>
              <a:effectLst/>
            </c:spPr>
          </c:dPt>
          <c:dPt>
            <c:idx val="5"/>
            <c:bubble3D val="0"/>
            <c:spPr>
              <a:solidFill>
                <a:schemeClr val="accent6"/>
              </a:solidFill>
              <a:ln w="19050">
                <a:solidFill>
                  <a:schemeClr val="lt1"/>
                </a:solidFill>
              </a:ln>
              <a:effectLst/>
            </c:spPr>
          </c:dPt>
          <c:dPt>
            <c:idx val="6"/>
            <c:bubble3D val="0"/>
            <c:spPr>
              <a:solidFill>
                <a:schemeClr val="accent1">
                  <a:lumMod val="60000"/>
                </a:schemeClr>
              </a:solidFill>
              <a:ln w="19050">
                <a:solidFill>
                  <a:schemeClr val="lt1"/>
                </a:solidFill>
              </a:ln>
              <a:effectLst/>
            </c:spPr>
          </c:dPt>
          <c:dPt>
            <c:idx val="7"/>
            <c:bubble3D val="0"/>
            <c:spPr>
              <a:solidFill>
                <a:schemeClr val="accent2">
                  <a:lumMod val="60000"/>
                </a:schemeClr>
              </a:solidFill>
              <a:ln w="19050">
                <a:solidFill>
                  <a:schemeClr val="lt1"/>
                </a:solidFill>
              </a:ln>
              <a:effectLst/>
            </c:spPr>
          </c:dPt>
          <c:dPt>
            <c:idx val="8"/>
            <c:bubble3D val="0"/>
            <c:spPr>
              <a:solidFill>
                <a:schemeClr val="accent3">
                  <a:lumMod val="60000"/>
                </a:schemeClr>
              </a:solidFill>
              <a:ln w="19050">
                <a:solidFill>
                  <a:schemeClr val="lt1"/>
                </a:solidFill>
              </a:ln>
              <a:effectLst/>
            </c:spPr>
          </c:dPt>
          <c:dPt>
            <c:idx val="9"/>
            <c:bubble3D val="0"/>
            <c:spPr>
              <a:solidFill>
                <a:schemeClr val="accent4">
                  <a:lumMod val="60000"/>
                </a:schemeClr>
              </a:solidFill>
              <a:ln w="19050">
                <a:solidFill>
                  <a:schemeClr val="lt1"/>
                </a:solidFill>
              </a:ln>
              <a:effectLst/>
            </c:spPr>
          </c:dPt>
          <c:dPt>
            <c:idx val="10"/>
            <c:bubble3D val="0"/>
            <c:spPr>
              <a:solidFill>
                <a:schemeClr val="accent5">
                  <a:lumMod val="60000"/>
                </a:schemeClr>
              </a:solidFill>
              <a:ln w="19050">
                <a:solidFill>
                  <a:schemeClr val="lt1"/>
                </a:solidFill>
              </a:ln>
              <a:effectLst/>
            </c:spPr>
          </c:dPt>
          <c:dPt>
            <c:idx val="11"/>
            <c:bubble3D val="0"/>
            <c:spPr>
              <a:solidFill>
                <a:schemeClr val="accent6">
                  <a:lumMod val="60000"/>
                </a:schemeClr>
              </a:solidFill>
              <a:ln w="19050">
                <a:solidFill>
                  <a:schemeClr val="lt1"/>
                </a:solidFill>
              </a:ln>
              <a:effectLst/>
            </c:spPr>
          </c:dPt>
          <c:dLbls>
            <c:dLbl>
              <c:idx val="0"/>
              <c:layout/>
              <c:tx>
                <c:rich>
                  <a:bodyPr/>
                  <a:lstStyle/>
                  <a:p>
                    <a:r>
                      <a:rPr lang="en-US" dirty="0"/>
                      <a:t>21%</a:t>
                    </a:r>
                  </a:p>
                </c:rich>
              </c:tx>
              <c:showLegendKey val="0"/>
              <c:showVal val="0"/>
              <c:showCatName val="0"/>
              <c:showSerName val="0"/>
              <c:showPercent val="1"/>
              <c:showBubbleSize val="0"/>
              <c:extLst>
                <c:ext xmlns:c15="http://schemas.microsoft.com/office/drawing/2012/chart" uri="{CE6537A1-D6FC-4f65-9D91-7224C49458BB}">
                  <c15:layout/>
                </c:ext>
              </c:extLst>
            </c:dLbl>
            <c:dLbl>
              <c:idx val="1"/>
              <c:layout/>
              <c:tx>
                <c:rich>
                  <a:bodyPr/>
                  <a:lstStyle/>
                  <a:p>
                    <a:r>
                      <a:rPr lang="en-US" dirty="0"/>
                      <a:t>22%</a:t>
                    </a:r>
                  </a:p>
                </c:rich>
              </c:tx>
              <c:showLegendKey val="0"/>
              <c:showVal val="0"/>
              <c:showCatName val="0"/>
              <c:showSerName val="0"/>
              <c:showPercent val="1"/>
              <c:showBubbleSize val="0"/>
              <c:extLst>
                <c:ext xmlns:c15="http://schemas.microsoft.com/office/drawing/2012/chart" uri="{CE6537A1-D6FC-4f65-9D91-7224C49458BB}">
                  <c15:layout/>
                </c:ext>
              </c:extLst>
            </c:dLbl>
            <c:dLbl>
              <c:idx val="2"/>
              <c:layout/>
              <c:tx>
                <c:rich>
                  <a:bodyPr/>
                  <a:lstStyle/>
                  <a:p>
                    <a:r>
                      <a:rPr lang="en-US" dirty="0"/>
                      <a:t>11%</a:t>
                    </a:r>
                  </a:p>
                </c:rich>
              </c:tx>
              <c:showLegendKey val="0"/>
              <c:showVal val="0"/>
              <c:showCatName val="0"/>
              <c:showSerName val="0"/>
              <c:showPercent val="1"/>
              <c:showBubbleSize val="0"/>
              <c:extLst>
                <c:ext xmlns:c15="http://schemas.microsoft.com/office/drawing/2012/chart" uri="{CE6537A1-D6FC-4f65-9D91-7224C49458BB}">
                  <c15:layout/>
                </c:ext>
              </c:extLst>
            </c:dLbl>
            <c:dLbl>
              <c:idx val="3"/>
              <c:layout/>
              <c:tx>
                <c:rich>
                  <a:bodyPr/>
                  <a:lstStyle/>
                  <a:p>
                    <a:r>
                      <a:rPr lang="en-US" dirty="0"/>
                      <a:t>15%</a:t>
                    </a:r>
                  </a:p>
                </c:rich>
              </c:tx>
              <c:showLegendKey val="0"/>
              <c:showVal val="0"/>
              <c:showCatName val="0"/>
              <c:showSerName val="0"/>
              <c:showPercent val="1"/>
              <c:showBubbleSize val="0"/>
              <c:extLst>
                <c:ext xmlns:c15="http://schemas.microsoft.com/office/drawing/2012/chart" uri="{CE6537A1-D6FC-4f65-9D91-7224C49458BB}">
                  <c15:layout/>
                </c:ext>
              </c:extLst>
            </c:dLbl>
            <c:dLbl>
              <c:idx val="4"/>
              <c:layout/>
              <c:tx>
                <c:rich>
                  <a:bodyPr/>
                  <a:lstStyle/>
                  <a:p>
                    <a:r>
                      <a:rPr lang="en-US" dirty="0"/>
                      <a:t>13%</a:t>
                    </a:r>
                  </a:p>
                </c:rich>
              </c:tx>
              <c:showLegendKey val="0"/>
              <c:showVal val="0"/>
              <c:showCatName val="0"/>
              <c:showSerName val="0"/>
              <c:showPercent val="1"/>
              <c:showBubbleSize val="0"/>
              <c:extLst>
                <c:ext xmlns:c15="http://schemas.microsoft.com/office/drawing/2012/chart" uri="{CE6537A1-D6FC-4f65-9D91-7224C49458BB}">
                  <c15:layout/>
                </c:ext>
              </c:extLst>
            </c:dLbl>
            <c:dLbl>
              <c:idx val="5"/>
              <c:layout>
                <c:manualLayout>
                  <c:x val="-1.2905070168355277E-2"/>
                  <c:y val="-1.6696217364591974E-2"/>
                </c:manualLayout>
              </c:layout>
              <c:tx>
                <c:rich>
                  <a:bodyPr/>
                  <a:lstStyle/>
                  <a:p>
                    <a:endParaRPr lang="en-US" dirty="0"/>
                  </a:p>
                </c:rich>
              </c:tx>
              <c:showLegendKey val="0"/>
              <c:showVal val="0"/>
              <c:showCatName val="0"/>
              <c:showSerName val="0"/>
              <c:showPercent val="1"/>
              <c:showBubbleSize val="0"/>
              <c:extLst>
                <c:ext xmlns:c15="http://schemas.microsoft.com/office/drawing/2012/chart" uri="{CE6537A1-D6FC-4f65-9D91-7224C49458BB}">
                  <c15:layout/>
                </c:ext>
              </c:extLst>
            </c:dLbl>
            <c:dLbl>
              <c:idx val="6"/>
              <c:layout>
                <c:manualLayout>
                  <c:x val="-1.7206760224473722E-2"/>
                  <c:y val="-3.3392434729183899E-2"/>
                </c:manualLayout>
              </c:layout>
              <c:tx>
                <c:rich>
                  <a:bodyPr/>
                  <a:lstStyle/>
                  <a:p>
                    <a:endParaRPr lang="en-US" dirty="0"/>
                  </a:p>
                </c:rich>
              </c:tx>
              <c:showLegendKey val="0"/>
              <c:showVal val="0"/>
              <c:showCatName val="0"/>
              <c:showSerName val="0"/>
              <c:showPercent val="1"/>
              <c:showBubbleSize val="0"/>
              <c:extLst>
                <c:ext xmlns:c15="http://schemas.microsoft.com/office/drawing/2012/chart" uri="{CE6537A1-D6FC-4f65-9D91-7224C49458BB}">
                  <c15:layout/>
                </c:ext>
              </c:extLst>
            </c:dLbl>
            <c:dLbl>
              <c:idx val="7"/>
              <c:layout>
                <c:manualLayout>
                  <c:x val="-1.7206760224473705E-2"/>
                  <c:y val="-4.4523246305578468E-2"/>
                </c:manualLayout>
              </c:layout>
              <c:tx>
                <c:rich>
                  <a:bodyPr/>
                  <a:lstStyle/>
                  <a:p>
                    <a:endParaRPr lang="en-US" dirty="0"/>
                  </a:p>
                </c:rich>
              </c:tx>
              <c:showLegendKey val="0"/>
              <c:showVal val="0"/>
              <c:showCatName val="0"/>
              <c:showSerName val="0"/>
              <c:showPercent val="1"/>
              <c:showBubbleSize val="0"/>
              <c:extLst>
                <c:ext xmlns:c15="http://schemas.microsoft.com/office/drawing/2012/chart" uri="{CE6537A1-D6FC-4f65-9D91-7224C49458BB}">
                  <c15:layout/>
                </c:ext>
              </c:extLst>
            </c:dLbl>
            <c:dLbl>
              <c:idx val="8"/>
              <c:tx>
                <c:rich>
                  <a:bodyPr/>
                  <a:lstStyle/>
                  <a:p>
                    <a:endParaRPr lang="es-ES" dirty="0"/>
                  </a:p>
                </c:rich>
              </c:tx>
              <c:showLegendKey val="0"/>
              <c:showVal val="0"/>
              <c:showCatName val="0"/>
              <c:showSerName val="0"/>
              <c:showPercent val="1"/>
              <c:showBubbleSize val="0"/>
              <c:extLst>
                <c:ext xmlns:c15="http://schemas.microsoft.com/office/drawing/2012/chart" uri="{CE6537A1-D6FC-4f65-9D91-7224C49458BB}"/>
              </c:extLst>
            </c:dLbl>
            <c:dLbl>
              <c:idx val="9"/>
              <c:layout>
                <c:manualLayout>
                  <c:x val="-3.8715210505065829E-2"/>
                  <c:y val="-0.1224389273403408"/>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numFmt formatCode="General" sourceLinked="0"/>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0"/>
              <c:layout>
                <c:manualLayout>
                  <c:x val="0"/>
                  <c:y val="-0.12800433312853812"/>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numFmt formatCode="General" sourceLinked="0"/>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1"/>
              <c:layout>
                <c:manualLayout>
                  <c:x val="5.59219707295395E-2"/>
                  <c:y val="-0.12243892734034077"/>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numFmt formatCode="0.0%" sourceLinked="0"/>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numFmt formatCode="General" sourceLinked="0"/>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cat>
            <c:strRef>
              <c:f>'Histórico Aerolíneas'!$B$3:$B$14</c:f>
              <c:strCache>
                <c:ptCount val="12"/>
                <c:pt idx="0">
                  <c:v>Copa Airlines</c:v>
                </c:pt>
                <c:pt idx="1">
                  <c:v>Avianca</c:v>
                </c:pt>
                <c:pt idx="2">
                  <c:v>American Airlines</c:v>
                </c:pt>
                <c:pt idx="3">
                  <c:v>Tame</c:v>
                </c:pt>
                <c:pt idx="4">
                  <c:v>LAN Airlines</c:v>
                </c:pt>
                <c:pt idx="5">
                  <c:v>Delta Air Lines</c:v>
                </c:pt>
                <c:pt idx="6">
                  <c:v>United Airlines</c:v>
                </c:pt>
                <c:pt idx="7">
                  <c:v>Aeromexico</c:v>
                </c:pt>
                <c:pt idx="8">
                  <c:v>JetBlue</c:v>
                </c:pt>
                <c:pt idx="9">
                  <c:v>VivaColombia</c:v>
                </c:pt>
                <c:pt idx="10">
                  <c:v>Iberia</c:v>
                </c:pt>
                <c:pt idx="11">
                  <c:v>Insel Air Aruba</c:v>
                </c:pt>
              </c:strCache>
            </c:strRef>
          </c:cat>
          <c:val>
            <c:numRef>
              <c:f>'Histórico Aerolíneas'!$M$3:$M$14</c:f>
              <c:numCache>
                <c:formatCode>General</c:formatCode>
                <c:ptCount val="12"/>
                <c:pt idx="0">
                  <c:v>535582</c:v>
                </c:pt>
                <c:pt idx="1">
                  <c:v>577440</c:v>
                </c:pt>
                <c:pt idx="2">
                  <c:v>277398</c:v>
                </c:pt>
                <c:pt idx="3">
                  <c:v>381908</c:v>
                </c:pt>
                <c:pt idx="4">
                  <c:v>325894</c:v>
                </c:pt>
                <c:pt idx="5">
                  <c:v>134314</c:v>
                </c:pt>
                <c:pt idx="6">
                  <c:v>86858</c:v>
                </c:pt>
                <c:pt idx="7">
                  <c:v>108562</c:v>
                </c:pt>
                <c:pt idx="9">
                  <c:v>56206</c:v>
                </c:pt>
                <c:pt idx="10">
                  <c:v>83244</c:v>
                </c:pt>
                <c:pt idx="11">
                  <c:v>2720</c:v>
                </c:pt>
              </c:numCache>
            </c:numRef>
          </c:val>
        </c:ser>
        <c:dLbls>
          <c:showLegendKey val="0"/>
          <c:showVal val="0"/>
          <c:showCatName val="0"/>
          <c:showSerName val="0"/>
          <c:showPercent val="0"/>
          <c:showBubbleSize val="0"/>
          <c:showLeaderLines val="0"/>
        </c:dLbls>
        <c:firstSliceAng val="0"/>
        <c:holeSize val="44"/>
      </c:doughnutChart>
      <c:spPr>
        <a:noFill/>
        <a:ln>
          <a:noFill/>
        </a:ln>
        <a:effectLst/>
      </c:spPr>
    </c:plotArea>
    <c:legend>
      <c:legendPos val="b"/>
      <c:legendEntry>
        <c:idx val="8"/>
        <c:delete val="1"/>
      </c:legendEntry>
      <c:layout>
        <c:manualLayout>
          <c:xMode val="edge"/>
          <c:yMode val="edge"/>
          <c:x val="0.5974011017745996"/>
          <c:y val="2.2070668475342548E-2"/>
          <c:w val="0.38386046536834662"/>
          <c:h val="0.97792933152465744"/>
        </c:manualLayout>
      </c:layout>
      <c:overlay val="0"/>
      <c:spPr>
        <a:noFill/>
        <a:ln>
          <a:noFill/>
        </a:ln>
        <a:effectLst/>
      </c:spPr>
      <c:txPr>
        <a:bodyPr rot="0" spcFirstLastPara="1" vertOverflow="ellipsis" vert="horz" wrap="square" anchor="ctr" anchorCtr="1"/>
        <a:lstStyle/>
        <a:p>
          <a:pPr rtl="0">
            <a:defRPr lang="es-ES" sz="8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5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tx>
            <c:strRef>
              <c:f>PAX!$A$6</c:f>
              <c:strCache>
                <c:ptCount val="1"/>
                <c:pt idx="0">
                  <c:v>Internacional UIO</c:v>
                </c:pt>
              </c:strCache>
            </c:strRef>
          </c:tx>
          <c:spPr>
            <a:ln w="28575" cap="rnd">
              <a:solidFill>
                <a:srgbClr val="002776"/>
              </a:solidFill>
              <a:round/>
            </a:ln>
            <a:effectLst/>
          </c:spPr>
          <c:marker>
            <c:symbol val="none"/>
          </c:marker>
          <c:cat>
            <c:numRef>
              <c:f>PAX!$I$14:$R$14</c:f>
              <c:numCache>
                <c:formatCode>General</c:formatCode>
                <c:ptCount val="10"/>
                <c:pt idx="0">
                  <c:v>2006</c:v>
                </c:pt>
                <c:pt idx="1">
                  <c:v>2007</c:v>
                </c:pt>
                <c:pt idx="2">
                  <c:v>2008</c:v>
                </c:pt>
                <c:pt idx="3">
                  <c:v>2009</c:v>
                </c:pt>
                <c:pt idx="4">
                  <c:v>2010</c:v>
                </c:pt>
                <c:pt idx="5">
                  <c:v>2011</c:v>
                </c:pt>
                <c:pt idx="6">
                  <c:v>2012</c:v>
                </c:pt>
                <c:pt idx="7">
                  <c:v>2013</c:v>
                </c:pt>
                <c:pt idx="8">
                  <c:v>2014</c:v>
                </c:pt>
                <c:pt idx="9">
                  <c:v>2015</c:v>
                </c:pt>
              </c:numCache>
            </c:numRef>
          </c:cat>
          <c:val>
            <c:numRef>
              <c:f>PAX!$I$5:$R$5</c:f>
              <c:numCache>
                <c:formatCode>General</c:formatCode>
                <c:ptCount val="10"/>
                <c:pt idx="0">
                  <c:v>1364320</c:v>
                </c:pt>
                <c:pt idx="1">
                  <c:v>1534368</c:v>
                </c:pt>
                <c:pt idx="2">
                  <c:v>1575885</c:v>
                </c:pt>
                <c:pt idx="3">
                  <c:v>1595677</c:v>
                </c:pt>
                <c:pt idx="4">
                  <c:v>1692223</c:v>
                </c:pt>
                <c:pt idx="5">
                  <c:v>1690670</c:v>
                </c:pt>
                <c:pt idx="6">
                  <c:v>1842490</c:v>
                </c:pt>
                <c:pt idx="7">
                  <c:v>2070775</c:v>
                </c:pt>
                <c:pt idx="8">
                  <c:v>2298004</c:v>
                </c:pt>
                <c:pt idx="9">
                  <c:v>2427972</c:v>
                </c:pt>
              </c:numCache>
            </c:numRef>
          </c:val>
          <c:smooth val="1"/>
        </c:ser>
        <c:ser>
          <c:idx val="1"/>
          <c:order val="1"/>
          <c:tx>
            <c:strRef>
              <c:f>PAX!$A$18</c:f>
              <c:strCache>
                <c:ptCount val="1"/>
                <c:pt idx="0">
                  <c:v>Internacional GYE</c:v>
                </c:pt>
              </c:strCache>
            </c:strRef>
          </c:tx>
          <c:spPr>
            <a:ln w="28575" cap="rnd">
              <a:solidFill>
                <a:srgbClr val="3C8A2E"/>
              </a:solidFill>
              <a:round/>
            </a:ln>
            <a:effectLst/>
          </c:spPr>
          <c:marker>
            <c:symbol val="none"/>
          </c:marker>
          <c:cat>
            <c:numRef>
              <c:f>PAX!$I$14:$R$14</c:f>
              <c:numCache>
                <c:formatCode>General</c:formatCode>
                <c:ptCount val="10"/>
                <c:pt idx="0">
                  <c:v>2006</c:v>
                </c:pt>
                <c:pt idx="1">
                  <c:v>2007</c:v>
                </c:pt>
                <c:pt idx="2">
                  <c:v>2008</c:v>
                </c:pt>
                <c:pt idx="3">
                  <c:v>2009</c:v>
                </c:pt>
                <c:pt idx="4">
                  <c:v>2010</c:v>
                </c:pt>
                <c:pt idx="5">
                  <c:v>2011</c:v>
                </c:pt>
                <c:pt idx="6">
                  <c:v>2012</c:v>
                </c:pt>
                <c:pt idx="7">
                  <c:v>2013</c:v>
                </c:pt>
                <c:pt idx="8">
                  <c:v>2014</c:v>
                </c:pt>
                <c:pt idx="9">
                  <c:v>2015</c:v>
                </c:pt>
              </c:numCache>
            </c:numRef>
          </c:cat>
          <c:val>
            <c:numRef>
              <c:f>PAX!$I$17:$R$17</c:f>
              <c:numCache>
                <c:formatCode>General</c:formatCode>
                <c:ptCount val="10"/>
                <c:pt idx="0">
                  <c:v>1010219</c:v>
                </c:pt>
                <c:pt idx="1">
                  <c:v>1072913</c:v>
                </c:pt>
                <c:pt idx="2">
                  <c:v>1148149</c:v>
                </c:pt>
                <c:pt idx="3">
                  <c:v>1164648</c:v>
                </c:pt>
                <c:pt idx="4">
                  <c:v>1223007</c:v>
                </c:pt>
                <c:pt idx="5">
                  <c:v>1360480</c:v>
                </c:pt>
                <c:pt idx="6">
                  <c:v>1325746</c:v>
                </c:pt>
                <c:pt idx="7">
                  <c:v>1537798</c:v>
                </c:pt>
                <c:pt idx="8">
                  <c:v>1655580</c:v>
                </c:pt>
                <c:pt idx="9" formatCode="0">
                  <c:v>1606106.1476197205</c:v>
                </c:pt>
              </c:numCache>
            </c:numRef>
          </c:val>
          <c:smooth val="1"/>
        </c:ser>
        <c:dLbls>
          <c:showLegendKey val="0"/>
          <c:showVal val="0"/>
          <c:showCatName val="0"/>
          <c:showSerName val="0"/>
          <c:showPercent val="0"/>
          <c:showBubbleSize val="0"/>
        </c:dLbls>
        <c:smooth val="0"/>
        <c:axId val="916379552"/>
        <c:axId val="916371712"/>
      </c:lineChart>
      <c:catAx>
        <c:axId val="9163795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crossAx val="916371712"/>
        <c:crosses val="autoZero"/>
        <c:auto val="1"/>
        <c:lblAlgn val="ctr"/>
        <c:lblOffset val="100"/>
        <c:noMultiLvlLbl val="0"/>
      </c:catAx>
      <c:valAx>
        <c:axId val="91637171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crossAx val="916379552"/>
        <c:crosses val="autoZero"/>
        <c:crossBetween val="between"/>
        <c:dispUnits>
          <c:builtInUnit val="millions"/>
          <c:dispUnitsLbl>
            <c:layout/>
            <c:tx>
              <c:rich>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r>
                    <a:rPr lang="es-ES" sz="800"/>
                    <a:t>Millones</a:t>
                  </a:r>
                  <a:r>
                    <a:rPr lang="es-ES" sz="800" baseline="0"/>
                    <a:t> de Pasajeros </a:t>
                  </a:r>
                  <a:endParaRPr lang="es-ES" sz="800"/>
                </a:p>
              </c:rich>
            </c:tx>
            <c:spPr>
              <a:noFill/>
              <a:ln>
                <a:noFill/>
              </a:ln>
              <a:effectLst/>
            </c:spPr>
            <c:txPr>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s-EC"/>
              </a:p>
            </c:txPr>
          </c:dispUnitsLbl>
        </c:dispUnits>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lang="es-ES" sz="8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TASA OCUP HOTELERA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_(* #,##0.00_);_(* \(#,##0.00\);_(* "-"??_);_(@_)</c:formatCode>
                <c:ptCount val="8"/>
                <c:pt idx="0">
                  <c:v>66.900000000000006</c:v>
                </c:pt>
                <c:pt idx="1">
                  <c:v>65.650000000000006</c:v>
                </c:pt>
                <c:pt idx="2">
                  <c:v>64.790000000000006</c:v>
                </c:pt>
                <c:pt idx="3">
                  <c:v>62.25</c:v>
                </c:pt>
                <c:pt idx="4">
                  <c:v>56.88</c:v>
                </c:pt>
                <c:pt idx="5">
                  <c:v>52.28</c:v>
                </c:pt>
                <c:pt idx="6">
                  <c:v>45.6</c:v>
                </c:pt>
                <c:pt idx="7">
                  <c:v>55.84</c:v>
                </c:pt>
              </c:numCache>
            </c:numRef>
          </c:val>
        </c:ser>
        <c:dLbls>
          <c:dLblPos val="outEnd"/>
          <c:showLegendKey val="0"/>
          <c:showVal val="1"/>
          <c:showCatName val="0"/>
          <c:showSerName val="0"/>
          <c:showPercent val="0"/>
          <c:showBubbleSize val="0"/>
        </c:dLbls>
        <c:gapWidth val="80"/>
        <c:axId val="916446976"/>
        <c:axId val="916457168"/>
      </c:barChart>
      <c:catAx>
        <c:axId val="9164469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57168"/>
        <c:crosses val="autoZero"/>
        <c:auto val="1"/>
        <c:lblAlgn val="ctr"/>
        <c:lblOffset val="100"/>
        <c:noMultiLvlLbl val="0"/>
      </c:catAx>
      <c:valAx>
        <c:axId val="916457168"/>
        <c:scaling>
          <c:orientation val="minMax"/>
        </c:scaling>
        <c:delete val="1"/>
        <c:axPos val="l"/>
        <c:numFmt formatCode="_(* #,##0.00_);_(* \(#,##0.00\);_(* &quot;-&quot;??_);_(@_)" sourceLinked="1"/>
        <c:majorTickMark val="none"/>
        <c:minorTickMark val="none"/>
        <c:tickLblPos val="nextTo"/>
        <c:crossAx val="91644697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6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4916834317805873E-2"/>
          <c:y val="0.11619263876771174"/>
          <c:w val="0.58184485975397648"/>
          <c:h val="0.62922636299127099"/>
        </c:manualLayout>
      </c:layout>
      <c:doughnutChart>
        <c:varyColors val="1"/>
        <c:ser>
          <c:idx val="0"/>
          <c:order val="0"/>
          <c:explosion val="1"/>
          <c:dPt>
            <c:idx val="0"/>
            <c:bubble3D val="0"/>
            <c:spPr>
              <a:solidFill>
                <a:srgbClr val="92D400"/>
              </a:solidFill>
              <a:ln w="19050">
                <a:solidFill>
                  <a:schemeClr val="lt1"/>
                </a:solidFill>
              </a:ln>
              <a:effectLst/>
            </c:spPr>
          </c:dPt>
          <c:dPt>
            <c:idx val="1"/>
            <c:bubble3D val="0"/>
            <c:spPr>
              <a:solidFill>
                <a:srgbClr val="72C7E7"/>
              </a:solidFill>
              <a:ln w="19050">
                <a:solidFill>
                  <a:schemeClr val="lt1"/>
                </a:solidFill>
              </a:ln>
              <a:effectLst/>
            </c:spPr>
          </c:dPt>
          <c:dPt>
            <c:idx val="2"/>
            <c:bubble3D val="0"/>
            <c:spPr>
              <a:solidFill>
                <a:srgbClr val="00A1DE"/>
              </a:solidFill>
              <a:ln w="19050">
                <a:solidFill>
                  <a:schemeClr val="lt1"/>
                </a:solidFill>
              </a:ln>
              <a:effectLst/>
            </c:spPr>
          </c:dPt>
          <c:dPt>
            <c:idx val="3"/>
            <c:bubble3D val="0"/>
            <c:spPr>
              <a:solidFill>
                <a:srgbClr val="7030A0"/>
              </a:solidFill>
              <a:ln w="19050">
                <a:solidFill>
                  <a:schemeClr val="lt1"/>
                </a:solidFill>
              </a:ln>
              <a:effectLst/>
            </c:spPr>
          </c:dPt>
          <c:dPt>
            <c:idx val="4"/>
            <c:bubble3D val="0"/>
            <c:spPr>
              <a:solidFill>
                <a:srgbClr val="3C8A2E"/>
              </a:solidFill>
              <a:ln w="19050">
                <a:solidFill>
                  <a:schemeClr val="lt1"/>
                </a:solidFill>
              </a:ln>
              <a:effectLst/>
            </c:spPr>
          </c:dPt>
          <c:dPt>
            <c:idx val="5"/>
            <c:bubble3D val="0"/>
            <c:spPr>
              <a:solidFill>
                <a:srgbClr val="001747"/>
              </a:solidFill>
              <a:ln w="19050">
                <a:solidFill>
                  <a:schemeClr val="lt1"/>
                </a:solidFill>
              </a:ln>
              <a:effectLst/>
            </c:spPr>
          </c:dPt>
          <c:dPt>
            <c:idx val="6"/>
            <c:bubble3D val="0"/>
            <c:spPr>
              <a:solidFill>
                <a:srgbClr val="19C0FF"/>
              </a:solidFill>
              <a:ln w="19050">
                <a:solidFill>
                  <a:schemeClr val="lt1"/>
                </a:solidFill>
              </a:ln>
              <a:effectLst/>
            </c:spPr>
          </c:dPt>
          <c:dPt>
            <c:idx val="7"/>
            <c:bubble3D val="0"/>
            <c:spPr>
              <a:solidFill>
                <a:schemeClr val="accent2">
                  <a:lumMod val="60000"/>
                </a:schemeClr>
              </a:solidFill>
              <a:ln w="19050">
                <a:solidFill>
                  <a:schemeClr val="lt1"/>
                </a:solidFill>
              </a:ln>
              <a:effectLst/>
            </c:spPr>
          </c:dPt>
          <c:dPt>
            <c:idx val="8"/>
            <c:bubble3D val="0"/>
            <c:spPr>
              <a:solidFill>
                <a:schemeClr val="accent3">
                  <a:lumMod val="60000"/>
                </a:schemeClr>
              </a:solidFill>
              <a:ln w="19050">
                <a:solidFill>
                  <a:schemeClr val="lt1"/>
                </a:solidFill>
              </a:ln>
              <a:effectLst/>
            </c:spPr>
          </c:dPt>
          <c:dPt>
            <c:idx val="9"/>
            <c:bubble3D val="0"/>
            <c:spPr>
              <a:solidFill>
                <a:schemeClr val="accent4">
                  <a:lumMod val="60000"/>
                </a:schemeClr>
              </a:solidFill>
              <a:ln w="19050">
                <a:solidFill>
                  <a:schemeClr val="lt1"/>
                </a:solidFill>
              </a:ln>
              <a:effectLst/>
            </c:spPr>
          </c:dPt>
          <c:dPt>
            <c:idx val="10"/>
            <c:bubble3D val="0"/>
            <c:spPr>
              <a:solidFill>
                <a:srgbClr val="006185"/>
              </a:solidFill>
              <a:ln w="19050">
                <a:solidFill>
                  <a:schemeClr val="lt1"/>
                </a:solidFill>
              </a:ln>
              <a:effectLst/>
            </c:spPr>
          </c:dPt>
          <c:dPt>
            <c:idx val="11"/>
            <c:bubble3D val="0"/>
            <c:spPr>
              <a:solidFill>
                <a:schemeClr val="accent6">
                  <a:lumMod val="60000"/>
                </a:schemeClr>
              </a:solidFill>
              <a:ln w="19050">
                <a:solidFill>
                  <a:schemeClr val="lt1"/>
                </a:solidFill>
              </a:ln>
              <a:effectLst/>
            </c:spPr>
          </c:dPt>
          <c:dPt>
            <c:idx val="12"/>
            <c:bubble3D val="0"/>
            <c:spPr>
              <a:solidFill>
                <a:schemeClr val="accent1">
                  <a:lumMod val="80000"/>
                  <a:lumOff val="20000"/>
                </a:schemeClr>
              </a:solidFill>
              <a:ln w="19050">
                <a:solidFill>
                  <a:schemeClr val="lt1"/>
                </a:solidFill>
              </a:ln>
              <a:effectLst/>
            </c:spPr>
          </c:dPt>
          <c:dLbls>
            <c:dLbl>
              <c:idx val="0"/>
              <c:layout/>
              <c:tx>
                <c:rich>
                  <a:bodyPr/>
                  <a:lstStyle/>
                  <a:p>
                    <a:r>
                      <a:rPr lang="en-US" dirty="0"/>
                      <a:t>21%</a:t>
                    </a:r>
                  </a:p>
                </c:rich>
              </c:tx>
              <c:showLegendKey val="0"/>
              <c:showVal val="0"/>
              <c:showCatName val="0"/>
              <c:showSerName val="0"/>
              <c:showPercent val="1"/>
              <c:showBubbleSize val="0"/>
              <c:extLst>
                <c:ext xmlns:c15="http://schemas.microsoft.com/office/drawing/2012/chart" uri="{CE6537A1-D6FC-4f65-9D91-7224C49458BB}">
                  <c15:layout/>
                </c:ext>
              </c:extLst>
            </c:dLbl>
            <c:dLbl>
              <c:idx val="1"/>
              <c:layout/>
              <c:tx>
                <c:rich>
                  <a:bodyPr/>
                  <a:lstStyle/>
                  <a:p>
                    <a:r>
                      <a:rPr lang="en-US" dirty="0"/>
                      <a:t>13%</a:t>
                    </a:r>
                  </a:p>
                </c:rich>
              </c:tx>
              <c:showLegendKey val="0"/>
              <c:showVal val="0"/>
              <c:showCatName val="0"/>
              <c:showSerName val="0"/>
              <c:showPercent val="1"/>
              <c:showBubbleSize val="0"/>
              <c:extLst>
                <c:ext xmlns:c15="http://schemas.microsoft.com/office/drawing/2012/chart" uri="{CE6537A1-D6FC-4f65-9D91-7224C49458BB}">
                  <c15:layout/>
                </c:ext>
              </c:extLst>
            </c:dLbl>
            <c:dLbl>
              <c:idx val="2"/>
              <c:layout/>
              <c:tx>
                <c:rich>
                  <a:bodyPr/>
                  <a:lstStyle/>
                  <a:p>
                    <a:r>
                      <a:rPr lang="en-US" dirty="0"/>
                      <a:t>13%</a:t>
                    </a:r>
                  </a:p>
                </c:rich>
              </c:tx>
              <c:showLegendKey val="0"/>
              <c:showVal val="0"/>
              <c:showCatName val="0"/>
              <c:showSerName val="0"/>
              <c:showPercent val="1"/>
              <c:showBubbleSize val="0"/>
              <c:extLst>
                <c:ext xmlns:c15="http://schemas.microsoft.com/office/drawing/2012/chart" uri="{CE6537A1-D6FC-4f65-9D91-7224C49458BB}">
                  <c15:layout/>
                </c:ext>
              </c:extLst>
            </c:dLbl>
            <c:dLbl>
              <c:idx val="3"/>
              <c:layout/>
              <c:tx>
                <c:rich>
                  <a:bodyPr/>
                  <a:lstStyle/>
                  <a:p>
                    <a:r>
                      <a:rPr lang="en-US" dirty="0"/>
                      <a:t>12%</a:t>
                    </a:r>
                  </a:p>
                </c:rich>
              </c:tx>
              <c:showLegendKey val="0"/>
              <c:showVal val="0"/>
              <c:showCatName val="0"/>
              <c:showSerName val="0"/>
              <c:showPercent val="1"/>
              <c:showBubbleSize val="0"/>
              <c:extLst>
                <c:ext xmlns:c15="http://schemas.microsoft.com/office/drawing/2012/chart" uri="{CE6537A1-D6FC-4f65-9D91-7224C49458BB}">
                  <c15:layout/>
                </c:ext>
              </c:extLst>
            </c:dLbl>
            <c:dLbl>
              <c:idx val="4"/>
              <c:layout/>
              <c:tx>
                <c:rich>
                  <a:bodyPr/>
                  <a:lstStyle/>
                  <a:p>
                    <a:r>
                      <a:rPr lang="en-US" dirty="0"/>
                      <a:t>10%</a:t>
                    </a:r>
                  </a:p>
                </c:rich>
              </c:tx>
              <c:showLegendKey val="0"/>
              <c:showVal val="0"/>
              <c:showCatName val="0"/>
              <c:showSerName val="0"/>
              <c:showPercent val="1"/>
              <c:showBubbleSize val="0"/>
              <c:extLst>
                <c:ext xmlns:c15="http://schemas.microsoft.com/office/drawing/2012/chart" uri="{CE6537A1-D6FC-4f65-9D91-7224C49458BB}">
                  <c15:layout/>
                </c:ext>
              </c:extLst>
            </c:dLbl>
            <c:dLbl>
              <c:idx val="5"/>
              <c:layout/>
              <c:tx>
                <c:rich>
                  <a:bodyPr/>
                  <a:lstStyle/>
                  <a:p>
                    <a:r>
                      <a:rPr lang="en-US" dirty="0"/>
                      <a:t>8%</a:t>
                    </a:r>
                  </a:p>
                </c:rich>
              </c:tx>
              <c:showLegendKey val="0"/>
              <c:showVal val="0"/>
              <c:showCatName val="0"/>
              <c:showSerName val="0"/>
              <c:showPercent val="1"/>
              <c:showBubbleSize val="0"/>
              <c:extLst>
                <c:ext xmlns:c15="http://schemas.microsoft.com/office/drawing/2012/chart" uri="{CE6537A1-D6FC-4f65-9D91-7224C49458BB}">
                  <c15:layout/>
                </c:ext>
              </c:extLst>
            </c:dLbl>
            <c:dLbl>
              <c:idx val="6"/>
              <c:layout/>
              <c:tx>
                <c:rich>
                  <a:bodyPr/>
                  <a:lstStyle/>
                  <a:p>
                    <a:r>
                      <a:rPr lang="en-US" dirty="0"/>
                      <a:t>7%</a:t>
                    </a:r>
                  </a:p>
                </c:rich>
              </c:tx>
              <c:showLegendKey val="0"/>
              <c:showVal val="0"/>
              <c:showCatName val="0"/>
              <c:showSerName val="0"/>
              <c:showPercent val="1"/>
              <c:showBubbleSize val="0"/>
              <c:extLst>
                <c:ext xmlns:c15="http://schemas.microsoft.com/office/drawing/2012/chart" uri="{CE6537A1-D6FC-4f65-9D91-7224C49458BB}">
                  <c15:layout/>
                </c:ext>
              </c:extLst>
            </c:dLbl>
            <c:dLbl>
              <c:idx val="7"/>
              <c:layout>
                <c:manualLayout>
                  <c:x val="-1.3763709973704472E-2"/>
                  <c:y val="-2.3248925698264093E-2"/>
                </c:manualLayout>
              </c:layout>
              <c:tx>
                <c:rich>
                  <a:bodyPr/>
                  <a:lstStyle/>
                  <a:p>
                    <a:endParaRPr lang="en-US" dirty="0"/>
                  </a:p>
                </c:rich>
              </c:tx>
              <c:showLegendKey val="0"/>
              <c:showVal val="0"/>
              <c:showCatName val="0"/>
              <c:showSerName val="0"/>
              <c:showPercent val="1"/>
              <c:showBubbleSize val="0"/>
              <c:extLst>
                <c:ext xmlns:c15="http://schemas.microsoft.com/office/drawing/2012/chart" uri="{CE6537A1-D6FC-4f65-9D91-7224C49458BB}">
                  <c15:layout/>
                </c:ext>
              </c:extLst>
            </c:dLbl>
            <c:dLbl>
              <c:idx val="8"/>
              <c:layout>
                <c:manualLayout>
                  <c:x val="-1.8351613298272621E-2"/>
                  <c:y val="-3.7198281117222572E-2"/>
                </c:manualLayout>
              </c:layout>
              <c:tx>
                <c:rich>
                  <a:bodyPr/>
                  <a:lstStyle/>
                  <a:p>
                    <a:endParaRPr lang="en-US" dirty="0"/>
                  </a:p>
                </c:rich>
              </c:tx>
              <c:showLegendKey val="0"/>
              <c:showVal val="0"/>
              <c:showCatName val="0"/>
              <c:showSerName val="0"/>
              <c:showPercent val="1"/>
              <c:showBubbleSize val="0"/>
              <c:extLst>
                <c:ext xmlns:c15="http://schemas.microsoft.com/office/drawing/2012/chart" uri="{CE6537A1-D6FC-4f65-9D91-7224C49458BB}">
                  <c15:layout/>
                </c:ext>
              </c:extLst>
            </c:dLbl>
            <c:dLbl>
              <c:idx val="9"/>
              <c:layout>
                <c:manualLayout>
                  <c:x val="-9.6345969815931173E-2"/>
                  <c:y val="-0.10694505821201483"/>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0"/>
              <c:layout>
                <c:manualLayout>
                  <c:x val="-4.129112992111339E-2"/>
                  <c:y val="-0.13019416697268599"/>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8.0586341269924422E-2"/>
                      <c:h val="5.6704312840473184E-2"/>
                    </c:manualLayout>
                  </c15:layout>
                </c:ext>
              </c:extLst>
            </c:dLbl>
            <c:dLbl>
              <c:idx val="11"/>
              <c:layout>
                <c:manualLayout>
                  <c:x val="9.1758066491362585E-3"/>
                  <c:y val="-0.13019398391027892"/>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dLbl>
              <c:idx val="12"/>
              <c:layout>
                <c:manualLayout>
                  <c:x val="9.1758066491362963E-2"/>
                  <c:y val="-0.10229527307236201"/>
                </c:manualLayout>
              </c:layout>
              <c:tx>
                <c:rich>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n-US" dirty="0"/>
                  </a:p>
                </c:rich>
              </c:tx>
              <c:numFmt formatCode="0.0%" sourceLinked="0"/>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800" b="1" i="0" u="none" strike="noStrike" kern="1200" baseline="0">
                    <a:solidFill>
                      <a:schemeClr val="bg1"/>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cat>
            <c:strRef>
              <c:f>'Rutas Internacionales'!$A$22:$A$34</c:f>
              <c:strCache>
                <c:ptCount val="13"/>
                <c:pt idx="0">
                  <c:v>Panamá</c:v>
                </c:pt>
                <c:pt idx="1">
                  <c:v>Miami</c:v>
                </c:pt>
                <c:pt idx="2">
                  <c:v>Bogota</c:v>
                </c:pt>
                <c:pt idx="3">
                  <c:v>Amsterdam</c:v>
                </c:pt>
                <c:pt idx="4">
                  <c:v>Lima</c:v>
                </c:pt>
                <c:pt idx="5">
                  <c:v>Madrid</c:v>
                </c:pt>
                <c:pt idx="6">
                  <c:v>New York</c:v>
                </c:pt>
                <c:pt idx="7">
                  <c:v>Santiago</c:v>
                </c:pt>
                <c:pt idx="8">
                  <c:v>San Salvador</c:v>
                </c:pt>
                <c:pt idx="9">
                  <c:v>Cali</c:v>
                </c:pt>
                <c:pt idx="10">
                  <c:v>Fort Lauderdale</c:v>
                </c:pt>
                <c:pt idx="11">
                  <c:v>Buenos Aires</c:v>
                </c:pt>
                <c:pt idx="12">
                  <c:v>Barcelona (Venezuela)</c:v>
                </c:pt>
              </c:strCache>
            </c:strRef>
          </c:cat>
          <c:val>
            <c:numRef>
              <c:f>'Rutas Internacionales'!$B$22:$B$34</c:f>
              <c:numCache>
                <c:formatCode>General</c:formatCode>
                <c:ptCount val="13"/>
                <c:pt idx="0">
                  <c:v>227247</c:v>
                </c:pt>
                <c:pt idx="1">
                  <c:v>142412</c:v>
                </c:pt>
                <c:pt idx="2">
                  <c:v>132480</c:v>
                </c:pt>
                <c:pt idx="3">
                  <c:v>130793</c:v>
                </c:pt>
                <c:pt idx="4">
                  <c:v>109538</c:v>
                </c:pt>
                <c:pt idx="5">
                  <c:v>87964</c:v>
                </c:pt>
                <c:pt idx="6">
                  <c:v>75327</c:v>
                </c:pt>
                <c:pt idx="7">
                  <c:v>61379</c:v>
                </c:pt>
                <c:pt idx="8">
                  <c:v>39227</c:v>
                </c:pt>
                <c:pt idx="9">
                  <c:v>27960</c:v>
                </c:pt>
                <c:pt idx="10">
                  <c:v>12650</c:v>
                </c:pt>
                <c:pt idx="11">
                  <c:v>8928</c:v>
                </c:pt>
                <c:pt idx="12">
                  <c:v>3744</c:v>
                </c:pt>
              </c:numCache>
            </c:numRef>
          </c:val>
        </c:ser>
        <c:dLbls>
          <c:showLegendKey val="0"/>
          <c:showVal val="0"/>
          <c:showCatName val="0"/>
          <c:showSerName val="0"/>
          <c:showPercent val="0"/>
          <c:showBubbleSize val="0"/>
          <c:showLeaderLines val="0"/>
        </c:dLbls>
        <c:firstSliceAng val="0"/>
        <c:holeSize val="44"/>
      </c:doughnutChart>
      <c:spPr>
        <a:noFill/>
        <a:ln>
          <a:noFill/>
        </a:ln>
        <a:effectLst/>
      </c:spPr>
    </c:plotArea>
    <c:legend>
      <c:legendPos val="r"/>
      <c:layout>
        <c:manualLayout>
          <c:xMode val="edge"/>
          <c:yMode val="edge"/>
          <c:x val="0.64887981102173331"/>
          <c:y val="8.2165730790620915E-3"/>
          <c:w val="0.32359276903085782"/>
          <c:h val="0.99178342692093791"/>
        </c:manualLayout>
      </c:layout>
      <c:overlay val="0"/>
      <c:spPr>
        <a:noFill/>
        <a:ln>
          <a:noFill/>
        </a:ln>
        <a:effectLst/>
      </c:spPr>
      <c:txPr>
        <a:bodyPr rot="0" spcFirstLastPara="1" vertOverflow="ellipsis" vert="horz" wrap="square" anchor="ctr" anchorCtr="1"/>
        <a:lstStyle/>
        <a:p>
          <a:pPr>
            <a:defRPr lang="es-ES" sz="8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lineChart>
        <c:grouping val="standard"/>
        <c:varyColors val="0"/>
        <c:ser>
          <c:idx val="0"/>
          <c:order val="0"/>
          <c:tx>
            <c:strRef>
              <c:f>'HISTÓRICO PAX LLEGADOS QUITO'!$J$1:$P$1</c:f>
              <c:strCache>
                <c:ptCount val="7"/>
                <c:pt idx="0">
                  <c:v>PASAJEROS SALIDOS AEROPUERTO DE QUITO</c:v>
                </c:pt>
              </c:strCache>
            </c:strRef>
          </c:tx>
          <c:spPr>
            <a:ln w="28575" cap="rnd">
              <a:solidFill>
                <a:schemeClr val="accent1"/>
              </a:solidFill>
              <a:round/>
            </a:ln>
            <a:effectLst/>
          </c:spPr>
          <c:marker>
            <c:symbol val="none"/>
          </c:marker>
          <c:cat>
            <c:strRef>
              <c:f>'HISTÓRICO PAX LLEGADOS QUITO'!$C$2:$I$2</c:f>
              <c:strCache>
                <c:ptCount val="7"/>
                <c:pt idx="0">
                  <c:v>2010</c:v>
                </c:pt>
                <c:pt idx="1">
                  <c:v>2011</c:v>
                </c:pt>
                <c:pt idx="2">
                  <c:v>2012</c:v>
                </c:pt>
                <c:pt idx="3">
                  <c:v>2013</c:v>
                </c:pt>
                <c:pt idx="4">
                  <c:v>2014</c:v>
                </c:pt>
                <c:pt idx="5">
                  <c:v>2015</c:v>
                </c:pt>
                <c:pt idx="6">
                  <c:v>2016 (F)</c:v>
                </c:pt>
              </c:strCache>
            </c:strRef>
          </c:cat>
          <c:val>
            <c:numRef>
              <c:f>'HISTÓRICO PAX LLEGADOS QUITO'!$J$3:$P$3</c:f>
              <c:numCache>
                <c:formatCode>_-* #,##0\ _€_-;\-* #,##0\ _€_-;_-* "-"??\ _€_-;_-@_-</c:formatCode>
                <c:ptCount val="7"/>
                <c:pt idx="0">
                  <c:v>784190</c:v>
                </c:pt>
                <c:pt idx="1">
                  <c:v>780817</c:v>
                </c:pt>
                <c:pt idx="2">
                  <c:v>833119</c:v>
                </c:pt>
                <c:pt idx="3">
                  <c:v>964944</c:v>
                </c:pt>
                <c:pt idx="4">
                  <c:v>1092921</c:v>
                </c:pt>
                <c:pt idx="5">
                  <c:v>1154733.2320622592</c:v>
                </c:pt>
                <c:pt idx="6">
                  <c:v>1143662.7891400538</c:v>
                </c:pt>
              </c:numCache>
            </c:numRef>
          </c:val>
          <c:smooth val="1"/>
        </c:ser>
        <c:ser>
          <c:idx val="1"/>
          <c:order val="1"/>
          <c:tx>
            <c:strRef>
              <c:f>'HISTÓRICO PAX LLEGADOS QUITO'!$C$1:$I$1</c:f>
              <c:strCache>
                <c:ptCount val="7"/>
                <c:pt idx="0">
                  <c:v>PASAJEROS LLEGADOS AEROPUERTO DE QUITO</c:v>
                </c:pt>
              </c:strCache>
            </c:strRef>
          </c:tx>
          <c:spPr>
            <a:ln w="28575" cap="rnd">
              <a:solidFill>
                <a:schemeClr val="accent2"/>
              </a:solidFill>
              <a:round/>
            </a:ln>
            <a:effectLst/>
          </c:spPr>
          <c:marker>
            <c:symbol val="none"/>
          </c:marker>
          <c:cat>
            <c:strRef>
              <c:f>'HISTÓRICO PAX LLEGADOS QUITO'!$C$2:$I$2</c:f>
              <c:strCache>
                <c:ptCount val="7"/>
                <c:pt idx="0">
                  <c:v>2010</c:v>
                </c:pt>
                <c:pt idx="1">
                  <c:v>2011</c:v>
                </c:pt>
                <c:pt idx="2">
                  <c:v>2012</c:v>
                </c:pt>
                <c:pt idx="3">
                  <c:v>2013</c:v>
                </c:pt>
                <c:pt idx="4">
                  <c:v>2014</c:v>
                </c:pt>
                <c:pt idx="5">
                  <c:v>2015</c:v>
                </c:pt>
                <c:pt idx="6">
                  <c:v>2016 (F)</c:v>
                </c:pt>
              </c:strCache>
            </c:strRef>
          </c:cat>
          <c:val>
            <c:numRef>
              <c:f>'HISTÓRICO PAX LLEGADOS QUITO'!$C$3:$I$3</c:f>
              <c:numCache>
                <c:formatCode>_-* #,##0\ _€_-;\-* #,##0\ _€_-;_-* "-"??\ _€_-;_-@_-</c:formatCode>
                <c:ptCount val="7"/>
                <c:pt idx="0">
                  <c:v>837261</c:v>
                </c:pt>
                <c:pt idx="1">
                  <c:v>829026</c:v>
                </c:pt>
                <c:pt idx="2">
                  <c:v>932692</c:v>
                </c:pt>
                <c:pt idx="3">
                  <c:v>1079183</c:v>
                </c:pt>
                <c:pt idx="4">
                  <c:v>1190692</c:v>
                </c:pt>
                <c:pt idx="5">
                  <c:v>1258033.8574797956</c:v>
                </c:pt>
                <c:pt idx="6">
                  <c:v>1245973.0700816882</c:v>
                </c:pt>
              </c:numCache>
            </c:numRef>
          </c:val>
          <c:smooth val="1"/>
        </c:ser>
        <c:dLbls>
          <c:showLegendKey val="0"/>
          <c:showVal val="0"/>
          <c:showCatName val="0"/>
          <c:showSerName val="0"/>
          <c:showPercent val="0"/>
          <c:showBubbleSize val="0"/>
        </c:dLbls>
        <c:smooth val="0"/>
        <c:axId val="916372104"/>
        <c:axId val="916380336"/>
      </c:lineChart>
      <c:catAx>
        <c:axId val="916372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16380336"/>
        <c:crosses val="autoZero"/>
        <c:auto val="1"/>
        <c:lblAlgn val="ctr"/>
        <c:lblOffset val="100"/>
        <c:noMultiLvlLbl val="0"/>
      </c:catAx>
      <c:valAx>
        <c:axId val="916380336"/>
        <c:scaling>
          <c:orientation val="minMax"/>
        </c:scaling>
        <c:delete val="0"/>
        <c:axPos val="l"/>
        <c:majorGridlines>
          <c:spPr>
            <a:ln w="9525" cap="flat" cmpd="sng" algn="ctr">
              <a:solidFill>
                <a:schemeClr val="tx1">
                  <a:lumMod val="15000"/>
                  <a:lumOff val="85000"/>
                </a:schemeClr>
              </a:solidFill>
              <a:round/>
            </a:ln>
            <a:effectLst/>
          </c:spPr>
        </c:majorGridlines>
        <c:numFmt formatCode="_-* #,##0\ _€_-;\-* #,##0\ _€_-;_-* &quot;-&quot;??\ _€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16372104"/>
        <c:crosses val="autoZero"/>
        <c:crossBetween val="between"/>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21105243048876E-2"/>
          <c:y val="0.10324704178962416"/>
          <c:w val="0.78310374392107751"/>
          <c:h val="0.89675308593699088"/>
        </c:manualLayout>
      </c:layout>
      <c:doughnutChart>
        <c:varyColors val="1"/>
        <c:ser>
          <c:idx val="0"/>
          <c:order val="0"/>
          <c:spPr>
            <a:solidFill>
              <a:srgbClr val="FFFFFF">
                <a:lumMod val="65000"/>
              </a:srgbClr>
            </a:solidFill>
          </c:spPr>
          <c:explosion val="1"/>
          <c:dPt>
            <c:idx val="0"/>
            <c:bubble3D val="0"/>
            <c:spPr>
              <a:solidFill>
                <a:srgbClr val="FFFFFF">
                  <a:lumMod val="65000"/>
                </a:srgbClr>
              </a:solidFill>
              <a:ln w="19050">
                <a:solidFill>
                  <a:schemeClr val="lt1"/>
                </a:solidFill>
              </a:ln>
              <a:effectLst/>
            </c:spPr>
          </c:dPt>
          <c:dPt>
            <c:idx val="1"/>
            <c:bubble3D val="0"/>
            <c:spPr>
              <a:solidFill>
                <a:srgbClr val="FFFFFF">
                  <a:lumMod val="65000"/>
                </a:srgbClr>
              </a:solidFill>
              <a:ln w="19050">
                <a:solidFill>
                  <a:schemeClr val="lt1"/>
                </a:solidFill>
              </a:ln>
              <a:effectLst/>
            </c:spPr>
          </c:dPt>
          <c:dPt>
            <c:idx val="2"/>
            <c:bubble3D val="0"/>
            <c:spPr>
              <a:solidFill>
                <a:srgbClr val="0079A6">
                  <a:lumMod val="60000"/>
                  <a:lumOff val="40000"/>
                </a:srgbClr>
              </a:solidFill>
              <a:ln w="19050">
                <a:solidFill>
                  <a:schemeClr val="lt1"/>
                </a:solidFill>
              </a:ln>
              <a:effectLst/>
            </c:spPr>
          </c:dPt>
          <c:dPt>
            <c:idx val="3"/>
            <c:bubble3D val="0"/>
            <c:spPr>
              <a:solidFill>
                <a:srgbClr val="FFFFFF">
                  <a:lumMod val="65000"/>
                </a:srgbClr>
              </a:solidFill>
              <a:ln w="19050">
                <a:solidFill>
                  <a:schemeClr val="lt1"/>
                </a:solidFill>
              </a:ln>
              <a:effectLst/>
            </c:spPr>
          </c:dPt>
          <c:dPt>
            <c:idx val="4"/>
            <c:bubble3D val="0"/>
            <c:spPr>
              <a:solidFill>
                <a:srgbClr val="FFFFFF">
                  <a:lumMod val="65000"/>
                </a:srgbClr>
              </a:solidFill>
              <a:ln w="19050">
                <a:solidFill>
                  <a:schemeClr val="lt1"/>
                </a:solidFill>
              </a:ln>
              <a:effectLst/>
            </c:spPr>
          </c:dPt>
          <c:dPt>
            <c:idx val="5"/>
            <c:bubble3D val="0"/>
            <c:spPr>
              <a:solidFill>
                <a:srgbClr val="FFFFFF">
                  <a:lumMod val="65000"/>
                </a:srgbClr>
              </a:solidFill>
              <a:ln w="19050">
                <a:solidFill>
                  <a:schemeClr val="lt1"/>
                </a:solidFill>
              </a:ln>
              <a:effectLst/>
            </c:spPr>
          </c:dPt>
          <c:dPt>
            <c:idx val="6"/>
            <c:bubble3D val="0"/>
            <c:spPr>
              <a:solidFill>
                <a:srgbClr val="FFFFFF">
                  <a:lumMod val="65000"/>
                </a:srgbClr>
              </a:solidFill>
              <a:ln w="19050">
                <a:solidFill>
                  <a:schemeClr val="lt1"/>
                </a:solidFill>
              </a:ln>
              <a:effectLst/>
            </c:spPr>
          </c:dPt>
          <c:dPt>
            <c:idx val="7"/>
            <c:bubble3D val="0"/>
            <c:spPr>
              <a:solidFill>
                <a:srgbClr val="FFFFFF">
                  <a:lumMod val="65000"/>
                </a:srgbClr>
              </a:solidFill>
              <a:ln w="19050">
                <a:solidFill>
                  <a:schemeClr val="lt1"/>
                </a:solidFill>
              </a:ln>
              <a:effectLst/>
            </c:spPr>
          </c:dPt>
          <c:dPt>
            <c:idx val="8"/>
            <c:bubble3D val="0"/>
            <c:spPr>
              <a:solidFill>
                <a:srgbClr val="FFFFFF">
                  <a:lumMod val="65000"/>
                </a:srgbClr>
              </a:solidFill>
              <a:ln w="19050">
                <a:solidFill>
                  <a:schemeClr val="lt1"/>
                </a:solidFill>
              </a:ln>
              <a:effectLst/>
            </c:spPr>
          </c:dPt>
          <c:dPt>
            <c:idx val="9"/>
            <c:bubble3D val="0"/>
            <c:spPr>
              <a:solidFill>
                <a:srgbClr val="FFFFFF">
                  <a:lumMod val="65000"/>
                </a:srgbClr>
              </a:solidFill>
              <a:ln w="19050">
                <a:solidFill>
                  <a:schemeClr val="lt1"/>
                </a:solidFill>
              </a:ln>
              <a:effectLst/>
            </c:spPr>
          </c:dPt>
          <c:dPt>
            <c:idx val="10"/>
            <c:bubble3D val="0"/>
            <c:spPr>
              <a:solidFill>
                <a:srgbClr val="FFFFFF">
                  <a:lumMod val="65000"/>
                </a:srgbClr>
              </a:solidFill>
              <a:ln w="19050">
                <a:solidFill>
                  <a:schemeClr val="lt1"/>
                </a:solidFill>
              </a:ln>
              <a:effectLst/>
            </c:spPr>
          </c:dPt>
          <c:dPt>
            <c:idx val="11"/>
            <c:bubble3D val="0"/>
            <c:spPr>
              <a:solidFill>
                <a:srgbClr val="FFFFFF">
                  <a:lumMod val="65000"/>
                </a:srgbClr>
              </a:solidFill>
              <a:ln w="19050">
                <a:solidFill>
                  <a:schemeClr val="lt1"/>
                </a:solidFill>
              </a:ln>
              <a:effectLst/>
            </c:spPr>
          </c:dPt>
          <c:cat>
            <c:strRef>
              <c:f>'Histórico Aerolíneas'!$B$3:$B$14</c:f>
              <c:strCache>
                <c:ptCount val="12"/>
                <c:pt idx="0">
                  <c:v>Copa Airlines</c:v>
                </c:pt>
                <c:pt idx="1">
                  <c:v>Avianca</c:v>
                </c:pt>
                <c:pt idx="2">
                  <c:v>American Airlines</c:v>
                </c:pt>
                <c:pt idx="3">
                  <c:v>Tame</c:v>
                </c:pt>
                <c:pt idx="4">
                  <c:v>LAN Airlines</c:v>
                </c:pt>
                <c:pt idx="5">
                  <c:v>Delta Air Lines</c:v>
                </c:pt>
                <c:pt idx="6">
                  <c:v>United Airlines</c:v>
                </c:pt>
                <c:pt idx="7">
                  <c:v>Aeromexico</c:v>
                </c:pt>
                <c:pt idx="8">
                  <c:v>JetBlue</c:v>
                </c:pt>
                <c:pt idx="9">
                  <c:v>VivaColombia</c:v>
                </c:pt>
                <c:pt idx="10">
                  <c:v>Iberia</c:v>
                </c:pt>
                <c:pt idx="11">
                  <c:v>Insel Air Aruba</c:v>
                </c:pt>
              </c:strCache>
            </c:strRef>
          </c:cat>
          <c:val>
            <c:numRef>
              <c:f>'Histórico Aerolíneas'!$M$3:$M$14</c:f>
              <c:numCache>
                <c:formatCode>General</c:formatCode>
                <c:ptCount val="12"/>
                <c:pt idx="0">
                  <c:v>535582</c:v>
                </c:pt>
                <c:pt idx="1">
                  <c:v>577440</c:v>
                </c:pt>
                <c:pt idx="2">
                  <c:v>277398</c:v>
                </c:pt>
                <c:pt idx="3">
                  <c:v>381908</c:v>
                </c:pt>
                <c:pt idx="4">
                  <c:v>325894</c:v>
                </c:pt>
                <c:pt idx="5">
                  <c:v>134314</c:v>
                </c:pt>
                <c:pt idx="6">
                  <c:v>86858</c:v>
                </c:pt>
                <c:pt idx="7">
                  <c:v>108562</c:v>
                </c:pt>
                <c:pt idx="9">
                  <c:v>56206</c:v>
                </c:pt>
                <c:pt idx="10">
                  <c:v>83244</c:v>
                </c:pt>
                <c:pt idx="11">
                  <c:v>2720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21105243048876E-2"/>
          <c:y val="0.10324704178962416"/>
          <c:w val="0.78310374392107751"/>
          <c:h val="0.89675308593699088"/>
        </c:manualLayout>
      </c:layout>
      <c:doughnutChart>
        <c:varyColors val="1"/>
        <c:ser>
          <c:idx val="0"/>
          <c:order val="0"/>
          <c:spPr>
            <a:solidFill>
              <a:srgbClr val="FFFFFF">
                <a:lumMod val="65000"/>
              </a:srgbClr>
            </a:solidFill>
          </c:spPr>
          <c:explosion val="1"/>
          <c:dPt>
            <c:idx val="0"/>
            <c:bubble3D val="0"/>
            <c:spPr>
              <a:solidFill>
                <a:srgbClr val="FFFFFF">
                  <a:lumMod val="65000"/>
                </a:srgbClr>
              </a:solidFill>
              <a:ln w="19050">
                <a:solidFill>
                  <a:schemeClr val="lt1"/>
                </a:solidFill>
              </a:ln>
              <a:effectLst/>
            </c:spPr>
          </c:dPt>
          <c:dPt>
            <c:idx val="1"/>
            <c:bubble3D val="0"/>
            <c:spPr>
              <a:solidFill>
                <a:srgbClr val="FFFFFF">
                  <a:lumMod val="65000"/>
                </a:srgbClr>
              </a:solidFill>
              <a:ln w="19050">
                <a:solidFill>
                  <a:schemeClr val="lt1"/>
                </a:solidFill>
              </a:ln>
              <a:effectLst/>
            </c:spPr>
          </c:dPt>
          <c:dPt>
            <c:idx val="2"/>
            <c:bubble3D val="0"/>
            <c:spPr>
              <a:solidFill>
                <a:srgbClr val="FFFFFF">
                  <a:lumMod val="65000"/>
                </a:srgbClr>
              </a:solidFill>
              <a:ln w="19050">
                <a:solidFill>
                  <a:schemeClr val="lt1"/>
                </a:solidFill>
              </a:ln>
              <a:effectLst/>
            </c:spPr>
          </c:dPt>
          <c:dPt>
            <c:idx val="3"/>
            <c:bubble3D val="0"/>
            <c:spPr>
              <a:solidFill>
                <a:srgbClr val="FFFFFF">
                  <a:lumMod val="65000"/>
                </a:srgbClr>
              </a:solidFill>
              <a:ln w="19050">
                <a:solidFill>
                  <a:schemeClr val="lt1"/>
                </a:solidFill>
              </a:ln>
              <a:effectLst/>
            </c:spPr>
          </c:dPt>
          <c:dPt>
            <c:idx val="4"/>
            <c:bubble3D val="0"/>
            <c:spPr>
              <a:solidFill>
                <a:srgbClr val="002776"/>
              </a:solidFill>
              <a:ln w="19050">
                <a:solidFill>
                  <a:schemeClr val="lt1"/>
                </a:solidFill>
              </a:ln>
              <a:effectLst/>
            </c:spPr>
          </c:dPt>
          <c:dPt>
            <c:idx val="5"/>
            <c:bubble3D val="0"/>
            <c:spPr>
              <a:solidFill>
                <a:srgbClr val="FFFFFF">
                  <a:lumMod val="65000"/>
                </a:srgbClr>
              </a:solidFill>
              <a:ln w="19050">
                <a:solidFill>
                  <a:schemeClr val="lt1"/>
                </a:solidFill>
              </a:ln>
              <a:effectLst/>
            </c:spPr>
          </c:dPt>
          <c:dPt>
            <c:idx val="6"/>
            <c:bubble3D val="0"/>
            <c:spPr>
              <a:solidFill>
                <a:srgbClr val="FFFFFF">
                  <a:lumMod val="65000"/>
                </a:srgbClr>
              </a:solidFill>
              <a:ln w="19050">
                <a:solidFill>
                  <a:schemeClr val="lt1"/>
                </a:solidFill>
              </a:ln>
              <a:effectLst/>
            </c:spPr>
          </c:dPt>
          <c:dPt>
            <c:idx val="7"/>
            <c:bubble3D val="0"/>
            <c:spPr>
              <a:solidFill>
                <a:srgbClr val="FFFFFF">
                  <a:lumMod val="65000"/>
                </a:srgbClr>
              </a:solidFill>
              <a:ln w="19050">
                <a:solidFill>
                  <a:schemeClr val="lt1"/>
                </a:solidFill>
              </a:ln>
              <a:effectLst/>
            </c:spPr>
          </c:dPt>
          <c:dPt>
            <c:idx val="8"/>
            <c:bubble3D val="0"/>
            <c:spPr>
              <a:solidFill>
                <a:srgbClr val="FFFFFF">
                  <a:lumMod val="65000"/>
                </a:srgbClr>
              </a:solidFill>
              <a:ln w="19050">
                <a:solidFill>
                  <a:schemeClr val="lt1"/>
                </a:solidFill>
              </a:ln>
              <a:effectLst/>
            </c:spPr>
          </c:dPt>
          <c:dPt>
            <c:idx val="9"/>
            <c:bubble3D val="0"/>
            <c:spPr>
              <a:solidFill>
                <a:srgbClr val="FFFFFF">
                  <a:lumMod val="65000"/>
                </a:srgbClr>
              </a:solidFill>
              <a:ln w="19050">
                <a:solidFill>
                  <a:schemeClr val="lt1"/>
                </a:solidFill>
              </a:ln>
              <a:effectLst/>
            </c:spPr>
          </c:dPt>
          <c:dPt>
            <c:idx val="10"/>
            <c:bubble3D val="0"/>
            <c:spPr>
              <a:solidFill>
                <a:srgbClr val="FFFFFF">
                  <a:lumMod val="65000"/>
                </a:srgbClr>
              </a:solidFill>
              <a:ln w="19050">
                <a:solidFill>
                  <a:schemeClr val="lt1"/>
                </a:solidFill>
              </a:ln>
              <a:effectLst/>
            </c:spPr>
          </c:dPt>
          <c:dPt>
            <c:idx val="11"/>
            <c:bubble3D val="0"/>
            <c:spPr>
              <a:solidFill>
                <a:srgbClr val="FFFFFF">
                  <a:lumMod val="65000"/>
                </a:srgbClr>
              </a:solidFill>
              <a:ln w="19050">
                <a:solidFill>
                  <a:schemeClr val="lt1"/>
                </a:solidFill>
              </a:ln>
              <a:effectLst/>
            </c:spPr>
          </c:dPt>
          <c:cat>
            <c:strRef>
              <c:f>'Histórico Aerolíneas'!$B$3:$B$14</c:f>
              <c:strCache>
                <c:ptCount val="12"/>
                <c:pt idx="0">
                  <c:v>Copa Airlines</c:v>
                </c:pt>
                <c:pt idx="1">
                  <c:v>Avianca</c:v>
                </c:pt>
                <c:pt idx="2">
                  <c:v>American Airlines</c:v>
                </c:pt>
                <c:pt idx="3">
                  <c:v>Tame</c:v>
                </c:pt>
                <c:pt idx="4">
                  <c:v>LAN Airlines</c:v>
                </c:pt>
                <c:pt idx="5">
                  <c:v>Delta Air Lines</c:v>
                </c:pt>
                <c:pt idx="6">
                  <c:v>United Airlines</c:v>
                </c:pt>
                <c:pt idx="7">
                  <c:v>Aeromexico</c:v>
                </c:pt>
                <c:pt idx="8">
                  <c:v>JetBlue</c:v>
                </c:pt>
                <c:pt idx="9">
                  <c:v>VivaColombia</c:v>
                </c:pt>
                <c:pt idx="10">
                  <c:v>Iberia</c:v>
                </c:pt>
                <c:pt idx="11">
                  <c:v>Insel Air Aruba</c:v>
                </c:pt>
              </c:strCache>
            </c:strRef>
          </c:cat>
          <c:val>
            <c:numRef>
              <c:f>'Histórico Aerolíneas'!$M$3:$M$14</c:f>
              <c:numCache>
                <c:formatCode>General</c:formatCode>
                <c:ptCount val="12"/>
                <c:pt idx="0">
                  <c:v>535582</c:v>
                </c:pt>
                <c:pt idx="1">
                  <c:v>577440</c:v>
                </c:pt>
                <c:pt idx="2">
                  <c:v>277398</c:v>
                </c:pt>
                <c:pt idx="3">
                  <c:v>381908</c:v>
                </c:pt>
                <c:pt idx="4">
                  <c:v>325894</c:v>
                </c:pt>
                <c:pt idx="5">
                  <c:v>134314</c:v>
                </c:pt>
                <c:pt idx="6">
                  <c:v>86858</c:v>
                </c:pt>
                <c:pt idx="7">
                  <c:v>108562</c:v>
                </c:pt>
                <c:pt idx="9">
                  <c:v>56206</c:v>
                </c:pt>
                <c:pt idx="10">
                  <c:v>83244</c:v>
                </c:pt>
                <c:pt idx="11">
                  <c:v>2720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21105243048876E-2"/>
          <c:y val="0.10324704178962416"/>
          <c:w val="0.78310374392107751"/>
          <c:h val="0.89675308593699088"/>
        </c:manualLayout>
      </c:layout>
      <c:doughnutChart>
        <c:varyColors val="1"/>
        <c:ser>
          <c:idx val="0"/>
          <c:order val="0"/>
          <c:spPr>
            <a:solidFill>
              <a:srgbClr val="FFFFFF">
                <a:lumMod val="65000"/>
              </a:srgbClr>
            </a:solidFill>
          </c:spPr>
          <c:explosion val="1"/>
          <c:dPt>
            <c:idx val="0"/>
            <c:bubble3D val="0"/>
            <c:spPr>
              <a:solidFill>
                <a:srgbClr val="FFFFFF">
                  <a:lumMod val="65000"/>
                </a:srgbClr>
              </a:solidFill>
              <a:ln w="19050">
                <a:solidFill>
                  <a:schemeClr val="lt1"/>
                </a:solidFill>
              </a:ln>
              <a:effectLst/>
            </c:spPr>
          </c:dPt>
          <c:dPt>
            <c:idx val="1"/>
            <c:bubble3D val="0"/>
            <c:spPr>
              <a:solidFill>
                <a:srgbClr val="FFFFFF">
                  <a:lumMod val="65000"/>
                </a:srgbClr>
              </a:solidFill>
              <a:ln w="19050">
                <a:solidFill>
                  <a:schemeClr val="lt1"/>
                </a:solidFill>
              </a:ln>
              <a:effectLst/>
            </c:spPr>
          </c:dPt>
          <c:dPt>
            <c:idx val="2"/>
            <c:bubble3D val="0"/>
            <c:spPr>
              <a:solidFill>
                <a:srgbClr val="FFFFFF">
                  <a:lumMod val="65000"/>
                </a:srgbClr>
              </a:solidFill>
              <a:ln w="19050">
                <a:solidFill>
                  <a:schemeClr val="lt1"/>
                </a:solidFill>
              </a:ln>
              <a:effectLst/>
            </c:spPr>
          </c:dPt>
          <c:dPt>
            <c:idx val="3"/>
            <c:bubble3D val="0"/>
            <c:spPr>
              <a:solidFill>
                <a:srgbClr val="FFFFFF">
                  <a:lumMod val="65000"/>
                </a:srgbClr>
              </a:solidFill>
              <a:ln w="19050">
                <a:solidFill>
                  <a:schemeClr val="lt1"/>
                </a:solidFill>
              </a:ln>
              <a:effectLst/>
            </c:spPr>
          </c:dPt>
          <c:dPt>
            <c:idx val="4"/>
            <c:bubble3D val="0"/>
            <c:spPr>
              <a:solidFill>
                <a:srgbClr val="FFFFFF">
                  <a:lumMod val="65000"/>
                </a:srgbClr>
              </a:solidFill>
              <a:ln w="19050">
                <a:solidFill>
                  <a:schemeClr val="lt1"/>
                </a:solidFill>
              </a:ln>
              <a:effectLst/>
            </c:spPr>
          </c:dPt>
          <c:dPt>
            <c:idx val="5"/>
            <c:bubble3D val="0"/>
            <c:spPr>
              <a:solidFill>
                <a:srgbClr val="FFFFFF">
                  <a:lumMod val="65000"/>
                </a:srgbClr>
              </a:solidFill>
              <a:ln w="19050">
                <a:solidFill>
                  <a:schemeClr val="lt1"/>
                </a:solidFill>
              </a:ln>
              <a:effectLst/>
            </c:spPr>
          </c:dPt>
          <c:dPt>
            <c:idx val="6"/>
            <c:bubble3D val="0"/>
            <c:spPr>
              <a:solidFill>
                <a:srgbClr val="FFFFFF">
                  <a:lumMod val="65000"/>
                </a:srgbClr>
              </a:solidFill>
              <a:ln w="19050">
                <a:solidFill>
                  <a:schemeClr val="lt1"/>
                </a:solidFill>
              </a:ln>
              <a:effectLst/>
            </c:spPr>
          </c:dPt>
          <c:dPt>
            <c:idx val="7"/>
            <c:bubble3D val="0"/>
            <c:spPr>
              <a:solidFill>
                <a:srgbClr val="FFFFFF">
                  <a:lumMod val="65000"/>
                </a:srgbClr>
              </a:solidFill>
              <a:ln w="19050">
                <a:solidFill>
                  <a:schemeClr val="lt1"/>
                </a:solidFill>
              </a:ln>
              <a:effectLst/>
            </c:spPr>
          </c:dPt>
          <c:dPt>
            <c:idx val="8"/>
            <c:bubble3D val="0"/>
            <c:spPr>
              <a:solidFill>
                <a:srgbClr val="FFFFFF">
                  <a:lumMod val="65000"/>
                </a:srgbClr>
              </a:solidFill>
              <a:ln w="19050">
                <a:solidFill>
                  <a:schemeClr val="lt1"/>
                </a:solidFill>
              </a:ln>
              <a:effectLst/>
            </c:spPr>
          </c:dPt>
          <c:dPt>
            <c:idx val="9"/>
            <c:bubble3D val="0"/>
            <c:spPr>
              <a:solidFill>
                <a:srgbClr val="FFFFFF">
                  <a:lumMod val="65000"/>
                </a:srgbClr>
              </a:solidFill>
              <a:ln w="19050">
                <a:solidFill>
                  <a:schemeClr val="lt1"/>
                </a:solidFill>
              </a:ln>
              <a:effectLst/>
            </c:spPr>
          </c:dPt>
          <c:dPt>
            <c:idx val="10"/>
            <c:bubble3D val="0"/>
            <c:spPr>
              <a:solidFill>
                <a:srgbClr val="FFFFFF">
                  <a:lumMod val="65000"/>
                </a:srgbClr>
              </a:solidFill>
              <a:ln w="19050">
                <a:solidFill>
                  <a:schemeClr val="lt1"/>
                </a:solidFill>
              </a:ln>
              <a:effectLst/>
            </c:spPr>
          </c:dPt>
          <c:dPt>
            <c:idx val="11"/>
            <c:bubble3D val="0"/>
            <c:spPr>
              <a:solidFill>
                <a:srgbClr val="FFFFFF">
                  <a:lumMod val="65000"/>
                </a:srgbClr>
              </a:solidFill>
              <a:ln w="19050">
                <a:solidFill>
                  <a:schemeClr val="lt1"/>
                </a:solidFill>
              </a:ln>
              <a:effectLst/>
            </c:spPr>
          </c:dPt>
          <c:cat>
            <c:strRef>
              <c:f>'Histórico Aerolíneas'!$B$3:$B$14</c:f>
              <c:strCache>
                <c:ptCount val="12"/>
                <c:pt idx="0">
                  <c:v>Copa Airlines</c:v>
                </c:pt>
                <c:pt idx="1">
                  <c:v>Avianca</c:v>
                </c:pt>
                <c:pt idx="2">
                  <c:v>American Airlines</c:v>
                </c:pt>
                <c:pt idx="3">
                  <c:v>Tame</c:v>
                </c:pt>
                <c:pt idx="4">
                  <c:v>LAN Airlines</c:v>
                </c:pt>
                <c:pt idx="5">
                  <c:v>Delta Air Lines</c:v>
                </c:pt>
                <c:pt idx="6">
                  <c:v>United Airlines</c:v>
                </c:pt>
                <c:pt idx="7">
                  <c:v>Aeromexico</c:v>
                </c:pt>
                <c:pt idx="8">
                  <c:v>JetBlue</c:v>
                </c:pt>
                <c:pt idx="9">
                  <c:v>VivaColombia</c:v>
                </c:pt>
                <c:pt idx="10">
                  <c:v>Iberia</c:v>
                </c:pt>
                <c:pt idx="11">
                  <c:v>Insel Air Aruba</c:v>
                </c:pt>
              </c:strCache>
            </c:strRef>
          </c:cat>
          <c:val>
            <c:numRef>
              <c:f>'Histórico Aerolíneas'!$M$3:$M$14</c:f>
              <c:numCache>
                <c:formatCode>General</c:formatCode>
                <c:ptCount val="12"/>
                <c:pt idx="0">
                  <c:v>535582</c:v>
                </c:pt>
                <c:pt idx="1">
                  <c:v>577440</c:v>
                </c:pt>
                <c:pt idx="2">
                  <c:v>277398</c:v>
                </c:pt>
                <c:pt idx="3">
                  <c:v>381908</c:v>
                </c:pt>
                <c:pt idx="4">
                  <c:v>325894</c:v>
                </c:pt>
                <c:pt idx="5">
                  <c:v>134314</c:v>
                </c:pt>
                <c:pt idx="6">
                  <c:v>86858</c:v>
                </c:pt>
                <c:pt idx="7">
                  <c:v>108562</c:v>
                </c:pt>
                <c:pt idx="9">
                  <c:v>56206</c:v>
                </c:pt>
                <c:pt idx="10">
                  <c:v>83244</c:v>
                </c:pt>
                <c:pt idx="11">
                  <c:v>2720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21105243048876E-2"/>
          <c:y val="0.10324704178962416"/>
          <c:w val="0.78310374392107751"/>
          <c:h val="0.89675308593699088"/>
        </c:manualLayout>
      </c:layout>
      <c:doughnutChart>
        <c:varyColors val="1"/>
        <c:ser>
          <c:idx val="0"/>
          <c:order val="0"/>
          <c:spPr>
            <a:solidFill>
              <a:srgbClr val="FFFFFF">
                <a:lumMod val="65000"/>
              </a:srgbClr>
            </a:solidFill>
          </c:spPr>
          <c:explosion val="1"/>
          <c:dPt>
            <c:idx val="0"/>
            <c:bubble3D val="0"/>
            <c:spPr>
              <a:solidFill>
                <a:srgbClr val="00A1DE"/>
              </a:solidFill>
              <a:ln w="19050">
                <a:solidFill>
                  <a:schemeClr val="lt1"/>
                </a:solidFill>
              </a:ln>
              <a:effectLst/>
            </c:spPr>
          </c:dPt>
          <c:dPt>
            <c:idx val="1"/>
            <c:bubble3D val="0"/>
            <c:spPr>
              <a:solidFill>
                <a:srgbClr val="FFFFFF">
                  <a:lumMod val="65000"/>
                </a:srgbClr>
              </a:solidFill>
              <a:ln w="19050">
                <a:solidFill>
                  <a:schemeClr val="lt1"/>
                </a:solidFill>
              </a:ln>
              <a:effectLst/>
            </c:spPr>
          </c:dPt>
          <c:dPt>
            <c:idx val="2"/>
            <c:bubble3D val="0"/>
            <c:spPr>
              <a:solidFill>
                <a:srgbClr val="FFFFFF">
                  <a:lumMod val="65000"/>
                </a:srgbClr>
              </a:solidFill>
              <a:ln w="19050">
                <a:solidFill>
                  <a:schemeClr val="lt1"/>
                </a:solidFill>
              </a:ln>
              <a:effectLst/>
            </c:spPr>
          </c:dPt>
          <c:dPt>
            <c:idx val="3"/>
            <c:bubble3D val="0"/>
            <c:spPr>
              <a:solidFill>
                <a:srgbClr val="FFFFFF">
                  <a:lumMod val="65000"/>
                </a:srgbClr>
              </a:solidFill>
              <a:ln w="19050">
                <a:solidFill>
                  <a:schemeClr val="lt1"/>
                </a:solidFill>
              </a:ln>
              <a:effectLst/>
            </c:spPr>
          </c:dPt>
          <c:dPt>
            <c:idx val="4"/>
            <c:bubble3D val="0"/>
            <c:spPr>
              <a:solidFill>
                <a:srgbClr val="FFFFFF">
                  <a:lumMod val="65000"/>
                </a:srgbClr>
              </a:solidFill>
              <a:ln w="19050">
                <a:solidFill>
                  <a:schemeClr val="lt1"/>
                </a:solidFill>
              </a:ln>
              <a:effectLst/>
            </c:spPr>
          </c:dPt>
          <c:dPt>
            <c:idx val="5"/>
            <c:bubble3D val="0"/>
            <c:spPr>
              <a:solidFill>
                <a:srgbClr val="FFFFFF">
                  <a:lumMod val="65000"/>
                </a:srgbClr>
              </a:solidFill>
              <a:ln w="19050">
                <a:solidFill>
                  <a:schemeClr val="lt1"/>
                </a:solidFill>
              </a:ln>
              <a:effectLst/>
            </c:spPr>
          </c:dPt>
          <c:dPt>
            <c:idx val="6"/>
            <c:bubble3D val="0"/>
            <c:spPr>
              <a:solidFill>
                <a:srgbClr val="FFFFFF">
                  <a:lumMod val="65000"/>
                </a:srgbClr>
              </a:solidFill>
              <a:ln w="19050">
                <a:solidFill>
                  <a:schemeClr val="lt1"/>
                </a:solidFill>
              </a:ln>
              <a:effectLst/>
            </c:spPr>
          </c:dPt>
          <c:dPt>
            <c:idx val="7"/>
            <c:bubble3D val="0"/>
            <c:spPr>
              <a:solidFill>
                <a:srgbClr val="FFFFFF">
                  <a:lumMod val="65000"/>
                </a:srgbClr>
              </a:solidFill>
              <a:ln w="19050">
                <a:solidFill>
                  <a:schemeClr val="lt1"/>
                </a:solidFill>
              </a:ln>
              <a:effectLst/>
            </c:spPr>
          </c:dPt>
          <c:dPt>
            <c:idx val="8"/>
            <c:bubble3D val="0"/>
            <c:spPr>
              <a:solidFill>
                <a:srgbClr val="FFFFFF">
                  <a:lumMod val="65000"/>
                </a:srgbClr>
              </a:solidFill>
              <a:ln w="19050">
                <a:solidFill>
                  <a:schemeClr val="lt1"/>
                </a:solidFill>
              </a:ln>
              <a:effectLst/>
            </c:spPr>
          </c:dPt>
          <c:dPt>
            <c:idx val="9"/>
            <c:bubble3D val="0"/>
            <c:spPr>
              <a:solidFill>
                <a:srgbClr val="FFFFFF">
                  <a:lumMod val="65000"/>
                </a:srgbClr>
              </a:solidFill>
              <a:ln w="19050">
                <a:solidFill>
                  <a:schemeClr val="lt1"/>
                </a:solidFill>
              </a:ln>
              <a:effectLst/>
            </c:spPr>
          </c:dPt>
          <c:dPt>
            <c:idx val="10"/>
            <c:bubble3D val="0"/>
            <c:spPr>
              <a:solidFill>
                <a:srgbClr val="FFFFFF">
                  <a:lumMod val="65000"/>
                </a:srgbClr>
              </a:solidFill>
              <a:ln w="19050">
                <a:solidFill>
                  <a:schemeClr val="lt1"/>
                </a:solidFill>
              </a:ln>
              <a:effectLst/>
            </c:spPr>
          </c:dPt>
          <c:dPt>
            <c:idx val="11"/>
            <c:bubble3D val="0"/>
            <c:spPr>
              <a:solidFill>
                <a:srgbClr val="FFFFFF">
                  <a:lumMod val="65000"/>
                </a:srgbClr>
              </a:solidFill>
              <a:ln w="19050">
                <a:solidFill>
                  <a:schemeClr val="lt1"/>
                </a:solidFill>
              </a:ln>
              <a:effectLst/>
            </c:spPr>
          </c:dPt>
          <c:cat>
            <c:strRef>
              <c:f>'Histórico Aerolíneas'!$B$3:$B$14</c:f>
              <c:strCache>
                <c:ptCount val="12"/>
                <c:pt idx="0">
                  <c:v>Copa Airlines</c:v>
                </c:pt>
                <c:pt idx="1">
                  <c:v>Avianca</c:v>
                </c:pt>
                <c:pt idx="2">
                  <c:v>American Airlines</c:v>
                </c:pt>
                <c:pt idx="3">
                  <c:v>Tame</c:v>
                </c:pt>
                <c:pt idx="4">
                  <c:v>LAN Airlines</c:v>
                </c:pt>
                <c:pt idx="5">
                  <c:v>Delta Air Lines</c:v>
                </c:pt>
                <c:pt idx="6">
                  <c:v>United Airlines</c:v>
                </c:pt>
                <c:pt idx="7">
                  <c:v>Aeromexico</c:v>
                </c:pt>
                <c:pt idx="8">
                  <c:v>JetBlue</c:v>
                </c:pt>
                <c:pt idx="9">
                  <c:v>VivaColombia</c:v>
                </c:pt>
                <c:pt idx="10">
                  <c:v>Iberia</c:v>
                </c:pt>
                <c:pt idx="11">
                  <c:v>Insel Air Aruba</c:v>
                </c:pt>
              </c:strCache>
            </c:strRef>
          </c:cat>
          <c:val>
            <c:numRef>
              <c:f>'Histórico Aerolíneas'!$M$3:$M$14</c:f>
              <c:numCache>
                <c:formatCode>General</c:formatCode>
                <c:ptCount val="12"/>
                <c:pt idx="0">
                  <c:v>535582</c:v>
                </c:pt>
                <c:pt idx="1">
                  <c:v>577440</c:v>
                </c:pt>
                <c:pt idx="2">
                  <c:v>277398</c:v>
                </c:pt>
                <c:pt idx="3">
                  <c:v>381908</c:v>
                </c:pt>
                <c:pt idx="4">
                  <c:v>325894</c:v>
                </c:pt>
                <c:pt idx="5">
                  <c:v>134314</c:v>
                </c:pt>
                <c:pt idx="6">
                  <c:v>86858</c:v>
                </c:pt>
                <c:pt idx="7">
                  <c:v>108562</c:v>
                </c:pt>
                <c:pt idx="9">
                  <c:v>56206</c:v>
                </c:pt>
                <c:pt idx="10">
                  <c:v>83244</c:v>
                </c:pt>
                <c:pt idx="11">
                  <c:v>2720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21105243048876E-2"/>
          <c:y val="0.10324704178962416"/>
          <c:w val="0.78310374392107751"/>
          <c:h val="0.89675308593699088"/>
        </c:manualLayout>
      </c:layout>
      <c:doughnutChart>
        <c:varyColors val="1"/>
        <c:ser>
          <c:idx val="0"/>
          <c:order val="0"/>
          <c:spPr>
            <a:solidFill>
              <a:srgbClr val="FFFFFF">
                <a:lumMod val="65000"/>
              </a:srgbClr>
            </a:solidFill>
          </c:spPr>
          <c:explosion val="1"/>
          <c:dPt>
            <c:idx val="0"/>
            <c:bubble3D val="0"/>
            <c:spPr>
              <a:solidFill>
                <a:srgbClr val="FFFFFF">
                  <a:lumMod val="65000"/>
                </a:srgbClr>
              </a:solidFill>
              <a:ln w="19050">
                <a:solidFill>
                  <a:schemeClr val="lt1"/>
                </a:solidFill>
              </a:ln>
              <a:effectLst/>
            </c:spPr>
          </c:dPt>
          <c:dPt>
            <c:idx val="1"/>
            <c:bubble3D val="0"/>
            <c:spPr>
              <a:solidFill>
                <a:srgbClr val="92D400"/>
              </a:solidFill>
              <a:ln w="19050">
                <a:solidFill>
                  <a:schemeClr val="lt1"/>
                </a:solidFill>
              </a:ln>
              <a:effectLst/>
            </c:spPr>
          </c:dPt>
          <c:dPt>
            <c:idx val="2"/>
            <c:bubble3D val="0"/>
            <c:spPr>
              <a:solidFill>
                <a:srgbClr val="FFFFFF">
                  <a:lumMod val="65000"/>
                </a:srgbClr>
              </a:solidFill>
              <a:ln w="19050">
                <a:solidFill>
                  <a:schemeClr val="lt1"/>
                </a:solidFill>
              </a:ln>
              <a:effectLst/>
            </c:spPr>
          </c:dPt>
          <c:dPt>
            <c:idx val="3"/>
            <c:bubble3D val="0"/>
            <c:spPr>
              <a:solidFill>
                <a:srgbClr val="FFFFFF">
                  <a:lumMod val="65000"/>
                </a:srgbClr>
              </a:solidFill>
              <a:ln w="19050">
                <a:solidFill>
                  <a:schemeClr val="lt1"/>
                </a:solidFill>
              </a:ln>
              <a:effectLst/>
            </c:spPr>
          </c:dPt>
          <c:dPt>
            <c:idx val="4"/>
            <c:bubble3D val="0"/>
            <c:spPr>
              <a:solidFill>
                <a:srgbClr val="FFFFFF">
                  <a:lumMod val="65000"/>
                </a:srgbClr>
              </a:solidFill>
              <a:ln w="19050">
                <a:solidFill>
                  <a:schemeClr val="lt1"/>
                </a:solidFill>
              </a:ln>
              <a:effectLst/>
            </c:spPr>
          </c:dPt>
          <c:dPt>
            <c:idx val="5"/>
            <c:bubble3D val="0"/>
            <c:spPr>
              <a:solidFill>
                <a:srgbClr val="FFFFFF">
                  <a:lumMod val="65000"/>
                </a:srgbClr>
              </a:solidFill>
              <a:ln w="19050">
                <a:solidFill>
                  <a:schemeClr val="lt1"/>
                </a:solidFill>
              </a:ln>
              <a:effectLst/>
            </c:spPr>
          </c:dPt>
          <c:dPt>
            <c:idx val="6"/>
            <c:bubble3D val="0"/>
            <c:spPr>
              <a:solidFill>
                <a:srgbClr val="FFFFFF">
                  <a:lumMod val="65000"/>
                </a:srgbClr>
              </a:solidFill>
              <a:ln w="19050">
                <a:solidFill>
                  <a:schemeClr val="lt1"/>
                </a:solidFill>
              </a:ln>
              <a:effectLst/>
            </c:spPr>
          </c:dPt>
          <c:dPt>
            <c:idx val="7"/>
            <c:bubble3D val="0"/>
            <c:spPr>
              <a:solidFill>
                <a:srgbClr val="FFFFFF">
                  <a:lumMod val="65000"/>
                </a:srgbClr>
              </a:solidFill>
              <a:ln w="19050">
                <a:solidFill>
                  <a:schemeClr val="lt1"/>
                </a:solidFill>
              </a:ln>
              <a:effectLst/>
            </c:spPr>
          </c:dPt>
          <c:dPt>
            <c:idx val="8"/>
            <c:bubble3D val="0"/>
            <c:spPr>
              <a:solidFill>
                <a:srgbClr val="FFFFFF">
                  <a:lumMod val="65000"/>
                </a:srgbClr>
              </a:solidFill>
              <a:ln w="19050">
                <a:solidFill>
                  <a:schemeClr val="lt1"/>
                </a:solidFill>
              </a:ln>
              <a:effectLst/>
            </c:spPr>
          </c:dPt>
          <c:dPt>
            <c:idx val="9"/>
            <c:bubble3D val="0"/>
            <c:spPr>
              <a:solidFill>
                <a:srgbClr val="FFFFFF">
                  <a:lumMod val="65000"/>
                </a:srgbClr>
              </a:solidFill>
              <a:ln w="19050">
                <a:solidFill>
                  <a:schemeClr val="lt1"/>
                </a:solidFill>
              </a:ln>
              <a:effectLst/>
            </c:spPr>
          </c:dPt>
          <c:dPt>
            <c:idx val="10"/>
            <c:bubble3D val="0"/>
            <c:spPr>
              <a:solidFill>
                <a:srgbClr val="FFFFFF">
                  <a:lumMod val="65000"/>
                </a:srgbClr>
              </a:solidFill>
              <a:ln w="19050">
                <a:solidFill>
                  <a:schemeClr val="lt1"/>
                </a:solidFill>
              </a:ln>
              <a:effectLst/>
            </c:spPr>
          </c:dPt>
          <c:dPt>
            <c:idx val="11"/>
            <c:bubble3D val="0"/>
            <c:spPr>
              <a:solidFill>
                <a:srgbClr val="FFFFFF">
                  <a:lumMod val="65000"/>
                </a:srgbClr>
              </a:solidFill>
              <a:ln w="19050">
                <a:solidFill>
                  <a:schemeClr val="lt1"/>
                </a:solidFill>
              </a:ln>
              <a:effectLst/>
            </c:spPr>
          </c:dPt>
          <c:cat>
            <c:strRef>
              <c:f>'Histórico Aerolíneas'!$B$3:$B$14</c:f>
              <c:strCache>
                <c:ptCount val="12"/>
                <c:pt idx="0">
                  <c:v>Copa Airlines</c:v>
                </c:pt>
                <c:pt idx="1">
                  <c:v>Avianca</c:v>
                </c:pt>
                <c:pt idx="2">
                  <c:v>American Airlines</c:v>
                </c:pt>
                <c:pt idx="3">
                  <c:v>Tame</c:v>
                </c:pt>
                <c:pt idx="4">
                  <c:v>LAN Airlines</c:v>
                </c:pt>
                <c:pt idx="5">
                  <c:v>Delta Air Lines</c:v>
                </c:pt>
                <c:pt idx="6">
                  <c:v>United Airlines</c:v>
                </c:pt>
                <c:pt idx="7">
                  <c:v>Aeromexico</c:v>
                </c:pt>
                <c:pt idx="8">
                  <c:v>JetBlue</c:v>
                </c:pt>
                <c:pt idx="9">
                  <c:v>VivaColombia</c:v>
                </c:pt>
                <c:pt idx="10">
                  <c:v>Iberia</c:v>
                </c:pt>
                <c:pt idx="11">
                  <c:v>Insel Air Aruba</c:v>
                </c:pt>
              </c:strCache>
            </c:strRef>
          </c:cat>
          <c:val>
            <c:numRef>
              <c:f>'Histórico Aerolíneas'!$M$3:$M$14</c:f>
              <c:numCache>
                <c:formatCode>General</c:formatCode>
                <c:ptCount val="12"/>
                <c:pt idx="0">
                  <c:v>535582</c:v>
                </c:pt>
                <c:pt idx="1">
                  <c:v>577440</c:v>
                </c:pt>
                <c:pt idx="2">
                  <c:v>277398</c:v>
                </c:pt>
                <c:pt idx="3">
                  <c:v>381908</c:v>
                </c:pt>
                <c:pt idx="4">
                  <c:v>325894</c:v>
                </c:pt>
                <c:pt idx="5">
                  <c:v>134314</c:v>
                </c:pt>
                <c:pt idx="6">
                  <c:v>86858</c:v>
                </c:pt>
                <c:pt idx="7">
                  <c:v>108562</c:v>
                </c:pt>
                <c:pt idx="9">
                  <c:v>56206</c:v>
                </c:pt>
                <c:pt idx="10">
                  <c:v>83244</c:v>
                </c:pt>
                <c:pt idx="11">
                  <c:v>2720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21105243048876E-2"/>
          <c:y val="0.10324704178962416"/>
          <c:w val="0.78310374392107751"/>
          <c:h val="0.89675308593699088"/>
        </c:manualLayout>
      </c:layout>
      <c:doughnutChart>
        <c:varyColors val="1"/>
        <c:ser>
          <c:idx val="0"/>
          <c:order val="0"/>
          <c:spPr>
            <a:solidFill>
              <a:srgbClr val="FFFFFF">
                <a:lumMod val="65000"/>
              </a:srgbClr>
            </a:solidFill>
          </c:spPr>
          <c:explosion val="1"/>
          <c:dPt>
            <c:idx val="0"/>
            <c:bubble3D val="0"/>
            <c:spPr>
              <a:solidFill>
                <a:srgbClr val="FFFFFF">
                  <a:lumMod val="65000"/>
                </a:srgbClr>
              </a:solidFill>
              <a:ln w="19050">
                <a:solidFill>
                  <a:schemeClr val="lt1"/>
                </a:solidFill>
              </a:ln>
              <a:effectLst/>
            </c:spPr>
          </c:dPt>
          <c:dPt>
            <c:idx val="1"/>
            <c:bubble3D val="0"/>
            <c:spPr>
              <a:solidFill>
                <a:srgbClr val="FFFFFF">
                  <a:lumMod val="65000"/>
                </a:srgbClr>
              </a:solidFill>
              <a:ln w="19050">
                <a:solidFill>
                  <a:schemeClr val="lt1"/>
                </a:solidFill>
              </a:ln>
              <a:effectLst/>
            </c:spPr>
          </c:dPt>
          <c:dPt>
            <c:idx val="2"/>
            <c:bubble3D val="0"/>
            <c:spPr>
              <a:solidFill>
                <a:srgbClr val="FFFFFF">
                  <a:lumMod val="65000"/>
                </a:srgbClr>
              </a:solidFill>
              <a:ln w="19050">
                <a:solidFill>
                  <a:schemeClr val="lt1"/>
                </a:solidFill>
              </a:ln>
              <a:effectLst/>
            </c:spPr>
          </c:dPt>
          <c:dPt>
            <c:idx val="3"/>
            <c:bubble3D val="0"/>
            <c:spPr>
              <a:solidFill>
                <a:srgbClr val="3C8A2E"/>
              </a:solidFill>
              <a:ln w="19050">
                <a:solidFill>
                  <a:schemeClr val="lt1"/>
                </a:solidFill>
              </a:ln>
              <a:effectLst/>
            </c:spPr>
          </c:dPt>
          <c:dPt>
            <c:idx val="4"/>
            <c:bubble3D val="0"/>
            <c:spPr>
              <a:solidFill>
                <a:srgbClr val="FFFFFF">
                  <a:lumMod val="65000"/>
                </a:srgbClr>
              </a:solidFill>
              <a:ln w="19050">
                <a:solidFill>
                  <a:schemeClr val="lt1"/>
                </a:solidFill>
              </a:ln>
              <a:effectLst/>
            </c:spPr>
          </c:dPt>
          <c:dPt>
            <c:idx val="5"/>
            <c:bubble3D val="0"/>
            <c:spPr>
              <a:solidFill>
                <a:srgbClr val="FFFFFF">
                  <a:lumMod val="65000"/>
                </a:srgbClr>
              </a:solidFill>
              <a:ln w="19050">
                <a:solidFill>
                  <a:schemeClr val="lt1"/>
                </a:solidFill>
              </a:ln>
              <a:effectLst/>
            </c:spPr>
          </c:dPt>
          <c:dPt>
            <c:idx val="6"/>
            <c:bubble3D val="0"/>
            <c:spPr>
              <a:solidFill>
                <a:srgbClr val="FFFFFF">
                  <a:lumMod val="65000"/>
                </a:srgbClr>
              </a:solidFill>
              <a:ln w="19050">
                <a:solidFill>
                  <a:schemeClr val="lt1"/>
                </a:solidFill>
              </a:ln>
              <a:effectLst/>
            </c:spPr>
          </c:dPt>
          <c:dPt>
            <c:idx val="7"/>
            <c:bubble3D val="0"/>
            <c:spPr>
              <a:solidFill>
                <a:srgbClr val="FFFFFF">
                  <a:lumMod val="65000"/>
                </a:srgbClr>
              </a:solidFill>
              <a:ln w="19050">
                <a:solidFill>
                  <a:schemeClr val="lt1"/>
                </a:solidFill>
              </a:ln>
              <a:effectLst/>
            </c:spPr>
          </c:dPt>
          <c:dPt>
            <c:idx val="8"/>
            <c:bubble3D val="0"/>
            <c:spPr>
              <a:solidFill>
                <a:srgbClr val="FFFFFF">
                  <a:lumMod val="65000"/>
                </a:srgbClr>
              </a:solidFill>
              <a:ln w="19050">
                <a:solidFill>
                  <a:schemeClr val="lt1"/>
                </a:solidFill>
              </a:ln>
              <a:effectLst/>
            </c:spPr>
          </c:dPt>
          <c:dPt>
            <c:idx val="9"/>
            <c:bubble3D val="0"/>
            <c:spPr>
              <a:solidFill>
                <a:srgbClr val="FFFFFF">
                  <a:lumMod val="65000"/>
                </a:srgbClr>
              </a:solidFill>
              <a:ln w="19050">
                <a:solidFill>
                  <a:schemeClr val="lt1"/>
                </a:solidFill>
              </a:ln>
              <a:effectLst/>
            </c:spPr>
          </c:dPt>
          <c:dPt>
            <c:idx val="10"/>
            <c:bubble3D val="0"/>
            <c:spPr>
              <a:solidFill>
                <a:srgbClr val="FFFFFF">
                  <a:lumMod val="65000"/>
                </a:srgbClr>
              </a:solidFill>
              <a:ln w="19050">
                <a:solidFill>
                  <a:schemeClr val="lt1"/>
                </a:solidFill>
              </a:ln>
              <a:effectLst/>
            </c:spPr>
          </c:dPt>
          <c:dPt>
            <c:idx val="11"/>
            <c:bubble3D val="0"/>
            <c:spPr>
              <a:solidFill>
                <a:srgbClr val="FFFFFF">
                  <a:lumMod val="65000"/>
                </a:srgbClr>
              </a:solidFill>
              <a:ln w="19050">
                <a:solidFill>
                  <a:schemeClr val="lt1"/>
                </a:solidFill>
              </a:ln>
              <a:effectLst/>
            </c:spPr>
          </c:dPt>
          <c:cat>
            <c:strRef>
              <c:f>'Histórico Aerolíneas'!$B$3:$B$14</c:f>
              <c:strCache>
                <c:ptCount val="12"/>
                <c:pt idx="0">
                  <c:v>Copa Airlines</c:v>
                </c:pt>
                <c:pt idx="1">
                  <c:v>Avianca</c:v>
                </c:pt>
                <c:pt idx="2">
                  <c:v>American Airlines</c:v>
                </c:pt>
                <c:pt idx="3">
                  <c:v>Tame</c:v>
                </c:pt>
                <c:pt idx="4">
                  <c:v>LAN Airlines</c:v>
                </c:pt>
                <c:pt idx="5">
                  <c:v>Delta Air Lines</c:v>
                </c:pt>
                <c:pt idx="6">
                  <c:v>United Airlines</c:v>
                </c:pt>
                <c:pt idx="7">
                  <c:v>Aeromexico</c:v>
                </c:pt>
                <c:pt idx="8">
                  <c:v>JetBlue</c:v>
                </c:pt>
                <c:pt idx="9">
                  <c:v>VivaColombia</c:v>
                </c:pt>
                <c:pt idx="10">
                  <c:v>Iberia</c:v>
                </c:pt>
                <c:pt idx="11">
                  <c:v>Insel Air Aruba</c:v>
                </c:pt>
              </c:strCache>
            </c:strRef>
          </c:cat>
          <c:val>
            <c:numRef>
              <c:f>'Histórico Aerolíneas'!$M$3:$M$14</c:f>
              <c:numCache>
                <c:formatCode>General</c:formatCode>
                <c:ptCount val="12"/>
                <c:pt idx="0">
                  <c:v>535582</c:v>
                </c:pt>
                <c:pt idx="1">
                  <c:v>577440</c:v>
                </c:pt>
                <c:pt idx="2">
                  <c:v>277398</c:v>
                </c:pt>
                <c:pt idx="3">
                  <c:v>381908</c:v>
                </c:pt>
                <c:pt idx="4">
                  <c:v>325894</c:v>
                </c:pt>
                <c:pt idx="5">
                  <c:v>134314</c:v>
                </c:pt>
                <c:pt idx="6">
                  <c:v>86858</c:v>
                </c:pt>
                <c:pt idx="7">
                  <c:v>108562</c:v>
                </c:pt>
                <c:pt idx="9">
                  <c:v>56206</c:v>
                </c:pt>
                <c:pt idx="10">
                  <c:v>83244</c:v>
                </c:pt>
                <c:pt idx="11">
                  <c:v>2720</c:v>
                </c:pt>
              </c:numCache>
            </c:numRef>
          </c:val>
        </c:ser>
        <c:dLbls>
          <c:showLegendKey val="0"/>
          <c:showVal val="0"/>
          <c:showCatName val="0"/>
          <c:showSerName val="0"/>
          <c:showPercent val="0"/>
          <c:showBubbleSize val="0"/>
          <c:showLeaderLines val="1"/>
        </c:dLbls>
        <c:firstSliceAng val="0"/>
        <c:holeSize val="44"/>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16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Sheet1!$B$2</c:f>
              <c:strCache>
                <c:ptCount val="1"/>
                <c:pt idx="0">
                  <c:v>MEX</c:v>
                </c:pt>
              </c:strCache>
            </c:strRef>
          </c:tx>
          <c:spPr>
            <a:solidFill>
              <a:schemeClr val="accent1"/>
            </a:solidFill>
            <a:ln>
              <a:noFill/>
            </a:ln>
            <a:effectLst/>
          </c:spPr>
          <c:invertIfNegative val="0"/>
          <c:cat>
            <c:strRef>
              <c:f>Sheet1!$J$1</c:f>
              <c:strCache>
                <c:ptCount val="1"/>
                <c:pt idx="0">
                  <c:v>Destinos Domésticos</c:v>
                </c:pt>
              </c:strCache>
            </c:strRef>
          </c:cat>
          <c:val>
            <c:numRef>
              <c:f>Sheet1!$J$2</c:f>
              <c:numCache>
                <c:formatCode>General</c:formatCode>
                <c:ptCount val="1"/>
                <c:pt idx="0">
                  <c:v>52</c:v>
                </c:pt>
              </c:numCache>
            </c:numRef>
          </c:val>
        </c:ser>
        <c:ser>
          <c:idx val="1"/>
          <c:order val="1"/>
          <c:tx>
            <c:strRef>
              <c:f>Sheet1!$B$3</c:f>
              <c:strCache>
                <c:ptCount val="1"/>
                <c:pt idx="0">
                  <c:v>BOG</c:v>
                </c:pt>
              </c:strCache>
            </c:strRef>
          </c:tx>
          <c:spPr>
            <a:solidFill>
              <a:schemeClr val="accent2"/>
            </a:solidFill>
            <a:ln>
              <a:noFill/>
            </a:ln>
            <a:effectLst/>
          </c:spPr>
          <c:invertIfNegative val="0"/>
          <c:cat>
            <c:strRef>
              <c:f>Sheet1!$J$1</c:f>
              <c:strCache>
                <c:ptCount val="1"/>
                <c:pt idx="0">
                  <c:v>Destinos Domésticos</c:v>
                </c:pt>
              </c:strCache>
            </c:strRef>
          </c:cat>
          <c:val>
            <c:numRef>
              <c:f>Sheet1!$J$3</c:f>
              <c:numCache>
                <c:formatCode>General</c:formatCode>
                <c:ptCount val="1"/>
                <c:pt idx="0">
                  <c:v>37</c:v>
                </c:pt>
              </c:numCache>
            </c:numRef>
          </c:val>
        </c:ser>
        <c:ser>
          <c:idx val="2"/>
          <c:order val="2"/>
          <c:tx>
            <c:strRef>
              <c:f>Sheet1!$B$4</c:f>
              <c:strCache>
                <c:ptCount val="1"/>
                <c:pt idx="0">
                  <c:v>SCL</c:v>
                </c:pt>
              </c:strCache>
            </c:strRef>
          </c:tx>
          <c:spPr>
            <a:solidFill>
              <a:schemeClr val="accent3"/>
            </a:solidFill>
            <a:ln>
              <a:noFill/>
            </a:ln>
            <a:effectLst/>
          </c:spPr>
          <c:invertIfNegative val="0"/>
          <c:cat>
            <c:strRef>
              <c:f>Sheet1!$J$1</c:f>
              <c:strCache>
                <c:ptCount val="1"/>
                <c:pt idx="0">
                  <c:v>Destinos Domésticos</c:v>
                </c:pt>
              </c:strCache>
            </c:strRef>
          </c:cat>
          <c:val>
            <c:numRef>
              <c:f>Sheet1!$J$4</c:f>
              <c:numCache>
                <c:formatCode>General</c:formatCode>
                <c:ptCount val="1"/>
                <c:pt idx="0">
                  <c:v>14</c:v>
                </c:pt>
              </c:numCache>
            </c:numRef>
          </c:val>
        </c:ser>
        <c:ser>
          <c:idx val="3"/>
          <c:order val="3"/>
          <c:tx>
            <c:strRef>
              <c:f>Sheet1!$B$5</c:f>
              <c:strCache>
                <c:ptCount val="1"/>
                <c:pt idx="0">
                  <c:v>LIM</c:v>
                </c:pt>
              </c:strCache>
            </c:strRef>
          </c:tx>
          <c:spPr>
            <a:solidFill>
              <a:schemeClr val="accent4"/>
            </a:solidFill>
            <a:ln>
              <a:noFill/>
            </a:ln>
            <a:effectLst/>
          </c:spPr>
          <c:invertIfNegative val="0"/>
          <c:cat>
            <c:strRef>
              <c:f>Sheet1!$J$1</c:f>
              <c:strCache>
                <c:ptCount val="1"/>
                <c:pt idx="0">
                  <c:v>Destinos Domésticos</c:v>
                </c:pt>
              </c:strCache>
            </c:strRef>
          </c:cat>
          <c:val>
            <c:numRef>
              <c:f>Sheet1!$J$5</c:f>
              <c:numCache>
                <c:formatCode>General</c:formatCode>
                <c:ptCount val="1"/>
                <c:pt idx="0">
                  <c:v>20</c:v>
                </c:pt>
              </c:numCache>
            </c:numRef>
          </c:val>
        </c:ser>
        <c:ser>
          <c:idx val="4"/>
          <c:order val="4"/>
          <c:tx>
            <c:strRef>
              <c:f>Sheet1!$B$6</c:f>
              <c:strCache>
                <c:ptCount val="1"/>
                <c:pt idx="0">
                  <c:v>PTY</c:v>
                </c:pt>
              </c:strCache>
            </c:strRef>
          </c:tx>
          <c:spPr>
            <a:solidFill>
              <a:schemeClr val="accent5"/>
            </a:solidFill>
            <a:ln>
              <a:noFill/>
            </a:ln>
            <a:effectLst/>
          </c:spPr>
          <c:invertIfNegative val="0"/>
          <c:cat>
            <c:strRef>
              <c:f>Sheet1!$J$1</c:f>
              <c:strCache>
                <c:ptCount val="1"/>
                <c:pt idx="0">
                  <c:v>Destinos Domésticos</c:v>
                </c:pt>
              </c:strCache>
            </c:strRef>
          </c:cat>
          <c:val>
            <c:numRef>
              <c:f>Sheet1!$J$6</c:f>
              <c:numCache>
                <c:formatCode>General</c:formatCode>
                <c:ptCount val="1"/>
                <c:pt idx="0">
                  <c:v>1</c:v>
                </c:pt>
              </c:numCache>
            </c:numRef>
          </c:val>
        </c:ser>
        <c:ser>
          <c:idx val="5"/>
          <c:order val="5"/>
          <c:tx>
            <c:strRef>
              <c:f>Sheet1!$B$7</c:f>
              <c:strCache>
                <c:ptCount val="1"/>
                <c:pt idx="0">
                  <c:v>EZE</c:v>
                </c:pt>
              </c:strCache>
            </c:strRef>
          </c:tx>
          <c:spPr>
            <a:solidFill>
              <a:schemeClr val="accent6"/>
            </a:solidFill>
            <a:ln>
              <a:noFill/>
            </a:ln>
            <a:effectLst/>
          </c:spPr>
          <c:invertIfNegative val="0"/>
          <c:cat>
            <c:strRef>
              <c:f>Sheet1!$J$1</c:f>
              <c:strCache>
                <c:ptCount val="1"/>
                <c:pt idx="0">
                  <c:v>Destinos Domésticos</c:v>
                </c:pt>
              </c:strCache>
            </c:strRef>
          </c:cat>
          <c:val>
            <c:numRef>
              <c:f>Sheet1!$J$7</c:f>
              <c:numCache>
                <c:formatCode>General</c:formatCode>
                <c:ptCount val="1"/>
                <c:pt idx="0">
                  <c:v>16</c:v>
                </c:pt>
              </c:numCache>
            </c:numRef>
          </c:val>
        </c:ser>
        <c:ser>
          <c:idx val="6"/>
          <c:order val="6"/>
          <c:tx>
            <c:strRef>
              <c:f>Sheet1!$B$8</c:f>
              <c:strCache>
                <c:ptCount val="1"/>
                <c:pt idx="0">
                  <c:v>UIO</c:v>
                </c:pt>
              </c:strCache>
            </c:strRef>
          </c:tx>
          <c:spPr>
            <a:solidFill>
              <a:schemeClr val="accent1">
                <a:lumMod val="60000"/>
              </a:schemeClr>
            </a:solidFill>
            <a:ln>
              <a:noFill/>
            </a:ln>
            <a:effectLst/>
          </c:spPr>
          <c:invertIfNegative val="0"/>
          <c:cat>
            <c:strRef>
              <c:f>Sheet1!$J$1</c:f>
              <c:strCache>
                <c:ptCount val="1"/>
                <c:pt idx="0">
                  <c:v>Destinos Domésticos</c:v>
                </c:pt>
              </c:strCache>
            </c:strRef>
          </c:cat>
          <c:val>
            <c:numRef>
              <c:f>Sheet1!$J$8</c:f>
              <c:numCache>
                <c:formatCode>General</c:formatCode>
                <c:ptCount val="1"/>
                <c:pt idx="0">
                  <c:v>11</c:v>
                </c:pt>
              </c:numCache>
            </c:numRef>
          </c:val>
        </c:ser>
        <c:ser>
          <c:idx val="8"/>
          <c:order val="7"/>
          <c:tx>
            <c:strRef>
              <c:f>Sheet1!$B$9</c:f>
              <c:strCache>
                <c:ptCount val="1"/>
                <c:pt idx="0">
                  <c:v>GYE</c:v>
                </c:pt>
              </c:strCache>
            </c:strRef>
          </c:tx>
          <c:spPr>
            <a:solidFill>
              <a:schemeClr val="accent3">
                <a:lumMod val="60000"/>
              </a:schemeClr>
            </a:solidFill>
            <a:ln>
              <a:noFill/>
            </a:ln>
            <a:effectLst/>
          </c:spPr>
          <c:invertIfNegative val="0"/>
          <c:cat>
            <c:strRef>
              <c:f>Sheet1!$J$1</c:f>
              <c:strCache>
                <c:ptCount val="1"/>
                <c:pt idx="0">
                  <c:v>Destinos Domésticos</c:v>
                </c:pt>
              </c:strCache>
            </c:strRef>
          </c:cat>
          <c:val>
            <c:numRef>
              <c:f>Sheet1!$J$9</c:f>
              <c:numCache>
                <c:formatCode>General</c:formatCode>
                <c:ptCount val="1"/>
                <c:pt idx="0">
                  <c:v>7</c:v>
                </c:pt>
              </c:numCache>
            </c:numRef>
          </c:val>
        </c:ser>
        <c:ser>
          <c:idx val="9"/>
          <c:order val="8"/>
          <c:tx>
            <c:strRef>
              <c:f>Sheet1!$B$10</c:f>
              <c:strCache>
                <c:ptCount val="1"/>
                <c:pt idx="0">
                  <c:v>SJO</c:v>
                </c:pt>
              </c:strCache>
            </c:strRef>
          </c:tx>
          <c:spPr>
            <a:solidFill>
              <a:schemeClr val="accent4">
                <a:lumMod val="60000"/>
              </a:schemeClr>
            </a:solidFill>
            <a:ln>
              <a:noFill/>
            </a:ln>
            <a:effectLst/>
          </c:spPr>
          <c:invertIfNegative val="0"/>
          <c:cat>
            <c:strRef>
              <c:f>Sheet1!$J$1</c:f>
              <c:strCache>
                <c:ptCount val="1"/>
                <c:pt idx="0">
                  <c:v>Destinos Domésticos</c:v>
                </c:pt>
              </c:strCache>
            </c:strRef>
          </c:cat>
          <c:val>
            <c:numRef>
              <c:f>Sheet1!$J$10</c:f>
              <c:numCache>
                <c:formatCode>General</c:formatCode>
                <c:ptCount val="1"/>
                <c:pt idx="0">
                  <c:v>13</c:v>
                </c:pt>
              </c:numCache>
            </c:numRef>
          </c:val>
        </c:ser>
        <c:ser>
          <c:idx val="10"/>
          <c:order val="9"/>
          <c:tx>
            <c:strRef>
              <c:f>Sheet1!$B$11</c:f>
              <c:strCache>
                <c:ptCount val="1"/>
                <c:pt idx="0">
                  <c:v>ASU</c:v>
                </c:pt>
              </c:strCache>
            </c:strRef>
          </c:tx>
          <c:spPr>
            <a:solidFill>
              <a:schemeClr val="accent5">
                <a:lumMod val="60000"/>
              </a:schemeClr>
            </a:solidFill>
            <a:ln>
              <a:noFill/>
            </a:ln>
            <a:effectLst/>
          </c:spPr>
          <c:invertIfNegative val="0"/>
          <c:cat>
            <c:strRef>
              <c:f>Sheet1!$J$1</c:f>
              <c:strCache>
                <c:ptCount val="1"/>
                <c:pt idx="0">
                  <c:v>Destinos Domésticos</c:v>
                </c:pt>
              </c:strCache>
            </c:strRef>
          </c:cat>
          <c:val>
            <c:numRef>
              <c:f>Sheet1!$J$11</c:f>
              <c:numCache>
                <c:formatCode>General</c:formatCode>
                <c:ptCount val="1"/>
                <c:pt idx="0">
                  <c:v>1</c:v>
                </c:pt>
              </c:numCache>
            </c:numRef>
          </c:val>
        </c:ser>
        <c:dLbls>
          <c:showLegendKey val="0"/>
          <c:showVal val="0"/>
          <c:showCatName val="0"/>
          <c:showSerName val="0"/>
          <c:showPercent val="0"/>
          <c:showBubbleSize val="0"/>
        </c:dLbls>
        <c:gapWidth val="219"/>
        <c:overlap val="-27"/>
        <c:axId val="900954760"/>
        <c:axId val="900962208"/>
      </c:barChart>
      <c:catAx>
        <c:axId val="900954760"/>
        <c:scaling>
          <c:orientation val="minMax"/>
        </c:scaling>
        <c:delete val="1"/>
        <c:axPos val="b"/>
        <c:numFmt formatCode="General" sourceLinked="1"/>
        <c:majorTickMark val="none"/>
        <c:minorTickMark val="none"/>
        <c:tickLblPos val="nextTo"/>
        <c:crossAx val="900962208"/>
        <c:crosses val="autoZero"/>
        <c:auto val="1"/>
        <c:lblAlgn val="ctr"/>
        <c:lblOffset val="100"/>
        <c:noMultiLvlLbl val="0"/>
      </c:catAx>
      <c:valAx>
        <c:axId val="9009622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54760"/>
        <c:crosses val="autoZero"/>
        <c:crossBetween val="between"/>
      </c:valAx>
      <c:spPr>
        <a:solidFill>
          <a:srgbClr val="FFFFFF"/>
        </a:solidFill>
        <a:ln>
          <a:noFill/>
        </a:ln>
        <a:effectLst/>
      </c:spPr>
    </c:plotArea>
    <c:legend>
      <c:legendPos val="b"/>
      <c:layout>
        <c:manualLayout>
          <c:xMode val="edge"/>
          <c:yMode val="edge"/>
          <c:x val="8.8601638658321352E-2"/>
          <c:y val="0.81856941263220051"/>
          <c:w val="0.82739359507273214"/>
          <c:h val="0.1188329634158784"/>
        </c:manualLayout>
      </c:layout>
      <c:overlay val="0"/>
      <c:spPr>
        <a:noFill/>
        <a:ln>
          <a:noFill/>
        </a:ln>
        <a:effectLst/>
      </c:spPr>
      <c:txPr>
        <a:bodyPr rot="0" spcFirstLastPara="1" vertOverflow="ellipsis" vert="horz" wrap="square" anchor="ctr" anchorCtr="1"/>
        <a:lstStyle/>
        <a:p>
          <a:pPr>
            <a:defRPr lang="es-ES" sz="7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solidFill>
      <a:srgbClr val="FFFFFF"/>
    </a:solidFill>
    <a:ln>
      <a:noFill/>
    </a:ln>
    <a:effectLst/>
  </c:spPr>
  <c:txPr>
    <a:bodyPr/>
    <a:lstStyle/>
    <a:p>
      <a:pPr>
        <a:defRPr/>
      </a:pPr>
      <a:endParaRPr lang="es-EC"/>
    </a:p>
  </c:txPr>
  <c:externalData r:id="rId4">
    <c:autoUpdate val="0"/>
  </c:externalData>
</c:chartSpace>
</file>

<file path=ppt/charts/chart16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Sheet1!$B$2</c:f>
              <c:strCache>
                <c:ptCount val="1"/>
                <c:pt idx="0">
                  <c:v>MEX</c:v>
                </c:pt>
              </c:strCache>
            </c:strRef>
          </c:tx>
          <c:spPr>
            <a:solidFill>
              <a:schemeClr val="accent1"/>
            </a:solidFill>
            <a:ln>
              <a:noFill/>
            </a:ln>
            <a:effectLst/>
          </c:spPr>
          <c:invertIfNegative val="0"/>
          <c:cat>
            <c:strRef>
              <c:f>Sheet1!$H$1</c:f>
              <c:strCache>
                <c:ptCount val="1"/>
                <c:pt idx="0">
                  <c:v>Destinos Regionales</c:v>
                </c:pt>
              </c:strCache>
            </c:strRef>
          </c:cat>
          <c:val>
            <c:numRef>
              <c:f>Sheet1!$H$2</c:f>
              <c:numCache>
                <c:formatCode>General</c:formatCode>
                <c:ptCount val="1"/>
                <c:pt idx="0">
                  <c:v>24</c:v>
                </c:pt>
              </c:numCache>
            </c:numRef>
          </c:val>
        </c:ser>
        <c:ser>
          <c:idx val="1"/>
          <c:order val="1"/>
          <c:tx>
            <c:strRef>
              <c:f>Sheet1!$B$3</c:f>
              <c:strCache>
                <c:ptCount val="1"/>
                <c:pt idx="0">
                  <c:v>BOG</c:v>
                </c:pt>
              </c:strCache>
            </c:strRef>
          </c:tx>
          <c:spPr>
            <a:solidFill>
              <a:schemeClr val="accent2"/>
            </a:solidFill>
            <a:ln>
              <a:noFill/>
            </a:ln>
            <a:effectLst/>
          </c:spPr>
          <c:invertIfNegative val="0"/>
          <c:cat>
            <c:strRef>
              <c:f>Sheet1!$H$1</c:f>
              <c:strCache>
                <c:ptCount val="1"/>
                <c:pt idx="0">
                  <c:v>Destinos Regionales</c:v>
                </c:pt>
              </c:strCache>
            </c:strRef>
          </c:cat>
          <c:val>
            <c:numRef>
              <c:f>Sheet1!$H$3</c:f>
              <c:numCache>
                <c:formatCode>General</c:formatCode>
                <c:ptCount val="1"/>
                <c:pt idx="0">
                  <c:v>15</c:v>
                </c:pt>
              </c:numCache>
            </c:numRef>
          </c:val>
        </c:ser>
        <c:ser>
          <c:idx val="2"/>
          <c:order val="2"/>
          <c:tx>
            <c:strRef>
              <c:f>Sheet1!$B$4</c:f>
              <c:strCache>
                <c:ptCount val="1"/>
                <c:pt idx="0">
                  <c:v>SCL</c:v>
                </c:pt>
              </c:strCache>
            </c:strRef>
          </c:tx>
          <c:spPr>
            <a:solidFill>
              <a:schemeClr val="accent3"/>
            </a:solidFill>
            <a:ln>
              <a:noFill/>
            </a:ln>
            <a:effectLst/>
          </c:spPr>
          <c:invertIfNegative val="0"/>
          <c:cat>
            <c:strRef>
              <c:f>Sheet1!$H$1</c:f>
              <c:strCache>
                <c:ptCount val="1"/>
                <c:pt idx="0">
                  <c:v>Destinos Regionales</c:v>
                </c:pt>
              </c:strCache>
            </c:strRef>
          </c:cat>
          <c:val>
            <c:numRef>
              <c:f>Sheet1!$H$4</c:f>
              <c:numCache>
                <c:formatCode>General</c:formatCode>
                <c:ptCount val="1"/>
                <c:pt idx="0">
                  <c:v>12</c:v>
                </c:pt>
              </c:numCache>
            </c:numRef>
          </c:val>
        </c:ser>
        <c:ser>
          <c:idx val="3"/>
          <c:order val="3"/>
          <c:tx>
            <c:strRef>
              <c:f>Sheet1!$B$5</c:f>
              <c:strCache>
                <c:ptCount val="1"/>
                <c:pt idx="0">
                  <c:v>LIM</c:v>
                </c:pt>
              </c:strCache>
            </c:strRef>
          </c:tx>
          <c:spPr>
            <a:solidFill>
              <a:schemeClr val="accent4"/>
            </a:solidFill>
            <a:ln>
              <a:noFill/>
            </a:ln>
            <a:effectLst/>
          </c:spPr>
          <c:invertIfNegative val="0"/>
          <c:cat>
            <c:strRef>
              <c:f>Sheet1!$H$1</c:f>
              <c:strCache>
                <c:ptCount val="1"/>
                <c:pt idx="0">
                  <c:v>Destinos Regionales</c:v>
                </c:pt>
              </c:strCache>
            </c:strRef>
          </c:cat>
          <c:val>
            <c:numRef>
              <c:f>Sheet1!$H$5</c:f>
              <c:numCache>
                <c:formatCode>General</c:formatCode>
                <c:ptCount val="1"/>
                <c:pt idx="0">
                  <c:v>20</c:v>
                </c:pt>
              </c:numCache>
            </c:numRef>
          </c:val>
        </c:ser>
        <c:ser>
          <c:idx val="4"/>
          <c:order val="4"/>
          <c:tx>
            <c:strRef>
              <c:f>Sheet1!$B$6</c:f>
              <c:strCache>
                <c:ptCount val="1"/>
                <c:pt idx="0">
                  <c:v>PTY</c:v>
                </c:pt>
              </c:strCache>
            </c:strRef>
          </c:tx>
          <c:spPr>
            <a:solidFill>
              <a:schemeClr val="accent5"/>
            </a:solidFill>
            <a:ln>
              <a:noFill/>
            </a:ln>
            <a:effectLst/>
          </c:spPr>
          <c:invertIfNegative val="0"/>
          <c:cat>
            <c:strRef>
              <c:f>Sheet1!$H$1</c:f>
              <c:strCache>
                <c:ptCount val="1"/>
                <c:pt idx="0">
                  <c:v>Destinos Regionales</c:v>
                </c:pt>
              </c:strCache>
            </c:strRef>
          </c:cat>
          <c:val>
            <c:numRef>
              <c:f>Sheet1!$H$6</c:f>
              <c:numCache>
                <c:formatCode>General</c:formatCode>
                <c:ptCount val="1"/>
                <c:pt idx="0">
                  <c:v>31</c:v>
                </c:pt>
              </c:numCache>
            </c:numRef>
          </c:val>
        </c:ser>
        <c:ser>
          <c:idx val="5"/>
          <c:order val="5"/>
          <c:tx>
            <c:strRef>
              <c:f>Sheet1!$B$7</c:f>
              <c:strCache>
                <c:ptCount val="1"/>
                <c:pt idx="0">
                  <c:v>EZE</c:v>
                </c:pt>
              </c:strCache>
            </c:strRef>
          </c:tx>
          <c:spPr>
            <a:solidFill>
              <a:schemeClr val="accent6"/>
            </a:solidFill>
            <a:ln>
              <a:noFill/>
            </a:ln>
            <a:effectLst/>
          </c:spPr>
          <c:invertIfNegative val="0"/>
          <c:cat>
            <c:strRef>
              <c:f>Sheet1!$H$1</c:f>
              <c:strCache>
                <c:ptCount val="1"/>
                <c:pt idx="0">
                  <c:v>Destinos Regionales</c:v>
                </c:pt>
              </c:strCache>
            </c:strRef>
          </c:cat>
          <c:val>
            <c:numRef>
              <c:f>Sheet1!$H$7</c:f>
              <c:numCache>
                <c:formatCode>General</c:formatCode>
                <c:ptCount val="1"/>
                <c:pt idx="0">
                  <c:v>18</c:v>
                </c:pt>
              </c:numCache>
            </c:numRef>
          </c:val>
        </c:ser>
        <c:ser>
          <c:idx val="6"/>
          <c:order val="6"/>
          <c:tx>
            <c:strRef>
              <c:f>Sheet1!$B$8</c:f>
              <c:strCache>
                <c:ptCount val="1"/>
                <c:pt idx="0">
                  <c:v>UIO</c:v>
                </c:pt>
              </c:strCache>
            </c:strRef>
          </c:tx>
          <c:spPr>
            <a:solidFill>
              <a:schemeClr val="accent1">
                <a:lumMod val="60000"/>
              </a:schemeClr>
            </a:solidFill>
            <a:ln>
              <a:noFill/>
            </a:ln>
            <a:effectLst/>
          </c:spPr>
          <c:invertIfNegative val="0"/>
          <c:cat>
            <c:strRef>
              <c:f>Sheet1!$H$1</c:f>
              <c:strCache>
                <c:ptCount val="1"/>
                <c:pt idx="0">
                  <c:v>Destinos Regionales</c:v>
                </c:pt>
              </c:strCache>
            </c:strRef>
          </c:cat>
          <c:val>
            <c:numRef>
              <c:f>Sheet1!$H$8</c:f>
              <c:numCache>
                <c:formatCode>General</c:formatCode>
                <c:ptCount val="1"/>
                <c:pt idx="0">
                  <c:v>4</c:v>
                </c:pt>
              </c:numCache>
            </c:numRef>
          </c:val>
        </c:ser>
        <c:ser>
          <c:idx val="8"/>
          <c:order val="7"/>
          <c:tx>
            <c:strRef>
              <c:f>Sheet1!$B$9</c:f>
              <c:strCache>
                <c:ptCount val="1"/>
                <c:pt idx="0">
                  <c:v>GYE</c:v>
                </c:pt>
              </c:strCache>
            </c:strRef>
          </c:tx>
          <c:spPr>
            <a:solidFill>
              <a:schemeClr val="accent3">
                <a:lumMod val="60000"/>
              </a:schemeClr>
            </a:solidFill>
            <a:ln>
              <a:noFill/>
            </a:ln>
            <a:effectLst/>
          </c:spPr>
          <c:invertIfNegative val="0"/>
          <c:cat>
            <c:strRef>
              <c:f>Sheet1!$H$1</c:f>
              <c:strCache>
                <c:ptCount val="1"/>
                <c:pt idx="0">
                  <c:v>Destinos Regionales</c:v>
                </c:pt>
              </c:strCache>
            </c:strRef>
          </c:cat>
          <c:val>
            <c:numRef>
              <c:f>Sheet1!$H$9</c:f>
              <c:numCache>
                <c:formatCode>General</c:formatCode>
                <c:ptCount val="1"/>
                <c:pt idx="0">
                  <c:v>7</c:v>
                </c:pt>
              </c:numCache>
            </c:numRef>
          </c:val>
        </c:ser>
        <c:ser>
          <c:idx val="9"/>
          <c:order val="8"/>
          <c:tx>
            <c:strRef>
              <c:f>Sheet1!$B$10</c:f>
              <c:strCache>
                <c:ptCount val="1"/>
                <c:pt idx="0">
                  <c:v>SJO</c:v>
                </c:pt>
              </c:strCache>
            </c:strRef>
          </c:tx>
          <c:spPr>
            <a:solidFill>
              <a:schemeClr val="accent4">
                <a:lumMod val="60000"/>
              </a:schemeClr>
            </a:solidFill>
            <a:ln>
              <a:noFill/>
            </a:ln>
            <a:effectLst/>
          </c:spPr>
          <c:invertIfNegative val="0"/>
          <c:cat>
            <c:strRef>
              <c:f>Sheet1!$H$1</c:f>
              <c:strCache>
                <c:ptCount val="1"/>
                <c:pt idx="0">
                  <c:v>Destinos Regionales</c:v>
                </c:pt>
              </c:strCache>
            </c:strRef>
          </c:cat>
          <c:val>
            <c:numRef>
              <c:f>Sheet1!$H$10</c:f>
              <c:numCache>
                <c:formatCode>General</c:formatCode>
                <c:ptCount val="1"/>
                <c:pt idx="0">
                  <c:v>4</c:v>
                </c:pt>
              </c:numCache>
            </c:numRef>
          </c:val>
        </c:ser>
        <c:ser>
          <c:idx val="10"/>
          <c:order val="9"/>
          <c:tx>
            <c:strRef>
              <c:f>Sheet1!$B$11</c:f>
              <c:strCache>
                <c:ptCount val="1"/>
                <c:pt idx="0">
                  <c:v>ASU</c:v>
                </c:pt>
              </c:strCache>
            </c:strRef>
          </c:tx>
          <c:spPr>
            <a:solidFill>
              <a:schemeClr val="accent5">
                <a:lumMod val="60000"/>
              </a:schemeClr>
            </a:solidFill>
            <a:ln>
              <a:noFill/>
            </a:ln>
            <a:effectLst/>
          </c:spPr>
          <c:invertIfNegative val="0"/>
          <c:cat>
            <c:strRef>
              <c:f>Sheet1!$H$1</c:f>
              <c:strCache>
                <c:ptCount val="1"/>
                <c:pt idx="0">
                  <c:v>Destinos Regionales</c:v>
                </c:pt>
              </c:strCache>
            </c:strRef>
          </c:cat>
          <c:val>
            <c:numRef>
              <c:f>Sheet1!$H$11</c:f>
              <c:numCache>
                <c:formatCode>General</c:formatCode>
                <c:ptCount val="1"/>
                <c:pt idx="0">
                  <c:v>9</c:v>
                </c:pt>
              </c:numCache>
            </c:numRef>
          </c:val>
        </c:ser>
        <c:dLbls>
          <c:showLegendKey val="0"/>
          <c:showVal val="0"/>
          <c:showCatName val="0"/>
          <c:showSerName val="0"/>
          <c:showPercent val="0"/>
          <c:showBubbleSize val="0"/>
        </c:dLbls>
        <c:gapWidth val="219"/>
        <c:overlap val="-27"/>
        <c:axId val="900956328"/>
        <c:axId val="900957112"/>
      </c:barChart>
      <c:catAx>
        <c:axId val="900956328"/>
        <c:scaling>
          <c:orientation val="minMax"/>
        </c:scaling>
        <c:delete val="1"/>
        <c:axPos val="b"/>
        <c:numFmt formatCode="General" sourceLinked="1"/>
        <c:majorTickMark val="none"/>
        <c:minorTickMark val="none"/>
        <c:tickLblPos val="nextTo"/>
        <c:crossAx val="900957112"/>
        <c:crosses val="autoZero"/>
        <c:auto val="1"/>
        <c:lblAlgn val="ctr"/>
        <c:lblOffset val="100"/>
        <c:noMultiLvlLbl val="0"/>
      </c:catAx>
      <c:valAx>
        <c:axId val="90095711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56328"/>
        <c:crosses val="autoZero"/>
        <c:crossBetween val="between"/>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lang="es-ES" sz="7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solidFill>
      <a:srgbClr val="FFFFFF"/>
    </a:solidFill>
    <a:ln>
      <a:noFill/>
    </a:ln>
    <a:effectLst/>
  </c:spPr>
  <c:txPr>
    <a:bodyPr/>
    <a:lstStyle/>
    <a:p>
      <a:pPr>
        <a:defRPr/>
      </a:pPr>
      <a:endParaRPr lang="es-EC"/>
    </a:p>
  </c:txPr>
  <c:externalData r:id="rId4">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TASA OCUP HOTELERA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_(* #,##0.00_);_(* \(#,##0.00\);_(* "-"??_);_(@_)</c:formatCode>
                <c:ptCount val="8"/>
                <c:pt idx="0">
                  <c:v>27.86</c:v>
                </c:pt>
                <c:pt idx="1">
                  <c:v>26.3</c:v>
                </c:pt>
                <c:pt idx="2">
                  <c:v>29.4</c:v>
                </c:pt>
                <c:pt idx="3">
                  <c:v>32.869999999999997</c:v>
                </c:pt>
                <c:pt idx="4">
                  <c:v>38.270000000000003</c:v>
                </c:pt>
                <c:pt idx="5">
                  <c:v>36.630000000000003</c:v>
                </c:pt>
                <c:pt idx="6">
                  <c:v>38.090000000000003</c:v>
                </c:pt>
                <c:pt idx="7">
                  <c:v>33.54</c:v>
                </c:pt>
              </c:numCache>
            </c:numRef>
          </c:val>
        </c:ser>
        <c:dLbls>
          <c:dLblPos val="outEnd"/>
          <c:showLegendKey val="0"/>
          <c:showVal val="1"/>
          <c:showCatName val="0"/>
          <c:showSerName val="0"/>
          <c:showPercent val="0"/>
          <c:showBubbleSize val="0"/>
        </c:dLbls>
        <c:gapWidth val="80"/>
        <c:axId val="916452072"/>
        <c:axId val="916451288"/>
      </c:barChart>
      <c:catAx>
        <c:axId val="9164520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51288"/>
        <c:crosses val="autoZero"/>
        <c:auto val="1"/>
        <c:lblAlgn val="ctr"/>
        <c:lblOffset val="100"/>
        <c:noMultiLvlLbl val="0"/>
      </c:catAx>
      <c:valAx>
        <c:axId val="916451288"/>
        <c:scaling>
          <c:orientation val="minMax"/>
        </c:scaling>
        <c:delete val="1"/>
        <c:axPos val="l"/>
        <c:numFmt formatCode="_(* #,##0.00_);_(* \(#,##0.00\);_(* &quot;-&quot;??_);_(@_)" sourceLinked="1"/>
        <c:majorTickMark val="none"/>
        <c:minorTickMark val="none"/>
        <c:tickLblPos val="nextTo"/>
        <c:crossAx val="9164520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7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717580533408223"/>
          <c:y val="8.331911878550903E-2"/>
          <c:w val="0.87072616222600618"/>
          <c:h val="0.65612643035130014"/>
        </c:manualLayout>
      </c:layout>
      <c:barChart>
        <c:barDir val="col"/>
        <c:grouping val="clustered"/>
        <c:varyColors val="0"/>
        <c:ser>
          <c:idx val="0"/>
          <c:order val="0"/>
          <c:tx>
            <c:strRef>
              <c:f>Sheet1!$B$2</c:f>
              <c:strCache>
                <c:ptCount val="1"/>
                <c:pt idx="0">
                  <c:v>MEX</c:v>
                </c:pt>
              </c:strCache>
            </c:strRef>
          </c:tx>
          <c:spPr>
            <a:solidFill>
              <a:schemeClr val="accent1"/>
            </a:solidFill>
            <a:ln>
              <a:noFill/>
            </a:ln>
            <a:effectLst/>
          </c:spPr>
          <c:invertIfNegative val="0"/>
          <c:cat>
            <c:strRef>
              <c:f>Sheet1!$I$1</c:f>
              <c:strCache>
                <c:ptCount val="1"/>
                <c:pt idx="0">
                  <c:v>Destinos Intercontinentales</c:v>
                </c:pt>
              </c:strCache>
            </c:strRef>
          </c:cat>
          <c:val>
            <c:numRef>
              <c:f>Sheet1!$I$2</c:f>
              <c:numCache>
                <c:formatCode>General</c:formatCode>
                <c:ptCount val="1"/>
                <c:pt idx="0">
                  <c:v>24</c:v>
                </c:pt>
              </c:numCache>
            </c:numRef>
          </c:val>
        </c:ser>
        <c:ser>
          <c:idx val="1"/>
          <c:order val="1"/>
          <c:tx>
            <c:strRef>
              <c:f>Sheet1!$B$3</c:f>
              <c:strCache>
                <c:ptCount val="1"/>
                <c:pt idx="0">
                  <c:v>BOG</c:v>
                </c:pt>
              </c:strCache>
            </c:strRef>
          </c:tx>
          <c:spPr>
            <a:solidFill>
              <a:schemeClr val="accent2"/>
            </a:solidFill>
            <a:ln>
              <a:noFill/>
            </a:ln>
            <a:effectLst/>
          </c:spPr>
          <c:invertIfNegative val="0"/>
          <c:cat>
            <c:strRef>
              <c:f>Sheet1!$I$1</c:f>
              <c:strCache>
                <c:ptCount val="1"/>
                <c:pt idx="0">
                  <c:v>Destinos Intercontinentales</c:v>
                </c:pt>
              </c:strCache>
            </c:strRef>
          </c:cat>
          <c:val>
            <c:numRef>
              <c:f>Sheet1!$I$3</c:f>
              <c:numCache>
                <c:formatCode>General</c:formatCode>
                <c:ptCount val="1"/>
                <c:pt idx="0">
                  <c:v>28</c:v>
                </c:pt>
              </c:numCache>
            </c:numRef>
          </c:val>
        </c:ser>
        <c:ser>
          <c:idx val="2"/>
          <c:order val="2"/>
          <c:tx>
            <c:strRef>
              <c:f>Sheet1!$B$4</c:f>
              <c:strCache>
                <c:ptCount val="1"/>
                <c:pt idx="0">
                  <c:v>SCL</c:v>
                </c:pt>
              </c:strCache>
            </c:strRef>
          </c:tx>
          <c:spPr>
            <a:solidFill>
              <a:schemeClr val="accent3"/>
            </a:solidFill>
            <a:ln>
              <a:noFill/>
            </a:ln>
            <a:effectLst/>
          </c:spPr>
          <c:invertIfNegative val="0"/>
          <c:cat>
            <c:strRef>
              <c:f>Sheet1!$I$1</c:f>
              <c:strCache>
                <c:ptCount val="1"/>
                <c:pt idx="0">
                  <c:v>Destinos Intercontinentales</c:v>
                </c:pt>
              </c:strCache>
            </c:strRef>
          </c:cat>
          <c:val>
            <c:numRef>
              <c:f>Sheet1!$I$4</c:f>
              <c:numCache>
                <c:formatCode>General</c:formatCode>
                <c:ptCount val="1"/>
                <c:pt idx="0">
                  <c:v>15</c:v>
                </c:pt>
              </c:numCache>
            </c:numRef>
          </c:val>
        </c:ser>
        <c:ser>
          <c:idx val="3"/>
          <c:order val="3"/>
          <c:tx>
            <c:strRef>
              <c:f>Sheet1!$B$5</c:f>
              <c:strCache>
                <c:ptCount val="1"/>
                <c:pt idx="0">
                  <c:v>LIM</c:v>
                </c:pt>
              </c:strCache>
            </c:strRef>
          </c:tx>
          <c:spPr>
            <a:solidFill>
              <a:schemeClr val="accent4"/>
            </a:solidFill>
            <a:ln>
              <a:noFill/>
            </a:ln>
            <a:effectLst/>
          </c:spPr>
          <c:invertIfNegative val="0"/>
          <c:cat>
            <c:strRef>
              <c:f>Sheet1!$I$1</c:f>
              <c:strCache>
                <c:ptCount val="1"/>
                <c:pt idx="0">
                  <c:v>Destinos Intercontinentales</c:v>
                </c:pt>
              </c:strCache>
            </c:strRef>
          </c:cat>
          <c:val>
            <c:numRef>
              <c:f>Sheet1!$I$5</c:f>
              <c:numCache>
                <c:formatCode>General</c:formatCode>
                <c:ptCount val="1"/>
                <c:pt idx="0">
                  <c:v>20</c:v>
                </c:pt>
              </c:numCache>
            </c:numRef>
          </c:val>
        </c:ser>
        <c:ser>
          <c:idx val="4"/>
          <c:order val="4"/>
          <c:tx>
            <c:strRef>
              <c:f>Sheet1!$B$6</c:f>
              <c:strCache>
                <c:ptCount val="1"/>
                <c:pt idx="0">
                  <c:v>PTY</c:v>
                </c:pt>
              </c:strCache>
            </c:strRef>
          </c:tx>
          <c:spPr>
            <a:solidFill>
              <a:schemeClr val="accent5"/>
            </a:solidFill>
            <a:ln>
              <a:noFill/>
            </a:ln>
            <a:effectLst/>
          </c:spPr>
          <c:invertIfNegative val="0"/>
          <c:cat>
            <c:strRef>
              <c:f>Sheet1!$I$1</c:f>
              <c:strCache>
                <c:ptCount val="1"/>
                <c:pt idx="0">
                  <c:v>Destinos Intercontinentales</c:v>
                </c:pt>
              </c:strCache>
            </c:strRef>
          </c:cat>
          <c:val>
            <c:numRef>
              <c:f>Sheet1!$I$6</c:f>
              <c:numCache>
                <c:formatCode>General</c:formatCode>
                <c:ptCount val="1"/>
                <c:pt idx="0">
                  <c:v>51</c:v>
                </c:pt>
              </c:numCache>
            </c:numRef>
          </c:val>
        </c:ser>
        <c:ser>
          <c:idx val="5"/>
          <c:order val="5"/>
          <c:tx>
            <c:strRef>
              <c:f>Sheet1!$B$7</c:f>
              <c:strCache>
                <c:ptCount val="1"/>
                <c:pt idx="0">
                  <c:v>EZE</c:v>
                </c:pt>
              </c:strCache>
            </c:strRef>
          </c:tx>
          <c:spPr>
            <a:solidFill>
              <a:schemeClr val="accent6"/>
            </a:solidFill>
            <a:ln>
              <a:noFill/>
            </a:ln>
            <a:effectLst/>
          </c:spPr>
          <c:invertIfNegative val="0"/>
          <c:cat>
            <c:strRef>
              <c:f>Sheet1!$I$1</c:f>
              <c:strCache>
                <c:ptCount val="1"/>
                <c:pt idx="0">
                  <c:v>Destinos Intercontinentales</c:v>
                </c:pt>
              </c:strCache>
            </c:strRef>
          </c:cat>
          <c:val>
            <c:numRef>
              <c:f>Sheet1!$I$7</c:f>
              <c:numCache>
                <c:formatCode>General</c:formatCode>
                <c:ptCount val="1"/>
                <c:pt idx="0">
                  <c:v>18</c:v>
                </c:pt>
              </c:numCache>
            </c:numRef>
          </c:val>
        </c:ser>
        <c:ser>
          <c:idx val="6"/>
          <c:order val="6"/>
          <c:tx>
            <c:strRef>
              <c:f>Sheet1!$B$8</c:f>
              <c:strCache>
                <c:ptCount val="1"/>
                <c:pt idx="0">
                  <c:v>UIO</c:v>
                </c:pt>
              </c:strCache>
            </c:strRef>
          </c:tx>
          <c:spPr>
            <a:solidFill>
              <a:schemeClr val="accent1">
                <a:lumMod val="60000"/>
              </a:schemeClr>
            </a:solidFill>
            <a:ln>
              <a:noFill/>
            </a:ln>
            <a:effectLst/>
          </c:spPr>
          <c:invertIfNegative val="0"/>
          <c:cat>
            <c:strRef>
              <c:f>Sheet1!$I$1</c:f>
              <c:strCache>
                <c:ptCount val="1"/>
                <c:pt idx="0">
                  <c:v>Destinos Intercontinentales</c:v>
                </c:pt>
              </c:strCache>
            </c:strRef>
          </c:cat>
          <c:val>
            <c:numRef>
              <c:f>Sheet1!$I$8</c:f>
              <c:numCache>
                <c:formatCode>General</c:formatCode>
                <c:ptCount val="1"/>
                <c:pt idx="0">
                  <c:v>12</c:v>
                </c:pt>
              </c:numCache>
            </c:numRef>
          </c:val>
        </c:ser>
        <c:ser>
          <c:idx val="8"/>
          <c:order val="7"/>
          <c:tx>
            <c:strRef>
              <c:f>Sheet1!$B$9</c:f>
              <c:strCache>
                <c:ptCount val="1"/>
                <c:pt idx="0">
                  <c:v>GYE</c:v>
                </c:pt>
              </c:strCache>
            </c:strRef>
          </c:tx>
          <c:spPr>
            <a:solidFill>
              <a:schemeClr val="accent3">
                <a:lumMod val="60000"/>
              </a:schemeClr>
            </a:solidFill>
            <a:ln>
              <a:noFill/>
            </a:ln>
            <a:effectLst/>
          </c:spPr>
          <c:invertIfNegative val="0"/>
          <c:cat>
            <c:strRef>
              <c:f>Sheet1!$I$1</c:f>
              <c:strCache>
                <c:ptCount val="1"/>
                <c:pt idx="0">
                  <c:v>Destinos Intercontinentales</c:v>
                </c:pt>
              </c:strCache>
            </c:strRef>
          </c:cat>
          <c:val>
            <c:numRef>
              <c:f>Sheet1!$I$9</c:f>
              <c:numCache>
                <c:formatCode>General</c:formatCode>
                <c:ptCount val="1"/>
                <c:pt idx="0">
                  <c:v>6</c:v>
                </c:pt>
              </c:numCache>
            </c:numRef>
          </c:val>
        </c:ser>
        <c:ser>
          <c:idx val="9"/>
          <c:order val="8"/>
          <c:tx>
            <c:strRef>
              <c:f>Sheet1!$B$10</c:f>
              <c:strCache>
                <c:ptCount val="1"/>
                <c:pt idx="0">
                  <c:v>SJO</c:v>
                </c:pt>
              </c:strCache>
            </c:strRef>
          </c:tx>
          <c:spPr>
            <a:solidFill>
              <a:schemeClr val="accent4">
                <a:lumMod val="60000"/>
              </a:schemeClr>
            </a:solidFill>
            <a:ln>
              <a:noFill/>
            </a:ln>
            <a:effectLst/>
          </c:spPr>
          <c:invertIfNegative val="0"/>
          <c:cat>
            <c:strRef>
              <c:f>Sheet1!$I$1</c:f>
              <c:strCache>
                <c:ptCount val="1"/>
                <c:pt idx="0">
                  <c:v>Destinos Intercontinentales</c:v>
                </c:pt>
              </c:strCache>
            </c:strRef>
          </c:cat>
          <c:val>
            <c:numRef>
              <c:f>Sheet1!$I$10</c:f>
              <c:numCache>
                <c:formatCode>General</c:formatCode>
                <c:ptCount val="1"/>
                <c:pt idx="0">
                  <c:v>24</c:v>
                </c:pt>
              </c:numCache>
            </c:numRef>
          </c:val>
        </c:ser>
        <c:ser>
          <c:idx val="10"/>
          <c:order val="9"/>
          <c:tx>
            <c:strRef>
              <c:f>Sheet1!$B$11</c:f>
              <c:strCache>
                <c:ptCount val="1"/>
                <c:pt idx="0">
                  <c:v>ASU</c:v>
                </c:pt>
              </c:strCache>
            </c:strRef>
          </c:tx>
          <c:spPr>
            <a:solidFill>
              <a:schemeClr val="accent5">
                <a:lumMod val="60000"/>
              </a:schemeClr>
            </a:solidFill>
            <a:ln>
              <a:noFill/>
            </a:ln>
            <a:effectLst/>
          </c:spPr>
          <c:invertIfNegative val="0"/>
          <c:cat>
            <c:strRef>
              <c:f>Sheet1!$I$1</c:f>
              <c:strCache>
                <c:ptCount val="1"/>
                <c:pt idx="0">
                  <c:v>Destinos Intercontinentales</c:v>
                </c:pt>
              </c:strCache>
            </c:strRef>
          </c:cat>
          <c:val>
            <c:numRef>
              <c:f>Sheet1!$I$11</c:f>
              <c:numCache>
                <c:formatCode>General</c:formatCode>
                <c:ptCount val="1"/>
                <c:pt idx="0">
                  <c:v>1</c:v>
                </c:pt>
              </c:numCache>
            </c:numRef>
          </c:val>
        </c:ser>
        <c:dLbls>
          <c:showLegendKey val="0"/>
          <c:showVal val="0"/>
          <c:showCatName val="0"/>
          <c:showSerName val="0"/>
          <c:showPercent val="0"/>
          <c:showBubbleSize val="0"/>
        </c:dLbls>
        <c:gapWidth val="219"/>
        <c:overlap val="-27"/>
        <c:axId val="900957504"/>
        <c:axId val="900957896"/>
      </c:barChart>
      <c:catAx>
        <c:axId val="900957504"/>
        <c:scaling>
          <c:orientation val="minMax"/>
        </c:scaling>
        <c:delete val="1"/>
        <c:axPos val="b"/>
        <c:numFmt formatCode="General" sourceLinked="1"/>
        <c:majorTickMark val="none"/>
        <c:minorTickMark val="none"/>
        <c:tickLblPos val="nextTo"/>
        <c:crossAx val="900957896"/>
        <c:crosses val="autoZero"/>
        <c:auto val="1"/>
        <c:lblAlgn val="ctr"/>
        <c:lblOffset val="100"/>
        <c:noMultiLvlLbl val="0"/>
      </c:catAx>
      <c:valAx>
        <c:axId val="90095789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0957504"/>
        <c:crosses val="autoZero"/>
        <c:crossBetween val="between"/>
      </c:valAx>
      <c:spPr>
        <a:noFill/>
        <a:ln>
          <a:noFill/>
        </a:ln>
        <a:effectLst/>
      </c:spPr>
    </c:plotArea>
    <c:legend>
      <c:legendPos val="b"/>
      <c:layout>
        <c:manualLayout>
          <c:xMode val="edge"/>
          <c:yMode val="edge"/>
          <c:x val="9.0632905049104609E-2"/>
          <c:y val="0.78489234120163209"/>
          <c:w val="0.85851030029312081"/>
          <c:h val="0.18480979742181902"/>
        </c:manualLayout>
      </c:layout>
      <c:overlay val="0"/>
      <c:spPr>
        <a:noFill/>
        <a:ln>
          <a:noFill/>
        </a:ln>
        <a:effectLst/>
      </c:spPr>
      <c:txPr>
        <a:bodyPr rot="0" spcFirstLastPara="1" vertOverflow="ellipsis" vert="horz" wrap="square" anchor="ctr" anchorCtr="1"/>
        <a:lstStyle/>
        <a:p>
          <a:pPr>
            <a:defRPr lang="es-ES" sz="7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solidFill>
      <a:srgbClr val="FFFFFF"/>
    </a:solidFill>
    <a:ln>
      <a:noFill/>
    </a:ln>
    <a:effectLst/>
  </c:spPr>
  <c:txPr>
    <a:bodyPr/>
    <a:lstStyle/>
    <a:p>
      <a:pPr>
        <a:defRPr/>
      </a:pPr>
      <a:endParaRPr lang="es-EC"/>
    </a:p>
  </c:txPr>
  <c:externalData r:id="rId4">
    <c:autoUpdate val="0"/>
  </c:externalData>
</c:chartSpace>
</file>

<file path=ppt/charts/chart17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Hostal</c:v>
                </c:pt>
                <c:pt idx="1">
                  <c:v>Hotel</c:v>
                </c:pt>
                <c:pt idx="2">
                  <c:v>Pensión</c:v>
                </c:pt>
                <c:pt idx="3">
                  <c:v>Otros</c:v>
                </c:pt>
              </c:strCache>
            </c:strRef>
          </c:cat>
          <c:val>
            <c:numRef>
              <c:f>Sheet1!$B$2:$B$5</c:f>
              <c:numCache>
                <c:formatCode>0%</c:formatCode>
                <c:ptCount val="4"/>
                <c:pt idx="0">
                  <c:v>0.65384615384615397</c:v>
                </c:pt>
                <c:pt idx="1">
                  <c:v>0.16025641025640999</c:v>
                </c:pt>
                <c:pt idx="2">
                  <c:v>0.17948717948717999</c:v>
                </c:pt>
                <c:pt idx="3">
                  <c:v>6.41025641025641E-3</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Hostal</c:v>
                </c:pt>
                <c:pt idx="1">
                  <c:v>Hotel</c:v>
                </c:pt>
                <c:pt idx="2">
                  <c:v>Pensión</c:v>
                </c:pt>
                <c:pt idx="3">
                  <c:v>Otros</c:v>
                </c:pt>
              </c:strCache>
            </c:strRef>
          </c:cat>
          <c:val>
            <c:numRef>
              <c:f>Sheet1!$B$2:$B$5</c:f>
              <c:numCache>
                <c:formatCode>0%</c:formatCode>
                <c:ptCount val="4"/>
                <c:pt idx="0">
                  <c:v>0.55555555555555602</c:v>
                </c:pt>
                <c:pt idx="1">
                  <c:v>0.21296296296296299</c:v>
                </c:pt>
                <c:pt idx="2">
                  <c:v>0.203703703703704</c:v>
                </c:pt>
                <c:pt idx="3">
                  <c:v>2.7777777777777801E-2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Hostal</c:v>
                </c:pt>
                <c:pt idx="1">
                  <c:v>Hotel</c:v>
                </c:pt>
                <c:pt idx="2">
                  <c:v>Pensión</c:v>
                </c:pt>
                <c:pt idx="3">
                  <c:v>Otros</c:v>
                </c:pt>
              </c:strCache>
            </c:strRef>
          </c:cat>
          <c:val>
            <c:numRef>
              <c:f>Sheet1!$B$2:$B$5</c:f>
              <c:numCache>
                <c:formatCode>0%</c:formatCode>
                <c:ptCount val="4"/>
                <c:pt idx="0">
                  <c:v>0.535433070866142</c:v>
                </c:pt>
                <c:pt idx="1">
                  <c:v>3.9370078740157501E-2</c:v>
                </c:pt>
                <c:pt idx="2">
                  <c:v>0.102362204724409</c:v>
                </c:pt>
                <c:pt idx="3">
                  <c:v>0.32283464566929099</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ESTABLECIMIENTOS</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Hostal</c:v>
                </c:pt>
                <c:pt idx="1">
                  <c:v>Hotel</c:v>
                </c:pt>
                <c:pt idx="2">
                  <c:v>Pensión</c:v>
                </c:pt>
                <c:pt idx="3">
                  <c:v>Otros</c:v>
                </c:pt>
              </c:strCache>
            </c:strRef>
          </c:cat>
          <c:val>
            <c:numRef>
              <c:f>Sheet1!$B$2:$B$5</c:f>
              <c:numCache>
                <c:formatCode>0%</c:formatCode>
                <c:ptCount val="4"/>
                <c:pt idx="0">
                  <c:v>0.74242424242424199</c:v>
                </c:pt>
                <c:pt idx="1">
                  <c:v>9.0909090909090898E-2</c:v>
                </c:pt>
                <c:pt idx="2">
                  <c:v>9.8484848484848495E-2</c:v>
                </c:pt>
                <c:pt idx="3">
                  <c:v>6.8181818181818205E-2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Hostal</c:v>
                </c:pt>
                <c:pt idx="1">
                  <c:v>Hotel</c:v>
                </c:pt>
                <c:pt idx="2">
                  <c:v>Pensión</c:v>
                </c:pt>
                <c:pt idx="3">
                  <c:v>Otros</c:v>
                </c:pt>
              </c:strCache>
            </c:strRef>
          </c:cat>
          <c:val>
            <c:numRef>
              <c:f>Sheet1!$B$2:$B$5</c:f>
              <c:numCache>
                <c:formatCode>0%</c:formatCode>
                <c:ptCount val="4"/>
                <c:pt idx="0">
                  <c:v>0.45882352941176502</c:v>
                </c:pt>
                <c:pt idx="1">
                  <c:v>8.2352941176470601E-2</c:v>
                </c:pt>
                <c:pt idx="2">
                  <c:v>0.16470588235294101</c:v>
                </c:pt>
                <c:pt idx="3">
                  <c:v>0.29411764705882398</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8CDFFF"/>
              </a:solidFill>
              <a:ln w="19050">
                <a:noFill/>
              </a:ln>
              <a:effectLst/>
            </c:spPr>
          </c:dPt>
          <c:dPt>
            <c:idx val="2"/>
            <c:bubble3D val="0"/>
            <c:spPr>
              <a:solidFill>
                <a:srgbClr val="002060"/>
              </a:solidFill>
              <a:ln w="19050">
                <a:noFill/>
              </a:ln>
              <a:effectLst/>
            </c:spPr>
          </c:dPt>
          <c:dPt>
            <c:idx val="3"/>
            <c:bubble3D val="0"/>
            <c:spPr>
              <a:solidFill>
                <a:schemeClr val="accent2"/>
              </a:solidFill>
              <a:ln w="19050">
                <a:noFill/>
              </a:ln>
              <a:effectLst/>
            </c:spPr>
          </c:dPt>
          <c:dPt>
            <c:idx val="4"/>
            <c:bubble3D val="0"/>
            <c:spPr>
              <a:solidFill>
                <a:srgbClr val="496A00"/>
              </a:solidFill>
              <a:ln w="19050">
                <a:noFill/>
              </a:ln>
              <a:effectLst/>
            </c:spPr>
          </c:dPt>
          <c:dLbls>
            <c:dLbl>
              <c:idx val="0"/>
              <c:delete val="1"/>
              <c:extLst>
                <c:ext xmlns:c15="http://schemas.microsoft.com/office/drawing/2012/chart" uri="{CE6537A1-D6FC-4f65-9D91-7224C49458BB}"/>
              </c:extLst>
            </c:dLbl>
            <c:dLbl>
              <c:idx val="4"/>
              <c:layout>
                <c:manualLayout>
                  <c:x val="1.648705441679961E-2"/>
                  <c:y val="1.1902262741981437E-2"/>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Sheet1!$A$2:$A$6</c:f>
              <c:strCache>
                <c:ptCount val="5"/>
                <c:pt idx="0">
                  <c:v>Lujo</c:v>
                </c:pt>
                <c:pt idx="1">
                  <c:v>1a</c:v>
                </c:pt>
                <c:pt idx="2">
                  <c:v>2a</c:v>
                </c:pt>
                <c:pt idx="3">
                  <c:v>3a</c:v>
                </c:pt>
                <c:pt idx="4">
                  <c:v>4a</c:v>
                </c:pt>
              </c:strCache>
            </c:strRef>
          </c:cat>
          <c:val>
            <c:numRef>
              <c:f>Sheet1!$B$2:$B$6</c:f>
              <c:numCache>
                <c:formatCode>0%</c:formatCode>
                <c:ptCount val="5"/>
                <c:pt idx="0">
                  <c:v>0</c:v>
                </c:pt>
                <c:pt idx="1">
                  <c:v>0.13</c:v>
                </c:pt>
                <c:pt idx="2">
                  <c:v>0.3</c:v>
                </c:pt>
                <c:pt idx="3">
                  <c:v>0.56000000000000005</c:v>
                </c:pt>
                <c:pt idx="4">
                  <c:v>0.01</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8CDFFF"/>
              </a:solidFill>
              <a:ln w="19050">
                <a:noFill/>
              </a:ln>
              <a:effectLst/>
            </c:spPr>
          </c:dPt>
          <c:dPt>
            <c:idx val="2"/>
            <c:bubble3D val="0"/>
            <c:spPr>
              <a:solidFill>
                <a:srgbClr val="002060"/>
              </a:solidFill>
              <a:ln w="19050">
                <a:noFill/>
              </a:ln>
              <a:effectLst/>
            </c:spPr>
          </c:dPt>
          <c:dPt>
            <c:idx val="3"/>
            <c:bubble3D val="0"/>
            <c:spPr>
              <a:solidFill>
                <a:schemeClr val="accent2"/>
              </a:solidFill>
              <a:ln w="19050">
                <a:noFill/>
              </a:ln>
              <a:effectLst/>
            </c:spPr>
          </c:dPt>
          <c:dPt>
            <c:idx val="4"/>
            <c:bubble3D val="0"/>
            <c:spPr>
              <a:solidFill>
                <a:schemeClr val="bg1">
                  <a:lumMod val="75000"/>
                </a:schemeClr>
              </a:solidFill>
              <a:ln w="19050">
                <a:noFill/>
              </a:ln>
              <a:effectLst/>
            </c:spPr>
          </c:dPt>
          <c:dLbls>
            <c:dLbl>
              <c:idx val="4"/>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Sheet1!$A$2:$A$6</c:f>
              <c:strCache>
                <c:ptCount val="5"/>
                <c:pt idx="0">
                  <c:v>Lujo</c:v>
                </c:pt>
                <c:pt idx="1">
                  <c:v>1a</c:v>
                </c:pt>
                <c:pt idx="2">
                  <c:v>2a</c:v>
                </c:pt>
                <c:pt idx="3">
                  <c:v>3a</c:v>
                </c:pt>
                <c:pt idx="4">
                  <c:v>4a</c:v>
                </c:pt>
              </c:strCache>
            </c:strRef>
          </c:cat>
          <c:val>
            <c:numRef>
              <c:f>Sheet1!$B$2:$B$6</c:f>
              <c:numCache>
                <c:formatCode>0%</c:formatCode>
                <c:ptCount val="5"/>
                <c:pt idx="0">
                  <c:v>0.04</c:v>
                </c:pt>
                <c:pt idx="1">
                  <c:v>0.21</c:v>
                </c:pt>
                <c:pt idx="2">
                  <c:v>0.36</c:v>
                </c:pt>
                <c:pt idx="3">
                  <c:v>0.39</c:v>
                </c:pt>
                <c:pt idx="4">
                  <c:v>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ESTABL</c:v>
                </c:pt>
              </c:strCache>
            </c:strRef>
          </c:tx>
          <c:spPr>
            <a:ln>
              <a:noFill/>
            </a:ln>
          </c:spPr>
          <c:dPt>
            <c:idx val="0"/>
            <c:bubble3D val="0"/>
            <c:spPr>
              <a:solidFill>
                <a:schemeClr val="accent3"/>
              </a:solidFill>
              <a:ln w="19050">
                <a:noFill/>
              </a:ln>
              <a:effectLst/>
            </c:spPr>
          </c:dPt>
          <c:dPt>
            <c:idx val="1"/>
            <c:bubble3D val="0"/>
            <c:spPr>
              <a:solidFill>
                <a:srgbClr val="8CDFFF"/>
              </a:solidFill>
              <a:ln w="19050">
                <a:noFill/>
              </a:ln>
              <a:effectLst/>
            </c:spPr>
          </c:dPt>
          <c:dPt>
            <c:idx val="2"/>
            <c:bubble3D val="0"/>
            <c:spPr>
              <a:solidFill>
                <a:srgbClr val="002060"/>
              </a:solidFill>
              <a:ln w="19050">
                <a:noFill/>
              </a:ln>
              <a:effectLst/>
            </c:spPr>
          </c:dPt>
          <c:dPt>
            <c:idx val="3"/>
            <c:bubble3D val="0"/>
            <c:spPr>
              <a:solidFill>
                <a:schemeClr val="accent2"/>
              </a:solidFill>
              <a:ln w="19050">
                <a:noFill/>
              </a:ln>
              <a:effectLst/>
            </c:spPr>
          </c:dPt>
          <c:dPt>
            <c:idx val="4"/>
            <c:bubble3D val="0"/>
            <c:spPr>
              <a:solidFill>
                <a:schemeClr val="bg1">
                  <a:lumMod val="75000"/>
                </a:schemeClr>
              </a:solidFill>
              <a:ln w="19050">
                <a:noFill/>
              </a:ln>
              <a:effectLst/>
            </c:spPr>
          </c:dPt>
          <c:dLbls>
            <c:dLbl>
              <c:idx val="4"/>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Sheet1!$A$2:$A$6</c:f>
              <c:strCache>
                <c:ptCount val="5"/>
                <c:pt idx="0">
                  <c:v>Lujo</c:v>
                </c:pt>
                <c:pt idx="1">
                  <c:v>1a</c:v>
                </c:pt>
                <c:pt idx="2">
                  <c:v>2a</c:v>
                </c:pt>
                <c:pt idx="3">
                  <c:v>3a</c:v>
                </c:pt>
                <c:pt idx="4">
                  <c:v>4a</c:v>
                </c:pt>
              </c:strCache>
            </c:strRef>
          </c:cat>
          <c:val>
            <c:numRef>
              <c:f>Sheet1!$B$2:$B$6</c:f>
              <c:numCache>
                <c:formatCode>0%</c:formatCode>
                <c:ptCount val="5"/>
                <c:pt idx="0">
                  <c:v>0</c:v>
                </c:pt>
                <c:pt idx="1">
                  <c:v>0.14000000000000001</c:v>
                </c:pt>
                <c:pt idx="2">
                  <c:v>0.33</c:v>
                </c:pt>
                <c:pt idx="3">
                  <c:v>0.53</c:v>
                </c:pt>
                <c:pt idx="4">
                  <c:v>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7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ESTABLECIMIENTOS</c:v>
                </c:pt>
              </c:strCache>
            </c:strRef>
          </c:tx>
          <c:spPr>
            <a:ln>
              <a:noFill/>
            </a:ln>
          </c:spPr>
          <c:dPt>
            <c:idx val="0"/>
            <c:bubble3D val="0"/>
            <c:spPr>
              <a:solidFill>
                <a:schemeClr val="accent3"/>
              </a:solidFill>
              <a:ln w="19050">
                <a:noFill/>
              </a:ln>
              <a:effectLst/>
            </c:spPr>
          </c:dPt>
          <c:dPt>
            <c:idx val="1"/>
            <c:bubble3D val="0"/>
            <c:spPr>
              <a:solidFill>
                <a:srgbClr val="8CDFFF"/>
              </a:solidFill>
              <a:ln w="19050">
                <a:noFill/>
              </a:ln>
              <a:effectLst/>
            </c:spPr>
          </c:dPt>
          <c:dPt>
            <c:idx val="2"/>
            <c:bubble3D val="0"/>
            <c:spPr>
              <a:solidFill>
                <a:srgbClr val="002060"/>
              </a:solidFill>
              <a:ln w="19050">
                <a:noFill/>
              </a:ln>
              <a:effectLst/>
            </c:spPr>
          </c:dPt>
          <c:dPt>
            <c:idx val="3"/>
            <c:bubble3D val="0"/>
            <c:spPr>
              <a:solidFill>
                <a:srgbClr val="92D400"/>
              </a:solidFill>
              <a:ln w="19050">
                <a:noFill/>
              </a:ln>
              <a:effectLst/>
            </c:spPr>
          </c:dPt>
          <c:dPt>
            <c:idx val="4"/>
            <c:bubble3D val="0"/>
            <c:spPr>
              <a:solidFill>
                <a:srgbClr val="496A00"/>
              </a:solidFill>
              <a:ln w="19050">
                <a:noFill/>
              </a:ln>
              <a:effectLst/>
            </c:spPr>
          </c:dPt>
          <c:dLbls>
            <c:dLbl>
              <c:idx val="0"/>
              <c:delete val="1"/>
              <c:extLst>
                <c:ext xmlns:c15="http://schemas.microsoft.com/office/drawing/2012/chart" uri="{CE6537A1-D6FC-4f65-9D91-7224C49458BB}"/>
              </c:extLst>
            </c:dLbl>
            <c:dLbl>
              <c:idx val="1"/>
              <c:layout>
                <c:manualLayout>
                  <c:x val="8.672734697631132E-2"/>
                  <c:y val="0"/>
                </c:manualLayout>
              </c:layout>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7.5163700712803191E-2"/>
                  <c:y val="0"/>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Sheet1!$A$2:$A$6</c:f>
              <c:strCache>
                <c:ptCount val="5"/>
                <c:pt idx="0">
                  <c:v>Lujo</c:v>
                </c:pt>
                <c:pt idx="1">
                  <c:v>1a</c:v>
                </c:pt>
                <c:pt idx="2">
                  <c:v>2a</c:v>
                </c:pt>
                <c:pt idx="3">
                  <c:v>3a</c:v>
                </c:pt>
                <c:pt idx="4">
                  <c:v>4a</c:v>
                </c:pt>
              </c:strCache>
            </c:strRef>
          </c:cat>
          <c:val>
            <c:numRef>
              <c:f>Sheet1!$B$2:$B$6</c:f>
              <c:numCache>
                <c:formatCode>0%</c:formatCode>
                <c:ptCount val="5"/>
                <c:pt idx="0">
                  <c:v>0</c:v>
                </c:pt>
                <c:pt idx="1">
                  <c:v>0.01</c:v>
                </c:pt>
                <c:pt idx="2">
                  <c:v>0.24</c:v>
                </c:pt>
                <c:pt idx="3">
                  <c:v>0.73</c:v>
                </c:pt>
                <c:pt idx="4">
                  <c:v>0.02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TASA OCUP HOTELERA</c:v>
                </c:pt>
              </c:strCache>
            </c:strRef>
          </c:tx>
          <c:spPr>
            <a:solidFill>
              <a:schemeClr val="accent2"/>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_(* #,##0.00_);_(* \(#,##0.00\);_(* "-"??_);_(@_)</c:formatCode>
                <c:ptCount val="8"/>
                <c:pt idx="0">
                  <c:v>53.89808563246357</c:v>
                </c:pt>
                <c:pt idx="1">
                  <c:v>49.915766115218879</c:v>
                </c:pt>
                <c:pt idx="2">
                  <c:v>52.30718839571739</c:v>
                </c:pt>
                <c:pt idx="3">
                  <c:v>53.751290875611595</c:v>
                </c:pt>
                <c:pt idx="4">
                  <c:v>57.762568107254687</c:v>
                </c:pt>
                <c:pt idx="5">
                  <c:v>58.003843053502884</c:v>
                </c:pt>
                <c:pt idx="6">
                  <c:v>58.290330824781073</c:v>
                </c:pt>
                <c:pt idx="7">
                  <c:v>52.646506184060001</c:v>
                </c:pt>
              </c:numCache>
            </c:numRef>
          </c:val>
        </c:ser>
        <c:dLbls>
          <c:dLblPos val="outEnd"/>
          <c:showLegendKey val="0"/>
          <c:showVal val="1"/>
          <c:showCatName val="0"/>
          <c:showSerName val="0"/>
          <c:showPercent val="0"/>
          <c:showBubbleSize val="0"/>
        </c:dLbls>
        <c:gapWidth val="80"/>
        <c:axId val="916468536"/>
        <c:axId val="916467752"/>
      </c:barChart>
      <c:catAx>
        <c:axId val="916468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67752"/>
        <c:crosses val="autoZero"/>
        <c:auto val="1"/>
        <c:lblAlgn val="ctr"/>
        <c:lblOffset val="100"/>
        <c:noMultiLvlLbl val="0"/>
      </c:catAx>
      <c:valAx>
        <c:axId val="916467752"/>
        <c:scaling>
          <c:orientation val="minMax"/>
        </c:scaling>
        <c:delete val="1"/>
        <c:axPos val="l"/>
        <c:numFmt formatCode="_(* #,##0.00_);_(* \(#,##0.00\);_(* &quot;-&quot;??_);_(@_)" sourceLinked="1"/>
        <c:majorTickMark val="none"/>
        <c:minorTickMark val="none"/>
        <c:tickLblPos val="nextTo"/>
        <c:crossAx val="91646853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8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8CDFFF"/>
              </a:solidFill>
              <a:ln w="19050">
                <a:noFill/>
              </a:ln>
              <a:effectLst/>
            </c:spPr>
          </c:dPt>
          <c:dPt>
            <c:idx val="2"/>
            <c:bubble3D val="0"/>
            <c:spPr>
              <a:solidFill>
                <a:srgbClr val="002060"/>
              </a:solidFill>
              <a:ln w="19050">
                <a:noFill/>
              </a:ln>
              <a:effectLst/>
            </c:spPr>
          </c:dPt>
          <c:dPt>
            <c:idx val="3"/>
            <c:bubble3D val="0"/>
            <c:spPr>
              <a:solidFill>
                <a:schemeClr val="accent2"/>
              </a:solidFill>
              <a:ln w="19050">
                <a:noFill/>
              </a:ln>
              <a:effectLst/>
            </c:spPr>
          </c:dPt>
          <c:dPt>
            <c:idx val="4"/>
            <c:bubble3D val="0"/>
            <c:spPr>
              <a:solidFill>
                <a:schemeClr val="bg1">
                  <a:lumMod val="75000"/>
                </a:schemeClr>
              </a:solidFill>
              <a:ln w="19050">
                <a:noFill/>
              </a:ln>
              <a:effectLst/>
            </c:spPr>
          </c:dPt>
          <c:dLbls>
            <c:dLbl>
              <c:idx val="0"/>
              <c:delete val="1"/>
              <c:extLst>
                <c:ext xmlns:c15="http://schemas.microsoft.com/office/drawing/2012/chart" uri="{CE6537A1-D6FC-4f65-9D91-7224C49458BB}"/>
              </c:extLst>
            </c:dLbl>
            <c:dLbl>
              <c:idx val="4"/>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Sheet1!$A$2:$A$6</c:f>
              <c:strCache>
                <c:ptCount val="5"/>
                <c:pt idx="0">
                  <c:v>Lujo</c:v>
                </c:pt>
                <c:pt idx="1">
                  <c:v>1a</c:v>
                </c:pt>
                <c:pt idx="2">
                  <c:v>2a</c:v>
                </c:pt>
                <c:pt idx="3">
                  <c:v>3a</c:v>
                </c:pt>
                <c:pt idx="4">
                  <c:v>4a</c:v>
                </c:pt>
              </c:strCache>
            </c:strRef>
          </c:cat>
          <c:val>
            <c:numRef>
              <c:f>Sheet1!$B$2:$B$6</c:f>
              <c:numCache>
                <c:formatCode>0%</c:formatCode>
                <c:ptCount val="5"/>
                <c:pt idx="0">
                  <c:v>0</c:v>
                </c:pt>
                <c:pt idx="1">
                  <c:v>0.25</c:v>
                </c:pt>
                <c:pt idx="2">
                  <c:v>0.25</c:v>
                </c:pt>
                <c:pt idx="3">
                  <c:v>0.5</c:v>
                </c:pt>
                <c:pt idx="4">
                  <c:v>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ESTABL</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dLbl>
              <c:idx val="3"/>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Restaurante</c:v>
                </c:pt>
                <c:pt idx="1">
                  <c:v>Fuente de soda</c:v>
                </c:pt>
                <c:pt idx="2">
                  <c:v>Cafetería</c:v>
                </c:pt>
                <c:pt idx="3">
                  <c:v>Bar</c:v>
                </c:pt>
              </c:strCache>
            </c:strRef>
          </c:cat>
          <c:val>
            <c:numRef>
              <c:f>Sheet1!$B$2:$B$5</c:f>
              <c:numCache>
                <c:formatCode>0%</c:formatCode>
                <c:ptCount val="4"/>
                <c:pt idx="0">
                  <c:v>0.72834645669291298</c:v>
                </c:pt>
                <c:pt idx="1">
                  <c:v>0.10629921259842499</c:v>
                </c:pt>
                <c:pt idx="2">
                  <c:v>0.163385826771654</c:v>
                </c:pt>
                <c:pt idx="3">
                  <c:v>1.9685039370078701E-3</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Restaurante</c:v>
                </c:pt>
                <c:pt idx="1">
                  <c:v>Fuente</c:v>
                </c:pt>
                <c:pt idx="2">
                  <c:v>Cafetería</c:v>
                </c:pt>
                <c:pt idx="3">
                  <c:v>Bar</c:v>
                </c:pt>
              </c:strCache>
            </c:strRef>
          </c:cat>
          <c:val>
            <c:numRef>
              <c:f>Sheet1!$B$2:$B$5</c:f>
              <c:numCache>
                <c:formatCode>0%</c:formatCode>
                <c:ptCount val="4"/>
                <c:pt idx="0">
                  <c:v>0.60731132075471705</c:v>
                </c:pt>
                <c:pt idx="1">
                  <c:v>0.155660377358491</c:v>
                </c:pt>
                <c:pt idx="2">
                  <c:v>0.106721698113208</c:v>
                </c:pt>
                <c:pt idx="3">
                  <c:v>0.13030660377358499</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Restaurante</c:v>
                </c:pt>
                <c:pt idx="1">
                  <c:v>Fuente</c:v>
                </c:pt>
                <c:pt idx="2">
                  <c:v>Cafeteria</c:v>
                </c:pt>
                <c:pt idx="3">
                  <c:v>Bar</c:v>
                </c:pt>
              </c:strCache>
            </c:strRef>
          </c:cat>
          <c:val>
            <c:numRef>
              <c:f>Sheet1!$B$2:$B$5</c:f>
              <c:numCache>
                <c:formatCode>0%</c:formatCode>
                <c:ptCount val="4"/>
                <c:pt idx="0">
                  <c:v>0.70597738287560596</c:v>
                </c:pt>
                <c:pt idx="1">
                  <c:v>0.19386106623586399</c:v>
                </c:pt>
                <c:pt idx="2">
                  <c:v>7.1082390953150304E-2</c:v>
                </c:pt>
                <c:pt idx="3">
                  <c:v>2.90791599353796E-2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ESTABLECIMIENTOS</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Restaurante</c:v>
                </c:pt>
                <c:pt idx="1">
                  <c:v>Fuente</c:v>
                </c:pt>
                <c:pt idx="2">
                  <c:v>Cafetería</c:v>
                </c:pt>
                <c:pt idx="3">
                  <c:v>Bar</c:v>
                </c:pt>
              </c:strCache>
            </c:strRef>
          </c:cat>
          <c:val>
            <c:numRef>
              <c:f>Sheet1!$B$2:$B$5</c:f>
              <c:numCache>
                <c:formatCode>0%</c:formatCode>
                <c:ptCount val="4"/>
                <c:pt idx="0">
                  <c:v>0.63798219584569704</c:v>
                </c:pt>
                <c:pt idx="1">
                  <c:v>0.228486646884273</c:v>
                </c:pt>
                <c:pt idx="2">
                  <c:v>5.3412462908011903E-2</c:v>
                </c:pt>
                <c:pt idx="3">
                  <c:v>8.0118694362017795E-2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Restaurante</c:v>
                </c:pt>
                <c:pt idx="1">
                  <c:v>Fuente</c:v>
                </c:pt>
                <c:pt idx="2">
                  <c:v>Cafeteria</c:v>
                </c:pt>
                <c:pt idx="3">
                  <c:v>Bar</c:v>
                </c:pt>
              </c:strCache>
            </c:strRef>
          </c:cat>
          <c:val>
            <c:numRef>
              <c:f>Sheet1!$B$2:$B$5</c:f>
              <c:numCache>
                <c:formatCode>0%</c:formatCode>
                <c:ptCount val="4"/>
                <c:pt idx="0">
                  <c:v>0.65185185185185202</c:v>
                </c:pt>
                <c:pt idx="1">
                  <c:v>0.20740740740740701</c:v>
                </c:pt>
                <c:pt idx="2">
                  <c:v>0.10370370370370401</c:v>
                </c:pt>
                <c:pt idx="3">
                  <c:v>3.7037037037037E-2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ESTABL</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dLbl>
              <c:idx val="3"/>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Discoteca</c:v>
                </c:pt>
                <c:pt idx="1">
                  <c:v>Peña + Sala de Baile + Sala recepciones/banquetes </c:v>
                </c:pt>
                <c:pt idx="2">
                  <c:v>Centro recr. turística + Terma/Balneario</c:v>
                </c:pt>
                <c:pt idx="3">
                  <c:v>Bolera / Pista patinaje</c:v>
                </c:pt>
              </c:strCache>
            </c:strRef>
          </c:cat>
          <c:val>
            <c:numRef>
              <c:f>Sheet1!$B$2:$B$5</c:f>
              <c:numCache>
                <c:formatCode>0%</c:formatCode>
                <c:ptCount val="4"/>
                <c:pt idx="0">
                  <c:v>0.5</c:v>
                </c:pt>
                <c:pt idx="1">
                  <c:v>0.5</c:v>
                </c:pt>
                <c:pt idx="2">
                  <c:v>0</c:v>
                </c:pt>
                <c:pt idx="3">
                  <c:v>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dLbl>
              <c:idx val="3"/>
              <c:layout>
                <c:manualLayout>
                  <c:x val="8.7930956889598177E-2"/>
                  <c:y val="-5.9511313709907183E-3"/>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Discoteca</c:v>
                </c:pt>
                <c:pt idx="1">
                  <c:v>Peña + Sala de Baile + Sala recepciones/banquetes </c:v>
                </c:pt>
                <c:pt idx="2">
                  <c:v>Centro recr. turística + Terma/Balneario</c:v>
                </c:pt>
                <c:pt idx="3">
                  <c:v>Bolera / Pista patinaje</c:v>
                </c:pt>
              </c:strCache>
            </c:strRef>
          </c:cat>
          <c:val>
            <c:numRef>
              <c:f>Sheet1!$B$2:$B$5</c:f>
              <c:numCache>
                <c:formatCode>0%</c:formatCode>
                <c:ptCount val="4"/>
                <c:pt idx="0">
                  <c:v>0.84403669724770702</c:v>
                </c:pt>
                <c:pt idx="1">
                  <c:v>0.11009174311926601</c:v>
                </c:pt>
                <c:pt idx="2">
                  <c:v>1.8348623853211E-2</c:v>
                </c:pt>
                <c:pt idx="3">
                  <c:v>2.7522935779816501E-2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dLbl>
              <c:idx val="3"/>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Discoteca</c:v>
                </c:pt>
                <c:pt idx="1">
                  <c:v>Peña + Sala de Baile + Sala recepciones/banquetes </c:v>
                </c:pt>
                <c:pt idx="2">
                  <c:v>Centro recr. turística + Terma/Balneario</c:v>
                </c:pt>
                <c:pt idx="3">
                  <c:v>Bolera / Pista patinaje</c:v>
                </c:pt>
              </c:strCache>
            </c:strRef>
          </c:cat>
          <c:val>
            <c:numRef>
              <c:f>Sheet1!$B$2:$B$5</c:f>
              <c:numCache>
                <c:formatCode>0%</c:formatCode>
                <c:ptCount val="4"/>
                <c:pt idx="0">
                  <c:v>0.44444444444444398</c:v>
                </c:pt>
                <c:pt idx="1">
                  <c:v>0.27777777777777801</c:v>
                </c:pt>
                <c:pt idx="2">
                  <c:v>0.27777777777777801</c:v>
                </c:pt>
                <c:pt idx="3">
                  <c:v>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8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ESTABLECIMIENTOS</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dLbl>
              <c:idx val="2"/>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Discoteca</c:v>
                </c:pt>
                <c:pt idx="1">
                  <c:v>Peña + Sala de Baile + Sala recepciones/banquetes </c:v>
                </c:pt>
                <c:pt idx="2">
                  <c:v>Centro recr. turística + Terma/Balneario</c:v>
                </c:pt>
                <c:pt idx="3">
                  <c:v>Bolera / Pista patinaje</c:v>
                </c:pt>
              </c:strCache>
            </c:strRef>
          </c:cat>
          <c:val>
            <c:numRef>
              <c:f>Sheet1!$B$2:$B$5</c:f>
              <c:numCache>
                <c:formatCode>0%</c:formatCode>
                <c:ptCount val="4"/>
                <c:pt idx="0">
                  <c:v>0.54054054054054101</c:v>
                </c:pt>
                <c:pt idx="1">
                  <c:v>0.43243243243243201</c:v>
                </c:pt>
                <c:pt idx="2">
                  <c:v>0</c:v>
                </c:pt>
                <c:pt idx="3">
                  <c:v>2.7027027027027001E-2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TASA OCUP HOTELERA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_(* #,##0.00_);_(* \(#,##0.00\);_(* "-"??_);_(@_)</c:formatCode>
                <c:ptCount val="8"/>
                <c:pt idx="0">
                  <c:v>67.900000000000006</c:v>
                </c:pt>
                <c:pt idx="1">
                  <c:v>49.3</c:v>
                </c:pt>
                <c:pt idx="2">
                  <c:v>56.4</c:v>
                </c:pt>
                <c:pt idx="3">
                  <c:v>51.7</c:v>
                </c:pt>
                <c:pt idx="4">
                  <c:v>53.8</c:v>
                </c:pt>
                <c:pt idx="5">
                  <c:v>54.3</c:v>
                </c:pt>
                <c:pt idx="6">
                  <c:v>59.3</c:v>
                </c:pt>
                <c:pt idx="7">
                  <c:v>62.8</c:v>
                </c:pt>
              </c:numCache>
            </c:numRef>
          </c:val>
        </c:ser>
        <c:dLbls>
          <c:dLblPos val="outEnd"/>
          <c:showLegendKey val="0"/>
          <c:showVal val="1"/>
          <c:showCatName val="0"/>
          <c:showSerName val="0"/>
          <c:showPercent val="0"/>
          <c:showBubbleSize val="0"/>
        </c:dLbls>
        <c:gapWidth val="80"/>
        <c:axId val="916462264"/>
        <c:axId val="916474808"/>
      </c:barChart>
      <c:catAx>
        <c:axId val="9164622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74808"/>
        <c:crosses val="autoZero"/>
        <c:auto val="1"/>
        <c:lblAlgn val="ctr"/>
        <c:lblOffset val="100"/>
        <c:noMultiLvlLbl val="0"/>
      </c:catAx>
      <c:valAx>
        <c:axId val="916474808"/>
        <c:scaling>
          <c:orientation val="minMax"/>
        </c:scaling>
        <c:delete val="1"/>
        <c:axPos val="l"/>
        <c:numFmt formatCode="_(* #,##0.00_);_(* \(#,##0.00\);_(* &quot;-&quot;??_);_(@_)" sourceLinked="1"/>
        <c:majorTickMark val="none"/>
        <c:minorTickMark val="none"/>
        <c:tickLblPos val="nextTo"/>
        <c:crossAx val="9164622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9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46302007470034E-2"/>
          <c:y val="6.85352845177786E-2"/>
          <c:w val="0.83297451607544404"/>
          <c:h val="0.90200617123945304"/>
        </c:manualLayout>
      </c:layout>
      <c:doughnutChart>
        <c:varyColors val="1"/>
        <c:ser>
          <c:idx val="0"/>
          <c:order val="0"/>
          <c:tx>
            <c:strRef>
              <c:f>Sheet1!$B$1</c:f>
              <c:strCache>
                <c:ptCount val="1"/>
                <c:pt idx="0">
                  <c:v> % HAB</c:v>
                </c:pt>
              </c:strCache>
            </c:strRef>
          </c:tx>
          <c:spPr>
            <a:ln>
              <a:noFill/>
            </a:ln>
          </c:spPr>
          <c:dPt>
            <c:idx val="0"/>
            <c:bubble3D val="0"/>
            <c:spPr>
              <a:solidFill>
                <a:schemeClr val="accent3"/>
              </a:solidFill>
              <a:ln w="19050">
                <a:noFill/>
              </a:ln>
              <a:effectLst/>
            </c:spPr>
          </c:dPt>
          <c:dPt>
            <c:idx val="1"/>
            <c:bubble3D val="0"/>
            <c:spPr>
              <a:solidFill>
                <a:srgbClr val="002060"/>
              </a:solidFill>
              <a:ln w="19050">
                <a:noFill/>
              </a:ln>
              <a:effectLst/>
            </c:spPr>
          </c:dPt>
          <c:dPt>
            <c:idx val="2"/>
            <c:bubble3D val="0"/>
            <c:spPr>
              <a:solidFill>
                <a:schemeClr val="accent2"/>
              </a:solidFill>
              <a:ln w="19050">
                <a:noFill/>
              </a:ln>
              <a:effectLst/>
            </c:spPr>
          </c:dPt>
          <c:dPt>
            <c:idx val="3"/>
            <c:bubble3D val="0"/>
            <c:spPr>
              <a:solidFill>
                <a:schemeClr val="accent2">
                  <a:lumMod val="50000"/>
                </a:schemeClr>
              </a:solidFill>
              <a:ln w="19050">
                <a:noFill/>
              </a:ln>
              <a:effectLst/>
            </c:spPr>
          </c:dPt>
          <c:dPt>
            <c:idx val="4"/>
            <c:bubble3D val="0"/>
            <c:spPr>
              <a:solidFill>
                <a:schemeClr val="bg1">
                  <a:lumMod val="75000"/>
                </a:schemeClr>
              </a:solidFill>
              <a:ln w="19050">
                <a:noFill/>
              </a:ln>
              <a:effectLst/>
            </c:spPr>
          </c:dPt>
          <c:dLbls>
            <c:dLbl>
              <c:idx val="3"/>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Discoteca</c:v>
                </c:pt>
                <c:pt idx="1">
                  <c:v>Peña + Sala de Baile + Sala recepciones/banquetes </c:v>
                </c:pt>
                <c:pt idx="2">
                  <c:v>Centro recr. turística + Terma/Balneario</c:v>
                </c:pt>
                <c:pt idx="3">
                  <c:v>Bolera / Pista patinaje</c:v>
                </c:pt>
              </c:strCache>
            </c:strRef>
          </c:cat>
          <c:val>
            <c:numRef>
              <c:f>Sheet1!$B$2:$B$5</c:f>
              <c:numCache>
                <c:formatCode>0%</c:formatCode>
                <c:ptCount val="4"/>
                <c:pt idx="0">
                  <c:v>0.61538461538461497</c:v>
                </c:pt>
                <c:pt idx="1">
                  <c:v>7.69230769230769E-2</c:v>
                </c:pt>
                <c:pt idx="2">
                  <c:v>0.30769230769230799</c:v>
                </c:pt>
                <c:pt idx="3">
                  <c:v>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9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dPt>
            <c:idx val="0"/>
            <c:bubble3D val="0"/>
            <c:spPr>
              <a:solidFill>
                <a:schemeClr val="accent2"/>
              </a:solidFill>
              <a:ln w="19050">
                <a:solidFill>
                  <a:schemeClr val="lt1"/>
                </a:solidFill>
              </a:ln>
              <a:effectLst/>
            </c:spPr>
          </c:dPt>
          <c:dPt>
            <c:idx val="1"/>
            <c:bubble3D val="0"/>
            <c:spPr>
              <a:solidFill>
                <a:schemeClr val="accent2">
                  <a:lumMod val="40000"/>
                  <a:lumOff val="60000"/>
                </a:schemeClr>
              </a:solidFill>
              <a:ln w="19050">
                <a:solidFill>
                  <a:schemeClr val="lt1"/>
                </a:solidFill>
              </a:ln>
              <a:effectLst/>
            </c:spPr>
          </c:dPt>
          <c:dPt>
            <c:idx val="2"/>
            <c:bubble3D val="0"/>
            <c:spPr>
              <a:solidFill>
                <a:schemeClr val="accent6">
                  <a:lumMod val="75000"/>
                </a:schemeClr>
              </a:solidFill>
              <a:ln w="19050">
                <a:solidFill>
                  <a:schemeClr val="lt1"/>
                </a:solidFill>
              </a:ln>
              <a:effectLst/>
            </c:spPr>
          </c:dPt>
          <c:dPt>
            <c:idx val="3"/>
            <c:bubble3D val="0"/>
            <c:spPr>
              <a:solidFill>
                <a:schemeClr val="accent2">
                  <a:lumMod val="50000"/>
                </a:schemeClr>
              </a:solidFill>
              <a:ln w="19050">
                <a:solidFill>
                  <a:schemeClr val="lt1"/>
                </a:solidFill>
              </a:ln>
              <a:effectLst/>
            </c:spPr>
          </c:dPt>
          <c:dPt>
            <c:idx val="4"/>
            <c:bubble3D val="0"/>
            <c:spPr>
              <a:solidFill>
                <a:schemeClr val="bg1">
                  <a:lumMod val="75000"/>
                </a:schemeClr>
              </a:solidFill>
              <a:ln w="19050">
                <a:solidFill>
                  <a:schemeClr val="lt1"/>
                </a:solidFill>
              </a:ln>
              <a:effectLst/>
            </c:spPr>
          </c:dPt>
          <c:dLbls>
            <c:dLbl>
              <c:idx val="0"/>
              <c:layout/>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78%</a:t>
                    </a:r>
                  </a:p>
                </c:rich>
              </c:tx>
              <c:showLegendKey val="0"/>
              <c:showVal val="1"/>
              <c:showCatName val="0"/>
              <c:showSerName val="0"/>
              <c:showPercent val="0"/>
              <c:showBubbleSize val="0"/>
              <c:extLst>
                <c:ext xmlns:c15="http://schemas.microsoft.com/office/drawing/2012/chart" uri="{CE6537A1-D6FC-4f65-9D91-7224C49458BB}">
                  <c15:layout/>
                </c:ext>
              </c:extLst>
            </c:dLbl>
            <c:numFmt formatCode="0%" sourceLinked="0"/>
            <c:spPr>
              <a:noFill/>
              <a:ln>
                <a:noFill/>
              </a:ln>
              <a:effectLst/>
            </c:spPr>
            <c:txPr>
              <a:bodyPr wrap="square" lIns="38100" tIns="19050" rIns="38100" bIns="19050" anchor="ctr">
                <a:spAutoFit/>
              </a:bodyPr>
              <a:lstStyle/>
              <a:p>
                <a:pPr>
                  <a:defRPr lang="es-ES" sz="1100" b="1"/>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'C:\Users\PTACURI\Desktop\[Copia de CATASTRO ACTUALIZADO MAYO 2016_Analisis-2 PT.xls]Entretenimiento (2)'!$B$32:$B$33</c:f>
              <c:strCache>
                <c:ptCount val="2"/>
                <c:pt idx="0">
                  <c:v>Primera</c:v>
                </c:pt>
                <c:pt idx="1">
                  <c:v>Segunda</c:v>
                </c:pt>
              </c:strCache>
            </c:strRef>
          </c:cat>
          <c:val>
            <c:numRef>
              <c:f>'C:\Users\PTACURI\Desktop\[Copia de CATASTRO ACTUALIZADO MAYO 2016_Analisis-2 PT.xls]Entretenimiento (2)'!$D$32:$D$33</c:f>
              <c:numCache>
                <c:formatCode>General</c:formatCode>
                <c:ptCount val="2"/>
                <c:pt idx="0">
                  <c:v>0.217054263565892</c:v>
                </c:pt>
                <c:pt idx="1">
                  <c:v>0.78294573643410903</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overlay val="0"/>
      <c:txPr>
        <a:bodyPr/>
        <a:lstStyle/>
        <a:p>
          <a:pPr>
            <a:defRPr lang="es-ES"/>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9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721425578514599"/>
          <c:y val="4.0706742323763201E-2"/>
          <c:w val="0.57627646474386496"/>
          <c:h val="0.785204483580482"/>
        </c:manualLayout>
      </c:layout>
      <c:pieChart>
        <c:varyColors val="1"/>
        <c:ser>
          <c:idx val="0"/>
          <c:order val="0"/>
          <c:dPt>
            <c:idx val="0"/>
            <c:bubble3D val="0"/>
            <c:spPr>
              <a:solidFill>
                <a:schemeClr val="accent2"/>
              </a:solidFill>
              <a:ln w="19050">
                <a:solidFill>
                  <a:schemeClr val="lt1"/>
                </a:solidFill>
              </a:ln>
              <a:effectLst/>
            </c:spPr>
          </c:dPt>
          <c:dPt>
            <c:idx val="1"/>
            <c:bubble3D val="0"/>
            <c:spPr>
              <a:solidFill>
                <a:schemeClr val="accent2">
                  <a:lumMod val="40000"/>
                  <a:lumOff val="60000"/>
                </a:schemeClr>
              </a:solidFill>
              <a:ln w="19050">
                <a:solidFill>
                  <a:schemeClr val="lt1"/>
                </a:solidFill>
              </a:ln>
              <a:effectLst/>
            </c:spPr>
          </c:dPt>
          <c:dPt>
            <c:idx val="2"/>
            <c:bubble3D val="0"/>
            <c:spPr>
              <a:solidFill>
                <a:schemeClr val="accent6">
                  <a:lumMod val="75000"/>
                </a:schemeClr>
              </a:solidFill>
              <a:ln w="19050">
                <a:solidFill>
                  <a:schemeClr val="lt1"/>
                </a:solidFill>
              </a:ln>
              <a:effectLst/>
            </c:spPr>
          </c:dPt>
          <c:dPt>
            <c:idx val="3"/>
            <c:bubble3D val="0"/>
            <c:spPr>
              <a:solidFill>
                <a:schemeClr val="accent2">
                  <a:lumMod val="50000"/>
                </a:schemeClr>
              </a:solidFill>
              <a:ln w="19050">
                <a:solidFill>
                  <a:schemeClr val="lt1"/>
                </a:solidFill>
              </a:ln>
              <a:effectLst/>
            </c:spPr>
          </c:dPt>
          <c:dPt>
            <c:idx val="4"/>
            <c:bubble3D val="0"/>
            <c:spPr>
              <a:solidFill>
                <a:schemeClr val="bg1">
                  <a:lumMod val="75000"/>
                </a:schemeClr>
              </a:solidFill>
              <a:ln w="19050">
                <a:solidFill>
                  <a:schemeClr val="lt1"/>
                </a:solidFill>
              </a:ln>
              <a:effectLst/>
            </c:spPr>
          </c:dPt>
          <c:dLbls>
            <c:dLbl>
              <c:idx val="0"/>
              <c:layout/>
              <c:tx>
                <c:rich>
                  <a:bodyPr/>
                  <a:lstStyle/>
                  <a:p>
                    <a:r>
                      <a:rPr lang="en-US" dirty="0"/>
                      <a:t>100%</a:t>
                    </a:r>
                  </a:p>
                </c:rich>
              </c:tx>
              <c:showLegendKey val="0"/>
              <c:showVal val="0"/>
              <c:showCatName val="0"/>
              <c:showSerName val="0"/>
              <c:showPercent val="1"/>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1100" b="1" i="0" u="none" strike="noStrike" kern="1200" baseline="0">
                    <a:solidFill>
                      <a:srgbClr val="002060"/>
                    </a:solidFill>
                    <a:latin typeface="+mn-lt"/>
                    <a:ea typeface="+mn-ea"/>
                    <a:cs typeface="+mn-cs"/>
                  </a:defRPr>
                </a:pPr>
                <a:endParaRPr lang="es-EC"/>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'C:\Users\PTACURI\Desktop\[Copia de CATASTRO ACTUALIZADO MAYO 2016_Analisis-2 PT.xls]Entretenimiento (2)'!$B$24</c:f>
              <c:strCache>
                <c:ptCount val="1"/>
                <c:pt idx="0">
                  <c:v>Primera</c:v>
                </c:pt>
              </c:strCache>
            </c:strRef>
          </c:cat>
          <c:val>
            <c:numRef>
              <c:f>'C:\Users\PTACURI\Desktop\[Copia de CATASTRO ACTUALIZADO MAYO 2016_Analisis-2 PT.xls]Entretenimiento (2)'!$D$24</c:f>
              <c:numCache>
                <c:formatCode>General</c:formatCode>
                <c:ptCount val="1"/>
                <c:pt idx="0">
                  <c:v>1</c:v>
                </c:pt>
              </c:numCache>
            </c:numRef>
          </c:val>
        </c:ser>
        <c:dLbls>
          <c:showLegendKey val="0"/>
          <c:showVal val="0"/>
          <c:showCatName val="0"/>
          <c:showSerName val="0"/>
          <c:showPercent val="1"/>
          <c:showBubbleSize val="0"/>
          <c:showLeaderLines val="1"/>
        </c:dLbls>
        <c:firstSliceAng val="0"/>
      </c:pieChart>
      <c:spPr>
        <a:noFill/>
        <a:ln>
          <a:noFill/>
        </a:ln>
        <a:effectLst/>
      </c:spPr>
    </c:plotArea>
    <c:legend>
      <c:legendPos val="b"/>
      <c:layout>
        <c:manualLayout>
          <c:xMode val="edge"/>
          <c:yMode val="edge"/>
          <c:x val="0.37900422484442697"/>
          <c:y val="0.87479954577962604"/>
          <c:w val="0.25128620805117402"/>
          <c:h val="9.7533608572036801E-2"/>
        </c:manualLayout>
      </c:layout>
      <c:overlay val="0"/>
      <c:txPr>
        <a:bodyPr/>
        <a:lstStyle/>
        <a:p>
          <a:pPr>
            <a:defRPr lang="es-ES"/>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9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8051092613641201"/>
          <c:y val="0.16054416455314999"/>
          <c:w val="0.58923331880503305"/>
          <c:h val="0.62138183068984099"/>
        </c:manualLayout>
      </c:layout>
      <c:pieChart>
        <c:varyColors val="1"/>
        <c:ser>
          <c:idx val="0"/>
          <c:order val="0"/>
          <c:dPt>
            <c:idx val="0"/>
            <c:bubble3D val="0"/>
            <c:spPr>
              <a:solidFill>
                <a:schemeClr val="accent2"/>
              </a:solidFill>
              <a:ln w="19050">
                <a:solidFill>
                  <a:schemeClr val="lt1"/>
                </a:solidFill>
              </a:ln>
              <a:effectLst/>
            </c:spPr>
          </c:dPt>
          <c:dPt>
            <c:idx val="1"/>
            <c:bubble3D val="0"/>
            <c:spPr>
              <a:solidFill>
                <a:schemeClr val="accent2">
                  <a:lumMod val="40000"/>
                  <a:lumOff val="60000"/>
                </a:schemeClr>
              </a:solidFill>
              <a:ln w="19050">
                <a:solidFill>
                  <a:schemeClr val="lt1"/>
                </a:solidFill>
              </a:ln>
              <a:effectLst/>
            </c:spPr>
          </c:dPt>
          <c:dPt>
            <c:idx val="2"/>
            <c:bubble3D val="0"/>
            <c:spPr>
              <a:solidFill>
                <a:schemeClr val="accent6">
                  <a:lumMod val="75000"/>
                </a:schemeClr>
              </a:solidFill>
              <a:ln w="19050">
                <a:solidFill>
                  <a:schemeClr val="lt1"/>
                </a:solidFill>
              </a:ln>
              <a:effectLst/>
            </c:spPr>
          </c:dPt>
          <c:dPt>
            <c:idx val="3"/>
            <c:bubble3D val="0"/>
            <c:spPr>
              <a:solidFill>
                <a:schemeClr val="accent2">
                  <a:lumMod val="50000"/>
                </a:schemeClr>
              </a:solidFill>
              <a:ln w="19050">
                <a:solidFill>
                  <a:schemeClr val="lt1"/>
                </a:solidFill>
              </a:ln>
              <a:effectLst/>
            </c:spPr>
          </c:dPt>
          <c:dPt>
            <c:idx val="4"/>
            <c:bubble3D val="0"/>
            <c:spPr>
              <a:solidFill>
                <a:schemeClr val="bg1">
                  <a:lumMod val="75000"/>
                </a:schemeClr>
              </a:solidFill>
              <a:ln w="19050">
                <a:solidFill>
                  <a:schemeClr val="lt1"/>
                </a:solidFill>
              </a:ln>
              <a:effectLst/>
            </c:spPr>
          </c:dPt>
          <c:dLbls>
            <c:dLbl>
              <c:idx val="0"/>
              <c:layout/>
              <c:tx>
                <c:rich>
                  <a:bodyPr/>
                  <a:lstStyle/>
                  <a:p>
                    <a:r>
                      <a:rPr lang="en-US" dirty="0"/>
                      <a:t>18%</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73%</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9%</a:t>
                    </a:r>
                  </a:p>
                </c:rich>
              </c:tx>
              <c:showLegendKey val="0"/>
              <c:showVal val="1"/>
              <c:showCatName val="0"/>
              <c:showSerName val="0"/>
              <c:showPercent val="0"/>
              <c:showBubbleSize val="0"/>
              <c:extLst>
                <c:ext xmlns:c15="http://schemas.microsoft.com/office/drawing/2012/chart" uri="{CE6537A1-D6FC-4f65-9D91-7224C49458BB}">
                  <c15:layout/>
                </c:ext>
              </c:extLst>
            </c:dLbl>
            <c:numFmt formatCode="0%" sourceLinked="0"/>
            <c:spPr>
              <a:noFill/>
              <a:ln>
                <a:noFill/>
              </a:ln>
              <a:effectLst/>
            </c:spPr>
            <c:txPr>
              <a:bodyPr wrap="square" lIns="38100" tIns="19050" rIns="38100" bIns="19050" anchor="ctr">
                <a:spAutoFit/>
              </a:bodyPr>
              <a:lstStyle/>
              <a:p>
                <a:pPr>
                  <a:defRPr lang="es-ES" b="1"/>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'C:\Users\PTACURI\Desktop\[Copia de CATASTRO ACTUALIZADO MAYO 2016_Analisis-2 PT.xls]Entretenimiento (2)'!$B$40:$B$42</c:f>
              <c:strCache>
                <c:ptCount val="3"/>
                <c:pt idx="0">
                  <c:v>Primera</c:v>
                </c:pt>
                <c:pt idx="1">
                  <c:v>Segunda</c:v>
                </c:pt>
                <c:pt idx="2">
                  <c:v>Tercera</c:v>
                </c:pt>
              </c:strCache>
            </c:strRef>
          </c:cat>
          <c:val>
            <c:numRef>
              <c:f>'C:\Users\PTACURI\Desktop\[Copia de CATASTRO ACTUALIZADO MAYO 2016_Analisis-2 PT.xls]Entretenimiento (2)'!$D$40:$D$42</c:f>
              <c:numCache>
                <c:formatCode>General</c:formatCode>
                <c:ptCount val="3"/>
                <c:pt idx="0">
                  <c:v>0.18181818181818199</c:v>
                </c:pt>
                <c:pt idx="1">
                  <c:v>0.72727272727272696</c:v>
                </c:pt>
                <c:pt idx="2">
                  <c:v>9.0909090909090898E-2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157248909665308"/>
          <c:y val="0.85185868063978598"/>
          <c:w val="0.75785845732240598"/>
          <c:h val="8.13749662976367E-2"/>
        </c:manualLayout>
      </c:layout>
      <c:overlay val="0"/>
      <c:txPr>
        <a:bodyPr/>
        <a:lstStyle/>
        <a:p>
          <a:pPr>
            <a:defRPr lang="es-ES"/>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9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dPt>
            <c:idx val="0"/>
            <c:bubble3D val="0"/>
            <c:spPr>
              <a:solidFill>
                <a:schemeClr val="accent2"/>
              </a:solidFill>
              <a:ln w="19050">
                <a:solidFill>
                  <a:schemeClr val="lt1"/>
                </a:solidFill>
              </a:ln>
              <a:effectLst/>
            </c:spPr>
          </c:dPt>
          <c:dPt>
            <c:idx val="1"/>
            <c:bubble3D val="0"/>
            <c:spPr>
              <a:solidFill>
                <a:schemeClr val="accent2">
                  <a:lumMod val="40000"/>
                  <a:lumOff val="60000"/>
                </a:schemeClr>
              </a:solidFill>
              <a:ln w="19050">
                <a:solidFill>
                  <a:schemeClr val="lt1"/>
                </a:solidFill>
              </a:ln>
              <a:effectLst/>
            </c:spPr>
          </c:dPt>
          <c:dPt>
            <c:idx val="2"/>
            <c:bubble3D val="0"/>
            <c:spPr>
              <a:solidFill>
                <a:schemeClr val="accent6">
                  <a:lumMod val="75000"/>
                </a:schemeClr>
              </a:solidFill>
              <a:ln w="19050">
                <a:solidFill>
                  <a:schemeClr val="lt1"/>
                </a:solidFill>
              </a:ln>
              <a:effectLst/>
            </c:spPr>
          </c:dPt>
          <c:dPt>
            <c:idx val="3"/>
            <c:bubble3D val="0"/>
            <c:spPr>
              <a:solidFill>
                <a:schemeClr val="accent2">
                  <a:lumMod val="50000"/>
                </a:schemeClr>
              </a:solidFill>
              <a:ln w="19050">
                <a:solidFill>
                  <a:schemeClr val="lt1"/>
                </a:solidFill>
              </a:ln>
              <a:effectLst/>
            </c:spPr>
          </c:dPt>
          <c:dPt>
            <c:idx val="4"/>
            <c:bubble3D val="0"/>
            <c:spPr>
              <a:solidFill>
                <a:schemeClr val="bg1">
                  <a:lumMod val="75000"/>
                </a:schemeClr>
              </a:solidFill>
              <a:ln w="19050">
                <a:solidFill>
                  <a:schemeClr val="lt1"/>
                </a:solidFill>
              </a:ln>
              <a:effectLst/>
            </c:spPr>
          </c:dPt>
          <c:dLbls>
            <c:dLbl>
              <c:idx val="0"/>
              <c:layout/>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83%</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lang="es-ES" sz="1100" b="1"/>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'[Copia de CATASTRO ACTUALIZADO MAYO 2016_Analisis-2 PT.xls]Entretenimiento (2)'!$B$49:$B$50</c:f>
              <c:strCache>
                <c:ptCount val="2"/>
                <c:pt idx="0">
                  <c:v>Primera</c:v>
                </c:pt>
                <c:pt idx="1">
                  <c:v>Segunda</c:v>
                </c:pt>
              </c:strCache>
            </c:strRef>
          </c:cat>
          <c:val>
            <c:numRef>
              <c:f>'[Copia de CATASTRO ACTUALIZADO MAYO 2016_Analisis-2 PT.xls]Entretenimiento (2)'!$D$49:$D$50</c:f>
              <c:numCache>
                <c:formatCode>0%</c:formatCode>
                <c:ptCount val="2"/>
                <c:pt idx="0">
                  <c:v>0.17142857142857101</c:v>
                </c:pt>
                <c:pt idx="1">
                  <c:v>0.82857142857142896</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overlay val="0"/>
      <c:txPr>
        <a:bodyPr/>
        <a:lstStyle/>
        <a:p>
          <a:pPr>
            <a:defRPr lang="es-ES"/>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19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Cumplido</c:v>
                </c:pt>
              </c:strCache>
            </c:strRef>
          </c:tx>
          <c:spPr>
            <a:solidFill>
              <a:schemeClr val="accent2"/>
            </a:solidFill>
            <a:ln>
              <a:noFill/>
            </a:ln>
            <a:effectLst/>
          </c:spPr>
          <c:invertIfNegative val="0"/>
          <c:dLbls>
            <c:dLbl>
              <c:idx val="0"/>
              <c:layout/>
              <c:tx>
                <c:rich>
                  <a:bodyPr/>
                  <a:lstStyle/>
                  <a:p>
                    <a:r>
                      <a:rPr lang="es-ES" dirty="0"/>
                      <a:t>8,93%</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s-ES" dirty="0"/>
                      <a:t>14,95%</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s-ES" dirty="0"/>
                      <a:t>25,58%</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Coordinación institucional</c:v>
                </c:pt>
                <c:pt idx="1">
                  <c:v>Infraestructura y equipamiento</c:v>
                </c:pt>
                <c:pt idx="2">
                  <c:v>Información e interpretación</c:v>
                </c:pt>
              </c:strCache>
            </c:strRef>
          </c:cat>
          <c:val>
            <c:numRef>
              <c:f>Sheet1!$B$2:$B$4</c:f>
              <c:numCache>
                <c:formatCode>0.00%</c:formatCode>
                <c:ptCount val="3"/>
                <c:pt idx="0">
                  <c:v>8.9300000000000004E-2</c:v>
                </c:pt>
                <c:pt idx="1">
                  <c:v>0.14949999999999999</c:v>
                </c:pt>
                <c:pt idx="2">
                  <c:v>0.25580000000000003</c:v>
                </c:pt>
              </c:numCache>
            </c:numRef>
          </c:val>
        </c:ser>
        <c:ser>
          <c:idx val="1"/>
          <c:order val="1"/>
          <c:tx>
            <c:strRef>
              <c:f>Sheet1!$C$1</c:f>
              <c:strCache>
                <c:ptCount val="1"/>
                <c:pt idx="0">
                  <c:v>No cumplido</c:v>
                </c:pt>
              </c:strCache>
            </c:strRef>
          </c:tx>
          <c:spPr>
            <a:solidFill>
              <a:schemeClr val="accent2">
                <a:lumMod val="20000"/>
                <a:lumOff val="80000"/>
              </a:schemeClr>
            </a:solidFill>
            <a:ln>
              <a:solidFill>
                <a:schemeClr val="accent2"/>
              </a:solidFill>
              <a:prstDash val="sysDash"/>
            </a:ln>
            <a:effectLst/>
          </c:spPr>
          <c:invertIfNegative val="0"/>
          <c:cat>
            <c:strRef>
              <c:f>Sheet1!$A$2:$A$4</c:f>
              <c:strCache>
                <c:ptCount val="3"/>
                <c:pt idx="0">
                  <c:v>Coordinación institucional</c:v>
                </c:pt>
                <c:pt idx="1">
                  <c:v>Infraestructura y equipamiento</c:v>
                </c:pt>
                <c:pt idx="2">
                  <c:v>Información e interpretación</c:v>
                </c:pt>
              </c:strCache>
            </c:strRef>
          </c:cat>
          <c:val>
            <c:numRef>
              <c:f>Sheet1!$C$2:$C$4</c:f>
              <c:numCache>
                <c:formatCode>0%</c:formatCode>
                <c:ptCount val="3"/>
                <c:pt idx="0">
                  <c:v>0.91069999999999995</c:v>
                </c:pt>
                <c:pt idx="1">
                  <c:v>0.85050000000000003</c:v>
                </c:pt>
                <c:pt idx="2">
                  <c:v>0.74419999999999997</c:v>
                </c:pt>
              </c:numCache>
            </c:numRef>
          </c:val>
        </c:ser>
        <c:dLbls>
          <c:showLegendKey val="0"/>
          <c:showVal val="0"/>
          <c:showCatName val="0"/>
          <c:showSerName val="0"/>
          <c:showPercent val="0"/>
          <c:showBubbleSize val="0"/>
        </c:dLbls>
        <c:gapWidth val="67"/>
        <c:overlap val="100"/>
        <c:axId val="970938976"/>
        <c:axId val="970935056"/>
      </c:barChart>
      <c:catAx>
        <c:axId val="970938976"/>
        <c:scaling>
          <c:orientation val="minMax"/>
        </c:scaling>
        <c:delete val="0"/>
        <c:axPos val="b"/>
        <c:numFmt formatCode="General" sourceLinked="1"/>
        <c:majorTickMark val="none"/>
        <c:minorTickMark val="none"/>
        <c:tickLblPos val="nextTo"/>
        <c:spPr>
          <a:noFill/>
          <a:ln w="9525" cap="flat" cmpd="sng" algn="ctr">
            <a:solidFill>
              <a:schemeClr val="bg1">
                <a:lumMod val="75000"/>
              </a:schemeClr>
            </a:solidFill>
            <a:round/>
          </a:ln>
          <a:effectLst/>
        </c:spPr>
        <c:txPr>
          <a:bodyPr rot="-60000000" spcFirstLastPara="1" vertOverflow="ellipsis" vert="horz" wrap="square" anchor="ctr" anchorCtr="1"/>
          <a:lstStyle/>
          <a:p>
            <a:pPr>
              <a:defRPr sz="1000" b="1" i="0" u="none" strike="noStrike" kern="1200" baseline="0">
                <a:solidFill>
                  <a:srgbClr val="002060"/>
                </a:solidFill>
                <a:latin typeface="+mn-lt"/>
                <a:ea typeface="+mn-ea"/>
                <a:cs typeface="+mn-cs"/>
              </a:defRPr>
            </a:pPr>
            <a:endParaRPr lang="es-EC"/>
          </a:p>
        </c:txPr>
        <c:crossAx val="970935056"/>
        <c:crosses val="autoZero"/>
        <c:auto val="1"/>
        <c:lblAlgn val="ctr"/>
        <c:lblOffset val="100"/>
        <c:noMultiLvlLbl val="0"/>
      </c:catAx>
      <c:valAx>
        <c:axId val="970935056"/>
        <c:scaling>
          <c:orientation val="minMax"/>
        </c:scaling>
        <c:delete val="1"/>
        <c:axPos val="l"/>
        <c:numFmt formatCode="0%" sourceLinked="1"/>
        <c:majorTickMark val="none"/>
        <c:minorTickMark val="none"/>
        <c:tickLblPos val="nextTo"/>
        <c:crossAx val="970938976"/>
        <c:crosses val="autoZero"/>
        <c:crossBetween val="between"/>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lang="es-ES" sz="11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9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Cumplido</c:v>
                </c:pt>
              </c:strCache>
            </c:strRef>
          </c:tx>
          <c:spPr>
            <a:solidFill>
              <a:schemeClr val="accent3"/>
            </a:solidFill>
            <a:ln>
              <a:noFill/>
            </a:ln>
            <a:effectLst/>
          </c:spPr>
          <c:invertIfNegative val="0"/>
          <c:dLbls>
            <c:dLbl>
              <c:idx val="0"/>
              <c:layout/>
              <c:tx>
                <c:rich>
                  <a:bodyPr/>
                  <a:lstStyle/>
                  <a:p>
                    <a:r>
                      <a:rPr lang="es-ES" dirty="0"/>
                      <a:t>13,86%</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s-ES" dirty="0"/>
                      <a:t>6,19%</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s-ES" dirty="0"/>
                      <a:t>26,40%</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Coordinación institucional</c:v>
                </c:pt>
                <c:pt idx="1">
                  <c:v>Infraestructura y equipamiento</c:v>
                </c:pt>
                <c:pt idx="2">
                  <c:v>Información e interpretación</c:v>
                </c:pt>
              </c:strCache>
            </c:strRef>
          </c:cat>
          <c:val>
            <c:numRef>
              <c:f>Sheet1!$B$2:$B$4</c:f>
              <c:numCache>
                <c:formatCode>0.00%</c:formatCode>
                <c:ptCount val="3"/>
                <c:pt idx="0">
                  <c:v>0.1386</c:v>
                </c:pt>
                <c:pt idx="1">
                  <c:v>6.1899999999999997E-2</c:v>
                </c:pt>
                <c:pt idx="2">
                  <c:v>0.26400000000000001</c:v>
                </c:pt>
              </c:numCache>
            </c:numRef>
          </c:val>
        </c:ser>
        <c:ser>
          <c:idx val="1"/>
          <c:order val="1"/>
          <c:tx>
            <c:strRef>
              <c:f>Sheet1!$C$1</c:f>
              <c:strCache>
                <c:ptCount val="1"/>
                <c:pt idx="0">
                  <c:v>No cumplido</c:v>
                </c:pt>
              </c:strCache>
            </c:strRef>
          </c:tx>
          <c:spPr>
            <a:solidFill>
              <a:schemeClr val="accent5">
                <a:lumMod val="20000"/>
                <a:lumOff val="80000"/>
              </a:schemeClr>
            </a:solidFill>
            <a:ln>
              <a:solidFill>
                <a:schemeClr val="accent3"/>
              </a:solidFill>
              <a:prstDash val="sysDash"/>
            </a:ln>
            <a:effectLst/>
          </c:spPr>
          <c:invertIfNegative val="0"/>
          <c:cat>
            <c:strRef>
              <c:f>Sheet1!$A$2:$A$4</c:f>
              <c:strCache>
                <c:ptCount val="3"/>
                <c:pt idx="0">
                  <c:v>Coordinación institucional</c:v>
                </c:pt>
                <c:pt idx="1">
                  <c:v>Infraestructura y equipamiento</c:v>
                </c:pt>
                <c:pt idx="2">
                  <c:v>Información e interpretación</c:v>
                </c:pt>
              </c:strCache>
            </c:strRef>
          </c:cat>
          <c:val>
            <c:numRef>
              <c:f>Sheet1!$C$2:$C$4</c:f>
              <c:numCache>
                <c:formatCode>0%</c:formatCode>
                <c:ptCount val="3"/>
                <c:pt idx="0">
                  <c:v>0.86140000000000005</c:v>
                </c:pt>
                <c:pt idx="1">
                  <c:v>0.93810000000000004</c:v>
                </c:pt>
                <c:pt idx="2">
                  <c:v>0.73599999999999999</c:v>
                </c:pt>
              </c:numCache>
            </c:numRef>
          </c:val>
        </c:ser>
        <c:dLbls>
          <c:showLegendKey val="0"/>
          <c:showVal val="0"/>
          <c:showCatName val="0"/>
          <c:showSerName val="0"/>
          <c:showPercent val="0"/>
          <c:showBubbleSize val="0"/>
        </c:dLbls>
        <c:gapWidth val="67"/>
        <c:overlap val="100"/>
        <c:axId val="730133384"/>
        <c:axId val="730135736"/>
      </c:barChart>
      <c:catAx>
        <c:axId val="730133384"/>
        <c:scaling>
          <c:orientation val="minMax"/>
        </c:scaling>
        <c:delete val="0"/>
        <c:axPos val="b"/>
        <c:numFmt formatCode="General" sourceLinked="1"/>
        <c:majorTickMark val="none"/>
        <c:minorTickMark val="none"/>
        <c:tickLblPos val="nextTo"/>
        <c:spPr>
          <a:noFill/>
          <a:ln w="9525" cap="flat" cmpd="sng" algn="ctr">
            <a:solidFill>
              <a:schemeClr val="bg1">
                <a:lumMod val="75000"/>
              </a:schemeClr>
            </a:solidFill>
            <a:round/>
          </a:ln>
          <a:effectLst/>
        </c:spPr>
        <c:txPr>
          <a:bodyPr rot="-60000000" spcFirstLastPara="1" vertOverflow="ellipsis" vert="horz" wrap="square" anchor="ctr" anchorCtr="1"/>
          <a:lstStyle/>
          <a:p>
            <a:pPr>
              <a:defRPr sz="1000" b="1" i="0" u="none" strike="noStrike" kern="1200" baseline="0">
                <a:solidFill>
                  <a:srgbClr val="002060"/>
                </a:solidFill>
                <a:latin typeface="+mn-lt"/>
                <a:ea typeface="+mn-ea"/>
                <a:cs typeface="+mn-cs"/>
              </a:defRPr>
            </a:pPr>
            <a:endParaRPr lang="es-EC"/>
          </a:p>
        </c:txPr>
        <c:crossAx val="730135736"/>
        <c:crosses val="autoZero"/>
        <c:auto val="1"/>
        <c:lblAlgn val="ctr"/>
        <c:lblOffset val="100"/>
        <c:noMultiLvlLbl val="0"/>
      </c:catAx>
      <c:valAx>
        <c:axId val="730135736"/>
        <c:scaling>
          <c:orientation val="minMax"/>
        </c:scaling>
        <c:delete val="1"/>
        <c:axPos val="l"/>
        <c:numFmt formatCode="0%" sourceLinked="1"/>
        <c:majorTickMark val="none"/>
        <c:minorTickMark val="none"/>
        <c:tickLblPos val="nextTo"/>
        <c:crossAx val="730133384"/>
        <c:crosses val="autoZero"/>
        <c:crossBetween val="between"/>
      </c:valAx>
      <c:spPr>
        <a:noFill/>
        <a:ln>
          <a:noFill/>
        </a:ln>
        <a:effectLst/>
      </c:spPr>
    </c:plotArea>
    <c:legend>
      <c:legendPos val="b"/>
      <c:layout/>
      <c:overlay val="0"/>
      <c:spPr>
        <a:noFill/>
        <a:ln>
          <a:noFill/>
        </a:ln>
        <a:effectLst/>
      </c:spPr>
      <c:txPr>
        <a:bodyPr rot="0" spcFirstLastPara="1" vertOverflow="ellipsis" vert="horz" wrap="square" anchor="ctr" anchorCtr="1"/>
        <a:lstStyle/>
        <a:p>
          <a:pPr>
            <a:defRPr lang="es-ES" sz="11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19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title>
      <c:tx>
        <c:rich>
          <a:bodyPr/>
          <a:lstStyle/>
          <a:p>
            <a:pPr>
              <a:defRPr/>
            </a:pPr>
            <a:r>
              <a:rPr lang="en-US" sz="1400"/>
              <a:t>Nro. De total establecimientos Catastrados </a:t>
            </a:r>
          </a:p>
        </c:rich>
      </c:tx>
      <c:layout/>
      <c:overlay val="0"/>
    </c:title>
    <c:autoTitleDeleted val="0"/>
    <c:plotArea>
      <c:layout/>
      <c:barChart>
        <c:barDir val="col"/>
        <c:grouping val="clustered"/>
        <c:varyColors val="0"/>
        <c:ser>
          <c:idx val="1"/>
          <c:order val="0"/>
          <c:tx>
            <c:strRef>
              <c:f>Hoja1!$C$17</c:f>
              <c:strCache>
                <c:ptCount val="1"/>
                <c:pt idx="0">
                  <c:v>Nro. De total establecimientos </c:v>
                </c:pt>
              </c:strCache>
            </c:strRef>
          </c:tx>
          <c:invertIfNegative val="0"/>
          <c:dLbls>
            <c:dLbl>
              <c:idx val="6"/>
              <c:layout>
                <c:manualLayout>
                  <c:x val="0"/>
                  <c:y val="1.2944983818770239E-2"/>
                </c:manualLayout>
              </c:layout>
              <c:showLegendKey val="0"/>
              <c:showVal val="1"/>
              <c:showCatName val="0"/>
              <c:showSerName val="0"/>
              <c:showPercent val="0"/>
              <c:showBubbleSize val="0"/>
              <c:extLst>
                <c:ext xmlns:c15="http://schemas.microsoft.com/office/drawing/2012/chart" uri="{CE6537A1-D6FC-4f65-9D91-7224C49458BB}">
                  <c15:layout/>
                </c:ext>
              </c:extLst>
            </c:dLbl>
            <c:dLbl>
              <c:idx val="7"/>
              <c:layout>
                <c:manualLayout>
                  <c:x val="0"/>
                  <c:y val="-1.9417475728155366E-2"/>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Hoja1!$B$18:$B$25</c:f>
              <c:numCache>
                <c:formatCode>General</c:formatCode>
                <c:ptCount val="8"/>
                <c:pt idx="0">
                  <c:v>2008</c:v>
                </c:pt>
                <c:pt idx="1">
                  <c:v>2009</c:v>
                </c:pt>
                <c:pt idx="2">
                  <c:v>2010</c:v>
                </c:pt>
                <c:pt idx="3">
                  <c:v>2011</c:v>
                </c:pt>
                <c:pt idx="4">
                  <c:v>2012</c:v>
                </c:pt>
                <c:pt idx="5">
                  <c:v>2013</c:v>
                </c:pt>
                <c:pt idx="6">
                  <c:v>2014</c:v>
                </c:pt>
                <c:pt idx="7">
                  <c:v>2015</c:v>
                </c:pt>
              </c:numCache>
            </c:numRef>
          </c:cat>
          <c:val>
            <c:numRef>
              <c:f>Hoja1!$C$18:$C$25</c:f>
              <c:numCache>
                <c:formatCode>General</c:formatCode>
                <c:ptCount val="8"/>
                <c:pt idx="0">
                  <c:v>2533</c:v>
                </c:pt>
                <c:pt idx="1">
                  <c:v>3014</c:v>
                </c:pt>
                <c:pt idx="2">
                  <c:v>2719</c:v>
                </c:pt>
                <c:pt idx="3">
                  <c:v>2924</c:v>
                </c:pt>
                <c:pt idx="4">
                  <c:v>3503</c:v>
                </c:pt>
                <c:pt idx="5">
                  <c:v>4488</c:v>
                </c:pt>
                <c:pt idx="6">
                  <c:v>4909</c:v>
                </c:pt>
                <c:pt idx="7">
                  <c:v>5229</c:v>
                </c:pt>
              </c:numCache>
            </c:numRef>
          </c:val>
        </c:ser>
        <c:dLbls>
          <c:showLegendKey val="0"/>
          <c:showVal val="0"/>
          <c:showCatName val="0"/>
          <c:showSerName val="0"/>
          <c:showPercent val="0"/>
          <c:showBubbleSize val="0"/>
        </c:dLbls>
        <c:gapWidth val="150"/>
        <c:axId val="900965344"/>
        <c:axId val="900965736"/>
      </c:barChart>
      <c:catAx>
        <c:axId val="900965344"/>
        <c:scaling>
          <c:orientation val="minMax"/>
        </c:scaling>
        <c:delete val="0"/>
        <c:axPos val="b"/>
        <c:numFmt formatCode="General" sourceLinked="1"/>
        <c:majorTickMark val="out"/>
        <c:minorTickMark val="none"/>
        <c:tickLblPos val="nextTo"/>
        <c:crossAx val="900965736"/>
        <c:crosses val="autoZero"/>
        <c:auto val="1"/>
        <c:lblAlgn val="ctr"/>
        <c:lblOffset val="100"/>
        <c:noMultiLvlLbl val="0"/>
      </c:catAx>
      <c:valAx>
        <c:axId val="900965736"/>
        <c:scaling>
          <c:orientation val="minMax"/>
        </c:scaling>
        <c:delete val="1"/>
        <c:axPos val="l"/>
        <c:numFmt formatCode="General" sourceLinked="1"/>
        <c:majorTickMark val="out"/>
        <c:minorTickMark val="none"/>
        <c:tickLblPos val="none"/>
        <c:crossAx val="900965344"/>
        <c:crosses val="autoZero"/>
        <c:crossBetween val="between"/>
      </c:valAx>
    </c:plotArea>
    <c:plotVisOnly val="1"/>
    <c:dispBlanksAs val="gap"/>
    <c:showDLblsOverMax val="0"/>
  </c:chart>
  <c:externalData r:id="rId1">
    <c:autoUpdate val="0"/>
  </c:externalData>
</c:chartSpace>
</file>

<file path=ppt/charts/chart19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title>
      <c:tx>
        <c:rich>
          <a:bodyPr/>
          <a:lstStyle/>
          <a:p>
            <a:pPr>
              <a:defRPr/>
            </a:pPr>
            <a:r>
              <a:rPr lang="es-EC"/>
              <a:t>Número de verificaciones realizadas</a:t>
            </a:r>
          </a:p>
        </c:rich>
      </c:tx>
      <c:layout>
        <c:manualLayout>
          <c:xMode val="edge"/>
          <c:yMode val="edge"/>
          <c:x val="0.10694097689008386"/>
          <c:y val="5.4145516074450076E-2"/>
        </c:manualLayout>
      </c:layout>
      <c:overlay val="0"/>
    </c:title>
    <c:autoTitleDeleted val="0"/>
    <c:plotArea>
      <c:layout/>
      <c:barChart>
        <c:barDir val="col"/>
        <c:grouping val="clustered"/>
        <c:varyColors val="0"/>
        <c:ser>
          <c:idx val="1"/>
          <c:order val="0"/>
          <c:tx>
            <c:strRef>
              <c:f>Hoja1!$C$3:$C$7</c:f>
              <c:strCache>
                <c:ptCount val="1"/>
                <c:pt idx="0">
                  <c:v>3748 6048 6012 6294 6258</c:v>
                </c:pt>
              </c:strCache>
            </c:strRef>
          </c:tx>
          <c:invertIfNegative val="0"/>
          <c:dLbls>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Hoja1!$B$3:$B$7</c:f>
              <c:numCache>
                <c:formatCode>General</c:formatCode>
                <c:ptCount val="5"/>
                <c:pt idx="0">
                  <c:v>2011</c:v>
                </c:pt>
                <c:pt idx="1">
                  <c:v>2012</c:v>
                </c:pt>
                <c:pt idx="2">
                  <c:v>2013</c:v>
                </c:pt>
                <c:pt idx="3">
                  <c:v>2014</c:v>
                </c:pt>
                <c:pt idx="4">
                  <c:v>2015</c:v>
                </c:pt>
              </c:numCache>
            </c:numRef>
          </c:cat>
          <c:val>
            <c:numRef>
              <c:f>Hoja1!$C$3:$C$7</c:f>
              <c:numCache>
                <c:formatCode>General</c:formatCode>
                <c:ptCount val="5"/>
                <c:pt idx="0">
                  <c:v>3748</c:v>
                </c:pt>
                <c:pt idx="1">
                  <c:v>6048</c:v>
                </c:pt>
                <c:pt idx="2">
                  <c:v>6012</c:v>
                </c:pt>
                <c:pt idx="3">
                  <c:v>6294</c:v>
                </c:pt>
                <c:pt idx="4">
                  <c:v>6258</c:v>
                </c:pt>
              </c:numCache>
            </c:numRef>
          </c:val>
        </c:ser>
        <c:ser>
          <c:idx val="0"/>
          <c:order val="1"/>
          <c:tx>
            <c:strRef>
              <c:f>Hoja1!$C$3:$C$7</c:f>
              <c:strCache>
                <c:ptCount val="1"/>
                <c:pt idx="0">
                  <c:v>3748 6048 6012 6294 6258</c:v>
                </c:pt>
              </c:strCache>
            </c:strRef>
          </c:tx>
          <c:invertIfNegative val="0"/>
          <c:dLbls>
            <c:delete val="1"/>
          </c:dLbls>
          <c:val>
            <c:numLit>
              <c:formatCode>General</c:formatCode>
              <c:ptCount val="1"/>
              <c:pt idx="0">
                <c:v>1</c:v>
              </c:pt>
            </c:numLit>
          </c:val>
        </c:ser>
        <c:dLbls>
          <c:showLegendKey val="0"/>
          <c:showVal val="1"/>
          <c:showCatName val="0"/>
          <c:showSerName val="0"/>
          <c:showPercent val="0"/>
          <c:showBubbleSize val="0"/>
        </c:dLbls>
        <c:gapWidth val="150"/>
        <c:overlap val="-25"/>
        <c:axId val="900959856"/>
        <c:axId val="900960248"/>
      </c:barChart>
      <c:catAx>
        <c:axId val="900959856"/>
        <c:scaling>
          <c:orientation val="minMax"/>
        </c:scaling>
        <c:delete val="0"/>
        <c:axPos val="b"/>
        <c:numFmt formatCode="General" sourceLinked="1"/>
        <c:majorTickMark val="none"/>
        <c:minorTickMark val="none"/>
        <c:tickLblPos val="nextTo"/>
        <c:crossAx val="900960248"/>
        <c:crosses val="autoZero"/>
        <c:auto val="1"/>
        <c:lblAlgn val="ctr"/>
        <c:lblOffset val="100"/>
        <c:noMultiLvlLbl val="0"/>
      </c:catAx>
      <c:valAx>
        <c:axId val="900960248"/>
        <c:scaling>
          <c:orientation val="minMax"/>
        </c:scaling>
        <c:delete val="1"/>
        <c:axPos val="l"/>
        <c:numFmt formatCode="General" sourceLinked="1"/>
        <c:majorTickMark val="out"/>
        <c:minorTickMark val="none"/>
        <c:tickLblPos val="none"/>
        <c:crossAx val="900959856"/>
        <c:crosses val="autoZero"/>
        <c:crossBetween val="between"/>
      </c:valAx>
    </c:plotArea>
    <c:plotVisOnly val="1"/>
    <c:dispBlanksAs val="gap"/>
    <c:showDLblsOverMax val="0"/>
  </c:chart>
  <c:externalData r:id="rId1">
    <c:autoUpdate val="0"/>
  </c:externalData>
</c:chartSpace>
</file>

<file path=ppt/charts/chart19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075470002624597E-2"/>
          <c:y val="3.8164544805756047E-2"/>
          <c:w val="0.94606481693081967"/>
          <c:h val="0.73299256178134575"/>
        </c:manualLayout>
      </c:layout>
      <c:barChart>
        <c:barDir val="col"/>
        <c:grouping val="clustered"/>
        <c:varyColors val="0"/>
        <c:ser>
          <c:idx val="1"/>
          <c:order val="0"/>
          <c:tx>
            <c:strRef>
              <c:f>Sheet1!$B$1</c:f>
              <c:strCache>
                <c:ptCount val="1"/>
                <c:pt idx="0">
                  <c:v>Auditores</c:v>
                </c:pt>
              </c:strCache>
            </c:strRef>
          </c:tx>
          <c:spPr>
            <a:solidFill>
              <a:schemeClr val="tx1">
                <a:lumMod val="20000"/>
                <a:lumOff val="80000"/>
              </a:schemeClr>
            </a:solidFill>
            <a:ln w="28575" cap="rnd">
              <a:noFill/>
              <a:round/>
            </a:ln>
            <a:effectLst/>
          </c:spPr>
          <c:invertIfNegative val="0"/>
          <c:dLbls>
            <c:spPr>
              <a:noFill/>
              <a:ln>
                <a:noFill/>
              </a:ln>
              <a:effectLst/>
            </c:spPr>
            <c:txPr>
              <a:bodyPr wrap="square" lIns="38100" tIns="19050" rIns="38100" bIns="19050" anchor="ctr">
                <a:spAutoFit/>
              </a:bodyPr>
              <a:lstStyle/>
              <a:p>
                <a:pPr>
                  <a:defRPr b="1"/>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Sheet1!$A$2:$A$7</c:f>
              <c:numCache>
                <c:formatCode>General</c:formatCode>
                <c:ptCount val="6"/>
                <c:pt idx="0">
                  <c:v>2011</c:v>
                </c:pt>
                <c:pt idx="1">
                  <c:v>2012</c:v>
                </c:pt>
                <c:pt idx="2">
                  <c:v>2013</c:v>
                </c:pt>
                <c:pt idx="3">
                  <c:v>2014</c:v>
                </c:pt>
                <c:pt idx="4">
                  <c:v>2015</c:v>
                </c:pt>
                <c:pt idx="5">
                  <c:v>2016</c:v>
                </c:pt>
              </c:numCache>
            </c:numRef>
          </c:cat>
          <c:val>
            <c:numRef>
              <c:f>Sheet1!$B$2:$B$7</c:f>
              <c:numCache>
                <c:formatCode>General</c:formatCode>
                <c:ptCount val="6"/>
                <c:pt idx="0">
                  <c:v>50</c:v>
                </c:pt>
                <c:pt idx="1">
                  <c:v>66</c:v>
                </c:pt>
                <c:pt idx="2">
                  <c:v>55</c:v>
                </c:pt>
                <c:pt idx="3">
                  <c:v>54</c:v>
                </c:pt>
                <c:pt idx="4">
                  <c:v>59</c:v>
                </c:pt>
                <c:pt idx="5">
                  <c:v>47</c:v>
                </c:pt>
              </c:numCache>
            </c:numRef>
          </c:val>
        </c:ser>
        <c:dLbls>
          <c:showLegendKey val="0"/>
          <c:showVal val="0"/>
          <c:showCatName val="0"/>
          <c:showSerName val="0"/>
          <c:showPercent val="0"/>
          <c:showBubbleSize val="0"/>
        </c:dLbls>
        <c:gapWidth val="150"/>
        <c:axId val="900969656"/>
        <c:axId val="900970048"/>
      </c:barChart>
      <c:catAx>
        <c:axId val="9009696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900970048"/>
        <c:crosses val="autoZero"/>
        <c:auto val="1"/>
        <c:lblAlgn val="ctr"/>
        <c:lblOffset val="100"/>
        <c:noMultiLvlLbl val="0"/>
      </c:catAx>
      <c:valAx>
        <c:axId val="900970048"/>
        <c:scaling>
          <c:orientation val="minMax"/>
          <c:max val="70"/>
          <c:min val="10"/>
        </c:scaling>
        <c:delete val="1"/>
        <c:axPos val="l"/>
        <c:numFmt formatCode="General" sourceLinked="1"/>
        <c:majorTickMark val="none"/>
        <c:minorTickMark val="none"/>
        <c:tickLblPos val="nextTo"/>
        <c:crossAx val="900969656"/>
        <c:crosses val="autoZero"/>
        <c:crossBetween val="between"/>
      </c:valAx>
      <c:spPr>
        <a:noFill/>
        <a:ln>
          <a:noFill/>
        </a:ln>
        <a:effectLst>
          <a:glow rad="127000">
            <a:schemeClr val="bg1">
              <a:lumMod val="75000"/>
            </a:schemeClr>
          </a:glow>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7326924857673E-2"/>
          <c:y val="0.32945313264714521"/>
          <c:w val="0.97887482842812623"/>
          <c:h val="0.52143835977441633"/>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5"/>
            <c:invertIfNegative val="0"/>
            <c:bubble3D val="0"/>
            <c:spPr>
              <a:solidFill>
                <a:srgbClr val="002060"/>
              </a:solidFill>
              <a:ln>
                <a:noFill/>
              </a:ln>
              <a:effectLst/>
            </c:spPr>
          </c:dPt>
          <c:dPt>
            <c:idx val="16"/>
            <c:invertIfNegative val="0"/>
            <c:bubble3D val="0"/>
            <c:spPr>
              <a:solidFill>
                <a:schemeClr val="accent2">
                  <a:lumMod val="40000"/>
                  <a:lumOff val="60000"/>
                </a:schemeClr>
              </a:solidFill>
              <a:ln>
                <a:solidFill>
                  <a:schemeClr val="accent2"/>
                </a:solidFill>
                <a:prstDash val="sysDash"/>
              </a:ln>
              <a:effectLst/>
            </c:spPr>
          </c:dPt>
          <c:dLbls>
            <c:dLbl>
              <c:idx val="0"/>
              <c:layout/>
              <c:tx>
                <c:rich>
                  <a:bodyPr/>
                  <a:lstStyle/>
                  <a:p>
                    <a:r>
                      <a:rPr lang="en-US" dirty="0"/>
                      <a:t>15</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15</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13</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19</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21</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22</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21</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0"/>
              <c:layout/>
              <c:tx>
                <c:rich>
                  <a:bodyPr/>
                  <a:lstStyle/>
                  <a:p>
                    <a:r>
                      <a:rPr lang="en-US" dirty="0"/>
                      <a:t>24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1"/>
              <c:layout/>
              <c:tx>
                <c:rich>
                  <a:bodyPr/>
                  <a:lstStyle/>
                  <a:p>
                    <a:r>
                      <a:rPr lang="en-US" dirty="0"/>
                      <a:t>26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2"/>
              <c:layout/>
              <c:tx>
                <c:rich>
                  <a:bodyPr/>
                  <a:lstStyle/>
                  <a:p>
                    <a:r>
                      <a:rPr lang="en-US" dirty="0"/>
                      <a:t>27</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3"/>
              <c:layout/>
              <c:tx>
                <c:rich>
                  <a:bodyPr/>
                  <a:lstStyle/>
                  <a:p>
                    <a:r>
                      <a:rPr lang="en-US" dirty="0"/>
                      <a:t>27</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4"/>
              <c:layout/>
              <c:tx>
                <c:rich>
                  <a:bodyPr/>
                  <a:lstStyle/>
                  <a:p>
                    <a:r>
                      <a:rPr lang="en-US" dirty="0"/>
                      <a:t>29</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5"/>
              <c:layout/>
              <c:tx>
                <c:rich>
                  <a:bodyPr/>
                  <a:lstStyle/>
                  <a:p>
                    <a:r>
                      <a:rPr lang="en-US" dirty="0"/>
                      <a:t>40</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6"/>
              <c:layout/>
              <c:tx>
                <c:rich>
                  <a:bodyPr/>
                  <a:lstStyle/>
                  <a:p>
                    <a:r>
                      <a:rPr lang="en-US" dirty="0"/>
                      <a:t>58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7"/>
              <c:layout/>
              <c:tx>
                <c:rich>
                  <a:bodyPr/>
                  <a:lstStyle/>
                  <a:p>
                    <a:r>
                      <a:rPr lang="en-US" dirty="0"/>
                      <a:t>58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lang="es-ES">
                    <a:solidFill>
                      <a:srgbClr val="002060"/>
                    </a:solidFill>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Sheet1!$A$2:$A$19</c:f>
              <c:strCache>
                <c:ptCount val="18"/>
                <c:pt idx="0">
                  <c:v>00</c:v>
                </c:pt>
                <c:pt idx="1">
                  <c:v>01</c:v>
                </c:pt>
                <c:pt idx="2">
                  <c:v>02</c:v>
                </c:pt>
                <c:pt idx="3">
                  <c:v>03</c:v>
                </c:pt>
                <c:pt idx="4">
                  <c:v>04</c:v>
                </c:pt>
                <c:pt idx="5">
                  <c:v>05</c:v>
                </c:pt>
                <c:pt idx="6">
                  <c:v>06</c:v>
                </c:pt>
                <c:pt idx="7">
                  <c:v>07</c:v>
                </c:pt>
                <c:pt idx="8">
                  <c:v>08</c:v>
                </c:pt>
                <c:pt idx="9">
                  <c:v>09</c:v>
                </c:pt>
                <c:pt idx="10">
                  <c:v>10</c:v>
                </c:pt>
                <c:pt idx="11">
                  <c:v>11</c:v>
                </c:pt>
                <c:pt idx="12">
                  <c:v>12</c:v>
                </c:pt>
                <c:pt idx="13">
                  <c:v>13</c:v>
                </c:pt>
                <c:pt idx="14">
                  <c:v>14</c:v>
                </c:pt>
                <c:pt idx="15">
                  <c:v>15</c:v>
                </c:pt>
                <c:pt idx="16">
                  <c:v>20</c:v>
                </c:pt>
                <c:pt idx="17">
                  <c:v>30</c:v>
                </c:pt>
              </c:strCache>
            </c:strRef>
          </c:cat>
          <c:val>
            <c:numRef>
              <c:f>Sheet1!$B$2:$B$19</c:f>
              <c:numCache>
                <c:formatCode>0</c:formatCode>
                <c:ptCount val="18"/>
                <c:pt idx="0">
                  <c:v>15.3</c:v>
                </c:pt>
                <c:pt idx="1">
                  <c:v>14.5</c:v>
                </c:pt>
                <c:pt idx="2">
                  <c:v>12.6</c:v>
                </c:pt>
                <c:pt idx="3">
                  <c:v>13.6</c:v>
                </c:pt>
                <c:pt idx="4">
                  <c:v>16</c:v>
                </c:pt>
                <c:pt idx="5">
                  <c:v>18.3</c:v>
                </c:pt>
                <c:pt idx="6">
                  <c:v>18.8</c:v>
                </c:pt>
                <c:pt idx="7">
                  <c:v>21</c:v>
                </c:pt>
                <c:pt idx="8">
                  <c:v>21.9</c:v>
                </c:pt>
                <c:pt idx="9">
                  <c:v>21.4</c:v>
                </c:pt>
                <c:pt idx="10">
                  <c:v>23.6</c:v>
                </c:pt>
                <c:pt idx="11">
                  <c:v>25.8</c:v>
                </c:pt>
                <c:pt idx="12">
                  <c:v>26.693000000000001</c:v>
                </c:pt>
                <c:pt idx="13">
                  <c:v>27.082999999999998</c:v>
                </c:pt>
                <c:pt idx="14">
                  <c:v>28.550999999999998</c:v>
                </c:pt>
                <c:pt idx="15">
                  <c:v>29.69304</c:v>
                </c:pt>
                <c:pt idx="16">
                  <c:v>40</c:v>
                </c:pt>
                <c:pt idx="17">
                  <c:v>58</c:v>
                </c:pt>
              </c:numCache>
            </c:numRef>
          </c:val>
        </c:ser>
        <c:dLbls>
          <c:dLblPos val="outEnd"/>
          <c:showLegendKey val="0"/>
          <c:showVal val="1"/>
          <c:showCatName val="0"/>
          <c:showSerName val="0"/>
          <c:showPercent val="0"/>
          <c:showBubbleSize val="0"/>
        </c:dLbls>
        <c:gapWidth val="150"/>
        <c:axId val="900996312"/>
        <c:axId val="900995920"/>
      </c:barChart>
      <c:catAx>
        <c:axId val="9009963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00995920"/>
        <c:crosses val="autoZero"/>
        <c:auto val="1"/>
        <c:lblAlgn val="ctr"/>
        <c:lblOffset val="100"/>
        <c:noMultiLvlLbl val="0"/>
      </c:catAx>
      <c:valAx>
        <c:axId val="900995920"/>
        <c:scaling>
          <c:orientation val="minMax"/>
          <c:max val="60"/>
        </c:scaling>
        <c:delete val="1"/>
        <c:axPos val="l"/>
        <c:numFmt formatCode="0" sourceLinked="1"/>
        <c:majorTickMark val="out"/>
        <c:minorTickMark val="none"/>
        <c:tickLblPos val="nextTo"/>
        <c:crossAx val="90099631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Quito</c:v>
                </c:pt>
              </c:strCache>
            </c:strRef>
          </c:tx>
          <c:spPr>
            <a:solidFill>
              <a:schemeClr val="accent2"/>
            </a:solidFill>
            <a:ln>
              <a:noFill/>
            </a:ln>
            <a:effectLst/>
          </c:spPr>
          <c:invertIfNegative val="0"/>
          <c:dLbls>
            <c:numFmt formatCode="#,##0.0" sourceLinked="0"/>
            <c:spPr>
              <a:noFill/>
              <a:ln>
                <a:noFill/>
              </a:ln>
              <a:effectLst/>
            </c:spPr>
            <c:txPr>
              <a:bodyPr wrap="square" lIns="38100" tIns="19050" rIns="38100" bIns="19050" anchor="ctr">
                <a:spAutoFit/>
              </a:bodyPr>
              <a:lstStyle/>
              <a:p>
                <a:pPr>
                  <a:defRPr sz="1100" b="1">
                    <a:solidFill>
                      <a:srgbClr val="002060"/>
                    </a:solidFill>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Sheet1!$A$2:$A$13</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Sheet1!$B$2:$B$13</c:f>
              <c:numCache>
                <c:formatCode>0.00</c:formatCode>
                <c:ptCount val="12"/>
                <c:pt idx="0">
                  <c:v>51.627660052414825</c:v>
                </c:pt>
                <c:pt idx="1">
                  <c:v>51.647940846125053</c:v>
                </c:pt>
                <c:pt idx="2">
                  <c:v>57.482497192062887</c:v>
                </c:pt>
                <c:pt idx="3">
                  <c:v>53.048152377386764</c:v>
                </c:pt>
                <c:pt idx="4">
                  <c:v>54.241388992886556</c:v>
                </c:pt>
                <c:pt idx="5">
                  <c:v>55.588920082350739</c:v>
                </c:pt>
                <c:pt idx="6">
                  <c:v>54.83994010855325</c:v>
                </c:pt>
                <c:pt idx="7">
                  <c:v>48.290715777482454</c:v>
                </c:pt>
                <c:pt idx="8">
                  <c:v>50.944218720334156</c:v>
                </c:pt>
                <c:pt idx="9">
                  <c:v>54.332618188722243</c:v>
                </c:pt>
                <c:pt idx="10">
                  <c:v>55.251518602885348</c:v>
                </c:pt>
                <c:pt idx="11">
                  <c:v>44.372454976303317</c:v>
                </c:pt>
              </c:numCache>
            </c:numRef>
          </c:val>
        </c:ser>
        <c:ser>
          <c:idx val="1"/>
          <c:order val="1"/>
          <c:tx>
            <c:strRef>
              <c:f>Sheet1!$C$1</c:f>
              <c:strCache>
                <c:ptCount val="1"/>
                <c:pt idx="0">
                  <c:v>Guayaquil</c:v>
                </c:pt>
              </c:strCache>
            </c:strRef>
          </c:tx>
          <c:spPr>
            <a:solidFill>
              <a:schemeClr val="accent2">
                <a:lumMod val="40000"/>
                <a:lumOff val="60000"/>
              </a:schemeClr>
            </a:solidFill>
          </c:spPr>
          <c:invertIfNegative val="0"/>
          <c:dLbls>
            <c:numFmt formatCode="#,##0.0" sourceLinked="0"/>
            <c:spPr>
              <a:noFill/>
              <a:ln>
                <a:noFill/>
              </a:ln>
              <a:effectLst/>
            </c:spPr>
            <c:txPr>
              <a:bodyPr wrap="square" lIns="38100" tIns="19050" rIns="38100" bIns="19050" anchor="ctr">
                <a:spAutoFit/>
              </a:bodyPr>
              <a:lstStyle/>
              <a:p>
                <a:pPr>
                  <a:defRPr sz="1100" b="1">
                    <a:solidFill>
                      <a:srgbClr val="002060"/>
                    </a:solidFill>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Sheet1!$A$2:$A$13</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Sheet1!$C$2:$C$13</c:f>
              <c:numCache>
                <c:formatCode>General</c:formatCode>
                <c:ptCount val="12"/>
                <c:pt idx="0">
                  <c:v>69.739999999999995</c:v>
                </c:pt>
                <c:pt idx="1">
                  <c:v>61.99</c:v>
                </c:pt>
                <c:pt idx="2">
                  <c:v>67.099999999999994</c:v>
                </c:pt>
                <c:pt idx="3">
                  <c:v>68.47</c:v>
                </c:pt>
                <c:pt idx="4">
                  <c:v>56.87</c:v>
                </c:pt>
                <c:pt idx="5">
                  <c:v>72.66</c:v>
                </c:pt>
                <c:pt idx="6">
                  <c:v>77.94</c:v>
                </c:pt>
                <c:pt idx="7">
                  <c:v>50.12</c:v>
                </c:pt>
                <c:pt idx="8" formatCode="_(* #,##0.00_);_(* \(#,##0.00\);_(* &quot;-&quot;??_);_(@_)">
                  <c:v>54.86</c:v>
                </c:pt>
                <c:pt idx="9" formatCode="_(* #,##0.00_);_(* \(#,##0.00\);_(* &quot;-&quot;??_);_(@_)">
                  <c:v>42.05</c:v>
                </c:pt>
                <c:pt idx="10" formatCode="_(* #,##0.00_);_(* \(#,##0.00\);_(* &quot;-&quot;??_);_(@_)">
                  <c:v>74.540000000000006</c:v>
                </c:pt>
                <c:pt idx="11" formatCode="_(* #,##0.00_);_(* \(#,##0.00\);_(* &quot;-&quot;??_);_(@_)">
                  <c:v>65.400000000000006</c:v>
                </c:pt>
              </c:numCache>
            </c:numRef>
          </c:val>
        </c:ser>
        <c:dLbls>
          <c:dLblPos val="outEnd"/>
          <c:showLegendKey val="0"/>
          <c:showVal val="1"/>
          <c:showCatName val="0"/>
          <c:showSerName val="0"/>
          <c:showPercent val="0"/>
          <c:showBubbleSize val="0"/>
        </c:dLbls>
        <c:gapWidth val="62"/>
        <c:axId val="916470104"/>
        <c:axId val="916478336"/>
      </c:barChart>
      <c:catAx>
        <c:axId val="916470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78336"/>
        <c:crosses val="autoZero"/>
        <c:auto val="1"/>
        <c:lblAlgn val="ctr"/>
        <c:lblOffset val="100"/>
        <c:noMultiLvlLbl val="0"/>
      </c:catAx>
      <c:valAx>
        <c:axId val="916478336"/>
        <c:scaling>
          <c:orientation val="minMax"/>
        </c:scaling>
        <c:delete val="1"/>
        <c:axPos val="l"/>
        <c:numFmt formatCode="0.00" sourceLinked="1"/>
        <c:majorTickMark val="none"/>
        <c:minorTickMark val="none"/>
        <c:tickLblPos val="nextTo"/>
        <c:crossAx val="916470104"/>
        <c:crosses val="autoZero"/>
        <c:crossBetween val="between"/>
      </c:valAx>
      <c:spPr>
        <a:noFill/>
        <a:ln>
          <a:noFill/>
        </a:ln>
        <a:effectLst/>
      </c:spPr>
    </c:plotArea>
    <c:legend>
      <c:legendPos val="b"/>
      <c:layout/>
      <c:overlay val="0"/>
      <c:txPr>
        <a:bodyPr/>
        <a:lstStyle/>
        <a:p>
          <a:pPr>
            <a:defRPr sz="1100" b="1">
              <a:solidFill>
                <a:srgbClr val="002060"/>
              </a:solidFill>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0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075470002624597E-2"/>
          <c:y val="3.8164544805756047E-2"/>
          <c:w val="0.94606481693081967"/>
          <c:h val="0.73299256178134575"/>
        </c:manualLayout>
      </c:layout>
      <c:barChart>
        <c:barDir val="col"/>
        <c:grouping val="clustered"/>
        <c:varyColors val="0"/>
        <c:ser>
          <c:idx val="0"/>
          <c:order val="0"/>
          <c:tx>
            <c:strRef>
              <c:f>Sheet1!$B$1</c:f>
              <c:strCache>
                <c:ptCount val="1"/>
                <c:pt idx="0">
                  <c:v>Asistencias técnicas</c:v>
                </c:pt>
              </c:strCache>
            </c:strRef>
          </c:tx>
          <c:spPr>
            <a:solidFill>
              <a:schemeClr val="tx2">
                <a:lumMod val="20000"/>
                <a:lumOff val="80000"/>
              </a:schemeClr>
            </a:solidFill>
          </c:spPr>
          <c:invertIfNegative val="0"/>
          <c:dLbls>
            <c:spPr>
              <a:noFill/>
              <a:ln>
                <a:noFill/>
              </a:ln>
              <a:effectLst/>
            </c:spPr>
            <c:txPr>
              <a:bodyPr wrap="square" lIns="38100" tIns="19050" rIns="38100" bIns="19050" anchor="ctr">
                <a:spAutoFit/>
              </a:bodyPr>
              <a:lstStyle/>
              <a:p>
                <a:pPr>
                  <a:defRPr b="1"/>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Sheet1!$A$2:$A$7</c:f>
              <c:numCache>
                <c:formatCode>General</c:formatCode>
                <c:ptCount val="6"/>
                <c:pt idx="0">
                  <c:v>2011</c:v>
                </c:pt>
                <c:pt idx="1">
                  <c:v>2012</c:v>
                </c:pt>
                <c:pt idx="2">
                  <c:v>2013</c:v>
                </c:pt>
                <c:pt idx="3">
                  <c:v>2014</c:v>
                </c:pt>
                <c:pt idx="4">
                  <c:v>2015</c:v>
                </c:pt>
                <c:pt idx="5">
                  <c:v>2016</c:v>
                </c:pt>
              </c:numCache>
            </c:numRef>
          </c:cat>
          <c:val>
            <c:numRef>
              <c:f>Sheet1!$B$2:$B$7</c:f>
              <c:numCache>
                <c:formatCode>General</c:formatCode>
                <c:ptCount val="6"/>
                <c:pt idx="0">
                  <c:v>80</c:v>
                </c:pt>
                <c:pt idx="1">
                  <c:v>63</c:v>
                </c:pt>
                <c:pt idx="2">
                  <c:v>118</c:v>
                </c:pt>
                <c:pt idx="3">
                  <c:v>166</c:v>
                </c:pt>
                <c:pt idx="4">
                  <c:v>218</c:v>
                </c:pt>
                <c:pt idx="5">
                  <c:v>229</c:v>
                </c:pt>
              </c:numCache>
            </c:numRef>
          </c:val>
        </c:ser>
        <c:dLbls>
          <c:showLegendKey val="0"/>
          <c:showVal val="0"/>
          <c:showCatName val="0"/>
          <c:showSerName val="0"/>
          <c:showPercent val="0"/>
          <c:showBubbleSize val="0"/>
        </c:dLbls>
        <c:gapWidth val="150"/>
        <c:axId val="916378768"/>
        <c:axId val="354534024"/>
      </c:barChart>
      <c:catAx>
        <c:axId val="9163787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354534024"/>
        <c:crosses val="autoZero"/>
        <c:auto val="1"/>
        <c:lblAlgn val="ctr"/>
        <c:lblOffset val="100"/>
        <c:noMultiLvlLbl val="0"/>
      </c:catAx>
      <c:valAx>
        <c:axId val="354534024"/>
        <c:scaling>
          <c:orientation val="minMax"/>
          <c:max val="250"/>
          <c:min val="10"/>
        </c:scaling>
        <c:delete val="1"/>
        <c:axPos val="l"/>
        <c:numFmt formatCode="General" sourceLinked="1"/>
        <c:majorTickMark val="out"/>
        <c:minorTickMark val="none"/>
        <c:tickLblPos val="nextTo"/>
        <c:crossAx val="916378768"/>
        <c:crosses val="autoZero"/>
        <c:crossBetween val="between"/>
      </c:valAx>
      <c:spPr>
        <a:noFill/>
        <a:ln>
          <a:noFill/>
        </a:ln>
        <a:effectLst>
          <a:glow rad="127000">
            <a:schemeClr val="bg1">
              <a:lumMod val="75000"/>
            </a:schemeClr>
          </a:glow>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0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075470002624597E-2"/>
          <c:y val="3.8164544805756047E-2"/>
          <c:w val="0.94606481693081967"/>
          <c:h val="0.73299256178134575"/>
        </c:manualLayout>
      </c:layout>
      <c:barChart>
        <c:barDir val="col"/>
        <c:grouping val="clustered"/>
        <c:varyColors val="0"/>
        <c:ser>
          <c:idx val="1"/>
          <c:order val="0"/>
          <c:tx>
            <c:strRef>
              <c:f>Sheet1!$B$1</c:f>
              <c:strCache>
                <c:ptCount val="1"/>
                <c:pt idx="0">
                  <c:v>Establecimientos con Q</c:v>
                </c:pt>
              </c:strCache>
            </c:strRef>
          </c:tx>
          <c:spPr>
            <a:solidFill>
              <a:schemeClr val="tx1">
                <a:lumMod val="20000"/>
                <a:lumOff val="80000"/>
              </a:schemeClr>
            </a:solidFill>
            <a:ln w="28575" cap="rnd">
              <a:noFill/>
              <a:round/>
            </a:ln>
            <a:effectLst/>
          </c:spPr>
          <c:invertIfNegative val="0"/>
          <c:dLbls>
            <c:spPr>
              <a:noFill/>
              <a:ln>
                <a:noFill/>
              </a:ln>
              <a:effectLst/>
            </c:spPr>
            <c:txPr>
              <a:bodyPr wrap="square" lIns="38100" tIns="19050" rIns="38100" bIns="19050" anchor="ctr">
                <a:spAutoFit/>
              </a:bodyPr>
              <a:lstStyle/>
              <a:p>
                <a:pPr>
                  <a:defRPr b="1"/>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Sheet1!$A$2:$A$7</c:f>
              <c:numCache>
                <c:formatCode>General</c:formatCode>
                <c:ptCount val="6"/>
                <c:pt idx="0">
                  <c:v>2011</c:v>
                </c:pt>
                <c:pt idx="1">
                  <c:v>2012</c:v>
                </c:pt>
                <c:pt idx="2">
                  <c:v>2013</c:v>
                </c:pt>
                <c:pt idx="3">
                  <c:v>2014</c:v>
                </c:pt>
                <c:pt idx="4">
                  <c:v>2015</c:v>
                </c:pt>
                <c:pt idx="5">
                  <c:v>2016</c:v>
                </c:pt>
              </c:numCache>
            </c:numRef>
          </c:cat>
          <c:val>
            <c:numRef>
              <c:f>Sheet1!$B$2:$B$7</c:f>
              <c:numCache>
                <c:formatCode>General</c:formatCode>
                <c:ptCount val="6"/>
                <c:pt idx="0">
                  <c:v>20</c:v>
                </c:pt>
                <c:pt idx="1">
                  <c:v>44</c:v>
                </c:pt>
                <c:pt idx="2">
                  <c:v>49</c:v>
                </c:pt>
                <c:pt idx="3">
                  <c:v>47</c:v>
                </c:pt>
                <c:pt idx="4">
                  <c:v>45</c:v>
                </c:pt>
              </c:numCache>
            </c:numRef>
          </c:val>
        </c:ser>
        <c:dLbls>
          <c:showLegendKey val="0"/>
          <c:showVal val="0"/>
          <c:showCatName val="0"/>
          <c:showSerName val="0"/>
          <c:showPercent val="0"/>
          <c:showBubbleSize val="0"/>
        </c:dLbls>
        <c:gapWidth val="150"/>
        <c:axId val="440588360"/>
        <c:axId val="1033735648"/>
      </c:barChart>
      <c:catAx>
        <c:axId val="440588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1033735648"/>
        <c:crosses val="autoZero"/>
        <c:auto val="1"/>
        <c:lblAlgn val="ctr"/>
        <c:lblOffset val="100"/>
        <c:noMultiLvlLbl val="0"/>
      </c:catAx>
      <c:valAx>
        <c:axId val="1033735648"/>
        <c:scaling>
          <c:orientation val="minMax"/>
          <c:max val="70"/>
          <c:min val="10"/>
        </c:scaling>
        <c:delete val="1"/>
        <c:axPos val="l"/>
        <c:numFmt formatCode="General" sourceLinked="1"/>
        <c:majorTickMark val="none"/>
        <c:minorTickMark val="none"/>
        <c:tickLblPos val="nextTo"/>
        <c:crossAx val="440588360"/>
        <c:crosses val="autoZero"/>
        <c:crossBetween val="between"/>
      </c:valAx>
      <c:spPr>
        <a:noFill/>
        <a:ln>
          <a:noFill/>
        </a:ln>
        <a:effectLst>
          <a:glow rad="127000">
            <a:schemeClr val="bg1">
              <a:lumMod val="75000"/>
            </a:schemeClr>
          </a:glow>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02.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6.640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4.736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5.948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4.689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4.319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4.879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4.752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3.500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4.127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4.183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4.726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4.830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Colombia'!$U$11:$U$22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Colombia'!$V$11:$V$22</c:f>
              <c:numCache>
                <c:formatCode>#,##0_ ;\-#,##0\ </c:formatCode>
                <c:ptCount val="12"/>
                <c:pt idx="0">
                  <c:v>6640</c:v>
                </c:pt>
                <c:pt idx="1">
                  <c:v>4736</c:v>
                </c:pt>
                <c:pt idx="2">
                  <c:v>5948</c:v>
                </c:pt>
                <c:pt idx="3">
                  <c:v>4689</c:v>
                </c:pt>
                <c:pt idx="4">
                  <c:v>4319</c:v>
                </c:pt>
                <c:pt idx="5">
                  <c:v>4879</c:v>
                </c:pt>
                <c:pt idx="6">
                  <c:v>4752</c:v>
                </c:pt>
                <c:pt idx="7">
                  <c:v>3500</c:v>
                </c:pt>
                <c:pt idx="8">
                  <c:v>4127</c:v>
                </c:pt>
                <c:pt idx="9">
                  <c:v>4183</c:v>
                </c:pt>
                <c:pt idx="10">
                  <c:v>4725.875</c:v>
                </c:pt>
                <c:pt idx="11">
                  <c:v>4830</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900961032"/>
        <c:axId val="900961816"/>
      </c:barChart>
      <c:catAx>
        <c:axId val="900961032"/>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900961816"/>
        <c:crosses val="autoZero"/>
        <c:auto val="1"/>
        <c:lblAlgn val="ctr"/>
        <c:lblOffset val="100"/>
        <c:noMultiLvlLbl val="1"/>
      </c:catAx>
      <c:valAx>
        <c:axId val="900961816"/>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900961032"/>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03.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0,007</a:t>
                    </a:r>
                  </a:p>
                </c:rich>
              </c:tx>
              <c:dLblPos val="t"/>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0,001</a:t>
                    </a:r>
                  </a:p>
                </c:rich>
              </c:tx>
              <c:dLblPos val="t"/>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0,026</a:t>
                    </a:r>
                  </a:p>
                </c:rich>
              </c:tx>
              <c:dLblPos val="t"/>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0,010</a:t>
                    </a:r>
                  </a:p>
                </c:rich>
              </c:tx>
              <c:dLblPos val="t"/>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0,011</a:t>
                    </a:r>
                  </a:p>
                </c:rich>
              </c:tx>
              <c:dLblPos val="t"/>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0,006</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'[Indice Gine mercados prioritarios.xlsx]Gini USA'!$P$11:$P$16</c:f>
              <c:numCache>
                <c:formatCode>General</c:formatCode>
                <c:ptCount val="6"/>
                <c:pt idx="0">
                  <c:v>2010</c:v>
                </c:pt>
                <c:pt idx="1">
                  <c:v>2011</c:v>
                </c:pt>
                <c:pt idx="2">
                  <c:v>2012</c:v>
                </c:pt>
                <c:pt idx="3">
                  <c:v>2013</c:v>
                </c:pt>
                <c:pt idx="4">
                  <c:v>2014</c:v>
                </c:pt>
                <c:pt idx="5">
                  <c:v>2015</c:v>
                </c:pt>
              </c:numCache>
            </c:numRef>
          </c:cat>
          <c:val>
            <c:numRef>
              <c:f>'[Indice Gine mercados prioritarios.xlsx]Gini USA'!$Q$11:$Q$16</c:f>
              <c:numCache>
                <c:formatCode>0.000</c:formatCode>
                <c:ptCount val="6"/>
                <c:pt idx="0">
                  <c:v>6.59888619006954E-3</c:v>
                </c:pt>
                <c:pt idx="1">
                  <c:v>7.3280029465472296E-4</c:v>
                </c:pt>
                <c:pt idx="2">
                  <c:v>2.6151703703703601E-2</c:v>
                </c:pt>
                <c:pt idx="3">
                  <c:v>1.01822098237933E-2</c:v>
                </c:pt>
                <c:pt idx="4">
                  <c:v>1.0505448696164399E-2</c:v>
                </c:pt>
                <c:pt idx="5">
                  <c:v>5.5527066605188802E-3</c:v>
                </c:pt>
              </c:numCache>
            </c:numRef>
          </c:val>
          <c:smooth val="0"/>
        </c:ser>
        <c:dLbls>
          <c:showLegendKey val="0"/>
          <c:showVal val="0"/>
          <c:showCatName val="0"/>
          <c:showSerName val="0"/>
          <c:showPercent val="0"/>
          <c:showBubbleSize val="0"/>
        </c:dLbls>
        <c:smooth val="0"/>
        <c:axId val="900963384"/>
        <c:axId val="900963776"/>
      </c:lineChart>
      <c:catAx>
        <c:axId val="900963384"/>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900963776"/>
        <c:crosses val="autoZero"/>
        <c:auto val="1"/>
        <c:lblAlgn val="ctr"/>
        <c:lblOffset val="100"/>
        <c:noMultiLvlLbl val="1"/>
      </c:catAx>
      <c:valAx>
        <c:axId val="900963776"/>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900963384"/>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04.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13.066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11.670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13.778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10.311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13.333 </a:t>
                    </a:r>
                  </a:p>
                </c:rich>
              </c:tx>
              <c:showLegendKey val="0"/>
              <c:showVal val="1"/>
              <c:showCatName val="0"/>
              <c:showSerName val="0"/>
              <c:showPercent val="0"/>
              <c:showBubbleSize val="0"/>
              <c:extLst>
                <c:ext xmlns:c15="http://schemas.microsoft.com/office/drawing/2012/chart" uri="{CE6537A1-D6FC-4f65-9D91-7224C49458BB}"/>
              </c:extLst>
            </c:dLbl>
            <c:dLbl>
              <c:idx val="5"/>
              <c:layout>
                <c:manualLayout>
                  <c:x val="-1.9255661467710301E-2"/>
                  <c:y val="0"/>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21.177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12.790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8.295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10.454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8.538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17.781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sz="900">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USA'!$U$11:$U$22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USA'!$V$11:$V$22</c:f>
              <c:numCache>
                <c:formatCode>#,##0_ ;\-#,##0\ </c:formatCode>
                <c:ptCount val="12"/>
                <c:pt idx="0">
                  <c:v>13066</c:v>
                </c:pt>
                <c:pt idx="1">
                  <c:v>11670</c:v>
                </c:pt>
                <c:pt idx="2">
                  <c:v>13778</c:v>
                </c:pt>
                <c:pt idx="3">
                  <c:v>10311</c:v>
                </c:pt>
                <c:pt idx="4">
                  <c:v>13333</c:v>
                </c:pt>
                <c:pt idx="5">
                  <c:v>20663</c:v>
                </c:pt>
                <c:pt idx="6">
                  <c:v>21177</c:v>
                </c:pt>
                <c:pt idx="7">
                  <c:v>12790</c:v>
                </c:pt>
                <c:pt idx="8">
                  <c:v>8295</c:v>
                </c:pt>
                <c:pt idx="9">
                  <c:v>10454</c:v>
                </c:pt>
                <c:pt idx="10">
                  <c:v>8538.125</c:v>
                </c:pt>
                <c:pt idx="11">
                  <c:v>17781</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900975536"/>
        <c:axId val="900975144"/>
      </c:barChart>
      <c:catAx>
        <c:axId val="900975536"/>
        <c:scaling>
          <c:orientation val="minMax"/>
        </c:scaling>
        <c:delete val="0"/>
        <c:axPos val="b"/>
        <c:numFmt formatCode="General" sourceLinked="1"/>
        <c:majorTickMark val="cross"/>
        <c:minorTickMark val="cross"/>
        <c:tickLblPos val="nextTo"/>
        <c:txPr>
          <a:bodyPr/>
          <a:lstStyle/>
          <a:p>
            <a:pPr lvl="0">
              <a:defRPr sz="900" b="0" i="0">
                <a:solidFill>
                  <a:srgbClr val="002060"/>
                </a:solidFill>
              </a:defRPr>
            </a:pPr>
            <a:endParaRPr lang="es-EC"/>
          </a:p>
        </c:txPr>
        <c:crossAx val="900975144"/>
        <c:crosses val="autoZero"/>
        <c:auto val="1"/>
        <c:lblAlgn val="ctr"/>
        <c:lblOffset val="100"/>
        <c:noMultiLvlLbl val="1"/>
      </c:catAx>
      <c:valAx>
        <c:axId val="900975144"/>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defRPr>
            </a:pPr>
            <a:endParaRPr lang="es-EC"/>
          </a:p>
        </c:txPr>
        <c:crossAx val="900975536"/>
        <c:crosses val="autoZero"/>
        <c:crossBetween val="between"/>
      </c:valAx>
      <c:spPr>
        <a:solidFill>
          <a:srgbClr val="FFFFFF"/>
        </a:solidFill>
      </c:spPr>
    </c:plotArea>
    <c:plotVisOnly val="1"/>
    <c:dispBlanksAs val="zero"/>
    <c:showDLblsOverMax val="1"/>
  </c:chart>
  <c:spPr>
    <a:solidFill>
      <a:srgbClr val="FFFFFF"/>
    </a:solidFill>
  </c:spPr>
  <c:externalData r:id="rId1">
    <c:autoUpdate val="0"/>
  </c:externalData>
</c:chartSpace>
</file>

<file path=ppt/charts/chart205.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0,006</a:t>
                    </a:r>
                  </a:p>
                </c:rich>
              </c:tx>
              <c:dLblPos val="t"/>
              <c:showLegendKey val="0"/>
              <c:showVal val="1"/>
              <c:showCatName val="0"/>
              <c:showSerName val="0"/>
              <c:showPercent val="0"/>
              <c:showBubbleSize val="0"/>
              <c:extLst>
                <c:ext xmlns:c15="http://schemas.microsoft.com/office/drawing/2012/chart" uri="{CE6537A1-D6FC-4f65-9D91-7224C49458BB}"/>
              </c:extLst>
            </c:dLbl>
            <c:dLbl>
              <c:idx val="1"/>
              <c:layout>
                <c:manualLayout>
                  <c:x val="-8.3117695868378597E-2"/>
                  <c:y val="-0.130524509830791"/>
                </c:manualLayout>
              </c:layout>
              <c:tx>
                <c:rich>
                  <a:bodyPr/>
                  <a:lstStyle/>
                  <a:p>
                    <a:endParaRPr lang="en-US" dirty="0"/>
                  </a:p>
                </c:rich>
              </c:tx>
              <c:dLblPos val="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0,078</a:t>
                    </a:r>
                  </a:p>
                </c:rich>
              </c:tx>
              <c:dLblPos val="t"/>
              <c:showLegendKey val="0"/>
              <c:showVal val="1"/>
              <c:showCatName val="0"/>
              <c:showSerName val="0"/>
              <c:showPercent val="0"/>
              <c:showBubbleSize val="0"/>
              <c:extLst>
                <c:ext xmlns:c15="http://schemas.microsoft.com/office/drawing/2012/chart" uri="{CE6537A1-D6FC-4f65-9D91-7224C49458BB}"/>
              </c:extLst>
            </c:dLbl>
            <c:dLbl>
              <c:idx val="3"/>
              <c:layout>
                <c:manualLayout>
                  <c:x val="-0.12609478783755099"/>
                  <c:y val="-7.4834052302986898E-2"/>
                </c:manualLayout>
              </c:layout>
              <c:tx>
                <c:rich>
                  <a:bodyPr/>
                  <a:lstStyle/>
                  <a:p>
                    <a:endParaRPr lang="en-US" dirty="0"/>
                  </a:p>
                </c:rich>
              </c:tx>
              <c:dLblPos val="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0,021</a:t>
                    </a:r>
                  </a:p>
                </c:rich>
              </c:tx>
              <c:dLblPos val="t"/>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0,055</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'[Indice Gine mercados prioritarios.xlsx]Gini Colombia'!$P$11:$P$16</c:f>
              <c:numCache>
                <c:formatCode>General</c:formatCode>
                <c:ptCount val="6"/>
                <c:pt idx="0">
                  <c:v>2010</c:v>
                </c:pt>
                <c:pt idx="1">
                  <c:v>2011</c:v>
                </c:pt>
                <c:pt idx="2">
                  <c:v>2012</c:v>
                </c:pt>
                <c:pt idx="3">
                  <c:v>2013</c:v>
                </c:pt>
                <c:pt idx="4">
                  <c:v>2014</c:v>
                </c:pt>
                <c:pt idx="5">
                  <c:v>2015</c:v>
                </c:pt>
              </c:numCache>
            </c:numRef>
          </c:cat>
          <c:val>
            <c:numRef>
              <c:f>'[Indice Gine mercados prioritarios.xlsx]Gini Colombia'!$Q$11:$Q$16</c:f>
              <c:numCache>
                <c:formatCode>0.000</c:formatCode>
                <c:ptCount val="6"/>
                <c:pt idx="0">
                  <c:v>5.5920796701159903E-3</c:v>
                </c:pt>
                <c:pt idx="1">
                  <c:v>1.7180333531635599E-2</c:v>
                </c:pt>
                <c:pt idx="2">
                  <c:v>7.7831796756884702E-2</c:v>
                </c:pt>
                <c:pt idx="3">
                  <c:v>1.0486026013907499E-2</c:v>
                </c:pt>
                <c:pt idx="4">
                  <c:v>2.1064937974293499E-2</c:v>
                </c:pt>
                <c:pt idx="5">
                  <c:v>5.4873634795729098E-2</c:v>
                </c:pt>
              </c:numCache>
            </c:numRef>
          </c:val>
          <c:smooth val="0"/>
        </c:ser>
        <c:dLbls>
          <c:showLegendKey val="0"/>
          <c:showVal val="0"/>
          <c:showCatName val="0"/>
          <c:showSerName val="0"/>
          <c:showPercent val="0"/>
          <c:showBubbleSize val="0"/>
        </c:dLbls>
        <c:smooth val="0"/>
        <c:axId val="900977888"/>
        <c:axId val="900979456"/>
      </c:lineChart>
      <c:catAx>
        <c:axId val="900977888"/>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900979456"/>
        <c:crosses val="autoZero"/>
        <c:auto val="1"/>
        <c:lblAlgn val="ctr"/>
        <c:lblOffset val="100"/>
        <c:noMultiLvlLbl val="1"/>
      </c:catAx>
      <c:valAx>
        <c:axId val="900979456"/>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900977888"/>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06.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3.113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3.325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3.195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2.623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3.137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5.235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4.766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4.153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3.633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3.383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2.855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3.878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España'!$U$11:$U$22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España'!$V$11:$V$22</c:f>
              <c:numCache>
                <c:formatCode>#,##0_ ;\-#,##0\ </c:formatCode>
                <c:ptCount val="12"/>
                <c:pt idx="0">
                  <c:v>3113</c:v>
                </c:pt>
                <c:pt idx="1">
                  <c:v>3325</c:v>
                </c:pt>
                <c:pt idx="2">
                  <c:v>3195</c:v>
                </c:pt>
                <c:pt idx="3">
                  <c:v>2623</c:v>
                </c:pt>
                <c:pt idx="4">
                  <c:v>3137</c:v>
                </c:pt>
                <c:pt idx="5">
                  <c:v>5235</c:v>
                </c:pt>
                <c:pt idx="6">
                  <c:v>4766</c:v>
                </c:pt>
                <c:pt idx="7">
                  <c:v>4153</c:v>
                </c:pt>
                <c:pt idx="8">
                  <c:v>3633</c:v>
                </c:pt>
                <c:pt idx="9">
                  <c:v>3383</c:v>
                </c:pt>
                <c:pt idx="10">
                  <c:v>2855.125</c:v>
                </c:pt>
                <c:pt idx="11">
                  <c:v>3878</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1033736432"/>
        <c:axId val="1033737608"/>
      </c:barChart>
      <c:catAx>
        <c:axId val="1033736432"/>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37608"/>
        <c:crosses val="autoZero"/>
        <c:auto val="1"/>
        <c:lblAlgn val="ctr"/>
        <c:lblOffset val="100"/>
        <c:noMultiLvlLbl val="1"/>
      </c:catAx>
      <c:valAx>
        <c:axId val="1033737608"/>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36432"/>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07.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0,050</a:t>
                    </a:r>
                  </a:p>
                </c:rich>
              </c:tx>
              <c:dLblPos val="t"/>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0,039</a:t>
                    </a:r>
                  </a:p>
                </c:rich>
              </c:tx>
              <c:dLblPos val="t"/>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0,033</a:t>
                    </a:r>
                  </a:p>
                </c:rich>
              </c:tx>
              <c:dLblPos val="t"/>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0,079</a:t>
                    </a:r>
                  </a:p>
                </c:rich>
              </c:tx>
              <c:dLblPos val="t"/>
              <c:showLegendKey val="0"/>
              <c:showVal val="1"/>
              <c:showCatName val="0"/>
              <c:showSerName val="0"/>
              <c:showPercent val="0"/>
              <c:showBubbleSize val="0"/>
              <c:extLst>
                <c:ext xmlns:c15="http://schemas.microsoft.com/office/drawing/2012/chart" uri="{CE6537A1-D6FC-4f65-9D91-7224C49458BB}"/>
              </c:extLst>
            </c:dLbl>
            <c:dLbl>
              <c:idx val="4"/>
              <c:layout>
                <c:manualLayout>
                  <c:x val="-0.12505916059514299"/>
                  <c:y val="-3.9809207019201501E-2"/>
                </c:manualLayout>
              </c:layout>
              <c:tx>
                <c:rich>
                  <a:bodyPr/>
                  <a:lstStyle/>
                  <a:p>
                    <a:endParaRPr lang="en-US" dirty="0"/>
                  </a:p>
                </c:rich>
              </c:tx>
              <c:dLblPos val="r"/>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0,025</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'[Indice Gine mercados prioritarios.xlsx]Gini España'!$P$11:$P$16</c:f>
              <c:numCache>
                <c:formatCode>General</c:formatCode>
                <c:ptCount val="6"/>
                <c:pt idx="0">
                  <c:v>2010</c:v>
                </c:pt>
                <c:pt idx="1">
                  <c:v>2011</c:v>
                </c:pt>
                <c:pt idx="2">
                  <c:v>2012</c:v>
                </c:pt>
                <c:pt idx="3">
                  <c:v>2013</c:v>
                </c:pt>
                <c:pt idx="4">
                  <c:v>2014</c:v>
                </c:pt>
                <c:pt idx="5">
                  <c:v>2015</c:v>
                </c:pt>
              </c:numCache>
            </c:numRef>
          </c:cat>
          <c:val>
            <c:numRef>
              <c:f>'[Indice Gine mercados prioritarios.xlsx]Gini España'!$Q$11:$Q$16</c:f>
              <c:numCache>
                <c:formatCode>0.000</c:formatCode>
                <c:ptCount val="6"/>
                <c:pt idx="0">
                  <c:v>4.9559171535674698E-2</c:v>
                </c:pt>
                <c:pt idx="1">
                  <c:v>3.9024538386783103E-2</c:v>
                </c:pt>
                <c:pt idx="2">
                  <c:v>3.26297842318772E-2</c:v>
                </c:pt>
                <c:pt idx="3">
                  <c:v>7.9147559631723E-2</c:v>
                </c:pt>
                <c:pt idx="4">
                  <c:v>6.3195746599888896E-3</c:v>
                </c:pt>
                <c:pt idx="5">
                  <c:v>2.52738649628961E-2</c:v>
                </c:pt>
              </c:numCache>
            </c:numRef>
          </c:val>
          <c:smooth val="0"/>
        </c:ser>
        <c:dLbls>
          <c:showLegendKey val="0"/>
          <c:showVal val="0"/>
          <c:showCatName val="0"/>
          <c:showSerName val="0"/>
          <c:showPercent val="0"/>
          <c:showBubbleSize val="0"/>
        </c:dLbls>
        <c:smooth val="0"/>
        <c:axId val="1033738392"/>
        <c:axId val="1033739960"/>
      </c:lineChart>
      <c:catAx>
        <c:axId val="1033738392"/>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39960"/>
        <c:crosses val="autoZero"/>
        <c:auto val="1"/>
        <c:lblAlgn val="ctr"/>
        <c:lblOffset val="100"/>
        <c:noMultiLvlLbl val="1"/>
      </c:catAx>
      <c:valAx>
        <c:axId val="1033739960"/>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38392"/>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08.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0,054</a:t>
                    </a:r>
                  </a:p>
                </c:rich>
              </c:tx>
              <c:dLblPos val="t"/>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0,033</a:t>
                    </a:r>
                  </a:p>
                </c:rich>
              </c:tx>
              <c:dLblPos val="t"/>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0,016</a:t>
                    </a:r>
                  </a:p>
                </c:rich>
              </c:tx>
              <c:dLblPos val="t"/>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0,020</a:t>
                    </a:r>
                  </a:p>
                </c:rich>
              </c:tx>
              <c:dLblPos val="t"/>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0,041</a:t>
                    </a:r>
                  </a:p>
                </c:rich>
              </c:tx>
              <c:dLblPos val="t"/>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0,091</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'[Indice Gine mercados prioritarios.xlsx]Gini Canadá'!$P$11:$P$16</c:f>
              <c:numCache>
                <c:formatCode>General</c:formatCode>
                <c:ptCount val="6"/>
                <c:pt idx="0">
                  <c:v>2010</c:v>
                </c:pt>
                <c:pt idx="1">
                  <c:v>2011</c:v>
                </c:pt>
                <c:pt idx="2">
                  <c:v>2012</c:v>
                </c:pt>
                <c:pt idx="3">
                  <c:v>2013</c:v>
                </c:pt>
                <c:pt idx="4">
                  <c:v>2014</c:v>
                </c:pt>
                <c:pt idx="5">
                  <c:v>2015</c:v>
                </c:pt>
              </c:numCache>
            </c:numRef>
          </c:cat>
          <c:val>
            <c:numRef>
              <c:f>'[Indice Gine mercados prioritarios.xlsx]Gini Canadá'!$Q$11:$Q$16</c:f>
              <c:numCache>
                <c:formatCode>0.000</c:formatCode>
                <c:ptCount val="6"/>
                <c:pt idx="0">
                  <c:v>5.4007911721840697E-2</c:v>
                </c:pt>
                <c:pt idx="1">
                  <c:v>3.2931299515194599E-2</c:v>
                </c:pt>
                <c:pt idx="2">
                  <c:v>1.5513871545686699E-2</c:v>
                </c:pt>
                <c:pt idx="3">
                  <c:v>2.0298252940767099E-2</c:v>
                </c:pt>
                <c:pt idx="4">
                  <c:v>4.07233307751345E-2</c:v>
                </c:pt>
                <c:pt idx="5">
                  <c:v>9.1037985728085705E-2</c:v>
                </c:pt>
              </c:numCache>
            </c:numRef>
          </c:val>
          <c:smooth val="0"/>
        </c:ser>
        <c:dLbls>
          <c:showLegendKey val="0"/>
          <c:showVal val="0"/>
          <c:showCatName val="0"/>
          <c:showSerName val="0"/>
          <c:showPercent val="0"/>
          <c:showBubbleSize val="0"/>
        </c:dLbls>
        <c:smooth val="0"/>
        <c:axId val="1033740744"/>
        <c:axId val="1033741136"/>
      </c:lineChart>
      <c:catAx>
        <c:axId val="1033740744"/>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41136"/>
        <c:crosses val="autoZero"/>
        <c:auto val="1"/>
        <c:lblAlgn val="ctr"/>
        <c:lblOffset val="100"/>
        <c:noMultiLvlLbl val="1"/>
      </c:catAx>
      <c:valAx>
        <c:axId val="1033741136"/>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40744"/>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09.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2.293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2.373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2.492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1.804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1.766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1.447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1.820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1.470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1.006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1.543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1.412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1.968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Canadá'!$U$11:$U$22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Canadá'!$V$11:$V$22</c:f>
              <c:numCache>
                <c:formatCode>#,##0_ ;\-#,##0\ </c:formatCode>
                <c:ptCount val="12"/>
                <c:pt idx="0">
                  <c:v>2293</c:v>
                </c:pt>
                <c:pt idx="1">
                  <c:v>2373</c:v>
                </c:pt>
                <c:pt idx="2">
                  <c:v>2492</c:v>
                </c:pt>
                <c:pt idx="3">
                  <c:v>1804</c:v>
                </c:pt>
                <c:pt idx="4">
                  <c:v>1766</c:v>
                </c:pt>
                <c:pt idx="5">
                  <c:v>1447</c:v>
                </c:pt>
                <c:pt idx="6">
                  <c:v>1820</c:v>
                </c:pt>
                <c:pt idx="7">
                  <c:v>1470</c:v>
                </c:pt>
                <c:pt idx="8">
                  <c:v>1006</c:v>
                </c:pt>
                <c:pt idx="9">
                  <c:v>1543</c:v>
                </c:pt>
                <c:pt idx="10">
                  <c:v>1412</c:v>
                </c:pt>
                <c:pt idx="11">
                  <c:v>1968</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1033754072"/>
        <c:axId val="1033751720"/>
      </c:barChart>
      <c:catAx>
        <c:axId val="1033754072"/>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51720"/>
        <c:crosses val="autoZero"/>
        <c:auto val="1"/>
        <c:lblAlgn val="ctr"/>
        <c:lblOffset val="100"/>
        <c:noMultiLvlLbl val="1"/>
      </c:catAx>
      <c:valAx>
        <c:axId val="1033751720"/>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54072"/>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estancia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0.00</c:formatCode>
                <c:ptCount val="8"/>
                <c:pt idx="0" formatCode="_(* #,##0.00_);_(* \(#,##0.00\);_(* &quot;-&quot;??_);_(@_)">
                  <c:v>2.76</c:v>
                </c:pt>
                <c:pt idx="1">
                  <c:v>2.79</c:v>
                </c:pt>
                <c:pt idx="2">
                  <c:v>2.36</c:v>
                </c:pt>
                <c:pt idx="3">
                  <c:v>2.46</c:v>
                </c:pt>
                <c:pt idx="4">
                  <c:v>2.36</c:v>
                </c:pt>
                <c:pt idx="5">
                  <c:v>2.19</c:v>
                </c:pt>
                <c:pt idx="6">
                  <c:v>2.4</c:v>
                </c:pt>
                <c:pt idx="7">
                  <c:v>2.4500000000000002</c:v>
                </c:pt>
              </c:numCache>
            </c:numRef>
          </c:val>
        </c:ser>
        <c:dLbls>
          <c:dLblPos val="outEnd"/>
          <c:showLegendKey val="0"/>
          <c:showVal val="1"/>
          <c:showCatName val="0"/>
          <c:showSerName val="0"/>
          <c:showPercent val="0"/>
          <c:showBubbleSize val="0"/>
        </c:dLbls>
        <c:gapWidth val="80"/>
        <c:axId val="916478728"/>
        <c:axId val="916479120"/>
      </c:barChart>
      <c:catAx>
        <c:axId val="9164787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79120"/>
        <c:crosses val="autoZero"/>
        <c:auto val="1"/>
        <c:lblAlgn val="ctr"/>
        <c:lblOffset val="100"/>
        <c:noMultiLvlLbl val="0"/>
      </c:catAx>
      <c:valAx>
        <c:axId val="916479120"/>
        <c:scaling>
          <c:orientation val="minMax"/>
        </c:scaling>
        <c:delete val="1"/>
        <c:axPos val="l"/>
        <c:numFmt formatCode="_(* #,##0.00_);_(* \(#,##0.00\);_(* &quot;-&quot;??_);_(@_)" sourceLinked="1"/>
        <c:majorTickMark val="none"/>
        <c:minorTickMark val="none"/>
        <c:tickLblPos val="nextTo"/>
        <c:crossAx val="91647872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10.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0,063</a:t>
                    </a:r>
                  </a:p>
                </c:rich>
              </c:tx>
              <c:dLblPos val="t"/>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0,056</a:t>
                    </a:r>
                  </a:p>
                </c:rich>
              </c:tx>
              <c:dLblPos val="t"/>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0,069</a:t>
                    </a:r>
                  </a:p>
                </c:rich>
              </c:tx>
              <c:dLblPos val="t"/>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0,044</a:t>
                    </a:r>
                  </a:p>
                </c:rich>
              </c:tx>
              <c:dLblPos val="t"/>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0,072</a:t>
                    </a:r>
                  </a:p>
                </c:rich>
              </c:tx>
              <c:dLblPos val="t"/>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0,049</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'[Indice Gine mercados prioritarios.xlsx]Gini Alemania'!$P$11:$P$16</c:f>
              <c:numCache>
                <c:formatCode>General</c:formatCode>
                <c:ptCount val="6"/>
                <c:pt idx="0">
                  <c:v>2010</c:v>
                </c:pt>
                <c:pt idx="1">
                  <c:v>2011</c:v>
                </c:pt>
                <c:pt idx="2">
                  <c:v>2012</c:v>
                </c:pt>
                <c:pt idx="3">
                  <c:v>2013</c:v>
                </c:pt>
                <c:pt idx="4">
                  <c:v>2014</c:v>
                </c:pt>
                <c:pt idx="5">
                  <c:v>2015</c:v>
                </c:pt>
              </c:numCache>
            </c:numRef>
          </c:cat>
          <c:val>
            <c:numRef>
              <c:f>'[Indice Gine mercados prioritarios.xlsx]Gini Alemania'!$Q$11:$Q$16</c:f>
              <c:numCache>
                <c:formatCode>0.000</c:formatCode>
                <c:ptCount val="6"/>
                <c:pt idx="0">
                  <c:v>6.28604749787956E-2</c:v>
                </c:pt>
                <c:pt idx="1">
                  <c:v>5.6355344041245203E-2</c:v>
                </c:pt>
                <c:pt idx="2">
                  <c:v>6.9221555807711999E-2</c:v>
                </c:pt>
                <c:pt idx="3">
                  <c:v>4.4108475944166302E-2</c:v>
                </c:pt>
                <c:pt idx="4">
                  <c:v>7.1775396247355294E-2</c:v>
                </c:pt>
                <c:pt idx="5">
                  <c:v>4.9429858204703699E-2</c:v>
                </c:pt>
              </c:numCache>
            </c:numRef>
          </c:val>
          <c:smooth val="0"/>
        </c:ser>
        <c:dLbls>
          <c:showLegendKey val="0"/>
          <c:showVal val="0"/>
          <c:showCatName val="0"/>
          <c:showSerName val="0"/>
          <c:showPercent val="0"/>
          <c:showBubbleSize val="0"/>
        </c:dLbls>
        <c:smooth val="0"/>
        <c:axId val="1033748976"/>
        <c:axId val="1033750152"/>
      </c:lineChart>
      <c:catAx>
        <c:axId val="1033748976"/>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50152"/>
        <c:crosses val="autoZero"/>
        <c:auto val="1"/>
        <c:lblAlgn val="ctr"/>
        <c:lblOffset val="100"/>
        <c:noMultiLvlLbl val="1"/>
      </c:catAx>
      <c:valAx>
        <c:axId val="1033750152"/>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48976"/>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1.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1.310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1.458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1.764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1.021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1.209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1.089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1.876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2.424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1.390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1.890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1.608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1.538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Alemania'!$U$11:$U$22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Alemania'!$V$11:$V$22</c:f>
              <c:numCache>
                <c:formatCode>#,##0_ ;\-#,##0\ </c:formatCode>
                <c:ptCount val="12"/>
                <c:pt idx="0">
                  <c:v>1310</c:v>
                </c:pt>
                <c:pt idx="1">
                  <c:v>1458</c:v>
                </c:pt>
                <c:pt idx="2">
                  <c:v>1764</c:v>
                </c:pt>
                <c:pt idx="3">
                  <c:v>1021</c:v>
                </c:pt>
                <c:pt idx="4">
                  <c:v>1209</c:v>
                </c:pt>
                <c:pt idx="5">
                  <c:v>1089</c:v>
                </c:pt>
                <c:pt idx="6">
                  <c:v>1876</c:v>
                </c:pt>
                <c:pt idx="7">
                  <c:v>2424</c:v>
                </c:pt>
                <c:pt idx="8">
                  <c:v>1390</c:v>
                </c:pt>
                <c:pt idx="9">
                  <c:v>1890</c:v>
                </c:pt>
                <c:pt idx="10">
                  <c:v>1608.25</c:v>
                </c:pt>
                <c:pt idx="11">
                  <c:v>1538</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1033748192"/>
        <c:axId val="1033752504"/>
      </c:barChart>
      <c:catAx>
        <c:axId val="1033748192"/>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52504"/>
        <c:crosses val="autoZero"/>
        <c:auto val="1"/>
        <c:lblAlgn val="ctr"/>
        <c:lblOffset val="100"/>
        <c:noMultiLvlLbl val="1"/>
      </c:catAx>
      <c:valAx>
        <c:axId val="1033752504"/>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48192"/>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2.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1.180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1.207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1.707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1.417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1.426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1.346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1.759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1.362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1.364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1.673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1.037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1.325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México'!$U$11:$U$22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México'!$V$11:$V$22</c:f>
              <c:numCache>
                <c:formatCode>#,##0_ ;\-#,##0\ </c:formatCode>
                <c:ptCount val="12"/>
                <c:pt idx="0">
                  <c:v>1180</c:v>
                </c:pt>
                <c:pt idx="1">
                  <c:v>1207</c:v>
                </c:pt>
                <c:pt idx="2">
                  <c:v>1707</c:v>
                </c:pt>
                <c:pt idx="3">
                  <c:v>1417</c:v>
                </c:pt>
                <c:pt idx="4">
                  <c:v>1426</c:v>
                </c:pt>
                <c:pt idx="5">
                  <c:v>1346</c:v>
                </c:pt>
                <c:pt idx="6">
                  <c:v>1759</c:v>
                </c:pt>
                <c:pt idx="7">
                  <c:v>1362</c:v>
                </c:pt>
                <c:pt idx="8">
                  <c:v>1364</c:v>
                </c:pt>
                <c:pt idx="9">
                  <c:v>1673</c:v>
                </c:pt>
                <c:pt idx="10">
                  <c:v>1036.75</c:v>
                </c:pt>
                <c:pt idx="11">
                  <c:v>1325</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1033756816"/>
        <c:axId val="1033749760"/>
      </c:barChart>
      <c:catAx>
        <c:axId val="1033756816"/>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49760"/>
        <c:crosses val="autoZero"/>
        <c:auto val="1"/>
        <c:lblAlgn val="ctr"/>
        <c:lblOffset val="100"/>
        <c:noMultiLvlLbl val="1"/>
      </c:catAx>
      <c:valAx>
        <c:axId val="1033749760"/>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56816"/>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3.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0,051</a:t>
                    </a:r>
                  </a:p>
                </c:rich>
              </c:tx>
              <c:dLblPos val="t"/>
              <c:showLegendKey val="0"/>
              <c:showVal val="1"/>
              <c:showCatName val="0"/>
              <c:showSerName val="0"/>
              <c:showPercent val="0"/>
              <c:showBubbleSize val="0"/>
              <c:extLst>
                <c:ext xmlns:c15="http://schemas.microsoft.com/office/drawing/2012/chart" uri="{CE6537A1-D6FC-4f65-9D91-7224C49458BB}"/>
              </c:extLst>
            </c:dLbl>
            <c:dLbl>
              <c:idx val="1"/>
              <c:layout>
                <c:manualLayout>
                  <c:x val="-6.2884172244145206E-2"/>
                  <c:y val="-0.1203071922807"/>
                </c:manualLayout>
              </c:layout>
              <c:tx>
                <c:rich>
                  <a:bodyPr/>
                  <a:lstStyle/>
                  <a:p>
                    <a:endParaRPr lang="en-US" dirty="0"/>
                  </a:p>
                </c:rich>
              </c:tx>
              <c:dLblPos val="r"/>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0,111</a:t>
                    </a:r>
                  </a:p>
                </c:rich>
              </c:tx>
              <c:dLblPos val="t"/>
              <c:showLegendKey val="0"/>
              <c:showVal val="1"/>
              <c:showCatName val="0"/>
              <c:showSerName val="0"/>
              <c:showPercent val="0"/>
              <c:showBubbleSize val="0"/>
              <c:extLst>
                <c:ext xmlns:c15="http://schemas.microsoft.com/office/drawing/2012/chart" uri="{CE6537A1-D6FC-4f65-9D91-7224C49458BB}"/>
              </c:extLst>
            </c:dLbl>
            <c:dLbl>
              <c:idx val="3"/>
              <c:layout>
                <c:manualLayout>
                  <c:x val="-4.5741735467004302E-2"/>
                  <c:y val="-0.113529322293055"/>
                </c:manualLayout>
              </c:layout>
              <c:tx>
                <c:rich>
                  <a:bodyPr/>
                  <a:lstStyle/>
                  <a:p>
                    <a:endParaRPr lang="en-US" dirty="0"/>
                  </a:p>
                </c:rich>
              </c:tx>
              <c:dLblPos val="r"/>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0,049</a:t>
                    </a:r>
                  </a:p>
                </c:rich>
              </c:tx>
              <c:dLblPos val="t"/>
              <c:showLegendKey val="0"/>
              <c:showVal val="1"/>
              <c:showCatName val="0"/>
              <c:showSerName val="0"/>
              <c:showPercent val="0"/>
              <c:showBubbleSize val="0"/>
              <c:extLst>
                <c:ext xmlns:c15="http://schemas.microsoft.com/office/drawing/2012/chart" uri="{CE6537A1-D6FC-4f65-9D91-7224C49458BB}"/>
              </c:extLst>
            </c:dLbl>
            <c:dLbl>
              <c:idx val="5"/>
              <c:layout>
                <c:manualLayout>
                  <c:x val="-3.3363186369558102E-2"/>
                  <c:y val="-9.9973582317764695E-2"/>
                </c:manualLayout>
              </c:layout>
              <c:tx>
                <c:rich>
                  <a:bodyPr/>
                  <a:lstStyle/>
                  <a:p>
                    <a:endParaRPr lang="en-US" dirty="0"/>
                  </a:p>
                </c:rich>
              </c:tx>
              <c:dLblPos val="r"/>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'[Indice Gine mercados prioritarios.xlsx]Gini México'!$P$11:$P$16</c:f>
              <c:numCache>
                <c:formatCode>General</c:formatCode>
                <c:ptCount val="6"/>
                <c:pt idx="0">
                  <c:v>2010</c:v>
                </c:pt>
                <c:pt idx="1">
                  <c:v>2011</c:v>
                </c:pt>
                <c:pt idx="2">
                  <c:v>2012</c:v>
                </c:pt>
                <c:pt idx="3">
                  <c:v>2013</c:v>
                </c:pt>
                <c:pt idx="4">
                  <c:v>2014</c:v>
                </c:pt>
                <c:pt idx="5">
                  <c:v>2015</c:v>
                </c:pt>
              </c:numCache>
            </c:numRef>
          </c:cat>
          <c:val>
            <c:numRef>
              <c:f>'[Indice Gine mercados prioritarios.xlsx]Gini México'!$Q$11:$Q$16</c:f>
              <c:numCache>
                <c:formatCode>0.000</c:formatCode>
                <c:ptCount val="6"/>
                <c:pt idx="0">
                  <c:v>5.11018101166201E-2</c:v>
                </c:pt>
                <c:pt idx="1">
                  <c:v>5.6512425021422397E-2</c:v>
                </c:pt>
                <c:pt idx="2">
                  <c:v>0.11112599738001699</c:v>
                </c:pt>
                <c:pt idx="3">
                  <c:v>5.1251700680271899E-2</c:v>
                </c:pt>
                <c:pt idx="4">
                  <c:v>4.9112067063754601E-2</c:v>
                </c:pt>
                <c:pt idx="5">
                  <c:v>1.0873716107979701E-3</c:v>
                </c:pt>
              </c:numCache>
            </c:numRef>
          </c:val>
          <c:smooth val="0"/>
        </c:ser>
        <c:dLbls>
          <c:showLegendKey val="0"/>
          <c:showVal val="0"/>
          <c:showCatName val="0"/>
          <c:showSerName val="0"/>
          <c:showPercent val="0"/>
          <c:showBubbleSize val="0"/>
        </c:dLbls>
        <c:smooth val="0"/>
        <c:axId val="1033754856"/>
        <c:axId val="1033750936"/>
      </c:lineChart>
      <c:catAx>
        <c:axId val="1033754856"/>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50936"/>
        <c:crosses val="autoZero"/>
        <c:auto val="1"/>
        <c:lblAlgn val="ctr"/>
        <c:lblOffset val="100"/>
        <c:noMultiLvlLbl val="1"/>
      </c:catAx>
      <c:valAx>
        <c:axId val="1033750936"/>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54856"/>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4.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3.295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2.310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2.105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1.992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1.818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1.519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2.089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1.660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1.946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1.568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1.325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2.065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Argentina'!$U$11:$U$22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Argentina'!$V$11:$V$22</c:f>
              <c:numCache>
                <c:formatCode>#,##0_ ;\-#,##0\ </c:formatCode>
                <c:ptCount val="12"/>
                <c:pt idx="0">
                  <c:v>3295</c:v>
                </c:pt>
                <c:pt idx="1">
                  <c:v>2310</c:v>
                </c:pt>
                <c:pt idx="2">
                  <c:v>2105</c:v>
                </c:pt>
                <c:pt idx="3">
                  <c:v>1992</c:v>
                </c:pt>
                <c:pt idx="4">
                  <c:v>1818</c:v>
                </c:pt>
                <c:pt idx="5">
                  <c:v>1519</c:v>
                </c:pt>
                <c:pt idx="6">
                  <c:v>2089</c:v>
                </c:pt>
                <c:pt idx="7">
                  <c:v>1660</c:v>
                </c:pt>
                <c:pt idx="8">
                  <c:v>1946</c:v>
                </c:pt>
                <c:pt idx="9">
                  <c:v>1568</c:v>
                </c:pt>
                <c:pt idx="10">
                  <c:v>1324.5</c:v>
                </c:pt>
                <c:pt idx="11">
                  <c:v>2065</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1033746624"/>
        <c:axId val="1033745448"/>
      </c:barChart>
      <c:catAx>
        <c:axId val="1033746624"/>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45448"/>
        <c:crosses val="autoZero"/>
        <c:auto val="1"/>
        <c:lblAlgn val="ctr"/>
        <c:lblOffset val="100"/>
        <c:noMultiLvlLbl val="1"/>
      </c:catAx>
      <c:valAx>
        <c:axId val="1033745448"/>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46624"/>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5.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0,021</a:t>
                    </a:r>
                  </a:p>
                </c:rich>
              </c:tx>
              <c:dLblPos val="t"/>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0,005</a:t>
                    </a:r>
                  </a:p>
                </c:rich>
              </c:tx>
              <c:dLblPos val="t"/>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0,011</a:t>
                    </a:r>
                  </a:p>
                </c:rich>
              </c:tx>
              <c:dLblPos val="t"/>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0,019</a:t>
                    </a:r>
                  </a:p>
                </c:rich>
              </c:tx>
              <c:dLblPos val="t"/>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0,064</a:t>
                    </a:r>
                  </a:p>
                </c:rich>
              </c:tx>
              <c:dLblPos val="t"/>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0,092</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'[Indice Gine mercados prioritarios.xlsx]Gini Argentina'!$P$11:$P$16</c:f>
              <c:numCache>
                <c:formatCode>General</c:formatCode>
                <c:ptCount val="6"/>
                <c:pt idx="0">
                  <c:v>2010</c:v>
                </c:pt>
                <c:pt idx="1">
                  <c:v>2011</c:v>
                </c:pt>
                <c:pt idx="2">
                  <c:v>2012</c:v>
                </c:pt>
                <c:pt idx="3">
                  <c:v>2013</c:v>
                </c:pt>
                <c:pt idx="4">
                  <c:v>2014</c:v>
                </c:pt>
                <c:pt idx="5">
                  <c:v>2015</c:v>
                </c:pt>
              </c:numCache>
            </c:numRef>
          </c:cat>
          <c:val>
            <c:numRef>
              <c:f>'[Indice Gine mercados prioritarios.xlsx]Gini Argentina'!$Q$11:$Q$16</c:f>
              <c:numCache>
                <c:formatCode>0.000</c:formatCode>
                <c:ptCount val="6"/>
                <c:pt idx="0">
                  <c:v>2.0628048173584101E-2</c:v>
                </c:pt>
                <c:pt idx="1">
                  <c:v>5.4473183294145898E-3</c:v>
                </c:pt>
                <c:pt idx="2">
                  <c:v>1.1431509829515799E-2</c:v>
                </c:pt>
                <c:pt idx="3">
                  <c:v>1.8836777670699901E-2</c:v>
                </c:pt>
                <c:pt idx="4">
                  <c:v>6.3926720113332697E-2</c:v>
                </c:pt>
                <c:pt idx="5">
                  <c:v>9.2482184187014996E-2</c:v>
                </c:pt>
              </c:numCache>
            </c:numRef>
          </c:val>
          <c:smooth val="0"/>
        </c:ser>
        <c:dLbls>
          <c:showLegendKey val="0"/>
          <c:showVal val="0"/>
          <c:showCatName val="0"/>
          <c:showSerName val="0"/>
          <c:showPercent val="0"/>
          <c:showBubbleSize val="0"/>
        </c:dLbls>
        <c:smooth val="0"/>
        <c:axId val="1033755248"/>
        <c:axId val="1033751328"/>
      </c:lineChart>
      <c:catAx>
        <c:axId val="1033755248"/>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51328"/>
        <c:crosses val="autoZero"/>
        <c:auto val="1"/>
        <c:lblAlgn val="ctr"/>
        <c:lblOffset val="100"/>
        <c:noMultiLvlLbl val="1"/>
      </c:catAx>
      <c:valAx>
        <c:axId val="1033751328"/>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55248"/>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6.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1.621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1.093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918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1.026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1.047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937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1.223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939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863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940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961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1.325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Brasil'!$U$11:$U$22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Brasil'!$V$11:$V$22</c:f>
              <c:numCache>
                <c:formatCode>#,##0_ ;\-#,##0\ </c:formatCode>
                <c:ptCount val="12"/>
                <c:pt idx="0">
                  <c:v>1621</c:v>
                </c:pt>
                <c:pt idx="1">
                  <c:v>1093</c:v>
                </c:pt>
                <c:pt idx="2">
                  <c:v>918</c:v>
                </c:pt>
                <c:pt idx="3">
                  <c:v>1026</c:v>
                </c:pt>
                <c:pt idx="4">
                  <c:v>1047</c:v>
                </c:pt>
                <c:pt idx="5">
                  <c:v>937</c:v>
                </c:pt>
                <c:pt idx="6">
                  <c:v>1223</c:v>
                </c:pt>
                <c:pt idx="7">
                  <c:v>939</c:v>
                </c:pt>
                <c:pt idx="8">
                  <c:v>863</c:v>
                </c:pt>
                <c:pt idx="9">
                  <c:v>940</c:v>
                </c:pt>
                <c:pt idx="10">
                  <c:v>960.625</c:v>
                </c:pt>
                <c:pt idx="11">
                  <c:v>1325</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1033756032"/>
        <c:axId val="1033752112"/>
      </c:barChart>
      <c:catAx>
        <c:axId val="1033756032"/>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52112"/>
        <c:crosses val="autoZero"/>
        <c:auto val="1"/>
        <c:lblAlgn val="ctr"/>
        <c:lblOffset val="100"/>
        <c:noMultiLvlLbl val="1"/>
      </c:catAx>
      <c:valAx>
        <c:axId val="1033752112"/>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56032"/>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7.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0,022</a:t>
                    </a:r>
                  </a:p>
                </c:rich>
              </c:tx>
              <c:dLblPos val="t"/>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0,000</a:t>
                    </a:r>
                  </a:p>
                </c:rich>
              </c:tx>
              <c:dLblPos val="t"/>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0,042</a:t>
                    </a:r>
                  </a:p>
                </c:rich>
              </c:tx>
              <c:dLblPos val="t"/>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0,063</a:t>
                    </a:r>
                  </a:p>
                </c:rich>
              </c:tx>
              <c:dLblPos val="t"/>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0,060</a:t>
                    </a:r>
                  </a:p>
                </c:rich>
              </c:tx>
              <c:dLblPos val="t"/>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0,033</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'[Indice Gine mercados prioritarios.xlsx]Gini Brasil'!$P$11:$P$16</c:f>
              <c:numCache>
                <c:formatCode>General</c:formatCode>
                <c:ptCount val="6"/>
                <c:pt idx="0">
                  <c:v>2010</c:v>
                </c:pt>
                <c:pt idx="1">
                  <c:v>2011</c:v>
                </c:pt>
                <c:pt idx="2">
                  <c:v>2012</c:v>
                </c:pt>
                <c:pt idx="3">
                  <c:v>2013</c:v>
                </c:pt>
                <c:pt idx="4">
                  <c:v>2014</c:v>
                </c:pt>
                <c:pt idx="5">
                  <c:v>2015</c:v>
                </c:pt>
              </c:numCache>
            </c:numRef>
          </c:cat>
          <c:val>
            <c:numRef>
              <c:f>'[Indice Gine mercados prioritarios.xlsx]Gini Brasil'!$Q$11:$Q$16</c:f>
              <c:numCache>
                <c:formatCode>0.000</c:formatCode>
                <c:ptCount val="6"/>
                <c:pt idx="0">
                  <c:v>2.2204205460822E-2</c:v>
                </c:pt>
                <c:pt idx="1">
                  <c:v>5.7285017512676E-5</c:v>
                </c:pt>
                <c:pt idx="2">
                  <c:v>4.1571553994732099E-2</c:v>
                </c:pt>
                <c:pt idx="3">
                  <c:v>6.3457594402220194E-2</c:v>
                </c:pt>
                <c:pt idx="4">
                  <c:v>6.0402684563758198E-2</c:v>
                </c:pt>
                <c:pt idx="5">
                  <c:v>3.3264333937684097E-2</c:v>
                </c:pt>
              </c:numCache>
            </c:numRef>
          </c:val>
          <c:smooth val="0"/>
        </c:ser>
        <c:dLbls>
          <c:showLegendKey val="0"/>
          <c:showVal val="0"/>
          <c:showCatName val="0"/>
          <c:showSerName val="0"/>
          <c:showPercent val="0"/>
          <c:showBubbleSize val="0"/>
        </c:dLbls>
        <c:smooth val="0"/>
        <c:axId val="1033747408"/>
        <c:axId val="1033747800"/>
      </c:lineChart>
      <c:catAx>
        <c:axId val="1033747408"/>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47800"/>
        <c:crosses val="autoZero"/>
        <c:auto val="1"/>
        <c:lblAlgn val="ctr"/>
        <c:lblOffset val="100"/>
        <c:noMultiLvlLbl val="1"/>
      </c:catAx>
      <c:valAx>
        <c:axId val="1033747800"/>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47408"/>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8.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lineChart>
        <c:grouping val="standard"/>
        <c:varyColors val="0"/>
        <c:ser>
          <c:idx val="0"/>
          <c:order val="0"/>
          <c:spPr>
            <a:ln w="25400" cmpd="sng">
              <a:solidFill>
                <a:srgbClr val="002060"/>
              </a:solidFill>
            </a:ln>
          </c:spPr>
          <c:marker>
            <c:symbol val="none"/>
          </c:marker>
          <c:dLbls>
            <c:dLbl>
              <c:idx val="0"/>
              <c:tx>
                <c:rich>
                  <a:bodyPr/>
                  <a:lstStyle/>
                  <a:p>
                    <a:r>
                      <a:rPr lang="en-US" dirty="0"/>
                      <a:t>0,006</a:t>
                    </a:r>
                  </a:p>
                </c:rich>
              </c:tx>
              <c:dLblPos val="t"/>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0,035</a:t>
                    </a:r>
                  </a:p>
                </c:rich>
              </c:tx>
              <c:dLblPos val="t"/>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0,034</a:t>
                    </a:r>
                  </a:p>
                </c:rich>
              </c:tx>
              <c:dLblPos val="t"/>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0,037</a:t>
                    </a:r>
                  </a:p>
                </c:rich>
              </c:tx>
              <c:dLblPos val="t"/>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0,020</a:t>
                    </a:r>
                  </a:p>
                </c:rich>
              </c:tx>
              <c:dLblPos val="t"/>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0,025</a:t>
                    </a:r>
                  </a:p>
                </c:rich>
              </c:tx>
              <c:dLblPos val="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'[Indice Gine mercados prioritarios.xlsx]Gini Reino Unido'!$P$11:$P$16</c:f>
              <c:numCache>
                <c:formatCode>General</c:formatCode>
                <c:ptCount val="6"/>
                <c:pt idx="0">
                  <c:v>2010</c:v>
                </c:pt>
                <c:pt idx="1">
                  <c:v>2011</c:v>
                </c:pt>
                <c:pt idx="2">
                  <c:v>2012</c:v>
                </c:pt>
                <c:pt idx="3">
                  <c:v>2013</c:v>
                </c:pt>
                <c:pt idx="4">
                  <c:v>2014</c:v>
                </c:pt>
                <c:pt idx="5">
                  <c:v>2015</c:v>
                </c:pt>
              </c:numCache>
            </c:numRef>
          </c:cat>
          <c:val>
            <c:numRef>
              <c:f>'[Indice Gine mercados prioritarios.xlsx]Gini Reino Unido'!$Q$11:$Q$16</c:f>
              <c:numCache>
                <c:formatCode>0.000</c:formatCode>
                <c:ptCount val="6"/>
                <c:pt idx="0">
                  <c:v>6.0449660633483697E-3</c:v>
                </c:pt>
                <c:pt idx="1">
                  <c:v>3.5015868570895198E-2</c:v>
                </c:pt>
                <c:pt idx="2">
                  <c:v>3.4458534476546898E-2</c:v>
                </c:pt>
                <c:pt idx="3">
                  <c:v>3.7270814547640599E-2</c:v>
                </c:pt>
                <c:pt idx="4">
                  <c:v>2.00744674709918E-2</c:v>
                </c:pt>
                <c:pt idx="5">
                  <c:v>2.467156831068E-2</c:v>
                </c:pt>
              </c:numCache>
            </c:numRef>
          </c:val>
          <c:smooth val="0"/>
        </c:ser>
        <c:dLbls>
          <c:showLegendKey val="0"/>
          <c:showVal val="0"/>
          <c:showCatName val="0"/>
          <c:showSerName val="0"/>
          <c:showPercent val="0"/>
          <c:showBubbleSize val="0"/>
        </c:dLbls>
        <c:smooth val="0"/>
        <c:axId val="1033767400"/>
        <c:axId val="1033766616"/>
      </c:lineChart>
      <c:catAx>
        <c:axId val="1033767400"/>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66616"/>
        <c:crosses val="autoZero"/>
        <c:auto val="1"/>
        <c:lblAlgn val="ctr"/>
        <c:lblOffset val="100"/>
        <c:noMultiLvlLbl val="1"/>
      </c:catAx>
      <c:valAx>
        <c:axId val="1033766616"/>
        <c:scaling>
          <c:orientation val="minMax"/>
          <c:max val="0.1"/>
          <c:min val="0"/>
        </c:scaling>
        <c:delete val="0"/>
        <c:axPos val="l"/>
        <c:majorGridlines>
          <c:spPr>
            <a:ln>
              <a:solidFill>
                <a:srgbClr val="FFFFFF"/>
              </a:solidFill>
            </a:ln>
          </c:spPr>
        </c:majorGridlines>
        <c:numFmt formatCode="0.000"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67400"/>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19.xml><?xml version="1.0" encoding="utf-8"?>
<c:chartSpace xmlns:c="http://schemas.openxmlformats.org/drawingml/2006/chart" xmlns:a="http://schemas.openxmlformats.org/drawingml/2006/main" xmlns:r="http://schemas.openxmlformats.org/officeDocument/2006/relationships">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1"/>
        <c:ser>
          <c:idx val="0"/>
          <c:order val="0"/>
          <c:spPr>
            <a:solidFill>
              <a:srgbClr val="002060"/>
            </a:solidFill>
          </c:spPr>
          <c:invertIfNegative val="1"/>
          <c:dLbls>
            <c:dLbl>
              <c:idx val="0"/>
              <c:tx>
                <c:rich>
                  <a:bodyPr/>
                  <a:lstStyle/>
                  <a:p>
                    <a:r>
                      <a:rPr lang="en-US" dirty="0"/>
                      <a:t>1.217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1.190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1.225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1.363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1.425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1.441 </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2.802 </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1.381 </a:t>
                    </a:r>
                  </a:p>
                </c:rich>
              </c:tx>
              <c:showLegendKey val="0"/>
              <c:showVal val="1"/>
              <c:showCatName val="0"/>
              <c:showSerName val="0"/>
              <c:showPercent val="0"/>
              <c:showBubbleSize val="0"/>
              <c:extLst>
                <c:ext xmlns:c15="http://schemas.microsoft.com/office/drawing/2012/chart" uri="{CE6537A1-D6FC-4f65-9D91-7224C49458BB}"/>
              </c:extLst>
            </c:dLbl>
            <c:dLbl>
              <c:idx val="8"/>
              <c:tx>
                <c:rich>
                  <a:bodyPr/>
                  <a:lstStyle/>
                  <a:p>
                    <a:r>
                      <a:rPr lang="en-US" dirty="0"/>
                      <a:t>1.092 </a:t>
                    </a:r>
                  </a:p>
                </c:rich>
              </c:tx>
              <c:showLegendKey val="0"/>
              <c:showVal val="1"/>
              <c:showCatName val="0"/>
              <c:showSerName val="0"/>
              <c:showPercent val="0"/>
              <c:showBubbleSize val="0"/>
              <c:extLst>
                <c:ext xmlns:c15="http://schemas.microsoft.com/office/drawing/2012/chart" uri="{CE6537A1-D6FC-4f65-9D91-7224C49458BB}"/>
              </c:extLst>
            </c:dLbl>
            <c:dLbl>
              <c:idx val="9"/>
              <c:tx>
                <c:rich>
                  <a:bodyPr/>
                  <a:lstStyle/>
                  <a:p>
                    <a:r>
                      <a:rPr lang="en-US" dirty="0"/>
                      <a:t>1.519 </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1.488 </a:t>
                    </a:r>
                  </a:p>
                </c:rich>
              </c:tx>
              <c:showLegendKey val="0"/>
              <c:showVal val="1"/>
              <c:showCatName val="0"/>
              <c:showSerName val="0"/>
              <c:showPercent val="0"/>
              <c:showBubbleSize val="0"/>
              <c:extLst>
                <c:ext xmlns:c15="http://schemas.microsoft.com/office/drawing/2012/chart" uri="{CE6537A1-D6FC-4f65-9D91-7224C49458BB}"/>
              </c:extLst>
            </c:dLbl>
            <c:dLbl>
              <c:idx val="11"/>
              <c:tx>
                <c:rich>
                  <a:bodyPr/>
                  <a:lstStyle/>
                  <a:p>
                    <a:r>
                      <a:rPr lang="en-US" dirty="0"/>
                      <a:t>1.266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latin typeface="Arial  "/>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'[Indice Gine mercados prioritarios.xlsx]Gini Reino Unido'!$U$11:$U$22</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'[Indice Gine mercados prioritarios.xlsx]Gini Reino Unido'!$V$11:$V$22</c:f>
              <c:numCache>
                <c:formatCode>#,##0_ ;\-#,##0\ </c:formatCode>
                <c:ptCount val="12"/>
                <c:pt idx="0">
                  <c:v>1217</c:v>
                </c:pt>
                <c:pt idx="1">
                  <c:v>1190</c:v>
                </c:pt>
                <c:pt idx="2">
                  <c:v>1225</c:v>
                </c:pt>
                <c:pt idx="3">
                  <c:v>1363</c:v>
                </c:pt>
                <c:pt idx="4">
                  <c:v>1425</c:v>
                </c:pt>
                <c:pt idx="5">
                  <c:v>1441</c:v>
                </c:pt>
                <c:pt idx="6">
                  <c:v>2802</c:v>
                </c:pt>
                <c:pt idx="7">
                  <c:v>1381</c:v>
                </c:pt>
                <c:pt idx="8">
                  <c:v>1092</c:v>
                </c:pt>
                <c:pt idx="9">
                  <c:v>1519</c:v>
                </c:pt>
                <c:pt idx="10">
                  <c:v>1488.125</c:v>
                </c:pt>
                <c:pt idx="11">
                  <c:v>1266</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Lst>
        </c:ser>
        <c:dLbls>
          <c:showLegendKey val="0"/>
          <c:showVal val="0"/>
          <c:showCatName val="0"/>
          <c:showSerName val="0"/>
          <c:showPercent val="0"/>
          <c:showBubbleSize val="0"/>
        </c:dLbls>
        <c:gapWidth val="150"/>
        <c:axId val="1033769360"/>
        <c:axId val="1033768184"/>
      </c:barChart>
      <c:catAx>
        <c:axId val="1033769360"/>
        <c:scaling>
          <c:orientation val="minMax"/>
        </c:scaling>
        <c:delete val="0"/>
        <c:axPos val="b"/>
        <c:numFmt formatCode="General" sourceLinked="1"/>
        <c:majorTickMark val="cross"/>
        <c:minorTickMark val="cross"/>
        <c:tickLblPos val="nextTo"/>
        <c:txPr>
          <a:bodyPr/>
          <a:lstStyle/>
          <a:p>
            <a:pPr lvl="0">
              <a:defRPr sz="900" b="0" i="0">
                <a:solidFill>
                  <a:srgbClr val="002060"/>
                </a:solidFill>
                <a:latin typeface="Arial  "/>
              </a:defRPr>
            </a:pPr>
            <a:endParaRPr lang="es-EC"/>
          </a:p>
        </c:txPr>
        <c:crossAx val="1033768184"/>
        <c:crosses val="autoZero"/>
        <c:auto val="1"/>
        <c:lblAlgn val="ctr"/>
        <c:lblOffset val="100"/>
        <c:noMultiLvlLbl val="1"/>
      </c:catAx>
      <c:valAx>
        <c:axId val="1033768184"/>
        <c:scaling>
          <c:orientation val="minMax"/>
        </c:scaling>
        <c:delete val="0"/>
        <c:axPos val="l"/>
        <c:majorGridlines>
          <c:spPr>
            <a:ln>
              <a:solidFill>
                <a:srgbClr val="FFFFFF"/>
              </a:solidFill>
            </a:ln>
          </c:spPr>
        </c:majorGridlines>
        <c:numFmt formatCode="#,##0_ ;\-#,##0\ " sourceLinked="1"/>
        <c:majorTickMark val="cross"/>
        <c:minorTickMark val="cross"/>
        <c:tickLblPos val="nextTo"/>
        <c:spPr>
          <a:ln w="47625">
            <a:noFill/>
          </a:ln>
        </c:spPr>
        <c:txPr>
          <a:bodyPr/>
          <a:lstStyle/>
          <a:p>
            <a:pPr lvl="0">
              <a:defRPr sz="900" b="0" i="0">
                <a:solidFill>
                  <a:srgbClr val="002060"/>
                </a:solidFill>
                <a:latin typeface="Arial  "/>
              </a:defRPr>
            </a:pPr>
            <a:endParaRPr lang="es-EC"/>
          </a:p>
        </c:txPr>
        <c:crossAx val="1033769360"/>
        <c:crosses val="autoZero"/>
        <c:crossBetween val="between"/>
      </c:valAx>
      <c:spPr>
        <a:solidFill>
          <a:srgbClr val="FFFFFF"/>
        </a:solidFill>
      </c:spPr>
    </c:plotArea>
    <c:plotVisOnly val="1"/>
    <c:dispBlanksAs val="zero"/>
    <c:showDLblsOverMax val="1"/>
  </c:chart>
  <c:spPr>
    <a:solidFill>
      <a:srgbClr val="FFFFFF"/>
    </a:solidFill>
  </c:sp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estancia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0.00</c:formatCode>
                <c:ptCount val="8"/>
                <c:pt idx="0">
                  <c:v>2.08</c:v>
                </c:pt>
                <c:pt idx="1">
                  <c:v>1.84</c:v>
                </c:pt>
                <c:pt idx="2">
                  <c:v>1.86</c:v>
                </c:pt>
                <c:pt idx="3">
                  <c:v>1.98</c:v>
                </c:pt>
                <c:pt idx="4">
                  <c:v>1.89</c:v>
                </c:pt>
                <c:pt idx="5">
                  <c:v>1.86</c:v>
                </c:pt>
                <c:pt idx="6">
                  <c:v>1.83</c:v>
                </c:pt>
                <c:pt idx="7">
                  <c:v>1.9</c:v>
                </c:pt>
              </c:numCache>
            </c:numRef>
          </c:val>
        </c:ser>
        <c:dLbls>
          <c:dLblPos val="outEnd"/>
          <c:showLegendKey val="0"/>
          <c:showVal val="1"/>
          <c:showCatName val="0"/>
          <c:showSerName val="0"/>
          <c:showPercent val="0"/>
          <c:showBubbleSize val="0"/>
        </c:dLbls>
        <c:gapWidth val="80"/>
        <c:axId val="916425024"/>
        <c:axId val="916419928"/>
      </c:barChart>
      <c:catAx>
        <c:axId val="9164250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19928"/>
        <c:crosses val="autoZero"/>
        <c:auto val="1"/>
        <c:lblAlgn val="ctr"/>
        <c:lblOffset val="100"/>
        <c:noMultiLvlLbl val="0"/>
      </c:catAx>
      <c:valAx>
        <c:axId val="916419928"/>
        <c:scaling>
          <c:orientation val="minMax"/>
        </c:scaling>
        <c:delete val="1"/>
        <c:axPos val="l"/>
        <c:numFmt formatCode="0.00" sourceLinked="1"/>
        <c:majorTickMark val="none"/>
        <c:minorTickMark val="none"/>
        <c:tickLblPos val="nextTo"/>
        <c:crossAx val="9164250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2"/>
              <c:layout>
                <c:manualLayout>
                  <c:x val="3.1162838630367586E-2"/>
                  <c:y val="0.19396923744226621"/>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4.8973691226567258E-2"/>
                  <c:y val="0.16128302804987385"/>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0.47284787860107402</c:v>
                </c:pt>
                <c:pt idx="1">
                  <c:v>0.38314363506862698</c:v>
                </c:pt>
                <c:pt idx="2">
                  <c:v>5.7713366378032802E-2</c:v>
                </c:pt>
                <c:pt idx="3">
                  <c:v>2.4557491648136E-2</c:v>
                </c:pt>
                <c:pt idx="4">
                  <c:v>0.06</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0.328845812553202</c:v>
                </c:pt>
                <c:pt idx="1">
                  <c:v>0.182544911554059</c:v>
                </c:pt>
                <c:pt idx="2">
                  <c:v>0.29656804614322602</c:v>
                </c:pt>
                <c:pt idx="3">
                  <c:v>6.0134884022976898E-2</c:v>
                </c:pt>
                <c:pt idx="4">
                  <c:v>0.13</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2"/>
              <c:layout>
                <c:manualLayout>
                  <c:x val="1.0236173741097939E-2"/>
                  <c:y val="0.18971507562807399"/>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2.9290360810833502E-2"/>
                  <c:y val="0.13711087268723204"/>
                </c:manualLayout>
              </c:layout>
              <c:showLegendKey val="0"/>
              <c:showVal val="1"/>
              <c:showCatName val="0"/>
              <c:showSerName val="0"/>
              <c:showPercent val="0"/>
              <c:showBubbleSize val="0"/>
              <c:extLst>
                <c:ext xmlns:c15="http://schemas.microsoft.com/office/drawing/2012/chart" uri="{CE6537A1-D6FC-4f65-9D91-7224C49458BB}"/>
              </c:extLst>
            </c:dLbl>
            <c:dLbl>
              <c:idx val="4"/>
              <c:layout>
                <c:manualLayout>
                  <c:x val="0.10404248178302215"/>
                  <c:y val="0.13832086897569518"/>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0.39432110675707299</c:v>
                </c:pt>
                <c:pt idx="1">
                  <c:v>0.53868415038094497</c:v>
                </c:pt>
                <c:pt idx="2">
                  <c:v>5.24217197426416E-2</c:v>
                </c:pt>
                <c:pt idx="3">
                  <c:v>6.4926777098822299E-3</c:v>
                </c:pt>
                <c:pt idx="4">
                  <c:v>0.01</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2"/>
              <c:layout>
                <c:manualLayout>
                  <c:x val="7.1555221648235953E-2"/>
                  <c:y val="0.17097534076052123"/>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6.7036891263556775E-2"/>
                  <c:y val="0.15377399825972118"/>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0.59048870127505204</c:v>
                </c:pt>
                <c:pt idx="1">
                  <c:v>0.28073033924194302</c:v>
                </c:pt>
                <c:pt idx="2">
                  <c:v>3.2294978515368902E-2</c:v>
                </c:pt>
                <c:pt idx="3">
                  <c:v>3.2294978515368902E-2</c:v>
                </c:pt>
                <c:pt idx="4">
                  <c:v>0.06</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2"/>
              <c:layout>
                <c:manualLayout>
                  <c:x val="9.3004064012977603E-2"/>
                  <c:y val="-4.5723313300437891E-2"/>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0.46805254278903102</c:v>
                </c:pt>
                <c:pt idx="1">
                  <c:v>0.21335440998927699</c:v>
                </c:pt>
                <c:pt idx="2">
                  <c:v>3.9552622179375198E-2</c:v>
                </c:pt>
                <c:pt idx="3">
                  <c:v>0.160382558504191</c:v>
                </c:pt>
                <c:pt idx="4">
                  <c:v>0.12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0"/>
              <c:tx>
                <c:rich>
                  <a:bodyPr/>
                  <a:lstStyle/>
                  <a:p>
                    <a:r>
                      <a:rPr lang="en-US" dirty="0"/>
                      <a:t>61%</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8%</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0.61159717277591596</c:v>
                </c:pt>
                <c:pt idx="1">
                  <c:v>0.30730293804679298</c:v>
                </c:pt>
                <c:pt idx="2">
                  <c:v>8.1099889177290996E-2</c:v>
                </c:pt>
                <c:pt idx="3">
                  <c:v>0</c:v>
                </c:pt>
                <c:pt idx="4">
                  <c:v>0</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3"/>
              <c:layout>
                <c:manualLayout>
                  <c:x val="2.8837538625605827E-2"/>
                  <c:y val="0.12177058823010824"/>
                </c:manualLayout>
              </c:layout>
              <c:showLegendKey val="0"/>
              <c:showVal val="1"/>
              <c:showCatName val="0"/>
              <c:showSerName val="0"/>
              <c:showPercent val="0"/>
              <c:showBubbleSize val="0"/>
              <c:extLst>
                <c:ext xmlns:c15="http://schemas.microsoft.com/office/drawing/2012/chart" uri="{CE6537A1-D6FC-4f65-9D91-7224C49458BB}"/>
              </c:extLst>
            </c:dLbl>
            <c:dLbl>
              <c:idx val="4"/>
              <c:layout>
                <c:manualLayout>
                  <c:x val="3.2904657063968584E-2"/>
                  <c:y val="0.13390228872230564"/>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0.63647404912994898</c:v>
                </c:pt>
                <c:pt idx="1">
                  <c:v>0.15786566690814199</c:v>
                </c:pt>
                <c:pt idx="2">
                  <c:v>0.143104695373277</c:v>
                </c:pt>
                <c:pt idx="3">
                  <c:v>3.1277794294316201E-2</c:v>
                </c:pt>
                <c:pt idx="4">
                  <c:v>0.03</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0"/>
              <c:tx>
                <c:rich>
                  <a:bodyPr/>
                  <a:lstStyle/>
                  <a:p>
                    <a:r>
                      <a:rPr lang="en-US" dirty="0"/>
                      <a:t>38%</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26%</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r>
                      <a:rPr lang="en-US" dirty="0"/>
                      <a:t>19%</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0.38438346330614098</c:v>
                </c:pt>
                <c:pt idx="1">
                  <c:v>0.15974137612914799</c:v>
                </c:pt>
                <c:pt idx="2">
                  <c:v>0.26368342891164098</c:v>
                </c:pt>
                <c:pt idx="3">
                  <c:v>0</c:v>
                </c:pt>
                <c:pt idx="4">
                  <c:v>0.19</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bg1">
                  <a:lumMod val="75000"/>
                </a:schemeClr>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0"/>
              <c:tx>
                <c:rich>
                  <a:bodyPr/>
                  <a:lstStyle/>
                  <a:p>
                    <a:r>
                      <a:rPr lang="en-US" dirty="0"/>
                      <a:t>36%</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40%</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dLbl>
              <c:idx val="6"/>
              <c:layout>
                <c:manualLayout>
                  <c:x val="4.0866483360136201E-2"/>
                  <c:y val="0.120196629193005"/>
                </c:manualLayout>
              </c:layout>
              <c:showLegendKey val="0"/>
              <c:showVal val="1"/>
              <c:showCatName val="0"/>
              <c:showSerName val="0"/>
              <c:showPercent val="0"/>
              <c:showBubbleSize val="0"/>
              <c:extLst>
                <c:ext xmlns:c15="http://schemas.microsoft.com/office/drawing/2012/chart" uri="{CE6537A1-D6FC-4f65-9D91-7224C49458BB}"/>
              </c:extLst>
            </c:dLbl>
            <c:dLbl>
              <c:idx val="7"/>
              <c:layout>
                <c:manualLayout>
                  <c:x val="5.7356479980934801E-2"/>
                  <c:y val="0.116677322396205"/>
                </c:manualLayout>
              </c:layout>
              <c:showLegendKey val="0"/>
              <c:showVal val="1"/>
              <c:showCatName val="0"/>
              <c:showSerName val="0"/>
              <c:showPercent val="0"/>
              <c:showBubbleSize val="0"/>
              <c:extLst>
                <c:ext xmlns:c15="http://schemas.microsoft.com/office/drawing/2012/chart" uri="{CE6537A1-D6FC-4f65-9D91-7224C49458BB}"/>
              </c:extLst>
            </c:dLbl>
            <c:dLbl>
              <c:idx val="8"/>
              <c:layout>
                <c:manualLayout>
                  <c:x val="6.7465329830987006E-2"/>
                  <c:y val="0.107888714816956"/>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Sheet1!$A$2:$A$6</c:f>
              <c:strCache>
                <c:ptCount val="5"/>
                <c:pt idx="0">
                  <c:v>Vacaciones, recreo, ocio</c:v>
                </c:pt>
                <c:pt idx="1">
                  <c:v>Visita a familiares o amigos</c:v>
                </c:pt>
                <c:pt idx="2">
                  <c:v>Negocios</c:v>
                </c:pt>
                <c:pt idx="3">
                  <c:v>Reuniones, congresos, conferencias</c:v>
                </c:pt>
                <c:pt idx="4">
                  <c:v>Otros</c:v>
                </c:pt>
              </c:strCache>
            </c:strRef>
          </c:cat>
          <c:val>
            <c:numRef>
              <c:f>Sheet1!$B$2:$B$6</c:f>
              <c:numCache>
                <c:formatCode>0%</c:formatCode>
                <c:ptCount val="5"/>
                <c:pt idx="0">
                  <c:v>0.35883650310111898</c:v>
                </c:pt>
                <c:pt idx="1">
                  <c:v>0.40193916149813402</c:v>
                </c:pt>
                <c:pt idx="2">
                  <c:v>0.119612167700373</c:v>
                </c:pt>
                <c:pt idx="3">
                  <c:v>0</c:v>
                </c:pt>
                <c:pt idx="4">
                  <c:v>0.12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40664743427982403"/>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2013</c:v>
                </c:pt>
              </c:strCache>
            </c:strRef>
          </c:tx>
          <c:spPr>
            <a:ln>
              <a:noFill/>
            </a:ln>
          </c:spPr>
          <c:invertIfNegative val="0"/>
          <c:cat>
            <c:strRef>
              <c:f>Sheet1!$A$2:$A$6</c:f>
              <c:strCache>
                <c:ptCount val="5"/>
                <c:pt idx="0">
                  <c:v>Colombia</c:v>
                </c:pt>
                <c:pt idx="1">
                  <c:v>Perú</c:v>
                </c:pt>
                <c:pt idx="2">
                  <c:v>Argentina</c:v>
                </c:pt>
                <c:pt idx="3">
                  <c:v>Chile</c:v>
                </c:pt>
                <c:pt idx="4">
                  <c:v>Brasil </c:v>
                </c:pt>
              </c:strCache>
            </c:strRef>
          </c:cat>
          <c:val>
            <c:numRef>
              <c:f>Sheet1!$B$2:$B$6</c:f>
              <c:numCache>
                <c:formatCode>_-* #,##0.0\ _€_-;\-* #,##0.0\ _€_-;_-* "-"??\ _€_-;_-@_-</c:formatCode>
                <c:ptCount val="5"/>
                <c:pt idx="0">
                  <c:v>362.71370833885697</c:v>
                </c:pt>
                <c:pt idx="1">
                  <c:v>209.47642870054821</c:v>
                </c:pt>
                <c:pt idx="2">
                  <c:v>549.17917294508482</c:v>
                </c:pt>
                <c:pt idx="3">
                  <c:v>211.26433532797549</c:v>
                </c:pt>
                <c:pt idx="4">
                  <c:v>33.203288525582607</c:v>
                </c:pt>
              </c:numCache>
            </c:numRef>
          </c:val>
        </c:ser>
        <c:ser>
          <c:idx val="1"/>
          <c:order val="1"/>
          <c:tx>
            <c:strRef>
              <c:f>Sheet1!$C$1</c:f>
              <c:strCache>
                <c:ptCount val="1"/>
                <c:pt idx="0">
                  <c:v>2014</c:v>
                </c:pt>
              </c:strCache>
            </c:strRef>
          </c:tx>
          <c:spPr>
            <a:ln>
              <a:noFill/>
            </a:ln>
          </c:spPr>
          <c:invertIfNegative val="0"/>
          <c:cat>
            <c:strRef>
              <c:f>Sheet1!$A$2:$A$6</c:f>
              <c:strCache>
                <c:ptCount val="5"/>
                <c:pt idx="0">
                  <c:v>Colombia</c:v>
                </c:pt>
                <c:pt idx="1">
                  <c:v>Perú</c:v>
                </c:pt>
                <c:pt idx="2">
                  <c:v>Argentina</c:v>
                </c:pt>
                <c:pt idx="3">
                  <c:v>Chile</c:v>
                </c:pt>
                <c:pt idx="4">
                  <c:v>Brasil </c:v>
                </c:pt>
              </c:strCache>
            </c:strRef>
          </c:cat>
          <c:val>
            <c:numRef>
              <c:f>Sheet1!$C$2:$C$6</c:f>
              <c:numCache>
                <c:formatCode>General</c:formatCode>
                <c:ptCount val="5"/>
                <c:pt idx="0" formatCode="_-* #,##0.0\ _€_-;\-* #,##0.0\ _€_-;_-* &quot;-&quot;??\ _€_-;_-@_-">
                  <c:v>-68.416047839323312</c:v>
                </c:pt>
                <c:pt idx="2" formatCode="_-* #,##0.0\ _€_-;\-* #,##0.0\ _€_-;_-* &quot;-&quot;??\ _€_-;_-@_-">
                  <c:v>40.971270575717007</c:v>
                </c:pt>
                <c:pt idx="4" formatCode="_-* #,##0.0\ _€_-;\-* #,##0.0\ _€_-;_-* &quot;-&quot;??\ _€_-;_-@_-">
                  <c:v>291.94352094321488</c:v>
                </c:pt>
              </c:numCache>
            </c:numRef>
          </c:val>
        </c:ser>
        <c:ser>
          <c:idx val="2"/>
          <c:order val="2"/>
          <c:tx>
            <c:strRef>
              <c:f>Sheet1!$D$1</c:f>
              <c:strCache>
                <c:ptCount val="1"/>
                <c:pt idx="0">
                  <c:v>2015</c:v>
                </c:pt>
              </c:strCache>
            </c:strRef>
          </c:tx>
          <c:spPr>
            <a:ln>
              <a:noFill/>
            </a:ln>
          </c:spPr>
          <c:invertIfNegative val="0"/>
          <c:cat>
            <c:strRef>
              <c:f>Sheet1!$A$2:$A$6</c:f>
              <c:strCache>
                <c:ptCount val="5"/>
                <c:pt idx="0">
                  <c:v>Colombia</c:v>
                </c:pt>
                <c:pt idx="1">
                  <c:v>Perú</c:v>
                </c:pt>
                <c:pt idx="2">
                  <c:v>Argentina</c:v>
                </c:pt>
                <c:pt idx="3">
                  <c:v>Chile</c:v>
                </c:pt>
                <c:pt idx="4">
                  <c:v>Brasil </c:v>
                </c:pt>
              </c:strCache>
            </c:strRef>
          </c:cat>
          <c:val>
            <c:numRef>
              <c:f>Sheet1!$D$2:$D$6</c:f>
              <c:numCache>
                <c:formatCode>General</c:formatCode>
                <c:ptCount val="5"/>
                <c:pt idx="4" formatCode="0.0">
                  <c:v>-53.570083379362941</c:v>
                </c:pt>
              </c:numCache>
            </c:numRef>
          </c:val>
        </c:ser>
        <c:dLbls>
          <c:showLegendKey val="0"/>
          <c:showVal val="0"/>
          <c:showCatName val="0"/>
          <c:showSerName val="0"/>
          <c:showPercent val="0"/>
          <c:showBubbleSize val="0"/>
        </c:dLbls>
        <c:gapWidth val="60"/>
        <c:axId val="1033543176"/>
        <c:axId val="1033543568"/>
      </c:barChart>
      <c:catAx>
        <c:axId val="1033543176"/>
        <c:scaling>
          <c:orientation val="minMax"/>
        </c:scaling>
        <c:delete val="0"/>
        <c:axPos val="b"/>
        <c:numFmt formatCode="General" sourceLinked="1"/>
        <c:majorTickMark val="none"/>
        <c:minorTickMark val="none"/>
        <c:tickLblPos val="nextTo"/>
        <c:spPr>
          <a:ln>
            <a:noFill/>
          </a:ln>
        </c:spPr>
        <c:txPr>
          <a:bodyPr/>
          <a:lstStyle/>
          <a:p>
            <a:pPr>
              <a:defRPr sz="1200" b="1">
                <a:solidFill>
                  <a:srgbClr val="002060"/>
                </a:solidFill>
              </a:defRPr>
            </a:pPr>
            <a:endParaRPr lang="es-EC"/>
          </a:p>
        </c:txPr>
        <c:crossAx val="1033543568"/>
        <c:crosses val="autoZero"/>
        <c:auto val="1"/>
        <c:lblAlgn val="ctr"/>
        <c:lblOffset val="100"/>
        <c:noMultiLvlLbl val="0"/>
      </c:catAx>
      <c:valAx>
        <c:axId val="1033543568"/>
        <c:scaling>
          <c:orientation val="minMax"/>
          <c:max val="550"/>
          <c:min val="-70"/>
        </c:scaling>
        <c:delete val="0"/>
        <c:axPos val="l"/>
        <c:numFmt formatCode="#,##0" sourceLinked="0"/>
        <c:majorTickMark val="none"/>
        <c:minorTickMark val="none"/>
        <c:tickLblPos val="nextTo"/>
        <c:spPr>
          <a:ln>
            <a:solidFill>
              <a:srgbClr val="8C8C8C"/>
            </a:solidFill>
          </a:ln>
        </c:spPr>
        <c:txPr>
          <a:bodyPr/>
          <a:lstStyle/>
          <a:p>
            <a:pPr>
              <a:defRPr sz="1050">
                <a:solidFill>
                  <a:srgbClr val="002060"/>
                </a:solidFill>
              </a:defRPr>
            </a:pPr>
            <a:endParaRPr lang="es-EC"/>
          </a:p>
        </c:txPr>
        <c:crossAx val="1033543176"/>
        <c:crosses val="autoZero"/>
        <c:crossBetween val="between"/>
      </c:valAx>
    </c:plotArea>
    <c:legend>
      <c:legendPos val="b"/>
      <c:overlay val="0"/>
      <c:txPr>
        <a:bodyPr/>
        <a:lstStyle/>
        <a:p>
          <a:pPr>
            <a:defRPr lang="es-ES" sz="1050"/>
          </a:pPr>
          <a:endParaRPr lang="es-EC"/>
        </a:p>
      </c:txPr>
    </c:legend>
    <c:plotVisOnly val="1"/>
    <c:dispBlanksAs val="gap"/>
    <c:showDLblsOverMax val="0"/>
  </c:chart>
  <c:txPr>
    <a:bodyPr/>
    <a:lstStyle/>
    <a:p>
      <a:pPr>
        <a:defRPr sz="1200">
          <a:solidFill>
            <a:schemeClr val="tx2"/>
          </a:solidFill>
        </a:defRPr>
      </a:pPr>
      <a:endParaRPr lang="es-EC"/>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estancia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0.00</c:formatCode>
                <c:ptCount val="8"/>
                <c:pt idx="0">
                  <c:v>1.25</c:v>
                </c:pt>
                <c:pt idx="1">
                  <c:v>1.24</c:v>
                </c:pt>
                <c:pt idx="2">
                  <c:v>1.25</c:v>
                </c:pt>
                <c:pt idx="3">
                  <c:v>1.24</c:v>
                </c:pt>
                <c:pt idx="4">
                  <c:v>1.32</c:v>
                </c:pt>
                <c:pt idx="5">
                  <c:v>1.39</c:v>
                </c:pt>
                <c:pt idx="6">
                  <c:v>1.36</c:v>
                </c:pt>
                <c:pt idx="7">
                  <c:v>1.28</c:v>
                </c:pt>
              </c:numCache>
            </c:numRef>
          </c:val>
        </c:ser>
        <c:dLbls>
          <c:dLblPos val="outEnd"/>
          <c:showLegendKey val="0"/>
          <c:showVal val="1"/>
          <c:showCatName val="0"/>
          <c:showSerName val="0"/>
          <c:showPercent val="0"/>
          <c:showBubbleSize val="0"/>
        </c:dLbls>
        <c:gapWidth val="80"/>
        <c:axId val="916425808"/>
        <c:axId val="916430904"/>
      </c:barChart>
      <c:catAx>
        <c:axId val="9164258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30904"/>
        <c:crosses val="autoZero"/>
        <c:auto val="1"/>
        <c:lblAlgn val="ctr"/>
        <c:lblOffset val="100"/>
        <c:noMultiLvlLbl val="0"/>
      </c:catAx>
      <c:valAx>
        <c:axId val="916430904"/>
        <c:scaling>
          <c:orientation val="minMax"/>
        </c:scaling>
        <c:delete val="1"/>
        <c:axPos val="l"/>
        <c:numFmt formatCode="0.00" sourceLinked="1"/>
        <c:majorTickMark val="none"/>
        <c:minorTickMark val="none"/>
        <c:tickLblPos val="nextTo"/>
        <c:crossAx val="9164258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2012</c:v>
                </c:pt>
              </c:strCache>
            </c:strRef>
          </c:tx>
          <c:spPr>
            <a:ln>
              <a:noFill/>
            </a:ln>
          </c:spPr>
          <c:invertIfNegative val="0"/>
          <c:cat>
            <c:strRef>
              <c:f>Sheet1!$A$2:$A$7</c:f>
              <c:strCache>
                <c:ptCount val="6"/>
                <c:pt idx="0">
                  <c:v>EEUU</c:v>
                </c:pt>
                <c:pt idx="1">
                  <c:v>Canadá </c:v>
                </c:pt>
                <c:pt idx="2">
                  <c:v>México</c:v>
                </c:pt>
                <c:pt idx="3">
                  <c:v>Alemania</c:v>
                </c:pt>
                <c:pt idx="4">
                  <c:v>España</c:v>
                </c:pt>
                <c:pt idx="5">
                  <c:v>Reino Unido</c:v>
                </c:pt>
              </c:strCache>
            </c:strRef>
          </c:cat>
          <c:val>
            <c:numRef>
              <c:f>Sheet1!$B$2:$B$7</c:f>
              <c:numCache>
                <c:formatCode>_-* #,##0.0\ _€_-;\-* #,##0.0\ _€_-;_-* "-"??\ _€_-;_-@_-</c:formatCode>
                <c:ptCount val="6"/>
                <c:pt idx="0">
                  <c:v>-244.1990312398072</c:v>
                </c:pt>
                <c:pt idx="1">
                  <c:v>0</c:v>
                </c:pt>
                <c:pt idx="2">
                  <c:v>0</c:v>
                </c:pt>
                <c:pt idx="3">
                  <c:v>72.385021340365384</c:v>
                </c:pt>
                <c:pt idx="4">
                  <c:v>11.741396917074759</c:v>
                </c:pt>
                <c:pt idx="5">
                  <c:v>-51.082599206840648</c:v>
                </c:pt>
              </c:numCache>
            </c:numRef>
          </c:val>
        </c:ser>
        <c:ser>
          <c:idx val="1"/>
          <c:order val="1"/>
          <c:tx>
            <c:strRef>
              <c:f>Sheet1!$C$1</c:f>
              <c:strCache>
                <c:ptCount val="1"/>
                <c:pt idx="0">
                  <c:v>2013</c:v>
                </c:pt>
              </c:strCache>
            </c:strRef>
          </c:tx>
          <c:spPr>
            <a:ln>
              <a:noFill/>
            </a:ln>
          </c:spPr>
          <c:invertIfNegative val="0"/>
          <c:cat>
            <c:strRef>
              <c:f>Sheet1!$A$2:$A$7</c:f>
              <c:strCache>
                <c:ptCount val="6"/>
                <c:pt idx="0">
                  <c:v>EEUU</c:v>
                </c:pt>
                <c:pt idx="1">
                  <c:v>Canadá </c:v>
                </c:pt>
                <c:pt idx="2">
                  <c:v>México</c:v>
                </c:pt>
                <c:pt idx="3">
                  <c:v>Alemania</c:v>
                </c:pt>
                <c:pt idx="4">
                  <c:v>España</c:v>
                </c:pt>
                <c:pt idx="5">
                  <c:v>Reino Unido</c:v>
                </c:pt>
              </c:strCache>
            </c:strRef>
          </c:cat>
          <c:val>
            <c:numRef>
              <c:f>Sheet1!$C$2:$C$7</c:f>
              <c:numCache>
                <c:formatCode>_-* #,##0.0\ _€_-;\-* #,##0.0\ _€_-;_-* "-"??\ _€_-;_-@_-</c:formatCode>
                <c:ptCount val="6"/>
                <c:pt idx="0">
                  <c:v>246.9800867756862</c:v>
                </c:pt>
                <c:pt idx="1">
                  <c:v>789.63045310875134</c:v>
                </c:pt>
                <c:pt idx="2">
                  <c:v>0</c:v>
                </c:pt>
                <c:pt idx="3">
                  <c:v>-225.07830250307799</c:v>
                </c:pt>
                <c:pt idx="4">
                  <c:v>2433.5153739324128</c:v>
                </c:pt>
                <c:pt idx="5">
                  <c:v>451.71947947812248</c:v>
                </c:pt>
              </c:numCache>
            </c:numRef>
          </c:val>
        </c:ser>
        <c:ser>
          <c:idx val="2"/>
          <c:order val="2"/>
          <c:tx>
            <c:strRef>
              <c:f>Sheet1!$D$1</c:f>
              <c:strCache>
                <c:ptCount val="1"/>
                <c:pt idx="0">
                  <c:v>2014</c:v>
                </c:pt>
              </c:strCache>
            </c:strRef>
          </c:tx>
          <c:spPr>
            <a:ln>
              <a:noFill/>
            </a:ln>
          </c:spPr>
          <c:invertIfNegative val="0"/>
          <c:cat>
            <c:strRef>
              <c:f>Sheet1!$A$2:$A$7</c:f>
              <c:strCache>
                <c:ptCount val="6"/>
                <c:pt idx="0">
                  <c:v>EEUU</c:v>
                </c:pt>
                <c:pt idx="1">
                  <c:v>Canadá </c:v>
                </c:pt>
                <c:pt idx="2">
                  <c:v>México</c:v>
                </c:pt>
                <c:pt idx="3">
                  <c:v>Alemania</c:v>
                </c:pt>
                <c:pt idx="4">
                  <c:v>España</c:v>
                </c:pt>
                <c:pt idx="5">
                  <c:v>Reino Unido</c:v>
                </c:pt>
              </c:strCache>
            </c:strRef>
          </c:cat>
          <c:val>
            <c:numRef>
              <c:f>Sheet1!$D$2:$D$7</c:f>
              <c:numCache>
                <c:formatCode>_-* #,##0.0\ _€_-;\-* #,##0.0\ _€_-;_-* "-"??\ _€_-;_-@_-</c:formatCode>
                <c:ptCount val="6"/>
                <c:pt idx="0">
                  <c:v>-80.818680240726522</c:v>
                </c:pt>
                <c:pt idx="1">
                  <c:v>-224.55567326091969</c:v>
                </c:pt>
                <c:pt idx="2">
                  <c:v>0</c:v>
                </c:pt>
                <c:pt idx="3">
                  <c:v>14.36757178340436</c:v>
                </c:pt>
                <c:pt idx="4">
                  <c:v>-61.784790678359357</c:v>
                </c:pt>
                <c:pt idx="5">
                  <c:v>-110.2075428546102</c:v>
                </c:pt>
              </c:numCache>
            </c:numRef>
          </c:val>
        </c:ser>
        <c:dLbls>
          <c:showLegendKey val="0"/>
          <c:showVal val="0"/>
          <c:showCatName val="0"/>
          <c:showSerName val="0"/>
          <c:showPercent val="0"/>
          <c:showBubbleSize val="0"/>
        </c:dLbls>
        <c:gapWidth val="60"/>
        <c:axId val="1033543960"/>
        <c:axId val="1033531808"/>
      </c:barChart>
      <c:catAx>
        <c:axId val="1033543960"/>
        <c:scaling>
          <c:orientation val="minMax"/>
        </c:scaling>
        <c:delete val="0"/>
        <c:axPos val="b"/>
        <c:numFmt formatCode="General" sourceLinked="1"/>
        <c:majorTickMark val="none"/>
        <c:minorTickMark val="none"/>
        <c:tickLblPos val="nextTo"/>
        <c:spPr>
          <a:ln>
            <a:solidFill>
              <a:srgbClr val="8C8C8C"/>
            </a:solidFill>
          </a:ln>
        </c:spPr>
        <c:txPr>
          <a:bodyPr/>
          <a:lstStyle/>
          <a:p>
            <a:pPr>
              <a:defRPr sz="1200" b="1">
                <a:solidFill>
                  <a:srgbClr val="002060"/>
                </a:solidFill>
              </a:defRPr>
            </a:pPr>
            <a:endParaRPr lang="es-EC"/>
          </a:p>
        </c:txPr>
        <c:crossAx val="1033531808"/>
        <c:crosses val="autoZero"/>
        <c:auto val="1"/>
        <c:lblAlgn val="ctr"/>
        <c:lblOffset val="100"/>
        <c:noMultiLvlLbl val="0"/>
      </c:catAx>
      <c:valAx>
        <c:axId val="1033531808"/>
        <c:scaling>
          <c:orientation val="minMax"/>
          <c:max val="2500"/>
          <c:min val="-250"/>
        </c:scaling>
        <c:delete val="0"/>
        <c:axPos val="l"/>
        <c:numFmt formatCode="#,##0" sourceLinked="0"/>
        <c:majorTickMark val="none"/>
        <c:minorTickMark val="none"/>
        <c:tickLblPos val="nextTo"/>
        <c:spPr>
          <a:ln>
            <a:solidFill>
              <a:srgbClr val="8C8C8C"/>
            </a:solidFill>
          </a:ln>
        </c:spPr>
        <c:txPr>
          <a:bodyPr/>
          <a:lstStyle/>
          <a:p>
            <a:pPr>
              <a:defRPr sz="1050">
                <a:solidFill>
                  <a:srgbClr val="002060"/>
                </a:solidFill>
              </a:defRPr>
            </a:pPr>
            <a:endParaRPr lang="es-EC"/>
          </a:p>
        </c:txPr>
        <c:crossAx val="1033543960"/>
        <c:crosses val="autoZero"/>
        <c:crossBetween val="between"/>
      </c:valAx>
    </c:plotArea>
    <c:legend>
      <c:legendPos val="b"/>
      <c:overlay val="0"/>
      <c:txPr>
        <a:bodyPr/>
        <a:lstStyle/>
        <a:p>
          <a:pPr>
            <a:defRPr lang="es-ES" sz="1050"/>
          </a:pPr>
          <a:endParaRPr lang="es-EC"/>
        </a:p>
      </c:txPr>
    </c:legend>
    <c:plotVisOnly val="1"/>
    <c:dispBlanksAs val="gap"/>
    <c:showDLblsOverMax val="0"/>
  </c:chart>
  <c:txPr>
    <a:bodyPr/>
    <a:lstStyle/>
    <a:p>
      <a:pPr>
        <a:defRPr sz="1200">
          <a:solidFill>
            <a:schemeClr val="tx2"/>
          </a:solidFill>
        </a:defRPr>
      </a:pPr>
      <a:endParaRPr lang="es-EC"/>
    </a:p>
  </c:txPr>
  <c:externalData r:id="rId1">
    <c:autoUpdate val="0"/>
  </c:externalData>
</c:chartSpace>
</file>

<file path=ppt/charts/chart2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8546910051894999E-2"/>
          <c:y val="8.7373133228358005E-2"/>
          <c:w val="0.53493401323052903"/>
          <c:h val="0.73701923145062898"/>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accent5"/>
              </a:solidFill>
              <a:ln w="19050">
                <a:noFill/>
              </a:ln>
              <a:effectLst/>
            </c:spPr>
          </c:dPt>
          <c:dPt>
            <c:idx val="5"/>
            <c:bubble3D val="0"/>
            <c:spPr>
              <a:solidFill>
                <a:schemeClr val="bg1">
                  <a:lumMod val="75000"/>
                </a:schemeClr>
              </a:solidFill>
              <a:ln w="19050">
                <a:noFill/>
              </a:ln>
              <a:effectLst/>
            </c:spPr>
          </c:dPt>
          <c:dLbls>
            <c:dLbl>
              <c:idx val="0"/>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7%</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r>
                      <a:rPr lang="en-US" dirty="0"/>
                      <a:t>27%</a:t>
                    </a:r>
                  </a:p>
                </c:rich>
              </c:tx>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Cooperados </c:v>
                </c:pt>
                <c:pt idx="1">
                  <c:v>Viajes de familiarización </c:v>
                </c:pt>
                <c:pt idx="2">
                  <c:v>Honorarios</c:v>
                </c:pt>
                <c:pt idx="3">
                  <c:v>Ferias, capacitaciones y presentaciones de destino</c:v>
                </c:pt>
                <c:pt idx="4">
                  <c:v>Comunicados de prensa </c:v>
                </c:pt>
                <c:pt idx="5">
                  <c:v>Otros </c:v>
                </c:pt>
              </c:strCache>
            </c:strRef>
          </c:cat>
          <c:val>
            <c:numRef>
              <c:f>Sheet1!$B$2:$B$7</c:f>
              <c:numCache>
                <c:formatCode>0.00%</c:formatCode>
                <c:ptCount val="6"/>
                <c:pt idx="0">
                  <c:v>0.22839999999999999</c:v>
                </c:pt>
                <c:pt idx="1">
                  <c:v>0.22220000000000001</c:v>
                </c:pt>
                <c:pt idx="2">
                  <c:v>0.2132</c:v>
                </c:pt>
                <c:pt idx="3">
                  <c:v>6.9400000000000003E-2</c:v>
                </c:pt>
                <c:pt idx="4">
                  <c:v>0</c:v>
                </c:pt>
                <c:pt idx="5" formatCode="0.0%">
                  <c:v>0.26679999999999998</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65745978262183402"/>
          <c:y val="8.8228124207193406E-2"/>
          <c:w val="0.32294362430502199"/>
          <c:h val="0.74254460622226504"/>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4451401414438"/>
          <c:y val="1.74947976555796E-2"/>
          <c:w val="0.53630162232826994"/>
          <c:h val="0.90958527531269295"/>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accent5"/>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Pt>
            <c:idx val="9"/>
            <c:bubble3D val="0"/>
            <c:spPr>
              <a:solidFill>
                <a:schemeClr val="bg1">
                  <a:lumMod val="50000"/>
                </a:schemeClr>
              </a:solidFill>
              <a:ln w="19050">
                <a:noFill/>
              </a:ln>
              <a:effectLst/>
            </c:spPr>
          </c:dPt>
          <c:dPt>
            <c:idx val="10"/>
            <c:bubble3D val="0"/>
            <c:spPr>
              <a:solidFill>
                <a:schemeClr val="bg1">
                  <a:lumMod val="85000"/>
                </a:schemeClr>
              </a:solidFill>
              <a:ln w="19050">
                <a:noFill/>
              </a:ln>
              <a:effectLst/>
            </c:spPr>
          </c:dPt>
          <c:dLbls>
            <c:dLbl>
              <c:idx val="0"/>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19%</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dLbl>
              <c:idx val="10"/>
              <c:tx>
                <c:rich>
                  <a:bodyPr/>
                  <a:lstStyle/>
                  <a:p>
                    <a:r>
                      <a:rPr lang="en-US" dirty="0"/>
                      <a:t>10%</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Sheet1!$A$2:$A$12</c:f>
              <c:strCache>
                <c:ptCount val="11"/>
                <c:pt idx="0">
                  <c:v>Estados Unidos</c:v>
                </c:pt>
                <c:pt idx="1">
                  <c:v>Alemania</c:v>
                </c:pt>
                <c:pt idx="2">
                  <c:v>España </c:v>
                </c:pt>
                <c:pt idx="3">
                  <c:v>Reino Unido </c:v>
                </c:pt>
                <c:pt idx="4">
                  <c:v>Brasil</c:v>
                </c:pt>
                <c:pt idx="5">
                  <c:v>Argentina</c:v>
                </c:pt>
                <c:pt idx="6">
                  <c:v>Perú</c:v>
                </c:pt>
                <c:pt idx="7">
                  <c:v>Colombia</c:v>
                </c:pt>
                <c:pt idx="8">
                  <c:v>Chile </c:v>
                </c:pt>
                <c:pt idx="9">
                  <c:v>Canadá</c:v>
                </c:pt>
                <c:pt idx="10">
                  <c:v>México</c:v>
                </c:pt>
              </c:strCache>
            </c:strRef>
          </c:cat>
          <c:val>
            <c:numRef>
              <c:f>Sheet1!$B$2:$B$12</c:f>
              <c:numCache>
                <c:formatCode>0%</c:formatCode>
                <c:ptCount val="11"/>
                <c:pt idx="0">
                  <c:v>0.22270000000000001</c:v>
                </c:pt>
                <c:pt idx="1">
                  <c:v>0.18590000000000001</c:v>
                </c:pt>
                <c:pt idx="2">
                  <c:v>0.1076</c:v>
                </c:pt>
                <c:pt idx="3">
                  <c:v>0.15989999999999999</c:v>
                </c:pt>
                <c:pt idx="4">
                  <c:v>0.1076</c:v>
                </c:pt>
                <c:pt idx="5">
                  <c:v>0</c:v>
                </c:pt>
                <c:pt idx="6">
                  <c:v>0</c:v>
                </c:pt>
                <c:pt idx="7">
                  <c:v>0</c:v>
                </c:pt>
                <c:pt idx="8">
                  <c:v>0</c:v>
                </c:pt>
                <c:pt idx="9">
                  <c:v>0.121</c:v>
                </c:pt>
                <c:pt idx="10">
                  <c:v>9.5200000000000007E-2</c:v>
                </c:pt>
              </c:numCache>
            </c:numRef>
          </c:val>
        </c:ser>
        <c:dLbls>
          <c:showLegendKey val="0"/>
          <c:showVal val="0"/>
          <c:showCatName val="0"/>
          <c:showSerName val="0"/>
          <c:showPercent val="0"/>
          <c:showBubbleSize val="0"/>
          <c:showLeaderLines val="0"/>
        </c:dLbls>
        <c:firstSliceAng val="0"/>
      </c:pieChart>
      <c:spPr>
        <a:noFill/>
        <a:ln>
          <a:noFill/>
        </a:ln>
        <a:effectLst/>
      </c:spPr>
    </c:plotArea>
    <c:legend>
      <c:legendPos val="b"/>
      <c:layout>
        <c:manualLayout>
          <c:xMode val="edge"/>
          <c:yMode val="edge"/>
          <c:x val="0.68720155348904499"/>
          <c:y val="6.7571237949056104E-2"/>
          <c:w val="0.30916730328495001"/>
          <c:h val="0.83351523317241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520204421783394E-3"/>
          <c:y val="0.109872895829288"/>
          <c:w val="0.58392549591339005"/>
          <c:h val="0.804518519253419"/>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accent5"/>
              </a:solidFill>
              <a:ln w="19050">
                <a:noFill/>
              </a:ln>
              <a:effectLst/>
            </c:spPr>
          </c:dPt>
          <c:dPt>
            <c:idx val="5"/>
            <c:bubble3D val="0"/>
            <c:spPr>
              <a:solidFill>
                <a:schemeClr val="bg1">
                  <a:lumMod val="75000"/>
                </a:schemeClr>
              </a:solidFill>
              <a:ln w="19050">
                <a:noFill/>
              </a:ln>
              <a:effectLst/>
            </c:spPr>
          </c:dPt>
          <c:dLbls>
            <c:dLbl>
              <c:idx val="0"/>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16%</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12%</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11%</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33,2%</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Cooperados </c:v>
                </c:pt>
                <c:pt idx="1">
                  <c:v>Viajes de familiarización </c:v>
                </c:pt>
                <c:pt idx="2">
                  <c:v>Honorarios</c:v>
                </c:pt>
                <c:pt idx="3">
                  <c:v>Ferias, capacitaciones y presentaciones de destino</c:v>
                </c:pt>
                <c:pt idx="4">
                  <c:v>Comunicados de prensa </c:v>
                </c:pt>
                <c:pt idx="5">
                  <c:v>Otros </c:v>
                </c:pt>
              </c:strCache>
            </c:strRef>
          </c:cat>
          <c:val>
            <c:numRef>
              <c:f>Sheet1!$B$2:$B$7</c:f>
              <c:numCache>
                <c:formatCode>0%</c:formatCode>
                <c:ptCount val="6"/>
                <c:pt idx="0">
                  <c:v>0.16120000000000001</c:v>
                </c:pt>
                <c:pt idx="1">
                  <c:v>0.1236</c:v>
                </c:pt>
                <c:pt idx="2">
                  <c:v>0.16300000000000001</c:v>
                </c:pt>
                <c:pt idx="3">
                  <c:v>0.11550000000000001</c:v>
                </c:pt>
                <c:pt idx="4">
                  <c:v>0.105</c:v>
                </c:pt>
                <c:pt idx="5" formatCode="0.0%">
                  <c:v>0.33160000000000001</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65745978262183402"/>
          <c:y val="0.10501170387092"/>
          <c:w val="0.32294362430502199"/>
          <c:h val="0.883761530909839"/>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55561454653001"/>
          <c:y val="0.112394793150024"/>
          <c:w val="0.49370845152295301"/>
          <c:h val="0.78689370863403796"/>
        </c:manualLayout>
      </c:layout>
      <c:pieChart>
        <c:varyColors val="1"/>
        <c:ser>
          <c:idx val="0"/>
          <c:order val="0"/>
          <c:tx>
            <c:strRef>
              <c:f>Sheet1!$B$1</c:f>
              <c:strCache>
                <c:ptCount val="1"/>
                <c:pt idx="0">
                  <c:v>%</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accent5"/>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accent2">
                  <a:lumMod val="60000"/>
                </a:schemeClr>
              </a:solidFill>
              <a:ln w="19050">
                <a:noFill/>
              </a:ln>
              <a:effectLst/>
            </c:spPr>
          </c:dPt>
          <c:dPt>
            <c:idx val="8"/>
            <c:bubble3D val="0"/>
            <c:spPr>
              <a:solidFill>
                <a:schemeClr val="accent3">
                  <a:lumMod val="60000"/>
                </a:schemeClr>
              </a:solidFill>
              <a:ln w="19050">
                <a:noFill/>
              </a:ln>
              <a:effectLst/>
            </c:spPr>
          </c:dPt>
          <c:dLbls>
            <c:dLbl>
              <c:idx val="6"/>
              <c:layout>
                <c:manualLayout>
                  <c:x val="7.0080817890950484E-2"/>
                  <c:y val="0.12945508518873033"/>
                </c:manualLayout>
              </c:layout>
              <c:showLegendKey val="0"/>
              <c:showVal val="1"/>
              <c:showCatName val="0"/>
              <c:showSerName val="0"/>
              <c:showPercent val="0"/>
              <c:showBubbleSize val="0"/>
              <c:extLst>
                <c:ext xmlns:c15="http://schemas.microsoft.com/office/drawing/2012/chart" uri="{CE6537A1-D6FC-4f65-9D91-7224C49458BB}"/>
              </c:extLst>
            </c:dLbl>
            <c:dLbl>
              <c:idx val="7"/>
              <c:layout>
                <c:manualLayout>
                  <c:x val="6.3199346887097663E-2"/>
                  <c:y val="0.10741886640047998"/>
                </c:manualLayout>
              </c:layout>
              <c:showLegendKey val="0"/>
              <c:showVal val="1"/>
              <c:showCatName val="0"/>
              <c:showSerName val="0"/>
              <c:showPercent val="0"/>
              <c:showBubbleSize val="0"/>
              <c:extLst>
                <c:ext xmlns:c15="http://schemas.microsoft.com/office/drawing/2012/chart" uri="{CE6537A1-D6FC-4f65-9D91-7224C49458BB}"/>
              </c:extLst>
            </c:dLbl>
            <c:dLbl>
              <c:idx val="8"/>
              <c:layout>
                <c:manualLayout>
                  <c:x val="6.746532983098702E-2"/>
                  <c:y val="8.9371802825505803E-2"/>
                </c:manualLayout>
              </c:layout>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Sheet1!$A$2:$A$10</c:f>
              <c:strCache>
                <c:ptCount val="9"/>
                <c:pt idx="0">
                  <c:v>Estados Unidos</c:v>
                </c:pt>
                <c:pt idx="1">
                  <c:v>Alemania</c:v>
                </c:pt>
                <c:pt idx="2">
                  <c:v>España </c:v>
                </c:pt>
                <c:pt idx="3">
                  <c:v>Reino Unido </c:v>
                </c:pt>
                <c:pt idx="4">
                  <c:v>Brasil</c:v>
                </c:pt>
                <c:pt idx="5">
                  <c:v>Argentina</c:v>
                </c:pt>
                <c:pt idx="6">
                  <c:v>Perú</c:v>
                </c:pt>
                <c:pt idx="7">
                  <c:v>Colombia</c:v>
                </c:pt>
                <c:pt idx="8">
                  <c:v>Chile </c:v>
                </c:pt>
              </c:strCache>
            </c:strRef>
          </c:cat>
          <c:val>
            <c:numRef>
              <c:f>Sheet1!$B$2:$B$10</c:f>
              <c:numCache>
                <c:formatCode>0.0%</c:formatCode>
                <c:ptCount val="9"/>
                <c:pt idx="0">
                  <c:v>0.27600000000000002</c:v>
                </c:pt>
                <c:pt idx="1">
                  <c:v>0.223</c:v>
                </c:pt>
                <c:pt idx="2">
                  <c:v>0.11899999999999999</c:v>
                </c:pt>
                <c:pt idx="3">
                  <c:v>0.11</c:v>
                </c:pt>
                <c:pt idx="4">
                  <c:v>8.2000000000000003E-2</c:v>
                </c:pt>
                <c:pt idx="5">
                  <c:v>6.3E-2</c:v>
                </c:pt>
                <c:pt idx="6">
                  <c:v>4.9000000000000002E-2</c:v>
                </c:pt>
                <c:pt idx="7">
                  <c:v>4.2999999999999997E-2</c:v>
                </c:pt>
                <c:pt idx="8">
                  <c:v>3.5999999999999997E-2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59335252432420105"/>
          <c:y val="9.1690363719823795E-2"/>
          <c:w val="0.34447447239500001"/>
          <c:h val="0.78040824437466905"/>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644582433543601"/>
          <c:y val="8.09078065602723E-2"/>
          <c:w val="0.89355421515349798"/>
          <c:h val="0.82206441200499702"/>
        </c:manualLayout>
      </c:layout>
      <c:barChart>
        <c:barDir val="col"/>
        <c:grouping val="stacked"/>
        <c:varyColors val="0"/>
        <c:ser>
          <c:idx val="0"/>
          <c:order val="0"/>
          <c:tx>
            <c:strRef>
              <c:f>Hoja1!$B$1</c:f>
              <c:strCache>
                <c:ptCount val="1"/>
                <c:pt idx="0">
                  <c:v>Columna3</c:v>
                </c:pt>
              </c:strCache>
            </c:strRef>
          </c:tx>
          <c:spPr>
            <a:solidFill>
              <a:srgbClr val="002776">
                <a:lumMod val="20000"/>
                <a:lumOff val="80000"/>
              </a:srgbClr>
            </a:solidFill>
          </c:spPr>
          <c:invertIfNegative val="0"/>
          <c:dLbls>
            <c:dLbl>
              <c:idx val="0"/>
              <c:tx>
                <c:rich>
                  <a:bodyPr/>
                  <a:lstStyle/>
                  <a:p>
                    <a:r>
                      <a:rPr lang="es-ES" dirty="0"/>
                      <a:t>1.011</a:t>
                    </a:r>
                  </a:p>
                </c:rich>
              </c:tx>
              <c:dLblPos val="inEnd"/>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1.290</a:t>
                    </a:r>
                  </a:p>
                </c:rich>
              </c:tx>
              <c:dLblPos val="inEnd"/>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2.300</a:t>
                    </a:r>
                  </a:p>
                </c:rich>
              </c:tx>
              <c:dLblPos val="inEnd"/>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1.640</a:t>
                    </a:r>
                  </a:p>
                </c:rich>
              </c:tx>
              <c:dLblPos val="inEnd"/>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wrap="square" lIns="38100" tIns="19050" rIns="38100" bIns="19050" anchor="ctr">
                <a:spAutoFit/>
              </a:bodyPr>
              <a:lstStyle/>
              <a:p>
                <a:pPr>
                  <a:defRPr lang="es-ES" sz="1400" b="1">
                    <a:solidFill>
                      <a:srgbClr val="002060"/>
                    </a:solidFill>
                    <a:latin typeface="Arial  "/>
                  </a:defRPr>
                </a:pPr>
                <a:endParaRPr lang="es-EC"/>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Hoja1!$A$2:$A$5</c:f>
              <c:strCache>
                <c:ptCount val="4"/>
                <c:pt idx="0">
                  <c:v>Ene-Dic 2012</c:v>
                </c:pt>
                <c:pt idx="1">
                  <c:v>Ene-Dic 2013</c:v>
                </c:pt>
                <c:pt idx="2">
                  <c:v>Ene-Dic 2014</c:v>
                </c:pt>
                <c:pt idx="3">
                  <c:v>Ene-Dic 2015</c:v>
                </c:pt>
              </c:strCache>
            </c:strRef>
          </c:cat>
          <c:val>
            <c:numRef>
              <c:f>Hoja1!$B$2:$B$5</c:f>
              <c:numCache>
                <c:formatCode>General</c:formatCode>
                <c:ptCount val="4"/>
                <c:pt idx="0">
                  <c:v>1011</c:v>
                </c:pt>
                <c:pt idx="1">
                  <c:v>1290</c:v>
                </c:pt>
                <c:pt idx="2">
                  <c:v>2300</c:v>
                </c:pt>
                <c:pt idx="3">
                  <c:v>1640</c:v>
                </c:pt>
              </c:numCache>
            </c:numRef>
          </c:val>
        </c:ser>
        <c:dLbls>
          <c:showLegendKey val="0"/>
          <c:showVal val="0"/>
          <c:showCatName val="0"/>
          <c:showSerName val="0"/>
          <c:showPercent val="0"/>
          <c:showBubbleSize val="0"/>
        </c:dLbls>
        <c:gapWidth val="150"/>
        <c:overlap val="100"/>
        <c:axId val="1033532200"/>
        <c:axId val="1033538864"/>
      </c:barChart>
      <c:catAx>
        <c:axId val="1033532200"/>
        <c:scaling>
          <c:orientation val="minMax"/>
        </c:scaling>
        <c:delete val="0"/>
        <c:axPos val="b"/>
        <c:numFmt formatCode="General" sourceLinked="0"/>
        <c:majorTickMark val="out"/>
        <c:minorTickMark val="none"/>
        <c:tickLblPos val="nextTo"/>
        <c:txPr>
          <a:bodyPr/>
          <a:lstStyle/>
          <a:p>
            <a:pPr>
              <a:defRPr sz="1200">
                <a:solidFill>
                  <a:srgbClr val="002060"/>
                </a:solidFill>
                <a:latin typeface="Arial  "/>
              </a:defRPr>
            </a:pPr>
            <a:endParaRPr lang="es-EC"/>
          </a:p>
        </c:txPr>
        <c:crossAx val="1033538864"/>
        <c:crosses val="autoZero"/>
        <c:auto val="1"/>
        <c:lblAlgn val="ctr"/>
        <c:lblOffset val="100"/>
        <c:noMultiLvlLbl val="0"/>
      </c:catAx>
      <c:valAx>
        <c:axId val="1033538864"/>
        <c:scaling>
          <c:orientation val="minMax"/>
        </c:scaling>
        <c:delete val="0"/>
        <c:axPos val="l"/>
        <c:numFmt formatCode="General" sourceLinked="1"/>
        <c:majorTickMark val="out"/>
        <c:minorTickMark val="none"/>
        <c:tickLblPos val="nextTo"/>
        <c:txPr>
          <a:bodyPr/>
          <a:lstStyle/>
          <a:p>
            <a:pPr>
              <a:defRPr sz="1200">
                <a:solidFill>
                  <a:srgbClr val="002060"/>
                </a:solidFill>
                <a:latin typeface="Arial  "/>
              </a:defRPr>
            </a:pPr>
            <a:endParaRPr lang="es-EC"/>
          </a:p>
        </c:txPr>
        <c:crossAx val="1033532200"/>
        <c:crosses val="autoZero"/>
        <c:crossBetween val="between"/>
      </c:valAx>
    </c:plotArea>
    <c:plotVisOnly val="1"/>
    <c:dispBlanksAs val="gap"/>
    <c:showDLblsOverMax val="0"/>
  </c:chart>
  <c:txPr>
    <a:bodyPr/>
    <a:lstStyle/>
    <a:p>
      <a:pPr>
        <a:defRPr sz="1800"/>
      </a:pPr>
      <a:endParaRPr lang="es-EC"/>
    </a:p>
  </c:txPr>
  <c:externalData r:id="rId2">
    <c:autoUpdate val="0"/>
  </c:externalData>
  <c:userShapes r:id="rId3"/>
</c:chartSpace>
</file>

<file path=ppt/charts/chart2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5135334836006099"/>
          <c:y val="8.5233054023622801E-2"/>
          <c:w val="0.36083061604067901"/>
          <c:h val="0.74767033692597695"/>
        </c:manualLayout>
      </c:layout>
      <c:pieChart>
        <c:varyColors val="1"/>
        <c:ser>
          <c:idx val="0"/>
          <c:order val="0"/>
          <c:tx>
            <c:strRef>
              <c:f>Sheet1!$B$1</c:f>
              <c:strCache>
                <c:ptCount val="1"/>
                <c:pt idx="0">
                  <c:v>Visitas web (sesiones)</c:v>
                </c:pt>
              </c:strCache>
            </c:strRef>
          </c:tx>
          <c:dPt>
            <c:idx val="0"/>
            <c:bubble3D val="0"/>
            <c:explosion val="11"/>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Lbls>
            <c:dLbl>
              <c:idx val="0"/>
              <c:tx>
                <c:rich>
                  <a:bodyPr/>
                  <a:lstStyle/>
                  <a:p>
                    <a:r>
                      <a:rPr lang="en-US" dirty="0"/>
                      <a:t>84,4%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15,6%</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Nacional</c:v>
                </c:pt>
                <c:pt idx="1">
                  <c:v>Internacional</c:v>
                </c:pt>
              </c:strCache>
            </c:strRef>
          </c:cat>
          <c:val>
            <c:numRef>
              <c:f>Sheet1!$B$2:$B$3</c:f>
              <c:numCache>
                <c:formatCode>0.0%</c:formatCode>
                <c:ptCount val="2"/>
                <c:pt idx="0">
                  <c:v>0.84399999999999997</c:v>
                </c:pt>
                <c:pt idx="1">
                  <c:v>0.156</c:v>
                </c:pt>
              </c:numCache>
            </c:numRef>
          </c:val>
        </c:ser>
        <c:dLbls>
          <c:showLegendKey val="0"/>
          <c:showVal val="0"/>
          <c:showCatName val="0"/>
          <c:showSerName val="0"/>
          <c:showPercent val="0"/>
          <c:showBubbleSize val="0"/>
          <c:showLeaderLines val="1"/>
        </c:dLbls>
        <c:firstSliceAng val="118"/>
      </c:pieChart>
      <c:spPr>
        <a:noFill/>
        <a:ln>
          <a:noFill/>
        </a:ln>
        <a:effectLst/>
      </c:spPr>
    </c:plotArea>
    <c:legend>
      <c:legendPos val="b"/>
      <c:layout>
        <c:manualLayout>
          <c:xMode val="edge"/>
          <c:yMode val="edge"/>
          <c:x val="0.31240578630361399"/>
          <c:y val="0.891170291416019"/>
          <c:w val="0.419175472131603"/>
          <c:h val="8.1810300351571399E-2"/>
        </c:manualLayout>
      </c:layout>
      <c:overlay val="0"/>
      <c:spPr>
        <a:noFill/>
        <a:ln>
          <a:noFill/>
        </a:ln>
        <a:effectLst/>
      </c:spPr>
      <c:txPr>
        <a:bodyPr rot="0" spcFirstLastPara="1" vertOverflow="ellipsis" vert="horz" wrap="square" anchor="ctr" anchorCtr="1"/>
        <a:lstStyle/>
        <a:p>
          <a:pPr>
            <a:defRPr lang="es-ES" sz="11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2"/>
            </a:solidFill>
            <a:ln>
              <a:noFill/>
            </a:ln>
            <a:effectLst/>
          </c:spPr>
          <c:invertIfNegative val="0"/>
          <c:dLbls>
            <c:dLbl>
              <c:idx val="0"/>
              <c:tx>
                <c:rich>
                  <a:bodyPr/>
                  <a:lstStyle/>
                  <a:p>
                    <a:r>
                      <a:rPr lang="es-ES" dirty="0"/>
                      <a:t>41.922</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28.970</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23.234</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22.278</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19.941</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8.942</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7.558</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6.200</a:t>
                    </a:r>
                  </a:p>
                </c:rich>
              </c:tx>
              <c:showLegendKey val="0"/>
              <c:showVal val="1"/>
              <c:showCatName val="0"/>
              <c:showSerName val="0"/>
              <c:showPercent val="0"/>
              <c:showBubbleSize val="0"/>
              <c:extLst>
                <c:ext xmlns:c15="http://schemas.microsoft.com/office/drawing/2012/chart" uri="{CE6537A1-D6FC-4f65-9D91-7224C49458BB}"/>
              </c:extLst>
            </c:dLbl>
            <c:numFmt formatCode="#,##0" sourceLinked="0"/>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Sheet1!$A$2:$A$9</c:f>
              <c:strCache>
                <c:ptCount val="8"/>
                <c:pt idx="0">
                  <c:v>EEUU</c:v>
                </c:pt>
                <c:pt idx="1">
                  <c:v>Venezuela</c:v>
                </c:pt>
                <c:pt idx="2">
                  <c:v>Argentina</c:v>
                </c:pt>
                <c:pt idx="3">
                  <c:v>Colombia</c:v>
                </c:pt>
                <c:pt idx="4">
                  <c:v>España</c:v>
                </c:pt>
                <c:pt idx="5">
                  <c:v>Perú</c:v>
                </c:pt>
                <c:pt idx="6">
                  <c:v>Chile</c:v>
                </c:pt>
                <c:pt idx="7">
                  <c:v>Brasil</c:v>
                </c:pt>
              </c:strCache>
            </c:strRef>
          </c:cat>
          <c:val>
            <c:numRef>
              <c:f>Sheet1!$B$2:$B$9</c:f>
              <c:numCache>
                <c:formatCode>General</c:formatCode>
                <c:ptCount val="8"/>
                <c:pt idx="0">
                  <c:v>41922</c:v>
                </c:pt>
                <c:pt idx="1">
                  <c:v>28970</c:v>
                </c:pt>
                <c:pt idx="2">
                  <c:v>23234</c:v>
                </c:pt>
                <c:pt idx="3">
                  <c:v>22278</c:v>
                </c:pt>
                <c:pt idx="4">
                  <c:v>19941</c:v>
                </c:pt>
                <c:pt idx="5">
                  <c:v>8942</c:v>
                </c:pt>
                <c:pt idx="6">
                  <c:v>7558</c:v>
                </c:pt>
                <c:pt idx="7">
                  <c:v>6200</c:v>
                </c:pt>
              </c:numCache>
            </c:numRef>
          </c:val>
        </c:ser>
        <c:dLbls>
          <c:showLegendKey val="0"/>
          <c:showVal val="0"/>
          <c:showCatName val="0"/>
          <c:showSerName val="0"/>
          <c:showPercent val="0"/>
          <c:showBubbleSize val="0"/>
        </c:dLbls>
        <c:gapWidth val="112"/>
        <c:overlap val="-27"/>
        <c:axId val="1033532592"/>
        <c:axId val="1033534552"/>
      </c:barChart>
      <c:catAx>
        <c:axId val="10335325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rgbClr val="002060"/>
                </a:solidFill>
                <a:latin typeface="+mn-lt"/>
                <a:ea typeface="+mn-ea"/>
                <a:cs typeface="+mn-cs"/>
              </a:defRPr>
            </a:pPr>
            <a:endParaRPr lang="es-EC"/>
          </a:p>
        </c:txPr>
        <c:crossAx val="1033534552"/>
        <c:crosses val="autoZero"/>
        <c:auto val="1"/>
        <c:lblAlgn val="ctr"/>
        <c:lblOffset val="100"/>
        <c:noMultiLvlLbl val="0"/>
      </c:catAx>
      <c:valAx>
        <c:axId val="1033534552"/>
        <c:scaling>
          <c:orientation val="minMax"/>
        </c:scaling>
        <c:delete val="1"/>
        <c:axPos val="l"/>
        <c:numFmt formatCode="General" sourceLinked="1"/>
        <c:majorTickMark val="none"/>
        <c:minorTickMark val="none"/>
        <c:tickLblPos val="nextTo"/>
        <c:crossAx val="103353259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838739728126199"/>
          <c:y val="2.8379774538118399E-3"/>
          <c:w val="0.64195182570399301"/>
          <c:h val="0.58368286177288198"/>
        </c:manualLayout>
      </c:layout>
      <c:doughnutChart>
        <c:varyColors val="1"/>
        <c:ser>
          <c:idx val="0"/>
          <c:order val="0"/>
          <c:tx>
            <c:strRef>
              <c:f>Sheet1!$B$1</c:f>
              <c:strCache>
                <c:ptCount val="1"/>
                <c:pt idx="0">
                  <c:v>%</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dPt>
            <c:idx val="4"/>
            <c:bubble3D val="0"/>
            <c:spPr>
              <a:solidFill>
                <a:schemeClr val="accent5"/>
              </a:solidFill>
              <a:ln w="19050">
                <a:solidFill>
                  <a:schemeClr val="lt1"/>
                </a:solidFill>
              </a:ln>
              <a:effectLst/>
            </c:spPr>
          </c:dPt>
          <c:dPt>
            <c:idx val="5"/>
            <c:bubble3D val="0"/>
            <c:spPr>
              <a:solidFill>
                <a:schemeClr val="accent6"/>
              </a:solidFill>
              <a:ln w="19050">
                <a:solidFill>
                  <a:schemeClr val="lt1"/>
                </a:solidFill>
              </a:ln>
              <a:effectLst/>
            </c:spPr>
          </c:dPt>
          <c:dPt>
            <c:idx val="6"/>
            <c:bubble3D val="0"/>
            <c:spPr>
              <a:solidFill>
                <a:schemeClr val="accent1">
                  <a:lumMod val="60000"/>
                </a:schemeClr>
              </a:solidFill>
              <a:ln w="19050">
                <a:solidFill>
                  <a:schemeClr val="lt1"/>
                </a:solidFill>
              </a:ln>
              <a:effectLst/>
            </c:spPr>
          </c:dPt>
          <c:dPt>
            <c:idx val="7"/>
            <c:bubble3D val="0"/>
            <c:spPr>
              <a:solidFill>
                <a:schemeClr val="accent2">
                  <a:lumMod val="60000"/>
                </a:schemeClr>
              </a:solidFill>
              <a:ln w="19050">
                <a:solidFill>
                  <a:schemeClr val="lt1"/>
                </a:solidFill>
              </a:ln>
              <a:effectLst/>
            </c:spPr>
          </c:dPt>
          <c:dPt>
            <c:idx val="8"/>
            <c:bubble3D val="0"/>
            <c:spPr>
              <a:solidFill>
                <a:schemeClr val="accent3">
                  <a:lumMod val="60000"/>
                </a:schemeClr>
              </a:solidFill>
              <a:ln w="19050">
                <a:solidFill>
                  <a:schemeClr val="lt1"/>
                </a:solidFill>
              </a:ln>
              <a:effectLst/>
            </c:spPr>
          </c:dPt>
          <c:dLbls>
            <c:dLbl>
              <c:idx val="6"/>
              <c:layout>
                <c:manualLayout>
                  <c:x val="5.4048641985872094E-2"/>
                  <c:y val="-2.5864595380990642E-3"/>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Sheet1!$A$2:$A$8</c:f>
              <c:strCache>
                <c:ptCount val="7"/>
                <c:pt idx="0">
                  <c:v>Sensibilización al ciudadano del DMQ para comprensión de la vocación turística</c:v>
                </c:pt>
                <c:pt idx="1">
                  <c:v>Talento humano comunicación</c:v>
                </c:pt>
                <c:pt idx="2">
                  <c:v>Publicidad on line y off line</c:v>
                </c:pt>
                <c:pt idx="3">
                  <c:v>Gastos comunes de comunicación</c:v>
                </c:pt>
                <c:pt idx="4">
                  <c:v>Gestión comunicacional</c:v>
                </c:pt>
                <c:pt idx="5">
                  <c:v>Ecosistema digital</c:v>
                </c:pt>
                <c:pt idx="6">
                  <c:v>Relaciones públicas y free press</c:v>
                </c:pt>
              </c:strCache>
            </c:strRef>
          </c:cat>
          <c:val>
            <c:numRef>
              <c:f>Sheet1!$B$2:$B$8</c:f>
              <c:numCache>
                <c:formatCode>0.0%</c:formatCode>
                <c:ptCount val="7"/>
                <c:pt idx="0">
                  <c:v>0.30270699793608002</c:v>
                </c:pt>
                <c:pt idx="1">
                  <c:v>0.30011315171176001</c:v>
                </c:pt>
                <c:pt idx="2">
                  <c:v>0.131255066855753</c:v>
                </c:pt>
                <c:pt idx="3">
                  <c:v>0.10726867918748099</c:v>
                </c:pt>
                <c:pt idx="4">
                  <c:v>0.103200838562371</c:v>
                </c:pt>
                <c:pt idx="5">
                  <c:v>4.1345346059562103E-2</c:v>
                </c:pt>
                <c:pt idx="6">
                  <c:v>1.41099196869934E-2</c:v>
                </c:pt>
              </c:numCache>
            </c:numRef>
          </c:val>
        </c:ser>
        <c:dLbls>
          <c:showLegendKey val="0"/>
          <c:showVal val="0"/>
          <c:showCatName val="0"/>
          <c:showSerName val="0"/>
          <c:showPercent val="0"/>
          <c:showBubbleSize val="0"/>
          <c:showLeaderLines val="1"/>
        </c:dLbls>
        <c:firstSliceAng val="0"/>
        <c:holeSize val="62"/>
      </c:doughnutChart>
      <c:spPr>
        <a:noFill/>
        <a:ln>
          <a:noFill/>
        </a:ln>
        <a:effectLst/>
      </c:spPr>
    </c:plotArea>
    <c:legend>
      <c:legendPos val="b"/>
      <c:layout>
        <c:manualLayout>
          <c:xMode val="edge"/>
          <c:yMode val="edge"/>
          <c:x val="5.6147198665381502E-2"/>
          <c:y val="0.627913356456689"/>
          <c:w val="0.88770537867983801"/>
          <c:h val="0.372086643543311"/>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Núm. Eventos</c:v>
                </c:pt>
              </c:strCache>
            </c:strRef>
          </c:tx>
          <c:spPr>
            <a:solidFill>
              <a:schemeClr val="accent1"/>
            </a:solidFill>
            <a:ln>
              <a:noFill/>
            </a:ln>
            <a:effectLst/>
          </c:spPr>
          <c:invertIfNegative val="0"/>
          <c:cat>
            <c:numRef>
              <c:f>Sheet1!$A$2:$A$11</c:f>
              <c:numCache>
                <c:formatCode>General</c:formatCode>
                <c:ptCount val="10"/>
                <c:pt idx="0">
                  <c:v>2006</c:v>
                </c:pt>
                <c:pt idx="1">
                  <c:v>2007</c:v>
                </c:pt>
                <c:pt idx="2">
                  <c:v>2008</c:v>
                </c:pt>
                <c:pt idx="3">
                  <c:v>2009</c:v>
                </c:pt>
                <c:pt idx="4">
                  <c:v>2010</c:v>
                </c:pt>
                <c:pt idx="5">
                  <c:v>2011</c:v>
                </c:pt>
                <c:pt idx="6">
                  <c:v>2012</c:v>
                </c:pt>
                <c:pt idx="7">
                  <c:v>2013</c:v>
                </c:pt>
                <c:pt idx="8">
                  <c:v>2014</c:v>
                </c:pt>
                <c:pt idx="9">
                  <c:v>2015</c:v>
                </c:pt>
              </c:numCache>
            </c:numRef>
          </c:cat>
          <c:val>
            <c:numRef>
              <c:f>Sheet1!$B$2:$B$11</c:f>
              <c:numCache>
                <c:formatCode>General</c:formatCode>
                <c:ptCount val="10"/>
                <c:pt idx="0">
                  <c:v>15</c:v>
                </c:pt>
                <c:pt idx="1">
                  <c:v>50</c:v>
                </c:pt>
                <c:pt idx="2">
                  <c:v>84</c:v>
                </c:pt>
                <c:pt idx="3">
                  <c:v>62</c:v>
                </c:pt>
                <c:pt idx="4">
                  <c:v>62</c:v>
                </c:pt>
                <c:pt idx="5">
                  <c:v>131</c:v>
                </c:pt>
                <c:pt idx="6">
                  <c:v>123</c:v>
                </c:pt>
                <c:pt idx="7">
                  <c:v>129</c:v>
                </c:pt>
                <c:pt idx="8">
                  <c:v>129</c:v>
                </c:pt>
                <c:pt idx="9">
                  <c:v>21</c:v>
                </c:pt>
              </c:numCache>
            </c:numRef>
          </c:val>
        </c:ser>
        <c:dLbls>
          <c:showLegendKey val="0"/>
          <c:showVal val="0"/>
          <c:showCatName val="0"/>
          <c:showSerName val="0"/>
          <c:showPercent val="0"/>
          <c:showBubbleSize val="0"/>
        </c:dLbls>
        <c:gapWidth val="219"/>
        <c:overlap val="-27"/>
        <c:axId val="1033533768"/>
        <c:axId val="1033535336"/>
      </c:barChart>
      <c:lineChart>
        <c:grouping val="standard"/>
        <c:varyColors val="0"/>
        <c:ser>
          <c:idx val="1"/>
          <c:order val="1"/>
          <c:tx>
            <c:strRef>
              <c:f>Sheet1!$C$1</c:f>
              <c:strCache>
                <c:ptCount val="1"/>
                <c:pt idx="0">
                  <c:v>Núm. Participantes</c:v>
                </c:pt>
              </c:strCache>
            </c:strRef>
          </c:tx>
          <c:spPr>
            <a:ln w="28575" cap="rnd">
              <a:solidFill>
                <a:schemeClr val="accent2"/>
              </a:solidFill>
              <a:round/>
            </a:ln>
            <a:effectLst/>
          </c:spPr>
          <c:marker>
            <c:symbol val="none"/>
          </c:marker>
          <c:cat>
            <c:numRef>
              <c:f>Sheet1!$A$2:$A$11</c:f>
              <c:numCache>
                <c:formatCode>General</c:formatCode>
                <c:ptCount val="10"/>
                <c:pt idx="0">
                  <c:v>2006</c:v>
                </c:pt>
                <c:pt idx="1">
                  <c:v>2007</c:v>
                </c:pt>
                <c:pt idx="2">
                  <c:v>2008</c:v>
                </c:pt>
                <c:pt idx="3">
                  <c:v>2009</c:v>
                </c:pt>
                <c:pt idx="4">
                  <c:v>2010</c:v>
                </c:pt>
                <c:pt idx="5">
                  <c:v>2011</c:v>
                </c:pt>
                <c:pt idx="6">
                  <c:v>2012</c:v>
                </c:pt>
                <c:pt idx="7">
                  <c:v>2013</c:v>
                </c:pt>
                <c:pt idx="8">
                  <c:v>2014</c:v>
                </c:pt>
                <c:pt idx="9">
                  <c:v>2015</c:v>
                </c:pt>
              </c:numCache>
            </c:numRef>
          </c:cat>
          <c:val>
            <c:numRef>
              <c:f>Sheet1!$C$2:$C$11</c:f>
              <c:numCache>
                <c:formatCode>General</c:formatCode>
                <c:ptCount val="10"/>
                <c:pt idx="0">
                  <c:v>6900</c:v>
                </c:pt>
                <c:pt idx="1">
                  <c:v>19506</c:v>
                </c:pt>
                <c:pt idx="2">
                  <c:v>33602</c:v>
                </c:pt>
                <c:pt idx="3">
                  <c:v>17651</c:v>
                </c:pt>
                <c:pt idx="4">
                  <c:v>29945</c:v>
                </c:pt>
                <c:pt idx="5">
                  <c:v>30424</c:v>
                </c:pt>
                <c:pt idx="6">
                  <c:v>35180</c:v>
                </c:pt>
                <c:pt idx="7">
                  <c:v>37840</c:v>
                </c:pt>
                <c:pt idx="8">
                  <c:v>37068</c:v>
                </c:pt>
                <c:pt idx="9">
                  <c:v>10700</c:v>
                </c:pt>
              </c:numCache>
            </c:numRef>
          </c:val>
          <c:smooth val="0"/>
        </c:ser>
        <c:dLbls>
          <c:showLegendKey val="0"/>
          <c:showVal val="0"/>
          <c:showCatName val="0"/>
          <c:showSerName val="0"/>
          <c:showPercent val="0"/>
          <c:showBubbleSize val="0"/>
        </c:dLbls>
        <c:marker val="1"/>
        <c:smooth val="0"/>
        <c:axId val="1033542392"/>
        <c:axId val="1033539256"/>
      </c:lineChart>
      <c:catAx>
        <c:axId val="10335337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rgbClr val="002060"/>
                </a:solidFill>
                <a:latin typeface="+mn-lt"/>
                <a:ea typeface="+mn-ea"/>
                <a:cs typeface="+mn-cs"/>
              </a:defRPr>
            </a:pPr>
            <a:endParaRPr lang="es-EC"/>
          </a:p>
        </c:txPr>
        <c:crossAx val="1033535336"/>
        <c:crosses val="autoZero"/>
        <c:auto val="1"/>
        <c:lblAlgn val="ctr"/>
        <c:lblOffset val="100"/>
        <c:noMultiLvlLbl val="0"/>
      </c:catAx>
      <c:valAx>
        <c:axId val="103353533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002060"/>
                </a:solidFill>
                <a:latin typeface="+mn-lt"/>
                <a:ea typeface="+mn-ea"/>
                <a:cs typeface="+mn-cs"/>
              </a:defRPr>
            </a:pPr>
            <a:endParaRPr lang="es-EC"/>
          </a:p>
        </c:txPr>
        <c:crossAx val="1033533768"/>
        <c:crosses val="autoZero"/>
        <c:crossBetween val="between"/>
      </c:valAx>
      <c:valAx>
        <c:axId val="1033539256"/>
        <c:scaling>
          <c:orientation val="minMax"/>
          <c:max val="40000"/>
        </c:scaling>
        <c:delete val="0"/>
        <c:axPos val="r"/>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002060"/>
                </a:solidFill>
                <a:latin typeface="+mn-lt"/>
                <a:ea typeface="+mn-ea"/>
                <a:cs typeface="+mn-cs"/>
              </a:defRPr>
            </a:pPr>
            <a:endParaRPr lang="es-EC"/>
          </a:p>
        </c:txPr>
        <c:crossAx val="1033542392"/>
        <c:crosses val="max"/>
        <c:crossBetween val="between"/>
      </c:valAx>
      <c:catAx>
        <c:axId val="1033542392"/>
        <c:scaling>
          <c:orientation val="minMax"/>
        </c:scaling>
        <c:delete val="1"/>
        <c:axPos val="b"/>
        <c:numFmt formatCode="General" sourceLinked="1"/>
        <c:majorTickMark val="out"/>
        <c:minorTickMark val="none"/>
        <c:tickLblPos val="nextTo"/>
        <c:crossAx val="1033539256"/>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estancia</c:v>
                </c:pt>
              </c:strCache>
            </c:strRef>
          </c:tx>
          <c:spPr>
            <a:solidFill>
              <a:schemeClr val="accent2"/>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0.00</c:formatCode>
                <c:ptCount val="8"/>
                <c:pt idx="0">
                  <c:v>1.52</c:v>
                </c:pt>
                <c:pt idx="1">
                  <c:v>1.47</c:v>
                </c:pt>
                <c:pt idx="2">
                  <c:v>1.45</c:v>
                </c:pt>
                <c:pt idx="3">
                  <c:v>1.48</c:v>
                </c:pt>
                <c:pt idx="4">
                  <c:v>1.54</c:v>
                </c:pt>
                <c:pt idx="5">
                  <c:v>1.6</c:v>
                </c:pt>
                <c:pt idx="6">
                  <c:v>1.62</c:v>
                </c:pt>
                <c:pt idx="7">
                  <c:v>1.59</c:v>
                </c:pt>
              </c:numCache>
            </c:numRef>
          </c:val>
        </c:ser>
        <c:dLbls>
          <c:dLblPos val="outEnd"/>
          <c:showLegendKey val="0"/>
          <c:showVal val="1"/>
          <c:showCatName val="0"/>
          <c:showSerName val="0"/>
          <c:showPercent val="0"/>
          <c:showBubbleSize val="0"/>
        </c:dLbls>
        <c:gapWidth val="80"/>
        <c:axId val="916436392"/>
        <c:axId val="916440704"/>
      </c:barChart>
      <c:catAx>
        <c:axId val="9164363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40704"/>
        <c:crosses val="autoZero"/>
        <c:auto val="1"/>
        <c:lblAlgn val="ctr"/>
        <c:lblOffset val="100"/>
        <c:noMultiLvlLbl val="0"/>
      </c:catAx>
      <c:valAx>
        <c:axId val="916440704"/>
        <c:scaling>
          <c:orientation val="minMax"/>
        </c:scaling>
        <c:delete val="1"/>
        <c:axPos val="l"/>
        <c:numFmt formatCode="0.00" sourceLinked="1"/>
        <c:majorTickMark val="none"/>
        <c:minorTickMark val="none"/>
        <c:tickLblPos val="nextTo"/>
        <c:crossAx val="91643639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474493596269266E-3"/>
          <c:y val="7.3825497782328553E-2"/>
          <c:w val="0.26553556394360867"/>
          <c:h val="0.6695394113835208"/>
        </c:manualLayout>
      </c:layout>
      <c:pieChart>
        <c:varyColors val="1"/>
        <c:ser>
          <c:idx val="0"/>
          <c:order val="0"/>
          <c:tx>
            <c:strRef>
              <c:f>Sheet1!$B$1</c:f>
              <c:strCache>
                <c:ptCount val="1"/>
                <c:pt idx="0">
                  <c:v>2013</c:v>
                </c:pt>
              </c:strCache>
            </c:strRef>
          </c:tx>
          <c:dPt>
            <c:idx val="0"/>
            <c:bubble3D val="0"/>
            <c:spPr>
              <a:solidFill>
                <a:schemeClr val="accent1"/>
              </a:solidFill>
              <a:ln w="19050">
                <a:solidFill>
                  <a:schemeClr val="lt1"/>
                </a:solidFill>
              </a:ln>
              <a:effectLst/>
            </c:spPr>
          </c:dPt>
          <c:dPt>
            <c:idx val="1"/>
            <c:bubble3D val="0"/>
            <c:spPr>
              <a:solidFill>
                <a:schemeClr val="accent3"/>
              </a:solidFill>
              <a:ln w="19050">
                <a:solidFill>
                  <a:schemeClr val="lt1"/>
                </a:solidFill>
              </a:ln>
              <a:effectLst/>
            </c:spPr>
          </c:dPt>
          <c:dPt>
            <c:idx val="2"/>
            <c:bubble3D val="0"/>
            <c:spPr>
              <a:solidFill>
                <a:srgbClr val="496A00"/>
              </a:solidFill>
              <a:ln w="19050">
                <a:solidFill>
                  <a:schemeClr val="lt1"/>
                </a:solidFill>
              </a:ln>
              <a:effectLst/>
            </c:spPr>
          </c:dPt>
          <c:dPt>
            <c:idx val="3"/>
            <c:bubble3D val="0"/>
            <c:spPr>
              <a:solidFill>
                <a:schemeClr val="accent2"/>
              </a:solidFill>
              <a:ln w="19050">
                <a:solidFill>
                  <a:schemeClr val="lt1"/>
                </a:solidFill>
              </a:ln>
              <a:effectLst/>
            </c:spPr>
          </c:dPt>
          <c:dPt>
            <c:idx val="4"/>
            <c:bubble3D val="0"/>
            <c:spPr>
              <a:solidFill>
                <a:schemeClr val="accent3">
                  <a:lumMod val="60000"/>
                  <a:lumOff val="40000"/>
                </a:schemeClr>
              </a:solidFill>
              <a:ln w="19050">
                <a:solidFill>
                  <a:schemeClr val="lt1"/>
                </a:solidFill>
              </a:ln>
              <a:effectLst/>
            </c:spPr>
          </c:dPt>
          <c:dPt>
            <c:idx val="5"/>
            <c:bubble3D val="0"/>
            <c:spPr>
              <a:solidFill>
                <a:schemeClr val="bg1">
                  <a:lumMod val="65000"/>
                </a:schemeClr>
              </a:solidFill>
              <a:ln w="19050">
                <a:solidFill>
                  <a:schemeClr val="lt1"/>
                </a:solidFill>
              </a:ln>
              <a:effectLst/>
            </c:spPr>
          </c:dPt>
          <c:dLbls>
            <c:dLbl>
              <c:idx val="4"/>
              <c:layout>
                <c:manualLayout>
                  <c:x val="1.8826407371094065E-2"/>
                  <c:y val="0.11415434952214493"/>
                </c:manualLayout>
              </c:layout>
              <c:showLegendKey val="0"/>
              <c:showVal val="1"/>
              <c:showCatName val="0"/>
              <c:showSerName val="0"/>
              <c:showPercent val="0"/>
              <c:showBubbleSize val="0"/>
              <c:extLst>
                <c:ext xmlns:c15="http://schemas.microsoft.com/office/drawing/2012/chart" uri="{CE6537A1-D6FC-4f65-9D91-7224C49458BB}"/>
              </c:extLst>
            </c:dLbl>
            <c:dLbl>
              <c:idx val="5"/>
              <c:layout>
                <c:manualLayout>
                  <c:x val="1.7444585221166733E-2"/>
                  <c:y val="9.9977624276030491E-2"/>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Congreso</c:v>
                </c:pt>
                <c:pt idx="1">
                  <c:v>Seminarios, conferencias, foros y simposios</c:v>
                </c:pt>
                <c:pt idx="2">
                  <c:v>Convenciones, reuniones y jornadas</c:v>
                </c:pt>
                <c:pt idx="3">
                  <c:v>Ferias y exposiciones</c:v>
                </c:pt>
                <c:pt idx="4">
                  <c:v>Cursos y talleres</c:v>
                </c:pt>
                <c:pt idx="5">
                  <c:v>Otros</c:v>
                </c:pt>
              </c:strCache>
            </c:strRef>
          </c:cat>
          <c:val>
            <c:numRef>
              <c:f>Sheet1!$B$2:$B$7</c:f>
              <c:numCache>
                <c:formatCode>0%</c:formatCode>
                <c:ptCount val="6"/>
                <c:pt idx="0">
                  <c:v>0.4140625</c:v>
                </c:pt>
                <c:pt idx="1">
                  <c:v>0.2109375</c:v>
                </c:pt>
                <c:pt idx="2">
                  <c:v>0.1484375</c:v>
                </c:pt>
                <c:pt idx="3">
                  <c:v>0.125</c:v>
                </c:pt>
                <c:pt idx="4">
                  <c:v>5.46875E-2</c:v>
                </c:pt>
                <c:pt idx="5">
                  <c:v>4.6875E-2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1.2457148089024608E-2"/>
          <c:y val="0.76062754273800326"/>
          <c:w val="0.98754285191097535"/>
          <c:h val="0.1335925945302697"/>
        </c:manualLayout>
      </c:layout>
      <c:overlay val="0"/>
      <c:spPr>
        <a:noFill/>
        <a:ln>
          <a:noFill/>
        </a:ln>
        <a:effectLst/>
      </c:spPr>
      <c:txPr>
        <a:bodyPr rot="0" spcFirstLastPara="1" vertOverflow="ellipsis" vert="horz" wrap="square" anchor="ctr" anchorCtr="1"/>
        <a:lstStyle/>
        <a:p>
          <a:pPr>
            <a:defRPr sz="11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474493596269266E-3"/>
          <c:y val="7.3825497782328553E-2"/>
          <c:w val="0.26553556394360867"/>
          <c:h val="0.6695394113835208"/>
        </c:manualLayout>
      </c:layout>
      <c:pieChart>
        <c:varyColors val="1"/>
        <c:ser>
          <c:idx val="0"/>
          <c:order val="0"/>
          <c:tx>
            <c:strRef>
              <c:f>Sheet1!$B$1</c:f>
              <c:strCache>
                <c:ptCount val="1"/>
                <c:pt idx="0">
                  <c:v>2014</c:v>
                </c:pt>
              </c:strCache>
            </c:strRef>
          </c:tx>
          <c:dPt>
            <c:idx val="0"/>
            <c:bubble3D val="0"/>
            <c:spPr>
              <a:solidFill>
                <a:schemeClr val="accent1"/>
              </a:solidFill>
              <a:ln w="19050">
                <a:solidFill>
                  <a:schemeClr val="lt1"/>
                </a:solidFill>
              </a:ln>
              <a:effectLst/>
            </c:spPr>
          </c:dPt>
          <c:dPt>
            <c:idx val="1"/>
            <c:bubble3D val="0"/>
            <c:spPr>
              <a:solidFill>
                <a:schemeClr val="accent3"/>
              </a:solidFill>
              <a:ln w="19050">
                <a:solidFill>
                  <a:schemeClr val="lt1"/>
                </a:solidFill>
              </a:ln>
              <a:effectLst/>
            </c:spPr>
          </c:dPt>
          <c:dPt>
            <c:idx val="2"/>
            <c:bubble3D val="0"/>
            <c:spPr>
              <a:solidFill>
                <a:srgbClr val="496A00"/>
              </a:solidFill>
              <a:ln w="19050">
                <a:solidFill>
                  <a:schemeClr val="lt1"/>
                </a:solidFill>
              </a:ln>
              <a:effectLst/>
            </c:spPr>
          </c:dPt>
          <c:dPt>
            <c:idx val="3"/>
            <c:bubble3D val="0"/>
            <c:spPr>
              <a:solidFill>
                <a:schemeClr val="accent2"/>
              </a:solidFill>
              <a:ln w="19050">
                <a:solidFill>
                  <a:schemeClr val="lt1"/>
                </a:solidFill>
              </a:ln>
              <a:effectLst/>
            </c:spPr>
          </c:dPt>
          <c:dPt>
            <c:idx val="4"/>
            <c:bubble3D val="0"/>
            <c:spPr>
              <a:solidFill>
                <a:schemeClr val="accent3">
                  <a:lumMod val="60000"/>
                  <a:lumOff val="40000"/>
                </a:schemeClr>
              </a:solidFill>
              <a:ln w="19050">
                <a:solidFill>
                  <a:schemeClr val="lt1"/>
                </a:solidFill>
              </a:ln>
              <a:effectLst/>
            </c:spPr>
          </c:dPt>
          <c:dPt>
            <c:idx val="5"/>
            <c:bubble3D val="0"/>
            <c:spPr>
              <a:solidFill>
                <a:schemeClr val="bg1">
                  <a:lumMod val="65000"/>
                </a:schemeClr>
              </a:solidFill>
              <a:ln w="19050">
                <a:solidFill>
                  <a:schemeClr val="lt1"/>
                </a:solidFill>
              </a:ln>
              <a:effectLst/>
            </c:spPr>
          </c:dPt>
          <c:dLbls>
            <c:dLbl>
              <c:idx val="2"/>
              <c:layout>
                <c:manualLayout>
                  <c:x val="5.9568424019048452E-2"/>
                  <c:y val="-7.0120110218963499E-2"/>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Congreso</c:v>
                </c:pt>
                <c:pt idx="1">
                  <c:v>Seminarios, conferencias, foros y simposios</c:v>
                </c:pt>
                <c:pt idx="2">
                  <c:v>Convenciones, reuniones y jornadas</c:v>
                </c:pt>
                <c:pt idx="3">
                  <c:v>Ferias y exposiciones</c:v>
                </c:pt>
                <c:pt idx="4">
                  <c:v>Cursos y talleres</c:v>
                </c:pt>
                <c:pt idx="5">
                  <c:v>Otros</c:v>
                </c:pt>
              </c:strCache>
            </c:strRef>
          </c:cat>
          <c:val>
            <c:numRef>
              <c:f>Sheet1!$B$2:$B$7</c:f>
              <c:numCache>
                <c:formatCode>0%</c:formatCode>
                <c:ptCount val="6"/>
                <c:pt idx="0">
                  <c:v>0.51937984496124034</c:v>
                </c:pt>
                <c:pt idx="1">
                  <c:v>0.14728682170542637</c:v>
                </c:pt>
                <c:pt idx="2">
                  <c:v>3.1007751937984496E-2</c:v>
                </c:pt>
                <c:pt idx="3">
                  <c:v>0.14728682170542637</c:v>
                </c:pt>
                <c:pt idx="4">
                  <c:v>6.2015503875968991E-2</c:v>
                </c:pt>
                <c:pt idx="5">
                  <c:v>9.3023255813953487E-2</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4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474493596269266E-3"/>
          <c:y val="7.3825497782328553E-2"/>
          <c:w val="0.26553556394360867"/>
          <c:h val="0.6695394113835208"/>
        </c:manualLayout>
      </c:layout>
      <c:pieChart>
        <c:varyColors val="1"/>
        <c:ser>
          <c:idx val="0"/>
          <c:order val="0"/>
          <c:tx>
            <c:strRef>
              <c:f>Sheet1!$B$1</c:f>
              <c:strCache>
                <c:ptCount val="1"/>
                <c:pt idx="0">
                  <c:v>2015</c:v>
                </c:pt>
              </c:strCache>
            </c:strRef>
          </c:tx>
          <c:dPt>
            <c:idx val="0"/>
            <c:bubble3D val="0"/>
            <c:spPr>
              <a:solidFill>
                <a:schemeClr val="accent1"/>
              </a:solidFill>
              <a:ln w="19050">
                <a:solidFill>
                  <a:schemeClr val="lt1"/>
                </a:solidFill>
              </a:ln>
              <a:effectLst/>
            </c:spPr>
          </c:dPt>
          <c:dPt>
            <c:idx val="1"/>
            <c:bubble3D val="0"/>
            <c:spPr>
              <a:solidFill>
                <a:schemeClr val="accent3"/>
              </a:solidFill>
              <a:ln w="19050">
                <a:solidFill>
                  <a:schemeClr val="lt1"/>
                </a:solidFill>
              </a:ln>
              <a:effectLst/>
            </c:spPr>
          </c:dPt>
          <c:dPt>
            <c:idx val="2"/>
            <c:bubble3D val="0"/>
            <c:spPr>
              <a:solidFill>
                <a:srgbClr val="496A00"/>
              </a:solidFill>
              <a:ln w="19050">
                <a:solidFill>
                  <a:schemeClr val="lt1"/>
                </a:solidFill>
              </a:ln>
              <a:effectLst/>
            </c:spPr>
          </c:dPt>
          <c:dPt>
            <c:idx val="3"/>
            <c:bubble3D val="0"/>
            <c:spPr>
              <a:solidFill>
                <a:schemeClr val="accent2"/>
              </a:solidFill>
              <a:ln w="19050">
                <a:solidFill>
                  <a:schemeClr val="lt1"/>
                </a:solidFill>
              </a:ln>
              <a:effectLst/>
            </c:spPr>
          </c:dPt>
          <c:dPt>
            <c:idx val="4"/>
            <c:bubble3D val="0"/>
            <c:spPr>
              <a:solidFill>
                <a:schemeClr val="accent3">
                  <a:lumMod val="60000"/>
                  <a:lumOff val="40000"/>
                </a:schemeClr>
              </a:solidFill>
              <a:ln w="19050">
                <a:solidFill>
                  <a:schemeClr val="lt1"/>
                </a:solidFill>
              </a:ln>
              <a:effectLst/>
            </c:spPr>
          </c:dPt>
          <c:dPt>
            <c:idx val="5"/>
            <c:bubble3D val="0"/>
            <c:spPr>
              <a:solidFill>
                <a:schemeClr val="bg1">
                  <a:lumMod val="65000"/>
                </a:schemeClr>
              </a:solidFill>
              <a:ln w="19050">
                <a:solidFill>
                  <a:schemeClr val="lt1"/>
                </a:solidFill>
              </a:ln>
              <a:effectLst/>
            </c:spPr>
          </c:dPt>
          <c:dLbls>
            <c:dLbl>
              <c:idx val="3"/>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Sheet1!$A$2:$A$7</c:f>
              <c:strCache>
                <c:ptCount val="6"/>
                <c:pt idx="0">
                  <c:v>Congreso</c:v>
                </c:pt>
                <c:pt idx="1">
                  <c:v>Seminarios, conferencias, foros y simposios</c:v>
                </c:pt>
                <c:pt idx="2">
                  <c:v>Convenciones, reuniones y jornadas</c:v>
                </c:pt>
                <c:pt idx="3">
                  <c:v>Ferias y exposiciones</c:v>
                </c:pt>
                <c:pt idx="4">
                  <c:v>Cursos y talleres</c:v>
                </c:pt>
                <c:pt idx="5">
                  <c:v>Otros</c:v>
                </c:pt>
              </c:strCache>
            </c:strRef>
          </c:cat>
          <c:val>
            <c:numRef>
              <c:f>Sheet1!$B$2:$B$7</c:f>
              <c:numCache>
                <c:formatCode>0%</c:formatCode>
                <c:ptCount val="6"/>
                <c:pt idx="0">
                  <c:v>0.5714285714285714</c:v>
                </c:pt>
                <c:pt idx="1">
                  <c:v>0.23809523809523808</c:v>
                </c:pt>
                <c:pt idx="2">
                  <c:v>0</c:v>
                </c:pt>
                <c:pt idx="3">
                  <c:v>0</c:v>
                </c:pt>
                <c:pt idx="4">
                  <c:v>0.19047619047619047</c:v>
                </c:pt>
                <c:pt idx="5">
                  <c:v>0</c:v>
                </c:pt>
              </c:numCache>
            </c:numRef>
          </c:val>
        </c:ser>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4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474493596269266E-3"/>
          <c:y val="7.3825497782328553E-2"/>
          <c:w val="0.26553556394360867"/>
          <c:h val="0.6695394113835208"/>
        </c:manualLayout>
      </c:layout>
      <c:pieChart>
        <c:varyColors val="1"/>
        <c:ser>
          <c:idx val="0"/>
          <c:order val="0"/>
          <c:tx>
            <c:strRef>
              <c:f>Sheet1!$B$1</c:f>
              <c:strCache>
                <c:ptCount val="1"/>
                <c:pt idx="0">
                  <c:v>2013</c:v>
                </c:pt>
              </c:strCache>
            </c:strRef>
          </c:tx>
          <c:dPt>
            <c:idx val="0"/>
            <c:bubble3D val="0"/>
            <c:spPr>
              <a:solidFill>
                <a:schemeClr val="accent1"/>
              </a:solidFill>
              <a:ln w="19050">
                <a:solidFill>
                  <a:schemeClr val="lt1"/>
                </a:solidFill>
              </a:ln>
              <a:effectLst/>
            </c:spPr>
          </c:dPt>
          <c:dPt>
            <c:idx val="1"/>
            <c:bubble3D val="0"/>
            <c:spPr>
              <a:solidFill>
                <a:schemeClr val="accent3"/>
              </a:solidFill>
              <a:ln w="19050">
                <a:solidFill>
                  <a:schemeClr val="lt1"/>
                </a:solidFill>
              </a:ln>
              <a:effectLst/>
            </c:spPr>
          </c:dPt>
          <c:dPt>
            <c:idx val="2"/>
            <c:bubble3D val="0"/>
            <c:spPr>
              <a:solidFill>
                <a:srgbClr val="496A00"/>
              </a:solidFill>
              <a:ln w="19050">
                <a:solidFill>
                  <a:schemeClr val="lt1"/>
                </a:solidFill>
              </a:ln>
              <a:effectLst/>
            </c:spPr>
          </c:dPt>
          <c:dPt>
            <c:idx val="3"/>
            <c:bubble3D val="0"/>
            <c:spPr>
              <a:solidFill>
                <a:schemeClr val="accent2"/>
              </a:solidFill>
              <a:ln w="19050">
                <a:solidFill>
                  <a:schemeClr val="lt1"/>
                </a:solidFill>
              </a:ln>
              <a:effectLst/>
            </c:spPr>
          </c:dPt>
          <c:dPt>
            <c:idx val="4"/>
            <c:bubble3D val="0"/>
            <c:spPr>
              <a:solidFill>
                <a:schemeClr val="accent3">
                  <a:lumMod val="60000"/>
                  <a:lumOff val="40000"/>
                </a:schemeClr>
              </a:solidFill>
              <a:ln w="19050">
                <a:solidFill>
                  <a:schemeClr val="lt1"/>
                </a:solidFill>
              </a:ln>
              <a:effectLst/>
            </c:spPr>
          </c:dPt>
          <c:dPt>
            <c:idx val="5"/>
            <c:bubble3D val="0"/>
            <c:spPr>
              <a:solidFill>
                <a:schemeClr val="bg1">
                  <a:lumMod val="65000"/>
                </a:schemeClr>
              </a:solidFill>
              <a:ln w="19050">
                <a:solidFill>
                  <a:schemeClr val="lt1"/>
                </a:solidFill>
              </a:ln>
              <a:effectLst/>
            </c:spPr>
          </c:dPt>
          <c:dLbls>
            <c:dLbl>
              <c:idx val="2"/>
              <c:layout>
                <c:manualLayout>
                  <c:x val="-1.5762949271966246E-2"/>
                  <c:y val="-0.13440990831611782"/>
                </c:manualLayout>
              </c:layout>
              <c:showLegendKey val="0"/>
              <c:showVal val="1"/>
              <c:showCatName val="0"/>
              <c:showSerName val="0"/>
              <c:showPercent val="0"/>
              <c:showBubbleSize val="0"/>
              <c:extLst>
                <c:ext xmlns:c15="http://schemas.microsoft.com/office/drawing/2012/chart" uri="{CE6537A1-D6FC-4f65-9D91-7224C49458BB}"/>
              </c:extLst>
            </c:dLbl>
            <c:dLbl>
              <c:idx val="4"/>
              <c:layout>
                <c:manualLayout>
                  <c:x val="3.5557192034635685E-2"/>
                  <c:y val="0.14521574164809234"/>
                </c:manualLayout>
              </c:layout>
              <c:showLegendKey val="0"/>
              <c:showVal val="1"/>
              <c:showCatName val="0"/>
              <c:showSerName val="0"/>
              <c:showPercent val="0"/>
              <c:showBubbleSize val="0"/>
              <c:extLst>
                <c:ext xmlns:c15="http://schemas.microsoft.com/office/drawing/2012/chart" uri="{CE6537A1-D6FC-4f65-9D91-7224C49458BB}"/>
              </c:extLst>
            </c:dLbl>
            <c:dLbl>
              <c:idx val="5"/>
              <c:layout>
                <c:manualLayout>
                  <c:x val="1.7444585221166733E-2"/>
                  <c:y val="9.9977624276030491E-2"/>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Congreso</c:v>
                </c:pt>
                <c:pt idx="1">
                  <c:v>Seminarios, conferencias, foros y simposios</c:v>
                </c:pt>
                <c:pt idx="2">
                  <c:v>Convenciones, reuniones y jornadas</c:v>
                </c:pt>
                <c:pt idx="3">
                  <c:v>Ferias y exposiciones</c:v>
                </c:pt>
                <c:pt idx="4">
                  <c:v>Cursos y talleres</c:v>
                </c:pt>
                <c:pt idx="5">
                  <c:v>Otros</c:v>
                </c:pt>
              </c:strCache>
            </c:strRef>
          </c:cat>
          <c:val>
            <c:numRef>
              <c:f>Sheet1!$B$2:$B$7</c:f>
              <c:numCache>
                <c:formatCode>0%</c:formatCode>
                <c:ptCount val="6"/>
                <c:pt idx="0">
                  <c:v>0.34003699788583508</c:v>
                </c:pt>
                <c:pt idx="1">
                  <c:v>0.13794926004228331</c:v>
                </c:pt>
                <c:pt idx="2">
                  <c:v>1.849894291754757E-2</c:v>
                </c:pt>
                <c:pt idx="3">
                  <c:v>0.31051797040169132</c:v>
                </c:pt>
                <c:pt idx="4">
                  <c:v>0.14278541226215644</c:v>
                </c:pt>
                <c:pt idx="5">
                  <c:v>5.0211416490486258E-2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1.2457148089024608E-2"/>
          <c:y val="0.76062754273800326"/>
          <c:w val="0.98754285191097535"/>
          <c:h val="0.1335925945302697"/>
        </c:manualLayout>
      </c:layout>
      <c:overlay val="0"/>
      <c:spPr>
        <a:noFill/>
        <a:ln>
          <a:noFill/>
        </a:ln>
        <a:effectLst/>
      </c:spPr>
      <c:txPr>
        <a:bodyPr rot="0" spcFirstLastPara="1" vertOverflow="ellipsis" vert="horz" wrap="square" anchor="ctr" anchorCtr="1"/>
        <a:lstStyle/>
        <a:p>
          <a:pPr>
            <a:defRPr sz="11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4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474493596269266E-3"/>
          <c:y val="7.3825497782328553E-2"/>
          <c:w val="0.26553556394360867"/>
          <c:h val="0.6695394113835208"/>
        </c:manualLayout>
      </c:layout>
      <c:pieChart>
        <c:varyColors val="1"/>
        <c:ser>
          <c:idx val="0"/>
          <c:order val="0"/>
          <c:tx>
            <c:strRef>
              <c:f>Sheet1!$B$1</c:f>
              <c:strCache>
                <c:ptCount val="1"/>
                <c:pt idx="0">
                  <c:v>2014</c:v>
                </c:pt>
              </c:strCache>
            </c:strRef>
          </c:tx>
          <c:dPt>
            <c:idx val="0"/>
            <c:bubble3D val="0"/>
            <c:spPr>
              <a:solidFill>
                <a:schemeClr val="accent1"/>
              </a:solidFill>
              <a:ln w="19050">
                <a:solidFill>
                  <a:schemeClr val="lt1"/>
                </a:solidFill>
              </a:ln>
              <a:effectLst/>
            </c:spPr>
          </c:dPt>
          <c:dPt>
            <c:idx val="1"/>
            <c:bubble3D val="0"/>
            <c:spPr>
              <a:solidFill>
                <a:schemeClr val="accent3"/>
              </a:solidFill>
              <a:ln w="19050">
                <a:solidFill>
                  <a:schemeClr val="lt1"/>
                </a:solidFill>
              </a:ln>
              <a:effectLst/>
            </c:spPr>
          </c:dPt>
          <c:dPt>
            <c:idx val="2"/>
            <c:bubble3D val="0"/>
            <c:spPr>
              <a:solidFill>
                <a:srgbClr val="496A00"/>
              </a:solidFill>
              <a:ln w="19050">
                <a:solidFill>
                  <a:schemeClr val="lt1"/>
                </a:solidFill>
              </a:ln>
              <a:effectLst/>
            </c:spPr>
          </c:dPt>
          <c:dPt>
            <c:idx val="3"/>
            <c:bubble3D val="0"/>
            <c:spPr>
              <a:solidFill>
                <a:schemeClr val="accent2"/>
              </a:solidFill>
              <a:ln w="19050">
                <a:solidFill>
                  <a:schemeClr val="lt1"/>
                </a:solidFill>
              </a:ln>
              <a:effectLst/>
            </c:spPr>
          </c:dPt>
          <c:dPt>
            <c:idx val="4"/>
            <c:bubble3D val="0"/>
            <c:spPr>
              <a:solidFill>
                <a:schemeClr val="accent3">
                  <a:lumMod val="60000"/>
                  <a:lumOff val="40000"/>
                </a:schemeClr>
              </a:solidFill>
              <a:ln w="19050">
                <a:solidFill>
                  <a:schemeClr val="lt1"/>
                </a:solidFill>
              </a:ln>
              <a:effectLst/>
            </c:spPr>
          </c:dPt>
          <c:dPt>
            <c:idx val="5"/>
            <c:bubble3D val="0"/>
            <c:spPr>
              <a:solidFill>
                <a:schemeClr val="bg1">
                  <a:lumMod val="65000"/>
                </a:schemeClr>
              </a:solidFill>
              <a:ln w="19050">
                <a:solidFill>
                  <a:schemeClr val="lt1"/>
                </a:solidFill>
              </a:ln>
              <a:effectLst/>
            </c:spPr>
          </c:dPt>
          <c:dLbls>
            <c:dLbl>
              <c:idx val="2"/>
              <c:layout>
                <c:manualLayout>
                  <c:x val="4.5626149208468518E-2"/>
                  <c:y val="-0.24095716146831175"/>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3.0523317247022088E-2"/>
                  <c:y val="-0.12087826082703003"/>
                </c:manualLayout>
              </c:layout>
              <c:showLegendKey val="0"/>
              <c:showVal val="1"/>
              <c:showCatName val="0"/>
              <c:showSerName val="0"/>
              <c:showPercent val="0"/>
              <c:showBubbleSize val="0"/>
              <c:extLst>
                <c:ext xmlns:c15="http://schemas.microsoft.com/office/drawing/2012/chart" uri="{CE6537A1-D6FC-4f65-9D91-7224C49458BB}"/>
              </c:extLst>
            </c:dLbl>
            <c:dLbl>
              <c:idx val="4"/>
              <c:layout>
                <c:manualLayout>
                  <c:x val="3.9915854529158953E-2"/>
                  <c:y val="-9.5882867033097827E-2"/>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Congreso</c:v>
                </c:pt>
                <c:pt idx="1">
                  <c:v>Seminarios, conferencias, foros y simposios</c:v>
                </c:pt>
                <c:pt idx="2">
                  <c:v>Convenciones, reuniones y jornadas</c:v>
                </c:pt>
                <c:pt idx="3">
                  <c:v>Ferias y exposiciones</c:v>
                </c:pt>
                <c:pt idx="4">
                  <c:v>Cursos y talleres</c:v>
                </c:pt>
                <c:pt idx="5">
                  <c:v>Otros</c:v>
                </c:pt>
              </c:strCache>
            </c:strRef>
          </c:cat>
          <c:val>
            <c:numRef>
              <c:f>Sheet1!$B$2:$B$7</c:f>
              <c:numCache>
                <c:formatCode>0%</c:formatCode>
                <c:ptCount val="6"/>
                <c:pt idx="0">
                  <c:v>0.42702600625876769</c:v>
                </c:pt>
                <c:pt idx="1">
                  <c:v>0.11292759253264271</c:v>
                </c:pt>
                <c:pt idx="2">
                  <c:v>7.0141361821517215E-3</c:v>
                </c:pt>
                <c:pt idx="3">
                  <c:v>6.6175677133916047E-2</c:v>
                </c:pt>
                <c:pt idx="4">
                  <c:v>5.2875795834682209E-2</c:v>
                </c:pt>
                <c:pt idx="5">
                  <c:v>0.33398079205783965</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4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2474493596269266E-3"/>
          <c:y val="7.3825497782328553E-2"/>
          <c:w val="0.26553556394360867"/>
          <c:h val="0.6695394113835208"/>
        </c:manualLayout>
      </c:layout>
      <c:pieChart>
        <c:varyColors val="1"/>
        <c:ser>
          <c:idx val="0"/>
          <c:order val="0"/>
          <c:tx>
            <c:strRef>
              <c:f>Sheet1!$B$1</c:f>
              <c:strCache>
                <c:ptCount val="1"/>
                <c:pt idx="0">
                  <c:v>2015</c:v>
                </c:pt>
              </c:strCache>
            </c:strRef>
          </c:tx>
          <c:dPt>
            <c:idx val="0"/>
            <c:bubble3D val="0"/>
            <c:spPr>
              <a:solidFill>
                <a:schemeClr val="accent1"/>
              </a:solidFill>
              <a:ln w="19050">
                <a:solidFill>
                  <a:schemeClr val="lt1"/>
                </a:solidFill>
              </a:ln>
              <a:effectLst/>
            </c:spPr>
          </c:dPt>
          <c:dPt>
            <c:idx val="1"/>
            <c:bubble3D val="0"/>
            <c:spPr>
              <a:solidFill>
                <a:schemeClr val="accent3"/>
              </a:solidFill>
              <a:ln w="19050">
                <a:solidFill>
                  <a:schemeClr val="lt1"/>
                </a:solidFill>
              </a:ln>
              <a:effectLst/>
            </c:spPr>
          </c:dPt>
          <c:dPt>
            <c:idx val="2"/>
            <c:bubble3D val="0"/>
            <c:spPr>
              <a:solidFill>
                <a:srgbClr val="496A00"/>
              </a:solidFill>
              <a:ln w="19050">
                <a:solidFill>
                  <a:schemeClr val="lt1"/>
                </a:solidFill>
              </a:ln>
              <a:effectLst/>
            </c:spPr>
          </c:dPt>
          <c:dPt>
            <c:idx val="3"/>
            <c:bubble3D val="0"/>
            <c:spPr>
              <a:solidFill>
                <a:schemeClr val="accent2"/>
              </a:solidFill>
              <a:ln w="19050">
                <a:solidFill>
                  <a:schemeClr val="lt1"/>
                </a:solidFill>
              </a:ln>
              <a:effectLst/>
            </c:spPr>
          </c:dPt>
          <c:dPt>
            <c:idx val="4"/>
            <c:bubble3D val="0"/>
            <c:spPr>
              <a:solidFill>
                <a:schemeClr val="accent3">
                  <a:lumMod val="60000"/>
                  <a:lumOff val="40000"/>
                </a:schemeClr>
              </a:solidFill>
              <a:ln w="19050">
                <a:solidFill>
                  <a:schemeClr val="lt1"/>
                </a:solidFill>
              </a:ln>
              <a:effectLst/>
            </c:spPr>
          </c:dPt>
          <c:dPt>
            <c:idx val="5"/>
            <c:bubble3D val="0"/>
            <c:spPr>
              <a:solidFill>
                <a:schemeClr val="bg1">
                  <a:lumMod val="65000"/>
                </a:schemeClr>
              </a:solidFill>
              <a:ln w="19050">
                <a:solidFill>
                  <a:schemeClr val="lt1"/>
                </a:solidFill>
              </a:ln>
              <a:effectLst/>
            </c:spPr>
          </c:dPt>
          <c:dLbls>
            <c:dLbl>
              <c:idx val="2"/>
              <c:delete val="1"/>
              <c:extLst>
                <c:ext xmlns:c15="http://schemas.microsoft.com/office/drawing/2012/chart" uri="{CE6537A1-D6FC-4f65-9D91-7224C49458BB}"/>
              </c:extLst>
            </c:dLbl>
            <c:dLbl>
              <c:idx val="3"/>
              <c:delete val="1"/>
              <c:extLst>
                <c:ext xmlns:c15="http://schemas.microsoft.com/office/drawing/2012/chart" uri="{CE6537A1-D6FC-4f65-9D91-7224C49458BB}"/>
              </c:extLst>
            </c:dLbl>
            <c:dLbl>
              <c:idx val="5"/>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Sheet1!$A$2:$A$7</c:f>
              <c:strCache>
                <c:ptCount val="6"/>
                <c:pt idx="0">
                  <c:v>Congreso</c:v>
                </c:pt>
                <c:pt idx="1">
                  <c:v>Seminarios, conferencias, foros y simposios</c:v>
                </c:pt>
                <c:pt idx="2">
                  <c:v>Convenciones, reuniones y jornadas</c:v>
                </c:pt>
                <c:pt idx="3">
                  <c:v>Ferias y exposiciones</c:v>
                </c:pt>
                <c:pt idx="4">
                  <c:v>Cursos y talleres</c:v>
                </c:pt>
                <c:pt idx="5">
                  <c:v>Otros</c:v>
                </c:pt>
              </c:strCache>
            </c:strRef>
          </c:cat>
          <c:val>
            <c:numRef>
              <c:f>Sheet1!$B$2:$B$7</c:f>
              <c:numCache>
                <c:formatCode>0%</c:formatCode>
                <c:ptCount val="6"/>
                <c:pt idx="0">
                  <c:v>0.67757009345794394</c:v>
                </c:pt>
                <c:pt idx="1">
                  <c:v>0.12616822429906541</c:v>
                </c:pt>
                <c:pt idx="2">
                  <c:v>0</c:v>
                </c:pt>
                <c:pt idx="3">
                  <c:v>0</c:v>
                </c:pt>
                <c:pt idx="4">
                  <c:v>0.19626168224299065</c:v>
                </c:pt>
                <c:pt idx="5">
                  <c:v>0</c:v>
                </c:pt>
              </c:numCache>
            </c:numRef>
          </c:val>
        </c:ser>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chart>
  <c:spPr>
    <a:noFill/>
    <a:ln>
      <a:noFill/>
    </a:ln>
    <a:effectLst/>
  </c:spPr>
  <c:txPr>
    <a:bodyPr/>
    <a:lstStyle/>
    <a:p>
      <a:pPr rtl="0">
        <a:defRPr/>
      </a:pPr>
      <a:endParaRPr lang="es-EC"/>
    </a:p>
  </c:txPr>
  <c:externalData r:id="rId3">
    <c:autoUpdate val="0"/>
  </c:externalData>
</c:chartSpace>
</file>

<file path=ppt/charts/chart24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dLbls>
          <c:showLegendKey val="0"/>
          <c:showVal val="0"/>
          <c:showCatName val="0"/>
          <c:showSerName val="0"/>
          <c:showPercent val="0"/>
          <c:showBubbleSize val="0"/>
          <c:showLeaderLines val="0"/>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lang="es-ES" sz="9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4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s-ES" sz="1400" b="0" i="0" u="none" strike="noStrike" kern="1200" spc="0" baseline="0">
                <a:solidFill>
                  <a:schemeClr val="tx1">
                    <a:lumMod val="65000"/>
                    <a:lumOff val="35000"/>
                  </a:schemeClr>
                </a:solidFill>
                <a:latin typeface="+mn-lt"/>
                <a:ea typeface="+mn-ea"/>
                <a:cs typeface="+mn-cs"/>
              </a:defRPr>
            </a:pPr>
            <a:r>
              <a:rPr lang="es-ES" dirty="0"/>
              <a:t>Fuentes</a:t>
            </a:r>
            <a:r>
              <a:rPr lang="es-ES" baseline="0" dirty="0"/>
              <a:t> de Financiamiento</a:t>
            </a:r>
            <a:endParaRPr lang="es-ES" dirty="0"/>
          </a:p>
        </c:rich>
      </c:tx>
      <c:overlay val="0"/>
      <c:spPr>
        <a:noFill/>
        <a:ln>
          <a:noFill/>
        </a:ln>
        <a:effectLst/>
      </c:spPr>
      <c:txPr>
        <a:bodyPr rot="0" spcFirstLastPara="1" vertOverflow="ellipsis" vert="horz" wrap="square" anchor="ctr" anchorCtr="1"/>
        <a:lstStyle/>
        <a:p>
          <a:pPr>
            <a:defRPr lang="es-ES" sz="1400" b="0" i="0" u="none" strike="noStrike" kern="1200" spc="0" baseline="0">
              <a:solidFill>
                <a:schemeClr val="tx1">
                  <a:lumMod val="65000"/>
                  <a:lumOff val="35000"/>
                </a:schemeClr>
              </a:solidFill>
              <a:latin typeface="+mn-lt"/>
              <a:ea typeface="+mn-ea"/>
              <a:cs typeface="+mn-cs"/>
            </a:defRPr>
          </a:pPr>
          <a:endParaRPr lang="es-EC"/>
        </a:p>
      </c:txPr>
    </c:title>
    <c:autoTitleDeleted val="0"/>
    <c:plotArea>
      <c:layout/>
      <c:pieChart>
        <c:varyColors val="1"/>
        <c:ser>
          <c:idx val="0"/>
          <c:order val="0"/>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Lbls>
            <c:dLbl>
              <c:idx val="0"/>
              <c:layout>
                <c:manualLayout>
                  <c:x val="1.6313101487314099E-2"/>
                  <c:y val="-3.8279017206182597E-2"/>
                </c:manualLayout>
              </c:layout>
              <c:tx>
                <c:rich>
                  <a:bodyPr rot="0" spcFirstLastPara="1" vertOverflow="ellipsis" vert="horz" wrap="square" lIns="38100" tIns="19050" rIns="38100" bIns="19050" anchor="ctr" anchorCtr="1">
                    <a:spAutoFit/>
                  </a:bodyPr>
                  <a:lstStyle/>
                  <a:p>
                    <a:pPr>
                      <a:defRPr lang="es-ES" sz="1100" b="1" i="0" u="none" strike="noStrike" kern="1200" baseline="0">
                        <a:solidFill>
                          <a:schemeClr val="bg1"/>
                        </a:solidFill>
                        <a:latin typeface="+mn-lt"/>
                        <a:ea typeface="+mn-ea"/>
                        <a:cs typeface="+mn-cs"/>
                      </a:defRPr>
                    </a:pPr>
                    <a:r>
                      <a:rPr lang="en-US" b="1" dirty="0">
                        <a:solidFill>
                          <a:schemeClr val="bg1"/>
                        </a:solidFill>
                      </a:rPr>
                      <a:t>74%</a:t>
                    </a:r>
                  </a:p>
                </c:rich>
              </c:tx>
              <c:spPr>
                <a:solidFill>
                  <a:srgbClr val="002060"/>
                </a:solidFill>
                <a:ln>
                  <a:noFill/>
                </a:ln>
                <a:effectLst/>
              </c:spPr>
              <c:txPr>
                <a:bodyPr rot="0" spcFirstLastPara="1" vertOverflow="ellipsis" vert="horz" wrap="square" lIns="38100" tIns="19050" rIns="38100" bIns="19050" anchor="ctr" anchorCtr="1">
                  <a:spAutoFit/>
                </a:bodyPr>
                <a:lstStyle/>
                <a:p>
                  <a:pPr>
                    <a:defRPr lang="es-ES" sz="1100"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extLst>
                <c:ext xmlns:c15="http://schemas.microsoft.com/office/drawing/2012/chart" uri="{CE6537A1-D6FC-4f65-9D91-7224C49458BB}"/>
              </c:extLst>
            </c:dLbl>
            <c:dLbl>
              <c:idx val="1"/>
              <c:layout>
                <c:manualLayout>
                  <c:x val="-1.03729221347332E-3"/>
                  <c:y val="3.13334791484398E-2"/>
                </c:manualLayout>
              </c:layout>
              <c:tx>
                <c:rich>
                  <a:bodyPr rot="0" spcFirstLastPara="1" vertOverflow="ellipsis" vert="horz" wrap="square" lIns="38100" tIns="19050" rIns="38100" bIns="19050" anchor="ctr" anchorCtr="1">
                    <a:spAutoFit/>
                  </a:bodyPr>
                  <a:lstStyle/>
                  <a:p>
                    <a:pPr>
                      <a:defRPr lang="es-ES" sz="1100" b="1" i="0" u="none" strike="noStrike" kern="1200" baseline="0">
                        <a:solidFill>
                          <a:schemeClr val="tx1">
                            <a:lumMod val="75000"/>
                            <a:lumOff val="25000"/>
                          </a:schemeClr>
                        </a:solidFill>
                        <a:latin typeface="+mn-lt"/>
                        <a:ea typeface="+mn-ea"/>
                        <a:cs typeface="+mn-cs"/>
                      </a:defRPr>
                    </a:pPr>
                    <a:r>
                      <a:rPr lang="en-US" b="1" dirty="0">
                        <a:solidFill>
                          <a:schemeClr val="bg1"/>
                        </a:solidFill>
                      </a:rPr>
                      <a:t>26%</a:t>
                    </a:r>
                  </a:p>
                </c:rich>
              </c:tx>
              <c:spPr>
                <a:solidFill>
                  <a:schemeClr val="accent2"/>
                </a:solidFill>
                <a:ln>
                  <a:noFill/>
                </a:ln>
                <a:effectLst/>
              </c:spPr>
              <c:txPr>
                <a:bodyPr rot="0" spcFirstLastPara="1" vertOverflow="ellipsis" vert="horz" wrap="square" lIns="38100" tIns="19050" rIns="38100" bIns="19050" anchor="ctr" anchorCtr="1">
                  <a:spAutoFit/>
                </a:bodyPr>
                <a:lstStyle/>
                <a:p>
                  <a:pPr>
                    <a:defRPr lang="es-ES" sz="1100" b="1"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11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Gráficos!$K$22:$K$23</c:f>
              <c:strCache>
                <c:ptCount val="2"/>
                <c:pt idx="0">
                  <c:v>Gestión Propia</c:v>
                </c:pt>
                <c:pt idx="1">
                  <c:v>Gestión Sectorial</c:v>
                </c:pt>
              </c:strCache>
            </c:strRef>
          </c:cat>
          <c:val>
            <c:numRef>
              <c:f>Gráficos!$L$22:$L$23</c:f>
              <c:numCache>
                <c:formatCode>0%</c:formatCode>
                <c:ptCount val="2"/>
                <c:pt idx="0">
                  <c:v>0.74009999999999998</c:v>
                </c:pt>
                <c:pt idx="1">
                  <c:v>0.2626</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lang="es-ES" sz="9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4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lang="es-ES" sz="1400" b="0" i="0" u="none" strike="noStrike" kern="1200" spc="0" baseline="0">
                <a:solidFill>
                  <a:schemeClr val="tx1">
                    <a:lumMod val="65000"/>
                    <a:lumOff val="35000"/>
                  </a:schemeClr>
                </a:solidFill>
                <a:latin typeface="+mn-lt"/>
                <a:ea typeface="+mn-ea"/>
                <a:cs typeface="+mn-cs"/>
              </a:defRPr>
            </a:pPr>
            <a:r>
              <a:rPr lang="es-ES" dirty="0" smtClean="0"/>
              <a:t>Evolución </a:t>
            </a:r>
            <a:r>
              <a:rPr lang="es-ES" dirty="0"/>
              <a:t>de los Ingresos vs</a:t>
            </a:r>
            <a:r>
              <a:rPr lang="es-ES" baseline="0" dirty="0"/>
              <a:t> Costos en millones de US$</a:t>
            </a:r>
            <a:endParaRPr lang="es-ES" dirty="0"/>
          </a:p>
        </c:rich>
      </c:tx>
      <c:overlay val="0"/>
      <c:spPr>
        <a:noFill/>
        <a:ln>
          <a:noFill/>
        </a:ln>
        <a:effectLst/>
      </c:spPr>
      <c:txPr>
        <a:bodyPr rot="0" spcFirstLastPara="1" vertOverflow="ellipsis" vert="horz" wrap="square" anchor="ctr" anchorCtr="1"/>
        <a:lstStyle/>
        <a:p>
          <a:pPr>
            <a:defRPr lang="es-ES" sz="1400" b="0" i="0" u="none" strike="noStrike" kern="1200" spc="0" baseline="0">
              <a:solidFill>
                <a:schemeClr val="tx1">
                  <a:lumMod val="65000"/>
                  <a:lumOff val="35000"/>
                </a:schemeClr>
              </a:solidFill>
              <a:latin typeface="+mn-lt"/>
              <a:ea typeface="+mn-ea"/>
              <a:cs typeface="+mn-cs"/>
            </a:defRPr>
          </a:pPr>
          <a:endParaRPr lang="es-EC"/>
        </a:p>
      </c:txPr>
    </c:title>
    <c:autoTitleDeleted val="0"/>
    <c:plotArea>
      <c:layout/>
      <c:barChart>
        <c:barDir val="col"/>
        <c:grouping val="clustered"/>
        <c:varyColors val="0"/>
        <c:ser>
          <c:idx val="0"/>
          <c:order val="0"/>
          <c:tx>
            <c:strRef>
              <c:f>Gráficos!$A$9</c:f>
              <c:strCache>
                <c:ptCount val="1"/>
                <c:pt idx="0">
                  <c:v>Ingresos</c:v>
                </c:pt>
              </c:strCache>
            </c:strRef>
          </c:tx>
          <c:spPr>
            <a:solidFill>
              <a:schemeClr val="accent1"/>
            </a:solidFill>
            <a:ln>
              <a:noFill/>
            </a:ln>
            <a:effectLst/>
          </c:spPr>
          <c:invertIfNegative val="0"/>
          <c:dLbls>
            <c:dLbl>
              <c:idx val="0"/>
              <c:tx>
                <c:rich>
                  <a:bodyPr/>
                  <a:lstStyle/>
                  <a:p>
                    <a:r>
                      <a:rPr lang="es-ES" dirty="0"/>
                      <a:t> 4,13 </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 7,11 </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 7,46 </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 7,41 </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 8,58 </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 10,64 </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Gráficos!$B$8:$G$8</c:f>
              <c:numCache>
                <c:formatCode>General</c:formatCode>
                <c:ptCount val="6"/>
                <c:pt idx="0">
                  <c:v>2010</c:v>
                </c:pt>
                <c:pt idx="1">
                  <c:v>2011</c:v>
                </c:pt>
                <c:pt idx="2">
                  <c:v>2012</c:v>
                </c:pt>
                <c:pt idx="3">
                  <c:v>2013</c:v>
                </c:pt>
                <c:pt idx="4">
                  <c:v>2014</c:v>
                </c:pt>
                <c:pt idx="5">
                  <c:v>2015</c:v>
                </c:pt>
              </c:numCache>
            </c:numRef>
          </c:cat>
          <c:val>
            <c:numRef>
              <c:f>Gráficos!$B$9:$G$9</c:f>
              <c:numCache>
                <c:formatCode>_(* #,##0.00_);_(* \(#,##0.00\);_(* "-"??_);_(@_)</c:formatCode>
                <c:ptCount val="6"/>
                <c:pt idx="0">
                  <c:v>4.1262887499999987</c:v>
                </c:pt>
                <c:pt idx="1">
                  <c:v>7.1069783200000014</c:v>
                </c:pt>
                <c:pt idx="2">
                  <c:v>7.4603297699999986</c:v>
                </c:pt>
                <c:pt idx="3">
                  <c:v>7.4146661299999996</c:v>
                </c:pt>
                <c:pt idx="4">
                  <c:v>8.5775584799999987</c:v>
                </c:pt>
                <c:pt idx="5">
                  <c:v>10.6364082</c:v>
                </c:pt>
              </c:numCache>
            </c:numRef>
          </c:val>
        </c:ser>
        <c:ser>
          <c:idx val="1"/>
          <c:order val="1"/>
          <c:tx>
            <c:strRef>
              <c:f>Gráficos!$A$10</c:f>
              <c:strCache>
                <c:ptCount val="1"/>
                <c:pt idx="0">
                  <c:v>Gastos</c:v>
                </c:pt>
              </c:strCache>
            </c:strRef>
          </c:tx>
          <c:spPr>
            <a:solidFill>
              <a:schemeClr val="accent2"/>
            </a:solidFill>
            <a:ln>
              <a:noFill/>
            </a:ln>
            <a:effectLst/>
          </c:spPr>
          <c:invertIfNegative val="0"/>
          <c:dLbls>
            <c:dLbl>
              <c:idx val="0"/>
              <c:tx>
                <c:rich>
                  <a:bodyPr/>
                  <a:lstStyle/>
                  <a:p>
                    <a:r>
                      <a:rPr lang="es-ES" dirty="0"/>
                      <a:t>3,77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6,88</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6,55</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6,84</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7,60</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8,71</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Gráficos!$B$8:$G$8</c:f>
              <c:numCache>
                <c:formatCode>General</c:formatCode>
                <c:ptCount val="6"/>
                <c:pt idx="0">
                  <c:v>2010</c:v>
                </c:pt>
                <c:pt idx="1">
                  <c:v>2011</c:v>
                </c:pt>
                <c:pt idx="2">
                  <c:v>2012</c:v>
                </c:pt>
                <c:pt idx="3">
                  <c:v>2013</c:v>
                </c:pt>
                <c:pt idx="4">
                  <c:v>2014</c:v>
                </c:pt>
                <c:pt idx="5">
                  <c:v>2015</c:v>
                </c:pt>
              </c:numCache>
            </c:numRef>
          </c:cat>
          <c:val>
            <c:numRef>
              <c:f>Gráficos!$B$10:$G$10</c:f>
              <c:numCache>
                <c:formatCode>0.00</c:formatCode>
                <c:ptCount val="6"/>
                <c:pt idx="0">
                  <c:v>3.77</c:v>
                </c:pt>
                <c:pt idx="1">
                  <c:v>6.88</c:v>
                </c:pt>
                <c:pt idx="2">
                  <c:v>6.55</c:v>
                </c:pt>
                <c:pt idx="3">
                  <c:v>6.84</c:v>
                </c:pt>
                <c:pt idx="4">
                  <c:v>7.6</c:v>
                </c:pt>
                <c:pt idx="5">
                  <c:v>8.7100000000000009</c:v>
                </c:pt>
              </c:numCache>
            </c:numRef>
          </c:val>
        </c:ser>
        <c:dLbls>
          <c:showLegendKey val="0"/>
          <c:showVal val="0"/>
          <c:showCatName val="0"/>
          <c:showSerName val="0"/>
          <c:showPercent val="0"/>
          <c:showBubbleSize val="0"/>
        </c:dLbls>
        <c:gapWidth val="219"/>
        <c:overlap val="-27"/>
        <c:axId val="900971224"/>
        <c:axId val="900976320"/>
      </c:barChart>
      <c:catAx>
        <c:axId val="9009712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76320"/>
        <c:crosses val="autoZero"/>
        <c:auto val="1"/>
        <c:lblAlgn val="ctr"/>
        <c:lblOffset val="100"/>
        <c:noMultiLvlLbl val="0"/>
      </c:catAx>
      <c:valAx>
        <c:axId val="900976320"/>
        <c:scaling>
          <c:orientation val="minMax"/>
        </c:scaling>
        <c:delete val="0"/>
        <c:axPos val="l"/>
        <c:majorGridlines>
          <c:spPr>
            <a:ln w="9525" cap="flat" cmpd="sng" algn="ctr">
              <a:solidFill>
                <a:schemeClr val="tx1">
                  <a:lumMod val="15000"/>
                  <a:lumOff val="85000"/>
                </a:schemeClr>
              </a:solidFill>
              <a:round/>
            </a:ln>
            <a:effectLst/>
          </c:spPr>
        </c:majorGridlines>
        <c:numFmt formatCode="_(* #,##0.00_);_(* \(#,##0.00\);_(*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9009712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lang="es-ES" sz="9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estancia</c:v>
                </c:pt>
              </c:strCache>
            </c:strRef>
          </c:tx>
          <c:spPr>
            <a:solidFill>
              <a:schemeClr val="tx1">
                <a:lumMod val="20000"/>
                <a:lumOff val="80000"/>
              </a:schemeClr>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numFmt formatCode="#,##0.00" sourceLinked="0"/>
            <c:spPr>
              <a:noFill/>
              <a:ln>
                <a:noFill/>
              </a:ln>
              <a:effectLst/>
            </c:spPr>
            <c:txPr>
              <a:bodyPr wrap="square" lIns="38100" tIns="19050" rIns="38100" bIns="19050" anchor="ctr">
                <a:spAutoFit/>
              </a:bodyPr>
              <a:lstStyle/>
              <a:p>
                <a:pPr>
                  <a:defRPr sz="11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numRef>
              <c:f>Sheet1!$A$2:$A$9</c:f>
              <c:numCache>
                <c:formatCode>General</c:formatCode>
                <c:ptCount val="8"/>
                <c:pt idx="0">
                  <c:v>2008</c:v>
                </c:pt>
                <c:pt idx="1">
                  <c:v>2009</c:v>
                </c:pt>
                <c:pt idx="2">
                  <c:v>2010</c:v>
                </c:pt>
                <c:pt idx="3">
                  <c:v>2011</c:v>
                </c:pt>
                <c:pt idx="4">
                  <c:v>2012</c:v>
                </c:pt>
                <c:pt idx="5">
                  <c:v>2013</c:v>
                </c:pt>
                <c:pt idx="6">
                  <c:v>2014</c:v>
                </c:pt>
                <c:pt idx="7">
                  <c:v>2015</c:v>
                </c:pt>
              </c:numCache>
            </c:numRef>
          </c:cat>
          <c:val>
            <c:numRef>
              <c:f>Sheet1!$B$2:$B$9</c:f>
              <c:numCache>
                <c:formatCode>0.00</c:formatCode>
                <c:ptCount val="8"/>
                <c:pt idx="0">
                  <c:v>2.2999999999999998</c:v>
                </c:pt>
                <c:pt idx="1">
                  <c:v>2.5</c:v>
                </c:pt>
                <c:pt idx="2">
                  <c:v>2.2999999999999998</c:v>
                </c:pt>
                <c:pt idx="3">
                  <c:v>1.6</c:v>
                </c:pt>
                <c:pt idx="4">
                  <c:v>1.9</c:v>
                </c:pt>
                <c:pt idx="5">
                  <c:v>1.8</c:v>
                </c:pt>
                <c:pt idx="6">
                  <c:v>2.1</c:v>
                </c:pt>
                <c:pt idx="7">
                  <c:v>1.96</c:v>
                </c:pt>
              </c:numCache>
            </c:numRef>
          </c:val>
        </c:ser>
        <c:dLbls>
          <c:dLblPos val="outEnd"/>
          <c:showLegendKey val="0"/>
          <c:showVal val="1"/>
          <c:showCatName val="0"/>
          <c:showSerName val="0"/>
          <c:showPercent val="0"/>
          <c:showBubbleSize val="0"/>
        </c:dLbls>
        <c:gapWidth val="80"/>
        <c:axId val="916487352"/>
        <c:axId val="916483040"/>
      </c:barChart>
      <c:catAx>
        <c:axId val="9164873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83040"/>
        <c:crosses val="autoZero"/>
        <c:auto val="1"/>
        <c:lblAlgn val="ctr"/>
        <c:lblOffset val="100"/>
        <c:noMultiLvlLbl val="0"/>
      </c:catAx>
      <c:valAx>
        <c:axId val="916483040"/>
        <c:scaling>
          <c:orientation val="minMax"/>
        </c:scaling>
        <c:delete val="1"/>
        <c:axPos val="l"/>
        <c:numFmt formatCode="0.00" sourceLinked="1"/>
        <c:majorTickMark val="none"/>
        <c:minorTickMark val="none"/>
        <c:tickLblPos val="nextTo"/>
        <c:crossAx val="9164873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Tarifa promedio hotelera</c:v>
                </c:pt>
              </c:strCache>
            </c:strRef>
          </c:tx>
          <c:spPr>
            <a:solidFill>
              <a:srgbClr val="002060"/>
            </a:solidFill>
            <a:ln>
              <a:noFill/>
            </a:ln>
            <a:effectLst/>
          </c:spPr>
          <c:invertIfNegative val="0"/>
          <c:dLbls>
            <c:dLbl>
              <c:idx val="0"/>
              <c:layout/>
              <c:tx>
                <c:rich>
                  <a:bodyPr/>
                  <a:lstStyle/>
                  <a:p>
                    <a:r>
                      <a:rPr lang="en-US" dirty="0"/>
                      <a:t>82,4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102,8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109,1</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129,0</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135,7</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135,4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143,3</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125,4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lang="es-ES" b="1">
                    <a:solidFill>
                      <a:srgbClr val="002060"/>
                    </a:solidFill>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numRef>
              <c:f>Sheet1!$A$2:$A$9</c:f>
              <c:numCache>
                <c:formatCode>General</c:formatCode>
                <c:ptCount val="8"/>
                <c:pt idx="0">
                  <c:v>2006</c:v>
                </c:pt>
                <c:pt idx="1">
                  <c:v>2007</c:v>
                </c:pt>
                <c:pt idx="2">
                  <c:v>2008</c:v>
                </c:pt>
                <c:pt idx="3">
                  <c:v>2009</c:v>
                </c:pt>
                <c:pt idx="4">
                  <c:v>2010</c:v>
                </c:pt>
                <c:pt idx="5">
                  <c:v>2011</c:v>
                </c:pt>
                <c:pt idx="6">
                  <c:v>2012</c:v>
                </c:pt>
                <c:pt idx="7">
                  <c:v>2013</c:v>
                </c:pt>
              </c:numCache>
            </c:numRef>
          </c:cat>
          <c:val>
            <c:numRef>
              <c:f>Sheet1!$B$2:$B$9</c:f>
              <c:numCache>
                <c:formatCode>0.0</c:formatCode>
                <c:ptCount val="8"/>
                <c:pt idx="0">
                  <c:v>82.389083523083798</c:v>
                </c:pt>
                <c:pt idx="1">
                  <c:v>102.82769310508378</c:v>
                </c:pt>
                <c:pt idx="2">
                  <c:v>109.14972260070419</c:v>
                </c:pt>
                <c:pt idx="3">
                  <c:v>129.03461787654612</c:v>
                </c:pt>
                <c:pt idx="4">
                  <c:v>135.71904946070217</c:v>
                </c:pt>
                <c:pt idx="5">
                  <c:v>135.42246982358401</c:v>
                </c:pt>
                <c:pt idx="6">
                  <c:v>143.28865416541319</c:v>
                </c:pt>
                <c:pt idx="7">
                  <c:v>125.35214910533693</c:v>
                </c:pt>
              </c:numCache>
            </c:numRef>
          </c:val>
        </c:ser>
        <c:dLbls>
          <c:showLegendKey val="0"/>
          <c:showVal val="0"/>
          <c:showCatName val="0"/>
          <c:showSerName val="0"/>
          <c:showPercent val="0"/>
          <c:showBubbleSize val="0"/>
        </c:dLbls>
        <c:gapWidth val="62"/>
        <c:axId val="916483432"/>
        <c:axId val="916487744"/>
      </c:barChart>
      <c:catAx>
        <c:axId val="916483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87744"/>
        <c:crosses val="autoZero"/>
        <c:auto val="1"/>
        <c:lblAlgn val="ctr"/>
        <c:lblOffset val="100"/>
        <c:noMultiLvlLbl val="0"/>
      </c:catAx>
      <c:valAx>
        <c:axId val="916487744"/>
        <c:scaling>
          <c:orientation val="minMax"/>
        </c:scaling>
        <c:delete val="1"/>
        <c:axPos val="l"/>
        <c:numFmt formatCode="0.0" sourceLinked="1"/>
        <c:majorTickMark val="none"/>
        <c:minorTickMark val="none"/>
        <c:tickLblPos val="nextTo"/>
        <c:crossAx val="91648343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7.0861070654951869E-2"/>
          <c:w val="1"/>
          <c:h val="0.74971819107739734"/>
        </c:manualLayout>
      </c:layout>
      <c:barChart>
        <c:barDir val="col"/>
        <c:grouping val="clustered"/>
        <c:varyColors val="0"/>
        <c:ser>
          <c:idx val="0"/>
          <c:order val="0"/>
          <c:tx>
            <c:strRef>
              <c:f>Sheet1!$B$1</c:f>
              <c:strCache>
                <c:ptCount val="1"/>
                <c:pt idx="0">
                  <c:v>Tarifa promedio  bogota 2013</c:v>
                </c:pt>
              </c:strCache>
            </c:strRef>
          </c:tx>
          <c:spPr>
            <a:solidFill>
              <a:schemeClr val="tx1">
                <a:lumMod val="20000"/>
                <a:lumOff val="80000"/>
              </a:schemeClr>
            </a:solidFill>
            <a:ln>
              <a:noFill/>
            </a:ln>
            <a:effectLst/>
          </c:spPr>
          <c:invertIfNegative val="0"/>
          <c:dLbls>
            <c:dLbl>
              <c:idx val="0"/>
              <c:layout/>
              <c:tx>
                <c:rich>
                  <a:bodyPr/>
                  <a:lstStyle/>
                  <a:p>
                    <a:r>
                      <a:rPr lang="en-US" dirty="0"/>
                      <a:t>124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127</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122</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128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127</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126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123</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123</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126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128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0"/>
              <c:layout/>
              <c:tx>
                <c:rich>
                  <a:bodyPr/>
                  <a:lstStyle/>
                  <a:p>
                    <a:r>
                      <a:rPr lang="en-US" dirty="0"/>
                      <a:t>125</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1"/>
              <c:layout/>
              <c:tx>
                <c:rich>
                  <a:bodyPr/>
                  <a:lstStyle/>
                  <a:p>
                    <a:r>
                      <a:rPr lang="en-US" dirty="0" err="1" smtClean="0"/>
                      <a:t>n.d</a:t>
                    </a:r>
                    <a:r>
                      <a:rPr lang="en-US" dirty="0" smtClean="0"/>
                      <a:t>.</a:t>
                    </a:r>
                    <a:endParaRPr lang="en-US" dirty="0"/>
                  </a:p>
                </c:rich>
              </c:tx>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lang="es-ES"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Sheet1!$A$2:$A$13</c:f>
              <c:strCache>
                <c:ptCount val="12"/>
                <c:pt idx="0">
                  <c:v>Ene.</c:v>
                </c:pt>
                <c:pt idx="1">
                  <c:v>Feb.</c:v>
                </c:pt>
                <c:pt idx="2">
                  <c:v>Mar.</c:v>
                </c:pt>
                <c:pt idx="3">
                  <c:v>Abr.</c:v>
                </c:pt>
                <c:pt idx="4">
                  <c:v>May.</c:v>
                </c:pt>
                <c:pt idx="5">
                  <c:v>Jun.</c:v>
                </c:pt>
                <c:pt idx="6">
                  <c:v>Jul.</c:v>
                </c:pt>
                <c:pt idx="7">
                  <c:v>Ago.</c:v>
                </c:pt>
                <c:pt idx="8">
                  <c:v>Sep.</c:v>
                </c:pt>
                <c:pt idx="9">
                  <c:v>Oct.</c:v>
                </c:pt>
                <c:pt idx="10">
                  <c:v>Nov.</c:v>
                </c:pt>
                <c:pt idx="11">
                  <c:v>Dic.</c:v>
                </c:pt>
              </c:strCache>
            </c:strRef>
          </c:cat>
          <c:val>
            <c:numRef>
              <c:f>Sheet1!$B$2:$B$13</c:f>
              <c:numCache>
                <c:formatCode>0</c:formatCode>
                <c:ptCount val="12"/>
                <c:pt idx="0">
                  <c:v>123.50436856290058</c:v>
                </c:pt>
                <c:pt idx="1">
                  <c:v>127.39443286276659</c:v>
                </c:pt>
                <c:pt idx="2">
                  <c:v>121.91058025068153</c:v>
                </c:pt>
                <c:pt idx="3">
                  <c:v>128.04105259346241</c:v>
                </c:pt>
                <c:pt idx="4">
                  <c:v>127.3644297072623</c:v>
                </c:pt>
                <c:pt idx="5">
                  <c:v>125.76236466249036</c:v>
                </c:pt>
                <c:pt idx="6">
                  <c:v>123.31865937624474</c:v>
                </c:pt>
                <c:pt idx="7">
                  <c:v>123.26486061465084</c:v>
                </c:pt>
                <c:pt idx="8">
                  <c:v>125.62114291330639</c:v>
                </c:pt>
                <c:pt idx="9">
                  <c:v>127.82068458924128</c:v>
                </c:pt>
                <c:pt idx="10">
                  <c:v>124.87106402569924</c:v>
                </c:pt>
                <c:pt idx="11" formatCode="0%">
                  <c:v>0</c:v>
                </c:pt>
              </c:numCache>
            </c:numRef>
          </c:val>
        </c:ser>
        <c:dLbls>
          <c:showLegendKey val="0"/>
          <c:showVal val="0"/>
          <c:showCatName val="0"/>
          <c:showSerName val="0"/>
          <c:showPercent val="0"/>
          <c:showBubbleSize val="0"/>
        </c:dLbls>
        <c:gapWidth val="62"/>
        <c:axId val="916457952"/>
        <c:axId val="916465792"/>
      </c:barChart>
      <c:catAx>
        <c:axId val="9164579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65792"/>
        <c:crosses val="autoZero"/>
        <c:auto val="1"/>
        <c:lblAlgn val="ctr"/>
        <c:lblOffset val="100"/>
        <c:noMultiLvlLbl val="0"/>
      </c:catAx>
      <c:valAx>
        <c:axId val="916465792"/>
        <c:scaling>
          <c:orientation val="minMax"/>
        </c:scaling>
        <c:delete val="1"/>
        <c:axPos val="l"/>
        <c:numFmt formatCode="0" sourceLinked="1"/>
        <c:majorTickMark val="none"/>
        <c:minorTickMark val="none"/>
        <c:tickLblPos val="nextTo"/>
        <c:crossAx val="9164579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7192456720173753E-2"/>
          <c:w val="1"/>
          <c:h val="0.81953452691013207"/>
        </c:manualLayout>
      </c:layout>
      <c:barChart>
        <c:barDir val="col"/>
        <c:grouping val="clustered"/>
        <c:varyColors val="0"/>
        <c:ser>
          <c:idx val="0"/>
          <c:order val="0"/>
          <c:tx>
            <c:strRef>
              <c:f>Sheet1!$B$1</c:f>
              <c:strCache>
                <c:ptCount val="1"/>
                <c:pt idx="0">
                  <c:v>Series 1</c:v>
                </c:pt>
              </c:strCache>
            </c:strRef>
          </c:tx>
          <c:spPr>
            <a:solidFill>
              <a:srgbClr val="00B0F0"/>
            </a:solidFill>
            <a:ln>
              <a:noFill/>
            </a:ln>
            <a:effectLst/>
          </c:spPr>
          <c:invertIfNegative val="0"/>
          <c:dLbls>
            <c:dLbl>
              <c:idx val="0"/>
              <c:layout/>
              <c:tx>
                <c:rich>
                  <a:bodyPr/>
                  <a:lstStyle/>
                  <a:p>
                    <a:r>
                      <a:rPr lang="en-US" dirty="0"/>
                      <a:t>7.642</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8.121</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8.745</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9.536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10.149</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10.346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10.406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10.070</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11.156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11.685</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a:lstStyle/>
              <a:p>
                <a:pPr>
                  <a:defRPr lang="es-ES" sz="9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numRef>
              <c:f>Sheet1!$A$2:$A$13</c:f>
              <c:numCache>
                <c:formatCode>General</c:formatCode>
                <c:ptCount val="12"/>
                <c:pt idx="0">
                  <c:v>2004</c:v>
                </c:pt>
                <c:pt idx="1">
                  <c:v>2005</c:v>
                </c:pt>
                <c:pt idx="2">
                  <c:v>2006</c:v>
                </c:pt>
                <c:pt idx="3">
                  <c:v>2007</c:v>
                </c:pt>
                <c:pt idx="4">
                  <c:v>2008</c:v>
                </c:pt>
                <c:pt idx="5">
                  <c:v>2009</c:v>
                </c:pt>
                <c:pt idx="6">
                  <c:v>2010</c:v>
                </c:pt>
                <c:pt idx="7">
                  <c:v>2011</c:v>
                </c:pt>
                <c:pt idx="8">
                  <c:v>2012</c:v>
                </c:pt>
                <c:pt idx="9">
                  <c:v>2013</c:v>
                </c:pt>
                <c:pt idx="10">
                  <c:v>2014</c:v>
                </c:pt>
                <c:pt idx="11">
                  <c:v>2015</c:v>
                </c:pt>
              </c:numCache>
            </c:numRef>
          </c:cat>
          <c:val>
            <c:numRef>
              <c:f>Sheet1!$B$2:$B$13</c:f>
              <c:numCache>
                <c:formatCode>#,##0</c:formatCode>
                <c:ptCount val="12"/>
                <c:pt idx="0">
                  <c:v>7642</c:v>
                </c:pt>
                <c:pt idx="1">
                  <c:v>8121</c:v>
                </c:pt>
                <c:pt idx="2">
                  <c:v>8745</c:v>
                </c:pt>
                <c:pt idx="3">
                  <c:v>9536</c:v>
                </c:pt>
                <c:pt idx="4">
                  <c:v>10149</c:v>
                </c:pt>
                <c:pt idx="5">
                  <c:v>10346</c:v>
                </c:pt>
                <c:pt idx="6">
                  <c:v>10406</c:v>
                </c:pt>
                <c:pt idx="7">
                  <c:v>10070</c:v>
                </c:pt>
                <c:pt idx="8">
                  <c:v>11156</c:v>
                </c:pt>
                <c:pt idx="9">
                  <c:v>11685</c:v>
                </c:pt>
                <c:pt idx="10">
                  <c:v>11505</c:v>
                </c:pt>
                <c:pt idx="11">
                  <c:v>12076</c:v>
                </c:pt>
              </c:numCache>
            </c:numRef>
          </c:val>
        </c:ser>
        <c:dLbls>
          <c:dLblPos val="outEnd"/>
          <c:showLegendKey val="0"/>
          <c:showVal val="1"/>
          <c:showCatName val="0"/>
          <c:showSerName val="0"/>
          <c:showPercent val="0"/>
          <c:showBubbleSize val="0"/>
        </c:dLbls>
        <c:gapWidth val="68"/>
        <c:overlap val="-27"/>
        <c:axId val="916362304"/>
        <c:axId val="916363088"/>
      </c:barChart>
      <c:catAx>
        <c:axId val="9163623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916363088"/>
        <c:crosses val="autoZero"/>
        <c:auto val="1"/>
        <c:lblAlgn val="ctr"/>
        <c:lblOffset val="100"/>
        <c:noMultiLvlLbl val="0"/>
      </c:catAx>
      <c:valAx>
        <c:axId val="916363088"/>
        <c:scaling>
          <c:orientation val="minMax"/>
        </c:scaling>
        <c:delete val="1"/>
        <c:axPos val="l"/>
        <c:numFmt formatCode="#,##0" sourceLinked="1"/>
        <c:majorTickMark val="none"/>
        <c:minorTickMark val="none"/>
        <c:tickLblPos val="nextTo"/>
        <c:crossAx val="9163623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7192456720173753E-2"/>
          <c:w val="1"/>
          <c:h val="0.67701922947442128"/>
        </c:manualLayout>
      </c:layout>
      <c:barChart>
        <c:barDir val="col"/>
        <c:grouping val="clustered"/>
        <c:varyColors val="0"/>
        <c:ser>
          <c:idx val="0"/>
          <c:order val="0"/>
          <c:tx>
            <c:strRef>
              <c:f>Sheet1!$B$1</c:f>
              <c:strCache>
                <c:ptCount val="1"/>
                <c:pt idx="0">
                  <c:v>2010</c:v>
                </c:pt>
              </c:strCache>
            </c:strRef>
          </c:tx>
          <c:spPr>
            <a:solidFill>
              <a:srgbClr val="00B0F0"/>
            </a:solidFill>
            <a:ln>
              <a:noFill/>
            </a:ln>
            <a:effectLst/>
          </c:spPr>
          <c:invertIfNegative val="0"/>
          <c:dLbls>
            <c:dLbl>
              <c:idx val="1"/>
              <c:layout>
                <c:manualLayout>
                  <c:x val="-5.4708556357404195E-17"/>
                  <c:y val="5.8257529358598372E-17"/>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sz="7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Sheet1!$A$2:$A$5</c:f>
              <c:strCache>
                <c:ptCount val="4"/>
                <c:pt idx="0">
                  <c:v>Europa</c:v>
                </c:pt>
                <c:pt idx="1">
                  <c:v>Norte &amp; Sudamérica</c:v>
                </c:pt>
                <c:pt idx="2">
                  <c:v>Asia Pacifico &amp; Oriente Medio</c:v>
                </c:pt>
                <c:pt idx="3">
                  <c:v>Africa</c:v>
                </c:pt>
              </c:strCache>
            </c:strRef>
          </c:cat>
          <c:val>
            <c:numRef>
              <c:f>Sheet1!$B$2:$B$5</c:f>
              <c:numCache>
                <c:formatCode>General</c:formatCode>
                <c:ptCount val="4"/>
                <c:pt idx="0">
                  <c:v>4945</c:v>
                </c:pt>
                <c:pt idx="1">
                  <c:v>1916</c:v>
                </c:pt>
                <c:pt idx="2">
                  <c:v>2024</c:v>
                </c:pt>
                <c:pt idx="3">
                  <c:v>285</c:v>
                </c:pt>
              </c:numCache>
            </c:numRef>
          </c:val>
        </c:ser>
        <c:ser>
          <c:idx val="1"/>
          <c:order val="1"/>
          <c:tx>
            <c:strRef>
              <c:f>Sheet1!$C$1</c:f>
              <c:strCache>
                <c:ptCount val="1"/>
                <c:pt idx="0">
                  <c:v>2011</c:v>
                </c:pt>
              </c:strCache>
            </c:strRef>
          </c:tx>
          <c:invertIfNegative val="0"/>
          <c:dLbls>
            <c:spPr>
              <a:noFill/>
              <a:ln>
                <a:noFill/>
              </a:ln>
              <a:effectLst/>
            </c:spPr>
            <c:txPr>
              <a:bodyPr wrap="square" lIns="38100" tIns="19050" rIns="38100" bIns="19050" anchor="ctr">
                <a:spAutoFit/>
              </a:bodyPr>
              <a:lstStyle/>
              <a:p>
                <a:pPr>
                  <a:defRPr sz="7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Sheet1!$A$2:$A$5</c:f>
              <c:strCache>
                <c:ptCount val="4"/>
                <c:pt idx="0">
                  <c:v>Europa</c:v>
                </c:pt>
                <c:pt idx="1">
                  <c:v>Norte &amp; Sudamérica</c:v>
                </c:pt>
                <c:pt idx="2">
                  <c:v>Asia Pacifico &amp; Oriente Medio</c:v>
                </c:pt>
                <c:pt idx="3">
                  <c:v>Africa</c:v>
                </c:pt>
              </c:strCache>
            </c:strRef>
          </c:cat>
          <c:val>
            <c:numRef>
              <c:f>Sheet1!$C$2:$C$5</c:f>
              <c:numCache>
                <c:formatCode>General</c:formatCode>
                <c:ptCount val="4"/>
                <c:pt idx="0">
                  <c:v>5567</c:v>
                </c:pt>
                <c:pt idx="1">
                  <c:v>2263</c:v>
                </c:pt>
                <c:pt idx="2">
                  <c:v>1985</c:v>
                </c:pt>
                <c:pt idx="3">
                  <c:v>302</c:v>
                </c:pt>
              </c:numCache>
            </c:numRef>
          </c:val>
        </c:ser>
        <c:ser>
          <c:idx val="2"/>
          <c:order val="2"/>
          <c:tx>
            <c:strRef>
              <c:f>Sheet1!$D$1</c:f>
              <c:strCache>
                <c:ptCount val="1"/>
                <c:pt idx="0">
                  <c:v>2012</c:v>
                </c:pt>
              </c:strCache>
            </c:strRef>
          </c:tx>
          <c:invertIfNegative val="0"/>
          <c:dLbls>
            <c:dLbl>
              <c:idx val="1"/>
              <c:layout>
                <c:manualLayout>
                  <c:x val="0"/>
                  <c:y val="-1.271088051371974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0"/>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sz="7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Sheet1!$A$2:$A$5</c:f>
              <c:strCache>
                <c:ptCount val="4"/>
                <c:pt idx="0">
                  <c:v>Europa</c:v>
                </c:pt>
                <c:pt idx="1">
                  <c:v>Norte &amp; Sudamérica</c:v>
                </c:pt>
                <c:pt idx="2">
                  <c:v>Asia Pacifico &amp; Oriente Medio</c:v>
                </c:pt>
                <c:pt idx="3">
                  <c:v>Africa</c:v>
                </c:pt>
              </c:strCache>
            </c:strRef>
          </c:cat>
          <c:val>
            <c:numRef>
              <c:f>Sheet1!$D$2:$D$5</c:f>
              <c:numCache>
                <c:formatCode>#,##0</c:formatCode>
                <c:ptCount val="4"/>
                <c:pt idx="0">
                  <c:v>6069</c:v>
                </c:pt>
                <c:pt idx="1">
                  <c:v>2469</c:v>
                </c:pt>
                <c:pt idx="2">
                  <c:v>2370</c:v>
                </c:pt>
                <c:pt idx="3">
                  <c:v>302</c:v>
                </c:pt>
              </c:numCache>
            </c:numRef>
          </c:val>
        </c:ser>
        <c:ser>
          <c:idx val="3"/>
          <c:order val="3"/>
          <c:tx>
            <c:strRef>
              <c:f>Sheet1!$E$1</c:f>
              <c:strCache>
                <c:ptCount val="1"/>
                <c:pt idx="0">
                  <c:v>2013</c:v>
                </c:pt>
              </c:strCache>
            </c:strRef>
          </c:tx>
          <c:spPr>
            <a:solidFill>
              <a:srgbClr val="002060"/>
            </a:solidFill>
          </c:spPr>
          <c:invertIfNegative val="0"/>
          <c:dLbls>
            <c:dLbl>
              <c:idx val="0"/>
              <c:layout>
                <c:manualLayout>
                  <c:x val="2.9841375466535835E-3"/>
                  <c:y val="-1.2408621780243888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8.9524126399606954E-3"/>
                  <c:y val="0"/>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8.9524126399607509E-3"/>
                  <c:y val="-3.8132641541159293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sz="7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Sheet1!$A$2:$A$5</c:f>
              <c:strCache>
                <c:ptCount val="4"/>
                <c:pt idx="0">
                  <c:v>Europa</c:v>
                </c:pt>
                <c:pt idx="1">
                  <c:v>Norte &amp; Sudamérica</c:v>
                </c:pt>
                <c:pt idx="2">
                  <c:v>Asia Pacifico &amp; Oriente Medio</c:v>
                </c:pt>
                <c:pt idx="3">
                  <c:v>Africa</c:v>
                </c:pt>
              </c:strCache>
            </c:strRef>
          </c:cat>
          <c:val>
            <c:numRef>
              <c:f>Sheet1!$E$2:$E$5</c:f>
              <c:numCache>
                <c:formatCode>#,##0</c:formatCode>
                <c:ptCount val="4"/>
                <c:pt idx="0">
                  <c:v>6333</c:v>
                </c:pt>
                <c:pt idx="1">
                  <c:v>2538</c:v>
                </c:pt>
                <c:pt idx="2">
                  <c:v>2470</c:v>
                </c:pt>
                <c:pt idx="3">
                  <c:v>377</c:v>
                </c:pt>
              </c:numCache>
            </c:numRef>
          </c:val>
        </c:ser>
        <c:dLbls>
          <c:dLblPos val="outEnd"/>
          <c:showLegendKey val="0"/>
          <c:showVal val="1"/>
          <c:showCatName val="0"/>
          <c:showSerName val="0"/>
          <c:showPercent val="0"/>
          <c:showBubbleSize val="0"/>
        </c:dLbls>
        <c:gapWidth val="129"/>
        <c:axId val="916366224"/>
        <c:axId val="916365048"/>
      </c:barChart>
      <c:catAx>
        <c:axId val="9163662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916365048"/>
        <c:crosses val="autoZero"/>
        <c:auto val="1"/>
        <c:lblAlgn val="ctr"/>
        <c:lblOffset val="100"/>
        <c:noMultiLvlLbl val="0"/>
      </c:catAx>
      <c:valAx>
        <c:axId val="916365048"/>
        <c:scaling>
          <c:orientation val="minMax"/>
        </c:scaling>
        <c:delete val="1"/>
        <c:axPos val="l"/>
        <c:numFmt formatCode="General" sourceLinked="1"/>
        <c:majorTickMark val="none"/>
        <c:minorTickMark val="none"/>
        <c:tickLblPos val="nextTo"/>
        <c:crossAx val="916366224"/>
        <c:crosses val="autoZero"/>
        <c:crossBetween val="between"/>
      </c:valAx>
      <c:spPr>
        <a:noFill/>
        <a:ln>
          <a:noFill/>
        </a:ln>
        <a:effectLst/>
      </c:spPr>
    </c:plotArea>
    <c:legend>
      <c:legendPos val="b"/>
      <c:layout>
        <c:manualLayout>
          <c:xMode val="edge"/>
          <c:yMode val="edge"/>
          <c:x val="0.28293336491349763"/>
          <c:y val="0.89155567165493654"/>
          <c:w val="0.41632572307767496"/>
          <c:h val="0.10136626952671486"/>
        </c:manualLayout>
      </c:layout>
      <c:overlay val="0"/>
      <c:txPr>
        <a:bodyPr/>
        <a:lstStyle/>
        <a:p>
          <a:pPr>
            <a:defRPr lang="es-ES" sz="900"/>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7326924857673E-2"/>
          <c:y val="0.32945313264714521"/>
          <c:w val="0.97887482842812623"/>
          <c:h val="0.52143835977441633"/>
        </c:manualLayout>
      </c:layout>
      <c:barChart>
        <c:barDir val="col"/>
        <c:grouping val="clustered"/>
        <c:varyColors val="0"/>
        <c:ser>
          <c:idx val="0"/>
          <c:order val="0"/>
          <c:tx>
            <c:strRef>
              <c:f>Sheet1!$B$1</c:f>
              <c:strCache>
                <c:ptCount val="1"/>
                <c:pt idx="0">
                  <c:v>Divisas a nivel mundial</c:v>
                </c:pt>
              </c:strCache>
            </c:strRef>
          </c:tx>
          <c:spPr>
            <a:solidFill>
              <a:schemeClr val="accent1"/>
            </a:solidFill>
            <a:ln>
              <a:noFill/>
            </a:ln>
            <a:effectLst/>
          </c:spPr>
          <c:invertIfNegative val="0"/>
          <c:dPt>
            <c:idx val="15"/>
            <c:invertIfNegative val="0"/>
            <c:bubble3D val="0"/>
            <c:spPr>
              <a:solidFill>
                <a:schemeClr val="accent2"/>
              </a:solidFill>
              <a:ln>
                <a:noFill/>
              </a:ln>
              <a:effectLst/>
            </c:spPr>
          </c:dPt>
          <c:dPt>
            <c:idx val="16"/>
            <c:invertIfNegative val="0"/>
            <c:bubble3D val="0"/>
            <c:spPr>
              <a:solidFill>
                <a:schemeClr val="accent2">
                  <a:lumMod val="40000"/>
                  <a:lumOff val="60000"/>
                </a:schemeClr>
              </a:solidFill>
              <a:ln>
                <a:solidFill>
                  <a:schemeClr val="accent2"/>
                </a:solidFill>
                <a:prstDash val="sysDash"/>
              </a:ln>
              <a:effectLst/>
            </c:spPr>
          </c:dPt>
          <c:dLbls>
            <c:dLbl>
              <c:idx val="0"/>
              <c:layout/>
              <c:tx>
                <c:rich>
                  <a:bodyPr/>
                  <a:lstStyle/>
                  <a:p>
                    <a:r>
                      <a:rPr lang="en-US" dirty="0"/>
                      <a:t>477</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463</a:t>
                    </a:r>
                  </a:p>
                </c:rich>
              </c:tx>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480</a:t>
                    </a:r>
                  </a:p>
                </c:rich>
              </c:tx>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524</a:t>
                    </a:r>
                  </a:p>
                </c:rich>
              </c:tx>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633</a:t>
                    </a:r>
                  </a:p>
                </c:rich>
              </c:tx>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676</a:t>
                    </a:r>
                  </a:p>
                </c:rich>
              </c:tx>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742</a:t>
                    </a:r>
                  </a:p>
                </c:rich>
              </c:tx>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858</a:t>
                    </a:r>
                  </a:p>
                </c:rich>
              </c:tx>
              <c:showLegendKey val="0"/>
              <c:showVal val="1"/>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941</a:t>
                    </a:r>
                  </a:p>
                </c:rich>
              </c:tx>
              <c:showLegendKey val="0"/>
              <c:showVal val="1"/>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851</a:t>
                    </a:r>
                  </a:p>
                </c:rich>
              </c:tx>
              <c:showLegendKey val="0"/>
              <c:showVal val="1"/>
              <c:showCatName val="0"/>
              <c:showSerName val="0"/>
              <c:showPercent val="0"/>
              <c:showBubbleSize val="0"/>
              <c:extLst>
                <c:ext xmlns:c15="http://schemas.microsoft.com/office/drawing/2012/chart" uri="{CE6537A1-D6FC-4f65-9D91-7224C49458BB}">
                  <c15:layout/>
                </c:ext>
              </c:extLst>
            </c:dLbl>
            <c:dLbl>
              <c:idx val="10"/>
              <c:layout/>
              <c:tx>
                <c:rich>
                  <a:bodyPr/>
                  <a:lstStyle/>
                  <a:p>
                    <a:r>
                      <a:rPr lang="en-US" dirty="0"/>
                      <a:t>927</a:t>
                    </a:r>
                  </a:p>
                </c:rich>
              </c:tx>
              <c:showLegendKey val="0"/>
              <c:showVal val="1"/>
              <c:showCatName val="0"/>
              <c:showSerName val="0"/>
              <c:showPercent val="0"/>
              <c:showBubbleSize val="0"/>
              <c:extLst>
                <c:ext xmlns:c15="http://schemas.microsoft.com/office/drawing/2012/chart" uri="{CE6537A1-D6FC-4f65-9D91-7224C49458BB}">
                  <c15:layout/>
                </c:ext>
              </c:extLst>
            </c:dLbl>
            <c:dLbl>
              <c:idx val="11"/>
              <c:layout/>
              <c:tx>
                <c:rich>
                  <a:bodyPr/>
                  <a:lstStyle/>
                  <a:p>
                    <a:r>
                      <a:rPr lang="en-US" dirty="0"/>
                      <a:t>1042</a:t>
                    </a:r>
                  </a:p>
                </c:rich>
              </c:tx>
              <c:showLegendKey val="0"/>
              <c:showVal val="1"/>
              <c:showCatName val="0"/>
              <c:showSerName val="0"/>
              <c:showPercent val="0"/>
              <c:showBubbleSize val="0"/>
              <c:extLst>
                <c:ext xmlns:c15="http://schemas.microsoft.com/office/drawing/2012/chart" uri="{CE6537A1-D6FC-4f65-9D91-7224C49458BB}">
                  <c15:layout/>
                </c:ext>
              </c:extLst>
            </c:dLbl>
            <c:dLbl>
              <c:idx val="12"/>
              <c:layout/>
              <c:tx>
                <c:rich>
                  <a:bodyPr/>
                  <a:lstStyle/>
                  <a:p>
                    <a:r>
                      <a:rPr lang="en-US" dirty="0"/>
                      <a:t>1078</a:t>
                    </a:r>
                  </a:p>
                </c:rich>
              </c:tx>
              <c:showLegendKey val="0"/>
              <c:showVal val="1"/>
              <c:showCatName val="0"/>
              <c:showSerName val="0"/>
              <c:showPercent val="0"/>
              <c:showBubbleSize val="0"/>
              <c:extLst>
                <c:ext xmlns:c15="http://schemas.microsoft.com/office/drawing/2012/chart" uri="{CE6537A1-D6FC-4f65-9D91-7224C49458BB}">
                  <c15:layout/>
                </c:ext>
              </c:extLst>
            </c:dLbl>
            <c:dLbl>
              <c:idx val="13"/>
              <c:layout/>
              <c:tx>
                <c:rich>
                  <a:bodyPr/>
                  <a:lstStyle/>
                  <a:p>
                    <a:r>
                      <a:rPr lang="en-US" dirty="0"/>
                      <a:t>1197</a:t>
                    </a:r>
                  </a:p>
                </c:rich>
              </c:tx>
              <c:showLegendKey val="0"/>
              <c:showVal val="1"/>
              <c:showCatName val="0"/>
              <c:showSerName val="0"/>
              <c:showPercent val="0"/>
              <c:showBubbleSize val="0"/>
              <c:extLst>
                <c:ext xmlns:c15="http://schemas.microsoft.com/office/drawing/2012/chart" uri="{CE6537A1-D6FC-4f65-9D91-7224C49458BB}">
                  <c15:layout/>
                </c:ext>
              </c:extLst>
            </c:dLbl>
            <c:dLbl>
              <c:idx val="14"/>
              <c:layout/>
              <c:tx>
                <c:rich>
                  <a:bodyPr/>
                  <a:lstStyle/>
                  <a:p>
                    <a:r>
                      <a:rPr lang="en-US" dirty="0"/>
                      <a:t>1245</a:t>
                    </a:r>
                  </a:p>
                </c:rich>
              </c:tx>
              <c:showLegendKey val="0"/>
              <c:showVal val="1"/>
              <c:showCatName val="0"/>
              <c:showSerName val="0"/>
              <c:showPercent val="0"/>
              <c:showBubbleSize val="0"/>
              <c:extLst>
                <c:ext xmlns:c15="http://schemas.microsoft.com/office/drawing/2012/chart" uri="{CE6537A1-D6FC-4f65-9D91-7224C49458BB}">
                  <c15:layout/>
                </c:ext>
              </c:extLst>
            </c:dLbl>
            <c:dLbl>
              <c:idx val="15"/>
              <c:tx>
                <c:rich>
                  <a:bodyPr rot="0" spcFirstLastPara="1" vertOverflow="ellipsis" vert="horz" wrap="square" lIns="38100" tIns="19050" rIns="38100" bIns="19050" anchor="ctr" anchorCtr="1">
                    <a:spAutoFit/>
                  </a:bodyPr>
                  <a:lstStyle/>
                  <a:p>
                    <a:pPr>
                      <a:defRPr lang="es-ES" sz="900" b="0" i="0" u="none" strike="noStrike" kern="1200" baseline="0">
                        <a:solidFill>
                          <a:srgbClr val="FF0000"/>
                        </a:solidFill>
                        <a:latin typeface="+mn-lt"/>
                        <a:ea typeface="+mn-ea"/>
                        <a:cs typeface="+mn-cs"/>
                      </a:defRPr>
                    </a:pPr>
                    <a:endParaRPr lang="es-ES"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extLst>
            </c:dLbl>
            <c:dLbl>
              <c:idx val="16"/>
              <c:tx>
                <c:rich>
                  <a:bodyPr rot="0" spcFirstLastPara="1" vertOverflow="ellipsis" vert="horz" wrap="square" lIns="38100" tIns="19050" rIns="38100" bIns="19050" anchor="ctr" anchorCtr="1">
                    <a:spAutoFit/>
                  </a:bodyPr>
                  <a:lstStyle/>
                  <a:p>
                    <a:pPr>
                      <a:defRPr lang="es-ES" sz="900" b="0" i="0" u="none" strike="noStrike" kern="1200" baseline="0">
                        <a:solidFill>
                          <a:srgbClr val="FF0000"/>
                        </a:solidFill>
                        <a:latin typeface="+mn-lt"/>
                        <a:ea typeface="+mn-ea"/>
                        <a:cs typeface="+mn-cs"/>
                      </a:defRPr>
                    </a:pPr>
                    <a:endParaRPr lang="es-ES" dirty="0"/>
                  </a:p>
                </c:rich>
              </c:tx>
              <c:spPr>
                <a:noFill/>
                <a:ln>
                  <a:noFill/>
                </a:ln>
                <a:effectLst/>
              </c:spPr>
              <c:showLegendKey val="0"/>
              <c:showVal val="1"/>
              <c:showCatName val="0"/>
              <c:showSerName val="0"/>
              <c:showPercent val="0"/>
              <c:showBubbleSize val="0"/>
              <c:extLst>
                <c:ext xmlns:c15="http://schemas.microsoft.com/office/drawing/2012/chart" uri="{CE6537A1-D6FC-4f65-9D91-7224C49458BB}"/>
              </c:extLst>
            </c:dLbl>
            <c:dLbl>
              <c:idx val="19"/>
              <c:layout>
                <c:manualLayout>
                  <c:x val="0"/>
                  <c:y val="-1.0537914920028077E-2"/>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00</c:v>
                </c:pt>
                <c:pt idx="1">
                  <c:v>01</c:v>
                </c:pt>
                <c:pt idx="2">
                  <c:v>02</c:v>
                </c:pt>
                <c:pt idx="3">
                  <c:v>03</c:v>
                </c:pt>
                <c:pt idx="4">
                  <c:v>04</c:v>
                </c:pt>
                <c:pt idx="5">
                  <c:v>05</c:v>
                </c:pt>
                <c:pt idx="6">
                  <c:v>06</c:v>
                </c:pt>
                <c:pt idx="7">
                  <c:v>07</c:v>
                </c:pt>
                <c:pt idx="8">
                  <c:v>08</c:v>
                </c:pt>
                <c:pt idx="9">
                  <c:v>09</c:v>
                </c:pt>
                <c:pt idx="10">
                  <c:v>10</c:v>
                </c:pt>
                <c:pt idx="11">
                  <c:v>11</c:v>
                </c:pt>
                <c:pt idx="12">
                  <c:v>12</c:v>
                </c:pt>
                <c:pt idx="13">
                  <c:v>13</c:v>
                </c:pt>
                <c:pt idx="14">
                  <c:v>14</c:v>
                </c:pt>
              </c:strCache>
            </c:strRef>
          </c:cat>
          <c:val>
            <c:numRef>
              <c:f>Sheet1!$B$2:$B$16</c:f>
              <c:numCache>
                <c:formatCode>General</c:formatCode>
                <c:ptCount val="15"/>
                <c:pt idx="0">
                  <c:v>477</c:v>
                </c:pt>
                <c:pt idx="1">
                  <c:v>463</c:v>
                </c:pt>
                <c:pt idx="2">
                  <c:v>480</c:v>
                </c:pt>
                <c:pt idx="3">
                  <c:v>524</c:v>
                </c:pt>
                <c:pt idx="4">
                  <c:v>633</c:v>
                </c:pt>
                <c:pt idx="5">
                  <c:v>676</c:v>
                </c:pt>
                <c:pt idx="6">
                  <c:v>742</c:v>
                </c:pt>
                <c:pt idx="7">
                  <c:v>858</c:v>
                </c:pt>
                <c:pt idx="8">
                  <c:v>941</c:v>
                </c:pt>
                <c:pt idx="9">
                  <c:v>851</c:v>
                </c:pt>
                <c:pt idx="10">
                  <c:v>927</c:v>
                </c:pt>
                <c:pt idx="11">
                  <c:v>1042</c:v>
                </c:pt>
                <c:pt idx="12">
                  <c:v>1078</c:v>
                </c:pt>
                <c:pt idx="13">
                  <c:v>1197</c:v>
                </c:pt>
                <c:pt idx="14">
                  <c:v>1245</c:v>
                </c:pt>
              </c:numCache>
            </c:numRef>
          </c:val>
        </c:ser>
        <c:dLbls>
          <c:showLegendKey val="0"/>
          <c:showVal val="1"/>
          <c:showCatName val="0"/>
          <c:showSerName val="0"/>
          <c:showPercent val="0"/>
          <c:showBubbleSize val="0"/>
        </c:dLbls>
        <c:gapWidth val="150"/>
        <c:axId val="900999056"/>
        <c:axId val="900995528"/>
      </c:barChart>
      <c:catAx>
        <c:axId val="900999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00995528"/>
        <c:crosses val="autoZero"/>
        <c:auto val="1"/>
        <c:lblAlgn val="ctr"/>
        <c:lblOffset val="100"/>
        <c:noMultiLvlLbl val="0"/>
      </c:catAx>
      <c:valAx>
        <c:axId val="900995528"/>
        <c:scaling>
          <c:orientation val="minMax"/>
          <c:min val="400"/>
        </c:scaling>
        <c:delete val="1"/>
        <c:axPos val="l"/>
        <c:numFmt formatCode="General" sourceLinked="1"/>
        <c:majorTickMark val="none"/>
        <c:minorTickMark val="none"/>
        <c:tickLblPos val="nextTo"/>
        <c:crossAx val="90099905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7192456720173753E-2"/>
          <c:w val="1"/>
          <c:h val="0.81953452691013207"/>
        </c:manualLayout>
      </c:layout>
      <c:lineChart>
        <c:grouping val="standard"/>
        <c:varyColors val="0"/>
        <c:ser>
          <c:idx val="0"/>
          <c:order val="0"/>
          <c:tx>
            <c:strRef>
              <c:f>Sheet1!$B$1</c:f>
              <c:strCache>
                <c:ptCount val="1"/>
                <c:pt idx="0">
                  <c:v>Series 1</c:v>
                </c:pt>
              </c:strCache>
            </c:strRef>
          </c:tx>
          <c:spPr>
            <a:effectLst/>
          </c:spPr>
          <c:marker>
            <c:symbol val="none"/>
          </c:marker>
          <c:cat>
            <c:strRef>
              <c:f>Sheet1!$A$2:$A$12</c:f>
              <c:strCache>
                <c:ptCount val="11"/>
                <c:pt idx="0">
                  <c:v>1963-1967</c:v>
                </c:pt>
                <c:pt idx="1">
                  <c:v>1968-1972</c:v>
                </c:pt>
                <c:pt idx="2">
                  <c:v>1973-1977</c:v>
                </c:pt>
                <c:pt idx="3">
                  <c:v>1978-1982</c:v>
                </c:pt>
                <c:pt idx="4">
                  <c:v>1983-1987</c:v>
                </c:pt>
                <c:pt idx="5">
                  <c:v>1988-1992</c:v>
                </c:pt>
                <c:pt idx="6">
                  <c:v>1993-1997</c:v>
                </c:pt>
                <c:pt idx="7">
                  <c:v>1998-2002</c:v>
                </c:pt>
                <c:pt idx="8">
                  <c:v>2003-2007</c:v>
                </c:pt>
                <c:pt idx="9">
                  <c:v>2008-2012</c:v>
                </c:pt>
                <c:pt idx="10">
                  <c:v>2014</c:v>
                </c:pt>
              </c:strCache>
            </c:strRef>
          </c:cat>
          <c:val>
            <c:numRef>
              <c:f>Sheet1!$B$2:$B$12</c:f>
              <c:numCache>
                <c:formatCode>#,##0</c:formatCode>
                <c:ptCount val="11"/>
                <c:pt idx="0">
                  <c:v>1253</c:v>
                </c:pt>
                <c:pt idx="1">
                  <c:v>1104</c:v>
                </c:pt>
                <c:pt idx="2">
                  <c:v>840</c:v>
                </c:pt>
                <c:pt idx="3">
                  <c:v>725</c:v>
                </c:pt>
                <c:pt idx="4">
                  <c:v>621</c:v>
                </c:pt>
                <c:pt idx="5">
                  <c:v>591</c:v>
                </c:pt>
                <c:pt idx="6">
                  <c:v>572</c:v>
                </c:pt>
                <c:pt idx="7">
                  <c:v>528</c:v>
                </c:pt>
                <c:pt idx="8">
                  <c:v>454</c:v>
                </c:pt>
                <c:pt idx="9">
                  <c:v>424</c:v>
                </c:pt>
                <c:pt idx="10" formatCode="0">
                  <c:v>322</c:v>
                </c:pt>
              </c:numCache>
            </c:numRef>
          </c:val>
          <c:smooth val="0"/>
        </c:ser>
        <c:dLbls>
          <c:showLegendKey val="0"/>
          <c:showVal val="0"/>
          <c:showCatName val="0"/>
          <c:showSerName val="0"/>
          <c:showPercent val="0"/>
          <c:showBubbleSize val="0"/>
        </c:dLbls>
        <c:smooth val="0"/>
        <c:axId val="916467360"/>
        <c:axId val="916460304"/>
      </c:lineChart>
      <c:catAx>
        <c:axId val="916467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rgbClr val="002060"/>
                </a:solidFill>
                <a:latin typeface="+mn-lt"/>
                <a:ea typeface="+mn-ea"/>
                <a:cs typeface="+mn-cs"/>
              </a:defRPr>
            </a:pPr>
            <a:endParaRPr lang="es-EC"/>
          </a:p>
        </c:txPr>
        <c:crossAx val="916460304"/>
        <c:crosses val="autoZero"/>
        <c:auto val="1"/>
        <c:lblAlgn val="ctr"/>
        <c:lblOffset val="100"/>
        <c:noMultiLvlLbl val="0"/>
      </c:catAx>
      <c:valAx>
        <c:axId val="916460304"/>
        <c:scaling>
          <c:orientation val="minMax"/>
        </c:scaling>
        <c:delete val="0"/>
        <c:axPos val="l"/>
        <c:numFmt formatCode="#,##0" sourceLinked="1"/>
        <c:majorTickMark val="out"/>
        <c:minorTickMark val="none"/>
        <c:tickLblPos val="nextTo"/>
        <c:crossAx val="9164673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7192456720173753E-2"/>
          <c:w val="1"/>
          <c:h val="0.67701922947442128"/>
        </c:manualLayout>
      </c:layout>
      <c:barChart>
        <c:barDir val="col"/>
        <c:grouping val="clustered"/>
        <c:varyColors val="0"/>
        <c:ser>
          <c:idx val="0"/>
          <c:order val="0"/>
          <c:tx>
            <c:strRef>
              <c:f>Sheet1!$B$1</c:f>
              <c:strCache>
                <c:ptCount val="1"/>
                <c:pt idx="0">
                  <c:v>2010</c:v>
                </c:pt>
              </c:strCache>
            </c:strRef>
          </c:tx>
          <c:spPr>
            <a:solidFill>
              <a:srgbClr val="002060"/>
            </a:solidFill>
            <a:ln>
              <a:noFill/>
            </a:ln>
            <a:effectLst/>
          </c:spPr>
          <c:invertIfNegative val="0"/>
          <c:dLbls>
            <c:dLbl>
              <c:idx val="0"/>
              <c:layout/>
              <c:tx>
                <c:rich>
                  <a:bodyPr/>
                  <a:lstStyle/>
                  <a:p>
                    <a:r>
                      <a:rPr lang="en-US" dirty="0"/>
                      <a:t>873</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5.4708556357404195E-17"/>
                  <c:y val="5.8257529358598372E-17"/>
                </c:manualLayout>
              </c:layout>
              <c:tx>
                <c:rich>
                  <a:bodyPr/>
                  <a:lstStyle/>
                  <a:p>
                    <a:endParaRPr lang="en-US" dirty="0"/>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manualLayout>
                  <c:x val="0"/>
                  <c:y val="-1.9066320770579615E-2"/>
                </c:manualLayout>
              </c:layout>
              <c:tx>
                <c:rich>
                  <a:bodyPr/>
                  <a:lstStyle/>
                  <a:p>
                    <a:endParaRPr lang="en-US" dirty="0"/>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572</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567</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530</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wrap="square" lIns="38100" tIns="19050" rIns="38100" bIns="19050" anchor="ctr">
                <a:spAutoFit/>
              </a:bodyPr>
              <a:lstStyle/>
              <a:p>
                <a:pPr>
                  <a:defRPr lang="es-ES" sz="10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Sheet1!$A$2:$A$7</c:f>
              <c:strCache>
                <c:ptCount val="6"/>
                <c:pt idx="0">
                  <c:v>Norte América</c:v>
                </c:pt>
                <c:pt idx="1">
                  <c:v>Oceania</c:v>
                </c:pt>
                <c:pt idx="2">
                  <c:v>Asia/Oriente Próximo</c:v>
                </c:pt>
                <c:pt idx="3">
                  <c:v>Africa</c:v>
                </c:pt>
                <c:pt idx="4">
                  <c:v>Latinoamérica</c:v>
                </c:pt>
                <c:pt idx="5">
                  <c:v>Europa</c:v>
                </c:pt>
              </c:strCache>
            </c:strRef>
          </c:cat>
          <c:val>
            <c:numRef>
              <c:f>Sheet1!$B$2:$B$7</c:f>
              <c:numCache>
                <c:formatCode>General</c:formatCode>
                <c:ptCount val="6"/>
                <c:pt idx="0">
                  <c:v>873</c:v>
                </c:pt>
                <c:pt idx="1">
                  <c:v>683</c:v>
                </c:pt>
                <c:pt idx="2">
                  <c:v>582</c:v>
                </c:pt>
                <c:pt idx="3">
                  <c:v>572</c:v>
                </c:pt>
                <c:pt idx="4">
                  <c:v>567</c:v>
                </c:pt>
                <c:pt idx="5">
                  <c:v>530</c:v>
                </c:pt>
              </c:numCache>
            </c:numRef>
          </c:val>
        </c:ser>
        <c:dLbls>
          <c:dLblPos val="outEnd"/>
          <c:showLegendKey val="0"/>
          <c:showVal val="1"/>
          <c:showCatName val="0"/>
          <c:showSerName val="0"/>
          <c:showPercent val="0"/>
          <c:showBubbleSize val="0"/>
        </c:dLbls>
        <c:gapWidth val="129"/>
        <c:axId val="916466968"/>
        <c:axId val="916469712"/>
      </c:barChart>
      <c:catAx>
        <c:axId val="9164669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rgbClr val="002060"/>
                </a:solidFill>
                <a:latin typeface="+mn-lt"/>
                <a:ea typeface="+mn-ea"/>
                <a:cs typeface="+mn-cs"/>
              </a:defRPr>
            </a:pPr>
            <a:endParaRPr lang="es-EC"/>
          </a:p>
        </c:txPr>
        <c:crossAx val="916469712"/>
        <c:crosses val="autoZero"/>
        <c:auto val="1"/>
        <c:lblAlgn val="ctr"/>
        <c:lblOffset val="100"/>
        <c:noMultiLvlLbl val="0"/>
      </c:catAx>
      <c:valAx>
        <c:axId val="916469712"/>
        <c:scaling>
          <c:orientation val="minMax"/>
        </c:scaling>
        <c:delete val="1"/>
        <c:axPos val="l"/>
        <c:numFmt formatCode="General" sourceLinked="1"/>
        <c:majorTickMark val="none"/>
        <c:minorTickMark val="none"/>
        <c:tickLblPos val="nextTo"/>
        <c:crossAx val="91646696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Europa</c:v>
                </c:pt>
              </c:strCache>
            </c:strRef>
          </c:tx>
          <c:spPr>
            <a:solidFill>
              <a:schemeClr val="accent1"/>
            </a:solidFill>
            <a:ln>
              <a:noFill/>
            </a:ln>
            <a:effectLst/>
          </c:spPr>
          <c:invertIfNegative val="0"/>
          <c:cat>
            <c:strRef>
              <c:f>Sheet1!$A$2:$A$7</c:f>
              <c:strCache>
                <c:ptCount val="6"/>
                <c:pt idx="0">
                  <c:v>1983-1987</c:v>
                </c:pt>
                <c:pt idx="1">
                  <c:v>1988-1992</c:v>
                </c:pt>
                <c:pt idx="2">
                  <c:v>1993-1997</c:v>
                </c:pt>
                <c:pt idx="3">
                  <c:v>1998-2002</c:v>
                </c:pt>
                <c:pt idx="4">
                  <c:v>2003-2007</c:v>
                </c:pt>
                <c:pt idx="5">
                  <c:v>2008-2012</c:v>
                </c:pt>
              </c:strCache>
            </c:strRef>
          </c:cat>
          <c:val>
            <c:numRef>
              <c:f>Sheet1!$B$2:$B$7</c:f>
              <c:numCache>
                <c:formatCode>0.0%</c:formatCode>
                <c:ptCount val="6"/>
                <c:pt idx="0">
                  <c:v>0.51500000000000001</c:v>
                </c:pt>
                <c:pt idx="1">
                  <c:v>0.51400000000000001</c:v>
                </c:pt>
                <c:pt idx="2">
                  <c:v>0.50900000000000001</c:v>
                </c:pt>
                <c:pt idx="3">
                  <c:v>0.51400000000000001</c:v>
                </c:pt>
                <c:pt idx="4">
                  <c:v>0.50800000000000001</c:v>
                </c:pt>
                <c:pt idx="5">
                  <c:v>0.504</c:v>
                </c:pt>
              </c:numCache>
            </c:numRef>
          </c:val>
        </c:ser>
        <c:ser>
          <c:idx val="1"/>
          <c:order val="1"/>
          <c:tx>
            <c:strRef>
              <c:f>Sheet1!$C$1</c:f>
              <c:strCache>
                <c:ptCount val="1"/>
                <c:pt idx="0">
                  <c:v>Asia/Oriente Próximo</c:v>
                </c:pt>
              </c:strCache>
            </c:strRef>
          </c:tx>
          <c:spPr>
            <a:solidFill>
              <a:schemeClr val="accent5">
                <a:lumMod val="60000"/>
                <a:lumOff val="40000"/>
              </a:schemeClr>
            </a:solidFill>
            <a:ln>
              <a:noFill/>
            </a:ln>
            <a:effectLst/>
          </c:spPr>
          <c:invertIfNegative val="0"/>
          <c:cat>
            <c:strRef>
              <c:f>Sheet1!$A$2:$A$7</c:f>
              <c:strCache>
                <c:ptCount val="6"/>
                <c:pt idx="0">
                  <c:v>1983-1987</c:v>
                </c:pt>
                <c:pt idx="1">
                  <c:v>1988-1992</c:v>
                </c:pt>
                <c:pt idx="2">
                  <c:v>1993-1997</c:v>
                </c:pt>
                <c:pt idx="3">
                  <c:v>1998-2002</c:v>
                </c:pt>
                <c:pt idx="4">
                  <c:v>2003-2007</c:v>
                </c:pt>
                <c:pt idx="5">
                  <c:v>2008-2012</c:v>
                </c:pt>
              </c:strCache>
            </c:strRef>
          </c:cat>
          <c:val>
            <c:numRef>
              <c:f>Sheet1!$C$2:$C$7</c:f>
              <c:numCache>
                <c:formatCode>0.0%</c:formatCode>
                <c:ptCount val="6"/>
                <c:pt idx="0">
                  <c:v>0.14000000000000001</c:v>
                </c:pt>
                <c:pt idx="1">
                  <c:v>0.16</c:v>
                </c:pt>
                <c:pt idx="2">
                  <c:v>0.17599999999999999</c:v>
                </c:pt>
                <c:pt idx="3">
                  <c:v>0.159</c:v>
                </c:pt>
                <c:pt idx="4">
                  <c:v>0.185</c:v>
                </c:pt>
                <c:pt idx="5">
                  <c:v>0.19700000000000001</c:v>
                </c:pt>
              </c:numCache>
            </c:numRef>
          </c:val>
        </c:ser>
        <c:ser>
          <c:idx val="2"/>
          <c:order val="2"/>
          <c:tx>
            <c:strRef>
              <c:f>Sheet1!$D$1</c:f>
              <c:strCache>
                <c:ptCount val="1"/>
                <c:pt idx="0">
                  <c:v>Norte América</c:v>
                </c:pt>
              </c:strCache>
            </c:strRef>
          </c:tx>
          <c:spPr>
            <a:solidFill>
              <a:schemeClr val="tx2">
                <a:lumMod val="20000"/>
                <a:lumOff val="80000"/>
              </a:schemeClr>
            </a:solidFill>
            <a:ln>
              <a:noFill/>
            </a:ln>
            <a:effectLst/>
          </c:spPr>
          <c:invertIfNegative val="0"/>
          <c:cat>
            <c:strRef>
              <c:f>Sheet1!$A$2:$A$7</c:f>
              <c:strCache>
                <c:ptCount val="6"/>
                <c:pt idx="0">
                  <c:v>1983-1987</c:v>
                </c:pt>
                <c:pt idx="1">
                  <c:v>1988-1992</c:v>
                </c:pt>
                <c:pt idx="2">
                  <c:v>1993-1997</c:v>
                </c:pt>
                <c:pt idx="3">
                  <c:v>1998-2002</c:v>
                </c:pt>
                <c:pt idx="4">
                  <c:v>2003-2007</c:v>
                </c:pt>
                <c:pt idx="5">
                  <c:v>2008-2012</c:v>
                </c:pt>
              </c:strCache>
            </c:strRef>
          </c:cat>
          <c:val>
            <c:numRef>
              <c:f>Sheet1!$D$2:$D$7</c:f>
              <c:numCache>
                <c:formatCode>0.0%</c:formatCode>
                <c:ptCount val="6"/>
                <c:pt idx="0">
                  <c:v>0.24</c:v>
                </c:pt>
                <c:pt idx="1">
                  <c:v>0.20899999999999999</c:v>
                </c:pt>
                <c:pt idx="2">
                  <c:v>0.187</c:v>
                </c:pt>
                <c:pt idx="3">
                  <c:v>0.17499999999999999</c:v>
                </c:pt>
                <c:pt idx="4">
                  <c:v>0.14599999999999999</c:v>
                </c:pt>
                <c:pt idx="5">
                  <c:v>0.13600000000000001</c:v>
                </c:pt>
              </c:numCache>
            </c:numRef>
          </c:val>
        </c:ser>
        <c:ser>
          <c:idx val="3"/>
          <c:order val="3"/>
          <c:tx>
            <c:strRef>
              <c:f>Sheet1!$E$1</c:f>
              <c:strCache>
                <c:ptCount val="1"/>
                <c:pt idx="0">
                  <c:v>Latinoamérica</c:v>
                </c:pt>
              </c:strCache>
            </c:strRef>
          </c:tx>
          <c:spPr>
            <a:solidFill>
              <a:schemeClr val="accent2"/>
            </a:solidFill>
            <a:ln>
              <a:noFill/>
            </a:ln>
            <a:effectLst/>
          </c:spPr>
          <c:invertIfNegative val="0"/>
          <c:dLbls>
            <c:spPr>
              <a:noFill/>
              <a:ln>
                <a:noFill/>
              </a:ln>
              <a:effectLst/>
            </c:spPr>
            <c:txPr>
              <a:bodyPr wrap="square" lIns="38100" tIns="19050" rIns="38100" bIns="19050" anchor="ctr">
                <a:spAutoFit/>
              </a:bodyPr>
              <a:lstStyle/>
              <a:p>
                <a:pPr>
                  <a:defRPr b="1"/>
                </a:pPr>
                <a:endParaRPr lang="es-EC"/>
              </a:p>
            </c:txPr>
            <c:dLblPos val="ct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accent4"/>
                      </a:solidFill>
                      <a:round/>
                    </a:ln>
                    <a:effectLst/>
                  </c:spPr>
                </c15:leaderLines>
              </c:ext>
            </c:extLst>
          </c:dLbls>
          <c:cat>
            <c:strRef>
              <c:f>Sheet1!$A$2:$A$7</c:f>
              <c:strCache>
                <c:ptCount val="6"/>
                <c:pt idx="0">
                  <c:v>1983-1987</c:v>
                </c:pt>
                <c:pt idx="1">
                  <c:v>1988-1992</c:v>
                </c:pt>
                <c:pt idx="2">
                  <c:v>1993-1997</c:v>
                </c:pt>
                <c:pt idx="3">
                  <c:v>1998-2002</c:v>
                </c:pt>
                <c:pt idx="4">
                  <c:v>2003-2007</c:v>
                </c:pt>
                <c:pt idx="5">
                  <c:v>2008-2012</c:v>
                </c:pt>
              </c:strCache>
            </c:strRef>
          </c:cat>
          <c:val>
            <c:numRef>
              <c:f>Sheet1!$E$2:$E$7</c:f>
              <c:numCache>
                <c:formatCode>0.0%</c:formatCode>
                <c:ptCount val="6"/>
                <c:pt idx="0">
                  <c:v>6.5000000000000002E-2</c:v>
                </c:pt>
                <c:pt idx="1">
                  <c:v>6.9000000000000006E-2</c:v>
                </c:pt>
                <c:pt idx="2">
                  <c:v>7.2999999999999995E-2</c:v>
                </c:pt>
                <c:pt idx="3">
                  <c:v>8.7999999999999995E-2</c:v>
                </c:pt>
                <c:pt idx="4">
                  <c:v>0.10100000000000001</c:v>
                </c:pt>
                <c:pt idx="5">
                  <c:v>0.106</c:v>
                </c:pt>
              </c:numCache>
            </c:numRef>
          </c:val>
        </c:ser>
        <c:ser>
          <c:idx val="4"/>
          <c:order val="4"/>
          <c:tx>
            <c:strRef>
              <c:f>Sheet1!$F$1</c:f>
              <c:strCache>
                <c:ptCount val="1"/>
                <c:pt idx="0">
                  <c:v>Africa</c:v>
                </c:pt>
              </c:strCache>
            </c:strRef>
          </c:tx>
          <c:spPr>
            <a:solidFill>
              <a:schemeClr val="accent2">
                <a:lumMod val="75000"/>
              </a:schemeClr>
            </a:solidFill>
            <a:ln>
              <a:noFill/>
            </a:ln>
            <a:effectLst/>
          </c:spPr>
          <c:invertIfNegative val="0"/>
          <c:cat>
            <c:strRef>
              <c:f>Sheet1!$A$2:$A$7</c:f>
              <c:strCache>
                <c:ptCount val="6"/>
                <c:pt idx="0">
                  <c:v>1983-1987</c:v>
                </c:pt>
                <c:pt idx="1">
                  <c:v>1988-1992</c:v>
                </c:pt>
                <c:pt idx="2">
                  <c:v>1993-1997</c:v>
                </c:pt>
                <c:pt idx="3">
                  <c:v>1998-2002</c:v>
                </c:pt>
                <c:pt idx="4">
                  <c:v>2003-2007</c:v>
                </c:pt>
                <c:pt idx="5">
                  <c:v>2008-2012</c:v>
                </c:pt>
              </c:strCache>
            </c:strRef>
          </c:cat>
          <c:val>
            <c:numRef>
              <c:f>Sheet1!$F$2:$F$7</c:f>
              <c:numCache>
                <c:formatCode>0.0%</c:formatCode>
                <c:ptCount val="6"/>
                <c:pt idx="0">
                  <c:v>1.2999999999999999E-2</c:v>
                </c:pt>
                <c:pt idx="1">
                  <c:v>1.4E-2</c:v>
                </c:pt>
                <c:pt idx="2">
                  <c:v>1.7999999999999999E-2</c:v>
                </c:pt>
                <c:pt idx="3">
                  <c:v>2.7E-2</c:v>
                </c:pt>
                <c:pt idx="4">
                  <c:v>2.9000000000000001E-2</c:v>
                </c:pt>
                <c:pt idx="5">
                  <c:v>3.1E-2</c:v>
                </c:pt>
              </c:numCache>
            </c:numRef>
          </c:val>
        </c:ser>
        <c:ser>
          <c:idx val="5"/>
          <c:order val="5"/>
          <c:tx>
            <c:strRef>
              <c:f>Sheet1!$G$1</c:f>
              <c:strCache>
                <c:ptCount val="1"/>
                <c:pt idx="0">
                  <c:v>Oceania</c:v>
                </c:pt>
              </c:strCache>
            </c:strRef>
          </c:tx>
          <c:spPr>
            <a:solidFill>
              <a:schemeClr val="tx1">
                <a:lumMod val="60000"/>
                <a:lumOff val="40000"/>
              </a:schemeClr>
            </a:solidFill>
            <a:ln>
              <a:noFill/>
            </a:ln>
            <a:effectLst/>
          </c:spPr>
          <c:invertIfNegative val="0"/>
          <c:dPt>
            <c:idx val="0"/>
            <c:invertIfNegative val="0"/>
            <c:bubble3D val="0"/>
            <c:spPr>
              <a:solidFill>
                <a:schemeClr val="bg1">
                  <a:lumMod val="75000"/>
                </a:schemeClr>
              </a:solidFill>
              <a:ln>
                <a:noFill/>
              </a:ln>
              <a:effectLst/>
            </c:spPr>
          </c:dPt>
          <c:cat>
            <c:strRef>
              <c:f>Sheet1!$A$2:$A$7</c:f>
              <c:strCache>
                <c:ptCount val="6"/>
                <c:pt idx="0">
                  <c:v>1983-1987</c:v>
                </c:pt>
                <c:pt idx="1">
                  <c:v>1988-1992</c:v>
                </c:pt>
                <c:pt idx="2">
                  <c:v>1993-1997</c:v>
                </c:pt>
                <c:pt idx="3">
                  <c:v>1998-2002</c:v>
                </c:pt>
                <c:pt idx="4">
                  <c:v>2003-2007</c:v>
                </c:pt>
                <c:pt idx="5">
                  <c:v>2008-2012</c:v>
                </c:pt>
              </c:strCache>
            </c:strRef>
          </c:cat>
          <c:val>
            <c:numRef>
              <c:f>Sheet1!$G$2:$G$7</c:f>
              <c:numCache>
                <c:formatCode>0.0%</c:formatCode>
                <c:ptCount val="6"/>
                <c:pt idx="0">
                  <c:v>0.03</c:v>
                </c:pt>
                <c:pt idx="1">
                  <c:v>3.4000000000000002E-2</c:v>
                </c:pt>
                <c:pt idx="2">
                  <c:v>3.5999999999999997E-2</c:v>
                </c:pt>
                <c:pt idx="3">
                  <c:v>3.6999999999999998E-2</c:v>
                </c:pt>
                <c:pt idx="4">
                  <c:v>0.03</c:v>
                </c:pt>
                <c:pt idx="5">
                  <c:v>2.7E-2</c:v>
                </c:pt>
              </c:numCache>
            </c:numRef>
          </c:val>
        </c:ser>
        <c:dLbls>
          <c:showLegendKey val="0"/>
          <c:showVal val="0"/>
          <c:showCatName val="0"/>
          <c:showSerName val="0"/>
          <c:showPercent val="0"/>
          <c:showBubbleSize val="0"/>
        </c:dLbls>
        <c:gapWidth val="150"/>
        <c:overlap val="100"/>
        <c:axId val="916463832"/>
        <c:axId val="916462656"/>
      </c:barChart>
      <c:catAx>
        <c:axId val="9164638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916462656"/>
        <c:crosses val="autoZero"/>
        <c:auto val="1"/>
        <c:lblAlgn val="ctr"/>
        <c:lblOffset val="100"/>
        <c:noMultiLvlLbl val="0"/>
      </c:catAx>
      <c:valAx>
        <c:axId val="916462656"/>
        <c:scaling>
          <c:orientation val="minMax"/>
          <c:max val="1"/>
        </c:scaling>
        <c:delete val="0"/>
        <c:axPos val="l"/>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rgbClr val="002060"/>
                </a:solidFill>
                <a:latin typeface="+mn-lt"/>
                <a:ea typeface="+mn-ea"/>
                <a:cs typeface="+mn-cs"/>
              </a:defRPr>
            </a:pPr>
            <a:endParaRPr lang="es-EC"/>
          </a:p>
        </c:txPr>
        <c:crossAx val="916463832"/>
        <c:crosses val="autoZero"/>
        <c:crossBetween val="between"/>
      </c:valAx>
      <c:spPr>
        <a:noFill/>
        <a:ln>
          <a:noFill/>
        </a:ln>
        <a:effectLst/>
      </c:spPr>
    </c:plotArea>
    <c:legend>
      <c:legendPos val="b"/>
      <c:layout>
        <c:manualLayout>
          <c:xMode val="edge"/>
          <c:yMode val="edge"/>
          <c:x val="2.9266902480428986E-2"/>
          <c:y val="0.83823221477944088"/>
          <c:w val="0.95923711830202896"/>
          <c:h val="0.10071204982746279"/>
        </c:manualLayout>
      </c:layout>
      <c:overlay val="0"/>
      <c:spPr>
        <a:noFill/>
        <a:ln>
          <a:noFill/>
        </a:ln>
        <a:effectLst/>
      </c:spPr>
      <c:txPr>
        <a:bodyPr rot="0" spcFirstLastPara="1" vertOverflow="ellipsis" vert="horz" wrap="square" anchor="ctr" anchorCtr="1"/>
        <a:lstStyle/>
        <a:p>
          <a:pPr>
            <a:defRPr lang="es-ES" sz="8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7988441714994075E-2"/>
          <c:y val="6.0778921497677087E-2"/>
          <c:w val="0.45669704248083026"/>
          <c:h val="0.93922107850232295"/>
        </c:manualLayout>
      </c:layout>
      <c:pieChart>
        <c:varyColors val="1"/>
        <c:ser>
          <c:idx val="0"/>
          <c:order val="0"/>
          <c:tx>
            <c:strRef>
              <c:f>Sheet1!$B$1</c:f>
              <c:strCache>
                <c:ptCount val="1"/>
                <c:pt idx="0">
                  <c:v>Sales</c:v>
                </c:pt>
              </c:strCache>
            </c:strRef>
          </c:tx>
          <c:spPr>
            <a:ln>
              <a:noFill/>
            </a:ln>
          </c:spPr>
          <c:dPt>
            <c:idx val="0"/>
            <c:bubble3D val="0"/>
            <c:explosion val="15"/>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3">
                  <a:lumMod val="40000"/>
                  <a:lumOff val="60000"/>
                </a:schemeClr>
              </a:solidFill>
              <a:ln w="19050">
                <a:noFill/>
              </a:ln>
              <a:effectLst/>
            </c:spPr>
          </c:dPt>
          <c:dPt>
            <c:idx val="4"/>
            <c:bubble3D val="0"/>
            <c:spPr>
              <a:solidFill>
                <a:schemeClr val="accent5"/>
              </a:solidFill>
              <a:ln w="19050">
                <a:noFill/>
              </a:ln>
              <a:effectLst/>
            </c:spPr>
          </c:dPt>
          <c:dPt>
            <c:idx val="5"/>
            <c:bubble3D val="0"/>
            <c:spPr>
              <a:solidFill>
                <a:schemeClr val="accent2">
                  <a:lumMod val="75000"/>
                </a:schemeClr>
              </a:solidFill>
              <a:ln w="19050">
                <a:noFill/>
              </a:ln>
              <a:effectLst/>
            </c:spPr>
          </c:dPt>
          <c:dPt>
            <c:idx val="6"/>
            <c:bubble3D val="0"/>
            <c:spPr>
              <a:solidFill>
                <a:schemeClr val="tx2">
                  <a:lumMod val="20000"/>
                  <a:lumOff val="80000"/>
                </a:schemeClr>
              </a:solidFill>
              <a:ln w="19050">
                <a:noFill/>
              </a:ln>
              <a:effectLst/>
            </c:spPr>
          </c:dPt>
          <c:dPt>
            <c:idx val="7"/>
            <c:bubble3D val="0"/>
            <c:spPr>
              <a:solidFill>
                <a:schemeClr val="bg1">
                  <a:lumMod val="50000"/>
                </a:schemeClr>
              </a:solidFill>
              <a:ln w="19050">
                <a:noFill/>
              </a:ln>
              <a:effectLst/>
            </c:spPr>
          </c:dPt>
          <c:dPt>
            <c:idx val="8"/>
            <c:bubble3D val="0"/>
            <c:spPr>
              <a:solidFill>
                <a:schemeClr val="bg1">
                  <a:lumMod val="85000"/>
                </a:schemeClr>
              </a:solidFill>
              <a:ln w="19050">
                <a:noFill/>
              </a:ln>
              <a:effectLst/>
            </c:spPr>
          </c:dPt>
          <c:dLbls>
            <c:dLbl>
              <c:idx val="0"/>
              <c:layout/>
              <c:tx>
                <c:rich>
                  <a:bodyPr/>
                  <a:lstStyle/>
                  <a:p>
                    <a:r>
                      <a:rPr lang="en-US" dirty="0"/>
                      <a:t>17,2%</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14,5%</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13,0%</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6,8%</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5,8%</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5,1%</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4,4%</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3,9%</a:t>
                    </a:r>
                  </a:p>
                </c:rich>
              </c:tx>
              <c:dLblPos val="inEnd"/>
              <c:showLegendKey val="0"/>
              <c:showVal val="1"/>
              <c:showCatName val="0"/>
              <c:showSerName val="0"/>
              <c:showPercent val="0"/>
              <c:showBubbleSize val="0"/>
              <c:extLst>
                <c:ext xmlns:c15="http://schemas.microsoft.com/office/drawing/2012/chart" uri="{CE6537A1-D6FC-4f65-9D91-7224C49458BB}">
                  <c15:layout/>
                </c:ext>
              </c:extLst>
            </c:dLbl>
            <c:dLbl>
              <c:idx val="8"/>
              <c:layout/>
              <c:spPr>
                <a:noFill/>
                <a:ln>
                  <a:noFill/>
                </a:ln>
                <a:effectLst/>
              </c:spPr>
              <c:txPr>
                <a:bodyPr rot="0" spcFirstLastPara="1" vertOverflow="ellipsis" vert="horz" wrap="square" lIns="38100" tIns="19050" rIns="38100" bIns="19050" anchor="ctr" anchorCtr="1">
                  <a:noAutofit/>
                </a:bodyPr>
                <a:lstStyle/>
                <a:p>
                  <a:pPr>
                    <a:defRPr lang="es-ES" sz="1000" b="1" i="0" u="none" strike="noStrike" kern="1200" baseline="0">
                      <a:solidFill>
                        <a:schemeClr val="bg1"/>
                      </a:solidFill>
                      <a:latin typeface="+mn-lt"/>
                      <a:ea typeface="+mn-ea"/>
                      <a:cs typeface="+mn-cs"/>
                    </a:defRPr>
                  </a:pPr>
                  <a:endParaRPr lang="es-EC"/>
                </a:p>
              </c:txPr>
              <c:dLblPos val="bestFit"/>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layout/>
                </c:ext>
              </c:extLst>
            </c:dLbl>
            <c:spPr>
              <a:noFill/>
              <a:ln>
                <a:noFill/>
              </a:ln>
              <a:effectLst/>
            </c:spPr>
            <c:txPr>
              <a:bodyPr rot="0" spcFirstLastPara="1" vertOverflow="ellipsis" vert="horz" wrap="square" lIns="38100" tIns="19050" rIns="38100" bIns="19050" anchor="ctr" anchorCtr="1">
                <a:spAutoFit/>
              </a:bodyPr>
              <a:lstStyle/>
              <a:p>
                <a:pPr>
                  <a:defRPr lang="es-ES" sz="1000" b="1" i="0" u="none" strike="noStrike" kern="1200" baseline="0">
                    <a:solidFill>
                      <a:schemeClr val="bg1"/>
                    </a:solidFill>
                    <a:latin typeface="+mn-lt"/>
                    <a:ea typeface="+mn-ea"/>
                    <a:cs typeface="+mn-cs"/>
                  </a:defRPr>
                </a:pPr>
                <a:endParaRPr lang="es-EC"/>
              </a:p>
            </c:txPr>
            <c:dLblPos val="inEnd"/>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Sheet1!$A$2:$A$10</c:f>
              <c:strCache>
                <c:ptCount val="9"/>
                <c:pt idx="0">
                  <c:v>Ciencias médicas</c:v>
                </c:pt>
                <c:pt idx="1">
                  <c:v>Tecnología</c:v>
                </c:pt>
                <c:pt idx="2">
                  <c:v>Ciencias (resto) </c:v>
                </c:pt>
                <c:pt idx="3">
                  <c:v>Industria</c:v>
                </c:pt>
                <c:pt idx="4">
                  <c:v>Educación </c:v>
                </c:pt>
                <c:pt idx="5">
                  <c:v>Ciencias sociales</c:v>
                </c:pt>
                <c:pt idx="6">
                  <c:v>Economía</c:v>
                </c:pt>
                <c:pt idx="7">
                  <c:v>Gestión</c:v>
                </c:pt>
                <c:pt idx="8">
                  <c:v>Otros</c:v>
                </c:pt>
              </c:strCache>
            </c:strRef>
          </c:cat>
          <c:val>
            <c:numRef>
              <c:f>Sheet1!$B$2:$B$10</c:f>
              <c:numCache>
                <c:formatCode>0.0%</c:formatCode>
                <c:ptCount val="9"/>
                <c:pt idx="0">
                  <c:v>0.17199999999999999</c:v>
                </c:pt>
                <c:pt idx="1">
                  <c:v>0.14499999999999999</c:v>
                </c:pt>
                <c:pt idx="2">
                  <c:v>0.13</c:v>
                </c:pt>
                <c:pt idx="3">
                  <c:v>6.8000000000000005E-2</c:v>
                </c:pt>
                <c:pt idx="4">
                  <c:v>5.8000000000000003E-2</c:v>
                </c:pt>
                <c:pt idx="5">
                  <c:v>5.0999999999999997E-2</c:v>
                </c:pt>
                <c:pt idx="6">
                  <c:v>4.3999999999999997E-2</c:v>
                </c:pt>
                <c:pt idx="7">
                  <c:v>3.9E-2</c:v>
                </c:pt>
                <c:pt idx="8">
                  <c:v>0.29299999999999998</c:v>
                </c:pt>
              </c:numCache>
            </c:numRef>
          </c:val>
        </c:ser>
        <c:dLbls>
          <c:dLblPos val="outEnd"/>
          <c:showLegendKey val="0"/>
          <c:showVal val="1"/>
          <c:showCatName val="0"/>
          <c:showSerName val="0"/>
          <c:showPercent val="0"/>
          <c:showBubbleSize val="0"/>
          <c:showLeaderLines val="1"/>
        </c:dLbls>
        <c:firstSliceAng val="0"/>
      </c:pieChart>
      <c:spPr>
        <a:noFill/>
        <a:ln>
          <a:noFill/>
        </a:ln>
        <a:effectLst/>
      </c:spPr>
    </c:plotArea>
    <c:legend>
      <c:legendPos val="r"/>
      <c:layout>
        <c:manualLayout>
          <c:xMode val="edge"/>
          <c:yMode val="edge"/>
          <c:x val="0.70343247198727576"/>
          <c:y val="4.3463148130710991E-2"/>
          <c:w val="0.27713540998581354"/>
          <c:h val="0.95653685186928905"/>
        </c:manualLayout>
      </c:layout>
      <c:overlay val="0"/>
      <c:spPr>
        <a:noFill/>
        <a:ln>
          <a:noFill/>
        </a:ln>
        <a:effectLst/>
      </c:spPr>
      <c:txPr>
        <a:bodyPr rot="0" spcFirstLastPara="1" vertOverflow="ellipsis" vert="horz" wrap="square" anchor="ctr" anchorCtr="1"/>
        <a:lstStyle/>
        <a:p>
          <a:pPr>
            <a:defRPr lang="es-ES" sz="9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2362891998991165E-2"/>
          <c:y val="4.2757528543332229E-2"/>
          <c:w val="0.48648843011182646"/>
          <c:h val="0.90234107827528176"/>
        </c:manualLayout>
      </c:layout>
      <c:pieChart>
        <c:varyColors val="1"/>
        <c:ser>
          <c:idx val="0"/>
          <c:order val="0"/>
          <c:tx>
            <c:strRef>
              <c:f>Sheet1!$B$1</c:f>
              <c:strCache>
                <c:ptCount val="1"/>
                <c:pt idx="0">
                  <c:v>Sales</c:v>
                </c:pt>
              </c:strCache>
            </c:strRef>
          </c:tx>
          <c:spPr>
            <a:ln>
              <a:noFill/>
            </a:ln>
          </c:spPr>
          <c:dPt>
            <c:idx val="0"/>
            <c:bubble3D val="0"/>
            <c:explosion val="10"/>
            <c:spPr>
              <a:solidFill>
                <a:schemeClr val="accent2"/>
              </a:solidFill>
              <a:ln w="19050">
                <a:noFill/>
              </a:ln>
              <a:effectLst/>
            </c:spPr>
          </c:dPt>
          <c:dPt>
            <c:idx val="1"/>
            <c:bubble3D val="0"/>
            <c:spPr>
              <a:solidFill>
                <a:schemeClr val="accent3"/>
              </a:solidFill>
              <a:ln w="19050">
                <a:noFill/>
              </a:ln>
              <a:effectLst/>
            </c:spPr>
          </c:dPt>
          <c:dPt>
            <c:idx val="2"/>
            <c:bubble3D val="0"/>
            <c:spPr>
              <a:solidFill>
                <a:schemeClr val="tx1">
                  <a:lumMod val="20000"/>
                  <a:lumOff val="80000"/>
                </a:schemeClr>
              </a:solidFill>
              <a:ln w="19050">
                <a:noFill/>
              </a:ln>
              <a:effectLst/>
            </c:spPr>
          </c:dPt>
          <c:dPt>
            <c:idx val="3"/>
            <c:bubble3D val="0"/>
            <c:spPr>
              <a:solidFill>
                <a:schemeClr val="bg1">
                  <a:lumMod val="85000"/>
                </a:schemeClr>
              </a:solidFill>
              <a:ln w="19050">
                <a:noFill/>
              </a:ln>
              <a:effectLst/>
            </c:spPr>
          </c:dPt>
          <c:dPt>
            <c:idx val="4"/>
            <c:bubble3D val="0"/>
            <c:spPr>
              <a:solidFill>
                <a:schemeClr val="accent4">
                  <a:lumMod val="60000"/>
                </a:schemeClr>
              </a:solidFill>
              <a:ln w="19050">
                <a:noFill/>
              </a:ln>
              <a:effectLst/>
            </c:spPr>
          </c:dPt>
          <c:dPt>
            <c:idx val="5"/>
            <c:bubble3D val="0"/>
            <c:spPr>
              <a:solidFill>
                <a:schemeClr val="accent6">
                  <a:lumMod val="60000"/>
                </a:schemeClr>
              </a:solidFill>
              <a:ln w="19050">
                <a:noFill/>
              </a:ln>
              <a:effectLst/>
            </c:spPr>
          </c:dPt>
          <c:dPt>
            <c:idx val="6"/>
            <c:bubble3D val="0"/>
            <c:spPr>
              <a:solidFill>
                <a:schemeClr val="accent2">
                  <a:lumMod val="80000"/>
                  <a:lumOff val="20000"/>
                </a:schemeClr>
              </a:solidFill>
              <a:ln w="19050">
                <a:noFill/>
              </a:ln>
              <a:effectLst/>
            </c:spPr>
          </c:dPt>
          <c:dPt>
            <c:idx val="7"/>
            <c:bubble3D val="0"/>
            <c:spPr>
              <a:solidFill>
                <a:schemeClr val="accent4">
                  <a:lumMod val="80000"/>
                  <a:lumOff val="20000"/>
                </a:schemeClr>
              </a:solidFill>
              <a:ln w="19050">
                <a:noFill/>
              </a:ln>
              <a:effectLst/>
            </c:spPr>
          </c:dPt>
          <c:dPt>
            <c:idx val="8"/>
            <c:bubble3D val="0"/>
            <c:spPr>
              <a:solidFill>
                <a:schemeClr val="accent6">
                  <a:lumMod val="80000"/>
                  <a:lumOff val="20000"/>
                </a:schemeClr>
              </a:solidFill>
              <a:ln w="19050">
                <a:noFill/>
              </a:ln>
              <a:effectLst/>
            </c:spPr>
          </c:dPt>
          <c:dLbls>
            <c:dLbl>
              <c:idx val="2"/>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2060"/>
                      </a:solidFill>
                      <a:latin typeface="+mn-lt"/>
                      <a:ea typeface="+mn-ea"/>
                      <a:cs typeface="+mn-cs"/>
                    </a:defRPr>
                  </a:pPr>
                  <a:endParaRPr lang="es-EC"/>
                </a:p>
              </c:txPr>
              <c:dLblPos val="bestFit"/>
              <c:showLegendKey val="0"/>
              <c:showVal val="1"/>
              <c:showCatName val="0"/>
              <c:showSerName val="0"/>
              <c:showPercent val="0"/>
              <c:showBubbleSize val="0"/>
            </c:dLbl>
            <c:dLbl>
              <c:idx val="3"/>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2060"/>
                      </a:solidFill>
                      <a:latin typeface="+mn-lt"/>
                      <a:ea typeface="+mn-ea"/>
                      <a:cs typeface="+mn-cs"/>
                    </a:defRPr>
                  </a:pPr>
                  <a:endParaRPr lang="es-EC"/>
                </a:p>
              </c:txPr>
              <c:dLblPos val="bestFit"/>
              <c:showLegendKey val="0"/>
              <c:showVal val="1"/>
              <c:showCatName val="0"/>
              <c:showSerName val="0"/>
              <c:showPercent val="0"/>
              <c:showBubbleSize val="0"/>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s-EC"/>
              </a:p>
            </c:txPr>
            <c:dLblPos val="bestFit"/>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Sheet1!$A$2:$A$5</c:f>
              <c:strCache>
                <c:ptCount val="4"/>
                <c:pt idx="0">
                  <c:v>Instalaciones de eventos en hoteles</c:v>
                </c:pt>
                <c:pt idx="1">
                  <c:v>Centros de conferencias/exhibiciones</c:v>
                </c:pt>
                <c:pt idx="2">
                  <c:v>Universidades</c:v>
                </c:pt>
                <c:pt idx="3">
                  <c:v>Otros</c:v>
                </c:pt>
              </c:strCache>
            </c:strRef>
          </c:cat>
          <c:val>
            <c:numRef>
              <c:f>Sheet1!$B$2:$B$5</c:f>
              <c:numCache>
                <c:formatCode>0.0%</c:formatCode>
                <c:ptCount val="4"/>
                <c:pt idx="0">
                  <c:v>0.442</c:v>
                </c:pt>
                <c:pt idx="1">
                  <c:v>0.24299999999999999</c:v>
                </c:pt>
                <c:pt idx="2">
                  <c:v>0.224</c:v>
                </c:pt>
                <c:pt idx="3">
                  <c:v>9.0999999999999998E-2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59649053908316618"/>
          <c:y val="0.19660540882745964"/>
          <c:w val="0.38407734288992318"/>
          <c:h val="0.72128451137640814"/>
        </c:manualLayout>
      </c:layout>
      <c:overlay val="0"/>
      <c:spPr>
        <a:noFill/>
        <a:ln>
          <a:noFill/>
        </a:ln>
        <a:effectLst/>
      </c:spPr>
      <c:txPr>
        <a:bodyPr rot="0" spcFirstLastPara="1" vertOverflow="ellipsis" vert="horz" wrap="square" anchor="ctr" anchorCtr="1"/>
        <a:lstStyle/>
        <a:p>
          <a:pPr>
            <a:defRPr lang="es-ES" sz="9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7988441714994075E-2"/>
          <c:y val="6.0778921497677087E-2"/>
          <c:w val="0.45669704248083026"/>
          <c:h val="0.93922107850232295"/>
        </c:manualLayout>
      </c:layout>
      <c:pieChart>
        <c:varyColors val="1"/>
        <c:ser>
          <c:idx val="0"/>
          <c:order val="0"/>
          <c:tx>
            <c:strRef>
              <c:f>Sheet1!$B$1</c:f>
              <c:strCache>
                <c:ptCount val="1"/>
                <c:pt idx="0">
                  <c:v>Sales</c:v>
                </c:pt>
              </c:strCache>
            </c:strRef>
          </c:tx>
          <c:spPr>
            <a:ln>
              <a:noFill/>
            </a:ln>
          </c:spPr>
          <c:dPt>
            <c:idx val="0"/>
            <c:bubble3D val="0"/>
            <c:explosion val="15"/>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3">
                  <a:lumMod val="40000"/>
                  <a:lumOff val="60000"/>
                </a:schemeClr>
              </a:solidFill>
              <a:ln w="19050">
                <a:noFill/>
              </a:ln>
              <a:effectLst/>
            </c:spPr>
          </c:dPt>
          <c:dPt>
            <c:idx val="4"/>
            <c:bubble3D val="0"/>
            <c:spPr>
              <a:solidFill>
                <a:schemeClr val="accent5"/>
              </a:solidFill>
              <a:ln w="19050">
                <a:noFill/>
              </a:ln>
              <a:effectLst/>
            </c:spPr>
          </c:dPt>
          <c:dPt>
            <c:idx val="5"/>
            <c:bubble3D val="0"/>
            <c:spPr>
              <a:solidFill>
                <a:schemeClr val="accent2">
                  <a:lumMod val="75000"/>
                </a:schemeClr>
              </a:solidFill>
              <a:ln w="19050">
                <a:noFill/>
              </a:ln>
              <a:effectLst/>
            </c:spPr>
          </c:dPt>
          <c:dPt>
            <c:idx val="6"/>
            <c:bubble3D val="0"/>
            <c:spPr>
              <a:solidFill>
                <a:schemeClr val="tx2">
                  <a:lumMod val="20000"/>
                  <a:lumOff val="80000"/>
                </a:schemeClr>
              </a:solidFill>
              <a:ln w="19050">
                <a:noFill/>
              </a:ln>
              <a:effectLst/>
            </c:spPr>
          </c:dPt>
          <c:dPt>
            <c:idx val="7"/>
            <c:bubble3D val="0"/>
            <c:spPr>
              <a:solidFill>
                <a:schemeClr val="bg1">
                  <a:lumMod val="50000"/>
                </a:schemeClr>
              </a:solidFill>
              <a:ln w="19050">
                <a:noFill/>
              </a:ln>
              <a:effectLst/>
            </c:spPr>
          </c:dPt>
          <c:dPt>
            <c:idx val="8"/>
            <c:bubble3D val="0"/>
            <c:spPr>
              <a:solidFill>
                <a:schemeClr val="bg1">
                  <a:lumMod val="85000"/>
                </a:schemeClr>
              </a:solidFill>
              <a:ln w="19050">
                <a:noFill/>
              </a:ln>
              <a:effectLst/>
            </c:spPr>
          </c:dPt>
          <c:dLbls>
            <c:dLbl>
              <c:idx val="0"/>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s-EC"/>
                </a:p>
              </c:txPr>
              <c:dLblPos val="bestFit"/>
              <c:showLegendKey val="0"/>
              <c:showVal val="1"/>
              <c:showCatName val="0"/>
              <c:showSerName val="0"/>
              <c:showPercent val="0"/>
              <c:showBubbleSize val="0"/>
            </c:dLbl>
            <c:dLbl>
              <c:idx val="1"/>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s-EC"/>
                </a:p>
              </c:txPr>
              <c:dLblPos val="bestFit"/>
              <c:showLegendKey val="0"/>
              <c:showVal val="1"/>
              <c:showCatName val="0"/>
              <c:showSerName val="0"/>
              <c:showPercent val="0"/>
              <c:showBubbleSize val="0"/>
            </c:dLbl>
            <c:dLbl>
              <c:idx val="2"/>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s-EC"/>
                </a:p>
              </c:txPr>
              <c:dLblPos val="bestFit"/>
              <c:showLegendKey val="0"/>
              <c:showVal val="1"/>
              <c:showCatName val="0"/>
              <c:showSerName val="0"/>
              <c:showPercent val="0"/>
              <c:showBubbleSize val="0"/>
            </c:dLbl>
            <c:dLbl>
              <c:idx val="3"/>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2060"/>
                      </a:solidFill>
                      <a:latin typeface="+mn-lt"/>
                      <a:ea typeface="+mn-ea"/>
                      <a:cs typeface="+mn-cs"/>
                    </a:defRPr>
                  </a:pPr>
                  <a:endParaRPr lang="es-EC"/>
                </a:p>
              </c:txPr>
              <c:dLblPos val="bestFit"/>
              <c:showLegendKey val="0"/>
              <c:showVal val="1"/>
              <c:showCatName val="0"/>
              <c:showSerName val="0"/>
              <c:showPercent val="0"/>
              <c:showBubbleSize val="0"/>
            </c:dLbl>
            <c:dLbl>
              <c:idx val="4"/>
              <c:layout>
                <c:manualLayout>
                  <c:x val="4.9072223230379401E-2"/>
                  <c:y val="0.16069075384290832"/>
                </c:manualLayout>
              </c:layout>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bg1"/>
                      </a:solidFill>
                      <a:latin typeface="+mn-lt"/>
                      <a:ea typeface="+mn-ea"/>
                      <a:cs typeface="+mn-cs"/>
                    </a:defRPr>
                  </a:pPr>
                  <a:endParaRPr lang="es-EC"/>
                </a:p>
              </c:txPr>
              <c:dLblPos val="bestFit"/>
              <c:showLegendKey val="0"/>
              <c:showVal val="1"/>
              <c:showCatName val="0"/>
              <c:showSerName val="0"/>
              <c:showPercent val="0"/>
              <c:showBubbleSize val="0"/>
              <c:extLst>
                <c:ext xmlns:c15="http://schemas.microsoft.com/office/drawing/2012/chart" uri="{CE6537A1-D6FC-4f65-9D91-7224C49458BB}">
                  <c15:layout/>
                </c:ext>
              </c:extLst>
            </c:dLbl>
            <c:dLbl>
              <c:idx val="5"/>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2060"/>
                      </a:solidFill>
                      <a:latin typeface="+mn-lt"/>
                      <a:ea typeface="+mn-ea"/>
                      <a:cs typeface="+mn-cs"/>
                    </a:defRPr>
                  </a:pPr>
                  <a:endParaRPr lang="es-EC"/>
                </a:p>
              </c:txPr>
              <c:dLblPos val="bestFit"/>
              <c:showLegendKey val="0"/>
              <c:showVal val="1"/>
              <c:showCatName val="0"/>
              <c:showSerName val="0"/>
              <c:showPercent val="0"/>
              <c:showBubbleSize val="0"/>
            </c:dLbl>
            <c:dLbl>
              <c:idx val="6"/>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2060"/>
                      </a:solidFill>
                      <a:latin typeface="+mn-lt"/>
                      <a:ea typeface="+mn-ea"/>
                      <a:cs typeface="+mn-cs"/>
                    </a:defRPr>
                  </a:pPr>
                  <a:endParaRPr lang="es-EC"/>
                </a:p>
              </c:txPr>
              <c:dLblPos val="bestFit"/>
              <c:showLegendKey val="0"/>
              <c:showVal val="1"/>
              <c:showCatName val="0"/>
              <c:showSerName val="0"/>
              <c:showPercent val="0"/>
              <c:showBubbleSize val="0"/>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chemeClr val="tx1">
                        <a:lumMod val="75000"/>
                        <a:lumOff val="25000"/>
                      </a:schemeClr>
                    </a:solidFill>
                    <a:latin typeface="+mn-lt"/>
                    <a:ea typeface="+mn-ea"/>
                    <a:cs typeface="+mn-cs"/>
                  </a:defRPr>
                </a:pPr>
                <a:endParaRPr lang="es-EC"/>
              </a:p>
            </c:txPr>
            <c:dLblPos val="bestFit"/>
            <c:showLegendKey val="0"/>
            <c:showVal val="1"/>
            <c:showCatName val="0"/>
            <c:showSerName val="0"/>
            <c:showPercent val="0"/>
            <c:showBubbleSize val="0"/>
            <c:showLeaderLines val="1"/>
            <c:leaderLines>
              <c:spPr>
                <a:ln w="9525" cap="flat" cmpd="sng" algn="ctr">
                  <a:solidFill>
                    <a:schemeClr val="bg1">
                      <a:lumMod val="75000"/>
                    </a:schemeClr>
                  </a:solidFill>
                  <a:round/>
                </a:ln>
                <a:effectLst/>
              </c:spPr>
            </c:leaderLines>
            <c:extLst>
              <c:ext xmlns:c15="http://schemas.microsoft.com/office/drawing/2012/chart" uri="{CE6537A1-D6FC-4f65-9D91-7224C49458BB}"/>
            </c:extLst>
          </c:dLbls>
          <c:cat>
            <c:strRef>
              <c:f>Sheet1!$A$2:$A$8</c:f>
              <c:strCache>
                <c:ptCount val="7"/>
                <c:pt idx="0">
                  <c:v>De 50 a 149</c:v>
                </c:pt>
                <c:pt idx="1">
                  <c:v>De 150 a 249</c:v>
                </c:pt>
                <c:pt idx="2">
                  <c:v>De 250 a 499</c:v>
                </c:pt>
                <c:pt idx="3">
                  <c:v>De 500 a 999</c:v>
                </c:pt>
                <c:pt idx="4">
                  <c:v>De 1.000 a 1.999</c:v>
                </c:pt>
                <c:pt idx="5">
                  <c:v>De 2.000 a 2.999</c:v>
                </c:pt>
                <c:pt idx="6">
                  <c:v>Más de 3.000</c:v>
                </c:pt>
              </c:strCache>
            </c:strRef>
          </c:cat>
          <c:val>
            <c:numRef>
              <c:f>Sheet1!$B$2:$B$8</c:f>
              <c:numCache>
                <c:formatCode>0.0%</c:formatCode>
                <c:ptCount val="7"/>
                <c:pt idx="0">
                  <c:v>0.34799999999999998</c:v>
                </c:pt>
                <c:pt idx="1">
                  <c:v>0.215</c:v>
                </c:pt>
                <c:pt idx="2">
                  <c:v>0.23499999999999999</c:v>
                </c:pt>
                <c:pt idx="3">
                  <c:v>0.121</c:v>
                </c:pt>
                <c:pt idx="4">
                  <c:v>5.0999999999999997E-2</c:v>
                </c:pt>
                <c:pt idx="5">
                  <c:v>1.4E-2</c:v>
                </c:pt>
                <c:pt idx="6">
                  <c:v>1.6E-2</c:v>
                </c:pt>
              </c:numCache>
            </c:numRef>
          </c:val>
        </c:ser>
        <c:dLbls>
          <c:dLblPos val="bestFit"/>
          <c:showLegendKey val="0"/>
          <c:showVal val="1"/>
          <c:showCatName val="0"/>
          <c:showSerName val="0"/>
          <c:showPercent val="0"/>
          <c:showBubbleSize val="0"/>
          <c:showLeaderLines val="1"/>
        </c:dLbls>
        <c:firstSliceAng val="0"/>
      </c:pieChart>
      <c:spPr>
        <a:noFill/>
        <a:ln>
          <a:noFill/>
        </a:ln>
        <a:effectLst/>
      </c:spPr>
    </c:plotArea>
    <c:legend>
      <c:legendPos val="r"/>
      <c:layout>
        <c:manualLayout>
          <c:xMode val="edge"/>
          <c:yMode val="edge"/>
          <c:x val="0.70343247198727576"/>
          <c:y val="4.3463148130710991E-2"/>
          <c:w val="0.27713540998581354"/>
          <c:h val="0.95653685186928905"/>
        </c:manualLayout>
      </c:layout>
      <c:overlay val="0"/>
      <c:spPr>
        <a:noFill/>
        <a:ln>
          <a:noFill/>
        </a:ln>
        <a:effectLst/>
      </c:spPr>
      <c:txPr>
        <a:bodyPr rot="0" spcFirstLastPara="1" vertOverflow="ellipsis" vert="horz" wrap="square" anchor="ctr" anchorCtr="1"/>
        <a:lstStyle/>
        <a:p>
          <a:pPr>
            <a:defRPr lang="es-ES" sz="9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895560016045523"/>
          <c:y val="0.13993873548273356"/>
          <c:w val="0.39256652631509154"/>
          <c:h val="0.77100934193734516"/>
        </c:manualLayout>
      </c:layout>
      <c:pieChart>
        <c:varyColors val="1"/>
        <c:ser>
          <c:idx val="0"/>
          <c:order val="0"/>
          <c:tx>
            <c:strRef>
              <c:f>Sheet1!$B$1</c:f>
              <c:strCache>
                <c:ptCount val="1"/>
                <c:pt idx="0">
                  <c:v>Sales</c:v>
                </c:pt>
              </c:strCache>
            </c:strRef>
          </c:tx>
          <c:spPr>
            <a:ln>
              <a:noFill/>
            </a:ln>
          </c:spPr>
          <c:dPt>
            <c:idx val="0"/>
            <c:bubble3D val="0"/>
            <c:explosion val="9"/>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accent5"/>
              </a:solidFill>
              <a:ln w="19050">
                <a:noFill/>
              </a:ln>
              <a:effectLst/>
            </c:spPr>
          </c:dPt>
          <c:dPt>
            <c:idx val="5"/>
            <c:bubble3D val="0"/>
            <c:spPr>
              <a:solidFill>
                <a:schemeClr val="accent6"/>
              </a:solidFill>
              <a:ln w="19050">
                <a:noFill/>
              </a:ln>
              <a:effectLst/>
            </c:spPr>
          </c:dPt>
          <c:dPt>
            <c:idx val="6"/>
            <c:bubble3D val="0"/>
            <c:spPr>
              <a:solidFill>
                <a:schemeClr val="accent1">
                  <a:lumMod val="60000"/>
                </a:schemeClr>
              </a:solidFill>
              <a:ln w="19050">
                <a:noFill/>
              </a:ln>
              <a:effectLst/>
            </c:spPr>
          </c:dPt>
          <c:dPt>
            <c:idx val="7"/>
            <c:bubble3D val="0"/>
            <c:spPr>
              <a:solidFill>
                <a:schemeClr val="bg1">
                  <a:lumMod val="85000"/>
                </a:schemeClr>
              </a:solidFill>
              <a:ln w="19050">
                <a:noFill/>
              </a:ln>
              <a:effectLst/>
            </c:spPr>
          </c:dPt>
          <c:dLbls>
            <c:dLbl>
              <c:idx val="2"/>
              <c:layout>
                <c:manualLayout>
                  <c:x val="-2.9148177040366017E-2"/>
                  <c:y val="9.5412774192772873E-2"/>
                </c:manualLayout>
              </c:layout>
              <c:dLblPos val="bestFit"/>
              <c:showLegendKey val="0"/>
              <c:showVal val="1"/>
              <c:showCatName val="0"/>
              <c:showSerName val="0"/>
              <c:showPercent val="0"/>
              <c:showBubbleSize val="0"/>
              <c:extLst>
                <c:ext xmlns:c15="http://schemas.microsoft.com/office/drawing/2012/chart" uri="{CE6537A1-D6FC-4f65-9D91-7224C49458BB}">
                  <c15:layout/>
                </c:ext>
              </c:extLst>
            </c:dLbl>
            <c:dLbl>
              <c:idx val="3"/>
              <c:layout>
                <c:manualLayout>
                  <c:x val="-6.1535040418550492E-2"/>
                  <c:y val="3.180425806425765E-2"/>
                </c:manualLayout>
              </c:layout>
              <c:dLblPos val="bestFit"/>
              <c:showLegendKey val="0"/>
              <c:showVal val="1"/>
              <c:showCatName val="0"/>
              <c:showSerName val="0"/>
              <c:showPercent val="0"/>
              <c:showBubbleSize val="0"/>
              <c:extLst>
                <c:ext xmlns:c15="http://schemas.microsoft.com/office/drawing/2012/chart" uri="{CE6537A1-D6FC-4f65-9D91-7224C49458BB}">
                  <c15:layout/>
                </c:ext>
              </c:extLst>
            </c:dLbl>
            <c:dLbl>
              <c:idx val="4"/>
              <c:layout>
                <c:manualLayout>
                  <c:x val="0"/>
                  <c:y val="-6.3608516128515246E-3"/>
                </c:manualLayout>
              </c:layout>
              <c:dLblPos val="bestFit"/>
              <c:showLegendKey val="0"/>
              <c:showVal val="1"/>
              <c:showCatName val="0"/>
              <c:showSerName val="0"/>
              <c:showPercent val="0"/>
              <c:showBubbleSize val="0"/>
              <c:extLst>
                <c:ext xmlns:c15="http://schemas.microsoft.com/office/drawing/2012/chart" uri="{CE6537A1-D6FC-4f65-9D91-7224C49458BB}">
                  <c15:layout/>
                </c:ext>
              </c:extLst>
            </c:dLbl>
            <c:dLbl>
              <c:idx val="5"/>
              <c:layout>
                <c:manualLayout>
                  <c:x val="-2.5909490702547572E-2"/>
                  <c:y val="-6.9969367741366792E-2"/>
                </c:manualLayout>
              </c:layout>
              <c:dLblPos val="bestFit"/>
              <c:showLegendKey val="0"/>
              <c:showVal val="1"/>
              <c:showCatName val="0"/>
              <c:showSerName val="0"/>
              <c:showPercent val="0"/>
              <c:showBubbleSize val="0"/>
              <c:extLst>
                <c:ext xmlns:c15="http://schemas.microsoft.com/office/drawing/2012/chart" uri="{CE6537A1-D6FC-4f65-9D91-7224C49458BB}">
                  <c15:layout/>
                </c:ext>
              </c:extLst>
            </c:dLbl>
            <c:dLbl>
              <c:idx val="6"/>
              <c:layout>
                <c:manualLayout>
                  <c:x val="2.5909490702547572E-2"/>
                  <c:y val="-5.0886812902812197E-2"/>
                </c:manualLayout>
              </c:layout>
              <c:dLblPos val="bestFit"/>
              <c:showLegendKey val="0"/>
              <c:showVal val="1"/>
              <c:showCatName val="0"/>
              <c:showSerName val="0"/>
              <c:showPercent val="0"/>
              <c:showBubbleSize val="0"/>
              <c:extLst>
                <c:ext xmlns:c15="http://schemas.microsoft.com/office/drawing/2012/chart" uri="{CE6537A1-D6FC-4f65-9D91-7224C49458BB}">
                  <c15:layout/>
                </c:ext>
              </c:extLst>
            </c:dLbl>
            <c:dLbl>
              <c:idx val="7"/>
              <c:layout>
                <c:manualLayout>
                  <c:x val="4.5341608729458249E-2"/>
                  <c:y val="-1.2721703225703049E-2"/>
                </c:manualLayout>
              </c:layout>
              <c:dLblPos val="bestFi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000" b="1" i="0" u="none" strike="noStrike" kern="1200" baseline="0">
                    <a:solidFill>
                      <a:srgbClr val="002060"/>
                    </a:solidFill>
                    <a:latin typeface="+mn-lt"/>
                    <a:ea typeface="+mn-ea"/>
                    <a:cs typeface="+mn-cs"/>
                  </a:defRPr>
                </a:pPr>
                <a:endParaRPr lang="es-EC"/>
              </a:p>
            </c:txPr>
            <c:dLblPos val="outEnd"/>
            <c:showLegendKey val="0"/>
            <c:showVal val="1"/>
            <c:showCatName val="0"/>
            <c:showSerName val="0"/>
            <c:showPercent val="0"/>
            <c:showBubbleSize val="0"/>
            <c:showLeaderLines val="1"/>
            <c:leaderLines>
              <c:spPr>
                <a:ln w="9525" cap="flat" cmpd="sng" algn="ctr">
                  <a:solidFill>
                    <a:schemeClr val="bg1">
                      <a:lumMod val="75000"/>
                    </a:schemeClr>
                  </a:solidFill>
                  <a:round/>
                </a:ln>
                <a:effectLst/>
              </c:spPr>
            </c:leaderLines>
            <c:extLst>
              <c:ext xmlns:c15="http://schemas.microsoft.com/office/drawing/2012/chart" uri="{CE6537A1-D6FC-4f65-9D91-7224C49458BB}">
                <c15:layout/>
              </c:ext>
            </c:extLst>
          </c:dLbls>
          <c:cat>
            <c:strRef>
              <c:f>Sheet1!$A$2:$A$9</c:f>
              <c:strCache>
                <c:ptCount val="8"/>
                <c:pt idx="0">
                  <c:v>Anual</c:v>
                </c:pt>
                <c:pt idx="1">
                  <c:v>Bienal</c:v>
                </c:pt>
                <c:pt idx="2">
                  <c:v>Trienal</c:v>
                </c:pt>
                <c:pt idx="3">
                  <c:v>4 años</c:v>
                </c:pt>
                <c:pt idx="4">
                  <c:v>1-2 años</c:v>
                </c:pt>
                <c:pt idx="5">
                  <c:v>2-3 años</c:v>
                </c:pt>
                <c:pt idx="6">
                  <c:v>Bianual</c:v>
                </c:pt>
                <c:pt idx="7">
                  <c:v>Otros</c:v>
                </c:pt>
              </c:strCache>
            </c:strRef>
          </c:cat>
          <c:val>
            <c:numRef>
              <c:f>Sheet1!$B$2:$B$9</c:f>
              <c:numCache>
                <c:formatCode>0.0%</c:formatCode>
                <c:ptCount val="8"/>
                <c:pt idx="0">
                  <c:v>0.57599999999999996</c:v>
                </c:pt>
                <c:pt idx="1">
                  <c:v>0.22</c:v>
                </c:pt>
                <c:pt idx="2">
                  <c:v>4.7E-2</c:v>
                </c:pt>
                <c:pt idx="3">
                  <c:v>0.02</c:v>
                </c:pt>
                <c:pt idx="4">
                  <c:v>3.4000000000000002E-2</c:v>
                </c:pt>
                <c:pt idx="5">
                  <c:v>2.1000000000000001E-2</c:v>
                </c:pt>
                <c:pt idx="6">
                  <c:v>3.1E-2</c:v>
                </c:pt>
                <c:pt idx="7">
                  <c:v>5.0999999999999997E-2</c:v>
                </c:pt>
              </c:numCache>
            </c:numRef>
          </c:val>
        </c:ser>
        <c:dLbls>
          <c:dLblPos val="outEnd"/>
          <c:showLegendKey val="0"/>
          <c:showVal val="1"/>
          <c:showCatName val="0"/>
          <c:showSerName val="0"/>
          <c:showPercent val="0"/>
          <c:showBubbleSize val="0"/>
          <c:showLeaderLines val="1"/>
        </c:dLbls>
        <c:firstSliceAng val="0"/>
      </c:pieChart>
      <c:spPr>
        <a:noFill/>
        <a:ln>
          <a:noFill/>
        </a:ln>
        <a:effectLst/>
      </c:spPr>
    </c:plotArea>
    <c:legend>
      <c:legendPos val="r"/>
      <c:layout>
        <c:manualLayout>
          <c:xMode val="edge"/>
          <c:yMode val="edge"/>
          <c:x val="0.76660317651376075"/>
          <c:y val="6.2385429542800019E-2"/>
          <c:w val="0.16214572405423347"/>
          <c:h val="0.90581031239294241"/>
        </c:manualLayout>
      </c:layout>
      <c:overlay val="0"/>
      <c:spPr>
        <a:noFill/>
        <a:ln>
          <a:noFill/>
        </a:ln>
        <a:effectLst/>
      </c:spPr>
      <c:txPr>
        <a:bodyPr rot="0" spcFirstLastPara="1" vertOverflow="ellipsis" vert="horz" wrap="square" anchor="ctr" anchorCtr="1"/>
        <a:lstStyle/>
        <a:p>
          <a:pPr>
            <a:defRPr lang="es-ES" sz="9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7192456720173753E-2"/>
          <c:w val="1"/>
          <c:h val="0.67701922947442128"/>
        </c:manualLayout>
      </c:layout>
      <c:barChart>
        <c:barDir val="col"/>
        <c:grouping val="clustered"/>
        <c:varyColors val="0"/>
        <c:ser>
          <c:idx val="0"/>
          <c:order val="0"/>
          <c:tx>
            <c:strRef>
              <c:f>Sheet1!$B$1</c:f>
              <c:strCache>
                <c:ptCount val="1"/>
                <c:pt idx="0">
                  <c:v>Crecimiento gasto eventos</c:v>
                </c:pt>
              </c:strCache>
            </c:strRef>
          </c:tx>
          <c:spPr>
            <a:solidFill>
              <a:schemeClr val="tx1">
                <a:lumMod val="20000"/>
                <a:lumOff val="80000"/>
              </a:schemeClr>
            </a:solidFill>
            <a:ln>
              <a:noFill/>
            </a:ln>
            <a:effectLst/>
          </c:spPr>
          <c:invertIfNegative val="0"/>
          <c:dPt>
            <c:idx val="2"/>
            <c:invertIfNegative val="0"/>
            <c:bubble3D val="0"/>
            <c:spPr>
              <a:solidFill>
                <a:schemeClr val="accent2"/>
              </a:solidFill>
              <a:ln>
                <a:noFill/>
              </a:ln>
              <a:effectLst/>
            </c:spPr>
          </c:dPt>
          <c:dPt>
            <c:idx val="4"/>
            <c:invertIfNegative val="0"/>
            <c:bubble3D val="0"/>
            <c:spPr>
              <a:solidFill>
                <a:srgbClr val="002060"/>
              </a:solidFill>
              <a:ln>
                <a:noFill/>
              </a:ln>
              <a:effectLst/>
            </c:spPr>
          </c:dPt>
          <c:dLbls>
            <c:dLbl>
              <c:idx val="2"/>
              <c:spPr>
                <a:noFill/>
                <a:ln>
                  <a:noFill/>
                </a:ln>
                <a:effectLst/>
              </c:spPr>
              <c:txPr>
                <a:bodyPr/>
                <a:lstStyle/>
                <a:p>
                  <a:pPr>
                    <a:defRPr sz="900" b="1">
                      <a:solidFill>
                        <a:schemeClr val="accent2">
                          <a:lumMod val="75000"/>
                        </a:schemeClr>
                      </a:solidFill>
                    </a:defRPr>
                  </a:pPr>
                  <a:endParaRPr lang="es-EC"/>
                </a:p>
              </c:txPr>
              <c:dLblPos val="outEnd"/>
              <c:showLegendKey val="0"/>
              <c:showVal val="1"/>
              <c:showCatName val="0"/>
              <c:showSerName val="0"/>
              <c:showPercent val="0"/>
              <c:showBubbleSize val="0"/>
            </c:dLbl>
            <c:spPr>
              <a:noFill/>
              <a:ln>
                <a:noFill/>
              </a:ln>
              <a:effectLst/>
            </c:spPr>
            <c:txPr>
              <a:bodyPr/>
              <a:lstStyle/>
              <a:p>
                <a:pPr>
                  <a:defRPr sz="900" b="1"/>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Europa</c:v>
                </c:pt>
                <c:pt idx="1">
                  <c:v>Norte América</c:v>
                </c:pt>
                <c:pt idx="2">
                  <c:v>Centro &amp; Sudamérica</c:v>
                </c:pt>
                <c:pt idx="3">
                  <c:v>Asia</c:v>
                </c:pt>
                <c:pt idx="4">
                  <c:v>Global</c:v>
                </c:pt>
              </c:strCache>
            </c:strRef>
          </c:cat>
          <c:val>
            <c:numRef>
              <c:f>Sheet1!$B$2:$B$6</c:f>
              <c:numCache>
                <c:formatCode>0.0%</c:formatCode>
                <c:ptCount val="5"/>
                <c:pt idx="0">
                  <c:v>1.7999999999999999E-2</c:v>
                </c:pt>
                <c:pt idx="1">
                  <c:v>1.9E-2</c:v>
                </c:pt>
                <c:pt idx="2">
                  <c:v>1.4E-2</c:v>
                </c:pt>
                <c:pt idx="3">
                  <c:v>2.1000000000000001E-2</c:v>
                </c:pt>
                <c:pt idx="4">
                  <c:v>2.3E-2</c:v>
                </c:pt>
              </c:numCache>
            </c:numRef>
          </c:val>
        </c:ser>
        <c:dLbls>
          <c:dLblPos val="outEnd"/>
          <c:showLegendKey val="0"/>
          <c:showVal val="1"/>
          <c:showCatName val="0"/>
          <c:showSerName val="0"/>
          <c:showPercent val="0"/>
          <c:showBubbleSize val="0"/>
        </c:dLbls>
        <c:gapWidth val="132"/>
        <c:overlap val="-27"/>
        <c:axId val="916470888"/>
        <c:axId val="916479904"/>
      </c:barChart>
      <c:catAx>
        <c:axId val="916470888"/>
        <c:scaling>
          <c:orientation val="minMax"/>
        </c:scaling>
        <c:delete val="0"/>
        <c:axPos val="b"/>
        <c:numFmt formatCode="General" sourceLinked="1"/>
        <c:majorTickMark val="none"/>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916479904"/>
        <c:crosses val="autoZero"/>
        <c:auto val="1"/>
        <c:lblAlgn val="ctr"/>
        <c:lblOffset val="45"/>
        <c:noMultiLvlLbl val="0"/>
      </c:catAx>
      <c:valAx>
        <c:axId val="916479904"/>
        <c:scaling>
          <c:orientation val="minMax"/>
        </c:scaling>
        <c:delete val="1"/>
        <c:axPos val="l"/>
        <c:numFmt formatCode="0.0%" sourceLinked="1"/>
        <c:majorTickMark val="none"/>
        <c:minorTickMark val="none"/>
        <c:tickLblPos val="nextTo"/>
        <c:crossAx val="91647088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3.7192456720173753E-2"/>
          <c:w val="1"/>
          <c:h val="0.76140284822041593"/>
        </c:manualLayout>
      </c:layout>
      <c:barChart>
        <c:barDir val="col"/>
        <c:grouping val="clustered"/>
        <c:varyColors val="0"/>
        <c:ser>
          <c:idx val="0"/>
          <c:order val="0"/>
          <c:tx>
            <c:strRef>
              <c:f>Sheet1!$B$1</c:f>
              <c:strCache>
                <c:ptCount val="1"/>
                <c:pt idx="0">
                  <c:v>2004</c:v>
                </c:pt>
              </c:strCache>
            </c:strRef>
          </c:tx>
          <c:spPr>
            <a:solidFill>
              <a:schemeClr val="bg1">
                <a:lumMod val="75000"/>
              </a:schemeClr>
            </a:solidFill>
            <a:ln>
              <a:noFill/>
            </a:ln>
            <a:effectLst/>
          </c:spPr>
          <c:invertIfNegative val="0"/>
          <c:dLbls>
            <c:dLbl>
              <c:idx val="0"/>
              <c:layout>
                <c:manualLayout>
                  <c:x val="0"/>
                  <c:y val="1.6876702620097009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8.5693474441921255E-3"/>
                  <c:y val="5.6255675400323363E-3"/>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shade val="95000"/>
                          <a:satMod val="105000"/>
                        </a:schemeClr>
                      </a:solidFill>
                      <a:prstDash val="solid"/>
                      <a:round/>
                    </a:ln>
                    <a:effectLst/>
                  </c:spPr>
                </c15:leaderLines>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Sheet1!$B$2:$B$8</c:f>
              <c:numCache>
                <c:formatCode>General</c:formatCode>
                <c:ptCount val="7"/>
                <c:pt idx="0">
                  <c:v>181</c:v>
                </c:pt>
                <c:pt idx="1">
                  <c:v>27</c:v>
                </c:pt>
                <c:pt idx="2">
                  <c:v>101</c:v>
                </c:pt>
                <c:pt idx="3">
                  <c:v>71</c:v>
                </c:pt>
                <c:pt idx="4">
                  <c:v>36</c:v>
                </c:pt>
                <c:pt idx="5">
                  <c:v>22</c:v>
                </c:pt>
                <c:pt idx="6">
                  <c:v>24</c:v>
                </c:pt>
              </c:numCache>
            </c:numRef>
          </c:val>
        </c:ser>
        <c:ser>
          <c:idx val="1"/>
          <c:order val="1"/>
          <c:tx>
            <c:strRef>
              <c:f>Sheet1!$C$1</c:f>
              <c:strCache>
                <c:ptCount val="1"/>
                <c:pt idx="0">
                  <c:v>2005</c:v>
                </c:pt>
              </c:strCache>
            </c:strRef>
          </c:tx>
          <c:spPr>
            <a:solidFill>
              <a:schemeClr val="bg1">
                <a:lumMod val="65000"/>
              </a:schemeClr>
            </a:solidFill>
            <a:ln>
              <a:noFill/>
            </a:ln>
            <a:effectLst/>
          </c:spPr>
          <c:invertIfNegative val="0"/>
          <c:dLbls>
            <c:dLbl>
              <c:idx val="0"/>
              <c:layout>
                <c:manualLayout>
                  <c:x val="-2.8564491480640416E-3"/>
                  <c:y val="1.8338472433277686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5.7128982961280831E-3"/>
                  <c:y val="-7.3091607120317993E-3"/>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Sheet1!$C$2:$C$8</c:f>
              <c:numCache>
                <c:formatCode>#,##0</c:formatCode>
                <c:ptCount val="7"/>
                <c:pt idx="0">
                  <c:v>201</c:v>
                </c:pt>
                <c:pt idx="1">
                  <c:v>55</c:v>
                </c:pt>
                <c:pt idx="2">
                  <c:v>107</c:v>
                </c:pt>
                <c:pt idx="3">
                  <c:v>84</c:v>
                </c:pt>
                <c:pt idx="4">
                  <c:v>33</c:v>
                </c:pt>
                <c:pt idx="5">
                  <c:v>49</c:v>
                </c:pt>
                <c:pt idx="6">
                  <c:v>16</c:v>
                </c:pt>
              </c:numCache>
            </c:numRef>
          </c:val>
        </c:ser>
        <c:ser>
          <c:idx val="2"/>
          <c:order val="2"/>
          <c:tx>
            <c:strRef>
              <c:f>Sheet1!$D$1</c:f>
              <c:strCache>
                <c:ptCount val="1"/>
                <c:pt idx="0">
                  <c:v>2006</c:v>
                </c:pt>
              </c:strCache>
            </c:strRef>
          </c:tx>
          <c:spPr>
            <a:solidFill>
              <a:schemeClr val="bg1">
                <a:lumMod val="50000"/>
              </a:schemeClr>
            </a:solidFill>
            <a:ln>
              <a:noFill/>
            </a:ln>
            <a:effectLst/>
          </c:spPr>
          <c:invertIfNegative val="0"/>
          <c:dLbls>
            <c:dLbl>
              <c:idx val="0"/>
              <c:layout>
                <c:manualLayout>
                  <c:x val="-4.2846737220960593E-3"/>
                  <c:y val="5.6255675400323363E-3"/>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1.4282245740320208E-3"/>
                  <c:y val="1.1251135080064673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shade val="95000"/>
                          <a:satMod val="105000"/>
                        </a:schemeClr>
                      </a:solidFill>
                      <a:prstDash val="solid"/>
                      <a:round/>
                    </a:ln>
                    <a:effectLst/>
                  </c:spPr>
                </c15:leaderLines>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Sheet1!$D$2:$D$8</c:f>
              <c:numCache>
                <c:formatCode>#,##0</c:formatCode>
                <c:ptCount val="7"/>
                <c:pt idx="0">
                  <c:v>226</c:v>
                </c:pt>
                <c:pt idx="1">
                  <c:v>62</c:v>
                </c:pt>
                <c:pt idx="2">
                  <c:v>117</c:v>
                </c:pt>
                <c:pt idx="3">
                  <c:v>77</c:v>
                </c:pt>
                <c:pt idx="4">
                  <c:v>37</c:v>
                </c:pt>
                <c:pt idx="5">
                  <c:v>41</c:v>
                </c:pt>
                <c:pt idx="6">
                  <c:v>26</c:v>
                </c:pt>
              </c:numCache>
            </c:numRef>
          </c:val>
        </c:ser>
        <c:ser>
          <c:idx val="3"/>
          <c:order val="3"/>
          <c:tx>
            <c:strRef>
              <c:f>Sheet1!$E$1</c:f>
              <c:strCache>
                <c:ptCount val="1"/>
                <c:pt idx="0">
                  <c:v>2007</c:v>
                </c:pt>
              </c:strCache>
            </c:strRef>
          </c:tx>
          <c:spPr>
            <a:solidFill>
              <a:srgbClr val="002060"/>
            </a:solidFill>
            <a:ln>
              <a:noFill/>
            </a:ln>
            <a:effectLst/>
          </c:spPr>
          <c:invertIfNegative val="0"/>
          <c:dLbls>
            <c:dLbl>
              <c:idx val="0"/>
              <c:layout>
                <c:manualLayout>
                  <c:x val="-1.4282245740320208E-3"/>
                  <c:y val="1.1251135080064673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4.2846737220960888E-3"/>
                  <c:y val="0"/>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shade val="95000"/>
                          <a:satMod val="105000"/>
                        </a:schemeClr>
                      </a:solidFill>
                      <a:prstDash val="solid"/>
                      <a:round/>
                    </a:ln>
                    <a:effectLst/>
                  </c:spPr>
                </c15:leaderLines>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Sheet1!$E$2:$E$8</c:f>
              <c:numCache>
                <c:formatCode>General</c:formatCode>
                <c:ptCount val="7"/>
                <c:pt idx="0">
                  <c:v>227</c:v>
                </c:pt>
                <c:pt idx="1">
                  <c:v>72</c:v>
                </c:pt>
                <c:pt idx="2">
                  <c:v>148</c:v>
                </c:pt>
                <c:pt idx="3">
                  <c:v>91</c:v>
                </c:pt>
                <c:pt idx="4">
                  <c:v>43</c:v>
                </c:pt>
                <c:pt idx="5">
                  <c:v>52</c:v>
                </c:pt>
                <c:pt idx="6">
                  <c:v>33</c:v>
                </c:pt>
              </c:numCache>
            </c:numRef>
          </c:val>
        </c:ser>
        <c:ser>
          <c:idx val="4"/>
          <c:order val="4"/>
          <c:tx>
            <c:strRef>
              <c:f>Sheet1!$F$1</c:f>
              <c:strCache>
                <c:ptCount val="1"/>
                <c:pt idx="0">
                  <c:v>2008</c:v>
                </c:pt>
              </c:strCache>
            </c:strRef>
          </c:tx>
          <c:spPr>
            <a:solidFill>
              <a:schemeClr val="accent5"/>
            </a:solidFill>
            <a:ln>
              <a:noFill/>
            </a:ln>
            <a:effectLst/>
          </c:spPr>
          <c:invertIfNegative val="0"/>
          <c:dLbls>
            <c:dLbl>
              <c:idx val="0"/>
              <c:layout>
                <c:manualLayout>
                  <c:x val="-5.7128982961280831E-3"/>
                  <c:y val="-2.2502270160129345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2.8564491480640676E-3"/>
                  <c:y val="5.6255675400322842E-3"/>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0"/>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Sheet1!$F$2:$F$8</c:f>
              <c:numCache>
                <c:formatCode>0</c:formatCode>
                <c:ptCount val="7"/>
                <c:pt idx="0">
                  <c:v>271</c:v>
                </c:pt>
                <c:pt idx="1">
                  <c:v>76</c:v>
                </c:pt>
                <c:pt idx="2">
                  <c:v>160</c:v>
                </c:pt>
                <c:pt idx="3">
                  <c:v>90</c:v>
                </c:pt>
                <c:pt idx="4">
                  <c:v>63</c:v>
                </c:pt>
                <c:pt idx="5">
                  <c:v>53</c:v>
                </c:pt>
                <c:pt idx="6">
                  <c:v>28</c:v>
                </c:pt>
              </c:numCache>
            </c:numRef>
          </c:val>
        </c:ser>
        <c:ser>
          <c:idx val="5"/>
          <c:order val="5"/>
          <c:tx>
            <c:strRef>
              <c:f>Sheet1!$G$1</c:f>
              <c:strCache>
                <c:ptCount val="1"/>
                <c:pt idx="0">
                  <c:v>2009</c:v>
                </c:pt>
              </c:strCache>
            </c:strRef>
          </c:tx>
          <c:spPr>
            <a:solidFill>
              <a:srgbClr val="00B0F0"/>
            </a:solidFill>
            <a:ln>
              <a:noFill/>
            </a:ln>
            <a:effectLst/>
          </c:spPr>
          <c:invertIfNegative val="0"/>
          <c:dLbls>
            <c:dLbl>
              <c:idx val="0"/>
              <c:layout>
                <c:manualLayout>
                  <c:x val="-1.4282245740320208E-3"/>
                  <c:y val="2.2502270160129317E-2"/>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manualLayout>
                  <c:x val="-2.6183814712925133E-17"/>
                  <c:y val="5.6255675400322842E-3"/>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shade val="95000"/>
                          <a:satMod val="105000"/>
                        </a:schemeClr>
                      </a:solidFill>
                      <a:prstDash val="solid"/>
                      <a:round/>
                    </a:ln>
                    <a:effectLst/>
                  </c:spPr>
                </c15:leaderLines>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Sheet1!$G$2:$G$8</c:f>
              <c:numCache>
                <c:formatCode>General</c:formatCode>
                <c:ptCount val="7"/>
                <c:pt idx="0">
                  <c:v>310</c:v>
                </c:pt>
                <c:pt idx="1">
                  <c:v>103</c:v>
                </c:pt>
                <c:pt idx="2">
                  <c:v>168</c:v>
                </c:pt>
                <c:pt idx="3">
                  <c:v>91</c:v>
                </c:pt>
                <c:pt idx="4">
                  <c:v>63</c:v>
                </c:pt>
                <c:pt idx="5">
                  <c:v>51</c:v>
                </c:pt>
                <c:pt idx="6">
                  <c:v>38</c:v>
                </c:pt>
              </c:numCache>
            </c:numRef>
          </c:val>
        </c:ser>
        <c:ser>
          <c:idx val="6"/>
          <c:order val="6"/>
          <c:tx>
            <c:strRef>
              <c:f>Sheet1!$H$1</c:f>
              <c:strCache>
                <c:ptCount val="1"/>
                <c:pt idx="0">
                  <c:v>2010</c:v>
                </c:pt>
              </c:strCache>
            </c:strRef>
          </c:tx>
          <c:spPr>
            <a:solidFill>
              <a:schemeClr val="accent1">
                <a:lumMod val="20000"/>
                <a:lumOff val="8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shade val="95000"/>
                          <a:satMod val="105000"/>
                        </a:schemeClr>
                      </a:solidFill>
                      <a:prstDash val="solid"/>
                      <a:round/>
                    </a:ln>
                    <a:effectLst/>
                  </c:spPr>
                </c15:leaderLines>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Sheet1!$H$2:$H$8</c:f>
              <c:numCache>
                <c:formatCode>General</c:formatCode>
                <c:ptCount val="7"/>
                <c:pt idx="0">
                  <c:v>288</c:v>
                </c:pt>
                <c:pt idx="1">
                  <c:v>112</c:v>
                </c:pt>
                <c:pt idx="2">
                  <c:v>212</c:v>
                </c:pt>
                <c:pt idx="3">
                  <c:v>114</c:v>
                </c:pt>
                <c:pt idx="4">
                  <c:v>66</c:v>
                </c:pt>
                <c:pt idx="5">
                  <c:v>52</c:v>
                </c:pt>
                <c:pt idx="6">
                  <c:v>36</c:v>
                </c:pt>
              </c:numCache>
            </c:numRef>
          </c:val>
        </c:ser>
        <c:ser>
          <c:idx val="7"/>
          <c:order val="7"/>
          <c:tx>
            <c:strRef>
              <c:f>Sheet1!$I$1</c:f>
              <c:strCache>
                <c:ptCount val="1"/>
                <c:pt idx="0">
                  <c:v>2011</c:v>
                </c:pt>
              </c:strCache>
            </c:strRef>
          </c:tx>
          <c:spPr>
            <a:solidFill>
              <a:schemeClr val="accent3">
                <a:lumMod val="40000"/>
                <a:lumOff val="60000"/>
              </a:schemeClr>
            </a:solidFill>
            <a:ln>
              <a:noFill/>
            </a:ln>
            <a:effectLst/>
          </c:spPr>
          <c:invertIfNegative val="0"/>
          <c:dLbls>
            <c:dLbl>
              <c:idx val="1"/>
              <c:layout>
                <c:manualLayout>
                  <c:x val="-1.4282245740320208E-3"/>
                  <c:y val="5.6255675400323363E-3"/>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shade val="95000"/>
                          <a:satMod val="105000"/>
                        </a:schemeClr>
                      </a:solidFill>
                      <a:prstDash val="solid"/>
                      <a:round/>
                    </a:ln>
                    <a:effectLst/>
                  </c:spPr>
                </c15:leaderLines>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Sheet1!$I$2:$I$8</c:f>
              <c:numCache>
                <c:formatCode>General</c:formatCode>
                <c:ptCount val="7"/>
                <c:pt idx="0">
                  <c:v>305</c:v>
                </c:pt>
                <c:pt idx="1">
                  <c:v>129</c:v>
                </c:pt>
                <c:pt idx="2">
                  <c:v>196</c:v>
                </c:pt>
                <c:pt idx="3">
                  <c:v>94</c:v>
                </c:pt>
                <c:pt idx="4">
                  <c:v>69</c:v>
                </c:pt>
                <c:pt idx="5">
                  <c:v>50</c:v>
                </c:pt>
                <c:pt idx="6">
                  <c:v>37</c:v>
                </c:pt>
              </c:numCache>
            </c:numRef>
          </c:val>
        </c:ser>
        <c:ser>
          <c:idx val="8"/>
          <c:order val="8"/>
          <c:tx>
            <c:strRef>
              <c:f>Sheet1!$J$1</c:f>
              <c:strCache>
                <c:ptCount val="1"/>
                <c:pt idx="0">
                  <c:v>2012</c:v>
                </c:pt>
              </c:strCache>
            </c:strRef>
          </c:tx>
          <c:spPr>
            <a:solidFill>
              <a:schemeClr val="accent2">
                <a:lumMod val="50000"/>
              </a:schemeClr>
            </a:solidFill>
            <a:ln>
              <a:noFill/>
            </a:ln>
            <a:effectLst/>
          </c:spPr>
          <c:invertIfNegative val="0"/>
          <c:dLbls>
            <c:dLbl>
              <c:idx val="1"/>
              <c:layout>
                <c:manualLayout>
                  <c:x val="2.8564491480640416E-3"/>
                  <c:y val="5.6255675400322842E-3"/>
                </c:manualLayout>
              </c:layout>
              <c:dLblPos val="outEnd"/>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1"/>
                    </a:solidFill>
                    <a:latin typeface="+mn-lt"/>
                    <a:ea typeface="+mn-ea"/>
                    <a:cs typeface="+mn-cs"/>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shade val="95000"/>
                          <a:satMod val="105000"/>
                        </a:schemeClr>
                      </a:solidFill>
                      <a:prstDash val="solid"/>
                      <a:round/>
                    </a:ln>
                    <a:effectLst/>
                  </c:spPr>
                </c15:leaderLines>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Sheet1!$J$2:$J$8</c:f>
              <c:numCache>
                <c:formatCode>General</c:formatCode>
                <c:ptCount val="7"/>
                <c:pt idx="0">
                  <c:v>360</c:v>
                </c:pt>
                <c:pt idx="1">
                  <c:v>138</c:v>
                </c:pt>
                <c:pt idx="2">
                  <c:v>202</c:v>
                </c:pt>
                <c:pt idx="3">
                  <c:v>101</c:v>
                </c:pt>
                <c:pt idx="4">
                  <c:v>51</c:v>
                </c:pt>
                <c:pt idx="5">
                  <c:v>56</c:v>
                </c:pt>
                <c:pt idx="6">
                  <c:v>43</c:v>
                </c:pt>
              </c:numCache>
            </c:numRef>
          </c:val>
        </c:ser>
        <c:ser>
          <c:idx val="9"/>
          <c:order val="9"/>
          <c:tx>
            <c:strRef>
              <c:f>Sheet1!$K$1</c:f>
              <c:strCache>
                <c:ptCount val="1"/>
                <c:pt idx="0">
                  <c:v>2013</c:v>
                </c:pt>
              </c:strCache>
            </c:strRef>
          </c:tx>
          <c:invertIfNegative val="0"/>
          <c:dLbls>
            <c:spPr>
              <a:noFill/>
              <a:ln>
                <a:noFill/>
              </a:ln>
              <a:effectLst/>
            </c:spPr>
            <c:txPr>
              <a:bodyPr wrap="square" lIns="38100" tIns="19050" rIns="38100" bIns="19050" anchor="ctr">
                <a:spAutoFit/>
              </a:bodyPr>
              <a:lstStyle/>
              <a:p>
                <a:pPr>
                  <a:defRPr sz="7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Sheet1!$K$2:$K$8</c:f>
              <c:numCache>
                <c:formatCode>General</c:formatCode>
                <c:ptCount val="7"/>
                <c:pt idx="0">
                  <c:v>315</c:v>
                </c:pt>
                <c:pt idx="1">
                  <c:v>139</c:v>
                </c:pt>
                <c:pt idx="2">
                  <c:v>223</c:v>
                </c:pt>
                <c:pt idx="3">
                  <c:v>110</c:v>
                </c:pt>
                <c:pt idx="4">
                  <c:v>64</c:v>
                </c:pt>
                <c:pt idx="5">
                  <c:v>62</c:v>
                </c:pt>
                <c:pt idx="6">
                  <c:v>42</c:v>
                </c:pt>
              </c:numCache>
            </c:numRef>
          </c:val>
        </c:ser>
        <c:ser>
          <c:idx val="10"/>
          <c:order val="10"/>
          <c:tx>
            <c:strRef>
              <c:f>Sheet1!$L$1</c:f>
              <c:strCache>
                <c:ptCount val="1"/>
                <c:pt idx="0">
                  <c:v>2014</c:v>
                </c:pt>
              </c:strCache>
            </c:strRef>
          </c:tx>
          <c:spPr>
            <a:solidFill>
              <a:schemeClr val="accent2"/>
            </a:solidFill>
          </c:spPr>
          <c:invertIfNegative val="0"/>
          <c:dLbls>
            <c:spPr>
              <a:noFill/>
              <a:ln>
                <a:noFill/>
              </a:ln>
              <a:effectLst/>
            </c:spPr>
            <c:txPr>
              <a:bodyPr wrap="square" lIns="38100" tIns="19050" rIns="38100" bIns="19050" anchor="ctr">
                <a:spAutoFit/>
              </a:bodyPr>
              <a:lstStyle/>
              <a:p>
                <a:pPr>
                  <a:defRPr sz="7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Sheet1!$L$2:$L$8</c:f>
              <c:numCache>
                <c:formatCode>General</c:formatCode>
                <c:ptCount val="7"/>
                <c:pt idx="0">
                  <c:v>291</c:v>
                </c:pt>
                <c:pt idx="1">
                  <c:v>150</c:v>
                </c:pt>
                <c:pt idx="2">
                  <c:v>191</c:v>
                </c:pt>
                <c:pt idx="3">
                  <c:v>118</c:v>
                </c:pt>
                <c:pt idx="4">
                  <c:v>84</c:v>
                </c:pt>
                <c:pt idx="5">
                  <c:v>44</c:v>
                </c:pt>
                <c:pt idx="6">
                  <c:v>36</c:v>
                </c:pt>
              </c:numCache>
            </c:numRef>
          </c:val>
        </c:ser>
        <c:ser>
          <c:idx val="11"/>
          <c:order val="11"/>
          <c:tx>
            <c:strRef>
              <c:f>Sheet1!$M$1</c:f>
              <c:strCache>
                <c:ptCount val="1"/>
                <c:pt idx="0">
                  <c:v>2015</c:v>
                </c:pt>
              </c:strCache>
            </c:strRef>
          </c:tx>
          <c:spPr>
            <a:solidFill>
              <a:schemeClr val="accent2">
                <a:lumMod val="60000"/>
                <a:lumOff val="40000"/>
              </a:schemeClr>
            </a:solidFill>
          </c:spPr>
          <c:invertIfNegative val="0"/>
          <c:dLbls>
            <c:spPr>
              <a:noFill/>
              <a:ln>
                <a:noFill/>
              </a:ln>
              <a:effectLst/>
            </c:spPr>
            <c:txPr>
              <a:bodyPr wrap="square" lIns="38100" tIns="19050" rIns="38100" bIns="19050" anchor="ctr">
                <a:spAutoFit/>
              </a:bodyPr>
              <a:lstStyle/>
              <a:p>
                <a:pPr>
                  <a:defRPr sz="700"/>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Sheet1!$A$2:$A$8</c:f>
              <c:strCache>
                <c:ptCount val="7"/>
                <c:pt idx="0">
                  <c:v>Brasil</c:v>
                </c:pt>
                <c:pt idx="1">
                  <c:v>Colombia</c:v>
                </c:pt>
                <c:pt idx="2">
                  <c:v>Argentina</c:v>
                </c:pt>
                <c:pt idx="3">
                  <c:v>Chile</c:v>
                </c:pt>
                <c:pt idx="4">
                  <c:v>Perú</c:v>
                </c:pt>
                <c:pt idx="5">
                  <c:v>Uruguay</c:v>
                </c:pt>
                <c:pt idx="6">
                  <c:v>Ecuador</c:v>
                </c:pt>
              </c:strCache>
            </c:strRef>
          </c:cat>
          <c:val>
            <c:numRef>
              <c:f>Sheet1!$M$2:$M$8</c:f>
              <c:numCache>
                <c:formatCode>General</c:formatCode>
                <c:ptCount val="7"/>
                <c:pt idx="0">
                  <c:v>292</c:v>
                </c:pt>
                <c:pt idx="1">
                  <c:v>183</c:v>
                </c:pt>
                <c:pt idx="2">
                  <c:v>181</c:v>
                </c:pt>
                <c:pt idx="3">
                  <c:v>118</c:v>
                </c:pt>
                <c:pt idx="4">
                  <c:v>105</c:v>
                </c:pt>
                <c:pt idx="5">
                  <c:v>56</c:v>
                </c:pt>
                <c:pt idx="6">
                  <c:v>44</c:v>
                </c:pt>
              </c:numCache>
            </c:numRef>
          </c:val>
        </c:ser>
        <c:dLbls>
          <c:dLblPos val="outEnd"/>
          <c:showLegendKey val="0"/>
          <c:showVal val="1"/>
          <c:showCatName val="0"/>
          <c:showSerName val="0"/>
          <c:showPercent val="0"/>
          <c:showBubbleSize val="0"/>
        </c:dLbls>
        <c:gapWidth val="129"/>
        <c:axId val="916453248"/>
        <c:axId val="916477160"/>
      </c:barChart>
      <c:catAx>
        <c:axId val="9164532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prstDash val="solid"/>
            <a:round/>
          </a:ln>
          <a:effectLst/>
        </c:spPr>
        <c:txPr>
          <a:bodyPr rot="-60000000" spcFirstLastPara="1" vertOverflow="ellipsis" vert="horz" wrap="square" anchor="ctr" anchorCtr="1"/>
          <a:lstStyle/>
          <a:p>
            <a:pPr>
              <a:defRPr sz="1100" b="1" i="0" u="none" strike="noStrike" kern="1200" baseline="0">
                <a:solidFill>
                  <a:srgbClr val="002060"/>
                </a:solidFill>
                <a:latin typeface="+mn-lt"/>
                <a:ea typeface="+mn-ea"/>
                <a:cs typeface="+mn-cs"/>
              </a:defRPr>
            </a:pPr>
            <a:endParaRPr lang="es-EC"/>
          </a:p>
        </c:txPr>
        <c:crossAx val="916477160"/>
        <c:crosses val="autoZero"/>
        <c:auto val="1"/>
        <c:lblAlgn val="ctr"/>
        <c:lblOffset val="100"/>
        <c:noMultiLvlLbl val="0"/>
      </c:catAx>
      <c:valAx>
        <c:axId val="916477160"/>
        <c:scaling>
          <c:orientation val="minMax"/>
        </c:scaling>
        <c:delete val="1"/>
        <c:axPos val="l"/>
        <c:numFmt formatCode="General" sourceLinked="1"/>
        <c:majorTickMark val="none"/>
        <c:minorTickMark val="none"/>
        <c:tickLblPos val="nextTo"/>
        <c:crossAx val="916453248"/>
        <c:crosses val="autoZero"/>
        <c:crossBetween val="between"/>
      </c:valAx>
      <c:spPr>
        <a:noFill/>
        <a:ln>
          <a:noFill/>
        </a:ln>
        <a:effectLst/>
      </c:spPr>
    </c:plotArea>
    <c:legend>
      <c:legendPos val="b"/>
      <c:layout>
        <c:manualLayout>
          <c:xMode val="edge"/>
          <c:yMode val="edge"/>
          <c:x val="9.6815683804556393E-2"/>
          <c:y val="0.88984894410071869"/>
          <c:w val="0.80458771080573321"/>
          <c:h val="5.5084400073098144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s-EC"/>
        </a:p>
      </c:txPr>
    </c:legend>
    <c:plotVisOnly val="1"/>
    <c:dispBlanksAs val="gap"/>
    <c:showDLblsOverMax val="0"/>
  </c:chart>
  <c:spPr>
    <a:noFill/>
    <a:ln w="9525" cap="flat" cmpd="sng" algn="ctr">
      <a:noFill/>
      <a:prstDash val="solid"/>
    </a:ln>
    <a:effectLst/>
  </c:spPr>
  <c:txPr>
    <a:bodyPr/>
    <a:lstStyle/>
    <a:p>
      <a:pPr>
        <a:defRPr/>
      </a:pPr>
      <a:endParaRPr lang="es-EC"/>
    </a:p>
  </c:txPr>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075470002624597E-2"/>
          <c:y val="3.8164544805756047E-2"/>
          <c:w val="0.94606481693081967"/>
          <c:h val="0.73299256178134575"/>
        </c:manualLayout>
      </c:layout>
      <c:lineChart>
        <c:grouping val="standard"/>
        <c:varyColors val="0"/>
        <c:ser>
          <c:idx val="1"/>
          <c:order val="0"/>
          <c:tx>
            <c:strRef>
              <c:f>Sheet1!$B$1</c:f>
              <c:strCache>
                <c:ptCount val="1"/>
                <c:pt idx="0">
                  <c:v>Brasil</c:v>
                </c:pt>
              </c:strCache>
            </c:strRef>
          </c:tx>
          <c:spPr>
            <a:ln w="28575" cap="rnd">
              <a:solidFill>
                <a:srgbClr val="002060"/>
              </a:solidFill>
              <a:round/>
            </a:ln>
            <a:effectLst/>
          </c:spPr>
          <c:marker>
            <c:symbol val="circle"/>
            <c:size val="5"/>
            <c:spPr>
              <a:solidFill>
                <a:srgbClr val="002060"/>
              </a:solidFill>
              <a:ln>
                <a:solidFill>
                  <a:srgbClr val="002060"/>
                </a:solidFill>
              </a:ln>
            </c:spPr>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Sheet1!$B$2:$B$10</c:f>
              <c:numCache>
                <c:formatCode>General</c:formatCode>
                <c:ptCount val="9"/>
                <c:pt idx="0">
                  <c:v>213</c:v>
                </c:pt>
                <c:pt idx="1">
                  <c:v>254</c:v>
                </c:pt>
                <c:pt idx="2">
                  <c:v>297</c:v>
                </c:pt>
                <c:pt idx="3">
                  <c:v>275</c:v>
                </c:pt>
                <c:pt idx="4">
                  <c:v>304</c:v>
                </c:pt>
                <c:pt idx="5">
                  <c:v>360</c:v>
                </c:pt>
                <c:pt idx="6">
                  <c:v>315</c:v>
                </c:pt>
                <c:pt idx="7">
                  <c:v>291</c:v>
                </c:pt>
                <c:pt idx="8">
                  <c:v>292</c:v>
                </c:pt>
              </c:numCache>
            </c:numRef>
          </c:val>
          <c:smooth val="0"/>
        </c:ser>
        <c:ser>
          <c:idx val="2"/>
          <c:order val="1"/>
          <c:tx>
            <c:strRef>
              <c:f>Sheet1!$C$1</c:f>
              <c:strCache>
                <c:ptCount val="1"/>
                <c:pt idx="0">
                  <c:v>México</c:v>
                </c:pt>
              </c:strCache>
            </c:strRef>
          </c:tx>
          <c:spPr>
            <a:ln w="28575" cap="rnd">
              <a:solidFill>
                <a:schemeClr val="accent3"/>
              </a:solidFill>
              <a:round/>
            </a:ln>
            <a:effectLst/>
          </c:spPr>
          <c:marker>
            <c:symbol val="circle"/>
            <c:size val="5"/>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Sheet1!$C$2:$C$10</c:f>
              <c:numCache>
                <c:formatCode>General</c:formatCode>
                <c:ptCount val="9"/>
                <c:pt idx="0">
                  <c:v>120</c:v>
                </c:pt>
                <c:pt idx="1">
                  <c:v>112</c:v>
                </c:pt>
                <c:pt idx="2">
                  <c:v>124</c:v>
                </c:pt>
                <c:pt idx="3">
                  <c:v>140</c:v>
                </c:pt>
                <c:pt idx="4">
                  <c:v>175</c:v>
                </c:pt>
                <c:pt idx="5">
                  <c:v>163</c:v>
                </c:pt>
                <c:pt idx="6">
                  <c:v>158</c:v>
                </c:pt>
                <c:pt idx="7">
                  <c:v>165</c:v>
                </c:pt>
                <c:pt idx="8">
                  <c:v>184</c:v>
                </c:pt>
              </c:numCache>
            </c:numRef>
          </c:val>
          <c:smooth val="0"/>
        </c:ser>
        <c:ser>
          <c:idx val="3"/>
          <c:order val="2"/>
          <c:tx>
            <c:strRef>
              <c:f>Sheet1!$D$1</c:f>
              <c:strCache>
                <c:ptCount val="1"/>
                <c:pt idx="0">
                  <c:v>Argentina</c:v>
                </c:pt>
              </c:strCache>
            </c:strRef>
          </c:tx>
          <c:spPr>
            <a:ln w="28575" cap="rnd">
              <a:solidFill>
                <a:schemeClr val="accent4"/>
              </a:solidFill>
              <a:round/>
            </a:ln>
            <a:effectLst/>
          </c:spPr>
          <c:marker>
            <c:symbol val="circle"/>
            <c:size val="5"/>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Sheet1!$D$2:$D$10</c:f>
              <c:numCache>
                <c:formatCode>General</c:formatCode>
                <c:ptCount val="9"/>
                <c:pt idx="0">
                  <c:v>88</c:v>
                </c:pt>
                <c:pt idx="1">
                  <c:v>115</c:v>
                </c:pt>
                <c:pt idx="2">
                  <c:v>155</c:v>
                </c:pt>
                <c:pt idx="3">
                  <c:v>172</c:v>
                </c:pt>
                <c:pt idx="4">
                  <c:v>186</c:v>
                </c:pt>
                <c:pt idx="5">
                  <c:v>202</c:v>
                </c:pt>
                <c:pt idx="6">
                  <c:v>223</c:v>
                </c:pt>
                <c:pt idx="7">
                  <c:v>191</c:v>
                </c:pt>
                <c:pt idx="8">
                  <c:v>181</c:v>
                </c:pt>
              </c:numCache>
            </c:numRef>
          </c:val>
          <c:smooth val="0"/>
        </c:ser>
        <c:ser>
          <c:idx val="4"/>
          <c:order val="3"/>
          <c:tx>
            <c:strRef>
              <c:f>Sheet1!$E$1</c:f>
              <c:strCache>
                <c:ptCount val="1"/>
                <c:pt idx="0">
                  <c:v>Colombia</c:v>
                </c:pt>
              </c:strCache>
            </c:strRef>
          </c:tx>
          <c:spPr>
            <a:ln w="28575" cap="rnd">
              <a:solidFill>
                <a:schemeClr val="bg1">
                  <a:lumMod val="50000"/>
                </a:schemeClr>
              </a:solidFill>
              <a:round/>
            </a:ln>
            <a:effectLst/>
          </c:spPr>
          <c:marker>
            <c:symbol val="circle"/>
            <c:size val="5"/>
            <c:spPr>
              <a:solidFill>
                <a:schemeClr val="bg1">
                  <a:lumMod val="50000"/>
                </a:schemeClr>
              </a:solidFill>
              <a:ln>
                <a:solidFill>
                  <a:schemeClr val="bg1">
                    <a:lumMod val="50000"/>
                  </a:schemeClr>
                </a:solidFill>
              </a:ln>
            </c:spPr>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Sheet1!$E$2:$E$10</c:f>
              <c:numCache>
                <c:formatCode>General</c:formatCode>
                <c:ptCount val="9"/>
                <c:pt idx="0">
                  <c:v>45</c:v>
                </c:pt>
                <c:pt idx="1">
                  <c:v>45</c:v>
                </c:pt>
                <c:pt idx="2">
                  <c:v>78</c:v>
                </c:pt>
                <c:pt idx="3">
                  <c:v>95</c:v>
                </c:pt>
                <c:pt idx="4">
                  <c:v>113</c:v>
                </c:pt>
                <c:pt idx="5">
                  <c:v>138</c:v>
                </c:pt>
                <c:pt idx="6">
                  <c:v>139</c:v>
                </c:pt>
                <c:pt idx="7">
                  <c:v>150</c:v>
                </c:pt>
                <c:pt idx="8">
                  <c:v>183</c:v>
                </c:pt>
              </c:numCache>
            </c:numRef>
          </c:val>
          <c:smooth val="0"/>
        </c:ser>
        <c:ser>
          <c:idx val="5"/>
          <c:order val="4"/>
          <c:tx>
            <c:strRef>
              <c:f>Sheet1!$F$1</c:f>
              <c:strCache>
                <c:ptCount val="1"/>
                <c:pt idx="0">
                  <c:v>Chile</c:v>
                </c:pt>
              </c:strCache>
            </c:strRef>
          </c:tx>
          <c:spPr>
            <a:ln w="28575" cap="rnd">
              <a:solidFill>
                <a:schemeClr val="accent6"/>
              </a:solidFill>
              <a:round/>
            </a:ln>
            <a:effectLst/>
          </c:spPr>
          <c:marker>
            <c:symbol val="circle"/>
            <c:size val="5"/>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Sheet1!$F$2:$F$10</c:f>
              <c:numCache>
                <c:formatCode>General</c:formatCode>
                <c:ptCount val="9"/>
                <c:pt idx="0">
                  <c:v>63</c:v>
                </c:pt>
                <c:pt idx="1">
                  <c:v>63</c:v>
                </c:pt>
                <c:pt idx="2">
                  <c:v>79</c:v>
                </c:pt>
                <c:pt idx="3">
                  <c:v>97</c:v>
                </c:pt>
                <c:pt idx="4">
                  <c:v>87</c:v>
                </c:pt>
                <c:pt idx="5">
                  <c:v>101</c:v>
                </c:pt>
                <c:pt idx="6">
                  <c:v>110</c:v>
                </c:pt>
                <c:pt idx="7">
                  <c:v>118</c:v>
                </c:pt>
                <c:pt idx="8">
                  <c:v>118</c:v>
                </c:pt>
              </c:numCache>
            </c:numRef>
          </c:val>
          <c:smooth val="0"/>
        </c:ser>
        <c:ser>
          <c:idx val="6"/>
          <c:order val="5"/>
          <c:tx>
            <c:strRef>
              <c:f>Sheet1!$G$1</c:f>
              <c:strCache>
                <c:ptCount val="1"/>
                <c:pt idx="0">
                  <c:v>Perú</c:v>
                </c:pt>
              </c:strCache>
            </c:strRef>
          </c:tx>
          <c:spPr>
            <a:ln w="28575" cap="rnd">
              <a:solidFill>
                <a:schemeClr val="bg2">
                  <a:lumMod val="75000"/>
                </a:schemeClr>
              </a:solidFill>
              <a:round/>
            </a:ln>
            <a:effectLst/>
          </c:spPr>
          <c:marker>
            <c:symbol val="circle"/>
            <c:size val="5"/>
            <c:spPr>
              <a:solidFill>
                <a:schemeClr val="bg2">
                  <a:lumMod val="75000"/>
                </a:schemeClr>
              </a:solidFill>
              <a:ln>
                <a:solidFill>
                  <a:schemeClr val="bg2">
                    <a:lumMod val="75000"/>
                  </a:schemeClr>
                </a:solidFill>
              </a:ln>
            </c:spPr>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Sheet1!$G$2:$G$10</c:f>
              <c:numCache>
                <c:formatCode>General</c:formatCode>
                <c:ptCount val="9"/>
                <c:pt idx="0">
                  <c:v>25</c:v>
                </c:pt>
                <c:pt idx="1">
                  <c:v>23</c:v>
                </c:pt>
                <c:pt idx="2">
                  <c:v>47</c:v>
                </c:pt>
                <c:pt idx="3">
                  <c:v>44</c:v>
                </c:pt>
                <c:pt idx="4">
                  <c:v>55</c:v>
                </c:pt>
                <c:pt idx="5">
                  <c:v>51</c:v>
                </c:pt>
                <c:pt idx="6">
                  <c:v>64</c:v>
                </c:pt>
                <c:pt idx="7">
                  <c:v>84</c:v>
                </c:pt>
                <c:pt idx="8">
                  <c:v>105</c:v>
                </c:pt>
              </c:numCache>
            </c:numRef>
          </c:val>
          <c:smooth val="0"/>
        </c:ser>
        <c:ser>
          <c:idx val="7"/>
          <c:order val="6"/>
          <c:tx>
            <c:strRef>
              <c:f>Sheet1!$H$1</c:f>
              <c:strCache>
                <c:ptCount val="1"/>
                <c:pt idx="0">
                  <c:v>Uruguay</c:v>
                </c:pt>
              </c:strCache>
            </c:strRef>
          </c:tx>
          <c:spPr>
            <a:ln w="28575" cap="rnd">
              <a:solidFill>
                <a:schemeClr val="accent2">
                  <a:lumMod val="60000"/>
                </a:schemeClr>
              </a:solidFill>
              <a:round/>
            </a:ln>
            <a:effectLst/>
          </c:spPr>
          <c:marker>
            <c:symbol val="circle"/>
            <c:size val="5"/>
            <c:spPr>
              <a:solidFill>
                <a:schemeClr val="accent6">
                  <a:lumMod val="75000"/>
                </a:schemeClr>
              </a:solidFill>
              <a:ln>
                <a:noFill/>
              </a:ln>
            </c:spPr>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Sheet1!$H$2:$H$10</c:f>
              <c:numCache>
                <c:formatCode>General</c:formatCode>
                <c:ptCount val="9"/>
                <c:pt idx="0">
                  <c:v>49</c:v>
                </c:pt>
                <c:pt idx="1">
                  <c:v>42</c:v>
                </c:pt>
                <c:pt idx="2">
                  <c:v>44</c:v>
                </c:pt>
                <c:pt idx="3">
                  <c:v>42</c:v>
                </c:pt>
                <c:pt idx="4">
                  <c:v>46</c:v>
                </c:pt>
                <c:pt idx="5">
                  <c:v>56</c:v>
                </c:pt>
                <c:pt idx="6">
                  <c:v>62</c:v>
                </c:pt>
                <c:pt idx="7">
                  <c:v>44</c:v>
                </c:pt>
                <c:pt idx="8">
                  <c:v>56</c:v>
                </c:pt>
              </c:numCache>
            </c:numRef>
          </c:val>
          <c:smooth val="0"/>
        </c:ser>
        <c:ser>
          <c:idx val="8"/>
          <c:order val="7"/>
          <c:tx>
            <c:strRef>
              <c:f>Sheet1!$I$1</c:f>
              <c:strCache>
                <c:ptCount val="1"/>
                <c:pt idx="0">
                  <c:v>Ecuador</c:v>
                </c:pt>
              </c:strCache>
            </c:strRef>
          </c:tx>
          <c:spPr>
            <a:ln w="28575" cap="rnd">
              <a:solidFill>
                <a:schemeClr val="accent2"/>
              </a:solidFill>
              <a:round/>
            </a:ln>
            <a:effectLst/>
          </c:spPr>
          <c:marker>
            <c:symbol val="circle"/>
            <c:size val="5"/>
            <c:spPr>
              <a:solidFill>
                <a:schemeClr val="accent2"/>
              </a:solidFill>
              <a:ln w="0">
                <a:solidFill>
                  <a:schemeClr val="accent2"/>
                </a:solidFill>
              </a:ln>
            </c:spPr>
          </c:marker>
          <c:dLbls>
            <c:spPr>
              <a:solidFill>
                <a:schemeClr val="bg1"/>
              </a:solidFill>
              <a:ln>
                <a:noFill/>
              </a:ln>
              <a:effectLst/>
            </c:spPr>
            <c:txPr>
              <a:bodyPr wrap="square" lIns="38100" tIns="19050" rIns="38100" bIns="19050" anchor="ctr">
                <a:spAutoFit/>
              </a:bodyPr>
              <a:lstStyle/>
              <a:p>
                <a:pPr>
                  <a:defRPr b="1">
                    <a:solidFill>
                      <a:schemeClr val="accent2">
                        <a:lumMod val="75000"/>
                      </a:schemeClr>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Sheet1!$I$2:$I$10</c:f>
              <c:numCache>
                <c:formatCode>General</c:formatCode>
                <c:ptCount val="9"/>
                <c:pt idx="0">
                  <c:v>23</c:v>
                </c:pt>
                <c:pt idx="1">
                  <c:v>21</c:v>
                </c:pt>
                <c:pt idx="2">
                  <c:v>30</c:v>
                </c:pt>
                <c:pt idx="3">
                  <c:v>30</c:v>
                </c:pt>
                <c:pt idx="4">
                  <c:v>30</c:v>
                </c:pt>
                <c:pt idx="5">
                  <c:v>43</c:v>
                </c:pt>
                <c:pt idx="6">
                  <c:v>42</c:v>
                </c:pt>
                <c:pt idx="7">
                  <c:v>36</c:v>
                </c:pt>
                <c:pt idx="8">
                  <c:v>44</c:v>
                </c:pt>
              </c:numCache>
            </c:numRef>
          </c:val>
          <c:smooth val="0"/>
        </c:ser>
        <c:ser>
          <c:idx val="9"/>
          <c:order val="8"/>
          <c:tx>
            <c:strRef>
              <c:f>Sheet1!$J$1</c:f>
              <c:strCache>
                <c:ptCount val="1"/>
                <c:pt idx="0">
                  <c:v>Panamá</c:v>
                </c:pt>
              </c:strCache>
            </c:strRef>
          </c:tx>
          <c:spPr>
            <a:ln>
              <a:solidFill>
                <a:schemeClr val="accent3"/>
              </a:solidFill>
            </a:ln>
          </c:spPr>
          <c:marker>
            <c:spPr>
              <a:solidFill>
                <a:schemeClr val="accent3"/>
              </a:solidFill>
              <a:ln>
                <a:solidFill>
                  <a:schemeClr val="accent3"/>
                </a:solidFill>
              </a:ln>
            </c:spPr>
          </c:marker>
          <c:cat>
            <c:numRef>
              <c:f>Sheet1!$A$2:$A$10</c:f>
              <c:numCache>
                <c:formatCode>General</c:formatCode>
                <c:ptCount val="9"/>
                <c:pt idx="0">
                  <c:v>2007</c:v>
                </c:pt>
                <c:pt idx="1">
                  <c:v>2008</c:v>
                </c:pt>
                <c:pt idx="2">
                  <c:v>2009</c:v>
                </c:pt>
                <c:pt idx="3">
                  <c:v>2010</c:v>
                </c:pt>
                <c:pt idx="4">
                  <c:v>2011</c:v>
                </c:pt>
                <c:pt idx="5">
                  <c:v>2012</c:v>
                </c:pt>
                <c:pt idx="6">
                  <c:v>2013</c:v>
                </c:pt>
                <c:pt idx="7">
                  <c:v>2014</c:v>
                </c:pt>
                <c:pt idx="8">
                  <c:v>2015</c:v>
                </c:pt>
              </c:numCache>
            </c:numRef>
          </c:cat>
          <c:val>
            <c:numRef>
              <c:f>Sheet1!$J$2:$J$10</c:f>
              <c:numCache>
                <c:formatCode>General</c:formatCode>
                <c:ptCount val="9"/>
                <c:pt idx="0">
                  <c:v>18</c:v>
                </c:pt>
                <c:pt idx="1">
                  <c:v>15</c:v>
                </c:pt>
                <c:pt idx="2">
                  <c:v>17</c:v>
                </c:pt>
                <c:pt idx="3">
                  <c:v>16</c:v>
                </c:pt>
                <c:pt idx="4">
                  <c:v>32</c:v>
                </c:pt>
                <c:pt idx="5">
                  <c:v>39</c:v>
                </c:pt>
                <c:pt idx="6">
                  <c:v>61</c:v>
                </c:pt>
                <c:pt idx="7">
                  <c:v>48</c:v>
                </c:pt>
                <c:pt idx="8">
                  <c:v>35</c:v>
                </c:pt>
              </c:numCache>
            </c:numRef>
          </c:val>
          <c:smooth val="0"/>
        </c:ser>
        <c:dLbls>
          <c:showLegendKey val="0"/>
          <c:showVal val="0"/>
          <c:showCatName val="0"/>
          <c:showSerName val="0"/>
          <c:showPercent val="0"/>
          <c:showBubbleSize val="0"/>
        </c:dLbls>
        <c:marker val="1"/>
        <c:smooth val="0"/>
        <c:axId val="916437960"/>
        <c:axId val="916450504"/>
      </c:lineChart>
      <c:catAx>
        <c:axId val="9164379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50504"/>
        <c:crosses val="autoZero"/>
        <c:auto val="1"/>
        <c:lblAlgn val="ctr"/>
        <c:lblOffset val="100"/>
        <c:noMultiLvlLbl val="0"/>
      </c:catAx>
      <c:valAx>
        <c:axId val="916450504"/>
        <c:scaling>
          <c:orientation val="minMax"/>
          <c:max val="400"/>
        </c:scaling>
        <c:delete val="0"/>
        <c:axPos val="l"/>
        <c:majorGridlines>
          <c:spPr>
            <a:ln w="9525" cap="flat" cmpd="sng" algn="ctr">
              <a:solidFill>
                <a:schemeClr val="bg1">
                  <a:lumMod val="9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rgbClr val="002060"/>
                </a:solidFill>
                <a:latin typeface="+mn-lt"/>
                <a:ea typeface="+mn-ea"/>
                <a:cs typeface="+mn-cs"/>
              </a:defRPr>
            </a:pPr>
            <a:endParaRPr lang="es-EC"/>
          </a:p>
        </c:txPr>
        <c:crossAx val="916437960"/>
        <c:crosses val="autoZero"/>
        <c:crossBetween val="between"/>
      </c:valAx>
      <c:spPr>
        <a:noFill/>
        <a:ln>
          <a:noFill/>
        </a:ln>
        <a:effectLst>
          <a:glow rad="127000">
            <a:schemeClr val="bg1">
              <a:lumMod val="75000"/>
            </a:schemeClr>
          </a:glow>
        </a:effectLst>
      </c:spPr>
    </c:plotArea>
    <c:legend>
      <c:legendPos val="b"/>
      <c:layout>
        <c:manualLayout>
          <c:xMode val="edge"/>
          <c:yMode val="edge"/>
          <c:x val="7.6546141652552843E-2"/>
          <c:y val="0.92071063071841996"/>
          <c:w val="0.85821298457077444"/>
          <c:h val="7.928954161306509E-2"/>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7326924857673E-2"/>
          <c:y val="0.32945313264714521"/>
          <c:w val="0.97887482842812623"/>
          <c:h val="0.52143835977441633"/>
        </c:manualLayout>
      </c:layout>
      <c:barChart>
        <c:barDir val="col"/>
        <c:grouping val="clustered"/>
        <c:varyColors val="0"/>
        <c:ser>
          <c:idx val="0"/>
          <c:order val="0"/>
          <c:tx>
            <c:strRef>
              <c:f>Sheet1!$B$1</c:f>
              <c:strCache>
                <c:ptCount val="1"/>
                <c:pt idx="0">
                  <c:v>Sudamerica</c:v>
                </c:pt>
              </c:strCache>
            </c:strRef>
          </c:tx>
          <c:spPr>
            <a:solidFill>
              <a:schemeClr val="accent1"/>
            </a:solidFill>
            <a:ln>
              <a:noFill/>
            </a:ln>
            <a:effectLst/>
          </c:spPr>
          <c:invertIfNegative val="0"/>
          <c:dPt>
            <c:idx val="15"/>
            <c:invertIfNegative val="0"/>
            <c:bubble3D val="0"/>
            <c:spPr>
              <a:solidFill>
                <a:schemeClr val="accent2"/>
              </a:solidFill>
              <a:ln>
                <a:noFill/>
              </a:ln>
              <a:effectLst/>
            </c:spPr>
          </c:dPt>
          <c:dPt>
            <c:idx val="16"/>
            <c:invertIfNegative val="0"/>
            <c:bubble3D val="0"/>
            <c:spPr>
              <a:solidFill>
                <a:schemeClr val="accent2">
                  <a:lumMod val="40000"/>
                  <a:lumOff val="60000"/>
                </a:schemeClr>
              </a:solidFill>
              <a:ln>
                <a:solidFill>
                  <a:schemeClr val="accent2"/>
                </a:solidFill>
                <a:prstDash val="sysDash"/>
              </a:ln>
              <a:effectLst/>
            </c:spPr>
          </c:dPt>
          <c:dLbls>
            <c:dLbl>
              <c:idx val="0"/>
              <c:layout/>
              <c:tx>
                <c:rich>
                  <a:bodyPr/>
                  <a:lstStyle/>
                  <a:p>
                    <a:r>
                      <a:rPr lang="en-US" dirty="0"/>
                      <a:t>7,8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6,8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2"/>
              <c:layout/>
              <c:tx>
                <c:rich>
                  <a:bodyPr/>
                  <a:lstStyle/>
                  <a:p>
                    <a:r>
                      <a:rPr lang="en-US" dirty="0"/>
                      <a:t>5,6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3"/>
              <c:layout/>
              <c:tx>
                <c:rich>
                  <a:bodyPr/>
                  <a:lstStyle/>
                  <a:p>
                    <a:r>
                      <a:rPr lang="en-US" dirty="0"/>
                      <a:t>8,7</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4"/>
              <c:layout/>
              <c:tx>
                <c:rich>
                  <a:bodyPr/>
                  <a:lstStyle/>
                  <a:p>
                    <a:r>
                      <a:rPr lang="en-US" dirty="0"/>
                      <a:t>10,6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5"/>
              <c:layout/>
              <c:tx>
                <c:rich>
                  <a:bodyPr/>
                  <a:lstStyle/>
                  <a:p>
                    <a:r>
                      <a:rPr lang="en-US" dirty="0"/>
                      <a:t>12,4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6"/>
              <c:layout/>
              <c:tx>
                <c:rich>
                  <a:bodyPr/>
                  <a:lstStyle/>
                  <a:p>
                    <a:r>
                      <a:rPr lang="en-US" dirty="0"/>
                      <a:t>14,4</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7"/>
              <c:layout/>
              <c:tx>
                <c:rich>
                  <a:bodyPr/>
                  <a:lstStyle/>
                  <a:p>
                    <a:r>
                      <a:rPr lang="en-US" dirty="0"/>
                      <a:t>16,9</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8"/>
              <c:layout/>
              <c:tx>
                <c:rich>
                  <a:bodyPr/>
                  <a:lstStyle/>
                  <a:p>
                    <a:r>
                      <a:rPr lang="en-US" dirty="0"/>
                      <a:t>19,2</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9"/>
              <c:layout/>
              <c:tx>
                <c:rich>
                  <a:bodyPr/>
                  <a:lstStyle/>
                  <a:p>
                    <a:r>
                      <a:rPr lang="en-US" dirty="0"/>
                      <a:t>18,3</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0"/>
              <c:layout/>
              <c:tx>
                <c:rich>
                  <a:bodyPr/>
                  <a:lstStyle/>
                  <a:p>
                    <a:r>
                      <a:rPr lang="en-US" dirty="0"/>
                      <a:t>20,1</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1"/>
              <c:layout/>
              <c:tx>
                <c:rich>
                  <a:bodyPr/>
                  <a:lstStyle/>
                  <a:p>
                    <a:r>
                      <a:rPr lang="en-US" dirty="0"/>
                      <a:t>23,1</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2"/>
              <c:layout/>
              <c:tx>
                <c:rich>
                  <a:bodyPr/>
                  <a:lstStyle/>
                  <a:p>
                    <a:r>
                      <a:rPr lang="en-US" dirty="0"/>
                      <a:t>23,6</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3"/>
              <c:layout/>
              <c:tx>
                <c:rich>
                  <a:bodyPr/>
                  <a:lstStyle/>
                  <a:p>
                    <a:r>
                      <a:rPr lang="en-US" dirty="0"/>
                      <a:t>24,9</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4"/>
              <c:layout/>
              <c:tx>
                <c:rich>
                  <a:bodyPr/>
                  <a:lstStyle/>
                  <a:p>
                    <a:r>
                      <a:rPr lang="en-US" dirty="0"/>
                      <a:t>25,8</a:t>
                    </a:r>
                  </a:p>
                </c:rich>
              </c:tx>
              <c:dLblPos val="outEnd"/>
              <c:showLegendKey val="0"/>
              <c:showVal val="1"/>
              <c:showCatName val="0"/>
              <c:showSerName val="0"/>
              <c:showPercent val="0"/>
              <c:showBubbleSize val="0"/>
              <c:extLst>
                <c:ext xmlns:c15="http://schemas.microsoft.com/office/drawing/2012/chart" uri="{CE6537A1-D6FC-4f65-9D91-7224C49458BB}">
                  <c15:layout/>
                </c:ext>
              </c:extLst>
            </c:dLbl>
            <c:dLbl>
              <c:idx val="15"/>
              <c:tx>
                <c:rich>
                  <a:bodyPr wrap="square" lIns="38100" tIns="19050" rIns="38100" bIns="19050" anchor="ctr">
                    <a:spAutoFit/>
                  </a:bodyPr>
                  <a:lstStyle/>
                  <a:p>
                    <a:pPr>
                      <a:defRPr lang="es-ES">
                        <a:solidFill>
                          <a:srgbClr val="FF0000"/>
                        </a:solidFill>
                      </a:defRPr>
                    </a:pPr>
                    <a:endParaRPr lang="es-ES" dirty="0"/>
                  </a:p>
                </c:rich>
              </c:tx>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extLst>
            </c:dLbl>
            <c:dLbl>
              <c:idx val="16"/>
              <c:tx>
                <c:rich>
                  <a:bodyPr wrap="square" lIns="38100" tIns="19050" rIns="38100" bIns="19050" anchor="ctr">
                    <a:spAutoFit/>
                  </a:bodyPr>
                  <a:lstStyle/>
                  <a:p>
                    <a:pPr>
                      <a:defRPr lang="es-ES">
                        <a:solidFill>
                          <a:srgbClr val="FF0000"/>
                        </a:solidFill>
                      </a:defRPr>
                    </a:pPr>
                    <a:endParaRPr lang="es-ES" dirty="0"/>
                  </a:p>
                </c:rich>
              </c:tx>
              <c:spPr>
                <a:noFill/>
                <a:ln>
                  <a:noFill/>
                </a:ln>
                <a:effectLst/>
              </c:spPr>
              <c:dLblPos val="out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wrap="square" lIns="38100" tIns="19050" rIns="38100" bIns="19050" anchor="ctr">
                <a:spAutoFit/>
              </a:bodyPr>
              <a:lstStyle/>
              <a:p>
                <a:pPr>
                  <a:defRPr lang="es-ES">
                    <a:solidFill>
                      <a:srgbClr val="002060"/>
                    </a:solidFill>
                  </a:defRPr>
                </a:pPr>
                <a:endParaRPr lang="es-EC"/>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Sheet1!$A$2:$A$16</c:f>
              <c:strCache>
                <c:ptCount val="15"/>
                <c:pt idx="0">
                  <c:v>00</c:v>
                </c:pt>
                <c:pt idx="1">
                  <c:v>01</c:v>
                </c:pt>
                <c:pt idx="2">
                  <c:v>02</c:v>
                </c:pt>
                <c:pt idx="3">
                  <c:v>03</c:v>
                </c:pt>
                <c:pt idx="4">
                  <c:v>04</c:v>
                </c:pt>
                <c:pt idx="5">
                  <c:v>05</c:v>
                </c:pt>
                <c:pt idx="6">
                  <c:v>06</c:v>
                </c:pt>
                <c:pt idx="7">
                  <c:v>07</c:v>
                </c:pt>
                <c:pt idx="8">
                  <c:v>08</c:v>
                </c:pt>
                <c:pt idx="9">
                  <c:v>09</c:v>
                </c:pt>
                <c:pt idx="10">
                  <c:v>10</c:v>
                </c:pt>
                <c:pt idx="11">
                  <c:v>11</c:v>
                </c:pt>
                <c:pt idx="12">
                  <c:v>12</c:v>
                </c:pt>
                <c:pt idx="13">
                  <c:v>13</c:v>
                </c:pt>
                <c:pt idx="14">
                  <c:v>14</c:v>
                </c:pt>
              </c:strCache>
            </c:strRef>
          </c:cat>
          <c:val>
            <c:numRef>
              <c:f>Sheet1!$B$2:$B$16</c:f>
              <c:numCache>
                <c:formatCode>0.0</c:formatCode>
                <c:ptCount val="15"/>
                <c:pt idx="0">
                  <c:v>7.8</c:v>
                </c:pt>
                <c:pt idx="1">
                  <c:v>6.8</c:v>
                </c:pt>
                <c:pt idx="2">
                  <c:v>5.6</c:v>
                </c:pt>
                <c:pt idx="3">
                  <c:v>8.6999999999999993</c:v>
                </c:pt>
                <c:pt idx="4">
                  <c:v>10.6</c:v>
                </c:pt>
                <c:pt idx="5">
                  <c:v>12.4</c:v>
                </c:pt>
                <c:pt idx="6">
                  <c:v>14.4</c:v>
                </c:pt>
                <c:pt idx="7">
                  <c:v>16.899999999999999</c:v>
                </c:pt>
                <c:pt idx="8">
                  <c:v>19.2</c:v>
                </c:pt>
                <c:pt idx="9">
                  <c:v>18.3</c:v>
                </c:pt>
                <c:pt idx="10">
                  <c:v>20.100000000000001</c:v>
                </c:pt>
                <c:pt idx="11">
                  <c:v>23.1</c:v>
                </c:pt>
                <c:pt idx="12">
                  <c:v>23.6</c:v>
                </c:pt>
                <c:pt idx="13">
                  <c:v>24.9</c:v>
                </c:pt>
                <c:pt idx="14">
                  <c:v>25.8</c:v>
                </c:pt>
              </c:numCache>
            </c:numRef>
          </c:val>
        </c:ser>
        <c:dLbls>
          <c:dLblPos val="outEnd"/>
          <c:showLegendKey val="0"/>
          <c:showVal val="1"/>
          <c:showCatName val="0"/>
          <c:showSerName val="0"/>
          <c:showPercent val="0"/>
          <c:showBubbleSize val="0"/>
        </c:dLbls>
        <c:gapWidth val="150"/>
        <c:axId val="900997880"/>
        <c:axId val="901003368"/>
      </c:barChart>
      <c:catAx>
        <c:axId val="9009978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01003368"/>
        <c:crosses val="autoZero"/>
        <c:auto val="1"/>
        <c:lblAlgn val="ctr"/>
        <c:lblOffset val="100"/>
        <c:noMultiLvlLbl val="0"/>
      </c:catAx>
      <c:valAx>
        <c:axId val="901003368"/>
        <c:scaling>
          <c:orientation val="minMax"/>
          <c:max val="60"/>
        </c:scaling>
        <c:delete val="1"/>
        <c:axPos val="l"/>
        <c:numFmt formatCode="0.0" sourceLinked="1"/>
        <c:majorTickMark val="out"/>
        <c:minorTickMark val="none"/>
        <c:tickLblPos val="nextTo"/>
        <c:crossAx val="9009978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3230291012321355E-3"/>
          <c:y val="3.8164649167084827E-2"/>
          <c:w val="0.60369481705362549"/>
          <c:h val="0.84411961245382672"/>
        </c:manualLayout>
      </c:layout>
      <c:lineChart>
        <c:grouping val="standard"/>
        <c:varyColors val="0"/>
        <c:ser>
          <c:idx val="1"/>
          <c:order val="0"/>
          <c:tx>
            <c:strRef>
              <c:f>Sheet1!$B$1</c:f>
              <c:strCache>
                <c:ptCount val="1"/>
                <c:pt idx="0">
                  <c:v>Buenos Aires</c:v>
                </c:pt>
              </c:strCache>
            </c:strRef>
          </c:tx>
          <c:spPr>
            <a:ln w="28575" cap="rnd">
              <a:solidFill>
                <a:srgbClr val="002060"/>
              </a:solidFill>
              <a:round/>
            </a:ln>
            <a:effectLst/>
          </c:spPr>
          <c:marker>
            <c:symbol val="circle"/>
            <c:size val="5"/>
            <c:spPr>
              <a:solidFill>
                <a:srgbClr val="002060"/>
              </a:solidFill>
              <a:ln>
                <a:solidFill>
                  <a:srgbClr val="002060"/>
                </a:solidFill>
              </a:ln>
            </c:spPr>
          </c:marker>
          <c:cat>
            <c:numRef>
              <c:f>Sheet1!$A$2:$A$4</c:f>
              <c:numCache>
                <c:formatCode>General</c:formatCode>
                <c:ptCount val="3"/>
                <c:pt idx="0">
                  <c:v>2013</c:v>
                </c:pt>
                <c:pt idx="1">
                  <c:v>2014</c:v>
                </c:pt>
                <c:pt idx="2">
                  <c:v>2015</c:v>
                </c:pt>
              </c:numCache>
            </c:numRef>
          </c:cat>
          <c:val>
            <c:numRef>
              <c:f>Sheet1!$B$2:$B$4</c:f>
              <c:numCache>
                <c:formatCode>General</c:formatCode>
                <c:ptCount val="3"/>
                <c:pt idx="0">
                  <c:v>113</c:v>
                </c:pt>
                <c:pt idx="1">
                  <c:v>91</c:v>
                </c:pt>
                <c:pt idx="2">
                  <c:v>82</c:v>
                </c:pt>
              </c:numCache>
            </c:numRef>
          </c:val>
          <c:smooth val="0"/>
        </c:ser>
        <c:ser>
          <c:idx val="2"/>
          <c:order val="1"/>
          <c:tx>
            <c:strRef>
              <c:f>Sheet1!$C$1</c:f>
              <c:strCache>
                <c:ptCount val="1"/>
                <c:pt idx="0">
                  <c:v>Lima</c:v>
                </c:pt>
              </c:strCache>
            </c:strRef>
          </c:tx>
          <c:spPr>
            <a:ln w="28575" cap="rnd">
              <a:solidFill>
                <a:schemeClr val="accent3"/>
              </a:solidFill>
              <a:round/>
            </a:ln>
            <a:effectLst/>
          </c:spPr>
          <c:marker>
            <c:symbol val="circle"/>
            <c:size val="5"/>
          </c:marker>
          <c:cat>
            <c:numRef>
              <c:f>Sheet1!$A$2:$A$4</c:f>
              <c:numCache>
                <c:formatCode>General</c:formatCode>
                <c:ptCount val="3"/>
                <c:pt idx="0">
                  <c:v>2013</c:v>
                </c:pt>
                <c:pt idx="1">
                  <c:v>2014</c:v>
                </c:pt>
                <c:pt idx="2">
                  <c:v>2015</c:v>
                </c:pt>
              </c:numCache>
            </c:numRef>
          </c:cat>
          <c:val>
            <c:numRef>
              <c:f>Sheet1!$C$2:$C$4</c:f>
              <c:numCache>
                <c:formatCode>General</c:formatCode>
                <c:ptCount val="3"/>
                <c:pt idx="0">
                  <c:v>54</c:v>
                </c:pt>
                <c:pt idx="1">
                  <c:v>64</c:v>
                </c:pt>
                <c:pt idx="2">
                  <c:v>82</c:v>
                </c:pt>
              </c:numCache>
            </c:numRef>
          </c:val>
          <c:smooth val="0"/>
        </c:ser>
        <c:ser>
          <c:idx val="3"/>
          <c:order val="2"/>
          <c:tx>
            <c:strRef>
              <c:f>Sheet1!$D$1</c:f>
              <c:strCache>
                <c:ptCount val="1"/>
                <c:pt idx="0">
                  <c:v>Santiago de Chile </c:v>
                </c:pt>
              </c:strCache>
            </c:strRef>
          </c:tx>
          <c:spPr>
            <a:ln w="28575" cap="rnd">
              <a:solidFill>
                <a:schemeClr val="accent4"/>
              </a:solidFill>
              <a:round/>
            </a:ln>
            <a:effectLst/>
          </c:spPr>
          <c:marker>
            <c:symbol val="circle"/>
            <c:size val="5"/>
          </c:marker>
          <c:cat>
            <c:numRef>
              <c:f>Sheet1!$A$2:$A$4</c:f>
              <c:numCache>
                <c:formatCode>General</c:formatCode>
                <c:ptCount val="3"/>
                <c:pt idx="0">
                  <c:v>2013</c:v>
                </c:pt>
                <c:pt idx="1">
                  <c:v>2014</c:v>
                </c:pt>
                <c:pt idx="2">
                  <c:v>2015</c:v>
                </c:pt>
              </c:numCache>
            </c:numRef>
          </c:cat>
          <c:val>
            <c:numRef>
              <c:f>Sheet1!$D$2:$D$4</c:f>
              <c:numCache>
                <c:formatCode>General</c:formatCode>
                <c:ptCount val="3"/>
                <c:pt idx="0">
                  <c:v>58</c:v>
                </c:pt>
                <c:pt idx="1">
                  <c:v>71</c:v>
                </c:pt>
                <c:pt idx="2">
                  <c:v>68</c:v>
                </c:pt>
              </c:numCache>
            </c:numRef>
          </c:val>
          <c:smooth val="0"/>
        </c:ser>
        <c:ser>
          <c:idx val="4"/>
          <c:order val="3"/>
          <c:tx>
            <c:strRef>
              <c:f>Sheet1!$E$1</c:f>
              <c:strCache>
                <c:ptCount val="1"/>
                <c:pt idx="0">
                  <c:v>Mexico City </c:v>
                </c:pt>
              </c:strCache>
            </c:strRef>
          </c:tx>
          <c:spPr>
            <a:ln w="28575" cap="rnd">
              <a:solidFill>
                <a:schemeClr val="bg1">
                  <a:lumMod val="50000"/>
                </a:schemeClr>
              </a:solidFill>
              <a:round/>
            </a:ln>
            <a:effectLst/>
          </c:spPr>
          <c:marker>
            <c:symbol val="circle"/>
            <c:size val="5"/>
            <c:spPr>
              <a:solidFill>
                <a:schemeClr val="bg1">
                  <a:lumMod val="50000"/>
                </a:schemeClr>
              </a:solidFill>
              <a:ln>
                <a:solidFill>
                  <a:schemeClr val="bg1">
                    <a:lumMod val="50000"/>
                  </a:schemeClr>
                </a:solidFill>
              </a:ln>
            </c:spPr>
          </c:marker>
          <c:cat>
            <c:numRef>
              <c:f>Sheet1!$A$2:$A$4</c:f>
              <c:numCache>
                <c:formatCode>General</c:formatCode>
                <c:ptCount val="3"/>
                <c:pt idx="0">
                  <c:v>2013</c:v>
                </c:pt>
                <c:pt idx="1">
                  <c:v>2014</c:v>
                </c:pt>
                <c:pt idx="2">
                  <c:v>2015</c:v>
                </c:pt>
              </c:numCache>
            </c:numRef>
          </c:cat>
          <c:val>
            <c:numRef>
              <c:f>Sheet1!$E$2:$E$4</c:f>
              <c:numCache>
                <c:formatCode>General</c:formatCode>
                <c:ptCount val="3"/>
                <c:pt idx="0">
                  <c:v>42</c:v>
                </c:pt>
                <c:pt idx="1">
                  <c:v>55</c:v>
                </c:pt>
                <c:pt idx="2">
                  <c:v>63</c:v>
                </c:pt>
              </c:numCache>
            </c:numRef>
          </c:val>
          <c:smooth val="0"/>
        </c:ser>
        <c:ser>
          <c:idx val="5"/>
          <c:order val="4"/>
          <c:tx>
            <c:strRef>
              <c:f>Sheet1!$F$1</c:f>
              <c:strCache>
                <c:ptCount val="1"/>
                <c:pt idx="0">
                  <c:v> Bogota </c:v>
                </c:pt>
              </c:strCache>
            </c:strRef>
          </c:tx>
          <c:spPr>
            <a:ln w="28575" cap="rnd">
              <a:solidFill>
                <a:schemeClr val="accent6"/>
              </a:solidFill>
              <a:round/>
            </a:ln>
            <a:effectLst/>
          </c:spPr>
          <c:marker>
            <c:symbol val="circle"/>
            <c:size val="5"/>
          </c:marker>
          <c:cat>
            <c:numRef>
              <c:f>Sheet1!$A$2:$A$4</c:f>
              <c:numCache>
                <c:formatCode>General</c:formatCode>
                <c:ptCount val="3"/>
                <c:pt idx="0">
                  <c:v>2013</c:v>
                </c:pt>
                <c:pt idx="1">
                  <c:v>2014</c:v>
                </c:pt>
                <c:pt idx="2">
                  <c:v>2015</c:v>
                </c:pt>
              </c:numCache>
            </c:numRef>
          </c:cat>
          <c:val>
            <c:numRef>
              <c:f>Sheet1!$F$2:$F$4</c:f>
              <c:numCache>
                <c:formatCode>General</c:formatCode>
                <c:ptCount val="3"/>
                <c:pt idx="0">
                  <c:v>47</c:v>
                </c:pt>
                <c:pt idx="1">
                  <c:v>49</c:v>
                </c:pt>
                <c:pt idx="2">
                  <c:v>45</c:v>
                </c:pt>
              </c:numCache>
            </c:numRef>
          </c:val>
          <c:smooth val="0"/>
        </c:ser>
        <c:ser>
          <c:idx val="6"/>
          <c:order val="5"/>
          <c:tx>
            <c:strRef>
              <c:f>Sheet1!$G$1</c:f>
              <c:strCache>
                <c:ptCount val="1"/>
                <c:pt idx="0">
                  <c:v>Panama City</c:v>
                </c:pt>
              </c:strCache>
            </c:strRef>
          </c:tx>
          <c:spPr>
            <a:ln w="28575" cap="rnd">
              <a:solidFill>
                <a:schemeClr val="bg2">
                  <a:lumMod val="75000"/>
                </a:schemeClr>
              </a:solidFill>
              <a:round/>
            </a:ln>
            <a:effectLst/>
          </c:spPr>
          <c:marker>
            <c:symbol val="circle"/>
            <c:size val="5"/>
            <c:spPr>
              <a:solidFill>
                <a:schemeClr val="bg2">
                  <a:lumMod val="75000"/>
                </a:schemeClr>
              </a:solidFill>
              <a:ln>
                <a:solidFill>
                  <a:schemeClr val="bg2">
                    <a:lumMod val="75000"/>
                  </a:schemeClr>
                </a:solidFill>
              </a:ln>
            </c:spPr>
          </c:marker>
          <c:cat>
            <c:numRef>
              <c:f>Sheet1!$A$2:$A$4</c:f>
              <c:numCache>
                <c:formatCode>General</c:formatCode>
                <c:ptCount val="3"/>
                <c:pt idx="0">
                  <c:v>2013</c:v>
                </c:pt>
                <c:pt idx="1">
                  <c:v>2014</c:v>
                </c:pt>
                <c:pt idx="2">
                  <c:v>2015</c:v>
                </c:pt>
              </c:numCache>
            </c:numRef>
          </c:cat>
          <c:val>
            <c:numRef>
              <c:f>Sheet1!$G$2:$G$4</c:f>
              <c:numCache>
                <c:formatCode>General</c:formatCode>
                <c:ptCount val="3"/>
                <c:pt idx="0">
                  <c:v>60</c:v>
                </c:pt>
                <c:pt idx="1">
                  <c:v>47</c:v>
                </c:pt>
                <c:pt idx="2">
                  <c:v>34</c:v>
                </c:pt>
              </c:numCache>
            </c:numRef>
          </c:val>
          <c:smooth val="0"/>
        </c:ser>
        <c:ser>
          <c:idx val="7"/>
          <c:order val="6"/>
          <c:tx>
            <c:strRef>
              <c:f>Sheet1!$H$1</c:f>
              <c:strCache>
                <c:ptCount val="1"/>
                <c:pt idx="0">
                  <c:v>Quito </c:v>
                </c:pt>
              </c:strCache>
            </c:strRef>
          </c:tx>
          <c:spPr>
            <a:ln w="28575" cap="rnd">
              <a:solidFill>
                <a:schemeClr val="accent2"/>
              </a:solidFill>
              <a:round/>
            </a:ln>
            <a:effectLst/>
          </c:spPr>
          <c:marker>
            <c:symbol val="circle"/>
            <c:size val="5"/>
            <c:spPr>
              <a:solidFill>
                <a:schemeClr val="accent2"/>
              </a:solidFill>
              <a:ln>
                <a:solidFill>
                  <a:schemeClr val="accent2"/>
                </a:solidFill>
              </a:ln>
            </c:spPr>
          </c:marker>
          <c:dLbls>
            <c:spPr>
              <a:solidFill>
                <a:schemeClr val="accent2"/>
              </a:solidFill>
              <a:ln>
                <a:noFill/>
              </a:ln>
              <a:effectLst/>
            </c:spPr>
            <c:txPr>
              <a:bodyPr wrap="square" lIns="38100" tIns="19050" rIns="38100" bIns="19050" anchor="ctr">
                <a:spAutoFit/>
              </a:bodyPr>
              <a:lstStyle/>
              <a:p>
                <a:pPr>
                  <a:defRPr b="1">
                    <a:solidFill>
                      <a:schemeClr val="bg1"/>
                    </a:solidFill>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numRef>
              <c:f>Sheet1!$A$2:$A$4</c:f>
              <c:numCache>
                <c:formatCode>General</c:formatCode>
                <c:ptCount val="3"/>
                <c:pt idx="0">
                  <c:v>2013</c:v>
                </c:pt>
                <c:pt idx="1">
                  <c:v>2014</c:v>
                </c:pt>
                <c:pt idx="2">
                  <c:v>2015</c:v>
                </c:pt>
              </c:numCache>
            </c:numRef>
          </c:cat>
          <c:val>
            <c:numRef>
              <c:f>Sheet1!$H$2:$H$4</c:f>
              <c:numCache>
                <c:formatCode>General</c:formatCode>
                <c:ptCount val="3"/>
                <c:pt idx="0">
                  <c:v>27</c:v>
                </c:pt>
                <c:pt idx="1">
                  <c:v>19</c:v>
                </c:pt>
                <c:pt idx="2">
                  <c:v>30</c:v>
                </c:pt>
              </c:numCache>
            </c:numRef>
          </c:val>
          <c:smooth val="0"/>
        </c:ser>
        <c:ser>
          <c:idx val="8"/>
          <c:order val="7"/>
          <c:tx>
            <c:strRef>
              <c:f>Sheet1!$I$1</c:f>
              <c:strCache>
                <c:ptCount val="1"/>
                <c:pt idx="0">
                  <c:v>Asunción </c:v>
                </c:pt>
              </c:strCache>
            </c:strRef>
          </c:tx>
          <c:spPr>
            <a:ln w="28575" cap="rnd">
              <a:solidFill>
                <a:schemeClr val="accent3">
                  <a:lumMod val="60000"/>
                  <a:lumOff val="40000"/>
                </a:schemeClr>
              </a:solidFill>
              <a:round/>
            </a:ln>
            <a:effectLst/>
          </c:spPr>
          <c:marker>
            <c:symbol val="circle"/>
            <c:size val="5"/>
            <c:spPr>
              <a:solidFill>
                <a:schemeClr val="accent3">
                  <a:lumMod val="60000"/>
                  <a:lumOff val="40000"/>
                </a:schemeClr>
              </a:solidFill>
              <a:ln w="0">
                <a:solidFill>
                  <a:schemeClr val="accent3">
                    <a:lumMod val="60000"/>
                    <a:lumOff val="40000"/>
                  </a:schemeClr>
                </a:solidFill>
              </a:ln>
            </c:spPr>
          </c:marker>
          <c:cat>
            <c:numRef>
              <c:f>Sheet1!$A$2:$A$4</c:f>
              <c:numCache>
                <c:formatCode>General</c:formatCode>
                <c:ptCount val="3"/>
                <c:pt idx="0">
                  <c:v>2013</c:v>
                </c:pt>
                <c:pt idx="1">
                  <c:v>2014</c:v>
                </c:pt>
                <c:pt idx="2">
                  <c:v>2015</c:v>
                </c:pt>
              </c:numCache>
            </c:numRef>
          </c:cat>
          <c:val>
            <c:numRef>
              <c:f>Sheet1!$I$2:$I$4</c:f>
              <c:numCache>
                <c:formatCode>General</c:formatCode>
                <c:ptCount val="3"/>
                <c:pt idx="0">
                  <c:v>18</c:v>
                </c:pt>
                <c:pt idx="1">
                  <c:v>20</c:v>
                </c:pt>
                <c:pt idx="2">
                  <c:v>25</c:v>
                </c:pt>
              </c:numCache>
            </c:numRef>
          </c:val>
          <c:smooth val="0"/>
        </c:ser>
        <c:ser>
          <c:idx val="9"/>
          <c:order val="8"/>
          <c:tx>
            <c:strRef>
              <c:f>Sheet1!$J$1</c:f>
              <c:strCache>
                <c:ptCount val="1"/>
                <c:pt idx="0">
                  <c:v>San José</c:v>
                </c:pt>
              </c:strCache>
            </c:strRef>
          </c:tx>
          <c:spPr>
            <a:ln>
              <a:solidFill>
                <a:schemeClr val="accent3"/>
              </a:solidFill>
            </a:ln>
          </c:spPr>
          <c:marker>
            <c:spPr>
              <a:solidFill>
                <a:schemeClr val="accent3"/>
              </a:solidFill>
              <a:ln>
                <a:solidFill>
                  <a:schemeClr val="accent3"/>
                </a:solidFill>
              </a:ln>
            </c:spPr>
          </c:marker>
          <c:cat>
            <c:numRef>
              <c:f>Sheet1!$A$2:$A$4</c:f>
              <c:numCache>
                <c:formatCode>General</c:formatCode>
                <c:ptCount val="3"/>
                <c:pt idx="0">
                  <c:v>2013</c:v>
                </c:pt>
                <c:pt idx="1">
                  <c:v>2014</c:v>
                </c:pt>
                <c:pt idx="2">
                  <c:v>2015</c:v>
                </c:pt>
              </c:numCache>
            </c:numRef>
          </c:cat>
          <c:val>
            <c:numRef>
              <c:f>Sheet1!$J$2:$J$4</c:f>
              <c:numCache>
                <c:formatCode>General</c:formatCode>
                <c:ptCount val="3"/>
                <c:pt idx="0">
                  <c:v>19</c:v>
                </c:pt>
                <c:pt idx="1">
                  <c:v>28</c:v>
                </c:pt>
                <c:pt idx="2">
                  <c:v>24</c:v>
                </c:pt>
              </c:numCache>
            </c:numRef>
          </c:val>
          <c:smooth val="0"/>
        </c:ser>
        <c:ser>
          <c:idx val="0"/>
          <c:order val="9"/>
          <c:tx>
            <c:strRef>
              <c:f>Sheet1!$K$1</c:f>
              <c:strCache>
                <c:ptCount val="1"/>
                <c:pt idx="0">
                  <c:v>Guayaquil</c:v>
                </c:pt>
              </c:strCache>
            </c:strRef>
          </c:tx>
          <c:spPr>
            <a:ln>
              <a:solidFill>
                <a:srgbClr val="FFC000"/>
              </a:solidFill>
            </a:ln>
          </c:spPr>
          <c:marker>
            <c:spPr>
              <a:solidFill>
                <a:srgbClr val="FFC000"/>
              </a:solidFill>
              <a:ln>
                <a:solidFill>
                  <a:srgbClr val="FFC000"/>
                </a:solidFill>
              </a:ln>
            </c:spPr>
          </c:marker>
          <c:cat>
            <c:numRef>
              <c:f>Sheet1!$A$2:$A$4</c:f>
              <c:numCache>
                <c:formatCode>General</c:formatCode>
                <c:ptCount val="3"/>
                <c:pt idx="0">
                  <c:v>2013</c:v>
                </c:pt>
                <c:pt idx="1">
                  <c:v>2014</c:v>
                </c:pt>
                <c:pt idx="2">
                  <c:v>2015</c:v>
                </c:pt>
              </c:numCache>
            </c:numRef>
          </c:cat>
          <c:val>
            <c:numRef>
              <c:f>Sheet1!$K$2:$K$4</c:f>
              <c:numCache>
                <c:formatCode>General</c:formatCode>
                <c:ptCount val="3"/>
                <c:pt idx="0">
                  <c:v>12</c:v>
                </c:pt>
                <c:pt idx="1">
                  <c:v>5</c:v>
                </c:pt>
                <c:pt idx="2">
                  <c:v>6</c:v>
                </c:pt>
              </c:numCache>
            </c:numRef>
          </c:val>
          <c:smooth val="0"/>
        </c:ser>
        <c:dLbls>
          <c:showLegendKey val="0"/>
          <c:showVal val="0"/>
          <c:showCatName val="0"/>
          <c:showSerName val="0"/>
          <c:showPercent val="0"/>
          <c:showBubbleSize val="0"/>
        </c:dLbls>
        <c:marker val="1"/>
        <c:smooth val="0"/>
        <c:axId val="916466184"/>
        <c:axId val="916468144"/>
      </c:lineChart>
      <c:catAx>
        <c:axId val="9164661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468144"/>
        <c:crosses val="autoZero"/>
        <c:auto val="1"/>
        <c:lblAlgn val="ctr"/>
        <c:lblOffset val="100"/>
        <c:noMultiLvlLbl val="0"/>
      </c:catAx>
      <c:valAx>
        <c:axId val="916468144"/>
        <c:scaling>
          <c:orientation val="minMax"/>
          <c:max val="120"/>
          <c:min val="0"/>
        </c:scaling>
        <c:delete val="0"/>
        <c:axPos val="l"/>
        <c:majorGridlines>
          <c:spPr>
            <a:ln w="9525" cap="flat" cmpd="sng" algn="ctr">
              <a:solidFill>
                <a:schemeClr val="bg1">
                  <a:lumMod val="95000"/>
                </a:schemeClr>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rgbClr val="002060"/>
                </a:solidFill>
                <a:latin typeface="+mn-lt"/>
                <a:ea typeface="+mn-ea"/>
                <a:cs typeface="+mn-cs"/>
              </a:defRPr>
            </a:pPr>
            <a:endParaRPr lang="es-EC"/>
          </a:p>
        </c:txPr>
        <c:crossAx val="916466184"/>
        <c:crosses val="autoZero"/>
        <c:crossBetween val="between"/>
      </c:valAx>
      <c:spPr>
        <a:noFill/>
        <a:ln>
          <a:noFill/>
        </a:ln>
        <a:effectLst>
          <a:glow rad="127000">
            <a:schemeClr val="bg1">
              <a:lumMod val="75000"/>
            </a:schemeClr>
          </a:glow>
        </a:effectLst>
      </c:spPr>
    </c:plotArea>
    <c:legend>
      <c:legendPos val="r"/>
      <c:layout>
        <c:manualLayout>
          <c:xMode val="edge"/>
          <c:yMode val="edge"/>
          <c:x val="0.64317618817748401"/>
          <c:y val="0.11344989614729049"/>
          <c:w val="0.13275237898504308"/>
          <c:h val="0.88655010385270949"/>
        </c:manualLayout>
      </c:layout>
      <c:overlay val="0"/>
      <c:spPr>
        <a:noFill/>
        <a:ln>
          <a:noFill/>
        </a:ln>
        <a:effectLst/>
      </c:spPr>
      <c:txPr>
        <a:bodyPr rot="0" spcFirstLastPara="1" vertOverflow="ellipsis" vert="horz" wrap="square" anchor="ctr" anchorCtr="1"/>
        <a:lstStyle/>
        <a:p>
          <a:pPr>
            <a:defRPr lang="es-ES" sz="8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556682052400397"/>
          <c:y val="2.4696084516612562E-2"/>
          <c:w val="0.56944253453918958"/>
          <c:h val="0.65441790537295808"/>
        </c:manualLayout>
      </c:layout>
      <c:doughnutChart>
        <c:varyColors val="1"/>
        <c:ser>
          <c:idx val="0"/>
          <c:order val="0"/>
          <c:tx>
            <c:strRef>
              <c:f>Sheet1!$B$1</c:f>
              <c:strCache>
                <c:ptCount val="1"/>
                <c:pt idx="0">
                  <c:v>Column1</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dPt>
            <c:idx val="4"/>
            <c:bubble3D val="0"/>
            <c:spPr>
              <a:solidFill>
                <a:schemeClr val="accent5"/>
              </a:solidFill>
              <a:ln w="19050">
                <a:solidFill>
                  <a:schemeClr val="lt1"/>
                </a:solidFill>
              </a:ln>
              <a:effectLst/>
            </c:spPr>
          </c:dPt>
          <c:dLbls>
            <c:dLbl>
              <c:idx val="2"/>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200"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Sheet1!$A$2:$A$6</c:f>
              <c:strCache>
                <c:ptCount val="5"/>
                <c:pt idx="0">
                  <c:v>Inquietud por inestabilidad económica/política</c:v>
                </c:pt>
                <c:pt idx="1">
                  <c:v>Tasa de cambio moneda</c:v>
                </c:pt>
                <c:pt idx="2">
                  <c:v>Asuntos medioambientales</c:v>
                </c:pt>
                <c:pt idx="3">
                  <c:v>Seguridad</c:v>
                </c:pt>
                <c:pt idx="4">
                  <c:v>Percepciones en relación a destinos "resorts" para reuniones</c:v>
                </c:pt>
              </c:strCache>
            </c:strRef>
          </c:cat>
          <c:val>
            <c:numRef>
              <c:f>Sheet1!$B$2:$B$6</c:f>
              <c:numCache>
                <c:formatCode>0%</c:formatCode>
                <c:ptCount val="5"/>
                <c:pt idx="0">
                  <c:v>0.32</c:v>
                </c:pt>
                <c:pt idx="1">
                  <c:v>0.21</c:v>
                </c:pt>
                <c:pt idx="2">
                  <c:v>0</c:v>
                </c:pt>
                <c:pt idx="3">
                  <c:v>0.16</c:v>
                </c:pt>
                <c:pt idx="4">
                  <c:v>0.32</c:v>
                </c:pt>
              </c:numCache>
            </c:numRef>
          </c:val>
        </c:ser>
        <c:dLbls>
          <c:showLegendKey val="0"/>
          <c:showVal val="1"/>
          <c:showCatName val="0"/>
          <c:showSerName val="0"/>
          <c:showPercent val="0"/>
          <c:showBubbleSize val="0"/>
          <c:showLeaderLines val="1"/>
        </c:dLbls>
        <c:firstSliceAng val="0"/>
        <c:holeSize val="60"/>
      </c:doughnutChart>
      <c:spPr>
        <a:noFill/>
        <a:ln>
          <a:noFill/>
        </a:ln>
        <a:effectLst/>
      </c:spPr>
    </c:plotArea>
    <c:legend>
      <c:legendPos val="b"/>
      <c:layout/>
      <c:overlay val="0"/>
      <c:spPr>
        <a:noFill/>
        <a:ln>
          <a:noFill/>
        </a:ln>
        <a:effectLst/>
      </c:spPr>
      <c:txPr>
        <a:bodyPr rot="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252518875490739"/>
          <c:y val="0"/>
          <c:w val="0.50489698857299181"/>
          <c:h val="0.87407347437747562"/>
        </c:manualLayout>
      </c:layout>
      <c:pieChart>
        <c:varyColors val="1"/>
        <c:ser>
          <c:idx val="0"/>
          <c:order val="0"/>
          <c:tx>
            <c:strRef>
              <c:f>Sheet1!$B$1</c:f>
              <c:strCache>
                <c:ptCount val="1"/>
                <c:pt idx="0">
                  <c:v>Sales</c:v>
                </c:pt>
              </c:strCache>
            </c:strRef>
          </c:tx>
          <c:spPr>
            <a:ln>
              <a:noFill/>
            </a:ln>
          </c:spPr>
          <c:dPt>
            <c:idx val="0"/>
            <c:bubble3D val="0"/>
            <c:explosion val="11"/>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Lbls>
            <c:dLbl>
              <c:idx val="2"/>
              <c:layout>
                <c:manualLayout>
                  <c:x val="-5.5809255245270317E-3"/>
                  <c:y val="4.1412064294498806E-2"/>
                </c:manualLayout>
              </c:layout>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layout/>
              </c:ext>
            </c:extLst>
          </c:dLbls>
          <c:cat>
            <c:strRef>
              <c:f>Sheet1!$A$2:$A$4</c:f>
              <c:strCache>
                <c:ptCount val="3"/>
                <c:pt idx="0">
                  <c:v>Norte-América</c:v>
                </c:pt>
                <c:pt idx="1">
                  <c:v>Europa</c:v>
                </c:pt>
                <c:pt idx="2">
                  <c:v>Asia-Pacífico</c:v>
                </c:pt>
              </c:strCache>
            </c:strRef>
          </c:cat>
          <c:val>
            <c:numRef>
              <c:f>Sheet1!$B$2:$B$4</c:f>
              <c:numCache>
                <c:formatCode>0.0%</c:formatCode>
                <c:ptCount val="3"/>
                <c:pt idx="0">
                  <c:v>0.81499999999999995</c:v>
                </c:pt>
                <c:pt idx="1">
                  <c:v>0.159</c:v>
                </c:pt>
                <c:pt idx="2">
                  <c:v>2.5999999999999999E-2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74310977363440589"/>
          <c:y val="0.29644691009700924"/>
          <c:w val="0.23907279193585723"/>
          <c:h val="0.3351335925371956"/>
        </c:manualLayout>
      </c:layout>
      <c:overlay val="0"/>
      <c:spPr>
        <a:noFill/>
        <a:ln>
          <a:noFill/>
        </a:ln>
        <a:effectLst/>
      </c:spPr>
      <c:txPr>
        <a:bodyPr rot="0" spcFirstLastPara="1" vertOverflow="ellipsis" vert="horz" wrap="square" anchor="ctr" anchorCtr="1"/>
        <a:lstStyle/>
        <a:p>
          <a:pPr>
            <a:defRPr sz="105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Latinoamérica</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cat>
            <c:numRef>
              <c:f>Sheet1!$A$2:$A$22</c:f>
              <c:numCache>
                <c:formatCode>General</c:formatCode>
                <c:ptCount val="21"/>
                <c:pt idx="0">
                  <c:v>1994</c:v>
                </c:pt>
                <c:pt idx="1">
                  <c:v>1995</c:v>
                </c:pt>
                <c:pt idx="2">
                  <c:v>1996</c:v>
                </c:pt>
                <c:pt idx="3">
                  <c:v>1997</c:v>
                </c:pt>
                <c:pt idx="4">
                  <c:v>1998</c:v>
                </c:pt>
                <c:pt idx="5">
                  <c:v>1999</c:v>
                </c:pt>
                <c:pt idx="6">
                  <c:v>2000</c:v>
                </c:pt>
                <c:pt idx="7">
                  <c:v>2001</c:v>
                </c:pt>
                <c:pt idx="8">
                  <c:v>2002</c:v>
                </c:pt>
                <c:pt idx="9">
                  <c:v>2003</c:v>
                </c:pt>
                <c:pt idx="10">
                  <c:v>2004</c:v>
                </c:pt>
                <c:pt idx="11">
                  <c:v>2005</c:v>
                </c:pt>
                <c:pt idx="12">
                  <c:v>2006</c:v>
                </c:pt>
                <c:pt idx="13">
                  <c:v>2007</c:v>
                </c:pt>
                <c:pt idx="14">
                  <c:v>2008</c:v>
                </c:pt>
                <c:pt idx="15">
                  <c:v>2009</c:v>
                </c:pt>
                <c:pt idx="16">
                  <c:v>2010</c:v>
                </c:pt>
                <c:pt idx="17">
                  <c:v>2011</c:v>
                </c:pt>
                <c:pt idx="18">
                  <c:v>2012</c:v>
                </c:pt>
                <c:pt idx="19">
                  <c:v>2013</c:v>
                </c:pt>
                <c:pt idx="20">
                  <c:v>2014</c:v>
                </c:pt>
              </c:numCache>
            </c:numRef>
          </c:cat>
          <c:val>
            <c:numRef>
              <c:f>Sheet1!$B$2:$B$22</c:f>
              <c:numCache>
                <c:formatCode>General</c:formatCode>
                <c:ptCount val="21"/>
                <c:pt idx="0">
                  <c:v>129</c:v>
                </c:pt>
                <c:pt idx="1">
                  <c:v>127</c:v>
                </c:pt>
                <c:pt idx="2">
                  <c:v>126.5</c:v>
                </c:pt>
                <c:pt idx="3">
                  <c:v>124</c:v>
                </c:pt>
                <c:pt idx="4">
                  <c:v>123</c:v>
                </c:pt>
                <c:pt idx="5">
                  <c:v>122</c:v>
                </c:pt>
                <c:pt idx="6">
                  <c:v>124.5</c:v>
                </c:pt>
                <c:pt idx="7">
                  <c:v>127</c:v>
                </c:pt>
                <c:pt idx="8">
                  <c:v>128</c:v>
                </c:pt>
                <c:pt idx="9">
                  <c:v>129</c:v>
                </c:pt>
                <c:pt idx="10">
                  <c:v>130</c:v>
                </c:pt>
                <c:pt idx="11">
                  <c:v>130.5</c:v>
                </c:pt>
                <c:pt idx="12">
                  <c:v>130</c:v>
                </c:pt>
                <c:pt idx="13">
                  <c:v>133</c:v>
                </c:pt>
                <c:pt idx="14">
                  <c:v>134.5</c:v>
                </c:pt>
                <c:pt idx="15">
                  <c:v>136</c:v>
                </c:pt>
                <c:pt idx="16">
                  <c:v>140</c:v>
                </c:pt>
                <c:pt idx="17">
                  <c:v>144</c:v>
                </c:pt>
                <c:pt idx="18">
                  <c:v>145</c:v>
                </c:pt>
                <c:pt idx="19">
                  <c:v>147</c:v>
                </c:pt>
                <c:pt idx="20">
                  <c:v>150</c:v>
                </c:pt>
              </c:numCache>
            </c:numRef>
          </c:val>
          <c:smooth val="0"/>
        </c:ser>
        <c:ser>
          <c:idx val="1"/>
          <c:order val="1"/>
          <c:tx>
            <c:strRef>
              <c:f>Sheet1!$C$1</c:f>
              <c:strCache>
                <c:ptCount val="1"/>
                <c:pt idx="0">
                  <c:v>Mundo</c:v>
                </c:pt>
              </c:strCache>
            </c:strRef>
          </c:tx>
          <c:spPr>
            <a:ln w="28575" cap="rnd">
              <a:solidFill>
                <a:srgbClr val="002060"/>
              </a:solidFill>
              <a:round/>
            </a:ln>
            <a:effectLst/>
          </c:spPr>
          <c:marker>
            <c:symbol val="circle"/>
            <c:size val="5"/>
            <c:spPr>
              <a:solidFill>
                <a:srgbClr val="002060"/>
              </a:solidFill>
              <a:ln w="9525">
                <a:solidFill>
                  <a:srgbClr val="002060"/>
                </a:solidFill>
              </a:ln>
              <a:effectLst/>
            </c:spPr>
          </c:marker>
          <c:cat>
            <c:numRef>
              <c:f>Sheet1!$A$2:$A$22</c:f>
              <c:numCache>
                <c:formatCode>General</c:formatCode>
                <c:ptCount val="21"/>
                <c:pt idx="0">
                  <c:v>1994</c:v>
                </c:pt>
                <c:pt idx="1">
                  <c:v>1995</c:v>
                </c:pt>
                <c:pt idx="2">
                  <c:v>1996</c:v>
                </c:pt>
                <c:pt idx="3">
                  <c:v>1997</c:v>
                </c:pt>
                <c:pt idx="4">
                  <c:v>1998</c:v>
                </c:pt>
                <c:pt idx="5">
                  <c:v>1999</c:v>
                </c:pt>
                <c:pt idx="6">
                  <c:v>2000</c:v>
                </c:pt>
                <c:pt idx="7">
                  <c:v>2001</c:v>
                </c:pt>
                <c:pt idx="8">
                  <c:v>2002</c:v>
                </c:pt>
                <c:pt idx="9">
                  <c:v>2003</c:v>
                </c:pt>
                <c:pt idx="10">
                  <c:v>2004</c:v>
                </c:pt>
                <c:pt idx="11">
                  <c:v>2005</c:v>
                </c:pt>
                <c:pt idx="12">
                  <c:v>2006</c:v>
                </c:pt>
                <c:pt idx="13">
                  <c:v>2007</c:v>
                </c:pt>
                <c:pt idx="14">
                  <c:v>2008</c:v>
                </c:pt>
                <c:pt idx="15">
                  <c:v>2009</c:v>
                </c:pt>
                <c:pt idx="16">
                  <c:v>2010</c:v>
                </c:pt>
                <c:pt idx="17">
                  <c:v>2011</c:v>
                </c:pt>
                <c:pt idx="18">
                  <c:v>2012</c:v>
                </c:pt>
                <c:pt idx="19">
                  <c:v>2013</c:v>
                </c:pt>
                <c:pt idx="20">
                  <c:v>2014</c:v>
                </c:pt>
              </c:numCache>
            </c:numRef>
          </c:cat>
          <c:val>
            <c:numRef>
              <c:f>Sheet1!$C$2:$C$22</c:f>
              <c:numCache>
                <c:formatCode>General</c:formatCode>
                <c:ptCount val="21"/>
                <c:pt idx="0">
                  <c:v>129</c:v>
                </c:pt>
                <c:pt idx="1">
                  <c:v>128</c:v>
                </c:pt>
                <c:pt idx="2">
                  <c:v>129</c:v>
                </c:pt>
                <c:pt idx="3">
                  <c:v>130</c:v>
                </c:pt>
                <c:pt idx="4">
                  <c:v>130</c:v>
                </c:pt>
                <c:pt idx="5">
                  <c:v>131</c:v>
                </c:pt>
                <c:pt idx="6">
                  <c:v>133</c:v>
                </c:pt>
                <c:pt idx="7">
                  <c:v>135</c:v>
                </c:pt>
                <c:pt idx="8">
                  <c:v>136</c:v>
                </c:pt>
                <c:pt idx="9">
                  <c:v>137</c:v>
                </c:pt>
                <c:pt idx="10">
                  <c:v>138</c:v>
                </c:pt>
                <c:pt idx="11">
                  <c:v>138</c:v>
                </c:pt>
                <c:pt idx="12">
                  <c:v>140</c:v>
                </c:pt>
                <c:pt idx="13">
                  <c:v>141.5</c:v>
                </c:pt>
                <c:pt idx="14">
                  <c:v>142</c:v>
                </c:pt>
                <c:pt idx="15">
                  <c:v>143</c:v>
                </c:pt>
                <c:pt idx="16">
                  <c:v>144.5</c:v>
                </c:pt>
                <c:pt idx="17">
                  <c:v>150</c:v>
                </c:pt>
                <c:pt idx="18">
                  <c:v>151</c:v>
                </c:pt>
                <c:pt idx="19">
                  <c:v>153</c:v>
                </c:pt>
                <c:pt idx="20">
                  <c:v>155</c:v>
                </c:pt>
              </c:numCache>
            </c:numRef>
          </c:val>
          <c:smooth val="0"/>
        </c:ser>
        <c:ser>
          <c:idx val="2"/>
          <c:order val="2"/>
          <c:tx>
            <c:strRef>
              <c:f>Sheet1!$D$1</c:f>
              <c:strCache>
                <c:ptCount val="1"/>
                <c:pt idx="0">
                  <c:v>Caribe</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cat>
            <c:numRef>
              <c:f>Sheet1!$A$2:$A$22</c:f>
              <c:numCache>
                <c:formatCode>General</c:formatCode>
                <c:ptCount val="21"/>
                <c:pt idx="0">
                  <c:v>1994</c:v>
                </c:pt>
                <c:pt idx="1">
                  <c:v>1995</c:v>
                </c:pt>
                <c:pt idx="2">
                  <c:v>1996</c:v>
                </c:pt>
                <c:pt idx="3">
                  <c:v>1997</c:v>
                </c:pt>
                <c:pt idx="4">
                  <c:v>1998</c:v>
                </c:pt>
                <c:pt idx="5">
                  <c:v>1999</c:v>
                </c:pt>
                <c:pt idx="6">
                  <c:v>2000</c:v>
                </c:pt>
                <c:pt idx="7">
                  <c:v>2001</c:v>
                </c:pt>
                <c:pt idx="8">
                  <c:v>2002</c:v>
                </c:pt>
                <c:pt idx="9">
                  <c:v>2003</c:v>
                </c:pt>
                <c:pt idx="10">
                  <c:v>2004</c:v>
                </c:pt>
                <c:pt idx="11">
                  <c:v>2005</c:v>
                </c:pt>
                <c:pt idx="12">
                  <c:v>2006</c:v>
                </c:pt>
                <c:pt idx="13">
                  <c:v>2007</c:v>
                </c:pt>
                <c:pt idx="14">
                  <c:v>2008</c:v>
                </c:pt>
                <c:pt idx="15">
                  <c:v>2009</c:v>
                </c:pt>
                <c:pt idx="16">
                  <c:v>2010</c:v>
                </c:pt>
                <c:pt idx="17">
                  <c:v>2011</c:v>
                </c:pt>
                <c:pt idx="18">
                  <c:v>2012</c:v>
                </c:pt>
                <c:pt idx="19">
                  <c:v>2013</c:v>
                </c:pt>
                <c:pt idx="20">
                  <c:v>2014</c:v>
                </c:pt>
              </c:numCache>
            </c:numRef>
          </c:cat>
          <c:val>
            <c:numRef>
              <c:f>Sheet1!$D$2:$D$22</c:f>
              <c:numCache>
                <c:formatCode>General</c:formatCode>
                <c:ptCount val="21"/>
                <c:pt idx="0">
                  <c:v>142</c:v>
                </c:pt>
                <c:pt idx="1">
                  <c:v>139</c:v>
                </c:pt>
                <c:pt idx="2">
                  <c:v>134</c:v>
                </c:pt>
                <c:pt idx="3">
                  <c:v>133</c:v>
                </c:pt>
                <c:pt idx="4">
                  <c:v>131</c:v>
                </c:pt>
                <c:pt idx="5">
                  <c:v>135</c:v>
                </c:pt>
                <c:pt idx="6">
                  <c:v>141</c:v>
                </c:pt>
                <c:pt idx="7">
                  <c:v>140</c:v>
                </c:pt>
                <c:pt idx="8">
                  <c:v>145</c:v>
                </c:pt>
                <c:pt idx="9">
                  <c:v>146</c:v>
                </c:pt>
                <c:pt idx="10">
                  <c:v>144</c:v>
                </c:pt>
                <c:pt idx="11">
                  <c:v>143</c:v>
                </c:pt>
                <c:pt idx="12">
                  <c:v>150</c:v>
                </c:pt>
                <c:pt idx="13">
                  <c:v>150</c:v>
                </c:pt>
                <c:pt idx="14">
                  <c:v>149</c:v>
                </c:pt>
                <c:pt idx="15">
                  <c:v>147</c:v>
                </c:pt>
                <c:pt idx="16">
                  <c:v>146</c:v>
                </c:pt>
                <c:pt idx="17">
                  <c:v>144</c:v>
                </c:pt>
                <c:pt idx="18">
                  <c:v>142</c:v>
                </c:pt>
                <c:pt idx="19">
                  <c:v>140</c:v>
                </c:pt>
                <c:pt idx="20">
                  <c:v>146</c:v>
                </c:pt>
              </c:numCache>
            </c:numRef>
          </c:val>
          <c:smooth val="0"/>
        </c:ser>
        <c:dLbls>
          <c:showLegendKey val="0"/>
          <c:showVal val="0"/>
          <c:showCatName val="0"/>
          <c:showSerName val="0"/>
          <c:showPercent val="0"/>
          <c:showBubbleSize val="0"/>
        </c:dLbls>
        <c:marker val="1"/>
        <c:smooth val="0"/>
        <c:axId val="916367008"/>
        <c:axId val="916359952"/>
      </c:lineChart>
      <c:catAx>
        <c:axId val="9163670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359952"/>
        <c:crosses val="autoZero"/>
        <c:auto val="1"/>
        <c:lblAlgn val="ctr"/>
        <c:lblOffset val="100"/>
        <c:noMultiLvlLbl val="0"/>
      </c:catAx>
      <c:valAx>
        <c:axId val="916359952"/>
        <c:scaling>
          <c:orientation val="minMax"/>
          <c:min val="12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367008"/>
        <c:crosses val="autoZero"/>
        <c:crossBetween val="between"/>
      </c:valAx>
      <c:spPr>
        <a:noFill/>
        <a:ln>
          <a:noFill/>
        </a:ln>
        <a:effectLst/>
      </c:spPr>
    </c:plotArea>
    <c:legend>
      <c:legendPos val="b"/>
      <c:layout>
        <c:manualLayout>
          <c:xMode val="edge"/>
          <c:yMode val="edge"/>
          <c:x val="0.26125255878051629"/>
          <c:y val="0.92142478891471269"/>
          <c:w val="0.42394167439650393"/>
          <c:h val="5.9893795416433762E-2"/>
        </c:manualLayout>
      </c:layout>
      <c:overlay val="0"/>
      <c:spPr>
        <a:noFill/>
        <a:ln>
          <a:noFill/>
        </a:ln>
        <a:effectLst/>
      </c:spPr>
      <c:txPr>
        <a:bodyPr rot="0" spcFirstLastPara="1" vertOverflow="ellipsis" vert="horz" wrap="square" anchor="ctr" anchorCtr="1"/>
        <a:lstStyle/>
        <a:p>
          <a:pPr>
            <a:defRPr lang="es-ES" sz="11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Latinoamérica</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accent3"/>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2014-2024</c:v>
                </c:pt>
                <c:pt idx="1">
                  <c:v>2024-2034</c:v>
                </c:pt>
                <c:pt idx="2">
                  <c:v>2014-2034</c:v>
                </c:pt>
              </c:strCache>
            </c:strRef>
          </c:cat>
          <c:val>
            <c:numRef>
              <c:f>Sheet1!$B$2:$B$4</c:f>
              <c:numCache>
                <c:formatCode>0.0%</c:formatCode>
                <c:ptCount val="3"/>
                <c:pt idx="0">
                  <c:v>4.9000000000000002E-2</c:v>
                </c:pt>
                <c:pt idx="1">
                  <c:v>4.3999999999999997E-2</c:v>
                </c:pt>
                <c:pt idx="2">
                  <c:v>4.7E-2</c:v>
                </c:pt>
              </c:numCache>
            </c:numRef>
          </c:val>
        </c:ser>
        <c:ser>
          <c:idx val="1"/>
          <c:order val="1"/>
          <c:tx>
            <c:strRef>
              <c:f>Sheet1!$C$1</c:f>
              <c:strCache>
                <c:ptCount val="1"/>
                <c:pt idx="0">
                  <c:v>Mundo</c:v>
                </c:pt>
              </c:strCache>
            </c:strRef>
          </c:tx>
          <c:spPr>
            <a:solidFill>
              <a:srgbClr val="00206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2014-2024</c:v>
                </c:pt>
                <c:pt idx="1">
                  <c:v>2024-2034</c:v>
                </c:pt>
                <c:pt idx="2">
                  <c:v>2014-2034</c:v>
                </c:pt>
              </c:strCache>
            </c:strRef>
          </c:cat>
          <c:val>
            <c:numRef>
              <c:f>Sheet1!$C$2:$C$4</c:f>
              <c:numCache>
                <c:formatCode>0.0%</c:formatCode>
                <c:ptCount val="3"/>
                <c:pt idx="0">
                  <c:v>0.05</c:v>
                </c:pt>
                <c:pt idx="1">
                  <c:v>4.1000000000000002E-2</c:v>
                </c:pt>
                <c:pt idx="2">
                  <c:v>4.5999999999999999E-2</c:v>
                </c:pt>
              </c:numCache>
            </c:numRef>
          </c:val>
        </c:ser>
        <c:dLbls>
          <c:showLegendKey val="0"/>
          <c:showVal val="0"/>
          <c:showCatName val="0"/>
          <c:showSerName val="0"/>
          <c:showPercent val="0"/>
          <c:showBubbleSize val="0"/>
        </c:dLbls>
        <c:gapWidth val="219"/>
        <c:overlap val="-27"/>
        <c:axId val="916451680"/>
        <c:axId val="916445408"/>
      </c:barChart>
      <c:catAx>
        <c:axId val="9164516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rgbClr val="002060"/>
                </a:solidFill>
                <a:latin typeface="+mn-lt"/>
                <a:ea typeface="+mn-ea"/>
                <a:cs typeface="+mn-cs"/>
              </a:defRPr>
            </a:pPr>
            <a:endParaRPr lang="es-EC"/>
          </a:p>
        </c:txPr>
        <c:crossAx val="916445408"/>
        <c:crosses val="autoZero"/>
        <c:auto val="1"/>
        <c:lblAlgn val="ctr"/>
        <c:lblOffset val="100"/>
        <c:noMultiLvlLbl val="0"/>
      </c:catAx>
      <c:valAx>
        <c:axId val="916445408"/>
        <c:scaling>
          <c:orientation val="minMax"/>
        </c:scaling>
        <c:delete val="1"/>
        <c:axPos val="l"/>
        <c:numFmt formatCode="0.0%" sourceLinked="1"/>
        <c:majorTickMark val="none"/>
        <c:minorTickMark val="none"/>
        <c:tickLblPos val="nextTo"/>
        <c:crossAx val="9164516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394274507398059"/>
          <c:y val="0"/>
          <c:w val="0.74238152865170592"/>
          <c:h val="0.77971349086236375"/>
        </c:manualLayout>
      </c:layout>
      <c:barChart>
        <c:barDir val="col"/>
        <c:grouping val="stacked"/>
        <c:varyColors val="0"/>
        <c:ser>
          <c:idx val="0"/>
          <c:order val="0"/>
          <c:tx>
            <c:strRef>
              <c:f>Sheet1!$B$1</c:f>
              <c:strCache>
                <c:ptCount val="1"/>
                <c:pt idx="0">
                  <c:v>En el mercado y reutilizados</c:v>
                </c:pt>
              </c:strCache>
            </c:strRef>
          </c:tx>
          <c:spPr>
            <a:solidFill>
              <a:srgbClr val="002060"/>
            </a:solidFill>
            <a:ln>
              <a:noFill/>
            </a:ln>
            <a:effectLst/>
          </c:spPr>
          <c:invertIfNegative val="0"/>
          <c:dLbls>
            <c:dLbl>
              <c:idx val="0"/>
              <c:delete val="1"/>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Inicio 2015</c:v>
                </c:pt>
                <c:pt idx="1">
                  <c:v>2034</c:v>
                </c:pt>
              </c:strCache>
            </c:strRef>
          </c:cat>
          <c:val>
            <c:numRef>
              <c:f>Sheet1!$B$2:$B$3</c:f>
              <c:numCache>
                <c:formatCode>_-* #,##0\ _€_-;\-* #,##0\ _€_-;_-* "-"??\ _€_-;_-@_-</c:formatCode>
                <c:ptCount val="2"/>
                <c:pt idx="0">
                  <c:v>1266</c:v>
                </c:pt>
                <c:pt idx="1">
                  <c:v>291</c:v>
                </c:pt>
              </c:numCache>
            </c:numRef>
          </c:val>
        </c:ser>
        <c:ser>
          <c:idx val="1"/>
          <c:order val="1"/>
          <c:tx>
            <c:strRef>
              <c:f>Sheet1!$C$1</c:f>
              <c:strCache>
                <c:ptCount val="1"/>
                <c:pt idx="0">
                  <c:v>Remplazados</c:v>
                </c:pt>
              </c:strCache>
            </c:strRef>
          </c:tx>
          <c:spPr>
            <a:solidFill>
              <a:schemeClr val="bg1">
                <a:lumMod val="65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Inicio 2015</c:v>
                </c:pt>
                <c:pt idx="1">
                  <c:v>2034</c:v>
                </c:pt>
              </c:strCache>
            </c:strRef>
          </c:cat>
          <c:val>
            <c:numRef>
              <c:f>Sheet1!$C$2:$C$3</c:f>
              <c:numCache>
                <c:formatCode>_-* #,##0\ _€_-;\-* #,##0\ _€_-;_-* "-"??\ _€_-;_-@_-</c:formatCode>
                <c:ptCount val="2"/>
                <c:pt idx="1">
                  <c:v>975</c:v>
                </c:pt>
              </c:numCache>
            </c:numRef>
          </c:val>
        </c:ser>
        <c:ser>
          <c:idx val="2"/>
          <c:order val="2"/>
          <c:tx>
            <c:strRef>
              <c:f>Sheet1!$D$1</c:f>
              <c:strCache>
                <c:ptCount val="1"/>
                <c:pt idx="0">
                  <c:v>Nuevos</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Inicio 2015</c:v>
                </c:pt>
                <c:pt idx="1">
                  <c:v>2034</c:v>
                </c:pt>
              </c:strCache>
            </c:strRef>
          </c:cat>
          <c:val>
            <c:numRef>
              <c:f>Sheet1!$D$2:$D$3</c:f>
              <c:numCache>
                <c:formatCode>_-* #,##0\ _€_-;\-* #,##0\ _€_-;_-* "-"??\ _€_-;_-@_-</c:formatCode>
                <c:ptCount val="2"/>
                <c:pt idx="1">
                  <c:v>1535</c:v>
                </c:pt>
              </c:numCache>
            </c:numRef>
          </c:val>
        </c:ser>
        <c:dLbls>
          <c:showLegendKey val="0"/>
          <c:showVal val="0"/>
          <c:showCatName val="0"/>
          <c:showSerName val="0"/>
          <c:showPercent val="0"/>
          <c:showBubbleSize val="0"/>
        </c:dLbls>
        <c:gapWidth val="219"/>
        <c:overlap val="100"/>
        <c:axId val="916386216"/>
        <c:axId val="916390136"/>
      </c:barChart>
      <c:catAx>
        <c:axId val="9163862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rgbClr val="002060"/>
                </a:solidFill>
                <a:latin typeface="+mn-lt"/>
                <a:ea typeface="+mn-ea"/>
                <a:cs typeface="+mn-cs"/>
              </a:defRPr>
            </a:pPr>
            <a:endParaRPr lang="es-EC"/>
          </a:p>
        </c:txPr>
        <c:crossAx val="916390136"/>
        <c:crosses val="autoZero"/>
        <c:auto val="1"/>
        <c:lblAlgn val="ctr"/>
        <c:lblOffset val="100"/>
        <c:noMultiLvlLbl val="0"/>
      </c:catAx>
      <c:valAx>
        <c:axId val="916390136"/>
        <c:scaling>
          <c:orientation val="minMax"/>
        </c:scaling>
        <c:delete val="1"/>
        <c:axPos val="l"/>
        <c:numFmt formatCode="_-* #,##0\ _€_-;\-* #,##0\ _€_-;_-* &quot;-&quot;??\ _€_-;_-@_-" sourceLinked="1"/>
        <c:majorTickMark val="none"/>
        <c:minorTickMark val="none"/>
        <c:tickLblPos val="nextTo"/>
        <c:crossAx val="916386216"/>
        <c:crosses val="autoZero"/>
        <c:crossBetween val="between"/>
      </c:valAx>
      <c:spPr>
        <a:noFill/>
        <a:ln>
          <a:noFill/>
        </a:ln>
        <a:effectLst/>
      </c:spPr>
    </c:plotArea>
    <c:legend>
      <c:legendPos val="b"/>
      <c:layout>
        <c:manualLayout>
          <c:xMode val="edge"/>
          <c:yMode val="edge"/>
          <c:x val="5.0000098950824398E-2"/>
          <c:y val="0.9086708398499812"/>
          <c:w val="0.89999980209835118"/>
          <c:h val="9.1329160150018823E-2"/>
        </c:manualLayout>
      </c:layout>
      <c:overlay val="0"/>
      <c:spPr>
        <a:noFill/>
        <a:ln>
          <a:noFill/>
        </a:ln>
        <a:effectLst/>
      </c:spPr>
      <c:txPr>
        <a:bodyPr rot="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0.82390530668424544"/>
        </c:manualLayout>
      </c:layout>
      <c:barChart>
        <c:barDir val="col"/>
        <c:grouping val="stacked"/>
        <c:varyColors val="0"/>
        <c:ser>
          <c:idx val="0"/>
          <c:order val="0"/>
          <c:tx>
            <c:strRef>
              <c:f>Sheet1!$B$1</c:f>
              <c:strCache>
                <c:ptCount val="1"/>
                <c:pt idx="0">
                  <c:v>Aviones</c:v>
                </c:pt>
              </c:strCache>
            </c:strRef>
          </c:tx>
          <c:spPr>
            <a:solidFill>
              <a:srgbClr val="002060"/>
            </a:solidFill>
            <a:ln>
              <a:noFill/>
            </a:ln>
            <a:effectLst/>
          </c:spPr>
          <c:invertIfNegative val="0"/>
          <c:dLbls>
            <c:dLbl>
              <c:idx val="0"/>
              <c:layout>
                <c:manualLayout>
                  <c:x val="0"/>
                  <c:y val="-0.38831729579504348"/>
                </c:manualLayout>
              </c:layout>
              <c:showLegendKey val="0"/>
              <c:showVal val="1"/>
              <c:showCatName val="0"/>
              <c:showSerName val="0"/>
              <c:showPercent val="0"/>
              <c:showBubbleSize val="0"/>
              <c:extLst>
                <c:ext xmlns:c15="http://schemas.microsoft.com/office/drawing/2012/chart" uri="{CE6537A1-D6FC-4f65-9D91-7224C49458BB}"/>
              </c:extLst>
            </c:dLbl>
            <c:dLbl>
              <c:idx val="1"/>
              <c:layout>
                <c:manualLayout>
                  <c:x val="3.1416886749791955E-3"/>
                  <c:y val="-0.11390640676654609"/>
                </c:manualLayout>
              </c:layout>
              <c:showLegendKey val="0"/>
              <c:showVal val="1"/>
              <c:showCatName val="0"/>
              <c:showSerName val="0"/>
              <c:showPercent val="0"/>
              <c:showBubbleSize val="0"/>
              <c:extLst>
                <c:ext xmlns:c15="http://schemas.microsoft.com/office/drawing/2012/chart" uri="{CE6537A1-D6FC-4f65-9D91-7224C49458BB}"/>
              </c:extLst>
            </c:dLbl>
            <c:dLbl>
              <c:idx val="2"/>
              <c:layout>
                <c:manualLayout>
                  <c:x val="-3.1416886749791955E-3"/>
                  <c:y val="-7.2485895215074786E-2"/>
                </c:manualLayout>
              </c:layout>
              <c:showLegendKey val="0"/>
              <c:showVal val="1"/>
              <c:showCatName val="0"/>
              <c:showSerName val="0"/>
              <c:showPercent val="0"/>
              <c:showBubbleSize val="0"/>
              <c:extLst>
                <c:ext xmlns:c15="http://schemas.microsoft.com/office/drawing/2012/chart" uri="{CE6537A1-D6FC-4f65-9D91-7224C49458BB}"/>
              </c:extLst>
            </c:dLbl>
            <c:dLbl>
              <c:idx val="3"/>
              <c:layout>
                <c:manualLayout>
                  <c:x val="0"/>
                  <c:y val="-7.7663459159008796E-2"/>
                </c:manualLayout>
              </c:layout>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Sheet1!$A$2:$A$5</c:f>
              <c:strCache>
                <c:ptCount val="4"/>
                <c:pt idx="0">
                  <c:v>Un pasillo</c:v>
                </c:pt>
                <c:pt idx="1">
                  <c:v>Dos pasillos (pequeño)</c:v>
                </c:pt>
                <c:pt idx="2">
                  <c:v>Dos pasillos (intermedio)</c:v>
                </c:pt>
                <c:pt idx="3">
                  <c:v>Muy grande</c:v>
                </c:pt>
              </c:strCache>
            </c:strRef>
          </c:cat>
          <c:val>
            <c:numRef>
              <c:f>Sheet1!$B$2:$B$5</c:f>
              <c:numCache>
                <c:formatCode>_-* #,##0\ _€_-;\-* #,##0\ _€_-;_-* "-"??\ _€_-;_-@_-</c:formatCode>
                <c:ptCount val="4"/>
                <c:pt idx="0">
                  <c:v>1992</c:v>
                </c:pt>
                <c:pt idx="1">
                  <c:v>382</c:v>
                </c:pt>
                <c:pt idx="2">
                  <c:v>108</c:v>
                </c:pt>
                <c:pt idx="3">
                  <c:v>28</c:v>
                </c:pt>
              </c:numCache>
            </c:numRef>
          </c:val>
        </c:ser>
        <c:dLbls>
          <c:showLegendKey val="0"/>
          <c:showVal val="0"/>
          <c:showCatName val="0"/>
          <c:showSerName val="0"/>
          <c:showPercent val="0"/>
          <c:showBubbleSize val="0"/>
        </c:dLbls>
        <c:gapWidth val="93"/>
        <c:overlap val="100"/>
        <c:axId val="916399544"/>
        <c:axId val="916405816"/>
      </c:barChart>
      <c:catAx>
        <c:axId val="916399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rgbClr val="002060"/>
                </a:solidFill>
                <a:latin typeface="+mn-lt"/>
                <a:ea typeface="+mn-ea"/>
                <a:cs typeface="+mn-cs"/>
              </a:defRPr>
            </a:pPr>
            <a:endParaRPr lang="es-EC"/>
          </a:p>
        </c:txPr>
        <c:crossAx val="916405816"/>
        <c:crosses val="autoZero"/>
        <c:auto val="1"/>
        <c:lblAlgn val="ctr"/>
        <c:lblOffset val="100"/>
        <c:noMultiLvlLbl val="0"/>
      </c:catAx>
      <c:valAx>
        <c:axId val="916405816"/>
        <c:scaling>
          <c:orientation val="minMax"/>
        </c:scaling>
        <c:delete val="1"/>
        <c:axPos val="l"/>
        <c:numFmt formatCode="_-* #,##0\ _€_-;\-* #,##0\ _€_-;_-* &quot;-&quot;??\ _€_-;_-@_-" sourceLinked="1"/>
        <c:majorTickMark val="none"/>
        <c:minorTickMark val="none"/>
        <c:tickLblPos val="nextTo"/>
        <c:crossAx val="9163995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clustered"/>
        <c:varyColors val="0"/>
        <c:ser>
          <c:idx val="0"/>
          <c:order val="0"/>
          <c:tx>
            <c:strRef>
              <c:f>Sheet1!$B$2</c:f>
              <c:strCache>
                <c:ptCount val="1"/>
                <c:pt idx="0">
                  <c:v>MEX</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Sheet1!$P$2:$R$2</c:f>
              <c:numCache>
                <c:formatCode>General</c:formatCode>
                <c:ptCount val="3"/>
                <c:pt idx="0">
                  <c:v>11468</c:v>
                </c:pt>
                <c:pt idx="1">
                  <c:v>2782</c:v>
                </c:pt>
                <c:pt idx="2">
                  <c:v>1591</c:v>
                </c:pt>
              </c:numCache>
            </c:numRef>
          </c:val>
        </c:ser>
        <c:ser>
          <c:idx val="1"/>
          <c:order val="1"/>
          <c:tx>
            <c:strRef>
              <c:f>Sheet1!$B$3</c:f>
              <c:strCache>
                <c:ptCount val="1"/>
                <c:pt idx="0">
                  <c:v>BOG</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Sheet1!$P$3:$R$3</c:f>
              <c:numCache>
                <c:formatCode>General</c:formatCode>
                <c:ptCount val="3"/>
                <c:pt idx="0">
                  <c:v>8198</c:v>
                </c:pt>
                <c:pt idx="1">
                  <c:v>1341</c:v>
                </c:pt>
                <c:pt idx="2">
                  <c:v>1614</c:v>
                </c:pt>
              </c:numCache>
            </c:numRef>
          </c:val>
        </c:ser>
        <c:ser>
          <c:idx val="2"/>
          <c:order val="2"/>
          <c:tx>
            <c:strRef>
              <c:f>Sheet1!$B$4</c:f>
              <c:strCache>
                <c:ptCount val="1"/>
                <c:pt idx="0">
                  <c:v>SCL</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Sheet1!$P$4:$R$4</c:f>
              <c:numCache>
                <c:formatCode>General</c:formatCode>
                <c:ptCount val="3"/>
                <c:pt idx="0">
                  <c:v>2735</c:v>
                </c:pt>
                <c:pt idx="1">
                  <c:v>1806</c:v>
                </c:pt>
                <c:pt idx="2">
                  <c:v>476</c:v>
                </c:pt>
              </c:numCache>
            </c:numRef>
          </c:val>
        </c:ser>
        <c:ser>
          <c:idx val="3"/>
          <c:order val="3"/>
          <c:tx>
            <c:strRef>
              <c:f>Sheet1!$B$5</c:f>
              <c:strCache>
                <c:ptCount val="1"/>
                <c:pt idx="0">
                  <c:v>LIM</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Sheet1!$P$5:$R$5</c:f>
              <c:numCache>
                <c:formatCode>General</c:formatCode>
                <c:ptCount val="3"/>
                <c:pt idx="0">
                  <c:v>3748</c:v>
                </c:pt>
                <c:pt idx="1">
                  <c:v>1617</c:v>
                </c:pt>
                <c:pt idx="2">
                  <c:v>962</c:v>
                </c:pt>
              </c:numCache>
            </c:numRef>
          </c:val>
        </c:ser>
        <c:ser>
          <c:idx val="4"/>
          <c:order val="4"/>
          <c:tx>
            <c:strRef>
              <c:f>Sheet1!$B$6</c:f>
              <c:strCache>
                <c:ptCount val="1"/>
                <c:pt idx="0">
                  <c:v>PTY</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Sheet1!$P$6:$R$6</c:f>
              <c:numCache>
                <c:formatCode>General</c:formatCode>
                <c:ptCount val="3"/>
                <c:pt idx="0">
                  <c:v>63</c:v>
                </c:pt>
                <c:pt idx="1">
                  <c:v>2279</c:v>
                </c:pt>
                <c:pt idx="2">
                  <c:v>3025</c:v>
                </c:pt>
              </c:numCache>
            </c:numRef>
          </c:val>
        </c:ser>
        <c:ser>
          <c:idx val="5"/>
          <c:order val="5"/>
          <c:tx>
            <c:strRef>
              <c:f>Sheet1!$B$7</c:f>
              <c:strCache>
                <c:ptCount val="1"/>
                <c:pt idx="0">
                  <c:v>EZE</c:v>
                </c:pt>
              </c:strCache>
            </c:strRef>
          </c:tx>
          <c:spPr>
            <a:solidFill>
              <a:srgbClr val="2D682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Sheet1!$P$7:$R$7</c:f>
              <c:numCache>
                <c:formatCode>General</c:formatCode>
                <c:ptCount val="3"/>
                <c:pt idx="0">
                  <c:v>266</c:v>
                </c:pt>
                <c:pt idx="1">
                  <c:v>1529</c:v>
                </c:pt>
                <c:pt idx="2">
                  <c:v>645</c:v>
                </c:pt>
              </c:numCache>
            </c:numRef>
          </c:val>
        </c:ser>
        <c:ser>
          <c:idx val="6"/>
          <c:order val="6"/>
          <c:tx>
            <c:strRef>
              <c:f>Sheet1!$B$8</c:f>
              <c:strCache>
                <c:ptCount val="1"/>
                <c:pt idx="0">
                  <c:v>UIO</c:v>
                </c:pt>
              </c:strCache>
            </c:strRef>
          </c:tx>
          <c:spPr>
            <a:solidFill>
              <a:srgbClr val="92D40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Sheet1!$P$8:$R$8</c:f>
              <c:numCache>
                <c:formatCode>General</c:formatCode>
                <c:ptCount val="3"/>
                <c:pt idx="0">
                  <c:v>1352</c:v>
                </c:pt>
                <c:pt idx="1">
                  <c:v>475</c:v>
                </c:pt>
                <c:pt idx="2">
                  <c:v>302</c:v>
                </c:pt>
              </c:numCache>
            </c:numRef>
          </c:val>
        </c:ser>
        <c:ser>
          <c:idx val="8"/>
          <c:order val="7"/>
          <c:tx>
            <c:strRef>
              <c:f>Sheet1!$B$9</c:f>
              <c:strCache>
                <c:ptCount val="1"/>
                <c:pt idx="0">
                  <c:v>GYE</c:v>
                </c:pt>
              </c:strCache>
            </c:strRef>
          </c:tx>
          <c:spPr>
            <a:solidFill>
              <a:schemeClr val="accent3">
                <a:lumMod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Sheet1!$P$9:$R$9</c:f>
              <c:numCache>
                <c:formatCode>General</c:formatCode>
                <c:ptCount val="3"/>
                <c:pt idx="0">
                  <c:v>1128</c:v>
                </c:pt>
                <c:pt idx="1">
                  <c:v>335</c:v>
                </c:pt>
                <c:pt idx="2">
                  <c:v>214</c:v>
                </c:pt>
              </c:numCache>
            </c:numRef>
          </c:val>
        </c:ser>
        <c:ser>
          <c:idx val="9"/>
          <c:order val="8"/>
          <c:tx>
            <c:strRef>
              <c:f>Sheet1!$B$10</c:f>
              <c:strCache>
                <c:ptCount val="1"/>
                <c:pt idx="0">
                  <c:v>SJO</c:v>
                </c:pt>
              </c:strCache>
            </c:strRef>
          </c:tx>
          <c:spPr>
            <a:solidFill>
              <a:srgbClr val="24531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Sheet1!$P$10:$R$10</c:f>
              <c:numCache>
                <c:formatCode>General</c:formatCode>
                <c:ptCount val="3"/>
                <c:pt idx="0">
                  <c:v>869</c:v>
                </c:pt>
                <c:pt idx="1">
                  <c:v>447</c:v>
                </c:pt>
                <c:pt idx="2">
                  <c:v>1136</c:v>
                </c:pt>
              </c:numCache>
            </c:numRef>
          </c:val>
        </c:ser>
        <c:ser>
          <c:idx val="10"/>
          <c:order val="9"/>
          <c:tx>
            <c:strRef>
              <c:f>Sheet1!$B$11</c:f>
              <c:strCache>
                <c:ptCount val="1"/>
                <c:pt idx="0">
                  <c:v>ASU</c:v>
                </c:pt>
              </c:strCache>
            </c:strRef>
          </c:tx>
          <c:spPr>
            <a:solidFill>
              <a:srgbClr val="001747"/>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Sheet1!$P$1:$R$1</c:f>
              <c:strCache>
                <c:ptCount val="3"/>
                <c:pt idx="0">
                  <c:v>Frecuencia mensual Doméstica</c:v>
                </c:pt>
                <c:pt idx="1">
                  <c:v>Frecuencia mensual Regional</c:v>
                </c:pt>
                <c:pt idx="2">
                  <c:v>Frecuencia mensual Intercontinental</c:v>
                </c:pt>
              </c:strCache>
            </c:strRef>
          </c:cat>
          <c:val>
            <c:numRef>
              <c:f>Sheet1!$P$11:$R$11</c:f>
              <c:numCache>
                <c:formatCode>General</c:formatCode>
                <c:ptCount val="3"/>
                <c:pt idx="0">
                  <c:v>22</c:v>
                </c:pt>
                <c:pt idx="1">
                  <c:v>404</c:v>
                </c:pt>
                <c:pt idx="2">
                  <c:v>9</c:v>
                </c:pt>
              </c:numCache>
            </c:numRef>
          </c:val>
        </c:ser>
        <c:dLbls>
          <c:showLegendKey val="0"/>
          <c:showVal val="0"/>
          <c:showCatName val="0"/>
          <c:showSerName val="0"/>
          <c:showPercent val="0"/>
          <c:showBubbleSize val="0"/>
        </c:dLbls>
        <c:gapWidth val="150"/>
        <c:axId val="462388096"/>
        <c:axId val="462386528"/>
      </c:barChart>
      <c:catAx>
        <c:axId val="462388096"/>
        <c:scaling>
          <c:orientation val="minMax"/>
        </c:scaling>
        <c:delete val="1"/>
        <c:axPos val="l"/>
        <c:numFmt formatCode="General" sourceLinked="1"/>
        <c:majorTickMark val="none"/>
        <c:minorTickMark val="none"/>
        <c:tickLblPos val="nextTo"/>
        <c:crossAx val="462386528"/>
        <c:crosses val="autoZero"/>
        <c:auto val="0"/>
        <c:lblAlgn val="ctr"/>
        <c:lblOffset val="100"/>
        <c:noMultiLvlLbl val="0"/>
      </c:catAx>
      <c:valAx>
        <c:axId val="462386528"/>
        <c:scaling>
          <c:orientation val="minMax"/>
          <c:max val="12000"/>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crossAx val="462388096"/>
        <c:crosses val="autoZero"/>
        <c:crossBetween val="between"/>
        <c:majorUnit val="1000"/>
      </c:valAx>
      <c:spPr>
        <a:noFill/>
        <a:ln>
          <a:noFill/>
        </a:ln>
        <a:effectLst/>
      </c:spPr>
    </c:plotArea>
    <c:legend>
      <c:legendPos val="r"/>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layout>
                <c:manualLayout>
                  <c:x val="-1.2960470085470086E-2"/>
                  <c:y val="0.12839473684210526"/>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45842543859649121"/>
                    </c:manualLayout>
                  </c15:layout>
                </c:ext>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2015'!$S$3:$S$25</c:f>
              <c:numCache>
                <c:formatCode>0%</c:formatCode>
                <c:ptCount val="23"/>
                <c:pt idx="0">
                  <c:v>0.4009669247874878</c:v>
                </c:pt>
                <c:pt idx="1">
                  <c:v>0.12753537537360227</c:v>
                </c:pt>
                <c:pt idx="2">
                  <c:v>9.3517386089207913E-2</c:v>
                </c:pt>
                <c:pt idx="3">
                  <c:v>4.680119592945936E-2</c:v>
                </c:pt>
                <c:pt idx="4">
                  <c:v>3.6017056714517083E-2</c:v>
                </c:pt>
                <c:pt idx="5">
                  <c:v>3.296361418747272E-2</c:v>
                </c:pt>
                <c:pt idx="6">
                  <c:v>3.2337501576239491E-2</c:v>
                </c:pt>
                <c:pt idx="7">
                  <c:v>3.0372125649995294E-2</c:v>
                </c:pt>
                <c:pt idx="8">
                  <c:v>2.4668406388916837E-2</c:v>
                </c:pt>
                <c:pt idx="9">
                  <c:v>2.34057484317827E-2</c:v>
                </c:pt>
                <c:pt idx="10">
                  <c:v>2.3389254445649727E-2</c:v>
                </c:pt>
                <c:pt idx="11">
                  <c:v>2.0756595585975004E-2</c:v>
                </c:pt>
                <c:pt idx="12">
                  <c:v>2.0199049273795261E-2</c:v>
                </c:pt>
                <c:pt idx="13">
                  <c:v>1.9868167053834904E-2</c:v>
                </c:pt>
                <c:pt idx="14">
                  <c:v>1.935205692078849E-2</c:v>
                </c:pt>
                <c:pt idx="15">
                  <c:v>1.4336388334086557E-2</c:v>
                </c:pt>
                <c:pt idx="16">
                  <c:v>1.1069412237095998E-2</c:v>
                </c:pt>
                <c:pt idx="17">
                  <c:v>6.9775959861458747E-3</c:v>
                </c:pt>
                <c:pt idx="18">
                  <c:v>5.075226038916616E-3</c:v>
                </c:pt>
                <c:pt idx="19">
                  <c:v>4.6726306375684708E-3</c:v>
                </c:pt>
                <c:pt idx="20">
                  <c:v>2.2602937934540369E-3</c:v>
                </c:pt>
                <c:pt idx="21">
                  <c:v>2.1326368309461806E-3</c:v>
                </c:pt>
                <c:pt idx="22">
                  <c:v>1.3253577330614458E-3</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tx>
            <c:strRef>
              <c:f>'Asientos 2015'!$S$1:$S$2</c:f>
              <c:strCache>
                <c:ptCount val="2"/>
                <c:pt idx="0">
                  <c:v>MEX</c:v>
                </c:pt>
                <c:pt idx="1">
                  <c:v>%Seats</c:v>
                </c:pt>
              </c:strCache>
            </c:strRef>
          </c:tx>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rgbClr val="0079A6"/>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layout>
                <c:manualLayout>
                  <c:x val="-2.9262820512820512E-3"/>
                  <c:y val="-3.713450292397661E-2"/>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1"/>
              <c:showCatName val="0"/>
              <c:showSerName val="0"/>
              <c:showPercent val="0"/>
              <c:showBubbleSize val="0"/>
              <c:extLst>
                <c:ext xmlns:c15="http://schemas.microsoft.com/office/drawing/2012/chart" uri="{CE6537A1-D6FC-4f65-9D91-7224C49458BB}">
                  <c15:layout>
                    <c:manualLayout>
                      <c:w val="0.32692307692307693"/>
                      <c:h val="0.3922324561403509"/>
                    </c:manualLayout>
                  </c15:layout>
                </c:ext>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2015'!$S$3:$S$25</c:f>
              <c:numCache>
                <c:formatCode>0%</c:formatCode>
                <c:ptCount val="23"/>
                <c:pt idx="0">
                  <c:v>0.4009669247874878</c:v>
                </c:pt>
                <c:pt idx="1">
                  <c:v>0.12753537537360227</c:v>
                </c:pt>
                <c:pt idx="2">
                  <c:v>9.3517386089207913E-2</c:v>
                </c:pt>
                <c:pt idx="3">
                  <c:v>4.680119592945936E-2</c:v>
                </c:pt>
                <c:pt idx="4">
                  <c:v>3.6017056714517083E-2</c:v>
                </c:pt>
                <c:pt idx="5">
                  <c:v>3.296361418747272E-2</c:v>
                </c:pt>
                <c:pt idx="6">
                  <c:v>3.2337501576239491E-2</c:v>
                </c:pt>
                <c:pt idx="7">
                  <c:v>3.0372125649995294E-2</c:v>
                </c:pt>
                <c:pt idx="8">
                  <c:v>2.4668406388916837E-2</c:v>
                </c:pt>
                <c:pt idx="9">
                  <c:v>2.34057484317827E-2</c:v>
                </c:pt>
                <c:pt idx="10">
                  <c:v>2.3389254445649727E-2</c:v>
                </c:pt>
                <c:pt idx="11">
                  <c:v>2.0756595585975004E-2</c:v>
                </c:pt>
                <c:pt idx="12">
                  <c:v>2.0199049273795261E-2</c:v>
                </c:pt>
                <c:pt idx="13">
                  <c:v>1.9868167053834904E-2</c:v>
                </c:pt>
                <c:pt idx="14">
                  <c:v>1.935205692078849E-2</c:v>
                </c:pt>
                <c:pt idx="15">
                  <c:v>1.4336388334086557E-2</c:v>
                </c:pt>
                <c:pt idx="16">
                  <c:v>1.1069412237095998E-2</c:v>
                </c:pt>
                <c:pt idx="17">
                  <c:v>6.9775959861458747E-3</c:v>
                </c:pt>
                <c:pt idx="18">
                  <c:v>5.075226038916616E-3</c:v>
                </c:pt>
                <c:pt idx="19">
                  <c:v>4.6726306375684708E-3</c:v>
                </c:pt>
                <c:pt idx="20">
                  <c:v>2.2602937934540369E-3</c:v>
                </c:pt>
                <c:pt idx="21">
                  <c:v>2.1326368309461806E-3</c:v>
                </c:pt>
                <c:pt idx="22">
                  <c:v>1.3253577330614458E-3</c:v>
                </c:pt>
              </c:numCache>
            </c:numRef>
          </c:val>
        </c:ser>
        <c:dLbls>
          <c:showLegendKey val="0"/>
          <c:showVal val="0"/>
          <c:showCatName val="0"/>
          <c:showSerName val="0"/>
          <c:showPercent val="0"/>
          <c:showBubbleSize val="0"/>
          <c:showLeaderLines val="1"/>
        </c:dLbls>
        <c:firstSliceAng val="29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07326924857673E-2"/>
          <c:y val="9.3420955603530711E-2"/>
          <c:w val="0.97887482842812623"/>
          <c:h val="0.6693143426922753"/>
        </c:manualLayout>
      </c:layout>
      <c:barChart>
        <c:barDir val="col"/>
        <c:grouping val="stacked"/>
        <c:varyColors val="0"/>
        <c:ser>
          <c:idx val="0"/>
          <c:order val="0"/>
          <c:tx>
            <c:strRef>
              <c:f>Sheet1!$A$1</c:f>
              <c:strCache>
                <c:ptCount val="1"/>
                <c:pt idx="0">
                  <c:v>Contribución al pib mundial </c:v>
                </c:pt>
              </c:strCache>
            </c:strRef>
          </c:tx>
          <c:spPr>
            <a:solidFill>
              <a:schemeClr val="accent1"/>
            </a:solidFill>
            <a:ln>
              <a:noFill/>
            </a:ln>
            <a:effectLst/>
          </c:spPr>
          <c:invertIfNegative val="0"/>
          <c:dPt>
            <c:idx val="15"/>
            <c:invertIfNegative val="0"/>
            <c:bubble3D val="0"/>
            <c:spPr>
              <a:solidFill>
                <a:schemeClr val="accent2"/>
              </a:solidFill>
              <a:ln>
                <a:noFill/>
              </a:ln>
              <a:effectLst/>
            </c:spPr>
          </c:dPt>
          <c:dPt>
            <c:idx val="16"/>
            <c:invertIfNegative val="0"/>
            <c:bubble3D val="0"/>
            <c:spPr>
              <a:solidFill>
                <a:schemeClr val="accent2">
                  <a:lumMod val="40000"/>
                  <a:lumOff val="60000"/>
                </a:schemeClr>
              </a:solidFill>
              <a:ln>
                <a:solidFill>
                  <a:schemeClr val="accent2"/>
                </a:solidFill>
                <a:prstDash val="sysDash"/>
              </a:ln>
              <a:effectLst/>
            </c:spPr>
          </c:dPt>
          <c:cat>
            <c:strRef>
              <c:f>Sheet1!$A$2:$A$14</c:f>
              <c:strCache>
                <c:ptCount val="13"/>
                <c:pt idx="0">
                  <c:v>05</c:v>
                </c:pt>
                <c:pt idx="1">
                  <c:v>06</c:v>
                </c:pt>
                <c:pt idx="2">
                  <c:v>07</c:v>
                </c:pt>
                <c:pt idx="3">
                  <c:v>08</c:v>
                </c:pt>
                <c:pt idx="4">
                  <c:v>09</c:v>
                </c:pt>
                <c:pt idx="5">
                  <c:v>10</c:v>
                </c:pt>
                <c:pt idx="6">
                  <c:v>11</c:v>
                </c:pt>
                <c:pt idx="7">
                  <c:v>12</c:v>
                </c:pt>
                <c:pt idx="8">
                  <c:v>13</c:v>
                </c:pt>
                <c:pt idx="9">
                  <c:v>14</c:v>
                </c:pt>
                <c:pt idx="10">
                  <c:v>15</c:v>
                </c:pt>
                <c:pt idx="12">
                  <c:v>25</c:v>
                </c:pt>
              </c:strCache>
            </c:strRef>
          </c:cat>
          <c:val>
            <c:numRef>
              <c:f>Sheet1!$A$2:$A$14</c:f>
              <c:numCache>
                <c:formatCode>General</c:formatCode>
                <c:ptCount val="13"/>
                <c:pt idx="0">
                  <c:v>0</c:v>
                </c:pt>
                <c:pt idx="1">
                  <c:v>0</c:v>
                </c:pt>
                <c:pt idx="2">
                  <c:v>0</c:v>
                </c:pt>
                <c:pt idx="3">
                  <c:v>0</c:v>
                </c:pt>
                <c:pt idx="4">
                  <c:v>0</c:v>
                </c:pt>
                <c:pt idx="5">
                  <c:v>10</c:v>
                </c:pt>
                <c:pt idx="6">
                  <c:v>11</c:v>
                </c:pt>
                <c:pt idx="7">
                  <c:v>12</c:v>
                </c:pt>
                <c:pt idx="8">
                  <c:v>13</c:v>
                </c:pt>
                <c:pt idx="9">
                  <c:v>14</c:v>
                </c:pt>
                <c:pt idx="10">
                  <c:v>15</c:v>
                </c:pt>
                <c:pt idx="12">
                  <c:v>25</c:v>
                </c:pt>
              </c:numCache>
            </c:numRef>
          </c:val>
        </c:ser>
        <c:ser>
          <c:idx val="1"/>
          <c:order val="1"/>
          <c:tx>
            <c:strRef>
              <c:f>Sheet1!$B$1</c:f>
              <c:strCache>
                <c:ptCount val="1"/>
                <c:pt idx="0">
                  <c:v>Directo</c:v>
                </c:pt>
              </c:strCache>
            </c:strRef>
          </c:tx>
          <c:spPr>
            <a:solidFill>
              <a:srgbClr val="002060"/>
            </a:solidFill>
          </c:spPr>
          <c:invertIfNegative val="0"/>
          <c:cat>
            <c:strRef>
              <c:f>Sheet1!$A$2:$A$14</c:f>
              <c:strCache>
                <c:ptCount val="13"/>
                <c:pt idx="0">
                  <c:v>05</c:v>
                </c:pt>
                <c:pt idx="1">
                  <c:v>06</c:v>
                </c:pt>
                <c:pt idx="2">
                  <c:v>07</c:v>
                </c:pt>
                <c:pt idx="3">
                  <c:v>08</c:v>
                </c:pt>
                <c:pt idx="4">
                  <c:v>09</c:v>
                </c:pt>
                <c:pt idx="5">
                  <c:v>10</c:v>
                </c:pt>
                <c:pt idx="6">
                  <c:v>11</c:v>
                </c:pt>
                <c:pt idx="7">
                  <c:v>12</c:v>
                </c:pt>
                <c:pt idx="8">
                  <c:v>13</c:v>
                </c:pt>
                <c:pt idx="9">
                  <c:v>14</c:v>
                </c:pt>
                <c:pt idx="10">
                  <c:v>15</c:v>
                </c:pt>
                <c:pt idx="12">
                  <c:v>25</c:v>
                </c:pt>
              </c:strCache>
            </c:strRef>
          </c:cat>
          <c:val>
            <c:numRef>
              <c:f>Sheet1!$B$2:$B$14</c:f>
              <c:numCache>
                <c:formatCode>_-* #,##0\ _€_-;\-* #,##0\ _€_-;_-* "-"??\ _€_-;_-@_-</c:formatCode>
                <c:ptCount val="13"/>
                <c:pt idx="0">
                  <c:v>2000</c:v>
                </c:pt>
                <c:pt idx="1">
                  <c:v>2028.1486356775863</c:v>
                </c:pt>
                <c:pt idx="2">
                  <c:v>2056.6934442004276</c:v>
                </c:pt>
                <c:pt idx="3">
                  <c:v>2085.6400014310666</c:v>
                </c:pt>
                <c:pt idx="4">
                  <c:v>2114.9939617085083</c:v>
                </c:pt>
                <c:pt idx="5">
                  <c:v>2144.7610589527221</c:v>
                </c:pt>
                <c:pt idx="6">
                  <c:v>2174.9471077846893</c:v>
                </c:pt>
                <c:pt idx="7">
                  <c:v>2205.5580046622149</c:v>
                </c:pt>
                <c:pt idx="8">
                  <c:v>2236.5997290317255</c:v>
                </c:pt>
                <c:pt idx="9">
                  <c:v>2268.0783444962767</c:v>
                </c:pt>
                <c:pt idx="10">
                  <c:v>2300.0000000000014</c:v>
                </c:pt>
                <c:pt idx="12">
                  <c:v>3800</c:v>
                </c:pt>
              </c:numCache>
            </c:numRef>
          </c:val>
        </c:ser>
        <c:ser>
          <c:idx val="2"/>
          <c:order val="2"/>
          <c:tx>
            <c:strRef>
              <c:f>Sheet1!$C$1</c:f>
              <c:strCache>
                <c:ptCount val="1"/>
                <c:pt idx="0">
                  <c:v>Indirecto</c:v>
                </c:pt>
              </c:strCache>
            </c:strRef>
          </c:tx>
          <c:spPr>
            <a:solidFill>
              <a:schemeClr val="bg1">
                <a:lumMod val="65000"/>
              </a:schemeClr>
            </a:solidFill>
          </c:spPr>
          <c:invertIfNegative val="0"/>
          <c:cat>
            <c:strRef>
              <c:f>Sheet1!$A$2:$A$14</c:f>
              <c:strCache>
                <c:ptCount val="13"/>
                <c:pt idx="0">
                  <c:v>05</c:v>
                </c:pt>
                <c:pt idx="1">
                  <c:v>06</c:v>
                </c:pt>
                <c:pt idx="2">
                  <c:v>07</c:v>
                </c:pt>
                <c:pt idx="3">
                  <c:v>08</c:v>
                </c:pt>
                <c:pt idx="4">
                  <c:v>09</c:v>
                </c:pt>
                <c:pt idx="5">
                  <c:v>10</c:v>
                </c:pt>
                <c:pt idx="6">
                  <c:v>11</c:v>
                </c:pt>
                <c:pt idx="7">
                  <c:v>12</c:v>
                </c:pt>
                <c:pt idx="8">
                  <c:v>13</c:v>
                </c:pt>
                <c:pt idx="9">
                  <c:v>14</c:v>
                </c:pt>
                <c:pt idx="10">
                  <c:v>15</c:v>
                </c:pt>
                <c:pt idx="12">
                  <c:v>25</c:v>
                </c:pt>
              </c:strCache>
            </c:strRef>
          </c:cat>
          <c:val>
            <c:numRef>
              <c:f>Sheet1!$C$2:$C$14</c:f>
              <c:numCache>
                <c:formatCode>_-* #,##0\ _€_-;\-* #,##0\ _€_-;_-* "-"??\ _€_-;_-@_-</c:formatCode>
                <c:ptCount val="13"/>
                <c:pt idx="0">
                  <c:v>2500</c:v>
                </c:pt>
                <c:pt idx="1">
                  <c:v>2500</c:v>
                </c:pt>
                <c:pt idx="2">
                  <c:v>2500</c:v>
                </c:pt>
                <c:pt idx="3">
                  <c:v>2500</c:v>
                </c:pt>
                <c:pt idx="4">
                  <c:v>2200</c:v>
                </c:pt>
                <c:pt idx="5">
                  <c:v>2500</c:v>
                </c:pt>
                <c:pt idx="6">
                  <c:v>2500</c:v>
                </c:pt>
                <c:pt idx="7">
                  <c:v>2500</c:v>
                </c:pt>
                <c:pt idx="8">
                  <c:v>2500</c:v>
                </c:pt>
                <c:pt idx="9">
                  <c:v>2500</c:v>
                </c:pt>
                <c:pt idx="10">
                  <c:v>2500</c:v>
                </c:pt>
                <c:pt idx="12">
                  <c:v>5500</c:v>
                </c:pt>
              </c:numCache>
            </c:numRef>
          </c:val>
        </c:ser>
        <c:ser>
          <c:idx val="3"/>
          <c:order val="3"/>
          <c:tx>
            <c:strRef>
              <c:f>Sheet1!$D$1</c:f>
              <c:strCache>
                <c:ptCount val="1"/>
                <c:pt idx="0">
                  <c:v>Inducido</c:v>
                </c:pt>
              </c:strCache>
            </c:strRef>
          </c:tx>
          <c:spPr>
            <a:solidFill>
              <a:schemeClr val="accent2"/>
            </a:solidFill>
          </c:spPr>
          <c:invertIfNegative val="0"/>
          <c:cat>
            <c:strRef>
              <c:f>Sheet1!$A$2:$A$14</c:f>
              <c:strCache>
                <c:ptCount val="13"/>
                <c:pt idx="0">
                  <c:v>05</c:v>
                </c:pt>
                <c:pt idx="1">
                  <c:v>06</c:v>
                </c:pt>
                <c:pt idx="2">
                  <c:v>07</c:v>
                </c:pt>
                <c:pt idx="3">
                  <c:v>08</c:v>
                </c:pt>
                <c:pt idx="4">
                  <c:v>09</c:v>
                </c:pt>
                <c:pt idx="5">
                  <c:v>10</c:v>
                </c:pt>
                <c:pt idx="6">
                  <c:v>11</c:v>
                </c:pt>
                <c:pt idx="7">
                  <c:v>12</c:v>
                </c:pt>
                <c:pt idx="8">
                  <c:v>13</c:v>
                </c:pt>
                <c:pt idx="9">
                  <c:v>14</c:v>
                </c:pt>
                <c:pt idx="10">
                  <c:v>15</c:v>
                </c:pt>
                <c:pt idx="12">
                  <c:v>25</c:v>
                </c:pt>
              </c:strCache>
            </c:strRef>
          </c:cat>
          <c:val>
            <c:numRef>
              <c:f>Sheet1!$D$2:$D$14</c:f>
              <c:numCache>
                <c:formatCode>General</c:formatCode>
                <c:ptCount val="13"/>
                <c:pt idx="0">
                  <c:v>1000</c:v>
                </c:pt>
                <c:pt idx="1">
                  <c:v>1000</c:v>
                </c:pt>
                <c:pt idx="2">
                  <c:v>1000</c:v>
                </c:pt>
                <c:pt idx="3">
                  <c:v>1000</c:v>
                </c:pt>
                <c:pt idx="4">
                  <c:v>1000</c:v>
                </c:pt>
                <c:pt idx="5">
                  <c:v>1000</c:v>
                </c:pt>
                <c:pt idx="6">
                  <c:v>1000</c:v>
                </c:pt>
                <c:pt idx="7">
                  <c:v>2000</c:v>
                </c:pt>
                <c:pt idx="8">
                  <c:v>2000</c:v>
                </c:pt>
                <c:pt idx="9">
                  <c:v>2000</c:v>
                </c:pt>
                <c:pt idx="10">
                  <c:v>2000</c:v>
                </c:pt>
                <c:pt idx="12" formatCode="_-* #,##0\ _€_-;\-* #,##0\ _€_-;_-* &quot;-&quot;??\ _€_-;_-@_-">
                  <c:v>2000</c:v>
                </c:pt>
              </c:numCache>
            </c:numRef>
          </c:val>
        </c:ser>
        <c:dLbls>
          <c:showLegendKey val="0"/>
          <c:showVal val="0"/>
          <c:showCatName val="0"/>
          <c:showSerName val="0"/>
          <c:showPercent val="0"/>
          <c:showBubbleSize val="0"/>
        </c:dLbls>
        <c:gapWidth val="64"/>
        <c:overlap val="100"/>
        <c:axId val="916389352"/>
        <c:axId val="916383080"/>
      </c:barChart>
      <c:catAx>
        <c:axId val="9163893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383080"/>
        <c:crosses val="autoZero"/>
        <c:auto val="1"/>
        <c:lblAlgn val="ctr"/>
        <c:lblOffset val="100"/>
        <c:noMultiLvlLbl val="0"/>
      </c:catAx>
      <c:valAx>
        <c:axId val="916383080"/>
        <c:scaling>
          <c:orientation val="minMax"/>
          <c:min val="0"/>
        </c:scaling>
        <c:delete val="0"/>
        <c:axPos val="l"/>
        <c:numFmt formatCode="General" sourceLinked="1"/>
        <c:majorTickMark val="out"/>
        <c:minorTickMark val="none"/>
        <c:tickLblPos val="nextTo"/>
        <c:crossAx val="916389352"/>
        <c:crosses val="autoZero"/>
        <c:crossBetween val="between"/>
      </c:valAx>
      <c:spPr>
        <a:noFill/>
        <a:ln>
          <a:noFill/>
        </a:ln>
        <a:effectLst/>
      </c:spPr>
    </c:plotArea>
    <c:legend>
      <c:legendPos val="b"/>
      <c:legendEntry>
        <c:idx val="0"/>
        <c:delete val="1"/>
      </c:legendEntry>
      <c:layout/>
      <c:overlay val="0"/>
      <c:txPr>
        <a:bodyPr/>
        <a:lstStyle/>
        <a:p>
          <a:pPr>
            <a:defRPr lang="es-ES"/>
          </a:pPr>
          <a:endParaRPr lang="es-EC"/>
        </a:p>
      </c:txPr>
    </c:legend>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tx>
            <c:strRef>
              <c:f>'Asientos 2015'!$S$2</c:f>
              <c:strCache>
                <c:ptCount val="1"/>
                <c:pt idx="0">
                  <c:v>%Seats</c:v>
                </c:pt>
              </c:strCache>
            </c:strRef>
          </c:tx>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rgbClr val="00A1DE"/>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layout>
                <c:manualLayout>
                  <c:x val="0"/>
                  <c:y val="1.1052631578947368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manualLayout>
                      <c:w val="0.3018963675213675"/>
                      <c:h val="0.4456140350877193"/>
                    </c:manualLayout>
                  </c15:layout>
                </c:ext>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2015'!$S$3:$S$25</c:f>
              <c:numCache>
                <c:formatCode>0%</c:formatCode>
                <c:ptCount val="23"/>
                <c:pt idx="0">
                  <c:v>0.4009669247874878</c:v>
                </c:pt>
                <c:pt idx="1">
                  <c:v>0.12753537537360227</c:v>
                </c:pt>
                <c:pt idx="2">
                  <c:v>9.3517386089207913E-2</c:v>
                </c:pt>
                <c:pt idx="3">
                  <c:v>4.680119592945936E-2</c:v>
                </c:pt>
                <c:pt idx="4">
                  <c:v>3.6017056714517083E-2</c:v>
                </c:pt>
                <c:pt idx="5">
                  <c:v>3.296361418747272E-2</c:v>
                </c:pt>
                <c:pt idx="6">
                  <c:v>3.2337501576239491E-2</c:v>
                </c:pt>
                <c:pt idx="7">
                  <c:v>3.0372125649995294E-2</c:v>
                </c:pt>
                <c:pt idx="8">
                  <c:v>2.4668406388916837E-2</c:v>
                </c:pt>
                <c:pt idx="9">
                  <c:v>2.34057484317827E-2</c:v>
                </c:pt>
                <c:pt idx="10">
                  <c:v>2.3389254445649727E-2</c:v>
                </c:pt>
                <c:pt idx="11">
                  <c:v>2.0756595585975004E-2</c:v>
                </c:pt>
                <c:pt idx="12">
                  <c:v>2.0199049273795261E-2</c:v>
                </c:pt>
                <c:pt idx="13">
                  <c:v>1.9868167053834904E-2</c:v>
                </c:pt>
                <c:pt idx="14">
                  <c:v>1.935205692078849E-2</c:v>
                </c:pt>
                <c:pt idx="15">
                  <c:v>1.4336388334086557E-2</c:v>
                </c:pt>
                <c:pt idx="16">
                  <c:v>1.1069412237095998E-2</c:v>
                </c:pt>
                <c:pt idx="17">
                  <c:v>6.9775959861458747E-3</c:v>
                </c:pt>
                <c:pt idx="18">
                  <c:v>5.075226038916616E-3</c:v>
                </c:pt>
                <c:pt idx="19">
                  <c:v>4.6726306375684708E-3</c:v>
                </c:pt>
                <c:pt idx="20">
                  <c:v>2.2602937934540369E-3</c:v>
                </c:pt>
                <c:pt idx="21">
                  <c:v>2.1326368309461806E-3</c:v>
                </c:pt>
                <c:pt idx="22">
                  <c:v>1.3253577330614458E-3</c:v>
                </c:pt>
              </c:numCache>
            </c:numRef>
          </c:val>
        </c:ser>
        <c:dLbls>
          <c:showLegendKey val="0"/>
          <c:showVal val="0"/>
          <c:showCatName val="0"/>
          <c:showSerName val="0"/>
          <c:showPercent val="0"/>
          <c:showBubbleSize val="0"/>
          <c:showLeaderLines val="1"/>
        </c:dLbls>
        <c:firstSliceAng val="236"/>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rgbClr val="00B0F0"/>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layout>
                <c:manualLayout>
                  <c:x val="0"/>
                  <c:y val="-1.8567251461988305E-2"/>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manualLayout>
                      <c:w val="0.32692307692307693"/>
                      <c:h val="0.43168859649122809"/>
                    </c:manualLayout>
                  </c15:layout>
                </c:ext>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2015'!$S$3:$S$25</c:f>
              <c:numCache>
                <c:formatCode>0%</c:formatCode>
                <c:ptCount val="23"/>
                <c:pt idx="0">
                  <c:v>0.4009669247874878</c:v>
                </c:pt>
                <c:pt idx="1">
                  <c:v>0.12753537537360227</c:v>
                </c:pt>
                <c:pt idx="2">
                  <c:v>9.3517386089207913E-2</c:v>
                </c:pt>
                <c:pt idx="3">
                  <c:v>4.680119592945936E-2</c:v>
                </c:pt>
                <c:pt idx="4">
                  <c:v>3.6017056714517083E-2</c:v>
                </c:pt>
                <c:pt idx="5">
                  <c:v>3.296361418747272E-2</c:v>
                </c:pt>
                <c:pt idx="6">
                  <c:v>3.2337501576239491E-2</c:v>
                </c:pt>
                <c:pt idx="7">
                  <c:v>3.0372125649995294E-2</c:v>
                </c:pt>
                <c:pt idx="8">
                  <c:v>2.4668406388916837E-2</c:v>
                </c:pt>
                <c:pt idx="9">
                  <c:v>2.34057484317827E-2</c:v>
                </c:pt>
                <c:pt idx="10">
                  <c:v>2.3389254445649727E-2</c:v>
                </c:pt>
                <c:pt idx="11">
                  <c:v>2.0756595585975004E-2</c:v>
                </c:pt>
                <c:pt idx="12">
                  <c:v>2.0199049273795261E-2</c:v>
                </c:pt>
                <c:pt idx="13">
                  <c:v>1.9868167053834904E-2</c:v>
                </c:pt>
                <c:pt idx="14">
                  <c:v>1.935205692078849E-2</c:v>
                </c:pt>
                <c:pt idx="15">
                  <c:v>1.4336388334086557E-2</c:v>
                </c:pt>
                <c:pt idx="16">
                  <c:v>1.1069412237095998E-2</c:v>
                </c:pt>
                <c:pt idx="17">
                  <c:v>6.9775959861458747E-3</c:v>
                </c:pt>
                <c:pt idx="18">
                  <c:v>5.075226038916616E-3</c:v>
                </c:pt>
                <c:pt idx="19">
                  <c:v>4.6726306375684708E-3</c:v>
                </c:pt>
                <c:pt idx="20">
                  <c:v>2.2602937934540369E-3</c:v>
                </c:pt>
                <c:pt idx="21">
                  <c:v>2.1326368309461806E-3</c:v>
                </c:pt>
                <c:pt idx="22">
                  <c:v>1.3253577330614458E-3</c:v>
                </c:pt>
              </c:numCache>
            </c:numRef>
          </c:val>
        </c:ser>
        <c:dLbls>
          <c:showLegendKey val="0"/>
          <c:showVal val="0"/>
          <c:showCatName val="0"/>
          <c:showSerName val="0"/>
          <c:showPercent val="0"/>
          <c:showBubbleSize val="0"/>
          <c:showLeaderLines val="1"/>
        </c:dLbls>
        <c:firstSliceAng val="217"/>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rgbClr val="0079A6"/>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manualLayout>
                  <c:x val="-6.1766707296098825E-3"/>
                  <c:y val="5.918047676086928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88710537195159"/>
                      <c:h val="0.44002609182743707"/>
                    </c:manualLayout>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82"/>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manualLayout>
                  <c:x val="-5.6565170940170943E-3"/>
                  <c:y val="-0.2276073179970719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4599786324786319"/>
                      <c:h val="0.44002609182743707"/>
                    </c:manualLayout>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rgbClr val="00A1DE"/>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manualLayout>
                  <c:x val="9.1667263111003816E-3"/>
                  <c:y val="-3.2131578947368421E-2"/>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0864659124049382"/>
                      <c:h val="0.33207017543859652"/>
                    </c:manualLayout>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47"/>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rgbClr val="00B0F0"/>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06"/>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rgbClr val="0079A6"/>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layout>
                <c:manualLayout>
                  <c:x val="-6.1766707296098825E-3"/>
                  <c:y val="5.918047676086928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88710537195159"/>
                      <c:h val="0.44002609182743707"/>
                    </c:manualLayout>
                  </c15:layout>
                </c:ext>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82"/>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manualLayout>
                  <c:x val="-5.6565170940170943E-3"/>
                  <c:y val="-0.2276073179970719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4599786324786319"/>
                      <c:h val="0.44002609182743707"/>
                    </c:manualLayout>
                  </c15:layout>
                </c:ext>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rgbClr val="00A1DE"/>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layout>
                <c:manualLayout>
                  <c:x val="9.1667263111003816E-3"/>
                  <c:y val="-3.2131578947368421E-2"/>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0864659124049382"/>
                      <c:h val="0.33207017543859652"/>
                    </c:manualLayout>
                  </c15:layout>
                </c:ext>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47"/>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rgbClr val="00B0F0"/>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06"/>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contribución al pib mundial</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Lbls>
            <c:dLbl>
              <c:idx val="0"/>
              <c:layout/>
              <c:tx>
                <c:rich>
                  <a:bodyPr/>
                  <a:lstStyle/>
                  <a:p>
                    <a:r>
                      <a:rPr lang="en-US" dirty="0"/>
                      <a:t>23,4%</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76,6%</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Negocios</c:v>
                </c:pt>
                <c:pt idx="1">
                  <c:v>Ocio</c:v>
                </c:pt>
              </c:strCache>
            </c:strRef>
          </c:cat>
          <c:val>
            <c:numRef>
              <c:f>Sheet1!$B$2:$B$3</c:f>
              <c:numCache>
                <c:formatCode>0.0%</c:formatCode>
                <c:ptCount val="2"/>
                <c:pt idx="0">
                  <c:v>0.23400000000000001</c:v>
                </c:pt>
                <c:pt idx="1">
                  <c:v>0.76600000000000001</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6466731703807499"/>
          <c:y val="0.37679185783090807"/>
          <c:w val="0.18472418028363963"/>
          <c:h val="0.22320887309678988"/>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rgbClr val="0079A6"/>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manualLayout>
                  <c:x val="-6.1766707296098825E-3"/>
                  <c:y val="5.918047676086928E-2"/>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88710537195159"/>
                      <c:h val="0.44002609182743707"/>
                    </c:manualLayout>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82"/>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rgbClr val="00A1DE"/>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manualLayout>
                  <c:x val="9.1667263111003816E-3"/>
                  <c:y val="-3.2131578947368421E-2"/>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0864659124049382"/>
                      <c:h val="0.33207017543859652"/>
                    </c:manualLayout>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47"/>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rgbClr val="00B0F0"/>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106"/>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manualLayout>
                  <c:x val="-5.6565170940170943E-3"/>
                  <c:y val="-0.2276073179970719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4599786324786319"/>
                      <c:h val="0.44002609182743707"/>
                    </c:manualLayout>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dLbls>
          <c:showLegendKey val="0"/>
          <c:showVal val="0"/>
          <c:showCatName val="0"/>
          <c:showSerName val="0"/>
          <c:showPercent val="0"/>
          <c:showBubbleSize val="0"/>
          <c:showLeaderLines val="0"/>
        </c:dLbls>
        <c:firstSliceAng val="182"/>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rgbClr val="00A1DE"/>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layout>
                <c:manualLayout>
                  <c:x val="2.0129273504273505E-2"/>
                  <c:y val="0.1093472222222221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25065789473684208"/>
                    </c:manualLayout>
                  </c15:layout>
                </c:ext>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val>
            <c:numRef>
              <c:f>'Asientos 2015'!$F$3:$F$21</c:f>
              <c:numCache>
                <c:formatCode>General</c:formatCode>
                <c:ptCount val="19"/>
                <c:pt idx="0">
                  <c:v>7754308</c:v>
                </c:pt>
                <c:pt idx="1">
                  <c:v>314520</c:v>
                </c:pt>
                <c:pt idx="2">
                  <c:v>244373</c:v>
                </c:pt>
                <c:pt idx="3">
                  <c:v>201459</c:v>
                </c:pt>
                <c:pt idx="4">
                  <c:v>130793</c:v>
                </c:pt>
                <c:pt idx="5">
                  <c:v>97102</c:v>
                </c:pt>
                <c:pt idx="6">
                  <c:v>72775</c:v>
                </c:pt>
                <c:pt idx="7">
                  <c:v>72635</c:v>
                </c:pt>
                <c:pt idx="8">
                  <c:v>58540</c:v>
                </c:pt>
                <c:pt idx="9">
                  <c:v>48256</c:v>
                </c:pt>
                <c:pt idx="10">
                  <c:v>37209</c:v>
                </c:pt>
                <c:pt idx="11">
                  <c:v>33018</c:v>
                </c:pt>
                <c:pt idx="12">
                  <c:v>29354</c:v>
                </c:pt>
                <c:pt idx="13">
                  <c:v>28696</c:v>
                </c:pt>
                <c:pt idx="14">
                  <c:v>17556</c:v>
                </c:pt>
                <c:pt idx="15">
                  <c:v>14768</c:v>
                </c:pt>
                <c:pt idx="16">
                  <c:v>8889</c:v>
                </c:pt>
                <c:pt idx="17">
                  <c:v>2980</c:v>
                </c:pt>
                <c:pt idx="18">
                  <c:v>288</c:v>
                </c:pt>
              </c:numCache>
            </c:numRef>
          </c:val>
        </c:ser>
        <c:dLbls>
          <c:showLegendKey val="0"/>
          <c:showVal val="0"/>
          <c:showCatName val="0"/>
          <c:showSerName val="0"/>
          <c:showPercent val="0"/>
          <c:showBubbleSize val="0"/>
          <c:showLeaderLines val="0"/>
        </c:dLbls>
        <c:firstSliceAng val="106"/>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rgbClr val="0079A6"/>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layout>
                <c:manualLayout>
                  <c:x val="-1.0555555555556799E-3"/>
                  <c:y val="0.12532894736842101"/>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43168859649122809"/>
                    </c:manualLayout>
                  </c15:layout>
                </c:ext>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val>
            <c:numRef>
              <c:f>'Asientos 2015'!$F$3:$F$21</c:f>
              <c:numCache>
                <c:formatCode>General</c:formatCode>
                <c:ptCount val="19"/>
                <c:pt idx="0">
                  <c:v>7754308</c:v>
                </c:pt>
                <c:pt idx="1">
                  <c:v>314520</c:v>
                </c:pt>
                <c:pt idx="2">
                  <c:v>244373</c:v>
                </c:pt>
                <c:pt idx="3">
                  <c:v>201459</c:v>
                </c:pt>
                <c:pt idx="4">
                  <c:v>130793</c:v>
                </c:pt>
                <c:pt idx="5">
                  <c:v>97102</c:v>
                </c:pt>
                <c:pt idx="6">
                  <c:v>72775</c:v>
                </c:pt>
                <c:pt idx="7">
                  <c:v>72635</c:v>
                </c:pt>
                <c:pt idx="8">
                  <c:v>58540</c:v>
                </c:pt>
                <c:pt idx="9">
                  <c:v>48256</c:v>
                </c:pt>
                <c:pt idx="10">
                  <c:v>37209</c:v>
                </c:pt>
                <c:pt idx="11">
                  <c:v>33018</c:v>
                </c:pt>
                <c:pt idx="12">
                  <c:v>29354</c:v>
                </c:pt>
                <c:pt idx="13">
                  <c:v>28696</c:v>
                </c:pt>
                <c:pt idx="14">
                  <c:v>17556</c:v>
                </c:pt>
                <c:pt idx="15">
                  <c:v>14768</c:v>
                </c:pt>
                <c:pt idx="16">
                  <c:v>8889</c:v>
                </c:pt>
                <c:pt idx="17">
                  <c:v>2980</c:v>
                </c:pt>
                <c:pt idx="18">
                  <c:v>288</c:v>
                </c:pt>
              </c:numCache>
            </c:numRef>
          </c:val>
        </c:ser>
        <c:dLbls>
          <c:showLegendKey val="0"/>
          <c:showVal val="0"/>
          <c:showCatName val="0"/>
          <c:showSerName val="0"/>
          <c:showPercent val="0"/>
          <c:showBubbleSize val="0"/>
          <c:showLeaderLines val="0"/>
        </c:dLbls>
        <c:firstSliceAng val="12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rgbClr val="00B0F0"/>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layout>
                <c:manualLayout>
                  <c:x val="0"/>
                  <c:y val="2.6590643274853758E-2"/>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25529970760233917"/>
                    </c:manualLayout>
                  </c15:layout>
                </c:ext>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val>
            <c:numRef>
              <c:f>'Asientos 2015'!$F$3:$F$21</c:f>
              <c:numCache>
                <c:formatCode>General</c:formatCode>
                <c:ptCount val="19"/>
                <c:pt idx="0">
                  <c:v>7754308</c:v>
                </c:pt>
                <c:pt idx="1">
                  <c:v>314520</c:v>
                </c:pt>
                <c:pt idx="2">
                  <c:v>244373</c:v>
                </c:pt>
                <c:pt idx="3">
                  <c:v>201459</c:v>
                </c:pt>
                <c:pt idx="4">
                  <c:v>130793</c:v>
                </c:pt>
                <c:pt idx="5">
                  <c:v>97102</c:v>
                </c:pt>
                <c:pt idx="6">
                  <c:v>72775</c:v>
                </c:pt>
                <c:pt idx="7">
                  <c:v>72635</c:v>
                </c:pt>
                <c:pt idx="8">
                  <c:v>58540</c:v>
                </c:pt>
                <c:pt idx="9">
                  <c:v>48256</c:v>
                </c:pt>
                <c:pt idx="10">
                  <c:v>37209</c:v>
                </c:pt>
                <c:pt idx="11">
                  <c:v>33018</c:v>
                </c:pt>
                <c:pt idx="12">
                  <c:v>29354</c:v>
                </c:pt>
                <c:pt idx="13">
                  <c:v>28696</c:v>
                </c:pt>
                <c:pt idx="14">
                  <c:v>17556</c:v>
                </c:pt>
                <c:pt idx="15">
                  <c:v>14768</c:v>
                </c:pt>
                <c:pt idx="16">
                  <c:v>8889</c:v>
                </c:pt>
                <c:pt idx="17">
                  <c:v>2980</c:v>
                </c:pt>
                <c:pt idx="18">
                  <c:v>288</c:v>
                </c:pt>
              </c:numCache>
            </c:numRef>
          </c:val>
        </c:ser>
        <c:dLbls>
          <c:showLegendKey val="0"/>
          <c:showVal val="0"/>
          <c:showCatName val="0"/>
          <c:showSerName val="0"/>
          <c:showPercent val="0"/>
          <c:showBubbleSize val="0"/>
          <c:showLeaderLines val="0"/>
        </c:dLbls>
        <c:firstSliceAng val="102"/>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tx2"/>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manualLayout>
                  <c:x val="7.3208333333333209E-2"/>
                  <c:y val="-0.39015204678362575"/>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31578947368421051"/>
                    </c:manualLayout>
                  </c15:layout>
                </c:ext>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2015'!$F$3:$F$21</c:f>
              <c:numCache>
                <c:formatCode>General</c:formatCode>
                <c:ptCount val="19"/>
                <c:pt idx="0">
                  <c:v>7754308</c:v>
                </c:pt>
                <c:pt idx="1">
                  <c:v>314520</c:v>
                </c:pt>
                <c:pt idx="2">
                  <c:v>244373</c:v>
                </c:pt>
                <c:pt idx="3">
                  <c:v>201459</c:v>
                </c:pt>
                <c:pt idx="4">
                  <c:v>130793</c:v>
                </c:pt>
                <c:pt idx="5">
                  <c:v>97102</c:v>
                </c:pt>
                <c:pt idx="6">
                  <c:v>72775</c:v>
                </c:pt>
                <c:pt idx="7">
                  <c:v>72635</c:v>
                </c:pt>
                <c:pt idx="8">
                  <c:v>58540</c:v>
                </c:pt>
                <c:pt idx="9">
                  <c:v>48256</c:v>
                </c:pt>
                <c:pt idx="10">
                  <c:v>37209</c:v>
                </c:pt>
                <c:pt idx="11">
                  <c:v>33018</c:v>
                </c:pt>
                <c:pt idx="12">
                  <c:v>29354</c:v>
                </c:pt>
                <c:pt idx="13">
                  <c:v>28696</c:v>
                </c:pt>
                <c:pt idx="14">
                  <c:v>17556</c:v>
                </c:pt>
                <c:pt idx="15">
                  <c:v>14768</c:v>
                </c:pt>
                <c:pt idx="16">
                  <c:v>8889</c:v>
                </c:pt>
                <c:pt idx="17">
                  <c:v>2980</c:v>
                </c:pt>
                <c:pt idx="18">
                  <c:v>288</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397087523672302"/>
          <c:y val="0.12566760648197164"/>
          <c:w val="0.57882247977158174"/>
          <c:h val="0.83975850393541074"/>
        </c:manualLayout>
      </c:layout>
      <c:pieChart>
        <c:varyColors val="1"/>
        <c:ser>
          <c:idx val="0"/>
          <c:order val="0"/>
          <c:spPr>
            <a:solidFill>
              <a:srgbClr val="BFBFBF"/>
            </a:solidFill>
            <a:ln>
              <a:noFill/>
            </a:ln>
          </c:spPr>
          <c:dPt>
            <c:idx val="0"/>
            <c:bubble3D val="0"/>
            <c:spPr>
              <a:solidFill>
                <a:srgbClr val="002776"/>
              </a:solidFill>
              <a:ln w="19050">
                <a:noFill/>
              </a:ln>
              <a:effectLst/>
            </c:spPr>
          </c:dPt>
          <c:dPt>
            <c:idx val="1"/>
            <c:bubble3D val="0"/>
            <c:spPr>
              <a:solidFill>
                <a:srgbClr val="BFBFBF"/>
              </a:solidFill>
              <a:ln w="19050">
                <a:noFill/>
              </a:ln>
              <a:effectLst/>
            </c:spPr>
          </c:dPt>
          <c:dPt>
            <c:idx val="2"/>
            <c:bubble3D val="0"/>
            <c:spPr>
              <a:solidFill>
                <a:srgbClr val="BFBFBF"/>
              </a:solidFill>
              <a:ln w="19050">
                <a:noFill/>
              </a:ln>
              <a:effectLst/>
            </c:spPr>
          </c:dPt>
          <c:dPt>
            <c:idx val="3"/>
            <c:bubble3D val="0"/>
            <c:spPr>
              <a:solidFill>
                <a:srgbClr val="BFBFBF"/>
              </a:solidFill>
              <a:ln w="19050">
                <a:noFill/>
              </a:ln>
              <a:effectLst/>
            </c:spPr>
          </c:dPt>
          <c:dPt>
            <c:idx val="4"/>
            <c:bubble3D val="0"/>
            <c:spPr>
              <a:solidFill>
                <a:srgbClr val="BFBFBF"/>
              </a:solidFill>
              <a:ln w="19050">
                <a:noFill/>
              </a:ln>
              <a:effectLst/>
            </c:spPr>
          </c:dPt>
          <c:dPt>
            <c:idx val="5"/>
            <c:bubble3D val="0"/>
            <c:spPr>
              <a:solidFill>
                <a:srgbClr val="BFBFBF"/>
              </a:solidFill>
              <a:ln w="19050">
                <a:noFill/>
              </a:ln>
              <a:effectLst/>
            </c:spPr>
          </c:dPt>
          <c:dPt>
            <c:idx val="6"/>
            <c:bubble3D val="0"/>
            <c:spPr>
              <a:solidFill>
                <a:srgbClr val="BFBFBF"/>
              </a:solidFill>
              <a:ln w="19050">
                <a:noFill/>
              </a:ln>
              <a:effectLst/>
            </c:spPr>
          </c:dPt>
          <c:dPt>
            <c:idx val="7"/>
            <c:bubble3D val="0"/>
            <c:spPr>
              <a:solidFill>
                <a:srgbClr val="BFBFBF"/>
              </a:solidFill>
              <a:ln w="19050">
                <a:noFill/>
              </a:ln>
              <a:effectLst/>
            </c:spPr>
          </c:dPt>
          <c:dPt>
            <c:idx val="8"/>
            <c:bubble3D val="0"/>
            <c:spPr>
              <a:solidFill>
                <a:srgbClr val="BFBFBF"/>
              </a:solidFill>
              <a:ln w="19050">
                <a:noFill/>
              </a:ln>
              <a:effectLst/>
            </c:spPr>
          </c:dPt>
          <c:dPt>
            <c:idx val="9"/>
            <c:bubble3D val="0"/>
            <c:spPr>
              <a:solidFill>
                <a:srgbClr val="BFBFBF"/>
              </a:solidFill>
              <a:ln w="19050">
                <a:noFill/>
              </a:ln>
              <a:effectLst/>
            </c:spPr>
          </c:dPt>
          <c:dPt>
            <c:idx val="10"/>
            <c:bubble3D val="0"/>
            <c:spPr>
              <a:solidFill>
                <a:srgbClr val="BFBFBF"/>
              </a:solidFill>
              <a:ln w="19050">
                <a:noFill/>
              </a:ln>
              <a:effectLst/>
            </c:spPr>
          </c:dPt>
          <c:dPt>
            <c:idx val="11"/>
            <c:bubble3D val="0"/>
            <c:spPr>
              <a:solidFill>
                <a:srgbClr val="BFBFBF"/>
              </a:solidFill>
              <a:ln w="19050">
                <a:noFill/>
              </a:ln>
              <a:effectLst/>
            </c:spPr>
          </c:dPt>
          <c:cat>
            <c:strRef>
              <c:f>'Histórico Aerolíneas'!$B$43:$B$54</c:f>
              <c:strCache>
                <c:ptCount val="12"/>
                <c:pt idx="0">
                  <c:v>Tame</c:v>
                </c:pt>
                <c:pt idx="1">
                  <c:v>LAN Ecuador</c:v>
                </c:pt>
                <c:pt idx="2">
                  <c:v>Avianca</c:v>
                </c:pt>
                <c:pt idx="3">
                  <c:v>Copa Airlines</c:v>
                </c:pt>
                <c:pt idx="4">
                  <c:v>American Airlines</c:v>
                </c:pt>
                <c:pt idx="5">
                  <c:v>LAN Airlines</c:v>
                </c:pt>
                <c:pt idx="6">
                  <c:v>Delta Air Lines</c:v>
                </c:pt>
                <c:pt idx="7">
                  <c:v>Aeromexico</c:v>
                </c:pt>
                <c:pt idx="8">
                  <c:v>United Airlines</c:v>
                </c:pt>
                <c:pt idx="9">
                  <c:v>Iberia</c:v>
                </c:pt>
                <c:pt idx="10">
                  <c:v>VivaColombia</c:v>
                </c:pt>
                <c:pt idx="11">
                  <c:v>Insel Air Aruba</c:v>
                </c:pt>
              </c:strCache>
            </c:strRef>
          </c:cat>
          <c:val>
            <c:numRef>
              <c:f>'Histórico Aerolíneas'!$C$43:$C$54</c:f>
              <c:numCache>
                <c:formatCode>General</c:formatCode>
                <c:ptCount val="12"/>
                <c:pt idx="0">
                  <c:v>1326975</c:v>
                </c:pt>
                <c:pt idx="1">
                  <c:v>701930</c:v>
                </c:pt>
                <c:pt idx="2">
                  <c:v>659400</c:v>
                </c:pt>
                <c:pt idx="3">
                  <c:v>267791</c:v>
                </c:pt>
                <c:pt idx="4">
                  <c:v>138699</c:v>
                </c:pt>
                <c:pt idx="5">
                  <c:v>108712</c:v>
                </c:pt>
                <c:pt idx="6">
                  <c:v>67157</c:v>
                </c:pt>
                <c:pt idx="7">
                  <c:v>54281</c:v>
                </c:pt>
                <c:pt idx="8">
                  <c:v>43429</c:v>
                </c:pt>
                <c:pt idx="9">
                  <c:v>41622</c:v>
                </c:pt>
                <c:pt idx="10">
                  <c:v>28103</c:v>
                </c:pt>
                <c:pt idx="11">
                  <c:v>1360</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contribución al pib mundial</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Lbls>
            <c:dLbl>
              <c:idx val="0"/>
              <c:layout/>
              <c:tx>
                <c:rich>
                  <a:bodyPr/>
                  <a:lstStyle/>
                  <a:p>
                    <a:r>
                      <a:rPr lang="en-US" dirty="0"/>
                      <a:t>27,5%</a:t>
                    </a:r>
                  </a:p>
                </c:rich>
              </c:tx>
              <c:showLegendKey val="0"/>
              <c:showVal val="1"/>
              <c:showCatName val="0"/>
              <c:showSerName val="0"/>
              <c:showPercent val="0"/>
              <c:showBubbleSize val="0"/>
              <c:extLst>
                <c:ext xmlns:c15="http://schemas.microsoft.com/office/drawing/2012/chart" uri="{CE6537A1-D6FC-4f65-9D91-7224C49458BB}">
                  <c15:layout/>
                </c:ext>
              </c:extLst>
            </c:dLbl>
            <c:dLbl>
              <c:idx val="1"/>
              <c:layout/>
              <c:tx>
                <c:rich>
                  <a:bodyPr/>
                  <a:lstStyle/>
                  <a:p>
                    <a:r>
                      <a:rPr lang="en-US" dirty="0"/>
                      <a:t>72,5%</a:t>
                    </a:r>
                  </a:p>
                </c:rich>
              </c:tx>
              <c:showLegendKey val="0"/>
              <c:showVal val="1"/>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1197" b="1" i="0" u="none" strike="noStrike" kern="1200" baseline="0">
                    <a:solidFill>
                      <a:schemeClr val="bg1"/>
                    </a:solidFill>
                    <a:latin typeface="+mn-lt"/>
                    <a:ea typeface="+mn-ea"/>
                    <a:cs typeface="+mn-cs"/>
                  </a:defRPr>
                </a:pPr>
                <a:endParaRPr lang="es-EC"/>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Sheet1!$A$2:$A$3</c:f>
              <c:strCache>
                <c:ptCount val="2"/>
                <c:pt idx="0">
                  <c:v>Internacional</c:v>
                </c:pt>
                <c:pt idx="1">
                  <c:v>Doméstico</c:v>
                </c:pt>
              </c:strCache>
            </c:strRef>
          </c:cat>
          <c:val>
            <c:numRef>
              <c:f>Sheet1!$B$2:$B$3</c:f>
              <c:numCache>
                <c:formatCode>0.0%</c:formatCode>
                <c:ptCount val="2"/>
                <c:pt idx="0">
                  <c:v>0.27500000000000002</c:v>
                </c:pt>
                <c:pt idx="1">
                  <c:v>0.72499999999999998</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59228521898216591"/>
          <c:y val="0.30136925599326453"/>
          <c:w val="0.27718369766123241"/>
          <c:h val="0.3566488609633901"/>
        </c:manualLayout>
      </c:layout>
      <c:overlay val="0"/>
      <c:spPr>
        <a:noFill/>
        <a:ln>
          <a:noFill/>
        </a:ln>
        <a:effectLst/>
      </c:spPr>
      <c:txPr>
        <a:bodyPr rot="0" spcFirstLastPara="1" vertOverflow="ellipsis" vert="horz" wrap="square" anchor="ctr" anchorCtr="1"/>
        <a:lstStyle/>
        <a:p>
          <a:pPr>
            <a:defRPr lang="es-ES" sz="1000" b="0" i="0" u="none" strike="noStrike" kern="1200" baseline="0">
              <a:solidFill>
                <a:srgbClr val="002060"/>
              </a:solidFill>
              <a:latin typeface="+mn-lt"/>
              <a:ea typeface="+mn-ea"/>
              <a:cs typeface="+mn-cs"/>
            </a:defRPr>
          </a:pPr>
          <a:endParaRPr lang="es-EC"/>
        </a:p>
      </c:txPr>
    </c:legend>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397087523672302"/>
          <c:y val="0.12566760648197164"/>
          <c:w val="0.57882247977158174"/>
          <c:h val="0.83975850393541074"/>
        </c:manualLayout>
      </c:layout>
      <c:pieChart>
        <c:varyColors val="1"/>
        <c:ser>
          <c:idx val="0"/>
          <c:order val="0"/>
          <c:spPr>
            <a:solidFill>
              <a:srgbClr val="BFBFBF"/>
            </a:solidFill>
            <a:ln>
              <a:noFill/>
            </a:ln>
          </c:spPr>
          <c:dPt>
            <c:idx val="0"/>
            <c:bubble3D val="0"/>
            <c:spPr>
              <a:solidFill>
                <a:srgbClr val="BFBFBF"/>
              </a:solidFill>
              <a:ln w="19050">
                <a:noFill/>
              </a:ln>
              <a:effectLst/>
            </c:spPr>
          </c:dPt>
          <c:dPt>
            <c:idx val="1"/>
            <c:bubble3D val="0"/>
            <c:spPr>
              <a:solidFill>
                <a:srgbClr val="1E89B1"/>
              </a:solidFill>
              <a:ln w="19050">
                <a:noFill/>
              </a:ln>
              <a:effectLst/>
            </c:spPr>
          </c:dPt>
          <c:dPt>
            <c:idx val="2"/>
            <c:bubble3D val="0"/>
            <c:spPr>
              <a:solidFill>
                <a:srgbClr val="BFBFBF"/>
              </a:solidFill>
              <a:ln w="19050">
                <a:noFill/>
              </a:ln>
              <a:effectLst/>
            </c:spPr>
          </c:dPt>
          <c:dPt>
            <c:idx val="3"/>
            <c:bubble3D val="0"/>
            <c:spPr>
              <a:solidFill>
                <a:srgbClr val="BFBFBF"/>
              </a:solidFill>
              <a:ln w="19050">
                <a:noFill/>
              </a:ln>
              <a:effectLst/>
            </c:spPr>
          </c:dPt>
          <c:dPt>
            <c:idx val="4"/>
            <c:bubble3D val="0"/>
            <c:spPr>
              <a:solidFill>
                <a:srgbClr val="BFBFBF"/>
              </a:solidFill>
              <a:ln w="19050">
                <a:noFill/>
              </a:ln>
              <a:effectLst/>
            </c:spPr>
          </c:dPt>
          <c:dPt>
            <c:idx val="5"/>
            <c:bubble3D val="0"/>
            <c:spPr>
              <a:solidFill>
                <a:srgbClr val="BFBFBF"/>
              </a:solidFill>
              <a:ln w="19050">
                <a:noFill/>
              </a:ln>
              <a:effectLst/>
            </c:spPr>
          </c:dPt>
          <c:dPt>
            <c:idx val="6"/>
            <c:bubble3D val="0"/>
            <c:spPr>
              <a:solidFill>
                <a:srgbClr val="BFBFBF"/>
              </a:solidFill>
              <a:ln w="19050">
                <a:noFill/>
              </a:ln>
              <a:effectLst/>
            </c:spPr>
          </c:dPt>
          <c:dPt>
            <c:idx val="7"/>
            <c:bubble3D val="0"/>
            <c:spPr>
              <a:solidFill>
                <a:srgbClr val="BFBFBF"/>
              </a:solidFill>
              <a:ln w="19050">
                <a:noFill/>
              </a:ln>
              <a:effectLst/>
            </c:spPr>
          </c:dPt>
          <c:dPt>
            <c:idx val="8"/>
            <c:bubble3D val="0"/>
            <c:spPr>
              <a:solidFill>
                <a:srgbClr val="BFBFBF"/>
              </a:solidFill>
              <a:ln w="19050">
                <a:noFill/>
              </a:ln>
              <a:effectLst/>
            </c:spPr>
          </c:dPt>
          <c:dPt>
            <c:idx val="9"/>
            <c:bubble3D val="0"/>
            <c:spPr>
              <a:solidFill>
                <a:srgbClr val="BFBFBF"/>
              </a:solidFill>
              <a:ln w="19050">
                <a:noFill/>
              </a:ln>
              <a:effectLst/>
            </c:spPr>
          </c:dPt>
          <c:dPt>
            <c:idx val="10"/>
            <c:bubble3D val="0"/>
            <c:spPr>
              <a:solidFill>
                <a:srgbClr val="BFBFBF"/>
              </a:solidFill>
              <a:ln w="19050">
                <a:noFill/>
              </a:ln>
              <a:effectLst/>
            </c:spPr>
          </c:dPt>
          <c:dPt>
            <c:idx val="11"/>
            <c:bubble3D val="0"/>
            <c:spPr>
              <a:solidFill>
                <a:srgbClr val="BFBFBF"/>
              </a:solidFill>
              <a:ln w="19050">
                <a:noFill/>
              </a:ln>
              <a:effectLst/>
            </c:spPr>
          </c:dPt>
          <c:cat>
            <c:strRef>
              <c:f>'Histórico Aerolíneas'!$B$43:$B$54</c:f>
              <c:strCache>
                <c:ptCount val="12"/>
                <c:pt idx="0">
                  <c:v>Tame</c:v>
                </c:pt>
                <c:pt idx="1">
                  <c:v>LAN Ecuador</c:v>
                </c:pt>
                <c:pt idx="2">
                  <c:v>Avianca</c:v>
                </c:pt>
                <c:pt idx="3">
                  <c:v>Copa Airlines</c:v>
                </c:pt>
                <c:pt idx="4">
                  <c:v>American Airlines</c:v>
                </c:pt>
                <c:pt idx="5">
                  <c:v>LAN Airlines</c:v>
                </c:pt>
                <c:pt idx="6">
                  <c:v>Delta Air Lines</c:v>
                </c:pt>
                <c:pt idx="7">
                  <c:v>Aeromexico</c:v>
                </c:pt>
                <c:pt idx="8">
                  <c:v>United Airlines</c:v>
                </c:pt>
                <c:pt idx="9">
                  <c:v>Iberia</c:v>
                </c:pt>
                <c:pt idx="10">
                  <c:v>VivaColombia</c:v>
                </c:pt>
                <c:pt idx="11">
                  <c:v>Insel Air Aruba</c:v>
                </c:pt>
              </c:strCache>
            </c:strRef>
          </c:cat>
          <c:val>
            <c:numRef>
              <c:f>'Histórico Aerolíneas'!$C$43:$C$54</c:f>
              <c:numCache>
                <c:formatCode>General</c:formatCode>
                <c:ptCount val="12"/>
                <c:pt idx="0">
                  <c:v>1326975</c:v>
                </c:pt>
                <c:pt idx="1">
                  <c:v>701930</c:v>
                </c:pt>
                <c:pt idx="2">
                  <c:v>659400</c:v>
                </c:pt>
                <c:pt idx="3">
                  <c:v>267791</c:v>
                </c:pt>
                <c:pt idx="4">
                  <c:v>138699</c:v>
                </c:pt>
                <c:pt idx="5">
                  <c:v>108712</c:v>
                </c:pt>
                <c:pt idx="6">
                  <c:v>67157</c:v>
                </c:pt>
                <c:pt idx="7">
                  <c:v>54281</c:v>
                </c:pt>
                <c:pt idx="8">
                  <c:v>43429</c:v>
                </c:pt>
                <c:pt idx="9">
                  <c:v>41622</c:v>
                </c:pt>
                <c:pt idx="10">
                  <c:v>28103</c:v>
                </c:pt>
                <c:pt idx="11">
                  <c:v>1360</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397087523672302"/>
          <c:y val="0.12566760648197164"/>
          <c:w val="0.57882247977158174"/>
          <c:h val="0.83975850393541074"/>
        </c:manualLayout>
      </c:layout>
      <c:pieChart>
        <c:varyColors val="1"/>
        <c:ser>
          <c:idx val="0"/>
          <c:order val="0"/>
          <c:spPr>
            <a:solidFill>
              <a:srgbClr val="BFBFBF"/>
            </a:solidFill>
            <a:ln>
              <a:noFill/>
            </a:ln>
          </c:spPr>
          <c:dPt>
            <c:idx val="0"/>
            <c:bubble3D val="0"/>
            <c:spPr>
              <a:solidFill>
                <a:srgbClr val="BFBFBF"/>
              </a:solidFill>
              <a:ln w="19050">
                <a:noFill/>
              </a:ln>
              <a:effectLst/>
            </c:spPr>
          </c:dPt>
          <c:dPt>
            <c:idx val="1"/>
            <c:bubble3D val="0"/>
            <c:spPr>
              <a:solidFill>
                <a:srgbClr val="BFBFBF"/>
              </a:solidFill>
              <a:ln w="19050">
                <a:noFill/>
              </a:ln>
              <a:effectLst/>
            </c:spPr>
          </c:dPt>
          <c:dPt>
            <c:idx val="2"/>
            <c:bubble3D val="0"/>
            <c:spPr>
              <a:solidFill>
                <a:srgbClr val="00B0F0"/>
              </a:solidFill>
              <a:ln w="19050">
                <a:noFill/>
              </a:ln>
              <a:effectLst/>
            </c:spPr>
          </c:dPt>
          <c:dPt>
            <c:idx val="3"/>
            <c:bubble3D val="0"/>
            <c:spPr>
              <a:solidFill>
                <a:srgbClr val="BFBFBF"/>
              </a:solidFill>
              <a:ln w="19050">
                <a:noFill/>
              </a:ln>
              <a:effectLst/>
            </c:spPr>
          </c:dPt>
          <c:dPt>
            <c:idx val="4"/>
            <c:bubble3D val="0"/>
            <c:spPr>
              <a:solidFill>
                <a:srgbClr val="BFBFBF"/>
              </a:solidFill>
              <a:ln w="19050">
                <a:noFill/>
              </a:ln>
              <a:effectLst/>
            </c:spPr>
          </c:dPt>
          <c:dPt>
            <c:idx val="5"/>
            <c:bubble3D val="0"/>
            <c:spPr>
              <a:solidFill>
                <a:srgbClr val="BFBFBF"/>
              </a:solidFill>
              <a:ln w="19050">
                <a:noFill/>
              </a:ln>
              <a:effectLst/>
            </c:spPr>
          </c:dPt>
          <c:dPt>
            <c:idx val="6"/>
            <c:bubble3D val="0"/>
            <c:spPr>
              <a:solidFill>
                <a:srgbClr val="BFBFBF"/>
              </a:solidFill>
              <a:ln w="19050">
                <a:noFill/>
              </a:ln>
              <a:effectLst/>
            </c:spPr>
          </c:dPt>
          <c:dPt>
            <c:idx val="7"/>
            <c:bubble3D val="0"/>
            <c:spPr>
              <a:solidFill>
                <a:srgbClr val="BFBFBF"/>
              </a:solidFill>
              <a:ln w="19050">
                <a:noFill/>
              </a:ln>
              <a:effectLst/>
            </c:spPr>
          </c:dPt>
          <c:dPt>
            <c:idx val="8"/>
            <c:bubble3D val="0"/>
            <c:spPr>
              <a:solidFill>
                <a:srgbClr val="BFBFBF"/>
              </a:solidFill>
              <a:ln w="19050">
                <a:noFill/>
              </a:ln>
              <a:effectLst/>
            </c:spPr>
          </c:dPt>
          <c:dPt>
            <c:idx val="9"/>
            <c:bubble3D val="0"/>
            <c:spPr>
              <a:solidFill>
                <a:srgbClr val="BFBFBF"/>
              </a:solidFill>
              <a:ln w="19050">
                <a:noFill/>
              </a:ln>
              <a:effectLst/>
            </c:spPr>
          </c:dPt>
          <c:dPt>
            <c:idx val="10"/>
            <c:bubble3D val="0"/>
            <c:spPr>
              <a:solidFill>
                <a:srgbClr val="BFBFBF"/>
              </a:solidFill>
              <a:ln w="19050">
                <a:noFill/>
              </a:ln>
              <a:effectLst/>
            </c:spPr>
          </c:dPt>
          <c:dPt>
            <c:idx val="11"/>
            <c:bubble3D val="0"/>
            <c:spPr>
              <a:solidFill>
                <a:srgbClr val="BFBFBF"/>
              </a:solidFill>
              <a:ln w="19050">
                <a:noFill/>
              </a:ln>
              <a:effectLst/>
            </c:spPr>
          </c:dPt>
          <c:cat>
            <c:strRef>
              <c:f>'Histórico Aerolíneas'!$B$43:$B$54</c:f>
              <c:strCache>
                <c:ptCount val="12"/>
                <c:pt idx="0">
                  <c:v>Tame</c:v>
                </c:pt>
                <c:pt idx="1">
                  <c:v>LAN Ecuador</c:v>
                </c:pt>
                <c:pt idx="2">
                  <c:v>Avianca</c:v>
                </c:pt>
                <c:pt idx="3">
                  <c:v>Copa Airlines</c:v>
                </c:pt>
                <c:pt idx="4">
                  <c:v>American Airlines</c:v>
                </c:pt>
                <c:pt idx="5">
                  <c:v>LAN Airlines</c:v>
                </c:pt>
                <c:pt idx="6">
                  <c:v>Delta Air Lines</c:v>
                </c:pt>
                <c:pt idx="7">
                  <c:v>Aeromexico</c:v>
                </c:pt>
                <c:pt idx="8">
                  <c:v>United Airlines</c:v>
                </c:pt>
                <c:pt idx="9">
                  <c:v>Iberia</c:v>
                </c:pt>
                <c:pt idx="10">
                  <c:v>VivaColombia</c:v>
                </c:pt>
                <c:pt idx="11">
                  <c:v>Insel Air Aruba</c:v>
                </c:pt>
              </c:strCache>
            </c:strRef>
          </c:cat>
          <c:val>
            <c:numRef>
              <c:f>'Histórico Aerolíneas'!$C$43:$C$54</c:f>
              <c:numCache>
                <c:formatCode>General</c:formatCode>
                <c:ptCount val="12"/>
                <c:pt idx="0">
                  <c:v>1326975</c:v>
                </c:pt>
                <c:pt idx="1">
                  <c:v>701930</c:v>
                </c:pt>
                <c:pt idx="2">
                  <c:v>659400</c:v>
                </c:pt>
                <c:pt idx="3">
                  <c:v>267791</c:v>
                </c:pt>
                <c:pt idx="4">
                  <c:v>138699</c:v>
                </c:pt>
                <c:pt idx="5">
                  <c:v>108712</c:v>
                </c:pt>
                <c:pt idx="6">
                  <c:v>67157</c:v>
                </c:pt>
                <c:pt idx="7">
                  <c:v>54281</c:v>
                </c:pt>
                <c:pt idx="8">
                  <c:v>43429</c:v>
                </c:pt>
                <c:pt idx="9">
                  <c:v>41622</c:v>
                </c:pt>
                <c:pt idx="10">
                  <c:v>28103</c:v>
                </c:pt>
                <c:pt idx="11">
                  <c:v>1360</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6397087523672302"/>
          <c:y val="0.12566760648197164"/>
          <c:w val="0.57882247977158174"/>
          <c:h val="0.83975850393541074"/>
        </c:manualLayout>
      </c:layout>
      <c:pieChart>
        <c:varyColors val="1"/>
        <c:ser>
          <c:idx val="0"/>
          <c:order val="0"/>
          <c:spPr>
            <a:solidFill>
              <a:srgbClr val="BFBFBF"/>
            </a:solidFill>
            <a:ln>
              <a:noFill/>
            </a:ln>
          </c:spPr>
          <c:dPt>
            <c:idx val="0"/>
            <c:bubble3D val="0"/>
            <c:spPr>
              <a:solidFill>
                <a:srgbClr val="BFBFBF"/>
              </a:solidFill>
              <a:ln w="19050">
                <a:noFill/>
              </a:ln>
              <a:effectLst/>
            </c:spPr>
          </c:dPt>
          <c:dPt>
            <c:idx val="1"/>
            <c:bubble3D val="0"/>
            <c:spPr>
              <a:solidFill>
                <a:srgbClr val="BFBFBF"/>
              </a:solidFill>
              <a:ln w="19050">
                <a:noFill/>
              </a:ln>
              <a:effectLst/>
            </c:spPr>
          </c:dPt>
          <c:dPt>
            <c:idx val="2"/>
            <c:bubble3D val="0"/>
            <c:spPr>
              <a:solidFill>
                <a:srgbClr val="BFBFBF"/>
              </a:solidFill>
              <a:ln w="19050">
                <a:noFill/>
              </a:ln>
              <a:effectLst/>
            </c:spPr>
          </c:dPt>
          <c:dPt>
            <c:idx val="3"/>
            <c:bubble3D val="0"/>
            <c:spPr>
              <a:solidFill>
                <a:schemeClr val="accent4">
                  <a:lumMod val="25000"/>
                  <a:lumOff val="75000"/>
                </a:schemeClr>
              </a:solidFill>
              <a:ln w="19050">
                <a:noFill/>
              </a:ln>
              <a:effectLst/>
            </c:spPr>
          </c:dPt>
          <c:dPt>
            <c:idx val="4"/>
            <c:bubble3D val="0"/>
            <c:spPr>
              <a:solidFill>
                <a:srgbClr val="BFBFBF"/>
              </a:solidFill>
              <a:ln w="19050">
                <a:noFill/>
              </a:ln>
              <a:effectLst/>
            </c:spPr>
          </c:dPt>
          <c:dPt>
            <c:idx val="5"/>
            <c:bubble3D val="0"/>
            <c:spPr>
              <a:solidFill>
                <a:srgbClr val="BFBFBF"/>
              </a:solidFill>
              <a:ln w="19050">
                <a:noFill/>
              </a:ln>
              <a:effectLst/>
            </c:spPr>
          </c:dPt>
          <c:dPt>
            <c:idx val="6"/>
            <c:bubble3D val="0"/>
            <c:spPr>
              <a:solidFill>
                <a:srgbClr val="BFBFBF"/>
              </a:solidFill>
              <a:ln w="19050">
                <a:noFill/>
              </a:ln>
              <a:effectLst/>
            </c:spPr>
          </c:dPt>
          <c:dPt>
            <c:idx val="7"/>
            <c:bubble3D val="0"/>
            <c:spPr>
              <a:solidFill>
                <a:srgbClr val="BFBFBF"/>
              </a:solidFill>
              <a:ln w="19050">
                <a:noFill/>
              </a:ln>
              <a:effectLst/>
            </c:spPr>
          </c:dPt>
          <c:dPt>
            <c:idx val="8"/>
            <c:bubble3D val="0"/>
            <c:spPr>
              <a:solidFill>
                <a:srgbClr val="BFBFBF"/>
              </a:solidFill>
              <a:ln w="19050">
                <a:noFill/>
              </a:ln>
              <a:effectLst/>
            </c:spPr>
          </c:dPt>
          <c:dPt>
            <c:idx val="9"/>
            <c:bubble3D val="0"/>
            <c:spPr>
              <a:solidFill>
                <a:srgbClr val="BFBFBF"/>
              </a:solidFill>
              <a:ln w="19050">
                <a:noFill/>
              </a:ln>
              <a:effectLst/>
            </c:spPr>
          </c:dPt>
          <c:dPt>
            <c:idx val="10"/>
            <c:bubble3D val="0"/>
            <c:spPr>
              <a:solidFill>
                <a:srgbClr val="BFBFBF"/>
              </a:solidFill>
              <a:ln w="19050">
                <a:noFill/>
              </a:ln>
              <a:effectLst/>
            </c:spPr>
          </c:dPt>
          <c:dPt>
            <c:idx val="11"/>
            <c:bubble3D val="0"/>
            <c:spPr>
              <a:solidFill>
                <a:srgbClr val="BFBFBF"/>
              </a:solidFill>
              <a:ln w="19050">
                <a:noFill/>
              </a:ln>
              <a:effectLst/>
            </c:spPr>
          </c:dPt>
          <c:cat>
            <c:strRef>
              <c:f>'Histórico Aerolíneas'!$B$43:$B$54</c:f>
              <c:strCache>
                <c:ptCount val="12"/>
                <c:pt idx="0">
                  <c:v>Tame</c:v>
                </c:pt>
                <c:pt idx="1">
                  <c:v>LAN Ecuador</c:v>
                </c:pt>
                <c:pt idx="2">
                  <c:v>Avianca</c:v>
                </c:pt>
                <c:pt idx="3">
                  <c:v>Copa Airlines</c:v>
                </c:pt>
                <c:pt idx="4">
                  <c:v>American Airlines</c:v>
                </c:pt>
                <c:pt idx="5">
                  <c:v>LAN Airlines</c:v>
                </c:pt>
                <c:pt idx="6">
                  <c:v>Delta Air Lines</c:v>
                </c:pt>
                <c:pt idx="7">
                  <c:v>Aeromexico</c:v>
                </c:pt>
                <c:pt idx="8">
                  <c:v>United Airlines</c:v>
                </c:pt>
                <c:pt idx="9">
                  <c:v>Iberia</c:v>
                </c:pt>
                <c:pt idx="10">
                  <c:v>VivaColombia</c:v>
                </c:pt>
                <c:pt idx="11">
                  <c:v>Insel Air Aruba</c:v>
                </c:pt>
              </c:strCache>
            </c:strRef>
          </c:cat>
          <c:val>
            <c:numRef>
              <c:f>'Histórico Aerolíneas'!$C$43:$C$54</c:f>
              <c:numCache>
                <c:formatCode>General</c:formatCode>
                <c:ptCount val="12"/>
                <c:pt idx="0">
                  <c:v>1326975</c:v>
                </c:pt>
                <c:pt idx="1">
                  <c:v>701930</c:v>
                </c:pt>
                <c:pt idx="2">
                  <c:v>659400</c:v>
                </c:pt>
                <c:pt idx="3">
                  <c:v>267791</c:v>
                </c:pt>
                <c:pt idx="4">
                  <c:v>138699</c:v>
                </c:pt>
                <c:pt idx="5">
                  <c:v>108712</c:v>
                </c:pt>
                <c:pt idx="6">
                  <c:v>67157</c:v>
                </c:pt>
                <c:pt idx="7">
                  <c:v>54281</c:v>
                </c:pt>
                <c:pt idx="8">
                  <c:v>43429</c:v>
                </c:pt>
                <c:pt idx="9">
                  <c:v>41622</c:v>
                </c:pt>
                <c:pt idx="10">
                  <c:v>28103</c:v>
                </c:pt>
                <c:pt idx="11">
                  <c:v>1360</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rgbClr val="00A1DE"/>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manualLayout>
                  <c:x val="2.0129273504273505E-2"/>
                  <c:y val="0.1093472222222221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25065789473684208"/>
                    </c:manualLayout>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val>
            <c:numRef>
              <c:f>'Asientos 2015'!$F$3:$F$21</c:f>
              <c:numCache>
                <c:formatCode>General</c:formatCode>
                <c:ptCount val="19"/>
                <c:pt idx="0">
                  <c:v>7754308</c:v>
                </c:pt>
                <c:pt idx="1">
                  <c:v>314520</c:v>
                </c:pt>
                <c:pt idx="2">
                  <c:v>244373</c:v>
                </c:pt>
                <c:pt idx="3">
                  <c:v>201459</c:v>
                </c:pt>
                <c:pt idx="4">
                  <c:v>130793</c:v>
                </c:pt>
                <c:pt idx="5">
                  <c:v>97102</c:v>
                </c:pt>
                <c:pt idx="6">
                  <c:v>72775</c:v>
                </c:pt>
                <c:pt idx="7">
                  <c:v>72635</c:v>
                </c:pt>
                <c:pt idx="8">
                  <c:v>58540</c:v>
                </c:pt>
                <c:pt idx="9">
                  <c:v>48256</c:v>
                </c:pt>
                <c:pt idx="10">
                  <c:v>37209</c:v>
                </c:pt>
                <c:pt idx="11">
                  <c:v>33018</c:v>
                </c:pt>
                <c:pt idx="12">
                  <c:v>29354</c:v>
                </c:pt>
                <c:pt idx="13">
                  <c:v>28696</c:v>
                </c:pt>
                <c:pt idx="14">
                  <c:v>17556</c:v>
                </c:pt>
                <c:pt idx="15">
                  <c:v>14768</c:v>
                </c:pt>
                <c:pt idx="16">
                  <c:v>8889</c:v>
                </c:pt>
                <c:pt idx="17">
                  <c:v>2980</c:v>
                </c:pt>
                <c:pt idx="18">
                  <c:v>288</c:v>
                </c:pt>
              </c:numCache>
            </c:numRef>
          </c:val>
        </c:ser>
        <c:dLbls>
          <c:showLegendKey val="0"/>
          <c:showVal val="0"/>
          <c:showCatName val="0"/>
          <c:showSerName val="0"/>
          <c:showPercent val="0"/>
          <c:showBubbleSize val="0"/>
          <c:showLeaderLines val="0"/>
        </c:dLbls>
        <c:firstSliceAng val="106"/>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rgbClr val="00B0F0"/>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manualLayout>
                  <c:x val="0"/>
                  <c:y val="2.6590643274853758E-2"/>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bg2">
                            <a:lumMod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bg2">
                          <a:lumMod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25529970760233917"/>
                    </c:manualLayout>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1"/>
            <c:showBubbleSize val="0"/>
            <c:showLeaderLines val="0"/>
            <c:extLst>
              <c:ext xmlns:c15="http://schemas.microsoft.com/office/drawing/2012/chart" uri="{CE6537A1-D6FC-4f65-9D91-7224C49458BB}"/>
            </c:extLst>
          </c:dLbls>
          <c:val>
            <c:numRef>
              <c:f>'Asientos 2015'!$F$3:$F$21</c:f>
              <c:numCache>
                <c:formatCode>General</c:formatCode>
                <c:ptCount val="19"/>
                <c:pt idx="0">
                  <c:v>7754308</c:v>
                </c:pt>
                <c:pt idx="1">
                  <c:v>314520</c:v>
                </c:pt>
                <c:pt idx="2">
                  <c:v>244373</c:v>
                </c:pt>
                <c:pt idx="3">
                  <c:v>201459</c:v>
                </c:pt>
                <c:pt idx="4">
                  <c:v>130793</c:v>
                </c:pt>
                <c:pt idx="5">
                  <c:v>97102</c:v>
                </c:pt>
                <c:pt idx="6">
                  <c:v>72775</c:v>
                </c:pt>
                <c:pt idx="7">
                  <c:v>72635</c:v>
                </c:pt>
                <c:pt idx="8">
                  <c:v>58540</c:v>
                </c:pt>
                <c:pt idx="9">
                  <c:v>48256</c:v>
                </c:pt>
                <c:pt idx="10">
                  <c:v>37209</c:v>
                </c:pt>
                <c:pt idx="11">
                  <c:v>33018</c:v>
                </c:pt>
                <c:pt idx="12">
                  <c:v>29354</c:v>
                </c:pt>
                <c:pt idx="13">
                  <c:v>28696</c:v>
                </c:pt>
                <c:pt idx="14">
                  <c:v>17556</c:v>
                </c:pt>
                <c:pt idx="15">
                  <c:v>14768</c:v>
                </c:pt>
                <c:pt idx="16">
                  <c:v>8889</c:v>
                </c:pt>
                <c:pt idx="17">
                  <c:v>2980</c:v>
                </c:pt>
                <c:pt idx="18">
                  <c:v>288</c:v>
                </c:pt>
              </c:numCache>
            </c:numRef>
          </c:val>
        </c:ser>
        <c:dLbls>
          <c:showLegendKey val="0"/>
          <c:showVal val="0"/>
          <c:showCatName val="0"/>
          <c:showSerName val="0"/>
          <c:showPercent val="0"/>
          <c:showBubbleSize val="0"/>
          <c:showLeaderLines val="0"/>
        </c:dLbls>
        <c:firstSliceAng val="102"/>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manualLayout>
                  <c:x val="-5.6565170940170943E-3"/>
                  <c:y val="-0.2276073179970719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4599786324786319"/>
                      <c:h val="0.44002609182743707"/>
                    </c:manualLayout>
                  </c15:layout>
                </c:ext>
              </c:extLst>
            </c:dLbl>
            <c:dLbl>
              <c:idx val="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3"/>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4"/>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5"/>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6"/>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7"/>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8"/>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19"/>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0"/>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1"/>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dLbl>
              <c:idx val="22"/>
              <c:layout/>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15:layout/>
                </c:ext>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manualLayout>
                  <c:x val="-5.6565170940170943E-3"/>
                  <c:y val="-0.2276073179970719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4599786324786319"/>
                      <c:h val="0.44002609182743707"/>
                    </c:manualLayout>
                  </c15:layout>
                </c:ext>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532710976615664E-2"/>
          <c:y val="0.14556968086514718"/>
          <c:w val="0.97887482842812623"/>
          <c:h val="0.65260655205287454"/>
        </c:manualLayout>
      </c:layout>
      <c:barChart>
        <c:barDir val="col"/>
        <c:grouping val="clustered"/>
        <c:varyColors val="0"/>
        <c:ser>
          <c:idx val="0"/>
          <c:order val="0"/>
          <c:tx>
            <c:strRef>
              <c:f>Sheet1!$B$1</c:f>
              <c:strCache>
                <c:ptCount val="1"/>
                <c:pt idx="0">
                  <c:v>Mayor crecimiento porcentual previsto en llegadas a america latina</c:v>
                </c:pt>
              </c:strCache>
            </c:strRef>
          </c:tx>
          <c:spPr>
            <a:solidFill>
              <a:srgbClr val="002060"/>
            </a:solidFill>
            <a:ln>
              <a:noFill/>
            </a:ln>
            <a:effectLst/>
          </c:spPr>
          <c:invertIfNegative val="0"/>
          <c:dPt>
            <c:idx val="0"/>
            <c:invertIfNegative val="0"/>
            <c:bubble3D val="0"/>
            <c:spPr>
              <a:solidFill>
                <a:schemeClr val="accent2"/>
              </a:solidFill>
              <a:ln>
                <a:noFill/>
              </a:ln>
              <a:effectLst/>
            </c:spPr>
          </c:dPt>
          <c:dPt>
            <c:idx val="15"/>
            <c:invertIfNegative val="0"/>
            <c:bubble3D val="0"/>
          </c:dPt>
          <c:dPt>
            <c:idx val="16"/>
            <c:invertIfNegative val="0"/>
            <c:bubble3D val="0"/>
            <c:spPr>
              <a:solidFill>
                <a:srgbClr val="002060"/>
              </a:solidFill>
              <a:ln>
                <a:solidFill>
                  <a:schemeClr val="accent2"/>
                </a:solidFill>
                <a:prstDash val="sysDash"/>
              </a:ln>
              <a:effectLst/>
            </c:spPr>
          </c:dPt>
          <c:dLbls>
            <c:spPr>
              <a:noFill/>
              <a:ln>
                <a:noFill/>
              </a:ln>
              <a:effectLst/>
            </c:spPr>
            <c:txPr>
              <a:bodyPr wrap="square" lIns="38100" tIns="19050" rIns="38100" bIns="19050" anchor="ctr">
                <a:spAutoFit/>
              </a:bodyPr>
              <a:lstStyle/>
              <a:p>
                <a:pPr>
                  <a:defRPr b="1"/>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Sheet1!$A$2:$A$21</c:f>
              <c:strCache>
                <c:ptCount val="20"/>
                <c:pt idx="0">
                  <c:v>China</c:v>
                </c:pt>
                <c:pt idx="1">
                  <c:v>Israel</c:v>
                </c:pt>
                <c:pt idx="2">
                  <c:v>Corea del Sur</c:v>
                </c:pt>
                <c:pt idx="3">
                  <c:v>EEUU</c:v>
                </c:pt>
                <c:pt idx="4">
                  <c:v>Australia</c:v>
                </c:pt>
                <c:pt idx="5">
                  <c:v>Suecia</c:v>
                </c:pt>
                <c:pt idx="6">
                  <c:v>Reino Unido</c:v>
                </c:pt>
                <c:pt idx="7">
                  <c:v>Canadá</c:v>
                </c:pt>
                <c:pt idx="8">
                  <c:v>Suiza</c:v>
                </c:pt>
                <c:pt idx="9">
                  <c:v>España</c:v>
                </c:pt>
                <c:pt idx="10">
                  <c:v>Bélgica</c:v>
                </c:pt>
                <c:pt idx="11">
                  <c:v>Alemania</c:v>
                </c:pt>
                <c:pt idx="12">
                  <c:v>Austria</c:v>
                </c:pt>
                <c:pt idx="13">
                  <c:v>Dinamarca</c:v>
                </c:pt>
                <c:pt idx="14">
                  <c:v>Países Bajos</c:v>
                </c:pt>
                <c:pt idx="15">
                  <c:v>Japón</c:v>
                </c:pt>
                <c:pt idx="16">
                  <c:v>Francia</c:v>
                </c:pt>
                <c:pt idx="17">
                  <c:v>Italia</c:v>
                </c:pt>
                <c:pt idx="18">
                  <c:v>Portugal</c:v>
                </c:pt>
                <c:pt idx="19">
                  <c:v>Rusia</c:v>
                </c:pt>
              </c:strCache>
            </c:strRef>
          </c:cat>
          <c:val>
            <c:numRef>
              <c:f>Sheet1!$B$2:$B$21</c:f>
              <c:numCache>
                <c:formatCode>General</c:formatCode>
                <c:ptCount val="20"/>
                <c:pt idx="0">
                  <c:v>33.200000000000003</c:v>
                </c:pt>
                <c:pt idx="1">
                  <c:v>24.7</c:v>
                </c:pt>
                <c:pt idx="2">
                  <c:v>24.3</c:v>
                </c:pt>
                <c:pt idx="3">
                  <c:v>21.9</c:v>
                </c:pt>
                <c:pt idx="4">
                  <c:v>20.8</c:v>
                </c:pt>
                <c:pt idx="5">
                  <c:v>17.5</c:v>
                </c:pt>
                <c:pt idx="6">
                  <c:v>17.2</c:v>
                </c:pt>
                <c:pt idx="7">
                  <c:v>16.399999999999999</c:v>
                </c:pt>
                <c:pt idx="8">
                  <c:v>15.5</c:v>
                </c:pt>
                <c:pt idx="9">
                  <c:v>14.8</c:v>
                </c:pt>
                <c:pt idx="10">
                  <c:v>13.4</c:v>
                </c:pt>
                <c:pt idx="11">
                  <c:v>13.1</c:v>
                </c:pt>
                <c:pt idx="12">
                  <c:v>13.1</c:v>
                </c:pt>
                <c:pt idx="13">
                  <c:v>12.9</c:v>
                </c:pt>
                <c:pt idx="14">
                  <c:v>12.7</c:v>
                </c:pt>
                <c:pt idx="15">
                  <c:v>11.5</c:v>
                </c:pt>
                <c:pt idx="16">
                  <c:v>10.1</c:v>
                </c:pt>
                <c:pt idx="17">
                  <c:v>10</c:v>
                </c:pt>
                <c:pt idx="18">
                  <c:v>9.1</c:v>
                </c:pt>
                <c:pt idx="19">
                  <c:v>7.8</c:v>
                </c:pt>
              </c:numCache>
            </c:numRef>
          </c:val>
        </c:ser>
        <c:dLbls>
          <c:showLegendKey val="0"/>
          <c:showVal val="0"/>
          <c:showCatName val="0"/>
          <c:showSerName val="0"/>
          <c:showPercent val="0"/>
          <c:showBubbleSize val="0"/>
        </c:dLbls>
        <c:gapWidth val="150"/>
        <c:axId val="916391704"/>
        <c:axId val="916393272"/>
      </c:barChart>
      <c:catAx>
        <c:axId val="9163917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rgbClr val="002060"/>
                </a:solidFill>
                <a:latin typeface="+mn-lt"/>
                <a:ea typeface="+mn-ea"/>
                <a:cs typeface="+mn-cs"/>
              </a:defRPr>
            </a:pPr>
            <a:endParaRPr lang="es-EC"/>
          </a:p>
        </c:txPr>
        <c:crossAx val="916393272"/>
        <c:crosses val="autoZero"/>
        <c:auto val="1"/>
        <c:lblAlgn val="ctr"/>
        <c:lblOffset val="100"/>
        <c:noMultiLvlLbl val="0"/>
      </c:catAx>
      <c:valAx>
        <c:axId val="916393272"/>
        <c:scaling>
          <c:orientation val="minMax"/>
          <c:min val="0"/>
        </c:scaling>
        <c:delete val="0"/>
        <c:axPos val="l"/>
        <c:numFmt formatCode="General" sourceLinked="1"/>
        <c:majorTickMark val="out"/>
        <c:minorTickMark val="none"/>
        <c:tickLblPos val="nextTo"/>
        <c:crossAx val="9163917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1">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layout>
                <c:manualLayout>
                  <c:x val="0"/>
                  <c:y val="0.10821783625730994"/>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2692307692307693"/>
                      <c:h val="0.43985818713450292"/>
                    </c:manualLayout>
                  </c15:layout>
                </c:ext>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2015'!$O$3:$O$26</c:f>
              <c:numCache>
                <c:formatCode>0%</c:formatCode>
                <c:ptCount val="24"/>
                <c:pt idx="0">
                  <c:v>0.20773134759284384</c:v>
                </c:pt>
                <c:pt idx="1">
                  <c:v>0.19428668580979611</c:v>
                </c:pt>
                <c:pt idx="2">
                  <c:v>0.12082167675478117</c:v>
                </c:pt>
                <c:pt idx="3">
                  <c:v>9.7978887823861313E-2</c:v>
                </c:pt>
                <c:pt idx="4">
                  <c:v>7.0224428904620287E-2</c:v>
                </c:pt>
                <c:pt idx="5">
                  <c:v>4.1209383280617892E-2</c:v>
                </c:pt>
                <c:pt idx="6">
                  <c:v>3.9854038769284242E-2</c:v>
                </c:pt>
                <c:pt idx="7">
                  <c:v>3.9818803917020897E-2</c:v>
                </c:pt>
                <c:pt idx="8">
                  <c:v>3.1562559651236541E-2</c:v>
                </c:pt>
                <c:pt idx="9">
                  <c:v>2.9618143143810879E-2</c:v>
                </c:pt>
                <c:pt idx="10">
                  <c:v>2.8683222258027219E-2</c:v>
                </c:pt>
                <c:pt idx="11">
                  <c:v>2.059802096439501E-2</c:v>
                </c:pt>
                <c:pt idx="12">
                  <c:v>1.8374120240472736E-2</c:v>
                </c:pt>
                <c:pt idx="13">
                  <c:v>1.4085046670785381E-2</c:v>
                </c:pt>
                <c:pt idx="14">
                  <c:v>1.1677787880716E-2</c:v>
                </c:pt>
                <c:pt idx="15">
                  <c:v>8.6246708278000933E-3</c:v>
                </c:pt>
                <c:pt idx="16">
                  <c:v>6.5482091458729727E-3</c:v>
                </c:pt>
                <c:pt idx="17">
                  <c:v>5.3970899432889919E-3</c:v>
                </c:pt>
                <c:pt idx="18">
                  <c:v>3.9285149843906186E-3</c:v>
                </c:pt>
                <c:pt idx="19">
                  <c:v>3.4444633732000291E-3</c:v>
                </c:pt>
                <c:pt idx="20">
                  <c:v>1.95160031225605E-3</c:v>
                </c:pt>
                <c:pt idx="21">
                  <c:v>1.6964041978050398E-3</c:v>
                </c:pt>
                <c:pt idx="22">
                  <c:v>1.6522751109897846E-3</c:v>
                </c:pt>
                <c:pt idx="23">
                  <c:v>2.3261844212692619E-4</c:v>
                </c:pt>
              </c:numCache>
            </c:numRef>
          </c:val>
        </c:ser>
        <c:dLbls>
          <c:showLegendKey val="0"/>
          <c:showVal val="0"/>
          <c:showCatName val="0"/>
          <c:showSerName val="0"/>
          <c:showPercent val="0"/>
          <c:showBubbleSize val="0"/>
          <c:showLeaderLines val="1"/>
        </c:dLbls>
        <c:firstSliceAng val="4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rgbClr val="0079A6"/>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layout>
                <c:manualLayout>
                  <c:x val="1.2254273504273504E-3"/>
                  <c:y val="-0.1828625730994152"/>
                </c:manualLayout>
              </c:layout>
              <c:tx>
                <c:rich>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no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1"/>
              <c:showCatName val="0"/>
              <c:showSerName val="0"/>
              <c:showPercent val="0"/>
              <c:showBubbleSize val="0"/>
              <c:extLst>
                <c:ext xmlns:c15="http://schemas.microsoft.com/office/drawing/2012/chart" uri="{CE6537A1-D6FC-4f65-9D91-7224C49458BB}">
                  <c15:layout>
                    <c:manualLayout>
                      <c:w val="0.32692307692307693"/>
                      <c:h val="0.3922324561403509"/>
                    </c:manualLayout>
                  </c15:layout>
                </c:ext>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2015'!$O$3:$O$26</c:f>
              <c:numCache>
                <c:formatCode>0%</c:formatCode>
                <c:ptCount val="24"/>
                <c:pt idx="0">
                  <c:v>0.20773134759284384</c:v>
                </c:pt>
                <c:pt idx="1">
                  <c:v>0.19428668580979611</c:v>
                </c:pt>
                <c:pt idx="2">
                  <c:v>0.12082167675478117</c:v>
                </c:pt>
                <c:pt idx="3">
                  <c:v>9.7978887823861313E-2</c:v>
                </c:pt>
                <c:pt idx="4">
                  <c:v>7.0224428904620287E-2</c:v>
                </c:pt>
                <c:pt idx="5">
                  <c:v>4.1209383280617892E-2</c:v>
                </c:pt>
                <c:pt idx="6">
                  <c:v>3.9854038769284242E-2</c:v>
                </c:pt>
                <c:pt idx="7">
                  <c:v>3.9818803917020897E-2</c:v>
                </c:pt>
                <c:pt idx="8">
                  <c:v>3.1562559651236541E-2</c:v>
                </c:pt>
                <c:pt idx="9">
                  <c:v>2.9618143143810879E-2</c:v>
                </c:pt>
                <c:pt idx="10">
                  <c:v>2.8683222258027219E-2</c:v>
                </c:pt>
                <c:pt idx="11">
                  <c:v>2.059802096439501E-2</c:v>
                </c:pt>
                <c:pt idx="12">
                  <c:v>1.8374120240472736E-2</c:v>
                </c:pt>
                <c:pt idx="13">
                  <c:v>1.4085046670785381E-2</c:v>
                </c:pt>
                <c:pt idx="14">
                  <c:v>1.1677787880716E-2</c:v>
                </c:pt>
                <c:pt idx="15">
                  <c:v>8.6246708278000933E-3</c:v>
                </c:pt>
                <c:pt idx="16">
                  <c:v>6.5482091458729727E-3</c:v>
                </c:pt>
                <c:pt idx="17">
                  <c:v>5.3970899432889919E-3</c:v>
                </c:pt>
                <c:pt idx="18">
                  <c:v>3.9285149843906186E-3</c:v>
                </c:pt>
                <c:pt idx="19">
                  <c:v>3.4444633732000291E-3</c:v>
                </c:pt>
                <c:pt idx="20">
                  <c:v>1.95160031225605E-3</c:v>
                </c:pt>
                <c:pt idx="21">
                  <c:v>1.6964041978050398E-3</c:v>
                </c:pt>
                <c:pt idx="22">
                  <c:v>1.6522751109897846E-3</c:v>
                </c:pt>
                <c:pt idx="23">
                  <c:v>2.3261844212692619E-4</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rgbClr val="00A1DE"/>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layout>
                <c:manualLayout>
                  <c:x val="-4.4198717948717948E-3"/>
                  <c:y val="0.10430701754385965"/>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manualLayout>
                      <c:w val="0.32692307692307693"/>
                      <c:h val="0.43985818713450292"/>
                    </c:manualLayout>
                  </c15:layout>
                </c:ext>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2015'!$O$3:$O$26</c:f>
              <c:numCache>
                <c:formatCode>0%</c:formatCode>
                <c:ptCount val="24"/>
                <c:pt idx="0">
                  <c:v>0.20773134759284384</c:v>
                </c:pt>
                <c:pt idx="1">
                  <c:v>0.19428668580979611</c:v>
                </c:pt>
                <c:pt idx="2">
                  <c:v>0.12082167675478117</c:v>
                </c:pt>
                <c:pt idx="3">
                  <c:v>9.7978887823861313E-2</c:v>
                </c:pt>
                <c:pt idx="4">
                  <c:v>7.0224428904620287E-2</c:v>
                </c:pt>
                <c:pt idx="5">
                  <c:v>4.1209383280617892E-2</c:v>
                </c:pt>
                <c:pt idx="6">
                  <c:v>3.9854038769284242E-2</c:v>
                </c:pt>
                <c:pt idx="7">
                  <c:v>3.9818803917020897E-2</c:v>
                </c:pt>
                <c:pt idx="8">
                  <c:v>3.1562559651236541E-2</c:v>
                </c:pt>
                <c:pt idx="9">
                  <c:v>2.9618143143810879E-2</c:v>
                </c:pt>
                <c:pt idx="10">
                  <c:v>2.8683222258027219E-2</c:v>
                </c:pt>
                <c:pt idx="11">
                  <c:v>2.059802096439501E-2</c:v>
                </c:pt>
                <c:pt idx="12">
                  <c:v>1.8374120240472736E-2</c:v>
                </c:pt>
                <c:pt idx="13">
                  <c:v>1.4085046670785381E-2</c:v>
                </c:pt>
                <c:pt idx="14">
                  <c:v>1.1677787880716E-2</c:v>
                </c:pt>
                <c:pt idx="15">
                  <c:v>8.6246708278000933E-3</c:v>
                </c:pt>
                <c:pt idx="16">
                  <c:v>6.5482091458729727E-3</c:v>
                </c:pt>
                <c:pt idx="17">
                  <c:v>5.3970899432889919E-3</c:v>
                </c:pt>
                <c:pt idx="18">
                  <c:v>3.9285149843906186E-3</c:v>
                </c:pt>
                <c:pt idx="19">
                  <c:v>3.4444633732000291E-3</c:v>
                </c:pt>
                <c:pt idx="20">
                  <c:v>1.95160031225605E-3</c:v>
                </c:pt>
                <c:pt idx="21">
                  <c:v>1.6964041978050398E-3</c:v>
                </c:pt>
                <c:pt idx="22">
                  <c:v>1.6522751109897846E-3</c:v>
                </c:pt>
                <c:pt idx="23">
                  <c:v>2.3261844212692619E-4</c:v>
                </c:pt>
              </c:numCache>
            </c:numRef>
          </c:val>
        </c:ser>
        <c:dLbls>
          <c:showLegendKey val="0"/>
          <c:showVal val="0"/>
          <c:showCatName val="0"/>
          <c:showSerName val="0"/>
          <c:showPercent val="0"/>
          <c:showBubbleSize val="0"/>
          <c:showLeaderLines val="1"/>
        </c:dLbls>
        <c:firstSliceAng val="263"/>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chemeClr val="bg1">
                  <a:lumMod val="75000"/>
                </a:schemeClr>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rgbClr val="00B0F0"/>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Pt>
            <c:idx val="23"/>
            <c:bubble3D val="0"/>
            <c:spPr>
              <a:solidFill>
                <a:schemeClr val="bg1">
                  <a:lumMod val="75000"/>
                </a:schemeClr>
              </a:solidFill>
              <a:ln w="19050">
                <a:noFill/>
              </a:ln>
              <a:effectLst/>
            </c:spPr>
          </c:dPt>
          <c:dPt>
            <c:idx val="24"/>
            <c:bubble3D val="0"/>
            <c:spPr>
              <a:solidFill>
                <a:schemeClr val="bg1">
                  <a:lumMod val="75000"/>
                </a:schemeClr>
              </a:solidFill>
              <a:ln w="19050">
                <a:noFill/>
              </a:ln>
              <a:effectLst/>
            </c:spPr>
          </c:dPt>
          <c:dPt>
            <c:idx val="25"/>
            <c:bubble3D val="0"/>
            <c:spPr>
              <a:solidFill>
                <a:schemeClr val="bg1">
                  <a:lumMod val="75000"/>
                </a:schemeClr>
              </a:solidFill>
              <a:ln w="19050">
                <a:noFill/>
              </a:ln>
              <a:effectLst/>
            </c:spPr>
          </c:dPt>
          <c:dPt>
            <c:idx val="26"/>
            <c:bubble3D val="0"/>
            <c:spPr>
              <a:solidFill>
                <a:schemeClr val="bg1">
                  <a:lumMod val="75000"/>
                </a:schemeClr>
              </a:solidFill>
              <a:ln w="19050">
                <a:noFill/>
              </a:ln>
              <a:effectLst/>
            </c:spPr>
          </c:dPt>
          <c:dPt>
            <c:idx val="27"/>
            <c:bubble3D val="0"/>
            <c:spPr>
              <a:solidFill>
                <a:schemeClr val="bg1">
                  <a:lumMod val="75000"/>
                </a:schemeClr>
              </a:solidFill>
              <a:ln w="19050">
                <a:noFill/>
              </a:ln>
              <a:effectLst/>
            </c:spPr>
          </c:dPt>
          <c:dPt>
            <c:idx val="28"/>
            <c:bubble3D val="0"/>
            <c:spPr>
              <a:solidFill>
                <a:schemeClr val="bg1">
                  <a:lumMod val="75000"/>
                </a:schemeClr>
              </a:solidFill>
              <a:ln w="19050">
                <a:noFill/>
              </a:ln>
              <a:effectLst/>
            </c:spPr>
          </c:dPt>
          <c:dPt>
            <c:idx val="29"/>
            <c:bubble3D val="0"/>
            <c:spPr>
              <a:solidFill>
                <a:schemeClr val="bg1">
                  <a:lumMod val="75000"/>
                </a:schemeClr>
              </a:solidFill>
              <a:ln w="19050">
                <a:noFill/>
              </a:ln>
              <a:effectLst/>
            </c:spPr>
          </c:dPt>
          <c:dPt>
            <c:idx val="30"/>
            <c:bubble3D val="0"/>
            <c:spPr>
              <a:solidFill>
                <a:schemeClr val="bg1">
                  <a:lumMod val="75000"/>
                </a:schemeClr>
              </a:solidFill>
              <a:ln w="19050">
                <a:noFill/>
              </a:ln>
              <a:effectLst/>
            </c:spPr>
          </c:dPt>
          <c:dPt>
            <c:idx val="31"/>
            <c:bubble3D val="0"/>
            <c:spPr>
              <a:solidFill>
                <a:schemeClr val="bg1">
                  <a:lumMod val="75000"/>
                </a:schemeClr>
              </a:solidFill>
              <a:ln w="19050">
                <a:noFill/>
              </a:ln>
              <a:effectLst/>
            </c:spPr>
          </c:dPt>
          <c:dPt>
            <c:idx val="32"/>
            <c:bubble3D val="0"/>
            <c:spPr>
              <a:solidFill>
                <a:schemeClr val="bg1">
                  <a:lumMod val="75000"/>
                </a:schemeClr>
              </a:solidFill>
              <a:ln w="19050">
                <a:noFill/>
              </a:ln>
              <a:effectLst/>
            </c:spPr>
          </c:dPt>
          <c:dPt>
            <c:idx val="33"/>
            <c:bubble3D val="0"/>
            <c:spPr>
              <a:solidFill>
                <a:schemeClr val="bg1">
                  <a:lumMod val="75000"/>
                </a:schemeClr>
              </a:solidFill>
              <a:ln w="19050">
                <a:noFill/>
              </a:ln>
              <a:effectLst/>
            </c:spPr>
          </c:dPt>
          <c:dPt>
            <c:idx val="34"/>
            <c:bubble3D val="0"/>
            <c:spPr>
              <a:solidFill>
                <a:schemeClr val="bg1">
                  <a:lumMod val="75000"/>
                </a:schemeClr>
              </a:solidFill>
              <a:ln w="19050">
                <a:noFill/>
              </a:ln>
              <a:effectLst/>
            </c:spPr>
          </c:dPt>
          <c:dPt>
            <c:idx val="35"/>
            <c:bubble3D val="0"/>
            <c:spPr>
              <a:solidFill>
                <a:schemeClr val="bg1">
                  <a:lumMod val="75000"/>
                </a:schemeClr>
              </a:solidFill>
              <a:ln w="19050">
                <a:noFill/>
              </a:ln>
              <a:effectLst/>
            </c:spPr>
          </c:dPt>
          <c:dPt>
            <c:idx val="36"/>
            <c:bubble3D val="0"/>
            <c:spPr>
              <a:solidFill>
                <a:schemeClr val="bg1">
                  <a:lumMod val="75000"/>
                </a:schemeClr>
              </a:solidFill>
              <a:ln w="19050">
                <a:noFill/>
              </a:ln>
              <a:effectLst/>
            </c:spPr>
          </c:dPt>
          <c:dPt>
            <c:idx val="37"/>
            <c:bubble3D val="0"/>
            <c:spPr>
              <a:solidFill>
                <a:schemeClr val="bg1">
                  <a:lumMod val="75000"/>
                </a:schemeClr>
              </a:solidFill>
              <a:ln w="19050">
                <a:noFill/>
              </a:ln>
              <a:effectLst/>
            </c:spPr>
          </c:dPt>
          <c:dPt>
            <c:idx val="38"/>
            <c:bubble3D val="0"/>
            <c:spPr>
              <a:solidFill>
                <a:schemeClr val="bg1">
                  <a:lumMod val="75000"/>
                </a:schemeClr>
              </a:solidFill>
              <a:ln w="19050">
                <a:noFill/>
              </a:ln>
              <a:effectLst/>
            </c:spPr>
          </c:dPt>
          <c:dPt>
            <c:idx val="39"/>
            <c:bubble3D val="0"/>
            <c:spPr>
              <a:solidFill>
                <a:schemeClr val="bg1">
                  <a:lumMod val="75000"/>
                </a:schemeClr>
              </a:solidFill>
              <a:ln w="19050">
                <a:noFill/>
              </a:ln>
              <a:effectLst/>
            </c:spPr>
          </c:dPt>
          <c:dLbls>
            <c:dLbl>
              <c:idx val="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layout>
                <c:manualLayout>
                  <c:x val="3.0880341880341881E-2"/>
                  <c:y val="0.22280701754385965"/>
                </c:manualLayout>
              </c:layout>
              <c:tx>
                <c:rich>
                  <a:bodyPr/>
                  <a:lstStyle/>
                  <a:p>
                    <a:endParaRPr lang="en-US" dirty="0"/>
                  </a:p>
                </c:rich>
              </c:tx>
              <c:showLegendKey val="0"/>
              <c:showVal val="1"/>
              <c:showCatName val="0"/>
              <c:showSerName val="0"/>
              <c:showPercent val="0"/>
              <c:showBubbleSize val="0"/>
              <c:extLst>
                <c:ext xmlns:c15="http://schemas.microsoft.com/office/drawing/2012/chart" uri="{CE6537A1-D6FC-4f65-9D91-7224C49458BB}">
                  <c15:layout>
                    <c:manualLayout>
                      <c:w val="0.32692307692307693"/>
                      <c:h val="0.43985818713450292"/>
                    </c:manualLayout>
                  </c15:layout>
                </c:ext>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2015'!$O$3:$O$26</c:f>
              <c:numCache>
                <c:formatCode>0%</c:formatCode>
                <c:ptCount val="24"/>
                <c:pt idx="0">
                  <c:v>0.20773134759284384</c:v>
                </c:pt>
                <c:pt idx="1">
                  <c:v>0.19428668580979611</c:v>
                </c:pt>
                <c:pt idx="2">
                  <c:v>0.12082167675478117</c:v>
                </c:pt>
                <c:pt idx="3">
                  <c:v>9.7978887823861313E-2</c:v>
                </c:pt>
                <c:pt idx="4">
                  <c:v>7.0224428904620287E-2</c:v>
                </c:pt>
                <c:pt idx="5">
                  <c:v>4.1209383280617892E-2</c:v>
                </c:pt>
                <c:pt idx="6">
                  <c:v>3.9854038769284242E-2</c:v>
                </c:pt>
                <c:pt idx="7">
                  <c:v>3.9818803917020897E-2</c:v>
                </c:pt>
                <c:pt idx="8">
                  <c:v>3.1562559651236541E-2</c:v>
                </c:pt>
                <c:pt idx="9">
                  <c:v>2.9618143143810879E-2</c:v>
                </c:pt>
                <c:pt idx="10">
                  <c:v>2.8683222258027219E-2</c:v>
                </c:pt>
                <c:pt idx="11">
                  <c:v>2.059802096439501E-2</c:v>
                </c:pt>
                <c:pt idx="12">
                  <c:v>1.8374120240472736E-2</c:v>
                </c:pt>
                <c:pt idx="13">
                  <c:v>1.4085046670785381E-2</c:v>
                </c:pt>
                <c:pt idx="14">
                  <c:v>1.1677787880716E-2</c:v>
                </c:pt>
                <c:pt idx="15">
                  <c:v>8.6246708278000933E-3</c:v>
                </c:pt>
                <c:pt idx="16">
                  <c:v>6.5482091458729727E-3</c:v>
                </c:pt>
                <c:pt idx="17">
                  <c:v>5.3970899432889919E-3</c:v>
                </c:pt>
                <c:pt idx="18">
                  <c:v>3.9285149843906186E-3</c:v>
                </c:pt>
                <c:pt idx="19">
                  <c:v>3.4444633732000291E-3</c:v>
                </c:pt>
                <c:pt idx="20">
                  <c:v>1.95160031225605E-3</c:v>
                </c:pt>
                <c:pt idx="21">
                  <c:v>1.6964041978050398E-3</c:v>
                </c:pt>
                <c:pt idx="22">
                  <c:v>1.6522751109897846E-3</c:v>
                </c:pt>
                <c:pt idx="23">
                  <c:v>2.3261844212692619E-4</c:v>
                </c:pt>
              </c:numCache>
            </c:numRef>
          </c:val>
        </c:ser>
        <c:dLbls>
          <c:showLegendKey val="0"/>
          <c:showVal val="0"/>
          <c:showCatName val="0"/>
          <c:showSerName val="0"/>
          <c:showPercent val="0"/>
          <c:showBubbleSize val="0"/>
          <c:showLeaderLines val="1"/>
        </c:dLbls>
        <c:firstSliceAng val="205"/>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pieChart>
        <c:varyColors val="1"/>
        <c:ser>
          <c:idx val="0"/>
          <c:order val="0"/>
          <c:spPr>
            <a:solidFill>
              <a:schemeClr val="bg1">
                <a:lumMod val="75000"/>
              </a:schemeClr>
            </a:solidFill>
            <a:ln>
              <a:noFill/>
            </a:ln>
          </c:spPr>
          <c:dPt>
            <c:idx val="0"/>
            <c:bubble3D val="0"/>
            <c:spPr>
              <a:solidFill>
                <a:srgbClr val="002776"/>
              </a:solidFill>
              <a:ln w="19050">
                <a:noFill/>
              </a:ln>
              <a:effectLst/>
            </c:spPr>
          </c:dPt>
          <c:dPt>
            <c:idx val="1"/>
            <c:bubble3D val="0"/>
            <c:spPr>
              <a:solidFill>
                <a:schemeClr val="bg1">
                  <a:lumMod val="75000"/>
                </a:schemeClr>
              </a:solidFill>
              <a:ln w="19050">
                <a:noFill/>
              </a:ln>
              <a:effectLst/>
            </c:spPr>
          </c:dPt>
          <c:dPt>
            <c:idx val="2"/>
            <c:bubble3D val="0"/>
            <c:spPr>
              <a:solidFill>
                <a:schemeClr val="bg1">
                  <a:lumMod val="75000"/>
                </a:schemeClr>
              </a:solidFill>
              <a:ln w="19050">
                <a:noFill/>
              </a:ln>
              <a:effectLst/>
            </c:spPr>
          </c:dPt>
          <c:dPt>
            <c:idx val="3"/>
            <c:bubble3D val="0"/>
            <c:spPr>
              <a:solidFill>
                <a:schemeClr val="bg1">
                  <a:lumMod val="75000"/>
                </a:schemeClr>
              </a:solidFill>
              <a:ln w="19050">
                <a:noFill/>
              </a:ln>
              <a:effectLst/>
            </c:spPr>
          </c:dPt>
          <c:dPt>
            <c:idx val="4"/>
            <c:bubble3D val="0"/>
            <c:spPr>
              <a:solidFill>
                <a:schemeClr val="bg1">
                  <a:lumMod val="75000"/>
                </a:schemeClr>
              </a:solidFill>
              <a:ln w="19050">
                <a:noFill/>
              </a:ln>
              <a:effectLst/>
            </c:spPr>
          </c:dPt>
          <c:dPt>
            <c:idx val="5"/>
            <c:bubble3D val="0"/>
            <c:spPr>
              <a:solidFill>
                <a:schemeClr val="bg1">
                  <a:lumMod val="75000"/>
                </a:schemeClr>
              </a:solidFill>
              <a:ln w="19050">
                <a:noFill/>
              </a:ln>
              <a:effectLst/>
            </c:spPr>
          </c:dPt>
          <c:dPt>
            <c:idx val="6"/>
            <c:bubble3D val="0"/>
            <c:spPr>
              <a:solidFill>
                <a:schemeClr val="bg1">
                  <a:lumMod val="75000"/>
                </a:schemeClr>
              </a:solidFill>
              <a:ln w="19050">
                <a:noFill/>
              </a:ln>
              <a:effectLst/>
            </c:spPr>
          </c:dPt>
          <c:dPt>
            <c:idx val="7"/>
            <c:bubble3D val="0"/>
            <c:spPr>
              <a:solidFill>
                <a:schemeClr val="bg1">
                  <a:lumMod val="75000"/>
                </a:schemeClr>
              </a:solidFill>
              <a:ln w="19050">
                <a:noFill/>
              </a:ln>
              <a:effectLst/>
            </c:spPr>
          </c:dPt>
          <c:dPt>
            <c:idx val="8"/>
            <c:bubble3D val="0"/>
            <c:spPr>
              <a:solidFill>
                <a:schemeClr val="bg1">
                  <a:lumMod val="75000"/>
                </a:schemeClr>
              </a:solidFill>
              <a:ln w="19050">
                <a:noFill/>
              </a:ln>
              <a:effectLst/>
            </c:spPr>
          </c:dPt>
          <c:dPt>
            <c:idx val="9"/>
            <c:bubble3D val="0"/>
            <c:spPr>
              <a:solidFill>
                <a:schemeClr val="bg1">
                  <a:lumMod val="75000"/>
                </a:schemeClr>
              </a:solidFill>
              <a:ln w="19050">
                <a:noFill/>
              </a:ln>
              <a:effectLst/>
            </c:spPr>
          </c:dPt>
          <c:dPt>
            <c:idx val="10"/>
            <c:bubble3D val="0"/>
            <c:spPr>
              <a:solidFill>
                <a:schemeClr val="bg1">
                  <a:lumMod val="75000"/>
                </a:schemeClr>
              </a:solidFill>
              <a:ln w="19050">
                <a:noFill/>
              </a:ln>
              <a:effectLst/>
            </c:spPr>
          </c:dPt>
          <c:dPt>
            <c:idx val="11"/>
            <c:bubble3D val="0"/>
            <c:spPr>
              <a:solidFill>
                <a:schemeClr val="bg1">
                  <a:lumMod val="75000"/>
                </a:schemeClr>
              </a:solidFill>
              <a:ln w="19050">
                <a:noFill/>
              </a:ln>
              <a:effectLst/>
            </c:spPr>
          </c:dPt>
          <c:dPt>
            <c:idx val="12"/>
            <c:bubble3D val="0"/>
            <c:spPr>
              <a:solidFill>
                <a:schemeClr val="bg1">
                  <a:lumMod val="75000"/>
                </a:schemeClr>
              </a:solidFill>
              <a:ln w="19050">
                <a:noFill/>
              </a:ln>
              <a:effectLst/>
            </c:spPr>
          </c:dPt>
          <c:dPt>
            <c:idx val="13"/>
            <c:bubble3D val="0"/>
            <c:spPr>
              <a:solidFill>
                <a:schemeClr val="bg1">
                  <a:lumMod val="75000"/>
                </a:schemeClr>
              </a:solidFill>
              <a:ln w="19050">
                <a:noFill/>
              </a:ln>
              <a:effectLst/>
            </c:spPr>
          </c:dPt>
          <c:dPt>
            <c:idx val="14"/>
            <c:bubble3D val="0"/>
            <c:spPr>
              <a:solidFill>
                <a:schemeClr val="bg1">
                  <a:lumMod val="75000"/>
                </a:schemeClr>
              </a:solidFill>
              <a:ln w="19050">
                <a:noFill/>
              </a:ln>
              <a:effectLst/>
            </c:spPr>
          </c:dPt>
          <c:dPt>
            <c:idx val="15"/>
            <c:bubble3D val="0"/>
            <c:spPr>
              <a:solidFill>
                <a:schemeClr val="bg1">
                  <a:lumMod val="75000"/>
                </a:schemeClr>
              </a:solidFill>
              <a:ln w="19050">
                <a:noFill/>
              </a:ln>
              <a:effectLst/>
            </c:spPr>
          </c:dPt>
          <c:dPt>
            <c:idx val="16"/>
            <c:bubble3D val="0"/>
            <c:spPr>
              <a:solidFill>
                <a:schemeClr val="bg1">
                  <a:lumMod val="75000"/>
                </a:schemeClr>
              </a:solidFill>
              <a:ln w="19050">
                <a:noFill/>
              </a:ln>
              <a:effectLst/>
            </c:spPr>
          </c:dPt>
          <c:dPt>
            <c:idx val="17"/>
            <c:bubble3D val="0"/>
            <c:spPr>
              <a:solidFill>
                <a:schemeClr val="bg1">
                  <a:lumMod val="75000"/>
                </a:schemeClr>
              </a:solidFill>
              <a:ln w="19050">
                <a:noFill/>
              </a:ln>
              <a:effectLst/>
            </c:spPr>
          </c:dPt>
          <c:dPt>
            <c:idx val="18"/>
            <c:bubble3D val="0"/>
            <c:spPr>
              <a:solidFill>
                <a:schemeClr val="bg1">
                  <a:lumMod val="75000"/>
                </a:schemeClr>
              </a:solidFill>
              <a:ln w="19050">
                <a:noFill/>
              </a:ln>
              <a:effectLst/>
            </c:spPr>
          </c:dPt>
          <c:dPt>
            <c:idx val="19"/>
            <c:bubble3D val="0"/>
            <c:spPr>
              <a:solidFill>
                <a:schemeClr val="bg1">
                  <a:lumMod val="75000"/>
                </a:schemeClr>
              </a:solidFill>
              <a:ln w="19050">
                <a:noFill/>
              </a:ln>
              <a:effectLst/>
            </c:spPr>
          </c:dPt>
          <c:dPt>
            <c:idx val="20"/>
            <c:bubble3D val="0"/>
            <c:spPr>
              <a:solidFill>
                <a:schemeClr val="bg1">
                  <a:lumMod val="75000"/>
                </a:schemeClr>
              </a:solidFill>
              <a:ln w="19050">
                <a:noFill/>
              </a:ln>
              <a:effectLst/>
            </c:spPr>
          </c:dPt>
          <c:dPt>
            <c:idx val="21"/>
            <c:bubble3D val="0"/>
            <c:spPr>
              <a:solidFill>
                <a:schemeClr val="bg1">
                  <a:lumMod val="75000"/>
                </a:schemeClr>
              </a:solidFill>
              <a:ln w="19050">
                <a:noFill/>
              </a:ln>
              <a:effectLst/>
            </c:spPr>
          </c:dPt>
          <c:dPt>
            <c:idx val="22"/>
            <c:bubble3D val="0"/>
            <c:spPr>
              <a:solidFill>
                <a:schemeClr val="bg1">
                  <a:lumMod val="75000"/>
                </a:schemeClr>
              </a:solidFill>
              <a:ln w="19050">
                <a:noFill/>
              </a:ln>
              <a:effectLst/>
            </c:spPr>
          </c:dPt>
          <c:dLbls>
            <c:dLbl>
              <c:idx val="0"/>
              <c:layout>
                <c:manualLayout>
                  <c:x val="-5.6565170940170943E-3"/>
                  <c:y val="-0.22760731799707198"/>
                </c:manualLayout>
              </c:layout>
              <c:tx>
                <c:rich>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n-US" dirty="0"/>
                  </a:p>
                </c:rich>
              </c:tx>
              <c:spPr>
                <a:noFill/>
                <a:ln>
                  <a:noFill/>
                </a:ln>
                <a:effectLst/>
              </c:spPr>
              <c:txPr>
                <a:bodyPr rot="0" spcFirstLastPara="1" vertOverflow="ellipsis" vert="horz" wrap="square" lIns="38100" tIns="19050" rIns="38100" bIns="19050" anchor="ctr" anchorCtr="1">
                  <a:spAutoFit/>
                </a:bodyPr>
                <a:lstStyle/>
                <a:p>
                  <a:pPr>
                    <a:defRPr lang="es-ES" sz="900" b="1" i="0" u="none" strike="noStrike" kern="1200" baseline="0">
                      <a:solidFill>
                        <a:schemeClr val="tx1">
                          <a:lumMod val="50000"/>
                          <a:lumOff val="50000"/>
                        </a:schemeClr>
                      </a:solidFill>
                      <a:latin typeface="+mn-lt"/>
                      <a:ea typeface="+mn-ea"/>
                      <a:cs typeface="+mn-cs"/>
                    </a:defRPr>
                  </a:pPr>
                  <a:endParaRPr lang="es-EC"/>
                </a:p>
              </c:txPr>
              <c:showLegendKey val="0"/>
              <c:showVal val="0"/>
              <c:showCatName val="0"/>
              <c:showSerName val="0"/>
              <c:showPercent val="1"/>
              <c:showBubbleSize val="0"/>
              <c:extLst>
                <c:ext xmlns:c15="http://schemas.microsoft.com/office/drawing/2012/chart" uri="{CE6537A1-D6FC-4f65-9D91-7224C49458BB}">
                  <c15:layout>
                    <c:manualLayout>
                      <c:w val="0.34599786324786319"/>
                      <c:h val="0.44002609182743707"/>
                    </c:manualLayout>
                  </c15:layout>
                </c:ext>
              </c:extLst>
            </c:dLbl>
            <c:dLbl>
              <c:idx val="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3"/>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4"/>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5"/>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6"/>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7"/>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8"/>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19"/>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0"/>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1"/>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dLbl>
              <c:idx val="22"/>
              <c:tx>
                <c:rich>
                  <a:bodyPr/>
                  <a:lstStyle/>
                  <a:p>
                    <a:endParaRPr lang="en-US" dirty="0"/>
                  </a:p>
                </c:rich>
              </c:tx>
              <c:showLegendKey val="0"/>
              <c:showVal val="0"/>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900" b="0" i="0" u="none" strike="noStrike" kern="1200" baseline="0">
                    <a:solidFill>
                      <a:schemeClr val="tx1">
                        <a:lumMod val="75000"/>
                        <a:lumOff val="25000"/>
                      </a:schemeClr>
                    </a:solidFill>
                    <a:latin typeface="+mn-lt"/>
                    <a:ea typeface="+mn-ea"/>
                    <a:cs typeface="+mn-cs"/>
                  </a:defRPr>
                </a:pPr>
                <a:endParaRPr lang="es-EC"/>
              </a:p>
            </c:txPr>
            <c:showLegendKey val="0"/>
            <c:showVal val="0"/>
            <c:showCatName val="0"/>
            <c:showSerName val="0"/>
            <c:showPercent val="0"/>
            <c:showBubbleSize val="0"/>
            <c:extLst>
              <c:ext xmlns:c15="http://schemas.microsoft.com/office/drawing/2012/chart" uri="{CE6537A1-D6FC-4f65-9D91-7224C49458BB}"/>
            </c:extLst>
          </c:dLbls>
          <c:val>
            <c:numRef>
              <c:f>'Asientos 2015'!$B$3:$B$25</c:f>
              <c:numCache>
                <c:formatCode>General</c:formatCode>
                <c:ptCount val="23"/>
                <c:pt idx="0">
                  <c:v>11569042</c:v>
                </c:pt>
                <c:pt idx="1">
                  <c:v>3410647</c:v>
                </c:pt>
                <c:pt idx="2">
                  <c:v>861706</c:v>
                </c:pt>
                <c:pt idx="3">
                  <c:v>602779</c:v>
                </c:pt>
                <c:pt idx="4">
                  <c:v>457540</c:v>
                </c:pt>
                <c:pt idx="5">
                  <c:v>208665</c:v>
                </c:pt>
                <c:pt idx="6">
                  <c:v>146100</c:v>
                </c:pt>
                <c:pt idx="7">
                  <c:v>145888</c:v>
                </c:pt>
                <c:pt idx="8">
                  <c:v>112581</c:v>
                </c:pt>
                <c:pt idx="9">
                  <c:v>109500</c:v>
                </c:pt>
                <c:pt idx="10">
                  <c:v>105530</c:v>
                </c:pt>
                <c:pt idx="11">
                  <c:v>103898</c:v>
                </c:pt>
                <c:pt idx="12">
                  <c:v>94875</c:v>
                </c:pt>
                <c:pt idx="13">
                  <c:v>88123</c:v>
                </c:pt>
                <c:pt idx="14">
                  <c:v>66394</c:v>
                </c:pt>
                <c:pt idx="15">
                  <c:v>55648</c:v>
                </c:pt>
                <c:pt idx="16">
                  <c:v>51376</c:v>
                </c:pt>
                <c:pt idx="17">
                  <c:v>47281</c:v>
                </c:pt>
                <c:pt idx="18">
                  <c:v>43740</c:v>
                </c:pt>
                <c:pt idx="19">
                  <c:v>15696</c:v>
                </c:pt>
                <c:pt idx="20">
                  <c:v>11400</c:v>
                </c:pt>
                <c:pt idx="21">
                  <c:v>7474</c:v>
                </c:pt>
                <c:pt idx="22">
                  <c:v>6658</c:v>
                </c:pt>
              </c:numCache>
            </c:numRef>
          </c:val>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s-EC"/>
    </a:p>
  </c:txPr>
  <c:externalData r:id="rId4">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'!$E$2</c:f>
              <c:strCache>
                <c:ptCount val="1"/>
                <c:pt idx="0">
                  <c:v>La Paz</c:v>
                </c:pt>
              </c:strCache>
            </c:strRef>
          </c:tx>
          <c:spPr>
            <a:solidFill>
              <a:srgbClr val="00B050"/>
            </a:solidFill>
            <a:ln>
              <a:noFill/>
            </a:ln>
            <a:effectLst/>
          </c:spPr>
          <c:invertIfNegative val="0"/>
          <c:dLbls>
            <c:dLbl>
              <c:idx val="0"/>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3%</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'!$A$3:$A$10</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'!$E$3:$E$10</c:f>
              <c:numCache>
                <c:formatCode>0%</c:formatCode>
                <c:ptCount val="8"/>
                <c:pt idx="0">
                  <c:v>4.3535718871720239E-2</c:v>
                </c:pt>
                <c:pt idx="1">
                  <c:v>5.0781548247473163E-2</c:v>
                </c:pt>
                <c:pt idx="2">
                  <c:v>3.4445130739139386E-2</c:v>
                </c:pt>
                <c:pt idx="3">
                  <c:v>4.6925581224249557E-2</c:v>
                </c:pt>
                <c:pt idx="4">
                  <c:v>4.2903408037327562E-2</c:v>
                </c:pt>
                <c:pt idx="5">
                  <c:v>4.7736922975122761E-2</c:v>
                </c:pt>
                <c:pt idx="6">
                  <c:v>4.8518946391216719E-2</c:v>
                </c:pt>
                <c:pt idx="7">
                  <c:v>5.2216701084284861E-2</c:v>
                </c:pt>
              </c:numCache>
            </c:numRef>
          </c:val>
        </c:ser>
        <c:dLbls>
          <c:showLegendKey val="0"/>
          <c:showVal val="1"/>
          <c:showCatName val="0"/>
          <c:showSerName val="0"/>
          <c:showPercent val="0"/>
          <c:showBubbleSize val="0"/>
        </c:dLbls>
        <c:gapWidth val="150"/>
        <c:overlap val="-25"/>
        <c:axId val="901041784"/>
        <c:axId val="901038256"/>
      </c:barChart>
      <c:catAx>
        <c:axId val="9010417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8256"/>
        <c:crosses val="autoZero"/>
        <c:auto val="1"/>
        <c:lblAlgn val="ctr"/>
        <c:lblOffset val="100"/>
        <c:noMultiLvlLbl val="0"/>
      </c:catAx>
      <c:valAx>
        <c:axId val="901038256"/>
        <c:scaling>
          <c:orientation val="minMax"/>
        </c:scaling>
        <c:delete val="1"/>
        <c:axPos val="l"/>
        <c:numFmt formatCode="0%" sourceLinked="1"/>
        <c:majorTickMark val="none"/>
        <c:minorTickMark val="none"/>
        <c:tickLblPos val="nextTo"/>
        <c:crossAx val="90104178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'!$C$2</c:f>
              <c:strCache>
                <c:ptCount val="1"/>
                <c:pt idx="0">
                  <c:v>Costa Rica</c:v>
                </c:pt>
              </c:strCache>
            </c:strRef>
          </c:tx>
          <c:spPr>
            <a:solidFill>
              <a:srgbClr val="000000"/>
            </a:solidFill>
            <a:ln>
              <a:noFill/>
            </a:ln>
            <a:effectLst/>
          </c:spPr>
          <c:invertIfNegative val="0"/>
          <c:dLbls>
            <c:dLbl>
              <c:idx val="0"/>
              <c:tx>
                <c:rich>
                  <a:bodyPr/>
                  <a:lstStyle/>
                  <a:p>
                    <a:r>
                      <a:rPr lang="es-ES" dirty="0"/>
                      <a:t>20%</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17%</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18%</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16%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16%</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16%</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17%</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18%</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'!$A$3:$A$10</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'!$C$3:$C$10</c:f>
              <c:numCache>
                <c:formatCode>0%</c:formatCode>
                <c:ptCount val="8"/>
                <c:pt idx="0">
                  <c:v>0.19558168899542011</c:v>
                </c:pt>
                <c:pt idx="1">
                  <c:v>0.17390205437796025</c:v>
                </c:pt>
                <c:pt idx="2">
                  <c:v>0.17717726991970353</c:v>
                </c:pt>
                <c:pt idx="3">
                  <c:v>0.16303248234255444</c:v>
                </c:pt>
                <c:pt idx="4">
                  <c:v>0.15790041096540214</c:v>
                </c:pt>
                <c:pt idx="5">
                  <c:v>0.16152387125333229</c:v>
                </c:pt>
                <c:pt idx="6">
                  <c:v>0.17469938025640006</c:v>
                </c:pt>
                <c:pt idx="7">
                  <c:v>0.17742494221225441</c:v>
                </c:pt>
              </c:numCache>
            </c:numRef>
          </c:val>
        </c:ser>
        <c:dLbls>
          <c:showLegendKey val="0"/>
          <c:showVal val="1"/>
          <c:showCatName val="0"/>
          <c:showSerName val="0"/>
          <c:showPercent val="0"/>
          <c:showBubbleSize val="0"/>
        </c:dLbls>
        <c:gapWidth val="150"/>
        <c:overlap val="-25"/>
        <c:axId val="901030024"/>
        <c:axId val="901030416"/>
      </c:barChart>
      <c:catAx>
        <c:axId val="9010300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0416"/>
        <c:crosses val="autoZero"/>
        <c:auto val="1"/>
        <c:lblAlgn val="ctr"/>
        <c:lblOffset val="100"/>
        <c:noMultiLvlLbl val="0"/>
      </c:catAx>
      <c:valAx>
        <c:axId val="901030416"/>
        <c:scaling>
          <c:orientation val="minMax"/>
        </c:scaling>
        <c:delete val="1"/>
        <c:axPos val="l"/>
        <c:numFmt formatCode="0%" sourceLinked="1"/>
        <c:majorTickMark val="none"/>
        <c:minorTickMark val="none"/>
        <c:tickLblPos val="nextTo"/>
        <c:crossAx val="9010300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'!$F$2</c:f>
              <c:strCache>
                <c:ptCount val="1"/>
                <c:pt idx="0">
                  <c:v>México</c:v>
                </c:pt>
              </c:strCache>
            </c:strRef>
          </c:tx>
          <c:spPr>
            <a:solidFill>
              <a:schemeClr val="accent4">
                <a:lumMod val="75000"/>
              </a:schemeClr>
            </a:solidFill>
            <a:ln>
              <a:noFill/>
            </a:ln>
            <a:effectLst/>
          </c:spPr>
          <c:invertIfNegative val="0"/>
          <c:dLbls>
            <c:dLbl>
              <c:idx val="0"/>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28%</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28%</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26%</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28%</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29%</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'!$A$3:$A$10</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'!$F$3:$F$10</c:f>
              <c:numCache>
                <c:formatCode>0%</c:formatCode>
                <c:ptCount val="8"/>
                <c:pt idx="0">
                  <c:v>0.27385181697555966</c:v>
                </c:pt>
                <c:pt idx="1">
                  <c:v>0.27735023945364023</c:v>
                </c:pt>
                <c:pt idx="2">
                  <c:v>0.28154210417953468</c:v>
                </c:pt>
                <c:pt idx="3">
                  <c:v>0.26504101677457326</c:v>
                </c:pt>
                <c:pt idx="4">
                  <c:v>0.26886106954500566</c:v>
                </c:pt>
                <c:pt idx="5">
                  <c:v>0.26280250065197341</c:v>
                </c:pt>
                <c:pt idx="6">
                  <c:v>0.27963694126462585</c:v>
                </c:pt>
                <c:pt idx="7">
                  <c:v>0.28883386145866691</c:v>
                </c:pt>
              </c:numCache>
            </c:numRef>
          </c:val>
        </c:ser>
        <c:dLbls>
          <c:showLegendKey val="0"/>
          <c:showVal val="1"/>
          <c:showCatName val="0"/>
          <c:showSerName val="0"/>
          <c:showPercent val="0"/>
          <c:showBubbleSize val="0"/>
        </c:dLbls>
        <c:gapWidth val="150"/>
        <c:overlap val="-25"/>
        <c:axId val="901041000"/>
        <c:axId val="901037472"/>
      </c:barChart>
      <c:catAx>
        <c:axId val="9010410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7472"/>
        <c:crosses val="autoZero"/>
        <c:auto val="1"/>
        <c:lblAlgn val="ctr"/>
        <c:lblOffset val="100"/>
        <c:noMultiLvlLbl val="0"/>
      </c:catAx>
      <c:valAx>
        <c:axId val="901037472"/>
        <c:scaling>
          <c:orientation val="minMax"/>
        </c:scaling>
        <c:delete val="1"/>
        <c:axPos val="l"/>
        <c:numFmt formatCode="0%" sourceLinked="1"/>
        <c:majorTickMark val="none"/>
        <c:minorTickMark val="none"/>
        <c:tickLblPos val="nextTo"/>
        <c:crossAx val="9010410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'!$D$2</c:f>
              <c:strCache>
                <c:ptCount val="1"/>
                <c:pt idx="0">
                  <c:v>Lima</c:v>
                </c:pt>
              </c:strCache>
            </c:strRef>
          </c:tx>
          <c:spPr>
            <a:solidFill>
              <a:srgbClr val="002060"/>
            </a:solidFill>
            <a:ln>
              <a:noFill/>
            </a:ln>
            <a:effectLst/>
          </c:spPr>
          <c:invertIfNegative val="0"/>
          <c:dLbls>
            <c:dLbl>
              <c:idx val="0"/>
              <c:tx>
                <c:rich>
                  <a:bodyPr/>
                  <a:lstStyle/>
                  <a:p>
                    <a:r>
                      <a:rPr lang="es-ES" dirty="0"/>
                      <a:t>28%</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26%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26%</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26%</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'!$A$3:$A$10</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'!$D$3:$D$10</c:f>
              <c:numCache>
                <c:formatCode>0%</c:formatCode>
                <c:ptCount val="8"/>
                <c:pt idx="0">
                  <c:v>0.27914330351410349</c:v>
                </c:pt>
                <c:pt idx="1">
                  <c:v>0.27309562612058774</c:v>
                </c:pt>
                <c:pt idx="2">
                  <c:v>0.2738367304920733</c:v>
                </c:pt>
                <c:pt idx="3">
                  <c:v>0.25841027810476752</c:v>
                </c:pt>
                <c:pt idx="4">
                  <c:v>0.26758461876813877</c:v>
                </c:pt>
                <c:pt idx="5">
                  <c:v>0.26735222541591974</c:v>
                </c:pt>
                <c:pt idx="6">
                  <c:v>0.25617237952542743</c:v>
                </c:pt>
                <c:pt idx="7">
                  <c:v>0.25990936667565184</c:v>
                </c:pt>
              </c:numCache>
            </c:numRef>
          </c:val>
        </c:ser>
        <c:dLbls>
          <c:showLegendKey val="0"/>
          <c:showVal val="1"/>
          <c:showCatName val="0"/>
          <c:showSerName val="0"/>
          <c:showPercent val="0"/>
          <c:showBubbleSize val="0"/>
        </c:dLbls>
        <c:gapWidth val="150"/>
        <c:overlap val="-25"/>
        <c:axId val="901039432"/>
        <c:axId val="901031984"/>
      </c:barChart>
      <c:catAx>
        <c:axId val="901039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1984"/>
        <c:crosses val="autoZero"/>
        <c:auto val="1"/>
        <c:lblAlgn val="ctr"/>
        <c:lblOffset val="100"/>
        <c:noMultiLvlLbl val="0"/>
      </c:catAx>
      <c:valAx>
        <c:axId val="901031984"/>
        <c:scaling>
          <c:orientation val="minMax"/>
        </c:scaling>
        <c:delete val="1"/>
        <c:axPos val="l"/>
        <c:numFmt formatCode="0%" sourceLinked="1"/>
        <c:majorTickMark val="none"/>
        <c:minorTickMark val="none"/>
        <c:tickLblPos val="nextTo"/>
        <c:crossAx val="90103943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'!$B$2</c:f>
              <c:strCache>
                <c:ptCount val="1"/>
                <c:pt idx="0">
                  <c:v>Bogotá</c:v>
                </c:pt>
              </c:strCache>
            </c:strRef>
          </c:tx>
          <c:spPr>
            <a:solidFill>
              <a:srgbClr val="00B0F0"/>
            </a:solidFill>
            <a:ln>
              <a:noFill/>
            </a:ln>
            <a:effectLst/>
          </c:spPr>
          <c:invertIfNegative val="0"/>
          <c:dLbls>
            <c:dLbl>
              <c:idx val="0"/>
              <c:tx>
                <c:rich>
                  <a:bodyPr/>
                  <a:lstStyle/>
                  <a:p>
                    <a:r>
                      <a:rPr lang="es-ES" dirty="0"/>
                      <a:t>12%</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14%</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15%</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19%</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18%</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19%</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17%</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15%</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rgbClr val="002060"/>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'!$A$3:$A$10</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'!$B$3:$B$10</c:f>
              <c:numCache>
                <c:formatCode>0%</c:formatCode>
                <c:ptCount val="8"/>
                <c:pt idx="0">
                  <c:v>0.11841908145358045</c:v>
                </c:pt>
                <c:pt idx="1">
                  <c:v>0.13763779444636054</c:v>
                </c:pt>
                <c:pt idx="2">
                  <c:v>0.15208462013588636</c:v>
                </c:pt>
                <c:pt idx="3">
                  <c:v>0.18929333431430254</c:v>
                </c:pt>
                <c:pt idx="4">
                  <c:v>0.18294213279400412</c:v>
                </c:pt>
                <c:pt idx="5">
                  <c:v>0.18566237060727855</c:v>
                </c:pt>
                <c:pt idx="6">
                  <c:v>0.16831513054301869</c:v>
                </c:pt>
                <c:pt idx="7">
                  <c:v>0.15344413564850917</c:v>
                </c:pt>
              </c:numCache>
            </c:numRef>
          </c:val>
        </c:ser>
        <c:dLbls>
          <c:showLegendKey val="0"/>
          <c:showVal val="1"/>
          <c:showCatName val="0"/>
          <c:showSerName val="0"/>
          <c:showPercent val="0"/>
          <c:showBubbleSize val="0"/>
        </c:dLbls>
        <c:gapWidth val="150"/>
        <c:overlap val="-25"/>
        <c:axId val="901033944"/>
        <c:axId val="901034728"/>
      </c:barChart>
      <c:catAx>
        <c:axId val="9010339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rgbClr val="002060"/>
                </a:solidFill>
                <a:latin typeface="+mn-lt"/>
                <a:ea typeface="+mn-ea"/>
                <a:cs typeface="+mn-cs"/>
              </a:defRPr>
            </a:pPr>
            <a:endParaRPr lang="es-EC"/>
          </a:p>
        </c:txPr>
        <c:crossAx val="901034728"/>
        <c:crosses val="autoZero"/>
        <c:auto val="1"/>
        <c:lblAlgn val="ctr"/>
        <c:lblOffset val="100"/>
        <c:noMultiLvlLbl val="0"/>
      </c:catAx>
      <c:valAx>
        <c:axId val="901034728"/>
        <c:scaling>
          <c:orientation val="minMax"/>
        </c:scaling>
        <c:delete val="1"/>
        <c:axPos val="l"/>
        <c:numFmt formatCode="0%" sourceLinked="1"/>
        <c:majorTickMark val="none"/>
        <c:minorTickMark val="none"/>
        <c:tickLblPos val="nextTo"/>
        <c:crossAx val="9010339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48716131719707367"/>
          <c:y val="2.3248599910464365E-2"/>
          <c:w val="0.41999387107501168"/>
          <c:h val="0.96161274293217114"/>
        </c:manualLayout>
      </c:layout>
      <c:barChart>
        <c:barDir val="bar"/>
        <c:grouping val="clustered"/>
        <c:varyColors val="0"/>
        <c:ser>
          <c:idx val="0"/>
          <c:order val="0"/>
          <c:tx>
            <c:strRef>
              <c:f>Sheet1!$B$1</c:f>
              <c:strCache>
                <c:ptCount val="1"/>
                <c:pt idx="0">
                  <c:v>Score</c:v>
                </c:pt>
              </c:strCache>
            </c:strRef>
          </c:tx>
          <c:spPr>
            <a:solidFill>
              <a:schemeClr val="tx1">
                <a:lumMod val="20000"/>
                <a:lumOff val="80000"/>
              </a:schemeClr>
            </a:solidFill>
          </c:spPr>
          <c:invertIfNegative val="0"/>
          <c:dPt>
            <c:idx val="0"/>
            <c:invertIfNegative val="0"/>
            <c:bubble3D val="0"/>
            <c:spPr>
              <a:solidFill>
                <a:schemeClr val="accent2"/>
              </a:solidFill>
            </c:spPr>
          </c:dPt>
          <c:dPt>
            <c:idx val="2"/>
            <c:invertIfNegative val="0"/>
            <c:bubble3D val="0"/>
            <c:spPr>
              <a:solidFill>
                <a:srgbClr val="B1CBFF"/>
              </a:solidFill>
            </c:spPr>
          </c:dPt>
          <c:dPt>
            <c:idx val="3"/>
            <c:invertIfNegative val="0"/>
            <c:bubble3D val="0"/>
            <c:spPr>
              <a:solidFill>
                <a:srgbClr val="B1CBFF"/>
              </a:solidFill>
            </c:spPr>
          </c:dPt>
          <c:dPt>
            <c:idx val="6"/>
            <c:invertIfNegative val="0"/>
            <c:bubble3D val="0"/>
            <c:spPr>
              <a:solidFill>
                <a:schemeClr val="accent2"/>
              </a:solidFill>
            </c:spPr>
          </c:dPt>
          <c:dPt>
            <c:idx val="7"/>
            <c:invertIfNegative val="0"/>
            <c:bubble3D val="0"/>
            <c:spPr>
              <a:solidFill>
                <a:srgbClr val="B1CBFF"/>
              </a:solidFill>
            </c:spPr>
          </c:dPt>
          <c:dPt>
            <c:idx val="11"/>
            <c:invertIfNegative val="0"/>
            <c:bubble3D val="0"/>
            <c:spPr>
              <a:solidFill>
                <a:schemeClr val="accent2"/>
              </a:solidFill>
            </c:spPr>
          </c:dPt>
          <c:dPt>
            <c:idx val="12"/>
            <c:invertIfNegative val="0"/>
            <c:bubble3D val="0"/>
          </c:dPt>
          <c:dLbls>
            <c:dLbl>
              <c:idx val="0"/>
              <c:spPr>
                <a:noFill/>
                <a:ln>
                  <a:noFill/>
                </a:ln>
                <a:effectLst/>
              </c:spPr>
              <c:txPr>
                <a:bodyPr wrap="square" lIns="38100" tIns="19050" rIns="38100" bIns="19050" anchor="ctr">
                  <a:spAutoFit/>
                </a:bodyPr>
                <a:lstStyle/>
                <a:p>
                  <a:pPr>
                    <a:defRPr sz="1050" b="1"/>
                  </a:pPr>
                  <a:endParaRPr lang="es-EC"/>
                </a:p>
              </c:txPr>
              <c:showLegendKey val="0"/>
              <c:showVal val="1"/>
              <c:showCatName val="0"/>
              <c:showSerName val="0"/>
              <c:showPercent val="0"/>
              <c:showBubbleSize val="0"/>
            </c:dLbl>
            <c:dLbl>
              <c:idx val="6"/>
              <c:spPr>
                <a:noFill/>
                <a:ln>
                  <a:noFill/>
                </a:ln>
                <a:effectLst/>
              </c:spPr>
              <c:txPr>
                <a:bodyPr wrap="square" lIns="38100" tIns="19050" rIns="38100" bIns="19050" anchor="ctr">
                  <a:spAutoFit/>
                </a:bodyPr>
                <a:lstStyle/>
                <a:p>
                  <a:pPr>
                    <a:defRPr sz="1050" b="1"/>
                  </a:pPr>
                  <a:endParaRPr lang="es-EC"/>
                </a:p>
              </c:txPr>
              <c:showLegendKey val="0"/>
              <c:showVal val="1"/>
              <c:showCatName val="0"/>
              <c:showSerName val="0"/>
              <c:showPercent val="0"/>
              <c:showBubbleSize val="0"/>
            </c:dLbl>
            <c:dLbl>
              <c:idx val="11"/>
              <c:spPr>
                <a:noFill/>
                <a:ln>
                  <a:noFill/>
                </a:ln>
                <a:effectLst/>
              </c:spPr>
              <c:txPr>
                <a:bodyPr wrap="square" lIns="38100" tIns="19050" rIns="38100" bIns="19050" anchor="ctr">
                  <a:spAutoFit/>
                </a:bodyPr>
                <a:lstStyle/>
                <a:p>
                  <a:pPr>
                    <a:defRPr sz="1050" b="1"/>
                  </a:pPr>
                  <a:endParaRPr lang="es-EC"/>
                </a:p>
              </c:txPr>
              <c:showLegendKey val="0"/>
              <c:showVal val="1"/>
              <c:showCatName val="0"/>
              <c:showSerName val="0"/>
              <c:showPercent val="0"/>
              <c:showBubbleSize val="0"/>
            </c:dLbl>
            <c:spPr>
              <a:noFill/>
              <a:ln>
                <a:noFill/>
              </a:ln>
              <a:effectLst/>
            </c:spPr>
            <c:txPr>
              <a:bodyPr wrap="square" lIns="38100" tIns="19050" rIns="38100" bIns="19050" anchor="ctr">
                <a:spAutoFit/>
              </a:bodyPr>
              <a:lstStyle/>
              <a:p>
                <a:pPr>
                  <a:defRPr sz="1050"/>
                </a:pPr>
                <a:endParaRPr lang="es-EC"/>
              </a:p>
            </c:txPr>
            <c:showLegendKey val="0"/>
            <c:showVal val="1"/>
            <c:showCatName val="0"/>
            <c:showSerName val="0"/>
            <c:showPercent val="0"/>
            <c:showBubbleSize val="0"/>
            <c:showLeaderLines val="0"/>
            <c:extLst>
              <c:ext xmlns:c15="http://schemas.microsoft.com/office/drawing/2012/chart" uri="{CE6537A1-D6FC-4f65-9D91-7224C49458BB}">
                <c15:layout/>
                <c15:showLeaderLines val="1"/>
              </c:ext>
            </c:extLst>
          </c:dLbls>
          <c:cat>
            <c:strRef>
              <c:f>Sheet1!$A$2:$A$18</c:f>
              <c:strCache>
                <c:ptCount val="17"/>
                <c:pt idx="0">
                  <c:v>Marco regulatorio para el turismo</c:v>
                </c:pt>
                <c:pt idx="1">
                  <c:v>Salud e higiene</c:v>
                </c:pt>
                <c:pt idx="2">
                  <c:v>Sostenibilidad medioambiental</c:v>
                </c:pt>
                <c:pt idx="3">
                  <c:v>Políticas y regulaciones</c:v>
                </c:pt>
                <c:pt idx="4">
                  <c:v>Priorización del sector turismo y viajes</c:v>
                </c:pt>
                <c:pt idx="5">
                  <c:v>Seguridad</c:v>
                </c:pt>
                <c:pt idx="6">
                  <c:v>Recursos  humanos, naturales y culturales</c:v>
                </c:pt>
                <c:pt idx="7">
                  <c:v>Recursos naturales  </c:v>
                </c:pt>
                <c:pt idx="8">
                  <c:v>Recursos humanos</c:v>
                </c:pt>
                <c:pt idx="9">
                  <c:v>Afinidad por el turismo</c:v>
                </c:pt>
                <c:pt idx="10">
                  <c:v>Recursos culturales </c:v>
                </c:pt>
                <c:pt idx="11">
                  <c:v>Entorno de negocios e infraestructura</c:v>
                </c:pt>
                <c:pt idx="12">
                  <c:v>Competitividad precios en turismo</c:v>
                </c:pt>
                <c:pt idx="13">
                  <c:v>Infraestructura terrestre </c:v>
                </c:pt>
                <c:pt idx="14">
                  <c:v>Infraestructura de servicios turísticos</c:v>
                </c:pt>
                <c:pt idx="15">
                  <c:v>Infraestructura aeroportuaria</c:v>
                </c:pt>
                <c:pt idx="16">
                  <c:v>Infraestructura TI</c:v>
                </c:pt>
              </c:strCache>
            </c:strRef>
          </c:cat>
          <c:val>
            <c:numRef>
              <c:f>Sheet1!$B$2:$B$18</c:f>
              <c:numCache>
                <c:formatCode>0.0</c:formatCode>
                <c:ptCount val="17"/>
                <c:pt idx="0">
                  <c:v>4.4000000000000004</c:v>
                </c:pt>
                <c:pt idx="1">
                  <c:v>4.5999999999999996</c:v>
                </c:pt>
                <c:pt idx="2">
                  <c:v>4.5999999999999996</c:v>
                </c:pt>
                <c:pt idx="3">
                  <c:v>4.3</c:v>
                </c:pt>
                <c:pt idx="4">
                  <c:v>4.3</c:v>
                </c:pt>
                <c:pt idx="5">
                  <c:v>4</c:v>
                </c:pt>
                <c:pt idx="6">
                  <c:v>4</c:v>
                </c:pt>
                <c:pt idx="7">
                  <c:v>5.3</c:v>
                </c:pt>
                <c:pt idx="8">
                  <c:v>4.7</c:v>
                </c:pt>
                <c:pt idx="9">
                  <c:v>4.0999999999999996</c:v>
                </c:pt>
                <c:pt idx="10">
                  <c:v>2.2000000000000002</c:v>
                </c:pt>
                <c:pt idx="11">
                  <c:v>3.4</c:v>
                </c:pt>
                <c:pt idx="12">
                  <c:v>5.2</c:v>
                </c:pt>
                <c:pt idx="13">
                  <c:v>3.3</c:v>
                </c:pt>
                <c:pt idx="14">
                  <c:v>3.2</c:v>
                </c:pt>
                <c:pt idx="15">
                  <c:v>2.7</c:v>
                </c:pt>
                <c:pt idx="16">
                  <c:v>2.4</c:v>
                </c:pt>
              </c:numCache>
            </c:numRef>
          </c:val>
        </c:ser>
        <c:dLbls>
          <c:showLegendKey val="0"/>
          <c:showVal val="0"/>
          <c:showCatName val="0"/>
          <c:showSerName val="0"/>
          <c:showPercent val="0"/>
          <c:showBubbleSize val="0"/>
        </c:dLbls>
        <c:gapWidth val="150"/>
        <c:axId val="916392880"/>
        <c:axId val="916391312"/>
      </c:barChart>
      <c:catAx>
        <c:axId val="916392880"/>
        <c:scaling>
          <c:orientation val="maxMin"/>
        </c:scaling>
        <c:delete val="0"/>
        <c:axPos val="l"/>
        <c:numFmt formatCode="General" sourceLinked="0"/>
        <c:majorTickMark val="out"/>
        <c:minorTickMark val="none"/>
        <c:tickLblPos val="nextTo"/>
        <c:txPr>
          <a:bodyPr/>
          <a:lstStyle/>
          <a:p>
            <a:pPr>
              <a:defRPr sz="900"/>
            </a:pPr>
            <a:endParaRPr lang="es-EC"/>
          </a:p>
        </c:txPr>
        <c:crossAx val="916391312"/>
        <c:crosses val="autoZero"/>
        <c:auto val="1"/>
        <c:lblAlgn val="ctr"/>
        <c:lblOffset val="100"/>
        <c:noMultiLvlLbl val="0"/>
      </c:catAx>
      <c:valAx>
        <c:axId val="916391312"/>
        <c:scaling>
          <c:orientation val="minMax"/>
          <c:max val="6"/>
        </c:scaling>
        <c:delete val="1"/>
        <c:axPos val="t"/>
        <c:numFmt formatCode="0.0" sourceLinked="1"/>
        <c:majorTickMark val="out"/>
        <c:minorTickMark val="none"/>
        <c:tickLblPos val="nextTo"/>
        <c:crossAx val="916392880"/>
        <c:crosses val="autoZero"/>
        <c:crossBetween val="between"/>
      </c:valAx>
    </c:plotArea>
    <c:plotVisOnly val="1"/>
    <c:dispBlanksAs val="gap"/>
    <c:showDLblsOverMax val="0"/>
  </c:chart>
  <c:txPr>
    <a:bodyPr/>
    <a:lstStyle/>
    <a:p>
      <a:pPr>
        <a:defRPr sz="1800"/>
      </a:pPr>
      <a:endParaRPr lang="es-EC"/>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'!$G$2</c:f>
              <c:strCache>
                <c:ptCount val="1"/>
                <c:pt idx="0">
                  <c:v>Quito</c:v>
                </c:pt>
              </c:strCache>
            </c:strRef>
          </c:tx>
          <c:spPr>
            <a:solidFill>
              <a:srgbClr val="99CC33"/>
            </a:solidFill>
            <a:ln>
              <a:noFill/>
            </a:ln>
            <a:effectLst/>
          </c:spPr>
          <c:invertIfNegative val="0"/>
          <c:dLbls>
            <c:dLbl>
              <c:idx val="0"/>
              <c:tx>
                <c:rich>
                  <a:bodyPr/>
                  <a:lstStyle/>
                  <a:p>
                    <a:r>
                      <a:rPr lang="es-ES" dirty="0"/>
                      <a:t>9%</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9%</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8%</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8%</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8%</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7%</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7%</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7%</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'!$A$3:$A$10</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'!$G$3:$G$10</c:f>
              <c:numCache>
                <c:formatCode>0%</c:formatCode>
                <c:ptCount val="8"/>
                <c:pt idx="0">
                  <c:v>8.9468390189616054E-2</c:v>
                </c:pt>
                <c:pt idx="1">
                  <c:v>8.7232737353978032E-2</c:v>
                </c:pt>
                <c:pt idx="2">
                  <c:v>8.091414453366276E-2</c:v>
                </c:pt>
                <c:pt idx="3">
                  <c:v>7.7297307239552679E-2</c:v>
                </c:pt>
                <c:pt idx="4">
                  <c:v>7.9808359890121736E-2</c:v>
                </c:pt>
                <c:pt idx="5">
                  <c:v>7.4922109096373257E-2</c:v>
                </c:pt>
                <c:pt idx="6">
                  <c:v>7.265722201931113E-2</c:v>
                </c:pt>
                <c:pt idx="7">
                  <c:v>6.8170992920632958E-2</c:v>
                </c:pt>
              </c:numCache>
            </c:numRef>
          </c:val>
        </c:ser>
        <c:dLbls>
          <c:showLegendKey val="0"/>
          <c:showVal val="1"/>
          <c:showCatName val="0"/>
          <c:showSerName val="0"/>
          <c:showPercent val="0"/>
          <c:showBubbleSize val="0"/>
        </c:dLbls>
        <c:gapWidth val="150"/>
        <c:overlap val="-25"/>
        <c:axId val="901037080"/>
        <c:axId val="901030808"/>
      </c:barChart>
      <c:catAx>
        <c:axId val="9010370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0808"/>
        <c:crosses val="autoZero"/>
        <c:auto val="1"/>
        <c:lblAlgn val="ctr"/>
        <c:lblOffset val="100"/>
        <c:noMultiLvlLbl val="0"/>
      </c:catAx>
      <c:valAx>
        <c:axId val="901030808"/>
        <c:scaling>
          <c:orientation val="minMax"/>
        </c:scaling>
        <c:delete val="1"/>
        <c:axPos val="l"/>
        <c:numFmt formatCode="0%" sourceLinked="1"/>
        <c:majorTickMark val="none"/>
        <c:minorTickMark val="none"/>
        <c:tickLblPos val="nextTo"/>
        <c:crossAx val="9010370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'!$F$14</c:f>
              <c:strCache>
                <c:ptCount val="1"/>
                <c:pt idx="0">
                  <c:v>México</c:v>
                </c:pt>
              </c:strCache>
            </c:strRef>
          </c:tx>
          <c:spPr>
            <a:solidFill>
              <a:schemeClr val="accent4">
                <a:lumMod val="75000"/>
              </a:schemeClr>
            </a:solidFill>
            <a:ln>
              <a:noFill/>
            </a:ln>
            <a:effectLst/>
          </c:spPr>
          <c:invertIfNegative val="0"/>
          <c:dLbls>
            <c:dLbl>
              <c:idx val="0"/>
              <c:tx>
                <c:rich>
                  <a:bodyPr/>
                  <a:lstStyle/>
                  <a:p>
                    <a:r>
                      <a:rPr lang="es-ES" dirty="0"/>
                      <a:t>33%</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31%</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29%</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28%</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22%</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24%</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27%</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'!$A$15:$A$22</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'!$F$15:$F$22</c:f>
              <c:numCache>
                <c:formatCode>0%</c:formatCode>
                <c:ptCount val="8"/>
                <c:pt idx="0">
                  <c:v>0.33185326820597927</c:v>
                </c:pt>
                <c:pt idx="1">
                  <c:v>0.30935411484970293</c:v>
                </c:pt>
                <c:pt idx="2">
                  <c:v>0.28882363196548044</c:v>
                </c:pt>
                <c:pt idx="3">
                  <c:v>0.27526842682379377</c:v>
                </c:pt>
                <c:pt idx="4">
                  <c:v>0.26797500428159265</c:v>
                </c:pt>
                <c:pt idx="5">
                  <c:v>0.21593617437417015</c:v>
                </c:pt>
                <c:pt idx="6">
                  <c:v>0.23989604088332508</c:v>
                </c:pt>
                <c:pt idx="7">
                  <c:v>0.26750634282150321</c:v>
                </c:pt>
              </c:numCache>
            </c:numRef>
          </c:val>
        </c:ser>
        <c:dLbls>
          <c:showLegendKey val="0"/>
          <c:showVal val="1"/>
          <c:showCatName val="0"/>
          <c:showSerName val="0"/>
          <c:showPercent val="0"/>
          <c:showBubbleSize val="0"/>
        </c:dLbls>
        <c:gapWidth val="150"/>
        <c:overlap val="-25"/>
        <c:axId val="901036296"/>
        <c:axId val="901031200"/>
      </c:barChart>
      <c:catAx>
        <c:axId val="901036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1200"/>
        <c:crosses val="autoZero"/>
        <c:auto val="1"/>
        <c:lblAlgn val="ctr"/>
        <c:lblOffset val="100"/>
        <c:noMultiLvlLbl val="0"/>
      </c:catAx>
      <c:valAx>
        <c:axId val="901031200"/>
        <c:scaling>
          <c:orientation val="minMax"/>
        </c:scaling>
        <c:delete val="1"/>
        <c:axPos val="l"/>
        <c:numFmt formatCode="0%" sourceLinked="1"/>
        <c:majorTickMark val="none"/>
        <c:minorTickMark val="none"/>
        <c:tickLblPos val="nextTo"/>
        <c:crossAx val="9010362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'!$C$14</c:f>
              <c:strCache>
                <c:ptCount val="1"/>
                <c:pt idx="0">
                  <c:v>Costa Rica</c:v>
                </c:pt>
              </c:strCache>
            </c:strRef>
          </c:tx>
          <c:spPr>
            <a:solidFill>
              <a:schemeClr val="tx1"/>
            </a:solidFill>
            <a:ln>
              <a:noFill/>
            </a:ln>
            <a:effectLst/>
          </c:spPr>
          <c:invertIfNegative val="0"/>
          <c:dLbls>
            <c:dLbl>
              <c:idx val="0"/>
              <c:tx>
                <c:rich>
                  <a:bodyPr/>
                  <a:lstStyle/>
                  <a:p>
                    <a:r>
                      <a:rPr lang="es-ES" dirty="0"/>
                      <a:t>6%</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'!$A$15:$A$22</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'!$C$15:$C$22</c:f>
              <c:numCache>
                <c:formatCode>0%</c:formatCode>
                <c:ptCount val="8"/>
                <c:pt idx="0">
                  <c:v>5.7678777616567756E-2</c:v>
                </c:pt>
                <c:pt idx="1">
                  <c:v>4.9437184157235727E-2</c:v>
                </c:pt>
                <c:pt idx="2">
                  <c:v>4.5647460064942143E-2</c:v>
                </c:pt>
                <c:pt idx="3">
                  <c:v>4.2526364334372617E-2</c:v>
                </c:pt>
                <c:pt idx="4">
                  <c:v>4.0681717379753117E-2</c:v>
                </c:pt>
                <c:pt idx="5">
                  <c:v>3.7467810153118154E-2</c:v>
                </c:pt>
                <c:pt idx="6">
                  <c:v>3.7319839640455356E-2</c:v>
                </c:pt>
                <c:pt idx="7">
                  <c:v>3.5780456248541682E-2</c:v>
                </c:pt>
              </c:numCache>
            </c:numRef>
          </c:val>
        </c:ser>
        <c:dLbls>
          <c:showLegendKey val="0"/>
          <c:showVal val="1"/>
          <c:showCatName val="0"/>
          <c:showSerName val="0"/>
          <c:showPercent val="0"/>
          <c:showBubbleSize val="0"/>
        </c:dLbls>
        <c:gapWidth val="150"/>
        <c:overlap val="-25"/>
        <c:axId val="901037864"/>
        <c:axId val="901039040"/>
      </c:barChart>
      <c:catAx>
        <c:axId val="9010378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9040"/>
        <c:crosses val="autoZero"/>
        <c:auto val="1"/>
        <c:lblAlgn val="ctr"/>
        <c:lblOffset val="100"/>
        <c:noMultiLvlLbl val="0"/>
      </c:catAx>
      <c:valAx>
        <c:axId val="901039040"/>
        <c:scaling>
          <c:orientation val="minMax"/>
        </c:scaling>
        <c:delete val="1"/>
        <c:axPos val="l"/>
        <c:numFmt formatCode="0%" sourceLinked="1"/>
        <c:majorTickMark val="none"/>
        <c:minorTickMark val="none"/>
        <c:tickLblPos val="nextTo"/>
        <c:crossAx val="9010378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'!$G$14</c:f>
              <c:strCache>
                <c:ptCount val="1"/>
                <c:pt idx="0">
                  <c:v>Quito</c:v>
                </c:pt>
              </c:strCache>
            </c:strRef>
          </c:tx>
          <c:spPr>
            <a:solidFill>
              <a:srgbClr val="92D050"/>
            </a:solidFill>
            <a:ln>
              <a:noFill/>
            </a:ln>
            <a:effectLst/>
          </c:spPr>
          <c:invertIfNegative val="0"/>
          <c:dLbls>
            <c:dLbl>
              <c:idx val="0"/>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3%</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4%</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'!$A$15:$A$22</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'!$G$15:$G$22</c:f>
              <c:numCache>
                <c:formatCode>0%</c:formatCode>
                <c:ptCount val="8"/>
                <c:pt idx="0">
                  <c:v>3.8352650483573968E-2</c:v>
                </c:pt>
                <c:pt idx="1">
                  <c:v>3.2306419931768839E-2</c:v>
                </c:pt>
                <c:pt idx="2">
                  <c:v>3.6491816854446794E-2</c:v>
                </c:pt>
                <c:pt idx="3">
                  <c:v>3.6513897849396425E-2</c:v>
                </c:pt>
                <c:pt idx="4">
                  <c:v>3.7006134753797444E-2</c:v>
                </c:pt>
                <c:pt idx="5">
                  <c:v>4.0699258972953817E-2</c:v>
                </c:pt>
                <c:pt idx="6">
                  <c:v>5.0918858697632352E-2</c:v>
                </c:pt>
                <c:pt idx="7">
                  <c:v>4.8126074668577566E-2</c:v>
                </c:pt>
              </c:numCache>
            </c:numRef>
          </c:val>
        </c:ser>
        <c:dLbls>
          <c:showLegendKey val="0"/>
          <c:showVal val="1"/>
          <c:showCatName val="0"/>
          <c:showSerName val="0"/>
          <c:showPercent val="0"/>
          <c:showBubbleSize val="0"/>
        </c:dLbls>
        <c:gapWidth val="150"/>
        <c:overlap val="-25"/>
        <c:axId val="901035904"/>
        <c:axId val="901031592"/>
      </c:barChart>
      <c:catAx>
        <c:axId val="9010359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1592"/>
        <c:crosses val="autoZero"/>
        <c:auto val="1"/>
        <c:lblAlgn val="ctr"/>
        <c:lblOffset val="100"/>
        <c:noMultiLvlLbl val="0"/>
      </c:catAx>
      <c:valAx>
        <c:axId val="901031592"/>
        <c:scaling>
          <c:orientation val="minMax"/>
        </c:scaling>
        <c:delete val="1"/>
        <c:axPos val="l"/>
        <c:numFmt formatCode="0%" sourceLinked="1"/>
        <c:majorTickMark val="none"/>
        <c:minorTickMark val="none"/>
        <c:tickLblPos val="nextTo"/>
        <c:crossAx val="90103590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'!$B$14</c:f>
              <c:strCache>
                <c:ptCount val="1"/>
                <c:pt idx="0">
                  <c:v>Bogotá</c:v>
                </c:pt>
              </c:strCache>
            </c:strRef>
          </c:tx>
          <c:spPr>
            <a:solidFill>
              <a:srgbClr val="00B0F0"/>
            </a:solidFill>
            <a:ln>
              <a:noFill/>
            </a:ln>
            <a:effectLst/>
          </c:spPr>
          <c:invertIfNegative val="0"/>
          <c:dLbls>
            <c:dLbl>
              <c:idx val="0"/>
              <c:tx>
                <c:rich>
                  <a:bodyPr/>
                  <a:lstStyle/>
                  <a:p>
                    <a:r>
                      <a:rPr lang="es-ES" dirty="0"/>
                      <a:t>17%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19%</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23%</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23%</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24%</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28%</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17%</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21%</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'!$A$15:$A$22</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'!$B$15:$B$22</c:f>
              <c:numCache>
                <c:formatCode>0%</c:formatCode>
                <c:ptCount val="8"/>
                <c:pt idx="0">
                  <c:v>0.17187494740102136</c:v>
                </c:pt>
                <c:pt idx="1">
                  <c:v>0.18657451608783698</c:v>
                </c:pt>
                <c:pt idx="2">
                  <c:v>0.22793492710353694</c:v>
                </c:pt>
                <c:pt idx="3">
                  <c:v>0.23015162405280962</c:v>
                </c:pt>
                <c:pt idx="4">
                  <c:v>0.24494003574580953</c:v>
                </c:pt>
                <c:pt idx="5">
                  <c:v>0.28124063906093671</c:v>
                </c:pt>
                <c:pt idx="6">
                  <c:v>0.1665154389545436</c:v>
                </c:pt>
                <c:pt idx="7">
                  <c:v>0.20821080984234278</c:v>
                </c:pt>
              </c:numCache>
            </c:numRef>
          </c:val>
        </c:ser>
        <c:dLbls>
          <c:showLegendKey val="0"/>
          <c:showVal val="1"/>
          <c:showCatName val="0"/>
          <c:showSerName val="0"/>
          <c:showPercent val="0"/>
          <c:showBubbleSize val="0"/>
        </c:dLbls>
        <c:gapWidth val="150"/>
        <c:overlap val="-25"/>
        <c:axId val="901032376"/>
        <c:axId val="901039824"/>
      </c:barChart>
      <c:catAx>
        <c:axId val="9010323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39824"/>
        <c:crosses val="autoZero"/>
        <c:auto val="1"/>
        <c:lblAlgn val="ctr"/>
        <c:lblOffset val="100"/>
        <c:noMultiLvlLbl val="0"/>
      </c:catAx>
      <c:valAx>
        <c:axId val="901039824"/>
        <c:scaling>
          <c:orientation val="minMax"/>
        </c:scaling>
        <c:delete val="1"/>
        <c:axPos val="l"/>
        <c:numFmt formatCode="0%" sourceLinked="1"/>
        <c:majorTickMark val="none"/>
        <c:minorTickMark val="none"/>
        <c:tickLblPos val="nextTo"/>
        <c:crossAx val="90103237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'!$D$14</c:f>
              <c:strCache>
                <c:ptCount val="1"/>
                <c:pt idx="0">
                  <c:v>Lima</c:v>
                </c:pt>
              </c:strCache>
            </c:strRef>
          </c:tx>
          <c:spPr>
            <a:solidFill>
              <a:schemeClr val="accent1"/>
            </a:solidFill>
            <a:ln>
              <a:noFill/>
            </a:ln>
            <a:effectLst/>
          </c:spPr>
          <c:invertIfNegative val="0"/>
          <c:dLbls>
            <c:dLbl>
              <c:idx val="0"/>
              <c:tx>
                <c:rich>
                  <a:bodyPr/>
                  <a:lstStyle/>
                  <a:p>
                    <a:r>
                      <a:rPr lang="es-ES" dirty="0"/>
                      <a:t>33%</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37%</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35%</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36%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35%</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36%</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43%</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37%</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'!$A$15:$A$22</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'!$D$15:$D$22</c:f>
              <c:numCache>
                <c:formatCode>0%</c:formatCode>
                <c:ptCount val="8"/>
                <c:pt idx="0">
                  <c:v>0.32814356743946488</c:v>
                </c:pt>
                <c:pt idx="1">
                  <c:v>0.36843609562092178</c:v>
                </c:pt>
                <c:pt idx="2">
                  <c:v>0.34612744350251706</c:v>
                </c:pt>
                <c:pt idx="3">
                  <c:v>0.36158939097713005</c:v>
                </c:pt>
                <c:pt idx="4">
                  <c:v>0.34900469438211129</c:v>
                </c:pt>
                <c:pt idx="5">
                  <c:v>0.36196644613290613</c:v>
                </c:pt>
                <c:pt idx="6">
                  <c:v>0.42691978762799176</c:v>
                </c:pt>
                <c:pt idx="7">
                  <c:v>0.36855589869120675</c:v>
                </c:pt>
              </c:numCache>
            </c:numRef>
          </c:val>
        </c:ser>
        <c:dLbls>
          <c:showLegendKey val="0"/>
          <c:showVal val="1"/>
          <c:showCatName val="0"/>
          <c:showSerName val="0"/>
          <c:showPercent val="0"/>
          <c:showBubbleSize val="0"/>
        </c:dLbls>
        <c:gapWidth val="150"/>
        <c:overlap val="-25"/>
        <c:axId val="901032768"/>
        <c:axId val="901040608"/>
      </c:barChart>
      <c:catAx>
        <c:axId val="9010327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40608"/>
        <c:crosses val="autoZero"/>
        <c:auto val="1"/>
        <c:lblAlgn val="ctr"/>
        <c:lblOffset val="100"/>
        <c:noMultiLvlLbl val="0"/>
      </c:catAx>
      <c:valAx>
        <c:axId val="901040608"/>
        <c:scaling>
          <c:orientation val="minMax"/>
        </c:scaling>
        <c:delete val="1"/>
        <c:axPos val="l"/>
        <c:numFmt formatCode="0%" sourceLinked="1"/>
        <c:majorTickMark val="none"/>
        <c:minorTickMark val="none"/>
        <c:tickLblPos val="nextTo"/>
        <c:crossAx val="90103276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'!$E$14</c:f>
              <c:strCache>
                <c:ptCount val="1"/>
                <c:pt idx="0">
                  <c:v>La Paz</c:v>
                </c:pt>
              </c:strCache>
            </c:strRef>
          </c:tx>
          <c:spPr>
            <a:solidFill>
              <a:srgbClr val="00B050"/>
            </a:solidFill>
            <a:ln>
              <a:noFill/>
            </a:ln>
            <a:effectLst/>
          </c:spPr>
          <c:invertIfNegative val="0"/>
          <c:dLbls>
            <c:dLbl>
              <c:idx val="0"/>
              <c:tx>
                <c:rich>
                  <a:bodyPr/>
                  <a:lstStyle/>
                  <a:p>
                    <a:r>
                      <a:rPr lang="es-ES" dirty="0"/>
                      <a:t>7%</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s-ES" dirty="0"/>
                      <a:t>5%</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s-ES" dirty="0"/>
                      <a:t>6%</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s-ES" dirty="0"/>
                      <a:t>6%</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s-ES" dirty="0"/>
                      <a:t>8%</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s-ES" dirty="0"/>
                      <a:t>7%</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'!$A$15:$A$22</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'!$E$15:$E$22</c:f>
              <c:numCache>
                <c:formatCode>0%</c:formatCode>
                <c:ptCount val="8"/>
                <c:pt idx="0">
                  <c:v>7.2096788853392754E-2</c:v>
                </c:pt>
                <c:pt idx="1">
                  <c:v>5.3891669352533735E-2</c:v>
                </c:pt>
                <c:pt idx="2">
                  <c:v>5.4974720509076647E-2</c:v>
                </c:pt>
                <c:pt idx="3">
                  <c:v>5.3950295962497515E-2</c:v>
                </c:pt>
                <c:pt idx="4">
                  <c:v>6.039241345693596E-2</c:v>
                </c:pt>
                <c:pt idx="5">
                  <c:v>6.2689671305915046E-2</c:v>
                </c:pt>
                <c:pt idx="6">
                  <c:v>7.8430034196051934E-2</c:v>
                </c:pt>
                <c:pt idx="7">
                  <c:v>7.1820417727828059E-2</c:v>
                </c:pt>
              </c:numCache>
            </c:numRef>
          </c:val>
        </c:ser>
        <c:dLbls>
          <c:showLegendKey val="0"/>
          <c:showVal val="1"/>
          <c:showCatName val="0"/>
          <c:showSerName val="0"/>
          <c:showPercent val="0"/>
          <c:showBubbleSize val="0"/>
        </c:dLbls>
        <c:gapWidth val="150"/>
        <c:overlap val="-25"/>
        <c:axId val="901046096"/>
        <c:axId val="901046488"/>
      </c:barChart>
      <c:catAx>
        <c:axId val="9010460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46488"/>
        <c:crosses val="autoZero"/>
        <c:auto val="1"/>
        <c:lblAlgn val="ctr"/>
        <c:lblOffset val="100"/>
        <c:noMultiLvlLbl val="0"/>
      </c:catAx>
      <c:valAx>
        <c:axId val="901046488"/>
        <c:scaling>
          <c:orientation val="minMax"/>
        </c:scaling>
        <c:delete val="1"/>
        <c:axPos val="l"/>
        <c:numFmt formatCode="0%" sourceLinked="1"/>
        <c:majorTickMark val="none"/>
        <c:minorTickMark val="none"/>
        <c:tickLblPos val="nextTo"/>
        <c:crossAx val="9010460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0648194676046689E-2"/>
          <c:y val="9.2152857645603325E-2"/>
          <c:w val="0.90063774634744143"/>
          <c:h val="0.77312438096136471"/>
        </c:manualLayout>
      </c:layout>
      <c:barChart>
        <c:barDir val="col"/>
        <c:grouping val="clustered"/>
        <c:varyColors val="0"/>
        <c:ser>
          <c:idx val="0"/>
          <c:order val="0"/>
          <c:tx>
            <c:strRef>
              <c:f>'Gráficos '!$E$27</c:f>
              <c:strCache>
                <c:ptCount val="1"/>
                <c:pt idx="0">
                  <c:v>La Paz</c:v>
                </c:pt>
              </c:strCache>
            </c:strRef>
          </c:tx>
          <c:spPr>
            <a:solidFill>
              <a:srgbClr val="00B050"/>
            </a:solidFill>
            <a:ln>
              <a:noFill/>
            </a:ln>
            <a:effectLst/>
          </c:spPr>
          <c:invertIfNegative val="0"/>
          <c:dLbls>
            <c:dLbl>
              <c:idx val="0"/>
              <c:tx>
                <c:rich>
                  <a:bodyPr/>
                  <a:lstStyle/>
                  <a:p>
                    <a:r>
                      <a:rPr lang="en-US" dirty="0"/>
                      <a:t>8%</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8%</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8%</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6%</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8%</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8%</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9%</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'!$A$28:$A$35</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'!$E$28:$E$35</c:f>
              <c:numCache>
                <c:formatCode>0%</c:formatCode>
                <c:ptCount val="8"/>
                <c:pt idx="0">
                  <c:v>8.3615182262307408E-2</c:v>
                </c:pt>
                <c:pt idx="1">
                  <c:v>8.4358179160874056E-2</c:v>
                </c:pt>
                <c:pt idx="2">
                  <c:v>8.4289279971583253E-2</c:v>
                </c:pt>
                <c:pt idx="3">
                  <c:v>6.3125960364051853E-2</c:v>
                </c:pt>
                <c:pt idx="4">
                  <c:v>5.6886777036115194E-2</c:v>
                </c:pt>
                <c:pt idx="5">
                  <c:v>7.9057688039540594E-2</c:v>
                </c:pt>
                <c:pt idx="6">
                  <c:v>7.7529609607325065E-2</c:v>
                </c:pt>
                <c:pt idx="7">
                  <c:v>8.7853300771874615E-2</c:v>
                </c:pt>
              </c:numCache>
            </c:numRef>
          </c:val>
        </c:ser>
        <c:dLbls>
          <c:showLegendKey val="0"/>
          <c:showVal val="1"/>
          <c:showCatName val="0"/>
          <c:showSerName val="0"/>
          <c:showPercent val="0"/>
          <c:showBubbleSize val="0"/>
        </c:dLbls>
        <c:gapWidth val="150"/>
        <c:overlap val="-25"/>
        <c:axId val="901044920"/>
        <c:axId val="901042960"/>
      </c:barChart>
      <c:catAx>
        <c:axId val="9010449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42960"/>
        <c:crosses val="autoZero"/>
        <c:auto val="1"/>
        <c:lblAlgn val="ctr"/>
        <c:lblOffset val="100"/>
        <c:noMultiLvlLbl val="0"/>
      </c:catAx>
      <c:valAx>
        <c:axId val="901042960"/>
        <c:scaling>
          <c:orientation val="minMax"/>
        </c:scaling>
        <c:delete val="1"/>
        <c:axPos val="l"/>
        <c:numFmt formatCode="0%" sourceLinked="1"/>
        <c:majorTickMark val="none"/>
        <c:minorTickMark val="none"/>
        <c:tickLblPos val="nextTo"/>
        <c:crossAx val="90104492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'!$B$27</c:f>
              <c:strCache>
                <c:ptCount val="1"/>
                <c:pt idx="0">
                  <c:v>Bogotá</c:v>
                </c:pt>
              </c:strCache>
            </c:strRef>
          </c:tx>
          <c:spPr>
            <a:solidFill>
              <a:srgbClr val="00B0F0"/>
            </a:solidFill>
            <a:ln>
              <a:noFill/>
            </a:ln>
            <a:effectLst/>
          </c:spPr>
          <c:invertIfNegative val="0"/>
          <c:dLbls>
            <c:dLbl>
              <c:idx val="0"/>
              <c:tx>
                <c:rich>
                  <a:bodyPr/>
                  <a:lstStyle/>
                  <a:p>
                    <a:r>
                      <a:rPr lang="en-US" dirty="0"/>
                      <a:t>18%</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17%</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21%</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24%</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23%</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22%</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'!$A$28:$A$35</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'!$B$28:$B$35</c:f>
              <c:numCache>
                <c:formatCode>0%</c:formatCode>
                <c:ptCount val="8"/>
                <c:pt idx="0">
                  <c:v>0.17813635224852811</c:v>
                </c:pt>
                <c:pt idx="1">
                  <c:v>0.16930096602858874</c:v>
                </c:pt>
                <c:pt idx="2">
                  <c:v>0.21029980304909185</c:v>
                </c:pt>
                <c:pt idx="3">
                  <c:v>0.24487346177586908</c:v>
                </c:pt>
                <c:pt idx="4">
                  <c:v>0.2160802504054003</c:v>
                </c:pt>
                <c:pt idx="5">
                  <c:v>0.22079998726987227</c:v>
                </c:pt>
                <c:pt idx="6">
                  <c:v>0.22533435780156444</c:v>
                </c:pt>
                <c:pt idx="7">
                  <c:v>0.22096728186098913</c:v>
                </c:pt>
              </c:numCache>
            </c:numRef>
          </c:val>
        </c:ser>
        <c:dLbls>
          <c:showLegendKey val="0"/>
          <c:showVal val="1"/>
          <c:showCatName val="0"/>
          <c:showSerName val="0"/>
          <c:showPercent val="0"/>
          <c:showBubbleSize val="0"/>
        </c:dLbls>
        <c:gapWidth val="150"/>
        <c:overlap val="-25"/>
        <c:axId val="901042568"/>
        <c:axId val="901047664"/>
      </c:barChart>
      <c:catAx>
        <c:axId val="901042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47664"/>
        <c:crosses val="autoZero"/>
        <c:auto val="1"/>
        <c:lblAlgn val="ctr"/>
        <c:lblOffset val="100"/>
        <c:noMultiLvlLbl val="0"/>
      </c:catAx>
      <c:valAx>
        <c:axId val="901047664"/>
        <c:scaling>
          <c:orientation val="minMax"/>
        </c:scaling>
        <c:delete val="1"/>
        <c:axPos val="l"/>
        <c:numFmt formatCode="0%" sourceLinked="1"/>
        <c:majorTickMark val="none"/>
        <c:minorTickMark val="none"/>
        <c:tickLblPos val="nextTo"/>
        <c:crossAx val="90104256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'Gráficos '!$D$27</c:f>
              <c:strCache>
                <c:ptCount val="1"/>
                <c:pt idx="0">
                  <c:v>Lima</c:v>
                </c:pt>
              </c:strCache>
            </c:strRef>
          </c:tx>
          <c:spPr>
            <a:solidFill>
              <a:schemeClr val="accent1"/>
            </a:solidFill>
            <a:ln>
              <a:noFill/>
            </a:ln>
            <a:effectLst/>
          </c:spPr>
          <c:invertIfNegative val="0"/>
          <c:dLbls>
            <c:dLbl>
              <c:idx val="0"/>
              <c:tx>
                <c:rich>
                  <a:bodyPr/>
                  <a:lstStyle/>
                  <a:p>
                    <a:r>
                      <a:rPr lang="en-US" dirty="0"/>
                      <a:t>25%</a:t>
                    </a:r>
                  </a:p>
                </c:rich>
              </c:tx>
              <c:showLegendKey val="0"/>
              <c:showVal val="1"/>
              <c:showCatName val="0"/>
              <c:showSerName val="0"/>
              <c:showPercent val="0"/>
              <c:showBubbleSize val="0"/>
              <c:extLst>
                <c:ext xmlns:c15="http://schemas.microsoft.com/office/drawing/2012/chart" uri="{CE6537A1-D6FC-4f65-9D91-7224C49458BB}"/>
              </c:extLst>
            </c:dLbl>
            <c:dLbl>
              <c:idx val="1"/>
              <c:tx>
                <c:rich>
                  <a:bodyPr/>
                  <a:lstStyle/>
                  <a:p>
                    <a:r>
                      <a:rPr lang="en-US" dirty="0"/>
                      <a:t>30%</a:t>
                    </a:r>
                  </a:p>
                </c:rich>
              </c:tx>
              <c:showLegendKey val="0"/>
              <c:showVal val="1"/>
              <c:showCatName val="0"/>
              <c:showSerName val="0"/>
              <c:showPercent val="0"/>
              <c:showBubbleSize val="0"/>
              <c:extLst>
                <c:ext xmlns:c15="http://schemas.microsoft.com/office/drawing/2012/chart" uri="{CE6537A1-D6FC-4f65-9D91-7224C49458BB}"/>
              </c:extLst>
            </c:dLbl>
            <c:dLbl>
              <c:idx val="2"/>
              <c:tx>
                <c:rich>
                  <a:bodyPr/>
                  <a:lstStyle/>
                  <a:p>
                    <a:r>
                      <a:rPr lang="en-US" dirty="0"/>
                      <a:t>28%</a:t>
                    </a:r>
                  </a:p>
                </c:rich>
              </c:tx>
              <c:showLegendKey val="0"/>
              <c:showVal val="1"/>
              <c:showCatName val="0"/>
              <c:showSerName val="0"/>
              <c:showPercent val="0"/>
              <c:showBubbleSize val="0"/>
              <c:extLst>
                <c:ext xmlns:c15="http://schemas.microsoft.com/office/drawing/2012/chart" uri="{CE6537A1-D6FC-4f65-9D91-7224C49458BB}"/>
              </c:extLst>
            </c:dLbl>
            <c:dLbl>
              <c:idx val="3"/>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extLst>
            </c:dLbl>
            <c:dLbl>
              <c:idx val="4"/>
              <c:tx>
                <c:rich>
                  <a:bodyPr/>
                  <a:lstStyle/>
                  <a:p>
                    <a:r>
                      <a:rPr lang="en-US" dirty="0"/>
                      <a:t>32%</a:t>
                    </a:r>
                  </a:p>
                </c:rich>
              </c:tx>
              <c:showLegendKey val="0"/>
              <c:showVal val="1"/>
              <c:showCatName val="0"/>
              <c:showSerName val="0"/>
              <c:showPercent val="0"/>
              <c:showBubbleSize val="0"/>
              <c:extLst>
                <c:ext xmlns:c15="http://schemas.microsoft.com/office/drawing/2012/chart" uri="{CE6537A1-D6FC-4f65-9D91-7224C49458BB}"/>
              </c:extLst>
            </c:dLbl>
            <c:dLbl>
              <c:idx val="5"/>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extLst>
            </c:dLbl>
            <c:dLbl>
              <c:idx val="6"/>
              <c:tx>
                <c:rich>
                  <a:bodyPr/>
                  <a:lstStyle/>
                  <a:p>
                    <a:r>
                      <a:rPr lang="en-US" dirty="0"/>
                      <a:t>29%</a:t>
                    </a:r>
                  </a:p>
                </c:rich>
              </c:tx>
              <c:showLegendKey val="0"/>
              <c:showVal val="1"/>
              <c:showCatName val="0"/>
              <c:showSerName val="0"/>
              <c:showPercent val="0"/>
              <c:showBubbleSize val="0"/>
              <c:extLst>
                <c:ext xmlns:c15="http://schemas.microsoft.com/office/drawing/2012/chart" uri="{CE6537A1-D6FC-4f65-9D91-7224C49458BB}"/>
              </c:extLst>
            </c:dLbl>
            <c:dLbl>
              <c:idx val="7"/>
              <c:tx>
                <c:rich>
                  <a:bodyPr/>
                  <a:lstStyle/>
                  <a:p>
                    <a:r>
                      <a:rPr lang="en-US" dirty="0"/>
                      <a:t>31%</a:t>
                    </a:r>
                  </a:p>
                </c:rich>
              </c:tx>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1" vertOverflow="ellipsis" vert="horz" wrap="square" lIns="38100" tIns="19050" rIns="38100" bIns="19050" anchor="ctr" anchorCtr="1">
                <a:spAutoFit/>
              </a:bodyPr>
              <a:lstStyle/>
              <a:p>
                <a:pPr>
                  <a:defRPr lang="es-ES" sz="700" b="0" i="0" u="none" strike="noStrike" kern="1200" baseline="0">
                    <a:solidFill>
                      <a:schemeClr val="tx1">
                        <a:lumMod val="75000"/>
                        <a:lumOff val="25000"/>
                      </a:schemeClr>
                    </a:solidFill>
                    <a:latin typeface="+mn-lt"/>
                    <a:ea typeface="+mn-ea"/>
                    <a:cs typeface="+mn-cs"/>
                  </a:defRPr>
                </a:pPr>
                <a:endParaRPr lang="es-EC"/>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'Gráficos '!$A$28:$A$35</c:f>
              <c:numCache>
                <c:formatCode>General</c:formatCode>
                <c:ptCount val="8"/>
                <c:pt idx="0">
                  <c:v>2008</c:v>
                </c:pt>
                <c:pt idx="1">
                  <c:v>2009</c:v>
                </c:pt>
                <c:pt idx="2">
                  <c:v>2010</c:v>
                </c:pt>
                <c:pt idx="3">
                  <c:v>2011</c:v>
                </c:pt>
                <c:pt idx="4">
                  <c:v>2012</c:v>
                </c:pt>
                <c:pt idx="5">
                  <c:v>2013</c:v>
                </c:pt>
                <c:pt idx="6">
                  <c:v>2014</c:v>
                </c:pt>
                <c:pt idx="7">
                  <c:v>2015</c:v>
                </c:pt>
              </c:numCache>
            </c:numRef>
          </c:cat>
          <c:val>
            <c:numRef>
              <c:f>'Gráficos '!$D$28:$D$35</c:f>
              <c:numCache>
                <c:formatCode>0%</c:formatCode>
                <c:ptCount val="8"/>
                <c:pt idx="0">
                  <c:v>0.25277542903670297</c:v>
                </c:pt>
                <c:pt idx="1">
                  <c:v>0.29502726981071542</c:v>
                </c:pt>
                <c:pt idx="2">
                  <c:v>0.27805916138874176</c:v>
                </c:pt>
                <c:pt idx="3">
                  <c:v>0.30872700051219415</c:v>
                </c:pt>
                <c:pt idx="4">
                  <c:v>0.31699161544166637</c:v>
                </c:pt>
                <c:pt idx="5">
                  <c:v>0.31326746355019852</c:v>
                </c:pt>
                <c:pt idx="6">
                  <c:v>0.28962119253496366</c:v>
                </c:pt>
                <c:pt idx="7">
                  <c:v>0.30939435301199103</c:v>
                </c:pt>
              </c:numCache>
            </c:numRef>
          </c:val>
        </c:ser>
        <c:dLbls>
          <c:showLegendKey val="0"/>
          <c:showVal val="1"/>
          <c:showCatName val="0"/>
          <c:showSerName val="0"/>
          <c:showPercent val="0"/>
          <c:showBubbleSize val="0"/>
        </c:dLbls>
        <c:gapWidth val="150"/>
        <c:overlap val="-25"/>
        <c:axId val="901046880"/>
        <c:axId val="901044528"/>
      </c:barChart>
      <c:catAx>
        <c:axId val="9010468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700" b="0" i="0" u="none" strike="noStrike" kern="1200" baseline="0">
                <a:solidFill>
                  <a:schemeClr val="tx1">
                    <a:lumMod val="65000"/>
                    <a:lumOff val="35000"/>
                  </a:schemeClr>
                </a:solidFill>
                <a:latin typeface="+mn-lt"/>
                <a:ea typeface="+mn-ea"/>
                <a:cs typeface="+mn-cs"/>
              </a:defRPr>
            </a:pPr>
            <a:endParaRPr lang="es-EC"/>
          </a:p>
        </c:txPr>
        <c:crossAx val="901044528"/>
        <c:crosses val="autoZero"/>
        <c:auto val="1"/>
        <c:lblAlgn val="ctr"/>
        <c:lblOffset val="100"/>
        <c:noMultiLvlLbl val="0"/>
      </c:catAx>
      <c:valAx>
        <c:axId val="901044528"/>
        <c:scaling>
          <c:orientation val="minMax"/>
        </c:scaling>
        <c:delete val="1"/>
        <c:axPos val="l"/>
        <c:numFmt formatCode="0%" sourceLinked="1"/>
        <c:majorTickMark val="none"/>
        <c:minorTickMark val="none"/>
        <c:tickLblPos val="nextTo"/>
        <c:crossAx val="9010468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s-EC"/>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A9E9FFC-B84E-4D61-8BF2-7313EA58A01F}" type="doc">
      <dgm:prSet loTypeId="urn:microsoft.com/office/officeart/2005/8/layout/cycle3" loCatId="cycle" qsTypeId="urn:microsoft.com/office/officeart/2005/8/quickstyle/simple1" qsCatId="simple" csTypeId="urn:microsoft.com/office/officeart/2005/8/colors/accent0_1" csCatId="mainScheme" phldr="1"/>
      <dgm:spPr/>
      <dgm:t>
        <a:bodyPr/>
        <a:lstStyle/>
        <a:p>
          <a:endParaRPr lang="es-ES"/>
        </a:p>
      </dgm:t>
    </dgm:pt>
    <dgm:pt modelId="{54CDC574-A875-4890-971F-FDF0891A5202}">
      <dgm:prSet phldrT="[Text]" custT="1"/>
      <dgm:spPr>
        <a:solidFill>
          <a:srgbClr val="002060"/>
        </a:solidFill>
        <a:ln w="12700">
          <a:noFill/>
        </a:ln>
      </dgm:spPr>
      <dgm:t>
        <a:bodyPr/>
        <a:lstStyle/>
        <a:p>
          <a:r>
            <a:rPr lang="es-ES_tradnl" sz="1100" b="1" dirty="0" smtClean="0">
              <a:solidFill>
                <a:schemeClr val="bg1"/>
              </a:solidFill>
              <a:latin typeface="Arial  "/>
            </a:rPr>
            <a:t>Posicionarse en la nueva </a:t>
          </a:r>
          <a:r>
            <a:rPr lang="es-ES_tradnl" sz="1100" b="1" dirty="0" err="1" smtClean="0">
              <a:solidFill>
                <a:schemeClr val="bg1"/>
              </a:solidFill>
              <a:latin typeface="Arial  "/>
            </a:rPr>
            <a:t>omnicanalidad</a:t>
          </a:r>
          <a:endParaRPr lang="es-ES_tradnl" sz="1100" b="1" dirty="0">
            <a:solidFill>
              <a:schemeClr val="bg1"/>
            </a:solidFill>
            <a:latin typeface="Arial  "/>
          </a:endParaRPr>
        </a:p>
      </dgm:t>
    </dgm:pt>
    <dgm:pt modelId="{15795986-E2F1-46FC-928C-7ED6139F49C4}" type="parTrans" cxnId="{5AA4BFFE-F5FC-44C2-A8EC-76EFF64C695F}">
      <dgm:prSet/>
      <dgm:spPr/>
      <dgm:t>
        <a:bodyPr/>
        <a:lstStyle/>
        <a:p>
          <a:endParaRPr lang="es-ES" sz="1200" b="1">
            <a:latin typeface="Calibri" panose="020F0502020204030204" pitchFamily="34" charset="0"/>
          </a:endParaRPr>
        </a:p>
      </dgm:t>
    </dgm:pt>
    <dgm:pt modelId="{27DF8E38-9D41-48E3-A308-76B0E015EE92}" type="sibTrans" cxnId="{5AA4BFFE-F5FC-44C2-A8EC-76EFF64C695F}">
      <dgm:prSet/>
      <dgm:spPr/>
      <dgm:t>
        <a:bodyPr/>
        <a:lstStyle/>
        <a:p>
          <a:endParaRPr lang="es-ES" sz="1200" b="1">
            <a:latin typeface="Calibri" panose="020F0502020204030204" pitchFamily="34" charset="0"/>
          </a:endParaRPr>
        </a:p>
      </dgm:t>
    </dgm:pt>
    <dgm:pt modelId="{AA4B5B9E-9563-45F5-ACC3-DBD44C0EF05B}">
      <dgm:prSet phldrT="[Text]" custT="1"/>
      <dgm:spPr>
        <a:solidFill>
          <a:schemeClr val="accent3"/>
        </a:solidFill>
        <a:ln w="12700">
          <a:noFill/>
        </a:ln>
      </dgm:spPr>
      <dgm:t>
        <a:bodyPr lIns="0" rIns="0"/>
        <a:lstStyle/>
        <a:p>
          <a:pPr>
            <a:spcAft>
              <a:spcPts val="200"/>
            </a:spcAft>
          </a:pPr>
          <a:r>
            <a:rPr lang="es-ES_tradnl" sz="1100" b="1" dirty="0" smtClean="0">
              <a:solidFill>
                <a:schemeClr val="bg1"/>
              </a:solidFill>
              <a:latin typeface="Arial  "/>
            </a:rPr>
            <a:t>Poner en valor la generación de datos</a:t>
          </a:r>
        </a:p>
      </dgm:t>
    </dgm:pt>
    <dgm:pt modelId="{2D853DA5-D861-4AEB-A7E5-0BC01579C7BD}" type="parTrans" cxnId="{AA520244-87C5-419D-94F8-275F36B6A536}">
      <dgm:prSet/>
      <dgm:spPr/>
      <dgm:t>
        <a:bodyPr/>
        <a:lstStyle/>
        <a:p>
          <a:endParaRPr lang="es-ES" sz="1200" b="1">
            <a:latin typeface="Calibri" panose="020F0502020204030204" pitchFamily="34" charset="0"/>
          </a:endParaRPr>
        </a:p>
      </dgm:t>
    </dgm:pt>
    <dgm:pt modelId="{0A6B78C3-3DCC-41EB-A962-9EF736ECA4A5}" type="sibTrans" cxnId="{AA520244-87C5-419D-94F8-275F36B6A536}">
      <dgm:prSet/>
      <dgm:spPr/>
      <dgm:t>
        <a:bodyPr/>
        <a:lstStyle/>
        <a:p>
          <a:endParaRPr lang="es-ES" sz="1200" b="1">
            <a:latin typeface="Calibri" panose="020F0502020204030204" pitchFamily="34" charset="0"/>
          </a:endParaRPr>
        </a:p>
      </dgm:t>
    </dgm:pt>
    <dgm:pt modelId="{6C9A6904-3B63-40F6-B611-5E539ECF6F02}">
      <dgm:prSet phldrT="[Text]" custT="1"/>
      <dgm:spPr>
        <a:solidFill>
          <a:schemeClr val="accent2">
            <a:lumMod val="75000"/>
          </a:schemeClr>
        </a:solidFill>
        <a:ln w="12700">
          <a:noFill/>
        </a:ln>
      </dgm:spPr>
      <dgm:t>
        <a:bodyPr/>
        <a:lstStyle/>
        <a:p>
          <a:r>
            <a:rPr lang="es-ES_tradnl" sz="1100" b="1" dirty="0" err="1" smtClean="0">
              <a:solidFill>
                <a:schemeClr val="bg1"/>
              </a:solidFill>
              <a:latin typeface="Arial  "/>
            </a:rPr>
            <a:t>Inbound</a:t>
          </a:r>
          <a:r>
            <a:rPr lang="es-ES_tradnl" sz="1100" b="1" dirty="0" smtClean="0">
              <a:solidFill>
                <a:schemeClr val="bg1"/>
              </a:solidFill>
              <a:latin typeface="Arial  "/>
            </a:rPr>
            <a:t> Marketing: el usuario es el centro </a:t>
          </a:r>
          <a:endParaRPr lang="es-ES_tradnl" sz="1100" b="1" dirty="0">
            <a:solidFill>
              <a:schemeClr val="bg1"/>
            </a:solidFill>
            <a:latin typeface="Arial  "/>
          </a:endParaRPr>
        </a:p>
      </dgm:t>
    </dgm:pt>
    <dgm:pt modelId="{040C3A8C-69F0-44B0-AA53-9222CA91AC4E}" type="parTrans" cxnId="{A7049FCF-EE4D-405B-98B8-8EB79FA01A71}">
      <dgm:prSet/>
      <dgm:spPr/>
      <dgm:t>
        <a:bodyPr/>
        <a:lstStyle/>
        <a:p>
          <a:endParaRPr lang="es-ES" sz="1200" b="1">
            <a:latin typeface="Calibri" panose="020F0502020204030204" pitchFamily="34" charset="0"/>
          </a:endParaRPr>
        </a:p>
      </dgm:t>
    </dgm:pt>
    <dgm:pt modelId="{F530F514-13EA-4E58-AE27-99208BF361F2}" type="sibTrans" cxnId="{A7049FCF-EE4D-405B-98B8-8EB79FA01A71}">
      <dgm:prSet/>
      <dgm:spPr/>
      <dgm:t>
        <a:bodyPr/>
        <a:lstStyle/>
        <a:p>
          <a:endParaRPr lang="es-ES" sz="1200" b="1">
            <a:latin typeface="Calibri" panose="020F0502020204030204" pitchFamily="34" charset="0"/>
          </a:endParaRPr>
        </a:p>
      </dgm:t>
    </dgm:pt>
    <dgm:pt modelId="{32AB9653-F0A7-4CAB-8F4C-3D4CB6132FA1}" type="pres">
      <dgm:prSet presAssocID="{BA9E9FFC-B84E-4D61-8BF2-7313EA58A01F}" presName="Name0" presStyleCnt="0">
        <dgm:presLayoutVars>
          <dgm:dir/>
          <dgm:resizeHandles val="exact"/>
        </dgm:presLayoutVars>
      </dgm:prSet>
      <dgm:spPr/>
      <dgm:t>
        <a:bodyPr/>
        <a:lstStyle/>
        <a:p>
          <a:endParaRPr lang="es-ES"/>
        </a:p>
      </dgm:t>
    </dgm:pt>
    <dgm:pt modelId="{6E202E7E-08C8-45A0-9190-E8004B022979}" type="pres">
      <dgm:prSet presAssocID="{BA9E9FFC-B84E-4D61-8BF2-7313EA58A01F}" presName="cycle" presStyleCnt="0"/>
      <dgm:spPr/>
    </dgm:pt>
    <dgm:pt modelId="{FB0ADE8D-E56A-49C3-8D00-5E273B3E2636}" type="pres">
      <dgm:prSet presAssocID="{54CDC574-A875-4890-971F-FDF0891A5202}" presName="nodeFirstNode" presStyleLbl="node1" presStyleIdx="0" presStyleCnt="3" custScaleX="89255" custScaleY="125695" custRadScaleRad="81511">
        <dgm:presLayoutVars>
          <dgm:bulletEnabled val="1"/>
        </dgm:presLayoutVars>
      </dgm:prSet>
      <dgm:spPr/>
      <dgm:t>
        <a:bodyPr/>
        <a:lstStyle/>
        <a:p>
          <a:endParaRPr lang="es-ES"/>
        </a:p>
      </dgm:t>
    </dgm:pt>
    <dgm:pt modelId="{30E09F9A-721C-450C-A2D7-CA0B8008C7B1}" type="pres">
      <dgm:prSet presAssocID="{27DF8E38-9D41-48E3-A308-76B0E015EE92}" presName="sibTransFirstNode" presStyleLbl="bgShp" presStyleIdx="0" presStyleCnt="1"/>
      <dgm:spPr/>
      <dgm:t>
        <a:bodyPr/>
        <a:lstStyle/>
        <a:p>
          <a:endParaRPr lang="es-ES"/>
        </a:p>
      </dgm:t>
    </dgm:pt>
    <dgm:pt modelId="{AF6F5AC8-0019-4F0D-B9B6-84E7D591C7E2}" type="pres">
      <dgm:prSet presAssocID="{AA4B5B9E-9563-45F5-ACC3-DBD44C0EF05B}" presName="nodeFollowingNodes" presStyleLbl="node1" presStyleIdx="1" presStyleCnt="3" custScaleX="86911" custScaleY="127431">
        <dgm:presLayoutVars>
          <dgm:bulletEnabled val="1"/>
        </dgm:presLayoutVars>
      </dgm:prSet>
      <dgm:spPr/>
      <dgm:t>
        <a:bodyPr/>
        <a:lstStyle/>
        <a:p>
          <a:endParaRPr lang="es-ES"/>
        </a:p>
      </dgm:t>
    </dgm:pt>
    <dgm:pt modelId="{6ABEAB96-A125-4687-8B4E-C5B9DE981EA4}" type="pres">
      <dgm:prSet presAssocID="{6C9A6904-3B63-40F6-B611-5E539ECF6F02}" presName="nodeFollowingNodes" presStyleLbl="node1" presStyleIdx="2" presStyleCnt="3" custScaleX="74244" custScaleY="148693">
        <dgm:presLayoutVars>
          <dgm:bulletEnabled val="1"/>
        </dgm:presLayoutVars>
      </dgm:prSet>
      <dgm:spPr/>
      <dgm:t>
        <a:bodyPr/>
        <a:lstStyle/>
        <a:p>
          <a:endParaRPr lang="es-ES"/>
        </a:p>
      </dgm:t>
    </dgm:pt>
  </dgm:ptLst>
  <dgm:cxnLst>
    <dgm:cxn modelId="{92F65DBC-4A42-4BD0-A6A9-E7571530E298}" type="presOf" srcId="{6C9A6904-3B63-40F6-B611-5E539ECF6F02}" destId="{6ABEAB96-A125-4687-8B4E-C5B9DE981EA4}" srcOrd="0" destOrd="0" presId="urn:microsoft.com/office/officeart/2005/8/layout/cycle3"/>
    <dgm:cxn modelId="{5AA4BFFE-F5FC-44C2-A8EC-76EFF64C695F}" srcId="{BA9E9FFC-B84E-4D61-8BF2-7313EA58A01F}" destId="{54CDC574-A875-4890-971F-FDF0891A5202}" srcOrd="0" destOrd="0" parTransId="{15795986-E2F1-46FC-928C-7ED6139F49C4}" sibTransId="{27DF8E38-9D41-48E3-A308-76B0E015EE92}"/>
    <dgm:cxn modelId="{A7049FCF-EE4D-405B-98B8-8EB79FA01A71}" srcId="{BA9E9FFC-B84E-4D61-8BF2-7313EA58A01F}" destId="{6C9A6904-3B63-40F6-B611-5E539ECF6F02}" srcOrd="2" destOrd="0" parTransId="{040C3A8C-69F0-44B0-AA53-9222CA91AC4E}" sibTransId="{F530F514-13EA-4E58-AE27-99208BF361F2}"/>
    <dgm:cxn modelId="{B72EE60F-34AA-457B-AABA-2402E245BF1E}" type="presOf" srcId="{27DF8E38-9D41-48E3-A308-76B0E015EE92}" destId="{30E09F9A-721C-450C-A2D7-CA0B8008C7B1}" srcOrd="0" destOrd="0" presId="urn:microsoft.com/office/officeart/2005/8/layout/cycle3"/>
    <dgm:cxn modelId="{38BB3934-5315-49BA-9AAE-3FACF5B57A68}" type="presOf" srcId="{54CDC574-A875-4890-971F-FDF0891A5202}" destId="{FB0ADE8D-E56A-49C3-8D00-5E273B3E2636}" srcOrd="0" destOrd="0" presId="urn:microsoft.com/office/officeart/2005/8/layout/cycle3"/>
    <dgm:cxn modelId="{113D8443-D46E-4639-A1AD-0CE676BCBD62}" type="presOf" srcId="{BA9E9FFC-B84E-4D61-8BF2-7313EA58A01F}" destId="{32AB9653-F0A7-4CAB-8F4C-3D4CB6132FA1}" srcOrd="0" destOrd="0" presId="urn:microsoft.com/office/officeart/2005/8/layout/cycle3"/>
    <dgm:cxn modelId="{AA520244-87C5-419D-94F8-275F36B6A536}" srcId="{BA9E9FFC-B84E-4D61-8BF2-7313EA58A01F}" destId="{AA4B5B9E-9563-45F5-ACC3-DBD44C0EF05B}" srcOrd="1" destOrd="0" parTransId="{2D853DA5-D861-4AEB-A7E5-0BC01579C7BD}" sibTransId="{0A6B78C3-3DCC-41EB-A962-9EF736ECA4A5}"/>
    <dgm:cxn modelId="{B73CE5DA-2CB0-4F8F-9BC6-7EB126225298}" type="presOf" srcId="{AA4B5B9E-9563-45F5-ACC3-DBD44C0EF05B}" destId="{AF6F5AC8-0019-4F0D-B9B6-84E7D591C7E2}" srcOrd="0" destOrd="0" presId="urn:microsoft.com/office/officeart/2005/8/layout/cycle3"/>
    <dgm:cxn modelId="{13910990-5770-464C-A5D0-2382DEE971A9}" type="presParOf" srcId="{32AB9653-F0A7-4CAB-8F4C-3D4CB6132FA1}" destId="{6E202E7E-08C8-45A0-9190-E8004B022979}" srcOrd="0" destOrd="0" presId="urn:microsoft.com/office/officeart/2005/8/layout/cycle3"/>
    <dgm:cxn modelId="{D5E4530E-5881-4F3C-A33D-5C966A8F097C}" type="presParOf" srcId="{6E202E7E-08C8-45A0-9190-E8004B022979}" destId="{FB0ADE8D-E56A-49C3-8D00-5E273B3E2636}" srcOrd="0" destOrd="0" presId="urn:microsoft.com/office/officeart/2005/8/layout/cycle3"/>
    <dgm:cxn modelId="{C07E6F64-096E-40BF-AE38-1BD9DFBE2E9A}" type="presParOf" srcId="{6E202E7E-08C8-45A0-9190-E8004B022979}" destId="{30E09F9A-721C-450C-A2D7-CA0B8008C7B1}" srcOrd="1" destOrd="0" presId="urn:microsoft.com/office/officeart/2005/8/layout/cycle3"/>
    <dgm:cxn modelId="{75991C91-52A8-4BB1-A6AE-33BB2AD9F606}" type="presParOf" srcId="{6E202E7E-08C8-45A0-9190-E8004B022979}" destId="{AF6F5AC8-0019-4F0D-B9B6-84E7D591C7E2}" srcOrd="2" destOrd="0" presId="urn:microsoft.com/office/officeart/2005/8/layout/cycle3"/>
    <dgm:cxn modelId="{1D9F3A4F-A64E-4469-B3D1-FF634014F73D}" type="presParOf" srcId="{6E202E7E-08C8-45A0-9190-E8004B022979}" destId="{6ABEAB96-A125-4687-8B4E-C5B9DE981EA4}" srcOrd="3" destOrd="0" presId="urn:microsoft.com/office/officeart/2005/8/layout/cycle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0E09F9A-721C-450C-A2D7-CA0B8008C7B1}">
      <dsp:nvSpPr>
        <dsp:cNvPr id="0" name=""/>
        <dsp:cNvSpPr/>
      </dsp:nvSpPr>
      <dsp:spPr>
        <a:xfrm>
          <a:off x="431189" y="199205"/>
          <a:ext cx="2345467" cy="2345467"/>
        </a:xfrm>
        <a:prstGeom prst="circularArrow">
          <a:avLst>
            <a:gd name="adj1" fmla="val 5689"/>
            <a:gd name="adj2" fmla="val 340510"/>
            <a:gd name="adj3" fmla="val 13169026"/>
            <a:gd name="adj4" fmla="val 17761053"/>
            <a:gd name="adj5" fmla="val 5908"/>
          </a:avLst>
        </a:prstGeom>
        <a:solidFill>
          <a:schemeClr val="dk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FB0ADE8D-E56A-49C3-8D00-5E273B3E2636}">
      <dsp:nvSpPr>
        <dsp:cNvPr id="0" name=""/>
        <dsp:cNvSpPr/>
      </dsp:nvSpPr>
      <dsp:spPr>
        <a:xfrm>
          <a:off x="922727" y="110764"/>
          <a:ext cx="1362392" cy="959307"/>
        </a:xfrm>
        <a:prstGeom prst="roundRect">
          <a:avLst/>
        </a:prstGeom>
        <a:solidFill>
          <a:srgbClr val="002060"/>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s-ES_tradnl" sz="1100" b="1" kern="1200" dirty="0" smtClean="0">
              <a:solidFill>
                <a:schemeClr val="bg1"/>
              </a:solidFill>
              <a:latin typeface="Arial  "/>
            </a:rPr>
            <a:t>Posicionarse en la nueva </a:t>
          </a:r>
          <a:r>
            <a:rPr lang="es-ES_tradnl" sz="1100" b="1" kern="1200" dirty="0" err="1" smtClean="0">
              <a:solidFill>
                <a:schemeClr val="bg1"/>
              </a:solidFill>
              <a:latin typeface="Arial  "/>
            </a:rPr>
            <a:t>omnicanalidad</a:t>
          </a:r>
          <a:endParaRPr lang="es-ES_tradnl" sz="1100" b="1" kern="1200" dirty="0">
            <a:solidFill>
              <a:schemeClr val="bg1"/>
            </a:solidFill>
            <a:latin typeface="Arial  "/>
          </a:endParaRPr>
        </a:p>
      </dsp:txBody>
      <dsp:txXfrm>
        <a:off x="969557" y="157594"/>
        <a:ext cx="1268732" cy="865647"/>
      </dsp:txXfrm>
    </dsp:sp>
    <dsp:sp modelId="{AF6F5AC8-0019-4F0D-B9B6-84E7D591C7E2}">
      <dsp:nvSpPr>
        <dsp:cNvPr id="0" name=""/>
        <dsp:cNvSpPr/>
      </dsp:nvSpPr>
      <dsp:spPr>
        <a:xfrm>
          <a:off x="1829559" y="1454051"/>
          <a:ext cx="1326614" cy="972556"/>
        </a:xfrm>
        <a:prstGeom prst="roundRect">
          <a:avLst/>
        </a:prstGeom>
        <a:solidFill>
          <a:schemeClr val="accent3"/>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0" tIns="41910" rIns="0" bIns="41910" numCol="1" spcCol="1270" anchor="ctr" anchorCtr="0">
          <a:noAutofit/>
        </a:bodyPr>
        <a:lstStyle/>
        <a:p>
          <a:pPr lvl="0" algn="ctr" defTabSz="488950">
            <a:lnSpc>
              <a:spcPct val="90000"/>
            </a:lnSpc>
            <a:spcBef>
              <a:spcPct val="0"/>
            </a:spcBef>
            <a:spcAft>
              <a:spcPts val="200"/>
            </a:spcAft>
          </a:pPr>
          <a:r>
            <a:rPr lang="es-ES_tradnl" sz="1100" b="1" kern="1200" dirty="0" smtClean="0">
              <a:solidFill>
                <a:schemeClr val="bg1"/>
              </a:solidFill>
              <a:latin typeface="Arial  "/>
            </a:rPr>
            <a:t>Poner en valor la generación de datos</a:t>
          </a:r>
        </a:p>
      </dsp:txBody>
      <dsp:txXfrm>
        <a:off x="1877035" y="1501527"/>
        <a:ext cx="1231662" cy="877604"/>
      </dsp:txXfrm>
    </dsp:sp>
    <dsp:sp modelId="{6ABEAB96-A125-4687-8B4E-C5B9DE981EA4}">
      <dsp:nvSpPr>
        <dsp:cNvPr id="0" name=""/>
        <dsp:cNvSpPr/>
      </dsp:nvSpPr>
      <dsp:spPr>
        <a:xfrm>
          <a:off x="148348" y="1372915"/>
          <a:ext cx="1133264" cy="1134828"/>
        </a:xfrm>
        <a:prstGeom prst="roundRect">
          <a:avLst/>
        </a:prstGeom>
        <a:solidFill>
          <a:schemeClr val="accent2">
            <a:lumMod val="75000"/>
          </a:schemeClr>
        </a:solidFill>
        <a:ln w="12700" cap="flat" cmpd="sng" algn="ctr">
          <a:no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lvl="0" algn="ctr" defTabSz="488950">
            <a:lnSpc>
              <a:spcPct val="90000"/>
            </a:lnSpc>
            <a:spcBef>
              <a:spcPct val="0"/>
            </a:spcBef>
            <a:spcAft>
              <a:spcPct val="35000"/>
            </a:spcAft>
          </a:pPr>
          <a:r>
            <a:rPr lang="es-ES_tradnl" sz="1100" b="1" kern="1200" dirty="0" err="1" smtClean="0">
              <a:solidFill>
                <a:schemeClr val="bg1"/>
              </a:solidFill>
              <a:latin typeface="Arial  "/>
            </a:rPr>
            <a:t>Inbound</a:t>
          </a:r>
          <a:r>
            <a:rPr lang="es-ES_tradnl" sz="1100" b="1" kern="1200" dirty="0" smtClean="0">
              <a:solidFill>
                <a:schemeClr val="bg1"/>
              </a:solidFill>
              <a:latin typeface="Arial  "/>
            </a:rPr>
            <a:t> Marketing: el usuario es el centro </a:t>
          </a:r>
          <a:endParaRPr lang="es-ES_tradnl" sz="1100" b="1" kern="1200" dirty="0">
            <a:solidFill>
              <a:schemeClr val="bg1"/>
            </a:solidFill>
            <a:latin typeface="Arial  "/>
          </a:endParaRPr>
        </a:p>
      </dsp:txBody>
      <dsp:txXfrm>
        <a:off x="203669" y="1428236"/>
        <a:ext cx="1022622" cy="1024186"/>
      </dsp:txXfrm>
    </dsp:sp>
  </dsp:spTree>
</dsp:drawing>
</file>

<file path=ppt/diagrams/layout1.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10.vml.rels><?xml version="1.0" encoding="UTF-8" standalone="yes"?>
<Relationships xmlns="http://schemas.openxmlformats.org/package/2006/relationships"><Relationship Id="rId1" Type="http://schemas.openxmlformats.org/officeDocument/2006/relationships/image" Target="NULL"/></Relationships>
</file>

<file path=ppt/drawings/_rels/vmlDrawing11.vml.rels><?xml version="1.0" encoding="UTF-8" standalone="yes"?>
<Relationships xmlns="http://schemas.openxmlformats.org/package/2006/relationships"><Relationship Id="rId1" Type="http://schemas.openxmlformats.org/officeDocument/2006/relationships/image" Target="NULL"/></Relationships>
</file>

<file path=ppt/drawings/_rels/vmlDrawing12.vml.rels><?xml version="1.0" encoding="UTF-8" standalone="yes"?>
<Relationships xmlns="http://schemas.openxmlformats.org/package/2006/relationships"><Relationship Id="rId1" Type="http://schemas.openxmlformats.org/officeDocument/2006/relationships/image" Target="NULL"/></Relationships>
</file>

<file path=ppt/drawings/_rels/vmlDrawing13.vml.rels><?xml version="1.0" encoding="UTF-8" standalone="yes"?>
<Relationships xmlns="http://schemas.openxmlformats.org/package/2006/relationships"><Relationship Id="rId1" Type="http://schemas.openxmlformats.org/officeDocument/2006/relationships/image" Target="NULL"/></Relationships>
</file>

<file path=ppt/drawings/_rels/vmlDrawing14.vml.rels><?xml version="1.0" encoding="UTF-8" standalone="yes"?>
<Relationships xmlns="http://schemas.openxmlformats.org/package/2006/relationships"><Relationship Id="rId1" Type="http://schemas.openxmlformats.org/officeDocument/2006/relationships/image" Target="NULL"/></Relationships>
</file>

<file path=ppt/drawings/_rels/vmlDrawing15.vml.rels><?xml version="1.0" encoding="UTF-8" standalone="yes"?>
<Relationships xmlns="http://schemas.openxmlformats.org/package/2006/relationships"><Relationship Id="rId1" Type="http://schemas.openxmlformats.org/officeDocument/2006/relationships/image" Target="NULL"/></Relationships>
</file>

<file path=ppt/drawings/_rels/vmlDrawing16.vml.rels><?xml version="1.0" encoding="UTF-8" standalone="yes"?>
<Relationships xmlns="http://schemas.openxmlformats.org/package/2006/relationships"><Relationship Id="rId1" Type="http://schemas.openxmlformats.org/officeDocument/2006/relationships/image" Target="NULL"/></Relationships>
</file>

<file path=ppt/drawings/_rels/vmlDrawing17.vml.rels><?xml version="1.0" encoding="UTF-8" standalone="yes"?>
<Relationships xmlns="http://schemas.openxmlformats.org/package/2006/relationships"><Relationship Id="rId1" Type="http://schemas.openxmlformats.org/officeDocument/2006/relationships/image" Target="NULL"/></Relationships>
</file>

<file path=ppt/drawings/_rels/vmlDrawing18.vml.rels><?xml version="1.0" encoding="UTF-8" standalone="yes"?>
<Relationships xmlns="http://schemas.openxmlformats.org/package/2006/relationships"><Relationship Id="rId1" Type="http://schemas.openxmlformats.org/officeDocument/2006/relationships/image" Target="NULL"/></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37.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2.emf"/></Relationships>
</file>

<file path=ppt/drawings/_rels/vmlDrawing6.vml.rels><?xml version="1.0" encoding="UTF-8" standalone="yes"?>
<Relationships xmlns="http://schemas.openxmlformats.org/package/2006/relationships"><Relationship Id="rId1" Type="http://schemas.openxmlformats.org/officeDocument/2006/relationships/image" Target="NULL"/></Relationships>
</file>

<file path=ppt/drawings/_rels/vmlDrawing7.vml.rels><?xml version="1.0" encoding="UTF-8" standalone="yes"?>
<Relationships xmlns="http://schemas.openxmlformats.org/package/2006/relationships"><Relationship Id="rId1" Type="http://schemas.openxmlformats.org/officeDocument/2006/relationships/image" Target="NULL"/></Relationships>
</file>

<file path=ppt/drawings/_rels/vmlDrawing8.vml.rels><?xml version="1.0" encoding="UTF-8" standalone="yes"?>
<Relationships xmlns="http://schemas.openxmlformats.org/package/2006/relationships"><Relationship Id="rId1" Type="http://schemas.openxmlformats.org/officeDocument/2006/relationships/image" Target="NULL"/></Relationships>
</file>

<file path=ppt/drawings/_rels/vmlDrawing9.vml.rels><?xml version="1.0" encoding="UTF-8" standalone="yes"?>
<Relationships xmlns="http://schemas.openxmlformats.org/package/2006/relationships"><Relationship Id="rId1" Type="http://schemas.openxmlformats.org/officeDocument/2006/relationships/image" Target="NULL"/></Relationships>
</file>

<file path=ppt/drawings/drawing1.xml><?xml version="1.0" encoding="utf-8"?>
<c:userShapes xmlns:c="http://schemas.openxmlformats.org/drawingml/2006/chart">
  <cdr:relSizeAnchor xmlns:cdr="http://schemas.openxmlformats.org/drawingml/2006/chartDrawing">
    <cdr:from>
      <cdr:x>0.61814</cdr:x>
      <cdr:y>0.11798</cdr:y>
    </cdr:from>
    <cdr:to>
      <cdr:x>0.83804</cdr:x>
      <cdr:y>0.40588</cdr:y>
    </cdr:to>
    <cdr:sp macro="" textlink="">
      <cdr:nvSpPr>
        <cdr:cNvPr id="4" name="CuadroTexto 3"/>
        <cdr:cNvSpPr txBox="1"/>
      </cdr:nvSpPr>
      <cdr:spPr>
        <a:xfrm xmlns:a="http://schemas.openxmlformats.org/drawingml/2006/main">
          <a:off x="6434756" y="538971"/>
          <a:ext cx="2289123" cy="131519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pPr algn="ctr"/>
          <a:endParaRPr lang="es-ES" sz="1800" b="1" dirty="0"/>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0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2" y="1"/>
            <a:ext cx="2945023" cy="495777"/>
          </a:xfrm>
          <a:prstGeom prst="rect">
            <a:avLst/>
          </a:prstGeom>
        </p:spPr>
        <p:txBody>
          <a:bodyPr vert="horz" lIns="88929" tIns="44466" rIns="88929" bIns="44466" rtlCol="0"/>
          <a:lstStyle>
            <a:lvl1pPr algn="l">
              <a:defRPr sz="1200"/>
            </a:lvl1pPr>
          </a:lstStyle>
          <a:p>
            <a:endParaRPr lang="ca-ES"/>
          </a:p>
        </p:txBody>
      </p:sp>
      <p:sp>
        <p:nvSpPr>
          <p:cNvPr id="3" name="Date Placeholder 2"/>
          <p:cNvSpPr>
            <a:spLocks noGrp="1"/>
          </p:cNvSpPr>
          <p:nvPr>
            <p:ph type="dt" sz="quarter" idx="1"/>
          </p:nvPr>
        </p:nvSpPr>
        <p:spPr>
          <a:xfrm>
            <a:off x="3847895" y="1"/>
            <a:ext cx="2945023" cy="495777"/>
          </a:xfrm>
          <a:prstGeom prst="rect">
            <a:avLst/>
          </a:prstGeom>
        </p:spPr>
        <p:txBody>
          <a:bodyPr vert="horz" lIns="88929" tIns="44466" rIns="88929" bIns="44466" rtlCol="0"/>
          <a:lstStyle>
            <a:lvl1pPr algn="r">
              <a:defRPr sz="1200"/>
            </a:lvl1pPr>
          </a:lstStyle>
          <a:p>
            <a:fld id="{0998158D-B790-45F0-8B83-D9555F6DB7E4}" type="datetimeFigureOut">
              <a:rPr lang="ca-ES" smtClean="0"/>
              <a:pPr/>
              <a:t>29/06/2016</a:t>
            </a:fld>
            <a:endParaRPr lang="ca-ES"/>
          </a:p>
        </p:txBody>
      </p:sp>
      <p:sp>
        <p:nvSpPr>
          <p:cNvPr id="4" name="Footer Placeholder 3"/>
          <p:cNvSpPr>
            <a:spLocks noGrp="1"/>
          </p:cNvSpPr>
          <p:nvPr>
            <p:ph type="ftr" sz="quarter" idx="2"/>
          </p:nvPr>
        </p:nvSpPr>
        <p:spPr>
          <a:xfrm>
            <a:off x="2" y="9408642"/>
            <a:ext cx="2945023" cy="495777"/>
          </a:xfrm>
          <a:prstGeom prst="rect">
            <a:avLst/>
          </a:prstGeom>
        </p:spPr>
        <p:txBody>
          <a:bodyPr vert="horz" lIns="88929" tIns="44466" rIns="88929" bIns="44466" rtlCol="0" anchor="b"/>
          <a:lstStyle>
            <a:lvl1pPr algn="l">
              <a:defRPr sz="1200"/>
            </a:lvl1pPr>
          </a:lstStyle>
          <a:p>
            <a:endParaRPr lang="ca-ES"/>
          </a:p>
        </p:txBody>
      </p:sp>
      <p:sp>
        <p:nvSpPr>
          <p:cNvPr id="5" name="Slide Number Placeholder 4"/>
          <p:cNvSpPr>
            <a:spLocks noGrp="1"/>
          </p:cNvSpPr>
          <p:nvPr>
            <p:ph type="sldNum" sz="quarter" idx="3"/>
          </p:nvPr>
        </p:nvSpPr>
        <p:spPr>
          <a:xfrm>
            <a:off x="3847895" y="9408642"/>
            <a:ext cx="2945023" cy="495777"/>
          </a:xfrm>
          <a:prstGeom prst="rect">
            <a:avLst/>
          </a:prstGeom>
        </p:spPr>
        <p:txBody>
          <a:bodyPr vert="horz" lIns="88929" tIns="44466" rIns="88929" bIns="44466" rtlCol="0" anchor="b"/>
          <a:lstStyle>
            <a:lvl1pPr algn="r">
              <a:defRPr sz="1200"/>
            </a:lvl1pPr>
          </a:lstStyle>
          <a:p>
            <a:fld id="{210DE9B6-86A5-4DE8-8F25-52B663BC20D7}" type="slidenum">
              <a:rPr lang="ca-ES" smtClean="0"/>
              <a:pPr/>
              <a:t>‹#›</a:t>
            </a:fld>
            <a:endParaRPr lang="ca-ES"/>
          </a:p>
        </p:txBody>
      </p:sp>
    </p:spTree>
    <p:extLst>
      <p:ext uri="{BB962C8B-B14F-4D97-AF65-F5344CB8AC3E}">
        <p14:creationId xmlns:p14="http://schemas.microsoft.com/office/powerpoint/2010/main" val="89472267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0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5" y="5"/>
            <a:ext cx="2944283" cy="495299"/>
          </a:xfrm>
          <a:prstGeom prst="rect">
            <a:avLst/>
          </a:prstGeom>
        </p:spPr>
        <p:txBody>
          <a:bodyPr vert="horz" lIns="88929" tIns="44466" rIns="88929" bIns="44466" rtlCol="0"/>
          <a:lstStyle>
            <a:lvl1pPr algn="l">
              <a:defRPr sz="1200"/>
            </a:lvl1pPr>
          </a:lstStyle>
          <a:p>
            <a:endParaRPr lang="es-ES"/>
          </a:p>
        </p:txBody>
      </p:sp>
      <p:sp>
        <p:nvSpPr>
          <p:cNvPr id="3" name="Date Placeholder 2"/>
          <p:cNvSpPr>
            <a:spLocks noGrp="1"/>
          </p:cNvSpPr>
          <p:nvPr>
            <p:ph type="dt" idx="1"/>
          </p:nvPr>
        </p:nvSpPr>
        <p:spPr>
          <a:xfrm>
            <a:off x="3848650" y="5"/>
            <a:ext cx="2944283" cy="495299"/>
          </a:xfrm>
          <a:prstGeom prst="rect">
            <a:avLst/>
          </a:prstGeom>
        </p:spPr>
        <p:txBody>
          <a:bodyPr vert="horz" lIns="88929" tIns="44466" rIns="88929" bIns="44466" rtlCol="0"/>
          <a:lstStyle>
            <a:lvl1pPr algn="r">
              <a:defRPr sz="1200"/>
            </a:lvl1pPr>
          </a:lstStyle>
          <a:p>
            <a:fld id="{05D8FF76-C71A-4D71-A93E-8568E45FDDB1}" type="datetimeFigureOut">
              <a:rPr lang="es-ES" smtClean="0"/>
              <a:pPr/>
              <a:t>29/06/2016</a:t>
            </a:fld>
            <a:endParaRPr lang="es-ES"/>
          </a:p>
        </p:txBody>
      </p:sp>
      <p:sp>
        <p:nvSpPr>
          <p:cNvPr id="4" name="Slide Image Placeholder 3"/>
          <p:cNvSpPr>
            <a:spLocks noGrp="1" noRot="1" noChangeAspect="1"/>
          </p:cNvSpPr>
          <p:nvPr>
            <p:ph type="sldImg" idx="2"/>
          </p:nvPr>
        </p:nvSpPr>
        <p:spPr>
          <a:xfrm>
            <a:off x="712788" y="741363"/>
            <a:ext cx="5368925" cy="3716337"/>
          </a:xfrm>
          <a:prstGeom prst="rect">
            <a:avLst/>
          </a:prstGeom>
          <a:noFill/>
          <a:ln w="12700">
            <a:solidFill>
              <a:prstClr val="black"/>
            </a:solidFill>
          </a:ln>
        </p:spPr>
        <p:txBody>
          <a:bodyPr vert="horz" lIns="88929" tIns="44466" rIns="88929" bIns="44466" rtlCol="0" anchor="ctr"/>
          <a:lstStyle/>
          <a:p>
            <a:endParaRPr lang="es-ES"/>
          </a:p>
        </p:txBody>
      </p:sp>
      <p:sp>
        <p:nvSpPr>
          <p:cNvPr id="5" name="Notes Placeholder 4"/>
          <p:cNvSpPr>
            <a:spLocks noGrp="1"/>
          </p:cNvSpPr>
          <p:nvPr>
            <p:ph type="body" sz="quarter" idx="3"/>
          </p:nvPr>
        </p:nvSpPr>
        <p:spPr>
          <a:xfrm>
            <a:off x="679450" y="4705352"/>
            <a:ext cx="5435600" cy="4457700"/>
          </a:xfrm>
          <a:prstGeom prst="rect">
            <a:avLst/>
          </a:prstGeom>
        </p:spPr>
        <p:txBody>
          <a:bodyPr vert="horz" lIns="88929" tIns="44466" rIns="88929" bIns="44466"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6" name="Footer Placeholder 5"/>
          <p:cNvSpPr>
            <a:spLocks noGrp="1"/>
          </p:cNvSpPr>
          <p:nvPr>
            <p:ph type="ftr" sz="quarter" idx="4"/>
          </p:nvPr>
        </p:nvSpPr>
        <p:spPr>
          <a:xfrm>
            <a:off x="5" y="9408986"/>
            <a:ext cx="2944283" cy="495299"/>
          </a:xfrm>
          <a:prstGeom prst="rect">
            <a:avLst/>
          </a:prstGeom>
        </p:spPr>
        <p:txBody>
          <a:bodyPr vert="horz" lIns="88929" tIns="44466" rIns="88929" bIns="44466" rtlCol="0" anchor="b"/>
          <a:lstStyle>
            <a:lvl1pPr algn="l">
              <a:defRPr sz="1200"/>
            </a:lvl1pPr>
          </a:lstStyle>
          <a:p>
            <a:endParaRPr lang="es-ES"/>
          </a:p>
        </p:txBody>
      </p:sp>
    </p:spTree>
    <p:extLst>
      <p:ext uri="{BB962C8B-B14F-4D97-AF65-F5344CB8AC3E}">
        <p14:creationId xmlns:p14="http://schemas.microsoft.com/office/powerpoint/2010/main" val="1061630242"/>
      </p:ext>
    </p:extLst>
  </p:cSld>
  <p:clrMap bg1="lt1" tx1="dk1" bg2="lt2" tx2="dk2" accent1="accent1" accent2="accent2" accent3="accent3" accent4="accent4" accent5="accent5" accent6="accent6" hlink="hlink" folHlink="folHlink"/>
  <p:notesStyle>
    <a:lvl1pPr marL="0" algn="l" defTabSz="913965" rtl="0" eaLnBrk="1" latinLnBrk="0" hangingPunct="1">
      <a:defRPr sz="1200" kern="1200">
        <a:solidFill>
          <a:schemeClr val="tx1"/>
        </a:solidFill>
        <a:latin typeface="+mn-lt"/>
        <a:ea typeface="+mn-ea"/>
        <a:cs typeface="+mn-cs"/>
      </a:defRPr>
    </a:lvl1pPr>
    <a:lvl2pPr marL="456982" algn="l" defTabSz="913965" rtl="0" eaLnBrk="1" latinLnBrk="0" hangingPunct="1">
      <a:defRPr sz="1200" kern="1200">
        <a:solidFill>
          <a:schemeClr val="tx1"/>
        </a:solidFill>
        <a:latin typeface="+mn-lt"/>
        <a:ea typeface="+mn-ea"/>
        <a:cs typeface="+mn-cs"/>
      </a:defRPr>
    </a:lvl2pPr>
    <a:lvl3pPr marL="913965" algn="l" defTabSz="913965" rtl="0" eaLnBrk="1" latinLnBrk="0" hangingPunct="1">
      <a:defRPr sz="1200" kern="1200">
        <a:solidFill>
          <a:schemeClr val="tx1"/>
        </a:solidFill>
        <a:latin typeface="+mn-lt"/>
        <a:ea typeface="+mn-ea"/>
        <a:cs typeface="+mn-cs"/>
      </a:defRPr>
    </a:lvl3pPr>
    <a:lvl4pPr marL="1370947" algn="l" defTabSz="913965" rtl="0" eaLnBrk="1" latinLnBrk="0" hangingPunct="1">
      <a:defRPr sz="1200" kern="1200">
        <a:solidFill>
          <a:schemeClr val="tx1"/>
        </a:solidFill>
        <a:latin typeface="+mn-lt"/>
        <a:ea typeface="+mn-ea"/>
        <a:cs typeface="+mn-cs"/>
      </a:defRPr>
    </a:lvl4pPr>
    <a:lvl5pPr marL="1827931" algn="l" defTabSz="913965" rtl="0" eaLnBrk="1" latinLnBrk="0" hangingPunct="1">
      <a:defRPr sz="1200" kern="1200">
        <a:solidFill>
          <a:schemeClr val="tx1"/>
        </a:solidFill>
        <a:latin typeface="+mn-lt"/>
        <a:ea typeface="+mn-ea"/>
        <a:cs typeface="+mn-cs"/>
      </a:defRPr>
    </a:lvl5pPr>
    <a:lvl6pPr marL="2284912" algn="l" defTabSz="913965" rtl="0" eaLnBrk="1" latinLnBrk="0" hangingPunct="1">
      <a:defRPr sz="1200" kern="1200">
        <a:solidFill>
          <a:schemeClr val="tx1"/>
        </a:solidFill>
        <a:latin typeface="+mn-lt"/>
        <a:ea typeface="+mn-ea"/>
        <a:cs typeface="+mn-cs"/>
      </a:defRPr>
    </a:lvl6pPr>
    <a:lvl7pPr marL="2741895" algn="l" defTabSz="913965" rtl="0" eaLnBrk="1" latinLnBrk="0" hangingPunct="1">
      <a:defRPr sz="1200" kern="1200">
        <a:solidFill>
          <a:schemeClr val="tx1"/>
        </a:solidFill>
        <a:latin typeface="+mn-lt"/>
        <a:ea typeface="+mn-ea"/>
        <a:cs typeface="+mn-cs"/>
      </a:defRPr>
    </a:lvl7pPr>
    <a:lvl8pPr marL="3198878" algn="l" defTabSz="913965" rtl="0" eaLnBrk="1" latinLnBrk="0" hangingPunct="1">
      <a:defRPr sz="1200" kern="1200">
        <a:solidFill>
          <a:schemeClr val="tx1"/>
        </a:solidFill>
        <a:latin typeface="+mn-lt"/>
        <a:ea typeface="+mn-ea"/>
        <a:cs typeface="+mn-cs"/>
      </a:defRPr>
    </a:lvl8pPr>
    <a:lvl9pPr marL="3655862" algn="l" defTabSz="913965"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Rot="1" noChangeAspect="1" noTextEdit="1"/>
          </p:cNvSpPr>
          <p:nvPr>
            <p:ph type="sldImg"/>
          </p:nvPr>
        </p:nvSpPr>
        <p:spPr bwMode="auto">
          <a:xfrm>
            <a:off x="717550" y="739775"/>
            <a:ext cx="5357813" cy="3708400"/>
          </a:xfrm>
          <a:noFill/>
          <a:ln>
            <a:solidFill>
              <a:srgbClr val="000000"/>
            </a:solidFill>
            <a:miter lim="800000"/>
            <a:headEnd/>
            <a:tailEnd/>
          </a:ln>
        </p:spPr>
      </p:sp>
      <p:sp>
        <p:nvSpPr>
          <p:cNvPr id="237571" name="Rectangle 3"/>
          <p:cNvSpPr>
            <a:spLocks noGrp="1"/>
          </p:cNvSpPr>
          <p:nvPr>
            <p:ph type="body" idx="1"/>
          </p:nvPr>
        </p:nvSpPr>
        <p:spPr/>
        <p:txBody>
          <a:bodyPr/>
          <a:lstStyle/>
          <a:p>
            <a:endParaRPr lang="es-ES_tradnl" dirty="0" smtClean="0"/>
          </a:p>
        </p:txBody>
      </p:sp>
    </p:spTree>
    <p:extLst>
      <p:ext uri="{BB962C8B-B14F-4D97-AF65-F5344CB8AC3E}">
        <p14:creationId xmlns:p14="http://schemas.microsoft.com/office/powerpoint/2010/main" val="255572905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a:t>
            </a:fld>
            <a:endParaRPr lang="es-ES" dirty="0">
              <a:solidFill>
                <a:prstClr val="black"/>
              </a:solidFill>
            </a:endParaRPr>
          </a:p>
        </p:txBody>
      </p:sp>
    </p:spTree>
    <p:extLst>
      <p:ext uri="{BB962C8B-B14F-4D97-AF65-F5344CB8AC3E}">
        <p14:creationId xmlns:p14="http://schemas.microsoft.com/office/powerpoint/2010/main" val="358332189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102</a:t>
            </a:fld>
            <a:endParaRPr lang="es-ES" dirty="0">
              <a:solidFill>
                <a:prstClr val="black"/>
              </a:solidFill>
            </a:endParaRPr>
          </a:p>
        </p:txBody>
      </p:sp>
    </p:spTree>
    <p:extLst>
      <p:ext uri="{BB962C8B-B14F-4D97-AF65-F5344CB8AC3E}">
        <p14:creationId xmlns:p14="http://schemas.microsoft.com/office/powerpoint/2010/main" val="6177564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103</a:t>
            </a:fld>
            <a:endParaRPr lang="es-ES" dirty="0">
              <a:solidFill>
                <a:prstClr val="black"/>
              </a:solidFill>
            </a:endParaRPr>
          </a:p>
        </p:txBody>
      </p:sp>
    </p:spTree>
    <p:extLst>
      <p:ext uri="{BB962C8B-B14F-4D97-AF65-F5344CB8AC3E}">
        <p14:creationId xmlns:p14="http://schemas.microsoft.com/office/powerpoint/2010/main" val="5861851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104</a:t>
            </a:fld>
            <a:endParaRPr lang="es-ES" dirty="0">
              <a:solidFill>
                <a:prstClr val="black"/>
              </a:solidFill>
            </a:endParaRPr>
          </a:p>
        </p:txBody>
      </p:sp>
    </p:spTree>
    <p:extLst>
      <p:ext uri="{BB962C8B-B14F-4D97-AF65-F5344CB8AC3E}">
        <p14:creationId xmlns:p14="http://schemas.microsoft.com/office/powerpoint/2010/main" val="32154157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105</a:t>
            </a:fld>
            <a:endParaRPr lang="es-ES" dirty="0">
              <a:solidFill>
                <a:prstClr val="black"/>
              </a:solidFill>
            </a:endParaRPr>
          </a:p>
        </p:txBody>
      </p:sp>
    </p:spTree>
    <p:extLst>
      <p:ext uri="{BB962C8B-B14F-4D97-AF65-F5344CB8AC3E}">
        <p14:creationId xmlns:p14="http://schemas.microsoft.com/office/powerpoint/2010/main" val="283181609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106</a:t>
            </a:fld>
            <a:endParaRPr lang="es-ES" dirty="0">
              <a:solidFill>
                <a:prstClr val="black"/>
              </a:solidFill>
            </a:endParaRPr>
          </a:p>
        </p:txBody>
      </p:sp>
    </p:spTree>
    <p:extLst>
      <p:ext uri="{BB962C8B-B14F-4D97-AF65-F5344CB8AC3E}">
        <p14:creationId xmlns:p14="http://schemas.microsoft.com/office/powerpoint/2010/main" val="72914908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107</a:t>
            </a:fld>
            <a:endParaRPr lang="es-ES" dirty="0">
              <a:solidFill>
                <a:prstClr val="black"/>
              </a:solidFill>
            </a:endParaRPr>
          </a:p>
        </p:txBody>
      </p:sp>
    </p:spTree>
    <p:extLst>
      <p:ext uri="{BB962C8B-B14F-4D97-AF65-F5344CB8AC3E}">
        <p14:creationId xmlns:p14="http://schemas.microsoft.com/office/powerpoint/2010/main" val="227911437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108</a:t>
            </a:fld>
            <a:endParaRPr lang="es-ES" dirty="0">
              <a:solidFill>
                <a:prstClr val="black"/>
              </a:solidFill>
            </a:endParaRPr>
          </a:p>
        </p:txBody>
      </p:sp>
    </p:spTree>
    <p:extLst>
      <p:ext uri="{BB962C8B-B14F-4D97-AF65-F5344CB8AC3E}">
        <p14:creationId xmlns:p14="http://schemas.microsoft.com/office/powerpoint/2010/main" val="125601371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109</a:t>
            </a:fld>
            <a:endParaRPr lang="es-ES" dirty="0">
              <a:solidFill>
                <a:prstClr val="black"/>
              </a:solidFill>
            </a:endParaRPr>
          </a:p>
        </p:txBody>
      </p:sp>
    </p:spTree>
    <p:extLst>
      <p:ext uri="{BB962C8B-B14F-4D97-AF65-F5344CB8AC3E}">
        <p14:creationId xmlns:p14="http://schemas.microsoft.com/office/powerpoint/2010/main" val="935323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110</a:t>
            </a:fld>
            <a:endParaRPr lang="es-ES" dirty="0">
              <a:solidFill>
                <a:prstClr val="black"/>
              </a:solidFill>
            </a:endParaRPr>
          </a:p>
        </p:txBody>
      </p:sp>
    </p:spTree>
    <p:extLst>
      <p:ext uri="{BB962C8B-B14F-4D97-AF65-F5344CB8AC3E}">
        <p14:creationId xmlns:p14="http://schemas.microsoft.com/office/powerpoint/2010/main" val="105166954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111</a:t>
            </a:fld>
            <a:endParaRPr lang="es-ES" dirty="0">
              <a:solidFill>
                <a:prstClr val="black"/>
              </a:solidFill>
            </a:endParaRPr>
          </a:p>
        </p:txBody>
      </p:sp>
    </p:spTree>
    <p:extLst>
      <p:ext uri="{BB962C8B-B14F-4D97-AF65-F5344CB8AC3E}">
        <p14:creationId xmlns:p14="http://schemas.microsoft.com/office/powerpoint/2010/main" val="427766316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a:t>
            </a:fld>
            <a:endParaRPr lang="es-ES" dirty="0">
              <a:solidFill>
                <a:prstClr val="black"/>
              </a:solidFill>
            </a:endParaRPr>
          </a:p>
        </p:txBody>
      </p:sp>
    </p:spTree>
    <p:extLst>
      <p:ext uri="{BB962C8B-B14F-4D97-AF65-F5344CB8AC3E}">
        <p14:creationId xmlns:p14="http://schemas.microsoft.com/office/powerpoint/2010/main" val="289413009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112</a:t>
            </a:fld>
            <a:endParaRPr lang="es-ES" dirty="0">
              <a:solidFill>
                <a:prstClr val="black"/>
              </a:solidFill>
            </a:endParaRPr>
          </a:p>
        </p:txBody>
      </p:sp>
    </p:spTree>
    <p:extLst>
      <p:ext uri="{BB962C8B-B14F-4D97-AF65-F5344CB8AC3E}">
        <p14:creationId xmlns:p14="http://schemas.microsoft.com/office/powerpoint/2010/main" val="170822719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113</a:t>
            </a:fld>
            <a:endParaRPr lang="es-ES" dirty="0">
              <a:solidFill>
                <a:prstClr val="black"/>
              </a:solidFill>
            </a:endParaRPr>
          </a:p>
        </p:txBody>
      </p:sp>
    </p:spTree>
    <p:extLst>
      <p:ext uri="{BB962C8B-B14F-4D97-AF65-F5344CB8AC3E}">
        <p14:creationId xmlns:p14="http://schemas.microsoft.com/office/powerpoint/2010/main" val="1152824411"/>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114</a:t>
            </a:fld>
            <a:endParaRPr lang="es-ES" dirty="0">
              <a:solidFill>
                <a:prstClr val="black"/>
              </a:solidFill>
            </a:endParaRPr>
          </a:p>
        </p:txBody>
      </p:sp>
    </p:spTree>
    <p:extLst>
      <p:ext uri="{BB962C8B-B14F-4D97-AF65-F5344CB8AC3E}">
        <p14:creationId xmlns:p14="http://schemas.microsoft.com/office/powerpoint/2010/main" val="86486842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115</a:t>
            </a:fld>
            <a:endParaRPr lang="es-ES" dirty="0">
              <a:solidFill>
                <a:prstClr val="black"/>
              </a:solidFill>
            </a:endParaRPr>
          </a:p>
        </p:txBody>
      </p:sp>
    </p:spTree>
    <p:extLst>
      <p:ext uri="{BB962C8B-B14F-4D97-AF65-F5344CB8AC3E}">
        <p14:creationId xmlns:p14="http://schemas.microsoft.com/office/powerpoint/2010/main" val="160982565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116</a:t>
            </a:fld>
            <a:endParaRPr lang="es-ES" dirty="0">
              <a:solidFill>
                <a:prstClr val="black"/>
              </a:solidFill>
            </a:endParaRPr>
          </a:p>
        </p:txBody>
      </p:sp>
    </p:spTree>
    <p:extLst>
      <p:ext uri="{BB962C8B-B14F-4D97-AF65-F5344CB8AC3E}">
        <p14:creationId xmlns:p14="http://schemas.microsoft.com/office/powerpoint/2010/main" val="2257121314"/>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117</a:t>
            </a:fld>
            <a:endParaRPr lang="es-ES" dirty="0">
              <a:solidFill>
                <a:prstClr val="black"/>
              </a:solidFill>
            </a:endParaRPr>
          </a:p>
        </p:txBody>
      </p:sp>
    </p:spTree>
    <p:extLst>
      <p:ext uri="{BB962C8B-B14F-4D97-AF65-F5344CB8AC3E}">
        <p14:creationId xmlns:p14="http://schemas.microsoft.com/office/powerpoint/2010/main" val="337425484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118</a:t>
            </a:fld>
            <a:endParaRPr lang="es-ES" dirty="0">
              <a:solidFill>
                <a:prstClr val="black"/>
              </a:solidFill>
            </a:endParaRPr>
          </a:p>
        </p:txBody>
      </p:sp>
    </p:spTree>
    <p:extLst>
      <p:ext uri="{BB962C8B-B14F-4D97-AF65-F5344CB8AC3E}">
        <p14:creationId xmlns:p14="http://schemas.microsoft.com/office/powerpoint/2010/main" val="23510153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119</a:t>
            </a:fld>
            <a:endParaRPr lang="es-ES" dirty="0">
              <a:solidFill>
                <a:prstClr val="black"/>
              </a:solidFill>
            </a:endParaRPr>
          </a:p>
        </p:txBody>
      </p:sp>
    </p:spTree>
    <p:extLst>
      <p:ext uri="{BB962C8B-B14F-4D97-AF65-F5344CB8AC3E}">
        <p14:creationId xmlns:p14="http://schemas.microsoft.com/office/powerpoint/2010/main" val="181288323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120</a:t>
            </a:fld>
            <a:endParaRPr lang="es-ES" dirty="0">
              <a:solidFill>
                <a:prstClr val="black"/>
              </a:solidFill>
            </a:endParaRPr>
          </a:p>
        </p:txBody>
      </p:sp>
    </p:spTree>
    <p:extLst>
      <p:ext uri="{BB962C8B-B14F-4D97-AF65-F5344CB8AC3E}">
        <p14:creationId xmlns:p14="http://schemas.microsoft.com/office/powerpoint/2010/main" val="2314017927"/>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121</a:t>
            </a:fld>
            <a:endParaRPr lang="es-ES" dirty="0">
              <a:solidFill>
                <a:prstClr val="black"/>
              </a:solidFill>
            </a:endParaRPr>
          </a:p>
        </p:txBody>
      </p:sp>
    </p:spTree>
    <p:extLst>
      <p:ext uri="{BB962C8B-B14F-4D97-AF65-F5344CB8AC3E}">
        <p14:creationId xmlns:p14="http://schemas.microsoft.com/office/powerpoint/2010/main" val="36935572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a:t>
            </a:fld>
            <a:endParaRPr lang="es-ES" dirty="0">
              <a:solidFill>
                <a:prstClr val="black"/>
              </a:solidFill>
            </a:endParaRPr>
          </a:p>
        </p:txBody>
      </p:sp>
    </p:spTree>
    <p:extLst>
      <p:ext uri="{BB962C8B-B14F-4D97-AF65-F5344CB8AC3E}">
        <p14:creationId xmlns:p14="http://schemas.microsoft.com/office/powerpoint/2010/main" val="425160453"/>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122</a:t>
            </a:fld>
            <a:endParaRPr lang="es-ES" dirty="0">
              <a:solidFill>
                <a:prstClr val="black"/>
              </a:solidFill>
            </a:endParaRPr>
          </a:p>
        </p:txBody>
      </p:sp>
    </p:spTree>
    <p:extLst>
      <p:ext uri="{BB962C8B-B14F-4D97-AF65-F5344CB8AC3E}">
        <p14:creationId xmlns:p14="http://schemas.microsoft.com/office/powerpoint/2010/main" val="26411112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123</a:t>
            </a:fld>
            <a:endParaRPr lang="es-ES" dirty="0">
              <a:solidFill>
                <a:prstClr val="black"/>
              </a:solidFill>
            </a:endParaRPr>
          </a:p>
        </p:txBody>
      </p:sp>
    </p:spTree>
    <p:extLst>
      <p:ext uri="{BB962C8B-B14F-4D97-AF65-F5344CB8AC3E}">
        <p14:creationId xmlns:p14="http://schemas.microsoft.com/office/powerpoint/2010/main" val="403005453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124</a:t>
            </a:fld>
            <a:endParaRPr lang="es-ES" dirty="0">
              <a:solidFill>
                <a:prstClr val="black"/>
              </a:solidFill>
            </a:endParaRPr>
          </a:p>
        </p:txBody>
      </p:sp>
    </p:spTree>
    <p:extLst>
      <p:ext uri="{BB962C8B-B14F-4D97-AF65-F5344CB8AC3E}">
        <p14:creationId xmlns:p14="http://schemas.microsoft.com/office/powerpoint/2010/main" val="2760924229"/>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125</a:t>
            </a:fld>
            <a:endParaRPr lang="es-ES" dirty="0">
              <a:solidFill>
                <a:prstClr val="black"/>
              </a:solidFill>
            </a:endParaRPr>
          </a:p>
        </p:txBody>
      </p:sp>
    </p:spTree>
    <p:extLst>
      <p:ext uri="{BB962C8B-B14F-4D97-AF65-F5344CB8AC3E}">
        <p14:creationId xmlns:p14="http://schemas.microsoft.com/office/powerpoint/2010/main" val="475898947"/>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126</a:t>
            </a:fld>
            <a:endParaRPr lang="es-ES" dirty="0">
              <a:solidFill>
                <a:prstClr val="black"/>
              </a:solidFill>
            </a:endParaRPr>
          </a:p>
        </p:txBody>
      </p:sp>
    </p:spTree>
    <p:extLst>
      <p:ext uri="{BB962C8B-B14F-4D97-AF65-F5344CB8AC3E}">
        <p14:creationId xmlns:p14="http://schemas.microsoft.com/office/powerpoint/2010/main" val="164294244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127</a:t>
            </a:fld>
            <a:endParaRPr lang="es-ES" dirty="0">
              <a:solidFill>
                <a:prstClr val="black"/>
              </a:solidFill>
            </a:endParaRPr>
          </a:p>
        </p:txBody>
      </p:sp>
    </p:spTree>
    <p:extLst>
      <p:ext uri="{BB962C8B-B14F-4D97-AF65-F5344CB8AC3E}">
        <p14:creationId xmlns:p14="http://schemas.microsoft.com/office/powerpoint/2010/main" val="73712255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128</a:t>
            </a:fld>
            <a:endParaRPr lang="es-ES" dirty="0">
              <a:solidFill>
                <a:prstClr val="black"/>
              </a:solidFill>
            </a:endParaRPr>
          </a:p>
        </p:txBody>
      </p:sp>
    </p:spTree>
    <p:extLst>
      <p:ext uri="{BB962C8B-B14F-4D97-AF65-F5344CB8AC3E}">
        <p14:creationId xmlns:p14="http://schemas.microsoft.com/office/powerpoint/2010/main" val="2278998873"/>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129</a:t>
            </a:fld>
            <a:endParaRPr lang="es-ES" dirty="0">
              <a:solidFill>
                <a:prstClr val="black"/>
              </a:solidFill>
            </a:endParaRPr>
          </a:p>
        </p:txBody>
      </p:sp>
    </p:spTree>
    <p:extLst>
      <p:ext uri="{BB962C8B-B14F-4D97-AF65-F5344CB8AC3E}">
        <p14:creationId xmlns:p14="http://schemas.microsoft.com/office/powerpoint/2010/main" val="69335870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130</a:t>
            </a:fld>
            <a:endParaRPr lang="es-ES" dirty="0">
              <a:solidFill>
                <a:prstClr val="black"/>
              </a:solidFill>
            </a:endParaRPr>
          </a:p>
        </p:txBody>
      </p:sp>
    </p:spTree>
    <p:extLst>
      <p:ext uri="{BB962C8B-B14F-4D97-AF65-F5344CB8AC3E}">
        <p14:creationId xmlns:p14="http://schemas.microsoft.com/office/powerpoint/2010/main" val="424367701"/>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131</a:t>
            </a:fld>
            <a:endParaRPr lang="es-ES" dirty="0">
              <a:solidFill>
                <a:prstClr val="black"/>
              </a:solidFill>
            </a:endParaRPr>
          </a:p>
        </p:txBody>
      </p:sp>
    </p:spTree>
    <p:extLst>
      <p:ext uri="{BB962C8B-B14F-4D97-AF65-F5344CB8AC3E}">
        <p14:creationId xmlns:p14="http://schemas.microsoft.com/office/powerpoint/2010/main" val="14669806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a:t>
            </a:fld>
            <a:endParaRPr lang="es-ES" dirty="0">
              <a:solidFill>
                <a:prstClr val="black"/>
              </a:solidFill>
            </a:endParaRPr>
          </a:p>
        </p:txBody>
      </p:sp>
    </p:spTree>
    <p:extLst>
      <p:ext uri="{BB962C8B-B14F-4D97-AF65-F5344CB8AC3E}">
        <p14:creationId xmlns:p14="http://schemas.microsoft.com/office/powerpoint/2010/main" val="1095672595"/>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132</a:t>
            </a:fld>
            <a:endParaRPr lang="es-ES" dirty="0">
              <a:solidFill>
                <a:prstClr val="black"/>
              </a:solidFill>
            </a:endParaRPr>
          </a:p>
        </p:txBody>
      </p:sp>
    </p:spTree>
    <p:extLst>
      <p:ext uri="{BB962C8B-B14F-4D97-AF65-F5344CB8AC3E}">
        <p14:creationId xmlns:p14="http://schemas.microsoft.com/office/powerpoint/2010/main" val="1780786402"/>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133</a:t>
            </a:fld>
            <a:endParaRPr lang="es-ES" dirty="0">
              <a:solidFill>
                <a:prstClr val="black"/>
              </a:solidFill>
            </a:endParaRPr>
          </a:p>
        </p:txBody>
      </p:sp>
    </p:spTree>
    <p:extLst>
      <p:ext uri="{BB962C8B-B14F-4D97-AF65-F5344CB8AC3E}">
        <p14:creationId xmlns:p14="http://schemas.microsoft.com/office/powerpoint/2010/main" val="321688115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134</a:t>
            </a:fld>
            <a:endParaRPr lang="es-ES" dirty="0">
              <a:solidFill>
                <a:prstClr val="black"/>
              </a:solidFill>
            </a:endParaRPr>
          </a:p>
        </p:txBody>
      </p:sp>
    </p:spTree>
    <p:extLst>
      <p:ext uri="{BB962C8B-B14F-4D97-AF65-F5344CB8AC3E}">
        <p14:creationId xmlns:p14="http://schemas.microsoft.com/office/powerpoint/2010/main" val="60610764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135</a:t>
            </a:fld>
            <a:endParaRPr lang="es-ES" dirty="0">
              <a:solidFill>
                <a:prstClr val="black"/>
              </a:solidFill>
            </a:endParaRPr>
          </a:p>
        </p:txBody>
      </p:sp>
    </p:spTree>
    <p:extLst>
      <p:ext uri="{BB962C8B-B14F-4D97-AF65-F5344CB8AC3E}">
        <p14:creationId xmlns:p14="http://schemas.microsoft.com/office/powerpoint/2010/main" val="1512855838"/>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136</a:t>
            </a:fld>
            <a:endParaRPr lang="es-ES" dirty="0">
              <a:solidFill>
                <a:prstClr val="black"/>
              </a:solidFill>
            </a:endParaRPr>
          </a:p>
        </p:txBody>
      </p:sp>
    </p:spTree>
    <p:extLst>
      <p:ext uri="{BB962C8B-B14F-4D97-AF65-F5344CB8AC3E}">
        <p14:creationId xmlns:p14="http://schemas.microsoft.com/office/powerpoint/2010/main" val="245179315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137</a:t>
            </a:fld>
            <a:endParaRPr lang="es-ES" dirty="0">
              <a:solidFill>
                <a:prstClr val="black"/>
              </a:solidFill>
            </a:endParaRPr>
          </a:p>
        </p:txBody>
      </p:sp>
    </p:spTree>
    <p:extLst>
      <p:ext uri="{BB962C8B-B14F-4D97-AF65-F5344CB8AC3E}">
        <p14:creationId xmlns:p14="http://schemas.microsoft.com/office/powerpoint/2010/main" val="2461360747"/>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138</a:t>
            </a:fld>
            <a:endParaRPr lang="es-ES" dirty="0">
              <a:solidFill>
                <a:prstClr val="black"/>
              </a:solidFill>
            </a:endParaRPr>
          </a:p>
        </p:txBody>
      </p:sp>
    </p:spTree>
    <p:extLst>
      <p:ext uri="{BB962C8B-B14F-4D97-AF65-F5344CB8AC3E}">
        <p14:creationId xmlns:p14="http://schemas.microsoft.com/office/powerpoint/2010/main" val="91994027"/>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139</a:t>
            </a:fld>
            <a:endParaRPr lang="es-ES" dirty="0">
              <a:solidFill>
                <a:prstClr val="black"/>
              </a:solidFill>
            </a:endParaRPr>
          </a:p>
        </p:txBody>
      </p:sp>
    </p:spTree>
    <p:extLst>
      <p:ext uri="{BB962C8B-B14F-4D97-AF65-F5344CB8AC3E}">
        <p14:creationId xmlns:p14="http://schemas.microsoft.com/office/powerpoint/2010/main" val="142820680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140</a:t>
            </a:fld>
            <a:endParaRPr lang="es-ES" dirty="0">
              <a:solidFill>
                <a:prstClr val="black"/>
              </a:solidFill>
            </a:endParaRPr>
          </a:p>
        </p:txBody>
      </p:sp>
    </p:spTree>
    <p:extLst>
      <p:ext uri="{BB962C8B-B14F-4D97-AF65-F5344CB8AC3E}">
        <p14:creationId xmlns:p14="http://schemas.microsoft.com/office/powerpoint/2010/main" val="16148705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141</a:t>
            </a:fld>
            <a:endParaRPr lang="es-ES" dirty="0">
              <a:solidFill>
                <a:prstClr val="black"/>
              </a:solidFill>
            </a:endParaRPr>
          </a:p>
        </p:txBody>
      </p:sp>
    </p:spTree>
    <p:extLst>
      <p:ext uri="{BB962C8B-B14F-4D97-AF65-F5344CB8AC3E}">
        <p14:creationId xmlns:p14="http://schemas.microsoft.com/office/powerpoint/2010/main" val="406312105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16</a:t>
            </a:fld>
            <a:endParaRPr lang="es-ES" dirty="0">
              <a:solidFill>
                <a:prstClr val="black"/>
              </a:solidFill>
            </a:endParaRPr>
          </a:p>
        </p:txBody>
      </p:sp>
    </p:spTree>
    <p:extLst>
      <p:ext uri="{BB962C8B-B14F-4D97-AF65-F5344CB8AC3E}">
        <p14:creationId xmlns:p14="http://schemas.microsoft.com/office/powerpoint/2010/main" val="1543537896"/>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142</a:t>
            </a:fld>
            <a:endParaRPr lang="es-ES" dirty="0">
              <a:solidFill>
                <a:prstClr val="black"/>
              </a:solidFill>
            </a:endParaRPr>
          </a:p>
        </p:txBody>
      </p:sp>
    </p:spTree>
    <p:extLst>
      <p:ext uri="{BB962C8B-B14F-4D97-AF65-F5344CB8AC3E}">
        <p14:creationId xmlns:p14="http://schemas.microsoft.com/office/powerpoint/2010/main" val="868207610"/>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143</a:t>
            </a:fld>
            <a:endParaRPr lang="es-ES" dirty="0">
              <a:solidFill>
                <a:prstClr val="black"/>
              </a:solidFill>
            </a:endParaRPr>
          </a:p>
        </p:txBody>
      </p:sp>
    </p:spTree>
    <p:extLst>
      <p:ext uri="{BB962C8B-B14F-4D97-AF65-F5344CB8AC3E}">
        <p14:creationId xmlns:p14="http://schemas.microsoft.com/office/powerpoint/2010/main" val="831766643"/>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144</a:t>
            </a:fld>
            <a:endParaRPr lang="es-ES" dirty="0">
              <a:solidFill>
                <a:prstClr val="black"/>
              </a:solidFill>
            </a:endParaRPr>
          </a:p>
        </p:txBody>
      </p:sp>
    </p:spTree>
    <p:extLst>
      <p:ext uri="{BB962C8B-B14F-4D97-AF65-F5344CB8AC3E}">
        <p14:creationId xmlns:p14="http://schemas.microsoft.com/office/powerpoint/2010/main" val="326371289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145</a:t>
            </a:fld>
            <a:endParaRPr lang="es-ES" dirty="0">
              <a:solidFill>
                <a:prstClr val="black"/>
              </a:solidFill>
            </a:endParaRPr>
          </a:p>
        </p:txBody>
      </p:sp>
    </p:spTree>
    <p:extLst>
      <p:ext uri="{BB962C8B-B14F-4D97-AF65-F5344CB8AC3E}">
        <p14:creationId xmlns:p14="http://schemas.microsoft.com/office/powerpoint/2010/main" val="3366862441"/>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146</a:t>
            </a:fld>
            <a:endParaRPr lang="es-ES" dirty="0">
              <a:solidFill>
                <a:prstClr val="black"/>
              </a:solidFill>
            </a:endParaRPr>
          </a:p>
        </p:txBody>
      </p:sp>
    </p:spTree>
    <p:extLst>
      <p:ext uri="{BB962C8B-B14F-4D97-AF65-F5344CB8AC3E}">
        <p14:creationId xmlns:p14="http://schemas.microsoft.com/office/powerpoint/2010/main" val="1462583914"/>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147</a:t>
            </a:fld>
            <a:endParaRPr lang="es-ES" dirty="0">
              <a:solidFill>
                <a:prstClr val="black"/>
              </a:solidFill>
            </a:endParaRPr>
          </a:p>
        </p:txBody>
      </p:sp>
    </p:spTree>
    <p:extLst>
      <p:ext uri="{BB962C8B-B14F-4D97-AF65-F5344CB8AC3E}">
        <p14:creationId xmlns:p14="http://schemas.microsoft.com/office/powerpoint/2010/main" val="1046124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148</a:t>
            </a:fld>
            <a:endParaRPr lang="es-ES" dirty="0">
              <a:solidFill>
                <a:prstClr val="black"/>
              </a:solidFill>
            </a:endParaRPr>
          </a:p>
        </p:txBody>
      </p:sp>
    </p:spTree>
    <p:extLst>
      <p:ext uri="{BB962C8B-B14F-4D97-AF65-F5344CB8AC3E}">
        <p14:creationId xmlns:p14="http://schemas.microsoft.com/office/powerpoint/2010/main" val="1532587728"/>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149</a:t>
            </a:fld>
            <a:endParaRPr lang="es-ES" dirty="0">
              <a:solidFill>
                <a:prstClr val="black"/>
              </a:solidFill>
            </a:endParaRPr>
          </a:p>
        </p:txBody>
      </p:sp>
    </p:spTree>
    <p:extLst>
      <p:ext uri="{BB962C8B-B14F-4D97-AF65-F5344CB8AC3E}">
        <p14:creationId xmlns:p14="http://schemas.microsoft.com/office/powerpoint/2010/main" val="28062452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150</a:t>
            </a:fld>
            <a:endParaRPr lang="es-ES" dirty="0">
              <a:solidFill>
                <a:prstClr val="black"/>
              </a:solidFill>
            </a:endParaRPr>
          </a:p>
        </p:txBody>
      </p:sp>
    </p:spTree>
    <p:extLst>
      <p:ext uri="{BB962C8B-B14F-4D97-AF65-F5344CB8AC3E}">
        <p14:creationId xmlns:p14="http://schemas.microsoft.com/office/powerpoint/2010/main" val="2159995954"/>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151</a:t>
            </a:fld>
            <a:endParaRPr lang="es-ES" dirty="0">
              <a:solidFill>
                <a:prstClr val="black"/>
              </a:solidFill>
            </a:endParaRPr>
          </a:p>
        </p:txBody>
      </p:sp>
    </p:spTree>
    <p:extLst>
      <p:ext uri="{BB962C8B-B14F-4D97-AF65-F5344CB8AC3E}">
        <p14:creationId xmlns:p14="http://schemas.microsoft.com/office/powerpoint/2010/main" val="203196872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a:t>
            </a:fld>
            <a:endParaRPr lang="es-ES" dirty="0">
              <a:solidFill>
                <a:prstClr val="black"/>
              </a:solidFill>
            </a:endParaRPr>
          </a:p>
        </p:txBody>
      </p:sp>
    </p:spTree>
    <p:extLst>
      <p:ext uri="{BB962C8B-B14F-4D97-AF65-F5344CB8AC3E}">
        <p14:creationId xmlns:p14="http://schemas.microsoft.com/office/powerpoint/2010/main" val="149436858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152</a:t>
            </a:fld>
            <a:endParaRPr lang="es-ES" dirty="0">
              <a:solidFill>
                <a:prstClr val="black"/>
              </a:solidFill>
            </a:endParaRPr>
          </a:p>
        </p:txBody>
      </p:sp>
    </p:spTree>
    <p:extLst>
      <p:ext uri="{BB962C8B-B14F-4D97-AF65-F5344CB8AC3E}">
        <p14:creationId xmlns:p14="http://schemas.microsoft.com/office/powerpoint/2010/main" val="4163024863"/>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153</a:t>
            </a:fld>
            <a:endParaRPr lang="es-ES" dirty="0">
              <a:solidFill>
                <a:prstClr val="black"/>
              </a:solidFill>
            </a:endParaRPr>
          </a:p>
        </p:txBody>
      </p:sp>
    </p:spTree>
    <p:extLst>
      <p:ext uri="{BB962C8B-B14F-4D97-AF65-F5344CB8AC3E}">
        <p14:creationId xmlns:p14="http://schemas.microsoft.com/office/powerpoint/2010/main" val="1153488330"/>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154</a:t>
            </a:fld>
            <a:endParaRPr lang="es-ES" dirty="0">
              <a:solidFill>
                <a:prstClr val="black"/>
              </a:solidFill>
            </a:endParaRPr>
          </a:p>
        </p:txBody>
      </p:sp>
    </p:spTree>
    <p:extLst>
      <p:ext uri="{BB962C8B-B14F-4D97-AF65-F5344CB8AC3E}">
        <p14:creationId xmlns:p14="http://schemas.microsoft.com/office/powerpoint/2010/main" val="72166963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155</a:t>
            </a:fld>
            <a:endParaRPr lang="es-ES" dirty="0">
              <a:solidFill>
                <a:prstClr val="black"/>
              </a:solidFill>
            </a:endParaRPr>
          </a:p>
        </p:txBody>
      </p:sp>
    </p:spTree>
    <p:extLst>
      <p:ext uri="{BB962C8B-B14F-4D97-AF65-F5344CB8AC3E}">
        <p14:creationId xmlns:p14="http://schemas.microsoft.com/office/powerpoint/2010/main" val="1751399486"/>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156</a:t>
            </a:fld>
            <a:endParaRPr lang="es-ES" dirty="0">
              <a:solidFill>
                <a:prstClr val="black"/>
              </a:solidFill>
            </a:endParaRPr>
          </a:p>
        </p:txBody>
      </p:sp>
    </p:spTree>
    <p:extLst>
      <p:ext uri="{BB962C8B-B14F-4D97-AF65-F5344CB8AC3E}">
        <p14:creationId xmlns:p14="http://schemas.microsoft.com/office/powerpoint/2010/main" val="1094280497"/>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157</a:t>
            </a:fld>
            <a:endParaRPr lang="es-ES" dirty="0">
              <a:solidFill>
                <a:prstClr val="black"/>
              </a:solidFill>
            </a:endParaRPr>
          </a:p>
        </p:txBody>
      </p:sp>
    </p:spTree>
    <p:extLst>
      <p:ext uri="{BB962C8B-B14F-4D97-AF65-F5344CB8AC3E}">
        <p14:creationId xmlns:p14="http://schemas.microsoft.com/office/powerpoint/2010/main" val="542976473"/>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158</a:t>
            </a:fld>
            <a:endParaRPr lang="es-ES" dirty="0">
              <a:solidFill>
                <a:prstClr val="black"/>
              </a:solidFill>
            </a:endParaRPr>
          </a:p>
        </p:txBody>
      </p:sp>
    </p:spTree>
    <p:extLst>
      <p:ext uri="{BB962C8B-B14F-4D97-AF65-F5344CB8AC3E}">
        <p14:creationId xmlns:p14="http://schemas.microsoft.com/office/powerpoint/2010/main" val="4127152627"/>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159</a:t>
            </a:fld>
            <a:endParaRPr lang="es-ES" dirty="0">
              <a:solidFill>
                <a:prstClr val="black"/>
              </a:solidFill>
            </a:endParaRPr>
          </a:p>
        </p:txBody>
      </p:sp>
    </p:spTree>
    <p:extLst>
      <p:ext uri="{BB962C8B-B14F-4D97-AF65-F5344CB8AC3E}">
        <p14:creationId xmlns:p14="http://schemas.microsoft.com/office/powerpoint/2010/main" val="3051805606"/>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160</a:t>
            </a:fld>
            <a:endParaRPr lang="es-ES" dirty="0">
              <a:solidFill>
                <a:prstClr val="black"/>
              </a:solidFill>
            </a:endParaRPr>
          </a:p>
        </p:txBody>
      </p:sp>
    </p:spTree>
    <p:extLst>
      <p:ext uri="{BB962C8B-B14F-4D97-AF65-F5344CB8AC3E}">
        <p14:creationId xmlns:p14="http://schemas.microsoft.com/office/powerpoint/2010/main" val="1095277101"/>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161</a:t>
            </a:fld>
            <a:endParaRPr lang="es-ES" dirty="0">
              <a:solidFill>
                <a:prstClr val="black"/>
              </a:solidFill>
            </a:endParaRPr>
          </a:p>
        </p:txBody>
      </p:sp>
    </p:spTree>
    <p:extLst>
      <p:ext uri="{BB962C8B-B14F-4D97-AF65-F5344CB8AC3E}">
        <p14:creationId xmlns:p14="http://schemas.microsoft.com/office/powerpoint/2010/main" val="406707311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a:t>
            </a:fld>
            <a:endParaRPr lang="es-ES" dirty="0">
              <a:solidFill>
                <a:prstClr val="black"/>
              </a:solidFill>
            </a:endParaRPr>
          </a:p>
        </p:txBody>
      </p:sp>
    </p:spTree>
    <p:extLst>
      <p:ext uri="{BB962C8B-B14F-4D97-AF65-F5344CB8AC3E}">
        <p14:creationId xmlns:p14="http://schemas.microsoft.com/office/powerpoint/2010/main" val="240513069"/>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162</a:t>
            </a:fld>
            <a:endParaRPr lang="es-ES" dirty="0">
              <a:solidFill>
                <a:prstClr val="black"/>
              </a:solidFill>
            </a:endParaRPr>
          </a:p>
        </p:txBody>
      </p:sp>
    </p:spTree>
    <p:extLst>
      <p:ext uri="{BB962C8B-B14F-4D97-AF65-F5344CB8AC3E}">
        <p14:creationId xmlns:p14="http://schemas.microsoft.com/office/powerpoint/2010/main" val="564170514"/>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163</a:t>
            </a:fld>
            <a:endParaRPr lang="es-ES" dirty="0">
              <a:solidFill>
                <a:prstClr val="black"/>
              </a:solidFill>
            </a:endParaRPr>
          </a:p>
        </p:txBody>
      </p:sp>
    </p:spTree>
    <p:extLst>
      <p:ext uri="{BB962C8B-B14F-4D97-AF65-F5344CB8AC3E}">
        <p14:creationId xmlns:p14="http://schemas.microsoft.com/office/powerpoint/2010/main" val="3592069789"/>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164</a:t>
            </a:fld>
            <a:endParaRPr lang="es-ES" dirty="0">
              <a:solidFill>
                <a:prstClr val="black"/>
              </a:solidFill>
            </a:endParaRPr>
          </a:p>
        </p:txBody>
      </p:sp>
    </p:spTree>
    <p:extLst>
      <p:ext uri="{BB962C8B-B14F-4D97-AF65-F5344CB8AC3E}">
        <p14:creationId xmlns:p14="http://schemas.microsoft.com/office/powerpoint/2010/main" val="3008535158"/>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165</a:t>
            </a:fld>
            <a:endParaRPr lang="es-ES" dirty="0">
              <a:solidFill>
                <a:prstClr val="black"/>
              </a:solidFill>
            </a:endParaRPr>
          </a:p>
        </p:txBody>
      </p:sp>
    </p:spTree>
    <p:extLst>
      <p:ext uri="{BB962C8B-B14F-4D97-AF65-F5344CB8AC3E}">
        <p14:creationId xmlns:p14="http://schemas.microsoft.com/office/powerpoint/2010/main" val="1316332440"/>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166</a:t>
            </a:fld>
            <a:endParaRPr lang="es-ES" dirty="0">
              <a:solidFill>
                <a:prstClr val="black"/>
              </a:solidFill>
            </a:endParaRPr>
          </a:p>
        </p:txBody>
      </p:sp>
    </p:spTree>
    <p:extLst>
      <p:ext uri="{BB962C8B-B14F-4D97-AF65-F5344CB8AC3E}">
        <p14:creationId xmlns:p14="http://schemas.microsoft.com/office/powerpoint/2010/main" val="351864235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167</a:t>
            </a:fld>
            <a:endParaRPr lang="es-ES" dirty="0">
              <a:solidFill>
                <a:prstClr val="black"/>
              </a:solidFill>
            </a:endParaRPr>
          </a:p>
        </p:txBody>
      </p:sp>
    </p:spTree>
    <p:extLst>
      <p:ext uri="{BB962C8B-B14F-4D97-AF65-F5344CB8AC3E}">
        <p14:creationId xmlns:p14="http://schemas.microsoft.com/office/powerpoint/2010/main" val="3343942973"/>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168</a:t>
            </a:fld>
            <a:endParaRPr lang="es-ES" dirty="0">
              <a:solidFill>
                <a:prstClr val="black"/>
              </a:solidFill>
            </a:endParaRPr>
          </a:p>
        </p:txBody>
      </p:sp>
    </p:spTree>
    <p:extLst>
      <p:ext uri="{BB962C8B-B14F-4D97-AF65-F5344CB8AC3E}">
        <p14:creationId xmlns:p14="http://schemas.microsoft.com/office/powerpoint/2010/main" val="2028518448"/>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169</a:t>
            </a:fld>
            <a:endParaRPr lang="es-ES" dirty="0">
              <a:solidFill>
                <a:prstClr val="black"/>
              </a:solidFill>
            </a:endParaRPr>
          </a:p>
        </p:txBody>
      </p:sp>
    </p:spTree>
    <p:extLst>
      <p:ext uri="{BB962C8B-B14F-4D97-AF65-F5344CB8AC3E}">
        <p14:creationId xmlns:p14="http://schemas.microsoft.com/office/powerpoint/2010/main" val="4167584578"/>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170</a:t>
            </a:fld>
            <a:endParaRPr lang="es-ES" dirty="0">
              <a:solidFill>
                <a:prstClr val="black"/>
              </a:solidFill>
            </a:endParaRPr>
          </a:p>
        </p:txBody>
      </p:sp>
    </p:spTree>
    <p:extLst>
      <p:ext uri="{BB962C8B-B14F-4D97-AF65-F5344CB8AC3E}">
        <p14:creationId xmlns:p14="http://schemas.microsoft.com/office/powerpoint/2010/main" val="2352026605"/>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172</a:t>
            </a:fld>
            <a:endParaRPr lang="es-ES" dirty="0">
              <a:solidFill>
                <a:prstClr val="black"/>
              </a:solidFill>
            </a:endParaRPr>
          </a:p>
        </p:txBody>
      </p:sp>
    </p:spTree>
    <p:extLst>
      <p:ext uri="{BB962C8B-B14F-4D97-AF65-F5344CB8AC3E}">
        <p14:creationId xmlns:p14="http://schemas.microsoft.com/office/powerpoint/2010/main" val="47780035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a:t>
            </a:fld>
            <a:endParaRPr lang="es-ES" dirty="0">
              <a:solidFill>
                <a:prstClr val="black"/>
              </a:solidFill>
            </a:endParaRPr>
          </a:p>
        </p:txBody>
      </p:sp>
    </p:spTree>
    <p:extLst>
      <p:ext uri="{BB962C8B-B14F-4D97-AF65-F5344CB8AC3E}">
        <p14:creationId xmlns:p14="http://schemas.microsoft.com/office/powerpoint/2010/main" val="2969696012"/>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173</a:t>
            </a:fld>
            <a:endParaRPr lang="es-ES" dirty="0">
              <a:solidFill>
                <a:prstClr val="black"/>
              </a:solidFill>
            </a:endParaRPr>
          </a:p>
        </p:txBody>
      </p:sp>
    </p:spTree>
    <p:extLst>
      <p:ext uri="{BB962C8B-B14F-4D97-AF65-F5344CB8AC3E}">
        <p14:creationId xmlns:p14="http://schemas.microsoft.com/office/powerpoint/2010/main" val="2982922400"/>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174</a:t>
            </a:fld>
            <a:endParaRPr lang="es-ES" dirty="0">
              <a:solidFill>
                <a:prstClr val="black"/>
              </a:solidFill>
            </a:endParaRPr>
          </a:p>
        </p:txBody>
      </p:sp>
    </p:spTree>
    <p:extLst>
      <p:ext uri="{BB962C8B-B14F-4D97-AF65-F5344CB8AC3E}">
        <p14:creationId xmlns:p14="http://schemas.microsoft.com/office/powerpoint/2010/main" val="18416429"/>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175</a:t>
            </a:fld>
            <a:endParaRPr lang="es-ES" dirty="0">
              <a:solidFill>
                <a:prstClr val="black"/>
              </a:solidFill>
            </a:endParaRPr>
          </a:p>
        </p:txBody>
      </p:sp>
    </p:spTree>
    <p:extLst>
      <p:ext uri="{BB962C8B-B14F-4D97-AF65-F5344CB8AC3E}">
        <p14:creationId xmlns:p14="http://schemas.microsoft.com/office/powerpoint/2010/main" val="4165571849"/>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176</a:t>
            </a:fld>
            <a:endParaRPr lang="es-ES" dirty="0">
              <a:solidFill>
                <a:prstClr val="black"/>
              </a:solidFill>
            </a:endParaRPr>
          </a:p>
        </p:txBody>
      </p:sp>
    </p:spTree>
    <p:extLst>
      <p:ext uri="{BB962C8B-B14F-4D97-AF65-F5344CB8AC3E}">
        <p14:creationId xmlns:p14="http://schemas.microsoft.com/office/powerpoint/2010/main" val="595884907"/>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177</a:t>
            </a:fld>
            <a:endParaRPr lang="es-ES" dirty="0">
              <a:solidFill>
                <a:prstClr val="black"/>
              </a:solidFill>
            </a:endParaRPr>
          </a:p>
        </p:txBody>
      </p:sp>
    </p:spTree>
    <p:extLst>
      <p:ext uri="{BB962C8B-B14F-4D97-AF65-F5344CB8AC3E}">
        <p14:creationId xmlns:p14="http://schemas.microsoft.com/office/powerpoint/2010/main" val="1722734314"/>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178</a:t>
            </a:fld>
            <a:endParaRPr lang="es-ES" dirty="0">
              <a:solidFill>
                <a:prstClr val="black"/>
              </a:solidFill>
            </a:endParaRPr>
          </a:p>
        </p:txBody>
      </p:sp>
    </p:spTree>
    <p:extLst>
      <p:ext uri="{BB962C8B-B14F-4D97-AF65-F5344CB8AC3E}">
        <p14:creationId xmlns:p14="http://schemas.microsoft.com/office/powerpoint/2010/main" val="3340452657"/>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179</a:t>
            </a:fld>
            <a:endParaRPr lang="es-ES" dirty="0">
              <a:solidFill>
                <a:prstClr val="black"/>
              </a:solidFill>
            </a:endParaRPr>
          </a:p>
        </p:txBody>
      </p:sp>
    </p:spTree>
    <p:extLst>
      <p:ext uri="{BB962C8B-B14F-4D97-AF65-F5344CB8AC3E}">
        <p14:creationId xmlns:p14="http://schemas.microsoft.com/office/powerpoint/2010/main" val="3212444370"/>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180</a:t>
            </a:fld>
            <a:endParaRPr lang="es-ES" dirty="0">
              <a:solidFill>
                <a:prstClr val="black"/>
              </a:solidFill>
            </a:endParaRPr>
          </a:p>
        </p:txBody>
      </p:sp>
    </p:spTree>
    <p:extLst>
      <p:ext uri="{BB962C8B-B14F-4D97-AF65-F5344CB8AC3E}">
        <p14:creationId xmlns:p14="http://schemas.microsoft.com/office/powerpoint/2010/main" val="1474463986"/>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181</a:t>
            </a:fld>
            <a:endParaRPr lang="es-ES" dirty="0">
              <a:solidFill>
                <a:prstClr val="black"/>
              </a:solidFill>
            </a:endParaRPr>
          </a:p>
        </p:txBody>
      </p:sp>
    </p:spTree>
    <p:extLst>
      <p:ext uri="{BB962C8B-B14F-4D97-AF65-F5344CB8AC3E}">
        <p14:creationId xmlns:p14="http://schemas.microsoft.com/office/powerpoint/2010/main" val="348336600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182</a:t>
            </a:fld>
            <a:endParaRPr lang="es-ES" dirty="0">
              <a:solidFill>
                <a:prstClr val="black"/>
              </a:solidFill>
            </a:endParaRPr>
          </a:p>
        </p:txBody>
      </p:sp>
    </p:spTree>
    <p:extLst>
      <p:ext uri="{BB962C8B-B14F-4D97-AF65-F5344CB8AC3E}">
        <p14:creationId xmlns:p14="http://schemas.microsoft.com/office/powerpoint/2010/main" val="14743309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a:t>
            </a:fld>
            <a:endParaRPr lang="es-ES" dirty="0">
              <a:solidFill>
                <a:prstClr val="black"/>
              </a:solidFill>
            </a:endParaRPr>
          </a:p>
        </p:txBody>
      </p:sp>
    </p:spTree>
    <p:extLst>
      <p:ext uri="{BB962C8B-B14F-4D97-AF65-F5344CB8AC3E}">
        <p14:creationId xmlns:p14="http://schemas.microsoft.com/office/powerpoint/2010/main" val="44772697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183</a:t>
            </a:fld>
            <a:endParaRPr lang="es-ES" dirty="0">
              <a:solidFill>
                <a:prstClr val="black"/>
              </a:solidFill>
            </a:endParaRPr>
          </a:p>
        </p:txBody>
      </p:sp>
    </p:spTree>
    <p:extLst>
      <p:ext uri="{BB962C8B-B14F-4D97-AF65-F5344CB8AC3E}">
        <p14:creationId xmlns:p14="http://schemas.microsoft.com/office/powerpoint/2010/main" val="2890675628"/>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184</a:t>
            </a:fld>
            <a:endParaRPr lang="es-ES" dirty="0">
              <a:solidFill>
                <a:prstClr val="black"/>
              </a:solidFill>
            </a:endParaRPr>
          </a:p>
        </p:txBody>
      </p:sp>
    </p:spTree>
    <p:extLst>
      <p:ext uri="{BB962C8B-B14F-4D97-AF65-F5344CB8AC3E}">
        <p14:creationId xmlns:p14="http://schemas.microsoft.com/office/powerpoint/2010/main" val="688332770"/>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185</a:t>
            </a:fld>
            <a:endParaRPr lang="es-ES" dirty="0">
              <a:solidFill>
                <a:prstClr val="black"/>
              </a:solidFill>
            </a:endParaRPr>
          </a:p>
        </p:txBody>
      </p:sp>
    </p:spTree>
    <p:extLst>
      <p:ext uri="{BB962C8B-B14F-4D97-AF65-F5344CB8AC3E}">
        <p14:creationId xmlns:p14="http://schemas.microsoft.com/office/powerpoint/2010/main" val="187150010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186</a:t>
            </a:fld>
            <a:endParaRPr lang="es-ES" dirty="0">
              <a:solidFill>
                <a:prstClr val="black"/>
              </a:solidFill>
            </a:endParaRPr>
          </a:p>
        </p:txBody>
      </p:sp>
    </p:spTree>
    <p:extLst>
      <p:ext uri="{BB962C8B-B14F-4D97-AF65-F5344CB8AC3E}">
        <p14:creationId xmlns:p14="http://schemas.microsoft.com/office/powerpoint/2010/main" val="1268114561"/>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187</a:t>
            </a:fld>
            <a:endParaRPr lang="es-ES" dirty="0">
              <a:solidFill>
                <a:prstClr val="black"/>
              </a:solidFill>
            </a:endParaRPr>
          </a:p>
        </p:txBody>
      </p:sp>
    </p:spTree>
    <p:extLst>
      <p:ext uri="{BB962C8B-B14F-4D97-AF65-F5344CB8AC3E}">
        <p14:creationId xmlns:p14="http://schemas.microsoft.com/office/powerpoint/2010/main" val="401837625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188</a:t>
            </a:fld>
            <a:endParaRPr lang="es-ES" dirty="0">
              <a:solidFill>
                <a:prstClr val="black"/>
              </a:solidFill>
            </a:endParaRPr>
          </a:p>
        </p:txBody>
      </p:sp>
    </p:spTree>
    <p:extLst>
      <p:ext uri="{BB962C8B-B14F-4D97-AF65-F5344CB8AC3E}">
        <p14:creationId xmlns:p14="http://schemas.microsoft.com/office/powerpoint/2010/main" val="3057962317"/>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189</a:t>
            </a:fld>
            <a:endParaRPr lang="es-ES" dirty="0">
              <a:solidFill>
                <a:prstClr val="black"/>
              </a:solidFill>
            </a:endParaRPr>
          </a:p>
        </p:txBody>
      </p:sp>
    </p:spTree>
    <p:extLst>
      <p:ext uri="{BB962C8B-B14F-4D97-AF65-F5344CB8AC3E}">
        <p14:creationId xmlns:p14="http://schemas.microsoft.com/office/powerpoint/2010/main" val="21245140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190</a:t>
            </a:fld>
            <a:endParaRPr lang="es-ES" dirty="0">
              <a:solidFill>
                <a:prstClr val="black"/>
              </a:solidFill>
            </a:endParaRPr>
          </a:p>
        </p:txBody>
      </p:sp>
    </p:spTree>
    <p:extLst>
      <p:ext uri="{BB962C8B-B14F-4D97-AF65-F5344CB8AC3E}">
        <p14:creationId xmlns:p14="http://schemas.microsoft.com/office/powerpoint/2010/main" val="334908323"/>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191</a:t>
            </a:fld>
            <a:endParaRPr lang="es-ES" dirty="0">
              <a:solidFill>
                <a:prstClr val="black"/>
              </a:solidFill>
            </a:endParaRPr>
          </a:p>
        </p:txBody>
      </p:sp>
    </p:spTree>
    <p:extLst>
      <p:ext uri="{BB962C8B-B14F-4D97-AF65-F5344CB8AC3E}">
        <p14:creationId xmlns:p14="http://schemas.microsoft.com/office/powerpoint/2010/main" val="882874726"/>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192</a:t>
            </a:fld>
            <a:endParaRPr lang="es-ES" dirty="0">
              <a:solidFill>
                <a:prstClr val="black"/>
              </a:solidFill>
            </a:endParaRPr>
          </a:p>
        </p:txBody>
      </p:sp>
    </p:spTree>
    <p:extLst>
      <p:ext uri="{BB962C8B-B14F-4D97-AF65-F5344CB8AC3E}">
        <p14:creationId xmlns:p14="http://schemas.microsoft.com/office/powerpoint/2010/main" val="330563360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a:t>
            </a:fld>
            <a:endParaRPr lang="es-ES" dirty="0">
              <a:solidFill>
                <a:prstClr val="black"/>
              </a:solidFill>
            </a:endParaRPr>
          </a:p>
        </p:txBody>
      </p:sp>
    </p:spTree>
    <p:extLst>
      <p:ext uri="{BB962C8B-B14F-4D97-AF65-F5344CB8AC3E}">
        <p14:creationId xmlns:p14="http://schemas.microsoft.com/office/powerpoint/2010/main" val="2400771293"/>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193</a:t>
            </a:fld>
            <a:endParaRPr lang="es-ES" dirty="0">
              <a:solidFill>
                <a:prstClr val="black"/>
              </a:solidFill>
            </a:endParaRPr>
          </a:p>
        </p:txBody>
      </p:sp>
    </p:spTree>
    <p:extLst>
      <p:ext uri="{BB962C8B-B14F-4D97-AF65-F5344CB8AC3E}">
        <p14:creationId xmlns:p14="http://schemas.microsoft.com/office/powerpoint/2010/main" val="4127152627"/>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194</a:t>
            </a:fld>
            <a:endParaRPr lang="es-ES" dirty="0">
              <a:solidFill>
                <a:prstClr val="black"/>
              </a:solidFill>
            </a:endParaRPr>
          </a:p>
        </p:txBody>
      </p:sp>
    </p:spTree>
    <p:extLst>
      <p:ext uri="{BB962C8B-B14F-4D97-AF65-F5344CB8AC3E}">
        <p14:creationId xmlns:p14="http://schemas.microsoft.com/office/powerpoint/2010/main" val="2957959920"/>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195</a:t>
            </a:fld>
            <a:endParaRPr lang="es-ES" dirty="0">
              <a:solidFill>
                <a:prstClr val="black"/>
              </a:solidFill>
            </a:endParaRPr>
          </a:p>
        </p:txBody>
      </p:sp>
    </p:spTree>
    <p:extLst>
      <p:ext uri="{BB962C8B-B14F-4D97-AF65-F5344CB8AC3E}">
        <p14:creationId xmlns:p14="http://schemas.microsoft.com/office/powerpoint/2010/main" val="3632170235"/>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196</a:t>
            </a:fld>
            <a:endParaRPr lang="es-ES" dirty="0">
              <a:solidFill>
                <a:prstClr val="black"/>
              </a:solidFill>
            </a:endParaRPr>
          </a:p>
        </p:txBody>
      </p:sp>
    </p:spTree>
    <p:extLst>
      <p:ext uri="{BB962C8B-B14F-4D97-AF65-F5344CB8AC3E}">
        <p14:creationId xmlns:p14="http://schemas.microsoft.com/office/powerpoint/2010/main" val="2652080170"/>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197</a:t>
            </a:fld>
            <a:endParaRPr lang="es-ES" dirty="0">
              <a:solidFill>
                <a:prstClr val="black"/>
              </a:solidFill>
            </a:endParaRPr>
          </a:p>
        </p:txBody>
      </p:sp>
    </p:spTree>
    <p:extLst>
      <p:ext uri="{BB962C8B-B14F-4D97-AF65-F5344CB8AC3E}">
        <p14:creationId xmlns:p14="http://schemas.microsoft.com/office/powerpoint/2010/main" val="338235426"/>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198</a:t>
            </a:fld>
            <a:endParaRPr lang="es-ES" dirty="0">
              <a:solidFill>
                <a:prstClr val="black"/>
              </a:solidFill>
            </a:endParaRPr>
          </a:p>
        </p:txBody>
      </p:sp>
    </p:spTree>
    <p:extLst>
      <p:ext uri="{BB962C8B-B14F-4D97-AF65-F5344CB8AC3E}">
        <p14:creationId xmlns:p14="http://schemas.microsoft.com/office/powerpoint/2010/main" val="1372713520"/>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199</a:t>
            </a:fld>
            <a:endParaRPr lang="es-ES" dirty="0">
              <a:solidFill>
                <a:prstClr val="black"/>
              </a:solidFill>
            </a:endParaRPr>
          </a:p>
        </p:txBody>
      </p:sp>
    </p:spTree>
    <p:extLst>
      <p:ext uri="{BB962C8B-B14F-4D97-AF65-F5344CB8AC3E}">
        <p14:creationId xmlns:p14="http://schemas.microsoft.com/office/powerpoint/2010/main" val="655251365"/>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200</a:t>
            </a:fld>
            <a:endParaRPr lang="es-ES" dirty="0">
              <a:solidFill>
                <a:prstClr val="black"/>
              </a:solidFill>
            </a:endParaRPr>
          </a:p>
        </p:txBody>
      </p:sp>
    </p:spTree>
    <p:extLst>
      <p:ext uri="{BB962C8B-B14F-4D97-AF65-F5344CB8AC3E}">
        <p14:creationId xmlns:p14="http://schemas.microsoft.com/office/powerpoint/2010/main" val="2091900310"/>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201</a:t>
            </a:fld>
            <a:endParaRPr lang="es-ES" dirty="0">
              <a:solidFill>
                <a:prstClr val="black"/>
              </a:solidFill>
            </a:endParaRPr>
          </a:p>
        </p:txBody>
      </p:sp>
    </p:spTree>
    <p:extLst>
      <p:ext uri="{BB962C8B-B14F-4D97-AF65-F5344CB8AC3E}">
        <p14:creationId xmlns:p14="http://schemas.microsoft.com/office/powerpoint/2010/main" val="1613705166"/>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202</a:t>
            </a:fld>
            <a:endParaRPr lang="es-ES" dirty="0">
              <a:solidFill>
                <a:prstClr val="black"/>
              </a:solidFill>
            </a:endParaRPr>
          </a:p>
        </p:txBody>
      </p:sp>
    </p:spTree>
    <p:extLst>
      <p:ext uri="{BB962C8B-B14F-4D97-AF65-F5344CB8AC3E}">
        <p14:creationId xmlns:p14="http://schemas.microsoft.com/office/powerpoint/2010/main" val="69189388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srgbClr val="000000"/>
                </a:solidFill>
              </a:rPr>
              <a:pPr>
                <a:defRPr/>
              </a:pPr>
              <a:t>2</a:t>
            </a:fld>
            <a:endParaRPr lang="es-ES_tradnl" dirty="0">
              <a:solidFill>
                <a:srgbClr val="000000"/>
              </a:solidFill>
            </a:endParaRPr>
          </a:p>
        </p:txBody>
      </p:sp>
    </p:spTree>
    <p:extLst>
      <p:ext uri="{BB962C8B-B14F-4D97-AF65-F5344CB8AC3E}">
        <p14:creationId xmlns:p14="http://schemas.microsoft.com/office/powerpoint/2010/main" val="47195184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a:t>
            </a:fld>
            <a:endParaRPr lang="es-ES" dirty="0">
              <a:solidFill>
                <a:prstClr val="black"/>
              </a:solidFill>
            </a:endParaRPr>
          </a:p>
        </p:txBody>
      </p:sp>
    </p:spTree>
    <p:extLst>
      <p:ext uri="{BB962C8B-B14F-4D97-AF65-F5344CB8AC3E}">
        <p14:creationId xmlns:p14="http://schemas.microsoft.com/office/powerpoint/2010/main" val="2476320034"/>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203</a:t>
            </a:fld>
            <a:endParaRPr lang="es-ES" dirty="0">
              <a:solidFill>
                <a:prstClr val="black"/>
              </a:solidFill>
            </a:endParaRPr>
          </a:p>
        </p:txBody>
      </p:sp>
    </p:spTree>
    <p:extLst>
      <p:ext uri="{BB962C8B-B14F-4D97-AF65-F5344CB8AC3E}">
        <p14:creationId xmlns:p14="http://schemas.microsoft.com/office/powerpoint/2010/main" val="1647242430"/>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204</a:t>
            </a:fld>
            <a:endParaRPr lang="es-ES" dirty="0">
              <a:solidFill>
                <a:prstClr val="black"/>
              </a:solidFill>
            </a:endParaRPr>
          </a:p>
        </p:txBody>
      </p:sp>
    </p:spTree>
    <p:extLst>
      <p:ext uri="{BB962C8B-B14F-4D97-AF65-F5344CB8AC3E}">
        <p14:creationId xmlns:p14="http://schemas.microsoft.com/office/powerpoint/2010/main" val="503089016"/>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205</a:t>
            </a:fld>
            <a:endParaRPr lang="es-ES" dirty="0">
              <a:solidFill>
                <a:prstClr val="black"/>
              </a:solidFill>
            </a:endParaRPr>
          </a:p>
        </p:txBody>
      </p:sp>
    </p:spTree>
    <p:extLst>
      <p:ext uri="{BB962C8B-B14F-4D97-AF65-F5344CB8AC3E}">
        <p14:creationId xmlns:p14="http://schemas.microsoft.com/office/powerpoint/2010/main" val="704302045"/>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206</a:t>
            </a:fld>
            <a:endParaRPr lang="es-ES" dirty="0">
              <a:solidFill>
                <a:prstClr val="black"/>
              </a:solidFill>
            </a:endParaRPr>
          </a:p>
        </p:txBody>
      </p:sp>
    </p:spTree>
    <p:extLst>
      <p:ext uri="{BB962C8B-B14F-4D97-AF65-F5344CB8AC3E}">
        <p14:creationId xmlns:p14="http://schemas.microsoft.com/office/powerpoint/2010/main" val="3262932167"/>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207</a:t>
            </a:fld>
            <a:endParaRPr lang="es-ES" dirty="0">
              <a:solidFill>
                <a:prstClr val="black"/>
              </a:solidFill>
            </a:endParaRPr>
          </a:p>
        </p:txBody>
      </p:sp>
    </p:spTree>
    <p:extLst>
      <p:ext uri="{BB962C8B-B14F-4D97-AF65-F5344CB8AC3E}">
        <p14:creationId xmlns:p14="http://schemas.microsoft.com/office/powerpoint/2010/main" val="2103132531"/>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208</a:t>
            </a:fld>
            <a:endParaRPr lang="es-ES" dirty="0">
              <a:solidFill>
                <a:prstClr val="black"/>
              </a:solidFill>
            </a:endParaRPr>
          </a:p>
        </p:txBody>
      </p:sp>
    </p:spTree>
    <p:extLst>
      <p:ext uri="{BB962C8B-B14F-4D97-AF65-F5344CB8AC3E}">
        <p14:creationId xmlns:p14="http://schemas.microsoft.com/office/powerpoint/2010/main" val="265910896"/>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209</a:t>
            </a:fld>
            <a:endParaRPr lang="es-ES" dirty="0">
              <a:solidFill>
                <a:prstClr val="black"/>
              </a:solidFill>
            </a:endParaRPr>
          </a:p>
        </p:txBody>
      </p:sp>
    </p:spTree>
    <p:extLst>
      <p:ext uri="{BB962C8B-B14F-4D97-AF65-F5344CB8AC3E}">
        <p14:creationId xmlns:p14="http://schemas.microsoft.com/office/powerpoint/2010/main" val="263510670"/>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210</a:t>
            </a:fld>
            <a:endParaRPr lang="es-ES" dirty="0">
              <a:solidFill>
                <a:prstClr val="black"/>
              </a:solidFill>
            </a:endParaRPr>
          </a:p>
        </p:txBody>
      </p:sp>
    </p:spTree>
    <p:extLst>
      <p:ext uri="{BB962C8B-B14F-4D97-AF65-F5344CB8AC3E}">
        <p14:creationId xmlns:p14="http://schemas.microsoft.com/office/powerpoint/2010/main" val="164649904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211</a:t>
            </a:fld>
            <a:endParaRPr lang="es-ES" dirty="0">
              <a:solidFill>
                <a:prstClr val="black"/>
              </a:solidFill>
            </a:endParaRPr>
          </a:p>
        </p:txBody>
      </p:sp>
    </p:spTree>
    <p:extLst>
      <p:ext uri="{BB962C8B-B14F-4D97-AF65-F5344CB8AC3E}">
        <p14:creationId xmlns:p14="http://schemas.microsoft.com/office/powerpoint/2010/main" val="1801542507"/>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212</a:t>
            </a:fld>
            <a:endParaRPr lang="es-ES" dirty="0">
              <a:solidFill>
                <a:prstClr val="black"/>
              </a:solidFill>
            </a:endParaRPr>
          </a:p>
        </p:txBody>
      </p:sp>
    </p:spTree>
    <p:extLst>
      <p:ext uri="{BB962C8B-B14F-4D97-AF65-F5344CB8AC3E}">
        <p14:creationId xmlns:p14="http://schemas.microsoft.com/office/powerpoint/2010/main" val="399879787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prstClr val="black"/>
                </a:solidFill>
              </a:rPr>
              <a:pPr>
                <a:defRPr/>
              </a:pPr>
              <a:t>23</a:t>
            </a:fld>
            <a:endParaRPr lang="es-ES_tradnl" dirty="0">
              <a:solidFill>
                <a:prstClr val="black"/>
              </a:solidFill>
            </a:endParaRPr>
          </a:p>
        </p:txBody>
      </p:sp>
    </p:spTree>
    <p:extLst>
      <p:ext uri="{BB962C8B-B14F-4D97-AF65-F5344CB8AC3E}">
        <p14:creationId xmlns:p14="http://schemas.microsoft.com/office/powerpoint/2010/main" val="1212211468"/>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213</a:t>
            </a:fld>
            <a:endParaRPr lang="es-ES" dirty="0">
              <a:solidFill>
                <a:prstClr val="black"/>
              </a:solidFill>
            </a:endParaRPr>
          </a:p>
        </p:txBody>
      </p:sp>
    </p:spTree>
    <p:extLst>
      <p:ext uri="{BB962C8B-B14F-4D97-AF65-F5344CB8AC3E}">
        <p14:creationId xmlns:p14="http://schemas.microsoft.com/office/powerpoint/2010/main" val="3914084253"/>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214</a:t>
            </a:fld>
            <a:endParaRPr lang="es-ES" dirty="0">
              <a:solidFill>
                <a:prstClr val="black"/>
              </a:solidFill>
            </a:endParaRPr>
          </a:p>
        </p:txBody>
      </p:sp>
    </p:spTree>
    <p:extLst>
      <p:ext uri="{BB962C8B-B14F-4D97-AF65-F5344CB8AC3E}">
        <p14:creationId xmlns:p14="http://schemas.microsoft.com/office/powerpoint/2010/main" val="2546056174"/>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215</a:t>
            </a:fld>
            <a:endParaRPr lang="es-ES" dirty="0">
              <a:solidFill>
                <a:prstClr val="black"/>
              </a:solidFill>
            </a:endParaRPr>
          </a:p>
        </p:txBody>
      </p:sp>
    </p:spTree>
    <p:extLst>
      <p:ext uri="{BB962C8B-B14F-4D97-AF65-F5344CB8AC3E}">
        <p14:creationId xmlns:p14="http://schemas.microsoft.com/office/powerpoint/2010/main" val="4127152627"/>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216</a:t>
            </a:fld>
            <a:endParaRPr lang="es-ES" dirty="0">
              <a:solidFill>
                <a:prstClr val="black"/>
              </a:solidFill>
            </a:endParaRPr>
          </a:p>
        </p:txBody>
      </p:sp>
    </p:spTree>
    <p:extLst>
      <p:ext uri="{BB962C8B-B14F-4D97-AF65-F5344CB8AC3E}">
        <p14:creationId xmlns:p14="http://schemas.microsoft.com/office/powerpoint/2010/main" val="260846658"/>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217</a:t>
            </a:fld>
            <a:endParaRPr lang="es-ES" dirty="0">
              <a:solidFill>
                <a:prstClr val="black"/>
              </a:solidFill>
            </a:endParaRPr>
          </a:p>
        </p:txBody>
      </p:sp>
    </p:spTree>
    <p:extLst>
      <p:ext uri="{BB962C8B-B14F-4D97-AF65-F5344CB8AC3E}">
        <p14:creationId xmlns:p14="http://schemas.microsoft.com/office/powerpoint/2010/main" val="4138332049"/>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218</a:t>
            </a:fld>
            <a:endParaRPr lang="es-ES" dirty="0">
              <a:solidFill>
                <a:prstClr val="black"/>
              </a:solidFill>
            </a:endParaRPr>
          </a:p>
        </p:txBody>
      </p:sp>
    </p:spTree>
    <p:extLst>
      <p:ext uri="{BB962C8B-B14F-4D97-AF65-F5344CB8AC3E}">
        <p14:creationId xmlns:p14="http://schemas.microsoft.com/office/powerpoint/2010/main" val="4127152627"/>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219</a:t>
            </a:fld>
            <a:endParaRPr lang="es-ES" dirty="0">
              <a:solidFill>
                <a:prstClr val="black"/>
              </a:solidFill>
            </a:endParaRPr>
          </a:p>
        </p:txBody>
      </p:sp>
    </p:spTree>
    <p:extLst>
      <p:ext uri="{BB962C8B-B14F-4D97-AF65-F5344CB8AC3E}">
        <p14:creationId xmlns:p14="http://schemas.microsoft.com/office/powerpoint/2010/main" val="2196897138"/>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220</a:t>
            </a:fld>
            <a:endParaRPr lang="es-ES" dirty="0">
              <a:solidFill>
                <a:prstClr val="black"/>
              </a:solidFill>
            </a:endParaRPr>
          </a:p>
        </p:txBody>
      </p:sp>
    </p:spTree>
    <p:extLst>
      <p:ext uri="{BB962C8B-B14F-4D97-AF65-F5344CB8AC3E}">
        <p14:creationId xmlns:p14="http://schemas.microsoft.com/office/powerpoint/2010/main" val="4098479115"/>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221</a:t>
            </a:fld>
            <a:endParaRPr lang="es-ES" dirty="0">
              <a:solidFill>
                <a:prstClr val="black"/>
              </a:solidFill>
            </a:endParaRPr>
          </a:p>
        </p:txBody>
      </p:sp>
    </p:spTree>
    <p:extLst>
      <p:ext uri="{BB962C8B-B14F-4D97-AF65-F5344CB8AC3E}">
        <p14:creationId xmlns:p14="http://schemas.microsoft.com/office/powerpoint/2010/main" val="278468534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222</a:t>
            </a:fld>
            <a:endParaRPr lang="es-ES" dirty="0">
              <a:solidFill>
                <a:prstClr val="black"/>
              </a:solidFill>
            </a:endParaRPr>
          </a:p>
        </p:txBody>
      </p:sp>
    </p:spTree>
    <p:extLst>
      <p:ext uri="{BB962C8B-B14F-4D97-AF65-F5344CB8AC3E}">
        <p14:creationId xmlns:p14="http://schemas.microsoft.com/office/powerpoint/2010/main" val="256403672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a:t>
            </a:fld>
            <a:endParaRPr lang="es-ES" dirty="0">
              <a:solidFill>
                <a:prstClr val="black"/>
              </a:solidFill>
            </a:endParaRPr>
          </a:p>
        </p:txBody>
      </p:sp>
    </p:spTree>
    <p:extLst>
      <p:ext uri="{BB962C8B-B14F-4D97-AF65-F5344CB8AC3E}">
        <p14:creationId xmlns:p14="http://schemas.microsoft.com/office/powerpoint/2010/main" val="159255656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223</a:t>
            </a:fld>
            <a:endParaRPr lang="es-ES" dirty="0">
              <a:solidFill>
                <a:prstClr val="black"/>
              </a:solidFill>
            </a:endParaRPr>
          </a:p>
        </p:txBody>
      </p:sp>
    </p:spTree>
    <p:extLst>
      <p:ext uri="{BB962C8B-B14F-4D97-AF65-F5344CB8AC3E}">
        <p14:creationId xmlns:p14="http://schemas.microsoft.com/office/powerpoint/2010/main" val="337357527"/>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224</a:t>
            </a:fld>
            <a:endParaRPr lang="es-ES" dirty="0">
              <a:solidFill>
                <a:prstClr val="black"/>
              </a:solidFill>
            </a:endParaRPr>
          </a:p>
        </p:txBody>
      </p:sp>
    </p:spTree>
    <p:extLst>
      <p:ext uri="{BB962C8B-B14F-4D97-AF65-F5344CB8AC3E}">
        <p14:creationId xmlns:p14="http://schemas.microsoft.com/office/powerpoint/2010/main" val="593211521"/>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225</a:t>
            </a:fld>
            <a:endParaRPr lang="es-ES" dirty="0">
              <a:solidFill>
                <a:prstClr val="black"/>
              </a:solidFill>
            </a:endParaRPr>
          </a:p>
        </p:txBody>
      </p:sp>
    </p:spTree>
    <p:extLst>
      <p:ext uri="{BB962C8B-B14F-4D97-AF65-F5344CB8AC3E}">
        <p14:creationId xmlns:p14="http://schemas.microsoft.com/office/powerpoint/2010/main" val="4119039143"/>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226</a:t>
            </a:fld>
            <a:endParaRPr lang="es-ES" dirty="0">
              <a:solidFill>
                <a:prstClr val="black"/>
              </a:solidFill>
            </a:endParaRPr>
          </a:p>
        </p:txBody>
      </p:sp>
    </p:spTree>
    <p:extLst>
      <p:ext uri="{BB962C8B-B14F-4D97-AF65-F5344CB8AC3E}">
        <p14:creationId xmlns:p14="http://schemas.microsoft.com/office/powerpoint/2010/main" val="126146887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227</a:t>
            </a:fld>
            <a:endParaRPr lang="es-ES" dirty="0">
              <a:solidFill>
                <a:prstClr val="black"/>
              </a:solidFill>
            </a:endParaRPr>
          </a:p>
        </p:txBody>
      </p:sp>
    </p:spTree>
    <p:extLst>
      <p:ext uri="{BB962C8B-B14F-4D97-AF65-F5344CB8AC3E}">
        <p14:creationId xmlns:p14="http://schemas.microsoft.com/office/powerpoint/2010/main" val="1883024880"/>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228</a:t>
            </a:fld>
            <a:endParaRPr lang="es-ES" dirty="0">
              <a:solidFill>
                <a:prstClr val="black"/>
              </a:solidFill>
            </a:endParaRPr>
          </a:p>
        </p:txBody>
      </p:sp>
    </p:spTree>
    <p:extLst>
      <p:ext uri="{BB962C8B-B14F-4D97-AF65-F5344CB8AC3E}">
        <p14:creationId xmlns:p14="http://schemas.microsoft.com/office/powerpoint/2010/main" val="3033639345"/>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229</a:t>
            </a:fld>
            <a:endParaRPr lang="es-ES" dirty="0">
              <a:solidFill>
                <a:prstClr val="black"/>
              </a:solidFill>
            </a:endParaRPr>
          </a:p>
        </p:txBody>
      </p:sp>
    </p:spTree>
    <p:extLst>
      <p:ext uri="{BB962C8B-B14F-4D97-AF65-F5344CB8AC3E}">
        <p14:creationId xmlns:p14="http://schemas.microsoft.com/office/powerpoint/2010/main" val="37154725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230</a:t>
            </a:fld>
            <a:endParaRPr lang="es-ES" dirty="0">
              <a:solidFill>
                <a:prstClr val="black"/>
              </a:solidFill>
            </a:endParaRPr>
          </a:p>
        </p:txBody>
      </p:sp>
    </p:spTree>
    <p:extLst>
      <p:ext uri="{BB962C8B-B14F-4D97-AF65-F5344CB8AC3E}">
        <p14:creationId xmlns:p14="http://schemas.microsoft.com/office/powerpoint/2010/main" val="1395465662"/>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231</a:t>
            </a:fld>
            <a:endParaRPr lang="es-ES" dirty="0">
              <a:solidFill>
                <a:prstClr val="black"/>
              </a:solidFill>
            </a:endParaRPr>
          </a:p>
        </p:txBody>
      </p:sp>
    </p:spTree>
    <p:extLst>
      <p:ext uri="{BB962C8B-B14F-4D97-AF65-F5344CB8AC3E}">
        <p14:creationId xmlns:p14="http://schemas.microsoft.com/office/powerpoint/2010/main" val="4155517697"/>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232</a:t>
            </a:fld>
            <a:endParaRPr lang="es-ES" dirty="0">
              <a:solidFill>
                <a:prstClr val="black"/>
              </a:solidFill>
            </a:endParaRPr>
          </a:p>
        </p:txBody>
      </p:sp>
    </p:spTree>
    <p:extLst>
      <p:ext uri="{BB962C8B-B14F-4D97-AF65-F5344CB8AC3E}">
        <p14:creationId xmlns:p14="http://schemas.microsoft.com/office/powerpoint/2010/main" val="238341257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a:t>
            </a:fld>
            <a:endParaRPr lang="es-ES" dirty="0">
              <a:solidFill>
                <a:prstClr val="black"/>
              </a:solidFill>
            </a:endParaRPr>
          </a:p>
        </p:txBody>
      </p:sp>
    </p:spTree>
    <p:extLst>
      <p:ext uri="{BB962C8B-B14F-4D97-AF65-F5344CB8AC3E}">
        <p14:creationId xmlns:p14="http://schemas.microsoft.com/office/powerpoint/2010/main" val="2380372839"/>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233</a:t>
            </a:fld>
            <a:endParaRPr lang="es-ES" dirty="0">
              <a:solidFill>
                <a:prstClr val="black"/>
              </a:solidFill>
            </a:endParaRPr>
          </a:p>
        </p:txBody>
      </p:sp>
    </p:spTree>
    <p:extLst>
      <p:ext uri="{BB962C8B-B14F-4D97-AF65-F5344CB8AC3E}">
        <p14:creationId xmlns:p14="http://schemas.microsoft.com/office/powerpoint/2010/main" val="1346147057"/>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234</a:t>
            </a:fld>
            <a:endParaRPr lang="es-ES" dirty="0">
              <a:solidFill>
                <a:prstClr val="black"/>
              </a:solidFill>
            </a:endParaRPr>
          </a:p>
        </p:txBody>
      </p:sp>
    </p:spTree>
    <p:extLst>
      <p:ext uri="{BB962C8B-B14F-4D97-AF65-F5344CB8AC3E}">
        <p14:creationId xmlns:p14="http://schemas.microsoft.com/office/powerpoint/2010/main" val="3886699418"/>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235</a:t>
            </a:fld>
            <a:endParaRPr lang="es-ES" dirty="0">
              <a:solidFill>
                <a:prstClr val="black"/>
              </a:solidFill>
            </a:endParaRPr>
          </a:p>
        </p:txBody>
      </p:sp>
    </p:spTree>
    <p:extLst>
      <p:ext uri="{BB962C8B-B14F-4D97-AF65-F5344CB8AC3E}">
        <p14:creationId xmlns:p14="http://schemas.microsoft.com/office/powerpoint/2010/main" val="3385453949"/>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236</a:t>
            </a:fld>
            <a:endParaRPr lang="es-ES" dirty="0">
              <a:solidFill>
                <a:prstClr val="black"/>
              </a:solidFill>
            </a:endParaRPr>
          </a:p>
        </p:txBody>
      </p:sp>
    </p:spTree>
    <p:extLst>
      <p:ext uri="{BB962C8B-B14F-4D97-AF65-F5344CB8AC3E}">
        <p14:creationId xmlns:p14="http://schemas.microsoft.com/office/powerpoint/2010/main" val="3773032906"/>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237</a:t>
            </a:fld>
            <a:endParaRPr lang="es-ES" dirty="0">
              <a:solidFill>
                <a:prstClr val="black"/>
              </a:solidFill>
            </a:endParaRPr>
          </a:p>
        </p:txBody>
      </p:sp>
    </p:spTree>
    <p:extLst>
      <p:ext uri="{BB962C8B-B14F-4D97-AF65-F5344CB8AC3E}">
        <p14:creationId xmlns:p14="http://schemas.microsoft.com/office/powerpoint/2010/main" val="3751576167"/>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238</a:t>
            </a:fld>
            <a:endParaRPr lang="es-ES" dirty="0">
              <a:solidFill>
                <a:prstClr val="black"/>
              </a:solidFill>
            </a:endParaRPr>
          </a:p>
        </p:txBody>
      </p:sp>
    </p:spTree>
    <p:extLst>
      <p:ext uri="{BB962C8B-B14F-4D97-AF65-F5344CB8AC3E}">
        <p14:creationId xmlns:p14="http://schemas.microsoft.com/office/powerpoint/2010/main" val="2474509887"/>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239</a:t>
            </a:fld>
            <a:endParaRPr lang="es-ES" dirty="0">
              <a:solidFill>
                <a:prstClr val="black"/>
              </a:solidFill>
            </a:endParaRPr>
          </a:p>
        </p:txBody>
      </p:sp>
    </p:spTree>
    <p:extLst>
      <p:ext uri="{BB962C8B-B14F-4D97-AF65-F5344CB8AC3E}">
        <p14:creationId xmlns:p14="http://schemas.microsoft.com/office/powerpoint/2010/main" val="3885587305"/>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240</a:t>
            </a:fld>
            <a:endParaRPr lang="es-ES" dirty="0">
              <a:solidFill>
                <a:prstClr val="black"/>
              </a:solidFill>
            </a:endParaRPr>
          </a:p>
        </p:txBody>
      </p:sp>
    </p:spTree>
    <p:extLst>
      <p:ext uri="{BB962C8B-B14F-4D97-AF65-F5344CB8AC3E}">
        <p14:creationId xmlns:p14="http://schemas.microsoft.com/office/powerpoint/2010/main" val="4194511049"/>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241</a:t>
            </a:fld>
            <a:endParaRPr lang="es-ES" dirty="0">
              <a:solidFill>
                <a:prstClr val="black"/>
              </a:solidFill>
            </a:endParaRPr>
          </a:p>
        </p:txBody>
      </p:sp>
    </p:spTree>
    <p:extLst>
      <p:ext uri="{BB962C8B-B14F-4D97-AF65-F5344CB8AC3E}">
        <p14:creationId xmlns:p14="http://schemas.microsoft.com/office/powerpoint/2010/main" val="2099626974"/>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242</a:t>
            </a:fld>
            <a:endParaRPr lang="es-ES" dirty="0">
              <a:solidFill>
                <a:prstClr val="black"/>
              </a:solidFill>
            </a:endParaRPr>
          </a:p>
        </p:txBody>
      </p:sp>
    </p:spTree>
    <p:extLst>
      <p:ext uri="{BB962C8B-B14F-4D97-AF65-F5344CB8AC3E}">
        <p14:creationId xmlns:p14="http://schemas.microsoft.com/office/powerpoint/2010/main" val="39185022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a:t>
            </a:fld>
            <a:endParaRPr lang="es-ES" dirty="0">
              <a:solidFill>
                <a:prstClr val="black"/>
              </a:solidFill>
            </a:endParaRPr>
          </a:p>
        </p:txBody>
      </p:sp>
    </p:spTree>
    <p:extLst>
      <p:ext uri="{BB962C8B-B14F-4D97-AF65-F5344CB8AC3E}">
        <p14:creationId xmlns:p14="http://schemas.microsoft.com/office/powerpoint/2010/main" val="357302670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456045634"/>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244</a:t>
            </a:fld>
            <a:endParaRPr lang="es-ES" dirty="0">
              <a:solidFill>
                <a:prstClr val="black"/>
              </a:solidFill>
            </a:endParaRPr>
          </a:p>
        </p:txBody>
      </p:sp>
    </p:spTree>
    <p:extLst>
      <p:ext uri="{BB962C8B-B14F-4D97-AF65-F5344CB8AC3E}">
        <p14:creationId xmlns:p14="http://schemas.microsoft.com/office/powerpoint/2010/main" val="3889157710"/>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245</a:t>
            </a:fld>
            <a:endParaRPr lang="es-ES" dirty="0">
              <a:solidFill>
                <a:prstClr val="black"/>
              </a:solidFill>
            </a:endParaRPr>
          </a:p>
        </p:txBody>
      </p:sp>
    </p:spTree>
    <p:extLst>
      <p:ext uri="{BB962C8B-B14F-4D97-AF65-F5344CB8AC3E}">
        <p14:creationId xmlns:p14="http://schemas.microsoft.com/office/powerpoint/2010/main" val="2775349446"/>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246</a:t>
            </a:fld>
            <a:endParaRPr lang="es-ES" dirty="0">
              <a:solidFill>
                <a:prstClr val="black"/>
              </a:solidFill>
            </a:endParaRPr>
          </a:p>
        </p:txBody>
      </p:sp>
    </p:spTree>
    <p:extLst>
      <p:ext uri="{BB962C8B-B14F-4D97-AF65-F5344CB8AC3E}">
        <p14:creationId xmlns:p14="http://schemas.microsoft.com/office/powerpoint/2010/main" val="511362254"/>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247</a:t>
            </a:fld>
            <a:endParaRPr lang="es-ES" dirty="0">
              <a:solidFill>
                <a:prstClr val="black"/>
              </a:solidFill>
            </a:endParaRPr>
          </a:p>
        </p:txBody>
      </p:sp>
    </p:spTree>
    <p:extLst>
      <p:ext uri="{BB962C8B-B14F-4D97-AF65-F5344CB8AC3E}">
        <p14:creationId xmlns:p14="http://schemas.microsoft.com/office/powerpoint/2010/main" val="4127152627"/>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248</a:t>
            </a:fld>
            <a:endParaRPr lang="es-ES" dirty="0">
              <a:solidFill>
                <a:prstClr val="black"/>
              </a:solidFill>
            </a:endParaRPr>
          </a:p>
        </p:txBody>
      </p:sp>
    </p:spTree>
    <p:extLst>
      <p:ext uri="{BB962C8B-B14F-4D97-AF65-F5344CB8AC3E}">
        <p14:creationId xmlns:p14="http://schemas.microsoft.com/office/powerpoint/2010/main" val="1880091850"/>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249</a:t>
            </a:fld>
            <a:endParaRPr lang="es-ES" dirty="0">
              <a:solidFill>
                <a:prstClr val="black"/>
              </a:solidFill>
            </a:endParaRPr>
          </a:p>
        </p:txBody>
      </p:sp>
    </p:spTree>
    <p:extLst>
      <p:ext uri="{BB962C8B-B14F-4D97-AF65-F5344CB8AC3E}">
        <p14:creationId xmlns:p14="http://schemas.microsoft.com/office/powerpoint/2010/main" val="933197990"/>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250</a:t>
            </a:fld>
            <a:endParaRPr lang="es-ES" dirty="0">
              <a:solidFill>
                <a:prstClr val="black"/>
              </a:solidFill>
            </a:endParaRPr>
          </a:p>
        </p:txBody>
      </p:sp>
    </p:spTree>
    <p:extLst>
      <p:ext uri="{BB962C8B-B14F-4D97-AF65-F5344CB8AC3E}">
        <p14:creationId xmlns:p14="http://schemas.microsoft.com/office/powerpoint/2010/main" val="3976272415"/>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251</a:t>
            </a:fld>
            <a:endParaRPr lang="es-ES" dirty="0">
              <a:solidFill>
                <a:prstClr val="black"/>
              </a:solidFill>
            </a:endParaRPr>
          </a:p>
        </p:txBody>
      </p:sp>
    </p:spTree>
    <p:extLst>
      <p:ext uri="{BB962C8B-B14F-4D97-AF65-F5344CB8AC3E}">
        <p14:creationId xmlns:p14="http://schemas.microsoft.com/office/powerpoint/2010/main" val="755167241"/>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252</a:t>
            </a:fld>
            <a:endParaRPr lang="es-ES" dirty="0">
              <a:solidFill>
                <a:prstClr val="black"/>
              </a:solidFill>
            </a:endParaRPr>
          </a:p>
        </p:txBody>
      </p:sp>
    </p:spTree>
    <p:extLst>
      <p:ext uri="{BB962C8B-B14F-4D97-AF65-F5344CB8AC3E}">
        <p14:creationId xmlns:p14="http://schemas.microsoft.com/office/powerpoint/2010/main" val="195836152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a:t>
            </a:fld>
            <a:endParaRPr lang="es-ES" dirty="0">
              <a:solidFill>
                <a:prstClr val="black"/>
              </a:solidFill>
            </a:endParaRPr>
          </a:p>
        </p:txBody>
      </p:sp>
    </p:spTree>
    <p:extLst>
      <p:ext uri="{BB962C8B-B14F-4D97-AF65-F5344CB8AC3E}">
        <p14:creationId xmlns:p14="http://schemas.microsoft.com/office/powerpoint/2010/main" val="364780956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253</a:t>
            </a:fld>
            <a:endParaRPr lang="es-ES" dirty="0">
              <a:solidFill>
                <a:prstClr val="black"/>
              </a:solidFill>
            </a:endParaRPr>
          </a:p>
        </p:txBody>
      </p:sp>
    </p:spTree>
    <p:extLst>
      <p:ext uri="{BB962C8B-B14F-4D97-AF65-F5344CB8AC3E}">
        <p14:creationId xmlns:p14="http://schemas.microsoft.com/office/powerpoint/2010/main" val="47069132"/>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254</a:t>
            </a:fld>
            <a:endParaRPr lang="es-ES" dirty="0">
              <a:solidFill>
                <a:prstClr val="black"/>
              </a:solidFill>
            </a:endParaRPr>
          </a:p>
        </p:txBody>
      </p:sp>
    </p:spTree>
    <p:extLst>
      <p:ext uri="{BB962C8B-B14F-4D97-AF65-F5344CB8AC3E}">
        <p14:creationId xmlns:p14="http://schemas.microsoft.com/office/powerpoint/2010/main" val="3257771563"/>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255</a:t>
            </a:fld>
            <a:endParaRPr lang="es-ES" dirty="0">
              <a:solidFill>
                <a:prstClr val="black"/>
              </a:solidFill>
            </a:endParaRPr>
          </a:p>
        </p:txBody>
      </p:sp>
    </p:spTree>
    <p:extLst>
      <p:ext uri="{BB962C8B-B14F-4D97-AF65-F5344CB8AC3E}">
        <p14:creationId xmlns:p14="http://schemas.microsoft.com/office/powerpoint/2010/main" val="4127152627"/>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256</a:t>
            </a:fld>
            <a:endParaRPr lang="es-ES" dirty="0">
              <a:solidFill>
                <a:prstClr val="black"/>
              </a:solidFill>
            </a:endParaRPr>
          </a:p>
        </p:txBody>
      </p:sp>
    </p:spTree>
    <p:extLst>
      <p:ext uri="{BB962C8B-B14F-4D97-AF65-F5344CB8AC3E}">
        <p14:creationId xmlns:p14="http://schemas.microsoft.com/office/powerpoint/2010/main" val="1767037604"/>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257</a:t>
            </a:fld>
            <a:endParaRPr lang="es-ES" dirty="0">
              <a:solidFill>
                <a:prstClr val="black"/>
              </a:solidFill>
            </a:endParaRPr>
          </a:p>
        </p:txBody>
      </p:sp>
    </p:spTree>
    <p:extLst>
      <p:ext uri="{BB962C8B-B14F-4D97-AF65-F5344CB8AC3E}">
        <p14:creationId xmlns:p14="http://schemas.microsoft.com/office/powerpoint/2010/main" val="3140296329"/>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258</a:t>
            </a:fld>
            <a:endParaRPr lang="es-ES" dirty="0">
              <a:solidFill>
                <a:prstClr val="black"/>
              </a:solidFill>
            </a:endParaRPr>
          </a:p>
        </p:txBody>
      </p:sp>
    </p:spTree>
    <p:extLst>
      <p:ext uri="{BB962C8B-B14F-4D97-AF65-F5344CB8AC3E}">
        <p14:creationId xmlns:p14="http://schemas.microsoft.com/office/powerpoint/2010/main" val="1104471056"/>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819"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s-ES" altLang="es-EC" dirty="0" smtClean="0"/>
          </a:p>
        </p:txBody>
      </p:sp>
      <p:sp>
        <p:nvSpPr>
          <p:cNvPr id="34820" name="Slide Number Placeholder 3"/>
          <p:cNvSpPr>
            <a:spLocks noGrp="1"/>
          </p:cNvSpPr>
          <p:nvPr>
            <p:ph type="sldNum" sz="quarter" idx="5"/>
          </p:nvPr>
        </p:nvSpPr>
        <p:spPr>
          <a:xfrm>
            <a:off x="3849688" y="9409113"/>
            <a:ext cx="2943225" cy="4953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35000">
              <a:spcBef>
                <a:spcPct val="30000"/>
              </a:spcBef>
              <a:defRPr sz="1100">
                <a:solidFill>
                  <a:schemeClr val="tx1"/>
                </a:solidFill>
                <a:latin typeface="Calibri" panose="020F0502020204030204" pitchFamily="34" charset="0"/>
              </a:defRPr>
            </a:lvl1pPr>
            <a:lvl2pPr marL="742950" indent="-285750" defTabSz="635000">
              <a:spcBef>
                <a:spcPct val="30000"/>
              </a:spcBef>
              <a:defRPr sz="1100">
                <a:solidFill>
                  <a:schemeClr val="tx1"/>
                </a:solidFill>
                <a:latin typeface="Calibri" panose="020F0502020204030204" pitchFamily="34" charset="0"/>
              </a:defRPr>
            </a:lvl2pPr>
            <a:lvl3pPr marL="1143000" indent="-228600" defTabSz="635000">
              <a:spcBef>
                <a:spcPct val="30000"/>
              </a:spcBef>
              <a:defRPr sz="1100">
                <a:solidFill>
                  <a:schemeClr val="tx1"/>
                </a:solidFill>
                <a:latin typeface="Calibri" panose="020F0502020204030204" pitchFamily="34" charset="0"/>
              </a:defRPr>
            </a:lvl3pPr>
            <a:lvl4pPr marL="1600200" indent="-228600" defTabSz="635000">
              <a:spcBef>
                <a:spcPct val="30000"/>
              </a:spcBef>
              <a:defRPr sz="1100">
                <a:solidFill>
                  <a:schemeClr val="tx1"/>
                </a:solidFill>
                <a:latin typeface="Calibri" panose="020F0502020204030204" pitchFamily="34" charset="0"/>
              </a:defRPr>
            </a:lvl4pPr>
            <a:lvl5pPr marL="2057400" indent="-228600" defTabSz="635000">
              <a:spcBef>
                <a:spcPct val="30000"/>
              </a:spcBef>
              <a:defRPr sz="1100">
                <a:solidFill>
                  <a:schemeClr val="tx1"/>
                </a:solidFill>
                <a:latin typeface="Calibri" panose="020F0502020204030204" pitchFamily="34" charset="0"/>
              </a:defRPr>
            </a:lvl5pPr>
            <a:lvl6pPr marL="2514600" indent="-228600" defTabSz="635000" eaLnBrk="0" fontAlgn="base" hangingPunct="0">
              <a:spcBef>
                <a:spcPct val="30000"/>
              </a:spcBef>
              <a:spcAft>
                <a:spcPct val="0"/>
              </a:spcAft>
              <a:defRPr sz="1100">
                <a:solidFill>
                  <a:schemeClr val="tx1"/>
                </a:solidFill>
                <a:latin typeface="Calibri" panose="020F0502020204030204" pitchFamily="34" charset="0"/>
              </a:defRPr>
            </a:lvl6pPr>
            <a:lvl7pPr marL="2971800" indent="-228600" defTabSz="635000" eaLnBrk="0" fontAlgn="base" hangingPunct="0">
              <a:spcBef>
                <a:spcPct val="30000"/>
              </a:spcBef>
              <a:spcAft>
                <a:spcPct val="0"/>
              </a:spcAft>
              <a:defRPr sz="1100">
                <a:solidFill>
                  <a:schemeClr val="tx1"/>
                </a:solidFill>
                <a:latin typeface="Calibri" panose="020F0502020204030204" pitchFamily="34" charset="0"/>
              </a:defRPr>
            </a:lvl7pPr>
            <a:lvl8pPr marL="3429000" indent="-228600" defTabSz="635000" eaLnBrk="0" fontAlgn="base" hangingPunct="0">
              <a:spcBef>
                <a:spcPct val="30000"/>
              </a:spcBef>
              <a:spcAft>
                <a:spcPct val="0"/>
              </a:spcAft>
              <a:defRPr sz="1100">
                <a:solidFill>
                  <a:schemeClr val="tx1"/>
                </a:solidFill>
                <a:latin typeface="Calibri" panose="020F0502020204030204" pitchFamily="34" charset="0"/>
              </a:defRPr>
            </a:lvl8pPr>
            <a:lvl9pPr marL="3886200" indent="-228600" defTabSz="635000" eaLnBrk="0" fontAlgn="base" hangingPunct="0">
              <a:spcBef>
                <a:spcPct val="30000"/>
              </a:spcBef>
              <a:spcAft>
                <a:spcPct val="0"/>
              </a:spcAft>
              <a:defRPr sz="1100">
                <a:solidFill>
                  <a:schemeClr val="tx1"/>
                </a:solidFill>
                <a:latin typeface="Calibri" panose="020F0502020204030204" pitchFamily="34" charset="0"/>
              </a:defRPr>
            </a:lvl9pPr>
          </a:lstStyle>
          <a:p>
            <a:pPr>
              <a:spcBef>
                <a:spcPct val="0"/>
              </a:spcBef>
            </a:pPr>
            <a:fld id="{1C5BD408-E38A-4B69-A284-EE7D6A4EAABA}" type="slidenum">
              <a:rPr lang="es-ES" altLang="es-EC" sz="1200" smtClean="0">
                <a:solidFill>
                  <a:prstClr val="black"/>
                </a:solidFill>
              </a:rPr>
              <a:pPr>
                <a:spcBef>
                  <a:spcPct val="0"/>
                </a:spcBef>
              </a:pPr>
              <a:t>259</a:t>
            </a:fld>
            <a:endParaRPr lang="es-ES" altLang="es-EC" sz="1200" dirty="0" smtClean="0">
              <a:solidFill>
                <a:prstClr val="black"/>
              </a:solidFill>
            </a:endParaRPr>
          </a:p>
        </p:txBody>
      </p:sp>
    </p:spTree>
    <p:extLst>
      <p:ext uri="{BB962C8B-B14F-4D97-AF65-F5344CB8AC3E}">
        <p14:creationId xmlns:p14="http://schemas.microsoft.com/office/powerpoint/2010/main" val="1411409850"/>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260</a:t>
            </a:fld>
            <a:endParaRPr lang="es-ES" dirty="0">
              <a:solidFill>
                <a:prstClr val="black"/>
              </a:solidFill>
            </a:endParaRPr>
          </a:p>
        </p:txBody>
      </p:sp>
    </p:spTree>
    <p:extLst>
      <p:ext uri="{BB962C8B-B14F-4D97-AF65-F5344CB8AC3E}">
        <p14:creationId xmlns:p14="http://schemas.microsoft.com/office/powerpoint/2010/main" val="2974182455"/>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7"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s-ES" altLang="es-EC" dirty="0" smtClean="0"/>
          </a:p>
        </p:txBody>
      </p:sp>
      <p:sp>
        <p:nvSpPr>
          <p:cNvPr id="36868" name="Slide Number Placeholder 3"/>
          <p:cNvSpPr>
            <a:spLocks noGrp="1"/>
          </p:cNvSpPr>
          <p:nvPr>
            <p:ph type="sldNum" sz="quarter" idx="5"/>
          </p:nvPr>
        </p:nvSpPr>
        <p:spPr>
          <a:xfrm>
            <a:off x="3849688" y="9409113"/>
            <a:ext cx="2943225" cy="4953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635000">
              <a:spcBef>
                <a:spcPct val="30000"/>
              </a:spcBef>
              <a:defRPr sz="1100">
                <a:solidFill>
                  <a:schemeClr val="tx1"/>
                </a:solidFill>
                <a:latin typeface="Calibri" panose="020F0502020204030204" pitchFamily="34" charset="0"/>
              </a:defRPr>
            </a:lvl1pPr>
            <a:lvl2pPr marL="742950" indent="-285750" defTabSz="635000">
              <a:spcBef>
                <a:spcPct val="30000"/>
              </a:spcBef>
              <a:defRPr sz="1100">
                <a:solidFill>
                  <a:schemeClr val="tx1"/>
                </a:solidFill>
                <a:latin typeface="Calibri" panose="020F0502020204030204" pitchFamily="34" charset="0"/>
              </a:defRPr>
            </a:lvl2pPr>
            <a:lvl3pPr marL="1143000" indent="-228600" defTabSz="635000">
              <a:spcBef>
                <a:spcPct val="30000"/>
              </a:spcBef>
              <a:defRPr sz="1100">
                <a:solidFill>
                  <a:schemeClr val="tx1"/>
                </a:solidFill>
                <a:latin typeface="Calibri" panose="020F0502020204030204" pitchFamily="34" charset="0"/>
              </a:defRPr>
            </a:lvl3pPr>
            <a:lvl4pPr marL="1600200" indent="-228600" defTabSz="635000">
              <a:spcBef>
                <a:spcPct val="30000"/>
              </a:spcBef>
              <a:defRPr sz="1100">
                <a:solidFill>
                  <a:schemeClr val="tx1"/>
                </a:solidFill>
                <a:latin typeface="Calibri" panose="020F0502020204030204" pitchFamily="34" charset="0"/>
              </a:defRPr>
            </a:lvl4pPr>
            <a:lvl5pPr marL="2057400" indent="-228600" defTabSz="635000">
              <a:spcBef>
                <a:spcPct val="30000"/>
              </a:spcBef>
              <a:defRPr sz="1100">
                <a:solidFill>
                  <a:schemeClr val="tx1"/>
                </a:solidFill>
                <a:latin typeface="Calibri" panose="020F0502020204030204" pitchFamily="34" charset="0"/>
              </a:defRPr>
            </a:lvl5pPr>
            <a:lvl6pPr marL="2514600" indent="-228600" defTabSz="635000" eaLnBrk="0" fontAlgn="base" hangingPunct="0">
              <a:spcBef>
                <a:spcPct val="30000"/>
              </a:spcBef>
              <a:spcAft>
                <a:spcPct val="0"/>
              </a:spcAft>
              <a:defRPr sz="1100">
                <a:solidFill>
                  <a:schemeClr val="tx1"/>
                </a:solidFill>
                <a:latin typeface="Calibri" panose="020F0502020204030204" pitchFamily="34" charset="0"/>
              </a:defRPr>
            </a:lvl6pPr>
            <a:lvl7pPr marL="2971800" indent="-228600" defTabSz="635000" eaLnBrk="0" fontAlgn="base" hangingPunct="0">
              <a:spcBef>
                <a:spcPct val="30000"/>
              </a:spcBef>
              <a:spcAft>
                <a:spcPct val="0"/>
              </a:spcAft>
              <a:defRPr sz="1100">
                <a:solidFill>
                  <a:schemeClr val="tx1"/>
                </a:solidFill>
                <a:latin typeface="Calibri" panose="020F0502020204030204" pitchFamily="34" charset="0"/>
              </a:defRPr>
            </a:lvl7pPr>
            <a:lvl8pPr marL="3429000" indent="-228600" defTabSz="635000" eaLnBrk="0" fontAlgn="base" hangingPunct="0">
              <a:spcBef>
                <a:spcPct val="30000"/>
              </a:spcBef>
              <a:spcAft>
                <a:spcPct val="0"/>
              </a:spcAft>
              <a:defRPr sz="1100">
                <a:solidFill>
                  <a:schemeClr val="tx1"/>
                </a:solidFill>
                <a:latin typeface="Calibri" panose="020F0502020204030204" pitchFamily="34" charset="0"/>
              </a:defRPr>
            </a:lvl8pPr>
            <a:lvl9pPr marL="3886200" indent="-228600" defTabSz="635000" eaLnBrk="0" fontAlgn="base" hangingPunct="0">
              <a:spcBef>
                <a:spcPct val="30000"/>
              </a:spcBef>
              <a:spcAft>
                <a:spcPct val="0"/>
              </a:spcAft>
              <a:defRPr sz="1100">
                <a:solidFill>
                  <a:schemeClr val="tx1"/>
                </a:solidFill>
                <a:latin typeface="Calibri" panose="020F0502020204030204" pitchFamily="34" charset="0"/>
              </a:defRPr>
            </a:lvl9pPr>
          </a:lstStyle>
          <a:p>
            <a:pPr>
              <a:spcBef>
                <a:spcPct val="0"/>
              </a:spcBef>
            </a:pPr>
            <a:fld id="{F8D4BA11-44BE-4596-A4CF-2E8AE00F771E}" type="slidenum">
              <a:rPr lang="es-ES" altLang="es-EC" sz="1200" smtClean="0">
                <a:solidFill>
                  <a:prstClr val="black"/>
                </a:solidFill>
              </a:rPr>
              <a:pPr>
                <a:spcBef>
                  <a:spcPct val="0"/>
                </a:spcBef>
              </a:pPr>
              <a:t>261</a:t>
            </a:fld>
            <a:endParaRPr lang="es-ES" altLang="es-EC" sz="1200" dirty="0" smtClean="0">
              <a:solidFill>
                <a:prstClr val="black"/>
              </a:solidFill>
            </a:endParaRPr>
          </a:p>
        </p:txBody>
      </p:sp>
    </p:spTree>
    <p:extLst>
      <p:ext uri="{BB962C8B-B14F-4D97-AF65-F5344CB8AC3E}">
        <p14:creationId xmlns:p14="http://schemas.microsoft.com/office/powerpoint/2010/main" val="2423070523"/>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p:cNvSpPr>
            <a:spLocks noGrp="1" noRot="1" noChangeAspect="1" noTextEdit="1"/>
          </p:cNvSpPr>
          <p:nvPr>
            <p:ph type="sldImg"/>
          </p:nvPr>
        </p:nvSpPr>
        <p:spPr bwMode="auto">
          <a:xfrm>
            <a:off x="714375" y="741363"/>
            <a:ext cx="5365750" cy="3716337"/>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s-ES" altLang="es-EC" dirty="0" smtClean="0"/>
          </a:p>
        </p:txBody>
      </p:sp>
      <p:sp>
        <p:nvSpPr>
          <p:cNvPr id="4" name="Slide Number Placeholder 3"/>
          <p:cNvSpPr>
            <a:spLocks noGrp="1"/>
          </p:cNvSpPr>
          <p:nvPr>
            <p:ph type="sldNum" sz="quarter" idx="5"/>
          </p:nvPr>
        </p:nvSpPr>
        <p:spPr>
          <a:xfrm>
            <a:off x="3848100" y="9409113"/>
            <a:ext cx="2944813" cy="495300"/>
          </a:xfrm>
          <a:prstGeom prst="rect">
            <a:avLst/>
          </a:prstGeom>
        </p:spPr>
        <p:txBody>
          <a:bodyPr lIns="91294" tIns="45647" rIns="91294" bIns="45647"/>
          <a:lstStyle/>
          <a:p>
            <a:pPr>
              <a:defRPr/>
            </a:pPr>
            <a:fld id="{6A1E4C9B-B104-44D5-80BA-BEA117B353EA}" type="slidenum">
              <a:rPr lang="es-ES">
                <a:solidFill>
                  <a:prstClr val="black"/>
                </a:solidFill>
              </a:rPr>
              <a:pPr>
                <a:defRPr/>
              </a:pPr>
              <a:t>262</a:t>
            </a:fld>
            <a:endParaRPr lang="es-ES" dirty="0">
              <a:solidFill>
                <a:prstClr val="black"/>
              </a:solidFill>
            </a:endParaRPr>
          </a:p>
        </p:txBody>
      </p:sp>
    </p:spTree>
    <p:extLst>
      <p:ext uri="{BB962C8B-B14F-4D97-AF65-F5344CB8AC3E}">
        <p14:creationId xmlns:p14="http://schemas.microsoft.com/office/powerpoint/2010/main" val="153753816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a:t>
            </a:fld>
            <a:endParaRPr lang="es-ES" dirty="0">
              <a:solidFill>
                <a:prstClr val="black"/>
              </a:solidFill>
            </a:endParaRPr>
          </a:p>
        </p:txBody>
      </p:sp>
    </p:spTree>
    <p:extLst>
      <p:ext uri="{BB962C8B-B14F-4D97-AF65-F5344CB8AC3E}">
        <p14:creationId xmlns:p14="http://schemas.microsoft.com/office/powerpoint/2010/main" val="3962825634"/>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263</a:t>
            </a:fld>
            <a:endParaRPr lang="es-ES" dirty="0">
              <a:solidFill>
                <a:prstClr val="black"/>
              </a:solidFill>
            </a:endParaRPr>
          </a:p>
        </p:txBody>
      </p:sp>
    </p:spTree>
    <p:extLst>
      <p:ext uri="{BB962C8B-B14F-4D97-AF65-F5344CB8AC3E}">
        <p14:creationId xmlns:p14="http://schemas.microsoft.com/office/powerpoint/2010/main" val="3978739707"/>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264</a:t>
            </a:fld>
            <a:endParaRPr lang="es-ES" dirty="0">
              <a:solidFill>
                <a:prstClr val="black"/>
              </a:solidFill>
            </a:endParaRPr>
          </a:p>
        </p:txBody>
      </p:sp>
    </p:spTree>
    <p:extLst>
      <p:ext uri="{BB962C8B-B14F-4D97-AF65-F5344CB8AC3E}">
        <p14:creationId xmlns:p14="http://schemas.microsoft.com/office/powerpoint/2010/main" val="2176224234"/>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265</a:t>
            </a:fld>
            <a:endParaRPr lang="es-ES" dirty="0">
              <a:solidFill>
                <a:prstClr val="black"/>
              </a:solidFill>
            </a:endParaRPr>
          </a:p>
        </p:txBody>
      </p:sp>
    </p:spTree>
    <p:extLst>
      <p:ext uri="{BB962C8B-B14F-4D97-AF65-F5344CB8AC3E}">
        <p14:creationId xmlns:p14="http://schemas.microsoft.com/office/powerpoint/2010/main" val="4163060876"/>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266</a:t>
            </a:fld>
            <a:endParaRPr lang="es-ES" dirty="0">
              <a:solidFill>
                <a:prstClr val="black"/>
              </a:solidFill>
            </a:endParaRPr>
          </a:p>
        </p:txBody>
      </p:sp>
    </p:spTree>
    <p:extLst>
      <p:ext uri="{BB962C8B-B14F-4D97-AF65-F5344CB8AC3E}">
        <p14:creationId xmlns:p14="http://schemas.microsoft.com/office/powerpoint/2010/main" val="2243090318"/>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267</a:t>
            </a:fld>
            <a:endParaRPr lang="es-ES" dirty="0">
              <a:solidFill>
                <a:prstClr val="black"/>
              </a:solidFill>
            </a:endParaRPr>
          </a:p>
        </p:txBody>
      </p:sp>
    </p:spTree>
    <p:extLst>
      <p:ext uri="{BB962C8B-B14F-4D97-AF65-F5344CB8AC3E}">
        <p14:creationId xmlns:p14="http://schemas.microsoft.com/office/powerpoint/2010/main" val="1030909805"/>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268</a:t>
            </a:fld>
            <a:endParaRPr lang="es-ES" dirty="0">
              <a:solidFill>
                <a:prstClr val="black"/>
              </a:solidFill>
            </a:endParaRPr>
          </a:p>
        </p:txBody>
      </p:sp>
    </p:spTree>
    <p:extLst>
      <p:ext uri="{BB962C8B-B14F-4D97-AF65-F5344CB8AC3E}">
        <p14:creationId xmlns:p14="http://schemas.microsoft.com/office/powerpoint/2010/main" val="3403670200"/>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269</a:t>
            </a:fld>
            <a:endParaRPr lang="es-ES" dirty="0">
              <a:solidFill>
                <a:prstClr val="black"/>
              </a:solidFill>
            </a:endParaRPr>
          </a:p>
        </p:txBody>
      </p:sp>
    </p:spTree>
    <p:extLst>
      <p:ext uri="{BB962C8B-B14F-4D97-AF65-F5344CB8AC3E}">
        <p14:creationId xmlns:p14="http://schemas.microsoft.com/office/powerpoint/2010/main" val="3575233712"/>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270</a:t>
            </a:fld>
            <a:endParaRPr lang="es-ES" dirty="0">
              <a:solidFill>
                <a:prstClr val="black"/>
              </a:solidFill>
            </a:endParaRPr>
          </a:p>
        </p:txBody>
      </p:sp>
    </p:spTree>
    <p:extLst>
      <p:ext uri="{BB962C8B-B14F-4D97-AF65-F5344CB8AC3E}">
        <p14:creationId xmlns:p14="http://schemas.microsoft.com/office/powerpoint/2010/main" val="3186312497"/>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271</a:t>
            </a:fld>
            <a:endParaRPr lang="es-ES" dirty="0">
              <a:solidFill>
                <a:prstClr val="black"/>
              </a:solidFill>
            </a:endParaRPr>
          </a:p>
        </p:txBody>
      </p:sp>
    </p:spTree>
    <p:extLst>
      <p:ext uri="{BB962C8B-B14F-4D97-AF65-F5344CB8AC3E}">
        <p14:creationId xmlns:p14="http://schemas.microsoft.com/office/powerpoint/2010/main" val="3060835061"/>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272</a:t>
            </a:fld>
            <a:endParaRPr lang="es-ES" dirty="0">
              <a:solidFill>
                <a:prstClr val="black"/>
              </a:solidFill>
            </a:endParaRPr>
          </a:p>
        </p:txBody>
      </p:sp>
    </p:spTree>
    <p:extLst>
      <p:ext uri="{BB962C8B-B14F-4D97-AF65-F5344CB8AC3E}">
        <p14:creationId xmlns:p14="http://schemas.microsoft.com/office/powerpoint/2010/main" val="24665546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29</a:t>
            </a:fld>
            <a:endParaRPr lang="es-ES" dirty="0">
              <a:solidFill>
                <a:prstClr val="black"/>
              </a:solidFill>
            </a:endParaRPr>
          </a:p>
        </p:txBody>
      </p:sp>
    </p:spTree>
    <p:extLst>
      <p:ext uri="{BB962C8B-B14F-4D97-AF65-F5344CB8AC3E}">
        <p14:creationId xmlns:p14="http://schemas.microsoft.com/office/powerpoint/2010/main" val="3833123188"/>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273</a:t>
            </a:fld>
            <a:endParaRPr lang="es-ES" dirty="0">
              <a:solidFill>
                <a:prstClr val="black"/>
              </a:solidFill>
            </a:endParaRPr>
          </a:p>
        </p:txBody>
      </p:sp>
    </p:spTree>
    <p:extLst>
      <p:ext uri="{BB962C8B-B14F-4D97-AF65-F5344CB8AC3E}">
        <p14:creationId xmlns:p14="http://schemas.microsoft.com/office/powerpoint/2010/main" val="3625215008"/>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274</a:t>
            </a:fld>
            <a:endParaRPr lang="es-ES" dirty="0">
              <a:solidFill>
                <a:prstClr val="black"/>
              </a:solidFill>
            </a:endParaRPr>
          </a:p>
        </p:txBody>
      </p:sp>
    </p:spTree>
    <p:extLst>
      <p:ext uri="{BB962C8B-B14F-4D97-AF65-F5344CB8AC3E}">
        <p14:creationId xmlns:p14="http://schemas.microsoft.com/office/powerpoint/2010/main" val="3692562403"/>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275</a:t>
            </a:fld>
            <a:endParaRPr lang="es-ES" dirty="0">
              <a:solidFill>
                <a:prstClr val="black"/>
              </a:solidFill>
            </a:endParaRPr>
          </a:p>
        </p:txBody>
      </p:sp>
    </p:spTree>
    <p:extLst>
      <p:ext uri="{BB962C8B-B14F-4D97-AF65-F5344CB8AC3E}">
        <p14:creationId xmlns:p14="http://schemas.microsoft.com/office/powerpoint/2010/main" val="187455754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276</a:t>
            </a:fld>
            <a:endParaRPr lang="es-ES" dirty="0">
              <a:solidFill>
                <a:prstClr val="black"/>
              </a:solidFill>
            </a:endParaRPr>
          </a:p>
        </p:txBody>
      </p:sp>
    </p:spTree>
    <p:extLst>
      <p:ext uri="{BB962C8B-B14F-4D97-AF65-F5344CB8AC3E}">
        <p14:creationId xmlns:p14="http://schemas.microsoft.com/office/powerpoint/2010/main" val="1028888084"/>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52500" y="684213"/>
            <a:ext cx="4953000" cy="343058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9" y="8685218"/>
            <a:ext cx="2971800" cy="457199"/>
          </a:xfrm>
          <a:prstGeom prst="rect">
            <a:avLst/>
          </a:prstGeom>
        </p:spPr>
        <p:txBody>
          <a:bodyPr lIns="91294" tIns="45647" rIns="91294" bIns="45647"/>
          <a:lstStyle/>
          <a:p>
            <a:fld id="{4D1CD627-4B2A-415D-87CF-666A57EF4918}" type="slidenum">
              <a:rPr lang="es-ES" smtClean="0">
                <a:solidFill>
                  <a:prstClr val="black"/>
                </a:solidFill>
              </a:rPr>
              <a:pPr/>
              <a:t>277</a:t>
            </a:fld>
            <a:endParaRPr lang="es-ES" dirty="0">
              <a:solidFill>
                <a:prstClr val="black"/>
              </a:solidFill>
            </a:endParaRPr>
          </a:p>
        </p:txBody>
      </p:sp>
    </p:spTree>
    <p:extLst>
      <p:ext uri="{BB962C8B-B14F-4D97-AF65-F5344CB8AC3E}">
        <p14:creationId xmlns:p14="http://schemas.microsoft.com/office/powerpoint/2010/main" val="375552687"/>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278</a:t>
            </a:fld>
            <a:endParaRPr lang="es-ES" dirty="0">
              <a:solidFill>
                <a:prstClr val="black"/>
              </a:solidFill>
            </a:endParaRPr>
          </a:p>
        </p:txBody>
      </p:sp>
    </p:spTree>
    <p:extLst>
      <p:ext uri="{BB962C8B-B14F-4D97-AF65-F5344CB8AC3E}">
        <p14:creationId xmlns:p14="http://schemas.microsoft.com/office/powerpoint/2010/main" val="959978190"/>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279</a:t>
            </a:fld>
            <a:endParaRPr lang="es-ES" dirty="0">
              <a:solidFill>
                <a:prstClr val="black"/>
              </a:solidFill>
            </a:endParaRPr>
          </a:p>
        </p:txBody>
      </p:sp>
    </p:spTree>
    <p:extLst>
      <p:ext uri="{BB962C8B-B14F-4D97-AF65-F5344CB8AC3E}">
        <p14:creationId xmlns:p14="http://schemas.microsoft.com/office/powerpoint/2010/main" val="560439201"/>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280</a:t>
            </a:fld>
            <a:endParaRPr lang="es-ES" dirty="0">
              <a:solidFill>
                <a:prstClr val="black"/>
              </a:solidFill>
            </a:endParaRPr>
          </a:p>
        </p:txBody>
      </p:sp>
    </p:spTree>
    <p:extLst>
      <p:ext uri="{BB962C8B-B14F-4D97-AF65-F5344CB8AC3E}">
        <p14:creationId xmlns:p14="http://schemas.microsoft.com/office/powerpoint/2010/main" val="3361408307"/>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281</a:t>
            </a:fld>
            <a:endParaRPr lang="es-ES" dirty="0">
              <a:solidFill>
                <a:prstClr val="black"/>
              </a:solidFill>
            </a:endParaRPr>
          </a:p>
        </p:txBody>
      </p:sp>
    </p:spTree>
    <p:extLst>
      <p:ext uri="{BB962C8B-B14F-4D97-AF65-F5344CB8AC3E}">
        <p14:creationId xmlns:p14="http://schemas.microsoft.com/office/powerpoint/2010/main" val="3606542537"/>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282</a:t>
            </a:fld>
            <a:endParaRPr lang="es-ES" dirty="0">
              <a:solidFill>
                <a:prstClr val="black"/>
              </a:solidFill>
            </a:endParaRPr>
          </a:p>
        </p:txBody>
      </p:sp>
    </p:spTree>
    <p:extLst>
      <p:ext uri="{BB962C8B-B14F-4D97-AF65-F5344CB8AC3E}">
        <p14:creationId xmlns:p14="http://schemas.microsoft.com/office/powerpoint/2010/main" val="287836973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a:t>
            </a:fld>
            <a:endParaRPr lang="es-ES" dirty="0">
              <a:solidFill>
                <a:prstClr val="black"/>
              </a:solidFill>
            </a:endParaRPr>
          </a:p>
        </p:txBody>
      </p:sp>
    </p:spTree>
    <p:extLst>
      <p:ext uri="{BB962C8B-B14F-4D97-AF65-F5344CB8AC3E}">
        <p14:creationId xmlns:p14="http://schemas.microsoft.com/office/powerpoint/2010/main" val="94518502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283</a:t>
            </a:fld>
            <a:endParaRPr lang="es-ES" dirty="0">
              <a:solidFill>
                <a:prstClr val="black"/>
              </a:solidFill>
            </a:endParaRPr>
          </a:p>
        </p:txBody>
      </p:sp>
    </p:spTree>
    <p:extLst>
      <p:ext uri="{BB962C8B-B14F-4D97-AF65-F5344CB8AC3E}">
        <p14:creationId xmlns:p14="http://schemas.microsoft.com/office/powerpoint/2010/main" val="3100387759"/>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284</a:t>
            </a:fld>
            <a:endParaRPr lang="es-ES" dirty="0">
              <a:solidFill>
                <a:prstClr val="black"/>
              </a:solidFill>
            </a:endParaRPr>
          </a:p>
        </p:txBody>
      </p:sp>
    </p:spTree>
    <p:extLst>
      <p:ext uri="{BB962C8B-B14F-4D97-AF65-F5344CB8AC3E}">
        <p14:creationId xmlns:p14="http://schemas.microsoft.com/office/powerpoint/2010/main" val="2265134387"/>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285</a:t>
            </a:fld>
            <a:endParaRPr lang="es-ES" dirty="0">
              <a:solidFill>
                <a:prstClr val="black"/>
              </a:solidFill>
            </a:endParaRPr>
          </a:p>
        </p:txBody>
      </p:sp>
    </p:spTree>
    <p:extLst>
      <p:ext uri="{BB962C8B-B14F-4D97-AF65-F5344CB8AC3E}">
        <p14:creationId xmlns:p14="http://schemas.microsoft.com/office/powerpoint/2010/main" val="1927770865"/>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286</a:t>
            </a:fld>
            <a:endParaRPr lang="es-ES" dirty="0">
              <a:solidFill>
                <a:prstClr val="black"/>
              </a:solidFill>
            </a:endParaRPr>
          </a:p>
        </p:txBody>
      </p:sp>
    </p:spTree>
    <p:extLst>
      <p:ext uri="{BB962C8B-B14F-4D97-AF65-F5344CB8AC3E}">
        <p14:creationId xmlns:p14="http://schemas.microsoft.com/office/powerpoint/2010/main" val="816072694"/>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287</a:t>
            </a:fld>
            <a:endParaRPr lang="es-ES" dirty="0">
              <a:solidFill>
                <a:prstClr val="black"/>
              </a:solidFill>
            </a:endParaRPr>
          </a:p>
        </p:txBody>
      </p:sp>
    </p:spTree>
    <p:extLst>
      <p:ext uri="{BB962C8B-B14F-4D97-AF65-F5344CB8AC3E}">
        <p14:creationId xmlns:p14="http://schemas.microsoft.com/office/powerpoint/2010/main" val="4140825136"/>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288</a:t>
            </a:fld>
            <a:endParaRPr lang="es-ES" dirty="0">
              <a:solidFill>
                <a:prstClr val="black"/>
              </a:solidFill>
            </a:endParaRPr>
          </a:p>
        </p:txBody>
      </p:sp>
    </p:spTree>
    <p:extLst>
      <p:ext uri="{BB962C8B-B14F-4D97-AF65-F5344CB8AC3E}">
        <p14:creationId xmlns:p14="http://schemas.microsoft.com/office/powerpoint/2010/main" val="2850712802"/>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289</a:t>
            </a:fld>
            <a:endParaRPr lang="es-ES" dirty="0">
              <a:solidFill>
                <a:prstClr val="black"/>
              </a:solidFill>
            </a:endParaRPr>
          </a:p>
        </p:txBody>
      </p:sp>
    </p:spTree>
    <p:extLst>
      <p:ext uri="{BB962C8B-B14F-4D97-AF65-F5344CB8AC3E}">
        <p14:creationId xmlns:p14="http://schemas.microsoft.com/office/powerpoint/2010/main" val="1122045217"/>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290</a:t>
            </a:fld>
            <a:endParaRPr lang="es-ES" dirty="0">
              <a:solidFill>
                <a:prstClr val="black"/>
              </a:solidFill>
            </a:endParaRPr>
          </a:p>
        </p:txBody>
      </p:sp>
    </p:spTree>
    <p:extLst>
      <p:ext uri="{BB962C8B-B14F-4D97-AF65-F5344CB8AC3E}">
        <p14:creationId xmlns:p14="http://schemas.microsoft.com/office/powerpoint/2010/main" val="632818388"/>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291</a:t>
            </a:fld>
            <a:endParaRPr lang="es-ES" dirty="0">
              <a:solidFill>
                <a:prstClr val="black"/>
              </a:solidFill>
            </a:endParaRPr>
          </a:p>
        </p:txBody>
      </p:sp>
    </p:spTree>
    <p:extLst>
      <p:ext uri="{BB962C8B-B14F-4D97-AF65-F5344CB8AC3E}">
        <p14:creationId xmlns:p14="http://schemas.microsoft.com/office/powerpoint/2010/main" val="2958162749"/>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292</a:t>
            </a:fld>
            <a:endParaRPr lang="es-ES" dirty="0">
              <a:solidFill>
                <a:prstClr val="black"/>
              </a:solidFill>
            </a:endParaRPr>
          </a:p>
        </p:txBody>
      </p:sp>
    </p:spTree>
    <p:extLst>
      <p:ext uri="{BB962C8B-B14F-4D97-AF65-F5344CB8AC3E}">
        <p14:creationId xmlns:p14="http://schemas.microsoft.com/office/powerpoint/2010/main" val="22657027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a:t>
            </a:fld>
            <a:endParaRPr lang="es-ES" dirty="0">
              <a:solidFill>
                <a:prstClr val="black"/>
              </a:solidFill>
            </a:endParaRPr>
          </a:p>
        </p:txBody>
      </p:sp>
    </p:spTree>
    <p:extLst>
      <p:ext uri="{BB962C8B-B14F-4D97-AF65-F5344CB8AC3E}">
        <p14:creationId xmlns:p14="http://schemas.microsoft.com/office/powerpoint/2010/main" val="3765003773"/>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293</a:t>
            </a:fld>
            <a:endParaRPr lang="es-ES" dirty="0">
              <a:solidFill>
                <a:prstClr val="black"/>
              </a:solidFill>
            </a:endParaRPr>
          </a:p>
        </p:txBody>
      </p:sp>
    </p:spTree>
    <p:extLst>
      <p:ext uri="{BB962C8B-B14F-4D97-AF65-F5344CB8AC3E}">
        <p14:creationId xmlns:p14="http://schemas.microsoft.com/office/powerpoint/2010/main" val="1178469442"/>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294</a:t>
            </a:fld>
            <a:endParaRPr lang="es-ES" dirty="0">
              <a:solidFill>
                <a:prstClr val="black"/>
              </a:solidFill>
            </a:endParaRPr>
          </a:p>
        </p:txBody>
      </p:sp>
    </p:spTree>
    <p:extLst>
      <p:ext uri="{BB962C8B-B14F-4D97-AF65-F5344CB8AC3E}">
        <p14:creationId xmlns:p14="http://schemas.microsoft.com/office/powerpoint/2010/main" val="2758152447"/>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295</a:t>
            </a:fld>
            <a:endParaRPr lang="es-ES" dirty="0">
              <a:solidFill>
                <a:prstClr val="black"/>
              </a:solidFill>
            </a:endParaRPr>
          </a:p>
        </p:txBody>
      </p:sp>
    </p:spTree>
    <p:extLst>
      <p:ext uri="{BB962C8B-B14F-4D97-AF65-F5344CB8AC3E}">
        <p14:creationId xmlns:p14="http://schemas.microsoft.com/office/powerpoint/2010/main" val="2892341795"/>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296</a:t>
            </a:fld>
            <a:endParaRPr lang="es-ES" dirty="0">
              <a:solidFill>
                <a:prstClr val="black"/>
              </a:solidFill>
            </a:endParaRPr>
          </a:p>
        </p:txBody>
      </p:sp>
    </p:spTree>
    <p:extLst>
      <p:ext uri="{BB962C8B-B14F-4D97-AF65-F5344CB8AC3E}">
        <p14:creationId xmlns:p14="http://schemas.microsoft.com/office/powerpoint/2010/main" val="2788085495"/>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297</a:t>
            </a:fld>
            <a:endParaRPr lang="es-ES" dirty="0">
              <a:solidFill>
                <a:prstClr val="black"/>
              </a:solidFill>
            </a:endParaRPr>
          </a:p>
        </p:txBody>
      </p:sp>
    </p:spTree>
    <p:extLst>
      <p:ext uri="{BB962C8B-B14F-4D97-AF65-F5344CB8AC3E}">
        <p14:creationId xmlns:p14="http://schemas.microsoft.com/office/powerpoint/2010/main" val="351810992"/>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298</a:t>
            </a:fld>
            <a:endParaRPr lang="es-ES" dirty="0">
              <a:solidFill>
                <a:prstClr val="black"/>
              </a:solidFill>
            </a:endParaRPr>
          </a:p>
        </p:txBody>
      </p:sp>
    </p:spTree>
    <p:extLst>
      <p:ext uri="{BB962C8B-B14F-4D97-AF65-F5344CB8AC3E}">
        <p14:creationId xmlns:p14="http://schemas.microsoft.com/office/powerpoint/2010/main" val="1205932634"/>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299</a:t>
            </a:fld>
            <a:endParaRPr lang="es-ES" dirty="0">
              <a:solidFill>
                <a:prstClr val="black"/>
              </a:solidFill>
            </a:endParaRPr>
          </a:p>
        </p:txBody>
      </p:sp>
    </p:spTree>
    <p:extLst>
      <p:ext uri="{BB962C8B-B14F-4D97-AF65-F5344CB8AC3E}">
        <p14:creationId xmlns:p14="http://schemas.microsoft.com/office/powerpoint/2010/main" val="4076696619"/>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300</a:t>
            </a:fld>
            <a:endParaRPr lang="es-ES" dirty="0">
              <a:solidFill>
                <a:prstClr val="black"/>
              </a:solidFill>
            </a:endParaRPr>
          </a:p>
        </p:txBody>
      </p:sp>
    </p:spTree>
    <p:extLst>
      <p:ext uri="{BB962C8B-B14F-4D97-AF65-F5344CB8AC3E}">
        <p14:creationId xmlns:p14="http://schemas.microsoft.com/office/powerpoint/2010/main" val="2683428485"/>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301</a:t>
            </a:fld>
            <a:endParaRPr lang="es-ES" dirty="0">
              <a:solidFill>
                <a:prstClr val="black"/>
              </a:solidFill>
            </a:endParaRPr>
          </a:p>
        </p:txBody>
      </p:sp>
    </p:spTree>
    <p:extLst>
      <p:ext uri="{BB962C8B-B14F-4D97-AF65-F5344CB8AC3E}">
        <p14:creationId xmlns:p14="http://schemas.microsoft.com/office/powerpoint/2010/main" val="28356709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302</a:t>
            </a:fld>
            <a:endParaRPr lang="es-ES" dirty="0">
              <a:solidFill>
                <a:prstClr val="black"/>
              </a:solidFill>
            </a:endParaRPr>
          </a:p>
        </p:txBody>
      </p:sp>
    </p:spTree>
    <p:extLst>
      <p:ext uri="{BB962C8B-B14F-4D97-AF65-F5344CB8AC3E}">
        <p14:creationId xmlns:p14="http://schemas.microsoft.com/office/powerpoint/2010/main" val="186360629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a:t>
            </a:fld>
            <a:endParaRPr lang="es-ES" dirty="0">
              <a:solidFill>
                <a:prstClr val="black"/>
              </a:solidFill>
            </a:endParaRPr>
          </a:p>
        </p:txBody>
      </p:sp>
    </p:spTree>
    <p:extLst>
      <p:ext uri="{BB962C8B-B14F-4D97-AF65-F5344CB8AC3E}">
        <p14:creationId xmlns:p14="http://schemas.microsoft.com/office/powerpoint/2010/main" val="91091539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a:t>
            </a:fld>
            <a:endParaRPr lang="es-ES" dirty="0">
              <a:solidFill>
                <a:prstClr val="black"/>
              </a:solidFill>
            </a:endParaRPr>
          </a:p>
        </p:txBody>
      </p:sp>
    </p:spTree>
    <p:extLst>
      <p:ext uri="{BB962C8B-B14F-4D97-AF65-F5344CB8AC3E}">
        <p14:creationId xmlns:p14="http://schemas.microsoft.com/office/powerpoint/2010/main" val="4279588918"/>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303</a:t>
            </a:fld>
            <a:endParaRPr lang="es-ES" dirty="0">
              <a:solidFill>
                <a:prstClr val="black"/>
              </a:solidFill>
            </a:endParaRPr>
          </a:p>
        </p:txBody>
      </p:sp>
    </p:spTree>
    <p:extLst>
      <p:ext uri="{BB962C8B-B14F-4D97-AF65-F5344CB8AC3E}">
        <p14:creationId xmlns:p14="http://schemas.microsoft.com/office/powerpoint/2010/main" val="3543959864"/>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304</a:t>
            </a:fld>
            <a:endParaRPr lang="es-ES" dirty="0">
              <a:solidFill>
                <a:prstClr val="black"/>
              </a:solidFill>
            </a:endParaRPr>
          </a:p>
        </p:txBody>
      </p:sp>
    </p:spTree>
    <p:extLst>
      <p:ext uri="{BB962C8B-B14F-4D97-AF65-F5344CB8AC3E}">
        <p14:creationId xmlns:p14="http://schemas.microsoft.com/office/powerpoint/2010/main" val="187272156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305</a:t>
            </a:fld>
            <a:endParaRPr lang="es-ES" dirty="0">
              <a:solidFill>
                <a:prstClr val="black"/>
              </a:solidFill>
            </a:endParaRPr>
          </a:p>
        </p:txBody>
      </p:sp>
    </p:spTree>
    <p:extLst>
      <p:ext uri="{BB962C8B-B14F-4D97-AF65-F5344CB8AC3E}">
        <p14:creationId xmlns:p14="http://schemas.microsoft.com/office/powerpoint/2010/main" val="5624708"/>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306</a:t>
            </a:fld>
            <a:endParaRPr lang="es-ES" dirty="0">
              <a:solidFill>
                <a:prstClr val="black"/>
              </a:solidFill>
            </a:endParaRPr>
          </a:p>
        </p:txBody>
      </p:sp>
    </p:spTree>
    <p:extLst>
      <p:ext uri="{BB962C8B-B14F-4D97-AF65-F5344CB8AC3E}">
        <p14:creationId xmlns:p14="http://schemas.microsoft.com/office/powerpoint/2010/main" val="2255852345"/>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307</a:t>
            </a:fld>
            <a:endParaRPr lang="es-ES" dirty="0">
              <a:solidFill>
                <a:prstClr val="black"/>
              </a:solidFill>
            </a:endParaRPr>
          </a:p>
        </p:txBody>
      </p:sp>
    </p:spTree>
    <p:extLst>
      <p:ext uri="{BB962C8B-B14F-4D97-AF65-F5344CB8AC3E}">
        <p14:creationId xmlns:p14="http://schemas.microsoft.com/office/powerpoint/2010/main" val="3695608463"/>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308</a:t>
            </a:fld>
            <a:endParaRPr lang="es-ES" dirty="0">
              <a:solidFill>
                <a:prstClr val="black"/>
              </a:solidFill>
            </a:endParaRPr>
          </a:p>
        </p:txBody>
      </p:sp>
    </p:spTree>
    <p:extLst>
      <p:ext uri="{BB962C8B-B14F-4D97-AF65-F5344CB8AC3E}">
        <p14:creationId xmlns:p14="http://schemas.microsoft.com/office/powerpoint/2010/main" val="3147618963"/>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309</a:t>
            </a:fld>
            <a:endParaRPr lang="es-ES" dirty="0">
              <a:solidFill>
                <a:prstClr val="black"/>
              </a:solidFill>
            </a:endParaRPr>
          </a:p>
        </p:txBody>
      </p:sp>
    </p:spTree>
    <p:extLst>
      <p:ext uri="{BB962C8B-B14F-4D97-AF65-F5344CB8AC3E}">
        <p14:creationId xmlns:p14="http://schemas.microsoft.com/office/powerpoint/2010/main" val="4078156082"/>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310</a:t>
            </a:fld>
            <a:endParaRPr lang="es-ES" dirty="0">
              <a:solidFill>
                <a:prstClr val="black"/>
              </a:solidFill>
            </a:endParaRPr>
          </a:p>
        </p:txBody>
      </p:sp>
    </p:spTree>
    <p:extLst>
      <p:ext uri="{BB962C8B-B14F-4D97-AF65-F5344CB8AC3E}">
        <p14:creationId xmlns:p14="http://schemas.microsoft.com/office/powerpoint/2010/main" val="539533406"/>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311</a:t>
            </a:fld>
            <a:endParaRPr lang="es-ES" dirty="0">
              <a:solidFill>
                <a:prstClr val="black"/>
              </a:solidFill>
            </a:endParaRPr>
          </a:p>
        </p:txBody>
      </p:sp>
    </p:spTree>
    <p:extLst>
      <p:ext uri="{BB962C8B-B14F-4D97-AF65-F5344CB8AC3E}">
        <p14:creationId xmlns:p14="http://schemas.microsoft.com/office/powerpoint/2010/main" val="2301286700"/>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312</a:t>
            </a:fld>
            <a:endParaRPr lang="es-ES" dirty="0">
              <a:solidFill>
                <a:prstClr val="black"/>
              </a:solidFill>
            </a:endParaRPr>
          </a:p>
        </p:txBody>
      </p:sp>
    </p:spTree>
    <p:extLst>
      <p:ext uri="{BB962C8B-B14F-4D97-AF65-F5344CB8AC3E}">
        <p14:creationId xmlns:p14="http://schemas.microsoft.com/office/powerpoint/2010/main" val="8999335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a:t>
            </a:fld>
            <a:endParaRPr lang="es-ES" dirty="0">
              <a:solidFill>
                <a:prstClr val="black"/>
              </a:solidFill>
            </a:endParaRPr>
          </a:p>
        </p:txBody>
      </p:sp>
    </p:spTree>
    <p:extLst>
      <p:ext uri="{BB962C8B-B14F-4D97-AF65-F5344CB8AC3E}">
        <p14:creationId xmlns:p14="http://schemas.microsoft.com/office/powerpoint/2010/main" val="2229580506"/>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313</a:t>
            </a:fld>
            <a:endParaRPr lang="es-ES" dirty="0">
              <a:solidFill>
                <a:prstClr val="black"/>
              </a:solidFill>
            </a:endParaRPr>
          </a:p>
        </p:txBody>
      </p:sp>
    </p:spTree>
    <p:extLst>
      <p:ext uri="{BB962C8B-B14F-4D97-AF65-F5344CB8AC3E}">
        <p14:creationId xmlns:p14="http://schemas.microsoft.com/office/powerpoint/2010/main" val="3566366075"/>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314</a:t>
            </a:fld>
            <a:endParaRPr lang="es-ES" dirty="0">
              <a:solidFill>
                <a:prstClr val="black"/>
              </a:solidFill>
            </a:endParaRPr>
          </a:p>
        </p:txBody>
      </p:sp>
    </p:spTree>
    <p:extLst>
      <p:ext uri="{BB962C8B-B14F-4D97-AF65-F5344CB8AC3E}">
        <p14:creationId xmlns:p14="http://schemas.microsoft.com/office/powerpoint/2010/main" val="763792725"/>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315</a:t>
            </a:fld>
            <a:endParaRPr lang="es-ES" dirty="0">
              <a:solidFill>
                <a:prstClr val="black"/>
              </a:solidFill>
            </a:endParaRPr>
          </a:p>
        </p:txBody>
      </p:sp>
    </p:spTree>
    <p:extLst>
      <p:ext uri="{BB962C8B-B14F-4D97-AF65-F5344CB8AC3E}">
        <p14:creationId xmlns:p14="http://schemas.microsoft.com/office/powerpoint/2010/main" val="2169326281"/>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316</a:t>
            </a:fld>
            <a:endParaRPr lang="es-ES" dirty="0">
              <a:solidFill>
                <a:prstClr val="black"/>
              </a:solidFill>
            </a:endParaRPr>
          </a:p>
        </p:txBody>
      </p:sp>
    </p:spTree>
    <p:extLst>
      <p:ext uri="{BB962C8B-B14F-4D97-AF65-F5344CB8AC3E}">
        <p14:creationId xmlns:p14="http://schemas.microsoft.com/office/powerpoint/2010/main" val="2675013844"/>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317</a:t>
            </a:fld>
            <a:endParaRPr lang="es-ES" dirty="0">
              <a:solidFill>
                <a:prstClr val="black"/>
              </a:solidFill>
            </a:endParaRPr>
          </a:p>
        </p:txBody>
      </p:sp>
    </p:spTree>
    <p:extLst>
      <p:ext uri="{BB962C8B-B14F-4D97-AF65-F5344CB8AC3E}">
        <p14:creationId xmlns:p14="http://schemas.microsoft.com/office/powerpoint/2010/main" val="316029585"/>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318</a:t>
            </a:fld>
            <a:endParaRPr lang="es-ES" dirty="0">
              <a:solidFill>
                <a:prstClr val="black"/>
              </a:solidFill>
            </a:endParaRPr>
          </a:p>
        </p:txBody>
      </p:sp>
    </p:spTree>
    <p:extLst>
      <p:ext uri="{BB962C8B-B14F-4D97-AF65-F5344CB8AC3E}">
        <p14:creationId xmlns:p14="http://schemas.microsoft.com/office/powerpoint/2010/main" val="1066354381"/>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319</a:t>
            </a:fld>
            <a:endParaRPr lang="es-ES" dirty="0">
              <a:solidFill>
                <a:prstClr val="black"/>
              </a:solidFill>
            </a:endParaRPr>
          </a:p>
        </p:txBody>
      </p:sp>
    </p:spTree>
    <p:extLst>
      <p:ext uri="{BB962C8B-B14F-4D97-AF65-F5344CB8AC3E}">
        <p14:creationId xmlns:p14="http://schemas.microsoft.com/office/powerpoint/2010/main" val="2649450633"/>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320</a:t>
            </a:fld>
            <a:endParaRPr lang="es-ES" dirty="0">
              <a:solidFill>
                <a:prstClr val="black"/>
              </a:solidFill>
            </a:endParaRPr>
          </a:p>
        </p:txBody>
      </p:sp>
    </p:spTree>
    <p:extLst>
      <p:ext uri="{BB962C8B-B14F-4D97-AF65-F5344CB8AC3E}">
        <p14:creationId xmlns:p14="http://schemas.microsoft.com/office/powerpoint/2010/main" val="1104214527"/>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DEF624D9-EFD7-45EF-83AB-EDBB3D917DC3}" type="slidenum">
              <a:rPr lang="es-ES" smtClean="0">
                <a:solidFill>
                  <a:prstClr val="black"/>
                </a:solidFill>
              </a:rPr>
              <a:pPr/>
              <a:t>321</a:t>
            </a:fld>
            <a:endParaRPr lang="es-ES" dirty="0">
              <a:solidFill>
                <a:prstClr val="black"/>
              </a:solidFill>
            </a:endParaRPr>
          </a:p>
        </p:txBody>
      </p:sp>
    </p:spTree>
    <p:extLst>
      <p:ext uri="{BB962C8B-B14F-4D97-AF65-F5344CB8AC3E}">
        <p14:creationId xmlns:p14="http://schemas.microsoft.com/office/powerpoint/2010/main" val="3785156665"/>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322</a:t>
            </a:fld>
            <a:endParaRPr lang="es-ES" dirty="0">
              <a:solidFill>
                <a:prstClr val="black"/>
              </a:solidFill>
            </a:endParaRPr>
          </a:p>
        </p:txBody>
      </p:sp>
    </p:spTree>
    <p:extLst>
      <p:ext uri="{BB962C8B-B14F-4D97-AF65-F5344CB8AC3E}">
        <p14:creationId xmlns:p14="http://schemas.microsoft.com/office/powerpoint/2010/main" val="73208983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a:t>
            </a:fld>
            <a:endParaRPr lang="es-ES" dirty="0">
              <a:solidFill>
                <a:prstClr val="black"/>
              </a:solidFill>
            </a:endParaRPr>
          </a:p>
        </p:txBody>
      </p:sp>
    </p:spTree>
    <p:extLst>
      <p:ext uri="{BB962C8B-B14F-4D97-AF65-F5344CB8AC3E}">
        <p14:creationId xmlns:p14="http://schemas.microsoft.com/office/powerpoint/2010/main" val="693599742"/>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323</a:t>
            </a:fld>
            <a:endParaRPr lang="es-ES" dirty="0">
              <a:solidFill>
                <a:prstClr val="black"/>
              </a:solidFill>
            </a:endParaRPr>
          </a:p>
        </p:txBody>
      </p:sp>
    </p:spTree>
    <p:extLst>
      <p:ext uri="{BB962C8B-B14F-4D97-AF65-F5344CB8AC3E}">
        <p14:creationId xmlns:p14="http://schemas.microsoft.com/office/powerpoint/2010/main" val="1810621614"/>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324</a:t>
            </a:fld>
            <a:endParaRPr lang="es-ES" dirty="0">
              <a:solidFill>
                <a:prstClr val="black"/>
              </a:solidFill>
            </a:endParaRPr>
          </a:p>
        </p:txBody>
      </p:sp>
    </p:spTree>
    <p:extLst>
      <p:ext uri="{BB962C8B-B14F-4D97-AF65-F5344CB8AC3E}">
        <p14:creationId xmlns:p14="http://schemas.microsoft.com/office/powerpoint/2010/main" val="866255403"/>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325</a:t>
            </a:fld>
            <a:endParaRPr lang="es-ES" dirty="0">
              <a:solidFill>
                <a:prstClr val="black"/>
              </a:solidFill>
            </a:endParaRPr>
          </a:p>
        </p:txBody>
      </p:sp>
    </p:spTree>
    <p:extLst>
      <p:ext uri="{BB962C8B-B14F-4D97-AF65-F5344CB8AC3E}">
        <p14:creationId xmlns:p14="http://schemas.microsoft.com/office/powerpoint/2010/main" val="3803393564"/>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326</a:t>
            </a:fld>
            <a:endParaRPr lang="es-ES" dirty="0">
              <a:solidFill>
                <a:prstClr val="black"/>
              </a:solidFill>
            </a:endParaRPr>
          </a:p>
        </p:txBody>
      </p:sp>
    </p:spTree>
    <p:extLst>
      <p:ext uri="{BB962C8B-B14F-4D97-AF65-F5344CB8AC3E}">
        <p14:creationId xmlns:p14="http://schemas.microsoft.com/office/powerpoint/2010/main" val="1821676670"/>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327</a:t>
            </a:fld>
            <a:endParaRPr lang="es-ES" dirty="0">
              <a:solidFill>
                <a:prstClr val="black"/>
              </a:solidFill>
            </a:endParaRPr>
          </a:p>
        </p:txBody>
      </p:sp>
    </p:spTree>
    <p:extLst>
      <p:ext uri="{BB962C8B-B14F-4D97-AF65-F5344CB8AC3E}">
        <p14:creationId xmlns:p14="http://schemas.microsoft.com/office/powerpoint/2010/main" val="3287981032"/>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328</a:t>
            </a:fld>
            <a:endParaRPr lang="es-ES" dirty="0">
              <a:solidFill>
                <a:prstClr val="black"/>
              </a:solidFill>
            </a:endParaRPr>
          </a:p>
        </p:txBody>
      </p:sp>
    </p:spTree>
    <p:extLst>
      <p:ext uri="{BB962C8B-B14F-4D97-AF65-F5344CB8AC3E}">
        <p14:creationId xmlns:p14="http://schemas.microsoft.com/office/powerpoint/2010/main" val="2139837874"/>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329</a:t>
            </a:fld>
            <a:endParaRPr lang="es-ES" dirty="0">
              <a:solidFill>
                <a:prstClr val="black"/>
              </a:solidFill>
            </a:endParaRPr>
          </a:p>
        </p:txBody>
      </p:sp>
    </p:spTree>
    <p:extLst>
      <p:ext uri="{BB962C8B-B14F-4D97-AF65-F5344CB8AC3E}">
        <p14:creationId xmlns:p14="http://schemas.microsoft.com/office/powerpoint/2010/main" val="1873811473"/>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330</a:t>
            </a:fld>
            <a:endParaRPr lang="es-ES" dirty="0">
              <a:solidFill>
                <a:prstClr val="black"/>
              </a:solidFill>
            </a:endParaRPr>
          </a:p>
        </p:txBody>
      </p:sp>
    </p:spTree>
    <p:extLst>
      <p:ext uri="{BB962C8B-B14F-4D97-AF65-F5344CB8AC3E}">
        <p14:creationId xmlns:p14="http://schemas.microsoft.com/office/powerpoint/2010/main" val="1728639388"/>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331</a:t>
            </a:fld>
            <a:endParaRPr lang="es-ES" dirty="0">
              <a:solidFill>
                <a:prstClr val="black"/>
              </a:solidFill>
            </a:endParaRPr>
          </a:p>
        </p:txBody>
      </p:sp>
    </p:spTree>
    <p:extLst>
      <p:ext uri="{BB962C8B-B14F-4D97-AF65-F5344CB8AC3E}">
        <p14:creationId xmlns:p14="http://schemas.microsoft.com/office/powerpoint/2010/main" val="3047162174"/>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332</a:t>
            </a:fld>
            <a:endParaRPr lang="es-ES" dirty="0">
              <a:solidFill>
                <a:prstClr val="black"/>
              </a:solidFill>
            </a:endParaRPr>
          </a:p>
        </p:txBody>
      </p:sp>
    </p:spTree>
    <p:extLst>
      <p:ext uri="{BB962C8B-B14F-4D97-AF65-F5344CB8AC3E}">
        <p14:creationId xmlns:p14="http://schemas.microsoft.com/office/powerpoint/2010/main" val="18109256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a:t>
            </a:fld>
            <a:endParaRPr lang="es-ES" dirty="0">
              <a:solidFill>
                <a:prstClr val="black"/>
              </a:solidFill>
            </a:endParaRPr>
          </a:p>
        </p:txBody>
      </p:sp>
    </p:spTree>
    <p:extLst>
      <p:ext uri="{BB962C8B-B14F-4D97-AF65-F5344CB8AC3E}">
        <p14:creationId xmlns:p14="http://schemas.microsoft.com/office/powerpoint/2010/main" val="3091433484"/>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333</a:t>
            </a:fld>
            <a:endParaRPr lang="es-ES" dirty="0">
              <a:solidFill>
                <a:prstClr val="black"/>
              </a:solidFill>
            </a:endParaRPr>
          </a:p>
        </p:txBody>
      </p:sp>
    </p:spTree>
    <p:extLst>
      <p:ext uri="{BB962C8B-B14F-4D97-AF65-F5344CB8AC3E}">
        <p14:creationId xmlns:p14="http://schemas.microsoft.com/office/powerpoint/2010/main" val="2943867284"/>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334</a:t>
            </a:fld>
            <a:endParaRPr lang="es-ES" dirty="0">
              <a:solidFill>
                <a:prstClr val="black"/>
              </a:solidFill>
            </a:endParaRPr>
          </a:p>
        </p:txBody>
      </p:sp>
    </p:spTree>
    <p:extLst>
      <p:ext uri="{BB962C8B-B14F-4D97-AF65-F5344CB8AC3E}">
        <p14:creationId xmlns:p14="http://schemas.microsoft.com/office/powerpoint/2010/main" val="1643762973"/>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335</a:t>
            </a:fld>
            <a:endParaRPr lang="es-ES" dirty="0">
              <a:solidFill>
                <a:prstClr val="black"/>
              </a:solidFill>
            </a:endParaRPr>
          </a:p>
        </p:txBody>
      </p:sp>
    </p:spTree>
    <p:extLst>
      <p:ext uri="{BB962C8B-B14F-4D97-AF65-F5344CB8AC3E}">
        <p14:creationId xmlns:p14="http://schemas.microsoft.com/office/powerpoint/2010/main" val="2786604902"/>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336</a:t>
            </a:fld>
            <a:endParaRPr lang="es-ES" dirty="0">
              <a:solidFill>
                <a:prstClr val="black"/>
              </a:solidFill>
            </a:endParaRPr>
          </a:p>
        </p:txBody>
      </p:sp>
    </p:spTree>
    <p:extLst>
      <p:ext uri="{BB962C8B-B14F-4D97-AF65-F5344CB8AC3E}">
        <p14:creationId xmlns:p14="http://schemas.microsoft.com/office/powerpoint/2010/main" val="75444567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337</a:t>
            </a:fld>
            <a:endParaRPr lang="es-ES" dirty="0">
              <a:solidFill>
                <a:prstClr val="black"/>
              </a:solidFill>
            </a:endParaRPr>
          </a:p>
        </p:txBody>
      </p:sp>
    </p:spTree>
    <p:extLst>
      <p:ext uri="{BB962C8B-B14F-4D97-AF65-F5344CB8AC3E}">
        <p14:creationId xmlns:p14="http://schemas.microsoft.com/office/powerpoint/2010/main" val="259426225"/>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338</a:t>
            </a:fld>
            <a:endParaRPr lang="es-ES" dirty="0">
              <a:solidFill>
                <a:prstClr val="black"/>
              </a:solidFill>
            </a:endParaRPr>
          </a:p>
        </p:txBody>
      </p:sp>
    </p:spTree>
    <p:extLst>
      <p:ext uri="{BB962C8B-B14F-4D97-AF65-F5344CB8AC3E}">
        <p14:creationId xmlns:p14="http://schemas.microsoft.com/office/powerpoint/2010/main" val="155822381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339</a:t>
            </a:fld>
            <a:endParaRPr lang="es-ES" dirty="0">
              <a:solidFill>
                <a:prstClr val="black"/>
              </a:solidFill>
            </a:endParaRPr>
          </a:p>
        </p:txBody>
      </p:sp>
    </p:spTree>
    <p:extLst>
      <p:ext uri="{BB962C8B-B14F-4D97-AF65-F5344CB8AC3E}">
        <p14:creationId xmlns:p14="http://schemas.microsoft.com/office/powerpoint/2010/main" val="1296737966"/>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340</a:t>
            </a:fld>
            <a:endParaRPr lang="es-ES" dirty="0">
              <a:solidFill>
                <a:prstClr val="black"/>
              </a:solidFill>
            </a:endParaRPr>
          </a:p>
        </p:txBody>
      </p:sp>
    </p:spTree>
    <p:extLst>
      <p:ext uri="{BB962C8B-B14F-4D97-AF65-F5344CB8AC3E}">
        <p14:creationId xmlns:p14="http://schemas.microsoft.com/office/powerpoint/2010/main" val="955607519"/>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341</a:t>
            </a:fld>
            <a:endParaRPr lang="es-ES" dirty="0">
              <a:solidFill>
                <a:prstClr val="black"/>
              </a:solidFill>
            </a:endParaRPr>
          </a:p>
        </p:txBody>
      </p:sp>
    </p:spTree>
    <p:extLst>
      <p:ext uri="{BB962C8B-B14F-4D97-AF65-F5344CB8AC3E}">
        <p14:creationId xmlns:p14="http://schemas.microsoft.com/office/powerpoint/2010/main" val="1841727717"/>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342</a:t>
            </a:fld>
            <a:endParaRPr lang="es-ES" dirty="0">
              <a:solidFill>
                <a:prstClr val="black"/>
              </a:solidFill>
            </a:endParaRPr>
          </a:p>
        </p:txBody>
      </p:sp>
    </p:spTree>
    <p:extLst>
      <p:ext uri="{BB962C8B-B14F-4D97-AF65-F5344CB8AC3E}">
        <p14:creationId xmlns:p14="http://schemas.microsoft.com/office/powerpoint/2010/main" val="359965708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prstClr val="black"/>
                </a:solidFill>
              </a:rPr>
              <a:pPr>
                <a:defRPr/>
              </a:pPr>
              <a:t>36</a:t>
            </a:fld>
            <a:endParaRPr lang="es-ES_tradnl" dirty="0">
              <a:solidFill>
                <a:prstClr val="black"/>
              </a:solidFill>
            </a:endParaRPr>
          </a:p>
        </p:txBody>
      </p:sp>
    </p:spTree>
    <p:extLst>
      <p:ext uri="{BB962C8B-B14F-4D97-AF65-F5344CB8AC3E}">
        <p14:creationId xmlns:p14="http://schemas.microsoft.com/office/powerpoint/2010/main" val="3598710497"/>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343</a:t>
            </a:fld>
            <a:endParaRPr lang="es-ES" dirty="0">
              <a:solidFill>
                <a:prstClr val="black"/>
              </a:solidFill>
            </a:endParaRPr>
          </a:p>
        </p:txBody>
      </p:sp>
    </p:spTree>
    <p:extLst>
      <p:ext uri="{BB962C8B-B14F-4D97-AF65-F5344CB8AC3E}">
        <p14:creationId xmlns:p14="http://schemas.microsoft.com/office/powerpoint/2010/main" val="1375898415"/>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344</a:t>
            </a:fld>
            <a:endParaRPr lang="es-ES" dirty="0">
              <a:solidFill>
                <a:prstClr val="black"/>
              </a:solidFill>
            </a:endParaRPr>
          </a:p>
        </p:txBody>
      </p:sp>
    </p:spTree>
    <p:extLst>
      <p:ext uri="{BB962C8B-B14F-4D97-AF65-F5344CB8AC3E}">
        <p14:creationId xmlns:p14="http://schemas.microsoft.com/office/powerpoint/2010/main" val="841655561"/>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345</a:t>
            </a:fld>
            <a:endParaRPr lang="es-ES" dirty="0">
              <a:solidFill>
                <a:prstClr val="black"/>
              </a:solidFill>
            </a:endParaRPr>
          </a:p>
        </p:txBody>
      </p:sp>
    </p:spTree>
    <p:extLst>
      <p:ext uri="{BB962C8B-B14F-4D97-AF65-F5344CB8AC3E}">
        <p14:creationId xmlns:p14="http://schemas.microsoft.com/office/powerpoint/2010/main" val="4204615729"/>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346</a:t>
            </a:fld>
            <a:endParaRPr lang="es-ES" dirty="0">
              <a:solidFill>
                <a:prstClr val="black"/>
              </a:solidFill>
            </a:endParaRPr>
          </a:p>
        </p:txBody>
      </p:sp>
    </p:spTree>
    <p:extLst>
      <p:ext uri="{BB962C8B-B14F-4D97-AF65-F5344CB8AC3E}">
        <p14:creationId xmlns:p14="http://schemas.microsoft.com/office/powerpoint/2010/main" val="1961159767"/>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347</a:t>
            </a:fld>
            <a:endParaRPr lang="es-ES" dirty="0">
              <a:solidFill>
                <a:prstClr val="black"/>
              </a:solidFill>
            </a:endParaRPr>
          </a:p>
        </p:txBody>
      </p:sp>
    </p:spTree>
    <p:extLst>
      <p:ext uri="{BB962C8B-B14F-4D97-AF65-F5344CB8AC3E}">
        <p14:creationId xmlns:p14="http://schemas.microsoft.com/office/powerpoint/2010/main" val="862523352"/>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348</a:t>
            </a:fld>
            <a:endParaRPr lang="es-ES" dirty="0">
              <a:solidFill>
                <a:prstClr val="black"/>
              </a:solidFill>
            </a:endParaRPr>
          </a:p>
        </p:txBody>
      </p:sp>
    </p:spTree>
    <p:extLst>
      <p:ext uri="{BB962C8B-B14F-4D97-AF65-F5344CB8AC3E}">
        <p14:creationId xmlns:p14="http://schemas.microsoft.com/office/powerpoint/2010/main" val="1369468033"/>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349</a:t>
            </a:fld>
            <a:endParaRPr lang="es-ES" dirty="0">
              <a:solidFill>
                <a:prstClr val="black"/>
              </a:solidFill>
            </a:endParaRPr>
          </a:p>
        </p:txBody>
      </p:sp>
    </p:spTree>
    <p:extLst>
      <p:ext uri="{BB962C8B-B14F-4D97-AF65-F5344CB8AC3E}">
        <p14:creationId xmlns:p14="http://schemas.microsoft.com/office/powerpoint/2010/main" val="177470392"/>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350</a:t>
            </a:fld>
            <a:endParaRPr lang="es-ES" dirty="0">
              <a:solidFill>
                <a:prstClr val="black"/>
              </a:solidFill>
            </a:endParaRPr>
          </a:p>
        </p:txBody>
      </p:sp>
    </p:spTree>
    <p:extLst>
      <p:ext uri="{BB962C8B-B14F-4D97-AF65-F5344CB8AC3E}">
        <p14:creationId xmlns:p14="http://schemas.microsoft.com/office/powerpoint/2010/main" val="1778258789"/>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351</a:t>
            </a:fld>
            <a:endParaRPr lang="es-ES" dirty="0">
              <a:solidFill>
                <a:prstClr val="black"/>
              </a:solidFill>
            </a:endParaRPr>
          </a:p>
        </p:txBody>
      </p:sp>
    </p:spTree>
    <p:extLst>
      <p:ext uri="{BB962C8B-B14F-4D97-AF65-F5344CB8AC3E}">
        <p14:creationId xmlns:p14="http://schemas.microsoft.com/office/powerpoint/2010/main" val="3039172034"/>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352</a:t>
            </a:fld>
            <a:endParaRPr lang="es-ES" dirty="0">
              <a:solidFill>
                <a:prstClr val="black"/>
              </a:solidFill>
            </a:endParaRPr>
          </a:p>
        </p:txBody>
      </p:sp>
    </p:spTree>
    <p:extLst>
      <p:ext uri="{BB962C8B-B14F-4D97-AF65-F5344CB8AC3E}">
        <p14:creationId xmlns:p14="http://schemas.microsoft.com/office/powerpoint/2010/main" val="16516396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a:t>
            </a:fld>
            <a:endParaRPr lang="es-ES" dirty="0">
              <a:solidFill>
                <a:prstClr val="black"/>
              </a:solidFill>
            </a:endParaRPr>
          </a:p>
        </p:txBody>
      </p:sp>
    </p:spTree>
    <p:extLst>
      <p:ext uri="{BB962C8B-B14F-4D97-AF65-F5344CB8AC3E}">
        <p14:creationId xmlns:p14="http://schemas.microsoft.com/office/powerpoint/2010/main" val="3915338044"/>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353</a:t>
            </a:fld>
            <a:endParaRPr lang="es-ES" dirty="0">
              <a:solidFill>
                <a:prstClr val="black"/>
              </a:solidFill>
            </a:endParaRPr>
          </a:p>
        </p:txBody>
      </p:sp>
    </p:spTree>
    <p:extLst>
      <p:ext uri="{BB962C8B-B14F-4D97-AF65-F5344CB8AC3E}">
        <p14:creationId xmlns:p14="http://schemas.microsoft.com/office/powerpoint/2010/main" val="3595553458"/>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354</a:t>
            </a:fld>
            <a:endParaRPr lang="es-ES" dirty="0">
              <a:solidFill>
                <a:prstClr val="black"/>
              </a:solidFill>
            </a:endParaRPr>
          </a:p>
        </p:txBody>
      </p:sp>
    </p:spTree>
    <p:extLst>
      <p:ext uri="{BB962C8B-B14F-4D97-AF65-F5344CB8AC3E}">
        <p14:creationId xmlns:p14="http://schemas.microsoft.com/office/powerpoint/2010/main" val="1299190826"/>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355</a:t>
            </a:fld>
            <a:endParaRPr lang="es-ES" dirty="0">
              <a:solidFill>
                <a:prstClr val="black"/>
              </a:solidFill>
            </a:endParaRPr>
          </a:p>
        </p:txBody>
      </p:sp>
    </p:spTree>
    <p:extLst>
      <p:ext uri="{BB962C8B-B14F-4D97-AF65-F5344CB8AC3E}">
        <p14:creationId xmlns:p14="http://schemas.microsoft.com/office/powerpoint/2010/main" val="2345614482"/>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356</a:t>
            </a:fld>
            <a:endParaRPr lang="es-ES" dirty="0">
              <a:solidFill>
                <a:prstClr val="black"/>
              </a:solidFill>
            </a:endParaRPr>
          </a:p>
        </p:txBody>
      </p:sp>
    </p:spTree>
    <p:extLst>
      <p:ext uri="{BB962C8B-B14F-4D97-AF65-F5344CB8AC3E}">
        <p14:creationId xmlns:p14="http://schemas.microsoft.com/office/powerpoint/2010/main" val="1684209087"/>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357</a:t>
            </a:fld>
            <a:endParaRPr lang="es-ES" dirty="0">
              <a:solidFill>
                <a:prstClr val="black"/>
              </a:solidFill>
            </a:endParaRPr>
          </a:p>
        </p:txBody>
      </p:sp>
    </p:spTree>
    <p:extLst>
      <p:ext uri="{BB962C8B-B14F-4D97-AF65-F5344CB8AC3E}">
        <p14:creationId xmlns:p14="http://schemas.microsoft.com/office/powerpoint/2010/main" val="1243489853"/>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358</a:t>
            </a:fld>
            <a:endParaRPr lang="es-ES" dirty="0">
              <a:solidFill>
                <a:prstClr val="black"/>
              </a:solidFill>
            </a:endParaRPr>
          </a:p>
        </p:txBody>
      </p:sp>
    </p:spTree>
    <p:extLst>
      <p:ext uri="{BB962C8B-B14F-4D97-AF65-F5344CB8AC3E}">
        <p14:creationId xmlns:p14="http://schemas.microsoft.com/office/powerpoint/2010/main" val="693433033"/>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359</a:t>
            </a:fld>
            <a:endParaRPr lang="es-ES" dirty="0">
              <a:solidFill>
                <a:prstClr val="black"/>
              </a:solidFill>
            </a:endParaRPr>
          </a:p>
        </p:txBody>
      </p:sp>
    </p:spTree>
    <p:extLst>
      <p:ext uri="{BB962C8B-B14F-4D97-AF65-F5344CB8AC3E}">
        <p14:creationId xmlns:p14="http://schemas.microsoft.com/office/powerpoint/2010/main" val="1134522715"/>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360</a:t>
            </a:fld>
            <a:endParaRPr lang="es-ES" dirty="0">
              <a:solidFill>
                <a:prstClr val="black"/>
              </a:solidFill>
            </a:endParaRPr>
          </a:p>
        </p:txBody>
      </p:sp>
    </p:spTree>
    <p:extLst>
      <p:ext uri="{BB962C8B-B14F-4D97-AF65-F5344CB8AC3E}">
        <p14:creationId xmlns:p14="http://schemas.microsoft.com/office/powerpoint/2010/main" val="4187252665"/>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361</a:t>
            </a:fld>
            <a:endParaRPr lang="es-ES" dirty="0">
              <a:solidFill>
                <a:prstClr val="black"/>
              </a:solidFill>
            </a:endParaRPr>
          </a:p>
        </p:txBody>
      </p:sp>
    </p:spTree>
    <p:extLst>
      <p:ext uri="{BB962C8B-B14F-4D97-AF65-F5344CB8AC3E}">
        <p14:creationId xmlns:p14="http://schemas.microsoft.com/office/powerpoint/2010/main" val="301917059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362</a:t>
            </a:fld>
            <a:endParaRPr lang="es-ES" dirty="0">
              <a:solidFill>
                <a:prstClr val="black"/>
              </a:solidFill>
            </a:endParaRPr>
          </a:p>
        </p:txBody>
      </p:sp>
    </p:spTree>
    <p:extLst>
      <p:ext uri="{BB962C8B-B14F-4D97-AF65-F5344CB8AC3E}">
        <p14:creationId xmlns:p14="http://schemas.microsoft.com/office/powerpoint/2010/main" val="178226113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38</a:t>
            </a:fld>
            <a:endParaRPr lang="es-ES" dirty="0">
              <a:solidFill>
                <a:prstClr val="black"/>
              </a:solidFill>
            </a:endParaRPr>
          </a:p>
        </p:txBody>
      </p:sp>
    </p:spTree>
    <p:extLst>
      <p:ext uri="{BB962C8B-B14F-4D97-AF65-F5344CB8AC3E}">
        <p14:creationId xmlns:p14="http://schemas.microsoft.com/office/powerpoint/2010/main" val="200519320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363</a:t>
            </a:fld>
            <a:endParaRPr lang="es-ES" dirty="0">
              <a:solidFill>
                <a:prstClr val="black"/>
              </a:solidFill>
            </a:endParaRPr>
          </a:p>
        </p:txBody>
      </p:sp>
    </p:spTree>
    <p:extLst>
      <p:ext uri="{BB962C8B-B14F-4D97-AF65-F5344CB8AC3E}">
        <p14:creationId xmlns:p14="http://schemas.microsoft.com/office/powerpoint/2010/main" val="2123152770"/>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364</a:t>
            </a:fld>
            <a:endParaRPr lang="es-ES" dirty="0">
              <a:solidFill>
                <a:prstClr val="black"/>
              </a:solidFill>
            </a:endParaRPr>
          </a:p>
        </p:txBody>
      </p:sp>
    </p:spTree>
    <p:extLst>
      <p:ext uri="{BB962C8B-B14F-4D97-AF65-F5344CB8AC3E}">
        <p14:creationId xmlns:p14="http://schemas.microsoft.com/office/powerpoint/2010/main" val="1417605716"/>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365</a:t>
            </a:fld>
            <a:endParaRPr lang="es-ES" dirty="0">
              <a:solidFill>
                <a:prstClr val="black"/>
              </a:solidFill>
            </a:endParaRPr>
          </a:p>
        </p:txBody>
      </p:sp>
    </p:spTree>
    <p:extLst>
      <p:ext uri="{BB962C8B-B14F-4D97-AF65-F5344CB8AC3E}">
        <p14:creationId xmlns:p14="http://schemas.microsoft.com/office/powerpoint/2010/main" val="3605904433"/>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366</a:t>
            </a:fld>
            <a:endParaRPr lang="es-ES" dirty="0">
              <a:solidFill>
                <a:prstClr val="black"/>
              </a:solidFill>
            </a:endParaRPr>
          </a:p>
        </p:txBody>
      </p:sp>
    </p:spTree>
    <p:extLst>
      <p:ext uri="{BB962C8B-B14F-4D97-AF65-F5344CB8AC3E}">
        <p14:creationId xmlns:p14="http://schemas.microsoft.com/office/powerpoint/2010/main" val="2927102223"/>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367</a:t>
            </a:fld>
            <a:endParaRPr lang="es-ES" dirty="0">
              <a:solidFill>
                <a:prstClr val="black"/>
              </a:solidFill>
            </a:endParaRPr>
          </a:p>
        </p:txBody>
      </p:sp>
    </p:spTree>
    <p:extLst>
      <p:ext uri="{BB962C8B-B14F-4D97-AF65-F5344CB8AC3E}">
        <p14:creationId xmlns:p14="http://schemas.microsoft.com/office/powerpoint/2010/main" val="3097195802"/>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368</a:t>
            </a:fld>
            <a:endParaRPr lang="es-ES" dirty="0">
              <a:solidFill>
                <a:prstClr val="black"/>
              </a:solidFill>
            </a:endParaRPr>
          </a:p>
        </p:txBody>
      </p:sp>
    </p:spTree>
    <p:extLst>
      <p:ext uri="{BB962C8B-B14F-4D97-AF65-F5344CB8AC3E}">
        <p14:creationId xmlns:p14="http://schemas.microsoft.com/office/powerpoint/2010/main" val="739104584"/>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369</a:t>
            </a:fld>
            <a:endParaRPr lang="es-ES" dirty="0">
              <a:solidFill>
                <a:prstClr val="black"/>
              </a:solidFill>
            </a:endParaRPr>
          </a:p>
        </p:txBody>
      </p:sp>
    </p:spTree>
    <p:extLst>
      <p:ext uri="{BB962C8B-B14F-4D97-AF65-F5344CB8AC3E}">
        <p14:creationId xmlns:p14="http://schemas.microsoft.com/office/powerpoint/2010/main" val="1482369677"/>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370</a:t>
            </a:fld>
            <a:endParaRPr lang="es-ES" dirty="0">
              <a:solidFill>
                <a:prstClr val="black"/>
              </a:solidFill>
            </a:endParaRPr>
          </a:p>
        </p:txBody>
      </p:sp>
    </p:spTree>
    <p:extLst>
      <p:ext uri="{BB962C8B-B14F-4D97-AF65-F5344CB8AC3E}">
        <p14:creationId xmlns:p14="http://schemas.microsoft.com/office/powerpoint/2010/main" val="3228710847"/>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371</a:t>
            </a:fld>
            <a:endParaRPr lang="es-ES" dirty="0">
              <a:solidFill>
                <a:prstClr val="black"/>
              </a:solidFill>
            </a:endParaRPr>
          </a:p>
        </p:txBody>
      </p:sp>
    </p:spTree>
    <p:extLst>
      <p:ext uri="{BB962C8B-B14F-4D97-AF65-F5344CB8AC3E}">
        <p14:creationId xmlns:p14="http://schemas.microsoft.com/office/powerpoint/2010/main" val="4285031211"/>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83671909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a:t>
            </a:fld>
            <a:endParaRPr lang="es-ES" dirty="0">
              <a:solidFill>
                <a:prstClr val="black"/>
              </a:solidFill>
            </a:endParaRPr>
          </a:p>
        </p:txBody>
      </p:sp>
    </p:spTree>
    <p:extLst>
      <p:ext uri="{BB962C8B-B14F-4D97-AF65-F5344CB8AC3E}">
        <p14:creationId xmlns:p14="http://schemas.microsoft.com/office/powerpoint/2010/main" val="3672404950"/>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373</a:t>
            </a:fld>
            <a:endParaRPr lang="es-ES" dirty="0">
              <a:solidFill>
                <a:prstClr val="black"/>
              </a:solidFill>
            </a:endParaRPr>
          </a:p>
        </p:txBody>
      </p:sp>
    </p:spTree>
    <p:extLst>
      <p:ext uri="{BB962C8B-B14F-4D97-AF65-F5344CB8AC3E}">
        <p14:creationId xmlns:p14="http://schemas.microsoft.com/office/powerpoint/2010/main" val="792278352"/>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374</a:t>
            </a:fld>
            <a:endParaRPr lang="es-ES" dirty="0">
              <a:solidFill>
                <a:prstClr val="black"/>
              </a:solidFill>
            </a:endParaRPr>
          </a:p>
        </p:txBody>
      </p:sp>
    </p:spTree>
    <p:extLst>
      <p:ext uri="{BB962C8B-B14F-4D97-AF65-F5344CB8AC3E}">
        <p14:creationId xmlns:p14="http://schemas.microsoft.com/office/powerpoint/2010/main" val="3239890719"/>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375</a:t>
            </a:fld>
            <a:endParaRPr lang="es-ES" dirty="0">
              <a:solidFill>
                <a:prstClr val="black"/>
              </a:solidFill>
            </a:endParaRPr>
          </a:p>
        </p:txBody>
      </p:sp>
    </p:spTree>
    <p:extLst>
      <p:ext uri="{BB962C8B-B14F-4D97-AF65-F5344CB8AC3E}">
        <p14:creationId xmlns:p14="http://schemas.microsoft.com/office/powerpoint/2010/main" val="1163599141"/>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376</a:t>
            </a:fld>
            <a:endParaRPr lang="es-ES" dirty="0">
              <a:solidFill>
                <a:prstClr val="black"/>
              </a:solidFill>
            </a:endParaRPr>
          </a:p>
        </p:txBody>
      </p:sp>
    </p:spTree>
    <p:extLst>
      <p:ext uri="{BB962C8B-B14F-4D97-AF65-F5344CB8AC3E}">
        <p14:creationId xmlns:p14="http://schemas.microsoft.com/office/powerpoint/2010/main" val="1439291043"/>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377</a:t>
            </a:fld>
            <a:endParaRPr lang="es-ES" dirty="0">
              <a:solidFill>
                <a:prstClr val="black"/>
              </a:solidFill>
            </a:endParaRPr>
          </a:p>
        </p:txBody>
      </p:sp>
    </p:spTree>
    <p:extLst>
      <p:ext uri="{BB962C8B-B14F-4D97-AF65-F5344CB8AC3E}">
        <p14:creationId xmlns:p14="http://schemas.microsoft.com/office/powerpoint/2010/main" val="178856858"/>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378</a:t>
            </a:fld>
            <a:endParaRPr lang="es-ES" dirty="0">
              <a:solidFill>
                <a:prstClr val="black"/>
              </a:solidFill>
            </a:endParaRPr>
          </a:p>
        </p:txBody>
      </p:sp>
    </p:spTree>
    <p:extLst>
      <p:ext uri="{BB962C8B-B14F-4D97-AF65-F5344CB8AC3E}">
        <p14:creationId xmlns:p14="http://schemas.microsoft.com/office/powerpoint/2010/main" val="191894397"/>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379</a:t>
            </a:fld>
            <a:endParaRPr lang="es-ES" dirty="0">
              <a:solidFill>
                <a:prstClr val="black"/>
              </a:solidFill>
            </a:endParaRPr>
          </a:p>
        </p:txBody>
      </p:sp>
    </p:spTree>
    <p:extLst>
      <p:ext uri="{BB962C8B-B14F-4D97-AF65-F5344CB8AC3E}">
        <p14:creationId xmlns:p14="http://schemas.microsoft.com/office/powerpoint/2010/main" val="1134522715"/>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380</a:t>
            </a:fld>
            <a:endParaRPr lang="es-ES" dirty="0">
              <a:solidFill>
                <a:prstClr val="black"/>
              </a:solidFill>
            </a:endParaRPr>
          </a:p>
        </p:txBody>
      </p:sp>
    </p:spTree>
    <p:extLst>
      <p:ext uri="{BB962C8B-B14F-4D97-AF65-F5344CB8AC3E}">
        <p14:creationId xmlns:p14="http://schemas.microsoft.com/office/powerpoint/2010/main" val="4132537407"/>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381</a:t>
            </a:fld>
            <a:endParaRPr lang="es-ES" dirty="0">
              <a:solidFill>
                <a:prstClr val="black"/>
              </a:solidFill>
            </a:endParaRPr>
          </a:p>
        </p:txBody>
      </p:sp>
    </p:spTree>
    <p:extLst>
      <p:ext uri="{BB962C8B-B14F-4D97-AF65-F5344CB8AC3E}">
        <p14:creationId xmlns:p14="http://schemas.microsoft.com/office/powerpoint/2010/main" val="3027329674"/>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383</a:t>
            </a:fld>
            <a:endParaRPr lang="es-ES" dirty="0">
              <a:solidFill>
                <a:prstClr val="black"/>
              </a:solidFill>
            </a:endParaRPr>
          </a:p>
        </p:txBody>
      </p:sp>
    </p:spTree>
    <p:extLst>
      <p:ext uri="{BB962C8B-B14F-4D97-AF65-F5344CB8AC3E}">
        <p14:creationId xmlns:p14="http://schemas.microsoft.com/office/powerpoint/2010/main" val="173010832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a:t>
            </a:fld>
            <a:endParaRPr lang="es-ES" dirty="0">
              <a:solidFill>
                <a:prstClr val="black"/>
              </a:solidFill>
            </a:endParaRPr>
          </a:p>
        </p:txBody>
      </p:sp>
    </p:spTree>
    <p:extLst>
      <p:ext uri="{BB962C8B-B14F-4D97-AF65-F5344CB8AC3E}">
        <p14:creationId xmlns:p14="http://schemas.microsoft.com/office/powerpoint/2010/main" val="4033751627"/>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386</a:t>
            </a:fld>
            <a:endParaRPr lang="es-ES" dirty="0">
              <a:solidFill>
                <a:prstClr val="black"/>
              </a:solidFill>
            </a:endParaRPr>
          </a:p>
        </p:txBody>
      </p:sp>
    </p:spTree>
    <p:extLst>
      <p:ext uri="{BB962C8B-B14F-4D97-AF65-F5344CB8AC3E}">
        <p14:creationId xmlns:p14="http://schemas.microsoft.com/office/powerpoint/2010/main" val="2637597949"/>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388</a:t>
            </a:fld>
            <a:endParaRPr lang="es-ES" dirty="0">
              <a:solidFill>
                <a:prstClr val="black"/>
              </a:solidFill>
            </a:endParaRPr>
          </a:p>
        </p:txBody>
      </p:sp>
    </p:spTree>
    <p:extLst>
      <p:ext uri="{BB962C8B-B14F-4D97-AF65-F5344CB8AC3E}">
        <p14:creationId xmlns:p14="http://schemas.microsoft.com/office/powerpoint/2010/main" val="2637597949"/>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389</a:t>
            </a:fld>
            <a:endParaRPr lang="es-ES" dirty="0">
              <a:solidFill>
                <a:prstClr val="black"/>
              </a:solidFill>
            </a:endParaRPr>
          </a:p>
        </p:txBody>
      </p:sp>
    </p:spTree>
    <p:extLst>
      <p:ext uri="{BB962C8B-B14F-4D97-AF65-F5344CB8AC3E}">
        <p14:creationId xmlns:p14="http://schemas.microsoft.com/office/powerpoint/2010/main" val="3196887591"/>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390</a:t>
            </a:fld>
            <a:endParaRPr lang="es-ES" dirty="0">
              <a:solidFill>
                <a:prstClr val="black"/>
              </a:solidFill>
            </a:endParaRPr>
          </a:p>
        </p:txBody>
      </p:sp>
    </p:spTree>
    <p:extLst>
      <p:ext uri="{BB962C8B-B14F-4D97-AF65-F5344CB8AC3E}">
        <p14:creationId xmlns:p14="http://schemas.microsoft.com/office/powerpoint/2010/main" val="4172879160"/>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391</a:t>
            </a:fld>
            <a:endParaRPr lang="es-ES" dirty="0">
              <a:solidFill>
                <a:prstClr val="black"/>
              </a:solidFill>
            </a:endParaRPr>
          </a:p>
        </p:txBody>
      </p:sp>
    </p:spTree>
    <p:extLst>
      <p:ext uri="{BB962C8B-B14F-4D97-AF65-F5344CB8AC3E}">
        <p14:creationId xmlns:p14="http://schemas.microsoft.com/office/powerpoint/2010/main" val="793907654"/>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392</a:t>
            </a:fld>
            <a:endParaRPr lang="es-ES" dirty="0">
              <a:solidFill>
                <a:prstClr val="black"/>
              </a:solidFill>
            </a:endParaRPr>
          </a:p>
        </p:txBody>
      </p:sp>
    </p:spTree>
    <p:extLst>
      <p:ext uri="{BB962C8B-B14F-4D97-AF65-F5344CB8AC3E}">
        <p14:creationId xmlns:p14="http://schemas.microsoft.com/office/powerpoint/2010/main" val="378000498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393</a:t>
            </a:fld>
            <a:endParaRPr lang="es-ES" dirty="0">
              <a:solidFill>
                <a:prstClr val="black"/>
              </a:solidFill>
            </a:endParaRPr>
          </a:p>
        </p:txBody>
      </p:sp>
    </p:spTree>
    <p:extLst>
      <p:ext uri="{BB962C8B-B14F-4D97-AF65-F5344CB8AC3E}">
        <p14:creationId xmlns:p14="http://schemas.microsoft.com/office/powerpoint/2010/main" val="1345093298"/>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394</a:t>
            </a:fld>
            <a:endParaRPr lang="es-ES" dirty="0">
              <a:solidFill>
                <a:prstClr val="black"/>
              </a:solidFill>
            </a:endParaRPr>
          </a:p>
        </p:txBody>
      </p:sp>
    </p:spTree>
    <p:extLst>
      <p:ext uri="{BB962C8B-B14F-4D97-AF65-F5344CB8AC3E}">
        <p14:creationId xmlns:p14="http://schemas.microsoft.com/office/powerpoint/2010/main" val="26296985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395</a:t>
            </a:fld>
            <a:endParaRPr lang="es-ES" dirty="0">
              <a:solidFill>
                <a:prstClr val="black"/>
              </a:solidFill>
            </a:endParaRPr>
          </a:p>
        </p:txBody>
      </p:sp>
    </p:spTree>
    <p:extLst>
      <p:ext uri="{BB962C8B-B14F-4D97-AF65-F5344CB8AC3E}">
        <p14:creationId xmlns:p14="http://schemas.microsoft.com/office/powerpoint/2010/main" val="64924985"/>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396</a:t>
            </a:fld>
            <a:endParaRPr lang="es-ES" dirty="0">
              <a:solidFill>
                <a:prstClr val="black"/>
              </a:solidFill>
            </a:endParaRPr>
          </a:p>
        </p:txBody>
      </p:sp>
    </p:spTree>
    <p:extLst>
      <p:ext uri="{BB962C8B-B14F-4D97-AF65-F5344CB8AC3E}">
        <p14:creationId xmlns:p14="http://schemas.microsoft.com/office/powerpoint/2010/main" val="405523072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a:t>
            </a:fld>
            <a:endParaRPr lang="es-ES" dirty="0">
              <a:solidFill>
                <a:prstClr val="black"/>
              </a:solidFill>
            </a:endParaRPr>
          </a:p>
        </p:txBody>
      </p:sp>
    </p:spTree>
    <p:extLst>
      <p:ext uri="{BB962C8B-B14F-4D97-AF65-F5344CB8AC3E}">
        <p14:creationId xmlns:p14="http://schemas.microsoft.com/office/powerpoint/2010/main" val="257825467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397</a:t>
            </a:fld>
            <a:endParaRPr lang="es-ES" dirty="0">
              <a:solidFill>
                <a:prstClr val="black"/>
              </a:solidFill>
            </a:endParaRPr>
          </a:p>
        </p:txBody>
      </p:sp>
    </p:spTree>
    <p:extLst>
      <p:ext uri="{BB962C8B-B14F-4D97-AF65-F5344CB8AC3E}">
        <p14:creationId xmlns:p14="http://schemas.microsoft.com/office/powerpoint/2010/main" val="32137595"/>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398</a:t>
            </a:fld>
            <a:endParaRPr lang="es-ES" dirty="0">
              <a:solidFill>
                <a:prstClr val="black"/>
              </a:solidFill>
            </a:endParaRPr>
          </a:p>
        </p:txBody>
      </p:sp>
    </p:spTree>
    <p:extLst>
      <p:ext uri="{BB962C8B-B14F-4D97-AF65-F5344CB8AC3E}">
        <p14:creationId xmlns:p14="http://schemas.microsoft.com/office/powerpoint/2010/main" val="3588205848"/>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399</a:t>
            </a:fld>
            <a:endParaRPr lang="es-ES" dirty="0">
              <a:solidFill>
                <a:prstClr val="black"/>
              </a:solidFill>
            </a:endParaRPr>
          </a:p>
        </p:txBody>
      </p:sp>
    </p:spTree>
    <p:extLst>
      <p:ext uri="{BB962C8B-B14F-4D97-AF65-F5344CB8AC3E}">
        <p14:creationId xmlns:p14="http://schemas.microsoft.com/office/powerpoint/2010/main" val="3695699978"/>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400</a:t>
            </a:fld>
            <a:endParaRPr lang="es-ES" dirty="0">
              <a:solidFill>
                <a:prstClr val="black"/>
              </a:solidFill>
            </a:endParaRPr>
          </a:p>
        </p:txBody>
      </p:sp>
    </p:spTree>
    <p:extLst>
      <p:ext uri="{BB962C8B-B14F-4D97-AF65-F5344CB8AC3E}">
        <p14:creationId xmlns:p14="http://schemas.microsoft.com/office/powerpoint/2010/main" val="52315270"/>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401</a:t>
            </a:fld>
            <a:endParaRPr lang="es-ES" dirty="0">
              <a:solidFill>
                <a:prstClr val="black"/>
              </a:solidFill>
            </a:endParaRPr>
          </a:p>
        </p:txBody>
      </p:sp>
    </p:spTree>
    <p:extLst>
      <p:ext uri="{BB962C8B-B14F-4D97-AF65-F5344CB8AC3E}">
        <p14:creationId xmlns:p14="http://schemas.microsoft.com/office/powerpoint/2010/main" val="1819747862"/>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402</a:t>
            </a:fld>
            <a:endParaRPr lang="es-ES" dirty="0">
              <a:solidFill>
                <a:prstClr val="black"/>
              </a:solidFill>
            </a:endParaRPr>
          </a:p>
        </p:txBody>
      </p:sp>
    </p:spTree>
    <p:extLst>
      <p:ext uri="{BB962C8B-B14F-4D97-AF65-F5344CB8AC3E}">
        <p14:creationId xmlns:p14="http://schemas.microsoft.com/office/powerpoint/2010/main" val="89614358"/>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403</a:t>
            </a:fld>
            <a:endParaRPr lang="es-ES" dirty="0">
              <a:solidFill>
                <a:prstClr val="black"/>
              </a:solidFill>
            </a:endParaRPr>
          </a:p>
        </p:txBody>
      </p:sp>
    </p:spTree>
    <p:extLst>
      <p:ext uri="{BB962C8B-B14F-4D97-AF65-F5344CB8AC3E}">
        <p14:creationId xmlns:p14="http://schemas.microsoft.com/office/powerpoint/2010/main" val="2182316291"/>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404</a:t>
            </a:fld>
            <a:endParaRPr lang="es-ES" dirty="0">
              <a:solidFill>
                <a:prstClr val="black"/>
              </a:solidFill>
            </a:endParaRPr>
          </a:p>
        </p:txBody>
      </p:sp>
    </p:spTree>
    <p:extLst>
      <p:ext uri="{BB962C8B-B14F-4D97-AF65-F5344CB8AC3E}">
        <p14:creationId xmlns:p14="http://schemas.microsoft.com/office/powerpoint/2010/main" val="1647708844"/>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405</a:t>
            </a:fld>
            <a:endParaRPr lang="es-ES" dirty="0">
              <a:solidFill>
                <a:prstClr val="black"/>
              </a:solidFill>
            </a:endParaRPr>
          </a:p>
        </p:txBody>
      </p:sp>
    </p:spTree>
    <p:extLst>
      <p:ext uri="{BB962C8B-B14F-4D97-AF65-F5344CB8AC3E}">
        <p14:creationId xmlns:p14="http://schemas.microsoft.com/office/powerpoint/2010/main" val="653928703"/>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406</a:t>
            </a:fld>
            <a:endParaRPr lang="es-ES" dirty="0">
              <a:solidFill>
                <a:prstClr val="black"/>
              </a:solidFill>
            </a:endParaRPr>
          </a:p>
        </p:txBody>
      </p:sp>
    </p:spTree>
    <p:extLst>
      <p:ext uri="{BB962C8B-B14F-4D97-AF65-F5344CB8AC3E}">
        <p14:creationId xmlns:p14="http://schemas.microsoft.com/office/powerpoint/2010/main" val="6306760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a:t>
            </a:fld>
            <a:endParaRPr lang="es-ES" dirty="0">
              <a:solidFill>
                <a:prstClr val="black"/>
              </a:solidFill>
            </a:endParaRPr>
          </a:p>
        </p:txBody>
      </p:sp>
    </p:spTree>
    <p:extLst>
      <p:ext uri="{BB962C8B-B14F-4D97-AF65-F5344CB8AC3E}">
        <p14:creationId xmlns:p14="http://schemas.microsoft.com/office/powerpoint/2010/main" val="378725829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a:t>
            </a:fld>
            <a:endParaRPr lang="es-ES" dirty="0">
              <a:solidFill>
                <a:prstClr val="black"/>
              </a:solidFill>
            </a:endParaRPr>
          </a:p>
        </p:txBody>
      </p:sp>
    </p:spTree>
    <p:extLst>
      <p:ext uri="{BB962C8B-B14F-4D97-AF65-F5344CB8AC3E}">
        <p14:creationId xmlns:p14="http://schemas.microsoft.com/office/powerpoint/2010/main" val="841533285"/>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407</a:t>
            </a:fld>
            <a:endParaRPr lang="es-ES" dirty="0">
              <a:solidFill>
                <a:prstClr val="black"/>
              </a:solidFill>
            </a:endParaRPr>
          </a:p>
        </p:txBody>
      </p:sp>
    </p:spTree>
    <p:extLst>
      <p:ext uri="{BB962C8B-B14F-4D97-AF65-F5344CB8AC3E}">
        <p14:creationId xmlns:p14="http://schemas.microsoft.com/office/powerpoint/2010/main" val="669472120"/>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408</a:t>
            </a:fld>
            <a:endParaRPr lang="es-ES" dirty="0">
              <a:solidFill>
                <a:prstClr val="black"/>
              </a:solidFill>
            </a:endParaRPr>
          </a:p>
        </p:txBody>
      </p:sp>
    </p:spTree>
    <p:extLst>
      <p:ext uri="{BB962C8B-B14F-4D97-AF65-F5344CB8AC3E}">
        <p14:creationId xmlns:p14="http://schemas.microsoft.com/office/powerpoint/2010/main" val="3981989971"/>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409</a:t>
            </a:fld>
            <a:endParaRPr lang="es-ES" dirty="0">
              <a:solidFill>
                <a:prstClr val="black"/>
              </a:solidFill>
            </a:endParaRPr>
          </a:p>
        </p:txBody>
      </p:sp>
    </p:spTree>
    <p:extLst>
      <p:ext uri="{BB962C8B-B14F-4D97-AF65-F5344CB8AC3E}">
        <p14:creationId xmlns:p14="http://schemas.microsoft.com/office/powerpoint/2010/main" val="1800283131"/>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410</a:t>
            </a:fld>
            <a:endParaRPr lang="es-ES" dirty="0">
              <a:solidFill>
                <a:prstClr val="black"/>
              </a:solidFill>
            </a:endParaRPr>
          </a:p>
        </p:txBody>
      </p:sp>
    </p:spTree>
    <p:extLst>
      <p:ext uri="{BB962C8B-B14F-4D97-AF65-F5344CB8AC3E}">
        <p14:creationId xmlns:p14="http://schemas.microsoft.com/office/powerpoint/2010/main" val="2649164694"/>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411</a:t>
            </a:fld>
            <a:endParaRPr lang="es-ES" dirty="0">
              <a:solidFill>
                <a:prstClr val="black"/>
              </a:solidFill>
            </a:endParaRPr>
          </a:p>
        </p:txBody>
      </p:sp>
    </p:spTree>
    <p:extLst>
      <p:ext uri="{BB962C8B-B14F-4D97-AF65-F5344CB8AC3E}">
        <p14:creationId xmlns:p14="http://schemas.microsoft.com/office/powerpoint/2010/main" val="3139083608"/>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412</a:t>
            </a:fld>
            <a:endParaRPr lang="es-ES" dirty="0">
              <a:solidFill>
                <a:prstClr val="black"/>
              </a:solidFill>
            </a:endParaRPr>
          </a:p>
        </p:txBody>
      </p:sp>
    </p:spTree>
    <p:extLst>
      <p:ext uri="{BB962C8B-B14F-4D97-AF65-F5344CB8AC3E}">
        <p14:creationId xmlns:p14="http://schemas.microsoft.com/office/powerpoint/2010/main" val="421954836"/>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413</a:t>
            </a:fld>
            <a:endParaRPr lang="es-ES" dirty="0">
              <a:solidFill>
                <a:prstClr val="black"/>
              </a:solidFill>
            </a:endParaRPr>
          </a:p>
        </p:txBody>
      </p:sp>
    </p:spTree>
    <p:extLst>
      <p:ext uri="{BB962C8B-B14F-4D97-AF65-F5344CB8AC3E}">
        <p14:creationId xmlns:p14="http://schemas.microsoft.com/office/powerpoint/2010/main" val="1279528223"/>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414</a:t>
            </a:fld>
            <a:endParaRPr lang="es-ES" dirty="0">
              <a:solidFill>
                <a:prstClr val="black"/>
              </a:solidFill>
            </a:endParaRPr>
          </a:p>
        </p:txBody>
      </p:sp>
    </p:spTree>
    <p:extLst>
      <p:ext uri="{BB962C8B-B14F-4D97-AF65-F5344CB8AC3E}">
        <p14:creationId xmlns:p14="http://schemas.microsoft.com/office/powerpoint/2010/main" val="173128987"/>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415</a:t>
            </a:fld>
            <a:endParaRPr lang="es-ES" dirty="0">
              <a:solidFill>
                <a:prstClr val="black"/>
              </a:solidFill>
            </a:endParaRPr>
          </a:p>
        </p:txBody>
      </p:sp>
    </p:spTree>
    <p:extLst>
      <p:ext uri="{BB962C8B-B14F-4D97-AF65-F5344CB8AC3E}">
        <p14:creationId xmlns:p14="http://schemas.microsoft.com/office/powerpoint/2010/main" val="280907230"/>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416</a:t>
            </a:fld>
            <a:endParaRPr lang="es-ES" dirty="0">
              <a:solidFill>
                <a:prstClr val="black"/>
              </a:solidFill>
            </a:endParaRPr>
          </a:p>
        </p:txBody>
      </p:sp>
    </p:spTree>
    <p:extLst>
      <p:ext uri="{BB962C8B-B14F-4D97-AF65-F5344CB8AC3E}">
        <p14:creationId xmlns:p14="http://schemas.microsoft.com/office/powerpoint/2010/main" val="93334568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43</a:t>
            </a:fld>
            <a:endParaRPr lang="es-ES" dirty="0">
              <a:solidFill>
                <a:prstClr val="black"/>
              </a:solidFill>
            </a:endParaRPr>
          </a:p>
        </p:txBody>
      </p:sp>
    </p:spTree>
    <p:extLst>
      <p:ext uri="{BB962C8B-B14F-4D97-AF65-F5344CB8AC3E}">
        <p14:creationId xmlns:p14="http://schemas.microsoft.com/office/powerpoint/2010/main" val="3123036795"/>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417</a:t>
            </a:fld>
            <a:endParaRPr lang="es-ES" dirty="0">
              <a:solidFill>
                <a:prstClr val="black"/>
              </a:solidFill>
            </a:endParaRPr>
          </a:p>
        </p:txBody>
      </p:sp>
    </p:spTree>
    <p:extLst>
      <p:ext uri="{BB962C8B-B14F-4D97-AF65-F5344CB8AC3E}">
        <p14:creationId xmlns:p14="http://schemas.microsoft.com/office/powerpoint/2010/main" val="2242202993"/>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418</a:t>
            </a:fld>
            <a:endParaRPr lang="es-ES" dirty="0">
              <a:solidFill>
                <a:prstClr val="black"/>
              </a:solidFill>
            </a:endParaRPr>
          </a:p>
        </p:txBody>
      </p:sp>
    </p:spTree>
    <p:extLst>
      <p:ext uri="{BB962C8B-B14F-4D97-AF65-F5344CB8AC3E}">
        <p14:creationId xmlns:p14="http://schemas.microsoft.com/office/powerpoint/2010/main" val="3573416027"/>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419</a:t>
            </a:fld>
            <a:endParaRPr lang="es-ES" dirty="0">
              <a:solidFill>
                <a:prstClr val="black"/>
              </a:solidFill>
            </a:endParaRPr>
          </a:p>
        </p:txBody>
      </p:sp>
    </p:spTree>
    <p:extLst>
      <p:ext uri="{BB962C8B-B14F-4D97-AF65-F5344CB8AC3E}">
        <p14:creationId xmlns:p14="http://schemas.microsoft.com/office/powerpoint/2010/main" val="3739893525"/>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420</a:t>
            </a:fld>
            <a:endParaRPr lang="es-ES" dirty="0">
              <a:solidFill>
                <a:prstClr val="black"/>
              </a:solidFill>
            </a:endParaRPr>
          </a:p>
        </p:txBody>
      </p:sp>
    </p:spTree>
    <p:extLst>
      <p:ext uri="{BB962C8B-B14F-4D97-AF65-F5344CB8AC3E}">
        <p14:creationId xmlns:p14="http://schemas.microsoft.com/office/powerpoint/2010/main" val="2004510014"/>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421</a:t>
            </a:fld>
            <a:endParaRPr lang="es-ES" dirty="0">
              <a:solidFill>
                <a:prstClr val="black"/>
              </a:solidFill>
            </a:endParaRPr>
          </a:p>
        </p:txBody>
      </p:sp>
    </p:spTree>
    <p:extLst>
      <p:ext uri="{BB962C8B-B14F-4D97-AF65-F5344CB8AC3E}">
        <p14:creationId xmlns:p14="http://schemas.microsoft.com/office/powerpoint/2010/main" val="3589770582"/>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422</a:t>
            </a:fld>
            <a:endParaRPr lang="es-ES" dirty="0">
              <a:solidFill>
                <a:prstClr val="black"/>
              </a:solidFill>
            </a:endParaRPr>
          </a:p>
        </p:txBody>
      </p:sp>
    </p:spTree>
    <p:extLst>
      <p:ext uri="{BB962C8B-B14F-4D97-AF65-F5344CB8AC3E}">
        <p14:creationId xmlns:p14="http://schemas.microsoft.com/office/powerpoint/2010/main" val="1381952612"/>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423</a:t>
            </a:fld>
            <a:endParaRPr lang="es-ES" dirty="0">
              <a:solidFill>
                <a:prstClr val="black"/>
              </a:solidFill>
            </a:endParaRPr>
          </a:p>
        </p:txBody>
      </p:sp>
    </p:spTree>
    <p:extLst>
      <p:ext uri="{BB962C8B-B14F-4D97-AF65-F5344CB8AC3E}">
        <p14:creationId xmlns:p14="http://schemas.microsoft.com/office/powerpoint/2010/main" val="3803379562"/>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424</a:t>
            </a:fld>
            <a:endParaRPr lang="es-ES" dirty="0">
              <a:solidFill>
                <a:prstClr val="black"/>
              </a:solidFill>
            </a:endParaRPr>
          </a:p>
        </p:txBody>
      </p:sp>
    </p:spTree>
    <p:extLst>
      <p:ext uri="{BB962C8B-B14F-4D97-AF65-F5344CB8AC3E}">
        <p14:creationId xmlns:p14="http://schemas.microsoft.com/office/powerpoint/2010/main" val="2703571576"/>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425</a:t>
            </a:fld>
            <a:endParaRPr lang="es-ES" dirty="0">
              <a:solidFill>
                <a:prstClr val="black"/>
              </a:solidFill>
            </a:endParaRPr>
          </a:p>
        </p:txBody>
      </p:sp>
    </p:spTree>
    <p:extLst>
      <p:ext uri="{BB962C8B-B14F-4D97-AF65-F5344CB8AC3E}">
        <p14:creationId xmlns:p14="http://schemas.microsoft.com/office/powerpoint/2010/main" val="161174550"/>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426</a:t>
            </a:fld>
            <a:endParaRPr lang="es-ES" dirty="0">
              <a:solidFill>
                <a:prstClr val="black"/>
              </a:solidFill>
            </a:endParaRPr>
          </a:p>
        </p:txBody>
      </p:sp>
    </p:spTree>
    <p:extLst>
      <p:ext uri="{BB962C8B-B14F-4D97-AF65-F5344CB8AC3E}">
        <p14:creationId xmlns:p14="http://schemas.microsoft.com/office/powerpoint/2010/main" val="258368809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a:t>
            </a:fld>
            <a:endParaRPr lang="es-ES" dirty="0">
              <a:solidFill>
                <a:prstClr val="black"/>
              </a:solidFill>
            </a:endParaRPr>
          </a:p>
        </p:txBody>
      </p:sp>
    </p:spTree>
    <p:extLst>
      <p:ext uri="{BB962C8B-B14F-4D97-AF65-F5344CB8AC3E}">
        <p14:creationId xmlns:p14="http://schemas.microsoft.com/office/powerpoint/2010/main" val="2624301324"/>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427</a:t>
            </a:fld>
            <a:endParaRPr lang="es-ES" dirty="0">
              <a:solidFill>
                <a:prstClr val="black"/>
              </a:solidFill>
            </a:endParaRPr>
          </a:p>
        </p:txBody>
      </p:sp>
    </p:spTree>
    <p:extLst>
      <p:ext uri="{BB962C8B-B14F-4D97-AF65-F5344CB8AC3E}">
        <p14:creationId xmlns:p14="http://schemas.microsoft.com/office/powerpoint/2010/main" val="4022292693"/>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428</a:t>
            </a:fld>
            <a:endParaRPr lang="es-ES" dirty="0">
              <a:solidFill>
                <a:prstClr val="black"/>
              </a:solidFill>
            </a:endParaRPr>
          </a:p>
        </p:txBody>
      </p:sp>
    </p:spTree>
    <p:extLst>
      <p:ext uri="{BB962C8B-B14F-4D97-AF65-F5344CB8AC3E}">
        <p14:creationId xmlns:p14="http://schemas.microsoft.com/office/powerpoint/2010/main" val="993475512"/>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429</a:t>
            </a:fld>
            <a:endParaRPr lang="es-ES" dirty="0">
              <a:solidFill>
                <a:prstClr val="black"/>
              </a:solidFill>
            </a:endParaRPr>
          </a:p>
        </p:txBody>
      </p:sp>
    </p:spTree>
    <p:extLst>
      <p:ext uri="{BB962C8B-B14F-4D97-AF65-F5344CB8AC3E}">
        <p14:creationId xmlns:p14="http://schemas.microsoft.com/office/powerpoint/2010/main" val="573169725"/>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430</a:t>
            </a:fld>
            <a:endParaRPr lang="es-ES" dirty="0">
              <a:solidFill>
                <a:prstClr val="black"/>
              </a:solidFill>
            </a:endParaRPr>
          </a:p>
        </p:txBody>
      </p:sp>
    </p:spTree>
    <p:extLst>
      <p:ext uri="{BB962C8B-B14F-4D97-AF65-F5344CB8AC3E}">
        <p14:creationId xmlns:p14="http://schemas.microsoft.com/office/powerpoint/2010/main" val="362566112"/>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431</a:t>
            </a:fld>
            <a:endParaRPr lang="es-ES" dirty="0">
              <a:solidFill>
                <a:prstClr val="black"/>
              </a:solidFill>
            </a:endParaRPr>
          </a:p>
        </p:txBody>
      </p:sp>
    </p:spTree>
    <p:extLst>
      <p:ext uri="{BB962C8B-B14F-4D97-AF65-F5344CB8AC3E}">
        <p14:creationId xmlns:p14="http://schemas.microsoft.com/office/powerpoint/2010/main" val="3293573823"/>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432</a:t>
            </a:fld>
            <a:endParaRPr lang="es-ES" dirty="0">
              <a:solidFill>
                <a:prstClr val="black"/>
              </a:solidFill>
            </a:endParaRPr>
          </a:p>
        </p:txBody>
      </p:sp>
    </p:spTree>
    <p:extLst>
      <p:ext uri="{BB962C8B-B14F-4D97-AF65-F5344CB8AC3E}">
        <p14:creationId xmlns:p14="http://schemas.microsoft.com/office/powerpoint/2010/main" val="617128485"/>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433</a:t>
            </a:fld>
            <a:endParaRPr lang="es-ES" dirty="0">
              <a:solidFill>
                <a:prstClr val="black"/>
              </a:solidFill>
            </a:endParaRPr>
          </a:p>
        </p:txBody>
      </p:sp>
    </p:spTree>
    <p:extLst>
      <p:ext uri="{BB962C8B-B14F-4D97-AF65-F5344CB8AC3E}">
        <p14:creationId xmlns:p14="http://schemas.microsoft.com/office/powerpoint/2010/main" val="1006715779"/>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434</a:t>
            </a:fld>
            <a:endParaRPr lang="es-ES" dirty="0">
              <a:solidFill>
                <a:prstClr val="black"/>
              </a:solidFill>
            </a:endParaRPr>
          </a:p>
        </p:txBody>
      </p:sp>
    </p:spTree>
    <p:extLst>
      <p:ext uri="{BB962C8B-B14F-4D97-AF65-F5344CB8AC3E}">
        <p14:creationId xmlns:p14="http://schemas.microsoft.com/office/powerpoint/2010/main" val="1654877284"/>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435</a:t>
            </a:fld>
            <a:endParaRPr lang="es-ES" dirty="0">
              <a:solidFill>
                <a:prstClr val="black"/>
              </a:solidFill>
            </a:endParaRPr>
          </a:p>
        </p:txBody>
      </p:sp>
    </p:spTree>
    <p:extLst>
      <p:ext uri="{BB962C8B-B14F-4D97-AF65-F5344CB8AC3E}">
        <p14:creationId xmlns:p14="http://schemas.microsoft.com/office/powerpoint/2010/main" val="2855785514"/>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436</a:t>
            </a:fld>
            <a:endParaRPr lang="es-ES" dirty="0">
              <a:solidFill>
                <a:prstClr val="black"/>
              </a:solidFill>
            </a:endParaRPr>
          </a:p>
        </p:txBody>
      </p:sp>
    </p:spTree>
    <p:extLst>
      <p:ext uri="{BB962C8B-B14F-4D97-AF65-F5344CB8AC3E}">
        <p14:creationId xmlns:p14="http://schemas.microsoft.com/office/powerpoint/2010/main" val="68950536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a:t>
            </a:fld>
            <a:endParaRPr lang="es-ES" dirty="0">
              <a:solidFill>
                <a:prstClr val="black"/>
              </a:solidFill>
            </a:endParaRPr>
          </a:p>
        </p:txBody>
      </p:sp>
    </p:spTree>
    <p:extLst>
      <p:ext uri="{BB962C8B-B14F-4D97-AF65-F5344CB8AC3E}">
        <p14:creationId xmlns:p14="http://schemas.microsoft.com/office/powerpoint/2010/main" val="399362600"/>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437</a:t>
            </a:fld>
            <a:endParaRPr lang="es-ES" dirty="0">
              <a:solidFill>
                <a:prstClr val="black"/>
              </a:solidFill>
            </a:endParaRPr>
          </a:p>
        </p:txBody>
      </p:sp>
    </p:spTree>
    <p:extLst>
      <p:ext uri="{BB962C8B-B14F-4D97-AF65-F5344CB8AC3E}">
        <p14:creationId xmlns:p14="http://schemas.microsoft.com/office/powerpoint/2010/main" val="3904914065"/>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438</a:t>
            </a:fld>
            <a:endParaRPr lang="es-ES" dirty="0">
              <a:solidFill>
                <a:prstClr val="black"/>
              </a:solidFill>
            </a:endParaRPr>
          </a:p>
        </p:txBody>
      </p:sp>
    </p:spTree>
    <p:extLst>
      <p:ext uri="{BB962C8B-B14F-4D97-AF65-F5344CB8AC3E}">
        <p14:creationId xmlns:p14="http://schemas.microsoft.com/office/powerpoint/2010/main" val="2545499114"/>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439</a:t>
            </a:fld>
            <a:endParaRPr lang="es-ES" dirty="0">
              <a:solidFill>
                <a:prstClr val="black"/>
              </a:solidFill>
            </a:endParaRPr>
          </a:p>
        </p:txBody>
      </p:sp>
    </p:spTree>
    <p:extLst>
      <p:ext uri="{BB962C8B-B14F-4D97-AF65-F5344CB8AC3E}">
        <p14:creationId xmlns:p14="http://schemas.microsoft.com/office/powerpoint/2010/main" val="789744523"/>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89013" y="696913"/>
            <a:ext cx="5045075" cy="34925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978138" y="8842035"/>
            <a:ext cx="3043343" cy="465454"/>
          </a:xfrm>
          <a:prstGeom prst="rect">
            <a:avLst/>
          </a:prstGeom>
        </p:spPr>
        <p:txBody>
          <a:bodyPr lIns="91294" tIns="45647" rIns="91294" bIns="45647"/>
          <a:lstStyle/>
          <a:p>
            <a:fld id="{4D1CD627-4B2A-415D-87CF-666A57EF4918}" type="slidenum">
              <a:rPr lang="es-ES" smtClean="0">
                <a:solidFill>
                  <a:prstClr val="black"/>
                </a:solidFill>
              </a:rPr>
              <a:pPr/>
              <a:t>440</a:t>
            </a:fld>
            <a:endParaRPr lang="es-ES" dirty="0">
              <a:solidFill>
                <a:prstClr val="black"/>
              </a:solidFill>
            </a:endParaRPr>
          </a:p>
        </p:txBody>
      </p:sp>
    </p:spTree>
    <p:extLst>
      <p:ext uri="{BB962C8B-B14F-4D97-AF65-F5344CB8AC3E}">
        <p14:creationId xmlns:p14="http://schemas.microsoft.com/office/powerpoint/2010/main" val="890464627"/>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441</a:t>
            </a:fld>
            <a:endParaRPr lang="es-ES" dirty="0">
              <a:solidFill>
                <a:prstClr val="black"/>
              </a:solidFill>
            </a:endParaRPr>
          </a:p>
        </p:txBody>
      </p:sp>
    </p:spTree>
    <p:extLst>
      <p:ext uri="{BB962C8B-B14F-4D97-AF65-F5344CB8AC3E}">
        <p14:creationId xmlns:p14="http://schemas.microsoft.com/office/powerpoint/2010/main" val="3213445257"/>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442</a:t>
            </a:fld>
            <a:endParaRPr lang="es-ES" dirty="0">
              <a:solidFill>
                <a:prstClr val="black"/>
              </a:solidFill>
            </a:endParaRPr>
          </a:p>
        </p:txBody>
      </p:sp>
    </p:spTree>
    <p:extLst>
      <p:ext uri="{BB962C8B-B14F-4D97-AF65-F5344CB8AC3E}">
        <p14:creationId xmlns:p14="http://schemas.microsoft.com/office/powerpoint/2010/main" val="2243392651"/>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443</a:t>
            </a:fld>
            <a:endParaRPr lang="es-ES" dirty="0">
              <a:solidFill>
                <a:prstClr val="black"/>
              </a:solidFill>
            </a:endParaRPr>
          </a:p>
        </p:txBody>
      </p:sp>
    </p:spTree>
    <p:extLst>
      <p:ext uri="{BB962C8B-B14F-4D97-AF65-F5344CB8AC3E}">
        <p14:creationId xmlns:p14="http://schemas.microsoft.com/office/powerpoint/2010/main" val="1708245425"/>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444</a:t>
            </a:fld>
            <a:endParaRPr lang="es-ES" dirty="0">
              <a:solidFill>
                <a:prstClr val="black"/>
              </a:solidFill>
            </a:endParaRPr>
          </a:p>
        </p:txBody>
      </p:sp>
    </p:spTree>
    <p:extLst>
      <p:ext uri="{BB962C8B-B14F-4D97-AF65-F5344CB8AC3E}">
        <p14:creationId xmlns:p14="http://schemas.microsoft.com/office/powerpoint/2010/main" val="2298782776"/>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445</a:t>
            </a:fld>
            <a:endParaRPr lang="es-ES" dirty="0">
              <a:solidFill>
                <a:prstClr val="black"/>
              </a:solidFill>
            </a:endParaRPr>
          </a:p>
        </p:txBody>
      </p:sp>
    </p:spTree>
    <p:extLst>
      <p:ext uri="{BB962C8B-B14F-4D97-AF65-F5344CB8AC3E}">
        <p14:creationId xmlns:p14="http://schemas.microsoft.com/office/powerpoint/2010/main" val="871380720"/>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446</a:t>
            </a:fld>
            <a:endParaRPr lang="es-ES" dirty="0">
              <a:solidFill>
                <a:prstClr val="black"/>
              </a:solidFill>
            </a:endParaRPr>
          </a:p>
        </p:txBody>
      </p:sp>
    </p:spTree>
    <p:extLst>
      <p:ext uri="{BB962C8B-B14F-4D97-AF65-F5344CB8AC3E}">
        <p14:creationId xmlns:p14="http://schemas.microsoft.com/office/powerpoint/2010/main" val="146725316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a:t>
            </a:fld>
            <a:endParaRPr lang="es-ES" dirty="0">
              <a:solidFill>
                <a:prstClr val="black"/>
              </a:solidFill>
            </a:endParaRPr>
          </a:p>
        </p:txBody>
      </p:sp>
    </p:spTree>
    <p:extLst>
      <p:ext uri="{BB962C8B-B14F-4D97-AF65-F5344CB8AC3E}">
        <p14:creationId xmlns:p14="http://schemas.microsoft.com/office/powerpoint/2010/main" val="2844285370"/>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447</a:t>
            </a:fld>
            <a:endParaRPr lang="es-ES" dirty="0">
              <a:solidFill>
                <a:prstClr val="black"/>
              </a:solidFill>
            </a:endParaRPr>
          </a:p>
        </p:txBody>
      </p:sp>
    </p:spTree>
    <p:extLst>
      <p:ext uri="{BB962C8B-B14F-4D97-AF65-F5344CB8AC3E}">
        <p14:creationId xmlns:p14="http://schemas.microsoft.com/office/powerpoint/2010/main" val="3602223499"/>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448</a:t>
            </a:fld>
            <a:endParaRPr lang="es-ES" dirty="0">
              <a:solidFill>
                <a:prstClr val="black"/>
              </a:solidFill>
            </a:endParaRPr>
          </a:p>
        </p:txBody>
      </p:sp>
    </p:spTree>
    <p:extLst>
      <p:ext uri="{BB962C8B-B14F-4D97-AF65-F5344CB8AC3E}">
        <p14:creationId xmlns:p14="http://schemas.microsoft.com/office/powerpoint/2010/main" val="4045534239"/>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449</a:t>
            </a:fld>
            <a:endParaRPr lang="es-ES" dirty="0">
              <a:solidFill>
                <a:prstClr val="black"/>
              </a:solidFill>
            </a:endParaRPr>
          </a:p>
        </p:txBody>
      </p:sp>
    </p:spTree>
    <p:extLst>
      <p:ext uri="{BB962C8B-B14F-4D97-AF65-F5344CB8AC3E}">
        <p14:creationId xmlns:p14="http://schemas.microsoft.com/office/powerpoint/2010/main" val="959271085"/>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450</a:t>
            </a:fld>
            <a:endParaRPr lang="es-ES" dirty="0">
              <a:solidFill>
                <a:prstClr val="black"/>
              </a:solidFill>
            </a:endParaRPr>
          </a:p>
        </p:txBody>
      </p:sp>
    </p:spTree>
    <p:extLst>
      <p:ext uri="{BB962C8B-B14F-4D97-AF65-F5344CB8AC3E}">
        <p14:creationId xmlns:p14="http://schemas.microsoft.com/office/powerpoint/2010/main" val="3456666071"/>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451</a:t>
            </a:fld>
            <a:endParaRPr lang="es-ES" dirty="0">
              <a:solidFill>
                <a:prstClr val="black"/>
              </a:solidFill>
            </a:endParaRPr>
          </a:p>
        </p:txBody>
      </p:sp>
    </p:spTree>
    <p:extLst>
      <p:ext uri="{BB962C8B-B14F-4D97-AF65-F5344CB8AC3E}">
        <p14:creationId xmlns:p14="http://schemas.microsoft.com/office/powerpoint/2010/main" val="895976049"/>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452</a:t>
            </a:fld>
            <a:endParaRPr lang="es-ES" dirty="0">
              <a:solidFill>
                <a:prstClr val="black"/>
              </a:solidFill>
            </a:endParaRPr>
          </a:p>
        </p:txBody>
      </p:sp>
    </p:spTree>
    <p:extLst>
      <p:ext uri="{BB962C8B-B14F-4D97-AF65-F5344CB8AC3E}">
        <p14:creationId xmlns:p14="http://schemas.microsoft.com/office/powerpoint/2010/main" val="802829130"/>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453</a:t>
            </a:fld>
            <a:endParaRPr lang="es-ES" dirty="0">
              <a:solidFill>
                <a:prstClr val="black"/>
              </a:solidFill>
            </a:endParaRPr>
          </a:p>
        </p:txBody>
      </p:sp>
    </p:spTree>
    <p:extLst>
      <p:ext uri="{BB962C8B-B14F-4D97-AF65-F5344CB8AC3E}">
        <p14:creationId xmlns:p14="http://schemas.microsoft.com/office/powerpoint/2010/main" val="204715368"/>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454</a:t>
            </a:fld>
            <a:endParaRPr lang="es-ES" dirty="0">
              <a:solidFill>
                <a:prstClr val="black"/>
              </a:solidFill>
            </a:endParaRPr>
          </a:p>
        </p:txBody>
      </p:sp>
    </p:spTree>
    <p:extLst>
      <p:ext uri="{BB962C8B-B14F-4D97-AF65-F5344CB8AC3E}">
        <p14:creationId xmlns:p14="http://schemas.microsoft.com/office/powerpoint/2010/main" val="2746242056"/>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455</a:t>
            </a:fld>
            <a:endParaRPr lang="es-ES" dirty="0">
              <a:solidFill>
                <a:prstClr val="black"/>
              </a:solidFill>
            </a:endParaRPr>
          </a:p>
        </p:txBody>
      </p:sp>
    </p:spTree>
    <p:extLst>
      <p:ext uri="{BB962C8B-B14F-4D97-AF65-F5344CB8AC3E}">
        <p14:creationId xmlns:p14="http://schemas.microsoft.com/office/powerpoint/2010/main" val="2980311807"/>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456</a:t>
            </a:fld>
            <a:endParaRPr lang="es-ES" dirty="0">
              <a:solidFill>
                <a:prstClr val="black"/>
              </a:solidFill>
            </a:endParaRPr>
          </a:p>
        </p:txBody>
      </p:sp>
    </p:spTree>
    <p:extLst>
      <p:ext uri="{BB962C8B-B14F-4D97-AF65-F5344CB8AC3E}">
        <p14:creationId xmlns:p14="http://schemas.microsoft.com/office/powerpoint/2010/main" val="194762192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47</a:t>
            </a:fld>
            <a:endParaRPr lang="es-ES" dirty="0">
              <a:solidFill>
                <a:prstClr val="black"/>
              </a:solidFill>
            </a:endParaRPr>
          </a:p>
        </p:txBody>
      </p:sp>
    </p:spTree>
    <p:extLst>
      <p:ext uri="{BB962C8B-B14F-4D97-AF65-F5344CB8AC3E}">
        <p14:creationId xmlns:p14="http://schemas.microsoft.com/office/powerpoint/2010/main" val="3183790784"/>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457</a:t>
            </a:fld>
            <a:endParaRPr lang="es-ES" dirty="0">
              <a:solidFill>
                <a:prstClr val="black"/>
              </a:solidFill>
            </a:endParaRPr>
          </a:p>
        </p:txBody>
      </p:sp>
    </p:spTree>
    <p:extLst>
      <p:ext uri="{BB962C8B-B14F-4D97-AF65-F5344CB8AC3E}">
        <p14:creationId xmlns:p14="http://schemas.microsoft.com/office/powerpoint/2010/main" val="3450746569"/>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458</a:t>
            </a:fld>
            <a:endParaRPr lang="es-ES" dirty="0">
              <a:solidFill>
                <a:prstClr val="black"/>
              </a:solidFill>
            </a:endParaRPr>
          </a:p>
        </p:txBody>
      </p:sp>
    </p:spTree>
    <p:extLst>
      <p:ext uri="{BB962C8B-B14F-4D97-AF65-F5344CB8AC3E}">
        <p14:creationId xmlns:p14="http://schemas.microsoft.com/office/powerpoint/2010/main" val="2547198171"/>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459</a:t>
            </a:fld>
            <a:endParaRPr lang="es-ES" dirty="0">
              <a:solidFill>
                <a:prstClr val="black"/>
              </a:solidFill>
            </a:endParaRPr>
          </a:p>
        </p:txBody>
      </p:sp>
    </p:spTree>
    <p:extLst>
      <p:ext uri="{BB962C8B-B14F-4D97-AF65-F5344CB8AC3E}">
        <p14:creationId xmlns:p14="http://schemas.microsoft.com/office/powerpoint/2010/main" val="2589245451"/>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460</a:t>
            </a:fld>
            <a:endParaRPr lang="es-ES" dirty="0">
              <a:solidFill>
                <a:prstClr val="black"/>
              </a:solidFill>
            </a:endParaRPr>
          </a:p>
        </p:txBody>
      </p:sp>
    </p:spTree>
    <p:extLst>
      <p:ext uri="{BB962C8B-B14F-4D97-AF65-F5344CB8AC3E}">
        <p14:creationId xmlns:p14="http://schemas.microsoft.com/office/powerpoint/2010/main" val="2760686790"/>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461</a:t>
            </a:fld>
            <a:endParaRPr lang="es-ES" dirty="0">
              <a:solidFill>
                <a:prstClr val="black"/>
              </a:solidFill>
            </a:endParaRPr>
          </a:p>
        </p:txBody>
      </p:sp>
    </p:spTree>
    <p:extLst>
      <p:ext uri="{BB962C8B-B14F-4D97-AF65-F5344CB8AC3E}">
        <p14:creationId xmlns:p14="http://schemas.microsoft.com/office/powerpoint/2010/main" val="1009664881"/>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462</a:t>
            </a:fld>
            <a:endParaRPr lang="es-ES" dirty="0">
              <a:solidFill>
                <a:prstClr val="black"/>
              </a:solidFill>
            </a:endParaRPr>
          </a:p>
        </p:txBody>
      </p:sp>
    </p:spTree>
    <p:extLst>
      <p:ext uri="{BB962C8B-B14F-4D97-AF65-F5344CB8AC3E}">
        <p14:creationId xmlns:p14="http://schemas.microsoft.com/office/powerpoint/2010/main" val="1779929358"/>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463</a:t>
            </a:fld>
            <a:endParaRPr lang="es-ES" dirty="0">
              <a:solidFill>
                <a:prstClr val="black"/>
              </a:solidFill>
            </a:endParaRPr>
          </a:p>
        </p:txBody>
      </p:sp>
    </p:spTree>
    <p:extLst>
      <p:ext uri="{BB962C8B-B14F-4D97-AF65-F5344CB8AC3E}">
        <p14:creationId xmlns:p14="http://schemas.microsoft.com/office/powerpoint/2010/main" val="3230784533"/>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464</a:t>
            </a:fld>
            <a:endParaRPr lang="es-ES" dirty="0">
              <a:solidFill>
                <a:prstClr val="black"/>
              </a:solidFill>
            </a:endParaRPr>
          </a:p>
        </p:txBody>
      </p:sp>
    </p:spTree>
    <p:extLst>
      <p:ext uri="{BB962C8B-B14F-4D97-AF65-F5344CB8AC3E}">
        <p14:creationId xmlns:p14="http://schemas.microsoft.com/office/powerpoint/2010/main" val="3208940497"/>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465</a:t>
            </a:fld>
            <a:endParaRPr lang="es-ES" dirty="0">
              <a:solidFill>
                <a:prstClr val="black"/>
              </a:solidFill>
            </a:endParaRPr>
          </a:p>
        </p:txBody>
      </p:sp>
    </p:spTree>
    <p:extLst>
      <p:ext uri="{BB962C8B-B14F-4D97-AF65-F5344CB8AC3E}">
        <p14:creationId xmlns:p14="http://schemas.microsoft.com/office/powerpoint/2010/main" val="1794746950"/>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466</a:t>
            </a:fld>
            <a:endParaRPr lang="es-ES" dirty="0">
              <a:solidFill>
                <a:prstClr val="black"/>
              </a:solidFill>
            </a:endParaRPr>
          </a:p>
        </p:txBody>
      </p:sp>
    </p:spTree>
    <p:extLst>
      <p:ext uri="{BB962C8B-B14F-4D97-AF65-F5344CB8AC3E}">
        <p14:creationId xmlns:p14="http://schemas.microsoft.com/office/powerpoint/2010/main" val="241352204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48</a:t>
            </a:fld>
            <a:endParaRPr lang="es-ES" dirty="0">
              <a:solidFill>
                <a:prstClr val="black"/>
              </a:solidFill>
            </a:endParaRPr>
          </a:p>
        </p:txBody>
      </p:sp>
    </p:spTree>
    <p:extLst>
      <p:ext uri="{BB962C8B-B14F-4D97-AF65-F5344CB8AC3E}">
        <p14:creationId xmlns:p14="http://schemas.microsoft.com/office/powerpoint/2010/main" val="1727663216"/>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467</a:t>
            </a:fld>
            <a:endParaRPr lang="es-ES" dirty="0">
              <a:solidFill>
                <a:prstClr val="black"/>
              </a:solidFill>
            </a:endParaRPr>
          </a:p>
        </p:txBody>
      </p:sp>
    </p:spTree>
    <p:extLst>
      <p:ext uri="{BB962C8B-B14F-4D97-AF65-F5344CB8AC3E}">
        <p14:creationId xmlns:p14="http://schemas.microsoft.com/office/powerpoint/2010/main" val="1578851540"/>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pPr marL="0" marR="0" indent="0" algn="l" defTabSz="913965" rtl="0" eaLnBrk="1" fontAlgn="auto" latinLnBrk="0" hangingPunct="1">
              <a:lnSpc>
                <a:spcPct val="100000"/>
              </a:lnSpc>
              <a:spcBef>
                <a:spcPts val="0"/>
              </a:spcBef>
              <a:spcAft>
                <a:spcPts val="0"/>
              </a:spcAft>
              <a:buClrTx/>
              <a:buSzTx/>
              <a:buFontTx/>
              <a:buNone/>
              <a:tabLst/>
              <a:defRPr/>
            </a:pPr>
            <a:r>
              <a:rPr lang="es-ES" dirty="0" smtClean="0"/>
              <a:t>Error más común: no confundir con crecimiento % absoluto</a:t>
            </a: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468</a:t>
            </a:fld>
            <a:endParaRPr lang="es-ES" dirty="0">
              <a:solidFill>
                <a:prstClr val="black"/>
              </a:solidFill>
            </a:endParaRPr>
          </a:p>
        </p:txBody>
      </p:sp>
    </p:spTree>
    <p:extLst>
      <p:ext uri="{BB962C8B-B14F-4D97-AF65-F5344CB8AC3E}">
        <p14:creationId xmlns:p14="http://schemas.microsoft.com/office/powerpoint/2010/main" val="3050803200"/>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469</a:t>
            </a:fld>
            <a:endParaRPr lang="es-ES" dirty="0">
              <a:solidFill>
                <a:prstClr val="black"/>
              </a:solidFill>
            </a:endParaRPr>
          </a:p>
        </p:txBody>
      </p:sp>
    </p:spTree>
    <p:extLst>
      <p:ext uri="{BB962C8B-B14F-4D97-AF65-F5344CB8AC3E}">
        <p14:creationId xmlns:p14="http://schemas.microsoft.com/office/powerpoint/2010/main" val="2277891133"/>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1828899767"/>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2675854201"/>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2505800932"/>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1222264373"/>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474</a:t>
            </a:fld>
            <a:endParaRPr lang="es-ES" dirty="0">
              <a:solidFill>
                <a:prstClr val="black"/>
              </a:solidFill>
            </a:endParaRPr>
          </a:p>
        </p:txBody>
      </p:sp>
    </p:spTree>
    <p:extLst>
      <p:ext uri="{BB962C8B-B14F-4D97-AF65-F5344CB8AC3E}">
        <p14:creationId xmlns:p14="http://schemas.microsoft.com/office/powerpoint/2010/main" val="2236356804"/>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2145512915"/>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331202910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prstClr val="black"/>
                </a:solidFill>
              </a:rPr>
              <a:pPr>
                <a:defRPr/>
              </a:pPr>
              <a:t>49</a:t>
            </a:fld>
            <a:endParaRPr lang="es-ES_tradnl" dirty="0">
              <a:solidFill>
                <a:prstClr val="black"/>
              </a:solidFill>
            </a:endParaRPr>
          </a:p>
        </p:txBody>
      </p:sp>
    </p:spTree>
    <p:extLst>
      <p:ext uri="{BB962C8B-B14F-4D97-AF65-F5344CB8AC3E}">
        <p14:creationId xmlns:p14="http://schemas.microsoft.com/office/powerpoint/2010/main" val="1364286619"/>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477</a:t>
            </a:fld>
            <a:endParaRPr lang="es-ES" dirty="0">
              <a:solidFill>
                <a:prstClr val="black"/>
              </a:solidFill>
            </a:endParaRPr>
          </a:p>
        </p:txBody>
      </p:sp>
    </p:spTree>
    <p:extLst>
      <p:ext uri="{BB962C8B-B14F-4D97-AF65-F5344CB8AC3E}">
        <p14:creationId xmlns:p14="http://schemas.microsoft.com/office/powerpoint/2010/main" val="2485498772"/>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478</a:t>
            </a:fld>
            <a:endParaRPr lang="es-ES" dirty="0">
              <a:solidFill>
                <a:prstClr val="black"/>
              </a:solidFill>
            </a:endParaRPr>
          </a:p>
        </p:txBody>
      </p:sp>
    </p:spTree>
    <p:extLst>
      <p:ext uri="{BB962C8B-B14F-4D97-AF65-F5344CB8AC3E}">
        <p14:creationId xmlns:p14="http://schemas.microsoft.com/office/powerpoint/2010/main" val="2458543729"/>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479</a:t>
            </a:fld>
            <a:endParaRPr lang="es-ES" dirty="0">
              <a:solidFill>
                <a:prstClr val="black"/>
              </a:solidFill>
            </a:endParaRPr>
          </a:p>
        </p:txBody>
      </p:sp>
    </p:spTree>
    <p:extLst>
      <p:ext uri="{BB962C8B-B14F-4D97-AF65-F5344CB8AC3E}">
        <p14:creationId xmlns:p14="http://schemas.microsoft.com/office/powerpoint/2010/main" val="3926678709"/>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480</a:t>
            </a:fld>
            <a:endParaRPr lang="es-ES" dirty="0">
              <a:solidFill>
                <a:prstClr val="black"/>
              </a:solidFill>
            </a:endParaRPr>
          </a:p>
        </p:txBody>
      </p:sp>
    </p:spTree>
    <p:extLst>
      <p:ext uri="{BB962C8B-B14F-4D97-AF65-F5344CB8AC3E}">
        <p14:creationId xmlns:p14="http://schemas.microsoft.com/office/powerpoint/2010/main" val="3663006161"/>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060450" y="717550"/>
            <a:ext cx="5191125" cy="3594100"/>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4141657" y="9099063"/>
            <a:ext cx="3168439" cy="478984"/>
          </a:xfrm>
          <a:prstGeom prst="rect">
            <a:avLst/>
          </a:prstGeom>
        </p:spPr>
        <p:txBody>
          <a:bodyPr lIns="91294" tIns="45647" rIns="91294" bIns="45647"/>
          <a:lstStyle/>
          <a:p>
            <a:fld id="{4D1CD627-4B2A-415D-87CF-666A57EF4918}" type="slidenum">
              <a:rPr lang="es-ES" smtClean="0">
                <a:solidFill>
                  <a:prstClr val="black"/>
                </a:solidFill>
              </a:rPr>
              <a:pPr/>
              <a:t>481</a:t>
            </a:fld>
            <a:endParaRPr lang="es-ES" dirty="0">
              <a:solidFill>
                <a:prstClr val="black"/>
              </a:solidFill>
            </a:endParaRPr>
          </a:p>
        </p:txBody>
      </p:sp>
    </p:spTree>
    <p:extLst>
      <p:ext uri="{BB962C8B-B14F-4D97-AF65-F5344CB8AC3E}">
        <p14:creationId xmlns:p14="http://schemas.microsoft.com/office/powerpoint/2010/main" val="33906740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50</a:t>
            </a:fld>
            <a:endParaRPr lang="es-ES" dirty="0">
              <a:solidFill>
                <a:prstClr val="black"/>
              </a:solidFill>
            </a:endParaRPr>
          </a:p>
        </p:txBody>
      </p:sp>
    </p:spTree>
    <p:extLst>
      <p:ext uri="{BB962C8B-B14F-4D97-AF65-F5344CB8AC3E}">
        <p14:creationId xmlns:p14="http://schemas.microsoft.com/office/powerpoint/2010/main" val="243465874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51</a:t>
            </a:fld>
            <a:endParaRPr lang="es-ES" dirty="0">
              <a:solidFill>
                <a:prstClr val="black"/>
              </a:solidFill>
            </a:endParaRPr>
          </a:p>
        </p:txBody>
      </p:sp>
    </p:spTree>
    <p:extLst>
      <p:ext uri="{BB962C8B-B14F-4D97-AF65-F5344CB8AC3E}">
        <p14:creationId xmlns:p14="http://schemas.microsoft.com/office/powerpoint/2010/main" val="15914771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a:t>
            </a:fld>
            <a:endParaRPr lang="es-ES" dirty="0">
              <a:solidFill>
                <a:prstClr val="black"/>
              </a:solidFill>
            </a:endParaRPr>
          </a:p>
        </p:txBody>
      </p:sp>
    </p:spTree>
    <p:extLst>
      <p:ext uri="{BB962C8B-B14F-4D97-AF65-F5344CB8AC3E}">
        <p14:creationId xmlns:p14="http://schemas.microsoft.com/office/powerpoint/2010/main" val="91410504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52</a:t>
            </a:fld>
            <a:endParaRPr lang="es-ES" dirty="0">
              <a:solidFill>
                <a:prstClr val="black"/>
              </a:solidFill>
            </a:endParaRPr>
          </a:p>
        </p:txBody>
      </p:sp>
    </p:spTree>
    <p:extLst>
      <p:ext uri="{BB962C8B-B14F-4D97-AF65-F5344CB8AC3E}">
        <p14:creationId xmlns:p14="http://schemas.microsoft.com/office/powerpoint/2010/main" val="174709422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53</a:t>
            </a:fld>
            <a:endParaRPr lang="es-ES" dirty="0">
              <a:solidFill>
                <a:prstClr val="black"/>
              </a:solidFill>
            </a:endParaRPr>
          </a:p>
        </p:txBody>
      </p:sp>
    </p:spTree>
    <p:extLst>
      <p:ext uri="{BB962C8B-B14F-4D97-AF65-F5344CB8AC3E}">
        <p14:creationId xmlns:p14="http://schemas.microsoft.com/office/powerpoint/2010/main" val="135728429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54</a:t>
            </a:fld>
            <a:endParaRPr lang="es-ES" dirty="0">
              <a:solidFill>
                <a:prstClr val="black"/>
              </a:solidFill>
            </a:endParaRPr>
          </a:p>
        </p:txBody>
      </p:sp>
    </p:spTree>
    <p:extLst>
      <p:ext uri="{BB962C8B-B14F-4D97-AF65-F5344CB8AC3E}">
        <p14:creationId xmlns:p14="http://schemas.microsoft.com/office/powerpoint/2010/main" val="54719679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55</a:t>
            </a:fld>
            <a:endParaRPr lang="es-ES" dirty="0">
              <a:solidFill>
                <a:prstClr val="black"/>
              </a:solidFill>
            </a:endParaRPr>
          </a:p>
        </p:txBody>
      </p:sp>
    </p:spTree>
    <p:extLst>
      <p:ext uri="{BB962C8B-B14F-4D97-AF65-F5344CB8AC3E}">
        <p14:creationId xmlns:p14="http://schemas.microsoft.com/office/powerpoint/2010/main" val="92398905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56</a:t>
            </a:fld>
            <a:endParaRPr lang="es-ES" dirty="0">
              <a:solidFill>
                <a:prstClr val="black"/>
              </a:solidFill>
            </a:endParaRPr>
          </a:p>
        </p:txBody>
      </p:sp>
    </p:spTree>
    <p:extLst>
      <p:ext uri="{BB962C8B-B14F-4D97-AF65-F5344CB8AC3E}">
        <p14:creationId xmlns:p14="http://schemas.microsoft.com/office/powerpoint/2010/main" val="202766481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57</a:t>
            </a:fld>
            <a:endParaRPr lang="es-ES" dirty="0">
              <a:solidFill>
                <a:prstClr val="black"/>
              </a:solidFill>
            </a:endParaRPr>
          </a:p>
        </p:txBody>
      </p:sp>
    </p:spTree>
    <p:extLst>
      <p:ext uri="{BB962C8B-B14F-4D97-AF65-F5344CB8AC3E}">
        <p14:creationId xmlns:p14="http://schemas.microsoft.com/office/powerpoint/2010/main" val="224715342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58</a:t>
            </a:fld>
            <a:endParaRPr lang="es-ES" dirty="0">
              <a:solidFill>
                <a:prstClr val="black"/>
              </a:solidFill>
            </a:endParaRPr>
          </a:p>
        </p:txBody>
      </p:sp>
    </p:spTree>
    <p:extLst>
      <p:ext uri="{BB962C8B-B14F-4D97-AF65-F5344CB8AC3E}">
        <p14:creationId xmlns:p14="http://schemas.microsoft.com/office/powerpoint/2010/main" val="334903181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59</a:t>
            </a:fld>
            <a:endParaRPr lang="es-ES" dirty="0">
              <a:solidFill>
                <a:prstClr val="black"/>
              </a:solidFill>
            </a:endParaRPr>
          </a:p>
        </p:txBody>
      </p:sp>
    </p:spTree>
    <p:extLst>
      <p:ext uri="{BB962C8B-B14F-4D97-AF65-F5344CB8AC3E}">
        <p14:creationId xmlns:p14="http://schemas.microsoft.com/office/powerpoint/2010/main" val="240917502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60</a:t>
            </a:fld>
            <a:endParaRPr lang="es-ES" dirty="0">
              <a:solidFill>
                <a:prstClr val="black"/>
              </a:solidFill>
            </a:endParaRPr>
          </a:p>
        </p:txBody>
      </p:sp>
    </p:spTree>
    <p:extLst>
      <p:ext uri="{BB962C8B-B14F-4D97-AF65-F5344CB8AC3E}">
        <p14:creationId xmlns:p14="http://schemas.microsoft.com/office/powerpoint/2010/main" val="96276853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61</a:t>
            </a:fld>
            <a:endParaRPr lang="es-ES" dirty="0">
              <a:solidFill>
                <a:prstClr val="black"/>
              </a:solidFill>
            </a:endParaRPr>
          </a:p>
        </p:txBody>
      </p:sp>
    </p:spTree>
    <p:extLst>
      <p:ext uri="{BB962C8B-B14F-4D97-AF65-F5344CB8AC3E}">
        <p14:creationId xmlns:p14="http://schemas.microsoft.com/office/powerpoint/2010/main" val="101496816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prstClr val="black"/>
                </a:solidFill>
              </a:rPr>
              <a:pPr>
                <a:defRPr/>
              </a:pPr>
              <a:t>8</a:t>
            </a:fld>
            <a:endParaRPr lang="es-ES_tradnl" dirty="0">
              <a:solidFill>
                <a:prstClr val="black"/>
              </a:solidFill>
            </a:endParaRPr>
          </a:p>
        </p:txBody>
      </p:sp>
    </p:spTree>
    <p:extLst>
      <p:ext uri="{BB962C8B-B14F-4D97-AF65-F5344CB8AC3E}">
        <p14:creationId xmlns:p14="http://schemas.microsoft.com/office/powerpoint/2010/main" val="2462132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62</a:t>
            </a:fld>
            <a:endParaRPr lang="es-ES" dirty="0">
              <a:solidFill>
                <a:prstClr val="black"/>
              </a:solidFill>
            </a:endParaRPr>
          </a:p>
        </p:txBody>
      </p:sp>
    </p:spTree>
    <p:extLst>
      <p:ext uri="{BB962C8B-B14F-4D97-AF65-F5344CB8AC3E}">
        <p14:creationId xmlns:p14="http://schemas.microsoft.com/office/powerpoint/2010/main" val="312343778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63</a:t>
            </a:fld>
            <a:endParaRPr lang="es-ES" dirty="0">
              <a:solidFill>
                <a:prstClr val="black"/>
              </a:solidFill>
            </a:endParaRPr>
          </a:p>
        </p:txBody>
      </p:sp>
    </p:spTree>
    <p:extLst>
      <p:ext uri="{BB962C8B-B14F-4D97-AF65-F5344CB8AC3E}">
        <p14:creationId xmlns:p14="http://schemas.microsoft.com/office/powerpoint/2010/main" val="284945807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64</a:t>
            </a:fld>
            <a:endParaRPr lang="es-ES" dirty="0">
              <a:solidFill>
                <a:prstClr val="black"/>
              </a:solidFill>
            </a:endParaRPr>
          </a:p>
        </p:txBody>
      </p:sp>
    </p:spTree>
    <p:extLst>
      <p:ext uri="{BB962C8B-B14F-4D97-AF65-F5344CB8AC3E}">
        <p14:creationId xmlns:p14="http://schemas.microsoft.com/office/powerpoint/2010/main" val="229076756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65</a:t>
            </a:fld>
            <a:endParaRPr lang="es-ES" dirty="0">
              <a:solidFill>
                <a:prstClr val="black"/>
              </a:solidFill>
            </a:endParaRPr>
          </a:p>
        </p:txBody>
      </p:sp>
    </p:spTree>
    <p:extLst>
      <p:ext uri="{BB962C8B-B14F-4D97-AF65-F5344CB8AC3E}">
        <p14:creationId xmlns:p14="http://schemas.microsoft.com/office/powerpoint/2010/main" val="161168205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66</a:t>
            </a:fld>
            <a:endParaRPr lang="es-ES" dirty="0">
              <a:solidFill>
                <a:prstClr val="black"/>
              </a:solidFill>
            </a:endParaRPr>
          </a:p>
        </p:txBody>
      </p:sp>
    </p:spTree>
    <p:extLst>
      <p:ext uri="{BB962C8B-B14F-4D97-AF65-F5344CB8AC3E}">
        <p14:creationId xmlns:p14="http://schemas.microsoft.com/office/powerpoint/2010/main" val="3183031058"/>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67</a:t>
            </a:fld>
            <a:endParaRPr lang="es-ES" dirty="0">
              <a:solidFill>
                <a:prstClr val="black"/>
              </a:solidFill>
            </a:endParaRPr>
          </a:p>
        </p:txBody>
      </p:sp>
    </p:spTree>
    <p:extLst>
      <p:ext uri="{BB962C8B-B14F-4D97-AF65-F5344CB8AC3E}">
        <p14:creationId xmlns:p14="http://schemas.microsoft.com/office/powerpoint/2010/main" val="127972669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68</a:t>
            </a:fld>
            <a:endParaRPr lang="es-ES" dirty="0">
              <a:solidFill>
                <a:prstClr val="black"/>
              </a:solidFill>
            </a:endParaRPr>
          </a:p>
        </p:txBody>
      </p:sp>
    </p:spTree>
    <p:extLst>
      <p:ext uri="{BB962C8B-B14F-4D97-AF65-F5344CB8AC3E}">
        <p14:creationId xmlns:p14="http://schemas.microsoft.com/office/powerpoint/2010/main" val="174773931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69</a:t>
            </a:fld>
            <a:endParaRPr lang="es-ES" dirty="0">
              <a:solidFill>
                <a:prstClr val="black"/>
              </a:solidFill>
            </a:endParaRPr>
          </a:p>
        </p:txBody>
      </p:sp>
    </p:spTree>
    <p:extLst>
      <p:ext uri="{BB962C8B-B14F-4D97-AF65-F5344CB8AC3E}">
        <p14:creationId xmlns:p14="http://schemas.microsoft.com/office/powerpoint/2010/main" val="233399230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70</a:t>
            </a:fld>
            <a:endParaRPr lang="es-ES" dirty="0">
              <a:solidFill>
                <a:prstClr val="black"/>
              </a:solidFill>
            </a:endParaRPr>
          </a:p>
        </p:txBody>
      </p:sp>
    </p:spTree>
    <p:extLst>
      <p:ext uri="{BB962C8B-B14F-4D97-AF65-F5344CB8AC3E}">
        <p14:creationId xmlns:p14="http://schemas.microsoft.com/office/powerpoint/2010/main" val="69664941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71</a:t>
            </a:fld>
            <a:endParaRPr lang="es-ES" dirty="0">
              <a:solidFill>
                <a:prstClr val="black"/>
              </a:solidFill>
            </a:endParaRPr>
          </a:p>
        </p:txBody>
      </p:sp>
    </p:spTree>
    <p:extLst>
      <p:ext uri="{BB962C8B-B14F-4D97-AF65-F5344CB8AC3E}">
        <p14:creationId xmlns:p14="http://schemas.microsoft.com/office/powerpoint/2010/main" val="252721380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9</a:t>
            </a:fld>
            <a:endParaRPr lang="es-ES" dirty="0">
              <a:solidFill>
                <a:prstClr val="black"/>
              </a:solidFill>
            </a:endParaRPr>
          </a:p>
        </p:txBody>
      </p:sp>
    </p:spTree>
    <p:extLst>
      <p:ext uri="{BB962C8B-B14F-4D97-AF65-F5344CB8AC3E}">
        <p14:creationId xmlns:p14="http://schemas.microsoft.com/office/powerpoint/2010/main" val="1490930183"/>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72</a:t>
            </a:fld>
            <a:endParaRPr lang="es-ES" dirty="0">
              <a:solidFill>
                <a:prstClr val="black"/>
              </a:solidFill>
            </a:endParaRPr>
          </a:p>
        </p:txBody>
      </p:sp>
    </p:spTree>
    <p:extLst>
      <p:ext uri="{BB962C8B-B14F-4D97-AF65-F5344CB8AC3E}">
        <p14:creationId xmlns:p14="http://schemas.microsoft.com/office/powerpoint/2010/main" val="235039352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73</a:t>
            </a:fld>
            <a:endParaRPr lang="es-ES" dirty="0">
              <a:solidFill>
                <a:prstClr val="black"/>
              </a:solidFill>
            </a:endParaRPr>
          </a:p>
        </p:txBody>
      </p:sp>
    </p:spTree>
    <p:extLst>
      <p:ext uri="{BB962C8B-B14F-4D97-AF65-F5344CB8AC3E}">
        <p14:creationId xmlns:p14="http://schemas.microsoft.com/office/powerpoint/2010/main" val="321093948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74</a:t>
            </a:fld>
            <a:endParaRPr lang="es-ES" dirty="0">
              <a:solidFill>
                <a:prstClr val="black"/>
              </a:solidFill>
            </a:endParaRPr>
          </a:p>
        </p:txBody>
      </p:sp>
    </p:spTree>
    <p:extLst>
      <p:ext uri="{BB962C8B-B14F-4D97-AF65-F5344CB8AC3E}">
        <p14:creationId xmlns:p14="http://schemas.microsoft.com/office/powerpoint/2010/main" val="93222902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75</a:t>
            </a:fld>
            <a:endParaRPr lang="es-ES" dirty="0">
              <a:solidFill>
                <a:prstClr val="black"/>
              </a:solidFill>
            </a:endParaRPr>
          </a:p>
        </p:txBody>
      </p:sp>
    </p:spTree>
    <p:extLst>
      <p:ext uri="{BB962C8B-B14F-4D97-AF65-F5344CB8AC3E}">
        <p14:creationId xmlns:p14="http://schemas.microsoft.com/office/powerpoint/2010/main" val="155078334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76</a:t>
            </a:fld>
            <a:endParaRPr lang="es-ES" dirty="0">
              <a:solidFill>
                <a:prstClr val="black"/>
              </a:solidFill>
            </a:endParaRPr>
          </a:p>
        </p:txBody>
      </p:sp>
    </p:spTree>
    <p:extLst>
      <p:ext uri="{BB962C8B-B14F-4D97-AF65-F5344CB8AC3E}">
        <p14:creationId xmlns:p14="http://schemas.microsoft.com/office/powerpoint/2010/main" val="303562969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77</a:t>
            </a:fld>
            <a:endParaRPr lang="es-ES" dirty="0">
              <a:solidFill>
                <a:prstClr val="black"/>
              </a:solidFill>
            </a:endParaRPr>
          </a:p>
        </p:txBody>
      </p:sp>
    </p:spTree>
    <p:extLst>
      <p:ext uri="{BB962C8B-B14F-4D97-AF65-F5344CB8AC3E}">
        <p14:creationId xmlns:p14="http://schemas.microsoft.com/office/powerpoint/2010/main" val="290313181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78</a:t>
            </a:fld>
            <a:endParaRPr lang="es-ES" dirty="0">
              <a:solidFill>
                <a:prstClr val="black"/>
              </a:solidFill>
            </a:endParaRPr>
          </a:p>
        </p:txBody>
      </p:sp>
    </p:spTree>
    <p:extLst>
      <p:ext uri="{BB962C8B-B14F-4D97-AF65-F5344CB8AC3E}">
        <p14:creationId xmlns:p14="http://schemas.microsoft.com/office/powerpoint/2010/main" val="232575075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79</a:t>
            </a:fld>
            <a:endParaRPr lang="es-ES" dirty="0">
              <a:solidFill>
                <a:prstClr val="black"/>
              </a:solidFill>
            </a:endParaRPr>
          </a:p>
        </p:txBody>
      </p:sp>
    </p:spTree>
    <p:extLst>
      <p:ext uri="{BB962C8B-B14F-4D97-AF65-F5344CB8AC3E}">
        <p14:creationId xmlns:p14="http://schemas.microsoft.com/office/powerpoint/2010/main" val="213523806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80</a:t>
            </a:fld>
            <a:endParaRPr lang="es-ES" dirty="0">
              <a:solidFill>
                <a:prstClr val="black"/>
              </a:solidFill>
            </a:endParaRPr>
          </a:p>
        </p:txBody>
      </p:sp>
    </p:spTree>
    <p:extLst>
      <p:ext uri="{BB962C8B-B14F-4D97-AF65-F5344CB8AC3E}">
        <p14:creationId xmlns:p14="http://schemas.microsoft.com/office/powerpoint/2010/main" val="106947630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81</a:t>
            </a:fld>
            <a:endParaRPr lang="es-ES" dirty="0">
              <a:solidFill>
                <a:prstClr val="black"/>
              </a:solidFill>
            </a:endParaRPr>
          </a:p>
        </p:txBody>
      </p:sp>
    </p:spTree>
    <p:extLst>
      <p:ext uri="{BB962C8B-B14F-4D97-AF65-F5344CB8AC3E}">
        <p14:creationId xmlns:p14="http://schemas.microsoft.com/office/powerpoint/2010/main" val="389045307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a:t>
            </a:fld>
            <a:endParaRPr lang="es-ES" dirty="0">
              <a:solidFill>
                <a:prstClr val="black"/>
              </a:solidFill>
            </a:endParaRPr>
          </a:p>
        </p:txBody>
      </p:sp>
    </p:spTree>
    <p:extLst>
      <p:ext uri="{BB962C8B-B14F-4D97-AF65-F5344CB8AC3E}">
        <p14:creationId xmlns:p14="http://schemas.microsoft.com/office/powerpoint/2010/main" val="170445677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82</a:t>
            </a:fld>
            <a:endParaRPr lang="es-ES" dirty="0">
              <a:solidFill>
                <a:srgbClr val="000000"/>
              </a:solidFill>
            </a:endParaRPr>
          </a:p>
        </p:txBody>
      </p:sp>
    </p:spTree>
    <p:extLst>
      <p:ext uri="{BB962C8B-B14F-4D97-AF65-F5344CB8AC3E}">
        <p14:creationId xmlns:p14="http://schemas.microsoft.com/office/powerpoint/2010/main" val="6400825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srgbClr val="000000"/>
                </a:solidFill>
              </a:rPr>
              <a:pPr>
                <a:defRPr/>
              </a:pPr>
              <a:t>83</a:t>
            </a:fld>
            <a:endParaRPr lang="es-ES_tradnl" dirty="0">
              <a:solidFill>
                <a:srgbClr val="000000"/>
              </a:solidFill>
            </a:endParaRPr>
          </a:p>
        </p:txBody>
      </p:sp>
    </p:spTree>
    <p:extLst>
      <p:ext uri="{BB962C8B-B14F-4D97-AF65-F5344CB8AC3E}">
        <p14:creationId xmlns:p14="http://schemas.microsoft.com/office/powerpoint/2010/main" val="37392965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84</a:t>
            </a:fld>
            <a:endParaRPr lang="es-ES" dirty="0">
              <a:solidFill>
                <a:srgbClr val="000000"/>
              </a:solidFill>
            </a:endParaRPr>
          </a:p>
        </p:txBody>
      </p:sp>
    </p:spTree>
    <p:extLst>
      <p:ext uri="{BB962C8B-B14F-4D97-AF65-F5344CB8AC3E}">
        <p14:creationId xmlns:p14="http://schemas.microsoft.com/office/powerpoint/2010/main" val="229516398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85</a:t>
            </a:fld>
            <a:endParaRPr lang="es-ES" dirty="0">
              <a:solidFill>
                <a:srgbClr val="000000"/>
              </a:solidFill>
            </a:endParaRPr>
          </a:p>
        </p:txBody>
      </p:sp>
    </p:spTree>
    <p:extLst>
      <p:ext uri="{BB962C8B-B14F-4D97-AF65-F5344CB8AC3E}">
        <p14:creationId xmlns:p14="http://schemas.microsoft.com/office/powerpoint/2010/main" val="121845619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86</a:t>
            </a:fld>
            <a:endParaRPr lang="es-ES" dirty="0">
              <a:solidFill>
                <a:srgbClr val="000000"/>
              </a:solidFill>
            </a:endParaRPr>
          </a:p>
        </p:txBody>
      </p:sp>
    </p:spTree>
    <p:extLst>
      <p:ext uri="{BB962C8B-B14F-4D97-AF65-F5344CB8AC3E}">
        <p14:creationId xmlns:p14="http://schemas.microsoft.com/office/powerpoint/2010/main" val="54315445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87</a:t>
            </a:fld>
            <a:endParaRPr lang="es-ES" dirty="0">
              <a:solidFill>
                <a:srgbClr val="000000"/>
              </a:solidFill>
            </a:endParaRPr>
          </a:p>
        </p:txBody>
      </p:sp>
    </p:spTree>
    <p:extLst>
      <p:ext uri="{BB962C8B-B14F-4D97-AF65-F5344CB8AC3E}">
        <p14:creationId xmlns:p14="http://schemas.microsoft.com/office/powerpoint/2010/main" val="299313555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88</a:t>
            </a:fld>
            <a:endParaRPr lang="es-ES" dirty="0">
              <a:solidFill>
                <a:srgbClr val="000000"/>
              </a:solidFill>
            </a:endParaRPr>
          </a:p>
        </p:txBody>
      </p:sp>
    </p:spTree>
    <p:extLst>
      <p:ext uri="{BB962C8B-B14F-4D97-AF65-F5344CB8AC3E}">
        <p14:creationId xmlns:p14="http://schemas.microsoft.com/office/powerpoint/2010/main" val="155478472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89</a:t>
            </a:fld>
            <a:endParaRPr lang="es-ES" dirty="0">
              <a:solidFill>
                <a:srgbClr val="000000"/>
              </a:solidFill>
            </a:endParaRPr>
          </a:p>
        </p:txBody>
      </p:sp>
    </p:spTree>
    <p:extLst>
      <p:ext uri="{BB962C8B-B14F-4D97-AF65-F5344CB8AC3E}">
        <p14:creationId xmlns:p14="http://schemas.microsoft.com/office/powerpoint/2010/main" val="282652412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90</a:t>
            </a:fld>
            <a:endParaRPr lang="es-ES" dirty="0">
              <a:solidFill>
                <a:srgbClr val="000000"/>
              </a:solidFill>
            </a:endParaRPr>
          </a:p>
        </p:txBody>
      </p:sp>
    </p:spTree>
    <p:extLst>
      <p:ext uri="{BB962C8B-B14F-4D97-AF65-F5344CB8AC3E}">
        <p14:creationId xmlns:p14="http://schemas.microsoft.com/office/powerpoint/2010/main" val="238653444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91</a:t>
            </a:fld>
            <a:endParaRPr lang="es-ES" dirty="0">
              <a:solidFill>
                <a:srgbClr val="000000"/>
              </a:solidFill>
            </a:endParaRPr>
          </a:p>
        </p:txBody>
      </p:sp>
    </p:spTree>
    <p:extLst>
      <p:ext uri="{BB962C8B-B14F-4D97-AF65-F5344CB8AC3E}">
        <p14:creationId xmlns:p14="http://schemas.microsoft.com/office/powerpoint/2010/main" val="37782351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11</a:t>
            </a:fld>
            <a:endParaRPr lang="es-ES" dirty="0">
              <a:solidFill>
                <a:prstClr val="black"/>
              </a:solidFill>
            </a:endParaRPr>
          </a:p>
        </p:txBody>
      </p:sp>
    </p:spTree>
    <p:extLst>
      <p:ext uri="{BB962C8B-B14F-4D97-AF65-F5344CB8AC3E}">
        <p14:creationId xmlns:p14="http://schemas.microsoft.com/office/powerpoint/2010/main" val="334778978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92</a:t>
            </a:fld>
            <a:endParaRPr lang="es-ES" dirty="0">
              <a:solidFill>
                <a:srgbClr val="000000"/>
              </a:solidFill>
            </a:endParaRPr>
          </a:p>
        </p:txBody>
      </p:sp>
    </p:spTree>
    <p:extLst>
      <p:ext uri="{BB962C8B-B14F-4D97-AF65-F5344CB8AC3E}">
        <p14:creationId xmlns:p14="http://schemas.microsoft.com/office/powerpoint/2010/main" val="412820754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srgbClr val="000000"/>
                </a:solidFill>
              </a:rPr>
              <a:pPr>
                <a:defRPr/>
              </a:pPr>
              <a:t>93</a:t>
            </a:fld>
            <a:endParaRPr lang="es-ES" dirty="0">
              <a:solidFill>
                <a:srgbClr val="000000"/>
              </a:solidFill>
            </a:endParaRPr>
          </a:p>
        </p:txBody>
      </p:sp>
    </p:spTree>
    <p:extLst>
      <p:ext uri="{BB962C8B-B14F-4D97-AF65-F5344CB8AC3E}">
        <p14:creationId xmlns:p14="http://schemas.microsoft.com/office/powerpoint/2010/main" val="228528312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94</a:t>
            </a:fld>
            <a:endParaRPr lang="es-ES" dirty="0">
              <a:solidFill>
                <a:prstClr val="black"/>
              </a:solidFill>
            </a:endParaRPr>
          </a:p>
        </p:txBody>
      </p:sp>
    </p:spTree>
    <p:extLst>
      <p:ext uri="{BB962C8B-B14F-4D97-AF65-F5344CB8AC3E}">
        <p14:creationId xmlns:p14="http://schemas.microsoft.com/office/powerpoint/2010/main" val="417236884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95</a:t>
            </a:fld>
            <a:endParaRPr lang="es-ES" dirty="0">
              <a:solidFill>
                <a:prstClr val="black"/>
              </a:solidFill>
            </a:endParaRPr>
          </a:p>
        </p:txBody>
      </p:sp>
    </p:spTree>
    <p:extLst>
      <p:ext uri="{BB962C8B-B14F-4D97-AF65-F5344CB8AC3E}">
        <p14:creationId xmlns:p14="http://schemas.microsoft.com/office/powerpoint/2010/main" val="53797787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96</a:t>
            </a:fld>
            <a:endParaRPr lang="es-ES" dirty="0">
              <a:solidFill>
                <a:prstClr val="black"/>
              </a:solidFill>
            </a:endParaRPr>
          </a:p>
        </p:txBody>
      </p:sp>
    </p:spTree>
    <p:extLst>
      <p:ext uri="{BB962C8B-B14F-4D97-AF65-F5344CB8AC3E}">
        <p14:creationId xmlns:p14="http://schemas.microsoft.com/office/powerpoint/2010/main" val="77402228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97</a:t>
            </a:fld>
            <a:endParaRPr lang="es-ES" dirty="0">
              <a:solidFill>
                <a:prstClr val="black"/>
              </a:solidFill>
            </a:endParaRPr>
          </a:p>
        </p:txBody>
      </p:sp>
    </p:spTree>
    <p:extLst>
      <p:ext uri="{BB962C8B-B14F-4D97-AF65-F5344CB8AC3E}">
        <p14:creationId xmlns:p14="http://schemas.microsoft.com/office/powerpoint/2010/main" val="333275674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98</a:t>
            </a:fld>
            <a:endParaRPr lang="es-ES" dirty="0">
              <a:solidFill>
                <a:prstClr val="black"/>
              </a:solidFill>
            </a:endParaRPr>
          </a:p>
        </p:txBody>
      </p:sp>
    </p:spTree>
    <p:extLst>
      <p:ext uri="{BB962C8B-B14F-4D97-AF65-F5344CB8AC3E}">
        <p14:creationId xmlns:p14="http://schemas.microsoft.com/office/powerpoint/2010/main" val="227862137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725738" y="533400"/>
            <a:ext cx="3798887" cy="2630488"/>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 smtClean="0">
                <a:solidFill>
                  <a:prstClr val="black"/>
                </a:solidFill>
              </a:rPr>
              <a:pPr>
                <a:defRPr/>
              </a:pPr>
              <a:t>99</a:t>
            </a:fld>
            <a:endParaRPr lang="es-ES" dirty="0">
              <a:solidFill>
                <a:prstClr val="black"/>
              </a:solidFill>
            </a:endParaRPr>
          </a:p>
        </p:txBody>
      </p:sp>
    </p:spTree>
    <p:extLst>
      <p:ext uri="{BB962C8B-B14F-4D97-AF65-F5344CB8AC3E}">
        <p14:creationId xmlns:p14="http://schemas.microsoft.com/office/powerpoint/2010/main" val="18462139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100</a:t>
            </a:fld>
            <a:endParaRPr lang="es-ES" dirty="0">
              <a:solidFill>
                <a:prstClr val="black"/>
              </a:solidFill>
            </a:endParaRPr>
          </a:p>
        </p:txBody>
      </p:sp>
    </p:spTree>
    <p:extLst>
      <p:ext uri="{BB962C8B-B14F-4D97-AF65-F5344CB8AC3E}">
        <p14:creationId xmlns:p14="http://schemas.microsoft.com/office/powerpoint/2010/main" val="46190940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2788" y="741363"/>
            <a:ext cx="53689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101</a:t>
            </a:fld>
            <a:endParaRPr lang="es-ES" dirty="0">
              <a:solidFill>
                <a:prstClr val="black"/>
              </a:solidFill>
            </a:endParaRPr>
          </a:p>
        </p:txBody>
      </p:sp>
    </p:spTree>
    <p:extLst>
      <p:ext uri="{BB962C8B-B14F-4D97-AF65-F5344CB8AC3E}">
        <p14:creationId xmlns:p14="http://schemas.microsoft.com/office/powerpoint/2010/main" val="2804916866"/>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2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5.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76.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5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1057.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Master" Target="../slideMasters/slideMaster76.xml"/></Relationships>
</file>

<file path=ppt/slideLayouts/_rels/slideLayout105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77.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106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77.xml"/></Relationships>
</file>

<file path=ppt/slideLayouts/_rels/slideLayout1065.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78.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1071.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78.xml"/></Relationships>
</file>

<file path=ppt/slideLayouts/_rels/slideLayout107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79.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078.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79.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8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80.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1086.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80.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88.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81.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1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1115.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82.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1121.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Master" Target="../slideMasters/slideMaster82.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23.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83.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4.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50.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Master" Target="../slideMasters/slideMaster84.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1156.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84.xml"/></Relationships>
</file>

<file path=ppt/slideLayouts/_rels/slideLayout115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85.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16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85.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1165.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86.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1171.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Master" Target="../slideMasters/slideMaster86.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73.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87.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1.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88.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3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89.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4.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1257.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Master" Target="../slideMasters/slideMaster90.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1263.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Master" Target="../slideMasters/slideMaster90.xml"/></Relationships>
</file>

<file path=ppt/slideLayouts/_rels/slideLayout1264.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91.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7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1.xml"/></Relationships>
</file>

<file path=ppt/slideLayouts/_rels/slideLayout127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92.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27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2.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1279.xml.rels><?xml version="1.0" encoding="UTF-8" standalone="yes"?>
<Relationships xmlns="http://schemas.openxmlformats.org/package/2006/relationships"><Relationship Id="rId3" Type="http://schemas.openxmlformats.org/officeDocument/2006/relationships/tags" Target="../tags/tag15.xml"/><Relationship Id="rId7" Type="http://schemas.openxmlformats.org/officeDocument/2006/relationships/image" Target="../media/image19.png"/><Relationship Id="rId2" Type="http://schemas.openxmlformats.org/officeDocument/2006/relationships/tags" Target="../tags/tag14.xml"/><Relationship Id="rId1" Type="http://schemas.openxmlformats.org/officeDocument/2006/relationships/vmlDrawing" Target="../drawings/vmlDrawing7.vml"/><Relationship Id="rId6" Type="http://schemas.openxmlformats.org/officeDocument/2006/relationships/image" Target="../media/image36.jpeg"/><Relationship Id="rId5" Type="http://schemas.openxmlformats.org/officeDocument/2006/relationships/oleObject" Target="../embeddings/oleObject7.bin"/><Relationship Id="rId4" Type="http://schemas.openxmlformats.org/officeDocument/2006/relationships/slideMaster" Target="../slideMasters/slideMaster9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80.xml.rels><?xml version="1.0" encoding="UTF-8" standalone="yes"?>
<Relationships xmlns="http://schemas.openxmlformats.org/package/2006/relationships"><Relationship Id="rId3" Type="http://schemas.openxmlformats.org/officeDocument/2006/relationships/tags" Target="../tags/tag17.xml"/><Relationship Id="rId7" Type="http://schemas.openxmlformats.org/officeDocument/2006/relationships/image" Target="../media/image19.png"/><Relationship Id="rId2" Type="http://schemas.openxmlformats.org/officeDocument/2006/relationships/tags" Target="../tags/tag16.xml"/><Relationship Id="rId1" Type="http://schemas.openxmlformats.org/officeDocument/2006/relationships/vmlDrawing" Target="../drawings/vmlDrawing8.vml"/><Relationship Id="rId6" Type="http://schemas.openxmlformats.org/officeDocument/2006/relationships/oleObject" Target="../embeddings/oleObject8.bin"/><Relationship Id="rId5" Type="http://schemas.openxmlformats.org/officeDocument/2006/relationships/slideMaster" Target="../slideMasters/slideMaster93.xml"/><Relationship Id="rId4" Type="http://schemas.openxmlformats.org/officeDocument/2006/relationships/tags" Target="../tags/tag18.xml"/></Relationships>
</file>

<file path=ppt/slideLayouts/_rels/slideLayout1281.xml.rels><?xml version="1.0" encoding="UTF-8" standalone="yes"?>
<Relationships xmlns="http://schemas.openxmlformats.org/package/2006/relationships"><Relationship Id="rId3" Type="http://schemas.openxmlformats.org/officeDocument/2006/relationships/tags" Target="../tags/tag20.xml"/><Relationship Id="rId7" Type="http://schemas.openxmlformats.org/officeDocument/2006/relationships/image" Target="../media/image19.png"/><Relationship Id="rId2" Type="http://schemas.openxmlformats.org/officeDocument/2006/relationships/tags" Target="../tags/tag19.xml"/><Relationship Id="rId1" Type="http://schemas.openxmlformats.org/officeDocument/2006/relationships/vmlDrawing" Target="../drawings/vmlDrawing9.vml"/><Relationship Id="rId6" Type="http://schemas.openxmlformats.org/officeDocument/2006/relationships/oleObject" Target="../embeddings/oleObject9.bin"/><Relationship Id="rId5" Type="http://schemas.openxmlformats.org/officeDocument/2006/relationships/slideMaster" Target="../slideMasters/slideMaster93.xml"/><Relationship Id="rId4" Type="http://schemas.openxmlformats.org/officeDocument/2006/relationships/tags" Target="../tags/tag21.xml"/></Relationships>
</file>

<file path=ppt/slideLayouts/_rels/slideLayout1282.xml.rels><?xml version="1.0" encoding="UTF-8" standalone="yes"?>
<Relationships xmlns="http://schemas.openxmlformats.org/package/2006/relationships"><Relationship Id="rId3" Type="http://schemas.openxmlformats.org/officeDocument/2006/relationships/tags" Target="../tags/tag22.xml"/><Relationship Id="rId2" Type="http://schemas.openxmlformats.org/officeDocument/2006/relationships/vmlDrawing" Target="../drawings/vmlDrawing10.vml"/><Relationship Id="rId1" Type="http://schemas.openxmlformats.org/officeDocument/2006/relationships/themeOverride" Target="../theme/themeOverride1.xml"/><Relationship Id="rId5" Type="http://schemas.openxmlformats.org/officeDocument/2006/relationships/oleObject" Target="../embeddings/oleObject10.bin"/><Relationship Id="rId4" Type="http://schemas.openxmlformats.org/officeDocument/2006/relationships/slideMaster" Target="../slideMasters/slideMaster93.xml"/></Relationships>
</file>

<file path=ppt/slideLayouts/_rels/slideLayout1283.xml.rels><?xml version="1.0" encoding="UTF-8" standalone="yes"?>
<Relationships xmlns="http://schemas.openxmlformats.org/package/2006/relationships"><Relationship Id="rId3" Type="http://schemas.openxmlformats.org/officeDocument/2006/relationships/slideMaster" Target="../slideMasters/slideMaster93.xml"/><Relationship Id="rId2" Type="http://schemas.openxmlformats.org/officeDocument/2006/relationships/tags" Target="../tags/tag23.xml"/><Relationship Id="rId1" Type="http://schemas.openxmlformats.org/officeDocument/2006/relationships/vmlDrawing" Target="../drawings/vmlDrawing11.vml"/><Relationship Id="rId5" Type="http://schemas.openxmlformats.org/officeDocument/2006/relationships/image" Target="../media/image19.png"/><Relationship Id="rId4" Type="http://schemas.openxmlformats.org/officeDocument/2006/relationships/oleObject" Target="../embeddings/oleObject11.bin"/></Relationships>
</file>

<file path=ppt/slideLayouts/_rels/slideLayout1284.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94.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90.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4.xml"/></Relationships>
</file>

<file path=ppt/slideLayouts/_rels/slideLayout129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95.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29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5.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0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6.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132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97.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1333.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97.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136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63.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6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65.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66.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67.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68.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69.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37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8.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7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99.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00.xml.rels><?xml version="1.0" encoding="UTF-8" standalone="yes"?>
<Relationships xmlns="http://schemas.openxmlformats.org/package/2006/relationships"><Relationship Id="rId3" Type="http://schemas.openxmlformats.org/officeDocument/2006/relationships/tags" Target="../tags/tag29.xml"/><Relationship Id="rId7" Type="http://schemas.openxmlformats.org/officeDocument/2006/relationships/image" Target="../media/image19.png"/><Relationship Id="rId2" Type="http://schemas.openxmlformats.org/officeDocument/2006/relationships/tags" Target="../tags/tag28.xml"/><Relationship Id="rId1" Type="http://schemas.openxmlformats.org/officeDocument/2006/relationships/vmlDrawing" Target="../drawings/vmlDrawing13.vml"/><Relationship Id="rId6" Type="http://schemas.openxmlformats.org/officeDocument/2006/relationships/image" Target="../media/image36.jpeg"/><Relationship Id="rId5" Type="http://schemas.openxmlformats.org/officeDocument/2006/relationships/oleObject" Target="../embeddings/oleObject13.bin"/><Relationship Id="rId4" Type="http://schemas.openxmlformats.org/officeDocument/2006/relationships/slideMaster" Target="../slideMasters/slideMaster100.xml"/></Relationships>
</file>

<file path=ppt/slideLayouts/_rels/slideLayout1401.xml.rels><?xml version="1.0" encoding="UTF-8" standalone="yes"?>
<Relationships xmlns="http://schemas.openxmlformats.org/package/2006/relationships"><Relationship Id="rId3" Type="http://schemas.openxmlformats.org/officeDocument/2006/relationships/tags" Target="../tags/tag31.xml"/><Relationship Id="rId7" Type="http://schemas.openxmlformats.org/officeDocument/2006/relationships/image" Target="../media/image19.png"/><Relationship Id="rId2" Type="http://schemas.openxmlformats.org/officeDocument/2006/relationships/tags" Target="../tags/tag30.xml"/><Relationship Id="rId1" Type="http://schemas.openxmlformats.org/officeDocument/2006/relationships/vmlDrawing" Target="../drawings/vmlDrawing14.vml"/><Relationship Id="rId6" Type="http://schemas.openxmlformats.org/officeDocument/2006/relationships/oleObject" Target="../embeddings/oleObject14.bin"/><Relationship Id="rId5" Type="http://schemas.openxmlformats.org/officeDocument/2006/relationships/slideMaster" Target="../slideMasters/slideMaster100.xml"/><Relationship Id="rId4" Type="http://schemas.openxmlformats.org/officeDocument/2006/relationships/tags" Target="../tags/tag32.xml"/></Relationships>
</file>

<file path=ppt/slideLayouts/_rels/slideLayout1402.xml.rels><?xml version="1.0" encoding="UTF-8" standalone="yes"?>
<Relationships xmlns="http://schemas.openxmlformats.org/package/2006/relationships"><Relationship Id="rId3" Type="http://schemas.openxmlformats.org/officeDocument/2006/relationships/tags" Target="../tags/tag34.xml"/><Relationship Id="rId7" Type="http://schemas.openxmlformats.org/officeDocument/2006/relationships/image" Target="../media/image19.png"/><Relationship Id="rId2" Type="http://schemas.openxmlformats.org/officeDocument/2006/relationships/tags" Target="../tags/tag33.xml"/><Relationship Id="rId1" Type="http://schemas.openxmlformats.org/officeDocument/2006/relationships/vmlDrawing" Target="../drawings/vmlDrawing15.vml"/><Relationship Id="rId6" Type="http://schemas.openxmlformats.org/officeDocument/2006/relationships/oleObject" Target="../embeddings/oleObject15.bin"/><Relationship Id="rId5" Type="http://schemas.openxmlformats.org/officeDocument/2006/relationships/slideMaster" Target="../slideMasters/slideMaster100.xml"/><Relationship Id="rId4" Type="http://schemas.openxmlformats.org/officeDocument/2006/relationships/tags" Target="../tags/tag35.xml"/></Relationships>
</file>

<file path=ppt/slideLayouts/_rels/slideLayout1403.xml.rels><?xml version="1.0" encoding="UTF-8" standalone="yes"?>
<Relationships xmlns="http://schemas.openxmlformats.org/package/2006/relationships"><Relationship Id="rId3" Type="http://schemas.openxmlformats.org/officeDocument/2006/relationships/tags" Target="../tags/tag37.xml"/><Relationship Id="rId7" Type="http://schemas.openxmlformats.org/officeDocument/2006/relationships/image" Target="../media/image19.png"/><Relationship Id="rId2" Type="http://schemas.openxmlformats.org/officeDocument/2006/relationships/tags" Target="../tags/tag36.xml"/><Relationship Id="rId1" Type="http://schemas.openxmlformats.org/officeDocument/2006/relationships/vmlDrawing" Target="../drawings/vmlDrawing16.vml"/><Relationship Id="rId6" Type="http://schemas.openxmlformats.org/officeDocument/2006/relationships/oleObject" Target="../embeddings/oleObject16.bin"/><Relationship Id="rId5" Type="http://schemas.openxmlformats.org/officeDocument/2006/relationships/slideMaster" Target="../slideMasters/slideMaster100.xml"/><Relationship Id="rId4" Type="http://schemas.openxmlformats.org/officeDocument/2006/relationships/tags" Target="../tags/tag38.xml"/></Relationships>
</file>

<file path=ppt/slideLayouts/_rels/slideLayout1404.xml.rels><?xml version="1.0" encoding="UTF-8" standalone="yes"?>
<Relationships xmlns="http://schemas.openxmlformats.org/package/2006/relationships"><Relationship Id="rId3" Type="http://schemas.openxmlformats.org/officeDocument/2006/relationships/tags" Target="../tags/tag39.xml"/><Relationship Id="rId2" Type="http://schemas.openxmlformats.org/officeDocument/2006/relationships/vmlDrawing" Target="../drawings/vmlDrawing17.vml"/><Relationship Id="rId1" Type="http://schemas.openxmlformats.org/officeDocument/2006/relationships/themeOverride" Target="../theme/themeOverride2.xml"/><Relationship Id="rId5" Type="http://schemas.openxmlformats.org/officeDocument/2006/relationships/oleObject" Target="../embeddings/oleObject17.bin"/><Relationship Id="rId4" Type="http://schemas.openxmlformats.org/officeDocument/2006/relationships/slideMaster" Target="../slideMasters/slideMaster100.xml"/></Relationships>
</file>

<file path=ppt/slideLayouts/_rels/slideLayout1405.xml.rels><?xml version="1.0" encoding="UTF-8" standalone="yes"?>
<Relationships xmlns="http://schemas.openxmlformats.org/package/2006/relationships"><Relationship Id="rId3" Type="http://schemas.openxmlformats.org/officeDocument/2006/relationships/slideMaster" Target="../slideMasters/slideMaster100.xml"/><Relationship Id="rId2" Type="http://schemas.openxmlformats.org/officeDocument/2006/relationships/tags" Target="../tags/tag40.xml"/><Relationship Id="rId1" Type="http://schemas.openxmlformats.org/officeDocument/2006/relationships/vmlDrawing" Target="../drawings/vmlDrawing18.vml"/><Relationship Id="rId5" Type="http://schemas.openxmlformats.org/officeDocument/2006/relationships/image" Target="../media/image19.png"/><Relationship Id="rId4" Type="http://schemas.openxmlformats.org/officeDocument/2006/relationships/oleObject" Target="../embeddings/oleObject18.bin"/></Relationships>
</file>

<file path=ppt/slideLayouts/_rels/slideLayout140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01.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41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01.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7.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7.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8.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18.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9.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19.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20.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21.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22.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23.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24.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25.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2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26.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7.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4.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7.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9.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29.xml"/></Relationships>
</file>

<file path=ppt/slideLayouts/_rels/slideLayout23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0.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4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0.xml"/></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1.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1.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2.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3.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4.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5.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6.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7.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3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5.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3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39.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39.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4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4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4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41.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42.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42.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43.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43.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5.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4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4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4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46.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4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4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48.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6.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4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49.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7.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50.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8.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51.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52.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8.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53.xml"/></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26.gif"/><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70.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Master" Target="../slideMasters/slideMaster54.xml"/></Relationships>
</file>

<file path=ppt/slideLayouts/_rels/slideLayout571.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8.jpeg"/><Relationship Id="rId1" Type="http://schemas.openxmlformats.org/officeDocument/2006/relationships/slideMaster" Target="../slideMasters/slideMaster54.xml"/></Relationships>
</file>

<file path=ppt/slideLayouts/_rels/slideLayout572.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8.jpeg"/><Relationship Id="rId1" Type="http://schemas.openxmlformats.org/officeDocument/2006/relationships/slideMaster" Target="../slideMasters/slideMaster54.xml"/></Relationships>
</file>

<file path=ppt/slideLayouts/_rels/slideLayout573.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8.jpeg"/><Relationship Id="rId1" Type="http://schemas.openxmlformats.org/officeDocument/2006/relationships/slideMaster" Target="../slideMasters/slideMaster54.xml"/></Relationships>
</file>

<file path=ppt/slideLayouts/_rels/slideLayout574.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8.jpeg"/><Relationship Id="rId1" Type="http://schemas.openxmlformats.org/officeDocument/2006/relationships/slideMaster" Target="../slideMasters/slideMaster54.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55.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57.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6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58.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88.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59.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60.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60.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60.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71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6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2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61.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61.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2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62.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5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6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8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64.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1.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08.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65.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36.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66.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6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67.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68.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91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69.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1.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2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69.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92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70.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2.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93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0.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71.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6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2.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2.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99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73.xml"/></Relationships>
</file>

<file path=ppt/slideLayouts/_rels/slideLayout992.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73.xml"/></Relationships>
</file>

<file path=ppt/slideLayouts/_rels/slideLayout99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73.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96.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4.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44"/>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026647070"/>
      </p:ext>
    </p:extLst>
  </p:cSld>
  <p:clrMapOvr>
    <a:masterClrMapping/>
  </p:clrMapOvr>
  <p:transition/>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496835511"/>
      </p:ext>
    </p:extLst>
  </p:cSld>
  <p:clrMapOvr>
    <a:masterClrMapping/>
  </p:clrMapOvr>
  <p:timing>
    <p:tnLst>
      <p:par>
        <p:cTn id="1" dur="indefinite" restart="never" nodeType="tmRoot"/>
      </p:par>
    </p:tn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2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890" indent="-90447">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1281367917"/>
      </p:ext>
    </p:extLst>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1853513"/>
      </p:ext>
    </p:extLst>
  </p:cSld>
  <p:clrMapOvr>
    <a:masterClrMapping/>
  </p:clrMapOvr>
  <p:timing>
    <p:tnLst>
      <p:par>
        <p:cTn id="1" dur="indefinite" restart="never" nodeType="tmRoot"/>
      </p:par>
    </p:tnLst>
  </p:timing>
</p:sldLayout>
</file>

<file path=ppt/slideLayouts/slideLayout1001.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682821709"/>
      </p:ext>
    </p:extLst>
  </p:cSld>
  <p:clrMapOvr>
    <a:masterClrMapping/>
  </p:clrMapOvr>
  <p:timing>
    <p:tnLst>
      <p:par>
        <p:cTn id="1" dur="indefinite" restart="never" nodeType="tmRoot"/>
      </p:par>
    </p:tnLst>
  </p:timing>
</p:sldLayout>
</file>

<file path=ppt/slideLayouts/slideLayout1002.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99628995"/>
      </p:ext>
    </p:extLst>
  </p:cSld>
  <p:clrMapOvr>
    <a:masterClrMapping/>
  </p:clrMapOvr>
  <p:timing>
    <p:tnLst>
      <p:par>
        <p:cTn id="1" dur="indefinite" restart="never" nodeType="tmRoot"/>
      </p:par>
    </p:tnLst>
  </p:timing>
</p:sldLayout>
</file>

<file path=ppt/slideLayouts/slideLayout1003.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253115801"/>
      </p:ext>
    </p:extLst>
  </p:cSld>
  <p:clrMapOvr>
    <a:masterClrMapping/>
  </p:clrMapOvr>
  <p:timing>
    <p:tnLst>
      <p:par>
        <p:cTn id="1" dur="indefinite" restart="never" nodeType="tmRoot"/>
      </p:par>
    </p:tnLst>
  </p:timing>
</p:sldLayout>
</file>

<file path=ppt/slideLayouts/slideLayout1004.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25902583"/>
      </p:ext>
    </p:extLst>
  </p:cSld>
  <p:clrMapOvr>
    <a:masterClrMapping/>
  </p:clrMapOvr>
  <p:timing>
    <p:tnLst>
      <p:par>
        <p:cTn id="1" dur="indefinite" restart="never" nodeType="tmRoot"/>
      </p:par>
    </p:tnLst>
  </p:timing>
</p:sldLayout>
</file>

<file path=ppt/slideLayouts/slideLayout1005.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618150555"/>
      </p:ext>
    </p:extLst>
  </p:cSld>
  <p:clrMapOvr>
    <a:masterClrMapping/>
  </p:clrMapOvr>
  <p:timing>
    <p:tnLst>
      <p:par>
        <p:cTn id="1" dur="indefinite" restart="never" nodeType="tmRoot"/>
      </p:par>
    </p:tnLst>
  </p:timing>
</p:sldLayout>
</file>

<file path=ppt/slideLayouts/slideLayout1006.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301072563"/>
      </p:ext>
    </p:extLst>
  </p:cSld>
  <p:clrMapOvr>
    <a:masterClrMapping/>
  </p:clrMapOvr>
  <p:timing>
    <p:tnLst>
      <p:par>
        <p:cTn id="1" dur="indefinite" restart="never" nodeType="tmRoot"/>
      </p:par>
    </p:tnLst>
  </p:timing>
</p:sldLayout>
</file>

<file path=ppt/slideLayouts/slideLayout1007.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676988820"/>
      </p:ext>
    </p:extLst>
  </p:cSld>
  <p:clrMapOvr>
    <a:masterClrMapping/>
  </p:clrMapOvr>
  <p:timing>
    <p:tnLst>
      <p:par>
        <p:cTn id="1" dur="indefinite" restart="never" nodeType="tmRoot"/>
      </p:par>
    </p:tnLst>
  </p:timing>
</p:sldLayout>
</file>

<file path=ppt/slideLayouts/slideLayout1008.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04916174"/>
      </p:ext>
    </p:extLst>
  </p:cSld>
  <p:clrMapOvr>
    <a:masterClrMapping/>
  </p:clrMapOvr>
</p:sldLayout>
</file>

<file path=ppt/slideLayouts/slideLayout1009.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807191648"/>
      </p:ext>
    </p:extLst>
  </p:cSld>
  <p:clrMapOvr>
    <a:masterClrMapping/>
  </p:clrMapOvr>
  <p:timing>
    <p:tnLst>
      <p:par>
        <p:cTn id="1" dur="indefinite" restart="never" nodeType="tmRoot"/>
      </p:par>
    </p:tn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742950" y="2130604"/>
            <a:ext cx="8420100" cy="293607"/>
          </a:xfrm>
        </p:spPr>
        <p:txBody>
          <a:bodyPr/>
          <a:lstStyle/>
          <a:p>
            <a:r>
              <a:rPr lang="en-US" smtClean="0"/>
              <a:t>Click to edit Master title style</a:t>
            </a:r>
            <a:endParaRPr lang="es-ES"/>
          </a:p>
        </p:txBody>
      </p:sp>
      <p:sp>
        <p:nvSpPr>
          <p:cNvPr id="3" name="Subtitle 2"/>
          <p:cNvSpPr>
            <a:spLocks noGrp="1"/>
          </p:cNvSpPr>
          <p:nvPr>
            <p:ph type="subTitle" idx="1"/>
          </p:nvPr>
        </p:nvSpPr>
        <p:spPr>
          <a:xfrm>
            <a:off x="1485900" y="3886200"/>
            <a:ext cx="6934200" cy="1752600"/>
          </a:xfrm>
        </p:spPr>
        <p:txBody>
          <a:bodyPr/>
          <a:lstStyle>
            <a:lvl1pPr marL="0" indent="0" algn="ctr">
              <a:buNone/>
              <a:defRPr/>
            </a:lvl1pPr>
            <a:lvl2pPr marL="456969" indent="0" algn="ctr">
              <a:buNone/>
              <a:defRPr/>
            </a:lvl2pPr>
            <a:lvl3pPr marL="913939" indent="0" algn="ctr">
              <a:buNone/>
              <a:defRPr/>
            </a:lvl3pPr>
            <a:lvl4pPr marL="1370908" indent="0" algn="ctr">
              <a:buNone/>
              <a:defRPr/>
            </a:lvl4pPr>
            <a:lvl5pPr marL="1827880" indent="0" algn="ctr">
              <a:buNone/>
              <a:defRPr/>
            </a:lvl5pPr>
            <a:lvl6pPr marL="2284848" indent="0" algn="ctr">
              <a:buNone/>
              <a:defRPr/>
            </a:lvl6pPr>
            <a:lvl7pPr marL="2741818" indent="0" algn="ctr">
              <a:buNone/>
              <a:defRPr/>
            </a:lvl7pPr>
            <a:lvl8pPr marL="3198788" indent="0" algn="ctr">
              <a:buNone/>
              <a:defRPr/>
            </a:lvl8pPr>
            <a:lvl9pPr marL="3655760" indent="0" algn="ctr">
              <a:buNone/>
              <a:defRPr/>
            </a:lvl9pPr>
          </a:lstStyle>
          <a:p>
            <a:r>
              <a:rPr lang="en-US" smtClean="0"/>
              <a:t>Click to edit Master subtitle style</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148808212"/>
      </p:ext>
    </p:extLst>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87256638"/>
      </p:ext>
    </p:extLst>
  </p:cSld>
  <p:clrMapOvr>
    <a:masterClrMapping/>
  </p:clrMapOvr>
  <p:timing>
    <p:tnLst>
      <p:par>
        <p:cTn id="1" dur="indefinite" restart="never" nodeType="tmRoot"/>
      </p:par>
    </p:tnLst>
  </p:timing>
</p:sldLayout>
</file>

<file path=ppt/slideLayouts/slideLayout1011.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263708900"/>
      </p:ext>
    </p:extLst>
  </p:cSld>
  <p:clrMapOvr>
    <a:masterClrMapping/>
  </p:clrMapOvr>
</p:sldLayout>
</file>

<file path=ppt/slideLayouts/slideLayout1012.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38672873"/>
      </p:ext>
    </p:extLst>
  </p:cSld>
  <p:clrMapOvr>
    <a:masterClrMapping/>
  </p:clrMapOvr>
  <p:timing>
    <p:tnLst>
      <p:par>
        <p:cTn id="1" dur="indefinite" restart="never" nodeType="tmRoot"/>
      </p:par>
    </p:tnLst>
  </p:timing>
</p:sldLayout>
</file>

<file path=ppt/slideLayouts/slideLayout1013.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01871465"/>
      </p:ext>
    </p:extLst>
  </p:cSld>
  <p:clrMapOvr>
    <a:masterClrMapping/>
  </p:clrMapOvr>
  <p:timing>
    <p:tnLst>
      <p:par>
        <p:cTn id="1" dur="indefinite" restart="never" nodeType="tmRoot"/>
      </p:par>
    </p:tnLst>
  </p:timing>
</p:sldLayout>
</file>

<file path=ppt/slideLayouts/slideLayout1014.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301015891"/>
      </p:ext>
    </p:extLst>
  </p:cSld>
  <p:clrMapOvr>
    <a:masterClrMapping/>
  </p:clrMapOvr>
  <p:timing>
    <p:tnLst>
      <p:par>
        <p:cTn id="1" dur="indefinite" restart="never" nodeType="tmRoot"/>
      </p:par>
    </p:tnLst>
  </p:timing>
</p:sldLayout>
</file>

<file path=ppt/slideLayouts/slideLayout1015.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59593179"/>
      </p:ext>
    </p:extLst>
  </p:cSld>
  <p:clrMapOvr>
    <a:masterClrMapping/>
  </p:clrMapOvr>
</p:sldLayout>
</file>

<file path=ppt/slideLayouts/slideLayout10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49617577"/>
      </p:ext>
    </p:extLst>
  </p:cSld>
  <p:clrMapOvr>
    <a:masterClrMapping/>
  </p:clrMapOvr>
  <p:timing>
    <p:tnLst>
      <p:par>
        <p:cTn id="1" dur="indefinite" restart="never" nodeType="tmRoot"/>
      </p:par>
    </p:tnLst>
  </p:timing>
</p:sldLayout>
</file>

<file path=ppt/slideLayouts/slideLayout1017.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194764616"/>
      </p:ext>
    </p:extLst>
  </p:cSld>
  <p:clrMapOvr>
    <a:masterClrMapping/>
  </p:clrMapOvr>
  <p:timing>
    <p:tnLst>
      <p:par>
        <p:cTn id="1" dur="indefinite" restart="never" nodeType="tmRoot"/>
      </p:par>
    </p:tnLst>
  </p:timing>
</p:sldLayout>
</file>

<file path=ppt/slideLayouts/slideLayout1018.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11913047"/>
      </p:ext>
    </p:extLst>
  </p:cSld>
  <p:clrMapOvr>
    <a:masterClrMapping/>
  </p:clrMapOvr>
  <p:timing>
    <p:tnLst>
      <p:par>
        <p:cTn id="1" dur="indefinite" restart="never" nodeType="tmRoot"/>
      </p:par>
    </p:tnLst>
  </p:timing>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867157717"/>
      </p:ext>
    </p:extLst>
  </p:cSld>
  <p:clrMapOvr>
    <a:masterClrMapping/>
  </p:clrMapOvr>
  <p:timing>
    <p:tnLst>
      <p:par>
        <p:cTn id="1" dur="indefinite" restart="never" nodeType="tmRoot"/>
      </p:par>
    </p:tn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451912812"/>
      </p:ext>
    </p:extLst>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11107313"/>
      </p:ext>
    </p:extLst>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551982212"/>
      </p:ext>
    </p:extLst>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548544177"/>
      </p:ext>
    </p:extLst>
  </p:cSld>
  <p:clrMapOvr>
    <a:masterClrMapping/>
  </p:clrMapOvr>
  <p:timing>
    <p:tnLst>
      <p:par>
        <p:cTn id="1" dur="indefinite" restart="never" nodeType="tmRoot"/>
      </p:par>
    </p:tnLst>
  </p:timing>
</p:sldLayout>
</file>

<file path=ppt/slideLayouts/slideLayout102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580563710"/>
      </p:ext>
    </p:extLst>
  </p:cSld>
  <p:clrMapOvr>
    <a:masterClrMapping/>
  </p:clrMapOvr>
  <p:timing>
    <p:tnLst>
      <p:par>
        <p:cTn id="1" dur="indefinite" restart="never" nodeType="tmRoot"/>
      </p:par>
    </p:tnLst>
  </p:timing>
</p:sldLayout>
</file>

<file path=ppt/slideLayouts/slideLayout1024.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931495137"/>
      </p:ext>
    </p:extLst>
  </p:cSld>
  <p:clrMapOvr>
    <a:masterClrMapping/>
  </p:clrMapOvr>
  <p:timing>
    <p:tnLst>
      <p:par>
        <p:cTn id="1" dur="indefinite" restart="never" nodeType="tmRoot"/>
      </p:par>
    </p:tnLst>
  </p:timing>
</p:sldLayout>
</file>

<file path=ppt/slideLayouts/slideLayout1025.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246234299"/>
      </p:ext>
    </p:extLst>
  </p:cSld>
  <p:clrMapOvr>
    <a:masterClrMapping/>
  </p:clrMapOvr>
  <p:timing>
    <p:tnLst>
      <p:par>
        <p:cTn id="1" dur="indefinite" restart="never" nodeType="tmRoot"/>
      </p:par>
    </p:tnLst>
  </p:timing>
</p:sldLayout>
</file>

<file path=ppt/slideLayouts/slideLayout1026.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41612915"/>
      </p:ext>
    </p:extLst>
  </p:cSld>
  <p:clrMapOvr>
    <a:masterClrMapping/>
  </p:clrMapOvr>
  <p:timing>
    <p:tnLst>
      <p:par>
        <p:cTn id="1" dur="indefinite" restart="never" nodeType="tmRoot"/>
      </p:par>
    </p:tnLst>
  </p:timing>
</p:sldLayout>
</file>

<file path=ppt/slideLayouts/slideLayout1027.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68780657"/>
      </p:ext>
    </p:extLst>
  </p:cSld>
  <p:clrMapOvr>
    <a:masterClrMapping/>
  </p:clrMapOvr>
  <p:timing>
    <p:tnLst>
      <p:par>
        <p:cTn id="1" dur="indefinite" restart="never" nodeType="tmRoot"/>
      </p:par>
    </p:tnLst>
  </p:timing>
</p:sldLayout>
</file>

<file path=ppt/slideLayouts/slideLayout1028.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761333165"/>
      </p:ext>
    </p:extLst>
  </p:cSld>
  <p:clrMapOvr>
    <a:masterClrMapping/>
  </p:clrMapOvr>
  <p:timing>
    <p:tnLst>
      <p:par>
        <p:cTn id="1" dur="indefinite" restart="never" nodeType="tmRoot"/>
      </p:par>
    </p:tnLst>
  </p:timing>
</p:sldLayout>
</file>

<file path=ppt/slideLayouts/slideLayout1029.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541041760"/>
      </p:ext>
    </p:extLst>
  </p:cSld>
  <p:clrMapOvr>
    <a:masterClrMapping/>
  </p:clrMapOvr>
  <p:timing>
    <p:tnLst>
      <p:par>
        <p:cTn id="1" dur="indefinite" restart="never" nodeType="tmRoot"/>
      </p:par>
    </p:tn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2638" y="4407060"/>
            <a:ext cx="8420100" cy="1304973"/>
          </a:xfrm>
        </p:spPr>
        <p:txBody>
          <a:bodyPr anchor="t"/>
          <a:lstStyle>
            <a:lvl1pPr algn="l">
              <a:defRPr sz="4000" b="1" cap="all"/>
            </a:lvl1pPr>
          </a:lstStyle>
          <a:p>
            <a:r>
              <a:rPr lang="en-US" smtClean="0"/>
              <a:t>Click to edit Master title style</a:t>
            </a:r>
            <a:endParaRPr lang="es-ES"/>
          </a:p>
        </p:txBody>
      </p:sp>
      <p:sp>
        <p:nvSpPr>
          <p:cNvPr id="3" name="Text Placeholder 2"/>
          <p:cNvSpPr>
            <a:spLocks noGrp="1"/>
          </p:cNvSpPr>
          <p:nvPr>
            <p:ph type="body" idx="1"/>
          </p:nvPr>
        </p:nvSpPr>
        <p:spPr>
          <a:xfrm>
            <a:off x="782638" y="2906741"/>
            <a:ext cx="8420100" cy="1500187"/>
          </a:xfrm>
        </p:spPr>
        <p:txBody>
          <a:bodyPr anchor="b"/>
          <a:lstStyle>
            <a:lvl1pPr marL="0" indent="0">
              <a:buNone/>
              <a:defRPr sz="2000"/>
            </a:lvl1pPr>
            <a:lvl2pPr marL="456969" indent="0">
              <a:buNone/>
              <a:defRPr sz="1800"/>
            </a:lvl2pPr>
            <a:lvl3pPr marL="913939" indent="0">
              <a:buNone/>
              <a:defRPr sz="1600"/>
            </a:lvl3pPr>
            <a:lvl4pPr marL="1370908" indent="0">
              <a:buNone/>
              <a:defRPr sz="1400"/>
            </a:lvl4pPr>
            <a:lvl5pPr marL="1827880" indent="0">
              <a:buNone/>
              <a:defRPr sz="1400"/>
            </a:lvl5pPr>
            <a:lvl6pPr marL="2284848" indent="0">
              <a:buNone/>
              <a:defRPr sz="1400"/>
            </a:lvl6pPr>
            <a:lvl7pPr marL="2741818" indent="0">
              <a:buNone/>
              <a:defRPr sz="1400"/>
            </a:lvl7pPr>
            <a:lvl8pPr marL="3198788" indent="0">
              <a:buNone/>
              <a:defRPr sz="1400"/>
            </a:lvl8pPr>
            <a:lvl9pPr marL="3655760" indent="0">
              <a:buNone/>
              <a:defRPr sz="1400"/>
            </a:lvl9pPr>
          </a:lstStyle>
          <a:p>
            <a:pPr lvl="0"/>
            <a:r>
              <a:rPr lang="en-US" smtClean="0"/>
              <a:t>Click to edit Master text styles</a:t>
            </a:r>
          </a:p>
        </p:txBody>
      </p:sp>
    </p:spTree>
    <p:extLst>
      <p:ext uri="{BB962C8B-B14F-4D97-AF65-F5344CB8AC3E}">
        <p14:creationId xmlns:p14="http://schemas.microsoft.com/office/powerpoint/2010/main" val="299185840"/>
      </p:ext>
    </p:extLst>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581605302"/>
      </p:ext>
    </p:extLst>
  </p:cSld>
  <p:clrMapOvr>
    <a:masterClrMapping/>
  </p:clrMapOvr>
  <p:timing>
    <p:tnLst>
      <p:par>
        <p:cTn id="1" dur="indefinite" restart="never" nodeType="tmRoot"/>
      </p:par>
    </p:tnLst>
  </p:timing>
</p:sldLayout>
</file>

<file path=ppt/slideLayouts/slideLayout1031.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090010957"/>
      </p:ext>
    </p:extLst>
  </p:cSld>
  <p:clrMapOvr>
    <a:masterClrMapping/>
  </p:clrMapOvr>
  <p:timing>
    <p:tnLst>
      <p:par>
        <p:cTn id="1" dur="indefinite" restart="never" nodeType="tmRoot"/>
      </p:par>
    </p:tnLst>
  </p:timing>
</p:sldLayout>
</file>

<file path=ppt/slideLayouts/slideLayout1032.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28662578"/>
      </p:ext>
    </p:extLst>
  </p:cSld>
  <p:clrMapOvr>
    <a:masterClrMapping/>
  </p:clrMapOvr>
  <p:timing>
    <p:tnLst>
      <p:par>
        <p:cTn id="1" dur="indefinite" restart="never" nodeType="tmRoot"/>
      </p:par>
    </p:tnLst>
  </p:timing>
</p:sldLayout>
</file>

<file path=ppt/slideLayouts/slideLayout1033.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121915516"/>
      </p:ext>
    </p:extLst>
  </p:cSld>
  <p:clrMapOvr>
    <a:masterClrMapping/>
  </p:clrMapOvr>
  <p:timing>
    <p:tnLst>
      <p:par>
        <p:cTn id="1" dur="indefinite" restart="never" nodeType="tmRoot"/>
      </p:par>
    </p:tnLst>
  </p:timing>
</p:sldLayout>
</file>

<file path=ppt/slideLayouts/slideLayout1034.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70096954"/>
      </p:ext>
    </p:extLst>
  </p:cSld>
  <p:clrMapOvr>
    <a:masterClrMapping/>
  </p:clrMapOvr>
  <p:timing>
    <p:tnLst>
      <p:par>
        <p:cTn id="1" dur="indefinite" restart="never" nodeType="tmRoot"/>
      </p:par>
    </p:tnLst>
  </p:timing>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858803133"/>
      </p:ext>
    </p:extLst>
  </p:cSld>
  <p:clrMapOvr>
    <a:masterClrMapping/>
  </p:clrMapOvr>
  <p:timing>
    <p:tnLst>
      <p:par>
        <p:cTn id="1" dur="indefinite" restart="never" nodeType="tmRoot"/>
      </p:par>
    </p:tnLst>
  </p:timing>
</p:sldLayout>
</file>

<file path=ppt/slideLayouts/slideLayout1036.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39636108"/>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835982777"/>
      </p:ext>
    </p:extLst>
  </p:cSld>
  <p:clrMapOvr>
    <a:masterClrMapping/>
  </p:clrMapOvr>
  <p:timing>
    <p:tnLst>
      <p:par>
        <p:cTn id="1" dur="indefinite" restart="never" nodeType="tmRoot"/>
      </p:par>
    </p:tnLst>
  </p:timing>
</p:sldLayout>
</file>

<file path=ppt/slideLayouts/slideLayout1038.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27428365"/>
      </p:ext>
    </p:extLst>
  </p:cSld>
  <p:clrMapOvr>
    <a:masterClrMapping/>
  </p:clrMapOvr>
  <p:timing>
    <p:tnLst>
      <p:par>
        <p:cTn id="1" dur="indefinite" restart="never" nodeType="tmRoot"/>
      </p:par>
    </p:tnLst>
  </p:timing>
</p:sldLayout>
</file>

<file path=ppt/slideLayouts/slideLayout1039.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10372060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sz="half" idx="1"/>
          </p:nvPr>
        </p:nvSpPr>
        <p:spPr>
          <a:xfrm>
            <a:off x="415957"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Content Placeholder 3"/>
          <p:cNvSpPr>
            <a:spLocks noGrp="1"/>
          </p:cNvSpPr>
          <p:nvPr>
            <p:ph sz="half" idx="2"/>
          </p:nvPr>
        </p:nvSpPr>
        <p:spPr>
          <a:xfrm>
            <a:off x="5029304"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968623411"/>
      </p:ext>
    </p:extLst>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29065196"/>
      </p:ext>
    </p:extLst>
  </p:cSld>
  <p:clrMapOvr>
    <a:masterClrMapping/>
  </p:clrMapOvr>
  <p:timing>
    <p:tnLst>
      <p:par>
        <p:cTn id="1" dur="indefinite" restart="never" nodeType="tmRoot"/>
      </p:par>
    </p:tnLst>
  </p:timing>
</p:sldLayout>
</file>

<file path=ppt/slideLayouts/slideLayout1041.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70247379"/>
      </p:ext>
    </p:extLst>
  </p:cSld>
  <p:clrMapOvr>
    <a:masterClrMapping/>
  </p:clrMapOvr>
  <p:timing>
    <p:tnLst>
      <p:par>
        <p:cTn id="1" dur="indefinite" restart="never" nodeType="tmRoot"/>
      </p:par>
    </p:tnLst>
  </p:timing>
</p:sldLayout>
</file>

<file path=ppt/slideLayouts/slideLayout1042.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87816652"/>
      </p:ext>
    </p:extLst>
  </p:cSld>
  <p:clrMapOvr>
    <a:masterClrMapping/>
  </p:clrMapOvr>
  <p:timing>
    <p:tnLst>
      <p:par>
        <p:cTn id="1" dur="indefinite" restart="never" nodeType="tmRoot"/>
      </p:par>
    </p:tnLst>
  </p:timing>
</p:sldLayout>
</file>

<file path=ppt/slideLayouts/slideLayout1043.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554184217"/>
      </p:ext>
    </p:extLst>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7918281"/>
      </p:ext>
    </p:extLst>
  </p:cSld>
  <p:clrMapOvr>
    <a:masterClrMapping/>
  </p:clrMapOvr>
  <p:timing>
    <p:tnLst>
      <p:par>
        <p:cTn id="1" dur="indefinite" restart="never" nodeType="tmRoot"/>
      </p:par>
    </p:tnLst>
  </p:timing>
</p:sldLayout>
</file>

<file path=ppt/slideLayouts/slideLayout1045.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781077858"/>
      </p:ext>
    </p:extLst>
  </p:cSld>
  <p:clrMapOvr>
    <a:masterClrMapping/>
  </p:clrMapOvr>
  <p:timing>
    <p:tnLst>
      <p:par>
        <p:cTn id="1" dur="indefinite" restart="never" nodeType="tmRoot"/>
      </p:par>
    </p:tnLst>
  </p:timing>
</p:sldLayout>
</file>

<file path=ppt/slideLayouts/slideLayout1046.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883295851"/>
      </p:ext>
    </p:extLst>
  </p:cSld>
  <p:clrMapOvr>
    <a:masterClrMapping/>
  </p:clrMapOvr>
  <p:timing>
    <p:tnLst>
      <p:par>
        <p:cTn id="1" dur="indefinite" restart="never" nodeType="tmRoot"/>
      </p:par>
    </p:tnLst>
  </p:timing>
</p:sldLayout>
</file>

<file path=ppt/slideLayouts/slideLayout1047.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361124044"/>
      </p:ext>
    </p:extLst>
  </p:cSld>
  <p:clrMapOvr>
    <a:masterClrMapping/>
  </p:clrMapOvr>
  <p:timing>
    <p:tnLst>
      <p:par>
        <p:cTn id="1" dur="indefinite" restart="never" nodeType="tmRoot"/>
      </p:par>
    </p:tnLst>
  </p:timing>
</p:sldLayout>
</file>

<file path=ppt/slideLayouts/slideLayout1048.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649118"/>
      </p:ext>
    </p:extLst>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29071867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95318" y="274816"/>
            <a:ext cx="8915400" cy="293607"/>
          </a:xfrm>
        </p:spPr>
        <p:txBody>
          <a:bodyPr/>
          <a:lstStyle>
            <a:lvl1pPr>
              <a:defRPr/>
            </a:lvl1pPr>
          </a:lstStyle>
          <a:p>
            <a:r>
              <a:rPr lang="en-US" smtClean="0"/>
              <a:t>Click to edit Master title style</a:t>
            </a:r>
            <a:endParaRPr lang="es-ES"/>
          </a:p>
        </p:txBody>
      </p:sp>
      <p:sp>
        <p:nvSpPr>
          <p:cNvPr id="3" name="Text Placeholder 2"/>
          <p:cNvSpPr>
            <a:spLocks noGrp="1"/>
          </p:cNvSpPr>
          <p:nvPr>
            <p:ph type="body" idx="1"/>
          </p:nvPr>
        </p:nvSpPr>
        <p:spPr>
          <a:xfrm>
            <a:off x="495300" y="1535113"/>
            <a:ext cx="4376738"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95300" y="2174875"/>
            <a:ext cx="437673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Text Placeholder 4"/>
          <p:cNvSpPr>
            <a:spLocks noGrp="1"/>
          </p:cNvSpPr>
          <p:nvPr>
            <p:ph type="body" sz="quarter" idx="3"/>
          </p:nvPr>
        </p:nvSpPr>
        <p:spPr>
          <a:xfrm>
            <a:off x="5032432" y="1535113"/>
            <a:ext cx="4378325"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032432" y="2174875"/>
            <a:ext cx="437832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8" name="Rectangle 8"/>
          <p:cNvSpPr>
            <a:spLocks noGrp="1" noChangeArrowheads="1"/>
          </p:cNvSpPr>
          <p:nvPr>
            <p:ph type="sldNum" sz="quarter" idx="10"/>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591526838"/>
      </p:ext>
    </p:extLst>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718868940"/>
      </p:ext>
    </p:extLst>
  </p:cSld>
  <p:clrMapOvr>
    <a:masterClrMapping/>
  </p:clrMapOvr>
  <p:timing>
    <p:tnLst>
      <p:par>
        <p:cTn id="1" dur="indefinite" restart="never" nodeType="tmRoot"/>
      </p:par>
    </p:tnLst>
  </p:timing>
</p:sldLayout>
</file>

<file path=ppt/slideLayouts/slideLayout105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spTree>
      <p:nvGrpSpPr>
        <p:cNvPr id="1" name=""/>
        <p:cNvGrpSpPr/>
        <p:nvPr/>
      </p:nvGrpSpPr>
      <p:grpSpPr>
        <a:xfrm>
          <a:off x="0" y="0"/>
          <a:ext cx="0" cy="0"/>
          <a:chOff x="0" y="0"/>
          <a:chExt cx="0" cy="0"/>
        </a:xfrm>
      </p:grpSpPr>
      <p:pic>
        <p:nvPicPr>
          <p:cNvPr id="5" name="DTBELM5795186" descr="DEL_PRI_RGB"/>
          <p:cNvPicPr>
            <a:picLocks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315913" y="287338"/>
            <a:ext cx="2346325" cy="533400"/>
          </a:xfrm>
          <a:prstGeom prst="rect">
            <a:avLst/>
          </a:prstGeom>
          <a:noFill/>
          <a:ln w="9525">
            <a:noFill/>
            <a:miter lim="800000"/>
            <a:headEnd/>
            <a:tailEnd/>
          </a:ln>
        </p:spPr>
      </p:pic>
      <p:sp>
        <p:nvSpPr>
          <p:cNvPr id="6" name="Picture Placeholder 5"/>
          <p:cNvSpPr>
            <a:spLocks noGrp="1"/>
          </p:cNvSpPr>
          <p:nvPr>
            <p:ph type="pic" sz="quarter" idx="10"/>
          </p:nvPr>
        </p:nvSpPr>
        <p:spPr>
          <a:xfrm>
            <a:off x="4952218" y="1195983"/>
            <a:ext cx="4953782" cy="5239081"/>
          </a:xfrm>
        </p:spPr>
        <p:txBody>
          <a:bodyPr/>
          <a:lstStyle/>
          <a:p>
            <a:pPr lvl="0"/>
            <a:r>
              <a:rPr lang="en-US" noProof="0" smtClean="0"/>
              <a:t>Click icon to add picture</a:t>
            </a:r>
            <a:endParaRPr lang="es-ES" noProof="0"/>
          </a:p>
        </p:txBody>
      </p:sp>
      <p:sp>
        <p:nvSpPr>
          <p:cNvPr id="120835" name="Title Placeholder 1"/>
          <p:cNvSpPr>
            <a:spLocks noGrp="1"/>
          </p:cNvSpPr>
          <p:nvPr>
            <p:ph type="ctrTitle"/>
          </p:nvPr>
        </p:nvSpPr>
        <p:spPr>
          <a:xfrm>
            <a:off x="830061" y="2886327"/>
            <a:ext cx="4431671" cy="1128762"/>
          </a:xfrm>
        </p:spPr>
        <p:txBody>
          <a:bodyPr/>
          <a:lstStyle>
            <a:lvl1pPr>
              <a:lnSpc>
                <a:spcPct val="95000"/>
              </a:lnSpc>
              <a:defRPr sz="30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35"/>
            <a:ext cx="5135113" cy="303897"/>
          </a:xfrm>
        </p:spPr>
        <p:txBody>
          <a:bodyPr anchor="b"/>
          <a:lstStyle>
            <a:lvl1pPr>
              <a:lnSpc>
                <a:spcPts val="2092"/>
              </a:lnSpc>
              <a:defRPr sz="1700" b="1" smtClean="0"/>
            </a:lvl1pPr>
          </a:lstStyle>
          <a:p>
            <a:r>
              <a:rPr lang="en-US" smtClean="0"/>
              <a:t>Click to edit Master subtitle style</a:t>
            </a:r>
            <a:endParaRPr lang="es-ES" dirty="0" smtClean="0"/>
          </a:p>
        </p:txBody>
      </p:sp>
      <p:sp>
        <p:nvSpPr>
          <p:cNvPr id="7" name="Slide Number Placeholder 3"/>
          <p:cNvSpPr>
            <a:spLocks noGrp="1"/>
          </p:cNvSpPr>
          <p:nvPr>
            <p:ph type="sldNum" sz="quarter" idx="11"/>
          </p:nvPr>
        </p:nvSpPr>
        <p:spPr/>
        <p:txBody>
          <a:bodyPr/>
          <a:lstStyle>
            <a:lvl1pPr>
              <a:defRPr>
                <a:solidFill>
                  <a:schemeClr val="bg1"/>
                </a:solidFill>
              </a:defRPr>
            </a:lvl1pPr>
          </a:lstStyle>
          <a:p>
            <a:pPr>
              <a:defRPr/>
            </a:pPr>
            <a:fld id="{985D5784-C89B-452B-A9FE-131202B74BF5}" type="slidenum">
              <a:rPr lang="es-ES">
                <a:solidFill>
                  <a:srgbClr val="FFFFFF"/>
                </a:solidFill>
              </a:rPr>
              <a:pPr>
                <a:defRPr/>
              </a:pPr>
              <a:t>‹#›</a:t>
            </a:fld>
            <a:endParaRPr lang="es-ES">
              <a:solidFill>
                <a:srgbClr val="FFFFFF"/>
              </a:solidFill>
            </a:endParaRPr>
          </a:p>
        </p:txBody>
      </p:sp>
      <p:sp>
        <p:nvSpPr>
          <p:cNvPr id="8" name="Footer Placeholder 4"/>
          <p:cNvSpPr>
            <a:spLocks noGrp="1"/>
          </p:cNvSpPr>
          <p:nvPr>
            <p:ph type="ftr" sz="quarter" idx="12"/>
          </p:nvPr>
        </p:nvSpPr>
        <p:spPr/>
        <p:txBody>
          <a:bodyPr/>
          <a:lstStyle>
            <a:lvl1pPr>
              <a:defRPr>
                <a:solidFill>
                  <a:schemeClr val="bg1"/>
                </a:solidFill>
              </a:defRPr>
            </a:lvl1pPr>
          </a:lstStyle>
          <a:p>
            <a:pPr>
              <a:defRPr/>
            </a:pPr>
            <a:endParaRPr lang="es-ES">
              <a:solidFill>
                <a:srgbClr val="FFFFFF"/>
              </a:solidFill>
            </a:endParaRPr>
          </a:p>
        </p:txBody>
      </p:sp>
    </p:spTree>
    <p:extLst>
      <p:ext uri="{BB962C8B-B14F-4D97-AF65-F5344CB8AC3E}">
        <p14:creationId xmlns:p14="http://schemas.microsoft.com/office/powerpoint/2010/main" val="1109632228"/>
      </p:ext>
    </p:extLst>
  </p:cSld>
  <p:clrMapOvr>
    <a:masterClrMapping/>
  </p:clrMapOvr>
  <p:transition/>
</p:sldLayout>
</file>

<file path=ppt/slideLayouts/slideLayout105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9"/>
          <p:cNvSpPr>
            <a:spLocks noGrp="1"/>
          </p:cNvSpPr>
          <p:nvPr>
            <p:ph type="sldNum" sz="quarter" idx="10"/>
          </p:nvPr>
        </p:nvSpPr>
        <p:spPr/>
        <p:txBody>
          <a:bodyPr/>
          <a:lstStyle>
            <a:lvl1pPr>
              <a:defRPr/>
            </a:lvl1pPr>
          </a:lstStyle>
          <a:p>
            <a:pPr>
              <a:defRPr/>
            </a:pPr>
            <a:fld id="{A51AFD90-D224-4D2C-9F0A-5CE7ADA33CAA}" type="slidenum">
              <a:rPr lang="es-ES">
                <a:solidFill>
                  <a:srgbClr val="002776"/>
                </a:solidFill>
              </a:rPr>
              <a:pPr>
                <a:defRPr/>
              </a:pPr>
              <a:t>‹#›</a:t>
            </a:fld>
            <a:endParaRPr lang="es-E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endParaRPr lang="es-ES">
              <a:solidFill>
                <a:srgbClr val="002776"/>
              </a:solidFill>
            </a:endParaRPr>
          </a:p>
        </p:txBody>
      </p:sp>
    </p:spTree>
    <p:extLst>
      <p:ext uri="{BB962C8B-B14F-4D97-AF65-F5344CB8AC3E}">
        <p14:creationId xmlns:p14="http://schemas.microsoft.com/office/powerpoint/2010/main" val="1256986745"/>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600"/>
            </a:lvl1pPr>
          </a:lstStyle>
          <a:p>
            <a:r>
              <a:rPr lang="en-US" smtClean="0"/>
              <a:t>Click to edit Master title style</a:t>
            </a:r>
            <a:endParaRPr lang="es-ES" dirty="0"/>
          </a:p>
        </p:txBody>
      </p:sp>
      <p:sp>
        <p:nvSpPr>
          <p:cNvPr id="10" name="Picture Placeholder 9"/>
          <p:cNvSpPr>
            <a:spLocks noGrp="1"/>
          </p:cNvSpPr>
          <p:nvPr>
            <p:ph type="pic" sz="quarter" idx="13"/>
          </p:nvPr>
        </p:nvSpPr>
        <p:spPr>
          <a:xfrm>
            <a:off x="5627521" y="0"/>
            <a:ext cx="4278479" cy="6858000"/>
          </a:xfrm>
        </p:spPr>
        <p:txBody>
          <a:bodyPr/>
          <a:lstStyle/>
          <a:p>
            <a:pPr lvl="0"/>
            <a:r>
              <a:rPr lang="en-US" noProof="0" smtClean="0"/>
              <a:t>Click icon to add picture</a:t>
            </a:r>
            <a:endParaRPr lang="es-ES" noProof="0"/>
          </a:p>
        </p:txBody>
      </p:sp>
      <p:sp>
        <p:nvSpPr>
          <p:cNvPr id="4" name="Slide Number Placeholder 9"/>
          <p:cNvSpPr>
            <a:spLocks noGrp="1"/>
          </p:cNvSpPr>
          <p:nvPr>
            <p:ph type="sldNum" sz="quarter" idx="14"/>
          </p:nvPr>
        </p:nvSpPr>
        <p:spPr/>
        <p:txBody>
          <a:bodyPr/>
          <a:lstStyle>
            <a:lvl1pPr>
              <a:defRPr/>
            </a:lvl1pPr>
          </a:lstStyle>
          <a:p>
            <a:pPr>
              <a:defRPr/>
            </a:pPr>
            <a:fld id="{688EE63C-57B5-4337-85CA-660430B9F00F}" type="slidenum">
              <a:rPr lang="es-ES">
                <a:solidFill>
                  <a:srgbClr val="002776"/>
                </a:solidFill>
              </a:rPr>
              <a:pPr>
                <a:defRPr/>
              </a:pPr>
              <a:t>‹#›</a:t>
            </a:fld>
            <a:endParaRPr lang="es-ES">
              <a:solidFill>
                <a:srgbClr val="002776"/>
              </a:solidFill>
            </a:endParaRPr>
          </a:p>
        </p:txBody>
      </p:sp>
      <p:sp>
        <p:nvSpPr>
          <p:cNvPr id="5" name="Footer Placeholder 10"/>
          <p:cNvSpPr>
            <a:spLocks noGrp="1"/>
          </p:cNvSpPr>
          <p:nvPr>
            <p:ph type="ftr" sz="quarter" idx="15"/>
          </p:nvPr>
        </p:nvSpPr>
        <p:spPr/>
        <p:txBody>
          <a:bodyPr/>
          <a:lstStyle>
            <a:lvl1pPr>
              <a:defRPr/>
            </a:lvl1pPr>
          </a:lstStyle>
          <a:p>
            <a:pPr>
              <a:defRPr/>
            </a:pPr>
            <a:endParaRPr lang="es-ES">
              <a:solidFill>
                <a:srgbClr val="002776"/>
              </a:solidFill>
            </a:endParaRPr>
          </a:p>
        </p:txBody>
      </p:sp>
    </p:spTree>
    <p:extLst>
      <p:ext uri="{BB962C8B-B14F-4D97-AF65-F5344CB8AC3E}">
        <p14:creationId xmlns:p14="http://schemas.microsoft.com/office/powerpoint/2010/main" val="1623314418"/>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900" b="0">
                <a:solidFill>
                  <a:schemeClr val="bg2"/>
                </a:solidFill>
                <a:latin typeface="Times New Roman" pitchFamily="18" charset="0"/>
              </a:defRPr>
            </a:lvl1pPr>
          </a:lstStyle>
          <a:p>
            <a:r>
              <a:rPr lang="en-US" smtClean="0"/>
              <a:t>Click to edit Master title style</a:t>
            </a:r>
            <a:endParaRPr lang="es-ES" dirty="0"/>
          </a:p>
        </p:txBody>
      </p:sp>
      <p:sp>
        <p:nvSpPr>
          <p:cNvPr id="3" name="Slide Number Placeholder 9"/>
          <p:cNvSpPr>
            <a:spLocks noGrp="1"/>
          </p:cNvSpPr>
          <p:nvPr>
            <p:ph type="sldNum" sz="quarter" idx="10"/>
          </p:nvPr>
        </p:nvSpPr>
        <p:spPr/>
        <p:txBody>
          <a:bodyPr/>
          <a:lstStyle>
            <a:lvl1pPr>
              <a:defRPr>
                <a:solidFill>
                  <a:schemeClr val="bg1"/>
                </a:solidFill>
              </a:defRPr>
            </a:lvl1pPr>
          </a:lstStyle>
          <a:p>
            <a:pPr>
              <a:defRPr/>
            </a:pPr>
            <a:fld id="{4C4CFC60-37E4-4F9C-9A5E-96A293B3107B}" type="slidenum">
              <a:rPr lang="es-ES">
                <a:solidFill>
                  <a:srgbClr val="FFFFFF"/>
                </a:solidFill>
              </a:rPr>
              <a:pPr>
                <a:defRPr/>
              </a:pPr>
              <a:t>‹#›</a:t>
            </a:fld>
            <a:endParaRPr lang="es-ES">
              <a:solidFill>
                <a:srgbClr val="FFFFFF"/>
              </a:solidFill>
            </a:endParaRPr>
          </a:p>
        </p:txBody>
      </p:sp>
      <p:sp>
        <p:nvSpPr>
          <p:cNvPr id="4" name="Footer Placeholder 10"/>
          <p:cNvSpPr>
            <a:spLocks noGrp="1"/>
          </p:cNvSpPr>
          <p:nvPr>
            <p:ph type="ftr" sz="quarter" idx="11"/>
          </p:nvPr>
        </p:nvSpPr>
        <p:spPr/>
        <p:txBody>
          <a:bodyPr/>
          <a:lstStyle>
            <a:lvl1pPr>
              <a:defRPr>
                <a:solidFill>
                  <a:schemeClr val="bg1"/>
                </a:solidFill>
              </a:defRPr>
            </a:lvl1pPr>
          </a:lstStyle>
          <a:p>
            <a:pPr>
              <a:defRPr/>
            </a:pPr>
            <a:endParaRPr lang="es-ES">
              <a:solidFill>
                <a:srgbClr val="FFFFFF"/>
              </a:solidFill>
            </a:endParaRPr>
          </a:p>
        </p:txBody>
      </p:sp>
    </p:spTree>
    <p:extLst>
      <p:ext uri="{BB962C8B-B14F-4D97-AF65-F5344CB8AC3E}">
        <p14:creationId xmlns:p14="http://schemas.microsoft.com/office/powerpoint/2010/main" val="3948442765"/>
      </p:ext>
    </p:extLst>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9"/>
          <p:cNvSpPr>
            <a:spLocks noGrp="1"/>
          </p:cNvSpPr>
          <p:nvPr>
            <p:ph type="sldNum" sz="quarter" idx="10"/>
          </p:nvPr>
        </p:nvSpPr>
        <p:spPr/>
        <p:txBody>
          <a:bodyPr/>
          <a:lstStyle>
            <a:lvl1pPr>
              <a:defRPr/>
            </a:lvl1pPr>
          </a:lstStyle>
          <a:p>
            <a:pPr>
              <a:defRPr/>
            </a:pPr>
            <a:fld id="{82B3D30E-900F-4B3C-90FD-874594A23576}" type="slidenum">
              <a:rPr lang="es-ES">
                <a:solidFill>
                  <a:srgbClr val="002776"/>
                </a:solidFill>
              </a:rPr>
              <a:pPr>
                <a:defRPr/>
              </a:pPr>
              <a:t>‹#›</a:t>
            </a:fld>
            <a:endParaRPr lang="es-ES">
              <a:solidFill>
                <a:srgbClr val="002776"/>
              </a:solidFill>
            </a:endParaRPr>
          </a:p>
        </p:txBody>
      </p:sp>
      <p:sp>
        <p:nvSpPr>
          <p:cNvPr id="4" name="Footer Placeholder 10"/>
          <p:cNvSpPr>
            <a:spLocks noGrp="1"/>
          </p:cNvSpPr>
          <p:nvPr>
            <p:ph type="ftr" sz="quarter" idx="11"/>
          </p:nvPr>
        </p:nvSpPr>
        <p:spPr/>
        <p:txBody>
          <a:bodyPr/>
          <a:lstStyle>
            <a:lvl1pPr>
              <a:defRPr/>
            </a:lvl1pPr>
          </a:lstStyle>
          <a:p>
            <a:pPr>
              <a:defRPr/>
            </a:pPr>
            <a:endParaRPr lang="es-ES">
              <a:solidFill>
                <a:srgbClr val="002776"/>
              </a:solidFill>
            </a:endParaRPr>
          </a:p>
        </p:txBody>
      </p:sp>
    </p:spTree>
    <p:extLst>
      <p:ext uri="{BB962C8B-B14F-4D97-AF65-F5344CB8AC3E}">
        <p14:creationId xmlns:p14="http://schemas.microsoft.com/office/powerpoint/2010/main" val="19473189"/>
      </p:ext>
    </p:extLst>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9"/>
          <p:cNvSpPr>
            <a:spLocks noGrp="1"/>
          </p:cNvSpPr>
          <p:nvPr>
            <p:ph type="sldNum" sz="quarter" idx="10"/>
          </p:nvPr>
        </p:nvSpPr>
        <p:spPr/>
        <p:txBody>
          <a:bodyPr/>
          <a:lstStyle>
            <a:lvl1pPr>
              <a:defRPr/>
            </a:lvl1pPr>
          </a:lstStyle>
          <a:p>
            <a:pPr>
              <a:defRPr/>
            </a:pPr>
            <a:fld id="{E0BB912E-E6C5-4210-AEEE-5B81C77577C8}" type="slidenum">
              <a:rPr lang="es-ES">
                <a:solidFill>
                  <a:srgbClr val="002776"/>
                </a:solidFill>
              </a:rPr>
              <a:pPr>
                <a:defRPr/>
              </a:pPr>
              <a:t>‹#›</a:t>
            </a:fld>
            <a:endParaRPr lang="es-ES">
              <a:solidFill>
                <a:srgbClr val="002776"/>
              </a:solidFill>
            </a:endParaRPr>
          </a:p>
        </p:txBody>
      </p:sp>
      <p:sp>
        <p:nvSpPr>
          <p:cNvPr id="3" name="Footer Placeholder 10"/>
          <p:cNvSpPr>
            <a:spLocks noGrp="1"/>
          </p:cNvSpPr>
          <p:nvPr>
            <p:ph type="ftr" sz="quarter" idx="11"/>
          </p:nvPr>
        </p:nvSpPr>
        <p:spPr/>
        <p:txBody>
          <a:bodyPr/>
          <a:lstStyle>
            <a:lvl1pPr>
              <a:defRPr/>
            </a:lvl1pPr>
          </a:lstStyle>
          <a:p>
            <a:pPr>
              <a:defRPr/>
            </a:pPr>
            <a:endParaRPr lang="es-ES">
              <a:solidFill>
                <a:srgbClr val="002776"/>
              </a:solidFill>
            </a:endParaRPr>
          </a:p>
        </p:txBody>
      </p:sp>
    </p:spTree>
    <p:extLst>
      <p:ext uri="{BB962C8B-B14F-4D97-AF65-F5344CB8AC3E}">
        <p14:creationId xmlns:p14="http://schemas.microsoft.com/office/powerpoint/2010/main" val="1099470344"/>
      </p:ext>
    </p:extLst>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pic>
        <p:nvPicPr>
          <p:cNvPr id="3" name="DTBELM2895625" descr="DEL_PRI_RGB"/>
          <p:cNvPicPr>
            <a:picLocks noChangeAspect="1" noChangeArrowheads="1"/>
          </p:cNvPicPr>
          <p:nvPr userDrawn="1"/>
        </p:nvPicPr>
        <p:blipFill>
          <a:blip r:embed="rId2" cstate="email">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98438" y="2911475"/>
            <a:ext cx="3960812" cy="900113"/>
          </a:xfrm>
          <a:prstGeom prst="rect">
            <a:avLst/>
          </a:prstGeom>
          <a:noFill/>
          <a:ln w="9525">
            <a:noFill/>
            <a:miter lim="800000"/>
            <a:headEnd/>
            <a:tailEnd/>
          </a:ln>
        </p:spPr>
      </p:pic>
      <p:sp>
        <p:nvSpPr>
          <p:cNvPr id="8" name="Text Placeholder 7"/>
          <p:cNvSpPr>
            <a:spLocks noGrp="1"/>
          </p:cNvSpPr>
          <p:nvPr>
            <p:ph type="body" sz="quarter" idx="13"/>
          </p:nvPr>
        </p:nvSpPr>
        <p:spPr>
          <a:xfrm>
            <a:off x="450202" y="4146731"/>
            <a:ext cx="6640474" cy="2288334"/>
          </a:xfrm>
        </p:spPr>
        <p:txBody>
          <a:bodyPr/>
          <a:lstStyle>
            <a:lvl1pPr>
              <a:defRPr sz="800"/>
            </a:lvl1pPr>
            <a:lvl2pPr>
              <a:defRPr sz="800"/>
            </a:lvl2pPr>
            <a:lvl3pPr>
              <a:defRPr sz="800"/>
            </a:lvl3pPr>
            <a:lvl4pPr>
              <a:defRPr sz="800"/>
            </a:lvl4pPr>
            <a:lvl5pPr>
              <a:defRPr sz="800"/>
            </a:lvl5pPr>
          </a:lstStyle>
          <a:p>
            <a:pPr lvl="0"/>
            <a:r>
              <a:rPr lang="en-US" smtClean="0"/>
              <a:t>Click to edit Master text styles</a:t>
            </a:r>
          </a:p>
        </p:txBody>
      </p:sp>
      <p:sp>
        <p:nvSpPr>
          <p:cNvPr id="4" name="Slide Number Placeholder 3"/>
          <p:cNvSpPr>
            <a:spLocks noGrp="1"/>
          </p:cNvSpPr>
          <p:nvPr>
            <p:ph type="sldNum" sz="quarter" idx="14"/>
          </p:nvPr>
        </p:nvSpPr>
        <p:spPr/>
        <p:txBody>
          <a:bodyPr/>
          <a:lstStyle>
            <a:lvl1pPr>
              <a:defRPr>
                <a:solidFill>
                  <a:schemeClr val="bg1"/>
                </a:solidFill>
              </a:defRPr>
            </a:lvl1pPr>
          </a:lstStyle>
          <a:p>
            <a:pPr>
              <a:defRPr/>
            </a:pPr>
            <a:fld id="{8AC95FAB-D468-4CFF-83E1-303F58AD6E66}" type="slidenum">
              <a:rPr lang="es-ES">
                <a:solidFill>
                  <a:srgbClr val="FFFFFF"/>
                </a:solidFill>
              </a:rPr>
              <a:pPr>
                <a:defRPr/>
              </a:pPr>
              <a:t>‹#›</a:t>
            </a:fld>
            <a:endParaRPr lang="es-ES">
              <a:solidFill>
                <a:srgbClr val="FFFFFF"/>
              </a:solidFill>
            </a:endParaRPr>
          </a:p>
        </p:txBody>
      </p:sp>
      <p:sp>
        <p:nvSpPr>
          <p:cNvPr id="5" name="Footer Placeholder 4"/>
          <p:cNvSpPr>
            <a:spLocks noGrp="1"/>
          </p:cNvSpPr>
          <p:nvPr>
            <p:ph type="ftr" sz="quarter" idx="15"/>
          </p:nvPr>
        </p:nvSpPr>
        <p:spPr/>
        <p:txBody>
          <a:bodyPr/>
          <a:lstStyle>
            <a:lvl1pPr>
              <a:defRPr>
                <a:solidFill>
                  <a:schemeClr val="bg1"/>
                </a:solidFill>
              </a:defRPr>
            </a:lvl1pPr>
          </a:lstStyle>
          <a:p>
            <a:pPr>
              <a:defRPr/>
            </a:pPr>
            <a:endParaRPr lang="es-ES">
              <a:solidFill>
                <a:srgbClr val="FFFFFF"/>
              </a:solidFill>
            </a:endParaRPr>
          </a:p>
        </p:txBody>
      </p:sp>
    </p:spTree>
    <p:extLst>
      <p:ext uri="{BB962C8B-B14F-4D97-AF65-F5344CB8AC3E}">
        <p14:creationId xmlns:p14="http://schemas.microsoft.com/office/powerpoint/2010/main" val="1921008508"/>
      </p:ext>
    </p:extLst>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smtClean="0"/>
              <a:t>Click icon to add 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1141789661"/>
      </p:ext>
    </p:extLst>
  </p:cSld>
  <p:clrMapOvr>
    <a:masterClrMapping/>
  </p:clrMapOvr>
  <p:transition/>
  <p:timing>
    <p:tnLst>
      <p:par>
        <p:cTn id="1" dur="indefinite" restart="never" nodeType="tmRoot"/>
      </p:par>
    </p:tnLst>
  </p:timing>
</p:sldLayout>
</file>

<file path=ppt/slideLayouts/slideLayout1059.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565092092"/>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500303184"/>
      </p:ext>
    </p:extLst>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smtClean="0"/>
              <a:t>Click icon to add 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731027321"/>
      </p:ext>
    </p:extLst>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2977051014"/>
      </p:ext>
    </p:extLst>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130157754"/>
      </p:ext>
    </p:extLst>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112424620"/>
      </p:ext>
    </p:extLst>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108204797"/>
      </p:ext>
    </p:extLst>
  </p:cSld>
  <p:clrMapOvr>
    <a:masterClrMapping/>
  </p:clrMapOvr>
  <p:timing>
    <p:tnLst>
      <p:par>
        <p:cTn id="1" dur="indefinite" restart="never" nodeType="tmRoot"/>
      </p:par>
    </p:tnLst>
  </p:timing>
</p:sldLayout>
</file>

<file path=ppt/slideLayouts/slideLayout106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smtClean="0"/>
              <a:t>Click icon to add 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19427594"/>
      </p:ext>
    </p:extLst>
  </p:cSld>
  <p:clrMapOvr>
    <a:masterClrMapping/>
  </p:clrMapOvr>
  <p:transition/>
  <p:timing>
    <p:tnLst>
      <p:par>
        <p:cTn id="1" dur="indefinite" restart="never" nodeType="tmRoot"/>
      </p:par>
    </p:tnLst>
  </p:timing>
</p:sldLayout>
</file>

<file path=ppt/slideLayouts/slideLayout106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752428054"/>
      </p:ext>
    </p:extLst>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smtClean="0"/>
              <a:t>Click icon to add 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192256558"/>
      </p:ext>
    </p:extLst>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59192239"/>
      </p:ext>
    </p:extLst>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2499911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015142319"/>
      </p:ext>
    </p:extLst>
  </p:cSld>
  <p:clrMapOvr>
    <a:masterClrMapping/>
  </p:clrMapOvr>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261322581"/>
      </p:ext>
    </p:extLst>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1895205541"/>
      </p:ext>
    </p:extLst>
  </p:cSld>
  <p:clrMapOvr>
    <a:masterClrMapping/>
  </p:clrMapOvr>
  <p:timing>
    <p:tnLst>
      <p:par>
        <p:cTn id="1" dur="indefinite" restart="never" nodeType="tmRoot"/>
      </p:par>
    </p:tnLst>
  </p:timing>
</p:sldLayout>
</file>

<file path=ppt/slideLayouts/slideLayout1072.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1681844798"/>
      </p:ext>
    </p:extLst>
  </p:cSld>
  <p:clrMapOvr>
    <a:masterClrMapping/>
  </p:clrMapOvr>
  <p:transition/>
  <p:timing>
    <p:tnLst>
      <p:par>
        <p:cTn id="1" dur="indefinite" restart="never" nodeType="tmRoot"/>
      </p:par>
    </p:tnLst>
  </p:timing>
</p:sldLayout>
</file>

<file path=ppt/slideLayouts/slideLayout1073.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548706301"/>
      </p:ext>
    </p:extLst>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970089002"/>
      </p:ext>
    </p:extLst>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4113400333"/>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4131278139"/>
      </p:ext>
    </p:extLst>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089254245"/>
      </p:ext>
    </p:extLst>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192923349"/>
      </p:ext>
    </p:extLst>
  </p:cSld>
  <p:clrMapOvr>
    <a:masterClrMapping/>
  </p:clrMapOvr>
  <p:timing>
    <p:tnLst>
      <p:par>
        <p:cTn id="1" dur="indefinite" restart="never" nodeType="tmRoot"/>
      </p:par>
    </p:tnLst>
  </p:timing>
</p:sldLayout>
</file>

<file path=ppt/slideLayouts/slideLayout1079.xml><?xml version="1.0" encoding="utf-8"?>
<p:sldLayout xmlns:a="http://schemas.openxmlformats.org/drawingml/2006/main" xmlns:r="http://schemas.openxmlformats.org/officeDocument/2006/relationships" xmlns:p="http://schemas.openxmlformats.org/presentationml/2006/main" showMasterSp="0" userDrawn="1">
  <p:cSld name="1_Título de presentación">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61649413"/>
      </p:ext>
    </p:extLst>
  </p:cSld>
  <p:clrMapOvr>
    <a:masterClrMapping/>
  </p:clrMapOvr>
  <p:transition/>
  <p:timing>
    <p:tnLst>
      <p:par>
        <p:cTn id="1" dur="indefinite" restart="never" nodeType="tmRoot"/>
      </p:par>
    </p:tn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325" y="273051"/>
            <a:ext cx="3259138" cy="652486"/>
          </a:xfrm>
        </p:spPr>
        <p:txBody>
          <a:bodyPr/>
          <a:lstStyle>
            <a:lvl1pPr algn="l">
              <a:defRPr sz="2000" b="1"/>
            </a:lvl1pPr>
          </a:lstStyle>
          <a:p>
            <a:r>
              <a:rPr lang="en-US" smtClean="0"/>
              <a:t>Click to edit Master title style</a:t>
            </a:r>
            <a:endParaRPr lang="es-ES"/>
          </a:p>
        </p:txBody>
      </p:sp>
      <p:sp>
        <p:nvSpPr>
          <p:cNvPr id="3" name="Content Placeholder 2"/>
          <p:cNvSpPr>
            <a:spLocks noGrp="1"/>
          </p:cNvSpPr>
          <p:nvPr>
            <p:ph idx="1"/>
          </p:nvPr>
        </p:nvSpPr>
        <p:spPr>
          <a:xfrm>
            <a:off x="3873509" y="273072"/>
            <a:ext cx="553720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Text Placeholder 3"/>
          <p:cNvSpPr>
            <a:spLocks noGrp="1"/>
          </p:cNvSpPr>
          <p:nvPr>
            <p:ph type="body" sz="half" idx="2"/>
          </p:nvPr>
        </p:nvSpPr>
        <p:spPr>
          <a:xfrm>
            <a:off x="495325" y="1435103"/>
            <a:ext cx="3259138" cy="4691063"/>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310680386"/>
      </p:ext>
    </p:extLst>
  </p:cSld>
  <p:clrMapOvr>
    <a:masterClrMapping/>
  </p:clrMapOvr>
</p:sldLayout>
</file>

<file path=ppt/slideLayouts/slideLayout1080.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812432601"/>
      </p:ext>
    </p:extLst>
  </p:cSld>
  <p:clrMapOvr>
    <a:masterClrMapping/>
  </p:clrMapOvr>
  <p:transition/>
  <p:timing>
    <p:tnLst>
      <p:par>
        <p:cTn id="1" dur="indefinite" restart="never" nodeType="tmRoot"/>
      </p:par>
    </p:tnLst>
  </p:timing>
</p:sldLayout>
</file>

<file path=ppt/slideLayouts/slideLayout1081.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772097165"/>
      </p:ext>
    </p:extLst>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577483391"/>
      </p:ext>
    </p:extLst>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2343270324"/>
      </p:ext>
    </p:extLst>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39534698"/>
      </p:ext>
    </p:extLst>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917775906"/>
      </p:ext>
    </p:extLst>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1339949912"/>
      </p:ext>
    </p:extLst>
  </p:cSld>
  <p:clrMapOvr>
    <a:masterClrMapping/>
  </p:clrMapOvr>
  <p:timing>
    <p:tnLst>
      <p:par>
        <p:cTn id="1" dur="indefinite" restart="never" nodeType="tmRoot"/>
      </p:par>
    </p:tnLst>
  </p:timing>
</p:sldLayout>
</file>

<file path=ppt/slideLayouts/slideLayout1087.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60011644"/>
      </p:ext>
    </p:extLst>
  </p:cSld>
  <p:clrMapOvr>
    <a:masterClrMapping/>
  </p:clrMapOvr>
  <p:timing>
    <p:tnLst>
      <p:par>
        <p:cTn id="1" dur="indefinite" restart="never" nodeType="tmRoot"/>
      </p:par>
    </p:tnLst>
  </p:timing>
</p:sldLayout>
</file>

<file path=ppt/slideLayouts/slideLayout1088.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135191661"/>
      </p:ext>
    </p:extLst>
  </p:cSld>
  <p:clrMapOvr>
    <a:masterClrMapping/>
  </p:clrMapOvr>
  <p:timing>
    <p:tnLst>
      <p:par>
        <p:cTn id="1" dur="indefinite" restart="never" nodeType="tmRoot"/>
      </p:par>
    </p:tnLst>
  </p:timing>
</p:sldLayout>
</file>

<file path=ppt/slideLayouts/slideLayout1089.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931175611"/>
      </p:ext>
    </p:extLst>
  </p:cSld>
  <p:clrMapOvr>
    <a:masterClrMapping/>
  </p:clrMapOvr>
  <p:timing>
    <p:tnLst>
      <p:par>
        <p:cTn id="1" dur="indefinite" restart="never" nodeType="tmRoot"/>
      </p:par>
    </p:tn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31" y="4800760"/>
            <a:ext cx="5943600" cy="326243"/>
          </a:xfrm>
        </p:spPr>
        <p:txBody>
          <a:bodyPr/>
          <a:lstStyle>
            <a:lvl1pPr algn="l">
              <a:defRPr sz="2000" b="1"/>
            </a:lvl1pPr>
          </a:lstStyle>
          <a:p>
            <a:r>
              <a:rPr lang="en-US" smtClean="0"/>
              <a:t>Click to edit Master title style</a:t>
            </a:r>
            <a:endParaRPr lang="es-ES"/>
          </a:p>
        </p:txBody>
      </p:sp>
      <p:sp>
        <p:nvSpPr>
          <p:cNvPr id="3" name="Picture Placeholder 2"/>
          <p:cNvSpPr>
            <a:spLocks noGrp="1"/>
          </p:cNvSpPr>
          <p:nvPr>
            <p:ph type="pic" idx="1"/>
          </p:nvPr>
        </p:nvSpPr>
        <p:spPr>
          <a:xfrm>
            <a:off x="1941531" y="612775"/>
            <a:ext cx="5943600" cy="4114800"/>
          </a:xfrm>
        </p:spPr>
        <p:txBody>
          <a:bodyPr/>
          <a:lstStyle>
            <a:lvl1pPr marL="0" indent="0">
              <a:buNone/>
              <a:defRPr sz="3200"/>
            </a:lvl1pPr>
            <a:lvl2pPr marL="456969" indent="0">
              <a:buNone/>
              <a:defRPr sz="2800"/>
            </a:lvl2pPr>
            <a:lvl3pPr marL="913939" indent="0">
              <a:buNone/>
              <a:defRPr sz="2400"/>
            </a:lvl3pPr>
            <a:lvl4pPr marL="1370908" indent="0">
              <a:buNone/>
              <a:defRPr sz="2000"/>
            </a:lvl4pPr>
            <a:lvl5pPr marL="1827880" indent="0">
              <a:buNone/>
              <a:defRPr sz="2000"/>
            </a:lvl5pPr>
            <a:lvl6pPr marL="2284848" indent="0">
              <a:buNone/>
              <a:defRPr sz="2000"/>
            </a:lvl6pPr>
            <a:lvl7pPr marL="2741818" indent="0">
              <a:buNone/>
              <a:defRPr sz="2000"/>
            </a:lvl7pPr>
            <a:lvl8pPr marL="3198788" indent="0">
              <a:buNone/>
              <a:defRPr sz="2000"/>
            </a:lvl8pPr>
            <a:lvl9pPr marL="3655760" indent="0">
              <a:buNone/>
              <a:defRPr sz="2000"/>
            </a:lvl9pPr>
          </a:lstStyle>
          <a:p>
            <a:pPr lvl="0"/>
            <a:endParaRPr lang="es-ES" noProof="0" smtClean="0"/>
          </a:p>
        </p:txBody>
      </p:sp>
      <p:sp>
        <p:nvSpPr>
          <p:cNvPr id="4" name="Text Placeholder 3"/>
          <p:cNvSpPr>
            <a:spLocks noGrp="1"/>
          </p:cNvSpPr>
          <p:nvPr>
            <p:ph type="body" sz="half" idx="2"/>
          </p:nvPr>
        </p:nvSpPr>
        <p:spPr>
          <a:xfrm>
            <a:off x="1941531" y="5367338"/>
            <a:ext cx="5943600" cy="804862"/>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946953671"/>
      </p:ext>
    </p:extLst>
  </p:cSld>
  <p:clrMapOvr>
    <a:masterClrMapping/>
  </p:clrMapOvr>
</p:sldLayout>
</file>

<file path=ppt/slideLayouts/slideLayout1090.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558328084"/>
      </p:ext>
    </p:extLst>
  </p:cSld>
  <p:clrMapOvr>
    <a:masterClrMapping/>
  </p:clrMapOvr>
  <p:timing>
    <p:tnLst>
      <p:par>
        <p:cTn id="1" dur="indefinite" restart="never" nodeType="tmRoot"/>
      </p:par>
    </p:tnLst>
  </p:timing>
</p:sldLayout>
</file>

<file path=ppt/slideLayouts/slideLayout1091.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081096922"/>
      </p:ext>
    </p:extLst>
  </p:cSld>
  <p:clrMapOvr>
    <a:masterClrMapping/>
  </p:clrMapOvr>
  <p:timing>
    <p:tnLst>
      <p:par>
        <p:cTn id="1" dur="indefinite" restart="never" nodeType="tmRoot"/>
      </p:par>
    </p:tnLst>
  </p:timing>
</p:sldLayout>
</file>

<file path=ppt/slideLayouts/slideLayout1092.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51860442"/>
      </p:ext>
    </p:extLst>
  </p:cSld>
  <p:clrMapOvr>
    <a:masterClrMapping/>
  </p:clrMapOvr>
  <p:timing>
    <p:tnLst>
      <p:par>
        <p:cTn id="1" dur="indefinite" restart="never" nodeType="tmRoot"/>
      </p:par>
    </p:tnLst>
  </p:timing>
</p:sldLayout>
</file>

<file path=ppt/slideLayouts/slideLayout1093.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29815959"/>
      </p:ext>
    </p:extLst>
  </p:cSld>
  <p:clrMapOvr>
    <a:masterClrMapping/>
  </p:clrMapOvr>
  <p:timing>
    <p:tnLst>
      <p:par>
        <p:cTn id="1" dur="indefinite" restart="never" nodeType="tmRoot"/>
      </p:par>
    </p:tnLst>
  </p:timing>
</p:sldLayout>
</file>

<file path=ppt/slideLayouts/slideLayout1094.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65547946"/>
      </p:ext>
    </p:extLst>
  </p:cSld>
  <p:clrMapOvr>
    <a:masterClrMapping/>
  </p:clrMapOvr>
  <p:timing>
    <p:tnLst>
      <p:par>
        <p:cTn id="1" dur="indefinite" restart="never" nodeType="tmRoot"/>
      </p:par>
    </p:tnLst>
  </p:timing>
</p:sldLayout>
</file>

<file path=ppt/slideLayouts/slideLayout1095.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72084133"/>
      </p:ext>
    </p:extLst>
  </p:cSld>
  <p:clrMapOvr>
    <a:masterClrMapping/>
  </p:clrMapOvr>
  <p:timing>
    <p:tnLst>
      <p:par>
        <p:cTn id="1" dur="indefinite" restart="never" nodeType="tmRoot"/>
      </p:par>
    </p:tnLst>
  </p:timing>
</p:sldLayout>
</file>

<file path=ppt/slideLayouts/slideLayout1096.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17469122"/>
      </p:ext>
    </p:extLst>
  </p:cSld>
  <p:clrMapOvr>
    <a:masterClrMapping/>
  </p:clrMapOvr>
  <p:timing>
    <p:tnLst>
      <p:par>
        <p:cTn id="1" dur="indefinite" restart="never" nodeType="tmRoot"/>
      </p:par>
    </p:tnLst>
  </p:timing>
</p:sldLayout>
</file>

<file path=ppt/slideLayouts/slideLayout1097.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754039490"/>
      </p:ext>
    </p:extLst>
  </p:cSld>
  <p:clrMapOvr>
    <a:masterClrMapping/>
  </p:clrMapOvr>
  <p:timing>
    <p:tnLst>
      <p:par>
        <p:cTn id="1" dur="indefinite" restart="never" nodeType="tmRoot"/>
      </p:par>
    </p:tnLst>
  </p:timing>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448497822"/>
      </p:ext>
    </p:extLst>
  </p:cSld>
  <p:clrMapOvr>
    <a:masterClrMapping/>
  </p:clrMapOvr>
  <p:timing>
    <p:tnLst>
      <p:par>
        <p:cTn id="1" dur="indefinite" restart="never" nodeType="tmRoot"/>
      </p:par>
    </p:tnLst>
  </p:timing>
</p:sldLayout>
</file>

<file path=ppt/slideLayouts/slideLayout1099.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332193860"/>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48"/>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729119710"/>
      </p:ext>
    </p:extLst>
  </p:cSld>
  <p:clrMapOvr>
    <a:masterClrMapping/>
  </p:clrMapOvr>
  <p:timing>
    <p:tnLst>
      <p:par>
        <p:cTn id="1" dur="indefinite" restart="never" nodeType="tmRoot"/>
      </p:par>
    </p:tn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972929341"/>
      </p:ext>
    </p:extLst>
  </p:cSld>
  <p:clrMapOvr>
    <a:masterClrMapping/>
  </p:clrMapOvr>
</p:sldLayout>
</file>

<file path=ppt/slideLayouts/slideLayout1100.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19166660"/>
      </p:ext>
    </p:extLst>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824111245"/>
      </p:ext>
    </p:extLst>
  </p:cSld>
  <p:clrMapOvr>
    <a:masterClrMapping/>
  </p:clrMapOvr>
  <p:timing>
    <p:tnLst>
      <p:par>
        <p:cTn id="1" dur="indefinite" restart="never" nodeType="tmRoot"/>
      </p:par>
    </p:tnLst>
  </p:timing>
</p:sldLayout>
</file>

<file path=ppt/slideLayouts/slideLayout1102.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51843961"/>
      </p:ext>
    </p:extLst>
  </p:cSld>
  <p:clrMapOvr>
    <a:masterClrMapping/>
  </p:clrMapOvr>
  <p:timing>
    <p:tnLst>
      <p:par>
        <p:cTn id="1" dur="indefinite" restart="never" nodeType="tmRoot"/>
      </p:par>
    </p:tnLst>
  </p:timing>
</p:sldLayout>
</file>

<file path=ppt/slideLayouts/slideLayout1103.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022003465"/>
      </p:ext>
    </p:extLst>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28664598"/>
      </p:ext>
    </p:extLst>
  </p:cSld>
  <p:clrMapOvr>
    <a:masterClrMapping/>
  </p:clrMapOvr>
  <p:timing>
    <p:tnLst>
      <p:par>
        <p:cTn id="1" dur="indefinite" restart="never" nodeType="tmRoot"/>
      </p:par>
    </p:tnLst>
  </p:timing>
</p:sldLayout>
</file>

<file path=ppt/slideLayouts/slideLayout1105.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73328792"/>
      </p:ext>
    </p:extLst>
  </p:cSld>
  <p:clrMapOvr>
    <a:masterClrMapping/>
  </p:clrMapOvr>
  <p:timing>
    <p:tnLst>
      <p:par>
        <p:cTn id="1" dur="indefinite" restart="never" nodeType="tmRoot"/>
      </p:par>
    </p:tnLst>
  </p:timing>
</p:sldLayout>
</file>

<file path=ppt/slideLayouts/slideLayout1106.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862354511"/>
      </p:ext>
    </p:extLst>
  </p:cSld>
  <p:clrMapOvr>
    <a:masterClrMapping/>
  </p:clrMapOvr>
  <p:timing>
    <p:tnLst>
      <p:par>
        <p:cTn id="1" dur="indefinite" restart="never" nodeType="tmRoot"/>
      </p:par>
    </p:tnLst>
  </p:timing>
</p:sldLayout>
</file>

<file path=ppt/slideLayouts/slideLayout1107.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93342883"/>
      </p:ext>
    </p:extLst>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1667120"/>
      </p:ext>
    </p:extLst>
  </p:cSld>
  <p:clrMapOvr>
    <a:masterClrMapping/>
  </p:clrMapOvr>
  <p:timing>
    <p:tnLst>
      <p:par>
        <p:cTn id="1" dur="indefinite" restart="never" nodeType="tmRoot"/>
      </p:par>
    </p:tnLst>
  </p:timing>
</p:sldLayout>
</file>

<file path=ppt/slideLayouts/slideLayout1109.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90442625"/>
      </p:ext>
    </p:extLst>
  </p:cSld>
  <p:clrMapOvr>
    <a:masterClrMapping/>
  </p:clrMapOvr>
  <p:timing>
    <p:tnLst>
      <p:par>
        <p:cTn id="1" dur="indefinite" restart="never" nodeType="tmRoot"/>
      </p:par>
    </p:tn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96572" y="482627"/>
            <a:ext cx="293607" cy="5826125"/>
          </a:xfrm>
        </p:spPr>
        <p:txBody>
          <a:bodyPr vert="eaVert"/>
          <a:lstStyle/>
          <a:p>
            <a:r>
              <a:rPr lang="en-US" smtClean="0"/>
              <a:t>Click to edit Master title style</a:t>
            </a:r>
            <a:endParaRPr lang="es-ES"/>
          </a:p>
        </p:txBody>
      </p:sp>
      <p:sp>
        <p:nvSpPr>
          <p:cNvPr id="3" name="Vertical Text Placeholder 2"/>
          <p:cNvSpPr>
            <a:spLocks noGrp="1"/>
          </p:cNvSpPr>
          <p:nvPr>
            <p:ph type="body" orient="vert" idx="1"/>
          </p:nvPr>
        </p:nvSpPr>
        <p:spPr>
          <a:xfrm>
            <a:off x="415961" y="482627"/>
            <a:ext cx="6653213" cy="58261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4284989476"/>
      </p:ext>
    </p:extLst>
  </p:cSld>
  <p:clrMapOvr>
    <a:masterClrMapping/>
  </p:clrMapOvr>
</p:sldLayout>
</file>

<file path=ppt/slideLayouts/slideLayout1110.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556271888"/>
      </p:ext>
    </p:extLst>
  </p:cSld>
  <p:clrMapOvr>
    <a:masterClrMapping/>
  </p:clrMapOvr>
  <p:timing>
    <p:tnLst>
      <p:par>
        <p:cTn id="1" dur="indefinite" restart="never" nodeType="tmRoot"/>
      </p:par>
    </p:tnLst>
  </p:timing>
</p:sldLayout>
</file>

<file path=ppt/slideLayouts/slideLayout1111.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500600889"/>
      </p:ext>
    </p:extLst>
  </p:cSld>
  <p:clrMapOvr>
    <a:masterClrMapping/>
  </p:clrMapOvr>
  <p:timing>
    <p:tnLst>
      <p:par>
        <p:cTn id="1" dur="indefinite" restart="never" nodeType="tmRoot"/>
      </p:par>
    </p:tnLst>
  </p:timing>
</p:sldLayout>
</file>

<file path=ppt/slideLayouts/slideLayout1112.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53393711"/>
      </p:ext>
    </p:extLst>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30301499"/>
      </p:ext>
    </p:extLst>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957418269"/>
      </p:ext>
    </p:extLst>
  </p:cSld>
  <p:clrMapOvr>
    <a:masterClrMapping/>
  </p:clrMapOvr>
  <p:timing>
    <p:tnLst>
      <p:par>
        <p:cTn id="1" dur="indefinite" restart="never" nodeType="tmRoot"/>
      </p:par>
    </p:tnLst>
  </p:timing>
</p:sldLayout>
</file>

<file path=ppt/slideLayouts/slideLayout111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087672540"/>
      </p:ext>
    </p:extLst>
  </p:cSld>
  <p:clrMapOvr>
    <a:masterClrMapping/>
  </p:clrMapOvr>
  <p:transition/>
  <p:timing>
    <p:tnLst>
      <p:par>
        <p:cTn id="1" dur="indefinite" restart="never" nodeType="tmRoot"/>
      </p:par>
    </p:tnLst>
  </p:timing>
</p:sldLayout>
</file>

<file path=ppt/slideLayouts/slideLayout111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442842158"/>
      </p:ext>
    </p:extLst>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4259295339"/>
      </p:ext>
    </p:extLst>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2395421284"/>
      </p:ext>
    </p:extLst>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563099444"/>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Footer Placeholder 3"/>
          <p:cNvSpPr>
            <a:spLocks noGrp="1"/>
          </p:cNvSpPr>
          <p:nvPr>
            <p:ph type="ftr" sz="quarter" idx="11"/>
          </p:nvPr>
        </p:nvSpPr>
        <p:spPr>
          <a:xfrm>
            <a:off x="836319" y="6554273"/>
            <a:ext cx="4677095" cy="144247"/>
          </a:xfrm>
          <a:prstGeom prst="rect">
            <a:avLst/>
          </a:prstGeom>
        </p:spPr>
        <p:txBody>
          <a:bodyPr lIns="85916" tIns="42958" rIns="85916" bIns="42958"/>
          <a:lstStyle>
            <a:lvl1pPr>
              <a:defRPr/>
            </a:lvl1pPr>
          </a:lstStyle>
          <a:p>
            <a:pPr defTabSz="913939"/>
            <a:endParaRPr lang="es-ES">
              <a:solidFill>
                <a:prstClr val="black"/>
              </a:solidFill>
            </a:endParaRPr>
          </a:p>
        </p:txBody>
      </p:sp>
    </p:spTree>
    <p:extLst>
      <p:ext uri="{BB962C8B-B14F-4D97-AF65-F5344CB8AC3E}">
        <p14:creationId xmlns:p14="http://schemas.microsoft.com/office/powerpoint/2010/main" val="269162370"/>
      </p:ext>
    </p:extLst>
  </p:cSld>
  <p:clrMapOvr>
    <a:masterClrMapping/>
  </p:clrMapOvr>
</p:sldLayout>
</file>

<file path=ppt/slideLayouts/slideLayout1120.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272236139"/>
      </p:ext>
    </p:extLst>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109828276"/>
      </p:ext>
    </p:extLst>
  </p:cSld>
  <p:clrMapOvr>
    <a:masterClrMapping/>
  </p:clrMapOvr>
  <p:timing>
    <p:tnLst>
      <p:par>
        <p:cTn id="1" dur="indefinite" restart="never" nodeType="tmRoot"/>
      </p:par>
    </p:tnLst>
  </p:timing>
</p:sldLayout>
</file>

<file path=ppt/slideLayouts/slideLayout1122.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229772864"/>
      </p:ext>
    </p:extLst>
  </p:cSld>
  <p:clrMapOvr>
    <a:masterClrMapping/>
  </p:clrMapOvr>
  <p:timing>
    <p:tnLst>
      <p:par>
        <p:cTn id="1" dur="indefinite" restart="never" nodeType="tmRoot"/>
      </p:par>
    </p:tnLst>
  </p:timing>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749311244"/>
      </p:ext>
    </p:extLst>
  </p:cSld>
  <p:clrMapOvr>
    <a:masterClrMapping/>
  </p:clrMapOvr>
  <p:timing>
    <p:tnLst>
      <p:par>
        <p:cTn id="1" dur="indefinite" restart="never" nodeType="tmRoot"/>
      </p:par>
    </p:tnLst>
  </p:timing>
</p:sldLayout>
</file>

<file path=ppt/slideLayouts/slideLayout1124.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219289799"/>
      </p:ext>
    </p:extLst>
  </p:cSld>
  <p:clrMapOvr>
    <a:masterClrMapping/>
  </p:clrMapOvr>
  <p:timing>
    <p:tnLst>
      <p:par>
        <p:cTn id="1" dur="indefinite" restart="never" nodeType="tmRoot"/>
      </p:par>
    </p:tnLst>
  </p:timing>
</p:sldLayout>
</file>

<file path=ppt/slideLayouts/slideLayout1125.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36524935"/>
      </p:ext>
    </p:extLst>
  </p:cSld>
  <p:clrMapOvr>
    <a:masterClrMapping/>
  </p:clrMapOvr>
  <p:timing>
    <p:tnLst>
      <p:par>
        <p:cTn id="1" dur="indefinite" restart="never" nodeType="tmRoot"/>
      </p:par>
    </p:tnLst>
  </p:timing>
</p:sldLayout>
</file>

<file path=ppt/slideLayouts/slideLayout1126.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109745189"/>
      </p:ext>
    </p:extLst>
  </p:cSld>
  <p:clrMapOvr>
    <a:masterClrMapping/>
  </p:clrMapOvr>
  <p:timing>
    <p:tnLst>
      <p:par>
        <p:cTn id="1" dur="indefinite" restart="never" nodeType="tmRoot"/>
      </p:par>
    </p:tnLst>
  </p:timing>
</p:sldLayout>
</file>

<file path=ppt/slideLayouts/slideLayout1127.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39142349"/>
      </p:ext>
    </p:extLst>
  </p:cSld>
  <p:clrMapOvr>
    <a:masterClrMapping/>
  </p:clrMapOvr>
  <p:timing>
    <p:tnLst>
      <p:par>
        <p:cTn id="1" dur="indefinite" restart="never" nodeType="tmRoot"/>
      </p:par>
    </p:tnLst>
  </p:timing>
</p:sldLayout>
</file>

<file path=ppt/slideLayouts/slideLayout1128.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06808556"/>
      </p:ext>
    </p:extLst>
  </p:cSld>
  <p:clrMapOvr>
    <a:masterClrMapping/>
  </p:clrMapOvr>
  <p:timing>
    <p:tnLst>
      <p:par>
        <p:cTn id="1" dur="indefinite" restart="never" nodeType="tmRoot"/>
      </p:par>
    </p:tnLst>
  </p:timing>
</p:sldLayout>
</file>

<file path=ppt/slideLayouts/slideLayout1129.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427369319"/>
      </p:ext>
    </p:extLst>
  </p:cSld>
  <p:clrMapOvr>
    <a:masterClrMapping/>
  </p:clrMapOvr>
  <p:timing>
    <p:tnLst>
      <p:par>
        <p:cTn id="1" dur="indefinite" restart="never" nodeType="tmRoot"/>
      </p:par>
    </p:tn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gray">
          <a:xfrm>
            <a:off x="627085" y="815975"/>
            <a:ext cx="8682037" cy="4795838"/>
          </a:xfrm>
          <a:prstGeom prst="rect">
            <a:avLst/>
          </a:prstGeom>
          <a:solidFill>
            <a:schemeClr val="bg1"/>
          </a:solidFill>
          <a:ln w="12700" algn="ctr">
            <a:solidFill>
              <a:schemeClr val="accent1"/>
            </a:solidFill>
            <a:miter lim="800000"/>
            <a:headEnd/>
            <a:tailEnd/>
          </a:ln>
          <a:effectLst/>
        </p:spPr>
        <p:txBody>
          <a:bodyPr lIns="89956" tIns="89956" rIns="89956" bIns="89956" anchor="ctr"/>
          <a:lstStyle/>
          <a:p>
            <a:pPr marL="119005" indent="-119005" defTabSz="913939" eaLnBrk="0" fontAlgn="base" hangingPunct="0">
              <a:spcBef>
                <a:spcPct val="50000"/>
              </a:spcBef>
              <a:spcAft>
                <a:spcPct val="0"/>
              </a:spcAft>
              <a:defRPr/>
            </a:pPr>
            <a:endParaRPr lang="en-GB" sz="1100" b="1" dirty="0">
              <a:solidFill>
                <a:srgbClr val="000000"/>
              </a:solidFill>
            </a:endParaRPr>
          </a:p>
        </p:txBody>
      </p:sp>
      <p:sp>
        <p:nvSpPr>
          <p:cNvPr id="5" name="Text Box 5"/>
          <p:cNvSpPr txBox="1">
            <a:spLocks noChangeArrowheads="1"/>
          </p:cNvSpPr>
          <p:nvPr/>
        </p:nvSpPr>
        <p:spPr bwMode="gray">
          <a:xfrm>
            <a:off x="966895" y="4756306"/>
            <a:ext cx="880049" cy="203133"/>
          </a:xfrm>
          <a:prstGeom prst="rect">
            <a:avLst/>
          </a:prstGeom>
          <a:noFill/>
          <a:ln w="12700" cap="rnd" algn="ctr">
            <a:noFill/>
            <a:miter lim="800000"/>
            <a:headEnd/>
            <a:tailEnd/>
          </a:ln>
          <a:effectLst/>
        </p:spPr>
        <p:txBody>
          <a:bodyPr wrap="none" lIns="0" tIns="0" rIns="0" bIns="0">
            <a:spAutoFit/>
          </a:bodyPr>
          <a:lstStyle/>
          <a:p>
            <a:pPr defTabSz="913939" eaLnBrk="0" fontAlgn="base" hangingPunct="0">
              <a:lnSpc>
                <a:spcPct val="110000"/>
              </a:lnSpc>
              <a:spcBef>
                <a:spcPct val="0"/>
              </a:spcBef>
              <a:spcAft>
                <a:spcPct val="0"/>
              </a:spcAft>
              <a:defRPr/>
            </a:pPr>
            <a:r>
              <a:rPr lang="en-US" sz="1200" dirty="0">
                <a:solidFill>
                  <a:srgbClr val="000000"/>
                </a:solidFill>
              </a:rPr>
              <a:t>Deloitte, S.L.</a:t>
            </a:r>
          </a:p>
        </p:txBody>
      </p:sp>
      <p:pic>
        <p:nvPicPr>
          <p:cNvPr id="6" name="Picture 6" descr="LLP logo with big space copy"/>
          <p:cNvPicPr>
            <a:picLocks noChangeAspect="1" noChangeArrowheads="1"/>
          </p:cNvPicPr>
          <p:nvPr userDrawn="1"/>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gray">
          <a:xfrm>
            <a:off x="966797" y="5984875"/>
            <a:ext cx="1444625" cy="274638"/>
          </a:xfrm>
          <a:prstGeom prst="rect">
            <a:avLst/>
          </a:prstGeom>
          <a:noFill/>
          <a:ln w="9525">
            <a:noFill/>
            <a:miter lim="800000"/>
            <a:headEnd/>
            <a:tailEnd/>
          </a:ln>
        </p:spPr>
      </p:pic>
      <p:sp>
        <p:nvSpPr>
          <p:cNvPr id="9219" name="Rectangle 3"/>
          <p:cNvSpPr>
            <a:spLocks noGrp="1" noChangeArrowheads="1"/>
          </p:cNvSpPr>
          <p:nvPr>
            <p:ph type="ctrTitle" sz="quarter"/>
          </p:nvPr>
        </p:nvSpPr>
        <p:spPr>
          <a:xfrm>
            <a:off x="966810" y="2025660"/>
            <a:ext cx="7140575" cy="326243"/>
          </a:xfrm>
        </p:spPr>
        <p:txBody>
          <a:bodyPr/>
          <a:lstStyle>
            <a:lvl1pPr>
              <a:spcBef>
                <a:spcPct val="100000"/>
              </a:spcBef>
              <a:buClr>
                <a:schemeClr val="tx2"/>
              </a:buClr>
              <a:buSzPct val="85000"/>
              <a:buFont typeface="Wingdings" pitchFamily="2" charset="2"/>
              <a:buNone/>
              <a:defRPr sz="2000"/>
            </a:lvl1pPr>
          </a:lstStyle>
          <a:p>
            <a:r>
              <a:rPr lang="en-US"/>
              <a:t>Click to edit Master title style</a:t>
            </a:r>
          </a:p>
        </p:txBody>
      </p:sp>
      <p:sp>
        <p:nvSpPr>
          <p:cNvPr id="9220" name="Rectangle 4"/>
          <p:cNvSpPr>
            <a:spLocks noGrp="1" noChangeArrowheads="1"/>
          </p:cNvSpPr>
          <p:nvPr>
            <p:ph type="subTitle" sz="quarter" idx="1"/>
          </p:nvPr>
        </p:nvSpPr>
        <p:spPr>
          <a:xfrm>
            <a:off x="966788" y="3402013"/>
            <a:ext cx="7131050" cy="768350"/>
          </a:xfrm>
        </p:spPr>
        <p:txBody>
          <a:bodyPr/>
          <a:lstStyle>
            <a:lvl1pPr marL="0" indent="0">
              <a:spcBef>
                <a:spcPct val="15000"/>
              </a:spcBef>
              <a:buClrTx/>
              <a:buFont typeface="Wingdings 2" pitchFamily="18" charset="2"/>
              <a:buNone/>
              <a:defRPr sz="1600" b="1"/>
            </a:lvl1pPr>
          </a:lstStyle>
          <a:p>
            <a:r>
              <a:rPr lang="en-US"/>
              <a:t>Click to edit Master subtitle style</a:t>
            </a:r>
          </a:p>
        </p:txBody>
      </p:sp>
    </p:spTree>
    <p:extLst>
      <p:ext uri="{BB962C8B-B14F-4D97-AF65-F5344CB8AC3E}">
        <p14:creationId xmlns:p14="http://schemas.microsoft.com/office/powerpoint/2010/main" val="741082111"/>
      </p:ext>
    </p:extLst>
  </p:cSld>
  <p:clrMapOvr>
    <a:masterClrMapping/>
  </p:clrMapOvr>
</p:sldLayout>
</file>

<file path=ppt/slideLayouts/slideLayout1130.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151663842"/>
      </p:ext>
    </p:extLst>
  </p:cSld>
  <p:clrMapOvr>
    <a:masterClrMapping/>
  </p:clrMapOvr>
  <p:timing>
    <p:tnLst>
      <p:par>
        <p:cTn id="1" dur="indefinite" restart="never" nodeType="tmRoot"/>
      </p:par>
    </p:tnLst>
  </p:timing>
</p:sldLayout>
</file>

<file path=ppt/slideLayouts/slideLayout1131.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456234825"/>
      </p:ext>
    </p:extLst>
  </p:cSld>
  <p:clrMapOvr>
    <a:masterClrMapping/>
  </p:clrMapOvr>
  <p:timing>
    <p:tnLst>
      <p:par>
        <p:cTn id="1" dur="indefinite" restart="never" nodeType="tmRoot"/>
      </p:par>
    </p:tnLst>
  </p:timing>
</p:sldLayout>
</file>

<file path=ppt/slideLayouts/slideLayout1132.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119988915"/>
      </p:ext>
    </p:extLst>
  </p:cSld>
  <p:clrMapOvr>
    <a:masterClrMapping/>
  </p:clrMapOvr>
  <p:timing>
    <p:tnLst>
      <p:par>
        <p:cTn id="1" dur="indefinite" restart="never" nodeType="tmRoot"/>
      </p:par>
    </p:tnLst>
  </p:timing>
</p:sldLayout>
</file>

<file path=ppt/slideLayouts/slideLayout1133.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760749807"/>
      </p:ext>
    </p:extLst>
  </p:cSld>
  <p:clrMapOvr>
    <a:masterClrMapping/>
  </p:clrMapOvr>
  <p:timing>
    <p:tnLst>
      <p:par>
        <p:cTn id="1" dur="indefinite" restart="never" nodeType="tmRoot"/>
      </p:par>
    </p:tnLst>
  </p:timing>
</p:sldLayout>
</file>

<file path=ppt/slideLayouts/slideLayout1134.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648942332"/>
      </p:ext>
    </p:extLst>
  </p:cSld>
  <p:clrMapOvr>
    <a:masterClrMapping/>
  </p:clrMapOvr>
  <p:timing>
    <p:tnLst>
      <p:par>
        <p:cTn id="1" dur="indefinite" restart="never" nodeType="tmRoot"/>
      </p:par>
    </p:tnLst>
  </p:timing>
</p:sldLayout>
</file>

<file path=ppt/slideLayouts/slideLayout1135.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75808234"/>
      </p:ext>
    </p:extLst>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30043228"/>
      </p:ext>
    </p:extLst>
  </p:cSld>
  <p:clrMapOvr>
    <a:masterClrMapping/>
  </p:clrMapOvr>
  <p:timing>
    <p:tnLst>
      <p:par>
        <p:cTn id="1" dur="indefinite" restart="never" nodeType="tmRoot"/>
      </p:par>
    </p:tnLst>
  </p:timing>
</p:sldLayout>
</file>

<file path=ppt/slideLayouts/slideLayout1137.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3577630"/>
      </p:ext>
    </p:extLst>
  </p:cSld>
  <p:clrMapOvr>
    <a:masterClrMapping/>
  </p:clrMapOvr>
  <p:timing>
    <p:tnLst>
      <p:par>
        <p:cTn id="1" dur="indefinite" restart="never" nodeType="tmRoot"/>
      </p:par>
    </p:tnLst>
  </p:timing>
</p:sldLayout>
</file>

<file path=ppt/slideLayouts/slideLayout1138.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541335790"/>
      </p:ext>
    </p:extLst>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585756438"/>
      </p:ext>
    </p:extLst>
  </p:cSld>
  <p:clrMapOvr>
    <a:masterClrMapping/>
  </p:clrMapOvr>
  <p:timing>
    <p:tnLst>
      <p:par>
        <p:cTn id="1" dur="indefinite" restart="never" nodeType="tmRoot"/>
      </p:par>
    </p:tn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712415584"/>
      </p:ext>
    </p:extLst>
  </p:cSld>
  <p:clrMapOvr>
    <a:masterClrMapping/>
  </p:clrMapOvr>
</p:sldLayout>
</file>

<file path=ppt/slideLayouts/slideLayout1140.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87950456"/>
      </p:ext>
    </p:extLst>
  </p:cSld>
  <p:clrMapOvr>
    <a:masterClrMapping/>
  </p:clrMapOvr>
  <p:timing>
    <p:tnLst>
      <p:par>
        <p:cTn id="1" dur="indefinite" restart="never" nodeType="tmRoot"/>
      </p:par>
    </p:tnLst>
  </p:timing>
</p:sldLayout>
</file>

<file path=ppt/slideLayouts/slideLayout1141.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57410098"/>
      </p:ext>
    </p:extLst>
  </p:cSld>
  <p:clrMapOvr>
    <a:masterClrMapping/>
  </p:clrMapOvr>
  <p:timing>
    <p:tnLst>
      <p:par>
        <p:cTn id="1" dur="indefinite" restart="never" nodeType="tmRoot"/>
      </p:par>
    </p:tnLst>
  </p:timing>
</p:sldLayout>
</file>

<file path=ppt/slideLayouts/slideLayout1142.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42827715"/>
      </p:ext>
    </p:extLst>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977516653"/>
      </p:ext>
    </p:extLst>
  </p:cSld>
  <p:clrMapOvr>
    <a:masterClrMapping/>
  </p:clrMapOvr>
  <p:timing>
    <p:tnLst>
      <p:par>
        <p:cTn id="1" dur="indefinite" restart="never" nodeType="tmRoot"/>
      </p:par>
    </p:tnLst>
  </p:timing>
</p:sldLayout>
</file>

<file path=ppt/slideLayouts/slideLayout1144.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459896065"/>
      </p:ext>
    </p:extLst>
  </p:cSld>
  <p:clrMapOvr>
    <a:masterClrMapping/>
  </p:clrMapOvr>
  <p:timing>
    <p:tnLst>
      <p:par>
        <p:cTn id="1" dur="indefinite" restart="never" nodeType="tmRoot"/>
      </p:par>
    </p:tnLst>
  </p:timing>
</p:sldLayout>
</file>

<file path=ppt/slideLayouts/slideLayout1145.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806542016"/>
      </p:ext>
    </p:extLst>
  </p:cSld>
  <p:clrMapOvr>
    <a:masterClrMapping/>
  </p:clrMapOvr>
  <p:timing>
    <p:tnLst>
      <p:par>
        <p:cTn id="1" dur="indefinite" restart="never" nodeType="tmRoot"/>
      </p:par>
    </p:tnLst>
  </p:timing>
</p:sldLayout>
</file>

<file path=ppt/slideLayouts/slideLayout1146.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682761401"/>
      </p:ext>
    </p:extLst>
  </p:cSld>
  <p:clrMapOvr>
    <a:masterClrMapping/>
  </p:clrMapOvr>
  <p:timing>
    <p:tnLst>
      <p:par>
        <p:cTn id="1" dur="indefinite" restart="never" nodeType="tmRoot"/>
      </p:par>
    </p:tnLst>
  </p:timing>
</p:sldLayout>
</file>

<file path=ppt/slideLayouts/slideLayout1147.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44519550"/>
      </p:ext>
    </p:extLst>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105448802"/>
      </p:ext>
    </p:extLst>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292640189"/>
      </p:ext>
    </p:extLst>
  </p:cSld>
  <p:clrMapOvr>
    <a:masterClrMapping/>
  </p:clrMapOvr>
  <p:timing>
    <p:tnLst>
      <p:par>
        <p:cTn id="1" dur="indefinite" restart="never" nodeType="tmRoot"/>
      </p:par>
    </p:tn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2638" y="4407058"/>
            <a:ext cx="8420100" cy="1304973"/>
          </a:xfrm>
        </p:spPr>
        <p:txBody>
          <a:bodyPr anchor="t"/>
          <a:lstStyle>
            <a:lvl1pPr algn="l">
              <a:defRPr sz="4000" b="1" cap="all"/>
            </a:lvl1pPr>
          </a:lstStyle>
          <a:p>
            <a:r>
              <a:rPr lang="en-US" smtClean="0"/>
              <a:t>Click to edit Master title style</a:t>
            </a:r>
            <a:endParaRPr lang="es-ES"/>
          </a:p>
        </p:txBody>
      </p:sp>
      <p:sp>
        <p:nvSpPr>
          <p:cNvPr id="3" name="Text Placeholder 2"/>
          <p:cNvSpPr>
            <a:spLocks noGrp="1"/>
          </p:cNvSpPr>
          <p:nvPr>
            <p:ph type="body" idx="1"/>
          </p:nvPr>
        </p:nvSpPr>
        <p:spPr>
          <a:xfrm>
            <a:off x="782638" y="2906741"/>
            <a:ext cx="8420100" cy="1500187"/>
          </a:xfrm>
        </p:spPr>
        <p:txBody>
          <a:bodyPr anchor="b"/>
          <a:lstStyle>
            <a:lvl1pPr marL="0" indent="0">
              <a:buNone/>
              <a:defRPr sz="2000"/>
            </a:lvl1pPr>
            <a:lvl2pPr marL="456969" indent="0">
              <a:buNone/>
              <a:defRPr sz="1800"/>
            </a:lvl2pPr>
            <a:lvl3pPr marL="913939" indent="0">
              <a:buNone/>
              <a:defRPr sz="1600"/>
            </a:lvl3pPr>
            <a:lvl4pPr marL="1370908" indent="0">
              <a:buNone/>
              <a:defRPr sz="1400"/>
            </a:lvl4pPr>
            <a:lvl5pPr marL="1827880" indent="0">
              <a:buNone/>
              <a:defRPr sz="1400"/>
            </a:lvl5pPr>
            <a:lvl6pPr marL="2284848" indent="0">
              <a:buNone/>
              <a:defRPr sz="1400"/>
            </a:lvl6pPr>
            <a:lvl7pPr marL="2741818" indent="0">
              <a:buNone/>
              <a:defRPr sz="1400"/>
            </a:lvl7pPr>
            <a:lvl8pPr marL="3198788" indent="0">
              <a:buNone/>
              <a:defRPr sz="1400"/>
            </a:lvl8pPr>
            <a:lvl9pPr marL="3655760" indent="0">
              <a:buNone/>
              <a:defRPr sz="1400"/>
            </a:lvl9pPr>
          </a:lstStyle>
          <a:p>
            <a:pPr lvl="0"/>
            <a:r>
              <a:rPr lang="en-US" smtClean="0"/>
              <a:t>Click to edit Master text styles</a:t>
            </a:r>
          </a:p>
        </p:txBody>
      </p:sp>
    </p:spTree>
    <p:extLst>
      <p:ext uri="{BB962C8B-B14F-4D97-AF65-F5344CB8AC3E}">
        <p14:creationId xmlns:p14="http://schemas.microsoft.com/office/powerpoint/2010/main" val="3117468412"/>
      </p:ext>
    </p:extLst>
  </p:cSld>
  <p:clrMapOvr>
    <a:masterClrMapping/>
  </p:clrMapOvr>
</p:sldLayout>
</file>

<file path=ppt/slideLayouts/slideLayout1150.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44"/>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394950258"/>
      </p:ext>
    </p:extLst>
  </p:cSld>
  <p:clrMapOvr>
    <a:masterClrMapping/>
  </p:clrMapOvr>
  <p:transition/>
  <p:timing>
    <p:tnLst>
      <p:par>
        <p:cTn id="1" dur="indefinite" restart="never" nodeType="tmRoot"/>
      </p:par>
    </p:tnLst>
  </p:timing>
</p:sldLayout>
</file>

<file path=ppt/slideLayouts/slideLayout1151.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387112838"/>
      </p:ext>
    </p:extLst>
  </p:cSld>
  <p:clrMapOvr>
    <a:masterClrMapping/>
  </p:clrMapOvr>
  <p:timing>
    <p:tnLst>
      <p:par>
        <p:cTn id="1" dur="indefinite" restart="never" nodeType="tmRoot"/>
      </p:par>
    </p:tnLst>
  </p:timing>
</p:sldLayout>
</file>

<file path=ppt/slideLayouts/slideLayout1152.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484073896"/>
      </p:ext>
    </p:extLst>
  </p:cSld>
  <p:clrMapOvr>
    <a:masterClrMapping/>
  </p:clrMapOvr>
  <p:timing>
    <p:tnLst>
      <p:par>
        <p:cTn id="1" dur="indefinite" restart="never" nodeType="tmRoot"/>
      </p:par>
    </p:tnLst>
  </p:timing>
</p:sldLayout>
</file>

<file path=ppt/slideLayouts/slideLayout1153.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48"/>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580016226"/>
      </p:ext>
    </p:extLst>
  </p:cSld>
  <p:clrMapOvr>
    <a:masterClrMapping/>
  </p:clrMapOvr>
  <p:timing>
    <p:tnLst>
      <p:par>
        <p:cTn id="1" dur="indefinite" restart="never" nodeType="tmRoot"/>
      </p:par>
    </p:tnLst>
  </p:timing>
</p:sldLayout>
</file>

<file path=ppt/slideLayouts/slideLayout1154.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460332314"/>
      </p:ext>
    </p:extLst>
  </p:cSld>
  <p:clrMapOvr>
    <a:masterClrMapping/>
  </p:clrMapOvr>
  <p:timing>
    <p:tnLst>
      <p:par>
        <p:cTn id="1" dur="indefinite" restart="never" nodeType="tmRoot"/>
      </p:par>
    </p:tnLst>
  </p:timing>
</p:sldLayout>
</file>

<file path=ppt/slideLayouts/slideLayout1155.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545339461"/>
      </p:ext>
    </p:extLst>
  </p:cSld>
  <p:clrMapOvr>
    <a:masterClrMapping/>
  </p:clrMapOvr>
  <p:timing>
    <p:tnLst>
      <p:par>
        <p:cTn id="1" dur="indefinite" restart="never" nodeType="tmRoot"/>
      </p:par>
    </p:tnLst>
  </p:timing>
</p:sldLayout>
</file>

<file path=ppt/slideLayouts/slideLayout1156.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687650692"/>
      </p:ext>
    </p:extLst>
  </p:cSld>
  <p:clrMapOvr>
    <a:masterClrMapping/>
  </p:clrMapOvr>
  <p:timing>
    <p:tnLst>
      <p:par>
        <p:cTn id="1" dur="indefinite" restart="never" nodeType="tmRoot"/>
      </p:par>
    </p:tnLst>
  </p:timing>
</p:sldLayout>
</file>

<file path=ppt/slideLayouts/slideLayout1157.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37248200"/>
      </p:ext>
    </p:extLst>
  </p:cSld>
  <p:clrMapOvr>
    <a:masterClrMapping/>
  </p:clrMapOvr>
  <p:transition/>
  <p:timing>
    <p:tnLst>
      <p:par>
        <p:cTn id="1" dur="indefinite" restart="never" nodeType="tmRoot"/>
      </p:par>
    </p:tnLst>
  </p:timing>
</p:sldLayout>
</file>

<file path=ppt/slideLayouts/slideLayout1158.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908496516"/>
      </p:ext>
    </p:extLst>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4187577504"/>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sz="half" idx="1"/>
          </p:nvPr>
        </p:nvSpPr>
        <p:spPr>
          <a:xfrm>
            <a:off x="415957"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Content Placeholder 3"/>
          <p:cNvSpPr>
            <a:spLocks noGrp="1"/>
          </p:cNvSpPr>
          <p:nvPr>
            <p:ph sz="half" idx="2"/>
          </p:nvPr>
        </p:nvSpPr>
        <p:spPr>
          <a:xfrm>
            <a:off x="5029303"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Tree>
    <p:extLst>
      <p:ext uri="{BB962C8B-B14F-4D97-AF65-F5344CB8AC3E}">
        <p14:creationId xmlns:p14="http://schemas.microsoft.com/office/powerpoint/2010/main" val="1287507637"/>
      </p:ext>
    </p:extLst>
  </p:cSld>
  <p:clrMapOvr>
    <a:masterClrMapping/>
  </p:clrMapOvr>
</p:sldLayout>
</file>

<file path=ppt/slideLayouts/slideLayout1160.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3564227876"/>
      </p:ext>
    </p:extLst>
  </p:cSld>
  <p:clrMapOvr>
    <a:masterClrMapping/>
  </p:clrMapOvr>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796186641"/>
      </p:ext>
    </p:extLst>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825217261"/>
      </p:ext>
    </p:extLst>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816308129"/>
      </p:ext>
    </p:extLst>
  </p:cSld>
  <p:clrMapOvr>
    <a:masterClrMapping/>
  </p:clrMapOvr>
  <p:timing>
    <p:tnLst>
      <p:par>
        <p:cTn id="1" dur="indefinite" restart="never" nodeType="tmRoot"/>
      </p:par>
    </p:tnLst>
  </p:timing>
</p:sldLayout>
</file>

<file path=ppt/slideLayouts/slideLayout1164.xml><?xml version="1.0" encoding="utf-8"?>
<p:sldLayout xmlns:a="http://schemas.openxmlformats.org/drawingml/2006/main" xmlns:r="http://schemas.openxmlformats.org/officeDocument/2006/relationships" xmlns:p="http://schemas.openxmlformats.org/presentationml/2006/main" showMasterSp="0"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33974407"/>
      </p:ext>
    </p:extLst>
  </p:cSld>
  <p:clrMapOvr>
    <a:masterClrMapping/>
  </p:clrMapOvr>
  <p:timing>
    <p:tnLst>
      <p:par>
        <p:cTn id="1" dur="indefinite" restart="never" nodeType="tmRoot"/>
      </p:par>
    </p:tnLst>
  </p:timing>
</p:sldLayout>
</file>

<file path=ppt/slideLayouts/slideLayout116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864117390"/>
      </p:ext>
    </p:extLst>
  </p:cSld>
  <p:clrMapOvr>
    <a:masterClrMapping/>
  </p:clrMapOvr>
  <p:transition/>
  <p:timing>
    <p:tnLst>
      <p:par>
        <p:cTn id="1" dur="indefinite" restart="never" nodeType="tmRoot"/>
      </p:par>
    </p:tnLst>
  </p:timing>
</p:sldLayout>
</file>

<file path=ppt/slideLayouts/slideLayout116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545974222"/>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586402949"/>
      </p:ext>
    </p:extLst>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1908210159"/>
      </p:ext>
    </p:extLst>
  </p:cSld>
  <p:clrMapOvr>
    <a:masterClrMapping/>
  </p:clrMapOvr>
</p:sldLayout>
</file>

<file path=ppt/slideLayouts/slideLayout1169.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23757056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95318" y="274814"/>
            <a:ext cx="8915400" cy="293607"/>
          </a:xfrm>
        </p:spPr>
        <p:txBody>
          <a:bodyPr/>
          <a:lstStyle>
            <a:lvl1pPr>
              <a:defRPr/>
            </a:lvl1pPr>
          </a:lstStyle>
          <a:p>
            <a:r>
              <a:rPr lang="en-US" smtClean="0"/>
              <a:t>Click to edit Master title style</a:t>
            </a:r>
            <a:endParaRPr lang="es-ES"/>
          </a:p>
        </p:txBody>
      </p:sp>
      <p:sp>
        <p:nvSpPr>
          <p:cNvPr id="3" name="Text Placeholder 2"/>
          <p:cNvSpPr>
            <a:spLocks noGrp="1"/>
          </p:cNvSpPr>
          <p:nvPr>
            <p:ph type="body" idx="1"/>
          </p:nvPr>
        </p:nvSpPr>
        <p:spPr>
          <a:xfrm>
            <a:off x="495300" y="1535113"/>
            <a:ext cx="4376738"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95300" y="2174875"/>
            <a:ext cx="437673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Text Placeholder 4"/>
          <p:cNvSpPr>
            <a:spLocks noGrp="1"/>
          </p:cNvSpPr>
          <p:nvPr>
            <p:ph type="body" sz="quarter" idx="3"/>
          </p:nvPr>
        </p:nvSpPr>
        <p:spPr>
          <a:xfrm>
            <a:off x="5032432" y="1535113"/>
            <a:ext cx="4378325"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032432" y="2174875"/>
            <a:ext cx="437832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Tree>
    <p:extLst>
      <p:ext uri="{BB962C8B-B14F-4D97-AF65-F5344CB8AC3E}">
        <p14:creationId xmlns:p14="http://schemas.microsoft.com/office/powerpoint/2010/main" val="3808669267"/>
      </p:ext>
    </p:extLst>
  </p:cSld>
  <p:clrMapOvr>
    <a:masterClrMapping/>
  </p:clrMapOvr>
</p:sldLayout>
</file>

<file path=ppt/slideLayouts/slideLayout1170.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82013080"/>
      </p:ext>
    </p:extLst>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355056622"/>
      </p:ext>
    </p:extLst>
  </p:cSld>
  <p:clrMapOvr>
    <a:masterClrMapping/>
  </p:clrMapOvr>
  <p:timing>
    <p:tnLst>
      <p:par>
        <p:cTn id="1" dur="indefinite" restart="never" nodeType="tmRoot"/>
      </p:par>
    </p:tnLst>
  </p:timing>
</p:sldLayout>
</file>

<file path=ppt/slideLayouts/slideLayout1172.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357930069"/>
      </p:ext>
    </p:extLst>
  </p:cSld>
  <p:clrMapOvr>
    <a:masterClrMapping/>
  </p:clrMapOvr>
  <p:timing>
    <p:tnLst>
      <p:par>
        <p:cTn id="1" dur="indefinite" restart="never" nodeType="tmRoot"/>
      </p:par>
    </p:tnLst>
  </p:timing>
</p:sldLayout>
</file>

<file path=ppt/slideLayouts/slideLayout1173.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058255976"/>
      </p:ext>
    </p:extLst>
  </p:cSld>
  <p:clrMapOvr>
    <a:masterClrMapping/>
  </p:clrMapOvr>
  <p:timing>
    <p:tnLst>
      <p:par>
        <p:cTn id="1" dur="indefinite" restart="never" nodeType="tmRoot"/>
      </p:par>
    </p:tnLst>
  </p:timing>
</p:sldLayout>
</file>

<file path=ppt/slideLayouts/slideLayout1174.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520165519"/>
      </p:ext>
    </p:extLst>
  </p:cSld>
  <p:clrMapOvr>
    <a:masterClrMapping/>
  </p:clrMapOvr>
  <p:timing>
    <p:tnLst>
      <p:par>
        <p:cTn id="1" dur="indefinite" restart="never" nodeType="tmRoot"/>
      </p:par>
    </p:tnLst>
  </p:timing>
</p:sldLayout>
</file>

<file path=ppt/slideLayouts/slideLayout1175.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35184147"/>
      </p:ext>
    </p:extLst>
  </p:cSld>
  <p:clrMapOvr>
    <a:masterClrMapping/>
  </p:clrMapOvr>
  <p:timing>
    <p:tnLst>
      <p:par>
        <p:cTn id="1" dur="indefinite" restart="never" nodeType="tmRoot"/>
      </p:par>
    </p:tnLst>
  </p:timing>
</p:sldLayout>
</file>

<file path=ppt/slideLayouts/slideLayout1176.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745215258"/>
      </p:ext>
    </p:extLst>
  </p:cSld>
  <p:clrMapOvr>
    <a:masterClrMapping/>
  </p:clrMapOvr>
  <p:timing>
    <p:tnLst>
      <p:par>
        <p:cTn id="1" dur="indefinite" restart="never" nodeType="tmRoot"/>
      </p:par>
    </p:tnLst>
  </p:timing>
</p:sldLayout>
</file>

<file path=ppt/slideLayouts/slideLayout1177.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66756282"/>
      </p:ext>
    </p:extLst>
  </p:cSld>
  <p:clrMapOvr>
    <a:masterClrMapping/>
  </p:clrMapOvr>
  <p:timing>
    <p:tnLst>
      <p:par>
        <p:cTn id="1" dur="indefinite" restart="never" nodeType="tmRoot"/>
      </p:par>
    </p:tnLst>
  </p:timing>
</p:sldLayout>
</file>

<file path=ppt/slideLayouts/slideLayout1178.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31274290"/>
      </p:ext>
    </p:extLst>
  </p:cSld>
  <p:clrMapOvr>
    <a:masterClrMapping/>
  </p:clrMapOvr>
  <p:timing>
    <p:tnLst>
      <p:par>
        <p:cTn id="1" dur="indefinite" restart="never" nodeType="tmRoot"/>
      </p:par>
    </p:tnLst>
  </p:timing>
</p:sldLayout>
</file>

<file path=ppt/slideLayouts/slideLayout1179.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657841142"/>
      </p:ext>
    </p:extLst>
  </p:cSld>
  <p:clrMapOvr>
    <a:masterClrMapping/>
  </p:clrMapOvr>
  <p:timing>
    <p:tnLst>
      <p:par>
        <p:cTn id="1" dur="indefinite" restart="never" nodeType="tmRoot"/>
      </p:par>
    </p:tn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590923181"/>
      </p:ext>
    </p:extLst>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998278706"/>
      </p:ext>
    </p:extLst>
  </p:cSld>
  <p:clrMapOvr>
    <a:masterClrMapping/>
  </p:clrMapOvr>
  <p:timing>
    <p:tnLst>
      <p:par>
        <p:cTn id="1" dur="indefinite" restart="never" nodeType="tmRoot"/>
      </p:par>
    </p:tnLst>
  </p:timing>
</p:sldLayout>
</file>

<file path=ppt/slideLayouts/slideLayout1181.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2128972"/>
      </p:ext>
    </p:extLst>
  </p:cSld>
  <p:clrMapOvr>
    <a:masterClrMapping/>
  </p:clrMapOvr>
  <p:timing>
    <p:tnLst>
      <p:par>
        <p:cTn id="1" dur="indefinite" restart="never" nodeType="tmRoot"/>
      </p:par>
    </p:tnLst>
  </p:timing>
</p:sldLayout>
</file>

<file path=ppt/slideLayouts/slideLayout1182.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694518129"/>
      </p:ext>
    </p:extLst>
  </p:cSld>
  <p:clrMapOvr>
    <a:masterClrMapping/>
  </p:clrMapOvr>
  <p:timing>
    <p:tnLst>
      <p:par>
        <p:cTn id="1" dur="indefinite" restart="never" nodeType="tmRoot"/>
      </p:par>
    </p:tnLst>
  </p:timing>
</p:sldLayout>
</file>

<file path=ppt/slideLayouts/slideLayout1183.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292482262"/>
      </p:ext>
    </p:extLst>
  </p:cSld>
  <p:clrMapOvr>
    <a:masterClrMapping/>
  </p:clrMapOvr>
  <p:timing>
    <p:tnLst>
      <p:par>
        <p:cTn id="1" dur="indefinite" restart="never" nodeType="tmRoot"/>
      </p:par>
    </p:tnLst>
  </p:timing>
</p:sldLayout>
</file>

<file path=ppt/slideLayouts/slideLayout1184.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179202773"/>
      </p:ext>
    </p:extLst>
  </p:cSld>
  <p:clrMapOvr>
    <a:masterClrMapping/>
  </p:clrMapOvr>
  <p:timing>
    <p:tnLst>
      <p:par>
        <p:cTn id="1" dur="indefinite" restart="never" nodeType="tmRoot"/>
      </p:par>
    </p:tnLst>
  </p:timing>
</p:sldLayout>
</file>

<file path=ppt/slideLayouts/slideLayout1185.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310863178"/>
      </p:ext>
    </p:extLst>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81897704"/>
      </p:ext>
    </p:extLst>
  </p:cSld>
  <p:clrMapOvr>
    <a:masterClrMapping/>
  </p:clrMapOvr>
  <p:timing>
    <p:tnLst>
      <p:par>
        <p:cTn id="1" dur="indefinite" restart="never" nodeType="tmRoot"/>
      </p:par>
    </p:tnLst>
  </p:timing>
</p:sldLayout>
</file>

<file path=ppt/slideLayouts/slideLayout1187.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84547333"/>
      </p:ext>
    </p:extLst>
  </p:cSld>
  <p:clrMapOvr>
    <a:masterClrMapping/>
  </p:clrMapOvr>
  <p:timing>
    <p:tnLst>
      <p:par>
        <p:cTn id="1" dur="indefinite" restart="never" nodeType="tmRoot"/>
      </p:par>
    </p:tnLst>
  </p:timing>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701405333"/>
      </p:ext>
    </p:extLst>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30606731"/>
      </p:ext>
    </p:extLst>
  </p:cSld>
  <p:clrMapOvr>
    <a:masterClrMapping/>
  </p:clrMapOvr>
  <p:timing>
    <p:tnLst>
      <p:par>
        <p:cTn id="1" dur="indefinite" restart="never" nodeType="tmRoot"/>
      </p:par>
    </p:tn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094993638"/>
      </p:ext>
    </p:extLst>
  </p:cSld>
  <p:clrMapOvr>
    <a:masterClrMapping/>
  </p:clrMapOvr>
</p:sldLayout>
</file>

<file path=ppt/slideLayouts/slideLayout1190.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94863468"/>
      </p:ext>
    </p:extLst>
  </p:cSld>
  <p:clrMapOvr>
    <a:masterClrMapping/>
  </p:clrMapOvr>
  <p:timing>
    <p:tnLst>
      <p:par>
        <p:cTn id="1" dur="indefinite" restart="never" nodeType="tmRoot"/>
      </p:par>
    </p:tnLst>
  </p:timing>
</p:sldLayout>
</file>

<file path=ppt/slideLayouts/slideLayout1191.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42058078"/>
      </p:ext>
    </p:extLst>
  </p:cSld>
  <p:clrMapOvr>
    <a:masterClrMapping/>
  </p:clrMapOvr>
  <p:timing>
    <p:tnLst>
      <p:par>
        <p:cTn id="1" dur="indefinite" restart="never" nodeType="tmRoot"/>
      </p:par>
    </p:tnLst>
  </p:timing>
</p:sldLayout>
</file>

<file path=ppt/slideLayouts/slideLayout1192.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47010011"/>
      </p:ext>
    </p:extLst>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31741195"/>
      </p:ext>
    </p:extLst>
  </p:cSld>
  <p:clrMapOvr>
    <a:masterClrMapping/>
  </p:clrMapOvr>
  <p:timing>
    <p:tnLst>
      <p:par>
        <p:cTn id="1" dur="indefinite" restart="never" nodeType="tmRoot"/>
      </p:par>
    </p:tnLst>
  </p:timing>
</p:sldLayout>
</file>

<file path=ppt/slideLayouts/slideLayout1194.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017852776"/>
      </p:ext>
    </p:extLst>
  </p:cSld>
  <p:clrMapOvr>
    <a:masterClrMapping/>
  </p:clrMapOvr>
  <p:timing>
    <p:tnLst>
      <p:par>
        <p:cTn id="1" dur="indefinite" restart="never" nodeType="tmRoot"/>
      </p:par>
    </p:tnLst>
  </p:timing>
</p:sldLayout>
</file>

<file path=ppt/slideLayouts/slideLayout1195.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728545040"/>
      </p:ext>
    </p:extLst>
  </p:cSld>
  <p:clrMapOvr>
    <a:masterClrMapping/>
  </p:clrMapOvr>
  <p:timing>
    <p:tnLst>
      <p:par>
        <p:cTn id="1" dur="indefinite" restart="never" nodeType="tmRoot"/>
      </p:par>
    </p:tnLst>
  </p:timing>
</p:sldLayout>
</file>

<file path=ppt/slideLayouts/slideLayout1196.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936039841"/>
      </p:ext>
    </p:extLst>
  </p:cSld>
  <p:clrMapOvr>
    <a:masterClrMapping/>
  </p:clrMapOvr>
  <p:timing>
    <p:tnLst>
      <p:par>
        <p:cTn id="1" dur="indefinite" restart="never" nodeType="tmRoot"/>
      </p:par>
    </p:tnLst>
  </p:timing>
</p:sldLayout>
</file>

<file path=ppt/slideLayouts/slideLayout1197.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00223821"/>
      </p:ext>
    </p:extLst>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723869921"/>
      </p:ext>
    </p:extLst>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81248702"/>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118204433"/>
      </p:ext>
    </p:extLst>
  </p:cSld>
  <p:clrMapOvr>
    <a:masterClrMapping/>
  </p:clrMapOvr>
  <p:timing>
    <p:tnLst>
      <p:par>
        <p:cTn id="1" dur="indefinite" restart="never" nodeType="tmRoot"/>
      </p:par>
    </p:tn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325" y="273051"/>
            <a:ext cx="3259138" cy="652486"/>
          </a:xfrm>
        </p:spPr>
        <p:txBody>
          <a:bodyPr/>
          <a:lstStyle>
            <a:lvl1pPr algn="l">
              <a:defRPr sz="2000" b="1"/>
            </a:lvl1pPr>
          </a:lstStyle>
          <a:p>
            <a:r>
              <a:rPr lang="en-US" smtClean="0"/>
              <a:t>Click to edit Master title style</a:t>
            </a:r>
            <a:endParaRPr lang="es-ES"/>
          </a:p>
        </p:txBody>
      </p:sp>
      <p:sp>
        <p:nvSpPr>
          <p:cNvPr id="3" name="Content Placeholder 2"/>
          <p:cNvSpPr>
            <a:spLocks noGrp="1"/>
          </p:cNvSpPr>
          <p:nvPr>
            <p:ph idx="1"/>
          </p:nvPr>
        </p:nvSpPr>
        <p:spPr>
          <a:xfrm>
            <a:off x="3873509" y="273072"/>
            <a:ext cx="553720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Text Placeholder 3"/>
          <p:cNvSpPr>
            <a:spLocks noGrp="1"/>
          </p:cNvSpPr>
          <p:nvPr>
            <p:ph type="body" sz="half" idx="2"/>
          </p:nvPr>
        </p:nvSpPr>
        <p:spPr>
          <a:xfrm>
            <a:off x="495325" y="1435103"/>
            <a:ext cx="3259138" cy="4691063"/>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4173078256"/>
      </p:ext>
    </p:extLst>
  </p:cSld>
  <p:clrMapOvr>
    <a:masterClrMapping/>
  </p:clrMapOvr>
</p:sldLayout>
</file>

<file path=ppt/slideLayouts/slideLayout1200.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653066151"/>
      </p:ext>
    </p:extLst>
  </p:cSld>
  <p:clrMapOvr>
    <a:masterClrMapping/>
  </p:clrMapOvr>
  <p:timing>
    <p:tnLst>
      <p:par>
        <p:cTn id="1" dur="indefinite" restart="never" nodeType="tmRoot"/>
      </p:par>
    </p:tnLst>
  </p:timing>
</p:sldLayout>
</file>

<file path=ppt/slideLayouts/slideLayout1201.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81073115"/>
      </p:ext>
    </p:extLst>
  </p:cSld>
  <p:clrMapOvr>
    <a:masterClrMapping/>
  </p:clrMapOvr>
  <p:timing>
    <p:tnLst>
      <p:par>
        <p:cTn id="1" dur="indefinite" restart="never" nodeType="tmRoot"/>
      </p:par>
    </p:tnLst>
  </p:timing>
</p:sldLayout>
</file>

<file path=ppt/slideLayouts/slideLayout1202.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049379520"/>
      </p:ext>
    </p:extLst>
  </p:cSld>
  <p:clrMapOvr>
    <a:masterClrMapping/>
  </p:clrMapOvr>
  <p:timing>
    <p:tnLst>
      <p:par>
        <p:cTn id="1" dur="indefinite" restart="never" nodeType="tmRoot"/>
      </p:par>
    </p:tnLst>
  </p:timing>
</p:sldLayout>
</file>

<file path=ppt/slideLayouts/slideLayout1203.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563065487"/>
      </p:ext>
    </p:extLst>
  </p:cSld>
  <p:clrMapOvr>
    <a:masterClrMapping/>
  </p:clrMapOvr>
  <p:timing>
    <p:tnLst>
      <p:par>
        <p:cTn id="1" dur="indefinite" restart="never" nodeType="tmRoot"/>
      </p:par>
    </p:tnLst>
  </p:timing>
</p:sldLayout>
</file>

<file path=ppt/slideLayouts/slideLayout1204.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130848247"/>
      </p:ext>
    </p:extLst>
  </p:cSld>
  <p:clrMapOvr>
    <a:masterClrMapping/>
  </p:clrMapOvr>
  <p:timing>
    <p:tnLst>
      <p:par>
        <p:cTn id="1" dur="indefinite" restart="never" nodeType="tmRoot"/>
      </p:par>
    </p:tnLst>
  </p:timing>
</p:sldLayout>
</file>

<file path=ppt/slideLayouts/slideLayout1205.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803046652"/>
      </p:ext>
    </p:extLst>
  </p:cSld>
  <p:clrMapOvr>
    <a:masterClrMapping/>
  </p:clrMapOvr>
  <p:timing>
    <p:tnLst>
      <p:par>
        <p:cTn id="1" dur="indefinite" restart="never" nodeType="tmRoot"/>
      </p:par>
    </p:tnLst>
  </p:timing>
</p:sldLayout>
</file>

<file path=ppt/slideLayouts/slideLayout1206.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98273364"/>
      </p:ext>
    </p:extLst>
  </p:cSld>
  <p:clrMapOvr>
    <a:masterClrMapping/>
  </p:clrMapOvr>
  <p:timing>
    <p:tnLst>
      <p:par>
        <p:cTn id="1" dur="indefinite" restart="never" nodeType="tmRoot"/>
      </p:par>
    </p:tnLst>
  </p:timing>
</p:sldLayout>
</file>

<file path=ppt/slideLayouts/slideLayout1207.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112462288"/>
      </p:ext>
    </p:extLst>
  </p:cSld>
  <p:clrMapOvr>
    <a:masterClrMapping/>
  </p:clrMapOvr>
  <p:timing>
    <p:tnLst>
      <p:par>
        <p:cTn id="1" dur="indefinite" restart="never" nodeType="tmRoot"/>
      </p:par>
    </p:tnLst>
  </p:timing>
</p:sldLayout>
</file>

<file path=ppt/slideLayouts/slideLayout1208.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260138121"/>
      </p:ext>
    </p:extLst>
  </p:cSld>
  <p:clrMapOvr>
    <a:masterClrMapping/>
  </p:clrMapOvr>
  <p:timing>
    <p:tnLst>
      <p:par>
        <p:cTn id="1" dur="indefinite" restart="never" nodeType="tmRoot"/>
      </p:par>
    </p:tnLst>
  </p:timing>
</p:sldLayout>
</file>

<file path=ppt/slideLayouts/slideLayout1209.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27259118"/>
      </p:ext>
    </p:extLst>
  </p:cSld>
  <p:clrMapOvr>
    <a:masterClrMapping/>
  </p:clrMapOvr>
  <p:timing>
    <p:tnLst>
      <p:par>
        <p:cTn id="1" dur="indefinite" restart="never" nodeType="tmRoot"/>
      </p:par>
    </p:tn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31" y="4800760"/>
            <a:ext cx="5943600" cy="326243"/>
          </a:xfrm>
        </p:spPr>
        <p:txBody>
          <a:bodyPr/>
          <a:lstStyle>
            <a:lvl1pPr algn="l">
              <a:defRPr sz="2000" b="1"/>
            </a:lvl1pPr>
          </a:lstStyle>
          <a:p>
            <a:r>
              <a:rPr lang="en-US" smtClean="0"/>
              <a:t>Click to edit Master title style</a:t>
            </a:r>
            <a:endParaRPr lang="es-ES"/>
          </a:p>
        </p:txBody>
      </p:sp>
      <p:sp>
        <p:nvSpPr>
          <p:cNvPr id="3" name="Picture Placeholder 2"/>
          <p:cNvSpPr>
            <a:spLocks noGrp="1"/>
          </p:cNvSpPr>
          <p:nvPr>
            <p:ph type="pic" idx="1"/>
          </p:nvPr>
        </p:nvSpPr>
        <p:spPr>
          <a:xfrm>
            <a:off x="1941531" y="612775"/>
            <a:ext cx="5943600" cy="4114800"/>
          </a:xfrm>
        </p:spPr>
        <p:txBody>
          <a:bodyPr/>
          <a:lstStyle>
            <a:lvl1pPr marL="0" indent="0">
              <a:buNone/>
              <a:defRPr sz="3200"/>
            </a:lvl1pPr>
            <a:lvl2pPr marL="456969" indent="0">
              <a:buNone/>
              <a:defRPr sz="2800"/>
            </a:lvl2pPr>
            <a:lvl3pPr marL="913939" indent="0">
              <a:buNone/>
              <a:defRPr sz="2400"/>
            </a:lvl3pPr>
            <a:lvl4pPr marL="1370908" indent="0">
              <a:buNone/>
              <a:defRPr sz="2000"/>
            </a:lvl4pPr>
            <a:lvl5pPr marL="1827880" indent="0">
              <a:buNone/>
              <a:defRPr sz="2000"/>
            </a:lvl5pPr>
            <a:lvl6pPr marL="2284848" indent="0">
              <a:buNone/>
              <a:defRPr sz="2000"/>
            </a:lvl6pPr>
            <a:lvl7pPr marL="2741818" indent="0">
              <a:buNone/>
              <a:defRPr sz="2000"/>
            </a:lvl7pPr>
            <a:lvl8pPr marL="3198788" indent="0">
              <a:buNone/>
              <a:defRPr sz="2000"/>
            </a:lvl8pPr>
            <a:lvl9pPr marL="3655760" indent="0">
              <a:buNone/>
              <a:defRPr sz="2000"/>
            </a:lvl9pPr>
          </a:lstStyle>
          <a:p>
            <a:pPr lvl="0"/>
            <a:endParaRPr lang="es-ES" noProof="0" smtClean="0"/>
          </a:p>
        </p:txBody>
      </p:sp>
      <p:sp>
        <p:nvSpPr>
          <p:cNvPr id="4" name="Text Placeholder 3"/>
          <p:cNvSpPr>
            <a:spLocks noGrp="1"/>
          </p:cNvSpPr>
          <p:nvPr>
            <p:ph type="body" sz="half" idx="2"/>
          </p:nvPr>
        </p:nvSpPr>
        <p:spPr>
          <a:xfrm>
            <a:off x="1941531" y="5367338"/>
            <a:ext cx="5943600" cy="804862"/>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170232054"/>
      </p:ext>
    </p:extLst>
  </p:cSld>
  <p:clrMapOvr>
    <a:masterClrMapping/>
  </p:clrMapOvr>
</p:sldLayout>
</file>

<file path=ppt/slideLayouts/slideLayout1210.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633255519"/>
      </p:ext>
    </p:extLst>
  </p:cSld>
  <p:clrMapOvr>
    <a:masterClrMapping/>
  </p:clrMapOvr>
  <p:timing>
    <p:tnLst>
      <p:par>
        <p:cTn id="1" dur="indefinite" restart="never" nodeType="tmRoot"/>
      </p:par>
    </p:tnLst>
  </p:timing>
</p:sldLayout>
</file>

<file path=ppt/slideLayouts/slideLayout1211.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52076926"/>
      </p:ext>
    </p:extLst>
  </p:cSld>
  <p:clrMapOvr>
    <a:masterClrMapping/>
  </p:clrMapOvr>
  <p:timing>
    <p:tnLst>
      <p:par>
        <p:cTn id="1" dur="indefinite" restart="never" nodeType="tmRoot"/>
      </p:par>
    </p:tnLst>
  </p:timing>
</p:sldLayout>
</file>

<file path=ppt/slideLayouts/slideLayout1212.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838985061"/>
      </p:ext>
    </p:extLst>
  </p:cSld>
  <p:clrMapOvr>
    <a:masterClrMapping/>
  </p:clrMapOvr>
  <p:timing>
    <p:tnLst>
      <p:par>
        <p:cTn id="1" dur="indefinite" restart="never" nodeType="tmRoot"/>
      </p:par>
    </p:tnLst>
  </p:timing>
</p:sldLayout>
</file>

<file path=ppt/slideLayouts/slideLayout1213.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72688791"/>
      </p:ext>
    </p:extLst>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3608189"/>
      </p:ext>
    </p:extLst>
  </p:cSld>
  <p:clrMapOvr>
    <a:masterClrMapping/>
  </p:clrMapOvr>
  <p:timing>
    <p:tnLst>
      <p:par>
        <p:cTn id="1" dur="indefinite" restart="never" nodeType="tmRoot"/>
      </p:par>
    </p:tnLst>
  </p:timing>
</p:sldLayout>
</file>

<file path=ppt/slideLayouts/slideLayout1215.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7235272"/>
      </p:ext>
    </p:extLst>
  </p:cSld>
  <p:clrMapOvr>
    <a:masterClrMapping/>
  </p:clrMapOvr>
  <p:timing>
    <p:tnLst>
      <p:par>
        <p:cTn id="1" dur="indefinite" restart="never" nodeType="tmRoot"/>
      </p:par>
    </p:tnLst>
  </p:timing>
</p:sldLayout>
</file>

<file path=ppt/slideLayouts/slideLayout1216.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726892936"/>
      </p:ext>
    </p:extLst>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38689272"/>
      </p:ext>
    </p:extLst>
  </p:cSld>
  <p:clrMapOvr>
    <a:masterClrMapping/>
  </p:clrMapOvr>
  <p:timing>
    <p:tnLst>
      <p:par>
        <p:cTn id="1" dur="indefinite" restart="never" nodeType="tmRoot"/>
      </p:par>
    </p:tnLst>
  </p:timing>
</p:sldLayout>
</file>

<file path=ppt/slideLayouts/slideLayout1218.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034075993"/>
      </p:ext>
    </p:extLst>
  </p:cSld>
  <p:clrMapOvr>
    <a:masterClrMapping/>
  </p:clrMapOvr>
  <p:timing>
    <p:tnLst>
      <p:par>
        <p:cTn id="1" dur="indefinite" restart="never" nodeType="tmRoot"/>
      </p:par>
    </p:tnLst>
  </p:timing>
</p:sldLayout>
</file>

<file path=ppt/slideLayouts/slideLayout1219.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711710475"/>
      </p:ext>
    </p:extLst>
  </p:cSld>
  <p:clrMapOvr>
    <a:masterClrMapping/>
  </p:clrMapOvr>
  <p:timing>
    <p:tnLst>
      <p:par>
        <p:cTn id="1" dur="indefinite" restart="never" nodeType="tmRoot"/>
      </p:par>
    </p:tn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626200666"/>
      </p:ext>
    </p:extLst>
  </p:cSld>
  <p:clrMapOvr>
    <a:masterClrMapping/>
  </p:clrMapOvr>
</p:sldLayout>
</file>

<file path=ppt/slideLayouts/slideLayout1220.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39455833"/>
      </p:ext>
    </p:extLst>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48455962"/>
      </p:ext>
    </p:extLst>
  </p:cSld>
  <p:clrMapOvr>
    <a:masterClrMapping/>
  </p:clrMapOvr>
  <p:timing>
    <p:tnLst>
      <p:par>
        <p:cTn id="1" dur="indefinite" restart="never" nodeType="tmRoot"/>
      </p:par>
    </p:tnLst>
  </p:timing>
</p:sldLayout>
</file>

<file path=ppt/slideLayouts/slideLayout1222.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543898462"/>
      </p:ext>
    </p:extLst>
  </p:cSld>
  <p:clrMapOvr>
    <a:masterClrMapping/>
  </p:clrMapOvr>
  <p:timing>
    <p:tnLst>
      <p:par>
        <p:cTn id="1" dur="indefinite" restart="never" nodeType="tmRoot"/>
      </p:par>
    </p:tnLst>
  </p:timing>
</p:sldLayout>
</file>

<file path=ppt/slideLayouts/slideLayout1223.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209411858"/>
      </p:ext>
    </p:extLst>
  </p:cSld>
  <p:clrMapOvr>
    <a:masterClrMapping/>
  </p:clrMapOvr>
  <p:timing>
    <p:tnLst>
      <p:par>
        <p:cTn id="1" dur="indefinite" restart="never" nodeType="tmRoot"/>
      </p:par>
    </p:tnLst>
  </p:timing>
</p:sldLayout>
</file>

<file path=ppt/slideLayouts/slideLayout1224.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111754124"/>
      </p:ext>
    </p:extLst>
  </p:cSld>
  <p:clrMapOvr>
    <a:masterClrMapping/>
  </p:clrMapOvr>
  <p:timing>
    <p:tnLst>
      <p:par>
        <p:cTn id="1" dur="indefinite" restart="never" nodeType="tmRoot"/>
      </p:par>
    </p:tnLst>
  </p:timing>
</p:sldLayout>
</file>

<file path=ppt/slideLayouts/slideLayout1225.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245305624"/>
      </p:ext>
    </p:extLst>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926704379"/>
      </p:ext>
    </p:extLst>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951221322"/>
      </p:ext>
    </p:extLst>
  </p:cSld>
  <p:clrMapOvr>
    <a:masterClrMapping/>
  </p:clrMapOvr>
  <p:timing>
    <p:tnLst>
      <p:par>
        <p:cTn id="1" dur="indefinite" restart="never" nodeType="tmRoot"/>
      </p:par>
    </p:tnLst>
  </p:timing>
</p:sldLayout>
</file>

<file path=ppt/slideLayouts/slideLayout1228.xml><?xml version="1.0" encoding="utf-8"?>
<p:sldLayout xmlns:a="http://schemas.openxmlformats.org/drawingml/2006/main" xmlns:r="http://schemas.openxmlformats.org/officeDocument/2006/relationships" xmlns:p="http://schemas.openxmlformats.org/presentationml/2006/main" showMasterSp="0" userDrawn="1">
  <p:cSld name="Deloitte Contratapa">
    <p:spTree>
      <p:nvGrpSpPr>
        <p:cNvPr id="1" name=""/>
        <p:cNvGrpSpPr/>
        <p:nvPr/>
      </p:nvGrpSpPr>
      <p:grpSpPr>
        <a:xfrm>
          <a:off x="0" y="0"/>
          <a:ext cx="0" cy="0"/>
          <a:chOff x="0" y="0"/>
          <a:chExt cx="0" cy="0"/>
        </a:xfrm>
      </p:grpSpPr>
    </p:spTree>
    <p:extLst>
      <p:ext uri="{BB962C8B-B14F-4D97-AF65-F5344CB8AC3E}">
        <p14:creationId xmlns:p14="http://schemas.microsoft.com/office/powerpoint/2010/main" val="16774745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122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84973925"/>
      </p:ext>
    </p:extLst>
  </p:cSld>
  <p:clrMapOvr>
    <a:masterClrMapping/>
  </p:clrMapOvr>
  <p:timing>
    <p:tnLst>
      <p:par>
        <p:cTn id="1" dur="indefinite" restart="never" nodeType="tmRoot"/>
      </p:par>
    </p:tn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96572" y="482627"/>
            <a:ext cx="293607" cy="5826125"/>
          </a:xfrm>
        </p:spPr>
        <p:txBody>
          <a:bodyPr vert="eaVert"/>
          <a:lstStyle/>
          <a:p>
            <a:r>
              <a:rPr lang="en-US" smtClean="0"/>
              <a:t>Click to edit Master title style</a:t>
            </a:r>
            <a:endParaRPr lang="es-ES"/>
          </a:p>
        </p:txBody>
      </p:sp>
      <p:sp>
        <p:nvSpPr>
          <p:cNvPr id="3" name="Vertical Text Placeholder 2"/>
          <p:cNvSpPr>
            <a:spLocks noGrp="1"/>
          </p:cNvSpPr>
          <p:nvPr>
            <p:ph type="body" orient="vert" idx="1"/>
          </p:nvPr>
        </p:nvSpPr>
        <p:spPr>
          <a:xfrm>
            <a:off x="415961" y="482627"/>
            <a:ext cx="6653213" cy="58261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868508483"/>
      </p:ext>
    </p:extLst>
  </p:cSld>
  <p:clrMapOvr>
    <a:masterClrMapping/>
  </p:clrMapOvr>
</p:sldLayout>
</file>

<file path=ppt/slideLayouts/slideLayout1230.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177861982"/>
      </p:ext>
    </p:extLst>
  </p:cSld>
  <p:clrMapOvr>
    <a:masterClrMapping/>
  </p:clrMapOvr>
  <p:timing>
    <p:tnLst>
      <p:par>
        <p:cTn id="1" dur="indefinite" restart="never" nodeType="tmRoot"/>
      </p:par>
    </p:tnLst>
  </p:timing>
</p:sldLayout>
</file>

<file path=ppt/slideLayouts/slideLayout1231.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026743978"/>
      </p:ext>
    </p:extLst>
  </p:cSld>
  <p:clrMapOvr>
    <a:masterClrMapping/>
  </p:clrMapOvr>
  <p:timing>
    <p:tnLst>
      <p:par>
        <p:cTn id="1" dur="indefinite" restart="never" nodeType="tmRoot"/>
      </p:par>
    </p:tnLst>
  </p:timing>
</p:sldLayout>
</file>

<file path=ppt/slideLayouts/slideLayout1232.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6051194"/>
      </p:ext>
    </p:extLst>
  </p:cSld>
  <p:clrMapOvr>
    <a:masterClrMapping/>
  </p:clrMapOvr>
  <p:timing>
    <p:tnLst>
      <p:par>
        <p:cTn id="1" dur="indefinite" restart="never" nodeType="tmRoot"/>
      </p:par>
    </p:tnLst>
  </p:timing>
</p:sldLayout>
</file>

<file path=ppt/slideLayouts/slideLayout1233.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258489495"/>
      </p:ext>
    </p:extLst>
  </p:cSld>
  <p:clrMapOvr>
    <a:masterClrMapping/>
  </p:clrMapOvr>
  <p:timing>
    <p:tnLst>
      <p:par>
        <p:cTn id="1" dur="indefinite" restart="never" nodeType="tmRoot"/>
      </p:par>
    </p:tnLst>
  </p:timing>
</p:sldLayout>
</file>

<file path=ppt/slideLayouts/slideLayout1234.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70554602"/>
      </p:ext>
    </p:extLst>
  </p:cSld>
  <p:clrMapOvr>
    <a:masterClrMapping/>
  </p:clrMapOvr>
  <p:timing>
    <p:tnLst>
      <p:par>
        <p:cTn id="1" dur="indefinite" restart="never" nodeType="tmRoot"/>
      </p:par>
    </p:tnLst>
  </p:timing>
</p:sldLayout>
</file>

<file path=ppt/slideLayouts/slideLayout1235.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9554121"/>
      </p:ext>
    </p:extLst>
  </p:cSld>
  <p:clrMapOvr>
    <a:masterClrMapping/>
  </p:clrMapOvr>
  <p:timing>
    <p:tnLst>
      <p:par>
        <p:cTn id="1" dur="indefinite" restart="never" nodeType="tmRoot"/>
      </p:par>
    </p:tnLst>
  </p:timing>
</p:sldLayout>
</file>

<file path=ppt/slideLayouts/slideLayout1236.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278407210"/>
      </p:ext>
    </p:extLst>
  </p:cSld>
  <p:clrMapOvr>
    <a:masterClrMapping/>
  </p:clrMapOvr>
  <p:timing>
    <p:tnLst>
      <p:par>
        <p:cTn id="1" dur="indefinite" restart="never" nodeType="tmRoot"/>
      </p:par>
    </p:tnLst>
  </p:timing>
</p:sldLayout>
</file>

<file path=ppt/slideLayouts/slideLayout1237.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167953074"/>
      </p:ext>
    </p:extLst>
  </p:cSld>
  <p:clrMapOvr>
    <a:masterClrMapping/>
  </p:clrMapOvr>
  <p:timing>
    <p:tnLst>
      <p:par>
        <p:cTn id="1" dur="indefinite" restart="never" nodeType="tmRoot"/>
      </p:par>
    </p:tnLst>
  </p:timing>
</p:sldLayout>
</file>

<file path=ppt/slideLayouts/slideLayout1238.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520371443"/>
      </p:ext>
    </p:extLst>
  </p:cSld>
  <p:clrMapOvr>
    <a:masterClrMapping/>
  </p:clrMapOvr>
  <p:timing>
    <p:tnLst>
      <p:par>
        <p:cTn id="1" dur="indefinite" restart="never" nodeType="tmRoot"/>
      </p:par>
    </p:tnLst>
  </p:timing>
</p:sldLayout>
</file>

<file path=ppt/slideLayouts/slideLayout1239.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525841123"/>
      </p:ext>
    </p:extLst>
  </p:cSld>
  <p:clrMapOvr>
    <a:masterClrMapping/>
  </p:clrMapOvr>
  <p:timing>
    <p:tnLst>
      <p:par>
        <p:cTn id="1" dur="indefinite" restart="never" nodeType="tmRoot"/>
      </p:par>
    </p:tn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0212" y="482627"/>
            <a:ext cx="9059863" cy="293607"/>
          </a:xfrm>
        </p:spPr>
        <p:txBody>
          <a:bodyPr/>
          <a:lstStyle/>
          <a:p>
            <a:r>
              <a:rPr lang="en-US" smtClean="0"/>
              <a:t>Click to edit Master title style</a:t>
            </a:r>
            <a:endParaRPr lang="es-ES"/>
          </a:p>
        </p:txBody>
      </p:sp>
      <p:sp>
        <p:nvSpPr>
          <p:cNvPr id="3" name="Table Placeholder 2"/>
          <p:cNvSpPr>
            <a:spLocks noGrp="1"/>
          </p:cNvSpPr>
          <p:nvPr>
            <p:ph type="tbl" idx="1"/>
          </p:nvPr>
        </p:nvSpPr>
        <p:spPr>
          <a:xfrm>
            <a:off x="415943" y="1123974"/>
            <a:ext cx="9074150" cy="5184775"/>
          </a:xfrm>
        </p:spPr>
        <p:txBody>
          <a:bodyPr/>
          <a:lstStyle/>
          <a:p>
            <a:pPr lvl="0"/>
            <a:endParaRPr lang="es-ES" noProof="0" smtClean="0"/>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673134869"/>
      </p:ext>
    </p:extLst>
  </p:cSld>
  <p:clrMapOvr>
    <a:masterClrMapping/>
  </p:clrMapOvr>
</p:sldLayout>
</file>

<file path=ppt/slideLayouts/slideLayout1240.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299650906"/>
      </p:ext>
    </p:extLst>
  </p:cSld>
  <p:clrMapOvr>
    <a:masterClrMapping/>
  </p:clrMapOvr>
  <p:timing>
    <p:tnLst>
      <p:par>
        <p:cTn id="1" dur="indefinite" restart="never" nodeType="tmRoot"/>
      </p:par>
    </p:tnLst>
  </p:timing>
</p:sldLayout>
</file>

<file path=ppt/slideLayouts/slideLayout1241.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748387651"/>
      </p:ext>
    </p:extLst>
  </p:cSld>
  <p:clrMapOvr>
    <a:masterClrMapping/>
  </p:clrMapOvr>
  <p:timing>
    <p:tnLst>
      <p:par>
        <p:cTn id="1" dur="indefinite" restart="never" nodeType="tmRoot"/>
      </p:par>
    </p:tnLst>
  </p:timing>
</p:sldLayout>
</file>

<file path=ppt/slideLayouts/slideLayout1242.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7863640"/>
      </p:ext>
    </p:extLst>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474592557"/>
      </p:ext>
    </p:extLst>
  </p:cSld>
  <p:clrMapOvr>
    <a:masterClrMapping/>
  </p:clrMapOvr>
  <p:timing>
    <p:tnLst>
      <p:par>
        <p:cTn id="1" dur="indefinite" restart="never" nodeType="tmRoot"/>
      </p:par>
    </p:tnLst>
  </p:timing>
</p:sldLayout>
</file>

<file path=ppt/slideLayouts/slideLayout1244.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759299228"/>
      </p:ext>
    </p:extLst>
  </p:cSld>
  <p:clrMapOvr>
    <a:masterClrMapping/>
  </p:clrMapOvr>
  <p:timing>
    <p:tnLst>
      <p:par>
        <p:cTn id="1" dur="indefinite" restart="never" nodeType="tmRoot"/>
      </p:par>
    </p:tnLst>
  </p:timing>
</p:sldLayout>
</file>

<file path=ppt/slideLayouts/slideLayout1245.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657824902"/>
      </p:ext>
    </p:extLst>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08043819"/>
      </p:ext>
    </p:extLst>
  </p:cSld>
  <p:clrMapOvr>
    <a:masterClrMapping/>
  </p:clrMapOvr>
  <p:timing>
    <p:tnLst>
      <p:par>
        <p:cTn id="1" dur="indefinite" restart="never" nodeType="tmRoot"/>
      </p:par>
    </p:tnLst>
  </p:timing>
</p:sldLayout>
</file>

<file path=ppt/slideLayouts/slideLayout1247.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348749657"/>
      </p:ext>
    </p:extLst>
  </p:cSld>
  <p:clrMapOvr>
    <a:masterClrMapping/>
  </p:clrMapOvr>
  <p:timing>
    <p:tnLst>
      <p:par>
        <p:cTn id="1" dur="indefinite" restart="never" nodeType="tmRoot"/>
      </p:par>
    </p:tnLst>
  </p:timing>
</p:sldLayout>
</file>

<file path=ppt/slideLayouts/slideLayout1248.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6568204"/>
      </p:ext>
    </p:extLst>
  </p:cSld>
  <p:clrMapOvr>
    <a:masterClrMapping/>
  </p:clrMapOvr>
  <p:timing>
    <p:tnLst>
      <p:par>
        <p:cTn id="1" dur="indefinite" restart="never" nodeType="tmRoot"/>
      </p:par>
    </p:tnLst>
  </p:timing>
</p:sldLayout>
</file>

<file path=ppt/slideLayouts/slideLayout1249.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947327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120835" name="Title Placeholder 1"/>
          <p:cNvSpPr>
            <a:spLocks noGrp="1"/>
          </p:cNvSpPr>
          <p:nvPr>
            <p:ph type="ctrTitle"/>
          </p:nvPr>
        </p:nvSpPr>
        <p:spPr>
          <a:xfrm>
            <a:off x="830101" y="2886490"/>
            <a:ext cx="4431671" cy="877163"/>
          </a:xfrm>
        </p:spPr>
        <p:txBody>
          <a:bodyPr/>
          <a:lstStyle>
            <a:lvl1pPr>
              <a:lnSpc>
                <a:spcPct val="95000"/>
              </a:lnSpc>
              <a:defRPr sz="30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06"/>
            <a:ext cx="5135113" cy="303897"/>
          </a:xfrm>
        </p:spPr>
        <p:txBody>
          <a:bodyPr anchor="b"/>
          <a:lstStyle>
            <a:lvl1pPr>
              <a:lnSpc>
                <a:spcPts val="2092"/>
              </a:lnSpc>
              <a:defRPr sz="17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85" y="6554102"/>
            <a:ext cx="157094" cy="153888"/>
          </a:xfrm>
        </p:spPr>
        <p:txBody>
          <a:bodyPr/>
          <a:lstStyle>
            <a:lvl1pPr>
              <a:defRPr>
                <a:solidFill>
                  <a:schemeClr val="bg1"/>
                </a:solidFill>
              </a:defRPr>
            </a:lvl1pPr>
          </a:lstStyle>
          <a:p>
            <a:fld id="{20A7A354-C5FB-4D1E-BE75-5A939ED93F75}" type="slidenum">
              <a:rPr lang="es-ES" smtClean="0">
                <a:solidFill>
                  <a:prstClr val="white"/>
                </a:solidFill>
              </a:rPr>
              <a:pPr/>
              <a:t>‹#›</a:t>
            </a:fld>
            <a:endParaRPr lang="es-ES">
              <a:solidFill>
                <a:prstClr val="white"/>
              </a:solidFill>
            </a:endParaRPr>
          </a:p>
        </p:txBody>
      </p:sp>
      <p:sp>
        <p:nvSpPr>
          <p:cNvPr id="11" name="Footer Placeholder 4"/>
          <p:cNvSpPr>
            <a:spLocks noGrp="1"/>
          </p:cNvSpPr>
          <p:nvPr>
            <p:ph type="ftr" sz="quarter" idx="12"/>
          </p:nvPr>
        </p:nvSpPr>
        <p:spPr>
          <a:xfrm>
            <a:off x="836319" y="6554273"/>
            <a:ext cx="4677095" cy="144247"/>
          </a:xfrm>
          <a:prstGeom prst="rect">
            <a:avLst/>
          </a:prstGeom>
        </p:spPr>
        <p:txBody>
          <a:bodyPr lIns="85916" tIns="42958" rIns="85916" bIns="42958"/>
          <a:lstStyle>
            <a:lvl1pPr>
              <a:defRPr>
                <a:solidFill>
                  <a:schemeClr val="bg1"/>
                </a:solidFill>
              </a:defRPr>
            </a:lvl1pPr>
          </a:lstStyle>
          <a:p>
            <a:pPr defTabSz="913939"/>
            <a:endParaRPr lang="es-ES">
              <a:solidFill>
                <a:prstClr val="white"/>
              </a:solidFill>
            </a:endParaRPr>
          </a:p>
        </p:txBody>
      </p:sp>
    </p:spTree>
    <p:extLst>
      <p:ext uri="{BB962C8B-B14F-4D97-AF65-F5344CB8AC3E}">
        <p14:creationId xmlns:p14="http://schemas.microsoft.com/office/powerpoint/2010/main" val="2252176133"/>
      </p:ext>
    </p:extLst>
  </p:cSld>
  <p:clrMapOvr>
    <a:masterClrMapping/>
  </p:clrMapOvr>
  <p:transition/>
</p:sldLayout>
</file>

<file path=ppt/slideLayouts/slideLayout12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813130503"/>
      </p:ext>
    </p:extLst>
  </p:cSld>
  <p:clrMapOvr>
    <a:masterClrMapping/>
  </p:clrMapOvr>
  <p:timing>
    <p:tnLst>
      <p:par>
        <p:cTn id="1" dur="indefinite" restart="never" nodeType="tmRoot"/>
      </p:par>
    </p:tnLst>
  </p:timing>
</p:sldLayout>
</file>

<file path=ppt/slideLayouts/slideLayout1251.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056352255"/>
      </p:ext>
    </p:extLst>
  </p:cSld>
  <p:clrMapOvr>
    <a:masterClrMapping/>
  </p:clrMapOvr>
  <p:timing>
    <p:tnLst>
      <p:par>
        <p:cTn id="1" dur="indefinite" restart="never" nodeType="tmRoot"/>
      </p:par>
    </p:tnLst>
  </p:timing>
</p:sldLayout>
</file>

<file path=ppt/slideLayouts/slideLayout1252.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208054493"/>
      </p:ext>
    </p:extLst>
  </p:cSld>
  <p:clrMapOvr>
    <a:masterClrMapping/>
  </p:clrMapOvr>
  <p:timing>
    <p:tnLst>
      <p:par>
        <p:cTn id="1" dur="indefinite" restart="never" nodeType="tmRoot"/>
      </p:par>
    </p:tnLst>
  </p:timing>
</p:sldLayout>
</file>

<file path=ppt/slideLayouts/slideLayout1253.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999089844"/>
      </p:ext>
    </p:extLst>
  </p:cSld>
  <p:clrMapOvr>
    <a:masterClrMapping/>
  </p:clrMapOvr>
  <p:timing>
    <p:tnLst>
      <p:par>
        <p:cTn id="1" dur="indefinite" restart="never" nodeType="tmRoot"/>
      </p:par>
    </p:tnLst>
  </p:timing>
</p:sldLayout>
</file>

<file path=ppt/slideLayouts/slideLayout1254.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770737729"/>
      </p:ext>
    </p:extLst>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62301954"/>
      </p:ext>
    </p:extLst>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7758835"/>
      </p:ext>
    </p:extLst>
  </p:cSld>
  <p:clrMapOvr>
    <a:masterClrMapping/>
  </p:clrMapOvr>
  <p:timing>
    <p:tnLst>
      <p:par>
        <p:cTn id="1" dur="indefinite" restart="never" nodeType="tmRoot"/>
      </p:par>
    </p:tnLst>
  </p:timing>
</p:sldLayout>
</file>

<file path=ppt/slideLayouts/slideLayout1257.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4"/>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6"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40"/>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email">
            <a:extLst>
              <a:ext uri="{28A0092B-C50C-407E-A947-70E740481C1C}">
                <a14:useLocalDpi xmlns:a14="http://schemas.microsoft.com/office/drawing/2010/main" val="0"/>
              </a:ext>
            </a:extLst>
          </a:blip>
          <a:srcRect/>
          <a:stretch>
            <a:fillRect/>
          </a:stretch>
        </p:blipFill>
        <p:spPr bwMode="auto">
          <a:xfrm>
            <a:off x="311079" y="253484"/>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5" y="6554107"/>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5" y="6554107"/>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225692513"/>
      </p:ext>
    </p:extLst>
  </p:cSld>
  <p:clrMapOvr>
    <a:masterClrMapping/>
  </p:clrMapOvr>
  <p:transition/>
  <p:timing>
    <p:tnLst>
      <p:par>
        <p:cTn id="1" dur="indefinite" restart="never" nodeType="tmRoot"/>
      </p:par>
    </p:tnLst>
  </p:timing>
</p:sldLayout>
</file>

<file path=ppt/slideLayouts/slideLayout1258.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026117500"/>
      </p:ext>
    </p:extLst>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90"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3"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00505439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742950" y="2130604"/>
            <a:ext cx="8420100" cy="293607"/>
          </a:xfrm>
        </p:spPr>
        <p:txBody>
          <a:bodyPr/>
          <a:lstStyle/>
          <a:p>
            <a:r>
              <a:rPr lang="en-US" smtClean="0"/>
              <a:t>Click to edit Master title style</a:t>
            </a:r>
            <a:endParaRPr lang="es-ES"/>
          </a:p>
        </p:txBody>
      </p:sp>
      <p:sp>
        <p:nvSpPr>
          <p:cNvPr id="3" name="Subtitle 2"/>
          <p:cNvSpPr>
            <a:spLocks noGrp="1"/>
          </p:cNvSpPr>
          <p:nvPr>
            <p:ph type="subTitle" idx="1"/>
          </p:nvPr>
        </p:nvSpPr>
        <p:spPr>
          <a:xfrm>
            <a:off x="1485900" y="3886200"/>
            <a:ext cx="6934200" cy="1752600"/>
          </a:xfrm>
        </p:spPr>
        <p:txBody>
          <a:bodyPr/>
          <a:lstStyle>
            <a:lvl1pPr marL="0" indent="0" algn="ctr">
              <a:buNone/>
              <a:defRPr/>
            </a:lvl1pPr>
            <a:lvl2pPr marL="456969" indent="0" algn="ctr">
              <a:buNone/>
              <a:defRPr/>
            </a:lvl2pPr>
            <a:lvl3pPr marL="913939" indent="0" algn="ctr">
              <a:buNone/>
              <a:defRPr/>
            </a:lvl3pPr>
            <a:lvl4pPr marL="1370908" indent="0" algn="ctr">
              <a:buNone/>
              <a:defRPr/>
            </a:lvl4pPr>
            <a:lvl5pPr marL="1827880" indent="0" algn="ctr">
              <a:buNone/>
              <a:defRPr/>
            </a:lvl5pPr>
            <a:lvl6pPr marL="2284848" indent="0" algn="ctr">
              <a:buNone/>
              <a:defRPr/>
            </a:lvl6pPr>
            <a:lvl7pPr marL="2741818" indent="0" algn="ctr">
              <a:buNone/>
              <a:defRPr/>
            </a:lvl7pPr>
            <a:lvl8pPr marL="3198788" indent="0" algn="ctr">
              <a:buNone/>
              <a:defRPr/>
            </a:lvl8pPr>
            <a:lvl9pPr marL="3655760" indent="0" algn="ctr">
              <a:buNone/>
              <a:defRPr/>
            </a:lvl9pPr>
          </a:lstStyle>
          <a:p>
            <a:r>
              <a:rPr lang="en-US" smtClean="0"/>
              <a:t>Click to edit Master subtitle style</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369381632"/>
      </p:ext>
    </p:extLst>
  </p:cSld>
  <p:clrMapOvr>
    <a:masterClrMapping/>
  </p:clrMapOvr>
</p:sldLayout>
</file>

<file path=ppt/slideLayouts/slideLayout1260.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61"/>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428289002"/>
      </p:ext>
    </p:extLst>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098278075"/>
      </p:ext>
    </p:extLst>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659328732"/>
      </p:ext>
    </p:extLst>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email">
            <a:extLst>
              <a:ext uri="{28A0092B-C50C-407E-A947-70E740481C1C}">
                <a14:useLocalDpi xmlns:a14="http://schemas.microsoft.com/office/drawing/2010/main" val="0"/>
              </a:ext>
            </a:extLst>
          </a:blip>
          <a:srcRect/>
          <a:stretch>
            <a:fillRect/>
          </a:stretch>
        </p:blipFill>
        <p:spPr bwMode="auto">
          <a:xfrm>
            <a:off x="373607" y="2989965"/>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5" y="6554107"/>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5" y="6554107"/>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766972016"/>
      </p:ext>
    </p:extLst>
  </p:cSld>
  <p:clrMapOvr>
    <a:masterClrMapping/>
  </p:clrMapOvr>
  <p:timing>
    <p:tnLst>
      <p:par>
        <p:cTn id="1" dur="indefinite" restart="never" nodeType="tmRoot"/>
      </p:par>
    </p:tnLst>
  </p:timing>
</p:sldLayout>
</file>

<file path=ppt/slideLayouts/slideLayout1264.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2604921554"/>
      </p:ext>
    </p:extLst>
  </p:cSld>
  <p:clrMapOvr>
    <a:masterClrMapping/>
  </p:clrMapOvr>
  <p:transition/>
  <p:timing>
    <p:tnLst>
      <p:par>
        <p:cTn id="1" dur="indefinite" restart="never" nodeType="tmRoot"/>
      </p:par>
    </p:tnLst>
  </p:timing>
</p:sldLayout>
</file>

<file path=ppt/slideLayouts/slideLayout1265.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788846945"/>
      </p:ext>
    </p:extLst>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4048379095"/>
      </p:ext>
    </p:extLst>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1155678749"/>
      </p:ext>
    </p:extLst>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822389791"/>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460558751"/>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725865338"/>
      </p:ext>
    </p:extLst>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788111395"/>
      </p:ext>
    </p:extLst>
  </p:cSld>
  <p:clrMapOvr>
    <a:masterClrMapping/>
  </p:clrMapOvr>
  <p:timing>
    <p:tnLst>
      <p:par>
        <p:cTn id="1" dur="indefinite" restart="never" nodeType="tmRoot"/>
      </p:par>
    </p:tnLst>
  </p:timing>
</p:sldLayout>
</file>

<file path=ppt/slideLayouts/slideLayout127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1996741365"/>
      </p:ext>
    </p:extLst>
  </p:cSld>
  <p:clrMapOvr>
    <a:masterClrMapping/>
  </p:clrMapOvr>
  <p:transition/>
  <p:timing>
    <p:tnLst>
      <p:par>
        <p:cTn id="1" dur="indefinite" restart="never" nodeType="tmRoot"/>
      </p:par>
    </p:tnLst>
  </p:timing>
</p:sldLayout>
</file>

<file path=ppt/slideLayouts/slideLayout127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371710053"/>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321335775"/>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3072691239"/>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935904110"/>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702492814"/>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1041790334"/>
      </p:ext>
    </p:extLst>
  </p:cSld>
  <p:clrMapOvr>
    <a:masterClrMapping/>
  </p:clrMapOvr>
  <p:timing>
    <p:tnLst>
      <p:par>
        <p:cTn id="1" dur="indefinite" restart="never" nodeType="tmRoot"/>
      </p:par>
    </p:tnLst>
  </p:timing>
</p:sldLayout>
</file>

<file path=ppt/slideLayouts/slideLayout1278.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81038" y="1825625"/>
            <a:ext cx="421005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5014913" y="1825625"/>
            <a:ext cx="421005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681038" y="6356351"/>
            <a:ext cx="2228850" cy="365125"/>
          </a:xfrm>
          <a:prstGeom prst="rect">
            <a:avLst/>
          </a:prstGeom>
        </p:spPr>
        <p:txBody>
          <a:bodyPr/>
          <a:lstStyle/>
          <a:p>
            <a:fld id="{07A09050-E2A5-45D5-81FA-A4B7A7F47EE9}" type="datetimeFigureOut">
              <a:rPr lang="en-US" smtClean="0">
                <a:solidFill>
                  <a:srgbClr val="002776"/>
                </a:solidFill>
              </a:rPr>
              <a:pPr/>
              <a:t>6/29/2016</a:t>
            </a:fld>
            <a:endParaRPr lang="en-US">
              <a:solidFill>
                <a:srgbClr val="002776"/>
              </a:solidFill>
            </a:endParaRPr>
          </a:p>
        </p:txBody>
      </p:sp>
      <p:sp>
        <p:nvSpPr>
          <p:cNvPr id="6" name="Footer Placeholder 5"/>
          <p:cNvSpPr>
            <a:spLocks noGrp="1"/>
          </p:cNvSpPr>
          <p:nvPr>
            <p:ph type="ftr" sz="quarter" idx="11"/>
          </p:nvPr>
        </p:nvSpPr>
        <p:spPr/>
        <p:txBody>
          <a:bodyPr/>
          <a:lstStyle/>
          <a:p>
            <a:endParaRPr lang="en-US">
              <a:solidFill>
                <a:srgbClr val="002776"/>
              </a:solidFill>
            </a:endParaRPr>
          </a:p>
        </p:txBody>
      </p:sp>
      <p:sp>
        <p:nvSpPr>
          <p:cNvPr id="7" name="Slide Number Placeholder 6"/>
          <p:cNvSpPr>
            <a:spLocks noGrp="1"/>
          </p:cNvSpPr>
          <p:nvPr>
            <p:ph type="sldNum" sz="quarter" idx="12"/>
          </p:nvPr>
        </p:nvSpPr>
        <p:spPr/>
        <p:txBody>
          <a:bodyPr/>
          <a:lstStyle/>
          <a:p>
            <a:fld id="{16D40459-8957-45F3-8654-A0CEC0784F44}" type="slidenum">
              <a:rPr lang="en-US" smtClean="0">
                <a:solidFill>
                  <a:srgbClr val="002776"/>
                </a:solidFill>
              </a:rPr>
              <a:pPr/>
              <a:t>‹#›</a:t>
            </a:fld>
            <a:endParaRPr lang="en-US">
              <a:solidFill>
                <a:srgbClr val="002776"/>
              </a:solidFill>
            </a:endParaRPr>
          </a:p>
        </p:txBody>
      </p:sp>
    </p:spTree>
    <p:extLst>
      <p:ext uri="{BB962C8B-B14F-4D97-AF65-F5344CB8AC3E}">
        <p14:creationId xmlns:p14="http://schemas.microsoft.com/office/powerpoint/2010/main" val="1107531991"/>
      </p:ext>
    </p:extLst>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bg1"/>
        </a:solidFill>
        <a:effectLst/>
      </p:bgPr>
    </p:bg>
    <p:spTree>
      <p:nvGrpSpPr>
        <p:cNvPr id="1" name=""/>
        <p:cNvGrpSpPr/>
        <p:nvPr/>
      </p:nvGrpSpPr>
      <p:grpSpPr>
        <a:xfrm>
          <a:off x="0" y="0"/>
          <a:ext cx="0" cy="0"/>
          <a:chOff x="0" y="0"/>
          <a:chExt cx="0" cy="0"/>
        </a:xfrm>
      </p:grpSpPr>
      <p:graphicFrame>
        <p:nvGraphicFramePr>
          <p:cNvPr id="4" name="AutoShape 91"/>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38952" name="think-cell Slide" r:id="rId5" imgW="0" imgH="0" progId="">
                  <p:embed/>
                </p:oleObj>
              </mc:Choice>
              <mc:Fallback>
                <p:oleObj name="think-cell Slide" r:id="rId5"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5" name="Picture 5" descr="DEL_PRI_RGB"/>
          <p:cNvPicPr>
            <a:picLocks noChangeArrowheads="1"/>
          </p:cNvPicPr>
          <p:nvPr userDrawn="1">
            <p:custDataLst>
              <p:tags r:id="rId3"/>
            </p:custDataLst>
          </p:nvPr>
        </p:nvPicPr>
        <p:blipFill>
          <a:blip r:embed="rId6">
            <a:extLst>
              <a:ext uri="{28A0092B-C50C-407E-A947-70E740481C1C}">
                <a14:useLocalDpi xmlns:a14="http://schemas.microsoft.com/office/drawing/2010/main" val="0"/>
              </a:ext>
            </a:extLst>
          </a:blip>
          <a:srcRect l="7785" t="27351" r="9871" b="25598"/>
          <a:stretch>
            <a:fillRect/>
          </a:stretch>
        </p:blipFill>
        <p:spPr bwMode="auto">
          <a:xfrm>
            <a:off x="268288" y="236538"/>
            <a:ext cx="2541852"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7" name="Picture 12"/>
          <p:cNvPicPr>
            <a:picLocks noChangeAspect="1"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36" name="Text Placeholder 2"/>
          <p:cNvSpPr>
            <a:spLocks noGrp="1"/>
          </p:cNvSpPr>
          <p:nvPr>
            <p:ph type="subTitle" idx="1"/>
          </p:nvPr>
        </p:nvSpPr>
        <p:spPr>
          <a:xfrm>
            <a:off x="414338" y="6081917"/>
            <a:ext cx="5135113" cy="228396"/>
          </a:xfrm>
          <a:prstGeom prst="rect">
            <a:avLst/>
          </a:prstGeom>
        </p:spPr>
        <p:txBody>
          <a:bodyPr lIns="0" tIns="0" rIns="0" bIns="0" anchor="b" anchorCtr="0">
            <a:spAutoFit/>
          </a:bodyPr>
          <a:lstStyle>
            <a:lvl1pPr marL="0" indent="0" eaLnBrk="1" hangingPunct="1">
              <a:lnSpc>
                <a:spcPct val="106000"/>
              </a:lnSpc>
              <a:spcBef>
                <a:spcPct val="15000"/>
              </a:spcBef>
              <a:buFont typeface="Wingdings 2" pitchFamily="18" charset="2"/>
              <a:buNone/>
              <a:defRPr b="1" smtClean="0"/>
            </a:lvl1pPr>
          </a:lstStyle>
          <a:p>
            <a:r>
              <a:rPr lang="en-US" noProof="0" dirty="0" smtClean="0"/>
              <a:t>Click to edit Master subtitle style</a:t>
            </a:r>
            <a:endParaRPr lang="en-US" noProof="0" dirty="0"/>
          </a:p>
        </p:txBody>
      </p:sp>
      <p:sp>
        <p:nvSpPr>
          <p:cNvPr id="110" name="Title Placeholder 1"/>
          <p:cNvSpPr>
            <a:spLocks noGrp="1"/>
          </p:cNvSpPr>
          <p:nvPr>
            <p:ph type="ctrTitle"/>
          </p:nvPr>
        </p:nvSpPr>
        <p:spPr>
          <a:xfrm>
            <a:off x="1238055" y="2886327"/>
            <a:ext cx="4330064" cy="1128762"/>
          </a:xfrm>
          <a:prstGeom prst="rect">
            <a:avLst/>
          </a:prstGeom>
        </p:spPr>
        <p:txBody>
          <a:bodyPr/>
          <a:lstStyle>
            <a:lvl1pPr marL="0" marR="0" indent="0" defTabSz="957998" rtl="0" eaLnBrk="0" fontAlgn="base" latinLnBrk="0" hangingPunct="0">
              <a:lnSpc>
                <a:spcPts val="2800"/>
              </a:lnSpc>
              <a:spcBef>
                <a:spcPct val="0"/>
              </a:spcBef>
              <a:spcAft>
                <a:spcPct val="0"/>
              </a:spcAft>
              <a:tabLst/>
              <a:defRPr sz="2800" b="0">
                <a:solidFill>
                  <a:schemeClr val="tx2"/>
                </a:solidFill>
                <a:latin typeface="Times New Roman" pitchFamily="18" charset="0"/>
              </a:defRPr>
            </a:lvl1pPr>
          </a:lstStyle>
          <a:p>
            <a:pPr lvl="0"/>
            <a:r>
              <a:rPr lang="en-US" noProof="0" smtClean="0"/>
              <a:t>Click to edit Master title style</a:t>
            </a:r>
          </a:p>
        </p:txBody>
      </p:sp>
    </p:spTree>
    <p:extLst>
      <p:ext uri="{BB962C8B-B14F-4D97-AF65-F5344CB8AC3E}">
        <p14:creationId xmlns:p14="http://schemas.microsoft.com/office/powerpoint/2010/main" val="3756641306"/>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2638" y="4407060"/>
            <a:ext cx="8420100" cy="1304973"/>
          </a:xfrm>
        </p:spPr>
        <p:txBody>
          <a:bodyPr anchor="t"/>
          <a:lstStyle>
            <a:lvl1pPr algn="l">
              <a:defRPr sz="4000" b="1" cap="all"/>
            </a:lvl1pPr>
          </a:lstStyle>
          <a:p>
            <a:r>
              <a:rPr lang="en-US" smtClean="0"/>
              <a:t>Click to edit Master title style</a:t>
            </a:r>
            <a:endParaRPr lang="es-ES"/>
          </a:p>
        </p:txBody>
      </p:sp>
      <p:sp>
        <p:nvSpPr>
          <p:cNvPr id="3" name="Text Placeholder 2"/>
          <p:cNvSpPr>
            <a:spLocks noGrp="1"/>
          </p:cNvSpPr>
          <p:nvPr>
            <p:ph type="body" idx="1"/>
          </p:nvPr>
        </p:nvSpPr>
        <p:spPr>
          <a:xfrm>
            <a:off x="782638" y="2906741"/>
            <a:ext cx="8420100" cy="1500187"/>
          </a:xfrm>
        </p:spPr>
        <p:txBody>
          <a:bodyPr anchor="b"/>
          <a:lstStyle>
            <a:lvl1pPr marL="0" indent="0">
              <a:buNone/>
              <a:defRPr sz="2000"/>
            </a:lvl1pPr>
            <a:lvl2pPr marL="456969" indent="0">
              <a:buNone/>
              <a:defRPr sz="1800"/>
            </a:lvl2pPr>
            <a:lvl3pPr marL="913939" indent="0">
              <a:buNone/>
              <a:defRPr sz="1600"/>
            </a:lvl3pPr>
            <a:lvl4pPr marL="1370908" indent="0">
              <a:buNone/>
              <a:defRPr sz="1400"/>
            </a:lvl4pPr>
            <a:lvl5pPr marL="1827880" indent="0">
              <a:buNone/>
              <a:defRPr sz="1400"/>
            </a:lvl5pPr>
            <a:lvl6pPr marL="2284848" indent="0">
              <a:buNone/>
              <a:defRPr sz="1400"/>
            </a:lvl6pPr>
            <a:lvl7pPr marL="2741818" indent="0">
              <a:buNone/>
              <a:defRPr sz="1400"/>
            </a:lvl7pPr>
            <a:lvl8pPr marL="3198788" indent="0">
              <a:buNone/>
              <a:defRPr sz="1400"/>
            </a:lvl8pPr>
            <a:lvl9pPr marL="3655760" indent="0">
              <a:buNone/>
              <a:defRPr sz="1400"/>
            </a:lvl9pPr>
          </a:lstStyle>
          <a:p>
            <a:pPr lvl="0"/>
            <a:r>
              <a:rPr lang="en-US" smtClean="0"/>
              <a:t>Click to edit Master text styles</a:t>
            </a:r>
          </a:p>
        </p:txBody>
      </p:sp>
    </p:spTree>
    <p:extLst>
      <p:ext uri="{BB962C8B-B14F-4D97-AF65-F5344CB8AC3E}">
        <p14:creationId xmlns:p14="http://schemas.microsoft.com/office/powerpoint/2010/main" val="2986688448"/>
      </p:ext>
    </p:extLst>
  </p:cSld>
  <p:clrMapOvr>
    <a:masterClrMapping/>
  </p:clrMapOvr>
</p:sldLayout>
</file>

<file path=ppt/slideLayouts/slideLayout1280.xml><?xml version="1.0" encoding="utf-8"?>
<p:sldLayout xmlns:a="http://schemas.openxmlformats.org/drawingml/2006/main" xmlns:r="http://schemas.openxmlformats.org/officeDocument/2006/relationships" xmlns:p="http://schemas.openxmlformats.org/presentationml/2006/main" showMasterSp="0" preserve="1" userDrawn="1">
  <p:cSld name="Title and one content">
    <p:spTree>
      <p:nvGrpSpPr>
        <p:cNvPr id="1" name=""/>
        <p:cNvGrpSpPr/>
        <p:nvPr/>
      </p:nvGrpSpPr>
      <p:grpSpPr>
        <a:xfrm>
          <a:off x="0" y="0"/>
          <a:ext cx="0" cy="0"/>
          <a:chOff x="0" y="0"/>
          <a:chExt cx="0" cy="0"/>
        </a:xfrm>
      </p:grpSpPr>
      <p:graphicFrame>
        <p:nvGraphicFramePr>
          <p:cNvPr id="4" name="AutoShape 94"/>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39976" name="think-cell Slide" r:id="rId6" imgW="0" imgH="0" progId="">
                  <p:embed/>
                </p:oleObj>
              </mc:Choice>
              <mc:Fallback>
                <p:oleObj name="think-cell Slide" r:id="rId6"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5"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7" name="Picture 11"/>
          <p:cNvPicPr>
            <a:picLocks noChangeAspect="1"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itle Placeholder 1"/>
          <p:cNvSpPr>
            <a:spLocks noGrp="1"/>
          </p:cNvSpPr>
          <p:nvPr>
            <p:ph type="title"/>
          </p:nvPr>
        </p:nvSpPr>
        <p:spPr bwMode="auto">
          <a:xfrm>
            <a:off x="429948" y="300039"/>
            <a:ext cx="9046104" cy="595311"/>
          </a:xfrm>
          <a:prstGeom prst="rect">
            <a:avLst/>
          </a:prstGeom>
          <a:noFill/>
          <a:ln w="9525">
            <a:noFill/>
            <a:miter lim="800000"/>
            <a:headEnd/>
            <a:tailEnd/>
          </a:ln>
        </p:spPr>
        <p:txBody>
          <a:bodyPr/>
          <a:lstStyle/>
          <a:p>
            <a:pPr lvl="0"/>
            <a:r>
              <a:rPr lang="en-US" noProof="0" smtClean="0"/>
              <a:t>Click to edit Master title style</a:t>
            </a:r>
            <a:endParaRPr lang="en-US" noProof="0" dirty="0" smtClean="0"/>
          </a:p>
        </p:txBody>
      </p:sp>
      <p:sp>
        <p:nvSpPr>
          <p:cNvPr id="11" name="Text Placeholder 7"/>
          <p:cNvSpPr>
            <a:spLocks noGrp="1"/>
          </p:cNvSpPr>
          <p:nvPr>
            <p:ph type="body" sz="quarter" idx="12"/>
          </p:nvPr>
        </p:nvSpPr>
        <p:spPr>
          <a:xfrm>
            <a:off x="429948" y="1123950"/>
            <a:ext cx="9046105" cy="5186363"/>
          </a:xfrm>
          <a:prstGeom prst="rect">
            <a:avLst/>
          </a:prstGeom>
        </p:spPr>
        <p:txBody>
          <a:bodyPr wrap="square" lIns="0" tIns="0" rIns="0" bIns="0"/>
          <a:lstStyle>
            <a:lvl1pPr marL="0" indent="0">
              <a:lnSpc>
                <a:spcPct val="100000"/>
              </a:lnSpc>
              <a:spcBef>
                <a:spcPts val="400"/>
              </a:spcBef>
              <a:spcAft>
                <a:spcPts val="0"/>
              </a:spcAft>
              <a:defRPr/>
            </a:lvl1pPr>
            <a:lvl2pPr marL="180000" indent="-180000">
              <a:lnSpc>
                <a:spcPct val="100000"/>
              </a:lnSpc>
              <a:spcBef>
                <a:spcPts val="400"/>
              </a:spcBef>
              <a:spcAft>
                <a:spcPts val="0"/>
              </a:spcAft>
              <a:defRPr/>
            </a:lvl2pPr>
            <a:lvl3pPr marL="360000" indent="-180000">
              <a:lnSpc>
                <a:spcPct val="100000"/>
              </a:lnSpc>
              <a:spcBef>
                <a:spcPts val="400"/>
              </a:spcBef>
              <a:spcAft>
                <a:spcPts val="0"/>
              </a:spcAft>
              <a:defRPr sz="1200"/>
            </a:lvl3pPr>
            <a:lvl4pPr marL="540000" indent="-180000">
              <a:lnSpc>
                <a:spcPct val="100000"/>
              </a:lnSpc>
              <a:spcBef>
                <a:spcPts val="400"/>
              </a:spcBef>
              <a:spcAft>
                <a:spcPts val="0"/>
              </a:spcAft>
              <a:defRPr sz="1200"/>
            </a:lvl4pPr>
            <a:lvl5pPr marL="720000">
              <a:lnSpc>
                <a:spcPct val="100000"/>
              </a:lnSpc>
              <a:spcBef>
                <a:spcPts val="400"/>
              </a:spcBef>
              <a:spcAft>
                <a:spcPts val="0"/>
              </a:spcAft>
              <a:defRPr sz="1200"/>
            </a:lvl5pPr>
            <a:lvl6pPr marL="900000" indent="-180000">
              <a:lnSpc>
                <a:spcPct val="100000"/>
              </a:lnSpc>
              <a:spcBef>
                <a:spcPts val="400"/>
              </a:spcBef>
              <a:spcAft>
                <a:spcPts val="0"/>
              </a:spcAft>
              <a:defRPr sz="1200" baseline="0">
                <a:solidFill>
                  <a:schemeClr val="tx1">
                    <a:lumMod val="60000"/>
                    <a:lumOff val="40000"/>
                  </a:schemeClr>
                </a:solidFill>
              </a:defRPr>
            </a:lvl6pPr>
            <a:lvl7pPr marL="1080000" indent="-180000">
              <a:lnSpc>
                <a:spcPct val="100000"/>
              </a:lnSpc>
              <a:spcBef>
                <a:spcPts val="400"/>
              </a:spcBef>
              <a:spcAft>
                <a:spcPts val="0"/>
              </a:spcAft>
              <a:defRPr sz="1200">
                <a:solidFill>
                  <a:schemeClr val="tx1">
                    <a:lumMod val="60000"/>
                    <a:lumOff val="40000"/>
                  </a:schemeClr>
                </a:solidFill>
              </a:defRPr>
            </a:lvl7pPr>
            <a:lvl8pPr marL="1260000" indent="-180000">
              <a:lnSpc>
                <a:spcPct val="100000"/>
              </a:lnSpc>
              <a:spcBef>
                <a:spcPts val="400"/>
              </a:spcBef>
              <a:spcAft>
                <a:spcPts val="0"/>
              </a:spcAft>
              <a:defRPr sz="1200">
                <a:solidFill>
                  <a:schemeClr val="tx1">
                    <a:lumMod val="60000"/>
                    <a:lumOff val="40000"/>
                  </a:schemeClr>
                </a:solidFill>
              </a:defRPr>
            </a:lvl8pPr>
            <a:lvl9pPr marL="1440000" indent="-180000">
              <a:lnSpc>
                <a:spcPct val="100000"/>
              </a:lnSpc>
              <a:spcBef>
                <a:spcPts val="400"/>
              </a:spcBef>
              <a:spcAft>
                <a:spcPts val="0"/>
              </a:spcAft>
              <a:defRPr sz="1200">
                <a:solidFill>
                  <a:schemeClr val="tx1">
                    <a:lumMod val="60000"/>
                    <a:lumOff val="40000"/>
                  </a:schemeClr>
                </a:solidFill>
              </a:defRPr>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a:p>
            <a:pPr lvl="5"/>
            <a:r>
              <a:rPr lang="en-US" noProof="0" dirty="0" smtClean="0"/>
              <a:t>Sixth level</a:t>
            </a:r>
          </a:p>
          <a:p>
            <a:pPr lvl="6"/>
            <a:r>
              <a:rPr lang="en-US" noProof="0" dirty="0" smtClean="0"/>
              <a:t>Seventh level</a:t>
            </a:r>
          </a:p>
          <a:p>
            <a:pPr lvl="7"/>
            <a:r>
              <a:rPr lang="en-US" noProof="0" dirty="0" smtClean="0"/>
              <a:t>Eight level</a:t>
            </a:r>
          </a:p>
          <a:p>
            <a:pPr lvl="8"/>
            <a:r>
              <a:rPr lang="en-US" noProof="0" dirty="0" smtClean="0"/>
              <a:t>Ninth level</a:t>
            </a:r>
            <a:endParaRPr lang="en-US" noProof="0" dirty="0"/>
          </a:p>
        </p:txBody>
      </p:sp>
      <p:sp>
        <p:nvSpPr>
          <p:cNvPr id="8" name="Slide Number Placeholder 3"/>
          <p:cNvSpPr>
            <a:spLocks noGrp="1"/>
          </p:cNvSpPr>
          <p:nvPr>
            <p:ph type="sldNum" sz="quarter" idx="13"/>
            <p:custDataLst>
              <p:tags r:id="rId3"/>
            </p:custDataLst>
          </p:nvPr>
        </p:nvSpPr>
        <p:spPr/>
        <p:txBody>
          <a:bodyPr/>
          <a:lstStyle>
            <a:lvl1pPr>
              <a:defRPr/>
            </a:lvl1pPr>
          </a:lstStyle>
          <a:p>
            <a:pPr>
              <a:defRPr/>
            </a:pPr>
            <a:fld id="{4574CDCB-5E1C-48FB-833B-832822B0A602}" type="slidenum">
              <a:rPr lang="en-US" altLang="es-EC">
                <a:solidFill>
                  <a:srgbClr val="002776"/>
                </a:solidFill>
              </a:rPr>
              <a:pPr>
                <a:defRPr/>
              </a:pPr>
              <a:t>‹#›</a:t>
            </a:fld>
            <a:endParaRPr lang="en-US" altLang="es-EC">
              <a:solidFill>
                <a:srgbClr val="002776"/>
              </a:solidFill>
            </a:endParaRPr>
          </a:p>
        </p:txBody>
      </p:sp>
      <p:sp>
        <p:nvSpPr>
          <p:cNvPr id="9" name="Footer Placeholder 4"/>
          <p:cNvSpPr>
            <a:spLocks noGrp="1"/>
          </p:cNvSpPr>
          <p:nvPr>
            <p:ph type="ftr" sz="quarter" idx="14"/>
            <p:custDataLst>
              <p:tags r:id="rId4"/>
            </p:custDataLst>
          </p:nvPr>
        </p:nvSpPr>
        <p:spPr/>
        <p:txBody>
          <a:bodyPr/>
          <a:lstStyle>
            <a:lvl1pPr>
              <a:defRPr/>
            </a:lvl1pPr>
          </a:lstStyle>
          <a:p>
            <a:pPr>
              <a:defRPr/>
            </a:pPr>
            <a:r>
              <a:rPr lang="en-GB">
                <a:solidFill>
                  <a:srgbClr val="002776"/>
                </a:solidFill>
              </a:rPr>
              <a:t>Deloitte PowerPoint timesaver – March 2011</a:t>
            </a:r>
            <a:endParaRPr lang="en-US" dirty="0">
              <a:solidFill>
                <a:srgbClr val="002776"/>
              </a:solidFill>
            </a:endParaRPr>
          </a:p>
        </p:txBody>
      </p:sp>
    </p:spTree>
    <p:extLst>
      <p:ext uri="{BB962C8B-B14F-4D97-AF65-F5344CB8AC3E}">
        <p14:creationId xmlns:p14="http://schemas.microsoft.com/office/powerpoint/2010/main" val="1807606929"/>
      </p:ext>
    </p:extLst>
  </p:cSld>
  <p:clrMapOvr>
    <a:masterClrMapping/>
  </p:clrMapOvr>
</p:sldLayout>
</file>

<file path=ppt/slideLayouts/slideLayout1281.xml><?xml version="1.0" encoding="utf-8"?>
<p:sldLayout xmlns:a="http://schemas.openxmlformats.org/drawingml/2006/main" xmlns:r="http://schemas.openxmlformats.org/officeDocument/2006/relationships" xmlns:p="http://schemas.openxmlformats.org/presentationml/2006/main" showMasterSp="0" preserve="1" userDrawn="1">
  <p:cSld name="Two Content">
    <p:spTree>
      <p:nvGrpSpPr>
        <p:cNvPr id="1" name=""/>
        <p:cNvGrpSpPr/>
        <p:nvPr/>
      </p:nvGrpSpPr>
      <p:grpSpPr>
        <a:xfrm>
          <a:off x="0" y="0"/>
          <a:ext cx="0" cy="0"/>
          <a:chOff x="0" y="0"/>
          <a:chExt cx="0" cy="0"/>
        </a:xfrm>
      </p:grpSpPr>
      <p:graphicFrame>
        <p:nvGraphicFramePr>
          <p:cNvPr id="5" name="AutoShape 91"/>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1000" name="think-cell Slide" r:id="rId6" imgW="0" imgH="0" progId="">
                  <p:embed/>
                </p:oleObj>
              </mc:Choice>
              <mc:Fallback>
                <p:oleObj name="think-cell Slide" r:id="rId6"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7" name="Picture 11"/>
          <p:cNvPicPr>
            <a:picLocks noChangeAspect="1"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Placeholder 1"/>
          <p:cNvSpPr>
            <a:spLocks noGrp="1"/>
          </p:cNvSpPr>
          <p:nvPr>
            <p:ph type="title"/>
          </p:nvPr>
        </p:nvSpPr>
        <p:spPr bwMode="auto">
          <a:xfrm>
            <a:off x="429948" y="300039"/>
            <a:ext cx="9046104" cy="595311"/>
          </a:xfrm>
          <a:prstGeom prst="rect">
            <a:avLst/>
          </a:prstGeom>
          <a:noFill/>
          <a:ln w="9525">
            <a:noFill/>
            <a:miter lim="800000"/>
            <a:headEnd/>
            <a:tailEnd/>
          </a:ln>
        </p:spPr>
        <p:txBody>
          <a:bodyPr/>
          <a:lstStyle/>
          <a:p>
            <a:pPr lvl="0"/>
            <a:r>
              <a:rPr lang="en-US" noProof="0" smtClean="0"/>
              <a:t>Click to edit Master title style</a:t>
            </a:r>
          </a:p>
        </p:txBody>
      </p:sp>
      <p:sp>
        <p:nvSpPr>
          <p:cNvPr id="13" name="Text Placeholder 7"/>
          <p:cNvSpPr>
            <a:spLocks noGrp="1"/>
          </p:cNvSpPr>
          <p:nvPr>
            <p:ph type="body" sz="quarter" idx="12"/>
          </p:nvPr>
        </p:nvSpPr>
        <p:spPr>
          <a:xfrm>
            <a:off x="429948" y="1123950"/>
            <a:ext cx="4328717" cy="5186363"/>
          </a:xfrm>
          <a:prstGeom prst="rect">
            <a:avLst/>
          </a:prstGeom>
        </p:spPr>
        <p:txBody>
          <a:bodyPr wrap="square" lIns="0" tIns="0" rIns="0" bIns="0"/>
          <a:lstStyle>
            <a:lvl1pPr>
              <a:lnSpc>
                <a:spcPct val="100000"/>
              </a:lnSpc>
              <a:spcBef>
                <a:spcPts val="400"/>
              </a:spcBef>
              <a:spcAft>
                <a:spcPts val="0"/>
              </a:spcAft>
              <a:defRPr/>
            </a:lvl1pPr>
            <a:lvl2pPr marL="180000" indent="-180000">
              <a:lnSpc>
                <a:spcPct val="100000"/>
              </a:lnSpc>
              <a:spcBef>
                <a:spcPts val="400"/>
              </a:spcBef>
              <a:spcAft>
                <a:spcPts val="0"/>
              </a:spcAft>
              <a:defRPr/>
            </a:lvl2pPr>
            <a:lvl3pPr marL="360000" indent="-180000">
              <a:lnSpc>
                <a:spcPct val="100000"/>
              </a:lnSpc>
              <a:spcBef>
                <a:spcPts val="400"/>
              </a:spcBef>
              <a:spcAft>
                <a:spcPts val="0"/>
              </a:spcAft>
              <a:defRPr sz="1200"/>
            </a:lvl3pPr>
            <a:lvl4pPr marL="540000" indent="-180000">
              <a:lnSpc>
                <a:spcPct val="100000"/>
              </a:lnSpc>
              <a:spcBef>
                <a:spcPts val="400"/>
              </a:spcBef>
              <a:spcAft>
                <a:spcPts val="0"/>
              </a:spcAft>
              <a:defRPr sz="1200"/>
            </a:lvl4pPr>
            <a:lvl5pPr marL="720000">
              <a:lnSpc>
                <a:spcPct val="100000"/>
              </a:lnSpc>
              <a:spcBef>
                <a:spcPts val="400"/>
              </a:spcBef>
              <a:spcAft>
                <a:spcPts val="0"/>
              </a:spcAft>
              <a:defRPr sz="1200"/>
            </a:lvl5pPr>
            <a:lvl6pPr marL="900000" indent="-180000">
              <a:lnSpc>
                <a:spcPct val="100000"/>
              </a:lnSpc>
              <a:spcBef>
                <a:spcPts val="400"/>
              </a:spcBef>
              <a:spcAft>
                <a:spcPts val="0"/>
              </a:spcAft>
              <a:defRPr sz="1200" baseline="0">
                <a:solidFill>
                  <a:schemeClr val="tx1">
                    <a:lumMod val="60000"/>
                    <a:lumOff val="40000"/>
                  </a:schemeClr>
                </a:solidFill>
              </a:defRPr>
            </a:lvl6pPr>
            <a:lvl7pPr marL="1080000" indent="-180000">
              <a:lnSpc>
                <a:spcPct val="100000"/>
              </a:lnSpc>
              <a:spcBef>
                <a:spcPts val="400"/>
              </a:spcBef>
              <a:spcAft>
                <a:spcPts val="0"/>
              </a:spcAft>
              <a:defRPr sz="1200">
                <a:solidFill>
                  <a:schemeClr val="tx1">
                    <a:lumMod val="60000"/>
                    <a:lumOff val="40000"/>
                  </a:schemeClr>
                </a:solidFill>
              </a:defRPr>
            </a:lvl7pPr>
            <a:lvl8pPr marL="1260000" indent="-180000">
              <a:lnSpc>
                <a:spcPct val="100000"/>
              </a:lnSpc>
              <a:spcBef>
                <a:spcPts val="400"/>
              </a:spcBef>
              <a:spcAft>
                <a:spcPts val="0"/>
              </a:spcAft>
              <a:defRPr sz="1200">
                <a:solidFill>
                  <a:schemeClr val="tx1">
                    <a:lumMod val="60000"/>
                    <a:lumOff val="40000"/>
                  </a:schemeClr>
                </a:solidFill>
              </a:defRPr>
            </a:lvl8pPr>
            <a:lvl9pPr marL="1440000" indent="-180000">
              <a:lnSpc>
                <a:spcPct val="100000"/>
              </a:lnSpc>
              <a:spcBef>
                <a:spcPts val="400"/>
              </a:spcBef>
              <a:spcAft>
                <a:spcPts val="0"/>
              </a:spcAft>
              <a:defRPr sz="1200">
                <a:solidFill>
                  <a:schemeClr val="tx1">
                    <a:lumMod val="60000"/>
                    <a:lumOff val="40000"/>
                  </a:schemeClr>
                </a:solidFill>
              </a:defRPr>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a:p>
            <a:pPr lvl="5"/>
            <a:r>
              <a:rPr lang="en-US" noProof="0" dirty="0" smtClean="0"/>
              <a:t>Sixth level</a:t>
            </a:r>
          </a:p>
          <a:p>
            <a:pPr lvl="6"/>
            <a:r>
              <a:rPr lang="en-US" noProof="0" dirty="0" smtClean="0"/>
              <a:t>Seventh level</a:t>
            </a:r>
          </a:p>
          <a:p>
            <a:pPr lvl="7"/>
            <a:r>
              <a:rPr lang="en-US" noProof="0" dirty="0" smtClean="0"/>
              <a:t>Eight level</a:t>
            </a:r>
          </a:p>
          <a:p>
            <a:pPr lvl="8"/>
            <a:r>
              <a:rPr lang="en-US" noProof="0" dirty="0" smtClean="0"/>
              <a:t>Ninth level</a:t>
            </a:r>
            <a:endParaRPr lang="en-US" noProof="0" dirty="0"/>
          </a:p>
        </p:txBody>
      </p:sp>
      <p:sp>
        <p:nvSpPr>
          <p:cNvPr id="14" name="Text Placeholder 7"/>
          <p:cNvSpPr>
            <a:spLocks noGrp="1"/>
          </p:cNvSpPr>
          <p:nvPr>
            <p:ph type="body" sz="quarter" idx="16"/>
          </p:nvPr>
        </p:nvSpPr>
        <p:spPr>
          <a:xfrm>
            <a:off x="5147336" y="1122363"/>
            <a:ext cx="4328717" cy="5186363"/>
          </a:xfrm>
          <a:prstGeom prst="rect">
            <a:avLst/>
          </a:prstGeom>
        </p:spPr>
        <p:txBody>
          <a:bodyPr wrap="square" lIns="0" tIns="0" rIns="0" bIns="0"/>
          <a:lstStyle>
            <a:lvl1pPr>
              <a:lnSpc>
                <a:spcPct val="100000"/>
              </a:lnSpc>
              <a:spcBef>
                <a:spcPts val="400"/>
              </a:spcBef>
              <a:spcAft>
                <a:spcPts val="0"/>
              </a:spcAft>
              <a:defRPr/>
            </a:lvl1pPr>
            <a:lvl2pPr marL="180000" indent="-180000">
              <a:lnSpc>
                <a:spcPct val="100000"/>
              </a:lnSpc>
              <a:spcBef>
                <a:spcPts val="400"/>
              </a:spcBef>
              <a:spcAft>
                <a:spcPts val="0"/>
              </a:spcAft>
              <a:defRPr/>
            </a:lvl2pPr>
            <a:lvl3pPr marL="360000" indent="-180000">
              <a:lnSpc>
                <a:spcPct val="100000"/>
              </a:lnSpc>
              <a:spcBef>
                <a:spcPts val="400"/>
              </a:spcBef>
              <a:spcAft>
                <a:spcPts val="0"/>
              </a:spcAft>
              <a:defRPr sz="1200"/>
            </a:lvl3pPr>
            <a:lvl4pPr marL="540000" indent="-180000">
              <a:lnSpc>
                <a:spcPct val="100000"/>
              </a:lnSpc>
              <a:spcBef>
                <a:spcPts val="400"/>
              </a:spcBef>
              <a:spcAft>
                <a:spcPts val="0"/>
              </a:spcAft>
              <a:defRPr sz="1200"/>
            </a:lvl4pPr>
            <a:lvl5pPr marL="720000">
              <a:lnSpc>
                <a:spcPct val="100000"/>
              </a:lnSpc>
              <a:spcBef>
                <a:spcPts val="400"/>
              </a:spcBef>
              <a:spcAft>
                <a:spcPts val="0"/>
              </a:spcAft>
              <a:defRPr sz="1200"/>
            </a:lvl5pPr>
            <a:lvl6pPr marL="900000" indent="-180000">
              <a:lnSpc>
                <a:spcPct val="100000"/>
              </a:lnSpc>
              <a:spcBef>
                <a:spcPts val="400"/>
              </a:spcBef>
              <a:spcAft>
                <a:spcPts val="0"/>
              </a:spcAft>
              <a:defRPr sz="1200" baseline="0">
                <a:solidFill>
                  <a:schemeClr val="tx1">
                    <a:lumMod val="60000"/>
                    <a:lumOff val="40000"/>
                  </a:schemeClr>
                </a:solidFill>
              </a:defRPr>
            </a:lvl6pPr>
            <a:lvl7pPr marL="1080000" indent="-180000">
              <a:lnSpc>
                <a:spcPct val="100000"/>
              </a:lnSpc>
              <a:spcBef>
                <a:spcPts val="400"/>
              </a:spcBef>
              <a:spcAft>
                <a:spcPts val="0"/>
              </a:spcAft>
              <a:defRPr sz="1200">
                <a:solidFill>
                  <a:schemeClr val="tx1">
                    <a:lumMod val="60000"/>
                    <a:lumOff val="40000"/>
                  </a:schemeClr>
                </a:solidFill>
              </a:defRPr>
            </a:lvl7pPr>
            <a:lvl8pPr marL="1260000" indent="-180000">
              <a:lnSpc>
                <a:spcPct val="100000"/>
              </a:lnSpc>
              <a:spcBef>
                <a:spcPts val="400"/>
              </a:spcBef>
              <a:spcAft>
                <a:spcPts val="0"/>
              </a:spcAft>
              <a:defRPr sz="1200">
                <a:solidFill>
                  <a:schemeClr val="tx1">
                    <a:lumMod val="60000"/>
                    <a:lumOff val="40000"/>
                  </a:schemeClr>
                </a:solidFill>
              </a:defRPr>
            </a:lvl8pPr>
            <a:lvl9pPr marL="1440000" indent="-180000">
              <a:lnSpc>
                <a:spcPct val="100000"/>
              </a:lnSpc>
              <a:spcBef>
                <a:spcPts val="400"/>
              </a:spcBef>
              <a:spcAft>
                <a:spcPts val="0"/>
              </a:spcAft>
              <a:defRPr sz="1200">
                <a:solidFill>
                  <a:schemeClr val="tx1">
                    <a:lumMod val="60000"/>
                    <a:lumOff val="40000"/>
                  </a:schemeClr>
                </a:solidFill>
              </a:defRPr>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a:p>
            <a:pPr lvl="5"/>
            <a:r>
              <a:rPr lang="en-US" noProof="0" dirty="0" smtClean="0"/>
              <a:t>Sixth level</a:t>
            </a:r>
          </a:p>
          <a:p>
            <a:pPr lvl="6"/>
            <a:r>
              <a:rPr lang="en-US" noProof="0" dirty="0" smtClean="0"/>
              <a:t>Seventh level</a:t>
            </a:r>
          </a:p>
          <a:p>
            <a:pPr lvl="7"/>
            <a:r>
              <a:rPr lang="en-US" noProof="0" dirty="0" smtClean="0"/>
              <a:t>Eight level</a:t>
            </a:r>
          </a:p>
          <a:p>
            <a:pPr lvl="8"/>
            <a:r>
              <a:rPr lang="en-US" noProof="0" dirty="0" smtClean="0"/>
              <a:t>Ninth level</a:t>
            </a:r>
            <a:endParaRPr lang="en-US" noProof="0" dirty="0"/>
          </a:p>
        </p:txBody>
      </p:sp>
      <p:sp>
        <p:nvSpPr>
          <p:cNvPr id="9" name="Slide Number Placeholder 9"/>
          <p:cNvSpPr>
            <a:spLocks noGrp="1"/>
          </p:cNvSpPr>
          <p:nvPr>
            <p:ph type="sldNum" sz="quarter" idx="17"/>
            <p:custDataLst>
              <p:tags r:id="rId3"/>
            </p:custDataLst>
          </p:nvPr>
        </p:nvSpPr>
        <p:spPr/>
        <p:txBody>
          <a:bodyPr/>
          <a:lstStyle>
            <a:lvl1pPr>
              <a:defRPr/>
            </a:lvl1pPr>
          </a:lstStyle>
          <a:p>
            <a:pPr>
              <a:defRPr/>
            </a:pPr>
            <a:fld id="{214988C3-6DE9-4778-A5E9-64E96AFAFBFE}" type="slidenum">
              <a:rPr lang="en-US" altLang="es-EC">
                <a:solidFill>
                  <a:srgbClr val="002776"/>
                </a:solidFill>
              </a:rPr>
              <a:pPr>
                <a:defRPr/>
              </a:pPr>
              <a:t>‹#›</a:t>
            </a:fld>
            <a:endParaRPr lang="en-US" altLang="es-EC">
              <a:solidFill>
                <a:srgbClr val="002776"/>
              </a:solidFill>
            </a:endParaRPr>
          </a:p>
        </p:txBody>
      </p:sp>
      <p:sp>
        <p:nvSpPr>
          <p:cNvPr id="10" name="Footer Placeholder 10"/>
          <p:cNvSpPr>
            <a:spLocks noGrp="1"/>
          </p:cNvSpPr>
          <p:nvPr>
            <p:ph type="ftr" sz="quarter" idx="18"/>
            <p:custDataLst>
              <p:tags r:id="rId4"/>
            </p:custDataLst>
          </p:nvPr>
        </p:nvSpPr>
        <p:spPr/>
        <p:txBody>
          <a:bodyPr/>
          <a:lstStyle>
            <a:lvl1pPr>
              <a:defRPr/>
            </a:lvl1pPr>
          </a:lstStyle>
          <a:p>
            <a:pPr>
              <a:defRPr/>
            </a:pPr>
            <a:r>
              <a:rPr lang="en-GB">
                <a:solidFill>
                  <a:srgbClr val="002776"/>
                </a:solidFill>
              </a:rPr>
              <a:t>Deloitte PowerPoint timesaver – March 2011</a:t>
            </a:r>
            <a:endParaRPr lang="en-US" dirty="0">
              <a:solidFill>
                <a:srgbClr val="002776"/>
              </a:solidFill>
            </a:endParaRPr>
          </a:p>
        </p:txBody>
      </p:sp>
    </p:spTree>
    <p:extLst>
      <p:ext uri="{BB962C8B-B14F-4D97-AF65-F5344CB8AC3E}">
        <p14:creationId xmlns:p14="http://schemas.microsoft.com/office/powerpoint/2010/main" val="4173570342"/>
      </p:ext>
    </p:extLst>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showMasterSp="0" preserve="1" userDrawn="1">
  <p:cSld name="Divider">
    <p:bg>
      <p:bgPr>
        <a:solidFill>
          <a:schemeClr val="bg2"/>
        </a:solidFill>
        <a:effectLst/>
      </p:bgPr>
    </p:bg>
    <p:spTree>
      <p:nvGrpSpPr>
        <p:cNvPr id="1" name=""/>
        <p:cNvGrpSpPr/>
        <p:nvPr/>
      </p:nvGrpSpPr>
      <p:grpSpPr>
        <a:xfrm>
          <a:off x="0" y="0"/>
          <a:ext cx="0" cy="0"/>
          <a:chOff x="0" y="0"/>
          <a:chExt cx="0" cy="0"/>
        </a:xfrm>
      </p:grpSpPr>
      <p:graphicFrame>
        <p:nvGraphicFramePr>
          <p:cNvPr id="3" name="AutoShape 91"/>
          <p:cNvGraphicFramePr>
            <a:graphicFrameLocks/>
          </p:cNvGraphicFramePr>
          <p:nvPr>
            <p:custDataLst>
              <p:tags r:id="rId3"/>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3048" name="think-cell Slide" r:id="rId5" imgW="0" imgH="0" progId="">
                  <p:embed/>
                </p:oleObj>
              </mc:Choice>
              <mc:Fallback>
                <p:oleObj name="think-cell Slide" r:id="rId5"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4" name="Rectangle 3"/>
          <p:cNvSpPr/>
          <p:nvPr userDrawn="1"/>
        </p:nvSpPr>
        <p:spPr>
          <a:xfrm>
            <a:off x="0" y="0"/>
            <a:ext cx="9906000" cy="6858000"/>
          </a:xfrm>
          <a:prstGeom prst="rect">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anchor="ctr"/>
          <a:lstStyle/>
          <a:p>
            <a:pPr algn="ctr" defTabSz="914400" fontAlgn="base">
              <a:spcBef>
                <a:spcPct val="0"/>
              </a:spcBef>
              <a:spcAft>
                <a:spcPct val="0"/>
              </a:spcAft>
              <a:defRPr/>
            </a:pPr>
            <a:endParaRPr lang="en-GB" sz="1400">
              <a:solidFill>
                <a:srgbClr val="FFFFFF"/>
              </a:solidFill>
            </a:endParaRPr>
          </a:p>
        </p:txBody>
      </p:sp>
      <p:sp>
        <p:nvSpPr>
          <p:cNvPr id="2" name="Title Placeholder 1"/>
          <p:cNvSpPr>
            <a:spLocks noGrp="1"/>
          </p:cNvSpPr>
          <p:nvPr>
            <p:ph type="ctrTitle"/>
          </p:nvPr>
        </p:nvSpPr>
        <p:spPr>
          <a:xfrm>
            <a:off x="1238055" y="2618107"/>
            <a:ext cx="6724800" cy="628377"/>
          </a:xfrm>
        </p:spPr>
        <p:txBody>
          <a:bodyPr>
            <a:spAutoFit/>
          </a:bodyPr>
          <a:lstStyle>
            <a:lvl1pPr>
              <a:lnSpc>
                <a:spcPts val="4888"/>
              </a:lnSpc>
              <a:defRPr sz="5200" b="0">
                <a:solidFill>
                  <a:schemeClr val="tx1"/>
                </a:solidFill>
                <a:latin typeface="Times New Roman" pitchFamily="18" charset="0"/>
              </a:defRPr>
            </a:lvl1pPr>
          </a:lstStyle>
          <a:p>
            <a:r>
              <a:rPr lang="en-US" noProof="0" dirty="0" smtClean="0"/>
              <a:t>Click to edit Master title</a:t>
            </a:r>
            <a:endParaRPr lang="en-US" noProof="0" dirty="0"/>
          </a:p>
        </p:txBody>
      </p:sp>
      <p:sp>
        <p:nvSpPr>
          <p:cNvPr id="5" name="Slide Number Placeholder 3"/>
          <p:cNvSpPr>
            <a:spLocks noGrp="1"/>
          </p:cNvSpPr>
          <p:nvPr>
            <p:ph type="sldNum" sz="quarter" idx="10"/>
          </p:nvPr>
        </p:nvSpPr>
        <p:spPr/>
        <p:txBody>
          <a:bodyPr/>
          <a:lstStyle>
            <a:lvl1pPr>
              <a:defRPr>
                <a:solidFill>
                  <a:schemeClr val="bg2"/>
                </a:solidFill>
              </a:defRPr>
            </a:lvl1pPr>
          </a:lstStyle>
          <a:p>
            <a:pPr>
              <a:defRPr/>
            </a:pPr>
            <a:fld id="{9DA7DCB6-8FF8-43B1-8B79-A2040DEC6DDE}" type="slidenum">
              <a:rPr lang="en-US" altLang="es-EC">
                <a:solidFill>
                  <a:srgbClr val="002776"/>
                </a:solidFill>
              </a:rPr>
              <a:pPr>
                <a:defRPr/>
              </a:pPr>
              <a:t>‹#›</a:t>
            </a:fld>
            <a:endParaRPr lang="en-US" altLang="es-EC">
              <a:solidFill>
                <a:srgbClr val="002776"/>
              </a:solidFill>
            </a:endParaRPr>
          </a:p>
        </p:txBody>
      </p:sp>
      <p:sp>
        <p:nvSpPr>
          <p:cNvPr id="6" name="Footer Placeholder 4"/>
          <p:cNvSpPr>
            <a:spLocks noGrp="1"/>
          </p:cNvSpPr>
          <p:nvPr>
            <p:ph type="ftr" sz="quarter" idx="11"/>
          </p:nvPr>
        </p:nvSpPr>
        <p:spPr/>
        <p:txBody>
          <a:bodyPr/>
          <a:lstStyle>
            <a:lvl1pPr>
              <a:defRPr>
                <a:solidFill>
                  <a:schemeClr val="bg2"/>
                </a:solidFill>
              </a:defRPr>
            </a:lvl1pPr>
          </a:lstStyle>
          <a:p>
            <a:pPr>
              <a:defRPr/>
            </a:pPr>
            <a:r>
              <a:rPr lang="en-GB">
                <a:solidFill>
                  <a:srgbClr val="002776"/>
                </a:solidFill>
              </a:rPr>
              <a:t>Deloitte PowerPoint timesaver – March 2011</a:t>
            </a:r>
            <a:endParaRPr lang="en-US">
              <a:solidFill>
                <a:srgbClr val="002776"/>
              </a:solidFill>
            </a:endParaRPr>
          </a:p>
        </p:txBody>
      </p:sp>
    </p:spTree>
    <p:extLst>
      <p:ext uri="{BB962C8B-B14F-4D97-AF65-F5344CB8AC3E}">
        <p14:creationId xmlns:p14="http://schemas.microsoft.com/office/powerpoint/2010/main" val="1089899813"/>
      </p:ext>
    </p:extLst>
  </p:cSld>
  <p:clrMapOvr>
    <a:overrideClrMapping bg1="dk1" tx1="lt1" bg2="dk2" tx2="lt2" accent1="accent1" accent2="accent2" accent3="accent3" accent4="accent4" accent5="accent5" accent6="accent6" hlink="hlink" folHlink="folHlink"/>
  </p:clrMapOvr>
</p:sldLayout>
</file>

<file path=ppt/slideLayouts/slideLayout1283.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graphicFrame>
        <p:nvGraphicFramePr>
          <p:cNvPr id="2" name="AutoShape 95"/>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4072" name="think-cell Slide" r:id="rId4" imgW="0" imgH="0" progId="">
                  <p:embed/>
                </p:oleObj>
              </mc:Choice>
              <mc:Fallback>
                <p:oleObj name="think-cell Slide" r:id="rId4"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4" name="Picture 11"/>
          <p:cNvPicPr>
            <a:picLocks noChangeAspect="1"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Slide Number Placeholder 1"/>
          <p:cNvSpPr>
            <a:spLocks noGrp="1"/>
          </p:cNvSpPr>
          <p:nvPr>
            <p:ph type="sldNum" sz="quarter" idx="10"/>
          </p:nvPr>
        </p:nvSpPr>
        <p:spPr/>
        <p:txBody>
          <a:bodyPr/>
          <a:lstStyle>
            <a:lvl1pPr>
              <a:defRPr/>
            </a:lvl1pPr>
          </a:lstStyle>
          <a:p>
            <a:pPr>
              <a:defRPr/>
            </a:pPr>
            <a:fld id="{26AE6FC0-44D3-473D-A500-11D3A3F13919}" type="slidenum">
              <a:rPr lang="en-US" altLang="es-EC">
                <a:solidFill>
                  <a:srgbClr val="002776"/>
                </a:solidFill>
              </a:rPr>
              <a:pPr>
                <a:defRPr/>
              </a:pPr>
              <a:t>‹#›</a:t>
            </a:fld>
            <a:endParaRPr lang="en-US" altLang="es-EC">
              <a:solidFill>
                <a:srgbClr val="002776"/>
              </a:solidFill>
            </a:endParaRPr>
          </a:p>
        </p:txBody>
      </p:sp>
      <p:sp>
        <p:nvSpPr>
          <p:cNvPr id="6" name="Footer Placeholder 2"/>
          <p:cNvSpPr>
            <a:spLocks noGrp="1"/>
          </p:cNvSpPr>
          <p:nvPr>
            <p:ph type="ftr" sz="quarter" idx="11"/>
          </p:nvPr>
        </p:nvSpPr>
        <p:spPr/>
        <p:txBody>
          <a:bodyPr/>
          <a:lstStyle>
            <a:lvl1pPr>
              <a:defRPr/>
            </a:lvl1pPr>
          </a:lstStyle>
          <a:p>
            <a:pPr>
              <a:defRPr/>
            </a:pPr>
            <a:r>
              <a:rPr lang="en-GB">
                <a:solidFill>
                  <a:srgbClr val="002776"/>
                </a:solidFill>
              </a:rPr>
              <a:t>Deloitte PowerPoint timesaver – March 2011</a:t>
            </a:r>
            <a:endParaRPr lang="en-US" dirty="0">
              <a:solidFill>
                <a:srgbClr val="002776"/>
              </a:solidFill>
            </a:endParaRPr>
          </a:p>
        </p:txBody>
      </p:sp>
    </p:spTree>
    <p:extLst>
      <p:ext uri="{BB962C8B-B14F-4D97-AF65-F5344CB8AC3E}">
        <p14:creationId xmlns:p14="http://schemas.microsoft.com/office/powerpoint/2010/main" val="2527826992"/>
      </p:ext>
    </p:extLst>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spTree>
      <p:nvGrpSpPr>
        <p:cNvPr id="1" name=""/>
        <p:cNvGrpSpPr/>
        <p:nvPr/>
      </p:nvGrpSpPr>
      <p:grpSpPr>
        <a:xfrm>
          <a:off x="0" y="0"/>
          <a:ext cx="0" cy="0"/>
          <a:chOff x="0" y="0"/>
          <a:chExt cx="0" cy="0"/>
        </a:xfrm>
      </p:grpSpPr>
      <p:pic>
        <p:nvPicPr>
          <p:cNvPr id="5" name="Picture 5" descr="DEL_PRI_RGB"/>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1283" y="254000"/>
            <a:ext cx="2309680"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Picture Placeholder 5"/>
          <p:cNvSpPr>
            <a:spLocks noGrp="1"/>
          </p:cNvSpPr>
          <p:nvPr>
            <p:ph type="pic" sz="quarter" idx="10"/>
          </p:nvPr>
        </p:nvSpPr>
        <p:spPr>
          <a:xfrm>
            <a:off x="4952218" y="1195985"/>
            <a:ext cx="4953782" cy="5239081"/>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picture</a:t>
            </a:r>
            <a:endParaRPr lang="es-ES_tradnl" noProof="0" dirty="0"/>
          </a:p>
        </p:txBody>
      </p:sp>
      <p:sp>
        <p:nvSpPr>
          <p:cNvPr id="120835" name="Title Placeholder 1"/>
          <p:cNvSpPr>
            <a:spLocks noGrp="1"/>
          </p:cNvSpPr>
          <p:nvPr>
            <p:ph type="ctrTitle"/>
          </p:nvPr>
        </p:nvSpPr>
        <p:spPr>
          <a:xfrm>
            <a:off x="830065" y="2886328"/>
            <a:ext cx="4431671" cy="1128762"/>
          </a:xfrm>
        </p:spPr>
        <p:txBody>
          <a:bodyPr/>
          <a:lstStyle>
            <a:lvl1pPr>
              <a:lnSpc>
                <a:spcPct val="95000"/>
              </a:lnSpc>
              <a:defRPr sz="2606"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8"/>
            <a:ext cx="5135113" cy="303897"/>
          </a:xfrm>
        </p:spPr>
        <p:txBody>
          <a:bodyPr anchor="b"/>
          <a:lstStyle>
            <a:lvl1pPr>
              <a:lnSpc>
                <a:spcPts val="1811"/>
              </a:lnSpc>
              <a:defRPr sz="1466"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sp>
        <p:nvSpPr>
          <p:cNvPr id="7" name="Slide Number Placeholder 3"/>
          <p:cNvSpPr>
            <a:spLocks noGrp="1"/>
          </p:cNvSpPr>
          <p:nvPr>
            <p:ph type="sldNum" sz="quarter" idx="11"/>
          </p:nvPr>
        </p:nvSpPr>
        <p:spPr/>
        <p:txBody>
          <a:bodyPr/>
          <a:lstStyle>
            <a:lvl1pPr eaLnBrk="0" hangingPunct="0">
              <a:defRPr smtClean="0">
                <a:solidFill>
                  <a:srgbClr val="FFFFFF"/>
                </a:solidFill>
                <a:latin typeface="Arial" panose="020B0604020202020204" pitchFamily="34" charset="0"/>
                <a:cs typeface="Arial" panose="020B0604020202020204" pitchFamily="34" charset="0"/>
              </a:defRPr>
            </a:lvl1pPr>
          </a:lstStyle>
          <a:p>
            <a:pPr>
              <a:defRPr/>
            </a:pPr>
            <a:fld id="{8789A475-D0E4-4F2B-A922-F7AF4708E5FC}" type="slidenum">
              <a:rPr lang="es-ES_tradnl"/>
              <a:pPr>
                <a:defRPr/>
              </a:pPr>
              <a:t>‹#›</a:t>
            </a:fld>
            <a:endParaRPr lang="es-ES_tradnl" dirty="0"/>
          </a:p>
        </p:txBody>
      </p:sp>
      <p:sp>
        <p:nvSpPr>
          <p:cNvPr id="8" name="Footer Placeholder 4"/>
          <p:cNvSpPr>
            <a:spLocks noGrp="1"/>
          </p:cNvSpPr>
          <p:nvPr>
            <p:ph type="ftr" sz="quarter" idx="12"/>
          </p:nvPr>
        </p:nvSpPr>
        <p:spPr/>
        <p:txBody>
          <a:bodyPr/>
          <a:lstStyle>
            <a:lvl1pPr eaLnBrk="0" hangingPunct="0">
              <a:defRPr dirty="0">
                <a:solidFill>
                  <a:srgbClr val="FFFFFF"/>
                </a:solidFill>
                <a:latin typeface="Arial" panose="020B0604020202020204" pitchFamily="34" charset="0"/>
                <a:cs typeface="Arial" panose="020B0604020202020204" pitchFamily="34" charset="0"/>
              </a:defRPr>
            </a:lvl1pPr>
          </a:lstStyle>
          <a:p>
            <a:pPr>
              <a:defRPr/>
            </a:pPr>
            <a:endParaRPr lang="es-ES_tradnl"/>
          </a:p>
        </p:txBody>
      </p:sp>
    </p:spTree>
    <p:extLst>
      <p:ext uri="{BB962C8B-B14F-4D97-AF65-F5344CB8AC3E}">
        <p14:creationId xmlns:p14="http://schemas.microsoft.com/office/powerpoint/2010/main" val="2391324429"/>
      </p:ext>
    </p:extLst>
  </p:cSld>
  <p:clrMapOvr>
    <a:masterClrMapping/>
  </p:clrMapOvr>
  <p:transition/>
</p:sldLayout>
</file>

<file path=ppt/slideLayouts/slideLayout1285.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eaLnBrk="0" hangingPunct="0">
              <a:defRPr smtClean="0">
                <a:latin typeface="Arial" panose="020B0604020202020204" pitchFamily="34" charset="0"/>
                <a:cs typeface="Arial" panose="020B0604020202020204" pitchFamily="34" charset="0"/>
              </a:defRPr>
            </a:lvl1pPr>
          </a:lstStyle>
          <a:p>
            <a:pPr>
              <a:defRPr/>
            </a:pPr>
            <a:fld id="{4420CAE6-2D97-4C00-9714-8D645F6F0FB2}" type="slidenum">
              <a:rPr lang="es-ES_tradnl"/>
              <a:pPr>
                <a:defRPr/>
              </a:pPr>
              <a:t>‹#›</a:t>
            </a:fld>
            <a:endParaRPr lang="es-ES_tradnl" dirty="0"/>
          </a:p>
        </p:txBody>
      </p:sp>
      <p:sp>
        <p:nvSpPr>
          <p:cNvPr id="5" name="Footer Placeholder 4"/>
          <p:cNvSpPr>
            <a:spLocks noGrp="1"/>
          </p:cNvSpPr>
          <p:nvPr>
            <p:ph type="ftr" sz="quarter" idx="11"/>
          </p:nvPr>
        </p:nvSpPr>
        <p:spPr/>
        <p:txBody>
          <a:bodyPr/>
          <a:lstStyle>
            <a:lvl1pPr eaLnBrk="0" hangingPunct="0">
              <a:defRPr dirty="0">
                <a:latin typeface="Arial" panose="020B0604020202020204" pitchFamily="34" charset="0"/>
                <a:cs typeface="Arial" panose="020B0604020202020204" pitchFamily="34" charset="0"/>
              </a:defRPr>
            </a:lvl1pPr>
          </a:lstStyle>
          <a:p>
            <a:pPr>
              <a:defRPr/>
            </a:pPr>
            <a:endParaRPr lang="es-ES_tradnl"/>
          </a:p>
        </p:txBody>
      </p:sp>
    </p:spTree>
    <p:extLst>
      <p:ext uri="{BB962C8B-B14F-4D97-AF65-F5344CB8AC3E}">
        <p14:creationId xmlns:p14="http://schemas.microsoft.com/office/powerpoint/2010/main" val="1808296778"/>
      </p:ext>
    </p:extLst>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8" y="2835910"/>
            <a:ext cx="5156997" cy="387924"/>
          </a:xfrm>
        </p:spPr>
        <p:txBody>
          <a:bodyPr/>
          <a:lstStyle>
            <a:lvl1pPr>
              <a:defRPr sz="228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10" name="Picture Placeholder 9"/>
          <p:cNvSpPr>
            <a:spLocks noGrp="1"/>
          </p:cNvSpPr>
          <p:nvPr>
            <p:ph type="pic" sz="quarter" idx="13"/>
          </p:nvPr>
        </p:nvSpPr>
        <p:spPr>
          <a:xfrm>
            <a:off x="5627522" y="0"/>
            <a:ext cx="4278479" cy="6858000"/>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picture</a:t>
            </a:r>
            <a:endParaRPr lang="es-ES_tradnl" noProof="0" dirty="0"/>
          </a:p>
        </p:txBody>
      </p:sp>
      <p:sp>
        <p:nvSpPr>
          <p:cNvPr id="4" name="Slide Number Placeholder 3"/>
          <p:cNvSpPr>
            <a:spLocks noGrp="1"/>
          </p:cNvSpPr>
          <p:nvPr>
            <p:ph type="sldNum" sz="quarter" idx="14"/>
          </p:nvPr>
        </p:nvSpPr>
        <p:spPr/>
        <p:txBody>
          <a:bodyPr/>
          <a:lstStyle>
            <a:lvl1pPr eaLnBrk="0" hangingPunct="0">
              <a:defRPr smtClean="0">
                <a:latin typeface="Arial" panose="020B0604020202020204" pitchFamily="34" charset="0"/>
                <a:cs typeface="Arial" panose="020B0604020202020204" pitchFamily="34" charset="0"/>
              </a:defRPr>
            </a:lvl1pPr>
          </a:lstStyle>
          <a:p>
            <a:pPr>
              <a:defRPr/>
            </a:pPr>
            <a:fld id="{922E60AE-F61F-43D9-9D43-2FBED9E413E4}" type="slidenum">
              <a:rPr lang="es-ES_tradnl"/>
              <a:pPr>
                <a:defRPr/>
              </a:pPr>
              <a:t>‹#›</a:t>
            </a:fld>
            <a:endParaRPr lang="es-ES_tradnl" dirty="0"/>
          </a:p>
        </p:txBody>
      </p:sp>
      <p:sp>
        <p:nvSpPr>
          <p:cNvPr id="5" name="Footer Placeholder 4"/>
          <p:cNvSpPr>
            <a:spLocks noGrp="1"/>
          </p:cNvSpPr>
          <p:nvPr>
            <p:ph type="ftr" sz="quarter" idx="15"/>
          </p:nvPr>
        </p:nvSpPr>
        <p:spPr/>
        <p:txBody>
          <a:bodyPr/>
          <a:lstStyle>
            <a:lvl1pPr eaLnBrk="0" hangingPunct="0">
              <a:defRPr dirty="0">
                <a:latin typeface="Arial" panose="020B0604020202020204" pitchFamily="34" charset="0"/>
                <a:cs typeface="Arial" panose="020B0604020202020204" pitchFamily="34" charset="0"/>
              </a:defRPr>
            </a:lvl1pPr>
          </a:lstStyle>
          <a:p>
            <a:pPr>
              <a:defRPr/>
            </a:pPr>
            <a:endParaRPr lang="es-ES_tradnl"/>
          </a:p>
        </p:txBody>
      </p:sp>
    </p:spTree>
    <p:extLst>
      <p:ext uri="{BB962C8B-B14F-4D97-AF65-F5344CB8AC3E}">
        <p14:creationId xmlns:p14="http://schemas.microsoft.com/office/powerpoint/2010/main" val="2865160021"/>
      </p:ext>
    </p:extLst>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9"/>
            <a:ext cx="6621716" cy="1400449"/>
          </a:xfrm>
        </p:spPr>
        <p:txBody>
          <a:bodyPr/>
          <a:lstStyle>
            <a:lvl1pPr>
              <a:lnSpc>
                <a:spcPct val="95000"/>
              </a:lnSpc>
              <a:defRPr sz="4234"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9"/>
          <p:cNvSpPr>
            <a:spLocks noGrp="1"/>
          </p:cNvSpPr>
          <p:nvPr>
            <p:ph type="sldNum" sz="quarter" idx="10"/>
          </p:nvPr>
        </p:nvSpPr>
        <p:spPr/>
        <p:txBody>
          <a:bodyPr/>
          <a:lstStyle>
            <a:lvl1pPr eaLnBrk="0" hangingPunct="0">
              <a:defRPr smtClean="0">
                <a:solidFill>
                  <a:srgbClr val="FFFFFF"/>
                </a:solidFill>
                <a:latin typeface="Arial" panose="020B0604020202020204" pitchFamily="34" charset="0"/>
                <a:cs typeface="Arial" panose="020B0604020202020204" pitchFamily="34" charset="0"/>
              </a:defRPr>
            </a:lvl1pPr>
          </a:lstStyle>
          <a:p>
            <a:pPr>
              <a:defRPr/>
            </a:pPr>
            <a:fld id="{B523B74D-1BA3-4412-9390-BC9106A65F38}" type="slidenum">
              <a:rPr lang="es-ES_tradnl"/>
              <a:pPr>
                <a:defRPr/>
              </a:pPr>
              <a:t>‹#›</a:t>
            </a:fld>
            <a:endParaRPr lang="es-ES_tradnl" dirty="0"/>
          </a:p>
        </p:txBody>
      </p:sp>
      <p:sp>
        <p:nvSpPr>
          <p:cNvPr id="4" name="Footer Placeholder 10"/>
          <p:cNvSpPr>
            <a:spLocks noGrp="1"/>
          </p:cNvSpPr>
          <p:nvPr>
            <p:ph type="ftr" sz="quarter" idx="11"/>
          </p:nvPr>
        </p:nvSpPr>
        <p:spPr/>
        <p:txBody>
          <a:bodyPr/>
          <a:lstStyle>
            <a:lvl1pPr algn="l" defTabSz="829841" rtl="0" eaLnBrk="0" fontAlgn="base" hangingPunct="0">
              <a:lnSpc>
                <a:spcPts val="978"/>
              </a:lnSpc>
              <a:spcBef>
                <a:spcPct val="0"/>
              </a:spcBef>
              <a:spcAft>
                <a:spcPct val="0"/>
              </a:spcAft>
              <a:defRPr lang="es-ES" sz="814" kern="1200" dirty="0">
                <a:solidFill>
                  <a:srgbClr val="FFFFFF"/>
                </a:solidFill>
                <a:latin typeface="Arial" charset="0"/>
                <a:ea typeface="+mn-ea"/>
                <a:cs typeface="Arial" charset="0"/>
              </a:defRPr>
            </a:lvl1pPr>
          </a:lstStyle>
          <a:p>
            <a:pPr>
              <a:defRPr/>
            </a:pPr>
            <a:endParaRPr lang="es-ES_tradnl"/>
          </a:p>
        </p:txBody>
      </p:sp>
    </p:spTree>
    <p:extLst>
      <p:ext uri="{BB962C8B-B14F-4D97-AF65-F5344CB8AC3E}">
        <p14:creationId xmlns:p14="http://schemas.microsoft.com/office/powerpoint/2010/main" val="3552774712"/>
      </p:ext>
    </p:extLst>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eaLnBrk="0" hangingPunct="0">
              <a:defRPr smtClean="0">
                <a:latin typeface="Arial" panose="020B0604020202020204" pitchFamily="34" charset="0"/>
                <a:cs typeface="Arial" panose="020B0604020202020204" pitchFamily="34" charset="0"/>
              </a:defRPr>
            </a:lvl1pPr>
          </a:lstStyle>
          <a:p>
            <a:pPr>
              <a:defRPr/>
            </a:pPr>
            <a:fld id="{9BEE3EBA-7028-49D3-9CC7-229FB437C560}" type="slidenum">
              <a:rPr lang="es-ES_tradnl"/>
              <a:pPr>
                <a:defRPr/>
              </a:pPr>
              <a:t>‹#›</a:t>
            </a:fld>
            <a:endParaRPr lang="es-ES_tradnl" dirty="0"/>
          </a:p>
        </p:txBody>
      </p:sp>
      <p:sp>
        <p:nvSpPr>
          <p:cNvPr id="4" name="Footer Placeholder 3"/>
          <p:cNvSpPr>
            <a:spLocks noGrp="1"/>
          </p:cNvSpPr>
          <p:nvPr>
            <p:ph type="ftr" sz="quarter" idx="11"/>
          </p:nvPr>
        </p:nvSpPr>
        <p:spPr/>
        <p:txBody>
          <a:bodyPr/>
          <a:lstStyle>
            <a:lvl1pPr eaLnBrk="0" hangingPunct="0">
              <a:defRPr dirty="0">
                <a:latin typeface="Arial" panose="020B0604020202020204" pitchFamily="34" charset="0"/>
                <a:cs typeface="Arial" panose="020B0604020202020204" pitchFamily="34" charset="0"/>
              </a:defRPr>
            </a:lvl1pPr>
          </a:lstStyle>
          <a:p>
            <a:pPr>
              <a:defRPr/>
            </a:pPr>
            <a:endParaRPr lang="es-ES_tradnl"/>
          </a:p>
        </p:txBody>
      </p:sp>
    </p:spTree>
    <p:extLst>
      <p:ext uri="{BB962C8B-B14F-4D97-AF65-F5344CB8AC3E}">
        <p14:creationId xmlns:p14="http://schemas.microsoft.com/office/powerpoint/2010/main" val="3781524451"/>
      </p:ext>
    </p:extLst>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eaLnBrk="0" hangingPunct="0">
              <a:defRPr smtClean="0">
                <a:latin typeface="Arial" panose="020B0604020202020204" pitchFamily="34" charset="0"/>
                <a:cs typeface="Arial" panose="020B0604020202020204" pitchFamily="34" charset="0"/>
              </a:defRPr>
            </a:lvl1pPr>
          </a:lstStyle>
          <a:p>
            <a:pPr>
              <a:defRPr/>
            </a:pPr>
            <a:fld id="{9637C381-40C3-4B9C-B7B9-EBB4BA66D06C}" type="slidenum">
              <a:rPr lang="es-ES_tradnl"/>
              <a:pPr>
                <a:defRPr/>
              </a:pPr>
              <a:t>‹#›</a:t>
            </a:fld>
            <a:endParaRPr lang="es-ES_tradnl" dirty="0"/>
          </a:p>
        </p:txBody>
      </p:sp>
      <p:sp>
        <p:nvSpPr>
          <p:cNvPr id="3" name="Footer Placeholder 2"/>
          <p:cNvSpPr>
            <a:spLocks noGrp="1"/>
          </p:cNvSpPr>
          <p:nvPr>
            <p:ph type="ftr" sz="quarter" idx="11"/>
          </p:nvPr>
        </p:nvSpPr>
        <p:spPr/>
        <p:txBody>
          <a:bodyPr/>
          <a:lstStyle>
            <a:lvl1pPr eaLnBrk="0" hangingPunct="0">
              <a:defRPr dirty="0">
                <a:latin typeface="Arial" panose="020B0604020202020204" pitchFamily="34" charset="0"/>
                <a:cs typeface="Arial" panose="020B0604020202020204" pitchFamily="34" charset="0"/>
              </a:defRPr>
            </a:lvl1pPr>
          </a:lstStyle>
          <a:p>
            <a:pPr>
              <a:defRPr/>
            </a:pPr>
            <a:endParaRPr lang="es-ES_tradnl"/>
          </a:p>
        </p:txBody>
      </p:sp>
    </p:spTree>
    <p:extLst>
      <p:ext uri="{BB962C8B-B14F-4D97-AF65-F5344CB8AC3E}">
        <p14:creationId xmlns:p14="http://schemas.microsoft.com/office/powerpoint/2010/main" val="51671582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sz="half" idx="1"/>
          </p:nvPr>
        </p:nvSpPr>
        <p:spPr>
          <a:xfrm>
            <a:off x="415957"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Content Placeholder 3"/>
          <p:cNvSpPr>
            <a:spLocks noGrp="1"/>
          </p:cNvSpPr>
          <p:nvPr>
            <p:ph sz="half" idx="2"/>
          </p:nvPr>
        </p:nvSpPr>
        <p:spPr>
          <a:xfrm>
            <a:off x="5029304"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185584862"/>
      </p:ext>
    </p:extLst>
  </p:cSld>
  <p:clrMapOvr>
    <a:masterClrMapping/>
  </p:clrMapOvr>
</p:sldLayout>
</file>

<file path=ppt/slideLayouts/slideLayout1290.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3" name="Rectangle 2"/>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744650" fontAlgn="base">
              <a:spcBef>
                <a:spcPct val="0"/>
              </a:spcBef>
              <a:spcAft>
                <a:spcPct val="0"/>
              </a:spcAft>
              <a:defRPr/>
            </a:pPr>
            <a:endParaRPr lang="es-ES_tradnl" sz="1628" dirty="0">
              <a:solidFill>
                <a:srgbClr val="FFFFFF"/>
              </a:solidFill>
            </a:endParaRPr>
          </a:p>
        </p:txBody>
      </p:sp>
      <p:pic>
        <p:nvPicPr>
          <p:cNvPr id="4" name="Picture 19" descr="DEL_PRI_RGB"/>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373196" y="2989263"/>
            <a:ext cx="3738827"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 Placeholder 7"/>
          <p:cNvSpPr>
            <a:spLocks noGrp="1"/>
          </p:cNvSpPr>
          <p:nvPr>
            <p:ph type="body" sz="quarter" idx="13"/>
          </p:nvPr>
        </p:nvSpPr>
        <p:spPr>
          <a:xfrm>
            <a:off x="450203" y="4146732"/>
            <a:ext cx="6640474" cy="2288334"/>
          </a:xfrm>
        </p:spPr>
        <p:txBody>
          <a:bodyPr/>
          <a:lstStyle>
            <a:lvl1pPr>
              <a:defRPr sz="570">
                <a:solidFill>
                  <a:srgbClr val="000000"/>
                </a:solidFill>
              </a:defRPr>
            </a:lvl1pPr>
            <a:lvl2pPr>
              <a:defRPr sz="652"/>
            </a:lvl2pPr>
            <a:lvl3pPr>
              <a:defRPr sz="652"/>
            </a:lvl3pPr>
            <a:lvl4pPr>
              <a:defRPr sz="652"/>
            </a:lvl4pPr>
            <a:lvl5pPr>
              <a:defRPr sz="652"/>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5" name="Slide Number Placeholder 3"/>
          <p:cNvSpPr>
            <a:spLocks noGrp="1"/>
          </p:cNvSpPr>
          <p:nvPr>
            <p:ph type="sldNum" sz="quarter" idx="14"/>
          </p:nvPr>
        </p:nvSpPr>
        <p:spPr/>
        <p:txBody>
          <a:bodyPr/>
          <a:lstStyle>
            <a:lvl1pPr eaLnBrk="0" hangingPunct="0">
              <a:defRPr smtClean="0">
                <a:solidFill>
                  <a:srgbClr val="FFFFFF"/>
                </a:solidFill>
                <a:latin typeface="Arial" panose="020B0604020202020204" pitchFamily="34" charset="0"/>
                <a:cs typeface="Arial" panose="020B0604020202020204" pitchFamily="34" charset="0"/>
              </a:defRPr>
            </a:lvl1pPr>
          </a:lstStyle>
          <a:p>
            <a:pPr>
              <a:defRPr/>
            </a:pPr>
            <a:fld id="{CDD834B7-240F-4FB0-8479-30AD6C00FAA8}" type="slidenum">
              <a:rPr lang="es-ES_tradnl"/>
              <a:pPr>
                <a:defRPr/>
              </a:pPr>
              <a:t>‹#›</a:t>
            </a:fld>
            <a:endParaRPr lang="es-ES_tradnl" dirty="0"/>
          </a:p>
        </p:txBody>
      </p:sp>
      <p:sp>
        <p:nvSpPr>
          <p:cNvPr id="6" name="Footer Placeholder 4"/>
          <p:cNvSpPr>
            <a:spLocks noGrp="1"/>
          </p:cNvSpPr>
          <p:nvPr>
            <p:ph type="ftr" sz="quarter" idx="15"/>
          </p:nvPr>
        </p:nvSpPr>
        <p:spPr/>
        <p:txBody>
          <a:bodyPr/>
          <a:lstStyle>
            <a:lvl1pPr eaLnBrk="0" hangingPunct="0">
              <a:defRPr dirty="0">
                <a:solidFill>
                  <a:srgbClr val="FFFFFF"/>
                </a:solidFill>
                <a:latin typeface="Arial" panose="020B0604020202020204" pitchFamily="34" charset="0"/>
                <a:cs typeface="Arial" panose="020B0604020202020204" pitchFamily="34" charset="0"/>
              </a:defRPr>
            </a:lvl1pPr>
          </a:lstStyle>
          <a:p>
            <a:pPr>
              <a:defRPr/>
            </a:pPr>
            <a:endParaRPr lang="es-ES_tradnl"/>
          </a:p>
        </p:txBody>
      </p:sp>
    </p:spTree>
    <p:extLst>
      <p:ext uri="{BB962C8B-B14F-4D97-AF65-F5344CB8AC3E}">
        <p14:creationId xmlns:p14="http://schemas.microsoft.com/office/powerpoint/2010/main" val="2511010373"/>
      </p:ext>
    </p:extLst>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930844478"/>
      </p:ext>
    </p:extLst>
  </p:cSld>
  <p:clrMapOvr>
    <a:masterClrMapping/>
  </p:clrMapOvr>
  <p:transition/>
  <p:timing>
    <p:tnLst>
      <p:par>
        <p:cTn id="1" dur="indefinite" restart="never" nodeType="tmRoot"/>
      </p:par>
    </p:tnLst>
  </p:timing>
</p:sldLayout>
</file>

<file path=ppt/slideLayouts/slideLayout129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681000016"/>
      </p:ext>
    </p:extLst>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548953350"/>
      </p:ext>
    </p:extLst>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1137438322"/>
      </p:ext>
    </p:extLst>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726622939"/>
      </p:ext>
    </p:extLst>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230704242"/>
      </p:ext>
    </p:extLst>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658348744"/>
      </p:ext>
    </p:extLst>
  </p:cSld>
  <p:clrMapOvr>
    <a:masterClrMapping/>
  </p:clrMapOvr>
  <p:timing>
    <p:tnLst>
      <p:par>
        <p:cTn id="1" dur="indefinite" restart="never" nodeType="tmRoot"/>
      </p:par>
    </p:tnLst>
  </p:timing>
</p:sldLayout>
</file>

<file path=ppt/slideLayouts/slideLayout1298.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81038" y="1825625"/>
            <a:ext cx="421005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5014913" y="1825625"/>
            <a:ext cx="421005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681038" y="6356351"/>
            <a:ext cx="2228850" cy="365125"/>
          </a:xfrm>
          <a:prstGeom prst="rect">
            <a:avLst/>
          </a:prstGeom>
        </p:spPr>
        <p:txBody>
          <a:bodyPr/>
          <a:lstStyle/>
          <a:p>
            <a:fld id="{07A09050-E2A5-45D5-81FA-A4B7A7F47EE9}" type="datetimeFigureOut">
              <a:rPr lang="en-US" smtClean="0">
                <a:solidFill>
                  <a:srgbClr val="002776"/>
                </a:solidFill>
              </a:rPr>
              <a:pPr/>
              <a:t>6/29/2016</a:t>
            </a:fld>
            <a:endParaRPr lang="en-US">
              <a:solidFill>
                <a:srgbClr val="002776"/>
              </a:solidFill>
            </a:endParaRPr>
          </a:p>
        </p:txBody>
      </p:sp>
      <p:sp>
        <p:nvSpPr>
          <p:cNvPr id="6" name="Footer Placeholder 5"/>
          <p:cNvSpPr>
            <a:spLocks noGrp="1"/>
          </p:cNvSpPr>
          <p:nvPr>
            <p:ph type="ftr" sz="quarter" idx="11"/>
          </p:nvPr>
        </p:nvSpPr>
        <p:spPr/>
        <p:txBody>
          <a:bodyPr/>
          <a:lstStyle/>
          <a:p>
            <a:endParaRPr lang="en-US">
              <a:solidFill>
                <a:srgbClr val="002776"/>
              </a:solidFill>
            </a:endParaRPr>
          </a:p>
        </p:txBody>
      </p:sp>
      <p:sp>
        <p:nvSpPr>
          <p:cNvPr id="7" name="Slide Number Placeholder 6"/>
          <p:cNvSpPr>
            <a:spLocks noGrp="1"/>
          </p:cNvSpPr>
          <p:nvPr>
            <p:ph type="sldNum" sz="quarter" idx="12"/>
          </p:nvPr>
        </p:nvSpPr>
        <p:spPr/>
        <p:txBody>
          <a:bodyPr/>
          <a:lstStyle/>
          <a:p>
            <a:fld id="{16D40459-8957-45F3-8654-A0CEC0784F44}" type="slidenum">
              <a:rPr lang="en-US" smtClean="0">
                <a:solidFill>
                  <a:srgbClr val="002776"/>
                </a:solidFill>
              </a:rPr>
              <a:pPr/>
              <a:t>‹#›</a:t>
            </a:fld>
            <a:endParaRPr lang="en-US">
              <a:solidFill>
                <a:srgbClr val="002776"/>
              </a:solidFill>
            </a:endParaRPr>
          </a:p>
        </p:txBody>
      </p:sp>
    </p:spTree>
    <p:extLst>
      <p:ext uri="{BB962C8B-B14F-4D97-AF65-F5344CB8AC3E}">
        <p14:creationId xmlns:p14="http://schemas.microsoft.com/office/powerpoint/2010/main" val="3168177553"/>
      </p:ext>
    </p:extLst>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412985760"/>
      </p:ext>
    </p:extLst>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68284963"/>
      </p:ext>
    </p:extLst>
  </p:cSld>
  <p:clrMapOvr>
    <a:masterClrMapping/>
  </p:clrMapOvr>
  <p:timing>
    <p:tnLst>
      <p:par>
        <p:cTn id="1" dur="indefinite" restart="never" nodeType="tmRoot"/>
      </p:par>
    </p:tn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95318" y="274816"/>
            <a:ext cx="8915400" cy="293607"/>
          </a:xfrm>
        </p:spPr>
        <p:txBody>
          <a:bodyPr/>
          <a:lstStyle>
            <a:lvl1pPr>
              <a:defRPr/>
            </a:lvl1pPr>
          </a:lstStyle>
          <a:p>
            <a:r>
              <a:rPr lang="en-US" smtClean="0"/>
              <a:t>Click to edit Master title style</a:t>
            </a:r>
            <a:endParaRPr lang="es-ES"/>
          </a:p>
        </p:txBody>
      </p:sp>
      <p:sp>
        <p:nvSpPr>
          <p:cNvPr id="3" name="Text Placeholder 2"/>
          <p:cNvSpPr>
            <a:spLocks noGrp="1"/>
          </p:cNvSpPr>
          <p:nvPr>
            <p:ph type="body" idx="1"/>
          </p:nvPr>
        </p:nvSpPr>
        <p:spPr>
          <a:xfrm>
            <a:off x="495300" y="1535113"/>
            <a:ext cx="4376738"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95300" y="2174875"/>
            <a:ext cx="437673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Text Placeholder 4"/>
          <p:cNvSpPr>
            <a:spLocks noGrp="1"/>
          </p:cNvSpPr>
          <p:nvPr>
            <p:ph type="body" sz="quarter" idx="3"/>
          </p:nvPr>
        </p:nvSpPr>
        <p:spPr>
          <a:xfrm>
            <a:off x="5032432" y="1535113"/>
            <a:ext cx="4378325"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032432" y="2174875"/>
            <a:ext cx="437832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8" name="Rectangle 8"/>
          <p:cNvSpPr>
            <a:spLocks noGrp="1" noChangeArrowheads="1"/>
          </p:cNvSpPr>
          <p:nvPr>
            <p:ph type="sldNum" sz="quarter" idx="10"/>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027993054"/>
      </p:ext>
    </p:extLst>
  </p:cSld>
  <p:clrMapOvr>
    <a:masterClrMapping/>
  </p:clrMapOvr>
</p:sldLayout>
</file>

<file path=ppt/slideLayouts/slideLayout1300.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761470410"/>
      </p:ext>
    </p:extLst>
  </p:cSld>
  <p:clrMapOvr>
    <a:masterClrMapping/>
  </p:clrMapOvr>
  <p:timing>
    <p:tnLst>
      <p:par>
        <p:cTn id="1" dur="indefinite" restart="never" nodeType="tmRoot"/>
      </p:par>
    </p:tnLst>
  </p:timing>
</p:sldLayout>
</file>

<file path=ppt/slideLayouts/slideLayout1301.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146713683"/>
      </p:ext>
    </p:extLst>
  </p:cSld>
  <p:clrMapOvr>
    <a:masterClrMapping/>
  </p:clrMapOvr>
  <p:timing>
    <p:tnLst>
      <p:par>
        <p:cTn id="1" dur="indefinite" restart="never" nodeType="tmRoot"/>
      </p:par>
    </p:tnLst>
  </p:timing>
</p:sldLayout>
</file>

<file path=ppt/slideLayouts/slideLayout1302.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625414016"/>
      </p:ext>
    </p:extLst>
  </p:cSld>
  <p:clrMapOvr>
    <a:masterClrMapping/>
  </p:clrMapOvr>
  <p:timing>
    <p:tnLst>
      <p:par>
        <p:cTn id="1" dur="indefinite" restart="never" nodeType="tmRoot"/>
      </p:par>
    </p:tnLst>
  </p:timing>
</p:sldLayout>
</file>

<file path=ppt/slideLayouts/slideLayout1303.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35771415"/>
      </p:ext>
    </p:extLst>
  </p:cSld>
  <p:clrMapOvr>
    <a:masterClrMapping/>
  </p:clrMapOvr>
  <p:timing>
    <p:tnLst>
      <p:par>
        <p:cTn id="1" dur="indefinite" restart="never" nodeType="tmRoot"/>
      </p:par>
    </p:tnLst>
  </p:timing>
</p:sldLayout>
</file>

<file path=ppt/slideLayouts/slideLayout1304.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45960874"/>
      </p:ext>
    </p:extLst>
  </p:cSld>
  <p:clrMapOvr>
    <a:masterClrMapping/>
  </p:clrMapOvr>
  <p:timing>
    <p:tnLst>
      <p:par>
        <p:cTn id="1" dur="indefinite" restart="never" nodeType="tmRoot"/>
      </p:par>
    </p:tnLst>
  </p:timing>
</p:sldLayout>
</file>

<file path=ppt/slideLayouts/slideLayout1305.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07052514"/>
      </p:ext>
    </p:extLst>
  </p:cSld>
  <p:clrMapOvr>
    <a:masterClrMapping/>
  </p:clrMapOvr>
  <p:timing>
    <p:tnLst>
      <p:par>
        <p:cTn id="1" dur="indefinite" restart="never" nodeType="tmRoot"/>
      </p:par>
    </p:tnLst>
  </p:timing>
</p:sldLayout>
</file>

<file path=ppt/slideLayouts/slideLayout1306.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475809855"/>
      </p:ext>
    </p:extLst>
  </p:cSld>
  <p:clrMapOvr>
    <a:masterClrMapping/>
  </p:clrMapOvr>
  <p:timing>
    <p:tnLst>
      <p:par>
        <p:cTn id="1" dur="indefinite" restart="never" nodeType="tmRoot"/>
      </p:par>
    </p:tnLst>
  </p:timing>
</p:sldLayout>
</file>

<file path=ppt/slideLayouts/slideLayout1307.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78780796"/>
      </p:ext>
    </p:extLst>
  </p:cSld>
  <p:clrMapOvr>
    <a:masterClrMapping/>
  </p:clrMapOvr>
  <p:timing>
    <p:tnLst>
      <p:par>
        <p:cTn id="1" dur="indefinite" restart="never" nodeType="tmRoot"/>
      </p:par>
    </p:tnLst>
  </p:timing>
</p:sldLayout>
</file>

<file path=ppt/slideLayouts/slideLayout1308.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271470651"/>
      </p:ext>
    </p:extLst>
  </p:cSld>
  <p:clrMapOvr>
    <a:masterClrMapping/>
  </p:clrMapOvr>
  <p:timing>
    <p:tnLst>
      <p:par>
        <p:cTn id="1" dur="indefinite" restart="never" nodeType="tmRoot"/>
      </p:par>
    </p:tnLst>
  </p:timing>
</p:sldLayout>
</file>

<file path=ppt/slideLayouts/slideLayout1309.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245534724"/>
      </p:ext>
    </p:extLst>
  </p:cSld>
  <p:clrMapOvr>
    <a:masterClrMapping/>
  </p:clrMapOvr>
  <p:timing>
    <p:tnLst>
      <p:par>
        <p:cTn id="1" dur="indefinite" restart="never" nodeType="tmRoot"/>
      </p:par>
    </p:tn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992589041"/>
      </p:ext>
    </p:extLst>
  </p:cSld>
  <p:clrMapOvr>
    <a:masterClrMapping/>
  </p:clrMapOvr>
</p:sldLayout>
</file>

<file path=ppt/slideLayouts/slideLayout1310.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734246758"/>
      </p:ext>
    </p:extLst>
  </p:cSld>
  <p:clrMapOvr>
    <a:masterClrMapping/>
  </p:clrMapOvr>
  <p:timing>
    <p:tnLst>
      <p:par>
        <p:cTn id="1" dur="indefinite" restart="never" nodeType="tmRoot"/>
      </p:par>
    </p:tnLst>
  </p:timing>
</p:sldLayout>
</file>

<file path=ppt/slideLayouts/slideLayout1311.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891766519"/>
      </p:ext>
    </p:extLst>
  </p:cSld>
  <p:clrMapOvr>
    <a:masterClrMapping/>
  </p:clrMapOvr>
  <p:timing>
    <p:tnLst>
      <p:par>
        <p:cTn id="1" dur="indefinite" restart="never" nodeType="tmRoot"/>
      </p:par>
    </p:tnLst>
  </p:timing>
</p:sldLayout>
</file>

<file path=ppt/slideLayouts/slideLayout1312.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24223427"/>
      </p:ext>
    </p:extLst>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715259309"/>
      </p:ext>
    </p:extLst>
  </p:cSld>
  <p:clrMapOvr>
    <a:masterClrMapping/>
  </p:clrMapOvr>
  <p:timing>
    <p:tnLst>
      <p:par>
        <p:cTn id="1" dur="indefinite" restart="never" nodeType="tmRoot"/>
      </p:par>
    </p:tnLst>
  </p:timing>
</p:sldLayout>
</file>

<file path=ppt/slideLayouts/slideLayout1314.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71508959"/>
      </p:ext>
    </p:extLst>
  </p:cSld>
  <p:clrMapOvr>
    <a:masterClrMapping/>
  </p:clrMapOvr>
  <p:timing>
    <p:tnLst>
      <p:par>
        <p:cTn id="1" dur="indefinite" restart="never" nodeType="tmRoot"/>
      </p:par>
    </p:tnLst>
  </p:timing>
</p:sldLayout>
</file>

<file path=ppt/slideLayouts/slideLayout1315.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147340094"/>
      </p:ext>
    </p:extLst>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56846390"/>
      </p:ext>
    </p:extLst>
  </p:cSld>
  <p:clrMapOvr>
    <a:masterClrMapping/>
  </p:clrMapOvr>
  <p:timing>
    <p:tnLst>
      <p:par>
        <p:cTn id="1" dur="indefinite" restart="never" nodeType="tmRoot"/>
      </p:par>
    </p:tnLst>
  </p:timing>
</p:sldLayout>
</file>

<file path=ppt/slideLayouts/slideLayout1317.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30571544"/>
      </p:ext>
    </p:extLst>
  </p:cSld>
  <p:clrMapOvr>
    <a:masterClrMapping/>
  </p:clrMapOvr>
  <p:timing>
    <p:tnLst>
      <p:par>
        <p:cTn id="1" dur="indefinite" restart="never" nodeType="tmRoot"/>
      </p:par>
    </p:tnLst>
  </p:timing>
</p:sldLayout>
</file>

<file path=ppt/slideLayouts/slideLayout1318.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56703206"/>
      </p:ext>
    </p:extLst>
  </p:cSld>
  <p:clrMapOvr>
    <a:masterClrMapping/>
  </p:clrMapOvr>
  <p:timing>
    <p:tnLst>
      <p:par>
        <p:cTn id="1" dur="indefinite" restart="never" nodeType="tmRoot"/>
      </p:par>
    </p:tnLst>
  </p:timing>
</p:sldLayout>
</file>

<file path=ppt/slideLayouts/slideLayout1319.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3792542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066326428"/>
      </p:ext>
    </p:extLst>
  </p:cSld>
  <p:clrMapOvr>
    <a:masterClrMapping/>
  </p:clrMapOvr>
</p:sldLayout>
</file>

<file path=ppt/slideLayouts/slideLayout13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71118810"/>
      </p:ext>
    </p:extLst>
  </p:cSld>
  <p:clrMapOvr>
    <a:masterClrMapping/>
  </p:clrMapOvr>
  <p:timing>
    <p:tnLst>
      <p:par>
        <p:cTn id="1" dur="indefinite" restart="never" nodeType="tmRoot"/>
      </p:par>
    </p:tnLst>
  </p:timing>
</p:sldLayout>
</file>

<file path=ppt/slideLayouts/slideLayout1321.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772975875"/>
      </p:ext>
    </p:extLst>
  </p:cSld>
  <p:clrMapOvr>
    <a:masterClrMapping/>
  </p:clrMapOvr>
  <p:timing>
    <p:tnLst>
      <p:par>
        <p:cTn id="1" dur="indefinite" restart="never" nodeType="tmRoot"/>
      </p:par>
    </p:tnLst>
  </p:timing>
</p:sldLayout>
</file>

<file path=ppt/slideLayouts/slideLayout1322.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672911263"/>
      </p:ext>
    </p:extLst>
  </p:cSld>
  <p:clrMapOvr>
    <a:masterClrMapping/>
  </p:clrMapOvr>
  <p:timing>
    <p:tnLst>
      <p:par>
        <p:cTn id="1" dur="indefinite" restart="never" nodeType="tmRoot"/>
      </p:par>
    </p:tnLst>
  </p:timing>
</p:sldLayout>
</file>

<file path=ppt/slideLayouts/slideLayout1323.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043537754"/>
      </p:ext>
    </p:extLst>
  </p:cSld>
  <p:clrMapOvr>
    <a:masterClrMapping/>
  </p:clrMapOvr>
  <p:timing>
    <p:tnLst>
      <p:par>
        <p:cTn id="1" dur="indefinite" restart="never" nodeType="tmRoot"/>
      </p:par>
    </p:tnLst>
  </p:timing>
</p:sldLayout>
</file>

<file path=ppt/slideLayouts/slideLayout1324.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362930959"/>
      </p:ext>
    </p:extLst>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096401653"/>
      </p:ext>
    </p:extLst>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032217316"/>
      </p:ext>
    </p:extLst>
  </p:cSld>
  <p:clrMapOvr>
    <a:masterClrMapping/>
  </p:clrMapOvr>
  <p:timing>
    <p:tnLst>
      <p:par>
        <p:cTn id="1" dur="indefinite" restart="never" nodeType="tmRoot"/>
      </p:par>
    </p:tnLst>
  </p:timing>
</p:sldLayout>
</file>

<file path=ppt/slideLayouts/slideLayout1327.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82833544"/>
      </p:ext>
    </p:extLst>
  </p:cSld>
  <p:clrMapOvr>
    <a:masterClrMapping/>
  </p:clrMapOvr>
  <p:transition/>
  <p:timing>
    <p:tnLst>
      <p:par>
        <p:cTn id="1" dur="indefinite" restart="never" nodeType="tmRoot"/>
      </p:par>
    </p:tnLst>
  </p:timing>
</p:sldLayout>
</file>

<file path=ppt/slideLayouts/slideLayout1328.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209663800"/>
      </p:ext>
    </p:extLst>
  </p:cSld>
  <p:clrMapOvr>
    <a:masterClrMapping/>
  </p:clrMapOvr>
  <p:timing>
    <p:tnLst>
      <p:par>
        <p:cTn id="1" dur="indefinite" restart="never" nodeType="tmRoot"/>
      </p:par>
    </p:tnLst>
  </p:timing>
</p:sldLayout>
</file>

<file path=ppt/slideLayouts/slideLayout1329.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4109330248"/>
      </p:ext>
    </p:extLst>
  </p:cSld>
  <p:clrMapOvr>
    <a:masterClrMapping/>
  </p:clrMapOvr>
  <p:timing>
    <p:tnLst>
      <p:par>
        <p:cTn id="1" dur="indefinite" restart="never" nodeType="tmRoot"/>
      </p:par>
    </p:tn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325" y="273051"/>
            <a:ext cx="3259138" cy="652486"/>
          </a:xfrm>
        </p:spPr>
        <p:txBody>
          <a:bodyPr/>
          <a:lstStyle>
            <a:lvl1pPr algn="l">
              <a:defRPr sz="2000" b="1"/>
            </a:lvl1pPr>
          </a:lstStyle>
          <a:p>
            <a:r>
              <a:rPr lang="en-US" smtClean="0"/>
              <a:t>Click to edit Master title style</a:t>
            </a:r>
            <a:endParaRPr lang="es-ES"/>
          </a:p>
        </p:txBody>
      </p:sp>
      <p:sp>
        <p:nvSpPr>
          <p:cNvPr id="3" name="Content Placeholder 2"/>
          <p:cNvSpPr>
            <a:spLocks noGrp="1"/>
          </p:cNvSpPr>
          <p:nvPr>
            <p:ph idx="1"/>
          </p:nvPr>
        </p:nvSpPr>
        <p:spPr>
          <a:xfrm>
            <a:off x="3873509" y="273072"/>
            <a:ext cx="553720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Text Placeholder 3"/>
          <p:cNvSpPr>
            <a:spLocks noGrp="1"/>
          </p:cNvSpPr>
          <p:nvPr>
            <p:ph type="body" sz="half" idx="2"/>
          </p:nvPr>
        </p:nvSpPr>
        <p:spPr>
          <a:xfrm>
            <a:off x="495325" y="1435103"/>
            <a:ext cx="3259138" cy="4691063"/>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270786549"/>
      </p:ext>
    </p:extLst>
  </p:cSld>
  <p:clrMapOvr>
    <a:masterClrMapping/>
  </p:clrMapOvr>
</p:sldLayout>
</file>

<file path=ppt/slideLayouts/slideLayout1330.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1948374101"/>
      </p:ext>
    </p:extLst>
  </p:cSld>
  <p:clrMapOvr>
    <a:masterClrMapping/>
  </p:clrMapOvr>
  <p:timing>
    <p:tnLst>
      <p:par>
        <p:cTn id="1" dur="indefinite" restart="never" nodeType="tmRoot"/>
      </p:par>
    </p:tnLst>
  </p:timing>
</p:sldLayout>
</file>

<file path=ppt/slideLayouts/slideLayout1331.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590954746"/>
      </p:ext>
    </p:extLst>
  </p:cSld>
  <p:clrMapOvr>
    <a:masterClrMapping/>
  </p:clrMapOvr>
  <p:timing>
    <p:tnLst>
      <p:par>
        <p:cTn id="1" dur="indefinite" restart="never" nodeType="tmRoot"/>
      </p:par>
    </p:tnLst>
  </p:timing>
</p:sldLayout>
</file>

<file path=ppt/slideLayouts/slideLayout1332.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757870489"/>
      </p:ext>
    </p:extLst>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62859894"/>
      </p:ext>
    </p:extLst>
  </p:cSld>
  <p:clrMapOvr>
    <a:masterClrMapping/>
  </p:clrMapOvr>
  <p:timing>
    <p:tnLst>
      <p:par>
        <p:cTn id="1" dur="indefinite" restart="never" nodeType="tmRoot"/>
      </p:par>
    </p:tnLst>
  </p:timing>
</p:sldLayout>
</file>

<file path=ppt/slideLayouts/slideLayout1334.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645665825"/>
      </p:ext>
    </p:extLst>
  </p:cSld>
  <p:clrMapOvr>
    <a:masterClrMapping/>
  </p:clrMapOvr>
  <p:timing>
    <p:tnLst>
      <p:par>
        <p:cTn id="1" dur="indefinite" restart="never" nodeType="tmRoot"/>
      </p:par>
    </p:tnLst>
  </p:timing>
</p:sldLayout>
</file>

<file path=ppt/slideLayouts/slideLayout1335.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Tree>
    <p:extLst>
      <p:ext uri="{BB962C8B-B14F-4D97-AF65-F5344CB8AC3E}">
        <p14:creationId xmlns:p14="http://schemas.microsoft.com/office/powerpoint/2010/main" val="1394930367"/>
      </p:ext>
    </p:extLst>
  </p:cSld>
  <p:clrMapOvr>
    <a:masterClrMapping/>
  </p:clrMapOvr>
  <p:timing>
    <p:tnLst>
      <p:par>
        <p:cTn id="1" dur="indefinite" restart="never" nodeType="tmRoot"/>
      </p:par>
    </p:tnLst>
  </p:timing>
</p:sldLayout>
</file>

<file path=ppt/slideLayouts/slideLayout1336.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64908570"/>
      </p:ext>
    </p:extLst>
  </p:cSld>
  <p:clrMapOvr>
    <a:masterClrMapping/>
  </p:clrMapOvr>
  <p:timing>
    <p:tnLst>
      <p:par>
        <p:cTn id="1" dur="indefinite" restart="never" nodeType="tmRoot"/>
      </p:par>
    </p:tnLst>
  </p:timing>
</p:sldLayout>
</file>

<file path=ppt/slideLayouts/slideLayout1337.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80160347"/>
      </p:ext>
    </p:extLst>
  </p:cSld>
  <p:clrMapOvr>
    <a:masterClrMapping/>
  </p:clrMapOvr>
  <p:timing>
    <p:tnLst>
      <p:par>
        <p:cTn id="1" dur="indefinite" restart="never" nodeType="tmRoot"/>
      </p:par>
    </p:tnLst>
  </p:timing>
</p:sldLayout>
</file>

<file path=ppt/slideLayouts/slideLayout1338.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608064885"/>
      </p:ext>
    </p:extLst>
  </p:cSld>
  <p:clrMapOvr>
    <a:masterClrMapping/>
  </p:clrMapOvr>
  <p:timing>
    <p:tnLst>
      <p:par>
        <p:cTn id="1" dur="indefinite" restart="never" nodeType="tmRoot"/>
      </p:par>
    </p:tnLst>
  </p:timing>
</p:sldLayout>
</file>

<file path=ppt/slideLayouts/slideLayout1339.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81555882"/>
      </p:ext>
    </p:extLst>
  </p:cSld>
  <p:clrMapOvr>
    <a:masterClrMapping/>
  </p:clrMapOvr>
  <p:timing>
    <p:tnLst>
      <p:par>
        <p:cTn id="1" dur="indefinite" restart="never" nodeType="tmRoot"/>
      </p:par>
    </p:tn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31" y="4800760"/>
            <a:ext cx="5943600" cy="326243"/>
          </a:xfrm>
        </p:spPr>
        <p:txBody>
          <a:bodyPr/>
          <a:lstStyle>
            <a:lvl1pPr algn="l">
              <a:defRPr sz="2000" b="1"/>
            </a:lvl1pPr>
          </a:lstStyle>
          <a:p>
            <a:r>
              <a:rPr lang="en-US" smtClean="0"/>
              <a:t>Click to edit Master title style</a:t>
            </a:r>
            <a:endParaRPr lang="es-ES"/>
          </a:p>
        </p:txBody>
      </p:sp>
      <p:sp>
        <p:nvSpPr>
          <p:cNvPr id="3" name="Picture Placeholder 2"/>
          <p:cNvSpPr>
            <a:spLocks noGrp="1"/>
          </p:cNvSpPr>
          <p:nvPr>
            <p:ph type="pic" idx="1"/>
          </p:nvPr>
        </p:nvSpPr>
        <p:spPr>
          <a:xfrm>
            <a:off x="1941531" y="612775"/>
            <a:ext cx="5943600" cy="4114800"/>
          </a:xfrm>
        </p:spPr>
        <p:txBody>
          <a:bodyPr/>
          <a:lstStyle>
            <a:lvl1pPr marL="0" indent="0">
              <a:buNone/>
              <a:defRPr sz="3200"/>
            </a:lvl1pPr>
            <a:lvl2pPr marL="456969" indent="0">
              <a:buNone/>
              <a:defRPr sz="2800"/>
            </a:lvl2pPr>
            <a:lvl3pPr marL="913939" indent="0">
              <a:buNone/>
              <a:defRPr sz="2400"/>
            </a:lvl3pPr>
            <a:lvl4pPr marL="1370908" indent="0">
              <a:buNone/>
              <a:defRPr sz="2000"/>
            </a:lvl4pPr>
            <a:lvl5pPr marL="1827880" indent="0">
              <a:buNone/>
              <a:defRPr sz="2000"/>
            </a:lvl5pPr>
            <a:lvl6pPr marL="2284848" indent="0">
              <a:buNone/>
              <a:defRPr sz="2000"/>
            </a:lvl6pPr>
            <a:lvl7pPr marL="2741818" indent="0">
              <a:buNone/>
              <a:defRPr sz="2000"/>
            </a:lvl7pPr>
            <a:lvl8pPr marL="3198788" indent="0">
              <a:buNone/>
              <a:defRPr sz="2000"/>
            </a:lvl8pPr>
            <a:lvl9pPr marL="3655760" indent="0">
              <a:buNone/>
              <a:defRPr sz="2000"/>
            </a:lvl9pPr>
          </a:lstStyle>
          <a:p>
            <a:pPr lvl="0"/>
            <a:endParaRPr lang="es-ES" noProof="0" smtClean="0"/>
          </a:p>
        </p:txBody>
      </p:sp>
      <p:sp>
        <p:nvSpPr>
          <p:cNvPr id="4" name="Text Placeholder 3"/>
          <p:cNvSpPr>
            <a:spLocks noGrp="1"/>
          </p:cNvSpPr>
          <p:nvPr>
            <p:ph type="body" sz="half" idx="2"/>
          </p:nvPr>
        </p:nvSpPr>
        <p:spPr>
          <a:xfrm>
            <a:off x="1941531" y="5367338"/>
            <a:ext cx="5943600" cy="804862"/>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915760815"/>
      </p:ext>
    </p:extLst>
  </p:cSld>
  <p:clrMapOvr>
    <a:masterClrMapping/>
  </p:clrMapOvr>
</p:sldLayout>
</file>

<file path=ppt/slideLayouts/slideLayout1340.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77800781"/>
      </p:ext>
    </p:extLst>
  </p:cSld>
  <p:clrMapOvr>
    <a:masterClrMapping/>
  </p:clrMapOvr>
  <p:timing>
    <p:tnLst>
      <p:par>
        <p:cTn id="1" dur="indefinite" restart="never" nodeType="tmRoot"/>
      </p:par>
    </p:tnLst>
  </p:timing>
</p:sldLayout>
</file>

<file path=ppt/slideLayouts/slideLayout1341.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001368391"/>
      </p:ext>
    </p:extLst>
  </p:cSld>
  <p:clrMapOvr>
    <a:masterClrMapping/>
  </p:clrMapOvr>
  <p:timing>
    <p:tnLst>
      <p:par>
        <p:cTn id="1" dur="indefinite" restart="never" nodeType="tmRoot"/>
      </p:par>
    </p:tnLst>
  </p:timing>
</p:sldLayout>
</file>

<file path=ppt/slideLayouts/slideLayout1342.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093327925"/>
      </p:ext>
    </p:extLst>
  </p:cSld>
  <p:clrMapOvr>
    <a:masterClrMapping/>
  </p:clrMapOvr>
  <p:timing>
    <p:tnLst>
      <p:par>
        <p:cTn id="1" dur="indefinite" restart="never" nodeType="tmRoot"/>
      </p:par>
    </p:tnLst>
  </p:timing>
</p:sldLayout>
</file>

<file path=ppt/slideLayouts/slideLayout1343.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10100724"/>
      </p:ext>
    </p:extLst>
  </p:cSld>
  <p:clrMapOvr>
    <a:masterClrMapping/>
  </p:clrMapOvr>
  <p:timing>
    <p:tnLst>
      <p:par>
        <p:cTn id="1" dur="indefinite" restart="never" nodeType="tmRoot"/>
      </p:par>
    </p:tnLst>
  </p:timing>
</p:sldLayout>
</file>

<file path=ppt/slideLayouts/slideLayout1344.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42179080"/>
      </p:ext>
    </p:extLst>
  </p:cSld>
  <p:clrMapOvr>
    <a:masterClrMapping/>
  </p:clrMapOvr>
  <p:timing>
    <p:tnLst>
      <p:par>
        <p:cTn id="1" dur="indefinite" restart="never" nodeType="tmRoot"/>
      </p:par>
    </p:tnLst>
  </p:timing>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163155882"/>
      </p:ext>
    </p:extLst>
  </p:cSld>
  <p:clrMapOvr>
    <a:masterClrMapping/>
  </p:clrMapOvr>
  <p:timing>
    <p:tnLst>
      <p:par>
        <p:cTn id="1" dur="indefinite" restart="never" nodeType="tmRoot"/>
      </p:par>
    </p:tnLst>
  </p:timing>
</p:sldLayout>
</file>

<file path=ppt/slideLayouts/slideLayout1346.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701427882"/>
      </p:ext>
    </p:extLst>
  </p:cSld>
  <p:clrMapOvr>
    <a:masterClrMapping/>
  </p:clrMapOvr>
  <p:timing>
    <p:tnLst>
      <p:par>
        <p:cTn id="1" dur="indefinite" restart="never" nodeType="tmRoot"/>
      </p:par>
    </p:tnLst>
  </p:timing>
</p:sldLayout>
</file>

<file path=ppt/slideLayouts/slideLayout1347.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29480203"/>
      </p:ext>
    </p:extLst>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289679421"/>
      </p:ext>
    </p:extLst>
  </p:cSld>
  <p:clrMapOvr>
    <a:masterClrMapping/>
  </p:clrMapOvr>
  <p:timing>
    <p:tnLst>
      <p:par>
        <p:cTn id="1" dur="indefinite" restart="never" nodeType="tmRoot"/>
      </p:par>
    </p:tnLst>
  </p:timing>
</p:sldLayout>
</file>

<file path=ppt/slideLayouts/slideLayout1349.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59503646"/>
      </p:ext>
    </p:extLst>
  </p:cSld>
  <p:clrMapOvr>
    <a:masterClrMapping/>
  </p:clrMapOvr>
  <p:timing>
    <p:tnLst>
      <p:par>
        <p:cTn id="1" dur="indefinite" restart="never" nodeType="tmRoot"/>
      </p:par>
    </p:tn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148791066"/>
      </p:ext>
    </p:extLst>
  </p:cSld>
  <p:clrMapOvr>
    <a:masterClrMapping/>
  </p:clrMapOvr>
</p:sldLayout>
</file>

<file path=ppt/slideLayouts/slideLayout1350.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230838515"/>
      </p:ext>
    </p:extLst>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22293594"/>
      </p:ext>
    </p:extLst>
  </p:cSld>
  <p:clrMapOvr>
    <a:masterClrMapping/>
  </p:clrMapOvr>
  <p:timing>
    <p:tnLst>
      <p:par>
        <p:cTn id="1" dur="indefinite" restart="never" nodeType="tmRoot"/>
      </p:par>
    </p:tnLst>
  </p:timing>
</p:sldLayout>
</file>

<file path=ppt/slideLayouts/slideLayout1352.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45032747"/>
      </p:ext>
    </p:extLst>
  </p:cSld>
  <p:clrMapOvr>
    <a:masterClrMapping/>
  </p:clrMapOvr>
  <p:timing>
    <p:tnLst>
      <p:par>
        <p:cTn id="1" dur="indefinite" restart="never" nodeType="tmRoot"/>
      </p:par>
    </p:tnLst>
  </p:timing>
</p:sldLayout>
</file>

<file path=ppt/slideLayouts/slideLayout1353.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35311870"/>
      </p:ext>
    </p:extLst>
  </p:cSld>
  <p:clrMapOvr>
    <a:masterClrMapping/>
  </p:clrMapOvr>
  <p:timing>
    <p:tnLst>
      <p:par>
        <p:cTn id="1" dur="indefinite" restart="never" nodeType="tmRoot"/>
      </p:par>
    </p:tnLst>
  </p:timing>
</p:sldLayout>
</file>

<file path=ppt/slideLayouts/slideLayout1354.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5339293"/>
      </p:ext>
    </p:extLst>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91078621"/>
      </p:ext>
    </p:extLst>
  </p:cSld>
  <p:clrMapOvr>
    <a:masterClrMapping/>
  </p:clrMapOvr>
  <p:timing>
    <p:tnLst>
      <p:par>
        <p:cTn id="1" dur="indefinite" restart="never" nodeType="tmRoot"/>
      </p:par>
    </p:tnLst>
  </p:timing>
</p:sldLayout>
</file>

<file path=ppt/slideLayouts/slideLayout1356.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725500529"/>
      </p:ext>
    </p:extLst>
  </p:cSld>
  <p:clrMapOvr>
    <a:masterClrMapping/>
  </p:clrMapOvr>
  <p:timing>
    <p:tnLst>
      <p:par>
        <p:cTn id="1" dur="indefinite" restart="never" nodeType="tmRoot"/>
      </p:par>
    </p:tnLst>
  </p:timing>
</p:sldLayout>
</file>

<file path=ppt/slideLayouts/slideLayout1357.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838367135"/>
      </p:ext>
    </p:extLst>
  </p:cSld>
  <p:clrMapOvr>
    <a:masterClrMapping/>
  </p:clrMapOvr>
  <p:timing>
    <p:tnLst>
      <p:par>
        <p:cTn id="1" dur="indefinite" restart="never" nodeType="tmRoot"/>
      </p:par>
    </p:tnLst>
  </p:timing>
</p:sldLayout>
</file>

<file path=ppt/slideLayouts/slideLayout1358.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130734117"/>
      </p:ext>
    </p:extLst>
  </p:cSld>
  <p:clrMapOvr>
    <a:masterClrMapping/>
  </p:clrMapOvr>
  <p:timing>
    <p:tnLst>
      <p:par>
        <p:cTn id="1" dur="indefinite" restart="never" nodeType="tmRoot"/>
      </p:par>
    </p:tnLst>
  </p:timing>
</p:sldLayout>
</file>

<file path=ppt/slideLayouts/slideLayout1359.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78115850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96572" y="482627"/>
            <a:ext cx="293607" cy="5826125"/>
          </a:xfrm>
        </p:spPr>
        <p:txBody>
          <a:bodyPr vert="eaVert"/>
          <a:lstStyle/>
          <a:p>
            <a:r>
              <a:rPr lang="en-US" smtClean="0"/>
              <a:t>Click to edit Master title style</a:t>
            </a:r>
            <a:endParaRPr lang="es-ES"/>
          </a:p>
        </p:txBody>
      </p:sp>
      <p:sp>
        <p:nvSpPr>
          <p:cNvPr id="3" name="Vertical Text Placeholder 2"/>
          <p:cNvSpPr>
            <a:spLocks noGrp="1"/>
          </p:cNvSpPr>
          <p:nvPr>
            <p:ph type="body" orient="vert" idx="1"/>
          </p:nvPr>
        </p:nvSpPr>
        <p:spPr>
          <a:xfrm>
            <a:off x="415961" y="482627"/>
            <a:ext cx="6653213" cy="58261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365956426"/>
      </p:ext>
    </p:extLst>
  </p:cSld>
  <p:clrMapOvr>
    <a:masterClrMapping/>
  </p:clrMapOvr>
</p:sldLayout>
</file>

<file path=ppt/slideLayouts/slideLayout1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772939806"/>
      </p:ext>
    </p:extLst>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099307915"/>
      </p:ext>
    </p:extLst>
  </p:cSld>
  <p:clrMapOvr>
    <a:masterClrMapping/>
  </p:clrMapOvr>
  <p:timing>
    <p:tnLst>
      <p:par>
        <p:cTn id="1" dur="indefinite" restart="never" nodeType="tmRoot"/>
      </p:par>
    </p:tnLst>
  </p:timing>
</p:sldLayout>
</file>

<file path=ppt/slideLayouts/slideLayout1362.xml><?xml version="1.0" encoding="utf-8"?>
<p:sldLayout xmlns:a="http://schemas.openxmlformats.org/drawingml/2006/main" xmlns:r="http://schemas.openxmlformats.org/officeDocument/2006/relationships" xmlns:p="http://schemas.openxmlformats.org/presentationml/2006/main" showMasterSp="0" userDrawn="1">
  <p:cSld name="1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4083749618"/>
      </p:ext>
    </p:extLst>
  </p:cSld>
  <p:clrMapOvr>
    <a:masterClrMapping/>
  </p:clrMapOvr>
  <p:timing>
    <p:tnLst>
      <p:par>
        <p:cTn id="1" dur="indefinite" restart="never" nodeType="tmRoot"/>
      </p:par>
    </p:tnLst>
  </p:timing>
</p:sldLayout>
</file>

<file path=ppt/slideLayouts/slideLayout1363.xml><?xml version="1.0" encoding="utf-8"?>
<p:sldLayout xmlns:a="http://schemas.openxmlformats.org/drawingml/2006/main" xmlns:r="http://schemas.openxmlformats.org/officeDocument/2006/relationships" xmlns:p="http://schemas.openxmlformats.org/presentationml/2006/main" showMasterSp="0" userDrawn="1">
  <p:cSld name="2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610562348"/>
      </p:ext>
    </p:extLst>
  </p:cSld>
  <p:clrMapOvr>
    <a:masterClrMapping/>
  </p:clrMapOvr>
  <p:timing>
    <p:tnLst>
      <p:par>
        <p:cTn id="1" dur="indefinite" restart="never" nodeType="tmRoot"/>
      </p:par>
    </p:tnLst>
  </p:timing>
</p:sldLayout>
</file>

<file path=ppt/slideLayouts/slideLayout1364.xml><?xml version="1.0" encoding="utf-8"?>
<p:sldLayout xmlns:a="http://schemas.openxmlformats.org/drawingml/2006/main" xmlns:r="http://schemas.openxmlformats.org/officeDocument/2006/relationships" xmlns:p="http://schemas.openxmlformats.org/presentationml/2006/main" showMasterSp="0" userDrawn="1">
  <p:cSld name="3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507475378"/>
      </p:ext>
    </p:extLst>
  </p:cSld>
  <p:clrMapOvr>
    <a:masterClrMapping/>
  </p:clrMapOvr>
  <p:timing>
    <p:tnLst>
      <p:par>
        <p:cTn id="1" dur="indefinite" restart="never" nodeType="tmRoot"/>
      </p:par>
    </p:tnLst>
  </p:timing>
</p:sldLayout>
</file>

<file path=ppt/slideLayouts/slideLayout1365.xml><?xml version="1.0" encoding="utf-8"?>
<p:sldLayout xmlns:a="http://schemas.openxmlformats.org/drawingml/2006/main" xmlns:r="http://schemas.openxmlformats.org/officeDocument/2006/relationships" xmlns:p="http://schemas.openxmlformats.org/presentationml/2006/main" showMasterSp="0" userDrawn="1">
  <p:cSld name="4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506059009"/>
      </p:ext>
    </p:extLst>
  </p:cSld>
  <p:clrMapOvr>
    <a:masterClrMapping/>
  </p:clrMapOvr>
  <p:timing>
    <p:tnLst>
      <p:par>
        <p:cTn id="1" dur="indefinite" restart="never" nodeType="tmRoot"/>
      </p:par>
    </p:tnLst>
  </p:timing>
</p:sldLayout>
</file>

<file path=ppt/slideLayouts/slideLayout1366.xml><?xml version="1.0" encoding="utf-8"?>
<p:sldLayout xmlns:a="http://schemas.openxmlformats.org/drawingml/2006/main" xmlns:r="http://schemas.openxmlformats.org/officeDocument/2006/relationships" xmlns:p="http://schemas.openxmlformats.org/presentationml/2006/main" showMasterSp="0" userDrawn="1">
  <p:cSld name="5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4248031824"/>
      </p:ext>
    </p:extLst>
  </p:cSld>
  <p:clrMapOvr>
    <a:masterClrMapping/>
  </p:clrMapOvr>
  <p:timing>
    <p:tnLst>
      <p:par>
        <p:cTn id="1" dur="indefinite" restart="never" nodeType="tmRoot"/>
      </p:par>
    </p:tnLst>
  </p:timing>
</p:sldLayout>
</file>

<file path=ppt/slideLayouts/slideLayout1367.xml><?xml version="1.0" encoding="utf-8"?>
<p:sldLayout xmlns:a="http://schemas.openxmlformats.org/drawingml/2006/main" xmlns:r="http://schemas.openxmlformats.org/officeDocument/2006/relationships" xmlns:p="http://schemas.openxmlformats.org/presentationml/2006/main" showMasterSp="0" userDrawn="1">
  <p:cSld name="6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913548168"/>
      </p:ext>
    </p:extLst>
  </p:cSld>
  <p:clrMapOvr>
    <a:masterClrMapping/>
  </p:clrMapOvr>
  <p:timing>
    <p:tnLst>
      <p:par>
        <p:cTn id="1" dur="indefinite" restart="never" nodeType="tmRoot"/>
      </p:par>
    </p:tnLst>
  </p:timing>
</p:sldLayout>
</file>

<file path=ppt/slideLayouts/slideLayout1368.xml><?xml version="1.0" encoding="utf-8"?>
<p:sldLayout xmlns:a="http://schemas.openxmlformats.org/drawingml/2006/main" xmlns:r="http://schemas.openxmlformats.org/officeDocument/2006/relationships" xmlns:p="http://schemas.openxmlformats.org/presentationml/2006/main" showMasterSp="0" userDrawn="1">
  <p:cSld name="7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830432487"/>
      </p:ext>
    </p:extLst>
  </p:cSld>
  <p:clrMapOvr>
    <a:masterClrMapping/>
  </p:clrMapOvr>
  <p:timing>
    <p:tnLst>
      <p:par>
        <p:cTn id="1" dur="indefinite" restart="never" nodeType="tmRoot"/>
      </p:par>
    </p:tnLst>
  </p:timing>
</p:sldLayout>
</file>

<file path=ppt/slideLayouts/slideLayout1369.xml><?xml version="1.0" encoding="utf-8"?>
<p:sldLayout xmlns:a="http://schemas.openxmlformats.org/drawingml/2006/main" xmlns:r="http://schemas.openxmlformats.org/officeDocument/2006/relationships" xmlns:p="http://schemas.openxmlformats.org/presentationml/2006/main" showMasterSp="0" userDrawn="1">
  <p:cSld name="8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067821583"/>
      </p:ext>
    </p:extLst>
  </p:cSld>
  <p:clrMapOvr>
    <a:masterClrMapping/>
  </p:clrMapOvr>
  <p:timing>
    <p:tnLst>
      <p:par>
        <p:cTn id="1" dur="indefinite" restart="never" nodeType="tmRoot"/>
      </p:par>
    </p:tn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Footer Placeholder 3"/>
          <p:cNvSpPr>
            <a:spLocks noGrp="1"/>
          </p:cNvSpPr>
          <p:nvPr>
            <p:ph type="ftr" sz="quarter" idx="11"/>
          </p:nvPr>
        </p:nvSpPr>
        <p:spPr>
          <a:xfrm>
            <a:off x="836319" y="6554273"/>
            <a:ext cx="4677095" cy="144247"/>
          </a:xfrm>
          <a:prstGeom prst="rect">
            <a:avLst/>
          </a:prstGeom>
        </p:spPr>
        <p:txBody>
          <a:bodyPr lIns="85916" tIns="42958" rIns="85916" bIns="42958"/>
          <a:lstStyle>
            <a:lvl1pPr>
              <a:defRPr/>
            </a:lvl1pPr>
          </a:lstStyle>
          <a:p>
            <a:pPr defTabSz="913939"/>
            <a:endParaRPr lang="es-ES">
              <a:solidFill>
                <a:prstClr val="black"/>
              </a:solidFill>
            </a:endParaRPr>
          </a:p>
        </p:txBody>
      </p:sp>
    </p:spTree>
    <p:extLst>
      <p:ext uri="{BB962C8B-B14F-4D97-AF65-F5344CB8AC3E}">
        <p14:creationId xmlns:p14="http://schemas.microsoft.com/office/powerpoint/2010/main" val="320247533"/>
      </p:ext>
    </p:extLst>
  </p:cSld>
  <p:clrMapOvr>
    <a:masterClrMapping/>
  </p:clrMapOvr>
</p:sldLayout>
</file>

<file path=ppt/slideLayouts/slideLayout1370.xml><?xml version="1.0" encoding="utf-8"?>
<p:sldLayout xmlns:a="http://schemas.openxmlformats.org/drawingml/2006/main" xmlns:r="http://schemas.openxmlformats.org/officeDocument/2006/relationships" xmlns:p="http://schemas.openxmlformats.org/presentationml/2006/main" showMasterSp="0" userDrawn="1">
  <p:cSld name="9_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899896364"/>
      </p:ext>
    </p:extLst>
  </p:cSld>
  <p:clrMapOvr>
    <a:masterClrMapping/>
  </p:clrMapOvr>
  <p:timing>
    <p:tnLst>
      <p:par>
        <p:cTn id="1" dur="indefinite" restart="never" nodeType="tmRoot"/>
      </p:par>
    </p:tnLst>
  </p:timing>
</p:sldLayout>
</file>

<file path=ppt/slideLayouts/slideLayout137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060816117"/>
      </p:ext>
    </p:extLst>
  </p:cSld>
  <p:clrMapOvr>
    <a:masterClrMapping/>
  </p:clrMapOvr>
  <p:timing>
    <p:tnLst>
      <p:par>
        <p:cTn id="1" dur="indefinite" restart="never" nodeType="tmRoot"/>
      </p:par>
    </p:tnLst>
  </p:timing>
</p:sldLayout>
</file>

<file path=ppt/slideLayouts/slideLayout1372.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193653980"/>
      </p:ext>
    </p:extLst>
  </p:cSld>
  <p:clrMapOvr>
    <a:masterClrMapping/>
  </p:clrMapOvr>
  <p:timing>
    <p:tnLst>
      <p:par>
        <p:cTn id="1" dur="indefinite" restart="never" nodeType="tmRoot"/>
      </p:par>
    </p:tnLst>
  </p:timing>
</p:sldLayout>
</file>

<file path=ppt/slideLayouts/slideLayout1373.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900192990"/>
      </p:ext>
    </p:extLst>
  </p:cSld>
  <p:clrMapOvr>
    <a:masterClrMapping/>
  </p:clrMapOvr>
  <p:timing>
    <p:tnLst>
      <p:par>
        <p:cTn id="1" dur="indefinite" restart="never" nodeType="tmRoot"/>
      </p:par>
    </p:tnLst>
  </p:timing>
</p:sldLayout>
</file>

<file path=ppt/slideLayouts/slideLayout1374.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296238009"/>
      </p:ext>
    </p:extLst>
  </p:cSld>
  <p:clrMapOvr>
    <a:masterClrMapping/>
  </p:clrMapOvr>
  <p:timing>
    <p:tnLst>
      <p:par>
        <p:cTn id="1" dur="indefinite" restart="never" nodeType="tmRoot"/>
      </p:par>
    </p:tnLst>
  </p:timing>
</p:sldLayout>
</file>

<file path=ppt/slideLayouts/slideLayout1375.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840661418"/>
      </p:ext>
    </p:extLst>
  </p:cSld>
  <p:clrMapOvr>
    <a:masterClrMapping/>
  </p:clrMapOvr>
  <p:timing>
    <p:tnLst>
      <p:par>
        <p:cTn id="1" dur="indefinite" restart="never" nodeType="tmRoot"/>
      </p:par>
    </p:tnLst>
  </p:timing>
</p:sldLayout>
</file>

<file path=ppt/slideLayouts/slideLayout1376.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31820870"/>
      </p:ext>
    </p:extLst>
  </p:cSld>
  <p:clrMapOvr>
    <a:masterClrMapping/>
  </p:clrMapOvr>
  <p:timing>
    <p:tnLst>
      <p:par>
        <p:cTn id="1" dur="indefinite" restart="never" nodeType="tmRoot"/>
      </p:par>
    </p:tnLst>
  </p:timing>
</p:sldLayout>
</file>

<file path=ppt/slideLayouts/slideLayout1377.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56462093"/>
      </p:ext>
    </p:extLst>
  </p:cSld>
  <p:clrMapOvr>
    <a:masterClrMapping/>
  </p:clrMapOvr>
  <p:timing>
    <p:tnLst>
      <p:par>
        <p:cTn id="1" dur="indefinite" restart="never" nodeType="tmRoot"/>
      </p:par>
    </p:tnLst>
  </p:timing>
</p:sldLayout>
</file>

<file path=ppt/slideLayouts/slideLayout1378.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481337770"/>
      </p:ext>
    </p:extLst>
  </p:cSld>
  <p:clrMapOvr>
    <a:masterClrMapping/>
  </p:clrMapOvr>
  <p:timing>
    <p:tnLst>
      <p:par>
        <p:cTn id="1" dur="indefinite" restart="never" nodeType="tmRoot"/>
      </p:par>
    </p:tnLst>
  </p:timing>
</p:sldLayout>
</file>

<file path=ppt/slideLayouts/slideLayout1379.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613997236"/>
      </p:ext>
    </p:extLst>
  </p:cSld>
  <p:clrMapOvr>
    <a:masterClrMapping/>
  </p:clrMapOvr>
  <p:timing>
    <p:tnLst>
      <p:par>
        <p:cTn id="1" dur="indefinite" restart="never" nodeType="tmRoot"/>
      </p:par>
    </p:tn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128762"/>
          </a:xfrm>
        </p:spPr>
        <p:txBody>
          <a:bodyPr/>
          <a:lstStyle>
            <a:lvl1pPr>
              <a:lnSpc>
                <a:spcPts val="4888"/>
              </a:lnSpc>
              <a:defRPr sz="4900" b="0">
                <a:solidFill>
                  <a:schemeClr val="bg2"/>
                </a:solidFill>
                <a:latin typeface="Times New Roman" pitchFamily="18" charset="0"/>
              </a:defRPr>
            </a:lvl1pPr>
          </a:lstStyle>
          <a:p>
            <a:r>
              <a:rPr lang="es-ES"/>
              <a:t>Click to edit </a:t>
            </a:r>
            <a:br>
              <a:rPr lang="es-ES"/>
            </a:br>
            <a:r>
              <a:rPr lang="es-ES"/>
              <a:t>Master title style</a:t>
            </a:r>
          </a:p>
        </p:txBody>
      </p:sp>
      <p:sp>
        <p:nvSpPr>
          <p:cNvPr id="6" name="Rectangle 5"/>
          <p:cNvSpPr>
            <a:spLocks noChangeArrowheads="1"/>
          </p:cNvSpPr>
          <p:nvPr userDrawn="1"/>
        </p:nvSpPr>
        <p:spPr bwMode="auto">
          <a:xfrm>
            <a:off x="6931233" y="6554275"/>
            <a:ext cx="2505810" cy="144247"/>
          </a:xfrm>
          <a:prstGeom prst="rect">
            <a:avLst/>
          </a:prstGeom>
          <a:noFill/>
          <a:ln w="25400" algn="ctr">
            <a:noFill/>
            <a:miter lim="800000"/>
            <a:headEnd/>
            <a:tailEnd/>
          </a:ln>
        </p:spPr>
        <p:txBody>
          <a:bodyPr lIns="0" tIns="0" rIns="0" bIns="0"/>
          <a:lstStyle/>
          <a:p>
            <a:pPr algn="r" defTabSz="957569" fontAlgn="base">
              <a:lnSpc>
                <a:spcPts val="1128"/>
              </a:lnSpc>
              <a:spcBef>
                <a:spcPct val="0"/>
              </a:spcBef>
              <a:spcAft>
                <a:spcPct val="0"/>
              </a:spcAft>
            </a:pPr>
            <a:r>
              <a:rPr lang="es-ES" sz="800" dirty="0">
                <a:solidFill>
                  <a:srgbClr val="FFFFFF"/>
                </a:solidFill>
                <a:cs typeface="Arial" charset="0"/>
              </a:rPr>
              <a:t>© </a:t>
            </a:r>
            <a:r>
              <a:rPr lang="es-ES" sz="800" dirty="0" smtClean="0">
                <a:solidFill>
                  <a:srgbClr val="FFFFFF"/>
                </a:solidFill>
                <a:cs typeface="Arial" charset="0"/>
              </a:rPr>
              <a:t>2014 Deloitte Consulting S.L.U.</a:t>
            </a:r>
            <a:endParaRPr lang="es-ES" sz="800" dirty="0">
              <a:solidFill>
                <a:srgbClr val="FFFFFF"/>
              </a:solidFill>
              <a:cs typeface="Arial" charset="0"/>
            </a:endParaRPr>
          </a:p>
        </p:txBody>
      </p:sp>
      <p:sp>
        <p:nvSpPr>
          <p:cNvPr id="7" name="Slide Number Placeholder 9"/>
          <p:cNvSpPr>
            <a:spLocks noGrp="1"/>
          </p:cNvSpPr>
          <p:nvPr>
            <p:ph type="sldNum" sz="quarter" idx="4"/>
          </p:nvPr>
        </p:nvSpPr>
        <p:spPr/>
        <p:txBody>
          <a:bodyPr/>
          <a:lstStyle>
            <a:lvl1pPr>
              <a:defRPr>
                <a:solidFill>
                  <a:schemeClr val="bg1"/>
                </a:solidFill>
              </a:defRPr>
            </a:lvl1pPr>
          </a:lstStyle>
          <a:p>
            <a:pPr fontAlgn="base">
              <a:spcBef>
                <a:spcPct val="0"/>
              </a:spcBef>
              <a:spcAft>
                <a:spcPct val="0"/>
              </a:spcAft>
            </a:pPr>
            <a:fld id="{BB8A525C-1C5B-49A5-AD9D-6349DB0D5632}" type="slidenum">
              <a:rPr lang="es-ES">
                <a:solidFill>
                  <a:srgbClr val="FFFFFF"/>
                </a:solidFill>
                <a:cs typeface="Arial" charset="0"/>
              </a:rPr>
              <a:pPr fontAlgn="base">
                <a:spcBef>
                  <a:spcPct val="0"/>
                </a:spcBef>
                <a:spcAft>
                  <a:spcPct val="0"/>
                </a:spcAft>
              </a:pPr>
              <a:t>‹#›</a:t>
            </a:fld>
            <a:endParaRPr lang="es-ES">
              <a:solidFill>
                <a:srgbClr val="FFFFFF"/>
              </a:solidFill>
              <a:cs typeface="Arial" charset="0"/>
            </a:endParaRPr>
          </a:p>
        </p:txBody>
      </p:sp>
      <p:sp>
        <p:nvSpPr>
          <p:cNvPr id="10" name="Footer Placeholder 10"/>
          <p:cNvSpPr>
            <a:spLocks noGrp="1"/>
          </p:cNvSpPr>
          <p:nvPr>
            <p:ph type="ftr" sz="quarter" idx="3"/>
          </p:nvPr>
        </p:nvSpPr>
        <p:spPr/>
        <p:txBody>
          <a:bodyPr/>
          <a:lstStyle>
            <a:lvl1pPr>
              <a:defRPr>
                <a:solidFill>
                  <a:schemeClr val="bg1"/>
                </a:solidFill>
              </a:defRPr>
            </a:lvl1pPr>
          </a:lstStyle>
          <a:p>
            <a:pPr fontAlgn="base">
              <a:spcBef>
                <a:spcPct val="0"/>
              </a:spcBef>
              <a:spcAft>
                <a:spcPct val="0"/>
              </a:spcAft>
            </a:pPr>
            <a:endParaRPr lang="es-ES">
              <a:solidFill>
                <a:srgbClr val="FFFFFF"/>
              </a:solidFill>
              <a:cs typeface="Arial" charset="0"/>
            </a:endParaRPr>
          </a:p>
        </p:txBody>
      </p:sp>
    </p:spTree>
    <p:extLst>
      <p:ext uri="{BB962C8B-B14F-4D97-AF65-F5344CB8AC3E}">
        <p14:creationId xmlns:p14="http://schemas.microsoft.com/office/powerpoint/2010/main" val="1127304861"/>
      </p:ext>
    </p:extLst>
  </p:cSld>
  <p:clrMapOvr>
    <a:masterClrMapping/>
  </p:clrMapOvr>
</p:sldLayout>
</file>

<file path=ppt/slideLayouts/slideLayout1380.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490661772"/>
      </p:ext>
    </p:extLst>
  </p:cSld>
  <p:clrMapOvr>
    <a:masterClrMapping/>
  </p:clrMapOvr>
  <p:timing>
    <p:tnLst>
      <p:par>
        <p:cTn id="1" dur="indefinite" restart="never" nodeType="tmRoot"/>
      </p:par>
    </p:tnLst>
  </p:timing>
</p:sldLayout>
</file>

<file path=ppt/slideLayouts/slideLayout1381.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376180136"/>
      </p:ext>
    </p:extLst>
  </p:cSld>
  <p:clrMapOvr>
    <a:masterClrMapping/>
  </p:clrMapOvr>
  <p:timing>
    <p:tnLst>
      <p:par>
        <p:cTn id="1" dur="indefinite" restart="never" nodeType="tmRoot"/>
      </p:par>
    </p:tnLst>
  </p:timing>
</p:sldLayout>
</file>

<file path=ppt/slideLayouts/slideLayout1382.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26487256"/>
      </p:ext>
    </p:extLst>
  </p:cSld>
  <p:clrMapOvr>
    <a:masterClrMapping/>
  </p:clrMapOvr>
  <p:timing>
    <p:tnLst>
      <p:par>
        <p:cTn id="1" dur="indefinite" restart="never" nodeType="tmRoot"/>
      </p:par>
    </p:tnLst>
  </p:timing>
</p:sldLayout>
</file>

<file path=ppt/slideLayouts/slideLayout1383.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784874627"/>
      </p:ext>
    </p:extLst>
  </p:cSld>
  <p:clrMapOvr>
    <a:masterClrMapping/>
  </p:clrMapOvr>
  <p:timing>
    <p:tnLst>
      <p:par>
        <p:cTn id="1" dur="indefinite" restart="never" nodeType="tmRoot"/>
      </p:par>
    </p:tnLst>
  </p:timing>
</p:sldLayout>
</file>

<file path=ppt/slideLayouts/slideLayout1384.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13706145"/>
      </p:ext>
    </p:extLst>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91517103"/>
      </p:ext>
    </p:extLst>
  </p:cSld>
  <p:clrMapOvr>
    <a:masterClrMapping/>
  </p:clrMapOvr>
  <p:timing>
    <p:tnLst>
      <p:par>
        <p:cTn id="1" dur="indefinite" restart="never" nodeType="tmRoot"/>
      </p:par>
    </p:tnLst>
  </p:timing>
</p:sldLayout>
</file>

<file path=ppt/slideLayouts/slideLayout1386.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57603708"/>
      </p:ext>
    </p:extLst>
  </p:cSld>
  <p:clrMapOvr>
    <a:masterClrMapping/>
  </p:clrMapOvr>
  <p:timing>
    <p:tnLst>
      <p:par>
        <p:cTn id="1" dur="indefinite" restart="never" nodeType="tmRoot"/>
      </p:par>
    </p:tnLst>
  </p:timing>
</p:sldLayout>
</file>

<file path=ppt/slideLayouts/slideLayout1387.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719392494"/>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28520433"/>
      </p:ext>
    </p:extLst>
  </p:cSld>
  <p:clrMapOvr>
    <a:masterClrMapping/>
  </p:clrMapOvr>
  <p:timing>
    <p:tnLst>
      <p:par>
        <p:cTn id="1" dur="indefinite" restart="never" nodeType="tmRoot"/>
      </p:par>
    </p:tnLst>
  </p:timing>
</p:sldLayout>
</file>

<file path=ppt/slideLayouts/slideLayout1389.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37661937"/>
      </p:ext>
    </p:extLst>
  </p:cSld>
  <p:clrMapOvr>
    <a:masterClrMapping/>
  </p:clrMapOvr>
  <p:timing>
    <p:tnLst>
      <p:par>
        <p:cTn id="1" dur="indefinite" restart="never" nodeType="tmRoot"/>
      </p:par>
    </p:tn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pPr fontAlgn="base">
              <a:spcBef>
                <a:spcPct val="0"/>
              </a:spcBef>
              <a:spcAft>
                <a:spcPct val="0"/>
              </a:spcAft>
            </a:pPr>
            <a:fld id="{66610EB1-83C8-4E7D-B52A-8FFA1C1C9D65}"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5" name="Footer Placeholder 4"/>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1070273236"/>
      </p:ext>
    </p:extLst>
  </p:cSld>
  <p:clrMapOvr>
    <a:masterClrMapping/>
  </p:clrMapOvr>
</p:sldLayout>
</file>

<file path=ppt/slideLayouts/slideLayout1390.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822688880"/>
      </p:ext>
    </p:extLst>
  </p:cSld>
  <p:clrMapOvr>
    <a:masterClrMapping/>
  </p:clrMapOvr>
  <p:timing>
    <p:tnLst>
      <p:par>
        <p:cTn id="1" dur="indefinite" restart="never" nodeType="tmRoot"/>
      </p:par>
    </p:tnLst>
  </p:timing>
</p:sldLayout>
</file>

<file path=ppt/slideLayouts/slideLayout1391.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68025152"/>
      </p:ext>
    </p:extLst>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3658617"/>
      </p:ext>
    </p:extLst>
  </p:cSld>
  <p:clrMapOvr>
    <a:masterClrMapping/>
  </p:clrMapOvr>
  <p:timing>
    <p:tnLst>
      <p:par>
        <p:cTn id="1" dur="indefinite" restart="never" nodeType="tmRoot"/>
      </p:par>
    </p:tnLst>
  </p:timing>
</p:sldLayout>
</file>

<file path=ppt/slideLayouts/slideLayout1393.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105080505"/>
      </p:ext>
    </p:extLst>
  </p:cSld>
  <p:clrMapOvr>
    <a:masterClrMapping/>
  </p:clrMapOvr>
  <p:timing>
    <p:tnLst>
      <p:par>
        <p:cTn id="1" dur="indefinite" restart="never" nodeType="tmRoot"/>
      </p:par>
    </p:tnLst>
  </p:timing>
</p:sldLayout>
</file>

<file path=ppt/slideLayouts/slideLayout1394.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221206202"/>
      </p:ext>
    </p:extLst>
  </p:cSld>
  <p:clrMapOvr>
    <a:masterClrMapping/>
  </p:clrMapOvr>
  <p:timing>
    <p:tnLst>
      <p:par>
        <p:cTn id="1" dur="indefinite" restart="never" nodeType="tmRoot"/>
      </p:par>
    </p:tnLst>
  </p:timing>
</p:sldLayout>
</file>

<file path=ppt/slideLayouts/slideLayout1395.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555040985"/>
      </p:ext>
    </p:extLst>
  </p:cSld>
  <p:clrMapOvr>
    <a:masterClrMapping/>
  </p:clrMapOvr>
  <p:timing>
    <p:tnLst>
      <p:par>
        <p:cTn id="1" dur="indefinite" restart="never" nodeType="tmRoot"/>
      </p:par>
    </p:tnLst>
  </p:timing>
</p:sldLayout>
</file>

<file path=ppt/slideLayouts/slideLayout1396.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93641531"/>
      </p:ext>
    </p:extLst>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67654493"/>
      </p:ext>
    </p:extLst>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792392500"/>
      </p:ext>
    </p:extLst>
  </p:cSld>
  <p:clrMapOvr>
    <a:masterClrMapping/>
  </p:clrMapOvr>
  <p:timing>
    <p:tnLst>
      <p:par>
        <p:cTn id="1" dur="indefinite" restart="never" nodeType="tmRoot"/>
      </p:par>
    </p:tnLst>
  </p:timing>
</p:sldLayout>
</file>

<file path=ppt/slideLayouts/slideLayout1399.xml><?xml version="1.0" encoding="utf-8"?>
<p:sldLayout xmlns:a="http://schemas.openxmlformats.org/drawingml/2006/main" xmlns:r="http://schemas.openxmlformats.org/officeDocument/2006/relationships" xmlns:p="http://schemas.openxmlformats.org/presentationml/2006/main"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a:xfrm>
            <a:off x="450203" y="6554103"/>
            <a:ext cx="306387" cy="144247"/>
          </a:xfrm>
          <a:prstGeom prst="rect">
            <a:avLst/>
          </a:prstGeom>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a:xfrm>
            <a:off x="836313" y="6554103"/>
            <a:ext cx="4677095" cy="144247"/>
          </a:xfrm>
          <a:prstGeom prst="rect">
            <a:avLst/>
          </a:prstGeom>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85390213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024897578"/>
      </p:ext>
    </p:extLst>
  </p:cSld>
  <p:clrMapOvr>
    <a:masterClrMapping/>
  </p:clrMapOvr>
  <p:timing>
    <p:tnLst>
      <p:par>
        <p:cTn id="1" dur="indefinite" restart="never" nodeType="tmRoot"/>
      </p:par>
    </p:tnLst>
  </p:timing>
</p:sldLayout>
</file>

<file path=ppt/slideLayouts/slideLayout1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3164" y="4407372"/>
            <a:ext cx="8419396" cy="1361237"/>
          </a:xfrm>
        </p:spPr>
        <p:txBody>
          <a:bodyPr/>
          <a:lstStyle>
            <a:lvl1pPr algn="l">
              <a:defRPr sz="3800" b="1" cap="all"/>
            </a:lvl1pPr>
          </a:lstStyle>
          <a:p>
            <a:r>
              <a:rPr lang="en-US" smtClean="0"/>
              <a:t>Click to edit Master title style</a:t>
            </a:r>
            <a:endParaRPr lang="es-ES"/>
          </a:p>
        </p:txBody>
      </p:sp>
      <p:sp>
        <p:nvSpPr>
          <p:cNvPr id="3" name="Text Placeholder 2"/>
          <p:cNvSpPr>
            <a:spLocks noGrp="1"/>
          </p:cNvSpPr>
          <p:nvPr>
            <p:ph type="body" idx="1"/>
          </p:nvPr>
        </p:nvSpPr>
        <p:spPr>
          <a:xfrm>
            <a:off x="783164" y="2907338"/>
            <a:ext cx="8419396" cy="1499881"/>
          </a:xfrm>
        </p:spPr>
        <p:txBody>
          <a:bodyPr anchor="b"/>
          <a:lstStyle>
            <a:lvl1pPr marL="0" indent="0">
              <a:buNone/>
              <a:defRPr sz="1900"/>
            </a:lvl1pPr>
            <a:lvl2pPr marL="429564" indent="0">
              <a:buNone/>
              <a:defRPr sz="1700"/>
            </a:lvl2pPr>
            <a:lvl3pPr marL="859127" indent="0">
              <a:buNone/>
              <a:defRPr sz="1500"/>
            </a:lvl3pPr>
            <a:lvl4pPr marL="1288692" indent="0">
              <a:buNone/>
              <a:defRPr sz="1300"/>
            </a:lvl4pPr>
            <a:lvl5pPr marL="1718255" indent="0">
              <a:buNone/>
              <a:defRPr sz="1300"/>
            </a:lvl5pPr>
            <a:lvl6pPr marL="2147819" indent="0">
              <a:buNone/>
              <a:defRPr sz="1300"/>
            </a:lvl6pPr>
            <a:lvl7pPr marL="2577382" indent="0">
              <a:buNone/>
              <a:defRPr sz="1300"/>
            </a:lvl7pPr>
            <a:lvl8pPr marL="3006946" indent="0">
              <a:buNone/>
              <a:defRPr sz="1300"/>
            </a:lvl8pPr>
            <a:lvl9pPr marL="3436508" indent="0">
              <a:buNone/>
              <a:defRPr sz="1300"/>
            </a:lvl9pPr>
          </a:lstStyle>
          <a:p>
            <a:pPr lvl="0"/>
            <a:r>
              <a:rPr lang="en-US" smtClean="0"/>
              <a:t>Click to edit Master text styles</a:t>
            </a:r>
          </a:p>
        </p:txBody>
      </p:sp>
      <p:sp>
        <p:nvSpPr>
          <p:cNvPr id="4" name="Slide Number Placeholder 3"/>
          <p:cNvSpPr>
            <a:spLocks noGrp="1"/>
          </p:cNvSpPr>
          <p:nvPr>
            <p:ph type="sldNum" sz="quarter" idx="10"/>
          </p:nvPr>
        </p:nvSpPr>
        <p:spPr/>
        <p:txBody>
          <a:bodyPr/>
          <a:lstStyle>
            <a:lvl1pPr>
              <a:defRPr/>
            </a:lvl1pPr>
          </a:lstStyle>
          <a:p>
            <a:pPr fontAlgn="base">
              <a:spcBef>
                <a:spcPct val="0"/>
              </a:spcBef>
              <a:spcAft>
                <a:spcPct val="0"/>
              </a:spcAft>
            </a:pPr>
            <a:fld id="{5F701811-840D-4250-9BEE-3541E299F606}"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5" name="Footer Placeholder 4"/>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2542901603"/>
      </p:ext>
    </p:extLst>
  </p:cSld>
  <p:clrMapOvr>
    <a:masterClrMapping/>
  </p:clrMapOvr>
</p:sldLayout>
</file>

<file path=ppt/slideLayouts/slideLayout1400.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Pr>
        <a:solidFill>
          <a:schemeClr val="bg1"/>
        </a:solidFill>
        <a:effectLst/>
      </p:bgPr>
    </p:bg>
    <p:spTree>
      <p:nvGrpSpPr>
        <p:cNvPr id="1" name=""/>
        <p:cNvGrpSpPr/>
        <p:nvPr/>
      </p:nvGrpSpPr>
      <p:grpSpPr>
        <a:xfrm>
          <a:off x="0" y="0"/>
          <a:ext cx="0" cy="0"/>
          <a:chOff x="0" y="0"/>
          <a:chExt cx="0" cy="0"/>
        </a:xfrm>
      </p:grpSpPr>
      <p:graphicFrame>
        <p:nvGraphicFramePr>
          <p:cNvPr id="4" name="AutoShape 91"/>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6117" name="think-cell Slide" r:id="rId5" imgW="0" imgH="0" progId="">
                  <p:embed/>
                </p:oleObj>
              </mc:Choice>
              <mc:Fallback>
                <p:oleObj name="think-cell Slide" r:id="rId5"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5" name="Picture 5" descr="DEL_PRI_RGB"/>
          <p:cNvPicPr>
            <a:picLocks noChangeArrowheads="1"/>
          </p:cNvPicPr>
          <p:nvPr userDrawn="1">
            <p:custDataLst>
              <p:tags r:id="rId3"/>
            </p:custDataLst>
          </p:nvPr>
        </p:nvPicPr>
        <p:blipFill>
          <a:blip r:embed="rId6">
            <a:extLst>
              <a:ext uri="{28A0092B-C50C-407E-A947-70E740481C1C}">
                <a14:useLocalDpi xmlns:a14="http://schemas.microsoft.com/office/drawing/2010/main" val="0"/>
              </a:ext>
            </a:extLst>
          </a:blip>
          <a:srcRect l="7785" t="27351" r="9871" b="25598"/>
          <a:stretch>
            <a:fillRect/>
          </a:stretch>
        </p:blipFill>
        <p:spPr bwMode="auto">
          <a:xfrm>
            <a:off x="268288" y="236538"/>
            <a:ext cx="2541852"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7" name="Picture 12"/>
          <p:cNvPicPr>
            <a:picLocks noChangeAspect="1"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36" name="Text Placeholder 2"/>
          <p:cNvSpPr>
            <a:spLocks noGrp="1"/>
          </p:cNvSpPr>
          <p:nvPr>
            <p:ph type="subTitle" idx="1"/>
          </p:nvPr>
        </p:nvSpPr>
        <p:spPr>
          <a:xfrm>
            <a:off x="414338" y="6081917"/>
            <a:ext cx="5135113" cy="228396"/>
          </a:xfrm>
          <a:prstGeom prst="rect">
            <a:avLst/>
          </a:prstGeom>
        </p:spPr>
        <p:txBody>
          <a:bodyPr lIns="0" tIns="0" rIns="0" bIns="0" anchor="b" anchorCtr="0">
            <a:spAutoFit/>
          </a:bodyPr>
          <a:lstStyle>
            <a:lvl1pPr marL="0" indent="0" eaLnBrk="1" hangingPunct="1">
              <a:lnSpc>
                <a:spcPct val="106000"/>
              </a:lnSpc>
              <a:spcBef>
                <a:spcPct val="15000"/>
              </a:spcBef>
              <a:buFont typeface="Wingdings 2" pitchFamily="18" charset="2"/>
              <a:buNone/>
              <a:defRPr b="1" smtClean="0"/>
            </a:lvl1pPr>
          </a:lstStyle>
          <a:p>
            <a:r>
              <a:rPr lang="en-US" noProof="0" dirty="0" smtClean="0"/>
              <a:t>Click to edit Master subtitle style</a:t>
            </a:r>
            <a:endParaRPr lang="en-US" noProof="0" dirty="0"/>
          </a:p>
        </p:txBody>
      </p:sp>
      <p:sp>
        <p:nvSpPr>
          <p:cNvPr id="110" name="Title Placeholder 1"/>
          <p:cNvSpPr>
            <a:spLocks noGrp="1"/>
          </p:cNvSpPr>
          <p:nvPr>
            <p:ph type="ctrTitle"/>
          </p:nvPr>
        </p:nvSpPr>
        <p:spPr>
          <a:xfrm>
            <a:off x="1238055" y="2886327"/>
            <a:ext cx="4330064" cy="1128762"/>
          </a:xfrm>
          <a:prstGeom prst="rect">
            <a:avLst/>
          </a:prstGeom>
        </p:spPr>
        <p:txBody>
          <a:bodyPr/>
          <a:lstStyle>
            <a:lvl1pPr marL="0" marR="0" indent="0" defTabSz="957998" rtl="0" eaLnBrk="0" fontAlgn="base" latinLnBrk="0" hangingPunct="0">
              <a:lnSpc>
                <a:spcPts val="2800"/>
              </a:lnSpc>
              <a:spcBef>
                <a:spcPct val="0"/>
              </a:spcBef>
              <a:spcAft>
                <a:spcPct val="0"/>
              </a:spcAft>
              <a:tabLst/>
              <a:defRPr sz="2800" b="0">
                <a:solidFill>
                  <a:schemeClr val="tx2"/>
                </a:solidFill>
                <a:latin typeface="Times New Roman" pitchFamily="18" charset="0"/>
              </a:defRPr>
            </a:lvl1pPr>
          </a:lstStyle>
          <a:p>
            <a:pPr lvl="0"/>
            <a:r>
              <a:rPr lang="en-US" noProof="0" smtClean="0"/>
              <a:t>Click to edit Master title style</a:t>
            </a:r>
          </a:p>
        </p:txBody>
      </p:sp>
    </p:spTree>
    <p:extLst>
      <p:ext uri="{BB962C8B-B14F-4D97-AF65-F5344CB8AC3E}">
        <p14:creationId xmlns:p14="http://schemas.microsoft.com/office/powerpoint/2010/main" val="1419043549"/>
      </p:ext>
    </p:extLst>
  </p:cSld>
  <p:clrMapOvr>
    <a:masterClrMapping/>
  </p:clrMapOvr>
  <p:transition/>
</p:sldLayout>
</file>

<file path=ppt/slideLayouts/slideLayout1401.xml><?xml version="1.0" encoding="utf-8"?>
<p:sldLayout xmlns:a="http://schemas.openxmlformats.org/drawingml/2006/main" xmlns:r="http://schemas.openxmlformats.org/officeDocument/2006/relationships" xmlns:p="http://schemas.openxmlformats.org/presentationml/2006/main" showMasterSp="0" preserve="1" userDrawn="1">
  <p:cSld name="Title and one content">
    <p:spTree>
      <p:nvGrpSpPr>
        <p:cNvPr id="1" name=""/>
        <p:cNvGrpSpPr/>
        <p:nvPr/>
      </p:nvGrpSpPr>
      <p:grpSpPr>
        <a:xfrm>
          <a:off x="0" y="0"/>
          <a:ext cx="0" cy="0"/>
          <a:chOff x="0" y="0"/>
          <a:chExt cx="0" cy="0"/>
        </a:xfrm>
      </p:grpSpPr>
      <p:graphicFrame>
        <p:nvGraphicFramePr>
          <p:cNvPr id="4" name="AutoShape 94"/>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7141" name="think-cell Slide" r:id="rId6" imgW="0" imgH="0" progId="">
                  <p:embed/>
                </p:oleObj>
              </mc:Choice>
              <mc:Fallback>
                <p:oleObj name="think-cell Slide" r:id="rId6"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5"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7" name="Picture 11"/>
          <p:cNvPicPr>
            <a:picLocks noChangeAspect="1"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itle Placeholder 1"/>
          <p:cNvSpPr>
            <a:spLocks noGrp="1"/>
          </p:cNvSpPr>
          <p:nvPr>
            <p:ph type="title"/>
          </p:nvPr>
        </p:nvSpPr>
        <p:spPr bwMode="auto">
          <a:xfrm>
            <a:off x="429948" y="300039"/>
            <a:ext cx="9046104" cy="595311"/>
          </a:xfrm>
          <a:prstGeom prst="rect">
            <a:avLst/>
          </a:prstGeom>
          <a:noFill/>
          <a:ln w="9525">
            <a:noFill/>
            <a:miter lim="800000"/>
            <a:headEnd/>
            <a:tailEnd/>
          </a:ln>
        </p:spPr>
        <p:txBody>
          <a:bodyPr/>
          <a:lstStyle/>
          <a:p>
            <a:pPr lvl="0"/>
            <a:r>
              <a:rPr lang="en-US" noProof="0" smtClean="0"/>
              <a:t>Click to edit Master title style</a:t>
            </a:r>
            <a:endParaRPr lang="en-US" noProof="0" dirty="0" smtClean="0"/>
          </a:p>
        </p:txBody>
      </p:sp>
      <p:sp>
        <p:nvSpPr>
          <p:cNvPr id="11" name="Text Placeholder 7"/>
          <p:cNvSpPr>
            <a:spLocks noGrp="1"/>
          </p:cNvSpPr>
          <p:nvPr>
            <p:ph type="body" sz="quarter" idx="12"/>
          </p:nvPr>
        </p:nvSpPr>
        <p:spPr>
          <a:xfrm>
            <a:off x="429948" y="1123950"/>
            <a:ext cx="9046105" cy="5186363"/>
          </a:xfrm>
          <a:prstGeom prst="rect">
            <a:avLst/>
          </a:prstGeom>
        </p:spPr>
        <p:txBody>
          <a:bodyPr wrap="square" lIns="0" tIns="0" rIns="0" bIns="0"/>
          <a:lstStyle>
            <a:lvl1pPr marL="0" indent="0">
              <a:lnSpc>
                <a:spcPct val="100000"/>
              </a:lnSpc>
              <a:spcBef>
                <a:spcPts val="400"/>
              </a:spcBef>
              <a:spcAft>
                <a:spcPts val="0"/>
              </a:spcAft>
              <a:defRPr/>
            </a:lvl1pPr>
            <a:lvl2pPr marL="180000" indent="-180000">
              <a:lnSpc>
                <a:spcPct val="100000"/>
              </a:lnSpc>
              <a:spcBef>
                <a:spcPts val="400"/>
              </a:spcBef>
              <a:spcAft>
                <a:spcPts val="0"/>
              </a:spcAft>
              <a:defRPr/>
            </a:lvl2pPr>
            <a:lvl3pPr marL="360000" indent="-180000">
              <a:lnSpc>
                <a:spcPct val="100000"/>
              </a:lnSpc>
              <a:spcBef>
                <a:spcPts val="400"/>
              </a:spcBef>
              <a:spcAft>
                <a:spcPts val="0"/>
              </a:spcAft>
              <a:defRPr sz="1200"/>
            </a:lvl3pPr>
            <a:lvl4pPr marL="540000" indent="-180000">
              <a:lnSpc>
                <a:spcPct val="100000"/>
              </a:lnSpc>
              <a:spcBef>
                <a:spcPts val="400"/>
              </a:spcBef>
              <a:spcAft>
                <a:spcPts val="0"/>
              </a:spcAft>
              <a:defRPr sz="1200"/>
            </a:lvl4pPr>
            <a:lvl5pPr marL="720000">
              <a:lnSpc>
                <a:spcPct val="100000"/>
              </a:lnSpc>
              <a:spcBef>
                <a:spcPts val="400"/>
              </a:spcBef>
              <a:spcAft>
                <a:spcPts val="0"/>
              </a:spcAft>
              <a:defRPr sz="1200"/>
            </a:lvl5pPr>
            <a:lvl6pPr marL="900000" indent="-180000">
              <a:lnSpc>
                <a:spcPct val="100000"/>
              </a:lnSpc>
              <a:spcBef>
                <a:spcPts val="400"/>
              </a:spcBef>
              <a:spcAft>
                <a:spcPts val="0"/>
              </a:spcAft>
              <a:defRPr sz="1200" baseline="0">
                <a:solidFill>
                  <a:schemeClr val="tx1">
                    <a:lumMod val="60000"/>
                    <a:lumOff val="40000"/>
                  </a:schemeClr>
                </a:solidFill>
              </a:defRPr>
            </a:lvl6pPr>
            <a:lvl7pPr marL="1080000" indent="-180000">
              <a:lnSpc>
                <a:spcPct val="100000"/>
              </a:lnSpc>
              <a:spcBef>
                <a:spcPts val="400"/>
              </a:spcBef>
              <a:spcAft>
                <a:spcPts val="0"/>
              </a:spcAft>
              <a:defRPr sz="1200">
                <a:solidFill>
                  <a:schemeClr val="tx1">
                    <a:lumMod val="60000"/>
                    <a:lumOff val="40000"/>
                  </a:schemeClr>
                </a:solidFill>
              </a:defRPr>
            </a:lvl7pPr>
            <a:lvl8pPr marL="1260000" indent="-180000">
              <a:lnSpc>
                <a:spcPct val="100000"/>
              </a:lnSpc>
              <a:spcBef>
                <a:spcPts val="400"/>
              </a:spcBef>
              <a:spcAft>
                <a:spcPts val="0"/>
              </a:spcAft>
              <a:defRPr sz="1200">
                <a:solidFill>
                  <a:schemeClr val="tx1">
                    <a:lumMod val="60000"/>
                    <a:lumOff val="40000"/>
                  </a:schemeClr>
                </a:solidFill>
              </a:defRPr>
            </a:lvl8pPr>
            <a:lvl9pPr marL="1440000" indent="-180000">
              <a:lnSpc>
                <a:spcPct val="100000"/>
              </a:lnSpc>
              <a:spcBef>
                <a:spcPts val="400"/>
              </a:spcBef>
              <a:spcAft>
                <a:spcPts val="0"/>
              </a:spcAft>
              <a:defRPr sz="1200">
                <a:solidFill>
                  <a:schemeClr val="tx1">
                    <a:lumMod val="60000"/>
                    <a:lumOff val="40000"/>
                  </a:schemeClr>
                </a:solidFill>
              </a:defRPr>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a:p>
            <a:pPr lvl="5"/>
            <a:r>
              <a:rPr lang="en-US" noProof="0" dirty="0" smtClean="0"/>
              <a:t>Sixth level</a:t>
            </a:r>
          </a:p>
          <a:p>
            <a:pPr lvl="6"/>
            <a:r>
              <a:rPr lang="en-US" noProof="0" dirty="0" smtClean="0"/>
              <a:t>Seventh level</a:t>
            </a:r>
          </a:p>
          <a:p>
            <a:pPr lvl="7"/>
            <a:r>
              <a:rPr lang="en-US" noProof="0" dirty="0" smtClean="0"/>
              <a:t>Eight level</a:t>
            </a:r>
          </a:p>
          <a:p>
            <a:pPr lvl="8"/>
            <a:r>
              <a:rPr lang="en-US" noProof="0" dirty="0" smtClean="0"/>
              <a:t>Ninth level</a:t>
            </a:r>
            <a:endParaRPr lang="en-US" noProof="0" dirty="0"/>
          </a:p>
        </p:txBody>
      </p:sp>
      <p:sp>
        <p:nvSpPr>
          <p:cNvPr id="8" name="Slide Number Placeholder 3"/>
          <p:cNvSpPr>
            <a:spLocks noGrp="1"/>
          </p:cNvSpPr>
          <p:nvPr>
            <p:ph type="sldNum" sz="quarter" idx="13"/>
            <p:custDataLst>
              <p:tags r:id="rId3"/>
            </p:custDataLst>
          </p:nvPr>
        </p:nvSpPr>
        <p:spPr/>
        <p:txBody>
          <a:bodyPr/>
          <a:lstStyle>
            <a:lvl1pPr>
              <a:defRPr/>
            </a:lvl1pPr>
          </a:lstStyle>
          <a:p>
            <a:pPr>
              <a:defRPr/>
            </a:pPr>
            <a:fld id="{4574CDCB-5E1C-48FB-833B-832822B0A602}" type="slidenum">
              <a:rPr lang="en-US" altLang="es-EC">
                <a:solidFill>
                  <a:srgbClr val="002776"/>
                </a:solidFill>
              </a:rPr>
              <a:pPr>
                <a:defRPr/>
              </a:pPr>
              <a:t>‹#›</a:t>
            </a:fld>
            <a:endParaRPr lang="en-US" altLang="es-EC">
              <a:solidFill>
                <a:srgbClr val="002776"/>
              </a:solidFill>
            </a:endParaRPr>
          </a:p>
        </p:txBody>
      </p:sp>
      <p:sp>
        <p:nvSpPr>
          <p:cNvPr id="9" name="Footer Placeholder 4"/>
          <p:cNvSpPr>
            <a:spLocks noGrp="1"/>
          </p:cNvSpPr>
          <p:nvPr>
            <p:ph type="ftr" sz="quarter" idx="14"/>
            <p:custDataLst>
              <p:tags r:id="rId4"/>
            </p:custDataLst>
          </p:nvPr>
        </p:nvSpPr>
        <p:spPr/>
        <p:txBody>
          <a:bodyPr/>
          <a:lstStyle>
            <a:lvl1pPr>
              <a:defRPr/>
            </a:lvl1pPr>
          </a:lstStyle>
          <a:p>
            <a:pPr>
              <a:defRPr/>
            </a:pPr>
            <a:r>
              <a:rPr lang="en-GB">
                <a:solidFill>
                  <a:srgbClr val="002776"/>
                </a:solidFill>
              </a:rPr>
              <a:t>Deloitte PowerPoint timesaver – March 2011</a:t>
            </a:r>
            <a:endParaRPr lang="en-US" dirty="0">
              <a:solidFill>
                <a:srgbClr val="002776"/>
              </a:solidFill>
            </a:endParaRPr>
          </a:p>
        </p:txBody>
      </p:sp>
    </p:spTree>
    <p:extLst>
      <p:ext uri="{BB962C8B-B14F-4D97-AF65-F5344CB8AC3E}">
        <p14:creationId xmlns:p14="http://schemas.microsoft.com/office/powerpoint/2010/main" val="3957631933"/>
      </p:ext>
    </p:extLst>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showMasterSp="0" preserve="1" userDrawn="1">
  <p:cSld name="Two Content">
    <p:spTree>
      <p:nvGrpSpPr>
        <p:cNvPr id="1" name=""/>
        <p:cNvGrpSpPr/>
        <p:nvPr/>
      </p:nvGrpSpPr>
      <p:grpSpPr>
        <a:xfrm>
          <a:off x="0" y="0"/>
          <a:ext cx="0" cy="0"/>
          <a:chOff x="0" y="0"/>
          <a:chExt cx="0" cy="0"/>
        </a:xfrm>
      </p:grpSpPr>
      <p:graphicFrame>
        <p:nvGraphicFramePr>
          <p:cNvPr id="5" name="AutoShape 91"/>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8165" name="think-cell Slide" r:id="rId6" imgW="0" imgH="0" progId="">
                  <p:embed/>
                </p:oleObj>
              </mc:Choice>
              <mc:Fallback>
                <p:oleObj name="think-cell Slide" r:id="rId6"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7" name="Picture 11"/>
          <p:cNvPicPr>
            <a:picLocks noChangeAspect="1"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itle Placeholder 1"/>
          <p:cNvSpPr>
            <a:spLocks noGrp="1"/>
          </p:cNvSpPr>
          <p:nvPr>
            <p:ph type="title"/>
          </p:nvPr>
        </p:nvSpPr>
        <p:spPr bwMode="auto">
          <a:xfrm>
            <a:off x="429948" y="300039"/>
            <a:ext cx="9046104" cy="595311"/>
          </a:xfrm>
          <a:prstGeom prst="rect">
            <a:avLst/>
          </a:prstGeom>
          <a:noFill/>
          <a:ln w="9525">
            <a:noFill/>
            <a:miter lim="800000"/>
            <a:headEnd/>
            <a:tailEnd/>
          </a:ln>
        </p:spPr>
        <p:txBody>
          <a:bodyPr/>
          <a:lstStyle/>
          <a:p>
            <a:pPr lvl="0"/>
            <a:r>
              <a:rPr lang="en-US" noProof="0" smtClean="0"/>
              <a:t>Click to edit Master title style</a:t>
            </a:r>
          </a:p>
        </p:txBody>
      </p:sp>
      <p:sp>
        <p:nvSpPr>
          <p:cNvPr id="13" name="Text Placeholder 7"/>
          <p:cNvSpPr>
            <a:spLocks noGrp="1"/>
          </p:cNvSpPr>
          <p:nvPr>
            <p:ph type="body" sz="quarter" idx="12"/>
          </p:nvPr>
        </p:nvSpPr>
        <p:spPr>
          <a:xfrm>
            <a:off x="429948" y="1123950"/>
            <a:ext cx="4328717" cy="5186363"/>
          </a:xfrm>
          <a:prstGeom prst="rect">
            <a:avLst/>
          </a:prstGeom>
        </p:spPr>
        <p:txBody>
          <a:bodyPr wrap="square" lIns="0" tIns="0" rIns="0" bIns="0"/>
          <a:lstStyle>
            <a:lvl1pPr>
              <a:lnSpc>
                <a:spcPct val="100000"/>
              </a:lnSpc>
              <a:spcBef>
                <a:spcPts val="400"/>
              </a:spcBef>
              <a:spcAft>
                <a:spcPts val="0"/>
              </a:spcAft>
              <a:defRPr/>
            </a:lvl1pPr>
            <a:lvl2pPr marL="180000" indent="-180000">
              <a:lnSpc>
                <a:spcPct val="100000"/>
              </a:lnSpc>
              <a:spcBef>
                <a:spcPts val="400"/>
              </a:spcBef>
              <a:spcAft>
                <a:spcPts val="0"/>
              </a:spcAft>
              <a:defRPr/>
            </a:lvl2pPr>
            <a:lvl3pPr marL="360000" indent="-180000">
              <a:lnSpc>
                <a:spcPct val="100000"/>
              </a:lnSpc>
              <a:spcBef>
                <a:spcPts val="400"/>
              </a:spcBef>
              <a:spcAft>
                <a:spcPts val="0"/>
              </a:spcAft>
              <a:defRPr sz="1200"/>
            </a:lvl3pPr>
            <a:lvl4pPr marL="540000" indent="-180000">
              <a:lnSpc>
                <a:spcPct val="100000"/>
              </a:lnSpc>
              <a:spcBef>
                <a:spcPts val="400"/>
              </a:spcBef>
              <a:spcAft>
                <a:spcPts val="0"/>
              </a:spcAft>
              <a:defRPr sz="1200"/>
            </a:lvl4pPr>
            <a:lvl5pPr marL="720000">
              <a:lnSpc>
                <a:spcPct val="100000"/>
              </a:lnSpc>
              <a:spcBef>
                <a:spcPts val="400"/>
              </a:spcBef>
              <a:spcAft>
                <a:spcPts val="0"/>
              </a:spcAft>
              <a:defRPr sz="1200"/>
            </a:lvl5pPr>
            <a:lvl6pPr marL="900000" indent="-180000">
              <a:lnSpc>
                <a:spcPct val="100000"/>
              </a:lnSpc>
              <a:spcBef>
                <a:spcPts val="400"/>
              </a:spcBef>
              <a:spcAft>
                <a:spcPts val="0"/>
              </a:spcAft>
              <a:defRPr sz="1200" baseline="0">
                <a:solidFill>
                  <a:schemeClr val="tx1">
                    <a:lumMod val="60000"/>
                    <a:lumOff val="40000"/>
                  </a:schemeClr>
                </a:solidFill>
              </a:defRPr>
            </a:lvl6pPr>
            <a:lvl7pPr marL="1080000" indent="-180000">
              <a:lnSpc>
                <a:spcPct val="100000"/>
              </a:lnSpc>
              <a:spcBef>
                <a:spcPts val="400"/>
              </a:spcBef>
              <a:spcAft>
                <a:spcPts val="0"/>
              </a:spcAft>
              <a:defRPr sz="1200">
                <a:solidFill>
                  <a:schemeClr val="tx1">
                    <a:lumMod val="60000"/>
                    <a:lumOff val="40000"/>
                  </a:schemeClr>
                </a:solidFill>
              </a:defRPr>
            </a:lvl7pPr>
            <a:lvl8pPr marL="1260000" indent="-180000">
              <a:lnSpc>
                <a:spcPct val="100000"/>
              </a:lnSpc>
              <a:spcBef>
                <a:spcPts val="400"/>
              </a:spcBef>
              <a:spcAft>
                <a:spcPts val="0"/>
              </a:spcAft>
              <a:defRPr sz="1200">
                <a:solidFill>
                  <a:schemeClr val="tx1">
                    <a:lumMod val="60000"/>
                    <a:lumOff val="40000"/>
                  </a:schemeClr>
                </a:solidFill>
              </a:defRPr>
            </a:lvl8pPr>
            <a:lvl9pPr marL="1440000" indent="-180000">
              <a:lnSpc>
                <a:spcPct val="100000"/>
              </a:lnSpc>
              <a:spcBef>
                <a:spcPts val="400"/>
              </a:spcBef>
              <a:spcAft>
                <a:spcPts val="0"/>
              </a:spcAft>
              <a:defRPr sz="1200">
                <a:solidFill>
                  <a:schemeClr val="tx1">
                    <a:lumMod val="60000"/>
                    <a:lumOff val="40000"/>
                  </a:schemeClr>
                </a:solidFill>
              </a:defRPr>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a:p>
            <a:pPr lvl="5"/>
            <a:r>
              <a:rPr lang="en-US" noProof="0" dirty="0" smtClean="0"/>
              <a:t>Sixth level</a:t>
            </a:r>
          </a:p>
          <a:p>
            <a:pPr lvl="6"/>
            <a:r>
              <a:rPr lang="en-US" noProof="0" dirty="0" smtClean="0"/>
              <a:t>Seventh level</a:t>
            </a:r>
          </a:p>
          <a:p>
            <a:pPr lvl="7"/>
            <a:r>
              <a:rPr lang="en-US" noProof="0" dirty="0" smtClean="0"/>
              <a:t>Eight level</a:t>
            </a:r>
          </a:p>
          <a:p>
            <a:pPr lvl="8"/>
            <a:r>
              <a:rPr lang="en-US" noProof="0" dirty="0" smtClean="0"/>
              <a:t>Ninth level</a:t>
            </a:r>
            <a:endParaRPr lang="en-US" noProof="0" dirty="0"/>
          </a:p>
        </p:txBody>
      </p:sp>
      <p:sp>
        <p:nvSpPr>
          <p:cNvPr id="14" name="Text Placeholder 7"/>
          <p:cNvSpPr>
            <a:spLocks noGrp="1"/>
          </p:cNvSpPr>
          <p:nvPr>
            <p:ph type="body" sz="quarter" idx="16"/>
          </p:nvPr>
        </p:nvSpPr>
        <p:spPr>
          <a:xfrm>
            <a:off x="5147336" y="1122363"/>
            <a:ext cx="4328717" cy="5186363"/>
          </a:xfrm>
          <a:prstGeom prst="rect">
            <a:avLst/>
          </a:prstGeom>
        </p:spPr>
        <p:txBody>
          <a:bodyPr wrap="square" lIns="0" tIns="0" rIns="0" bIns="0"/>
          <a:lstStyle>
            <a:lvl1pPr>
              <a:lnSpc>
                <a:spcPct val="100000"/>
              </a:lnSpc>
              <a:spcBef>
                <a:spcPts val="400"/>
              </a:spcBef>
              <a:spcAft>
                <a:spcPts val="0"/>
              </a:spcAft>
              <a:defRPr/>
            </a:lvl1pPr>
            <a:lvl2pPr marL="180000" indent="-180000">
              <a:lnSpc>
                <a:spcPct val="100000"/>
              </a:lnSpc>
              <a:spcBef>
                <a:spcPts val="400"/>
              </a:spcBef>
              <a:spcAft>
                <a:spcPts val="0"/>
              </a:spcAft>
              <a:defRPr/>
            </a:lvl2pPr>
            <a:lvl3pPr marL="360000" indent="-180000">
              <a:lnSpc>
                <a:spcPct val="100000"/>
              </a:lnSpc>
              <a:spcBef>
                <a:spcPts val="400"/>
              </a:spcBef>
              <a:spcAft>
                <a:spcPts val="0"/>
              </a:spcAft>
              <a:defRPr sz="1200"/>
            </a:lvl3pPr>
            <a:lvl4pPr marL="540000" indent="-180000">
              <a:lnSpc>
                <a:spcPct val="100000"/>
              </a:lnSpc>
              <a:spcBef>
                <a:spcPts val="400"/>
              </a:spcBef>
              <a:spcAft>
                <a:spcPts val="0"/>
              </a:spcAft>
              <a:defRPr sz="1200"/>
            </a:lvl4pPr>
            <a:lvl5pPr marL="720000">
              <a:lnSpc>
                <a:spcPct val="100000"/>
              </a:lnSpc>
              <a:spcBef>
                <a:spcPts val="400"/>
              </a:spcBef>
              <a:spcAft>
                <a:spcPts val="0"/>
              </a:spcAft>
              <a:defRPr sz="1200"/>
            </a:lvl5pPr>
            <a:lvl6pPr marL="900000" indent="-180000">
              <a:lnSpc>
                <a:spcPct val="100000"/>
              </a:lnSpc>
              <a:spcBef>
                <a:spcPts val="400"/>
              </a:spcBef>
              <a:spcAft>
                <a:spcPts val="0"/>
              </a:spcAft>
              <a:defRPr sz="1200" baseline="0">
                <a:solidFill>
                  <a:schemeClr val="tx1">
                    <a:lumMod val="60000"/>
                    <a:lumOff val="40000"/>
                  </a:schemeClr>
                </a:solidFill>
              </a:defRPr>
            </a:lvl6pPr>
            <a:lvl7pPr marL="1080000" indent="-180000">
              <a:lnSpc>
                <a:spcPct val="100000"/>
              </a:lnSpc>
              <a:spcBef>
                <a:spcPts val="400"/>
              </a:spcBef>
              <a:spcAft>
                <a:spcPts val="0"/>
              </a:spcAft>
              <a:defRPr sz="1200">
                <a:solidFill>
                  <a:schemeClr val="tx1">
                    <a:lumMod val="60000"/>
                    <a:lumOff val="40000"/>
                  </a:schemeClr>
                </a:solidFill>
              </a:defRPr>
            </a:lvl7pPr>
            <a:lvl8pPr marL="1260000" indent="-180000">
              <a:lnSpc>
                <a:spcPct val="100000"/>
              </a:lnSpc>
              <a:spcBef>
                <a:spcPts val="400"/>
              </a:spcBef>
              <a:spcAft>
                <a:spcPts val="0"/>
              </a:spcAft>
              <a:defRPr sz="1200">
                <a:solidFill>
                  <a:schemeClr val="tx1">
                    <a:lumMod val="60000"/>
                    <a:lumOff val="40000"/>
                  </a:schemeClr>
                </a:solidFill>
              </a:defRPr>
            </a:lvl8pPr>
            <a:lvl9pPr marL="1440000" indent="-180000">
              <a:lnSpc>
                <a:spcPct val="100000"/>
              </a:lnSpc>
              <a:spcBef>
                <a:spcPts val="400"/>
              </a:spcBef>
              <a:spcAft>
                <a:spcPts val="0"/>
              </a:spcAft>
              <a:defRPr sz="1200">
                <a:solidFill>
                  <a:schemeClr val="tx1">
                    <a:lumMod val="60000"/>
                    <a:lumOff val="40000"/>
                  </a:schemeClr>
                </a:solidFill>
              </a:defRPr>
            </a:lvl9pPr>
          </a:lstStyle>
          <a:p>
            <a:pPr lvl="0"/>
            <a:r>
              <a:rPr lang="en-US" noProof="0" dirty="0" smtClean="0"/>
              <a:t>Click to edit Master text styles</a:t>
            </a:r>
          </a:p>
          <a:p>
            <a:pPr lvl="1"/>
            <a:r>
              <a:rPr lang="en-US" noProof="0" dirty="0" smtClean="0"/>
              <a:t>Second level</a:t>
            </a:r>
          </a:p>
          <a:p>
            <a:pPr lvl="2"/>
            <a:r>
              <a:rPr lang="en-US" noProof="0" dirty="0" smtClean="0"/>
              <a:t>Third level</a:t>
            </a:r>
          </a:p>
          <a:p>
            <a:pPr lvl="3"/>
            <a:r>
              <a:rPr lang="en-US" noProof="0" dirty="0" smtClean="0"/>
              <a:t>Fourth level</a:t>
            </a:r>
          </a:p>
          <a:p>
            <a:pPr lvl="4"/>
            <a:r>
              <a:rPr lang="en-US" noProof="0" dirty="0" smtClean="0"/>
              <a:t>Fifth level</a:t>
            </a:r>
          </a:p>
          <a:p>
            <a:pPr lvl="5"/>
            <a:r>
              <a:rPr lang="en-US" noProof="0" dirty="0" smtClean="0"/>
              <a:t>Sixth level</a:t>
            </a:r>
          </a:p>
          <a:p>
            <a:pPr lvl="6"/>
            <a:r>
              <a:rPr lang="en-US" noProof="0" dirty="0" smtClean="0"/>
              <a:t>Seventh level</a:t>
            </a:r>
          </a:p>
          <a:p>
            <a:pPr lvl="7"/>
            <a:r>
              <a:rPr lang="en-US" noProof="0" dirty="0" smtClean="0"/>
              <a:t>Eight level</a:t>
            </a:r>
          </a:p>
          <a:p>
            <a:pPr lvl="8"/>
            <a:r>
              <a:rPr lang="en-US" noProof="0" dirty="0" smtClean="0"/>
              <a:t>Ninth level</a:t>
            </a:r>
            <a:endParaRPr lang="en-US" noProof="0" dirty="0"/>
          </a:p>
        </p:txBody>
      </p:sp>
      <p:sp>
        <p:nvSpPr>
          <p:cNvPr id="9" name="Slide Number Placeholder 9"/>
          <p:cNvSpPr>
            <a:spLocks noGrp="1"/>
          </p:cNvSpPr>
          <p:nvPr>
            <p:ph type="sldNum" sz="quarter" idx="17"/>
            <p:custDataLst>
              <p:tags r:id="rId3"/>
            </p:custDataLst>
          </p:nvPr>
        </p:nvSpPr>
        <p:spPr/>
        <p:txBody>
          <a:bodyPr/>
          <a:lstStyle>
            <a:lvl1pPr>
              <a:defRPr/>
            </a:lvl1pPr>
          </a:lstStyle>
          <a:p>
            <a:pPr>
              <a:defRPr/>
            </a:pPr>
            <a:fld id="{214988C3-6DE9-4778-A5E9-64E96AFAFBFE}" type="slidenum">
              <a:rPr lang="en-US" altLang="es-EC">
                <a:solidFill>
                  <a:srgbClr val="002776"/>
                </a:solidFill>
              </a:rPr>
              <a:pPr>
                <a:defRPr/>
              </a:pPr>
              <a:t>‹#›</a:t>
            </a:fld>
            <a:endParaRPr lang="en-US" altLang="es-EC">
              <a:solidFill>
                <a:srgbClr val="002776"/>
              </a:solidFill>
            </a:endParaRPr>
          </a:p>
        </p:txBody>
      </p:sp>
      <p:sp>
        <p:nvSpPr>
          <p:cNvPr id="10" name="Footer Placeholder 10"/>
          <p:cNvSpPr>
            <a:spLocks noGrp="1"/>
          </p:cNvSpPr>
          <p:nvPr>
            <p:ph type="ftr" sz="quarter" idx="18"/>
            <p:custDataLst>
              <p:tags r:id="rId4"/>
            </p:custDataLst>
          </p:nvPr>
        </p:nvSpPr>
        <p:spPr/>
        <p:txBody>
          <a:bodyPr/>
          <a:lstStyle>
            <a:lvl1pPr>
              <a:defRPr/>
            </a:lvl1pPr>
          </a:lstStyle>
          <a:p>
            <a:pPr>
              <a:defRPr/>
            </a:pPr>
            <a:r>
              <a:rPr lang="en-GB">
                <a:solidFill>
                  <a:srgbClr val="002776"/>
                </a:solidFill>
              </a:rPr>
              <a:t>Deloitte PowerPoint timesaver – March 2011</a:t>
            </a:r>
            <a:endParaRPr lang="en-US" dirty="0">
              <a:solidFill>
                <a:srgbClr val="002776"/>
              </a:solidFill>
            </a:endParaRPr>
          </a:p>
        </p:txBody>
      </p:sp>
    </p:spTree>
    <p:extLst>
      <p:ext uri="{BB962C8B-B14F-4D97-AF65-F5344CB8AC3E}">
        <p14:creationId xmlns:p14="http://schemas.microsoft.com/office/powerpoint/2010/main" val="2917228434"/>
      </p:ext>
    </p:extLst>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showMasterSp="0" userDrawn="1">
  <p:cSld name="Title Only">
    <p:spTree>
      <p:nvGrpSpPr>
        <p:cNvPr id="1" name=""/>
        <p:cNvGrpSpPr/>
        <p:nvPr/>
      </p:nvGrpSpPr>
      <p:grpSpPr>
        <a:xfrm>
          <a:off x="0" y="0"/>
          <a:ext cx="0" cy="0"/>
          <a:chOff x="0" y="0"/>
          <a:chExt cx="0" cy="0"/>
        </a:xfrm>
      </p:grpSpPr>
      <p:graphicFrame>
        <p:nvGraphicFramePr>
          <p:cNvPr id="3" name="AutoShape 92"/>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9189" name="think-cell Slide" r:id="rId6" imgW="0" imgH="0" progId="">
                  <p:embed/>
                </p:oleObj>
              </mc:Choice>
              <mc:Fallback>
                <p:oleObj name="think-cell Slide" r:id="rId6"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4"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5" name="Picture 11"/>
          <p:cNvPicPr>
            <a:picLocks noChangeAspect="1" noChangeArrowheads="1"/>
          </p:cNvPicPr>
          <p:nvPr userDrawn="1"/>
        </p:nvPicPr>
        <p:blipFill>
          <a:blip r:embed="rId7"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p:txBody>
          <a:bodyPr/>
          <a:lstStyle/>
          <a:p>
            <a:r>
              <a:rPr lang="en-US" noProof="0" dirty="0" smtClean="0"/>
              <a:t>Click to edit Master title style</a:t>
            </a:r>
            <a:endParaRPr lang="en-US" noProof="0" dirty="0"/>
          </a:p>
        </p:txBody>
      </p:sp>
      <p:sp>
        <p:nvSpPr>
          <p:cNvPr id="6" name="Slide Number Placeholder 2"/>
          <p:cNvSpPr>
            <a:spLocks noGrp="1"/>
          </p:cNvSpPr>
          <p:nvPr>
            <p:ph type="sldNum" sz="quarter" idx="10"/>
            <p:custDataLst>
              <p:tags r:id="rId3"/>
            </p:custDataLst>
          </p:nvPr>
        </p:nvSpPr>
        <p:spPr/>
        <p:txBody>
          <a:bodyPr/>
          <a:lstStyle>
            <a:lvl1pPr>
              <a:defRPr/>
            </a:lvl1pPr>
          </a:lstStyle>
          <a:p>
            <a:pPr>
              <a:defRPr/>
            </a:pPr>
            <a:fld id="{F10E7D5F-99C6-4964-8A25-3F7B26C3289A}" type="slidenum">
              <a:rPr lang="en-US" altLang="es-EC">
                <a:solidFill>
                  <a:srgbClr val="002776"/>
                </a:solidFill>
              </a:rPr>
              <a:pPr>
                <a:defRPr/>
              </a:pPr>
              <a:t>‹#›</a:t>
            </a:fld>
            <a:endParaRPr lang="en-US" altLang="es-EC">
              <a:solidFill>
                <a:srgbClr val="002776"/>
              </a:solidFill>
            </a:endParaRPr>
          </a:p>
        </p:txBody>
      </p:sp>
      <p:sp>
        <p:nvSpPr>
          <p:cNvPr id="7" name="Footer Placeholder 3"/>
          <p:cNvSpPr>
            <a:spLocks noGrp="1"/>
          </p:cNvSpPr>
          <p:nvPr>
            <p:ph type="ftr" sz="quarter" idx="11"/>
            <p:custDataLst>
              <p:tags r:id="rId4"/>
            </p:custDataLst>
          </p:nvPr>
        </p:nvSpPr>
        <p:spPr/>
        <p:txBody>
          <a:bodyPr/>
          <a:lstStyle>
            <a:lvl1pPr>
              <a:defRPr/>
            </a:lvl1pPr>
          </a:lstStyle>
          <a:p>
            <a:pPr>
              <a:defRPr/>
            </a:pPr>
            <a:r>
              <a:rPr lang="en-GB">
                <a:solidFill>
                  <a:srgbClr val="002776"/>
                </a:solidFill>
              </a:rPr>
              <a:t>Deloitte PowerPoint timesaver – March 2011</a:t>
            </a:r>
            <a:endParaRPr lang="en-US" dirty="0">
              <a:solidFill>
                <a:srgbClr val="002776"/>
              </a:solidFill>
            </a:endParaRPr>
          </a:p>
        </p:txBody>
      </p:sp>
    </p:spTree>
    <p:extLst>
      <p:ext uri="{BB962C8B-B14F-4D97-AF65-F5344CB8AC3E}">
        <p14:creationId xmlns:p14="http://schemas.microsoft.com/office/powerpoint/2010/main" val="23370412"/>
      </p:ext>
    </p:extLst>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showMasterSp="0" preserve="1" userDrawn="1">
  <p:cSld name="Divider">
    <p:bg>
      <p:bgPr>
        <a:solidFill>
          <a:schemeClr val="bg2"/>
        </a:solidFill>
        <a:effectLst/>
      </p:bgPr>
    </p:bg>
    <p:spTree>
      <p:nvGrpSpPr>
        <p:cNvPr id="1" name=""/>
        <p:cNvGrpSpPr/>
        <p:nvPr/>
      </p:nvGrpSpPr>
      <p:grpSpPr>
        <a:xfrm>
          <a:off x="0" y="0"/>
          <a:ext cx="0" cy="0"/>
          <a:chOff x="0" y="0"/>
          <a:chExt cx="0" cy="0"/>
        </a:xfrm>
      </p:grpSpPr>
      <p:graphicFrame>
        <p:nvGraphicFramePr>
          <p:cNvPr id="3" name="AutoShape 91"/>
          <p:cNvGraphicFramePr>
            <a:graphicFrameLocks/>
          </p:cNvGraphicFramePr>
          <p:nvPr>
            <p:custDataLst>
              <p:tags r:id="rId3"/>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50213" name="think-cell Slide" r:id="rId5" imgW="0" imgH="0" progId="">
                  <p:embed/>
                </p:oleObj>
              </mc:Choice>
              <mc:Fallback>
                <p:oleObj name="think-cell Slide" r:id="rId5"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4" name="Rectangle 3"/>
          <p:cNvSpPr/>
          <p:nvPr userDrawn="1"/>
        </p:nvSpPr>
        <p:spPr>
          <a:xfrm>
            <a:off x="0" y="0"/>
            <a:ext cx="9906000" cy="6858000"/>
          </a:xfrm>
          <a:prstGeom prst="rect">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anchor="ctr"/>
          <a:lstStyle/>
          <a:p>
            <a:pPr algn="ctr" defTabSz="914400" fontAlgn="base">
              <a:spcBef>
                <a:spcPct val="0"/>
              </a:spcBef>
              <a:spcAft>
                <a:spcPct val="0"/>
              </a:spcAft>
              <a:defRPr/>
            </a:pPr>
            <a:endParaRPr lang="en-GB" sz="1400">
              <a:solidFill>
                <a:srgbClr val="FFFFFF"/>
              </a:solidFill>
            </a:endParaRPr>
          </a:p>
        </p:txBody>
      </p:sp>
      <p:sp>
        <p:nvSpPr>
          <p:cNvPr id="2" name="Title Placeholder 1"/>
          <p:cNvSpPr>
            <a:spLocks noGrp="1"/>
          </p:cNvSpPr>
          <p:nvPr>
            <p:ph type="ctrTitle"/>
          </p:nvPr>
        </p:nvSpPr>
        <p:spPr>
          <a:xfrm>
            <a:off x="1238055" y="2618107"/>
            <a:ext cx="6724800" cy="628377"/>
          </a:xfrm>
        </p:spPr>
        <p:txBody>
          <a:bodyPr>
            <a:spAutoFit/>
          </a:bodyPr>
          <a:lstStyle>
            <a:lvl1pPr>
              <a:lnSpc>
                <a:spcPts val="4888"/>
              </a:lnSpc>
              <a:defRPr sz="5200" b="0">
                <a:solidFill>
                  <a:schemeClr val="tx1"/>
                </a:solidFill>
                <a:latin typeface="Times New Roman" pitchFamily="18" charset="0"/>
              </a:defRPr>
            </a:lvl1pPr>
          </a:lstStyle>
          <a:p>
            <a:r>
              <a:rPr lang="en-US" noProof="0" dirty="0" smtClean="0"/>
              <a:t>Click to edit Master title</a:t>
            </a:r>
            <a:endParaRPr lang="en-US" noProof="0" dirty="0"/>
          </a:p>
        </p:txBody>
      </p:sp>
      <p:sp>
        <p:nvSpPr>
          <p:cNvPr id="5" name="Slide Number Placeholder 3"/>
          <p:cNvSpPr>
            <a:spLocks noGrp="1"/>
          </p:cNvSpPr>
          <p:nvPr>
            <p:ph type="sldNum" sz="quarter" idx="10"/>
          </p:nvPr>
        </p:nvSpPr>
        <p:spPr/>
        <p:txBody>
          <a:bodyPr/>
          <a:lstStyle>
            <a:lvl1pPr>
              <a:defRPr>
                <a:solidFill>
                  <a:schemeClr val="bg2"/>
                </a:solidFill>
              </a:defRPr>
            </a:lvl1pPr>
          </a:lstStyle>
          <a:p>
            <a:pPr>
              <a:defRPr/>
            </a:pPr>
            <a:fld id="{9DA7DCB6-8FF8-43B1-8B79-A2040DEC6DDE}" type="slidenum">
              <a:rPr lang="en-US" altLang="es-EC">
                <a:solidFill>
                  <a:srgbClr val="002776"/>
                </a:solidFill>
              </a:rPr>
              <a:pPr>
                <a:defRPr/>
              </a:pPr>
              <a:t>‹#›</a:t>
            </a:fld>
            <a:endParaRPr lang="en-US" altLang="es-EC">
              <a:solidFill>
                <a:srgbClr val="002776"/>
              </a:solidFill>
            </a:endParaRPr>
          </a:p>
        </p:txBody>
      </p:sp>
      <p:sp>
        <p:nvSpPr>
          <p:cNvPr id="6" name="Footer Placeholder 4"/>
          <p:cNvSpPr>
            <a:spLocks noGrp="1"/>
          </p:cNvSpPr>
          <p:nvPr>
            <p:ph type="ftr" sz="quarter" idx="11"/>
          </p:nvPr>
        </p:nvSpPr>
        <p:spPr/>
        <p:txBody>
          <a:bodyPr/>
          <a:lstStyle>
            <a:lvl1pPr>
              <a:defRPr>
                <a:solidFill>
                  <a:schemeClr val="bg2"/>
                </a:solidFill>
              </a:defRPr>
            </a:lvl1pPr>
          </a:lstStyle>
          <a:p>
            <a:pPr>
              <a:defRPr/>
            </a:pPr>
            <a:r>
              <a:rPr lang="en-GB">
                <a:solidFill>
                  <a:srgbClr val="002776"/>
                </a:solidFill>
              </a:rPr>
              <a:t>Deloitte PowerPoint timesaver – March 2011</a:t>
            </a:r>
            <a:endParaRPr lang="en-US">
              <a:solidFill>
                <a:srgbClr val="002776"/>
              </a:solidFill>
            </a:endParaRPr>
          </a:p>
        </p:txBody>
      </p:sp>
    </p:spTree>
    <p:extLst>
      <p:ext uri="{BB962C8B-B14F-4D97-AF65-F5344CB8AC3E}">
        <p14:creationId xmlns:p14="http://schemas.microsoft.com/office/powerpoint/2010/main" val="1052711457"/>
      </p:ext>
    </p:extLst>
  </p:cSld>
  <p:clrMapOvr>
    <a:overrideClrMapping bg1="dk1" tx1="lt1" bg2="dk2" tx2="lt2" accent1="accent1" accent2="accent2" accent3="accent3" accent4="accent4" accent5="accent5" accent6="accent6" hlink="hlink" folHlink="folHlink"/>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graphicFrame>
        <p:nvGraphicFramePr>
          <p:cNvPr id="2" name="AutoShape 95"/>
          <p:cNvGraphicFramePr>
            <a:graphicFrameLocks/>
          </p:cNvGraphicFramePr>
          <p:nvPr>
            <p:custDataLst>
              <p:tags r:id="rId2"/>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51237" name="think-cell Slide" r:id="rId4" imgW="0" imgH="0" progId="">
                  <p:embed/>
                </p:oleObj>
              </mc:Choice>
              <mc:Fallback>
                <p:oleObj name="think-cell Slide" r:id="rId4"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4" name="Picture 11"/>
          <p:cNvPicPr>
            <a:picLocks noChangeAspect="1" noChangeArrowheads="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Slide Number Placeholder 1"/>
          <p:cNvSpPr>
            <a:spLocks noGrp="1"/>
          </p:cNvSpPr>
          <p:nvPr>
            <p:ph type="sldNum" sz="quarter" idx="10"/>
          </p:nvPr>
        </p:nvSpPr>
        <p:spPr/>
        <p:txBody>
          <a:bodyPr/>
          <a:lstStyle>
            <a:lvl1pPr>
              <a:defRPr/>
            </a:lvl1pPr>
          </a:lstStyle>
          <a:p>
            <a:pPr>
              <a:defRPr/>
            </a:pPr>
            <a:fld id="{26AE6FC0-44D3-473D-A500-11D3A3F13919}" type="slidenum">
              <a:rPr lang="en-US" altLang="es-EC">
                <a:solidFill>
                  <a:srgbClr val="002776"/>
                </a:solidFill>
              </a:rPr>
              <a:pPr>
                <a:defRPr/>
              </a:pPr>
              <a:t>‹#›</a:t>
            </a:fld>
            <a:endParaRPr lang="en-US" altLang="es-EC">
              <a:solidFill>
                <a:srgbClr val="002776"/>
              </a:solidFill>
            </a:endParaRPr>
          </a:p>
        </p:txBody>
      </p:sp>
      <p:sp>
        <p:nvSpPr>
          <p:cNvPr id="6" name="Footer Placeholder 2"/>
          <p:cNvSpPr>
            <a:spLocks noGrp="1"/>
          </p:cNvSpPr>
          <p:nvPr>
            <p:ph type="ftr" sz="quarter" idx="11"/>
          </p:nvPr>
        </p:nvSpPr>
        <p:spPr/>
        <p:txBody>
          <a:bodyPr/>
          <a:lstStyle>
            <a:lvl1pPr>
              <a:defRPr/>
            </a:lvl1pPr>
          </a:lstStyle>
          <a:p>
            <a:pPr>
              <a:defRPr/>
            </a:pPr>
            <a:r>
              <a:rPr lang="en-GB">
                <a:solidFill>
                  <a:srgbClr val="002776"/>
                </a:solidFill>
              </a:rPr>
              <a:t>Deloitte PowerPoint timesaver – March 2011</a:t>
            </a:r>
            <a:endParaRPr lang="en-US" dirty="0">
              <a:solidFill>
                <a:srgbClr val="002776"/>
              </a:solidFill>
            </a:endParaRPr>
          </a:p>
        </p:txBody>
      </p:sp>
    </p:spTree>
    <p:extLst>
      <p:ext uri="{BB962C8B-B14F-4D97-AF65-F5344CB8AC3E}">
        <p14:creationId xmlns:p14="http://schemas.microsoft.com/office/powerpoint/2010/main" val="1554250259"/>
      </p:ext>
    </p:extLst>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2703129308"/>
      </p:ext>
    </p:extLst>
  </p:cSld>
  <p:clrMapOvr>
    <a:masterClrMapping/>
  </p:clrMapOvr>
  <p:transition/>
  <p:timing>
    <p:tnLst>
      <p:par>
        <p:cTn id="1" dur="indefinite" restart="never" nodeType="tmRoot"/>
      </p:par>
    </p:tnLst>
  </p:timing>
</p:sldLayout>
</file>

<file path=ppt/slideLayouts/slideLayout1407.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926496684"/>
      </p:ext>
    </p:extLst>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20842034"/>
      </p:ext>
    </p:extLst>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392090707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sz="half" idx="1"/>
          </p:nvPr>
        </p:nvSpPr>
        <p:spPr>
          <a:xfrm>
            <a:off x="439277" y="1190382"/>
            <a:ext cx="4486385" cy="5219474"/>
          </a:xfrm>
        </p:spPr>
        <p:txBody>
          <a:bodyPr/>
          <a:lstStyle>
            <a:lvl1pPr>
              <a:defRPr sz="2600"/>
            </a:lvl1pPr>
            <a:lvl2pPr>
              <a:defRPr sz="2300"/>
            </a:lvl2pPr>
            <a:lvl3pPr>
              <a:defRPr sz="1900"/>
            </a:lvl3pPr>
            <a:lvl4pPr>
              <a:defRPr sz="1700"/>
            </a:lvl4pPr>
            <a:lvl5pPr>
              <a:defRPr sz="1700"/>
            </a:lvl5pPr>
            <a:lvl6pPr>
              <a:defRPr sz="1700"/>
            </a:lvl6pPr>
            <a:lvl7pPr>
              <a:defRPr sz="1700"/>
            </a:lvl7pPr>
            <a:lvl8pPr>
              <a:defRPr sz="1700"/>
            </a:lvl8pPr>
            <a:lvl9pPr>
              <a:defRPr sz="17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Content Placeholder 3"/>
          <p:cNvSpPr>
            <a:spLocks noGrp="1"/>
          </p:cNvSpPr>
          <p:nvPr>
            <p:ph sz="half" idx="2"/>
          </p:nvPr>
        </p:nvSpPr>
        <p:spPr>
          <a:xfrm>
            <a:off x="5075722" y="1190382"/>
            <a:ext cx="4487947" cy="5219474"/>
          </a:xfrm>
        </p:spPr>
        <p:txBody>
          <a:bodyPr/>
          <a:lstStyle>
            <a:lvl1pPr>
              <a:defRPr sz="2600"/>
            </a:lvl1pPr>
            <a:lvl2pPr>
              <a:defRPr sz="2300"/>
            </a:lvl2pPr>
            <a:lvl3pPr>
              <a:defRPr sz="1900"/>
            </a:lvl3pPr>
            <a:lvl4pPr>
              <a:defRPr sz="1700"/>
            </a:lvl4pPr>
            <a:lvl5pPr>
              <a:defRPr sz="1700"/>
            </a:lvl5pPr>
            <a:lvl6pPr>
              <a:defRPr sz="1700"/>
            </a:lvl6pPr>
            <a:lvl7pPr>
              <a:defRPr sz="1700"/>
            </a:lvl7pPr>
            <a:lvl8pPr>
              <a:defRPr sz="1700"/>
            </a:lvl8pPr>
            <a:lvl9pPr>
              <a:defRPr sz="17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Slide Number Placeholder 4"/>
          <p:cNvSpPr>
            <a:spLocks noGrp="1"/>
          </p:cNvSpPr>
          <p:nvPr>
            <p:ph type="sldNum" sz="quarter" idx="10"/>
          </p:nvPr>
        </p:nvSpPr>
        <p:spPr/>
        <p:txBody>
          <a:bodyPr/>
          <a:lstStyle>
            <a:lvl1pPr>
              <a:defRPr/>
            </a:lvl1pPr>
          </a:lstStyle>
          <a:p>
            <a:pPr fontAlgn="base">
              <a:spcBef>
                <a:spcPct val="0"/>
              </a:spcBef>
              <a:spcAft>
                <a:spcPct val="0"/>
              </a:spcAft>
            </a:pPr>
            <a:fld id="{BEAB62A2-FF6C-4CC8-8295-3160BC9DB5C9}"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6" name="Footer Placeholder 5"/>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3201088919"/>
      </p:ext>
    </p:extLst>
  </p:cSld>
  <p:clrMapOvr>
    <a:masterClrMapping/>
  </p:clrMapOvr>
</p:sldLayout>
</file>

<file path=ppt/slideLayouts/slideLayout1410.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483236224"/>
      </p:ext>
    </p:extLst>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084923874"/>
      </p:ext>
    </p:extLst>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1522035835"/>
      </p:ext>
    </p:extLst>
  </p:cSld>
  <p:clrMapOvr>
    <a:masterClrMapping/>
  </p:clrMapOvr>
  <p:timing>
    <p:tnLst>
      <p:par>
        <p:cTn id="1" dur="indefinite" restart="never" nodeType="tmRoot"/>
      </p:par>
    </p:tnLst>
  </p:timing>
</p:sldLayout>
</file>

<file path=ppt/slideLayouts/slideLayout1413.xml><?xml version="1.0" encoding="utf-8"?>
<p:sldLayout xmlns:a="http://schemas.openxmlformats.org/drawingml/2006/main" xmlns:r="http://schemas.openxmlformats.org/officeDocument/2006/relationships" xmlns:p="http://schemas.openxmlformats.org/presentationml/2006/main" showMasterSp="0"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51630621"/>
      </p:ext>
    </p:extLst>
  </p:cSld>
  <p:clrMapOvr>
    <a:masterClrMapping/>
  </p:clrMapOvr>
  <p:timing>
    <p:tnLst>
      <p:par>
        <p:cTn id="1" dur="indefinite" restart="never" nodeType="tmRoot"/>
      </p:par>
    </p:tn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95535" y="274508"/>
            <a:ext cx="8914930" cy="1142767"/>
          </a:xfrm>
        </p:spPr>
        <p:txBody>
          <a:bodyPr/>
          <a:lstStyle>
            <a:lvl1pPr>
              <a:defRPr/>
            </a:lvl1pPr>
          </a:lstStyle>
          <a:p>
            <a:r>
              <a:rPr lang="en-US" smtClean="0"/>
              <a:t>Click to edit Master title style</a:t>
            </a:r>
            <a:endParaRPr lang="es-ES"/>
          </a:p>
        </p:txBody>
      </p:sp>
      <p:sp>
        <p:nvSpPr>
          <p:cNvPr id="3" name="Text Placeholder 2"/>
          <p:cNvSpPr>
            <a:spLocks noGrp="1"/>
          </p:cNvSpPr>
          <p:nvPr>
            <p:ph type="body" idx="1"/>
          </p:nvPr>
        </p:nvSpPr>
        <p:spPr>
          <a:xfrm>
            <a:off x="495539" y="1534892"/>
            <a:ext cx="4376960" cy="640006"/>
          </a:xfrm>
        </p:spPr>
        <p:txBody>
          <a:bodyPr anchor="b"/>
          <a:lstStyle>
            <a:lvl1pPr marL="0" indent="0">
              <a:buNone/>
              <a:defRPr sz="2300" b="1"/>
            </a:lvl1pPr>
            <a:lvl2pPr marL="429564" indent="0">
              <a:buNone/>
              <a:defRPr sz="1900" b="1"/>
            </a:lvl2pPr>
            <a:lvl3pPr marL="859127" indent="0">
              <a:buNone/>
              <a:defRPr sz="1700" b="1"/>
            </a:lvl3pPr>
            <a:lvl4pPr marL="1288692" indent="0">
              <a:buNone/>
              <a:defRPr sz="1500" b="1"/>
            </a:lvl4pPr>
            <a:lvl5pPr marL="1718255" indent="0">
              <a:buNone/>
              <a:defRPr sz="1500" b="1"/>
            </a:lvl5pPr>
            <a:lvl6pPr marL="2147819" indent="0">
              <a:buNone/>
              <a:defRPr sz="1500" b="1"/>
            </a:lvl6pPr>
            <a:lvl7pPr marL="2577382" indent="0">
              <a:buNone/>
              <a:defRPr sz="1500" b="1"/>
            </a:lvl7pPr>
            <a:lvl8pPr marL="3006946" indent="0">
              <a:buNone/>
              <a:defRPr sz="1500" b="1"/>
            </a:lvl8pPr>
            <a:lvl9pPr marL="3436508" indent="0">
              <a:buNone/>
              <a:defRPr sz="1500" b="1"/>
            </a:lvl9pPr>
          </a:lstStyle>
          <a:p>
            <a:pPr lvl="0"/>
            <a:r>
              <a:rPr lang="en-US" smtClean="0"/>
              <a:t>Click to edit Master text styles</a:t>
            </a:r>
          </a:p>
        </p:txBody>
      </p:sp>
      <p:sp>
        <p:nvSpPr>
          <p:cNvPr id="4" name="Content Placeholder 3"/>
          <p:cNvSpPr>
            <a:spLocks noGrp="1"/>
          </p:cNvSpPr>
          <p:nvPr>
            <p:ph sz="half" idx="2"/>
          </p:nvPr>
        </p:nvSpPr>
        <p:spPr>
          <a:xfrm>
            <a:off x="495539" y="2174919"/>
            <a:ext cx="4376960" cy="3950667"/>
          </a:xfrm>
        </p:spPr>
        <p:txBody>
          <a:bodyPr/>
          <a:lstStyle>
            <a:lvl1pPr>
              <a:defRPr sz="2300"/>
            </a:lvl1pPr>
            <a:lvl2pPr>
              <a:defRPr sz="1900"/>
            </a:lvl2pPr>
            <a:lvl3pPr>
              <a:defRPr sz="17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Text Placeholder 4"/>
          <p:cNvSpPr>
            <a:spLocks noGrp="1"/>
          </p:cNvSpPr>
          <p:nvPr>
            <p:ph type="body" sz="quarter" idx="3"/>
          </p:nvPr>
        </p:nvSpPr>
        <p:spPr>
          <a:xfrm>
            <a:off x="5031942" y="1534892"/>
            <a:ext cx="4378524" cy="640006"/>
          </a:xfrm>
        </p:spPr>
        <p:txBody>
          <a:bodyPr anchor="b"/>
          <a:lstStyle>
            <a:lvl1pPr marL="0" indent="0">
              <a:buNone/>
              <a:defRPr sz="2300" b="1"/>
            </a:lvl1pPr>
            <a:lvl2pPr marL="429564" indent="0">
              <a:buNone/>
              <a:defRPr sz="1900" b="1"/>
            </a:lvl2pPr>
            <a:lvl3pPr marL="859127" indent="0">
              <a:buNone/>
              <a:defRPr sz="1700" b="1"/>
            </a:lvl3pPr>
            <a:lvl4pPr marL="1288692" indent="0">
              <a:buNone/>
              <a:defRPr sz="1500" b="1"/>
            </a:lvl4pPr>
            <a:lvl5pPr marL="1718255" indent="0">
              <a:buNone/>
              <a:defRPr sz="1500" b="1"/>
            </a:lvl5pPr>
            <a:lvl6pPr marL="2147819" indent="0">
              <a:buNone/>
              <a:defRPr sz="1500" b="1"/>
            </a:lvl6pPr>
            <a:lvl7pPr marL="2577382" indent="0">
              <a:buNone/>
              <a:defRPr sz="1500" b="1"/>
            </a:lvl7pPr>
            <a:lvl8pPr marL="3006946" indent="0">
              <a:buNone/>
              <a:defRPr sz="1500" b="1"/>
            </a:lvl8pPr>
            <a:lvl9pPr marL="3436508" indent="0">
              <a:buNone/>
              <a:defRPr sz="1500" b="1"/>
            </a:lvl9pPr>
          </a:lstStyle>
          <a:p>
            <a:pPr lvl="0"/>
            <a:r>
              <a:rPr lang="en-US" smtClean="0"/>
              <a:t>Click to edit Master text styles</a:t>
            </a:r>
          </a:p>
        </p:txBody>
      </p:sp>
      <p:sp>
        <p:nvSpPr>
          <p:cNvPr id="6" name="Content Placeholder 5"/>
          <p:cNvSpPr>
            <a:spLocks noGrp="1"/>
          </p:cNvSpPr>
          <p:nvPr>
            <p:ph sz="quarter" idx="4"/>
          </p:nvPr>
        </p:nvSpPr>
        <p:spPr>
          <a:xfrm>
            <a:off x="5031942" y="2174919"/>
            <a:ext cx="4378524" cy="3950667"/>
          </a:xfrm>
        </p:spPr>
        <p:txBody>
          <a:bodyPr/>
          <a:lstStyle>
            <a:lvl1pPr>
              <a:defRPr sz="2300"/>
            </a:lvl1pPr>
            <a:lvl2pPr>
              <a:defRPr sz="1900"/>
            </a:lvl2pPr>
            <a:lvl3pPr>
              <a:defRPr sz="17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7" name="Slide Number Placeholder 6"/>
          <p:cNvSpPr>
            <a:spLocks noGrp="1"/>
          </p:cNvSpPr>
          <p:nvPr>
            <p:ph type="sldNum" sz="quarter" idx="10"/>
          </p:nvPr>
        </p:nvSpPr>
        <p:spPr/>
        <p:txBody>
          <a:bodyPr/>
          <a:lstStyle>
            <a:lvl1pPr>
              <a:defRPr/>
            </a:lvl1pPr>
          </a:lstStyle>
          <a:p>
            <a:pPr fontAlgn="base">
              <a:spcBef>
                <a:spcPct val="0"/>
              </a:spcBef>
              <a:spcAft>
                <a:spcPct val="0"/>
              </a:spcAft>
            </a:pPr>
            <a:fld id="{1347113E-9D94-46CB-927A-F99310704112}"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8" name="Footer Placeholder 7"/>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212669004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pPr fontAlgn="base">
              <a:spcBef>
                <a:spcPct val="0"/>
              </a:spcBef>
              <a:spcAft>
                <a:spcPct val="0"/>
              </a:spcAft>
            </a:pPr>
            <a:fld id="{BB9FA82E-0204-4DD9-8414-C13E95B9C390}"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4" name="Footer Placeholder 3"/>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415800605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pPr fontAlgn="base">
              <a:spcBef>
                <a:spcPct val="0"/>
              </a:spcBef>
              <a:spcAft>
                <a:spcPct val="0"/>
              </a:spcAft>
            </a:pPr>
            <a:fld id="{B5962B15-7EBC-48AE-B0DB-AC4AF05DB019}"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3" name="Footer Placeholder 2"/>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90286412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539" y="273113"/>
            <a:ext cx="3259272" cy="1162373"/>
          </a:xfrm>
        </p:spPr>
        <p:txBody>
          <a:bodyPr anchor="b"/>
          <a:lstStyle>
            <a:lvl1pPr algn="l">
              <a:defRPr sz="1900" b="1"/>
            </a:lvl1pPr>
          </a:lstStyle>
          <a:p>
            <a:r>
              <a:rPr lang="en-US" smtClean="0"/>
              <a:t>Click to edit Master title style</a:t>
            </a:r>
            <a:endParaRPr lang="es-ES"/>
          </a:p>
        </p:txBody>
      </p:sp>
      <p:sp>
        <p:nvSpPr>
          <p:cNvPr id="3" name="Content Placeholder 2"/>
          <p:cNvSpPr>
            <a:spLocks noGrp="1"/>
          </p:cNvSpPr>
          <p:nvPr>
            <p:ph idx="1"/>
          </p:nvPr>
        </p:nvSpPr>
        <p:spPr>
          <a:xfrm>
            <a:off x="3873673" y="273090"/>
            <a:ext cx="5536855" cy="5852477"/>
          </a:xfrm>
        </p:spPr>
        <p:txBody>
          <a:bodyPr/>
          <a:lstStyle>
            <a:lvl1pPr>
              <a:defRPr sz="3000"/>
            </a:lvl1pPr>
            <a:lvl2pPr>
              <a:defRPr sz="2600"/>
            </a:lvl2pPr>
            <a:lvl3pPr>
              <a:defRPr sz="2300"/>
            </a:lvl3pPr>
            <a:lvl4pPr>
              <a:defRPr sz="1900"/>
            </a:lvl4pPr>
            <a:lvl5pPr>
              <a:defRPr sz="1900"/>
            </a:lvl5pPr>
            <a:lvl6pPr>
              <a:defRPr sz="1900"/>
            </a:lvl6pPr>
            <a:lvl7pPr>
              <a:defRPr sz="1900"/>
            </a:lvl7pPr>
            <a:lvl8pPr>
              <a:defRPr sz="1900"/>
            </a:lvl8pPr>
            <a:lvl9pPr>
              <a:defRPr sz="19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Text Placeholder 3"/>
          <p:cNvSpPr>
            <a:spLocks noGrp="1"/>
          </p:cNvSpPr>
          <p:nvPr>
            <p:ph type="body" sz="half" idx="2"/>
          </p:nvPr>
        </p:nvSpPr>
        <p:spPr>
          <a:xfrm>
            <a:off x="495539" y="1435461"/>
            <a:ext cx="3259272" cy="4690104"/>
          </a:xfrm>
        </p:spPr>
        <p:txBody>
          <a:bodyPr/>
          <a:lstStyle>
            <a:lvl1pPr marL="0" indent="0">
              <a:buNone/>
              <a:defRPr sz="1300"/>
            </a:lvl1pPr>
            <a:lvl2pPr marL="429564" indent="0">
              <a:buNone/>
              <a:defRPr sz="1100"/>
            </a:lvl2pPr>
            <a:lvl3pPr marL="859127" indent="0">
              <a:buNone/>
              <a:defRPr sz="900"/>
            </a:lvl3pPr>
            <a:lvl4pPr marL="1288692" indent="0">
              <a:buNone/>
              <a:defRPr sz="800"/>
            </a:lvl4pPr>
            <a:lvl5pPr marL="1718255" indent="0">
              <a:buNone/>
              <a:defRPr sz="800"/>
            </a:lvl5pPr>
            <a:lvl6pPr marL="2147819" indent="0">
              <a:buNone/>
              <a:defRPr sz="800"/>
            </a:lvl6pPr>
            <a:lvl7pPr marL="2577382" indent="0">
              <a:buNone/>
              <a:defRPr sz="800"/>
            </a:lvl7pPr>
            <a:lvl8pPr marL="3006946" indent="0">
              <a:buNone/>
              <a:defRPr sz="800"/>
            </a:lvl8pPr>
            <a:lvl9pPr marL="3436508" indent="0">
              <a:buNone/>
              <a:defRPr sz="800"/>
            </a:lvl9pPr>
          </a:lstStyle>
          <a:p>
            <a:pPr lvl="0"/>
            <a:r>
              <a:rPr lang="en-US" smtClean="0"/>
              <a:t>Click to edit Master text styles</a:t>
            </a:r>
          </a:p>
        </p:txBody>
      </p:sp>
      <p:sp>
        <p:nvSpPr>
          <p:cNvPr id="5" name="Slide Number Placeholder 4"/>
          <p:cNvSpPr>
            <a:spLocks noGrp="1"/>
          </p:cNvSpPr>
          <p:nvPr>
            <p:ph type="sldNum" sz="quarter" idx="10"/>
          </p:nvPr>
        </p:nvSpPr>
        <p:spPr/>
        <p:txBody>
          <a:bodyPr/>
          <a:lstStyle>
            <a:lvl1pPr>
              <a:defRPr/>
            </a:lvl1pPr>
          </a:lstStyle>
          <a:p>
            <a:pPr fontAlgn="base">
              <a:spcBef>
                <a:spcPct val="0"/>
              </a:spcBef>
              <a:spcAft>
                <a:spcPct val="0"/>
              </a:spcAft>
            </a:pPr>
            <a:fld id="{715592E6-B9F5-4029-8DD1-BC53D73AAA92}"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6" name="Footer Placeholder 5"/>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47480104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74" y="4800740"/>
            <a:ext cx="5943287" cy="567182"/>
          </a:xfrm>
        </p:spPr>
        <p:txBody>
          <a:bodyPr anchor="b"/>
          <a:lstStyle>
            <a:lvl1pPr algn="l">
              <a:defRPr sz="1900" b="1"/>
            </a:lvl1pPr>
          </a:lstStyle>
          <a:p>
            <a:r>
              <a:rPr lang="en-US" smtClean="0"/>
              <a:t>Click to edit Master title style</a:t>
            </a:r>
            <a:endParaRPr lang="es-ES"/>
          </a:p>
        </p:txBody>
      </p:sp>
      <p:sp>
        <p:nvSpPr>
          <p:cNvPr id="3" name="Picture Placeholder 2"/>
          <p:cNvSpPr>
            <a:spLocks noGrp="1"/>
          </p:cNvSpPr>
          <p:nvPr>
            <p:ph type="pic" idx="1"/>
          </p:nvPr>
        </p:nvSpPr>
        <p:spPr>
          <a:xfrm>
            <a:off x="1941574" y="613401"/>
            <a:ext cx="5943287" cy="4114520"/>
          </a:xfrm>
        </p:spPr>
        <p:txBody>
          <a:bodyPr/>
          <a:lstStyle>
            <a:lvl1pPr marL="0" indent="0">
              <a:buNone/>
              <a:defRPr sz="3000"/>
            </a:lvl1pPr>
            <a:lvl2pPr marL="429564" indent="0">
              <a:buNone/>
              <a:defRPr sz="2600"/>
            </a:lvl2pPr>
            <a:lvl3pPr marL="859127" indent="0">
              <a:buNone/>
              <a:defRPr sz="2300"/>
            </a:lvl3pPr>
            <a:lvl4pPr marL="1288692" indent="0">
              <a:buNone/>
              <a:defRPr sz="1900"/>
            </a:lvl4pPr>
            <a:lvl5pPr marL="1718255" indent="0">
              <a:buNone/>
              <a:defRPr sz="1900"/>
            </a:lvl5pPr>
            <a:lvl6pPr marL="2147819" indent="0">
              <a:buNone/>
              <a:defRPr sz="1900"/>
            </a:lvl6pPr>
            <a:lvl7pPr marL="2577382" indent="0">
              <a:buNone/>
              <a:defRPr sz="1900"/>
            </a:lvl7pPr>
            <a:lvl8pPr marL="3006946" indent="0">
              <a:buNone/>
              <a:defRPr sz="1900"/>
            </a:lvl8pPr>
            <a:lvl9pPr marL="3436508" indent="0">
              <a:buNone/>
              <a:defRPr sz="1900"/>
            </a:lvl9pPr>
          </a:lstStyle>
          <a:p>
            <a:endParaRPr lang="es-ES"/>
          </a:p>
        </p:txBody>
      </p:sp>
      <p:sp>
        <p:nvSpPr>
          <p:cNvPr id="4" name="Text Placeholder 3"/>
          <p:cNvSpPr>
            <a:spLocks noGrp="1"/>
          </p:cNvSpPr>
          <p:nvPr>
            <p:ph type="body" sz="half" idx="2"/>
          </p:nvPr>
        </p:nvSpPr>
        <p:spPr>
          <a:xfrm>
            <a:off x="1941574" y="5367922"/>
            <a:ext cx="5943287" cy="803858"/>
          </a:xfrm>
        </p:spPr>
        <p:txBody>
          <a:bodyPr/>
          <a:lstStyle>
            <a:lvl1pPr marL="0" indent="0">
              <a:buNone/>
              <a:defRPr sz="1300"/>
            </a:lvl1pPr>
            <a:lvl2pPr marL="429564" indent="0">
              <a:buNone/>
              <a:defRPr sz="1100"/>
            </a:lvl2pPr>
            <a:lvl3pPr marL="859127" indent="0">
              <a:buNone/>
              <a:defRPr sz="900"/>
            </a:lvl3pPr>
            <a:lvl4pPr marL="1288692" indent="0">
              <a:buNone/>
              <a:defRPr sz="800"/>
            </a:lvl4pPr>
            <a:lvl5pPr marL="1718255" indent="0">
              <a:buNone/>
              <a:defRPr sz="800"/>
            </a:lvl5pPr>
            <a:lvl6pPr marL="2147819" indent="0">
              <a:buNone/>
              <a:defRPr sz="800"/>
            </a:lvl6pPr>
            <a:lvl7pPr marL="2577382" indent="0">
              <a:buNone/>
              <a:defRPr sz="800"/>
            </a:lvl7pPr>
            <a:lvl8pPr marL="3006946" indent="0">
              <a:buNone/>
              <a:defRPr sz="800"/>
            </a:lvl8pPr>
            <a:lvl9pPr marL="3436508" indent="0">
              <a:buNone/>
              <a:defRPr sz="800"/>
            </a:lvl9pPr>
          </a:lstStyle>
          <a:p>
            <a:pPr lvl="0"/>
            <a:r>
              <a:rPr lang="en-US" smtClean="0"/>
              <a:t>Click to edit Master text styles</a:t>
            </a:r>
          </a:p>
        </p:txBody>
      </p:sp>
      <p:sp>
        <p:nvSpPr>
          <p:cNvPr id="5" name="Slide Number Placeholder 4"/>
          <p:cNvSpPr>
            <a:spLocks noGrp="1"/>
          </p:cNvSpPr>
          <p:nvPr>
            <p:ph type="sldNum" sz="quarter" idx="10"/>
          </p:nvPr>
        </p:nvSpPr>
        <p:spPr/>
        <p:txBody>
          <a:bodyPr/>
          <a:lstStyle>
            <a:lvl1pPr>
              <a:defRPr/>
            </a:lvl1pPr>
          </a:lstStyle>
          <a:p>
            <a:pPr fontAlgn="base">
              <a:spcBef>
                <a:spcPct val="0"/>
              </a:spcBef>
              <a:spcAft>
                <a:spcPct val="0"/>
              </a:spcAft>
            </a:pPr>
            <a:fld id="{A9A1CDD6-DC1E-477C-A879-192BF6E7E197}"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6" name="Footer Placeholder 5"/>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1807256437"/>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pPr fontAlgn="base">
              <a:spcBef>
                <a:spcPct val="0"/>
              </a:spcBef>
              <a:spcAft>
                <a:spcPct val="0"/>
              </a:spcAft>
            </a:pPr>
            <a:fld id="{440F5156-C657-4310-B8A8-8A20CEE3942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5" name="Footer Placeholder 4"/>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1673187921"/>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286083" y="350114"/>
            <a:ext cx="2280709" cy="6059744"/>
          </a:xfrm>
        </p:spPr>
        <p:txBody>
          <a:bodyPr vert="eaVert"/>
          <a:lstStyle/>
          <a:p>
            <a:r>
              <a:rPr lang="en-US" smtClean="0"/>
              <a:t>Click to edit Master title style</a:t>
            </a:r>
            <a:endParaRPr lang="es-ES"/>
          </a:p>
        </p:txBody>
      </p:sp>
      <p:sp>
        <p:nvSpPr>
          <p:cNvPr id="3" name="Vertical Text Placeholder 2"/>
          <p:cNvSpPr>
            <a:spLocks noGrp="1"/>
          </p:cNvSpPr>
          <p:nvPr>
            <p:ph type="body" orient="vert" idx="1"/>
          </p:nvPr>
        </p:nvSpPr>
        <p:spPr>
          <a:xfrm>
            <a:off x="439266" y="350114"/>
            <a:ext cx="6696750" cy="6059744"/>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pPr fontAlgn="base">
              <a:spcBef>
                <a:spcPct val="0"/>
              </a:spcBef>
              <a:spcAft>
                <a:spcPct val="0"/>
              </a:spcAft>
            </a:pPr>
            <a:fld id="{FFD6079A-F77F-4E5D-874A-6C095CF831F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5" name="Footer Placeholder 4"/>
          <p:cNvSpPr>
            <a:spLocks noGrp="1"/>
          </p:cNvSpPr>
          <p:nvPr>
            <p:ph type="ftr" sz="quarter" idx="11"/>
          </p:nvPr>
        </p:nvSpPr>
        <p:spPr/>
        <p:txBody>
          <a:bodyPr/>
          <a:lstStyle>
            <a:lvl1pPr>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69963138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GB" dirty="0" smtClean="0"/>
              <a:t>Click icon to add picture</a:t>
            </a:r>
            <a:endParaRPr lang="en-GB" dirty="0"/>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GB" dirty="0" smtClean="0"/>
              <a:t>Click to edit Master title style</a:t>
            </a:r>
          </a:p>
        </p:txBody>
      </p:sp>
      <p:sp>
        <p:nvSpPr>
          <p:cNvPr id="120836" name="Text Placeholder 2"/>
          <p:cNvSpPr>
            <a:spLocks noGrp="1"/>
          </p:cNvSpPr>
          <p:nvPr>
            <p:ph type="subTitle" idx="1"/>
          </p:nvPr>
        </p:nvSpPr>
        <p:spPr>
          <a:xfrm>
            <a:off x="440822" y="6029144"/>
            <a:ext cx="5135113" cy="303897"/>
          </a:xfrm>
        </p:spPr>
        <p:txBody>
          <a:bodyPr anchor="b"/>
          <a:lstStyle>
            <a:lvl1pPr>
              <a:lnSpc>
                <a:spcPts val="1995"/>
              </a:lnSpc>
              <a:defRPr sz="1600" b="1" smtClean="0"/>
            </a:lvl1pPr>
          </a:lstStyle>
          <a:p>
            <a:r>
              <a:rPr lang="en-GB" dirty="0" smtClean="0"/>
              <a:t>Click to edit Master subtitle style</a:t>
            </a:r>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7" y="6554311"/>
            <a:ext cx="306387" cy="144247"/>
          </a:xfrm>
        </p:spPr>
        <p:txBody>
          <a:bodyPr/>
          <a:lstStyle>
            <a:lvl1pPr>
              <a:defRPr>
                <a:solidFill>
                  <a:schemeClr val="bg1"/>
                </a:solidFill>
              </a:defRPr>
            </a:lvl1pPr>
          </a:lstStyle>
          <a:p>
            <a:fld id="{20A7A354-C5FB-4D1E-BE75-5A939ED93F75}" type="slidenum">
              <a:rPr lang="en-GB" smtClean="0">
                <a:solidFill>
                  <a:srgbClr val="FFFFFF"/>
                </a:solidFill>
              </a:rPr>
              <a:pPr/>
              <a:t>‹#›</a:t>
            </a:fld>
            <a:endParaRPr lang="en-GB" dirty="0">
              <a:solidFill>
                <a:srgbClr val="FFFFFF"/>
              </a:solidFill>
            </a:endParaRPr>
          </a:p>
        </p:txBody>
      </p:sp>
      <p:sp>
        <p:nvSpPr>
          <p:cNvPr id="11" name="Footer Placeholder 4"/>
          <p:cNvSpPr>
            <a:spLocks noGrp="1"/>
          </p:cNvSpPr>
          <p:nvPr>
            <p:ph type="ftr" sz="quarter" idx="12"/>
          </p:nvPr>
        </p:nvSpPr>
        <p:spPr>
          <a:xfrm>
            <a:off x="836319" y="6554311"/>
            <a:ext cx="4677095" cy="144247"/>
          </a:xfrm>
        </p:spPr>
        <p:txBody>
          <a:bodyPr/>
          <a:lstStyle>
            <a:lvl1pPr>
              <a:defRPr>
                <a:solidFill>
                  <a:schemeClr val="bg1"/>
                </a:solidFill>
              </a:defRPr>
            </a:lvl1pPr>
          </a:lstStyle>
          <a:p>
            <a:endParaRPr lang="en-GB" dirty="0">
              <a:solidFill>
                <a:srgbClr val="FFFFFF"/>
              </a:solidFill>
            </a:endParaRPr>
          </a:p>
        </p:txBody>
      </p:sp>
    </p:spTree>
    <p:extLst>
      <p:ext uri="{BB962C8B-B14F-4D97-AF65-F5344CB8AC3E}">
        <p14:creationId xmlns:p14="http://schemas.microsoft.com/office/powerpoint/2010/main" val="938094629"/>
      </p:ext>
    </p:extLst>
  </p:cSld>
  <p:clrMapOvr>
    <a:masterClrMapping/>
  </p:clrMapOvr>
  <p:transition/>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62"/>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16" y="6554329"/>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29"/>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82928330"/>
      </p:ext>
    </p:extLst>
  </p:cSld>
  <p:clrMapOvr>
    <a:masterClrMapping/>
  </p:clrMapOvr>
  <p:transition/>
  <p:timing>
    <p:tnLst>
      <p:par>
        <p:cT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08" y="710569"/>
            <a:ext cx="9124399" cy="630202"/>
          </a:xfrm>
        </p:spPr>
        <p:txBody>
          <a:bodyPr/>
          <a:lstStyle/>
          <a:p>
            <a:r>
              <a:rPr lang="en-GB" dirty="0" smtClean="0"/>
              <a:t>Click to edit Master title style</a:t>
            </a:r>
            <a:endParaRPr lang="en-GB" dirty="0"/>
          </a:p>
        </p:txBody>
      </p:sp>
      <p:sp>
        <p:nvSpPr>
          <p:cNvPr id="3" name="Content Placeholder 2"/>
          <p:cNvSpPr>
            <a:spLocks noGrp="1"/>
          </p:cNvSpPr>
          <p:nvPr>
            <p:ph idx="1"/>
          </p:nvPr>
        </p:nvSpPr>
        <p:spPr/>
        <p:txBody>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Fifth level</a:t>
            </a:r>
            <a:endParaRPr lang="en-GB"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n-GB" smtClean="0">
                <a:solidFill>
                  <a:srgbClr val="002776"/>
                </a:solidFill>
              </a:rPr>
              <a:pPr/>
              <a:t>‹#›</a:t>
            </a:fld>
            <a:endParaRPr lang="en-GB"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n-GB" dirty="0">
              <a:solidFill>
                <a:srgbClr val="002776"/>
              </a:solidFill>
            </a:endParaRPr>
          </a:p>
        </p:txBody>
      </p:sp>
    </p:spTree>
    <p:extLst>
      <p:ext uri="{BB962C8B-B14F-4D97-AF65-F5344CB8AC3E}">
        <p14:creationId xmlns:p14="http://schemas.microsoft.com/office/powerpoint/2010/main" val="53163478"/>
      </p:ext>
    </p:extLst>
  </p:cSld>
  <p:clrMapOvr>
    <a:masterClrMapping/>
  </p:clrMapOvr>
  <p:timing>
    <p:tnLst>
      <p:par>
        <p:cTn id="1" dur="indefinite" restart="never" nodeType="tmRoot"/>
      </p:par>
    </p:tnLst>
  </p:timing>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GB" dirty="0" smtClean="0"/>
              <a:t>Click to edit Master title style</a:t>
            </a:r>
            <a:endParaRPr lang="en-GB"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n-GB" smtClean="0">
                <a:solidFill>
                  <a:srgbClr val="002776"/>
                </a:solidFill>
              </a:rPr>
              <a:pPr/>
              <a:t>‹#›</a:t>
            </a:fld>
            <a:endParaRPr lang="en-GB" dirty="0">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GB" dirty="0" smtClean="0"/>
              <a:t>Click icon to add picture</a:t>
            </a:r>
            <a:endParaRPr lang="en-GB" dirty="0"/>
          </a:p>
        </p:txBody>
      </p:sp>
      <p:sp>
        <p:nvSpPr>
          <p:cNvPr id="5" name="Footer Placeholder 4"/>
          <p:cNvSpPr>
            <a:spLocks noGrp="1"/>
          </p:cNvSpPr>
          <p:nvPr>
            <p:ph type="ftr" sz="quarter" idx="11"/>
          </p:nvPr>
        </p:nvSpPr>
        <p:spPr/>
        <p:txBody>
          <a:bodyPr/>
          <a:lstStyle>
            <a:lvl1pPr>
              <a:defRPr/>
            </a:lvl1pPr>
          </a:lstStyle>
          <a:p>
            <a:endParaRPr lang="en-GB" dirty="0">
              <a:solidFill>
                <a:srgbClr val="002776"/>
              </a:solidFill>
            </a:endParaRPr>
          </a:p>
        </p:txBody>
      </p:sp>
    </p:spTree>
    <p:extLst>
      <p:ext uri="{BB962C8B-B14F-4D97-AF65-F5344CB8AC3E}">
        <p14:creationId xmlns:p14="http://schemas.microsoft.com/office/powerpoint/2010/main" val="2297606899"/>
      </p:ext>
    </p:extLst>
  </p:cSld>
  <p:clrMapOvr>
    <a:masterClrMapping/>
  </p:clrMapOvr>
  <p:timing>
    <p:tnLst>
      <p:par>
        <p:cTn id="1" dur="indefinite" restart="never" nodeType="tmRoot"/>
      </p:par>
    </p:tnLst>
  </p:timing>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48"/>
            <a:ext cx="6621716" cy="1400449"/>
          </a:xfrm>
        </p:spPr>
        <p:txBody>
          <a:bodyPr/>
          <a:lstStyle>
            <a:lvl1pPr>
              <a:lnSpc>
                <a:spcPct val="95000"/>
              </a:lnSpc>
              <a:defRPr sz="4700" b="0">
                <a:solidFill>
                  <a:schemeClr val="bg2"/>
                </a:solidFill>
                <a:latin typeface="Times New Roman" pitchFamily="18" charset="0"/>
              </a:defRPr>
            </a:lvl1pPr>
          </a:lstStyle>
          <a:p>
            <a:r>
              <a:rPr lang="en-GB" dirty="0" smtClean="0"/>
              <a:t>Click to edit Master title style</a:t>
            </a:r>
            <a:endParaRPr lang="en-GB"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n-GB" smtClean="0">
                <a:solidFill>
                  <a:srgbClr val="FFFFFF"/>
                </a:solidFill>
              </a:rPr>
              <a:pPr/>
              <a:t>‹#›</a:t>
            </a:fld>
            <a:endParaRPr lang="en-GB"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lang="en-GB" dirty="0">
              <a:solidFill>
                <a:srgbClr val="FFFFFF"/>
              </a:solidFill>
            </a:endParaRPr>
          </a:p>
        </p:txBody>
      </p:sp>
    </p:spTree>
    <p:extLst>
      <p:ext uri="{BB962C8B-B14F-4D97-AF65-F5344CB8AC3E}">
        <p14:creationId xmlns:p14="http://schemas.microsoft.com/office/powerpoint/2010/main" val="4229074758"/>
      </p:ext>
    </p:extLst>
  </p:cSld>
  <p:clrMapOvr>
    <a:masterClrMapping/>
  </p:clrMapOvr>
  <p:timing>
    <p:tnLst>
      <p:par>
        <p:cTn id="1" dur="indefinite" restart="never" nodeType="tmRoot"/>
      </p:par>
    </p:tnLst>
  </p:timing>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Click to edit Master title style</a:t>
            </a:r>
            <a:endParaRPr lang="en-GB"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n-GB" smtClean="0">
                <a:solidFill>
                  <a:srgbClr val="002776"/>
                </a:solidFill>
              </a:rPr>
              <a:pPr/>
              <a:t>‹#›</a:t>
            </a:fld>
            <a:endParaRPr lang="en-GB"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n-GB" dirty="0">
              <a:solidFill>
                <a:srgbClr val="002776"/>
              </a:solidFill>
            </a:endParaRPr>
          </a:p>
        </p:txBody>
      </p:sp>
    </p:spTree>
    <p:extLst>
      <p:ext uri="{BB962C8B-B14F-4D97-AF65-F5344CB8AC3E}">
        <p14:creationId xmlns:p14="http://schemas.microsoft.com/office/powerpoint/2010/main" val="4001174342"/>
      </p:ext>
    </p:extLst>
  </p:cSld>
  <p:clrMapOvr>
    <a:masterClrMapping/>
  </p:clrMapOvr>
  <p:timing>
    <p:tnLst>
      <p:par>
        <p:cTn id="1" dur="indefinite" restart="never" nodeType="tmRoot"/>
      </p:par>
    </p:tn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n-GB" smtClean="0">
                <a:solidFill>
                  <a:srgbClr val="002776"/>
                </a:solidFill>
              </a:rPr>
              <a:pPr/>
              <a:t>‹#›</a:t>
            </a:fld>
            <a:endParaRPr lang="en-GB"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n-GB" dirty="0">
              <a:solidFill>
                <a:srgbClr val="002776"/>
              </a:solidFill>
            </a:endParaRPr>
          </a:p>
        </p:txBody>
      </p:sp>
    </p:spTree>
    <p:extLst>
      <p:ext uri="{BB962C8B-B14F-4D97-AF65-F5344CB8AC3E}">
        <p14:creationId xmlns:p14="http://schemas.microsoft.com/office/powerpoint/2010/main" val="2268654384"/>
      </p:ext>
    </p:extLst>
  </p:cSld>
  <p:clrMapOvr>
    <a:masterClrMapping/>
  </p:clrMapOvr>
  <p:timing>
    <p:tnLst>
      <p:par>
        <p:cTn id="1" dur="indefinite" restart="never" nodeType="tmRoot"/>
      </p:par>
    </p:tn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en-GB" dirty="0">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GB" dirty="0" smtClean="0"/>
              <a:t>Click to edit Master text styles</a:t>
            </a:r>
          </a:p>
        </p:txBody>
      </p:sp>
      <p:sp>
        <p:nvSpPr>
          <p:cNvPr id="7" name="Slide Number Placeholder 3"/>
          <p:cNvSpPr>
            <a:spLocks noGrp="1"/>
          </p:cNvSpPr>
          <p:nvPr>
            <p:ph type="sldNum" sz="quarter" idx="10"/>
          </p:nvPr>
        </p:nvSpPr>
        <p:spPr>
          <a:xfrm>
            <a:off x="450307" y="6554311"/>
            <a:ext cx="306387" cy="144247"/>
          </a:xfrm>
        </p:spPr>
        <p:txBody>
          <a:bodyPr/>
          <a:lstStyle>
            <a:lvl1pPr>
              <a:defRPr>
                <a:solidFill>
                  <a:schemeClr val="bg1"/>
                </a:solidFill>
              </a:defRPr>
            </a:lvl1pPr>
          </a:lstStyle>
          <a:p>
            <a:fld id="{20A7A354-C5FB-4D1E-BE75-5A939ED93F75}" type="slidenum">
              <a:rPr lang="en-GB" smtClean="0">
                <a:solidFill>
                  <a:srgbClr val="FFFFFF"/>
                </a:solidFill>
              </a:rPr>
              <a:pPr/>
              <a:t>‹#›</a:t>
            </a:fld>
            <a:endParaRPr lang="en-GB" dirty="0">
              <a:solidFill>
                <a:srgbClr val="FFFFFF"/>
              </a:solidFill>
            </a:endParaRPr>
          </a:p>
        </p:txBody>
      </p:sp>
      <p:sp>
        <p:nvSpPr>
          <p:cNvPr id="9" name="Footer Placeholder 4"/>
          <p:cNvSpPr>
            <a:spLocks noGrp="1"/>
          </p:cNvSpPr>
          <p:nvPr>
            <p:ph type="ftr" sz="quarter" idx="11"/>
          </p:nvPr>
        </p:nvSpPr>
        <p:spPr>
          <a:xfrm>
            <a:off x="836319" y="6554311"/>
            <a:ext cx="4677095" cy="144247"/>
          </a:xfrm>
        </p:spPr>
        <p:txBody>
          <a:bodyPr/>
          <a:lstStyle>
            <a:lvl1pPr>
              <a:defRPr>
                <a:solidFill>
                  <a:schemeClr val="bg1"/>
                </a:solidFill>
              </a:defRPr>
            </a:lvl1pPr>
          </a:lstStyle>
          <a:p>
            <a:endParaRPr lang="en-GB" dirty="0">
              <a:solidFill>
                <a:srgbClr val="FFFFFF"/>
              </a:solidFill>
            </a:endParaRPr>
          </a:p>
        </p:txBody>
      </p:sp>
    </p:spTree>
    <p:extLst>
      <p:ext uri="{BB962C8B-B14F-4D97-AF65-F5344CB8AC3E}">
        <p14:creationId xmlns:p14="http://schemas.microsoft.com/office/powerpoint/2010/main" val="1482946381"/>
      </p:ext>
    </p:extLst>
  </p:cSld>
  <p:clrMapOvr>
    <a:masterClrMapping/>
  </p:clrMapOvr>
  <p:timing>
    <p:tnLst>
      <p:par>
        <p:cTn id="1" dur="indefinite" restart="never" nodeType="tmRoot"/>
      </p:par>
    </p:tn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90"/>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90" y="655425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5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815693911"/>
      </p:ext>
    </p:extLst>
  </p:cSld>
  <p:clrMapOvr>
    <a:masterClrMapping/>
  </p:clrMapOvr>
  <p:transition/>
  <p:timing>
    <p:tnLst>
      <p:par>
        <p:cTn id="1" dur="indefinite" restart="never" nodeType="tmRoot"/>
      </p:par>
    </p:tn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930200393"/>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016999360"/>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95"/>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16768079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504462345"/>
      </p:ext>
    </p:extLst>
  </p:cSld>
  <p:clrMapOvr>
    <a:masterClrMapping/>
  </p:clrMapOvr>
  <p:timing>
    <p:tnLst>
      <p:par>
        <p:cTn id="1" dur="indefinite" restart="never" nodeType="tmRoot"/>
      </p:par>
    </p:tn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1417047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55493623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15"/>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90" y="655425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5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270504352"/>
      </p:ext>
    </p:extLst>
  </p:cSld>
  <p:clrMapOvr>
    <a:masterClrMapping/>
  </p:clrMapOvr>
  <p:timing>
    <p:tnLst>
      <p:par>
        <p:cTn id="1" dur="indefinite" restart="never" nodeType="tmRoot"/>
      </p:par>
    </p:tnLst>
  </p:timing>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70"/>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84" y="655423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3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066839058"/>
      </p:ext>
    </p:extLst>
  </p:cSld>
  <p:clrMapOvr>
    <a:masterClrMapping/>
  </p:clrMapOvr>
  <p:transition/>
  <p:timing>
    <p:tnLst>
      <p:par>
        <p:cTn id="1" dur="indefinite" restart="never" nodeType="tmRoot"/>
      </p:par>
    </p:tn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78956630"/>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573489294"/>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74"/>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1189193506"/>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083292358"/>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769949429"/>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095"/>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84" y="655423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3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276858001"/>
      </p:ext>
    </p:extLst>
  </p:cSld>
  <p:clrMapOvr>
    <a:masterClrMapping/>
  </p:clrMapOvr>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6060535"/>
      </p:ext>
    </p:extLst>
  </p:cSld>
  <p:clrMapOvr>
    <a:masterClrMapping/>
  </p:clrMapOvr>
  <p:timing>
    <p:tnLst>
      <p:par>
        <p:cTn id="1" dur="indefinite" restart="never" nodeType="tmRoot"/>
      </p:par>
    </p:tnLst>
  </p:timing>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4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55" y="655421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1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21991501"/>
      </p:ext>
    </p:extLst>
  </p:cSld>
  <p:clrMapOvr>
    <a:masterClrMapping/>
  </p:clrMapOvr>
  <p:transition/>
  <p:timing>
    <p:tnLst>
      <p:par>
        <p:cTn id="1" dur="indefinite" restart="never" nodeType="tmRoot"/>
      </p:par>
    </p:tn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24004822"/>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412508086"/>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52"/>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4201912593"/>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19780453"/>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39316547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07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69"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55" y="655421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1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4004029566"/>
      </p:ext>
    </p:extLst>
  </p:cSld>
  <p:clrMapOvr>
    <a:masterClrMapping/>
  </p:clrMapOvr>
  <p:timing>
    <p:tnLst>
      <p:par>
        <p:cTn id="1" dur="indefinite" restart="never" nodeType="tmRoot"/>
      </p:par>
    </p:tn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24"/>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42" y="655419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19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843808568"/>
      </p:ext>
    </p:extLst>
  </p:cSld>
  <p:clrMapOvr>
    <a:masterClrMapping/>
  </p:clrMapOvr>
  <p:transition/>
  <p:timing>
    <p:tnLst>
      <p:par>
        <p:cTn id="1" dur="indefinite" restart="never" nodeType="tmRoot"/>
      </p:par>
    </p:tn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29856782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47206301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70"/>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1916610421"/>
      </p:ext>
    </p:extLst>
  </p:cSld>
  <p:clrMapOvr>
    <a:masterClrMapping/>
  </p:clrMapOvr>
  <p:timing>
    <p:tnLst>
      <p:par>
        <p:cTn id="1" dur="indefinite" restart="never" nodeType="tmRoot"/>
      </p:par>
    </p:tnLst>
  </p:timing>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28"/>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960596747"/>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930211085"/>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82270108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04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56"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42" y="655419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19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4167853826"/>
      </p:ext>
    </p:extLst>
  </p:cSld>
  <p:clrMapOvr>
    <a:masterClrMapping/>
  </p:clrMapOvr>
  <p:timing>
    <p:tnLst>
      <p:par>
        <p:cTn id="1" dur="indefinite" restart="never" nodeType="tmRoot"/>
      </p:par>
    </p:tn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9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28" y="655416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16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511552179"/>
      </p:ext>
    </p:extLst>
  </p:cSld>
  <p:clrMapOvr>
    <a:masterClrMapping/>
  </p:clrMapOvr>
  <p:transition/>
  <p:timing>
    <p:tnLst>
      <p:par>
        <p:cTn id="1" dur="indefinite" restart="never" nodeType="tmRoot"/>
      </p:par>
    </p:tn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98596629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81618006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05"/>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1516136409"/>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68691493"/>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50211120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293666459"/>
      </p:ext>
    </p:extLst>
  </p:cSld>
  <p:clrMapOvr>
    <a:masterClrMapping/>
  </p:clrMapOvr>
  <p:timing>
    <p:tnLst>
      <p:par>
        <p:cTn id="1" dur="indefinite" restart="never" nodeType="tmRoot"/>
      </p:par>
    </p:tnLst>
  </p:timing>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02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44"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28" y="655416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16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538997435"/>
      </p:ext>
    </p:extLst>
  </p:cSld>
  <p:clrMapOvr>
    <a:masterClrMapping/>
  </p:clrMapOvr>
  <p:timing>
    <p:tnLst>
      <p:par>
        <p:cTn id="1" dur="indefinite" restart="never" nodeType="tmRoot"/>
      </p:par>
    </p:tn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8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6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26" y="655413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13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625085810"/>
      </p:ext>
    </p:extLst>
  </p:cSld>
  <p:clrMapOvr>
    <a:masterClrMapping/>
  </p:clrMapOvr>
  <p:transition/>
  <p:timing>
    <p:tnLst>
      <p:par>
        <p:cTn id="1" dur="indefinite" restart="never" nodeType="tmRoot"/>
      </p:par>
    </p:tnLst>
  </p:timing>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440030630"/>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95"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56579517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675"/>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651438840"/>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085163915"/>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043591717"/>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8999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26"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26" y="655413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13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955003635"/>
      </p:ext>
    </p:extLst>
  </p:cSld>
  <p:clrMapOvr>
    <a:masterClrMapping/>
  </p:clrMapOvr>
  <p:timing>
    <p:tnLst>
      <p:par>
        <p:cTn id="1" dur="indefinite" restart="never" nodeType="tmRoot"/>
      </p:par>
    </p:tn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dirty="0" smtClean="0"/>
              <a:t>Click icon to add picture</a:t>
            </a:r>
            <a:endParaRPr lang="es-ES" dirty="0"/>
          </a:p>
        </p:txBody>
      </p:sp>
      <p:sp>
        <p:nvSpPr>
          <p:cNvPr id="120835" name="Title Placeholder 1"/>
          <p:cNvSpPr>
            <a:spLocks noGrp="1"/>
          </p:cNvSpPr>
          <p:nvPr>
            <p:ph type="ctrTitle"/>
          </p:nvPr>
        </p:nvSpPr>
        <p:spPr>
          <a:xfrm>
            <a:off x="83008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6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26" y="655413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dirty="0">
              <a:solidFill>
                <a:srgbClr val="FFFFFF"/>
              </a:solidFill>
            </a:endParaRPr>
          </a:p>
        </p:txBody>
      </p:sp>
      <p:sp>
        <p:nvSpPr>
          <p:cNvPr id="11" name="Footer Placeholder 4"/>
          <p:cNvSpPr>
            <a:spLocks noGrp="1"/>
          </p:cNvSpPr>
          <p:nvPr>
            <p:ph type="ftr" sz="quarter" idx="12"/>
          </p:nvPr>
        </p:nvSpPr>
        <p:spPr>
          <a:xfrm>
            <a:off x="836319" y="6554135"/>
            <a:ext cx="4677095" cy="144247"/>
          </a:xfrm>
        </p:spPr>
        <p:txBody>
          <a:bodyPr/>
          <a:lstStyle>
            <a:lvl1pPr>
              <a:defRPr>
                <a:solidFill>
                  <a:schemeClr val="bg1"/>
                </a:solidFill>
              </a:defRPr>
            </a:lvl1pPr>
          </a:lstStyle>
          <a:p>
            <a:endParaRPr lang="es-ES" dirty="0">
              <a:solidFill>
                <a:srgbClr val="FFFFFF"/>
              </a:solidFill>
            </a:endParaRPr>
          </a:p>
        </p:txBody>
      </p:sp>
    </p:spTree>
    <p:extLst>
      <p:ext uri="{BB962C8B-B14F-4D97-AF65-F5344CB8AC3E}">
        <p14:creationId xmlns:p14="http://schemas.microsoft.com/office/powerpoint/2010/main" val="1509935587"/>
      </p:ext>
    </p:extLst>
  </p:cSld>
  <p:clrMapOvr>
    <a:masterClrMapping/>
  </p:clrMapOvr>
  <p:transition/>
  <p:timing>
    <p:tnLst>
      <p:par>
        <p:cTn id="1" dur="indefinite" restart="never" nodeType="tmRoot"/>
      </p:par>
    </p:tn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31133" y="332656"/>
            <a:ext cx="9124399" cy="630202"/>
          </a:xfrm>
        </p:spPr>
        <p:txBody>
          <a:bodyPr/>
          <a:lstStyle/>
          <a:p>
            <a:r>
              <a:rPr lang="en-US" dirty="0" smtClean="0"/>
              <a:t>Click to edit Master title style</a:t>
            </a:r>
            <a:endParaRPr lang="es-E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359569189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897875648"/>
      </p:ext>
    </p:extLst>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094049623"/>
      </p:ext>
    </p:extLst>
  </p:cSld>
  <p:clrMapOvr>
    <a:masterClrMapping/>
  </p:clrMapOvr>
  <p:timing>
    <p:tnLst>
      <p:par>
        <p:cTn id="1" dur="indefinite" restart="never" nodeType="tmRoot"/>
      </p:par>
    </p:tnLst>
  </p:timing>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95"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dirty="0">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dirty="0" smtClean="0"/>
              <a:t>Click icon to add picture</a:t>
            </a:r>
            <a:endParaRPr lang="es-ES" dirty="0"/>
          </a:p>
        </p:txBody>
      </p:sp>
      <p:sp>
        <p:nvSpPr>
          <p:cNvPr id="5" name="Footer Placeholder 4"/>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394283990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675"/>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dirty="0">
              <a:solidFill>
                <a:srgbClr val="FFFFFF"/>
              </a:solidFill>
            </a:endParaRPr>
          </a:p>
        </p:txBody>
      </p:sp>
    </p:spTree>
    <p:extLst>
      <p:ext uri="{BB962C8B-B14F-4D97-AF65-F5344CB8AC3E}">
        <p14:creationId xmlns:p14="http://schemas.microsoft.com/office/powerpoint/2010/main" val="428472395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153506270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2989256837"/>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8999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26"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26" y="655413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dirty="0">
              <a:solidFill>
                <a:srgbClr val="FFFFFF"/>
              </a:solidFill>
            </a:endParaRPr>
          </a:p>
        </p:txBody>
      </p:sp>
      <p:sp>
        <p:nvSpPr>
          <p:cNvPr id="9" name="Footer Placeholder 4"/>
          <p:cNvSpPr>
            <a:spLocks noGrp="1"/>
          </p:cNvSpPr>
          <p:nvPr>
            <p:ph type="ftr" sz="quarter" idx="11"/>
          </p:nvPr>
        </p:nvSpPr>
        <p:spPr>
          <a:xfrm>
            <a:off x="836319" y="6554135"/>
            <a:ext cx="4677095" cy="144247"/>
          </a:xfrm>
        </p:spPr>
        <p:txBody>
          <a:bodyPr/>
          <a:lstStyle>
            <a:lvl1pPr>
              <a:defRPr>
                <a:solidFill>
                  <a:schemeClr val="bg1"/>
                </a:solidFill>
              </a:defRPr>
            </a:lvl1pPr>
          </a:lstStyle>
          <a:p>
            <a:endParaRPr lang="es-ES" dirty="0">
              <a:solidFill>
                <a:srgbClr val="FFFFFF"/>
              </a:solidFill>
            </a:endParaRPr>
          </a:p>
        </p:txBody>
      </p:sp>
    </p:spTree>
    <p:extLst>
      <p:ext uri="{BB962C8B-B14F-4D97-AF65-F5344CB8AC3E}">
        <p14:creationId xmlns:p14="http://schemas.microsoft.com/office/powerpoint/2010/main" val="3311306915"/>
      </p:ext>
    </p:extLst>
  </p:cSld>
  <p:clrMapOvr>
    <a:masterClrMapping/>
  </p:clrMapOvr>
  <p:timing>
    <p:tnLst>
      <p:par>
        <p:cTn id="1" dur="indefinite" restart="never" nodeType="tmRoot"/>
      </p:par>
    </p:tn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dirty="0" smtClean="0"/>
              <a:t>Click icon to add picture</a:t>
            </a:r>
            <a:endParaRPr lang="es-ES" dirty="0"/>
          </a:p>
        </p:txBody>
      </p:sp>
      <p:sp>
        <p:nvSpPr>
          <p:cNvPr id="120835" name="Title Placeholder 1"/>
          <p:cNvSpPr>
            <a:spLocks noGrp="1"/>
          </p:cNvSpPr>
          <p:nvPr>
            <p:ph type="ctrTitle"/>
          </p:nvPr>
        </p:nvSpPr>
        <p:spPr>
          <a:xfrm>
            <a:off x="83008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6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26" y="655413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dirty="0">
              <a:solidFill>
                <a:srgbClr val="FFFFFF"/>
              </a:solidFill>
            </a:endParaRPr>
          </a:p>
        </p:txBody>
      </p:sp>
      <p:sp>
        <p:nvSpPr>
          <p:cNvPr id="11" name="Footer Placeholder 4"/>
          <p:cNvSpPr>
            <a:spLocks noGrp="1"/>
          </p:cNvSpPr>
          <p:nvPr>
            <p:ph type="ftr" sz="quarter" idx="12"/>
          </p:nvPr>
        </p:nvSpPr>
        <p:spPr>
          <a:xfrm>
            <a:off x="836319" y="6554135"/>
            <a:ext cx="4677095" cy="144247"/>
          </a:xfrm>
        </p:spPr>
        <p:txBody>
          <a:bodyPr/>
          <a:lstStyle>
            <a:lvl1pPr>
              <a:defRPr>
                <a:solidFill>
                  <a:schemeClr val="bg1"/>
                </a:solidFill>
              </a:defRPr>
            </a:lvl1pPr>
          </a:lstStyle>
          <a:p>
            <a:endParaRPr lang="es-ES" dirty="0">
              <a:solidFill>
                <a:srgbClr val="FFFFFF"/>
              </a:solidFill>
            </a:endParaRPr>
          </a:p>
        </p:txBody>
      </p:sp>
    </p:spTree>
    <p:extLst>
      <p:ext uri="{BB962C8B-B14F-4D97-AF65-F5344CB8AC3E}">
        <p14:creationId xmlns:p14="http://schemas.microsoft.com/office/powerpoint/2010/main" val="354753406"/>
      </p:ext>
    </p:extLst>
  </p:cSld>
  <p:clrMapOvr>
    <a:masterClrMapping/>
  </p:clrMapOvr>
  <p:transition/>
  <p:timing>
    <p:tnLst>
      <p:par>
        <p:cTn id="1" dur="indefinite" restart="never" nodeType="tmRoot"/>
      </p:par>
    </p:tn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31133" y="332656"/>
            <a:ext cx="9124399" cy="630202"/>
          </a:xfrm>
        </p:spPr>
        <p:txBody>
          <a:bodyPr/>
          <a:lstStyle/>
          <a:p>
            <a:r>
              <a:rPr lang="en-US" dirty="0" smtClean="0"/>
              <a:t>Click to edit Master title style</a:t>
            </a:r>
            <a:endParaRPr lang="es-E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2604865725"/>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95"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dirty="0">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dirty="0" smtClean="0"/>
              <a:t>Click icon to add picture</a:t>
            </a:r>
            <a:endParaRPr lang="es-ES" dirty="0"/>
          </a:p>
        </p:txBody>
      </p:sp>
      <p:sp>
        <p:nvSpPr>
          <p:cNvPr id="5" name="Footer Placeholder 4"/>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139486991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675"/>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dirty="0">
              <a:solidFill>
                <a:srgbClr val="FFFFFF"/>
              </a:solidFill>
            </a:endParaRPr>
          </a:p>
        </p:txBody>
      </p:sp>
    </p:spTree>
    <p:extLst>
      <p:ext uri="{BB962C8B-B14F-4D97-AF65-F5344CB8AC3E}">
        <p14:creationId xmlns:p14="http://schemas.microsoft.com/office/powerpoint/2010/main" val="3244792436"/>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29630749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87"/>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16" y="6554329"/>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29"/>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573581101"/>
      </p:ext>
    </p:extLst>
  </p:cSld>
  <p:clrMapOvr>
    <a:masterClrMapping/>
  </p:clrMapOvr>
  <p:timing>
    <p:tnLst>
      <p:par>
        <p:cTn id="1" dur="indefinite" restart="never" nodeType="tmRoot"/>
      </p:par>
    </p:tn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dirty="0">
              <a:solidFill>
                <a:srgbClr val="002776"/>
              </a:solidFill>
            </a:endParaRPr>
          </a:p>
        </p:txBody>
      </p:sp>
    </p:spTree>
    <p:extLst>
      <p:ext uri="{BB962C8B-B14F-4D97-AF65-F5344CB8AC3E}">
        <p14:creationId xmlns:p14="http://schemas.microsoft.com/office/powerpoint/2010/main" val="577708617"/>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8999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26"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26" y="655413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dirty="0">
              <a:solidFill>
                <a:srgbClr val="FFFFFF"/>
              </a:solidFill>
            </a:endParaRPr>
          </a:p>
        </p:txBody>
      </p:sp>
      <p:sp>
        <p:nvSpPr>
          <p:cNvPr id="9" name="Footer Placeholder 4"/>
          <p:cNvSpPr>
            <a:spLocks noGrp="1"/>
          </p:cNvSpPr>
          <p:nvPr>
            <p:ph type="ftr" sz="quarter" idx="11"/>
          </p:nvPr>
        </p:nvSpPr>
        <p:spPr>
          <a:xfrm>
            <a:off x="836319" y="6554135"/>
            <a:ext cx="4677095" cy="144247"/>
          </a:xfrm>
        </p:spPr>
        <p:txBody>
          <a:bodyPr/>
          <a:lstStyle>
            <a:lvl1pPr>
              <a:defRPr>
                <a:solidFill>
                  <a:schemeClr val="bg1"/>
                </a:solidFill>
              </a:defRPr>
            </a:lvl1pPr>
          </a:lstStyle>
          <a:p>
            <a:endParaRPr lang="es-ES" dirty="0">
              <a:solidFill>
                <a:srgbClr val="FFFFFF"/>
              </a:solidFill>
            </a:endParaRPr>
          </a:p>
        </p:txBody>
      </p:sp>
    </p:spTree>
    <p:extLst>
      <p:ext uri="{BB962C8B-B14F-4D97-AF65-F5344CB8AC3E}">
        <p14:creationId xmlns:p14="http://schemas.microsoft.com/office/powerpoint/2010/main" val="777797092"/>
      </p:ext>
    </p:extLst>
  </p:cSld>
  <p:clrMapOvr>
    <a:masterClrMapping/>
  </p:clrMapOvr>
  <p:timing>
    <p:tnLst>
      <p:par>
        <p:cTn id="1" dur="indefinite" restart="never" nodeType="tmRoot"/>
      </p:par>
    </p:tn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71" y="2886328"/>
            <a:ext cx="4431671" cy="1128762"/>
          </a:xfrm>
          <a:prstGeom prst="rect">
            <a:avLst/>
          </a:prstGeom>
        </p:spPr>
        <p:txBody>
          <a:bodyPr lIns="85954" tIns="42977" rIns="85954" bIns="42977"/>
          <a:lstStyle>
            <a:lvl1pPr>
              <a:lnSpc>
                <a:spcPct val="95000"/>
              </a:lnSpc>
              <a:defRPr sz="30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50"/>
            <a:ext cx="5135113" cy="303897"/>
          </a:xfrm>
        </p:spPr>
        <p:txBody>
          <a:bodyPr anchor="b"/>
          <a:lstStyle>
            <a:lvl1pPr>
              <a:lnSpc>
                <a:spcPts val="2091"/>
              </a:lnSpc>
              <a:defRPr sz="17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10" y="655411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11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975930069"/>
      </p:ext>
    </p:extLst>
  </p:cSld>
  <p:clrMapOvr>
    <a:masterClrMapping/>
  </p:clrMapOvr>
  <p:transition/>
  <p:timing>
    <p:tnLst>
      <p:par>
        <p:cTn id="1" dur="indefinite" restart="never" nodeType="tmRoot"/>
      </p:par>
    </p:tn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391" y="350114"/>
            <a:ext cx="9124399" cy="630202"/>
          </a:xfrm>
          <a:prstGeom prst="rect">
            <a:avLst/>
          </a:prstGeom>
        </p:spPr>
        <p:txBody>
          <a:bodyPr lIns="85954" tIns="42977" rIns="85954" bIns="42977"/>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297631114"/>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95" y="2835910"/>
            <a:ext cx="5156997" cy="387924"/>
          </a:xfrm>
          <a:prstGeom prst="rect">
            <a:avLst/>
          </a:prstGeom>
        </p:spPr>
        <p:txBody>
          <a:bodyPr lIns="85954" tIns="42977" rIns="85954" bIns="42977"/>
          <a:lstStyle>
            <a:lvl1pPr>
              <a:defRPr sz="26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8" y="0"/>
            <a:ext cx="4278479"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968876956"/>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71"/>
            <a:ext cx="6621716" cy="1400449"/>
          </a:xfrm>
          <a:prstGeom prst="rect">
            <a:avLst/>
          </a:prstGeom>
        </p:spPr>
        <p:txBody>
          <a:bodyPr lIns="85954" tIns="42977" rIns="85954" bIns="42977"/>
          <a:lstStyle>
            <a:lvl1pPr>
              <a:lnSpc>
                <a:spcPct val="95000"/>
              </a:lnSpc>
              <a:defRPr sz="49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57871" rtl="0" fontAlgn="base">
              <a:lnSpc>
                <a:spcPts val="1128"/>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41326766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a:xfrm>
            <a:off x="442391" y="350114"/>
            <a:ext cx="9124399" cy="630202"/>
          </a:xfrm>
          <a:prstGeom prst="rect">
            <a:avLst/>
          </a:prstGeom>
        </p:spPr>
        <p:txBody>
          <a:bodyPr lIns="85954" tIns="42977" rIns="85954" bIns="42977"/>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030525352"/>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283811525"/>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5954" tIns="42977" rIns="85954" bIns="42977" rtlCol="0" anchor="ctr"/>
          <a:lstStyle/>
          <a:p>
            <a:pPr algn="ctr" defTabSz="914400" fontAlgn="base">
              <a:spcBef>
                <a:spcPct val="0"/>
              </a:spcBef>
              <a:spcAft>
                <a:spcPct val="0"/>
              </a:spcAft>
            </a:pPr>
            <a:endParaRPr lang="nb-NO" sz="1900">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10" y="2989975"/>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700">
                <a:solidFill>
                  <a:srgbClr val="000000"/>
                </a:solidFill>
              </a:defRPr>
            </a:lvl1pPr>
            <a:lvl2pPr>
              <a:defRPr sz="800"/>
            </a:lvl2pPr>
            <a:lvl3pPr>
              <a:defRPr sz="800"/>
            </a:lvl3pPr>
            <a:lvl4pPr>
              <a:defRPr sz="800"/>
            </a:lvl4pPr>
            <a:lvl5pPr>
              <a:defRPr sz="800"/>
            </a:lvl5pPr>
          </a:lstStyle>
          <a:p>
            <a:pPr lvl="0"/>
            <a:r>
              <a:rPr lang="en-US" smtClean="0"/>
              <a:t>Click to edit Master text styles</a:t>
            </a:r>
          </a:p>
        </p:txBody>
      </p:sp>
      <p:sp>
        <p:nvSpPr>
          <p:cNvPr id="7" name="Slide Number Placeholder 3"/>
          <p:cNvSpPr>
            <a:spLocks noGrp="1"/>
          </p:cNvSpPr>
          <p:nvPr>
            <p:ph type="sldNum" sz="quarter" idx="10"/>
          </p:nvPr>
        </p:nvSpPr>
        <p:spPr>
          <a:xfrm>
            <a:off x="450210" y="655411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11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044002345"/>
      </p:ext>
    </p:extLst>
  </p:cSld>
  <p:clrMapOvr>
    <a:masterClrMapping/>
  </p:clrMapOvr>
  <p:timing>
    <p:tnLst>
      <p:par>
        <p:cTn id="1" dur="indefinite" restart="never" nodeType="tmRoot"/>
      </p:par>
    </p:tnLst>
  </p:timing>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7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05"/>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41" y="655417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17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530455381"/>
      </p:ext>
    </p:extLst>
  </p:cSld>
  <p:clrMapOvr>
    <a:masterClrMapping/>
  </p:clrMapOvr>
  <p:transition/>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smtClean="0"/>
              <a:t>Click icon to add picture</a:t>
            </a:r>
            <a:endParaRPr lang="es-ES_tradnl"/>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s-ES_tradnl" smtClean="0"/>
              <a:t>Click to edit Master title style</a:t>
            </a:r>
            <a:endParaRPr lang="es-ES_tradnl" dirty="0" smtClean="0"/>
          </a:p>
        </p:txBody>
      </p:sp>
      <p:sp>
        <p:nvSpPr>
          <p:cNvPr id="120836" name="Text Placeholder 2"/>
          <p:cNvSpPr>
            <a:spLocks noGrp="1"/>
          </p:cNvSpPr>
          <p:nvPr>
            <p:ph type="subTitle" idx="1"/>
          </p:nvPr>
        </p:nvSpPr>
        <p:spPr>
          <a:xfrm>
            <a:off x="440822" y="6029144"/>
            <a:ext cx="5135113" cy="303897"/>
          </a:xfrm>
        </p:spPr>
        <p:txBody>
          <a:bodyPr anchor="b"/>
          <a:lstStyle>
            <a:lvl1pPr>
              <a:lnSpc>
                <a:spcPts val="1995"/>
              </a:lnSpc>
              <a:defRPr sz="1600" b="1" smtClean="0"/>
            </a:lvl1pPr>
          </a:lstStyle>
          <a:p>
            <a:r>
              <a:rPr lang="es-ES_tradnl" smtClean="0"/>
              <a:t>Click to edit Master subtitle style</a:t>
            </a:r>
            <a:endParaRPr lang="es-ES_tradnl"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7" y="6554311"/>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a:solidFill>
                <a:srgbClr val="FFFFFF"/>
              </a:solidFill>
            </a:endParaRPr>
          </a:p>
        </p:txBody>
      </p:sp>
      <p:sp>
        <p:nvSpPr>
          <p:cNvPr id="11" name="Footer Placeholder 4"/>
          <p:cNvSpPr>
            <a:spLocks noGrp="1"/>
          </p:cNvSpPr>
          <p:nvPr>
            <p:ph type="ftr" sz="quarter" idx="12"/>
          </p:nvPr>
        </p:nvSpPr>
        <p:spPr>
          <a:xfrm>
            <a:off x="836319" y="6554311"/>
            <a:ext cx="4677095" cy="144247"/>
          </a:xfrm>
        </p:spPr>
        <p:txBody>
          <a:bodyPr/>
          <a:lstStyle>
            <a:lvl1pPr>
              <a:defRPr>
                <a:solidFill>
                  <a:schemeClr val="bg1"/>
                </a:solidFill>
              </a:defRPr>
            </a:lvl1pPr>
          </a:lstStyle>
          <a:p>
            <a:endParaRPr lang="es-ES_tradnl">
              <a:solidFill>
                <a:srgbClr val="FFFFFF"/>
              </a:solidFill>
            </a:endParaRPr>
          </a:p>
        </p:txBody>
      </p:sp>
    </p:spTree>
    <p:extLst>
      <p:ext uri="{BB962C8B-B14F-4D97-AF65-F5344CB8AC3E}">
        <p14:creationId xmlns:p14="http://schemas.microsoft.com/office/powerpoint/2010/main" val="614455463"/>
      </p:ext>
    </p:extLst>
  </p:cSld>
  <p:clrMapOvr>
    <a:masterClrMapping/>
  </p:clrMapOvr>
  <p:transition/>
  <p:timing>
    <p:tnLst>
      <p:par>
        <p:cTn id="1" dur="indefinite" restart="never" nodeType="tmRoot"/>
      </p:par>
    </p:tnLst>
  </p:timing>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08" y="710566"/>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140972103"/>
      </p:ext>
    </p:extLst>
  </p:cSld>
  <p:clrMapOvr>
    <a:masterClrMapping/>
  </p:clrMapOvr>
  <p:timing>
    <p:tnLst>
      <p:par>
        <p:cTn id="1" dur="indefinite" restart="never" nodeType="tmRoot"/>
      </p:par>
    </p:tn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4"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539631910"/>
      </p:ext>
    </p:extLst>
  </p:cSld>
  <p:clrMapOvr>
    <a:masterClrMapping/>
  </p:clrMapOvr>
  <p:timing>
    <p:tnLst>
      <p:par>
        <p:cTn id="1" dur="indefinite" restart="never" nodeType="tmRoot"/>
      </p:par>
    </p:tn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26"/>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258"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829547572"/>
      </p:ext>
    </p:extLst>
  </p:cSld>
  <p:clrMapOvr>
    <a:masterClrMapping/>
  </p:clrMapOvr>
  <p:timing>
    <p:tnLst>
      <p:par>
        <p:cTn id="1" dur="indefinite" restart="never" nodeType="tmRoot"/>
      </p:par>
    </p:tn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864574489"/>
      </p:ext>
    </p:extLst>
  </p:cSld>
  <p:clrMapOvr>
    <a:masterClrMapping/>
  </p:clrMapOvr>
  <p:timing>
    <p:tnLst>
      <p:par>
        <p:cTn id="1" dur="indefinite" restart="never" nodeType="tmRoot"/>
      </p:par>
    </p:tnLst>
  </p:timing>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381938266"/>
      </p:ext>
    </p:extLst>
  </p:cSld>
  <p:clrMapOvr>
    <a:masterClrMapping/>
  </p:clrMapOvr>
  <p:timing>
    <p:tnLst>
      <p:par>
        <p:cTn id="1" dur="indefinite" restart="never" nodeType="tmRoot"/>
      </p:par>
    </p:tnLst>
  </p:timing>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40" tIns="41020" rIns="82040" bIns="41020" rtlCol="0" anchor="ctr"/>
          <a:lstStyle/>
          <a:p>
            <a:pPr algn="ctr" defTabSz="914400"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05" y="2990030"/>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39" y="4146732"/>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41" y="655417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17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865911610"/>
      </p:ext>
    </p:extLst>
  </p:cSld>
  <p:clrMapOvr>
    <a:masterClrMapping/>
  </p:clrMapOvr>
  <p:timing>
    <p:tnLst>
      <p:par>
        <p:cTn id="1" dur="indefinite" restart="never" nodeType="tmRoot"/>
      </p:par>
    </p:tnLst>
  </p:timing>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Contenido texto">
    <p:spTree>
      <p:nvGrpSpPr>
        <p:cNvPr id="1" name=""/>
        <p:cNvGrpSpPr/>
        <p:nvPr/>
      </p:nvGrpSpPr>
      <p:grpSpPr>
        <a:xfrm>
          <a:off x="0" y="0"/>
          <a:ext cx="0" cy="0"/>
          <a:chOff x="0" y="0"/>
          <a:chExt cx="0" cy="0"/>
        </a:xfrm>
      </p:grpSpPr>
      <p:sp>
        <p:nvSpPr>
          <p:cNvPr id="6" name="Marcador de título 41"/>
          <p:cNvSpPr>
            <a:spLocks noGrp="1"/>
          </p:cNvSpPr>
          <p:nvPr>
            <p:ph type="title" hasCustomPrompt="1"/>
          </p:nvPr>
        </p:nvSpPr>
        <p:spPr>
          <a:xfrm>
            <a:off x="455730" y="1076561"/>
            <a:ext cx="6494193" cy="276151"/>
          </a:xfrm>
          <a:prstGeom prst="rect">
            <a:avLst/>
          </a:prstGeom>
        </p:spPr>
        <p:txBody>
          <a:bodyPr vert="horz" lIns="91440" tIns="45720" rIns="91440" bIns="45720" rtlCol="0" anchor="ctr">
            <a:noAutofit/>
          </a:bodyPr>
          <a:lstStyle>
            <a:lvl1pPr>
              <a:defRPr sz="1400" b="0">
                <a:solidFill>
                  <a:srgbClr val="717C7D"/>
                </a:solidFill>
                <a:latin typeface="Times"/>
                <a:cs typeface="Times"/>
              </a:defRPr>
            </a:lvl1pPr>
          </a:lstStyle>
          <a:p>
            <a:r>
              <a:rPr lang="en-US" dirty="0" smtClean="0"/>
              <a:t>CHAPTER</a:t>
            </a:r>
            <a:endParaRPr lang="en-US" dirty="0"/>
          </a:p>
        </p:txBody>
      </p:sp>
      <p:sp>
        <p:nvSpPr>
          <p:cNvPr id="7" name="Marcador de texto 20"/>
          <p:cNvSpPr>
            <a:spLocks noGrp="1"/>
          </p:cNvSpPr>
          <p:nvPr>
            <p:ph type="body" sz="quarter" idx="14" hasCustomPrompt="1"/>
          </p:nvPr>
        </p:nvSpPr>
        <p:spPr>
          <a:xfrm>
            <a:off x="450187" y="1565349"/>
            <a:ext cx="8960518" cy="4542465"/>
          </a:xfrm>
          <a:prstGeom prst="rect">
            <a:avLst/>
          </a:prstGeom>
        </p:spPr>
        <p:txBody>
          <a:bodyPr vert="horz"/>
          <a:lstStyle>
            <a:lvl1pPr marL="0" indent="0" algn="just">
              <a:buFontTx/>
              <a:buNone/>
              <a:defRPr sz="1200" b="0" i="0">
                <a:solidFill>
                  <a:srgbClr val="717C7D"/>
                </a:solidFill>
                <a:latin typeface="Arial"/>
                <a:cs typeface="Arial"/>
              </a:defRPr>
            </a:lvl1pPr>
            <a:lvl2pPr marL="457200" indent="0">
              <a:buFontTx/>
              <a:buNone/>
              <a:defRPr sz="1400">
                <a:latin typeface="Verdana"/>
              </a:defRPr>
            </a:lvl2pPr>
            <a:lvl3pPr marL="914400" indent="0">
              <a:buFontTx/>
              <a:buNone/>
              <a:defRPr sz="1400" b="1" i="0">
                <a:solidFill>
                  <a:srgbClr val="0076A8"/>
                </a:solidFill>
                <a:latin typeface="Verdana"/>
              </a:defRPr>
            </a:lvl3pPr>
            <a:lvl4pPr marL="1371600" indent="0">
              <a:buFontTx/>
              <a:buNone/>
              <a:defRPr sz="1400" b="1" i="0">
                <a:latin typeface="Verdana"/>
              </a:defRPr>
            </a:lvl4pPr>
            <a:lvl5pPr marL="1828800" indent="0">
              <a:buFontTx/>
              <a:buNone/>
              <a:defRPr sz="1400" b="1" i="0">
                <a:latin typeface="Verdana"/>
              </a:defRPr>
            </a:lvl5pPr>
          </a:lstStyle>
          <a:p>
            <a:pPr lvl="0"/>
            <a:r>
              <a:rPr lang="en-US" dirty="0" smtClean="0"/>
              <a:t>Text Arial 12 points, R0 G58 B112</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Write your text Write your text Write your text Write your text Write your text</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p:txBody>
      </p:sp>
      <p:sp>
        <p:nvSpPr>
          <p:cNvPr id="8" name="Marcador de texto 2"/>
          <p:cNvSpPr>
            <a:spLocks noGrp="1"/>
          </p:cNvSpPr>
          <p:nvPr>
            <p:ph type="body" sz="quarter" idx="10" hasCustomPrompt="1"/>
          </p:nvPr>
        </p:nvSpPr>
        <p:spPr>
          <a:xfrm>
            <a:off x="455738" y="491071"/>
            <a:ext cx="3255565" cy="325697"/>
          </a:xfrm>
          <a:prstGeom prst="rect">
            <a:avLst/>
          </a:prstGeom>
        </p:spPr>
        <p:txBody>
          <a:bodyPr vert="horz"/>
          <a:lstStyle>
            <a:lvl1pPr marL="0" indent="0" algn="l">
              <a:buNone/>
              <a:defRPr sz="900" b="0" i="0">
                <a:solidFill>
                  <a:srgbClr val="717C7D"/>
                </a:solidFill>
                <a:latin typeface="Times"/>
                <a:cs typeface="Times"/>
              </a:defRPr>
            </a:lvl1pPr>
            <a:lvl2pPr algn="ctr">
              <a:defRPr/>
            </a:lvl2pPr>
            <a:lvl3pPr algn="ctr">
              <a:defRPr/>
            </a:lvl3pPr>
            <a:lvl4pPr algn="ctr">
              <a:defRPr/>
            </a:lvl4pPr>
            <a:lvl5pPr algn="ctr">
              <a:defRPr/>
            </a:lvl5pPr>
          </a:lstStyle>
          <a:p>
            <a:pPr lvl="0"/>
            <a:r>
              <a:rPr lang="en-US" dirty="0" smtClean="0"/>
              <a:t>MAIN TITLE</a:t>
            </a:r>
            <a:endParaRPr lang="en-US" dirty="0"/>
          </a:p>
        </p:txBody>
      </p:sp>
    </p:spTree>
    <p:extLst>
      <p:ext uri="{BB962C8B-B14F-4D97-AF65-F5344CB8AC3E}">
        <p14:creationId xmlns:p14="http://schemas.microsoft.com/office/powerpoint/2010/main" val="3940382432"/>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2_Contenido texto">
    <p:spTree>
      <p:nvGrpSpPr>
        <p:cNvPr id="1" name=""/>
        <p:cNvGrpSpPr/>
        <p:nvPr/>
      </p:nvGrpSpPr>
      <p:grpSpPr>
        <a:xfrm>
          <a:off x="0" y="0"/>
          <a:ext cx="0" cy="0"/>
          <a:chOff x="0" y="0"/>
          <a:chExt cx="0" cy="0"/>
        </a:xfrm>
      </p:grpSpPr>
      <p:sp>
        <p:nvSpPr>
          <p:cNvPr id="6" name="Marcador de título 41"/>
          <p:cNvSpPr>
            <a:spLocks noGrp="1"/>
          </p:cNvSpPr>
          <p:nvPr>
            <p:ph type="title" hasCustomPrompt="1"/>
          </p:nvPr>
        </p:nvSpPr>
        <p:spPr>
          <a:xfrm>
            <a:off x="455730" y="1076561"/>
            <a:ext cx="5476410" cy="276151"/>
          </a:xfrm>
          <a:prstGeom prst="rect">
            <a:avLst/>
          </a:prstGeom>
        </p:spPr>
        <p:txBody>
          <a:bodyPr vert="horz" lIns="91440" tIns="45720" rIns="91440" bIns="45720" rtlCol="0" anchor="ctr">
            <a:noAutofit/>
          </a:bodyPr>
          <a:lstStyle>
            <a:lvl1pPr>
              <a:defRPr sz="1400" b="0">
                <a:solidFill>
                  <a:srgbClr val="717C7D"/>
                </a:solidFill>
                <a:latin typeface="Times"/>
                <a:cs typeface="Times"/>
              </a:defRPr>
            </a:lvl1pPr>
          </a:lstStyle>
          <a:p>
            <a:r>
              <a:rPr lang="en-US" dirty="0" smtClean="0"/>
              <a:t>CHAPTER</a:t>
            </a:r>
            <a:endParaRPr lang="en-US" dirty="0"/>
          </a:p>
        </p:txBody>
      </p:sp>
      <p:sp>
        <p:nvSpPr>
          <p:cNvPr id="9" name="Marcador de texto 2"/>
          <p:cNvSpPr>
            <a:spLocks noGrp="1"/>
          </p:cNvSpPr>
          <p:nvPr>
            <p:ph type="body" sz="quarter" idx="10" hasCustomPrompt="1"/>
          </p:nvPr>
        </p:nvSpPr>
        <p:spPr>
          <a:xfrm>
            <a:off x="455738" y="491071"/>
            <a:ext cx="3255565" cy="325697"/>
          </a:xfrm>
          <a:prstGeom prst="rect">
            <a:avLst/>
          </a:prstGeom>
        </p:spPr>
        <p:txBody>
          <a:bodyPr vert="horz"/>
          <a:lstStyle>
            <a:lvl1pPr marL="0" indent="0" algn="l">
              <a:buNone/>
              <a:defRPr sz="900" b="0" i="0">
                <a:solidFill>
                  <a:srgbClr val="717C7D"/>
                </a:solidFill>
                <a:latin typeface="Times"/>
                <a:cs typeface="Times"/>
              </a:defRPr>
            </a:lvl1pPr>
            <a:lvl2pPr algn="ctr">
              <a:defRPr/>
            </a:lvl2pPr>
            <a:lvl3pPr algn="ctr">
              <a:defRPr/>
            </a:lvl3pPr>
            <a:lvl4pPr algn="ctr">
              <a:defRPr/>
            </a:lvl4pPr>
            <a:lvl5pPr algn="ctr">
              <a:defRPr/>
            </a:lvl5pPr>
          </a:lstStyle>
          <a:p>
            <a:pPr lvl="0"/>
            <a:r>
              <a:rPr lang="en-US" dirty="0" smtClean="0"/>
              <a:t>MAIN TITLE</a:t>
            </a:r>
            <a:endParaRPr lang="en-US" dirty="0"/>
          </a:p>
        </p:txBody>
      </p:sp>
      <p:sp>
        <p:nvSpPr>
          <p:cNvPr id="10" name="Marcador de posición de imagen 2"/>
          <p:cNvSpPr>
            <a:spLocks noGrp="1"/>
          </p:cNvSpPr>
          <p:nvPr>
            <p:ph type="pic" sz="quarter" idx="15"/>
          </p:nvPr>
        </p:nvSpPr>
        <p:spPr>
          <a:xfrm>
            <a:off x="559506" y="1565348"/>
            <a:ext cx="8785842" cy="4542465"/>
          </a:xfrm>
          <a:prstGeom prst="rect">
            <a:avLst/>
          </a:prstGeom>
        </p:spPr>
        <p:txBody>
          <a:bodyPr vert="horz"/>
          <a:lstStyle/>
          <a:p>
            <a:endParaRPr lang="es-ES"/>
          </a:p>
        </p:txBody>
      </p:sp>
    </p:spTree>
    <p:extLst>
      <p:ext uri="{BB962C8B-B14F-4D97-AF65-F5344CB8AC3E}">
        <p14:creationId xmlns:p14="http://schemas.microsoft.com/office/powerpoint/2010/main" val="1759913451"/>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7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95"/>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35" y="655416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16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904471292"/>
      </p:ext>
    </p:extLst>
  </p:cSld>
  <p:clrMapOvr>
    <a:masterClrMapping/>
  </p:clrMapOvr>
  <p:transition/>
  <p:timing>
    <p:tnLst>
      <p:par>
        <p:cTn id="1" dur="indefinite" restart="never" nodeType="tmRoot"/>
      </p:par>
    </p:tn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03" y="710566"/>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258321098"/>
      </p:ext>
    </p:extLst>
  </p:cSld>
  <p:clrMapOvr>
    <a:masterClrMapping/>
  </p:clrMapOvr>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smtClean="0"/>
              <a:t>Click to edit Master title style</a:t>
            </a:r>
            <a:endParaRPr lang="es-ES_tradnl"/>
          </a:p>
        </p:txBody>
      </p:sp>
      <p:sp>
        <p:nvSpPr>
          <p:cNvPr id="3" name="Content Placeholder 2"/>
          <p:cNvSpPr>
            <a:spLocks noGrp="1"/>
          </p:cNvSpPr>
          <p:nvPr>
            <p:ph idx="1"/>
          </p:nvPr>
        </p:nvSpPr>
        <p:spPr/>
        <p:txBody>
          <a:bodyPr/>
          <a:lstStyle/>
          <a:p>
            <a:pPr lvl="0"/>
            <a:r>
              <a:rPr lang="es-ES_tradnl" smtClean="0"/>
              <a:t>Click to edit Master text styles</a:t>
            </a:r>
          </a:p>
          <a:p>
            <a:pPr lvl="1"/>
            <a:r>
              <a:rPr lang="es-ES_tradnl" smtClean="0"/>
              <a:t>Second level</a:t>
            </a:r>
          </a:p>
          <a:p>
            <a:pPr lvl="2"/>
            <a:r>
              <a:rPr lang="es-ES_tradnl" smtClean="0"/>
              <a:t>Third level</a:t>
            </a:r>
          </a:p>
          <a:p>
            <a:pPr lvl="3"/>
            <a:r>
              <a:rPr lang="es-ES_tradnl" smtClean="0"/>
              <a:t>Fourth level</a:t>
            </a:r>
          </a:p>
          <a:p>
            <a:pPr lvl="4"/>
            <a:r>
              <a:rPr lang="es-ES_tradnl" smtClean="0"/>
              <a:t>Fifth level</a:t>
            </a:r>
            <a:endParaRPr lang="es-ES_tradnl"/>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873102632"/>
      </p:ext>
    </p:extLst>
  </p:cSld>
  <p:clrMapOvr>
    <a:masterClrMapping/>
  </p:clrMapOvr>
  <p:timing>
    <p:tnLst>
      <p:par>
        <p:cTn id="1" dur="indefinite" restart="never" nodeType="tmRoot"/>
      </p:par>
    </p:tnLst>
  </p:timing>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19"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354670338"/>
      </p:ext>
    </p:extLst>
  </p:cSld>
  <p:clrMapOvr>
    <a:masterClrMapping/>
  </p:clrMapOvr>
  <p:timing>
    <p:tnLst>
      <p:par>
        <p:cTn id="1" dur="indefinite" restart="never" nodeType="tmRoot"/>
      </p:par>
    </p:tn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16"/>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258"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1442751354"/>
      </p:ext>
    </p:extLst>
  </p:cSld>
  <p:clrMapOvr>
    <a:masterClrMapping/>
  </p:clrMapOvr>
  <p:timing>
    <p:tnLst>
      <p:par>
        <p:cTn id="1" dur="indefinite" restart="never" nodeType="tmRoot"/>
      </p:par>
    </p:tn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936661121"/>
      </p:ext>
    </p:extLst>
  </p:cSld>
  <p:clrMapOvr>
    <a:masterClrMapping/>
  </p:clrMapOvr>
  <p:timing>
    <p:tnLst>
      <p:par>
        <p:cTn id="1" dur="indefinite" restart="never" nodeType="tmRoot"/>
      </p:par>
    </p:tn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500509483"/>
      </p:ext>
    </p:extLst>
  </p:cSld>
  <p:clrMapOvr>
    <a:masterClrMapping/>
  </p:clrMapOvr>
  <p:timing>
    <p:tnLst>
      <p:par>
        <p:cTn id="1" dur="indefinite" restart="never" nodeType="tmRoot"/>
      </p:par>
    </p:tn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40" tIns="41020" rIns="82040" bIns="41020" rtlCol="0" anchor="ctr"/>
          <a:lstStyle/>
          <a:p>
            <a:pPr algn="ctr" defTabSz="914400"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05" y="2990020"/>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34" y="4146732"/>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35" y="655416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16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256096489"/>
      </p:ext>
    </p:extLst>
  </p:cSld>
  <p:clrMapOvr>
    <a:masterClrMapping/>
  </p:clrMapOvr>
  <p:timing>
    <p:tnLst>
      <p:par>
        <p:cTn id="1" dur="indefinite" restart="never" nodeType="tmRoot"/>
      </p:par>
    </p:tn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94"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30"/>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99" y="655429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9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769466739"/>
      </p:ext>
    </p:extLst>
  </p:cSld>
  <p:clrMapOvr>
    <a:masterClrMapping/>
  </p:clrMapOvr>
  <p:transition/>
  <p:timing>
    <p:tnLst>
      <p:par>
        <p:cTn id="1" dur="indefinite" restart="never" nodeType="tmRoot"/>
      </p:par>
    </p:tnLst>
  </p:timing>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81960873"/>
      </p:ext>
    </p:extLst>
  </p:cSld>
  <p:clrMapOvr>
    <a:masterClrMapping/>
  </p:clrMapOvr>
  <p:timing>
    <p:tnLst>
      <p:par>
        <p:cTn id="1" dur="indefinite" restart="never" nodeType="tmRoot"/>
      </p:par>
    </p:tnLst>
  </p:timing>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477799712"/>
      </p:ext>
    </p:extLst>
  </p:cSld>
  <p:clrMapOvr>
    <a:masterClrMapping/>
  </p:clrMapOvr>
  <p:timing>
    <p:tnLst>
      <p:par>
        <p:cTn id="1" dur="indefinite" restart="never" nodeType="tmRoot"/>
      </p:par>
    </p:tn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34"/>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903036046"/>
      </p:ext>
    </p:extLst>
  </p:cSld>
  <p:clrMapOvr>
    <a:masterClrMapping/>
  </p:clrMapOvr>
  <p:timing>
    <p:tnLst>
      <p:par>
        <p:cTn id="1" dur="indefinite" restart="never" nodeType="tmRoot"/>
      </p:par>
    </p:tn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985212675"/>
      </p:ext>
    </p:extLst>
  </p:cSld>
  <p:clrMapOvr>
    <a:masterClrMapping/>
  </p:clrMapOvr>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s-ES_tradnl" smtClean="0"/>
              <a:t>Click to edit Master title 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s-ES_tradnl" smtClean="0"/>
              <a:t>Click icon to add picture</a:t>
            </a:r>
            <a:endParaRPr lang="es-ES_tradnl"/>
          </a:p>
        </p:txBody>
      </p:sp>
      <p:sp>
        <p:nvSpPr>
          <p:cNvPr id="5" name="Footer Placeholder 4"/>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3014017704"/>
      </p:ext>
    </p:extLst>
  </p:cSld>
  <p:clrMapOvr>
    <a:masterClrMapping/>
  </p:clrMapOvr>
  <p:timing>
    <p:tnLst>
      <p:par>
        <p:cTn id="1" dur="indefinite" restart="never" nodeType="tmRoot"/>
      </p:par>
    </p:tnLst>
  </p:timing>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948335066"/>
      </p:ext>
    </p:extLst>
  </p:cSld>
  <p:clrMapOvr>
    <a:masterClrMapping/>
  </p:clrMapOvr>
  <p:timing>
    <p:tnLst>
      <p:par>
        <p:cTn id="1" dur="indefinite" restart="never" nodeType="tmRoot"/>
      </p:par>
    </p:tnLst>
  </p:timing>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55"/>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73"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99" y="655429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9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593192493"/>
      </p:ext>
    </p:extLst>
  </p:cSld>
  <p:clrMapOvr>
    <a:masterClrMapping/>
  </p:clrMapOvr>
  <p:timing>
    <p:tnLst>
      <p:par>
        <p:cTn id="1" dur="indefinite" restart="never" nodeType="tmRoot"/>
      </p:par>
    </p:tnLst>
  </p:timing>
</p:sldLayout>
</file>

<file path=ppt/slideLayouts/slideLayout242.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44"/>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4058604632"/>
      </p:ext>
    </p:extLst>
  </p:cSld>
  <p:clrMapOvr>
    <a:masterClrMapping/>
  </p:clrMapOvr>
  <p:transition/>
  <p:timing>
    <p:tnLst>
      <p:par>
        <p:cTn id="1" dur="indefinite" restart="never" nodeType="tmRoot"/>
      </p:par>
    </p:tnLst>
  </p:timing>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53321243"/>
      </p:ext>
    </p:extLst>
  </p:cSld>
  <p:clrMapOvr>
    <a:masterClrMapping/>
  </p:clrMapOvr>
  <p:timing>
    <p:tnLst>
      <p:par>
        <p:cTn id="1" dur="indefinite" restart="never" nodeType="tmRoot"/>
      </p:par>
    </p:tnLst>
  </p:timing>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930169142"/>
      </p:ext>
    </p:extLst>
  </p:cSld>
  <p:clrMapOvr>
    <a:masterClrMapping/>
  </p:clrMapOvr>
  <p:timing>
    <p:tnLst>
      <p:par>
        <p:cTn id="1" dur="indefinite" restart="never" nodeType="tmRoot"/>
      </p:par>
    </p:tnLst>
  </p:timing>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48"/>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505997060"/>
      </p:ext>
    </p:extLst>
  </p:cSld>
  <p:clrMapOvr>
    <a:masterClrMapping/>
  </p:clrMapOvr>
  <p:timing>
    <p:tnLst>
      <p:par>
        <p:cTn id="1" dur="indefinite" restart="never" nodeType="tmRoot"/>
      </p:par>
    </p:tnLst>
  </p:timing>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358365514"/>
      </p:ext>
    </p:extLst>
  </p:cSld>
  <p:clrMapOvr>
    <a:masterClrMapping/>
  </p:clrMapOvr>
  <p:timing>
    <p:tnLst>
      <p:par>
        <p:cTn id="1" dur="indefinite" restart="never" nodeType="tmRoot"/>
      </p:par>
    </p:tnLst>
  </p:timing>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141079337"/>
      </p:ext>
    </p:extLst>
  </p:cSld>
  <p:clrMapOvr>
    <a:masterClrMapping/>
  </p:clrMapOvr>
  <p:timing>
    <p:tnLst>
      <p:par>
        <p:cTn id="1" dur="indefinite" restart="never" nodeType="tmRoot"/>
      </p:par>
    </p:tn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146724587"/>
      </p:ext>
    </p:extLst>
  </p:cSld>
  <p:clrMapOvr>
    <a:masterClrMapping/>
  </p:clrMapOvr>
  <p:timing>
    <p:tnLst>
      <p:par>
        <p:cTn id="1" dur="indefinite" restart="never" nodeType="tmRoot"/>
      </p:par>
    </p:tn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86"/>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29" y="655435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5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659343118"/>
      </p:ext>
    </p:extLst>
  </p:cSld>
  <p:clrMapOvr>
    <a:masterClrMapping/>
  </p:clrMapOvr>
  <p:transition/>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48"/>
            <a:ext cx="6621716" cy="1400449"/>
          </a:xfrm>
        </p:spPr>
        <p:txBody>
          <a:bodyPr/>
          <a:lstStyle>
            <a:lvl1pPr>
              <a:lnSpc>
                <a:spcPct val="95000"/>
              </a:lnSpc>
              <a:defRPr sz="4700" b="0">
                <a:solidFill>
                  <a:schemeClr val="bg2"/>
                </a:solidFill>
                <a:latin typeface="Times New Roman" pitchFamily="18" charset="0"/>
              </a:defRPr>
            </a:lvl1pPr>
          </a:lstStyle>
          <a:p>
            <a:r>
              <a:rPr lang="es-ES_tradnl" smtClean="0"/>
              <a:t>Click to edit Master title 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lang="es-ES_tradnl">
              <a:solidFill>
                <a:srgbClr val="FFFFFF"/>
              </a:solidFill>
            </a:endParaRPr>
          </a:p>
        </p:txBody>
      </p:sp>
    </p:spTree>
    <p:extLst>
      <p:ext uri="{BB962C8B-B14F-4D97-AF65-F5344CB8AC3E}">
        <p14:creationId xmlns:p14="http://schemas.microsoft.com/office/powerpoint/2010/main" val="724156057"/>
      </p:ext>
    </p:extLst>
  </p:cSld>
  <p:clrMapOvr>
    <a:masterClrMapping/>
  </p:clrMapOvr>
  <p:timing>
    <p:tnLst>
      <p:par>
        <p:cTn id="1" dur="indefinite" restart="never" nodeType="tmRoot"/>
      </p:par>
    </p:tnLst>
  </p:timing>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661010393"/>
      </p:ext>
    </p:extLst>
  </p:cSld>
  <p:clrMapOvr>
    <a:masterClrMapping/>
  </p:clrMapOvr>
  <p:timing>
    <p:tnLst>
      <p:par>
        <p:cTn id="1" dur="indefinite" restart="never" nodeType="tmRoot"/>
      </p:par>
    </p:tnLst>
  </p:timing>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92642961"/>
      </p:ext>
    </p:extLst>
  </p:cSld>
  <p:clrMapOvr>
    <a:masterClrMapping/>
  </p:clrMapOvr>
  <p:timing>
    <p:tnLst>
      <p:par>
        <p:cTn id="1" dur="indefinite" restart="never" nodeType="tmRoot"/>
      </p:par>
    </p:tnLst>
  </p:timing>
</p:sldLayout>
</file>

<file path=ppt/slideLayouts/slideLayout25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90"/>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01252539"/>
      </p:ext>
    </p:extLst>
  </p:cSld>
  <p:clrMapOvr>
    <a:masterClrMapping/>
  </p:clrMapOvr>
  <p:timing>
    <p:tnLst>
      <p:par>
        <p:cTn id="1" dur="indefinite" restart="never" nodeType="tmRoot"/>
      </p:par>
    </p:tn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9828039"/>
      </p:ext>
    </p:extLst>
  </p:cSld>
  <p:clrMapOvr>
    <a:masterClrMapping/>
  </p:clrMapOvr>
  <p:timing>
    <p:tnLst>
      <p:par>
        <p:cTn id="1" dur="indefinite" restart="never" nodeType="tmRoot"/>
      </p:par>
    </p:tnLst>
  </p:timing>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452259737"/>
      </p:ext>
    </p:extLst>
  </p:cSld>
  <p:clrMapOvr>
    <a:masterClrMapping/>
  </p:clrMapOvr>
  <p:timing>
    <p:tnLst>
      <p:par>
        <p:cTn id="1" dur="indefinite" restart="never" nodeType="tmRoot"/>
      </p:par>
    </p:tnLst>
  </p:timing>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211"/>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303"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29" y="655435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5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037814329"/>
      </p:ext>
    </p:extLst>
  </p:cSld>
  <p:clrMapOvr>
    <a:masterClrMapping/>
  </p:clrMapOvr>
  <p:timing>
    <p:tnLst>
      <p:par>
        <p:cTn id="1" dur="indefinite" restart="never" nodeType="tmRoot"/>
      </p:par>
    </p:tnLst>
  </p:timing>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Contenido texto">
    <p:spTree>
      <p:nvGrpSpPr>
        <p:cNvPr id="1" name=""/>
        <p:cNvGrpSpPr/>
        <p:nvPr/>
      </p:nvGrpSpPr>
      <p:grpSpPr>
        <a:xfrm>
          <a:off x="0" y="0"/>
          <a:ext cx="0" cy="0"/>
          <a:chOff x="0" y="0"/>
          <a:chExt cx="0" cy="0"/>
        </a:xfrm>
      </p:grpSpPr>
      <p:sp>
        <p:nvSpPr>
          <p:cNvPr id="6" name="Marcador de título 41"/>
          <p:cNvSpPr>
            <a:spLocks noGrp="1"/>
          </p:cNvSpPr>
          <p:nvPr>
            <p:ph type="title" hasCustomPrompt="1"/>
          </p:nvPr>
        </p:nvSpPr>
        <p:spPr>
          <a:xfrm>
            <a:off x="455730" y="1076603"/>
            <a:ext cx="6494193" cy="276151"/>
          </a:xfrm>
          <a:prstGeom prst="rect">
            <a:avLst/>
          </a:prstGeom>
        </p:spPr>
        <p:txBody>
          <a:bodyPr vert="horz" lIns="91440" tIns="45720" rIns="91440" bIns="45720" rtlCol="0" anchor="ctr">
            <a:noAutofit/>
          </a:bodyPr>
          <a:lstStyle>
            <a:lvl1pPr>
              <a:defRPr sz="1400" b="0">
                <a:solidFill>
                  <a:srgbClr val="717C7D"/>
                </a:solidFill>
                <a:latin typeface="Times"/>
                <a:cs typeface="Times"/>
              </a:defRPr>
            </a:lvl1pPr>
          </a:lstStyle>
          <a:p>
            <a:r>
              <a:rPr lang="en-US" dirty="0" smtClean="0"/>
              <a:t>CHAPTER</a:t>
            </a:r>
            <a:endParaRPr lang="en-US" dirty="0"/>
          </a:p>
        </p:txBody>
      </p:sp>
      <p:sp>
        <p:nvSpPr>
          <p:cNvPr id="7" name="Marcador de texto 20"/>
          <p:cNvSpPr>
            <a:spLocks noGrp="1"/>
          </p:cNvSpPr>
          <p:nvPr>
            <p:ph type="body" sz="quarter" idx="14" hasCustomPrompt="1"/>
          </p:nvPr>
        </p:nvSpPr>
        <p:spPr>
          <a:xfrm>
            <a:off x="450187" y="1565349"/>
            <a:ext cx="8960518" cy="4542465"/>
          </a:xfrm>
          <a:prstGeom prst="rect">
            <a:avLst/>
          </a:prstGeom>
        </p:spPr>
        <p:txBody>
          <a:bodyPr vert="horz"/>
          <a:lstStyle>
            <a:lvl1pPr marL="0" indent="0" algn="just">
              <a:buFontTx/>
              <a:buNone/>
              <a:defRPr sz="1200" b="0" i="0">
                <a:solidFill>
                  <a:srgbClr val="717C7D"/>
                </a:solidFill>
                <a:latin typeface="Arial"/>
                <a:cs typeface="Arial"/>
              </a:defRPr>
            </a:lvl1pPr>
            <a:lvl2pPr marL="457200" indent="0">
              <a:buFontTx/>
              <a:buNone/>
              <a:defRPr sz="1400">
                <a:latin typeface="Verdana"/>
              </a:defRPr>
            </a:lvl2pPr>
            <a:lvl3pPr marL="914400" indent="0">
              <a:buFontTx/>
              <a:buNone/>
              <a:defRPr sz="1400" b="1" i="0">
                <a:solidFill>
                  <a:srgbClr val="0076A8"/>
                </a:solidFill>
                <a:latin typeface="Verdana"/>
              </a:defRPr>
            </a:lvl3pPr>
            <a:lvl4pPr marL="1371600" indent="0">
              <a:buFontTx/>
              <a:buNone/>
              <a:defRPr sz="1400" b="1" i="0">
                <a:latin typeface="Verdana"/>
              </a:defRPr>
            </a:lvl4pPr>
            <a:lvl5pPr marL="1828800" indent="0">
              <a:buFontTx/>
              <a:buNone/>
              <a:defRPr sz="1400" b="1" i="0">
                <a:latin typeface="Verdana"/>
              </a:defRPr>
            </a:lvl5pPr>
          </a:lstStyle>
          <a:p>
            <a:pPr lvl="0"/>
            <a:r>
              <a:rPr lang="en-US" dirty="0" smtClean="0"/>
              <a:t>Text Arial 12 points, R0 G58 B112</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Write your text Write your text Write your text Write your text Write your text</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p:txBody>
      </p:sp>
      <p:sp>
        <p:nvSpPr>
          <p:cNvPr id="8" name="Marcador de texto 2"/>
          <p:cNvSpPr>
            <a:spLocks noGrp="1"/>
          </p:cNvSpPr>
          <p:nvPr>
            <p:ph type="body" sz="quarter" idx="10" hasCustomPrompt="1"/>
          </p:nvPr>
        </p:nvSpPr>
        <p:spPr>
          <a:xfrm>
            <a:off x="455753" y="491071"/>
            <a:ext cx="3255565" cy="325697"/>
          </a:xfrm>
          <a:prstGeom prst="rect">
            <a:avLst/>
          </a:prstGeom>
        </p:spPr>
        <p:txBody>
          <a:bodyPr vert="horz"/>
          <a:lstStyle>
            <a:lvl1pPr marL="0" indent="0" algn="l">
              <a:buNone/>
              <a:defRPr sz="900" b="0" i="0">
                <a:solidFill>
                  <a:srgbClr val="717C7D"/>
                </a:solidFill>
                <a:latin typeface="Times"/>
                <a:cs typeface="Times"/>
              </a:defRPr>
            </a:lvl1pPr>
            <a:lvl2pPr algn="ctr">
              <a:defRPr/>
            </a:lvl2pPr>
            <a:lvl3pPr algn="ctr">
              <a:defRPr/>
            </a:lvl3pPr>
            <a:lvl4pPr algn="ctr">
              <a:defRPr/>
            </a:lvl4pPr>
            <a:lvl5pPr algn="ctr">
              <a:defRPr/>
            </a:lvl5pPr>
          </a:lstStyle>
          <a:p>
            <a:pPr lvl="0"/>
            <a:r>
              <a:rPr lang="en-US" dirty="0" smtClean="0"/>
              <a:t>MAIN TITLE</a:t>
            </a:r>
            <a:endParaRPr lang="en-US" dirty="0"/>
          </a:p>
        </p:txBody>
      </p:sp>
    </p:spTree>
    <p:extLst>
      <p:ext uri="{BB962C8B-B14F-4D97-AF65-F5344CB8AC3E}">
        <p14:creationId xmlns:p14="http://schemas.microsoft.com/office/powerpoint/2010/main" val="2176807135"/>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20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41" y="655437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7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78476019"/>
      </p:ext>
    </p:extLst>
  </p:cSld>
  <p:clrMapOvr>
    <a:masterClrMapping/>
  </p:clrMapOvr>
  <p:transition/>
  <p:timing>
    <p:tnLst>
      <p:par>
        <p:cTn id="1" dur="indefinite" restart="never" nodeType="tmRoot"/>
      </p:par>
    </p:tnLst>
  </p:timing>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727213915"/>
      </p:ext>
    </p:extLst>
  </p:cSld>
  <p:clrMapOvr>
    <a:masterClrMapping/>
  </p:clrMapOvr>
  <p:timing>
    <p:tnLst>
      <p:par>
        <p:cTn id="1" dur="indefinite" restart="never" nodeType="tmRoot"/>
      </p:par>
    </p:tn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41566071"/>
      </p:ext>
    </p:extLst>
  </p:cSld>
  <p:clrMapOvr>
    <a:masterClrMapping/>
  </p:clrMapOvr>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smtClean="0"/>
              <a:t>Click to edit Master title style</a:t>
            </a:r>
            <a:endParaRPr lang="es-ES_tradnl"/>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1787651030"/>
      </p:ext>
    </p:extLst>
  </p:cSld>
  <p:clrMapOvr>
    <a:masterClrMapping/>
  </p:clrMapOvr>
  <p:timing>
    <p:tnLst>
      <p:par>
        <p:cTn id="1" dur="indefinite" restart="never" nodeType="tmRoot"/>
      </p:par>
    </p:tnLst>
  </p:timing>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912"/>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810719858"/>
      </p:ext>
    </p:extLst>
  </p:cSld>
  <p:clrMapOvr>
    <a:masterClrMapping/>
  </p:clrMapOvr>
  <p:timing>
    <p:tnLst>
      <p:par>
        <p:cTn id="1" dur="indefinite" restart="never" nodeType="tmRoot"/>
      </p:par>
    </p:tn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871626346"/>
      </p:ext>
    </p:extLst>
  </p:cSld>
  <p:clrMapOvr>
    <a:masterClrMapping/>
  </p:clrMapOvr>
  <p:timing>
    <p:tnLst>
      <p:par>
        <p:cTn id="1" dur="indefinite" restart="never" nodeType="tmRoot"/>
      </p:par>
    </p:tnLst>
  </p:timing>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61538131"/>
      </p:ext>
    </p:extLst>
  </p:cSld>
  <p:clrMapOvr>
    <a:masterClrMapping/>
  </p:clrMapOvr>
  <p:timing>
    <p:tnLst>
      <p:par>
        <p:cTn id="1" dur="indefinite" restart="never" nodeType="tmRoot"/>
      </p:par>
    </p:tnLst>
  </p:timing>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23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315"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41" y="655437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7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638242375"/>
      </p:ext>
    </p:extLst>
  </p:cSld>
  <p:clrMapOvr>
    <a:masterClrMapping/>
  </p:clrMapOvr>
  <p:timing>
    <p:tnLst>
      <p:par>
        <p:cTn id="1" dur="indefinite" restart="never" nodeType="tmRoot"/>
      </p:par>
    </p:tn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userDrawn="1">
  <p:cSld name="Contenido texto">
    <p:spTree>
      <p:nvGrpSpPr>
        <p:cNvPr id="1" name=""/>
        <p:cNvGrpSpPr/>
        <p:nvPr/>
      </p:nvGrpSpPr>
      <p:grpSpPr>
        <a:xfrm>
          <a:off x="0" y="0"/>
          <a:ext cx="0" cy="0"/>
          <a:chOff x="0" y="0"/>
          <a:chExt cx="0" cy="0"/>
        </a:xfrm>
      </p:grpSpPr>
      <p:sp>
        <p:nvSpPr>
          <p:cNvPr id="6" name="Marcador de título 41"/>
          <p:cNvSpPr>
            <a:spLocks noGrp="1"/>
          </p:cNvSpPr>
          <p:nvPr>
            <p:ph type="title" hasCustomPrompt="1"/>
          </p:nvPr>
        </p:nvSpPr>
        <p:spPr>
          <a:xfrm>
            <a:off x="455730" y="1076625"/>
            <a:ext cx="6494193" cy="276151"/>
          </a:xfrm>
          <a:prstGeom prst="rect">
            <a:avLst/>
          </a:prstGeom>
        </p:spPr>
        <p:txBody>
          <a:bodyPr vert="horz" lIns="91440" tIns="45720" rIns="91440" bIns="45720" rtlCol="0" anchor="ctr">
            <a:noAutofit/>
          </a:bodyPr>
          <a:lstStyle>
            <a:lvl1pPr>
              <a:defRPr sz="1400" b="0">
                <a:solidFill>
                  <a:srgbClr val="717C7D"/>
                </a:solidFill>
                <a:latin typeface="Times"/>
                <a:cs typeface="Times"/>
              </a:defRPr>
            </a:lvl1pPr>
          </a:lstStyle>
          <a:p>
            <a:r>
              <a:rPr lang="en-US" dirty="0" smtClean="0"/>
              <a:t>CHAPTER</a:t>
            </a:r>
            <a:endParaRPr lang="en-US" dirty="0"/>
          </a:p>
        </p:txBody>
      </p:sp>
      <p:sp>
        <p:nvSpPr>
          <p:cNvPr id="7" name="Marcador de texto 20"/>
          <p:cNvSpPr>
            <a:spLocks noGrp="1"/>
          </p:cNvSpPr>
          <p:nvPr>
            <p:ph type="body" sz="quarter" idx="14" hasCustomPrompt="1"/>
          </p:nvPr>
        </p:nvSpPr>
        <p:spPr>
          <a:xfrm>
            <a:off x="450187" y="1565349"/>
            <a:ext cx="8960518" cy="4542465"/>
          </a:xfrm>
          <a:prstGeom prst="rect">
            <a:avLst/>
          </a:prstGeom>
        </p:spPr>
        <p:txBody>
          <a:bodyPr vert="horz"/>
          <a:lstStyle>
            <a:lvl1pPr marL="0" indent="0" algn="just">
              <a:buFontTx/>
              <a:buNone/>
              <a:defRPr sz="1200" b="0" i="0">
                <a:solidFill>
                  <a:srgbClr val="717C7D"/>
                </a:solidFill>
                <a:latin typeface="Arial"/>
                <a:cs typeface="Arial"/>
              </a:defRPr>
            </a:lvl1pPr>
            <a:lvl2pPr marL="457200" indent="0">
              <a:buFontTx/>
              <a:buNone/>
              <a:defRPr sz="1400">
                <a:latin typeface="Verdana"/>
              </a:defRPr>
            </a:lvl2pPr>
            <a:lvl3pPr marL="914400" indent="0">
              <a:buFontTx/>
              <a:buNone/>
              <a:defRPr sz="1400" b="1" i="0">
                <a:solidFill>
                  <a:srgbClr val="0076A8"/>
                </a:solidFill>
                <a:latin typeface="Verdana"/>
              </a:defRPr>
            </a:lvl3pPr>
            <a:lvl4pPr marL="1371600" indent="0">
              <a:buFontTx/>
              <a:buNone/>
              <a:defRPr sz="1400" b="1" i="0">
                <a:latin typeface="Verdana"/>
              </a:defRPr>
            </a:lvl4pPr>
            <a:lvl5pPr marL="1828800" indent="0">
              <a:buFontTx/>
              <a:buNone/>
              <a:defRPr sz="1400" b="1" i="0">
                <a:latin typeface="Verdana"/>
              </a:defRPr>
            </a:lvl5pPr>
          </a:lstStyle>
          <a:p>
            <a:pPr lvl="0"/>
            <a:r>
              <a:rPr lang="en-US" dirty="0" smtClean="0"/>
              <a:t>Text Arial 12 points, R0 G58 B112</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Write your text Write your text Write your text Write your text Write your text</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p:txBody>
      </p:sp>
      <p:sp>
        <p:nvSpPr>
          <p:cNvPr id="8" name="Marcador de texto 2"/>
          <p:cNvSpPr>
            <a:spLocks noGrp="1"/>
          </p:cNvSpPr>
          <p:nvPr>
            <p:ph type="body" sz="quarter" idx="10" hasCustomPrompt="1"/>
          </p:nvPr>
        </p:nvSpPr>
        <p:spPr>
          <a:xfrm>
            <a:off x="455753" y="491071"/>
            <a:ext cx="3255565" cy="325697"/>
          </a:xfrm>
          <a:prstGeom prst="rect">
            <a:avLst/>
          </a:prstGeom>
        </p:spPr>
        <p:txBody>
          <a:bodyPr vert="horz"/>
          <a:lstStyle>
            <a:lvl1pPr marL="0" indent="0" algn="l">
              <a:buNone/>
              <a:defRPr sz="900" b="0" i="0">
                <a:solidFill>
                  <a:srgbClr val="717C7D"/>
                </a:solidFill>
                <a:latin typeface="Times"/>
                <a:cs typeface="Times"/>
              </a:defRPr>
            </a:lvl1pPr>
            <a:lvl2pPr algn="ctr">
              <a:defRPr/>
            </a:lvl2pPr>
            <a:lvl3pPr algn="ctr">
              <a:defRPr/>
            </a:lvl3pPr>
            <a:lvl4pPr algn="ctr">
              <a:defRPr/>
            </a:lvl4pPr>
            <a:lvl5pPr algn="ctr">
              <a:defRPr/>
            </a:lvl5pPr>
          </a:lstStyle>
          <a:p>
            <a:pPr lvl="0"/>
            <a:r>
              <a:rPr lang="en-US" dirty="0" smtClean="0"/>
              <a:t>MAIN TITLE</a:t>
            </a:r>
            <a:endParaRPr lang="en-US" dirty="0"/>
          </a:p>
        </p:txBody>
      </p:sp>
    </p:spTree>
    <p:extLst>
      <p:ext uri="{BB962C8B-B14F-4D97-AF65-F5344CB8AC3E}">
        <p14:creationId xmlns:p14="http://schemas.microsoft.com/office/powerpoint/2010/main" val="3241665871"/>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7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69"/>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75" y="6554236"/>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36"/>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855925610"/>
      </p:ext>
    </p:extLst>
  </p:cSld>
  <p:clrMapOvr>
    <a:masterClrMapping/>
  </p:clrMapOvr>
  <p:transition/>
  <p:timing>
    <p:tnLst>
      <p:par>
        <p:cTn id="1" dur="indefinite" restart="never" nodeType="tmRoot"/>
      </p:par>
    </p:tnLst>
  </p:timing>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6"/>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901787291"/>
      </p:ext>
    </p:extLst>
  </p:cSld>
  <p:clrMapOvr>
    <a:masterClrMapping/>
  </p:clrMapOvr>
  <p:timing>
    <p:tnLst>
      <p:par>
        <p:cTn id="1" dur="indefinite" restart="never" nodeType="tmRoot"/>
      </p:par>
    </p:tnLst>
  </p:timing>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69015759"/>
      </p:ext>
    </p:extLst>
  </p:cSld>
  <p:clrMapOvr>
    <a:masterClrMapping/>
  </p:clrMapOvr>
  <p:timing>
    <p:tnLst>
      <p:par>
        <p:cTn id="1" dur="indefinite" restart="never" nodeType="tmRoot"/>
      </p:par>
    </p:tnLst>
  </p:timing>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90"/>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258"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793056781"/>
      </p:ext>
    </p:extLst>
  </p:cSld>
  <p:clrMapOvr>
    <a:masterClrMapping/>
  </p:clrMapOvr>
  <p:timing>
    <p:tnLst>
      <p:par>
        <p:cTn id="1" dur="indefinite" restart="never" nodeType="tmRoot"/>
      </p:par>
    </p:tnLst>
  </p:timing>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733094294"/>
      </p:ext>
    </p:extLst>
  </p:cSld>
  <p:clrMapOvr>
    <a:masterClrMapping/>
  </p:clrMapOvr>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666118056"/>
      </p:ext>
    </p:extLst>
  </p:cSld>
  <p:clrMapOvr>
    <a:masterClrMapping/>
  </p:clrMapOvr>
  <p:timing>
    <p:tnLst>
      <p:par>
        <p:cTn id="1" dur="indefinite" restart="never" nodeType="tmRoot"/>
      </p:par>
    </p:tnLst>
  </p:timing>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660112668"/>
      </p:ext>
    </p:extLst>
  </p:cSld>
  <p:clrMapOvr>
    <a:masterClrMapping/>
  </p:clrMapOvr>
  <p:timing>
    <p:tnLst>
      <p:par>
        <p:cTn id="1" dur="indefinite" restart="never" nodeType="tmRoot"/>
      </p:par>
    </p:tn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40" tIns="41020" rIns="82040" bIns="41020" rtlCol="0" anchor="ctr"/>
          <a:lstStyle/>
          <a:p>
            <a:pPr algn="ctr" defTabSz="914400"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05" y="2990094"/>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56" y="4146732"/>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75" y="6554236"/>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36"/>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632635176"/>
      </p:ext>
    </p:extLst>
  </p:cSld>
  <p:clrMapOvr>
    <a:masterClrMapping/>
  </p:clrMapOvr>
  <p:timing>
    <p:tnLst>
      <p:par>
        <p:cTn id="1" dur="indefinite" restart="never" nodeType="tmRoot"/>
      </p:par>
    </p:tn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7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59"/>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70" y="6554226"/>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26"/>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330940514"/>
      </p:ext>
    </p:extLst>
  </p:cSld>
  <p:clrMapOvr>
    <a:masterClrMapping/>
  </p:clrMapOvr>
  <p:transition/>
  <p:timing>
    <p:tnLst>
      <p:par>
        <p:cTn id="1" dur="indefinite" restart="never" nodeType="tmRoot"/>
      </p:par>
    </p:tn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37" y="710566"/>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038297484"/>
      </p:ext>
    </p:extLst>
  </p:cSld>
  <p:clrMapOvr>
    <a:masterClrMapping/>
  </p:clrMapOvr>
  <p:timing>
    <p:tnLst>
      <p:par>
        <p:cTn id="1" dur="indefinite" restart="never" nodeType="tmRoot"/>
      </p:par>
    </p:tnLst>
  </p:timing>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305524746"/>
      </p:ext>
    </p:extLst>
  </p:cSld>
  <p:clrMapOvr>
    <a:masterClrMapping/>
  </p:clrMapOvr>
  <p:timing>
    <p:tnLst>
      <p:par>
        <p:cTn id="1" dur="indefinite" restart="never" nodeType="tmRoot"/>
      </p:par>
    </p:tnLst>
  </p:timing>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80"/>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258"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1430452611"/>
      </p:ext>
    </p:extLst>
  </p:cSld>
  <p:clrMapOvr>
    <a:masterClrMapping/>
  </p:clrMapOvr>
  <p:timing>
    <p:tnLst>
      <p:par>
        <p:cTn id="1" dur="indefinite" restart="never" nodeType="tmRoot"/>
      </p:par>
    </p:tnLst>
  </p:timing>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210127107"/>
      </p:ext>
    </p:extLst>
  </p:cSld>
  <p:clrMapOvr>
    <a:masterClrMapping/>
  </p:clrMapOvr>
  <p:timing>
    <p:tnLst>
      <p:par>
        <p:cTn id="1" dur="indefinite" restart="never" nodeType="tmRoot"/>
      </p:par>
    </p:tnLst>
  </p:timing>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456568767"/>
      </p:ext>
    </p:extLst>
  </p:cSld>
  <p:clrMapOvr>
    <a:masterClrMapping/>
  </p:clrMapOvr>
  <p:timing>
    <p:tnLst>
      <p:par>
        <p:cTn id="1" dur="indefinite" restart="never" nodeType="tmRoot"/>
      </p:par>
    </p:tnLst>
  </p:timing>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40" tIns="41020" rIns="82040" bIns="41020" rtlCol="0" anchor="ctr"/>
          <a:lstStyle/>
          <a:p>
            <a:pPr algn="ctr" defTabSz="914400"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05" y="2990084"/>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56" y="4146732"/>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70" y="6554226"/>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26"/>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564202791"/>
      </p:ext>
    </p:extLst>
  </p:cSld>
  <p:clrMapOvr>
    <a:masterClrMapping/>
  </p:clrMapOvr>
  <p:timing>
    <p:tnLst>
      <p:par>
        <p:cTn id="1" dur="indefinite" restart="never" nodeType="tmRoot"/>
      </p:par>
    </p:tnLst>
  </p:timing>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4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9" y="655431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1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586918845"/>
      </p:ext>
    </p:extLst>
  </p:cSld>
  <p:clrMapOvr>
    <a:masterClrMapping/>
  </p:clrMapOvr>
  <p:transition/>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es-ES_tradnl">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s-ES_tradnl" smtClean="0"/>
              <a:t>Click to edit Master text styles</a:t>
            </a:r>
          </a:p>
        </p:txBody>
      </p:sp>
      <p:sp>
        <p:nvSpPr>
          <p:cNvPr id="7" name="Slide Number Placeholder 3"/>
          <p:cNvSpPr>
            <a:spLocks noGrp="1"/>
          </p:cNvSpPr>
          <p:nvPr>
            <p:ph type="sldNum" sz="quarter" idx="10"/>
          </p:nvPr>
        </p:nvSpPr>
        <p:spPr>
          <a:xfrm>
            <a:off x="450307" y="6554311"/>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a:solidFill>
                <a:srgbClr val="FFFFFF"/>
              </a:solidFill>
            </a:endParaRPr>
          </a:p>
        </p:txBody>
      </p:sp>
      <p:sp>
        <p:nvSpPr>
          <p:cNvPr id="9" name="Footer Placeholder 4"/>
          <p:cNvSpPr>
            <a:spLocks noGrp="1"/>
          </p:cNvSpPr>
          <p:nvPr>
            <p:ph type="ftr" sz="quarter" idx="11"/>
          </p:nvPr>
        </p:nvSpPr>
        <p:spPr>
          <a:xfrm>
            <a:off x="836319" y="6554311"/>
            <a:ext cx="4677095" cy="144247"/>
          </a:xfrm>
        </p:spPr>
        <p:txBody>
          <a:bodyPr/>
          <a:lstStyle>
            <a:lvl1pPr>
              <a:defRPr>
                <a:solidFill>
                  <a:schemeClr val="bg1"/>
                </a:solidFill>
              </a:defRPr>
            </a:lvl1pPr>
          </a:lstStyle>
          <a:p>
            <a:endParaRPr lang="es-ES_tradnl">
              <a:solidFill>
                <a:srgbClr val="FFFFFF"/>
              </a:solidFill>
            </a:endParaRPr>
          </a:p>
        </p:txBody>
      </p:sp>
    </p:spTree>
    <p:extLst>
      <p:ext uri="{BB962C8B-B14F-4D97-AF65-F5344CB8AC3E}">
        <p14:creationId xmlns:p14="http://schemas.microsoft.com/office/powerpoint/2010/main" val="248743071"/>
      </p:ext>
    </p:extLst>
  </p:cSld>
  <p:clrMapOvr>
    <a:masterClrMapping/>
  </p:clrMapOvr>
  <p:timing>
    <p:tnLst>
      <p:par>
        <p:cTn id="1" dur="indefinite" restart="never" nodeType="tmRoot"/>
      </p:par>
    </p:tnLst>
  </p:timing>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968057516"/>
      </p:ext>
    </p:extLst>
  </p:cSld>
  <p:clrMapOvr>
    <a:masterClrMapping/>
  </p:clrMapOvr>
  <p:timing>
    <p:tnLst>
      <p:par>
        <p:cTn id="1" dur="indefinite" restart="never" nodeType="tmRoot"/>
      </p:par>
    </p:tn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798874069"/>
      </p:ext>
    </p:extLst>
  </p:cSld>
  <p:clrMapOvr>
    <a:masterClrMapping/>
  </p:clrMapOvr>
  <p:timing>
    <p:tnLst>
      <p:par>
        <p:cTn id="1" dur="indefinite" restart="never" nodeType="tmRoot"/>
      </p:par>
    </p:tn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52"/>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508987543"/>
      </p:ext>
    </p:extLst>
  </p:cSld>
  <p:clrMapOvr>
    <a:masterClrMapping/>
  </p:clrMapOvr>
  <p:timing>
    <p:tnLst>
      <p:par>
        <p:cTn id="1" dur="indefinite" restart="never" nodeType="tmRoot"/>
      </p:par>
    </p:tn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036149375"/>
      </p:ext>
    </p:extLst>
  </p:cSld>
  <p:clrMapOvr>
    <a:masterClrMapping/>
  </p:clrMapOvr>
  <p:timing>
    <p:tnLst>
      <p:par>
        <p:cTn id="1" dur="indefinite" restart="never" nodeType="tmRoot"/>
      </p:par>
    </p:tn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200832467"/>
      </p:ext>
    </p:extLst>
  </p:cSld>
  <p:clrMapOvr>
    <a:masterClrMapping/>
  </p:clrMapOvr>
  <p:timing>
    <p:tnLst>
      <p:par>
        <p:cTn id="1" dur="indefinite" restart="never" nodeType="tmRoot"/>
      </p:par>
    </p:tnLst>
  </p:timing>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7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3"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09" y="655431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1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4080842074"/>
      </p:ext>
    </p:extLst>
  </p:cSld>
  <p:clrMapOvr>
    <a:masterClrMapping/>
  </p:clrMapOvr>
  <p:timing>
    <p:tnLst>
      <p:par>
        <p:cTn id="1" dur="indefinite" restart="never" nodeType="tmRoot"/>
      </p:par>
    </p:tn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userDrawn="1">
  <p:cSld name="Contenido texto">
    <p:spTree>
      <p:nvGrpSpPr>
        <p:cNvPr id="1" name=""/>
        <p:cNvGrpSpPr/>
        <p:nvPr/>
      </p:nvGrpSpPr>
      <p:grpSpPr>
        <a:xfrm>
          <a:off x="0" y="0"/>
          <a:ext cx="0" cy="0"/>
          <a:chOff x="0" y="0"/>
          <a:chExt cx="0" cy="0"/>
        </a:xfrm>
      </p:grpSpPr>
      <p:sp>
        <p:nvSpPr>
          <p:cNvPr id="6" name="Marcador de título 41"/>
          <p:cNvSpPr>
            <a:spLocks noGrp="1"/>
          </p:cNvSpPr>
          <p:nvPr>
            <p:ph type="title" hasCustomPrompt="1"/>
          </p:nvPr>
        </p:nvSpPr>
        <p:spPr>
          <a:xfrm>
            <a:off x="455730" y="1076565"/>
            <a:ext cx="6494193" cy="276151"/>
          </a:xfrm>
          <a:prstGeom prst="rect">
            <a:avLst/>
          </a:prstGeom>
        </p:spPr>
        <p:txBody>
          <a:bodyPr vert="horz" lIns="91440" tIns="45720" rIns="91440" bIns="45720" rtlCol="0" anchor="ctr">
            <a:noAutofit/>
          </a:bodyPr>
          <a:lstStyle>
            <a:lvl1pPr>
              <a:defRPr sz="1400" b="0">
                <a:solidFill>
                  <a:srgbClr val="717C7D"/>
                </a:solidFill>
                <a:latin typeface="Times"/>
                <a:cs typeface="Times"/>
              </a:defRPr>
            </a:lvl1pPr>
          </a:lstStyle>
          <a:p>
            <a:r>
              <a:rPr lang="en-US" dirty="0" smtClean="0"/>
              <a:t>CHAPTER</a:t>
            </a:r>
            <a:endParaRPr lang="en-US" dirty="0"/>
          </a:p>
        </p:txBody>
      </p:sp>
      <p:sp>
        <p:nvSpPr>
          <p:cNvPr id="7" name="Marcador de texto 20"/>
          <p:cNvSpPr>
            <a:spLocks noGrp="1"/>
          </p:cNvSpPr>
          <p:nvPr>
            <p:ph type="body" sz="quarter" idx="14" hasCustomPrompt="1"/>
          </p:nvPr>
        </p:nvSpPr>
        <p:spPr>
          <a:xfrm>
            <a:off x="450187" y="1565349"/>
            <a:ext cx="8960518" cy="4542465"/>
          </a:xfrm>
          <a:prstGeom prst="rect">
            <a:avLst/>
          </a:prstGeom>
        </p:spPr>
        <p:txBody>
          <a:bodyPr vert="horz"/>
          <a:lstStyle>
            <a:lvl1pPr marL="0" indent="0" algn="just">
              <a:buFontTx/>
              <a:buNone/>
              <a:defRPr sz="1200" b="0" i="0">
                <a:solidFill>
                  <a:srgbClr val="717C7D"/>
                </a:solidFill>
                <a:latin typeface="Arial"/>
                <a:cs typeface="Arial"/>
              </a:defRPr>
            </a:lvl1pPr>
            <a:lvl2pPr marL="457200" indent="0">
              <a:buFontTx/>
              <a:buNone/>
              <a:defRPr sz="1400">
                <a:latin typeface="Verdana"/>
              </a:defRPr>
            </a:lvl2pPr>
            <a:lvl3pPr marL="914400" indent="0">
              <a:buFontTx/>
              <a:buNone/>
              <a:defRPr sz="1400" b="1" i="0">
                <a:solidFill>
                  <a:srgbClr val="0076A8"/>
                </a:solidFill>
                <a:latin typeface="Verdana"/>
              </a:defRPr>
            </a:lvl3pPr>
            <a:lvl4pPr marL="1371600" indent="0">
              <a:buFontTx/>
              <a:buNone/>
              <a:defRPr sz="1400" b="1" i="0">
                <a:latin typeface="Verdana"/>
              </a:defRPr>
            </a:lvl4pPr>
            <a:lvl5pPr marL="1828800" indent="0">
              <a:buFontTx/>
              <a:buNone/>
              <a:defRPr sz="1400" b="1" i="0">
                <a:latin typeface="Verdana"/>
              </a:defRPr>
            </a:lvl5pPr>
          </a:lstStyle>
          <a:p>
            <a:pPr lvl="0"/>
            <a:r>
              <a:rPr lang="en-US" dirty="0" smtClean="0"/>
              <a:t>Text Arial 12 points, R0 G58 B112</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Write your text Write your text Write your text Write your text Write your text</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p:txBody>
      </p:sp>
      <p:sp>
        <p:nvSpPr>
          <p:cNvPr id="8" name="Marcador de texto 2"/>
          <p:cNvSpPr>
            <a:spLocks noGrp="1"/>
          </p:cNvSpPr>
          <p:nvPr>
            <p:ph type="body" sz="quarter" idx="10" hasCustomPrompt="1"/>
          </p:nvPr>
        </p:nvSpPr>
        <p:spPr>
          <a:xfrm>
            <a:off x="455741" y="491071"/>
            <a:ext cx="3255565" cy="325697"/>
          </a:xfrm>
          <a:prstGeom prst="rect">
            <a:avLst/>
          </a:prstGeom>
        </p:spPr>
        <p:txBody>
          <a:bodyPr vert="horz"/>
          <a:lstStyle>
            <a:lvl1pPr marL="0" indent="0" algn="l">
              <a:buNone/>
              <a:defRPr sz="900" b="0" i="0">
                <a:solidFill>
                  <a:srgbClr val="717C7D"/>
                </a:solidFill>
                <a:latin typeface="Times"/>
                <a:cs typeface="Times"/>
              </a:defRPr>
            </a:lvl1pPr>
            <a:lvl2pPr algn="ctr">
              <a:defRPr/>
            </a:lvl2pPr>
            <a:lvl3pPr algn="ctr">
              <a:defRPr/>
            </a:lvl3pPr>
            <a:lvl4pPr algn="ctr">
              <a:defRPr/>
            </a:lvl4pPr>
            <a:lvl5pPr algn="ctr">
              <a:defRPr/>
            </a:lvl5pPr>
          </a:lstStyle>
          <a:p>
            <a:pPr lvl="0"/>
            <a:r>
              <a:rPr lang="en-US" dirty="0" smtClean="0"/>
              <a:t>MAIN TITLE</a:t>
            </a:r>
            <a:endParaRPr lang="en-US" dirty="0"/>
          </a:p>
        </p:txBody>
      </p:sp>
    </p:spTree>
    <p:extLst>
      <p:ext uri="{BB962C8B-B14F-4D97-AF65-F5344CB8AC3E}">
        <p14:creationId xmlns:p14="http://schemas.microsoft.com/office/powerpoint/2010/main" val="851836558"/>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206"/>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40" y="655437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7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843036886"/>
      </p:ext>
    </p:extLst>
  </p:cSld>
  <p:clrMapOvr>
    <a:masterClrMapping/>
  </p:clrMapOvr>
  <p:transition/>
  <p:timing>
    <p:tnLst>
      <p:par>
        <p:cTn id="1" dur="indefinite" restart="never" nodeType="tmRoot"/>
      </p:par>
    </p:tnLst>
  </p:timing>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714241579"/>
      </p:ext>
    </p:extLst>
  </p:cSld>
  <p:clrMapOvr>
    <a:masterClrMapping/>
  </p:clrMapOvr>
  <p:timing>
    <p:tnLst>
      <p:par>
        <p:cTn id="1" dur="indefinite" restart="never" nodeType="tmRoot"/>
      </p:par>
    </p:tn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807788423"/>
      </p:ext>
    </p:extLst>
  </p:cSld>
  <p:clrMapOvr>
    <a:masterClrMapping/>
  </p:clrMapOvr>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Slide Number Placeholder 5"/>
          <p:cNvSpPr>
            <a:spLocks noGrp="1"/>
          </p:cNvSpPr>
          <p:nvPr>
            <p:ph type="sldNum" sz="quarter" idx="10"/>
          </p:nvPr>
        </p:nvSpPr>
        <p:spPr/>
        <p:txBody>
          <a:bodyPr/>
          <a:lstStyle>
            <a:lvl1pPr fontAlgn="auto">
              <a:spcBef>
                <a:spcPts val="0"/>
              </a:spcBef>
              <a:spcAft>
                <a:spcPts val="0"/>
              </a:spcAft>
              <a:defRPr>
                <a:solidFill>
                  <a:srgbClr val="002776"/>
                </a:solidFill>
                <a:cs typeface="+mn-cs"/>
              </a:defRPr>
            </a:lvl1pPr>
          </a:lstStyle>
          <a:p>
            <a:pPr>
              <a:defRPr/>
            </a:pPr>
            <a:fld id="{0BEE36FF-50A2-4609-A487-13D3C49E74B7}" type="slidenum">
              <a:rPr lang="en-GB"/>
              <a:pPr>
                <a:defRPr/>
              </a:pPr>
              <a:t>‹#›</a:t>
            </a:fld>
            <a:endParaRPr lang="en-GB"/>
          </a:p>
        </p:txBody>
      </p:sp>
    </p:spTree>
    <p:extLst>
      <p:ext uri="{BB962C8B-B14F-4D97-AF65-F5344CB8AC3E}">
        <p14:creationId xmlns:p14="http://schemas.microsoft.com/office/powerpoint/2010/main" val="1752157546"/>
      </p:ext>
    </p:extLst>
  </p:cSld>
  <p:clrMapOvr>
    <a:masterClrMapping/>
  </p:clrMapOvr>
  <p:timing>
    <p:tnLst>
      <p:par>
        <p:cTn id="1" dur="indefinite" restart="never" nodeType="tmRoot"/>
      </p:par>
    </p:tnLst>
  </p:timing>
</p:sldLayout>
</file>

<file path=ppt/slideLayouts/slideLayout290.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910"/>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1729427941"/>
      </p:ext>
    </p:extLst>
  </p:cSld>
  <p:clrMapOvr>
    <a:masterClrMapping/>
  </p:clrMapOvr>
  <p:timing>
    <p:tnLst>
      <p:par>
        <p:cTn id="1" dur="indefinite" restart="never" nodeType="tmRoot"/>
      </p:par>
    </p:tn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224712551"/>
      </p:ext>
    </p:extLst>
  </p:cSld>
  <p:clrMapOvr>
    <a:masterClrMapping/>
  </p:clrMapOvr>
  <p:timing>
    <p:tnLst>
      <p:par>
        <p:cTn id="1" dur="indefinite" restart="never" nodeType="tmRoot"/>
      </p:par>
    </p:tn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346449507"/>
      </p:ext>
    </p:extLst>
  </p:cSld>
  <p:clrMapOvr>
    <a:masterClrMapping/>
  </p:clrMapOvr>
  <p:timing>
    <p:tnLst>
      <p:par>
        <p:cTn id="1" dur="indefinite" restart="never" nodeType="tmRoot"/>
      </p:par>
    </p:tn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231"/>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314"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40" y="655437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7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6262396"/>
      </p:ext>
    </p:extLst>
  </p:cSld>
  <p:clrMapOvr>
    <a:masterClrMapping/>
  </p:clrMapOvr>
  <p:timing>
    <p:tnLst>
      <p:par>
        <p:cTn id="1" dur="indefinite" restart="never" nodeType="tmRoot"/>
      </p:par>
    </p:tn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7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07"/>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96" y="6554274"/>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74"/>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754136101"/>
      </p:ext>
    </p:extLst>
  </p:cSld>
  <p:clrMapOvr>
    <a:masterClrMapping/>
  </p:clrMapOvr>
  <p:transition/>
  <p:timing>
    <p:tnLst>
      <p:par>
        <p:cTn id="1" dur="indefinite" restart="never" nodeType="tmRoot"/>
      </p:par>
    </p:tn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718845297"/>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11722828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28"/>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258"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773963703"/>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446038139"/>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792206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446888404"/>
      </p:ext>
    </p:extLst>
  </p:cSld>
  <p:clrMapOvr>
    <a:masterClrMapping/>
  </p:clrMapOvr>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smtClean="0"/>
              <a:t>Click icon to add picture</a:t>
            </a:r>
            <a:endParaRPr lang="es-ES_tradnl"/>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s-ES_tradnl" smtClean="0"/>
              <a:t>Click to edit Master title style</a:t>
            </a:r>
            <a:endParaRPr lang="es-ES_tradnl" dirty="0" smtClean="0"/>
          </a:p>
        </p:txBody>
      </p:sp>
      <p:sp>
        <p:nvSpPr>
          <p:cNvPr id="120836" name="Text Placeholder 2"/>
          <p:cNvSpPr>
            <a:spLocks noGrp="1"/>
          </p:cNvSpPr>
          <p:nvPr>
            <p:ph type="subTitle" idx="1"/>
          </p:nvPr>
        </p:nvSpPr>
        <p:spPr>
          <a:xfrm>
            <a:off x="440822" y="6029144"/>
            <a:ext cx="5135113" cy="303897"/>
          </a:xfrm>
        </p:spPr>
        <p:txBody>
          <a:bodyPr anchor="b"/>
          <a:lstStyle>
            <a:lvl1pPr>
              <a:lnSpc>
                <a:spcPts val="1995"/>
              </a:lnSpc>
              <a:defRPr sz="1600" b="1" smtClean="0"/>
            </a:lvl1pPr>
          </a:lstStyle>
          <a:p>
            <a:r>
              <a:rPr lang="es-ES_tradnl" smtClean="0"/>
              <a:t>Click to edit Master subtitle style</a:t>
            </a:r>
            <a:endParaRPr lang="es-ES_tradnl"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7" y="6554311"/>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a:solidFill>
                <a:srgbClr val="FFFFFF"/>
              </a:solidFill>
            </a:endParaRPr>
          </a:p>
        </p:txBody>
      </p:sp>
      <p:sp>
        <p:nvSpPr>
          <p:cNvPr id="11" name="Footer Placeholder 4"/>
          <p:cNvSpPr>
            <a:spLocks noGrp="1"/>
          </p:cNvSpPr>
          <p:nvPr>
            <p:ph type="ftr" sz="quarter" idx="12"/>
          </p:nvPr>
        </p:nvSpPr>
        <p:spPr>
          <a:xfrm>
            <a:off x="836319" y="6554311"/>
            <a:ext cx="4677095" cy="144247"/>
          </a:xfrm>
        </p:spPr>
        <p:txBody>
          <a:bodyPr/>
          <a:lstStyle>
            <a:lvl1pPr>
              <a:defRPr>
                <a:solidFill>
                  <a:schemeClr val="bg1"/>
                </a:solidFill>
              </a:defRPr>
            </a:lvl1pPr>
          </a:lstStyle>
          <a:p>
            <a:endParaRPr lang="es-ES_tradnl">
              <a:solidFill>
                <a:srgbClr val="FFFFFF"/>
              </a:solidFill>
            </a:endParaRPr>
          </a:p>
        </p:txBody>
      </p:sp>
    </p:spTree>
    <p:extLst>
      <p:ext uri="{BB962C8B-B14F-4D97-AF65-F5344CB8AC3E}">
        <p14:creationId xmlns:p14="http://schemas.microsoft.com/office/powerpoint/2010/main" val="4235075692"/>
      </p:ext>
    </p:extLst>
  </p:cSld>
  <p:clrMapOvr>
    <a:masterClrMapping/>
  </p:clrMapOvr>
  <p:transition/>
  <p:timing>
    <p:tnLst>
      <p:par>
        <p:cTn id="1" dur="indefinite" restart="never" nodeType="tmRoot"/>
      </p:par>
    </p:tnLst>
  </p:timing>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40" tIns="41020" rIns="82040" bIns="41020" rtlCol="0" anchor="ctr"/>
          <a:lstStyle/>
          <a:p>
            <a:pPr algn="ctr" defTabSz="914400"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05" y="2990132"/>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56" y="4146732"/>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96" y="6554274"/>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74"/>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80825944"/>
      </p:ext>
    </p:extLst>
  </p:cSld>
  <p:clrMapOvr>
    <a:masterClrMapping/>
  </p:clrMapOvr>
  <p:timing>
    <p:tnLst>
      <p:par>
        <p:cTn id="1" dur="indefinite" restart="never" nodeType="tmRoot"/>
      </p:par>
    </p:tn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userDrawn="1">
  <p:cSld name="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215091" y="1155702"/>
            <a:ext cx="7498292"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3254416126"/>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userDrawn="1">
  <p:cSld name="7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640593918"/>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userDrawn="1">
  <p:cSld name="8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615185302"/>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userDrawn="1">
  <p:cSld name="9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457835962"/>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userDrawn="1">
  <p:cSld name="10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1709049170"/>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userDrawn="1">
  <p:cSld name="11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2073878537"/>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userDrawn="1">
  <p:cSld name="13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3724271996"/>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userDrawn="1">
  <p:cSld name="4_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706761699"/>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52"/>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11" y="6554319"/>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19"/>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868176466"/>
      </p:ext>
    </p:extLst>
  </p:cSld>
  <p:clrMapOvr>
    <a:masterClrMapping/>
  </p:clrMapOvr>
  <p:transition/>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smtClean="0"/>
              <a:t>Click to edit Master title style</a:t>
            </a:r>
            <a:endParaRPr lang="es-ES_tradnl"/>
          </a:p>
        </p:txBody>
      </p:sp>
      <p:sp>
        <p:nvSpPr>
          <p:cNvPr id="3" name="Content Placeholder 2"/>
          <p:cNvSpPr>
            <a:spLocks noGrp="1"/>
          </p:cNvSpPr>
          <p:nvPr>
            <p:ph idx="1"/>
          </p:nvPr>
        </p:nvSpPr>
        <p:spPr/>
        <p:txBody>
          <a:bodyPr/>
          <a:lstStyle/>
          <a:p>
            <a:pPr lvl="0"/>
            <a:r>
              <a:rPr lang="es-ES_tradnl" smtClean="0"/>
              <a:t>Click to edit Master text styles</a:t>
            </a:r>
          </a:p>
          <a:p>
            <a:pPr lvl="1"/>
            <a:r>
              <a:rPr lang="es-ES_tradnl" smtClean="0"/>
              <a:t>Second level</a:t>
            </a:r>
          </a:p>
          <a:p>
            <a:pPr lvl="2"/>
            <a:r>
              <a:rPr lang="es-ES_tradnl" smtClean="0"/>
              <a:t>Third level</a:t>
            </a:r>
          </a:p>
          <a:p>
            <a:pPr lvl="3"/>
            <a:r>
              <a:rPr lang="es-ES_tradnl" smtClean="0"/>
              <a:t>Fourth level</a:t>
            </a:r>
          </a:p>
          <a:p>
            <a:pPr lvl="4"/>
            <a:r>
              <a:rPr lang="es-ES_tradnl" smtClean="0"/>
              <a:t>Fifth level</a:t>
            </a:r>
            <a:endParaRPr lang="es-ES_tradnl"/>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2844488354"/>
      </p:ext>
    </p:extLst>
  </p:cSld>
  <p:clrMapOvr>
    <a:masterClrMapping/>
  </p:clrMapOvr>
  <p:timing>
    <p:tnLst>
      <p:par>
        <p:cTn id="1" dur="indefinite" restart="never" nodeType="tmRoot"/>
      </p:par>
    </p:tnLst>
  </p:timing>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300924958"/>
      </p:ext>
    </p:extLst>
  </p:cSld>
  <p:clrMapOvr>
    <a:masterClrMapping/>
  </p:clrMapOvr>
  <p:timing>
    <p:tnLst>
      <p:par>
        <p:cTn id="1" dur="indefinite" restart="never" nodeType="tmRoot"/>
      </p:par>
    </p:tnLst>
  </p:timing>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48020713"/>
      </p:ext>
    </p:extLst>
  </p:cSld>
  <p:clrMapOvr>
    <a:masterClrMapping/>
  </p:clrMapOvr>
  <p:timing>
    <p:tnLst>
      <p:par>
        <p:cTn id="1" dur="indefinite" restart="never" nodeType="tmRoot"/>
      </p:par>
    </p:tnLst>
  </p:timing>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56"/>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264645933"/>
      </p:ext>
    </p:extLst>
  </p:cSld>
  <p:clrMapOvr>
    <a:masterClrMapping/>
  </p:clrMapOvr>
  <p:timing>
    <p:tnLst>
      <p:par>
        <p:cTn id="1" dur="indefinite" restart="never" nodeType="tmRoot"/>
      </p:par>
    </p:tnLst>
  </p:timing>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929390195"/>
      </p:ext>
    </p:extLst>
  </p:cSld>
  <p:clrMapOvr>
    <a:masterClrMapping/>
  </p:clrMapOvr>
  <p:timing>
    <p:tnLst>
      <p:par>
        <p:cTn id="1" dur="indefinite" restart="never" nodeType="tmRoot"/>
      </p:par>
    </p:tn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804024610"/>
      </p:ext>
    </p:extLst>
  </p:cSld>
  <p:clrMapOvr>
    <a:masterClrMapping/>
  </p:clrMapOvr>
  <p:timing>
    <p:tnLst>
      <p:par>
        <p:cTn id="1" dur="indefinite" restart="never" nodeType="tmRoot"/>
      </p:par>
    </p:tn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22" y="2990177"/>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5"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11" y="6554319"/>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19"/>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413035034"/>
      </p:ext>
    </p:extLst>
  </p:cSld>
  <p:clrMapOvr>
    <a:masterClrMapping/>
  </p:clrMapOvr>
  <p:timing>
    <p:tnLst>
      <p:par>
        <p:cTn id="1" dur="indefinite" restart="never" nodeType="tmRoot"/>
      </p:par>
    </p:tn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208"/>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41" y="655437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7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4232054903"/>
      </p:ext>
    </p:extLst>
  </p:cSld>
  <p:clrMapOvr>
    <a:masterClrMapping/>
  </p:clrMapOvr>
  <p:transition/>
  <p:timing>
    <p:tnLst>
      <p:par>
        <p:cTn id="1" dur="indefinite" restart="never" nodeType="tmRoot"/>
      </p:par>
    </p:tnLst>
  </p:timing>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999874688"/>
      </p:ext>
    </p:extLst>
  </p:cSld>
  <p:clrMapOvr>
    <a:masterClrMapping/>
  </p:clrMapOvr>
  <p:timing>
    <p:tnLst>
      <p:par>
        <p:cTn id="1" dur="indefinite" restart="never" nodeType="tmRoot"/>
      </p:par>
    </p:tnLst>
  </p:timing>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735396128"/>
      </p:ext>
    </p:extLst>
  </p:cSld>
  <p:clrMapOvr>
    <a:masterClrMapping/>
  </p:clrMapOvr>
  <p:timing>
    <p:tnLst>
      <p:par>
        <p:cTn id="1" dur="indefinite" restart="never" nodeType="tmRoot"/>
      </p:par>
    </p:tnLst>
  </p:timing>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912"/>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916634914"/>
      </p:ext>
    </p:extLst>
  </p:cSld>
  <p:clrMapOvr>
    <a:masterClrMapping/>
  </p:clrMapOvr>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s-ES_tradnl" smtClean="0"/>
              <a:t>Click to edit Master title 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s-ES_tradnl" smtClean="0"/>
              <a:t>Click icon to add picture</a:t>
            </a:r>
            <a:endParaRPr lang="es-ES_tradnl"/>
          </a:p>
        </p:txBody>
      </p:sp>
      <p:sp>
        <p:nvSpPr>
          <p:cNvPr id="5" name="Footer Placeholder 4"/>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4045878204"/>
      </p:ext>
    </p:extLst>
  </p:cSld>
  <p:clrMapOvr>
    <a:masterClrMapping/>
  </p:clrMapOvr>
  <p:timing>
    <p:tnLst>
      <p:par>
        <p:cTn id="1" dur="indefinite" restart="never" nodeType="tmRoot"/>
      </p:par>
    </p:tnLst>
  </p:timing>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843438982"/>
      </p:ext>
    </p:extLst>
  </p:cSld>
  <p:clrMapOvr>
    <a:masterClrMapping/>
  </p:clrMapOvr>
  <p:timing>
    <p:tnLst>
      <p:par>
        <p:cTn id="1" dur="indefinite" restart="never" nodeType="tmRoot"/>
      </p:par>
    </p:tnLst>
  </p:timing>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787739473"/>
      </p:ext>
    </p:extLst>
  </p:cSld>
  <p:clrMapOvr>
    <a:masterClrMapping/>
  </p:clrMapOvr>
  <p:timing>
    <p:tnLst>
      <p:par>
        <p:cTn id="1" dur="indefinite" restart="never" nodeType="tmRoot"/>
      </p:par>
    </p:tnLst>
  </p:timing>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22" y="2990233"/>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315"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41" y="6554375"/>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75"/>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35180749"/>
      </p:ext>
    </p:extLst>
  </p:cSld>
  <p:clrMapOvr>
    <a:masterClrMapping/>
  </p:clrMapOvr>
  <p:timing>
    <p:tnLst>
      <p:par>
        <p:cTn id="1" dur="indefinite" restart="never" nodeType="tmRoot"/>
      </p:par>
    </p:tnLst>
  </p:timing>
</p:sldLayout>
</file>

<file path=ppt/slideLayouts/slideLayout323.xml><?xml version="1.0" encoding="utf-8"?>
<p:sldLayout xmlns:a="http://schemas.openxmlformats.org/drawingml/2006/main" xmlns:r="http://schemas.openxmlformats.org/officeDocument/2006/relationships" xmlns:p="http://schemas.openxmlformats.org/presentationml/2006/main" userDrawn="1">
  <p:cSld name="Contenido texto">
    <p:spTree>
      <p:nvGrpSpPr>
        <p:cNvPr id="1" name=""/>
        <p:cNvGrpSpPr/>
        <p:nvPr/>
      </p:nvGrpSpPr>
      <p:grpSpPr>
        <a:xfrm>
          <a:off x="0" y="0"/>
          <a:ext cx="0" cy="0"/>
          <a:chOff x="0" y="0"/>
          <a:chExt cx="0" cy="0"/>
        </a:xfrm>
      </p:grpSpPr>
      <p:sp>
        <p:nvSpPr>
          <p:cNvPr id="6" name="Marcador de título 41"/>
          <p:cNvSpPr>
            <a:spLocks noGrp="1"/>
          </p:cNvSpPr>
          <p:nvPr>
            <p:ph type="title" hasCustomPrompt="1"/>
          </p:nvPr>
        </p:nvSpPr>
        <p:spPr>
          <a:xfrm>
            <a:off x="455730" y="1076625"/>
            <a:ext cx="6494193" cy="276151"/>
          </a:xfrm>
          <a:prstGeom prst="rect">
            <a:avLst/>
          </a:prstGeom>
        </p:spPr>
        <p:txBody>
          <a:bodyPr vert="horz" lIns="91440" tIns="45720" rIns="91440" bIns="45720" rtlCol="0" anchor="ctr">
            <a:noAutofit/>
          </a:bodyPr>
          <a:lstStyle>
            <a:lvl1pPr>
              <a:defRPr sz="1400" b="0">
                <a:solidFill>
                  <a:srgbClr val="717C7D"/>
                </a:solidFill>
                <a:latin typeface="Times"/>
                <a:cs typeface="Times"/>
              </a:defRPr>
            </a:lvl1pPr>
          </a:lstStyle>
          <a:p>
            <a:r>
              <a:rPr lang="en-US" dirty="0" smtClean="0"/>
              <a:t>CHAPTER</a:t>
            </a:r>
            <a:endParaRPr lang="en-US" dirty="0"/>
          </a:p>
        </p:txBody>
      </p:sp>
      <p:sp>
        <p:nvSpPr>
          <p:cNvPr id="7" name="Marcador de texto 20"/>
          <p:cNvSpPr>
            <a:spLocks noGrp="1"/>
          </p:cNvSpPr>
          <p:nvPr>
            <p:ph type="body" sz="quarter" idx="14" hasCustomPrompt="1"/>
          </p:nvPr>
        </p:nvSpPr>
        <p:spPr>
          <a:xfrm>
            <a:off x="450187" y="1565349"/>
            <a:ext cx="8960518" cy="4542465"/>
          </a:xfrm>
          <a:prstGeom prst="rect">
            <a:avLst/>
          </a:prstGeom>
        </p:spPr>
        <p:txBody>
          <a:bodyPr vert="horz"/>
          <a:lstStyle>
            <a:lvl1pPr marL="0" indent="0" algn="just">
              <a:buFontTx/>
              <a:buNone/>
              <a:defRPr sz="1200" b="0" i="0">
                <a:solidFill>
                  <a:srgbClr val="717C7D"/>
                </a:solidFill>
                <a:latin typeface="Arial"/>
                <a:cs typeface="Arial"/>
              </a:defRPr>
            </a:lvl1pPr>
            <a:lvl2pPr marL="457200" indent="0">
              <a:buFontTx/>
              <a:buNone/>
              <a:defRPr sz="1400">
                <a:latin typeface="Verdana"/>
              </a:defRPr>
            </a:lvl2pPr>
            <a:lvl3pPr marL="914400" indent="0">
              <a:buFontTx/>
              <a:buNone/>
              <a:defRPr sz="1400" b="1" i="0">
                <a:solidFill>
                  <a:srgbClr val="0076A8"/>
                </a:solidFill>
                <a:latin typeface="Verdana"/>
              </a:defRPr>
            </a:lvl3pPr>
            <a:lvl4pPr marL="1371600" indent="0">
              <a:buFontTx/>
              <a:buNone/>
              <a:defRPr sz="1400" b="1" i="0">
                <a:latin typeface="Verdana"/>
              </a:defRPr>
            </a:lvl4pPr>
            <a:lvl5pPr marL="1828800" indent="0">
              <a:buFontTx/>
              <a:buNone/>
              <a:defRPr sz="1400" b="1" i="0">
                <a:latin typeface="Verdana"/>
              </a:defRPr>
            </a:lvl5pPr>
          </a:lstStyle>
          <a:p>
            <a:pPr lvl="0"/>
            <a:r>
              <a:rPr lang="en-US" dirty="0" smtClean="0"/>
              <a:t>Text Arial 12 points, R0 G58 B112</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Write your text Write your text Write your text Write your text Write your text</a:t>
            </a:r>
          </a:p>
          <a:p>
            <a:pPr lvl="0"/>
            <a:endParaRPr lang="en-US" dirty="0" smtClean="0"/>
          </a:p>
          <a:p>
            <a:pPr lvl="0"/>
            <a:r>
              <a:rPr lang="en-US" dirty="0" smtClean="0"/>
              <a:t>Write your text here Write your text here Write your text here Write your text here Write your text here Write your text here Write your text here Write your text here Write your text here Write your text here Write your text here Write your text here Write your text here Write your text 	</a:t>
            </a:r>
          </a:p>
        </p:txBody>
      </p:sp>
      <p:sp>
        <p:nvSpPr>
          <p:cNvPr id="8" name="Marcador de texto 2"/>
          <p:cNvSpPr>
            <a:spLocks noGrp="1"/>
          </p:cNvSpPr>
          <p:nvPr>
            <p:ph type="body" sz="quarter" idx="10" hasCustomPrompt="1"/>
          </p:nvPr>
        </p:nvSpPr>
        <p:spPr>
          <a:xfrm>
            <a:off x="455753" y="491071"/>
            <a:ext cx="3255565" cy="325697"/>
          </a:xfrm>
          <a:prstGeom prst="rect">
            <a:avLst/>
          </a:prstGeom>
        </p:spPr>
        <p:txBody>
          <a:bodyPr vert="horz"/>
          <a:lstStyle>
            <a:lvl1pPr marL="0" indent="0" algn="l">
              <a:buNone/>
              <a:defRPr sz="900" b="0" i="0">
                <a:solidFill>
                  <a:srgbClr val="717C7D"/>
                </a:solidFill>
                <a:latin typeface="Times"/>
                <a:cs typeface="Times"/>
              </a:defRPr>
            </a:lvl1pPr>
            <a:lvl2pPr algn="ctr">
              <a:defRPr/>
            </a:lvl2pPr>
            <a:lvl3pPr algn="ctr">
              <a:defRPr/>
            </a:lvl3pPr>
            <a:lvl4pPr algn="ctr">
              <a:defRPr/>
            </a:lvl4pPr>
            <a:lvl5pPr algn="ctr">
              <a:defRPr/>
            </a:lvl5pPr>
          </a:lstStyle>
          <a:p>
            <a:pPr lvl="0"/>
            <a:r>
              <a:rPr lang="en-US" dirty="0" smtClean="0"/>
              <a:t>MAIN TITLE</a:t>
            </a:r>
            <a:endParaRPr lang="en-US" dirty="0"/>
          </a:p>
        </p:txBody>
      </p:sp>
    </p:spTree>
    <p:extLst>
      <p:ext uri="{BB962C8B-B14F-4D97-AF65-F5344CB8AC3E}">
        <p14:creationId xmlns:p14="http://schemas.microsoft.com/office/powerpoint/2010/main" val="1166805320"/>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206"/>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40" y="655437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7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998468375"/>
      </p:ext>
    </p:extLst>
  </p:cSld>
  <p:clrMapOvr>
    <a:masterClrMapping/>
  </p:clrMapOvr>
  <p:transition/>
  <p:timing>
    <p:tnLst>
      <p:par>
        <p:cTn id="1" dur="indefinite" restart="never" nodeType="tmRoot"/>
      </p:par>
    </p:tn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82949652"/>
      </p:ext>
    </p:extLst>
  </p:cSld>
  <p:clrMapOvr>
    <a:masterClrMapping/>
  </p:clrMapOvr>
  <p:timing>
    <p:tnLst>
      <p:par>
        <p:cTn id="1" dur="indefinite" restart="never" nodeType="tmRoot"/>
      </p:par>
    </p:tn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156838707"/>
      </p:ext>
    </p:extLst>
  </p:cSld>
  <p:clrMapOvr>
    <a:masterClrMapping/>
  </p:clrMapOvr>
  <p:timing>
    <p:tnLst>
      <p:par>
        <p:cTn id="1" dur="indefinite" restart="never" nodeType="tmRoot"/>
      </p:par>
    </p:tn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910"/>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524178777"/>
      </p:ext>
    </p:extLst>
  </p:cSld>
  <p:clrMapOvr>
    <a:masterClrMapping/>
  </p:clrMapOvr>
  <p:timing>
    <p:tnLst>
      <p:par>
        <p:cTn id="1" dur="indefinite" restart="never" nodeType="tmRoot"/>
      </p:par>
    </p:tn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44227631"/>
      </p:ext>
    </p:extLst>
  </p:cSld>
  <p:clrMapOvr>
    <a:masterClrMapping/>
  </p:clrMapOvr>
  <p:timing>
    <p:tnLst>
      <p:par>
        <p:cTn id="1" dur="indefinite" restart="never" nodeType="tmRoot"/>
      </p:par>
    </p:tn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950962961"/>
      </p:ext>
    </p:extLst>
  </p:cSld>
  <p:clrMapOvr>
    <a:masterClrMapping/>
  </p:clrMapOvr>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48"/>
            <a:ext cx="6621716" cy="1400449"/>
          </a:xfrm>
        </p:spPr>
        <p:txBody>
          <a:bodyPr/>
          <a:lstStyle>
            <a:lvl1pPr>
              <a:lnSpc>
                <a:spcPct val="95000"/>
              </a:lnSpc>
              <a:defRPr sz="4700" b="0">
                <a:solidFill>
                  <a:schemeClr val="bg2"/>
                </a:solidFill>
                <a:latin typeface="Times New Roman" pitchFamily="18" charset="0"/>
              </a:defRPr>
            </a:lvl1pPr>
          </a:lstStyle>
          <a:p>
            <a:r>
              <a:rPr lang="es-ES_tradnl" smtClean="0"/>
              <a:t>Click to edit Master title 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lang="es-ES_tradnl">
              <a:solidFill>
                <a:srgbClr val="FFFFFF"/>
              </a:solidFill>
            </a:endParaRPr>
          </a:p>
        </p:txBody>
      </p:sp>
    </p:spTree>
    <p:extLst>
      <p:ext uri="{BB962C8B-B14F-4D97-AF65-F5344CB8AC3E}">
        <p14:creationId xmlns:p14="http://schemas.microsoft.com/office/powerpoint/2010/main" val="3620409029"/>
      </p:ext>
    </p:extLst>
  </p:cSld>
  <p:clrMapOvr>
    <a:masterClrMapping/>
  </p:clrMapOvr>
  <p:timing>
    <p:tnLst>
      <p:par>
        <p:cTn id="1" dur="indefinite" restart="never" nodeType="tmRoot"/>
      </p:par>
    </p:tnLst>
  </p:timing>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22" y="2990231"/>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314"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40" y="655437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7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82549022"/>
      </p:ext>
    </p:extLst>
  </p:cSld>
  <p:clrMapOvr>
    <a:masterClrMapping/>
  </p:clrMapOvr>
  <p:timing>
    <p:tnLst>
      <p:par>
        <p:cTn id="1" dur="indefinite" restart="never" nodeType="tmRoot"/>
      </p:par>
    </p:tn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94"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30"/>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99" y="655429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9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038356514"/>
      </p:ext>
    </p:extLst>
  </p:cSld>
  <p:clrMapOvr>
    <a:masterClrMapping/>
  </p:clrMapOvr>
  <p:transition/>
  <p:timing>
    <p:tnLst>
      <p:par>
        <p:cTn id="1" dur="indefinite" restart="never" nodeType="tmRoot"/>
      </p:par>
    </p:tn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40" y="710569"/>
            <a:ext cx="7606953"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513682642"/>
      </p:ext>
    </p:extLst>
  </p:cSld>
  <p:clrMapOvr>
    <a:masterClrMapping/>
  </p:clrMapOvr>
  <p:timing>
    <p:tnLst>
      <p:par>
        <p:cTn id="1" dur="indefinite" restart="never" nodeType="tmRoot"/>
      </p:par>
    </p:tn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800091908"/>
      </p:ext>
    </p:extLst>
  </p:cSld>
  <p:clrMapOvr>
    <a:masterClrMapping/>
  </p:clrMapOvr>
  <p:timing>
    <p:tnLst>
      <p:par>
        <p:cTn id="1" dur="indefinite" restart="never" nodeType="tmRoot"/>
      </p:par>
    </p:tn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34"/>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520096740"/>
      </p:ext>
    </p:extLst>
  </p:cSld>
  <p:clrMapOvr>
    <a:masterClrMapping/>
  </p:clrMapOvr>
  <p:timing>
    <p:tnLst>
      <p:par>
        <p:cTn id="1" dur="indefinite" restart="never" nodeType="tmRoot"/>
      </p:par>
    </p:tn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767321970"/>
      </p:ext>
    </p:extLst>
  </p:cSld>
  <p:clrMapOvr>
    <a:masterClrMapping/>
  </p:clrMapOvr>
  <p:timing>
    <p:tnLst>
      <p:par>
        <p:cTn id="1" dur="indefinite" restart="never" nodeType="tmRoot"/>
      </p:par>
    </p:tn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769785578"/>
      </p:ext>
    </p:extLst>
  </p:cSld>
  <p:clrMapOvr>
    <a:masterClrMapping/>
  </p:clrMapOvr>
  <p:timing>
    <p:tnLst>
      <p:par>
        <p:cTn id="1" dur="indefinite" restart="never" nodeType="tmRoot"/>
      </p:par>
    </p:tn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22" y="2990155"/>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73"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99" y="655429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9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184510338"/>
      </p:ext>
    </p:extLst>
  </p:cSld>
  <p:clrMapOvr>
    <a:masterClrMapping/>
  </p:clrMapOvr>
  <p:timing>
    <p:tnLst>
      <p:par>
        <p:cTn id="1" dur="indefinite" restart="never" nodeType="tmRoot"/>
      </p:par>
    </p:tn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4"/>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68"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8945"/>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4"/>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8" y="655411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7" y="655411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834619332"/>
      </p:ext>
    </p:extLst>
  </p:cSld>
  <p:clrMapOvr>
    <a:masterClrMapping/>
  </p:clrMapOvr>
  <p:transition/>
  <p:timing>
    <p:tnLst>
      <p:par>
        <p:cTn id="1" dur="indefinite" restart="never" nodeType="tmRoot"/>
      </p:par>
    </p:tn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96061121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smtClean="0"/>
              <a:t>Click to edit Master title style</a:t>
            </a:r>
            <a:endParaRPr lang="es-ES_tradnl"/>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3510301755"/>
      </p:ext>
    </p:extLst>
  </p:cSld>
  <p:clrMapOvr>
    <a:masterClrMapping/>
  </p:clrMapOvr>
  <p:timing>
    <p:tnLst>
      <p:par>
        <p:cTn id="1" dur="indefinite" restart="never" nodeType="tmRoot"/>
      </p:par>
    </p:tnLst>
  </p:timing>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92"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65834896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1" y="2670666"/>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258"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008914687"/>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653390950"/>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356074239"/>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40" tIns="41020" rIns="82040" bIns="41020" rtlCol="0" anchor="ctr"/>
          <a:lstStyle/>
          <a:p>
            <a:pPr algn="ctr" defTabSz="914400" fontAlgn="base">
              <a:spcBef>
                <a:spcPct val="0"/>
              </a:spcBef>
              <a:spcAft>
                <a:spcPct val="0"/>
              </a:spcAft>
            </a:pPr>
            <a:endParaRPr lang="nb-NO" sz="180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70"/>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7" y="4146732"/>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08" y="655411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7" y="655411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414468927"/>
      </p:ext>
    </p:extLst>
  </p:cSld>
  <p:clrMapOvr>
    <a:masterClrMapping/>
  </p:clrMapOvr>
  <p:timing>
    <p:tnLst>
      <p:par>
        <p:cTn id="1" dur="indefinite" restart="never" nodeType="tmRoot"/>
      </p:par>
    </p:tnLst>
  </p:timing>
</p:sldLayout>
</file>

<file path=ppt/slideLayouts/slideLayout345.xml><?xml version="1.0" encoding="utf-8"?>
<p:sldLayout xmlns:a="http://schemas.openxmlformats.org/drawingml/2006/main" xmlns:r="http://schemas.openxmlformats.org/officeDocument/2006/relationships" xmlns:p="http://schemas.openxmlformats.org/presentationml/2006/main" userDrawn="1">
  <p:cSld name="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215092" y="1155702"/>
            <a:ext cx="7498292"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2135814020"/>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userDrawn="1">
  <p:cSld name="1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4234148829"/>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userDrawn="1">
  <p:cSld name="2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4005317477"/>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userDrawn="1">
  <p:cSld name="3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3568411536"/>
      </p:ext>
    </p:extLst>
  </p:cSld>
  <p:clrMapOvr>
    <a:masterClrMapping/>
  </p:clrMapOvr>
  <p:timing>
    <p:tnLst>
      <p:par>
        <p:cTn id="1" dur="indefinite" restart="never" nodeType="tmRoot"/>
      </p:par>
    </p:tn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userDrawn="1">
  <p:cSld name="4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553998698"/>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a:solidFill>
                <a:srgbClr val="002776"/>
              </a:solidFill>
            </a:endParaRPr>
          </a:p>
        </p:txBody>
      </p:sp>
    </p:spTree>
    <p:extLst>
      <p:ext uri="{BB962C8B-B14F-4D97-AF65-F5344CB8AC3E}">
        <p14:creationId xmlns:p14="http://schemas.microsoft.com/office/powerpoint/2010/main" val="1004453780"/>
      </p:ext>
    </p:extLst>
  </p:cSld>
  <p:clrMapOvr>
    <a:masterClrMapping/>
  </p:clrMapOvr>
  <p:timing>
    <p:tnLst>
      <p:par>
        <p:cTn id="1" dur="indefinite" restart="never" nodeType="tmRoot"/>
      </p:par>
    </p:tnLst>
  </p:timing>
</p:sldLayout>
</file>

<file path=ppt/slideLayouts/slideLayout350.xml><?xml version="1.0" encoding="utf-8"?>
<p:sldLayout xmlns:a="http://schemas.openxmlformats.org/drawingml/2006/main" xmlns:r="http://schemas.openxmlformats.org/officeDocument/2006/relationships" xmlns:p="http://schemas.openxmlformats.org/presentationml/2006/main" userDrawn="1">
  <p:cSld name="5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970375652"/>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userDrawn="1">
  <p:cSld name="6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2721533140"/>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Tree>
    <p:extLst>
      <p:ext uri="{BB962C8B-B14F-4D97-AF65-F5344CB8AC3E}">
        <p14:creationId xmlns:p14="http://schemas.microsoft.com/office/powerpoint/2010/main" val="1297328623"/>
      </p:ext>
    </p:extLst>
  </p:cSld>
  <p:clrMapOvr>
    <a:masterClrMapping/>
  </p:clrMapOvr>
  <p:timing>
    <p:tnLst>
      <p:par>
        <p:cTn id="1" dur="indefinite" restart="never" nodeType="tmRoot"/>
      </p:par>
    </p:tnLst>
  </p:timing>
</p:sldLayout>
</file>

<file path=ppt/slideLayouts/slideLayout353.xml><?xml version="1.0" encoding="utf-8"?>
<p:sldLayout xmlns:a="http://schemas.openxmlformats.org/drawingml/2006/main" xmlns:r="http://schemas.openxmlformats.org/officeDocument/2006/relationships" xmlns:p="http://schemas.openxmlformats.org/presentationml/2006/main" userDrawn="1">
  <p:cSld name="7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215092" y="1155702"/>
            <a:ext cx="7498292"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Tree>
    <p:extLst>
      <p:ext uri="{BB962C8B-B14F-4D97-AF65-F5344CB8AC3E}">
        <p14:creationId xmlns:p14="http://schemas.microsoft.com/office/powerpoint/2010/main" val="1701867880"/>
      </p:ext>
    </p:extLst>
  </p:cSld>
  <p:clrMapOvr>
    <a:masterClrMapping/>
  </p:clrMapOvr>
  <p:timing>
    <p:tnLst>
      <p:par>
        <p:cTn id="1" dur="indefinite" restart="never" nodeType="tmRoot"/>
      </p:par>
    </p:tnLst>
  </p:timing>
</p:sldLayout>
</file>

<file path=ppt/slideLayouts/slideLayout354.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4"/>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77"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07"/>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sp>
        <p:nvSpPr>
          <p:cNvPr id="10" name="Slide Number Placeholder 3"/>
          <p:cNvSpPr>
            <a:spLocks noGrp="1"/>
          </p:cNvSpPr>
          <p:nvPr>
            <p:ph type="sldNum" sz="quarter" idx="11"/>
          </p:nvPr>
        </p:nvSpPr>
        <p:spPr>
          <a:xfrm>
            <a:off x="450296" y="6554274"/>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74"/>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908170119"/>
      </p:ext>
    </p:extLst>
  </p:cSld>
  <p:clrMapOvr>
    <a:masterClrMapping/>
  </p:clrMapOvr>
  <p:transition/>
  <p:timing>
    <p:tnLst>
      <p:par>
        <p:cTn id="1" dur="indefinite" restart="never" nodeType="tmRoot"/>
      </p:par>
    </p:tnLst>
  </p:timing>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709140135"/>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9"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865613579"/>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28"/>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258"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662137790"/>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681816780"/>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71796210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es-ES_tradnl">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s-ES_tradnl" smtClean="0"/>
              <a:t>Click to edit Master text styles</a:t>
            </a:r>
          </a:p>
        </p:txBody>
      </p:sp>
      <p:sp>
        <p:nvSpPr>
          <p:cNvPr id="7" name="Slide Number Placeholder 3"/>
          <p:cNvSpPr>
            <a:spLocks noGrp="1"/>
          </p:cNvSpPr>
          <p:nvPr>
            <p:ph type="sldNum" sz="quarter" idx="10"/>
          </p:nvPr>
        </p:nvSpPr>
        <p:spPr>
          <a:xfrm>
            <a:off x="450307" y="6554311"/>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a:solidFill>
                <a:srgbClr val="FFFFFF"/>
              </a:solidFill>
            </a:endParaRPr>
          </a:p>
        </p:txBody>
      </p:sp>
      <p:sp>
        <p:nvSpPr>
          <p:cNvPr id="9" name="Footer Placeholder 4"/>
          <p:cNvSpPr>
            <a:spLocks noGrp="1"/>
          </p:cNvSpPr>
          <p:nvPr>
            <p:ph type="ftr" sz="quarter" idx="11"/>
          </p:nvPr>
        </p:nvSpPr>
        <p:spPr>
          <a:xfrm>
            <a:off x="836319" y="6554311"/>
            <a:ext cx="4677095" cy="144247"/>
          </a:xfrm>
        </p:spPr>
        <p:txBody>
          <a:bodyPr/>
          <a:lstStyle>
            <a:lvl1pPr>
              <a:defRPr>
                <a:solidFill>
                  <a:schemeClr val="bg1"/>
                </a:solidFill>
              </a:defRPr>
            </a:lvl1pPr>
          </a:lstStyle>
          <a:p>
            <a:endParaRPr lang="es-ES_tradnl">
              <a:solidFill>
                <a:srgbClr val="FFFFFF"/>
              </a:solidFill>
            </a:endParaRPr>
          </a:p>
        </p:txBody>
      </p:sp>
    </p:spTree>
    <p:extLst>
      <p:ext uri="{BB962C8B-B14F-4D97-AF65-F5344CB8AC3E}">
        <p14:creationId xmlns:p14="http://schemas.microsoft.com/office/powerpoint/2010/main" val="975449063"/>
      </p:ext>
    </p:extLst>
  </p:cSld>
  <p:clrMapOvr>
    <a:masterClrMapping/>
  </p:clrMapOvr>
  <p:timing>
    <p:tnLst>
      <p:par>
        <p:cTn id="1" dur="indefinite" restart="never" nodeType="tmRoot"/>
      </p:par>
    </p:tnLst>
  </p:timing>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40" tIns="41020" rIns="82040" bIns="41020" rtlCol="0" anchor="ctr"/>
          <a:lstStyle/>
          <a:p>
            <a:pPr algn="ctr" defTabSz="914400" fontAlgn="base">
              <a:spcBef>
                <a:spcPct val="0"/>
              </a:spcBef>
              <a:spcAft>
                <a:spcPct val="0"/>
              </a:spcAft>
            </a:pPr>
            <a:endParaRPr lang="nb-NO" sz="1800">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05" y="2990132"/>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57" y="4146732"/>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96" y="6554274"/>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74"/>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022195908"/>
      </p:ext>
    </p:extLst>
  </p:cSld>
  <p:clrMapOvr>
    <a:masterClrMapping/>
  </p:clrMapOvr>
  <p:timing>
    <p:tnLst>
      <p:par>
        <p:cTn id="1" dur="indefinite" restart="never" nodeType="tmRoot"/>
      </p:par>
    </p:tn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userDrawn="1">
  <p:cSld name="7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3066088667"/>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userDrawn="1">
  <p:cSld name="8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2183832647"/>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userDrawn="1">
  <p:cSld name="9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1378788494"/>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userDrawn="1">
  <p:cSld name="10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2479449591"/>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userDrawn="1">
  <p:cSld name="11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2734054804"/>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13_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02"/>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975" indent="-90488">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2288578696"/>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userDrawn="1">
  <p:cSld name="Title and Content 2">
    <p:spTree>
      <p:nvGrpSpPr>
        <p:cNvPr id="1" name=""/>
        <p:cNvGrpSpPr/>
        <p:nvPr/>
      </p:nvGrpSpPr>
      <p:grpSpPr>
        <a:xfrm>
          <a:off x="0" y="0"/>
          <a:ext cx="0" cy="0"/>
          <a:chOff x="0" y="0"/>
          <a:chExt cx="0" cy="0"/>
        </a:xfrm>
      </p:grpSpPr>
      <p:sp>
        <p:nvSpPr>
          <p:cNvPr id="3" name="Content Placeholder 2"/>
          <p:cNvSpPr>
            <a:spLocks noGrp="1"/>
          </p:cNvSpPr>
          <p:nvPr>
            <p:ph idx="1"/>
          </p:nvPr>
        </p:nvSpPr>
        <p:spPr>
          <a:xfrm>
            <a:off x="402027" y="1719554"/>
            <a:ext cx="9087000" cy="4536504"/>
          </a:xfrm>
        </p:spPr>
        <p:txBody>
          <a:bodyPr/>
          <a:lstStyle>
            <a:lvl1pPr marL="0" indent="0">
              <a:buNone/>
              <a:defRPr b="0"/>
            </a:lvl1pPr>
            <a:lvl2pPr marL="266700" indent="-266700">
              <a:buFont typeface="Arial" pitchFamily="34" charset="0"/>
              <a:buChar char="•"/>
              <a:tabLst/>
              <a:defRPr/>
            </a:lvl2pPr>
            <a:lvl3pPr marL="266700" indent="-266700">
              <a:buFont typeface="Arial" pitchFamily="34" charset="0"/>
              <a:buChar char="•"/>
              <a:defRPr i="1"/>
            </a:lvl3pPr>
            <a:lvl4pPr marL="539750" indent="-273050">
              <a:buFont typeface="Arial" pitchFamily="34" charset="0"/>
              <a:buChar char="−"/>
              <a:defRPr i="0"/>
            </a:lvl4pPr>
            <a:lvl5pPr marL="806450" indent="-26670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_tradnl" dirty="0"/>
          </a:p>
        </p:txBody>
      </p:sp>
      <p:sp>
        <p:nvSpPr>
          <p:cNvPr id="16" name="Title Placeholder 1"/>
          <p:cNvSpPr>
            <a:spLocks noGrp="1"/>
          </p:cNvSpPr>
          <p:nvPr>
            <p:ph type="title"/>
          </p:nvPr>
        </p:nvSpPr>
        <p:spPr>
          <a:xfrm>
            <a:off x="400956" y="295683"/>
            <a:ext cx="9087000" cy="469492"/>
          </a:xfrm>
          <a:prstGeom prst="rect">
            <a:avLst/>
          </a:prstGeom>
        </p:spPr>
        <p:txBody>
          <a:bodyPr vert="horz" lIns="0" tIns="0" rIns="0" bIns="0" rtlCol="0" anchor="t" anchorCtr="0">
            <a:noAutofit/>
          </a:bodyPr>
          <a:lstStyle/>
          <a:p>
            <a:r>
              <a:rPr lang="en-US" dirty="0" smtClean="0"/>
              <a:t>Click to edit Master title style</a:t>
            </a:r>
            <a:endParaRPr lang="es-ES_tradnl" dirty="0"/>
          </a:p>
        </p:txBody>
      </p:sp>
      <p:sp>
        <p:nvSpPr>
          <p:cNvPr id="17" name="Text Placeholder 8"/>
          <p:cNvSpPr>
            <a:spLocks noGrp="1"/>
          </p:cNvSpPr>
          <p:nvPr>
            <p:ph type="body" sz="quarter" idx="13"/>
          </p:nvPr>
        </p:nvSpPr>
        <p:spPr>
          <a:xfrm>
            <a:off x="400956" y="765175"/>
            <a:ext cx="9087000" cy="969282"/>
          </a:xfrm>
        </p:spPr>
        <p:txBody>
          <a:bodyPr>
            <a:normAutofit/>
          </a:bodyPr>
          <a:lstStyle>
            <a:lvl1pPr marL="0" indent="0">
              <a:buNone/>
              <a:defRPr sz="1800" b="0">
                <a:solidFill>
                  <a:schemeClr val="accent5"/>
                </a:solidFill>
              </a:defRPr>
            </a:lvl1pPr>
          </a:lstStyle>
          <a:p>
            <a:pPr lvl="0"/>
            <a:r>
              <a:rPr lang="en-US" dirty="0" smtClean="0"/>
              <a:t>Click to edit Master text styles</a:t>
            </a:r>
          </a:p>
        </p:txBody>
      </p:sp>
      <p:sp>
        <p:nvSpPr>
          <p:cNvPr id="8" name="Footer Placeholder 4"/>
          <p:cNvSpPr>
            <a:spLocks noGrp="1"/>
          </p:cNvSpPr>
          <p:nvPr>
            <p:ph type="ftr" sz="quarter" idx="3"/>
          </p:nvPr>
        </p:nvSpPr>
        <p:spPr>
          <a:xfrm>
            <a:off x="400959" y="6582003"/>
            <a:ext cx="8189429" cy="252000"/>
          </a:xfrm>
          <a:prstGeom prst="rect">
            <a:avLst/>
          </a:prstGeom>
        </p:spPr>
        <p:txBody>
          <a:bodyPr vert="horz" lIns="0" tIns="0" rIns="0" bIns="0" rtlCol="0" anchor="ctr" anchorCtr="0"/>
          <a:lstStyle>
            <a:lvl1pPr algn="l">
              <a:defRPr sz="800" b="0">
                <a:solidFill>
                  <a:srgbClr val="8C8C8C"/>
                </a:solidFill>
              </a:defRPr>
            </a:lvl1pPr>
          </a:lstStyle>
          <a:p>
            <a:endParaRPr lang="es-ES_tradnl" dirty="0"/>
          </a:p>
        </p:txBody>
      </p:sp>
      <p:sp>
        <p:nvSpPr>
          <p:cNvPr id="9" name="Slide Number Placeholder 7"/>
          <p:cNvSpPr>
            <a:spLocks noGrp="1"/>
          </p:cNvSpPr>
          <p:nvPr>
            <p:ph type="sldNum" sz="quarter" idx="4"/>
          </p:nvPr>
        </p:nvSpPr>
        <p:spPr>
          <a:xfrm>
            <a:off x="8636329" y="6582003"/>
            <a:ext cx="858095" cy="252000"/>
          </a:xfrm>
          <a:prstGeom prst="rect">
            <a:avLst/>
          </a:prstGeom>
        </p:spPr>
        <p:txBody>
          <a:bodyPr vert="horz" lIns="0" tIns="0" rIns="0" bIns="0" rtlCol="0" anchor="ctr" anchorCtr="0"/>
          <a:lstStyle>
            <a:lvl1pPr algn="r">
              <a:defRPr sz="800" b="0">
                <a:solidFill>
                  <a:srgbClr val="8C8C8C"/>
                </a:solidFill>
              </a:defRPr>
            </a:lvl1pPr>
          </a:lstStyle>
          <a:p>
            <a:fld id="{95CC1D26-A9BD-4BDE-BDD9-08EDBAE96860}" type="slidenum">
              <a:rPr lang="es-ES_tradnl" smtClean="0"/>
              <a:pPr/>
              <a:t>‹#›</a:t>
            </a:fld>
            <a:endParaRPr lang="es-ES_tradnl" dirty="0"/>
          </a:p>
        </p:txBody>
      </p:sp>
    </p:spTree>
    <p:extLst>
      <p:ext uri="{BB962C8B-B14F-4D97-AF65-F5344CB8AC3E}">
        <p14:creationId xmlns:p14="http://schemas.microsoft.com/office/powerpoint/2010/main" val="3188627404"/>
      </p:ext>
    </p:extLst>
  </p:cSld>
  <p:clrMapOvr>
    <a:masterClrMapping/>
  </p:clrMapOvr>
  <p:transition>
    <p:fade/>
  </p:transition>
  <p:timing>
    <p:tnLst>
      <p:par>
        <p:cTn id="1" dur="indefinite" restart="never" nodeType="tmRoot"/>
      </p:par>
    </p:tnLst>
  </p:timing>
</p:sldLayout>
</file>

<file path=ppt/slideLayouts/slideLayout36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Tree>
    <p:extLst>
      <p:ext uri="{BB962C8B-B14F-4D97-AF65-F5344CB8AC3E}">
        <p14:creationId xmlns:p14="http://schemas.microsoft.com/office/powerpoint/2010/main" val="2659745580"/>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_tradnl"/>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_tradnl"/>
          </a:p>
        </p:txBody>
      </p:sp>
    </p:spTree>
    <p:extLst>
      <p:ext uri="{BB962C8B-B14F-4D97-AF65-F5344CB8AC3E}">
        <p14:creationId xmlns:p14="http://schemas.microsoft.com/office/powerpoint/2010/main" val="23177371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4" name="Slide Number Placeholder 5"/>
          <p:cNvSpPr>
            <a:spLocks noGrp="1"/>
          </p:cNvSpPr>
          <p:nvPr>
            <p:ph type="sldNum" sz="quarter" idx="10"/>
          </p:nvPr>
        </p:nvSpPr>
        <p:spPr/>
        <p:txBody>
          <a:bodyPr/>
          <a:lstStyle>
            <a:lvl1pPr fontAlgn="auto">
              <a:spcBef>
                <a:spcPts val="0"/>
              </a:spcBef>
              <a:spcAft>
                <a:spcPts val="0"/>
              </a:spcAft>
              <a:defRPr>
                <a:solidFill>
                  <a:srgbClr val="002776"/>
                </a:solidFill>
                <a:cs typeface="+mn-cs"/>
              </a:defRPr>
            </a:lvl1pPr>
          </a:lstStyle>
          <a:p>
            <a:pPr>
              <a:defRPr/>
            </a:pPr>
            <a:fld id="{0BEE36FF-50A2-4609-A487-13D3C49E74B7}" type="slidenum">
              <a:rPr lang="en-GB"/>
              <a:pPr>
                <a:defRPr/>
              </a:pPr>
              <a:t>‹#›</a:t>
            </a:fld>
            <a:endParaRPr lang="en-GB"/>
          </a:p>
        </p:txBody>
      </p:sp>
    </p:spTree>
    <p:extLst>
      <p:ext uri="{BB962C8B-B14F-4D97-AF65-F5344CB8AC3E}">
        <p14:creationId xmlns:p14="http://schemas.microsoft.com/office/powerpoint/2010/main" val="3667135223"/>
      </p:ext>
    </p:extLst>
  </p:cSld>
  <p:clrMapOvr>
    <a:masterClrMapping/>
  </p:clrMapOvr>
  <p:timing>
    <p:tnLst>
      <p:par>
        <p:cTn id="1" dur="indefinite" restart="never" nodeType="tmRoot"/>
      </p:par>
    </p:tnLst>
  </p:timing>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userDrawn="1">
  <p:cSld name="1_Separador para proyectar">
    <p:bg>
      <p:bgPr>
        <a:solidFill>
          <a:schemeClr val="accent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77"/>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104"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732075159"/>
      </p:ext>
    </p:extLst>
  </p:cSld>
  <p:clrMapOvr>
    <a:masterClrMapping/>
  </p:clrMapOvr>
  <p:timing>
    <p:tnLst>
      <p:par>
        <p:cTn id="1" dur="indefinite" restart="never" nodeType="tmRoot"/>
      </p:par>
    </p:tn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378984496"/>
      </p:ext>
    </p:extLst>
  </p:cSld>
  <p:clrMapOvr>
    <a:masterClrMapping/>
  </p:clrMapOvr>
  <p:transition/>
  <p:timing>
    <p:tnLst>
      <p:par>
        <p:cTn id="1" dur="indefinite" restart="never" nodeType="tmRoot"/>
      </p:par>
    </p:tn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754214547"/>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349927145"/>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3248331708"/>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258938838"/>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750581625"/>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14770234"/>
      </p:ext>
    </p:extLst>
  </p:cSld>
  <p:clrMapOvr>
    <a:masterClrMapping/>
  </p:clrMapOvr>
  <p:timing>
    <p:tnLst>
      <p:par>
        <p:cTn id="1" dur="indefinite" restart="never" nodeType="tmRoot"/>
      </p:par>
    </p:tnLst>
  </p:timing>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userDrawn="1">
  <p:cSld name="1_Título de presentación">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89188909"/>
      </p:ext>
    </p:extLst>
  </p:cSld>
  <p:clrMapOvr>
    <a:masterClrMapping/>
  </p:clrMapOvr>
  <p:transition/>
  <p:timing>
    <p:tnLst>
      <p:par>
        <p:cTn id="1" dur="indefinite" restart="never" nodeType="tmRoot"/>
      </p:par>
    </p:tnLst>
  </p:timing>
</p:sldLayout>
</file>

<file path=ppt/slideLayouts/slideLayout37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120835" name="Title Placeholder 1"/>
          <p:cNvSpPr>
            <a:spLocks noGrp="1"/>
          </p:cNvSpPr>
          <p:nvPr>
            <p:ph type="ctrTitle"/>
          </p:nvPr>
        </p:nvSpPr>
        <p:spPr>
          <a:xfrm>
            <a:off x="830063" y="2886328"/>
            <a:ext cx="4431671" cy="1128762"/>
          </a:xfrm>
        </p:spPr>
        <p:txBody>
          <a:bodyPr/>
          <a:lstStyle>
            <a:lvl1pPr>
              <a:lnSpc>
                <a:spcPct val="95000"/>
              </a:lnSpc>
              <a:defRPr sz="2823" b="0" smtClean="0">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20836" name="Text Placeholder 2"/>
          <p:cNvSpPr>
            <a:spLocks noGrp="1"/>
          </p:cNvSpPr>
          <p:nvPr>
            <p:ph type="subTitle" idx="1"/>
          </p:nvPr>
        </p:nvSpPr>
        <p:spPr>
          <a:xfrm>
            <a:off x="440822" y="6028936"/>
            <a:ext cx="5135113" cy="303897"/>
          </a:xfrm>
        </p:spPr>
        <p:txBody>
          <a:bodyPr anchor="b"/>
          <a:lstStyle>
            <a:lvl1pPr>
              <a:lnSpc>
                <a:spcPts val="1962"/>
              </a:lnSpc>
              <a:defRPr sz="1588" b="1" smtClean="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79"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11" name="Footer Placeholder 4"/>
          <p:cNvSpPr>
            <a:spLocks noGrp="1"/>
          </p:cNvSpPr>
          <p:nvPr>
            <p:ph type="ftr" sz="quarter" idx="12"/>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68462803"/>
      </p:ext>
    </p:extLst>
  </p:cSld>
  <p:clrMapOvr>
    <a:masterClrMapping/>
  </p:clrMapOvr>
  <p:transition/>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4" descr="DEL_COL"/>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8673" y="358799"/>
            <a:ext cx="2046552"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1433602" name="Rectangle 2"/>
          <p:cNvSpPr>
            <a:spLocks noGrp="1" noChangeArrowheads="1"/>
          </p:cNvSpPr>
          <p:nvPr>
            <p:ph type="ctrTitle"/>
          </p:nvPr>
        </p:nvSpPr>
        <p:spPr>
          <a:xfrm>
            <a:off x="388690" y="2698780"/>
            <a:ext cx="9123495" cy="615553"/>
          </a:xfrm>
        </p:spPr>
        <p:txBody>
          <a:bodyPr>
            <a:spAutoFit/>
          </a:bodyPr>
          <a:lstStyle>
            <a:lvl1pPr>
              <a:lnSpc>
                <a:spcPts val="4800"/>
              </a:lnSpc>
              <a:defRPr sz="4000" b="0">
                <a:latin typeface="Times New Roman" pitchFamily="18" charset="0"/>
              </a:defRPr>
            </a:lvl1pPr>
          </a:lstStyle>
          <a:p>
            <a:r>
              <a:rPr lang="es-AR" noProof="0" smtClean="0"/>
              <a:t>Click to edit Master title style</a:t>
            </a:r>
            <a:endParaRPr lang="es-AR" noProof="0"/>
          </a:p>
        </p:txBody>
      </p:sp>
      <p:sp>
        <p:nvSpPr>
          <p:cNvPr id="1433603" name="Rectangle 3"/>
          <p:cNvSpPr>
            <a:spLocks noGrp="1" noChangeArrowheads="1"/>
          </p:cNvSpPr>
          <p:nvPr>
            <p:ph type="subTitle" idx="1"/>
          </p:nvPr>
        </p:nvSpPr>
        <p:spPr>
          <a:xfrm>
            <a:off x="388673" y="5397530"/>
            <a:ext cx="5849012" cy="276999"/>
          </a:xfrm>
        </p:spPr>
        <p:txBody>
          <a:bodyPr>
            <a:spAutoFit/>
          </a:bodyPr>
          <a:lstStyle>
            <a:lvl1pPr>
              <a:defRPr/>
            </a:lvl1pPr>
          </a:lstStyle>
          <a:p>
            <a:r>
              <a:rPr lang="es-AR" noProof="0" smtClean="0"/>
              <a:t>Click to edit Master subtitle style</a:t>
            </a:r>
            <a:endParaRPr lang="es-AR" noProof="0"/>
          </a:p>
        </p:txBody>
      </p:sp>
    </p:spTree>
    <p:extLst>
      <p:ext uri="{BB962C8B-B14F-4D97-AF65-F5344CB8AC3E}">
        <p14:creationId xmlns:p14="http://schemas.microsoft.com/office/powerpoint/2010/main" val="1098371931"/>
      </p:ext>
    </p:extLst>
  </p:cSld>
  <p:clrMapOvr>
    <a:masterClrMapping/>
  </p:clrMapOvr>
  <p:timing>
    <p:tnLst>
      <p:par>
        <p:cTn id="1" dur="indefinite" restart="never" nodeType="tmRoot"/>
      </p:par>
    </p:tnLst>
  </p:timing>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548040535"/>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387" y="2835910"/>
            <a:ext cx="5156997" cy="387924"/>
          </a:xfrm>
        </p:spPr>
        <p:txBody>
          <a:bodyPr/>
          <a:lstStyle>
            <a:lvl1pPr>
              <a:defRPr sz="247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10" name="Picture Placeholder 9"/>
          <p:cNvSpPr>
            <a:spLocks noGrp="1"/>
          </p:cNvSpPr>
          <p:nvPr>
            <p:ph type="pic" sz="quarter" idx="13"/>
          </p:nvPr>
        </p:nvSpPr>
        <p:spPr>
          <a:xfrm>
            <a:off x="5627521" y="0"/>
            <a:ext cx="4278479" cy="6858000"/>
          </a:xfrm>
        </p:spPr>
        <p:txBody>
          <a:bodyPr/>
          <a:lstStyle/>
          <a:p>
            <a:r>
              <a:rPr lang="es-ES_tradnl" dirty="0" err="1" smtClean="0"/>
              <a:t>Click</a:t>
            </a:r>
            <a:r>
              <a:rPr lang="es-ES_tradnl" dirty="0" smtClean="0"/>
              <a:t> </a:t>
            </a:r>
            <a:r>
              <a:rPr lang="es-ES_tradnl" dirty="0" err="1" smtClean="0"/>
              <a:t>icon</a:t>
            </a:r>
            <a:r>
              <a:rPr lang="es-ES_tradnl" dirty="0" smtClean="0"/>
              <a:t> to </a:t>
            </a:r>
            <a:r>
              <a:rPr lang="es-ES_tradnl" dirty="0" err="1" smtClean="0"/>
              <a:t>add</a:t>
            </a:r>
            <a:r>
              <a:rPr lang="es-ES_tradnl" dirty="0" smtClean="0"/>
              <a:t> </a:t>
            </a:r>
            <a:r>
              <a:rPr lang="es-ES_tradnl" dirty="0" err="1" smtClean="0"/>
              <a:t>picture</a:t>
            </a:r>
            <a:endParaRPr lang="es-ES_tradnl" dirty="0"/>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1671373970"/>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400449"/>
          </a:xfrm>
        </p:spPr>
        <p:txBody>
          <a:bodyPr/>
          <a:lstStyle>
            <a:lvl1pPr>
              <a:lnSpc>
                <a:spcPct val="95000"/>
              </a:lnSpc>
              <a:defRPr sz="4587" b="0">
                <a:solidFill>
                  <a:schemeClr val="bg2"/>
                </a:solidFill>
                <a:latin typeface="Times New Roman" pitchFamily="18" charset="0"/>
              </a:defRPr>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_tradnl" smtClean="0">
                <a:solidFill>
                  <a:srgbClr val="FFFFFF"/>
                </a:solidFill>
              </a:rPr>
              <a:pPr/>
              <a:t>‹#›</a:t>
            </a:fld>
            <a:endParaRPr lang="es-ES_tradnl" dirty="0">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898972" rtl="0" fontAlgn="base">
              <a:lnSpc>
                <a:spcPts val="1059"/>
              </a:lnSpc>
              <a:spcBef>
                <a:spcPct val="0"/>
              </a:spcBef>
              <a:spcAft>
                <a:spcPct val="0"/>
              </a:spcAft>
              <a:defRPr lang="es-ES" sz="882" kern="1200" smtClean="0">
                <a:solidFill>
                  <a:schemeClr val="bg1"/>
                </a:solidFill>
                <a:latin typeface="Arial" charset="0"/>
                <a:ea typeface="+mn-ea"/>
                <a:cs typeface="Arial" charset="0"/>
              </a:defRPr>
            </a:lvl1pPr>
          </a:lstStyle>
          <a:p>
            <a:endParaRPr lang="es-ES_tradnl" dirty="0">
              <a:solidFill>
                <a:srgbClr val="FFFFFF"/>
              </a:solidFill>
            </a:endParaRPr>
          </a:p>
        </p:txBody>
      </p:sp>
    </p:spTree>
    <p:extLst>
      <p:ext uri="{BB962C8B-B14F-4D97-AF65-F5344CB8AC3E}">
        <p14:creationId xmlns:p14="http://schemas.microsoft.com/office/powerpoint/2010/main" val="297114830"/>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_tradnl" smtClean="0">
                <a:solidFill>
                  <a:srgbClr val="002776"/>
                </a:solidFill>
              </a:rPr>
              <a:pPr/>
              <a:t>‹#›</a:t>
            </a:fld>
            <a:endParaRPr lang="es-ES_tradnl" dirty="0">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804762897"/>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_tradnl" smtClean="0">
                <a:solidFill>
                  <a:srgbClr val="002776"/>
                </a:solidFill>
              </a:rPr>
              <a:pPr/>
              <a:t>‹#›</a:t>
            </a:fld>
            <a:endParaRPr lang="es-ES_tradnl" dirty="0">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4259712121"/>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06684" fontAlgn="base">
              <a:spcBef>
                <a:spcPct val="0"/>
              </a:spcBef>
              <a:spcAft>
                <a:spcPct val="0"/>
              </a:spcAft>
            </a:pPr>
            <a:endParaRPr lang="es-ES_tradnl" sz="1764" dirty="0">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05" y="2989961"/>
            <a:ext cx="3737611" cy="791253"/>
          </a:xfrm>
          <a:prstGeom prst="rect">
            <a:avLst/>
          </a:prstGeom>
          <a:noFill/>
          <a:ln w="9525">
            <a:noFill/>
            <a:miter lim="800000"/>
            <a:headEnd/>
            <a:tailEnd/>
          </a:ln>
        </p:spPr>
      </p:pic>
      <p:sp>
        <p:nvSpPr>
          <p:cNvPr id="8" name="Text Placeholder 7"/>
          <p:cNvSpPr>
            <a:spLocks noGrp="1"/>
          </p:cNvSpPr>
          <p:nvPr>
            <p:ph type="body" sz="quarter" idx="13"/>
          </p:nvPr>
        </p:nvSpPr>
        <p:spPr>
          <a:xfrm>
            <a:off x="450203" y="4146732"/>
            <a:ext cx="6640474" cy="2288334"/>
          </a:xfrm>
        </p:spPr>
        <p:txBody>
          <a:bodyPr/>
          <a:lstStyle>
            <a:lvl1pPr>
              <a:defRPr sz="618">
                <a:solidFill>
                  <a:srgbClr val="000000"/>
                </a:solidFill>
              </a:defRPr>
            </a:lvl1pPr>
            <a:lvl2pPr>
              <a:defRPr sz="706"/>
            </a:lvl2pPr>
            <a:lvl3pPr>
              <a:defRPr sz="706"/>
            </a:lvl3pPr>
            <a:lvl4pPr>
              <a:defRPr sz="706"/>
            </a:lvl4pPr>
            <a:lvl5pPr>
              <a:defRPr sz="706"/>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7" name="Slide Number Placeholder 3"/>
          <p:cNvSpPr>
            <a:spLocks noGrp="1"/>
          </p:cNvSpPr>
          <p:nvPr>
            <p:ph type="sldNum" sz="quarter" idx="10"/>
          </p:nvPr>
        </p:nvSpPr>
        <p:spPr>
          <a:xfrm>
            <a:off x="450203" y="6554103"/>
            <a:ext cx="306387" cy="144247"/>
          </a:xfrm>
        </p:spPr>
        <p:txBody>
          <a:bodyPr/>
          <a:lstStyle>
            <a:lvl1pPr>
              <a:defRPr>
                <a:solidFill>
                  <a:schemeClr val="bg1"/>
                </a:solidFill>
              </a:defRPr>
            </a:lvl1pPr>
          </a:lstStyle>
          <a:p>
            <a:fld id="{20A7A354-C5FB-4D1E-BE75-5A939ED93F75}" type="slidenum">
              <a:rPr lang="es-ES_tradnl" smtClean="0">
                <a:solidFill>
                  <a:srgbClr val="FFFFFF"/>
                </a:solidFill>
              </a:rPr>
              <a:pPr/>
              <a:t>‹#›</a:t>
            </a:fld>
            <a:endParaRPr lang="es-ES_tradnl" dirty="0">
              <a:solidFill>
                <a:srgbClr val="FFFFFF"/>
              </a:solidFill>
            </a:endParaRPr>
          </a:p>
        </p:txBody>
      </p:sp>
      <p:sp>
        <p:nvSpPr>
          <p:cNvPr id="9" name="Footer Placeholder 4"/>
          <p:cNvSpPr>
            <a:spLocks noGrp="1"/>
          </p:cNvSpPr>
          <p:nvPr>
            <p:ph type="ftr" sz="quarter" idx="11"/>
          </p:nvPr>
        </p:nvSpPr>
        <p:spPr>
          <a:xfrm>
            <a:off x="836313" y="6554103"/>
            <a:ext cx="4677095" cy="144247"/>
          </a:xfrm>
        </p:spPr>
        <p:txBody>
          <a:bodyPr/>
          <a:lstStyle>
            <a:lvl1pPr>
              <a:defRPr>
                <a:solidFill>
                  <a:schemeClr val="bg1"/>
                </a:solidFill>
              </a:defRPr>
            </a:lvl1pPr>
          </a:lstStyle>
          <a:p>
            <a:endParaRPr lang="es-ES_tradnl" dirty="0">
              <a:solidFill>
                <a:srgbClr val="FFFFFF"/>
              </a:solidFill>
            </a:endParaRPr>
          </a:p>
        </p:txBody>
      </p:sp>
    </p:spTree>
    <p:extLst>
      <p:ext uri="{BB962C8B-B14F-4D97-AF65-F5344CB8AC3E}">
        <p14:creationId xmlns:p14="http://schemas.microsoft.com/office/powerpoint/2010/main" val="4242263285"/>
      </p:ext>
    </p:extLst>
  </p:cSld>
  <p:clrMapOvr>
    <a:masterClrMapping/>
  </p:clrMapOvr>
  <p:timing>
    <p:tnLst>
      <p:par>
        <p:cTn id="1" dur="indefinite" restart="never" nodeType="tmRoot"/>
      </p:par>
    </p:tn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showMasterSp="0" userDrawn="1">
  <p:cSld name="1_Título de presentación">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8688649"/>
      </p:ext>
    </p:extLst>
  </p:cSld>
  <p:clrMapOvr>
    <a:masterClrMapping/>
  </p:clrMapOvr>
  <p:transition/>
  <p:timing>
    <p:tnLst>
      <p:par>
        <p:cTn id="1" dur="indefinite" restart="never" nodeType="tmRoot"/>
      </p:par>
    </p:tnLst>
  </p:timing>
</p:sldLayout>
</file>

<file path=ppt/slideLayouts/slideLayout387.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473987123"/>
      </p:ext>
    </p:extLst>
  </p:cSld>
  <p:clrMapOvr>
    <a:masterClrMapping/>
  </p:clrMapOvr>
  <p:timing>
    <p:tnLst>
      <p:par>
        <p:cTn id="1" dur="indefinite" restart="never" nodeType="tmRoot"/>
      </p:par>
    </p:tn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407832213"/>
      </p:ext>
    </p:extLst>
  </p:cSld>
  <p:clrMapOvr>
    <a:masterClrMapping/>
  </p:clrMapOvr>
  <p:timing>
    <p:tnLst>
      <p:par>
        <p:cTn id="1" dur="indefinite" restart="never" nodeType="tmRoot"/>
      </p:par>
    </p:tnLst>
  </p:timing>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386481870"/>
      </p:ext>
    </p:extLst>
  </p:cSld>
  <p:clrMapOvr>
    <a:masterClrMapping/>
  </p:clrMapOvr>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AR" noProof="0" smtClean="0"/>
              <a:t>Click to edit Master title style</a:t>
            </a:r>
            <a:endParaRPr lang="es-AR" noProof="0"/>
          </a:p>
        </p:txBody>
      </p:sp>
      <p:sp>
        <p:nvSpPr>
          <p:cNvPr id="3" name="Content Placeholder 2"/>
          <p:cNvSpPr>
            <a:spLocks noGrp="1"/>
          </p:cNvSpPr>
          <p:nvPr>
            <p:ph idx="1"/>
          </p:nvPr>
        </p:nvSpPr>
        <p:spPr/>
        <p:txBody>
          <a:bodyPr/>
          <a:lstStyle/>
          <a:p>
            <a:pPr lvl="0"/>
            <a:r>
              <a:rPr lang="es-AR" noProof="0" smtClean="0"/>
              <a:t>Click to edit Master text styles</a:t>
            </a:r>
          </a:p>
          <a:p>
            <a:pPr lvl="1"/>
            <a:r>
              <a:rPr lang="es-AR" noProof="0" smtClean="0"/>
              <a:t>Second level</a:t>
            </a:r>
          </a:p>
          <a:p>
            <a:pPr lvl="2"/>
            <a:r>
              <a:rPr lang="es-AR" noProof="0" smtClean="0"/>
              <a:t>Third level</a:t>
            </a:r>
          </a:p>
          <a:p>
            <a:pPr lvl="3"/>
            <a:r>
              <a:rPr lang="es-AR" noProof="0" smtClean="0"/>
              <a:t>Fourth level</a:t>
            </a:r>
          </a:p>
          <a:p>
            <a:pPr lvl="4"/>
            <a:r>
              <a:rPr lang="es-AR" noProof="0" smtClean="0"/>
              <a:t>Fifth level</a:t>
            </a:r>
            <a:endParaRPr lang="es-AR" noProof="0"/>
          </a:p>
        </p:txBody>
      </p:sp>
    </p:spTree>
    <p:extLst>
      <p:ext uri="{BB962C8B-B14F-4D97-AF65-F5344CB8AC3E}">
        <p14:creationId xmlns:p14="http://schemas.microsoft.com/office/powerpoint/2010/main" val="3637503556"/>
      </p:ext>
    </p:extLst>
  </p:cSld>
  <p:clrMapOvr>
    <a:masterClrMapping/>
  </p:clrMapOvr>
  <p:timing>
    <p:tnLst>
      <p:par>
        <p:cTn id="1" dur="indefinite" restart="never" nodeType="tmRoot"/>
      </p:par>
    </p:tnLst>
  </p:timing>
</p:sldLayout>
</file>

<file path=ppt/slideLayouts/slideLayout390.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53339115"/>
      </p:ext>
    </p:extLst>
  </p:cSld>
  <p:clrMapOvr>
    <a:masterClrMapping/>
  </p:clrMapOvr>
  <p:timing>
    <p:tnLst>
      <p:par>
        <p:cTn id="1" dur="indefinite" restart="never" nodeType="tmRoot"/>
      </p:par>
    </p:tnLst>
  </p:timing>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771934976"/>
      </p:ext>
    </p:extLst>
  </p:cSld>
  <p:clrMapOvr>
    <a:masterClrMapping/>
  </p:clrMapOvr>
  <p:timing>
    <p:tnLst>
      <p:par>
        <p:cTn id="1" dur="indefinite" restart="never" nodeType="tmRoot"/>
      </p:par>
    </p:tnLst>
  </p:timing>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30550850"/>
      </p:ext>
    </p:extLst>
  </p:cSld>
  <p:clrMapOvr>
    <a:masterClrMapping/>
  </p:clrMapOvr>
  <p:timing>
    <p:tnLst>
      <p:par>
        <p:cTn id="1" dur="indefinite" restart="never" nodeType="tmRoot"/>
      </p:par>
    </p:tn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50428344"/>
      </p:ext>
    </p:extLst>
  </p:cSld>
  <p:clrMapOvr>
    <a:masterClrMapping/>
  </p:clrMapOvr>
  <p:timing>
    <p:tnLst>
      <p:par>
        <p:cTn id="1" dur="indefinite" restart="never" nodeType="tmRoot"/>
      </p:par>
    </p:tn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750525971"/>
      </p:ext>
    </p:extLst>
  </p:cSld>
  <p:clrMapOvr>
    <a:masterClrMapping/>
  </p:clrMapOvr>
  <p:timing>
    <p:tnLst>
      <p:par>
        <p:cTn id="1" dur="indefinite" restart="never" nodeType="tmRoot"/>
      </p:par>
    </p:tnLst>
  </p:timing>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589904314"/>
      </p:ext>
    </p:extLst>
  </p:cSld>
  <p:clrMapOvr>
    <a:masterClrMapping/>
  </p:clrMapOvr>
  <p:timing>
    <p:tnLst>
      <p:par>
        <p:cTn id="1" dur="indefinite" restart="never" nodeType="tmRoot"/>
      </p:par>
    </p:tn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12762748"/>
      </p:ext>
    </p:extLst>
  </p:cSld>
  <p:clrMapOvr>
    <a:masterClrMapping/>
  </p:clrMapOvr>
  <p:timing>
    <p:tnLst>
      <p:par>
        <p:cTn id="1" dur="indefinite" restart="never" nodeType="tmRoot"/>
      </p:par>
    </p:tnLst>
  </p:timing>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505572280"/>
      </p:ext>
    </p:extLst>
  </p:cSld>
  <p:clrMapOvr>
    <a:masterClrMapping/>
  </p:clrMapOvr>
  <p:timing>
    <p:tnLst>
      <p:par>
        <p:cTn id="1" dur="indefinite" restart="never" nodeType="tmRoot"/>
      </p:par>
    </p:tnLst>
  </p:timing>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490883664"/>
      </p:ext>
    </p:extLst>
  </p:cSld>
  <p:clrMapOvr>
    <a:masterClrMapping/>
  </p:clrMapOvr>
  <p:timing>
    <p:tnLst>
      <p:par>
        <p:cTn id="1" dur="indefinite" restart="never" nodeType="tmRoot"/>
      </p:par>
    </p:tnLst>
  </p:timing>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933651170"/>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48"/>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055867837"/>
      </p:ext>
    </p:extLst>
  </p:cSld>
  <p:clrMapOvr>
    <a:masterClrMapping/>
  </p:clrMapOvr>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AR" noProof="0" smtClean="0"/>
              <a:t>Click to edit Master title style</a:t>
            </a:r>
            <a:endParaRPr lang="es-AR" noProof="0"/>
          </a:p>
        </p:txBody>
      </p:sp>
      <p:sp>
        <p:nvSpPr>
          <p:cNvPr id="3" name="Rectangle 5"/>
          <p:cNvSpPr>
            <a:spLocks noGrp="1" noChangeArrowheads="1"/>
          </p:cNvSpPr>
          <p:nvPr>
            <p:ph type="sldNum" sz="quarter" idx="10"/>
          </p:nvPr>
        </p:nvSpPr>
        <p:spPr>
          <a:xfrm>
            <a:off x="388690" y="6567488"/>
            <a:ext cx="385233" cy="152400"/>
          </a:xfrm>
          <a:prstGeom prst="rect">
            <a:avLst/>
          </a:prstGeom>
        </p:spPr>
        <p:txBody>
          <a:bodyPr lIns="91399" tIns="45701" rIns="91399" bIns="45701"/>
          <a:lstStyle>
            <a:lvl1pPr>
              <a:defRPr/>
            </a:lvl1pPr>
          </a:lstStyle>
          <a:p>
            <a:pPr fontAlgn="base">
              <a:spcBef>
                <a:spcPct val="0"/>
              </a:spcBef>
              <a:spcAft>
                <a:spcPct val="0"/>
              </a:spcAft>
              <a:defRPr/>
            </a:pPr>
            <a:fld id="{4E0537CB-44F0-47B9-BBFF-84B4A03DE057}" type="slidenum">
              <a:rPr lang="es-AR" altLang="en-GB" sz="1400">
                <a:solidFill>
                  <a:srgbClr val="000066"/>
                </a:solidFill>
                <a:cs typeface="Arial" charset="0"/>
              </a:rPr>
              <a:pPr fontAlgn="base">
                <a:spcBef>
                  <a:spcPct val="0"/>
                </a:spcBef>
                <a:spcAft>
                  <a:spcPct val="0"/>
                </a:spcAft>
                <a:defRPr/>
              </a:pPr>
              <a:t>‹#›</a:t>
            </a:fld>
            <a:endParaRPr lang="es-AR" altLang="en-GB" sz="1400" dirty="0">
              <a:solidFill>
                <a:srgbClr val="000066"/>
              </a:solidFill>
              <a:cs typeface="Arial" charset="0"/>
            </a:endParaRPr>
          </a:p>
        </p:txBody>
      </p:sp>
    </p:spTree>
    <p:extLst>
      <p:ext uri="{BB962C8B-B14F-4D97-AF65-F5344CB8AC3E}">
        <p14:creationId xmlns:p14="http://schemas.microsoft.com/office/powerpoint/2010/main" val="1889156376"/>
      </p:ext>
    </p:extLst>
  </p:cSld>
  <p:clrMapOvr>
    <a:masterClrMapping/>
  </p:clrMapOvr>
  <p:timing>
    <p:tnLst>
      <p:par>
        <p:cTn id="1" dur="indefinite" restart="never" nodeType="tmRoot"/>
      </p:par>
    </p:tnLst>
  </p:timing>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28155401"/>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757231798"/>
      </p:ext>
    </p:extLst>
  </p:cSld>
  <p:clrMapOvr>
    <a:masterClrMapping/>
  </p:clrMapOvr>
  <p:timing>
    <p:tnLst>
      <p:par>
        <p:cTn id="1" dur="indefinite" restart="never" nodeType="tmRoot"/>
      </p:par>
    </p:tnLst>
  </p:timing>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90880744"/>
      </p:ext>
    </p:extLst>
  </p:cSld>
  <p:clrMapOvr>
    <a:masterClrMapping/>
  </p:clrMapOvr>
  <p:timing>
    <p:tnLst>
      <p:par>
        <p:cTn id="1" dur="indefinite" restart="never" nodeType="tmRoot"/>
      </p:par>
    </p:tn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558921046"/>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67403996"/>
      </p:ext>
    </p:extLst>
  </p:cSld>
  <p:clrMapOvr>
    <a:masterClrMapping/>
  </p:clrMapOvr>
  <p:timing>
    <p:tnLst>
      <p:par>
        <p:cTn id="1" dur="indefinite" restart="never" nodeType="tmRoot"/>
      </p:par>
    </p:tn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02874844"/>
      </p:ext>
    </p:extLst>
  </p:cSld>
  <p:clrMapOvr>
    <a:masterClrMapping/>
  </p:clrMapOvr>
  <p:timing>
    <p:tnLst>
      <p:par>
        <p:cTn id="1" dur="indefinite" restart="never" nodeType="tmRoot"/>
      </p:par>
    </p:tnLst>
  </p:timing>
</p:sldLayout>
</file>

<file path=ppt/slideLayouts/slideLayout406.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53720922"/>
      </p:ext>
    </p:extLst>
  </p:cSld>
  <p:clrMapOvr>
    <a:masterClrMapping/>
  </p:clrMapOvr>
  <p:timing>
    <p:tnLst>
      <p:par>
        <p:cTn id="1" dur="indefinite" restart="never" nodeType="tmRoot"/>
      </p:par>
    </p:tnLst>
  </p:timing>
</p:sldLayout>
</file>

<file path=ppt/slideLayouts/slideLayout407.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5751519"/>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839681819"/>
      </p:ext>
    </p:extLst>
  </p:cSld>
  <p:clrMapOvr>
    <a:masterClrMapping/>
  </p:clrMapOvr>
  <p:timing>
    <p:tnLst>
      <p:par>
        <p:cTn id="1" dur="indefinite" restart="never" nodeType="tmRoot"/>
      </p:par>
    </p:tn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982925698"/>
      </p:ext>
    </p:extLst>
  </p:cSld>
  <p:clrMapOvr>
    <a:masterClrMapping/>
  </p:clrMapOvr>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240657035"/>
      </p:ext>
    </p:extLst>
  </p:cSld>
  <p:clrMapOvr>
    <a:masterClrMapping/>
  </p:clrMapOvr>
  <p:timing>
    <p:tnLst>
      <p:par>
        <p:cTn id="1" dur="indefinite" restart="never" nodeType="tmRoot"/>
      </p:par>
    </p:tnLst>
  </p:timing>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158711471"/>
      </p:ext>
    </p:extLst>
  </p:cSld>
  <p:clrMapOvr>
    <a:masterClrMapping/>
  </p:clrMapOvr>
  <p:timing>
    <p:tnLst>
      <p:par>
        <p:cTn id="1" dur="indefinite" restart="never" nodeType="tmRoot"/>
      </p:par>
    </p:tnLst>
  </p:timing>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211855518"/>
      </p:ext>
    </p:extLst>
  </p:cSld>
  <p:clrMapOvr>
    <a:masterClrMapping/>
  </p:clrMapOvr>
  <p:timing>
    <p:tnLst>
      <p:par>
        <p:cTn id="1" dur="indefinite" restart="never" nodeType="tmRoot"/>
      </p:par>
    </p:tnLst>
  </p:timing>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34818574"/>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399675920"/>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4038489575"/>
      </p:ext>
    </p:extLst>
  </p:cSld>
  <p:clrMapOvr>
    <a:masterClrMapping/>
  </p:clrMapOvr>
  <p:timing>
    <p:tnLst>
      <p:par>
        <p:cTn id="1" dur="indefinite" restart="never" nodeType="tmRoot"/>
      </p:par>
    </p:tn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showMasterSp="0" userDrawn="1">
  <p:cSld name="Deloitte Contratapa">
    <p:spTree>
      <p:nvGrpSpPr>
        <p:cNvPr id="1" name=""/>
        <p:cNvGrpSpPr/>
        <p:nvPr/>
      </p:nvGrpSpPr>
      <p:grpSpPr>
        <a:xfrm>
          <a:off x="0" y="0"/>
          <a:ext cx="0" cy="0"/>
          <a:chOff x="0" y="0"/>
          <a:chExt cx="0" cy="0"/>
        </a:xfrm>
      </p:grpSpPr>
    </p:spTree>
    <p:extLst>
      <p:ext uri="{BB962C8B-B14F-4D97-AF65-F5344CB8AC3E}">
        <p14:creationId xmlns:p14="http://schemas.microsoft.com/office/powerpoint/2010/main" val="6193568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416.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69431913"/>
      </p:ext>
    </p:extLst>
  </p:cSld>
  <p:clrMapOvr>
    <a:masterClrMapping/>
  </p:clrMapOvr>
  <p:timing>
    <p:tnLst>
      <p:par>
        <p:cTn id="1" dur="indefinite" restart="never" nodeType="tmRoot"/>
      </p:par>
    </p:tnLst>
  </p:timing>
</p:sldLayout>
</file>

<file path=ppt/slideLayouts/slideLayout417.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719582947"/>
      </p:ext>
    </p:extLst>
  </p:cSld>
  <p:clrMapOvr>
    <a:masterClrMapping/>
  </p:clrMapOvr>
  <p:timing>
    <p:tnLst>
      <p:par>
        <p:cTn id="1" dur="indefinite" restart="never" nodeType="tmRoot"/>
      </p:par>
    </p:tnLst>
  </p:timing>
</p:sldLayout>
</file>

<file path=ppt/slideLayouts/slideLayout418.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292102411"/>
      </p:ext>
    </p:extLst>
  </p:cSld>
  <p:clrMapOvr>
    <a:masterClrMapping/>
  </p:clrMapOvr>
  <p:timing>
    <p:tnLst>
      <p:par>
        <p:cTn id="1" dur="indefinite" restart="never" nodeType="tmRoot"/>
      </p:par>
    </p:tn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10244971"/>
      </p:ext>
    </p:extLst>
  </p:cSld>
  <p:clrMapOvr>
    <a:masterClrMapping/>
  </p:clrMapOvr>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sz="1400">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07" y="6554311"/>
            <a:ext cx="306387" cy="144247"/>
          </a:xfrm>
          <a:prstGeom prst="rect">
            <a:avLst/>
          </a:prstGeom>
        </p:spPr>
        <p:txBody>
          <a:bodyPr lIns="91399" tIns="45701" rIns="91399" bIns="45701"/>
          <a:lstStyle>
            <a:lvl1pPr>
              <a:defRPr>
                <a:solidFill>
                  <a:schemeClr val="bg1"/>
                </a:solidFill>
              </a:defRPr>
            </a:lvl1pPr>
          </a:lstStyle>
          <a:p>
            <a:pPr fontAlgn="base">
              <a:spcBef>
                <a:spcPct val="0"/>
              </a:spcBef>
              <a:spcAft>
                <a:spcPct val="0"/>
              </a:spcAft>
            </a:pPr>
            <a:fld id="{20A7A354-C5FB-4D1E-BE75-5A939ED93F75}" type="slidenum">
              <a:rPr lang="es-ES" sz="1400" smtClean="0">
                <a:solidFill>
                  <a:srgbClr val="FFFFFF"/>
                </a:solidFill>
                <a:cs typeface="Arial" charset="0"/>
              </a:rPr>
              <a:pPr fontAlgn="base">
                <a:spcBef>
                  <a:spcPct val="0"/>
                </a:spcBef>
                <a:spcAft>
                  <a:spcPct val="0"/>
                </a:spcAft>
              </a:pPr>
              <a:t>‹#›</a:t>
            </a:fld>
            <a:endParaRPr lang="es-ES" sz="1400">
              <a:solidFill>
                <a:srgbClr val="FFFFFF"/>
              </a:solidFill>
              <a:cs typeface="Arial" charset="0"/>
            </a:endParaRPr>
          </a:p>
        </p:txBody>
      </p:sp>
      <p:sp>
        <p:nvSpPr>
          <p:cNvPr id="9" name="Footer Placeholder 4"/>
          <p:cNvSpPr>
            <a:spLocks noGrp="1"/>
          </p:cNvSpPr>
          <p:nvPr>
            <p:ph type="ftr" sz="quarter" idx="11"/>
          </p:nvPr>
        </p:nvSpPr>
        <p:spPr>
          <a:xfrm>
            <a:off x="836319" y="6554311"/>
            <a:ext cx="4677095" cy="144247"/>
          </a:xfrm>
          <a:prstGeom prst="rect">
            <a:avLst/>
          </a:prstGeom>
        </p:spPr>
        <p:txBody>
          <a:bodyPr lIns="91399" tIns="45701" rIns="91399" bIns="45701"/>
          <a:lstStyle>
            <a:lvl1pPr>
              <a:defRPr>
                <a:solidFill>
                  <a:schemeClr val="bg1"/>
                </a:solidFill>
              </a:defRPr>
            </a:lvl1pPr>
          </a:lstStyle>
          <a:p>
            <a:pPr fontAlgn="base">
              <a:spcBef>
                <a:spcPct val="0"/>
              </a:spcBef>
              <a:spcAft>
                <a:spcPct val="0"/>
              </a:spcAft>
            </a:pPr>
            <a:endParaRPr lang="es-ES" sz="1400">
              <a:solidFill>
                <a:srgbClr val="FFFFFF"/>
              </a:solidFill>
              <a:cs typeface="Arial" charset="0"/>
            </a:endParaRPr>
          </a:p>
        </p:txBody>
      </p:sp>
    </p:spTree>
    <p:extLst>
      <p:ext uri="{BB962C8B-B14F-4D97-AF65-F5344CB8AC3E}">
        <p14:creationId xmlns:p14="http://schemas.microsoft.com/office/powerpoint/2010/main" val="628384777"/>
      </p:ext>
    </p:extLst>
  </p:cSld>
  <p:clrMapOvr>
    <a:masterClrMapping/>
  </p:clrMapOvr>
  <p:timing>
    <p:tnLst>
      <p:par>
        <p:cTn id="1" dur="indefinite" restart="never" nodeType="tmRoot"/>
      </p:par>
    </p:tnLst>
  </p:timing>
</p:sldLayout>
</file>

<file path=ppt/slideLayouts/slideLayout420.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152522154"/>
      </p:ext>
    </p:extLst>
  </p:cSld>
  <p:clrMapOvr>
    <a:masterClrMapping/>
  </p:clrMapOvr>
  <p:timing>
    <p:tnLst>
      <p:par>
        <p:cTn id="1" dur="indefinite" restart="never" nodeType="tmRoot"/>
      </p:par>
    </p:tnLst>
  </p:timing>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17178295"/>
      </p:ext>
    </p:extLst>
  </p:cSld>
  <p:clrMapOvr>
    <a:masterClrMapping/>
  </p:clrMapOvr>
  <p:timing>
    <p:tnLst>
      <p:par>
        <p:cTn id="1" dur="indefinite" restart="never" nodeType="tmRoot"/>
      </p:par>
    </p:tnLst>
  </p:timing>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34500658"/>
      </p:ext>
    </p:extLst>
  </p:cSld>
  <p:clrMapOvr>
    <a:masterClrMapping/>
  </p:clrMapOvr>
  <p:timing>
    <p:tnLst>
      <p:par>
        <p:cTn id="1" dur="indefinite" restart="never" nodeType="tmRoot"/>
      </p:par>
    </p:tnLst>
  </p:timing>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393642403"/>
      </p:ext>
    </p:extLst>
  </p:cSld>
  <p:clrMapOvr>
    <a:masterClrMapping/>
  </p:clrMapOvr>
  <p:timing>
    <p:tnLst>
      <p:par>
        <p:cTn id="1" dur="indefinite" restart="never" nodeType="tmRoot"/>
      </p:par>
    </p:tnLst>
  </p:timing>
</p:sldLayout>
</file>

<file path=ppt/slideLayouts/slideLayout424.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928312098"/>
      </p:ext>
    </p:extLst>
  </p:cSld>
  <p:clrMapOvr>
    <a:masterClrMapping/>
  </p:clrMapOvr>
  <p:timing>
    <p:tnLst>
      <p:par>
        <p:cTn id="1" dur="indefinite" restart="never" nodeType="tmRoot"/>
      </p:par>
    </p:tn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11018147"/>
      </p:ext>
    </p:extLst>
  </p:cSld>
  <p:clrMapOvr>
    <a:masterClrMapping/>
  </p:clrMapOvr>
  <p:timing>
    <p:tnLst>
      <p:par>
        <p:cTn id="1" dur="indefinite" restart="never" nodeType="tmRoot"/>
      </p:par>
    </p:tn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02911217"/>
      </p:ext>
    </p:extLst>
  </p:cSld>
  <p:clrMapOvr>
    <a:masterClrMapping/>
  </p:clrMapOvr>
  <p:timing>
    <p:tnLst>
      <p:par>
        <p:cTn id="1" dur="indefinite" restart="never" nodeType="tmRoot"/>
      </p:par>
    </p:tn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748824471"/>
      </p:ext>
    </p:extLst>
  </p:cSld>
  <p:clrMapOvr>
    <a:masterClrMapping/>
  </p:clrMapOvr>
  <p:timing>
    <p:tnLst>
      <p:par>
        <p:cTn id="1" dur="indefinite" restart="never" nodeType="tmRoot"/>
      </p:par>
    </p:tnLst>
  </p:timing>
</p:sldLayout>
</file>

<file path=ppt/slideLayouts/slideLayout428.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510698105"/>
      </p:ext>
    </p:extLst>
  </p:cSld>
  <p:clrMapOvr>
    <a:masterClrMapping/>
  </p:clrMapOvr>
  <p:timing>
    <p:tnLst>
      <p:par>
        <p:cTn id="1" dur="indefinite" restart="never" nodeType="tmRoot"/>
      </p:par>
    </p:tnLst>
  </p:timing>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9634039"/>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4" descr="DEL_COL"/>
          <p:cNvPicPr preferRelativeResize="0">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8673" y="358799"/>
            <a:ext cx="2046552" cy="377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pic>
      <p:sp>
        <p:nvSpPr>
          <p:cNvPr id="1433602" name="Rectangle 2"/>
          <p:cNvSpPr>
            <a:spLocks noGrp="1" noChangeArrowheads="1"/>
          </p:cNvSpPr>
          <p:nvPr>
            <p:ph type="ctrTitle"/>
          </p:nvPr>
        </p:nvSpPr>
        <p:spPr>
          <a:xfrm>
            <a:off x="388690" y="2698780"/>
            <a:ext cx="9123495" cy="615553"/>
          </a:xfrm>
        </p:spPr>
        <p:txBody>
          <a:bodyPr>
            <a:spAutoFit/>
          </a:bodyPr>
          <a:lstStyle>
            <a:lvl1pPr>
              <a:lnSpc>
                <a:spcPts val="4800"/>
              </a:lnSpc>
              <a:defRPr sz="4000" b="0">
                <a:latin typeface="Times New Roman" pitchFamily="18" charset="0"/>
              </a:defRPr>
            </a:lvl1pPr>
          </a:lstStyle>
          <a:p>
            <a:r>
              <a:rPr lang="es-AR" noProof="0" smtClean="0"/>
              <a:t>Click to edit Master title style</a:t>
            </a:r>
            <a:endParaRPr lang="es-AR" noProof="0"/>
          </a:p>
        </p:txBody>
      </p:sp>
      <p:sp>
        <p:nvSpPr>
          <p:cNvPr id="1433603" name="Rectangle 3"/>
          <p:cNvSpPr>
            <a:spLocks noGrp="1" noChangeArrowheads="1"/>
          </p:cNvSpPr>
          <p:nvPr>
            <p:ph type="subTitle" idx="1"/>
          </p:nvPr>
        </p:nvSpPr>
        <p:spPr>
          <a:xfrm>
            <a:off x="388673" y="5397530"/>
            <a:ext cx="5849012" cy="276999"/>
          </a:xfrm>
        </p:spPr>
        <p:txBody>
          <a:bodyPr>
            <a:spAutoFit/>
          </a:bodyPr>
          <a:lstStyle>
            <a:lvl1pPr>
              <a:defRPr/>
            </a:lvl1pPr>
          </a:lstStyle>
          <a:p>
            <a:r>
              <a:rPr lang="es-AR" noProof="0" smtClean="0"/>
              <a:t>Click to edit Master subtitle style</a:t>
            </a:r>
            <a:endParaRPr lang="es-AR" noProof="0"/>
          </a:p>
        </p:txBody>
      </p:sp>
    </p:spTree>
    <p:extLst>
      <p:ext uri="{BB962C8B-B14F-4D97-AF65-F5344CB8AC3E}">
        <p14:creationId xmlns:p14="http://schemas.microsoft.com/office/powerpoint/2010/main" val="2015570958"/>
      </p:ext>
    </p:extLst>
  </p:cSld>
  <p:clrMapOvr>
    <a:masterClrMapping/>
  </p:clrMapOvr>
  <p:timing>
    <p:tnLst>
      <p:par>
        <p:cTn id="1" dur="indefinite" restart="never" nodeType="tmRoot"/>
      </p:par>
    </p:tnLst>
  </p:timing>
</p:sldLayout>
</file>

<file path=ppt/slideLayouts/slideLayout430.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63844438"/>
      </p:ext>
    </p:extLst>
  </p:cSld>
  <p:clrMapOvr>
    <a:masterClrMapping/>
  </p:clrMapOvr>
  <p:timing>
    <p:tnLst>
      <p:par>
        <p:cTn id="1" dur="indefinite" restart="never" nodeType="tmRoot"/>
      </p:par>
    </p:tnLst>
  </p:timing>
</p:sldLayout>
</file>

<file path=ppt/slideLayouts/slideLayout431.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485334215"/>
      </p:ext>
    </p:extLst>
  </p:cSld>
  <p:clrMapOvr>
    <a:masterClrMapping/>
  </p:clrMapOvr>
  <p:timing>
    <p:tnLst>
      <p:par>
        <p:cTn id="1" dur="indefinite" restart="never" nodeType="tmRoot"/>
      </p:par>
    </p:tnLst>
  </p:timing>
</p:sldLayout>
</file>

<file path=ppt/slideLayouts/slideLayout432.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590795297"/>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8416552"/>
      </p:ext>
    </p:extLst>
  </p:cSld>
  <p:clrMapOvr>
    <a:masterClrMapping/>
  </p:clrMapOvr>
  <p:timing>
    <p:tnLst>
      <p:par>
        <p:cTn id="1" dur="indefinite" restart="never" nodeType="tmRoot"/>
      </p:par>
    </p:tnLst>
  </p:timing>
</p:sldLayout>
</file>

<file path=ppt/slideLayouts/slideLayout434.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55189501"/>
      </p:ext>
    </p:extLst>
  </p:cSld>
  <p:clrMapOvr>
    <a:masterClrMapping/>
  </p:clrMapOvr>
  <p:timing>
    <p:tnLst>
      <p:par>
        <p:cTn id="1" dur="indefinite" restart="never" nodeType="tmRoot"/>
      </p:par>
    </p:tnLst>
  </p:timing>
</p:sldLayout>
</file>

<file path=ppt/slideLayouts/slideLayout435.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03623739"/>
      </p:ext>
    </p:extLst>
  </p:cSld>
  <p:clrMapOvr>
    <a:masterClrMapping/>
  </p:clrMapOvr>
  <p:timing>
    <p:tnLst>
      <p:par>
        <p:cTn id="1" dur="indefinite" restart="never" nodeType="tmRoot"/>
      </p:par>
    </p:tnLst>
  </p:timing>
</p:sldLayout>
</file>

<file path=ppt/slideLayouts/slideLayout436.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99436180"/>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209875727"/>
      </p:ext>
    </p:extLst>
  </p:cSld>
  <p:clrMapOvr>
    <a:masterClrMapping/>
  </p:clrMapOvr>
  <p:timing>
    <p:tnLst>
      <p:par>
        <p:cTn id="1" dur="indefinite" restart="never" nodeType="tmRoot"/>
      </p:par>
    </p:tn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7054461"/>
      </p:ext>
    </p:extLst>
  </p:cSld>
  <p:clrMapOvr>
    <a:masterClrMapping/>
  </p:clrMapOvr>
  <p:timing>
    <p:tnLst>
      <p:par>
        <p:cTn id="1" dur="indefinite" restart="never" nodeType="tmRoot"/>
      </p:par>
    </p:tnLst>
  </p:timing>
</p:sldLayout>
</file>

<file path=ppt/slideLayouts/slideLayout439.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649850132"/>
      </p:ext>
    </p:extLst>
  </p:cSld>
  <p:clrMapOvr>
    <a:masterClrMapping/>
  </p:clrMapOvr>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AR" noProof="0" smtClean="0"/>
              <a:t>Click to edit Master title style</a:t>
            </a:r>
            <a:endParaRPr lang="es-AR" noProof="0"/>
          </a:p>
        </p:txBody>
      </p:sp>
      <p:sp>
        <p:nvSpPr>
          <p:cNvPr id="3" name="Content Placeholder 2"/>
          <p:cNvSpPr>
            <a:spLocks noGrp="1"/>
          </p:cNvSpPr>
          <p:nvPr>
            <p:ph idx="1"/>
          </p:nvPr>
        </p:nvSpPr>
        <p:spPr/>
        <p:txBody>
          <a:bodyPr/>
          <a:lstStyle/>
          <a:p>
            <a:pPr lvl="0"/>
            <a:r>
              <a:rPr lang="es-AR" noProof="0" smtClean="0"/>
              <a:t>Click to edit Master text styles</a:t>
            </a:r>
          </a:p>
          <a:p>
            <a:pPr lvl="1"/>
            <a:r>
              <a:rPr lang="es-AR" noProof="0" smtClean="0"/>
              <a:t>Second level</a:t>
            </a:r>
          </a:p>
          <a:p>
            <a:pPr lvl="2"/>
            <a:r>
              <a:rPr lang="es-AR" noProof="0" smtClean="0"/>
              <a:t>Third level</a:t>
            </a:r>
          </a:p>
          <a:p>
            <a:pPr lvl="3"/>
            <a:r>
              <a:rPr lang="es-AR" noProof="0" smtClean="0"/>
              <a:t>Fourth level</a:t>
            </a:r>
          </a:p>
          <a:p>
            <a:pPr lvl="4"/>
            <a:r>
              <a:rPr lang="es-AR" noProof="0" smtClean="0"/>
              <a:t>Fifth level</a:t>
            </a:r>
            <a:endParaRPr lang="es-AR" noProof="0"/>
          </a:p>
        </p:txBody>
      </p:sp>
    </p:spTree>
    <p:extLst>
      <p:ext uri="{BB962C8B-B14F-4D97-AF65-F5344CB8AC3E}">
        <p14:creationId xmlns:p14="http://schemas.microsoft.com/office/powerpoint/2010/main" val="3641145306"/>
      </p:ext>
    </p:extLst>
  </p:cSld>
  <p:clrMapOvr>
    <a:masterClrMapping/>
  </p:clrMapOvr>
  <p:timing>
    <p:tnLst>
      <p:par>
        <p:cTn id="1" dur="indefinite" restart="never" nodeType="tmRoot"/>
      </p:par>
    </p:tnLst>
  </p:timing>
</p:sldLayout>
</file>

<file path=ppt/slideLayouts/slideLayout440.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003477286"/>
      </p:ext>
    </p:extLst>
  </p:cSld>
  <p:clrMapOvr>
    <a:masterClrMapping/>
  </p:clrMapOvr>
  <p:timing>
    <p:tnLst>
      <p:par>
        <p:cTn id="1" dur="indefinite" restart="never" nodeType="tmRoot"/>
      </p:par>
    </p:tnLst>
  </p:timing>
</p:sldLayout>
</file>

<file path=ppt/slideLayouts/slideLayout441.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896539701"/>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154297204"/>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4037356060"/>
      </p:ext>
    </p:extLst>
  </p:cSld>
  <p:clrMapOvr>
    <a:masterClrMapping/>
  </p:clrMapOvr>
  <p:timing>
    <p:tnLst>
      <p:par>
        <p:cTn id="1" dur="indefinite" restart="never" nodeType="tmRoot"/>
      </p:par>
    </p:tnLst>
  </p:timing>
</p:sldLayout>
</file>

<file path=ppt/slideLayouts/slideLayout444.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734416978"/>
      </p:ext>
    </p:extLst>
  </p:cSld>
  <p:clrMapOvr>
    <a:masterClrMapping/>
  </p:clrMapOvr>
  <p:timing>
    <p:tnLst>
      <p:par>
        <p:cTn id="1" dur="indefinite" restart="never" nodeType="tmRoot"/>
      </p:par>
    </p:tnLst>
  </p:timing>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803248051"/>
      </p:ext>
    </p:extLst>
  </p:cSld>
  <p:clrMapOvr>
    <a:masterClrMapping/>
  </p:clrMapOvr>
  <p:timing>
    <p:tnLst>
      <p:par>
        <p:cTn id="1" dur="indefinite" restart="never" nodeType="tmRoot"/>
      </p:par>
    </p:tnLst>
  </p:timing>
</p:sldLayout>
</file>

<file path=ppt/slideLayouts/slideLayout446.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276965126"/>
      </p:ext>
    </p:extLst>
  </p:cSld>
  <p:clrMapOvr>
    <a:masterClrMapping/>
  </p:clrMapOvr>
  <p:timing>
    <p:tnLst>
      <p:par>
        <p:cTn id="1" dur="indefinite" restart="never" nodeType="tmRoot"/>
      </p:par>
    </p:tnLst>
  </p:timing>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69015006"/>
      </p:ext>
    </p:extLst>
  </p:cSld>
  <p:clrMapOvr>
    <a:masterClrMapping/>
  </p:clrMapOvr>
  <p:timing>
    <p:tnLst>
      <p:par>
        <p:cTn id="1" dur="indefinite" restart="never" nodeType="tmRoot"/>
      </p:par>
    </p:tn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62478194"/>
      </p:ext>
    </p:extLst>
  </p:cSld>
  <p:clrMapOvr>
    <a:masterClrMapping/>
  </p:clrMapOvr>
  <p:timing>
    <p:tnLst>
      <p:par>
        <p:cTn id="1" dur="indefinite" restart="never" nodeType="tmRoot"/>
      </p:par>
    </p:tn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94953738"/>
      </p:ext>
    </p:extLst>
  </p:cSld>
  <p:clrMapOvr>
    <a:masterClrMapping/>
  </p:clrMapOvr>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AR" noProof="0" smtClean="0"/>
              <a:t>Click to edit Master title style</a:t>
            </a:r>
            <a:endParaRPr lang="es-AR" noProof="0"/>
          </a:p>
        </p:txBody>
      </p:sp>
      <p:sp>
        <p:nvSpPr>
          <p:cNvPr id="3" name="Rectangle 5"/>
          <p:cNvSpPr>
            <a:spLocks noGrp="1" noChangeArrowheads="1"/>
          </p:cNvSpPr>
          <p:nvPr>
            <p:ph type="sldNum" sz="quarter" idx="10"/>
          </p:nvPr>
        </p:nvSpPr>
        <p:spPr>
          <a:xfrm>
            <a:off x="388690" y="6567488"/>
            <a:ext cx="385233" cy="152400"/>
          </a:xfrm>
          <a:prstGeom prst="rect">
            <a:avLst/>
          </a:prstGeom>
        </p:spPr>
        <p:txBody>
          <a:bodyPr lIns="91399" tIns="45701" rIns="91399" bIns="45701"/>
          <a:lstStyle>
            <a:lvl1pPr>
              <a:defRPr/>
            </a:lvl1pPr>
          </a:lstStyle>
          <a:p>
            <a:pPr fontAlgn="base">
              <a:spcBef>
                <a:spcPct val="0"/>
              </a:spcBef>
              <a:spcAft>
                <a:spcPct val="0"/>
              </a:spcAft>
              <a:defRPr/>
            </a:pPr>
            <a:fld id="{4E0537CB-44F0-47B9-BBFF-84B4A03DE057}" type="slidenum">
              <a:rPr lang="es-AR" altLang="en-GB" sz="1400">
                <a:solidFill>
                  <a:srgbClr val="000066"/>
                </a:solidFill>
                <a:cs typeface="Arial" charset="0"/>
              </a:rPr>
              <a:pPr fontAlgn="base">
                <a:spcBef>
                  <a:spcPct val="0"/>
                </a:spcBef>
                <a:spcAft>
                  <a:spcPct val="0"/>
                </a:spcAft>
                <a:defRPr/>
              </a:pPr>
              <a:t>‹#›</a:t>
            </a:fld>
            <a:endParaRPr lang="es-AR" altLang="en-GB" sz="1400" dirty="0">
              <a:solidFill>
                <a:srgbClr val="000066"/>
              </a:solidFill>
              <a:cs typeface="Arial" charset="0"/>
            </a:endParaRPr>
          </a:p>
        </p:txBody>
      </p:sp>
    </p:spTree>
    <p:extLst>
      <p:ext uri="{BB962C8B-B14F-4D97-AF65-F5344CB8AC3E}">
        <p14:creationId xmlns:p14="http://schemas.microsoft.com/office/powerpoint/2010/main" val="918821237"/>
      </p:ext>
    </p:extLst>
  </p:cSld>
  <p:clrMapOvr>
    <a:masterClrMapping/>
  </p:clrMapOvr>
  <p:timing>
    <p:tnLst>
      <p:par>
        <p:cTn id="1" dur="indefinite" restart="never" nodeType="tmRoot"/>
      </p:par>
    </p:tnLst>
  </p:timing>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70780080"/>
      </p:ext>
    </p:extLst>
  </p:cSld>
  <p:clrMapOvr>
    <a:masterClrMapping/>
  </p:clrMapOvr>
  <p:timing>
    <p:tnLst>
      <p:par>
        <p:cTn id="1" dur="indefinite" restart="never" nodeType="tmRoot"/>
      </p:par>
    </p:tnLst>
  </p:timing>
</p:sldLayout>
</file>

<file path=ppt/slideLayouts/slideLayout451.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262263265"/>
      </p:ext>
    </p:extLst>
  </p:cSld>
  <p:clrMapOvr>
    <a:masterClrMapping/>
  </p:clrMapOvr>
  <p:timing>
    <p:tnLst>
      <p:par>
        <p:cTn id="1" dur="indefinite" restart="never" nodeType="tmRoot"/>
      </p:par>
    </p:tnLst>
  </p:timing>
</p:sldLayout>
</file>

<file path=ppt/slideLayouts/slideLayout452.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12794775"/>
      </p:ext>
    </p:extLst>
  </p:cSld>
  <p:clrMapOvr>
    <a:masterClrMapping/>
  </p:clrMapOvr>
  <p:timing>
    <p:tnLst>
      <p:par>
        <p:cTn id="1" dur="indefinite" restart="never" nodeType="tmRoot"/>
      </p:par>
    </p:tnLst>
  </p:timing>
</p:sldLayout>
</file>

<file path=ppt/slideLayouts/slideLayout453.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92153690"/>
      </p:ext>
    </p:extLst>
  </p:cSld>
  <p:clrMapOvr>
    <a:masterClrMapping/>
  </p:clrMapOvr>
  <p:timing>
    <p:tnLst>
      <p:par>
        <p:cTn id="1" dur="indefinite" restart="never" nodeType="tmRoot"/>
      </p:par>
    </p:tnLst>
  </p:timing>
</p:sldLayout>
</file>

<file path=ppt/slideLayouts/slideLayout454.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837887515"/>
      </p:ext>
    </p:extLst>
  </p:cSld>
  <p:clrMapOvr>
    <a:masterClrMapping/>
  </p:clrMapOvr>
  <p:timing>
    <p:tnLst>
      <p:par>
        <p:cTn id="1" dur="indefinite" restart="never" nodeType="tmRoot"/>
      </p:par>
    </p:tnLst>
  </p:timing>
</p:sldLayout>
</file>

<file path=ppt/slideLayouts/slideLayout455.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109158074"/>
      </p:ext>
    </p:extLst>
  </p:cSld>
  <p:clrMapOvr>
    <a:masterClrMapping/>
  </p:clrMapOvr>
  <p:timing>
    <p:tnLst>
      <p:par>
        <p:cTn id="1" dur="indefinite" restart="never" nodeType="tmRoot"/>
      </p:par>
    </p:tnLst>
  </p:timing>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747018155"/>
      </p:ext>
    </p:extLst>
  </p:cSld>
  <p:clrMapOvr>
    <a:masterClrMapping/>
  </p:clrMapOvr>
  <p:timing>
    <p:tnLst>
      <p:par>
        <p:cTn id="1" dur="indefinite" restart="never" nodeType="tmRoot"/>
      </p:par>
    </p:tnLst>
  </p:timing>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42554832"/>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990535"/>
      </p:ext>
    </p:extLst>
  </p:cSld>
  <p:clrMapOvr>
    <a:masterClrMapping/>
  </p:clrMapOvr>
  <p:timing>
    <p:tnLst>
      <p:par>
        <p:cTn id="1" dur="indefinite" restart="never" nodeType="tmRoot"/>
      </p:par>
    </p:tnLst>
  </p:timing>
</p:sldLayout>
</file>

<file path=ppt/slideLayouts/slideLayout459.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77326418"/>
      </p:ext>
    </p:extLst>
  </p:cSld>
  <p:clrMapOvr>
    <a:masterClrMapping/>
  </p:clrMapOvr>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68244877"/>
      </p:ext>
    </p:extLst>
  </p:cSld>
  <p:clrMapOvr>
    <a:masterClrMapping/>
  </p:clrMapOvr>
  <p:timing>
    <p:tnLst>
      <p:par>
        <p:cTn id="1" dur="indefinite" restart="never" nodeType="tmRoot"/>
      </p:par>
    </p:tnLst>
  </p:timing>
</p:sldLayout>
</file>

<file path=ppt/slideLayouts/slideLayout460.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618904783"/>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832784663"/>
      </p:ext>
    </p:extLst>
  </p:cSld>
  <p:clrMapOvr>
    <a:masterClrMapping/>
  </p:clrMapOvr>
  <p:timing>
    <p:tnLst>
      <p:par>
        <p:cTn id="1" dur="indefinite" restart="never" nodeType="tmRoot"/>
      </p:par>
    </p:tnLst>
  </p:timing>
</p:sldLayout>
</file>

<file path=ppt/slideLayouts/slideLayout462.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65369103"/>
      </p:ext>
    </p:extLst>
  </p:cSld>
  <p:clrMapOvr>
    <a:masterClrMapping/>
  </p:clrMapOvr>
  <p:timing>
    <p:tnLst>
      <p:par>
        <p:cTn id="1" dur="indefinite" restart="never" nodeType="tmRoot"/>
      </p:par>
    </p:tnLst>
  </p:timing>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691793234"/>
      </p:ext>
    </p:extLst>
  </p:cSld>
  <p:clrMapOvr>
    <a:masterClrMapping/>
  </p:clrMapOvr>
  <p:timing>
    <p:tnLst>
      <p:par>
        <p:cTn id="1" dur="indefinite" restart="never" nodeType="tmRoot"/>
      </p:par>
    </p:tnLst>
  </p:timing>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21284093"/>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04592913"/>
      </p:ext>
    </p:extLst>
  </p:cSld>
  <p:clrMapOvr>
    <a:masterClrMapping/>
  </p:clrMapOvr>
  <p:timing>
    <p:tnLst>
      <p:par>
        <p:cTn id="1" dur="indefinite" restart="never" nodeType="tmRoot"/>
      </p:par>
    </p:tnLst>
  </p:timing>
</p:sldLayout>
</file>

<file path=ppt/slideLayouts/slideLayout466.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040484264"/>
      </p:ext>
    </p:extLst>
  </p:cSld>
  <p:clrMapOvr>
    <a:masterClrMapping/>
  </p:clrMapOvr>
  <p:timing>
    <p:tnLst>
      <p:par>
        <p:cTn id="1" dur="indefinite" restart="never" nodeType="tmRoot"/>
      </p:par>
    </p:tnLst>
  </p:timing>
</p:sldLayout>
</file>

<file path=ppt/slideLayouts/slideLayout467.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115823892"/>
      </p:ext>
    </p:extLst>
  </p:cSld>
  <p:clrMapOvr>
    <a:masterClrMapping/>
  </p:clrMapOvr>
  <p:timing>
    <p:tnLst>
      <p:par>
        <p:cTn id="1" dur="indefinite" restart="never" nodeType="tmRoot"/>
      </p:par>
    </p:tnLst>
  </p:timing>
</p:sldLayout>
</file>

<file path=ppt/slideLayouts/slideLayout468.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705743281"/>
      </p:ext>
    </p:extLst>
  </p:cSld>
  <p:clrMapOvr>
    <a:masterClrMapping/>
  </p:clrMapOvr>
  <p:timing>
    <p:tnLst>
      <p:par>
        <p:cTn id="1" dur="indefinite" restart="never" nodeType="tmRoot"/>
      </p:par>
    </p:tnLst>
  </p:timing>
</p:sldLayout>
</file>

<file path=ppt/slideLayouts/slideLayout469.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34855214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sz="1400">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5"/>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04" y="6554307"/>
            <a:ext cx="306387" cy="144247"/>
          </a:xfrm>
          <a:prstGeom prst="rect">
            <a:avLst/>
          </a:prstGeom>
        </p:spPr>
        <p:txBody>
          <a:bodyPr lIns="91399" tIns="45701" rIns="91399" bIns="45701"/>
          <a:lstStyle>
            <a:lvl1pPr>
              <a:defRPr>
                <a:solidFill>
                  <a:schemeClr val="bg1"/>
                </a:solidFill>
              </a:defRPr>
            </a:lvl1pPr>
          </a:lstStyle>
          <a:p>
            <a:pPr fontAlgn="base">
              <a:spcBef>
                <a:spcPct val="0"/>
              </a:spcBef>
              <a:spcAft>
                <a:spcPct val="0"/>
              </a:spcAft>
            </a:pPr>
            <a:fld id="{20A7A354-C5FB-4D1E-BE75-5A939ED93F75}" type="slidenum">
              <a:rPr lang="es-ES" sz="1400" smtClean="0">
                <a:solidFill>
                  <a:srgbClr val="FFFFFF"/>
                </a:solidFill>
                <a:cs typeface="Arial" charset="0"/>
              </a:rPr>
              <a:pPr fontAlgn="base">
                <a:spcBef>
                  <a:spcPct val="0"/>
                </a:spcBef>
                <a:spcAft>
                  <a:spcPct val="0"/>
                </a:spcAft>
              </a:pPr>
              <a:t>‹#›</a:t>
            </a:fld>
            <a:endParaRPr lang="es-ES" sz="1400">
              <a:solidFill>
                <a:srgbClr val="FFFFFF"/>
              </a:solidFill>
              <a:cs typeface="Arial" charset="0"/>
            </a:endParaRPr>
          </a:p>
        </p:txBody>
      </p:sp>
      <p:sp>
        <p:nvSpPr>
          <p:cNvPr id="9" name="Footer Placeholder 4"/>
          <p:cNvSpPr>
            <a:spLocks noGrp="1"/>
          </p:cNvSpPr>
          <p:nvPr>
            <p:ph type="ftr" sz="quarter" idx="11"/>
          </p:nvPr>
        </p:nvSpPr>
        <p:spPr>
          <a:xfrm>
            <a:off x="836319" y="6554307"/>
            <a:ext cx="4677095" cy="144247"/>
          </a:xfrm>
          <a:prstGeom prst="rect">
            <a:avLst/>
          </a:prstGeom>
        </p:spPr>
        <p:txBody>
          <a:bodyPr lIns="91399" tIns="45701" rIns="91399" bIns="45701"/>
          <a:lstStyle>
            <a:lvl1pPr>
              <a:defRPr>
                <a:solidFill>
                  <a:schemeClr val="bg1"/>
                </a:solidFill>
              </a:defRPr>
            </a:lvl1pPr>
          </a:lstStyle>
          <a:p>
            <a:pPr fontAlgn="base">
              <a:spcBef>
                <a:spcPct val="0"/>
              </a:spcBef>
              <a:spcAft>
                <a:spcPct val="0"/>
              </a:spcAft>
            </a:pPr>
            <a:endParaRPr lang="es-ES" sz="1400">
              <a:solidFill>
                <a:srgbClr val="FFFFFF"/>
              </a:solidFill>
              <a:cs typeface="Arial" charset="0"/>
            </a:endParaRPr>
          </a:p>
        </p:txBody>
      </p:sp>
    </p:spTree>
    <p:extLst>
      <p:ext uri="{BB962C8B-B14F-4D97-AF65-F5344CB8AC3E}">
        <p14:creationId xmlns:p14="http://schemas.microsoft.com/office/powerpoint/2010/main" val="2451188455"/>
      </p:ext>
    </p:extLst>
  </p:cSld>
  <p:clrMapOvr>
    <a:masterClrMapping/>
  </p:clrMapOvr>
  <p:timing>
    <p:tnLst>
      <p:par>
        <p:cTn id="1" dur="indefinite" restart="never" nodeType="tmRoot"/>
      </p:par>
    </p:tnLst>
  </p:timing>
</p:sldLayout>
</file>

<file path=ppt/slideLayouts/slideLayout4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453853488"/>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963255121"/>
      </p:ext>
    </p:extLst>
  </p:cSld>
  <p:clrMapOvr>
    <a:masterClrMapping/>
  </p:clrMapOvr>
  <p:timing>
    <p:tnLst>
      <p:par>
        <p:cTn id="1" dur="indefinite" restart="never" nodeType="tmRoot"/>
      </p:par>
    </p:tnLst>
  </p:timing>
</p:sldLayout>
</file>

<file path=ppt/slideLayouts/slideLayout472.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305"/>
            <a:ext cx="8636794" cy="4795837"/>
          </a:xfrm>
          <a:prstGeom prst="rect">
            <a:avLst/>
          </a:prstGeom>
          <a:solidFill>
            <a:schemeClr val="bg1"/>
          </a:solidFill>
          <a:ln w="19050" algn="ctr">
            <a:solidFill>
              <a:schemeClr val="accent1"/>
            </a:solidFill>
            <a:miter lim="800000"/>
            <a:headEnd/>
            <a:tailEnd/>
          </a:ln>
          <a:effectLst/>
        </p:spPr>
        <p:txBody>
          <a:bodyPr lIns="89941" tIns="89941" rIns="89941" bIns="89941" anchor="ctr"/>
          <a:lstStyle/>
          <a:p>
            <a:pPr marL="118985" indent="-118985" defTabSz="914400" eaLnBrk="0" fontAlgn="base" hangingPunct="0">
              <a:spcBef>
                <a:spcPct val="50000"/>
              </a:spcBef>
              <a:spcAft>
                <a:spcPct val="0"/>
              </a:spcAft>
              <a:defRPr/>
            </a:pPr>
            <a:endParaRPr lang="en-US" sz="1100" b="1">
              <a:solidFill>
                <a:srgbClr val="000000"/>
              </a:solidFill>
              <a:cs typeface="Arial" pitchFamily="34" charset="0"/>
            </a:endParaRPr>
          </a:p>
        </p:txBody>
      </p:sp>
      <p:sp>
        <p:nvSpPr>
          <p:cNvPr id="3700739" name="MSTSHP_03"/>
          <p:cNvSpPr>
            <a:spLocks noGrp="1" noChangeArrowheads="1"/>
          </p:cNvSpPr>
          <p:nvPr>
            <p:ph type="ctrTitle" sz="quarter"/>
          </p:nvPr>
        </p:nvSpPr>
        <p:spPr>
          <a:xfrm>
            <a:off x="966542" y="269562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n-US" smtClean="0"/>
              <a:t>Click to edit Master title style</a:t>
            </a:r>
            <a:endParaRPr lang="en-US" dirty="0"/>
          </a:p>
        </p:txBody>
      </p:sp>
      <p:sp>
        <p:nvSpPr>
          <p:cNvPr id="3700740" name="MSTSHP_04"/>
          <p:cNvSpPr>
            <a:spLocks noGrp="1" noChangeArrowheads="1"/>
          </p:cNvSpPr>
          <p:nvPr>
            <p:ph type="subTitle" sz="quarter" idx="1"/>
          </p:nvPr>
        </p:nvSpPr>
        <p:spPr>
          <a:xfrm>
            <a:off x="966530" y="3516336"/>
            <a:ext cx="7131977" cy="439737"/>
          </a:xfrm>
          <a:ln/>
        </p:spPr>
        <p:txBody>
          <a:bodyPr/>
          <a:lstStyle>
            <a:lvl1pPr>
              <a:lnSpc>
                <a:spcPts val="2800"/>
              </a:lnSpc>
              <a:spcBef>
                <a:spcPct val="15000"/>
              </a:spcBef>
              <a:buClrTx/>
              <a:buNone/>
              <a:defRPr sz="1800" b="1"/>
            </a:lvl1pPr>
          </a:lstStyle>
          <a:p>
            <a:r>
              <a:rPr lang="en-US" smtClean="0"/>
              <a:t>Click to edit Master subtitle style</a:t>
            </a:r>
            <a:endParaRPr lang="en-US" dirty="0"/>
          </a:p>
        </p:txBody>
      </p:sp>
    </p:spTree>
    <p:extLst>
      <p:ext uri="{BB962C8B-B14F-4D97-AF65-F5344CB8AC3E}">
        <p14:creationId xmlns:p14="http://schemas.microsoft.com/office/powerpoint/2010/main" val="4275470394"/>
      </p:ext>
    </p:extLst>
  </p:cSld>
  <p:clrMapOvr>
    <a:masterClrMapping/>
  </p:clrMapOvr>
  <p:timing>
    <p:tnLst>
      <p:par>
        <p:cTn id="1" dur="indefinite" restart="never" nodeType="tmRoot"/>
      </p:par>
    </p:tnLst>
  </p:timing>
</p:sldLayout>
</file>

<file path=ppt/slideLayouts/slideLayout473.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lIns="91380" tIns="45691" rIns="91380" bIns="45691" anchor="ctr"/>
          <a:lstStyle/>
          <a:p>
            <a:pPr defTabSz="914400" fontAlgn="base">
              <a:lnSpc>
                <a:spcPct val="106000"/>
              </a:lnSpc>
              <a:spcBef>
                <a:spcPct val="0"/>
              </a:spcBef>
              <a:spcAft>
                <a:spcPct val="0"/>
              </a:spcAft>
              <a:buFont typeface="Wingdings 2" pitchFamily="18" charset="2"/>
              <a:buNone/>
              <a:defRPr/>
            </a:pPr>
            <a:endParaRPr lang="en-US" sz="240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n-US" smtClean="0"/>
              <a:t>Click to edit Master title style</a:t>
            </a:r>
            <a:endParaRPr lang="en-US"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n-US" smtClean="0"/>
              <a:t>Click to edit Master text styles</a:t>
            </a:r>
          </a:p>
        </p:txBody>
      </p:sp>
      <p:sp>
        <p:nvSpPr>
          <p:cNvPr id="13" name="Text Box 5"/>
          <p:cNvSpPr txBox="1">
            <a:spLocks noChangeArrowheads="1"/>
          </p:cNvSpPr>
          <p:nvPr userDrawn="1"/>
        </p:nvSpPr>
        <p:spPr bwMode="invGray">
          <a:xfrm>
            <a:off x="9207677" y="6558241"/>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n-US" sz="1200" dirty="0" smtClean="0">
                <a:solidFill>
                  <a:srgbClr val="000000"/>
                </a:solidFill>
                <a:cs typeface="Arial" pitchFamily="34" charset="0"/>
              </a:rPr>
              <a:t> </a:t>
            </a:r>
            <a:fld id="{6F983060-66CA-499A-99AE-BC40BACC11A0}" type="slidenum">
              <a:rPr lang="en-US" sz="120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n-US" sz="1200" dirty="0">
                <a:solidFill>
                  <a:srgbClr val="000000"/>
                </a:solidFill>
                <a:cs typeface="Arial" pitchFamily="34" charset="0"/>
              </a:rPr>
              <a:t> </a:t>
            </a: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73" y="6613475"/>
            <a:ext cx="575537" cy="99169"/>
          </a:xfrm>
          <a:prstGeom prst="rect">
            <a:avLst/>
          </a:prstGeom>
        </p:spPr>
      </p:pic>
    </p:spTree>
    <p:extLst>
      <p:ext uri="{BB962C8B-B14F-4D97-AF65-F5344CB8AC3E}">
        <p14:creationId xmlns:p14="http://schemas.microsoft.com/office/powerpoint/2010/main" val="703076710"/>
      </p:ext>
    </p:extLst>
  </p:cSld>
  <p:clrMapOvr>
    <a:masterClrMapping/>
  </p:clrMapOvr>
  <p:timing>
    <p:tnLst>
      <p:par>
        <p:cTn id="1" dur="indefinite" restart="never" nodeType="tmRoot"/>
      </p:par>
    </p:tnLst>
  </p:timing>
</p:sldLayout>
</file>

<file path=ppt/slideLayouts/slideLayout474.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6" y="2551190"/>
            <a:ext cx="7429500" cy="1344168"/>
          </a:xfrm>
          <a:ln w="28575">
            <a:solidFill>
              <a:srgbClr val="003399"/>
            </a:solidFill>
          </a:ln>
        </p:spPr>
        <p:txBody>
          <a:bodyPr lIns="228453" rIns="228453" anchor="ctr" anchorCtr="1"/>
          <a:lstStyle>
            <a:lvl1pPr algn="ctr">
              <a:spcBef>
                <a:spcPts val="0"/>
              </a:spcBef>
              <a:defRPr sz="2400" b="1"/>
            </a:lvl1pPr>
          </a:lstStyle>
          <a:p>
            <a:pPr lvl="0"/>
            <a:r>
              <a:rPr lang="en-US" smtClean="0"/>
              <a:t>Click to edit Master text styles</a:t>
            </a:r>
          </a:p>
        </p:txBody>
      </p:sp>
    </p:spTree>
    <p:extLst>
      <p:ext uri="{BB962C8B-B14F-4D97-AF65-F5344CB8AC3E}">
        <p14:creationId xmlns:p14="http://schemas.microsoft.com/office/powerpoint/2010/main" val="3872751067"/>
      </p:ext>
    </p:extLst>
  </p:cSld>
  <p:clrMapOvr>
    <a:masterClrMapping/>
  </p:clrMapOvr>
  <p:timing>
    <p:tnLst>
      <p:par>
        <p:cTn id="1" dur="indefinite" restart="never" nodeType="tmRoot"/>
      </p:par>
    </p:tnLst>
  </p:timing>
</p:sldLayout>
</file>

<file path=ppt/slideLayouts/slideLayout475.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6" y="2551190"/>
            <a:ext cx="7429500" cy="1344168"/>
          </a:xfrm>
        </p:spPr>
        <p:txBody>
          <a:bodyPr anchor="ctr"/>
          <a:lstStyle>
            <a:lvl1pPr>
              <a:spcBef>
                <a:spcPts val="200"/>
              </a:spcBef>
              <a:defRPr sz="2400"/>
            </a:lvl1pPr>
          </a:lstStyle>
          <a:p>
            <a:pPr lvl="0"/>
            <a:r>
              <a:rPr lang="en-US" smtClean="0"/>
              <a:t>Click to edit Master text styles</a:t>
            </a:r>
          </a:p>
          <a:p>
            <a:pPr lvl="1"/>
            <a:r>
              <a:rPr lang="en-US" smtClean="0"/>
              <a:t>Second level</a:t>
            </a:r>
          </a:p>
        </p:txBody>
      </p:sp>
    </p:spTree>
    <p:extLst>
      <p:ext uri="{BB962C8B-B14F-4D97-AF65-F5344CB8AC3E}">
        <p14:creationId xmlns:p14="http://schemas.microsoft.com/office/powerpoint/2010/main" val="2114433067"/>
      </p:ext>
    </p:extLst>
  </p:cSld>
  <p:clrMapOvr>
    <a:masterClrMapping/>
  </p:clrMapOvr>
  <p:timing>
    <p:tnLst>
      <p:par>
        <p:cTn id="1" dur="indefinite" restart="never" nodeType="tmRoot"/>
      </p:par>
    </p:tnLst>
  </p:timing>
</p:sldLayout>
</file>

<file path=ppt/slideLayouts/slideLayout476.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2" name="Title 1"/>
          <p:cNvSpPr>
            <a:spLocks noGrp="1"/>
          </p:cNvSpPr>
          <p:nvPr>
            <p:ph type="title"/>
          </p:nvPr>
        </p:nvSpPr>
        <p:spPr/>
        <p:txBody>
          <a:bodyPr/>
          <a:lstStyle>
            <a:lvl1pPr>
              <a:defRPr sz="2000"/>
            </a:lvl1pPr>
          </a:lstStyle>
          <a:p>
            <a:r>
              <a:rPr lang="en-US" smtClean="0"/>
              <a:t>Click to edit Master title style</a:t>
            </a:r>
            <a:endParaRPr lang="en-US" dirty="0"/>
          </a:p>
        </p:txBody>
      </p:sp>
    </p:spTree>
    <p:extLst>
      <p:ext uri="{BB962C8B-B14F-4D97-AF65-F5344CB8AC3E}">
        <p14:creationId xmlns:p14="http://schemas.microsoft.com/office/powerpoint/2010/main" val="1356410048"/>
      </p:ext>
    </p:extLst>
  </p:cSld>
  <p:clrMapOvr>
    <a:masterClrMapping/>
  </p:clrMapOvr>
  <p:timing>
    <p:tnLst>
      <p:par>
        <p:cTn id="1" dur="indefinite" restart="never" nodeType="tmRoot"/>
      </p:par>
    </p:tnLst>
  </p:timing>
</p:sldLayout>
</file>

<file path=ppt/slideLayouts/slideLayout477.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11" name="Text Placeholder 10"/>
          <p:cNvSpPr>
            <a:spLocks noGrp="1"/>
          </p:cNvSpPr>
          <p:nvPr>
            <p:ph type="body" sz="quarter" idx="13"/>
          </p:nvPr>
        </p:nvSpPr>
        <p:spPr>
          <a:xfrm>
            <a:off x="435864" y="2185430"/>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093339252"/>
      </p:ext>
    </p:extLst>
  </p:cSld>
  <p:clrMapOvr>
    <a:masterClrMapping/>
  </p:clrMapOvr>
  <p:timing>
    <p:tnLst>
      <p:par>
        <p:cTn id="1" dur="indefinite" restart="never" nodeType="tmRoot"/>
      </p:par>
    </p:tnLst>
  </p:timing>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299543424"/>
      </p:ext>
    </p:extLst>
  </p:cSld>
  <p:clrMapOvr>
    <a:masterClrMapping/>
  </p:clrMapOvr>
  <p:timing>
    <p:tnLst>
      <p:par>
        <p:cTn id="1" dur="indefinite" restart="never" nodeType="tmRoot"/>
      </p:par>
    </p:tnLst>
  </p:timing>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Tree>
    <p:extLst>
      <p:ext uri="{BB962C8B-B14F-4D97-AF65-F5344CB8AC3E}">
        <p14:creationId xmlns:p14="http://schemas.microsoft.com/office/powerpoint/2010/main" val="43331713"/>
      </p:ext>
    </p:extLst>
  </p:cSld>
  <p:clrMapOvr>
    <a:masterClrMapping/>
  </p:clrMapOvr>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a:xfrm>
            <a:off x="450687" y="6554975"/>
            <a:ext cx="306123" cy="142875"/>
          </a:xfrm>
          <a:prstGeom prst="rect">
            <a:avLst/>
          </a:prstGeom>
        </p:spPr>
        <p:txBody>
          <a:bodyPr lIns="91399" tIns="45701" rIns="91399" bIns="45701"/>
          <a:lstStyle>
            <a:lvl1pPr>
              <a:defRPr>
                <a:latin typeface="Arial" charset="0"/>
                <a:cs typeface="+mn-cs"/>
              </a:defRPr>
            </a:lvl1pPr>
          </a:lstStyle>
          <a:p>
            <a:pPr fontAlgn="base">
              <a:spcBef>
                <a:spcPct val="0"/>
              </a:spcBef>
              <a:spcAft>
                <a:spcPct val="0"/>
              </a:spcAft>
              <a:defRPr/>
            </a:pPr>
            <a:fld id="{D63B6927-5F57-4794-A118-AB3AF61C6A24}" type="slidenum">
              <a:rPr lang="es-ES" sz="1400">
                <a:solidFill>
                  <a:srgbClr val="000066"/>
                </a:solidFill>
              </a:rPr>
              <a:pPr fontAlgn="base">
                <a:spcBef>
                  <a:spcPct val="0"/>
                </a:spcBef>
                <a:spcAft>
                  <a:spcPct val="0"/>
                </a:spcAft>
                <a:defRPr/>
              </a:pPr>
              <a:t>‹#›</a:t>
            </a:fld>
            <a:endParaRPr lang="es-ES" sz="1400">
              <a:solidFill>
                <a:srgbClr val="000066"/>
              </a:solidFill>
            </a:endParaRPr>
          </a:p>
        </p:txBody>
      </p:sp>
      <p:sp>
        <p:nvSpPr>
          <p:cNvPr id="5" name="Footer Placeholder 4"/>
          <p:cNvSpPr>
            <a:spLocks noGrp="1"/>
          </p:cNvSpPr>
          <p:nvPr>
            <p:ph type="ftr" sz="quarter" idx="11"/>
          </p:nvPr>
        </p:nvSpPr>
        <p:spPr>
          <a:xfrm>
            <a:off x="835820" y="6554975"/>
            <a:ext cx="4677833" cy="142875"/>
          </a:xfrm>
          <a:prstGeom prst="rect">
            <a:avLst/>
          </a:prstGeom>
        </p:spPr>
        <p:txBody>
          <a:bodyPr lIns="91399" tIns="45701" rIns="91399" bIns="45701"/>
          <a:lstStyle>
            <a:lvl1pPr>
              <a:defRPr>
                <a:latin typeface="Arial" charset="0"/>
                <a:cs typeface="+mn-cs"/>
              </a:defRPr>
            </a:lvl1pPr>
          </a:lstStyle>
          <a:p>
            <a:pPr fontAlgn="base">
              <a:spcBef>
                <a:spcPct val="0"/>
              </a:spcBef>
              <a:spcAft>
                <a:spcPct val="0"/>
              </a:spcAft>
              <a:defRPr/>
            </a:pPr>
            <a:endParaRPr lang="es-ES" sz="1400">
              <a:solidFill>
                <a:srgbClr val="000066"/>
              </a:solidFill>
            </a:endParaRPr>
          </a:p>
        </p:txBody>
      </p:sp>
    </p:spTree>
    <p:extLst>
      <p:ext uri="{BB962C8B-B14F-4D97-AF65-F5344CB8AC3E}">
        <p14:creationId xmlns:p14="http://schemas.microsoft.com/office/powerpoint/2010/main" val="1516258101"/>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3796"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Tree>
    <p:extLst>
      <p:ext uri="{BB962C8B-B14F-4D97-AF65-F5344CB8AC3E}">
        <p14:creationId xmlns:p14="http://schemas.microsoft.com/office/powerpoint/2010/main" val="2652273372"/>
      </p:ext>
    </p:extLst>
  </p:cSld>
  <p:clrMapOvr>
    <a:masterClrMapping/>
  </p:clrMapOvr>
  <p:timing>
    <p:tnLst>
      <p:par>
        <p:cTn id="1" dur="indefinite" restart="never" nodeType="tmRoot"/>
      </p:par>
    </p:tnLst>
  </p:timing>
</p:sldLayout>
</file>

<file path=ppt/slideLayouts/slideLayout481.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753083188"/>
      </p:ext>
    </p:extLst>
  </p:cSld>
  <p:clrMapOvr>
    <a:masterClrMapping/>
  </p:clrMapOvr>
  <p:timing>
    <p:tnLst>
      <p:par>
        <p:cTn id="1" dur="indefinite" restart="never" nodeType="tmRoot"/>
      </p:par>
    </p:tnLst>
  </p:timing>
</p:sldLayout>
</file>

<file path=ppt/slideLayouts/slideLayout482.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Tree>
    <p:extLst>
      <p:ext uri="{BB962C8B-B14F-4D97-AF65-F5344CB8AC3E}">
        <p14:creationId xmlns:p14="http://schemas.microsoft.com/office/powerpoint/2010/main" val="2116182622"/>
      </p:ext>
    </p:extLst>
  </p:cSld>
  <p:clrMapOvr>
    <a:masterClrMapping/>
  </p:clrMapOvr>
  <p:timing>
    <p:tnLst>
      <p:par>
        <p:cTn id="1" dur="indefinite" restart="never" nodeType="tmRoot"/>
      </p:par>
    </p:tnLst>
  </p:timing>
</p:sldLayout>
</file>

<file path=ppt/slideLayouts/slideLayout483.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58"/>
            <a:ext cx="9034272" cy="868680"/>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7" name="Table Placeholder 6"/>
          <p:cNvSpPr>
            <a:spLocks noGrp="1"/>
          </p:cNvSpPr>
          <p:nvPr>
            <p:ph type="tbl" sz="quarter" idx="10"/>
          </p:nvPr>
        </p:nvSpPr>
        <p:spPr>
          <a:xfrm>
            <a:off x="435870" y="2176272"/>
            <a:ext cx="9034272" cy="4050792"/>
          </a:xfrm>
        </p:spPr>
        <p:txBody>
          <a:bodyPr/>
          <a:lstStyle/>
          <a:p>
            <a:pPr lvl="0"/>
            <a:r>
              <a:rPr lang="en-US" noProof="0" smtClean="0"/>
              <a:t>Click icon to add table</a:t>
            </a:r>
          </a:p>
        </p:txBody>
      </p:sp>
    </p:spTree>
    <p:extLst>
      <p:ext uri="{BB962C8B-B14F-4D97-AF65-F5344CB8AC3E}">
        <p14:creationId xmlns:p14="http://schemas.microsoft.com/office/powerpoint/2010/main" val="4184291020"/>
      </p:ext>
    </p:extLst>
  </p:cSld>
  <p:clrMapOvr>
    <a:masterClrMapping/>
  </p:clrMapOvr>
  <p:timing>
    <p:tnLst>
      <p:par>
        <p:cTn id="1" dur="indefinite" restart="never" nodeType="tmRoot"/>
      </p:par>
    </p:tnLst>
  </p:timing>
</p:sldLayout>
</file>

<file path=ppt/slideLayouts/slideLayout484.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7" name="Table Placeholder 6"/>
          <p:cNvSpPr>
            <a:spLocks noGrp="1"/>
          </p:cNvSpPr>
          <p:nvPr>
            <p:ph type="tbl" sz="quarter" idx="10"/>
          </p:nvPr>
        </p:nvSpPr>
        <p:spPr>
          <a:xfrm>
            <a:off x="435870" y="1747838"/>
            <a:ext cx="9034272" cy="4545012"/>
          </a:xfrm>
        </p:spPr>
        <p:txBody>
          <a:bodyPr/>
          <a:lstStyle/>
          <a:p>
            <a:pPr lvl="0"/>
            <a:r>
              <a:rPr lang="en-US" noProof="0" smtClean="0"/>
              <a:t>Click icon to add table</a:t>
            </a:r>
          </a:p>
        </p:txBody>
      </p:sp>
    </p:spTree>
    <p:extLst>
      <p:ext uri="{BB962C8B-B14F-4D97-AF65-F5344CB8AC3E}">
        <p14:creationId xmlns:p14="http://schemas.microsoft.com/office/powerpoint/2010/main" val="1869253295"/>
      </p:ext>
    </p:extLst>
  </p:cSld>
  <p:clrMapOvr>
    <a:masterClrMapping/>
  </p:clrMapOvr>
  <p:timing>
    <p:tnLst>
      <p:par>
        <p:cTn id="1" dur="indefinite" restart="never" nodeType="tmRoot"/>
      </p:par>
    </p:tnLst>
  </p:timing>
</p:sldLayout>
</file>

<file path=ppt/slideLayouts/slideLayout485.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14"/>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10"/>
          <p:cNvSpPr>
            <a:spLocks noGrp="1"/>
          </p:cNvSpPr>
          <p:nvPr>
            <p:ph type="body" sz="quarter" idx="15"/>
          </p:nvPr>
        </p:nvSpPr>
        <p:spPr>
          <a:xfrm>
            <a:off x="2878246" y="464516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869573677"/>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10"/>
          <p:cNvSpPr>
            <a:spLocks noGrp="1"/>
          </p:cNvSpPr>
          <p:nvPr>
            <p:ph type="body" sz="quarter" idx="15"/>
          </p:nvPr>
        </p:nvSpPr>
        <p:spPr>
          <a:xfrm>
            <a:off x="2882646" y="3931934"/>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657156272"/>
      </p:ext>
    </p:extLst>
  </p:cSld>
  <p:clrMapOvr>
    <a:masterClrMapping/>
  </p:clrMapOvr>
  <p:timing>
    <p:tnLst>
      <p:par>
        <p:cTn id="1" dur="indefinite" restart="never" nodeType="tmRoot"/>
      </p:par>
    </p:tnLst>
  </p:timing>
</p:sldLayout>
</file>

<file path=ppt/slideLayouts/slideLayout487.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9" y="153620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9" name="Text Placeholder 10"/>
          <p:cNvSpPr>
            <a:spLocks noGrp="1"/>
          </p:cNvSpPr>
          <p:nvPr>
            <p:ph type="body" sz="quarter" idx="17"/>
          </p:nvPr>
        </p:nvSpPr>
        <p:spPr>
          <a:xfrm>
            <a:off x="683519" y="294795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Text Placeholder 10"/>
          <p:cNvSpPr>
            <a:spLocks noGrp="1"/>
          </p:cNvSpPr>
          <p:nvPr>
            <p:ph type="body" sz="quarter" idx="18"/>
          </p:nvPr>
        </p:nvSpPr>
        <p:spPr>
          <a:xfrm>
            <a:off x="683519" y="4370204"/>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5" name="Text Placeholder 10"/>
          <p:cNvSpPr>
            <a:spLocks noGrp="1"/>
          </p:cNvSpPr>
          <p:nvPr>
            <p:ph type="body" sz="quarter" idx="21"/>
          </p:nvPr>
        </p:nvSpPr>
        <p:spPr>
          <a:xfrm>
            <a:off x="5378958" y="294795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2" name="Text Placeholder 10"/>
          <p:cNvSpPr>
            <a:spLocks noGrp="1"/>
          </p:cNvSpPr>
          <p:nvPr>
            <p:ph type="body" sz="quarter" idx="24"/>
          </p:nvPr>
        </p:nvSpPr>
        <p:spPr>
          <a:xfrm>
            <a:off x="5378958" y="4370204"/>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8" name="Text Placeholder 10"/>
          <p:cNvSpPr>
            <a:spLocks noGrp="1"/>
          </p:cNvSpPr>
          <p:nvPr>
            <p:ph type="body" sz="quarter" idx="25"/>
          </p:nvPr>
        </p:nvSpPr>
        <p:spPr>
          <a:xfrm>
            <a:off x="5378958" y="153620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811343362"/>
      </p:ext>
    </p:extLst>
  </p:cSld>
  <p:clrMapOvr>
    <a:masterClrMapping/>
  </p:clrMapOvr>
  <p:timing>
    <p:tnLst>
      <p:par>
        <p:cTn id="1" dur="indefinite" restart="never" nodeType="tmRoot"/>
      </p:par>
    </p:tnLst>
  </p:timing>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a:p>
        </p:txBody>
      </p:sp>
      <p:sp>
        <p:nvSpPr>
          <p:cNvPr id="6" name="Text Placeholder 10"/>
          <p:cNvSpPr>
            <a:spLocks noGrp="1"/>
          </p:cNvSpPr>
          <p:nvPr>
            <p:ph type="body" sz="quarter" idx="14"/>
          </p:nvPr>
        </p:nvSpPr>
        <p:spPr>
          <a:xfrm>
            <a:off x="4943101"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3683376130"/>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3796"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68676752"/>
      </p:ext>
    </p:extLst>
  </p:cSld>
  <p:clrMapOvr>
    <a:masterClrMapping/>
  </p:clrMapOvr>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30"/>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99" y="655429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9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834653632"/>
      </p:ext>
    </p:extLst>
  </p:cSld>
  <p:clrMapOvr>
    <a:masterClrMapping/>
  </p:clrMapOvr>
  <p:transition/>
  <p:timing>
    <p:tnLst>
      <p:par>
        <p:cTn id="1" dur="indefinite" restart="never" nodeType="tmRoot"/>
      </p:par>
    </p:tnLst>
  </p:timing>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4943101"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10"/>
          <p:cNvSpPr>
            <a:spLocks noGrp="1"/>
          </p:cNvSpPr>
          <p:nvPr>
            <p:ph type="body" sz="quarter" idx="15"/>
          </p:nvPr>
        </p:nvSpPr>
        <p:spPr>
          <a:xfrm>
            <a:off x="435870"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816555803"/>
      </p:ext>
    </p:extLst>
  </p:cSld>
  <p:clrMapOvr>
    <a:masterClrMapping/>
  </p:clrMapOvr>
  <p:timing>
    <p:tnLst>
      <p:par>
        <p:cTn id="1" dur="indefinite" restart="never" nodeType="tmRoot"/>
      </p:par>
    </p:tnLst>
  </p:timing>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2" name="Text Placeholder 10"/>
          <p:cNvSpPr>
            <a:spLocks noGrp="1"/>
          </p:cNvSpPr>
          <p:nvPr>
            <p:ph type="body" sz="quarter" idx="15"/>
          </p:nvPr>
        </p:nvSpPr>
        <p:spPr>
          <a:xfrm>
            <a:off x="435870"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018506624"/>
      </p:ext>
    </p:extLst>
  </p:cSld>
  <p:clrMapOvr>
    <a:masterClrMapping/>
  </p:clrMapOvr>
  <p:timing>
    <p:tnLst>
      <p:par>
        <p:cTn id="1" dur="indefinite" restart="never" nodeType="tmRoot"/>
      </p:par>
    </p:tnLst>
  </p:timing>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407759410"/>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823634871"/>
      </p:ext>
    </p:extLst>
  </p:cSld>
  <p:clrMapOvr>
    <a:masterClrMapping/>
  </p:clrMapOvr>
  <p:timing>
    <p:tnLst>
      <p:par>
        <p:cTn id="1" dur="indefinite" restart="never" nodeType="tmRoot"/>
      </p:par>
    </p:tnLst>
  </p:timing>
</p:sldLayout>
</file>

<file path=ppt/slideLayouts/slideLayout494.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510"/>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n-US" noProof="0" smtClean="0"/>
              <a:t>Click icon to add chart</a:t>
            </a:r>
            <a:endParaRPr lang="en-US" noProof="0" dirty="0" smtClean="0"/>
          </a:p>
        </p:txBody>
      </p:sp>
    </p:spTree>
    <p:extLst>
      <p:ext uri="{BB962C8B-B14F-4D97-AF65-F5344CB8AC3E}">
        <p14:creationId xmlns:p14="http://schemas.microsoft.com/office/powerpoint/2010/main" val="2215657400"/>
      </p:ext>
    </p:extLst>
  </p:cSld>
  <p:clrMapOvr>
    <a:masterClrMapping/>
  </p:clrMapOvr>
  <p:timing>
    <p:tnLst>
      <p:par>
        <p:cTn id="1" dur="indefinite" restart="never" nodeType="tmRoot"/>
      </p:par>
    </p:tnLst>
  </p:timing>
</p:sldLayout>
</file>

<file path=ppt/slideLayouts/slideLayout495.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Chart Placeholder 7"/>
          <p:cNvSpPr>
            <a:spLocks noGrp="1"/>
          </p:cNvSpPr>
          <p:nvPr>
            <p:ph type="chart" sz="quarter" idx="15"/>
          </p:nvPr>
        </p:nvSpPr>
        <p:spPr>
          <a:xfrm>
            <a:off x="475488" y="1197878"/>
            <a:ext cx="8964930" cy="3383280"/>
          </a:xfrm>
        </p:spPr>
        <p:txBody>
          <a:bodyPr/>
          <a:lstStyle>
            <a:lvl1pPr>
              <a:buNone/>
              <a:defRPr/>
            </a:lvl1pPr>
          </a:lstStyle>
          <a:p>
            <a:pPr lvl="0"/>
            <a:r>
              <a:rPr lang="en-US" noProof="0" smtClean="0"/>
              <a:t>Click icon to add chart</a:t>
            </a:r>
            <a:endParaRPr lang="en-US" noProof="0" dirty="0" smtClean="0"/>
          </a:p>
        </p:txBody>
      </p:sp>
    </p:spTree>
    <p:extLst>
      <p:ext uri="{BB962C8B-B14F-4D97-AF65-F5344CB8AC3E}">
        <p14:creationId xmlns:p14="http://schemas.microsoft.com/office/powerpoint/2010/main" val="2681780706"/>
      </p:ext>
    </p:extLst>
  </p:cSld>
  <p:clrMapOvr>
    <a:masterClrMapping/>
  </p:clrMapOvr>
  <p:timing>
    <p:tnLst>
      <p:par>
        <p:cTn id="1" dur="indefinite" restart="never" nodeType="tmRoot"/>
      </p:par>
    </p:tnLst>
  </p:timing>
</p:sldLayout>
</file>

<file path=ppt/slideLayouts/slideLayout496.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n-US" smtClean="0"/>
              <a:t>Click to edit Master title style</a:t>
            </a:r>
            <a:endParaRPr lang="en-US" dirty="0"/>
          </a:p>
        </p:txBody>
      </p:sp>
      <p:sp>
        <p:nvSpPr>
          <p:cNvPr id="5" name="Text Placeholder 4"/>
          <p:cNvSpPr>
            <a:spLocks noGrp="1"/>
          </p:cNvSpPr>
          <p:nvPr>
            <p:ph type="body" sz="quarter" idx="10"/>
          </p:nvPr>
        </p:nvSpPr>
        <p:spPr>
          <a:xfrm>
            <a:off x="433387" y="1155700"/>
            <a:ext cx="9032346" cy="5137150"/>
          </a:xfrm>
        </p:spPr>
        <p:txBody>
          <a:bodyPr/>
          <a:lstStyle/>
          <a:p>
            <a:pPr lvl="0"/>
            <a:r>
              <a:rPr lang="en-US" smtClean="0"/>
              <a:t>Click to edit Master text styles</a:t>
            </a:r>
          </a:p>
        </p:txBody>
      </p:sp>
    </p:spTree>
    <p:extLst>
      <p:ext uri="{BB962C8B-B14F-4D97-AF65-F5344CB8AC3E}">
        <p14:creationId xmlns:p14="http://schemas.microsoft.com/office/powerpoint/2010/main" val="2181690229"/>
      </p:ext>
    </p:extLst>
  </p:cSld>
  <p:clrMapOvr>
    <a:masterClrMapping/>
  </p:clrMapOvr>
  <p:timing>
    <p:tnLst>
      <p:par>
        <p:cTn id="1" dur="indefinite" restart="never" nodeType="tmRoot"/>
      </p:par>
    </p:tnLst>
  </p:timing>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604022491"/>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n-US" smtClean="0"/>
              <a:t>Click to edit Master title style</a:t>
            </a:r>
            <a:endParaRPr lang="en-US" dirty="0"/>
          </a:p>
        </p:txBody>
      </p:sp>
    </p:spTree>
    <p:extLst>
      <p:ext uri="{BB962C8B-B14F-4D97-AF65-F5344CB8AC3E}">
        <p14:creationId xmlns:p14="http://schemas.microsoft.com/office/powerpoint/2010/main" val="1250496520"/>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8005"/>
            <a:ext cx="9032346" cy="365125"/>
          </a:xfrm>
        </p:spPr>
        <p:txBody>
          <a:bodyPr/>
          <a:lstStyle>
            <a:lvl1pPr>
              <a:defRPr sz="2400"/>
            </a:lvl1pPr>
          </a:lstStyle>
          <a:p>
            <a:r>
              <a:rPr lang="en-US" smtClean="0"/>
              <a:t>Click to edit Master title style</a:t>
            </a:r>
            <a:endParaRPr lang="en-US" dirty="0"/>
          </a:p>
        </p:txBody>
      </p:sp>
      <p:sp>
        <p:nvSpPr>
          <p:cNvPr id="3" name="Table Placeholder 2"/>
          <p:cNvSpPr>
            <a:spLocks noGrp="1"/>
          </p:cNvSpPr>
          <p:nvPr>
            <p:ph type="tbl" idx="1"/>
          </p:nvPr>
        </p:nvSpPr>
        <p:spPr>
          <a:xfrm>
            <a:off x="433387" y="1154113"/>
            <a:ext cx="9032346" cy="5135562"/>
          </a:xfrm>
        </p:spPr>
        <p:txBody>
          <a:bodyPr/>
          <a:lstStyle/>
          <a:p>
            <a:pPr lvl="0"/>
            <a:r>
              <a:rPr lang="en-US" noProof="0" smtClean="0"/>
              <a:t>Click icon to add table</a:t>
            </a:r>
            <a:endParaRPr lang="en-US" noProof="0" dirty="0" smtClean="0"/>
          </a:p>
        </p:txBody>
      </p:sp>
    </p:spTree>
    <p:extLst>
      <p:ext uri="{BB962C8B-B14F-4D97-AF65-F5344CB8AC3E}">
        <p14:creationId xmlns:p14="http://schemas.microsoft.com/office/powerpoint/2010/main" val="367009495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523806742"/>
      </p:ext>
    </p:extLst>
  </p:cSld>
  <p:clrMapOvr>
    <a:masterClrMapping/>
  </p:clrMapOvr>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08" y="710569"/>
            <a:ext cx="9124399"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948214803"/>
      </p:ext>
    </p:extLst>
  </p:cSld>
  <p:clrMapOvr>
    <a:masterClrMapping/>
  </p:clrMapOvr>
  <p:timing>
    <p:tnLst>
      <p:par>
        <p:cTn id="1" dur="indefinite" restart="never" nodeType="tmRoot"/>
      </p:par>
    </p:tnLst>
  </p:timing>
</p:sldLayout>
</file>

<file path=ppt/slideLayouts/slideLayout500.xml><?xml version="1.0" encoding="utf-8"?>
<p:sldLayout xmlns:a="http://schemas.openxmlformats.org/drawingml/2006/main" xmlns:r="http://schemas.openxmlformats.org/officeDocument/2006/relationships" xmlns:p="http://schemas.openxmlformats.org/presentationml/2006/main" userDrawn="1">
  <p:cSld name="Title and Content 2">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lvl1pPr marL="0" indent="0">
              <a:buNone/>
              <a:defRPr b="1"/>
            </a:lvl1pPr>
            <a:lvl2pPr marL="250530" indent="-250530">
              <a:buFont typeface="Arial" pitchFamily="34" charset="0"/>
              <a:buChar char="•"/>
              <a:tabLst/>
              <a:defRPr/>
            </a:lvl2pPr>
            <a:lvl3pPr marL="253460" indent="-253460">
              <a:buFont typeface="Arial" pitchFamily="34" charset="0"/>
              <a:buChar char="•"/>
              <a:defRPr i="1"/>
            </a:lvl3pPr>
            <a:lvl4pPr marL="493734" indent="-243205">
              <a:buFont typeface="Arial" pitchFamily="34" charset="0"/>
              <a:buChar char="−"/>
              <a:defRPr i="0"/>
            </a:lvl4pPr>
            <a:lvl5pPr marL="744262" indent="-25053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6" name="Title Placeholder 1"/>
          <p:cNvSpPr>
            <a:spLocks noGrp="1"/>
          </p:cNvSpPr>
          <p:nvPr>
            <p:ph type="title"/>
          </p:nvPr>
        </p:nvSpPr>
        <p:spPr>
          <a:xfrm>
            <a:off x="400956" y="295683"/>
            <a:ext cx="9087000" cy="469492"/>
          </a:xfrm>
          <a:prstGeom prst="rect">
            <a:avLst/>
          </a:prstGeom>
        </p:spPr>
        <p:txBody>
          <a:bodyPr vert="horz" lIns="0" tIns="0" rIns="0" bIns="0" rtlCol="0" anchor="t" anchorCtr="0">
            <a:noAutofit/>
          </a:bodyPr>
          <a:lstStyle/>
          <a:p>
            <a:r>
              <a:rPr lang="en-US" smtClean="0"/>
              <a:t>Click to edit Master title style</a:t>
            </a:r>
            <a:endParaRPr lang="en-GB" dirty="0"/>
          </a:p>
        </p:txBody>
      </p:sp>
      <p:sp>
        <p:nvSpPr>
          <p:cNvPr id="17" name="Text Placeholder 8"/>
          <p:cNvSpPr>
            <a:spLocks noGrp="1"/>
          </p:cNvSpPr>
          <p:nvPr>
            <p:ph type="body" sz="quarter" idx="13"/>
          </p:nvPr>
        </p:nvSpPr>
        <p:spPr>
          <a:xfrm>
            <a:off x="400956" y="765175"/>
            <a:ext cx="9087000" cy="969282"/>
          </a:xfrm>
        </p:spPr>
        <p:txBody>
          <a:bodyPr>
            <a:normAutofit/>
          </a:bodyPr>
          <a:lstStyle>
            <a:lvl1pPr marL="0" indent="0">
              <a:buNone/>
              <a:defRPr sz="2800" b="0">
                <a:solidFill>
                  <a:srgbClr val="575757"/>
                </a:solidFill>
              </a:defRPr>
            </a:lvl1pPr>
          </a:lstStyle>
          <a:p>
            <a:pPr lvl="0"/>
            <a:r>
              <a:rPr lang="en-US" smtClean="0"/>
              <a:t>Click to edit Master text styles</a:t>
            </a:r>
          </a:p>
        </p:txBody>
      </p:sp>
      <p:sp>
        <p:nvSpPr>
          <p:cNvPr id="19" name="Slide Number Placeholder 7"/>
          <p:cNvSpPr>
            <a:spLocks noGrp="1"/>
          </p:cNvSpPr>
          <p:nvPr>
            <p:ph type="sldNum" sz="quarter" idx="4"/>
          </p:nvPr>
        </p:nvSpPr>
        <p:spPr>
          <a:xfrm>
            <a:off x="8636329" y="6407835"/>
            <a:ext cx="858095" cy="252000"/>
          </a:xfrm>
          <a:prstGeom prst="rect">
            <a:avLst/>
          </a:prstGeom>
        </p:spPr>
        <p:txBody>
          <a:bodyPr vert="horz" lIns="0" tIns="0" rIns="0" bIns="0" rtlCol="0" anchor="ctr" anchorCtr="0"/>
          <a:lstStyle>
            <a:lvl1pPr algn="r">
              <a:defRPr sz="800" b="0">
                <a:solidFill>
                  <a:srgbClr val="8C8C8C"/>
                </a:solidFill>
              </a:defRPr>
            </a:lvl1pPr>
          </a:lstStyle>
          <a:p>
            <a:pPr defTabSz="914400" fontAlgn="base">
              <a:spcBef>
                <a:spcPct val="0"/>
              </a:spcBef>
              <a:spcAft>
                <a:spcPct val="0"/>
              </a:spcAft>
            </a:pPr>
            <a:fld id="{95CC1D26-A9BD-4BDE-BDD9-08EDBAE96860}" type="slidenum">
              <a:rPr lang="en-GB" smtClean="0">
                <a:cs typeface="Arial" pitchFamily="34" charset="0"/>
              </a:rPr>
              <a:pPr defTabSz="914400" fontAlgn="base">
                <a:spcBef>
                  <a:spcPct val="0"/>
                </a:spcBef>
                <a:spcAft>
                  <a:spcPct val="0"/>
                </a:spcAft>
              </a:pPr>
              <a:t>‹#›</a:t>
            </a:fld>
            <a:endParaRPr lang="en-GB" dirty="0">
              <a:cs typeface="Arial" pitchFamily="34" charset="0"/>
            </a:endParaRPr>
          </a:p>
        </p:txBody>
      </p:sp>
      <p:sp>
        <p:nvSpPr>
          <p:cNvPr id="7" name="Footer Placeholder 4"/>
          <p:cNvSpPr>
            <a:spLocks noGrp="1"/>
          </p:cNvSpPr>
          <p:nvPr>
            <p:ph type="ftr" sz="quarter" idx="3"/>
          </p:nvPr>
        </p:nvSpPr>
        <p:spPr>
          <a:xfrm>
            <a:off x="400965" y="6407835"/>
            <a:ext cx="8189429" cy="252000"/>
          </a:xfrm>
          <a:prstGeom prst="rect">
            <a:avLst/>
          </a:prstGeom>
        </p:spPr>
        <p:txBody>
          <a:bodyPr vert="horz" lIns="0" tIns="0" rIns="0" bIns="0" rtlCol="0" anchor="ctr" anchorCtr="0"/>
          <a:lstStyle>
            <a:lvl1pPr algn="l">
              <a:defRPr sz="800" b="0">
                <a:solidFill>
                  <a:srgbClr val="8C8C8C"/>
                </a:solidFill>
              </a:defRPr>
            </a:lvl1pPr>
          </a:lstStyle>
          <a:p>
            <a:pPr defTabSz="914400" fontAlgn="base">
              <a:spcBef>
                <a:spcPct val="0"/>
              </a:spcBef>
              <a:spcAft>
                <a:spcPct val="0"/>
              </a:spcAft>
            </a:pPr>
            <a:endParaRPr lang="en-GB" dirty="0">
              <a:cs typeface="Arial" pitchFamily="34" charset="0"/>
            </a:endParaRPr>
          </a:p>
        </p:txBody>
      </p:sp>
    </p:spTree>
    <p:extLst>
      <p:ext uri="{BB962C8B-B14F-4D97-AF65-F5344CB8AC3E}">
        <p14:creationId xmlns:p14="http://schemas.microsoft.com/office/powerpoint/2010/main" val="1394205856"/>
      </p:ext>
    </p:extLst>
  </p:cSld>
  <p:clrMapOvr>
    <a:masterClrMapping/>
  </p:clrMapOvr>
  <p:transition>
    <p:fade/>
  </p:transition>
  <p:timing>
    <p:tnLst>
      <p:par>
        <p:cTn id="1" dur="indefinite" restart="never" nodeType="tmRoot"/>
      </p:par>
    </p:tnLst>
  </p:timing>
</p:sldLayout>
</file>

<file path=ppt/slideLayouts/slideLayout50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306"/>
            <a:ext cx="8636794" cy="4795837"/>
          </a:xfrm>
          <a:prstGeom prst="rect">
            <a:avLst/>
          </a:prstGeom>
          <a:solidFill>
            <a:schemeClr val="bg1"/>
          </a:solidFill>
          <a:ln w="19050" algn="ctr">
            <a:solidFill>
              <a:schemeClr val="accent1"/>
            </a:solidFill>
            <a:miter lim="800000"/>
            <a:headEnd/>
            <a:tailEnd/>
          </a:ln>
          <a:effectLst/>
        </p:spPr>
        <p:txBody>
          <a:bodyPr lIns="89941" tIns="89941" rIns="89941" bIns="89941" anchor="ctr"/>
          <a:lstStyle/>
          <a:p>
            <a:pPr marL="118985" indent="-118985"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42" y="2695622"/>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30" y="3516336"/>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511908287"/>
      </p:ext>
    </p:extLst>
  </p:cSld>
  <p:clrMapOvr>
    <a:masterClrMapping/>
  </p:clrMapOvr>
  <p:timing>
    <p:tnLst>
      <p:par>
        <p:cTn id="1" dur="indefinite" restart="never" nodeType="tmRoot"/>
      </p:par>
    </p:tnLst>
  </p:timing>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lIns="91380" tIns="45691" rIns="91380" bIns="45691"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77" y="6558243"/>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a:solidFill>
                  <a:srgbClr val="000000"/>
                </a:solidFill>
                <a:cs typeface="Arial" pitchFamily="34" charset="0"/>
              </a:rPr>
              <a:t> </a:t>
            </a:r>
            <a:fld id="{6F983060-66CA-499A-99AE-BC40BACC11A0}" type="slidenum">
              <a:rPr lang="es-ES_tradnl" sz="120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a:solidFill>
                  <a:srgbClr val="000000"/>
                </a:solidFill>
                <a:cs typeface="Arial" pitchFamily="34" charset="0"/>
              </a:rPr>
              <a:t> </a:t>
            </a: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73" y="6613477"/>
            <a:ext cx="575537" cy="99169"/>
          </a:xfrm>
          <a:prstGeom prst="rect">
            <a:avLst/>
          </a:prstGeom>
        </p:spPr>
      </p:pic>
    </p:spTree>
    <p:extLst>
      <p:ext uri="{BB962C8B-B14F-4D97-AF65-F5344CB8AC3E}">
        <p14:creationId xmlns:p14="http://schemas.microsoft.com/office/powerpoint/2010/main" val="1342663327"/>
      </p:ext>
    </p:extLst>
  </p:cSld>
  <p:clrMapOvr>
    <a:masterClrMapping/>
  </p:clrMapOvr>
  <p:timing>
    <p:tnLst>
      <p:par>
        <p:cTn id="1" dur="indefinite" restart="never" nodeType="tmRoot"/>
      </p:par>
    </p:tnLst>
  </p:timing>
</p:sldLayout>
</file>

<file path=ppt/slideLayouts/slideLayout503.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6" y="2551190"/>
            <a:ext cx="7429500" cy="1344168"/>
          </a:xfrm>
          <a:ln w="28575">
            <a:solidFill>
              <a:srgbClr val="003399"/>
            </a:solidFill>
          </a:ln>
        </p:spPr>
        <p:txBody>
          <a:bodyPr lIns="228453" rIns="228453"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826716860"/>
      </p:ext>
    </p:extLst>
  </p:cSld>
  <p:clrMapOvr>
    <a:masterClrMapping/>
  </p:clrMapOvr>
  <p:timing>
    <p:tnLst>
      <p:par>
        <p:cTn id="1" dur="indefinite" restart="never" nodeType="tmRoot"/>
      </p:par>
    </p:tnLst>
  </p:timing>
</p:sldLayout>
</file>

<file path=ppt/slideLayouts/slideLayout504.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6" y="2551190"/>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84707224"/>
      </p:ext>
    </p:extLst>
  </p:cSld>
  <p:clrMapOvr>
    <a:masterClrMapping/>
  </p:clrMapOvr>
  <p:timing>
    <p:tnLst>
      <p:par>
        <p:cTn id="1" dur="indefinite" restart="never" nodeType="tmRoot"/>
      </p:par>
    </p:tnLst>
  </p:timing>
</p:sldLayout>
</file>

<file path=ppt/slideLayouts/slideLayout505.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864742531"/>
      </p:ext>
    </p:extLst>
  </p:cSld>
  <p:clrMapOvr>
    <a:masterClrMapping/>
  </p:clrMapOvr>
  <p:timing>
    <p:tnLst>
      <p:par>
        <p:cTn id="1" dur="indefinite" restart="never" nodeType="tmRoot"/>
      </p:par>
    </p:tnLst>
  </p:timing>
</p:sldLayout>
</file>

<file path=ppt/slideLayouts/slideLayout506.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30"/>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14853110"/>
      </p:ext>
    </p:extLst>
  </p:cSld>
  <p:clrMapOvr>
    <a:masterClrMapping/>
  </p:clrMapOvr>
  <p:timing>
    <p:tnLst>
      <p:par>
        <p:cTn id="1" dur="indefinite" restart="never" nodeType="tmRoot"/>
      </p:par>
    </p:tnLst>
  </p:timing>
</p:sldLayout>
</file>

<file path=ppt/slideLayouts/slideLayout507.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308020230"/>
      </p:ext>
    </p:extLst>
  </p:cSld>
  <p:clrMapOvr>
    <a:masterClrMapping/>
  </p:clrMapOvr>
  <p:timing>
    <p:tnLst>
      <p:par>
        <p:cTn id="1" dur="indefinite" restart="never" nodeType="tmRoot"/>
      </p:par>
    </p:tnLst>
  </p:timing>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418616356"/>
      </p:ext>
    </p:extLst>
  </p:cSld>
  <p:clrMapOvr>
    <a:masterClrMapping/>
  </p:clrMapOvr>
  <p:timing>
    <p:tnLst>
      <p:par>
        <p:cTn id="1" dur="indefinite" restart="never" nodeType="tmRoot"/>
      </p:par>
    </p:tnLst>
  </p:timing>
</p:sldLayout>
</file>

<file path=ppt/slideLayouts/slideLayout509.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3796"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182349365"/>
      </p:ext>
    </p:extLst>
  </p:cSld>
  <p:clrMapOvr>
    <a:masterClrMapping/>
  </p:clrMapOvr>
  <p:timing>
    <p:tnLst>
      <p:par>
        <p:cTn id="1" dur="indefinite" restart="never" nodeType="tmRoot"/>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052163420"/>
      </p:ext>
    </p:extLst>
  </p:cSld>
  <p:clrMapOvr>
    <a:masterClrMapping/>
  </p:clrMapOvr>
  <p:timing>
    <p:tnLst>
      <p:par>
        <p:cTn id="1" dur="indefinite" restart="never" nodeType="tmRoot"/>
      </p:par>
    </p:tnLst>
  </p:timing>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85662687"/>
      </p:ext>
    </p:extLst>
  </p:cSld>
  <p:clrMapOvr>
    <a:masterClrMapping/>
  </p:clrMapOvr>
  <p:timing>
    <p:tnLst>
      <p:par>
        <p:cTn id="1" dur="indefinite" restart="never" nodeType="tmRoot"/>
      </p:par>
    </p:tnLst>
  </p:timing>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993348112"/>
      </p:ext>
    </p:extLst>
  </p:cSld>
  <p:clrMapOvr>
    <a:masterClrMapping/>
  </p:clrMapOvr>
  <p:timing>
    <p:tnLst>
      <p:par>
        <p:cTn id="1" dur="indefinite" restart="never" nodeType="tmRoot"/>
      </p:par>
    </p:tnLst>
  </p:timing>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58"/>
            <a:ext cx="9034272" cy="868680"/>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70"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823971385"/>
      </p:ext>
    </p:extLst>
  </p:cSld>
  <p:clrMapOvr>
    <a:masterClrMapping/>
  </p:clrMapOvr>
  <p:timing>
    <p:tnLst>
      <p:par>
        <p:cTn id="1" dur="indefinite" restart="never" nodeType="tmRoot"/>
      </p:par>
    </p:tnLst>
  </p:timing>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70"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747432194"/>
      </p:ext>
    </p:extLst>
  </p:cSld>
  <p:clrMapOvr>
    <a:masterClrMapping/>
  </p:clrMapOvr>
  <p:timing>
    <p:tnLst>
      <p:par>
        <p:cTn id="1" dur="indefinite" restart="never" nodeType="tmRoot"/>
      </p:par>
    </p:tnLst>
  </p:timing>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14"/>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6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410155031"/>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34"/>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02965223"/>
      </p:ext>
    </p:extLst>
  </p:cSld>
  <p:clrMapOvr>
    <a:masterClrMapping/>
  </p:clrMapOvr>
  <p:timing>
    <p:tnLst>
      <p:par>
        <p:cTn id="1" dur="indefinite" restart="never" nodeType="tmRoot"/>
      </p:par>
    </p:tnLst>
  </p:timing>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9" y="153620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9" y="294795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9" y="4370204"/>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5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204"/>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20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363480472"/>
      </p:ext>
    </p:extLst>
  </p:cSld>
  <p:clrMapOvr>
    <a:masterClrMapping/>
  </p:clrMapOvr>
  <p:timing>
    <p:tnLst>
      <p:par>
        <p:cTn id="1" dur="indefinite" restart="never" nodeType="tmRoot"/>
      </p:par>
    </p:tnLst>
  </p:timing>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101"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940145306"/>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3796"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3312377"/>
      </p:ext>
    </p:extLst>
  </p:cSld>
  <p:clrMapOvr>
    <a:masterClrMapping/>
  </p:clrMapOvr>
  <p:timing>
    <p:tnLst>
      <p:par>
        <p:cTn id="1" dur="indefinite" restart="never" nodeType="tmRoot"/>
      </p:par>
    </p:tnLst>
  </p:timing>
</p:sldLayout>
</file>

<file path=ppt/slideLayouts/slideLayout519.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101"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70"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514663154"/>
      </p:ext>
    </p:extLst>
  </p:cSld>
  <p:clrMapOvr>
    <a:masterClrMapping/>
  </p:clrMapOvr>
  <p:timing>
    <p:tnLst>
      <p:par>
        <p:cTn id="1" dur="indefinite" restart="never" nodeType="tmRoot"/>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34"/>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749307149"/>
      </p:ext>
    </p:extLst>
  </p:cSld>
  <p:clrMapOvr>
    <a:masterClrMapping/>
  </p:clrMapOvr>
  <p:timing>
    <p:tnLst>
      <p:par>
        <p:cTn id="1" dur="indefinite" restart="never" nodeType="tmRoot"/>
      </p:par>
    </p:tnLst>
  </p:timing>
</p:sldLayout>
</file>

<file path=ppt/slideLayouts/slideLayout520.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70"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50034772"/>
      </p:ext>
    </p:extLst>
  </p:cSld>
  <p:clrMapOvr>
    <a:masterClrMapping/>
  </p:clrMapOvr>
  <p:timing>
    <p:tnLst>
      <p:par>
        <p:cTn id="1" dur="indefinite" restart="never" nodeType="tmRoot"/>
      </p:par>
    </p:tnLst>
  </p:timing>
</p:sldLayout>
</file>

<file path=ppt/slideLayouts/slideLayout521.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05975095"/>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24622293"/>
      </p:ext>
    </p:extLst>
  </p:cSld>
  <p:clrMapOvr>
    <a:masterClrMapping/>
  </p:clrMapOvr>
  <p:timing>
    <p:tnLst>
      <p:par>
        <p:cTn id="1" dur="indefinite" restart="never" nodeType="tmRoot"/>
      </p:par>
    </p:tnLst>
  </p:timing>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510"/>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82712543"/>
      </p:ext>
    </p:extLst>
  </p:cSld>
  <p:clrMapOvr>
    <a:masterClrMapping/>
  </p:clrMapOvr>
  <p:timing>
    <p:tnLst>
      <p:par>
        <p:cTn id="1" dur="indefinite" restart="never" nodeType="tmRoot"/>
      </p:par>
    </p:tnLst>
  </p:timing>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78"/>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445798525"/>
      </p:ext>
    </p:extLst>
  </p:cSld>
  <p:clrMapOvr>
    <a:masterClrMapping/>
  </p:clrMapOvr>
  <p:timing>
    <p:tnLst>
      <p:par>
        <p:cTn id="1" dur="indefinite" restart="never" nodeType="tmRoot"/>
      </p:par>
    </p:tnLst>
  </p:timing>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999620250"/>
      </p:ext>
    </p:extLst>
  </p:cSld>
  <p:clrMapOvr>
    <a:masterClrMapping/>
  </p:clrMapOvr>
  <p:timing>
    <p:tnLst>
      <p:par>
        <p:cTn id="1" dur="indefinite" restart="never" nodeType="tmRoot"/>
      </p:par>
    </p:tnLst>
  </p:timing>
</p:sldLayout>
</file>

<file path=ppt/slideLayouts/slideLayout526.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37104323"/>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48401578"/>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801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662150890"/>
      </p:ext>
    </p:extLst>
  </p:cSld>
  <p:clrMapOvr>
    <a:masterClrMapping/>
  </p:clrMapOvr>
  <p:timing>
    <p:tnLst>
      <p:par>
        <p:cTn id="1" dur="indefinite" restart="never" nodeType="tmRoot"/>
      </p:par>
    </p:tnLst>
  </p:timing>
</p:sldLayout>
</file>

<file path=ppt/slideLayouts/slideLayout52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305"/>
            <a:ext cx="8636794" cy="4795837"/>
          </a:xfrm>
          <a:prstGeom prst="rect">
            <a:avLst/>
          </a:prstGeom>
          <a:solidFill>
            <a:schemeClr val="bg1"/>
          </a:solidFill>
          <a:ln w="19050" algn="ctr">
            <a:solidFill>
              <a:schemeClr val="accent1"/>
            </a:solidFill>
            <a:miter lim="800000"/>
            <a:headEnd/>
            <a:tailEnd/>
          </a:ln>
          <a:effectLst/>
        </p:spPr>
        <p:txBody>
          <a:bodyPr lIns="89941" tIns="89941" rIns="89941" bIns="89941" anchor="ctr"/>
          <a:lstStyle/>
          <a:p>
            <a:pPr marL="118985" indent="-118985" defTabSz="914400" eaLnBrk="0" fontAlgn="base" hangingPunct="0">
              <a:spcBef>
                <a:spcPct val="50000"/>
              </a:spcBef>
              <a:spcAft>
                <a:spcPct val="0"/>
              </a:spcAft>
              <a:defRPr/>
            </a:pPr>
            <a:endParaRPr lang="en-US" sz="1100" b="1">
              <a:solidFill>
                <a:srgbClr val="000000"/>
              </a:solidFill>
              <a:cs typeface="Arial" pitchFamily="34" charset="0"/>
            </a:endParaRPr>
          </a:p>
        </p:txBody>
      </p:sp>
      <p:sp>
        <p:nvSpPr>
          <p:cNvPr id="3700739" name="MSTSHP_03"/>
          <p:cNvSpPr>
            <a:spLocks noGrp="1" noChangeArrowheads="1"/>
          </p:cNvSpPr>
          <p:nvPr>
            <p:ph type="ctrTitle" sz="quarter"/>
          </p:nvPr>
        </p:nvSpPr>
        <p:spPr>
          <a:xfrm>
            <a:off x="966542" y="269562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n-US" smtClean="0"/>
              <a:t>Click to edit Master title style</a:t>
            </a:r>
            <a:endParaRPr lang="en-US" dirty="0"/>
          </a:p>
        </p:txBody>
      </p:sp>
      <p:sp>
        <p:nvSpPr>
          <p:cNvPr id="3700740" name="MSTSHP_04"/>
          <p:cNvSpPr>
            <a:spLocks noGrp="1" noChangeArrowheads="1"/>
          </p:cNvSpPr>
          <p:nvPr>
            <p:ph type="subTitle" sz="quarter" idx="1"/>
          </p:nvPr>
        </p:nvSpPr>
        <p:spPr>
          <a:xfrm>
            <a:off x="966530" y="3516336"/>
            <a:ext cx="7131977" cy="439737"/>
          </a:xfrm>
          <a:ln/>
        </p:spPr>
        <p:txBody>
          <a:bodyPr/>
          <a:lstStyle>
            <a:lvl1pPr>
              <a:lnSpc>
                <a:spcPts val="2800"/>
              </a:lnSpc>
              <a:spcBef>
                <a:spcPct val="15000"/>
              </a:spcBef>
              <a:buClrTx/>
              <a:buNone/>
              <a:defRPr sz="1800" b="1"/>
            </a:lvl1pPr>
          </a:lstStyle>
          <a:p>
            <a:r>
              <a:rPr lang="en-US" smtClean="0"/>
              <a:t>Click to edit Master subtitle style</a:t>
            </a:r>
            <a:endParaRPr lang="en-US" dirty="0"/>
          </a:p>
        </p:txBody>
      </p:sp>
    </p:spTree>
    <p:extLst>
      <p:ext uri="{BB962C8B-B14F-4D97-AF65-F5344CB8AC3E}">
        <p14:creationId xmlns:p14="http://schemas.microsoft.com/office/powerpoint/2010/main" val="4046441064"/>
      </p:ext>
    </p:extLst>
  </p:cSld>
  <p:clrMapOvr>
    <a:masterClrMapping/>
  </p:clrMapOvr>
  <p:timing>
    <p:tnLst>
      <p:par>
        <p:cTn id="1" dur="indefinite" restart="never" nodeType="tmRoot"/>
      </p:par>
    </p:tn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873721370"/>
      </p:ext>
    </p:extLst>
  </p:cSld>
  <p:clrMapOvr>
    <a:masterClrMapping/>
  </p:clrMapOvr>
  <p:timing>
    <p:tnLst>
      <p:par>
        <p:cTn id="1" dur="indefinite" restart="never" nodeType="tmRoot"/>
      </p:par>
    </p:tnLst>
  </p:timing>
</p:sldLayout>
</file>

<file path=ppt/slideLayouts/slideLayout530.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lIns="91380" tIns="45691" rIns="91380" bIns="45691" anchor="ctr"/>
          <a:lstStyle/>
          <a:p>
            <a:pPr defTabSz="914400" fontAlgn="base">
              <a:lnSpc>
                <a:spcPct val="106000"/>
              </a:lnSpc>
              <a:spcBef>
                <a:spcPct val="0"/>
              </a:spcBef>
              <a:spcAft>
                <a:spcPct val="0"/>
              </a:spcAft>
              <a:buFont typeface="Wingdings 2" pitchFamily="18" charset="2"/>
              <a:buNone/>
              <a:defRPr/>
            </a:pPr>
            <a:endParaRPr lang="en-US" sz="240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n-US" smtClean="0"/>
              <a:t>Click to edit Master title style</a:t>
            </a:r>
            <a:endParaRPr lang="en-US"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n-US" smtClean="0"/>
              <a:t>Click to edit Master text styles</a:t>
            </a:r>
          </a:p>
        </p:txBody>
      </p:sp>
      <p:sp>
        <p:nvSpPr>
          <p:cNvPr id="13" name="Text Box 5"/>
          <p:cNvSpPr txBox="1">
            <a:spLocks noChangeArrowheads="1"/>
          </p:cNvSpPr>
          <p:nvPr userDrawn="1"/>
        </p:nvSpPr>
        <p:spPr bwMode="invGray">
          <a:xfrm>
            <a:off x="9207677" y="6558241"/>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n-US" sz="1200" dirty="0" smtClean="0">
                <a:solidFill>
                  <a:srgbClr val="000000"/>
                </a:solidFill>
                <a:cs typeface="Arial" pitchFamily="34" charset="0"/>
              </a:rPr>
              <a:t> </a:t>
            </a:r>
            <a:fld id="{6F983060-66CA-499A-99AE-BC40BACC11A0}" type="slidenum">
              <a:rPr lang="en-US" sz="120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n-US" sz="1200" dirty="0">
                <a:solidFill>
                  <a:srgbClr val="000000"/>
                </a:solidFill>
                <a:cs typeface="Arial" pitchFamily="34" charset="0"/>
              </a:rPr>
              <a:t> </a:t>
            </a: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73" y="6613475"/>
            <a:ext cx="575537" cy="99169"/>
          </a:xfrm>
          <a:prstGeom prst="rect">
            <a:avLst/>
          </a:prstGeom>
        </p:spPr>
      </p:pic>
    </p:spTree>
    <p:extLst>
      <p:ext uri="{BB962C8B-B14F-4D97-AF65-F5344CB8AC3E}">
        <p14:creationId xmlns:p14="http://schemas.microsoft.com/office/powerpoint/2010/main" val="2504285709"/>
      </p:ext>
    </p:extLst>
  </p:cSld>
  <p:clrMapOvr>
    <a:masterClrMapping/>
  </p:clrMapOvr>
  <p:timing>
    <p:tnLst>
      <p:par>
        <p:cTn id="1" dur="indefinite" restart="never" nodeType="tmRoot"/>
      </p:par>
    </p:tnLst>
  </p:timing>
</p:sldLayout>
</file>

<file path=ppt/slideLayouts/slideLayout531.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6" y="2551190"/>
            <a:ext cx="7429500" cy="1344168"/>
          </a:xfrm>
          <a:ln w="28575">
            <a:solidFill>
              <a:srgbClr val="003399"/>
            </a:solidFill>
          </a:ln>
        </p:spPr>
        <p:txBody>
          <a:bodyPr lIns="228453" rIns="228453" anchor="ctr" anchorCtr="1"/>
          <a:lstStyle>
            <a:lvl1pPr algn="ctr">
              <a:spcBef>
                <a:spcPts val="0"/>
              </a:spcBef>
              <a:defRPr sz="2400" b="1"/>
            </a:lvl1pPr>
          </a:lstStyle>
          <a:p>
            <a:pPr lvl="0"/>
            <a:r>
              <a:rPr lang="en-US" smtClean="0"/>
              <a:t>Click to edit Master text styles</a:t>
            </a:r>
          </a:p>
        </p:txBody>
      </p:sp>
    </p:spTree>
    <p:extLst>
      <p:ext uri="{BB962C8B-B14F-4D97-AF65-F5344CB8AC3E}">
        <p14:creationId xmlns:p14="http://schemas.microsoft.com/office/powerpoint/2010/main" val="381620711"/>
      </p:ext>
    </p:extLst>
  </p:cSld>
  <p:clrMapOvr>
    <a:masterClrMapping/>
  </p:clrMapOvr>
  <p:timing>
    <p:tnLst>
      <p:par>
        <p:cTn id="1" dur="indefinite" restart="never" nodeType="tmRoot"/>
      </p:par>
    </p:tnLst>
  </p:timing>
</p:sldLayout>
</file>

<file path=ppt/slideLayouts/slideLayout532.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6" y="2551190"/>
            <a:ext cx="7429500" cy="1344168"/>
          </a:xfrm>
        </p:spPr>
        <p:txBody>
          <a:bodyPr anchor="ctr"/>
          <a:lstStyle>
            <a:lvl1pPr>
              <a:spcBef>
                <a:spcPts val="200"/>
              </a:spcBef>
              <a:defRPr sz="2400"/>
            </a:lvl1pPr>
          </a:lstStyle>
          <a:p>
            <a:pPr lvl="0"/>
            <a:r>
              <a:rPr lang="en-US" smtClean="0"/>
              <a:t>Click to edit Master text styles</a:t>
            </a:r>
          </a:p>
          <a:p>
            <a:pPr lvl="1"/>
            <a:r>
              <a:rPr lang="en-US" smtClean="0"/>
              <a:t>Second level</a:t>
            </a:r>
          </a:p>
        </p:txBody>
      </p:sp>
    </p:spTree>
    <p:extLst>
      <p:ext uri="{BB962C8B-B14F-4D97-AF65-F5344CB8AC3E}">
        <p14:creationId xmlns:p14="http://schemas.microsoft.com/office/powerpoint/2010/main" val="3746711970"/>
      </p:ext>
    </p:extLst>
  </p:cSld>
  <p:clrMapOvr>
    <a:masterClrMapping/>
  </p:clrMapOvr>
  <p:timing>
    <p:tnLst>
      <p:par>
        <p:cTn id="1" dur="indefinite" restart="never" nodeType="tmRoot"/>
      </p:par>
    </p:tnLst>
  </p:timing>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smtClean="0"/>
          </a:p>
        </p:txBody>
      </p:sp>
      <p:sp>
        <p:nvSpPr>
          <p:cNvPr id="2" name="Title 1"/>
          <p:cNvSpPr>
            <a:spLocks noGrp="1"/>
          </p:cNvSpPr>
          <p:nvPr>
            <p:ph type="title"/>
          </p:nvPr>
        </p:nvSpPr>
        <p:spPr/>
        <p:txBody>
          <a:bodyPr/>
          <a:lstStyle>
            <a:lvl1pPr>
              <a:defRPr sz="2000"/>
            </a:lvl1pPr>
          </a:lstStyle>
          <a:p>
            <a:r>
              <a:rPr lang="en-US" smtClean="0"/>
              <a:t>Click to edit Master title style</a:t>
            </a:r>
            <a:endParaRPr lang="en-US" dirty="0"/>
          </a:p>
        </p:txBody>
      </p:sp>
    </p:spTree>
    <p:extLst>
      <p:ext uri="{BB962C8B-B14F-4D97-AF65-F5344CB8AC3E}">
        <p14:creationId xmlns:p14="http://schemas.microsoft.com/office/powerpoint/2010/main" val="154358379"/>
      </p:ext>
    </p:extLst>
  </p:cSld>
  <p:clrMapOvr>
    <a:masterClrMapping/>
  </p:clrMapOvr>
  <p:timing>
    <p:tnLst>
      <p:par>
        <p:cTn id="1" dur="indefinite" restart="never" nodeType="tmRoot"/>
      </p:par>
    </p:tnLst>
  </p:timing>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11" name="Text Placeholder 10"/>
          <p:cNvSpPr>
            <a:spLocks noGrp="1"/>
          </p:cNvSpPr>
          <p:nvPr>
            <p:ph type="body" sz="quarter" idx="13"/>
          </p:nvPr>
        </p:nvSpPr>
        <p:spPr>
          <a:xfrm>
            <a:off x="435864" y="2185430"/>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445798009"/>
      </p:ext>
    </p:extLst>
  </p:cSld>
  <p:clrMapOvr>
    <a:masterClrMapping/>
  </p:clrMapOvr>
  <p:timing>
    <p:tnLst>
      <p:par>
        <p:cTn id="1" dur="indefinite" restart="never" nodeType="tmRoot"/>
      </p:par>
    </p:tnLst>
  </p:timing>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815097689"/>
      </p:ext>
    </p:extLst>
  </p:cSld>
  <p:clrMapOvr>
    <a:masterClrMapping/>
  </p:clrMapOvr>
  <p:timing>
    <p:tnLst>
      <p:par>
        <p:cTn id="1" dur="indefinite" restart="never" nodeType="tmRoot"/>
      </p:par>
    </p:tnLst>
  </p:timing>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Tree>
    <p:extLst>
      <p:ext uri="{BB962C8B-B14F-4D97-AF65-F5344CB8AC3E}">
        <p14:creationId xmlns:p14="http://schemas.microsoft.com/office/powerpoint/2010/main" val="110430177"/>
      </p:ext>
    </p:extLst>
  </p:cSld>
  <p:clrMapOvr>
    <a:masterClrMapping/>
  </p:clrMapOvr>
  <p:timing>
    <p:tnLst>
      <p:par>
        <p:cTn id="1" dur="indefinite" restart="never" nodeType="tmRoot"/>
      </p:par>
    </p:tnLst>
  </p:timing>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3796"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Tree>
    <p:extLst>
      <p:ext uri="{BB962C8B-B14F-4D97-AF65-F5344CB8AC3E}">
        <p14:creationId xmlns:p14="http://schemas.microsoft.com/office/powerpoint/2010/main" val="1334998014"/>
      </p:ext>
    </p:extLst>
  </p:cSld>
  <p:clrMapOvr>
    <a:masterClrMapping/>
  </p:clrMapOvr>
  <p:timing>
    <p:tnLst>
      <p:par>
        <p:cTn id="1" dur="indefinite" restart="never" nodeType="tmRoot"/>
      </p:par>
    </p:tnLst>
  </p:timing>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12168973"/>
      </p:ext>
    </p:extLst>
  </p:cSld>
  <p:clrMapOvr>
    <a:masterClrMapping/>
  </p:clrMapOvr>
  <p:timing>
    <p:tnLst>
      <p:par>
        <p:cTn id="1" dur="indefinite" restart="never" nodeType="tmRoot"/>
      </p:par>
    </p:tnLst>
  </p:timing>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000"/>
            </a:lvl1pPr>
          </a:lstStyle>
          <a:p>
            <a:r>
              <a:rPr lang="en-US" dirty="0" smtClean="0"/>
              <a:t>Click to edit Master title style</a:t>
            </a:r>
            <a:endParaRPr lang="en-US" dirty="0"/>
          </a:p>
        </p:txBody>
      </p:sp>
    </p:spTree>
    <p:extLst>
      <p:ext uri="{BB962C8B-B14F-4D97-AF65-F5344CB8AC3E}">
        <p14:creationId xmlns:p14="http://schemas.microsoft.com/office/powerpoint/2010/main" val="1294034106"/>
      </p:ext>
    </p:extLst>
  </p:cSld>
  <p:clrMapOvr>
    <a:masterClrMapping/>
  </p:clrMapOvr>
  <p:timing>
    <p:tnLst>
      <p:par>
        <p:cTn id="1" dur="indefinite" restart="never" nodeType="tmRoot"/>
      </p:par>
    </p:tn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513097222"/>
      </p:ext>
    </p:extLst>
  </p:cSld>
  <p:clrMapOvr>
    <a:masterClrMapping/>
  </p:clrMapOvr>
  <p:timing>
    <p:tnLst>
      <p:par>
        <p:cTn id="1" dur="indefinite" restart="never" nodeType="tmRoot"/>
      </p:par>
    </p:tnLst>
  </p:timing>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58"/>
            <a:ext cx="9034272" cy="868680"/>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7" name="Table Placeholder 6"/>
          <p:cNvSpPr>
            <a:spLocks noGrp="1"/>
          </p:cNvSpPr>
          <p:nvPr>
            <p:ph type="tbl" sz="quarter" idx="10"/>
          </p:nvPr>
        </p:nvSpPr>
        <p:spPr>
          <a:xfrm>
            <a:off x="435870" y="2176272"/>
            <a:ext cx="9034272" cy="4050792"/>
          </a:xfrm>
        </p:spPr>
        <p:txBody>
          <a:bodyPr/>
          <a:lstStyle/>
          <a:p>
            <a:pPr lvl="0"/>
            <a:r>
              <a:rPr lang="en-US" noProof="0" smtClean="0"/>
              <a:t>Click icon to add table</a:t>
            </a:r>
          </a:p>
        </p:txBody>
      </p:sp>
    </p:spTree>
    <p:extLst>
      <p:ext uri="{BB962C8B-B14F-4D97-AF65-F5344CB8AC3E}">
        <p14:creationId xmlns:p14="http://schemas.microsoft.com/office/powerpoint/2010/main" val="887900654"/>
      </p:ext>
    </p:extLst>
  </p:cSld>
  <p:clrMapOvr>
    <a:masterClrMapping/>
  </p:clrMapOvr>
  <p:timing>
    <p:tnLst>
      <p:par>
        <p:cTn id="1" dur="indefinite" restart="never" nodeType="tmRoot"/>
      </p:par>
    </p:tnLst>
  </p:timing>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7" name="Table Placeholder 6"/>
          <p:cNvSpPr>
            <a:spLocks noGrp="1"/>
          </p:cNvSpPr>
          <p:nvPr>
            <p:ph type="tbl" sz="quarter" idx="10"/>
          </p:nvPr>
        </p:nvSpPr>
        <p:spPr>
          <a:xfrm>
            <a:off x="435870" y="1747838"/>
            <a:ext cx="9034272" cy="4545012"/>
          </a:xfrm>
        </p:spPr>
        <p:txBody>
          <a:bodyPr/>
          <a:lstStyle/>
          <a:p>
            <a:pPr lvl="0"/>
            <a:r>
              <a:rPr lang="en-US" noProof="0" smtClean="0"/>
              <a:t>Click icon to add table</a:t>
            </a:r>
          </a:p>
        </p:txBody>
      </p:sp>
    </p:spTree>
    <p:extLst>
      <p:ext uri="{BB962C8B-B14F-4D97-AF65-F5344CB8AC3E}">
        <p14:creationId xmlns:p14="http://schemas.microsoft.com/office/powerpoint/2010/main" val="4177889071"/>
      </p:ext>
    </p:extLst>
  </p:cSld>
  <p:clrMapOvr>
    <a:masterClrMapping/>
  </p:clrMapOvr>
  <p:timing>
    <p:tnLst>
      <p:par>
        <p:cTn id="1" dur="indefinite" restart="never" nodeType="tmRoot"/>
      </p:par>
    </p:tnLst>
  </p:timing>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14"/>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10"/>
          <p:cNvSpPr>
            <a:spLocks noGrp="1"/>
          </p:cNvSpPr>
          <p:nvPr>
            <p:ph type="body" sz="quarter" idx="15"/>
          </p:nvPr>
        </p:nvSpPr>
        <p:spPr>
          <a:xfrm>
            <a:off x="2878246" y="464516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81277993"/>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10"/>
          <p:cNvSpPr>
            <a:spLocks noGrp="1"/>
          </p:cNvSpPr>
          <p:nvPr>
            <p:ph type="body" sz="quarter" idx="15"/>
          </p:nvPr>
        </p:nvSpPr>
        <p:spPr>
          <a:xfrm>
            <a:off x="2882646" y="3931934"/>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715254922"/>
      </p:ext>
    </p:extLst>
  </p:cSld>
  <p:clrMapOvr>
    <a:masterClrMapping/>
  </p:clrMapOvr>
  <p:timing>
    <p:tnLst>
      <p:par>
        <p:cTn id="1" dur="indefinite" restart="never" nodeType="tmRoot"/>
      </p:par>
    </p:tnLst>
  </p:timing>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9" y="153620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9" name="Text Placeholder 10"/>
          <p:cNvSpPr>
            <a:spLocks noGrp="1"/>
          </p:cNvSpPr>
          <p:nvPr>
            <p:ph type="body" sz="quarter" idx="17"/>
          </p:nvPr>
        </p:nvSpPr>
        <p:spPr>
          <a:xfrm>
            <a:off x="683519" y="294795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Text Placeholder 10"/>
          <p:cNvSpPr>
            <a:spLocks noGrp="1"/>
          </p:cNvSpPr>
          <p:nvPr>
            <p:ph type="body" sz="quarter" idx="18"/>
          </p:nvPr>
        </p:nvSpPr>
        <p:spPr>
          <a:xfrm>
            <a:off x="683519" y="4370204"/>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5" name="Text Placeholder 10"/>
          <p:cNvSpPr>
            <a:spLocks noGrp="1"/>
          </p:cNvSpPr>
          <p:nvPr>
            <p:ph type="body" sz="quarter" idx="21"/>
          </p:nvPr>
        </p:nvSpPr>
        <p:spPr>
          <a:xfrm>
            <a:off x="5378958" y="294795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2" name="Text Placeholder 10"/>
          <p:cNvSpPr>
            <a:spLocks noGrp="1"/>
          </p:cNvSpPr>
          <p:nvPr>
            <p:ph type="body" sz="quarter" idx="24"/>
          </p:nvPr>
        </p:nvSpPr>
        <p:spPr>
          <a:xfrm>
            <a:off x="5378958" y="4370204"/>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8" name="Text Placeholder 10"/>
          <p:cNvSpPr>
            <a:spLocks noGrp="1"/>
          </p:cNvSpPr>
          <p:nvPr>
            <p:ph type="body" sz="quarter" idx="25"/>
          </p:nvPr>
        </p:nvSpPr>
        <p:spPr>
          <a:xfrm>
            <a:off x="5378958" y="153620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1260668282"/>
      </p:ext>
    </p:extLst>
  </p:cSld>
  <p:clrMapOvr>
    <a:masterClrMapping/>
  </p:clrMapOvr>
  <p:timing>
    <p:tnLst>
      <p:par>
        <p:cTn id="1" dur="indefinite" restart="never" nodeType="tmRoot"/>
      </p:par>
    </p:tnLst>
  </p:timing>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0" y="1152144"/>
            <a:ext cx="9034272" cy="5138928"/>
          </a:xfrm>
        </p:spPr>
        <p:txBody>
          <a:bodyPr/>
          <a:lstStyle>
            <a:lvl1pPr marL="0" indent="0">
              <a:spcBef>
                <a:spcPts val="0"/>
              </a:spcBef>
              <a:buNone/>
              <a:defRPr sz="2000" b="0">
                <a:latin typeface="Arial" pitchFamily="34" charset="0"/>
                <a:cs typeface="Arial" pitchFamily="34" charset="0"/>
              </a:defRPr>
            </a:lvl1pPr>
            <a:lvl2pPr marL="456897" indent="0">
              <a:buNone/>
              <a:defRPr sz="2000" b="1"/>
            </a:lvl2pPr>
            <a:lvl3pPr marL="913796" indent="0">
              <a:buNone/>
              <a:defRPr sz="1800" b="1"/>
            </a:lvl3pPr>
            <a:lvl4pPr marL="1370696" indent="0">
              <a:buNone/>
              <a:defRPr sz="1600" b="1"/>
            </a:lvl4pPr>
            <a:lvl5pPr marL="1827594" indent="0">
              <a:buNone/>
              <a:defRPr sz="1600" b="1"/>
            </a:lvl5pPr>
            <a:lvl6pPr marL="2284489" indent="0">
              <a:buNone/>
              <a:defRPr sz="1600" b="1"/>
            </a:lvl6pPr>
            <a:lvl7pPr marL="2741388" indent="0">
              <a:buNone/>
              <a:defRPr sz="1600" b="1"/>
            </a:lvl7pPr>
            <a:lvl8pPr marL="3198284" indent="0">
              <a:buNone/>
              <a:defRPr sz="1600" b="1"/>
            </a:lvl8pPr>
            <a:lvl9pPr marL="3655182" indent="0">
              <a:buNone/>
              <a:defRPr sz="1600" b="1"/>
            </a:lvl9pPr>
          </a:lstStyle>
          <a:p>
            <a:pPr lvl="0"/>
            <a:r>
              <a:rPr lang="en-US" smtClean="0"/>
              <a:t>Click to edit Master text styles</a:t>
            </a:r>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a:p>
        </p:txBody>
      </p:sp>
      <p:sp>
        <p:nvSpPr>
          <p:cNvPr id="6" name="Text Placeholder 10"/>
          <p:cNvSpPr>
            <a:spLocks noGrp="1"/>
          </p:cNvSpPr>
          <p:nvPr>
            <p:ph type="body" sz="quarter" idx="14"/>
          </p:nvPr>
        </p:nvSpPr>
        <p:spPr>
          <a:xfrm>
            <a:off x="4943101"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p:txBody>
      </p:sp>
    </p:spTree>
    <p:extLst>
      <p:ext uri="{BB962C8B-B14F-4D97-AF65-F5344CB8AC3E}">
        <p14:creationId xmlns:p14="http://schemas.microsoft.com/office/powerpoint/2010/main" val="578145517"/>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3796"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63975651"/>
      </p:ext>
    </p:extLst>
  </p:cSld>
  <p:clrMapOvr>
    <a:masterClrMapping/>
  </p:clrMapOvr>
  <p:timing>
    <p:tnLst>
      <p:par>
        <p:cTn id="1" dur="indefinite" restart="never" nodeType="tmRoot"/>
      </p:par>
    </p:tnLst>
  </p:timing>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4943101"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 name="Text Placeholder 10"/>
          <p:cNvSpPr>
            <a:spLocks noGrp="1"/>
          </p:cNvSpPr>
          <p:nvPr>
            <p:ph type="body" sz="quarter" idx="15"/>
          </p:nvPr>
        </p:nvSpPr>
        <p:spPr>
          <a:xfrm>
            <a:off x="435870"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2329315020"/>
      </p:ext>
    </p:extLst>
  </p:cSld>
  <p:clrMapOvr>
    <a:masterClrMapping/>
  </p:clrMapOvr>
  <p:timing>
    <p:tnLst>
      <p:par>
        <p:cTn id="1" dur="indefinite" restart="never" nodeType="tmRoot"/>
      </p:par>
    </p:tnLst>
  </p:timing>
</p:sldLayout>
</file>

<file path=ppt/slideLayouts/slideLayout548.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2" name="Text Placeholder 10"/>
          <p:cNvSpPr>
            <a:spLocks noGrp="1"/>
          </p:cNvSpPr>
          <p:nvPr>
            <p:ph type="body" sz="quarter" idx="15"/>
          </p:nvPr>
        </p:nvSpPr>
        <p:spPr>
          <a:xfrm>
            <a:off x="435870"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777009186"/>
      </p:ext>
    </p:extLst>
  </p:cSld>
  <p:clrMapOvr>
    <a:masterClrMapping/>
  </p:clrMapOvr>
  <p:timing>
    <p:tnLst>
      <p:par>
        <p:cTn id="1" dur="indefinite" restart="never" nodeType="tmRoot"/>
      </p:par>
    </p:tnLst>
  </p:timing>
</p:sldLayout>
</file>

<file path=ppt/slideLayouts/slideLayout549.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7965403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55"/>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99" y="6554297"/>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97"/>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4140688362"/>
      </p:ext>
    </p:extLst>
  </p:cSld>
  <p:clrMapOvr>
    <a:masterClrMapping/>
  </p:clrMapOvr>
  <p:timing>
    <p:tnLst>
      <p:par>
        <p:cTn id="1" dur="indefinite" restart="never" nodeType="tmRoot"/>
      </p:par>
    </p:tnLst>
  </p:timing>
</p:sldLayout>
</file>

<file path=ppt/slideLayouts/slideLayout5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816623278"/>
      </p:ext>
    </p:extLst>
  </p:cSld>
  <p:clrMapOvr>
    <a:masterClrMapping/>
  </p:clrMapOvr>
  <p:timing>
    <p:tnLst>
      <p:par>
        <p:cTn id="1" dur="indefinite" restart="never" nodeType="tmRoot"/>
      </p:par>
    </p:tnLst>
  </p:timing>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510"/>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n-US" noProof="0" smtClean="0"/>
              <a:t>Click icon to add chart</a:t>
            </a:r>
            <a:endParaRPr lang="en-US" noProof="0" dirty="0" smtClean="0"/>
          </a:p>
        </p:txBody>
      </p:sp>
    </p:spTree>
    <p:extLst>
      <p:ext uri="{BB962C8B-B14F-4D97-AF65-F5344CB8AC3E}">
        <p14:creationId xmlns:p14="http://schemas.microsoft.com/office/powerpoint/2010/main" val="571441976"/>
      </p:ext>
    </p:extLst>
  </p:cSld>
  <p:clrMapOvr>
    <a:masterClrMapping/>
  </p:clrMapOvr>
  <p:timing>
    <p:tnLst>
      <p:par>
        <p:cTn id="1" dur="indefinite" restart="never" nodeType="tmRoot"/>
      </p:par>
    </p:tnLst>
  </p:timing>
</p:sldLayout>
</file>

<file path=ppt/slideLayouts/slideLayout552.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8" name="Chart Placeholder 7"/>
          <p:cNvSpPr>
            <a:spLocks noGrp="1"/>
          </p:cNvSpPr>
          <p:nvPr>
            <p:ph type="chart" sz="quarter" idx="15"/>
          </p:nvPr>
        </p:nvSpPr>
        <p:spPr>
          <a:xfrm>
            <a:off x="475488" y="1197878"/>
            <a:ext cx="8964930" cy="3383280"/>
          </a:xfrm>
        </p:spPr>
        <p:txBody>
          <a:bodyPr/>
          <a:lstStyle>
            <a:lvl1pPr>
              <a:buNone/>
              <a:defRPr/>
            </a:lvl1pPr>
          </a:lstStyle>
          <a:p>
            <a:pPr lvl="0"/>
            <a:r>
              <a:rPr lang="en-US" noProof="0" smtClean="0"/>
              <a:t>Click icon to add chart</a:t>
            </a:r>
            <a:endParaRPr lang="en-US" noProof="0" dirty="0" smtClean="0"/>
          </a:p>
        </p:txBody>
      </p:sp>
    </p:spTree>
    <p:extLst>
      <p:ext uri="{BB962C8B-B14F-4D97-AF65-F5344CB8AC3E}">
        <p14:creationId xmlns:p14="http://schemas.microsoft.com/office/powerpoint/2010/main" val="222442304"/>
      </p:ext>
    </p:extLst>
  </p:cSld>
  <p:clrMapOvr>
    <a:masterClrMapping/>
  </p:clrMapOvr>
  <p:timing>
    <p:tnLst>
      <p:par>
        <p:cTn id="1" dur="indefinite" restart="never" nodeType="tmRoot"/>
      </p:par>
    </p:tnLst>
  </p:timing>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n-US" smtClean="0"/>
              <a:t>Click to edit Master title style</a:t>
            </a:r>
            <a:endParaRPr lang="en-US" dirty="0"/>
          </a:p>
        </p:txBody>
      </p:sp>
      <p:sp>
        <p:nvSpPr>
          <p:cNvPr id="5" name="Text Placeholder 4"/>
          <p:cNvSpPr>
            <a:spLocks noGrp="1"/>
          </p:cNvSpPr>
          <p:nvPr>
            <p:ph type="body" sz="quarter" idx="10"/>
          </p:nvPr>
        </p:nvSpPr>
        <p:spPr>
          <a:xfrm>
            <a:off x="433387" y="1155700"/>
            <a:ext cx="9032346" cy="5137150"/>
          </a:xfrm>
        </p:spPr>
        <p:txBody>
          <a:bodyPr/>
          <a:lstStyle/>
          <a:p>
            <a:pPr lvl="0"/>
            <a:r>
              <a:rPr lang="en-US" smtClean="0"/>
              <a:t>Click to edit Master text styles</a:t>
            </a:r>
          </a:p>
        </p:txBody>
      </p:sp>
    </p:spTree>
    <p:extLst>
      <p:ext uri="{BB962C8B-B14F-4D97-AF65-F5344CB8AC3E}">
        <p14:creationId xmlns:p14="http://schemas.microsoft.com/office/powerpoint/2010/main" val="3685930111"/>
      </p:ext>
    </p:extLst>
  </p:cSld>
  <p:clrMapOvr>
    <a:masterClrMapping/>
  </p:clrMapOvr>
  <p:timing>
    <p:tnLst>
      <p:par>
        <p:cTn id="1" dur="indefinite" restart="never" nodeType="tmRoot"/>
      </p:par>
    </p:tnLst>
  </p:timing>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2" name="Title 1"/>
          <p:cNvSpPr>
            <a:spLocks noGrp="1"/>
          </p:cNvSpPr>
          <p:nvPr>
            <p:ph type="title"/>
          </p:nvPr>
        </p:nvSpPr>
        <p:spPr>
          <a:xfrm>
            <a:off x="435870" y="411480"/>
            <a:ext cx="9034272" cy="365760"/>
          </a:xfrm>
          <a:prstGeom prst="rect">
            <a:avLst/>
          </a:prstGeom>
        </p:spPr>
        <p:txBody>
          <a:bodyPr/>
          <a:lstStyle>
            <a:lvl1pPr>
              <a:defRPr sz="2400"/>
            </a:lvl1pPr>
          </a:lstStyle>
          <a:p>
            <a:r>
              <a:rPr lang="en-US" smtClean="0"/>
              <a:t>Click to edit Master title style</a:t>
            </a:r>
            <a:endParaRPr lang="en-US"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Tree>
    <p:extLst>
      <p:ext uri="{BB962C8B-B14F-4D97-AF65-F5344CB8AC3E}">
        <p14:creationId xmlns:p14="http://schemas.microsoft.com/office/powerpoint/2010/main" val="3607032715"/>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n-US" smtClean="0"/>
              <a:t>Click to edit Master title style</a:t>
            </a:r>
            <a:endParaRPr lang="en-US" dirty="0"/>
          </a:p>
        </p:txBody>
      </p:sp>
    </p:spTree>
    <p:extLst>
      <p:ext uri="{BB962C8B-B14F-4D97-AF65-F5344CB8AC3E}">
        <p14:creationId xmlns:p14="http://schemas.microsoft.com/office/powerpoint/2010/main" val="254153135"/>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8005"/>
            <a:ext cx="9032346" cy="365125"/>
          </a:xfrm>
        </p:spPr>
        <p:txBody>
          <a:bodyPr/>
          <a:lstStyle>
            <a:lvl1pPr>
              <a:defRPr sz="2400"/>
            </a:lvl1pPr>
          </a:lstStyle>
          <a:p>
            <a:r>
              <a:rPr lang="en-US" smtClean="0"/>
              <a:t>Click to edit Master title style</a:t>
            </a:r>
            <a:endParaRPr lang="en-US" dirty="0"/>
          </a:p>
        </p:txBody>
      </p:sp>
      <p:sp>
        <p:nvSpPr>
          <p:cNvPr id="3" name="Table Placeholder 2"/>
          <p:cNvSpPr>
            <a:spLocks noGrp="1"/>
          </p:cNvSpPr>
          <p:nvPr>
            <p:ph type="tbl" idx="1"/>
          </p:nvPr>
        </p:nvSpPr>
        <p:spPr>
          <a:xfrm>
            <a:off x="433387" y="1154113"/>
            <a:ext cx="9032346" cy="5135562"/>
          </a:xfrm>
        </p:spPr>
        <p:txBody>
          <a:bodyPr/>
          <a:lstStyle/>
          <a:p>
            <a:pPr lvl="0"/>
            <a:r>
              <a:rPr lang="en-US" noProof="0" smtClean="0"/>
              <a:t>Click icon to add table</a:t>
            </a:r>
            <a:endParaRPr lang="en-US" noProof="0" dirty="0" smtClean="0"/>
          </a:p>
        </p:txBody>
      </p:sp>
    </p:spTree>
    <p:extLst>
      <p:ext uri="{BB962C8B-B14F-4D97-AF65-F5344CB8AC3E}">
        <p14:creationId xmlns:p14="http://schemas.microsoft.com/office/powerpoint/2010/main" val="3446881779"/>
      </p:ext>
    </p:extLst>
  </p:cSld>
  <p:clrMapOvr>
    <a:masterClrMapping/>
  </p:clrMapOvr>
  <p:timing>
    <p:tnLst>
      <p:par>
        <p:cTn id="1" dur="indefinite" restart="never" nodeType="tmRoot"/>
      </p:par>
    </p:tnLst>
  </p:timing>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6" y="2670657"/>
            <a:ext cx="6621716" cy="1456467"/>
          </a:xfrm>
        </p:spPr>
        <p:txBody>
          <a:bodyPr/>
          <a:lstStyle>
            <a:lvl1pPr>
              <a:lnSpc>
                <a:spcPts val="4581"/>
              </a:lnSpc>
              <a:defRPr sz="4940" b="0">
                <a:solidFill>
                  <a:schemeClr val="bg2"/>
                </a:solidFill>
                <a:latin typeface="Times New Roman" pitchFamily="18" charset="0"/>
              </a:defRPr>
            </a:lvl1pPr>
          </a:lstStyle>
          <a:p>
            <a:r>
              <a:rPr lang="en-US"/>
              <a:t>Click to edit </a:t>
            </a:r>
            <a:br>
              <a:rPr lang="en-US"/>
            </a:br>
            <a:r>
              <a:rPr lang="en-US"/>
              <a:t>Master title style</a:t>
            </a:r>
          </a:p>
        </p:txBody>
      </p:sp>
      <p:sp>
        <p:nvSpPr>
          <p:cNvPr id="3" name="Slide Number Placeholder 9"/>
          <p:cNvSpPr>
            <a:spLocks noGrp="1"/>
          </p:cNvSpPr>
          <p:nvPr>
            <p:ph type="sldNum" sz="quarter" idx="10"/>
          </p:nvPr>
        </p:nvSpPr>
        <p:spPr>
          <a:xfrm>
            <a:off x="450205" y="6533098"/>
            <a:ext cx="306387" cy="158250"/>
          </a:xfrm>
        </p:spPr>
        <p:txBody>
          <a:bodyPr/>
          <a:lstStyle>
            <a:lvl1pPr>
              <a:lnSpc>
                <a:spcPts val="1180"/>
              </a:lnSpc>
              <a:defRPr>
                <a:solidFill>
                  <a:schemeClr val="bg2"/>
                </a:solidFill>
              </a:defRPr>
            </a:lvl1pPr>
          </a:lstStyle>
          <a:p>
            <a:pPr>
              <a:defRPr/>
            </a:pPr>
            <a:fld id="{763A6BE3-59AE-40B2-A0E5-5DA4B35828E3}" type="slidenum">
              <a:rPr lang="en-US">
                <a:solidFill>
                  <a:srgbClr val="FFFFFF"/>
                </a:solidFill>
              </a:rPr>
              <a:pPr>
                <a:defRPr/>
              </a:pPr>
              <a:t>‹#›</a:t>
            </a:fld>
            <a:endParaRPr lang="en-US" dirty="0">
              <a:solidFill>
                <a:srgbClr val="FFFFFF"/>
              </a:solidFill>
            </a:endParaRPr>
          </a:p>
        </p:txBody>
      </p:sp>
      <p:sp>
        <p:nvSpPr>
          <p:cNvPr id="4" name="Footer Placeholder 10"/>
          <p:cNvSpPr>
            <a:spLocks noGrp="1"/>
          </p:cNvSpPr>
          <p:nvPr>
            <p:ph type="ftr" sz="quarter" idx="11"/>
          </p:nvPr>
        </p:nvSpPr>
        <p:spPr>
          <a:xfrm>
            <a:off x="834749" y="6533098"/>
            <a:ext cx="4677095" cy="158250"/>
          </a:xfrm>
        </p:spPr>
        <p:txBody>
          <a:bodyPr/>
          <a:lstStyle>
            <a:lvl1pPr>
              <a:lnSpc>
                <a:spcPts val="1180"/>
              </a:lnSpc>
              <a:defRPr>
                <a:solidFill>
                  <a:schemeClr val="bg2"/>
                </a:solidFill>
              </a:defRPr>
            </a:lvl1pPr>
          </a:lstStyle>
          <a:p>
            <a:pPr>
              <a:defRPr/>
            </a:pPr>
            <a:endParaRPr lang="en-US" dirty="0">
              <a:solidFill>
                <a:srgbClr val="FFFFFF"/>
              </a:solidFill>
            </a:endParaRPr>
          </a:p>
        </p:txBody>
      </p:sp>
    </p:spTree>
    <p:extLst>
      <p:ext uri="{BB962C8B-B14F-4D97-AF65-F5344CB8AC3E}">
        <p14:creationId xmlns:p14="http://schemas.microsoft.com/office/powerpoint/2010/main" val="1648227009"/>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73218" y="189302"/>
            <a:ext cx="9323074" cy="844470"/>
          </a:xfrm>
        </p:spPr>
        <p:txBody>
          <a:bodyPr/>
          <a:lstStyle>
            <a:lvl1pPr>
              <a:lnSpc>
                <a:spcPct val="100000"/>
              </a:lnSpc>
              <a:defRPr sz="1941"/>
            </a:lvl1pPr>
          </a:lstStyle>
          <a:p>
            <a:r>
              <a:rPr lang="en-US" dirty="0" smtClean="0"/>
              <a:t>Click to edit Master title style</a:t>
            </a:r>
            <a:endParaRPr lang="es-CL"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183D6856-CF4E-42C4-B228-5F9DD1DB1801}"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3783899116"/>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3169" y="4407216"/>
            <a:ext cx="8419396" cy="1361237"/>
          </a:xfrm>
        </p:spPr>
        <p:txBody>
          <a:bodyPr/>
          <a:lstStyle>
            <a:lvl1pPr algn="l">
              <a:defRPr sz="3529" b="1" cap="all"/>
            </a:lvl1pPr>
          </a:lstStyle>
          <a:p>
            <a:r>
              <a:rPr lang="en-US" smtClean="0"/>
              <a:t>Click to edit Master title style</a:t>
            </a:r>
            <a:endParaRPr lang="es-CL"/>
          </a:p>
        </p:txBody>
      </p:sp>
      <p:sp>
        <p:nvSpPr>
          <p:cNvPr id="3" name="Text Placeholder 2"/>
          <p:cNvSpPr>
            <a:spLocks noGrp="1"/>
          </p:cNvSpPr>
          <p:nvPr>
            <p:ph type="body" idx="1"/>
          </p:nvPr>
        </p:nvSpPr>
        <p:spPr>
          <a:xfrm>
            <a:off x="783169" y="2907338"/>
            <a:ext cx="8419396" cy="1499881"/>
          </a:xfrm>
        </p:spPr>
        <p:txBody>
          <a:bodyPr anchor="b"/>
          <a:lstStyle>
            <a:lvl1pPr marL="0" indent="0">
              <a:buNone/>
              <a:defRPr sz="1764"/>
            </a:lvl1pPr>
            <a:lvl2pPr marL="402898" indent="0">
              <a:buNone/>
              <a:defRPr sz="1588"/>
            </a:lvl2pPr>
            <a:lvl3pPr marL="805801" indent="0">
              <a:buNone/>
              <a:defRPr sz="1412"/>
            </a:lvl3pPr>
            <a:lvl4pPr marL="1208699" indent="0">
              <a:buNone/>
              <a:defRPr sz="1235"/>
            </a:lvl4pPr>
            <a:lvl5pPr marL="1611598" indent="0">
              <a:buNone/>
              <a:defRPr sz="1235"/>
            </a:lvl5pPr>
            <a:lvl6pPr marL="2014496" indent="0">
              <a:buNone/>
              <a:defRPr sz="1235"/>
            </a:lvl6pPr>
            <a:lvl7pPr marL="2417397" indent="0">
              <a:buNone/>
              <a:defRPr sz="1235"/>
            </a:lvl7pPr>
            <a:lvl8pPr marL="2820296" indent="0">
              <a:buNone/>
              <a:defRPr sz="1235"/>
            </a:lvl8pPr>
            <a:lvl9pPr marL="3223194" indent="0">
              <a:buNone/>
              <a:defRPr sz="1235"/>
            </a:lvl9pPr>
          </a:lstStyle>
          <a:p>
            <a:pPr lvl="0"/>
            <a:r>
              <a:rPr lang="en-US" smtClean="0"/>
              <a:t>Click to edit Master text styles</a:t>
            </a:r>
          </a:p>
        </p:txBody>
      </p:sp>
      <p:sp>
        <p:nvSpPr>
          <p:cNvPr id="4" name="Slide Number Placeholder 9"/>
          <p:cNvSpPr>
            <a:spLocks noGrp="1"/>
          </p:cNvSpPr>
          <p:nvPr>
            <p:ph type="sldNum" sz="quarter" idx="10"/>
          </p:nvPr>
        </p:nvSpPr>
        <p:spPr/>
        <p:txBody>
          <a:bodyPr/>
          <a:lstStyle>
            <a:lvl1pPr>
              <a:defRPr/>
            </a:lvl1pPr>
          </a:lstStyle>
          <a:p>
            <a:pPr>
              <a:defRPr/>
            </a:pPr>
            <a:fld id="{B7DAC1CF-7529-4767-A444-A1C24573EC07}"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152060846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Single Column - RIGHT">
    <p:spTree>
      <p:nvGrpSpPr>
        <p:cNvPr id="1" name=""/>
        <p:cNvGrpSpPr/>
        <p:nvPr/>
      </p:nvGrpSpPr>
      <p:grpSpPr>
        <a:xfrm>
          <a:off x="0" y="0"/>
          <a:ext cx="0" cy="0"/>
          <a:chOff x="0" y="0"/>
          <a:chExt cx="0" cy="0"/>
        </a:xfrm>
      </p:grpSpPr>
      <p:sp>
        <p:nvSpPr>
          <p:cNvPr id="7" name="Text Placeholder 6"/>
          <p:cNvSpPr>
            <a:spLocks noGrp="1"/>
          </p:cNvSpPr>
          <p:nvPr>
            <p:ph type="body" sz="quarter" idx="12"/>
          </p:nvPr>
        </p:nvSpPr>
        <p:spPr>
          <a:xfrm>
            <a:off x="2068515" y="1155721"/>
            <a:ext cx="7689850" cy="5297487"/>
          </a:xfrm>
        </p:spPr>
        <p:txBody>
          <a:bodyPr/>
          <a:lstStyle>
            <a:lvl1pPr>
              <a:spcBef>
                <a:spcPts val="800"/>
              </a:spcBef>
              <a:spcAft>
                <a:spcPts val="0"/>
              </a:spcAft>
              <a:tabLst/>
              <a:defRPr sz="1000"/>
            </a:lvl1pPr>
            <a:lvl2pPr>
              <a:tabLst/>
              <a:defRPr/>
            </a:lvl2pPr>
            <a:lvl3pPr>
              <a:tabLst/>
              <a:defRPr/>
            </a:lvl3pPr>
            <a:lvl4pPr>
              <a:tabLst/>
              <a:defRPr/>
            </a:lvl4pPr>
            <a:lvl5pPr marL="180890" indent="-90447">
              <a:spcBef>
                <a:spcPts val="0"/>
              </a:spcBef>
              <a:spcAft>
                <a:spcPts val="200"/>
              </a:spcAft>
              <a:buFont typeface="Arial" pitchFamily="34" charset="0"/>
              <a:buChar char="‒"/>
              <a:tabLst/>
              <a:defRPr sz="1000">
                <a:solidFill>
                  <a:schemeClr val="tx1"/>
                </a:solidFill>
                <a:latin typeface="Arial" pitchFamily="34" charset="0"/>
                <a:cs typeface="Arial" pitchFamily="34" charset="0"/>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2" name="Title 1"/>
          <p:cNvSpPr>
            <a:spLocks noGrp="1"/>
          </p:cNvSpPr>
          <p:nvPr>
            <p:ph type="title"/>
          </p:nvPr>
        </p:nvSpPr>
        <p:spPr/>
        <p:txBody>
          <a:bodyPr/>
          <a:lstStyle/>
          <a:p>
            <a:r>
              <a:rPr lang="en-US" dirty="0" smtClean="0"/>
              <a:t>Click to edit Master title style</a:t>
            </a:r>
            <a:endParaRPr lang="en-GB" dirty="0"/>
          </a:p>
        </p:txBody>
      </p:sp>
      <p:sp>
        <p:nvSpPr>
          <p:cNvPr id="4" name="Rectangle 3"/>
          <p:cNvSpPr>
            <a:spLocks noGrp="1" noChangeArrowheads="1"/>
          </p:cNvSpPr>
          <p:nvPr>
            <p:ph type="sldNum" sz="quarter" idx="13"/>
          </p:nvPr>
        </p:nvSpPr>
        <p:spPr/>
        <p:txBody>
          <a:bodyPr/>
          <a:lstStyle>
            <a:lvl1pPr>
              <a:defRPr/>
            </a:lvl1pPr>
          </a:lstStyle>
          <a:p>
            <a:pPr>
              <a:defRPr/>
            </a:pPr>
            <a:fld id="{8EA2F6D9-B176-4745-841A-A45BCBE1422E}" type="slidenum">
              <a:rPr lang="en-GB">
                <a:solidFill>
                  <a:srgbClr val="002776"/>
                </a:solidFill>
              </a:rPr>
              <a:pPr>
                <a:defRPr/>
              </a:pPr>
              <a:t>‹#›</a:t>
            </a:fld>
            <a:endParaRPr lang="en-GB" dirty="0">
              <a:solidFill>
                <a:srgbClr val="002776"/>
              </a:solidFill>
            </a:endParaRPr>
          </a:p>
        </p:txBody>
      </p:sp>
    </p:spTree>
    <p:extLst>
      <p:ext uri="{BB962C8B-B14F-4D97-AF65-F5344CB8AC3E}">
        <p14:creationId xmlns:p14="http://schemas.microsoft.com/office/powerpoint/2010/main" val="2988378588"/>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Content Placeholder 2"/>
          <p:cNvSpPr>
            <a:spLocks noGrp="1"/>
          </p:cNvSpPr>
          <p:nvPr>
            <p:ph sz="half" idx="1"/>
          </p:nvPr>
        </p:nvSpPr>
        <p:spPr>
          <a:xfrm>
            <a:off x="484601" y="1159577"/>
            <a:ext cx="4392592" cy="5381927"/>
          </a:xfrm>
        </p:spPr>
        <p:txBody>
          <a:bodyPr/>
          <a:lstStyle>
            <a:lvl1pPr>
              <a:defRPr sz="2470"/>
            </a:lvl1pPr>
            <a:lvl2pPr>
              <a:defRPr sz="2206"/>
            </a:lvl2pPr>
            <a:lvl3pPr>
              <a:defRPr sz="1764"/>
            </a:lvl3pPr>
            <a:lvl4pPr>
              <a:defRPr sz="1588"/>
            </a:lvl4pPr>
            <a:lvl5pPr>
              <a:defRPr sz="1588"/>
            </a:lvl5pPr>
            <a:lvl6pPr>
              <a:defRPr sz="1588"/>
            </a:lvl6pPr>
            <a:lvl7pPr>
              <a:defRPr sz="1588"/>
            </a:lvl7pPr>
            <a:lvl8pPr>
              <a:defRPr sz="1588"/>
            </a:lvl8pPr>
            <a:lvl9pPr>
              <a:defRPr sz="1588"/>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Content Placeholder 3"/>
          <p:cNvSpPr>
            <a:spLocks noGrp="1"/>
          </p:cNvSpPr>
          <p:nvPr>
            <p:ph sz="half" idx="2"/>
          </p:nvPr>
        </p:nvSpPr>
        <p:spPr>
          <a:xfrm>
            <a:off x="5027259" y="1159577"/>
            <a:ext cx="4392592" cy="5381927"/>
          </a:xfrm>
        </p:spPr>
        <p:txBody>
          <a:bodyPr/>
          <a:lstStyle>
            <a:lvl1pPr>
              <a:defRPr sz="2470"/>
            </a:lvl1pPr>
            <a:lvl2pPr>
              <a:defRPr sz="2206"/>
            </a:lvl2pPr>
            <a:lvl3pPr>
              <a:defRPr sz="1764"/>
            </a:lvl3pPr>
            <a:lvl4pPr>
              <a:defRPr sz="1588"/>
            </a:lvl4pPr>
            <a:lvl5pPr>
              <a:defRPr sz="1588"/>
            </a:lvl5pPr>
            <a:lvl6pPr>
              <a:defRPr sz="1588"/>
            </a:lvl6pPr>
            <a:lvl7pPr>
              <a:defRPr sz="1588"/>
            </a:lvl7pPr>
            <a:lvl8pPr>
              <a:defRPr sz="1588"/>
            </a:lvl8pPr>
            <a:lvl9pPr>
              <a:defRPr sz="1588"/>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5" name="Slide Number Placeholder 9"/>
          <p:cNvSpPr>
            <a:spLocks noGrp="1"/>
          </p:cNvSpPr>
          <p:nvPr>
            <p:ph type="sldNum" sz="quarter" idx="10"/>
          </p:nvPr>
        </p:nvSpPr>
        <p:spPr/>
        <p:txBody>
          <a:bodyPr/>
          <a:lstStyle>
            <a:lvl1pPr>
              <a:defRPr/>
            </a:lvl1pPr>
          </a:lstStyle>
          <a:p>
            <a:pPr>
              <a:defRPr/>
            </a:pPr>
            <a:fld id="{31880911-99AE-4CB7-A071-1760C35551F7}" type="slidenum">
              <a:rPr lang="en-US">
                <a:solidFill>
                  <a:srgbClr val="002776"/>
                </a:solidFill>
              </a:rPr>
              <a:pPr>
                <a:defRPr/>
              </a:pPr>
              <a:t>‹#›</a:t>
            </a:fld>
            <a:endParaRPr lang="en-US" dirty="0">
              <a:solidFill>
                <a:srgbClr val="002776"/>
              </a:solidFill>
            </a:endParaRPr>
          </a:p>
        </p:txBody>
      </p:sp>
      <p:sp>
        <p:nvSpPr>
          <p:cNvPr id="6"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2028304143"/>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273219" y="189303"/>
            <a:ext cx="9323074" cy="1142767"/>
          </a:xfrm>
        </p:spPr>
        <p:txBody>
          <a:bodyPr/>
          <a:lstStyle>
            <a:lvl1pPr>
              <a:defRPr/>
            </a:lvl1pPr>
          </a:lstStyle>
          <a:p>
            <a:r>
              <a:rPr lang="en-US" dirty="0" smtClean="0"/>
              <a:t>Click to edit Master title style</a:t>
            </a:r>
            <a:endParaRPr lang="es-CL" dirty="0"/>
          </a:p>
        </p:txBody>
      </p:sp>
      <p:sp>
        <p:nvSpPr>
          <p:cNvPr id="3" name="Text Placeholder 2"/>
          <p:cNvSpPr>
            <a:spLocks noGrp="1"/>
          </p:cNvSpPr>
          <p:nvPr>
            <p:ph type="body" idx="1"/>
          </p:nvPr>
        </p:nvSpPr>
        <p:spPr>
          <a:xfrm>
            <a:off x="495540" y="1534892"/>
            <a:ext cx="4376960" cy="640006"/>
          </a:xfrm>
        </p:spPr>
        <p:txBody>
          <a:bodyPr anchor="b"/>
          <a:lstStyle>
            <a:lvl1pPr marL="0" indent="0">
              <a:buNone/>
              <a:defRPr sz="2206" b="1"/>
            </a:lvl1pPr>
            <a:lvl2pPr marL="402898" indent="0">
              <a:buNone/>
              <a:defRPr sz="1764" b="1"/>
            </a:lvl2pPr>
            <a:lvl3pPr marL="805801" indent="0">
              <a:buNone/>
              <a:defRPr sz="1588" b="1"/>
            </a:lvl3pPr>
            <a:lvl4pPr marL="1208699" indent="0">
              <a:buNone/>
              <a:defRPr sz="1412" b="1"/>
            </a:lvl4pPr>
            <a:lvl5pPr marL="1611598" indent="0">
              <a:buNone/>
              <a:defRPr sz="1412" b="1"/>
            </a:lvl5pPr>
            <a:lvl6pPr marL="2014496" indent="0">
              <a:buNone/>
              <a:defRPr sz="1412" b="1"/>
            </a:lvl6pPr>
            <a:lvl7pPr marL="2417397" indent="0">
              <a:buNone/>
              <a:defRPr sz="1412" b="1"/>
            </a:lvl7pPr>
            <a:lvl8pPr marL="2820296" indent="0">
              <a:buNone/>
              <a:defRPr sz="1412" b="1"/>
            </a:lvl8pPr>
            <a:lvl9pPr marL="3223194" indent="0">
              <a:buNone/>
              <a:defRPr sz="1412" b="1"/>
            </a:lvl9pPr>
          </a:lstStyle>
          <a:p>
            <a:pPr lvl="0"/>
            <a:r>
              <a:rPr lang="en-US" smtClean="0"/>
              <a:t>Click to edit Master text styles</a:t>
            </a:r>
          </a:p>
        </p:txBody>
      </p:sp>
      <p:sp>
        <p:nvSpPr>
          <p:cNvPr id="4" name="Content Placeholder 3"/>
          <p:cNvSpPr>
            <a:spLocks noGrp="1"/>
          </p:cNvSpPr>
          <p:nvPr>
            <p:ph sz="half" idx="2"/>
          </p:nvPr>
        </p:nvSpPr>
        <p:spPr>
          <a:xfrm>
            <a:off x="495540" y="2174905"/>
            <a:ext cx="4376960" cy="3950667"/>
          </a:xfrm>
        </p:spPr>
        <p:txBody>
          <a:bodyPr/>
          <a:lstStyle>
            <a:lvl1pPr>
              <a:defRPr sz="2206"/>
            </a:lvl1pPr>
            <a:lvl2pPr>
              <a:defRPr sz="1764"/>
            </a:lvl2pPr>
            <a:lvl3pPr>
              <a:defRPr sz="1588"/>
            </a:lvl3pPr>
            <a:lvl4pPr>
              <a:defRPr sz="1412"/>
            </a:lvl4pPr>
            <a:lvl5pPr>
              <a:defRPr sz="1412"/>
            </a:lvl5pPr>
            <a:lvl6pPr>
              <a:defRPr sz="1412"/>
            </a:lvl6pPr>
            <a:lvl7pPr>
              <a:defRPr sz="1412"/>
            </a:lvl7pPr>
            <a:lvl8pPr>
              <a:defRPr sz="1412"/>
            </a:lvl8pPr>
            <a:lvl9pPr>
              <a:defRPr sz="1412"/>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5" name="Text Placeholder 4"/>
          <p:cNvSpPr>
            <a:spLocks noGrp="1"/>
          </p:cNvSpPr>
          <p:nvPr>
            <p:ph type="body" sz="quarter" idx="3"/>
          </p:nvPr>
        </p:nvSpPr>
        <p:spPr>
          <a:xfrm>
            <a:off x="5031945" y="1534892"/>
            <a:ext cx="4378523" cy="640006"/>
          </a:xfrm>
        </p:spPr>
        <p:txBody>
          <a:bodyPr anchor="b"/>
          <a:lstStyle>
            <a:lvl1pPr marL="0" indent="0">
              <a:buNone/>
              <a:defRPr sz="2206" b="1"/>
            </a:lvl1pPr>
            <a:lvl2pPr marL="402898" indent="0">
              <a:buNone/>
              <a:defRPr sz="1764" b="1"/>
            </a:lvl2pPr>
            <a:lvl3pPr marL="805801" indent="0">
              <a:buNone/>
              <a:defRPr sz="1588" b="1"/>
            </a:lvl3pPr>
            <a:lvl4pPr marL="1208699" indent="0">
              <a:buNone/>
              <a:defRPr sz="1412" b="1"/>
            </a:lvl4pPr>
            <a:lvl5pPr marL="1611598" indent="0">
              <a:buNone/>
              <a:defRPr sz="1412" b="1"/>
            </a:lvl5pPr>
            <a:lvl6pPr marL="2014496" indent="0">
              <a:buNone/>
              <a:defRPr sz="1412" b="1"/>
            </a:lvl6pPr>
            <a:lvl7pPr marL="2417397" indent="0">
              <a:buNone/>
              <a:defRPr sz="1412" b="1"/>
            </a:lvl7pPr>
            <a:lvl8pPr marL="2820296" indent="0">
              <a:buNone/>
              <a:defRPr sz="1412" b="1"/>
            </a:lvl8pPr>
            <a:lvl9pPr marL="3223194" indent="0">
              <a:buNone/>
              <a:defRPr sz="1412" b="1"/>
            </a:lvl9pPr>
          </a:lstStyle>
          <a:p>
            <a:pPr lvl="0"/>
            <a:r>
              <a:rPr lang="en-US" smtClean="0"/>
              <a:t>Click to edit Master text styles</a:t>
            </a:r>
          </a:p>
        </p:txBody>
      </p:sp>
      <p:sp>
        <p:nvSpPr>
          <p:cNvPr id="6" name="Content Placeholder 5"/>
          <p:cNvSpPr>
            <a:spLocks noGrp="1"/>
          </p:cNvSpPr>
          <p:nvPr>
            <p:ph sz="quarter" idx="4"/>
          </p:nvPr>
        </p:nvSpPr>
        <p:spPr>
          <a:xfrm>
            <a:off x="5031945" y="2174905"/>
            <a:ext cx="4378523" cy="3950667"/>
          </a:xfrm>
        </p:spPr>
        <p:txBody>
          <a:bodyPr/>
          <a:lstStyle>
            <a:lvl1pPr>
              <a:defRPr sz="2206"/>
            </a:lvl1pPr>
            <a:lvl2pPr>
              <a:defRPr sz="1764"/>
            </a:lvl2pPr>
            <a:lvl3pPr>
              <a:defRPr sz="1588"/>
            </a:lvl3pPr>
            <a:lvl4pPr>
              <a:defRPr sz="1412"/>
            </a:lvl4pPr>
            <a:lvl5pPr>
              <a:defRPr sz="1412"/>
            </a:lvl5pPr>
            <a:lvl6pPr>
              <a:defRPr sz="1412"/>
            </a:lvl6pPr>
            <a:lvl7pPr>
              <a:defRPr sz="1412"/>
            </a:lvl7pPr>
            <a:lvl8pPr>
              <a:defRPr sz="1412"/>
            </a:lvl8pPr>
            <a:lvl9pPr>
              <a:defRPr sz="1412"/>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7" name="Slide Number Placeholder 9"/>
          <p:cNvSpPr>
            <a:spLocks noGrp="1"/>
          </p:cNvSpPr>
          <p:nvPr>
            <p:ph type="sldNum" sz="quarter" idx="10"/>
          </p:nvPr>
        </p:nvSpPr>
        <p:spPr/>
        <p:txBody>
          <a:bodyPr/>
          <a:lstStyle>
            <a:lvl1pPr>
              <a:defRPr/>
            </a:lvl1pPr>
          </a:lstStyle>
          <a:p>
            <a:pPr>
              <a:defRPr/>
            </a:pPr>
            <a:fld id="{25280786-EB74-40C5-82A4-C6868B1A696E}" type="slidenum">
              <a:rPr lang="en-US">
                <a:solidFill>
                  <a:srgbClr val="002776"/>
                </a:solidFill>
              </a:rPr>
              <a:pPr>
                <a:defRPr/>
              </a:pPr>
              <a:t>‹#›</a:t>
            </a:fld>
            <a:endParaRPr lang="en-US" dirty="0">
              <a:solidFill>
                <a:srgbClr val="002776"/>
              </a:solidFill>
            </a:endParaRPr>
          </a:p>
        </p:txBody>
      </p:sp>
      <p:sp>
        <p:nvSpPr>
          <p:cNvPr id="8"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4101958916"/>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Slide Number Placeholder 9"/>
          <p:cNvSpPr>
            <a:spLocks noGrp="1"/>
          </p:cNvSpPr>
          <p:nvPr>
            <p:ph type="sldNum" sz="quarter" idx="10"/>
          </p:nvPr>
        </p:nvSpPr>
        <p:spPr/>
        <p:txBody>
          <a:bodyPr/>
          <a:lstStyle>
            <a:lvl1pPr>
              <a:defRPr/>
            </a:lvl1pPr>
          </a:lstStyle>
          <a:p>
            <a:pPr>
              <a:defRPr/>
            </a:pPr>
            <a:fld id="{86812F57-7A5F-4E8D-A60F-218CCB32CE6C}" type="slidenum">
              <a:rPr lang="en-US">
                <a:solidFill>
                  <a:srgbClr val="002776"/>
                </a:solidFill>
              </a:rPr>
              <a:pPr>
                <a:defRPr/>
              </a:pPr>
              <a:t>‹#›</a:t>
            </a:fld>
            <a:endParaRPr lang="en-US" dirty="0">
              <a:solidFill>
                <a:srgbClr val="002776"/>
              </a:solidFill>
            </a:endParaRPr>
          </a:p>
        </p:txBody>
      </p:sp>
      <p:sp>
        <p:nvSpPr>
          <p:cNvPr id="4"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4244529925"/>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542" y="273095"/>
            <a:ext cx="3259272" cy="1162373"/>
          </a:xfrm>
        </p:spPr>
        <p:txBody>
          <a:bodyPr anchor="b"/>
          <a:lstStyle>
            <a:lvl1pPr algn="l">
              <a:defRPr sz="1764" b="1"/>
            </a:lvl1pPr>
          </a:lstStyle>
          <a:p>
            <a:r>
              <a:rPr lang="en-US" smtClean="0"/>
              <a:t>Click to edit Master title style</a:t>
            </a:r>
            <a:endParaRPr lang="es-CL"/>
          </a:p>
        </p:txBody>
      </p:sp>
      <p:sp>
        <p:nvSpPr>
          <p:cNvPr id="3" name="Content Placeholder 2"/>
          <p:cNvSpPr>
            <a:spLocks noGrp="1"/>
          </p:cNvSpPr>
          <p:nvPr>
            <p:ph idx="1"/>
          </p:nvPr>
        </p:nvSpPr>
        <p:spPr>
          <a:xfrm>
            <a:off x="3873618" y="273090"/>
            <a:ext cx="5536855" cy="5852477"/>
          </a:xfrm>
        </p:spPr>
        <p:txBody>
          <a:bodyPr/>
          <a:lstStyle>
            <a:lvl1pPr>
              <a:defRPr sz="2823"/>
            </a:lvl1pPr>
            <a:lvl2pPr>
              <a:defRPr sz="2470"/>
            </a:lvl2pPr>
            <a:lvl3pPr>
              <a:defRPr sz="2206"/>
            </a:lvl3pPr>
            <a:lvl4pPr>
              <a:defRPr sz="1764"/>
            </a:lvl4pPr>
            <a:lvl5pPr>
              <a:defRPr sz="1764"/>
            </a:lvl5pPr>
            <a:lvl6pPr>
              <a:defRPr sz="1764"/>
            </a:lvl6pPr>
            <a:lvl7pPr>
              <a:defRPr sz="1764"/>
            </a:lvl7pPr>
            <a:lvl8pPr>
              <a:defRPr sz="1764"/>
            </a:lvl8pPr>
            <a:lvl9pPr>
              <a:defRPr sz="1764"/>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Text Placeholder 3"/>
          <p:cNvSpPr>
            <a:spLocks noGrp="1"/>
          </p:cNvSpPr>
          <p:nvPr>
            <p:ph type="body" sz="half" idx="2"/>
          </p:nvPr>
        </p:nvSpPr>
        <p:spPr>
          <a:xfrm>
            <a:off x="495542" y="1435466"/>
            <a:ext cx="3259272" cy="4690104"/>
          </a:xfrm>
        </p:spPr>
        <p:txBody>
          <a:bodyPr/>
          <a:lstStyle>
            <a:lvl1pPr marL="0" indent="0">
              <a:buNone/>
              <a:defRPr sz="1235"/>
            </a:lvl1pPr>
            <a:lvl2pPr marL="402898" indent="0">
              <a:buNone/>
              <a:defRPr sz="1059"/>
            </a:lvl2pPr>
            <a:lvl3pPr marL="805801" indent="0">
              <a:buNone/>
              <a:defRPr sz="882"/>
            </a:lvl3pPr>
            <a:lvl4pPr marL="1208699" indent="0">
              <a:buNone/>
              <a:defRPr sz="794"/>
            </a:lvl4pPr>
            <a:lvl5pPr marL="1611598" indent="0">
              <a:buNone/>
              <a:defRPr sz="794"/>
            </a:lvl5pPr>
            <a:lvl6pPr marL="2014496" indent="0">
              <a:buNone/>
              <a:defRPr sz="794"/>
            </a:lvl6pPr>
            <a:lvl7pPr marL="2417397" indent="0">
              <a:buNone/>
              <a:defRPr sz="794"/>
            </a:lvl7pPr>
            <a:lvl8pPr marL="2820296" indent="0">
              <a:buNone/>
              <a:defRPr sz="794"/>
            </a:lvl8pPr>
            <a:lvl9pPr marL="3223194" indent="0">
              <a:buNone/>
              <a:defRPr sz="794"/>
            </a:lvl9pPr>
          </a:lstStyle>
          <a:p>
            <a:pPr lvl="0"/>
            <a:r>
              <a:rPr lang="en-US" smtClean="0"/>
              <a:t>Click to edit Master text styles</a:t>
            </a:r>
          </a:p>
        </p:txBody>
      </p:sp>
      <p:sp>
        <p:nvSpPr>
          <p:cNvPr id="5" name="Slide Number Placeholder 9"/>
          <p:cNvSpPr>
            <a:spLocks noGrp="1"/>
          </p:cNvSpPr>
          <p:nvPr>
            <p:ph type="sldNum" sz="quarter" idx="10"/>
          </p:nvPr>
        </p:nvSpPr>
        <p:spPr/>
        <p:txBody>
          <a:bodyPr/>
          <a:lstStyle>
            <a:lvl1pPr>
              <a:defRPr/>
            </a:lvl1pPr>
          </a:lstStyle>
          <a:p>
            <a:pPr>
              <a:defRPr/>
            </a:pPr>
            <a:fld id="{10B2FFDA-8459-4AAB-8339-1E05B01561E7}" type="slidenum">
              <a:rPr lang="en-US">
                <a:solidFill>
                  <a:srgbClr val="002776"/>
                </a:solidFill>
              </a:rPr>
              <a:pPr>
                <a:defRPr/>
              </a:pPr>
              <a:t>‹#›</a:t>
            </a:fld>
            <a:endParaRPr lang="en-US" dirty="0">
              <a:solidFill>
                <a:srgbClr val="002776"/>
              </a:solidFill>
            </a:endParaRPr>
          </a:p>
        </p:txBody>
      </p:sp>
      <p:sp>
        <p:nvSpPr>
          <p:cNvPr id="6"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4054083321"/>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02" y="4800740"/>
            <a:ext cx="5943287" cy="567182"/>
          </a:xfrm>
        </p:spPr>
        <p:txBody>
          <a:bodyPr anchor="b"/>
          <a:lstStyle>
            <a:lvl1pPr algn="l">
              <a:defRPr sz="1764" b="1"/>
            </a:lvl1pPr>
          </a:lstStyle>
          <a:p>
            <a:r>
              <a:rPr lang="en-US" smtClean="0"/>
              <a:t>Click to edit Master title style</a:t>
            </a:r>
            <a:endParaRPr lang="es-CL"/>
          </a:p>
        </p:txBody>
      </p:sp>
      <p:sp>
        <p:nvSpPr>
          <p:cNvPr id="3" name="Picture Placeholder 2"/>
          <p:cNvSpPr>
            <a:spLocks noGrp="1"/>
          </p:cNvSpPr>
          <p:nvPr>
            <p:ph type="pic" idx="1"/>
          </p:nvPr>
        </p:nvSpPr>
        <p:spPr>
          <a:xfrm>
            <a:off x="1941502" y="613401"/>
            <a:ext cx="5943287" cy="4114520"/>
          </a:xfrm>
        </p:spPr>
        <p:txBody>
          <a:bodyPr/>
          <a:lstStyle>
            <a:lvl1pPr marL="0" indent="0">
              <a:buNone/>
              <a:defRPr sz="2823"/>
            </a:lvl1pPr>
            <a:lvl2pPr marL="402898" indent="0">
              <a:buNone/>
              <a:defRPr sz="2470"/>
            </a:lvl2pPr>
            <a:lvl3pPr marL="805801" indent="0">
              <a:buNone/>
              <a:defRPr sz="2206"/>
            </a:lvl3pPr>
            <a:lvl4pPr marL="1208699" indent="0">
              <a:buNone/>
              <a:defRPr sz="1764"/>
            </a:lvl4pPr>
            <a:lvl5pPr marL="1611598" indent="0">
              <a:buNone/>
              <a:defRPr sz="1764"/>
            </a:lvl5pPr>
            <a:lvl6pPr marL="2014496" indent="0">
              <a:buNone/>
              <a:defRPr sz="1764"/>
            </a:lvl6pPr>
            <a:lvl7pPr marL="2417397" indent="0">
              <a:buNone/>
              <a:defRPr sz="1764"/>
            </a:lvl7pPr>
            <a:lvl8pPr marL="2820296" indent="0">
              <a:buNone/>
              <a:defRPr sz="1764"/>
            </a:lvl8pPr>
            <a:lvl9pPr marL="3223194" indent="0">
              <a:buNone/>
              <a:defRPr sz="1764"/>
            </a:lvl9pPr>
          </a:lstStyle>
          <a:p>
            <a:pPr lvl="0"/>
            <a:endParaRPr lang="es-CL" noProof="0" dirty="0" smtClean="0"/>
          </a:p>
        </p:txBody>
      </p:sp>
      <p:sp>
        <p:nvSpPr>
          <p:cNvPr id="4" name="Text Placeholder 3"/>
          <p:cNvSpPr>
            <a:spLocks noGrp="1"/>
          </p:cNvSpPr>
          <p:nvPr>
            <p:ph type="body" sz="half" idx="2"/>
          </p:nvPr>
        </p:nvSpPr>
        <p:spPr>
          <a:xfrm>
            <a:off x="1941502" y="5367922"/>
            <a:ext cx="5943287" cy="803858"/>
          </a:xfrm>
        </p:spPr>
        <p:txBody>
          <a:bodyPr/>
          <a:lstStyle>
            <a:lvl1pPr marL="0" indent="0">
              <a:buNone/>
              <a:defRPr sz="1235"/>
            </a:lvl1pPr>
            <a:lvl2pPr marL="402898" indent="0">
              <a:buNone/>
              <a:defRPr sz="1059"/>
            </a:lvl2pPr>
            <a:lvl3pPr marL="805801" indent="0">
              <a:buNone/>
              <a:defRPr sz="882"/>
            </a:lvl3pPr>
            <a:lvl4pPr marL="1208699" indent="0">
              <a:buNone/>
              <a:defRPr sz="794"/>
            </a:lvl4pPr>
            <a:lvl5pPr marL="1611598" indent="0">
              <a:buNone/>
              <a:defRPr sz="794"/>
            </a:lvl5pPr>
            <a:lvl6pPr marL="2014496" indent="0">
              <a:buNone/>
              <a:defRPr sz="794"/>
            </a:lvl6pPr>
            <a:lvl7pPr marL="2417397" indent="0">
              <a:buNone/>
              <a:defRPr sz="794"/>
            </a:lvl7pPr>
            <a:lvl8pPr marL="2820296" indent="0">
              <a:buNone/>
              <a:defRPr sz="794"/>
            </a:lvl8pPr>
            <a:lvl9pPr marL="3223194" indent="0">
              <a:buNone/>
              <a:defRPr sz="794"/>
            </a:lvl9pPr>
          </a:lstStyle>
          <a:p>
            <a:pPr lvl="0"/>
            <a:r>
              <a:rPr lang="en-US" smtClean="0"/>
              <a:t>Click to edit Master text styles</a:t>
            </a:r>
          </a:p>
        </p:txBody>
      </p:sp>
      <p:sp>
        <p:nvSpPr>
          <p:cNvPr id="5" name="Slide Number Placeholder 9"/>
          <p:cNvSpPr>
            <a:spLocks noGrp="1"/>
          </p:cNvSpPr>
          <p:nvPr>
            <p:ph type="sldNum" sz="quarter" idx="10"/>
          </p:nvPr>
        </p:nvSpPr>
        <p:spPr/>
        <p:txBody>
          <a:bodyPr/>
          <a:lstStyle>
            <a:lvl1pPr>
              <a:defRPr/>
            </a:lvl1pPr>
          </a:lstStyle>
          <a:p>
            <a:pPr>
              <a:defRPr/>
            </a:pPr>
            <a:fld id="{B57B7E75-A3C7-41F0-AA13-DD8A38F673CC}" type="slidenum">
              <a:rPr lang="en-US">
                <a:solidFill>
                  <a:srgbClr val="002776"/>
                </a:solidFill>
              </a:rPr>
              <a:pPr>
                <a:defRPr/>
              </a:pPr>
              <a:t>‹#›</a:t>
            </a:fld>
            <a:endParaRPr lang="en-US" dirty="0">
              <a:solidFill>
                <a:srgbClr val="002776"/>
              </a:solidFill>
            </a:endParaRPr>
          </a:p>
        </p:txBody>
      </p:sp>
      <p:sp>
        <p:nvSpPr>
          <p:cNvPr id="6"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2138362979"/>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CL"/>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0445FC04-BCE8-4F81-A310-FA9F81E23A8D}"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2925212685"/>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186039" y="315107"/>
            <a:ext cx="2233813" cy="6226397"/>
          </a:xfrm>
        </p:spPr>
        <p:txBody>
          <a:bodyPr vert="eaVert"/>
          <a:lstStyle/>
          <a:p>
            <a:r>
              <a:rPr lang="en-US" smtClean="0"/>
              <a:t>Click to edit Master title style</a:t>
            </a:r>
            <a:endParaRPr lang="es-CL"/>
          </a:p>
        </p:txBody>
      </p:sp>
      <p:sp>
        <p:nvSpPr>
          <p:cNvPr id="3" name="Vertical Text Placeholder 2"/>
          <p:cNvSpPr>
            <a:spLocks noGrp="1"/>
          </p:cNvSpPr>
          <p:nvPr>
            <p:ph type="body" orient="vert" idx="1"/>
          </p:nvPr>
        </p:nvSpPr>
        <p:spPr>
          <a:xfrm>
            <a:off x="484598" y="315107"/>
            <a:ext cx="6551372" cy="6226397"/>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E90CDFE6-65E2-45D3-8D1D-DBF0EB5205D0}"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endParaRPr lang="en-US" dirty="0">
              <a:solidFill>
                <a:srgbClr val="002776"/>
              </a:solidFill>
            </a:endParaRPr>
          </a:p>
        </p:txBody>
      </p:sp>
    </p:spTree>
    <p:extLst>
      <p:ext uri="{BB962C8B-B14F-4D97-AF65-F5344CB8AC3E}">
        <p14:creationId xmlns:p14="http://schemas.microsoft.com/office/powerpoint/2010/main" val="2217066350"/>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userDrawn="1">
  <p:cSld name="Divider Slide with Image 1">
    <p:bg>
      <p:bgPr>
        <a:solidFill>
          <a:schemeClr val="bg1"/>
        </a:solidFill>
        <a:effectLst/>
      </p:bgPr>
    </p:bg>
    <p:spTree>
      <p:nvGrpSpPr>
        <p:cNvPr id="1" name=""/>
        <p:cNvGrpSpPr/>
        <p:nvPr/>
      </p:nvGrpSpPr>
      <p:grpSpPr>
        <a:xfrm>
          <a:off x="0" y="0"/>
          <a:ext cx="0" cy="0"/>
          <a:chOff x="0" y="0"/>
          <a:chExt cx="0" cy="0"/>
        </a:xfrm>
      </p:grpSpPr>
      <p:sp>
        <p:nvSpPr>
          <p:cNvPr id="9" name="Text Placeholder 8"/>
          <p:cNvSpPr>
            <a:spLocks noGrp="1"/>
          </p:cNvSpPr>
          <p:nvPr>
            <p:ph type="body" sz="quarter" idx="11"/>
          </p:nvPr>
        </p:nvSpPr>
        <p:spPr>
          <a:xfrm>
            <a:off x="0" y="2128838"/>
            <a:ext cx="2385352" cy="4729162"/>
          </a:xfrm>
        </p:spPr>
        <p:txBody>
          <a:bodyPr/>
          <a:lstStyle>
            <a:lvl1pPr marL="0" indent="0">
              <a:buNone/>
              <a:defRPr sz="29465" b="0" i="0">
                <a:solidFill>
                  <a:srgbClr val="F2F2F2"/>
                </a:solidFill>
                <a:latin typeface="Arial Narrow Bold"/>
                <a:cs typeface="Arial Narrow Bold"/>
              </a:defRPr>
            </a:lvl1pPr>
          </a:lstStyle>
          <a:p>
            <a:pPr lvl="0"/>
            <a:r>
              <a:rPr lang="en-US" dirty="0" smtClean="0"/>
              <a:t>Click to edit Master text styles</a:t>
            </a:r>
          </a:p>
        </p:txBody>
      </p:sp>
      <p:sp>
        <p:nvSpPr>
          <p:cNvPr id="6" name="Text Placeholder 5"/>
          <p:cNvSpPr>
            <a:spLocks noGrp="1"/>
          </p:cNvSpPr>
          <p:nvPr>
            <p:ph type="body" sz="quarter" idx="10"/>
          </p:nvPr>
        </p:nvSpPr>
        <p:spPr>
          <a:xfrm>
            <a:off x="397302" y="2571744"/>
            <a:ext cx="4450876" cy="1746256"/>
          </a:xfrm>
        </p:spPr>
        <p:txBody>
          <a:bodyPr>
            <a:noAutofit/>
          </a:bodyPr>
          <a:lstStyle>
            <a:lvl1pPr marL="0" indent="0">
              <a:buNone/>
              <a:defRPr sz="4676">
                <a:solidFill>
                  <a:schemeClr val="accent2"/>
                </a:solidFill>
              </a:defRPr>
            </a:lvl1pPr>
          </a:lstStyle>
          <a:p>
            <a:pPr lvl="0"/>
            <a:r>
              <a:rPr lang="en-US" dirty="0" smtClean="0"/>
              <a:t>Click to edit Master text styles</a:t>
            </a:r>
          </a:p>
        </p:txBody>
      </p:sp>
      <p:pic>
        <p:nvPicPr>
          <p:cNvPr id="38914" name="Picture 2"/>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181185" y="6411257"/>
            <a:ext cx="1705452" cy="4467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87007829"/>
      </p:ext>
    </p:extLst>
  </p:cSld>
  <p:clrMapOvr>
    <a:masterClrMapping/>
  </p:clrMapOvr>
  <p:transition>
    <p:fade/>
  </p:transition>
  <p:timing>
    <p:tnLst>
      <p:par>
        <p:cTn id="1" dur="indefinite" restart="never" nodeType="tmRoot"/>
      </p:par>
    </p:tnLst>
  </p:timing>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Title Slide 1">
    <p:spTree>
      <p:nvGrpSpPr>
        <p:cNvPr id="1" name=""/>
        <p:cNvGrpSpPr/>
        <p:nvPr/>
      </p:nvGrpSpPr>
      <p:grpSpPr>
        <a:xfrm>
          <a:off x="0" y="0"/>
          <a:ext cx="0" cy="0"/>
          <a:chOff x="0" y="0"/>
          <a:chExt cx="0" cy="0"/>
        </a:xfrm>
      </p:grpSpPr>
      <p:sp>
        <p:nvSpPr>
          <p:cNvPr id="2" name="Title 1"/>
          <p:cNvSpPr>
            <a:spLocks noGrp="1"/>
          </p:cNvSpPr>
          <p:nvPr>
            <p:ph type="ctrTitle"/>
          </p:nvPr>
        </p:nvSpPr>
        <p:spPr>
          <a:xfrm>
            <a:off x="402645" y="1828800"/>
            <a:ext cx="5788614" cy="828000"/>
          </a:xfrm>
        </p:spPr>
        <p:txBody>
          <a:bodyPr>
            <a:noAutofit/>
          </a:bodyPr>
          <a:lstStyle>
            <a:lvl1pPr>
              <a:defRPr sz="2735">
                <a:solidFill>
                  <a:schemeClr val="accent1"/>
                </a:solidFill>
              </a:defRPr>
            </a:lvl1pPr>
          </a:lstStyle>
          <a:p>
            <a:r>
              <a:rPr lang="en-US" smtClean="0"/>
              <a:t>Click to edit Master title style</a:t>
            </a:r>
            <a:endParaRPr lang="en-GB" dirty="0"/>
          </a:p>
        </p:txBody>
      </p:sp>
      <p:sp>
        <p:nvSpPr>
          <p:cNvPr id="3" name="Subtitle 2"/>
          <p:cNvSpPr>
            <a:spLocks noGrp="1"/>
          </p:cNvSpPr>
          <p:nvPr>
            <p:ph type="subTitle" idx="1"/>
          </p:nvPr>
        </p:nvSpPr>
        <p:spPr>
          <a:xfrm>
            <a:off x="402646" y="4286257"/>
            <a:ext cx="5788120" cy="1500198"/>
          </a:xfrm>
        </p:spPr>
        <p:txBody>
          <a:bodyPr>
            <a:normAutofit/>
          </a:bodyPr>
          <a:lstStyle>
            <a:lvl1pPr marL="0" indent="0" algn="l">
              <a:lnSpc>
                <a:spcPct val="120000"/>
              </a:lnSpc>
              <a:spcBef>
                <a:spcPts val="0"/>
              </a:spcBef>
              <a:spcAft>
                <a:spcPts val="0"/>
              </a:spcAft>
              <a:buNone/>
              <a:defRPr sz="1588" b="0">
                <a:solidFill>
                  <a:schemeClr val="accent5"/>
                </a:solidFill>
              </a:defRPr>
            </a:lvl1pPr>
            <a:lvl2pPr marL="459782" indent="0" algn="ctr">
              <a:buNone/>
              <a:defRPr>
                <a:solidFill>
                  <a:schemeClr val="tx1">
                    <a:tint val="75000"/>
                  </a:schemeClr>
                </a:solidFill>
              </a:defRPr>
            </a:lvl2pPr>
            <a:lvl3pPr marL="919565" indent="0" algn="ctr">
              <a:buNone/>
              <a:defRPr>
                <a:solidFill>
                  <a:schemeClr val="tx1">
                    <a:tint val="75000"/>
                  </a:schemeClr>
                </a:solidFill>
              </a:defRPr>
            </a:lvl3pPr>
            <a:lvl4pPr marL="1379347" indent="0" algn="ctr">
              <a:buNone/>
              <a:defRPr>
                <a:solidFill>
                  <a:schemeClr val="tx1">
                    <a:tint val="75000"/>
                  </a:schemeClr>
                </a:solidFill>
              </a:defRPr>
            </a:lvl4pPr>
            <a:lvl5pPr marL="1839130" indent="0" algn="ctr">
              <a:buNone/>
              <a:defRPr>
                <a:solidFill>
                  <a:schemeClr val="tx1">
                    <a:tint val="75000"/>
                  </a:schemeClr>
                </a:solidFill>
              </a:defRPr>
            </a:lvl5pPr>
            <a:lvl6pPr marL="2298913" indent="0" algn="ctr">
              <a:buNone/>
              <a:defRPr>
                <a:solidFill>
                  <a:schemeClr val="tx1">
                    <a:tint val="75000"/>
                  </a:schemeClr>
                </a:solidFill>
              </a:defRPr>
            </a:lvl6pPr>
            <a:lvl7pPr marL="2758694" indent="0" algn="ctr">
              <a:buNone/>
              <a:defRPr>
                <a:solidFill>
                  <a:schemeClr val="tx1">
                    <a:tint val="75000"/>
                  </a:schemeClr>
                </a:solidFill>
              </a:defRPr>
            </a:lvl7pPr>
            <a:lvl8pPr marL="3218476" indent="0" algn="ctr">
              <a:buNone/>
              <a:defRPr>
                <a:solidFill>
                  <a:schemeClr val="tx1">
                    <a:tint val="75000"/>
                  </a:schemeClr>
                </a:solidFill>
              </a:defRPr>
            </a:lvl8pPr>
            <a:lvl9pPr marL="3678259" indent="0" algn="ctr">
              <a:buNone/>
              <a:defRPr>
                <a:solidFill>
                  <a:schemeClr val="tx1">
                    <a:tint val="75000"/>
                  </a:schemeClr>
                </a:solidFill>
              </a:defRPr>
            </a:lvl9pPr>
          </a:lstStyle>
          <a:p>
            <a:r>
              <a:rPr lang="en-US" smtClean="0"/>
              <a:t>Click to edit Master subtitle style</a:t>
            </a:r>
            <a:endParaRPr lang="en-GB" dirty="0"/>
          </a:p>
        </p:txBody>
      </p:sp>
      <p:pic>
        <p:nvPicPr>
          <p:cNvPr id="9" name="Picture 8" descr="DEL_PRI_RGB.gif"/>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56272" y="433079"/>
            <a:ext cx="2063129" cy="346434"/>
          </a:xfrm>
          <a:prstGeom prst="rect">
            <a:avLst/>
          </a:prstGeom>
        </p:spPr>
      </p:pic>
      <p:sp>
        <p:nvSpPr>
          <p:cNvPr id="8" name="Text Placeholder 5"/>
          <p:cNvSpPr>
            <a:spLocks noGrp="1"/>
          </p:cNvSpPr>
          <p:nvPr>
            <p:ph type="body" sz="quarter" idx="10"/>
          </p:nvPr>
        </p:nvSpPr>
        <p:spPr>
          <a:xfrm>
            <a:off x="406306" y="2663188"/>
            <a:ext cx="5784954" cy="1623070"/>
          </a:xfrm>
        </p:spPr>
        <p:txBody>
          <a:bodyPr>
            <a:noAutofit/>
          </a:bodyPr>
          <a:lstStyle>
            <a:lvl1pPr marL="0" indent="0">
              <a:buNone/>
              <a:defRPr sz="2735">
                <a:solidFill>
                  <a:schemeClr val="accent2"/>
                </a:solidFill>
              </a:defRPr>
            </a:lvl1pPr>
          </a:lstStyle>
          <a:p>
            <a:pPr lvl="0"/>
            <a:r>
              <a:rPr lang="en-US" smtClean="0"/>
              <a:t>Click to edit Master text styles</a:t>
            </a:r>
          </a:p>
        </p:txBody>
      </p:sp>
    </p:spTree>
    <p:extLst>
      <p:ext uri="{BB962C8B-B14F-4D97-AF65-F5344CB8AC3E}">
        <p14:creationId xmlns:p14="http://schemas.microsoft.com/office/powerpoint/2010/main" val="32066951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1_Divider Slide with Image 1">
    <p:bg>
      <p:bgPr>
        <a:solidFill>
          <a:schemeClr val="bg1"/>
        </a:solidFill>
        <a:effectLst/>
      </p:bgPr>
    </p:bg>
    <p:spTree>
      <p:nvGrpSpPr>
        <p:cNvPr id="1" name=""/>
        <p:cNvGrpSpPr/>
        <p:nvPr/>
      </p:nvGrpSpPr>
      <p:grpSpPr>
        <a:xfrm>
          <a:off x="0" y="0"/>
          <a:ext cx="0" cy="0"/>
          <a:chOff x="0" y="0"/>
          <a:chExt cx="0" cy="0"/>
        </a:xfrm>
      </p:grpSpPr>
      <p:sp>
        <p:nvSpPr>
          <p:cNvPr id="9" name="Text Placeholder 8"/>
          <p:cNvSpPr>
            <a:spLocks noGrp="1"/>
          </p:cNvSpPr>
          <p:nvPr>
            <p:ph type="body" sz="quarter" idx="11"/>
          </p:nvPr>
        </p:nvSpPr>
        <p:spPr>
          <a:xfrm>
            <a:off x="0" y="2128838"/>
            <a:ext cx="2385352" cy="4729162"/>
          </a:xfrm>
        </p:spPr>
        <p:txBody>
          <a:bodyPr/>
          <a:lstStyle>
            <a:lvl1pPr marL="0" indent="0">
              <a:buNone/>
              <a:defRPr sz="29465" b="0" i="0">
                <a:solidFill>
                  <a:srgbClr val="F2F2F2"/>
                </a:solidFill>
                <a:latin typeface="Arial Narrow Bold"/>
                <a:cs typeface="Arial Narrow Bold"/>
              </a:defRPr>
            </a:lvl1pPr>
          </a:lstStyle>
          <a:p>
            <a:pPr lvl="0"/>
            <a:r>
              <a:rPr lang="en-US" dirty="0" smtClean="0"/>
              <a:t>Click to edit Master text styles</a:t>
            </a:r>
          </a:p>
        </p:txBody>
      </p:sp>
      <p:sp>
        <p:nvSpPr>
          <p:cNvPr id="3" name="Rectangle 2"/>
          <p:cNvSpPr/>
          <p:nvPr userDrawn="1"/>
        </p:nvSpPr>
        <p:spPr>
          <a:xfrm>
            <a:off x="5044725" y="0"/>
            <a:ext cx="4861278" cy="6858000"/>
          </a:xfrm>
          <a:prstGeom prst="rect">
            <a:avLst/>
          </a:prstGeom>
          <a:noFill/>
          <a:ln>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lIns="89865" tIns="44932" rIns="89865" bIns="44932" rtlCol="0" anchor="ctr"/>
          <a:lstStyle/>
          <a:p>
            <a:pPr algn="ctr" defTabSz="919565"/>
            <a:endParaRPr lang="en-US" sz="1853" dirty="0">
              <a:solidFill>
                <a:prstClr val="white"/>
              </a:solidFill>
            </a:endParaRPr>
          </a:p>
        </p:txBody>
      </p:sp>
      <p:sp>
        <p:nvSpPr>
          <p:cNvPr id="6" name="Text Placeholder 5"/>
          <p:cNvSpPr>
            <a:spLocks noGrp="1"/>
          </p:cNvSpPr>
          <p:nvPr>
            <p:ph type="body" sz="quarter" idx="10"/>
          </p:nvPr>
        </p:nvSpPr>
        <p:spPr>
          <a:xfrm>
            <a:off x="397302" y="2571744"/>
            <a:ext cx="4450876" cy="1746256"/>
          </a:xfrm>
        </p:spPr>
        <p:txBody>
          <a:bodyPr>
            <a:noAutofit/>
          </a:bodyPr>
          <a:lstStyle>
            <a:lvl1pPr marL="0" indent="0">
              <a:buNone/>
              <a:defRPr sz="4676">
                <a:solidFill>
                  <a:schemeClr val="accent2"/>
                </a:solidFill>
              </a:defRPr>
            </a:lvl1pPr>
          </a:lstStyle>
          <a:p>
            <a:pPr lvl="0"/>
            <a:r>
              <a:rPr lang="en-US" dirty="0" smtClean="0"/>
              <a:t>Click to edit Master text styles</a:t>
            </a:r>
          </a:p>
        </p:txBody>
      </p:sp>
    </p:spTree>
    <p:extLst>
      <p:ext uri="{BB962C8B-B14F-4D97-AF65-F5344CB8AC3E}">
        <p14:creationId xmlns:p14="http://schemas.microsoft.com/office/powerpoint/2010/main" val="90766299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742950" y="2130618"/>
            <a:ext cx="8420100" cy="293607"/>
          </a:xfrm>
        </p:spPr>
        <p:txBody>
          <a:bodyPr/>
          <a:lstStyle/>
          <a:p>
            <a:r>
              <a:rPr lang="en-US" smtClean="0"/>
              <a:t>Click to edit Master title style</a:t>
            </a:r>
            <a:endParaRPr lang="es-ES"/>
          </a:p>
        </p:txBody>
      </p:sp>
      <p:sp>
        <p:nvSpPr>
          <p:cNvPr id="3" name="Subtitle 2"/>
          <p:cNvSpPr>
            <a:spLocks noGrp="1"/>
          </p:cNvSpPr>
          <p:nvPr>
            <p:ph type="subTitle" idx="1"/>
          </p:nvPr>
        </p:nvSpPr>
        <p:spPr>
          <a:xfrm>
            <a:off x="1485900" y="3886200"/>
            <a:ext cx="6934200" cy="1752600"/>
          </a:xfrm>
        </p:spPr>
        <p:txBody>
          <a:bodyPr/>
          <a:lstStyle>
            <a:lvl1pPr marL="0" indent="0" algn="ctr">
              <a:buNone/>
              <a:defRPr/>
            </a:lvl1pPr>
            <a:lvl2pPr marL="456969" indent="0" algn="ctr">
              <a:buNone/>
              <a:defRPr/>
            </a:lvl2pPr>
            <a:lvl3pPr marL="913939" indent="0" algn="ctr">
              <a:buNone/>
              <a:defRPr/>
            </a:lvl3pPr>
            <a:lvl4pPr marL="1370908" indent="0" algn="ctr">
              <a:buNone/>
              <a:defRPr/>
            </a:lvl4pPr>
            <a:lvl5pPr marL="1827880" indent="0" algn="ctr">
              <a:buNone/>
              <a:defRPr/>
            </a:lvl5pPr>
            <a:lvl6pPr marL="2284848" indent="0" algn="ctr">
              <a:buNone/>
              <a:defRPr/>
            </a:lvl6pPr>
            <a:lvl7pPr marL="2741818" indent="0" algn="ctr">
              <a:buNone/>
              <a:defRPr/>
            </a:lvl7pPr>
            <a:lvl8pPr marL="3198788" indent="0" algn="ctr">
              <a:buNone/>
              <a:defRPr/>
            </a:lvl8pPr>
            <a:lvl9pPr marL="3655760" indent="0" algn="ctr">
              <a:buNone/>
              <a:defRPr/>
            </a:lvl9pPr>
          </a:lstStyle>
          <a:p>
            <a:r>
              <a:rPr lang="en-US" smtClean="0"/>
              <a:t>Click to edit Master subtitle style</a:t>
            </a:r>
            <a:endParaRPr lang="es-ES"/>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903616778"/>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273050" y="2500306"/>
            <a:ext cx="9359900" cy="523220"/>
          </a:xfrm>
          <a:prstGeom prst="rect">
            <a:avLst/>
          </a:prstGeom>
        </p:spPr>
        <p:txBody>
          <a:bodyPr wrap="square">
            <a:spAutoFit/>
          </a:bodyPr>
          <a:lstStyle>
            <a:lvl1pPr>
              <a:defRPr sz="2800" b="1">
                <a:solidFill>
                  <a:schemeClr val="tx1">
                    <a:lumMod val="75000"/>
                    <a:lumOff val="25000"/>
                  </a:schemeClr>
                </a:solidFill>
              </a:defRPr>
            </a:lvl1pPr>
          </a:lstStyle>
          <a:p>
            <a:r>
              <a:rPr lang="es-ES" dirty="0" smtClean="0"/>
              <a:t>Haga clic para modificar el estilo de título del patrón</a:t>
            </a:r>
            <a:endParaRPr lang="es-ES" dirty="0"/>
          </a:p>
        </p:txBody>
      </p:sp>
      <p:sp>
        <p:nvSpPr>
          <p:cNvPr id="3" name="2 Subtítulo"/>
          <p:cNvSpPr>
            <a:spLocks noGrp="1"/>
          </p:cNvSpPr>
          <p:nvPr>
            <p:ph type="subTitle" idx="1"/>
          </p:nvPr>
        </p:nvSpPr>
        <p:spPr>
          <a:xfrm>
            <a:off x="273050" y="3286124"/>
            <a:ext cx="9359900" cy="369332"/>
          </a:xfrm>
          <a:prstGeom prst="rect">
            <a:avLst/>
          </a:prstGeom>
        </p:spPr>
        <p:txBody>
          <a:bodyPr wrap="square">
            <a:spAutoFit/>
          </a:bodyPr>
          <a:lstStyle>
            <a:lvl1pPr marL="0" indent="0" algn="ctr">
              <a:buNone/>
              <a:defRPr sz="1800" b="1">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dirty="0" smtClean="0"/>
              <a:t>Haga clic para modificar el estilo de subtítulo del patrón</a:t>
            </a:r>
            <a:endParaRPr lang="es-ES" dirty="0"/>
          </a:p>
        </p:txBody>
      </p:sp>
      <p:pic>
        <p:nvPicPr>
          <p:cNvPr id="9" name="8 Imagen" descr="Sol Miro+Ineed Spain EN.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39340" y="107704"/>
            <a:ext cx="1210504" cy="485854"/>
          </a:xfrm>
          <a:prstGeom prst="rect">
            <a:avLst/>
          </a:prstGeom>
        </p:spPr>
      </p:pic>
      <p:cxnSp>
        <p:nvCxnSpPr>
          <p:cNvPr id="11" name="10 Conector recto"/>
          <p:cNvCxnSpPr/>
          <p:nvPr userDrawn="1"/>
        </p:nvCxnSpPr>
        <p:spPr>
          <a:xfrm>
            <a:off x="0" y="709788"/>
            <a:ext cx="9906000" cy="1588"/>
          </a:xfrm>
          <a:prstGeom prst="line">
            <a:avLst/>
          </a:prstGeom>
          <a:ln w="9525">
            <a:solidFill>
              <a:srgbClr val="D81A0E"/>
            </a:solidFill>
          </a:ln>
        </p:spPr>
        <p:style>
          <a:lnRef idx="1">
            <a:schemeClr val="accent1"/>
          </a:lnRef>
          <a:fillRef idx="0">
            <a:schemeClr val="accent1"/>
          </a:fillRef>
          <a:effectRef idx="0">
            <a:schemeClr val="accent1"/>
          </a:effectRef>
          <a:fontRef idx="minor">
            <a:schemeClr val="tx1"/>
          </a:fontRef>
        </p:style>
      </p:cxnSp>
      <p:sp>
        <p:nvSpPr>
          <p:cNvPr id="12" name="11 CuadroTexto"/>
          <p:cNvSpPr txBox="1"/>
          <p:nvPr userDrawn="1"/>
        </p:nvSpPr>
        <p:spPr>
          <a:xfrm>
            <a:off x="1639888" y="99601"/>
            <a:ext cx="3211587" cy="492443"/>
          </a:xfrm>
          <a:prstGeom prst="rect">
            <a:avLst/>
          </a:prstGeom>
          <a:noFill/>
        </p:spPr>
        <p:txBody>
          <a:bodyPr wrap="square" rtlCol="0">
            <a:spAutoFit/>
          </a:bodyPr>
          <a:lstStyle/>
          <a:p>
            <a:pPr defTabSz="914400"/>
            <a:r>
              <a:rPr lang="es-ES" sz="1400" b="1" dirty="0" smtClean="0">
                <a:solidFill>
                  <a:prstClr val="black">
                    <a:lumMod val="75000"/>
                    <a:lumOff val="25000"/>
                  </a:prstClr>
                </a:solidFill>
              </a:rPr>
              <a:t>Plan Estratégico de Marketing 2011-2014</a:t>
            </a:r>
          </a:p>
          <a:p>
            <a:pPr defTabSz="914400"/>
            <a:r>
              <a:rPr lang="es-ES" sz="1200" b="1" dirty="0" smtClean="0">
                <a:solidFill>
                  <a:prstClr val="black">
                    <a:lumMod val="75000"/>
                    <a:lumOff val="25000"/>
                  </a:prstClr>
                </a:solidFill>
              </a:rPr>
              <a:t>Instituto de Turismo de España</a:t>
            </a:r>
            <a:endParaRPr lang="es-ES" sz="1200" b="1" dirty="0">
              <a:solidFill>
                <a:prstClr val="black">
                  <a:lumMod val="75000"/>
                  <a:lumOff val="25000"/>
                </a:prstClr>
              </a:solidFill>
            </a:endParaRPr>
          </a:p>
        </p:txBody>
      </p:sp>
      <p:pic>
        <p:nvPicPr>
          <p:cNvPr id="13" name="Picture 3" descr="\\192.168.3.12\dell2\7.Imágenes, Logos y Plantillas\2.Logos\1.THR\logo THR.jpg"/>
          <p:cNvPicPr>
            <a:picLocks noChangeAspect="1" noChangeArrowheads="1"/>
          </p:cNvPicPr>
          <p:nvPr userDrawn="1"/>
        </p:nvPicPr>
        <p:blipFill>
          <a:blip r:embed="rId3" cstate="screen">
            <a:extLst>
              <a:ext uri="{28A0092B-C50C-407E-A947-70E740481C1C}">
                <a14:useLocalDpi xmlns:a14="http://schemas.microsoft.com/office/drawing/2010/main" val="0"/>
              </a:ext>
            </a:extLst>
          </a:blip>
          <a:srcRect/>
          <a:stretch>
            <a:fillRect/>
          </a:stretch>
        </p:blipFill>
        <p:spPr bwMode="auto">
          <a:xfrm>
            <a:off x="4586966" y="6215082"/>
            <a:ext cx="735764" cy="218558"/>
          </a:xfrm>
          <a:prstGeom prst="rect">
            <a:avLst/>
          </a:prstGeom>
          <a:noFill/>
        </p:spPr>
      </p:pic>
    </p:spTree>
    <p:extLst>
      <p:ext uri="{BB962C8B-B14F-4D97-AF65-F5344CB8AC3E}">
        <p14:creationId xmlns:p14="http://schemas.microsoft.com/office/powerpoint/2010/main" val="2501816915"/>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3" name="2 Marcador de contenido"/>
          <p:cNvSpPr>
            <a:spLocks noGrp="1"/>
          </p:cNvSpPr>
          <p:nvPr>
            <p:ph idx="1"/>
          </p:nvPr>
        </p:nvSpPr>
        <p:spPr>
          <a:xfrm>
            <a:off x="273050" y="1412875"/>
            <a:ext cx="9359900" cy="2000548"/>
          </a:xfrm>
          <a:prstGeom prst="rect">
            <a:avLst/>
          </a:prstGeom>
        </p:spPr>
        <p:txBody>
          <a:bodyPr wrap="square">
            <a:spAutoFit/>
          </a:bodyPr>
          <a:lstStyle>
            <a:lvl1pPr marL="182563" indent="-182563">
              <a:spcBef>
                <a:spcPts val="600"/>
              </a:spcBef>
              <a:spcAft>
                <a:spcPts val="600"/>
              </a:spcAft>
              <a:buClr>
                <a:srgbClr val="D7190D"/>
              </a:buClr>
              <a:buFont typeface="Trebuchet MS" pitchFamily="34" charset="0"/>
              <a:buChar char="●"/>
              <a:tabLst/>
              <a:defRPr sz="1600">
                <a:solidFill>
                  <a:schemeClr val="tx1">
                    <a:lumMod val="75000"/>
                    <a:lumOff val="25000"/>
                  </a:schemeClr>
                </a:solidFill>
              </a:defRPr>
            </a:lvl1pPr>
            <a:lvl2pPr marL="357188" indent="-174625">
              <a:spcBef>
                <a:spcPts val="600"/>
              </a:spcBef>
              <a:spcAft>
                <a:spcPts val="600"/>
              </a:spcAft>
              <a:buClr>
                <a:srgbClr val="D7190D"/>
              </a:buClr>
              <a:defRPr sz="1600">
                <a:solidFill>
                  <a:schemeClr val="tx1">
                    <a:lumMod val="75000"/>
                    <a:lumOff val="25000"/>
                  </a:schemeClr>
                </a:solidFill>
              </a:defRPr>
            </a:lvl2pPr>
            <a:lvl3pPr marL="539750" indent="-182563">
              <a:spcBef>
                <a:spcPts val="600"/>
              </a:spcBef>
              <a:spcAft>
                <a:spcPts val="600"/>
              </a:spcAft>
              <a:buClr>
                <a:srgbClr val="D7190D"/>
              </a:buClr>
              <a:defRPr sz="1600">
                <a:solidFill>
                  <a:schemeClr val="tx1">
                    <a:lumMod val="75000"/>
                    <a:lumOff val="25000"/>
                  </a:schemeClr>
                </a:solidFill>
              </a:defRPr>
            </a:lvl3pPr>
            <a:lvl4pPr marL="714375" indent="-174625">
              <a:spcBef>
                <a:spcPts val="600"/>
              </a:spcBef>
              <a:spcAft>
                <a:spcPts val="600"/>
              </a:spcAft>
              <a:buClr>
                <a:srgbClr val="D7190D"/>
              </a:buClr>
              <a:defRPr sz="1600">
                <a:solidFill>
                  <a:schemeClr val="tx1">
                    <a:lumMod val="75000"/>
                    <a:lumOff val="25000"/>
                  </a:schemeClr>
                </a:solidFill>
              </a:defRPr>
            </a:lvl4pPr>
            <a:lvl5pPr marL="896938" indent="-182563">
              <a:spcBef>
                <a:spcPts val="600"/>
              </a:spcBef>
              <a:spcAft>
                <a:spcPts val="600"/>
              </a:spcAft>
              <a:buClr>
                <a:srgbClr val="D7190D"/>
              </a:buClr>
              <a:defRPr sz="1600">
                <a:solidFill>
                  <a:schemeClr val="tx1">
                    <a:lumMod val="75000"/>
                    <a:lumOff val="25000"/>
                  </a:schemeClr>
                </a:solidFill>
              </a:defRPr>
            </a:lvl5p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ES" dirty="0"/>
          </a:p>
        </p:txBody>
      </p:sp>
      <p:sp>
        <p:nvSpPr>
          <p:cNvPr id="2" name="1 Título"/>
          <p:cNvSpPr>
            <a:spLocks noGrp="1"/>
          </p:cNvSpPr>
          <p:nvPr>
            <p:ph type="title"/>
          </p:nvPr>
        </p:nvSpPr>
        <p:spPr>
          <a:xfrm>
            <a:off x="273049" y="836613"/>
            <a:ext cx="9359901" cy="400110"/>
          </a:xfrm>
          <a:prstGeom prst="rect">
            <a:avLst/>
          </a:prstGeom>
        </p:spPr>
        <p:txBody>
          <a:bodyPr wrap="square">
            <a:spAutoFit/>
          </a:bodyPr>
          <a:lstStyle>
            <a:lvl1pPr algn="ctr">
              <a:defRPr sz="2000" b="1">
                <a:solidFill>
                  <a:srgbClr val="D81A0E"/>
                </a:solidFill>
              </a:defRPr>
            </a:lvl1pPr>
          </a:lstStyle>
          <a:p>
            <a:r>
              <a:rPr lang="es-ES" dirty="0" smtClean="0"/>
              <a:t>Haga clic para modificar el estilo de título del patrón</a:t>
            </a:r>
            <a:endParaRPr lang="es-ES" dirty="0"/>
          </a:p>
        </p:txBody>
      </p:sp>
      <p:pic>
        <p:nvPicPr>
          <p:cNvPr id="1027" name="Picture 3" descr="\\192.168.3.12\dell2\7.Imágenes, Logos y Plantillas\2.Logos\1.THR\logo THR.jpg"/>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4586966" y="6583894"/>
            <a:ext cx="735764" cy="218558"/>
          </a:xfrm>
          <a:prstGeom prst="rect">
            <a:avLst/>
          </a:prstGeom>
          <a:noFill/>
        </p:spPr>
      </p:pic>
      <p:cxnSp>
        <p:nvCxnSpPr>
          <p:cNvPr id="12" name="11 Conector recto"/>
          <p:cNvCxnSpPr/>
          <p:nvPr userDrawn="1"/>
        </p:nvCxnSpPr>
        <p:spPr>
          <a:xfrm>
            <a:off x="0" y="6524625"/>
            <a:ext cx="9906000" cy="158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9" name="8 Imagen" descr="Sol Miro+Ineed Spain EN.jpg"/>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39340" y="107704"/>
            <a:ext cx="1210504" cy="485854"/>
          </a:xfrm>
          <a:prstGeom prst="rect">
            <a:avLst/>
          </a:prstGeom>
        </p:spPr>
      </p:pic>
      <p:cxnSp>
        <p:nvCxnSpPr>
          <p:cNvPr id="13" name="12 Conector recto"/>
          <p:cNvCxnSpPr/>
          <p:nvPr userDrawn="1"/>
        </p:nvCxnSpPr>
        <p:spPr>
          <a:xfrm>
            <a:off x="0" y="709788"/>
            <a:ext cx="9906000" cy="1588"/>
          </a:xfrm>
          <a:prstGeom prst="line">
            <a:avLst/>
          </a:prstGeom>
          <a:ln w="9525">
            <a:solidFill>
              <a:srgbClr val="D81A0E"/>
            </a:solidFill>
          </a:ln>
        </p:spPr>
        <p:style>
          <a:lnRef idx="1">
            <a:schemeClr val="accent1"/>
          </a:lnRef>
          <a:fillRef idx="0">
            <a:schemeClr val="accent1"/>
          </a:fillRef>
          <a:effectRef idx="0">
            <a:schemeClr val="accent1"/>
          </a:effectRef>
          <a:fontRef idx="minor">
            <a:schemeClr val="tx1"/>
          </a:fontRef>
        </p:style>
      </p:cxnSp>
      <p:sp>
        <p:nvSpPr>
          <p:cNvPr id="15" name="14 CuadroTexto"/>
          <p:cNvSpPr txBox="1"/>
          <p:nvPr userDrawn="1"/>
        </p:nvSpPr>
        <p:spPr>
          <a:xfrm>
            <a:off x="1639888" y="99601"/>
            <a:ext cx="3211587" cy="492443"/>
          </a:xfrm>
          <a:prstGeom prst="rect">
            <a:avLst/>
          </a:prstGeom>
          <a:noFill/>
        </p:spPr>
        <p:txBody>
          <a:bodyPr wrap="square" rtlCol="0">
            <a:spAutoFit/>
          </a:bodyPr>
          <a:lstStyle/>
          <a:p>
            <a:pPr defTabSz="914400"/>
            <a:r>
              <a:rPr lang="es-ES" sz="1400" b="1" dirty="0" smtClean="0">
                <a:solidFill>
                  <a:prstClr val="black">
                    <a:lumMod val="75000"/>
                    <a:lumOff val="25000"/>
                  </a:prstClr>
                </a:solidFill>
              </a:rPr>
              <a:t>Plan Estratégico de Marketing 2011-2014</a:t>
            </a:r>
          </a:p>
          <a:p>
            <a:pPr defTabSz="914400"/>
            <a:r>
              <a:rPr lang="es-ES" sz="1200" b="1" dirty="0" smtClean="0">
                <a:solidFill>
                  <a:prstClr val="black">
                    <a:lumMod val="75000"/>
                    <a:lumOff val="25000"/>
                  </a:prstClr>
                </a:solidFill>
              </a:rPr>
              <a:t>Instituto de Turismo de España</a:t>
            </a:r>
            <a:endParaRPr lang="es-ES" sz="1200" b="1" dirty="0">
              <a:solidFill>
                <a:prstClr val="black">
                  <a:lumMod val="75000"/>
                  <a:lumOff val="25000"/>
                </a:prstClr>
              </a:solidFill>
            </a:endParaRPr>
          </a:p>
        </p:txBody>
      </p:sp>
      <p:sp>
        <p:nvSpPr>
          <p:cNvPr id="10" name="5 Marcador de número de diapositiva"/>
          <p:cNvSpPr txBox="1">
            <a:spLocks/>
          </p:cNvSpPr>
          <p:nvPr userDrawn="1"/>
        </p:nvSpPr>
        <p:spPr>
          <a:xfrm>
            <a:off x="7427946" y="6554674"/>
            <a:ext cx="2311400" cy="276999"/>
          </a:xfrm>
          <a:prstGeom prst="rect">
            <a:avLst/>
          </a:prstGeom>
        </p:spPr>
        <p:txBody>
          <a:bodyPr vert="horz" lIns="91440" tIns="45720" rIns="91440" bIns="45720" rtlCol="0" anchor="ctr">
            <a:spAutoFit/>
          </a:bodyPr>
          <a:lstStyle/>
          <a:p>
            <a:pPr algn="r" defTabSz="914400">
              <a:defRPr/>
            </a:pPr>
            <a:fld id="{7F3C665D-2260-4A14-B9C4-ED339DDA2A26}" type="slidenum">
              <a:rPr lang="es-ES" sz="1200" smtClean="0">
                <a:solidFill>
                  <a:prstClr val="black">
                    <a:tint val="75000"/>
                  </a:prstClr>
                </a:solidFill>
                <a:latin typeface="Arial" pitchFamily="34" charset="0"/>
                <a:cs typeface="Arial" pitchFamily="34" charset="0"/>
              </a:rPr>
              <a:pPr algn="r" defTabSz="914400">
                <a:defRPr/>
              </a:pPr>
              <a:t>‹#›</a:t>
            </a:fld>
            <a:endParaRPr lang="es-ES" sz="1200" dirty="0" smtClean="0">
              <a:solidFill>
                <a:prstClr val="black">
                  <a:tint val="75000"/>
                </a:prstClr>
              </a:solidFill>
              <a:latin typeface="Arial" pitchFamily="34" charset="0"/>
              <a:cs typeface="Arial" pitchFamily="34" charset="0"/>
            </a:endParaRPr>
          </a:p>
        </p:txBody>
      </p:sp>
    </p:spTree>
    <p:extLst>
      <p:ext uri="{BB962C8B-B14F-4D97-AF65-F5344CB8AC3E}">
        <p14:creationId xmlns:p14="http://schemas.microsoft.com/office/powerpoint/2010/main" val="2736896368"/>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Dos objetos">
    <p:spTree>
      <p:nvGrpSpPr>
        <p:cNvPr id="1" name=""/>
        <p:cNvGrpSpPr/>
        <p:nvPr/>
      </p:nvGrpSpPr>
      <p:grpSpPr>
        <a:xfrm>
          <a:off x="0" y="0"/>
          <a:ext cx="0" cy="0"/>
          <a:chOff x="0" y="0"/>
          <a:chExt cx="0" cy="0"/>
        </a:xfrm>
      </p:grpSpPr>
      <p:sp>
        <p:nvSpPr>
          <p:cNvPr id="3" name="2 Marcador de contenido"/>
          <p:cNvSpPr>
            <a:spLocks noGrp="1"/>
          </p:cNvSpPr>
          <p:nvPr>
            <p:ph sz="half" idx="1"/>
          </p:nvPr>
        </p:nvSpPr>
        <p:spPr>
          <a:xfrm>
            <a:off x="273050" y="1412875"/>
            <a:ext cx="4319588" cy="2185214"/>
          </a:xfrm>
          <a:prstGeom prst="rect">
            <a:avLst/>
          </a:prstGeom>
        </p:spPr>
        <p:txBody>
          <a:bodyPr vert="horz" wrap="square" lIns="91440" tIns="45720" rIns="91440" bIns="45720" rtlCol="0">
            <a:spAutoFit/>
          </a:bodyPr>
          <a:lstStyle>
            <a:lvl1pPr marL="179388" indent="-179388" algn="just" defTabSz="914400" rtl="0" eaLnBrk="1" latinLnBrk="0" hangingPunct="1">
              <a:spcBef>
                <a:spcPts val="600"/>
              </a:spcBef>
              <a:spcAft>
                <a:spcPts val="600"/>
              </a:spcAft>
              <a:buClr>
                <a:srgbClr val="D7190D"/>
              </a:buClr>
              <a:buFont typeface="Trebuchet MS" pitchFamily="34" charset="0"/>
              <a:buChar char="●"/>
              <a:defRPr lang="es-ES" sz="1600" kern="1200" smtClean="0">
                <a:solidFill>
                  <a:schemeClr val="tx1">
                    <a:lumMod val="75000"/>
                    <a:lumOff val="25000"/>
                  </a:schemeClr>
                </a:solidFill>
                <a:latin typeface="Arial" pitchFamily="34" charset="0"/>
                <a:ea typeface="+mn-ea"/>
                <a:cs typeface="Arial" pitchFamily="34" charset="0"/>
              </a:defRPr>
            </a:lvl1pPr>
            <a:lvl2pPr marL="358775" indent="-179388" algn="just" defTabSz="914400" rtl="0" eaLnBrk="1" latinLnBrk="0" hangingPunct="1">
              <a:spcBef>
                <a:spcPts val="600"/>
              </a:spcBef>
              <a:spcAft>
                <a:spcPts val="600"/>
              </a:spcAft>
              <a:buClr>
                <a:srgbClr val="D7190D"/>
              </a:buClr>
              <a:defRPr lang="es-ES" sz="1600" kern="1200" smtClean="0">
                <a:solidFill>
                  <a:schemeClr val="tx1">
                    <a:lumMod val="75000"/>
                    <a:lumOff val="25000"/>
                  </a:schemeClr>
                </a:solidFill>
                <a:latin typeface="Arial" pitchFamily="34" charset="0"/>
                <a:ea typeface="+mn-ea"/>
                <a:cs typeface="Arial" pitchFamily="34" charset="0"/>
              </a:defRPr>
            </a:lvl2pPr>
            <a:lvl3pPr marL="538163" indent="-179388" algn="just" defTabSz="914400" rtl="0" eaLnBrk="1" latinLnBrk="0" hangingPunct="1">
              <a:spcBef>
                <a:spcPts val="600"/>
              </a:spcBef>
              <a:spcAft>
                <a:spcPts val="600"/>
              </a:spcAft>
              <a:buClr>
                <a:srgbClr val="D7190D"/>
              </a:buClr>
              <a:defRPr lang="es-ES" sz="1600" kern="1200" smtClean="0">
                <a:solidFill>
                  <a:schemeClr val="tx1">
                    <a:lumMod val="75000"/>
                    <a:lumOff val="25000"/>
                  </a:schemeClr>
                </a:solidFill>
                <a:latin typeface="Arial" pitchFamily="34" charset="0"/>
                <a:ea typeface="+mn-ea"/>
                <a:cs typeface="Arial" pitchFamily="34" charset="0"/>
              </a:defRPr>
            </a:lvl3pPr>
            <a:lvl4pPr marL="717550" indent="-179388" algn="just" defTabSz="914400" rtl="0" eaLnBrk="1" latinLnBrk="0" hangingPunct="1">
              <a:spcBef>
                <a:spcPts val="600"/>
              </a:spcBef>
              <a:spcAft>
                <a:spcPts val="600"/>
              </a:spcAft>
              <a:buClr>
                <a:srgbClr val="D7190D"/>
              </a:buClr>
              <a:defRPr lang="es-ES" sz="1600" kern="1200" smtClean="0">
                <a:solidFill>
                  <a:schemeClr val="tx1">
                    <a:lumMod val="75000"/>
                    <a:lumOff val="25000"/>
                  </a:schemeClr>
                </a:solidFill>
                <a:latin typeface="Arial" pitchFamily="34" charset="0"/>
                <a:ea typeface="+mn-ea"/>
                <a:cs typeface="Arial" pitchFamily="34" charset="0"/>
              </a:defRPr>
            </a:lvl4pPr>
            <a:lvl5pPr marL="896938" indent="-179388" algn="just" defTabSz="914400" rtl="0" eaLnBrk="1" latinLnBrk="0" hangingPunct="1">
              <a:spcBef>
                <a:spcPts val="600"/>
              </a:spcBef>
              <a:spcAft>
                <a:spcPts val="600"/>
              </a:spcAft>
              <a:buClr>
                <a:srgbClr val="D7190D"/>
              </a:buClr>
              <a:defRPr lang="es-ES" sz="1600" kern="1200" dirty="0" smtClean="0">
                <a:solidFill>
                  <a:schemeClr val="tx1">
                    <a:lumMod val="75000"/>
                    <a:lumOff val="25000"/>
                  </a:schemeClr>
                </a:solidFill>
                <a:latin typeface="Arial" pitchFamily="34" charset="0"/>
                <a:ea typeface="+mn-ea"/>
                <a:cs typeface="Arial" pitchFamily="34" charset="0"/>
              </a:defRPr>
            </a:lvl5pPr>
            <a:lvl6pPr>
              <a:defRPr sz="1800"/>
            </a:lvl6pPr>
            <a:lvl7pPr>
              <a:defRPr sz="1800"/>
            </a:lvl7pPr>
            <a:lvl8pPr>
              <a:defRPr sz="1800"/>
            </a:lvl8pPr>
            <a:lvl9pPr>
              <a:defRPr sz="1800"/>
            </a:lvl9p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ES" dirty="0"/>
          </a:p>
        </p:txBody>
      </p:sp>
      <p:sp>
        <p:nvSpPr>
          <p:cNvPr id="4" name="3 Marcador de contenido"/>
          <p:cNvSpPr>
            <a:spLocks noGrp="1"/>
          </p:cNvSpPr>
          <p:nvPr>
            <p:ph sz="half" idx="2"/>
          </p:nvPr>
        </p:nvSpPr>
        <p:spPr>
          <a:xfrm>
            <a:off x="5313362" y="1412875"/>
            <a:ext cx="4319587" cy="2185214"/>
          </a:xfrm>
          <a:prstGeom prst="rect">
            <a:avLst/>
          </a:prstGeom>
        </p:spPr>
        <p:txBody>
          <a:bodyPr vert="horz" wrap="square" lIns="91440" tIns="45720" rIns="91440" bIns="45720" rtlCol="0">
            <a:spAutoFit/>
          </a:bodyPr>
          <a:lstStyle>
            <a:lvl1pPr marL="179388" indent="-179388" algn="just" defTabSz="914400" rtl="0" eaLnBrk="1" latinLnBrk="0" hangingPunct="1">
              <a:spcBef>
                <a:spcPts val="600"/>
              </a:spcBef>
              <a:spcAft>
                <a:spcPts val="600"/>
              </a:spcAft>
              <a:buClr>
                <a:srgbClr val="D7190D"/>
              </a:buClr>
              <a:buFont typeface="Trebuchet MS" pitchFamily="34" charset="0"/>
              <a:buChar char="●"/>
              <a:defRPr lang="es-ES" sz="1600" kern="1200" dirty="0" smtClean="0">
                <a:solidFill>
                  <a:schemeClr val="tx1">
                    <a:lumMod val="75000"/>
                    <a:lumOff val="25000"/>
                  </a:schemeClr>
                </a:solidFill>
                <a:latin typeface="Arial" pitchFamily="34" charset="0"/>
                <a:ea typeface="+mn-ea"/>
                <a:cs typeface="Arial" pitchFamily="34" charset="0"/>
              </a:defRPr>
            </a:lvl1pPr>
            <a:lvl2pPr marL="358775" indent="-179388" algn="just" defTabSz="914400" rtl="0" eaLnBrk="1" latinLnBrk="0" hangingPunct="1">
              <a:spcBef>
                <a:spcPts val="600"/>
              </a:spcBef>
              <a:spcAft>
                <a:spcPts val="600"/>
              </a:spcAft>
              <a:buClr>
                <a:srgbClr val="D7190D"/>
              </a:buClr>
              <a:defRPr lang="es-ES" sz="1600" kern="1200" dirty="0" smtClean="0">
                <a:solidFill>
                  <a:schemeClr val="tx1">
                    <a:lumMod val="75000"/>
                    <a:lumOff val="25000"/>
                  </a:schemeClr>
                </a:solidFill>
                <a:latin typeface="Arial" pitchFamily="34" charset="0"/>
                <a:ea typeface="+mn-ea"/>
                <a:cs typeface="Arial" pitchFamily="34" charset="0"/>
              </a:defRPr>
            </a:lvl2pPr>
            <a:lvl3pPr marL="538163" indent="-179388" algn="just" defTabSz="914400" rtl="0" eaLnBrk="1" latinLnBrk="0" hangingPunct="1">
              <a:spcBef>
                <a:spcPts val="600"/>
              </a:spcBef>
              <a:spcAft>
                <a:spcPts val="600"/>
              </a:spcAft>
              <a:buClr>
                <a:srgbClr val="D7190D"/>
              </a:buClr>
              <a:defRPr lang="es-ES" sz="1600" kern="1200" dirty="0" smtClean="0">
                <a:solidFill>
                  <a:schemeClr val="tx1">
                    <a:lumMod val="75000"/>
                    <a:lumOff val="25000"/>
                  </a:schemeClr>
                </a:solidFill>
                <a:latin typeface="Arial" pitchFamily="34" charset="0"/>
                <a:ea typeface="+mn-ea"/>
                <a:cs typeface="Arial" pitchFamily="34" charset="0"/>
              </a:defRPr>
            </a:lvl3pPr>
            <a:lvl4pPr marL="717550" indent="-179388" algn="just" defTabSz="914400" rtl="0" eaLnBrk="1" latinLnBrk="0" hangingPunct="1">
              <a:spcBef>
                <a:spcPts val="600"/>
              </a:spcBef>
              <a:spcAft>
                <a:spcPts val="600"/>
              </a:spcAft>
              <a:buClr>
                <a:srgbClr val="D7190D"/>
              </a:buClr>
              <a:defRPr lang="es-ES" sz="1600" kern="1200" dirty="0" smtClean="0">
                <a:solidFill>
                  <a:schemeClr val="tx1">
                    <a:lumMod val="75000"/>
                    <a:lumOff val="25000"/>
                  </a:schemeClr>
                </a:solidFill>
                <a:latin typeface="Arial" pitchFamily="34" charset="0"/>
                <a:ea typeface="+mn-ea"/>
                <a:cs typeface="Arial" pitchFamily="34" charset="0"/>
              </a:defRPr>
            </a:lvl4pPr>
            <a:lvl5pPr marL="896938" indent="-179388" algn="just" defTabSz="914400" rtl="0" eaLnBrk="1" latinLnBrk="0" hangingPunct="1">
              <a:spcBef>
                <a:spcPts val="600"/>
              </a:spcBef>
              <a:spcAft>
                <a:spcPts val="600"/>
              </a:spcAft>
              <a:buClr>
                <a:srgbClr val="D7190D"/>
              </a:buClr>
              <a:defRPr lang="es-ES" sz="1600" kern="1200" dirty="0" smtClean="0">
                <a:solidFill>
                  <a:schemeClr val="tx1">
                    <a:lumMod val="75000"/>
                    <a:lumOff val="25000"/>
                  </a:schemeClr>
                </a:solidFill>
                <a:latin typeface="Arial" pitchFamily="34" charset="0"/>
                <a:ea typeface="+mn-ea"/>
                <a:cs typeface="Arial" pitchFamily="34" charset="0"/>
              </a:defRPr>
            </a:lvl5pPr>
            <a:lvl6pPr>
              <a:defRPr sz="1800"/>
            </a:lvl6pPr>
            <a:lvl7pPr>
              <a:defRPr sz="1800"/>
            </a:lvl7pPr>
            <a:lvl8pPr>
              <a:defRPr sz="1800"/>
            </a:lvl8pPr>
            <a:lvl9pPr>
              <a:defRPr sz="1800"/>
            </a:lvl9pPr>
          </a:lstStyle>
          <a:p>
            <a:pPr lvl="0"/>
            <a:r>
              <a:rPr lang="es-ES" dirty="0" smtClean="0"/>
              <a:t>Haga clic para modificar el estilo de texto del patrón</a:t>
            </a:r>
          </a:p>
          <a:p>
            <a:pPr lvl="1"/>
            <a:r>
              <a:rPr lang="es-ES" dirty="0" smtClean="0"/>
              <a:t>Segundo nivel</a:t>
            </a:r>
          </a:p>
          <a:p>
            <a:pPr lvl="2"/>
            <a:r>
              <a:rPr lang="es-ES" dirty="0" smtClean="0"/>
              <a:t>Tercer nivel</a:t>
            </a:r>
          </a:p>
          <a:p>
            <a:pPr lvl="3"/>
            <a:r>
              <a:rPr lang="es-ES" dirty="0" smtClean="0"/>
              <a:t>Cuarto nivel</a:t>
            </a:r>
          </a:p>
          <a:p>
            <a:pPr lvl="4"/>
            <a:r>
              <a:rPr lang="es-ES" dirty="0" smtClean="0"/>
              <a:t>Quinto nivel</a:t>
            </a:r>
            <a:endParaRPr lang="es-ES" dirty="0"/>
          </a:p>
        </p:txBody>
      </p:sp>
      <p:pic>
        <p:nvPicPr>
          <p:cNvPr id="12" name="Picture 3" descr="\\192.168.3.12\dell2\7.Imágenes, Logos y Plantillas\2.Logos\1.THR\logo THR.jpg"/>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4586966" y="6583894"/>
            <a:ext cx="735764" cy="218558"/>
          </a:xfrm>
          <a:prstGeom prst="rect">
            <a:avLst/>
          </a:prstGeom>
          <a:noFill/>
        </p:spPr>
      </p:pic>
      <p:cxnSp>
        <p:nvCxnSpPr>
          <p:cNvPr id="16" name="15 Conector recto"/>
          <p:cNvCxnSpPr/>
          <p:nvPr userDrawn="1"/>
        </p:nvCxnSpPr>
        <p:spPr>
          <a:xfrm>
            <a:off x="0" y="6524625"/>
            <a:ext cx="9906000" cy="158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21" name="20 Imagen" descr="Sol Miro+Ineed Spain EN.jpg"/>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39340" y="107704"/>
            <a:ext cx="1210504" cy="485854"/>
          </a:xfrm>
          <a:prstGeom prst="rect">
            <a:avLst/>
          </a:prstGeom>
        </p:spPr>
      </p:pic>
      <p:cxnSp>
        <p:nvCxnSpPr>
          <p:cNvPr id="22" name="21 Conector recto"/>
          <p:cNvCxnSpPr/>
          <p:nvPr userDrawn="1"/>
        </p:nvCxnSpPr>
        <p:spPr>
          <a:xfrm>
            <a:off x="0" y="709788"/>
            <a:ext cx="9906000" cy="1588"/>
          </a:xfrm>
          <a:prstGeom prst="line">
            <a:avLst/>
          </a:prstGeom>
          <a:ln w="9525">
            <a:solidFill>
              <a:srgbClr val="D81A0E"/>
            </a:solidFill>
          </a:ln>
        </p:spPr>
        <p:style>
          <a:lnRef idx="1">
            <a:schemeClr val="accent1"/>
          </a:lnRef>
          <a:fillRef idx="0">
            <a:schemeClr val="accent1"/>
          </a:fillRef>
          <a:effectRef idx="0">
            <a:schemeClr val="accent1"/>
          </a:effectRef>
          <a:fontRef idx="minor">
            <a:schemeClr val="tx1"/>
          </a:fontRef>
        </p:style>
      </p:cxnSp>
      <p:sp>
        <p:nvSpPr>
          <p:cNvPr id="23" name="22 CuadroTexto"/>
          <p:cNvSpPr txBox="1"/>
          <p:nvPr userDrawn="1"/>
        </p:nvSpPr>
        <p:spPr>
          <a:xfrm>
            <a:off x="1639888" y="99601"/>
            <a:ext cx="3211587" cy="492443"/>
          </a:xfrm>
          <a:prstGeom prst="rect">
            <a:avLst/>
          </a:prstGeom>
          <a:noFill/>
        </p:spPr>
        <p:txBody>
          <a:bodyPr wrap="square" rtlCol="0">
            <a:spAutoFit/>
          </a:bodyPr>
          <a:lstStyle/>
          <a:p>
            <a:pPr defTabSz="914400"/>
            <a:r>
              <a:rPr lang="es-ES" sz="1400" b="1" dirty="0" smtClean="0">
                <a:solidFill>
                  <a:prstClr val="black">
                    <a:lumMod val="75000"/>
                    <a:lumOff val="25000"/>
                  </a:prstClr>
                </a:solidFill>
              </a:rPr>
              <a:t>Plan Estratégico de Marketing 2011-2014</a:t>
            </a:r>
          </a:p>
          <a:p>
            <a:pPr defTabSz="914400"/>
            <a:r>
              <a:rPr lang="es-ES" sz="1200" b="1" dirty="0" smtClean="0">
                <a:solidFill>
                  <a:prstClr val="black">
                    <a:lumMod val="75000"/>
                    <a:lumOff val="25000"/>
                  </a:prstClr>
                </a:solidFill>
              </a:rPr>
              <a:t>Instituto de Turismo de España</a:t>
            </a:r>
            <a:endParaRPr lang="es-ES" sz="1200" b="1" dirty="0">
              <a:solidFill>
                <a:prstClr val="black">
                  <a:lumMod val="75000"/>
                  <a:lumOff val="25000"/>
                </a:prstClr>
              </a:solidFill>
            </a:endParaRPr>
          </a:p>
        </p:txBody>
      </p:sp>
      <p:sp>
        <p:nvSpPr>
          <p:cNvPr id="11" name="5 Marcador de número de diapositiva"/>
          <p:cNvSpPr txBox="1">
            <a:spLocks/>
          </p:cNvSpPr>
          <p:nvPr userDrawn="1"/>
        </p:nvSpPr>
        <p:spPr>
          <a:xfrm>
            <a:off x="7427946" y="6554674"/>
            <a:ext cx="2311400" cy="276999"/>
          </a:xfrm>
          <a:prstGeom prst="rect">
            <a:avLst/>
          </a:prstGeom>
        </p:spPr>
        <p:txBody>
          <a:bodyPr vert="horz" lIns="91440" tIns="45720" rIns="91440" bIns="45720" rtlCol="0" anchor="ctr">
            <a:spAutoFit/>
          </a:bodyPr>
          <a:lstStyle/>
          <a:p>
            <a:pPr algn="r" defTabSz="914400">
              <a:defRPr/>
            </a:pPr>
            <a:fld id="{7F3C665D-2260-4A14-B9C4-ED339DDA2A26}" type="slidenum">
              <a:rPr lang="es-ES" sz="1200" smtClean="0">
                <a:solidFill>
                  <a:prstClr val="black">
                    <a:tint val="75000"/>
                  </a:prstClr>
                </a:solidFill>
                <a:latin typeface="Arial" pitchFamily="34" charset="0"/>
                <a:cs typeface="Arial" pitchFamily="34" charset="0"/>
              </a:rPr>
              <a:pPr algn="r" defTabSz="914400">
                <a:defRPr/>
              </a:pPr>
              <a:t>‹#›</a:t>
            </a:fld>
            <a:endParaRPr lang="es-ES" sz="1200" dirty="0" smtClean="0">
              <a:solidFill>
                <a:prstClr val="black">
                  <a:tint val="75000"/>
                </a:prstClr>
              </a:solidFill>
              <a:latin typeface="Arial" pitchFamily="34" charset="0"/>
              <a:cs typeface="Arial" pitchFamily="34" charset="0"/>
            </a:endParaRPr>
          </a:p>
        </p:txBody>
      </p:sp>
      <p:sp>
        <p:nvSpPr>
          <p:cNvPr id="13" name="1 Título"/>
          <p:cNvSpPr>
            <a:spLocks noGrp="1"/>
          </p:cNvSpPr>
          <p:nvPr>
            <p:ph type="title"/>
          </p:nvPr>
        </p:nvSpPr>
        <p:spPr>
          <a:xfrm>
            <a:off x="273049" y="836613"/>
            <a:ext cx="9359901" cy="400110"/>
          </a:xfrm>
          <a:prstGeom prst="rect">
            <a:avLst/>
          </a:prstGeom>
        </p:spPr>
        <p:txBody>
          <a:bodyPr wrap="square">
            <a:spAutoFit/>
          </a:bodyPr>
          <a:lstStyle>
            <a:lvl1pPr algn="ctr">
              <a:defRPr sz="2000" b="1">
                <a:solidFill>
                  <a:srgbClr val="D81A0E"/>
                </a:solidFill>
              </a:defRPr>
            </a:lvl1pPr>
          </a:lstStyle>
          <a:p>
            <a:r>
              <a:rPr lang="es-ES" dirty="0" smtClean="0"/>
              <a:t>Haga clic para modificar el estilo de título del patrón</a:t>
            </a:r>
            <a:endParaRPr lang="es-ES" dirty="0"/>
          </a:p>
        </p:txBody>
      </p:sp>
    </p:spTree>
    <p:extLst>
      <p:ext uri="{BB962C8B-B14F-4D97-AF65-F5344CB8AC3E}">
        <p14:creationId xmlns:p14="http://schemas.microsoft.com/office/powerpoint/2010/main" val="3865931884"/>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Sólo el título">
    <p:spTree>
      <p:nvGrpSpPr>
        <p:cNvPr id="1" name=""/>
        <p:cNvGrpSpPr/>
        <p:nvPr/>
      </p:nvGrpSpPr>
      <p:grpSpPr>
        <a:xfrm>
          <a:off x="0" y="0"/>
          <a:ext cx="0" cy="0"/>
          <a:chOff x="0" y="0"/>
          <a:chExt cx="0" cy="0"/>
        </a:xfrm>
      </p:grpSpPr>
      <p:sp>
        <p:nvSpPr>
          <p:cNvPr id="6" name="5 Marcador de número de diapositiva"/>
          <p:cNvSpPr txBox="1">
            <a:spLocks/>
          </p:cNvSpPr>
          <p:nvPr userDrawn="1"/>
        </p:nvSpPr>
        <p:spPr>
          <a:xfrm>
            <a:off x="7427946" y="6554674"/>
            <a:ext cx="2311400" cy="276999"/>
          </a:xfrm>
          <a:prstGeom prst="rect">
            <a:avLst/>
          </a:prstGeom>
        </p:spPr>
        <p:txBody>
          <a:bodyPr vert="horz" lIns="91440" tIns="45720" rIns="91440" bIns="45720" rtlCol="0" anchor="ctr">
            <a:spAutoFit/>
          </a:bodyPr>
          <a:lstStyle/>
          <a:p>
            <a:pPr algn="r" defTabSz="914400">
              <a:defRPr/>
            </a:pPr>
            <a:fld id="{7F3C665D-2260-4A14-B9C4-ED339DDA2A26}" type="slidenum">
              <a:rPr lang="es-ES" sz="1200" smtClean="0">
                <a:solidFill>
                  <a:prstClr val="black">
                    <a:tint val="75000"/>
                  </a:prstClr>
                </a:solidFill>
                <a:latin typeface="Arial" pitchFamily="34" charset="0"/>
                <a:cs typeface="Arial" pitchFamily="34" charset="0"/>
              </a:rPr>
              <a:pPr algn="r" defTabSz="914400">
                <a:defRPr/>
              </a:pPr>
              <a:t>‹#›</a:t>
            </a:fld>
            <a:endParaRPr lang="es-ES" sz="1200" dirty="0" smtClean="0">
              <a:solidFill>
                <a:prstClr val="black">
                  <a:tint val="75000"/>
                </a:prstClr>
              </a:solidFill>
              <a:latin typeface="Arial" pitchFamily="34" charset="0"/>
              <a:cs typeface="Arial" pitchFamily="34" charset="0"/>
            </a:endParaRPr>
          </a:p>
        </p:txBody>
      </p:sp>
      <p:pic>
        <p:nvPicPr>
          <p:cNvPr id="9" name="Picture 3" descr="\\192.168.3.12\dell2\7.Imágenes, Logos y Plantillas\2.Logos\1.THR\logo THR.jpg"/>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4586966" y="6583894"/>
            <a:ext cx="735764" cy="218558"/>
          </a:xfrm>
          <a:prstGeom prst="rect">
            <a:avLst/>
          </a:prstGeom>
          <a:noFill/>
        </p:spPr>
      </p:pic>
      <p:cxnSp>
        <p:nvCxnSpPr>
          <p:cNvPr id="13" name="12 Conector recto"/>
          <p:cNvCxnSpPr/>
          <p:nvPr userDrawn="1"/>
        </p:nvCxnSpPr>
        <p:spPr>
          <a:xfrm>
            <a:off x="0" y="6524625"/>
            <a:ext cx="9906000" cy="158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18" name="17 Imagen" descr="Sol Miro+Ineed Spain EN.jpg"/>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39340" y="107704"/>
            <a:ext cx="1210504" cy="485854"/>
          </a:xfrm>
          <a:prstGeom prst="rect">
            <a:avLst/>
          </a:prstGeom>
        </p:spPr>
      </p:pic>
      <p:cxnSp>
        <p:nvCxnSpPr>
          <p:cNvPr id="19" name="18 Conector recto"/>
          <p:cNvCxnSpPr/>
          <p:nvPr userDrawn="1"/>
        </p:nvCxnSpPr>
        <p:spPr>
          <a:xfrm>
            <a:off x="0" y="709788"/>
            <a:ext cx="9906000" cy="1588"/>
          </a:xfrm>
          <a:prstGeom prst="line">
            <a:avLst/>
          </a:prstGeom>
          <a:ln w="9525">
            <a:solidFill>
              <a:srgbClr val="D81A0E"/>
            </a:solidFill>
          </a:ln>
        </p:spPr>
        <p:style>
          <a:lnRef idx="1">
            <a:schemeClr val="accent1"/>
          </a:lnRef>
          <a:fillRef idx="0">
            <a:schemeClr val="accent1"/>
          </a:fillRef>
          <a:effectRef idx="0">
            <a:schemeClr val="accent1"/>
          </a:effectRef>
          <a:fontRef idx="minor">
            <a:schemeClr val="tx1"/>
          </a:fontRef>
        </p:style>
      </p:cxnSp>
      <p:sp>
        <p:nvSpPr>
          <p:cNvPr id="20" name="19 CuadroTexto"/>
          <p:cNvSpPr txBox="1"/>
          <p:nvPr userDrawn="1"/>
        </p:nvSpPr>
        <p:spPr>
          <a:xfrm>
            <a:off x="1639888" y="99601"/>
            <a:ext cx="3211587" cy="492443"/>
          </a:xfrm>
          <a:prstGeom prst="rect">
            <a:avLst/>
          </a:prstGeom>
          <a:noFill/>
        </p:spPr>
        <p:txBody>
          <a:bodyPr wrap="square" rtlCol="0">
            <a:spAutoFit/>
          </a:bodyPr>
          <a:lstStyle/>
          <a:p>
            <a:pPr defTabSz="914400"/>
            <a:r>
              <a:rPr lang="es-ES" sz="1400" b="1" dirty="0" smtClean="0">
                <a:solidFill>
                  <a:prstClr val="black">
                    <a:lumMod val="75000"/>
                    <a:lumOff val="25000"/>
                  </a:prstClr>
                </a:solidFill>
              </a:rPr>
              <a:t>Plan Estratégico de Marketing 2011-2014</a:t>
            </a:r>
          </a:p>
          <a:p>
            <a:pPr defTabSz="914400"/>
            <a:r>
              <a:rPr lang="es-ES" sz="1200" b="1" dirty="0" smtClean="0">
                <a:solidFill>
                  <a:prstClr val="black">
                    <a:lumMod val="75000"/>
                    <a:lumOff val="25000"/>
                  </a:prstClr>
                </a:solidFill>
              </a:rPr>
              <a:t>Instituto de Turismo de España</a:t>
            </a:r>
            <a:endParaRPr lang="es-ES" sz="1200" b="1" dirty="0">
              <a:solidFill>
                <a:prstClr val="black">
                  <a:lumMod val="75000"/>
                  <a:lumOff val="25000"/>
                </a:prstClr>
              </a:solidFill>
            </a:endParaRPr>
          </a:p>
        </p:txBody>
      </p:sp>
      <p:sp>
        <p:nvSpPr>
          <p:cNvPr id="10" name="1 Título"/>
          <p:cNvSpPr>
            <a:spLocks noGrp="1"/>
          </p:cNvSpPr>
          <p:nvPr>
            <p:ph type="title"/>
          </p:nvPr>
        </p:nvSpPr>
        <p:spPr>
          <a:xfrm>
            <a:off x="273049" y="836613"/>
            <a:ext cx="9359901" cy="400110"/>
          </a:xfrm>
          <a:prstGeom prst="rect">
            <a:avLst/>
          </a:prstGeom>
        </p:spPr>
        <p:txBody>
          <a:bodyPr wrap="square">
            <a:spAutoFit/>
          </a:bodyPr>
          <a:lstStyle>
            <a:lvl1pPr algn="ctr">
              <a:defRPr sz="2000" b="1">
                <a:solidFill>
                  <a:srgbClr val="D81A0E"/>
                </a:solidFill>
              </a:defRPr>
            </a:lvl1pPr>
          </a:lstStyle>
          <a:p>
            <a:r>
              <a:rPr lang="es-ES" dirty="0" smtClean="0"/>
              <a:t>Haga clic para modificar el estilo de título del patrón</a:t>
            </a:r>
            <a:endParaRPr lang="es-ES" dirty="0"/>
          </a:p>
        </p:txBody>
      </p:sp>
    </p:spTree>
    <p:extLst>
      <p:ext uri="{BB962C8B-B14F-4D97-AF65-F5344CB8AC3E}">
        <p14:creationId xmlns:p14="http://schemas.microsoft.com/office/powerpoint/2010/main" val="4146645325"/>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pic>
        <p:nvPicPr>
          <p:cNvPr id="8" name="Picture 3" descr="\\192.168.3.12\dell2\7.Imágenes, Logos y Plantillas\2.Logos\1.THR\logo THR.jpg"/>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4586966" y="6583894"/>
            <a:ext cx="735764" cy="218558"/>
          </a:xfrm>
          <a:prstGeom prst="rect">
            <a:avLst/>
          </a:prstGeom>
          <a:noFill/>
        </p:spPr>
      </p:pic>
      <p:cxnSp>
        <p:nvCxnSpPr>
          <p:cNvPr id="12" name="11 Conector recto"/>
          <p:cNvCxnSpPr/>
          <p:nvPr userDrawn="1"/>
        </p:nvCxnSpPr>
        <p:spPr>
          <a:xfrm>
            <a:off x="0" y="6524625"/>
            <a:ext cx="9906000" cy="1588"/>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pic>
        <p:nvPicPr>
          <p:cNvPr id="16" name="15 Imagen" descr="Sol Miro+Ineed Spain EN.jpg"/>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39340" y="107704"/>
            <a:ext cx="1210504" cy="485854"/>
          </a:xfrm>
          <a:prstGeom prst="rect">
            <a:avLst/>
          </a:prstGeom>
        </p:spPr>
      </p:pic>
      <p:cxnSp>
        <p:nvCxnSpPr>
          <p:cNvPr id="17" name="16 Conector recto"/>
          <p:cNvCxnSpPr/>
          <p:nvPr userDrawn="1"/>
        </p:nvCxnSpPr>
        <p:spPr>
          <a:xfrm>
            <a:off x="0" y="709788"/>
            <a:ext cx="9906000" cy="1588"/>
          </a:xfrm>
          <a:prstGeom prst="line">
            <a:avLst/>
          </a:prstGeom>
          <a:ln w="9525">
            <a:solidFill>
              <a:srgbClr val="D81A0E"/>
            </a:solidFill>
          </a:ln>
        </p:spPr>
        <p:style>
          <a:lnRef idx="1">
            <a:schemeClr val="accent1"/>
          </a:lnRef>
          <a:fillRef idx="0">
            <a:schemeClr val="accent1"/>
          </a:fillRef>
          <a:effectRef idx="0">
            <a:schemeClr val="accent1"/>
          </a:effectRef>
          <a:fontRef idx="minor">
            <a:schemeClr val="tx1"/>
          </a:fontRef>
        </p:style>
      </p:cxnSp>
      <p:sp>
        <p:nvSpPr>
          <p:cNvPr id="18" name="17 CuadroTexto"/>
          <p:cNvSpPr txBox="1"/>
          <p:nvPr userDrawn="1"/>
        </p:nvSpPr>
        <p:spPr>
          <a:xfrm>
            <a:off x="1639888" y="99601"/>
            <a:ext cx="3211587" cy="492443"/>
          </a:xfrm>
          <a:prstGeom prst="rect">
            <a:avLst/>
          </a:prstGeom>
          <a:noFill/>
        </p:spPr>
        <p:txBody>
          <a:bodyPr wrap="square" rtlCol="0">
            <a:spAutoFit/>
          </a:bodyPr>
          <a:lstStyle/>
          <a:p>
            <a:pPr defTabSz="914400"/>
            <a:r>
              <a:rPr lang="es-ES" sz="1400" b="1" dirty="0" smtClean="0">
                <a:solidFill>
                  <a:prstClr val="black">
                    <a:lumMod val="75000"/>
                    <a:lumOff val="25000"/>
                  </a:prstClr>
                </a:solidFill>
              </a:rPr>
              <a:t>Plan Estratégico de Marketing 2011-2014</a:t>
            </a:r>
          </a:p>
          <a:p>
            <a:pPr defTabSz="914400"/>
            <a:r>
              <a:rPr lang="es-ES" sz="1200" b="1" dirty="0" smtClean="0">
                <a:solidFill>
                  <a:prstClr val="black">
                    <a:lumMod val="75000"/>
                    <a:lumOff val="25000"/>
                  </a:prstClr>
                </a:solidFill>
              </a:rPr>
              <a:t>Instituto de Turismo de España</a:t>
            </a:r>
            <a:endParaRPr lang="es-ES" sz="1200" b="1" dirty="0">
              <a:solidFill>
                <a:prstClr val="black">
                  <a:lumMod val="75000"/>
                  <a:lumOff val="25000"/>
                </a:prstClr>
              </a:solidFill>
            </a:endParaRPr>
          </a:p>
        </p:txBody>
      </p:sp>
      <p:sp>
        <p:nvSpPr>
          <p:cNvPr id="10" name="5 Marcador de número de diapositiva"/>
          <p:cNvSpPr txBox="1">
            <a:spLocks/>
          </p:cNvSpPr>
          <p:nvPr userDrawn="1"/>
        </p:nvSpPr>
        <p:spPr>
          <a:xfrm>
            <a:off x="7427946" y="6554674"/>
            <a:ext cx="2311400" cy="276999"/>
          </a:xfrm>
          <a:prstGeom prst="rect">
            <a:avLst/>
          </a:prstGeom>
        </p:spPr>
        <p:txBody>
          <a:bodyPr vert="horz" lIns="91440" tIns="45720" rIns="91440" bIns="45720" rtlCol="0" anchor="ctr">
            <a:spAutoFit/>
          </a:bodyPr>
          <a:lstStyle/>
          <a:p>
            <a:pPr algn="r" defTabSz="914400">
              <a:defRPr/>
            </a:pPr>
            <a:fld id="{7F3C665D-2260-4A14-B9C4-ED339DDA2A26}" type="slidenum">
              <a:rPr lang="es-ES" sz="1200" smtClean="0">
                <a:solidFill>
                  <a:prstClr val="black">
                    <a:tint val="75000"/>
                  </a:prstClr>
                </a:solidFill>
                <a:latin typeface="Arial" pitchFamily="34" charset="0"/>
                <a:cs typeface="Arial" pitchFamily="34" charset="0"/>
              </a:rPr>
              <a:pPr algn="r" defTabSz="914400">
                <a:defRPr/>
              </a:pPr>
              <a:t>‹#›</a:t>
            </a:fld>
            <a:endParaRPr lang="es-ES" sz="1200" dirty="0" smtClean="0">
              <a:solidFill>
                <a:prstClr val="black">
                  <a:tint val="75000"/>
                </a:prstClr>
              </a:solidFill>
              <a:latin typeface="Arial" pitchFamily="34" charset="0"/>
              <a:cs typeface="Arial" pitchFamily="34" charset="0"/>
            </a:endParaRPr>
          </a:p>
        </p:txBody>
      </p:sp>
    </p:spTree>
    <p:extLst>
      <p:ext uri="{BB962C8B-B14F-4D97-AF65-F5344CB8AC3E}">
        <p14:creationId xmlns:p14="http://schemas.microsoft.com/office/powerpoint/2010/main" val="595191474"/>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5318768"/>
      </p:ext>
    </p:extLst>
  </p:cSld>
  <p:clrMapOvr>
    <a:masterClrMapping/>
  </p:clrMapOvr>
  <p:timing>
    <p:tnLst>
      <p:par>
        <p:cTn id="1" dur="indefinite" restart="never" nodeType="tmRoot"/>
      </p:par>
    </p:tnLst>
  </p:timing>
</p:sldLayout>
</file>

<file path=ppt/slideLayouts/slideLayout576.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240865794"/>
      </p:ext>
    </p:extLst>
  </p:cSld>
  <p:clrMapOvr>
    <a:masterClrMapping/>
  </p:clrMapOvr>
  <p:timing>
    <p:tnLst>
      <p:par>
        <p:cTn id="1" dur="indefinite" restart="never" nodeType="tmRoot"/>
      </p:par>
    </p:tnLst>
  </p:timing>
</p:sldLayout>
</file>

<file path=ppt/slideLayouts/slideLayout577.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114578551"/>
      </p:ext>
    </p:extLst>
  </p:cSld>
  <p:clrMapOvr>
    <a:masterClrMapping/>
  </p:clrMapOvr>
  <p:timing>
    <p:tnLst>
      <p:par>
        <p:cTn id="1" dur="indefinite" restart="never" nodeType="tmRoot"/>
      </p:par>
    </p:tnLst>
  </p:timing>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36349983"/>
      </p:ext>
    </p:extLst>
  </p:cSld>
  <p:clrMapOvr>
    <a:masterClrMapping/>
  </p:clrMapOvr>
  <p:timing>
    <p:tnLst>
      <p:par>
        <p:cTn id="1" dur="indefinite" restart="never" nodeType="tmRoot"/>
      </p:par>
    </p:tnLst>
  </p:timing>
</p:sldLayout>
</file>

<file path=ppt/slideLayouts/slideLayout579.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741920289"/>
      </p:ext>
    </p:extLst>
  </p:cSld>
  <p:clrMapOvr>
    <a:masterClrMapping/>
  </p:clrMapOvr>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535957310"/>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40696799"/>
      </p:ext>
    </p:extLst>
  </p:cSld>
  <p:clrMapOvr>
    <a:masterClrMapping/>
  </p:clrMapOvr>
  <p:timing>
    <p:tnLst>
      <p:par>
        <p:cTn id="1" dur="indefinite" restart="never" nodeType="tmRoot"/>
      </p:par>
    </p:tnLst>
  </p:timing>
</p:sldLayout>
</file>

<file path=ppt/slideLayouts/slideLayout581.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707111742"/>
      </p:ext>
    </p:extLst>
  </p:cSld>
  <p:clrMapOvr>
    <a:masterClrMapping/>
  </p:clrMapOvr>
  <p:timing>
    <p:tnLst>
      <p:par>
        <p:cTn id="1" dur="indefinite" restart="never" nodeType="tmRoot"/>
      </p:par>
    </p:tnLst>
  </p:timing>
</p:sldLayout>
</file>

<file path=ppt/slideLayouts/slideLayout582.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660116082"/>
      </p:ext>
    </p:extLst>
  </p:cSld>
  <p:clrMapOvr>
    <a:masterClrMapping/>
  </p:clrMapOvr>
  <p:timing>
    <p:tnLst>
      <p:par>
        <p:cTn id="1" dur="indefinite" restart="never" nodeType="tmRoot"/>
      </p:par>
    </p:tnLst>
  </p:timing>
</p:sldLayout>
</file>

<file path=ppt/slideLayouts/slideLayout583.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527705644"/>
      </p:ext>
    </p:extLst>
  </p:cSld>
  <p:clrMapOvr>
    <a:masterClrMapping/>
  </p:clrMapOvr>
  <p:timing>
    <p:tnLst>
      <p:par>
        <p:cTn id="1" dur="indefinite" restart="never" nodeType="tmRoot"/>
      </p:par>
    </p:tnLst>
  </p:timing>
</p:sldLayout>
</file>

<file path=ppt/slideLayouts/slideLayout584.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0943431"/>
      </p:ext>
    </p:extLst>
  </p:cSld>
  <p:clrMapOvr>
    <a:masterClrMapping/>
  </p:clrMapOvr>
  <p:timing>
    <p:tnLst>
      <p:par>
        <p:cTn id="1" dur="indefinite" restart="never" nodeType="tmRoot"/>
      </p:par>
    </p:tnLst>
  </p:timing>
</p:sldLayout>
</file>

<file path=ppt/slideLayouts/slideLayout585.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59461253"/>
      </p:ext>
    </p:extLst>
  </p:cSld>
  <p:clrMapOvr>
    <a:masterClrMapping/>
  </p:clrMapOvr>
  <p:timing>
    <p:tnLst>
      <p:par>
        <p:cTn id="1" dur="indefinite" restart="never" nodeType="tmRoot"/>
      </p:par>
    </p:tnLst>
  </p:timing>
</p:sldLayout>
</file>

<file path=ppt/slideLayouts/slideLayout586.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832777307"/>
      </p:ext>
    </p:extLst>
  </p:cSld>
  <p:clrMapOvr>
    <a:masterClrMapping/>
  </p:clrMapOvr>
  <p:timing>
    <p:tnLst>
      <p:par>
        <p:cTn id="1" dur="indefinite" restart="never" nodeType="tmRoot"/>
      </p:par>
    </p:tnLst>
  </p:timing>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882033530"/>
      </p:ext>
    </p:extLst>
  </p:cSld>
  <p:clrMapOvr>
    <a:masterClrMapping/>
  </p:clrMapOvr>
  <p:timing>
    <p:tnLst>
      <p:par>
        <p:cTn id="1" dur="indefinite" restart="never" nodeType="tmRoot"/>
      </p:par>
    </p:tnLst>
  </p:timing>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56089486"/>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559129785"/>
      </p:ext>
    </p:extLst>
  </p:cSld>
  <p:clrMapOvr>
    <a:masterClrMapping/>
  </p:clrMapOvr>
  <p:timing>
    <p:tnLst>
      <p:par>
        <p:cT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2638" y="4407074"/>
            <a:ext cx="8420100" cy="1304973"/>
          </a:xfrm>
        </p:spPr>
        <p:txBody>
          <a:bodyPr anchor="t"/>
          <a:lstStyle>
            <a:lvl1pPr algn="l">
              <a:defRPr sz="4000" b="1" cap="all"/>
            </a:lvl1pPr>
          </a:lstStyle>
          <a:p>
            <a:r>
              <a:rPr lang="en-US" smtClean="0"/>
              <a:t>Click to edit Master title style</a:t>
            </a:r>
            <a:endParaRPr lang="es-ES"/>
          </a:p>
        </p:txBody>
      </p:sp>
      <p:sp>
        <p:nvSpPr>
          <p:cNvPr id="3" name="Text Placeholder 2"/>
          <p:cNvSpPr>
            <a:spLocks noGrp="1"/>
          </p:cNvSpPr>
          <p:nvPr>
            <p:ph type="body" idx="1"/>
          </p:nvPr>
        </p:nvSpPr>
        <p:spPr>
          <a:xfrm>
            <a:off x="782638" y="2906741"/>
            <a:ext cx="8420100" cy="1500187"/>
          </a:xfrm>
        </p:spPr>
        <p:txBody>
          <a:bodyPr anchor="b"/>
          <a:lstStyle>
            <a:lvl1pPr marL="0" indent="0">
              <a:buNone/>
              <a:defRPr sz="2000"/>
            </a:lvl1pPr>
            <a:lvl2pPr marL="456969" indent="0">
              <a:buNone/>
              <a:defRPr sz="1800"/>
            </a:lvl2pPr>
            <a:lvl3pPr marL="913939" indent="0">
              <a:buNone/>
              <a:defRPr sz="1600"/>
            </a:lvl3pPr>
            <a:lvl4pPr marL="1370908" indent="0">
              <a:buNone/>
              <a:defRPr sz="1400"/>
            </a:lvl4pPr>
            <a:lvl5pPr marL="1827880" indent="0">
              <a:buNone/>
              <a:defRPr sz="1400"/>
            </a:lvl5pPr>
            <a:lvl6pPr marL="2284848" indent="0">
              <a:buNone/>
              <a:defRPr sz="1400"/>
            </a:lvl6pPr>
            <a:lvl7pPr marL="2741818" indent="0">
              <a:buNone/>
              <a:defRPr sz="1400"/>
            </a:lvl7pPr>
            <a:lvl8pPr marL="3198788" indent="0">
              <a:buNone/>
              <a:defRPr sz="1400"/>
            </a:lvl8pPr>
            <a:lvl9pPr marL="3655760" indent="0">
              <a:buNone/>
              <a:defRPr sz="1400"/>
            </a:lvl9pPr>
          </a:lstStyle>
          <a:p>
            <a:pPr lvl="0"/>
            <a:r>
              <a:rPr lang="en-US" smtClean="0"/>
              <a:t>Click to edit Master text styles</a:t>
            </a:r>
          </a:p>
        </p:txBody>
      </p:sp>
    </p:spTree>
    <p:extLst>
      <p:ext uri="{BB962C8B-B14F-4D97-AF65-F5344CB8AC3E}">
        <p14:creationId xmlns:p14="http://schemas.microsoft.com/office/powerpoint/2010/main" val="1901319503"/>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0037473"/>
      </p:ext>
    </p:extLst>
  </p:cSld>
  <p:clrMapOvr>
    <a:masterClrMapping/>
  </p:clrMapOvr>
  <p:timing>
    <p:tnLst>
      <p:par>
        <p:cTn id="1" dur="indefinite" restart="never" nodeType="tmRoot"/>
      </p:par>
    </p:tnLst>
  </p:timing>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999781366"/>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11992583"/>
      </p:ext>
    </p:extLst>
  </p:cSld>
  <p:clrMapOvr>
    <a:masterClrMapping/>
  </p:clrMapOvr>
  <p:timing>
    <p:tnLst>
      <p:par>
        <p:cTn id="1" dur="indefinite" restart="never" nodeType="tmRoot"/>
      </p:par>
    </p:tnLst>
  </p:timing>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857183479"/>
      </p:ext>
    </p:extLst>
  </p:cSld>
  <p:clrMapOvr>
    <a:masterClrMapping/>
  </p:clrMapOvr>
  <p:timing>
    <p:tnLst>
      <p:par>
        <p:cTn id="1" dur="indefinite" restart="never" nodeType="tmRoot"/>
      </p:par>
    </p:tnLst>
  </p:timing>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87995838"/>
      </p:ext>
    </p:extLst>
  </p:cSld>
  <p:clrMapOvr>
    <a:masterClrMapping/>
  </p:clrMapOvr>
  <p:timing>
    <p:tnLst>
      <p:par>
        <p:cTn id="1" dur="indefinite" restart="never" nodeType="tmRoot"/>
      </p:par>
    </p:tnLst>
  </p:timing>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53188417"/>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852733481"/>
      </p:ext>
    </p:extLst>
  </p:cSld>
  <p:clrMapOvr>
    <a:masterClrMapping/>
  </p:clrMapOvr>
  <p:timing>
    <p:tnLst>
      <p:par>
        <p:cTn id="1" dur="indefinite" restart="never" nodeType="tmRoot"/>
      </p:par>
    </p:tnLst>
  </p:timing>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009213109"/>
      </p:ext>
    </p:extLst>
  </p:cSld>
  <p:clrMapOvr>
    <a:masterClrMapping/>
  </p:clrMapOvr>
  <p:timing>
    <p:tnLst>
      <p:par>
        <p:cTn id="1" dur="indefinite" restart="never" nodeType="tmRoot"/>
      </p:par>
    </p:tnLst>
  </p:timing>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525127788"/>
      </p:ext>
    </p:extLst>
  </p:cSld>
  <p:clrMapOvr>
    <a:masterClrMapping/>
  </p:clrMapOvr>
  <p:timing>
    <p:tnLst>
      <p:par>
        <p:cTn id="1" dur="indefinite" restart="never" nodeType="tmRoot"/>
      </p:par>
    </p:tnLst>
  </p:timing>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602471942"/>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937932837"/>
      </p:ext>
    </p:extLst>
  </p:cSld>
  <p:clrMapOvr>
    <a:masterClrMapping/>
  </p:clrMapOvr>
  <p:timing>
    <p:tnLst>
      <p:par>
        <p:cT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sz="half" idx="1"/>
          </p:nvPr>
        </p:nvSpPr>
        <p:spPr>
          <a:xfrm>
            <a:off x="415957"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Content Placeholder 3"/>
          <p:cNvSpPr>
            <a:spLocks noGrp="1"/>
          </p:cNvSpPr>
          <p:nvPr>
            <p:ph sz="half" idx="2"/>
          </p:nvPr>
        </p:nvSpPr>
        <p:spPr>
          <a:xfrm>
            <a:off x="5029313"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6"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672320570"/>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47919965"/>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820087273"/>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658346558"/>
      </p:ext>
    </p:extLst>
  </p:cSld>
  <p:clrMapOvr>
    <a:masterClrMapping/>
  </p:clrMapOvr>
  <p:timing>
    <p:tnLst>
      <p:par>
        <p:cTn id="1" dur="indefinite" restart="never" nodeType="tmRoot"/>
      </p:par>
    </p:tnLst>
  </p:timing>
</p:sldLayout>
</file>

<file path=ppt/slideLayouts/slideLayout60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367127337"/>
      </p:ext>
    </p:extLst>
  </p:cSld>
  <p:clrMapOvr>
    <a:masterClrMapping/>
  </p:clrMapOvr>
  <p:timing>
    <p:tnLst>
      <p:par>
        <p:cTn id="1" dur="indefinite" restart="never" nodeType="tmRoot"/>
      </p:par>
    </p:tnLst>
  </p:timing>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196044823"/>
      </p:ext>
    </p:extLst>
  </p:cSld>
  <p:clrMapOvr>
    <a:masterClrMapping/>
  </p:clrMapOvr>
  <p:timing>
    <p:tnLst>
      <p:par>
        <p:cTn id="1" dur="indefinite" restart="never" nodeType="tmRoot"/>
      </p:par>
    </p:tnLst>
  </p:timing>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290765277"/>
      </p:ext>
    </p:extLst>
  </p:cSld>
  <p:clrMapOvr>
    <a:masterClrMapping/>
  </p:clrMapOvr>
  <p:timing>
    <p:tnLst>
      <p:par>
        <p:cTn id="1" dur="indefinite" restart="never" nodeType="tmRoot"/>
      </p:par>
    </p:tnLst>
  </p:timing>
</p:sldLayout>
</file>

<file path=ppt/slideLayouts/slideLayout606.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17561227"/>
      </p:ext>
    </p:extLst>
  </p:cSld>
  <p:clrMapOvr>
    <a:masterClrMapping/>
  </p:clrMapOvr>
  <p:timing>
    <p:tnLst>
      <p:par>
        <p:cTn id="1" dur="indefinite" restart="never" nodeType="tmRoot"/>
      </p:par>
    </p:tnLst>
  </p:timing>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93140426"/>
      </p:ext>
    </p:extLst>
  </p:cSld>
  <p:clrMapOvr>
    <a:masterClrMapping/>
  </p:clrMapOvr>
  <p:timing>
    <p:tnLst>
      <p:par>
        <p:cTn id="1" dur="indefinite" restart="never" nodeType="tmRoot"/>
      </p:par>
    </p:tnLst>
  </p:timing>
</p:sldLayout>
</file>

<file path=ppt/slideLayouts/slideLayout608.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73664772"/>
      </p:ext>
    </p:extLst>
  </p:cSld>
  <p:clrMapOvr>
    <a:masterClrMapping/>
  </p:clrMapOvr>
  <p:timing>
    <p:tnLst>
      <p:par>
        <p:cTn id="1" dur="indefinite" restart="never" nodeType="tmRoot"/>
      </p:par>
    </p:tnLst>
  </p:timing>
</p:sldLayout>
</file>

<file path=ppt/slideLayouts/slideLayout609.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583944031"/>
      </p:ext>
    </p:extLst>
  </p:cSld>
  <p:clrMapOvr>
    <a:masterClrMapping/>
  </p:clrMapOvr>
  <p:timing>
    <p:tnLst>
      <p:par>
        <p:cTn id="1" dur="indefinite" restart="never" nodeType="tmRoot"/>
      </p:par>
    </p:tn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95318" y="274830"/>
            <a:ext cx="8915400" cy="293607"/>
          </a:xfrm>
        </p:spPr>
        <p:txBody>
          <a:bodyPr/>
          <a:lstStyle>
            <a:lvl1pPr>
              <a:defRPr/>
            </a:lvl1pPr>
          </a:lstStyle>
          <a:p>
            <a:r>
              <a:rPr lang="en-US" smtClean="0"/>
              <a:t>Click to edit Master title style</a:t>
            </a:r>
            <a:endParaRPr lang="es-ES"/>
          </a:p>
        </p:txBody>
      </p:sp>
      <p:sp>
        <p:nvSpPr>
          <p:cNvPr id="3" name="Text Placeholder 2"/>
          <p:cNvSpPr>
            <a:spLocks noGrp="1"/>
          </p:cNvSpPr>
          <p:nvPr>
            <p:ph type="body" idx="1"/>
          </p:nvPr>
        </p:nvSpPr>
        <p:spPr>
          <a:xfrm>
            <a:off x="495300" y="1535113"/>
            <a:ext cx="4376738"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95300" y="2174875"/>
            <a:ext cx="437673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Text Placeholder 4"/>
          <p:cNvSpPr>
            <a:spLocks noGrp="1"/>
          </p:cNvSpPr>
          <p:nvPr>
            <p:ph type="body" sz="quarter" idx="3"/>
          </p:nvPr>
        </p:nvSpPr>
        <p:spPr>
          <a:xfrm>
            <a:off x="5032432" y="1535113"/>
            <a:ext cx="4378325"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032432" y="2174875"/>
            <a:ext cx="437832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8" name="Rectangle 8"/>
          <p:cNvSpPr>
            <a:spLocks noGrp="1" noChangeArrowheads="1"/>
          </p:cNvSpPr>
          <p:nvPr>
            <p:ph type="sldNum" sz="quarter" idx="10"/>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193449854"/>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23576175"/>
      </p:ext>
    </p:extLst>
  </p:cSld>
  <p:clrMapOvr>
    <a:masterClrMapping/>
  </p:clrMapOvr>
  <p:timing>
    <p:tnLst>
      <p:par>
        <p:cTn id="1" dur="indefinite" restart="never" nodeType="tmRoot"/>
      </p:par>
    </p:tnLst>
  </p:timing>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832710157"/>
      </p:ext>
    </p:extLst>
  </p:cSld>
  <p:clrMapOvr>
    <a:masterClrMapping/>
  </p:clrMapOvr>
  <p:timing>
    <p:tnLst>
      <p:par>
        <p:cTn id="1" dur="indefinite" restart="never" nodeType="tmRoot"/>
      </p:par>
    </p:tnLst>
  </p:timing>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70257921"/>
      </p:ext>
    </p:extLst>
  </p:cSld>
  <p:clrMapOvr>
    <a:masterClrMapping/>
  </p:clrMapOvr>
  <p:timing>
    <p:tnLst>
      <p:par>
        <p:cTn id="1" dur="indefinite" restart="never" nodeType="tmRoot"/>
      </p:par>
    </p:tnLst>
  </p:timing>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870562050"/>
      </p:ext>
    </p:extLst>
  </p:cSld>
  <p:clrMapOvr>
    <a:masterClrMapping/>
  </p:clrMapOvr>
  <p:timing>
    <p:tnLst>
      <p:par>
        <p:cTn id="1" dur="indefinite" restart="never" nodeType="tmRoot"/>
      </p:par>
    </p:tnLst>
  </p:timing>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407486111"/>
      </p:ext>
    </p:extLst>
  </p:cSld>
  <p:clrMapOvr>
    <a:masterClrMapping/>
  </p:clrMapOvr>
  <p:timing>
    <p:tnLst>
      <p:par>
        <p:cTn id="1" dur="indefinite" restart="never" nodeType="tmRoot"/>
      </p:par>
    </p:tnLst>
  </p:timing>
</p:sldLayout>
</file>

<file path=ppt/slideLayouts/slideLayout615.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900076925"/>
      </p:ext>
    </p:extLst>
  </p:cSld>
  <p:clrMapOvr>
    <a:masterClrMapping/>
  </p:clrMapOvr>
  <p:timing>
    <p:tnLst>
      <p:par>
        <p:cTn id="1" dur="indefinite" restart="never" nodeType="tmRoot"/>
      </p:par>
    </p:tnLst>
  </p:timing>
</p:sldLayout>
</file>

<file path=ppt/slideLayouts/slideLayout616.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8171683"/>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431790622"/>
      </p:ext>
    </p:extLst>
  </p:cSld>
  <p:clrMapOvr>
    <a:masterClrMapping/>
  </p:clrMapOvr>
  <p:timing>
    <p:tnLst>
      <p:par>
        <p:cTn id="1" dur="indefinite" restart="never" nodeType="tmRoot"/>
      </p:par>
    </p:tnLst>
  </p:timing>
</p:sldLayout>
</file>

<file path=ppt/slideLayouts/slideLayout618.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61203965"/>
      </p:ext>
    </p:extLst>
  </p:cSld>
  <p:clrMapOvr>
    <a:masterClrMapping/>
  </p:clrMapOvr>
  <p:timing>
    <p:tnLst>
      <p:par>
        <p:cTn id="1" dur="indefinite" restart="never" nodeType="tmRoot"/>
      </p:par>
    </p:tnLst>
  </p:timing>
</p:sldLayout>
</file>

<file path=ppt/slideLayouts/slideLayout619.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90110413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737204642"/>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29381615"/>
      </p:ext>
    </p:extLst>
  </p:cSld>
  <p:clrMapOvr>
    <a:masterClrMapping/>
  </p:clrMapOvr>
  <p:timing>
    <p:tnLst>
      <p:par>
        <p:cTn id="1" dur="indefinite" restart="never" nodeType="tmRoot"/>
      </p:par>
    </p:tnLst>
  </p:timing>
</p:sldLayout>
</file>

<file path=ppt/slideLayouts/slideLayout621.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85126314"/>
      </p:ext>
    </p:extLst>
  </p:cSld>
  <p:clrMapOvr>
    <a:masterClrMapping/>
  </p:clrMapOvr>
  <p:timing>
    <p:tnLst>
      <p:par>
        <p:cTn id="1" dur="indefinite" restart="never" nodeType="tmRoot"/>
      </p:par>
    </p:tnLst>
  </p:timing>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839623229"/>
      </p:ext>
    </p:extLst>
  </p:cSld>
  <p:clrMapOvr>
    <a:masterClrMapping/>
  </p:clrMapOvr>
  <p:timing>
    <p:tnLst>
      <p:par>
        <p:cTn id="1" dur="indefinite" restart="never" nodeType="tmRoot"/>
      </p:par>
    </p:tnLst>
  </p:timing>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888789383"/>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937028948"/>
      </p:ext>
    </p:extLst>
  </p:cSld>
  <p:clrMapOvr>
    <a:masterClrMapping/>
  </p:clrMapOvr>
  <p:timing>
    <p:tnLst>
      <p:par>
        <p:cTn id="1" dur="indefinite" restart="never" nodeType="tmRoot"/>
      </p:par>
    </p:tnLst>
  </p:timing>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299099057"/>
      </p:ext>
    </p:extLst>
  </p:cSld>
  <p:clrMapOvr>
    <a:masterClrMapping/>
  </p:clrMapOvr>
  <p:timing>
    <p:tnLst>
      <p:par>
        <p:cTn id="1" dur="indefinite" restart="never" nodeType="tmRoot"/>
      </p:par>
    </p:tnLst>
  </p:timing>
</p:sldLayout>
</file>

<file path=ppt/slideLayouts/slideLayout626.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12271596"/>
      </p:ext>
    </p:extLst>
  </p:cSld>
  <p:clrMapOvr>
    <a:masterClrMapping/>
  </p:clrMapOvr>
  <p:timing>
    <p:tnLst>
      <p:par>
        <p:cTn id="1" dur="indefinite" restart="never" nodeType="tmRoot"/>
      </p:par>
    </p:tnLst>
  </p:timing>
</p:sldLayout>
</file>

<file path=ppt/slideLayouts/slideLayout627.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574272606"/>
      </p:ext>
    </p:extLst>
  </p:cSld>
  <p:clrMapOvr>
    <a:masterClrMapping/>
  </p:clrMapOvr>
  <p:timing>
    <p:tnLst>
      <p:par>
        <p:cTn id="1" dur="indefinite" restart="never" nodeType="tmRoot"/>
      </p:par>
    </p:tnLst>
  </p:timing>
</p:sldLayout>
</file>

<file path=ppt/slideLayouts/slideLayout628.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840212962"/>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18280747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778677079"/>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635285393"/>
      </p:ext>
    </p:extLst>
  </p:cSld>
  <p:clrMapOvr>
    <a:masterClrMapping/>
  </p:clrMapOvr>
  <p:timing>
    <p:tnLst>
      <p:par>
        <p:cTn id="1" dur="indefinite" restart="never" nodeType="tmRoot"/>
      </p:par>
    </p:tnLst>
  </p:timing>
</p:sldLayout>
</file>

<file path=ppt/slideLayouts/slideLayout63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495277989"/>
      </p:ext>
    </p:extLst>
  </p:cSld>
  <p:clrMapOvr>
    <a:masterClrMapping/>
  </p:clrMapOvr>
  <p:timing>
    <p:tnLst>
      <p:par>
        <p:cTn id="1" dur="indefinite" restart="never" nodeType="tmRoot"/>
      </p:par>
    </p:tnLst>
  </p:timing>
</p:sldLayout>
</file>

<file path=ppt/slideLayouts/slideLayout632.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342785019"/>
      </p:ext>
    </p:extLst>
  </p:cSld>
  <p:clrMapOvr>
    <a:masterClrMapping/>
  </p:clrMapOvr>
  <p:timing>
    <p:tnLst>
      <p:par>
        <p:cTn id="1" dur="indefinite" restart="never" nodeType="tmRoot"/>
      </p:par>
    </p:tnLst>
  </p:timing>
</p:sldLayout>
</file>

<file path=ppt/slideLayouts/slideLayout633.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175364686"/>
      </p:ext>
    </p:extLst>
  </p:cSld>
  <p:clrMapOvr>
    <a:masterClrMapping/>
  </p:clrMapOvr>
  <p:timing>
    <p:tnLst>
      <p:par>
        <p:cTn id="1" dur="indefinite" restart="never" nodeType="tmRoot"/>
      </p:par>
    </p:tnLst>
  </p:timing>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5308328"/>
      </p:ext>
    </p:extLst>
  </p:cSld>
  <p:clrMapOvr>
    <a:masterClrMapping/>
  </p:clrMapOvr>
  <p:timing>
    <p:tnLst>
      <p:par>
        <p:cTn id="1" dur="indefinite" restart="never" nodeType="tmRoot"/>
      </p:par>
    </p:tnLst>
  </p:timing>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636356655"/>
      </p:ext>
    </p:extLst>
  </p:cSld>
  <p:clrMapOvr>
    <a:masterClrMapping/>
  </p:clrMapOvr>
  <p:timing>
    <p:tnLst>
      <p:par>
        <p:cTn id="1" dur="indefinite" restart="never" nodeType="tmRoot"/>
      </p:par>
    </p:tnLst>
  </p:timing>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94068305"/>
      </p:ext>
    </p:extLst>
  </p:cSld>
  <p:clrMapOvr>
    <a:masterClrMapping/>
  </p:clrMapOvr>
  <p:timing>
    <p:tnLst>
      <p:par>
        <p:cTn id="1" dur="indefinite" restart="never" nodeType="tmRoot"/>
      </p:par>
    </p:tnLst>
  </p:timing>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29468117"/>
      </p:ext>
    </p:extLst>
  </p:cSld>
  <p:clrMapOvr>
    <a:masterClrMapping/>
  </p:clrMapOvr>
  <p:timing>
    <p:tnLst>
      <p:par>
        <p:cTn id="1" dur="indefinite" restart="never" nodeType="tmRoot"/>
      </p:par>
    </p:tnLst>
  </p:timing>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262680695"/>
      </p:ext>
    </p:extLst>
  </p:cSld>
  <p:clrMapOvr>
    <a:masterClrMapping/>
  </p:clrMapOvr>
  <p:timing>
    <p:tnLst>
      <p:par>
        <p:cTn id="1" dur="indefinite" restart="never" nodeType="tmRoot"/>
      </p:par>
    </p:tnLst>
  </p:timing>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492364884"/>
      </p:ext>
    </p:extLst>
  </p:cSld>
  <p:clrMapOvr>
    <a:masterClrMapping/>
  </p:clrMapOvr>
  <p:timing>
    <p:tnLst>
      <p:par>
        <p:cTn id="1" dur="indefinite" restart="never" nodeType="tmRoot"/>
      </p:par>
    </p:tn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325" y="273051"/>
            <a:ext cx="3259138" cy="652486"/>
          </a:xfrm>
        </p:spPr>
        <p:txBody>
          <a:bodyPr/>
          <a:lstStyle>
            <a:lvl1pPr algn="l">
              <a:defRPr sz="2000" b="1"/>
            </a:lvl1pPr>
          </a:lstStyle>
          <a:p>
            <a:r>
              <a:rPr lang="en-US" smtClean="0"/>
              <a:t>Click to edit Master title style</a:t>
            </a:r>
            <a:endParaRPr lang="es-ES"/>
          </a:p>
        </p:txBody>
      </p:sp>
      <p:sp>
        <p:nvSpPr>
          <p:cNvPr id="3" name="Content Placeholder 2"/>
          <p:cNvSpPr>
            <a:spLocks noGrp="1"/>
          </p:cNvSpPr>
          <p:nvPr>
            <p:ph idx="1"/>
          </p:nvPr>
        </p:nvSpPr>
        <p:spPr>
          <a:xfrm>
            <a:off x="3873509" y="273072"/>
            <a:ext cx="553720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Text Placeholder 3"/>
          <p:cNvSpPr>
            <a:spLocks noGrp="1"/>
          </p:cNvSpPr>
          <p:nvPr>
            <p:ph type="body" sz="half" idx="2"/>
          </p:nvPr>
        </p:nvSpPr>
        <p:spPr>
          <a:xfrm>
            <a:off x="495325" y="1435103"/>
            <a:ext cx="3259138" cy="4691063"/>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728789434"/>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14539269"/>
      </p:ext>
    </p:extLst>
  </p:cSld>
  <p:clrMapOvr>
    <a:masterClrMapping/>
  </p:clrMapOvr>
  <p:timing>
    <p:tnLst>
      <p:par>
        <p:cTn id="1" dur="indefinite" restart="never" nodeType="tmRoot"/>
      </p:par>
    </p:tnLst>
  </p:timing>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39819121"/>
      </p:ext>
    </p:extLst>
  </p:cSld>
  <p:clrMapOvr>
    <a:masterClrMapping/>
  </p:clrMapOvr>
  <p:timing>
    <p:tnLst>
      <p:par>
        <p:cTn id="1" dur="indefinite" restart="never" nodeType="tmRoot"/>
      </p:par>
    </p:tnLst>
  </p:timing>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628416350"/>
      </p:ext>
    </p:extLst>
  </p:cSld>
  <p:clrMapOvr>
    <a:masterClrMapping/>
  </p:clrMapOvr>
  <p:timing>
    <p:tnLst>
      <p:par>
        <p:cTn id="1" dur="indefinite" restart="never" nodeType="tmRoot"/>
      </p:par>
    </p:tnLst>
  </p:timing>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325368609"/>
      </p:ext>
    </p:extLst>
  </p:cSld>
  <p:clrMapOvr>
    <a:masterClrMapping/>
  </p:clrMapOvr>
  <p:timing>
    <p:tnLst>
      <p:par>
        <p:cTn id="1" dur="indefinite" restart="never" nodeType="tmRoot"/>
      </p:par>
    </p:tnLst>
  </p:timing>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290902663"/>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88897874"/>
      </p:ext>
    </p:extLst>
  </p:cSld>
  <p:clrMapOvr>
    <a:masterClrMapping/>
  </p:clrMapOvr>
  <p:timing>
    <p:tnLst>
      <p:par>
        <p:cTn id="1" dur="indefinite" restart="never" nodeType="tmRoot"/>
      </p:par>
    </p:tnLst>
  </p:timing>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228743457"/>
      </p:ext>
    </p:extLst>
  </p:cSld>
  <p:clrMapOvr>
    <a:masterClrMapping/>
  </p:clrMapOvr>
  <p:timing>
    <p:tnLst>
      <p:par>
        <p:cTn id="1" dur="indefinite" restart="never" nodeType="tmRoot"/>
      </p:par>
    </p:tnLst>
  </p:timing>
</p:sldLayout>
</file>

<file path=ppt/slideLayouts/slideLayout647.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104871234"/>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20380141"/>
      </p:ext>
    </p:extLst>
  </p:cSld>
  <p:clrMapOvr>
    <a:masterClrMapping/>
  </p:clrMapOvr>
  <p:timing>
    <p:tnLst>
      <p:par>
        <p:cTn id="1" dur="indefinite" restart="never" nodeType="tmRoot"/>
      </p:par>
    </p:tnLst>
  </p:timing>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52615541"/>
      </p:ext>
    </p:extLst>
  </p:cSld>
  <p:clrMapOvr>
    <a:masterClrMapping/>
  </p:clrMapOvr>
  <p:timing>
    <p:tnLst>
      <p:par>
        <p:cTn id="1" dur="indefinite" restart="never" nodeType="tmRoot"/>
      </p:par>
    </p:tn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31" y="4800775"/>
            <a:ext cx="5943600" cy="326243"/>
          </a:xfrm>
        </p:spPr>
        <p:txBody>
          <a:bodyPr/>
          <a:lstStyle>
            <a:lvl1pPr algn="l">
              <a:defRPr sz="2000" b="1"/>
            </a:lvl1pPr>
          </a:lstStyle>
          <a:p>
            <a:r>
              <a:rPr lang="en-US" smtClean="0"/>
              <a:t>Click to edit Master title style</a:t>
            </a:r>
            <a:endParaRPr lang="es-ES"/>
          </a:p>
        </p:txBody>
      </p:sp>
      <p:sp>
        <p:nvSpPr>
          <p:cNvPr id="3" name="Picture Placeholder 2"/>
          <p:cNvSpPr>
            <a:spLocks noGrp="1"/>
          </p:cNvSpPr>
          <p:nvPr>
            <p:ph type="pic" idx="1"/>
          </p:nvPr>
        </p:nvSpPr>
        <p:spPr>
          <a:xfrm>
            <a:off x="1941531" y="612775"/>
            <a:ext cx="5943600" cy="4114800"/>
          </a:xfrm>
        </p:spPr>
        <p:txBody>
          <a:bodyPr/>
          <a:lstStyle>
            <a:lvl1pPr marL="0" indent="0">
              <a:buNone/>
              <a:defRPr sz="3200"/>
            </a:lvl1pPr>
            <a:lvl2pPr marL="456969" indent="0">
              <a:buNone/>
              <a:defRPr sz="2800"/>
            </a:lvl2pPr>
            <a:lvl3pPr marL="913939" indent="0">
              <a:buNone/>
              <a:defRPr sz="2400"/>
            </a:lvl3pPr>
            <a:lvl4pPr marL="1370908" indent="0">
              <a:buNone/>
              <a:defRPr sz="2000"/>
            </a:lvl4pPr>
            <a:lvl5pPr marL="1827880" indent="0">
              <a:buNone/>
              <a:defRPr sz="2000"/>
            </a:lvl5pPr>
            <a:lvl6pPr marL="2284848" indent="0">
              <a:buNone/>
              <a:defRPr sz="2000"/>
            </a:lvl6pPr>
            <a:lvl7pPr marL="2741818" indent="0">
              <a:buNone/>
              <a:defRPr sz="2000"/>
            </a:lvl7pPr>
            <a:lvl8pPr marL="3198788" indent="0">
              <a:buNone/>
              <a:defRPr sz="2000"/>
            </a:lvl8pPr>
            <a:lvl9pPr marL="3655760" indent="0">
              <a:buNone/>
              <a:defRPr sz="2000"/>
            </a:lvl9pPr>
          </a:lstStyle>
          <a:p>
            <a:pPr lvl="0"/>
            <a:endParaRPr lang="es-ES" noProof="0" smtClean="0"/>
          </a:p>
        </p:txBody>
      </p:sp>
      <p:sp>
        <p:nvSpPr>
          <p:cNvPr id="4" name="Text Placeholder 3"/>
          <p:cNvSpPr>
            <a:spLocks noGrp="1"/>
          </p:cNvSpPr>
          <p:nvPr>
            <p:ph type="body" sz="half" idx="2"/>
          </p:nvPr>
        </p:nvSpPr>
        <p:spPr>
          <a:xfrm>
            <a:off x="1941531" y="5367338"/>
            <a:ext cx="5943600" cy="804862"/>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174952773"/>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82002909"/>
      </p:ext>
    </p:extLst>
  </p:cSld>
  <p:clrMapOvr>
    <a:masterClrMapping/>
  </p:clrMapOvr>
  <p:timing>
    <p:tnLst>
      <p:par>
        <p:cTn id="1" dur="indefinite" restart="never" nodeType="tmRoot"/>
      </p:par>
    </p:tnLst>
  </p:timing>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40144938"/>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3156223"/>
      </p:ext>
    </p:extLst>
  </p:cSld>
  <p:clrMapOvr>
    <a:masterClrMapping/>
  </p:clrMapOvr>
  <p:timing>
    <p:tnLst>
      <p:par>
        <p:cTn id="1" dur="indefinite" restart="never" nodeType="tmRoot"/>
      </p:par>
    </p:tnLst>
  </p:timing>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963177006"/>
      </p:ext>
    </p:extLst>
  </p:cSld>
  <p:clrMapOvr>
    <a:masterClrMapping/>
  </p:clrMapOvr>
  <p:timing>
    <p:tnLst>
      <p:par>
        <p:cTn id="1" dur="indefinite" restart="never" nodeType="tmRoot"/>
      </p:par>
    </p:tnLst>
  </p:timing>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249550384"/>
      </p:ext>
    </p:extLst>
  </p:cSld>
  <p:clrMapOvr>
    <a:masterClrMapping/>
  </p:clrMapOvr>
  <p:timing>
    <p:tnLst>
      <p:par>
        <p:cTn id="1" dur="indefinite" restart="never" nodeType="tmRoot"/>
      </p:par>
    </p:tnLst>
  </p:timing>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326797233"/>
      </p:ext>
    </p:extLst>
  </p:cSld>
  <p:clrMapOvr>
    <a:masterClrMapping/>
  </p:clrMapOvr>
  <p:timing>
    <p:tnLst>
      <p:par>
        <p:cTn id="1" dur="indefinite" restart="never" nodeType="tmRoot"/>
      </p:par>
    </p:tnLst>
  </p:timing>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15514719"/>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698985721"/>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818458090"/>
      </p:ext>
    </p:extLst>
  </p:cSld>
  <p:clrMapOvr>
    <a:masterClrMapping/>
  </p:clrMapOvr>
  <p:timing>
    <p:tnLst>
      <p:par>
        <p:cTn id="1" dur="indefinite" restart="never" nodeType="tmRoot"/>
      </p:par>
    </p:tnLst>
  </p:timing>
</p:sldLayout>
</file>

<file path=ppt/slideLayouts/slideLayout65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99559130"/>
      </p:ext>
    </p:extLst>
  </p:cSld>
  <p:clrMapOvr>
    <a:masterClrMapping/>
  </p:clrMapOvr>
  <p:timing>
    <p:tnLst>
      <p:par>
        <p:cTn id="1" dur="indefinite" restart="never" nodeType="tmRoot"/>
      </p:par>
    </p:tn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587052014"/>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995330394"/>
      </p:ext>
    </p:extLst>
  </p:cSld>
  <p:clrMapOvr>
    <a:masterClrMapping/>
  </p:clrMapOvr>
  <p:timing>
    <p:tnLst>
      <p:par>
        <p:cTn id="1" dur="indefinite" restart="never" nodeType="tmRoot"/>
      </p:par>
    </p:tnLst>
  </p:timing>
</p:sldLayout>
</file>

<file path=ppt/slideLayouts/slideLayout661.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446939052"/>
      </p:ext>
    </p:extLst>
  </p:cSld>
  <p:clrMapOvr>
    <a:masterClrMapping/>
  </p:clrMapOvr>
  <p:timing>
    <p:tnLst>
      <p:par>
        <p:cTn id="1" dur="indefinite" restart="never" nodeType="tmRoot"/>
      </p:par>
    </p:tnLst>
  </p:timing>
</p:sldLayout>
</file>

<file path=ppt/slideLayouts/slideLayout662.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659859277"/>
      </p:ext>
    </p:extLst>
  </p:cSld>
  <p:clrMapOvr>
    <a:masterClrMapping/>
  </p:clrMapOvr>
  <p:timing>
    <p:tnLst>
      <p:par>
        <p:cTn id="1" dur="indefinite" restart="never" nodeType="tmRoot"/>
      </p:par>
    </p:tnLst>
  </p:timing>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562805389"/>
      </p:ext>
    </p:extLst>
  </p:cSld>
  <p:clrMapOvr>
    <a:masterClrMapping/>
  </p:clrMapOvr>
  <p:timing>
    <p:tnLst>
      <p:par>
        <p:cTn id="1" dur="indefinite" restart="never" nodeType="tmRoot"/>
      </p:par>
    </p:tnLst>
  </p:timing>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91011833"/>
      </p:ext>
    </p:extLst>
  </p:cSld>
  <p:clrMapOvr>
    <a:masterClrMapping/>
  </p:clrMapOvr>
  <p:timing>
    <p:tnLst>
      <p:par>
        <p:cTn id="1" dur="indefinite" restart="never" nodeType="tmRoot"/>
      </p:par>
    </p:tnLst>
  </p:timing>
</p:sldLayout>
</file>

<file path=ppt/slideLayouts/slideLayout665.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73455063"/>
      </p:ext>
    </p:extLst>
  </p:cSld>
  <p:clrMapOvr>
    <a:masterClrMapping/>
  </p:clrMapOvr>
  <p:timing>
    <p:tnLst>
      <p:par>
        <p:cTn id="1" dur="indefinite" restart="never" nodeType="tmRoot"/>
      </p:par>
    </p:tnLst>
  </p:timing>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705044324"/>
      </p:ext>
    </p:extLst>
  </p:cSld>
  <p:clrMapOvr>
    <a:masterClrMapping/>
  </p:clrMapOvr>
  <p:timing>
    <p:tnLst>
      <p:par>
        <p:cTn id="1" dur="indefinite" restart="never" nodeType="tmRoot"/>
      </p:par>
    </p:tnLst>
  </p:timing>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007653637"/>
      </p:ext>
    </p:extLst>
  </p:cSld>
  <p:clrMapOvr>
    <a:masterClrMapping/>
  </p:clrMapOvr>
  <p:timing>
    <p:tnLst>
      <p:par>
        <p:cTn id="1" dur="indefinite" restart="never" nodeType="tmRoot"/>
      </p:par>
    </p:tnLst>
  </p:timing>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7656272"/>
      </p:ext>
    </p:extLst>
  </p:cSld>
  <p:clrMapOvr>
    <a:masterClrMapping/>
  </p:clrMapOvr>
  <p:timing>
    <p:tnLst>
      <p:par>
        <p:cTn id="1" dur="indefinite" restart="never" nodeType="tmRoot"/>
      </p:par>
    </p:tnLst>
  </p:timing>
</p:sldLayout>
</file>

<file path=ppt/slideLayouts/slideLayout669.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41373711"/>
      </p:ext>
    </p:extLst>
  </p:cSld>
  <p:clrMapOvr>
    <a:masterClrMapping/>
  </p:clrMapOvr>
  <p:timing>
    <p:tnLst>
      <p:par>
        <p:cTn id="1" dur="indefinite" restart="never" nodeType="tmRoot"/>
      </p:par>
    </p:tn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96572" y="482627"/>
            <a:ext cx="293607" cy="5826125"/>
          </a:xfrm>
        </p:spPr>
        <p:txBody>
          <a:bodyPr vert="eaVert"/>
          <a:lstStyle/>
          <a:p>
            <a:r>
              <a:rPr lang="en-US" smtClean="0"/>
              <a:t>Click to edit Master title style</a:t>
            </a:r>
            <a:endParaRPr lang="es-ES"/>
          </a:p>
        </p:txBody>
      </p:sp>
      <p:sp>
        <p:nvSpPr>
          <p:cNvPr id="3" name="Vertical Text Placeholder 2"/>
          <p:cNvSpPr>
            <a:spLocks noGrp="1"/>
          </p:cNvSpPr>
          <p:nvPr>
            <p:ph type="body" orient="vert" idx="1"/>
          </p:nvPr>
        </p:nvSpPr>
        <p:spPr>
          <a:xfrm>
            <a:off x="415961" y="482627"/>
            <a:ext cx="6653213" cy="58261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566027219"/>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23203328"/>
      </p:ext>
    </p:extLst>
  </p:cSld>
  <p:clrMapOvr>
    <a:masterClrMapping/>
  </p:clrMapOvr>
  <p:timing>
    <p:tnLst>
      <p:par>
        <p:cTn id="1" dur="indefinite" restart="never" nodeType="tmRoot"/>
      </p:par>
    </p:tnLst>
  </p:timing>
</p:sldLayout>
</file>

<file path=ppt/slideLayouts/slideLayout671.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786840815"/>
      </p:ext>
    </p:extLst>
  </p:cSld>
  <p:clrMapOvr>
    <a:masterClrMapping/>
  </p:clrMapOvr>
  <p:timing>
    <p:tnLst>
      <p:par>
        <p:cTn id="1" dur="indefinite" restart="never" nodeType="tmRoot"/>
      </p:par>
    </p:tnLst>
  </p:timing>
</p:sldLayout>
</file>

<file path=ppt/slideLayouts/slideLayout672.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226992491"/>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289949755"/>
      </p:ext>
    </p:extLst>
  </p:cSld>
  <p:clrMapOvr>
    <a:masterClrMapping/>
  </p:clrMapOvr>
  <p:timing>
    <p:tnLst>
      <p:par>
        <p:cTn id="1" dur="indefinite" restart="never" nodeType="tmRoot"/>
      </p:par>
    </p:tnLst>
  </p:timing>
</p:sldLayout>
</file>

<file path=ppt/slideLayouts/slideLayout674.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402753822"/>
      </p:ext>
    </p:extLst>
  </p:cSld>
  <p:clrMapOvr>
    <a:masterClrMapping/>
  </p:clrMapOvr>
  <p:timing>
    <p:tnLst>
      <p:par>
        <p:cTn id="1" dur="indefinite" restart="never" nodeType="tmRoot"/>
      </p:par>
    </p:tnLst>
  </p:timing>
</p:sldLayout>
</file>

<file path=ppt/slideLayouts/slideLayout675.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638366113"/>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558887100"/>
      </p:ext>
    </p:extLst>
  </p:cSld>
  <p:clrMapOvr>
    <a:masterClrMapping/>
  </p:clrMapOvr>
  <p:timing>
    <p:tnLst>
      <p:par>
        <p:cTn id="1" dur="indefinite" restart="never" nodeType="tmRoot"/>
      </p:par>
    </p:tnLst>
  </p:timing>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33173363"/>
      </p:ext>
    </p:extLst>
  </p:cSld>
  <p:clrMapOvr>
    <a:masterClrMapping/>
  </p:clrMapOvr>
  <p:timing>
    <p:tnLst>
      <p:par>
        <p:cTn id="1" dur="indefinite" restart="never" nodeType="tmRoot"/>
      </p:par>
    </p:tnLst>
  </p:timing>
</p:sldLayout>
</file>

<file path=ppt/slideLayouts/slideLayout678.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54841501"/>
      </p:ext>
    </p:extLst>
  </p:cSld>
  <p:clrMapOvr>
    <a:masterClrMapping/>
  </p:clrMapOvr>
  <p:timing>
    <p:tnLst>
      <p:par>
        <p:cTn id="1" dur="indefinite" restart="never" nodeType="tmRoot"/>
      </p:par>
    </p:tnLst>
  </p:timing>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04278874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Footer Placeholder 3"/>
          <p:cNvSpPr>
            <a:spLocks noGrp="1"/>
          </p:cNvSpPr>
          <p:nvPr>
            <p:ph type="ftr" sz="quarter" idx="11"/>
          </p:nvPr>
        </p:nvSpPr>
        <p:spPr>
          <a:xfrm>
            <a:off x="836319" y="6554287"/>
            <a:ext cx="4677095" cy="144247"/>
          </a:xfrm>
          <a:prstGeom prst="rect">
            <a:avLst/>
          </a:prstGeom>
        </p:spPr>
        <p:txBody>
          <a:bodyPr lIns="85916" tIns="42958" rIns="85916" bIns="42958"/>
          <a:lstStyle>
            <a:lvl1pPr>
              <a:defRPr/>
            </a:lvl1pPr>
          </a:lstStyle>
          <a:p>
            <a:pPr defTabSz="913939"/>
            <a:endParaRPr lang="es-ES">
              <a:solidFill>
                <a:prstClr val="black"/>
              </a:solidFill>
            </a:endParaRPr>
          </a:p>
        </p:txBody>
      </p:sp>
    </p:spTree>
    <p:extLst>
      <p:ext uri="{BB962C8B-B14F-4D97-AF65-F5344CB8AC3E}">
        <p14:creationId xmlns:p14="http://schemas.microsoft.com/office/powerpoint/2010/main" val="577133707"/>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94752628"/>
      </p:ext>
    </p:extLst>
  </p:cSld>
  <p:clrMapOvr>
    <a:masterClrMapping/>
  </p:clrMapOvr>
  <p:timing>
    <p:tnLst>
      <p:par>
        <p:cTn id="1" dur="indefinite" restart="never" nodeType="tmRoot"/>
      </p:par>
    </p:tnLst>
  </p:timing>
</p:sldLayout>
</file>

<file path=ppt/slideLayouts/slideLayout681.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254750921"/>
      </p:ext>
    </p:extLst>
  </p:cSld>
  <p:clrMapOvr>
    <a:masterClrMapping/>
  </p:clrMapOvr>
  <p:timing>
    <p:tnLst>
      <p:par>
        <p:cTn id="1" dur="indefinite" restart="never" nodeType="tmRoot"/>
      </p:par>
    </p:tnLst>
  </p:timing>
</p:sldLayout>
</file>

<file path=ppt/slideLayouts/slideLayout682.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103510912"/>
      </p:ext>
    </p:extLst>
  </p:cSld>
  <p:clrMapOvr>
    <a:masterClrMapping/>
  </p:clrMapOvr>
  <p:timing>
    <p:tnLst>
      <p:par>
        <p:cTn id="1" dur="indefinite" restart="never" nodeType="tmRoot"/>
      </p:par>
    </p:tnLst>
  </p:timing>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187151120"/>
      </p:ext>
    </p:extLst>
  </p:cSld>
  <p:clrMapOvr>
    <a:masterClrMapping/>
  </p:clrMapOvr>
  <p:timing>
    <p:tnLst>
      <p:par>
        <p:cTn id="1" dur="indefinite" restart="never" nodeType="tmRoot"/>
      </p:par>
    </p:tnLst>
  </p:timing>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79248236"/>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525461669"/>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600284264"/>
      </p:ext>
    </p:extLst>
  </p:cSld>
  <p:clrMapOvr>
    <a:masterClrMapping/>
  </p:clrMapOvr>
  <p:timing>
    <p:tnLst>
      <p:par>
        <p:cTn id="1" dur="indefinite" restart="never" nodeType="tmRoot"/>
      </p:par>
    </p:tnLst>
  </p:timing>
</p:sldLayout>
</file>

<file path=ppt/slideLayouts/slideLayout687.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9044711"/>
      </p:ext>
    </p:extLst>
  </p:cSld>
  <p:clrMapOvr>
    <a:masterClrMapping/>
  </p:clrMapOvr>
  <p:timing>
    <p:tnLst>
      <p:par>
        <p:cTn id="1" dur="indefinite" restart="never" nodeType="tmRoot"/>
      </p:par>
    </p:tnLst>
  </p:timing>
</p:sldLayout>
</file>

<file path=ppt/slideLayouts/slideLayout688.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116828156"/>
      </p:ext>
    </p:extLst>
  </p:cSld>
  <p:clrMapOvr>
    <a:masterClrMapping/>
  </p:clrMapOvr>
  <p:timing>
    <p:tnLst>
      <p:par>
        <p:cTn id="1" dur="indefinite" restart="never" nodeType="tmRoot"/>
      </p:par>
    </p:tnLst>
  </p:timing>
</p:sldLayout>
</file>

<file path=ppt/slideLayouts/slideLayout689.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430300014"/>
      </p:ext>
    </p:extLst>
  </p:cSld>
  <p:clrMapOvr>
    <a:masterClrMapping/>
  </p:clrMapOvr>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742950" y="2130617"/>
            <a:ext cx="8420100" cy="293607"/>
          </a:xfrm>
        </p:spPr>
        <p:txBody>
          <a:bodyPr/>
          <a:lstStyle/>
          <a:p>
            <a:r>
              <a:rPr lang="en-US" smtClean="0"/>
              <a:t>Click to edit Master title style</a:t>
            </a:r>
            <a:endParaRPr lang="es-ES"/>
          </a:p>
        </p:txBody>
      </p:sp>
      <p:sp>
        <p:nvSpPr>
          <p:cNvPr id="3" name="Subtitle 2"/>
          <p:cNvSpPr>
            <a:spLocks noGrp="1"/>
          </p:cNvSpPr>
          <p:nvPr>
            <p:ph type="subTitle" idx="1"/>
          </p:nvPr>
        </p:nvSpPr>
        <p:spPr>
          <a:xfrm>
            <a:off x="1485900" y="3886200"/>
            <a:ext cx="6934200" cy="1752600"/>
          </a:xfrm>
        </p:spPr>
        <p:txBody>
          <a:bodyPr/>
          <a:lstStyle>
            <a:lvl1pPr marL="0" indent="0" algn="ctr">
              <a:buNone/>
              <a:defRPr/>
            </a:lvl1pPr>
            <a:lvl2pPr marL="456982" indent="0" algn="ctr">
              <a:buNone/>
              <a:defRPr/>
            </a:lvl2pPr>
            <a:lvl3pPr marL="913965" indent="0" algn="ctr">
              <a:buNone/>
              <a:defRPr/>
            </a:lvl3pPr>
            <a:lvl4pPr marL="1370947" indent="0" algn="ctr">
              <a:buNone/>
              <a:defRPr/>
            </a:lvl4pPr>
            <a:lvl5pPr marL="1827931" indent="0" algn="ctr">
              <a:buNone/>
              <a:defRPr/>
            </a:lvl5pPr>
            <a:lvl6pPr marL="2284912" indent="0" algn="ctr">
              <a:buNone/>
              <a:defRPr/>
            </a:lvl6pPr>
            <a:lvl7pPr marL="2741895" indent="0" algn="ctr">
              <a:buNone/>
              <a:defRPr/>
            </a:lvl7pPr>
            <a:lvl8pPr marL="3198878" indent="0" algn="ctr">
              <a:buNone/>
              <a:defRPr/>
            </a:lvl8pPr>
            <a:lvl9pPr marL="3655862" indent="0" algn="ctr">
              <a:buNone/>
              <a:defRPr/>
            </a:lvl9pPr>
          </a:lstStyle>
          <a:p>
            <a:r>
              <a:rPr lang="en-US" smtClean="0"/>
              <a:t>Click to edit Master subtitle style</a:t>
            </a:r>
            <a:endParaRPr lang="es-ES"/>
          </a:p>
        </p:txBody>
      </p:sp>
      <p:sp>
        <p:nvSpPr>
          <p:cNvPr id="4"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0E14AB40-15D8-4C60-9AD2-2BE27CECA502}"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708767931"/>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525768564"/>
      </p:ext>
    </p:extLst>
  </p:cSld>
  <p:clrMapOvr>
    <a:masterClrMapping/>
  </p:clrMapOvr>
  <p:timing>
    <p:tnLst>
      <p:par>
        <p:cTn id="1" dur="indefinite" restart="never" nodeType="tmRoot"/>
      </p:par>
    </p:tnLst>
  </p:timing>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971741018"/>
      </p:ext>
    </p:extLst>
  </p:cSld>
  <p:clrMapOvr>
    <a:masterClrMapping/>
  </p:clrMapOvr>
  <p:timing>
    <p:tnLst>
      <p:par>
        <p:cTn id="1" dur="indefinite" restart="never" nodeType="tmRoot"/>
      </p:par>
    </p:tnLst>
  </p:timing>
</p:sldLayout>
</file>

<file path=ppt/slideLayouts/slideLayout692.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725482313"/>
      </p:ext>
    </p:extLst>
  </p:cSld>
  <p:clrMapOvr>
    <a:masterClrMapping/>
  </p:clrMapOvr>
  <p:timing>
    <p:tnLst>
      <p:par>
        <p:cTn id="1" dur="indefinite" restart="never" nodeType="tmRoot"/>
      </p:par>
    </p:tnLst>
  </p:timing>
</p:sldLayout>
</file>

<file path=ppt/slideLayouts/slideLayout693.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94229476"/>
      </p:ext>
    </p:extLst>
  </p:cSld>
  <p:clrMapOvr>
    <a:masterClrMapping/>
  </p:clrMapOvr>
  <p:timing>
    <p:tnLst>
      <p:par>
        <p:cTn id="1" dur="indefinite" restart="never" nodeType="tmRoot"/>
      </p:par>
    </p:tnLst>
  </p:timing>
</p:sldLayout>
</file>

<file path=ppt/slideLayouts/slideLayout694.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515677279"/>
      </p:ext>
    </p:extLst>
  </p:cSld>
  <p:clrMapOvr>
    <a:masterClrMapping/>
  </p:clrMapOvr>
  <p:timing>
    <p:tnLst>
      <p:par>
        <p:cTn id="1" dur="indefinite" restart="never" nodeType="tmRoot"/>
      </p:par>
    </p:tnLst>
  </p:timing>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875787175"/>
      </p:ext>
    </p:extLst>
  </p:cSld>
  <p:clrMapOvr>
    <a:masterClrMapping/>
  </p:clrMapOvr>
  <p:timing>
    <p:tnLst>
      <p:par>
        <p:cTn id="1" dur="indefinite" restart="never" nodeType="tmRoot"/>
      </p:par>
    </p:tnLst>
  </p:timing>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06480596"/>
      </p:ext>
    </p:extLst>
  </p:cSld>
  <p:clrMapOvr>
    <a:masterClrMapping/>
  </p:clrMapOvr>
  <p:timing>
    <p:tnLst>
      <p:par>
        <p:cTn id="1" dur="indefinite" restart="never" nodeType="tmRoot"/>
      </p:par>
    </p:tnLst>
  </p:timing>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954616098"/>
      </p:ext>
    </p:extLst>
  </p:cSld>
  <p:clrMapOvr>
    <a:masterClrMapping/>
  </p:clrMapOvr>
  <p:timing>
    <p:tnLst>
      <p:par>
        <p:cTn id="1" dur="indefinite" restart="never" nodeType="tmRoot"/>
      </p:par>
    </p:tnLst>
  </p:timing>
</p:sldLayout>
</file>

<file path=ppt/slideLayouts/slideLayout698.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4009386661"/>
      </p:ext>
    </p:extLst>
  </p:cSld>
  <p:clrMapOvr>
    <a:masterClrMapping/>
  </p:clrMapOvr>
  <p:timing>
    <p:tnLst>
      <p:par>
        <p:cTn id="1" dur="indefinite" restart="never" nodeType="tmRoot"/>
      </p:par>
    </p:tnLst>
  </p:timing>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671757008"/>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69"/>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766861853"/>
      </p:ext>
    </p:extLst>
  </p:cSld>
  <p:clrMapOvr>
    <a:masterClrMapping/>
  </p:clrMapOvr>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DB00680B-B97D-4693-AA6F-045673A60AA9}"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733953190"/>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734153331"/>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33828441"/>
      </p:ext>
    </p:extLst>
  </p:cSld>
  <p:clrMapOvr>
    <a:masterClrMapping/>
  </p:clrMapOvr>
  <p:timing>
    <p:tnLst>
      <p:par>
        <p:cTn id="1" dur="indefinite" restart="never" nodeType="tmRoot"/>
      </p:par>
    </p:tnLst>
  </p:timing>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847872945"/>
      </p:ext>
    </p:extLst>
  </p:cSld>
  <p:clrMapOvr>
    <a:masterClrMapping/>
  </p:clrMapOvr>
  <p:timing>
    <p:tnLst>
      <p:par>
        <p:cTn id="1" dur="indefinite" restart="never" nodeType="tmRoot"/>
      </p:par>
    </p:tnLst>
  </p:timing>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235945902"/>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05984036"/>
      </p:ext>
    </p:extLst>
  </p:cSld>
  <p:clrMapOvr>
    <a:masterClrMapping/>
  </p:clrMapOvr>
  <p:timing>
    <p:tnLst>
      <p:par>
        <p:cTn id="1" dur="indefinite" restart="never" nodeType="tmRoot"/>
      </p:par>
    </p:tnLst>
  </p:timing>
</p:sldLayout>
</file>

<file path=ppt/slideLayouts/slideLayout705.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7260961"/>
      </p:ext>
    </p:extLst>
  </p:cSld>
  <p:clrMapOvr>
    <a:masterClrMapping/>
  </p:clrMapOvr>
  <p:timing>
    <p:tnLst>
      <p:par>
        <p:cTn id="1" dur="indefinite" restart="never" nodeType="tmRoot"/>
      </p:par>
    </p:tnLst>
  </p:timing>
</p:sldLayout>
</file>

<file path=ppt/slideLayouts/slideLayout706.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51149137"/>
      </p:ext>
    </p:extLst>
  </p:cSld>
  <p:clrMapOvr>
    <a:masterClrMapping/>
  </p:clrMapOvr>
  <p:timing>
    <p:tnLst>
      <p:par>
        <p:cTn id="1" dur="indefinite" restart="never" nodeType="tmRoot"/>
      </p:par>
    </p:tnLst>
  </p:timing>
</p:sldLayout>
</file>

<file path=ppt/slideLayouts/slideLayout707.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29154613"/>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0345084"/>
      </p:ext>
    </p:extLst>
  </p:cSld>
  <p:clrMapOvr>
    <a:masterClrMapping/>
  </p:clrMapOvr>
  <p:timing>
    <p:tnLst>
      <p:par>
        <p:cTn id="1" dur="indefinite" restart="never" nodeType="tmRoot"/>
      </p:par>
    </p:tnLst>
  </p:timing>
</p:sldLayout>
</file>

<file path=ppt/slideLayouts/slideLayout709.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314834806"/>
      </p:ext>
    </p:extLst>
  </p:cSld>
  <p:clrMapOvr>
    <a:masterClrMapping/>
  </p:clrMapOvr>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2638" y="4407074"/>
            <a:ext cx="8420100" cy="1304973"/>
          </a:xfrm>
        </p:spPr>
        <p:txBody>
          <a:bodyPr anchor="t"/>
          <a:lstStyle>
            <a:lvl1pPr algn="l">
              <a:defRPr sz="4000" b="1" cap="all"/>
            </a:lvl1pPr>
          </a:lstStyle>
          <a:p>
            <a:r>
              <a:rPr lang="en-US" smtClean="0"/>
              <a:t>Click to edit Master title style</a:t>
            </a:r>
            <a:endParaRPr lang="es-ES"/>
          </a:p>
        </p:txBody>
      </p:sp>
      <p:sp>
        <p:nvSpPr>
          <p:cNvPr id="3" name="Text Placeholder 2"/>
          <p:cNvSpPr>
            <a:spLocks noGrp="1"/>
          </p:cNvSpPr>
          <p:nvPr>
            <p:ph type="body" idx="1"/>
          </p:nvPr>
        </p:nvSpPr>
        <p:spPr>
          <a:xfrm>
            <a:off x="782638" y="2906732"/>
            <a:ext cx="8420100" cy="1500187"/>
          </a:xfrm>
        </p:spPr>
        <p:txBody>
          <a:bodyPr anchor="b"/>
          <a:lstStyle>
            <a:lvl1pPr marL="0" indent="0">
              <a:buNone/>
              <a:defRPr sz="2000"/>
            </a:lvl1pPr>
            <a:lvl2pPr marL="456982" indent="0">
              <a:buNone/>
              <a:defRPr sz="1800"/>
            </a:lvl2pPr>
            <a:lvl3pPr marL="913965" indent="0">
              <a:buNone/>
              <a:defRPr sz="1600"/>
            </a:lvl3pPr>
            <a:lvl4pPr marL="1370947" indent="0">
              <a:buNone/>
              <a:defRPr sz="1400"/>
            </a:lvl4pPr>
            <a:lvl5pPr marL="1827931" indent="0">
              <a:buNone/>
              <a:defRPr sz="1400"/>
            </a:lvl5pPr>
            <a:lvl6pPr marL="2284912" indent="0">
              <a:buNone/>
              <a:defRPr sz="1400"/>
            </a:lvl6pPr>
            <a:lvl7pPr marL="2741895" indent="0">
              <a:buNone/>
              <a:defRPr sz="1400"/>
            </a:lvl7pPr>
            <a:lvl8pPr marL="3198878" indent="0">
              <a:buNone/>
              <a:defRPr sz="1400"/>
            </a:lvl8pPr>
            <a:lvl9pPr marL="3655862" indent="0">
              <a:buNone/>
              <a:defRPr sz="1400"/>
            </a:lvl9pPr>
          </a:lstStyle>
          <a:p>
            <a:pPr lvl="0"/>
            <a:r>
              <a:rPr lang="en-US" smtClean="0"/>
              <a:t>Click to edit Master text styles</a:t>
            </a:r>
          </a:p>
        </p:txBody>
      </p:sp>
      <p:sp>
        <p:nvSpPr>
          <p:cNvPr id="4"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3D84F86C-DF34-4ECA-A658-966C90D5465F}"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664818561"/>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060919030"/>
      </p:ext>
    </p:extLst>
  </p:cSld>
  <p:clrMapOvr>
    <a:masterClrMapping/>
  </p:clrMapOvr>
  <p:timing>
    <p:tnLst>
      <p:par>
        <p:cTn id="1" dur="indefinite" restart="never" nodeType="tmRoot"/>
      </p:par>
    </p:tnLst>
  </p:timing>
</p:sldLayout>
</file>

<file path=ppt/slideLayouts/slideLayout711.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589885397"/>
      </p:ext>
    </p:extLst>
  </p:cSld>
  <p:clrMapOvr>
    <a:masterClrMapping/>
  </p:clrMapOvr>
  <p:timing>
    <p:tnLst>
      <p:par>
        <p:cTn id="1" dur="indefinite" restart="never" nodeType="tmRoot"/>
      </p:par>
    </p:tnLst>
  </p:timing>
</p:sldLayout>
</file>

<file path=ppt/slideLayouts/slideLayout712.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53177752"/>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96815547"/>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854062782"/>
      </p:ext>
    </p:extLst>
  </p:cSld>
  <p:clrMapOvr>
    <a:masterClrMapping/>
  </p:clrMapOvr>
  <p:timing>
    <p:tnLst>
      <p:par>
        <p:cTn id="1" dur="indefinite" restart="never" nodeType="tmRoot"/>
      </p:par>
    </p:tnLst>
  </p:timing>
</p:sldLayout>
</file>

<file path=ppt/slideLayouts/slideLayout715.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61"/>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85"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73" y="6554228"/>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28"/>
            <a:ext cx="4677095" cy="144247"/>
          </a:xfrm>
          <a:prstGeom prst="rect">
            <a:avLst/>
          </a:prstGeom>
        </p:spPr>
        <p:txBody>
          <a:bodyPr/>
          <a:lstStyle>
            <a:lvl1pPr>
              <a:defRPr>
                <a:solidFill>
                  <a:schemeClr val="bg1"/>
                </a:solidFill>
              </a:defRPr>
            </a:lvl1pPr>
          </a:lstStyle>
          <a:p>
            <a:pPr defTabSz="914247"/>
            <a:endParaRPr lang="es-ES">
              <a:solidFill>
                <a:srgbClr val="FFFFFF"/>
              </a:solidFill>
            </a:endParaRPr>
          </a:p>
        </p:txBody>
      </p:sp>
    </p:spTree>
    <p:extLst>
      <p:ext uri="{BB962C8B-B14F-4D97-AF65-F5344CB8AC3E}">
        <p14:creationId xmlns:p14="http://schemas.microsoft.com/office/powerpoint/2010/main" val="1644713581"/>
      </p:ext>
    </p:extLst>
  </p:cSld>
  <p:clrMapOvr>
    <a:masterClrMapping/>
  </p:clrMapOvr>
  <p:transition/>
  <p:timing>
    <p:tnLst>
      <p:par>
        <p:cTn id="1" dur="indefinite" restart="never" nodeType="tmRoot"/>
      </p:par>
    </p:tnLst>
  </p:timing>
</p:sldLayout>
</file>

<file path=ppt/slideLayouts/slideLayout716.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397" y="710569"/>
            <a:ext cx="9124399"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pic>
        <p:nvPicPr>
          <p:cNvPr id="5" name="Picture 4" descr="Feria Valencia Logo"/>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409384" y="188640"/>
            <a:ext cx="1175011" cy="4562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85006306"/>
      </p:ext>
    </p:extLst>
  </p:cSld>
  <p:clrMapOvr>
    <a:masterClrMapping/>
  </p:clrMapOvr>
  <p:timing>
    <p:tnLst>
      <p:par>
        <p:cTn id="1" dur="indefinite" restart="never" nodeType="tmRoot"/>
      </p:par>
    </p:tnLst>
  </p:timing>
</p:sldLayout>
</file>

<file path=ppt/slideLayouts/slideLayout71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pPr fontAlgn="base">
              <a:spcBef>
                <a:spcPct val="0"/>
              </a:spcBef>
              <a:spcAft>
                <a:spcPct val="0"/>
              </a:spcAft>
            </a:pPr>
            <a:fld id="{66610EB1-83C8-4E7D-B52A-8FFA1C1C9D65}"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pic>
        <p:nvPicPr>
          <p:cNvPr id="5" name="Picture 4" descr="Feria Valencia Logo"/>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409384" y="188640"/>
            <a:ext cx="1175011" cy="4562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16872278"/>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showMasterSp="0"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81"/>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Tree>
    <p:extLst>
      <p:ext uri="{BB962C8B-B14F-4D97-AF65-F5344CB8AC3E}">
        <p14:creationId xmlns:p14="http://schemas.microsoft.com/office/powerpoint/2010/main" val="732751048"/>
      </p:ext>
    </p:extLst>
  </p:cSld>
  <p:clrMapOvr>
    <a:masterClrMapping/>
  </p:clrMapOvr>
  <p:timing>
    <p:tnLst>
      <p:par>
        <p:cTn id="1" dur="indefinite" restart="never" nodeType="tmRoot"/>
      </p:par>
    </p:tnLst>
  </p:timing>
</p:sldLayout>
</file>

<file path=ppt/slideLayouts/slideLayout71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61"/>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85"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73" y="6554228"/>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28"/>
            <a:ext cx="4677095" cy="144247"/>
          </a:xfrm>
          <a:prstGeom prst="rect">
            <a:avLst/>
          </a:prstGeom>
        </p:spPr>
        <p:txBody>
          <a:bodyPr/>
          <a:lstStyle>
            <a:lvl1pPr>
              <a:defRPr>
                <a:solidFill>
                  <a:schemeClr val="bg1"/>
                </a:solidFill>
              </a:defRPr>
            </a:lvl1pPr>
          </a:lstStyle>
          <a:p>
            <a:pPr defTabSz="914247"/>
            <a:endParaRPr lang="es-ES">
              <a:solidFill>
                <a:srgbClr val="FFFFFF"/>
              </a:solidFill>
            </a:endParaRPr>
          </a:p>
        </p:txBody>
      </p:sp>
    </p:spTree>
    <p:extLst>
      <p:ext uri="{BB962C8B-B14F-4D97-AF65-F5344CB8AC3E}">
        <p14:creationId xmlns:p14="http://schemas.microsoft.com/office/powerpoint/2010/main" val="4153126297"/>
      </p:ext>
    </p:extLst>
  </p:cSld>
  <p:clrMapOvr>
    <a:masterClrMapping/>
  </p:clrMapOvr>
  <p:transition/>
  <p:timing>
    <p:tnLst>
      <p:par>
        <p:cTn id="1" dur="indefinite" restart="never" nodeType="tmRoot"/>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sz="half" idx="1"/>
          </p:nvPr>
        </p:nvSpPr>
        <p:spPr>
          <a:xfrm>
            <a:off x="415957"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Content Placeholder 3"/>
          <p:cNvSpPr>
            <a:spLocks noGrp="1"/>
          </p:cNvSpPr>
          <p:nvPr>
            <p:ph sz="half" idx="2"/>
          </p:nvPr>
        </p:nvSpPr>
        <p:spPr>
          <a:xfrm>
            <a:off x="5029312"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69E8F915-1FF3-4FEE-B294-70AEFEEA58D8}"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360053986"/>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397" y="710569"/>
            <a:ext cx="9124399"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pic>
        <p:nvPicPr>
          <p:cNvPr id="5" name="Picture 4" descr="Feria Valencia Logo"/>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409384" y="188640"/>
            <a:ext cx="1175011" cy="4562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56700887"/>
      </p:ext>
    </p:extLst>
  </p:cSld>
  <p:clrMapOvr>
    <a:masterClrMapping/>
  </p:clrMapOvr>
  <p:timing>
    <p:tnLst>
      <p:par>
        <p:cTn id="1" dur="indefinite" restart="never" nodeType="tmRoot"/>
      </p:par>
    </p:tnLst>
  </p:timing>
</p:sldLayout>
</file>

<file path=ppt/slideLayouts/slideLayout72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pPr fontAlgn="base">
              <a:spcBef>
                <a:spcPct val="0"/>
              </a:spcBef>
              <a:spcAft>
                <a:spcPct val="0"/>
              </a:spcAft>
            </a:pPr>
            <a:fld id="{66610EB1-83C8-4E7D-B52A-8FFA1C1C9D65}"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pic>
        <p:nvPicPr>
          <p:cNvPr id="5" name="Picture 4" descr="Feria Valencia Logo"/>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409384" y="188640"/>
            <a:ext cx="1175011" cy="4562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69854255"/>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showMasterSp="0"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81"/>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Tree>
    <p:extLst>
      <p:ext uri="{BB962C8B-B14F-4D97-AF65-F5344CB8AC3E}">
        <p14:creationId xmlns:p14="http://schemas.microsoft.com/office/powerpoint/2010/main" val="794365282"/>
      </p:ext>
    </p:extLst>
  </p:cSld>
  <p:clrMapOvr>
    <a:masterClrMapping/>
  </p:clrMapOvr>
  <p:timing>
    <p:tnLst>
      <p:par>
        <p:cTn id="1" dur="indefinite" restart="never" nodeType="tmRoot"/>
      </p:par>
    </p:tnLst>
  </p:timing>
</p:sldLayout>
</file>

<file path=ppt/slideLayouts/slideLayout72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604513225"/>
      </p:ext>
    </p:extLst>
  </p:cSld>
  <p:clrMapOvr>
    <a:masterClrMapping/>
  </p:clrMapOvr>
  <p:timing>
    <p:tnLst>
      <p:par>
        <p:cTn id="1" dur="indefinite" restart="never" nodeType="tmRoot"/>
      </p:par>
    </p:tnLst>
  </p:timing>
</p:sldLayout>
</file>

<file path=ppt/slideLayouts/slideLayout724.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4144131549"/>
      </p:ext>
    </p:extLst>
  </p:cSld>
  <p:clrMapOvr>
    <a:masterClrMapping/>
  </p:clrMapOvr>
  <p:timing>
    <p:tnLst>
      <p:par>
        <p:cTn id="1" dur="indefinite" restart="never" nodeType="tmRoot"/>
      </p:par>
    </p:tnLst>
  </p:timing>
</p:sldLayout>
</file>

<file path=ppt/slideLayouts/slideLayout725.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961657895"/>
      </p:ext>
    </p:extLst>
  </p:cSld>
  <p:clrMapOvr>
    <a:masterClrMapping/>
  </p:clrMapOvr>
  <p:timing>
    <p:tnLst>
      <p:par>
        <p:cTn id="1" dur="indefinite" restart="never" nodeType="tmRoot"/>
      </p:par>
    </p:tnLst>
  </p:timing>
</p:sldLayout>
</file>

<file path=ppt/slideLayouts/slideLayout726.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802698231"/>
      </p:ext>
    </p:extLst>
  </p:cSld>
  <p:clrMapOvr>
    <a:masterClrMapping/>
  </p:clrMapOvr>
  <p:timing>
    <p:tnLst>
      <p:par>
        <p:cTn id="1" dur="indefinite" restart="never" nodeType="tmRoot"/>
      </p:par>
    </p:tnLst>
  </p:timing>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825967666"/>
      </p:ext>
    </p:extLst>
  </p:cSld>
  <p:clrMapOvr>
    <a:masterClrMapping/>
  </p:clrMapOvr>
  <p:timing>
    <p:tnLst>
      <p:par>
        <p:cTn id="1" dur="indefinite" restart="never" nodeType="tmRoot"/>
      </p:par>
    </p:tnLst>
  </p:timing>
</p:sldLayout>
</file>

<file path=ppt/slideLayouts/slideLayout728.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728215392"/>
      </p:ext>
    </p:extLst>
  </p:cSld>
  <p:clrMapOvr>
    <a:masterClrMapping/>
  </p:clrMapOvr>
  <p:timing>
    <p:tnLst>
      <p:par>
        <p:cTn id="1" dur="indefinite" restart="never" nodeType="tmRoot"/>
      </p:par>
    </p:tnLst>
  </p:timing>
</p:sldLayout>
</file>

<file path=ppt/slideLayouts/slideLayout729.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77380514"/>
      </p:ext>
    </p:extLst>
  </p:cSld>
  <p:clrMapOvr>
    <a:masterClrMapping/>
  </p:clrMapOvr>
  <p:timing>
    <p:tnLst>
      <p:par>
        <p:cTn id="1" dur="indefinite" restart="never" nodeType="tmRoot"/>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95317" y="274829"/>
            <a:ext cx="8915400" cy="293607"/>
          </a:xfrm>
        </p:spPr>
        <p:txBody>
          <a:bodyPr/>
          <a:lstStyle>
            <a:lvl1pPr>
              <a:defRPr/>
            </a:lvl1pPr>
          </a:lstStyle>
          <a:p>
            <a:r>
              <a:rPr lang="en-US" smtClean="0"/>
              <a:t>Click to edit Master title style</a:t>
            </a:r>
            <a:endParaRPr lang="es-ES"/>
          </a:p>
        </p:txBody>
      </p:sp>
      <p:sp>
        <p:nvSpPr>
          <p:cNvPr id="3" name="Text Placeholder 2"/>
          <p:cNvSpPr>
            <a:spLocks noGrp="1"/>
          </p:cNvSpPr>
          <p:nvPr>
            <p:ph type="body" idx="1"/>
          </p:nvPr>
        </p:nvSpPr>
        <p:spPr>
          <a:xfrm>
            <a:off x="495300" y="1535113"/>
            <a:ext cx="4376738" cy="639762"/>
          </a:xfrm>
        </p:spPr>
        <p:txBody>
          <a:bodyPr anchor="b"/>
          <a:lstStyle>
            <a:lvl1pPr marL="0" indent="0">
              <a:buNone/>
              <a:defRPr sz="2400" b="1"/>
            </a:lvl1pPr>
            <a:lvl2pPr marL="456982" indent="0">
              <a:buNone/>
              <a:defRPr sz="2000" b="1"/>
            </a:lvl2pPr>
            <a:lvl3pPr marL="913965" indent="0">
              <a:buNone/>
              <a:defRPr sz="1800" b="1"/>
            </a:lvl3pPr>
            <a:lvl4pPr marL="1370947" indent="0">
              <a:buNone/>
              <a:defRPr sz="1600" b="1"/>
            </a:lvl4pPr>
            <a:lvl5pPr marL="1827931" indent="0">
              <a:buNone/>
              <a:defRPr sz="1600" b="1"/>
            </a:lvl5pPr>
            <a:lvl6pPr marL="2284912" indent="0">
              <a:buNone/>
              <a:defRPr sz="1600" b="1"/>
            </a:lvl6pPr>
            <a:lvl7pPr marL="2741895" indent="0">
              <a:buNone/>
              <a:defRPr sz="1600" b="1"/>
            </a:lvl7pPr>
            <a:lvl8pPr marL="3198878" indent="0">
              <a:buNone/>
              <a:defRPr sz="1600" b="1"/>
            </a:lvl8pPr>
            <a:lvl9pPr marL="3655862"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95300" y="2174875"/>
            <a:ext cx="437673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Text Placeholder 4"/>
          <p:cNvSpPr>
            <a:spLocks noGrp="1"/>
          </p:cNvSpPr>
          <p:nvPr>
            <p:ph type="body" sz="quarter" idx="3"/>
          </p:nvPr>
        </p:nvSpPr>
        <p:spPr>
          <a:xfrm>
            <a:off x="5032432" y="1535113"/>
            <a:ext cx="4378325" cy="639762"/>
          </a:xfrm>
        </p:spPr>
        <p:txBody>
          <a:bodyPr anchor="b"/>
          <a:lstStyle>
            <a:lvl1pPr marL="0" indent="0">
              <a:buNone/>
              <a:defRPr sz="2400" b="1"/>
            </a:lvl1pPr>
            <a:lvl2pPr marL="456982" indent="0">
              <a:buNone/>
              <a:defRPr sz="2000" b="1"/>
            </a:lvl2pPr>
            <a:lvl3pPr marL="913965" indent="0">
              <a:buNone/>
              <a:defRPr sz="1800" b="1"/>
            </a:lvl3pPr>
            <a:lvl4pPr marL="1370947" indent="0">
              <a:buNone/>
              <a:defRPr sz="1600" b="1"/>
            </a:lvl4pPr>
            <a:lvl5pPr marL="1827931" indent="0">
              <a:buNone/>
              <a:defRPr sz="1600" b="1"/>
            </a:lvl5pPr>
            <a:lvl6pPr marL="2284912" indent="0">
              <a:buNone/>
              <a:defRPr sz="1600" b="1"/>
            </a:lvl6pPr>
            <a:lvl7pPr marL="2741895" indent="0">
              <a:buNone/>
              <a:defRPr sz="1600" b="1"/>
            </a:lvl7pPr>
            <a:lvl8pPr marL="3198878" indent="0">
              <a:buNone/>
              <a:defRPr sz="1600" b="1"/>
            </a:lvl8pPr>
            <a:lvl9pPr marL="3655862"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032432" y="2174875"/>
            <a:ext cx="437832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7"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25752093-4403-4371-8F8C-85FD8757244D}"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672436417"/>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742440360"/>
      </p:ext>
    </p:extLst>
  </p:cSld>
  <p:clrMapOvr>
    <a:masterClrMapping/>
  </p:clrMapOvr>
  <p:timing>
    <p:tnLst>
      <p:par>
        <p:cTn id="1" dur="indefinite" restart="never" nodeType="tmRoot"/>
      </p:par>
    </p:tnLst>
  </p:timing>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541053754"/>
      </p:ext>
    </p:extLst>
  </p:cSld>
  <p:clrMapOvr>
    <a:masterClrMapping/>
  </p:clrMapOvr>
  <p:timing>
    <p:tnLst>
      <p:par>
        <p:cTn id="1" dur="indefinite" restart="never" nodeType="tmRoot"/>
      </p:par>
    </p:tnLst>
  </p:timing>
</p:sldLayout>
</file>

<file path=ppt/slideLayouts/slideLayout732.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60847458"/>
      </p:ext>
    </p:extLst>
  </p:cSld>
  <p:clrMapOvr>
    <a:masterClrMapping/>
  </p:clrMapOvr>
  <p:timing>
    <p:tnLst>
      <p:par>
        <p:cTn id="1" dur="indefinite" restart="never" nodeType="tmRoot"/>
      </p:par>
    </p:tnLst>
  </p:timing>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337165494"/>
      </p:ext>
    </p:extLst>
  </p:cSld>
  <p:clrMapOvr>
    <a:masterClrMapping/>
  </p:clrMapOvr>
  <p:timing>
    <p:tnLst>
      <p:par>
        <p:cTn id="1" dur="indefinite" restart="never" nodeType="tmRoot"/>
      </p:par>
    </p:tnLst>
  </p:timing>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604255274"/>
      </p:ext>
    </p:extLst>
  </p:cSld>
  <p:clrMapOvr>
    <a:masterClrMapping/>
  </p:clrMapOvr>
  <p:timing>
    <p:tnLst>
      <p:par>
        <p:cTn id="1" dur="indefinite" restart="never" nodeType="tmRoot"/>
      </p:par>
    </p:tnLst>
  </p:timing>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570856218"/>
      </p:ext>
    </p:extLst>
  </p:cSld>
  <p:clrMapOvr>
    <a:masterClrMapping/>
  </p:clrMapOvr>
  <p:timing>
    <p:tnLst>
      <p:par>
        <p:cTn id="1" dur="indefinite" restart="never" nodeType="tmRoot"/>
      </p:par>
    </p:tnLst>
  </p:timing>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00297462"/>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6260470"/>
      </p:ext>
    </p:extLst>
  </p:cSld>
  <p:clrMapOvr>
    <a:masterClrMapping/>
  </p:clrMapOvr>
  <p:timing>
    <p:tnLst>
      <p:par>
        <p:cTn id="1" dur="indefinite" restart="never" nodeType="tmRoot"/>
      </p:par>
    </p:tnLst>
  </p:timing>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25648950"/>
      </p:ext>
    </p:extLst>
  </p:cSld>
  <p:clrMapOvr>
    <a:masterClrMapping/>
  </p:clrMapOvr>
  <p:timing>
    <p:tnLst>
      <p:par>
        <p:cTn id="1" dur="indefinite" restart="never" nodeType="tmRoot"/>
      </p:par>
    </p:tnLst>
  </p:timing>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43376008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56DDB526-1E35-478A-8D55-CD2F82FB9FCB}"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611462029"/>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83493382"/>
      </p:ext>
    </p:extLst>
  </p:cSld>
  <p:clrMapOvr>
    <a:masterClrMapping/>
  </p:clrMapOvr>
  <p:timing>
    <p:tnLst>
      <p:par>
        <p:cTn id="1" dur="indefinite" restart="never" nodeType="tmRoot"/>
      </p:par>
    </p:tnLst>
  </p:timing>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798670435"/>
      </p:ext>
    </p:extLst>
  </p:cSld>
  <p:clrMapOvr>
    <a:masterClrMapping/>
  </p:clrMapOvr>
  <p:timing>
    <p:tnLst>
      <p:par>
        <p:cTn id="1" dur="indefinite" restart="never" nodeType="tmRoot"/>
      </p:par>
    </p:tnLst>
  </p:timing>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91738957"/>
      </p:ext>
    </p:extLst>
  </p:cSld>
  <p:clrMapOvr>
    <a:masterClrMapping/>
  </p:clrMapOvr>
  <p:timing>
    <p:tnLst>
      <p:par>
        <p:cTn id="1" dur="indefinite" restart="never" nodeType="tmRoot"/>
      </p:par>
    </p:tnLst>
  </p:timing>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68127847"/>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186161511"/>
      </p:ext>
    </p:extLst>
  </p:cSld>
  <p:clrMapOvr>
    <a:masterClrMapping/>
  </p:clrMapOvr>
  <p:timing>
    <p:tnLst>
      <p:par>
        <p:cTn id="1" dur="indefinite" restart="never" nodeType="tmRoot"/>
      </p:par>
    </p:tnLst>
  </p:timing>
</p:sldLayout>
</file>

<file path=ppt/slideLayouts/slideLayout745.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248619241"/>
      </p:ext>
    </p:extLst>
  </p:cSld>
  <p:clrMapOvr>
    <a:masterClrMapping/>
  </p:clrMapOvr>
  <p:timing>
    <p:tnLst>
      <p:par>
        <p:cTn id="1" dur="indefinite" restart="never" nodeType="tmRoot"/>
      </p:par>
    </p:tnLst>
  </p:timing>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814141346"/>
      </p:ext>
    </p:extLst>
  </p:cSld>
  <p:clrMapOvr>
    <a:masterClrMapping/>
  </p:clrMapOvr>
  <p:timing>
    <p:tnLst>
      <p:par>
        <p:cTn id="1" dur="indefinite" restart="never" nodeType="tmRoot"/>
      </p:par>
    </p:tnLst>
  </p:timing>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33283064"/>
      </p:ext>
    </p:extLst>
  </p:cSld>
  <p:clrMapOvr>
    <a:masterClrMapping/>
  </p:clrMapOvr>
  <p:timing>
    <p:tnLst>
      <p:par>
        <p:cTn id="1" dur="indefinite" restart="never" nodeType="tmRoot"/>
      </p:par>
    </p:tnLst>
  </p:timing>
</p:sldLayout>
</file>

<file path=ppt/slideLayouts/slideLayout748.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542938725"/>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78901973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3E48A05D-E398-4725-9F98-0854CABB85ED}"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482065452"/>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650449728"/>
      </p:ext>
    </p:extLst>
  </p:cSld>
  <p:clrMapOvr>
    <a:masterClrMapping/>
  </p:clrMapOvr>
  <p:timing>
    <p:tnLst>
      <p:par>
        <p:cTn id="1" dur="indefinite" restart="never" nodeType="tmRoot"/>
      </p:par>
    </p:tnLst>
  </p:timing>
</p:sldLayout>
</file>

<file path=ppt/slideLayouts/slideLayout75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083609779"/>
      </p:ext>
    </p:extLst>
  </p:cSld>
  <p:clrMapOvr>
    <a:masterClrMapping/>
  </p:clrMapOvr>
  <p:timing>
    <p:tnLst>
      <p:par>
        <p:cTn id="1" dur="indefinite" restart="never" nodeType="tmRoot"/>
      </p:par>
    </p:tnLst>
  </p:timing>
</p:sldLayout>
</file>

<file path=ppt/slideLayouts/slideLayout752.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434459411"/>
      </p:ext>
    </p:extLst>
  </p:cSld>
  <p:clrMapOvr>
    <a:masterClrMapping/>
  </p:clrMapOvr>
  <p:timing>
    <p:tnLst>
      <p:par>
        <p:cTn id="1" dur="indefinite" restart="never" nodeType="tmRoot"/>
      </p:par>
    </p:tnLst>
  </p:timing>
</p:sldLayout>
</file>

<file path=ppt/slideLayouts/slideLayout753.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476437765"/>
      </p:ext>
    </p:extLst>
  </p:cSld>
  <p:clrMapOvr>
    <a:masterClrMapping/>
  </p:clrMapOvr>
  <p:timing>
    <p:tnLst>
      <p:par>
        <p:cTn id="1" dur="indefinite" restart="never" nodeType="tmRoot"/>
      </p:par>
    </p:tnLst>
  </p:timing>
</p:sldLayout>
</file>

<file path=ppt/slideLayouts/slideLayout754.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28288308"/>
      </p:ext>
    </p:extLst>
  </p:cSld>
  <p:clrMapOvr>
    <a:masterClrMapping/>
  </p:clrMapOvr>
  <p:timing>
    <p:tnLst>
      <p:par>
        <p:cTn id="1" dur="indefinite" restart="never" nodeType="tmRoot"/>
      </p:par>
    </p:tnLst>
  </p:timing>
</p:sldLayout>
</file>

<file path=ppt/slideLayouts/slideLayout755.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027732426"/>
      </p:ext>
    </p:extLst>
  </p:cSld>
  <p:clrMapOvr>
    <a:masterClrMapping/>
  </p:clrMapOvr>
  <p:timing>
    <p:tnLst>
      <p:par>
        <p:cTn id="1" dur="indefinite" restart="never" nodeType="tmRoot"/>
      </p:par>
    </p:tnLst>
  </p:timing>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62444342"/>
      </p:ext>
    </p:extLst>
  </p:cSld>
  <p:clrMapOvr>
    <a:masterClrMapping/>
  </p:clrMapOvr>
  <p:timing>
    <p:tnLst>
      <p:par>
        <p:cTn id="1" dur="indefinite" restart="never" nodeType="tmRoot"/>
      </p:par>
    </p:tnLst>
  </p:timing>
</p:sldLayout>
</file>

<file path=ppt/slideLayouts/slideLayout757.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55516026"/>
      </p:ext>
    </p:extLst>
  </p:cSld>
  <p:clrMapOvr>
    <a:masterClrMapping/>
  </p:clrMapOvr>
  <p:timing>
    <p:tnLst>
      <p:par>
        <p:cTn id="1" dur="indefinite" restart="never" nodeType="tmRoot"/>
      </p:par>
    </p:tnLst>
  </p:timing>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39328153"/>
      </p:ext>
    </p:extLst>
  </p:cSld>
  <p:clrMapOvr>
    <a:masterClrMapping/>
  </p:clrMapOvr>
  <p:timing>
    <p:tnLst>
      <p:par>
        <p:cTn id="1" dur="indefinite" restart="never" nodeType="tmRoot"/>
      </p:par>
    </p:tnLst>
  </p:timing>
</p:sldLayout>
</file>

<file path=ppt/slideLayouts/slideLayout759.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574640636"/>
      </p:ext>
    </p:extLst>
  </p:cSld>
  <p:clrMapOvr>
    <a:masterClrMapping/>
  </p:clrMapOvr>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325" y="273050"/>
            <a:ext cx="3259138" cy="652486"/>
          </a:xfrm>
        </p:spPr>
        <p:txBody>
          <a:bodyPr/>
          <a:lstStyle>
            <a:lvl1pPr algn="l">
              <a:defRPr sz="2000" b="1"/>
            </a:lvl1pPr>
          </a:lstStyle>
          <a:p>
            <a:r>
              <a:rPr lang="en-US" smtClean="0"/>
              <a:t>Click to edit Master title style</a:t>
            </a:r>
            <a:endParaRPr lang="es-ES"/>
          </a:p>
        </p:txBody>
      </p:sp>
      <p:sp>
        <p:nvSpPr>
          <p:cNvPr id="3" name="Content Placeholder 2"/>
          <p:cNvSpPr>
            <a:spLocks noGrp="1"/>
          </p:cNvSpPr>
          <p:nvPr>
            <p:ph idx="1"/>
          </p:nvPr>
        </p:nvSpPr>
        <p:spPr>
          <a:xfrm>
            <a:off x="3873509" y="273072"/>
            <a:ext cx="553720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Text Placeholder 3"/>
          <p:cNvSpPr>
            <a:spLocks noGrp="1"/>
          </p:cNvSpPr>
          <p:nvPr>
            <p:ph type="body" sz="half" idx="2"/>
          </p:nvPr>
        </p:nvSpPr>
        <p:spPr>
          <a:xfrm>
            <a:off x="495325" y="1435103"/>
            <a:ext cx="3259138" cy="4691063"/>
          </a:xfrm>
        </p:spPr>
        <p:txBody>
          <a:bodyPr/>
          <a:lstStyle>
            <a:lvl1pPr marL="0" indent="0">
              <a:buNone/>
              <a:defRPr sz="1400"/>
            </a:lvl1pPr>
            <a:lvl2pPr marL="456982" indent="0">
              <a:buNone/>
              <a:defRPr sz="1200"/>
            </a:lvl2pPr>
            <a:lvl3pPr marL="913965" indent="0">
              <a:buNone/>
              <a:defRPr sz="1000"/>
            </a:lvl3pPr>
            <a:lvl4pPr marL="1370947" indent="0">
              <a:buNone/>
              <a:defRPr sz="900"/>
            </a:lvl4pPr>
            <a:lvl5pPr marL="1827931" indent="0">
              <a:buNone/>
              <a:defRPr sz="900"/>
            </a:lvl5pPr>
            <a:lvl6pPr marL="2284912" indent="0">
              <a:buNone/>
              <a:defRPr sz="900"/>
            </a:lvl6pPr>
            <a:lvl7pPr marL="2741895" indent="0">
              <a:buNone/>
              <a:defRPr sz="900"/>
            </a:lvl7pPr>
            <a:lvl8pPr marL="3198878" indent="0">
              <a:buNone/>
              <a:defRPr sz="900"/>
            </a:lvl8pPr>
            <a:lvl9pPr marL="3655862" indent="0">
              <a:buNone/>
              <a:defRPr sz="900"/>
            </a:lvl9pPr>
          </a:lstStyle>
          <a:p>
            <a:pPr lvl="0"/>
            <a:r>
              <a:rPr lang="en-US" smtClean="0"/>
              <a:t>Click to edit Master text styles</a:t>
            </a:r>
          </a:p>
        </p:txBody>
      </p:sp>
      <p:sp>
        <p:nvSpPr>
          <p:cNvPr id="5"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5CD18637-351E-4E1C-ABC7-48B57B6B4016}"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775982796"/>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31642892"/>
      </p:ext>
    </p:extLst>
  </p:cSld>
  <p:clrMapOvr>
    <a:masterClrMapping/>
  </p:clrMapOvr>
  <p:timing>
    <p:tnLst>
      <p:par>
        <p:cTn id="1" dur="indefinite" restart="never" nodeType="tmRoot"/>
      </p:par>
    </p:tnLst>
  </p:timing>
</p:sldLayout>
</file>

<file path=ppt/slideLayouts/slideLayout761.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48181628"/>
      </p:ext>
    </p:extLst>
  </p:cSld>
  <p:clrMapOvr>
    <a:masterClrMapping/>
  </p:clrMapOvr>
  <p:timing>
    <p:tnLst>
      <p:par>
        <p:cTn id="1" dur="indefinite" restart="never" nodeType="tmRoot"/>
      </p:par>
    </p:tnLst>
  </p:timing>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970599355"/>
      </p:ext>
    </p:extLst>
  </p:cSld>
  <p:clrMapOvr>
    <a:masterClrMapping/>
  </p:clrMapOvr>
  <p:timing>
    <p:tnLst>
      <p:par>
        <p:cTn id="1" dur="indefinite" restart="never" nodeType="tmRoot"/>
      </p:par>
    </p:tnLst>
  </p:timing>
</p:sldLayout>
</file>

<file path=ppt/slideLayouts/slideLayout763.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613029037"/>
      </p:ext>
    </p:extLst>
  </p:cSld>
  <p:clrMapOvr>
    <a:masterClrMapping/>
  </p:clrMapOvr>
  <p:timing>
    <p:tnLst>
      <p:par>
        <p:cTn id="1" dur="indefinite" restart="never" nodeType="tmRoot"/>
      </p:par>
    </p:tnLst>
  </p:timing>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811726115"/>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01349787"/>
      </p:ext>
    </p:extLst>
  </p:cSld>
  <p:clrMapOvr>
    <a:masterClrMapping/>
  </p:clrMapOvr>
  <p:timing>
    <p:tnLst>
      <p:par>
        <p:cTn id="1" dur="indefinite" restart="never" nodeType="tmRoot"/>
      </p:par>
    </p:tnLst>
  </p:timing>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15745585"/>
      </p:ext>
    </p:extLst>
  </p:cSld>
  <p:clrMapOvr>
    <a:masterClrMapping/>
  </p:clrMapOvr>
  <p:timing>
    <p:tnLst>
      <p:par>
        <p:cTn id="1" dur="indefinite" restart="never" nodeType="tmRoot"/>
      </p:par>
    </p:tnLst>
  </p:timing>
</p:sldLayout>
</file>

<file path=ppt/slideLayouts/slideLayout767.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730448339"/>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70502355"/>
      </p:ext>
    </p:extLst>
  </p:cSld>
  <p:clrMapOvr>
    <a:masterClrMapping/>
  </p:clrMapOvr>
  <p:timing>
    <p:tnLst>
      <p:par>
        <p:cTn id="1" dur="indefinite" restart="never" nodeType="tmRoot"/>
      </p:par>
    </p:tnLst>
  </p:timing>
</p:sldLayout>
</file>

<file path=ppt/slideLayouts/slideLayout769.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11072515"/>
      </p:ext>
    </p:extLst>
  </p:cSld>
  <p:clrMapOvr>
    <a:masterClrMapping/>
  </p:clrMapOvr>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31" y="4800775"/>
            <a:ext cx="5943600" cy="326243"/>
          </a:xfrm>
        </p:spPr>
        <p:txBody>
          <a:bodyPr/>
          <a:lstStyle>
            <a:lvl1pPr algn="l">
              <a:defRPr sz="2000" b="1"/>
            </a:lvl1pPr>
          </a:lstStyle>
          <a:p>
            <a:r>
              <a:rPr lang="en-US" smtClean="0"/>
              <a:t>Click to edit Master title style</a:t>
            </a:r>
            <a:endParaRPr lang="es-ES"/>
          </a:p>
        </p:txBody>
      </p:sp>
      <p:sp>
        <p:nvSpPr>
          <p:cNvPr id="3" name="Picture Placeholder 2"/>
          <p:cNvSpPr>
            <a:spLocks noGrp="1"/>
          </p:cNvSpPr>
          <p:nvPr>
            <p:ph type="pic" idx="1"/>
          </p:nvPr>
        </p:nvSpPr>
        <p:spPr>
          <a:xfrm>
            <a:off x="1941531" y="612775"/>
            <a:ext cx="5943600" cy="4114800"/>
          </a:xfrm>
        </p:spPr>
        <p:txBody>
          <a:bodyPr/>
          <a:lstStyle>
            <a:lvl1pPr marL="0" indent="0">
              <a:buNone/>
              <a:defRPr sz="3200"/>
            </a:lvl1pPr>
            <a:lvl2pPr marL="456982" indent="0">
              <a:buNone/>
              <a:defRPr sz="2800"/>
            </a:lvl2pPr>
            <a:lvl3pPr marL="913965" indent="0">
              <a:buNone/>
              <a:defRPr sz="2400"/>
            </a:lvl3pPr>
            <a:lvl4pPr marL="1370947" indent="0">
              <a:buNone/>
              <a:defRPr sz="2000"/>
            </a:lvl4pPr>
            <a:lvl5pPr marL="1827931" indent="0">
              <a:buNone/>
              <a:defRPr sz="2000"/>
            </a:lvl5pPr>
            <a:lvl6pPr marL="2284912" indent="0">
              <a:buNone/>
              <a:defRPr sz="2000"/>
            </a:lvl6pPr>
            <a:lvl7pPr marL="2741895" indent="0">
              <a:buNone/>
              <a:defRPr sz="2000"/>
            </a:lvl7pPr>
            <a:lvl8pPr marL="3198878" indent="0">
              <a:buNone/>
              <a:defRPr sz="2000"/>
            </a:lvl8pPr>
            <a:lvl9pPr marL="3655862" indent="0">
              <a:buNone/>
              <a:defRPr sz="2000"/>
            </a:lvl9pPr>
          </a:lstStyle>
          <a:p>
            <a:pPr lvl="0"/>
            <a:endParaRPr lang="es-ES" noProof="0" smtClean="0"/>
          </a:p>
        </p:txBody>
      </p:sp>
      <p:sp>
        <p:nvSpPr>
          <p:cNvPr id="4" name="Text Placeholder 3"/>
          <p:cNvSpPr>
            <a:spLocks noGrp="1"/>
          </p:cNvSpPr>
          <p:nvPr>
            <p:ph type="body" sz="half" idx="2"/>
          </p:nvPr>
        </p:nvSpPr>
        <p:spPr>
          <a:xfrm>
            <a:off x="1941531" y="5367338"/>
            <a:ext cx="5943600" cy="804862"/>
          </a:xfrm>
        </p:spPr>
        <p:txBody>
          <a:bodyPr/>
          <a:lstStyle>
            <a:lvl1pPr marL="0" indent="0">
              <a:buNone/>
              <a:defRPr sz="1400"/>
            </a:lvl1pPr>
            <a:lvl2pPr marL="456982" indent="0">
              <a:buNone/>
              <a:defRPr sz="1200"/>
            </a:lvl2pPr>
            <a:lvl3pPr marL="913965" indent="0">
              <a:buNone/>
              <a:defRPr sz="1000"/>
            </a:lvl3pPr>
            <a:lvl4pPr marL="1370947" indent="0">
              <a:buNone/>
              <a:defRPr sz="900"/>
            </a:lvl4pPr>
            <a:lvl5pPr marL="1827931" indent="0">
              <a:buNone/>
              <a:defRPr sz="900"/>
            </a:lvl5pPr>
            <a:lvl6pPr marL="2284912" indent="0">
              <a:buNone/>
              <a:defRPr sz="900"/>
            </a:lvl6pPr>
            <a:lvl7pPr marL="2741895" indent="0">
              <a:buNone/>
              <a:defRPr sz="900"/>
            </a:lvl7pPr>
            <a:lvl8pPr marL="3198878" indent="0">
              <a:buNone/>
              <a:defRPr sz="900"/>
            </a:lvl8pPr>
            <a:lvl9pPr marL="3655862" indent="0">
              <a:buNone/>
              <a:defRPr sz="900"/>
            </a:lvl9pPr>
          </a:lstStyle>
          <a:p>
            <a:pPr lvl="0"/>
            <a:r>
              <a:rPr lang="en-US" smtClean="0"/>
              <a:t>Click to edit Master text styles</a:t>
            </a:r>
          </a:p>
        </p:txBody>
      </p:sp>
      <p:sp>
        <p:nvSpPr>
          <p:cNvPr id="5"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D9BDD2B5-A6ED-4523-8090-09590D72799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798141348"/>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32083811"/>
      </p:ext>
    </p:extLst>
  </p:cSld>
  <p:clrMapOvr>
    <a:masterClrMapping/>
  </p:clrMapOvr>
  <p:timing>
    <p:tnLst>
      <p:par>
        <p:cTn id="1" dur="indefinite" restart="never" nodeType="tmRoot"/>
      </p:par>
    </p:tnLst>
  </p:timing>
</p:sldLayout>
</file>

<file path=ppt/slideLayouts/slideLayout771.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616312345"/>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55770776"/>
      </p:ext>
    </p:extLst>
  </p:cSld>
  <p:clrMapOvr>
    <a:masterClrMapping/>
  </p:clrMapOvr>
  <p:timing>
    <p:tnLst>
      <p:par>
        <p:cTn id="1" dur="indefinite" restart="never" nodeType="tmRoot"/>
      </p:par>
    </p:tnLst>
  </p:timing>
</p:sldLayout>
</file>

<file path=ppt/slideLayouts/slideLayout773.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558323347"/>
      </p:ext>
    </p:extLst>
  </p:cSld>
  <p:clrMapOvr>
    <a:masterClrMapping/>
  </p:clrMapOvr>
  <p:timing>
    <p:tnLst>
      <p:par>
        <p:cTn id="1" dur="indefinite" restart="never" nodeType="tmRoot"/>
      </p:par>
    </p:tnLst>
  </p:timing>
</p:sldLayout>
</file>

<file path=ppt/slideLayouts/slideLayout774.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873398038"/>
      </p:ext>
    </p:extLst>
  </p:cSld>
  <p:clrMapOvr>
    <a:masterClrMapping/>
  </p:clrMapOvr>
  <p:timing>
    <p:tnLst>
      <p:par>
        <p:cTn id="1" dur="indefinite" restart="never" nodeType="tmRoot"/>
      </p:par>
    </p:tnLst>
  </p:timing>
</p:sldLayout>
</file>

<file path=ppt/slideLayouts/slideLayout775.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774990572"/>
      </p:ext>
    </p:extLst>
  </p:cSld>
  <p:clrMapOvr>
    <a:masterClrMapping/>
  </p:clrMapOvr>
  <p:timing>
    <p:tnLst>
      <p:par>
        <p:cTn id="1" dur="indefinite" restart="never" nodeType="tmRoot"/>
      </p:par>
    </p:tnLst>
  </p:timing>
</p:sldLayout>
</file>

<file path=ppt/slideLayouts/slideLayout776.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24305749"/>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41266160"/>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246948192"/>
      </p:ext>
    </p:extLst>
  </p:cSld>
  <p:clrMapOvr>
    <a:masterClrMapping/>
  </p:clrMapOvr>
  <p:timing>
    <p:tnLst>
      <p:par>
        <p:cTn id="1" dur="indefinite" restart="never" nodeType="tmRoot"/>
      </p:par>
    </p:tnLst>
  </p:timing>
</p:sldLayout>
</file>

<file path=ppt/slideLayouts/slideLayout779.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146643345"/>
      </p:ext>
    </p:extLst>
  </p:cSld>
  <p:clrMapOvr>
    <a:masterClrMapping/>
  </p:clrMapOvr>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334A8D01-09EB-44C4-AB0B-BD5E4F89FE3C}"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129771429"/>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018875434"/>
      </p:ext>
    </p:extLst>
  </p:cSld>
  <p:clrMapOvr>
    <a:masterClrMapping/>
  </p:clrMapOvr>
  <p:timing>
    <p:tnLst>
      <p:par>
        <p:cTn id="1" dur="indefinite" restart="never" nodeType="tmRoot"/>
      </p:par>
    </p:tnLst>
  </p:timing>
</p:sldLayout>
</file>

<file path=ppt/slideLayouts/slideLayout781.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193612622"/>
      </p:ext>
    </p:extLst>
  </p:cSld>
  <p:clrMapOvr>
    <a:masterClrMapping/>
  </p:clrMapOvr>
  <p:timing>
    <p:tnLst>
      <p:par>
        <p:cTn id="1" dur="indefinite" restart="never" nodeType="tmRoot"/>
      </p:par>
    </p:tnLst>
  </p:timing>
</p:sldLayout>
</file>

<file path=ppt/slideLayouts/slideLayout782.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773415673"/>
      </p:ext>
    </p:extLst>
  </p:cSld>
  <p:clrMapOvr>
    <a:masterClrMapping/>
  </p:clrMapOvr>
  <p:timing>
    <p:tnLst>
      <p:par>
        <p:cTn id="1" dur="indefinite" restart="never" nodeType="tmRoot"/>
      </p:par>
    </p:tnLst>
  </p:timing>
</p:sldLayout>
</file>

<file path=ppt/slideLayouts/slideLayout783.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42502497"/>
      </p:ext>
    </p:extLst>
  </p:cSld>
  <p:clrMapOvr>
    <a:masterClrMapping/>
  </p:clrMapOvr>
  <p:timing>
    <p:tnLst>
      <p:par>
        <p:cTn id="1" dur="indefinite" restart="never" nodeType="tmRoot"/>
      </p:par>
    </p:tnLst>
  </p:timing>
</p:sldLayout>
</file>

<file path=ppt/slideLayouts/slideLayout784.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688315068"/>
      </p:ext>
    </p:extLst>
  </p:cSld>
  <p:clrMapOvr>
    <a:masterClrMapping/>
  </p:clrMapOvr>
  <p:timing>
    <p:tnLst>
      <p:par>
        <p:cTn id="1" dur="indefinite" restart="never" nodeType="tmRoot"/>
      </p:par>
    </p:tnLst>
  </p:timing>
</p:sldLayout>
</file>

<file path=ppt/slideLayouts/slideLayout785.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8511383"/>
      </p:ext>
    </p:extLst>
  </p:cSld>
  <p:clrMapOvr>
    <a:masterClrMapping/>
  </p:clrMapOvr>
  <p:timing>
    <p:tnLst>
      <p:par>
        <p:cTn id="1" dur="indefinite" restart="never" nodeType="tmRoot"/>
      </p:par>
    </p:tnLst>
  </p:timing>
</p:sldLayout>
</file>

<file path=ppt/slideLayouts/slideLayout786.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124252198"/>
      </p:ext>
    </p:extLst>
  </p:cSld>
  <p:clrMapOvr>
    <a:masterClrMapping/>
  </p:clrMapOvr>
  <p:timing>
    <p:tnLst>
      <p:par>
        <p:cTn id="1" dur="indefinite" restart="never" nodeType="tmRoot"/>
      </p:par>
    </p:tnLst>
  </p:timing>
</p:sldLayout>
</file>

<file path=ppt/slideLayouts/slideLayout787.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085223889"/>
      </p:ext>
    </p:extLst>
  </p:cSld>
  <p:clrMapOvr>
    <a:masterClrMapping/>
  </p:clrMapOvr>
  <p:timing>
    <p:tnLst>
      <p:par>
        <p:cTn id="1" dur="indefinite" restart="never" nodeType="tmRoot"/>
      </p:par>
    </p:tnLst>
  </p:timing>
</p:sldLayout>
</file>

<file path=ppt/slideLayouts/slideLayout788.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507294499"/>
      </p:ext>
    </p:extLst>
  </p:cSld>
  <p:clrMapOvr>
    <a:masterClrMapping/>
  </p:clrMapOvr>
  <p:timing>
    <p:tnLst>
      <p:par>
        <p:cTn id="1" dur="indefinite" restart="never" nodeType="tmRoot"/>
      </p:par>
    </p:tnLst>
  </p:timing>
</p:sldLayout>
</file>

<file path=ppt/slideLayouts/slideLayout789.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129189592"/>
      </p:ext>
    </p:extLst>
  </p:cSld>
  <p:clrMapOvr>
    <a:masterClrMapping/>
  </p:clrMapOvr>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96572" y="482622"/>
            <a:ext cx="293607" cy="5826125"/>
          </a:xfrm>
        </p:spPr>
        <p:txBody>
          <a:bodyPr vert="eaVert"/>
          <a:lstStyle/>
          <a:p>
            <a:r>
              <a:rPr lang="en-US" smtClean="0"/>
              <a:t>Click to edit Master title style</a:t>
            </a:r>
            <a:endParaRPr lang="es-ES"/>
          </a:p>
        </p:txBody>
      </p:sp>
      <p:sp>
        <p:nvSpPr>
          <p:cNvPr id="3" name="Vertical Text Placeholder 2"/>
          <p:cNvSpPr>
            <a:spLocks noGrp="1"/>
          </p:cNvSpPr>
          <p:nvPr>
            <p:ph type="body" orient="vert" idx="1"/>
          </p:nvPr>
        </p:nvSpPr>
        <p:spPr>
          <a:xfrm>
            <a:off x="415961" y="482622"/>
            <a:ext cx="6653213" cy="58261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Rectangle 8"/>
          <p:cNvSpPr>
            <a:spLocks noGrp="1" noChangeArrowheads="1"/>
          </p:cNvSpPr>
          <p:nvPr>
            <p:ph type="sldNum" sz="quarter" idx="10"/>
          </p:nvPr>
        </p:nvSpPr>
        <p:spPr>
          <a:ln/>
        </p:spPr>
        <p:txBody>
          <a:bodyPr/>
          <a:lstStyle>
            <a:lvl1pPr>
              <a:defRPr/>
            </a:lvl1pPr>
          </a:lstStyle>
          <a:p>
            <a:pPr fontAlgn="base">
              <a:spcBef>
                <a:spcPct val="0"/>
              </a:spcBef>
              <a:spcAft>
                <a:spcPct val="0"/>
              </a:spcAft>
              <a:defRPr/>
            </a:pPr>
            <a:r>
              <a:rPr lang="nl-NL">
                <a:solidFill>
                  <a:srgbClr val="000000"/>
                </a:solidFill>
              </a:rPr>
              <a:t>- </a:t>
            </a:r>
            <a:fld id="{0EA66E1B-918E-4864-8B67-E7BC3DD368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677577987"/>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8833742"/>
      </p:ext>
    </p:extLst>
  </p:cSld>
  <p:clrMapOvr>
    <a:masterClrMapping/>
  </p:clrMapOvr>
  <p:timing>
    <p:tnLst>
      <p:par>
        <p:cTn id="1" dur="indefinite" restart="never" nodeType="tmRoot"/>
      </p:par>
    </p:tnLst>
  </p:timing>
</p:sldLayout>
</file>

<file path=ppt/slideLayouts/slideLayout791.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4230229381"/>
      </p:ext>
    </p:extLst>
  </p:cSld>
  <p:clrMapOvr>
    <a:masterClrMapping/>
  </p:clrMapOvr>
  <p:timing>
    <p:tnLst>
      <p:par>
        <p:cTn id="1" dur="indefinite" restart="never" nodeType="tmRoot"/>
      </p:par>
    </p:tnLst>
  </p:timing>
</p:sldLayout>
</file>

<file path=ppt/slideLayouts/slideLayout792.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39702045"/>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14832316"/>
      </p:ext>
    </p:extLst>
  </p:cSld>
  <p:clrMapOvr>
    <a:masterClrMapping/>
  </p:clrMapOvr>
  <p:timing>
    <p:tnLst>
      <p:par>
        <p:cTn id="1" dur="indefinite" restart="never" nodeType="tmRoot"/>
      </p:par>
    </p:tnLst>
  </p:timing>
</p:sldLayout>
</file>

<file path=ppt/slideLayouts/slideLayout794.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63525576"/>
      </p:ext>
    </p:extLst>
  </p:cSld>
  <p:clrMapOvr>
    <a:masterClrMapping/>
  </p:clrMapOvr>
  <p:timing>
    <p:tnLst>
      <p:par>
        <p:cTn id="1" dur="indefinite" restart="never" nodeType="tmRoot"/>
      </p:par>
    </p:tnLst>
  </p:timing>
</p:sldLayout>
</file>

<file path=ppt/slideLayouts/slideLayout795.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026930973"/>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57310474"/>
      </p:ext>
    </p:extLst>
  </p:cSld>
  <p:clrMapOvr>
    <a:masterClrMapping/>
  </p:clrMapOvr>
  <p:timing>
    <p:tnLst>
      <p:par>
        <p:cTn id="1" dur="indefinite" restart="never" nodeType="tmRoot"/>
      </p:par>
    </p:tnLst>
  </p:timing>
</p:sldLayout>
</file>

<file path=ppt/slideLayouts/slideLayout797.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25062702"/>
      </p:ext>
    </p:extLst>
  </p:cSld>
  <p:clrMapOvr>
    <a:masterClrMapping/>
  </p:clrMapOvr>
  <p:timing>
    <p:tnLst>
      <p:par>
        <p:cTn id="1" dur="indefinite" restart="never" nodeType="tmRoot"/>
      </p:par>
    </p:tnLst>
  </p:timing>
</p:sldLayout>
</file>

<file path=ppt/slideLayouts/slideLayout798.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218831093"/>
      </p:ext>
    </p:extLst>
  </p:cSld>
  <p:clrMapOvr>
    <a:masterClrMapping/>
  </p:clrMapOvr>
  <p:timing>
    <p:tnLst>
      <p:par>
        <p:cTn id="1" dur="indefinite" restart="never" nodeType="tmRoot"/>
      </p:par>
    </p:tnLst>
  </p:timing>
</p:sldLayout>
</file>

<file path=ppt/slideLayouts/slideLayout799.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0892603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44"/>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307" y="6554311"/>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311"/>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3948275923"/>
      </p:ext>
    </p:extLst>
  </p:cSld>
  <p:clrMapOvr>
    <a:masterClrMapping/>
  </p:clrMapOvr>
  <p:transition/>
  <p:timing>
    <p:tnLst>
      <p:par>
        <p:cT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gray">
          <a:xfrm>
            <a:off x="627085" y="815975"/>
            <a:ext cx="8682037" cy="4795838"/>
          </a:xfrm>
          <a:prstGeom prst="rect">
            <a:avLst/>
          </a:prstGeom>
          <a:solidFill>
            <a:schemeClr val="bg1"/>
          </a:solidFill>
          <a:ln w="12700" algn="ctr">
            <a:solidFill>
              <a:schemeClr val="accent1"/>
            </a:solidFill>
            <a:miter lim="800000"/>
            <a:headEnd/>
            <a:tailEnd/>
          </a:ln>
          <a:effectLst/>
        </p:spPr>
        <p:txBody>
          <a:bodyPr lIns="89956" tIns="89956" rIns="89956" bIns="89956" anchor="ctr"/>
          <a:lstStyle/>
          <a:p>
            <a:pPr marL="119005" indent="-119005" defTabSz="913939" eaLnBrk="0" fontAlgn="base" hangingPunct="0">
              <a:spcBef>
                <a:spcPct val="50000"/>
              </a:spcBef>
              <a:spcAft>
                <a:spcPct val="0"/>
              </a:spcAft>
              <a:defRPr/>
            </a:pPr>
            <a:endParaRPr lang="en-GB" sz="1100" b="1" dirty="0">
              <a:solidFill>
                <a:srgbClr val="000000"/>
              </a:solidFill>
            </a:endParaRPr>
          </a:p>
        </p:txBody>
      </p:sp>
      <p:sp>
        <p:nvSpPr>
          <p:cNvPr id="5" name="Text Box 5"/>
          <p:cNvSpPr txBox="1">
            <a:spLocks noChangeArrowheads="1"/>
          </p:cNvSpPr>
          <p:nvPr/>
        </p:nvSpPr>
        <p:spPr bwMode="gray">
          <a:xfrm>
            <a:off x="966906" y="4756320"/>
            <a:ext cx="880049" cy="203133"/>
          </a:xfrm>
          <a:prstGeom prst="rect">
            <a:avLst/>
          </a:prstGeom>
          <a:noFill/>
          <a:ln w="12700" cap="rnd" algn="ctr">
            <a:noFill/>
            <a:miter lim="800000"/>
            <a:headEnd/>
            <a:tailEnd/>
          </a:ln>
          <a:effectLst/>
        </p:spPr>
        <p:txBody>
          <a:bodyPr wrap="none" lIns="0" tIns="0" rIns="0" bIns="0">
            <a:spAutoFit/>
          </a:bodyPr>
          <a:lstStyle/>
          <a:p>
            <a:pPr defTabSz="913939" eaLnBrk="0" fontAlgn="base" hangingPunct="0">
              <a:lnSpc>
                <a:spcPct val="110000"/>
              </a:lnSpc>
              <a:spcBef>
                <a:spcPct val="0"/>
              </a:spcBef>
              <a:spcAft>
                <a:spcPct val="0"/>
              </a:spcAft>
              <a:defRPr/>
            </a:pPr>
            <a:r>
              <a:rPr lang="en-US" sz="1200" dirty="0">
                <a:solidFill>
                  <a:srgbClr val="000000"/>
                </a:solidFill>
              </a:rPr>
              <a:t>Deloitte, S.L.</a:t>
            </a:r>
          </a:p>
        </p:txBody>
      </p:sp>
      <p:pic>
        <p:nvPicPr>
          <p:cNvPr id="6" name="Picture 6" descr="LLP logo with big space copy"/>
          <p:cNvPicPr>
            <a:picLocks noChangeAspect="1" noChangeArrowheads="1"/>
          </p:cNvPicPr>
          <p:nvPr userDrawn="1"/>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gray">
          <a:xfrm>
            <a:off x="966797" y="5984875"/>
            <a:ext cx="1444625" cy="274638"/>
          </a:xfrm>
          <a:prstGeom prst="rect">
            <a:avLst/>
          </a:prstGeom>
          <a:noFill/>
          <a:ln w="9525">
            <a:noFill/>
            <a:miter lim="800000"/>
            <a:headEnd/>
            <a:tailEnd/>
          </a:ln>
        </p:spPr>
      </p:pic>
      <p:sp>
        <p:nvSpPr>
          <p:cNvPr id="9219" name="Rectangle 3"/>
          <p:cNvSpPr>
            <a:spLocks noGrp="1" noChangeArrowheads="1"/>
          </p:cNvSpPr>
          <p:nvPr>
            <p:ph type="ctrTitle" sz="quarter"/>
          </p:nvPr>
        </p:nvSpPr>
        <p:spPr>
          <a:xfrm>
            <a:off x="966810" y="2025660"/>
            <a:ext cx="7140575" cy="326243"/>
          </a:xfrm>
        </p:spPr>
        <p:txBody>
          <a:bodyPr/>
          <a:lstStyle>
            <a:lvl1pPr>
              <a:spcBef>
                <a:spcPct val="100000"/>
              </a:spcBef>
              <a:buClr>
                <a:schemeClr val="tx2"/>
              </a:buClr>
              <a:buSzPct val="85000"/>
              <a:buFont typeface="Wingdings" pitchFamily="2" charset="2"/>
              <a:buNone/>
              <a:defRPr sz="2000"/>
            </a:lvl1pPr>
          </a:lstStyle>
          <a:p>
            <a:r>
              <a:rPr lang="en-US"/>
              <a:t>Click to edit Master title style</a:t>
            </a:r>
          </a:p>
        </p:txBody>
      </p:sp>
      <p:sp>
        <p:nvSpPr>
          <p:cNvPr id="9220" name="Rectangle 4"/>
          <p:cNvSpPr>
            <a:spLocks noGrp="1" noChangeArrowheads="1"/>
          </p:cNvSpPr>
          <p:nvPr>
            <p:ph type="subTitle" sz="quarter" idx="1"/>
          </p:nvPr>
        </p:nvSpPr>
        <p:spPr>
          <a:xfrm>
            <a:off x="966788" y="3402013"/>
            <a:ext cx="7131050" cy="768350"/>
          </a:xfrm>
        </p:spPr>
        <p:txBody>
          <a:bodyPr/>
          <a:lstStyle>
            <a:lvl1pPr marL="0" indent="0">
              <a:spcBef>
                <a:spcPct val="15000"/>
              </a:spcBef>
              <a:buClrTx/>
              <a:buFont typeface="Wingdings 2" pitchFamily="18" charset="2"/>
              <a:buNone/>
              <a:defRPr sz="1600" b="1"/>
            </a:lvl1pPr>
          </a:lstStyle>
          <a:p>
            <a:r>
              <a:rPr lang="en-US"/>
              <a:t>Click to edit Master subtitle style</a:t>
            </a:r>
          </a:p>
        </p:txBody>
      </p:sp>
    </p:spTree>
    <p:extLst>
      <p:ext uri="{BB962C8B-B14F-4D97-AF65-F5344CB8AC3E}">
        <p14:creationId xmlns:p14="http://schemas.microsoft.com/office/powerpoint/2010/main" val="2337500690"/>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316340585"/>
      </p:ext>
    </p:extLst>
  </p:cSld>
  <p:clrMapOvr>
    <a:masterClrMapping/>
  </p:clrMapOvr>
  <p:timing>
    <p:tnLst>
      <p:par>
        <p:cTn id="1" dur="indefinite" restart="never" nodeType="tmRoot"/>
      </p:par>
    </p:tnLst>
  </p:timing>
</p:sldLayout>
</file>

<file path=ppt/slideLayouts/slideLayout801.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290911182"/>
      </p:ext>
    </p:extLst>
  </p:cSld>
  <p:clrMapOvr>
    <a:masterClrMapping/>
  </p:clrMapOvr>
  <p:timing>
    <p:tnLst>
      <p:par>
        <p:cTn id="1" dur="indefinite" restart="never" nodeType="tmRoot"/>
      </p:par>
    </p:tnLst>
  </p:timing>
</p:sldLayout>
</file>

<file path=ppt/slideLayouts/slideLayout802.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116240913"/>
      </p:ext>
    </p:extLst>
  </p:cSld>
  <p:clrMapOvr>
    <a:masterClrMapping/>
  </p:clrMapOvr>
  <p:timing>
    <p:tnLst>
      <p:par>
        <p:cTn id="1" dur="indefinite" restart="never" nodeType="tmRoot"/>
      </p:par>
    </p:tnLst>
  </p:timing>
</p:sldLayout>
</file>

<file path=ppt/slideLayouts/slideLayout803.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793923583"/>
      </p:ext>
    </p:extLst>
  </p:cSld>
  <p:clrMapOvr>
    <a:masterClrMapping/>
  </p:clrMapOvr>
  <p:timing>
    <p:tnLst>
      <p:par>
        <p:cTn id="1" dur="indefinite" restart="never" nodeType="tmRoot"/>
      </p:par>
    </p:tnLst>
  </p:timing>
</p:sldLayout>
</file>

<file path=ppt/slideLayouts/slideLayout804.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34003112"/>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490271928"/>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029044920"/>
      </p:ext>
    </p:extLst>
  </p:cSld>
  <p:clrMapOvr>
    <a:masterClrMapping/>
  </p:clrMapOvr>
  <p:timing>
    <p:tnLst>
      <p:par>
        <p:cTn id="1" dur="indefinite" restart="never" nodeType="tmRoot"/>
      </p:par>
    </p:tnLst>
  </p:timing>
</p:sldLayout>
</file>

<file path=ppt/slideLayouts/slideLayout807.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10895526"/>
      </p:ext>
    </p:extLst>
  </p:cSld>
  <p:clrMapOvr>
    <a:masterClrMapping/>
  </p:clrMapOvr>
  <p:timing>
    <p:tnLst>
      <p:par>
        <p:cTn id="1" dur="indefinite" restart="never" nodeType="tmRoot"/>
      </p:par>
    </p:tnLst>
  </p:timing>
</p:sldLayout>
</file>

<file path=ppt/slideLayouts/slideLayout808.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994316070"/>
      </p:ext>
    </p:extLst>
  </p:cSld>
  <p:clrMapOvr>
    <a:masterClrMapping/>
  </p:clrMapOvr>
  <p:timing>
    <p:tnLst>
      <p:par>
        <p:cTn id="1" dur="indefinite" restart="never" nodeType="tmRoot"/>
      </p:par>
    </p:tnLst>
  </p:timing>
</p:sldLayout>
</file>

<file path=ppt/slideLayouts/slideLayout809.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47298822"/>
      </p:ext>
    </p:extLst>
  </p:cSld>
  <p:clrMapOvr>
    <a:masterClrMapping/>
  </p:clrMapOvr>
  <p:timing>
    <p:tnLst>
      <p:par>
        <p:cT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533041198"/>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69507759"/>
      </p:ext>
    </p:extLst>
  </p:cSld>
  <p:clrMapOvr>
    <a:masterClrMapping/>
  </p:clrMapOvr>
  <p:timing>
    <p:tnLst>
      <p:par>
        <p:cTn id="1" dur="indefinite" restart="never" nodeType="tmRoot"/>
      </p:par>
    </p:tnLst>
  </p:timing>
</p:sldLayout>
</file>

<file path=ppt/slideLayouts/slideLayout811.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940330677"/>
      </p:ext>
    </p:extLst>
  </p:cSld>
  <p:clrMapOvr>
    <a:masterClrMapping/>
  </p:clrMapOvr>
  <p:timing>
    <p:tnLst>
      <p:par>
        <p:cTn id="1" dur="indefinite" restart="never" nodeType="tmRoot"/>
      </p:par>
    </p:tnLst>
  </p:timing>
</p:sldLayout>
</file>

<file path=ppt/slideLayouts/slideLayout812.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187033705"/>
      </p:ext>
    </p:extLst>
  </p:cSld>
  <p:clrMapOvr>
    <a:masterClrMapping/>
  </p:clrMapOvr>
  <p:timing>
    <p:tnLst>
      <p:par>
        <p:cTn id="1" dur="indefinite" restart="never" nodeType="tmRoot"/>
      </p:par>
    </p:tnLst>
  </p:timing>
</p:sldLayout>
</file>

<file path=ppt/slideLayouts/slideLayout813.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80256327"/>
      </p:ext>
    </p:extLst>
  </p:cSld>
  <p:clrMapOvr>
    <a:masterClrMapping/>
  </p:clrMapOvr>
  <p:timing>
    <p:tnLst>
      <p:par>
        <p:cTn id="1" dur="indefinite" restart="never" nodeType="tmRoot"/>
      </p:par>
    </p:tnLst>
  </p:timing>
</p:sldLayout>
</file>

<file path=ppt/slideLayouts/slideLayout814.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336110300"/>
      </p:ext>
    </p:extLst>
  </p:cSld>
  <p:clrMapOvr>
    <a:masterClrMapping/>
  </p:clrMapOvr>
  <p:timing>
    <p:tnLst>
      <p:par>
        <p:cTn id="1" dur="indefinite" restart="never" nodeType="tmRoot"/>
      </p:par>
    </p:tnLst>
  </p:timing>
</p:sldLayout>
</file>

<file path=ppt/slideLayouts/slideLayout815.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93533299"/>
      </p:ext>
    </p:extLst>
  </p:cSld>
  <p:clrMapOvr>
    <a:masterClrMapping/>
  </p:clrMapOvr>
  <p:timing>
    <p:tnLst>
      <p:par>
        <p:cTn id="1" dur="indefinite" restart="never" nodeType="tmRoot"/>
      </p:par>
    </p:tnLst>
  </p:timing>
</p:sldLayout>
</file>

<file path=ppt/slideLayouts/slideLayout816.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93985390"/>
      </p:ext>
    </p:extLst>
  </p:cSld>
  <p:clrMapOvr>
    <a:masterClrMapping/>
  </p:clrMapOvr>
  <p:timing>
    <p:tnLst>
      <p:par>
        <p:cTn id="1" dur="indefinite" restart="never" nodeType="tmRoot"/>
      </p:par>
    </p:tnLst>
  </p:timing>
</p:sldLayout>
</file>

<file path=ppt/slideLayouts/slideLayout817.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732881929"/>
      </p:ext>
    </p:extLst>
  </p:cSld>
  <p:clrMapOvr>
    <a:masterClrMapping/>
  </p:clrMapOvr>
  <p:timing>
    <p:tnLst>
      <p:par>
        <p:cTn id="1" dur="indefinite" restart="never" nodeType="tmRoot"/>
      </p:par>
    </p:tnLst>
  </p:timing>
</p:sldLayout>
</file>

<file path=ppt/slideLayouts/slideLayout818.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634510499"/>
      </p:ext>
    </p:extLst>
  </p:cSld>
  <p:clrMapOvr>
    <a:masterClrMapping/>
  </p:clrMapOvr>
  <p:timing>
    <p:tnLst>
      <p:par>
        <p:cTn id="1" dur="indefinite" restart="never" nodeType="tmRoot"/>
      </p:par>
    </p:tnLst>
  </p:timing>
</p:sldLayout>
</file>

<file path=ppt/slideLayouts/slideLayout819.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376551304"/>
      </p:ext>
    </p:extLst>
  </p:cSld>
  <p:clrMapOvr>
    <a:masterClrMapping/>
  </p:clrMapOvr>
  <p:timing>
    <p:tnLst>
      <p:par>
        <p:cT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82638" y="4407072"/>
            <a:ext cx="8420100" cy="1304973"/>
          </a:xfrm>
        </p:spPr>
        <p:txBody>
          <a:bodyPr anchor="t"/>
          <a:lstStyle>
            <a:lvl1pPr algn="l">
              <a:defRPr sz="4000" b="1" cap="all"/>
            </a:lvl1pPr>
          </a:lstStyle>
          <a:p>
            <a:r>
              <a:rPr lang="en-US" smtClean="0"/>
              <a:t>Click to edit Master title style</a:t>
            </a:r>
            <a:endParaRPr lang="es-ES"/>
          </a:p>
        </p:txBody>
      </p:sp>
      <p:sp>
        <p:nvSpPr>
          <p:cNvPr id="3" name="Text Placeholder 2"/>
          <p:cNvSpPr>
            <a:spLocks noGrp="1"/>
          </p:cNvSpPr>
          <p:nvPr>
            <p:ph type="body" idx="1"/>
          </p:nvPr>
        </p:nvSpPr>
        <p:spPr>
          <a:xfrm>
            <a:off x="782638" y="2906741"/>
            <a:ext cx="8420100" cy="1500187"/>
          </a:xfrm>
        </p:spPr>
        <p:txBody>
          <a:bodyPr anchor="b"/>
          <a:lstStyle>
            <a:lvl1pPr marL="0" indent="0">
              <a:buNone/>
              <a:defRPr sz="2000"/>
            </a:lvl1pPr>
            <a:lvl2pPr marL="456969" indent="0">
              <a:buNone/>
              <a:defRPr sz="1800"/>
            </a:lvl2pPr>
            <a:lvl3pPr marL="913939" indent="0">
              <a:buNone/>
              <a:defRPr sz="1600"/>
            </a:lvl3pPr>
            <a:lvl4pPr marL="1370908" indent="0">
              <a:buNone/>
              <a:defRPr sz="1400"/>
            </a:lvl4pPr>
            <a:lvl5pPr marL="1827880" indent="0">
              <a:buNone/>
              <a:defRPr sz="1400"/>
            </a:lvl5pPr>
            <a:lvl6pPr marL="2284848" indent="0">
              <a:buNone/>
              <a:defRPr sz="1400"/>
            </a:lvl6pPr>
            <a:lvl7pPr marL="2741818" indent="0">
              <a:buNone/>
              <a:defRPr sz="1400"/>
            </a:lvl7pPr>
            <a:lvl8pPr marL="3198788" indent="0">
              <a:buNone/>
              <a:defRPr sz="1400"/>
            </a:lvl8pPr>
            <a:lvl9pPr marL="3655760" indent="0">
              <a:buNone/>
              <a:defRPr sz="1400"/>
            </a:lvl9pPr>
          </a:lstStyle>
          <a:p>
            <a:pPr lvl="0"/>
            <a:r>
              <a:rPr lang="en-US" smtClean="0"/>
              <a:t>Click to edit Master text styles</a:t>
            </a:r>
          </a:p>
        </p:txBody>
      </p:sp>
    </p:spTree>
    <p:extLst>
      <p:ext uri="{BB962C8B-B14F-4D97-AF65-F5344CB8AC3E}">
        <p14:creationId xmlns:p14="http://schemas.microsoft.com/office/powerpoint/2010/main" val="1132572737"/>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05638752"/>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734678427"/>
      </p:ext>
    </p:extLst>
  </p:cSld>
  <p:clrMapOvr>
    <a:masterClrMapping/>
  </p:clrMapOvr>
  <p:timing>
    <p:tnLst>
      <p:par>
        <p:cTn id="1" dur="indefinite" restart="never" nodeType="tmRoot"/>
      </p:par>
    </p:tnLst>
  </p:timing>
</p:sldLayout>
</file>

<file path=ppt/slideLayouts/slideLayout822.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85203468"/>
      </p:ext>
    </p:extLst>
  </p:cSld>
  <p:clrMapOvr>
    <a:masterClrMapping/>
  </p:clrMapOvr>
  <p:timing>
    <p:tnLst>
      <p:par>
        <p:cTn id="1" dur="indefinite" restart="never" nodeType="tmRoot"/>
      </p:par>
    </p:tnLst>
  </p:timing>
</p:sldLayout>
</file>

<file path=ppt/slideLayouts/slideLayout823.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226981227"/>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79257027"/>
      </p:ext>
    </p:extLst>
  </p:cSld>
  <p:clrMapOvr>
    <a:masterClrMapping/>
  </p:clrMapOvr>
  <p:timing>
    <p:tnLst>
      <p:par>
        <p:cTn id="1" dur="indefinite" restart="never" nodeType="tmRoot"/>
      </p:par>
    </p:tnLst>
  </p:timing>
</p:sldLayout>
</file>

<file path=ppt/slideLayouts/slideLayout825.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820120657"/>
      </p:ext>
    </p:extLst>
  </p:cSld>
  <p:clrMapOvr>
    <a:masterClrMapping/>
  </p:clrMapOvr>
  <p:timing>
    <p:tnLst>
      <p:par>
        <p:cTn id="1" dur="indefinite" restart="never" nodeType="tmRoot"/>
      </p:par>
    </p:tnLst>
  </p:timing>
</p:sldLayout>
</file>

<file path=ppt/slideLayouts/slideLayout826.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06603277"/>
      </p:ext>
    </p:extLst>
  </p:cSld>
  <p:clrMapOvr>
    <a:masterClrMapping/>
  </p:clrMapOvr>
  <p:timing>
    <p:tnLst>
      <p:par>
        <p:cTn id="1" dur="indefinite" restart="never" nodeType="tmRoot"/>
      </p:par>
    </p:tnLst>
  </p:timing>
</p:sldLayout>
</file>

<file path=ppt/slideLayouts/slideLayout827.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030536754"/>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913252703"/>
      </p:ext>
    </p:extLst>
  </p:cSld>
  <p:clrMapOvr>
    <a:masterClrMapping/>
  </p:clrMapOvr>
  <p:timing>
    <p:tnLst>
      <p:par>
        <p:cTn id="1" dur="indefinite" restart="never" nodeType="tmRoot"/>
      </p:par>
    </p:tnLst>
  </p:timing>
</p:sldLayout>
</file>

<file path=ppt/slideLayouts/slideLayout829.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259658325"/>
      </p:ext>
    </p:extLst>
  </p:cSld>
  <p:clrMapOvr>
    <a:masterClrMapping/>
  </p:clrMapOvr>
  <p:timing>
    <p:tnLst>
      <p:par>
        <p:cT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sz="half" idx="1"/>
          </p:nvPr>
        </p:nvSpPr>
        <p:spPr>
          <a:xfrm>
            <a:off x="415957"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Content Placeholder 3"/>
          <p:cNvSpPr>
            <a:spLocks noGrp="1"/>
          </p:cNvSpPr>
          <p:nvPr>
            <p:ph sz="half" idx="2"/>
          </p:nvPr>
        </p:nvSpPr>
        <p:spPr>
          <a:xfrm>
            <a:off x="5029312" y="1123974"/>
            <a:ext cx="4460875" cy="51847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Tree>
    <p:extLst>
      <p:ext uri="{BB962C8B-B14F-4D97-AF65-F5344CB8AC3E}">
        <p14:creationId xmlns:p14="http://schemas.microsoft.com/office/powerpoint/2010/main" val="1505213813"/>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054509552"/>
      </p:ext>
    </p:extLst>
  </p:cSld>
  <p:clrMapOvr>
    <a:masterClrMapping/>
  </p:clrMapOvr>
  <p:timing>
    <p:tnLst>
      <p:par>
        <p:cTn id="1" dur="indefinite" restart="never" nodeType="tmRoot"/>
      </p:par>
    </p:tnLst>
  </p:timing>
</p:sldLayout>
</file>

<file path=ppt/slideLayouts/slideLayout831.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054407436"/>
      </p:ext>
    </p:extLst>
  </p:cSld>
  <p:clrMapOvr>
    <a:masterClrMapping/>
  </p:clrMapOvr>
  <p:timing>
    <p:tnLst>
      <p:par>
        <p:cTn id="1" dur="indefinite" restart="never" nodeType="tmRoot"/>
      </p:par>
    </p:tnLst>
  </p:timing>
</p:sldLayout>
</file>

<file path=ppt/slideLayouts/slideLayout832.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98103856"/>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241112375"/>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676449979"/>
      </p:ext>
    </p:extLst>
  </p:cSld>
  <p:clrMapOvr>
    <a:masterClrMapping/>
  </p:clrMapOvr>
  <p:timing>
    <p:tnLst>
      <p:par>
        <p:cTn id="1" dur="indefinite" restart="never" nodeType="tmRoot"/>
      </p:par>
    </p:tnLst>
  </p:timing>
</p:sldLayout>
</file>

<file path=ppt/slideLayouts/slideLayout83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336686195"/>
      </p:ext>
    </p:extLst>
  </p:cSld>
  <p:clrMapOvr>
    <a:masterClrMapping/>
  </p:clrMapOvr>
  <p:timing>
    <p:tnLst>
      <p:par>
        <p:cTn id="1" dur="indefinite" restart="never" nodeType="tmRoot"/>
      </p:par>
    </p:tnLst>
  </p:timing>
</p:sldLayout>
</file>

<file path=ppt/slideLayouts/slideLayout836.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040196796"/>
      </p:ext>
    </p:extLst>
  </p:cSld>
  <p:clrMapOvr>
    <a:masterClrMapping/>
  </p:clrMapOvr>
  <p:timing>
    <p:tnLst>
      <p:par>
        <p:cTn id="1" dur="indefinite" restart="never" nodeType="tmRoot"/>
      </p:par>
    </p:tnLst>
  </p:timing>
</p:sldLayout>
</file>

<file path=ppt/slideLayouts/slideLayout837.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001944070"/>
      </p:ext>
    </p:extLst>
  </p:cSld>
  <p:clrMapOvr>
    <a:masterClrMapping/>
  </p:clrMapOvr>
  <p:timing>
    <p:tnLst>
      <p:par>
        <p:cTn id="1" dur="indefinite" restart="never" nodeType="tmRoot"/>
      </p:par>
    </p:tnLst>
  </p:timing>
</p:sldLayout>
</file>

<file path=ppt/slideLayouts/slideLayout838.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64113999"/>
      </p:ext>
    </p:extLst>
  </p:cSld>
  <p:clrMapOvr>
    <a:masterClrMapping/>
  </p:clrMapOvr>
  <p:timing>
    <p:tnLst>
      <p:par>
        <p:cTn id="1" dur="indefinite" restart="never" nodeType="tmRoot"/>
      </p:par>
    </p:tnLst>
  </p:timing>
</p:sldLayout>
</file>

<file path=ppt/slideLayouts/slideLayout839.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524191321"/>
      </p:ext>
    </p:extLst>
  </p:cSld>
  <p:clrMapOvr>
    <a:masterClrMapping/>
  </p:clrMapOvr>
  <p:timing>
    <p:tnLst>
      <p:par>
        <p:cT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95318" y="274828"/>
            <a:ext cx="8915400" cy="293607"/>
          </a:xfrm>
        </p:spPr>
        <p:txBody>
          <a:bodyPr/>
          <a:lstStyle>
            <a:lvl1pPr>
              <a:defRPr/>
            </a:lvl1pPr>
          </a:lstStyle>
          <a:p>
            <a:r>
              <a:rPr lang="en-US" smtClean="0"/>
              <a:t>Click to edit Master title style</a:t>
            </a:r>
            <a:endParaRPr lang="es-ES"/>
          </a:p>
        </p:txBody>
      </p:sp>
      <p:sp>
        <p:nvSpPr>
          <p:cNvPr id="3" name="Text Placeholder 2"/>
          <p:cNvSpPr>
            <a:spLocks noGrp="1"/>
          </p:cNvSpPr>
          <p:nvPr>
            <p:ph type="body" idx="1"/>
          </p:nvPr>
        </p:nvSpPr>
        <p:spPr>
          <a:xfrm>
            <a:off x="495300" y="1535113"/>
            <a:ext cx="4376738"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95300" y="2174875"/>
            <a:ext cx="437673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Text Placeholder 4"/>
          <p:cNvSpPr>
            <a:spLocks noGrp="1"/>
          </p:cNvSpPr>
          <p:nvPr>
            <p:ph type="body" sz="quarter" idx="3"/>
          </p:nvPr>
        </p:nvSpPr>
        <p:spPr>
          <a:xfrm>
            <a:off x="5032432" y="1535113"/>
            <a:ext cx="4378325" cy="639762"/>
          </a:xfrm>
        </p:spPr>
        <p:txBody>
          <a:bodyPr anchor="b"/>
          <a:lstStyle>
            <a:lvl1pPr marL="0" indent="0">
              <a:buNone/>
              <a:defRPr sz="2400" b="1"/>
            </a:lvl1pPr>
            <a:lvl2pPr marL="456969" indent="0">
              <a:buNone/>
              <a:defRPr sz="2000" b="1"/>
            </a:lvl2pPr>
            <a:lvl3pPr marL="913939" indent="0">
              <a:buNone/>
              <a:defRPr sz="1800" b="1"/>
            </a:lvl3pPr>
            <a:lvl4pPr marL="1370908" indent="0">
              <a:buNone/>
              <a:defRPr sz="1600" b="1"/>
            </a:lvl4pPr>
            <a:lvl5pPr marL="1827880" indent="0">
              <a:buNone/>
              <a:defRPr sz="1600" b="1"/>
            </a:lvl5pPr>
            <a:lvl6pPr marL="2284848" indent="0">
              <a:buNone/>
              <a:defRPr sz="1600" b="1"/>
            </a:lvl6pPr>
            <a:lvl7pPr marL="2741818" indent="0">
              <a:buNone/>
              <a:defRPr sz="1600" b="1"/>
            </a:lvl7pPr>
            <a:lvl8pPr marL="3198788" indent="0">
              <a:buNone/>
              <a:defRPr sz="1600" b="1"/>
            </a:lvl8pPr>
            <a:lvl9pPr marL="365576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032432" y="2174875"/>
            <a:ext cx="437832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Tree>
    <p:extLst>
      <p:ext uri="{BB962C8B-B14F-4D97-AF65-F5344CB8AC3E}">
        <p14:creationId xmlns:p14="http://schemas.microsoft.com/office/powerpoint/2010/main" val="940659284"/>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809023608"/>
      </p:ext>
    </p:extLst>
  </p:cSld>
  <p:clrMapOvr>
    <a:masterClrMapping/>
  </p:clrMapOvr>
  <p:timing>
    <p:tnLst>
      <p:par>
        <p:cTn id="1" dur="indefinite" restart="never" nodeType="tmRoot"/>
      </p:par>
    </p:tnLst>
  </p:timing>
</p:sldLayout>
</file>

<file path=ppt/slideLayouts/slideLayout841.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210300388"/>
      </p:ext>
    </p:extLst>
  </p:cSld>
  <p:clrMapOvr>
    <a:masterClrMapping/>
  </p:clrMapOvr>
  <p:timing>
    <p:tnLst>
      <p:par>
        <p:cTn id="1" dur="indefinite" restart="never" nodeType="tmRoot"/>
      </p:par>
    </p:tnLst>
  </p:timing>
</p:sldLayout>
</file>

<file path=ppt/slideLayouts/slideLayout842.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658565969"/>
      </p:ext>
    </p:extLst>
  </p:cSld>
  <p:clrMapOvr>
    <a:masterClrMapping/>
  </p:clrMapOvr>
  <p:timing>
    <p:tnLst>
      <p:par>
        <p:cTn id="1" dur="indefinite" restart="never" nodeType="tmRoot"/>
      </p:par>
    </p:tnLst>
  </p:timing>
</p:sldLayout>
</file>

<file path=ppt/slideLayouts/slideLayout843.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139485565"/>
      </p:ext>
    </p:extLst>
  </p:cSld>
  <p:clrMapOvr>
    <a:masterClrMapping/>
  </p:clrMapOvr>
  <p:timing>
    <p:tnLst>
      <p:par>
        <p:cTn id="1" dur="indefinite" restart="never" nodeType="tmRoot"/>
      </p:par>
    </p:tnLst>
  </p:timing>
</p:sldLayout>
</file>

<file path=ppt/slideLayouts/slideLayout844.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29508792"/>
      </p:ext>
    </p:extLst>
  </p:cSld>
  <p:clrMapOvr>
    <a:masterClrMapping/>
  </p:clrMapOvr>
  <p:timing>
    <p:tnLst>
      <p:par>
        <p:cTn id="1" dur="indefinite" restart="never" nodeType="tmRoot"/>
      </p:par>
    </p:tnLst>
  </p:timing>
</p:sldLayout>
</file>

<file path=ppt/slideLayouts/slideLayout845.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240740991"/>
      </p:ext>
    </p:extLst>
  </p:cSld>
  <p:clrMapOvr>
    <a:masterClrMapping/>
  </p:clrMapOvr>
  <p:timing>
    <p:tnLst>
      <p:par>
        <p:cTn id="1" dur="indefinite" restart="never" nodeType="tmRoot"/>
      </p:par>
    </p:tnLst>
  </p:timing>
</p:sldLayout>
</file>

<file path=ppt/slideLayouts/slideLayout846.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17653309"/>
      </p:ext>
    </p:extLst>
  </p:cSld>
  <p:clrMapOvr>
    <a:masterClrMapping/>
  </p:clrMapOvr>
  <p:timing>
    <p:tnLst>
      <p:par>
        <p:cTn id="1" dur="indefinite" restart="never" nodeType="tmRoot"/>
      </p:par>
    </p:tnLst>
  </p:timing>
</p:sldLayout>
</file>

<file path=ppt/slideLayouts/slideLayout847.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983424574"/>
      </p:ext>
    </p:extLst>
  </p:cSld>
  <p:clrMapOvr>
    <a:masterClrMapping/>
  </p:clrMapOvr>
  <p:timing>
    <p:tnLst>
      <p:par>
        <p:cTn id="1" dur="indefinite" restart="never" nodeType="tmRoot"/>
      </p:par>
    </p:tnLst>
  </p:timing>
</p:sldLayout>
</file>

<file path=ppt/slideLayouts/slideLayout848.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14294641"/>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04024349"/>
      </p:ext>
    </p:extLst>
  </p:cSld>
  <p:clrMapOvr>
    <a:masterClrMapping/>
  </p:clrMapOvr>
  <p:timing>
    <p:tnLst>
      <p:par>
        <p:cT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4"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107682753"/>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17523068"/>
      </p:ext>
    </p:extLst>
  </p:cSld>
  <p:clrMapOvr>
    <a:masterClrMapping/>
  </p:clrMapOvr>
  <p:timing>
    <p:tnLst>
      <p:par>
        <p:cTn id="1" dur="indefinite" restart="never" nodeType="tmRoot"/>
      </p:par>
    </p:tnLst>
  </p:timing>
</p:sldLayout>
</file>

<file path=ppt/slideLayouts/slideLayout851.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124868530"/>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31288221"/>
      </p:ext>
    </p:extLst>
  </p:cSld>
  <p:clrMapOvr>
    <a:masterClrMapping/>
  </p:clrMapOvr>
  <p:timing>
    <p:tnLst>
      <p:par>
        <p:cTn id="1" dur="indefinite" restart="never" nodeType="tmRoot"/>
      </p:par>
    </p:tnLst>
  </p:timing>
</p:sldLayout>
</file>

<file path=ppt/slideLayouts/slideLayout853.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971150451"/>
      </p:ext>
    </p:extLst>
  </p:cSld>
  <p:clrMapOvr>
    <a:masterClrMapping/>
  </p:clrMapOvr>
  <p:timing>
    <p:tnLst>
      <p:par>
        <p:cTn id="1" dur="indefinite" restart="never" nodeType="tmRoot"/>
      </p:par>
    </p:tnLst>
  </p:timing>
</p:sldLayout>
</file>

<file path=ppt/slideLayouts/slideLayout854.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126931808"/>
      </p:ext>
    </p:extLst>
  </p:cSld>
  <p:clrMapOvr>
    <a:masterClrMapping/>
  </p:clrMapOvr>
  <p:timing>
    <p:tnLst>
      <p:par>
        <p:cTn id="1" dur="indefinite" restart="never" nodeType="tmRoot"/>
      </p:par>
    </p:tnLst>
  </p:timing>
</p:sldLayout>
</file>

<file path=ppt/slideLayouts/slideLayout855.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710190927"/>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882883128"/>
      </p:ext>
    </p:extLst>
  </p:cSld>
  <p:clrMapOvr>
    <a:masterClrMapping/>
  </p:clrMapOvr>
  <p:timing>
    <p:tnLst>
      <p:par>
        <p:cTn id="1" dur="indefinite" restart="never" nodeType="tmRoot"/>
      </p:par>
    </p:tnLst>
  </p:timing>
</p:sldLayout>
</file>

<file path=ppt/slideLayouts/slideLayout857.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122283735"/>
      </p:ext>
    </p:extLst>
  </p:cSld>
  <p:clrMapOvr>
    <a:masterClrMapping/>
  </p:clrMapOvr>
  <p:timing>
    <p:tnLst>
      <p:par>
        <p:cTn id="1" dur="indefinite" restart="never" nodeType="tmRoot"/>
      </p:par>
    </p:tnLst>
  </p:timing>
</p:sldLayout>
</file>

<file path=ppt/slideLayouts/slideLayout858.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595480021"/>
      </p:ext>
    </p:extLst>
  </p:cSld>
  <p:clrMapOvr>
    <a:masterClrMapping/>
  </p:clrMapOvr>
  <p:timing>
    <p:tnLst>
      <p:par>
        <p:cTn id="1" dur="indefinite" restart="never" nodeType="tmRoot"/>
      </p:par>
    </p:tnLst>
  </p:timing>
</p:sldLayout>
</file>

<file path=ppt/slideLayouts/slideLayout859.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40332222"/>
      </p:ext>
    </p:extLst>
  </p:cSld>
  <p:clrMapOvr>
    <a:masterClrMapping/>
  </p:clrMapOvr>
  <p:timing>
    <p:tnLst>
      <p:par>
        <p:cT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510806211"/>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77553641"/>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4006669578"/>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613394390"/>
      </p:ext>
    </p:extLst>
  </p:cSld>
  <p:clrMapOvr>
    <a:masterClrMapping/>
  </p:clrMapOvr>
  <p:timing>
    <p:tnLst>
      <p:par>
        <p:cTn id="1" dur="indefinite" restart="never" nodeType="tmRoot"/>
      </p:par>
    </p:tnLst>
  </p:timing>
</p:sldLayout>
</file>

<file path=ppt/slideLayouts/slideLayout86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03806254"/>
      </p:ext>
    </p:extLst>
  </p:cSld>
  <p:clrMapOvr>
    <a:masterClrMapping/>
  </p:clrMapOvr>
  <p:timing>
    <p:tnLst>
      <p:par>
        <p:cTn id="1" dur="indefinite" restart="never" nodeType="tmRoot"/>
      </p:par>
    </p:tnLst>
  </p:timing>
</p:sldLayout>
</file>

<file path=ppt/slideLayouts/slideLayout864.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100705684"/>
      </p:ext>
    </p:extLst>
  </p:cSld>
  <p:clrMapOvr>
    <a:masterClrMapping/>
  </p:clrMapOvr>
  <p:timing>
    <p:tnLst>
      <p:par>
        <p:cTn id="1" dur="indefinite" restart="never" nodeType="tmRoot"/>
      </p:par>
    </p:tnLst>
  </p:timing>
</p:sldLayout>
</file>

<file path=ppt/slideLayouts/slideLayout865.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4262256173"/>
      </p:ext>
    </p:extLst>
  </p:cSld>
  <p:clrMapOvr>
    <a:masterClrMapping/>
  </p:clrMapOvr>
  <p:timing>
    <p:tnLst>
      <p:par>
        <p:cTn id="1" dur="indefinite" restart="never" nodeType="tmRoot"/>
      </p:par>
    </p:tnLst>
  </p:timing>
</p:sldLayout>
</file>

<file path=ppt/slideLayouts/slideLayout866.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9707638"/>
      </p:ext>
    </p:extLst>
  </p:cSld>
  <p:clrMapOvr>
    <a:masterClrMapping/>
  </p:clrMapOvr>
  <p:timing>
    <p:tnLst>
      <p:par>
        <p:cTn id="1" dur="indefinite" restart="never" nodeType="tmRoot"/>
      </p:par>
    </p:tnLst>
  </p:timing>
</p:sldLayout>
</file>

<file path=ppt/slideLayouts/slideLayout867.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928317671"/>
      </p:ext>
    </p:extLst>
  </p:cSld>
  <p:clrMapOvr>
    <a:masterClrMapping/>
  </p:clrMapOvr>
  <p:timing>
    <p:tnLst>
      <p:par>
        <p:cTn id="1" dur="indefinite" restart="never" nodeType="tmRoot"/>
      </p:par>
    </p:tnLst>
  </p:timing>
</p:sldLayout>
</file>

<file path=ppt/slideLayouts/slideLayout868.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73322205"/>
      </p:ext>
    </p:extLst>
  </p:cSld>
  <p:clrMapOvr>
    <a:masterClrMapping/>
  </p:clrMapOvr>
  <p:timing>
    <p:tnLst>
      <p:par>
        <p:cTn id="1" dur="indefinite" restart="never" nodeType="tmRoot"/>
      </p:par>
    </p:tnLst>
  </p:timing>
</p:sldLayout>
</file>

<file path=ppt/slideLayouts/slideLayout869.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932901823"/>
      </p:ext>
    </p:extLst>
  </p:cSld>
  <p:clrMapOvr>
    <a:masterClrMapping/>
  </p:clrMapOvr>
  <p:timing>
    <p:tnLst>
      <p:par>
        <p:cT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95325" y="273051"/>
            <a:ext cx="3259138" cy="652486"/>
          </a:xfrm>
        </p:spPr>
        <p:txBody>
          <a:bodyPr/>
          <a:lstStyle>
            <a:lvl1pPr algn="l">
              <a:defRPr sz="2000" b="1"/>
            </a:lvl1pPr>
          </a:lstStyle>
          <a:p>
            <a:r>
              <a:rPr lang="en-US" smtClean="0"/>
              <a:t>Click to edit Master title style</a:t>
            </a:r>
            <a:endParaRPr lang="es-ES"/>
          </a:p>
        </p:txBody>
      </p:sp>
      <p:sp>
        <p:nvSpPr>
          <p:cNvPr id="3" name="Content Placeholder 2"/>
          <p:cNvSpPr>
            <a:spLocks noGrp="1"/>
          </p:cNvSpPr>
          <p:nvPr>
            <p:ph idx="1"/>
          </p:nvPr>
        </p:nvSpPr>
        <p:spPr>
          <a:xfrm>
            <a:off x="3873509" y="273072"/>
            <a:ext cx="553720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Text Placeholder 3"/>
          <p:cNvSpPr>
            <a:spLocks noGrp="1"/>
          </p:cNvSpPr>
          <p:nvPr>
            <p:ph type="body" sz="half" idx="2"/>
          </p:nvPr>
        </p:nvSpPr>
        <p:spPr>
          <a:xfrm>
            <a:off x="495325" y="1435103"/>
            <a:ext cx="3259138" cy="4691063"/>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157697805"/>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934647534"/>
      </p:ext>
    </p:extLst>
  </p:cSld>
  <p:clrMapOvr>
    <a:masterClrMapping/>
  </p:clrMapOvr>
  <p:timing>
    <p:tnLst>
      <p:par>
        <p:cTn id="1" dur="indefinite" restart="never" nodeType="tmRoot"/>
      </p:par>
    </p:tnLst>
  </p:timing>
</p:sldLayout>
</file>

<file path=ppt/slideLayouts/slideLayout871.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245177980"/>
      </p:ext>
    </p:extLst>
  </p:cSld>
  <p:clrMapOvr>
    <a:masterClrMapping/>
  </p:clrMapOvr>
  <p:timing>
    <p:tnLst>
      <p:par>
        <p:cTn id="1" dur="indefinite" restart="never" nodeType="tmRoot"/>
      </p:par>
    </p:tnLst>
  </p:timing>
</p:sldLayout>
</file>

<file path=ppt/slideLayouts/slideLayout872.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82104071"/>
      </p:ext>
    </p:extLst>
  </p:cSld>
  <p:clrMapOvr>
    <a:masterClrMapping/>
  </p:clrMapOvr>
  <p:timing>
    <p:tnLst>
      <p:par>
        <p:cTn id="1" dur="indefinite" restart="never" nodeType="tmRoot"/>
      </p:par>
    </p:tnLst>
  </p:timing>
</p:sldLayout>
</file>

<file path=ppt/slideLayouts/slideLayout873.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473173717"/>
      </p:ext>
    </p:extLst>
  </p:cSld>
  <p:clrMapOvr>
    <a:masterClrMapping/>
  </p:clrMapOvr>
  <p:timing>
    <p:tnLst>
      <p:par>
        <p:cTn id="1" dur="indefinite" restart="never" nodeType="tmRoot"/>
      </p:par>
    </p:tnLst>
  </p:timing>
</p:sldLayout>
</file>

<file path=ppt/slideLayouts/slideLayout874.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587677757"/>
      </p:ext>
    </p:extLst>
  </p:cSld>
  <p:clrMapOvr>
    <a:masterClrMapping/>
  </p:clrMapOvr>
  <p:timing>
    <p:tnLst>
      <p:par>
        <p:cTn id="1" dur="indefinite" restart="never" nodeType="tmRoot"/>
      </p:par>
    </p:tnLst>
  </p:timing>
</p:sldLayout>
</file>

<file path=ppt/slideLayouts/slideLayout875.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12863006"/>
      </p:ext>
    </p:extLst>
  </p:cSld>
  <p:clrMapOvr>
    <a:masterClrMapping/>
  </p:clrMapOvr>
  <p:timing>
    <p:tnLst>
      <p:par>
        <p:cTn id="1" dur="indefinite" restart="never" nodeType="tmRoot"/>
      </p:par>
    </p:tnLst>
  </p:timing>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18750986"/>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11307555"/>
      </p:ext>
    </p:extLst>
  </p:cSld>
  <p:clrMapOvr>
    <a:masterClrMapping/>
  </p:clrMapOvr>
  <p:timing>
    <p:tnLst>
      <p:par>
        <p:cTn id="1" dur="indefinite" restart="never" nodeType="tmRoot"/>
      </p:par>
    </p:tnLst>
  </p:timing>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370230085"/>
      </p:ext>
    </p:extLst>
  </p:cSld>
  <p:clrMapOvr>
    <a:masterClrMapping/>
  </p:clrMapOvr>
  <p:timing>
    <p:tnLst>
      <p:par>
        <p:cTn id="1" dur="indefinite" restart="never" nodeType="tmRoot"/>
      </p:par>
    </p:tnLst>
  </p:timing>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75220019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41531" y="4800775"/>
            <a:ext cx="5943600" cy="326243"/>
          </a:xfrm>
        </p:spPr>
        <p:txBody>
          <a:bodyPr/>
          <a:lstStyle>
            <a:lvl1pPr algn="l">
              <a:defRPr sz="2000" b="1"/>
            </a:lvl1pPr>
          </a:lstStyle>
          <a:p>
            <a:r>
              <a:rPr lang="en-US" smtClean="0"/>
              <a:t>Click to edit Master title style</a:t>
            </a:r>
            <a:endParaRPr lang="es-ES"/>
          </a:p>
        </p:txBody>
      </p:sp>
      <p:sp>
        <p:nvSpPr>
          <p:cNvPr id="3" name="Picture Placeholder 2"/>
          <p:cNvSpPr>
            <a:spLocks noGrp="1"/>
          </p:cNvSpPr>
          <p:nvPr>
            <p:ph type="pic" idx="1"/>
          </p:nvPr>
        </p:nvSpPr>
        <p:spPr>
          <a:xfrm>
            <a:off x="1941531" y="612775"/>
            <a:ext cx="5943600" cy="4114800"/>
          </a:xfrm>
        </p:spPr>
        <p:txBody>
          <a:bodyPr/>
          <a:lstStyle>
            <a:lvl1pPr marL="0" indent="0">
              <a:buNone/>
              <a:defRPr sz="3200"/>
            </a:lvl1pPr>
            <a:lvl2pPr marL="456969" indent="0">
              <a:buNone/>
              <a:defRPr sz="2800"/>
            </a:lvl2pPr>
            <a:lvl3pPr marL="913939" indent="0">
              <a:buNone/>
              <a:defRPr sz="2400"/>
            </a:lvl3pPr>
            <a:lvl4pPr marL="1370908" indent="0">
              <a:buNone/>
              <a:defRPr sz="2000"/>
            </a:lvl4pPr>
            <a:lvl5pPr marL="1827880" indent="0">
              <a:buNone/>
              <a:defRPr sz="2000"/>
            </a:lvl5pPr>
            <a:lvl6pPr marL="2284848" indent="0">
              <a:buNone/>
              <a:defRPr sz="2000"/>
            </a:lvl6pPr>
            <a:lvl7pPr marL="2741818" indent="0">
              <a:buNone/>
              <a:defRPr sz="2000"/>
            </a:lvl7pPr>
            <a:lvl8pPr marL="3198788" indent="0">
              <a:buNone/>
              <a:defRPr sz="2000"/>
            </a:lvl8pPr>
            <a:lvl9pPr marL="3655760" indent="0">
              <a:buNone/>
              <a:defRPr sz="2000"/>
            </a:lvl9pPr>
          </a:lstStyle>
          <a:p>
            <a:pPr lvl="0"/>
            <a:endParaRPr lang="es-ES" noProof="0" smtClean="0"/>
          </a:p>
        </p:txBody>
      </p:sp>
      <p:sp>
        <p:nvSpPr>
          <p:cNvPr id="4" name="Text Placeholder 3"/>
          <p:cNvSpPr>
            <a:spLocks noGrp="1"/>
          </p:cNvSpPr>
          <p:nvPr>
            <p:ph type="body" sz="half" idx="2"/>
          </p:nvPr>
        </p:nvSpPr>
        <p:spPr>
          <a:xfrm>
            <a:off x="1941531" y="5367338"/>
            <a:ext cx="5943600" cy="804862"/>
          </a:xfrm>
        </p:spPr>
        <p:txBody>
          <a:bodyPr/>
          <a:lstStyle>
            <a:lvl1pPr marL="0" indent="0">
              <a:buNone/>
              <a:defRPr sz="1400"/>
            </a:lvl1pPr>
            <a:lvl2pPr marL="456969" indent="0">
              <a:buNone/>
              <a:defRPr sz="1200"/>
            </a:lvl2pPr>
            <a:lvl3pPr marL="913939" indent="0">
              <a:buNone/>
              <a:defRPr sz="1000"/>
            </a:lvl3pPr>
            <a:lvl4pPr marL="1370908" indent="0">
              <a:buNone/>
              <a:defRPr sz="900"/>
            </a:lvl4pPr>
            <a:lvl5pPr marL="1827880" indent="0">
              <a:buNone/>
              <a:defRPr sz="900"/>
            </a:lvl5pPr>
            <a:lvl6pPr marL="2284848" indent="0">
              <a:buNone/>
              <a:defRPr sz="900"/>
            </a:lvl6pPr>
            <a:lvl7pPr marL="2741818" indent="0">
              <a:buNone/>
              <a:defRPr sz="900"/>
            </a:lvl7pPr>
            <a:lvl8pPr marL="3198788" indent="0">
              <a:buNone/>
              <a:defRPr sz="900"/>
            </a:lvl8pPr>
            <a:lvl9pPr marL="3655760" indent="0">
              <a:buNone/>
              <a:defRPr sz="900"/>
            </a:lvl9pPr>
          </a:lstStyle>
          <a:p>
            <a:pPr lvl="0"/>
            <a:r>
              <a:rPr lang="en-US" smtClean="0"/>
              <a:t>Click to edit Master text styles</a:t>
            </a:r>
          </a:p>
        </p:txBody>
      </p:sp>
      <p:sp>
        <p:nvSpPr>
          <p:cNvPr id="6"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3126405601"/>
      </p:ext>
    </p:extLst>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89471752"/>
      </p:ext>
    </p:extLst>
  </p:cSld>
  <p:clrMapOvr>
    <a:masterClrMapping/>
  </p:clrMapOvr>
  <p:timing>
    <p:tnLst>
      <p:par>
        <p:cTn id="1" dur="indefinite" restart="never" nodeType="tmRoot"/>
      </p:par>
    </p:tnLst>
  </p:timing>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26016855"/>
      </p:ext>
    </p:extLst>
  </p:cSld>
  <p:clrMapOvr>
    <a:masterClrMapping/>
  </p:clrMapOvr>
  <p:timing>
    <p:tnLst>
      <p:par>
        <p:cTn id="1" dur="indefinite" restart="never" nodeType="tmRoot"/>
      </p:par>
    </p:tnLst>
  </p:timing>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01988450"/>
      </p:ext>
    </p:extLst>
  </p:cSld>
  <p:clrMapOvr>
    <a:masterClrMapping/>
  </p:clrMapOvr>
  <p:timing>
    <p:tnLst>
      <p:par>
        <p:cTn id="1" dur="indefinite" restart="never" nodeType="tmRoot"/>
      </p:par>
    </p:tnLst>
  </p:timing>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59391182"/>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47096096"/>
      </p:ext>
    </p:extLst>
  </p:cSld>
  <p:clrMapOvr>
    <a:masterClrMapping/>
  </p:clrMapOvr>
  <p:timing>
    <p:tnLst>
      <p:par>
        <p:cTn id="1" dur="indefinite" restart="never" nodeType="tmRoot"/>
      </p:par>
    </p:tnLst>
  </p:timing>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576572108"/>
      </p:ext>
    </p:extLst>
  </p:cSld>
  <p:clrMapOvr>
    <a:masterClrMapping/>
  </p:clrMapOvr>
  <p:timing>
    <p:tnLst>
      <p:par>
        <p:cTn id="1" dur="indefinite" restart="never" nodeType="tmRoot"/>
      </p:par>
    </p:tnLst>
  </p:timing>
</p:sldLayout>
</file>

<file path=ppt/slideLayouts/slideLayout886.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065974513"/>
      </p:ext>
    </p:extLst>
  </p:cSld>
  <p:clrMapOvr>
    <a:masterClrMapping/>
  </p:clrMapOvr>
  <p:timing>
    <p:tnLst>
      <p:par>
        <p:cTn id="1" dur="indefinite" restart="never" nodeType="tmRoot"/>
      </p:par>
    </p:tnLst>
  </p:timing>
</p:sldLayout>
</file>

<file path=ppt/slideLayouts/slideLayout887.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989512864"/>
      </p:ext>
    </p:extLst>
  </p:cSld>
  <p:clrMapOvr>
    <a:masterClrMapping/>
  </p:clrMapOvr>
  <p:timing>
    <p:tnLst>
      <p:par>
        <p:cTn id="1" dur="indefinite" restart="never" nodeType="tmRoot"/>
      </p:par>
    </p:tnLst>
  </p:timing>
</p:sldLayout>
</file>

<file path=ppt/slideLayouts/slideLayout888.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67691682"/>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60131973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699208940"/>
      </p:ext>
    </p:extLst>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417590984"/>
      </p:ext>
    </p:extLst>
  </p:cSld>
  <p:clrMapOvr>
    <a:masterClrMapping/>
  </p:clrMapOvr>
  <p:timing>
    <p:tnLst>
      <p:par>
        <p:cTn id="1" dur="indefinite" restart="never" nodeType="tmRoot"/>
      </p:par>
    </p:tnLst>
  </p:timing>
</p:sldLayout>
</file>

<file path=ppt/slideLayouts/slideLayout89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89"/>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4" y="2695576"/>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3" y="3516314"/>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738972533"/>
      </p:ext>
    </p:extLst>
  </p:cSld>
  <p:clrMapOvr>
    <a:masterClrMapping/>
  </p:clrMapOvr>
  <p:timing>
    <p:tnLst>
      <p:par>
        <p:cTn id="1" dur="indefinite" restart="never" nodeType="tmRoot"/>
      </p:par>
    </p:tnLst>
  </p:timing>
</p:sldLayout>
</file>

<file path=ppt/slideLayouts/slideLayout892.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6" y="6558211"/>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4457" y="6613431"/>
            <a:ext cx="575537" cy="99169"/>
          </a:xfrm>
          <a:prstGeom prst="rect">
            <a:avLst/>
          </a:prstGeom>
        </p:spPr>
      </p:pic>
    </p:spTree>
    <p:extLst>
      <p:ext uri="{BB962C8B-B14F-4D97-AF65-F5344CB8AC3E}">
        <p14:creationId xmlns:p14="http://schemas.microsoft.com/office/powerpoint/2010/main" val="1375126057"/>
      </p:ext>
    </p:extLst>
  </p:cSld>
  <p:clrMapOvr>
    <a:masterClrMapping/>
  </p:clrMapOvr>
  <p:timing>
    <p:tnLst>
      <p:par>
        <p:cTn id="1" dur="indefinite" restart="never" nodeType="tmRoot"/>
      </p:par>
    </p:tnLst>
  </p:timing>
</p:sldLayout>
</file>

<file path=ppt/slideLayouts/slideLayout893.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0"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3402764152"/>
      </p:ext>
    </p:extLst>
  </p:cSld>
  <p:clrMapOvr>
    <a:masterClrMapping/>
  </p:clrMapOvr>
  <p:timing>
    <p:tnLst>
      <p:par>
        <p:cTn id="1" dur="indefinite" restart="never" nodeType="tmRoot"/>
      </p:par>
    </p:tnLst>
  </p:timing>
</p:sldLayout>
</file>

<file path=ppt/slideLayouts/slideLayout894.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0"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9999164"/>
      </p:ext>
    </p:extLst>
  </p:cSld>
  <p:clrMapOvr>
    <a:masterClrMapping/>
  </p:clrMapOvr>
  <p:timing>
    <p:tnLst>
      <p:par>
        <p:cTn id="1" dur="indefinite" restart="never" nodeType="tmRoot"/>
      </p:par>
    </p:tnLst>
  </p:timing>
</p:sldLayout>
</file>

<file path=ppt/slideLayouts/slideLayout895.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548961876"/>
      </p:ext>
    </p:extLst>
  </p:cSld>
  <p:clrMapOvr>
    <a:masterClrMapping/>
  </p:clrMapOvr>
  <p:timing>
    <p:tnLst>
      <p:par>
        <p:cTn id="1" dur="indefinite" restart="never" nodeType="tmRoot"/>
      </p:par>
    </p:tnLst>
  </p:timing>
</p:sldLayout>
</file>

<file path=ppt/slideLayouts/slideLayout896.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4"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002800854"/>
      </p:ext>
    </p:extLst>
  </p:cSld>
  <p:clrMapOvr>
    <a:masterClrMapping/>
  </p:clrMapOvr>
  <p:timing>
    <p:tnLst>
      <p:par>
        <p:cTn id="1" dur="indefinite" restart="never" nodeType="tmRoot"/>
      </p:par>
    </p:tnLst>
  </p:timing>
</p:sldLayout>
</file>

<file path=ppt/slideLayouts/slideLayout897.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4"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236540394"/>
      </p:ext>
    </p:extLst>
  </p:cSld>
  <p:clrMapOvr>
    <a:masterClrMapping/>
  </p:clrMapOvr>
  <p:timing>
    <p:tnLst>
      <p:par>
        <p:cTn id="1" dur="indefinite" restart="never" nodeType="tmRoot"/>
      </p:par>
    </p:tnLst>
  </p:timing>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924145285"/>
      </p:ext>
    </p:extLst>
  </p:cSld>
  <p:clrMapOvr>
    <a:masterClrMapping/>
  </p:clrMapOvr>
  <p:timing>
    <p:tnLst>
      <p:par>
        <p:cTn id="1" dur="indefinite" restart="never" nodeType="tmRoot"/>
      </p:par>
    </p:tnLst>
  </p:timing>
</p:sldLayout>
</file>

<file path=ppt/slideLayouts/slideLayout899.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103997057"/>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53973105"/>
      </p:ext>
    </p:extLst>
  </p:cSld>
  <p:clrMapOvr>
    <a:masterClrMapping/>
  </p:clrMapOvr>
  <p:timing>
    <p:tnLst>
      <p:par>
        <p:cT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196572" y="482627"/>
            <a:ext cx="293607" cy="5826125"/>
          </a:xfrm>
        </p:spPr>
        <p:txBody>
          <a:bodyPr vert="eaVert"/>
          <a:lstStyle/>
          <a:p>
            <a:r>
              <a:rPr lang="en-US" smtClean="0"/>
              <a:t>Click to edit Master title style</a:t>
            </a:r>
            <a:endParaRPr lang="es-ES"/>
          </a:p>
        </p:txBody>
      </p:sp>
      <p:sp>
        <p:nvSpPr>
          <p:cNvPr id="3" name="Vertical Text Placeholder 2"/>
          <p:cNvSpPr>
            <a:spLocks noGrp="1"/>
          </p:cNvSpPr>
          <p:nvPr>
            <p:ph type="body" orient="vert" idx="1"/>
          </p:nvPr>
        </p:nvSpPr>
        <p:spPr>
          <a:xfrm>
            <a:off x="415961" y="482627"/>
            <a:ext cx="6653213" cy="58261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540377397"/>
      </p:ext>
    </p:extLst>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16537801"/>
      </p:ext>
    </p:extLst>
  </p:cSld>
  <p:clrMapOvr>
    <a:masterClrMapping/>
  </p:clrMapOvr>
  <p:timing>
    <p:tnLst>
      <p:par>
        <p:cTn id="1" dur="indefinite" restart="never" nodeType="tmRoot"/>
      </p:par>
    </p:tnLst>
  </p:timing>
</p:sldLayout>
</file>

<file path=ppt/slideLayouts/slideLayout901.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790911838"/>
      </p:ext>
    </p:extLst>
  </p:cSld>
  <p:clrMapOvr>
    <a:masterClrMapping/>
  </p:clrMapOvr>
  <p:timing>
    <p:tnLst>
      <p:par>
        <p:cTn id="1" dur="indefinite" restart="never" nodeType="tmRoot"/>
      </p:par>
    </p:tnLst>
  </p:timing>
</p:sldLayout>
</file>

<file path=ppt/slideLayouts/slideLayout902.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4"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4"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53833583"/>
      </p:ext>
    </p:extLst>
  </p:cSld>
  <p:clrMapOvr>
    <a:masterClrMapping/>
  </p:clrMapOvr>
  <p:timing>
    <p:tnLst>
      <p:par>
        <p:cTn id="1" dur="indefinite" restart="never" nodeType="tmRoot"/>
      </p:par>
    </p:tnLst>
  </p:timing>
</p:sldLayout>
</file>

<file path=ppt/slideLayouts/slideLayout903.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4"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508014105"/>
      </p:ext>
    </p:extLst>
  </p:cSld>
  <p:clrMapOvr>
    <a:masterClrMapping/>
  </p:clrMapOvr>
  <p:timing>
    <p:tnLst>
      <p:par>
        <p:cTn id="1" dur="indefinite" restart="never" nodeType="tmRoot"/>
      </p:par>
    </p:tnLst>
  </p:timing>
</p:sldLayout>
</file>

<file path=ppt/slideLayouts/slideLayout904.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3"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3"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667422810"/>
      </p:ext>
    </p:extLst>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4"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3"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638925611"/>
      </p:ext>
    </p:extLst>
  </p:cSld>
  <p:clrMapOvr>
    <a:masterClrMapping/>
  </p:clrMapOvr>
  <p:timing>
    <p:tnLst>
      <p:par>
        <p:cTn id="1" dur="indefinite" restart="never" nodeType="tmRoot"/>
      </p:par>
    </p:tnLst>
  </p:timing>
</p:sldLayout>
</file>

<file path=ppt/slideLayouts/slideLayout906.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4"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4"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4"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235681714"/>
      </p:ext>
    </p:extLst>
  </p:cSld>
  <p:clrMapOvr>
    <a:masterClrMapping/>
  </p:clrMapOvr>
  <p:timing>
    <p:tnLst>
      <p:par>
        <p:cTn id="1" dur="indefinite" restart="never" nodeType="tmRoot"/>
      </p:par>
    </p:tnLst>
  </p:timing>
</p:sldLayout>
</file>

<file path=ppt/slideLayouts/slideLayout907.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4"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4"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925721008"/>
      </p:ext>
    </p:extLst>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086504466"/>
      </p:ext>
    </p:extLst>
  </p:cSld>
  <p:clrMapOvr>
    <a:masterClrMapping/>
  </p:clrMapOvr>
  <p:timing>
    <p:tnLst>
      <p:par>
        <p:cTn id="1" dur="indefinite" restart="never" nodeType="tmRoot"/>
      </p:par>
    </p:tnLst>
  </p:timing>
</p:sldLayout>
</file>

<file path=ppt/slideLayouts/slideLayout909.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4"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4"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4342391"/>
      </p:ext>
    </p:extLst>
  </p:cSld>
  <p:clrMapOvr>
    <a:masterClrMapping/>
  </p:clrMapOvr>
  <p:timing>
    <p:tnLst>
      <p:par>
        <p:cTn id="1" dur="indefinite" restart="never" nodeType="tmRoot"/>
      </p:par>
    </p:tn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0212" y="482627"/>
            <a:ext cx="9059863" cy="293607"/>
          </a:xfrm>
        </p:spPr>
        <p:txBody>
          <a:bodyPr/>
          <a:lstStyle/>
          <a:p>
            <a:r>
              <a:rPr lang="en-US" smtClean="0"/>
              <a:t>Click to edit Master title style</a:t>
            </a:r>
            <a:endParaRPr lang="es-ES"/>
          </a:p>
        </p:txBody>
      </p:sp>
      <p:sp>
        <p:nvSpPr>
          <p:cNvPr id="3" name="Table Placeholder 2"/>
          <p:cNvSpPr>
            <a:spLocks noGrp="1"/>
          </p:cNvSpPr>
          <p:nvPr>
            <p:ph type="tbl" idx="1"/>
          </p:nvPr>
        </p:nvSpPr>
        <p:spPr>
          <a:xfrm>
            <a:off x="415943" y="1123974"/>
            <a:ext cx="9074150" cy="5184775"/>
          </a:xfrm>
        </p:spPr>
        <p:txBody>
          <a:bodyPr/>
          <a:lstStyle/>
          <a:p>
            <a:pPr lvl="0"/>
            <a:endParaRPr lang="es-ES" noProof="0" smtClean="0"/>
          </a:p>
        </p:txBody>
      </p:sp>
      <p:sp>
        <p:nvSpPr>
          <p:cNvPr id="5"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fontAlgn="base">
              <a:spcBef>
                <a:spcPct val="0"/>
              </a:spcBef>
              <a:spcAft>
                <a:spcPct val="0"/>
              </a:spcAft>
              <a:defRPr/>
            </a:pPr>
            <a:r>
              <a:rPr lang="nl-NL">
                <a:solidFill>
                  <a:srgbClr val="000000"/>
                </a:solidFill>
              </a:rPr>
              <a:t>- </a:t>
            </a:r>
            <a:fld id="{F0EB8C4E-D1FE-4FBB-B29D-3523F24773E4}" type="slidenum">
              <a:rPr lang="nl-NL">
                <a:solidFill>
                  <a:srgbClr val="000000"/>
                </a:solidFill>
              </a:rPr>
              <a:pPr fontAlgn="base">
                <a:spcBef>
                  <a:spcPct val="0"/>
                </a:spcBef>
                <a:spcAft>
                  <a:spcPct val="0"/>
                </a:spcAft>
                <a:defRPr/>
              </a:pPr>
              <a:t>‹#›</a:t>
            </a:fld>
            <a:r>
              <a:rPr lang="nl-NL">
                <a:solidFill>
                  <a:srgbClr val="000000"/>
                </a:solidFill>
              </a:rPr>
              <a:t> -</a:t>
            </a:r>
          </a:p>
        </p:txBody>
      </p:sp>
    </p:spTree>
    <p:extLst>
      <p:ext uri="{BB962C8B-B14F-4D97-AF65-F5344CB8AC3E}">
        <p14:creationId xmlns:p14="http://schemas.microsoft.com/office/powerpoint/2010/main" val="2583096055"/>
      </p:ext>
    </p:extLst>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4"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05093785"/>
      </p:ext>
    </p:extLst>
  </p:cSld>
  <p:clrMapOvr>
    <a:masterClrMapping/>
  </p:clrMapOvr>
  <p:timing>
    <p:tnLst>
      <p:par>
        <p:cTn id="1" dur="indefinite" restart="never" nodeType="tmRoot"/>
      </p:par>
    </p:tnLst>
  </p:timing>
</p:sldLayout>
</file>

<file path=ppt/slideLayouts/slideLayout911.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4503854"/>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1804796"/>
      </p:ext>
    </p:extLst>
  </p:cSld>
  <p:clrMapOvr>
    <a:masterClrMapping/>
  </p:clrMapOvr>
  <p:timing>
    <p:tnLst>
      <p:par>
        <p:cTn id="1" dur="indefinite" restart="never" nodeType="tmRoot"/>
      </p:par>
    </p:tnLst>
  </p:timing>
</p:sldLayout>
</file>

<file path=ppt/slideLayouts/slideLayout913.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447598147"/>
      </p:ext>
    </p:extLst>
  </p:cSld>
  <p:clrMapOvr>
    <a:masterClrMapping/>
  </p:clrMapOvr>
  <p:timing>
    <p:tnLst>
      <p:par>
        <p:cTn id="1" dur="indefinite" restart="never" nodeType="tmRoot"/>
      </p:par>
    </p:tnLst>
  </p:timing>
</p:sldLayout>
</file>

<file path=ppt/slideLayouts/slideLayout914.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035853053"/>
      </p:ext>
    </p:extLst>
  </p:cSld>
  <p:clrMapOvr>
    <a:masterClrMapping/>
  </p:clrMapOvr>
  <p:timing>
    <p:tnLst>
      <p:par>
        <p:cTn id="1" dur="indefinite" restart="never" nodeType="tmRoot"/>
      </p:par>
    </p:tnLst>
  </p:timing>
</p:sldLayout>
</file>

<file path=ppt/slideLayouts/slideLayout915.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022593737"/>
      </p:ext>
    </p:extLst>
  </p:cSld>
  <p:clrMapOvr>
    <a:masterClrMapping/>
  </p:clrMapOvr>
  <p:timing>
    <p:tnLst>
      <p:par>
        <p:cTn id="1" dur="indefinite" restart="never" nodeType="tmRoot"/>
      </p:par>
    </p:tnLst>
  </p:timing>
</p:sldLayout>
</file>

<file path=ppt/slideLayouts/slideLayout916.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4"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64014107"/>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458897409"/>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89"/>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377433241"/>
      </p:ext>
    </p:extLst>
  </p:cSld>
  <p:clrMapOvr>
    <a:masterClrMapping/>
  </p:clrMapOvr>
  <p:timing>
    <p:tnLst>
      <p:par>
        <p:cTn id="1" dur="indefinite" restart="never" nodeType="tmRoot"/>
      </p:par>
    </p:tnLst>
  </p:timing>
</p:sldLayout>
</file>

<file path=ppt/slideLayouts/slideLayout919.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9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25"/>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85"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48" y="655419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19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06298883"/>
      </p:ext>
    </p:extLst>
  </p:cSld>
  <p:clrMapOvr>
    <a:masterClrMapping/>
  </p:clrMapOvr>
  <p:transition/>
  <p:timing>
    <p:tnLst>
      <p:par>
        <p:cTn id="1" dur="indefinite" restart="never" nodeType="tmRoot"/>
      </p:par>
    </p:tn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120835" name="Title Placeholder 1"/>
          <p:cNvSpPr>
            <a:spLocks noGrp="1"/>
          </p:cNvSpPr>
          <p:nvPr>
            <p:ph type="ctrTitle"/>
          </p:nvPr>
        </p:nvSpPr>
        <p:spPr>
          <a:xfrm>
            <a:off x="830101" y="2886512"/>
            <a:ext cx="4431671" cy="877163"/>
          </a:xfrm>
        </p:spPr>
        <p:txBody>
          <a:bodyPr/>
          <a:lstStyle>
            <a:lvl1pPr>
              <a:lnSpc>
                <a:spcPct val="95000"/>
              </a:lnSpc>
              <a:defRPr sz="30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20"/>
            <a:ext cx="5135113" cy="303897"/>
          </a:xfrm>
        </p:spPr>
        <p:txBody>
          <a:bodyPr anchor="b"/>
          <a:lstStyle>
            <a:lvl1pPr>
              <a:lnSpc>
                <a:spcPts val="2092"/>
              </a:lnSpc>
              <a:defRPr sz="17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93" y="6554102"/>
            <a:ext cx="157094" cy="153888"/>
          </a:xfrm>
        </p:spPr>
        <p:txBody>
          <a:bodyPr/>
          <a:lstStyle>
            <a:lvl1pPr>
              <a:defRPr>
                <a:solidFill>
                  <a:schemeClr val="bg1"/>
                </a:solidFill>
              </a:defRPr>
            </a:lvl1pPr>
          </a:lstStyle>
          <a:p>
            <a:fld id="{20A7A354-C5FB-4D1E-BE75-5A939ED93F75}" type="slidenum">
              <a:rPr lang="es-ES" smtClean="0">
                <a:solidFill>
                  <a:prstClr val="white"/>
                </a:solidFill>
              </a:rPr>
              <a:pPr/>
              <a:t>‹#›</a:t>
            </a:fld>
            <a:endParaRPr lang="es-ES">
              <a:solidFill>
                <a:prstClr val="white"/>
              </a:solidFill>
            </a:endParaRPr>
          </a:p>
        </p:txBody>
      </p:sp>
      <p:sp>
        <p:nvSpPr>
          <p:cNvPr id="11" name="Footer Placeholder 4"/>
          <p:cNvSpPr>
            <a:spLocks noGrp="1"/>
          </p:cNvSpPr>
          <p:nvPr>
            <p:ph type="ftr" sz="quarter" idx="12"/>
          </p:nvPr>
        </p:nvSpPr>
        <p:spPr>
          <a:xfrm>
            <a:off x="836319" y="6554287"/>
            <a:ext cx="4677095" cy="144247"/>
          </a:xfrm>
          <a:prstGeom prst="rect">
            <a:avLst/>
          </a:prstGeom>
        </p:spPr>
        <p:txBody>
          <a:bodyPr lIns="85916" tIns="42958" rIns="85916" bIns="42958"/>
          <a:lstStyle>
            <a:lvl1pPr>
              <a:defRPr>
                <a:solidFill>
                  <a:schemeClr val="bg1"/>
                </a:solidFill>
              </a:defRPr>
            </a:lvl1pPr>
          </a:lstStyle>
          <a:p>
            <a:pPr defTabSz="913939"/>
            <a:endParaRPr lang="es-ES">
              <a:solidFill>
                <a:prstClr val="white"/>
              </a:solidFill>
            </a:endParaRPr>
          </a:p>
        </p:txBody>
      </p:sp>
    </p:spTree>
    <p:extLst>
      <p:ext uri="{BB962C8B-B14F-4D97-AF65-F5344CB8AC3E}">
        <p14:creationId xmlns:p14="http://schemas.microsoft.com/office/powerpoint/2010/main" val="3197101360"/>
      </p:ext>
    </p:extLst>
  </p:cSld>
  <p:clrMapOvr>
    <a:masterClrMapping/>
  </p:clrMapOvr>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397" y="710569"/>
            <a:ext cx="9124399"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992392077"/>
      </p:ext>
    </p:extLst>
  </p:cSld>
  <p:clrMapOvr>
    <a:masterClrMapping/>
  </p:clrMapOvr>
  <p:timing>
    <p:tnLst>
      <p:par>
        <p:cTn id="1" dur="indefinite" restart="never" nodeType="tmRoot"/>
      </p:par>
    </p:tnLst>
  </p:timing>
</p:sldLayout>
</file>

<file path=ppt/slideLayouts/slideLayout921.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85274372"/>
      </p:ext>
    </p:extLst>
  </p:cSld>
  <p:clrMapOvr>
    <a:masterClrMapping/>
  </p:clrMapOvr>
  <p:timing>
    <p:tnLst>
      <p:par>
        <p:cTn id="1" dur="indefinite" restart="never" nodeType="tmRoot"/>
      </p:par>
    </p:tnLst>
  </p:timing>
</p:sldLayout>
</file>

<file path=ppt/slideLayouts/slideLayout922.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44"/>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104"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448119373"/>
      </p:ext>
    </p:extLst>
  </p:cSld>
  <p:clrMapOvr>
    <a:masterClrMapping/>
  </p:clrMapOvr>
  <p:timing>
    <p:tnLst>
      <p:par>
        <p:cTn id="1" dur="indefinite" restart="never" nodeType="tmRoot"/>
      </p:par>
    </p:tnLst>
  </p:timing>
</p:sldLayout>
</file>

<file path=ppt/slideLayouts/slideLayout923.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1638497812"/>
      </p:ext>
    </p:extLst>
  </p:cSld>
  <p:clrMapOvr>
    <a:masterClrMapping/>
  </p:clrMapOvr>
  <p:timing>
    <p:tnLst>
      <p:par>
        <p:cTn id="1" dur="indefinite" restart="never" nodeType="tmRoot"/>
      </p:par>
    </p:tnLst>
  </p:timing>
</p:sldLayout>
</file>

<file path=ppt/slideLayouts/slideLayout924.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531609648"/>
      </p:ext>
    </p:extLst>
  </p:cSld>
  <p:clrMapOvr>
    <a:masterClrMapping/>
  </p:clrMapOvr>
  <p:timing>
    <p:tnLst>
      <p:par>
        <p:cTn id="1" dur="indefinite" restart="never" nodeType="tmRoot"/>
      </p:par>
    </p:tnLst>
  </p:timing>
</p:sldLayout>
</file>

<file path=ppt/slideLayouts/slideLayout925.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28" tIns="41014" rIns="82028" bIns="41014" rtlCol="0" anchor="ctr"/>
          <a:lstStyle/>
          <a:p>
            <a:pPr algn="ctr" defTabSz="914247"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11" y="2990050"/>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53"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48" y="6554192"/>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192"/>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93232844"/>
      </p:ext>
    </p:extLst>
  </p:cSld>
  <p:clrMapOvr>
    <a:masterClrMapping/>
  </p:clrMapOvr>
  <p:timing>
    <p:tnLst>
      <p:par>
        <p:cTn id="1" dur="indefinite" restart="never" nodeType="tmRoot"/>
      </p:par>
    </p:tnLst>
  </p:timing>
</p:sldLayout>
</file>

<file path=ppt/slideLayouts/slideLayout926.xml><?xml version="1.0" encoding="utf-8"?>
<p:sldLayout xmlns:a="http://schemas.openxmlformats.org/drawingml/2006/main" xmlns:r="http://schemas.openxmlformats.org/officeDocument/2006/relationships" xmlns:p="http://schemas.openxmlformats.org/presentationml/2006/main" showMasterSp="0" type="title">
  <p:cSld name="Title Slide">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55" y="2670657"/>
            <a:ext cx="6621716" cy="1128762"/>
          </a:xfrm>
        </p:spPr>
        <p:txBody>
          <a:bodyPr/>
          <a:lstStyle>
            <a:lvl1pPr>
              <a:lnSpc>
                <a:spcPts val="4888"/>
              </a:lnSpc>
              <a:defRPr sz="4900" b="0">
                <a:solidFill>
                  <a:schemeClr val="bg2"/>
                </a:solidFill>
                <a:latin typeface="Times New Roman" pitchFamily="18" charset="0"/>
              </a:defRPr>
            </a:lvl1pPr>
          </a:lstStyle>
          <a:p>
            <a:r>
              <a:rPr lang="es-ES"/>
              <a:t>Click to edit </a:t>
            </a:r>
            <a:br>
              <a:rPr lang="es-ES"/>
            </a:br>
            <a:r>
              <a:rPr lang="es-ES"/>
              <a:t>Master title style</a:t>
            </a:r>
          </a:p>
        </p:txBody>
      </p:sp>
      <p:sp>
        <p:nvSpPr>
          <p:cNvPr id="6" name="Rectangle 5"/>
          <p:cNvSpPr>
            <a:spLocks noChangeArrowheads="1"/>
          </p:cNvSpPr>
          <p:nvPr userDrawn="1"/>
        </p:nvSpPr>
        <p:spPr bwMode="auto">
          <a:xfrm>
            <a:off x="6931233" y="6554170"/>
            <a:ext cx="2505810" cy="144247"/>
          </a:xfrm>
          <a:prstGeom prst="rect">
            <a:avLst/>
          </a:prstGeom>
          <a:noFill/>
          <a:ln w="25400" algn="ctr">
            <a:noFill/>
            <a:miter lim="800000"/>
            <a:headEnd/>
            <a:tailEnd/>
          </a:ln>
        </p:spPr>
        <p:txBody>
          <a:bodyPr lIns="0" tIns="0" rIns="0" bIns="0"/>
          <a:lstStyle/>
          <a:p>
            <a:pPr algn="r" defTabSz="957864" fontAlgn="base">
              <a:lnSpc>
                <a:spcPts val="1128"/>
              </a:lnSpc>
              <a:spcBef>
                <a:spcPct val="0"/>
              </a:spcBef>
              <a:spcAft>
                <a:spcPct val="0"/>
              </a:spcAft>
            </a:pPr>
            <a:r>
              <a:rPr lang="es-ES" sz="800" dirty="0">
                <a:solidFill>
                  <a:srgbClr val="FFFFFF"/>
                </a:solidFill>
                <a:cs typeface="Arial" charset="0"/>
              </a:rPr>
              <a:t>© </a:t>
            </a:r>
            <a:r>
              <a:rPr lang="es-ES" sz="800" dirty="0" smtClean="0">
                <a:solidFill>
                  <a:srgbClr val="FFFFFF"/>
                </a:solidFill>
                <a:cs typeface="Arial" charset="0"/>
              </a:rPr>
              <a:t>2014 Deloitte Consulting S.L.U.</a:t>
            </a:r>
            <a:endParaRPr lang="es-ES" sz="800" dirty="0">
              <a:solidFill>
                <a:srgbClr val="FFFFFF"/>
              </a:solidFill>
              <a:cs typeface="Arial" charset="0"/>
            </a:endParaRPr>
          </a:p>
        </p:txBody>
      </p:sp>
      <p:sp>
        <p:nvSpPr>
          <p:cNvPr id="7" name="Slide Number Placeholder 9"/>
          <p:cNvSpPr>
            <a:spLocks noGrp="1"/>
          </p:cNvSpPr>
          <p:nvPr>
            <p:ph type="sldNum" sz="quarter" idx="4"/>
          </p:nvPr>
        </p:nvSpPr>
        <p:spPr/>
        <p:txBody>
          <a:bodyPr/>
          <a:lstStyle>
            <a:lvl1pPr>
              <a:defRPr>
                <a:solidFill>
                  <a:schemeClr val="bg1"/>
                </a:solidFill>
              </a:defRPr>
            </a:lvl1pPr>
          </a:lstStyle>
          <a:p>
            <a:pPr fontAlgn="base">
              <a:spcBef>
                <a:spcPct val="0"/>
              </a:spcBef>
              <a:spcAft>
                <a:spcPct val="0"/>
              </a:spcAft>
            </a:pPr>
            <a:fld id="{BB8A525C-1C5B-49A5-AD9D-6349DB0D5632}" type="slidenum">
              <a:rPr lang="es-ES">
                <a:solidFill>
                  <a:srgbClr val="FFFFFF"/>
                </a:solidFill>
                <a:cs typeface="Arial" charset="0"/>
              </a:rPr>
              <a:pPr fontAlgn="base">
                <a:spcBef>
                  <a:spcPct val="0"/>
                </a:spcBef>
                <a:spcAft>
                  <a:spcPct val="0"/>
                </a:spcAft>
              </a:pPr>
              <a:t>‹#›</a:t>
            </a:fld>
            <a:endParaRPr lang="es-ES">
              <a:solidFill>
                <a:srgbClr val="FFFFFF"/>
              </a:solidFill>
              <a:cs typeface="Arial" charset="0"/>
            </a:endParaRPr>
          </a:p>
        </p:txBody>
      </p:sp>
      <p:sp>
        <p:nvSpPr>
          <p:cNvPr id="10" name="Footer Placeholder 10"/>
          <p:cNvSpPr>
            <a:spLocks noGrp="1"/>
          </p:cNvSpPr>
          <p:nvPr>
            <p:ph type="ftr" sz="quarter" idx="3"/>
          </p:nvPr>
        </p:nvSpPr>
        <p:spPr/>
        <p:txBody>
          <a:bodyPr/>
          <a:lstStyle>
            <a:lvl1pPr>
              <a:defRPr>
                <a:solidFill>
                  <a:schemeClr val="bg1"/>
                </a:solidFill>
              </a:defRPr>
            </a:lvl1pPr>
          </a:lstStyle>
          <a:p>
            <a:pPr fontAlgn="base">
              <a:spcBef>
                <a:spcPct val="0"/>
              </a:spcBef>
              <a:spcAft>
                <a:spcPct val="0"/>
              </a:spcAft>
            </a:pPr>
            <a:endParaRPr lang="es-ES">
              <a:solidFill>
                <a:srgbClr val="FFFFFF"/>
              </a:solidFill>
              <a:cs typeface="Arial" charset="0"/>
            </a:endParaRPr>
          </a:p>
        </p:txBody>
      </p:sp>
    </p:spTree>
    <p:extLst>
      <p:ext uri="{BB962C8B-B14F-4D97-AF65-F5344CB8AC3E}">
        <p14:creationId xmlns:p14="http://schemas.microsoft.com/office/powerpoint/2010/main" val="1769318309"/>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09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39"/>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85"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61" y="6554206"/>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06"/>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117468742"/>
      </p:ext>
    </p:extLst>
  </p:cSld>
  <p:clrMapOvr>
    <a:masterClrMapping/>
  </p:clrMapOvr>
  <p:transition/>
  <p:timing>
    <p:tnLst>
      <p:par>
        <p:cTn id="1" dur="indefinite" restart="never" nodeType="tmRoot"/>
      </p:par>
    </p:tnLst>
  </p:timing>
</p:sldLayout>
</file>

<file path=ppt/slideLayouts/slideLayout928.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397" y="710569"/>
            <a:ext cx="9124399"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741228919"/>
      </p:ext>
    </p:extLst>
  </p:cSld>
  <p:clrMapOvr>
    <a:masterClrMapping/>
  </p:clrMapOvr>
  <p:timing>
    <p:tnLst>
      <p:par>
        <p:cTn id="1" dur="indefinite" restart="never" nodeType="tmRoot"/>
      </p:par>
    </p:tnLst>
  </p:timing>
</p:sldLayout>
</file>

<file path=ppt/slideLayouts/slideLayout929.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166224924"/>
      </p:ext>
    </p:extLst>
  </p:cSld>
  <p:clrMapOvr>
    <a:masterClrMapping/>
  </p:clrMapOvr>
  <p:timing>
    <p:tnLst>
      <p:par>
        <p:cTn id="1" dur="indefinite" restart="never" nodeType="tmRoot"/>
      </p:par>
    </p:tn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1"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116"/>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11094"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91" y="655428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8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2191923515"/>
      </p:ext>
    </p:extLst>
  </p:cSld>
  <p:clrMapOvr>
    <a:masterClrMapping/>
  </p:clrMapOvr>
  <p:transition/>
  <p:timing>
    <p:tnLst>
      <p:par>
        <p:cTn id="1" dur="indefinite" restart="never" nodeType="tmRoot"/>
      </p:par>
    </p:tnLst>
  </p:timing>
</p:sldLayout>
</file>

<file path=ppt/slideLayouts/slideLayout930.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59"/>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4104"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2067415314"/>
      </p:ext>
    </p:extLst>
  </p:cSld>
  <p:clrMapOvr>
    <a:masterClrMapping/>
  </p:clrMapOvr>
  <p:timing>
    <p:tnLst>
      <p:par>
        <p:cTn id="1" dur="indefinite" restart="never" nodeType="tmRoot"/>
      </p:par>
    </p:tnLst>
  </p:timing>
</p:sldLayout>
</file>

<file path=ppt/slideLayouts/slideLayout931.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662120347"/>
      </p:ext>
    </p:extLst>
  </p:cSld>
  <p:clrMapOvr>
    <a:masterClrMapping/>
  </p:clrMapOvr>
  <p:timing>
    <p:tnLst>
      <p:par>
        <p:cTn id="1" dur="indefinite" restart="never" nodeType="tmRoot"/>
      </p:par>
    </p:tnLst>
  </p:timing>
</p:sldLayout>
</file>

<file path=ppt/slideLayouts/slideLayout932.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2330177452"/>
      </p:ext>
    </p:extLst>
  </p:cSld>
  <p:clrMapOvr>
    <a:masterClrMapping/>
  </p:clrMapOvr>
  <p:timing>
    <p:tnLst>
      <p:par>
        <p:cTn id="1" dur="indefinite" restart="never" nodeType="tmRoot"/>
      </p:par>
    </p:tnLst>
  </p:timing>
</p:sldLayout>
</file>

<file path=ppt/slideLayouts/slideLayout933.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28" tIns="41014" rIns="82028" bIns="41014" rtlCol="0" anchor="ctr"/>
          <a:lstStyle/>
          <a:p>
            <a:pPr algn="ctr" defTabSz="914247"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73611" y="2990064"/>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6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61" y="6554206"/>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06"/>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766685366"/>
      </p:ext>
    </p:extLst>
  </p:cSld>
  <p:clrMapOvr>
    <a:masterClrMapping/>
  </p:clrMapOvr>
  <p:timing>
    <p:tnLst>
      <p:par>
        <p:cTn id="1" dur="indefinite" restart="never" nodeType="tmRoot"/>
      </p:par>
    </p:tnLst>
  </p:timing>
</p:sldLayout>
</file>

<file path=ppt/slideLayouts/slideLayout934.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2"/>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53" y="2695631"/>
            <a:ext cx="7130257"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6" y="3516321"/>
            <a:ext cx="7131976"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190034308"/>
      </p:ext>
    </p:extLst>
  </p:cSld>
  <p:clrMapOvr>
    <a:masterClrMapping/>
  </p:clrMapOvr>
  <p:timing>
    <p:tnLst>
      <p:par>
        <p:cTn id="1" dur="indefinite" restart="never" nodeType="tmRoot"/>
      </p:par>
    </p:tnLst>
  </p:timing>
</p:sldLayout>
</file>

<file path=ppt/slideLayouts/slideLayout935.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5"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593" y="6558266"/>
            <a:ext cx="274245"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4460" y="6613486"/>
            <a:ext cx="575537" cy="99169"/>
          </a:xfrm>
          <a:prstGeom prst="rect">
            <a:avLst/>
          </a:prstGeom>
        </p:spPr>
      </p:pic>
    </p:spTree>
    <p:extLst>
      <p:ext uri="{BB962C8B-B14F-4D97-AF65-F5344CB8AC3E}">
        <p14:creationId xmlns:p14="http://schemas.microsoft.com/office/powerpoint/2010/main" val="1873700342"/>
      </p:ext>
    </p:extLst>
  </p:cSld>
  <p:clrMapOvr>
    <a:masterClrMapping/>
  </p:clrMapOvr>
  <p:timing>
    <p:tnLst>
      <p:par>
        <p:cTn id="1" dur="indefinite" restart="never" nodeType="tmRoot"/>
      </p:par>
    </p:tnLst>
  </p:timing>
</p:sldLayout>
</file>

<file path=ppt/slideLayouts/slideLayout936.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7" y="2551176"/>
            <a:ext cx="7429501"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570013706"/>
      </p:ext>
    </p:extLst>
  </p:cSld>
  <p:clrMapOvr>
    <a:masterClrMapping/>
  </p:clrMapOvr>
  <p:timing>
    <p:tnLst>
      <p:par>
        <p:cTn id="1" dur="indefinite" restart="never" nodeType="tmRoot"/>
      </p:par>
    </p:tnLst>
  </p:timing>
</p:sldLayout>
</file>

<file path=ppt/slideLayouts/slideLayout937.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7" y="2551176"/>
            <a:ext cx="7429501"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3715769"/>
      </p:ext>
    </p:extLst>
  </p:cSld>
  <p:clrMapOvr>
    <a:masterClrMapping/>
  </p:clrMapOvr>
  <p:timing>
    <p:tnLst>
      <p:par>
        <p:cTn id="1" dur="indefinite" restart="never" nodeType="tmRoot"/>
      </p:par>
    </p:tnLst>
  </p:timing>
</p:sldLayout>
</file>

<file path=ppt/slideLayouts/slideLayout938.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752443610"/>
      </p:ext>
    </p:extLst>
  </p:cSld>
  <p:clrMapOvr>
    <a:masterClrMapping/>
  </p:clrMapOvr>
  <p:timing>
    <p:tnLst>
      <p:par>
        <p:cTn id="1" dur="indefinite" restart="never" nodeType="tmRoot"/>
      </p:par>
    </p:tnLst>
  </p:timing>
</p:sldLayout>
</file>

<file path=ppt/slideLayouts/slideLayout939.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1"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79426525"/>
      </p:ext>
    </p:extLst>
  </p:cSld>
  <p:clrMapOvr>
    <a:masterClrMapping/>
  </p:clrMapOvr>
  <p:timing>
    <p:tnLst>
      <p:par>
        <p:cTn id="1" dur="indefinite" restart="never" nodeType="tmRoot"/>
      </p:par>
    </p:tn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408" y="710569"/>
            <a:ext cx="9124399"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535926257"/>
      </p:ext>
    </p:extLst>
  </p:cSld>
  <p:clrMapOvr>
    <a:masterClrMapping/>
  </p:clrMapOvr>
  <p:timing>
    <p:tnLst>
      <p:par>
        <p:cTn id="1" dur="indefinite" restart="never" nodeType="tmRoot"/>
      </p:par>
    </p:tnLst>
  </p:timing>
</p:sldLayout>
</file>

<file path=ppt/slideLayouts/slideLayout940.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1"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36470313"/>
      </p:ext>
    </p:extLst>
  </p:cSld>
  <p:clrMapOvr>
    <a:masterClrMapping/>
  </p:clrMapOvr>
  <p:timing>
    <p:tnLst>
      <p:par>
        <p:cTn id="1" dur="indefinite" restart="never" nodeType="tmRoot"/>
      </p:par>
    </p:tnLst>
  </p:timing>
</p:sldLayout>
</file>

<file path=ppt/slideLayouts/slideLayout941.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239087089"/>
      </p:ext>
    </p:extLst>
  </p:cSld>
  <p:clrMapOvr>
    <a:masterClrMapping/>
  </p:clrMapOvr>
  <p:timing>
    <p:tnLst>
      <p:par>
        <p:cTn id="1" dur="indefinite" restart="never" nodeType="tmRoot"/>
      </p:par>
    </p:tnLst>
  </p:timing>
</p:sldLayout>
</file>

<file path=ppt/slideLayouts/slideLayout942.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551231404"/>
      </p:ext>
    </p:extLst>
  </p:cSld>
  <p:clrMapOvr>
    <a:masterClrMapping/>
  </p:clrMapOvr>
  <p:timing>
    <p:tnLst>
      <p:par>
        <p:cTn id="1" dur="indefinite" restart="never" nodeType="tmRoot"/>
      </p:par>
    </p:tnLst>
  </p:timing>
</p:sldLayout>
</file>

<file path=ppt/slideLayouts/slideLayout943.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775108594"/>
      </p:ext>
    </p:extLst>
  </p:cSld>
  <p:clrMapOvr>
    <a:masterClrMapping/>
  </p:clrMapOvr>
  <p:timing>
    <p:tnLst>
      <p:par>
        <p:cTn id="1" dur="indefinite" restart="never" nodeType="tmRoot"/>
      </p:par>
    </p:tnLst>
  </p:timing>
</p:sldLayout>
</file>

<file path=ppt/slideLayouts/slideLayout944.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51042217"/>
      </p:ext>
    </p:extLst>
  </p:cSld>
  <p:clrMapOvr>
    <a:masterClrMapping/>
  </p:clrMapOvr>
  <p:timing>
    <p:tnLst>
      <p:par>
        <p:cTn id="1" dur="indefinite" restart="never" nodeType="tmRoot"/>
      </p:par>
    </p:tnLst>
  </p:timing>
</p:sldLayout>
</file>

<file path=ppt/slideLayouts/slideLayout945.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1"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71"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1052426074"/>
      </p:ext>
    </p:extLst>
  </p:cSld>
  <p:clrMapOvr>
    <a:masterClrMapping/>
  </p:clrMapOvr>
  <p:timing>
    <p:tnLst>
      <p:par>
        <p:cTn id="1" dur="indefinite" restart="never" nodeType="tmRoot"/>
      </p:par>
    </p:tnLst>
  </p:timing>
</p:sldLayout>
</file>

<file path=ppt/slideLayouts/slideLayout946.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71"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347737047"/>
      </p:ext>
    </p:extLst>
  </p:cSld>
  <p:clrMapOvr>
    <a:masterClrMapping/>
  </p:clrMapOvr>
  <p:timing>
    <p:tnLst>
      <p:par>
        <p:cTn id="1" dur="indefinite" restart="never" nodeType="tmRoot"/>
      </p:par>
    </p:tnLst>
  </p:timing>
</p:sldLayout>
</file>

<file path=ppt/slideLayouts/slideLayout947.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223902226"/>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1"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105707140"/>
      </p:ext>
    </p:extLst>
  </p:cSld>
  <p:clrMapOvr>
    <a:masterClrMapping/>
  </p:clrMapOvr>
  <p:timing>
    <p:tnLst>
      <p:par>
        <p:cTn id="1" dur="indefinite" restart="never" nodeType="tmRoot"/>
      </p:par>
    </p:tnLst>
  </p:timing>
</p:sldLayout>
</file>

<file path=ppt/slideLayouts/slideLayout949.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20"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20"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20"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208124646"/>
      </p:ext>
    </p:extLst>
  </p:cSld>
  <p:clrMapOvr>
    <a:masterClrMapping/>
  </p:clrMapOvr>
  <p:timing>
    <p:tnLst>
      <p:par>
        <p:cTn id="1" dur="indefinite" restart="never" nodeType="tmRoot"/>
      </p:par>
    </p:tn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Separador para imprimir">
    <p:spTree>
      <p:nvGrpSpPr>
        <p:cNvPr id="1" name=""/>
        <p:cNvGrpSpPr/>
        <p:nvPr/>
      </p:nvGrpSpPr>
      <p:grpSpPr>
        <a:xfrm>
          <a:off x="0" y="0"/>
          <a:ext cx="0" cy="0"/>
          <a:chOff x="0" y="0"/>
          <a:chExt cx="0" cy="0"/>
        </a:xfrm>
      </p:grpSpPr>
      <p:sp>
        <p:nvSpPr>
          <p:cNvPr id="2" name="Title 1"/>
          <p:cNvSpPr>
            <a:spLocks noGrp="1"/>
          </p:cNvSpPr>
          <p:nvPr>
            <p:ph type="title"/>
          </p:nvPr>
        </p:nvSpPr>
        <p:spPr>
          <a:xfrm>
            <a:off x="442428" y="2835910"/>
            <a:ext cx="5156997" cy="387924"/>
          </a:xfrm>
        </p:spPr>
        <p:txBody>
          <a:bodyPr/>
          <a:lstStyle>
            <a:lvl1pPr>
              <a:defRPr sz="2500"/>
            </a:lvl1pPr>
          </a:lstStyle>
          <a:p>
            <a:r>
              <a:rPr lang="en-US" smtClean="0"/>
              <a:t>Click to edit Master title style</a:t>
            </a:r>
            <a:endParaRPr lang="es-ES"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sp>
        <p:nvSpPr>
          <p:cNvPr id="10" name="Picture Placeholder 9"/>
          <p:cNvSpPr>
            <a:spLocks noGrp="1"/>
          </p:cNvSpPr>
          <p:nvPr>
            <p:ph type="pic" sz="quarter" idx="13"/>
          </p:nvPr>
        </p:nvSpPr>
        <p:spPr>
          <a:xfrm>
            <a:off x="5627520" y="0"/>
            <a:ext cx="4278480" cy="6858000"/>
          </a:xfrm>
        </p:spPr>
        <p:txBody>
          <a:bodyPr/>
          <a:lstStyle/>
          <a:p>
            <a:r>
              <a:rPr lang="en-US" smtClean="0"/>
              <a:t>Click icon to add picture</a:t>
            </a:r>
            <a:endParaRPr lang="es-ES"/>
          </a:p>
        </p:txBody>
      </p:sp>
      <p:sp>
        <p:nvSpPr>
          <p:cNvPr id="5" name="Footer Placeholder 4"/>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478204284"/>
      </p:ext>
    </p:extLst>
  </p:cSld>
  <p:clrMapOvr>
    <a:masterClrMapping/>
  </p:clrMapOvr>
  <p:timing>
    <p:tnLst>
      <p:par>
        <p:cTn id="1" dur="indefinite" restart="never" nodeType="tmRoot"/>
      </p:par>
    </p:tnLst>
  </p:timing>
</p:sldLayout>
</file>

<file path=ppt/slideLayouts/slideLayout950.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71"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9"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101"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9844077"/>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72960067"/>
      </p:ext>
    </p:extLst>
  </p:cSld>
  <p:clrMapOvr>
    <a:masterClrMapping/>
  </p:clrMapOvr>
  <p:timing>
    <p:tnLst>
      <p:par>
        <p:cTn id="1" dur="indefinite" restart="never" nodeType="tmRoot"/>
      </p:par>
    </p:tnLst>
  </p:timing>
</p:sldLayout>
</file>

<file path=ppt/slideLayouts/slideLayout952.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9"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101"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71"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750031096"/>
      </p:ext>
    </p:extLst>
  </p:cSld>
  <p:clrMapOvr>
    <a:masterClrMapping/>
  </p:clrMapOvr>
  <p:timing>
    <p:tnLst>
      <p:par>
        <p:cTn id="1" dur="indefinite" restart="never" nodeType="tmRoot"/>
      </p:par>
    </p:tnLst>
  </p:timing>
</p:sldLayout>
</file>

<file path=ppt/slideLayouts/slideLayout953.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71"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93401794"/>
      </p:ext>
    </p:extLst>
  </p:cSld>
  <p:clrMapOvr>
    <a:masterClrMapping/>
  </p:clrMapOvr>
  <p:timing>
    <p:tnLst>
      <p:par>
        <p:cTn id="1" dur="indefinite" restart="never" nodeType="tmRoot"/>
      </p:par>
    </p:tnLst>
  </p:timing>
</p:sldLayout>
</file>

<file path=ppt/slideLayouts/slideLayout954.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990882632"/>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2017187"/>
      </p:ext>
    </p:extLst>
  </p:cSld>
  <p:clrMapOvr>
    <a:masterClrMapping/>
  </p:clrMapOvr>
  <p:timing>
    <p:tnLst>
      <p:par>
        <p:cTn id="1" dur="indefinite" restart="never" nodeType="tmRoot"/>
      </p:par>
    </p:tnLst>
  </p:timing>
</p:sldLayout>
</file>

<file path=ppt/slideLayouts/slideLayout956.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300550101"/>
      </p:ext>
    </p:extLst>
  </p:cSld>
  <p:clrMapOvr>
    <a:masterClrMapping/>
  </p:clrMapOvr>
  <p:timing>
    <p:tnLst>
      <p:par>
        <p:cTn id="1" dur="indefinite" restart="never" nodeType="tmRoot"/>
      </p:par>
    </p:tnLst>
  </p:timing>
</p:sldLayout>
</file>

<file path=ppt/slideLayouts/slideLayout957.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8"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2994766604"/>
      </p:ext>
    </p:extLst>
  </p:cSld>
  <p:clrMapOvr>
    <a:masterClrMapping/>
  </p:clrMapOvr>
  <p:timing>
    <p:tnLst>
      <p:par>
        <p:cTn id="1" dur="indefinite" restart="never" nodeType="tmRoot"/>
      </p:par>
    </p:tnLst>
  </p:timing>
</p:sldLayout>
</file>

<file path=ppt/slideLayouts/slideLayout958.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656084949"/>
      </p:ext>
    </p:extLst>
  </p:cSld>
  <p:clrMapOvr>
    <a:masterClrMapping/>
  </p:clrMapOvr>
  <p:timing>
    <p:tnLst>
      <p:par>
        <p:cTn id="1" dur="indefinite" restart="never" nodeType="tmRoot"/>
      </p:par>
    </p:tnLst>
  </p:timing>
</p:sldLayout>
</file>

<file path=ppt/slideLayouts/slideLayout959.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71"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0080449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820"/>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
        <p:nvSpPr>
          <p:cNvPr id="10" name="Footer Placeholder 10"/>
          <p:cNvSpPr>
            <a:spLocks noGrp="1"/>
          </p:cNvSpPr>
          <p:nvPr>
            <p:ph type="ftr" sz="quarter" idx="3"/>
          </p:nvPr>
        </p:nvSpPr>
        <p:spPr/>
        <p:txBody>
          <a:bodyPr vert="horz" wrap="square" lIns="0" tIns="0" rIns="0" bIns="0" numCol="1" anchor="t" anchorCtr="0" compatLnSpc="1">
            <a:prstTxWarp prst="textNoShape">
              <a:avLst/>
            </a:prstTxWarp>
            <a:noAutofit/>
          </a:bodyPr>
          <a:lstStyle>
            <a:lvl1pPr algn="l" defTabSz="913823" rtl="0" fontAlgn="base">
              <a:lnSpc>
                <a:spcPts val="1077"/>
              </a:lnSpc>
              <a:spcBef>
                <a:spcPct val="0"/>
              </a:spcBef>
              <a:spcAft>
                <a:spcPct val="0"/>
              </a:spcAft>
              <a:defRPr lang="es-ES" sz="900" kern="1200" smtClean="0">
                <a:solidFill>
                  <a:schemeClr val="bg1"/>
                </a:solidFill>
                <a:latin typeface="Arial" charset="0"/>
                <a:ea typeface="+mn-ea"/>
                <a:cs typeface="Arial" charset="0"/>
              </a:defRPr>
            </a:lvl1pPr>
          </a:lstStyle>
          <a:p>
            <a:endParaRPr>
              <a:solidFill>
                <a:srgbClr val="FFFFFF"/>
              </a:solidFill>
            </a:endParaRPr>
          </a:p>
        </p:txBody>
      </p:sp>
    </p:spTree>
    <p:extLst>
      <p:ext uri="{BB962C8B-B14F-4D97-AF65-F5344CB8AC3E}">
        <p14:creationId xmlns:p14="http://schemas.microsoft.com/office/powerpoint/2010/main" val="3917224106"/>
      </p:ext>
    </p:extLst>
  </p:cSld>
  <p:clrMapOvr>
    <a:masterClrMapping/>
  </p:clrMapOvr>
  <p:timing>
    <p:tnLst>
      <p:par>
        <p:cTn id="1" dur="indefinite" restart="never" nodeType="tmRoot"/>
      </p:par>
    </p:tnLst>
  </p:timing>
</p:sldLayout>
</file>

<file path=ppt/slideLayouts/slideLayout9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75923245"/>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7"/>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2355470528"/>
      </p:ext>
    </p:extLst>
  </p:cSld>
  <p:clrMapOvr>
    <a:masterClrMapping/>
  </p:clrMapOvr>
  <p:timing>
    <p:tnLst>
      <p:par>
        <p:cTn id="1" dur="indefinite" restart="never" nodeType="tmRoot"/>
      </p:par>
    </p:tnLst>
  </p:timing>
</p:sldLayout>
</file>

<file path=ppt/slideLayouts/slideLayout962.xml><?xml version="1.0" encoding="utf-8"?>
<p:sldLayout xmlns:a="http://schemas.openxmlformats.org/drawingml/2006/main" xmlns:r="http://schemas.openxmlformats.org/officeDocument/2006/relationships" xmlns:p="http://schemas.openxmlformats.org/presentationml/2006/main" showMasterSp="0" userDrawn="1">
  <p:cSld name="Deloitte Contratapa">
    <p:spTree>
      <p:nvGrpSpPr>
        <p:cNvPr id="1" name=""/>
        <p:cNvGrpSpPr/>
        <p:nvPr/>
      </p:nvGrpSpPr>
      <p:grpSpPr>
        <a:xfrm>
          <a:off x="0" y="0"/>
          <a:ext cx="0" cy="0"/>
          <a:chOff x="0" y="0"/>
          <a:chExt cx="0" cy="0"/>
        </a:xfrm>
      </p:grpSpPr>
    </p:spTree>
    <p:extLst>
      <p:ext uri="{BB962C8B-B14F-4D97-AF65-F5344CB8AC3E}">
        <p14:creationId xmlns:p14="http://schemas.microsoft.com/office/powerpoint/2010/main" val="19364727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96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659649545"/>
      </p:ext>
    </p:extLst>
  </p:cSld>
  <p:clrMapOvr>
    <a:masterClrMapping/>
  </p:clrMapOvr>
  <p:timing>
    <p:tnLst>
      <p:par>
        <p:cTn id="1" dur="indefinite" restart="never" nodeType="tmRoot"/>
      </p:par>
    </p:tnLst>
  </p:timing>
</p:sldLayout>
</file>

<file path=ppt/slideLayouts/slideLayout964.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54003835"/>
      </p:ext>
    </p:extLst>
  </p:cSld>
  <p:clrMapOvr>
    <a:masterClrMapping/>
  </p:clrMapOvr>
  <p:timing>
    <p:tnLst>
      <p:par>
        <p:cTn id="1" dur="indefinite" restart="never" nodeType="tmRoot"/>
      </p:par>
    </p:tnLst>
  </p:timing>
</p:sldLayout>
</file>

<file path=ppt/slideLayouts/slideLayout965.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629493637"/>
      </p:ext>
    </p:extLst>
  </p:cSld>
  <p:clrMapOvr>
    <a:masterClrMapping/>
  </p:clrMapOvr>
  <p:timing>
    <p:tnLst>
      <p:par>
        <p:cTn id="1" dur="indefinite" restart="never" nodeType="tmRoot"/>
      </p:par>
    </p:tnLst>
  </p:timing>
</p:sldLayout>
</file>

<file path=ppt/slideLayouts/slideLayout966.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923790616"/>
      </p:ext>
    </p:extLst>
  </p:cSld>
  <p:clrMapOvr>
    <a:masterClrMapping/>
  </p:clrMapOvr>
  <p:timing>
    <p:tnLst>
      <p:par>
        <p:cTn id="1" dur="indefinite" restart="never" nodeType="tmRoot"/>
      </p:par>
    </p:tnLst>
  </p:timing>
</p:sldLayout>
</file>

<file path=ppt/slideLayouts/slideLayout967.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729183759"/>
      </p:ext>
    </p:extLst>
  </p:cSld>
  <p:clrMapOvr>
    <a:masterClrMapping/>
  </p:clrMapOvr>
  <p:timing>
    <p:tnLst>
      <p:par>
        <p:cTn id="1" dur="indefinite" restart="never" nodeType="tmRoot"/>
      </p:par>
    </p:tnLst>
  </p:timing>
</p:sldLayout>
</file>

<file path=ppt/slideLayouts/slideLayout968.xml><?xml version="1.0" encoding="utf-8"?>
<p:sldLayout xmlns:a="http://schemas.openxmlformats.org/drawingml/2006/main" xmlns:r="http://schemas.openxmlformats.org/officeDocument/2006/relationships" xmlns:p="http://schemas.openxmlformats.org/presentationml/2006/main" preserve="1" userDrawn="1">
  <p:cSld name="1_Basic text slide (full page w/2 col.)">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185416"/>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0139" y="2187194"/>
            <a:ext cx="4338828" cy="41056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303350635"/>
      </p:ext>
    </p:extLst>
  </p:cSld>
  <p:clrMapOvr>
    <a:masterClrMapping/>
  </p:clrMapOvr>
  <p:timing>
    <p:tnLst>
      <p:par>
        <p:cTn id="1" dur="indefinite" restart="never" nodeType="tmRoot"/>
      </p:par>
    </p:tnLst>
  </p:timing>
</p:sldLayout>
</file>

<file path=ppt/slideLayouts/slideLayout969.xml><?xml version="1.0" encoding="utf-8"?>
<p:sldLayout xmlns:a="http://schemas.openxmlformats.org/drawingml/2006/main" xmlns:r="http://schemas.openxmlformats.org/officeDocument/2006/relationships" xmlns:p="http://schemas.openxmlformats.org/presentationml/2006/main" preserve="1" userDrawn="1">
  <p:cSld name="Basic text slide (full page w/2 col. hdr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35864" y="2715768"/>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2706624"/>
            <a:ext cx="4338828" cy="358444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74499722"/>
      </p:ext>
    </p:extLst>
  </p:cSld>
  <p:clrMapOvr>
    <a:masterClrMapping/>
  </p:clrMapOvr>
  <p:timing>
    <p:tnLst>
      <p:par>
        <p:cTn id="1" dur="indefinite" restart="never" nodeType="tmRoot"/>
      </p:par>
    </p:tn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Título de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Slide Number Placeholder 2"/>
          <p:cNvSpPr>
            <a:spLocks noGrp="1"/>
          </p:cNvSpPr>
          <p:nvPr>
            <p:ph type="sldNum" sz="quarter" idx="10"/>
          </p:nvPr>
        </p:nvSpPr>
        <p:spPr/>
        <p:txBody>
          <a:bodyPr/>
          <a:lstStyle>
            <a:lvl1pPr>
              <a:defRPr/>
            </a:lvl1pPr>
          </a:lstStyle>
          <a:p>
            <a:fld id="{B8F9516C-5F28-47A9-93BC-66E5818D1F1D}" type="slidenum">
              <a:rPr lang="es-ES">
                <a:solidFill>
                  <a:srgbClr val="002776"/>
                </a:solidFill>
              </a:rPr>
              <a:pPr/>
              <a:t>‹#›</a:t>
            </a:fld>
            <a:endParaRPr lang="es-ES">
              <a:solidFill>
                <a:srgbClr val="002776"/>
              </a:solidFill>
            </a:endParaRPr>
          </a:p>
        </p:txBody>
      </p:sp>
      <p:sp>
        <p:nvSpPr>
          <p:cNvPr id="4" name="Footer Placeholder 3"/>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4160459733"/>
      </p:ext>
    </p:extLst>
  </p:cSld>
  <p:clrMapOvr>
    <a:masterClrMapping/>
  </p:clrMapOvr>
  <p:timing>
    <p:tnLst>
      <p:par>
        <p:cTn id="1" dur="indefinite" restart="never" nodeType="tmRoot"/>
      </p:par>
    </p:tnLst>
  </p:timing>
</p:sldLayout>
</file>

<file path=ppt/slideLayouts/slideLayout970.xml><?xml version="1.0" encoding="utf-8"?>
<p:sldLayout xmlns:a="http://schemas.openxmlformats.org/drawingml/2006/main" xmlns:r="http://schemas.openxmlformats.org/officeDocument/2006/relationships" xmlns:p="http://schemas.openxmlformats.org/presentationml/2006/main" preserve="1" userDrawn="1">
  <p:cSld name="Basic Text - 2 columns">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152144"/>
            <a:ext cx="4338828" cy="5138928"/>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132903106"/>
      </p:ext>
    </p:extLst>
  </p:cSld>
  <p:clrMapOvr>
    <a:masterClrMapping/>
  </p:clrMapOvr>
  <p:timing>
    <p:tnLst>
      <p:par>
        <p:cTn id="1" dur="indefinite" restart="never" nodeType="tmRoot"/>
      </p:par>
    </p:tnLst>
  </p:timing>
</p:sldLayout>
</file>

<file path=ppt/slideLayouts/slideLayout971.xml><?xml version="1.0" encoding="utf-8"?>
<p:sldLayout xmlns:a="http://schemas.openxmlformats.org/drawingml/2006/main" xmlns:r="http://schemas.openxmlformats.org/officeDocument/2006/relationships" xmlns:p="http://schemas.openxmlformats.org/presentationml/2006/main" preserve="1" userDrawn="1">
  <p:cSld name="Michelangelo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152144"/>
            <a:ext cx="4338828" cy="5138928"/>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696691479"/>
      </p:ext>
    </p:extLst>
  </p:cSld>
  <p:clrMapOvr>
    <a:masterClrMapping/>
  </p:clrMapOvr>
  <p:timing>
    <p:tnLst>
      <p:par>
        <p:cTn id="1" dur="indefinite" restart="never" nodeType="tmRoot"/>
      </p:par>
    </p:tnLst>
  </p:timing>
</p:sldLayout>
</file>

<file path=ppt/slideLayouts/slideLayout972.xml><?xml version="1.0" encoding="utf-8"?>
<p:sldLayout xmlns:a="http://schemas.openxmlformats.org/drawingml/2006/main" xmlns:r="http://schemas.openxmlformats.org/officeDocument/2006/relationships" xmlns:p="http://schemas.openxmlformats.org/presentationml/2006/main" preserve="1" userDrawn="1">
  <p:cSld name="Basic text slide (2 col w/hdrs) x 2">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435864"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9" name="Text Placeholder 10"/>
          <p:cNvSpPr>
            <a:spLocks noGrp="1"/>
          </p:cNvSpPr>
          <p:nvPr>
            <p:ph type="body" sz="quarter" idx="17"/>
          </p:nvPr>
        </p:nvSpPr>
        <p:spPr>
          <a:xfrm>
            <a:off x="5131308" y="4251960"/>
            <a:ext cx="4338828" cy="20482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197401967"/>
      </p:ext>
    </p:extLst>
  </p:cSld>
  <p:clrMapOvr>
    <a:masterClrMapping/>
  </p:clrMapOvr>
  <p:timing>
    <p:tnLst>
      <p:par>
        <p:cTn id="1" dur="indefinite" restart="never" nodeType="tmRoot"/>
      </p:par>
    </p:tnLst>
  </p:timing>
</p:sldLayout>
</file>

<file path=ppt/slideLayouts/slideLayout973.xml><?xml version="1.0" encoding="utf-8"?>
<p:sldLayout xmlns:a="http://schemas.openxmlformats.org/drawingml/2006/main" xmlns:r="http://schemas.openxmlformats.org/officeDocument/2006/relationships" xmlns:p="http://schemas.openxmlformats.org/presentationml/2006/main" preserve="1" userDrawn="1">
  <p:cSld name="1_Basic text slide (2 col w/hdrs) ">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1" name="Text Placeholder 10"/>
          <p:cNvSpPr>
            <a:spLocks noGrp="1"/>
          </p:cNvSpPr>
          <p:nvPr>
            <p:ph type="body" sz="quarter" idx="13"/>
          </p:nvPr>
        </p:nvSpPr>
        <p:spPr>
          <a:xfrm>
            <a:off x="435864" y="1682496"/>
            <a:ext cx="4338828" cy="4610354"/>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344189706"/>
      </p:ext>
    </p:extLst>
  </p:cSld>
  <p:clrMapOvr>
    <a:masterClrMapping/>
  </p:clrMapOvr>
  <p:timing>
    <p:tnLst>
      <p:par>
        <p:cTn id="1" dur="indefinite" restart="never" nodeType="tmRoot"/>
      </p:par>
    </p:tnLst>
  </p:timing>
</p:sldLayout>
</file>

<file path=ppt/slideLayouts/slideLayout974.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868680"/>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2176272"/>
            <a:ext cx="9034272" cy="405079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210036621"/>
      </p:ext>
    </p:extLst>
  </p:cSld>
  <p:clrMapOvr>
    <a:masterClrMapping/>
  </p:clrMapOvr>
  <p:timing>
    <p:tnLst>
      <p:par>
        <p:cTn id="1" dur="indefinite" restart="never" nodeType="tmRoot"/>
      </p:par>
    </p:tnLst>
  </p:timing>
</p:sldLayout>
</file>

<file path=ppt/slideLayouts/slideLayout975.xml><?xml version="1.0" encoding="utf-8"?>
<p:sldLayout xmlns:a="http://schemas.openxmlformats.org/drawingml/2006/main" xmlns:r="http://schemas.openxmlformats.org/officeDocument/2006/relationships" xmlns:p="http://schemas.openxmlformats.org/presentationml/2006/main" preserve="1" userDrawn="1">
  <p:cSld name="Chevron table">
    <p:spTree>
      <p:nvGrpSpPr>
        <p:cNvPr id="1" name=""/>
        <p:cNvGrpSpPr/>
        <p:nvPr/>
      </p:nvGrpSpPr>
      <p:grpSpPr>
        <a:xfrm>
          <a:off x="0" y="0"/>
          <a:ext cx="0" cy="0"/>
          <a:chOff x="0" y="0"/>
          <a:chExt cx="0" cy="0"/>
        </a:xfrm>
      </p:grpSpPr>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able Placeholder 6"/>
          <p:cNvSpPr>
            <a:spLocks noGrp="1"/>
          </p:cNvSpPr>
          <p:nvPr>
            <p:ph type="tbl" sz="quarter" idx="10"/>
          </p:nvPr>
        </p:nvSpPr>
        <p:spPr>
          <a:xfrm>
            <a:off x="435866" y="1747838"/>
            <a:ext cx="9034272" cy="454501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604524896"/>
      </p:ext>
    </p:extLst>
  </p:cSld>
  <p:clrMapOvr>
    <a:masterClrMapping/>
  </p:clrMapOvr>
  <p:timing>
    <p:tnLst>
      <p:par>
        <p:cTn id="1" dur="indefinite" restart="never" nodeType="tmRoot"/>
      </p:par>
    </p:tnLst>
  </p:timing>
</p:sldLayout>
</file>

<file path=ppt/slideLayouts/slideLayout976.xml><?xml version="1.0" encoding="utf-8"?>
<p:sldLayout xmlns:a="http://schemas.openxmlformats.org/drawingml/2006/main" xmlns:r="http://schemas.openxmlformats.org/officeDocument/2006/relationships" xmlns:p="http://schemas.openxmlformats.org/presentationml/2006/main" preserve="1" userDrawn="1">
  <p:cSld name="Major Point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2882646" y="115570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898648"/>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78246" y="4645152"/>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41247005"/>
      </p:ext>
    </p:extLst>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preserve="1" userDrawn="1">
  <p:cSld name="Major Points w/para">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2878246" y="2185416"/>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2882646" y="3931920"/>
            <a:ext cx="6587490" cy="1362456"/>
          </a:xfrm>
        </p:spPr>
        <p:txBody>
          <a:bodyPr/>
          <a:lstStyle>
            <a:lvl1pPr marL="0" indent="0">
              <a:defRPr sz="2000">
                <a:latin typeface="Arial" pitchFamily="34" charset="0"/>
                <a:cs typeface="Arial" pitchFamily="34" charset="0"/>
              </a:defRPr>
            </a:lvl1pPr>
            <a:lvl2pPr>
              <a:defRPr sz="20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438502156"/>
      </p:ext>
    </p:extLst>
  </p:cSld>
  <p:clrMapOvr>
    <a:masterClrMapping/>
  </p:clrMapOvr>
  <p:timing>
    <p:tnLst>
      <p:par>
        <p:cTn id="1" dur="indefinite" restart="never" nodeType="tmRoot"/>
      </p:par>
    </p:tnLst>
  </p:timing>
</p:sldLayout>
</file>

<file path=ppt/slideLayouts/slideLayout978.xml><?xml version="1.0" encoding="utf-8"?>
<p:sldLayout xmlns:a="http://schemas.openxmlformats.org/drawingml/2006/main" xmlns:r="http://schemas.openxmlformats.org/officeDocument/2006/relationships" xmlns:p="http://schemas.openxmlformats.org/presentationml/2006/main" preserve="1" userDrawn="1">
  <p:cSld name="Numbered points ">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683516"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9" name="Text Placeholder 10"/>
          <p:cNvSpPr>
            <a:spLocks noGrp="1"/>
          </p:cNvSpPr>
          <p:nvPr>
            <p:ph type="body" sz="quarter" idx="17"/>
          </p:nvPr>
        </p:nvSpPr>
        <p:spPr>
          <a:xfrm>
            <a:off x="683516"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683516"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21"/>
          </p:nvPr>
        </p:nvSpPr>
        <p:spPr>
          <a:xfrm>
            <a:off x="5378958" y="2947936"/>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24"/>
          </p:nvPr>
        </p:nvSpPr>
        <p:spPr>
          <a:xfrm>
            <a:off x="5378958" y="4370190"/>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8" name="Text Placeholder 10"/>
          <p:cNvSpPr>
            <a:spLocks noGrp="1"/>
          </p:cNvSpPr>
          <p:nvPr>
            <p:ph type="body" sz="quarter" idx="25"/>
          </p:nvPr>
        </p:nvSpPr>
        <p:spPr>
          <a:xfrm>
            <a:off x="5378958" y="1536192"/>
            <a:ext cx="4091178" cy="85953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buNone/>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82600706"/>
      </p:ext>
    </p:extLst>
  </p:cSld>
  <p:clrMapOvr>
    <a:masterClrMapping/>
  </p:clrMapOvr>
  <p:timing>
    <p:tnLst>
      <p:par>
        <p:cTn id="1" dur="indefinite" restart="never" nodeType="tmRoot"/>
      </p:par>
    </p:tnLst>
  </p:timing>
</p:sldLayout>
</file>

<file path=ppt/slideLayouts/slideLayout979.xml><?xml version="1.0" encoding="utf-8"?>
<p:sldLayout xmlns:a="http://schemas.openxmlformats.org/drawingml/2006/main" xmlns:r="http://schemas.openxmlformats.org/officeDocument/2006/relationships" xmlns:p="http://schemas.openxmlformats.org/presentationml/2006/main" preserve="1" userDrawn="1">
  <p:cSld name="Para w/ 2 Chevr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435866" y="1152144"/>
            <a:ext cx="9034272" cy="5138928"/>
          </a:xfrm>
        </p:spPr>
        <p:txBody>
          <a:bodyPr/>
          <a:lstStyle>
            <a:lvl1pPr marL="0" indent="0">
              <a:spcBef>
                <a:spcPts val="0"/>
              </a:spcBef>
              <a:buNone/>
              <a:defRPr sz="2000" b="0">
                <a:latin typeface="Arial" pitchFamily="34" charset="0"/>
                <a:cs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1" name="Text Placeholder 10"/>
          <p:cNvSpPr>
            <a:spLocks noGrp="1"/>
          </p:cNvSpPr>
          <p:nvPr>
            <p:ph type="body" sz="quarter" idx="13"/>
          </p:nvPr>
        </p:nvSpPr>
        <p:spPr>
          <a:xfrm>
            <a:off x="425958"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2852928"/>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75396939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En blanco">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lvl1pPr>
              <a:defRPr/>
            </a:lvl1pPr>
          </a:lstStyle>
          <a:p>
            <a:fld id="{F8BDE2BE-4A0B-4129-99F8-26E0137EA4A3}" type="slidenum">
              <a:rPr lang="es-ES">
                <a:solidFill>
                  <a:srgbClr val="002776"/>
                </a:solidFill>
              </a:rPr>
              <a:pPr/>
              <a:t>‹#›</a:t>
            </a:fld>
            <a:endParaRPr lang="es-ES">
              <a:solidFill>
                <a:srgbClr val="002776"/>
              </a:solidFill>
            </a:endParaRPr>
          </a:p>
        </p:txBody>
      </p:sp>
      <p:sp>
        <p:nvSpPr>
          <p:cNvPr id="3" name="Footer Placeholder 2"/>
          <p:cNvSpPr>
            <a:spLocks noGrp="1"/>
          </p:cNvSpPr>
          <p:nvPr>
            <p:ph type="ftr" sz="quarter" idx="11"/>
          </p:nvPr>
        </p:nvSpPr>
        <p:spPr/>
        <p:txBody>
          <a:bodyPr/>
          <a:lstStyle>
            <a:lvl1pPr>
              <a:defRPr/>
            </a:lvl1pPr>
          </a:lstStyle>
          <a:p>
            <a:endParaRPr lang="es-ES">
              <a:solidFill>
                <a:srgbClr val="002776"/>
              </a:solidFill>
            </a:endParaRPr>
          </a:p>
        </p:txBody>
      </p:sp>
    </p:spTree>
    <p:extLst>
      <p:ext uri="{BB962C8B-B14F-4D97-AF65-F5344CB8AC3E}">
        <p14:creationId xmlns:p14="http://schemas.microsoft.com/office/powerpoint/2010/main" val="3788774723"/>
      </p:ext>
    </p:extLst>
  </p:cSld>
  <p:clrMapOvr>
    <a:masterClrMapping/>
  </p:clrMapOvr>
  <p:timing>
    <p:tnLst>
      <p:par>
        <p:cTn id="1" dur="indefinite" restart="never" nodeType="tmRoot"/>
      </p:par>
    </p:tnLst>
  </p:timing>
</p:sldLayout>
</file>

<file path=ppt/slideLayouts/slideLayout980.xml><?xml version="1.0" encoding="utf-8"?>
<p:sldLayout xmlns:a="http://schemas.openxmlformats.org/drawingml/2006/main" xmlns:r="http://schemas.openxmlformats.org/officeDocument/2006/relationships" xmlns:p="http://schemas.openxmlformats.org/presentationml/2006/main" preserve="1" userDrawn="1">
  <p:cSld name="Michelangelo (top)">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200400"/>
            <a:ext cx="4517136" cy="3090672"/>
          </a:xfrm>
        </p:spPr>
        <p:txBody>
          <a:bodyPr/>
          <a:lstStyle>
            <a:lvl1pPr marL="0" indent="0">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200400"/>
            <a:ext cx="4338828" cy="3090672"/>
          </a:xfrm>
        </p:spPr>
        <p:txBody>
          <a:bodyPr/>
          <a:lstStyle>
            <a:lvl1pPr marL="0" marR="0" indent="0" algn="l" defTabSz="914400" rtl="0" eaLnBrk="0" fontAlgn="base" latinLnBrk="0" hangingPunct="0">
              <a:lnSpc>
                <a:spcPct val="106000"/>
              </a:lnSpc>
              <a:spcBef>
                <a:spcPct val="40000"/>
              </a:spcBef>
              <a:spcAft>
                <a:spcPct val="0"/>
              </a:spcAft>
              <a:buClr>
                <a:schemeClr val="tx1"/>
              </a:buClr>
              <a:buSzPct val="80000"/>
              <a:buFont typeface="Wingdings" pitchFamily="2" charset="2"/>
              <a:buNone/>
              <a:tabLst/>
              <a:defRPr sz="18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568635779"/>
      </p:ext>
    </p:extLst>
  </p:cSld>
  <p:clrMapOvr>
    <a:masterClrMapping/>
  </p:clrMapOvr>
  <p:timing>
    <p:tnLst>
      <p:par>
        <p:cTn id="1" dur="indefinite" restart="never" nodeType="tmRoot"/>
      </p:par>
    </p:tnLst>
  </p:timing>
</p:sldLayout>
</file>

<file path=ppt/slideLayouts/slideLayout981.xml><?xml version="1.0" encoding="utf-8"?>
<p:sldLayout xmlns:a="http://schemas.openxmlformats.org/drawingml/2006/main" xmlns:r="http://schemas.openxmlformats.org/officeDocument/2006/relationships" xmlns:p="http://schemas.openxmlformats.org/presentationml/2006/main" preserve="1" userDrawn="1">
  <p:cSld name="2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1434"/>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4943096" y="1828800"/>
            <a:ext cx="4517136" cy="1892808"/>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7"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0605615"/>
      </p:ext>
    </p:extLst>
  </p:cSld>
  <p:clrMapOvr>
    <a:masterClrMapping/>
  </p:clrMapOvr>
  <p:timing>
    <p:tnLst>
      <p:par>
        <p:cTn id="1" dur="indefinite" restart="never" nodeType="tmRoot"/>
      </p:par>
    </p:tnLst>
  </p:timing>
</p:sldLayout>
</file>

<file path=ppt/slideLayouts/slideLayout982.xml><?xml version="1.0" encoding="utf-8"?>
<p:sldLayout xmlns:a="http://schemas.openxmlformats.org/drawingml/2006/main" xmlns:r="http://schemas.openxmlformats.org/officeDocument/2006/relationships" xmlns:p="http://schemas.openxmlformats.org/presentationml/2006/main" preserve="1" userDrawn="1">
  <p:cSld name="4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7" name="Text Placeholder 10"/>
          <p:cNvSpPr>
            <a:spLocks noGrp="1"/>
          </p:cNvSpPr>
          <p:nvPr>
            <p:ph type="body" sz="quarter" idx="16"/>
          </p:nvPr>
        </p:nvSpPr>
        <p:spPr>
          <a:xfrm>
            <a:off x="2684526"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8" name="Text Placeholder 10"/>
          <p:cNvSpPr>
            <a:spLocks noGrp="1"/>
          </p:cNvSpPr>
          <p:nvPr>
            <p:ph type="body" sz="quarter" idx="17"/>
          </p:nvPr>
        </p:nvSpPr>
        <p:spPr>
          <a:xfrm>
            <a:off x="4943094"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8"/>
          </p:nvPr>
        </p:nvSpPr>
        <p:spPr>
          <a:xfrm>
            <a:off x="7201662" y="1828800"/>
            <a:ext cx="2258568"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2" name="Text Placeholder 10"/>
          <p:cNvSpPr>
            <a:spLocks noGrp="1"/>
          </p:cNvSpPr>
          <p:nvPr>
            <p:ph type="body" sz="quarter" idx="15"/>
          </p:nvPr>
        </p:nvSpPr>
        <p:spPr>
          <a:xfrm>
            <a:off x="435866" y="4251960"/>
            <a:ext cx="9034272" cy="2048256"/>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78030055"/>
      </p:ext>
    </p:extLst>
  </p:cSld>
  <p:clrMapOvr>
    <a:masterClrMapping/>
  </p:clrMapOvr>
  <p:timing>
    <p:tnLst>
      <p:par>
        <p:cTn id="1" dur="indefinite" restart="never" nodeType="tmRoot"/>
      </p:par>
    </p:tnLst>
  </p:timing>
</p:sldLayout>
</file>

<file path=ppt/slideLayouts/slideLayout983.xml><?xml version="1.0" encoding="utf-8"?>
<p:sldLayout xmlns:a="http://schemas.openxmlformats.org/drawingml/2006/main" xmlns:r="http://schemas.openxmlformats.org/officeDocument/2006/relationships" xmlns:p="http://schemas.openxmlformats.org/presentationml/2006/main" preserve="1" userDrawn="1">
  <p:cSld name="3 Chevrons">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25958"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Text Placeholder 10"/>
          <p:cNvSpPr>
            <a:spLocks noGrp="1"/>
          </p:cNvSpPr>
          <p:nvPr>
            <p:ph type="body" sz="quarter" idx="16"/>
          </p:nvPr>
        </p:nvSpPr>
        <p:spPr>
          <a:xfrm>
            <a:off x="343738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0" name="Text Placeholder 10"/>
          <p:cNvSpPr>
            <a:spLocks noGrp="1"/>
          </p:cNvSpPr>
          <p:nvPr>
            <p:ph type="body" sz="quarter" idx="17"/>
          </p:nvPr>
        </p:nvSpPr>
        <p:spPr>
          <a:xfrm>
            <a:off x="6458712" y="1828800"/>
            <a:ext cx="3011424" cy="1892808"/>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4" name="Text Placeholder 10"/>
          <p:cNvSpPr>
            <a:spLocks noGrp="1"/>
          </p:cNvSpPr>
          <p:nvPr>
            <p:ph type="body" sz="quarter" idx="18"/>
          </p:nvPr>
        </p:nvSpPr>
        <p:spPr>
          <a:xfrm>
            <a:off x="435864"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15" name="Text Placeholder 10"/>
          <p:cNvSpPr>
            <a:spLocks noGrp="1"/>
          </p:cNvSpPr>
          <p:nvPr>
            <p:ph type="body" sz="quarter" idx="19"/>
          </p:nvPr>
        </p:nvSpPr>
        <p:spPr>
          <a:xfrm>
            <a:off x="5121402" y="4242816"/>
            <a:ext cx="4338828" cy="204825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3698176651"/>
      </p:ext>
    </p:extLst>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5390020"/>
      </p:ext>
    </p:extLst>
  </p:cSld>
  <p:clrMapOvr>
    <a:masterClrMapping/>
  </p:clrMapOvr>
  <p:timing>
    <p:tnLst>
      <p:par>
        <p:cTn id="1" dur="indefinite" restart="never" nodeType="tmRoot"/>
      </p:par>
    </p:tnLst>
  </p:timing>
</p:sldLayout>
</file>

<file path=ppt/slideLayouts/slideLayout985.xml><?xml version="1.0" encoding="utf-8"?>
<p:sldLayout xmlns:a="http://schemas.openxmlformats.org/drawingml/2006/main" xmlns:r="http://schemas.openxmlformats.org/officeDocument/2006/relationships" xmlns:p="http://schemas.openxmlformats.org/presentationml/2006/main" preserve="1" userDrawn="1">
  <p:cSld name="Charts (left)">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5131308" y="1682496"/>
            <a:ext cx="4338828" cy="4608576"/>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25958" y="1728216"/>
            <a:ext cx="4299204" cy="3986784"/>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1246917064"/>
      </p:ext>
    </p:extLst>
  </p:cSld>
  <p:clrMapOvr>
    <a:masterClrMapping/>
  </p:clrMapOvr>
  <p:timing>
    <p:tnLst>
      <p:par>
        <p:cTn id="1" dur="indefinite" restart="never" nodeType="tmRoot"/>
      </p:par>
    </p:tnLst>
  </p:timing>
</p:sldLayout>
</file>

<file path=ppt/slideLayouts/slideLayout986.xml><?xml version="1.0" encoding="utf-8"?>
<p:sldLayout xmlns:a="http://schemas.openxmlformats.org/drawingml/2006/main" xmlns:r="http://schemas.openxmlformats.org/officeDocument/2006/relationships" xmlns:p="http://schemas.openxmlformats.org/presentationml/2006/main" preserve="1" userDrawn="1">
  <p:cSld name="Charts (top)">
    <p:spTree>
      <p:nvGrpSpPr>
        <p:cNvPr id="1" name=""/>
        <p:cNvGrpSpPr/>
        <p:nvPr/>
      </p:nvGrpSpPr>
      <p:grpSpPr>
        <a:xfrm>
          <a:off x="0" y="0"/>
          <a:ext cx="0" cy="0"/>
          <a:chOff x="0" y="0"/>
          <a:chExt cx="0" cy="0"/>
        </a:xfrm>
      </p:grpSpPr>
      <p:sp>
        <p:nvSpPr>
          <p:cNvPr id="12" name="Text Placeholder 10"/>
          <p:cNvSpPr>
            <a:spLocks noGrp="1"/>
          </p:cNvSpPr>
          <p:nvPr>
            <p:ph type="body" sz="quarter" idx="14"/>
          </p:nvPr>
        </p:nvSpPr>
        <p:spPr>
          <a:xfrm>
            <a:off x="433387" y="5056632"/>
            <a:ext cx="9036749" cy="1243584"/>
          </a:xfrm>
        </p:spPr>
        <p:txBody>
          <a:bodyPr/>
          <a:lstStyle>
            <a:lvl1pPr marL="0" indent="0">
              <a:buNone/>
              <a:defRPr sz="1800">
                <a:latin typeface="Arial" pitchFamily="34" charset="0"/>
                <a:cs typeface="Arial" pitchFamily="34" charset="0"/>
              </a:defRPr>
            </a:lvl1pPr>
            <a:lvl2pPr>
              <a:defRPr sz="1800">
                <a:latin typeface="Arial" pitchFamily="34" charset="0"/>
                <a:cs typeface="Arial" pitchFamily="34" charset="0"/>
              </a:defRPr>
            </a:lvl2pPr>
            <a:lvl3pPr>
              <a:defRPr sz="1600">
                <a:latin typeface="Arial" pitchFamily="34" charset="0"/>
                <a:cs typeface="Arial" pitchFamily="34" charset="0"/>
              </a:defRPr>
            </a:lvl3pPr>
            <a:lvl4pPr>
              <a:defRPr sz="16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8" name="Chart Placeholder 7"/>
          <p:cNvSpPr>
            <a:spLocks noGrp="1"/>
          </p:cNvSpPr>
          <p:nvPr>
            <p:ph type="chart" sz="quarter" idx="15"/>
          </p:nvPr>
        </p:nvSpPr>
        <p:spPr>
          <a:xfrm>
            <a:off x="475488" y="1197864"/>
            <a:ext cx="8964930" cy="3383280"/>
          </a:xfrm>
        </p:spPr>
        <p:txBody>
          <a:bodyPr/>
          <a:lstStyle>
            <a:lvl1pPr>
              <a:buNone/>
              <a:defRPr/>
            </a:lvl1p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chart</a:t>
            </a:r>
          </a:p>
        </p:txBody>
      </p:sp>
    </p:spTree>
    <p:extLst>
      <p:ext uri="{BB962C8B-B14F-4D97-AF65-F5344CB8AC3E}">
        <p14:creationId xmlns:p14="http://schemas.microsoft.com/office/powerpoint/2010/main" val="317565363"/>
      </p:ext>
    </p:extLst>
  </p:cSld>
  <p:clrMapOvr>
    <a:masterClrMapping/>
  </p:clrMapOvr>
  <p:timing>
    <p:tnLst>
      <p:par>
        <p:cTn id="1" dur="indefinite" restart="never" nodeType="tmRoot"/>
      </p:par>
    </p:tnLst>
  </p:timing>
</p:sldLayout>
</file>

<file path=ppt/slideLayouts/slideLayout987.xml><?xml version="1.0" encoding="utf-8"?>
<p:sldLayout xmlns:a="http://schemas.openxmlformats.org/drawingml/2006/main" xmlns:r="http://schemas.openxmlformats.org/officeDocument/2006/relationships" xmlns:p="http://schemas.openxmlformats.org/presentationml/2006/main" preserve="1" userDrawn="1">
  <p:cSld name="Org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2271166628"/>
      </p:ext>
    </p:extLst>
  </p:cSld>
  <p:clrMapOvr>
    <a:masterClrMapping/>
  </p:clrMapOvr>
  <p:timing>
    <p:tnLst>
      <p:par>
        <p:cTn id="1" dur="indefinite" restart="never" nodeType="tmRoot"/>
      </p:par>
    </p:tnLst>
  </p:timing>
</p:sldLayout>
</file>

<file path=ppt/slideLayouts/slideLayout988.xml><?xml version="1.0" encoding="utf-8"?>
<p:sldLayout xmlns:a="http://schemas.openxmlformats.org/drawingml/2006/main" xmlns:r="http://schemas.openxmlformats.org/officeDocument/2006/relationships" xmlns:p="http://schemas.openxmlformats.org/presentationml/2006/main" preserve="1" userDrawn="1">
  <p:cSld name="Resume">
    <p:spTree>
      <p:nvGrpSpPr>
        <p:cNvPr id="1" name=""/>
        <p:cNvGrpSpPr/>
        <p:nvPr/>
      </p:nvGrpSpPr>
      <p:grpSpPr>
        <a:xfrm>
          <a:off x="0" y="0"/>
          <a:ext cx="0" cy="0"/>
          <a:chOff x="0" y="0"/>
          <a:chExt cx="0" cy="0"/>
        </a:xfrm>
      </p:grpSpPr>
      <p:sp>
        <p:nvSpPr>
          <p:cNvPr id="11" name="Text Placeholder 10"/>
          <p:cNvSpPr>
            <a:spLocks noGrp="1"/>
          </p:cNvSpPr>
          <p:nvPr>
            <p:ph type="body" sz="quarter" idx="13"/>
          </p:nvPr>
        </p:nvSpPr>
        <p:spPr>
          <a:xfrm>
            <a:off x="435864" y="3044952"/>
            <a:ext cx="4338828" cy="3246120"/>
          </a:xfrm>
        </p:spPr>
        <p:txBody>
          <a:bodyPr/>
          <a:lstStyle>
            <a:lvl1pPr marL="0" indent="0">
              <a:defRPr sz="2000">
                <a:solidFill>
                  <a:schemeClr val="tx1"/>
                </a:solidFill>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a:xfrm>
            <a:off x="435866" y="411480"/>
            <a:ext cx="9034272" cy="365760"/>
          </a:xfrm>
          <a:prstGeom prst="rect">
            <a:avLst/>
          </a:prstGeo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6" name="Text Placeholder 10"/>
          <p:cNvSpPr>
            <a:spLocks noGrp="1"/>
          </p:cNvSpPr>
          <p:nvPr>
            <p:ph type="body" sz="quarter" idx="14"/>
          </p:nvPr>
        </p:nvSpPr>
        <p:spPr>
          <a:xfrm>
            <a:off x="5131308" y="3044952"/>
            <a:ext cx="4338828" cy="3246120"/>
          </a:xfrm>
        </p:spPr>
        <p:txBody>
          <a:bodyPr/>
          <a:lstStyle>
            <a:lvl1pPr marL="0" indent="0">
              <a:defRPr sz="2000">
                <a:latin typeface="Arial" pitchFamily="34" charset="0"/>
                <a:cs typeface="Arial" pitchFamily="34" charset="0"/>
              </a:defRPr>
            </a:lvl1pPr>
            <a:lvl2pPr>
              <a:defRPr sz="1800">
                <a:latin typeface="Arial" pitchFamily="34" charset="0"/>
                <a:cs typeface="Arial" pitchFamily="34" charset="0"/>
              </a:defRPr>
            </a:lvl2pPr>
            <a:lvl3pPr>
              <a:defRPr sz="1800">
                <a:latin typeface="Arial" pitchFamily="34" charset="0"/>
                <a:cs typeface="Arial" pitchFamily="34" charset="0"/>
              </a:defRPr>
            </a:lvl3pPr>
            <a:lvl4pPr>
              <a:defRPr sz="1800">
                <a:latin typeface="Arial" pitchFamily="34" charset="0"/>
                <a:cs typeface="Arial" pitchFamily="34" charset="0"/>
              </a:defRPr>
            </a:lvl4pPr>
            <a:lvl5pPr>
              <a:defRPr sz="1600">
                <a:latin typeface="Arial" pitchFamily="34" charset="0"/>
                <a:cs typeface="Arial" pitchFamily="34" charset="0"/>
              </a:defRPr>
            </a:lvl5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608516293"/>
      </p:ext>
    </p:extLst>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271885123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Cierre">
    <p:spTree>
      <p:nvGrpSpPr>
        <p:cNvPr id="1" name=""/>
        <p:cNvGrpSpPr/>
        <p:nvPr/>
      </p:nvGrpSpPr>
      <p:grpSpPr>
        <a:xfrm>
          <a:off x="0" y="0"/>
          <a:ext cx="0" cy="0"/>
          <a:chOff x="0" y="0"/>
          <a:chExt cx="0" cy="0"/>
        </a:xfrm>
      </p:grpSpPr>
      <p:sp>
        <p:nvSpPr>
          <p:cNvPr id="4" name="Rectangle 3"/>
          <p:cNvSpPr/>
          <p:nvPr userDrawn="1"/>
        </p:nvSpPr>
        <p:spPr>
          <a:xfrm>
            <a:off x="0" y="0"/>
            <a:ext cx="9906000" cy="685800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2003" tIns="41002" rIns="82003" bIns="41002" rtlCol="0" anchor="ctr"/>
          <a:lstStyle/>
          <a:p>
            <a:pPr algn="ctr" fontAlgn="base">
              <a:spcBef>
                <a:spcPct val="0"/>
              </a:spcBef>
              <a:spcAft>
                <a:spcPct val="0"/>
              </a:spcAft>
            </a:pPr>
            <a:endParaRPr lang="nb-NO">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3622" y="2990141"/>
            <a:ext cx="3737612" cy="791253"/>
          </a:xfrm>
          <a:prstGeom prst="rect">
            <a:avLst/>
          </a:prstGeom>
          <a:noFill/>
          <a:ln w="9525">
            <a:noFill/>
            <a:miter lim="800000"/>
            <a:headEnd/>
            <a:tailEnd/>
          </a:ln>
        </p:spPr>
      </p:pic>
      <p:sp>
        <p:nvSpPr>
          <p:cNvPr id="8" name="Text Placeholder 7"/>
          <p:cNvSpPr>
            <a:spLocks noGrp="1"/>
          </p:cNvSpPr>
          <p:nvPr>
            <p:ph type="body" sz="quarter" idx="13"/>
          </p:nvPr>
        </p:nvSpPr>
        <p:spPr>
          <a:xfrm>
            <a:off x="450280" y="4146733"/>
            <a:ext cx="6640475" cy="2288334"/>
          </a:xfrm>
        </p:spPr>
        <p:txBody>
          <a:bodyPr/>
          <a:lstStyle>
            <a:lvl1pPr>
              <a:defRPr sz="600">
                <a:solidFill>
                  <a:srgbClr val="000000"/>
                </a:solidFill>
              </a:defRPr>
            </a:lvl1pPr>
            <a:lvl2pPr>
              <a:defRPr sz="700"/>
            </a:lvl2pPr>
            <a:lvl3pPr>
              <a:defRPr sz="700"/>
            </a:lvl3pPr>
            <a:lvl4pPr>
              <a:defRPr sz="700"/>
            </a:lvl4pPr>
            <a:lvl5pPr>
              <a:defRPr sz="700"/>
            </a:lvl5pPr>
          </a:lstStyle>
          <a:p>
            <a:pPr lvl="0"/>
            <a:r>
              <a:rPr lang="en-US" smtClean="0"/>
              <a:t>Click to edit Master text styles</a:t>
            </a:r>
          </a:p>
        </p:txBody>
      </p:sp>
      <p:sp>
        <p:nvSpPr>
          <p:cNvPr id="7" name="Slide Number Placeholder 3"/>
          <p:cNvSpPr>
            <a:spLocks noGrp="1"/>
          </p:cNvSpPr>
          <p:nvPr>
            <p:ph type="sldNum" sz="quarter" idx="10"/>
          </p:nvPr>
        </p:nvSpPr>
        <p:spPr>
          <a:xfrm>
            <a:off x="450291" y="6554283"/>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36319" y="6554283"/>
            <a:ext cx="4677095" cy="144247"/>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556274903"/>
      </p:ext>
    </p:extLst>
  </p:cSld>
  <p:clrMapOvr>
    <a:masterClrMapping/>
  </p:clrMapOvr>
  <p:timing>
    <p:tnLst>
      <p:par>
        <p:cTn id="1" dur="indefinite" restart="never" nodeType="tmRoot"/>
      </p:par>
    </p:tnLst>
  </p:timing>
</p:sldLayout>
</file>

<file path=ppt/slideLayouts/slideLayout99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33387" y="407991"/>
            <a:ext cx="9032346" cy="365125"/>
          </a:xfrm>
        </p:spPr>
        <p:txBody>
          <a:bodyPr/>
          <a:lstStyle>
            <a:lvl1pPr>
              <a:defRPr sz="24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Table Placeholder 2"/>
          <p:cNvSpPr>
            <a:spLocks noGrp="1"/>
          </p:cNvSpPr>
          <p:nvPr>
            <p:ph type="tbl" idx="1"/>
          </p:nvPr>
        </p:nvSpPr>
        <p:spPr>
          <a:xfrm>
            <a:off x="433387" y="1154113"/>
            <a:ext cx="9032346" cy="5135562"/>
          </a:xfrm>
        </p:spPr>
        <p:txBody>
          <a:bodyPr/>
          <a:lstStyle/>
          <a:p>
            <a:pPr lvl="0"/>
            <a:r>
              <a:rPr lang="es-ES_tradnl" noProof="0" dirty="0" err="1" smtClean="0"/>
              <a:t>Click</a:t>
            </a:r>
            <a:r>
              <a:rPr lang="es-ES_tradnl" noProof="0" dirty="0" smtClean="0"/>
              <a:t> </a:t>
            </a:r>
            <a:r>
              <a:rPr lang="es-ES_tradnl" noProof="0" dirty="0" err="1" smtClean="0"/>
              <a:t>icon</a:t>
            </a:r>
            <a:r>
              <a:rPr lang="es-ES_tradnl" noProof="0" dirty="0" smtClean="0"/>
              <a:t> to </a:t>
            </a:r>
            <a:r>
              <a:rPr lang="es-ES_tradnl" noProof="0" dirty="0" err="1" smtClean="0"/>
              <a:t>add</a:t>
            </a:r>
            <a:r>
              <a:rPr lang="es-ES_tradnl" noProof="0" dirty="0" smtClean="0"/>
              <a:t> </a:t>
            </a:r>
            <a:r>
              <a:rPr lang="es-ES_tradnl" noProof="0" dirty="0" err="1" smtClean="0"/>
              <a:t>table</a:t>
            </a:r>
            <a:endParaRPr lang="es-ES_tradnl" noProof="0" dirty="0" smtClean="0"/>
          </a:p>
        </p:txBody>
      </p:sp>
    </p:spTree>
    <p:extLst>
      <p:ext uri="{BB962C8B-B14F-4D97-AF65-F5344CB8AC3E}">
        <p14:creationId xmlns:p14="http://schemas.microsoft.com/office/powerpoint/2010/main" val="3940046064"/>
      </p:ext>
    </p:extLst>
  </p:cSld>
  <p:clrMapOvr>
    <a:masterClrMapping/>
  </p:clrMapOvr>
  <p:timing>
    <p:tnLst>
      <p:par>
        <p:cTn id="1" dur="indefinite" restart="never" nodeType="tmRoot"/>
      </p:par>
    </p:tnLst>
  </p:timing>
</p:sldLayout>
</file>

<file path=ppt/slideLayouts/slideLayout991.xml><?xml version="1.0" encoding="utf-8"?>
<p:sldLayout xmlns:a="http://schemas.openxmlformats.org/drawingml/2006/main" xmlns:r="http://schemas.openxmlformats.org/officeDocument/2006/relationships" xmlns:p="http://schemas.openxmlformats.org/presentationml/2006/main" showMasterSp="0" preserve="1" userDrawn="1">
  <p:cSld name="Título de presentación">
    <p:bg>
      <p:bgPr>
        <a:solidFill>
          <a:schemeClr val="bg1"/>
        </a:solidFill>
        <a:effectLst/>
      </p:bgPr>
    </p:bg>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4952218" y="1195983"/>
            <a:ext cx="4953782" cy="5239081"/>
          </a:xfrm>
        </p:spPr>
        <p:txBody>
          <a:bodyPr/>
          <a:lstStyle/>
          <a:p>
            <a:r>
              <a:rPr lang="en-US" smtClean="0"/>
              <a:t>Click icon to add picture</a:t>
            </a:r>
            <a:endParaRPr lang="es-ES"/>
          </a:p>
        </p:txBody>
      </p:sp>
      <p:sp>
        <p:nvSpPr>
          <p:cNvPr id="120835" name="Title Placeholder 1"/>
          <p:cNvSpPr>
            <a:spLocks noGrp="1"/>
          </p:cNvSpPr>
          <p:nvPr>
            <p:ph type="ctrTitle"/>
          </p:nvPr>
        </p:nvSpPr>
        <p:spPr>
          <a:xfrm>
            <a:off x="830103" y="2886328"/>
            <a:ext cx="4431671" cy="1128762"/>
          </a:xfrm>
        </p:spPr>
        <p:txBody>
          <a:bodyPr/>
          <a:lstStyle>
            <a:lvl1pPr>
              <a:lnSpc>
                <a:spcPct val="95000"/>
              </a:lnSpc>
              <a:defRPr sz="2900" b="0" smtClean="0">
                <a:latin typeface="Times New Roman" pitchFamily="18" charset="0"/>
              </a:defRPr>
            </a:lvl1pPr>
          </a:lstStyle>
          <a:p>
            <a:r>
              <a:rPr lang="en-US" smtClean="0"/>
              <a:t>Click to edit Master title style</a:t>
            </a:r>
            <a:endParaRPr lang="es-ES" dirty="0" smtClean="0"/>
          </a:p>
        </p:txBody>
      </p:sp>
      <p:sp>
        <p:nvSpPr>
          <p:cNvPr id="120836" name="Text Placeholder 2"/>
          <p:cNvSpPr>
            <a:spLocks noGrp="1"/>
          </p:cNvSpPr>
          <p:nvPr>
            <p:ph type="subTitle" idx="1"/>
          </p:nvPr>
        </p:nvSpPr>
        <p:spPr>
          <a:xfrm>
            <a:off x="440822" y="6029061"/>
            <a:ext cx="5135113" cy="303897"/>
          </a:xfrm>
        </p:spPr>
        <p:txBody>
          <a:bodyPr anchor="b"/>
          <a:lstStyle>
            <a:lvl1pPr>
              <a:lnSpc>
                <a:spcPts val="1995"/>
              </a:lnSpc>
              <a:defRPr sz="1600" b="1" smtClean="0"/>
            </a:lvl1pPr>
          </a:lstStyle>
          <a:p>
            <a:r>
              <a:rPr lang="en-US" smtClean="0"/>
              <a:t>Click to edit Master subtitle style</a:t>
            </a:r>
            <a:endParaRPr lang="es-ES" dirty="0" smtClean="0"/>
          </a:p>
        </p:txBody>
      </p:sp>
      <p:pic>
        <p:nvPicPr>
          <p:cNvPr id="120841" name="Picture 5" descr="DEL_PRI_RGB"/>
          <p:cNvPicPr>
            <a:picLocks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11085" y="253483"/>
            <a:ext cx="2310410" cy="470551"/>
          </a:xfrm>
          <a:prstGeom prst="rect">
            <a:avLst/>
          </a:prstGeom>
          <a:noFill/>
          <a:ln w="9525">
            <a:noFill/>
            <a:miter lim="800000"/>
            <a:headEnd/>
            <a:tailEnd/>
          </a:ln>
        </p:spPr>
      </p:pic>
      <p:sp>
        <p:nvSpPr>
          <p:cNvPr id="10" name="Slide Number Placeholder 3"/>
          <p:cNvSpPr>
            <a:spLocks noGrp="1"/>
          </p:cNvSpPr>
          <p:nvPr>
            <p:ph type="sldNum" sz="quarter" idx="11"/>
          </p:nvPr>
        </p:nvSpPr>
        <p:spPr>
          <a:xfrm>
            <a:off x="450273" y="6554228"/>
            <a:ext cx="306387" cy="144247"/>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11" name="Footer Placeholder 4"/>
          <p:cNvSpPr>
            <a:spLocks noGrp="1"/>
          </p:cNvSpPr>
          <p:nvPr>
            <p:ph type="ftr" sz="quarter" idx="12"/>
          </p:nvPr>
        </p:nvSpPr>
        <p:spPr>
          <a:xfrm>
            <a:off x="836319" y="6554228"/>
            <a:ext cx="4677095" cy="144247"/>
          </a:xfrm>
          <a:prstGeom prst="rect">
            <a:avLst/>
          </a:prstGeom>
        </p:spPr>
        <p:txBody>
          <a:bodyPr/>
          <a:lstStyle>
            <a:lvl1pPr>
              <a:defRPr>
                <a:solidFill>
                  <a:schemeClr val="bg1"/>
                </a:solidFill>
              </a:defRPr>
            </a:lvl1pPr>
          </a:lstStyle>
          <a:p>
            <a:pPr defTabSz="914247"/>
            <a:endParaRPr lang="es-ES">
              <a:solidFill>
                <a:srgbClr val="FFFFFF"/>
              </a:solidFill>
            </a:endParaRPr>
          </a:p>
        </p:txBody>
      </p:sp>
    </p:spTree>
    <p:extLst>
      <p:ext uri="{BB962C8B-B14F-4D97-AF65-F5344CB8AC3E}">
        <p14:creationId xmlns:p14="http://schemas.microsoft.com/office/powerpoint/2010/main" val="2923802798"/>
      </p:ext>
    </p:extLst>
  </p:cSld>
  <p:clrMapOvr>
    <a:masterClrMapping/>
  </p:clrMapOvr>
  <p:transition/>
  <p:timing>
    <p:tnLst>
      <p:par>
        <p:cTn id="1" dur="indefinite" restart="never" nodeType="tmRoot"/>
      </p:par>
    </p:tnLst>
  </p:timing>
</p:sldLayout>
</file>

<file path=ppt/slideLayouts/slideLayout992.xml><?xml version="1.0" encoding="utf-8"?>
<p:sldLayout xmlns:a="http://schemas.openxmlformats.org/drawingml/2006/main" xmlns:r="http://schemas.openxmlformats.org/officeDocument/2006/relationships" xmlns:p="http://schemas.openxmlformats.org/presentationml/2006/main" preserve="1"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a:xfrm>
            <a:off x="442397" y="710569"/>
            <a:ext cx="9124399" cy="630202"/>
          </a:xfrm>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
                <a:solidFill>
                  <a:srgbClr val="002776"/>
                </a:solidFill>
              </a:rPr>
              <a:pPr/>
              <a:t>‹#›</a:t>
            </a:fld>
            <a:endParaRPr lang="es-ES">
              <a:solidFill>
                <a:srgbClr val="002776"/>
              </a:solidFill>
            </a:endParaRPr>
          </a:p>
        </p:txBody>
      </p:sp>
      <p:pic>
        <p:nvPicPr>
          <p:cNvPr id="5" name="Picture 4" descr="Feria Valencia Logo"/>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409384" y="188640"/>
            <a:ext cx="1175011" cy="4562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56925394"/>
      </p:ext>
    </p:extLst>
  </p:cSld>
  <p:clrMapOvr>
    <a:masterClrMapping/>
  </p:clrMapOvr>
  <p:timing>
    <p:tnLst>
      <p:par>
        <p:cTn id="1" dur="indefinite" restart="never" nodeType="tmRoot"/>
      </p:par>
    </p:tnLst>
  </p:timing>
</p:sldLayout>
</file>

<file path=ppt/slideLayouts/slideLayout99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E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a:p>
        </p:txBody>
      </p:sp>
      <p:sp>
        <p:nvSpPr>
          <p:cNvPr id="4" name="Slide Number Placeholder 3"/>
          <p:cNvSpPr>
            <a:spLocks noGrp="1"/>
          </p:cNvSpPr>
          <p:nvPr>
            <p:ph type="sldNum" sz="quarter" idx="10"/>
          </p:nvPr>
        </p:nvSpPr>
        <p:spPr/>
        <p:txBody>
          <a:bodyPr/>
          <a:lstStyle>
            <a:lvl1pPr>
              <a:defRPr/>
            </a:lvl1pPr>
          </a:lstStyle>
          <a:p>
            <a:pPr fontAlgn="base">
              <a:spcBef>
                <a:spcPct val="0"/>
              </a:spcBef>
              <a:spcAft>
                <a:spcPct val="0"/>
              </a:spcAft>
            </a:pPr>
            <a:fld id="{66610EB1-83C8-4E7D-B52A-8FFA1C1C9D65}"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pic>
        <p:nvPicPr>
          <p:cNvPr id="5" name="Picture 4" descr="Feria Valencia Logo"/>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409384" y="188640"/>
            <a:ext cx="1175011" cy="45622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2200588"/>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showMasterSp="0" userDrawn="1">
  <p:cSld name="Separador para proyectar">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38064" y="2670781"/>
            <a:ext cx="6621716" cy="1400449"/>
          </a:xfrm>
        </p:spPr>
        <p:txBody>
          <a:bodyPr/>
          <a:lstStyle>
            <a:lvl1pPr>
              <a:lnSpc>
                <a:spcPct val="95000"/>
              </a:lnSpc>
              <a:defRPr sz="4700" b="0">
                <a:solidFill>
                  <a:schemeClr val="bg2"/>
                </a:solidFill>
                <a:latin typeface="Times New Roman" pitchFamily="18" charset="0"/>
              </a:defRPr>
            </a:lvl1pPr>
          </a:lstStyle>
          <a:p>
            <a:r>
              <a:rPr lang="en-US" smtClean="0"/>
              <a:t>Click to edit Master title style</a:t>
            </a:r>
            <a:endParaRPr lang="es-ES" dirty="0"/>
          </a:p>
        </p:txBody>
      </p:sp>
      <p:sp>
        <p:nvSpPr>
          <p:cNvPr id="7" name="Slide Number Placeholder 9"/>
          <p:cNvSpPr>
            <a:spLocks noGrp="1"/>
          </p:cNvSpPr>
          <p:nvPr>
            <p:ph type="sldNum" sz="quarter" idx="4"/>
          </p:nvPr>
        </p:nvSpPr>
        <p:spPr/>
        <p:txBody>
          <a:bodyPr/>
          <a:lstStyle>
            <a:lvl1pPr>
              <a:defRPr>
                <a:solidFill>
                  <a:schemeClr val="bg1"/>
                </a:solidFill>
              </a:defRPr>
            </a:lvl1pPr>
          </a:lstStyle>
          <a:p>
            <a:fld id="{CE8A445D-9762-4AF0-AB67-A595631D9EAD}" type="slidenum">
              <a:rPr lang="es-ES">
                <a:solidFill>
                  <a:srgbClr val="FFFFFF"/>
                </a:solidFill>
              </a:rPr>
              <a:pPr/>
              <a:t>‹#›</a:t>
            </a:fld>
            <a:endParaRPr lang="es-ES">
              <a:solidFill>
                <a:srgbClr val="FFFFFF"/>
              </a:solidFill>
            </a:endParaRPr>
          </a:p>
        </p:txBody>
      </p:sp>
    </p:spTree>
    <p:extLst>
      <p:ext uri="{BB962C8B-B14F-4D97-AF65-F5344CB8AC3E}">
        <p14:creationId xmlns:p14="http://schemas.microsoft.com/office/powerpoint/2010/main" val="1577359392"/>
      </p:ext>
    </p:extLst>
  </p:cSld>
  <p:clrMapOvr>
    <a:masterClrMapping/>
  </p:clrMapOvr>
  <p:timing>
    <p:tnLst>
      <p:par>
        <p:cTn id="1" dur="indefinite" restart="never" nodeType="tmRoot"/>
      </p:par>
    </p:tnLst>
  </p:timing>
</p:sldLayout>
</file>

<file path=ppt/slideLayouts/slideLayout99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sp>
        <p:nvSpPr>
          <p:cNvPr id="4" name="Rectangle 2"/>
          <p:cNvSpPr>
            <a:spLocks noChangeArrowheads="1"/>
          </p:cNvSpPr>
          <p:nvPr/>
        </p:nvSpPr>
        <p:spPr bwMode="invGray">
          <a:xfrm>
            <a:off x="634604" y="776291"/>
            <a:ext cx="8636794" cy="4795837"/>
          </a:xfrm>
          <a:prstGeom prst="rect">
            <a:avLst/>
          </a:prstGeom>
          <a:solidFill>
            <a:schemeClr val="bg1"/>
          </a:solidFill>
          <a:ln w="19050" algn="ctr">
            <a:solidFill>
              <a:schemeClr val="accent1"/>
            </a:solidFill>
            <a:miter lim="800000"/>
            <a:headEnd/>
            <a:tailEnd/>
          </a:ln>
          <a:effectLst/>
        </p:spPr>
        <p:txBody>
          <a:bodyPr lIns="90000" tIns="90000" rIns="90000" bIns="90000" anchor="ctr"/>
          <a:lstStyle/>
          <a:p>
            <a:pPr marL="119063" indent="-119063" defTabSz="914400" eaLnBrk="0" fontAlgn="base" hangingPunct="0">
              <a:spcBef>
                <a:spcPct val="50000"/>
              </a:spcBef>
              <a:spcAft>
                <a:spcPct val="0"/>
              </a:spcAft>
              <a:defRPr/>
            </a:pPr>
            <a:endParaRPr lang="es-ES_tradnl" sz="1100" b="1" dirty="0">
              <a:solidFill>
                <a:srgbClr val="000000"/>
              </a:solidFill>
              <a:cs typeface="Arial" pitchFamily="34" charset="0"/>
            </a:endParaRPr>
          </a:p>
        </p:txBody>
      </p:sp>
      <p:sp>
        <p:nvSpPr>
          <p:cNvPr id="3700739" name="MSTSHP_03"/>
          <p:cNvSpPr>
            <a:spLocks noGrp="1" noChangeArrowheads="1"/>
          </p:cNvSpPr>
          <p:nvPr>
            <p:ph type="ctrTitle" sz="quarter"/>
          </p:nvPr>
        </p:nvSpPr>
        <p:spPr>
          <a:xfrm>
            <a:off x="966526" y="2695580"/>
            <a:ext cx="7130256" cy="549275"/>
          </a:xfrm>
          <a:ln algn="ctr"/>
        </p:spPr>
        <p:txBody>
          <a:bodyPr/>
          <a:lstStyle>
            <a:lvl1pPr>
              <a:lnSpc>
                <a:spcPts val="4000"/>
              </a:lnSpc>
              <a:spcBef>
                <a:spcPct val="100000"/>
              </a:spcBef>
              <a:buClr>
                <a:schemeClr val="tx2"/>
              </a:buClr>
              <a:buSzPct val="85000"/>
              <a:buFont typeface="Wingdings" pitchFamily="2" charset="2"/>
              <a:buNone/>
              <a:defRPr sz="28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700740" name="MSTSHP_04"/>
          <p:cNvSpPr>
            <a:spLocks noGrp="1" noChangeArrowheads="1"/>
          </p:cNvSpPr>
          <p:nvPr>
            <p:ph type="subTitle" sz="quarter" idx="1"/>
          </p:nvPr>
        </p:nvSpPr>
        <p:spPr>
          <a:xfrm>
            <a:off x="966525" y="3516318"/>
            <a:ext cx="7131977" cy="439737"/>
          </a:xfrm>
          <a:ln/>
        </p:spPr>
        <p:txBody>
          <a:bodyPr/>
          <a:lstStyle>
            <a:lvl1pPr>
              <a:lnSpc>
                <a:spcPts val="2800"/>
              </a:lnSpc>
              <a:spcBef>
                <a:spcPct val="15000"/>
              </a:spcBef>
              <a:buClrTx/>
              <a:buNone/>
              <a:defRPr sz="1800" b="1"/>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subtitle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1428818800"/>
      </p:ext>
    </p:extLst>
  </p:cSld>
  <p:clrMapOvr>
    <a:masterClrMapping/>
  </p:clrMapOvr>
  <p:timing>
    <p:tnLst>
      <p:par>
        <p:cTn id="1" dur="indefinite" restart="never" nodeType="tmRoot"/>
      </p:par>
    </p:tnLst>
  </p:timing>
</p:sldLayout>
</file>

<file path=ppt/slideLayouts/slideLayout996.xml><?xml version="1.0" encoding="utf-8"?>
<p:sldLayout xmlns:a="http://schemas.openxmlformats.org/drawingml/2006/main" xmlns:r="http://schemas.openxmlformats.org/officeDocument/2006/relationships" xmlns:p="http://schemas.openxmlformats.org/presentationml/2006/main" showMasterSp="0" preserve="1" userDrawn="1">
  <p:cSld name="Agenda/content">
    <p:spTree>
      <p:nvGrpSpPr>
        <p:cNvPr id="1" name=""/>
        <p:cNvGrpSpPr/>
        <p:nvPr/>
      </p:nvGrpSpPr>
      <p:grpSpPr>
        <a:xfrm>
          <a:off x="0" y="0"/>
          <a:ext cx="0" cy="0"/>
          <a:chOff x="0" y="0"/>
          <a:chExt cx="0" cy="0"/>
        </a:xfrm>
      </p:grpSpPr>
      <p:sp>
        <p:nvSpPr>
          <p:cNvPr id="4"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5" name="Text Placeholder 4"/>
          <p:cNvSpPr>
            <a:spLocks noGrp="1"/>
          </p:cNvSpPr>
          <p:nvPr>
            <p:ph type="body" sz="quarter" idx="10"/>
          </p:nvPr>
        </p:nvSpPr>
        <p:spPr>
          <a:xfrm>
            <a:off x="433387" y="1155700"/>
            <a:ext cx="9032346" cy="5137150"/>
          </a:xfrm>
        </p:spPr>
        <p:txBody>
          <a:bodyPr/>
          <a:lstStyle>
            <a:lvl1pPr>
              <a:defRPr sz="18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
        <p:nvSpPr>
          <p:cNvPr id="13" name="Text Box 5"/>
          <p:cNvSpPr txBox="1">
            <a:spLocks noChangeArrowheads="1"/>
          </p:cNvSpPr>
          <p:nvPr userDrawn="1"/>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pic>
        <p:nvPicPr>
          <p:cNvPr id="14" name="Picture 13"/>
          <p:cNvPicPr>
            <a:picLocks noChangeAspect="1"/>
          </p:cNvPicPr>
          <p:nvPr userDrawn="1"/>
        </p:nvPicPr>
        <p:blipFill>
          <a:blip r:embed="rId2"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468501784"/>
      </p:ext>
    </p:extLst>
  </p:cSld>
  <p:clrMapOvr>
    <a:masterClrMapping/>
  </p:clrMapOvr>
  <p:timing>
    <p:tnLst>
      <p:par>
        <p:cTn id="1" dur="indefinite" restart="never" nodeType="tmRoot"/>
      </p:par>
    </p:tnLst>
  </p:timing>
</p:sldLayout>
</file>

<file path=ppt/slideLayouts/slideLayout997.xml><?xml version="1.0" encoding="utf-8"?>
<p:sldLayout xmlns:a="http://schemas.openxmlformats.org/drawingml/2006/main" xmlns:r="http://schemas.openxmlformats.org/officeDocument/2006/relationships" xmlns:p="http://schemas.openxmlformats.org/presentationml/2006/main" showMasterSp="0" preserve="1" userDrawn="1">
  <p:cSld name="Part opener">
    <p:spTree>
      <p:nvGrpSpPr>
        <p:cNvPr id="1" name=""/>
        <p:cNvGrpSpPr/>
        <p:nvPr/>
      </p:nvGrpSpPr>
      <p:grpSpPr>
        <a:xfrm>
          <a:off x="0" y="0"/>
          <a:ext cx="0" cy="0"/>
          <a:chOff x="0" y="0"/>
          <a:chExt cx="0" cy="0"/>
        </a:xfrm>
      </p:grpSpPr>
      <p:sp>
        <p:nvSpPr>
          <p:cNvPr id="10" name="Text Placeholder 9"/>
          <p:cNvSpPr>
            <a:spLocks noGrp="1"/>
          </p:cNvSpPr>
          <p:nvPr>
            <p:ph type="body" sz="quarter" idx="10"/>
          </p:nvPr>
        </p:nvSpPr>
        <p:spPr>
          <a:xfrm>
            <a:off x="1238252" y="2551176"/>
            <a:ext cx="7429500" cy="1344168"/>
          </a:xfrm>
          <a:ln w="28575">
            <a:solidFill>
              <a:srgbClr val="003399"/>
            </a:solidFill>
          </a:ln>
        </p:spPr>
        <p:txBody>
          <a:bodyPr lIns="228600" rIns="228600" anchor="ctr" anchorCtr="1"/>
          <a:lstStyle>
            <a:lvl1pPr algn="ctr">
              <a:spcBef>
                <a:spcPts val="0"/>
              </a:spcBef>
              <a:defRPr sz="2400" b="1"/>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p:txBody>
      </p:sp>
    </p:spTree>
    <p:extLst>
      <p:ext uri="{BB962C8B-B14F-4D97-AF65-F5344CB8AC3E}">
        <p14:creationId xmlns:p14="http://schemas.microsoft.com/office/powerpoint/2010/main" val="1020855067"/>
      </p:ext>
    </p:extLst>
  </p:cSld>
  <p:clrMapOvr>
    <a:masterClrMapping/>
  </p:clrMapOvr>
  <p:timing>
    <p:tnLst>
      <p:par>
        <p:cTn id="1" dur="indefinite" restart="never" nodeType="tmRoot"/>
      </p:par>
    </p:tnLst>
  </p:timing>
</p:sldLayout>
</file>

<file path=ppt/slideLayouts/slideLayout998.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38252" y="2551176"/>
            <a:ext cx="7429500" cy="1344168"/>
          </a:xfrm>
        </p:spPr>
        <p:txBody>
          <a:bodyPr anchor="ctr"/>
          <a:lstStyle>
            <a:lvl1pPr>
              <a:spcBef>
                <a:spcPts val="200"/>
              </a:spcBef>
              <a:defRPr sz="2400"/>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242933155"/>
      </p:ext>
    </p:extLst>
  </p:cSld>
  <p:clrMapOvr>
    <a:masterClrMapping/>
  </p:clrMapOvr>
  <p:timing>
    <p:tnLst>
      <p:par>
        <p:cTn id="1" dur="indefinite" restart="never" nodeType="tmRoot"/>
      </p:par>
    </p:tnLst>
  </p:timing>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Basic Text">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xfrm>
            <a:off x="440267" y="1155700"/>
            <a:ext cx="9034272" cy="5138928"/>
          </a:xfrm>
        </p:spPr>
        <p:txBody>
          <a:bodyPr/>
          <a:lstStyle>
            <a:lvl1pPr>
              <a:buNone/>
              <a:defRPr/>
            </a:lvl1pPr>
            <a:lvl3pPr>
              <a:defRPr sz="1600"/>
            </a:lvl3pPr>
            <a:lvl4pPr>
              <a:defRPr sz="1600"/>
            </a:lvl4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2" name="Title 1"/>
          <p:cNvSpPr>
            <a:spLocks noGrp="1"/>
          </p:cNvSpPr>
          <p:nvPr>
            <p:ph type="title"/>
          </p:nvPr>
        </p:nvSpPr>
        <p:spPr/>
        <p:txBody>
          <a:bodyPr/>
          <a:lstStyle>
            <a:lvl1pPr>
              <a:defRPr sz="2000"/>
            </a:lvl1p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Tree>
    <p:extLst>
      <p:ext uri="{BB962C8B-B14F-4D97-AF65-F5344CB8AC3E}">
        <p14:creationId xmlns:p14="http://schemas.microsoft.com/office/powerpoint/2010/main" val="3243601246"/>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image" Target="../media/image1.gif"/></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7.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10.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 Id="rId14" Type="http://schemas.openxmlformats.org/officeDocument/2006/relationships/image" Target="../media/image8.jpeg"/></Relationships>
</file>

<file path=ppt/slideMasters/_rels/slideMaster100.xml.rels><?xml version="1.0" encoding="UTF-8" standalone="yes"?>
<Relationships xmlns="http://schemas.openxmlformats.org/package/2006/relationships"><Relationship Id="rId8" Type="http://schemas.openxmlformats.org/officeDocument/2006/relationships/vmlDrawing" Target="../drawings/vmlDrawing12.vml"/><Relationship Id="rId13" Type="http://schemas.openxmlformats.org/officeDocument/2006/relationships/oleObject" Target="../embeddings/oleObject12.bin"/><Relationship Id="rId3" Type="http://schemas.openxmlformats.org/officeDocument/2006/relationships/slideLayout" Target="../slideLayouts/slideLayout1402.xml"/><Relationship Id="rId7" Type="http://schemas.openxmlformats.org/officeDocument/2006/relationships/theme" Target="../theme/theme100.xml"/><Relationship Id="rId12" Type="http://schemas.openxmlformats.org/officeDocument/2006/relationships/tags" Target="../tags/tag27.xml"/><Relationship Id="rId2" Type="http://schemas.openxmlformats.org/officeDocument/2006/relationships/slideLayout" Target="../slideLayouts/slideLayout1401.xml"/><Relationship Id="rId1" Type="http://schemas.openxmlformats.org/officeDocument/2006/relationships/slideLayout" Target="../slideLayouts/slideLayout1400.xml"/><Relationship Id="rId6" Type="http://schemas.openxmlformats.org/officeDocument/2006/relationships/slideLayout" Target="../slideLayouts/slideLayout1405.xml"/><Relationship Id="rId11" Type="http://schemas.openxmlformats.org/officeDocument/2006/relationships/tags" Target="../tags/tag26.xml"/><Relationship Id="rId5" Type="http://schemas.openxmlformats.org/officeDocument/2006/relationships/slideLayout" Target="../slideLayouts/slideLayout1404.xml"/><Relationship Id="rId10" Type="http://schemas.openxmlformats.org/officeDocument/2006/relationships/tags" Target="../tags/tag25.xml"/><Relationship Id="rId4" Type="http://schemas.openxmlformats.org/officeDocument/2006/relationships/slideLayout" Target="../slideLayouts/slideLayout1403.xml"/><Relationship Id="rId9" Type="http://schemas.openxmlformats.org/officeDocument/2006/relationships/tags" Target="../tags/tag24.xml"/><Relationship Id="rId14" Type="http://schemas.openxmlformats.org/officeDocument/2006/relationships/image" Target="../media/image19.png"/></Relationships>
</file>

<file path=ppt/slideMasters/_rels/slideMaster101.xml.rels><?xml version="1.0" encoding="UTF-8" standalone="yes"?>
<Relationships xmlns="http://schemas.openxmlformats.org/package/2006/relationships"><Relationship Id="rId8" Type="http://schemas.openxmlformats.org/officeDocument/2006/relationships/slideLayout" Target="../slideLayouts/slideLayout1413.xml"/><Relationship Id="rId3" Type="http://schemas.openxmlformats.org/officeDocument/2006/relationships/slideLayout" Target="../slideLayouts/slideLayout1408.xml"/><Relationship Id="rId7" Type="http://schemas.openxmlformats.org/officeDocument/2006/relationships/slideLayout" Target="../slideLayouts/slideLayout1412.xml"/><Relationship Id="rId2" Type="http://schemas.openxmlformats.org/officeDocument/2006/relationships/slideLayout" Target="../slideLayouts/slideLayout1407.xml"/><Relationship Id="rId1" Type="http://schemas.openxmlformats.org/officeDocument/2006/relationships/slideLayout" Target="../slideLayouts/slideLayout1406.xml"/><Relationship Id="rId6" Type="http://schemas.openxmlformats.org/officeDocument/2006/relationships/slideLayout" Target="../slideLayouts/slideLayout1411.xml"/><Relationship Id="rId5" Type="http://schemas.openxmlformats.org/officeDocument/2006/relationships/slideLayout" Target="../slideLayouts/slideLayout1410.xml"/><Relationship Id="rId10" Type="http://schemas.openxmlformats.org/officeDocument/2006/relationships/image" Target="../media/image19.png"/><Relationship Id="rId4" Type="http://schemas.openxmlformats.org/officeDocument/2006/relationships/slideLayout" Target="../slideLayouts/slideLayout1409.xml"/><Relationship Id="rId9" Type="http://schemas.openxmlformats.org/officeDocument/2006/relationships/theme" Target="../theme/theme10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slideLayout" Target="../slideLayouts/slideLayout92.xml"/><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slideLayout" Target="../slideLayouts/slideLayout91.xml"/><Relationship Id="rId2" Type="http://schemas.openxmlformats.org/officeDocument/2006/relationships/slideLayout" Target="../slideLayouts/slideLayout81.xml"/><Relationship Id="rId16" Type="http://schemas.openxmlformats.org/officeDocument/2006/relationships/image" Target="../media/image8.jpeg"/><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5" Type="http://schemas.openxmlformats.org/officeDocument/2006/relationships/image" Target="../media/image7.png"/><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 Id="rId14"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00.xml"/><Relationship Id="rId3" Type="http://schemas.openxmlformats.org/officeDocument/2006/relationships/slideLayout" Target="../slideLayouts/slideLayout95.xml"/><Relationship Id="rId7" Type="http://schemas.openxmlformats.org/officeDocument/2006/relationships/slideLayout" Target="../slideLayouts/slideLayout99.xml"/><Relationship Id="rId2" Type="http://schemas.openxmlformats.org/officeDocument/2006/relationships/slideLayout" Target="../slideLayouts/slideLayout94.xml"/><Relationship Id="rId1" Type="http://schemas.openxmlformats.org/officeDocument/2006/relationships/slideLayout" Target="../slideLayouts/slideLayout93.xml"/><Relationship Id="rId6" Type="http://schemas.openxmlformats.org/officeDocument/2006/relationships/slideLayout" Target="../slideLayouts/slideLayout98.xml"/><Relationship Id="rId5" Type="http://schemas.openxmlformats.org/officeDocument/2006/relationships/slideLayout" Target="../slideLayouts/slideLayout97.xml"/><Relationship Id="rId4" Type="http://schemas.openxmlformats.org/officeDocument/2006/relationships/slideLayout" Target="../slideLayouts/slideLayout96.xml"/><Relationship Id="rId9" Type="http://schemas.openxmlformats.org/officeDocument/2006/relationships/theme" Target="../theme/theme1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08.xml"/><Relationship Id="rId13" Type="http://schemas.openxmlformats.org/officeDocument/2006/relationships/theme" Target="../theme/theme13.xml"/><Relationship Id="rId3" Type="http://schemas.openxmlformats.org/officeDocument/2006/relationships/slideLayout" Target="../slideLayouts/slideLayout103.xml"/><Relationship Id="rId7" Type="http://schemas.openxmlformats.org/officeDocument/2006/relationships/slideLayout" Target="../slideLayouts/slideLayout107.xml"/><Relationship Id="rId12" Type="http://schemas.openxmlformats.org/officeDocument/2006/relationships/slideLayout" Target="../slideLayouts/slideLayout112.xml"/><Relationship Id="rId2" Type="http://schemas.openxmlformats.org/officeDocument/2006/relationships/slideLayout" Target="../slideLayouts/slideLayout102.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11" Type="http://schemas.openxmlformats.org/officeDocument/2006/relationships/slideLayout" Target="../slideLayouts/slideLayout111.xml"/><Relationship Id="rId5" Type="http://schemas.openxmlformats.org/officeDocument/2006/relationships/slideLayout" Target="../slideLayouts/slideLayout105.xml"/><Relationship Id="rId15" Type="http://schemas.openxmlformats.org/officeDocument/2006/relationships/image" Target="../media/image8.jpeg"/><Relationship Id="rId10" Type="http://schemas.openxmlformats.org/officeDocument/2006/relationships/slideLayout" Target="../slideLayouts/slideLayout110.xml"/><Relationship Id="rId4" Type="http://schemas.openxmlformats.org/officeDocument/2006/relationships/slideLayout" Target="../slideLayouts/slideLayout104.xml"/><Relationship Id="rId9" Type="http://schemas.openxmlformats.org/officeDocument/2006/relationships/slideLayout" Target="../slideLayouts/slideLayout109.xml"/><Relationship Id="rId14" Type="http://schemas.openxmlformats.org/officeDocument/2006/relationships/image" Target="../media/image7.png"/></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slideLayout" Target="../slideLayouts/slideLayout125.xml"/><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slideLayout" Target="../slideLayouts/slideLayout124.xml"/><Relationship Id="rId2" Type="http://schemas.openxmlformats.org/officeDocument/2006/relationships/slideLayout" Target="../slideLayouts/slideLayout114.xml"/><Relationship Id="rId16" Type="http://schemas.openxmlformats.org/officeDocument/2006/relationships/image" Target="../media/image8.jpeg"/><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5" Type="http://schemas.openxmlformats.org/officeDocument/2006/relationships/image" Target="../media/image7.png"/><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 Id="rId14" Type="http://schemas.openxmlformats.org/officeDocument/2006/relationships/theme" Target="../theme/theme1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33.xml"/><Relationship Id="rId13" Type="http://schemas.openxmlformats.org/officeDocument/2006/relationships/theme" Target="../theme/theme15.xml"/><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slideLayout" Target="../slideLayouts/slideLayout137.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5" Type="http://schemas.openxmlformats.org/officeDocument/2006/relationships/image" Target="../media/image8.jpeg"/><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 Id="rId14" Type="http://schemas.openxmlformats.org/officeDocument/2006/relationships/image" Target="../media/image7.png"/></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45.xml"/><Relationship Id="rId3" Type="http://schemas.openxmlformats.org/officeDocument/2006/relationships/slideLayout" Target="../slideLayouts/slideLayout140.xml"/><Relationship Id="rId7" Type="http://schemas.openxmlformats.org/officeDocument/2006/relationships/slideLayout" Target="../slideLayouts/slideLayout144.xml"/><Relationship Id="rId12" Type="http://schemas.openxmlformats.org/officeDocument/2006/relationships/theme" Target="../theme/theme16.xml"/><Relationship Id="rId2" Type="http://schemas.openxmlformats.org/officeDocument/2006/relationships/slideLayout" Target="../slideLayouts/slideLayout139.xml"/><Relationship Id="rId1" Type="http://schemas.openxmlformats.org/officeDocument/2006/relationships/slideLayout" Target="../slideLayouts/slideLayout138.xml"/><Relationship Id="rId6" Type="http://schemas.openxmlformats.org/officeDocument/2006/relationships/slideLayout" Target="../slideLayouts/slideLayout143.xml"/><Relationship Id="rId11" Type="http://schemas.openxmlformats.org/officeDocument/2006/relationships/slideLayout" Target="../slideLayouts/slideLayout148.xml"/><Relationship Id="rId5" Type="http://schemas.openxmlformats.org/officeDocument/2006/relationships/slideLayout" Target="../slideLayouts/slideLayout142.xml"/><Relationship Id="rId10" Type="http://schemas.openxmlformats.org/officeDocument/2006/relationships/slideLayout" Target="../slideLayouts/slideLayout147.xml"/><Relationship Id="rId4" Type="http://schemas.openxmlformats.org/officeDocument/2006/relationships/slideLayout" Target="../slideLayouts/slideLayout141.xml"/><Relationship Id="rId9" Type="http://schemas.openxmlformats.org/officeDocument/2006/relationships/slideLayout" Target="../slideLayouts/slideLayout146.xml"/></Relationships>
</file>

<file path=ppt/slideMasters/_rels/slideMaster17.xml.rels><?xml version="1.0" encoding="UTF-8" standalone="yes"?>
<Relationships xmlns="http://schemas.openxmlformats.org/package/2006/relationships"><Relationship Id="rId8" Type="http://schemas.openxmlformats.org/officeDocument/2006/relationships/theme" Target="../theme/theme17.xml"/><Relationship Id="rId3" Type="http://schemas.openxmlformats.org/officeDocument/2006/relationships/slideLayout" Target="../slideLayouts/slideLayout151.xml"/><Relationship Id="rId7" Type="http://schemas.openxmlformats.org/officeDocument/2006/relationships/slideLayout" Target="../slideLayouts/slideLayout155.xml"/><Relationship Id="rId2" Type="http://schemas.openxmlformats.org/officeDocument/2006/relationships/slideLayout" Target="../slideLayouts/slideLayout150.xml"/><Relationship Id="rId1" Type="http://schemas.openxmlformats.org/officeDocument/2006/relationships/slideLayout" Target="../slideLayouts/slideLayout149.xml"/><Relationship Id="rId6" Type="http://schemas.openxmlformats.org/officeDocument/2006/relationships/slideLayout" Target="../slideLayouts/slideLayout154.xml"/><Relationship Id="rId5" Type="http://schemas.openxmlformats.org/officeDocument/2006/relationships/slideLayout" Target="../slideLayouts/slideLayout153.xml"/><Relationship Id="rId4" Type="http://schemas.openxmlformats.org/officeDocument/2006/relationships/slideLayout" Target="../slideLayouts/slideLayout152.xml"/></Relationships>
</file>

<file path=ppt/slideMasters/_rels/slideMaster18.xml.rels><?xml version="1.0" encoding="UTF-8" standalone="yes"?>
<Relationships xmlns="http://schemas.openxmlformats.org/package/2006/relationships"><Relationship Id="rId8" Type="http://schemas.openxmlformats.org/officeDocument/2006/relationships/theme" Target="../theme/theme18.xml"/><Relationship Id="rId3" Type="http://schemas.openxmlformats.org/officeDocument/2006/relationships/slideLayout" Target="../slideLayouts/slideLayout158.xml"/><Relationship Id="rId7" Type="http://schemas.openxmlformats.org/officeDocument/2006/relationships/slideLayout" Target="../slideLayouts/slideLayout162.xml"/><Relationship Id="rId2" Type="http://schemas.openxmlformats.org/officeDocument/2006/relationships/slideLayout" Target="../slideLayouts/slideLayout157.xml"/><Relationship Id="rId1" Type="http://schemas.openxmlformats.org/officeDocument/2006/relationships/slideLayout" Target="../slideLayouts/slideLayout156.xml"/><Relationship Id="rId6" Type="http://schemas.openxmlformats.org/officeDocument/2006/relationships/slideLayout" Target="../slideLayouts/slideLayout161.xml"/><Relationship Id="rId5" Type="http://schemas.openxmlformats.org/officeDocument/2006/relationships/slideLayout" Target="../slideLayouts/slideLayout160.xml"/><Relationship Id="rId4" Type="http://schemas.openxmlformats.org/officeDocument/2006/relationships/slideLayout" Target="../slideLayouts/slideLayout159.xml"/></Relationships>
</file>

<file path=ppt/slideMasters/_rels/slideMaster19.xml.rels><?xml version="1.0" encoding="UTF-8" standalone="yes"?>
<Relationships xmlns="http://schemas.openxmlformats.org/package/2006/relationships"><Relationship Id="rId8" Type="http://schemas.openxmlformats.org/officeDocument/2006/relationships/theme" Target="../theme/theme19.xml"/><Relationship Id="rId3" Type="http://schemas.openxmlformats.org/officeDocument/2006/relationships/slideLayout" Target="../slideLayouts/slideLayout165.xml"/><Relationship Id="rId7" Type="http://schemas.openxmlformats.org/officeDocument/2006/relationships/slideLayout" Target="../slideLayouts/slideLayout169.xml"/><Relationship Id="rId2" Type="http://schemas.openxmlformats.org/officeDocument/2006/relationships/slideLayout" Target="../slideLayouts/slideLayout164.xml"/><Relationship Id="rId1" Type="http://schemas.openxmlformats.org/officeDocument/2006/relationships/slideLayout" Target="../slideLayouts/slideLayout163.xml"/><Relationship Id="rId6" Type="http://schemas.openxmlformats.org/officeDocument/2006/relationships/slideLayout" Target="../slideLayouts/slideLayout168.xml"/><Relationship Id="rId5" Type="http://schemas.openxmlformats.org/officeDocument/2006/relationships/slideLayout" Target="../slideLayouts/slideLayout167.xml"/><Relationship Id="rId4" Type="http://schemas.openxmlformats.org/officeDocument/2006/relationships/slideLayout" Target="../slideLayouts/slideLayout166.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10.xml"/><Relationship Id="rId7" Type="http://schemas.openxmlformats.org/officeDocument/2006/relationships/slideLayout" Target="../slideLayouts/slideLayout14.xml"/><Relationship Id="rId2" Type="http://schemas.openxmlformats.org/officeDocument/2006/relationships/slideLayout" Target="../slideLayouts/slideLayout9.xml"/><Relationship Id="rId1" Type="http://schemas.openxmlformats.org/officeDocument/2006/relationships/slideLayout" Target="../slideLayouts/slideLayout8.xml"/><Relationship Id="rId6" Type="http://schemas.openxmlformats.org/officeDocument/2006/relationships/slideLayout" Target="../slideLayouts/slideLayout13.xml"/><Relationship Id="rId5" Type="http://schemas.openxmlformats.org/officeDocument/2006/relationships/slideLayout" Target="../slideLayouts/slideLayout12.xml"/><Relationship Id="rId4" Type="http://schemas.openxmlformats.org/officeDocument/2006/relationships/slideLayout" Target="../slideLayouts/slideLayout11.xml"/></Relationships>
</file>

<file path=ppt/slideMasters/_rels/slideMaster20.xml.rels><?xml version="1.0" encoding="UTF-8" standalone="yes"?>
<Relationships xmlns="http://schemas.openxmlformats.org/package/2006/relationships"><Relationship Id="rId8" Type="http://schemas.openxmlformats.org/officeDocument/2006/relationships/theme" Target="../theme/theme20.xml"/><Relationship Id="rId3" Type="http://schemas.openxmlformats.org/officeDocument/2006/relationships/slideLayout" Target="../slideLayouts/slideLayout172.xml"/><Relationship Id="rId7" Type="http://schemas.openxmlformats.org/officeDocument/2006/relationships/slideLayout" Target="../slideLayouts/slideLayout176.xml"/><Relationship Id="rId2" Type="http://schemas.openxmlformats.org/officeDocument/2006/relationships/slideLayout" Target="../slideLayouts/slideLayout171.xml"/><Relationship Id="rId1" Type="http://schemas.openxmlformats.org/officeDocument/2006/relationships/slideLayout" Target="../slideLayouts/slideLayout170.xml"/><Relationship Id="rId6" Type="http://schemas.openxmlformats.org/officeDocument/2006/relationships/slideLayout" Target="../slideLayouts/slideLayout175.xml"/><Relationship Id="rId5" Type="http://schemas.openxmlformats.org/officeDocument/2006/relationships/slideLayout" Target="../slideLayouts/slideLayout174.xml"/><Relationship Id="rId4" Type="http://schemas.openxmlformats.org/officeDocument/2006/relationships/slideLayout" Target="../slideLayouts/slideLayout173.xml"/></Relationships>
</file>

<file path=ppt/slideMasters/_rels/slideMaster21.xml.rels><?xml version="1.0" encoding="UTF-8" standalone="yes"?>
<Relationships xmlns="http://schemas.openxmlformats.org/package/2006/relationships"><Relationship Id="rId8" Type="http://schemas.openxmlformats.org/officeDocument/2006/relationships/theme" Target="../theme/theme21.xml"/><Relationship Id="rId3" Type="http://schemas.openxmlformats.org/officeDocument/2006/relationships/slideLayout" Target="../slideLayouts/slideLayout179.xml"/><Relationship Id="rId7" Type="http://schemas.openxmlformats.org/officeDocument/2006/relationships/slideLayout" Target="../slideLayouts/slideLayout183.xml"/><Relationship Id="rId2" Type="http://schemas.openxmlformats.org/officeDocument/2006/relationships/slideLayout" Target="../slideLayouts/slideLayout178.xml"/><Relationship Id="rId1" Type="http://schemas.openxmlformats.org/officeDocument/2006/relationships/slideLayout" Target="../slideLayouts/slideLayout177.xml"/><Relationship Id="rId6" Type="http://schemas.openxmlformats.org/officeDocument/2006/relationships/slideLayout" Target="../slideLayouts/slideLayout182.xml"/><Relationship Id="rId5" Type="http://schemas.openxmlformats.org/officeDocument/2006/relationships/slideLayout" Target="../slideLayouts/slideLayout181.xml"/><Relationship Id="rId4" Type="http://schemas.openxmlformats.org/officeDocument/2006/relationships/slideLayout" Target="../slideLayouts/slideLayout180.xml"/></Relationships>
</file>

<file path=ppt/slideMasters/_rels/slideMaster22.xml.rels><?xml version="1.0" encoding="UTF-8" standalone="yes"?>
<Relationships xmlns="http://schemas.openxmlformats.org/package/2006/relationships"><Relationship Id="rId8" Type="http://schemas.openxmlformats.org/officeDocument/2006/relationships/theme" Target="../theme/theme22.xml"/><Relationship Id="rId3" Type="http://schemas.openxmlformats.org/officeDocument/2006/relationships/slideLayout" Target="../slideLayouts/slideLayout186.xml"/><Relationship Id="rId7" Type="http://schemas.openxmlformats.org/officeDocument/2006/relationships/slideLayout" Target="../slideLayouts/slideLayout190.xml"/><Relationship Id="rId2" Type="http://schemas.openxmlformats.org/officeDocument/2006/relationships/slideLayout" Target="../slideLayouts/slideLayout185.xml"/><Relationship Id="rId1" Type="http://schemas.openxmlformats.org/officeDocument/2006/relationships/slideLayout" Target="../slideLayouts/slideLayout184.xml"/><Relationship Id="rId6" Type="http://schemas.openxmlformats.org/officeDocument/2006/relationships/slideLayout" Target="../slideLayouts/slideLayout189.xml"/><Relationship Id="rId5" Type="http://schemas.openxmlformats.org/officeDocument/2006/relationships/slideLayout" Target="../slideLayouts/slideLayout188.xml"/><Relationship Id="rId4" Type="http://schemas.openxmlformats.org/officeDocument/2006/relationships/slideLayout" Target="../slideLayouts/slideLayout187.xml"/></Relationships>
</file>

<file path=ppt/slideMasters/_rels/slideMaster23.xml.rels><?xml version="1.0" encoding="UTF-8" standalone="yes"?>
<Relationships xmlns="http://schemas.openxmlformats.org/package/2006/relationships"><Relationship Id="rId8" Type="http://schemas.openxmlformats.org/officeDocument/2006/relationships/theme" Target="../theme/theme23.xml"/><Relationship Id="rId3" Type="http://schemas.openxmlformats.org/officeDocument/2006/relationships/slideLayout" Target="../slideLayouts/slideLayout193.xml"/><Relationship Id="rId7" Type="http://schemas.openxmlformats.org/officeDocument/2006/relationships/slideLayout" Target="../slideLayouts/slideLayout197.xml"/><Relationship Id="rId2" Type="http://schemas.openxmlformats.org/officeDocument/2006/relationships/slideLayout" Target="../slideLayouts/slideLayout192.xml"/><Relationship Id="rId1" Type="http://schemas.openxmlformats.org/officeDocument/2006/relationships/slideLayout" Target="../slideLayouts/slideLayout191.xml"/><Relationship Id="rId6" Type="http://schemas.openxmlformats.org/officeDocument/2006/relationships/slideLayout" Target="../slideLayouts/slideLayout196.xml"/><Relationship Id="rId5" Type="http://schemas.openxmlformats.org/officeDocument/2006/relationships/slideLayout" Target="../slideLayouts/slideLayout195.xml"/><Relationship Id="rId4" Type="http://schemas.openxmlformats.org/officeDocument/2006/relationships/slideLayout" Target="../slideLayouts/slideLayout194.xml"/></Relationships>
</file>

<file path=ppt/slideMasters/_rels/slideMaster24.xml.rels><?xml version="1.0" encoding="UTF-8" standalone="yes"?>
<Relationships xmlns="http://schemas.openxmlformats.org/package/2006/relationships"><Relationship Id="rId8" Type="http://schemas.openxmlformats.org/officeDocument/2006/relationships/theme" Target="../theme/theme24.xml"/><Relationship Id="rId3" Type="http://schemas.openxmlformats.org/officeDocument/2006/relationships/slideLayout" Target="../slideLayouts/slideLayout200.xml"/><Relationship Id="rId7" Type="http://schemas.openxmlformats.org/officeDocument/2006/relationships/slideLayout" Target="../slideLayouts/slideLayout204.xml"/><Relationship Id="rId12" Type="http://schemas.openxmlformats.org/officeDocument/2006/relationships/image" Target="../media/image12.emf"/><Relationship Id="rId2" Type="http://schemas.openxmlformats.org/officeDocument/2006/relationships/slideLayout" Target="../slideLayouts/slideLayout199.xml"/><Relationship Id="rId1" Type="http://schemas.openxmlformats.org/officeDocument/2006/relationships/slideLayout" Target="../slideLayouts/slideLayout198.xml"/><Relationship Id="rId6" Type="http://schemas.openxmlformats.org/officeDocument/2006/relationships/slideLayout" Target="../slideLayouts/slideLayout203.xml"/><Relationship Id="rId11" Type="http://schemas.openxmlformats.org/officeDocument/2006/relationships/oleObject" Target="../embeddings/oleObject1.bin"/><Relationship Id="rId5" Type="http://schemas.openxmlformats.org/officeDocument/2006/relationships/slideLayout" Target="../slideLayouts/slideLayout202.xml"/><Relationship Id="rId10" Type="http://schemas.openxmlformats.org/officeDocument/2006/relationships/tags" Target="../tags/tag2.xml"/><Relationship Id="rId4" Type="http://schemas.openxmlformats.org/officeDocument/2006/relationships/slideLayout" Target="../slideLayouts/slideLayout201.xml"/><Relationship Id="rId9" Type="http://schemas.openxmlformats.org/officeDocument/2006/relationships/vmlDrawing" Target="../drawings/vmlDrawing1.vml"/></Relationships>
</file>

<file path=ppt/slideMasters/_rels/slideMaster25.xml.rels><?xml version="1.0" encoding="UTF-8" standalone="yes"?>
<Relationships xmlns="http://schemas.openxmlformats.org/package/2006/relationships"><Relationship Id="rId8" Type="http://schemas.openxmlformats.org/officeDocument/2006/relationships/theme" Target="../theme/theme25.xml"/><Relationship Id="rId3" Type="http://schemas.openxmlformats.org/officeDocument/2006/relationships/slideLayout" Target="../slideLayouts/slideLayout207.xml"/><Relationship Id="rId7" Type="http://schemas.openxmlformats.org/officeDocument/2006/relationships/slideLayout" Target="../slideLayouts/slideLayout211.xml"/><Relationship Id="rId12" Type="http://schemas.openxmlformats.org/officeDocument/2006/relationships/image" Target="../media/image12.emf"/><Relationship Id="rId2" Type="http://schemas.openxmlformats.org/officeDocument/2006/relationships/slideLayout" Target="../slideLayouts/slideLayout206.xml"/><Relationship Id="rId1" Type="http://schemas.openxmlformats.org/officeDocument/2006/relationships/slideLayout" Target="../slideLayouts/slideLayout205.xml"/><Relationship Id="rId6" Type="http://schemas.openxmlformats.org/officeDocument/2006/relationships/slideLayout" Target="../slideLayouts/slideLayout210.xml"/><Relationship Id="rId11" Type="http://schemas.openxmlformats.org/officeDocument/2006/relationships/oleObject" Target="../embeddings/oleObject2.bin"/><Relationship Id="rId5" Type="http://schemas.openxmlformats.org/officeDocument/2006/relationships/slideLayout" Target="../slideLayouts/slideLayout209.xml"/><Relationship Id="rId10" Type="http://schemas.openxmlformats.org/officeDocument/2006/relationships/tags" Target="../tags/tag3.xml"/><Relationship Id="rId4" Type="http://schemas.openxmlformats.org/officeDocument/2006/relationships/slideLayout" Target="../slideLayouts/slideLayout208.xml"/><Relationship Id="rId9" Type="http://schemas.openxmlformats.org/officeDocument/2006/relationships/vmlDrawing" Target="../drawings/vmlDrawing2.vml"/></Relationships>
</file>

<file path=ppt/slideMasters/_rels/slideMaster26.xml.rels><?xml version="1.0" encoding="UTF-8" standalone="yes"?>
<Relationships xmlns="http://schemas.openxmlformats.org/package/2006/relationships"><Relationship Id="rId8" Type="http://schemas.openxmlformats.org/officeDocument/2006/relationships/theme" Target="../theme/theme26.xml"/><Relationship Id="rId3" Type="http://schemas.openxmlformats.org/officeDocument/2006/relationships/slideLayout" Target="../slideLayouts/slideLayout214.xml"/><Relationship Id="rId7" Type="http://schemas.openxmlformats.org/officeDocument/2006/relationships/slideLayout" Target="../slideLayouts/slideLayout218.xml"/><Relationship Id="rId2" Type="http://schemas.openxmlformats.org/officeDocument/2006/relationships/slideLayout" Target="../slideLayouts/slideLayout213.xml"/><Relationship Id="rId1" Type="http://schemas.openxmlformats.org/officeDocument/2006/relationships/slideLayout" Target="../slideLayouts/slideLayout212.xml"/><Relationship Id="rId6" Type="http://schemas.openxmlformats.org/officeDocument/2006/relationships/slideLayout" Target="../slideLayouts/slideLayout217.xml"/><Relationship Id="rId5" Type="http://schemas.openxmlformats.org/officeDocument/2006/relationships/slideLayout" Target="../slideLayouts/slideLayout216.xml"/><Relationship Id="rId4" Type="http://schemas.openxmlformats.org/officeDocument/2006/relationships/slideLayout" Target="../slideLayouts/slideLayout215.xml"/></Relationships>
</file>

<file path=ppt/slideMasters/_rels/slideMaster27.xml.rels><?xml version="1.0" encoding="UTF-8" standalone="yes"?>
<Relationships xmlns="http://schemas.openxmlformats.org/package/2006/relationships"><Relationship Id="rId8" Type="http://schemas.openxmlformats.org/officeDocument/2006/relationships/theme" Target="../theme/theme27.xml"/><Relationship Id="rId3" Type="http://schemas.openxmlformats.org/officeDocument/2006/relationships/slideLayout" Target="../slideLayouts/slideLayout221.xml"/><Relationship Id="rId7" Type="http://schemas.openxmlformats.org/officeDocument/2006/relationships/slideLayout" Target="../slideLayouts/slideLayout225.xml"/><Relationship Id="rId2" Type="http://schemas.openxmlformats.org/officeDocument/2006/relationships/slideLayout" Target="../slideLayouts/slideLayout220.xml"/><Relationship Id="rId1" Type="http://schemas.openxmlformats.org/officeDocument/2006/relationships/slideLayout" Target="../slideLayouts/slideLayout219.xml"/><Relationship Id="rId6" Type="http://schemas.openxmlformats.org/officeDocument/2006/relationships/slideLayout" Target="../slideLayouts/slideLayout224.xml"/><Relationship Id="rId5" Type="http://schemas.openxmlformats.org/officeDocument/2006/relationships/slideLayout" Target="../slideLayouts/slideLayout223.xml"/><Relationship Id="rId4" Type="http://schemas.openxmlformats.org/officeDocument/2006/relationships/slideLayout" Target="../slideLayouts/slideLayout222.xml"/><Relationship Id="rId9" Type="http://schemas.openxmlformats.org/officeDocument/2006/relationships/image" Target="../media/image13.jpeg"/></Relationships>
</file>

<file path=ppt/slideMasters/_rels/slideMaster28.xml.rels><?xml version="1.0" encoding="UTF-8" standalone="yes"?>
<Relationships xmlns="http://schemas.openxmlformats.org/package/2006/relationships"><Relationship Id="rId8" Type="http://schemas.openxmlformats.org/officeDocument/2006/relationships/image" Target="../media/image12.emf"/><Relationship Id="rId3" Type="http://schemas.openxmlformats.org/officeDocument/2006/relationships/theme" Target="../theme/theme28.xml"/><Relationship Id="rId7" Type="http://schemas.openxmlformats.org/officeDocument/2006/relationships/oleObject" Target="../embeddings/oleObject3.bin"/><Relationship Id="rId2" Type="http://schemas.openxmlformats.org/officeDocument/2006/relationships/slideLayout" Target="../slideLayouts/slideLayout227.xml"/><Relationship Id="rId1" Type="http://schemas.openxmlformats.org/officeDocument/2006/relationships/slideLayout" Target="../slideLayouts/slideLayout226.xml"/><Relationship Id="rId6" Type="http://schemas.openxmlformats.org/officeDocument/2006/relationships/image" Target="../media/image14.jpg"/><Relationship Id="rId5" Type="http://schemas.openxmlformats.org/officeDocument/2006/relationships/tags" Target="../tags/tag4.xml"/><Relationship Id="rId4" Type="http://schemas.openxmlformats.org/officeDocument/2006/relationships/vmlDrawing" Target="../drawings/vmlDrawing3.vml"/></Relationships>
</file>

<file path=ppt/slideMasters/_rels/slideMaster29.xml.rels><?xml version="1.0" encoding="UTF-8" standalone="yes"?>
<Relationships xmlns="http://schemas.openxmlformats.org/package/2006/relationships"><Relationship Id="rId8" Type="http://schemas.openxmlformats.org/officeDocument/2006/relationships/theme" Target="../theme/theme29.xml"/><Relationship Id="rId3" Type="http://schemas.openxmlformats.org/officeDocument/2006/relationships/slideLayout" Target="../slideLayouts/slideLayout230.xml"/><Relationship Id="rId7" Type="http://schemas.openxmlformats.org/officeDocument/2006/relationships/slideLayout" Target="../slideLayouts/slideLayout234.xml"/><Relationship Id="rId2" Type="http://schemas.openxmlformats.org/officeDocument/2006/relationships/slideLayout" Target="../slideLayouts/slideLayout229.xml"/><Relationship Id="rId1" Type="http://schemas.openxmlformats.org/officeDocument/2006/relationships/slideLayout" Target="../slideLayouts/slideLayout228.xml"/><Relationship Id="rId6" Type="http://schemas.openxmlformats.org/officeDocument/2006/relationships/slideLayout" Target="../slideLayouts/slideLayout233.xml"/><Relationship Id="rId5" Type="http://schemas.openxmlformats.org/officeDocument/2006/relationships/slideLayout" Target="../slideLayouts/slideLayout232.xml"/><Relationship Id="rId4" Type="http://schemas.openxmlformats.org/officeDocument/2006/relationships/slideLayout" Target="../slideLayouts/slideLayout231.xml"/><Relationship Id="rId9" Type="http://schemas.openxmlformats.org/officeDocument/2006/relationships/image" Target="../media/image13.jpeg"/></Relationships>
</file>

<file path=ppt/slideMasters/_rels/slideMaster3.xml.rels><?xml version="1.0" encoding="UTF-8" standalone="yes"?>
<Relationships xmlns="http://schemas.openxmlformats.org/package/2006/relationships"><Relationship Id="rId8" Type="http://schemas.openxmlformats.org/officeDocument/2006/relationships/theme" Target="../theme/theme3.xml"/><Relationship Id="rId3" Type="http://schemas.openxmlformats.org/officeDocument/2006/relationships/slideLayout" Target="../slideLayouts/slideLayout17.xml"/><Relationship Id="rId7" Type="http://schemas.openxmlformats.org/officeDocument/2006/relationships/slideLayout" Target="../slideLayouts/slideLayout21.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5" Type="http://schemas.openxmlformats.org/officeDocument/2006/relationships/slideLayout" Target="../slideLayouts/slideLayout19.xml"/><Relationship Id="rId4" Type="http://schemas.openxmlformats.org/officeDocument/2006/relationships/slideLayout" Target="../slideLayouts/slideLayout18.xml"/></Relationships>
</file>

<file path=ppt/slideMasters/_rels/slideMaster30.xml.rels><?xml version="1.0" encoding="UTF-8" standalone="yes"?>
<Relationships xmlns="http://schemas.openxmlformats.org/package/2006/relationships"><Relationship Id="rId8" Type="http://schemas.openxmlformats.org/officeDocument/2006/relationships/theme" Target="../theme/theme30.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5" Type="http://schemas.openxmlformats.org/officeDocument/2006/relationships/slideLayout" Target="../slideLayouts/slideLayout239.xml"/><Relationship Id="rId4" Type="http://schemas.openxmlformats.org/officeDocument/2006/relationships/slideLayout" Target="../slideLayouts/slideLayout238.xml"/><Relationship Id="rId9" Type="http://schemas.openxmlformats.org/officeDocument/2006/relationships/image" Target="../media/image1.gif"/></Relationships>
</file>

<file path=ppt/slideMasters/_rels/slideMaster31.xml.rels><?xml version="1.0" encoding="UTF-8" standalone="yes"?>
<Relationships xmlns="http://schemas.openxmlformats.org/package/2006/relationships"><Relationship Id="rId8" Type="http://schemas.openxmlformats.org/officeDocument/2006/relationships/theme" Target="../theme/theme31.xml"/><Relationship Id="rId3" Type="http://schemas.openxmlformats.org/officeDocument/2006/relationships/slideLayout" Target="../slideLayouts/slideLayout244.xml"/><Relationship Id="rId7" Type="http://schemas.openxmlformats.org/officeDocument/2006/relationships/slideLayout" Target="../slideLayouts/slideLayout248.xml"/><Relationship Id="rId2" Type="http://schemas.openxmlformats.org/officeDocument/2006/relationships/slideLayout" Target="../slideLayouts/slideLayout243.xml"/><Relationship Id="rId1" Type="http://schemas.openxmlformats.org/officeDocument/2006/relationships/slideLayout" Target="../slideLayouts/slideLayout242.xml"/><Relationship Id="rId6" Type="http://schemas.openxmlformats.org/officeDocument/2006/relationships/slideLayout" Target="../slideLayouts/slideLayout247.xml"/><Relationship Id="rId5" Type="http://schemas.openxmlformats.org/officeDocument/2006/relationships/slideLayout" Target="../slideLayouts/slideLayout246.xml"/><Relationship Id="rId4" Type="http://schemas.openxmlformats.org/officeDocument/2006/relationships/slideLayout" Target="../slideLayouts/slideLayout245.xml"/><Relationship Id="rId9" Type="http://schemas.openxmlformats.org/officeDocument/2006/relationships/image" Target="../media/image1.gif"/></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5" Type="http://schemas.openxmlformats.org/officeDocument/2006/relationships/slideLayout" Target="../slideLayouts/slideLayout253.xml"/><Relationship Id="rId10" Type="http://schemas.openxmlformats.org/officeDocument/2006/relationships/image" Target="../media/image1.gif"/><Relationship Id="rId4" Type="http://schemas.openxmlformats.org/officeDocument/2006/relationships/slideLayout" Target="../slideLayouts/slideLayout252.xml"/><Relationship Id="rId9" Type="http://schemas.openxmlformats.org/officeDocument/2006/relationships/theme" Target="../theme/theme3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264.xml"/><Relationship Id="rId3" Type="http://schemas.openxmlformats.org/officeDocument/2006/relationships/slideLayout" Target="../slideLayouts/slideLayout259.xml"/><Relationship Id="rId7" Type="http://schemas.openxmlformats.org/officeDocument/2006/relationships/slideLayout" Target="../slideLayouts/slideLayout263.xml"/><Relationship Id="rId2" Type="http://schemas.openxmlformats.org/officeDocument/2006/relationships/slideLayout" Target="../slideLayouts/slideLayout258.xml"/><Relationship Id="rId1" Type="http://schemas.openxmlformats.org/officeDocument/2006/relationships/slideLayout" Target="../slideLayouts/slideLayout257.xml"/><Relationship Id="rId6" Type="http://schemas.openxmlformats.org/officeDocument/2006/relationships/slideLayout" Target="../slideLayouts/slideLayout262.xml"/><Relationship Id="rId5" Type="http://schemas.openxmlformats.org/officeDocument/2006/relationships/slideLayout" Target="../slideLayouts/slideLayout261.xml"/><Relationship Id="rId10" Type="http://schemas.openxmlformats.org/officeDocument/2006/relationships/image" Target="../media/image1.gif"/><Relationship Id="rId4" Type="http://schemas.openxmlformats.org/officeDocument/2006/relationships/slideLayout" Target="../slideLayouts/slideLayout260.xml"/><Relationship Id="rId9" Type="http://schemas.openxmlformats.org/officeDocument/2006/relationships/theme" Target="../theme/theme33.xml"/></Relationships>
</file>

<file path=ppt/slideMasters/_rels/slideMaster34.xml.rels><?xml version="1.0" encoding="UTF-8" standalone="yes"?>
<Relationships xmlns="http://schemas.openxmlformats.org/package/2006/relationships"><Relationship Id="rId8" Type="http://schemas.openxmlformats.org/officeDocument/2006/relationships/theme" Target="../theme/theme34.xml"/><Relationship Id="rId3" Type="http://schemas.openxmlformats.org/officeDocument/2006/relationships/slideLayout" Target="../slideLayouts/slideLayout267.xml"/><Relationship Id="rId7" Type="http://schemas.openxmlformats.org/officeDocument/2006/relationships/slideLayout" Target="../slideLayouts/slideLayout271.xml"/><Relationship Id="rId2" Type="http://schemas.openxmlformats.org/officeDocument/2006/relationships/slideLayout" Target="../slideLayouts/slideLayout266.xml"/><Relationship Id="rId1" Type="http://schemas.openxmlformats.org/officeDocument/2006/relationships/slideLayout" Target="../slideLayouts/slideLayout265.xml"/><Relationship Id="rId6" Type="http://schemas.openxmlformats.org/officeDocument/2006/relationships/slideLayout" Target="../slideLayouts/slideLayout270.xml"/><Relationship Id="rId5" Type="http://schemas.openxmlformats.org/officeDocument/2006/relationships/slideLayout" Target="../slideLayouts/slideLayout269.xml"/><Relationship Id="rId4" Type="http://schemas.openxmlformats.org/officeDocument/2006/relationships/slideLayout" Target="../slideLayouts/slideLayout268.xml"/><Relationship Id="rId9" Type="http://schemas.openxmlformats.org/officeDocument/2006/relationships/image" Target="../media/image13.jpeg"/></Relationships>
</file>

<file path=ppt/slideMasters/_rels/slideMaster35.xml.rels><?xml version="1.0" encoding="UTF-8" standalone="yes"?>
<Relationships xmlns="http://schemas.openxmlformats.org/package/2006/relationships"><Relationship Id="rId8" Type="http://schemas.openxmlformats.org/officeDocument/2006/relationships/theme" Target="../theme/theme35.xml"/><Relationship Id="rId3" Type="http://schemas.openxmlformats.org/officeDocument/2006/relationships/slideLayout" Target="../slideLayouts/slideLayout274.xml"/><Relationship Id="rId7" Type="http://schemas.openxmlformats.org/officeDocument/2006/relationships/slideLayout" Target="../slideLayouts/slideLayout278.xml"/><Relationship Id="rId2" Type="http://schemas.openxmlformats.org/officeDocument/2006/relationships/slideLayout" Target="../slideLayouts/slideLayout273.xml"/><Relationship Id="rId1" Type="http://schemas.openxmlformats.org/officeDocument/2006/relationships/slideLayout" Target="../slideLayouts/slideLayout272.xml"/><Relationship Id="rId6" Type="http://schemas.openxmlformats.org/officeDocument/2006/relationships/slideLayout" Target="../slideLayouts/slideLayout277.xml"/><Relationship Id="rId5" Type="http://schemas.openxmlformats.org/officeDocument/2006/relationships/slideLayout" Target="../slideLayouts/slideLayout276.xml"/><Relationship Id="rId4" Type="http://schemas.openxmlformats.org/officeDocument/2006/relationships/slideLayout" Target="../slideLayouts/slideLayout275.xml"/><Relationship Id="rId9" Type="http://schemas.openxmlformats.org/officeDocument/2006/relationships/image" Target="../media/image13.jpeg"/></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286.xml"/><Relationship Id="rId3" Type="http://schemas.openxmlformats.org/officeDocument/2006/relationships/slideLayout" Target="../slideLayouts/slideLayout281.xml"/><Relationship Id="rId7" Type="http://schemas.openxmlformats.org/officeDocument/2006/relationships/slideLayout" Target="../slideLayouts/slideLayout285.xml"/><Relationship Id="rId2" Type="http://schemas.openxmlformats.org/officeDocument/2006/relationships/slideLayout" Target="../slideLayouts/slideLayout280.xml"/><Relationship Id="rId1" Type="http://schemas.openxmlformats.org/officeDocument/2006/relationships/slideLayout" Target="../slideLayouts/slideLayout279.xml"/><Relationship Id="rId6" Type="http://schemas.openxmlformats.org/officeDocument/2006/relationships/slideLayout" Target="../slideLayouts/slideLayout284.xml"/><Relationship Id="rId5" Type="http://schemas.openxmlformats.org/officeDocument/2006/relationships/slideLayout" Target="../slideLayouts/slideLayout283.xml"/><Relationship Id="rId10" Type="http://schemas.openxmlformats.org/officeDocument/2006/relationships/image" Target="../media/image1.gif"/><Relationship Id="rId4" Type="http://schemas.openxmlformats.org/officeDocument/2006/relationships/slideLayout" Target="../slideLayouts/slideLayout282.xml"/><Relationship Id="rId9" Type="http://schemas.openxmlformats.org/officeDocument/2006/relationships/theme" Target="../theme/theme36.xml"/></Relationships>
</file>

<file path=ppt/slideMasters/_rels/slideMaster37.xml.rels><?xml version="1.0" encoding="UTF-8" standalone="yes"?>
<Relationships xmlns="http://schemas.openxmlformats.org/package/2006/relationships"><Relationship Id="rId8" Type="http://schemas.openxmlformats.org/officeDocument/2006/relationships/theme" Target="../theme/theme37.xml"/><Relationship Id="rId3" Type="http://schemas.openxmlformats.org/officeDocument/2006/relationships/slideLayout" Target="../slideLayouts/slideLayout289.xml"/><Relationship Id="rId7" Type="http://schemas.openxmlformats.org/officeDocument/2006/relationships/slideLayout" Target="../slideLayouts/slideLayout293.xml"/><Relationship Id="rId2" Type="http://schemas.openxmlformats.org/officeDocument/2006/relationships/slideLayout" Target="../slideLayouts/slideLayout288.xml"/><Relationship Id="rId1" Type="http://schemas.openxmlformats.org/officeDocument/2006/relationships/slideLayout" Target="../slideLayouts/slideLayout287.xml"/><Relationship Id="rId6" Type="http://schemas.openxmlformats.org/officeDocument/2006/relationships/slideLayout" Target="../slideLayouts/slideLayout292.xml"/><Relationship Id="rId5" Type="http://schemas.openxmlformats.org/officeDocument/2006/relationships/slideLayout" Target="../slideLayouts/slideLayout291.xml"/><Relationship Id="rId4" Type="http://schemas.openxmlformats.org/officeDocument/2006/relationships/slideLayout" Target="../slideLayouts/slideLayout290.xml"/><Relationship Id="rId9" Type="http://schemas.openxmlformats.org/officeDocument/2006/relationships/image" Target="../media/image1.gif"/></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301.xml"/><Relationship Id="rId13" Type="http://schemas.openxmlformats.org/officeDocument/2006/relationships/slideLayout" Target="../slideLayouts/slideLayout306.xml"/><Relationship Id="rId18" Type="http://schemas.openxmlformats.org/officeDocument/2006/relationships/tags" Target="../tags/tag5.xml"/><Relationship Id="rId3" Type="http://schemas.openxmlformats.org/officeDocument/2006/relationships/slideLayout" Target="../slideLayouts/slideLayout296.xml"/><Relationship Id="rId21" Type="http://schemas.openxmlformats.org/officeDocument/2006/relationships/image" Target="../media/image15.jpeg"/><Relationship Id="rId7" Type="http://schemas.openxmlformats.org/officeDocument/2006/relationships/slideLayout" Target="../slideLayouts/slideLayout300.xml"/><Relationship Id="rId12" Type="http://schemas.openxmlformats.org/officeDocument/2006/relationships/slideLayout" Target="../slideLayouts/slideLayout305.xml"/><Relationship Id="rId17" Type="http://schemas.openxmlformats.org/officeDocument/2006/relationships/vmlDrawing" Target="../drawings/vmlDrawing4.vml"/><Relationship Id="rId2" Type="http://schemas.openxmlformats.org/officeDocument/2006/relationships/slideLayout" Target="../slideLayouts/slideLayout295.xml"/><Relationship Id="rId16" Type="http://schemas.openxmlformats.org/officeDocument/2006/relationships/theme" Target="../theme/theme38.xml"/><Relationship Id="rId20" Type="http://schemas.openxmlformats.org/officeDocument/2006/relationships/image" Target="../media/image12.emf"/><Relationship Id="rId1" Type="http://schemas.openxmlformats.org/officeDocument/2006/relationships/slideLayout" Target="../slideLayouts/slideLayout294.xml"/><Relationship Id="rId6" Type="http://schemas.openxmlformats.org/officeDocument/2006/relationships/slideLayout" Target="../slideLayouts/slideLayout299.xml"/><Relationship Id="rId11" Type="http://schemas.openxmlformats.org/officeDocument/2006/relationships/slideLayout" Target="../slideLayouts/slideLayout304.xml"/><Relationship Id="rId5" Type="http://schemas.openxmlformats.org/officeDocument/2006/relationships/slideLayout" Target="../slideLayouts/slideLayout298.xml"/><Relationship Id="rId15" Type="http://schemas.openxmlformats.org/officeDocument/2006/relationships/slideLayout" Target="../slideLayouts/slideLayout308.xml"/><Relationship Id="rId10" Type="http://schemas.openxmlformats.org/officeDocument/2006/relationships/slideLayout" Target="../slideLayouts/slideLayout303.xml"/><Relationship Id="rId19" Type="http://schemas.openxmlformats.org/officeDocument/2006/relationships/oleObject" Target="../embeddings/oleObject4.bin"/><Relationship Id="rId4" Type="http://schemas.openxmlformats.org/officeDocument/2006/relationships/slideLayout" Target="../slideLayouts/slideLayout297.xml"/><Relationship Id="rId9" Type="http://schemas.openxmlformats.org/officeDocument/2006/relationships/slideLayout" Target="../slideLayouts/slideLayout302.xml"/><Relationship Id="rId14" Type="http://schemas.openxmlformats.org/officeDocument/2006/relationships/slideLayout" Target="../slideLayouts/slideLayout307.xml"/></Relationships>
</file>

<file path=ppt/slideMasters/_rels/slideMaster39.xml.rels><?xml version="1.0" encoding="UTF-8" standalone="yes"?>
<Relationships xmlns="http://schemas.openxmlformats.org/package/2006/relationships"><Relationship Id="rId8" Type="http://schemas.openxmlformats.org/officeDocument/2006/relationships/theme" Target="../theme/theme39.xml"/><Relationship Id="rId3" Type="http://schemas.openxmlformats.org/officeDocument/2006/relationships/slideLayout" Target="../slideLayouts/slideLayout311.xml"/><Relationship Id="rId7" Type="http://schemas.openxmlformats.org/officeDocument/2006/relationships/slideLayout" Target="../slideLayouts/slideLayout315.xml"/><Relationship Id="rId2" Type="http://schemas.openxmlformats.org/officeDocument/2006/relationships/slideLayout" Target="../slideLayouts/slideLayout310.xml"/><Relationship Id="rId1" Type="http://schemas.openxmlformats.org/officeDocument/2006/relationships/slideLayout" Target="../slideLayouts/slideLayout309.xml"/><Relationship Id="rId6" Type="http://schemas.openxmlformats.org/officeDocument/2006/relationships/slideLayout" Target="../slideLayouts/slideLayout314.xml"/><Relationship Id="rId5" Type="http://schemas.openxmlformats.org/officeDocument/2006/relationships/slideLayout" Target="../slideLayouts/slideLayout313.xml"/><Relationship Id="rId4" Type="http://schemas.openxmlformats.org/officeDocument/2006/relationships/slideLayout" Target="../slideLayouts/slideLayout312.xml"/><Relationship Id="rId9" Type="http://schemas.openxmlformats.org/officeDocument/2006/relationships/image" Target="../media/image1.gif"/></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9.xml"/><Relationship Id="rId3" Type="http://schemas.openxmlformats.org/officeDocument/2006/relationships/slideLayout" Target="../slideLayouts/slideLayout24.xml"/><Relationship Id="rId7" Type="http://schemas.openxmlformats.org/officeDocument/2006/relationships/slideLayout" Target="../slideLayouts/slideLayout28.xml"/><Relationship Id="rId2" Type="http://schemas.openxmlformats.org/officeDocument/2006/relationships/slideLayout" Target="../slideLayouts/slideLayout23.xml"/><Relationship Id="rId1" Type="http://schemas.openxmlformats.org/officeDocument/2006/relationships/slideLayout" Target="../slideLayouts/slideLayout22.xml"/><Relationship Id="rId6" Type="http://schemas.openxmlformats.org/officeDocument/2006/relationships/slideLayout" Target="../slideLayouts/slideLayout27.xml"/><Relationship Id="rId5" Type="http://schemas.openxmlformats.org/officeDocument/2006/relationships/slideLayout" Target="../slideLayouts/slideLayout26.xml"/><Relationship Id="rId4" Type="http://schemas.openxmlformats.org/officeDocument/2006/relationships/slideLayout" Target="../slideLayouts/slideLayout25.xml"/><Relationship Id="rId9" Type="http://schemas.openxmlformats.org/officeDocument/2006/relationships/theme" Target="../theme/theme4.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323.xml"/><Relationship Id="rId3" Type="http://schemas.openxmlformats.org/officeDocument/2006/relationships/slideLayout" Target="../slideLayouts/slideLayout318.xml"/><Relationship Id="rId7" Type="http://schemas.openxmlformats.org/officeDocument/2006/relationships/slideLayout" Target="../slideLayouts/slideLayout322.xml"/><Relationship Id="rId2" Type="http://schemas.openxmlformats.org/officeDocument/2006/relationships/slideLayout" Target="../slideLayouts/slideLayout317.xml"/><Relationship Id="rId1" Type="http://schemas.openxmlformats.org/officeDocument/2006/relationships/slideLayout" Target="../slideLayouts/slideLayout316.xml"/><Relationship Id="rId6" Type="http://schemas.openxmlformats.org/officeDocument/2006/relationships/slideLayout" Target="../slideLayouts/slideLayout321.xml"/><Relationship Id="rId5" Type="http://schemas.openxmlformats.org/officeDocument/2006/relationships/slideLayout" Target="../slideLayouts/slideLayout320.xml"/><Relationship Id="rId10" Type="http://schemas.openxmlformats.org/officeDocument/2006/relationships/image" Target="../media/image1.gif"/><Relationship Id="rId4" Type="http://schemas.openxmlformats.org/officeDocument/2006/relationships/slideLayout" Target="../slideLayouts/slideLayout319.xml"/><Relationship Id="rId9" Type="http://schemas.openxmlformats.org/officeDocument/2006/relationships/theme" Target="../theme/theme40.xml"/></Relationships>
</file>

<file path=ppt/slideMasters/_rels/slideMaster41.xml.rels><?xml version="1.0" encoding="UTF-8" standalone="yes"?>
<Relationships xmlns="http://schemas.openxmlformats.org/package/2006/relationships"><Relationship Id="rId8" Type="http://schemas.openxmlformats.org/officeDocument/2006/relationships/theme" Target="../theme/theme41.xml"/><Relationship Id="rId3" Type="http://schemas.openxmlformats.org/officeDocument/2006/relationships/slideLayout" Target="../slideLayouts/slideLayout326.xml"/><Relationship Id="rId7" Type="http://schemas.openxmlformats.org/officeDocument/2006/relationships/slideLayout" Target="../slideLayouts/slideLayout330.xml"/><Relationship Id="rId2" Type="http://schemas.openxmlformats.org/officeDocument/2006/relationships/slideLayout" Target="../slideLayouts/slideLayout325.xml"/><Relationship Id="rId1" Type="http://schemas.openxmlformats.org/officeDocument/2006/relationships/slideLayout" Target="../slideLayouts/slideLayout324.xml"/><Relationship Id="rId6" Type="http://schemas.openxmlformats.org/officeDocument/2006/relationships/slideLayout" Target="../slideLayouts/slideLayout329.xml"/><Relationship Id="rId5" Type="http://schemas.openxmlformats.org/officeDocument/2006/relationships/slideLayout" Target="../slideLayouts/slideLayout328.xml"/><Relationship Id="rId4" Type="http://schemas.openxmlformats.org/officeDocument/2006/relationships/slideLayout" Target="../slideLayouts/slideLayout327.xml"/><Relationship Id="rId9" Type="http://schemas.openxmlformats.org/officeDocument/2006/relationships/image" Target="../media/image1.gif"/></Relationships>
</file>

<file path=ppt/slideMasters/_rels/slideMaster42.xml.rels><?xml version="1.0" encoding="UTF-8" standalone="yes"?>
<Relationships xmlns="http://schemas.openxmlformats.org/package/2006/relationships"><Relationship Id="rId8" Type="http://schemas.openxmlformats.org/officeDocument/2006/relationships/theme" Target="../theme/theme42.xml"/><Relationship Id="rId3" Type="http://schemas.openxmlformats.org/officeDocument/2006/relationships/slideLayout" Target="../slideLayouts/slideLayout333.xml"/><Relationship Id="rId7" Type="http://schemas.openxmlformats.org/officeDocument/2006/relationships/slideLayout" Target="../slideLayouts/slideLayout337.xml"/><Relationship Id="rId2" Type="http://schemas.openxmlformats.org/officeDocument/2006/relationships/slideLayout" Target="../slideLayouts/slideLayout332.xml"/><Relationship Id="rId1" Type="http://schemas.openxmlformats.org/officeDocument/2006/relationships/slideLayout" Target="../slideLayouts/slideLayout331.xml"/><Relationship Id="rId6" Type="http://schemas.openxmlformats.org/officeDocument/2006/relationships/slideLayout" Target="../slideLayouts/slideLayout336.xml"/><Relationship Id="rId5" Type="http://schemas.openxmlformats.org/officeDocument/2006/relationships/slideLayout" Target="../slideLayouts/slideLayout335.xml"/><Relationship Id="rId4" Type="http://schemas.openxmlformats.org/officeDocument/2006/relationships/slideLayout" Target="../slideLayouts/slideLayout334.xml"/><Relationship Id="rId9" Type="http://schemas.openxmlformats.org/officeDocument/2006/relationships/image" Target="../media/image1.gif"/></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345.xml"/><Relationship Id="rId13" Type="http://schemas.openxmlformats.org/officeDocument/2006/relationships/slideLayout" Target="../slideLayouts/slideLayout350.xml"/><Relationship Id="rId18" Type="http://schemas.openxmlformats.org/officeDocument/2006/relationships/image" Target="../media/image18.jpeg"/><Relationship Id="rId3" Type="http://schemas.openxmlformats.org/officeDocument/2006/relationships/slideLayout" Target="../slideLayouts/slideLayout340.xml"/><Relationship Id="rId7" Type="http://schemas.openxmlformats.org/officeDocument/2006/relationships/slideLayout" Target="../slideLayouts/slideLayout344.xml"/><Relationship Id="rId12" Type="http://schemas.openxmlformats.org/officeDocument/2006/relationships/slideLayout" Target="../slideLayouts/slideLayout349.xml"/><Relationship Id="rId17" Type="http://schemas.openxmlformats.org/officeDocument/2006/relationships/theme" Target="../theme/theme43.xml"/><Relationship Id="rId2" Type="http://schemas.openxmlformats.org/officeDocument/2006/relationships/slideLayout" Target="../slideLayouts/slideLayout339.xml"/><Relationship Id="rId16" Type="http://schemas.openxmlformats.org/officeDocument/2006/relationships/slideLayout" Target="../slideLayouts/slideLayout353.xml"/><Relationship Id="rId1" Type="http://schemas.openxmlformats.org/officeDocument/2006/relationships/slideLayout" Target="../slideLayouts/slideLayout338.xml"/><Relationship Id="rId6" Type="http://schemas.openxmlformats.org/officeDocument/2006/relationships/slideLayout" Target="../slideLayouts/slideLayout343.xml"/><Relationship Id="rId11" Type="http://schemas.openxmlformats.org/officeDocument/2006/relationships/slideLayout" Target="../slideLayouts/slideLayout348.xml"/><Relationship Id="rId5" Type="http://schemas.openxmlformats.org/officeDocument/2006/relationships/slideLayout" Target="../slideLayouts/slideLayout342.xml"/><Relationship Id="rId15" Type="http://schemas.openxmlformats.org/officeDocument/2006/relationships/slideLayout" Target="../slideLayouts/slideLayout352.xml"/><Relationship Id="rId10" Type="http://schemas.openxmlformats.org/officeDocument/2006/relationships/slideLayout" Target="../slideLayouts/slideLayout347.xml"/><Relationship Id="rId4" Type="http://schemas.openxmlformats.org/officeDocument/2006/relationships/slideLayout" Target="../slideLayouts/slideLayout341.xml"/><Relationship Id="rId9" Type="http://schemas.openxmlformats.org/officeDocument/2006/relationships/slideLayout" Target="../slideLayouts/slideLayout346.xml"/><Relationship Id="rId14" Type="http://schemas.openxmlformats.org/officeDocument/2006/relationships/slideLayout" Target="../slideLayouts/slideLayout351.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361.xml"/><Relationship Id="rId13" Type="http://schemas.openxmlformats.org/officeDocument/2006/relationships/slideLayout" Target="../slideLayouts/slideLayout366.xml"/><Relationship Id="rId18" Type="http://schemas.openxmlformats.org/officeDocument/2006/relationships/theme" Target="../theme/theme44.xml"/><Relationship Id="rId3" Type="http://schemas.openxmlformats.org/officeDocument/2006/relationships/slideLayout" Target="../slideLayouts/slideLayout356.xml"/><Relationship Id="rId21" Type="http://schemas.openxmlformats.org/officeDocument/2006/relationships/oleObject" Target="../embeddings/oleObject5.bin"/><Relationship Id="rId7" Type="http://schemas.openxmlformats.org/officeDocument/2006/relationships/slideLayout" Target="../slideLayouts/slideLayout360.xml"/><Relationship Id="rId12" Type="http://schemas.openxmlformats.org/officeDocument/2006/relationships/slideLayout" Target="../slideLayouts/slideLayout365.xml"/><Relationship Id="rId17" Type="http://schemas.openxmlformats.org/officeDocument/2006/relationships/slideLayout" Target="../slideLayouts/slideLayout370.xml"/><Relationship Id="rId2" Type="http://schemas.openxmlformats.org/officeDocument/2006/relationships/slideLayout" Target="../slideLayouts/slideLayout355.xml"/><Relationship Id="rId16" Type="http://schemas.openxmlformats.org/officeDocument/2006/relationships/slideLayout" Target="../slideLayouts/slideLayout369.xml"/><Relationship Id="rId20" Type="http://schemas.openxmlformats.org/officeDocument/2006/relationships/tags" Target="../tags/tag6.xml"/><Relationship Id="rId1" Type="http://schemas.openxmlformats.org/officeDocument/2006/relationships/slideLayout" Target="../slideLayouts/slideLayout354.xml"/><Relationship Id="rId6" Type="http://schemas.openxmlformats.org/officeDocument/2006/relationships/slideLayout" Target="../slideLayouts/slideLayout359.xml"/><Relationship Id="rId11" Type="http://schemas.openxmlformats.org/officeDocument/2006/relationships/slideLayout" Target="../slideLayouts/slideLayout364.xml"/><Relationship Id="rId5" Type="http://schemas.openxmlformats.org/officeDocument/2006/relationships/slideLayout" Target="../slideLayouts/slideLayout358.xml"/><Relationship Id="rId15" Type="http://schemas.openxmlformats.org/officeDocument/2006/relationships/slideLayout" Target="../slideLayouts/slideLayout368.xml"/><Relationship Id="rId23" Type="http://schemas.openxmlformats.org/officeDocument/2006/relationships/image" Target="../media/image15.jpeg"/><Relationship Id="rId10" Type="http://schemas.openxmlformats.org/officeDocument/2006/relationships/slideLayout" Target="../slideLayouts/slideLayout363.xml"/><Relationship Id="rId19" Type="http://schemas.openxmlformats.org/officeDocument/2006/relationships/vmlDrawing" Target="../drawings/vmlDrawing5.vml"/><Relationship Id="rId4" Type="http://schemas.openxmlformats.org/officeDocument/2006/relationships/slideLayout" Target="../slideLayouts/slideLayout357.xml"/><Relationship Id="rId9" Type="http://schemas.openxmlformats.org/officeDocument/2006/relationships/slideLayout" Target="../slideLayouts/slideLayout362.xml"/><Relationship Id="rId14" Type="http://schemas.openxmlformats.org/officeDocument/2006/relationships/slideLayout" Target="../slideLayouts/slideLayout367.xml"/><Relationship Id="rId22" Type="http://schemas.openxmlformats.org/officeDocument/2006/relationships/image" Target="../media/image12.emf"/></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378.xml"/><Relationship Id="rId3" Type="http://schemas.openxmlformats.org/officeDocument/2006/relationships/slideLayout" Target="../slideLayouts/slideLayout373.xml"/><Relationship Id="rId7" Type="http://schemas.openxmlformats.org/officeDocument/2006/relationships/slideLayout" Target="../slideLayouts/slideLayout377.xml"/><Relationship Id="rId2" Type="http://schemas.openxmlformats.org/officeDocument/2006/relationships/slideLayout" Target="../slideLayouts/slideLayout372.xml"/><Relationship Id="rId1" Type="http://schemas.openxmlformats.org/officeDocument/2006/relationships/slideLayout" Target="../slideLayouts/slideLayout371.xml"/><Relationship Id="rId6" Type="http://schemas.openxmlformats.org/officeDocument/2006/relationships/slideLayout" Target="../slideLayouts/slideLayout376.xml"/><Relationship Id="rId5" Type="http://schemas.openxmlformats.org/officeDocument/2006/relationships/slideLayout" Target="../slideLayouts/slideLayout375.xml"/><Relationship Id="rId10" Type="http://schemas.openxmlformats.org/officeDocument/2006/relationships/image" Target="../media/image19.png"/><Relationship Id="rId4" Type="http://schemas.openxmlformats.org/officeDocument/2006/relationships/slideLayout" Target="../slideLayouts/slideLayout374.xml"/><Relationship Id="rId9" Type="http://schemas.openxmlformats.org/officeDocument/2006/relationships/theme" Target="../theme/theme45.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386.xml"/><Relationship Id="rId3" Type="http://schemas.openxmlformats.org/officeDocument/2006/relationships/slideLayout" Target="../slideLayouts/slideLayout381.xml"/><Relationship Id="rId7" Type="http://schemas.openxmlformats.org/officeDocument/2006/relationships/slideLayout" Target="../slideLayouts/slideLayout385.xml"/><Relationship Id="rId2" Type="http://schemas.openxmlformats.org/officeDocument/2006/relationships/slideLayout" Target="../slideLayouts/slideLayout380.xml"/><Relationship Id="rId1" Type="http://schemas.openxmlformats.org/officeDocument/2006/relationships/slideLayout" Target="../slideLayouts/slideLayout379.xml"/><Relationship Id="rId6" Type="http://schemas.openxmlformats.org/officeDocument/2006/relationships/slideLayout" Target="../slideLayouts/slideLayout384.xml"/><Relationship Id="rId5" Type="http://schemas.openxmlformats.org/officeDocument/2006/relationships/slideLayout" Target="../slideLayouts/slideLayout383.xml"/><Relationship Id="rId4" Type="http://schemas.openxmlformats.org/officeDocument/2006/relationships/slideLayout" Target="../slideLayouts/slideLayout382.xml"/><Relationship Id="rId9" Type="http://schemas.openxmlformats.org/officeDocument/2006/relationships/theme" Target="../theme/theme46.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394.xml"/><Relationship Id="rId13" Type="http://schemas.openxmlformats.org/officeDocument/2006/relationships/slideLayout" Target="../slideLayouts/slideLayout399.xml"/><Relationship Id="rId18" Type="http://schemas.openxmlformats.org/officeDocument/2006/relationships/slideLayout" Target="../slideLayouts/slideLayout404.xml"/><Relationship Id="rId26" Type="http://schemas.openxmlformats.org/officeDocument/2006/relationships/slideLayout" Target="../slideLayouts/slideLayout412.xml"/><Relationship Id="rId3" Type="http://schemas.openxmlformats.org/officeDocument/2006/relationships/slideLayout" Target="../slideLayouts/slideLayout389.xml"/><Relationship Id="rId21" Type="http://schemas.openxmlformats.org/officeDocument/2006/relationships/slideLayout" Target="../slideLayouts/slideLayout407.xml"/><Relationship Id="rId7" Type="http://schemas.openxmlformats.org/officeDocument/2006/relationships/slideLayout" Target="../slideLayouts/slideLayout393.xml"/><Relationship Id="rId12" Type="http://schemas.openxmlformats.org/officeDocument/2006/relationships/slideLayout" Target="../slideLayouts/slideLayout398.xml"/><Relationship Id="rId17" Type="http://schemas.openxmlformats.org/officeDocument/2006/relationships/slideLayout" Target="../slideLayouts/slideLayout403.xml"/><Relationship Id="rId25" Type="http://schemas.openxmlformats.org/officeDocument/2006/relationships/slideLayout" Target="../slideLayouts/slideLayout411.xml"/><Relationship Id="rId2" Type="http://schemas.openxmlformats.org/officeDocument/2006/relationships/slideLayout" Target="../slideLayouts/slideLayout388.xml"/><Relationship Id="rId16" Type="http://schemas.openxmlformats.org/officeDocument/2006/relationships/slideLayout" Target="../slideLayouts/slideLayout402.xml"/><Relationship Id="rId20" Type="http://schemas.openxmlformats.org/officeDocument/2006/relationships/slideLayout" Target="../slideLayouts/slideLayout406.xml"/><Relationship Id="rId29" Type="http://schemas.openxmlformats.org/officeDocument/2006/relationships/slideLayout" Target="../slideLayouts/slideLayout415.xml"/><Relationship Id="rId1" Type="http://schemas.openxmlformats.org/officeDocument/2006/relationships/slideLayout" Target="../slideLayouts/slideLayout387.xml"/><Relationship Id="rId6" Type="http://schemas.openxmlformats.org/officeDocument/2006/relationships/slideLayout" Target="../slideLayouts/slideLayout392.xml"/><Relationship Id="rId11" Type="http://schemas.openxmlformats.org/officeDocument/2006/relationships/slideLayout" Target="../slideLayouts/slideLayout397.xml"/><Relationship Id="rId24" Type="http://schemas.openxmlformats.org/officeDocument/2006/relationships/slideLayout" Target="../slideLayouts/slideLayout410.xml"/><Relationship Id="rId5" Type="http://schemas.openxmlformats.org/officeDocument/2006/relationships/slideLayout" Target="../slideLayouts/slideLayout391.xml"/><Relationship Id="rId15" Type="http://schemas.openxmlformats.org/officeDocument/2006/relationships/slideLayout" Target="../slideLayouts/slideLayout401.xml"/><Relationship Id="rId23" Type="http://schemas.openxmlformats.org/officeDocument/2006/relationships/slideLayout" Target="../slideLayouts/slideLayout409.xml"/><Relationship Id="rId28" Type="http://schemas.openxmlformats.org/officeDocument/2006/relationships/slideLayout" Target="../slideLayouts/slideLayout414.xml"/><Relationship Id="rId10" Type="http://schemas.openxmlformats.org/officeDocument/2006/relationships/slideLayout" Target="../slideLayouts/slideLayout396.xml"/><Relationship Id="rId19" Type="http://schemas.openxmlformats.org/officeDocument/2006/relationships/slideLayout" Target="../slideLayouts/slideLayout405.xml"/><Relationship Id="rId31" Type="http://schemas.openxmlformats.org/officeDocument/2006/relationships/image" Target="../media/image22.jpeg"/><Relationship Id="rId4" Type="http://schemas.openxmlformats.org/officeDocument/2006/relationships/slideLayout" Target="../slideLayouts/slideLayout390.xml"/><Relationship Id="rId9" Type="http://schemas.openxmlformats.org/officeDocument/2006/relationships/slideLayout" Target="../slideLayouts/slideLayout395.xml"/><Relationship Id="rId14" Type="http://schemas.openxmlformats.org/officeDocument/2006/relationships/slideLayout" Target="../slideLayouts/slideLayout400.xml"/><Relationship Id="rId22" Type="http://schemas.openxmlformats.org/officeDocument/2006/relationships/slideLayout" Target="../slideLayouts/slideLayout408.xml"/><Relationship Id="rId27" Type="http://schemas.openxmlformats.org/officeDocument/2006/relationships/slideLayout" Target="../slideLayouts/slideLayout413.xml"/><Relationship Id="rId30" Type="http://schemas.openxmlformats.org/officeDocument/2006/relationships/theme" Target="../theme/theme47.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423.xml"/><Relationship Id="rId13" Type="http://schemas.openxmlformats.org/officeDocument/2006/relationships/slideLayout" Target="../slideLayouts/slideLayout428.xml"/><Relationship Id="rId18" Type="http://schemas.openxmlformats.org/officeDocument/2006/relationships/slideLayout" Target="../slideLayouts/slideLayout433.xml"/><Relationship Id="rId26" Type="http://schemas.openxmlformats.org/officeDocument/2006/relationships/slideLayout" Target="../slideLayouts/slideLayout441.xml"/><Relationship Id="rId3" Type="http://schemas.openxmlformats.org/officeDocument/2006/relationships/slideLayout" Target="../slideLayouts/slideLayout418.xml"/><Relationship Id="rId21" Type="http://schemas.openxmlformats.org/officeDocument/2006/relationships/slideLayout" Target="../slideLayouts/slideLayout436.xml"/><Relationship Id="rId7" Type="http://schemas.openxmlformats.org/officeDocument/2006/relationships/slideLayout" Target="../slideLayouts/slideLayout422.xml"/><Relationship Id="rId12" Type="http://schemas.openxmlformats.org/officeDocument/2006/relationships/slideLayout" Target="../slideLayouts/slideLayout427.xml"/><Relationship Id="rId17" Type="http://schemas.openxmlformats.org/officeDocument/2006/relationships/slideLayout" Target="../slideLayouts/slideLayout432.xml"/><Relationship Id="rId25" Type="http://schemas.openxmlformats.org/officeDocument/2006/relationships/slideLayout" Target="../slideLayouts/slideLayout440.xml"/><Relationship Id="rId2" Type="http://schemas.openxmlformats.org/officeDocument/2006/relationships/slideLayout" Target="../slideLayouts/slideLayout417.xml"/><Relationship Id="rId16" Type="http://schemas.openxmlformats.org/officeDocument/2006/relationships/slideLayout" Target="../slideLayouts/slideLayout431.xml"/><Relationship Id="rId20" Type="http://schemas.openxmlformats.org/officeDocument/2006/relationships/slideLayout" Target="../slideLayouts/slideLayout435.xml"/><Relationship Id="rId29" Type="http://schemas.openxmlformats.org/officeDocument/2006/relationships/theme" Target="../theme/theme48.xml"/><Relationship Id="rId1" Type="http://schemas.openxmlformats.org/officeDocument/2006/relationships/slideLayout" Target="../slideLayouts/slideLayout416.xml"/><Relationship Id="rId6" Type="http://schemas.openxmlformats.org/officeDocument/2006/relationships/slideLayout" Target="../slideLayouts/slideLayout421.xml"/><Relationship Id="rId11" Type="http://schemas.openxmlformats.org/officeDocument/2006/relationships/slideLayout" Target="../slideLayouts/slideLayout426.xml"/><Relationship Id="rId24" Type="http://schemas.openxmlformats.org/officeDocument/2006/relationships/slideLayout" Target="../slideLayouts/slideLayout439.xml"/><Relationship Id="rId5" Type="http://schemas.openxmlformats.org/officeDocument/2006/relationships/slideLayout" Target="../slideLayouts/slideLayout420.xml"/><Relationship Id="rId15" Type="http://schemas.openxmlformats.org/officeDocument/2006/relationships/slideLayout" Target="../slideLayouts/slideLayout430.xml"/><Relationship Id="rId23" Type="http://schemas.openxmlformats.org/officeDocument/2006/relationships/slideLayout" Target="../slideLayouts/slideLayout438.xml"/><Relationship Id="rId28" Type="http://schemas.openxmlformats.org/officeDocument/2006/relationships/slideLayout" Target="../slideLayouts/slideLayout443.xml"/><Relationship Id="rId10" Type="http://schemas.openxmlformats.org/officeDocument/2006/relationships/slideLayout" Target="../slideLayouts/slideLayout425.xml"/><Relationship Id="rId19" Type="http://schemas.openxmlformats.org/officeDocument/2006/relationships/slideLayout" Target="../slideLayouts/slideLayout434.xml"/><Relationship Id="rId4" Type="http://schemas.openxmlformats.org/officeDocument/2006/relationships/slideLayout" Target="../slideLayouts/slideLayout419.xml"/><Relationship Id="rId9" Type="http://schemas.openxmlformats.org/officeDocument/2006/relationships/slideLayout" Target="../slideLayouts/slideLayout424.xml"/><Relationship Id="rId14" Type="http://schemas.openxmlformats.org/officeDocument/2006/relationships/slideLayout" Target="../slideLayouts/slideLayout429.xml"/><Relationship Id="rId22" Type="http://schemas.openxmlformats.org/officeDocument/2006/relationships/slideLayout" Target="../slideLayouts/slideLayout437.xml"/><Relationship Id="rId27" Type="http://schemas.openxmlformats.org/officeDocument/2006/relationships/slideLayout" Target="../slideLayouts/slideLayout442.xml"/><Relationship Id="rId30" Type="http://schemas.openxmlformats.org/officeDocument/2006/relationships/image" Target="../media/image22.jpeg"/></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451.xml"/><Relationship Id="rId13" Type="http://schemas.openxmlformats.org/officeDocument/2006/relationships/slideLayout" Target="../slideLayouts/slideLayout456.xml"/><Relationship Id="rId18" Type="http://schemas.openxmlformats.org/officeDocument/2006/relationships/slideLayout" Target="../slideLayouts/slideLayout461.xml"/><Relationship Id="rId26" Type="http://schemas.openxmlformats.org/officeDocument/2006/relationships/slideLayout" Target="../slideLayouts/slideLayout469.xml"/><Relationship Id="rId3" Type="http://schemas.openxmlformats.org/officeDocument/2006/relationships/slideLayout" Target="../slideLayouts/slideLayout446.xml"/><Relationship Id="rId21" Type="http://schemas.openxmlformats.org/officeDocument/2006/relationships/slideLayout" Target="../slideLayouts/slideLayout464.xml"/><Relationship Id="rId7" Type="http://schemas.openxmlformats.org/officeDocument/2006/relationships/slideLayout" Target="../slideLayouts/slideLayout450.xml"/><Relationship Id="rId12" Type="http://schemas.openxmlformats.org/officeDocument/2006/relationships/slideLayout" Target="../slideLayouts/slideLayout455.xml"/><Relationship Id="rId17" Type="http://schemas.openxmlformats.org/officeDocument/2006/relationships/slideLayout" Target="../slideLayouts/slideLayout460.xml"/><Relationship Id="rId25" Type="http://schemas.openxmlformats.org/officeDocument/2006/relationships/slideLayout" Target="../slideLayouts/slideLayout468.xml"/><Relationship Id="rId2" Type="http://schemas.openxmlformats.org/officeDocument/2006/relationships/slideLayout" Target="../slideLayouts/slideLayout445.xml"/><Relationship Id="rId16" Type="http://schemas.openxmlformats.org/officeDocument/2006/relationships/slideLayout" Target="../slideLayouts/slideLayout459.xml"/><Relationship Id="rId20" Type="http://schemas.openxmlformats.org/officeDocument/2006/relationships/slideLayout" Target="../slideLayouts/slideLayout463.xml"/><Relationship Id="rId29" Type="http://schemas.openxmlformats.org/officeDocument/2006/relationships/theme" Target="../theme/theme49.xml"/><Relationship Id="rId1" Type="http://schemas.openxmlformats.org/officeDocument/2006/relationships/slideLayout" Target="../slideLayouts/slideLayout444.xml"/><Relationship Id="rId6" Type="http://schemas.openxmlformats.org/officeDocument/2006/relationships/slideLayout" Target="../slideLayouts/slideLayout449.xml"/><Relationship Id="rId11" Type="http://schemas.openxmlformats.org/officeDocument/2006/relationships/slideLayout" Target="../slideLayouts/slideLayout454.xml"/><Relationship Id="rId24" Type="http://schemas.openxmlformats.org/officeDocument/2006/relationships/slideLayout" Target="../slideLayouts/slideLayout467.xml"/><Relationship Id="rId5" Type="http://schemas.openxmlformats.org/officeDocument/2006/relationships/slideLayout" Target="../slideLayouts/slideLayout448.xml"/><Relationship Id="rId15" Type="http://schemas.openxmlformats.org/officeDocument/2006/relationships/slideLayout" Target="../slideLayouts/slideLayout458.xml"/><Relationship Id="rId23" Type="http://schemas.openxmlformats.org/officeDocument/2006/relationships/slideLayout" Target="../slideLayouts/slideLayout466.xml"/><Relationship Id="rId28" Type="http://schemas.openxmlformats.org/officeDocument/2006/relationships/slideLayout" Target="../slideLayouts/slideLayout471.xml"/><Relationship Id="rId10" Type="http://schemas.openxmlformats.org/officeDocument/2006/relationships/slideLayout" Target="../slideLayouts/slideLayout453.xml"/><Relationship Id="rId19" Type="http://schemas.openxmlformats.org/officeDocument/2006/relationships/slideLayout" Target="../slideLayouts/slideLayout462.xml"/><Relationship Id="rId4" Type="http://schemas.openxmlformats.org/officeDocument/2006/relationships/slideLayout" Target="../slideLayouts/slideLayout447.xml"/><Relationship Id="rId9" Type="http://schemas.openxmlformats.org/officeDocument/2006/relationships/slideLayout" Target="../slideLayouts/slideLayout452.xml"/><Relationship Id="rId14" Type="http://schemas.openxmlformats.org/officeDocument/2006/relationships/slideLayout" Target="../slideLayouts/slideLayout457.xml"/><Relationship Id="rId22" Type="http://schemas.openxmlformats.org/officeDocument/2006/relationships/slideLayout" Target="../slideLayouts/slideLayout465.xml"/><Relationship Id="rId27" Type="http://schemas.openxmlformats.org/officeDocument/2006/relationships/slideLayout" Target="../slideLayouts/slideLayout470.xml"/><Relationship Id="rId30" Type="http://schemas.openxmlformats.org/officeDocument/2006/relationships/image" Target="../media/image22.jpe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37.xml"/><Relationship Id="rId3" Type="http://schemas.openxmlformats.org/officeDocument/2006/relationships/slideLayout" Target="../slideLayouts/slideLayout32.xml"/><Relationship Id="rId7" Type="http://schemas.openxmlformats.org/officeDocument/2006/relationships/slideLayout" Target="../slideLayouts/slideLayout36.xml"/><Relationship Id="rId2" Type="http://schemas.openxmlformats.org/officeDocument/2006/relationships/slideLayout" Target="../slideLayouts/slideLayout31.xml"/><Relationship Id="rId1" Type="http://schemas.openxmlformats.org/officeDocument/2006/relationships/slideLayout" Target="../slideLayouts/slideLayout30.xml"/><Relationship Id="rId6" Type="http://schemas.openxmlformats.org/officeDocument/2006/relationships/slideLayout" Target="../slideLayouts/slideLayout35.xml"/><Relationship Id="rId5" Type="http://schemas.openxmlformats.org/officeDocument/2006/relationships/slideLayout" Target="../slideLayouts/slideLayout34.xml"/><Relationship Id="rId4" Type="http://schemas.openxmlformats.org/officeDocument/2006/relationships/slideLayout" Target="../slideLayouts/slideLayout33.xml"/><Relationship Id="rId9" Type="http://schemas.openxmlformats.org/officeDocument/2006/relationships/theme" Target="../theme/theme5.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479.xml"/><Relationship Id="rId13" Type="http://schemas.openxmlformats.org/officeDocument/2006/relationships/slideLayout" Target="../slideLayouts/slideLayout484.xml"/><Relationship Id="rId18" Type="http://schemas.openxmlformats.org/officeDocument/2006/relationships/slideLayout" Target="../slideLayouts/slideLayout489.xml"/><Relationship Id="rId26" Type="http://schemas.openxmlformats.org/officeDocument/2006/relationships/slideLayout" Target="../slideLayouts/slideLayout497.xml"/><Relationship Id="rId3" Type="http://schemas.openxmlformats.org/officeDocument/2006/relationships/slideLayout" Target="../slideLayouts/slideLayout474.xml"/><Relationship Id="rId21" Type="http://schemas.openxmlformats.org/officeDocument/2006/relationships/slideLayout" Target="../slideLayouts/slideLayout492.xml"/><Relationship Id="rId7" Type="http://schemas.openxmlformats.org/officeDocument/2006/relationships/slideLayout" Target="../slideLayouts/slideLayout478.xml"/><Relationship Id="rId12" Type="http://schemas.openxmlformats.org/officeDocument/2006/relationships/slideLayout" Target="../slideLayouts/slideLayout483.xml"/><Relationship Id="rId17" Type="http://schemas.openxmlformats.org/officeDocument/2006/relationships/slideLayout" Target="../slideLayouts/slideLayout488.xml"/><Relationship Id="rId25" Type="http://schemas.openxmlformats.org/officeDocument/2006/relationships/slideLayout" Target="../slideLayouts/slideLayout496.xml"/><Relationship Id="rId2" Type="http://schemas.openxmlformats.org/officeDocument/2006/relationships/slideLayout" Target="../slideLayouts/slideLayout473.xml"/><Relationship Id="rId16" Type="http://schemas.openxmlformats.org/officeDocument/2006/relationships/slideLayout" Target="../slideLayouts/slideLayout487.xml"/><Relationship Id="rId20" Type="http://schemas.openxmlformats.org/officeDocument/2006/relationships/slideLayout" Target="../slideLayouts/slideLayout491.xml"/><Relationship Id="rId29" Type="http://schemas.openxmlformats.org/officeDocument/2006/relationships/slideLayout" Target="../slideLayouts/slideLayout500.xml"/><Relationship Id="rId1" Type="http://schemas.openxmlformats.org/officeDocument/2006/relationships/slideLayout" Target="../slideLayouts/slideLayout472.xml"/><Relationship Id="rId6" Type="http://schemas.openxmlformats.org/officeDocument/2006/relationships/slideLayout" Target="../slideLayouts/slideLayout477.xml"/><Relationship Id="rId11" Type="http://schemas.openxmlformats.org/officeDocument/2006/relationships/slideLayout" Target="../slideLayouts/slideLayout482.xml"/><Relationship Id="rId24" Type="http://schemas.openxmlformats.org/officeDocument/2006/relationships/slideLayout" Target="../slideLayouts/slideLayout495.xml"/><Relationship Id="rId5" Type="http://schemas.openxmlformats.org/officeDocument/2006/relationships/slideLayout" Target="../slideLayouts/slideLayout476.xml"/><Relationship Id="rId15" Type="http://schemas.openxmlformats.org/officeDocument/2006/relationships/slideLayout" Target="../slideLayouts/slideLayout486.xml"/><Relationship Id="rId23" Type="http://schemas.openxmlformats.org/officeDocument/2006/relationships/slideLayout" Target="../slideLayouts/slideLayout494.xml"/><Relationship Id="rId28" Type="http://schemas.openxmlformats.org/officeDocument/2006/relationships/slideLayout" Target="../slideLayouts/slideLayout499.xml"/><Relationship Id="rId10" Type="http://schemas.openxmlformats.org/officeDocument/2006/relationships/slideLayout" Target="../slideLayouts/slideLayout481.xml"/><Relationship Id="rId19" Type="http://schemas.openxmlformats.org/officeDocument/2006/relationships/slideLayout" Target="../slideLayouts/slideLayout490.xml"/><Relationship Id="rId31" Type="http://schemas.openxmlformats.org/officeDocument/2006/relationships/image" Target="../media/image23.jpeg"/><Relationship Id="rId4" Type="http://schemas.openxmlformats.org/officeDocument/2006/relationships/slideLayout" Target="../slideLayouts/slideLayout475.xml"/><Relationship Id="rId9" Type="http://schemas.openxmlformats.org/officeDocument/2006/relationships/slideLayout" Target="../slideLayouts/slideLayout480.xml"/><Relationship Id="rId14" Type="http://schemas.openxmlformats.org/officeDocument/2006/relationships/slideLayout" Target="../slideLayouts/slideLayout485.xml"/><Relationship Id="rId22" Type="http://schemas.openxmlformats.org/officeDocument/2006/relationships/slideLayout" Target="../slideLayouts/slideLayout493.xml"/><Relationship Id="rId27" Type="http://schemas.openxmlformats.org/officeDocument/2006/relationships/slideLayout" Target="../slideLayouts/slideLayout498.xml"/><Relationship Id="rId30" Type="http://schemas.openxmlformats.org/officeDocument/2006/relationships/theme" Target="../theme/theme50.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08.xml"/><Relationship Id="rId13" Type="http://schemas.openxmlformats.org/officeDocument/2006/relationships/slideLayout" Target="../slideLayouts/slideLayout513.xml"/><Relationship Id="rId18" Type="http://schemas.openxmlformats.org/officeDocument/2006/relationships/slideLayout" Target="../slideLayouts/slideLayout518.xml"/><Relationship Id="rId26" Type="http://schemas.openxmlformats.org/officeDocument/2006/relationships/slideLayout" Target="../slideLayouts/slideLayout526.xml"/><Relationship Id="rId3" Type="http://schemas.openxmlformats.org/officeDocument/2006/relationships/slideLayout" Target="../slideLayouts/slideLayout503.xml"/><Relationship Id="rId21" Type="http://schemas.openxmlformats.org/officeDocument/2006/relationships/slideLayout" Target="../slideLayouts/slideLayout521.xml"/><Relationship Id="rId7" Type="http://schemas.openxmlformats.org/officeDocument/2006/relationships/slideLayout" Target="../slideLayouts/slideLayout507.xml"/><Relationship Id="rId12" Type="http://schemas.openxmlformats.org/officeDocument/2006/relationships/slideLayout" Target="../slideLayouts/slideLayout512.xml"/><Relationship Id="rId17" Type="http://schemas.openxmlformats.org/officeDocument/2006/relationships/slideLayout" Target="../slideLayouts/slideLayout517.xml"/><Relationship Id="rId25" Type="http://schemas.openxmlformats.org/officeDocument/2006/relationships/slideLayout" Target="../slideLayouts/slideLayout525.xml"/><Relationship Id="rId2" Type="http://schemas.openxmlformats.org/officeDocument/2006/relationships/slideLayout" Target="../slideLayouts/slideLayout502.xml"/><Relationship Id="rId16" Type="http://schemas.openxmlformats.org/officeDocument/2006/relationships/slideLayout" Target="../slideLayouts/slideLayout516.xml"/><Relationship Id="rId20" Type="http://schemas.openxmlformats.org/officeDocument/2006/relationships/slideLayout" Target="../slideLayouts/slideLayout520.xml"/><Relationship Id="rId29" Type="http://schemas.openxmlformats.org/officeDocument/2006/relationships/theme" Target="../theme/theme51.xml"/><Relationship Id="rId1" Type="http://schemas.openxmlformats.org/officeDocument/2006/relationships/slideLayout" Target="../slideLayouts/slideLayout501.xml"/><Relationship Id="rId6" Type="http://schemas.openxmlformats.org/officeDocument/2006/relationships/slideLayout" Target="../slideLayouts/slideLayout506.xml"/><Relationship Id="rId11" Type="http://schemas.openxmlformats.org/officeDocument/2006/relationships/slideLayout" Target="../slideLayouts/slideLayout511.xml"/><Relationship Id="rId24" Type="http://schemas.openxmlformats.org/officeDocument/2006/relationships/slideLayout" Target="../slideLayouts/slideLayout524.xml"/><Relationship Id="rId5" Type="http://schemas.openxmlformats.org/officeDocument/2006/relationships/slideLayout" Target="../slideLayouts/slideLayout505.xml"/><Relationship Id="rId15" Type="http://schemas.openxmlformats.org/officeDocument/2006/relationships/slideLayout" Target="../slideLayouts/slideLayout515.xml"/><Relationship Id="rId23" Type="http://schemas.openxmlformats.org/officeDocument/2006/relationships/slideLayout" Target="../slideLayouts/slideLayout523.xml"/><Relationship Id="rId28" Type="http://schemas.openxmlformats.org/officeDocument/2006/relationships/slideLayout" Target="../slideLayouts/slideLayout528.xml"/><Relationship Id="rId10" Type="http://schemas.openxmlformats.org/officeDocument/2006/relationships/slideLayout" Target="../slideLayouts/slideLayout510.xml"/><Relationship Id="rId19" Type="http://schemas.openxmlformats.org/officeDocument/2006/relationships/slideLayout" Target="../slideLayouts/slideLayout519.xml"/><Relationship Id="rId4" Type="http://schemas.openxmlformats.org/officeDocument/2006/relationships/slideLayout" Target="../slideLayouts/slideLayout504.xml"/><Relationship Id="rId9" Type="http://schemas.openxmlformats.org/officeDocument/2006/relationships/slideLayout" Target="../slideLayouts/slideLayout509.xml"/><Relationship Id="rId14" Type="http://schemas.openxmlformats.org/officeDocument/2006/relationships/slideLayout" Target="../slideLayouts/slideLayout514.xml"/><Relationship Id="rId22" Type="http://schemas.openxmlformats.org/officeDocument/2006/relationships/slideLayout" Target="../slideLayouts/slideLayout522.xml"/><Relationship Id="rId27" Type="http://schemas.openxmlformats.org/officeDocument/2006/relationships/slideLayout" Target="../slideLayouts/slideLayout527.xml"/><Relationship Id="rId30" Type="http://schemas.openxmlformats.org/officeDocument/2006/relationships/image" Target="../media/image23.jpeg"/></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36.xml"/><Relationship Id="rId13" Type="http://schemas.openxmlformats.org/officeDocument/2006/relationships/slideLayout" Target="../slideLayouts/slideLayout541.xml"/><Relationship Id="rId18" Type="http://schemas.openxmlformats.org/officeDocument/2006/relationships/slideLayout" Target="../slideLayouts/slideLayout546.xml"/><Relationship Id="rId26" Type="http://schemas.openxmlformats.org/officeDocument/2006/relationships/slideLayout" Target="../slideLayouts/slideLayout554.xml"/><Relationship Id="rId3" Type="http://schemas.openxmlformats.org/officeDocument/2006/relationships/slideLayout" Target="../slideLayouts/slideLayout531.xml"/><Relationship Id="rId21" Type="http://schemas.openxmlformats.org/officeDocument/2006/relationships/slideLayout" Target="../slideLayouts/slideLayout549.xml"/><Relationship Id="rId7" Type="http://schemas.openxmlformats.org/officeDocument/2006/relationships/slideLayout" Target="../slideLayouts/slideLayout535.xml"/><Relationship Id="rId12" Type="http://schemas.openxmlformats.org/officeDocument/2006/relationships/slideLayout" Target="../slideLayouts/slideLayout540.xml"/><Relationship Id="rId17" Type="http://schemas.openxmlformats.org/officeDocument/2006/relationships/slideLayout" Target="../slideLayouts/slideLayout545.xml"/><Relationship Id="rId25" Type="http://schemas.openxmlformats.org/officeDocument/2006/relationships/slideLayout" Target="../slideLayouts/slideLayout553.xml"/><Relationship Id="rId2" Type="http://schemas.openxmlformats.org/officeDocument/2006/relationships/slideLayout" Target="../slideLayouts/slideLayout530.xml"/><Relationship Id="rId16" Type="http://schemas.openxmlformats.org/officeDocument/2006/relationships/slideLayout" Target="../slideLayouts/slideLayout544.xml"/><Relationship Id="rId20" Type="http://schemas.openxmlformats.org/officeDocument/2006/relationships/slideLayout" Target="../slideLayouts/slideLayout548.xml"/><Relationship Id="rId29" Type="http://schemas.openxmlformats.org/officeDocument/2006/relationships/theme" Target="../theme/theme52.xml"/><Relationship Id="rId1" Type="http://schemas.openxmlformats.org/officeDocument/2006/relationships/slideLayout" Target="../slideLayouts/slideLayout529.xml"/><Relationship Id="rId6" Type="http://schemas.openxmlformats.org/officeDocument/2006/relationships/slideLayout" Target="../slideLayouts/slideLayout534.xml"/><Relationship Id="rId11" Type="http://schemas.openxmlformats.org/officeDocument/2006/relationships/slideLayout" Target="../slideLayouts/slideLayout539.xml"/><Relationship Id="rId24" Type="http://schemas.openxmlformats.org/officeDocument/2006/relationships/slideLayout" Target="../slideLayouts/slideLayout552.xml"/><Relationship Id="rId5" Type="http://schemas.openxmlformats.org/officeDocument/2006/relationships/slideLayout" Target="../slideLayouts/slideLayout533.xml"/><Relationship Id="rId15" Type="http://schemas.openxmlformats.org/officeDocument/2006/relationships/slideLayout" Target="../slideLayouts/slideLayout543.xml"/><Relationship Id="rId23" Type="http://schemas.openxmlformats.org/officeDocument/2006/relationships/slideLayout" Target="../slideLayouts/slideLayout551.xml"/><Relationship Id="rId28" Type="http://schemas.openxmlformats.org/officeDocument/2006/relationships/slideLayout" Target="../slideLayouts/slideLayout556.xml"/><Relationship Id="rId10" Type="http://schemas.openxmlformats.org/officeDocument/2006/relationships/slideLayout" Target="../slideLayouts/slideLayout538.xml"/><Relationship Id="rId19" Type="http://schemas.openxmlformats.org/officeDocument/2006/relationships/slideLayout" Target="../slideLayouts/slideLayout547.xml"/><Relationship Id="rId4" Type="http://schemas.openxmlformats.org/officeDocument/2006/relationships/slideLayout" Target="../slideLayouts/slideLayout532.xml"/><Relationship Id="rId9" Type="http://schemas.openxmlformats.org/officeDocument/2006/relationships/slideLayout" Target="../slideLayouts/slideLayout537.xml"/><Relationship Id="rId14" Type="http://schemas.openxmlformats.org/officeDocument/2006/relationships/slideLayout" Target="../slideLayouts/slideLayout542.xml"/><Relationship Id="rId22" Type="http://schemas.openxmlformats.org/officeDocument/2006/relationships/slideLayout" Target="../slideLayouts/slideLayout550.xml"/><Relationship Id="rId27" Type="http://schemas.openxmlformats.org/officeDocument/2006/relationships/slideLayout" Target="../slideLayouts/slideLayout555.xml"/><Relationship Id="rId30" Type="http://schemas.openxmlformats.org/officeDocument/2006/relationships/image" Target="../media/image23.jpeg"/></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64.xml"/><Relationship Id="rId13" Type="http://schemas.openxmlformats.org/officeDocument/2006/relationships/slideLayout" Target="../slideLayouts/slideLayout569.xml"/><Relationship Id="rId3" Type="http://schemas.openxmlformats.org/officeDocument/2006/relationships/slideLayout" Target="../slideLayouts/slideLayout559.xml"/><Relationship Id="rId7" Type="http://schemas.openxmlformats.org/officeDocument/2006/relationships/slideLayout" Target="../slideLayouts/slideLayout563.xml"/><Relationship Id="rId12" Type="http://schemas.openxmlformats.org/officeDocument/2006/relationships/slideLayout" Target="../slideLayouts/slideLayout568.xml"/><Relationship Id="rId2" Type="http://schemas.openxmlformats.org/officeDocument/2006/relationships/slideLayout" Target="../slideLayouts/slideLayout558.xml"/><Relationship Id="rId1" Type="http://schemas.openxmlformats.org/officeDocument/2006/relationships/slideLayout" Target="../slideLayouts/slideLayout557.xml"/><Relationship Id="rId6" Type="http://schemas.openxmlformats.org/officeDocument/2006/relationships/slideLayout" Target="../slideLayouts/slideLayout562.xml"/><Relationship Id="rId11" Type="http://schemas.openxmlformats.org/officeDocument/2006/relationships/slideLayout" Target="../slideLayouts/slideLayout567.xml"/><Relationship Id="rId5" Type="http://schemas.openxmlformats.org/officeDocument/2006/relationships/slideLayout" Target="../slideLayouts/slideLayout561.xml"/><Relationship Id="rId15" Type="http://schemas.openxmlformats.org/officeDocument/2006/relationships/image" Target="../media/image24.jpeg"/><Relationship Id="rId10" Type="http://schemas.openxmlformats.org/officeDocument/2006/relationships/slideLayout" Target="../slideLayouts/slideLayout566.xml"/><Relationship Id="rId4" Type="http://schemas.openxmlformats.org/officeDocument/2006/relationships/slideLayout" Target="../slideLayouts/slideLayout560.xml"/><Relationship Id="rId9" Type="http://schemas.openxmlformats.org/officeDocument/2006/relationships/slideLayout" Target="../slideLayouts/slideLayout565.xml"/><Relationship Id="rId14" Type="http://schemas.openxmlformats.org/officeDocument/2006/relationships/theme" Target="../theme/theme53.xml"/></Relationships>
</file>

<file path=ppt/slideMasters/_rels/slideMaster54.xml.rels><?xml version="1.0" encoding="UTF-8" standalone="yes"?>
<Relationships xmlns="http://schemas.openxmlformats.org/package/2006/relationships"><Relationship Id="rId3" Type="http://schemas.openxmlformats.org/officeDocument/2006/relationships/slideLayout" Target="../slideLayouts/slideLayout572.xml"/><Relationship Id="rId2" Type="http://schemas.openxmlformats.org/officeDocument/2006/relationships/slideLayout" Target="../slideLayouts/slideLayout571.xml"/><Relationship Id="rId1" Type="http://schemas.openxmlformats.org/officeDocument/2006/relationships/slideLayout" Target="../slideLayouts/slideLayout570.xml"/><Relationship Id="rId6" Type="http://schemas.openxmlformats.org/officeDocument/2006/relationships/theme" Target="../theme/theme54.xml"/><Relationship Id="rId5" Type="http://schemas.openxmlformats.org/officeDocument/2006/relationships/slideLayout" Target="../slideLayouts/slideLayout574.xml"/><Relationship Id="rId4" Type="http://schemas.openxmlformats.org/officeDocument/2006/relationships/slideLayout" Target="../slideLayouts/slideLayout573.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82.xml"/><Relationship Id="rId13" Type="http://schemas.openxmlformats.org/officeDocument/2006/relationships/slideLayout" Target="../slideLayouts/slideLayout587.xml"/><Relationship Id="rId18" Type="http://schemas.openxmlformats.org/officeDocument/2006/relationships/slideLayout" Target="../slideLayouts/slideLayout592.xml"/><Relationship Id="rId26" Type="http://schemas.openxmlformats.org/officeDocument/2006/relationships/slideLayout" Target="../slideLayouts/slideLayout600.xml"/><Relationship Id="rId3" Type="http://schemas.openxmlformats.org/officeDocument/2006/relationships/slideLayout" Target="../slideLayouts/slideLayout577.xml"/><Relationship Id="rId21" Type="http://schemas.openxmlformats.org/officeDocument/2006/relationships/slideLayout" Target="../slideLayouts/slideLayout595.xml"/><Relationship Id="rId7" Type="http://schemas.openxmlformats.org/officeDocument/2006/relationships/slideLayout" Target="../slideLayouts/slideLayout581.xml"/><Relationship Id="rId12" Type="http://schemas.openxmlformats.org/officeDocument/2006/relationships/slideLayout" Target="../slideLayouts/slideLayout586.xml"/><Relationship Id="rId17" Type="http://schemas.openxmlformats.org/officeDocument/2006/relationships/slideLayout" Target="../slideLayouts/slideLayout591.xml"/><Relationship Id="rId25" Type="http://schemas.openxmlformats.org/officeDocument/2006/relationships/slideLayout" Target="../slideLayouts/slideLayout599.xml"/><Relationship Id="rId2" Type="http://schemas.openxmlformats.org/officeDocument/2006/relationships/slideLayout" Target="../slideLayouts/slideLayout576.xml"/><Relationship Id="rId16" Type="http://schemas.openxmlformats.org/officeDocument/2006/relationships/slideLayout" Target="../slideLayouts/slideLayout590.xml"/><Relationship Id="rId20" Type="http://schemas.openxmlformats.org/officeDocument/2006/relationships/slideLayout" Target="../slideLayouts/slideLayout594.xml"/><Relationship Id="rId29" Type="http://schemas.openxmlformats.org/officeDocument/2006/relationships/theme" Target="../theme/theme55.xml"/><Relationship Id="rId1" Type="http://schemas.openxmlformats.org/officeDocument/2006/relationships/slideLayout" Target="../slideLayouts/slideLayout575.xml"/><Relationship Id="rId6" Type="http://schemas.openxmlformats.org/officeDocument/2006/relationships/slideLayout" Target="../slideLayouts/slideLayout580.xml"/><Relationship Id="rId11" Type="http://schemas.openxmlformats.org/officeDocument/2006/relationships/slideLayout" Target="../slideLayouts/slideLayout585.xml"/><Relationship Id="rId24" Type="http://schemas.openxmlformats.org/officeDocument/2006/relationships/slideLayout" Target="../slideLayouts/slideLayout598.xml"/><Relationship Id="rId5" Type="http://schemas.openxmlformats.org/officeDocument/2006/relationships/slideLayout" Target="../slideLayouts/slideLayout579.xml"/><Relationship Id="rId15" Type="http://schemas.openxmlformats.org/officeDocument/2006/relationships/slideLayout" Target="../slideLayouts/slideLayout589.xml"/><Relationship Id="rId23" Type="http://schemas.openxmlformats.org/officeDocument/2006/relationships/slideLayout" Target="../slideLayouts/slideLayout597.xml"/><Relationship Id="rId28" Type="http://schemas.openxmlformats.org/officeDocument/2006/relationships/slideLayout" Target="../slideLayouts/slideLayout602.xml"/><Relationship Id="rId10" Type="http://schemas.openxmlformats.org/officeDocument/2006/relationships/slideLayout" Target="../slideLayouts/slideLayout584.xml"/><Relationship Id="rId19" Type="http://schemas.openxmlformats.org/officeDocument/2006/relationships/slideLayout" Target="../slideLayouts/slideLayout593.xml"/><Relationship Id="rId4" Type="http://schemas.openxmlformats.org/officeDocument/2006/relationships/slideLayout" Target="../slideLayouts/slideLayout578.xml"/><Relationship Id="rId9" Type="http://schemas.openxmlformats.org/officeDocument/2006/relationships/slideLayout" Target="../slideLayouts/slideLayout583.xml"/><Relationship Id="rId14" Type="http://schemas.openxmlformats.org/officeDocument/2006/relationships/slideLayout" Target="../slideLayouts/slideLayout588.xml"/><Relationship Id="rId22" Type="http://schemas.openxmlformats.org/officeDocument/2006/relationships/slideLayout" Target="../slideLayouts/slideLayout596.xml"/><Relationship Id="rId27" Type="http://schemas.openxmlformats.org/officeDocument/2006/relationships/slideLayout" Target="../slideLayouts/slideLayout601.xml"/><Relationship Id="rId30" Type="http://schemas.openxmlformats.org/officeDocument/2006/relationships/image" Target="../media/image23.jpeg"/></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10.xml"/><Relationship Id="rId13" Type="http://schemas.openxmlformats.org/officeDocument/2006/relationships/slideLayout" Target="../slideLayouts/slideLayout615.xml"/><Relationship Id="rId18" Type="http://schemas.openxmlformats.org/officeDocument/2006/relationships/slideLayout" Target="../slideLayouts/slideLayout620.xml"/><Relationship Id="rId26" Type="http://schemas.openxmlformats.org/officeDocument/2006/relationships/slideLayout" Target="../slideLayouts/slideLayout628.xml"/><Relationship Id="rId3" Type="http://schemas.openxmlformats.org/officeDocument/2006/relationships/slideLayout" Target="../slideLayouts/slideLayout605.xml"/><Relationship Id="rId21" Type="http://schemas.openxmlformats.org/officeDocument/2006/relationships/slideLayout" Target="../slideLayouts/slideLayout623.xml"/><Relationship Id="rId7" Type="http://schemas.openxmlformats.org/officeDocument/2006/relationships/slideLayout" Target="../slideLayouts/slideLayout609.xml"/><Relationship Id="rId12" Type="http://schemas.openxmlformats.org/officeDocument/2006/relationships/slideLayout" Target="../slideLayouts/slideLayout614.xml"/><Relationship Id="rId17" Type="http://schemas.openxmlformats.org/officeDocument/2006/relationships/slideLayout" Target="../slideLayouts/slideLayout619.xml"/><Relationship Id="rId25" Type="http://schemas.openxmlformats.org/officeDocument/2006/relationships/slideLayout" Target="../slideLayouts/slideLayout627.xml"/><Relationship Id="rId2" Type="http://schemas.openxmlformats.org/officeDocument/2006/relationships/slideLayout" Target="../slideLayouts/slideLayout604.xml"/><Relationship Id="rId16" Type="http://schemas.openxmlformats.org/officeDocument/2006/relationships/slideLayout" Target="../slideLayouts/slideLayout618.xml"/><Relationship Id="rId20" Type="http://schemas.openxmlformats.org/officeDocument/2006/relationships/slideLayout" Target="../slideLayouts/slideLayout622.xml"/><Relationship Id="rId29" Type="http://schemas.openxmlformats.org/officeDocument/2006/relationships/theme" Target="../theme/theme56.xml"/><Relationship Id="rId1" Type="http://schemas.openxmlformats.org/officeDocument/2006/relationships/slideLayout" Target="../slideLayouts/slideLayout603.xml"/><Relationship Id="rId6" Type="http://schemas.openxmlformats.org/officeDocument/2006/relationships/slideLayout" Target="../slideLayouts/slideLayout608.xml"/><Relationship Id="rId11" Type="http://schemas.openxmlformats.org/officeDocument/2006/relationships/slideLayout" Target="../slideLayouts/slideLayout613.xml"/><Relationship Id="rId24" Type="http://schemas.openxmlformats.org/officeDocument/2006/relationships/slideLayout" Target="../slideLayouts/slideLayout626.xml"/><Relationship Id="rId5" Type="http://schemas.openxmlformats.org/officeDocument/2006/relationships/slideLayout" Target="../slideLayouts/slideLayout607.xml"/><Relationship Id="rId15" Type="http://schemas.openxmlformats.org/officeDocument/2006/relationships/slideLayout" Target="../slideLayouts/slideLayout617.xml"/><Relationship Id="rId23" Type="http://schemas.openxmlformats.org/officeDocument/2006/relationships/slideLayout" Target="../slideLayouts/slideLayout625.xml"/><Relationship Id="rId28" Type="http://schemas.openxmlformats.org/officeDocument/2006/relationships/slideLayout" Target="../slideLayouts/slideLayout630.xml"/><Relationship Id="rId10" Type="http://schemas.openxmlformats.org/officeDocument/2006/relationships/slideLayout" Target="../slideLayouts/slideLayout612.xml"/><Relationship Id="rId19" Type="http://schemas.openxmlformats.org/officeDocument/2006/relationships/slideLayout" Target="../slideLayouts/slideLayout621.xml"/><Relationship Id="rId4" Type="http://schemas.openxmlformats.org/officeDocument/2006/relationships/slideLayout" Target="../slideLayouts/slideLayout606.xml"/><Relationship Id="rId9" Type="http://schemas.openxmlformats.org/officeDocument/2006/relationships/slideLayout" Target="../slideLayouts/slideLayout611.xml"/><Relationship Id="rId14" Type="http://schemas.openxmlformats.org/officeDocument/2006/relationships/slideLayout" Target="../slideLayouts/slideLayout616.xml"/><Relationship Id="rId22" Type="http://schemas.openxmlformats.org/officeDocument/2006/relationships/slideLayout" Target="../slideLayouts/slideLayout624.xml"/><Relationship Id="rId27" Type="http://schemas.openxmlformats.org/officeDocument/2006/relationships/slideLayout" Target="../slideLayouts/slideLayout629.xml"/><Relationship Id="rId30" Type="http://schemas.openxmlformats.org/officeDocument/2006/relationships/image" Target="../media/image23.jpeg"/></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38.xml"/><Relationship Id="rId13" Type="http://schemas.openxmlformats.org/officeDocument/2006/relationships/slideLayout" Target="../slideLayouts/slideLayout643.xml"/><Relationship Id="rId18" Type="http://schemas.openxmlformats.org/officeDocument/2006/relationships/slideLayout" Target="../slideLayouts/slideLayout648.xml"/><Relationship Id="rId26" Type="http://schemas.openxmlformats.org/officeDocument/2006/relationships/slideLayout" Target="../slideLayouts/slideLayout656.xml"/><Relationship Id="rId3" Type="http://schemas.openxmlformats.org/officeDocument/2006/relationships/slideLayout" Target="../slideLayouts/slideLayout633.xml"/><Relationship Id="rId21" Type="http://schemas.openxmlformats.org/officeDocument/2006/relationships/slideLayout" Target="../slideLayouts/slideLayout651.xml"/><Relationship Id="rId7" Type="http://schemas.openxmlformats.org/officeDocument/2006/relationships/slideLayout" Target="../slideLayouts/slideLayout637.xml"/><Relationship Id="rId12" Type="http://schemas.openxmlformats.org/officeDocument/2006/relationships/slideLayout" Target="../slideLayouts/slideLayout642.xml"/><Relationship Id="rId17" Type="http://schemas.openxmlformats.org/officeDocument/2006/relationships/slideLayout" Target="../slideLayouts/slideLayout647.xml"/><Relationship Id="rId25" Type="http://schemas.openxmlformats.org/officeDocument/2006/relationships/slideLayout" Target="../slideLayouts/slideLayout655.xml"/><Relationship Id="rId2" Type="http://schemas.openxmlformats.org/officeDocument/2006/relationships/slideLayout" Target="../slideLayouts/slideLayout632.xml"/><Relationship Id="rId16" Type="http://schemas.openxmlformats.org/officeDocument/2006/relationships/slideLayout" Target="../slideLayouts/slideLayout646.xml"/><Relationship Id="rId20" Type="http://schemas.openxmlformats.org/officeDocument/2006/relationships/slideLayout" Target="../slideLayouts/slideLayout650.xml"/><Relationship Id="rId29" Type="http://schemas.openxmlformats.org/officeDocument/2006/relationships/theme" Target="../theme/theme57.xml"/><Relationship Id="rId1" Type="http://schemas.openxmlformats.org/officeDocument/2006/relationships/slideLayout" Target="../slideLayouts/slideLayout631.xml"/><Relationship Id="rId6" Type="http://schemas.openxmlformats.org/officeDocument/2006/relationships/slideLayout" Target="../slideLayouts/slideLayout636.xml"/><Relationship Id="rId11" Type="http://schemas.openxmlformats.org/officeDocument/2006/relationships/slideLayout" Target="../slideLayouts/slideLayout641.xml"/><Relationship Id="rId24" Type="http://schemas.openxmlformats.org/officeDocument/2006/relationships/slideLayout" Target="../slideLayouts/slideLayout654.xml"/><Relationship Id="rId5" Type="http://schemas.openxmlformats.org/officeDocument/2006/relationships/slideLayout" Target="../slideLayouts/slideLayout635.xml"/><Relationship Id="rId15" Type="http://schemas.openxmlformats.org/officeDocument/2006/relationships/slideLayout" Target="../slideLayouts/slideLayout645.xml"/><Relationship Id="rId23" Type="http://schemas.openxmlformats.org/officeDocument/2006/relationships/slideLayout" Target="../slideLayouts/slideLayout653.xml"/><Relationship Id="rId28" Type="http://schemas.openxmlformats.org/officeDocument/2006/relationships/slideLayout" Target="../slideLayouts/slideLayout658.xml"/><Relationship Id="rId10" Type="http://schemas.openxmlformats.org/officeDocument/2006/relationships/slideLayout" Target="../slideLayouts/slideLayout640.xml"/><Relationship Id="rId19" Type="http://schemas.openxmlformats.org/officeDocument/2006/relationships/slideLayout" Target="../slideLayouts/slideLayout649.xml"/><Relationship Id="rId4" Type="http://schemas.openxmlformats.org/officeDocument/2006/relationships/slideLayout" Target="../slideLayouts/slideLayout634.xml"/><Relationship Id="rId9" Type="http://schemas.openxmlformats.org/officeDocument/2006/relationships/slideLayout" Target="../slideLayouts/slideLayout639.xml"/><Relationship Id="rId14" Type="http://schemas.openxmlformats.org/officeDocument/2006/relationships/slideLayout" Target="../slideLayouts/slideLayout644.xml"/><Relationship Id="rId22" Type="http://schemas.openxmlformats.org/officeDocument/2006/relationships/slideLayout" Target="../slideLayouts/slideLayout652.xml"/><Relationship Id="rId27" Type="http://schemas.openxmlformats.org/officeDocument/2006/relationships/slideLayout" Target="../slideLayouts/slideLayout657.xml"/><Relationship Id="rId30" Type="http://schemas.openxmlformats.org/officeDocument/2006/relationships/image" Target="../media/image22.jpeg"/></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66.xml"/><Relationship Id="rId13" Type="http://schemas.openxmlformats.org/officeDocument/2006/relationships/slideLayout" Target="../slideLayouts/slideLayout671.xml"/><Relationship Id="rId18" Type="http://schemas.openxmlformats.org/officeDocument/2006/relationships/slideLayout" Target="../slideLayouts/slideLayout676.xml"/><Relationship Id="rId26" Type="http://schemas.openxmlformats.org/officeDocument/2006/relationships/slideLayout" Target="../slideLayouts/slideLayout684.xml"/><Relationship Id="rId3" Type="http://schemas.openxmlformats.org/officeDocument/2006/relationships/slideLayout" Target="../slideLayouts/slideLayout661.xml"/><Relationship Id="rId21" Type="http://schemas.openxmlformats.org/officeDocument/2006/relationships/slideLayout" Target="../slideLayouts/slideLayout679.xml"/><Relationship Id="rId7" Type="http://schemas.openxmlformats.org/officeDocument/2006/relationships/slideLayout" Target="../slideLayouts/slideLayout665.xml"/><Relationship Id="rId12" Type="http://schemas.openxmlformats.org/officeDocument/2006/relationships/slideLayout" Target="../slideLayouts/slideLayout670.xml"/><Relationship Id="rId17" Type="http://schemas.openxmlformats.org/officeDocument/2006/relationships/slideLayout" Target="../slideLayouts/slideLayout675.xml"/><Relationship Id="rId25" Type="http://schemas.openxmlformats.org/officeDocument/2006/relationships/slideLayout" Target="../slideLayouts/slideLayout683.xml"/><Relationship Id="rId2" Type="http://schemas.openxmlformats.org/officeDocument/2006/relationships/slideLayout" Target="../slideLayouts/slideLayout660.xml"/><Relationship Id="rId16" Type="http://schemas.openxmlformats.org/officeDocument/2006/relationships/slideLayout" Target="../slideLayouts/slideLayout674.xml"/><Relationship Id="rId20" Type="http://schemas.openxmlformats.org/officeDocument/2006/relationships/slideLayout" Target="../slideLayouts/slideLayout678.xml"/><Relationship Id="rId29" Type="http://schemas.openxmlformats.org/officeDocument/2006/relationships/theme" Target="../theme/theme58.xml"/><Relationship Id="rId1" Type="http://schemas.openxmlformats.org/officeDocument/2006/relationships/slideLayout" Target="../slideLayouts/slideLayout659.xml"/><Relationship Id="rId6" Type="http://schemas.openxmlformats.org/officeDocument/2006/relationships/slideLayout" Target="../slideLayouts/slideLayout664.xml"/><Relationship Id="rId11" Type="http://schemas.openxmlformats.org/officeDocument/2006/relationships/slideLayout" Target="../slideLayouts/slideLayout669.xml"/><Relationship Id="rId24" Type="http://schemas.openxmlformats.org/officeDocument/2006/relationships/slideLayout" Target="../slideLayouts/slideLayout682.xml"/><Relationship Id="rId5" Type="http://schemas.openxmlformats.org/officeDocument/2006/relationships/slideLayout" Target="../slideLayouts/slideLayout663.xml"/><Relationship Id="rId15" Type="http://schemas.openxmlformats.org/officeDocument/2006/relationships/slideLayout" Target="../slideLayouts/slideLayout673.xml"/><Relationship Id="rId23" Type="http://schemas.openxmlformats.org/officeDocument/2006/relationships/slideLayout" Target="../slideLayouts/slideLayout681.xml"/><Relationship Id="rId28" Type="http://schemas.openxmlformats.org/officeDocument/2006/relationships/slideLayout" Target="../slideLayouts/slideLayout686.xml"/><Relationship Id="rId10" Type="http://schemas.openxmlformats.org/officeDocument/2006/relationships/slideLayout" Target="../slideLayouts/slideLayout668.xml"/><Relationship Id="rId19" Type="http://schemas.openxmlformats.org/officeDocument/2006/relationships/slideLayout" Target="../slideLayouts/slideLayout677.xml"/><Relationship Id="rId4" Type="http://schemas.openxmlformats.org/officeDocument/2006/relationships/slideLayout" Target="../slideLayouts/slideLayout662.xml"/><Relationship Id="rId9" Type="http://schemas.openxmlformats.org/officeDocument/2006/relationships/slideLayout" Target="../slideLayouts/slideLayout667.xml"/><Relationship Id="rId14" Type="http://schemas.openxmlformats.org/officeDocument/2006/relationships/slideLayout" Target="../slideLayouts/slideLayout672.xml"/><Relationship Id="rId22" Type="http://schemas.openxmlformats.org/officeDocument/2006/relationships/slideLayout" Target="../slideLayouts/slideLayout680.xml"/><Relationship Id="rId27" Type="http://schemas.openxmlformats.org/officeDocument/2006/relationships/slideLayout" Target="../slideLayouts/slideLayout685.xml"/><Relationship Id="rId30" Type="http://schemas.openxmlformats.org/officeDocument/2006/relationships/image" Target="../media/image23.jpeg"/></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94.xml"/><Relationship Id="rId13" Type="http://schemas.openxmlformats.org/officeDocument/2006/relationships/slideLayout" Target="../slideLayouts/slideLayout699.xml"/><Relationship Id="rId18" Type="http://schemas.openxmlformats.org/officeDocument/2006/relationships/slideLayout" Target="../slideLayouts/slideLayout704.xml"/><Relationship Id="rId26" Type="http://schemas.openxmlformats.org/officeDocument/2006/relationships/slideLayout" Target="../slideLayouts/slideLayout712.xml"/><Relationship Id="rId3" Type="http://schemas.openxmlformats.org/officeDocument/2006/relationships/slideLayout" Target="../slideLayouts/slideLayout689.xml"/><Relationship Id="rId21" Type="http://schemas.openxmlformats.org/officeDocument/2006/relationships/slideLayout" Target="../slideLayouts/slideLayout707.xml"/><Relationship Id="rId7" Type="http://schemas.openxmlformats.org/officeDocument/2006/relationships/slideLayout" Target="../slideLayouts/slideLayout693.xml"/><Relationship Id="rId12" Type="http://schemas.openxmlformats.org/officeDocument/2006/relationships/slideLayout" Target="../slideLayouts/slideLayout698.xml"/><Relationship Id="rId17" Type="http://schemas.openxmlformats.org/officeDocument/2006/relationships/slideLayout" Target="../slideLayouts/slideLayout703.xml"/><Relationship Id="rId25" Type="http://schemas.openxmlformats.org/officeDocument/2006/relationships/slideLayout" Target="../slideLayouts/slideLayout711.xml"/><Relationship Id="rId2" Type="http://schemas.openxmlformats.org/officeDocument/2006/relationships/slideLayout" Target="../slideLayouts/slideLayout688.xml"/><Relationship Id="rId16" Type="http://schemas.openxmlformats.org/officeDocument/2006/relationships/slideLayout" Target="../slideLayouts/slideLayout702.xml"/><Relationship Id="rId20" Type="http://schemas.openxmlformats.org/officeDocument/2006/relationships/slideLayout" Target="../slideLayouts/slideLayout706.xml"/><Relationship Id="rId29" Type="http://schemas.openxmlformats.org/officeDocument/2006/relationships/theme" Target="../theme/theme59.xml"/><Relationship Id="rId1" Type="http://schemas.openxmlformats.org/officeDocument/2006/relationships/slideLayout" Target="../slideLayouts/slideLayout687.xml"/><Relationship Id="rId6" Type="http://schemas.openxmlformats.org/officeDocument/2006/relationships/slideLayout" Target="../slideLayouts/slideLayout692.xml"/><Relationship Id="rId11" Type="http://schemas.openxmlformats.org/officeDocument/2006/relationships/slideLayout" Target="../slideLayouts/slideLayout697.xml"/><Relationship Id="rId24" Type="http://schemas.openxmlformats.org/officeDocument/2006/relationships/slideLayout" Target="../slideLayouts/slideLayout710.xml"/><Relationship Id="rId5" Type="http://schemas.openxmlformats.org/officeDocument/2006/relationships/slideLayout" Target="../slideLayouts/slideLayout691.xml"/><Relationship Id="rId15" Type="http://schemas.openxmlformats.org/officeDocument/2006/relationships/slideLayout" Target="../slideLayouts/slideLayout701.xml"/><Relationship Id="rId23" Type="http://schemas.openxmlformats.org/officeDocument/2006/relationships/slideLayout" Target="../slideLayouts/slideLayout709.xml"/><Relationship Id="rId28" Type="http://schemas.openxmlformats.org/officeDocument/2006/relationships/slideLayout" Target="../slideLayouts/slideLayout714.xml"/><Relationship Id="rId10" Type="http://schemas.openxmlformats.org/officeDocument/2006/relationships/slideLayout" Target="../slideLayouts/slideLayout696.xml"/><Relationship Id="rId19" Type="http://schemas.openxmlformats.org/officeDocument/2006/relationships/slideLayout" Target="../slideLayouts/slideLayout705.xml"/><Relationship Id="rId4" Type="http://schemas.openxmlformats.org/officeDocument/2006/relationships/slideLayout" Target="../slideLayouts/slideLayout690.xml"/><Relationship Id="rId9" Type="http://schemas.openxmlformats.org/officeDocument/2006/relationships/slideLayout" Target="../slideLayouts/slideLayout695.xml"/><Relationship Id="rId14" Type="http://schemas.openxmlformats.org/officeDocument/2006/relationships/slideLayout" Target="../slideLayouts/slideLayout700.xml"/><Relationship Id="rId22" Type="http://schemas.openxmlformats.org/officeDocument/2006/relationships/slideLayout" Target="../slideLayouts/slideLayout708.xml"/><Relationship Id="rId27" Type="http://schemas.openxmlformats.org/officeDocument/2006/relationships/slideLayout" Target="../slideLayouts/slideLayout713.xml"/><Relationship Id="rId30" Type="http://schemas.openxmlformats.org/officeDocument/2006/relationships/image" Target="../media/image23.jpeg"/></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40.xml"/><Relationship Id="rId2" Type="http://schemas.openxmlformats.org/officeDocument/2006/relationships/slideLayout" Target="../slideLayouts/slideLayout39.xml"/><Relationship Id="rId1" Type="http://schemas.openxmlformats.org/officeDocument/2006/relationships/slideLayout" Target="../slideLayouts/slideLayout38.xml"/><Relationship Id="rId6" Type="http://schemas.openxmlformats.org/officeDocument/2006/relationships/theme" Target="../theme/theme6.xml"/><Relationship Id="rId5" Type="http://schemas.openxmlformats.org/officeDocument/2006/relationships/slideLayout" Target="../slideLayouts/slideLayout42.xml"/><Relationship Id="rId4" Type="http://schemas.openxmlformats.org/officeDocument/2006/relationships/slideLayout" Target="../slideLayouts/slideLayout41.xml"/></Relationships>
</file>

<file path=ppt/slideMasters/_rels/slideMaster60.xml.rels><?xml version="1.0" encoding="UTF-8" standalone="yes"?>
<Relationships xmlns="http://schemas.openxmlformats.org/package/2006/relationships"><Relationship Id="rId3" Type="http://schemas.openxmlformats.org/officeDocument/2006/relationships/slideLayout" Target="../slideLayouts/slideLayout717.xml"/><Relationship Id="rId2" Type="http://schemas.openxmlformats.org/officeDocument/2006/relationships/slideLayout" Target="../slideLayouts/slideLayout716.xml"/><Relationship Id="rId1" Type="http://schemas.openxmlformats.org/officeDocument/2006/relationships/slideLayout" Target="../slideLayouts/slideLayout715.xml"/><Relationship Id="rId6" Type="http://schemas.openxmlformats.org/officeDocument/2006/relationships/tags" Target="../tags/tag7.xml"/><Relationship Id="rId5" Type="http://schemas.openxmlformats.org/officeDocument/2006/relationships/theme" Target="../theme/theme60.xml"/><Relationship Id="rId4" Type="http://schemas.openxmlformats.org/officeDocument/2006/relationships/slideLayout" Target="../slideLayouts/slideLayout718.xml"/></Relationships>
</file>

<file path=ppt/slideMasters/_rels/slideMaster61.xml.rels><?xml version="1.0" encoding="UTF-8" standalone="yes"?>
<Relationships xmlns="http://schemas.openxmlformats.org/package/2006/relationships"><Relationship Id="rId3" Type="http://schemas.openxmlformats.org/officeDocument/2006/relationships/slideLayout" Target="../slideLayouts/slideLayout721.xml"/><Relationship Id="rId2" Type="http://schemas.openxmlformats.org/officeDocument/2006/relationships/slideLayout" Target="../slideLayouts/slideLayout720.xml"/><Relationship Id="rId1" Type="http://schemas.openxmlformats.org/officeDocument/2006/relationships/slideLayout" Target="../slideLayouts/slideLayout719.xml"/><Relationship Id="rId6" Type="http://schemas.openxmlformats.org/officeDocument/2006/relationships/tags" Target="../tags/tag8.xml"/><Relationship Id="rId5" Type="http://schemas.openxmlformats.org/officeDocument/2006/relationships/theme" Target="../theme/theme61.xml"/><Relationship Id="rId4" Type="http://schemas.openxmlformats.org/officeDocument/2006/relationships/slideLayout" Target="../slideLayouts/slideLayout722.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730.xml"/><Relationship Id="rId13" Type="http://schemas.openxmlformats.org/officeDocument/2006/relationships/slideLayout" Target="../slideLayouts/slideLayout735.xml"/><Relationship Id="rId18" Type="http://schemas.openxmlformats.org/officeDocument/2006/relationships/slideLayout" Target="../slideLayouts/slideLayout740.xml"/><Relationship Id="rId26" Type="http://schemas.openxmlformats.org/officeDocument/2006/relationships/slideLayout" Target="../slideLayouts/slideLayout748.xml"/><Relationship Id="rId3" Type="http://schemas.openxmlformats.org/officeDocument/2006/relationships/slideLayout" Target="../slideLayouts/slideLayout725.xml"/><Relationship Id="rId21" Type="http://schemas.openxmlformats.org/officeDocument/2006/relationships/slideLayout" Target="../slideLayouts/slideLayout743.xml"/><Relationship Id="rId7" Type="http://schemas.openxmlformats.org/officeDocument/2006/relationships/slideLayout" Target="../slideLayouts/slideLayout729.xml"/><Relationship Id="rId12" Type="http://schemas.openxmlformats.org/officeDocument/2006/relationships/slideLayout" Target="../slideLayouts/slideLayout734.xml"/><Relationship Id="rId17" Type="http://schemas.openxmlformats.org/officeDocument/2006/relationships/slideLayout" Target="../slideLayouts/slideLayout739.xml"/><Relationship Id="rId25" Type="http://schemas.openxmlformats.org/officeDocument/2006/relationships/slideLayout" Target="../slideLayouts/slideLayout747.xml"/><Relationship Id="rId2" Type="http://schemas.openxmlformats.org/officeDocument/2006/relationships/slideLayout" Target="../slideLayouts/slideLayout724.xml"/><Relationship Id="rId16" Type="http://schemas.openxmlformats.org/officeDocument/2006/relationships/slideLayout" Target="../slideLayouts/slideLayout738.xml"/><Relationship Id="rId20" Type="http://schemas.openxmlformats.org/officeDocument/2006/relationships/slideLayout" Target="../slideLayouts/slideLayout742.xml"/><Relationship Id="rId29" Type="http://schemas.openxmlformats.org/officeDocument/2006/relationships/theme" Target="../theme/theme62.xml"/><Relationship Id="rId1" Type="http://schemas.openxmlformats.org/officeDocument/2006/relationships/slideLayout" Target="../slideLayouts/slideLayout723.xml"/><Relationship Id="rId6" Type="http://schemas.openxmlformats.org/officeDocument/2006/relationships/slideLayout" Target="../slideLayouts/slideLayout728.xml"/><Relationship Id="rId11" Type="http://schemas.openxmlformats.org/officeDocument/2006/relationships/slideLayout" Target="../slideLayouts/slideLayout733.xml"/><Relationship Id="rId24" Type="http://schemas.openxmlformats.org/officeDocument/2006/relationships/slideLayout" Target="../slideLayouts/slideLayout746.xml"/><Relationship Id="rId5" Type="http://schemas.openxmlformats.org/officeDocument/2006/relationships/slideLayout" Target="../slideLayouts/slideLayout727.xml"/><Relationship Id="rId15" Type="http://schemas.openxmlformats.org/officeDocument/2006/relationships/slideLayout" Target="../slideLayouts/slideLayout737.xml"/><Relationship Id="rId23" Type="http://schemas.openxmlformats.org/officeDocument/2006/relationships/slideLayout" Target="../slideLayouts/slideLayout745.xml"/><Relationship Id="rId28" Type="http://schemas.openxmlformats.org/officeDocument/2006/relationships/slideLayout" Target="../slideLayouts/slideLayout750.xml"/><Relationship Id="rId10" Type="http://schemas.openxmlformats.org/officeDocument/2006/relationships/slideLayout" Target="../slideLayouts/slideLayout732.xml"/><Relationship Id="rId19" Type="http://schemas.openxmlformats.org/officeDocument/2006/relationships/slideLayout" Target="../slideLayouts/slideLayout741.xml"/><Relationship Id="rId4" Type="http://schemas.openxmlformats.org/officeDocument/2006/relationships/slideLayout" Target="../slideLayouts/slideLayout726.xml"/><Relationship Id="rId9" Type="http://schemas.openxmlformats.org/officeDocument/2006/relationships/slideLayout" Target="../slideLayouts/slideLayout731.xml"/><Relationship Id="rId14" Type="http://schemas.openxmlformats.org/officeDocument/2006/relationships/slideLayout" Target="../slideLayouts/slideLayout736.xml"/><Relationship Id="rId22" Type="http://schemas.openxmlformats.org/officeDocument/2006/relationships/slideLayout" Target="../slideLayouts/slideLayout744.xml"/><Relationship Id="rId27" Type="http://schemas.openxmlformats.org/officeDocument/2006/relationships/slideLayout" Target="../slideLayouts/slideLayout749.xml"/><Relationship Id="rId30" Type="http://schemas.openxmlformats.org/officeDocument/2006/relationships/image" Target="../media/image23.jpeg"/></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758.xml"/><Relationship Id="rId13" Type="http://schemas.openxmlformats.org/officeDocument/2006/relationships/slideLayout" Target="../slideLayouts/slideLayout763.xml"/><Relationship Id="rId18" Type="http://schemas.openxmlformats.org/officeDocument/2006/relationships/slideLayout" Target="../slideLayouts/slideLayout768.xml"/><Relationship Id="rId26" Type="http://schemas.openxmlformats.org/officeDocument/2006/relationships/slideLayout" Target="../slideLayouts/slideLayout776.xml"/><Relationship Id="rId3" Type="http://schemas.openxmlformats.org/officeDocument/2006/relationships/slideLayout" Target="../slideLayouts/slideLayout753.xml"/><Relationship Id="rId21" Type="http://schemas.openxmlformats.org/officeDocument/2006/relationships/slideLayout" Target="../slideLayouts/slideLayout771.xml"/><Relationship Id="rId7" Type="http://schemas.openxmlformats.org/officeDocument/2006/relationships/slideLayout" Target="../slideLayouts/slideLayout757.xml"/><Relationship Id="rId12" Type="http://schemas.openxmlformats.org/officeDocument/2006/relationships/slideLayout" Target="../slideLayouts/slideLayout762.xml"/><Relationship Id="rId17" Type="http://schemas.openxmlformats.org/officeDocument/2006/relationships/slideLayout" Target="../slideLayouts/slideLayout767.xml"/><Relationship Id="rId25" Type="http://schemas.openxmlformats.org/officeDocument/2006/relationships/slideLayout" Target="../slideLayouts/slideLayout775.xml"/><Relationship Id="rId2" Type="http://schemas.openxmlformats.org/officeDocument/2006/relationships/slideLayout" Target="../slideLayouts/slideLayout752.xml"/><Relationship Id="rId16" Type="http://schemas.openxmlformats.org/officeDocument/2006/relationships/slideLayout" Target="../slideLayouts/slideLayout766.xml"/><Relationship Id="rId20" Type="http://schemas.openxmlformats.org/officeDocument/2006/relationships/slideLayout" Target="../slideLayouts/slideLayout770.xml"/><Relationship Id="rId29" Type="http://schemas.openxmlformats.org/officeDocument/2006/relationships/theme" Target="../theme/theme63.xml"/><Relationship Id="rId1" Type="http://schemas.openxmlformats.org/officeDocument/2006/relationships/slideLayout" Target="../slideLayouts/slideLayout751.xml"/><Relationship Id="rId6" Type="http://schemas.openxmlformats.org/officeDocument/2006/relationships/slideLayout" Target="../slideLayouts/slideLayout756.xml"/><Relationship Id="rId11" Type="http://schemas.openxmlformats.org/officeDocument/2006/relationships/slideLayout" Target="../slideLayouts/slideLayout761.xml"/><Relationship Id="rId24" Type="http://schemas.openxmlformats.org/officeDocument/2006/relationships/slideLayout" Target="../slideLayouts/slideLayout774.xml"/><Relationship Id="rId5" Type="http://schemas.openxmlformats.org/officeDocument/2006/relationships/slideLayout" Target="../slideLayouts/slideLayout755.xml"/><Relationship Id="rId15" Type="http://schemas.openxmlformats.org/officeDocument/2006/relationships/slideLayout" Target="../slideLayouts/slideLayout765.xml"/><Relationship Id="rId23" Type="http://schemas.openxmlformats.org/officeDocument/2006/relationships/slideLayout" Target="../slideLayouts/slideLayout773.xml"/><Relationship Id="rId28" Type="http://schemas.openxmlformats.org/officeDocument/2006/relationships/slideLayout" Target="../slideLayouts/slideLayout778.xml"/><Relationship Id="rId10" Type="http://schemas.openxmlformats.org/officeDocument/2006/relationships/slideLayout" Target="../slideLayouts/slideLayout760.xml"/><Relationship Id="rId19" Type="http://schemas.openxmlformats.org/officeDocument/2006/relationships/slideLayout" Target="../slideLayouts/slideLayout769.xml"/><Relationship Id="rId4" Type="http://schemas.openxmlformats.org/officeDocument/2006/relationships/slideLayout" Target="../slideLayouts/slideLayout754.xml"/><Relationship Id="rId9" Type="http://schemas.openxmlformats.org/officeDocument/2006/relationships/slideLayout" Target="../slideLayouts/slideLayout759.xml"/><Relationship Id="rId14" Type="http://schemas.openxmlformats.org/officeDocument/2006/relationships/slideLayout" Target="../slideLayouts/slideLayout764.xml"/><Relationship Id="rId22" Type="http://schemas.openxmlformats.org/officeDocument/2006/relationships/slideLayout" Target="../slideLayouts/slideLayout772.xml"/><Relationship Id="rId27" Type="http://schemas.openxmlformats.org/officeDocument/2006/relationships/slideLayout" Target="../slideLayouts/slideLayout777.xml"/><Relationship Id="rId30" Type="http://schemas.openxmlformats.org/officeDocument/2006/relationships/image" Target="../media/image23.jpeg"/></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786.xml"/><Relationship Id="rId13" Type="http://schemas.openxmlformats.org/officeDocument/2006/relationships/slideLayout" Target="../slideLayouts/slideLayout791.xml"/><Relationship Id="rId18" Type="http://schemas.openxmlformats.org/officeDocument/2006/relationships/slideLayout" Target="../slideLayouts/slideLayout796.xml"/><Relationship Id="rId26" Type="http://schemas.openxmlformats.org/officeDocument/2006/relationships/slideLayout" Target="../slideLayouts/slideLayout804.xml"/><Relationship Id="rId3" Type="http://schemas.openxmlformats.org/officeDocument/2006/relationships/slideLayout" Target="../slideLayouts/slideLayout781.xml"/><Relationship Id="rId21" Type="http://schemas.openxmlformats.org/officeDocument/2006/relationships/slideLayout" Target="../slideLayouts/slideLayout799.xml"/><Relationship Id="rId7" Type="http://schemas.openxmlformats.org/officeDocument/2006/relationships/slideLayout" Target="../slideLayouts/slideLayout785.xml"/><Relationship Id="rId12" Type="http://schemas.openxmlformats.org/officeDocument/2006/relationships/slideLayout" Target="../slideLayouts/slideLayout790.xml"/><Relationship Id="rId17" Type="http://schemas.openxmlformats.org/officeDocument/2006/relationships/slideLayout" Target="../slideLayouts/slideLayout795.xml"/><Relationship Id="rId25" Type="http://schemas.openxmlformats.org/officeDocument/2006/relationships/slideLayout" Target="../slideLayouts/slideLayout803.xml"/><Relationship Id="rId2" Type="http://schemas.openxmlformats.org/officeDocument/2006/relationships/slideLayout" Target="../slideLayouts/slideLayout780.xml"/><Relationship Id="rId16" Type="http://schemas.openxmlformats.org/officeDocument/2006/relationships/slideLayout" Target="../slideLayouts/slideLayout794.xml"/><Relationship Id="rId20" Type="http://schemas.openxmlformats.org/officeDocument/2006/relationships/slideLayout" Target="../slideLayouts/slideLayout798.xml"/><Relationship Id="rId29" Type="http://schemas.openxmlformats.org/officeDocument/2006/relationships/theme" Target="../theme/theme64.xml"/><Relationship Id="rId1" Type="http://schemas.openxmlformats.org/officeDocument/2006/relationships/slideLayout" Target="../slideLayouts/slideLayout779.xml"/><Relationship Id="rId6" Type="http://schemas.openxmlformats.org/officeDocument/2006/relationships/slideLayout" Target="../slideLayouts/slideLayout784.xml"/><Relationship Id="rId11" Type="http://schemas.openxmlformats.org/officeDocument/2006/relationships/slideLayout" Target="../slideLayouts/slideLayout789.xml"/><Relationship Id="rId24" Type="http://schemas.openxmlformats.org/officeDocument/2006/relationships/slideLayout" Target="../slideLayouts/slideLayout802.xml"/><Relationship Id="rId5" Type="http://schemas.openxmlformats.org/officeDocument/2006/relationships/slideLayout" Target="../slideLayouts/slideLayout783.xml"/><Relationship Id="rId15" Type="http://schemas.openxmlformats.org/officeDocument/2006/relationships/slideLayout" Target="../slideLayouts/slideLayout793.xml"/><Relationship Id="rId23" Type="http://schemas.openxmlformats.org/officeDocument/2006/relationships/slideLayout" Target="../slideLayouts/slideLayout801.xml"/><Relationship Id="rId28" Type="http://schemas.openxmlformats.org/officeDocument/2006/relationships/slideLayout" Target="../slideLayouts/slideLayout806.xml"/><Relationship Id="rId10" Type="http://schemas.openxmlformats.org/officeDocument/2006/relationships/slideLayout" Target="../slideLayouts/slideLayout788.xml"/><Relationship Id="rId19" Type="http://schemas.openxmlformats.org/officeDocument/2006/relationships/slideLayout" Target="../slideLayouts/slideLayout797.xml"/><Relationship Id="rId4" Type="http://schemas.openxmlformats.org/officeDocument/2006/relationships/slideLayout" Target="../slideLayouts/slideLayout782.xml"/><Relationship Id="rId9" Type="http://schemas.openxmlformats.org/officeDocument/2006/relationships/slideLayout" Target="../slideLayouts/slideLayout787.xml"/><Relationship Id="rId14" Type="http://schemas.openxmlformats.org/officeDocument/2006/relationships/slideLayout" Target="../slideLayouts/slideLayout792.xml"/><Relationship Id="rId22" Type="http://schemas.openxmlformats.org/officeDocument/2006/relationships/slideLayout" Target="../slideLayouts/slideLayout800.xml"/><Relationship Id="rId27" Type="http://schemas.openxmlformats.org/officeDocument/2006/relationships/slideLayout" Target="../slideLayouts/slideLayout805.xml"/><Relationship Id="rId30" Type="http://schemas.openxmlformats.org/officeDocument/2006/relationships/image" Target="../media/image23.jpeg"/></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814.xml"/><Relationship Id="rId13" Type="http://schemas.openxmlformats.org/officeDocument/2006/relationships/slideLayout" Target="../slideLayouts/slideLayout819.xml"/><Relationship Id="rId18" Type="http://schemas.openxmlformats.org/officeDocument/2006/relationships/slideLayout" Target="../slideLayouts/slideLayout824.xml"/><Relationship Id="rId26" Type="http://schemas.openxmlformats.org/officeDocument/2006/relationships/slideLayout" Target="../slideLayouts/slideLayout832.xml"/><Relationship Id="rId3" Type="http://schemas.openxmlformats.org/officeDocument/2006/relationships/slideLayout" Target="../slideLayouts/slideLayout809.xml"/><Relationship Id="rId21" Type="http://schemas.openxmlformats.org/officeDocument/2006/relationships/slideLayout" Target="../slideLayouts/slideLayout827.xml"/><Relationship Id="rId7" Type="http://schemas.openxmlformats.org/officeDocument/2006/relationships/slideLayout" Target="../slideLayouts/slideLayout813.xml"/><Relationship Id="rId12" Type="http://schemas.openxmlformats.org/officeDocument/2006/relationships/slideLayout" Target="../slideLayouts/slideLayout818.xml"/><Relationship Id="rId17" Type="http://schemas.openxmlformats.org/officeDocument/2006/relationships/slideLayout" Target="../slideLayouts/slideLayout823.xml"/><Relationship Id="rId25" Type="http://schemas.openxmlformats.org/officeDocument/2006/relationships/slideLayout" Target="../slideLayouts/slideLayout831.xml"/><Relationship Id="rId2" Type="http://schemas.openxmlformats.org/officeDocument/2006/relationships/slideLayout" Target="../slideLayouts/slideLayout808.xml"/><Relationship Id="rId16" Type="http://schemas.openxmlformats.org/officeDocument/2006/relationships/slideLayout" Target="../slideLayouts/slideLayout822.xml"/><Relationship Id="rId20" Type="http://schemas.openxmlformats.org/officeDocument/2006/relationships/slideLayout" Target="../slideLayouts/slideLayout826.xml"/><Relationship Id="rId29" Type="http://schemas.openxmlformats.org/officeDocument/2006/relationships/theme" Target="../theme/theme65.xml"/><Relationship Id="rId1" Type="http://schemas.openxmlformats.org/officeDocument/2006/relationships/slideLayout" Target="../slideLayouts/slideLayout807.xml"/><Relationship Id="rId6" Type="http://schemas.openxmlformats.org/officeDocument/2006/relationships/slideLayout" Target="../slideLayouts/slideLayout812.xml"/><Relationship Id="rId11" Type="http://schemas.openxmlformats.org/officeDocument/2006/relationships/slideLayout" Target="../slideLayouts/slideLayout817.xml"/><Relationship Id="rId24" Type="http://schemas.openxmlformats.org/officeDocument/2006/relationships/slideLayout" Target="../slideLayouts/slideLayout830.xml"/><Relationship Id="rId5" Type="http://schemas.openxmlformats.org/officeDocument/2006/relationships/slideLayout" Target="../slideLayouts/slideLayout811.xml"/><Relationship Id="rId15" Type="http://schemas.openxmlformats.org/officeDocument/2006/relationships/slideLayout" Target="../slideLayouts/slideLayout821.xml"/><Relationship Id="rId23" Type="http://schemas.openxmlformats.org/officeDocument/2006/relationships/slideLayout" Target="../slideLayouts/slideLayout829.xml"/><Relationship Id="rId28" Type="http://schemas.openxmlformats.org/officeDocument/2006/relationships/slideLayout" Target="../slideLayouts/slideLayout834.xml"/><Relationship Id="rId10" Type="http://schemas.openxmlformats.org/officeDocument/2006/relationships/slideLayout" Target="../slideLayouts/slideLayout816.xml"/><Relationship Id="rId19" Type="http://schemas.openxmlformats.org/officeDocument/2006/relationships/slideLayout" Target="../slideLayouts/slideLayout825.xml"/><Relationship Id="rId4" Type="http://schemas.openxmlformats.org/officeDocument/2006/relationships/slideLayout" Target="../slideLayouts/slideLayout810.xml"/><Relationship Id="rId9" Type="http://schemas.openxmlformats.org/officeDocument/2006/relationships/slideLayout" Target="../slideLayouts/slideLayout815.xml"/><Relationship Id="rId14" Type="http://schemas.openxmlformats.org/officeDocument/2006/relationships/slideLayout" Target="../slideLayouts/slideLayout820.xml"/><Relationship Id="rId22" Type="http://schemas.openxmlformats.org/officeDocument/2006/relationships/slideLayout" Target="../slideLayouts/slideLayout828.xml"/><Relationship Id="rId27" Type="http://schemas.openxmlformats.org/officeDocument/2006/relationships/slideLayout" Target="../slideLayouts/slideLayout833.xml"/><Relationship Id="rId30" Type="http://schemas.openxmlformats.org/officeDocument/2006/relationships/image" Target="../media/image23.jpeg"/></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842.xml"/><Relationship Id="rId13" Type="http://schemas.openxmlformats.org/officeDocument/2006/relationships/slideLayout" Target="../slideLayouts/slideLayout847.xml"/><Relationship Id="rId18" Type="http://schemas.openxmlformats.org/officeDocument/2006/relationships/slideLayout" Target="../slideLayouts/slideLayout852.xml"/><Relationship Id="rId26" Type="http://schemas.openxmlformats.org/officeDocument/2006/relationships/slideLayout" Target="../slideLayouts/slideLayout860.xml"/><Relationship Id="rId3" Type="http://schemas.openxmlformats.org/officeDocument/2006/relationships/slideLayout" Target="../slideLayouts/slideLayout837.xml"/><Relationship Id="rId21" Type="http://schemas.openxmlformats.org/officeDocument/2006/relationships/slideLayout" Target="../slideLayouts/slideLayout855.xml"/><Relationship Id="rId7" Type="http://schemas.openxmlformats.org/officeDocument/2006/relationships/slideLayout" Target="../slideLayouts/slideLayout841.xml"/><Relationship Id="rId12" Type="http://schemas.openxmlformats.org/officeDocument/2006/relationships/slideLayout" Target="../slideLayouts/slideLayout846.xml"/><Relationship Id="rId17" Type="http://schemas.openxmlformats.org/officeDocument/2006/relationships/slideLayout" Target="../slideLayouts/slideLayout851.xml"/><Relationship Id="rId25" Type="http://schemas.openxmlformats.org/officeDocument/2006/relationships/slideLayout" Target="../slideLayouts/slideLayout859.xml"/><Relationship Id="rId2" Type="http://schemas.openxmlformats.org/officeDocument/2006/relationships/slideLayout" Target="../slideLayouts/slideLayout836.xml"/><Relationship Id="rId16" Type="http://schemas.openxmlformats.org/officeDocument/2006/relationships/slideLayout" Target="../slideLayouts/slideLayout850.xml"/><Relationship Id="rId20" Type="http://schemas.openxmlformats.org/officeDocument/2006/relationships/slideLayout" Target="../slideLayouts/slideLayout854.xml"/><Relationship Id="rId29" Type="http://schemas.openxmlformats.org/officeDocument/2006/relationships/theme" Target="../theme/theme66.xml"/><Relationship Id="rId1" Type="http://schemas.openxmlformats.org/officeDocument/2006/relationships/slideLayout" Target="../slideLayouts/slideLayout835.xml"/><Relationship Id="rId6" Type="http://schemas.openxmlformats.org/officeDocument/2006/relationships/slideLayout" Target="../slideLayouts/slideLayout840.xml"/><Relationship Id="rId11" Type="http://schemas.openxmlformats.org/officeDocument/2006/relationships/slideLayout" Target="../slideLayouts/slideLayout845.xml"/><Relationship Id="rId24" Type="http://schemas.openxmlformats.org/officeDocument/2006/relationships/slideLayout" Target="../slideLayouts/slideLayout858.xml"/><Relationship Id="rId5" Type="http://schemas.openxmlformats.org/officeDocument/2006/relationships/slideLayout" Target="../slideLayouts/slideLayout839.xml"/><Relationship Id="rId15" Type="http://schemas.openxmlformats.org/officeDocument/2006/relationships/slideLayout" Target="../slideLayouts/slideLayout849.xml"/><Relationship Id="rId23" Type="http://schemas.openxmlformats.org/officeDocument/2006/relationships/slideLayout" Target="../slideLayouts/slideLayout857.xml"/><Relationship Id="rId28" Type="http://schemas.openxmlformats.org/officeDocument/2006/relationships/slideLayout" Target="../slideLayouts/slideLayout862.xml"/><Relationship Id="rId10" Type="http://schemas.openxmlformats.org/officeDocument/2006/relationships/slideLayout" Target="../slideLayouts/slideLayout844.xml"/><Relationship Id="rId19" Type="http://schemas.openxmlformats.org/officeDocument/2006/relationships/slideLayout" Target="../slideLayouts/slideLayout853.xml"/><Relationship Id="rId4" Type="http://schemas.openxmlformats.org/officeDocument/2006/relationships/slideLayout" Target="../slideLayouts/slideLayout838.xml"/><Relationship Id="rId9" Type="http://schemas.openxmlformats.org/officeDocument/2006/relationships/slideLayout" Target="../slideLayouts/slideLayout843.xml"/><Relationship Id="rId14" Type="http://schemas.openxmlformats.org/officeDocument/2006/relationships/slideLayout" Target="../slideLayouts/slideLayout848.xml"/><Relationship Id="rId22" Type="http://schemas.openxmlformats.org/officeDocument/2006/relationships/slideLayout" Target="../slideLayouts/slideLayout856.xml"/><Relationship Id="rId27" Type="http://schemas.openxmlformats.org/officeDocument/2006/relationships/slideLayout" Target="../slideLayouts/slideLayout861.xml"/><Relationship Id="rId30" Type="http://schemas.openxmlformats.org/officeDocument/2006/relationships/image" Target="../media/image23.jpeg"/></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870.xml"/><Relationship Id="rId13" Type="http://schemas.openxmlformats.org/officeDocument/2006/relationships/slideLayout" Target="../slideLayouts/slideLayout875.xml"/><Relationship Id="rId18" Type="http://schemas.openxmlformats.org/officeDocument/2006/relationships/slideLayout" Target="../slideLayouts/slideLayout880.xml"/><Relationship Id="rId26" Type="http://schemas.openxmlformats.org/officeDocument/2006/relationships/slideLayout" Target="../slideLayouts/slideLayout888.xml"/><Relationship Id="rId3" Type="http://schemas.openxmlformats.org/officeDocument/2006/relationships/slideLayout" Target="../slideLayouts/slideLayout865.xml"/><Relationship Id="rId21" Type="http://schemas.openxmlformats.org/officeDocument/2006/relationships/slideLayout" Target="../slideLayouts/slideLayout883.xml"/><Relationship Id="rId7" Type="http://schemas.openxmlformats.org/officeDocument/2006/relationships/slideLayout" Target="../slideLayouts/slideLayout869.xml"/><Relationship Id="rId12" Type="http://schemas.openxmlformats.org/officeDocument/2006/relationships/slideLayout" Target="../slideLayouts/slideLayout874.xml"/><Relationship Id="rId17" Type="http://schemas.openxmlformats.org/officeDocument/2006/relationships/slideLayout" Target="../slideLayouts/slideLayout879.xml"/><Relationship Id="rId25" Type="http://schemas.openxmlformats.org/officeDocument/2006/relationships/slideLayout" Target="../slideLayouts/slideLayout887.xml"/><Relationship Id="rId2" Type="http://schemas.openxmlformats.org/officeDocument/2006/relationships/slideLayout" Target="../slideLayouts/slideLayout864.xml"/><Relationship Id="rId16" Type="http://schemas.openxmlformats.org/officeDocument/2006/relationships/slideLayout" Target="../slideLayouts/slideLayout878.xml"/><Relationship Id="rId20" Type="http://schemas.openxmlformats.org/officeDocument/2006/relationships/slideLayout" Target="../slideLayouts/slideLayout882.xml"/><Relationship Id="rId29" Type="http://schemas.openxmlformats.org/officeDocument/2006/relationships/theme" Target="../theme/theme67.xml"/><Relationship Id="rId1" Type="http://schemas.openxmlformats.org/officeDocument/2006/relationships/slideLayout" Target="../slideLayouts/slideLayout863.xml"/><Relationship Id="rId6" Type="http://schemas.openxmlformats.org/officeDocument/2006/relationships/slideLayout" Target="../slideLayouts/slideLayout868.xml"/><Relationship Id="rId11" Type="http://schemas.openxmlformats.org/officeDocument/2006/relationships/slideLayout" Target="../slideLayouts/slideLayout873.xml"/><Relationship Id="rId24" Type="http://schemas.openxmlformats.org/officeDocument/2006/relationships/slideLayout" Target="../slideLayouts/slideLayout886.xml"/><Relationship Id="rId5" Type="http://schemas.openxmlformats.org/officeDocument/2006/relationships/slideLayout" Target="../slideLayouts/slideLayout867.xml"/><Relationship Id="rId15" Type="http://schemas.openxmlformats.org/officeDocument/2006/relationships/slideLayout" Target="../slideLayouts/slideLayout877.xml"/><Relationship Id="rId23" Type="http://schemas.openxmlformats.org/officeDocument/2006/relationships/slideLayout" Target="../slideLayouts/slideLayout885.xml"/><Relationship Id="rId28" Type="http://schemas.openxmlformats.org/officeDocument/2006/relationships/slideLayout" Target="../slideLayouts/slideLayout890.xml"/><Relationship Id="rId10" Type="http://schemas.openxmlformats.org/officeDocument/2006/relationships/slideLayout" Target="../slideLayouts/slideLayout872.xml"/><Relationship Id="rId19" Type="http://schemas.openxmlformats.org/officeDocument/2006/relationships/slideLayout" Target="../slideLayouts/slideLayout881.xml"/><Relationship Id="rId4" Type="http://schemas.openxmlformats.org/officeDocument/2006/relationships/slideLayout" Target="../slideLayouts/slideLayout866.xml"/><Relationship Id="rId9" Type="http://schemas.openxmlformats.org/officeDocument/2006/relationships/slideLayout" Target="../slideLayouts/slideLayout871.xml"/><Relationship Id="rId14" Type="http://schemas.openxmlformats.org/officeDocument/2006/relationships/slideLayout" Target="../slideLayouts/slideLayout876.xml"/><Relationship Id="rId22" Type="http://schemas.openxmlformats.org/officeDocument/2006/relationships/slideLayout" Target="../slideLayouts/slideLayout884.xml"/><Relationship Id="rId27" Type="http://schemas.openxmlformats.org/officeDocument/2006/relationships/slideLayout" Target="../slideLayouts/slideLayout889.xml"/><Relationship Id="rId30" Type="http://schemas.openxmlformats.org/officeDocument/2006/relationships/image" Target="../media/image23.jpeg"/></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898.xml"/><Relationship Id="rId13" Type="http://schemas.openxmlformats.org/officeDocument/2006/relationships/slideLayout" Target="../slideLayouts/slideLayout903.xml"/><Relationship Id="rId18" Type="http://schemas.openxmlformats.org/officeDocument/2006/relationships/slideLayout" Target="../slideLayouts/slideLayout908.xml"/><Relationship Id="rId26" Type="http://schemas.openxmlformats.org/officeDocument/2006/relationships/slideLayout" Target="../slideLayouts/slideLayout916.xml"/><Relationship Id="rId3" Type="http://schemas.openxmlformats.org/officeDocument/2006/relationships/slideLayout" Target="../slideLayouts/slideLayout893.xml"/><Relationship Id="rId21" Type="http://schemas.openxmlformats.org/officeDocument/2006/relationships/slideLayout" Target="../slideLayouts/slideLayout911.xml"/><Relationship Id="rId7" Type="http://schemas.openxmlformats.org/officeDocument/2006/relationships/slideLayout" Target="../slideLayouts/slideLayout897.xml"/><Relationship Id="rId12" Type="http://schemas.openxmlformats.org/officeDocument/2006/relationships/slideLayout" Target="../slideLayouts/slideLayout902.xml"/><Relationship Id="rId17" Type="http://schemas.openxmlformats.org/officeDocument/2006/relationships/slideLayout" Target="../slideLayouts/slideLayout907.xml"/><Relationship Id="rId25" Type="http://schemas.openxmlformats.org/officeDocument/2006/relationships/slideLayout" Target="../slideLayouts/slideLayout915.xml"/><Relationship Id="rId2" Type="http://schemas.openxmlformats.org/officeDocument/2006/relationships/slideLayout" Target="../slideLayouts/slideLayout892.xml"/><Relationship Id="rId16" Type="http://schemas.openxmlformats.org/officeDocument/2006/relationships/slideLayout" Target="../slideLayouts/slideLayout906.xml"/><Relationship Id="rId20" Type="http://schemas.openxmlformats.org/officeDocument/2006/relationships/slideLayout" Target="../slideLayouts/slideLayout910.xml"/><Relationship Id="rId29" Type="http://schemas.openxmlformats.org/officeDocument/2006/relationships/theme" Target="../theme/theme68.xml"/><Relationship Id="rId1" Type="http://schemas.openxmlformats.org/officeDocument/2006/relationships/slideLayout" Target="../slideLayouts/slideLayout891.xml"/><Relationship Id="rId6" Type="http://schemas.openxmlformats.org/officeDocument/2006/relationships/slideLayout" Target="../slideLayouts/slideLayout896.xml"/><Relationship Id="rId11" Type="http://schemas.openxmlformats.org/officeDocument/2006/relationships/slideLayout" Target="../slideLayouts/slideLayout901.xml"/><Relationship Id="rId24" Type="http://schemas.openxmlformats.org/officeDocument/2006/relationships/slideLayout" Target="../slideLayouts/slideLayout914.xml"/><Relationship Id="rId5" Type="http://schemas.openxmlformats.org/officeDocument/2006/relationships/slideLayout" Target="../slideLayouts/slideLayout895.xml"/><Relationship Id="rId15" Type="http://schemas.openxmlformats.org/officeDocument/2006/relationships/slideLayout" Target="../slideLayouts/slideLayout905.xml"/><Relationship Id="rId23" Type="http://schemas.openxmlformats.org/officeDocument/2006/relationships/slideLayout" Target="../slideLayouts/slideLayout913.xml"/><Relationship Id="rId28" Type="http://schemas.openxmlformats.org/officeDocument/2006/relationships/slideLayout" Target="../slideLayouts/slideLayout918.xml"/><Relationship Id="rId10" Type="http://schemas.openxmlformats.org/officeDocument/2006/relationships/slideLayout" Target="../slideLayouts/slideLayout900.xml"/><Relationship Id="rId19" Type="http://schemas.openxmlformats.org/officeDocument/2006/relationships/slideLayout" Target="../slideLayouts/slideLayout909.xml"/><Relationship Id="rId4" Type="http://schemas.openxmlformats.org/officeDocument/2006/relationships/slideLayout" Target="../slideLayouts/slideLayout894.xml"/><Relationship Id="rId9" Type="http://schemas.openxmlformats.org/officeDocument/2006/relationships/slideLayout" Target="../slideLayouts/slideLayout899.xml"/><Relationship Id="rId14" Type="http://schemas.openxmlformats.org/officeDocument/2006/relationships/slideLayout" Target="../slideLayouts/slideLayout904.xml"/><Relationship Id="rId22" Type="http://schemas.openxmlformats.org/officeDocument/2006/relationships/slideLayout" Target="../slideLayouts/slideLayout912.xml"/><Relationship Id="rId27" Type="http://schemas.openxmlformats.org/officeDocument/2006/relationships/slideLayout" Target="../slideLayouts/slideLayout917.xml"/><Relationship Id="rId30" Type="http://schemas.openxmlformats.org/officeDocument/2006/relationships/image" Target="../media/image22.jpeg"/></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926.xml"/><Relationship Id="rId3" Type="http://schemas.openxmlformats.org/officeDocument/2006/relationships/slideLayout" Target="../slideLayouts/slideLayout921.xml"/><Relationship Id="rId7" Type="http://schemas.openxmlformats.org/officeDocument/2006/relationships/slideLayout" Target="../slideLayouts/slideLayout925.xml"/><Relationship Id="rId2" Type="http://schemas.openxmlformats.org/officeDocument/2006/relationships/slideLayout" Target="../slideLayouts/slideLayout920.xml"/><Relationship Id="rId1" Type="http://schemas.openxmlformats.org/officeDocument/2006/relationships/slideLayout" Target="../slideLayouts/slideLayout919.xml"/><Relationship Id="rId6" Type="http://schemas.openxmlformats.org/officeDocument/2006/relationships/slideLayout" Target="../slideLayouts/slideLayout924.xml"/><Relationship Id="rId5" Type="http://schemas.openxmlformats.org/officeDocument/2006/relationships/slideLayout" Target="../slideLayouts/slideLayout923.xml"/><Relationship Id="rId4" Type="http://schemas.openxmlformats.org/officeDocument/2006/relationships/slideLayout" Target="../slideLayouts/slideLayout922.xml"/><Relationship Id="rId9" Type="http://schemas.openxmlformats.org/officeDocument/2006/relationships/theme" Target="../theme/theme69.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45.xml"/><Relationship Id="rId7" Type="http://schemas.openxmlformats.org/officeDocument/2006/relationships/theme" Target="../theme/theme7.xml"/><Relationship Id="rId2" Type="http://schemas.openxmlformats.org/officeDocument/2006/relationships/slideLayout" Target="../slideLayouts/slideLayout44.xml"/><Relationship Id="rId1" Type="http://schemas.openxmlformats.org/officeDocument/2006/relationships/slideLayout" Target="../slideLayouts/slideLayout43.xml"/><Relationship Id="rId6" Type="http://schemas.openxmlformats.org/officeDocument/2006/relationships/slideLayout" Target="../slideLayouts/slideLayout48.xml"/><Relationship Id="rId5" Type="http://schemas.openxmlformats.org/officeDocument/2006/relationships/slideLayout" Target="../slideLayouts/slideLayout47.xml"/><Relationship Id="rId4" Type="http://schemas.openxmlformats.org/officeDocument/2006/relationships/slideLayout" Target="../slideLayouts/slideLayout46.xml"/></Relationships>
</file>

<file path=ppt/slideMasters/_rels/slideMaster70.xml.rels><?xml version="1.0" encoding="UTF-8" standalone="yes"?>
<Relationships xmlns="http://schemas.openxmlformats.org/package/2006/relationships"><Relationship Id="rId8" Type="http://schemas.openxmlformats.org/officeDocument/2006/relationships/theme" Target="../theme/theme70.xml"/><Relationship Id="rId3" Type="http://schemas.openxmlformats.org/officeDocument/2006/relationships/slideLayout" Target="../slideLayouts/slideLayout929.xml"/><Relationship Id="rId7" Type="http://schemas.openxmlformats.org/officeDocument/2006/relationships/slideLayout" Target="../slideLayouts/slideLayout933.xml"/><Relationship Id="rId2" Type="http://schemas.openxmlformats.org/officeDocument/2006/relationships/slideLayout" Target="../slideLayouts/slideLayout928.xml"/><Relationship Id="rId1" Type="http://schemas.openxmlformats.org/officeDocument/2006/relationships/slideLayout" Target="../slideLayouts/slideLayout927.xml"/><Relationship Id="rId6" Type="http://schemas.openxmlformats.org/officeDocument/2006/relationships/slideLayout" Target="../slideLayouts/slideLayout932.xml"/><Relationship Id="rId5" Type="http://schemas.openxmlformats.org/officeDocument/2006/relationships/slideLayout" Target="../slideLayouts/slideLayout931.xml"/><Relationship Id="rId4" Type="http://schemas.openxmlformats.org/officeDocument/2006/relationships/slideLayout" Target="../slideLayouts/slideLayout930.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941.xml"/><Relationship Id="rId13" Type="http://schemas.openxmlformats.org/officeDocument/2006/relationships/slideLayout" Target="../slideLayouts/slideLayout946.xml"/><Relationship Id="rId18" Type="http://schemas.openxmlformats.org/officeDocument/2006/relationships/slideLayout" Target="../slideLayouts/slideLayout951.xml"/><Relationship Id="rId26" Type="http://schemas.openxmlformats.org/officeDocument/2006/relationships/slideLayout" Target="../slideLayouts/slideLayout959.xml"/><Relationship Id="rId3" Type="http://schemas.openxmlformats.org/officeDocument/2006/relationships/slideLayout" Target="../slideLayouts/slideLayout936.xml"/><Relationship Id="rId21" Type="http://schemas.openxmlformats.org/officeDocument/2006/relationships/slideLayout" Target="../slideLayouts/slideLayout954.xml"/><Relationship Id="rId7" Type="http://schemas.openxmlformats.org/officeDocument/2006/relationships/slideLayout" Target="../slideLayouts/slideLayout940.xml"/><Relationship Id="rId12" Type="http://schemas.openxmlformats.org/officeDocument/2006/relationships/slideLayout" Target="../slideLayouts/slideLayout945.xml"/><Relationship Id="rId17" Type="http://schemas.openxmlformats.org/officeDocument/2006/relationships/slideLayout" Target="../slideLayouts/slideLayout950.xml"/><Relationship Id="rId25" Type="http://schemas.openxmlformats.org/officeDocument/2006/relationships/slideLayout" Target="../slideLayouts/slideLayout958.xml"/><Relationship Id="rId2" Type="http://schemas.openxmlformats.org/officeDocument/2006/relationships/slideLayout" Target="../slideLayouts/slideLayout935.xml"/><Relationship Id="rId16" Type="http://schemas.openxmlformats.org/officeDocument/2006/relationships/slideLayout" Target="../slideLayouts/slideLayout949.xml"/><Relationship Id="rId20" Type="http://schemas.openxmlformats.org/officeDocument/2006/relationships/slideLayout" Target="../slideLayouts/slideLayout953.xml"/><Relationship Id="rId29" Type="http://schemas.openxmlformats.org/officeDocument/2006/relationships/slideLayout" Target="../slideLayouts/slideLayout962.xml"/><Relationship Id="rId1" Type="http://schemas.openxmlformats.org/officeDocument/2006/relationships/slideLayout" Target="../slideLayouts/slideLayout934.xml"/><Relationship Id="rId6" Type="http://schemas.openxmlformats.org/officeDocument/2006/relationships/slideLayout" Target="../slideLayouts/slideLayout939.xml"/><Relationship Id="rId11" Type="http://schemas.openxmlformats.org/officeDocument/2006/relationships/slideLayout" Target="../slideLayouts/slideLayout944.xml"/><Relationship Id="rId24" Type="http://schemas.openxmlformats.org/officeDocument/2006/relationships/slideLayout" Target="../slideLayouts/slideLayout957.xml"/><Relationship Id="rId5" Type="http://schemas.openxmlformats.org/officeDocument/2006/relationships/slideLayout" Target="../slideLayouts/slideLayout938.xml"/><Relationship Id="rId15" Type="http://schemas.openxmlformats.org/officeDocument/2006/relationships/slideLayout" Target="../slideLayouts/slideLayout948.xml"/><Relationship Id="rId23" Type="http://schemas.openxmlformats.org/officeDocument/2006/relationships/slideLayout" Target="../slideLayouts/slideLayout956.xml"/><Relationship Id="rId28" Type="http://schemas.openxmlformats.org/officeDocument/2006/relationships/slideLayout" Target="../slideLayouts/slideLayout961.xml"/><Relationship Id="rId10" Type="http://schemas.openxmlformats.org/officeDocument/2006/relationships/slideLayout" Target="../slideLayouts/slideLayout943.xml"/><Relationship Id="rId19" Type="http://schemas.openxmlformats.org/officeDocument/2006/relationships/slideLayout" Target="../slideLayouts/slideLayout952.xml"/><Relationship Id="rId31" Type="http://schemas.openxmlformats.org/officeDocument/2006/relationships/image" Target="../media/image22.jpeg"/><Relationship Id="rId4" Type="http://schemas.openxmlformats.org/officeDocument/2006/relationships/slideLayout" Target="../slideLayouts/slideLayout937.xml"/><Relationship Id="rId9" Type="http://schemas.openxmlformats.org/officeDocument/2006/relationships/slideLayout" Target="../slideLayouts/slideLayout942.xml"/><Relationship Id="rId14" Type="http://schemas.openxmlformats.org/officeDocument/2006/relationships/slideLayout" Target="../slideLayouts/slideLayout947.xml"/><Relationship Id="rId22" Type="http://schemas.openxmlformats.org/officeDocument/2006/relationships/slideLayout" Target="../slideLayouts/slideLayout955.xml"/><Relationship Id="rId27" Type="http://schemas.openxmlformats.org/officeDocument/2006/relationships/slideLayout" Target="../slideLayouts/slideLayout960.xml"/><Relationship Id="rId30" Type="http://schemas.openxmlformats.org/officeDocument/2006/relationships/theme" Target="../theme/theme71.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970.xml"/><Relationship Id="rId13" Type="http://schemas.openxmlformats.org/officeDocument/2006/relationships/slideLayout" Target="../slideLayouts/slideLayout975.xml"/><Relationship Id="rId18" Type="http://schemas.openxmlformats.org/officeDocument/2006/relationships/slideLayout" Target="../slideLayouts/slideLayout980.xml"/><Relationship Id="rId26" Type="http://schemas.openxmlformats.org/officeDocument/2006/relationships/slideLayout" Target="../slideLayouts/slideLayout988.xml"/><Relationship Id="rId3" Type="http://schemas.openxmlformats.org/officeDocument/2006/relationships/slideLayout" Target="../slideLayouts/slideLayout965.xml"/><Relationship Id="rId21" Type="http://schemas.openxmlformats.org/officeDocument/2006/relationships/slideLayout" Target="../slideLayouts/slideLayout983.xml"/><Relationship Id="rId7" Type="http://schemas.openxmlformats.org/officeDocument/2006/relationships/slideLayout" Target="../slideLayouts/slideLayout969.xml"/><Relationship Id="rId12" Type="http://schemas.openxmlformats.org/officeDocument/2006/relationships/slideLayout" Target="../slideLayouts/slideLayout974.xml"/><Relationship Id="rId17" Type="http://schemas.openxmlformats.org/officeDocument/2006/relationships/slideLayout" Target="../slideLayouts/slideLayout979.xml"/><Relationship Id="rId25" Type="http://schemas.openxmlformats.org/officeDocument/2006/relationships/slideLayout" Target="../slideLayouts/slideLayout987.xml"/><Relationship Id="rId2" Type="http://schemas.openxmlformats.org/officeDocument/2006/relationships/slideLayout" Target="../slideLayouts/slideLayout964.xml"/><Relationship Id="rId16" Type="http://schemas.openxmlformats.org/officeDocument/2006/relationships/slideLayout" Target="../slideLayouts/slideLayout978.xml"/><Relationship Id="rId20" Type="http://schemas.openxmlformats.org/officeDocument/2006/relationships/slideLayout" Target="../slideLayouts/slideLayout982.xml"/><Relationship Id="rId29" Type="http://schemas.openxmlformats.org/officeDocument/2006/relationships/theme" Target="../theme/theme72.xml"/><Relationship Id="rId1" Type="http://schemas.openxmlformats.org/officeDocument/2006/relationships/slideLayout" Target="../slideLayouts/slideLayout963.xml"/><Relationship Id="rId6" Type="http://schemas.openxmlformats.org/officeDocument/2006/relationships/slideLayout" Target="../slideLayouts/slideLayout968.xml"/><Relationship Id="rId11" Type="http://schemas.openxmlformats.org/officeDocument/2006/relationships/slideLayout" Target="../slideLayouts/slideLayout973.xml"/><Relationship Id="rId24" Type="http://schemas.openxmlformats.org/officeDocument/2006/relationships/slideLayout" Target="../slideLayouts/slideLayout986.xml"/><Relationship Id="rId5" Type="http://schemas.openxmlformats.org/officeDocument/2006/relationships/slideLayout" Target="../slideLayouts/slideLayout967.xml"/><Relationship Id="rId15" Type="http://schemas.openxmlformats.org/officeDocument/2006/relationships/slideLayout" Target="../slideLayouts/slideLayout977.xml"/><Relationship Id="rId23" Type="http://schemas.openxmlformats.org/officeDocument/2006/relationships/slideLayout" Target="../slideLayouts/slideLayout985.xml"/><Relationship Id="rId28" Type="http://schemas.openxmlformats.org/officeDocument/2006/relationships/slideLayout" Target="../slideLayouts/slideLayout990.xml"/><Relationship Id="rId10" Type="http://schemas.openxmlformats.org/officeDocument/2006/relationships/slideLayout" Target="../slideLayouts/slideLayout972.xml"/><Relationship Id="rId19" Type="http://schemas.openxmlformats.org/officeDocument/2006/relationships/slideLayout" Target="../slideLayouts/slideLayout981.xml"/><Relationship Id="rId4" Type="http://schemas.openxmlformats.org/officeDocument/2006/relationships/slideLayout" Target="../slideLayouts/slideLayout966.xml"/><Relationship Id="rId9" Type="http://schemas.openxmlformats.org/officeDocument/2006/relationships/slideLayout" Target="../slideLayouts/slideLayout971.xml"/><Relationship Id="rId14" Type="http://schemas.openxmlformats.org/officeDocument/2006/relationships/slideLayout" Target="../slideLayouts/slideLayout976.xml"/><Relationship Id="rId22" Type="http://schemas.openxmlformats.org/officeDocument/2006/relationships/slideLayout" Target="../slideLayouts/slideLayout984.xml"/><Relationship Id="rId27" Type="http://schemas.openxmlformats.org/officeDocument/2006/relationships/slideLayout" Target="../slideLayouts/slideLayout989.xml"/><Relationship Id="rId30" Type="http://schemas.openxmlformats.org/officeDocument/2006/relationships/image" Target="../media/image23.jpeg"/></Relationships>
</file>

<file path=ppt/slideMasters/_rels/slideMaster73.xml.rels><?xml version="1.0" encoding="UTF-8" standalone="yes"?>
<Relationships xmlns="http://schemas.openxmlformats.org/package/2006/relationships"><Relationship Id="rId3" Type="http://schemas.openxmlformats.org/officeDocument/2006/relationships/slideLayout" Target="../slideLayouts/slideLayout993.xml"/><Relationship Id="rId2" Type="http://schemas.openxmlformats.org/officeDocument/2006/relationships/slideLayout" Target="../slideLayouts/slideLayout992.xml"/><Relationship Id="rId1" Type="http://schemas.openxmlformats.org/officeDocument/2006/relationships/slideLayout" Target="../slideLayouts/slideLayout991.xml"/><Relationship Id="rId6" Type="http://schemas.openxmlformats.org/officeDocument/2006/relationships/tags" Target="../tags/tag9.xml"/><Relationship Id="rId5" Type="http://schemas.openxmlformats.org/officeDocument/2006/relationships/theme" Target="../theme/theme73.xml"/><Relationship Id="rId4" Type="http://schemas.openxmlformats.org/officeDocument/2006/relationships/slideLayout" Target="../slideLayouts/slideLayout994.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1002.xml"/><Relationship Id="rId13" Type="http://schemas.openxmlformats.org/officeDocument/2006/relationships/slideLayout" Target="../slideLayouts/slideLayout1007.xml"/><Relationship Id="rId18" Type="http://schemas.openxmlformats.org/officeDocument/2006/relationships/slideLayout" Target="../slideLayouts/slideLayout1012.xml"/><Relationship Id="rId26" Type="http://schemas.openxmlformats.org/officeDocument/2006/relationships/slideLayout" Target="../slideLayouts/slideLayout1020.xml"/><Relationship Id="rId3" Type="http://schemas.openxmlformats.org/officeDocument/2006/relationships/slideLayout" Target="../slideLayouts/slideLayout997.xml"/><Relationship Id="rId21" Type="http://schemas.openxmlformats.org/officeDocument/2006/relationships/slideLayout" Target="../slideLayouts/slideLayout1015.xml"/><Relationship Id="rId7" Type="http://schemas.openxmlformats.org/officeDocument/2006/relationships/slideLayout" Target="../slideLayouts/slideLayout1001.xml"/><Relationship Id="rId12" Type="http://schemas.openxmlformats.org/officeDocument/2006/relationships/slideLayout" Target="../slideLayouts/slideLayout1006.xml"/><Relationship Id="rId17" Type="http://schemas.openxmlformats.org/officeDocument/2006/relationships/slideLayout" Target="../slideLayouts/slideLayout1011.xml"/><Relationship Id="rId25" Type="http://schemas.openxmlformats.org/officeDocument/2006/relationships/slideLayout" Target="../slideLayouts/slideLayout1019.xml"/><Relationship Id="rId2" Type="http://schemas.openxmlformats.org/officeDocument/2006/relationships/slideLayout" Target="../slideLayouts/slideLayout996.xml"/><Relationship Id="rId16" Type="http://schemas.openxmlformats.org/officeDocument/2006/relationships/slideLayout" Target="../slideLayouts/slideLayout1010.xml"/><Relationship Id="rId20" Type="http://schemas.openxmlformats.org/officeDocument/2006/relationships/slideLayout" Target="../slideLayouts/slideLayout1014.xml"/><Relationship Id="rId29" Type="http://schemas.openxmlformats.org/officeDocument/2006/relationships/theme" Target="../theme/theme74.xml"/><Relationship Id="rId1" Type="http://schemas.openxmlformats.org/officeDocument/2006/relationships/slideLayout" Target="../slideLayouts/slideLayout995.xml"/><Relationship Id="rId6" Type="http://schemas.openxmlformats.org/officeDocument/2006/relationships/slideLayout" Target="../slideLayouts/slideLayout1000.xml"/><Relationship Id="rId11" Type="http://schemas.openxmlformats.org/officeDocument/2006/relationships/slideLayout" Target="../slideLayouts/slideLayout1005.xml"/><Relationship Id="rId24" Type="http://schemas.openxmlformats.org/officeDocument/2006/relationships/slideLayout" Target="../slideLayouts/slideLayout1018.xml"/><Relationship Id="rId5" Type="http://schemas.openxmlformats.org/officeDocument/2006/relationships/slideLayout" Target="../slideLayouts/slideLayout999.xml"/><Relationship Id="rId15" Type="http://schemas.openxmlformats.org/officeDocument/2006/relationships/slideLayout" Target="../slideLayouts/slideLayout1009.xml"/><Relationship Id="rId23" Type="http://schemas.openxmlformats.org/officeDocument/2006/relationships/slideLayout" Target="../slideLayouts/slideLayout1017.xml"/><Relationship Id="rId28" Type="http://schemas.openxmlformats.org/officeDocument/2006/relationships/slideLayout" Target="../slideLayouts/slideLayout1022.xml"/><Relationship Id="rId10" Type="http://schemas.openxmlformats.org/officeDocument/2006/relationships/slideLayout" Target="../slideLayouts/slideLayout1004.xml"/><Relationship Id="rId19" Type="http://schemas.openxmlformats.org/officeDocument/2006/relationships/slideLayout" Target="../slideLayouts/slideLayout1013.xml"/><Relationship Id="rId4" Type="http://schemas.openxmlformats.org/officeDocument/2006/relationships/slideLayout" Target="../slideLayouts/slideLayout998.xml"/><Relationship Id="rId9" Type="http://schemas.openxmlformats.org/officeDocument/2006/relationships/slideLayout" Target="../slideLayouts/slideLayout1003.xml"/><Relationship Id="rId14" Type="http://schemas.openxmlformats.org/officeDocument/2006/relationships/slideLayout" Target="../slideLayouts/slideLayout1008.xml"/><Relationship Id="rId22" Type="http://schemas.openxmlformats.org/officeDocument/2006/relationships/slideLayout" Target="../slideLayouts/slideLayout1016.xml"/><Relationship Id="rId27" Type="http://schemas.openxmlformats.org/officeDocument/2006/relationships/slideLayout" Target="../slideLayouts/slideLayout1021.xml"/><Relationship Id="rId30" Type="http://schemas.openxmlformats.org/officeDocument/2006/relationships/image" Target="../media/image23.jpeg"/></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1030.xml"/><Relationship Id="rId13" Type="http://schemas.openxmlformats.org/officeDocument/2006/relationships/slideLayout" Target="../slideLayouts/slideLayout1035.xml"/><Relationship Id="rId18" Type="http://schemas.openxmlformats.org/officeDocument/2006/relationships/slideLayout" Target="../slideLayouts/slideLayout1040.xml"/><Relationship Id="rId26" Type="http://schemas.openxmlformats.org/officeDocument/2006/relationships/slideLayout" Target="../slideLayouts/slideLayout1048.xml"/><Relationship Id="rId3" Type="http://schemas.openxmlformats.org/officeDocument/2006/relationships/slideLayout" Target="../slideLayouts/slideLayout1025.xml"/><Relationship Id="rId21" Type="http://schemas.openxmlformats.org/officeDocument/2006/relationships/slideLayout" Target="../slideLayouts/slideLayout1043.xml"/><Relationship Id="rId7" Type="http://schemas.openxmlformats.org/officeDocument/2006/relationships/slideLayout" Target="../slideLayouts/slideLayout1029.xml"/><Relationship Id="rId12" Type="http://schemas.openxmlformats.org/officeDocument/2006/relationships/slideLayout" Target="../slideLayouts/slideLayout1034.xml"/><Relationship Id="rId17" Type="http://schemas.openxmlformats.org/officeDocument/2006/relationships/slideLayout" Target="../slideLayouts/slideLayout1039.xml"/><Relationship Id="rId25" Type="http://schemas.openxmlformats.org/officeDocument/2006/relationships/slideLayout" Target="../slideLayouts/slideLayout1047.xml"/><Relationship Id="rId2" Type="http://schemas.openxmlformats.org/officeDocument/2006/relationships/slideLayout" Target="../slideLayouts/slideLayout1024.xml"/><Relationship Id="rId16" Type="http://schemas.openxmlformats.org/officeDocument/2006/relationships/slideLayout" Target="../slideLayouts/slideLayout1038.xml"/><Relationship Id="rId20" Type="http://schemas.openxmlformats.org/officeDocument/2006/relationships/slideLayout" Target="../slideLayouts/slideLayout1042.xml"/><Relationship Id="rId29" Type="http://schemas.openxmlformats.org/officeDocument/2006/relationships/theme" Target="../theme/theme75.xml"/><Relationship Id="rId1" Type="http://schemas.openxmlformats.org/officeDocument/2006/relationships/slideLayout" Target="../slideLayouts/slideLayout1023.xml"/><Relationship Id="rId6" Type="http://schemas.openxmlformats.org/officeDocument/2006/relationships/slideLayout" Target="../slideLayouts/slideLayout1028.xml"/><Relationship Id="rId11" Type="http://schemas.openxmlformats.org/officeDocument/2006/relationships/slideLayout" Target="../slideLayouts/slideLayout1033.xml"/><Relationship Id="rId24" Type="http://schemas.openxmlformats.org/officeDocument/2006/relationships/slideLayout" Target="../slideLayouts/slideLayout1046.xml"/><Relationship Id="rId5" Type="http://schemas.openxmlformats.org/officeDocument/2006/relationships/slideLayout" Target="../slideLayouts/slideLayout1027.xml"/><Relationship Id="rId15" Type="http://schemas.openxmlformats.org/officeDocument/2006/relationships/slideLayout" Target="../slideLayouts/slideLayout1037.xml"/><Relationship Id="rId23" Type="http://schemas.openxmlformats.org/officeDocument/2006/relationships/slideLayout" Target="../slideLayouts/slideLayout1045.xml"/><Relationship Id="rId28" Type="http://schemas.openxmlformats.org/officeDocument/2006/relationships/slideLayout" Target="../slideLayouts/slideLayout1050.xml"/><Relationship Id="rId10" Type="http://schemas.openxmlformats.org/officeDocument/2006/relationships/slideLayout" Target="../slideLayouts/slideLayout1032.xml"/><Relationship Id="rId19" Type="http://schemas.openxmlformats.org/officeDocument/2006/relationships/slideLayout" Target="../slideLayouts/slideLayout1041.xml"/><Relationship Id="rId4" Type="http://schemas.openxmlformats.org/officeDocument/2006/relationships/slideLayout" Target="../slideLayouts/slideLayout1026.xml"/><Relationship Id="rId9" Type="http://schemas.openxmlformats.org/officeDocument/2006/relationships/slideLayout" Target="../slideLayouts/slideLayout1031.xml"/><Relationship Id="rId14" Type="http://schemas.openxmlformats.org/officeDocument/2006/relationships/slideLayout" Target="../slideLayouts/slideLayout1036.xml"/><Relationship Id="rId22" Type="http://schemas.openxmlformats.org/officeDocument/2006/relationships/slideLayout" Target="../slideLayouts/slideLayout1044.xml"/><Relationship Id="rId27" Type="http://schemas.openxmlformats.org/officeDocument/2006/relationships/slideLayout" Target="../slideLayouts/slideLayout1049.xml"/><Relationship Id="rId30" Type="http://schemas.openxmlformats.org/officeDocument/2006/relationships/image" Target="../media/image23.jpeg"/></Relationships>
</file>

<file path=ppt/slideMasters/_rels/slideMaster76.xml.rels><?xml version="1.0" encoding="UTF-8" standalone="yes"?>
<Relationships xmlns="http://schemas.openxmlformats.org/package/2006/relationships"><Relationship Id="rId8" Type="http://schemas.openxmlformats.org/officeDocument/2006/relationships/theme" Target="../theme/theme76.xml"/><Relationship Id="rId3" Type="http://schemas.openxmlformats.org/officeDocument/2006/relationships/slideLayout" Target="../slideLayouts/slideLayout1053.xml"/><Relationship Id="rId7" Type="http://schemas.openxmlformats.org/officeDocument/2006/relationships/slideLayout" Target="../slideLayouts/slideLayout1057.xml"/><Relationship Id="rId2" Type="http://schemas.openxmlformats.org/officeDocument/2006/relationships/slideLayout" Target="../slideLayouts/slideLayout1052.xml"/><Relationship Id="rId1" Type="http://schemas.openxmlformats.org/officeDocument/2006/relationships/slideLayout" Target="../slideLayouts/slideLayout1051.xml"/><Relationship Id="rId6" Type="http://schemas.openxmlformats.org/officeDocument/2006/relationships/slideLayout" Target="../slideLayouts/slideLayout1056.xml"/><Relationship Id="rId5" Type="http://schemas.openxmlformats.org/officeDocument/2006/relationships/slideLayout" Target="../slideLayouts/slideLayout1055.xml"/><Relationship Id="rId4" Type="http://schemas.openxmlformats.org/officeDocument/2006/relationships/slideLayout" Target="../slideLayouts/slideLayout1054.xml"/></Relationships>
</file>

<file path=ppt/slideMasters/_rels/slideMaster77.xml.rels><?xml version="1.0" encoding="UTF-8" standalone="yes"?>
<Relationships xmlns="http://schemas.openxmlformats.org/package/2006/relationships"><Relationship Id="rId8" Type="http://schemas.openxmlformats.org/officeDocument/2006/relationships/theme" Target="../theme/theme77.xml"/><Relationship Id="rId3" Type="http://schemas.openxmlformats.org/officeDocument/2006/relationships/slideLayout" Target="../slideLayouts/slideLayout1060.xml"/><Relationship Id="rId7" Type="http://schemas.openxmlformats.org/officeDocument/2006/relationships/slideLayout" Target="../slideLayouts/slideLayout1064.xml"/><Relationship Id="rId2" Type="http://schemas.openxmlformats.org/officeDocument/2006/relationships/slideLayout" Target="../slideLayouts/slideLayout1059.xml"/><Relationship Id="rId1" Type="http://schemas.openxmlformats.org/officeDocument/2006/relationships/slideLayout" Target="../slideLayouts/slideLayout1058.xml"/><Relationship Id="rId6" Type="http://schemas.openxmlformats.org/officeDocument/2006/relationships/slideLayout" Target="../slideLayouts/slideLayout1063.xml"/><Relationship Id="rId5" Type="http://schemas.openxmlformats.org/officeDocument/2006/relationships/slideLayout" Target="../slideLayouts/slideLayout1062.xml"/><Relationship Id="rId4" Type="http://schemas.openxmlformats.org/officeDocument/2006/relationships/slideLayout" Target="../slideLayouts/slideLayout1061.xml"/><Relationship Id="rId9" Type="http://schemas.openxmlformats.org/officeDocument/2006/relationships/image" Target="../media/image19.png"/></Relationships>
</file>

<file path=ppt/slideMasters/_rels/slideMaster78.xml.rels><?xml version="1.0" encoding="UTF-8" standalone="yes"?>
<Relationships xmlns="http://schemas.openxmlformats.org/package/2006/relationships"><Relationship Id="rId8" Type="http://schemas.openxmlformats.org/officeDocument/2006/relationships/theme" Target="../theme/theme78.xml"/><Relationship Id="rId3" Type="http://schemas.openxmlformats.org/officeDocument/2006/relationships/slideLayout" Target="../slideLayouts/slideLayout1067.xml"/><Relationship Id="rId7" Type="http://schemas.openxmlformats.org/officeDocument/2006/relationships/slideLayout" Target="../slideLayouts/slideLayout1071.xml"/><Relationship Id="rId2" Type="http://schemas.openxmlformats.org/officeDocument/2006/relationships/slideLayout" Target="../slideLayouts/slideLayout1066.xml"/><Relationship Id="rId1" Type="http://schemas.openxmlformats.org/officeDocument/2006/relationships/slideLayout" Target="../slideLayouts/slideLayout1065.xml"/><Relationship Id="rId6" Type="http://schemas.openxmlformats.org/officeDocument/2006/relationships/slideLayout" Target="../slideLayouts/slideLayout1070.xml"/><Relationship Id="rId5" Type="http://schemas.openxmlformats.org/officeDocument/2006/relationships/slideLayout" Target="../slideLayouts/slideLayout1069.xml"/><Relationship Id="rId4" Type="http://schemas.openxmlformats.org/officeDocument/2006/relationships/slideLayout" Target="../slideLayouts/slideLayout1068.xml"/><Relationship Id="rId9" Type="http://schemas.openxmlformats.org/officeDocument/2006/relationships/image" Target="../media/image19.png"/></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1079.xml"/><Relationship Id="rId3" Type="http://schemas.openxmlformats.org/officeDocument/2006/relationships/slideLayout" Target="../slideLayouts/slideLayout1074.xml"/><Relationship Id="rId7" Type="http://schemas.openxmlformats.org/officeDocument/2006/relationships/slideLayout" Target="../slideLayouts/slideLayout1078.xml"/><Relationship Id="rId2" Type="http://schemas.openxmlformats.org/officeDocument/2006/relationships/slideLayout" Target="../slideLayouts/slideLayout1073.xml"/><Relationship Id="rId1" Type="http://schemas.openxmlformats.org/officeDocument/2006/relationships/slideLayout" Target="../slideLayouts/slideLayout1072.xml"/><Relationship Id="rId6" Type="http://schemas.openxmlformats.org/officeDocument/2006/relationships/slideLayout" Target="../slideLayouts/slideLayout1077.xml"/><Relationship Id="rId5" Type="http://schemas.openxmlformats.org/officeDocument/2006/relationships/slideLayout" Target="../slideLayouts/slideLayout1076.xml"/><Relationship Id="rId4" Type="http://schemas.openxmlformats.org/officeDocument/2006/relationships/slideLayout" Target="../slideLayouts/slideLayout1075.xml"/><Relationship Id="rId9" Type="http://schemas.openxmlformats.org/officeDocument/2006/relationships/theme" Target="../theme/theme7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56.xml"/><Relationship Id="rId3" Type="http://schemas.openxmlformats.org/officeDocument/2006/relationships/slideLayout" Target="../slideLayouts/slideLayout51.xml"/><Relationship Id="rId7" Type="http://schemas.openxmlformats.org/officeDocument/2006/relationships/slideLayout" Target="../slideLayouts/slideLayout55.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5" Type="http://schemas.openxmlformats.org/officeDocument/2006/relationships/slideLayout" Target="../slideLayouts/slideLayout53.xml"/><Relationship Id="rId4" Type="http://schemas.openxmlformats.org/officeDocument/2006/relationships/slideLayout" Target="../slideLayouts/slideLayout52.xml"/><Relationship Id="rId9" Type="http://schemas.openxmlformats.org/officeDocument/2006/relationships/theme" Target="../theme/theme8.xml"/></Relationships>
</file>

<file path=ppt/slideMasters/_rels/slideMaster80.xml.rels><?xml version="1.0" encoding="UTF-8" standalone="yes"?>
<Relationships xmlns="http://schemas.openxmlformats.org/package/2006/relationships"><Relationship Id="rId8" Type="http://schemas.openxmlformats.org/officeDocument/2006/relationships/theme" Target="../theme/theme80.xml"/><Relationship Id="rId3" Type="http://schemas.openxmlformats.org/officeDocument/2006/relationships/slideLayout" Target="../slideLayouts/slideLayout1082.xml"/><Relationship Id="rId7" Type="http://schemas.openxmlformats.org/officeDocument/2006/relationships/slideLayout" Target="../slideLayouts/slideLayout1086.xml"/><Relationship Id="rId2" Type="http://schemas.openxmlformats.org/officeDocument/2006/relationships/slideLayout" Target="../slideLayouts/slideLayout1081.xml"/><Relationship Id="rId1" Type="http://schemas.openxmlformats.org/officeDocument/2006/relationships/slideLayout" Target="../slideLayouts/slideLayout1080.xml"/><Relationship Id="rId6" Type="http://schemas.openxmlformats.org/officeDocument/2006/relationships/slideLayout" Target="../slideLayouts/slideLayout1085.xml"/><Relationship Id="rId5" Type="http://schemas.openxmlformats.org/officeDocument/2006/relationships/slideLayout" Target="../slideLayouts/slideLayout1084.xml"/><Relationship Id="rId4" Type="http://schemas.openxmlformats.org/officeDocument/2006/relationships/slideLayout" Target="../slideLayouts/slideLayout1083.xml"/><Relationship Id="rId9" Type="http://schemas.openxmlformats.org/officeDocument/2006/relationships/image" Target="../media/image19.png"/></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1094.xml"/><Relationship Id="rId13" Type="http://schemas.openxmlformats.org/officeDocument/2006/relationships/slideLayout" Target="../slideLayouts/slideLayout1099.xml"/><Relationship Id="rId18" Type="http://schemas.openxmlformats.org/officeDocument/2006/relationships/slideLayout" Target="../slideLayouts/slideLayout1104.xml"/><Relationship Id="rId26" Type="http://schemas.openxmlformats.org/officeDocument/2006/relationships/slideLayout" Target="../slideLayouts/slideLayout1112.xml"/><Relationship Id="rId3" Type="http://schemas.openxmlformats.org/officeDocument/2006/relationships/slideLayout" Target="../slideLayouts/slideLayout1089.xml"/><Relationship Id="rId21" Type="http://schemas.openxmlformats.org/officeDocument/2006/relationships/slideLayout" Target="../slideLayouts/slideLayout1107.xml"/><Relationship Id="rId7" Type="http://schemas.openxmlformats.org/officeDocument/2006/relationships/slideLayout" Target="../slideLayouts/slideLayout1093.xml"/><Relationship Id="rId12" Type="http://schemas.openxmlformats.org/officeDocument/2006/relationships/slideLayout" Target="../slideLayouts/slideLayout1098.xml"/><Relationship Id="rId17" Type="http://schemas.openxmlformats.org/officeDocument/2006/relationships/slideLayout" Target="../slideLayouts/slideLayout1103.xml"/><Relationship Id="rId25" Type="http://schemas.openxmlformats.org/officeDocument/2006/relationships/slideLayout" Target="../slideLayouts/slideLayout1111.xml"/><Relationship Id="rId2" Type="http://schemas.openxmlformats.org/officeDocument/2006/relationships/slideLayout" Target="../slideLayouts/slideLayout1088.xml"/><Relationship Id="rId16" Type="http://schemas.openxmlformats.org/officeDocument/2006/relationships/slideLayout" Target="../slideLayouts/slideLayout1102.xml"/><Relationship Id="rId20" Type="http://schemas.openxmlformats.org/officeDocument/2006/relationships/slideLayout" Target="../slideLayouts/slideLayout1106.xml"/><Relationship Id="rId29" Type="http://schemas.openxmlformats.org/officeDocument/2006/relationships/theme" Target="../theme/theme81.xml"/><Relationship Id="rId1" Type="http://schemas.openxmlformats.org/officeDocument/2006/relationships/slideLayout" Target="../slideLayouts/slideLayout1087.xml"/><Relationship Id="rId6" Type="http://schemas.openxmlformats.org/officeDocument/2006/relationships/slideLayout" Target="../slideLayouts/slideLayout1092.xml"/><Relationship Id="rId11" Type="http://schemas.openxmlformats.org/officeDocument/2006/relationships/slideLayout" Target="../slideLayouts/slideLayout1097.xml"/><Relationship Id="rId24" Type="http://schemas.openxmlformats.org/officeDocument/2006/relationships/slideLayout" Target="../slideLayouts/slideLayout1110.xml"/><Relationship Id="rId5" Type="http://schemas.openxmlformats.org/officeDocument/2006/relationships/slideLayout" Target="../slideLayouts/slideLayout1091.xml"/><Relationship Id="rId15" Type="http://schemas.openxmlformats.org/officeDocument/2006/relationships/slideLayout" Target="../slideLayouts/slideLayout1101.xml"/><Relationship Id="rId23" Type="http://schemas.openxmlformats.org/officeDocument/2006/relationships/slideLayout" Target="../slideLayouts/slideLayout1109.xml"/><Relationship Id="rId28" Type="http://schemas.openxmlformats.org/officeDocument/2006/relationships/slideLayout" Target="../slideLayouts/slideLayout1114.xml"/><Relationship Id="rId10" Type="http://schemas.openxmlformats.org/officeDocument/2006/relationships/slideLayout" Target="../slideLayouts/slideLayout1096.xml"/><Relationship Id="rId19" Type="http://schemas.openxmlformats.org/officeDocument/2006/relationships/slideLayout" Target="../slideLayouts/slideLayout1105.xml"/><Relationship Id="rId4" Type="http://schemas.openxmlformats.org/officeDocument/2006/relationships/slideLayout" Target="../slideLayouts/slideLayout1090.xml"/><Relationship Id="rId9" Type="http://schemas.openxmlformats.org/officeDocument/2006/relationships/slideLayout" Target="../slideLayouts/slideLayout1095.xml"/><Relationship Id="rId14" Type="http://schemas.openxmlformats.org/officeDocument/2006/relationships/slideLayout" Target="../slideLayouts/slideLayout1100.xml"/><Relationship Id="rId22" Type="http://schemas.openxmlformats.org/officeDocument/2006/relationships/slideLayout" Target="../slideLayouts/slideLayout1108.xml"/><Relationship Id="rId27" Type="http://schemas.openxmlformats.org/officeDocument/2006/relationships/slideLayout" Target="../slideLayouts/slideLayout1113.xml"/><Relationship Id="rId30" Type="http://schemas.openxmlformats.org/officeDocument/2006/relationships/image" Target="../media/image23.jpeg"/></Relationships>
</file>

<file path=ppt/slideMasters/_rels/slideMaster82.xml.rels><?xml version="1.0" encoding="UTF-8" standalone="yes"?>
<Relationships xmlns="http://schemas.openxmlformats.org/package/2006/relationships"><Relationship Id="rId8" Type="http://schemas.openxmlformats.org/officeDocument/2006/relationships/theme" Target="../theme/theme82.xml"/><Relationship Id="rId3" Type="http://schemas.openxmlformats.org/officeDocument/2006/relationships/slideLayout" Target="../slideLayouts/slideLayout1117.xml"/><Relationship Id="rId7" Type="http://schemas.openxmlformats.org/officeDocument/2006/relationships/slideLayout" Target="../slideLayouts/slideLayout1121.xml"/><Relationship Id="rId2" Type="http://schemas.openxmlformats.org/officeDocument/2006/relationships/slideLayout" Target="../slideLayouts/slideLayout1116.xml"/><Relationship Id="rId1" Type="http://schemas.openxmlformats.org/officeDocument/2006/relationships/slideLayout" Target="../slideLayouts/slideLayout1115.xml"/><Relationship Id="rId6" Type="http://schemas.openxmlformats.org/officeDocument/2006/relationships/slideLayout" Target="../slideLayouts/slideLayout1120.xml"/><Relationship Id="rId5" Type="http://schemas.openxmlformats.org/officeDocument/2006/relationships/slideLayout" Target="../slideLayouts/slideLayout1119.xml"/><Relationship Id="rId4" Type="http://schemas.openxmlformats.org/officeDocument/2006/relationships/slideLayout" Target="../slideLayouts/slideLayout1118.xml"/><Relationship Id="rId9" Type="http://schemas.openxmlformats.org/officeDocument/2006/relationships/image" Target="../media/image19.png"/></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1129.xml"/><Relationship Id="rId13" Type="http://schemas.openxmlformats.org/officeDocument/2006/relationships/slideLayout" Target="../slideLayouts/slideLayout1134.xml"/><Relationship Id="rId18" Type="http://schemas.openxmlformats.org/officeDocument/2006/relationships/slideLayout" Target="../slideLayouts/slideLayout1139.xml"/><Relationship Id="rId26" Type="http://schemas.openxmlformats.org/officeDocument/2006/relationships/slideLayout" Target="../slideLayouts/slideLayout1147.xml"/><Relationship Id="rId3" Type="http://schemas.openxmlformats.org/officeDocument/2006/relationships/slideLayout" Target="../slideLayouts/slideLayout1124.xml"/><Relationship Id="rId21" Type="http://schemas.openxmlformats.org/officeDocument/2006/relationships/slideLayout" Target="../slideLayouts/slideLayout1142.xml"/><Relationship Id="rId7" Type="http://schemas.openxmlformats.org/officeDocument/2006/relationships/slideLayout" Target="../slideLayouts/slideLayout1128.xml"/><Relationship Id="rId12" Type="http://schemas.openxmlformats.org/officeDocument/2006/relationships/slideLayout" Target="../slideLayouts/slideLayout1133.xml"/><Relationship Id="rId17" Type="http://schemas.openxmlformats.org/officeDocument/2006/relationships/slideLayout" Target="../slideLayouts/slideLayout1138.xml"/><Relationship Id="rId25" Type="http://schemas.openxmlformats.org/officeDocument/2006/relationships/slideLayout" Target="../slideLayouts/slideLayout1146.xml"/><Relationship Id="rId2" Type="http://schemas.openxmlformats.org/officeDocument/2006/relationships/slideLayout" Target="../slideLayouts/slideLayout1123.xml"/><Relationship Id="rId16" Type="http://schemas.openxmlformats.org/officeDocument/2006/relationships/slideLayout" Target="../slideLayouts/slideLayout1137.xml"/><Relationship Id="rId20" Type="http://schemas.openxmlformats.org/officeDocument/2006/relationships/slideLayout" Target="../slideLayouts/slideLayout1141.xml"/><Relationship Id="rId29" Type="http://schemas.openxmlformats.org/officeDocument/2006/relationships/theme" Target="../theme/theme83.xml"/><Relationship Id="rId1" Type="http://schemas.openxmlformats.org/officeDocument/2006/relationships/slideLayout" Target="../slideLayouts/slideLayout1122.xml"/><Relationship Id="rId6" Type="http://schemas.openxmlformats.org/officeDocument/2006/relationships/slideLayout" Target="../slideLayouts/slideLayout1127.xml"/><Relationship Id="rId11" Type="http://schemas.openxmlformats.org/officeDocument/2006/relationships/slideLayout" Target="../slideLayouts/slideLayout1132.xml"/><Relationship Id="rId24" Type="http://schemas.openxmlformats.org/officeDocument/2006/relationships/slideLayout" Target="../slideLayouts/slideLayout1145.xml"/><Relationship Id="rId5" Type="http://schemas.openxmlformats.org/officeDocument/2006/relationships/slideLayout" Target="../slideLayouts/slideLayout1126.xml"/><Relationship Id="rId15" Type="http://schemas.openxmlformats.org/officeDocument/2006/relationships/slideLayout" Target="../slideLayouts/slideLayout1136.xml"/><Relationship Id="rId23" Type="http://schemas.openxmlformats.org/officeDocument/2006/relationships/slideLayout" Target="../slideLayouts/slideLayout1144.xml"/><Relationship Id="rId28" Type="http://schemas.openxmlformats.org/officeDocument/2006/relationships/slideLayout" Target="../slideLayouts/slideLayout1149.xml"/><Relationship Id="rId10" Type="http://schemas.openxmlformats.org/officeDocument/2006/relationships/slideLayout" Target="../slideLayouts/slideLayout1131.xml"/><Relationship Id="rId19" Type="http://schemas.openxmlformats.org/officeDocument/2006/relationships/slideLayout" Target="../slideLayouts/slideLayout1140.xml"/><Relationship Id="rId4" Type="http://schemas.openxmlformats.org/officeDocument/2006/relationships/slideLayout" Target="../slideLayouts/slideLayout1125.xml"/><Relationship Id="rId9" Type="http://schemas.openxmlformats.org/officeDocument/2006/relationships/slideLayout" Target="../slideLayouts/slideLayout1130.xml"/><Relationship Id="rId14" Type="http://schemas.openxmlformats.org/officeDocument/2006/relationships/slideLayout" Target="../slideLayouts/slideLayout1135.xml"/><Relationship Id="rId22" Type="http://schemas.openxmlformats.org/officeDocument/2006/relationships/slideLayout" Target="../slideLayouts/slideLayout1143.xml"/><Relationship Id="rId27" Type="http://schemas.openxmlformats.org/officeDocument/2006/relationships/slideLayout" Target="../slideLayouts/slideLayout1148.xml"/><Relationship Id="rId30" Type="http://schemas.openxmlformats.org/officeDocument/2006/relationships/image" Target="../media/image23.jpeg"/></Relationships>
</file>

<file path=ppt/slideMasters/_rels/slideMaster84.xml.rels><?xml version="1.0" encoding="UTF-8" standalone="yes"?>
<Relationships xmlns="http://schemas.openxmlformats.org/package/2006/relationships"><Relationship Id="rId8" Type="http://schemas.openxmlformats.org/officeDocument/2006/relationships/theme" Target="../theme/theme84.xml"/><Relationship Id="rId3" Type="http://schemas.openxmlformats.org/officeDocument/2006/relationships/slideLayout" Target="../slideLayouts/slideLayout1152.xml"/><Relationship Id="rId7" Type="http://schemas.openxmlformats.org/officeDocument/2006/relationships/slideLayout" Target="../slideLayouts/slideLayout1156.xml"/><Relationship Id="rId2" Type="http://schemas.openxmlformats.org/officeDocument/2006/relationships/slideLayout" Target="../slideLayouts/slideLayout1151.xml"/><Relationship Id="rId1" Type="http://schemas.openxmlformats.org/officeDocument/2006/relationships/slideLayout" Target="../slideLayouts/slideLayout1150.xml"/><Relationship Id="rId6" Type="http://schemas.openxmlformats.org/officeDocument/2006/relationships/slideLayout" Target="../slideLayouts/slideLayout1155.xml"/><Relationship Id="rId5" Type="http://schemas.openxmlformats.org/officeDocument/2006/relationships/slideLayout" Target="../slideLayouts/slideLayout1154.xml"/><Relationship Id="rId4" Type="http://schemas.openxmlformats.org/officeDocument/2006/relationships/slideLayout" Target="../slideLayouts/slideLayout1153.xml"/><Relationship Id="rId9" Type="http://schemas.openxmlformats.org/officeDocument/2006/relationships/image" Target="../media/image1.gif"/></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1164.xml"/><Relationship Id="rId3" Type="http://schemas.openxmlformats.org/officeDocument/2006/relationships/slideLayout" Target="../slideLayouts/slideLayout1159.xml"/><Relationship Id="rId7" Type="http://schemas.openxmlformats.org/officeDocument/2006/relationships/slideLayout" Target="../slideLayouts/slideLayout1163.xml"/><Relationship Id="rId2" Type="http://schemas.openxmlformats.org/officeDocument/2006/relationships/slideLayout" Target="../slideLayouts/slideLayout1158.xml"/><Relationship Id="rId1" Type="http://schemas.openxmlformats.org/officeDocument/2006/relationships/slideLayout" Target="../slideLayouts/slideLayout1157.xml"/><Relationship Id="rId6" Type="http://schemas.openxmlformats.org/officeDocument/2006/relationships/slideLayout" Target="../slideLayouts/slideLayout1162.xml"/><Relationship Id="rId5" Type="http://schemas.openxmlformats.org/officeDocument/2006/relationships/slideLayout" Target="../slideLayouts/slideLayout1161.xml"/><Relationship Id="rId10" Type="http://schemas.openxmlformats.org/officeDocument/2006/relationships/image" Target="../media/image19.png"/><Relationship Id="rId4" Type="http://schemas.openxmlformats.org/officeDocument/2006/relationships/slideLayout" Target="../slideLayouts/slideLayout1160.xml"/><Relationship Id="rId9" Type="http://schemas.openxmlformats.org/officeDocument/2006/relationships/theme" Target="../theme/theme85.xml"/></Relationships>
</file>

<file path=ppt/slideMasters/_rels/slideMaster86.xml.rels><?xml version="1.0" encoding="UTF-8" standalone="yes"?>
<Relationships xmlns="http://schemas.openxmlformats.org/package/2006/relationships"><Relationship Id="rId8" Type="http://schemas.openxmlformats.org/officeDocument/2006/relationships/theme" Target="../theme/theme86.xml"/><Relationship Id="rId3" Type="http://schemas.openxmlformats.org/officeDocument/2006/relationships/slideLayout" Target="../slideLayouts/slideLayout1167.xml"/><Relationship Id="rId7" Type="http://schemas.openxmlformats.org/officeDocument/2006/relationships/slideLayout" Target="../slideLayouts/slideLayout1171.xml"/><Relationship Id="rId2" Type="http://schemas.openxmlformats.org/officeDocument/2006/relationships/slideLayout" Target="../slideLayouts/slideLayout1166.xml"/><Relationship Id="rId1" Type="http://schemas.openxmlformats.org/officeDocument/2006/relationships/slideLayout" Target="../slideLayouts/slideLayout1165.xml"/><Relationship Id="rId6" Type="http://schemas.openxmlformats.org/officeDocument/2006/relationships/slideLayout" Target="../slideLayouts/slideLayout1170.xml"/><Relationship Id="rId5" Type="http://schemas.openxmlformats.org/officeDocument/2006/relationships/slideLayout" Target="../slideLayouts/slideLayout1169.xml"/><Relationship Id="rId4" Type="http://schemas.openxmlformats.org/officeDocument/2006/relationships/slideLayout" Target="../slideLayouts/slideLayout1168.xml"/><Relationship Id="rId9" Type="http://schemas.openxmlformats.org/officeDocument/2006/relationships/image" Target="../media/image19.png"/></Relationships>
</file>

<file path=ppt/slideMasters/_rels/slideMaster87.xml.rels><?xml version="1.0" encoding="UTF-8" standalone="yes"?>
<Relationships xmlns="http://schemas.openxmlformats.org/package/2006/relationships"><Relationship Id="rId8" Type="http://schemas.openxmlformats.org/officeDocument/2006/relationships/slideLayout" Target="../slideLayouts/slideLayout1179.xml"/><Relationship Id="rId13" Type="http://schemas.openxmlformats.org/officeDocument/2006/relationships/slideLayout" Target="../slideLayouts/slideLayout1184.xml"/><Relationship Id="rId18" Type="http://schemas.openxmlformats.org/officeDocument/2006/relationships/slideLayout" Target="../slideLayouts/slideLayout1189.xml"/><Relationship Id="rId26" Type="http://schemas.openxmlformats.org/officeDocument/2006/relationships/slideLayout" Target="../slideLayouts/slideLayout1197.xml"/><Relationship Id="rId3" Type="http://schemas.openxmlformats.org/officeDocument/2006/relationships/slideLayout" Target="../slideLayouts/slideLayout1174.xml"/><Relationship Id="rId21" Type="http://schemas.openxmlformats.org/officeDocument/2006/relationships/slideLayout" Target="../slideLayouts/slideLayout1192.xml"/><Relationship Id="rId7" Type="http://schemas.openxmlformats.org/officeDocument/2006/relationships/slideLayout" Target="../slideLayouts/slideLayout1178.xml"/><Relationship Id="rId12" Type="http://schemas.openxmlformats.org/officeDocument/2006/relationships/slideLayout" Target="../slideLayouts/slideLayout1183.xml"/><Relationship Id="rId17" Type="http://schemas.openxmlformats.org/officeDocument/2006/relationships/slideLayout" Target="../slideLayouts/slideLayout1188.xml"/><Relationship Id="rId25" Type="http://schemas.openxmlformats.org/officeDocument/2006/relationships/slideLayout" Target="../slideLayouts/slideLayout1196.xml"/><Relationship Id="rId2" Type="http://schemas.openxmlformats.org/officeDocument/2006/relationships/slideLayout" Target="../slideLayouts/slideLayout1173.xml"/><Relationship Id="rId16" Type="http://schemas.openxmlformats.org/officeDocument/2006/relationships/slideLayout" Target="../slideLayouts/slideLayout1187.xml"/><Relationship Id="rId20" Type="http://schemas.openxmlformats.org/officeDocument/2006/relationships/slideLayout" Target="../slideLayouts/slideLayout1191.xml"/><Relationship Id="rId29" Type="http://schemas.openxmlformats.org/officeDocument/2006/relationships/theme" Target="../theme/theme87.xml"/><Relationship Id="rId1" Type="http://schemas.openxmlformats.org/officeDocument/2006/relationships/slideLayout" Target="../slideLayouts/slideLayout1172.xml"/><Relationship Id="rId6" Type="http://schemas.openxmlformats.org/officeDocument/2006/relationships/slideLayout" Target="../slideLayouts/slideLayout1177.xml"/><Relationship Id="rId11" Type="http://schemas.openxmlformats.org/officeDocument/2006/relationships/slideLayout" Target="../slideLayouts/slideLayout1182.xml"/><Relationship Id="rId24" Type="http://schemas.openxmlformats.org/officeDocument/2006/relationships/slideLayout" Target="../slideLayouts/slideLayout1195.xml"/><Relationship Id="rId5" Type="http://schemas.openxmlformats.org/officeDocument/2006/relationships/slideLayout" Target="../slideLayouts/slideLayout1176.xml"/><Relationship Id="rId15" Type="http://schemas.openxmlformats.org/officeDocument/2006/relationships/slideLayout" Target="../slideLayouts/slideLayout1186.xml"/><Relationship Id="rId23" Type="http://schemas.openxmlformats.org/officeDocument/2006/relationships/slideLayout" Target="../slideLayouts/slideLayout1194.xml"/><Relationship Id="rId28" Type="http://schemas.openxmlformats.org/officeDocument/2006/relationships/slideLayout" Target="../slideLayouts/slideLayout1199.xml"/><Relationship Id="rId10" Type="http://schemas.openxmlformats.org/officeDocument/2006/relationships/slideLayout" Target="../slideLayouts/slideLayout1181.xml"/><Relationship Id="rId19" Type="http://schemas.openxmlformats.org/officeDocument/2006/relationships/slideLayout" Target="../slideLayouts/slideLayout1190.xml"/><Relationship Id="rId4" Type="http://schemas.openxmlformats.org/officeDocument/2006/relationships/slideLayout" Target="../slideLayouts/slideLayout1175.xml"/><Relationship Id="rId9" Type="http://schemas.openxmlformats.org/officeDocument/2006/relationships/slideLayout" Target="../slideLayouts/slideLayout1180.xml"/><Relationship Id="rId14" Type="http://schemas.openxmlformats.org/officeDocument/2006/relationships/slideLayout" Target="../slideLayouts/slideLayout1185.xml"/><Relationship Id="rId22" Type="http://schemas.openxmlformats.org/officeDocument/2006/relationships/slideLayout" Target="../slideLayouts/slideLayout1193.xml"/><Relationship Id="rId27" Type="http://schemas.openxmlformats.org/officeDocument/2006/relationships/slideLayout" Target="../slideLayouts/slideLayout1198.xml"/><Relationship Id="rId30" Type="http://schemas.openxmlformats.org/officeDocument/2006/relationships/image" Target="../media/image23.jpeg"/></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1207.xml"/><Relationship Id="rId13" Type="http://schemas.openxmlformats.org/officeDocument/2006/relationships/slideLayout" Target="../slideLayouts/slideLayout1212.xml"/><Relationship Id="rId18" Type="http://schemas.openxmlformats.org/officeDocument/2006/relationships/slideLayout" Target="../slideLayouts/slideLayout1217.xml"/><Relationship Id="rId26" Type="http://schemas.openxmlformats.org/officeDocument/2006/relationships/slideLayout" Target="../slideLayouts/slideLayout1225.xml"/><Relationship Id="rId3" Type="http://schemas.openxmlformats.org/officeDocument/2006/relationships/slideLayout" Target="../slideLayouts/slideLayout1202.xml"/><Relationship Id="rId21" Type="http://schemas.openxmlformats.org/officeDocument/2006/relationships/slideLayout" Target="../slideLayouts/slideLayout1220.xml"/><Relationship Id="rId7" Type="http://schemas.openxmlformats.org/officeDocument/2006/relationships/slideLayout" Target="../slideLayouts/slideLayout1206.xml"/><Relationship Id="rId12" Type="http://schemas.openxmlformats.org/officeDocument/2006/relationships/slideLayout" Target="../slideLayouts/slideLayout1211.xml"/><Relationship Id="rId17" Type="http://schemas.openxmlformats.org/officeDocument/2006/relationships/slideLayout" Target="../slideLayouts/slideLayout1216.xml"/><Relationship Id="rId25" Type="http://schemas.openxmlformats.org/officeDocument/2006/relationships/slideLayout" Target="../slideLayouts/slideLayout1224.xml"/><Relationship Id="rId2" Type="http://schemas.openxmlformats.org/officeDocument/2006/relationships/slideLayout" Target="../slideLayouts/slideLayout1201.xml"/><Relationship Id="rId16" Type="http://schemas.openxmlformats.org/officeDocument/2006/relationships/slideLayout" Target="../slideLayouts/slideLayout1215.xml"/><Relationship Id="rId20" Type="http://schemas.openxmlformats.org/officeDocument/2006/relationships/slideLayout" Target="../slideLayouts/slideLayout1219.xml"/><Relationship Id="rId29" Type="http://schemas.openxmlformats.org/officeDocument/2006/relationships/slideLayout" Target="../slideLayouts/slideLayout1228.xml"/><Relationship Id="rId1" Type="http://schemas.openxmlformats.org/officeDocument/2006/relationships/slideLayout" Target="../slideLayouts/slideLayout1200.xml"/><Relationship Id="rId6" Type="http://schemas.openxmlformats.org/officeDocument/2006/relationships/slideLayout" Target="../slideLayouts/slideLayout1205.xml"/><Relationship Id="rId11" Type="http://schemas.openxmlformats.org/officeDocument/2006/relationships/slideLayout" Target="../slideLayouts/slideLayout1210.xml"/><Relationship Id="rId24" Type="http://schemas.openxmlformats.org/officeDocument/2006/relationships/slideLayout" Target="../slideLayouts/slideLayout1223.xml"/><Relationship Id="rId5" Type="http://schemas.openxmlformats.org/officeDocument/2006/relationships/slideLayout" Target="../slideLayouts/slideLayout1204.xml"/><Relationship Id="rId15" Type="http://schemas.openxmlformats.org/officeDocument/2006/relationships/slideLayout" Target="../slideLayouts/slideLayout1214.xml"/><Relationship Id="rId23" Type="http://schemas.openxmlformats.org/officeDocument/2006/relationships/slideLayout" Target="../slideLayouts/slideLayout1222.xml"/><Relationship Id="rId28" Type="http://schemas.openxmlformats.org/officeDocument/2006/relationships/slideLayout" Target="../slideLayouts/slideLayout1227.xml"/><Relationship Id="rId10" Type="http://schemas.openxmlformats.org/officeDocument/2006/relationships/slideLayout" Target="../slideLayouts/slideLayout1209.xml"/><Relationship Id="rId19" Type="http://schemas.openxmlformats.org/officeDocument/2006/relationships/slideLayout" Target="../slideLayouts/slideLayout1218.xml"/><Relationship Id="rId31" Type="http://schemas.openxmlformats.org/officeDocument/2006/relationships/image" Target="../media/image23.jpeg"/><Relationship Id="rId4" Type="http://schemas.openxmlformats.org/officeDocument/2006/relationships/slideLayout" Target="../slideLayouts/slideLayout1203.xml"/><Relationship Id="rId9" Type="http://schemas.openxmlformats.org/officeDocument/2006/relationships/slideLayout" Target="../slideLayouts/slideLayout1208.xml"/><Relationship Id="rId14" Type="http://schemas.openxmlformats.org/officeDocument/2006/relationships/slideLayout" Target="../slideLayouts/slideLayout1213.xml"/><Relationship Id="rId22" Type="http://schemas.openxmlformats.org/officeDocument/2006/relationships/slideLayout" Target="../slideLayouts/slideLayout1221.xml"/><Relationship Id="rId27" Type="http://schemas.openxmlformats.org/officeDocument/2006/relationships/slideLayout" Target="../slideLayouts/slideLayout1226.xml"/><Relationship Id="rId30" Type="http://schemas.openxmlformats.org/officeDocument/2006/relationships/theme" Target="../theme/theme88.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1236.xml"/><Relationship Id="rId13" Type="http://schemas.openxmlformats.org/officeDocument/2006/relationships/slideLayout" Target="../slideLayouts/slideLayout1241.xml"/><Relationship Id="rId18" Type="http://schemas.openxmlformats.org/officeDocument/2006/relationships/slideLayout" Target="../slideLayouts/slideLayout1246.xml"/><Relationship Id="rId26" Type="http://schemas.openxmlformats.org/officeDocument/2006/relationships/slideLayout" Target="../slideLayouts/slideLayout1254.xml"/><Relationship Id="rId3" Type="http://schemas.openxmlformats.org/officeDocument/2006/relationships/slideLayout" Target="../slideLayouts/slideLayout1231.xml"/><Relationship Id="rId21" Type="http://schemas.openxmlformats.org/officeDocument/2006/relationships/slideLayout" Target="../slideLayouts/slideLayout1249.xml"/><Relationship Id="rId7" Type="http://schemas.openxmlformats.org/officeDocument/2006/relationships/slideLayout" Target="../slideLayouts/slideLayout1235.xml"/><Relationship Id="rId12" Type="http://schemas.openxmlformats.org/officeDocument/2006/relationships/slideLayout" Target="../slideLayouts/slideLayout1240.xml"/><Relationship Id="rId17" Type="http://schemas.openxmlformats.org/officeDocument/2006/relationships/slideLayout" Target="../slideLayouts/slideLayout1245.xml"/><Relationship Id="rId25" Type="http://schemas.openxmlformats.org/officeDocument/2006/relationships/slideLayout" Target="../slideLayouts/slideLayout1253.xml"/><Relationship Id="rId2" Type="http://schemas.openxmlformats.org/officeDocument/2006/relationships/slideLayout" Target="../slideLayouts/slideLayout1230.xml"/><Relationship Id="rId16" Type="http://schemas.openxmlformats.org/officeDocument/2006/relationships/slideLayout" Target="../slideLayouts/slideLayout1244.xml"/><Relationship Id="rId20" Type="http://schemas.openxmlformats.org/officeDocument/2006/relationships/slideLayout" Target="../slideLayouts/slideLayout1248.xml"/><Relationship Id="rId29" Type="http://schemas.openxmlformats.org/officeDocument/2006/relationships/theme" Target="../theme/theme89.xml"/><Relationship Id="rId1" Type="http://schemas.openxmlformats.org/officeDocument/2006/relationships/slideLayout" Target="../slideLayouts/slideLayout1229.xml"/><Relationship Id="rId6" Type="http://schemas.openxmlformats.org/officeDocument/2006/relationships/slideLayout" Target="../slideLayouts/slideLayout1234.xml"/><Relationship Id="rId11" Type="http://schemas.openxmlformats.org/officeDocument/2006/relationships/slideLayout" Target="../slideLayouts/slideLayout1239.xml"/><Relationship Id="rId24" Type="http://schemas.openxmlformats.org/officeDocument/2006/relationships/slideLayout" Target="../slideLayouts/slideLayout1252.xml"/><Relationship Id="rId5" Type="http://schemas.openxmlformats.org/officeDocument/2006/relationships/slideLayout" Target="../slideLayouts/slideLayout1233.xml"/><Relationship Id="rId15" Type="http://schemas.openxmlformats.org/officeDocument/2006/relationships/slideLayout" Target="../slideLayouts/slideLayout1243.xml"/><Relationship Id="rId23" Type="http://schemas.openxmlformats.org/officeDocument/2006/relationships/slideLayout" Target="../slideLayouts/slideLayout1251.xml"/><Relationship Id="rId28" Type="http://schemas.openxmlformats.org/officeDocument/2006/relationships/slideLayout" Target="../slideLayouts/slideLayout1256.xml"/><Relationship Id="rId10" Type="http://schemas.openxmlformats.org/officeDocument/2006/relationships/slideLayout" Target="../slideLayouts/slideLayout1238.xml"/><Relationship Id="rId19" Type="http://schemas.openxmlformats.org/officeDocument/2006/relationships/slideLayout" Target="../slideLayouts/slideLayout1247.xml"/><Relationship Id="rId4" Type="http://schemas.openxmlformats.org/officeDocument/2006/relationships/slideLayout" Target="../slideLayouts/slideLayout1232.xml"/><Relationship Id="rId9" Type="http://schemas.openxmlformats.org/officeDocument/2006/relationships/slideLayout" Target="../slideLayouts/slideLayout1237.xml"/><Relationship Id="rId14" Type="http://schemas.openxmlformats.org/officeDocument/2006/relationships/slideLayout" Target="../slideLayouts/slideLayout1242.xml"/><Relationship Id="rId22" Type="http://schemas.openxmlformats.org/officeDocument/2006/relationships/slideLayout" Target="../slideLayouts/slideLayout1250.xml"/><Relationship Id="rId27" Type="http://schemas.openxmlformats.org/officeDocument/2006/relationships/slideLayout" Target="../slideLayouts/slideLayout1255.xml"/><Relationship Id="rId30" Type="http://schemas.openxmlformats.org/officeDocument/2006/relationships/image" Target="../media/image23.jpeg"/></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theme" Target="../theme/theme9.xml"/><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5" Type="http://schemas.openxmlformats.org/officeDocument/2006/relationships/image" Target="../media/image8.jpeg"/><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image" Target="../media/image7.png"/></Relationships>
</file>

<file path=ppt/slideMasters/_rels/slideMaster90.xml.rels><?xml version="1.0" encoding="UTF-8" standalone="yes"?>
<Relationships xmlns="http://schemas.openxmlformats.org/package/2006/relationships"><Relationship Id="rId8" Type="http://schemas.openxmlformats.org/officeDocument/2006/relationships/theme" Target="../theme/theme90.xml"/><Relationship Id="rId3" Type="http://schemas.openxmlformats.org/officeDocument/2006/relationships/slideLayout" Target="../slideLayouts/slideLayout1259.xml"/><Relationship Id="rId7" Type="http://schemas.openxmlformats.org/officeDocument/2006/relationships/slideLayout" Target="../slideLayouts/slideLayout1263.xml"/><Relationship Id="rId2" Type="http://schemas.openxmlformats.org/officeDocument/2006/relationships/slideLayout" Target="../slideLayouts/slideLayout1258.xml"/><Relationship Id="rId1" Type="http://schemas.openxmlformats.org/officeDocument/2006/relationships/slideLayout" Target="../slideLayouts/slideLayout1257.xml"/><Relationship Id="rId6" Type="http://schemas.openxmlformats.org/officeDocument/2006/relationships/slideLayout" Target="../slideLayouts/slideLayout1262.xml"/><Relationship Id="rId5" Type="http://schemas.openxmlformats.org/officeDocument/2006/relationships/slideLayout" Target="../slideLayouts/slideLayout1261.xml"/><Relationship Id="rId4" Type="http://schemas.openxmlformats.org/officeDocument/2006/relationships/slideLayout" Target="../slideLayouts/slideLayout1260.xml"/><Relationship Id="rId9" Type="http://schemas.openxmlformats.org/officeDocument/2006/relationships/image" Target="../media/image19.png"/></Relationships>
</file>

<file path=ppt/slideMasters/_rels/slideMaster91.xml.rels><?xml version="1.0" encoding="UTF-8" standalone="yes"?>
<Relationships xmlns="http://schemas.openxmlformats.org/package/2006/relationships"><Relationship Id="rId8" Type="http://schemas.openxmlformats.org/officeDocument/2006/relationships/theme" Target="../theme/theme91.xml"/><Relationship Id="rId3" Type="http://schemas.openxmlformats.org/officeDocument/2006/relationships/slideLayout" Target="../slideLayouts/slideLayout1266.xml"/><Relationship Id="rId7" Type="http://schemas.openxmlformats.org/officeDocument/2006/relationships/slideLayout" Target="../slideLayouts/slideLayout1270.xml"/><Relationship Id="rId2" Type="http://schemas.openxmlformats.org/officeDocument/2006/relationships/slideLayout" Target="../slideLayouts/slideLayout1265.xml"/><Relationship Id="rId1" Type="http://schemas.openxmlformats.org/officeDocument/2006/relationships/slideLayout" Target="../slideLayouts/slideLayout1264.xml"/><Relationship Id="rId6" Type="http://schemas.openxmlformats.org/officeDocument/2006/relationships/slideLayout" Target="../slideLayouts/slideLayout1269.xml"/><Relationship Id="rId5" Type="http://schemas.openxmlformats.org/officeDocument/2006/relationships/slideLayout" Target="../slideLayouts/slideLayout1268.xml"/><Relationship Id="rId4" Type="http://schemas.openxmlformats.org/officeDocument/2006/relationships/slideLayout" Target="../slideLayouts/slideLayout1267.xml"/><Relationship Id="rId9" Type="http://schemas.openxmlformats.org/officeDocument/2006/relationships/image" Target="../media/image19.png"/></Relationships>
</file>

<file path=ppt/slideMasters/_rels/slideMaster92.xml.rels><?xml version="1.0" encoding="UTF-8" standalone="yes"?>
<Relationships xmlns="http://schemas.openxmlformats.org/package/2006/relationships"><Relationship Id="rId8" Type="http://schemas.openxmlformats.org/officeDocument/2006/relationships/slideLayout" Target="../slideLayouts/slideLayout1278.xml"/><Relationship Id="rId3" Type="http://schemas.openxmlformats.org/officeDocument/2006/relationships/slideLayout" Target="../slideLayouts/slideLayout1273.xml"/><Relationship Id="rId7" Type="http://schemas.openxmlformats.org/officeDocument/2006/relationships/slideLayout" Target="../slideLayouts/slideLayout1277.xml"/><Relationship Id="rId2" Type="http://schemas.openxmlformats.org/officeDocument/2006/relationships/slideLayout" Target="../slideLayouts/slideLayout1272.xml"/><Relationship Id="rId1" Type="http://schemas.openxmlformats.org/officeDocument/2006/relationships/slideLayout" Target="../slideLayouts/slideLayout1271.xml"/><Relationship Id="rId6" Type="http://schemas.openxmlformats.org/officeDocument/2006/relationships/slideLayout" Target="../slideLayouts/slideLayout1276.xml"/><Relationship Id="rId5" Type="http://schemas.openxmlformats.org/officeDocument/2006/relationships/slideLayout" Target="../slideLayouts/slideLayout1275.xml"/><Relationship Id="rId10" Type="http://schemas.openxmlformats.org/officeDocument/2006/relationships/image" Target="../media/image19.png"/><Relationship Id="rId4" Type="http://schemas.openxmlformats.org/officeDocument/2006/relationships/slideLayout" Target="../slideLayouts/slideLayout1274.xml"/><Relationship Id="rId9" Type="http://schemas.openxmlformats.org/officeDocument/2006/relationships/theme" Target="../theme/theme92.xml"/></Relationships>
</file>

<file path=ppt/slideMasters/_rels/slideMaster93.xml.rels><?xml version="1.0" encoding="UTF-8" standalone="yes"?>
<Relationships xmlns="http://schemas.openxmlformats.org/package/2006/relationships"><Relationship Id="rId8" Type="http://schemas.openxmlformats.org/officeDocument/2006/relationships/tags" Target="../tags/tag10.xml"/><Relationship Id="rId13" Type="http://schemas.openxmlformats.org/officeDocument/2006/relationships/image" Target="../media/image19.png"/><Relationship Id="rId3" Type="http://schemas.openxmlformats.org/officeDocument/2006/relationships/slideLayout" Target="../slideLayouts/slideLayout1281.xml"/><Relationship Id="rId7" Type="http://schemas.openxmlformats.org/officeDocument/2006/relationships/vmlDrawing" Target="../drawings/vmlDrawing6.vml"/><Relationship Id="rId12" Type="http://schemas.openxmlformats.org/officeDocument/2006/relationships/oleObject" Target="../embeddings/oleObject6.bin"/><Relationship Id="rId2" Type="http://schemas.openxmlformats.org/officeDocument/2006/relationships/slideLayout" Target="../slideLayouts/slideLayout1280.xml"/><Relationship Id="rId1" Type="http://schemas.openxmlformats.org/officeDocument/2006/relationships/slideLayout" Target="../slideLayouts/slideLayout1279.xml"/><Relationship Id="rId6" Type="http://schemas.openxmlformats.org/officeDocument/2006/relationships/theme" Target="../theme/theme93.xml"/><Relationship Id="rId11" Type="http://schemas.openxmlformats.org/officeDocument/2006/relationships/tags" Target="../tags/tag13.xml"/><Relationship Id="rId5" Type="http://schemas.openxmlformats.org/officeDocument/2006/relationships/slideLayout" Target="../slideLayouts/slideLayout1283.xml"/><Relationship Id="rId10" Type="http://schemas.openxmlformats.org/officeDocument/2006/relationships/tags" Target="../tags/tag12.xml"/><Relationship Id="rId4" Type="http://schemas.openxmlformats.org/officeDocument/2006/relationships/slideLayout" Target="../slideLayouts/slideLayout1282.xml"/><Relationship Id="rId9" Type="http://schemas.openxmlformats.org/officeDocument/2006/relationships/tags" Target="../tags/tag11.xml"/></Relationships>
</file>

<file path=ppt/slideMasters/_rels/slideMaster94.xml.rels><?xml version="1.0" encoding="UTF-8" standalone="yes"?>
<Relationships xmlns="http://schemas.openxmlformats.org/package/2006/relationships"><Relationship Id="rId8" Type="http://schemas.openxmlformats.org/officeDocument/2006/relationships/theme" Target="../theme/theme94.xml"/><Relationship Id="rId3" Type="http://schemas.openxmlformats.org/officeDocument/2006/relationships/slideLayout" Target="../slideLayouts/slideLayout1286.xml"/><Relationship Id="rId7" Type="http://schemas.openxmlformats.org/officeDocument/2006/relationships/slideLayout" Target="../slideLayouts/slideLayout1290.xml"/><Relationship Id="rId2" Type="http://schemas.openxmlformats.org/officeDocument/2006/relationships/slideLayout" Target="../slideLayouts/slideLayout1285.xml"/><Relationship Id="rId1" Type="http://schemas.openxmlformats.org/officeDocument/2006/relationships/slideLayout" Target="../slideLayouts/slideLayout1284.xml"/><Relationship Id="rId6" Type="http://schemas.openxmlformats.org/officeDocument/2006/relationships/slideLayout" Target="../slideLayouts/slideLayout1289.xml"/><Relationship Id="rId5" Type="http://schemas.openxmlformats.org/officeDocument/2006/relationships/slideLayout" Target="../slideLayouts/slideLayout1288.xml"/><Relationship Id="rId4" Type="http://schemas.openxmlformats.org/officeDocument/2006/relationships/slideLayout" Target="../slideLayouts/slideLayout1287.xml"/><Relationship Id="rId9" Type="http://schemas.openxmlformats.org/officeDocument/2006/relationships/image" Target="../media/image19.png"/></Relationships>
</file>

<file path=ppt/slideMasters/_rels/slideMaster95.xml.rels><?xml version="1.0" encoding="UTF-8" standalone="yes"?>
<Relationships xmlns="http://schemas.openxmlformats.org/package/2006/relationships"><Relationship Id="rId8" Type="http://schemas.openxmlformats.org/officeDocument/2006/relationships/slideLayout" Target="../slideLayouts/slideLayout1298.xml"/><Relationship Id="rId3" Type="http://schemas.openxmlformats.org/officeDocument/2006/relationships/slideLayout" Target="../slideLayouts/slideLayout1293.xml"/><Relationship Id="rId7" Type="http://schemas.openxmlformats.org/officeDocument/2006/relationships/slideLayout" Target="../slideLayouts/slideLayout1297.xml"/><Relationship Id="rId2" Type="http://schemas.openxmlformats.org/officeDocument/2006/relationships/slideLayout" Target="../slideLayouts/slideLayout1292.xml"/><Relationship Id="rId1" Type="http://schemas.openxmlformats.org/officeDocument/2006/relationships/slideLayout" Target="../slideLayouts/slideLayout1291.xml"/><Relationship Id="rId6" Type="http://schemas.openxmlformats.org/officeDocument/2006/relationships/slideLayout" Target="../slideLayouts/slideLayout1296.xml"/><Relationship Id="rId5" Type="http://schemas.openxmlformats.org/officeDocument/2006/relationships/slideLayout" Target="../slideLayouts/slideLayout1295.xml"/><Relationship Id="rId10" Type="http://schemas.openxmlformats.org/officeDocument/2006/relationships/image" Target="../media/image19.png"/><Relationship Id="rId4" Type="http://schemas.openxmlformats.org/officeDocument/2006/relationships/slideLayout" Target="../slideLayouts/slideLayout1294.xml"/><Relationship Id="rId9" Type="http://schemas.openxmlformats.org/officeDocument/2006/relationships/theme" Target="../theme/theme95.xml"/></Relationships>
</file>

<file path=ppt/slideMasters/_rels/slideMaster96.xml.rels><?xml version="1.0" encoding="UTF-8" standalone="yes"?>
<Relationships xmlns="http://schemas.openxmlformats.org/package/2006/relationships"><Relationship Id="rId8" Type="http://schemas.openxmlformats.org/officeDocument/2006/relationships/slideLayout" Target="../slideLayouts/slideLayout1306.xml"/><Relationship Id="rId13" Type="http://schemas.openxmlformats.org/officeDocument/2006/relationships/slideLayout" Target="../slideLayouts/slideLayout1311.xml"/><Relationship Id="rId18" Type="http://schemas.openxmlformats.org/officeDocument/2006/relationships/slideLayout" Target="../slideLayouts/slideLayout1316.xml"/><Relationship Id="rId26" Type="http://schemas.openxmlformats.org/officeDocument/2006/relationships/slideLayout" Target="../slideLayouts/slideLayout1324.xml"/><Relationship Id="rId3" Type="http://schemas.openxmlformats.org/officeDocument/2006/relationships/slideLayout" Target="../slideLayouts/slideLayout1301.xml"/><Relationship Id="rId21" Type="http://schemas.openxmlformats.org/officeDocument/2006/relationships/slideLayout" Target="../slideLayouts/slideLayout1319.xml"/><Relationship Id="rId7" Type="http://schemas.openxmlformats.org/officeDocument/2006/relationships/slideLayout" Target="../slideLayouts/slideLayout1305.xml"/><Relationship Id="rId12" Type="http://schemas.openxmlformats.org/officeDocument/2006/relationships/slideLayout" Target="../slideLayouts/slideLayout1310.xml"/><Relationship Id="rId17" Type="http://schemas.openxmlformats.org/officeDocument/2006/relationships/slideLayout" Target="../slideLayouts/slideLayout1315.xml"/><Relationship Id="rId25" Type="http://schemas.openxmlformats.org/officeDocument/2006/relationships/slideLayout" Target="../slideLayouts/slideLayout1323.xml"/><Relationship Id="rId2" Type="http://schemas.openxmlformats.org/officeDocument/2006/relationships/slideLayout" Target="../slideLayouts/slideLayout1300.xml"/><Relationship Id="rId16" Type="http://schemas.openxmlformats.org/officeDocument/2006/relationships/slideLayout" Target="../slideLayouts/slideLayout1314.xml"/><Relationship Id="rId20" Type="http://schemas.openxmlformats.org/officeDocument/2006/relationships/slideLayout" Target="../slideLayouts/slideLayout1318.xml"/><Relationship Id="rId29" Type="http://schemas.openxmlformats.org/officeDocument/2006/relationships/theme" Target="../theme/theme96.xml"/><Relationship Id="rId1" Type="http://schemas.openxmlformats.org/officeDocument/2006/relationships/slideLayout" Target="../slideLayouts/slideLayout1299.xml"/><Relationship Id="rId6" Type="http://schemas.openxmlformats.org/officeDocument/2006/relationships/slideLayout" Target="../slideLayouts/slideLayout1304.xml"/><Relationship Id="rId11" Type="http://schemas.openxmlformats.org/officeDocument/2006/relationships/slideLayout" Target="../slideLayouts/slideLayout1309.xml"/><Relationship Id="rId24" Type="http://schemas.openxmlformats.org/officeDocument/2006/relationships/slideLayout" Target="../slideLayouts/slideLayout1322.xml"/><Relationship Id="rId5" Type="http://schemas.openxmlformats.org/officeDocument/2006/relationships/slideLayout" Target="../slideLayouts/slideLayout1303.xml"/><Relationship Id="rId15" Type="http://schemas.openxmlformats.org/officeDocument/2006/relationships/slideLayout" Target="../slideLayouts/slideLayout1313.xml"/><Relationship Id="rId23" Type="http://schemas.openxmlformats.org/officeDocument/2006/relationships/slideLayout" Target="../slideLayouts/slideLayout1321.xml"/><Relationship Id="rId28" Type="http://schemas.openxmlformats.org/officeDocument/2006/relationships/slideLayout" Target="../slideLayouts/slideLayout1326.xml"/><Relationship Id="rId10" Type="http://schemas.openxmlformats.org/officeDocument/2006/relationships/slideLayout" Target="../slideLayouts/slideLayout1308.xml"/><Relationship Id="rId19" Type="http://schemas.openxmlformats.org/officeDocument/2006/relationships/slideLayout" Target="../slideLayouts/slideLayout1317.xml"/><Relationship Id="rId4" Type="http://schemas.openxmlformats.org/officeDocument/2006/relationships/slideLayout" Target="../slideLayouts/slideLayout1302.xml"/><Relationship Id="rId9" Type="http://schemas.openxmlformats.org/officeDocument/2006/relationships/slideLayout" Target="../slideLayouts/slideLayout1307.xml"/><Relationship Id="rId14" Type="http://schemas.openxmlformats.org/officeDocument/2006/relationships/slideLayout" Target="../slideLayouts/slideLayout1312.xml"/><Relationship Id="rId22" Type="http://schemas.openxmlformats.org/officeDocument/2006/relationships/slideLayout" Target="../slideLayouts/slideLayout1320.xml"/><Relationship Id="rId27" Type="http://schemas.openxmlformats.org/officeDocument/2006/relationships/slideLayout" Target="../slideLayouts/slideLayout1325.xml"/><Relationship Id="rId30" Type="http://schemas.openxmlformats.org/officeDocument/2006/relationships/image" Target="../media/image23.jpeg"/></Relationships>
</file>

<file path=ppt/slideMasters/_rels/slideMaster97.xml.rels><?xml version="1.0" encoding="UTF-8" standalone="yes"?>
<Relationships xmlns="http://schemas.openxmlformats.org/package/2006/relationships"><Relationship Id="rId8" Type="http://schemas.openxmlformats.org/officeDocument/2006/relationships/theme" Target="../theme/theme97.xml"/><Relationship Id="rId3" Type="http://schemas.openxmlformats.org/officeDocument/2006/relationships/slideLayout" Target="../slideLayouts/slideLayout1329.xml"/><Relationship Id="rId7" Type="http://schemas.openxmlformats.org/officeDocument/2006/relationships/slideLayout" Target="../slideLayouts/slideLayout1333.xml"/><Relationship Id="rId2" Type="http://schemas.openxmlformats.org/officeDocument/2006/relationships/slideLayout" Target="../slideLayouts/slideLayout1328.xml"/><Relationship Id="rId1" Type="http://schemas.openxmlformats.org/officeDocument/2006/relationships/slideLayout" Target="../slideLayouts/slideLayout1327.xml"/><Relationship Id="rId6" Type="http://schemas.openxmlformats.org/officeDocument/2006/relationships/slideLayout" Target="../slideLayouts/slideLayout1332.xml"/><Relationship Id="rId5" Type="http://schemas.openxmlformats.org/officeDocument/2006/relationships/slideLayout" Target="../slideLayouts/slideLayout1331.xml"/><Relationship Id="rId4" Type="http://schemas.openxmlformats.org/officeDocument/2006/relationships/slideLayout" Target="../slideLayouts/slideLayout1330.xml"/><Relationship Id="rId9" Type="http://schemas.openxmlformats.org/officeDocument/2006/relationships/image" Target="../media/image19.png"/></Relationships>
</file>

<file path=ppt/slideMasters/_rels/slideMaster98.xml.rels><?xml version="1.0" encoding="UTF-8" standalone="yes"?>
<Relationships xmlns="http://schemas.openxmlformats.org/package/2006/relationships"><Relationship Id="rId8" Type="http://schemas.openxmlformats.org/officeDocument/2006/relationships/slideLayout" Target="../slideLayouts/slideLayout1341.xml"/><Relationship Id="rId13" Type="http://schemas.openxmlformats.org/officeDocument/2006/relationships/slideLayout" Target="../slideLayouts/slideLayout1346.xml"/><Relationship Id="rId18" Type="http://schemas.openxmlformats.org/officeDocument/2006/relationships/slideLayout" Target="../slideLayouts/slideLayout1351.xml"/><Relationship Id="rId26" Type="http://schemas.openxmlformats.org/officeDocument/2006/relationships/slideLayout" Target="../slideLayouts/slideLayout1359.xml"/><Relationship Id="rId39" Type="http://schemas.openxmlformats.org/officeDocument/2006/relationships/image" Target="../media/image23.jpeg"/><Relationship Id="rId3" Type="http://schemas.openxmlformats.org/officeDocument/2006/relationships/slideLayout" Target="../slideLayouts/slideLayout1336.xml"/><Relationship Id="rId21" Type="http://schemas.openxmlformats.org/officeDocument/2006/relationships/slideLayout" Target="../slideLayouts/slideLayout1354.xml"/><Relationship Id="rId34" Type="http://schemas.openxmlformats.org/officeDocument/2006/relationships/slideLayout" Target="../slideLayouts/slideLayout1367.xml"/><Relationship Id="rId7" Type="http://schemas.openxmlformats.org/officeDocument/2006/relationships/slideLayout" Target="../slideLayouts/slideLayout1340.xml"/><Relationship Id="rId12" Type="http://schemas.openxmlformats.org/officeDocument/2006/relationships/slideLayout" Target="../slideLayouts/slideLayout1345.xml"/><Relationship Id="rId17" Type="http://schemas.openxmlformats.org/officeDocument/2006/relationships/slideLayout" Target="../slideLayouts/slideLayout1350.xml"/><Relationship Id="rId25" Type="http://schemas.openxmlformats.org/officeDocument/2006/relationships/slideLayout" Target="../slideLayouts/slideLayout1358.xml"/><Relationship Id="rId33" Type="http://schemas.openxmlformats.org/officeDocument/2006/relationships/slideLayout" Target="../slideLayouts/slideLayout1366.xml"/><Relationship Id="rId38" Type="http://schemas.openxmlformats.org/officeDocument/2006/relationships/theme" Target="../theme/theme98.xml"/><Relationship Id="rId2" Type="http://schemas.openxmlformats.org/officeDocument/2006/relationships/slideLayout" Target="../slideLayouts/slideLayout1335.xml"/><Relationship Id="rId16" Type="http://schemas.openxmlformats.org/officeDocument/2006/relationships/slideLayout" Target="../slideLayouts/slideLayout1349.xml"/><Relationship Id="rId20" Type="http://schemas.openxmlformats.org/officeDocument/2006/relationships/slideLayout" Target="../slideLayouts/slideLayout1353.xml"/><Relationship Id="rId29" Type="http://schemas.openxmlformats.org/officeDocument/2006/relationships/slideLayout" Target="../slideLayouts/slideLayout1362.xml"/><Relationship Id="rId1" Type="http://schemas.openxmlformats.org/officeDocument/2006/relationships/slideLayout" Target="../slideLayouts/slideLayout1334.xml"/><Relationship Id="rId6" Type="http://schemas.openxmlformats.org/officeDocument/2006/relationships/slideLayout" Target="../slideLayouts/slideLayout1339.xml"/><Relationship Id="rId11" Type="http://schemas.openxmlformats.org/officeDocument/2006/relationships/slideLayout" Target="../slideLayouts/slideLayout1344.xml"/><Relationship Id="rId24" Type="http://schemas.openxmlformats.org/officeDocument/2006/relationships/slideLayout" Target="../slideLayouts/slideLayout1357.xml"/><Relationship Id="rId32" Type="http://schemas.openxmlformats.org/officeDocument/2006/relationships/slideLayout" Target="../slideLayouts/slideLayout1365.xml"/><Relationship Id="rId37" Type="http://schemas.openxmlformats.org/officeDocument/2006/relationships/slideLayout" Target="../slideLayouts/slideLayout1370.xml"/><Relationship Id="rId5" Type="http://schemas.openxmlformats.org/officeDocument/2006/relationships/slideLayout" Target="../slideLayouts/slideLayout1338.xml"/><Relationship Id="rId15" Type="http://schemas.openxmlformats.org/officeDocument/2006/relationships/slideLayout" Target="../slideLayouts/slideLayout1348.xml"/><Relationship Id="rId23" Type="http://schemas.openxmlformats.org/officeDocument/2006/relationships/slideLayout" Target="../slideLayouts/slideLayout1356.xml"/><Relationship Id="rId28" Type="http://schemas.openxmlformats.org/officeDocument/2006/relationships/slideLayout" Target="../slideLayouts/slideLayout1361.xml"/><Relationship Id="rId36" Type="http://schemas.openxmlformats.org/officeDocument/2006/relationships/slideLayout" Target="../slideLayouts/slideLayout1369.xml"/><Relationship Id="rId10" Type="http://schemas.openxmlformats.org/officeDocument/2006/relationships/slideLayout" Target="../slideLayouts/slideLayout1343.xml"/><Relationship Id="rId19" Type="http://schemas.openxmlformats.org/officeDocument/2006/relationships/slideLayout" Target="../slideLayouts/slideLayout1352.xml"/><Relationship Id="rId31" Type="http://schemas.openxmlformats.org/officeDocument/2006/relationships/slideLayout" Target="../slideLayouts/slideLayout1364.xml"/><Relationship Id="rId4" Type="http://schemas.openxmlformats.org/officeDocument/2006/relationships/slideLayout" Target="../slideLayouts/slideLayout1337.xml"/><Relationship Id="rId9" Type="http://schemas.openxmlformats.org/officeDocument/2006/relationships/slideLayout" Target="../slideLayouts/slideLayout1342.xml"/><Relationship Id="rId14" Type="http://schemas.openxmlformats.org/officeDocument/2006/relationships/slideLayout" Target="../slideLayouts/slideLayout1347.xml"/><Relationship Id="rId22" Type="http://schemas.openxmlformats.org/officeDocument/2006/relationships/slideLayout" Target="../slideLayouts/slideLayout1355.xml"/><Relationship Id="rId27" Type="http://schemas.openxmlformats.org/officeDocument/2006/relationships/slideLayout" Target="../slideLayouts/slideLayout1360.xml"/><Relationship Id="rId30" Type="http://schemas.openxmlformats.org/officeDocument/2006/relationships/slideLayout" Target="../slideLayouts/slideLayout1363.xml"/><Relationship Id="rId35" Type="http://schemas.openxmlformats.org/officeDocument/2006/relationships/slideLayout" Target="../slideLayouts/slideLayout1368.xml"/></Relationships>
</file>

<file path=ppt/slideMasters/_rels/slideMaster99.xml.rels><?xml version="1.0" encoding="UTF-8" standalone="yes"?>
<Relationships xmlns="http://schemas.openxmlformats.org/package/2006/relationships"><Relationship Id="rId8" Type="http://schemas.openxmlformats.org/officeDocument/2006/relationships/slideLayout" Target="../slideLayouts/slideLayout1378.xml"/><Relationship Id="rId13" Type="http://schemas.openxmlformats.org/officeDocument/2006/relationships/slideLayout" Target="../slideLayouts/slideLayout1383.xml"/><Relationship Id="rId18" Type="http://schemas.openxmlformats.org/officeDocument/2006/relationships/slideLayout" Target="../slideLayouts/slideLayout1388.xml"/><Relationship Id="rId26" Type="http://schemas.openxmlformats.org/officeDocument/2006/relationships/slideLayout" Target="../slideLayouts/slideLayout1396.xml"/><Relationship Id="rId3" Type="http://schemas.openxmlformats.org/officeDocument/2006/relationships/slideLayout" Target="../slideLayouts/slideLayout1373.xml"/><Relationship Id="rId21" Type="http://schemas.openxmlformats.org/officeDocument/2006/relationships/slideLayout" Target="../slideLayouts/slideLayout1391.xml"/><Relationship Id="rId7" Type="http://schemas.openxmlformats.org/officeDocument/2006/relationships/slideLayout" Target="../slideLayouts/slideLayout1377.xml"/><Relationship Id="rId12" Type="http://schemas.openxmlformats.org/officeDocument/2006/relationships/slideLayout" Target="../slideLayouts/slideLayout1382.xml"/><Relationship Id="rId17" Type="http://schemas.openxmlformats.org/officeDocument/2006/relationships/slideLayout" Target="../slideLayouts/slideLayout1387.xml"/><Relationship Id="rId25" Type="http://schemas.openxmlformats.org/officeDocument/2006/relationships/slideLayout" Target="../slideLayouts/slideLayout1395.xml"/><Relationship Id="rId2" Type="http://schemas.openxmlformats.org/officeDocument/2006/relationships/slideLayout" Target="../slideLayouts/slideLayout1372.xml"/><Relationship Id="rId16" Type="http://schemas.openxmlformats.org/officeDocument/2006/relationships/slideLayout" Target="../slideLayouts/slideLayout1386.xml"/><Relationship Id="rId20" Type="http://schemas.openxmlformats.org/officeDocument/2006/relationships/slideLayout" Target="../slideLayouts/slideLayout1390.xml"/><Relationship Id="rId29" Type="http://schemas.openxmlformats.org/officeDocument/2006/relationships/slideLayout" Target="../slideLayouts/slideLayout1399.xml"/><Relationship Id="rId1" Type="http://schemas.openxmlformats.org/officeDocument/2006/relationships/slideLayout" Target="../slideLayouts/slideLayout1371.xml"/><Relationship Id="rId6" Type="http://schemas.openxmlformats.org/officeDocument/2006/relationships/slideLayout" Target="../slideLayouts/slideLayout1376.xml"/><Relationship Id="rId11" Type="http://schemas.openxmlformats.org/officeDocument/2006/relationships/slideLayout" Target="../slideLayouts/slideLayout1381.xml"/><Relationship Id="rId24" Type="http://schemas.openxmlformats.org/officeDocument/2006/relationships/slideLayout" Target="../slideLayouts/slideLayout1394.xml"/><Relationship Id="rId5" Type="http://schemas.openxmlformats.org/officeDocument/2006/relationships/slideLayout" Target="../slideLayouts/slideLayout1375.xml"/><Relationship Id="rId15" Type="http://schemas.openxmlformats.org/officeDocument/2006/relationships/slideLayout" Target="../slideLayouts/slideLayout1385.xml"/><Relationship Id="rId23" Type="http://schemas.openxmlformats.org/officeDocument/2006/relationships/slideLayout" Target="../slideLayouts/slideLayout1393.xml"/><Relationship Id="rId28" Type="http://schemas.openxmlformats.org/officeDocument/2006/relationships/slideLayout" Target="../slideLayouts/slideLayout1398.xml"/><Relationship Id="rId10" Type="http://schemas.openxmlformats.org/officeDocument/2006/relationships/slideLayout" Target="../slideLayouts/slideLayout1380.xml"/><Relationship Id="rId19" Type="http://schemas.openxmlformats.org/officeDocument/2006/relationships/slideLayout" Target="../slideLayouts/slideLayout1389.xml"/><Relationship Id="rId31" Type="http://schemas.openxmlformats.org/officeDocument/2006/relationships/image" Target="../media/image23.jpeg"/><Relationship Id="rId4" Type="http://schemas.openxmlformats.org/officeDocument/2006/relationships/slideLayout" Target="../slideLayouts/slideLayout1374.xml"/><Relationship Id="rId9" Type="http://schemas.openxmlformats.org/officeDocument/2006/relationships/slideLayout" Target="../slideLayouts/slideLayout1379.xml"/><Relationship Id="rId14" Type="http://schemas.openxmlformats.org/officeDocument/2006/relationships/slideLayout" Target="../slideLayouts/slideLayout1384.xml"/><Relationship Id="rId22" Type="http://schemas.openxmlformats.org/officeDocument/2006/relationships/slideLayout" Target="../slideLayouts/slideLayout1392.xml"/><Relationship Id="rId27" Type="http://schemas.openxmlformats.org/officeDocument/2006/relationships/slideLayout" Target="../slideLayouts/slideLayout1397.xml"/><Relationship Id="rId30" Type="http://schemas.openxmlformats.org/officeDocument/2006/relationships/theme" Target="../theme/theme9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07" y="655431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1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800" noProof="0" dirty="0" smtClean="0">
                <a:solidFill>
                  <a:srgbClr val="002776"/>
                </a:solidFill>
                <a:cs typeface="Arial" charset="0"/>
              </a:rPr>
              <a:t>© 2015 Deloitte Consulting S.L.U.</a:t>
            </a:r>
            <a:endParaRPr lang="en-AU" sz="800" noProof="0"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p:nvPicPr>
        <p:blipFill>
          <a:blip r:embed="rId9" cstate="screen">
            <a:extLst>
              <a:ext uri="{28A0092B-C50C-407E-A947-70E740481C1C}">
                <a14:useLocalDpi xmlns:a14="http://schemas.microsoft.com/office/drawing/2010/main" val="0"/>
              </a:ext>
            </a:extLst>
          </a:blip>
          <a:srcRect/>
          <a:stretch>
            <a:fillRect/>
          </a:stretch>
        </p:blipFill>
        <p:spPr bwMode="auto">
          <a:xfrm>
            <a:off x="8553407"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57534528"/>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bwMode="gray">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bwMode="gray">
          <a:xfrm>
            <a:off x="430212" y="482702"/>
            <a:ext cx="9059863" cy="293607"/>
          </a:xfrm>
          <a:prstGeom prst="rect">
            <a:avLst/>
          </a:prstGeom>
          <a:noFill/>
          <a:ln w="9525">
            <a:noFill/>
            <a:miter lim="800000"/>
            <a:headEnd/>
            <a:tailEnd/>
          </a:ln>
        </p:spPr>
        <p:txBody>
          <a:bodyPr vert="horz" wrap="square" lIns="0" tIns="0" rIns="0" bIns="0" numCol="1" anchor="b" anchorCtr="0" compatLnSpc="1">
            <a:prstTxWarp prst="textNoShape">
              <a:avLst/>
            </a:prstTxWarp>
            <a:spAutoFit/>
          </a:bodyPr>
          <a:lstStyle/>
          <a:p>
            <a:pPr lvl="0"/>
            <a:r>
              <a:rPr lang="en-US" smtClean="0"/>
              <a:t>Click to edit Master title style</a:t>
            </a:r>
          </a:p>
        </p:txBody>
      </p:sp>
      <p:sp>
        <p:nvSpPr>
          <p:cNvPr id="5123" name="Rectangle 3"/>
          <p:cNvSpPr>
            <a:spLocks noGrp="1" noChangeArrowheads="1"/>
          </p:cNvSpPr>
          <p:nvPr>
            <p:ph type="body" idx="1"/>
          </p:nvPr>
        </p:nvSpPr>
        <p:spPr bwMode="gray">
          <a:xfrm>
            <a:off x="415942" y="1123974"/>
            <a:ext cx="9074150" cy="518477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3019818" name="Line 42"/>
          <p:cNvSpPr>
            <a:spLocks noChangeShapeType="1"/>
          </p:cNvSpPr>
          <p:nvPr/>
        </p:nvSpPr>
        <p:spPr bwMode="gray">
          <a:xfrm>
            <a:off x="425450" y="806450"/>
            <a:ext cx="9050338" cy="0"/>
          </a:xfrm>
          <a:prstGeom prst="line">
            <a:avLst/>
          </a:prstGeom>
          <a:noFill/>
          <a:ln w="19050">
            <a:solidFill>
              <a:schemeClr val="accent1"/>
            </a:solidFill>
            <a:round/>
            <a:headEnd/>
            <a:tailEnd/>
          </a:ln>
          <a:effectLst/>
        </p:spPr>
        <p:txBody>
          <a:bodyPr wrap="none" lIns="91399" tIns="45701" rIns="91399" bIns="45701" anchor="ctr"/>
          <a:lstStyle/>
          <a:p>
            <a:pPr algn="ctr" defTabSz="913939" eaLnBrk="0" fontAlgn="base" hangingPunct="0">
              <a:spcBef>
                <a:spcPct val="50000"/>
              </a:spcBef>
              <a:spcAft>
                <a:spcPct val="0"/>
              </a:spcAft>
              <a:defRPr/>
            </a:pPr>
            <a:endParaRPr lang="es-ES" sz="1200">
              <a:solidFill>
                <a:srgbClr val="000000"/>
              </a:solidFill>
            </a:endParaRPr>
          </a:p>
        </p:txBody>
      </p:sp>
      <p:pic>
        <p:nvPicPr>
          <p:cNvPr id="5125" name="Picture 51" descr="DEL_COL"/>
          <p:cNvPicPr>
            <a:picLocks noChangeAspect="1" noChangeArrowheads="1"/>
          </p:cNvPicPr>
          <p:nvPr/>
        </p:nvPicPr>
        <p:blipFill>
          <a:blip r:embed="rId13" cstate="screen">
            <a:extLst>
              <a:ext uri="{28A0092B-C50C-407E-A947-70E740481C1C}">
                <a14:useLocalDpi xmlns:a14="http://schemas.microsoft.com/office/drawing/2010/main" val="0"/>
              </a:ext>
            </a:extLst>
          </a:blip>
          <a:srcRect/>
          <a:stretch>
            <a:fillRect/>
          </a:stretch>
        </p:blipFill>
        <p:spPr bwMode="gray">
          <a:xfrm>
            <a:off x="431828" y="6645275"/>
            <a:ext cx="690563" cy="139700"/>
          </a:xfrm>
          <a:prstGeom prst="rect">
            <a:avLst/>
          </a:prstGeom>
          <a:noFill/>
          <a:ln w="9525">
            <a:noFill/>
            <a:miter lim="800000"/>
            <a:headEnd/>
            <a:tailEnd/>
          </a:ln>
        </p:spPr>
      </p:pic>
      <p:sp>
        <p:nvSpPr>
          <p:cNvPr id="74789" name="Rectangle 37"/>
          <p:cNvSpPr>
            <a:spLocks noChangeArrowheads="1"/>
          </p:cNvSpPr>
          <p:nvPr/>
        </p:nvSpPr>
        <p:spPr bwMode="auto">
          <a:xfrm>
            <a:off x="7329488" y="188913"/>
            <a:ext cx="2133600" cy="431800"/>
          </a:xfrm>
          <a:prstGeom prst="rect">
            <a:avLst/>
          </a:prstGeom>
          <a:noFill/>
          <a:ln w="9525" algn="ctr">
            <a:solidFill>
              <a:srgbClr val="969696"/>
            </a:solidFill>
            <a:miter lim="800000"/>
            <a:headEnd/>
            <a:tailEnd/>
          </a:ln>
          <a:effectLst/>
        </p:spPr>
        <p:txBody>
          <a:bodyPr wrap="none" lIns="46781" tIns="46781" rIns="46781" bIns="46781" anchor="ctr"/>
          <a:lstStyle/>
          <a:p>
            <a:pPr algn="ctr" defTabSz="913939" eaLnBrk="0" fontAlgn="base" hangingPunct="0">
              <a:spcBef>
                <a:spcPct val="20000"/>
              </a:spcBef>
              <a:spcAft>
                <a:spcPct val="0"/>
              </a:spcAft>
              <a:defRPr/>
            </a:pPr>
            <a:r>
              <a:rPr lang="es-ES_tradnl" sz="1000" b="1">
                <a:solidFill>
                  <a:srgbClr val="969696"/>
                </a:solidFill>
              </a:rPr>
              <a:t>BORRADOR PARA SU REVISIÓN</a:t>
            </a:r>
          </a:p>
          <a:p>
            <a:pPr algn="ctr" defTabSz="913939" eaLnBrk="0" fontAlgn="base" hangingPunct="0">
              <a:spcBef>
                <a:spcPct val="20000"/>
              </a:spcBef>
              <a:spcAft>
                <a:spcPct val="0"/>
              </a:spcAft>
              <a:defRPr/>
            </a:pPr>
            <a:r>
              <a:rPr lang="es-ES_tradnl" sz="1000" b="1">
                <a:solidFill>
                  <a:srgbClr val="969696"/>
                </a:solidFill>
              </a:rPr>
              <a:t>SUJETO A CAMBIOS</a:t>
            </a:r>
          </a:p>
        </p:txBody>
      </p:sp>
      <p:sp>
        <p:nvSpPr>
          <p:cNvPr id="5128"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defTabSz="913939" fontAlgn="base">
              <a:spcBef>
                <a:spcPct val="0"/>
              </a:spcBef>
              <a:spcAft>
                <a:spcPct val="0"/>
              </a:spcAft>
              <a:defRPr/>
            </a:pPr>
            <a:r>
              <a:rPr lang="nl-NL" smtClean="0">
                <a:solidFill>
                  <a:srgbClr val="000000"/>
                </a:solidFill>
              </a:rPr>
              <a:t>- </a:t>
            </a:r>
            <a:fld id="{A342DF0F-C913-41FF-8340-22D67B69C41D}" type="slidenum">
              <a:rPr lang="nl-NL" smtClean="0">
                <a:solidFill>
                  <a:srgbClr val="000000"/>
                </a:solidFill>
              </a:rPr>
              <a:pPr defTabSz="913939" fontAlgn="base">
                <a:spcBef>
                  <a:spcPct val="0"/>
                </a:spcBef>
                <a:spcAft>
                  <a:spcPct val="0"/>
                </a:spcAft>
                <a:defRPr/>
              </a:pPr>
              <a:t>‹#›</a:t>
            </a:fld>
            <a:r>
              <a:rPr lang="nl-NL" smtClean="0">
                <a:solidFill>
                  <a:srgbClr val="000000"/>
                </a:solidFill>
              </a:rPr>
              <a:t> -</a:t>
            </a:r>
            <a:endParaRPr lang="nl-NL">
              <a:solidFill>
                <a:srgbClr val="000000"/>
              </a:solidFill>
            </a:endParaRPr>
          </a:p>
        </p:txBody>
      </p:sp>
      <p:pic>
        <p:nvPicPr>
          <p:cNvPr id="2" name="Picture 5" descr="Feria Valencia.jpg"/>
          <p:cNvPicPr>
            <a:picLocks noChangeAspect="1"/>
          </p:cNvPicPr>
          <p:nvPr/>
        </p:nvPicPr>
        <p:blipFill>
          <a:blip r:embed="rId14" cstate="screen">
            <a:extLst>
              <a:ext uri="{28A0092B-C50C-407E-A947-70E740481C1C}">
                <a14:useLocalDpi xmlns:a14="http://schemas.microsoft.com/office/drawing/2010/main" val="0"/>
              </a:ext>
            </a:extLst>
          </a:blip>
          <a:srcRect/>
          <a:stretch>
            <a:fillRect/>
          </a:stretch>
        </p:blipFill>
        <p:spPr bwMode="auto">
          <a:xfrm>
            <a:off x="8853488" y="6496050"/>
            <a:ext cx="787400" cy="349250"/>
          </a:xfrm>
          <a:prstGeom prst="rect">
            <a:avLst/>
          </a:prstGeom>
          <a:noFill/>
          <a:ln w="9525">
            <a:noFill/>
            <a:miter lim="800000"/>
            <a:headEnd/>
            <a:tailEnd/>
          </a:ln>
        </p:spPr>
      </p:pic>
    </p:spTree>
    <p:extLst>
      <p:ext uri="{BB962C8B-B14F-4D97-AF65-F5344CB8AC3E}">
        <p14:creationId xmlns:p14="http://schemas.microsoft.com/office/powerpoint/2010/main" val="2735968726"/>
      </p:ext>
    </p:extLst>
  </p:cSld>
  <p:clrMap bg1="lt1" tx1="dk1" bg2="lt2" tx2="dk2" accent1="accent1" accent2="accent2" accent3="accent3" accent4="accent4" accent5="accent5" accent6="accent6" hlink="hlink" folHlink="folHlink"/>
  <p:sldLayoutIdLst>
    <p:sldLayoutId id="2147483774" r:id="rId1"/>
    <p:sldLayoutId id="2147483775" r:id="rId2"/>
    <p:sldLayoutId id="2147483776" r:id="rId3"/>
    <p:sldLayoutId id="2147483777" r:id="rId4"/>
    <p:sldLayoutId id="2147483778" r:id="rId5"/>
    <p:sldLayoutId id="2147483779" r:id="rId6"/>
    <p:sldLayoutId id="2147483780" r:id="rId7"/>
    <p:sldLayoutId id="2147483781" r:id="rId8"/>
    <p:sldLayoutId id="2147483782" r:id="rId9"/>
    <p:sldLayoutId id="2147483783" r:id="rId10"/>
    <p:sldLayoutId id="2147483784" r:id="rId11"/>
  </p:sldLayoutIdLst>
  <p:hf hdr="0" ftr="0" dt="0"/>
  <p:txStyles>
    <p:titleStyle>
      <a:lvl1pPr algn="l" rtl="0" eaLnBrk="0" fontAlgn="base" hangingPunct="0">
        <a:lnSpc>
          <a:spcPct val="106000"/>
        </a:lnSpc>
        <a:spcBef>
          <a:spcPct val="0"/>
        </a:spcBef>
        <a:spcAft>
          <a:spcPct val="0"/>
        </a:spcAft>
        <a:defRPr b="1">
          <a:solidFill>
            <a:schemeClr val="tx1"/>
          </a:solidFill>
          <a:latin typeface="+mj-lt"/>
          <a:ea typeface="+mj-ea"/>
          <a:cs typeface="+mj-cs"/>
        </a:defRPr>
      </a:lvl1pPr>
      <a:lvl2pPr algn="l" rtl="0" eaLnBrk="0" fontAlgn="base" hangingPunct="0">
        <a:lnSpc>
          <a:spcPct val="106000"/>
        </a:lnSpc>
        <a:spcBef>
          <a:spcPct val="0"/>
        </a:spcBef>
        <a:spcAft>
          <a:spcPct val="0"/>
        </a:spcAft>
        <a:defRPr b="1">
          <a:solidFill>
            <a:schemeClr val="tx1"/>
          </a:solidFill>
          <a:latin typeface="Arial" charset="0"/>
        </a:defRPr>
      </a:lvl2pPr>
      <a:lvl3pPr algn="l" rtl="0" eaLnBrk="0" fontAlgn="base" hangingPunct="0">
        <a:lnSpc>
          <a:spcPct val="106000"/>
        </a:lnSpc>
        <a:spcBef>
          <a:spcPct val="0"/>
        </a:spcBef>
        <a:spcAft>
          <a:spcPct val="0"/>
        </a:spcAft>
        <a:defRPr b="1">
          <a:solidFill>
            <a:schemeClr val="tx1"/>
          </a:solidFill>
          <a:latin typeface="Arial" charset="0"/>
        </a:defRPr>
      </a:lvl3pPr>
      <a:lvl4pPr algn="l" rtl="0" eaLnBrk="0" fontAlgn="base" hangingPunct="0">
        <a:lnSpc>
          <a:spcPct val="106000"/>
        </a:lnSpc>
        <a:spcBef>
          <a:spcPct val="0"/>
        </a:spcBef>
        <a:spcAft>
          <a:spcPct val="0"/>
        </a:spcAft>
        <a:defRPr b="1">
          <a:solidFill>
            <a:schemeClr val="tx1"/>
          </a:solidFill>
          <a:latin typeface="Arial" charset="0"/>
        </a:defRPr>
      </a:lvl4pPr>
      <a:lvl5pPr algn="l" rtl="0" eaLnBrk="0" fontAlgn="base" hangingPunct="0">
        <a:lnSpc>
          <a:spcPct val="106000"/>
        </a:lnSpc>
        <a:spcBef>
          <a:spcPct val="0"/>
        </a:spcBef>
        <a:spcAft>
          <a:spcPct val="0"/>
        </a:spcAft>
        <a:defRPr b="1">
          <a:solidFill>
            <a:schemeClr val="tx1"/>
          </a:solidFill>
          <a:latin typeface="Arial" charset="0"/>
        </a:defRPr>
      </a:lvl5pPr>
      <a:lvl6pPr marL="456982" algn="l" rtl="0" fontAlgn="base">
        <a:lnSpc>
          <a:spcPct val="106000"/>
        </a:lnSpc>
        <a:spcBef>
          <a:spcPct val="0"/>
        </a:spcBef>
        <a:spcAft>
          <a:spcPct val="0"/>
        </a:spcAft>
        <a:defRPr b="1">
          <a:solidFill>
            <a:schemeClr val="tx1"/>
          </a:solidFill>
          <a:latin typeface="Arial" charset="0"/>
        </a:defRPr>
      </a:lvl6pPr>
      <a:lvl7pPr marL="913965" algn="l" rtl="0" fontAlgn="base">
        <a:lnSpc>
          <a:spcPct val="106000"/>
        </a:lnSpc>
        <a:spcBef>
          <a:spcPct val="0"/>
        </a:spcBef>
        <a:spcAft>
          <a:spcPct val="0"/>
        </a:spcAft>
        <a:defRPr b="1">
          <a:solidFill>
            <a:schemeClr val="tx1"/>
          </a:solidFill>
          <a:latin typeface="Arial" charset="0"/>
        </a:defRPr>
      </a:lvl7pPr>
      <a:lvl8pPr marL="1370947" algn="l" rtl="0" fontAlgn="base">
        <a:lnSpc>
          <a:spcPct val="106000"/>
        </a:lnSpc>
        <a:spcBef>
          <a:spcPct val="0"/>
        </a:spcBef>
        <a:spcAft>
          <a:spcPct val="0"/>
        </a:spcAft>
        <a:defRPr b="1">
          <a:solidFill>
            <a:schemeClr val="tx1"/>
          </a:solidFill>
          <a:latin typeface="Arial" charset="0"/>
        </a:defRPr>
      </a:lvl8pPr>
      <a:lvl9pPr marL="1827931" algn="l" rtl="0" fontAlgn="base">
        <a:lnSpc>
          <a:spcPct val="106000"/>
        </a:lnSpc>
        <a:spcBef>
          <a:spcPct val="0"/>
        </a:spcBef>
        <a:spcAft>
          <a:spcPct val="0"/>
        </a:spcAft>
        <a:defRPr b="1">
          <a:solidFill>
            <a:schemeClr val="tx1"/>
          </a:solidFill>
          <a:latin typeface="Arial" charset="0"/>
        </a:defRPr>
      </a:lvl9pPr>
    </p:titleStyle>
    <p:bodyStyle>
      <a:lvl1pPr marL="177715" indent="-177715" algn="l" rtl="0" eaLnBrk="0" fontAlgn="base" hangingPunct="0">
        <a:lnSpc>
          <a:spcPct val="106000"/>
        </a:lnSpc>
        <a:spcBef>
          <a:spcPct val="80000"/>
        </a:spcBef>
        <a:spcAft>
          <a:spcPct val="0"/>
        </a:spcAft>
        <a:buClr>
          <a:schemeClr val="tx1"/>
        </a:buClr>
        <a:buFont typeface="Wingdings 2" pitchFamily="18" charset="2"/>
        <a:buChar char="¡"/>
        <a:defRPr sz="1400">
          <a:solidFill>
            <a:schemeClr val="tx1"/>
          </a:solidFill>
          <a:latin typeface="+mn-lt"/>
          <a:ea typeface="+mn-ea"/>
          <a:cs typeface="+mn-cs"/>
        </a:defRPr>
      </a:lvl1pPr>
      <a:lvl2pPr marL="628354" indent="-177715" algn="l" rtl="0" eaLnBrk="0" fontAlgn="base" hangingPunct="0">
        <a:lnSpc>
          <a:spcPct val="106000"/>
        </a:lnSpc>
        <a:spcBef>
          <a:spcPct val="80000"/>
        </a:spcBef>
        <a:spcAft>
          <a:spcPct val="0"/>
        </a:spcAft>
        <a:buClr>
          <a:schemeClr val="tx1"/>
        </a:buClr>
        <a:buFont typeface="Arial" charset="0"/>
        <a:buChar char="–"/>
        <a:defRPr sz="1200">
          <a:solidFill>
            <a:schemeClr val="tx1"/>
          </a:solidFill>
          <a:latin typeface="+mn-lt"/>
        </a:defRPr>
      </a:lvl2pPr>
      <a:lvl3pPr marL="1059943" indent="-180890" algn="l" rtl="0" eaLnBrk="0" fontAlgn="base" hangingPunct="0">
        <a:lnSpc>
          <a:spcPct val="106000"/>
        </a:lnSpc>
        <a:spcBef>
          <a:spcPct val="40000"/>
        </a:spcBef>
        <a:spcAft>
          <a:spcPct val="0"/>
        </a:spcAft>
        <a:buClr>
          <a:schemeClr val="tx1"/>
        </a:buClr>
        <a:buFont typeface="Wingdings" pitchFamily="2" charset="2"/>
        <a:buChar char="§"/>
        <a:defRPr sz="1200">
          <a:solidFill>
            <a:schemeClr val="tx1"/>
          </a:solidFill>
          <a:latin typeface="+mn-lt"/>
        </a:defRPr>
      </a:lvl3pPr>
      <a:lvl4pPr marL="1588331" indent="-195171" algn="l" rtl="0" eaLnBrk="0" fontAlgn="base" hangingPunct="0">
        <a:lnSpc>
          <a:spcPct val="110000"/>
        </a:lnSpc>
        <a:spcBef>
          <a:spcPct val="20000"/>
        </a:spcBef>
        <a:spcAft>
          <a:spcPct val="0"/>
        </a:spcAft>
        <a:buClr>
          <a:schemeClr val="tx1"/>
        </a:buClr>
        <a:buFont typeface="Arial" charset="0"/>
        <a:buChar char="–"/>
        <a:defRPr sz="1200">
          <a:solidFill>
            <a:schemeClr val="tx1"/>
          </a:solidFill>
          <a:latin typeface="+mn-lt"/>
        </a:defRPr>
      </a:lvl4pPr>
      <a:lvl5pPr marL="2004061" indent="-236425" algn="l" rtl="0" eaLnBrk="0" fontAlgn="base" hangingPunct="0">
        <a:spcBef>
          <a:spcPct val="20000"/>
        </a:spcBef>
        <a:spcAft>
          <a:spcPct val="0"/>
        </a:spcAft>
        <a:buClr>
          <a:schemeClr val="tx1"/>
        </a:buClr>
        <a:buFont typeface="Wingdings" pitchFamily="2" charset="2"/>
        <a:buChar char="§"/>
        <a:defRPr sz="1200">
          <a:solidFill>
            <a:schemeClr val="tx1"/>
          </a:solidFill>
          <a:latin typeface="+mn-lt"/>
        </a:defRPr>
      </a:lvl5pPr>
      <a:lvl6pPr marL="2461041" indent="-236425" algn="l" rtl="0" fontAlgn="base">
        <a:spcBef>
          <a:spcPct val="20000"/>
        </a:spcBef>
        <a:spcAft>
          <a:spcPct val="0"/>
        </a:spcAft>
        <a:buClr>
          <a:schemeClr val="tx1"/>
        </a:buClr>
        <a:buFont typeface="Wingdings" pitchFamily="2" charset="2"/>
        <a:buChar char="§"/>
        <a:defRPr sz="1200">
          <a:solidFill>
            <a:schemeClr val="tx1"/>
          </a:solidFill>
          <a:latin typeface="+mn-lt"/>
        </a:defRPr>
      </a:lvl6pPr>
      <a:lvl7pPr marL="2918024" indent="-236425" algn="l" rtl="0" fontAlgn="base">
        <a:spcBef>
          <a:spcPct val="20000"/>
        </a:spcBef>
        <a:spcAft>
          <a:spcPct val="0"/>
        </a:spcAft>
        <a:buClr>
          <a:schemeClr val="tx1"/>
        </a:buClr>
        <a:buFont typeface="Wingdings" pitchFamily="2" charset="2"/>
        <a:buChar char="§"/>
        <a:defRPr sz="1200">
          <a:solidFill>
            <a:schemeClr val="tx1"/>
          </a:solidFill>
          <a:latin typeface="+mn-lt"/>
        </a:defRPr>
      </a:lvl7pPr>
      <a:lvl8pPr marL="3375015" indent="-236425" algn="l" rtl="0" fontAlgn="base">
        <a:spcBef>
          <a:spcPct val="20000"/>
        </a:spcBef>
        <a:spcAft>
          <a:spcPct val="0"/>
        </a:spcAft>
        <a:buClr>
          <a:schemeClr val="tx1"/>
        </a:buClr>
        <a:buFont typeface="Wingdings" pitchFamily="2" charset="2"/>
        <a:buChar char="§"/>
        <a:defRPr sz="1200">
          <a:solidFill>
            <a:schemeClr val="tx1"/>
          </a:solidFill>
          <a:latin typeface="+mn-lt"/>
        </a:defRPr>
      </a:lvl8pPr>
      <a:lvl9pPr marL="3831987" indent="-236425" algn="l" rtl="0" fontAlgn="base">
        <a:spcBef>
          <a:spcPct val="20000"/>
        </a:spcBef>
        <a:spcAft>
          <a:spcPct val="0"/>
        </a:spcAft>
        <a:buClr>
          <a:schemeClr val="tx1"/>
        </a:buClr>
        <a:buFont typeface="Wingdings" pitchFamily="2" charset="2"/>
        <a:buChar char="§"/>
        <a:defRPr sz="1200">
          <a:solidFill>
            <a:schemeClr val="tx1"/>
          </a:solidFill>
          <a:latin typeface="+mn-lt"/>
        </a:defRPr>
      </a:lvl9pPr>
    </p:bodyStyle>
    <p:other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graphicFrame>
        <p:nvGraphicFramePr>
          <p:cNvPr id="1026" name="AutoShape 95"/>
          <p:cNvGraphicFramePr>
            <a:graphicFrameLocks/>
          </p:cNvGraphicFramePr>
          <p:nvPr>
            <p:custDataLst>
              <p:tags r:id="rId9"/>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45093" name="think-cell Slide" r:id="rId13" imgW="0" imgH="0" progId="">
                  <p:embed/>
                </p:oleObj>
              </mc:Choice>
              <mc:Fallback>
                <p:oleObj name="think-cell Slide" r:id="rId13"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Slide Number Placeholder 9"/>
          <p:cNvSpPr>
            <a:spLocks noGrp="1"/>
          </p:cNvSpPr>
          <p:nvPr>
            <p:ph type="sldNum" sz="quarter" idx="4"/>
            <p:custDataLst>
              <p:tags r:id="rId10"/>
            </p:custDataLst>
          </p:nvPr>
        </p:nvSpPr>
        <p:spPr>
          <a:xfrm>
            <a:off x="450586" y="6554789"/>
            <a:ext cx="374915" cy="142875"/>
          </a:xfrm>
          <a:prstGeom prst="rect">
            <a:avLst/>
          </a:prstGeom>
        </p:spPr>
        <p:txBody>
          <a:bodyPr vert="horz" wrap="square" lIns="0" tIns="0" rIns="0" bIns="0" numCol="1" anchor="t" anchorCtr="0" compatLnSpc="1">
            <a:prstTxWarp prst="textNoShape">
              <a:avLst/>
            </a:prstTxWarp>
            <a:spAutoFit/>
          </a:bodyPr>
          <a:lstStyle>
            <a:lvl1pPr eaLnBrk="1" hangingPunct="1">
              <a:lnSpc>
                <a:spcPts val="1125"/>
              </a:lnSpc>
              <a:defRPr sz="900" b="1">
                <a:solidFill>
                  <a:schemeClr val="tx2"/>
                </a:solidFill>
              </a:defRPr>
            </a:lvl1pPr>
          </a:lstStyle>
          <a:p>
            <a:pPr defTabSz="914400" fontAlgn="base">
              <a:spcBef>
                <a:spcPct val="0"/>
              </a:spcBef>
              <a:spcAft>
                <a:spcPct val="0"/>
              </a:spcAft>
              <a:defRPr/>
            </a:pPr>
            <a:fld id="{0205B473-E7D5-4BA2-B8EE-72C5A5C38F4E}" type="slidenum">
              <a:rPr lang="en-US" altLang="es-EC" smtClean="0">
                <a:solidFill>
                  <a:srgbClr val="002776"/>
                </a:solidFill>
                <a:cs typeface="Arial" panose="020B0604020202020204" pitchFamily="34" charset="0"/>
              </a:rPr>
              <a:pPr defTabSz="914400" fontAlgn="base">
                <a:spcBef>
                  <a:spcPct val="0"/>
                </a:spcBef>
                <a:spcAft>
                  <a:spcPct val="0"/>
                </a:spcAft>
                <a:defRPr/>
              </a:pPr>
              <a:t>‹#›</a:t>
            </a:fld>
            <a:endParaRPr lang="en-US" altLang="es-EC">
              <a:solidFill>
                <a:srgbClr val="002776"/>
              </a:solidFill>
              <a:cs typeface="Arial" panose="020B0604020202020204" pitchFamily="34" charset="0"/>
            </a:endParaRPr>
          </a:p>
        </p:txBody>
      </p:sp>
      <p:sp>
        <p:nvSpPr>
          <p:cNvPr id="10" name="Footer Placeholder 10"/>
          <p:cNvSpPr>
            <a:spLocks noGrp="1"/>
          </p:cNvSpPr>
          <p:nvPr>
            <p:ph type="ftr" sz="quarter" idx="3"/>
            <p:custDataLst>
              <p:tags r:id="rId11"/>
            </p:custDataLst>
          </p:nvPr>
        </p:nvSpPr>
        <p:spPr>
          <a:xfrm>
            <a:off x="835819" y="6554788"/>
            <a:ext cx="4677833" cy="141064"/>
          </a:xfrm>
          <a:prstGeom prst="rect">
            <a:avLst/>
          </a:prstGeom>
        </p:spPr>
        <p:txBody>
          <a:bodyPr vert="horz" wrap="square" lIns="0" tIns="0" rIns="0" bIns="0" numCol="1" anchor="t" anchorCtr="0" compatLnSpc="1">
            <a:prstTxWarp prst="textNoShape">
              <a:avLst/>
            </a:prstTxWarp>
            <a:spAutoFit/>
          </a:bodyPr>
          <a:lstStyle>
            <a:lvl1pPr eaLnBrk="1" hangingPunct="1">
              <a:lnSpc>
                <a:spcPts val="1125"/>
              </a:lnSpc>
              <a:defRPr sz="800">
                <a:solidFill>
                  <a:schemeClr val="tx2"/>
                </a:solidFill>
                <a:latin typeface="Arial" charset="0"/>
                <a:cs typeface="Arial" charset="0"/>
              </a:defRPr>
            </a:lvl1pPr>
          </a:lstStyle>
          <a:p>
            <a:pPr defTabSz="914400" fontAlgn="base">
              <a:spcBef>
                <a:spcPct val="0"/>
              </a:spcBef>
              <a:spcAft>
                <a:spcPct val="0"/>
              </a:spcAft>
              <a:defRPr/>
            </a:pPr>
            <a:r>
              <a:rPr lang="en-GB" smtClean="0">
                <a:solidFill>
                  <a:srgbClr val="002776"/>
                </a:solidFill>
              </a:rPr>
              <a:t>Deloitte PowerPoint timesaver – March 2011</a:t>
            </a:r>
            <a:endParaRPr lang="en-US" dirty="0">
              <a:solidFill>
                <a:srgbClr val="002776"/>
              </a:solidFill>
            </a:endParaRPr>
          </a:p>
        </p:txBody>
      </p:sp>
      <p:sp>
        <p:nvSpPr>
          <p:cNvPr id="1029" name="Title Placeholder 1"/>
          <p:cNvSpPr>
            <a:spLocks noGrp="1"/>
          </p:cNvSpPr>
          <p:nvPr>
            <p:ph type="title"/>
            <p:custDataLst>
              <p:tags r:id="rId12"/>
            </p:custDataLst>
          </p:nvPr>
        </p:nvSpPr>
        <p:spPr bwMode="auto">
          <a:xfrm>
            <a:off x="429948" y="300038"/>
            <a:ext cx="9046104" cy="595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altLang="es-EC" smtClean="0"/>
              <a:t>Click to edit Master title style</a:t>
            </a:r>
          </a:p>
        </p:txBody>
      </p:sp>
      <p:sp>
        <p:nvSpPr>
          <p:cNvPr id="6"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1031" name="Picture 7"/>
          <p:cNvPicPr>
            <a:picLocks noChangeAspect="1" noChangeArrowheads="1"/>
          </p:cNvPicPr>
          <p:nvPr userDrawn="1"/>
        </p:nvPicPr>
        <p:blipFill>
          <a:blip r:embed="rId14"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91372909"/>
      </p:ext>
    </p:extLst>
  </p:cSld>
  <p:clrMap bg1="lt1" tx1="dk1" bg2="lt2" tx2="dk2" accent1="accent1" accent2="accent2" accent3="accent3" accent4="accent4" accent5="accent5" accent6="accent6" hlink="hlink" folHlink="folHlink"/>
  <p:sldLayoutIdLst>
    <p:sldLayoutId id="2147485334" r:id="rId1"/>
    <p:sldLayoutId id="2147485335" r:id="rId2"/>
    <p:sldLayoutId id="2147485336" r:id="rId3"/>
    <p:sldLayoutId id="2147485337" r:id="rId4"/>
    <p:sldLayoutId id="2147485338" r:id="rId5"/>
    <p:sldLayoutId id="2147485339" r:id="rId6"/>
  </p:sldLayoutIdLst>
  <p:timing>
    <p:tnLst>
      <p:par>
        <p:cTn id="1" dur="indefinite" restart="never" nodeType="tmRoot"/>
      </p:par>
    </p:tnLst>
  </p:timing>
  <p:hf hdr="0" dt="0"/>
  <p:txStyles>
    <p:titleStyle>
      <a:lvl1pPr algn="l" defTabSz="957263" rtl="0" eaLnBrk="0" fontAlgn="base" hangingPunct="0">
        <a:lnSpc>
          <a:spcPct val="106000"/>
        </a:lnSpc>
        <a:spcBef>
          <a:spcPct val="0"/>
        </a:spcBef>
        <a:spcAft>
          <a:spcPct val="0"/>
        </a:spcAft>
        <a:defRPr b="1" kern="1200">
          <a:solidFill>
            <a:schemeClr val="tx2"/>
          </a:solidFill>
          <a:latin typeface="+mj-lt"/>
          <a:ea typeface="+mj-ea"/>
          <a:cs typeface="+mj-cs"/>
        </a:defRPr>
      </a:lvl1pPr>
      <a:lvl2pPr algn="l" defTabSz="957263" rtl="0" eaLnBrk="0" fontAlgn="base" hangingPunct="0">
        <a:lnSpc>
          <a:spcPct val="106000"/>
        </a:lnSpc>
        <a:spcBef>
          <a:spcPct val="0"/>
        </a:spcBef>
        <a:spcAft>
          <a:spcPct val="0"/>
        </a:spcAft>
        <a:defRPr b="1">
          <a:solidFill>
            <a:schemeClr val="tx2"/>
          </a:solidFill>
          <a:latin typeface="Arial" charset="0"/>
        </a:defRPr>
      </a:lvl2pPr>
      <a:lvl3pPr algn="l" defTabSz="957263" rtl="0" eaLnBrk="0" fontAlgn="base" hangingPunct="0">
        <a:lnSpc>
          <a:spcPct val="106000"/>
        </a:lnSpc>
        <a:spcBef>
          <a:spcPct val="0"/>
        </a:spcBef>
        <a:spcAft>
          <a:spcPct val="0"/>
        </a:spcAft>
        <a:defRPr b="1">
          <a:solidFill>
            <a:schemeClr val="tx2"/>
          </a:solidFill>
          <a:latin typeface="Arial" charset="0"/>
        </a:defRPr>
      </a:lvl3pPr>
      <a:lvl4pPr algn="l" defTabSz="957263" rtl="0" eaLnBrk="0" fontAlgn="base" hangingPunct="0">
        <a:lnSpc>
          <a:spcPct val="106000"/>
        </a:lnSpc>
        <a:spcBef>
          <a:spcPct val="0"/>
        </a:spcBef>
        <a:spcAft>
          <a:spcPct val="0"/>
        </a:spcAft>
        <a:defRPr b="1">
          <a:solidFill>
            <a:schemeClr val="tx2"/>
          </a:solidFill>
          <a:latin typeface="Arial" charset="0"/>
        </a:defRPr>
      </a:lvl4pPr>
      <a:lvl5pPr algn="l" defTabSz="957263" rtl="0" eaLnBrk="0" fontAlgn="base" hangingPunct="0">
        <a:lnSpc>
          <a:spcPct val="106000"/>
        </a:lnSpc>
        <a:spcBef>
          <a:spcPct val="0"/>
        </a:spcBef>
        <a:spcAft>
          <a:spcPct val="0"/>
        </a:spcAft>
        <a:defRPr b="1">
          <a:solidFill>
            <a:schemeClr val="tx2"/>
          </a:solidFill>
          <a:latin typeface="Arial" charset="0"/>
        </a:defRPr>
      </a:lvl5pPr>
      <a:lvl6pPr marL="429756" algn="l" rtl="0" eaLnBrk="1" fontAlgn="base" hangingPunct="1">
        <a:spcBef>
          <a:spcPct val="0"/>
        </a:spcBef>
        <a:spcAft>
          <a:spcPct val="0"/>
        </a:spcAft>
        <a:defRPr sz="2300" b="1">
          <a:solidFill>
            <a:schemeClr val="accent1"/>
          </a:solidFill>
          <a:latin typeface="Arial" charset="0"/>
        </a:defRPr>
      </a:lvl6pPr>
      <a:lvl7pPr marL="859512" algn="l" rtl="0" eaLnBrk="1" fontAlgn="base" hangingPunct="1">
        <a:spcBef>
          <a:spcPct val="0"/>
        </a:spcBef>
        <a:spcAft>
          <a:spcPct val="0"/>
        </a:spcAft>
        <a:defRPr sz="2300" b="1">
          <a:solidFill>
            <a:schemeClr val="accent1"/>
          </a:solidFill>
          <a:latin typeface="Arial" charset="0"/>
        </a:defRPr>
      </a:lvl7pPr>
      <a:lvl8pPr marL="1289268" algn="l" rtl="0" eaLnBrk="1" fontAlgn="base" hangingPunct="1">
        <a:spcBef>
          <a:spcPct val="0"/>
        </a:spcBef>
        <a:spcAft>
          <a:spcPct val="0"/>
        </a:spcAft>
        <a:defRPr sz="2300" b="1">
          <a:solidFill>
            <a:schemeClr val="accent1"/>
          </a:solidFill>
          <a:latin typeface="Arial" charset="0"/>
        </a:defRPr>
      </a:lvl8pPr>
      <a:lvl9pPr marL="1719024" algn="l" rtl="0" eaLnBrk="1" fontAlgn="base" hangingPunct="1">
        <a:spcBef>
          <a:spcPct val="0"/>
        </a:spcBef>
        <a:spcAft>
          <a:spcPct val="0"/>
        </a:spcAft>
        <a:defRPr sz="2300" b="1">
          <a:solidFill>
            <a:schemeClr val="accent1"/>
          </a:solidFill>
          <a:latin typeface="Arial" charset="0"/>
        </a:defRPr>
      </a:lvl9pPr>
    </p:titleStyle>
    <p:bodyStyle>
      <a:lvl1pPr marL="358775" indent="-358775" algn="l" defTabSz="957263" rtl="0" eaLnBrk="0" fontAlgn="base" hangingPunct="0">
        <a:lnSpc>
          <a:spcPct val="106000"/>
        </a:lnSpc>
        <a:spcBef>
          <a:spcPts val="1350"/>
        </a:spcBef>
        <a:spcAft>
          <a:spcPct val="0"/>
        </a:spcAft>
        <a:buFont typeface="Arial" panose="020B0604020202020204" pitchFamily="34" charset="0"/>
        <a:defRPr lang="en-US" sz="1400" kern="1200" dirty="0">
          <a:solidFill>
            <a:schemeClr val="tx2"/>
          </a:solidFill>
          <a:latin typeface="+mn-lt"/>
          <a:ea typeface="+mn-ea"/>
          <a:cs typeface="+mn-cs"/>
        </a:defRPr>
      </a:lvl1pPr>
      <a:lvl2pPr marL="190500" indent="-190500" algn="l" defTabSz="957263" rtl="0" eaLnBrk="0" fontAlgn="base" hangingPunct="0">
        <a:lnSpc>
          <a:spcPct val="106000"/>
        </a:lnSpc>
        <a:spcBef>
          <a:spcPts val="1350"/>
        </a:spcBef>
        <a:spcAft>
          <a:spcPct val="0"/>
        </a:spcAft>
        <a:buFont typeface="Arial" panose="020B0604020202020204" pitchFamily="34" charset="0"/>
        <a:buChar char="•"/>
        <a:defRPr lang="en-US" sz="1400" kern="1200" dirty="0">
          <a:solidFill>
            <a:schemeClr val="tx2"/>
          </a:solidFill>
          <a:latin typeface="+mn-lt"/>
          <a:ea typeface="+mj-ea"/>
          <a:cs typeface="+mj-cs"/>
        </a:defRPr>
      </a:lvl2pPr>
      <a:lvl3pPr marL="373063" indent="-182563" algn="l" defTabSz="957263" rtl="0" eaLnBrk="0" fontAlgn="base" hangingPunct="0">
        <a:lnSpc>
          <a:spcPct val="106000"/>
        </a:lnSpc>
        <a:spcBef>
          <a:spcPts val="575"/>
        </a:spcBef>
        <a:spcAft>
          <a:spcPct val="0"/>
        </a:spcAft>
        <a:buFont typeface="Arial" panose="020B0604020202020204" pitchFamily="34" charset="0"/>
        <a:buChar char="‒"/>
        <a:defRPr lang="en-US" sz="1200" kern="1200" dirty="0">
          <a:solidFill>
            <a:schemeClr val="tx2"/>
          </a:solidFill>
          <a:latin typeface="+mn-lt"/>
          <a:ea typeface="+mj-ea"/>
          <a:cs typeface="+mj-cs"/>
        </a:defRPr>
      </a:lvl3pPr>
      <a:lvl4pPr marL="565150" indent="-190500" algn="l" defTabSz="957263" rtl="0" eaLnBrk="0" fontAlgn="base" hangingPunct="0">
        <a:lnSpc>
          <a:spcPct val="106000"/>
        </a:lnSpc>
        <a:spcBef>
          <a:spcPts val="575"/>
        </a:spcBef>
        <a:spcAft>
          <a:spcPct val="0"/>
        </a:spcAft>
        <a:buFont typeface="Arial" panose="020B0604020202020204" pitchFamily="34" charset="0"/>
        <a:buChar char="•"/>
        <a:defRPr lang="en-US" sz="1200" kern="1200" dirty="0">
          <a:solidFill>
            <a:schemeClr val="tx2"/>
          </a:solidFill>
          <a:latin typeface="+mn-lt"/>
          <a:ea typeface="+mj-ea"/>
          <a:cs typeface="+mj-cs"/>
        </a:defRPr>
      </a:lvl4pPr>
      <a:lvl5pPr marL="744538" indent="-179388" algn="l" defTabSz="957263" rtl="0" eaLnBrk="0" fontAlgn="base" hangingPunct="0">
        <a:lnSpc>
          <a:spcPct val="106000"/>
        </a:lnSpc>
        <a:spcBef>
          <a:spcPts val="575"/>
        </a:spcBef>
        <a:spcAft>
          <a:spcPct val="0"/>
        </a:spcAft>
        <a:buFont typeface="Arial" panose="020B0604020202020204" pitchFamily="34" charset="0"/>
        <a:buChar char="‒"/>
        <a:defRPr lang="en-GB" sz="1200" kern="1200" dirty="0">
          <a:solidFill>
            <a:schemeClr val="tx2"/>
          </a:solidFill>
          <a:latin typeface="+mn-lt"/>
          <a:ea typeface="+mj-ea"/>
          <a:cs typeface="+mj-cs"/>
        </a:defRPr>
      </a:lvl5pPr>
      <a:lvl6pPr marL="841606" indent="-171605" algn="l" defTabSz="859512" rtl="0" eaLnBrk="1" latinLnBrk="0" hangingPunct="1">
        <a:spcBef>
          <a:spcPts val="0"/>
        </a:spcBef>
        <a:spcAft>
          <a:spcPts val="282"/>
        </a:spcAft>
        <a:buFont typeface="Arial" pitchFamily="34" charset="0"/>
        <a:buChar char="•"/>
        <a:defRPr sz="1500" kern="1200" baseline="0">
          <a:solidFill>
            <a:schemeClr val="accent1"/>
          </a:solidFill>
          <a:latin typeface="+mn-lt"/>
          <a:ea typeface="+mn-ea"/>
          <a:cs typeface="+mn-cs"/>
        </a:defRPr>
      </a:lvl6pPr>
      <a:lvl7pPr marL="1014702" indent="-173096" algn="l" defTabSz="859512" rtl="0" eaLnBrk="1" latinLnBrk="0" hangingPunct="1">
        <a:spcBef>
          <a:spcPts val="0"/>
        </a:spcBef>
        <a:spcAft>
          <a:spcPts val="282"/>
        </a:spcAft>
        <a:buFont typeface="Arial" pitchFamily="34" charset="0"/>
        <a:buChar char="‒"/>
        <a:defRPr sz="1300" kern="1200">
          <a:solidFill>
            <a:schemeClr val="accent1"/>
          </a:solidFill>
          <a:latin typeface="+mn-lt"/>
          <a:ea typeface="+mn-ea"/>
          <a:cs typeface="+mn-cs"/>
        </a:defRPr>
      </a:lvl7pPr>
      <a:lvl8pPr marL="1177353" indent="-162651" algn="l" defTabSz="859512" rtl="0" eaLnBrk="1" latinLnBrk="0" hangingPunct="1">
        <a:spcBef>
          <a:spcPts val="0"/>
        </a:spcBef>
        <a:spcAft>
          <a:spcPts val="282"/>
        </a:spcAft>
        <a:buFont typeface="Arial" pitchFamily="34" charset="0"/>
        <a:buChar char="•"/>
        <a:defRPr sz="1300" kern="1200">
          <a:solidFill>
            <a:schemeClr val="accent1"/>
          </a:solidFill>
          <a:latin typeface="+mn-lt"/>
          <a:ea typeface="+mn-ea"/>
          <a:cs typeface="+mn-cs"/>
        </a:defRPr>
      </a:lvl8pPr>
      <a:lvl9pPr marL="1348956" indent="-171605" algn="l" defTabSz="859512" rtl="0" eaLnBrk="1" latinLnBrk="0" hangingPunct="1">
        <a:spcBef>
          <a:spcPts val="0"/>
        </a:spcBef>
        <a:spcAft>
          <a:spcPts val="282"/>
        </a:spcAft>
        <a:buFont typeface="Arial" pitchFamily="34" charset="0"/>
        <a:buChar char="‒"/>
        <a:defRPr sz="1300" kern="1200">
          <a:solidFill>
            <a:schemeClr val="accent1"/>
          </a:solidFill>
          <a:latin typeface="+mn-lt"/>
          <a:ea typeface="+mn-ea"/>
          <a:cs typeface="+mn-cs"/>
        </a:defRPr>
      </a:lvl9pPr>
    </p:bodyStyle>
    <p:otherStyle>
      <a:defPPr>
        <a:defRPr lang="en-US"/>
      </a:defPPr>
      <a:lvl1pPr marL="0" algn="l" defTabSz="859512" rtl="0" eaLnBrk="1" latinLnBrk="0" hangingPunct="1">
        <a:defRPr sz="1700" kern="1200">
          <a:solidFill>
            <a:schemeClr val="tx1"/>
          </a:solidFill>
          <a:latin typeface="+mn-lt"/>
          <a:ea typeface="+mn-ea"/>
          <a:cs typeface="+mn-cs"/>
        </a:defRPr>
      </a:lvl1pPr>
      <a:lvl2pPr marL="429756" algn="l" defTabSz="859512" rtl="0" eaLnBrk="1" latinLnBrk="0" hangingPunct="1">
        <a:defRPr sz="1700" kern="1200">
          <a:solidFill>
            <a:schemeClr val="tx1"/>
          </a:solidFill>
          <a:latin typeface="+mn-lt"/>
          <a:ea typeface="+mn-ea"/>
          <a:cs typeface="+mn-cs"/>
        </a:defRPr>
      </a:lvl2pPr>
      <a:lvl3pPr marL="859512" algn="l" defTabSz="859512" rtl="0" eaLnBrk="1" latinLnBrk="0" hangingPunct="1">
        <a:defRPr sz="1700" kern="1200">
          <a:solidFill>
            <a:schemeClr val="tx1"/>
          </a:solidFill>
          <a:latin typeface="+mn-lt"/>
          <a:ea typeface="+mn-ea"/>
          <a:cs typeface="+mn-cs"/>
        </a:defRPr>
      </a:lvl3pPr>
      <a:lvl4pPr marL="1289268" algn="l" defTabSz="859512" rtl="0" eaLnBrk="1" latinLnBrk="0" hangingPunct="1">
        <a:defRPr sz="1700" kern="1200">
          <a:solidFill>
            <a:schemeClr val="tx1"/>
          </a:solidFill>
          <a:latin typeface="+mn-lt"/>
          <a:ea typeface="+mn-ea"/>
          <a:cs typeface="+mn-cs"/>
        </a:defRPr>
      </a:lvl4pPr>
      <a:lvl5pPr marL="1719024" algn="l" defTabSz="859512" rtl="0" eaLnBrk="1" latinLnBrk="0" hangingPunct="1">
        <a:defRPr sz="1700" kern="1200">
          <a:solidFill>
            <a:schemeClr val="tx1"/>
          </a:solidFill>
          <a:latin typeface="+mn-lt"/>
          <a:ea typeface="+mn-ea"/>
          <a:cs typeface="+mn-cs"/>
        </a:defRPr>
      </a:lvl5pPr>
      <a:lvl6pPr marL="2148780" algn="l" defTabSz="859512" rtl="0" eaLnBrk="1" latinLnBrk="0" hangingPunct="1">
        <a:defRPr sz="1700" kern="1200">
          <a:solidFill>
            <a:schemeClr val="tx1"/>
          </a:solidFill>
          <a:latin typeface="+mn-lt"/>
          <a:ea typeface="+mn-ea"/>
          <a:cs typeface="+mn-cs"/>
        </a:defRPr>
      </a:lvl6pPr>
      <a:lvl7pPr marL="2578536" algn="l" defTabSz="859512" rtl="0" eaLnBrk="1" latinLnBrk="0" hangingPunct="1">
        <a:defRPr sz="1700" kern="1200">
          <a:solidFill>
            <a:schemeClr val="tx1"/>
          </a:solidFill>
          <a:latin typeface="+mn-lt"/>
          <a:ea typeface="+mn-ea"/>
          <a:cs typeface="+mn-cs"/>
        </a:defRPr>
      </a:lvl7pPr>
      <a:lvl8pPr marL="3008291" algn="l" defTabSz="859512" rtl="0" eaLnBrk="1" latinLnBrk="0" hangingPunct="1">
        <a:defRPr sz="1700" kern="1200">
          <a:solidFill>
            <a:schemeClr val="tx1"/>
          </a:solidFill>
          <a:latin typeface="+mn-lt"/>
          <a:ea typeface="+mn-ea"/>
          <a:cs typeface="+mn-cs"/>
        </a:defRPr>
      </a:lvl8pPr>
      <a:lvl9pPr marL="3438048" algn="l" defTabSz="859512" rtl="0" eaLnBrk="1" latinLnBrk="0" hangingPunct="1">
        <a:defRPr sz="17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10"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2614005422"/>
      </p:ext>
    </p:extLst>
  </p:cSld>
  <p:clrMap bg1="lt1" tx1="dk1" bg2="lt2" tx2="dk2" accent1="accent1" accent2="accent2" accent3="accent3" accent4="accent4" accent5="accent5" accent6="accent6" hlink="hlink" folHlink="folHlink"/>
  <p:sldLayoutIdLst>
    <p:sldLayoutId id="2147485351" r:id="rId1"/>
    <p:sldLayoutId id="2147485352" r:id="rId2"/>
    <p:sldLayoutId id="2147485353" r:id="rId3"/>
    <p:sldLayoutId id="2147485354" r:id="rId4"/>
    <p:sldLayoutId id="2147485355" r:id="rId5"/>
    <p:sldLayoutId id="2147485356" r:id="rId6"/>
    <p:sldLayoutId id="2147485357" r:id="rId7"/>
    <p:sldLayoutId id="2147485358" r:id="rId8"/>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bwMode="gray">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bwMode="gray">
          <a:xfrm>
            <a:off x="430212" y="482622"/>
            <a:ext cx="9059863" cy="293607"/>
          </a:xfrm>
          <a:prstGeom prst="rect">
            <a:avLst/>
          </a:prstGeom>
          <a:noFill/>
          <a:ln w="9525">
            <a:noFill/>
            <a:miter lim="800000"/>
            <a:headEnd/>
            <a:tailEnd/>
          </a:ln>
        </p:spPr>
        <p:txBody>
          <a:bodyPr vert="horz" wrap="square" lIns="0" tIns="0" rIns="0" bIns="0" numCol="1" anchor="b" anchorCtr="0" compatLnSpc="1">
            <a:prstTxWarp prst="textNoShape">
              <a:avLst/>
            </a:prstTxWarp>
            <a:spAutoFit/>
          </a:bodyPr>
          <a:lstStyle/>
          <a:p>
            <a:pPr lvl="0"/>
            <a:r>
              <a:rPr lang="en-US" smtClean="0"/>
              <a:t>Click to Edit Master Title Style</a:t>
            </a:r>
          </a:p>
        </p:txBody>
      </p:sp>
      <p:sp>
        <p:nvSpPr>
          <p:cNvPr id="4099" name="Rectangle 3"/>
          <p:cNvSpPr>
            <a:spLocks noGrp="1" noChangeArrowheads="1"/>
          </p:cNvSpPr>
          <p:nvPr>
            <p:ph type="body" idx="1"/>
          </p:nvPr>
        </p:nvSpPr>
        <p:spPr bwMode="gray">
          <a:xfrm>
            <a:off x="415943" y="1123974"/>
            <a:ext cx="9074150" cy="518477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a:p>
            <a:pPr lvl="3"/>
            <a:endParaRPr lang="en-US" smtClean="0"/>
          </a:p>
        </p:txBody>
      </p:sp>
      <p:sp>
        <p:nvSpPr>
          <p:cNvPr id="8196" name="Line 4"/>
          <p:cNvSpPr>
            <a:spLocks noChangeShapeType="1"/>
          </p:cNvSpPr>
          <p:nvPr/>
        </p:nvSpPr>
        <p:spPr bwMode="gray">
          <a:xfrm>
            <a:off x="425450" y="806450"/>
            <a:ext cx="9050338" cy="0"/>
          </a:xfrm>
          <a:prstGeom prst="line">
            <a:avLst/>
          </a:prstGeom>
          <a:noFill/>
          <a:ln w="19050">
            <a:solidFill>
              <a:schemeClr val="accent1"/>
            </a:solidFill>
            <a:round/>
            <a:headEnd/>
            <a:tailEnd/>
          </a:ln>
          <a:effectLst/>
        </p:spPr>
        <p:txBody>
          <a:bodyPr wrap="none" lIns="91396" tIns="45700" rIns="91396" bIns="45700" anchor="ctr"/>
          <a:lstStyle/>
          <a:p>
            <a:pPr defTabSz="913939" fontAlgn="base">
              <a:spcBef>
                <a:spcPct val="0"/>
              </a:spcBef>
              <a:spcAft>
                <a:spcPct val="0"/>
              </a:spcAft>
              <a:defRPr/>
            </a:pPr>
            <a:endParaRPr lang="es-ES">
              <a:solidFill>
                <a:srgbClr val="000000"/>
              </a:solidFill>
            </a:endParaRPr>
          </a:p>
        </p:txBody>
      </p:sp>
      <p:pic>
        <p:nvPicPr>
          <p:cNvPr id="4101" name="Picture 5" descr="DEL_COL"/>
          <p:cNvPicPr>
            <a:picLocks noChangeAspect="1" noChangeArrowheads="1"/>
          </p:cNvPicPr>
          <p:nvPr/>
        </p:nvPicPr>
        <p:blipFill>
          <a:blip r:embed="rId15" cstate="screen">
            <a:extLst>
              <a:ext uri="{28A0092B-C50C-407E-A947-70E740481C1C}">
                <a14:useLocalDpi xmlns:a14="http://schemas.microsoft.com/office/drawing/2010/main" val="0"/>
              </a:ext>
            </a:extLst>
          </a:blip>
          <a:srcRect/>
          <a:stretch>
            <a:fillRect/>
          </a:stretch>
        </p:blipFill>
        <p:spPr bwMode="gray">
          <a:xfrm>
            <a:off x="431828" y="6645275"/>
            <a:ext cx="690563" cy="139700"/>
          </a:xfrm>
          <a:prstGeom prst="rect">
            <a:avLst/>
          </a:prstGeom>
          <a:noFill/>
          <a:ln w="9525">
            <a:noFill/>
            <a:miter lim="800000"/>
            <a:headEnd/>
            <a:tailEnd/>
          </a:ln>
        </p:spPr>
      </p:pic>
      <p:sp>
        <p:nvSpPr>
          <p:cNvPr id="8199" name="Rectangle 7"/>
          <p:cNvSpPr>
            <a:spLocks noChangeArrowheads="1"/>
          </p:cNvSpPr>
          <p:nvPr/>
        </p:nvSpPr>
        <p:spPr bwMode="auto">
          <a:xfrm>
            <a:off x="7329488" y="188913"/>
            <a:ext cx="2133600" cy="431800"/>
          </a:xfrm>
          <a:prstGeom prst="rect">
            <a:avLst/>
          </a:prstGeom>
          <a:noFill/>
          <a:ln w="9525" algn="ctr">
            <a:solidFill>
              <a:srgbClr val="969696"/>
            </a:solidFill>
            <a:miter lim="800000"/>
            <a:headEnd/>
            <a:tailEnd/>
          </a:ln>
          <a:effectLst/>
        </p:spPr>
        <p:txBody>
          <a:bodyPr wrap="none" lIns="46780" tIns="46780" rIns="46780" bIns="46780" anchor="ctr"/>
          <a:lstStyle/>
          <a:p>
            <a:pPr algn="ctr" defTabSz="913939" eaLnBrk="0" fontAlgn="base" hangingPunct="0">
              <a:spcBef>
                <a:spcPct val="20000"/>
              </a:spcBef>
              <a:spcAft>
                <a:spcPct val="0"/>
              </a:spcAft>
              <a:defRPr/>
            </a:pPr>
            <a:r>
              <a:rPr lang="es-ES_tradnl" sz="1000" b="1" dirty="0">
                <a:solidFill>
                  <a:srgbClr val="969696"/>
                </a:solidFill>
              </a:rPr>
              <a:t>BORRADOR PARA SU REVISIÓN</a:t>
            </a:r>
          </a:p>
          <a:p>
            <a:pPr algn="ctr" defTabSz="913939" eaLnBrk="0" fontAlgn="base" hangingPunct="0">
              <a:spcBef>
                <a:spcPct val="20000"/>
              </a:spcBef>
              <a:spcAft>
                <a:spcPct val="0"/>
              </a:spcAft>
              <a:defRPr/>
            </a:pPr>
            <a:r>
              <a:rPr lang="es-ES_tradnl" sz="1000" b="1" dirty="0">
                <a:solidFill>
                  <a:srgbClr val="969696"/>
                </a:solidFill>
              </a:rPr>
              <a:t>SUJETO A CAMBIOS</a:t>
            </a:r>
          </a:p>
        </p:txBody>
      </p:sp>
      <p:sp>
        <p:nvSpPr>
          <p:cNvPr id="4104"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defTabSz="913939" fontAlgn="base">
              <a:spcBef>
                <a:spcPct val="0"/>
              </a:spcBef>
              <a:spcAft>
                <a:spcPct val="0"/>
              </a:spcAft>
              <a:defRPr/>
            </a:pPr>
            <a:r>
              <a:rPr lang="nl-NL" smtClean="0">
                <a:solidFill>
                  <a:srgbClr val="000000"/>
                </a:solidFill>
              </a:rPr>
              <a:t>- </a:t>
            </a:r>
            <a:fld id="{F0EB8C4E-D1FE-4FBB-B29D-3523F24773E4}" type="slidenum">
              <a:rPr lang="nl-NL" smtClean="0">
                <a:solidFill>
                  <a:srgbClr val="000000"/>
                </a:solidFill>
              </a:rPr>
              <a:pPr defTabSz="913939" fontAlgn="base">
                <a:spcBef>
                  <a:spcPct val="0"/>
                </a:spcBef>
                <a:spcAft>
                  <a:spcPct val="0"/>
                </a:spcAft>
                <a:defRPr/>
              </a:pPr>
              <a:t>‹#›</a:t>
            </a:fld>
            <a:r>
              <a:rPr lang="nl-NL" smtClean="0">
                <a:solidFill>
                  <a:srgbClr val="000000"/>
                </a:solidFill>
              </a:rPr>
              <a:t> -</a:t>
            </a:r>
            <a:endParaRPr lang="nl-NL">
              <a:solidFill>
                <a:srgbClr val="000000"/>
              </a:solidFill>
            </a:endParaRPr>
          </a:p>
        </p:txBody>
      </p:sp>
      <p:pic>
        <p:nvPicPr>
          <p:cNvPr id="2" name="Picture 5" descr="Feria Valencia.jpg"/>
          <p:cNvPicPr>
            <a:picLocks noChangeAspect="1"/>
          </p:cNvPicPr>
          <p:nvPr/>
        </p:nvPicPr>
        <p:blipFill>
          <a:blip r:embed="rId16" cstate="screen">
            <a:extLst>
              <a:ext uri="{28A0092B-C50C-407E-A947-70E740481C1C}">
                <a14:useLocalDpi xmlns:a14="http://schemas.microsoft.com/office/drawing/2010/main" val="0"/>
              </a:ext>
            </a:extLst>
          </a:blip>
          <a:srcRect/>
          <a:stretch>
            <a:fillRect/>
          </a:stretch>
        </p:blipFill>
        <p:spPr bwMode="auto">
          <a:xfrm>
            <a:off x="8853488" y="6496050"/>
            <a:ext cx="787400" cy="349250"/>
          </a:xfrm>
          <a:prstGeom prst="rect">
            <a:avLst/>
          </a:prstGeom>
          <a:noFill/>
          <a:ln w="9525">
            <a:noFill/>
            <a:miter lim="800000"/>
            <a:headEnd/>
            <a:tailEnd/>
          </a:ln>
        </p:spPr>
      </p:pic>
    </p:spTree>
    <p:extLst>
      <p:ext uri="{BB962C8B-B14F-4D97-AF65-F5344CB8AC3E}">
        <p14:creationId xmlns:p14="http://schemas.microsoft.com/office/powerpoint/2010/main" val="2400561351"/>
      </p:ext>
    </p:extLst>
  </p:cSld>
  <p:clrMap bg1="lt1" tx1="dk1" bg2="lt2" tx2="dk2" accent1="accent1" accent2="accent2" accent3="accent3" accent4="accent4" accent5="accent5" accent6="accent6" hlink="hlink" folHlink="folHlink"/>
  <p:sldLayoutIdLst>
    <p:sldLayoutId id="2147483786" r:id="rId1"/>
    <p:sldLayoutId id="2147483787" r:id="rId2"/>
    <p:sldLayoutId id="2147483788" r:id="rId3"/>
    <p:sldLayoutId id="2147483789" r:id="rId4"/>
    <p:sldLayoutId id="2147483790" r:id="rId5"/>
    <p:sldLayoutId id="2147483791" r:id="rId6"/>
    <p:sldLayoutId id="2147483792" r:id="rId7"/>
    <p:sldLayoutId id="2147483793" r:id="rId8"/>
    <p:sldLayoutId id="2147483794" r:id="rId9"/>
    <p:sldLayoutId id="2147483795" r:id="rId10"/>
    <p:sldLayoutId id="2147483796" r:id="rId11"/>
    <p:sldLayoutId id="2147483797" r:id="rId12"/>
    <p:sldLayoutId id="2147483798" r:id="rId13"/>
  </p:sldLayoutIdLst>
  <p:hf hdr="0" ftr="0" dt="0"/>
  <p:txStyles>
    <p:titleStyle>
      <a:lvl1pPr algn="l" rtl="0" eaLnBrk="0" fontAlgn="base" hangingPunct="0">
        <a:lnSpc>
          <a:spcPct val="106000"/>
        </a:lnSpc>
        <a:spcBef>
          <a:spcPct val="0"/>
        </a:spcBef>
        <a:spcAft>
          <a:spcPct val="0"/>
        </a:spcAft>
        <a:defRPr b="1">
          <a:solidFill>
            <a:schemeClr val="tx1"/>
          </a:solidFill>
          <a:latin typeface="+mj-lt"/>
          <a:ea typeface="+mj-ea"/>
          <a:cs typeface="+mj-cs"/>
        </a:defRPr>
      </a:lvl1pPr>
      <a:lvl2pPr algn="l" rtl="0" eaLnBrk="0" fontAlgn="base" hangingPunct="0">
        <a:lnSpc>
          <a:spcPct val="106000"/>
        </a:lnSpc>
        <a:spcBef>
          <a:spcPct val="0"/>
        </a:spcBef>
        <a:spcAft>
          <a:spcPct val="0"/>
        </a:spcAft>
        <a:defRPr b="1">
          <a:solidFill>
            <a:schemeClr val="tx1"/>
          </a:solidFill>
          <a:latin typeface="Arial" charset="0"/>
        </a:defRPr>
      </a:lvl2pPr>
      <a:lvl3pPr algn="l" rtl="0" eaLnBrk="0" fontAlgn="base" hangingPunct="0">
        <a:lnSpc>
          <a:spcPct val="106000"/>
        </a:lnSpc>
        <a:spcBef>
          <a:spcPct val="0"/>
        </a:spcBef>
        <a:spcAft>
          <a:spcPct val="0"/>
        </a:spcAft>
        <a:defRPr b="1">
          <a:solidFill>
            <a:schemeClr val="tx1"/>
          </a:solidFill>
          <a:latin typeface="Arial" charset="0"/>
        </a:defRPr>
      </a:lvl3pPr>
      <a:lvl4pPr algn="l" rtl="0" eaLnBrk="0" fontAlgn="base" hangingPunct="0">
        <a:lnSpc>
          <a:spcPct val="106000"/>
        </a:lnSpc>
        <a:spcBef>
          <a:spcPct val="0"/>
        </a:spcBef>
        <a:spcAft>
          <a:spcPct val="0"/>
        </a:spcAft>
        <a:defRPr b="1">
          <a:solidFill>
            <a:schemeClr val="tx1"/>
          </a:solidFill>
          <a:latin typeface="Arial" charset="0"/>
        </a:defRPr>
      </a:lvl4pPr>
      <a:lvl5pPr algn="l" rtl="0" eaLnBrk="0" fontAlgn="base" hangingPunct="0">
        <a:lnSpc>
          <a:spcPct val="106000"/>
        </a:lnSpc>
        <a:spcBef>
          <a:spcPct val="0"/>
        </a:spcBef>
        <a:spcAft>
          <a:spcPct val="0"/>
        </a:spcAft>
        <a:defRPr b="1">
          <a:solidFill>
            <a:schemeClr val="tx1"/>
          </a:solidFill>
          <a:latin typeface="Arial" charset="0"/>
        </a:defRPr>
      </a:lvl5pPr>
      <a:lvl6pPr marL="456969" algn="l" rtl="0" fontAlgn="base">
        <a:lnSpc>
          <a:spcPct val="106000"/>
        </a:lnSpc>
        <a:spcBef>
          <a:spcPct val="0"/>
        </a:spcBef>
        <a:spcAft>
          <a:spcPct val="0"/>
        </a:spcAft>
        <a:defRPr b="1">
          <a:solidFill>
            <a:schemeClr val="tx1"/>
          </a:solidFill>
          <a:latin typeface="Arial" charset="0"/>
        </a:defRPr>
      </a:lvl6pPr>
      <a:lvl7pPr marL="913939" algn="l" rtl="0" fontAlgn="base">
        <a:lnSpc>
          <a:spcPct val="106000"/>
        </a:lnSpc>
        <a:spcBef>
          <a:spcPct val="0"/>
        </a:spcBef>
        <a:spcAft>
          <a:spcPct val="0"/>
        </a:spcAft>
        <a:defRPr b="1">
          <a:solidFill>
            <a:schemeClr val="tx1"/>
          </a:solidFill>
          <a:latin typeface="Arial" charset="0"/>
        </a:defRPr>
      </a:lvl7pPr>
      <a:lvl8pPr marL="1370908" algn="l" rtl="0" fontAlgn="base">
        <a:lnSpc>
          <a:spcPct val="106000"/>
        </a:lnSpc>
        <a:spcBef>
          <a:spcPct val="0"/>
        </a:spcBef>
        <a:spcAft>
          <a:spcPct val="0"/>
        </a:spcAft>
        <a:defRPr b="1">
          <a:solidFill>
            <a:schemeClr val="tx1"/>
          </a:solidFill>
          <a:latin typeface="Arial" charset="0"/>
        </a:defRPr>
      </a:lvl8pPr>
      <a:lvl9pPr marL="1827880" algn="l" rtl="0" fontAlgn="base">
        <a:lnSpc>
          <a:spcPct val="106000"/>
        </a:lnSpc>
        <a:spcBef>
          <a:spcPct val="0"/>
        </a:spcBef>
        <a:spcAft>
          <a:spcPct val="0"/>
        </a:spcAft>
        <a:defRPr b="1">
          <a:solidFill>
            <a:schemeClr val="tx1"/>
          </a:solidFill>
          <a:latin typeface="Arial" charset="0"/>
        </a:defRPr>
      </a:lvl9pPr>
    </p:titleStyle>
    <p:bodyStyle>
      <a:lvl1pPr marL="177710" indent="-177710" algn="l" rtl="0" eaLnBrk="0" fontAlgn="base" hangingPunct="0">
        <a:lnSpc>
          <a:spcPct val="106000"/>
        </a:lnSpc>
        <a:spcBef>
          <a:spcPct val="80000"/>
        </a:spcBef>
        <a:spcAft>
          <a:spcPct val="0"/>
        </a:spcAft>
        <a:buClr>
          <a:schemeClr val="tx1"/>
        </a:buClr>
        <a:buFont typeface="Wingdings 2" pitchFamily="18" charset="2"/>
        <a:buChar char="¡"/>
        <a:defRPr sz="1400">
          <a:solidFill>
            <a:schemeClr val="tx1"/>
          </a:solidFill>
          <a:latin typeface="+mn-lt"/>
          <a:ea typeface="+mn-ea"/>
          <a:cs typeface="+mn-cs"/>
        </a:defRPr>
      </a:lvl1pPr>
      <a:lvl2pPr marL="628336" indent="-177710" algn="l" rtl="0" eaLnBrk="0" fontAlgn="base" hangingPunct="0">
        <a:lnSpc>
          <a:spcPct val="106000"/>
        </a:lnSpc>
        <a:spcBef>
          <a:spcPct val="80000"/>
        </a:spcBef>
        <a:spcAft>
          <a:spcPct val="0"/>
        </a:spcAft>
        <a:buClr>
          <a:schemeClr val="tx1"/>
        </a:buClr>
        <a:buFont typeface="Arial" charset="0"/>
        <a:buChar char="–"/>
        <a:defRPr sz="1200">
          <a:solidFill>
            <a:schemeClr val="tx1"/>
          </a:solidFill>
          <a:latin typeface="+mn-lt"/>
        </a:defRPr>
      </a:lvl2pPr>
      <a:lvl3pPr marL="1059913" indent="-180885" algn="l" rtl="0" eaLnBrk="0" fontAlgn="base" hangingPunct="0">
        <a:lnSpc>
          <a:spcPct val="106000"/>
        </a:lnSpc>
        <a:spcBef>
          <a:spcPct val="40000"/>
        </a:spcBef>
        <a:spcAft>
          <a:spcPct val="0"/>
        </a:spcAft>
        <a:buClr>
          <a:schemeClr val="tx1"/>
        </a:buClr>
        <a:buFont typeface="Wingdings" pitchFamily="2" charset="2"/>
        <a:buChar char="§"/>
        <a:defRPr sz="1200">
          <a:solidFill>
            <a:schemeClr val="tx1"/>
          </a:solidFill>
          <a:latin typeface="+mn-lt"/>
        </a:defRPr>
      </a:lvl3pPr>
      <a:lvl4pPr marL="1588287" indent="-195166" algn="l" rtl="0" eaLnBrk="0" fontAlgn="base" hangingPunct="0">
        <a:lnSpc>
          <a:spcPct val="110000"/>
        </a:lnSpc>
        <a:spcBef>
          <a:spcPct val="20000"/>
        </a:spcBef>
        <a:spcAft>
          <a:spcPct val="0"/>
        </a:spcAft>
        <a:buClr>
          <a:schemeClr val="tx1"/>
        </a:buClr>
        <a:buFont typeface="Arial" charset="0"/>
        <a:buChar char="–"/>
        <a:defRPr sz="1200">
          <a:solidFill>
            <a:schemeClr val="tx1"/>
          </a:solidFill>
          <a:latin typeface="+mn-lt"/>
        </a:defRPr>
      </a:lvl4pPr>
      <a:lvl5pPr marL="2004005" indent="-236418" algn="l" rtl="0" eaLnBrk="0" fontAlgn="base" hangingPunct="0">
        <a:spcBef>
          <a:spcPct val="20000"/>
        </a:spcBef>
        <a:spcAft>
          <a:spcPct val="0"/>
        </a:spcAft>
        <a:buClr>
          <a:schemeClr val="tx1"/>
        </a:buClr>
        <a:buFont typeface="Wingdings" pitchFamily="2" charset="2"/>
        <a:buChar char="§"/>
        <a:defRPr sz="1200">
          <a:solidFill>
            <a:schemeClr val="tx1"/>
          </a:solidFill>
          <a:latin typeface="+mn-lt"/>
        </a:defRPr>
      </a:lvl5pPr>
      <a:lvl6pPr marL="246097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6pPr>
      <a:lvl7pPr marL="291794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7pPr>
      <a:lvl8pPr marL="3374921"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8pPr>
      <a:lvl9pPr marL="3831880"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9pPr>
    </p:bodyStyle>
    <p:otherStyle>
      <a:defPPr>
        <a:defRPr lang="es-ES"/>
      </a:defPPr>
      <a:lvl1pPr marL="0" algn="l" defTabSz="913939" rtl="0" eaLnBrk="1" latinLnBrk="0" hangingPunct="1">
        <a:defRPr sz="1800" kern="1200">
          <a:solidFill>
            <a:schemeClr val="tx1"/>
          </a:solidFill>
          <a:latin typeface="+mn-lt"/>
          <a:ea typeface="+mn-ea"/>
          <a:cs typeface="+mn-cs"/>
        </a:defRPr>
      </a:lvl1pPr>
      <a:lvl2pPr marL="456969" algn="l" defTabSz="913939" rtl="0" eaLnBrk="1" latinLnBrk="0" hangingPunct="1">
        <a:defRPr sz="1800" kern="1200">
          <a:solidFill>
            <a:schemeClr val="tx1"/>
          </a:solidFill>
          <a:latin typeface="+mn-lt"/>
          <a:ea typeface="+mn-ea"/>
          <a:cs typeface="+mn-cs"/>
        </a:defRPr>
      </a:lvl2pPr>
      <a:lvl3pPr marL="913939" algn="l" defTabSz="913939" rtl="0" eaLnBrk="1" latinLnBrk="0" hangingPunct="1">
        <a:defRPr sz="1800" kern="1200">
          <a:solidFill>
            <a:schemeClr val="tx1"/>
          </a:solidFill>
          <a:latin typeface="+mn-lt"/>
          <a:ea typeface="+mn-ea"/>
          <a:cs typeface="+mn-cs"/>
        </a:defRPr>
      </a:lvl3pPr>
      <a:lvl4pPr marL="1370908" algn="l" defTabSz="913939" rtl="0" eaLnBrk="1" latinLnBrk="0" hangingPunct="1">
        <a:defRPr sz="1800" kern="1200">
          <a:solidFill>
            <a:schemeClr val="tx1"/>
          </a:solidFill>
          <a:latin typeface="+mn-lt"/>
          <a:ea typeface="+mn-ea"/>
          <a:cs typeface="+mn-cs"/>
        </a:defRPr>
      </a:lvl4pPr>
      <a:lvl5pPr marL="1827880" algn="l" defTabSz="913939" rtl="0" eaLnBrk="1" latinLnBrk="0" hangingPunct="1">
        <a:defRPr sz="1800" kern="1200">
          <a:solidFill>
            <a:schemeClr val="tx1"/>
          </a:solidFill>
          <a:latin typeface="+mn-lt"/>
          <a:ea typeface="+mn-ea"/>
          <a:cs typeface="+mn-cs"/>
        </a:defRPr>
      </a:lvl5pPr>
      <a:lvl6pPr marL="2284848" algn="l" defTabSz="913939" rtl="0" eaLnBrk="1" latinLnBrk="0" hangingPunct="1">
        <a:defRPr sz="1800" kern="1200">
          <a:solidFill>
            <a:schemeClr val="tx1"/>
          </a:solidFill>
          <a:latin typeface="+mn-lt"/>
          <a:ea typeface="+mn-ea"/>
          <a:cs typeface="+mn-cs"/>
        </a:defRPr>
      </a:lvl6pPr>
      <a:lvl7pPr marL="2741818" algn="l" defTabSz="913939" rtl="0" eaLnBrk="1" latinLnBrk="0" hangingPunct="1">
        <a:defRPr sz="1800" kern="1200">
          <a:solidFill>
            <a:schemeClr val="tx1"/>
          </a:solidFill>
          <a:latin typeface="+mn-lt"/>
          <a:ea typeface="+mn-ea"/>
          <a:cs typeface="+mn-cs"/>
        </a:defRPr>
      </a:lvl7pPr>
      <a:lvl8pPr marL="3198788" algn="l" defTabSz="913939" rtl="0" eaLnBrk="1" latinLnBrk="0" hangingPunct="1">
        <a:defRPr sz="1800" kern="1200">
          <a:solidFill>
            <a:schemeClr val="tx1"/>
          </a:solidFill>
          <a:latin typeface="+mn-lt"/>
          <a:ea typeface="+mn-ea"/>
          <a:cs typeface="+mn-cs"/>
        </a:defRPr>
      </a:lvl8pPr>
      <a:lvl9pPr marL="3655760" algn="l" defTabSz="91393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91" y="6554283"/>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83"/>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97"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Consulting, S.L.</a:t>
            </a:r>
            <a:endParaRPr lang="en-AU" sz="700" dirty="0">
              <a:solidFill>
                <a:srgbClr val="002776"/>
              </a:solidFill>
              <a:cs typeface="Arial" charset="0"/>
            </a:endParaRPr>
          </a:p>
        </p:txBody>
      </p:sp>
    </p:spTree>
    <p:extLst>
      <p:ext uri="{BB962C8B-B14F-4D97-AF65-F5344CB8AC3E}">
        <p14:creationId xmlns:p14="http://schemas.microsoft.com/office/powerpoint/2010/main" val="3487314418"/>
      </p:ext>
    </p:extLst>
  </p:cSld>
  <p:clrMap bg1="lt1" tx1="dk1" bg2="lt2" tx2="dk2" accent1="accent1" accent2="accent2" accent3="accent3" accent4="accent4" accent5="accent5" accent6="accent6" hlink="hlink" folHlink="folHlink"/>
  <p:sldLayoutIdLst>
    <p:sldLayoutId id="2147483800" r:id="rId1"/>
    <p:sldLayoutId id="2147483801" r:id="rId2"/>
    <p:sldLayoutId id="2147483802" r:id="rId3"/>
    <p:sldLayoutId id="2147483803" r:id="rId4"/>
    <p:sldLayoutId id="2147483804" r:id="rId5"/>
    <p:sldLayoutId id="2147483805" r:id="rId6"/>
    <p:sldLayoutId id="2147483806" r:id="rId7"/>
    <p:sldLayoutId id="2147483807"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bwMode="gray">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bwMode="gray">
          <a:xfrm>
            <a:off x="430212" y="482622"/>
            <a:ext cx="9059863" cy="293607"/>
          </a:xfrm>
          <a:prstGeom prst="rect">
            <a:avLst/>
          </a:prstGeom>
          <a:noFill/>
          <a:ln w="9525">
            <a:noFill/>
            <a:miter lim="800000"/>
            <a:headEnd/>
            <a:tailEnd/>
          </a:ln>
        </p:spPr>
        <p:txBody>
          <a:bodyPr vert="horz" wrap="square" lIns="0" tIns="0" rIns="0" bIns="0" numCol="1" anchor="b" anchorCtr="0" compatLnSpc="1">
            <a:prstTxWarp prst="textNoShape">
              <a:avLst/>
            </a:prstTxWarp>
            <a:spAutoFit/>
          </a:bodyPr>
          <a:lstStyle/>
          <a:p>
            <a:pPr lvl="0"/>
            <a:r>
              <a:rPr lang="en-US" smtClean="0"/>
              <a:t>Click to edit Master title style</a:t>
            </a:r>
          </a:p>
        </p:txBody>
      </p:sp>
      <p:sp>
        <p:nvSpPr>
          <p:cNvPr id="5123" name="Rectangle 3"/>
          <p:cNvSpPr>
            <a:spLocks noGrp="1" noChangeArrowheads="1"/>
          </p:cNvSpPr>
          <p:nvPr>
            <p:ph type="body" idx="1"/>
          </p:nvPr>
        </p:nvSpPr>
        <p:spPr bwMode="gray">
          <a:xfrm>
            <a:off x="415943" y="1123974"/>
            <a:ext cx="9074150" cy="518477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3019818" name="Line 42"/>
          <p:cNvSpPr>
            <a:spLocks noChangeShapeType="1"/>
          </p:cNvSpPr>
          <p:nvPr/>
        </p:nvSpPr>
        <p:spPr bwMode="gray">
          <a:xfrm>
            <a:off x="425450" y="806450"/>
            <a:ext cx="9050338" cy="0"/>
          </a:xfrm>
          <a:prstGeom prst="line">
            <a:avLst/>
          </a:prstGeom>
          <a:noFill/>
          <a:ln w="19050">
            <a:solidFill>
              <a:schemeClr val="accent1"/>
            </a:solidFill>
            <a:round/>
            <a:headEnd/>
            <a:tailEnd/>
          </a:ln>
          <a:effectLst/>
        </p:spPr>
        <p:txBody>
          <a:bodyPr wrap="none" lIns="91396" tIns="45700" rIns="91396" bIns="45700" anchor="ctr"/>
          <a:lstStyle/>
          <a:p>
            <a:pPr algn="ctr" defTabSz="913939" eaLnBrk="0" fontAlgn="base" hangingPunct="0">
              <a:spcBef>
                <a:spcPct val="50000"/>
              </a:spcBef>
              <a:spcAft>
                <a:spcPct val="0"/>
              </a:spcAft>
              <a:defRPr/>
            </a:pPr>
            <a:endParaRPr lang="es-ES" sz="1200" dirty="0">
              <a:solidFill>
                <a:srgbClr val="000000"/>
              </a:solidFill>
            </a:endParaRPr>
          </a:p>
        </p:txBody>
      </p:sp>
      <p:pic>
        <p:nvPicPr>
          <p:cNvPr id="5125" name="Picture 51" descr="DEL_COL"/>
          <p:cNvPicPr>
            <a:picLocks noChangeAspect="1" noChangeArrowheads="1"/>
          </p:cNvPicPr>
          <p:nvPr/>
        </p:nvPicPr>
        <p:blipFill>
          <a:blip r:embed="rId14" cstate="screen">
            <a:extLst>
              <a:ext uri="{28A0092B-C50C-407E-A947-70E740481C1C}">
                <a14:useLocalDpi xmlns:a14="http://schemas.microsoft.com/office/drawing/2010/main" val="0"/>
              </a:ext>
            </a:extLst>
          </a:blip>
          <a:srcRect/>
          <a:stretch>
            <a:fillRect/>
          </a:stretch>
        </p:blipFill>
        <p:spPr bwMode="gray">
          <a:xfrm>
            <a:off x="431828" y="6645275"/>
            <a:ext cx="690563" cy="139700"/>
          </a:xfrm>
          <a:prstGeom prst="rect">
            <a:avLst/>
          </a:prstGeom>
          <a:noFill/>
          <a:ln w="9525">
            <a:noFill/>
            <a:miter lim="800000"/>
            <a:headEnd/>
            <a:tailEnd/>
          </a:ln>
        </p:spPr>
      </p:pic>
      <p:sp>
        <p:nvSpPr>
          <p:cNvPr id="74789" name="Rectangle 37"/>
          <p:cNvSpPr>
            <a:spLocks noChangeArrowheads="1"/>
          </p:cNvSpPr>
          <p:nvPr/>
        </p:nvSpPr>
        <p:spPr bwMode="auto">
          <a:xfrm>
            <a:off x="7329488" y="188913"/>
            <a:ext cx="2133600" cy="431800"/>
          </a:xfrm>
          <a:prstGeom prst="rect">
            <a:avLst/>
          </a:prstGeom>
          <a:noFill/>
          <a:ln w="9525" algn="ctr">
            <a:solidFill>
              <a:srgbClr val="969696"/>
            </a:solidFill>
            <a:miter lim="800000"/>
            <a:headEnd/>
            <a:tailEnd/>
          </a:ln>
          <a:effectLst/>
        </p:spPr>
        <p:txBody>
          <a:bodyPr wrap="none" lIns="46780" tIns="46780" rIns="46780" bIns="46780" anchor="ctr"/>
          <a:lstStyle/>
          <a:p>
            <a:pPr algn="ctr" defTabSz="913939" eaLnBrk="0" fontAlgn="base" hangingPunct="0">
              <a:spcBef>
                <a:spcPct val="20000"/>
              </a:spcBef>
              <a:spcAft>
                <a:spcPct val="0"/>
              </a:spcAft>
              <a:defRPr/>
            </a:pPr>
            <a:r>
              <a:rPr lang="es-ES_tradnl" sz="1000" b="1" dirty="0">
                <a:solidFill>
                  <a:srgbClr val="969696"/>
                </a:solidFill>
              </a:rPr>
              <a:t>BORRADOR PARA SU REVISIÓN</a:t>
            </a:r>
          </a:p>
          <a:p>
            <a:pPr algn="ctr" defTabSz="913939" eaLnBrk="0" fontAlgn="base" hangingPunct="0">
              <a:spcBef>
                <a:spcPct val="20000"/>
              </a:spcBef>
              <a:spcAft>
                <a:spcPct val="0"/>
              </a:spcAft>
              <a:defRPr/>
            </a:pPr>
            <a:r>
              <a:rPr lang="es-ES_tradnl" sz="1000" b="1" dirty="0">
                <a:solidFill>
                  <a:srgbClr val="969696"/>
                </a:solidFill>
              </a:rPr>
              <a:t>SUJETO A CAMBIOS</a:t>
            </a:r>
          </a:p>
        </p:txBody>
      </p:sp>
      <p:sp>
        <p:nvSpPr>
          <p:cNvPr id="5128"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defTabSz="913939" fontAlgn="base">
              <a:spcBef>
                <a:spcPct val="0"/>
              </a:spcBef>
              <a:spcAft>
                <a:spcPct val="0"/>
              </a:spcAft>
              <a:defRPr/>
            </a:pPr>
            <a:r>
              <a:rPr lang="nl-NL" smtClean="0">
                <a:solidFill>
                  <a:srgbClr val="000000"/>
                </a:solidFill>
              </a:rPr>
              <a:t>- </a:t>
            </a:r>
            <a:fld id="{A342DF0F-C913-41FF-8340-22D67B69C41D}" type="slidenum">
              <a:rPr lang="nl-NL" smtClean="0">
                <a:solidFill>
                  <a:srgbClr val="000000"/>
                </a:solidFill>
              </a:rPr>
              <a:pPr defTabSz="913939" fontAlgn="base">
                <a:spcBef>
                  <a:spcPct val="0"/>
                </a:spcBef>
                <a:spcAft>
                  <a:spcPct val="0"/>
                </a:spcAft>
                <a:defRPr/>
              </a:pPr>
              <a:t>‹#›</a:t>
            </a:fld>
            <a:r>
              <a:rPr lang="nl-NL" smtClean="0">
                <a:solidFill>
                  <a:srgbClr val="000000"/>
                </a:solidFill>
              </a:rPr>
              <a:t> -</a:t>
            </a:r>
            <a:endParaRPr lang="nl-NL">
              <a:solidFill>
                <a:srgbClr val="000000"/>
              </a:solidFill>
            </a:endParaRPr>
          </a:p>
        </p:txBody>
      </p:sp>
      <p:pic>
        <p:nvPicPr>
          <p:cNvPr id="2" name="Picture 5" descr="Feria Valencia.jpg"/>
          <p:cNvPicPr>
            <a:picLocks noChangeAspect="1"/>
          </p:cNvPicPr>
          <p:nvPr/>
        </p:nvPicPr>
        <p:blipFill>
          <a:blip r:embed="rId15" cstate="screen">
            <a:extLst>
              <a:ext uri="{28A0092B-C50C-407E-A947-70E740481C1C}">
                <a14:useLocalDpi xmlns:a14="http://schemas.microsoft.com/office/drawing/2010/main" val="0"/>
              </a:ext>
            </a:extLst>
          </a:blip>
          <a:srcRect/>
          <a:stretch>
            <a:fillRect/>
          </a:stretch>
        </p:blipFill>
        <p:spPr bwMode="auto">
          <a:xfrm>
            <a:off x="8853488" y="6496050"/>
            <a:ext cx="787400" cy="349250"/>
          </a:xfrm>
          <a:prstGeom prst="rect">
            <a:avLst/>
          </a:prstGeom>
          <a:noFill/>
          <a:ln w="9525">
            <a:noFill/>
            <a:miter lim="800000"/>
            <a:headEnd/>
            <a:tailEnd/>
          </a:ln>
        </p:spPr>
      </p:pic>
    </p:spTree>
    <p:extLst>
      <p:ext uri="{BB962C8B-B14F-4D97-AF65-F5344CB8AC3E}">
        <p14:creationId xmlns:p14="http://schemas.microsoft.com/office/powerpoint/2010/main" val="1970806506"/>
      </p:ext>
    </p:extLst>
  </p:cSld>
  <p:clrMap bg1="lt1" tx1="dk1" bg2="lt2" tx2="dk2" accent1="accent1" accent2="accent2" accent3="accent3" accent4="accent4" accent5="accent5" accent6="accent6" hlink="hlink" folHlink="folHlink"/>
  <p:sldLayoutIdLst>
    <p:sldLayoutId id="2147483809" r:id="rId1"/>
    <p:sldLayoutId id="2147483810" r:id="rId2"/>
    <p:sldLayoutId id="2147483811" r:id="rId3"/>
    <p:sldLayoutId id="2147483812" r:id="rId4"/>
    <p:sldLayoutId id="2147483813" r:id="rId5"/>
    <p:sldLayoutId id="2147483814" r:id="rId6"/>
    <p:sldLayoutId id="2147483815" r:id="rId7"/>
    <p:sldLayoutId id="2147483816" r:id="rId8"/>
    <p:sldLayoutId id="2147483817" r:id="rId9"/>
    <p:sldLayoutId id="2147483818" r:id="rId10"/>
    <p:sldLayoutId id="2147483819" r:id="rId11"/>
    <p:sldLayoutId id="2147483820" r:id="rId12"/>
  </p:sldLayoutIdLst>
  <p:hf hdr="0" ftr="0" dt="0"/>
  <p:txStyles>
    <p:titleStyle>
      <a:lvl1pPr algn="l" rtl="0" eaLnBrk="0" fontAlgn="base" hangingPunct="0">
        <a:lnSpc>
          <a:spcPct val="106000"/>
        </a:lnSpc>
        <a:spcBef>
          <a:spcPct val="0"/>
        </a:spcBef>
        <a:spcAft>
          <a:spcPct val="0"/>
        </a:spcAft>
        <a:defRPr b="1">
          <a:solidFill>
            <a:schemeClr val="tx1"/>
          </a:solidFill>
          <a:latin typeface="+mj-lt"/>
          <a:ea typeface="+mj-ea"/>
          <a:cs typeface="+mj-cs"/>
        </a:defRPr>
      </a:lvl1pPr>
      <a:lvl2pPr algn="l" rtl="0" eaLnBrk="0" fontAlgn="base" hangingPunct="0">
        <a:lnSpc>
          <a:spcPct val="106000"/>
        </a:lnSpc>
        <a:spcBef>
          <a:spcPct val="0"/>
        </a:spcBef>
        <a:spcAft>
          <a:spcPct val="0"/>
        </a:spcAft>
        <a:defRPr b="1">
          <a:solidFill>
            <a:schemeClr val="tx1"/>
          </a:solidFill>
          <a:latin typeface="Arial" charset="0"/>
        </a:defRPr>
      </a:lvl2pPr>
      <a:lvl3pPr algn="l" rtl="0" eaLnBrk="0" fontAlgn="base" hangingPunct="0">
        <a:lnSpc>
          <a:spcPct val="106000"/>
        </a:lnSpc>
        <a:spcBef>
          <a:spcPct val="0"/>
        </a:spcBef>
        <a:spcAft>
          <a:spcPct val="0"/>
        </a:spcAft>
        <a:defRPr b="1">
          <a:solidFill>
            <a:schemeClr val="tx1"/>
          </a:solidFill>
          <a:latin typeface="Arial" charset="0"/>
        </a:defRPr>
      </a:lvl3pPr>
      <a:lvl4pPr algn="l" rtl="0" eaLnBrk="0" fontAlgn="base" hangingPunct="0">
        <a:lnSpc>
          <a:spcPct val="106000"/>
        </a:lnSpc>
        <a:spcBef>
          <a:spcPct val="0"/>
        </a:spcBef>
        <a:spcAft>
          <a:spcPct val="0"/>
        </a:spcAft>
        <a:defRPr b="1">
          <a:solidFill>
            <a:schemeClr val="tx1"/>
          </a:solidFill>
          <a:latin typeface="Arial" charset="0"/>
        </a:defRPr>
      </a:lvl4pPr>
      <a:lvl5pPr algn="l" rtl="0" eaLnBrk="0" fontAlgn="base" hangingPunct="0">
        <a:lnSpc>
          <a:spcPct val="106000"/>
        </a:lnSpc>
        <a:spcBef>
          <a:spcPct val="0"/>
        </a:spcBef>
        <a:spcAft>
          <a:spcPct val="0"/>
        </a:spcAft>
        <a:defRPr b="1">
          <a:solidFill>
            <a:schemeClr val="tx1"/>
          </a:solidFill>
          <a:latin typeface="Arial" charset="0"/>
        </a:defRPr>
      </a:lvl5pPr>
      <a:lvl6pPr marL="456969" algn="l" rtl="0" fontAlgn="base">
        <a:lnSpc>
          <a:spcPct val="106000"/>
        </a:lnSpc>
        <a:spcBef>
          <a:spcPct val="0"/>
        </a:spcBef>
        <a:spcAft>
          <a:spcPct val="0"/>
        </a:spcAft>
        <a:defRPr b="1">
          <a:solidFill>
            <a:schemeClr val="tx1"/>
          </a:solidFill>
          <a:latin typeface="Arial" charset="0"/>
        </a:defRPr>
      </a:lvl6pPr>
      <a:lvl7pPr marL="913939" algn="l" rtl="0" fontAlgn="base">
        <a:lnSpc>
          <a:spcPct val="106000"/>
        </a:lnSpc>
        <a:spcBef>
          <a:spcPct val="0"/>
        </a:spcBef>
        <a:spcAft>
          <a:spcPct val="0"/>
        </a:spcAft>
        <a:defRPr b="1">
          <a:solidFill>
            <a:schemeClr val="tx1"/>
          </a:solidFill>
          <a:latin typeface="Arial" charset="0"/>
        </a:defRPr>
      </a:lvl7pPr>
      <a:lvl8pPr marL="1370908" algn="l" rtl="0" fontAlgn="base">
        <a:lnSpc>
          <a:spcPct val="106000"/>
        </a:lnSpc>
        <a:spcBef>
          <a:spcPct val="0"/>
        </a:spcBef>
        <a:spcAft>
          <a:spcPct val="0"/>
        </a:spcAft>
        <a:defRPr b="1">
          <a:solidFill>
            <a:schemeClr val="tx1"/>
          </a:solidFill>
          <a:latin typeface="Arial" charset="0"/>
        </a:defRPr>
      </a:lvl8pPr>
      <a:lvl9pPr marL="1827880" algn="l" rtl="0" fontAlgn="base">
        <a:lnSpc>
          <a:spcPct val="106000"/>
        </a:lnSpc>
        <a:spcBef>
          <a:spcPct val="0"/>
        </a:spcBef>
        <a:spcAft>
          <a:spcPct val="0"/>
        </a:spcAft>
        <a:defRPr b="1">
          <a:solidFill>
            <a:schemeClr val="tx1"/>
          </a:solidFill>
          <a:latin typeface="Arial" charset="0"/>
        </a:defRPr>
      </a:lvl9pPr>
    </p:titleStyle>
    <p:bodyStyle>
      <a:lvl1pPr marL="177710" indent="-177710" algn="l" rtl="0" eaLnBrk="0" fontAlgn="base" hangingPunct="0">
        <a:lnSpc>
          <a:spcPct val="106000"/>
        </a:lnSpc>
        <a:spcBef>
          <a:spcPct val="80000"/>
        </a:spcBef>
        <a:spcAft>
          <a:spcPct val="0"/>
        </a:spcAft>
        <a:buClr>
          <a:schemeClr val="tx1"/>
        </a:buClr>
        <a:buFont typeface="Wingdings 2" pitchFamily="18" charset="2"/>
        <a:buChar char="¡"/>
        <a:defRPr sz="1400">
          <a:solidFill>
            <a:schemeClr val="tx1"/>
          </a:solidFill>
          <a:latin typeface="+mn-lt"/>
          <a:ea typeface="+mn-ea"/>
          <a:cs typeface="+mn-cs"/>
        </a:defRPr>
      </a:lvl1pPr>
      <a:lvl2pPr marL="628336" indent="-177710" algn="l" rtl="0" eaLnBrk="0" fontAlgn="base" hangingPunct="0">
        <a:lnSpc>
          <a:spcPct val="106000"/>
        </a:lnSpc>
        <a:spcBef>
          <a:spcPct val="80000"/>
        </a:spcBef>
        <a:spcAft>
          <a:spcPct val="0"/>
        </a:spcAft>
        <a:buClr>
          <a:schemeClr val="tx1"/>
        </a:buClr>
        <a:buFont typeface="Arial" charset="0"/>
        <a:buChar char="–"/>
        <a:defRPr sz="1200">
          <a:solidFill>
            <a:schemeClr val="tx1"/>
          </a:solidFill>
          <a:latin typeface="+mn-lt"/>
        </a:defRPr>
      </a:lvl2pPr>
      <a:lvl3pPr marL="1059913" indent="-180885" algn="l" rtl="0" eaLnBrk="0" fontAlgn="base" hangingPunct="0">
        <a:lnSpc>
          <a:spcPct val="106000"/>
        </a:lnSpc>
        <a:spcBef>
          <a:spcPct val="40000"/>
        </a:spcBef>
        <a:spcAft>
          <a:spcPct val="0"/>
        </a:spcAft>
        <a:buClr>
          <a:schemeClr val="tx1"/>
        </a:buClr>
        <a:buFont typeface="Wingdings" pitchFamily="2" charset="2"/>
        <a:buChar char="§"/>
        <a:defRPr sz="1200">
          <a:solidFill>
            <a:schemeClr val="tx1"/>
          </a:solidFill>
          <a:latin typeface="+mn-lt"/>
        </a:defRPr>
      </a:lvl3pPr>
      <a:lvl4pPr marL="1588287" indent="-195166" algn="l" rtl="0" eaLnBrk="0" fontAlgn="base" hangingPunct="0">
        <a:lnSpc>
          <a:spcPct val="110000"/>
        </a:lnSpc>
        <a:spcBef>
          <a:spcPct val="20000"/>
        </a:spcBef>
        <a:spcAft>
          <a:spcPct val="0"/>
        </a:spcAft>
        <a:buClr>
          <a:schemeClr val="tx1"/>
        </a:buClr>
        <a:buFont typeface="Arial" charset="0"/>
        <a:buChar char="–"/>
        <a:defRPr sz="1200">
          <a:solidFill>
            <a:schemeClr val="tx1"/>
          </a:solidFill>
          <a:latin typeface="+mn-lt"/>
        </a:defRPr>
      </a:lvl4pPr>
      <a:lvl5pPr marL="2004005" indent="-236418" algn="l" rtl="0" eaLnBrk="0" fontAlgn="base" hangingPunct="0">
        <a:spcBef>
          <a:spcPct val="20000"/>
        </a:spcBef>
        <a:spcAft>
          <a:spcPct val="0"/>
        </a:spcAft>
        <a:buClr>
          <a:schemeClr val="tx1"/>
        </a:buClr>
        <a:buFont typeface="Wingdings" pitchFamily="2" charset="2"/>
        <a:buChar char="§"/>
        <a:defRPr sz="1200">
          <a:solidFill>
            <a:schemeClr val="tx1"/>
          </a:solidFill>
          <a:latin typeface="+mn-lt"/>
        </a:defRPr>
      </a:lvl5pPr>
      <a:lvl6pPr marL="246097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6pPr>
      <a:lvl7pPr marL="291794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7pPr>
      <a:lvl8pPr marL="3374921"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8pPr>
      <a:lvl9pPr marL="3831880"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9pPr>
    </p:bodyStyle>
    <p:otherStyle>
      <a:defPPr>
        <a:defRPr lang="es-ES"/>
      </a:defPPr>
      <a:lvl1pPr marL="0" algn="l" defTabSz="913939" rtl="0" eaLnBrk="1" latinLnBrk="0" hangingPunct="1">
        <a:defRPr sz="1800" kern="1200">
          <a:solidFill>
            <a:schemeClr val="tx1"/>
          </a:solidFill>
          <a:latin typeface="+mn-lt"/>
          <a:ea typeface="+mn-ea"/>
          <a:cs typeface="+mn-cs"/>
        </a:defRPr>
      </a:lvl1pPr>
      <a:lvl2pPr marL="456969" algn="l" defTabSz="913939" rtl="0" eaLnBrk="1" latinLnBrk="0" hangingPunct="1">
        <a:defRPr sz="1800" kern="1200">
          <a:solidFill>
            <a:schemeClr val="tx1"/>
          </a:solidFill>
          <a:latin typeface="+mn-lt"/>
          <a:ea typeface="+mn-ea"/>
          <a:cs typeface="+mn-cs"/>
        </a:defRPr>
      </a:lvl2pPr>
      <a:lvl3pPr marL="913939" algn="l" defTabSz="913939" rtl="0" eaLnBrk="1" latinLnBrk="0" hangingPunct="1">
        <a:defRPr sz="1800" kern="1200">
          <a:solidFill>
            <a:schemeClr val="tx1"/>
          </a:solidFill>
          <a:latin typeface="+mn-lt"/>
          <a:ea typeface="+mn-ea"/>
          <a:cs typeface="+mn-cs"/>
        </a:defRPr>
      </a:lvl3pPr>
      <a:lvl4pPr marL="1370908" algn="l" defTabSz="913939" rtl="0" eaLnBrk="1" latinLnBrk="0" hangingPunct="1">
        <a:defRPr sz="1800" kern="1200">
          <a:solidFill>
            <a:schemeClr val="tx1"/>
          </a:solidFill>
          <a:latin typeface="+mn-lt"/>
          <a:ea typeface="+mn-ea"/>
          <a:cs typeface="+mn-cs"/>
        </a:defRPr>
      </a:lvl4pPr>
      <a:lvl5pPr marL="1827880" algn="l" defTabSz="913939" rtl="0" eaLnBrk="1" latinLnBrk="0" hangingPunct="1">
        <a:defRPr sz="1800" kern="1200">
          <a:solidFill>
            <a:schemeClr val="tx1"/>
          </a:solidFill>
          <a:latin typeface="+mn-lt"/>
          <a:ea typeface="+mn-ea"/>
          <a:cs typeface="+mn-cs"/>
        </a:defRPr>
      </a:lvl5pPr>
      <a:lvl6pPr marL="2284848" algn="l" defTabSz="913939" rtl="0" eaLnBrk="1" latinLnBrk="0" hangingPunct="1">
        <a:defRPr sz="1800" kern="1200">
          <a:solidFill>
            <a:schemeClr val="tx1"/>
          </a:solidFill>
          <a:latin typeface="+mn-lt"/>
          <a:ea typeface="+mn-ea"/>
          <a:cs typeface="+mn-cs"/>
        </a:defRPr>
      </a:lvl6pPr>
      <a:lvl7pPr marL="2741818" algn="l" defTabSz="913939" rtl="0" eaLnBrk="1" latinLnBrk="0" hangingPunct="1">
        <a:defRPr sz="1800" kern="1200">
          <a:solidFill>
            <a:schemeClr val="tx1"/>
          </a:solidFill>
          <a:latin typeface="+mn-lt"/>
          <a:ea typeface="+mn-ea"/>
          <a:cs typeface="+mn-cs"/>
        </a:defRPr>
      </a:lvl7pPr>
      <a:lvl8pPr marL="3198788" algn="l" defTabSz="913939" rtl="0" eaLnBrk="1" latinLnBrk="0" hangingPunct="1">
        <a:defRPr sz="1800" kern="1200">
          <a:solidFill>
            <a:schemeClr val="tx1"/>
          </a:solidFill>
          <a:latin typeface="+mn-lt"/>
          <a:ea typeface="+mn-ea"/>
          <a:cs typeface="+mn-cs"/>
        </a:defRPr>
      </a:lvl8pPr>
      <a:lvl9pPr marL="3655760" algn="l" defTabSz="913939"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bwMode="gray">
      <p:bgPr>
        <a:solidFill>
          <a:schemeClr val="bg1"/>
        </a:solidFill>
        <a:effectLst/>
      </p:bgPr>
    </p:bg>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bwMode="gray">
          <a:xfrm>
            <a:off x="430212" y="482622"/>
            <a:ext cx="9059863" cy="293607"/>
          </a:xfrm>
          <a:prstGeom prst="rect">
            <a:avLst/>
          </a:prstGeom>
          <a:noFill/>
          <a:ln w="9525">
            <a:noFill/>
            <a:miter lim="800000"/>
            <a:headEnd/>
            <a:tailEnd/>
          </a:ln>
        </p:spPr>
        <p:txBody>
          <a:bodyPr vert="horz" wrap="square" lIns="0" tIns="0" rIns="0" bIns="0" numCol="1" anchor="b" anchorCtr="0" compatLnSpc="1">
            <a:prstTxWarp prst="textNoShape">
              <a:avLst/>
            </a:prstTxWarp>
            <a:spAutoFit/>
          </a:bodyPr>
          <a:lstStyle/>
          <a:p>
            <a:pPr lvl="0"/>
            <a:r>
              <a:rPr lang="en-US" smtClean="0"/>
              <a:t>Click to Edit Master Title Style</a:t>
            </a:r>
          </a:p>
        </p:txBody>
      </p:sp>
      <p:sp>
        <p:nvSpPr>
          <p:cNvPr id="4099" name="Rectangle 3"/>
          <p:cNvSpPr>
            <a:spLocks noGrp="1" noChangeArrowheads="1"/>
          </p:cNvSpPr>
          <p:nvPr>
            <p:ph type="body" idx="1"/>
          </p:nvPr>
        </p:nvSpPr>
        <p:spPr bwMode="gray">
          <a:xfrm>
            <a:off x="415943" y="1123974"/>
            <a:ext cx="9074150" cy="518477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a:p>
            <a:pPr lvl="3"/>
            <a:endParaRPr lang="en-US" smtClean="0"/>
          </a:p>
        </p:txBody>
      </p:sp>
      <p:sp>
        <p:nvSpPr>
          <p:cNvPr id="8196" name="Line 4"/>
          <p:cNvSpPr>
            <a:spLocks noChangeShapeType="1"/>
          </p:cNvSpPr>
          <p:nvPr/>
        </p:nvSpPr>
        <p:spPr bwMode="gray">
          <a:xfrm>
            <a:off x="425450" y="806450"/>
            <a:ext cx="9050338" cy="0"/>
          </a:xfrm>
          <a:prstGeom prst="line">
            <a:avLst/>
          </a:prstGeom>
          <a:noFill/>
          <a:ln w="19050">
            <a:solidFill>
              <a:schemeClr val="accent1"/>
            </a:solidFill>
            <a:round/>
            <a:headEnd/>
            <a:tailEnd/>
          </a:ln>
          <a:effectLst/>
        </p:spPr>
        <p:txBody>
          <a:bodyPr wrap="none" lIns="91396" tIns="45700" rIns="91396" bIns="45700" anchor="ctr"/>
          <a:lstStyle/>
          <a:p>
            <a:pPr defTabSz="913939" fontAlgn="base">
              <a:spcBef>
                <a:spcPct val="0"/>
              </a:spcBef>
              <a:spcAft>
                <a:spcPct val="0"/>
              </a:spcAft>
              <a:defRPr/>
            </a:pPr>
            <a:endParaRPr lang="es-ES">
              <a:solidFill>
                <a:srgbClr val="000000"/>
              </a:solidFill>
            </a:endParaRPr>
          </a:p>
        </p:txBody>
      </p:sp>
      <p:pic>
        <p:nvPicPr>
          <p:cNvPr id="4101" name="Picture 5" descr="DEL_COL"/>
          <p:cNvPicPr>
            <a:picLocks noChangeAspect="1" noChangeArrowheads="1"/>
          </p:cNvPicPr>
          <p:nvPr/>
        </p:nvPicPr>
        <p:blipFill>
          <a:blip r:embed="rId15" cstate="screen">
            <a:extLst>
              <a:ext uri="{28A0092B-C50C-407E-A947-70E740481C1C}">
                <a14:useLocalDpi xmlns:a14="http://schemas.microsoft.com/office/drawing/2010/main" val="0"/>
              </a:ext>
            </a:extLst>
          </a:blip>
          <a:srcRect/>
          <a:stretch>
            <a:fillRect/>
          </a:stretch>
        </p:blipFill>
        <p:spPr bwMode="gray">
          <a:xfrm>
            <a:off x="431828" y="6645275"/>
            <a:ext cx="690563" cy="139700"/>
          </a:xfrm>
          <a:prstGeom prst="rect">
            <a:avLst/>
          </a:prstGeom>
          <a:noFill/>
          <a:ln w="9525">
            <a:noFill/>
            <a:miter lim="800000"/>
            <a:headEnd/>
            <a:tailEnd/>
          </a:ln>
        </p:spPr>
      </p:pic>
      <p:sp>
        <p:nvSpPr>
          <p:cNvPr id="8199" name="Rectangle 7"/>
          <p:cNvSpPr>
            <a:spLocks noChangeArrowheads="1"/>
          </p:cNvSpPr>
          <p:nvPr/>
        </p:nvSpPr>
        <p:spPr bwMode="auto">
          <a:xfrm>
            <a:off x="7329488" y="188913"/>
            <a:ext cx="2133600" cy="431800"/>
          </a:xfrm>
          <a:prstGeom prst="rect">
            <a:avLst/>
          </a:prstGeom>
          <a:noFill/>
          <a:ln w="9525" algn="ctr">
            <a:solidFill>
              <a:srgbClr val="969696"/>
            </a:solidFill>
            <a:miter lim="800000"/>
            <a:headEnd/>
            <a:tailEnd/>
          </a:ln>
          <a:effectLst/>
        </p:spPr>
        <p:txBody>
          <a:bodyPr wrap="none" lIns="46780" tIns="46780" rIns="46780" bIns="46780" anchor="ctr"/>
          <a:lstStyle/>
          <a:p>
            <a:pPr algn="ctr" defTabSz="913939" eaLnBrk="0" fontAlgn="base" hangingPunct="0">
              <a:spcBef>
                <a:spcPct val="20000"/>
              </a:spcBef>
              <a:spcAft>
                <a:spcPct val="0"/>
              </a:spcAft>
              <a:defRPr/>
            </a:pPr>
            <a:r>
              <a:rPr lang="es-ES_tradnl" sz="1000" b="1" dirty="0">
                <a:solidFill>
                  <a:srgbClr val="969696"/>
                </a:solidFill>
              </a:rPr>
              <a:t>BORRADOR PARA SU REVISIÓN</a:t>
            </a:r>
          </a:p>
          <a:p>
            <a:pPr algn="ctr" defTabSz="913939" eaLnBrk="0" fontAlgn="base" hangingPunct="0">
              <a:spcBef>
                <a:spcPct val="20000"/>
              </a:spcBef>
              <a:spcAft>
                <a:spcPct val="0"/>
              </a:spcAft>
              <a:defRPr/>
            </a:pPr>
            <a:r>
              <a:rPr lang="es-ES_tradnl" sz="1000" b="1" dirty="0">
                <a:solidFill>
                  <a:srgbClr val="969696"/>
                </a:solidFill>
              </a:rPr>
              <a:t>SUJETO A CAMBIOS</a:t>
            </a:r>
          </a:p>
        </p:txBody>
      </p:sp>
      <p:sp>
        <p:nvSpPr>
          <p:cNvPr id="4104"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defTabSz="913939" fontAlgn="base">
              <a:spcBef>
                <a:spcPct val="0"/>
              </a:spcBef>
              <a:spcAft>
                <a:spcPct val="0"/>
              </a:spcAft>
              <a:defRPr/>
            </a:pPr>
            <a:r>
              <a:rPr lang="nl-NL" smtClean="0">
                <a:solidFill>
                  <a:srgbClr val="000000"/>
                </a:solidFill>
              </a:rPr>
              <a:t>- </a:t>
            </a:r>
            <a:fld id="{F0EB8C4E-D1FE-4FBB-B29D-3523F24773E4}" type="slidenum">
              <a:rPr lang="nl-NL" smtClean="0">
                <a:solidFill>
                  <a:srgbClr val="000000"/>
                </a:solidFill>
              </a:rPr>
              <a:pPr defTabSz="913939" fontAlgn="base">
                <a:spcBef>
                  <a:spcPct val="0"/>
                </a:spcBef>
                <a:spcAft>
                  <a:spcPct val="0"/>
                </a:spcAft>
                <a:defRPr/>
              </a:pPr>
              <a:t>‹#›</a:t>
            </a:fld>
            <a:r>
              <a:rPr lang="nl-NL" smtClean="0">
                <a:solidFill>
                  <a:srgbClr val="000000"/>
                </a:solidFill>
              </a:rPr>
              <a:t> -</a:t>
            </a:r>
            <a:endParaRPr lang="nl-NL">
              <a:solidFill>
                <a:srgbClr val="000000"/>
              </a:solidFill>
            </a:endParaRPr>
          </a:p>
        </p:txBody>
      </p:sp>
      <p:pic>
        <p:nvPicPr>
          <p:cNvPr id="2" name="Picture 5" descr="Feria Valencia.jpg"/>
          <p:cNvPicPr>
            <a:picLocks noChangeAspect="1"/>
          </p:cNvPicPr>
          <p:nvPr/>
        </p:nvPicPr>
        <p:blipFill>
          <a:blip r:embed="rId16" cstate="screen">
            <a:extLst>
              <a:ext uri="{28A0092B-C50C-407E-A947-70E740481C1C}">
                <a14:useLocalDpi xmlns:a14="http://schemas.microsoft.com/office/drawing/2010/main" val="0"/>
              </a:ext>
            </a:extLst>
          </a:blip>
          <a:srcRect/>
          <a:stretch>
            <a:fillRect/>
          </a:stretch>
        </p:blipFill>
        <p:spPr bwMode="auto">
          <a:xfrm>
            <a:off x="8853488" y="6496050"/>
            <a:ext cx="787400" cy="349250"/>
          </a:xfrm>
          <a:prstGeom prst="rect">
            <a:avLst/>
          </a:prstGeom>
          <a:noFill/>
          <a:ln w="9525">
            <a:noFill/>
            <a:miter lim="800000"/>
            <a:headEnd/>
            <a:tailEnd/>
          </a:ln>
        </p:spPr>
      </p:pic>
    </p:spTree>
    <p:extLst>
      <p:ext uri="{BB962C8B-B14F-4D97-AF65-F5344CB8AC3E}">
        <p14:creationId xmlns:p14="http://schemas.microsoft.com/office/powerpoint/2010/main" val="791117973"/>
      </p:ext>
    </p:extLst>
  </p:cSld>
  <p:clrMap bg1="lt1" tx1="dk1" bg2="lt2" tx2="dk2" accent1="accent1" accent2="accent2" accent3="accent3" accent4="accent4" accent5="accent5" accent6="accent6" hlink="hlink" folHlink="folHlink"/>
  <p:sldLayoutIdLst>
    <p:sldLayoutId id="2147483822" r:id="rId1"/>
    <p:sldLayoutId id="2147483823" r:id="rId2"/>
    <p:sldLayoutId id="2147483824" r:id="rId3"/>
    <p:sldLayoutId id="2147483825" r:id="rId4"/>
    <p:sldLayoutId id="2147483826" r:id="rId5"/>
    <p:sldLayoutId id="2147483827" r:id="rId6"/>
    <p:sldLayoutId id="2147483828" r:id="rId7"/>
    <p:sldLayoutId id="2147483829" r:id="rId8"/>
    <p:sldLayoutId id="2147483830" r:id="rId9"/>
    <p:sldLayoutId id="2147483831" r:id="rId10"/>
    <p:sldLayoutId id="2147483832" r:id="rId11"/>
    <p:sldLayoutId id="2147483833" r:id="rId12"/>
    <p:sldLayoutId id="2147483834" r:id="rId13"/>
  </p:sldLayoutIdLst>
  <p:hf hdr="0" ftr="0" dt="0"/>
  <p:txStyles>
    <p:titleStyle>
      <a:lvl1pPr algn="l" rtl="0" eaLnBrk="0" fontAlgn="base" hangingPunct="0">
        <a:lnSpc>
          <a:spcPct val="106000"/>
        </a:lnSpc>
        <a:spcBef>
          <a:spcPct val="0"/>
        </a:spcBef>
        <a:spcAft>
          <a:spcPct val="0"/>
        </a:spcAft>
        <a:defRPr b="1">
          <a:solidFill>
            <a:schemeClr val="tx1"/>
          </a:solidFill>
          <a:latin typeface="+mj-lt"/>
          <a:ea typeface="+mj-ea"/>
          <a:cs typeface="+mj-cs"/>
        </a:defRPr>
      </a:lvl1pPr>
      <a:lvl2pPr algn="l" rtl="0" eaLnBrk="0" fontAlgn="base" hangingPunct="0">
        <a:lnSpc>
          <a:spcPct val="106000"/>
        </a:lnSpc>
        <a:spcBef>
          <a:spcPct val="0"/>
        </a:spcBef>
        <a:spcAft>
          <a:spcPct val="0"/>
        </a:spcAft>
        <a:defRPr b="1">
          <a:solidFill>
            <a:schemeClr val="tx1"/>
          </a:solidFill>
          <a:latin typeface="Arial" charset="0"/>
        </a:defRPr>
      </a:lvl2pPr>
      <a:lvl3pPr algn="l" rtl="0" eaLnBrk="0" fontAlgn="base" hangingPunct="0">
        <a:lnSpc>
          <a:spcPct val="106000"/>
        </a:lnSpc>
        <a:spcBef>
          <a:spcPct val="0"/>
        </a:spcBef>
        <a:spcAft>
          <a:spcPct val="0"/>
        </a:spcAft>
        <a:defRPr b="1">
          <a:solidFill>
            <a:schemeClr val="tx1"/>
          </a:solidFill>
          <a:latin typeface="Arial" charset="0"/>
        </a:defRPr>
      </a:lvl3pPr>
      <a:lvl4pPr algn="l" rtl="0" eaLnBrk="0" fontAlgn="base" hangingPunct="0">
        <a:lnSpc>
          <a:spcPct val="106000"/>
        </a:lnSpc>
        <a:spcBef>
          <a:spcPct val="0"/>
        </a:spcBef>
        <a:spcAft>
          <a:spcPct val="0"/>
        </a:spcAft>
        <a:defRPr b="1">
          <a:solidFill>
            <a:schemeClr val="tx1"/>
          </a:solidFill>
          <a:latin typeface="Arial" charset="0"/>
        </a:defRPr>
      </a:lvl4pPr>
      <a:lvl5pPr algn="l" rtl="0" eaLnBrk="0" fontAlgn="base" hangingPunct="0">
        <a:lnSpc>
          <a:spcPct val="106000"/>
        </a:lnSpc>
        <a:spcBef>
          <a:spcPct val="0"/>
        </a:spcBef>
        <a:spcAft>
          <a:spcPct val="0"/>
        </a:spcAft>
        <a:defRPr b="1">
          <a:solidFill>
            <a:schemeClr val="tx1"/>
          </a:solidFill>
          <a:latin typeface="Arial" charset="0"/>
        </a:defRPr>
      </a:lvl5pPr>
      <a:lvl6pPr marL="456969" algn="l" rtl="0" fontAlgn="base">
        <a:lnSpc>
          <a:spcPct val="106000"/>
        </a:lnSpc>
        <a:spcBef>
          <a:spcPct val="0"/>
        </a:spcBef>
        <a:spcAft>
          <a:spcPct val="0"/>
        </a:spcAft>
        <a:defRPr b="1">
          <a:solidFill>
            <a:schemeClr val="tx1"/>
          </a:solidFill>
          <a:latin typeface="Arial" charset="0"/>
        </a:defRPr>
      </a:lvl6pPr>
      <a:lvl7pPr marL="913939" algn="l" rtl="0" fontAlgn="base">
        <a:lnSpc>
          <a:spcPct val="106000"/>
        </a:lnSpc>
        <a:spcBef>
          <a:spcPct val="0"/>
        </a:spcBef>
        <a:spcAft>
          <a:spcPct val="0"/>
        </a:spcAft>
        <a:defRPr b="1">
          <a:solidFill>
            <a:schemeClr val="tx1"/>
          </a:solidFill>
          <a:latin typeface="Arial" charset="0"/>
        </a:defRPr>
      </a:lvl7pPr>
      <a:lvl8pPr marL="1370908" algn="l" rtl="0" fontAlgn="base">
        <a:lnSpc>
          <a:spcPct val="106000"/>
        </a:lnSpc>
        <a:spcBef>
          <a:spcPct val="0"/>
        </a:spcBef>
        <a:spcAft>
          <a:spcPct val="0"/>
        </a:spcAft>
        <a:defRPr b="1">
          <a:solidFill>
            <a:schemeClr val="tx1"/>
          </a:solidFill>
          <a:latin typeface="Arial" charset="0"/>
        </a:defRPr>
      </a:lvl8pPr>
      <a:lvl9pPr marL="1827880" algn="l" rtl="0" fontAlgn="base">
        <a:lnSpc>
          <a:spcPct val="106000"/>
        </a:lnSpc>
        <a:spcBef>
          <a:spcPct val="0"/>
        </a:spcBef>
        <a:spcAft>
          <a:spcPct val="0"/>
        </a:spcAft>
        <a:defRPr b="1">
          <a:solidFill>
            <a:schemeClr val="tx1"/>
          </a:solidFill>
          <a:latin typeface="Arial" charset="0"/>
        </a:defRPr>
      </a:lvl9pPr>
    </p:titleStyle>
    <p:bodyStyle>
      <a:lvl1pPr marL="177710" indent="-177710" algn="l" rtl="0" eaLnBrk="0" fontAlgn="base" hangingPunct="0">
        <a:lnSpc>
          <a:spcPct val="106000"/>
        </a:lnSpc>
        <a:spcBef>
          <a:spcPct val="80000"/>
        </a:spcBef>
        <a:spcAft>
          <a:spcPct val="0"/>
        </a:spcAft>
        <a:buClr>
          <a:schemeClr val="tx1"/>
        </a:buClr>
        <a:buFont typeface="Wingdings 2" pitchFamily="18" charset="2"/>
        <a:buChar char="¡"/>
        <a:defRPr sz="1400">
          <a:solidFill>
            <a:schemeClr val="tx1"/>
          </a:solidFill>
          <a:latin typeface="+mn-lt"/>
          <a:ea typeface="+mn-ea"/>
          <a:cs typeface="+mn-cs"/>
        </a:defRPr>
      </a:lvl1pPr>
      <a:lvl2pPr marL="628336" indent="-177710" algn="l" rtl="0" eaLnBrk="0" fontAlgn="base" hangingPunct="0">
        <a:lnSpc>
          <a:spcPct val="106000"/>
        </a:lnSpc>
        <a:spcBef>
          <a:spcPct val="80000"/>
        </a:spcBef>
        <a:spcAft>
          <a:spcPct val="0"/>
        </a:spcAft>
        <a:buClr>
          <a:schemeClr val="tx1"/>
        </a:buClr>
        <a:buFont typeface="Arial" charset="0"/>
        <a:buChar char="–"/>
        <a:defRPr sz="1200">
          <a:solidFill>
            <a:schemeClr val="tx1"/>
          </a:solidFill>
          <a:latin typeface="+mn-lt"/>
        </a:defRPr>
      </a:lvl2pPr>
      <a:lvl3pPr marL="1059913" indent="-180885" algn="l" rtl="0" eaLnBrk="0" fontAlgn="base" hangingPunct="0">
        <a:lnSpc>
          <a:spcPct val="106000"/>
        </a:lnSpc>
        <a:spcBef>
          <a:spcPct val="40000"/>
        </a:spcBef>
        <a:spcAft>
          <a:spcPct val="0"/>
        </a:spcAft>
        <a:buClr>
          <a:schemeClr val="tx1"/>
        </a:buClr>
        <a:buFont typeface="Wingdings" pitchFamily="2" charset="2"/>
        <a:buChar char="§"/>
        <a:defRPr sz="1200">
          <a:solidFill>
            <a:schemeClr val="tx1"/>
          </a:solidFill>
          <a:latin typeface="+mn-lt"/>
        </a:defRPr>
      </a:lvl3pPr>
      <a:lvl4pPr marL="1588287" indent="-195166" algn="l" rtl="0" eaLnBrk="0" fontAlgn="base" hangingPunct="0">
        <a:lnSpc>
          <a:spcPct val="110000"/>
        </a:lnSpc>
        <a:spcBef>
          <a:spcPct val="20000"/>
        </a:spcBef>
        <a:spcAft>
          <a:spcPct val="0"/>
        </a:spcAft>
        <a:buClr>
          <a:schemeClr val="tx1"/>
        </a:buClr>
        <a:buFont typeface="Arial" charset="0"/>
        <a:buChar char="–"/>
        <a:defRPr sz="1200">
          <a:solidFill>
            <a:schemeClr val="tx1"/>
          </a:solidFill>
          <a:latin typeface="+mn-lt"/>
        </a:defRPr>
      </a:lvl4pPr>
      <a:lvl5pPr marL="2004005" indent="-236418" algn="l" rtl="0" eaLnBrk="0" fontAlgn="base" hangingPunct="0">
        <a:spcBef>
          <a:spcPct val="20000"/>
        </a:spcBef>
        <a:spcAft>
          <a:spcPct val="0"/>
        </a:spcAft>
        <a:buClr>
          <a:schemeClr val="tx1"/>
        </a:buClr>
        <a:buFont typeface="Wingdings" pitchFamily="2" charset="2"/>
        <a:buChar char="§"/>
        <a:defRPr sz="1200">
          <a:solidFill>
            <a:schemeClr val="tx1"/>
          </a:solidFill>
          <a:latin typeface="+mn-lt"/>
        </a:defRPr>
      </a:lvl5pPr>
      <a:lvl6pPr marL="246097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6pPr>
      <a:lvl7pPr marL="291794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7pPr>
      <a:lvl8pPr marL="3374921"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8pPr>
      <a:lvl9pPr marL="3831880"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9pPr>
    </p:bodyStyle>
    <p:otherStyle>
      <a:defPPr>
        <a:defRPr lang="es-ES"/>
      </a:defPPr>
      <a:lvl1pPr marL="0" algn="l" defTabSz="913939" rtl="0" eaLnBrk="1" latinLnBrk="0" hangingPunct="1">
        <a:defRPr sz="1800" kern="1200">
          <a:solidFill>
            <a:schemeClr val="tx1"/>
          </a:solidFill>
          <a:latin typeface="+mn-lt"/>
          <a:ea typeface="+mn-ea"/>
          <a:cs typeface="+mn-cs"/>
        </a:defRPr>
      </a:lvl1pPr>
      <a:lvl2pPr marL="456969" algn="l" defTabSz="913939" rtl="0" eaLnBrk="1" latinLnBrk="0" hangingPunct="1">
        <a:defRPr sz="1800" kern="1200">
          <a:solidFill>
            <a:schemeClr val="tx1"/>
          </a:solidFill>
          <a:latin typeface="+mn-lt"/>
          <a:ea typeface="+mn-ea"/>
          <a:cs typeface="+mn-cs"/>
        </a:defRPr>
      </a:lvl2pPr>
      <a:lvl3pPr marL="913939" algn="l" defTabSz="913939" rtl="0" eaLnBrk="1" latinLnBrk="0" hangingPunct="1">
        <a:defRPr sz="1800" kern="1200">
          <a:solidFill>
            <a:schemeClr val="tx1"/>
          </a:solidFill>
          <a:latin typeface="+mn-lt"/>
          <a:ea typeface="+mn-ea"/>
          <a:cs typeface="+mn-cs"/>
        </a:defRPr>
      </a:lvl3pPr>
      <a:lvl4pPr marL="1370908" algn="l" defTabSz="913939" rtl="0" eaLnBrk="1" latinLnBrk="0" hangingPunct="1">
        <a:defRPr sz="1800" kern="1200">
          <a:solidFill>
            <a:schemeClr val="tx1"/>
          </a:solidFill>
          <a:latin typeface="+mn-lt"/>
          <a:ea typeface="+mn-ea"/>
          <a:cs typeface="+mn-cs"/>
        </a:defRPr>
      </a:lvl4pPr>
      <a:lvl5pPr marL="1827880" algn="l" defTabSz="913939" rtl="0" eaLnBrk="1" latinLnBrk="0" hangingPunct="1">
        <a:defRPr sz="1800" kern="1200">
          <a:solidFill>
            <a:schemeClr val="tx1"/>
          </a:solidFill>
          <a:latin typeface="+mn-lt"/>
          <a:ea typeface="+mn-ea"/>
          <a:cs typeface="+mn-cs"/>
        </a:defRPr>
      </a:lvl5pPr>
      <a:lvl6pPr marL="2284848" algn="l" defTabSz="913939" rtl="0" eaLnBrk="1" latinLnBrk="0" hangingPunct="1">
        <a:defRPr sz="1800" kern="1200">
          <a:solidFill>
            <a:schemeClr val="tx1"/>
          </a:solidFill>
          <a:latin typeface="+mn-lt"/>
          <a:ea typeface="+mn-ea"/>
          <a:cs typeface="+mn-cs"/>
        </a:defRPr>
      </a:lvl6pPr>
      <a:lvl7pPr marL="2741818" algn="l" defTabSz="913939" rtl="0" eaLnBrk="1" latinLnBrk="0" hangingPunct="1">
        <a:defRPr sz="1800" kern="1200">
          <a:solidFill>
            <a:schemeClr val="tx1"/>
          </a:solidFill>
          <a:latin typeface="+mn-lt"/>
          <a:ea typeface="+mn-ea"/>
          <a:cs typeface="+mn-cs"/>
        </a:defRPr>
      </a:lvl7pPr>
      <a:lvl8pPr marL="3198788" algn="l" defTabSz="913939" rtl="0" eaLnBrk="1" latinLnBrk="0" hangingPunct="1">
        <a:defRPr sz="1800" kern="1200">
          <a:solidFill>
            <a:schemeClr val="tx1"/>
          </a:solidFill>
          <a:latin typeface="+mn-lt"/>
          <a:ea typeface="+mn-ea"/>
          <a:cs typeface="+mn-cs"/>
        </a:defRPr>
      </a:lvl8pPr>
      <a:lvl9pPr marL="3655760" algn="l" defTabSz="913939"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bwMode="gray">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bwMode="gray">
          <a:xfrm>
            <a:off x="430212" y="482622"/>
            <a:ext cx="9059863" cy="293607"/>
          </a:xfrm>
          <a:prstGeom prst="rect">
            <a:avLst/>
          </a:prstGeom>
          <a:noFill/>
          <a:ln w="9525">
            <a:noFill/>
            <a:miter lim="800000"/>
            <a:headEnd/>
            <a:tailEnd/>
          </a:ln>
        </p:spPr>
        <p:txBody>
          <a:bodyPr vert="horz" wrap="square" lIns="0" tIns="0" rIns="0" bIns="0" numCol="1" anchor="b" anchorCtr="0" compatLnSpc="1">
            <a:prstTxWarp prst="textNoShape">
              <a:avLst/>
            </a:prstTxWarp>
            <a:spAutoFit/>
          </a:bodyPr>
          <a:lstStyle/>
          <a:p>
            <a:pPr lvl="0"/>
            <a:r>
              <a:rPr lang="en-US" smtClean="0"/>
              <a:t>Click to edit Master title style</a:t>
            </a:r>
          </a:p>
        </p:txBody>
      </p:sp>
      <p:sp>
        <p:nvSpPr>
          <p:cNvPr id="5123" name="Rectangle 3"/>
          <p:cNvSpPr>
            <a:spLocks noGrp="1" noChangeArrowheads="1"/>
          </p:cNvSpPr>
          <p:nvPr>
            <p:ph type="body" idx="1"/>
          </p:nvPr>
        </p:nvSpPr>
        <p:spPr bwMode="gray">
          <a:xfrm>
            <a:off x="415943" y="1123974"/>
            <a:ext cx="9074150" cy="518477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3019818" name="Line 42"/>
          <p:cNvSpPr>
            <a:spLocks noChangeShapeType="1"/>
          </p:cNvSpPr>
          <p:nvPr/>
        </p:nvSpPr>
        <p:spPr bwMode="gray">
          <a:xfrm>
            <a:off x="425450" y="806450"/>
            <a:ext cx="9050338" cy="0"/>
          </a:xfrm>
          <a:prstGeom prst="line">
            <a:avLst/>
          </a:prstGeom>
          <a:noFill/>
          <a:ln w="19050">
            <a:solidFill>
              <a:schemeClr val="accent1"/>
            </a:solidFill>
            <a:round/>
            <a:headEnd/>
            <a:tailEnd/>
          </a:ln>
          <a:effectLst/>
        </p:spPr>
        <p:txBody>
          <a:bodyPr wrap="none" lIns="91396" tIns="45700" rIns="91396" bIns="45700" anchor="ctr"/>
          <a:lstStyle/>
          <a:p>
            <a:pPr algn="ctr" defTabSz="913939" eaLnBrk="0" fontAlgn="base" hangingPunct="0">
              <a:spcBef>
                <a:spcPct val="50000"/>
              </a:spcBef>
              <a:spcAft>
                <a:spcPct val="0"/>
              </a:spcAft>
              <a:defRPr/>
            </a:pPr>
            <a:endParaRPr lang="es-ES" sz="1200" dirty="0">
              <a:solidFill>
                <a:srgbClr val="000000"/>
              </a:solidFill>
            </a:endParaRPr>
          </a:p>
        </p:txBody>
      </p:sp>
      <p:pic>
        <p:nvPicPr>
          <p:cNvPr id="5125" name="Picture 51" descr="DEL_COL"/>
          <p:cNvPicPr>
            <a:picLocks noChangeAspect="1" noChangeArrowheads="1"/>
          </p:cNvPicPr>
          <p:nvPr/>
        </p:nvPicPr>
        <p:blipFill>
          <a:blip r:embed="rId14" cstate="screen">
            <a:extLst>
              <a:ext uri="{28A0092B-C50C-407E-A947-70E740481C1C}">
                <a14:useLocalDpi xmlns:a14="http://schemas.microsoft.com/office/drawing/2010/main" val="0"/>
              </a:ext>
            </a:extLst>
          </a:blip>
          <a:srcRect/>
          <a:stretch>
            <a:fillRect/>
          </a:stretch>
        </p:blipFill>
        <p:spPr bwMode="gray">
          <a:xfrm>
            <a:off x="431828" y="6645275"/>
            <a:ext cx="690563" cy="139700"/>
          </a:xfrm>
          <a:prstGeom prst="rect">
            <a:avLst/>
          </a:prstGeom>
          <a:noFill/>
          <a:ln w="9525">
            <a:noFill/>
            <a:miter lim="800000"/>
            <a:headEnd/>
            <a:tailEnd/>
          </a:ln>
        </p:spPr>
      </p:pic>
      <p:sp>
        <p:nvSpPr>
          <p:cNvPr id="74789" name="Rectangle 37"/>
          <p:cNvSpPr>
            <a:spLocks noChangeArrowheads="1"/>
          </p:cNvSpPr>
          <p:nvPr/>
        </p:nvSpPr>
        <p:spPr bwMode="auto">
          <a:xfrm>
            <a:off x="7329488" y="188913"/>
            <a:ext cx="2133600" cy="431800"/>
          </a:xfrm>
          <a:prstGeom prst="rect">
            <a:avLst/>
          </a:prstGeom>
          <a:noFill/>
          <a:ln w="9525" algn="ctr">
            <a:solidFill>
              <a:srgbClr val="969696"/>
            </a:solidFill>
            <a:miter lim="800000"/>
            <a:headEnd/>
            <a:tailEnd/>
          </a:ln>
          <a:effectLst/>
        </p:spPr>
        <p:txBody>
          <a:bodyPr wrap="none" lIns="46780" tIns="46780" rIns="46780" bIns="46780" anchor="ctr"/>
          <a:lstStyle/>
          <a:p>
            <a:pPr algn="ctr" defTabSz="913939" eaLnBrk="0" fontAlgn="base" hangingPunct="0">
              <a:spcBef>
                <a:spcPct val="20000"/>
              </a:spcBef>
              <a:spcAft>
                <a:spcPct val="0"/>
              </a:spcAft>
              <a:defRPr/>
            </a:pPr>
            <a:r>
              <a:rPr lang="es-ES_tradnl" sz="1000" b="1" dirty="0">
                <a:solidFill>
                  <a:srgbClr val="969696"/>
                </a:solidFill>
              </a:rPr>
              <a:t>BORRADOR PARA SU REVISIÓN</a:t>
            </a:r>
          </a:p>
          <a:p>
            <a:pPr algn="ctr" defTabSz="913939" eaLnBrk="0" fontAlgn="base" hangingPunct="0">
              <a:spcBef>
                <a:spcPct val="20000"/>
              </a:spcBef>
              <a:spcAft>
                <a:spcPct val="0"/>
              </a:spcAft>
              <a:defRPr/>
            </a:pPr>
            <a:r>
              <a:rPr lang="es-ES_tradnl" sz="1000" b="1" dirty="0">
                <a:solidFill>
                  <a:srgbClr val="969696"/>
                </a:solidFill>
              </a:rPr>
              <a:t>SUJETO A CAMBIOS</a:t>
            </a:r>
          </a:p>
        </p:txBody>
      </p:sp>
      <p:sp>
        <p:nvSpPr>
          <p:cNvPr id="5128" name="Rectangle 8"/>
          <p:cNvSpPr>
            <a:spLocks noGrp="1" noChangeArrowheads="1"/>
          </p:cNvSpPr>
          <p:nvPr>
            <p:ph type="sldNum" sz="quarter" idx="4"/>
          </p:nvPr>
        </p:nvSpPr>
        <p:spPr bwMode="auto">
          <a:xfrm>
            <a:off x="4785980"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defTabSz="913939" fontAlgn="base">
              <a:spcBef>
                <a:spcPct val="0"/>
              </a:spcBef>
              <a:spcAft>
                <a:spcPct val="0"/>
              </a:spcAft>
              <a:defRPr/>
            </a:pPr>
            <a:r>
              <a:rPr lang="nl-NL" smtClean="0">
                <a:solidFill>
                  <a:srgbClr val="000000"/>
                </a:solidFill>
              </a:rPr>
              <a:t>- </a:t>
            </a:r>
            <a:fld id="{A342DF0F-C913-41FF-8340-22D67B69C41D}" type="slidenum">
              <a:rPr lang="nl-NL" smtClean="0">
                <a:solidFill>
                  <a:srgbClr val="000000"/>
                </a:solidFill>
              </a:rPr>
              <a:pPr defTabSz="913939" fontAlgn="base">
                <a:spcBef>
                  <a:spcPct val="0"/>
                </a:spcBef>
                <a:spcAft>
                  <a:spcPct val="0"/>
                </a:spcAft>
                <a:defRPr/>
              </a:pPr>
              <a:t>‹#›</a:t>
            </a:fld>
            <a:r>
              <a:rPr lang="nl-NL" smtClean="0">
                <a:solidFill>
                  <a:srgbClr val="000000"/>
                </a:solidFill>
              </a:rPr>
              <a:t> -</a:t>
            </a:r>
            <a:endParaRPr lang="nl-NL">
              <a:solidFill>
                <a:srgbClr val="000000"/>
              </a:solidFill>
            </a:endParaRPr>
          </a:p>
        </p:txBody>
      </p:sp>
      <p:pic>
        <p:nvPicPr>
          <p:cNvPr id="2" name="Picture 5" descr="Feria Valencia.jpg"/>
          <p:cNvPicPr>
            <a:picLocks noChangeAspect="1"/>
          </p:cNvPicPr>
          <p:nvPr/>
        </p:nvPicPr>
        <p:blipFill>
          <a:blip r:embed="rId15" cstate="screen">
            <a:extLst>
              <a:ext uri="{28A0092B-C50C-407E-A947-70E740481C1C}">
                <a14:useLocalDpi xmlns:a14="http://schemas.microsoft.com/office/drawing/2010/main" val="0"/>
              </a:ext>
            </a:extLst>
          </a:blip>
          <a:srcRect/>
          <a:stretch>
            <a:fillRect/>
          </a:stretch>
        </p:blipFill>
        <p:spPr bwMode="auto">
          <a:xfrm>
            <a:off x="8853488" y="6496050"/>
            <a:ext cx="787400" cy="349250"/>
          </a:xfrm>
          <a:prstGeom prst="rect">
            <a:avLst/>
          </a:prstGeom>
          <a:noFill/>
          <a:ln w="9525">
            <a:noFill/>
            <a:miter lim="800000"/>
            <a:headEnd/>
            <a:tailEnd/>
          </a:ln>
        </p:spPr>
      </p:pic>
    </p:spTree>
    <p:extLst>
      <p:ext uri="{BB962C8B-B14F-4D97-AF65-F5344CB8AC3E}">
        <p14:creationId xmlns:p14="http://schemas.microsoft.com/office/powerpoint/2010/main" val="2180579050"/>
      </p:ext>
    </p:extLst>
  </p:cSld>
  <p:clrMap bg1="lt1" tx1="dk1" bg2="lt2" tx2="dk2" accent1="accent1" accent2="accent2" accent3="accent3" accent4="accent4" accent5="accent5" accent6="accent6" hlink="hlink" folHlink="folHlink"/>
  <p:sldLayoutIdLst>
    <p:sldLayoutId id="2147483836" r:id="rId1"/>
    <p:sldLayoutId id="2147483837" r:id="rId2"/>
    <p:sldLayoutId id="2147483838" r:id="rId3"/>
    <p:sldLayoutId id="2147483839" r:id="rId4"/>
    <p:sldLayoutId id="2147483840" r:id="rId5"/>
    <p:sldLayoutId id="2147483841" r:id="rId6"/>
    <p:sldLayoutId id="2147483842" r:id="rId7"/>
    <p:sldLayoutId id="2147483843" r:id="rId8"/>
    <p:sldLayoutId id="2147483844" r:id="rId9"/>
    <p:sldLayoutId id="2147483845" r:id="rId10"/>
    <p:sldLayoutId id="2147483846" r:id="rId11"/>
    <p:sldLayoutId id="2147483847" r:id="rId12"/>
  </p:sldLayoutIdLst>
  <p:hf hdr="0" ftr="0" dt="0"/>
  <p:txStyles>
    <p:titleStyle>
      <a:lvl1pPr algn="l" rtl="0" eaLnBrk="0" fontAlgn="base" hangingPunct="0">
        <a:lnSpc>
          <a:spcPct val="106000"/>
        </a:lnSpc>
        <a:spcBef>
          <a:spcPct val="0"/>
        </a:spcBef>
        <a:spcAft>
          <a:spcPct val="0"/>
        </a:spcAft>
        <a:defRPr b="1">
          <a:solidFill>
            <a:schemeClr val="tx1"/>
          </a:solidFill>
          <a:latin typeface="+mj-lt"/>
          <a:ea typeface="+mj-ea"/>
          <a:cs typeface="+mj-cs"/>
        </a:defRPr>
      </a:lvl1pPr>
      <a:lvl2pPr algn="l" rtl="0" eaLnBrk="0" fontAlgn="base" hangingPunct="0">
        <a:lnSpc>
          <a:spcPct val="106000"/>
        </a:lnSpc>
        <a:spcBef>
          <a:spcPct val="0"/>
        </a:spcBef>
        <a:spcAft>
          <a:spcPct val="0"/>
        </a:spcAft>
        <a:defRPr b="1">
          <a:solidFill>
            <a:schemeClr val="tx1"/>
          </a:solidFill>
          <a:latin typeface="Arial" charset="0"/>
        </a:defRPr>
      </a:lvl2pPr>
      <a:lvl3pPr algn="l" rtl="0" eaLnBrk="0" fontAlgn="base" hangingPunct="0">
        <a:lnSpc>
          <a:spcPct val="106000"/>
        </a:lnSpc>
        <a:spcBef>
          <a:spcPct val="0"/>
        </a:spcBef>
        <a:spcAft>
          <a:spcPct val="0"/>
        </a:spcAft>
        <a:defRPr b="1">
          <a:solidFill>
            <a:schemeClr val="tx1"/>
          </a:solidFill>
          <a:latin typeface="Arial" charset="0"/>
        </a:defRPr>
      </a:lvl3pPr>
      <a:lvl4pPr algn="l" rtl="0" eaLnBrk="0" fontAlgn="base" hangingPunct="0">
        <a:lnSpc>
          <a:spcPct val="106000"/>
        </a:lnSpc>
        <a:spcBef>
          <a:spcPct val="0"/>
        </a:spcBef>
        <a:spcAft>
          <a:spcPct val="0"/>
        </a:spcAft>
        <a:defRPr b="1">
          <a:solidFill>
            <a:schemeClr val="tx1"/>
          </a:solidFill>
          <a:latin typeface="Arial" charset="0"/>
        </a:defRPr>
      </a:lvl4pPr>
      <a:lvl5pPr algn="l" rtl="0" eaLnBrk="0" fontAlgn="base" hangingPunct="0">
        <a:lnSpc>
          <a:spcPct val="106000"/>
        </a:lnSpc>
        <a:spcBef>
          <a:spcPct val="0"/>
        </a:spcBef>
        <a:spcAft>
          <a:spcPct val="0"/>
        </a:spcAft>
        <a:defRPr b="1">
          <a:solidFill>
            <a:schemeClr val="tx1"/>
          </a:solidFill>
          <a:latin typeface="Arial" charset="0"/>
        </a:defRPr>
      </a:lvl5pPr>
      <a:lvl6pPr marL="456969" algn="l" rtl="0" fontAlgn="base">
        <a:lnSpc>
          <a:spcPct val="106000"/>
        </a:lnSpc>
        <a:spcBef>
          <a:spcPct val="0"/>
        </a:spcBef>
        <a:spcAft>
          <a:spcPct val="0"/>
        </a:spcAft>
        <a:defRPr b="1">
          <a:solidFill>
            <a:schemeClr val="tx1"/>
          </a:solidFill>
          <a:latin typeface="Arial" charset="0"/>
        </a:defRPr>
      </a:lvl6pPr>
      <a:lvl7pPr marL="913939" algn="l" rtl="0" fontAlgn="base">
        <a:lnSpc>
          <a:spcPct val="106000"/>
        </a:lnSpc>
        <a:spcBef>
          <a:spcPct val="0"/>
        </a:spcBef>
        <a:spcAft>
          <a:spcPct val="0"/>
        </a:spcAft>
        <a:defRPr b="1">
          <a:solidFill>
            <a:schemeClr val="tx1"/>
          </a:solidFill>
          <a:latin typeface="Arial" charset="0"/>
        </a:defRPr>
      </a:lvl7pPr>
      <a:lvl8pPr marL="1370908" algn="l" rtl="0" fontAlgn="base">
        <a:lnSpc>
          <a:spcPct val="106000"/>
        </a:lnSpc>
        <a:spcBef>
          <a:spcPct val="0"/>
        </a:spcBef>
        <a:spcAft>
          <a:spcPct val="0"/>
        </a:spcAft>
        <a:defRPr b="1">
          <a:solidFill>
            <a:schemeClr val="tx1"/>
          </a:solidFill>
          <a:latin typeface="Arial" charset="0"/>
        </a:defRPr>
      </a:lvl8pPr>
      <a:lvl9pPr marL="1827880" algn="l" rtl="0" fontAlgn="base">
        <a:lnSpc>
          <a:spcPct val="106000"/>
        </a:lnSpc>
        <a:spcBef>
          <a:spcPct val="0"/>
        </a:spcBef>
        <a:spcAft>
          <a:spcPct val="0"/>
        </a:spcAft>
        <a:defRPr b="1">
          <a:solidFill>
            <a:schemeClr val="tx1"/>
          </a:solidFill>
          <a:latin typeface="Arial" charset="0"/>
        </a:defRPr>
      </a:lvl9pPr>
    </p:titleStyle>
    <p:bodyStyle>
      <a:lvl1pPr marL="177710" indent="-177710" algn="l" rtl="0" eaLnBrk="0" fontAlgn="base" hangingPunct="0">
        <a:lnSpc>
          <a:spcPct val="106000"/>
        </a:lnSpc>
        <a:spcBef>
          <a:spcPct val="80000"/>
        </a:spcBef>
        <a:spcAft>
          <a:spcPct val="0"/>
        </a:spcAft>
        <a:buClr>
          <a:schemeClr val="tx1"/>
        </a:buClr>
        <a:buFont typeface="Wingdings 2" pitchFamily="18" charset="2"/>
        <a:buChar char="¡"/>
        <a:defRPr sz="1400">
          <a:solidFill>
            <a:schemeClr val="tx1"/>
          </a:solidFill>
          <a:latin typeface="+mn-lt"/>
          <a:ea typeface="+mn-ea"/>
          <a:cs typeface="+mn-cs"/>
        </a:defRPr>
      </a:lvl1pPr>
      <a:lvl2pPr marL="628336" indent="-177710" algn="l" rtl="0" eaLnBrk="0" fontAlgn="base" hangingPunct="0">
        <a:lnSpc>
          <a:spcPct val="106000"/>
        </a:lnSpc>
        <a:spcBef>
          <a:spcPct val="80000"/>
        </a:spcBef>
        <a:spcAft>
          <a:spcPct val="0"/>
        </a:spcAft>
        <a:buClr>
          <a:schemeClr val="tx1"/>
        </a:buClr>
        <a:buFont typeface="Arial" charset="0"/>
        <a:buChar char="–"/>
        <a:defRPr sz="1200">
          <a:solidFill>
            <a:schemeClr val="tx1"/>
          </a:solidFill>
          <a:latin typeface="+mn-lt"/>
        </a:defRPr>
      </a:lvl2pPr>
      <a:lvl3pPr marL="1059913" indent="-180885" algn="l" rtl="0" eaLnBrk="0" fontAlgn="base" hangingPunct="0">
        <a:lnSpc>
          <a:spcPct val="106000"/>
        </a:lnSpc>
        <a:spcBef>
          <a:spcPct val="40000"/>
        </a:spcBef>
        <a:spcAft>
          <a:spcPct val="0"/>
        </a:spcAft>
        <a:buClr>
          <a:schemeClr val="tx1"/>
        </a:buClr>
        <a:buFont typeface="Wingdings" pitchFamily="2" charset="2"/>
        <a:buChar char="§"/>
        <a:defRPr sz="1200">
          <a:solidFill>
            <a:schemeClr val="tx1"/>
          </a:solidFill>
          <a:latin typeface="+mn-lt"/>
        </a:defRPr>
      </a:lvl3pPr>
      <a:lvl4pPr marL="1588287" indent="-195166" algn="l" rtl="0" eaLnBrk="0" fontAlgn="base" hangingPunct="0">
        <a:lnSpc>
          <a:spcPct val="110000"/>
        </a:lnSpc>
        <a:spcBef>
          <a:spcPct val="20000"/>
        </a:spcBef>
        <a:spcAft>
          <a:spcPct val="0"/>
        </a:spcAft>
        <a:buClr>
          <a:schemeClr val="tx1"/>
        </a:buClr>
        <a:buFont typeface="Arial" charset="0"/>
        <a:buChar char="–"/>
        <a:defRPr sz="1200">
          <a:solidFill>
            <a:schemeClr val="tx1"/>
          </a:solidFill>
          <a:latin typeface="+mn-lt"/>
        </a:defRPr>
      </a:lvl4pPr>
      <a:lvl5pPr marL="2004005" indent="-236418" algn="l" rtl="0" eaLnBrk="0" fontAlgn="base" hangingPunct="0">
        <a:spcBef>
          <a:spcPct val="20000"/>
        </a:spcBef>
        <a:spcAft>
          <a:spcPct val="0"/>
        </a:spcAft>
        <a:buClr>
          <a:schemeClr val="tx1"/>
        </a:buClr>
        <a:buFont typeface="Wingdings" pitchFamily="2" charset="2"/>
        <a:buChar char="§"/>
        <a:defRPr sz="1200">
          <a:solidFill>
            <a:schemeClr val="tx1"/>
          </a:solidFill>
          <a:latin typeface="+mn-lt"/>
        </a:defRPr>
      </a:lvl5pPr>
      <a:lvl6pPr marL="246097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6pPr>
      <a:lvl7pPr marL="291794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7pPr>
      <a:lvl8pPr marL="3374921"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8pPr>
      <a:lvl9pPr marL="3831880"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9pPr>
    </p:bodyStyle>
    <p:otherStyle>
      <a:defPPr>
        <a:defRPr lang="es-ES"/>
      </a:defPPr>
      <a:lvl1pPr marL="0" algn="l" defTabSz="913939" rtl="0" eaLnBrk="1" latinLnBrk="0" hangingPunct="1">
        <a:defRPr sz="1800" kern="1200">
          <a:solidFill>
            <a:schemeClr val="tx1"/>
          </a:solidFill>
          <a:latin typeface="+mn-lt"/>
          <a:ea typeface="+mn-ea"/>
          <a:cs typeface="+mn-cs"/>
        </a:defRPr>
      </a:lvl1pPr>
      <a:lvl2pPr marL="456969" algn="l" defTabSz="913939" rtl="0" eaLnBrk="1" latinLnBrk="0" hangingPunct="1">
        <a:defRPr sz="1800" kern="1200">
          <a:solidFill>
            <a:schemeClr val="tx1"/>
          </a:solidFill>
          <a:latin typeface="+mn-lt"/>
          <a:ea typeface="+mn-ea"/>
          <a:cs typeface="+mn-cs"/>
        </a:defRPr>
      </a:lvl2pPr>
      <a:lvl3pPr marL="913939" algn="l" defTabSz="913939" rtl="0" eaLnBrk="1" latinLnBrk="0" hangingPunct="1">
        <a:defRPr sz="1800" kern="1200">
          <a:solidFill>
            <a:schemeClr val="tx1"/>
          </a:solidFill>
          <a:latin typeface="+mn-lt"/>
          <a:ea typeface="+mn-ea"/>
          <a:cs typeface="+mn-cs"/>
        </a:defRPr>
      </a:lvl3pPr>
      <a:lvl4pPr marL="1370908" algn="l" defTabSz="913939" rtl="0" eaLnBrk="1" latinLnBrk="0" hangingPunct="1">
        <a:defRPr sz="1800" kern="1200">
          <a:solidFill>
            <a:schemeClr val="tx1"/>
          </a:solidFill>
          <a:latin typeface="+mn-lt"/>
          <a:ea typeface="+mn-ea"/>
          <a:cs typeface="+mn-cs"/>
        </a:defRPr>
      </a:lvl4pPr>
      <a:lvl5pPr marL="1827880" algn="l" defTabSz="913939" rtl="0" eaLnBrk="1" latinLnBrk="0" hangingPunct="1">
        <a:defRPr sz="1800" kern="1200">
          <a:solidFill>
            <a:schemeClr val="tx1"/>
          </a:solidFill>
          <a:latin typeface="+mn-lt"/>
          <a:ea typeface="+mn-ea"/>
          <a:cs typeface="+mn-cs"/>
        </a:defRPr>
      </a:lvl5pPr>
      <a:lvl6pPr marL="2284848" algn="l" defTabSz="913939" rtl="0" eaLnBrk="1" latinLnBrk="0" hangingPunct="1">
        <a:defRPr sz="1800" kern="1200">
          <a:solidFill>
            <a:schemeClr val="tx1"/>
          </a:solidFill>
          <a:latin typeface="+mn-lt"/>
          <a:ea typeface="+mn-ea"/>
          <a:cs typeface="+mn-cs"/>
        </a:defRPr>
      </a:lvl6pPr>
      <a:lvl7pPr marL="2741818" algn="l" defTabSz="913939" rtl="0" eaLnBrk="1" latinLnBrk="0" hangingPunct="1">
        <a:defRPr sz="1800" kern="1200">
          <a:solidFill>
            <a:schemeClr val="tx1"/>
          </a:solidFill>
          <a:latin typeface="+mn-lt"/>
          <a:ea typeface="+mn-ea"/>
          <a:cs typeface="+mn-cs"/>
        </a:defRPr>
      </a:lvl7pPr>
      <a:lvl8pPr marL="3198788" algn="l" defTabSz="913939" rtl="0" eaLnBrk="1" latinLnBrk="0" hangingPunct="1">
        <a:defRPr sz="1800" kern="1200">
          <a:solidFill>
            <a:schemeClr val="tx1"/>
          </a:solidFill>
          <a:latin typeface="+mn-lt"/>
          <a:ea typeface="+mn-ea"/>
          <a:cs typeface="+mn-cs"/>
        </a:defRPr>
      </a:lvl8pPr>
      <a:lvl9pPr marL="3655760" algn="l" defTabSz="913939"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6" name="Rectangle 5"/>
          <p:cNvSpPr>
            <a:spLocks noChangeArrowheads="1"/>
          </p:cNvSpPr>
          <p:nvPr/>
        </p:nvSpPr>
        <p:spPr bwMode="auto">
          <a:xfrm>
            <a:off x="6931233" y="6554275"/>
            <a:ext cx="2505810" cy="144247"/>
          </a:xfrm>
          <a:prstGeom prst="rect">
            <a:avLst/>
          </a:prstGeom>
          <a:noFill/>
          <a:ln w="25400" algn="ctr">
            <a:noFill/>
            <a:miter lim="800000"/>
            <a:headEnd/>
            <a:tailEnd/>
          </a:ln>
        </p:spPr>
        <p:txBody>
          <a:bodyPr lIns="0" tIns="0" rIns="0" bIns="0"/>
          <a:lstStyle/>
          <a:p>
            <a:pPr algn="r" defTabSz="957569" fontAlgn="base">
              <a:lnSpc>
                <a:spcPts val="1128"/>
              </a:lnSpc>
              <a:spcBef>
                <a:spcPct val="0"/>
              </a:spcBef>
              <a:spcAft>
                <a:spcPct val="0"/>
              </a:spcAft>
            </a:pPr>
            <a:r>
              <a:rPr lang="es-ES" sz="800">
                <a:solidFill>
                  <a:srgbClr val="002776"/>
                </a:solidFill>
                <a:cs typeface="Arial" charset="0"/>
              </a:rPr>
              <a:t>© 2009 Deloitte S.L.</a:t>
            </a:r>
          </a:p>
        </p:txBody>
      </p:sp>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 smtClean="0"/>
              <a:t>Click to edit Master title style</a:t>
            </a:r>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 smtClean="0"/>
              <a:t>Click to edit Master text styles</a:t>
            </a:r>
          </a:p>
          <a:p>
            <a:pPr lvl="1"/>
            <a:r>
              <a:rPr lang="es-ES" smtClean="0"/>
              <a:t>Second level</a:t>
            </a:r>
          </a:p>
          <a:p>
            <a:pPr lvl="2"/>
            <a:r>
              <a:rPr lang="es-ES" smtClean="0"/>
              <a:t>Third level</a:t>
            </a:r>
          </a:p>
          <a:p>
            <a:pPr lvl="3"/>
            <a:r>
              <a:rPr lang="es-ES" smtClean="0"/>
              <a:t>Fourth level</a:t>
            </a:r>
          </a:p>
          <a:p>
            <a:pPr lvl="4"/>
            <a:r>
              <a:rPr lang="es-ES" smtClean="0"/>
              <a:t>Fifth level</a:t>
            </a:r>
          </a:p>
        </p:txBody>
      </p:sp>
      <p:sp>
        <p:nvSpPr>
          <p:cNvPr id="7" name="Slide Number Placeholder 9"/>
          <p:cNvSpPr>
            <a:spLocks noGrp="1"/>
          </p:cNvSpPr>
          <p:nvPr>
            <p:ph type="sldNum" sz="quarter" idx="4"/>
          </p:nvPr>
        </p:nvSpPr>
        <p:spPr>
          <a:xfrm>
            <a:off x="450290" y="6554275"/>
            <a:ext cx="306387" cy="144247"/>
          </a:xfrm>
          <a:prstGeom prst="rect">
            <a:avLst/>
          </a:prstGeom>
        </p:spPr>
        <p:txBody>
          <a:bodyPr vert="horz" wrap="square" lIns="0" tIns="0" rIns="0" bIns="0" numCol="1" anchor="t" anchorCtr="0" compatLnSpc="1">
            <a:prstTxWarp prst="textNoShape">
              <a:avLst/>
            </a:prstTxWarp>
            <a:noAutofit/>
          </a:bodyPr>
          <a:lstStyle>
            <a:lvl1pPr defTabSz="957569">
              <a:lnSpc>
                <a:spcPts val="1128"/>
              </a:lnSpc>
              <a:defRPr sz="900" b="1">
                <a:solidFill>
                  <a:schemeClr val="tx2"/>
                </a:solidFill>
              </a:defRPr>
            </a:lvl1pPr>
          </a:lstStyle>
          <a:p>
            <a:pPr fontAlgn="base">
              <a:spcBef>
                <a:spcPct val="0"/>
              </a:spcBef>
              <a:spcAft>
                <a:spcPct val="0"/>
              </a:spcAft>
            </a:pPr>
            <a:fld id="{B63BBEFC-A481-40CF-80EA-3FC1DE85CC86}"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75"/>
            <a:ext cx="4677095" cy="144247"/>
          </a:xfrm>
          <a:prstGeom prst="rect">
            <a:avLst/>
          </a:prstGeom>
        </p:spPr>
        <p:txBody>
          <a:bodyPr vert="horz" wrap="square" lIns="0" tIns="0" rIns="0" bIns="0" numCol="1" anchor="t" anchorCtr="0" compatLnSpc="1">
            <a:prstTxWarp prst="textNoShape">
              <a:avLst/>
            </a:prstTxWarp>
            <a:noAutofit/>
          </a:bodyPr>
          <a:lstStyle>
            <a:lvl1pPr defTabSz="957569">
              <a:lnSpc>
                <a:spcPts val="1128"/>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Tree>
    <p:extLst>
      <p:ext uri="{BB962C8B-B14F-4D97-AF65-F5344CB8AC3E}">
        <p14:creationId xmlns:p14="http://schemas.microsoft.com/office/powerpoint/2010/main" val="1314052050"/>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hf hdr="0" ftr="0" dt="0"/>
  <p:txStyles>
    <p:titleStyle>
      <a:lvl1pPr algn="l" defTabSz="957569" rtl="0" eaLnBrk="0" fontAlgn="base" hangingPunct="0">
        <a:spcBef>
          <a:spcPct val="0"/>
        </a:spcBef>
        <a:spcAft>
          <a:spcPct val="0"/>
        </a:spcAft>
        <a:defRPr sz="2300" b="1">
          <a:solidFill>
            <a:schemeClr val="tx2"/>
          </a:solidFill>
          <a:latin typeface="+mj-lt"/>
          <a:ea typeface="+mj-ea"/>
          <a:cs typeface="+mj-cs"/>
        </a:defRPr>
      </a:lvl1pPr>
      <a:lvl2pPr algn="l" defTabSz="957569" rtl="0" eaLnBrk="0" fontAlgn="base" hangingPunct="0">
        <a:spcBef>
          <a:spcPct val="0"/>
        </a:spcBef>
        <a:spcAft>
          <a:spcPct val="0"/>
        </a:spcAft>
        <a:defRPr sz="2300" b="1">
          <a:solidFill>
            <a:schemeClr val="tx2"/>
          </a:solidFill>
          <a:latin typeface="Arial" charset="0"/>
        </a:defRPr>
      </a:lvl2pPr>
      <a:lvl3pPr algn="l" defTabSz="957569" rtl="0" eaLnBrk="0" fontAlgn="base" hangingPunct="0">
        <a:spcBef>
          <a:spcPct val="0"/>
        </a:spcBef>
        <a:spcAft>
          <a:spcPct val="0"/>
        </a:spcAft>
        <a:defRPr sz="2300" b="1">
          <a:solidFill>
            <a:schemeClr val="tx2"/>
          </a:solidFill>
          <a:latin typeface="Arial" charset="0"/>
        </a:defRPr>
      </a:lvl3pPr>
      <a:lvl4pPr algn="l" defTabSz="957569" rtl="0" eaLnBrk="0" fontAlgn="base" hangingPunct="0">
        <a:spcBef>
          <a:spcPct val="0"/>
        </a:spcBef>
        <a:spcAft>
          <a:spcPct val="0"/>
        </a:spcAft>
        <a:defRPr sz="2300" b="1">
          <a:solidFill>
            <a:schemeClr val="tx2"/>
          </a:solidFill>
          <a:latin typeface="Arial" charset="0"/>
        </a:defRPr>
      </a:lvl4pPr>
      <a:lvl5pPr algn="l" defTabSz="957569" rtl="0" eaLnBrk="0" fontAlgn="base" hangingPunct="0">
        <a:spcBef>
          <a:spcPct val="0"/>
        </a:spcBef>
        <a:spcAft>
          <a:spcPct val="0"/>
        </a:spcAft>
        <a:defRPr sz="2300" b="1">
          <a:solidFill>
            <a:schemeClr val="tx2"/>
          </a:solidFill>
          <a:latin typeface="Arial" charset="0"/>
        </a:defRPr>
      </a:lvl5pPr>
      <a:lvl6pPr marL="429564" algn="l" defTabSz="957569" rtl="0" eaLnBrk="0" fontAlgn="base" hangingPunct="0">
        <a:spcBef>
          <a:spcPct val="0"/>
        </a:spcBef>
        <a:spcAft>
          <a:spcPct val="0"/>
        </a:spcAft>
        <a:defRPr sz="2300" b="1">
          <a:solidFill>
            <a:schemeClr val="tx2"/>
          </a:solidFill>
          <a:latin typeface="Arial" charset="0"/>
        </a:defRPr>
      </a:lvl6pPr>
      <a:lvl7pPr marL="859127" algn="l" defTabSz="957569" rtl="0" eaLnBrk="0" fontAlgn="base" hangingPunct="0">
        <a:spcBef>
          <a:spcPct val="0"/>
        </a:spcBef>
        <a:spcAft>
          <a:spcPct val="0"/>
        </a:spcAft>
        <a:defRPr sz="2300" b="1">
          <a:solidFill>
            <a:schemeClr val="tx2"/>
          </a:solidFill>
          <a:latin typeface="Arial" charset="0"/>
        </a:defRPr>
      </a:lvl7pPr>
      <a:lvl8pPr marL="1288692" algn="l" defTabSz="957569" rtl="0" eaLnBrk="0" fontAlgn="base" hangingPunct="0">
        <a:spcBef>
          <a:spcPct val="0"/>
        </a:spcBef>
        <a:spcAft>
          <a:spcPct val="0"/>
        </a:spcAft>
        <a:defRPr sz="2300" b="1">
          <a:solidFill>
            <a:schemeClr val="tx2"/>
          </a:solidFill>
          <a:latin typeface="Arial" charset="0"/>
        </a:defRPr>
      </a:lvl8pPr>
      <a:lvl9pPr marL="1718255" algn="l" defTabSz="957569" rtl="0" eaLnBrk="0" fontAlgn="base" hangingPunct="0">
        <a:spcBef>
          <a:spcPct val="0"/>
        </a:spcBef>
        <a:spcAft>
          <a:spcPct val="0"/>
        </a:spcAft>
        <a:defRPr sz="2300" b="1">
          <a:solidFill>
            <a:schemeClr val="tx2"/>
          </a:solidFill>
          <a:latin typeface="Arial" charset="0"/>
        </a:defRPr>
      </a:lvl9pPr>
    </p:titleStyle>
    <p:bodyStyle>
      <a:lvl1pPr algn="l" defTabSz="957569" rtl="0" eaLnBrk="0" fontAlgn="base" hangingPunct="0">
        <a:spcBef>
          <a:spcPct val="0"/>
        </a:spcBef>
        <a:spcAft>
          <a:spcPts val="282"/>
        </a:spcAft>
        <a:buFont typeface="Arial" charset="0"/>
        <a:defRPr sz="1900">
          <a:solidFill>
            <a:schemeClr val="tx2"/>
          </a:solidFill>
          <a:latin typeface="+mn-lt"/>
          <a:ea typeface="+mn-ea"/>
          <a:cs typeface="+mn-cs"/>
        </a:defRPr>
      </a:lvl1pPr>
      <a:lvl2pPr marL="168545" indent="-167054" algn="l" defTabSz="957569" rtl="0" eaLnBrk="0" fontAlgn="base" hangingPunct="0">
        <a:spcBef>
          <a:spcPct val="0"/>
        </a:spcBef>
        <a:spcAft>
          <a:spcPts val="282"/>
        </a:spcAft>
        <a:buChar char="•"/>
        <a:defRPr sz="1900">
          <a:solidFill>
            <a:schemeClr val="tx2"/>
          </a:solidFill>
          <a:latin typeface="+mn-lt"/>
        </a:defRPr>
      </a:lvl2pPr>
      <a:lvl3pPr marL="337089" indent="-167054" algn="l" defTabSz="957569" rtl="0" eaLnBrk="0" fontAlgn="base" hangingPunct="0">
        <a:spcBef>
          <a:spcPct val="0"/>
        </a:spcBef>
        <a:spcAft>
          <a:spcPts val="282"/>
        </a:spcAft>
        <a:buFont typeface="Arial" charset="0"/>
        <a:buChar char="‒"/>
        <a:defRPr sz="1900">
          <a:solidFill>
            <a:schemeClr val="tx2"/>
          </a:solidFill>
          <a:latin typeface="+mn-lt"/>
        </a:defRPr>
      </a:lvl3pPr>
      <a:lvl4pPr marL="505633" indent="-167054" algn="l" defTabSz="957569" rtl="0" eaLnBrk="0" fontAlgn="base" hangingPunct="0">
        <a:spcBef>
          <a:spcPct val="0"/>
        </a:spcBef>
        <a:spcAft>
          <a:spcPts val="564"/>
        </a:spcAft>
        <a:buChar char="•"/>
        <a:defRPr>
          <a:solidFill>
            <a:schemeClr val="tx2"/>
          </a:solidFill>
          <a:latin typeface="+mn-lt"/>
        </a:defRPr>
      </a:lvl4pPr>
      <a:lvl5pPr marL="674176" indent="-167054" algn="l" defTabSz="957569" rtl="0" eaLnBrk="0" fontAlgn="base" hangingPunct="0">
        <a:spcBef>
          <a:spcPct val="0"/>
        </a:spcBef>
        <a:spcAft>
          <a:spcPts val="564"/>
        </a:spcAft>
        <a:buFont typeface="Arial" charset="0"/>
        <a:buChar char="‒"/>
        <a:defRPr>
          <a:solidFill>
            <a:schemeClr val="tx2"/>
          </a:solidFill>
          <a:latin typeface="+mn-lt"/>
        </a:defRPr>
      </a:lvl5pPr>
      <a:lvl6pPr marL="1103738" indent="-167054" algn="l" defTabSz="957569" rtl="0" eaLnBrk="0" fontAlgn="base" hangingPunct="0">
        <a:spcBef>
          <a:spcPct val="0"/>
        </a:spcBef>
        <a:spcAft>
          <a:spcPts val="564"/>
        </a:spcAft>
        <a:buFont typeface="Arial" charset="0"/>
        <a:buChar char="‒"/>
        <a:defRPr>
          <a:solidFill>
            <a:schemeClr val="tx2"/>
          </a:solidFill>
          <a:latin typeface="+mn-lt"/>
        </a:defRPr>
      </a:lvl6pPr>
      <a:lvl7pPr marL="1533302" indent="-167054" algn="l" defTabSz="957569" rtl="0" eaLnBrk="0" fontAlgn="base" hangingPunct="0">
        <a:spcBef>
          <a:spcPct val="0"/>
        </a:spcBef>
        <a:spcAft>
          <a:spcPts val="564"/>
        </a:spcAft>
        <a:buFont typeface="Arial" charset="0"/>
        <a:buChar char="‒"/>
        <a:defRPr>
          <a:solidFill>
            <a:schemeClr val="tx2"/>
          </a:solidFill>
          <a:latin typeface="+mn-lt"/>
        </a:defRPr>
      </a:lvl7pPr>
      <a:lvl8pPr marL="1962866" indent="-167054" algn="l" defTabSz="957569" rtl="0" eaLnBrk="0" fontAlgn="base" hangingPunct="0">
        <a:spcBef>
          <a:spcPct val="0"/>
        </a:spcBef>
        <a:spcAft>
          <a:spcPts val="564"/>
        </a:spcAft>
        <a:buFont typeface="Arial" charset="0"/>
        <a:buChar char="‒"/>
        <a:defRPr>
          <a:solidFill>
            <a:schemeClr val="tx2"/>
          </a:solidFill>
          <a:latin typeface="+mn-lt"/>
        </a:defRPr>
      </a:lvl8pPr>
      <a:lvl9pPr marL="2392430" indent="-167054" algn="l" defTabSz="957569" rtl="0" eaLnBrk="0" fontAlgn="base" hangingPunct="0">
        <a:spcBef>
          <a:spcPct val="0"/>
        </a:spcBef>
        <a:spcAft>
          <a:spcPts val="564"/>
        </a:spcAft>
        <a:buFont typeface="Arial" charset="0"/>
        <a:buChar char="‒"/>
        <a:defRPr>
          <a:solidFill>
            <a:schemeClr val="tx2"/>
          </a:solidFill>
          <a:latin typeface="+mn-lt"/>
        </a:defRPr>
      </a:lvl9pPr>
    </p:bodyStyle>
    <p:otherStyle>
      <a:defPPr>
        <a:defRPr lang="es-ES"/>
      </a:defPPr>
      <a:lvl1pPr marL="0" algn="l" defTabSz="859127" rtl="0" eaLnBrk="1" latinLnBrk="0" hangingPunct="1">
        <a:defRPr sz="1700" kern="1200">
          <a:solidFill>
            <a:schemeClr val="tx1"/>
          </a:solidFill>
          <a:latin typeface="+mn-lt"/>
          <a:ea typeface="+mn-ea"/>
          <a:cs typeface="+mn-cs"/>
        </a:defRPr>
      </a:lvl1pPr>
      <a:lvl2pPr marL="429564" algn="l" defTabSz="859127" rtl="0" eaLnBrk="1" latinLnBrk="0" hangingPunct="1">
        <a:defRPr sz="1700" kern="1200">
          <a:solidFill>
            <a:schemeClr val="tx1"/>
          </a:solidFill>
          <a:latin typeface="+mn-lt"/>
          <a:ea typeface="+mn-ea"/>
          <a:cs typeface="+mn-cs"/>
        </a:defRPr>
      </a:lvl2pPr>
      <a:lvl3pPr marL="859127" algn="l" defTabSz="859127" rtl="0" eaLnBrk="1" latinLnBrk="0" hangingPunct="1">
        <a:defRPr sz="1700" kern="1200">
          <a:solidFill>
            <a:schemeClr val="tx1"/>
          </a:solidFill>
          <a:latin typeface="+mn-lt"/>
          <a:ea typeface="+mn-ea"/>
          <a:cs typeface="+mn-cs"/>
        </a:defRPr>
      </a:lvl3pPr>
      <a:lvl4pPr marL="1288692" algn="l" defTabSz="859127" rtl="0" eaLnBrk="1" latinLnBrk="0" hangingPunct="1">
        <a:defRPr sz="1700" kern="1200">
          <a:solidFill>
            <a:schemeClr val="tx1"/>
          </a:solidFill>
          <a:latin typeface="+mn-lt"/>
          <a:ea typeface="+mn-ea"/>
          <a:cs typeface="+mn-cs"/>
        </a:defRPr>
      </a:lvl4pPr>
      <a:lvl5pPr marL="1718255" algn="l" defTabSz="859127" rtl="0" eaLnBrk="1" latinLnBrk="0" hangingPunct="1">
        <a:defRPr sz="1700" kern="1200">
          <a:solidFill>
            <a:schemeClr val="tx1"/>
          </a:solidFill>
          <a:latin typeface="+mn-lt"/>
          <a:ea typeface="+mn-ea"/>
          <a:cs typeface="+mn-cs"/>
        </a:defRPr>
      </a:lvl5pPr>
      <a:lvl6pPr marL="2147819" algn="l" defTabSz="859127" rtl="0" eaLnBrk="1" latinLnBrk="0" hangingPunct="1">
        <a:defRPr sz="1700" kern="1200">
          <a:solidFill>
            <a:schemeClr val="tx1"/>
          </a:solidFill>
          <a:latin typeface="+mn-lt"/>
          <a:ea typeface="+mn-ea"/>
          <a:cs typeface="+mn-cs"/>
        </a:defRPr>
      </a:lvl6pPr>
      <a:lvl7pPr marL="2577382" algn="l" defTabSz="859127" rtl="0" eaLnBrk="1" latinLnBrk="0" hangingPunct="1">
        <a:defRPr sz="1700" kern="1200">
          <a:solidFill>
            <a:schemeClr val="tx1"/>
          </a:solidFill>
          <a:latin typeface="+mn-lt"/>
          <a:ea typeface="+mn-ea"/>
          <a:cs typeface="+mn-cs"/>
        </a:defRPr>
      </a:lvl7pPr>
      <a:lvl8pPr marL="3006946" algn="l" defTabSz="859127" rtl="0" eaLnBrk="1" latinLnBrk="0" hangingPunct="1">
        <a:defRPr sz="1700" kern="1200">
          <a:solidFill>
            <a:schemeClr val="tx1"/>
          </a:solidFill>
          <a:latin typeface="+mn-lt"/>
          <a:ea typeface="+mn-ea"/>
          <a:cs typeface="+mn-cs"/>
        </a:defRPr>
      </a:lvl8pPr>
      <a:lvl9pPr marL="3436508" algn="l" defTabSz="859127" rtl="0" eaLnBrk="1" latinLnBrk="0" hangingPunct="1">
        <a:defRPr sz="17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GB" dirty="0" smtClean="0"/>
              <a:t>Click to edit Master title style</a:t>
            </a:r>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GB" dirty="0" smtClean="0"/>
              <a:t>Click to edit Master text styles</a:t>
            </a:r>
          </a:p>
          <a:p>
            <a:pPr lvl="1"/>
            <a:r>
              <a:rPr lang="en-GB" dirty="0" smtClean="0"/>
              <a:t>Second level</a:t>
            </a:r>
          </a:p>
          <a:p>
            <a:pPr lvl="2"/>
            <a:r>
              <a:rPr lang="en-GB" dirty="0" smtClean="0"/>
              <a:t>Third level</a:t>
            </a:r>
          </a:p>
          <a:p>
            <a:pPr lvl="3"/>
            <a:r>
              <a:rPr lang="en-GB" dirty="0" smtClean="0"/>
              <a:t>Fourth level</a:t>
            </a:r>
          </a:p>
          <a:p>
            <a:pPr lvl="4"/>
            <a:r>
              <a:rPr lang="en-GB" dirty="0" smtClean="0"/>
              <a:t>Fifth level</a:t>
            </a:r>
          </a:p>
        </p:txBody>
      </p:sp>
      <p:sp>
        <p:nvSpPr>
          <p:cNvPr id="7" name="Slide Number Placeholder 9"/>
          <p:cNvSpPr>
            <a:spLocks noGrp="1"/>
          </p:cNvSpPr>
          <p:nvPr>
            <p:ph type="sldNum" sz="quarter" idx="4"/>
          </p:nvPr>
        </p:nvSpPr>
        <p:spPr>
          <a:xfrm>
            <a:off x="450307" y="655431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n-GB" smtClean="0">
                <a:solidFill>
                  <a:srgbClr val="002776"/>
                </a:solidFill>
                <a:cs typeface="Arial" charset="0"/>
              </a:rPr>
              <a:pPr fontAlgn="base">
                <a:spcBef>
                  <a:spcPct val="0"/>
                </a:spcBef>
                <a:spcAft>
                  <a:spcPct val="0"/>
                </a:spcAft>
              </a:pPr>
              <a:t>‹#›</a:t>
            </a:fld>
            <a:endParaRPr lang="en-GB" dirty="0">
              <a:solidFill>
                <a:srgbClr val="002776"/>
              </a:solidFill>
              <a:cs typeface="Arial" charset="0"/>
            </a:endParaRPr>
          </a:p>
        </p:txBody>
      </p:sp>
      <p:sp>
        <p:nvSpPr>
          <p:cNvPr id="10" name="Footer Placeholder 10"/>
          <p:cNvSpPr>
            <a:spLocks noGrp="1"/>
          </p:cNvSpPr>
          <p:nvPr>
            <p:ph type="ftr" sz="quarter" idx="3"/>
          </p:nvPr>
        </p:nvSpPr>
        <p:spPr>
          <a:xfrm>
            <a:off x="836319" y="655431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n-GB" dirty="0">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GB" dirty="0" smtClean="0">
                <a:solidFill>
                  <a:srgbClr val="002776"/>
                </a:solidFill>
                <a:cs typeface="Arial" charset="0"/>
              </a:rPr>
              <a:t>© 2014 Deloitte Consulting S.L.U.</a:t>
            </a:r>
            <a:endParaRPr lang="en-GB" dirty="0">
              <a:solidFill>
                <a:srgbClr val="002776"/>
              </a:solidFill>
              <a:cs typeface="Arial" charset="0"/>
            </a:endParaRPr>
          </a:p>
        </p:txBody>
      </p:sp>
    </p:spTree>
    <p:extLst>
      <p:ext uri="{BB962C8B-B14F-4D97-AF65-F5344CB8AC3E}">
        <p14:creationId xmlns:p14="http://schemas.microsoft.com/office/powerpoint/2010/main" val="1889906282"/>
      </p:ext>
    </p:extLst>
  </p:cSld>
  <p:clrMap bg1="lt1" tx1="dk1" bg2="lt2" tx2="dk2" accent1="accent1" accent2="accent2" accent3="accent3" accent4="accent4" accent5="accent5" accent6="accent6" hlink="hlink" folHlink="folHlink"/>
  <p:sldLayoutIdLst>
    <p:sldLayoutId id="2147483891" r:id="rId1"/>
    <p:sldLayoutId id="2147483892" r:id="rId2"/>
    <p:sldLayoutId id="2147483893" r:id="rId3"/>
    <p:sldLayoutId id="2147483894" r:id="rId4"/>
    <p:sldLayoutId id="2147483895" r:id="rId5"/>
    <p:sldLayoutId id="2147483896" r:id="rId6"/>
    <p:sldLayoutId id="2147483897"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90" y="6554257"/>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57"/>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8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Advisory, S,L,</a:t>
            </a:r>
            <a:endParaRPr lang="en-AU" sz="700" dirty="0">
              <a:solidFill>
                <a:srgbClr val="002776"/>
              </a:solidFill>
              <a:cs typeface="Arial" charset="0"/>
            </a:endParaRPr>
          </a:p>
        </p:txBody>
      </p:sp>
    </p:spTree>
    <p:extLst>
      <p:ext uri="{BB962C8B-B14F-4D97-AF65-F5344CB8AC3E}">
        <p14:creationId xmlns:p14="http://schemas.microsoft.com/office/powerpoint/2010/main" val="1835915887"/>
      </p:ext>
    </p:extLst>
  </p:cSld>
  <p:clrMap bg1="lt1" tx1="dk1" bg2="lt2" tx2="dk2" accent1="accent1" accent2="accent2" accent3="accent3" accent4="accent4" accent5="accent5" accent6="accent6" hlink="hlink" folHlink="folHlink"/>
  <p:sldLayoutIdLst>
    <p:sldLayoutId id="2147483899" r:id="rId1"/>
    <p:sldLayoutId id="2147483900" r:id="rId2"/>
    <p:sldLayoutId id="2147483901" r:id="rId3"/>
    <p:sldLayoutId id="2147483902" r:id="rId4"/>
    <p:sldLayoutId id="2147483903" r:id="rId5"/>
    <p:sldLayoutId id="2147483904" r:id="rId6"/>
    <p:sldLayoutId id="2147483905"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84" y="6554237"/>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37"/>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7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Advisory, S,L,</a:t>
            </a:r>
            <a:endParaRPr lang="en-AU" sz="700" dirty="0">
              <a:solidFill>
                <a:srgbClr val="002776"/>
              </a:solidFill>
              <a:cs typeface="Arial" charset="0"/>
            </a:endParaRPr>
          </a:p>
        </p:txBody>
      </p:sp>
    </p:spTree>
    <p:extLst>
      <p:ext uri="{BB962C8B-B14F-4D97-AF65-F5344CB8AC3E}">
        <p14:creationId xmlns:p14="http://schemas.microsoft.com/office/powerpoint/2010/main" val="2281929042"/>
      </p:ext>
    </p:extLst>
  </p:cSld>
  <p:clrMap bg1="lt1" tx1="dk1" bg2="lt2" tx2="dk2" accent1="accent1" accent2="accent2" accent3="accent3" accent4="accent4" accent5="accent5" accent6="accent6" hlink="hlink" folHlink="folHlink"/>
  <p:sldLayoutIdLst>
    <p:sldLayoutId id="2147483907" r:id="rId1"/>
    <p:sldLayoutId id="2147483908" r:id="rId2"/>
    <p:sldLayoutId id="2147483909" r:id="rId3"/>
    <p:sldLayoutId id="2147483910" r:id="rId4"/>
    <p:sldLayoutId id="2147483911" r:id="rId5"/>
    <p:sldLayoutId id="2147483912" r:id="rId6"/>
    <p:sldLayoutId id="2147483913"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07" y="655431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dirty="0">
              <a:solidFill>
                <a:srgbClr val="002776"/>
              </a:solidFill>
              <a:cs typeface="Arial" charset="0"/>
            </a:endParaRPr>
          </a:p>
        </p:txBody>
      </p:sp>
      <p:sp>
        <p:nvSpPr>
          <p:cNvPr id="10" name="Footer Placeholder 10"/>
          <p:cNvSpPr>
            <a:spLocks noGrp="1"/>
          </p:cNvSpPr>
          <p:nvPr>
            <p:ph type="ftr" sz="quarter" idx="3"/>
          </p:nvPr>
        </p:nvSpPr>
        <p:spPr>
          <a:xfrm>
            <a:off x="836319" y="655431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Consulting, S.L.</a:t>
            </a:r>
            <a:endParaRPr lang="en-AU" sz="700" dirty="0">
              <a:solidFill>
                <a:srgbClr val="002776"/>
              </a:solidFill>
              <a:cs typeface="Arial" charset="0"/>
            </a:endParaRPr>
          </a:p>
        </p:txBody>
      </p:sp>
    </p:spTree>
    <p:extLst>
      <p:ext uri="{BB962C8B-B14F-4D97-AF65-F5344CB8AC3E}">
        <p14:creationId xmlns:p14="http://schemas.microsoft.com/office/powerpoint/2010/main" val="2883602091"/>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 id="2147483673" r:id="rId5"/>
    <p:sldLayoutId id="2147483674" r:id="rId6"/>
    <p:sldLayoutId id="2147483675"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55" y="655421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1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62"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Advisory, S,L,</a:t>
            </a:r>
            <a:endParaRPr lang="en-AU" sz="700" dirty="0">
              <a:solidFill>
                <a:srgbClr val="002776"/>
              </a:solidFill>
              <a:cs typeface="Arial" charset="0"/>
            </a:endParaRPr>
          </a:p>
        </p:txBody>
      </p:sp>
    </p:spTree>
    <p:extLst>
      <p:ext uri="{BB962C8B-B14F-4D97-AF65-F5344CB8AC3E}">
        <p14:creationId xmlns:p14="http://schemas.microsoft.com/office/powerpoint/2010/main" val="661242690"/>
      </p:ext>
    </p:extLst>
  </p:cSld>
  <p:clrMap bg1="lt1" tx1="dk1" bg2="lt2" tx2="dk2" accent1="accent1" accent2="accent2" accent3="accent3" accent4="accent4" accent5="accent5" accent6="accent6" hlink="hlink" folHlink="folHlink"/>
  <p:sldLayoutIdLst>
    <p:sldLayoutId id="2147483915" r:id="rId1"/>
    <p:sldLayoutId id="2147483916" r:id="rId2"/>
    <p:sldLayoutId id="2147483917" r:id="rId3"/>
    <p:sldLayoutId id="2147483918" r:id="rId4"/>
    <p:sldLayoutId id="2147483919" r:id="rId5"/>
    <p:sldLayoutId id="2147483920" r:id="rId6"/>
    <p:sldLayoutId id="2147483921"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42" y="655419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19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49"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Advisory, S,L,</a:t>
            </a:r>
            <a:endParaRPr lang="en-AU" sz="700" dirty="0">
              <a:solidFill>
                <a:srgbClr val="002776"/>
              </a:solidFill>
              <a:cs typeface="Arial" charset="0"/>
            </a:endParaRPr>
          </a:p>
        </p:txBody>
      </p:sp>
    </p:spTree>
    <p:extLst>
      <p:ext uri="{BB962C8B-B14F-4D97-AF65-F5344CB8AC3E}">
        <p14:creationId xmlns:p14="http://schemas.microsoft.com/office/powerpoint/2010/main" val="1344536732"/>
      </p:ext>
    </p:extLst>
  </p:cSld>
  <p:clrMap bg1="lt1" tx1="dk1" bg2="lt2" tx2="dk2" accent1="accent1" accent2="accent2" accent3="accent3" accent4="accent4" accent5="accent5" accent6="accent6" hlink="hlink" folHlink="folHlink"/>
  <p:sldLayoutIdLst>
    <p:sldLayoutId id="2147483923" r:id="rId1"/>
    <p:sldLayoutId id="2147483924" r:id="rId2"/>
    <p:sldLayoutId id="2147483925" r:id="rId3"/>
    <p:sldLayoutId id="2147483926" r:id="rId4"/>
    <p:sldLayoutId id="2147483927" r:id="rId5"/>
    <p:sldLayoutId id="2147483928" r:id="rId6"/>
    <p:sldLayoutId id="2147483929"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28" y="655416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16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34"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Advisory, S,L,</a:t>
            </a:r>
            <a:endParaRPr lang="en-AU" sz="700" dirty="0">
              <a:solidFill>
                <a:srgbClr val="002776"/>
              </a:solidFill>
              <a:cs typeface="Arial" charset="0"/>
            </a:endParaRPr>
          </a:p>
        </p:txBody>
      </p:sp>
    </p:spTree>
    <p:extLst>
      <p:ext uri="{BB962C8B-B14F-4D97-AF65-F5344CB8AC3E}">
        <p14:creationId xmlns:p14="http://schemas.microsoft.com/office/powerpoint/2010/main" val="2665084031"/>
      </p:ext>
    </p:extLst>
  </p:cSld>
  <p:clrMap bg1="lt1" tx1="dk1" bg2="lt2" tx2="dk2" accent1="accent1" accent2="accent2" accent3="accent3" accent4="accent4" accent5="accent5" accent6="accent6" hlink="hlink" folHlink="folHlink"/>
  <p:sldLayoutIdLst>
    <p:sldLayoutId id="2147483931" r:id="rId1"/>
    <p:sldLayoutId id="2147483932" r:id="rId2"/>
    <p:sldLayoutId id="2147483933" r:id="rId3"/>
    <p:sldLayoutId id="2147483934" r:id="rId4"/>
    <p:sldLayoutId id="2147483935" r:id="rId5"/>
    <p:sldLayoutId id="2147483936" r:id="rId6"/>
    <p:sldLayoutId id="2147483937"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5"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26" y="655413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13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17"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Advisory, S,L,</a:t>
            </a:r>
            <a:endParaRPr lang="en-AU" sz="700" dirty="0">
              <a:solidFill>
                <a:srgbClr val="002776"/>
              </a:solidFill>
              <a:cs typeface="Arial" charset="0"/>
            </a:endParaRPr>
          </a:p>
        </p:txBody>
      </p:sp>
    </p:spTree>
    <p:extLst>
      <p:ext uri="{BB962C8B-B14F-4D97-AF65-F5344CB8AC3E}">
        <p14:creationId xmlns:p14="http://schemas.microsoft.com/office/powerpoint/2010/main" val="4094187703"/>
      </p:ext>
    </p:extLst>
  </p:cSld>
  <p:clrMap bg1="lt1" tx1="dk1" bg2="lt2" tx2="dk2" accent1="accent1" accent2="accent2" accent3="accent3" accent4="accent4" accent5="accent5" accent6="accent6" hlink="hlink" folHlink="folHlink"/>
  <p:sldLayoutIdLst>
    <p:sldLayoutId id="2147483939" r:id="rId1"/>
    <p:sldLayoutId id="2147483940" r:id="rId2"/>
    <p:sldLayoutId id="2147483941" r:id="rId3"/>
    <p:sldLayoutId id="2147483942" r:id="rId4"/>
    <p:sldLayoutId id="2147483943" r:id="rId5"/>
    <p:sldLayoutId id="2147483944" r:id="rId6"/>
    <p:sldLayoutId id="2147483945"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10"/>
            </p:custDataLst>
            <p:extLst>
              <p:ext uri="{D42A27DB-BD31-4B8C-83A1-F6EECF244321}">
                <p14:modId xmlns:p14="http://schemas.microsoft.com/office/powerpoint/2010/main" val="3122761065"/>
              </p:ext>
            </p:extLst>
          </p:nvPr>
        </p:nvGraphicFramePr>
        <p:xfrm>
          <a:off x="1729" y="1606"/>
          <a:ext cx="1719" cy="1587"/>
        </p:xfrm>
        <a:graphic>
          <a:graphicData uri="http://schemas.openxmlformats.org/presentationml/2006/ole">
            <mc:AlternateContent xmlns:mc="http://schemas.openxmlformats.org/markup-compatibility/2006">
              <mc:Choice xmlns:v="urn:schemas-microsoft-com:vml" Requires="v">
                <p:oleObj spid="_x0000_s24551" name="think-cell Slide" r:id="rId11" imgW="270" imgH="270" progId="TCLayout.ActiveDocument.1">
                  <p:embed/>
                </p:oleObj>
              </mc:Choice>
              <mc:Fallback>
                <p:oleObj name="think-cell Slide" r:id="rId11" imgW="270" imgH="270" progId="TCLayout.ActiveDocument.1">
                  <p:embed/>
                  <p:pic>
                    <p:nvPicPr>
                      <p:cNvPr id="0" name=""/>
                      <p:cNvPicPr/>
                      <p:nvPr/>
                    </p:nvPicPr>
                    <p:blipFill>
                      <a:blip r:embed="rId12"/>
                      <a:stretch>
                        <a:fillRect/>
                      </a:stretch>
                    </p:blipFill>
                    <p:spPr>
                      <a:xfrm>
                        <a:off x="1729" y="1606"/>
                        <a:ext cx="1719" cy="1587"/>
                      </a:xfrm>
                      <a:prstGeom prst="rect">
                        <a:avLst/>
                      </a:prstGeom>
                    </p:spPr>
                  </p:pic>
                </p:oleObj>
              </mc:Fallback>
            </mc:AlternateContent>
          </a:graphicData>
        </a:graphic>
      </p:graphicFrame>
      <p:sp>
        <p:nvSpPr>
          <p:cNvPr id="147459" name="Title Placeholder 1"/>
          <p:cNvSpPr>
            <a:spLocks noGrp="1"/>
          </p:cNvSpPr>
          <p:nvPr>
            <p:ph type="title"/>
          </p:nvPr>
        </p:nvSpPr>
        <p:spPr bwMode="auto">
          <a:xfrm>
            <a:off x="442405"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26" y="655413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dirty="0">
              <a:solidFill>
                <a:srgbClr val="002776"/>
              </a:solidFill>
              <a:cs typeface="Arial" charset="0"/>
            </a:endParaRPr>
          </a:p>
        </p:txBody>
      </p:sp>
      <p:sp>
        <p:nvSpPr>
          <p:cNvPr id="10" name="Footer Placeholder 10"/>
          <p:cNvSpPr>
            <a:spLocks noGrp="1"/>
          </p:cNvSpPr>
          <p:nvPr>
            <p:ph type="ftr" sz="quarter" idx="3"/>
          </p:nvPr>
        </p:nvSpPr>
        <p:spPr>
          <a:xfrm>
            <a:off x="836319" y="655413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dirty="0">
              <a:solidFill>
                <a:srgbClr val="002776"/>
              </a:solidFill>
              <a:cs typeface="Arial" charset="0"/>
            </a:endParaRPr>
          </a:p>
        </p:txBody>
      </p:sp>
    </p:spTree>
    <p:extLst>
      <p:ext uri="{BB962C8B-B14F-4D97-AF65-F5344CB8AC3E}">
        <p14:creationId xmlns:p14="http://schemas.microsoft.com/office/powerpoint/2010/main" val="1264430096"/>
      </p:ext>
    </p:extLst>
  </p:cSld>
  <p:clrMap bg1="lt1" tx1="dk1" bg2="lt2" tx2="dk2" accent1="accent1" accent2="accent2" accent3="accent3" accent4="accent4" accent5="accent5" accent6="accent6" hlink="hlink" folHlink="folHlink"/>
  <p:sldLayoutIdLst>
    <p:sldLayoutId id="2147483947" r:id="rId1"/>
    <p:sldLayoutId id="2147483948" r:id="rId2"/>
    <p:sldLayoutId id="2147483949" r:id="rId3"/>
    <p:sldLayoutId id="2147483950" r:id="rId4"/>
    <p:sldLayoutId id="2147483951" r:id="rId5"/>
    <p:sldLayoutId id="2147483952" r:id="rId6"/>
    <p:sldLayoutId id="2147483953"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10"/>
            </p:custDataLst>
            <p:extLst/>
          </p:nvPr>
        </p:nvGraphicFramePr>
        <p:xfrm>
          <a:off x="1729" y="1606"/>
          <a:ext cx="1719" cy="1587"/>
        </p:xfrm>
        <a:graphic>
          <a:graphicData uri="http://schemas.openxmlformats.org/presentationml/2006/ole">
            <mc:AlternateContent xmlns:mc="http://schemas.openxmlformats.org/markup-compatibility/2006">
              <mc:Choice xmlns:v="urn:schemas-microsoft-com:vml" Requires="v">
                <p:oleObj spid="_x0000_s25575" name="think-cell Slide" r:id="rId11" imgW="270" imgH="270" progId="TCLayout.ActiveDocument.1">
                  <p:embed/>
                </p:oleObj>
              </mc:Choice>
              <mc:Fallback>
                <p:oleObj name="think-cell Slide" r:id="rId11" imgW="270" imgH="270" progId="TCLayout.ActiveDocument.1">
                  <p:embed/>
                  <p:pic>
                    <p:nvPicPr>
                      <p:cNvPr id="0" name=""/>
                      <p:cNvPicPr/>
                      <p:nvPr/>
                    </p:nvPicPr>
                    <p:blipFill>
                      <a:blip r:embed="rId12"/>
                      <a:stretch>
                        <a:fillRect/>
                      </a:stretch>
                    </p:blipFill>
                    <p:spPr>
                      <a:xfrm>
                        <a:off x="1729" y="1606"/>
                        <a:ext cx="1719" cy="1587"/>
                      </a:xfrm>
                      <a:prstGeom prst="rect">
                        <a:avLst/>
                      </a:prstGeom>
                    </p:spPr>
                  </p:pic>
                </p:oleObj>
              </mc:Fallback>
            </mc:AlternateContent>
          </a:graphicData>
        </a:graphic>
      </p:graphicFrame>
      <p:sp>
        <p:nvSpPr>
          <p:cNvPr id="147459" name="Title Placeholder 1"/>
          <p:cNvSpPr>
            <a:spLocks noGrp="1"/>
          </p:cNvSpPr>
          <p:nvPr>
            <p:ph type="title"/>
          </p:nvPr>
        </p:nvSpPr>
        <p:spPr bwMode="auto">
          <a:xfrm>
            <a:off x="442405"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26" y="655413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dirty="0">
              <a:solidFill>
                <a:srgbClr val="002776"/>
              </a:solidFill>
              <a:cs typeface="Arial" charset="0"/>
            </a:endParaRPr>
          </a:p>
        </p:txBody>
      </p:sp>
      <p:sp>
        <p:nvSpPr>
          <p:cNvPr id="10" name="Footer Placeholder 10"/>
          <p:cNvSpPr>
            <a:spLocks noGrp="1"/>
          </p:cNvSpPr>
          <p:nvPr>
            <p:ph type="ftr" sz="quarter" idx="3"/>
          </p:nvPr>
        </p:nvSpPr>
        <p:spPr>
          <a:xfrm>
            <a:off x="836319" y="655413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dirty="0">
              <a:solidFill>
                <a:srgbClr val="002776"/>
              </a:solidFill>
              <a:cs typeface="Arial" charset="0"/>
            </a:endParaRPr>
          </a:p>
        </p:txBody>
      </p:sp>
    </p:spTree>
    <p:extLst>
      <p:ext uri="{BB962C8B-B14F-4D97-AF65-F5344CB8AC3E}">
        <p14:creationId xmlns:p14="http://schemas.microsoft.com/office/powerpoint/2010/main" val="2677672332"/>
      </p:ext>
    </p:extLst>
  </p:cSld>
  <p:clrMap bg1="lt1" tx1="dk1" bg2="lt2" tx2="dk2" accent1="accent1" accent2="accent2" accent3="accent3" accent4="accent4" accent5="accent5" accent6="accent6" hlink="hlink" folHlink="folHlink"/>
  <p:sldLayoutIdLst>
    <p:sldLayoutId id="2147483955" r:id="rId1"/>
    <p:sldLayoutId id="2147483956" r:id="rId2"/>
    <p:sldLayoutId id="2147483957" r:id="rId3"/>
    <p:sldLayoutId id="2147483958" r:id="rId4"/>
    <p:sldLayoutId id="2147483959" r:id="rId5"/>
    <p:sldLayoutId id="2147483960" r:id="rId6"/>
    <p:sldLayoutId id="2147483961"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10" y="6554117"/>
            <a:ext cx="306387" cy="144247"/>
          </a:xfrm>
          <a:prstGeom prst="rect">
            <a:avLst/>
          </a:prstGeom>
        </p:spPr>
        <p:txBody>
          <a:bodyPr vert="horz" wrap="square" lIns="0" tIns="0" rIns="0" bIns="0" numCol="1" anchor="t" anchorCtr="0" compatLnSpc="1">
            <a:prstTxWarp prst="textNoShape">
              <a:avLst/>
            </a:prstTxWarp>
            <a:noAutofit/>
          </a:bodyPr>
          <a:lstStyle>
            <a:lvl1pPr defTabSz="957871">
              <a:lnSpc>
                <a:spcPts val="1128"/>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117"/>
            <a:ext cx="4677095" cy="144247"/>
          </a:xfrm>
          <a:prstGeom prst="rect">
            <a:avLst/>
          </a:prstGeom>
        </p:spPr>
        <p:txBody>
          <a:bodyPr vert="horz" wrap="square" lIns="0" tIns="0" rIns="0" bIns="0" numCol="1" anchor="t" anchorCtr="0" compatLnSpc="1">
            <a:prstTxWarp prst="textNoShape">
              <a:avLst/>
            </a:prstTxWarp>
            <a:noAutofit/>
          </a:bodyPr>
          <a:lstStyle>
            <a:lvl1pPr defTabSz="957871">
              <a:lnSpc>
                <a:spcPts val="1128"/>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0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59536">
              <a:defRPr/>
            </a:pPr>
            <a:r>
              <a:rPr lang="es-ES" smtClean="0">
                <a:solidFill>
                  <a:srgbClr val="002776"/>
                </a:solidFill>
                <a:cs typeface="Arial" charset="0"/>
              </a:rPr>
              <a:t>© 2013 Deloitte, S.L.</a:t>
            </a:r>
            <a:endParaRPr lang="en-US" dirty="0">
              <a:solidFill>
                <a:srgbClr val="002776"/>
              </a:solidFill>
              <a:cs typeface="Arial" charset="0"/>
            </a:endParaRPr>
          </a:p>
        </p:txBody>
      </p:sp>
    </p:spTree>
    <p:extLst>
      <p:ext uri="{BB962C8B-B14F-4D97-AF65-F5344CB8AC3E}">
        <p14:creationId xmlns:p14="http://schemas.microsoft.com/office/powerpoint/2010/main" val="891496610"/>
      </p:ext>
    </p:extLst>
  </p:cSld>
  <p:clrMap bg1="lt1" tx1="dk1" bg2="lt2" tx2="dk2" accent1="accent1" accent2="accent2" accent3="accent3" accent4="accent4" accent5="accent5" accent6="accent6" hlink="hlink" folHlink="folHlink"/>
  <p:sldLayoutIdLst>
    <p:sldLayoutId id="2147483963" r:id="rId1"/>
    <p:sldLayoutId id="2147483964" r:id="rId2"/>
    <p:sldLayoutId id="2147483965" r:id="rId3"/>
    <p:sldLayoutId id="2147483966" r:id="rId4"/>
    <p:sldLayoutId id="2147483967" r:id="rId5"/>
    <p:sldLayoutId id="2147483968" r:id="rId6"/>
    <p:sldLayoutId id="2147483969" r:id="rId7"/>
  </p:sldLayoutIdLst>
  <p:timing>
    <p:tnLst>
      <p:par>
        <p:cTn id="1" dur="indefinite" restart="never" nodeType="tmRoot"/>
      </p:par>
    </p:tnLst>
  </p:timing>
  <p:hf hdr="0" ftr="0" dt="0"/>
  <p:txStyles>
    <p:titleStyle>
      <a:lvl1pPr algn="l" defTabSz="957871" rtl="0" eaLnBrk="1" fontAlgn="base" hangingPunct="1">
        <a:spcBef>
          <a:spcPct val="0"/>
        </a:spcBef>
        <a:spcAft>
          <a:spcPct val="0"/>
        </a:spcAft>
        <a:defRPr sz="2400" b="1">
          <a:solidFill>
            <a:schemeClr val="tx2"/>
          </a:solidFill>
          <a:latin typeface="+mj-lt"/>
          <a:ea typeface="+mj-ea"/>
          <a:cs typeface="+mj-cs"/>
        </a:defRPr>
      </a:lvl1pPr>
      <a:lvl2pPr algn="l" defTabSz="957871" rtl="0" eaLnBrk="1" fontAlgn="base" hangingPunct="1">
        <a:spcBef>
          <a:spcPct val="0"/>
        </a:spcBef>
        <a:spcAft>
          <a:spcPct val="0"/>
        </a:spcAft>
        <a:defRPr sz="2400" b="1">
          <a:solidFill>
            <a:schemeClr val="tx2"/>
          </a:solidFill>
          <a:latin typeface="Arial" charset="0"/>
        </a:defRPr>
      </a:lvl2pPr>
      <a:lvl3pPr algn="l" defTabSz="957871" rtl="0" eaLnBrk="1" fontAlgn="base" hangingPunct="1">
        <a:spcBef>
          <a:spcPct val="0"/>
        </a:spcBef>
        <a:spcAft>
          <a:spcPct val="0"/>
        </a:spcAft>
        <a:defRPr sz="2400" b="1">
          <a:solidFill>
            <a:schemeClr val="tx2"/>
          </a:solidFill>
          <a:latin typeface="Arial" charset="0"/>
        </a:defRPr>
      </a:lvl3pPr>
      <a:lvl4pPr algn="l" defTabSz="957871" rtl="0" eaLnBrk="1" fontAlgn="base" hangingPunct="1">
        <a:spcBef>
          <a:spcPct val="0"/>
        </a:spcBef>
        <a:spcAft>
          <a:spcPct val="0"/>
        </a:spcAft>
        <a:defRPr sz="2400" b="1">
          <a:solidFill>
            <a:schemeClr val="tx2"/>
          </a:solidFill>
          <a:latin typeface="Arial" charset="0"/>
        </a:defRPr>
      </a:lvl4pPr>
      <a:lvl5pPr algn="l" defTabSz="957871" rtl="0" eaLnBrk="1" fontAlgn="base" hangingPunct="1">
        <a:spcBef>
          <a:spcPct val="0"/>
        </a:spcBef>
        <a:spcAft>
          <a:spcPct val="0"/>
        </a:spcAft>
        <a:defRPr sz="2400" b="1">
          <a:solidFill>
            <a:schemeClr val="tx2"/>
          </a:solidFill>
          <a:latin typeface="Arial" charset="0"/>
        </a:defRPr>
      </a:lvl5pPr>
      <a:lvl6pPr marL="429699" algn="l" defTabSz="957871" rtl="0" eaLnBrk="1" fontAlgn="base" hangingPunct="1">
        <a:spcBef>
          <a:spcPct val="0"/>
        </a:spcBef>
        <a:spcAft>
          <a:spcPct val="0"/>
        </a:spcAft>
        <a:defRPr sz="2400" b="1">
          <a:solidFill>
            <a:schemeClr val="tx2"/>
          </a:solidFill>
          <a:latin typeface="Arial" charset="0"/>
        </a:defRPr>
      </a:lvl6pPr>
      <a:lvl7pPr marL="859399" algn="l" defTabSz="957871" rtl="0" eaLnBrk="1" fontAlgn="base" hangingPunct="1">
        <a:spcBef>
          <a:spcPct val="0"/>
        </a:spcBef>
        <a:spcAft>
          <a:spcPct val="0"/>
        </a:spcAft>
        <a:defRPr sz="2400" b="1">
          <a:solidFill>
            <a:schemeClr val="tx2"/>
          </a:solidFill>
          <a:latin typeface="Arial" charset="0"/>
        </a:defRPr>
      </a:lvl7pPr>
      <a:lvl8pPr marL="1289098" algn="l" defTabSz="957871" rtl="0" eaLnBrk="1" fontAlgn="base" hangingPunct="1">
        <a:spcBef>
          <a:spcPct val="0"/>
        </a:spcBef>
        <a:spcAft>
          <a:spcPct val="0"/>
        </a:spcAft>
        <a:defRPr sz="2400" b="1">
          <a:solidFill>
            <a:schemeClr val="tx2"/>
          </a:solidFill>
          <a:latin typeface="Arial" charset="0"/>
        </a:defRPr>
      </a:lvl8pPr>
      <a:lvl9pPr marL="1718796" algn="l" defTabSz="957871" rtl="0" eaLnBrk="1" fontAlgn="base" hangingPunct="1">
        <a:spcBef>
          <a:spcPct val="0"/>
        </a:spcBef>
        <a:spcAft>
          <a:spcPct val="0"/>
        </a:spcAft>
        <a:defRPr sz="2400" b="1">
          <a:solidFill>
            <a:schemeClr val="tx2"/>
          </a:solidFill>
          <a:latin typeface="Arial" charset="0"/>
        </a:defRPr>
      </a:lvl9pPr>
    </p:titleStyle>
    <p:bodyStyle>
      <a:lvl1pPr algn="l" defTabSz="957871" rtl="0" eaLnBrk="1" fontAlgn="base" hangingPunct="1">
        <a:spcBef>
          <a:spcPct val="0"/>
        </a:spcBef>
        <a:spcAft>
          <a:spcPts val="282"/>
        </a:spcAft>
        <a:buFont typeface="Arial" charset="0"/>
        <a:defRPr sz="1900">
          <a:solidFill>
            <a:schemeClr val="tx2"/>
          </a:solidFill>
          <a:latin typeface="+mn-lt"/>
          <a:ea typeface="+mn-ea"/>
          <a:cs typeface="+mn-cs"/>
        </a:defRPr>
      </a:lvl1pPr>
      <a:lvl2pPr marL="168597" indent="-167105" algn="l" defTabSz="957871" rtl="0" eaLnBrk="1" fontAlgn="base" hangingPunct="1">
        <a:spcBef>
          <a:spcPct val="0"/>
        </a:spcBef>
        <a:spcAft>
          <a:spcPts val="282"/>
        </a:spcAft>
        <a:buChar char="•"/>
        <a:defRPr sz="1900">
          <a:solidFill>
            <a:schemeClr val="tx2"/>
          </a:solidFill>
          <a:latin typeface="+mn-lt"/>
        </a:defRPr>
      </a:lvl2pPr>
      <a:lvl3pPr marL="337195" indent="-167105" algn="l" defTabSz="957871" rtl="0" eaLnBrk="1" fontAlgn="base" hangingPunct="1">
        <a:spcBef>
          <a:spcPct val="0"/>
        </a:spcBef>
        <a:spcAft>
          <a:spcPts val="282"/>
        </a:spcAft>
        <a:buFont typeface="Arial" charset="0"/>
        <a:buChar char="‒"/>
        <a:defRPr sz="1900">
          <a:solidFill>
            <a:schemeClr val="tx2"/>
          </a:solidFill>
          <a:latin typeface="+mn-lt"/>
        </a:defRPr>
      </a:lvl3pPr>
      <a:lvl4pPr marL="505792" indent="-167105" algn="l" defTabSz="957871" rtl="0" eaLnBrk="1" fontAlgn="base" hangingPunct="1">
        <a:spcBef>
          <a:spcPct val="0"/>
        </a:spcBef>
        <a:spcAft>
          <a:spcPts val="564"/>
        </a:spcAft>
        <a:buChar char="•"/>
        <a:defRPr>
          <a:solidFill>
            <a:schemeClr val="tx2"/>
          </a:solidFill>
          <a:latin typeface="+mn-lt"/>
        </a:defRPr>
      </a:lvl4pPr>
      <a:lvl5pPr marL="674389" indent="-167105" algn="l" defTabSz="957871" rtl="0" eaLnBrk="1" fontAlgn="base" hangingPunct="1">
        <a:spcBef>
          <a:spcPct val="0"/>
        </a:spcBef>
        <a:spcAft>
          <a:spcPts val="564"/>
        </a:spcAft>
        <a:buFont typeface="Arial" charset="0"/>
        <a:buChar char="‒"/>
        <a:defRPr>
          <a:solidFill>
            <a:schemeClr val="tx2"/>
          </a:solidFill>
          <a:latin typeface="+mn-lt"/>
        </a:defRPr>
      </a:lvl5pPr>
      <a:lvl6pPr marL="1104088" indent="-167105" algn="l" defTabSz="957871" rtl="0" eaLnBrk="1" fontAlgn="base" hangingPunct="1">
        <a:spcBef>
          <a:spcPct val="0"/>
        </a:spcBef>
        <a:spcAft>
          <a:spcPts val="564"/>
        </a:spcAft>
        <a:buFont typeface="Arial" charset="0"/>
        <a:buChar char="‒"/>
        <a:defRPr>
          <a:solidFill>
            <a:schemeClr val="tx2"/>
          </a:solidFill>
          <a:latin typeface="+mn-lt"/>
        </a:defRPr>
      </a:lvl6pPr>
      <a:lvl7pPr marL="1533788" indent="-167105" algn="l" defTabSz="957871" rtl="0" eaLnBrk="1" fontAlgn="base" hangingPunct="1">
        <a:spcBef>
          <a:spcPct val="0"/>
        </a:spcBef>
        <a:spcAft>
          <a:spcPts val="564"/>
        </a:spcAft>
        <a:buFont typeface="Arial" charset="0"/>
        <a:buChar char="‒"/>
        <a:defRPr>
          <a:solidFill>
            <a:schemeClr val="tx2"/>
          </a:solidFill>
          <a:latin typeface="+mn-lt"/>
        </a:defRPr>
      </a:lvl7pPr>
      <a:lvl8pPr marL="1963486" indent="-167105" algn="l" defTabSz="957871" rtl="0" eaLnBrk="1" fontAlgn="base" hangingPunct="1">
        <a:spcBef>
          <a:spcPct val="0"/>
        </a:spcBef>
        <a:spcAft>
          <a:spcPts val="564"/>
        </a:spcAft>
        <a:buFont typeface="Arial" charset="0"/>
        <a:buChar char="‒"/>
        <a:defRPr>
          <a:solidFill>
            <a:schemeClr val="tx2"/>
          </a:solidFill>
          <a:latin typeface="+mn-lt"/>
        </a:defRPr>
      </a:lvl8pPr>
      <a:lvl9pPr marL="2393185" indent="-167105" algn="l" defTabSz="957871" rtl="0" eaLnBrk="1" fontAlgn="base" hangingPunct="1">
        <a:spcBef>
          <a:spcPct val="0"/>
        </a:spcBef>
        <a:spcAft>
          <a:spcPts val="564"/>
        </a:spcAft>
        <a:buFont typeface="Arial" charset="0"/>
        <a:buChar char="‒"/>
        <a:defRPr>
          <a:solidFill>
            <a:schemeClr val="tx2"/>
          </a:solidFill>
          <a:latin typeface="+mn-lt"/>
        </a:defRPr>
      </a:lvl9pPr>
    </p:bodyStyle>
    <p:otherStyle>
      <a:defPPr>
        <a:defRPr lang="es-ES"/>
      </a:defPPr>
      <a:lvl1pPr marL="0" algn="l" defTabSz="859399" rtl="0" eaLnBrk="1" latinLnBrk="0" hangingPunct="1">
        <a:defRPr sz="1700" kern="1200">
          <a:solidFill>
            <a:schemeClr val="tx1"/>
          </a:solidFill>
          <a:latin typeface="+mn-lt"/>
          <a:ea typeface="+mn-ea"/>
          <a:cs typeface="+mn-cs"/>
        </a:defRPr>
      </a:lvl1pPr>
      <a:lvl2pPr marL="429699" algn="l" defTabSz="859399" rtl="0" eaLnBrk="1" latinLnBrk="0" hangingPunct="1">
        <a:defRPr sz="1700" kern="1200">
          <a:solidFill>
            <a:schemeClr val="tx1"/>
          </a:solidFill>
          <a:latin typeface="+mn-lt"/>
          <a:ea typeface="+mn-ea"/>
          <a:cs typeface="+mn-cs"/>
        </a:defRPr>
      </a:lvl2pPr>
      <a:lvl3pPr marL="859399" algn="l" defTabSz="859399" rtl="0" eaLnBrk="1" latinLnBrk="0" hangingPunct="1">
        <a:defRPr sz="1700" kern="1200">
          <a:solidFill>
            <a:schemeClr val="tx1"/>
          </a:solidFill>
          <a:latin typeface="+mn-lt"/>
          <a:ea typeface="+mn-ea"/>
          <a:cs typeface="+mn-cs"/>
        </a:defRPr>
      </a:lvl3pPr>
      <a:lvl4pPr marL="1289098" algn="l" defTabSz="859399" rtl="0" eaLnBrk="1" latinLnBrk="0" hangingPunct="1">
        <a:defRPr sz="1700" kern="1200">
          <a:solidFill>
            <a:schemeClr val="tx1"/>
          </a:solidFill>
          <a:latin typeface="+mn-lt"/>
          <a:ea typeface="+mn-ea"/>
          <a:cs typeface="+mn-cs"/>
        </a:defRPr>
      </a:lvl4pPr>
      <a:lvl5pPr marL="1718796" algn="l" defTabSz="859399" rtl="0" eaLnBrk="1" latinLnBrk="0" hangingPunct="1">
        <a:defRPr sz="1700" kern="1200">
          <a:solidFill>
            <a:schemeClr val="tx1"/>
          </a:solidFill>
          <a:latin typeface="+mn-lt"/>
          <a:ea typeface="+mn-ea"/>
          <a:cs typeface="+mn-cs"/>
        </a:defRPr>
      </a:lvl5pPr>
      <a:lvl6pPr marL="2148495" algn="l" defTabSz="859399" rtl="0" eaLnBrk="1" latinLnBrk="0" hangingPunct="1">
        <a:defRPr sz="1700" kern="1200">
          <a:solidFill>
            <a:schemeClr val="tx1"/>
          </a:solidFill>
          <a:latin typeface="+mn-lt"/>
          <a:ea typeface="+mn-ea"/>
          <a:cs typeface="+mn-cs"/>
        </a:defRPr>
      </a:lvl6pPr>
      <a:lvl7pPr marL="2578194" algn="l" defTabSz="859399" rtl="0" eaLnBrk="1" latinLnBrk="0" hangingPunct="1">
        <a:defRPr sz="1700" kern="1200">
          <a:solidFill>
            <a:schemeClr val="tx1"/>
          </a:solidFill>
          <a:latin typeface="+mn-lt"/>
          <a:ea typeface="+mn-ea"/>
          <a:cs typeface="+mn-cs"/>
        </a:defRPr>
      </a:lvl7pPr>
      <a:lvl8pPr marL="3007894" algn="l" defTabSz="859399" rtl="0" eaLnBrk="1" latinLnBrk="0" hangingPunct="1">
        <a:defRPr sz="1700" kern="1200">
          <a:solidFill>
            <a:schemeClr val="tx1"/>
          </a:solidFill>
          <a:latin typeface="+mn-lt"/>
          <a:ea typeface="+mn-ea"/>
          <a:cs typeface="+mn-cs"/>
        </a:defRPr>
      </a:lvl8pPr>
      <a:lvl9pPr marL="3437593" algn="l" defTabSz="859399" rtl="0" eaLnBrk="1" latinLnBrk="0" hangingPunct="1">
        <a:defRPr sz="17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1"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41" y="6554172"/>
            <a:ext cx="306387"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172"/>
            <a:ext cx="4677095"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30"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40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11" name="Imagen 12"/>
          <p:cNvPicPr>
            <a:picLocks noChangeAspect="1"/>
          </p:cNvPicPr>
          <p:nvPr/>
        </p:nvPicPr>
        <p:blipFill rotWithShape="1">
          <a:blip r:embed="rId9" cstate="screen">
            <a:extLst>
              <a:ext uri="{28A0092B-C50C-407E-A947-70E740481C1C}">
                <a14:useLocalDpi xmlns:a14="http://schemas.microsoft.com/office/drawing/2010/main" val="0"/>
              </a:ext>
            </a:extLst>
          </a:blip>
          <a:srcRect/>
          <a:stretch/>
        </p:blipFill>
        <p:spPr>
          <a:xfrm>
            <a:off x="6504163" y="278783"/>
            <a:ext cx="3057367" cy="300503"/>
          </a:xfrm>
          <a:prstGeom prst="rect">
            <a:avLst/>
          </a:prstGeom>
        </p:spPr>
      </p:pic>
    </p:spTree>
    <p:extLst>
      <p:ext uri="{BB962C8B-B14F-4D97-AF65-F5344CB8AC3E}">
        <p14:creationId xmlns:p14="http://schemas.microsoft.com/office/powerpoint/2010/main" val="1727210955"/>
      </p:ext>
    </p:extLst>
  </p:cSld>
  <p:clrMap bg1="lt1" tx1="dk1" bg2="lt2" tx2="dk2" accent1="accent1" accent2="accent2" accent3="accent3" accent4="accent4" accent5="accent5" accent6="accent6" hlink="hlink" folHlink="folHlink"/>
  <p:sldLayoutIdLst>
    <p:sldLayoutId id="2147483971" r:id="rId1"/>
    <p:sldLayoutId id="2147483972" r:id="rId2"/>
    <p:sldLayoutId id="2147483973" r:id="rId3"/>
    <p:sldLayoutId id="2147483974" r:id="rId4"/>
    <p:sldLayoutId id="2147483975" r:id="rId5"/>
    <p:sldLayoutId id="2147483976" r:id="rId6"/>
    <p:sldLayoutId id="2147483977" r:id="rId7"/>
  </p:sldLayoutIdLst>
  <p:timing>
    <p:tnLst>
      <p:par>
        <p:cTn id="1" dur="indefinite" restart="never" nodeType="tmRoot"/>
      </p:par>
    </p:tnLst>
  </p:timing>
  <p:hf hdr="0" ftr="0" dt="0"/>
  <p:txStyles>
    <p:titleStyle>
      <a:lvl1pPr algn="l" defTabSz="914258" rtl="0" eaLnBrk="1" fontAlgn="base" hangingPunct="1">
        <a:spcBef>
          <a:spcPct val="0"/>
        </a:spcBef>
        <a:spcAft>
          <a:spcPct val="0"/>
        </a:spcAft>
        <a:defRPr sz="2200" b="1">
          <a:solidFill>
            <a:schemeClr val="tx2"/>
          </a:solidFill>
          <a:latin typeface="+mj-lt"/>
          <a:ea typeface="+mj-ea"/>
          <a:cs typeface="+mj-cs"/>
        </a:defRPr>
      </a:lvl1pPr>
      <a:lvl2pPr algn="l" defTabSz="914258" rtl="0" eaLnBrk="1" fontAlgn="base" hangingPunct="1">
        <a:spcBef>
          <a:spcPct val="0"/>
        </a:spcBef>
        <a:spcAft>
          <a:spcPct val="0"/>
        </a:spcAft>
        <a:defRPr sz="2200" b="1">
          <a:solidFill>
            <a:schemeClr val="tx2"/>
          </a:solidFill>
          <a:latin typeface="Arial" charset="0"/>
        </a:defRPr>
      </a:lvl2pPr>
      <a:lvl3pPr algn="l" defTabSz="914258" rtl="0" eaLnBrk="1" fontAlgn="base" hangingPunct="1">
        <a:spcBef>
          <a:spcPct val="0"/>
        </a:spcBef>
        <a:spcAft>
          <a:spcPct val="0"/>
        </a:spcAft>
        <a:defRPr sz="2200" b="1">
          <a:solidFill>
            <a:schemeClr val="tx2"/>
          </a:solidFill>
          <a:latin typeface="Arial" charset="0"/>
        </a:defRPr>
      </a:lvl3pPr>
      <a:lvl4pPr algn="l" defTabSz="914258" rtl="0" eaLnBrk="1" fontAlgn="base" hangingPunct="1">
        <a:spcBef>
          <a:spcPct val="0"/>
        </a:spcBef>
        <a:spcAft>
          <a:spcPct val="0"/>
        </a:spcAft>
        <a:defRPr sz="2200" b="1">
          <a:solidFill>
            <a:schemeClr val="tx2"/>
          </a:solidFill>
          <a:latin typeface="Arial" charset="0"/>
        </a:defRPr>
      </a:lvl4pPr>
      <a:lvl5pPr algn="l" defTabSz="914258" rtl="0" eaLnBrk="1" fontAlgn="base" hangingPunct="1">
        <a:spcBef>
          <a:spcPct val="0"/>
        </a:spcBef>
        <a:spcAft>
          <a:spcPct val="0"/>
        </a:spcAft>
        <a:defRPr sz="2200" b="1">
          <a:solidFill>
            <a:schemeClr val="tx2"/>
          </a:solidFill>
          <a:latin typeface="Arial" charset="0"/>
        </a:defRPr>
      </a:lvl5pPr>
      <a:lvl6pPr marL="410134" algn="l" defTabSz="914258" rtl="0" eaLnBrk="1" fontAlgn="base" hangingPunct="1">
        <a:spcBef>
          <a:spcPct val="0"/>
        </a:spcBef>
        <a:spcAft>
          <a:spcPct val="0"/>
        </a:spcAft>
        <a:defRPr sz="2200" b="1">
          <a:solidFill>
            <a:schemeClr val="tx2"/>
          </a:solidFill>
          <a:latin typeface="Arial" charset="0"/>
        </a:defRPr>
      </a:lvl6pPr>
      <a:lvl7pPr marL="820269" algn="l" defTabSz="914258" rtl="0" eaLnBrk="1" fontAlgn="base" hangingPunct="1">
        <a:spcBef>
          <a:spcPct val="0"/>
        </a:spcBef>
        <a:spcAft>
          <a:spcPct val="0"/>
        </a:spcAft>
        <a:defRPr sz="2200" b="1">
          <a:solidFill>
            <a:schemeClr val="tx2"/>
          </a:solidFill>
          <a:latin typeface="Arial" charset="0"/>
        </a:defRPr>
      </a:lvl7pPr>
      <a:lvl8pPr marL="1230403" algn="l" defTabSz="914258" rtl="0" eaLnBrk="1" fontAlgn="base" hangingPunct="1">
        <a:spcBef>
          <a:spcPct val="0"/>
        </a:spcBef>
        <a:spcAft>
          <a:spcPct val="0"/>
        </a:spcAft>
        <a:defRPr sz="2200" b="1">
          <a:solidFill>
            <a:schemeClr val="tx2"/>
          </a:solidFill>
          <a:latin typeface="Arial" charset="0"/>
        </a:defRPr>
      </a:lvl8pPr>
      <a:lvl9pPr marL="1640536" algn="l" defTabSz="914258" rtl="0" eaLnBrk="1" fontAlgn="base" hangingPunct="1">
        <a:spcBef>
          <a:spcPct val="0"/>
        </a:spcBef>
        <a:spcAft>
          <a:spcPct val="0"/>
        </a:spcAft>
        <a:defRPr sz="2200" b="1">
          <a:solidFill>
            <a:schemeClr val="tx2"/>
          </a:solidFill>
          <a:latin typeface="Arial" charset="0"/>
        </a:defRPr>
      </a:lvl9pPr>
    </p:titleStyle>
    <p:body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269" rtl="0" eaLnBrk="1" latinLnBrk="0" hangingPunct="1">
        <a:defRPr sz="1600" kern="1200">
          <a:solidFill>
            <a:schemeClr val="tx1"/>
          </a:solidFill>
          <a:latin typeface="+mn-lt"/>
          <a:ea typeface="+mn-ea"/>
          <a:cs typeface="+mn-cs"/>
        </a:defRPr>
      </a:lvl1pPr>
      <a:lvl2pPr marL="410134" algn="l" defTabSz="820269" rtl="0" eaLnBrk="1" latinLnBrk="0" hangingPunct="1">
        <a:defRPr sz="1600" kern="1200">
          <a:solidFill>
            <a:schemeClr val="tx1"/>
          </a:solidFill>
          <a:latin typeface="+mn-lt"/>
          <a:ea typeface="+mn-ea"/>
          <a:cs typeface="+mn-cs"/>
        </a:defRPr>
      </a:lvl2pPr>
      <a:lvl3pPr marL="820269" algn="l" defTabSz="820269" rtl="0" eaLnBrk="1" latinLnBrk="0" hangingPunct="1">
        <a:defRPr sz="1600" kern="1200">
          <a:solidFill>
            <a:schemeClr val="tx1"/>
          </a:solidFill>
          <a:latin typeface="+mn-lt"/>
          <a:ea typeface="+mn-ea"/>
          <a:cs typeface="+mn-cs"/>
        </a:defRPr>
      </a:lvl3pPr>
      <a:lvl4pPr marL="1230403" algn="l" defTabSz="820269" rtl="0" eaLnBrk="1" latinLnBrk="0" hangingPunct="1">
        <a:defRPr sz="1600" kern="1200">
          <a:solidFill>
            <a:schemeClr val="tx1"/>
          </a:solidFill>
          <a:latin typeface="+mn-lt"/>
          <a:ea typeface="+mn-ea"/>
          <a:cs typeface="+mn-cs"/>
        </a:defRPr>
      </a:lvl4pPr>
      <a:lvl5pPr marL="1640536" algn="l" defTabSz="820269" rtl="0" eaLnBrk="1" latinLnBrk="0" hangingPunct="1">
        <a:defRPr sz="1600" kern="1200">
          <a:solidFill>
            <a:schemeClr val="tx1"/>
          </a:solidFill>
          <a:latin typeface="+mn-lt"/>
          <a:ea typeface="+mn-ea"/>
          <a:cs typeface="+mn-cs"/>
        </a:defRPr>
      </a:lvl5pPr>
      <a:lvl6pPr marL="2050670" algn="l" defTabSz="820269" rtl="0" eaLnBrk="1" latinLnBrk="0" hangingPunct="1">
        <a:defRPr sz="1600" kern="1200">
          <a:solidFill>
            <a:schemeClr val="tx1"/>
          </a:solidFill>
          <a:latin typeface="+mn-lt"/>
          <a:ea typeface="+mn-ea"/>
          <a:cs typeface="+mn-cs"/>
        </a:defRPr>
      </a:lvl6pPr>
      <a:lvl7pPr marL="2460804" algn="l" defTabSz="820269" rtl="0" eaLnBrk="1" latinLnBrk="0" hangingPunct="1">
        <a:defRPr sz="1600" kern="1200">
          <a:solidFill>
            <a:schemeClr val="tx1"/>
          </a:solidFill>
          <a:latin typeface="+mn-lt"/>
          <a:ea typeface="+mn-ea"/>
          <a:cs typeface="+mn-cs"/>
        </a:defRPr>
      </a:lvl7pPr>
      <a:lvl8pPr marL="2870939" algn="l" defTabSz="820269" rtl="0" eaLnBrk="1" latinLnBrk="0" hangingPunct="1">
        <a:defRPr sz="1600" kern="1200">
          <a:solidFill>
            <a:schemeClr val="tx1"/>
          </a:solidFill>
          <a:latin typeface="+mn-lt"/>
          <a:ea typeface="+mn-ea"/>
          <a:cs typeface="+mn-cs"/>
        </a:defRPr>
      </a:lvl8pPr>
      <a:lvl9pPr marL="3281073" algn="l" defTabSz="820269" rtl="0" eaLnBrk="1" latinLnBrk="0" hangingPunct="1">
        <a:defRPr sz="16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blipFill rotWithShape="1">
          <a:blip r:embed="rId6">
            <a:extLst>
              <a:ext uri="{28A0092B-C50C-407E-A947-70E740481C1C}">
                <a14:useLocalDpi xmlns:a14="http://schemas.microsoft.com/office/drawing/2010/main" val="0"/>
              </a:ext>
            </a:extLst>
          </a:blip>
          <a:stretch>
            <a:fillRect/>
          </a:stretch>
        </a:blipFill>
        <a:effectLst/>
      </p:bgPr>
    </p:bg>
    <p:spTree>
      <p:nvGrpSpPr>
        <p:cNvPr id="1" name=""/>
        <p:cNvGrpSpPr/>
        <p:nvPr/>
      </p:nvGrpSpPr>
      <p:grpSpPr>
        <a:xfrm>
          <a:off x="0" y="0"/>
          <a:ext cx="0" cy="0"/>
          <a:chOff x="0" y="0"/>
          <a:chExt cx="0" cy="0"/>
        </a:xfrm>
      </p:grpSpPr>
      <p:graphicFrame>
        <p:nvGraphicFramePr>
          <p:cNvPr id="2" name="Object 1" hidden="1"/>
          <p:cNvGraphicFramePr>
            <a:graphicFrameLocks noChangeAspect="1"/>
          </p:cNvGraphicFramePr>
          <p:nvPr>
            <p:custDataLst>
              <p:tags r:id="rId5"/>
            </p:custDataLst>
            <p:extLst>
              <p:ext uri="{D42A27DB-BD31-4B8C-83A1-F6EECF244321}">
                <p14:modId xmlns:p14="http://schemas.microsoft.com/office/powerpoint/2010/main" val="1593758580"/>
              </p:ext>
            </p:extLst>
          </p:nvPr>
        </p:nvGraphicFramePr>
        <p:xfrm>
          <a:off x="1729" y="1592"/>
          <a:ext cx="1719" cy="1587"/>
        </p:xfrm>
        <a:graphic>
          <a:graphicData uri="http://schemas.openxmlformats.org/presentationml/2006/ole">
            <mc:AlternateContent xmlns:mc="http://schemas.openxmlformats.org/markup-compatibility/2006">
              <mc:Choice xmlns:v="urn:schemas-microsoft-com:vml" Requires="v">
                <p:oleObj spid="_x0000_s26541" name="think-cell Slide" r:id="rId7" imgW="270" imgH="270" progId="TCLayout.ActiveDocument.1">
                  <p:embed/>
                </p:oleObj>
              </mc:Choice>
              <mc:Fallback>
                <p:oleObj name="think-cell Slide" r:id="rId7" imgW="270" imgH="270" progId="TCLayout.ActiveDocument.1">
                  <p:embed/>
                  <p:pic>
                    <p:nvPicPr>
                      <p:cNvPr id="0" name=""/>
                      <p:cNvPicPr/>
                      <p:nvPr/>
                    </p:nvPicPr>
                    <p:blipFill>
                      <a:blip r:embed="rId8"/>
                      <a:stretch>
                        <a:fillRect/>
                      </a:stretch>
                    </p:blipFill>
                    <p:spPr>
                      <a:xfrm>
                        <a:off x="1729" y="1592"/>
                        <a:ext cx="1719" cy="1587"/>
                      </a:xfrm>
                      <a:prstGeom prst="rect">
                        <a:avLst/>
                      </a:prstGeom>
                    </p:spPr>
                  </p:pic>
                </p:oleObj>
              </mc:Fallback>
            </mc:AlternateContent>
          </a:graphicData>
        </a:graphic>
      </p:graphicFrame>
      <p:sp>
        <p:nvSpPr>
          <p:cNvPr id="39" name="Marcador de contenido 15"/>
          <p:cNvSpPr txBox="1">
            <a:spLocks/>
          </p:cNvSpPr>
          <p:nvPr/>
        </p:nvSpPr>
        <p:spPr>
          <a:xfrm>
            <a:off x="495309" y="1946116"/>
            <a:ext cx="8915399" cy="1025525"/>
          </a:xfrm>
          <a:prstGeom prst="rect">
            <a:avLst/>
          </a:prstGeom>
        </p:spPr>
        <p:txBody>
          <a:bodyPr>
            <a:noAutofit/>
          </a:bodyPr>
          <a:lstStyle>
            <a:lvl1pPr marL="0" indent="0" algn="l" defTabSz="457200" rtl="0" eaLnBrk="1" latinLnBrk="0" hangingPunct="1">
              <a:spcBef>
                <a:spcPct val="20000"/>
              </a:spcBef>
              <a:buFontTx/>
              <a:buNone/>
              <a:defRPr sz="2000" kern="1200">
                <a:solidFill>
                  <a:schemeClr val="tx1"/>
                </a:solidFill>
                <a:latin typeface="Verdana"/>
                <a:ea typeface="+mn-ea"/>
                <a:cs typeface="+mn-cs"/>
              </a:defRPr>
            </a:lvl1pPr>
            <a:lvl2pPr marL="742950" indent="-285750" algn="l" defTabSz="457200" rtl="0" eaLnBrk="1" latinLnBrk="0" hangingPunct="1">
              <a:spcBef>
                <a:spcPct val="20000"/>
              </a:spcBef>
              <a:buFont typeface="Arial"/>
              <a:buChar char="–"/>
              <a:defRPr lang="es-ES_tradnl" sz="2000" kern="1200" dirty="0" smtClean="0">
                <a:solidFill>
                  <a:schemeClr val="tx1"/>
                </a:solidFill>
                <a:latin typeface="Verdana"/>
                <a:ea typeface="+mn-ea"/>
                <a:cs typeface="+mn-cs"/>
              </a:defRPr>
            </a:lvl2pPr>
            <a:lvl3pPr marL="1143000" indent="-228600" algn="l" defTabSz="457200" rtl="0" eaLnBrk="1" latinLnBrk="0" hangingPunct="1">
              <a:spcBef>
                <a:spcPct val="20000"/>
              </a:spcBef>
              <a:buFont typeface="Arial"/>
              <a:buChar char="•"/>
              <a:defRPr lang="es-ES_tradnl" sz="2000" kern="1200" dirty="0" smtClean="0">
                <a:solidFill>
                  <a:schemeClr val="tx1"/>
                </a:solidFill>
                <a:latin typeface="Verdana"/>
                <a:ea typeface="+mn-ea"/>
                <a:cs typeface="+mn-cs"/>
              </a:defRPr>
            </a:lvl3pPr>
            <a:lvl4pPr marL="1600200" indent="-228600" algn="l" defTabSz="457200" rtl="0" eaLnBrk="1" latinLnBrk="0" hangingPunct="1">
              <a:spcBef>
                <a:spcPct val="20000"/>
              </a:spcBef>
              <a:buFont typeface="Arial"/>
              <a:buChar char="–"/>
              <a:defRPr lang="es-ES_tradnl" sz="2000" kern="1200" dirty="0" smtClean="0">
                <a:solidFill>
                  <a:schemeClr val="tx1"/>
                </a:solidFill>
                <a:latin typeface="Verdana"/>
                <a:ea typeface="+mn-ea"/>
                <a:cs typeface="+mn-cs"/>
              </a:defRPr>
            </a:lvl4pPr>
            <a:lvl5pPr marL="2057400" indent="-228600" algn="l" defTabSz="457200" rtl="0" eaLnBrk="1" latinLnBrk="0" hangingPunct="1">
              <a:spcBef>
                <a:spcPct val="20000"/>
              </a:spcBef>
              <a:buFont typeface="Arial"/>
              <a:buChar char="»"/>
              <a:defRPr lang="es-ES" sz="2000" kern="1200" dirty="0">
                <a:solidFill>
                  <a:schemeClr val="tx1"/>
                </a:solidFill>
                <a:latin typeface="Verdana"/>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endParaRPr lang="en-US" dirty="0">
              <a:solidFill>
                <a:prstClr val="black"/>
              </a:solidFill>
            </a:endParaRPr>
          </a:p>
        </p:txBody>
      </p:sp>
      <p:sp>
        <p:nvSpPr>
          <p:cNvPr id="4" name="CuadroTexto 3"/>
          <p:cNvSpPr txBox="1"/>
          <p:nvPr/>
        </p:nvSpPr>
        <p:spPr>
          <a:xfrm>
            <a:off x="8724465" y="6525510"/>
            <a:ext cx="686243" cy="215444"/>
          </a:xfrm>
          <a:prstGeom prst="rect">
            <a:avLst/>
          </a:prstGeom>
          <a:noFill/>
        </p:spPr>
        <p:txBody>
          <a:bodyPr wrap="square" rtlCol="0">
            <a:spAutoFit/>
          </a:bodyPr>
          <a:lstStyle/>
          <a:p>
            <a:pPr algn="r" defTabSz="457200"/>
            <a:fld id="{F562BA32-6D65-0F45-A8B4-C9CE7B615DFE}" type="slidenum">
              <a:rPr lang="en-US" sz="800" smtClean="0">
                <a:solidFill>
                  <a:srgbClr val="717C7D"/>
                </a:solidFill>
                <a:latin typeface="Arial"/>
                <a:cs typeface="Arial"/>
              </a:rPr>
              <a:pPr algn="r" defTabSz="457200"/>
              <a:t>‹#›</a:t>
            </a:fld>
            <a:r>
              <a:rPr lang="en-US" sz="800" dirty="0" smtClean="0">
                <a:solidFill>
                  <a:srgbClr val="717C7D"/>
                </a:solidFill>
                <a:latin typeface="Arial"/>
                <a:cs typeface="Arial"/>
              </a:rPr>
              <a:t> </a:t>
            </a:r>
            <a:endParaRPr lang="en-US" sz="800" dirty="0">
              <a:solidFill>
                <a:srgbClr val="717C7D"/>
              </a:solidFill>
              <a:latin typeface="Arial"/>
              <a:cs typeface="Arial"/>
            </a:endParaRPr>
          </a:p>
        </p:txBody>
      </p:sp>
    </p:spTree>
    <p:extLst>
      <p:ext uri="{BB962C8B-B14F-4D97-AF65-F5344CB8AC3E}">
        <p14:creationId xmlns:p14="http://schemas.microsoft.com/office/powerpoint/2010/main" val="4179706490"/>
      </p:ext>
    </p:extLst>
  </p:cSld>
  <p:clrMap bg1="lt1" tx1="dk1" bg2="lt2" tx2="dk2" accent1="accent1" accent2="accent2" accent3="accent3" accent4="accent4" accent5="accent5" accent6="accent6" hlink="hlink" folHlink="folHlink"/>
  <p:sldLayoutIdLst>
    <p:sldLayoutId id="2147483995" r:id="rId1"/>
    <p:sldLayoutId id="2147483996" r:id="rId2"/>
  </p:sldLayoutIdLst>
  <p:hf hdr="0" ftr="0" dt="0"/>
  <p:txStyles>
    <p:titleStyle>
      <a:lvl1pPr algn="l" defTabSz="457200" rtl="0" eaLnBrk="1" latinLnBrk="0" hangingPunct="1">
        <a:spcBef>
          <a:spcPct val="0"/>
        </a:spcBef>
        <a:buNone/>
        <a:defRPr sz="4500" b="1" i="0" kern="1200">
          <a:solidFill>
            <a:schemeClr val="tx1"/>
          </a:solidFill>
          <a:latin typeface="Verdana"/>
          <a:ea typeface="+mj-ea"/>
          <a:cs typeface="+mj-cs"/>
        </a:defRPr>
      </a:lvl1pPr>
    </p:titleStyle>
    <p:bodyStyle>
      <a:lvl1pPr marL="0" indent="0" algn="l" defTabSz="457200" rtl="0" eaLnBrk="1" latinLnBrk="0" hangingPunct="1">
        <a:spcBef>
          <a:spcPct val="20000"/>
        </a:spcBef>
        <a:buFontTx/>
        <a:buNone/>
        <a:defRPr sz="2000" kern="1200">
          <a:solidFill>
            <a:schemeClr val="tx1"/>
          </a:solidFill>
          <a:latin typeface="Verdana"/>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s-E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1"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35" y="6554162"/>
            <a:ext cx="306387"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162"/>
            <a:ext cx="4677095"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25"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40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11" name="Imagen 12"/>
          <p:cNvPicPr>
            <a:picLocks noChangeAspect="1"/>
          </p:cNvPicPr>
          <p:nvPr/>
        </p:nvPicPr>
        <p:blipFill rotWithShape="1">
          <a:blip r:embed="rId9" cstate="screen">
            <a:extLst>
              <a:ext uri="{28A0092B-C50C-407E-A947-70E740481C1C}">
                <a14:useLocalDpi xmlns:a14="http://schemas.microsoft.com/office/drawing/2010/main" val="0"/>
              </a:ext>
            </a:extLst>
          </a:blip>
          <a:srcRect/>
          <a:stretch/>
        </p:blipFill>
        <p:spPr>
          <a:xfrm>
            <a:off x="6504157" y="278783"/>
            <a:ext cx="3057367" cy="300503"/>
          </a:xfrm>
          <a:prstGeom prst="rect">
            <a:avLst/>
          </a:prstGeom>
        </p:spPr>
      </p:pic>
    </p:spTree>
    <p:extLst>
      <p:ext uri="{BB962C8B-B14F-4D97-AF65-F5344CB8AC3E}">
        <p14:creationId xmlns:p14="http://schemas.microsoft.com/office/powerpoint/2010/main" val="1955727379"/>
      </p:ext>
    </p:extLst>
  </p:cSld>
  <p:clrMap bg1="lt1" tx1="dk1" bg2="lt2" tx2="dk2" accent1="accent1" accent2="accent2" accent3="accent3" accent4="accent4" accent5="accent5" accent6="accent6" hlink="hlink" folHlink="folHlink"/>
  <p:sldLayoutIdLst>
    <p:sldLayoutId id="2147484031" r:id="rId1"/>
    <p:sldLayoutId id="2147484032" r:id="rId2"/>
    <p:sldLayoutId id="2147484033" r:id="rId3"/>
    <p:sldLayoutId id="2147484034" r:id="rId4"/>
    <p:sldLayoutId id="2147484035" r:id="rId5"/>
    <p:sldLayoutId id="2147484036" r:id="rId6"/>
    <p:sldLayoutId id="2147484037" r:id="rId7"/>
  </p:sldLayoutIdLst>
  <p:timing>
    <p:tnLst>
      <p:par>
        <p:cTn id="1" dur="indefinite" restart="never" nodeType="tmRoot"/>
      </p:par>
    </p:tnLst>
  </p:timing>
  <p:hf hdr="0" ftr="0" dt="0"/>
  <p:txStyles>
    <p:titleStyle>
      <a:lvl1pPr algn="l" defTabSz="914258" rtl="0" eaLnBrk="1" fontAlgn="base" hangingPunct="1">
        <a:spcBef>
          <a:spcPct val="0"/>
        </a:spcBef>
        <a:spcAft>
          <a:spcPct val="0"/>
        </a:spcAft>
        <a:defRPr sz="2200" b="1">
          <a:solidFill>
            <a:schemeClr val="tx2"/>
          </a:solidFill>
          <a:latin typeface="+mj-lt"/>
          <a:ea typeface="+mj-ea"/>
          <a:cs typeface="+mj-cs"/>
        </a:defRPr>
      </a:lvl1pPr>
      <a:lvl2pPr algn="l" defTabSz="914258" rtl="0" eaLnBrk="1" fontAlgn="base" hangingPunct="1">
        <a:spcBef>
          <a:spcPct val="0"/>
        </a:spcBef>
        <a:spcAft>
          <a:spcPct val="0"/>
        </a:spcAft>
        <a:defRPr sz="2200" b="1">
          <a:solidFill>
            <a:schemeClr val="tx2"/>
          </a:solidFill>
          <a:latin typeface="Arial" charset="0"/>
        </a:defRPr>
      </a:lvl2pPr>
      <a:lvl3pPr algn="l" defTabSz="914258" rtl="0" eaLnBrk="1" fontAlgn="base" hangingPunct="1">
        <a:spcBef>
          <a:spcPct val="0"/>
        </a:spcBef>
        <a:spcAft>
          <a:spcPct val="0"/>
        </a:spcAft>
        <a:defRPr sz="2200" b="1">
          <a:solidFill>
            <a:schemeClr val="tx2"/>
          </a:solidFill>
          <a:latin typeface="Arial" charset="0"/>
        </a:defRPr>
      </a:lvl3pPr>
      <a:lvl4pPr algn="l" defTabSz="914258" rtl="0" eaLnBrk="1" fontAlgn="base" hangingPunct="1">
        <a:spcBef>
          <a:spcPct val="0"/>
        </a:spcBef>
        <a:spcAft>
          <a:spcPct val="0"/>
        </a:spcAft>
        <a:defRPr sz="2200" b="1">
          <a:solidFill>
            <a:schemeClr val="tx2"/>
          </a:solidFill>
          <a:latin typeface="Arial" charset="0"/>
        </a:defRPr>
      </a:lvl4pPr>
      <a:lvl5pPr algn="l" defTabSz="914258" rtl="0" eaLnBrk="1" fontAlgn="base" hangingPunct="1">
        <a:spcBef>
          <a:spcPct val="0"/>
        </a:spcBef>
        <a:spcAft>
          <a:spcPct val="0"/>
        </a:spcAft>
        <a:defRPr sz="2200" b="1">
          <a:solidFill>
            <a:schemeClr val="tx2"/>
          </a:solidFill>
          <a:latin typeface="Arial" charset="0"/>
        </a:defRPr>
      </a:lvl5pPr>
      <a:lvl6pPr marL="410134" algn="l" defTabSz="914258" rtl="0" eaLnBrk="1" fontAlgn="base" hangingPunct="1">
        <a:spcBef>
          <a:spcPct val="0"/>
        </a:spcBef>
        <a:spcAft>
          <a:spcPct val="0"/>
        </a:spcAft>
        <a:defRPr sz="2200" b="1">
          <a:solidFill>
            <a:schemeClr val="tx2"/>
          </a:solidFill>
          <a:latin typeface="Arial" charset="0"/>
        </a:defRPr>
      </a:lvl6pPr>
      <a:lvl7pPr marL="820269" algn="l" defTabSz="914258" rtl="0" eaLnBrk="1" fontAlgn="base" hangingPunct="1">
        <a:spcBef>
          <a:spcPct val="0"/>
        </a:spcBef>
        <a:spcAft>
          <a:spcPct val="0"/>
        </a:spcAft>
        <a:defRPr sz="2200" b="1">
          <a:solidFill>
            <a:schemeClr val="tx2"/>
          </a:solidFill>
          <a:latin typeface="Arial" charset="0"/>
        </a:defRPr>
      </a:lvl7pPr>
      <a:lvl8pPr marL="1230403" algn="l" defTabSz="914258" rtl="0" eaLnBrk="1" fontAlgn="base" hangingPunct="1">
        <a:spcBef>
          <a:spcPct val="0"/>
        </a:spcBef>
        <a:spcAft>
          <a:spcPct val="0"/>
        </a:spcAft>
        <a:defRPr sz="2200" b="1">
          <a:solidFill>
            <a:schemeClr val="tx2"/>
          </a:solidFill>
          <a:latin typeface="Arial" charset="0"/>
        </a:defRPr>
      </a:lvl8pPr>
      <a:lvl9pPr marL="1640536" algn="l" defTabSz="914258" rtl="0" eaLnBrk="1" fontAlgn="base" hangingPunct="1">
        <a:spcBef>
          <a:spcPct val="0"/>
        </a:spcBef>
        <a:spcAft>
          <a:spcPct val="0"/>
        </a:spcAft>
        <a:defRPr sz="2200" b="1">
          <a:solidFill>
            <a:schemeClr val="tx2"/>
          </a:solidFill>
          <a:latin typeface="Arial" charset="0"/>
        </a:defRPr>
      </a:lvl9pPr>
    </p:titleStyle>
    <p:body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269" rtl="0" eaLnBrk="1" latinLnBrk="0" hangingPunct="1">
        <a:defRPr sz="1600" kern="1200">
          <a:solidFill>
            <a:schemeClr val="tx1"/>
          </a:solidFill>
          <a:latin typeface="+mn-lt"/>
          <a:ea typeface="+mn-ea"/>
          <a:cs typeface="+mn-cs"/>
        </a:defRPr>
      </a:lvl1pPr>
      <a:lvl2pPr marL="410134" algn="l" defTabSz="820269" rtl="0" eaLnBrk="1" latinLnBrk="0" hangingPunct="1">
        <a:defRPr sz="1600" kern="1200">
          <a:solidFill>
            <a:schemeClr val="tx1"/>
          </a:solidFill>
          <a:latin typeface="+mn-lt"/>
          <a:ea typeface="+mn-ea"/>
          <a:cs typeface="+mn-cs"/>
        </a:defRPr>
      </a:lvl2pPr>
      <a:lvl3pPr marL="820269" algn="l" defTabSz="820269" rtl="0" eaLnBrk="1" latinLnBrk="0" hangingPunct="1">
        <a:defRPr sz="1600" kern="1200">
          <a:solidFill>
            <a:schemeClr val="tx1"/>
          </a:solidFill>
          <a:latin typeface="+mn-lt"/>
          <a:ea typeface="+mn-ea"/>
          <a:cs typeface="+mn-cs"/>
        </a:defRPr>
      </a:lvl3pPr>
      <a:lvl4pPr marL="1230403" algn="l" defTabSz="820269" rtl="0" eaLnBrk="1" latinLnBrk="0" hangingPunct="1">
        <a:defRPr sz="1600" kern="1200">
          <a:solidFill>
            <a:schemeClr val="tx1"/>
          </a:solidFill>
          <a:latin typeface="+mn-lt"/>
          <a:ea typeface="+mn-ea"/>
          <a:cs typeface="+mn-cs"/>
        </a:defRPr>
      </a:lvl4pPr>
      <a:lvl5pPr marL="1640536" algn="l" defTabSz="820269" rtl="0" eaLnBrk="1" latinLnBrk="0" hangingPunct="1">
        <a:defRPr sz="1600" kern="1200">
          <a:solidFill>
            <a:schemeClr val="tx1"/>
          </a:solidFill>
          <a:latin typeface="+mn-lt"/>
          <a:ea typeface="+mn-ea"/>
          <a:cs typeface="+mn-cs"/>
        </a:defRPr>
      </a:lvl5pPr>
      <a:lvl6pPr marL="2050670" algn="l" defTabSz="820269" rtl="0" eaLnBrk="1" latinLnBrk="0" hangingPunct="1">
        <a:defRPr sz="1600" kern="1200">
          <a:solidFill>
            <a:schemeClr val="tx1"/>
          </a:solidFill>
          <a:latin typeface="+mn-lt"/>
          <a:ea typeface="+mn-ea"/>
          <a:cs typeface="+mn-cs"/>
        </a:defRPr>
      </a:lvl6pPr>
      <a:lvl7pPr marL="2460804" algn="l" defTabSz="820269" rtl="0" eaLnBrk="1" latinLnBrk="0" hangingPunct="1">
        <a:defRPr sz="1600" kern="1200">
          <a:solidFill>
            <a:schemeClr val="tx1"/>
          </a:solidFill>
          <a:latin typeface="+mn-lt"/>
          <a:ea typeface="+mn-ea"/>
          <a:cs typeface="+mn-cs"/>
        </a:defRPr>
      </a:lvl7pPr>
      <a:lvl8pPr marL="2870939" algn="l" defTabSz="820269" rtl="0" eaLnBrk="1" latinLnBrk="0" hangingPunct="1">
        <a:defRPr sz="1600" kern="1200">
          <a:solidFill>
            <a:schemeClr val="tx1"/>
          </a:solidFill>
          <a:latin typeface="+mn-lt"/>
          <a:ea typeface="+mn-ea"/>
          <a:cs typeface="+mn-cs"/>
        </a:defRPr>
      </a:lvl8pPr>
      <a:lvl9pPr marL="3281073" algn="l" defTabSz="820269" rtl="0" eaLnBrk="1" latinLnBrk="0" hangingPunct="1">
        <a:defRPr sz="16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16" y="6554329"/>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29"/>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Consulting, S.L.</a:t>
            </a:r>
            <a:endParaRPr lang="en-AU" sz="700" dirty="0">
              <a:solidFill>
                <a:srgbClr val="002776"/>
              </a:solidFill>
              <a:cs typeface="Arial" charset="0"/>
            </a:endParaRPr>
          </a:p>
        </p:txBody>
      </p:sp>
    </p:spTree>
    <p:extLst>
      <p:ext uri="{BB962C8B-B14F-4D97-AF65-F5344CB8AC3E}">
        <p14:creationId xmlns:p14="http://schemas.microsoft.com/office/powerpoint/2010/main" val="153363713"/>
      </p:ext>
    </p:extLst>
  </p:cSld>
  <p:clrMap bg1="lt1" tx1="dk1" bg2="lt2" tx2="dk2" accent1="accent1" accent2="accent2" accent3="accent3" accent4="accent4" accent5="accent5" accent6="accent6" hlink="hlink" folHlink="folHlink"/>
  <p:sldLayoutIdLst>
    <p:sldLayoutId id="2147483678" r:id="rId1"/>
    <p:sldLayoutId id="2147483679" r:id="rId2"/>
    <p:sldLayoutId id="2147483680" r:id="rId3"/>
    <p:sldLayoutId id="2147483681" r:id="rId4"/>
    <p:sldLayoutId id="2147483682" r:id="rId5"/>
    <p:sldLayoutId id="2147483683" r:id="rId6"/>
    <p:sldLayoutId id="2147483684"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77"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99" y="6554297"/>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97"/>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04"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p:nvPicPr>
        <p:blipFill>
          <a:blip r:embed="rId9" cstate="screen">
            <a:extLst>
              <a:ext uri="{28A0092B-C50C-407E-A947-70E740481C1C}">
                <a14:useLocalDpi xmlns:a14="http://schemas.microsoft.com/office/drawing/2010/main" val="0"/>
              </a:ext>
            </a:extLst>
          </a:blip>
          <a:srcRect/>
          <a:stretch>
            <a:fillRect/>
          </a:stretch>
        </p:blipFill>
        <p:spPr bwMode="auto">
          <a:xfrm>
            <a:off x="8553400"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56552732"/>
      </p:ext>
    </p:extLst>
  </p:cSld>
  <p:clrMap bg1="lt1" tx1="dk1" bg2="lt2" tx2="dk2" accent1="accent1" accent2="accent2" accent3="accent3" accent4="accent4" accent5="accent5" accent6="accent6" hlink="hlink" folHlink="folHlink"/>
  <p:sldLayoutIdLst>
    <p:sldLayoutId id="2147484069" r:id="rId1"/>
    <p:sldLayoutId id="2147484070" r:id="rId2"/>
    <p:sldLayoutId id="2147484071" r:id="rId3"/>
    <p:sldLayoutId id="2147484072" r:id="rId4"/>
    <p:sldLayoutId id="2147484073" r:id="rId5"/>
    <p:sldLayoutId id="2147484074" r:id="rId6"/>
    <p:sldLayoutId id="2147484075"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07" y="655431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1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userDrawn="1"/>
        </p:nvPicPr>
        <p:blipFill>
          <a:blip r:embed="rId9" cstate="screen">
            <a:extLst>
              <a:ext uri="{28A0092B-C50C-407E-A947-70E740481C1C}">
                <a14:useLocalDpi xmlns:a14="http://schemas.microsoft.com/office/drawing/2010/main" val="0"/>
              </a:ext>
            </a:extLst>
          </a:blip>
          <a:srcRect/>
          <a:stretch>
            <a:fillRect/>
          </a:stretch>
        </p:blipFill>
        <p:spPr bwMode="auto">
          <a:xfrm>
            <a:off x="8553407"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01689829"/>
      </p:ext>
    </p:extLst>
  </p:cSld>
  <p:clrMap bg1="lt1" tx1="dk1" bg2="lt2" tx2="dk2" accent1="accent1" accent2="accent2" accent3="accent3" accent4="accent4" accent5="accent5" accent6="accent6" hlink="hlink" folHlink="folHlink"/>
  <p:sldLayoutIdLst>
    <p:sldLayoutId id="2147484077" r:id="rId1"/>
    <p:sldLayoutId id="2147484078" r:id="rId2"/>
    <p:sldLayoutId id="2147484079" r:id="rId3"/>
    <p:sldLayoutId id="2147484080" r:id="rId4"/>
    <p:sldLayoutId id="2147484081" r:id="rId5"/>
    <p:sldLayoutId id="2147484082" r:id="rId6"/>
    <p:sldLayoutId id="2147484083"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29" y="6554353"/>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53"/>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34"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userDrawn="1"/>
        </p:nvPicPr>
        <p:blipFill>
          <a:blip r:embed="rId10" cstate="screen">
            <a:extLst>
              <a:ext uri="{28A0092B-C50C-407E-A947-70E740481C1C}">
                <a14:useLocalDpi xmlns:a14="http://schemas.microsoft.com/office/drawing/2010/main" val="0"/>
              </a:ext>
            </a:extLst>
          </a:blip>
          <a:srcRect/>
          <a:stretch>
            <a:fillRect/>
          </a:stretch>
        </p:blipFill>
        <p:spPr bwMode="auto">
          <a:xfrm>
            <a:off x="8553408"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7006680"/>
      </p:ext>
    </p:extLst>
  </p:cSld>
  <p:clrMap bg1="lt1" tx1="dk1" bg2="lt2" tx2="dk2" accent1="accent1" accent2="accent2" accent3="accent3" accent4="accent4" accent5="accent5" accent6="accent6" hlink="hlink" folHlink="folHlink"/>
  <p:sldLayoutIdLst>
    <p:sldLayoutId id="2147484085" r:id="rId1"/>
    <p:sldLayoutId id="2147484086" r:id="rId2"/>
    <p:sldLayoutId id="2147484087" r:id="rId3"/>
    <p:sldLayoutId id="2147484088" r:id="rId4"/>
    <p:sldLayoutId id="2147484089" r:id="rId5"/>
    <p:sldLayoutId id="2147484090" r:id="rId6"/>
    <p:sldLayoutId id="2147484091" r:id="rId7"/>
    <p:sldLayoutId id="2147484092"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41" y="655437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7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46"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userDrawn="1"/>
        </p:nvPicPr>
        <p:blipFill>
          <a:blip r:embed="rId10" cstate="screen">
            <a:extLst>
              <a:ext uri="{28A0092B-C50C-407E-A947-70E740481C1C}">
                <a14:useLocalDpi xmlns:a14="http://schemas.microsoft.com/office/drawing/2010/main" val="0"/>
              </a:ext>
            </a:extLst>
          </a:blip>
          <a:srcRect/>
          <a:stretch>
            <a:fillRect/>
          </a:stretch>
        </p:blipFill>
        <p:spPr bwMode="auto">
          <a:xfrm>
            <a:off x="8553408"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33410046"/>
      </p:ext>
    </p:extLst>
  </p:cSld>
  <p:clrMap bg1="lt1" tx1="dk1" bg2="lt2" tx2="dk2" accent1="accent1" accent2="accent2" accent3="accent3" accent4="accent4" accent5="accent5" accent6="accent6" hlink="hlink" folHlink="folHlink"/>
  <p:sldLayoutIdLst>
    <p:sldLayoutId id="2147484094" r:id="rId1"/>
    <p:sldLayoutId id="2147484095" r:id="rId2"/>
    <p:sldLayoutId id="2147484096" r:id="rId3"/>
    <p:sldLayoutId id="2147484097" r:id="rId4"/>
    <p:sldLayoutId id="2147484098" r:id="rId5"/>
    <p:sldLayoutId id="2147484099" r:id="rId6"/>
    <p:sldLayoutId id="2147484100" r:id="rId7"/>
    <p:sldLayoutId id="2147484101"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1"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75" y="6554236"/>
            <a:ext cx="306387"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36"/>
            <a:ext cx="4677095"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65"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40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11" name="Imagen 12"/>
          <p:cNvPicPr>
            <a:picLocks noChangeAspect="1"/>
          </p:cNvPicPr>
          <p:nvPr userDrawn="1"/>
        </p:nvPicPr>
        <p:blipFill rotWithShape="1">
          <a:blip r:embed="rId9" cstate="screen">
            <a:extLst>
              <a:ext uri="{28A0092B-C50C-407E-A947-70E740481C1C}">
                <a14:useLocalDpi xmlns:a14="http://schemas.microsoft.com/office/drawing/2010/main" val="0"/>
              </a:ext>
            </a:extLst>
          </a:blip>
          <a:srcRect/>
          <a:stretch/>
        </p:blipFill>
        <p:spPr>
          <a:xfrm>
            <a:off x="6504172" y="278783"/>
            <a:ext cx="3057367" cy="300503"/>
          </a:xfrm>
          <a:prstGeom prst="rect">
            <a:avLst/>
          </a:prstGeom>
        </p:spPr>
      </p:pic>
    </p:spTree>
    <p:extLst>
      <p:ext uri="{BB962C8B-B14F-4D97-AF65-F5344CB8AC3E}">
        <p14:creationId xmlns:p14="http://schemas.microsoft.com/office/powerpoint/2010/main" val="4133796391"/>
      </p:ext>
    </p:extLst>
  </p:cSld>
  <p:clrMap bg1="lt1" tx1="dk1" bg2="lt2" tx2="dk2" accent1="accent1" accent2="accent2" accent3="accent3" accent4="accent4" accent5="accent5" accent6="accent6" hlink="hlink" folHlink="folHlink"/>
  <p:sldLayoutIdLst>
    <p:sldLayoutId id="2147484103" r:id="rId1"/>
    <p:sldLayoutId id="2147484104" r:id="rId2"/>
    <p:sldLayoutId id="2147484105" r:id="rId3"/>
    <p:sldLayoutId id="2147484106" r:id="rId4"/>
    <p:sldLayoutId id="2147484107" r:id="rId5"/>
    <p:sldLayoutId id="2147484108" r:id="rId6"/>
    <p:sldLayoutId id="2147484109" r:id="rId7"/>
  </p:sldLayoutIdLst>
  <p:timing>
    <p:tnLst>
      <p:par>
        <p:cTn id="1" dur="indefinite" restart="never" nodeType="tmRoot"/>
      </p:par>
    </p:tnLst>
  </p:timing>
  <p:hf hdr="0" ftr="0" dt="0"/>
  <p:txStyles>
    <p:titleStyle>
      <a:lvl1pPr algn="l" defTabSz="914258" rtl="0" eaLnBrk="1" fontAlgn="base" hangingPunct="1">
        <a:spcBef>
          <a:spcPct val="0"/>
        </a:spcBef>
        <a:spcAft>
          <a:spcPct val="0"/>
        </a:spcAft>
        <a:defRPr sz="2200" b="1">
          <a:solidFill>
            <a:schemeClr val="tx2"/>
          </a:solidFill>
          <a:latin typeface="+mj-lt"/>
          <a:ea typeface="+mj-ea"/>
          <a:cs typeface="+mj-cs"/>
        </a:defRPr>
      </a:lvl1pPr>
      <a:lvl2pPr algn="l" defTabSz="914258" rtl="0" eaLnBrk="1" fontAlgn="base" hangingPunct="1">
        <a:spcBef>
          <a:spcPct val="0"/>
        </a:spcBef>
        <a:spcAft>
          <a:spcPct val="0"/>
        </a:spcAft>
        <a:defRPr sz="2200" b="1">
          <a:solidFill>
            <a:schemeClr val="tx2"/>
          </a:solidFill>
          <a:latin typeface="Arial" charset="0"/>
        </a:defRPr>
      </a:lvl2pPr>
      <a:lvl3pPr algn="l" defTabSz="914258" rtl="0" eaLnBrk="1" fontAlgn="base" hangingPunct="1">
        <a:spcBef>
          <a:spcPct val="0"/>
        </a:spcBef>
        <a:spcAft>
          <a:spcPct val="0"/>
        </a:spcAft>
        <a:defRPr sz="2200" b="1">
          <a:solidFill>
            <a:schemeClr val="tx2"/>
          </a:solidFill>
          <a:latin typeface="Arial" charset="0"/>
        </a:defRPr>
      </a:lvl3pPr>
      <a:lvl4pPr algn="l" defTabSz="914258" rtl="0" eaLnBrk="1" fontAlgn="base" hangingPunct="1">
        <a:spcBef>
          <a:spcPct val="0"/>
        </a:spcBef>
        <a:spcAft>
          <a:spcPct val="0"/>
        </a:spcAft>
        <a:defRPr sz="2200" b="1">
          <a:solidFill>
            <a:schemeClr val="tx2"/>
          </a:solidFill>
          <a:latin typeface="Arial" charset="0"/>
        </a:defRPr>
      </a:lvl4pPr>
      <a:lvl5pPr algn="l" defTabSz="914258" rtl="0" eaLnBrk="1" fontAlgn="base" hangingPunct="1">
        <a:spcBef>
          <a:spcPct val="0"/>
        </a:spcBef>
        <a:spcAft>
          <a:spcPct val="0"/>
        </a:spcAft>
        <a:defRPr sz="2200" b="1">
          <a:solidFill>
            <a:schemeClr val="tx2"/>
          </a:solidFill>
          <a:latin typeface="Arial" charset="0"/>
        </a:defRPr>
      </a:lvl5pPr>
      <a:lvl6pPr marL="410134" algn="l" defTabSz="914258" rtl="0" eaLnBrk="1" fontAlgn="base" hangingPunct="1">
        <a:spcBef>
          <a:spcPct val="0"/>
        </a:spcBef>
        <a:spcAft>
          <a:spcPct val="0"/>
        </a:spcAft>
        <a:defRPr sz="2200" b="1">
          <a:solidFill>
            <a:schemeClr val="tx2"/>
          </a:solidFill>
          <a:latin typeface="Arial" charset="0"/>
        </a:defRPr>
      </a:lvl6pPr>
      <a:lvl7pPr marL="820269" algn="l" defTabSz="914258" rtl="0" eaLnBrk="1" fontAlgn="base" hangingPunct="1">
        <a:spcBef>
          <a:spcPct val="0"/>
        </a:spcBef>
        <a:spcAft>
          <a:spcPct val="0"/>
        </a:spcAft>
        <a:defRPr sz="2200" b="1">
          <a:solidFill>
            <a:schemeClr val="tx2"/>
          </a:solidFill>
          <a:latin typeface="Arial" charset="0"/>
        </a:defRPr>
      </a:lvl7pPr>
      <a:lvl8pPr marL="1230403" algn="l" defTabSz="914258" rtl="0" eaLnBrk="1" fontAlgn="base" hangingPunct="1">
        <a:spcBef>
          <a:spcPct val="0"/>
        </a:spcBef>
        <a:spcAft>
          <a:spcPct val="0"/>
        </a:spcAft>
        <a:defRPr sz="2200" b="1">
          <a:solidFill>
            <a:schemeClr val="tx2"/>
          </a:solidFill>
          <a:latin typeface="Arial" charset="0"/>
        </a:defRPr>
      </a:lvl8pPr>
      <a:lvl9pPr marL="1640536" algn="l" defTabSz="914258" rtl="0" eaLnBrk="1" fontAlgn="base" hangingPunct="1">
        <a:spcBef>
          <a:spcPct val="0"/>
        </a:spcBef>
        <a:spcAft>
          <a:spcPct val="0"/>
        </a:spcAft>
        <a:defRPr sz="2200" b="1">
          <a:solidFill>
            <a:schemeClr val="tx2"/>
          </a:solidFill>
          <a:latin typeface="Arial" charset="0"/>
        </a:defRPr>
      </a:lvl9pPr>
    </p:titleStyle>
    <p:body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269" rtl="0" eaLnBrk="1" latinLnBrk="0" hangingPunct="1">
        <a:defRPr sz="1600" kern="1200">
          <a:solidFill>
            <a:schemeClr val="tx1"/>
          </a:solidFill>
          <a:latin typeface="+mn-lt"/>
          <a:ea typeface="+mn-ea"/>
          <a:cs typeface="+mn-cs"/>
        </a:defRPr>
      </a:lvl1pPr>
      <a:lvl2pPr marL="410134" algn="l" defTabSz="820269" rtl="0" eaLnBrk="1" latinLnBrk="0" hangingPunct="1">
        <a:defRPr sz="1600" kern="1200">
          <a:solidFill>
            <a:schemeClr val="tx1"/>
          </a:solidFill>
          <a:latin typeface="+mn-lt"/>
          <a:ea typeface="+mn-ea"/>
          <a:cs typeface="+mn-cs"/>
        </a:defRPr>
      </a:lvl2pPr>
      <a:lvl3pPr marL="820269" algn="l" defTabSz="820269" rtl="0" eaLnBrk="1" latinLnBrk="0" hangingPunct="1">
        <a:defRPr sz="1600" kern="1200">
          <a:solidFill>
            <a:schemeClr val="tx1"/>
          </a:solidFill>
          <a:latin typeface="+mn-lt"/>
          <a:ea typeface="+mn-ea"/>
          <a:cs typeface="+mn-cs"/>
        </a:defRPr>
      </a:lvl3pPr>
      <a:lvl4pPr marL="1230403" algn="l" defTabSz="820269" rtl="0" eaLnBrk="1" latinLnBrk="0" hangingPunct="1">
        <a:defRPr sz="1600" kern="1200">
          <a:solidFill>
            <a:schemeClr val="tx1"/>
          </a:solidFill>
          <a:latin typeface="+mn-lt"/>
          <a:ea typeface="+mn-ea"/>
          <a:cs typeface="+mn-cs"/>
        </a:defRPr>
      </a:lvl4pPr>
      <a:lvl5pPr marL="1640536" algn="l" defTabSz="820269" rtl="0" eaLnBrk="1" latinLnBrk="0" hangingPunct="1">
        <a:defRPr sz="1600" kern="1200">
          <a:solidFill>
            <a:schemeClr val="tx1"/>
          </a:solidFill>
          <a:latin typeface="+mn-lt"/>
          <a:ea typeface="+mn-ea"/>
          <a:cs typeface="+mn-cs"/>
        </a:defRPr>
      </a:lvl5pPr>
      <a:lvl6pPr marL="2050670" algn="l" defTabSz="820269" rtl="0" eaLnBrk="1" latinLnBrk="0" hangingPunct="1">
        <a:defRPr sz="1600" kern="1200">
          <a:solidFill>
            <a:schemeClr val="tx1"/>
          </a:solidFill>
          <a:latin typeface="+mn-lt"/>
          <a:ea typeface="+mn-ea"/>
          <a:cs typeface="+mn-cs"/>
        </a:defRPr>
      </a:lvl6pPr>
      <a:lvl7pPr marL="2460804" algn="l" defTabSz="820269" rtl="0" eaLnBrk="1" latinLnBrk="0" hangingPunct="1">
        <a:defRPr sz="1600" kern="1200">
          <a:solidFill>
            <a:schemeClr val="tx1"/>
          </a:solidFill>
          <a:latin typeface="+mn-lt"/>
          <a:ea typeface="+mn-ea"/>
          <a:cs typeface="+mn-cs"/>
        </a:defRPr>
      </a:lvl7pPr>
      <a:lvl8pPr marL="2870939" algn="l" defTabSz="820269" rtl="0" eaLnBrk="1" latinLnBrk="0" hangingPunct="1">
        <a:defRPr sz="1600" kern="1200">
          <a:solidFill>
            <a:schemeClr val="tx1"/>
          </a:solidFill>
          <a:latin typeface="+mn-lt"/>
          <a:ea typeface="+mn-ea"/>
          <a:cs typeface="+mn-cs"/>
        </a:defRPr>
      </a:lvl8pPr>
      <a:lvl9pPr marL="3281073" algn="l" defTabSz="820269" rtl="0" eaLnBrk="1" latinLnBrk="0" hangingPunct="1">
        <a:defRPr sz="16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1"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70" y="6554226"/>
            <a:ext cx="306387"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26"/>
            <a:ext cx="4677095"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59"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40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11" name="Imagen 12"/>
          <p:cNvPicPr>
            <a:picLocks noChangeAspect="1"/>
          </p:cNvPicPr>
          <p:nvPr userDrawn="1"/>
        </p:nvPicPr>
        <p:blipFill rotWithShape="1">
          <a:blip r:embed="rId9" cstate="screen">
            <a:extLst>
              <a:ext uri="{28A0092B-C50C-407E-A947-70E740481C1C}">
                <a14:useLocalDpi xmlns:a14="http://schemas.microsoft.com/office/drawing/2010/main" val="0"/>
              </a:ext>
            </a:extLst>
          </a:blip>
          <a:srcRect/>
          <a:stretch/>
        </p:blipFill>
        <p:spPr>
          <a:xfrm>
            <a:off x="6504172" y="278783"/>
            <a:ext cx="3057367" cy="300503"/>
          </a:xfrm>
          <a:prstGeom prst="rect">
            <a:avLst/>
          </a:prstGeom>
        </p:spPr>
      </p:pic>
    </p:spTree>
    <p:extLst>
      <p:ext uri="{BB962C8B-B14F-4D97-AF65-F5344CB8AC3E}">
        <p14:creationId xmlns:p14="http://schemas.microsoft.com/office/powerpoint/2010/main" val="2685895093"/>
      </p:ext>
    </p:extLst>
  </p:cSld>
  <p:clrMap bg1="lt1" tx1="dk1" bg2="lt2" tx2="dk2" accent1="accent1" accent2="accent2" accent3="accent3" accent4="accent4" accent5="accent5" accent6="accent6" hlink="hlink" folHlink="folHlink"/>
  <p:sldLayoutIdLst>
    <p:sldLayoutId id="2147484111" r:id="rId1"/>
    <p:sldLayoutId id="2147484112" r:id="rId2"/>
    <p:sldLayoutId id="2147484113" r:id="rId3"/>
    <p:sldLayoutId id="2147484114" r:id="rId4"/>
    <p:sldLayoutId id="2147484115" r:id="rId5"/>
    <p:sldLayoutId id="2147484116" r:id="rId6"/>
    <p:sldLayoutId id="2147484117" r:id="rId7"/>
  </p:sldLayoutIdLst>
  <p:timing>
    <p:tnLst>
      <p:par>
        <p:cTn id="1" dur="indefinite" restart="never" nodeType="tmRoot"/>
      </p:par>
    </p:tnLst>
  </p:timing>
  <p:hf hdr="0" ftr="0" dt="0"/>
  <p:txStyles>
    <p:titleStyle>
      <a:lvl1pPr algn="l" defTabSz="914258" rtl="0" eaLnBrk="1" fontAlgn="base" hangingPunct="1">
        <a:spcBef>
          <a:spcPct val="0"/>
        </a:spcBef>
        <a:spcAft>
          <a:spcPct val="0"/>
        </a:spcAft>
        <a:defRPr sz="2200" b="1">
          <a:solidFill>
            <a:schemeClr val="tx2"/>
          </a:solidFill>
          <a:latin typeface="+mj-lt"/>
          <a:ea typeface="+mj-ea"/>
          <a:cs typeface="+mj-cs"/>
        </a:defRPr>
      </a:lvl1pPr>
      <a:lvl2pPr algn="l" defTabSz="914258" rtl="0" eaLnBrk="1" fontAlgn="base" hangingPunct="1">
        <a:spcBef>
          <a:spcPct val="0"/>
        </a:spcBef>
        <a:spcAft>
          <a:spcPct val="0"/>
        </a:spcAft>
        <a:defRPr sz="2200" b="1">
          <a:solidFill>
            <a:schemeClr val="tx2"/>
          </a:solidFill>
          <a:latin typeface="Arial" charset="0"/>
        </a:defRPr>
      </a:lvl2pPr>
      <a:lvl3pPr algn="l" defTabSz="914258" rtl="0" eaLnBrk="1" fontAlgn="base" hangingPunct="1">
        <a:spcBef>
          <a:spcPct val="0"/>
        </a:spcBef>
        <a:spcAft>
          <a:spcPct val="0"/>
        </a:spcAft>
        <a:defRPr sz="2200" b="1">
          <a:solidFill>
            <a:schemeClr val="tx2"/>
          </a:solidFill>
          <a:latin typeface="Arial" charset="0"/>
        </a:defRPr>
      </a:lvl3pPr>
      <a:lvl4pPr algn="l" defTabSz="914258" rtl="0" eaLnBrk="1" fontAlgn="base" hangingPunct="1">
        <a:spcBef>
          <a:spcPct val="0"/>
        </a:spcBef>
        <a:spcAft>
          <a:spcPct val="0"/>
        </a:spcAft>
        <a:defRPr sz="2200" b="1">
          <a:solidFill>
            <a:schemeClr val="tx2"/>
          </a:solidFill>
          <a:latin typeface="Arial" charset="0"/>
        </a:defRPr>
      </a:lvl4pPr>
      <a:lvl5pPr algn="l" defTabSz="914258" rtl="0" eaLnBrk="1" fontAlgn="base" hangingPunct="1">
        <a:spcBef>
          <a:spcPct val="0"/>
        </a:spcBef>
        <a:spcAft>
          <a:spcPct val="0"/>
        </a:spcAft>
        <a:defRPr sz="2200" b="1">
          <a:solidFill>
            <a:schemeClr val="tx2"/>
          </a:solidFill>
          <a:latin typeface="Arial" charset="0"/>
        </a:defRPr>
      </a:lvl5pPr>
      <a:lvl6pPr marL="410134" algn="l" defTabSz="914258" rtl="0" eaLnBrk="1" fontAlgn="base" hangingPunct="1">
        <a:spcBef>
          <a:spcPct val="0"/>
        </a:spcBef>
        <a:spcAft>
          <a:spcPct val="0"/>
        </a:spcAft>
        <a:defRPr sz="2200" b="1">
          <a:solidFill>
            <a:schemeClr val="tx2"/>
          </a:solidFill>
          <a:latin typeface="Arial" charset="0"/>
        </a:defRPr>
      </a:lvl6pPr>
      <a:lvl7pPr marL="820269" algn="l" defTabSz="914258" rtl="0" eaLnBrk="1" fontAlgn="base" hangingPunct="1">
        <a:spcBef>
          <a:spcPct val="0"/>
        </a:spcBef>
        <a:spcAft>
          <a:spcPct val="0"/>
        </a:spcAft>
        <a:defRPr sz="2200" b="1">
          <a:solidFill>
            <a:schemeClr val="tx2"/>
          </a:solidFill>
          <a:latin typeface="Arial" charset="0"/>
        </a:defRPr>
      </a:lvl7pPr>
      <a:lvl8pPr marL="1230403" algn="l" defTabSz="914258" rtl="0" eaLnBrk="1" fontAlgn="base" hangingPunct="1">
        <a:spcBef>
          <a:spcPct val="0"/>
        </a:spcBef>
        <a:spcAft>
          <a:spcPct val="0"/>
        </a:spcAft>
        <a:defRPr sz="2200" b="1">
          <a:solidFill>
            <a:schemeClr val="tx2"/>
          </a:solidFill>
          <a:latin typeface="Arial" charset="0"/>
        </a:defRPr>
      </a:lvl8pPr>
      <a:lvl9pPr marL="1640536" algn="l" defTabSz="914258" rtl="0" eaLnBrk="1" fontAlgn="base" hangingPunct="1">
        <a:spcBef>
          <a:spcPct val="0"/>
        </a:spcBef>
        <a:spcAft>
          <a:spcPct val="0"/>
        </a:spcAft>
        <a:defRPr sz="2200" b="1">
          <a:solidFill>
            <a:schemeClr val="tx2"/>
          </a:solidFill>
          <a:latin typeface="Arial" charset="0"/>
        </a:defRPr>
      </a:lvl9pPr>
    </p:titleStyle>
    <p:body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269" rtl="0" eaLnBrk="1" latinLnBrk="0" hangingPunct="1">
        <a:defRPr sz="1600" kern="1200">
          <a:solidFill>
            <a:schemeClr val="tx1"/>
          </a:solidFill>
          <a:latin typeface="+mn-lt"/>
          <a:ea typeface="+mn-ea"/>
          <a:cs typeface="+mn-cs"/>
        </a:defRPr>
      </a:lvl1pPr>
      <a:lvl2pPr marL="410134" algn="l" defTabSz="820269" rtl="0" eaLnBrk="1" latinLnBrk="0" hangingPunct="1">
        <a:defRPr sz="1600" kern="1200">
          <a:solidFill>
            <a:schemeClr val="tx1"/>
          </a:solidFill>
          <a:latin typeface="+mn-lt"/>
          <a:ea typeface="+mn-ea"/>
          <a:cs typeface="+mn-cs"/>
        </a:defRPr>
      </a:lvl2pPr>
      <a:lvl3pPr marL="820269" algn="l" defTabSz="820269" rtl="0" eaLnBrk="1" latinLnBrk="0" hangingPunct="1">
        <a:defRPr sz="1600" kern="1200">
          <a:solidFill>
            <a:schemeClr val="tx1"/>
          </a:solidFill>
          <a:latin typeface="+mn-lt"/>
          <a:ea typeface="+mn-ea"/>
          <a:cs typeface="+mn-cs"/>
        </a:defRPr>
      </a:lvl3pPr>
      <a:lvl4pPr marL="1230403" algn="l" defTabSz="820269" rtl="0" eaLnBrk="1" latinLnBrk="0" hangingPunct="1">
        <a:defRPr sz="1600" kern="1200">
          <a:solidFill>
            <a:schemeClr val="tx1"/>
          </a:solidFill>
          <a:latin typeface="+mn-lt"/>
          <a:ea typeface="+mn-ea"/>
          <a:cs typeface="+mn-cs"/>
        </a:defRPr>
      </a:lvl4pPr>
      <a:lvl5pPr marL="1640536" algn="l" defTabSz="820269" rtl="0" eaLnBrk="1" latinLnBrk="0" hangingPunct="1">
        <a:defRPr sz="1600" kern="1200">
          <a:solidFill>
            <a:schemeClr val="tx1"/>
          </a:solidFill>
          <a:latin typeface="+mn-lt"/>
          <a:ea typeface="+mn-ea"/>
          <a:cs typeface="+mn-cs"/>
        </a:defRPr>
      </a:lvl5pPr>
      <a:lvl6pPr marL="2050670" algn="l" defTabSz="820269" rtl="0" eaLnBrk="1" latinLnBrk="0" hangingPunct="1">
        <a:defRPr sz="1600" kern="1200">
          <a:solidFill>
            <a:schemeClr val="tx1"/>
          </a:solidFill>
          <a:latin typeface="+mn-lt"/>
          <a:ea typeface="+mn-ea"/>
          <a:cs typeface="+mn-cs"/>
        </a:defRPr>
      </a:lvl6pPr>
      <a:lvl7pPr marL="2460804" algn="l" defTabSz="820269" rtl="0" eaLnBrk="1" latinLnBrk="0" hangingPunct="1">
        <a:defRPr sz="1600" kern="1200">
          <a:solidFill>
            <a:schemeClr val="tx1"/>
          </a:solidFill>
          <a:latin typeface="+mn-lt"/>
          <a:ea typeface="+mn-ea"/>
          <a:cs typeface="+mn-cs"/>
        </a:defRPr>
      </a:lvl7pPr>
      <a:lvl8pPr marL="2870939" algn="l" defTabSz="820269" rtl="0" eaLnBrk="1" latinLnBrk="0" hangingPunct="1">
        <a:defRPr sz="1600" kern="1200">
          <a:solidFill>
            <a:schemeClr val="tx1"/>
          </a:solidFill>
          <a:latin typeface="+mn-lt"/>
          <a:ea typeface="+mn-ea"/>
          <a:cs typeface="+mn-cs"/>
        </a:defRPr>
      </a:lvl8pPr>
      <a:lvl9pPr marL="3281073" algn="l" defTabSz="820269" rtl="0" eaLnBrk="1" latinLnBrk="0" hangingPunct="1">
        <a:defRPr sz="16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09" y="655431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1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14"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userDrawn="1"/>
        </p:nvPicPr>
        <p:blipFill>
          <a:blip r:embed="rId10" cstate="screen">
            <a:extLst>
              <a:ext uri="{28A0092B-C50C-407E-A947-70E740481C1C}">
                <a14:useLocalDpi xmlns:a14="http://schemas.microsoft.com/office/drawing/2010/main" val="0"/>
              </a:ext>
            </a:extLst>
          </a:blip>
          <a:srcRect/>
          <a:stretch>
            <a:fillRect/>
          </a:stretch>
        </p:blipFill>
        <p:spPr bwMode="auto">
          <a:xfrm>
            <a:off x="8553408"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49599501"/>
      </p:ext>
    </p:extLst>
  </p:cSld>
  <p:clrMap bg1="lt1" tx1="dk1" bg2="lt2" tx2="dk2" accent1="accent1" accent2="accent2" accent3="accent3" accent4="accent4" accent5="accent5" accent6="accent6" hlink="hlink" folHlink="folHlink"/>
  <p:sldLayoutIdLst>
    <p:sldLayoutId id="2147484119" r:id="rId1"/>
    <p:sldLayoutId id="2147484120" r:id="rId2"/>
    <p:sldLayoutId id="2147484121" r:id="rId3"/>
    <p:sldLayoutId id="2147484122" r:id="rId4"/>
    <p:sldLayoutId id="2147484123" r:id="rId5"/>
    <p:sldLayoutId id="2147484124" r:id="rId6"/>
    <p:sldLayoutId id="2147484125" r:id="rId7"/>
    <p:sldLayoutId id="2147484126"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40" y="6554373"/>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73"/>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45"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p:nvPicPr>
        <p:blipFill>
          <a:blip r:embed="rId9" cstate="screen">
            <a:extLst>
              <a:ext uri="{28A0092B-C50C-407E-A947-70E740481C1C}">
                <a14:useLocalDpi xmlns:a14="http://schemas.microsoft.com/office/drawing/2010/main" val="0"/>
              </a:ext>
            </a:extLst>
          </a:blip>
          <a:srcRect/>
          <a:stretch>
            <a:fillRect/>
          </a:stretch>
        </p:blipFill>
        <p:spPr bwMode="auto">
          <a:xfrm>
            <a:off x="8553408"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74671113"/>
      </p:ext>
    </p:extLst>
  </p:cSld>
  <p:clrMap bg1="lt1" tx1="dk1" bg2="lt2" tx2="dk2" accent1="accent1" accent2="accent2" accent3="accent3" accent4="accent4" accent5="accent5" accent6="accent6" hlink="hlink" folHlink="folHlink"/>
  <p:sldLayoutIdLst>
    <p:sldLayoutId id="2147484128" r:id="rId1"/>
    <p:sldLayoutId id="2147484129" r:id="rId2"/>
    <p:sldLayoutId id="2147484130" r:id="rId3"/>
    <p:sldLayoutId id="2147484131" r:id="rId4"/>
    <p:sldLayoutId id="2147484132" r:id="rId5"/>
    <p:sldLayoutId id="2147484133" r:id="rId6"/>
    <p:sldLayoutId id="2147484134"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18"/>
            </p:custDataLst>
            <p:extLst>
              <p:ext uri="{D42A27DB-BD31-4B8C-83A1-F6EECF244321}">
                <p14:modId xmlns:p14="http://schemas.microsoft.com/office/powerpoint/2010/main" val="2568796301"/>
              </p:ext>
            </p:extLst>
          </p:nvPr>
        </p:nvGraphicFramePr>
        <p:xfrm>
          <a:off x="1753" y="1592"/>
          <a:ext cx="1719" cy="1587"/>
        </p:xfrm>
        <a:graphic>
          <a:graphicData uri="http://schemas.openxmlformats.org/presentationml/2006/ole">
            <mc:AlternateContent xmlns:mc="http://schemas.openxmlformats.org/markup-compatibility/2006">
              <mc:Choice xmlns:v="urn:schemas-microsoft-com:vml" Requires="v">
                <p:oleObj spid="_x0000_s27432" name="think-cell Slide" r:id="rId19" imgW="270" imgH="270" progId="TCLayout.ActiveDocument.1">
                  <p:embed/>
                </p:oleObj>
              </mc:Choice>
              <mc:Fallback>
                <p:oleObj name="think-cell Slide" r:id="rId19" imgW="270" imgH="270" progId="TCLayout.ActiveDocument.1">
                  <p:embed/>
                  <p:pic>
                    <p:nvPicPr>
                      <p:cNvPr id="0" name=""/>
                      <p:cNvPicPr/>
                      <p:nvPr/>
                    </p:nvPicPr>
                    <p:blipFill>
                      <a:blip r:embed="rId20"/>
                      <a:stretch>
                        <a:fillRect/>
                      </a:stretch>
                    </p:blipFill>
                    <p:spPr>
                      <a:xfrm>
                        <a:off x="1753" y="1592"/>
                        <a:ext cx="1719" cy="1587"/>
                      </a:xfrm>
                      <a:prstGeom prst="rect">
                        <a:avLst/>
                      </a:prstGeom>
                    </p:spPr>
                  </p:pic>
                </p:oleObj>
              </mc:Fallback>
            </mc:AlternateContent>
          </a:graphicData>
        </a:graphic>
      </p:graphicFrame>
      <p:sp>
        <p:nvSpPr>
          <p:cNvPr id="147459" name="Title Placeholder 1"/>
          <p:cNvSpPr>
            <a:spLocks noGrp="1"/>
          </p:cNvSpPr>
          <p:nvPr>
            <p:ph type="title"/>
          </p:nvPr>
        </p:nvSpPr>
        <p:spPr bwMode="auto">
          <a:xfrm>
            <a:off x="442391"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96" y="6554274"/>
            <a:ext cx="306387"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b="1">
                <a:solidFill>
                  <a:schemeClr val="tx2"/>
                </a:solidFill>
              </a:defRPr>
            </a:lvl1pPr>
          </a:lstStyle>
          <a:p>
            <a:pPr fontAlgn="base">
              <a:spcBef>
                <a:spcPct val="0"/>
              </a:spcBef>
              <a:spcAft>
                <a:spcPct val="0"/>
              </a:spcAft>
            </a:pPr>
            <a:fld id="{9935F0BD-0F90-47B1-8F0C-76BF3802F7AA}" type="slidenum">
              <a:rPr lang="es-ES" smtClean="0">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74"/>
            <a:ext cx="4677095"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85"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400">
              <a:defRPr/>
            </a:pPr>
            <a:r>
              <a:rPr lang="en-AU" sz="700" dirty="0" smtClean="0">
                <a:solidFill>
                  <a:srgbClr val="002776"/>
                </a:solidFill>
                <a:cs typeface="Arial" charset="0"/>
              </a:rPr>
              <a:t>© 2015 Deloitte Advisory, S.L.</a:t>
            </a:r>
            <a:endParaRPr lang="en-AU" sz="700" dirty="0">
              <a:solidFill>
                <a:srgbClr val="002776"/>
              </a:solidFill>
              <a:cs typeface="Arial" charset="0"/>
            </a:endParaRPr>
          </a:p>
        </p:txBody>
      </p:sp>
      <p:pic>
        <p:nvPicPr>
          <p:cNvPr id="2" name="Picture 2" descr="http://perunoticias.net/sites/default/files/fotos/hotel-libertador.jpg"/>
          <p:cNvPicPr>
            <a:picLocks noChangeAspect="1" noChangeArrowheads="1"/>
          </p:cNvPicPr>
          <p:nvPr userDrawn="1"/>
        </p:nvPicPr>
        <p:blipFill rotWithShape="1">
          <a:blip r:embed="rId21" cstate="screen">
            <a:extLst>
              <a:ext uri="{28A0092B-C50C-407E-A947-70E740481C1C}">
                <a14:useLocalDpi xmlns:a14="http://schemas.microsoft.com/office/drawing/2010/main" val="0"/>
              </a:ext>
            </a:extLst>
          </a:blip>
          <a:srcRect/>
          <a:stretch/>
        </p:blipFill>
        <p:spPr bwMode="auto">
          <a:xfrm>
            <a:off x="8307375" y="188642"/>
            <a:ext cx="1092121" cy="4168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76073365"/>
      </p:ext>
    </p:extLst>
  </p:cSld>
  <p:clrMap bg1="lt1" tx1="dk1" bg2="lt2" tx2="dk2" accent1="accent1" accent2="accent2" accent3="accent3" accent4="accent4" accent5="accent5" accent6="accent6" hlink="hlink" folHlink="folHlink"/>
  <p:sldLayoutIdLst>
    <p:sldLayoutId id="2147484136" r:id="rId1"/>
    <p:sldLayoutId id="2147484137" r:id="rId2"/>
    <p:sldLayoutId id="2147484138" r:id="rId3"/>
    <p:sldLayoutId id="2147484139" r:id="rId4"/>
    <p:sldLayoutId id="2147484140" r:id="rId5"/>
    <p:sldLayoutId id="2147484141" r:id="rId6"/>
    <p:sldLayoutId id="2147484142" r:id="rId7"/>
    <p:sldLayoutId id="2147484143" r:id="rId8"/>
    <p:sldLayoutId id="2147484144" r:id="rId9"/>
    <p:sldLayoutId id="2147484145" r:id="rId10"/>
    <p:sldLayoutId id="2147484146" r:id="rId11"/>
    <p:sldLayoutId id="2147484147" r:id="rId12"/>
    <p:sldLayoutId id="2147484148" r:id="rId13"/>
    <p:sldLayoutId id="2147484149" r:id="rId14"/>
    <p:sldLayoutId id="2147484150" r:id="rId15"/>
  </p:sldLayoutIdLst>
  <p:timing>
    <p:tnLst>
      <p:par>
        <p:cTn id="1" dur="indefinite" restart="never" nodeType="tmRoot"/>
      </p:par>
    </p:tnLst>
  </p:timing>
  <p:hf hdr="0" ftr="0" dt="0"/>
  <p:txStyles>
    <p:titleStyle>
      <a:lvl1pPr algn="l" defTabSz="914258" rtl="0" eaLnBrk="1" fontAlgn="base" hangingPunct="1">
        <a:spcBef>
          <a:spcPct val="0"/>
        </a:spcBef>
        <a:spcAft>
          <a:spcPct val="0"/>
        </a:spcAft>
        <a:defRPr sz="2200" b="1">
          <a:solidFill>
            <a:schemeClr val="tx2"/>
          </a:solidFill>
          <a:latin typeface="+mj-lt"/>
          <a:ea typeface="+mj-ea"/>
          <a:cs typeface="+mj-cs"/>
        </a:defRPr>
      </a:lvl1pPr>
      <a:lvl2pPr algn="l" defTabSz="914258" rtl="0" eaLnBrk="1" fontAlgn="base" hangingPunct="1">
        <a:spcBef>
          <a:spcPct val="0"/>
        </a:spcBef>
        <a:spcAft>
          <a:spcPct val="0"/>
        </a:spcAft>
        <a:defRPr sz="2200" b="1">
          <a:solidFill>
            <a:schemeClr val="tx2"/>
          </a:solidFill>
          <a:latin typeface="Arial" charset="0"/>
        </a:defRPr>
      </a:lvl2pPr>
      <a:lvl3pPr algn="l" defTabSz="914258" rtl="0" eaLnBrk="1" fontAlgn="base" hangingPunct="1">
        <a:spcBef>
          <a:spcPct val="0"/>
        </a:spcBef>
        <a:spcAft>
          <a:spcPct val="0"/>
        </a:spcAft>
        <a:defRPr sz="2200" b="1">
          <a:solidFill>
            <a:schemeClr val="tx2"/>
          </a:solidFill>
          <a:latin typeface="Arial" charset="0"/>
        </a:defRPr>
      </a:lvl3pPr>
      <a:lvl4pPr algn="l" defTabSz="914258" rtl="0" eaLnBrk="1" fontAlgn="base" hangingPunct="1">
        <a:spcBef>
          <a:spcPct val="0"/>
        </a:spcBef>
        <a:spcAft>
          <a:spcPct val="0"/>
        </a:spcAft>
        <a:defRPr sz="2200" b="1">
          <a:solidFill>
            <a:schemeClr val="tx2"/>
          </a:solidFill>
          <a:latin typeface="Arial" charset="0"/>
        </a:defRPr>
      </a:lvl4pPr>
      <a:lvl5pPr algn="l" defTabSz="914258" rtl="0" eaLnBrk="1" fontAlgn="base" hangingPunct="1">
        <a:spcBef>
          <a:spcPct val="0"/>
        </a:spcBef>
        <a:spcAft>
          <a:spcPct val="0"/>
        </a:spcAft>
        <a:defRPr sz="2200" b="1">
          <a:solidFill>
            <a:schemeClr val="tx2"/>
          </a:solidFill>
          <a:latin typeface="Arial" charset="0"/>
        </a:defRPr>
      </a:lvl5pPr>
      <a:lvl6pPr marL="410134" algn="l" defTabSz="914258" rtl="0" eaLnBrk="1" fontAlgn="base" hangingPunct="1">
        <a:spcBef>
          <a:spcPct val="0"/>
        </a:spcBef>
        <a:spcAft>
          <a:spcPct val="0"/>
        </a:spcAft>
        <a:defRPr sz="2200" b="1">
          <a:solidFill>
            <a:schemeClr val="tx2"/>
          </a:solidFill>
          <a:latin typeface="Arial" charset="0"/>
        </a:defRPr>
      </a:lvl6pPr>
      <a:lvl7pPr marL="820269" algn="l" defTabSz="914258" rtl="0" eaLnBrk="1" fontAlgn="base" hangingPunct="1">
        <a:spcBef>
          <a:spcPct val="0"/>
        </a:spcBef>
        <a:spcAft>
          <a:spcPct val="0"/>
        </a:spcAft>
        <a:defRPr sz="2200" b="1">
          <a:solidFill>
            <a:schemeClr val="tx2"/>
          </a:solidFill>
          <a:latin typeface="Arial" charset="0"/>
        </a:defRPr>
      </a:lvl7pPr>
      <a:lvl8pPr marL="1230403" algn="l" defTabSz="914258" rtl="0" eaLnBrk="1" fontAlgn="base" hangingPunct="1">
        <a:spcBef>
          <a:spcPct val="0"/>
        </a:spcBef>
        <a:spcAft>
          <a:spcPct val="0"/>
        </a:spcAft>
        <a:defRPr sz="2200" b="1">
          <a:solidFill>
            <a:schemeClr val="tx2"/>
          </a:solidFill>
          <a:latin typeface="Arial" charset="0"/>
        </a:defRPr>
      </a:lvl8pPr>
      <a:lvl9pPr marL="1640536" algn="l" defTabSz="914258" rtl="0" eaLnBrk="1" fontAlgn="base" hangingPunct="1">
        <a:spcBef>
          <a:spcPct val="0"/>
        </a:spcBef>
        <a:spcAft>
          <a:spcPct val="0"/>
        </a:spcAft>
        <a:defRPr sz="2200" b="1">
          <a:solidFill>
            <a:schemeClr val="tx2"/>
          </a:solidFill>
          <a:latin typeface="Arial" charset="0"/>
        </a:defRPr>
      </a:lvl9pPr>
    </p:titleStyle>
    <p:body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269" rtl="0" eaLnBrk="1" latinLnBrk="0" hangingPunct="1">
        <a:defRPr sz="1600" kern="1200">
          <a:solidFill>
            <a:schemeClr val="tx1"/>
          </a:solidFill>
          <a:latin typeface="+mn-lt"/>
          <a:ea typeface="+mn-ea"/>
          <a:cs typeface="+mn-cs"/>
        </a:defRPr>
      </a:lvl1pPr>
      <a:lvl2pPr marL="410134" algn="l" defTabSz="820269" rtl="0" eaLnBrk="1" latinLnBrk="0" hangingPunct="1">
        <a:defRPr sz="1600" kern="1200">
          <a:solidFill>
            <a:schemeClr val="tx1"/>
          </a:solidFill>
          <a:latin typeface="+mn-lt"/>
          <a:ea typeface="+mn-ea"/>
          <a:cs typeface="+mn-cs"/>
        </a:defRPr>
      </a:lvl2pPr>
      <a:lvl3pPr marL="820269" algn="l" defTabSz="820269" rtl="0" eaLnBrk="1" latinLnBrk="0" hangingPunct="1">
        <a:defRPr sz="1600" kern="1200">
          <a:solidFill>
            <a:schemeClr val="tx1"/>
          </a:solidFill>
          <a:latin typeface="+mn-lt"/>
          <a:ea typeface="+mn-ea"/>
          <a:cs typeface="+mn-cs"/>
        </a:defRPr>
      </a:lvl3pPr>
      <a:lvl4pPr marL="1230403" algn="l" defTabSz="820269" rtl="0" eaLnBrk="1" latinLnBrk="0" hangingPunct="1">
        <a:defRPr sz="1600" kern="1200">
          <a:solidFill>
            <a:schemeClr val="tx1"/>
          </a:solidFill>
          <a:latin typeface="+mn-lt"/>
          <a:ea typeface="+mn-ea"/>
          <a:cs typeface="+mn-cs"/>
        </a:defRPr>
      </a:lvl4pPr>
      <a:lvl5pPr marL="1640536" algn="l" defTabSz="820269" rtl="0" eaLnBrk="1" latinLnBrk="0" hangingPunct="1">
        <a:defRPr sz="1600" kern="1200">
          <a:solidFill>
            <a:schemeClr val="tx1"/>
          </a:solidFill>
          <a:latin typeface="+mn-lt"/>
          <a:ea typeface="+mn-ea"/>
          <a:cs typeface="+mn-cs"/>
        </a:defRPr>
      </a:lvl5pPr>
      <a:lvl6pPr marL="2050670" algn="l" defTabSz="820269" rtl="0" eaLnBrk="1" latinLnBrk="0" hangingPunct="1">
        <a:defRPr sz="1600" kern="1200">
          <a:solidFill>
            <a:schemeClr val="tx1"/>
          </a:solidFill>
          <a:latin typeface="+mn-lt"/>
          <a:ea typeface="+mn-ea"/>
          <a:cs typeface="+mn-cs"/>
        </a:defRPr>
      </a:lvl6pPr>
      <a:lvl7pPr marL="2460804" algn="l" defTabSz="820269" rtl="0" eaLnBrk="1" latinLnBrk="0" hangingPunct="1">
        <a:defRPr sz="1600" kern="1200">
          <a:solidFill>
            <a:schemeClr val="tx1"/>
          </a:solidFill>
          <a:latin typeface="+mn-lt"/>
          <a:ea typeface="+mn-ea"/>
          <a:cs typeface="+mn-cs"/>
        </a:defRPr>
      </a:lvl7pPr>
      <a:lvl8pPr marL="2870939" algn="l" defTabSz="820269" rtl="0" eaLnBrk="1" latinLnBrk="0" hangingPunct="1">
        <a:defRPr sz="1600" kern="1200">
          <a:solidFill>
            <a:schemeClr val="tx1"/>
          </a:solidFill>
          <a:latin typeface="+mn-lt"/>
          <a:ea typeface="+mn-ea"/>
          <a:cs typeface="+mn-cs"/>
        </a:defRPr>
      </a:lvl8pPr>
      <a:lvl9pPr marL="3281073" algn="l" defTabSz="820269" rtl="0" eaLnBrk="1" latinLnBrk="0" hangingPunct="1">
        <a:defRPr sz="16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11" y="6554319"/>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19"/>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16"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53408"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3199739"/>
      </p:ext>
    </p:extLst>
  </p:cSld>
  <p:clrMap bg1="lt1" tx1="dk1" bg2="lt2" tx2="dk2" accent1="accent1" accent2="accent2" accent3="accent3" accent4="accent4" accent5="accent5" accent6="accent6" hlink="hlink" folHlink="folHlink"/>
  <p:sldLayoutIdLst>
    <p:sldLayoutId id="2147484152" r:id="rId1"/>
    <p:sldLayoutId id="2147484153" r:id="rId2"/>
    <p:sldLayoutId id="2147484154" r:id="rId3"/>
    <p:sldLayoutId id="2147484155" r:id="rId4"/>
    <p:sldLayoutId id="2147484156" r:id="rId5"/>
    <p:sldLayoutId id="2147484157" r:id="rId6"/>
    <p:sldLayoutId id="2147484158"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smtClean="0"/>
              <a:t>Click to edit Master title style</a:t>
            </a:r>
            <a:endParaRPr lang="es-ES_tradnl"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smtClean="0"/>
              <a:t>Click to edit Master text styles</a:t>
            </a:r>
          </a:p>
          <a:p>
            <a:pPr lvl="1"/>
            <a:r>
              <a:rPr lang="es-ES_tradnl" smtClean="0"/>
              <a:t>Second level</a:t>
            </a:r>
          </a:p>
          <a:p>
            <a:pPr lvl="2"/>
            <a:r>
              <a:rPr lang="es-ES_tradnl" smtClean="0"/>
              <a:t>Third level</a:t>
            </a:r>
          </a:p>
          <a:p>
            <a:pPr lvl="3"/>
            <a:r>
              <a:rPr lang="es-ES_tradnl" smtClean="0"/>
              <a:t>Fourth level</a:t>
            </a:r>
          </a:p>
          <a:p>
            <a:pPr lvl="4"/>
            <a:r>
              <a:rPr lang="es-ES_tradnl" smtClean="0"/>
              <a:t>Fifth level</a:t>
            </a:r>
            <a:endParaRPr lang="es-ES_tradnl" dirty="0" smtClean="0"/>
          </a:p>
        </p:txBody>
      </p:sp>
      <p:sp>
        <p:nvSpPr>
          <p:cNvPr id="7" name="Slide Number Placeholder 9"/>
          <p:cNvSpPr>
            <a:spLocks noGrp="1"/>
          </p:cNvSpPr>
          <p:nvPr>
            <p:ph type="sldNum" sz="quarter" idx="4"/>
          </p:nvPr>
        </p:nvSpPr>
        <p:spPr>
          <a:xfrm>
            <a:off x="450307" y="655431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a:solidFill>
                <a:srgbClr val="002776"/>
              </a:solidFill>
              <a:cs typeface="Arial" charset="0"/>
            </a:endParaRPr>
          </a:p>
        </p:txBody>
      </p:sp>
      <p:sp>
        <p:nvSpPr>
          <p:cNvPr id="10" name="Footer Placeholder 10"/>
          <p:cNvSpPr>
            <a:spLocks noGrp="1"/>
          </p:cNvSpPr>
          <p:nvPr>
            <p:ph type="ftr" sz="quarter" idx="3"/>
          </p:nvPr>
        </p:nvSpPr>
        <p:spPr>
          <a:xfrm>
            <a:off x="836319" y="655431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_tradnl">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s-ES_tradnl" sz="700" dirty="0" smtClean="0">
                <a:solidFill>
                  <a:srgbClr val="002776"/>
                </a:solidFill>
                <a:cs typeface="Arial" charset="0"/>
              </a:rPr>
              <a:t>© 2013 Deloitte </a:t>
            </a:r>
            <a:r>
              <a:rPr lang="es-ES_tradnl" sz="700" dirty="0" err="1" smtClean="0">
                <a:solidFill>
                  <a:srgbClr val="002776"/>
                </a:solidFill>
                <a:cs typeface="Arial" charset="0"/>
              </a:rPr>
              <a:t>Advisory</a:t>
            </a:r>
            <a:r>
              <a:rPr lang="es-ES_tradnl" sz="700" dirty="0" smtClean="0">
                <a:solidFill>
                  <a:srgbClr val="002776"/>
                </a:solidFill>
                <a:cs typeface="Arial" charset="0"/>
              </a:rPr>
              <a:t>, S.L.</a:t>
            </a:r>
            <a:endParaRPr lang="es-ES_tradnl" sz="700" dirty="0">
              <a:solidFill>
                <a:srgbClr val="002776"/>
              </a:solidFill>
              <a:cs typeface="Arial" charset="0"/>
            </a:endParaRPr>
          </a:p>
        </p:txBody>
      </p:sp>
    </p:spTree>
    <p:extLst>
      <p:ext uri="{BB962C8B-B14F-4D97-AF65-F5344CB8AC3E}">
        <p14:creationId xmlns:p14="http://schemas.microsoft.com/office/powerpoint/2010/main" val="1984743757"/>
      </p:ext>
    </p:extLst>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4"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41" y="6554375"/>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75"/>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46"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userDrawn="1"/>
        </p:nvPicPr>
        <p:blipFill>
          <a:blip r:embed="rId10">
            <a:extLst>
              <a:ext uri="{28A0092B-C50C-407E-A947-70E740481C1C}">
                <a14:useLocalDpi xmlns:a14="http://schemas.microsoft.com/office/drawing/2010/main" val="0"/>
              </a:ext>
            </a:extLst>
          </a:blip>
          <a:srcRect/>
          <a:stretch>
            <a:fillRect/>
          </a:stretch>
        </p:blipFill>
        <p:spPr bwMode="auto">
          <a:xfrm>
            <a:off x="8553408"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26648909"/>
      </p:ext>
    </p:extLst>
  </p:cSld>
  <p:clrMap bg1="lt1" tx1="dk1" bg2="lt2" tx2="dk2" accent1="accent1" accent2="accent2" accent3="accent3" accent4="accent4" accent5="accent5" accent6="accent6" hlink="hlink" folHlink="folHlink"/>
  <p:sldLayoutIdLst>
    <p:sldLayoutId id="2147484160" r:id="rId1"/>
    <p:sldLayoutId id="2147484161" r:id="rId2"/>
    <p:sldLayoutId id="2147484162" r:id="rId3"/>
    <p:sldLayoutId id="2147484163" r:id="rId4"/>
    <p:sldLayoutId id="2147484164" r:id="rId5"/>
    <p:sldLayoutId id="2147484165" r:id="rId6"/>
    <p:sldLayoutId id="2147484166" r:id="rId7"/>
    <p:sldLayoutId id="2147484167"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40" y="6554373"/>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73"/>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45"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53408"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64291291"/>
      </p:ext>
    </p:extLst>
  </p:cSld>
  <p:clrMap bg1="lt1" tx1="dk1" bg2="lt2" tx2="dk2" accent1="accent1" accent2="accent2" accent3="accent3" accent4="accent4" accent5="accent5" accent6="accent6" hlink="hlink" folHlink="folHlink"/>
  <p:sldLayoutIdLst>
    <p:sldLayoutId id="2147484169" r:id="rId1"/>
    <p:sldLayoutId id="2147484170" r:id="rId2"/>
    <p:sldLayoutId id="2147484171" r:id="rId3"/>
    <p:sldLayoutId id="2147484172" r:id="rId4"/>
    <p:sldLayoutId id="2147484173" r:id="rId5"/>
    <p:sldLayoutId id="2147484174" r:id="rId6"/>
    <p:sldLayoutId id="2147484175"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77"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99" y="6554297"/>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97"/>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04"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553400"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7866378"/>
      </p:ext>
    </p:extLst>
  </p:cSld>
  <p:clrMap bg1="lt1" tx1="dk1" bg2="lt2" tx2="dk2" accent1="accent1" accent2="accent2" accent3="accent3" accent4="accent4" accent5="accent5" accent6="accent6" hlink="hlink" folHlink="folHlink"/>
  <p:sldLayoutIdLst>
    <p:sldLayoutId id="2147484178" r:id="rId1"/>
    <p:sldLayoutId id="2147484179" r:id="rId2"/>
    <p:sldLayoutId id="2147484180" r:id="rId3"/>
    <p:sldLayoutId id="2147484181" r:id="rId4"/>
    <p:sldLayoutId id="2147484182" r:id="rId5"/>
    <p:sldLayoutId id="2147484183" r:id="rId6"/>
    <p:sldLayoutId id="2147484184"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1"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08" y="6554112"/>
            <a:ext cx="306387"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7" y="6554112"/>
            <a:ext cx="4677095"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098"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400">
              <a:defRPr/>
            </a:pPr>
            <a:r>
              <a:rPr lang="en-AU" sz="700" dirty="0" smtClean="0">
                <a:solidFill>
                  <a:srgbClr val="002776"/>
                </a:solidFill>
                <a:cs typeface="Arial" charset="0"/>
              </a:rPr>
              <a:t>© 2014 Deloitte Advisory, S.L.</a:t>
            </a:r>
            <a:endParaRPr lang="en-AU" sz="700" dirty="0">
              <a:solidFill>
                <a:srgbClr val="002776"/>
              </a:solidFill>
              <a:cs typeface="Arial" charset="0"/>
            </a:endParaRPr>
          </a:p>
        </p:txBody>
      </p:sp>
      <p:pic>
        <p:nvPicPr>
          <p:cNvPr id="8" name="Picture 149" descr="http://media.community.dell.com/es/images/1000.4.3930.enjoy_logo.JPG"/>
          <p:cNvPicPr>
            <a:picLocks noChangeAspect="1" noChangeArrowheads="1"/>
          </p:cNvPicPr>
          <p:nvPr userDrawn="1"/>
        </p:nvPicPr>
        <p:blipFill>
          <a:blip r:embed="rId18" cstate="print">
            <a:extLst>
              <a:ext uri="{28A0092B-C50C-407E-A947-70E740481C1C}">
                <a14:useLocalDpi xmlns:a14="http://schemas.microsoft.com/office/drawing/2010/main" val="0"/>
              </a:ext>
            </a:extLst>
          </a:blip>
          <a:srcRect/>
          <a:stretch>
            <a:fillRect/>
          </a:stretch>
        </p:blipFill>
        <p:spPr bwMode="auto">
          <a:xfrm>
            <a:off x="8918000" y="260648"/>
            <a:ext cx="481497" cy="64807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23897220"/>
      </p:ext>
    </p:extLst>
  </p:cSld>
  <p:clrMap bg1="lt1" tx1="dk1" bg2="lt2" tx2="dk2" accent1="accent1" accent2="accent2" accent3="accent3" accent4="accent4" accent5="accent5" accent6="accent6" hlink="hlink" folHlink="folHlink"/>
  <p:sldLayoutIdLst>
    <p:sldLayoutId id="2147484186" r:id="rId1"/>
    <p:sldLayoutId id="2147484187" r:id="rId2"/>
    <p:sldLayoutId id="2147484188" r:id="rId3"/>
    <p:sldLayoutId id="2147484189" r:id="rId4"/>
    <p:sldLayoutId id="2147484190" r:id="rId5"/>
    <p:sldLayoutId id="2147484191" r:id="rId6"/>
    <p:sldLayoutId id="2147484192" r:id="rId7"/>
    <p:sldLayoutId id="2147484193" r:id="rId8"/>
    <p:sldLayoutId id="2147484194" r:id="rId9"/>
    <p:sldLayoutId id="2147484195" r:id="rId10"/>
    <p:sldLayoutId id="2147484196" r:id="rId11"/>
    <p:sldLayoutId id="2147484197" r:id="rId12"/>
    <p:sldLayoutId id="2147484198" r:id="rId13"/>
    <p:sldLayoutId id="2147484199" r:id="rId14"/>
    <p:sldLayoutId id="2147484200" r:id="rId15"/>
    <p:sldLayoutId id="2147484201" r:id="rId16"/>
  </p:sldLayoutIdLst>
  <p:timing>
    <p:tnLst>
      <p:par>
        <p:cTn id="1" dur="indefinite" restart="never" nodeType="tmRoot"/>
      </p:par>
    </p:tnLst>
  </p:timing>
  <p:hf hdr="0" ftr="0" dt="0"/>
  <p:txStyles>
    <p:titleStyle>
      <a:lvl1pPr algn="l" defTabSz="914258" rtl="0" eaLnBrk="1" fontAlgn="base" hangingPunct="1">
        <a:spcBef>
          <a:spcPct val="0"/>
        </a:spcBef>
        <a:spcAft>
          <a:spcPct val="0"/>
        </a:spcAft>
        <a:defRPr sz="2200" b="1">
          <a:solidFill>
            <a:schemeClr val="tx2"/>
          </a:solidFill>
          <a:latin typeface="+mj-lt"/>
          <a:ea typeface="+mj-ea"/>
          <a:cs typeface="+mj-cs"/>
        </a:defRPr>
      </a:lvl1pPr>
      <a:lvl2pPr algn="l" defTabSz="914258" rtl="0" eaLnBrk="1" fontAlgn="base" hangingPunct="1">
        <a:spcBef>
          <a:spcPct val="0"/>
        </a:spcBef>
        <a:spcAft>
          <a:spcPct val="0"/>
        </a:spcAft>
        <a:defRPr sz="2200" b="1">
          <a:solidFill>
            <a:schemeClr val="tx2"/>
          </a:solidFill>
          <a:latin typeface="Arial" charset="0"/>
        </a:defRPr>
      </a:lvl2pPr>
      <a:lvl3pPr algn="l" defTabSz="914258" rtl="0" eaLnBrk="1" fontAlgn="base" hangingPunct="1">
        <a:spcBef>
          <a:spcPct val="0"/>
        </a:spcBef>
        <a:spcAft>
          <a:spcPct val="0"/>
        </a:spcAft>
        <a:defRPr sz="2200" b="1">
          <a:solidFill>
            <a:schemeClr val="tx2"/>
          </a:solidFill>
          <a:latin typeface="Arial" charset="0"/>
        </a:defRPr>
      </a:lvl3pPr>
      <a:lvl4pPr algn="l" defTabSz="914258" rtl="0" eaLnBrk="1" fontAlgn="base" hangingPunct="1">
        <a:spcBef>
          <a:spcPct val="0"/>
        </a:spcBef>
        <a:spcAft>
          <a:spcPct val="0"/>
        </a:spcAft>
        <a:defRPr sz="2200" b="1">
          <a:solidFill>
            <a:schemeClr val="tx2"/>
          </a:solidFill>
          <a:latin typeface="Arial" charset="0"/>
        </a:defRPr>
      </a:lvl4pPr>
      <a:lvl5pPr algn="l" defTabSz="914258" rtl="0" eaLnBrk="1" fontAlgn="base" hangingPunct="1">
        <a:spcBef>
          <a:spcPct val="0"/>
        </a:spcBef>
        <a:spcAft>
          <a:spcPct val="0"/>
        </a:spcAft>
        <a:defRPr sz="2200" b="1">
          <a:solidFill>
            <a:schemeClr val="tx2"/>
          </a:solidFill>
          <a:latin typeface="Arial" charset="0"/>
        </a:defRPr>
      </a:lvl5pPr>
      <a:lvl6pPr marL="410134" algn="l" defTabSz="914258" rtl="0" eaLnBrk="1" fontAlgn="base" hangingPunct="1">
        <a:spcBef>
          <a:spcPct val="0"/>
        </a:spcBef>
        <a:spcAft>
          <a:spcPct val="0"/>
        </a:spcAft>
        <a:defRPr sz="2200" b="1">
          <a:solidFill>
            <a:schemeClr val="tx2"/>
          </a:solidFill>
          <a:latin typeface="Arial" charset="0"/>
        </a:defRPr>
      </a:lvl6pPr>
      <a:lvl7pPr marL="820269" algn="l" defTabSz="914258" rtl="0" eaLnBrk="1" fontAlgn="base" hangingPunct="1">
        <a:spcBef>
          <a:spcPct val="0"/>
        </a:spcBef>
        <a:spcAft>
          <a:spcPct val="0"/>
        </a:spcAft>
        <a:defRPr sz="2200" b="1">
          <a:solidFill>
            <a:schemeClr val="tx2"/>
          </a:solidFill>
          <a:latin typeface="Arial" charset="0"/>
        </a:defRPr>
      </a:lvl7pPr>
      <a:lvl8pPr marL="1230403" algn="l" defTabSz="914258" rtl="0" eaLnBrk="1" fontAlgn="base" hangingPunct="1">
        <a:spcBef>
          <a:spcPct val="0"/>
        </a:spcBef>
        <a:spcAft>
          <a:spcPct val="0"/>
        </a:spcAft>
        <a:defRPr sz="2200" b="1">
          <a:solidFill>
            <a:schemeClr val="tx2"/>
          </a:solidFill>
          <a:latin typeface="Arial" charset="0"/>
        </a:defRPr>
      </a:lvl8pPr>
      <a:lvl9pPr marL="1640536" algn="l" defTabSz="914258" rtl="0" eaLnBrk="1" fontAlgn="base" hangingPunct="1">
        <a:spcBef>
          <a:spcPct val="0"/>
        </a:spcBef>
        <a:spcAft>
          <a:spcPct val="0"/>
        </a:spcAft>
        <a:defRPr sz="2200" b="1">
          <a:solidFill>
            <a:schemeClr val="tx2"/>
          </a:solidFill>
          <a:latin typeface="Arial" charset="0"/>
        </a:defRPr>
      </a:lvl9pPr>
    </p:titleStyle>
    <p:body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269" rtl="0" eaLnBrk="1" latinLnBrk="0" hangingPunct="1">
        <a:defRPr sz="1600" kern="1200">
          <a:solidFill>
            <a:schemeClr val="tx1"/>
          </a:solidFill>
          <a:latin typeface="+mn-lt"/>
          <a:ea typeface="+mn-ea"/>
          <a:cs typeface="+mn-cs"/>
        </a:defRPr>
      </a:lvl1pPr>
      <a:lvl2pPr marL="410134" algn="l" defTabSz="820269" rtl="0" eaLnBrk="1" latinLnBrk="0" hangingPunct="1">
        <a:defRPr sz="1600" kern="1200">
          <a:solidFill>
            <a:schemeClr val="tx1"/>
          </a:solidFill>
          <a:latin typeface="+mn-lt"/>
          <a:ea typeface="+mn-ea"/>
          <a:cs typeface="+mn-cs"/>
        </a:defRPr>
      </a:lvl2pPr>
      <a:lvl3pPr marL="820269" algn="l" defTabSz="820269" rtl="0" eaLnBrk="1" latinLnBrk="0" hangingPunct="1">
        <a:defRPr sz="1600" kern="1200">
          <a:solidFill>
            <a:schemeClr val="tx1"/>
          </a:solidFill>
          <a:latin typeface="+mn-lt"/>
          <a:ea typeface="+mn-ea"/>
          <a:cs typeface="+mn-cs"/>
        </a:defRPr>
      </a:lvl3pPr>
      <a:lvl4pPr marL="1230403" algn="l" defTabSz="820269" rtl="0" eaLnBrk="1" latinLnBrk="0" hangingPunct="1">
        <a:defRPr sz="1600" kern="1200">
          <a:solidFill>
            <a:schemeClr val="tx1"/>
          </a:solidFill>
          <a:latin typeface="+mn-lt"/>
          <a:ea typeface="+mn-ea"/>
          <a:cs typeface="+mn-cs"/>
        </a:defRPr>
      </a:lvl4pPr>
      <a:lvl5pPr marL="1640536" algn="l" defTabSz="820269" rtl="0" eaLnBrk="1" latinLnBrk="0" hangingPunct="1">
        <a:defRPr sz="1600" kern="1200">
          <a:solidFill>
            <a:schemeClr val="tx1"/>
          </a:solidFill>
          <a:latin typeface="+mn-lt"/>
          <a:ea typeface="+mn-ea"/>
          <a:cs typeface="+mn-cs"/>
        </a:defRPr>
      </a:lvl5pPr>
      <a:lvl6pPr marL="2050670" algn="l" defTabSz="820269" rtl="0" eaLnBrk="1" latinLnBrk="0" hangingPunct="1">
        <a:defRPr sz="1600" kern="1200">
          <a:solidFill>
            <a:schemeClr val="tx1"/>
          </a:solidFill>
          <a:latin typeface="+mn-lt"/>
          <a:ea typeface="+mn-ea"/>
          <a:cs typeface="+mn-cs"/>
        </a:defRPr>
      </a:lvl6pPr>
      <a:lvl7pPr marL="2460804" algn="l" defTabSz="820269" rtl="0" eaLnBrk="1" latinLnBrk="0" hangingPunct="1">
        <a:defRPr sz="1600" kern="1200">
          <a:solidFill>
            <a:schemeClr val="tx1"/>
          </a:solidFill>
          <a:latin typeface="+mn-lt"/>
          <a:ea typeface="+mn-ea"/>
          <a:cs typeface="+mn-cs"/>
        </a:defRPr>
      </a:lvl7pPr>
      <a:lvl8pPr marL="2870939" algn="l" defTabSz="820269" rtl="0" eaLnBrk="1" latinLnBrk="0" hangingPunct="1">
        <a:defRPr sz="1600" kern="1200">
          <a:solidFill>
            <a:schemeClr val="tx1"/>
          </a:solidFill>
          <a:latin typeface="+mn-lt"/>
          <a:ea typeface="+mn-ea"/>
          <a:cs typeface="+mn-cs"/>
        </a:defRPr>
      </a:lvl8pPr>
      <a:lvl9pPr marL="3281073" algn="l" defTabSz="820269" rtl="0" eaLnBrk="1" latinLnBrk="0" hangingPunct="1">
        <a:defRPr sz="16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3" name="Object 2" hidden="1"/>
          <p:cNvGraphicFramePr>
            <a:graphicFrameLocks noChangeAspect="1"/>
          </p:cNvGraphicFramePr>
          <p:nvPr userDrawn="1">
            <p:custDataLst>
              <p:tags r:id="rId20"/>
            </p:custDataLst>
            <p:extLst/>
          </p:nvPr>
        </p:nvGraphicFramePr>
        <p:xfrm>
          <a:off x="1754" y="1593"/>
          <a:ext cx="1719" cy="1587"/>
        </p:xfrm>
        <a:graphic>
          <a:graphicData uri="http://schemas.openxmlformats.org/presentationml/2006/ole">
            <mc:AlternateContent xmlns:mc="http://schemas.openxmlformats.org/markup-compatibility/2006">
              <mc:Choice xmlns:v="urn:schemas-microsoft-com:vml" Requires="v">
                <p:oleObj spid="_x0000_s32420" name="think-cell Slide" r:id="rId21" imgW="270" imgH="270" progId="TCLayout.ActiveDocument.1">
                  <p:embed/>
                </p:oleObj>
              </mc:Choice>
              <mc:Fallback>
                <p:oleObj name="think-cell Slide" r:id="rId21" imgW="270" imgH="270" progId="TCLayout.ActiveDocument.1">
                  <p:embed/>
                  <p:pic>
                    <p:nvPicPr>
                      <p:cNvPr id="0" name=""/>
                      <p:cNvPicPr/>
                      <p:nvPr/>
                    </p:nvPicPr>
                    <p:blipFill>
                      <a:blip r:embed="rId22"/>
                      <a:stretch>
                        <a:fillRect/>
                      </a:stretch>
                    </p:blipFill>
                    <p:spPr>
                      <a:xfrm>
                        <a:off x="1754" y="1593"/>
                        <a:ext cx="1719" cy="1587"/>
                      </a:xfrm>
                      <a:prstGeom prst="rect">
                        <a:avLst/>
                      </a:prstGeom>
                    </p:spPr>
                  </p:pic>
                </p:oleObj>
              </mc:Fallback>
            </mc:AlternateContent>
          </a:graphicData>
        </a:graphic>
      </p:graphicFrame>
      <p:sp>
        <p:nvSpPr>
          <p:cNvPr id="147459" name="Title Placeholder 1"/>
          <p:cNvSpPr>
            <a:spLocks noGrp="1"/>
          </p:cNvSpPr>
          <p:nvPr>
            <p:ph type="title"/>
          </p:nvPr>
        </p:nvSpPr>
        <p:spPr bwMode="auto">
          <a:xfrm>
            <a:off x="442391"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smtClean="0"/>
              <a:t>Click to edit Master title style</a:t>
            </a:r>
            <a:endParaRPr lang="es-ES"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96" y="6554274"/>
            <a:ext cx="306387"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b="1">
                <a:solidFill>
                  <a:schemeClr val="tx2"/>
                </a:solidFill>
              </a:defRPr>
            </a:lvl1pPr>
          </a:lstStyle>
          <a:p>
            <a:pPr fontAlgn="base">
              <a:spcBef>
                <a:spcPct val="0"/>
              </a:spcBef>
              <a:spcAft>
                <a:spcPct val="0"/>
              </a:spcAft>
            </a:pPr>
            <a:fld id="{9935F0BD-0F90-47B1-8F0C-76BF3802F7AA}" type="slidenum">
              <a:rPr lang="es-ES" smtClean="0">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74"/>
            <a:ext cx="4677095" cy="144247"/>
          </a:xfrm>
          <a:prstGeom prst="rect">
            <a:avLst/>
          </a:prstGeom>
        </p:spPr>
        <p:txBody>
          <a:bodyPr vert="horz" wrap="square" lIns="0" tIns="0" rIns="0" bIns="0" numCol="1" anchor="t" anchorCtr="0" compatLnSpc="1">
            <a:prstTxWarp prst="textNoShape">
              <a:avLst/>
            </a:prstTxWarp>
            <a:noAutofit/>
          </a:bodyPr>
          <a:lstStyle>
            <a:lvl1pPr defTabSz="914258">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85"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400">
              <a:defRPr/>
            </a:pPr>
            <a:r>
              <a:rPr lang="en-AU" sz="700" dirty="0" smtClean="0">
                <a:solidFill>
                  <a:srgbClr val="002776"/>
                </a:solidFill>
                <a:cs typeface="Arial" charset="0"/>
              </a:rPr>
              <a:t>© 2015 Deloitte Advisory, S.L.</a:t>
            </a:r>
            <a:endParaRPr lang="en-AU" sz="700" dirty="0">
              <a:solidFill>
                <a:srgbClr val="002776"/>
              </a:solidFill>
              <a:cs typeface="Arial" charset="0"/>
            </a:endParaRPr>
          </a:p>
        </p:txBody>
      </p:sp>
      <p:pic>
        <p:nvPicPr>
          <p:cNvPr id="2" name="Picture 2" descr="http://perunoticias.net/sites/default/files/fotos/hotel-libertador.jpg"/>
          <p:cNvPicPr>
            <a:picLocks noChangeAspect="1" noChangeArrowheads="1"/>
          </p:cNvPicPr>
          <p:nvPr userDrawn="1"/>
        </p:nvPicPr>
        <p:blipFill rotWithShape="1">
          <a:blip r:embed="rId23" cstate="screen">
            <a:extLst>
              <a:ext uri="{28A0092B-C50C-407E-A947-70E740481C1C}">
                <a14:useLocalDpi xmlns:a14="http://schemas.microsoft.com/office/drawing/2010/main" val="0"/>
              </a:ext>
            </a:extLst>
          </a:blip>
          <a:srcRect/>
          <a:stretch/>
        </p:blipFill>
        <p:spPr bwMode="auto">
          <a:xfrm>
            <a:off x="8307375" y="188643"/>
            <a:ext cx="1092121" cy="4168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61525373"/>
      </p:ext>
    </p:extLst>
  </p:cSld>
  <p:clrMap bg1="lt1" tx1="dk1" bg2="lt2" tx2="dk2" accent1="accent1" accent2="accent2" accent3="accent3" accent4="accent4" accent5="accent5" accent6="accent6" hlink="hlink" folHlink="folHlink"/>
  <p:sldLayoutIdLst>
    <p:sldLayoutId id="2147484203" r:id="rId1"/>
    <p:sldLayoutId id="2147484204" r:id="rId2"/>
    <p:sldLayoutId id="2147484205" r:id="rId3"/>
    <p:sldLayoutId id="2147484206" r:id="rId4"/>
    <p:sldLayoutId id="2147484207" r:id="rId5"/>
    <p:sldLayoutId id="2147484208" r:id="rId6"/>
    <p:sldLayoutId id="2147484209" r:id="rId7"/>
    <p:sldLayoutId id="2147484210" r:id="rId8"/>
    <p:sldLayoutId id="2147484211" r:id="rId9"/>
    <p:sldLayoutId id="2147484212" r:id="rId10"/>
    <p:sldLayoutId id="2147484213" r:id="rId11"/>
    <p:sldLayoutId id="2147484214" r:id="rId12"/>
    <p:sldLayoutId id="2147484215" r:id="rId13"/>
    <p:sldLayoutId id="2147484216" r:id="rId14"/>
    <p:sldLayoutId id="2147484217" r:id="rId15"/>
    <p:sldLayoutId id="2147484218" r:id="rId16"/>
    <p:sldLayoutId id="2147484219" r:id="rId17"/>
  </p:sldLayoutIdLst>
  <p:timing>
    <p:tnLst>
      <p:par>
        <p:cTn id="1" dur="indefinite" restart="never" nodeType="tmRoot"/>
      </p:par>
    </p:tnLst>
  </p:timing>
  <p:hf hdr="0" ftr="0" dt="0"/>
  <p:txStyles>
    <p:titleStyle>
      <a:lvl1pPr algn="l" defTabSz="914258" rtl="0" eaLnBrk="1" fontAlgn="base" hangingPunct="1">
        <a:spcBef>
          <a:spcPct val="0"/>
        </a:spcBef>
        <a:spcAft>
          <a:spcPct val="0"/>
        </a:spcAft>
        <a:defRPr sz="2200" b="0">
          <a:solidFill>
            <a:schemeClr val="tx2"/>
          </a:solidFill>
          <a:latin typeface="+mj-lt"/>
          <a:ea typeface="+mj-ea"/>
          <a:cs typeface="+mj-cs"/>
        </a:defRPr>
      </a:lvl1pPr>
      <a:lvl2pPr algn="l" defTabSz="914258" rtl="0" eaLnBrk="1" fontAlgn="base" hangingPunct="1">
        <a:spcBef>
          <a:spcPct val="0"/>
        </a:spcBef>
        <a:spcAft>
          <a:spcPct val="0"/>
        </a:spcAft>
        <a:defRPr sz="2200" b="1">
          <a:solidFill>
            <a:schemeClr val="tx2"/>
          </a:solidFill>
          <a:latin typeface="Arial" charset="0"/>
        </a:defRPr>
      </a:lvl2pPr>
      <a:lvl3pPr algn="l" defTabSz="914258" rtl="0" eaLnBrk="1" fontAlgn="base" hangingPunct="1">
        <a:spcBef>
          <a:spcPct val="0"/>
        </a:spcBef>
        <a:spcAft>
          <a:spcPct val="0"/>
        </a:spcAft>
        <a:defRPr sz="2200" b="1">
          <a:solidFill>
            <a:schemeClr val="tx2"/>
          </a:solidFill>
          <a:latin typeface="Arial" charset="0"/>
        </a:defRPr>
      </a:lvl3pPr>
      <a:lvl4pPr algn="l" defTabSz="914258" rtl="0" eaLnBrk="1" fontAlgn="base" hangingPunct="1">
        <a:spcBef>
          <a:spcPct val="0"/>
        </a:spcBef>
        <a:spcAft>
          <a:spcPct val="0"/>
        </a:spcAft>
        <a:defRPr sz="2200" b="1">
          <a:solidFill>
            <a:schemeClr val="tx2"/>
          </a:solidFill>
          <a:latin typeface="Arial" charset="0"/>
        </a:defRPr>
      </a:lvl4pPr>
      <a:lvl5pPr algn="l" defTabSz="914258" rtl="0" eaLnBrk="1" fontAlgn="base" hangingPunct="1">
        <a:spcBef>
          <a:spcPct val="0"/>
        </a:spcBef>
        <a:spcAft>
          <a:spcPct val="0"/>
        </a:spcAft>
        <a:defRPr sz="2200" b="1">
          <a:solidFill>
            <a:schemeClr val="tx2"/>
          </a:solidFill>
          <a:latin typeface="Arial" charset="0"/>
        </a:defRPr>
      </a:lvl5pPr>
      <a:lvl6pPr marL="410134" algn="l" defTabSz="914258" rtl="0" eaLnBrk="1" fontAlgn="base" hangingPunct="1">
        <a:spcBef>
          <a:spcPct val="0"/>
        </a:spcBef>
        <a:spcAft>
          <a:spcPct val="0"/>
        </a:spcAft>
        <a:defRPr sz="2200" b="1">
          <a:solidFill>
            <a:schemeClr val="tx2"/>
          </a:solidFill>
          <a:latin typeface="Arial" charset="0"/>
        </a:defRPr>
      </a:lvl6pPr>
      <a:lvl7pPr marL="820269" algn="l" defTabSz="914258" rtl="0" eaLnBrk="1" fontAlgn="base" hangingPunct="1">
        <a:spcBef>
          <a:spcPct val="0"/>
        </a:spcBef>
        <a:spcAft>
          <a:spcPct val="0"/>
        </a:spcAft>
        <a:defRPr sz="2200" b="1">
          <a:solidFill>
            <a:schemeClr val="tx2"/>
          </a:solidFill>
          <a:latin typeface="Arial" charset="0"/>
        </a:defRPr>
      </a:lvl7pPr>
      <a:lvl8pPr marL="1230403" algn="l" defTabSz="914258" rtl="0" eaLnBrk="1" fontAlgn="base" hangingPunct="1">
        <a:spcBef>
          <a:spcPct val="0"/>
        </a:spcBef>
        <a:spcAft>
          <a:spcPct val="0"/>
        </a:spcAft>
        <a:defRPr sz="2200" b="1">
          <a:solidFill>
            <a:schemeClr val="tx2"/>
          </a:solidFill>
          <a:latin typeface="Arial" charset="0"/>
        </a:defRPr>
      </a:lvl8pPr>
      <a:lvl9pPr marL="1640536" algn="l" defTabSz="914258" rtl="0" eaLnBrk="1" fontAlgn="base" hangingPunct="1">
        <a:spcBef>
          <a:spcPct val="0"/>
        </a:spcBef>
        <a:spcAft>
          <a:spcPct val="0"/>
        </a:spcAft>
        <a:defRPr sz="2200" b="1">
          <a:solidFill>
            <a:schemeClr val="tx2"/>
          </a:solidFill>
          <a:latin typeface="Arial" charset="0"/>
        </a:defRPr>
      </a:lvl9pPr>
    </p:titleStyle>
    <p:body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269" rtl="0" eaLnBrk="1" latinLnBrk="0" hangingPunct="1">
        <a:defRPr sz="1600" kern="1200">
          <a:solidFill>
            <a:schemeClr val="tx1"/>
          </a:solidFill>
          <a:latin typeface="+mn-lt"/>
          <a:ea typeface="+mn-ea"/>
          <a:cs typeface="+mn-cs"/>
        </a:defRPr>
      </a:lvl1pPr>
      <a:lvl2pPr marL="410134" algn="l" defTabSz="820269" rtl="0" eaLnBrk="1" latinLnBrk="0" hangingPunct="1">
        <a:defRPr sz="1600" kern="1200">
          <a:solidFill>
            <a:schemeClr val="tx1"/>
          </a:solidFill>
          <a:latin typeface="+mn-lt"/>
          <a:ea typeface="+mn-ea"/>
          <a:cs typeface="+mn-cs"/>
        </a:defRPr>
      </a:lvl2pPr>
      <a:lvl3pPr marL="820269" algn="l" defTabSz="820269" rtl="0" eaLnBrk="1" latinLnBrk="0" hangingPunct="1">
        <a:defRPr sz="1600" kern="1200">
          <a:solidFill>
            <a:schemeClr val="tx1"/>
          </a:solidFill>
          <a:latin typeface="+mn-lt"/>
          <a:ea typeface="+mn-ea"/>
          <a:cs typeface="+mn-cs"/>
        </a:defRPr>
      </a:lvl3pPr>
      <a:lvl4pPr marL="1230403" algn="l" defTabSz="820269" rtl="0" eaLnBrk="1" latinLnBrk="0" hangingPunct="1">
        <a:defRPr sz="1600" kern="1200">
          <a:solidFill>
            <a:schemeClr val="tx1"/>
          </a:solidFill>
          <a:latin typeface="+mn-lt"/>
          <a:ea typeface="+mn-ea"/>
          <a:cs typeface="+mn-cs"/>
        </a:defRPr>
      </a:lvl4pPr>
      <a:lvl5pPr marL="1640536" algn="l" defTabSz="820269" rtl="0" eaLnBrk="1" latinLnBrk="0" hangingPunct="1">
        <a:defRPr sz="1600" kern="1200">
          <a:solidFill>
            <a:schemeClr val="tx1"/>
          </a:solidFill>
          <a:latin typeface="+mn-lt"/>
          <a:ea typeface="+mn-ea"/>
          <a:cs typeface="+mn-cs"/>
        </a:defRPr>
      </a:lvl5pPr>
      <a:lvl6pPr marL="2050670" algn="l" defTabSz="820269" rtl="0" eaLnBrk="1" latinLnBrk="0" hangingPunct="1">
        <a:defRPr sz="1600" kern="1200">
          <a:solidFill>
            <a:schemeClr val="tx1"/>
          </a:solidFill>
          <a:latin typeface="+mn-lt"/>
          <a:ea typeface="+mn-ea"/>
          <a:cs typeface="+mn-cs"/>
        </a:defRPr>
      </a:lvl6pPr>
      <a:lvl7pPr marL="2460804" algn="l" defTabSz="820269" rtl="0" eaLnBrk="1" latinLnBrk="0" hangingPunct="1">
        <a:defRPr sz="1600" kern="1200">
          <a:solidFill>
            <a:schemeClr val="tx1"/>
          </a:solidFill>
          <a:latin typeface="+mn-lt"/>
          <a:ea typeface="+mn-ea"/>
          <a:cs typeface="+mn-cs"/>
        </a:defRPr>
      </a:lvl7pPr>
      <a:lvl8pPr marL="2870939" algn="l" defTabSz="820269" rtl="0" eaLnBrk="1" latinLnBrk="0" hangingPunct="1">
        <a:defRPr sz="1600" kern="1200">
          <a:solidFill>
            <a:schemeClr val="tx1"/>
          </a:solidFill>
          <a:latin typeface="+mn-lt"/>
          <a:ea typeface="+mn-ea"/>
          <a:cs typeface="+mn-cs"/>
        </a:defRPr>
      </a:lvl8pPr>
      <a:lvl9pPr marL="3281073" algn="l" defTabSz="820269" rtl="0" eaLnBrk="1" latinLnBrk="0" hangingPunct="1">
        <a:defRPr sz="16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10"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3755312845"/>
      </p:ext>
    </p:extLst>
  </p:cSld>
  <p:clrMap bg1="lt1" tx1="dk1" bg2="lt2" tx2="dk2" accent1="accent1" accent2="accent2" accent3="accent3" accent4="accent4" accent5="accent5" accent6="accent6" hlink="hlink" folHlink="folHlink"/>
  <p:sldLayoutIdLst>
    <p:sldLayoutId id="2147484221" r:id="rId1"/>
    <p:sldLayoutId id="2147484222" r:id="rId2"/>
    <p:sldLayoutId id="2147484223" r:id="rId3"/>
    <p:sldLayoutId id="2147484224" r:id="rId4"/>
    <p:sldLayoutId id="2147484225" r:id="rId5"/>
    <p:sldLayoutId id="2147484226" r:id="rId6"/>
    <p:sldLayoutId id="2147484227" r:id="rId7"/>
    <p:sldLayoutId id="2147484228" r:id="rId8"/>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spTree>
    <p:extLst>
      <p:ext uri="{BB962C8B-B14F-4D97-AF65-F5344CB8AC3E}">
        <p14:creationId xmlns:p14="http://schemas.microsoft.com/office/powerpoint/2010/main" val="1542722416"/>
      </p:ext>
    </p:extLst>
  </p:cSld>
  <p:clrMap bg1="lt1" tx1="dk1" bg2="lt2" tx2="dk2" accent1="accent1" accent2="accent2" accent3="accent3" accent4="accent4" accent5="accent5" accent6="accent6" hlink="hlink" folHlink="folHlink"/>
  <p:sldLayoutIdLst>
    <p:sldLayoutId id="2147484232" r:id="rId1"/>
    <p:sldLayoutId id="2147484233" r:id="rId2"/>
    <p:sldLayoutId id="2147484234" r:id="rId3"/>
    <p:sldLayoutId id="2147484235" r:id="rId4"/>
    <p:sldLayoutId id="2147484236" r:id="rId5"/>
    <p:sldLayoutId id="2147484237" r:id="rId6"/>
    <p:sldLayoutId id="2147484238" r:id="rId7"/>
    <p:sldLayoutId id="2147484239" r:id="rId8"/>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1"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23496682"/>
      </p:ext>
    </p:extLst>
  </p:cSld>
  <p:clrMap bg1="lt1" tx1="dk1" bg2="lt2" tx2="dk2" accent1="accent1" accent2="accent2" accent3="accent3" accent4="accent4" accent5="accent5" accent6="accent6" hlink="hlink" folHlink="folHlink"/>
  <p:sldLayoutIdLst>
    <p:sldLayoutId id="2147484241" r:id="rId1"/>
    <p:sldLayoutId id="2147484242" r:id="rId2"/>
    <p:sldLayoutId id="2147484243" r:id="rId3"/>
    <p:sldLayoutId id="2147484244" r:id="rId4"/>
    <p:sldLayoutId id="2147484245" r:id="rId5"/>
    <p:sldLayoutId id="2147484246" r:id="rId6"/>
    <p:sldLayoutId id="2147484247" r:id="rId7"/>
    <p:sldLayoutId id="2147484248" r:id="rId8"/>
    <p:sldLayoutId id="2147484249" r:id="rId9"/>
    <p:sldLayoutId id="2147484250" r:id="rId10"/>
    <p:sldLayoutId id="2147484251" r:id="rId11"/>
    <p:sldLayoutId id="2147484252" r:id="rId12"/>
    <p:sldLayoutId id="2147484253" r:id="rId13"/>
    <p:sldLayoutId id="2147484254" r:id="rId14"/>
    <p:sldLayoutId id="2147484255" r:id="rId15"/>
    <p:sldLayoutId id="2147484256" r:id="rId16"/>
    <p:sldLayoutId id="2147484257" r:id="rId17"/>
    <p:sldLayoutId id="2147484258" r:id="rId18"/>
    <p:sldLayoutId id="2147484259" r:id="rId19"/>
    <p:sldLayoutId id="2147484260" r:id="rId20"/>
    <p:sldLayoutId id="2147484261" r:id="rId21"/>
    <p:sldLayoutId id="2147484262" r:id="rId22"/>
    <p:sldLayoutId id="2147484263" r:id="rId23"/>
    <p:sldLayoutId id="2147484264" r:id="rId24"/>
    <p:sldLayoutId id="2147484265" r:id="rId25"/>
    <p:sldLayoutId id="2147484266" r:id="rId26"/>
    <p:sldLayoutId id="2147484267" r:id="rId27"/>
    <p:sldLayoutId id="2147484268" r:id="rId28"/>
    <p:sldLayoutId id="2147484269" r:id="rId29"/>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886232564"/>
      </p:ext>
    </p:extLst>
  </p:cSld>
  <p:clrMap bg1="lt1" tx1="dk1" bg2="lt2" tx2="dk2" accent1="accent1" accent2="accent2" accent3="accent3" accent4="accent4" accent5="accent5" accent6="accent6" hlink="hlink" folHlink="folHlink"/>
  <p:sldLayoutIdLst>
    <p:sldLayoutId id="2147484271" r:id="rId1"/>
    <p:sldLayoutId id="2147484272" r:id="rId2"/>
    <p:sldLayoutId id="2147484273" r:id="rId3"/>
    <p:sldLayoutId id="2147484274" r:id="rId4"/>
    <p:sldLayoutId id="2147484275" r:id="rId5"/>
    <p:sldLayoutId id="2147484276" r:id="rId6"/>
    <p:sldLayoutId id="2147484277" r:id="rId7"/>
    <p:sldLayoutId id="2147484278" r:id="rId8"/>
    <p:sldLayoutId id="2147484279" r:id="rId9"/>
    <p:sldLayoutId id="2147484280" r:id="rId10"/>
    <p:sldLayoutId id="2147484281" r:id="rId11"/>
    <p:sldLayoutId id="2147484282" r:id="rId12"/>
    <p:sldLayoutId id="2147484283" r:id="rId13"/>
    <p:sldLayoutId id="2147484284" r:id="rId14"/>
    <p:sldLayoutId id="2147484285" r:id="rId15"/>
    <p:sldLayoutId id="2147484286" r:id="rId16"/>
    <p:sldLayoutId id="2147484287" r:id="rId17"/>
    <p:sldLayoutId id="2147484288" r:id="rId18"/>
    <p:sldLayoutId id="2147484289" r:id="rId19"/>
    <p:sldLayoutId id="2147484290" r:id="rId20"/>
    <p:sldLayoutId id="2147484291" r:id="rId21"/>
    <p:sldLayoutId id="2147484292" r:id="rId22"/>
    <p:sldLayoutId id="2147484293" r:id="rId23"/>
    <p:sldLayoutId id="2147484294" r:id="rId24"/>
    <p:sldLayoutId id="2147484295" r:id="rId25"/>
    <p:sldLayoutId id="2147484296" r:id="rId26"/>
    <p:sldLayoutId id="2147484297" r:id="rId27"/>
    <p:sldLayoutId id="2147484298"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315887361"/>
      </p:ext>
    </p:extLst>
  </p:cSld>
  <p:clrMap bg1="lt1" tx1="dk1" bg2="lt2" tx2="dk2" accent1="accent1" accent2="accent2" accent3="accent3" accent4="accent4" accent5="accent5" accent6="accent6" hlink="hlink" folHlink="folHlink"/>
  <p:sldLayoutIdLst>
    <p:sldLayoutId id="2147484300" r:id="rId1"/>
    <p:sldLayoutId id="2147484301" r:id="rId2"/>
    <p:sldLayoutId id="2147484302" r:id="rId3"/>
    <p:sldLayoutId id="2147484303" r:id="rId4"/>
    <p:sldLayoutId id="2147484304" r:id="rId5"/>
    <p:sldLayoutId id="2147484305" r:id="rId6"/>
    <p:sldLayoutId id="2147484306" r:id="rId7"/>
    <p:sldLayoutId id="2147484307" r:id="rId8"/>
    <p:sldLayoutId id="2147484308" r:id="rId9"/>
    <p:sldLayoutId id="2147484309" r:id="rId10"/>
    <p:sldLayoutId id="2147484310" r:id="rId11"/>
    <p:sldLayoutId id="2147484311" r:id="rId12"/>
    <p:sldLayoutId id="2147484312" r:id="rId13"/>
    <p:sldLayoutId id="2147484313" r:id="rId14"/>
    <p:sldLayoutId id="2147484314" r:id="rId15"/>
    <p:sldLayoutId id="2147484315" r:id="rId16"/>
    <p:sldLayoutId id="2147484316" r:id="rId17"/>
    <p:sldLayoutId id="2147484317" r:id="rId18"/>
    <p:sldLayoutId id="2147484318" r:id="rId19"/>
    <p:sldLayoutId id="2147484319" r:id="rId20"/>
    <p:sldLayoutId id="2147484320" r:id="rId21"/>
    <p:sldLayoutId id="2147484321" r:id="rId22"/>
    <p:sldLayoutId id="2147484322" r:id="rId23"/>
    <p:sldLayoutId id="2147484323" r:id="rId24"/>
    <p:sldLayoutId id="2147484324" r:id="rId25"/>
    <p:sldLayoutId id="2147484325" r:id="rId26"/>
    <p:sldLayoutId id="2147484326" r:id="rId27"/>
    <p:sldLayoutId id="2147484327"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smtClean="0"/>
              <a:t>Click to edit Master title style</a:t>
            </a:r>
            <a:endParaRPr lang="es-ES_tradnl"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smtClean="0"/>
              <a:t>Click to edit Master text styles</a:t>
            </a:r>
          </a:p>
          <a:p>
            <a:pPr lvl="1"/>
            <a:r>
              <a:rPr lang="es-ES_tradnl" smtClean="0"/>
              <a:t>Second level</a:t>
            </a:r>
          </a:p>
          <a:p>
            <a:pPr lvl="2"/>
            <a:r>
              <a:rPr lang="es-ES_tradnl" smtClean="0"/>
              <a:t>Third level</a:t>
            </a:r>
          </a:p>
          <a:p>
            <a:pPr lvl="3"/>
            <a:r>
              <a:rPr lang="es-ES_tradnl" smtClean="0"/>
              <a:t>Fourth level</a:t>
            </a:r>
          </a:p>
          <a:p>
            <a:pPr lvl="4"/>
            <a:r>
              <a:rPr lang="es-ES_tradnl" smtClean="0"/>
              <a:t>Fifth level</a:t>
            </a:r>
            <a:endParaRPr lang="es-ES_tradnl" dirty="0" smtClean="0"/>
          </a:p>
        </p:txBody>
      </p:sp>
      <p:sp>
        <p:nvSpPr>
          <p:cNvPr id="7" name="Slide Number Placeholder 9"/>
          <p:cNvSpPr>
            <a:spLocks noGrp="1"/>
          </p:cNvSpPr>
          <p:nvPr>
            <p:ph type="sldNum" sz="quarter" idx="4"/>
          </p:nvPr>
        </p:nvSpPr>
        <p:spPr>
          <a:xfrm>
            <a:off x="450307" y="655431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a:solidFill>
                <a:srgbClr val="002776"/>
              </a:solidFill>
              <a:cs typeface="Arial" charset="0"/>
            </a:endParaRPr>
          </a:p>
        </p:txBody>
      </p:sp>
      <p:sp>
        <p:nvSpPr>
          <p:cNvPr id="10" name="Footer Placeholder 10"/>
          <p:cNvSpPr>
            <a:spLocks noGrp="1"/>
          </p:cNvSpPr>
          <p:nvPr>
            <p:ph type="ftr" sz="quarter" idx="3"/>
          </p:nvPr>
        </p:nvSpPr>
        <p:spPr>
          <a:xfrm>
            <a:off x="836319" y="655431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_tradnl">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s-ES_tradnl" sz="700" dirty="0" smtClean="0">
                <a:solidFill>
                  <a:srgbClr val="002776"/>
                </a:solidFill>
                <a:cs typeface="Arial" charset="0"/>
              </a:rPr>
              <a:t>© 2013 Deloitte </a:t>
            </a:r>
            <a:r>
              <a:rPr lang="es-ES_tradnl" sz="700" dirty="0" err="1" smtClean="0">
                <a:solidFill>
                  <a:srgbClr val="002776"/>
                </a:solidFill>
                <a:cs typeface="Arial" charset="0"/>
              </a:rPr>
              <a:t>Advisory</a:t>
            </a:r>
            <a:r>
              <a:rPr lang="es-ES_tradnl" sz="700" dirty="0" smtClean="0">
                <a:solidFill>
                  <a:srgbClr val="002776"/>
                </a:solidFill>
                <a:cs typeface="Arial" charset="0"/>
              </a:rPr>
              <a:t>, S.L.</a:t>
            </a:r>
            <a:endParaRPr lang="es-ES_tradnl" sz="700" dirty="0">
              <a:solidFill>
                <a:srgbClr val="002776"/>
              </a:solidFill>
              <a:cs typeface="Arial" charset="0"/>
            </a:endParaRPr>
          </a:p>
        </p:txBody>
      </p:sp>
    </p:spTree>
    <p:extLst>
      <p:ext uri="{BB962C8B-B14F-4D97-AF65-F5344CB8AC3E}">
        <p14:creationId xmlns:p14="http://schemas.microsoft.com/office/powerpoint/2010/main" val="3609462184"/>
      </p:ext>
    </p:extLst>
  </p:cSld>
  <p:clrMap bg1="lt1" tx1="dk1" bg2="lt2" tx2="dk2" accent1="accent1" accent2="accent2" accent3="accent3" accent4="accent4" accent5="accent5" accent6="accent6" hlink="hlink" folHlink="folHlink"/>
  <p:sldLayoutIdLst>
    <p:sldLayoutId id="2147483696" r:id="rId1"/>
    <p:sldLayoutId id="2147483697" r:id="rId2"/>
    <p:sldLayoutId id="2147483698" r:id="rId3"/>
    <p:sldLayoutId id="2147483699" r:id="rId4"/>
    <p:sldLayoutId id="2147483700" r:id="rId5"/>
    <p:sldLayoutId id="2147483701" r:id="rId6"/>
    <p:sldLayoutId id="2147483702" r:id="rId7"/>
    <p:sldLayoutId id="2147483704"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8005"/>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n-US" dirty="0" smtClean="0"/>
              <a:t>Click to edit Master title style</a:t>
            </a:r>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699717" name="Text Box 5"/>
          <p:cNvSpPr txBox="1">
            <a:spLocks noChangeArrowheads="1"/>
          </p:cNvSpPr>
          <p:nvPr/>
        </p:nvSpPr>
        <p:spPr bwMode="invGray">
          <a:xfrm>
            <a:off x="9207677" y="6558241"/>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n-US" sz="1200" dirty="0" smtClean="0">
                <a:solidFill>
                  <a:srgbClr val="000000"/>
                </a:solidFill>
                <a:cs typeface="Arial" pitchFamily="34" charset="0"/>
              </a:rPr>
              <a:t> </a:t>
            </a:r>
            <a:fld id="{6F983060-66CA-499A-99AE-BC40BACC11A0}" type="slidenum">
              <a:rPr lang="en-US" sz="120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n-US" sz="1200" dirty="0">
                <a:solidFill>
                  <a:srgbClr val="000000"/>
                </a:solidFill>
                <a:cs typeface="Arial" pitchFamily="34" charset="0"/>
              </a:rPr>
              <a:t> </a:t>
            </a: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lIns="91380" tIns="45691" rIns="91380" bIns="45691" anchor="ctr"/>
          <a:lstStyle/>
          <a:p>
            <a:pPr defTabSz="914400" fontAlgn="base">
              <a:lnSpc>
                <a:spcPct val="106000"/>
              </a:lnSpc>
              <a:spcBef>
                <a:spcPct val="0"/>
              </a:spcBef>
              <a:spcAft>
                <a:spcPct val="0"/>
              </a:spcAft>
              <a:buFont typeface="Wingdings 2" pitchFamily="18" charset="2"/>
              <a:buNone/>
              <a:defRPr/>
            </a:pPr>
            <a:endParaRPr lang="en-US" sz="2400">
              <a:solidFill>
                <a:srgbClr val="000000"/>
              </a:solidFill>
              <a:cs typeface="Arial" pitchFamily="34" charset="0"/>
            </a:endParaRPr>
          </a:p>
        </p:txBody>
      </p:sp>
      <p:pic>
        <p:nvPicPr>
          <p:cNvPr id="11" name="Picture 10"/>
          <p:cNvPicPr>
            <a:picLocks noChangeAspect="1"/>
          </p:cNvPicPr>
          <p:nvPr userDrawn="1"/>
        </p:nvPicPr>
        <p:blipFill>
          <a:blip r:embed="rId31" cstate="email">
            <a:extLst>
              <a:ext uri="{28A0092B-C50C-407E-A947-70E740481C1C}">
                <a14:useLocalDpi xmlns:a14="http://schemas.microsoft.com/office/drawing/2010/main" val="0"/>
              </a:ext>
            </a:extLst>
          </a:blip>
          <a:stretch>
            <a:fillRect/>
          </a:stretch>
        </p:blipFill>
        <p:spPr>
          <a:xfrm>
            <a:off x="414473" y="6613475"/>
            <a:ext cx="575537" cy="99169"/>
          </a:xfrm>
          <a:prstGeom prst="rect">
            <a:avLst/>
          </a:prstGeom>
        </p:spPr>
      </p:pic>
    </p:spTree>
    <p:extLst>
      <p:ext uri="{BB962C8B-B14F-4D97-AF65-F5344CB8AC3E}">
        <p14:creationId xmlns:p14="http://schemas.microsoft.com/office/powerpoint/2010/main" val="3875896054"/>
      </p:ext>
    </p:extLst>
  </p:cSld>
  <p:clrMap bg1="lt1" tx1="dk1" bg2="lt2" tx2="dk2" accent1="accent1" accent2="accent2" accent3="accent3" accent4="accent4" accent5="accent5" accent6="accent6" hlink="hlink" folHlink="folHlink"/>
  <p:sldLayoutIdLst>
    <p:sldLayoutId id="2147484329" r:id="rId1"/>
    <p:sldLayoutId id="2147484330" r:id="rId2"/>
    <p:sldLayoutId id="2147484331" r:id="rId3"/>
    <p:sldLayoutId id="2147484332" r:id="rId4"/>
    <p:sldLayoutId id="2147484333" r:id="rId5"/>
    <p:sldLayoutId id="2147484334" r:id="rId6"/>
    <p:sldLayoutId id="2147484335" r:id="rId7"/>
    <p:sldLayoutId id="2147484336" r:id="rId8"/>
    <p:sldLayoutId id="2147484337" r:id="rId9"/>
    <p:sldLayoutId id="2147484338" r:id="rId10"/>
    <p:sldLayoutId id="2147484339" r:id="rId11"/>
    <p:sldLayoutId id="2147484340" r:id="rId12"/>
    <p:sldLayoutId id="2147484341" r:id="rId13"/>
    <p:sldLayoutId id="2147484342" r:id="rId14"/>
    <p:sldLayoutId id="2147484343" r:id="rId15"/>
    <p:sldLayoutId id="2147484344" r:id="rId16"/>
    <p:sldLayoutId id="2147484345" r:id="rId17"/>
    <p:sldLayoutId id="2147484346" r:id="rId18"/>
    <p:sldLayoutId id="2147484347" r:id="rId19"/>
    <p:sldLayoutId id="2147484348" r:id="rId20"/>
    <p:sldLayoutId id="2147484349" r:id="rId21"/>
    <p:sldLayoutId id="2147484350" r:id="rId22"/>
    <p:sldLayoutId id="2147484351" r:id="rId23"/>
    <p:sldLayoutId id="2147484352" r:id="rId24"/>
    <p:sldLayoutId id="2147484353" r:id="rId25"/>
    <p:sldLayoutId id="2147484354" r:id="rId26"/>
    <p:sldLayoutId id="2147484355" r:id="rId27"/>
    <p:sldLayoutId id="2147484356" r:id="rId28"/>
    <p:sldLayoutId id="2147484357" r:id="rId29"/>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6897" algn="l" rtl="0" eaLnBrk="1" fontAlgn="base" hangingPunct="1">
        <a:spcBef>
          <a:spcPct val="0"/>
        </a:spcBef>
        <a:spcAft>
          <a:spcPct val="0"/>
        </a:spcAft>
        <a:defRPr sz="2400" b="1">
          <a:solidFill>
            <a:schemeClr val="tx1"/>
          </a:solidFill>
          <a:latin typeface="Arial" charset="0"/>
        </a:defRPr>
      </a:lvl6pPr>
      <a:lvl7pPr marL="913796" algn="l" rtl="0" eaLnBrk="1" fontAlgn="base" hangingPunct="1">
        <a:spcBef>
          <a:spcPct val="0"/>
        </a:spcBef>
        <a:spcAft>
          <a:spcPct val="0"/>
        </a:spcAft>
        <a:defRPr sz="2400" b="1">
          <a:solidFill>
            <a:schemeClr val="tx1"/>
          </a:solidFill>
          <a:latin typeface="Arial" charset="0"/>
        </a:defRPr>
      </a:lvl7pPr>
      <a:lvl8pPr marL="1370696" algn="l" rtl="0" eaLnBrk="1" fontAlgn="base" hangingPunct="1">
        <a:spcBef>
          <a:spcPct val="0"/>
        </a:spcBef>
        <a:spcAft>
          <a:spcPct val="0"/>
        </a:spcAft>
        <a:defRPr sz="2400" b="1">
          <a:solidFill>
            <a:schemeClr val="tx1"/>
          </a:solidFill>
          <a:latin typeface="Arial" charset="0"/>
        </a:defRPr>
      </a:lvl8pPr>
      <a:lvl9pPr marL="1827594" algn="l" rtl="0" eaLnBrk="1" fontAlgn="base" hangingPunct="1">
        <a:spcBef>
          <a:spcPct val="0"/>
        </a:spcBef>
        <a:spcAft>
          <a:spcPct val="0"/>
        </a:spcAft>
        <a:defRPr sz="2400" b="1">
          <a:solidFill>
            <a:schemeClr val="tx1"/>
          </a:solidFill>
          <a:latin typeface="Arial" charset="0"/>
        </a:defRPr>
      </a:lvl9pPr>
    </p:titleStyle>
    <p:bodyStyle>
      <a:lvl1pPr marL="342674" indent="-342674"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6862" indent="-225278"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6897" indent="-228453"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0589" indent="-222103"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1299" indent="-236383" algn="l" rtl="0" eaLnBrk="1" fontAlgn="base" hangingPunct="1">
        <a:spcBef>
          <a:spcPct val="20000"/>
        </a:spcBef>
        <a:spcAft>
          <a:spcPct val="0"/>
        </a:spcAft>
        <a:buClr>
          <a:schemeClr val="tx1"/>
        </a:buClr>
        <a:buChar char="–"/>
        <a:defRPr sz="1200">
          <a:solidFill>
            <a:schemeClr val="tx1"/>
          </a:solidFill>
          <a:latin typeface="+mn-lt"/>
        </a:defRPr>
      </a:lvl5pPr>
      <a:lvl6pPr marL="2178197" indent="-236383" algn="l" rtl="0" eaLnBrk="1" fontAlgn="base" hangingPunct="1">
        <a:spcBef>
          <a:spcPct val="20000"/>
        </a:spcBef>
        <a:spcAft>
          <a:spcPct val="0"/>
        </a:spcAft>
        <a:buClr>
          <a:schemeClr val="tx1"/>
        </a:buClr>
        <a:buChar char="–"/>
        <a:defRPr sz="1200">
          <a:solidFill>
            <a:schemeClr val="tx1"/>
          </a:solidFill>
          <a:latin typeface="+mn-lt"/>
        </a:defRPr>
      </a:lvl6pPr>
      <a:lvl7pPr marL="2635092" indent="-236383" algn="l" rtl="0" eaLnBrk="1" fontAlgn="base" hangingPunct="1">
        <a:spcBef>
          <a:spcPct val="20000"/>
        </a:spcBef>
        <a:spcAft>
          <a:spcPct val="0"/>
        </a:spcAft>
        <a:buClr>
          <a:schemeClr val="tx1"/>
        </a:buClr>
        <a:buChar char="–"/>
        <a:defRPr sz="1200">
          <a:solidFill>
            <a:schemeClr val="tx1"/>
          </a:solidFill>
          <a:latin typeface="+mn-lt"/>
        </a:defRPr>
      </a:lvl7pPr>
      <a:lvl8pPr marL="3091993" indent="-236383" algn="l" rtl="0" eaLnBrk="1" fontAlgn="base" hangingPunct="1">
        <a:spcBef>
          <a:spcPct val="20000"/>
        </a:spcBef>
        <a:spcAft>
          <a:spcPct val="0"/>
        </a:spcAft>
        <a:buClr>
          <a:schemeClr val="tx1"/>
        </a:buClr>
        <a:buChar char="–"/>
        <a:defRPr sz="1200">
          <a:solidFill>
            <a:schemeClr val="tx1"/>
          </a:solidFill>
          <a:latin typeface="+mn-lt"/>
        </a:defRPr>
      </a:lvl8pPr>
      <a:lvl9pPr marL="3548888" indent="-236383"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3796" rtl="0" eaLnBrk="1" latinLnBrk="0" hangingPunct="1">
        <a:defRPr sz="1800" kern="1200">
          <a:solidFill>
            <a:schemeClr val="tx1"/>
          </a:solidFill>
          <a:latin typeface="+mn-lt"/>
          <a:ea typeface="+mn-ea"/>
          <a:cs typeface="+mn-cs"/>
        </a:defRPr>
      </a:lvl1pPr>
      <a:lvl2pPr marL="456897" algn="l" defTabSz="913796" rtl="0" eaLnBrk="1" latinLnBrk="0" hangingPunct="1">
        <a:defRPr sz="1800" kern="1200">
          <a:solidFill>
            <a:schemeClr val="tx1"/>
          </a:solidFill>
          <a:latin typeface="+mn-lt"/>
          <a:ea typeface="+mn-ea"/>
          <a:cs typeface="+mn-cs"/>
        </a:defRPr>
      </a:lvl2pPr>
      <a:lvl3pPr marL="913796" algn="l" defTabSz="913796" rtl="0" eaLnBrk="1" latinLnBrk="0" hangingPunct="1">
        <a:defRPr sz="1800" kern="1200">
          <a:solidFill>
            <a:schemeClr val="tx1"/>
          </a:solidFill>
          <a:latin typeface="+mn-lt"/>
          <a:ea typeface="+mn-ea"/>
          <a:cs typeface="+mn-cs"/>
        </a:defRPr>
      </a:lvl3pPr>
      <a:lvl4pPr marL="1370696" algn="l" defTabSz="913796" rtl="0" eaLnBrk="1" latinLnBrk="0" hangingPunct="1">
        <a:defRPr sz="1800" kern="1200">
          <a:solidFill>
            <a:schemeClr val="tx1"/>
          </a:solidFill>
          <a:latin typeface="+mn-lt"/>
          <a:ea typeface="+mn-ea"/>
          <a:cs typeface="+mn-cs"/>
        </a:defRPr>
      </a:lvl4pPr>
      <a:lvl5pPr marL="1827594" algn="l" defTabSz="913796" rtl="0" eaLnBrk="1" latinLnBrk="0" hangingPunct="1">
        <a:defRPr sz="1800" kern="1200">
          <a:solidFill>
            <a:schemeClr val="tx1"/>
          </a:solidFill>
          <a:latin typeface="+mn-lt"/>
          <a:ea typeface="+mn-ea"/>
          <a:cs typeface="+mn-cs"/>
        </a:defRPr>
      </a:lvl5pPr>
      <a:lvl6pPr marL="2284489" algn="l" defTabSz="913796" rtl="0" eaLnBrk="1" latinLnBrk="0" hangingPunct="1">
        <a:defRPr sz="1800" kern="1200">
          <a:solidFill>
            <a:schemeClr val="tx1"/>
          </a:solidFill>
          <a:latin typeface="+mn-lt"/>
          <a:ea typeface="+mn-ea"/>
          <a:cs typeface="+mn-cs"/>
        </a:defRPr>
      </a:lvl6pPr>
      <a:lvl7pPr marL="2741388" algn="l" defTabSz="913796" rtl="0" eaLnBrk="1" latinLnBrk="0" hangingPunct="1">
        <a:defRPr sz="1800" kern="1200">
          <a:solidFill>
            <a:schemeClr val="tx1"/>
          </a:solidFill>
          <a:latin typeface="+mn-lt"/>
          <a:ea typeface="+mn-ea"/>
          <a:cs typeface="+mn-cs"/>
        </a:defRPr>
      </a:lvl7pPr>
      <a:lvl8pPr marL="3198284" algn="l" defTabSz="913796" rtl="0" eaLnBrk="1" latinLnBrk="0" hangingPunct="1">
        <a:defRPr sz="1800" kern="1200">
          <a:solidFill>
            <a:schemeClr val="tx1"/>
          </a:solidFill>
          <a:latin typeface="+mn-lt"/>
          <a:ea typeface="+mn-ea"/>
          <a:cs typeface="+mn-cs"/>
        </a:defRPr>
      </a:lvl8pPr>
      <a:lvl9pPr marL="3655182" algn="l" defTabSz="913796"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801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77" y="6558243"/>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a:solidFill>
                  <a:srgbClr val="000000"/>
                </a:solidFill>
                <a:cs typeface="Arial" pitchFamily="34" charset="0"/>
              </a:rPr>
              <a:t> </a:t>
            </a:r>
            <a:fld id="{6F983060-66CA-499A-99AE-BC40BACC11A0}" type="slidenum">
              <a:rPr lang="es-ES_tradnl" sz="120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a:solidFill>
                  <a:srgbClr val="000000"/>
                </a:solidFill>
                <a:cs typeface="Arial" pitchFamily="34" charset="0"/>
              </a:rPr>
              <a:t> </a:t>
            </a: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lIns="91380" tIns="45691" rIns="91380" bIns="45691"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73" y="6613477"/>
            <a:ext cx="575537" cy="99169"/>
          </a:xfrm>
          <a:prstGeom prst="rect">
            <a:avLst/>
          </a:prstGeom>
        </p:spPr>
      </p:pic>
    </p:spTree>
    <p:extLst>
      <p:ext uri="{BB962C8B-B14F-4D97-AF65-F5344CB8AC3E}">
        <p14:creationId xmlns:p14="http://schemas.microsoft.com/office/powerpoint/2010/main" val="2870638179"/>
      </p:ext>
    </p:extLst>
  </p:cSld>
  <p:clrMap bg1="lt1" tx1="dk1" bg2="lt2" tx2="dk2" accent1="accent1" accent2="accent2" accent3="accent3" accent4="accent4" accent5="accent5" accent6="accent6" hlink="hlink" folHlink="folHlink"/>
  <p:sldLayoutIdLst>
    <p:sldLayoutId id="2147484359" r:id="rId1"/>
    <p:sldLayoutId id="2147484360" r:id="rId2"/>
    <p:sldLayoutId id="2147484361" r:id="rId3"/>
    <p:sldLayoutId id="2147484362" r:id="rId4"/>
    <p:sldLayoutId id="2147484363" r:id="rId5"/>
    <p:sldLayoutId id="2147484364" r:id="rId6"/>
    <p:sldLayoutId id="2147484365" r:id="rId7"/>
    <p:sldLayoutId id="2147484366" r:id="rId8"/>
    <p:sldLayoutId id="2147484367" r:id="rId9"/>
    <p:sldLayoutId id="2147484368" r:id="rId10"/>
    <p:sldLayoutId id="2147484369" r:id="rId11"/>
    <p:sldLayoutId id="2147484370" r:id="rId12"/>
    <p:sldLayoutId id="2147484371" r:id="rId13"/>
    <p:sldLayoutId id="2147484372" r:id="rId14"/>
    <p:sldLayoutId id="2147484373" r:id="rId15"/>
    <p:sldLayoutId id="2147484374" r:id="rId16"/>
    <p:sldLayoutId id="2147484375" r:id="rId17"/>
    <p:sldLayoutId id="2147484376" r:id="rId18"/>
    <p:sldLayoutId id="2147484377" r:id="rId19"/>
    <p:sldLayoutId id="2147484378" r:id="rId20"/>
    <p:sldLayoutId id="2147484379" r:id="rId21"/>
    <p:sldLayoutId id="2147484380" r:id="rId22"/>
    <p:sldLayoutId id="2147484381" r:id="rId23"/>
    <p:sldLayoutId id="2147484382" r:id="rId24"/>
    <p:sldLayoutId id="2147484383" r:id="rId25"/>
    <p:sldLayoutId id="2147484384" r:id="rId26"/>
    <p:sldLayoutId id="2147484385" r:id="rId27"/>
    <p:sldLayoutId id="2147484386"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6897" algn="l" rtl="0" eaLnBrk="1" fontAlgn="base" hangingPunct="1">
        <a:spcBef>
          <a:spcPct val="0"/>
        </a:spcBef>
        <a:spcAft>
          <a:spcPct val="0"/>
        </a:spcAft>
        <a:defRPr sz="2400" b="1">
          <a:solidFill>
            <a:schemeClr val="tx1"/>
          </a:solidFill>
          <a:latin typeface="Arial" charset="0"/>
        </a:defRPr>
      </a:lvl6pPr>
      <a:lvl7pPr marL="913796" algn="l" rtl="0" eaLnBrk="1" fontAlgn="base" hangingPunct="1">
        <a:spcBef>
          <a:spcPct val="0"/>
        </a:spcBef>
        <a:spcAft>
          <a:spcPct val="0"/>
        </a:spcAft>
        <a:defRPr sz="2400" b="1">
          <a:solidFill>
            <a:schemeClr val="tx1"/>
          </a:solidFill>
          <a:latin typeface="Arial" charset="0"/>
        </a:defRPr>
      </a:lvl7pPr>
      <a:lvl8pPr marL="1370696" algn="l" rtl="0" eaLnBrk="1" fontAlgn="base" hangingPunct="1">
        <a:spcBef>
          <a:spcPct val="0"/>
        </a:spcBef>
        <a:spcAft>
          <a:spcPct val="0"/>
        </a:spcAft>
        <a:defRPr sz="2400" b="1">
          <a:solidFill>
            <a:schemeClr val="tx1"/>
          </a:solidFill>
          <a:latin typeface="Arial" charset="0"/>
        </a:defRPr>
      </a:lvl8pPr>
      <a:lvl9pPr marL="1827594" algn="l" rtl="0" eaLnBrk="1" fontAlgn="base" hangingPunct="1">
        <a:spcBef>
          <a:spcPct val="0"/>
        </a:spcBef>
        <a:spcAft>
          <a:spcPct val="0"/>
        </a:spcAft>
        <a:defRPr sz="2400" b="1">
          <a:solidFill>
            <a:schemeClr val="tx1"/>
          </a:solidFill>
          <a:latin typeface="Arial" charset="0"/>
        </a:defRPr>
      </a:lvl9pPr>
    </p:titleStyle>
    <p:bodyStyle>
      <a:lvl1pPr marL="342674" indent="-342674"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6862" indent="-225278"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6897" indent="-228453"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0589" indent="-222103"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1299" indent="-236383" algn="l" rtl="0" eaLnBrk="1" fontAlgn="base" hangingPunct="1">
        <a:spcBef>
          <a:spcPct val="20000"/>
        </a:spcBef>
        <a:spcAft>
          <a:spcPct val="0"/>
        </a:spcAft>
        <a:buClr>
          <a:schemeClr val="tx1"/>
        </a:buClr>
        <a:buChar char="–"/>
        <a:defRPr sz="1200">
          <a:solidFill>
            <a:schemeClr val="tx1"/>
          </a:solidFill>
          <a:latin typeface="+mn-lt"/>
        </a:defRPr>
      </a:lvl5pPr>
      <a:lvl6pPr marL="2178197" indent="-236383" algn="l" rtl="0" eaLnBrk="1" fontAlgn="base" hangingPunct="1">
        <a:spcBef>
          <a:spcPct val="20000"/>
        </a:spcBef>
        <a:spcAft>
          <a:spcPct val="0"/>
        </a:spcAft>
        <a:buClr>
          <a:schemeClr val="tx1"/>
        </a:buClr>
        <a:buChar char="–"/>
        <a:defRPr sz="1200">
          <a:solidFill>
            <a:schemeClr val="tx1"/>
          </a:solidFill>
          <a:latin typeface="+mn-lt"/>
        </a:defRPr>
      </a:lvl6pPr>
      <a:lvl7pPr marL="2635092" indent="-236383" algn="l" rtl="0" eaLnBrk="1" fontAlgn="base" hangingPunct="1">
        <a:spcBef>
          <a:spcPct val="20000"/>
        </a:spcBef>
        <a:spcAft>
          <a:spcPct val="0"/>
        </a:spcAft>
        <a:buClr>
          <a:schemeClr val="tx1"/>
        </a:buClr>
        <a:buChar char="–"/>
        <a:defRPr sz="1200">
          <a:solidFill>
            <a:schemeClr val="tx1"/>
          </a:solidFill>
          <a:latin typeface="+mn-lt"/>
        </a:defRPr>
      </a:lvl7pPr>
      <a:lvl8pPr marL="3091993" indent="-236383" algn="l" rtl="0" eaLnBrk="1" fontAlgn="base" hangingPunct="1">
        <a:spcBef>
          <a:spcPct val="20000"/>
        </a:spcBef>
        <a:spcAft>
          <a:spcPct val="0"/>
        </a:spcAft>
        <a:buClr>
          <a:schemeClr val="tx1"/>
        </a:buClr>
        <a:buChar char="–"/>
        <a:defRPr sz="1200">
          <a:solidFill>
            <a:schemeClr val="tx1"/>
          </a:solidFill>
          <a:latin typeface="+mn-lt"/>
        </a:defRPr>
      </a:lvl8pPr>
      <a:lvl9pPr marL="3548888" indent="-236383"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3796" rtl="0" eaLnBrk="1" latinLnBrk="0" hangingPunct="1">
        <a:defRPr sz="1800" kern="1200">
          <a:solidFill>
            <a:schemeClr val="tx1"/>
          </a:solidFill>
          <a:latin typeface="+mn-lt"/>
          <a:ea typeface="+mn-ea"/>
          <a:cs typeface="+mn-cs"/>
        </a:defRPr>
      </a:lvl1pPr>
      <a:lvl2pPr marL="456897" algn="l" defTabSz="913796" rtl="0" eaLnBrk="1" latinLnBrk="0" hangingPunct="1">
        <a:defRPr sz="1800" kern="1200">
          <a:solidFill>
            <a:schemeClr val="tx1"/>
          </a:solidFill>
          <a:latin typeface="+mn-lt"/>
          <a:ea typeface="+mn-ea"/>
          <a:cs typeface="+mn-cs"/>
        </a:defRPr>
      </a:lvl2pPr>
      <a:lvl3pPr marL="913796" algn="l" defTabSz="913796" rtl="0" eaLnBrk="1" latinLnBrk="0" hangingPunct="1">
        <a:defRPr sz="1800" kern="1200">
          <a:solidFill>
            <a:schemeClr val="tx1"/>
          </a:solidFill>
          <a:latin typeface="+mn-lt"/>
          <a:ea typeface="+mn-ea"/>
          <a:cs typeface="+mn-cs"/>
        </a:defRPr>
      </a:lvl3pPr>
      <a:lvl4pPr marL="1370696" algn="l" defTabSz="913796" rtl="0" eaLnBrk="1" latinLnBrk="0" hangingPunct="1">
        <a:defRPr sz="1800" kern="1200">
          <a:solidFill>
            <a:schemeClr val="tx1"/>
          </a:solidFill>
          <a:latin typeface="+mn-lt"/>
          <a:ea typeface="+mn-ea"/>
          <a:cs typeface="+mn-cs"/>
        </a:defRPr>
      </a:lvl4pPr>
      <a:lvl5pPr marL="1827594" algn="l" defTabSz="913796" rtl="0" eaLnBrk="1" latinLnBrk="0" hangingPunct="1">
        <a:defRPr sz="1800" kern="1200">
          <a:solidFill>
            <a:schemeClr val="tx1"/>
          </a:solidFill>
          <a:latin typeface="+mn-lt"/>
          <a:ea typeface="+mn-ea"/>
          <a:cs typeface="+mn-cs"/>
        </a:defRPr>
      </a:lvl5pPr>
      <a:lvl6pPr marL="2284489" algn="l" defTabSz="913796" rtl="0" eaLnBrk="1" latinLnBrk="0" hangingPunct="1">
        <a:defRPr sz="1800" kern="1200">
          <a:solidFill>
            <a:schemeClr val="tx1"/>
          </a:solidFill>
          <a:latin typeface="+mn-lt"/>
          <a:ea typeface="+mn-ea"/>
          <a:cs typeface="+mn-cs"/>
        </a:defRPr>
      </a:lvl6pPr>
      <a:lvl7pPr marL="2741388" algn="l" defTabSz="913796" rtl="0" eaLnBrk="1" latinLnBrk="0" hangingPunct="1">
        <a:defRPr sz="1800" kern="1200">
          <a:solidFill>
            <a:schemeClr val="tx1"/>
          </a:solidFill>
          <a:latin typeface="+mn-lt"/>
          <a:ea typeface="+mn-ea"/>
          <a:cs typeface="+mn-cs"/>
        </a:defRPr>
      </a:lvl7pPr>
      <a:lvl8pPr marL="3198284" algn="l" defTabSz="913796" rtl="0" eaLnBrk="1" latinLnBrk="0" hangingPunct="1">
        <a:defRPr sz="1800" kern="1200">
          <a:solidFill>
            <a:schemeClr val="tx1"/>
          </a:solidFill>
          <a:latin typeface="+mn-lt"/>
          <a:ea typeface="+mn-ea"/>
          <a:cs typeface="+mn-cs"/>
        </a:defRPr>
      </a:lvl8pPr>
      <a:lvl9pPr marL="3655182" algn="l" defTabSz="913796"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8005"/>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n-US" dirty="0" smtClean="0"/>
              <a:t>Click to edit Master title style</a:t>
            </a:r>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699717" name="Text Box 5"/>
          <p:cNvSpPr txBox="1">
            <a:spLocks noChangeArrowheads="1"/>
          </p:cNvSpPr>
          <p:nvPr/>
        </p:nvSpPr>
        <p:spPr bwMode="invGray">
          <a:xfrm>
            <a:off x="9207677" y="6558241"/>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n-US" sz="1200" dirty="0" smtClean="0">
                <a:solidFill>
                  <a:srgbClr val="000000"/>
                </a:solidFill>
                <a:cs typeface="Arial" pitchFamily="34" charset="0"/>
              </a:rPr>
              <a:t> </a:t>
            </a:r>
            <a:fld id="{6F983060-66CA-499A-99AE-BC40BACC11A0}" type="slidenum">
              <a:rPr lang="en-US" sz="120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n-US" sz="1200" dirty="0">
                <a:solidFill>
                  <a:srgbClr val="000000"/>
                </a:solidFill>
                <a:cs typeface="Arial" pitchFamily="34" charset="0"/>
              </a:rPr>
              <a:t> </a:t>
            </a: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lIns="91380" tIns="45691" rIns="91380" bIns="45691" anchor="ctr"/>
          <a:lstStyle/>
          <a:p>
            <a:pPr defTabSz="914400" fontAlgn="base">
              <a:lnSpc>
                <a:spcPct val="106000"/>
              </a:lnSpc>
              <a:spcBef>
                <a:spcPct val="0"/>
              </a:spcBef>
              <a:spcAft>
                <a:spcPct val="0"/>
              </a:spcAft>
              <a:buFont typeface="Wingdings 2" pitchFamily="18" charset="2"/>
              <a:buNone/>
              <a:defRPr/>
            </a:pPr>
            <a:endParaRPr lang="en-US" sz="240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73" y="6613475"/>
            <a:ext cx="575537" cy="99169"/>
          </a:xfrm>
          <a:prstGeom prst="rect">
            <a:avLst/>
          </a:prstGeom>
        </p:spPr>
      </p:pic>
    </p:spTree>
    <p:extLst>
      <p:ext uri="{BB962C8B-B14F-4D97-AF65-F5344CB8AC3E}">
        <p14:creationId xmlns:p14="http://schemas.microsoft.com/office/powerpoint/2010/main" val="2994716169"/>
      </p:ext>
    </p:extLst>
  </p:cSld>
  <p:clrMap bg1="lt1" tx1="dk1" bg2="lt2" tx2="dk2" accent1="accent1" accent2="accent2" accent3="accent3" accent4="accent4" accent5="accent5" accent6="accent6" hlink="hlink" folHlink="folHlink"/>
  <p:sldLayoutIdLst>
    <p:sldLayoutId id="2147484388" r:id="rId1"/>
    <p:sldLayoutId id="2147484389" r:id="rId2"/>
    <p:sldLayoutId id="2147484390" r:id="rId3"/>
    <p:sldLayoutId id="2147484391" r:id="rId4"/>
    <p:sldLayoutId id="2147484392" r:id="rId5"/>
    <p:sldLayoutId id="2147484393" r:id="rId6"/>
    <p:sldLayoutId id="2147484394" r:id="rId7"/>
    <p:sldLayoutId id="2147484395" r:id="rId8"/>
    <p:sldLayoutId id="2147484396" r:id="rId9"/>
    <p:sldLayoutId id="2147484397" r:id="rId10"/>
    <p:sldLayoutId id="2147484398" r:id="rId11"/>
    <p:sldLayoutId id="2147484399" r:id="rId12"/>
    <p:sldLayoutId id="2147484400" r:id="rId13"/>
    <p:sldLayoutId id="2147484401" r:id="rId14"/>
    <p:sldLayoutId id="2147484402" r:id="rId15"/>
    <p:sldLayoutId id="2147484403" r:id="rId16"/>
    <p:sldLayoutId id="2147484404" r:id="rId17"/>
    <p:sldLayoutId id="2147484405" r:id="rId18"/>
    <p:sldLayoutId id="2147484406" r:id="rId19"/>
    <p:sldLayoutId id="2147484407" r:id="rId20"/>
    <p:sldLayoutId id="2147484408" r:id="rId21"/>
    <p:sldLayoutId id="2147484409" r:id="rId22"/>
    <p:sldLayoutId id="2147484410" r:id="rId23"/>
    <p:sldLayoutId id="2147484411" r:id="rId24"/>
    <p:sldLayoutId id="2147484412" r:id="rId25"/>
    <p:sldLayoutId id="2147484413" r:id="rId26"/>
    <p:sldLayoutId id="2147484414" r:id="rId27"/>
    <p:sldLayoutId id="2147484415"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6897" algn="l" rtl="0" eaLnBrk="1" fontAlgn="base" hangingPunct="1">
        <a:spcBef>
          <a:spcPct val="0"/>
        </a:spcBef>
        <a:spcAft>
          <a:spcPct val="0"/>
        </a:spcAft>
        <a:defRPr sz="2400" b="1">
          <a:solidFill>
            <a:schemeClr val="tx1"/>
          </a:solidFill>
          <a:latin typeface="Arial" charset="0"/>
        </a:defRPr>
      </a:lvl6pPr>
      <a:lvl7pPr marL="913796" algn="l" rtl="0" eaLnBrk="1" fontAlgn="base" hangingPunct="1">
        <a:spcBef>
          <a:spcPct val="0"/>
        </a:spcBef>
        <a:spcAft>
          <a:spcPct val="0"/>
        </a:spcAft>
        <a:defRPr sz="2400" b="1">
          <a:solidFill>
            <a:schemeClr val="tx1"/>
          </a:solidFill>
          <a:latin typeface="Arial" charset="0"/>
        </a:defRPr>
      </a:lvl7pPr>
      <a:lvl8pPr marL="1370696" algn="l" rtl="0" eaLnBrk="1" fontAlgn="base" hangingPunct="1">
        <a:spcBef>
          <a:spcPct val="0"/>
        </a:spcBef>
        <a:spcAft>
          <a:spcPct val="0"/>
        </a:spcAft>
        <a:defRPr sz="2400" b="1">
          <a:solidFill>
            <a:schemeClr val="tx1"/>
          </a:solidFill>
          <a:latin typeface="Arial" charset="0"/>
        </a:defRPr>
      </a:lvl8pPr>
      <a:lvl9pPr marL="1827594" algn="l" rtl="0" eaLnBrk="1" fontAlgn="base" hangingPunct="1">
        <a:spcBef>
          <a:spcPct val="0"/>
        </a:spcBef>
        <a:spcAft>
          <a:spcPct val="0"/>
        </a:spcAft>
        <a:defRPr sz="2400" b="1">
          <a:solidFill>
            <a:schemeClr val="tx1"/>
          </a:solidFill>
          <a:latin typeface="Arial" charset="0"/>
        </a:defRPr>
      </a:lvl9pPr>
    </p:titleStyle>
    <p:bodyStyle>
      <a:lvl1pPr marL="342674" indent="-342674"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6862" indent="-225278"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6897" indent="-228453"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0589" indent="-222103"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1299" indent="-236383" algn="l" rtl="0" eaLnBrk="1" fontAlgn="base" hangingPunct="1">
        <a:spcBef>
          <a:spcPct val="20000"/>
        </a:spcBef>
        <a:spcAft>
          <a:spcPct val="0"/>
        </a:spcAft>
        <a:buClr>
          <a:schemeClr val="tx1"/>
        </a:buClr>
        <a:buChar char="–"/>
        <a:defRPr sz="1200">
          <a:solidFill>
            <a:schemeClr val="tx1"/>
          </a:solidFill>
          <a:latin typeface="+mn-lt"/>
        </a:defRPr>
      </a:lvl5pPr>
      <a:lvl6pPr marL="2178197" indent="-236383" algn="l" rtl="0" eaLnBrk="1" fontAlgn="base" hangingPunct="1">
        <a:spcBef>
          <a:spcPct val="20000"/>
        </a:spcBef>
        <a:spcAft>
          <a:spcPct val="0"/>
        </a:spcAft>
        <a:buClr>
          <a:schemeClr val="tx1"/>
        </a:buClr>
        <a:buChar char="–"/>
        <a:defRPr sz="1200">
          <a:solidFill>
            <a:schemeClr val="tx1"/>
          </a:solidFill>
          <a:latin typeface="+mn-lt"/>
        </a:defRPr>
      </a:lvl6pPr>
      <a:lvl7pPr marL="2635092" indent="-236383" algn="l" rtl="0" eaLnBrk="1" fontAlgn="base" hangingPunct="1">
        <a:spcBef>
          <a:spcPct val="20000"/>
        </a:spcBef>
        <a:spcAft>
          <a:spcPct val="0"/>
        </a:spcAft>
        <a:buClr>
          <a:schemeClr val="tx1"/>
        </a:buClr>
        <a:buChar char="–"/>
        <a:defRPr sz="1200">
          <a:solidFill>
            <a:schemeClr val="tx1"/>
          </a:solidFill>
          <a:latin typeface="+mn-lt"/>
        </a:defRPr>
      </a:lvl7pPr>
      <a:lvl8pPr marL="3091993" indent="-236383" algn="l" rtl="0" eaLnBrk="1" fontAlgn="base" hangingPunct="1">
        <a:spcBef>
          <a:spcPct val="20000"/>
        </a:spcBef>
        <a:spcAft>
          <a:spcPct val="0"/>
        </a:spcAft>
        <a:buClr>
          <a:schemeClr val="tx1"/>
        </a:buClr>
        <a:buChar char="–"/>
        <a:defRPr sz="1200">
          <a:solidFill>
            <a:schemeClr val="tx1"/>
          </a:solidFill>
          <a:latin typeface="+mn-lt"/>
        </a:defRPr>
      </a:lvl8pPr>
      <a:lvl9pPr marL="3548888" indent="-236383"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3796" rtl="0" eaLnBrk="1" latinLnBrk="0" hangingPunct="1">
        <a:defRPr sz="1800" kern="1200">
          <a:solidFill>
            <a:schemeClr val="tx1"/>
          </a:solidFill>
          <a:latin typeface="+mn-lt"/>
          <a:ea typeface="+mn-ea"/>
          <a:cs typeface="+mn-cs"/>
        </a:defRPr>
      </a:lvl1pPr>
      <a:lvl2pPr marL="456897" algn="l" defTabSz="913796" rtl="0" eaLnBrk="1" latinLnBrk="0" hangingPunct="1">
        <a:defRPr sz="1800" kern="1200">
          <a:solidFill>
            <a:schemeClr val="tx1"/>
          </a:solidFill>
          <a:latin typeface="+mn-lt"/>
          <a:ea typeface="+mn-ea"/>
          <a:cs typeface="+mn-cs"/>
        </a:defRPr>
      </a:lvl2pPr>
      <a:lvl3pPr marL="913796" algn="l" defTabSz="913796" rtl="0" eaLnBrk="1" latinLnBrk="0" hangingPunct="1">
        <a:defRPr sz="1800" kern="1200">
          <a:solidFill>
            <a:schemeClr val="tx1"/>
          </a:solidFill>
          <a:latin typeface="+mn-lt"/>
          <a:ea typeface="+mn-ea"/>
          <a:cs typeface="+mn-cs"/>
        </a:defRPr>
      </a:lvl3pPr>
      <a:lvl4pPr marL="1370696" algn="l" defTabSz="913796" rtl="0" eaLnBrk="1" latinLnBrk="0" hangingPunct="1">
        <a:defRPr sz="1800" kern="1200">
          <a:solidFill>
            <a:schemeClr val="tx1"/>
          </a:solidFill>
          <a:latin typeface="+mn-lt"/>
          <a:ea typeface="+mn-ea"/>
          <a:cs typeface="+mn-cs"/>
        </a:defRPr>
      </a:lvl4pPr>
      <a:lvl5pPr marL="1827594" algn="l" defTabSz="913796" rtl="0" eaLnBrk="1" latinLnBrk="0" hangingPunct="1">
        <a:defRPr sz="1800" kern="1200">
          <a:solidFill>
            <a:schemeClr val="tx1"/>
          </a:solidFill>
          <a:latin typeface="+mn-lt"/>
          <a:ea typeface="+mn-ea"/>
          <a:cs typeface="+mn-cs"/>
        </a:defRPr>
      </a:lvl5pPr>
      <a:lvl6pPr marL="2284489" algn="l" defTabSz="913796" rtl="0" eaLnBrk="1" latinLnBrk="0" hangingPunct="1">
        <a:defRPr sz="1800" kern="1200">
          <a:solidFill>
            <a:schemeClr val="tx1"/>
          </a:solidFill>
          <a:latin typeface="+mn-lt"/>
          <a:ea typeface="+mn-ea"/>
          <a:cs typeface="+mn-cs"/>
        </a:defRPr>
      </a:lvl6pPr>
      <a:lvl7pPr marL="2741388" algn="l" defTabSz="913796" rtl="0" eaLnBrk="1" latinLnBrk="0" hangingPunct="1">
        <a:defRPr sz="1800" kern="1200">
          <a:solidFill>
            <a:schemeClr val="tx1"/>
          </a:solidFill>
          <a:latin typeface="+mn-lt"/>
          <a:ea typeface="+mn-ea"/>
          <a:cs typeface="+mn-cs"/>
        </a:defRPr>
      </a:lvl7pPr>
      <a:lvl8pPr marL="3198284" algn="l" defTabSz="913796" rtl="0" eaLnBrk="1" latinLnBrk="0" hangingPunct="1">
        <a:defRPr sz="1800" kern="1200">
          <a:solidFill>
            <a:schemeClr val="tx1"/>
          </a:solidFill>
          <a:latin typeface="+mn-lt"/>
          <a:ea typeface="+mn-ea"/>
          <a:cs typeface="+mn-cs"/>
        </a:defRPr>
      </a:lvl8pPr>
      <a:lvl9pPr marL="3655182" algn="l" defTabSz="913796"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273219" y="189302"/>
            <a:ext cx="9323074" cy="84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title style</a:t>
            </a:r>
          </a:p>
        </p:txBody>
      </p:sp>
      <p:sp>
        <p:nvSpPr>
          <p:cNvPr id="1027" name="Text Placeholder 2"/>
          <p:cNvSpPr>
            <a:spLocks noGrp="1"/>
          </p:cNvSpPr>
          <p:nvPr>
            <p:ph type="body" idx="1"/>
          </p:nvPr>
        </p:nvSpPr>
        <p:spPr bwMode="auto">
          <a:xfrm>
            <a:off x="484596" y="1159576"/>
            <a:ext cx="8935252" cy="5381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7" name="Slide Number Placeholder 9"/>
          <p:cNvSpPr>
            <a:spLocks noGrp="1"/>
          </p:cNvSpPr>
          <p:nvPr>
            <p:ph type="sldNum" sz="quarter" idx="4"/>
          </p:nvPr>
        </p:nvSpPr>
        <p:spPr>
          <a:xfrm>
            <a:off x="450205" y="6554108"/>
            <a:ext cx="306387" cy="144247"/>
          </a:xfrm>
          <a:prstGeom prst="rect">
            <a:avLst/>
          </a:prstGeom>
        </p:spPr>
        <p:txBody>
          <a:bodyPr vert="horz" wrap="square" lIns="0" tIns="0" rIns="0" bIns="0" numCol="1" anchor="t" anchorCtr="0" compatLnSpc="1">
            <a:prstTxWarp prst="textNoShape">
              <a:avLst/>
            </a:prstTxWarp>
            <a:noAutofit/>
          </a:bodyPr>
          <a:lstStyle>
            <a:lvl1pPr>
              <a:lnSpc>
                <a:spcPts val="1059"/>
              </a:lnSpc>
              <a:defRPr sz="882" b="1">
                <a:solidFill>
                  <a:schemeClr val="tx2"/>
                </a:solidFill>
              </a:defRPr>
            </a:lvl1pPr>
          </a:lstStyle>
          <a:p>
            <a:pPr defTabSz="806684" fontAlgn="base">
              <a:spcBef>
                <a:spcPct val="0"/>
              </a:spcBef>
              <a:spcAft>
                <a:spcPct val="0"/>
              </a:spcAft>
              <a:defRPr/>
            </a:pPr>
            <a:fld id="{BEB0F5FB-1EB5-48D3-A794-3795454A5502}" type="slidenum">
              <a:rPr lang="en-US" smtClean="0">
                <a:solidFill>
                  <a:srgbClr val="002776"/>
                </a:solidFill>
                <a:cs typeface="Arial" charset="0"/>
              </a:rPr>
              <a:pPr defTabSz="806684" fontAlgn="base">
                <a:spcBef>
                  <a:spcPct val="0"/>
                </a:spcBef>
                <a:spcAft>
                  <a:spcPct val="0"/>
                </a:spcAft>
                <a:defRPr/>
              </a:pPr>
              <a:t>‹#›</a:t>
            </a:fld>
            <a:endParaRPr lang="en-US" dirty="0">
              <a:solidFill>
                <a:srgbClr val="002776"/>
              </a:solidFill>
              <a:cs typeface="Arial" charset="0"/>
            </a:endParaRPr>
          </a:p>
        </p:txBody>
      </p:sp>
      <p:sp>
        <p:nvSpPr>
          <p:cNvPr id="10" name="Footer Placeholder 10"/>
          <p:cNvSpPr>
            <a:spLocks noGrp="1"/>
          </p:cNvSpPr>
          <p:nvPr>
            <p:ph type="ftr" sz="quarter" idx="3"/>
          </p:nvPr>
        </p:nvSpPr>
        <p:spPr>
          <a:xfrm>
            <a:off x="836313" y="6554108"/>
            <a:ext cx="4677095" cy="144247"/>
          </a:xfrm>
          <a:prstGeom prst="rect">
            <a:avLst/>
          </a:prstGeom>
        </p:spPr>
        <p:txBody>
          <a:bodyPr vert="horz" wrap="square" lIns="0" tIns="0" rIns="0" bIns="0" numCol="1" anchor="t" anchorCtr="0" compatLnSpc="1">
            <a:prstTxWarp prst="textNoShape">
              <a:avLst/>
            </a:prstTxWarp>
            <a:noAutofit/>
          </a:bodyPr>
          <a:lstStyle>
            <a:lvl1pPr>
              <a:lnSpc>
                <a:spcPts val="1059"/>
              </a:lnSpc>
              <a:defRPr sz="882">
                <a:solidFill>
                  <a:schemeClr val="tx2"/>
                </a:solidFill>
              </a:defRPr>
            </a:lvl1pPr>
          </a:lstStyle>
          <a:p>
            <a:pPr defTabSz="806684" fontAlgn="base">
              <a:spcBef>
                <a:spcPct val="0"/>
              </a:spcBef>
              <a:spcAft>
                <a:spcPct val="0"/>
              </a:spcAft>
              <a:defRPr/>
            </a:pPr>
            <a:endParaRPr lang="en-US" dirty="0">
              <a:solidFill>
                <a:srgbClr val="002776"/>
              </a:solidFill>
              <a:cs typeface="Arial" charset="0"/>
            </a:endParaRPr>
          </a:p>
        </p:txBody>
      </p:sp>
      <p:pic>
        <p:nvPicPr>
          <p:cNvPr id="1030" name="Picture 5" descr="DEL_PRI_RGB"/>
          <p:cNvPicPr>
            <a:picLocks noChangeArrowheads="1"/>
          </p:cNvPicPr>
          <p:nvPr/>
        </p:nvPicPr>
        <p:blipFill>
          <a:blip r:embed="rId1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711093" y="6605175"/>
            <a:ext cx="779877" cy="1587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11992285"/>
      </p:ext>
    </p:extLst>
  </p:cSld>
  <p:clrMap bg1="lt1" tx1="dk1" bg2="lt2" tx2="dk2" accent1="accent1" accent2="accent2" accent3="accent3" accent4="accent4" accent5="accent5" accent6="accent6" hlink="hlink" folHlink="folHlink"/>
  <p:sldLayoutIdLst>
    <p:sldLayoutId id="2147484417" r:id="rId1"/>
    <p:sldLayoutId id="2147484418" r:id="rId2"/>
    <p:sldLayoutId id="2147484419" r:id="rId3"/>
    <p:sldLayoutId id="2147484420" r:id="rId4"/>
    <p:sldLayoutId id="2147484421" r:id="rId5"/>
    <p:sldLayoutId id="2147484422" r:id="rId6"/>
    <p:sldLayoutId id="2147484423" r:id="rId7"/>
    <p:sldLayoutId id="2147484424" r:id="rId8"/>
    <p:sldLayoutId id="2147484425" r:id="rId9"/>
    <p:sldLayoutId id="2147484426" r:id="rId10"/>
    <p:sldLayoutId id="2147484427" r:id="rId11"/>
    <p:sldLayoutId id="2147484428" r:id="rId12"/>
    <p:sldLayoutId id="2147484429" r:id="rId13"/>
  </p:sldLayoutIdLst>
  <p:timing>
    <p:tnLst>
      <p:par>
        <p:cTn id="1" dur="indefinite" restart="never" nodeType="tmRoot"/>
      </p:par>
    </p:tnLst>
  </p:timing>
  <p:hf hdr="0" ftr="0" dt="0"/>
  <p:txStyles>
    <p:titleStyle>
      <a:lvl1pPr algn="l" defTabSz="896876" rtl="0" eaLnBrk="0" fontAlgn="base" hangingPunct="0">
        <a:lnSpc>
          <a:spcPct val="100000"/>
        </a:lnSpc>
        <a:spcBef>
          <a:spcPct val="0"/>
        </a:spcBef>
        <a:spcAft>
          <a:spcPct val="0"/>
        </a:spcAft>
        <a:defRPr sz="1941" b="1">
          <a:solidFill>
            <a:schemeClr val="tx2"/>
          </a:solidFill>
          <a:latin typeface="+mj-lt"/>
          <a:ea typeface="+mj-ea"/>
          <a:cs typeface="+mj-cs"/>
        </a:defRPr>
      </a:lvl1pPr>
      <a:lvl2pPr algn="l" defTabSz="896876" rtl="0" eaLnBrk="0" fontAlgn="base" hangingPunct="0">
        <a:lnSpc>
          <a:spcPts val="2998"/>
        </a:lnSpc>
        <a:spcBef>
          <a:spcPct val="0"/>
        </a:spcBef>
        <a:spcAft>
          <a:spcPct val="0"/>
        </a:spcAft>
        <a:defRPr sz="2294" b="1">
          <a:solidFill>
            <a:schemeClr val="tx2"/>
          </a:solidFill>
          <a:latin typeface="Arial" charset="0"/>
        </a:defRPr>
      </a:lvl2pPr>
      <a:lvl3pPr algn="l" defTabSz="896876" rtl="0" eaLnBrk="0" fontAlgn="base" hangingPunct="0">
        <a:lnSpc>
          <a:spcPts val="2998"/>
        </a:lnSpc>
        <a:spcBef>
          <a:spcPct val="0"/>
        </a:spcBef>
        <a:spcAft>
          <a:spcPct val="0"/>
        </a:spcAft>
        <a:defRPr sz="2294" b="1">
          <a:solidFill>
            <a:schemeClr val="tx2"/>
          </a:solidFill>
          <a:latin typeface="Arial" charset="0"/>
        </a:defRPr>
      </a:lvl3pPr>
      <a:lvl4pPr algn="l" defTabSz="896876" rtl="0" eaLnBrk="0" fontAlgn="base" hangingPunct="0">
        <a:lnSpc>
          <a:spcPts val="2998"/>
        </a:lnSpc>
        <a:spcBef>
          <a:spcPct val="0"/>
        </a:spcBef>
        <a:spcAft>
          <a:spcPct val="0"/>
        </a:spcAft>
        <a:defRPr sz="2294" b="1">
          <a:solidFill>
            <a:schemeClr val="tx2"/>
          </a:solidFill>
          <a:latin typeface="Arial" charset="0"/>
        </a:defRPr>
      </a:lvl4pPr>
      <a:lvl5pPr algn="l" defTabSz="896876" rtl="0" eaLnBrk="0" fontAlgn="base" hangingPunct="0">
        <a:lnSpc>
          <a:spcPts val="2998"/>
        </a:lnSpc>
        <a:spcBef>
          <a:spcPct val="0"/>
        </a:spcBef>
        <a:spcAft>
          <a:spcPct val="0"/>
        </a:spcAft>
        <a:defRPr sz="2294" b="1">
          <a:solidFill>
            <a:schemeClr val="tx2"/>
          </a:solidFill>
          <a:latin typeface="Arial" charset="0"/>
        </a:defRPr>
      </a:lvl5pPr>
      <a:lvl6pPr marL="402898" algn="l" defTabSz="898129" rtl="0" eaLnBrk="0" fontAlgn="base" hangingPunct="0">
        <a:lnSpc>
          <a:spcPts val="2998"/>
        </a:lnSpc>
        <a:spcBef>
          <a:spcPct val="0"/>
        </a:spcBef>
        <a:spcAft>
          <a:spcPct val="0"/>
        </a:spcAft>
        <a:defRPr sz="2294" b="1">
          <a:solidFill>
            <a:schemeClr val="tx2"/>
          </a:solidFill>
          <a:latin typeface="Arial" charset="0"/>
        </a:defRPr>
      </a:lvl6pPr>
      <a:lvl7pPr marL="805801" algn="l" defTabSz="898129" rtl="0" eaLnBrk="0" fontAlgn="base" hangingPunct="0">
        <a:lnSpc>
          <a:spcPts val="2998"/>
        </a:lnSpc>
        <a:spcBef>
          <a:spcPct val="0"/>
        </a:spcBef>
        <a:spcAft>
          <a:spcPct val="0"/>
        </a:spcAft>
        <a:defRPr sz="2294" b="1">
          <a:solidFill>
            <a:schemeClr val="tx2"/>
          </a:solidFill>
          <a:latin typeface="Arial" charset="0"/>
        </a:defRPr>
      </a:lvl7pPr>
      <a:lvl8pPr marL="1208699" algn="l" defTabSz="898129" rtl="0" eaLnBrk="0" fontAlgn="base" hangingPunct="0">
        <a:lnSpc>
          <a:spcPts val="2998"/>
        </a:lnSpc>
        <a:spcBef>
          <a:spcPct val="0"/>
        </a:spcBef>
        <a:spcAft>
          <a:spcPct val="0"/>
        </a:spcAft>
        <a:defRPr sz="2294" b="1">
          <a:solidFill>
            <a:schemeClr val="tx2"/>
          </a:solidFill>
          <a:latin typeface="Arial" charset="0"/>
        </a:defRPr>
      </a:lvl8pPr>
      <a:lvl9pPr marL="1611598" algn="l" defTabSz="898129" rtl="0" eaLnBrk="0" fontAlgn="base" hangingPunct="0">
        <a:lnSpc>
          <a:spcPts val="2998"/>
        </a:lnSpc>
        <a:spcBef>
          <a:spcPct val="0"/>
        </a:spcBef>
        <a:spcAft>
          <a:spcPct val="0"/>
        </a:spcAft>
        <a:defRPr sz="2294" b="1">
          <a:solidFill>
            <a:schemeClr val="tx2"/>
          </a:solidFill>
          <a:latin typeface="Arial" charset="0"/>
        </a:defRPr>
      </a:lvl9pPr>
    </p:titleStyle>
    <p:bodyStyle>
      <a:lvl1pPr marL="335803" indent="-335803" algn="l" defTabSz="896876" rtl="0" eaLnBrk="0" fontAlgn="base" hangingPunct="0">
        <a:spcBef>
          <a:spcPct val="0"/>
        </a:spcBef>
        <a:spcAft>
          <a:spcPts val="265"/>
        </a:spcAft>
        <a:buFont typeface="Arial" charset="0"/>
        <a:defRPr sz="2206">
          <a:solidFill>
            <a:schemeClr val="tx2"/>
          </a:solidFill>
          <a:latin typeface="+mn-lt"/>
          <a:ea typeface="+mn-ea"/>
          <a:cs typeface="+mn-cs"/>
        </a:defRPr>
      </a:lvl1pPr>
      <a:lvl2pPr marL="177695" indent="-177695" algn="l" defTabSz="896876" rtl="0" eaLnBrk="0" fontAlgn="base" hangingPunct="0">
        <a:spcBef>
          <a:spcPct val="0"/>
        </a:spcBef>
        <a:spcAft>
          <a:spcPts val="265"/>
        </a:spcAft>
        <a:buFont typeface="Arial" charset="0"/>
        <a:buChar char="•"/>
        <a:defRPr sz="2206">
          <a:solidFill>
            <a:schemeClr val="tx2"/>
          </a:solidFill>
          <a:latin typeface="+mn-lt"/>
        </a:defRPr>
      </a:lvl2pPr>
      <a:lvl3pPr marL="349794" indent="-170700" algn="l" defTabSz="896876" rtl="0" eaLnBrk="0" fontAlgn="base" hangingPunct="0">
        <a:spcBef>
          <a:spcPct val="0"/>
        </a:spcBef>
        <a:spcAft>
          <a:spcPts val="265"/>
        </a:spcAft>
        <a:buFont typeface="Arial" charset="0"/>
        <a:buChar char="‒"/>
        <a:defRPr sz="2206">
          <a:solidFill>
            <a:schemeClr val="tx2"/>
          </a:solidFill>
          <a:latin typeface="+mn-lt"/>
        </a:defRPr>
      </a:lvl3pPr>
      <a:lvl4pPr marL="528888" indent="-177695" algn="l" defTabSz="896876" rtl="0" eaLnBrk="0" fontAlgn="base" hangingPunct="0">
        <a:spcBef>
          <a:spcPct val="0"/>
        </a:spcBef>
        <a:spcAft>
          <a:spcPts val="529"/>
        </a:spcAft>
        <a:buFont typeface="Arial" charset="0"/>
        <a:buChar char="•"/>
        <a:defRPr sz="1764">
          <a:solidFill>
            <a:schemeClr val="tx2"/>
          </a:solidFill>
          <a:latin typeface="+mn-lt"/>
        </a:defRPr>
      </a:lvl4pPr>
      <a:lvl5pPr marL="698191" indent="-167902" algn="l" defTabSz="896876" rtl="0" eaLnBrk="0" fontAlgn="base" hangingPunct="0">
        <a:spcBef>
          <a:spcPct val="0"/>
        </a:spcBef>
        <a:spcAft>
          <a:spcPts val="529"/>
        </a:spcAft>
        <a:buFont typeface="Arial" charset="0"/>
        <a:buChar char="‒"/>
        <a:defRPr sz="1764">
          <a:solidFill>
            <a:schemeClr val="tx2"/>
          </a:solidFill>
          <a:latin typeface="+mn-lt"/>
        </a:defRPr>
      </a:lvl5pPr>
      <a:lvl6pPr marL="1102377" indent="-169276" algn="l" defTabSz="898129" rtl="0" eaLnBrk="0" fontAlgn="base" hangingPunct="0">
        <a:spcBef>
          <a:spcPct val="0"/>
        </a:spcBef>
        <a:spcAft>
          <a:spcPts val="529"/>
        </a:spcAft>
        <a:buFont typeface="Arial" charset="0"/>
        <a:buChar char="‒"/>
        <a:defRPr sz="1764">
          <a:solidFill>
            <a:schemeClr val="tx2"/>
          </a:solidFill>
          <a:latin typeface="+mn-lt"/>
        </a:defRPr>
      </a:lvl6pPr>
      <a:lvl7pPr marL="1505278" indent="-169276" algn="l" defTabSz="898129" rtl="0" eaLnBrk="0" fontAlgn="base" hangingPunct="0">
        <a:spcBef>
          <a:spcPct val="0"/>
        </a:spcBef>
        <a:spcAft>
          <a:spcPts val="529"/>
        </a:spcAft>
        <a:buFont typeface="Arial" charset="0"/>
        <a:buChar char="‒"/>
        <a:defRPr sz="1764">
          <a:solidFill>
            <a:schemeClr val="tx2"/>
          </a:solidFill>
          <a:latin typeface="+mn-lt"/>
        </a:defRPr>
      </a:lvl7pPr>
      <a:lvl8pPr marL="1908177" indent="-169276" algn="l" defTabSz="898129" rtl="0" eaLnBrk="0" fontAlgn="base" hangingPunct="0">
        <a:spcBef>
          <a:spcPct val="0"/>
        </a:spcBef>
        <a:spcAft>
          <a:spcPts val="529"/>
        </a:spcAft>
        <a:buFont typeface="Arial" charset="0"/>
        <a:buChar char="‒"/>
        <a:defRPr sz="1764">
          <a:solidFill>
            <a:schemeClr val="tx2"/>
          </a:solidFill>
          <a:latin typeface="+mn-lt"/>
        </a:defRPr>
      </a:lvl8pPr>
      <a:lvl9pPr marL="2311076" indent="-169276" algn="l" defTabSz="898129" rtl="0" eaLnBrk="0" fontAlgn="base" hangingPunct="0">
        <a:spcBef>
          <a:spcPct val="0"/>
        </a:spcBef>
        <a:spcAft>
          <a:spcPts val="529"/>
        </a:spcAft>
        <a:buFont typeface="Arial" charset="0"/>
        <a:buChar char="‒"/>
        <a:defRPr sz="1764">
          <a:solidFill>
            <a:schemeClr val="tx2"/>
          </a:solidFill>
          <a:latin typeface="+mn-lt"/>
        </a:defRPr>
      </a:lvl9pPr>
    </p:bodyStyle>
    <p:otherStyle>
      <a:defPPr>
        <a:defRPr lang="es-CL"/>
      </a:defPPr>
      <a:lvl1pPr marL="0" algn="l" defTabSz="805801" rtl="0" eaLnBrk="1" latinLnBrk="0" hangingPunct="1">
        <a:defRPr sz="1588" kern="1200">
          <a:solidFill>
            <a:schemeClr val="tx1"/>
          </a:solidFill>
          <a:latin typeface="+mn-lt"/>
          <a:ea typeface="+mn-ea"/>
          <a:cs typeface="+mn-cs"/>
        </a:defRPr>
      </a:lvl1pPr>
      <a:lvl2pPr marL="402898" algn="l" defTabSz="805801" rtl="0" eaLnBrk="1" latinLnBrk="0" hangingPunct="1">
        <a:defRPr sz="1588" kern="1200">
          <a:solidFill>
            <a:schemeClr val="tx1"/>
          </a:solidFill>
          <a:latin typeface="+mn-lt"/>
          <a:ea typeface="+mn-ea"/>
          <a:cs typeface="+mn-cs"/>
        </a:defRPr>
      </a:lvl2pPr>
      <a:lvl3pPr marL="805801" algn="l" defTabSz="805801" rtl="0" eaLnBrk="1" latinLnBrk="0" hangingPunct="1">
        <a:defRPr sz="1588" kern="1200">
          <a:solidFill>
            <a:schemeClr val="tx1"/>
          </a:solidFill>
          <a:latin typeface="+mn-lt"/>
          <a:ea typeface="+mn-ea"/>
          <a:cs typeface="+mn-cs"/>
        </a:defRPr>
      </a:lvl3pPr>
      <a:lvl4pPr marL="1208699" algn="l" defTabSz="805801" rtl="0" eaLnBrk="1" latinLnBrk="0" hangingPunct="1">
        <a:defRPr sz="1588" kern="1200">
          <a:solidFill>
            <a:schemeClr val="tx1"/>
          </a:solidFill>
          <a:latin typeface="+mn-lt"/>
          <a:ea typeface="+mn-ea"/>
          <a:cs typeface="+mn-cs"/>
        </a:defRPr>
      </a:lvl4pPr>
      <a:lvl5pPr marL="1611598" algn="l" defTabSz="805801" rtl="0" eaLnBrk="1" latinLnBrk="0" hangingPunct="1">
        <a:defRPr sz="1588" kern="1200">
          <a:solidFill>
            <a:schemeClr val="tx1"/>
          </a:solidFill>
          <a:latin typeface="+mn-lt"/>
          <a:ea typeface="+mn-ea"/>
          <a:cs typeface="+mn-cs"/>
        </a:defRPr>
      </a:lvl5pPr>
      <a:lvl6pPr marL="2014496" algn="l" defTabSz="805801" rtl="0" eaLnBrk="1" latinLnBrk="0" hangingPunct="1">
        <a:defRPr sz="1588" kern="1200">
          <a:solidFill>
            <a:schemeClr val="tx1"/>
          </a:solidFill>
          <a:latin typeface="+mn-lt"/>
          <a:ea typeface="+mn-ea"/>
          <a:cs typeface="+mn-cs"/>
        </a:defRPr>
      </a:lvl6pPr>
      <a:lvl7pPr marL="2417397" algn="l" defTabSz="805801" rtl="0" eaLnBrk="1" latinLnBrk="0" hangingPunct="1">
        <a:defRPr sz="1588" kern="1200">
          <a:solidFill>
            <a:schemeClr val="tx1"/>
          </a:solidFill>
          <a:latin typeface="+mn-lt"/>
          <a:ea typeface="+mn-ea"/>
          <a:cs typeface="+mn-cs"/>
        </a:defRPr>
      </a:lvl7pPr>
      <a:lvl8pPr marL="2820296" algn="l" defTabSz="805801" rtl="0" eaLnBrk="1" latinLnBrk="0" hangingPunct="1">
        <a:defRPr sz="1588" kern="1200">
          <a:solidFill>
            <a:schemeClr val="tx1"/>
          </a:solidFill>
          <a:latin typeface="+mn-lt"/>
          <a:ea typeface="+mn-ea"/>
          <a:cs typeface="+mn-cs"/>
        </a:defRPr>
      </a:lvl8pPr>
      <a:lvl9pPr marL="3223194" algn="l" defTabSz="805801" rtl="0" eaLnBrk="1" latinLnBrk="0" hangingPunct="1">
        <a:defRPr sz="1588"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5" name="4 Marcador de pie de página"/>
          <p:cNvSpPr>
            <a:spLocks noGrp="1"/>
          </p:cNvSpPr>
          <p:nvPr>
            <p:ph type="ftr" sz="quarter" idx="3"/>
          </p:nvPr>
        </p:nvSpPr>
        <p:spPr>
          <a:xfrm>
            <a:off x="3384550" y="6356351"/>
            <a:ext cx="3136900" cy="365125"/>
          </a:xfrm>
          <a:prstGeom prst="rect">
            <a:avLst/>
          </a:prstGeom>
        </p:spPr>
        <p:txBody>
          <a:bodyPr vert="horz" lIns="91440" tIns="45720" rIns="91440" bIns="45720" rtlCol="0" anchor="ctr"/>
          <a:lstStyle>
            <a:lvl1pPr algn="ctr">
              <a:defRPr sz="1200">
                <a:solidFill>
                  <a:schemeClr val="tx1">
                    <a:tint val="75000"/>
                  </a:schemeClr>
                </a:solidFill>
                <a:latin typeface="Arial" pitchFamily="34" charset="0"/>
                <a:cs typeface="Arial" pitchFamily="34" charset="0"/>
              </a:defRPr>
            </a:lvl1pPr>
          </a:lstStyle>
          <a:p>
            <a:pPr defTabSz="914400"/>
            <a:endParaRPr lang="es-ES" dirty="0">
              <a:solidFill>
                <a:prstClr val="black">
                  <a:tint val="75000"/>
                </a:prstClr>
              </a:solidFill>
            </a:endParaRPr>
          </a:p>
        </p:txBody>
      </p:sp>
    </p:spTree>
    <p:extLst>
      <p:ext uri="{BB962C8B-B14F-4D97-AF65-F5344CB8AC3E}">
        <p14:creationId xmlns:p14="http://schemas.microsoft.com/office/powerpoint/2010/main" val="257118567"/>
      </p:ext>
    </p:extLst>
  </p:cSld>
  <p:clrMap bg1="lt1" tx1="dk1" bg2="lt2" tx2="dk2" accent1="accent1" accent2="accent2" accent3="accent3" accent4="accent4" accent5="accent5" accent6="accent6" hlink="hlink" folHlink="folHlink"/>
  <p:sldLayoutIdLst>
    <p:sldLayoutId id="2147484443" r:id="rId1"/>
    <p:sldLayoutId id="2147484444" r:id="rId2"/>
    <p:sldLayoutId id="2147484445" r:id="rId3"/>
    <p:sldLayoutId id="2147484446" r:id="rId4"/>
    <p:sldLayoutId id="2147484447" r:id="rId5"/>
  </p:sldLayoutIdLst>
  <p:hf hdr="0" ftr="0" dt="0"/>
  <p:txStyles>
    <p:titleStyle>
      <a:lvl1pPr algn="ctr" defTabSz="914400" rtl="0" eaLnBrk="1" latinLnBrk="0" hangingPunct="1">
        <a:spcBef>
          <a:spcPct val="0"/>
        </a:spcBef>
        <a:buNone/>
        <a:defRPr lang="es-ES" sz="2000" b="1" kern="1200" dirty="0">
          <a:solidFill>
            <a:srgbClr val="D81A0E"/>
          </a:solidFill>
          <a:latin typeface="Arial" pitchFamily="34" charset="0"/>
          <a:ea typeface="+mj-ea"/>
          <a:cs typeface="Arial" pitchFamily="34" charset="0"/>
        </a:defRPr>
      </a:lvl1pPr>
    </p:titleStyle>
    <p:bodyStyle>
      <a:lvl1pPr marL="342900" indent="-342900" algn="l" defTabSz="914400" rtl="0" eaLnBrk="1" latinLnBrk="0" hangingPunct="1">
        <a:spcBef>
          <a:spcPts val="600"/>
        </a:spcBef>
        <a:spcAft>
          <a:spcPts val="600"/>
        </a:spcAft>
        <a:buClr>
          <a:srgbClr val="D7190D"/>
        </a:buClr>
        <a:buFont typeface="Arial" pitchFamily="34" charset="0"/>
        <a:buChar char="•"/>
        <a:defRPr lang="es-ES" sz="1600" kern="1200" dirty="0" smtClean="0">
          <a:solidFill>
            <a:schemeClr val="tx1">
              <a:lumMod val="75000"/>
              <a:lumOff val="25000"/>
            </a:schemeClr>
          </a:solidFill>
          <a:latin typeface="Arial" pitchFamily="34" charset="0"/>
          <a:ea typeface="+mn-ea"/>
          <a:cs typeface="Arial" pitchFamily="34" charset="0"/>
        </a:defRPr>
      </a:lvl1pPr>
      <a:lvl2pPr marL="742950" indent="-285750" algn="l" defTabSz="914400" rtl="0" eaLnBrk="1" latinLnBrk="0" hangingPunct="1">
        <a:spcBef>
          <a:spcPts val="600"/>
        </a:spcBef>
        <a:spcAft>
          <a:spcPts val="600"/>
        </a:spcAft>
        <a:buClr>
          <a:srgbClr val="D7190D"/>
        </a:buClr>
        <a:buFont typeface="Arial" pitchFamily="34" charset="0"/>
        <a:buChar char="–"/>
        <a:defRPr lang="es-ES" sz="1600" kern="1200" dirty="0" smtClean="0">
          <a:solidFill>
            <a:schemeClr val="tx1">
              <a:lumMod val="75000"/>
              <a:lumOff val="25000"/>
            </a:schemeClr>
          </a:solidFill>
          <a:latin typeface="Arial" pitchFamily="34" charset="0"/>
          <a:ea typeface="+mn-ea"/>
          <a:cs typeface="Arial" pitchFamily="34" charset="0"/>
        </a:defRPr>
      </a:lvl2pPr>
      <a:lvl3pPr marL="1143000" indent="-228600" algn="l" defTabSz="914400" rtl="0" eaLnBrk="1" latinLnBrk="0" hangingPunct="1">
        <a:spcBef>
          <a:spcPts val="600"/>
        </a:spcBef>
        <a:spcAft>
          <a:spcPts val="600"/>
        </a:spcAft>
        <a:buClr>
          <a:srgbClr val="D7190D"/>
        </a:buClr>
        <a:buFont typeface="Arial" pitchFamily="34" charset="0"/>
        <a:buChar char="•"/>
        <a:defRPr lang="es-ES" sz="1600" kern="1200" dirty="0" smtClean="0">
          <a:solidFill>
            <a:schemeClr val="tx1">
              <a:lumMod val="75000"/>
              <a:lumOff val="25000"/>
            </a:schemeClr>
          </a:solidFill>
          <a:latin typeface="Arial" pitchFamily="34" charset="0"/>
          <a:ea typeface="+mn-ea"/>
          <a:cs typeface="Arial" pitchFamily="34" charset="0"/>
        </a:defRPr>
      </a:lvl3pPr>
      <a:lvl4pPr marL="1600200" indent="-228600" algn="l" defTabSz="914400" rtl="0" eaLnBrk="1" latinLnBrk="0" hangingPunct="1">
        <a:spcBef>
          <a:spcPts val="600"/>
        </a:spcBef>
        <a:spcAft>
          <a:spcPts val="600"/>
        </a:spcAft>
        <a:buClr>
          <a:srgbClr val="D7190D"/>
        </a:buClr>
        <a:buFont typeface="Arial" pitchFamily="34" charset="0"/>
        <a:buChar char="–"/>
        <a:defRPr lang="es-ES" sz="1600" kern="1200" dirty="0" smtClean="0">
          <a:solidFill>
            <a:schemeClr val="tx1">
              <a:lumMod val="75000"/>
              <a:lumOff val="25000"/>
            </a:schemeClr>
          </a:solidFill>
          <a:latin typeface="Arial" pitchFamily="34" charset="0"/>
          <a:ea typeface="+mn-ea"/>
          <a:cs typeface="Arial" pitchFamily="34" charset="0"/>
        </a:defRPr>
      </a:lvl4pPr>
      <a:lvl5pPr marL="2057400" indent="-228600" algn="l" defTabSz="914400" rtl="0" eaLnBrk="1" latinLnBrk="0" hangingPunct="1">
        <a:spcBef>
          <a:spcPts val="600"/>
        </a:spcBef>
        <a:spcAft>
          <a:spcPts val="600"/>
        </a:spcAft>
        <a:buClr>
          <a:srgbClr val="D7190D"/>
        </a:buClr>
        <a:buFont typeface="Arial" pitchFamily="34" charset="0"/>
        <a:buChar char="»"/>
        <a:defRPr lang="es-ES" sz="1600" kern="1200" dirty="0">
          <a:solidFill>
            <a:schemeClr val="tx1">
              <a:lumMod val="75000"/>
              <a:lumOff val="25000"/>
            </a:schemeClr>
          </a:solidFill>
          <a:latin typeface="Arial" pitchFamily="34" charset="0"/>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55378910"/>
      </p:ext>
    </p:extLst>
  </p:cSld>
  <p:clrMap bg1="lt1" tx1="dk1" bg2="lt2" tx2="dk2" accent1="accent1" accent2="accent2" accent3="accent3" accent4="accent4" accent5="accent5" accent6="accent6" hlink="hlink" folHlink="folHlink"/>
  <p:sldLayoutIdLst>
    <p:sldLayoutId id="2147484449" r:id="rId1"/>
    <p:sldLayoutId id="2147484450" r:id="rId2"/>
    <p:sldLayoutId id="2147484451" r:id="rId3"/>
    <p:sldLayoutId id="2147484452" r:id="rId4"/>
    <p:sldLayoutId id="2147484453" r:id="rId5"/>
    <p:sldLayoutId id="2147484454" r:id="rId6"/>
    <p:sldLayoutId id="2147484455" r:id="rId7"/>
    <p:sldLayoutId id="2147484456" r:id="rId8"/>
    <p:sldLayoutId id="2147484457" r:id="rId9"/>
    <p:sldLayoutId id="2147484458" r:id="rId10"/>
    <p:sldLayoutId id="2147484459" r:id="rId11"/>
    <p:sldLayoutId id="2147484460" r:id="rId12"/>
    <p:sldLayoutId id="2147484461" r:id="rId13"/>
    <p:sldLayoutId id="2147484462" r:id="rId14"/>
    <p:sldLayoutId id="2147484463" r:id="rId15"/>
    <p:sldLayoutId id="2147484464" r:id="rId16"/>
    <p:sldLayoutId id="2147484465" r:id="rId17"/>
    <p:sldLayoutId id="2147484466" r:id="rId18"/>
    <p:sldLayoutId id="2147484467" r:id="rId19"/>
    <p:sldLayoutId id="2147484468" r:id="rId20"/>
    <p:sldLayoutId id="2147484469" r:id="rId21"/>
    <p:sldLayoutId id="2147484470" r:id="rId22"/>
    <p:sldLayoutId id="2147484471" r:id="rId23"/>
    <p:sldLayoutId id="2147484472" r:id="rId24"/>
    <p:sldLayoutId id="2147484473" r:id="rId25"/>
    <p:sldLayoutId id="2147484474" r:id="rId26"/>
    <p:sldLayoutId id="2147484475" r:id="rId27"/>
    <p:sldLayoutId id="2147484476"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767529048"/>
      </p:ext>
    </p:extLst>
  </p:cSld>
  <p:clrMap bg1="lt1" tx1="dk1" bg2="lt2" tx2="dk2" accent1="accent1" accent2="accent2" accent3="accent3" accent4="accent4" accent5="accent5" accent6="accent6" hlink="hlink" folHlink="folHlink"/>
  <p:sldLayoutIdLst>
    <p:sldLayoutId id="2147484478" r:id="rId1"/>
    <p:sldLayoutId id="2147484479" r:id="rId2"/>
    <p:sldLayoutId id="2147484480" r:id="rId3"/>
    <p:sldLayoutId id="2147484481" r:id="rId4"/>
    <p:sldLayoutId id="2147484482" r:id="rId5"/>
    <p:sldLayoutId id="2147484483" r:id="rId6"/>
    <p:sldLayoutId id="2147484484" r:id="rId7"/>
    <p:sldLayoutId id="2147484485" r:id="rId8"/>
    <p:sldLayoutId id="2147484486" r:id="rId9"/>
    <p:sldLayoutId id="2147484487" r:id="rId10"/>
    <p:sldLayoutId id="2147484488" r:id="rId11"/>
    <p:sldLayoutId id="2147484489" r:id="rId12"/>
    <p:sldLayoutId id="2147484490" r:id="rId13"/>
    <p:sldLayoutId id="2147484491" r:id="rId14"/>
    <p:sldLayoutId id="2147484492" r:id="rId15"/>
    <p:sldLayoutId id="2147484493" r:id="rId16"/>
    <p:sldLayoutId id="2147484494" r:id="rId17"/>
    <p:sldLayoutId id="2147484495" r:id="rId18"/>
    <p:sldLayoutId id="2147484496" r:id="rId19"/>
    <p:sldLayoutId id="2147484497" r:id="rId20"/>
    <p:sldLayoutId id="2147484498" r:id="rId21"/>
    <p:sldLayoutId id="2147484499" r:id="rId22"/>
    <p:sldLayoutId id="2147484500" r:id="rId23"/>
    <p:sldLayoutId id="2147484501" r:id="rId24"/>
    <p:sldLayoutId id="2147484502" r:id="rId25"/>
    <p:sldLayoutId id="2147484503" r:id="rId26"/>
    <p:sldLayoutId id="2147484504" r:id="rId27"/>
    <p:sldLayoutId id="2147484505"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print">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8424389"/>
      </p:ext>
    </p:extLst>
  </p:cSld>
  <p:clrMap bg1="lt1" tx1="dk1" bg2="lt2" tx2="dk2" accent1="accent1" accent2="accent2" accent3="accent3" accent4="accent4" accent5="accent5" accent6="accent6" hlink="hlink" folHlink="folHlink"/>
  <p:sldLayoutIdLst>
    <p:sldLayoutId id="2147484507" r:id="rId1"/>
    <p:sldLayoutId id="2147484508" r:id="rId2"/>
    <p:sldLayoutId id="2147484509" r:id="rId3"/>
    <p:sldLayoutId id="2147484510" r:id="rId4"/>
    <p:sldLayoutId id="2147484511" r:id="rId5"/>
    <p:sldLayoutId id="2147484512" r:id="rId6"/>
    <p:sldLayoutId id="2147484513" r:id="rId7"/>
    <p:sldLayoutId id="2147484514" r:id="rId8"/>
    <p:sldLayoutId id="2147484515" r:id="rId9"/>
    <p:sldLayoutId id="2147484516" r:id="rId10"/>
    <p:sldLayoutId id="2147484517" r:id="rId11"/>
    <p:sldLayoutId id="2147484518" r:id="rId12"/>
    <p:sldLayoutId id="2147484519" r:id="rId13"/>
    <p:sldLayoutId id="2147484520" r:id="rId14"/>
    <p:sldLayoutId id="2147484521" r:id="rId15"/>
    <p:sldLayoutId id="2147484522" r:id="rId16"/>
    <p:sldLayoutId id="2147484523" r:id="rId17"/>
    <p:sldLayoutId id="2147484524" r:id="rId18"/>
    <p:sldLayoutId id="2147484525" r:id="rId19"/>
    <p:sldLayoutId id="2147484526" r:id="rId20"/>
    <p:sldLayoutId id="2147484527" r:id="rId21"/>
    <p:sldLayoutId id="2147484528" r:id="rId22"/>
    <p:sldLayoutId id="2147484529" r:id="rId23"/>
    <p:sldLayoutId id="2147484530" r:id="rId24"/>
    <p:sldLayoutId id="2147484531" r:id="rId25"/>
    <p:sldLayoutId id="2147484532" r:id="rId26"/>
    <p:sldLayoutId id="2147484533" r:id="rId27"/>
    <p:sldLayoutId id="2147484534"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694807195"/>
      </p:ext>
    </p:extLst>
  </p:cSld>
  <p:clrMap bg1="lt1" tx1="dk1" bg2="lt2" tx2="dk2" accent1="accent1" accent2="accent2" accent3="accent3" accent4="accent4" accent5="accent5" accent6="accent6" hlink="hlink" folHlink="folHlink"/>
  <p:sldLayoutIdLst>
    <p:sldLayoutId id="2147484536" r:id="rId1"/>
    <p:sldLayoutId id="2147484537" r:id="rId2"/>
    <p:sldLayoutId id="2147484538" r:id="rId3"/>
    <p:sldLayoutId id="2147484539" r:id="rId4"/>
    <p:sldLayoutId id="2147484540" r:id="rId5"/>
    <p:sldLayoutId id="2147484541" r:id="rId6"/>
    <p:sldLayoutId id="2147484542" r:id="rId7"/>
    <p:sldLayoutId id="2147484543" r:id="rId8"/>
    <p:sldLayoutId id="2147484544" r:id="rId9"/>
    <p:sldLayoutId id="2147484545" r:id="rId10"/>
    <p:sldLayoutId id="2147484546" r:id="rId11"/>
    <p:sldLayoutId id="2147484547" r:id="rId12"/>
    <p:sldLayoutId id="2147484548" r:id="rId13"/>
    <p:sldLayoutId id="2147484549" r:id="rId14"/>
    <p:sldLayoutId id="2147484550" r:id="rId15"/>
    <p:sldLayoutId id="2147484551" r:id="rId16"/>
    <p:sldLayoutId id="2147484552" r:id="rId17"/>
    <p:sldLayoutId id="2147484553" r:id="rId18"/>
    <p:sldLayoutId id="2147484554" r:id="rId19"/>
    <p:sldLayoutId id="2147484555" r:id="rId20"/>
    <p:sldLayoutId id="2147484556" r:id="rId21"/>
    <p:sldLayoutId id="2147484557" r:id="rId22"/>
    <p:sldLayoutId id="2147484558" r:id="rId23"/>
    <p:sldLayoutId id="2147484559" r:id="rId24"/>
    <p:sldLayoutId id="2147484560" r:id="rId25"/>
    <p:sldLayoutId id="2147484561" r:id="rId26"/>
    <p:sldLayoutId id="2147484562" r:id="rId27"/>
    <p:sldLayoutId id="2147484563"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610948094"/>
      </p:ext>
    </p:extLst>
  </p:cSld>
  <p:clrMap bg1="lt1" tx1="dk1" bg2="lt2" tx2="dk2" accent1="accent1" accent2="accent2" accent3="accent3" accent4="accent4" accent5="accent5" accent6="accent6" hlink="hlink" folHlink="folHlink"/>
  <p:sldLayoutIdLst>
    <p:sldLayoutId id="2147484577" r:id="rId1"/>
    <p:sldLayoutId id="2147484578" r:id="rId2"/>
    <p:sldLayoutId id="2147484579" r:id="rId3"/>
    <p:sldLayoutId id="2147484580" r:id="rId4"/>
    <p:sldLayoutId id="2147484581" r:id="rId5"/>
    <p:sldLayoutId id="2147484582" r:id="rId6"/>
    <p:sldLayoutId id="2147484583" r:id="rId7"/>
    <p:sldLayoutId id="2147484584" r:id="rId8"/>
    <p:sldLayoutId id="2147484585" r:id="rId9"/>
    <p:sldLayoutId id="2147484586" r:id="rId10"/>
    <p:sldLayoutId id="2147484587" r:id="rId11"/>
    <p:sldLayoutId id="2147484588" r:id="rId12"/>
    <p:sldLayoutId id="2147484589" r:id="rId13"/>
    <p:sldLayoutId id="2147484590" r:id="rId14"/>
    <p:sldLayoutId id="2147484591" r:id="rId15"/>
    <p:sldLayoutId id="2147484592" r:id="rId16"/>
    <p:sldLayoutId id="2147484593" r:id="rId17"/>
    <p:sldLayoutId id="2147484594" r:id="rId18"/>
    <p:sldLayoutId id="2147484595" r:id="rId19"/>
    <p:sldLayoutId id="2147484596" r:id="rId20"/>
    <p:sldLayoutId id="2147484597" r:id="rId21"/>
    <p:sldLayoutId id="2147484598" r:id="rId22"/>
    <p:sldLayoutId id="2147484599" r:id="rId23"/>
    <p:sldLayoutId id="2147484600" r:id="rId24"/>
    <p:sldLayoutId id="2147484601" r:id="rId25"/>
    <p:sldLayoutId id="2147484602" r:id="rId26"/>
    <p:sldLayoutId id="2147484603" r:id="rId27"/>
    <p:sldLayoutId id="2147484604"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88690" y="358775"/>
            <a:ext cx="912349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s-AR" smtClean="0"/>
              <a:t>Click to edit Master title style</a:t>
            </a:r>
          </a:p>
        </p:txBody>
      </p:sp>
      <p:sp>
        <p:nvSpPr>
          <p:cNvPr id="1027" name="Rectangle 3"/>
          <p:cNvSpPr>
            <a:spLocks noGrp="1" noChangeArrowheads="1"/>
          </p:cNvSpPr>
          <p:nvPr>
            <p:ph type="body" idx="1"/>
          </p:nvPr>
        </p:nvSpPr>
        <p:spPr bwMode="auto">
          <a:xfrm>
            <a:off x="388690" y="1168408"/>
            <a:ext cx="9123495" cy="521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s-AR" smtClean="0"/>
              <a:t>Click to edit Master text styles</a:t>
            </a:r>
          </a:p>
          <a:p>
            <a:pPr lvl="1"/>
            <a:r>
              <a:rPr lang="es-AR" smtClean="0"/>
              <a:t>Second level</a:t>
            </a:r>
          </a:p>
          <a:p>
            <a:pPr lvl="2"/>
            <a:r>
              <a:rPr lang="es-AR" smtClean="0"/>
              <a:t>Third level</a:t>
            </a:r>
          </a:p>
          <a:p>
            <a:pPr lvl="3"/>
            <a:r>
              <a:rPr lang="es-AR" smtClean="0"/>
              <a:t>Fourth level</a:t>
            </a:r>
          </a:p>
          <a:p>
            <a:pPr lvl="4"/>
            <a:r>
              <a:rPr lang="es-AR" smtClean="0"/>
              <a:t>Fifth level</a:t>
            </a:r>
          </a:p>
        </p:txBody>
      </p:sp>
      <p:sp>
        <p:nvSpPr>
          <p:cNvPr id="1029" name="Text Box 6"/>
          <p:cNvSpPr txBox="1">
            <a:spLocks noChangeArrowheads="1"/>
          </p:cNvSpPr>
          <p:nvPr/>
        </p:nvSpPr>
        <p:spPr bwMode="auto">
          <a:xfrm>
            <a:off x="8162446" y="6567706"/>
            <a:ext cx="1349728" cy="123111"/>
          </a:xfrm>
          <a:prstGeom prst="rect">
            <a:avLst/>
          </a:prstGeom>
          <a:noFill/>
          <a:ln>
            <a:noFill/>
          </a:ln>
          <a:extLst/>
        </p:spPr>
        <p:txBody>
          <a:bodyPr wrap="none" lIns="0" tIns="0" rIns="0" bIns="0">
            <a:spAutoFit/>
          </a:bodyPr>
          <a:lstStyle>
            <a:lvl1pPr eaLnBrk="0" hangingPunct="0">
              <a:defRPr sz="1400">
                <a:solidFill>
                  <a:srgbClr val="000066"/>
                </a:solidFill>
                <a:latin typeface="Arial" pitchFamily="34" charset="0"/>
                <a:cs typeface="Arial" pitchFamily="34" charset="0"/>
              </a:defRPr>
            </a:lvl1pPr>
            <a:lvl2pPr marL="742950" indent="-285750" eaLnBrk="0" hangingPunct="0">
              <a:defRPr sz="1400">
                <a:solidFill>
                  <a:srgbClr val="000066"/>
                </a:solidFill>
                <a:latin typeface="Arial" pitchFamily="34" charset="0"/>
                <a:cs typeface="Arial" pitchFamily="34" charset="0"/>
              </a:defRPr>
            </a:lvl2pPr>
            <a:lvl3pPr marL="1143000" indent="-228600" eaLnBrk="0" hangingPunct="0">
              <a:defRPr sz="1400">
                <a:solidFill>
                  <a:srgbClr val="000066"/>
                </a:solidFill>
                <a:latin typeface="Arial" pitchFamily="34" charset="0"/>
                <a:cs typeface="Arial" pitchFamily="34" charset="0"/>
              </a:defRPr>
            </a:lvl3pPr>
            <a:lvl4pPr marL="1600200" indent="-228600" eaLnBrk="0" hangingPunct="0">
              <a:defRPr sz="1400">
                <a:solidFill>
                  <a:srgbClr val="000066"/>
                </a:solidFill>
                <a:latin typeface="Arial" pitchFamily="34" charset="0"/>
                <a:cs typeface="Arial" pitchFamily="34" charset="0"/>
              </a:defRPr>
            </a:lvl4pPr>
            <a:lvl5pPr marL="2057400" indent="-228600" eaLnBrk="0" hangingPunct="0">
              <a:defRPr sz="1400">
                <a:solidFill>
                  <a:srgbClr val="000066"/>
                </a:solidFill>
                <a:latin typeface="Arial" pitchFamily="34" charset="0"/>
                <a:cs typeface="Arial" pitchFamily="34" charset="0"/>
              </a:defRPr>
            </a:lvl5pPr>
            <a:lvl6pPr marL="2514600" indent="-228600" eaLnBrk="0" fontAlgn="base" hangingPunct="0">
              <a:spcBef>
                <a:spcPct val="0"/>
              </a:spcBef>
              <a:spcAft>
                <a:spcPct val="0"/>
              </a:spcAft>
              <a:defRPr sz="1400">
                <a:solidFill>
                  <a:srgbClr val="000066"/>
                </a:solidFill>
                <a:latin typeface="Arial" pitchFamily="34" charset="0"/>
                <a:cs typeface="Arial" pitchFamily="34" charset="0"/>
              </a:defRPr>
            </a:lvl6pPr>
            <a:lvl7pPr marL="2971800" indent="-228600" eaLnBrk="0" fontAlgn="base" hangingPunct="0">
              <a:spcBef>
                <a:spcPct val="0"/>
              </a:spcBef>
              <a:spcAft>
                <a:spcPct val="0"/>
              </a:spcAft>
              <a:defRPr sz="1400">
                <a:solidFill>
                  <a:srgbClr val="000066"/>
                </a:solidFill>
                <a:latin typeface="Arial" pitchFamily="34" charset="0"/>
                <a:cs typeface="Arial" pitchFamily="34" charset="0"/>
              </a:defRPr>
            </a:lvl7pPr>
            <a:lvl8pPr marL="3429000" indent="-228600" eaLnBrk="0" fontAlgn="base" hangingPunct="0">
              <a:spcBef>
                <a:spcPct val="0"/>
              </a:spcBef>
              <a:spcAft>
                <a:spcPct val="0"/>
              </a:spcAft>
              <a:defRPr sz="1400">
                <a:solidFill>
                  <a:srgbClr val="000066"/>
                </a:solidFill>
                <a:latin typeface="Arial" pitchFamily="34" charset="0"/>
                <a:cs typeface="Arial" pitchFamily="34" charset="0"/>
              </a:defRPr>
            </a:lvl8pPr>
            <a:lvl9pPr marL="3886200" indent="-228600" eaLnBrk="0" fontAlgn="base" hangingPunct="0">
              <a:spcBef>
                <a:spcPct val="0"/>
              </a:spcBef>
              <a:spcAft>
                <a:spcPct val="0"/>
              </a:spcAft>
              <a:defRPr sz="1400">
                <a:solidFill>
                  <a:srgbClr val="000066"/>
                </a:solidFill>
                <a:latin typeface="Arial" pitchFamily="34" charset="0"/>
                <a:cs typeface="Arial" pitchFamily="34" charset="0"/>
              </a:defRPr>
            </a:lvl9pPr>
          </a:lstStyle>
          <a:p>
            <a:pPr algn="r" fontAlgn="base">
              <a:spcBef>
                <a:spcPct val="0"/>
              </a:spcBef>
              <a:spcAft>
                <a:spcPct val="0"/>
              </a:spcAft>
              <a:defRPr/>
            </a:pPr>
            <a:r>
              <a:rPr lang="en-US" sz="800" dirty="0" smtClean="0">
                <a:solidFill>
                  <a:srgbClr val="002776"/>
                </a:solidFill>
                <a:latin typeface="Arial" charset="0"/>
                <a:cs typeface="Arial" charset="0"/>
              </a:rPr>
              <a:t>© 2014 Deloitte Advisory, S.L</a:t>
            </a:r>
            <a:endParaRPr lang="es-AR" sz="800" dirty="0" smtClean="0">
              <a:solidFill>
                <a:srgbClr val="002776"/>
              </a:solidFill>
            </a:endParaRPr>
          </a:p>
        </p:txBody>
      </p:sp>
      <p:sp>
        <p:nvSpPr>
          <p:cNvPr id="1031" name="Text Box 31"/>
          <p:cNvSpPr txBox="1">
            <a:spLocks noChangeArrowheads="1"/>
          </p:cNvSpPr>
          <p:nvPr/>
        </p:nvSpPr>
        <p:spPr bwMode="gray">
          <a:xfrm>
            <a:off x="402431" y="6521453"/>
            <a:ext cx="350838" cy="217488"/>
          </a:xfrm>
          <a:prstGeom prst="rect">
            <a:avLst/>
          </a:prstGeom>
          <a:noFill/>
          <a:ln>
            <a:noFill/>
          </a:ln>
          <a:effectLst>
            <a:prstShdw prst="shdw17" dist="17961" dir="2700000">
              <a:srgbClr val="858585"/>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45965" rIns="0" bIns="45965"/>
          <a:lstStyle>
            <a:lvl1pPr eaLnBrk="0" hangingPunct="0">
              <a:defRPr sz="1400">
                <a:solidFill>
                  <a:srgbClr val="000066"/>
                </a:solidFill>
                <a:latin typeface="Arial" charset="0"/>
                <a:cs typeface="Arial" charset="0"/>
              </a:defRPr>
            </a:lvl1pPr>
            <a:lvl2pPr marL="742950" indent="-285750" eaLnBrk="0" hangingPunct="0">
              <a:defRPr sz="1400">
                <a:solidFill>
                  <a:srgbClr val="000066"/>
                </a:solidFill>
                <a:latin typeface="Arial" charset="0"/>
                <a:cs typeface="Arial" charset="0"/>
              </a:defRPr>
            </a:lvl2pPr>
            <a:lvl3pPr marL="1143000" indent="-228600" eaLnBrk="0" hangingPunct="0">
              <a:defRPr sz="1400">
                <a:solidFill>
                  <a:srgbClr val="000066"/>
                </a:solidFill>
                <a:latin typeface="Arial" charset="0"/>
                <a:cs typeface="Arial" charset="0"/>
              </a:defRPr>
            </a:lvl3pPr>
            <a:lvl4pPr marL="1600200" indent="-228600" eaLnBrk="0" hangingPunct="0">
              <a:defRPr sz="1400">
                <a:solidFill>
                  <a:srgbClr val="000066"/>
                </a:solidFill>
                <a:latin typeface="Arial" charset="0"/>
                <a:cs typeface="Arial" charset="0"/>
              </a:defRPr>
            </a:lvl4pPr>
            <a:lvl5pPr marL="2057400" indent="-228600" eaLnBrk="0" hangingPunct="0">
              <a:defRPr sz="1400">
                <a:solidFill>
                  <a:srgbClr val="000066"/>
                </a:solidFill>
                <a:latin typeface="Arial" charset="0"/>
                <a:cs typeface="Arial" charset="0"/>
              </a:defRPr>
            </a:lvl5pPr>
            <a:lvl6pPr marL="2514600" indent="-228600" eaLnBrk="0" fontAlgn="base" hangingPunct="0">
              <a:spcBef>
                <a:spcPct val="0"/>
              </a:spcBef>
              <a:spcAft>
                <a:spcPct val="0"/>
              </a:spcAft>
              <a:defRPr sz="1400">
                <a:solidFill>
                  <a:srgbClr val="000066"/>
                </a:solidFill>
                <a:latin typeface="Arial" charset="0"/>
                <a:cs typeface="Arial" charset="0"/>
              </a:defRPr>
            </a:lvl6pPr>
            <a:lvl7pPr marL="2971800" indent="-228600" eaLnBrk="0" fontAlgn="base" hangingPunct="0">
              <a:spcBef>
                <a:spcPct val="0"/>
              </a:spcBef>
              <a:spcAft>
                <a:spcPct val="0"/>
              </a:spcAft>
              <a:defRPr sz="1400">
                <a:solidFill>
                  <a:srgbClr val="000066"/>
                </a:solidFill>
                <a:latin typeface="Arial" charset="0"/>
                <a:cs typeface="Arial" charset="0"/>
              </a:defRPr>
            </a:lvl7pPr>
            <a:lvl8pPr marL="3429000" indent="-228600" eaLnBrk="0" fontAlgn="base" hangingPunct="0">
              <a:spcBef>
                <a:spcPct val="0"/>
              </a:spcBef>
              <a:spcAft>
                <a:spcPct val="0"/>
              </a:spcAft>
              <a:defRPr sz="1400">
                <a:solidFill>
                  <a:srgbClr val="000066"/>
                </a:solidFill>
                <a:latin typeface="Arial" charset="0"/>
                <a:cs typeface="Arial" charset="0"/>
              </a:defRPr>
            </a:lvl8pPr>
            <a:lvl9pPr marL="3886200" indent="-228600" eaLnBrk="0" fontAlgn="base" hangingPunct="0">
              <a:spcBef>
                <a:spcPct val="0"/>
              </a:spcBef>
              <a:spcAft>
                <a:spcPct val="0"/>
              </a:spcAft>
              <a:defRPr sz="1400">
                <a:solidFill>
                  <a:srgbClr val="000066"/>
                </a:solidFill>
                <a:latin typeface="Arial" charset="0"/>
                <a:cs typeface="Arial" charset="0"/>
              </a:defRPr>
            </a:lvl9pPr>
          </a:lstStyle>
          <a:p>
            <a:pPr fontAlgn="base">
              <a:lnSpc>
                <a:spcPct val="90000"/>
              </a:lnSpc>
              <a:spcBef>
                <a:spcPct val="0"/>
              </a:spcBef>
              <a:spcAft>
                <a:spcPct val="0"/>
              </a:spcAft>
              <a:buClr>
                <a:srgbClr val="000000"/>
              </a:buClr>
              <a:buSzPct val="65000"/>
              <a:buFont typeface="Wingdings" pitchFamily="2" charset="2"/>
              <a:buNone/>
              <a:defRPr/>
            </a:pPr>
            <a:fld id="{26B91AEF-2BFC-46EE-88B5-A63013FE7337}" type="slidenum">
              <a:rPr lang="es-AR" sz="800" smtClean="0">
                <a:solidFill>
                  <a:srgbClr val="002776"/>
                </a:solidFill>
              </a:rPr>
              <a:pPr fontAlgn="base">
                <a:lnSpc>
                  <a:spcPct val="90000"/>
                </a:lnSpc>
                <a:spcBef>
                  <a:spcPct val="0"/>
                </a:spcBef>
                <a:spcAft>
                  <a:spcPct val="0"/>
                </a:spcAft>
                <a:buClr>
                  <a:srgbClr val="000000"/>
                </a:buClr>
                <a:buSzPct val="65000"/>
                <a:buFont typeface="Wingdings" pitchFamily="2" charset="2"/>
                <a:buNone/>
                <a:defRPr/>
              </a:pPr>
              <a:t>‹#›</a:t>
            </a:fld>
            <a:endParaRPr lang="es-AR" sz="800" dirty="0" smtClean="0">
              <a:solidFill>
                <a:srgbClr val="002776"/>
              </a:solidFill>
            </a:endParaRPr>
          </a:p>
        </p:txBody>
      </p:sp>
    </p:spTree>
    <p:extLst>
      <p:ext uri="{BB962C8B-B14F-4D97-AF65-F5344CB8AC3E}">
        <p14:creationId xmlns:p14="http://schemas.microsoft.com/office/powerpoint/2010/main" val="364700142"/>
      </p:ext>
    </p:extLst>
  </p:cSld>
  <p:clrMap bg1="lt1" tx1="dk1" bg2="lt2" tx2="dk2" accent1="accent1" accent2="accent2" accent3="accent3" accent4="accent4" accent5="accent5" accent6="accent6" hlink="hlink" folHlink="folHlink"/>
  <p:sldLayoutIdLst>
    <p:sldLayoutId id="2147483725" r:id="rId1"/>
    <p:sldLayoutId id="2147483726" r:id="rId2"/>
    <p:sldLayoutId id="2147483727" r:id="rId3"/>
    <p:sldLayoutId id="2147483728" r:id="rId4"/>
    <p:sldLayoutId id="2147483729" r:id="rId5"/>
  </p:sldLayoutIdLst>
  <p:timing>
    <p:tnLst>
      <p:par>
        <p:cTn id="1" dur="indefinite" restart="never" nodeType="tmRoot"/>
      </p:par>
    </p:tnLst>
  </p:timing>
  <p:hf hdr="0" ftr="0" dt="0"/>
  <p:txStyles>
    <p:titleStyle>
      <a:lvl1pPr algn="l" rtl="0" eaLnBrk="0" fontAlgn="base" hangingPunct="0">
        <a:spcBef>
          <a:spcPct val="0"/>
        </a:spcBef>
        <a:spcAft>
          <a:spcPct val="0"/>
        </a:spcAft>
        <a:defRPr sz="2400" b="1">
          <a:solidFill>
            <a:srgbClr val="002776"/>
          </a:solidFill>
          <a:latin typeface="+mj-lt"/>
          <a:ea typeface="+mj-ea"/>
          <a:cs typeface="+mj-cs"/>
        </a:defRPr>
      </a:lvl1pPr>
      <a:lvl2pPr algn="l" rtl="0" eaLnBrk="0" fontAlgn="base" hangingPunct="0">
        <a:spcBef>
          <a:spcPct val="0"/>
        </a:spcBef>
        <a:spcAft>
          <a:spcPct val="0"/>
        </a:spcAft>
        <a:defRPr sz="2400" b="1">
          <a:solidFill>
            <a:srgbClr val="002776"/>
          </a:solidFill>
          <a:latin typeface="Arial" charset="0"/>
        </a:defRPr>
      </a:lvl2pPr>
      <a:lvl3pPr algn="l" rtl="0" eaLnBrk="0" fontAlgn="base" hangingPunct="0">
        <a:spcBef>
          <a:spcPct val="0"/>
        </a:spcBef>
        <a:spcAft>
          <a:spcPct val="0"/>
        </a:spcAft>
        <a:defRPr sz="2400" b="1">
          <a:solidFill>
            <a:srgbClr val="002776"/>
          </a:solidFill>
          <a:latin typeface="Arial" charset="0"/>
        </a:defRPr>
      </a:lvl3pPr>
      <a:lvl4pPr algn="l" rtl="0" eaLnBrk="0" fontAlgn="base" hangingPunct="0">
        <a:spcBef>
          <a:spcPct val="0"/>
        </a:spcBef>
        <a:spcAft>
          <a:spcPct val="0"/>
        </a:spcAft>
        <a:defRPr sz="2400" b="1">
          <a:solidFill>
            <a:srgbClr val="002776"/>
          </a:solidFill>
          <a:latin typeface="Arial" charset="0"/>
        </a:defRPr>
      </a:lvl4pPr>
      <a:lvl5pPr algn="l" rtl="0" eaLnBrk="0" fontAlgn="base" hangingPunct="0">
        <a:spcBef>
          <a:spcPct val="0"/>
        </a:spcBef>
        <a:spcAft>
          <a:spcPct val="0"/>
        </a:spcAft>
        <a:defRPr sz="2400" b="1">
          <a:solidFill>
            <a:srgbClr val="002776"/>
          </a:solidFill>
          <a:latin typeface="Arial" charset="0"/>
        </a:defRPr>
      </a:lvl5pPr>
      <a:lvl6pPr marL="456982" algn="l" rtl="0" fontAlgn="base">
        <a:spcBef>
          <a:spcPct val="0"/>
        </a:spcBef>
        <a:spcAft>
          <a:spcPct val="0"/>
        </a:spcAft>
        <a:defRPr sz="2400" b="1">
          <a:solidFill>
            <a:srgbClr val="002776"/>
          </a:solidFill>
          <a:latin typeface="Arial" charset="0"/>
        </a:defRPr>
      </a:lvl6pPr>
      <a:lvl7pPr marL="913965" algn="l" rtl="0" fontAlgn="base">
        <a:spcBef>
          <a:spcPct val="0"/>
        </a:spcBef>
        <a:spcAft>
          <a:spcPct val="0"/>
        </a:spcAft>
        <a:defRPr sz="2400" b="1">
          <a:solidFill>
            <a:srgbClr val="002776"/>
          </a:solidFill>
          <a:latin typeface="Arial" charset="0"/>
        </a:defRPr>
      </a:lvl7pPr>
      <a:lvl8pPr marL="1370947" algn="l" rtl="0" fontAlgn="base">
        <a:spcBef>
          <a:spcPct val="0"/>
        </a:spcBef>
        <a:spcAft>
          <a:spcPct val="0"/>
        </a:spcAft>
        <a:defRPr sz="2400" b="1">
          <a:solidFill>
            <a:srgbClr val="002776"/>
          </a:solidFill>
          <a:latin typeface="Arial" charset="0"/>
        </a:defRPr>
      </a:lvl8pPr>
      <a:lvl9pPr marL="1827931" algn="l" rtl="0" fontAlgn="base">
        <a:spcBef>
          <a:spcPct val="0"/>
        </a:spcBef>
        <a:spcAft>
          <a:spcPct val="0"/>
        </a:spcAft>
        <a:defRPr sz="2400" b="1">
          <a:solidFill>
            <a:srgbClr val="002776"/>
          </a:solidFill>
          <a:latin typeface="Arial" charset="0"/>
        </a:defRPr>
      </a:lvl9pPr>
    </p:titleStyle>
    <p:bodyStyle>
      <a:lvl1pPr marL="342736" indent="-342736" algn="l" rtl="0" eaLnBrk="0" fontAlgn="base" hangingPunct="0">
        <a:spcBef>
          <a:spcPct val="0"/>
        </a:spcBef>
        <a:spcAft>
          <a:spcPct val="25000"/>
        </a:spcAft>
        <a:defRPr>
          <a:solidFill>
            <a:srgbClr val="002776"/>
          </a:solidFill>
          <a:latin typeface="+mn-lt"/>
          <a:ea typeface="+mn-ea"/>
          <a:cs typeface="+mn-cs"/>
        </a:defRPr>
      </a:lvl1pPr>
      <a:lvl2pPr marL="169783" indent="-168195" algn="l" rtl="0" eaLnBrk="0" fontAlgn="base" hangingPunct="0">
        <a:spcBef>
          <a:spcPct val="0"/>
        </a:spcBef>
        <a:spcAft>
          <a:spcPct val="25000"/>
        </a:spcAft>
        <a:buChar char="•"/>
        <a:defRPr>
          <a:solidFill>
            <a:srgbClr val="002776"/>
          </a:solidFill>
          <a:latin typeface="+mn-lt"/>
        </a:defRPr>
      </a:lvl2pPr>
      <a:lvl3pPr marL="456982" indent="-171368" algn="l" rtl="0" eaLnBrk="0" fontAlgn="base" hangingPunct="0">
        <a:spcBef>
          <a:spcPct val="0"/>
        </a:spcBef>
        <a:spcAft>
          <a:spcPct val="25000"/>
        </a:spcAft>
        <a:buChar char="–"/>
        <a:defRPr>
          <a:solidFill>
            <a:srgbClr val="002776"/>
          </a:solidFill>
          <a:latin typeface="+mn-lt"/>
        </a:defRPr>
      </a:lvl3pPr>
      <a:lvl4pPr marL="742597" indent="-171368" algn="l" rtl="0" eaLnBrk="0" fontAlgn="base" hangingPunct="0">
        <a:spcBef>
          <a:spcPct val="0"/>
        </a:spcBef>
        <a:spcAft>
          <a:spcPct val="25000"/>
        </a:spcAft>
        <a:buChar char="•"/>
        <a:defRPr sz="1600">
          <a:solidFill>
            <a:srgbClr val="002776"/>
          </a:solidFill>
          <a:latin typeface="+mn-lt"/>
        </a:defRPr>
      </a:lvl4pPr>
      <a:lvl5pPr marL="1028210" indent="-171368" algn="l" rtl="0" eaLnBrk="0" fontAlgn="base" hangingPunct="0">
        <a:spcBef>
          <a:spcPct val="0"/>
        </a:spcBef>
        <a:spcAft>
          <a:spcPct val="25000"/>
        </a:spcAft>
        <a:buChar char="–"/>
        <a:defRPr sz="1600">
          <a:solidFill>
            <a:srgbClr val="002776"/>
          </a:solidFill>
          <a:latin typeface="+mn-lt"/>
        </a:defRPr>
      </a:lvl5pPr>
      <a:lvl6pPr marL="1485193" indent="-171368" algn="l" rtl="0" fontAlgn="base">
        <a:spcBef>
          <a:spcPct val="0"/>
        </a:spcBef>
        <a:spcAft>
          <a:spcPct val="25000"/>
        </a:spcAft>
        <a:buChar char="–"/>
        <a:defRPr sz="1600">
          <a:solidFill>
            <a:srgbClr val="002776"/>
          </a:solidFill>
          <a:latin typeface="+mn-lt"/>
        </a:defRPr>
      </a:lvl6pPr>
      <a:lvl7pPr marL="1942175" indent="-171368" algn="l" rtl="0" fontAlgn="base">
        <a:spcBef>
          <a:spcPct val="0"/>
        </a:spcBef>
        <a:spcAft>
          <a:spcPct val="25000"/>
        </a:spcAft>
        <a:buChar char="–"/>
        <a:defRPr sz="1600">
          <a:solidFill>
            <a:srgbClr val="002776"/>
          </a:solidFill>
          <a:latin typeface="+mn-lt"/>
        </a:defRPr>
      </a:lvl7pPr>
      <a:lvl8pPr marL="2399160" indent="-171368" algn="l" rtl="0" fontAlgn="base">
        <a:spcBef>
          <a:spcPct val="0"/>
        </a:spcBef>
        <a:spcAft>
          <a:spcPct val="25000"/>
        </a:spcAft>
        <a:buChar char="–"/>
        <a:defRPr sz="1600">
          <a:solidFill>
            <a:srgbClr val="002776"/>
          </a:solidFill>
          <a:latin typeface="+mn-lt"/>
        </a:defRPr>
      </a:lvl8pPr>
      <a:lvl9pPr marL="2856140" indent="-171368" algn="l" rtl="0" fontAlgn="base">
        <a:spcBef>
          <a:spcPct val="0"/>
        </a:spcBef>
        <a:spcAft>
          <a:spcPct val="25000"/>
        </a:spcAft>
        <a:buChar char="–"/>
        <a:defRPr sz="1600">
          <a:solidFill>
            <a:srgbClr val="002776"/>
          </a:solidFill>
          <a:latin typeface="+mn-lt"/>
        </a:defRPr>
      </a:lvl9pPr>
    </p:bodyStyle>
    <p:otherStyle>
      <a:defPPr>
        <a:defRPr lang="en-U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7"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71"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73" y="6554228"/>
            <a:ext cx="306387" cy="144247"/>
          </a:xfrm>
          <a:prstGeom prst="rect">
            <a:avLst/>
          </a:prstGeom>
        </p:spPr>
        <p:txBody>
          <a:bodyPr vert="horz" wrap="square" lIns="0" tIns="0" rIns="0" bIns="0" numCol="1" anchor="t" anchorCtr="0" compatLnSpc="1">
            <a:prstTxWarp prst="textNoShape">
              <a:avLst/>
            </a:prstTxWarp>
            <a:noAutofit/>
          </a:bodyPr>
          <a:lstStyle>
            <a:lvl1pPr defTabSz="914104">
              <a:lnSpc>
                <a:spcPts val="1077"/>
              </a:lnSpc>
              <a:defRPr sz="800" b="0">
                <a:solidFill>
                  <a:schemeClr val="tx2"/>
                </a:solidFill>
              </a:defRPr>
            </a:lvl1pPr>
          </a:lstStyle>
          <a:p>
            <a:pPr fontAlgn="base">
              <a:spcBef>
                <a:spcPct val="0"/>
              </a:spcBef>
              <a:spcAft>
                <a:spcPct val="0"/>
              </a:spcAft>
            </a:pPr>
            <a:fld id="{9935F0BD-0F90-47B1-8F0C-76BF3802F7AA}" type="slidenum">
              <a:rPr lang="es-ES" smtClean="0">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8" name="Rectangle 5"/>
          <p:cNvSpPr>
            <a:spLocks noChangeArrowheads="1"/>
          </p:cNvSpPr>
          <p:nvPr userDrawn="1">
            <p:custDataLst>
              <p:tags r:id="rId6"/>
            </p:custDataLst>
          </p:nvPr>
        </p:nvSpPr>
        <p:spPr bwMode="auto">
          <a:xfrm>
            <a:off x="7098941" y="6554788"/>
            <a:ext cx="2410916" cy="1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0" tIns="0" rIns="0" bIns="0">
            <a:spAutoFit/>
          </a:bodyPr>
          <a:lstStyle/>
          <a:p>
            <a:pPr algn="r" defTabSz="957213">
              <a:lnSpc>
                <a:spcPts val="1125"/>
              </a:lnSpc>
            </a:pPr>
            <a:r>
              <a:rPr lang="en-US" sz="800" dirty="0" smtClean="0">
                <a:solidFill>
                  <a:srgbClr val="002776"/>
                </a:solidFill>
              </a:rPr>
              <a:t>© 2016 </a:t>
            </a:r>
            <a:r>
              <a:rPr lang="en-US" sz="800" dirty="0">
                <a:solidFill>
                  <a:srgbClr val="002776"/>
                </a:solidFill>
              </a:rPr>
              <a:t>Deloitte </a:t>
            </a:r>
            <a:r>
              <a:rPr lang="en-US" sz="800" dirty="0" smtClean="0">
                <a:solidFill>
                  <a:srgbClr val="002776"/>
                </a:solidFill>
              </a:rPr>
              <a:t>S.C. </a:t>
            </a:r>
            <a:r>
              <a:rPr lang="en-US" sz="800" dirty="0" err="1" smtClean="0">
                <a:solidFill>
                  <a:srgbClr val="002776"/>
                </a:solidFill>
              </a:rPr>
              <a:t>Todos</a:t>
            </a:r>
            <a:r>
              <a:rPr lang="en-US" sz="800" dirty="0" smtClean="0">
                <a:solidFill>
                  <a:srgbClr val="002776"/>
                </a:solidFill>
              </a:rPr>
              <a:t> los </a:t>
            </a:r>
            <a:r>
              <a:rPr lang="en-US" sz="800" dirty="0" err="1" smtClean="0">
                <a:solidFill>
                  <a:srgbClr val="002776"/>
                </a:solidFill>
              </a:rPr>
              <a:t>derechos</a:t>
            </a:r>
            <a:r>
              <a:rPr lang="en-US" sz="800" dirty="0" smtClean="0">
                <a:solidFill>
                  <a:srgbClr val="002776"/>
                </a:solidFill>
              </a:rPr>
              <a:t> </a:t>
            </a:r>
            <a:r>
              <a:rPr lang="en-US" sz="800" dirty="0" err="1" smtClean="0">
                <a:solidFill>
                  <a:srgbClr val="002776"/>
                </a:solidFill>
              </a:rPr>
              <a:t>reservados</a:t>
            </a:r>
            <a:endParaRPr lang="en-US" sz="800" dirty="0">
              <a:solidFill>
                <a:srgbClr val="002776"/>
              </a:solidFill>
            </a:endParaRPr>
          </a:p>
        </p:txBody>
      </p:sp>
    </p:spTree>
    <p:extLst>
      <p:ext uri="{BB962C8B-B14F-4D97-AF65-F5344CB8AC3E}">
        <p14:creationId xmlns:p14="http://schemas.microsoft.com/office/powerpoint/2010/main" val="3440265798"/>
      </p:ext>
    </p:extLst>
  </p:cSld>
  <p:clrMap bg1="lt1" tx1="dk1" bg2="lt2" tx2="dk2" accent1="accent1" accent2="accent2" accent3="accent3" accent4="accent4" accent5="accent5" accent6="accent6" hlink="hlink" folHlink="folHlink"/>
  <p:sldLayoutIdLst>
    <p:sldLayoutId id="2147484606" r:id="rId1"/>
    <p:sldLayoutId id="2147484607" r:id="rId2"/>
    <p:sldLayoutId id="2147484608" r:id="rId3"/>
    <p:sldLayoutId id="2147484609" r:id="rId4"/>
  </p:sldLayoutIdLst>
  <p:timing>
    <p:tnLst>
      <p:par>
        <p:cTn id="1" dur="indefinite" restart="never" nodeType="tmRoot"/>
      </p:par>
    </p:tnLst>
  </p:timing>
  <p:hf hdr="0" ftr="0" dt="0"/>
  <p:txStyles>
    <p:titleStyle>
      <a:lvl1pPr algn="l" defTabSz="914104" rtl="0" eaLnBrk="1" fontAlgn="base" hangingPunct="1">
        <a:spcBef>
          <a:spcPct val="0"/>
        </a:spcBef>
        <a:spcAft>
          <a:spcPct val="0"/>
        </a:spcAft>
        <a:defRPr sz="2200" b="1">
          <a:solidFill>
            <a:schemeClr val="tx2"/>
          </a:solidFill>
          <a:latin typeface="+mj-lt"/>
          <a:ea typeface="+mj-ea"/>
          <a:cs typeface="+mj-cs"/>
        </a:defRPr>
      </a:lvl1pPr>
      <a:lvl2pPr algn="l" defTabSz="914104" rtl="0" eaLnBrk="1" fontAlgn="base" hangingPunct="1">
        <a:spcBef>
          <a:spcPct val="0"/>
        </a:spcBef>
        <a:spcAft>
          <a:spcPct val="0"/>
        </a:spcAft>
        <a:defRPr sz="2200" b="1">
          <a:solidFill>
            <a:schemeClr val="tx2"/>
          </a:solidFill>
          <a:latin typeface="Arial" charset="0"/>
        </a:defRPr>
      </a:lvl2pPr>
      <a:lvl3pPr algn="l" defTabSz="914104" rtl="0" eaLnBrk="1" fontAlgn="base" hangingPunct="1">
        <a:spcBef>
          <a:spcPct val="0"/>
        </a:spcBef>
        <a:spcAft>
          <a:spcPct val="0"/>
        </a:spcAft>
        <a:defRPr sz="2200" b="1">
          <a:solidFill>
            <a:schemeClr val="tx2"/>
          </a:solidFill>
          <a:latin typeface="Arial" charset="0"/>
        </a:defRPr>
      </a:lvl3pPr>
      <a:lvl4pPr algn="l" defTabSz="914104" rtl="0" eaLnBrk="1" fontAlgn="base" hangingPunct="1">
        <a:spcBef>
          <a:spcPct val="0"/>
        </a:spcBef>
        <a:spcAft>
          <a:spcPct val="0"/>
        </a:spcAft>
        <a:defRPr sz="2200" b="1">
          <a:solidFill>
            <a:schemeClr val="tx2"/>
          </a:solidFill>
          <a:latin typeface="Arial" charset="0"/>
        </a:defRPr>
      </a:lvl4pPr>
      <a:lvl5pPr algn="l" defTabSz="914104" rtl="0" eaLnBrk="1" fontAlgn="base" hangingPunct="1">
        <a:spcBef>
          <a:spcPct val="0"/>
        </a:spcBef>
        <a:spcAft>
          <a:spcPct val="0"/>
        </a:spcAft>
        <a:defRPr sz="2200" b="1">
          <a:solidFill>
            <a:schemeClr val="tx2"/>
          </a:solidFill>
          <a:latin typeface="Arial" charset="0"/>
        </a:defRPr>
      </a:lvl5pPr>
      <a:lvl6pPr marL="410066" algn="l" defTabSz="914104" rtl="0" eaLnBrk="1" fontAlgn="base" hangingPunct="1">
        <a:spcBef>
          <a:spcPct val="0"/>
        </a:spcBef>
        <a:spcAft>
          <a:spcPct val="0"/>
        </a:spcAft>
        <a:defRPr sz="2200" b="1">
          <a:solidFill>
            <a:schemeClr val="tx2"/>
          </a:solidFill>
          <a:latin typeface="Arial" charset="0"/>
        </a:defRPr>
      </a:lvl6pPr>
      <a:lvl7pPr marL="820131" algn="l" defTabSz="914104" rtl="0" eaLnBrk="1" fontAlgn="base" hangingPunct="1">
        <a:spcBef>
          <a:spcPct val="0"/>
        </a:spcBef>
        <a:spcAft>
          <a:spcPct val="0"/>
        </a:spcAft>
        <a:defRPr sz="2200" b="1">
          <a:solidFill>
            <a:schemeClr val="tx2"/>
          </a:solidFill>
          <a:latin typeface="Arial" charset="0"/>
        </a:defRPr>
      </a:lvl7pPr>
      <a:lvl8pPr marL="1230197" algn="l" defTabSz="914104" rtl="0" eaLnBrk="1" fontAlgn="base" hangingPunct="1">
        <a:spcBef>
          <a:spcPct val="0"/>
        </a:spcBef>
        <a:spcAft>
          <a:spcPct val="0"/>
        </a:spcAft>
        <a:defRPr sz="2200" b="1">
          <a:solidFill>
            <a:schemeClr val="tx2"/>
          </a:solidFill>
          <a:latin typeface="Arial" charset="0"/>
        </a:defRPr>
      </a:lvl8pPr>
      <a:lvl9pPr marL="1640261" algn="l" defTabSz="914104" rtl="0" eaLnBrk="1" fontAlgn="base" hangingPunct="1">
        <a:spcBef>
          <a:spcPct val="0"/>
        </a:spcBef>
        <a:spcAft>
          <a:spcPct val="0"/>
        </a:spcAft>
        <a:defRPr sz="2200" b="1">
          <a:solidFill>
            <a:schemeClr val="tx2"/>
          </a:solidFill>
          <a:latin typeface="Arial" charset="0"/>
        </a:defRPr>
      </a:lvl9pPr>
    </p:titleStyle>
    <p:bodyStyle>
      <a:lvl1pPr algn="l" defTabSz="914104" rtl="0" eaLnBrk="1" fontAlgn="base" hangingPunct="1">
        <a:spcBef>
          <a:spcPct val="0"/>
        </a:spcBef>
        <a:spcAft>
          <a:spcPts val="269"/>
        </a:spcAft>
        <a:buFont typeface="Arial" charset="0"/>
        <a:defRPr sz="1800">
          <a:solidFill>
            <a:schemeClr val="tx2"/>
          </a:solidFill>
          <a:latin typeface="+mn-lt"/>
          <a:ea typeface="+mn-ea"/>
          <a:cs typeface="+mn-cs"/>
        </a:defRPr>
      </a:lvl1pPr>
      <a:lvl2pPr marL="160895" indent="-159471" algn="l" defTabSz="914104" rtl="0" eaLnBrk="1" fontAlgn="base" hangingPunct="1">
        <a:spcBef>
          <a:spcPct val="0"/>
        </a:spcBef>
        <a:spcAft>
          <a:spcPts val="269"/>
        </a:spcAft>
        <a:buChar char="•"/>
        <a:defRPr sz="1800">
          <a:solidFill>
            <a:schemeClr val="tx2"/>
          </a:solidFill>
          <a:latin typeface="+mn-lt"/>
        </a:defRPr>
      </a:lvl2pPr>
      <a:lvl3pPr marL="321788" indent="-159471" algn="l" defTabSz="914104" rtl="0" eaLnBrk="1" fontAlgn="base" hangingPunct="1">
        <a:spcBef>
          <a:spcPct val="0"/>
        </a:spcBef>
        <a:spcAft>
          <a:spcPts val="269"/>
        </a:spcAft>
        <a:buFont typeface="Arial" charset="0"/>
        <a:buChar char="‒"/>
        <a:defRPr sz="1800">
          <a:solidFill>
            <a:schemeClr val="tx2"/>
          </a:solidFill>
          <a:latin typeface="+mn-lt"/>
        </a:defRPr>
      </a:lvl3pPr>
      <a:lvl4pPr marL="482682" indent="-159471" algn="l" defTabSz="914104" rtl="0" eaLnBrk="1" fontAlgn="base" hangingPunct="1">
        <a:spcBef>
          <a:spcPct val="0"/>
        </a:spcBef>
        <a:spcAft>
          <a:spcPts val="538"/>
        </a:spcAft>
        <a:buChar char="•"/>
        <a:defRPr>
          <a:solidFill>
            <a:schemeClr val="tx2"/>
          </a:solidFill>
          <a:latin typeface="+mn-lt"/>
        </a:defRPr>
      </a:lvl4pPr>
      <a:lvl5pPr marL="643575" indent="-159471" algn="l" defTabSz="914104" rtl="0" eaLnBrk="1" fontAlgn="base" hangingPunct="1">
        <a:spcBef>
          <a:spcPct val="0"/>
        </a:spcBef>
        <a:spcAft>
          <a:spcPts val="538"/>
        </a:spcAft>
        <a:buFont typeface="Arial" charset="0"/>
        <a:buChar char="‒"/>
        <a:defRPr>
          <a:solidFill>
            <a:schemeClr val="tx2"/>
          </a:solidFill>
          <a:latin typeface="+mn-lt"/>
        </a:defRPr>
      </a:lvl5pPr>
      <a:lvl6pPr marL="1053641" indent="-159471" algn="l" defTabSz="914104" rtl="0" eaLnBrk="1" fontAlgn="base" hangingPunct="1">
        <a:spcBef>
          <a:spcPct val="0"/>
        </a:spcBef>
        <a:spcAft>
          <a:spcPts val="538"/>
        </a:spcAft>
        <a:buFont typeface="Arial" charset="0"/>
        <a:buChar char="‒"/>
        <a:defRPr>
          <a:solidFill>
            <a:schemeClr val="tx2"/>
          </a:solidFill>
          <a:latin typeface="+mn-lt"/>
        </a:defRPr>
      </a:lvl6pPr>
      <a:lvl7pPr marL="1463705" indent="-159471" algn="l" defTabSz="914104" rtl="0" eaLnBrk="1" fontAlgn="base" hangingPunct="1">
        <a:spcBef>
          <a:spcPct val="0"/>
        </a:spcBef>
        <a:spcAft>
          <a:spcPts val="538"/>
        </a:spcAft>
        <a:buFont typeface="Arial" charset="0"/>
        <a:buChar char="‒"/>
        <a:defRPr>
          <a:solidFill>
            <a:schemeClr val="tx2"/>
          </a:solidFill>
          <a:latin typeface="+mn-lt"/>
        </a:defRPr>
      </a:lvl7pPr>
      <a:lvl8pPr marL="1873771" indent="-159471" algn="l" defTabSz="914104" rtl="0" eaLnBrk="1" fontAlgn="base" hangingPunct="1">
        <a:spcBef>
          <a:spcPct val="0"/>
        </a:spcBef>
        <a:spcAft>
          <a:spcPts val="538"/>
        </a:spcAft>
        <a:buFont typeface="Arial" charset="0"/>
        <a:buChar char="‒"/>
        <a:defRPr>
          <a:solidFill>
            <a:schemeClr val="tx2"/>
          </a:solidFill>
          <a:latin typeface="+mn-lt"/>
        </a:defRPr>
      </a:lvl8pPr>
      <a:lvl9pPr marL="2283835" indent="-159471" algn="l" defTabSz="914104"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131" rtl="0" eaLnBrk="1" latinLnBrk="0" hangingPunct="1">
        <a:defRPr sz="1600" kern="1200">
          <a:solidFill>
            <a:schemeClr val="tx1"/>
          </a:solidFill>
          <a:latin typeface="+mn-lt"/>
          <a:ea typeface="+mn-ea"/>
          <a:cs typeface="+mn-cs"/>
        </a:defRPr>
      </a:lvl1pPr>
      <a:lvl2pPr marL="410066" algn="l" defTabSz="820131" rtl="0" eaLnBrk="1" latinLnBrk="0" hangingPunct="1">
        <a:defRPr sz="1600" kern="1200">
          <a:solidFill>
            <a:schemeClr val="tx1"/>
          </a:solidFill>
          <a:latin typeface="+mn-lt"/>
          <a:ea typeface="+mn-ea"/>
          <a:cs typeface="+mn-cs"/>
        </a:defRPr>
      </a:lvl2pPr>
      <a:lvl3pPr marL="820131" algn="l" defTabSz="820131" rtl="0" eaLnBrk="1" latinLnBrk="0" hangingPunct="1">
        <a:defRPr sz="1600" kern="1200">
          <a:solidFill>
            <a:schemeClr val="tx1"/>
          </a:solidFill>
          <a:latin typeface="+mn-lt"/>
          <a:ea typeface="+mn-ea"/>
          <a:cs typeface="+mn-cs"/>
        </a:defRPr>
      </a:lvl3pPr>
      <a:lvl4pPr marL="1230197" algn="l" defTabSz="820131" rtl="0" eaLnBrk="1" latinLnBrk="0" hangingPunct="1">
        <a:defRPr sz="1600" kern="1200">
          <a:solidFill>
            <a:schemeClr val="tx1"/>
          </a:solidFill>
          <a:latin typeface="+mn-lt"/>
          <a:ea typeface="+mn-ea"/>
          <a:cs typeface="+mn-cs"/>
        </a:defRPr>
      </a:lvl4pPr>
      <a:lvl5pPr marL="1640261" algn="l" defTabSz="820131" rtl="0" eaLnBrk="1" latinLnBrk="0" hangingPunct="1">
        <a:defRPr sz="1600" kern="1200">
          <a:solidFill>
            <a:schemeClr val="tx1"/>
          </a:solidFill>
          <a:latin typeface="+mn-lt"/>
          <a:ea typeface="+mn-ea"/>
          <a:cs typeface="+mn-cs"/>
        </a:defRPr>
      </a:lvl5pPr>
      <a:lvl6pPr marL="2050325" algn="l" defTabSz="820131" rtl="0" eaLnBrk="1" latinLnBrk="0" hangingPunct="1">
        <a:defRPr sz="1600" kern="1200">
          <a:solidFill>
            <a:schemeClr val="tx1"/>
          </a:solidFill>
          <a:latin typeface="+mn-lt"/>
          <a:ea typeface="+mn-ea"/>
          <a:cs typeface="+mn-cs"/>
        </a:defRPr>
      </a:lvl6pPr>
      <a:lvl7pPr marL="2460390" algn="l" defTabSz="820131" rtl="0" eaLnBrk="1" latinLnBrk="0" hangingPunct="1">
        <a:defRPr sz="1600" kern="1200">
          <a:solidFill>
            <a:schemeClr val="tx1"/>
          </a:solidFill>
          <a:latin typeface="+mn-lt"/>
          <a:ea typeface="+mn-ea"/>
          <a:cs typeface="+mn-cs"/>
        </a:defRPr>
      </a:lvl7pPr>
      <a:lvl8pPr marL="2870457" algn="l" defTabSz="820131" rtl="0" eaLnBrk="1" latinLnBrk="0" hangingPunct="1">
        <a:defRPr sz="1600" kern="1200">
          <a:solidFill>
            <a:schemeClr val="tx1"/>
          </a:solidFill>
          <a:latin typeface="+mn-lt"/>
          <a:ea typeface="+mn-ea"/>
          <a:cs typeface="+mn-cs"/>
        </a:defRPr>
      </a:lvl8pPr>
      <a:lvl9pPr marL="3280522" algn="l" defTabSz="820131" rtl="0" eaLnBrk="1" latinLnBrk="0" hangingPunct="1">
        <a:defRPr sz="16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7"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71"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73" y="6554228"/>
            <a:ext cx="306387" cy="144247"/>
          </a:xfrm>
          <a:prstGeom prst="rect">
            <a:avLst/>
          </a:prstGeom>
        </p:spPr>
        <p:txBody>
          <a:bodyPr vert="horz" wrap="square" lIns="0" tIns="0" rIns="0" bIns="0" numCol="1" anchor="t" anchorCtr="0" compatLnSpc="1">
            <a:prstTxWarp prst="textNoShape">
              <a:avLst/>
            </a:prstTxWarp>
            <a:noAutofit/>
          </a:bodyPr>
          <a:lstStyle>
            <a:lvl1pPr defTabSz="914104">
              <a:lnSpc>
                <a:spcPts val="1077"/>
              </a:lnSpc>
              <a:defRPr sz="800" b="0">
                <a:solidFill>
                  <a:schemeClr val="tx2"/>
                </a:solidFill>
              </a:defRPr>
            </a:lvl1pPr>
          </a:lstStyle>
          <a:p>
            <a:pPr fontAlgn="base">
              <a:spcBef>
                <a:spcPct val="0"/>
              </a:spcBef>
              <a:spcAft>
                <a:spcPct val="0"/>
              </a:spcAft>
            </a:pPr>
            <a:fld id="{9935F0BD-0F90-47B1-8F0C-76BF3802F7AA}" type="slidenum">
              <a:rPr lang="es-ES" smtClean="0">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8" name="Rectangle 5"/>
          <p:cNvSpPr>
            <a:spLocks noChangeArrowheads="1"/>
          </p:cNvSpPr>
          <p:nvPr userDrawn="1">
            <p:custDataLst>
              <p:tags r:id="rId6"/>
            </p:custDataLst>
          </p:nvPr>
        </p:nvSpPr>
        <p:spPr bwMode="auto">
          <a:xfrm>
            <a:off x="7098941" y="6554788"/>
            <a:ext cx="2410916" cy="1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0" tIns="0" rIns="0" bIns="0">
            <a:spAutoFit/>
          </a:bodyPr>
          <a:lstStyle/>
          <a:p>
            <a:pPr algn="r" defTabSz="957213">
              <a:lnSpc>
                <a:spcPts val="1125"/>
              </a:lnSpc>
            </a:pPr>
            <a:r>
              <a:rPr lang="en-US" sz="800" dirty="0" smtClean="0">
                <a:solidFill>
                  <a:srgbClr val="002776"/>
                </a:solidFill>
              </a:rPr>
              <a:t>© 2016 </a:t>
            </a:r>
            <a:r>
              <a:rPr lang="en-US" sz="800" dirty="0">
                <a:solidFill>
                  <a:srgbClr val="002776"/>
                </a:solidFill>
              </a:rPr>
              <a:t>Deloitte </a:t>
            </a:r>
            <a:r>
              <a:rPr lang="en-US" sz="800" dirty="0" smtClean="0">
                <a:solidFill>
                  <a:srgbClr val="002776"/>
                </a:solidFill>
              </a:rPr>
              <a:t>S.C. </a:t>
            </a:r>
            <a:r>
              <a:rPr lang="en-US" sz="800" dirty="0" err="1" smtClean="0">
                <a:solidFill>
                  <a:srgbClr val="002776"/>
                </a:solidFill>
              </a:rPr>
              <a:t>Todos</a:t>
            </a:r>
            <a:r>
              <a:rPr lang="en-US" sz="800" dirty="0" smtClean="0">
                <a:solidFill>
                  <a:srgbClr val="002776"/>
                </a:solidFill>
              </a:rPr>
              <a:t> los </a:t>
            </a:r>
            <a:r>
              <a:rPr lang="en-US" sz="800" dirty="0" err="1" smtClean="0">
                <a:solidFill>
                  <a:srgbClr val="002776"/>
                </a:solidFill>
              </a:rPr>
              <a:t>derechos</a:t>
            </a:r>
            <a:r>
              <a:rPr lang="en-US" sz="800" dirty="0" smtClean="0">
                <a:solidFill>
                  <a:srgbClr val="002776"/>
                </a:solidFill>
              </a:rPr>
              <a:t> </a:t>
            </a:r>
            <a:r>
              <a:rPr lang="en-US" sz="800" dirty="0" err="1" smtClean="0">
                <a:solidFill>
                  <a:srgbClr val="002776"/>
                </a:solidFill>
              </a:rPr>
              <a:t>reservados</a:t>
            </a:r>
            <a:endParaRPr lang="en-US" sz="800" dirty="0">
              <a:solidFill>
                <a:srgbClr val="002776"/>
              </a:solidFill>
            </a:endParaRPr>
          </a:p>
        </p:txBody>
      </p:sp>
    </p:spTree>
    <p:extLst>
      <p:ext uri="{BB962C8B-B14F-4D97-AF65-F5344CB8AC3E}">
        <p14:creationId xmlns:p14="http://schemas.microsoft.com/office/powerpoint/2010/main" val="3269227575"/>
      </p:ext>
    </p:extLst>
  </p:cSld>
  <p:clrMap bg1="lt1" tx1="dk1" bg2="lt2" tx2="dk2" accent1="accent1" accent2="accent2" accent3="accent3" accent4="accent4" accent5="accent5" accent6="accent6" hlink="hlink" folHlink="folHlink"/>
  <p:sldLayoutIdLst>
    <p:sldLayoutId id="2147484611" r:id="rId1"/>
    <p:sldLayoutId id="2147484612" r:id="rId2"/>
    <p:sldLayoutId id="2147484613" r:id="rId3"/>
    <p:sldLayoutId id="2147484614" r:id="rId4"/>
  </p:sldLayoutIdLst>
  <p:timing>
    <p:tnLst>
      <p:par>
        <p:cTn id="1" dur="indefinite" restart="never" nodeType="tmRoot"/>
      </p:par>
    </p:tnLst>
  </p:timing>
  <p:hf hdr="0" ftr="0" dt="0"/>
  <p:txStyles>
    <p:titleStyle>
      <a:lvl1pPr algn="l" defTabSz="914104" rtl="0" eaLnBrk="1" fontAlgn="base" hangingPunct="1">
        <a:spcBef>
          <a:spcPct val="0"/>
        </a:spcBef>
        <a:spcAft>
          <a:spcPct val="0"/>
        </a:spcAft>
        <a:defRPr sz="2200" b="1">
          <a:solidFill>
            <a:schemeClr val="tx2"/>
          </a:solidFill>
          <a:latin typeface="+mj-lt"/>
          <a:ea typeface="+mj-ea"/>
          <a:cs typeface="+mj-cs"/>
        </a:defRPr>
      </a:lvl1pPr>
      <a:lvl2pPr algn="l" defTabSz="914104" rtl="0" eaLnBrk="1" fontAlgn="base" hangingPunct="1">
        <a:spcBef>
          <a:spcPct val="0"/>
        </a:spcBef>
        <a:spcAft>
          <a:spcPct val="0"/>
        </a:spcAft>
        <a:defRPr sz="2200" b="1">
          <a:solidFill>
            <a:schemeClr val="tx2"/>
          </a:solidFill>
          <a:latin typeface="Arial" charset="0"/>
        </a:defRPr>
      </a:lvl2pPr>
      <a:lvl3pPr algn="l" defTabSz="914104" rtl="0" eaLnBrk="1" fontAlgn="base" hangingPunct="1">
        <a:spcBef>
          <a:spcPct val="0"/>
        </a:spcBef>
        <a:spcAft>
          <a:spcPct val="0"/>
        </a:spcAft>
        <a:defRPr sz="2200" b="1">
          <a:solidFill>
            <a:schemeClr val="tx2"/>
          </a:solidFill>
          <a:latin typeface="Arial" charset="0"/>
        </a:defRPr>
      </a:lvl3pPr>
      <a:lvl4pPr algn="l" defTabSz="914104" rtl="0" eaLnBrk="1" fontAlgn="base" hangingPunct="1">
        <a:spcBef>
          <a:spcPct val="0"/>
        </a:spcBef>
        <a:spcAft>
          <a:spcPct val="0"/>
        </a:spcAft>
        <a:defRPr sz="2200" b="1">
          <a:solidFill>
            <a:schemeClr val="tx2"/>
          </a:solidFill>
          <a:latin typeface="Arial" charset="0"/>
        </a:defRPr>
      </a:lvl4pPr>
      <a:lvl5pPr algn="l" defTabSz="914104" rtl="0" eaLnBrk="1" fontAlgn="base" hangingPunct="1">
        <a:spcBef>
          <a:spcPct val="0"/>
        </a:spcBef>
        <a:spcAft>
          <a:spcPct val="0"/>
        </a:spcAft>
        <a:defRPr sz="2200" b="1">
          <a:solidFill>
            <a:schemeClr val="tx2"/>
          </a:solidFill>
          <a:latin typeface="Arial" charset="0"/>
        </a:defRPr>
      </a:lvl5pPr>
      <a:lvl6pPr marL="410066" algn="l" defTabSz="914104" rtl="0" eaLnBrk="1" fontAlgn="base" hangingPunct="1">
        <a:spcBef>
          <a:spcPct val="0"/>
        </a:spcBef>
        <a:spcAft>
          <a:spcPct val="0"/>
        </a:spcAft>
        <a:defRPr sz="2200" b="1">
          <a:solidFill>
            <a:schemeClr val="tx2"/>
          </a:solidFill>
          <a:latin typeface="Arial" charset="0"/>
        </a:defRPr>
      </a:lvl6pPr>
      <a:lvl7pPr marL="820131" algn="l" defTabSz="914104" rtl="0" eaLnBrk="1" fontAlgn="base" hangingPunct="1">
        <a:spcBef>
          <a:spcPct val="0"/>
        </a:spcBef>
        <a:spcAft>
          <a:spcPct val="0"/>
        </a:spcAft>
        <a:defRPr sz="2200" b="1">
          <a:solidFill>
            <a:schemeClr val="tx2"/>
          </a:solidFill>
          <a:latin typeface="Arial" charset="0"/>
        </a:defRPr>
      </a:lvl7pPr>
      <a:lvl8pPr marL="1230197" algn="l" defTabSz="914104" rtl="0" eaLnBrk="1" fontAlgn="base" hangingPunct="1">
        <a:spcBef>
          <a:spcPct val="0"/>
        </a:spcBef>
        <a:spcAft>
          <a:spcPct val="0"/>
        </a:spcAft>
        <a:defRPr sz="2200" b="1">
          <a:solidFill>
            <a:schemeClr val="tx2"/>
          </a:solidFill>
          <a:latin typeface="Arial" charset="0"/>
        </a:defRPr>
      </a:lvl8pPr>
      <a:lvl9pPr marL="1640261" algn="l" defTabSz="914104" rtl="0" eaLnBrk="1" fontAlgn="base" hangingPunct="1">
        <a:spcBef>
          <a:spcPct val="0"/>
        </a:spcBef>
        <a:spcAft>
          <a:spcPct val="0"/>
        </a:spcAft>
        <a:defRPr sz="2200" b="1">
          <a:solidFill>
            <a:schemeClr val="tx2"/>
          </a:solidFill>
          <a:latin typeface="Arial" charset="0"/>
        </a:defRPr>
      </a:lvl9pPr>
    </p:titleStyle>
    <p:bodyStyle>
      <a:lvl1pPr algn="l" defTabSz="914104" rtl="0" eaLnBrk="1" fontAlgn="base" hangingPunct="1">
        <a:spcBef>
          <a:spcPct val="0"/>
        </a:spcBef>
        <a:spcAft>
          <a:spcPts val="269"/>
        </a:spcAft>
        <a:buFont typeface="Arial" charset="0"/>
        <a:defRPr sz="1800">
          <a:solidFill>
            <a:schemeClr val="tx2"/>
          </a:solidFill>
          <a:latin typeface="+mn-lt"/>
          <a:ea typeface="+mn-ea"/>
          <a:cs typeface="+mn-cs"/>
        </a:defRPr>
      </a:lvl1pPr>
      <a:lvl2pPr marL="160895" indent="-159471" algn="l" defTabSz="914104" rtl="0" eaLnBrk="1" fontAlgn="base" hangingPunct="1">
        <a:spcBef>
          <a:spcPct val="0"/>
        </a:spcBef>
        <a:spcAft>
          <a:spcPts val="269"/>
        </a:spcAft>
        <a:buChar char="•"/>
        <a:defRPr sz="1800">
          <a:solidFill>
            <a:schemeClr val="tx2"/>
          </a:solidFill>
          <a:latin typeface="+mn-lt"/>
        </a:defRPr>
      </a:lvl2pPr>
      <a:lvl3pPr marL="321788" indent="-159471" algn="l" defTabSz="914104" rtl="0" eaLnBrk="1" fontAlgn="base" hangingPunct="1">
        <a:spcBef>
          <a:spcPct val="0"/>
        </a:spcBef>
        <a:spcAft>
          <a:spcPts val="269"/>
        </a:spcAft>
        <a:buFont typeface="Arial" charset="0"/>
        <a:buChar char="‒"/>
        <a:defRPr sz="1800">
          <a:solidFill>
            <a:schemeClr val="tx2"/>
          </a:solidFill>
          <a:latin typeface="+mn-lt"/>
        </a:defRPr>
      </a:lvl3pPr>
      <a:lvl4pPr marL="482682" indent="-159471" algn="l" defTabSz="914104" rtl="0" eaLnBrk="1" fontAlgn="base" hangingPunct="1">
        <a:spcBef>
          <a:spcPct val="0"/>
        </a:spcBef>
        <a:spcAft>
          <a:spcPts val="538"/>
        </a:spcAft>
        <a:buChar char="•"/>
        <a:defRPr>
          <a:solidFill>
            <a:schemeClr val="tx2"/>
          </a:solidFill>
          <a:latin typeface="+mn-lt"/>
        </a:defRPr>
      </a:lvl4pPr>
      <a:lvl5pPr marL="643575" indent="-159471" algn="l" defTabSz="914104" rtl="0" eaLnBrk="1" fontAlgn="base" hangingPunct="1">
        <a:spcBef>
          <a:spcPct val="0"/>
        </a:spcBef>
        <a:spcAft>
          <a:spcPts val="538"/>
        </a:spcAft>
        <a:buFont typeface="Arial" charset="0"/>
        <a:buChar char="‒"/>
        <a:defRPr>
          <a:solidFill>
            <a:schemeClr val="tx2"/>
          </a:solidFill>
          <a:latin typeface="+mn-lt"/>
        </a:defRPr>
      </a:lvl5pPr>
      <a:lvl6pPr marL="1053641" indent="-159471" algn="l" defTabSz="914104" rtl="0" eaLnBrk="1" fontAlgn="base" hangingPunct="1">
        <a:spcBef>
          <a:spcPct val="0"/>
        </a:spcBef>
        <a:spcAft>
          <a:spcPts val="538"/>
        </a:spcAft>
        <a:buFont typeface="Arial" charset="0"/>
        <a:buChar char="‒"/>
        <a:defRPr>
          <a:solidFill>
            <a:schemeClr val="tx2"/>
          </a:solidFill>
          <a:latin typeface="+mn-lt"/>
        </a:defRPr>
      </a:lvl6pPr>
      <a:lvl7pPr marL="1463705" indent="-159471" algn="l" defTabSz="914104" rtl="0" eaLnBrk="1" fontAlgn="base" hangingPunct="1">
        <a:spcBef>
          <a:spcPct val="0"/>
        </a:spcBef>
        <a:spcAft>
          <a:spcPts val="538"/>
        </a:spcAft>
        <a:buFont typeface="Arial" charset="0"/>
        <a:buChar char="‒"/>
        <a:defRPr>
          <a:solidFill>
            <a:schemeClr val="tx2"/>
          </a:solidFill>
          <a:latin typeface="+mn-lt"/>
        </a:defRPr>
      </a:lvl7pPr>
      <a:lvl8pPr marL="1873771" indent="-159471" algn="l" defTabSz="914104" rtl="0" eaLnBrk="1" fontAlgn="base" hangingPunct="1">
        <a:spcBef>
          <a:spcPct val="0"/>
        </a:spcBef>
        <a:spcAft>
          <a:spcPts val="538"/>
        </a:spcAft>
        <a:buFont typeface="Arial" charset="0"/>
        <a:buChar char="‒"/>
        <a:defRPr>
          <a:solidFill>
            <a:schemeClr val="tx2"/>
          </a:solidFill>
          <a:latin typeface="+mn-lt"/>
        </a:defRPr>
      </a:lvl8pPr>
      <a:lvl9pPr marL="2283835" indent="-159471" algn="l" defTabSz="914104"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131" rtl="0" eaLnBrk="1" latinLnBrk="0" hangingPunct="1">
        <a:defRPr sz="1600" kern="1200">
          <a:solidFill>
            <a:schemeClr val="tx1"/>
          </a:solidFill>
          <a:latin typeface="+mn-lt"/>
          <a:ea typeface="+mn-ea"/>
          <a:cs typeface="+mn-cs"/>
        </a:defRPr>
      </a:lvl1pPr>
      <a:lvl2pPr marL="410066" algn="l" defTabSz="820131" rtl="0" eaLnBrk="1" latinLnBrk="0" hangingPunct="1">
        <a:defRPr sz="1600" kern="1200">
          <a:solidFill>
            <a:schemeClr val="tx1"/>
          </a:solidFill>
          <a:latin typeface="+mn-lt"/>
          <a:ea typeface="+mn-ea"/>
          <a:cs typeface="+mn-cs"/>
        </a:defRPr>
      </a:lvl2pPr>
      <a:lvl3pPr marL="820131" algn="l" defTabSz="820131" rtl="0" eaLnBrk="1" latinLnBrk="0" hangingPunct="1">
        <a:defRPr sz="1600" kern="1200">
          <a:solidFill>
            <a:schemeClr val="tx1"/>
          </a:solidFill>
          <a:latin typeface="+mn-lt"/>
          <a:ea typeface="+mn-ea"/>
          <a:cs typeface="+mn-cs"/>
        </a:defRPr>
      </a:lvl3pPr>
      <a:lvl4pPr marL="1230197" algn="l" defTabSz="820131" rtl="0" eaLnBrk="1" latinLnBrk="0" hangingPunct="1">
        <a:defRPr sz="1600" kern="1200">
          <a:solidFill>
            <a:schemeClr val="tx1"/>
          </a:solidFill>
          <a:latin typeface="+mn-lt"/>
          <a:ea typeface="+mn-ea"/>
          <a:cs typeface="+mn-cs"/>
        </a:defRPr>
      </a:lvl4pPr>
      <a:lvl5pPr marL="1640261" algn="l" defTabSz="820131" rtl="0" eaLnBrk="1" latinLnBrk="0" hangingPunct="1">
        <a:defRPr sz="1600" kern="1200">
          <a:solidFill>
            <a:schemeClr val="tx1"/>
          </a:solidFill>
          <a:latin typeface="+mn-lt"/>
          <a:ea typeface="+mn-ea"/>
          <a:cs typeface="+mn-cs"/>
        </a:defRPr>
      </a:lvl5pPr>
      <a:lvl6pPr marL="2050325" algn="l" defTabSz="820131" rtl="0" eaLnBrk="1" latinLnBrk="0" hangingPunct="1">
        <a:defRPr sz="1600" kern="1200">
          <a:solidFill>
            <a:schemeClr val="tx1"/>
          </a:solidFill>
          <a:latin typeface="+mn-lt"/>
          <a:ea typeface="+mn-ea"/>
          <a:cs typeface="+mn-cs"/>
        </a:defRPr>
      </a:lvl6pPr>
      <a:lvl7pPr marL="2460390" algn="l" defTabSz="820131" rtl="0" eaLnBrk="1" latinLnBrk="0" hangingPunct="1">
        <a:defRPr sz="1600" kern="1200">
          <a:solidFill>
            <a:schemeClr val="tx1"/>
          </a:solidFill>
          <a:latin typeface="+mn-lt"/>
          <a:ea typeface="+mn-ea"/>
          <a:cs typeface="+mn-cs"/>
        </a:defRPr>
      </a:lvl7pPr>
      <a:lvl8pPr marL="2870457" algn="l" defTabSz="820131" rtl="0" eaLnBrk="1" latinLnBrk="0" hangingPunct="1">
        <a:defRPr sz="1600" kern="1200">
          <a:solidFill>
            <a:schemeClr val="tx1"/>
          </a:solidFill>
          <a:latin typeface="+mn-lt"/>
          <a:ea typeface="+mn-ea"/>
          <a:cs typeface="+mn-cs"/>
        </a:defRPr>
      </a:lvl8pPr>
      <a:lvl9pPr marL="3280522" algn="l" defTabSz="820131" rtl="0" eaLnBrk="1" latinLnBrk="0" hangingPunct="1">
        <a:defRPr sz="16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061018920"/>
      </p:ext>
    </p:extLst>
  </p:cSld>
  <p:clrMap bg1="lt1" tx1="dk1" bg2="lt2" tx2="dk2" accent1="accent1" accent2="accent2" accent3="accent3" accent4="accent4" accent5="accent5" accent6="accent6" hlink="hlink" folHlink="folHlink"/>
  <p:sldLayoutIdLst>
    <p:sldLayoutId id="2147484616" r:id="rId1"/>
    <p:sldLayoutId id="2147484617" r:id="rId2"/>
    <p:sldLayoutId id="2147484618" r:id="rId3"/>
    <p:sldLayoutId id="2147484619" r:id="rId4"/>
    <p:sldLayoutId id="2147484620" r:id="rId5"/>
    <p:sldLayoutId id="2147484621" r:id="rId6"/>
    <p:sldLayoutId id="2147484622" r:id="rId7"/>
    <p:sldLayoutId id="2147484623" r:id="rId8"/>
    <p:sldLayoutId id="2147484624" r:id="rId9"/>
    <p:sldLayoutId id="2147484625" r:id="rId10"/>
    <p:sldLayoutId id="2147484626" r:id="rId11"/>
    <p:sldLayoutId id="2147484627" r:id="rId12"/>
    <p:sldLayoutId id="2147484628" r:id="rId13"/>
    <p:sldLayoutId id="2147484629" r:id="rId14"/>
    <p:sldLayoutId id="2147484630" r:id="rId15"/>
    <p:sldLayoutId id="2147484631" r:id="rId16"/>
    <p:sldLayoutId id="2147484632" r:id="rId17"/>
    <p:sldLayoutId id="2147484633" r:id="rId18"/>
    <p:sldLayoutId id="2147484634" r:id="rId19"/>
    <p:sldLayoutId id="2147484635" r:id="rId20"/>
    <p:sldLayoutId id="2147484636" r:id="rId21"/>
    <p:sldLayoutId id="2147484637" r:id="rId22"/>
    <p:sldLayoutId id="2147484638" r:id="rId23"/>
    <p:sldLayoutId id="2147484639" r:id="rId24"/>
    <p:sldLayoutId id="2147484640" r:id="rId25"/>
    <p:sldLayoutId id="2147484641" r:id="rId26"/>
    <p:sldLayoutId id="2147484642" r:id="rId27"/>
    <p:sldLayoutId id="2147484643"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938009351"/>
      </p:ext>
    </p:extLst>
  </p:cSld>
  <p:clrMap bg1="lt1" tx1="dk1" bg2="lt2" tx2="dk2" accent1="accent1" accent2="accent2" accent3="accent3" accent4="accent4" accent5="accent5" accent6="accent6" hlink="hlink" folHlink="folHlink"/>
  <p:sldLayoutIdLst>
    <p:sldLayoutId id="2147484645" r:id="rId1"/>
    <p:sldLayoutId id="2147484646" r:id="rId2"/>
    <p:sldLayoutId id="2147484647" r:id="rId3"/>
    <p:sldLayoutId id="2147484648" r:id="rId4"/>
    <p:sldLayoutId id="2147484649" r:id="rId5"/>
    <p:sldLayoutId id="2147484650" r:id="rId6"/>
    <p:sldLayoutId id="2147484651" r:id="rId7"/>
    <p:sldLayoutId id="2147484652" r:id="rId8"/>
    <p:sldLayoutId id="2147484653" r:id="rId9"/>
    <p:sldLayoutId id="2147484654" r:id="rId10"/>
    <p:sldLayoutId id="2147484655" r:id="rId11"/>
    <p:sldLayoutId id="2147484656" r:id="rId12"/>
    <p:sldLayoutId id="2147484657" r:id="rId13"/>
    <p:sldLayoutId id="2147484658" r:id="rId14"/>
    <p:sldLayoutId id="2147484659" r:id="rId15"/>
    <p:sldLayoutId id="2147484660" r:id="rId16"/>
    <p:sldLayoutId id="2147484661" r:id="rId17"/>
    <p:sldLayoutId id="2147484662" r:id="rId18"/>
    <p:sldLayoutId id="2147484663" r:id="rId19"/>
    <p:sldLayoutId id="2147484664" r:id="rId20"/>
    <p:sldLayoutId id="2147484665" r:id="rId21"/>
    <p:sldLayoutId id="2147484666" r:id="rId22"/>
    <p:sldLayoutId id="2147484667" r:id="rId23"/>
    <p:sldLayoutId id="2147484668" r:id="rId24"/>
    <p:sldLayoutId id="2147484669" r:id="rId25"/>
    <p:sldLayoutId id="2147484670" r:id="rId26"/>
    <p:sldLayoutId id="2147484671" r:id="rId27"/>
    <p:sldLayoutId id="2147484672"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616830744"/>
      </p:ext>
    </p:extLst>
  </p:cSld>
  <p:clrMap bg1="lt1" tx1="dk1" bg2="lt2" tx2="dk2" accent1="accent1" accent2="accent2" accent3="accent3" accent4="accent4" accent5="accent5" accent6="accent6" hlink="hlink" folHlink="folHlink"/>
  <p:sldLayoutIdLst>
    <p:sldLayoutId id="2147484674" r:id="rId1"/>
    <p:sldLayoutId id="2147484675" r:id="rId2"/>
    <p:sldLayoutId id="2147484676" r:id="rId3"/>
    <p:sldLayoutId id="2147484677" r:id="rId4"/>
    <p:sldLayoutId id="2147484678" r:id="rId5"/>
    <p:sldLayoutId id="2147484679" r:id="rId6"/>
    <p:sldLayoutId id="2147484680" r:id="rId7"/>
    <p:sldLayoutId id="2147484681" r:id="rId8"/>
    <p:sldLayoutId id="2147484682" r:id="rId9"/>
    <p:sldLayoutId id="2147484683" r:id="rId10"/>
    <p:sldLayoutId id="2147484684" r:id="rId11"/>
    <p:sldLayoutId id="2147484685" r:id="rId12"/>
    <p:sldLayoutId id="2147484686" r:id="rId13"/>
    <p:sldLayoutId id="2147484687" r:id="rId14"/>
    <p:sldLayoutId id="2147484688" r:id="rId15"/>
    <p:sldLayoutId id="2147484689" r:id="rId16"/>
    <p:sldLayoutId id="2147484690" r:id="rId17"/>
    <p:sldLayoutId id="2147484691" r:id="rId18"/>
    <p:sldLayoutId id="2147484692" r:id="rId19"/>
    <p:sldLayoutId id="2147484693" r:id="rId20"/>
    <p:sldLayoutId id="2147484694" r:id="rId21"/>
    <p:sldLayoutId id="2147484695" r:id="rId22"/>
    <p:sldLayoutId id="2147484696" r:id="rId23"/>
    <p:sldLayoutId id="2147484697" r:id="rId24"/>
    <p:sldLayoutId id="2147484698" r:id="rId25"/>
    <p:sldLayoutId id="2147484699" r:id="rId26"/>
    <p:sldLayoutId id="2147484700" r:id="rId27"/>
    <p:sldLayoutId id="2147484701"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04678070"/>
      </p:ext>
    </p:extLst>
  </p:cSld>
  <p:clrMap bg1="lt1" tx1="dk1" bg2="lt2" tx2="dk2" accent1="accent1" accent2="accent2" accent3="accent3" accent4="accent4" accent5="accent5" accent6="accent6" hlink="hlink" folHlink="folHlink"/>
  <p:sldLayoutIdLst>
    <p:sldLayoutId id="2147484703" r:id="rId1"/>
    <p:sldLayoutId id="2147484704" r:id="rId2"/>
    <p:sldLayoutId id="2147484705" r:id="rId3"/>
    <p:sldLayoutId id="2147484706" r:id="rId4"/>
    <p:sldLayoutId id="2147484707" r:id="rId5"/>
    <p:sldLayoutId id="2147484708" r:id="rId6"/>
    <p:sldLayoutId id="2147484709" r:id="rId7"/>
    <p:sldLayoutId id="2147484710" r:id="rId8"/>
    <p:sldLayoutId id="2147484711" r:id="rId9"/>
    <p:sldLayoutId id="2147484712" r:id="rId10"/>
    <p:sldLayoutId id="2147484713" r:id="rId11"/>
    <p:sldLayoutId id="2147484714" r:id="rId12"/>
    <p:sldLayoutId id="2147484715" r:id="rId13"/>
    <p:sldLayoutId id="2147484716" r:id="rId14"/>
    <p:sldLayoutId id="2147484717" r:id="rId15"/>
    <p:sldLayoutId id="2147484718" r:id="rId16"/>
    <p:sldLayoutId id="2147484719" r:id="rId17"/>
    <p:sldLayoutId id="2147484720" r:id="rId18"/>
    <p:sldLayoutId id="2147484721" r:id="rId19"/>
    <p:sldLayoutId id="2147484722" r:id="rId20"/>
    <p:sldLayoutId id="2147484723" r:id="rId21"/>
    <p:sldLayoutId id="2147484724" r:id="rId22"/>
    <p:sldLayoutId id="2147484725" r:id="rId23"/>
    <p:sldLayoutId id="2147484726" r:id="rId24"/>
    <p:sldLayoutId id="2147484727" r:id="rId25"/>
    <p:sldLayoutId id="2147484728" r:id="rId26"/>
    <p:sldLayoutId id="2147484729" r:id="rId27"/>
    <p:sldLayoutId id="2147484730"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676656730"/>
      </p:ext>
    </p:extLst>
  </p:cSld>
  <p:clrMap bg1="lt1" tx1="dk1" bg2="lt2" tx2="dk2" accent1="accent1" accent2="accent2" accent3="accent3" accent4="accent4" accent5="accent5" accent6="accent6" hlink="hlink" folHlink="folHlink"/>
  <p:sldLayoutIdLst>
    <p:sldLayoutId id="2147484732" r:id="rId1"/>
    <p:sldLayoutId id="2147484733" r:id="rId2"/>
    <p:sldLayoutId id="2147484734" r:id="rId3"/>
    <p:sldLayoutId id="2147484735" r:id="rId4"/>
    <p:sldLayoutId id="2147484736" r:id="rId5"/>
    <p:sldLayoutId id="2147484737" r:id="rId6"/>
    <p:sldLayoutId id="2147484738" r:id="rId7"/>
    <p:sldLayoutId id="2147484739" r:id="rId8"/>
    <p:sldLayoutId id="2147484740" r:id="rId9"/>
    <p:sldLayoutId id="2147484741" r:id="rId10"/>
    <p:sldLayoutId id="2147484742" r:id="rId11"/>
    <p:sldLayoutId id="2147484743" r:id="rId12"/>
    <p:sldLayoutId id="2147484744" r:id="rId13"/>
    <p:sldLayoutId id="2147484745" r:id="rId14"/>
    <p:sldLayoutId id="2147484746" r:id="rId15"/>
    <p:sldLayoutId id="2147484747" r:id="rId16"/>
    <p:sldLayoutId id="2147484748" r:id="rId17"/>
    <p:sldLayoutId id="2147484749" r:id="rId18"/>
    <p:sldLayoutId id="2147484750" r:id="rId19"/>
    <p:sldLayoutId id="2147484751" r:id="rId20"/>
    <p:sldLayoutId id="2147484752" r:id="rId21"/>
    <p:sldLayoutId id="2147484753" r:id="rId22"/>
    <p:sldLayoutId id="2147484754" r:id="rId23"/>
    <p:sldLayoutId id="2147484755" r:id="rId24"/>
    <p:sldLayoutId id="2147484756" r:id="rId25"/>
    <p:sldLayoutId id="2147484757" r:id="rId26"/>
    <p:sldLayoutId id="2147484758" r:id="rId27"/>
    <p:sldLayoutId id="2147484759"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995694078"/>
      </p:ext>
    </p:extLst>
  </p:cSld>
  <p:clrMap bg1="lt1" tx1="dk1" bg2="lt2" tx2="dk2" accent1="accent1" accent2="accent2" accent3="accent3" accent4="accent4" accent5="accent5" accent6="accent6" hlink="hlink" folHlink="folHlink"/>
  <p:sldLayoutIdLst>
    <p:sldLayoutId id="2147484761" r:id="rId1"/>
    <p:sldLayoutId id="2147484762" r:id="rId2"/>
    <p:sldLayoutId id="2147484763" r:id="rId3"/>
    <p:sldLayoutId id="2147484764" r:id="rId4"/>
    <p:sldLayoutId id="2147484765" r:id="rId5"/>
    <p:sldLayoutId id="2147484766" r:id="rId6"/>
    <p:sldLayoutId id="2147484767" r:id="rId7"/>
    <p:sldLayoutId id="2147484768" r:id="rId8"/>
    <p:sldLayoutId id="2147484769" r:id="rId9"/>
    <p:sldLayoutId id="2147484770" r:id="rId10"/>
    <p:sldLayoutId id="2147484771" r:id="rId11"/>
    <p:sldLayoutId id="2147484772" r:id="rId12"/>
    <p:sldLayoutId id="2147484773" r:id="rId13"/>
    <p:sldLayoutId id="2147484774" r:id="rId14"/>
    <p:sldLayoutId id="2147484775" r:id="rId15"/>
    <p:sldLayoutId id="2147484776" r:id="rId16"/>
    <p:sldLayoutId id="2147484777" r:id="rId17"/>
    <p:sldLayoutId id="2147484778" r:id="rId18"/>
    <p:sldLayoutId id="2147484779" r:id="rId19"/>
    <p:sldLayoutId id="2147484780" r:id="rId20"/>
    <p:sldLayoutId id="2147484781" r:id="rId21"/>
    <p:sldLayoutId id="2147484782" r:id="rId22"/>
    <p:sldLayoutId id="2147484783" r:id="rId23"/>
    <p:sldLayoutId id="2147484784" r:id="rId24"/>
    <p:sldLayoutId id="2147484785" r:id="rId25"/>
    <p:sldLayoutId id="2147484786" r:id="rId26"/>
    <p:sldLayoutId id="2147484787" r:id="rId27"/>
    <p:sldLayoutId id="2147484788"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89"/>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6" y="6558211"/>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print">
            <a:extLst>
              <a:ext uri="{28A0092B-C50C-407E-A947-70E740481C1C}">
                <a14:useLocalDpi xmlns:a14="http://schemas.microsoft.com/office/drawing/2010/main" val="0"/>
              </a:ext>
            </a:extLst>
          </a:blip>
          <a:stretch>
            <a:fillRect/>
          </a:stretch>
        </p:blipFill>
        <p:spPr>
          <a:xfrm>
            <a:off x="414457" y="6613431"/>
            <a:ext cx="575537" cy="99169"/>
          </a:xfrm>
          <a:prstGeom prst="rect">
            <a:avLst/>
          </a:prstGeom>
        </p:spPr>
      </p:pic>
    </p:spTree>
    <p:extLst>
      <p:ext uri="{BB962C8B-B14F-4D97-AF65-F5344CB8AC3E}">
        <p14:creationId xmlns:p14="http://schemas.microsoft.com/office/powerpoint/2010/main" val="2852187560"/>
      </p:ext>
    </p:extLst>
  </p:cSld>
  <p:clrMap bg1="lt1" tx1="dk1" bg2="lt2" tx2="dk2" accent1="accent1" accent2="accent2" accent3="accent3" accent4="accent4" accent5="accent5" accent6="accent6" hlink="hlink" folHlink="folHlink"/>
  <p:sldLayoutIdLst>
    <p:sldLayoutId id="2147484790" r:id="rId1"/>
    <p:sldLayoutId id="2147484791" r:id="rId2"/>
    <p:sldLayoutId id="2147484792" r:id="rId3"/>
    <p:sldLayoutId id="2147484793" r:id="rId4"/>
    <p:sldLayoutId id="2147484794" r:id="rId5"/>
    <p:sldLayoutId id="2147484795" r:id="rId6"/>
    <p:sldLayoutId id="2147484796" r:id="rId7"/>
    <p:sldLayoutId id="2147484797" r:id="rId8"/>
    <p:sldLayoutId id="2147484798" r:id="rId9"/>
    <p:sldLayoutId id="2147484799" r:id="rId10"/>
    <p:sldLayoutId id="2147484800" r:id="rId11"/>
    <p:sldLayoutId id="2147484801" r:id="rId12"/>
    <p:sldLayoutId id="2147484802" r:id="rId13"/>
    <p:sldLayoutId id="2147484803" r:id="rId14"/>
    <p:sldLayoutId id="2147484804" r:id="rId15"/>
    <p:sldLayoutId id="2147484805" r:id="rId16"/>
    <p:sldLayoutId id="2147484806" r:id="rId17"/>
    <p:sldLayoutId id="2147484807" r:id="rId18"/>
    <p:sldLayoutId id="2147484808" r:id="rId19"/>
    <p:sldLayoutId id="2147484809" r:id="rId20"/>
    <p:sldLayoutId id="2147484810" r:id="rId21"/>
    <p:sldLayoutId id="2147484811" r:id="rId22"/>
    <p:sldLayoutId id="2147484812" r:id="rId23"/>
    <p:sldLayoutId id="2147484813" r:id="rId24"/>
    <p:sldLayoutId id="2147484814" r:id="rId25"/>
    <p:sldLayoutId id="2147484815" r:id="rId26"/>
    <p:sldLayoutId id="2147484816" r:id="rId27"/>
    <p:sldLayoutId id="2147484817"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7"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6"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48" y="6554192"/>
            <a:ext cx="306387" cy="144247"/>
          </a:xfrm>
          <a:prstGeom prst="rect">
            <a:avLst/>
          </a:prstGeom>
        </p:spPr>
        <p:txBody>
          <a:bodyPr vert="horz" wrap="square" lIns="0" tIns="0" rIns="0" bIns="0" numCol="1" anchor="t" anchorCtr="0" compatLnSpc="1">
            <a:prstTxWarp prst="textNoShape">
              <a:avLst/>
            </a:prstTxWarp>
            <a:noAutofit/>
          </a:bodyPr>
          <a:lstStyle>
            <a:lvl1pPr defTabSz="914104">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192"/>
            <a:ext cx="4677095" cy="144247"/>
          </a:xfrm>
          <a:prstGeom prst="rect">
            <a:avLst/>
          </a:prstGeom>
        </p:spPr>
        <p:txBody>
          <a:bodyPr vert="horz" wrap="square" lIns="0" tIns="0" rIns="0" bIns="0" numCol="1" anchor="t" anchorCtr="0" compatLnSpc="1">
            <a:prstTxWarp prst="textNoShape">
              <a:avLst/>
            </a:prstTxWarp>
            <a:noAutofit/>
          </a:bodyPr>
          <a:lstStyle>
            <a:lvl1pPr defTabSz="914104">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44"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262">
              <a:defRPr/>
            </a:pPr>
            <a:r>
              <a:rPr lang="en-AU" sz="700" dirty="0" smtClean="0">
                <a:solidFill>
                  <a:srgbClr val="002776"/>
                </a:solidFill>
                <a:cs typeface="Arial" charset="0"/>
              </a:rPr>
              <a:t>© 2015 Deloitte Consulting, S.L.</a:t>
            </a:r>
            <a:endParaRPr lang="en-AU" sz="700" dirty="0">
              <a:solidFill>
                <a:srgbClr val="002776"/>
              </a:solidFill>
              <a:cs typeface="Arial" charset="0"/>
            </a:endParaRPr>
          </a:p>
        </p:txBody>
      </p:sp>
    </p:spTree>
    <p:extLst>
      <p:ext uri="{BB962C8B-B14F-4D97-AF65-F5344CB8AC3E}">
        <p14:creationId xmlns:p14="http://schemas.microsoft.com/office/powerpoint/2010/main" val="3078517290"/>
      </p:ext>
    </p:extLst>
  </p:cSld>
  <p:clrMap bg1="lt1" tx1="dk1" bg2="lt2" tx2="dk2" accent1="accent1" accent2="accent2" accent3="accent3" accent4="accent4" accent5="accent5" accent6="accent6" hlink="hlink" folHlink="folHlink"/>
  <p:sldLayoutIdLst>
    <p:sldLayoutId id="2147484819" r:id="rId1"/>
    <p:sldLayoutId id="2147484820" r:id="rId2"/>
    <p:sldLayoutId id="2147484821" r:id="rId3"/>
    <p:sldLayoutId id="2147484822" r:id="rId4"/>
    <p:sldLayoutId id="2147484823" r:id="rId5"/>
    <p:sldLayoutId id="2147484824" r:id="rId6"/>
    <p:sldLayoutId id="2147484825" r:id="rId7"/>
    <p:sldLayoutId id="2147484826" r:id="rId8"/>
  </p:sldLayoutIdLst>
  <p:timing>
    <p:tnLst>
      <p:par>
        <p:cTn id="1" dur="indefinite" restart="never" nodeType="tmRoot"/>
      </p:par>
    </p:tnLst>
  </p:timing>
  <p:hf hdr="0" ftr="0" dt="0"/>
  <p:txStyles>
    <p:titleStyle>
      <a:lvl1pPr algn="l" defTabSz="914104" rtl="0" eaLnBrk="1" fontAlgn="base" hangingPunct="1">
        <a:spcBef>
          <a:spcPct val="0"/>
        </a:spcBef>
        <a:spcAft>
          <a:spcPct val="0"/>
        </a:spcAft>
        <a:defRPr sz="2200" b="1">
          <a:solidFill>
            <a:schemeClr val="tx2"/>
          </a:solidFill>
          <a:latin typeface="+mj-lt"/>
          <a:ea typeface="+mj-ea"/>
          <a:cs typeface="+mj-cs"/>
        </a:defRPr>
      </a:lvl1pPr>
      <a:lvl2pPr algn="l" defTabSz="914104" rtl="0" eaLnBrk="1" fontAlgn="base" hangingPunct="1">
        <a:spcBef>
          <a:spcPct val="0"/>
        </a:spcBef>
        <a:spcAft>
          <a:spcPct val="0"/>
        </a:spcAft>
        <a:defRPr sz="2200" b="1">
          <a:solidFill>
            <a:schemeClr val="tx2"/>
          </a:solidFill>
          <a:latin typeface="Arial" charset="0"/>
        </a:defRPr>
      </a:lvl2pPr>
      <a:lvl3pPr algn="l" defTabSz="914104" rtl="0" eaLnBrk="1" fontAlgn="base" hangingPunct="1">
        <a:spcBef>
          <a:spcPct val="0"/>
        </a:spcBef>
        <a:spcAft>
          <a:spcPct val="0"/>
        </a:spcAft>
        <a:defRPr sz="2200" b="1">
          <a:solidFill>
            <a:schemeClr val="tx2"/>
          </a:solidFill>
          <a:latin typeface="Arial" charset="0"/>
        </a:defRPr>
      </a:lvl3pPr>
      <a:lvl4pPr algn="l" defTabSz="914104" rtl="0" eaLnBrk="1" fontAlgn="base" hangingPunct="1">
        <a:spcBef>
          <a:spcPct val="0"/>
        </a:spcBef>
        <a:spcAft>
          <a:spcPct val="0"/>
        </a:spcAft>
        <a:defRPr sz="2200" b="1">
          <a:solidFill>
            <a:schemeClr val="tx2"/>
          </a:solidFill>
          <a:latin typeface="Arial" charset="0"/>
        </a:defRPr>
      </a:lvl4pPr>
      <a:lvl5pPr algn="l" defTabSz="914104" rtl="0" eaLnBrk="1" fontAlgn="base" hangingPunct="1">
        <a:spcBef>
          <a:spcPct val="0"/>
        </a:spcBef>
        <a:spcAft>
          <a:spcPct val="0"/>
        </a:spcAft>
        <a:defRPr sz="2200" b="1">
          <a:solidFill>
            <a:schemeClr val="tx2"/>
          </a:solidFill>
          <a:latin typeface="Arial" charset="0"/>
        </a:defRPr>
      </a:lvl5pPr>
      <a:lvl6pPr marL="410066" algn="l" defTabSz="914104" rtl="0" eaLnBrk="1" fontAlgn="base" hangingPunct="1">
        <a:spcBef>
          <a:spcPct val="0"/>
        </a:spcBef>
        <a:spcAft>
          <a:spcPct val="0"/>
        </a:spcAft>
        <a:defRPr sz="2200" b="1">
          <a:solidFill>
            <a:schemeClr val="tx2"/>
          </a:solidFill>
          <a:latin typeface="Arial" charset="0"/>
        </a:defRPr>
      </a:lvl6pPr>
      <a:lvl7pPr marL="820131" algn="l" defTabSz="914104" rtl="0" eaLnBrk="1" fontAlgn="base" hangingPunct="1">
        <a:spcBef>
          <a:spcPct val="0"/>
        </a:spcBef>
        <a:spcAft>
          <a:spcPct val="0"/>
        </a:spcAft>
        <a:defRPr sz="2200" b="1">
          <a:solidFill>
            <a:schemeClr val="tx2"/>
          </a:solidFill>
          <a:latin typeface="Arial" charset="0"/>
        </a:defRPr>
      </a:lvl7pPr>
      <a:lvl8pPr marL="1230197" algn="l" defTabSz="914104" rtl="0" eaLnBrk="1" fontAlgn="base" hangingPunct="1">
        <a:spcBef>
          <a:spcPct val="0"/>
        </a:spcBef>
        <a:spcAft>
          <a:spcPct val="0"/>
        </a:spcAft>
        <a:defRPr sz="2200" b="1">
          <a:solidFill>
            <a:schemeClr val="tx2"/>
          </a:solidFill>
          <a:latin typeface="Arial" charset="0"/>
        </a:defRPr>
      </a:lvl8pPr>
      <a:lvl9pPr marL="1640261" algn="l" defTabSz="914104" rtl="0" eaLnBrk="1" fontAlgn="base" hangingPunct="1">
        <a:spcBef>
          <a:spcPct val="0"/>
        </a:spcBef>
        <a:spcAft>
          <a:spcPct val="0"/>
        </a:spcAft>
        <a:defRPr sz="2200" b="1">
          <a:solidFill>
            <a:schemeClr val="tx2"/>
          </a:solidFill>
          <a:latin typeface="Arial" charset="0"/>
        </a:defRPr>
      </a:lvl9pPr>
    </p:titleStyle>
    <p:bodyStyle>
      <a:lvl1pPr algn="l" defTabSz="914104" rtl="0" eaLnBrk="1" fontAlgn="base" hangingPunct="1">
        <a:spcBef>
          <a:spcPct val="0"/>
        </a:spcBef>
        <a:spcAft>
          <a:spcPts val="269"/>
        </a:spcAft>
        <a:buFont typeface="Arial" charset="0"/>
        <a:defRPr sz="1800">
          <a:solidFill>
            <a:schemeClr val="tx2"/>
          </a:solidFill>
          <a:latin typeface="+mn-lt"/>
          <a:ea typeface="+mn-ea"/>
          <a:cs typeface="+mn-cs"/>
        </a:defRPr>
      </a:lvl1pPr>
      <a:lvl2pPr marL="160895" indent="-159471" algn="l" defTabSz="914104" rtl="0" eaLnBrk="1" fontAlgn="base" hangingPunct="1">
        <a:spcBef>
          <a:spcPct val="0"/>
        </a:spcBef>
        <a:spcAft>
          <a:spcPts val="269"/>
        </a:spcAft>
        <a:buChar char="•"/>
        <a:defRPr sz="1800">
          <a:solidFill>
            <a:schemeClr val="tx2"/>
          </a:solidFill>
          <a:latin typeface="+mn-lt"/>
        </a:defRPr>
      </a:lvl2pPr>
      <a:lvl3pPr marL="321788" indent="-159471" algn="l" defTabSz="914104" rtl="0" eaLnBrk="1" fontAlgn="base" hangingPunct="1">
        <a:spcBef>
          <a:spcPct val="0"/>
        </a:spcBef>
        <a:spcAft>
          <a:spcPts val="269"/>
        </a:spcAft>
        <a:buFont typeface="Arial" charset="0"/>
        <a:buChar char="‒"/>
        <a:defRPr sz="1800">
          <a:solidFill>
            <a:schemeClr val="tx2"/>
          </a:solidFill>
          <a:latin typeface="+mn-lt"/>
        </a:defRPr>
      </a:lvl3pPr>
      <a:lvl4pPr marL="482682" indent="-159471" algn="l" defTabSz="914104" rtl="0" eaLnBrk="1" fontAlgn="base" hangingPunct="1">
        <a:spcBef>
          <a:spcPct val="0"/>
        </a:spcBef>
        <a:spcAft>
          <a:spcPts val="538"/>
        </a:spcAft>
        <a:buChar char="•"/>
        <a:defRPr>
          <a:solidFill>
            <a:schemeClr val="tx2"/>
          </a:solidFill>
          <a:latin typeface="+mn-lt"/>
        </a:defRPr>
      </a:lvl4pPr>
      <a:lvl5pPr marL="643575" indent="-159471" algn="l" defTabSz="914104" rtl="0" eaLnBrk="1" fontAlgn="base" hangingPunct="1">
        <a:spcBef>
          <a:spcPct val="0"/>
        </a:spcBef>
        <a:spcAft>
          <a:spcPts val="538"/>
        </a:spcAft>
        <a:buFont typeface="Arial" charset="0"/>
        <a:buChar char="‒"/>
        <a:defRPr>
          <a:solidFill>
            <a:schemeClr val="tx2"/>
          </a:solidFill>
          <a:latin typeface="+mn-lt"/>
        </a:defRPr>
      </a:lvl5pPr>
      <a:lvl6pPr marL="1053641" indent="-159471" algn="l" defTabSz="914104" rtl="0" eaLnBrk="1" fontAlgn="base" hangingPunct="1">
        <a:spcBef>
          <a:spcPct val="0"/>
        </a:spcBef>
        <a:spcAft>
          <a:spcPts val="538"/>
        </a:spcAft>
        <a:buFont typeface="Arial" charset="0"/>
        <a:buChar char="‒"/>
        <a:defRPr>
          <a:solidFill>
            <a:schemeClr val="tx2"/>
          </a:solidFill>
          <a:latin typeface="+mn-lt"/>
        </a:defRPr>
      </a:lvl6pPr>
      <a:lvl7pPr marL="1463705" indent="-159471" algn="l" defTabSz="914104" rtl="0" eaLnBrk="1" fontAlgn="base" hangingPunct="1">
        <a:spcBef>
          <a:spcPct val="0"/>
        </a:spcBef>
        <a:spcAft>
          <a:spcPts val="538"/>
        </a:spcAft>
        <a:buFont typeface="Arial" charset="0"/>
        <a:buChar char="‒"/>
        <a:defRPr>
          <a:solidFill>
            <a:schemeClr val="tx2"/>
          </a:solidFill>
          <a:latin typeface="+mn-lt"/>
        </a:defRPr>
      </a:lvl7pPr>
      <a:lvl8pPr marL="1873771" indent="-159471" algn="l" defTabSz="914104" rtl="0" eaLnBrk="1" fontAlgn="base" hangingPunct="1">
        <a:spcBef>
          <a:spcPct val="0"/>
        </a:spcBef>
        <a:spcAft>
          <a:spcPts val="538"/>
        </a:spcAft>
        <a:buFont typeface="Arial" charset="0"/>
        <a:buChar char="‒"/>
        <a:defRPr>
          <a:solidFill>
            <a:schemeClr val="tx2"/>
          </a:solidFill>
          <a:latin typeface="+mn-lt"/>
        </a:defRPr>
      </a:lvl8pPr>
      <a:lvl9pPr marL="2283835" indent="-159471" algn="l" defTabSz="914104"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131" rtl="0" eaLnBrk="1" latinLnBrk="0" hangingPunct="1">
        <a:defRPr sz="1600" kern="1200">
          <a:solidFill>
            <a:schemeClr val="tx1"/>
          </a:solidFill>
          <a:latin typeface="+mn-lt"/>
          <a:ea typeface="+mn-ea"/>
          <a:cs typeface="+mn-cs"/>
        </a:defRPr>
      </a:lvl1pPr>
      <a:lvl2pPr marL="410066" algn="l" defTabSz="820131" rtl="0" eaLnBrk="1" latinLnBrk="0" hangingPunct="1">
        <a:defRPr sz="1600" kern="1200">
          <a:solidFill>
            <a:schemeClr val="tx1"/>
          </a:solidFill>
          <a:latin typeface="+mn-lt"/>
          <a:ea typeface="+mn-ea"/>
          <a:cs typeface="+mn-cs"/>
        </a:defRPr>
      </a:lvl2pPr>
      <a:lvl3pPr marL="820131" algn="l" defTabSz="820131" rtl="0" eaLnBrk="1" latinLnBrk="0" hangingPunct="1">
        <a:defRPr sz="1600" kern="1200">
          <a:solidFill>
            <a:schemeClr val="tx1"/>
          </a:solidFill>
          <a:latin typeface="+mn-lt"/>
          <a:ea typeface="+mn-ea"/>
          <a:cs typeface="+mn-cs"/>
        </a:defRPr>
      </a:lvl3pPr>
      <a:lvl4pPr marL="1230197" algn="l" defTabSz="820131" rtl="0" eaLnBrk="1" latinLnBrk="0" hangingPunct="1">
        <a:defRPr sz="1600" kern="1200">
          <a:solidFill>
            <a:schemeClr val="tx1"/>
          </a:solidFill>
          <a:latin typeface="+mn-lt"/>
          <a:ea typeface="+mn-ea"/>
          <a:cs typeface="+mn-cs"/>
        </a:defRPr>
      </a:lvl4pPr>
      <a:lvl5pPr marL="1640261" algn="l" defTabSz="820131" rtl="0" eaLnBrk="1" latinLnBrk="0" hangingPunct="1">
        <a:defRPr sz="1600" kern="1200">
          <a:solidFill>
            <a:schemeClr val="tx1"/>
          </a:solidFill>
          <a:latin typeface="+mn-lt"/>
          <a:ea typeface="+mn-ea"/>
          <a:cs typeface="+mn-cs"/>
        </a:defRPr>
      </a:lvl5pPr>
      <a:lvl6pPr marL="2050325" algn="l" defTabSz="820131" rtl="0" eaLnBrk="1" latinLnBrk="0" hangingPunct="1">
        <a:defRPr sz="1600" kern="1200">
          <a:solidFill>
            <a:schemeClr val="tx1"/>
          </a:solidFill>
          <a:latin typeface="+mn-lt"/>
          <a:ea typeface="+mn-ea"/>
          <a:cs typeface="+mn-cs"/>
        </a:defRPr>
      </a:lvl6pPr>
      <a:lvl7pPr marL="2460390" algn="l" defTabSz="820131" rtl="0" eaLnBrk="1" latinLnBrk="0" hangingPunct="1">
        <a:defRPr sz="1600" kern="1200">
          <a:solidFill>
            <a:schemeClr val="tx1"/>
          </a:solidFill>
          <a:latin typeface="+mn-lt"/>
          <a:ea typeface="+mn-ea"/>
          <a:cs typeface="+mn-cs"/>
        </a:defRPr>
      </a:lvl7pPr>
      <a:lvl8pPr marL="2870457" algn="l" defTabSz="820131" rtl="0" eaLnBrk="1" latinLnBrk="0" hangingPunct="1">
        <a:defRPr sz="1600" kern="1200">
          <a:solidFill>
            <a:schemeClr val="tx1"/>
          </a:solidFill>
          <a:latin typeface="+mn-lt"/>
          <a:ea typeface="+mn-ea"/>
          <a:cs typeface="+mn-cs"/>
        </a:defRPr>
      </a:lvl8pPr>
      <a:lvl9pPr marL="3280522" algn="l" defTabSz="820131" rtl="0" eaLnBrk="1" latinLnBrk="0" hangingPunct="1">
        <a:defRPr sz="16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88690" y="358775"/>
            <a:ext cx="912349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s-AR" smtClean="0"/>
              <a:t>Click to edit Master title style</a:t>
            </a:r>
          </a:p>
        </p:txBody>
      </p:sp>
      <p:sp>
        <p:nvSpPr>
          <p:cNvPr id="1027" name="Rectangle 3"/>
          <p:cNvSpPr>
            <a:spLocks noGrp="1" noChangeArrowheads="1"/>
          </p:cNvSpPr>
          <p:nvPr>
            <p:ph type="body" idx="1"/>
          </p:nvPr>
        </p:nvSpPr>
        <p:spPr bwMode="auto">
          <a:xfrm>
            <a:off x="388690" y="1168408"/>
            <a:ext cx="9123495" cy="521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s-AR" dirty="0" err="1" smtClean="0"/>
              <a:t>Click</a:t>
            </a:r>
            <a:r>
              <a:rPr lang="es-AR" dirty="0" smtClean="0"/>
              <a:t> to </a:t>
            </a:r>
            <a:r>
              <a:rPr lang="es-AR" dirty="0" err="1" smtClean="0"/>
              <a:t>edit</a:t>
            </a:r>
            <a:r>
              <a:rPr lang="es-AR" dirty="0" smtClean="0"/>
              <a:t> Master </a:t>
            </a:r>
            <a:r>
              <a:rPr lang="es-AR" dirty="0" err="1" smtClean="0"/>
              <a:t>text</a:t>
            </a:r>
            <a:r>
              <a:rPr lang="es-AR" dirty="0" smtClean="0"/>
              <a:t> </a:t>
            </a:r>
            <a:r>
              <a:rPr lang="es-AR" dirty="0" err="1" smtClean="0"/>
              <a:t>styles</a:t>
            </a:r>
            <a:endParaRPr lang="es-AR" dirty="0" smtClean="0"/>
          </a:p>
          <a:p>
            <a:pPr lvl="1"/>
            <a:r>
              <a:rPr lang="es-AR" dirty="0" err="1" smtClean="0"/>
              <a:t>Second</a:t>
            </a:r>
            <a:r>
              <a:rPr lang="es-AR" dirty="0" smtClean="0"/>
              <a:t> </a:t>
            </a:r>
            <a:r>
              <a:rPr lang="es-AR" dirty="0" err="1" smtClean="0"/>
              <a:t>level</a:t>
            </a:r>
            <a:endParaRPr lang="es-AR" dirty="0" smtClean="0"/>
          </a:p>
          <a:p>
            <a:pPr lvl="2"/>
            <a:r>
              <a:rPr lang="es-AR" dirty="0" err="1" smtClean="0"/>
              <a:t>Third</a:t>
            </a:r>
            <a:r>
              <a:rPr lang="es-AR" dirty="0" smtClean="0"/>
              <a:t> </a:t>
            </a:r>
            <a:r>
              <a:rPr lang="es-AR" dirty="0" err="1" smtClean="0"/>
              <a:t>level</a:t>
            </a:r>
            <a:endParaRPr lang="es-AR" dirty="0" smtClean="0"/>
          </a:p>
          <a:p>
            <a:pPr lvl="3"/>
            <a:r>
              <a:rPr lang="es-AR" dirty="0" err="1" smtClean="0"/>
              <a:t>Fourth</a:t>
            </a:r>
            <a:r>
              <a:rPr lang="es-AR" dirty="0" smtClean="0"/>
              <a:t> </a:t>
            </a:r>
            <a:r>
              <a:rPr lang="es-AR" dirty="0" err="1" smtClean="0"/>
              <a:t>level</a:t>
            </a:r>
            <a:endParaRPr lang="es-AR" dirty="0" smtClean="0"/>
          </a:p>
          <a:p>
            <a:pPr lvl="4"/>
            <a:r>
              <a:rPr lang="es-AR" dirty="0" err="1" smtClean="0"/>
              <a:t>Fifth</a:t>
            </a:r>
            <a:r>
              <a:rPr lang="es-AR" dirty="0" smtClean="0"/>
              <a:t> </a:t>
            </a:r>
            <a:r>
              <a:rPr lang="es-AR" dirty="0" err="1" smtClean="0"/>
              <a:t>level</a:t>
            </a:r>
            <a:endParaRPr lang="es-AR" dirty="0" smtClean="0"/>
          </a:p>
        </p:txBody>
      </p:sp>
      <p:sp>
        <p:nvSpPr>
          <p:cNvPr id="1029" name="Text Box 6"/>
          <p:cNvSpPr txBox="1">
            <a:spLocks noChangeArrowheads="1"/>
          </p:cNvSpPr>
          <p:nvPr/>
        </p:nvSpPr>
        <p:spPr bwMode="auto">
          <a:xfrm>
            <a:off x="8069570" y="6567702"/>
            <a:ext cx="1442703" cy="123111"/>
          </a:xfrm>
          <a:prstGeom prst="rect">
            <a:avLst/>
          </a:prstGeom>
          <a:noFill/>
          <a:ln>
            <a:noFill/>
          </a:ln>
          <a:extLst/>
        </p:spPr>
        <p:txBody>
          <a:bodyPr wrap="none" lIns="0" tIns="0" rIns="0" bIns="0">
            <a:spAutoFit/>
          </a:bodyPr>
          <a:lstStyle>
            <a:lvl1pPr eaLnBrk="0" hangingPunct="0">
              <a:defRPr sz="1400">
                <a:solidFill>
                  <a:srgbClr val="000066"/>
                </a:solidFill>
                <a:latin typeface="Arial" pitchFamily="34" charset="0"/>
                <a:cs typeface="Arial" pitchFamily="34" charset="0"/>
              </a:defRPr>
            </a:lvl1pPr>
            <a:lvl2pPr marL="742950" indent="-285750" eaLnBrk="0" hangingPunct="0">
              <a:defRPr sz="1400">
                <a:solidFill>
                  <a:srgbClr val="000066"/>
                </a:solidFill>
                <a:latin typeface="Arial" pitchFamily="34" charset="0"/>
                <a:cs typeface="Arial" pitchFamily="34" charset="0"/>
              </a:defRPr>
            </a:lvl2pPr>
            <a:lvl3pPr marL="1143000" indent="-228600" eaLnBrk="0" hangingPunct="0">
              <a:defRPr sz="1400">
                <a:solidFill>
                  <a:srgbClr val="000066"/>
                </a:solidFill>
                <a:latin typeface="Arial" pitchFamily="34" charset="0"/>
                <a:cs typeface="Arial" pitchFamily="34" charset="0"/>
              </a:defRPr>
            </a:lvl3pPr>
            <a:lvl4pPr marL="1600200" indent="-228600" eaLnBrk="0" hangingPunct="0">
              <a:defRPr sz="1400">
                <a:solidFill>
                  <a:srgbClr val="000066"/>
                </a:solidFill>
                <a:latin typeface="Arial" pitchFamily="34" charset="0"/>
                <a:cs typeface="Arial" pitchFamily="34" charset="0"/>
              </a:defRPr>
            </a:lvl4pPr>
            <a:lvl5pPr marL="2057400" indent="-228600" eaLnBrk="0" hangingPunct="0">
              <a:defRPr sz="1400">
                <a:solidFill>
                  <a:srgbClr val="000066"/>
                </a:solidFill>
                <a:latin typeface="Arial" pitchFamily="34" charset="0"/>
                <a:cs typeface="Arial" pitchFamily="34" charset="0"/>
              </a:defRPr>
            </a:lvl5pPr>
            <a:lvl6pPr marL="2514600" indent="-228600" eaLnBrk="0" fontAlgn="base" hangingPunct="0">
              <a:spcBef>
                <a:spcPct val="0"/>
              </a:spcBef>
              <a:spcAft>
                <a:spcPct val="0"/>
              </a:spcAft>
              <a:defRPr sz="1400">
                <a:solidFill>
                  <a:srgbClr val="000066"/>
                </a:solidFill>
                <a:latin typeface="Arial" pitchFamily="34" charset="0"/>
                <a:cs typeface="Arial" pitchFamily="34" charset="0"/>
              </a:defRPr>
            </a:lvl6pPr>
            <a:lvl7pPr marL="2971800" indent="-228600" eaLnBrk="0" fontAlgn="base" hangingPunct="0">
              <a:spcBef>
                <a:spcPct val="0"/>
              </a:spcBef>
              <a:spcAft>
                <a:spcPct val="0"/>
              </a:spcAft>
              <a:defRPr sz="1400">
                <a:solidFill>
                  <a:srgbClr val="000066"/>
                </a:solidFill>
                <a:latin typeface="Arial" pitchFamily="34" charset="0"/>
                <a:cs typeface="Arial" pitchFamily="34" charset="0"/>
              </a:defRPr>
            </a:lvl7pPr>
            <a:lvl8pPr marL="3429000" indent="-228600" eaLnBrk="0" fontAlgn="base" hangingPunct="0">
              <a:spcBef>
                <a:spcPct val="0"/>
              </a:spcBef>
              <a:spcAft>
                <a:spcPct val="0"/>
              </a:spcAft>
              <a:defRPr sz="1400">
                <a:solidFill>
                  <a:srgbClr val="000066"/>
                </a:solidFill>
                <a:latin typeface="Arial" pitchFamily="34" charset="0"/>
                <a:cs typeface="Arial" pitchFamily="34" charset="0"/>
              </a:defRPr>
            </a:lvl8pPr>
            <a:lvl9pPr marL="3886200" indent="-228600" eaLnBrk="0" fontAlgn="base" hangingPunct="0">
              <a:spcBef>
                <a:spcPct val="0"/>
              </a:spcBef>
              <a:spcAft>
                <a:spcPct val="0"/>
              </a:spcAft>
              <a:defRPr sz="1400">
                <a:solidFill>
                  <a:srgbClr val="000066"/>
                </a:solidFill>
                <a:latin typeface="Arial" pitchFamily="34" charset="0"/>
                <a:cs typeface="Arial" pitchFamily="34" charset="0"/>
              </a:defRPr>
            </a:lvl9pPr>
          </a:lstStyle>
          <a:p>
            <a:pPr algn="r" fontAlgn="base">
              <a:spcBef>
                <a:spcPct val="0"/>
              </a:spcBef>
              <a:spcAft>
                <a:spcPct val="0"/>
              </a:spcAft>
              <a:defRPr/>
            </a:pPr>
            <a:r>
              <a:rPr lang="en-US" sz="800" dirty="0" smtClean="0">
                <a:solidFill>
                  <a:srgbClr val="002776"/>
                </a:solidFill>
                <a:latin typeface="Arial" charset="0"/>
                <a:cs typeface="Arial" charset="0"/>
              </a:rPr>
              <a:t>© 2014 Deloitte Consulting, S.L</a:t>
            </a:r>
            <a:endParaRPr lang="es-AR" sz="800" dirty="0" smtClean="0">
              <a:solidFill>
                <a:srgbClr val="002776"/>
              </a:solidFill>
            </a:endParaRPr>
          </a:p>
        </p:txBody>
      </p:sp>
      <p:sp>
        <p:nvSpPr>
          <p:cNvPr id="1031" name="Text Box 31"/>
          <p:cNvSpPr txBox="1">
            <a:spLocks noChangeArrowheads="1"/>
          </p:cNvSpPr>
          <p:nvPr/>
        </p:nvSpPr>
        <p:spPr bwMode="gray">
          <a:xfrm>
            <a:off x="402431" y="6521453"/>
            <a:ext cx="350838" cy="217488"/>
          </a:xfrm>
          <a:prstGeom prst="rect">
            <a:avLst/>
          </a:prstGeom>
          <a:noFill/>
          <a:ln>
            <a:noFill/>
          </a:ln>
          <a:effectLst>
            <a:prstShdw prst="shdw17" dist="17961" dir="2700000">
              <a:srgbClr val="858585"/>
            </a:prst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45965" rIns="0" bIns="45965"/>
          <a:lstStyle>
            <a:lvl1pPr eaLnBrk="0" hangingPunct="0">
              <a:defRPr sz="1400">
                <a:solidFill>
                  <a:srgbClr val="000066"/>
                </a:solidFill>
                <a:latin typeface="Arial" charset="0"/>
                <a:cs typeface="Arial" charset="0"/>
              </a:defRPr>
            </a:lvl1pPr>
            <a:lvl2pPr marL="742950" indent="-285750" eaLnBrk="0" hangingPunct="0">
              <a:defRPr sz="1400">
                <a:solidFill>
                  <a:srgbClr val="000066"/>
                </a:solidFill>
                <a:latin typeface="Arial" charset="0"/>
                <a:cs typeface="Arial" charset="0"/>
              </a:defRPr>
            </a:lvl2pPr>
            <a:lvl3pPr marL="1143000" indent="-228600" eaLnBrk="0" hangingPunct="0">
              <a:defRPr sz="1400">
                <a:solidFill>
                  <a:srgbClr val="000066"/>
                </a:solidFill>
                <a:latin typeface="Arial" charset="0"/>
                <a:cs typeface="Arial" charset="0"/>
              </a:defRPr>
            </a:lvl3pPr>
            <a:lvl4pPr marL="1600200" indent="-228600" eaLnBrk="0" hangingPunct="0">
              <a:defRPr sz="1400">
                <a:solidFill>
                  <a:srgbClr val="000066"/>
                </a:solidFill>
                <a:latin typeface="Arial" charset="0"/>
                <a:cs typeface="Arial" charset="0"/>
              </a:defRPr>
            </a:lvl4pPr>
            <a:lvl5pPr marL="2057400" indent="-228600" eaLnBrk="0" hangingPunct="0">
              <a:defRPr sz="1400">
                <a:solidFill>
                  <a:srgbClr val="000066"/>
                </a:solidFill>
                <a:latin typeface="Arial" charset="0"/>
                <a:cs typeface="Arial" charset="0"/>
              </a:defRPr>
            </a:lvl5pPr>
            <a:lvl6pPr marL="2514600" indent="-228600" eaLnBrk="0" fontAlgn="base" hangingPunct="0">
              <a:spcBef>
                <a:spcPct val="0"/>
              </a:spcBef>
              <a:spcAft>
                <a:spcPct val="0"/>
              </a:spcAft>
              <a:defRPr sz="1400">
                <a:solidFill>
                  <a:srgbClr val="000066"/>
                </a:solidFill>
                <a:latin typeface="Arial" charset="0"/>
                <a:cs typeface="Arial" charset="0"/>
              </a:defRPr>
            </a:lvl6pPr>
            <a:lvl7pPr marL="2971800" indent="-228600" eaLnBrk="0" fontAlgn="base" hangingPunct="0">
              <a:spcBef>
                <a:spcPct val="0"/>
              </a:spcBef>
              <a:spcAft>
                <a:spcPct val="0"/>
              </a:spcAft>
              <a:defRPr sz="1400">
                <a:solidFill>
                  <a:srgbClr val="000066"/>
                </a:solidFill>
                <a:latin typeface="Arial" charset="0"/>
                <a:cs typeface="Arial" charset="0"/>
              </a:defRPr>
            </a:lvl7pPr>
            <a:lvl8pPr marL="3429000" indent="-228600" eaLnBrk="0" fontAlgn="base" hangingPunct="0">
              <a:spcBef>
                <a:spcPct val="0"/>
              </a:spcBef>
              <a:spcAft>
                <a:spcPct val="0"/>
              </a:spcAft>
              <a:defRPr sz="1400">
                <a:solidFill>
                  <a:srgbClr val="000066"/>
                </a:solidFill>
                <a:latin typeface="Arial" charset="0"/>
                <a:cs typeface="Arial" charset="0"/>
              </a:defRPr>
            </a:lvl8pPr>
            <a:lvl9pPr marL="3886200" indent="-228600" eaLnBrk="0" fontAlgn="base" hangingPunct="0">
              <a:spcBef>
                <a:spcPct val="0"/>
              </a:spcBef>
              <a:spcAft>
                <a:spcPct val="0"/>
              </a:spcAft>
              <a:defRPr sz="1400">
                <a:solidFill>
                  <a:srgbClr val="000066"/>
                </a:solidFill>
                <a:latin typeface="Arial" charset="0"/>
                <a:cs typeface="Arial" charset="0"/>
              </a:defRPr>
            </a:lvl9pPr>
          </a:lstStyle>
          <a:p>
            <a:pPr fontAlgn="base">
              <a:lnSpc>
                <a:spcPct val="90000"/>
              </a:lnSpc>
              <a:spcBef>
                <a:spcPct val="0"/>
              </a:spcBef>
              <a:spcAft>
                <a:spcPct val="0"/>
              </a:spcAft>
              <a:buClr>
                <a:srgbClr val="000000"/>
              </a:buClr>
              <a:buSzPct val="65000"/>
              <a:buFont typeface="Wingdings" pitchFamily="2" charset="2"/>
              <a:buNone/>
              <a:defRPr/>
            </a:pPr>
            <a:fld id="{26B91AEF-2BFC-46EE-88B5-A63013FE7337}" type="slidenum">
              <a:rPr lang="es-AR" sz="800" smtClean="0">
                <a:solidFill>
                  <a:srgbClr val="002776"/>
                </a:solidFill>
              </a:rPr>
              <a:pPr fontAlgn="base">
                <a:lnSpc>
                  <a:spcPct val="90000"/>
                </a:lnSpc>
                <a:spcBef>
                  <a:spcPct val="0"/>
                </a:spcBef>
                <a:spcAft>
                  <a:spcPct val="0"/>
                </a:spcAft>
                <a:buClr>
                  <a:srgbClr val="000000"/>
                </a:buClr>
                <a:buSzPct val="65000"/>
                <a:buFont typeface="Wingdings" pitchFamily="2" charset="2"/>
                <a:buNone/>
                <a:defRPr/>
              </a:pPr>
              <a:t>‹#›</a:t>
            </a:fld>
            <a:endParaRPr lang="es-AR" sz="800" dirty="0" smtClean="0">
              <a:solidFill>
                <a:srgbClr val="002776"/>
              </a:solidFill>
            </a:endParaRPr>
          </a:p>
        </p:txBody>
      </p:sp>
    </p:spTree>
    <p:extLst>
      <p:ext uri="{BB962C8B-B14F-4D97-AF65-F5344CB8AC3E}">
        <p14:creationId xmlns:p14="http://schemas.microsoft.com/office/powerpoint/2010/main" val="465717697"/>
      </p:ext>
    </p:extLst>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Lst>
  <p:timing>
    <p:tnLst>
      <p:par>
        <p:cTn id="1" dur="indefinite" restart="never" nodeType="tmRoot"/>
      </p:par>
    </p:tnLst>
  </p:timing>
  <p:hf hdr="0" ftr="0" dt="0"/>
  <p:txStyles>
    <p:titleStyle>
      <a:lvl1pPr algn="l" rtl="0" eaLnBrk="0" fontAlgn="base" hangingPunct="0">
        <a:spcBef>
          <a:spcPct val="0"/>
        </a:spcBef>
        <a:spcAft>
          <a:spcPct val="0"/>
        </a:spcAft>
        <a:defRPr sz="2400" b="1">
          <a:solidFill>
            <a:srgbClr val="002776"/>
          </a:solidFill>
          <a:latin typeface="+mj-lt"/>
          <a:ea typeface="+mj-ea"/>
          <a:cs typeface="+mj-cs"/>
        </a:defRPr>
      </a:lvl1pPr>
      <a:lvl2pPr algn="l" rtl="0" eaLnBrk="0" fontAlgn="base" hangingPunct="0">
        <a:spcBef>
          <a:spcPct val="0"/>
        </a:spcBef>
        <a:spcAft>
          <a:spcPct val="0"/>
        </a:spcAft>
        <a:defRPr sz="2400" b="1">
          <a:solidFill>
            <a:srgbClr val="002776"/>
          </a:solidFill>
          <a:latin typeface="Arial" charset="0"/>
        </a:defRPr>
      </a:lvl2pPr>
      <a:lvl3pPr algn="l" rtl="0" eaLnBrk="0" fontAlgn="base" hangingPunct="0">
        <a:spcBef>
          <a:spcPct val="0"/>
        </a:spcBef>
        <a:spcAft>
          <a:spcPct val="0"/>
        </a:spcAft>
        <a:defRPr sz="2400" b="1">
          <a:solidFill>
            <a:srgbClr val="002776"/>
          </a:solidFill>
          <a:latin typeface="Arial" charset="0"/>
        </a:defRPr>
      </a:lvl3pPr>
      <a:lvl4pPr algn="l" rtl="0" eaLnBrk="0" fontAlgn="base" hangingPunct="0">
        <a:spcBef>
          <a:spcPct val="0"/>
        </a:spcBef>
        <a:spcAft>
          <a:spcPct val="0"/>
        </a:spcAft>
        <a:defRPr sz="2400" b="1">
          <a:solidFill>
            <a:srgbClr val="002776"/>
          </a:solidFill>
          <a:latin typeface="Arial" charset="0"/>
        </a:defRPr>
      </a:lvl4pPr>
      <a:lvl5pPr algn="l" rtl="0" eaLnBrk="0" fontAlgn="base" hangingPunct="0">
        <a:spcBef>
          <a:spcPct val="0"/>
        </a:spcBef>
        <a:spcAft>
          <a:spcPct val="0"/>
        </a:spcAft>
        <a:defRPr sz="2400" b="1">
          <a:solidFill>
            <a:srgbClr val="002776"/>
          </a:solidFill>
          <a:latin typeface="Arial" charset="0"/>
        </a:defRPr>
      </a:lvl5pPr>
      <a:lvl6pPr marL="456982" algn="l" rtl="0" fontAlgn="base">
        <a:spcBef>
          <a:spcPct val="0"/>
        </a:spcBef>
        <a:spcAft>
          <a:spcPct val="0"/>
        </a:spcAft>
        <a:defRPr sz="2400" b="1">
          <a:solidFill>
            <a:srgbClr val="002776"/>
          </a:solidFill>
          <a:latin typeface="Arial" charset="0"/>
        </a:defRPr>
      </a:lvl6pPr>
      <a:lvl7pPr marL="913965" algn="l" rtl="0" fontAlgn="base">
        <a:spcBef>
          <a:spcPct val="0"/>
        </a:spcBef>
        <a:spcAft>
          <a:spcPct val="0"/>
        </a:spcAft>
        <a:defRPr sz="2400" b="1">
          <a:solidFill>
            <a:srgbClr val="002776"/>
          </a:solidFill>
          <a:latin typeface="Arial" charset="0"/>
        </a:defRPr>
      </a:lvl7pPr>
      <a:lvl8pPr marL="1370947" algn="l" rtl="0" fontAlgn="base">
        <a:spcBef>
          <a:spcPct val="0"/>
        </a:spcBef>
        <a:spcAft>
          <a:spcPct val="0"/>
        </a:spcAft>
        <a:defRPr sz="2400" b="1">
          <a:solidFill>
            <a:srgbClr val="002776"/>
          </a:solidFill>
          <a:latin typeface="Arial" charset="0"/>
        </a:defRPr>
      </a:lvl8pPr>
      <a:lvl9pPr marL="1827931" algn="l" rtl="0" fontAlgn="base">
        <a:spcBef>
          <a:spcPct val="0"/>
        </a:spcBef>
        <a:spcAft>
          <a:spcPct val="0"/>
        </a:spcAft>
        <a:defRPr sz="2400" b="1">
          <a:solidFill>
            <a:srgbClr val="002776"/>
          </a:solidFill>
          <a:latin typeface="Arial" charset="0"/>
        </a:defRPr>
      </a:lvl9pPr>
    </p:titleStyle>
    <p:bodyStyle>
      <a:lvl1pPr marL="342736" indent="-342736" algn="l" rtl="0" eaLnBrk="0" fontAlgn="base" hangingPunct="0">
        <a:spcBef>
          <a:spcPct val="0"/>
        </a:spcBef>
        <a:spcAft>
          <a:spcPct val="25000"/>
        </a:spcAft>
        <a:defRPr>
          <a:solidFill>
            <a:srgbClr val="002776"/>
          </a:solidFill>
          <a:latin typeface="+mn-lt"/>
          <a:ea typeface="+mn-ea"/>
          <a:cs typeface="+mn-cs"/>
        </a:defRPr>
      </a:lvl1pPr>
      <a:lvl2pPr marL="169783" indent="-168195" algn="l" rtl="0" eaLnBrk="0" fontAlgn="base" hangingPunct="0">
        <a:spcBef>
          <a:spcPct val="0"/>
        </a:spcBef>
        <a:spcAft>
          <a:spcPct val="25000"/>
        </a:spcAft>
        <a:buChar char="•"/>
        <a:defRPr>
          <a:solidFill>
            <a:srgbClr val="002776"/>
          </a:solidFill>
          <a:latin typeface="+mn-lt"/>
        </a:defRPr>
      </a:lvl2pPr>
      <a:lvl3pPr marL="456982" indent="-171368" algn="l" rtl="0" eaLnBrk="0" fontAlgn="base" hangingPunct="0">
        <a:spcBef>
          <a:spcPct val="0"/>
        </a:spcBef>
        <a:spcAft>
          <a:spcPct val="25000"/>
        </a:spcAft>
        <a:buChar char="–"/>
        <a:defRPr>
          <a:solidFill>
            <a:srgbClr val="002776"/>
          </a:solidFill>
          <a:latin typeface="+mn-lt"/>
        </a:defRPr>
      </a:lvl3pPr>
      <a:lvl4pPr marL="742597" indent="-171368" algn="l" rtl="0" eaLnBrk="0" fontAlgn="base" hangingPunct="0">
        <a:spcBef>
          <a:spcPct val="0"/>
        </a:spcBef>
        <a:spcAft>
          <a:spcPct val="25000"/>
        </a:spcAft>
        <a:buChar char="•"/>
        <a:defRPr sz="1600">
          <a:solidFill>
            <a:srgbClr val="002776"/>
          </a:solidFill>
          <a:latin typeface="+mn-lt"/>
        </a:defRPr>
      </a:lvl4pPr>
      <a:lvl5pPr marL="1028210" indent="-171368" algn="l" rtl="0" eaLnBrk="0" fontAlgn="base" hangingPunct="0">
        <a:spcBef>
          <a:spcPct val="0"/>
        </a:spcBef>
        <a:spcAft>
          <a:spcPct val="25000"/>
        </a:spcAft>
        <a:buChar char="–"/>
        <a:defRPr sz="1600">
          <a:solidFill>
            <a:srgbClr val="002776"/>
          </a:solidFill>
          <a:latin typeface="+mn-lt"/>
        </a:defRPr>
      </a:lvl5pPr>
      <a:lvl6pPr marL="1485193" indent="-171368" algn="l" rtl="0" fontAlgn="base">
        <a:spcBef>
          <a:spcPct val="0"/>
        </a:spcBef>
        <a:spcAft>
          <a:spcPct val="25000"/>
        </a:spcAft>
        <a:buChar char="–"/>
        <a:defRPr sz="1600">
          <a:solidFill>
            <a:srgbClr val="002776"/>
          </a:solidFill>
          <a:latin typeface="+mn-lt"/>
        </a:defRPr>
      </a:lvl6pPr>
      <a:lvl7pPr marL="1942175" indent="-171368" algn="l" rtl="0" fontAlgn="base">
        <a:spcBef>
          <a:spcPct val="0"/>
        </a:spcBef>
        <a:spcAft>
          <a:spcPct val="25000"/>
        </a:spcAft>
        <a:buChar char="–"/>
        <a:defRPr sz="1600">
          <a:solidFill>
            <a:srgbClr val="002776"/>
          </a:solidFill>
          <a:latin typeface="+mn-lt"/>
        </a:defRPr>
      </a:lvl7pPr>
      <a:lvl8pPr marL="2399160" indent="-171368" algn="l" rtl="0" fontAlgn="base">
        <a:spcBef>
          <a:spcPct val="0"/>
        </a:spcBef>
        <a:spcAft>
          <a:spcPct val="25000"/>
        </a:spcAft>
        <a:buChar char="–"/>
        <a:defRPr sz="1600">
          <a:solidFill>
            <a:srgbClr val="002776"/>
          </a:solidFill>
          <a:latin typeface="+mn-lt"/>
        </a:defRPr>
      </a:lvl8pPr>
      <a:lvl9pPr marL="2856140" indent="-171368" algn="l" rtl="0" fontAlgn="base">
        <a:spcBef>
          <a:spcPct val="0"/>
        </a:spcBef>
        <a:spcAft>
          <a:spcPct val="25000"/>
        </a:spcAft>
        <a:buChar char="–"/>
        <a:defRPr sz="1600">
          <a:solidFill>
            <a:srgbClr val="002776"/>
          </a:solidFill>
          <a:latin typeface="+mn-lt"/>
        </a:defRPr>
      </a:lvl9pPr>
    </p:bodyStyle>
    <p:otherStyle>
      <a:defPPr>
        <a:defRPr lang="en-U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7"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66"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61" y="6554206"/>
            <a:ext cx="306387" cy="144247"/>
          </a:xfrm>
          <a:prstGeom prst="rect">
            <a:avLst/>
          </a:prstGeom>
        </p:spPr>
        <p:txBody>
          <a:bodyPr vert="horz" wrap="square" lIns="0" tIns="0" rIns="0" bIns="0" numCol="1" anchor="t" anchorCtr="0" compatLnSpc="1">
            <a:prstTxWarp prst="textNoShape">
              <a:avLst/>
            </a:prstTxWarp>
            <a:noAutofit/>
          </a:bodyPr>
          <a:lstStyle>
            <a:lvl1pPr defTabSz="914104">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06"/>
            <a:ext cx="4677095" cy="144247"/>
          </a:xfrm>
          <a:prstGeom prst="rect">
            <a:avLst/>
          </a:prstGeom>
        </p:spPr>
        <p:txBody>
          <a:bodyPr vert="horz" wrap="square" lIns="0" tIns="0" rIns="0" bIns="0" numCol="1" anchor="t" anchorCtr="0" compatLnSpc="1">
            <a:prstTxWarp prst="textNoShape">
              <a:avLst/>
            </a:prstTxWarp>
            <a:noAutofit/>
          </a:bodyPr>
          <a:lstStyle>
            <a:lvl1pPr defTabSz="914104">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15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262">
              <a:defRPr/>
            </a:pPr>
            <a:r>
              <a:rPr lang="en-AU" dirty="0" smtClean="0">
                <a:solidFill>
                  <a:srgbClr val="002776"/>
                </a:solidFill>
                <a:cs typeface="Arial" charset="0"/>
              </a:rPr>
              <a:t>© 2014 Deloitte Consulting S.L.U.</a:t>
            </a:r>
            <a:endParaRPr lang="en-AU" dirty="0">
              <a:solidFill>
                <a:srgbClr val="002776"/>
              </a:solidFill>
              <a:cs typeface="Arial" charset="0"/>
            </a:endParaRPr>
          </a:p>
        </p:txBody>
      </p:sp>
    </p:spTree>
    <p:extLst>
      <p:ext uri="{BB962C8B-B14F-4D97-AF65-F5344CB8AC3E}">
        <p14:creationId xmlns:p14="http://schemas.microsoft.com/office/powerpoint/2010/main" val="4202946019"/>
      </p:ext>
    </p:extLst>
  </p:cSld>
  <p:clrMap bg1="lt1" tx1="dk1" bg2="lt2" tx2="dk2" accent1="accent1" accent2="accent2" accent3="accent3" accent4="accent4" accent5="accent5" accent6="accent6" hlink="hlink" folHlink="folHlink"/>
  <p:sldLayoutIdLst>
    <p:sldLayoutId id="2147484828" r:id="rId1"/>
    <p:sldLayoutId id="2147484829" r:id="rId2"/>
    <p:sldLayoutId id="2147484830" r:id="rId3"/>
    <p:sldLayoutId id="2147484831" r:id="rId4"/>
    <p:sldLayoutId id="2147484832" r:id="rId5"/>
    <p:sldLayoutId id="2147484833" r:id="rId6"/>
    <p:sldLayoutId id="2147484834" r:id="rId7"/>
  </p:sldLayoutIdLst>
  <p:timing>
    <p:tnLst>
      <p:par>
        <p:cTn id="1" dur="indefinite" restart="never" nodeType="tmRoot"/>
      </p:par>
    </p:tnLst>
  </p:timing>
  <p:hf hdr="0" ftr="0" dt="0"/>
  <p:txStyles>
    <p:titleStyle>
      <a:lvl1pPr algn="l" defTabSz="914104" rtl="0" eaLnBrk="1" fontAlgn="base" hangingPunct="1">
        <a:spcBef>
          <a:spcPct val="0"/>
        </a:spcBef>
        <a:spcAft>
          <a:spcPct val="0"/>
        </a:spcAft>
        <a:defRPr sz="2200" b="1">
          <a:solidFill>
            <a:schemeClr val="tx2"/>
          </a:solidFill>
          <a:latin typeface="+mj-lt"/>
          <a:ea typeface="+mj-ea"/>
          <a:cs typeface="+mj-cs"/>
        </a:defRPr>
      </a:lvl1pPr>
      <a:lvl2pPr algn="l" defTabSz="914104" rtl="0" eaLnBrk="1" fontAlgn="base" hangingPunct="1">
        <a:spcBef>
          <a:spcPct val="0"/>
        </a:spcBef>
        <a:spcAft>
          <a:spcPct val="0"/>
        </a:spcAft>
        <a:defRPr sz="2200" b="1">
          <a:solidFill>
            <a:schemeClr val="tx2"/>
          </a:solidFill>
          <a:latin typeface="Arial" charset="0"/>
        </a:defRPr>
      </a:lvl2pPr>
      <a:lvl3pPr algn="l" defTabSz="914104" rtl="0" eaLnBrk="1" fontAlgn="base" hangingPunct="1">
        <a:spcBef>
          <a:spcPct val="0"/>
        </a:spcBef>
        <a:spcAft>
          <a:spcPct val="0"/>
        </a:spcAft>
        <a:defRPr sz="2200" b="1">
          <a:solidFill>
            <a:schemeClr val="tx2"/>
          </a:solidFill>
          <a:latin typeface="Arial" charset="0"/>
        </a:defRPr>
      </a:lvl3pPr>
      <a:lvl4pPr algn="l" defTabSz="914104" rtl="0" eaLnBrk="1" fontAlgn="base" hangingPunct="1">
        <a:spcBef>
          <a:spcPct val="0"/>
        </a:spcBef>
        <a:spcAft>
          <a:spcPct val="0"/>
        </a:spcAft>
        <a:defRPr sz="2200" b="1">
          <a:solidFill>
            <a:schemeClr val="tx2"/>
          </a:solidFill>
          <a:latin typeface="Arial" charset="0"/>
        </a:defRPr>
      </a:lvl4pPr>
      <a:lvl5pPr algn="l" defTabSz="914104" rtl="0" eaLnBrk="1" fontAlgn="base" hangingPunct="1">
        <a:spcBef>
          <a:spcPct val="0"/>
        </a:spcBef>
        <a:spcAft>
          <a:spcPct val="0"/>
        </a:spcAft>
        <a:defRPr sz="2200" b="1">
          <a:solidFill>
            <a:schemeClr val="tx2"/>
          </a:solidFill>
          <a:latin typeface="Arial" charset="0"/>
        </a:defRPr>
      </a:lvl5pPr>
      <a:lvl6pPr marL="410066" algn="l" defTabSz="914104" rtl="0" eaLnBrk="1" fontAlgn="base" hangingPunct="1">
        <a:spcBef>
          <a:spcPct val="0"/>
        </a:spcBef>
        <a:spcAft>
          <a:spcPct val="0"/>
        </a:spcAft>
        <a:defRPr sz="2200" b="1">
          <a:solidFill>
            <a:schemeClr val="tx2"/>
          </a:solidFill>
          <a:latin typeface="Arial" charset="0"/>
        </a:defRPr>
      </a:lvl6pPr>
      <a:lvl7pPr marL="820131" algn="l" defTabSz="914104" rtl="0" eaLnBrk="1" fontAlgn="base" hangingPunct="1">
        <a:spcBef>
          <a:spcPct val="0"/>
        </a:spcBef>
        <a:spcAft>
          <a:spcPct val="0"/>
        </a:spcAft>
        <a:defRPr sz="2200" b="1">
          <a:solidFill>
            <a:schemeClr val="tx2"/>
          </a:solidFill>
          <a:latin typeface="Arial" charset="0"/>
        </a:defRPr>
      </a:lvl7pPr>
      <a:lvl8pPr marL="1230197" algn="l" defTabSz="914104" rtl="0" eaLnBrk="1" fontAlgn="base" hangingPunct="1">
        <a:spcBef>
          <a:spcPct val="0"/>
        </a:spcBef>
        <a:spcAft>
          <a:spcPct val="0"/>
        </a:spcAft>
        <a:defRPr sz="2200" b="1">
          <a:solidFill>
            <a:schemeClr val="tx2"/>
          </a:solidFill>
          <a:latin typeface="Arial" charset="0"/>
        </a:defRPr>
      </a:lvl8pPr>
      <a:lvl9pPr marL="1640261" algn="l" defTabSz="914104" rtl="0" eaLnBrk="1" fontAlgn="base" hangingPunct="1">
        <a:spcBef>
          <a:spcPct val="0"/>
        </a:spcBef>
        <a:spcAft>
          <a:spcPct val="0"/>
        </a:spcAft>
        <a:defRPr sz="2200" b="1">
          <a:solidFill>
            <a:schemeClr val="tx2"/>
          </a:solidFill>
          <a:latin typeface="Arial" charset="0"/>
        </a:defRPr>
      </a:lvl9pPr>
    </p:titleStyle>
    <p:bodyStyle>
      <a:lvl1pPr algn="l" defTabSz="914104" rtl="0" eaLnBrk="1" fontAlgn="base" hangingPunct="1">
        <a:spcBef>
          <a:spcPct val="0"/>
        </a:spcBef>
        <a:spcAft>
          <a:spcPts val="269"/>
        </a:spcAft>
        <a:buFont typeface="Arial" charset="0"/>
        <a:defRPr sz="1800">
          <a:solidFill>
            <a:schemeClr val="tx2"/>
          </a:solidFill>
          <a:latin typeface="+mn-lt"/>
          <a:ea typeface="+mn-ea"/>
          <a:cs typeface="+mn-cs"/>
        </a:defRPr>
      </a:lvl1pPr>
      <a:lvl2pPr marL="160895" indent="-159471" algn="l" defTabSz="914104" rtl="0" eaLnBrk="1" fontAlgn="base" hangingPunct="1">
        <a:spcBef>
          <a:spcPct val="0"/>
        </a:spcBef>
        <a:spcAft>
          <a:spcPts val="269"/>
        </a:spcAft>
        <a:buChar char="•"/>
        <a:defRPr sz="1800">
          <a:solidFill>
            <a:schemeClr val="tx2"/>
          </a:solidFill>
          <a:latin typeface="+mn-lt"/>
        </a:defRPr>
      </a:lvl2pPr>
      <a:lvl3pPr marL="321788" indent="-159471" algn="l" defTabSz="914104" rtl="0" eaLnBrk="1" fontAlgn="base" hangingPunct="1">
        <a:spcBef>
          <a:spcPct val="0"/>
        </a:spcBef>
        <a:spcAft>
          <a:spcPts val="269"/>
        </a:spcAft>
        <a:buFont typeface="Arial" charset="0"/>
        <a:buChar char="‒"/>
        <a:defRPr sz="1800">
          <a:solidFill>
            <a:schemeClr val="tx2"/>
          </a:solidFill>
          <a:latin typeface="+mn-lt"/>
        </a:defRPr>
      </a:lvl3pPr>
      <a:lvl4pPr marL="482682" indent="-159471" algn="l" defTabSz="914104" rtl="0" eaLnBrk="1" fontAlgn="base" hangingPunct="1">
        <a:spcBef>
          <a:spcPct val="0"/>
        </a:spcBef>
        <a:spcAft>
          <a:spcPts val="538"/>
        </a:spcAft>
        <a:buChar char="•"/>
        <a:defRPr>
          <a:solidFill>
            <a:schemeClr val="tx2"/>
          </a:solidFill>
          <a:latin typeface="+mn-lt"/>
        </a:defRPr>
      </a:lvl4pPr>
      <a:lvl5pPr marL="643575" indent="-159471" algn="l" defTabSz="914104" rtl="0" eaLnBrk="1" fontAlgn="base" hangingPunct="1">
        <a:spcBef>
          <a:spcPct val="0"/>
        </a:spcBef>
        <a:spcAft>
          <a:spcPts val="538"/>
        </a:spcAft>
        <a:buFont typeface="Arial" charset="0"/>
        <a:buChar char="‒"/>
        <a:defRPr>
          <a:solidFill>
            <a:schemeClr val="tx2"/>
          </a:solidFill>
          <a:latin typeface="+mn-lt"/>
        </a:defRPr>
      </a:lvl5pPr>
      <a:lvl6pPr marL="1053641" indent="-159471" algn="l" defTabSz="914104" rtl="0" eaLnBrk="1" fontAlgn="base" hangingPunct="1">
        <a:spcBef>
          <a:spcPct val="0"/>
        </a:spcBef>
        <a:spcAft>
          <a:spcPts val="538"/>
        </a:spcAft>
        <a:buFont typeface="Arial" charset="0"/>
        <a:buChar char="‒"/>
        <a:defRPr>
          <a:solidFill>
            <a:schemeClr val="tx2"/>
          </a:solidFill>
          <a:latin typeface="+mn-lt"/>
        </a:defRPr>
      </a:lvl6pPr>
      <a:lvl7pPr marL="1463705" indent="-159471" algn="l" defTabSz="914104" rtl="0" eaLnBrk="1" fontAlgn="base" hangingPunct="1">
        <a:spcBef>
          <a:spcPct val="0"/>
        </a:spcBef>
        <a:spcAft>
          <a:spcPts val="538"/>
        </a:spcAft>
        <a:buFont typeface="Arial" charset="0"/>
        <a:buChar char="‒"/>
        <a:defRPr>
          <a:solidFill>
            <a:schemeClr val="tx2"/>
          </a:solidFill>
          <a:latin typeface="+mn-lt"/>
        </a:defRPr>
      </a:lvl7pPr>
      <a:lvl8pPr marL="1873771" indent="-159471" algn="l" defTabSz="914104" rtl="0" eaLnBrk="1" fontAlgn="base" hangingPunct="1">
        <a:spcBef>
          <a:spcPct val="0"/>
        </a:spcBef>
        <a:spcAft>
          <a:spcPts val="538"/>
        </a:spcAft>
        <a:buFont typeface="Arial" charset="0"/>
        <a:buChar char="‒"/>
        <a:defRPr>
          <a:solidFill>
            <a:schemeClr val="tx2"/>
          </a:solidFill>
          <a:latin typeface="+mn-lt"/>
        </a:defRPr>
      </a:lvl8pPr>
      <a:lvl9pPr marL="2283835" indent="-159471" algn="l" defTabSz="914104"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131" rtl="0" eaLnBrk="1" latinLnBrk="0" hangingPunct="1">
        <a:defRPr sz="1600" kern="1200">
          <a:solidFill>
            <a:schemeClr val="tx1"/>
          </a:solidFill>
          <a:latin typeface="+mn-lt"/>
          <a:ea typeface="+mn-ea"/>
          <a:cs typeface="+mn-cs"/>
        </a:defRPr>
      </a:lvl1pPr>
      <a:lvl2pPr marL="410066" algn="l" defTabSz="820131" rtl="0" eaLnBrk="1" latinLnBrk="0" hangingPunct="1">
        <a:defRPr sz="1600" kern="1200">
          <a:solidFill>
            <a:schemeClr val="tx1"/>
          </a:solidFill>
          <a:latin typeface="+mn-lt"/>
          <a:ea typeface="+mn-ea"/>
          <a:cs typeface="+mn-cs"/>
        </a:defRPr>
      </a:lvl2pPr>
      <a:lvl3pPr marL="820131" algn="l" defTabSz="820131" rtl="0" eaLnBrk="1" latinLnBrk="0" hangingPunct="1">
        <a:defRPr sz="1600" kern="1200">
          <a:solidFill>
            <a:schemeClr val="tx1"/>
          </a:solidFill>
          <a:latin typeface="+mn-lt"/>
          <a:ea typeface="+mn-ea"/>
          <a:cs typeface="+mn-cs"/>
        </a:defRPr>
      </a:lvl3pPr>
      <a:lvl4pPr marL="1230197" algn="l" defTabSz="820131" rtl="0" eaLnBrk="1" latinLnBrk="0" hangingPunct="1">
        <a:defRPr sz="1600" kern="1200">
          <a:solidFill>
            <a:schemeClr val="tx1"/>
          </a:solidFill>
          <a:latin typeface="+mn-lt"/>
          <a:ea typeface="+mn-ea"/>
          <a:cs typeface="+mn-cs"/>
        </a:defRPr>
      </a:lvl4pPr>
      <a:lvl5pPr marL="1640261" algn="l" defTabSz="820131" rtl="0" eaLnBrk="1" latinLnBrk="0" hangingPunct="1">
        <a:defRPr sz="1600" kern="1200">
          <a:solidFill>
            <a:schemeClr val="tx1"/>
          </a:solidFill>
          <a:latin typeface="+mn-lt"/>
          <a:ea typeface="+mn-ea"/>
          <a:cs typeface="+mn-cs"/>
        </a:defRPr>
      </a:lvl5pPr>
      <a:lvl6pPr marL="2050325" algn="l" defTabSz="820131" rtl="0" eaLnBrk="1" latinLnBrk="0" hangingPunct="1">
        <a:defRPr sz="1600" kern="1200">
          <a:solidFill>
            <a:schemeClr val="tx1"/>
          </a:solidFill>
          <a:latin typeface="+mn-lt"/>
          <a:ea typeface="+mn-ea"/>
          <a:cs typeface="+mn-cs"/>
        </a:defRPr>
      </a:lvl6pPr>
      <a:lvl7pPr marL="2460390" algn="l" defTabSz="820131" rtl="0" eaLnBrk="1" latinLnBrk="0" hangingPunct="1">
        <a:defRPr sz="1600" kern="1200">
          <a:solidFill>
            <a:schemeClr val="tx1"/>
          </a:solidFill>
          <a:latin typeface="+mn-lt"/>
          <a:ea typeface="+mn-ea"/>
          <a:cs typeface="+mn-cs"/>
        </a:defRPr>
      </a:lvl7pPr>
      <a:lvl8pPr marL="2870457" algn="l" defTabSz="820131" rtl="0" eaLnBrk="1" latinLnBrk="0" hangingPunct="1">
        <a:defRPr sz="1600" kern="1200">
          <a:solidFill>
            <a:schemeClr val="tx1"/>
          </a:solidFill>
          <a:latin typeface="+mn-lt"/>
          <a:ea typeface="+mn-ea"/>
          <a:cs typeface="+mn-cs"/>
        </a:defRPr>
      </a:lvl8pPr>
      <a:lvl9pPr marL="3280522" algn="l" defTabSz="820131" rtl="0" eaLnBrk="1" latinLnBrk="0" hangingPunct="1">
        <a:defRPr sz="16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7"/>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593" y="6558266"/>
            <a:ext cx="274245"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5"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1" cstate="print">
            <a:extLst>
              <a:ext uri="{28A0092B-C50C-407E-A947-70E740481C1C}">
                <a14:useLocalDpi xmlns:a14="http://schemas.microsoft.com/office/drawing/2010/main" val="0"/>
              </a:ext>
            </a:extLst>
          </a:blip>
          <a:stretch>
            <a:fillRect/>
          </a:stretch>
        </p:blipFill>
        <p:spPr>
          <a:xfrm>
            <a:off x="414460" y="6613486"/>
            <a:ext cx="575537" cy="99169"/>
          </a:xfrm>
          <a:prstGeom prst="rect">
            <a:avLst/>
          </a:prstGeom>
        </p:spPr>
      </p:pic>
    </p:spTree>
    <p:extLst>
      <p:ext uri="{BB962C8B-B14F-4D97-AF65-F5344CB8AC3E}">
        <p14:creationId xmlns:p14="http://schemas.microsoft.com/office/powerpoint/2010/main" val="1473934267"/>
      </p:ext>
    </p:extLst>
  </p:cSld>
  <p:clrMap bg1="lt1" tx1="dk1" bg2="lt2" tx2="dk2" accent1="accent1" accent2="accent2" accent3="accent3" accent4="accent4" accent5="accent5" accent6="accent6" hlink="hlink" folHlink="folHlink"/>
  <p:sldLayoutIdLst>
    <p:sldLayoutId id="2147484836" r:id="rId1"/>
    <p:sldLayoutId id="2147484837" r:id="rId2"/>
    <p:sldLayoutId id="2147484838" r:id="rId3"/>
    <p:sldLayoutId id="2147484839" r:id="rId4"/>
    <p:sldLayoutId id="2147484840" r:id="rId5"/>
    <p:sldLayoutId id="2147484841" r:id="rId6"/>
    <p:sldLayoutId id="2147484842" r:id="rId7"/>
    <p:sldLayoutId id="2147484843" r:id="rId8"/>
    <p:sldLayoutId id="2147484844" r:id="rId9"/>
    <p:sldLayoutId id="2147484845" r:id="rId10"/>
    <p:sldLayoutId id="2147484846" r:id="rId11"/>
    <p:sldLayoutId id="2147484847" r:id="rId12"/>
    <p:sldLayoutId id="2147484848" r:id="rId13"/>
    <p:sldLayoutId id="2147484849" r:id="rId14"/>
    <p:sldLayoutId id="2147484850" r:id="rId15"/>
    <p:sldLayoutId id="2147484851" r:id="rId16"/>
    <p:sldLayoutId id="2147484852" r:id="rId17"/>
    <p:sldLayoutId id="2147484853" r:id="rId18"/>
    <p:sldLayoutId id="2147484854" r:id="rId19"/>
    <p:sldLayoutId id="2147484855" r:id="rId20"/>
    <p:sldLayoutId id="2147484856" r:id="rId21"/>
    <p:sldLayoutId id="2147484857" r:id="rId22"/>
    <p:sldLayoutId id="2147484858" r:id="rId23"/>
    <p:sldLayoutId id="2147484859" r:id="rId24"/>
    <p:sldLayoutId id="2147484860" r:id="rId25"/>
    <p:sldLayoutId id="2147484861" r:id="rId26"/>
    <p:sldLayoutId id="2147484862" r:id="rId27"/>
    <p:sldLayoutId id="2147484863" r:id="rId28"/>
    <p:sldLayoutId id="2147484864" r:id="rId29"/>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930491350"/>
      </p:ext>
    </p:extLst>
  </p:cSld>
  <p:clrMap bg1="lt1" tx1="dk1" bg2="lt2" tx2="dk2" accent1="accent1" accent2="accent2" accent3="accent3" accent4="accent4" accent5="accent5" accent6="accent6" hlink="hlink" folHlink="folHlink"/>
  <p:sldLayoutIdLst>
    <p:sldLayoutId id="2147484866" r:id="rId1"/>
    <p:sldLayoutId id="2147484867" r:id="rId2"/>
    <p:sldLayoutId id="2147484868" r:id="rId3"/>
    <p:sldLayoutId id="2147484869" r:id="rId4"/>
    <p:sldLayoutId id="2147484870" r:id="rId5"/>
    <p:sldLayoutId id="2147484871" r:id="rId6"/>
    <p:sldLayoutId id="2147484872" r:id="rId7"/>
    <p:sldLayoutId id="2147484873" r:id="rId8"/>
    <p:sldLayoutId id="2147484874" r:id="rId9"/>
    <p:sldLayoutId id="2147484875" r:id="rId10"/>
    <p:sldLayoutId id="2147484876" r:id="rId11"/>
    <p:sldLayoutId id="2147484877" r:id="rId12"/>
    <p:sldLayoutId id="2147484878" r:id="rId13"/>
    <p:sldLayoutId id="2147484879" r:id="rId14"/>
    <p:sldLayoutId id="2147484880" r:id="rId15"/>
    <p:sldLayoutId id="2147484881" r:id="rId16"/>
    <p:sldLayoutId id="2147484882" r:id="rId17"/>
    <p:sldLayoutId id="2147484883" r:id="rId18"/>
    <p:sldLayoutId id="2147484884" r:id="rId19"/>
    <p:sldLayoutId id="2147484885" r:id="rId20"/>
    <p:sldLayoutId id="2147484886" r:id="rId21"/>
    <p:sldLayoutId id="2147484887" r:id="rId22"/>
    <p:sldLayoutId id="2147484888" r:id="rId23"/>
    <p:sldLayoutId id="2147484889" r:id="rId24"/>
    <p:sldLayoutId id="2147484890" r:id="rId25"/>
    <p:sldLayoutId id="2147484891" r:id="rId26"/>
    <p:sldLayoutId id="2147484892" r:id="rId27"/>
    <p:sldLayoutId id="2147484893"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7"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71"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73" y="6554228"/>
            <a:ext cx="306387" cy="144247"/>
          </a:xfrm>
          <a:prstGeom prst="rect">
            <a:avLst/>
          </a:prstGeom>
        </p:spPr>
        <p:txBody>
          <a:bodyPr vert="horz" wrap="square" lIns="0" tIns="0" rIns="0" bIns="0" numCol="1" anchor="t" anchorCtr="0" compatLnSpc="1">
            <a:prstTxWarp prst="textNoShape">
              <a:avLst/>
            </a:prstTxWarp>
            <a:noAutofit/>
          </a:bodyPr>
          <a:lstStyle>
            <a:lvl1pPr defTabSz="914104">
              <a:lnSpc>
                <a:spcPts val="1077"/>
              </a:lnSpc>
              <a:defRPr sz="800" b="0">
                <a:solidFill>
                  <a:schemeClr val="tx2"/>
                </a:solidFill>
              </a:defRPr>
            </a:lvl1pPr>
          </a:lstStyle>
          <a:p>
            <a:pPr fontAlgn="base">
              <a:spcBef>
                <a:spcPct val="0"/>
              </a:spcBef>
              <a:spcAft>
                <a:spcPct val="0"/>
              </a:spcAft>
            </a:pPr>
            <a:fld id="{9935F0BD-0F90-47B1-8F0C-76BF3802F7AA}" type="slidenum">
              <a:rPr lang="es-ES" smtClean="0">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8" name="Rectangle 5"/>
          <p:cNvSpPr>
            <a:spLocks noChangeArrowheads="1"/>
          </p:cNvSpPr>
          <p:nvPr userDrawn="1">
            <p:custDataLst>
              <p:tags r:id="rId6"/>
            </p:custDataLst>
          </p:nvPr>
        </p:nvSpPr>
        <p:spPr bwMode="auto">
          <a:xfrm>
            <a:off x="7098941" y="6554788"/>
            <a:ext cx="2410916" cy="1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wrap="none" lIns="0" tIns="0" rIns="0" bIns="0">
            <a:spAutoFit/>
          </a:bodyPr>
          <a:lstStyle/>
          <a:p>
            <a:pPr algn="r" defTabSz="957213">
              <a:lnSpc>
                <a:spcPts val="1125"/>
              </a:lnSpc>
            </a:pPr>
            <a:r>
              <a:rPr lang="en-US" sz="800" dirty="0" smtClean="0">
                <a:solidFill>
                  <a:srgbClr val="002776"/>
                </a:solidFill>
              </a:rPr>
              <a:t>© 2016 </a:t>
            </a:r>
            <a:r>
              <a:rPr lang="en-US" sz="800" dirty="0">
                <a:solidFill>
                  <a:srgbClr val="002776"/>
                </a:solidFill>
              </a:rPr>
              <a:t>Deloitte </a:t>
            </a:r>
            <a:r>
              <a:rPr lang="en-US" sz="800" dirty="0" smtClean="0">
                <a:solidFill>
                  <a:srgbClr val="002776"/>
                </a:solidFill>
              </a:rPr>
              <a:t>S.C. </a:t>
            </a:r>
            <a:r>
              <a:rPr lang="en-US" sz="800" dirty="0" err="1" smtClean="0">
                <a:solidFill>
                  <a:srgbClr val="002776"/>
                </a:solidFill>
              </a:rPr>
              <a:t>Todos</a:t>
            </a:r>
            <a:r>
              <a:rPr lang="en-US" sz="800" dirty="0" smtClean="0">
                <a:solidFill>
                  <a:srgbClr val="002776"/>
                </a:solidFill>
              </a:rPr>
              <a:t> los </a:t>
            </a:r>
            <a:r>
              <a:rPr lang="en-US" sz="800" dirty="0" err="1" smtClean="0">
                <a:solidFill>
                  <a:srgbClr val="002776"/>
                </a:solidFill>
              </a:rPr>
              <a:t>derechos</a:t>
            </a:r>
            <a:r>
              <a:rPr lang="en-US" sz="800" dirty="0" smtClean="0">
                <a:solidFill>
                  <a:srgbClr val="002776"/>
                </a:solidFill>
              </a:rPr>
              <a:t> </a:t>
            </a:r>
            <a:r>
              <a:rPr lang="en-US" sz="800" dirty="0" err="1" smtClean="0">
                <a:solidFill>
                  <a:srgbClr val="002776"/>
                </a:solidFill>
              </a:rPr>
              <a:t>reservados</a:t>
            </a:r>
            <a:endParaRPr lang="en-US" sz="800" dirty="0">
              <a:solidFill>
                <a:srgbClr val="002776"/>
              </a:solidFill>
            </a:endParaRPr>
          </a:p>
        </p:txBody>
      </p:sp>
    </p:spTree>
    <p:extLst>
      <p:ext uri="{BB962C8B-B14F-4D97-AF65-F5344CB8AC3E}">
        <p14:creationId xmlns:p14="http://schemas.microsoft.com/office/powerpoint/2010/main" val="2043551353"/>
      </p:ext>
    </p:extLst>
  </p:cSld>
  <p:clrMap bg1="lt1" tx1="dk1" bg2="lt2" tx2="dk2" accent1="accent1" accent2="accent2" accent3="accent3" accent4="accent4" accent5="accent5" accent6="accent6" hlink="hlink" folHlink="folHlink"/>
  <p:sldLayoutIdLst>
    <p:sldLayoutId id="2147484895" r:id="rId1"/>
    <p:sldLayoutId id="2147484896" r:id="rId2"/>
    <p:sldLayoutId id="2147484897" r:id="rId3"/>
    <p:sldLayoutId id="2147484898" r:id="rId4"/>
  </p:sldLayoutIdLst>
  <p:timing>
    <p:tnLst>
      <p:par>
        <p:cTn id="1" dur="indefinite" restart="never" nodeType="tmRoot"/>
      </p:par>
    </p:tnLst>
  </p:timing>
  <p:hf hdr="0" ftr="0" dt="0"/>
  <p:txStyles>
    <p:titleStyle>
      <a:lvl1pPr algn="l" defTabSz="914104" rtl="0" eaLnBrk="1" fontAlgn="base" hangingPunct="1">
        <a:spcBef>
          <a:spcPct val="0"/>
        </a:spcBef>
        <a:spcAft>
          <a:spcPct val="0"/>
        </a:spcAft>
        <a:defRPr sz="2200" b="1">
          <a:solidFill>
            <a:schemeClr val="tx2"/>
          </a:solidFill>
          <a:latin typeface="+mj-lt"/>
          <a:ea typeface="+mj-ea"/>
          <a:cs typeface="+mj-cs"/>
        </a:defRPr>
      </a:lvl1pPr>
      <a:lvl2pPr algn="l" defTabSz="914104" rtl="0" eaLnBrk="1" fontAlgn="base" hangingPunct="1">
        <a:spcBef>
          <a:spcPct val="0"/>
        </a:spcBef>
        <a:spcAft>
          <a:spcPct val="0"/>
        </a:spcAft>
        <a:defRPr sz="2200" b="1">
          <a:solidFill>
            <a:schemeClr val="tx2"/>
          </a:solidFill>
          <a:latin typeface="Arial" charset="0"/>
        </a:defRPr>
      </a:lvl2pPr>
      <a:lvl3pPr algn="l" defTabSz="914104" rtl="0" eaLnBrk="1" fontAlgn="base" hangingPunct="1">
        <a:spcBef>
          <a:spcPct val="0"/>
        </a:spcBef>
        <a:spcAft>
          <a:spcPct val="0"/>
        </a:spcAft>
        <a:defRPr sz="2200" b="1">
          <a:solidFill>
            <a:schemeClr val="tx2"/>
          </a:solidFill>
          <a:latin typeface="Arial" charset="0"/>
        </a:defRPr>
      </a:lvl3pPr>
      <a:lvl4pPr algn="l" defTabSz="914104" rtl="0" eaLnBrk="1" fontAlgn="base" hangingPunct="1">
        <a:spcBef>
          <a:spcPct val="0"/>
        </a:spcBef>
        <a:spcAft>
          <a:spcPct val="0"/>
        </a:spcAft>
        <a:defRPr sz="2200" b="1">
          <a:solidFill>
            <a:schemeClr val="tx2"/>
          </a:solidFill>
          <a:latin typeface="Arial" charset="0"/>
        </a:defRPr>
      </a:lvl4pPr>
      <a:lvl5pPr algn="l" defTabSz="914104" rtl="0" eaLnBrk="1" fontAlgn="base" hangingPunct="1">
        <a:spcBef>
          <a:spcPct val="0"/>
        </a:spcBef>
        <a:spcAft>
          <a:spcPct val="0"/>
        </a:spcAft>
        <a:defRPr sz="2200" b="1">
          <a:solidFill>
            <a:schemeClr val="tx2"/>
          </a:solidFill>
          <a:latin typeface="Arial" charset="0"/>
        </a:defRPr>
      </a:lvl5pPr>
      <a:lvl6pPr marL="410066" algn="l" defTabSz="914104" rtl="0" eaLnBrk="1" fontAlgn="base" hangingPunct="1">
        <a:spcBef>
          <a:spcPct val="0"/>
        </a:spcBef>
        <a:spcAft>
          <a:spcPct val="0"/>
        </a:spcAft>
        <a:defRPr sz="2200" b="1">
          <a:solidFill>
            <a:schemeClr val="tx2"/>
          </a:solidFill>
          <a:latin typeface="Arial" charset="0"/>
        </a:defRPr>
      </a:lvl6pPr>
      <a:lvl7pPr marL="820131" algn="l" defTabSz="914104" rtl="0" eaLnBrk="1" fontAlgn="base" hangingPunct="1">
        <a:spcBef>
          <a:spcPct val="0"/>
        </a:spcBef>
        <a:spcAft>
          <a:spcPct val="0"/>
        </a:spcAft>
        <a:defRPr sz="2200" b="1">
          <a:solidFill>
            <a:schemeClr val="tx2"/>
          </a:solidFill>
          <a:latin typeface="Arial" charset="0"/>
        </a:defRPr>
      </a:lvl7pPr>
      <a:lvl8pPr marL="1230197" algn="l" defTabSz="914104" rtl="0" eaLnBrk="1" fontAlgn="base" hangingPunct="1">
        <a:spcBef>
          <a:spcPct val="0"/>
        </a:spcBef>
        <a:spcAft>
          <a:spcPct val="0"/>
        </a:spcAft>
        <a:defRPr sz="2200" b="1">
          <a:solidFill>
            <a:schemeClr val="tx2"/>
          </a:solidFill>
          <a:latin typeface="Arial" charset="0"/>
        </a:defRPr>
      </a:lvl8pPr>
      <a:lvl9pPr marL="1640261" algn="l" defTabSz="914104" rtl="0" eaLnBrk="1" fontAlgn="base" hangingPunct="1">
        <a:spcBef>
          <a:spcPct val="0"/>
        </a:spcBef>
        <a:spcAft>
          <a:spcPct val="0"/>
        </a:spcAft>
        <a:defRPr sz="2200" b="1">
          <a:solidFill>
            <a:schemeClr val="tx2"/>
          </a:solidFill>
          <a:latin typeface="Arial" charset="0"/>
        </a:defRPr>
      </a:lvl9pPr>
    </p:titleStyle>
    <p:bodyStyle>
      <a:lvl1pPr algn="l" defTabSz="914104" rtl="0" eaLnBrk="1" fontAlgn="base" hangingPunct="1">
        <a:spcBef>
          <a:spcPct val="0"/>
        </a:spcBef>
        <a:spcAft>
          <a:spcPts val="269"/>
        </a:spcAft>
        <a:buFont typeface="Arial" charset="0"/>
        <a:defRPr sz="1800">
          <a:solidFill>
            <a:schemeClr val="tx2"/>
          </a:solidFill>
          <a:latin typeface="+mn-lt"/>
          <a:ea typeface="+mn-ea"/>
          <a:cs typeface="+mn-cs"/>
        </a:defRPr>
      </a:lvl1pPr>
      <a:lvl2pPr marL="160895" indent="-159471" algn="l" defTabSz="914104" rtl="0" eaLnBrk="1" fontAlgn="base" hangingPunct="1">
        <a:spcBef>
          <a:spcPct val="0"/>
        </a:spcBef>
        <a:spcAft>
          <a:spcPts val="269"/>
        </a:spcAft>
        <a:buChar char="•"/>
        <a:defRPr sz="1800">
          <a:solidFill>
            <a:schemeClr val="tx2"/>
          </a:solidFill>
          <a:latin typeface="+mn-lt"/>
        </a:defRPr>
      </a:lvl2pPr>
      <a:lvl3pPr marL="321788" indent="-159471" algn="l" defTabSz="914104" rtl="0" eaLnBrk="1" fontAlgn="base" hangingPunct="1">
        <a:spcBef>
          <a:spcPct val="0"/>
        </a:spcBef>
        <a:spcAft>
          <a:spcPts val="269"/>
        </a:spcAft>
        <a:buFont typeface="Arial" charset="0"/>
        <a:buChar char="‒"/>
        <a:defRPr sz="1800">
          <a:solidFill>
            <a:schemeClr val="tx2"/>
          </a:solidFill>
          <a:latin typeface="+mn-lt"/>
        </a:defRPr>
      </a:lvl3pPr>
      <a:lvl4pPr marL="482682" indent="-159471" algn="l" defTabSz="914104" rtl="0" eaLnBrk="1" fontAlgn="base" hangingPunct="1">
        <a:spcBef>
          <a:spcPct val="0"/>
        </a:spcBef>
        <a:spcAft>
          <a:spcPts val="538"/>
        </a:spcAft>
        <a:buChar char="•"/>
        <a:defRPr>
          <a:solidFill>
            <a:schemeClr val="tx2"/>
          </a:solidFill>
          <a:latin typeface="+mn-lt"/>
        </a:defRPr>
      </a:lvl4pPr>
      <a:lvl5pPr marL="643575" indent="-159471" algn="l" defTabSz="914104" rtl="0" eaLnBrk="1" fontAlgn="base" hangingPunct="1">
        <a:spcBef>
          <a:spcPct val="0"/>
        </a:spcBef>
        <a:spcAft>
          <a:spcPts val="538"/>
        </a:spcAft>
        <a:buFont typeface="Arial" charset="0"/>
        <a:buChar char="‒"/>
        <a:defRPr>
          <a:solidFill>
            <a:schemeClr val="tx2"/>
          </a:solidFill>
          <a:latin typeface="+mn-lt"/>
        </a:defRPr>
      </a:lvl5pPr>
      <a:lvl6pPr marL="1053641" indent="-159471" algn="l" defTabSz="914104" rtl="0" eaLnBrk="1" fontAlgn="base" hangingPunct="1">
        <a:spcBef>
          <a:spcPct val="0"/>
        </a:spcBef>
        <a:spcAft>
          <a:spcPts val="538"/>
        </a:spcAft>
        <a:buFont typeface="Arial" charset="0"/>
        <a:buChar char="‒"/>
        <a:defRPr>
          <a:solidFill>
            <a:schemeClr val="tx2"/>
          </a:solidFill>
          <a:latin typeface="+mn-lt"/>
        </a:defRPr>
      </a:lvl6pPr>
      <a:lvl7pPr marL="1463705" indent="-159471" algn="l" defTabSz="914104" rtl="0" eaLnBrk="1" fontAlgn="base" hangingPunct="1">
        <a:spcBef>
          <a:spcPct val="0"/>
        </a:spcBef>
        <a:spcAft>
          <a:spcPts val="538"/>
        </a:spcAft>
        <a:buFont typeface="Arial" charset="0"/>
        <a:buChar char="‒"/>
        <a:defRPr>
          <a:solidFill>
            <a:schemeClr val="tx2"/>
          </a:solidFill>
          <a:latin typeface="+mn-lt"/>
        </a:defRPr>
      </a:lvl7pPr>
      <a:lvl8pPr marL="1873771" indent="-159471" algn="l" defTabSz="914104" rtl="0" eaLnBrk="1" fontAlgn="base" hangingPunct="1">
        <a:spcBef>
          <a:spcPct val="0"/>
        </a:spcBef>
        <a:spcAft>
          <a:spcPts val="538"/>
        </a:spcAft>
        <a:buFont typeface="Arial" charset="0"/>
        <a:buChar char="‒"/>
        <a:defRPr>
          <a:solidFill>
            <a:schemeClr val="tx2"/>
          </a:solidFill>
          <a:latin typeface="+mn-lt"/>
        </a:defRPr>
      </a:lvl8pPr>
      <a:lvl9pPr marL="2283835" indent="-159471" algn="l" defTabSz="914104"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20131" rtl="0" eaLnBrk="1" latinLnBrk="0" hangingPunct="1">
        <a:defRPr sz="1600" kern="1200">
          <a:solidFill>
            <a:schemeClr val="tx1"/>
          </a:solidFill>
          <a:latin typeface="+mn-lt"/>
          <a:ea typeface="+mn-ea"/>
          <a:cs typeface="+mn-cs"/>
        </a:defRPr>
      </a:lvl1pPr>
      <a:lvl2pPr marL="410066" algn="l" defTabSz="820131" rtl="0" eaLnBrk="1" latinLnBrk="0" hangingPunct="1">
        <a:defRPr sz="1600" kern="1200">
          <a:solidFill>
            <a:schemeClr val="tx1"/>
          </a:solidFill>
          <a:latin typeface="+mn-lt"/>
          <a:ea typeface="+mn-ea"/>
          <a:cs typeface="+mn-cs"/>
        </a:defRPr>
      </a:lvl2pPr>
      <a:lvl3pPr marL="820131" algn="l" defTabSz="820131" rtl="0" eaLnBrk="1" latinLnBrk="0" hangingPunct="1">
        <a:defRPr sz="1600" kern="1200">
          <a:solidFill>
            <a:schemeClr val="tx1"/>
          </a:solidFill>
          <a:latin typeface="+mn-lt"/>
          <a:ea typeface="+mn-ea"/>
          <a:cs typeface="+mn-cs"/>
        </a:defRPr>
      </a:lvl3pPr>
      <a:lvl4pPr marL="1230197" algn="l" defTabSz="820131" rtl="0" eaLnBrk="1" latinLnBrk="0" hangingPunct="1">
        <a:defRPr sz="1600" kern="1200">
          <a:solidFill>
            <a:schemeClr val="tx1"/>
          </a:solidFill>
          <a:latin typeface="+mn-lt"/>
          <a:ea typeface="+mn-ea"/>
          <a:cs typeface="+mn-cs"/>
        </a:defRPr>
      </a:lvl4pPr>
      <a:lvl5pPr marL="1640261" algn="l" defTabSz="820131" rtl="0" eaLnBrk="1" latinLnBrk="0" hangingPunct="1">
        <a:defRPr sz="1600" kern="1200">
          <a:solidFill>
            <a:schemeClr val="tx1"/>
          </a:solidFill>
          <a:latin typeface="+mn-lt"/>
          <a:ea typeface="+mn-ea"/>
          <a:cs typeface="+mn-cs"/>
        </a:defRPr>
      </a:lvl5pPr>
      <a:lvl6pPr marL="2050325" algn="l" defTabSz="820131" rtl="0" eaLnBrk="1" latinLnBrk="0" hangingPunct="1">
        <a:defRPr sz="1600" kern="1200">
          <a:solidFill>
            <a:schemeClr val="tx1"/>
          </a:solidFill>
          <a:latin typeface="+mn-lt"/>
          <a:ea typeface="+mn-ea"/>
          <a:cs typeface="+mn-cs"/>
        </a:defRPr>
      </a:lvl6pPr>
      <a:lvl7pPr marL="2460390" algn="l" defTabSz="820131" rtl="0" eaLnBrk="1" latinLnBrk="0" hangingPunct="1">
        <a:defRPr sz="1600" kern="1200">
          <a:solidFill>
            <a:schemeClr val="tx1"/>
          </a:solidFill>
          <a:latin typeface="+mn-lt"/>
          <a:ea typeface="+mn-ea"/>
          <a:cs typeface="+mn-cs"/>
        </a:defRPr>
      </a:lvl7pPr>
      <a:lvl8pPr marL="2870457" algn="l" defTabSz="820131" rtl="0" eaLnBrk="1" latinLnBrk="0" hangingPunct="1">
        <a:defRPr sz="1600" kern="1200">
          <a:solidFill>
            <a:schemeClr val="tx1"/>
          </a:solidFill>
          <a:latin typeface="+mn-lt"/>
          <a:ea typeface="+mn-ea"/>
          <a:cs typeface="+mn-cs"/>
        </a:defRPr>
      </a:lvl8pPr>
      <a:lvl9pPr marL="3280522" algn="l" defTabSz="820131" rtl="0" eaLnBrk="1" latinLnBrk="0" hangingPunct="1">
        <a:defRPr sz="16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25857621"/>
      </p:ext>
    </p:extLst>
  </p:cSld>
  <p:clrMap bg1="lt1" tx1="dk1" bg2="lt2" tx2="dk2" accent1="accent1" accent2="accent2" accent3="accent3" accent4="accent4" accent5="accent5" accent6="accent6" hlink="hlink" folHlink="folHlink"/>
  <p:sldLayoutIdLst>
    <p:sldLayoutId id="2147484900" r:id="rId1"/>
    <p:sldLayoutId id="2147484901" r:id="rId2"/>
    <p:sldLayoutId id="2147484902" r:id="rId3"/>
    <p:sldLayoutId id="2147484903" r:id="rId4"/>
    <p:sldLayoutId id="2147484904" r:id="rId5"/>
    <p:sldLayoutId id="2147484905" r:id="rId6"/>
    <p:sldLayoutId id="2147484906" r:id="rId7"/>
    <p:sldLayoutId id="2147484907" r:id="rId8"/>
    <p:sldLayoutId id="2147484908" r:id="rId9"/>
    <p:sldLayoutId id="2147484909" r:id="rId10"/>
    <p:sldLayoutId id="2147484910" r:id="rId11"/>
    <p:sldLayoutId id="2147484911" r:id="rId12"/>
    <p:sldLayoutId id="2147484912" r:id="rId13"/>
    <p:sldLayoutId id="2147484913" r:id="rId14"/>
    <p:sldLayoutId id="2147484914" r:id="rId15"/>
    <p:sldLayoutId id="2147484915" r:id="rId16"/>
    <p:sldLayoutId id="2147484916" r:id="rId17"/>
    <p:sldLayoutId id="2147484917" r:id="rId18"/>
    <p:sldLayoutId id="2147484918" r:id="rId19"/>
    <p:sldLayoutId id="2147484919" r:id="rId20"/>
    <p:sldLayoutId id="2147484920" r:id="rId21"/>
    <p:sldLayoutId id="2147484921" r:id="rId22"/>
    <p:sldLayoutId id="2147484922" r:id="rId23"/>
    <p:sldLayoutId id="2147484923" r:id="rId24"/>
    <p:sldLayoutId id="2147484924" r:id="rId25"/>
    <p:sldLayoutId id="2147484925" r:id="rId26"/>
    <p:sldLayoutId id="2147484926" r:id="rId27"/>
    <p:sldLayoutId id="2147484927"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4053082188"/>
      </p:ext>
    </p:extLst>
  </p:cSld>
  <p:clrMap bg1="lt1" tx1="dk1" bg2="lt2" tx2="dk2" accent1="accent1" accent2="accent2" accent3="accent3" accent4="accent4" accent5="accent5" accent6="accent6" hlink="hlink" folHlink="folHlink"/>
  <p:sldLayoutIdLst>
    <p:sldLayoutId id="2147484929" r:id="rId1"/>
    <p:sldLayoutId id="2147484930" r:id="rId2"/>
    <p:sldLayoutId id="2147484931" r:id="rId3"/>
    <p:sldLayoutId id="2147484932" r:id="rId4"/>
    <p:sldLayoutId id="2147484933" r:id="rId5"/>
    <p:sldLayoutId id="2147484934" r:id="rId6"/>
    <p:sldLayoutId id="2147484935" r:id="rId7"/>
    <p:sldLayoutId id="2147484936" r:id="rId8"/>
    <p:sldLayoutId id="2147484937" r:id="rId9"/>
    <p:sldLayoutId id="2147484938" r:id="rId10"/>
    <p:sldLayoutId id="2147484939" r:id="rId11"/>
    <p:sldLayoutId id="2147484940" r:id="rId12"/>
    <p:sldLayoutId id="2147484941" r:id="rId13"/>
    <p:sldLayoutId id="2147484942" r:id="rId14"/>
    <p:sldLayoutId id="2147484943" r:id="rId15"/>
    <p:sldLayoutId id="2147484944" r:id="rId16"/>
    <p:sldLayoutId id="2147484945" r:id="rId17"/>
    <p:sldLayoutId id="2147484946" r:id="rId18"/>
    <p:sldLayoutId id="2147484947" r:id="rId19"/>
    <p:sldLayoutId id="2147484948" r:id="rId20"/>
    <p:sldLayoutId id="2147484949" r:id="rId21"/>
    <p:sldLayoutId id="2147484950" r:id="rId22"/>
    <p:sldLayoutId id="2147484951" r:id="rId23"/>
    <p:sldLayoutId id="2147484952" r:id="rId24"/>
    <p:sldLayoutId id="2147484953" r:id="rId25"/>
    <p:sldLayoutId id="2147484954" r:id="rId26"/>
    <p:sldLayoutId id="2147484955" r:id="rId27"/>
    <p:sldLayoutId id="2147484956"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074" name="Title Placeholder 1"/>
          <p:cNvSpPr>
            <a:spLocks noGrp="1"/>
          </p:cNvSpPr>
          <p:nvPr>
            <p:ph type="title"/>
          </p:nvPr>
        </p:nvSpPr>
        <p:spPr bwMode="auto">
          <a:xfrm>
            <a:off x="442913" y="350838"/>
            <a:ext cx="9123362" cy="63023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smtClean="0"/>
              <a:t>Click to edit Master title style</a:t>
            </a:r>
            <a:endParaRPr lang="es-ES" dirty="0" smtClean="0"/>
          </a:p>
        </p:txBody>
      </p:sp>
      <p:sp>
        <p:nvSpPr>
          <p:cNvPr id="3075" name="Text Placeholder 2"/>
          <p:cNvSpPr>
            <a:spLocks noGrp="1"/>
          </p:cNvSpPr>
          <p:nvPr>
            <p:ph type="body" idx="1"/>
          </p:nvPr>
        </p:nvSpPr>
        <p:spPr bwMode="auto">
          <a:xfrm>
            <a:off x="439738" y="1190625"/>
            <a:ext cx="9123362" cy="52197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s-ES" dirty="0" smtClean="0"/>
          </a:p>
        </p:txBody>
      </p:sp>
      <p:sp>
        <p:nvSpPr>
          <p:cNvPr id="7" name="Slide Number Placeholder 9"/>
          <p:cNvSpPr>
            <a:spLocks noGrp="1"/>
          </p:cNvSpPr>
          <p:nvPr>
            <p:ph type="sldNum" sz="quarter" idx="4"/>
          </p:nvPr>
        </p:nvSpPr>
        <p:spPr>
          <a:xfrm>
            <a:off x="450850" y="6554788"/>
            <a:ext cx="306388" cy="142875"/>
          </a:xfrm>
          <a:prstGeom prst="rect">
            <a:avLst/>
          </a:prstGeom>
        </p:spPr>
        <p:txBody>
          <a:bodyPr vert="horz" wrap="square" lIns="0" tIns="0" rIns="0" bIns="0" numCol="1" anchor="t" anchorCtr="0" compatLnSpc="1">
            <a:prstTxWarp prst="textNoShape">
              <a:avLst/>
            </a:prstTxWarp>
            <a:noAutofit/>
          </a:bodyPr>
          <a:lstStyle>
            <a:lvl1pPr>
              <a:lnSpc>
                <a:spcPts val="1125"/>
              </a:lnSpc>
              <a:defRPr sz="900" b="1">
                <a:solidFill>
                  <a:schemeClr val="tx2"/>
                </a:solidFill>
              </a:defRPr>
            </a:lvl1pPr>
          </a:lstStyle>
          <a:p>
            <a:pPr defTabSz="914400" fontAlgn="base">
              <a:spcBef>
                <a:spcPct val="0"/>
              </a:spcBef>
              <a:spcAft>
                <a:spcPct val="0"/>
              </a:spcAft>
              <a:defRPr/>
            </a:pPr>
            <a:fld id="{74A190D9-90A7-4CC2-95BF-7E8E0CAF014E}" type="slidenum">
              <a:rPr lang="es-ES">
                <a:solidFill>
                  <a:srgbClr val="002776"/>
                </a:solidFill>
                <a:cs typeface="Arial" charset="0"/>
              </a:rPr>
              <a:pPr defTabSz="914400" fontAlgn="base">
                <a:spcBef>
                  <a:spcPct val="0"/>
                </a:spcBef>
                <a:spcAft>
                  <a:spcPct val="0"/>
                </a:spcAft>
                <a:defRPr/>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613" y="6554788"/>
            <a:ext cx="4676775" cy="142875"/>
          </a:xfrm>
          <a:prstGeom prst="rect">
            <a:avLst/>
          </a:prstGeom>
        </p:spPr>
        <p:txBody>
          <a:bodyPr vert="horz" wrap="square" lIns="0" tIns="0" rIns="0" bIns="0" numCol="1" anchor="t" anchorCtr="0" compatLnSpc="1">
            <a:prstTxWarp prst="textNoShape">
              <a:avLst/>
            </a:prstTxWarp>
            <a:noAutofit/>
          </a:bodyPr>
          <a:lstStyle>
            <a:lvl1pPr>
              <a:lnSpc>
                <a:spcPts val="1125"/>
              </a:lnSpc>
              <a:defRPr sz="900">
                <a:solidFill>
                  <a:schemeClr val="tx2"/>
                </a:solidFill>
              </a:defRPr>
            </a:lvl1pPr>
          </a:lstStyle>
          <a:p>
            <a:pPr defTabSz="914400" fontAlgn="base">
              <a:spcBef>
                <a:spcPct val="0"/>
              </a:spcBef>
              <a:spcAft>
                <a:spcPct val="0"/>
              </a:spcAft>
              <a:defRPr/>
            </a:pPr>
            <a:endParaRPr lang="es-ES">
              <a:solidFill>
                <a:srgbClr val="002776"/>
              </a:solidFill>
              <a:cs typeface="Arial" charset="0"/>
            </a:endParaRPr>
          </a:p>
        </p:txBody>
      </p:sp>
      <p:sp>
        <p:nvSpPr>
          <p:cNvPr id="6" name="Text Placeholder 6"/>
          <p:cNvSpPr txBox="1">
            <a:spLocks/>
          </p:cNvSpPr>
          <p:nvPr/>
        </p:nvSpPr>
        <p:spPr>
          <a:xfrm>
            <a:off x="6373813" y="6548438"/>
            <a:ext cx="3186112" cy="157162"/>
          </a:xfrm>
          <a:prstGeom prst="rect">
            <a:avLst/>
          </a:prstGeom>
        </p:spPr>
        <p:txBody>
          <a:bodyPr lIns="85954" tIns="42977" rIns="85954" bIns="42977"/>
          <a:lstStyle>
            <a:lvl1pPr marL="0" marR="0" indent="0" algn="r" defTabSz="1019175" rtl="0" eaLnBrk="1" fontAlgn="base" latinLnBrk="0" hangingPunct="1">
              <a:lnSpc>
                <a:spcPts val="1200"/>
              </a:lnSpc>
              <a:spcBef>
                <a:spcPct val="0"/>
              </a:spcBef>
              <a:spcAft>
                <a:spcPct val="0"/>
              </a:spcAft>
              <a:buClrTx/>
              <a:buSzTx/>
              <a:buFontTx/>
              <a:buNone/>
              <a:tabLst/>
              <a:defRPr sz="2000"/>
            </a:lvl1pPr>
          </a:lstStyle>
          <a:p>
            <a:pPr defTabSz="958025">
              <a:lnSpc>
                <a:spcPts val="1128"/>
              </a:lnSpc>
              <a:defRPr/>
            </a:pPr>
            <a:r>
              <a:rPr lang="es-ES" sz="800" dirty="0" smtClean="0">
                <a:solidFill>
                  <a:srgbClr val="002776"/>
                </a:solidFill>
                <a:cs typeface="Arial" charset="0"/>
              </a:rPr>
              <a:t>© 2016 Deloitte </a:t>
            </a:r>
            <a:r>
              <a:rPr lang="es-ES" sz="800" dirty="0" err="1" smtClean="0">
                <a:solidFill>
                  <a:srgbClr val="002776"/>
                </a:solidFill>
                <a:cs typeface="Arial" charset="0"/>
              </a:rPr>
              <a:t>Consulting</a:t>
            </a:r>
            <a:r>
              <a:rPr lang="es-ES" sz="800" dirty="0" smtClean="0">
                <a:solidFill>
                  <a:srgbClr val="002776"/>
                </a:solidFill>
                <a:cs typeface="Arial" charset="0"/>
              </a:rPr>
              <a:t>, S.L.U.</a:t>
            </a:r>
            <a:endParaRPr lang="es-ES" sz="800" dirty="0">
              <a:solidFill>
                <a:srgbClr val="002776"/>
              </a:solidFill>
              <a:cs typeface="Arial" charset="0"/>
            </a:endParaRPr>
          </a:p>
        </p:txBody>
      </p:sp>
    </p:spTree>
    <p:extLst>
      <p:ext uri="{BB962C8B-B14F-4D97-AF65-F5344CB8AC3E}">
        <p14:creationId xmlns:p14="http://schemas.microsoft.com/office/powerpoint/2010/main" val="3648169874"/>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Lst>
  <p:hf hdr="0" ftr="0" dt="0"/>
  <p:txStyles>
    <p:titleStyle>
      <a:lvl1pPr algn="l" defTabSz="957263" rtl="0" eaLnBrk="0" fontAlgn="base" hangingPunct="0">
        <a:spcBef>
          <a:spcPct val="0"/>
        </a:spcBef>
        <a:spcAft>
          <a:spcPct val="0"/>
        </a:spcAft>
        <a:defRPr sz="2300" b="1">
          <a:solidFill>
            <a:schemeClr val="tx2"/>
          </a:solidFill>
          <a:latin typeface="+mj-lt"/>
          <a:ea typeface="+mj-ea"/>
          <a:cs typeface="+mj-cs"/>
        </a:defRPr>
      </a:lvl1pPr>
      <a:lvl2pPr algn="l" defTabSz="957263" rtl="0" eaLnBrk="0" fontAlgn="base" hangingPunct="0">
        <a:spcBef>
          <a:spcPct val="0"/>
        </a:spcBef>
        <a:spcAft>
          <a:spcPct val="0"/>
        </a:spcAft>
        <a:defRPr sz="2300" b="1">
          <a:solidFill>
            <a:schemeClr val="tx2"/>
          </a:solidFill>
          <a:latin typeface="Arial" charset="0"/>
        </a:defRPr>
      </a:lvl2pPr>
      <a:lvl3pPr algn="l" defTabSz="957263" rtl="0" eaLnBrk="0" fontAlgn="base" hangingPunct="0">
        <a:spcBef>
          <a:spcPct val="0"/>
        </a:spcBef>
        <a:spcAft>
          <a:spcPct val="0"/>
        </a:spcAft>
        <a:defRPr sz="2300" b="1">
          <a:solidFill>
            <a:schemeClr val="tx2"/>
          </a:solidFill>
          <a:latin typeface="Arial" charset="0"/>
        </a:defRPr>
      </a:lvl3pPr>
      <a:lvl4pPr algn="l" defTabSz="957263" rtl="0" eaLnBrk="0" fontAlgn="base" hangingPunct="0">
        <a:spcBef>
          <a:spcPct val="0"/>
        </a:spcBef>
        <a:spcAft>
          <a:spcPct val="0"/>
        </a:spcAft>
        <a:defRPr sz="2300" b="1">
          <a:solidFill>
            <a:schemeClr val="tx2"/>
          </a:solidFill>
          <a:latin typeface="Arial" charset="0"/>
        </a:defRPr>
      </a:lvl4pPr>
      <a:lvl5pPr algn="l" defTabSz="957263" rtl="0" eaLnBrk="0" fontAlgn="base" hangingPunct="0">
        <a:spcBef>
          <a:spcPct val="0"/>
        </a:spcBef>
        <a:spcAft>
          <a:spcPct val="0"/>
        </a:spcAft>
        <a:defRPr sz="2300" b="1">
          <a:solidFill>
            <a:schemeClr val="tx2"/>
          </a:solidFill>
          <a:latin typeface="Arial" charset="0"/>
        </a:defRPr>
      </a:lvl5pPr>
      <a:lvl6pPr marL="429768" algn="l" defTabSz="958025" rtl="0" eaLnBrk="1" fontAlgn="base" hangingPunct="1">
        <a:spcBef>
          <a:spcPct val="0"/>
        </a:spcBef>
        <a:spcAft>
          <a:spcPct val="0"/>
        </a:spcAft>
        <a:defRPr sz="2300" b="1">
          <a:solidFill>
            <a:schemeClr val="tx2"/>
          </a:solidFill>
          <a:latin typeface="Arial" charset="0"/>
        </a:defRPr>
      </a:lvl6pPr>
      <a:lvl7pPr marL="859536" algn="l" defTabSz="958025" rtl="0" eaLnBrk="1" fontAlgn="base" hangingPunct="1">
        <a:spcBef>
          <a:spcPct val="0"/>
        </a:spcBef>
        <a:spcAft>
          <a:spcPct val="0"/>
        </a:spcAft>
        <a:defRPr sz="2300" b="1">
          <a:solidFill>
            <a:schemeClr val="tx2"/>
          </a:solidFill>
          <a:latin typeface="Arial" charset="0"/>
        </a:defRPr>
      </a:lvl7pPr>
      <a:lvl8pPr marL="1289304" algn="l" defTabSz="958025" rtl="0" eaLnBrk="1" fontAlgn="base" hangingPunct="1">
        <a:spcBef>
          <a:spcPct val="0"/>
        </a:spcBef>
        <a:spcAft>
          <a:spcPct val="0"/>
        </a:spcAft>
        <a:defRPr sz="2300" b="1">
          <a:solidFill>
            <a:schemeClr val="tx2"/>
          </a:solidFill>
          <a:latin typeface="Arial" charset="0"/>
        </a:defRPr>
      </a:lvl8pPr>
      <a:lvl9pPr marL="1719072" algn="l" defTabSz="958025" rtl="0" eaLnBrk="1" fontAlgn="base" hangingPunct="1">
        <a:spcBef>
          <a:spcPct val="0"/>
        </a:spcBef>
        <a:spcAft>
          <a:spcPct val="0"/>
        </a:spcAft>
        <a:defRPr sz="2300" b="1">
          <a:solidFill>
            <a:schemeClr val="tx2"/>
          </a:solidFill>
          <a:latin typeface="Arial" charset="0"/>
        </a:defRPr>
      </a:lvl9pPr>
    </p:titleStyle>
    <p:bodyStyle>
      <a:lvl1pPr marL="342900" indent="-342900" algn="l" defTabSz="957263" rtl="0" eaLnBrk="0" fontAlgn="base" hangingPunct="0">
        <a:spcBef>
          <a:spcPct val="0"/>
        </a:spcBef>
        <a:spcAft>
          <a:spcPts val="288"/>
        </a:spcAft>
        <a:buFont typeface="Arial" charset="0"/>
        <a:defRPr sz="1900">
          <a:solidFill>
            <a:schemeClr val="tx2"/>
          </a:solidFill>
          <a:latin typeface="+mn-lt"/>
          <a:ea typeface="+mn-ea"/>
          <a:cs typeface="+mn-cs"/>
        </a:defRPr>
      </a:lvl1pPr>
      <a:lvl2pPr marL="168275" indent="-166688" algn="l" defTabSz="957263" rtl="0" eaLnBrk="0" fontAlgn="base" hangingPunct="0">
        <a:spcBef>
          <a:spcPct val="0"/>
        </a:spcBef>
        <a:spcAft>
          <a:spcPts val="288"/>
        </a:spcAft>
        <a:buChar char="•"/>
        <a:defRPr sz="1900">
          <a:solidFill>
            <a:schemeClr val="tx2"/>
          </a:solidFill>
          <a:latin typeface="+mn-lt"/>
        </a:defRPr>
      </a:lvl2pPr>
      <a:lvl3pPr marL="336550" indent="-166688" algn="l" defTabSz="957263" rtl="0" eaLnBrk="0" fontAlgn="base" hangingPunct="0">
        <a:spcBef>
          <a:spcPct val="0"/>
        </a:spcBef>
        <a:spcAft>
          <a:spcPts val="288"/>
        </a:spcAft>
        <a:buFont typeface="Arial" charset="0"/>
        <a:buChar char="‒"/>
        <a:defRPr sz="1900">
          <a:solidFill>
            <a:schemeClr val="tx2"/>
          </a:solidFill>
          <a:latin typeface="+mn-lt"/>
        </a:defRPr>
      </a:lvl3pPr>
      <a:lvl4pPr marL="504825" indent="-166688" algn="l" defTabSz="957263" rtl="0" eaLnBrk="0" fontAlgn="base" hangingPunct="0">
        <a:spcBef>
          <a:spcPct val="0"/>
        </a:spcBef>
        <a:spcAft>
          <a:spcPts val="563"/>
        </a:spcAft>
        <a:buChar char="•"/>
        <a:defRPr>
          <a:solidFill>
            <a:schemeClr val="tx2"/>
          </a:solidFill>
          <a:latin typeface="+mn-lt"/>
        </a:defRPr>
      </a:lvl4pPr>
      <a:lvl5pPr marL="673100" indent="-166688" algn="l" defTabSz="957263" rtl="0" eaLnBrk="0" fontAlgn="base" hangingPunct="0">
        <a:spcBef>
          <a:spcPct val="0"/>
        </a:spcBef>
        <a:spcAft>
          <a:spcPts val="563"/>
        </a:spcAft>
        <a:buFont typeface="Arial" charset="0"/>
        <a:buChar char="‒"/>
        <a:defRPr>
          <a:solidFill>
            <a:schemeClr val="tx2"/>
          </a:solidFill>
          <a:latin typeface="+mn-lt"/>
        </a:defRPr>
      </a:lvl5pPr>
      <a:lvl6pPr marL="1104265" indent="-167132" algn="l" defTabSz="958025" rtl="0" eaLnBrk="1" fontAlgn="base" hangingPunct="1">
        <a:spcBef>
          <a:spcPct val="0"/>
        </a:spcBef>
        <a:spcAft>
          <a:spcPts val="564"/>
        </a:spcAft>
        <a:buFont typeface="Arial" charset="0"/>
        <a:buChar char="‒"/>
        <a:defRPr>
          <a:solidFill>
            <a:schemeClr val="tx2"/>
          </a:solidFill>
          <a:latin typeface="+mn-lt"/>
        </a:defRPr>
      </a:lvl6pPr>
      <a:lvl7pPr marL="1534033" indent="-167132" algn="l" defTabSz="958025" rtl="0" eaLnBrk="1" fontAlgn="base" hangingPunct="1">
        <a:spcBef>
          <a:spcPct val="0"/>
        </a:spcBef>
        <a:spcAft>
          <a:spcPts val="564"/>
        </a:spcAft>
        <a:buFont typeface="Arial" charset="0"/>
        <a:buChar char="‒"/>
        <a:defRPr>
          <a:solidFill>
            <a:schemeClr val="tx2"/>
          </a:solidFill>
          <a:latin typeface="+mn-lt"/>
        </a:defRPr>
      </a:lvl7pPr>
      <a:lvl8pPr marL="1963801" indent="-167132" algn="l" defTabSz="958025" rtl="0" eaLnBrk="1" fontAlgn="base" hangingPunct="1">
        <a:spcBef>
          <a:spcPct val="0"/>
        </a:spcBef>
        <a:spcAft>
          <a:spcPts val="564"/>
        </a:spcAft>
        <a:buFont typeface="Arial" charset="0"/>
        <a:buChar char="‒"/>
        <a:defRPr>
          <a:solidFill>
            <a:schemeClr val="tx2"/>
          </a:solidFill>
          <a:latin typeface="+mn-lt"/>
        </a:defRPr>
      </a:lvl8pPr>
      <a:lvl9pPr marL="2393569" indent="-167132" algn="l" defTabSz="958025" rtl="0" eaLnBrk="1" fontAlgn="base" hangingPunct="1">
        <a:spcBef>
          <a:spcPct val="0"/>
        </a:spcBef>
        <a:spcAft>
          <a:spcPts val="564"/>
        </a:spcAft>
        <a:buFont typeface="Arial" charset="0"/>
        <a:buChar char="‒"/>
        <a:defRPr>
          <a:solidFill>
            <a:schemeClr val="tx2"/>
          </a:solidFill>
          <a:latin typeface="+mn-lt"/>
        </a:defRPr>
      </a:lvl9pPr>
    </p:bodyStyle>
    <p:otherStyle>
      <a:defPPr>
        <a:defRPr lang="es-ES"/>
      </a:defPPr>
      <a:lvl1pPr marL="0" algn="l" defTabSz="859536" rtl="0" eaLnBrk="1" latinLnBrk="0" hangingPunct="1">
        <a:defRPr sz="1700" kern="1200">
          <a:solidFill>
            <a:schemeClr val="tx1"/>
          </a:solidFill>
          <a:latin typeface="+mn-lt"/>
          <a:ea typeface="+mn-ea"/>
          <a:cs typeface="+mn-cs"/>
        </a:defRPr>
      </a:lvl1pPr>
      <a:lvl2pPr marL="429768" algn="l" defTabSz="859536" rtl="0" eaLnBrk="1" latinLnBrk="0" hangingPunct="1">
        <a:defRPr sz="1700" kern="1200">
          <a:solidFill>
            <a:schemeClr val="tx1"/>
          </a:solidFill>
          <a:latin typeface="+mn-lt"/>
          <a:ea typeface="+mn-ea"/>
          <a:cs typeface="+mn-cs"/>
        </a:defRPr>
      </a:lvl2pPr>
      <a:lvl3pPr marL="859536" algn="l" defTabSz="859536" rtl="0" eaLnBrk="1" latinLnBrk="0" hangingPunct="1">
        <a:defRPr sz="1700" kern="1200">
          <a:solidFill>
            <a:schemeClr val="tx1"/>
          </a:solidFill>
          <a:latin typeface="+mn-lt"/>
          <a:ea typeface="+mn-ea"/>
          <a:cs typeface="+mn-cs"/>
        </a:defRPr>
      </a:lvl3pPr>
      <a:lvl4pPr marL="1289304" algn="l" defTabSz="859536" rtl="0" eaLnBrk="1" latinLnBrk="0" hangingPunct="1">
        <a:defRPr sz="1700" kern="1200">
          <a:solidFill>
            <a:schemeClr val="tx1"/>
          </a:solidFill>
          <a:latin typeface="+mn-lt"/>
          <a:ea typeface="+mn-ea"/>
          <a:cs typeface="+mn-cs"/>
        </a:defRPr>
      </a:lvl4pPr>
      <a:lvl5pPr marL="1719072" algn="l" defTabSz="859536" rtl="0" eaLnBrk="1" latinLnBrk="0" hangingPunct="1">
        <a:defRPr sz="1700" kern="1200">
          <a:solidFill>
            <a:schemeClr val="tx1"/>
          </a:solidFill>
          <a:latin typeface="+mn-lt"/>
          <a:ea typeface="+mn-ea"/>
          <a:cs typeface="+mn-cs"/>
        </a:defRPr>
      </a:lvl5pPr>
      <a:lvl6pPr marL="2148840" algn="l" defTabSz="859536" rtl="0" eaLnBrk="1" latinLnBrk="0" hangingPunct="1">
        <a:defRPr sz="1700" kern="1200">
          <a:solidFill>
            <a:schemeClr val="tx1"/>
          </a:solidFill>
          <a:latin typeface="+mn-lt"/>
          <a:ea typeface="+mn-ea"/>
          <a:cs typeface="+mn-cs"/>
        </a:defRPr>
      </a:lvl6pPr>
      <a:lvl7pPr marL="2578608" algn="l" defTabSz="859536" rtl="0" eaLnBrk="1" latinLnBrk="0" hangingPunct="1">
        <a:defRPr sz="1700" kern="1200">
          <a:solidFill>
            <a:schemeClr val="tx1"/>
          </a:solidFill>
          <a:latin typeface="+mn-lt"/>
          <a:ea typeface="+mn-ea"/>
          <a:cs typeface="+mn-cs"/>
        </a:defRPr>
      </a:lvl7pPr>
      <a:lvl8pPr marL="3008376" algn="l" defTabSz="859536" rtl="0" eaLnBrk="1" latinLnBrk="0" hangingPunct="1">
        <a:defRPr sz="1700" kern="1200">
          <a:solidFill>
            <a:schemeClr val="tx1"/>
          </a:solidFill>
          <a:latin typeface="+mn-lt"/>
          <a:ea typeface="+mn-ea"/>
          <a:cs typeface="+mn-cs"/>
        </a:defRPr>
      </a:lvl8pPr>
      <a:lvl9pPr marL="3438144" algn="l" defTabSz="859536" rtl="0" eaLnBrk="1" latinLnBrk="0" hangingPunct="1">
        <a:defRPr sz="17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smtClean="0">
                <a:solidFill>
                  <a:srgbClr val="002776"/>
                </a:solidFill>
                <a:cs typeface="Arial" charset="0"/>
              </a:rPr>
              <a:t>© 2016 Deloitte, S.L</a:t>
            </a:r>
            <a:r>
              <a:rPr lang="es-ES_tradnl" sz="706" dirty="0" smtClean="0">
                <a:solidFill>
                  <a:srgbClr val="002776"/>
                </a:solidFill>
                <a:cs typeface="Arial" charset="0"/>
              </a:rPr>
              <a:t>.</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3289963886"/>
      </p:ext>
    </p:extLst>
  </p:cSld>
  <p:clrMap bg1="lt1" tx1="dk1" bg2="lt2" tx2="dk2" accent1="accent1" accent2="accent2" accent3="accent3" accent4="accent4" accent5="accent5" accent6="accent6" hlink="hlink" folHlink="folHlink"/>
  <p:sldLayoutIdLst>
    <p:sldLayoutId id="2147484966" r:id="rId1"/>
    <p:sldLayoutId id="2147484967" r:id="rId2"/>
    <p:sldLayoutId id="2147484968" r:id="rId3"/>
    <p:sldLayoutId id="2147484969" r:id="rId4"/>
    <p:sldLayoutId id="2147484970" r:id="rId5"/>
    <p:sldLayoutId id="2147484971" r:id="rId6"/>
    <p:sldLayoutId id="2147484972" r:id="rId7"/>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smtClean="0">
                <a:solidFill>
                  <a:srgbClr val="002776"/>
                </a:solidFill>
                <a:cs typeface="Arial" charset="0"/>
              </a:rPr>
              <a:t>© 2016 Deloitte, S.L</a:t>
            </a:r>
            <a:r>
              <a:rPr lang="es-ES_tradnl" sz="706" dirty="0" smtClean="0">
                <a:solidFill>
                  <a:srgbClr val="002776"/>
                </a:solidFill>
                <a:cs typeface="Arial" charset="0"/>
              </a:rPr>
              <a:t>.</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369195006"/>
      </p:ext>
    </p:extLst>
  </p:cSld>
  <p:clrMap bg1="lt1" tx1="dk1" bg2="lt2" tx2="dk2" accent1="accent1" accent2="accent2" accent3="accent3" accent4="accent4" accent5="accent5" accent6="accent6" hlink="hlink" folHlink="folHlink"/>
  <p:sldLayoutIdLst>
    <p:sldLayoutId id="2147484974" r:id="rId1"/>
    <p:sldLayoutId id="2147484975" r:id="rId2"/>
    <p:sldLayoutId id="2147484976" r:id="rId3"/>
    <p:sldLayoutId id="2147484977" r:id="rId4"/>
    <p:sldLayoutId id="2147484978" r:id="rId5"/>
    <p:sldLayoutId id="2147484979" r:id="rId6"/>
    <p:sldLayoutId id="2147484980" r:id="rId7"/>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spTree>
    <p:extLst>
      <p:ext uri="{BB962C8B-B14F-4D97-AF65-F5344CB8AC3E}">
        <p14:creationId xmlns:p14="http://schemas.microsoft.com/office/powerpoint/2010/main" val="1231921079"/>
      </p:ext>
    </p:extLst>
  </p:cSld>
  <p:clrMap bg1="lt1" tx1="dk1" bg2="lt2" tx2="dk2" accent1="accent1" accent2="accent2" accent3="accent3" accent4="accent4" accent5="accent5" accent6="accent6" hlink="hlink" folHlink="folHlink"/>
  <p:sldLayoutIdLst>
    <p:sldLayoutId id="2147484983" r:id="rId1"/>
    <p:sldLayoutId id="2147484984" r:id="rId2"/>
    <p:sldLayoutId id="2147484985" r:id="rId3"/>
    <p:sldLayoutId id="2147484986" r:id="rId4"/>
    <p:sldLayoutId id="2147484987" r:id="rId5"/>
    <p:sldLayoutId id="2147484988" r:id="rId6"/>
    <p:sldLayoutId id="2147484989" r:id="rId7"/>
    <p:sldLayoutId id="2147484990" r:id="rId8"/>
  </p:sldLayoutIdLst>
  <p:timing>
    <p:tnLst>
      <p:par>
        <p:cTn id="1" dur="indefinite" restart="never" nodeType="tmRoot"/>
      </p:par>
    </p:tnLst>
  </p:timing>
  <p:hf sldNum="0"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299" y="6554297"/>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297"/>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06"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sz="700" dirty="0" smtClean="0">
                <a:solidFill>
                  <a:srgbClr val="002776"/>
                </a:solidFill>
                <a:cs typeface="Arial" charset="0"/>
              </a:rPr>
              <a:t>© 2014 Deloitte Consulting, S.L.</a:t>
            </a:r>
            <a:endParaRPr lang="en-AU" sz="700" dirty="0">
              <a:solidFill>
                <a:srgbClr val="002776"/>
              </a:solidFill>
              <a:cs typeface="Arial" charset="0"/>
            </a:endParaRPr>
          </a:p>
        </p:txBody>
      </p:sp>
    </p:spTree>
    <p:extLst>
      <p:ext uri="{BB962C8B-B14F-4D97-AF65-F5344CB8AC3E}">
        <p14:creationId xmlns:p14="http://schemas.microsoft.com/office/powerpoint/2010/main" val="2796358218"/>
      </p:ext>
    </p:extLst>
  </p:cSld>
  <p:clrMap bg1="lt1" tx1="dk1" bg2="lt2" tx2="dk2" accent1="accent1" accent2="accent2" accent3="accent3" accent4="accent4" accent5="accent5" accent6="accent6" hlink="hlink" folHlink="folHlink"/>
  <p:sldLayoutIdLst>
    <p:sldLayoutId id="2147483752" r:id="rId1"/>
    <p:sldLayoutId id="2147483753" r:id="rId2"/>
    <p:sldLayoutId id="2147483754" r:id="rId3"/>
    <p:sldLayoutId id="2147483755" r:id="rId4"/>
    <p:sldLayoutId id="2147483756" r:id="rId5"/>
    <p:sldLayoutId id="2147483757" r:id="rId6"/>
    <p:sldLayoutId id="2147483758" r:id="rId7"/>
    <p:sldLayoutId id="2147483759" r:id="rId8"/>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889721608"/>
      </p:ext>
    </p:extLst>
  </p:cSld>
  <p:clrMap bg1="lt1" tx1="dk1" bg2="lt2" tx2="dk2" accent1="accent1" accent2="accent2" accent3="accent3" accent4="accent4" accent5="accent5" accent6="accent6" hlink="hlink" folHlink="folHlink"/>
  <p:sldLayoutIdLst>
    <p:sldLayoutId id="2147484992" r:id="rId1"/>
    <p:sldLayoutId id="2147484993" r:id="rId2"/>
    <p:sldLayoutId id="2147484994" r:id="rId3"/>
    <p:sldLayoutId id="2147484995" r:id="rId4"/>
    <p:sldLayoutId id="2147484996" r:id="rId5"/>
    <p:sldLayoutId id="2147484997" r:id="rId6"/>
    <p:sldLayoutId id="2147484998" r:id="rId7"/>
  </p:sldLayoutIdLst>
  <p:timing>
    <p:tnLst>
      <p:par>
        <p:cTn id="1" dur="indefinite" restart="never" nodeType="tmRoot"/>
      </p:par>
    </p:tnLst>
  </p:timing>
  <p:hf sldNum="0"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2032668549"/>
      </p:ext>
    </p:extLst>
  </p:cSld>
  <p:clrMap bg1="lt1" tx1="dk1" bg2="lt2" tx2="dk2" accent1="accent1" accent2="accent2" accent3="accent3" accent4="accent4" accent5="accent5" accent6="accent6" hlink="hlink" folHlink="folHlink"/>
  <p:sldLayoutIdLst>
    <p:sldLayoutId id="2147485000" r:id="rId1"/>
    <p:sldLayoutId id="2147485001" r:id="rId2"/>
    <p:sldLayoutId id="2147485002" r:id="rId3"/>
    <p:sldLayoutId id="2147485003" r:id="rId4"/>
    <p:sldLayoutId id="2147485004" r:id="rId5"/>
    <p:sldLayoutId id="2147485005" r:id="rId6"/>
    <p:sldLayoutId id="2147485006" r:id="rId7"/>
    <p:sldLayoutId id="2147485007" r:id="rId8"/>
    <p:sldLayoutId id="2147485008" r:id="rId9"/>
    <p:sldLayoutId id="2147485009" r:id="rId10"/>
    <p:sldLayoutId id="2147485010" r:id="rId11"/>
    <p:sldLayoutId id="2147485011" r:id="rId12"/>
    <p:sldLayoutId id="2147485012" r:id="rId13"/>
    <p:sldLayoutId id="2147485013" r:id="rId14"/>
    <p:sldLayoutId id="2147485014" r:id="rId15"/>
    <p:sldLayoutId id="2147485015" r:id="rId16"/>
    <p:sldLayoutId id="2147485016" r:id="rId17"/>
    <p:sldLayoutId id="2147485017" r:id="rId18"/>
    <p:sldLayoutId id="2147485018" r:id="rId19"/>
    <p:sldLayoutId id="2147485019" r:id="rId20"/>
    <p:sldLayoutId id="2147485020" r:id="rId21"/>
    <p:sldLayoutId id="2147485021" r:id="rId22"/>
    <p:sldLayoutId id="2147485022" r:id="rId23"/>
    <p:sldLayoutId id="2147485023" r:id="rId24"/>
    <p:sldLayoutId id="2147485024" r:id="rId25"/>
    <p:sldLayoutId id="2147485025" r:id="rId26"/>
    <p:sldLayoutId id="2147485026" r:id="rId27"/>
    <p:sldLayoutId id="2147485027"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3782175167"/>
      </p:ext>
    </p:extLst>
  </p:cSld>
  <p:clrMap bg1="lt1" tx1="dk1" bg2="lt2" tx2="dk2" accent1="accent1" accent2="accent2" accent3="accent3" accent4="accent4" accent5="accent5" accent6="accent6" hlink="hlink" folHlink="folHlink"/>
  <p:sldLayoutIdLst>
    <p:sldLayoutId id="2147485029" r:id="rId1"/>
    <p:sldLayoutId id="2147485030" r:id="rId2"/>
    <p:sldLayoutId id="2147485031" r:id="rId3"/>
    <p:sldLayoutId id="2147485032" r:id="rId4"/>
    <p:sldLayoutId id="2147485033" r:id="rId5"/>
    <p:sldLayoutId id="2147485034" r:id="rId6"/>
    <p:sldLayoutId id="2147485035" r:id="rId7"/>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741238710"/>
      </p:ext>
    </p:extLst>
  </p:cSld>
  <p:clrMap bg1="lt1" tx1="dk1" bg2="lt2" tx2="dk2" accent1="accent1" accent2="accent2" accent3="accent3" accent4="accent4" accent5="accent5" accent6="accent6" hlink="hlink" folHlink="folHlink"/>
  <p:sldLayoutIdLst>
    <p:sldLayoutId id="2147485037" r:id="rId1"/>
    <p:sldLayoutId id="2147485038" r:id="rId2"/>
    <p:sldLayoutId id="2147485039" r:id="rId3"/>
    <p:sldLayoutId id="2147485040" r:id="rId4"/>
    <p:sldLayoutId id="2147485041" r:id="rId5"/>
    <p:sldLayoutId id="2147485042" r:id="rId6"/>
    <p:sldLayoutId id="2147485043" r:id="rId7"/>
    <p:sldLayoutId id="2147485044" r:id="rId8"/>
    <p:sldLayoutId id="2147485045" r:id="rId9"/>
    <p:sldLayoutId id="2147485046" r:id="rId10"/>
    <p:sldLayoutId id="2147485047" r:id="rId11"/>
    <p:sldLayoutId id="2147485048" r:id="rId12"/>
    <p:sldLayoutId id="2147485049" r:id="rId13"/>
    <p:sldLayoutId id="2147485050" r:id="rId14"/>
    <p:sldLayoutId id="2147485051" r:id="rId15"/>
    <p:sldLayoutId id="2147485052" r:id="rId16"/>
    <p:sldLayoutId id="2147485053" r:id="rId17"/>
    <p:sldLayoutId id="2147485054" r:id="rId18"/>
    <p:sldLayoutId id="2147485055" r:id="rId19"/>
    <p:sldLayoutId id="2147485056" r:id="rId20"/>
    <p:sldLayoutId id="2147485057" r:id="rId21"/>
    <p:sldLayoutId id="2147485058" r:id="rId22"/>
    <p:sldLayoutId id="2147485059" r:id="rId23"/>
    <p:sldLayoutId id="2147485060" r:id="rId24"/>
    <p:sldLayoutId id="2147485061" r:id="rId25"/>
    <p:sldLayoutId id="2147485062" r:id="rId26"/>
    <p:sldLayoutId id="2147485063" r:id="rId27"/>
    <p:sldLayoutId id="2147485064"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408" y="350115"/>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title style</a:t>
            </a:r>
            <a:endParaRPr lang="es-ES" dirty="0" smtClean="0"/>
          </a:p>
        </p:txBody>
      </p:sp>
      <p:sp>
        <p:nvSpPr>
          <p:cNvPr id="147460" name="Text Placeholder 2"/>
          <p:cNvSpPr>
            <a:spLocks noGrp="1"/>
          </p:cNvSpPr>
          <p:nvPr>
            <p:ph type="body" idx="1"/>
          </p:nvPr>
        </p:nvSpPr>
        <p:spPr bwMode="auto">
          <a:xfrm>
            <a:off x="439284"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ES" dirty="0" smtClean="0"/>
          </a:p>
        </p:txBody>
      </p:sp>
      <p:sp>
        <p:nvSpPr>
          <p:cNvPr id="7" name="Slide Number Placeholder 9"/>
          <p:cNvSpPr>
            <a:spLocks noGrp="1"/>
          </p:cNvSpPr>
          <p:nvPr>
            <p:ph type="sldNum" sz="quarter" idx="4"/>
          </p:nvPr>
        </p:nvSpPr>
        <p:spPr>
          <a:xfrm>
            <a:off x="450307" y="6554311"/>
            <a:ext cx="306387"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b="1">
                <a:solidFill>
                  <a:schemeClr val="tx2"/>
                </a:solidFill>
              </a:defRPr>
            </a:lvl1pPr>
          </a:lstStyle>
          <a:p>
            <a:pPr fontAlgn="base">
              <a:spcBef>
                <a:spcPct val="0"/>
              </a:spcBef>
              <a:spcAft>
                <a:spcPct val="0"/>
              </a:spcAft>
            </a:pPr>
            <a:fld id="{9935F0BD-0F90-47B1-8F0C-76BF3802F7AA}" type="slidenum">
              <a:rPr lang="es-ES">
                <a:solidFill>
                  <a:srgbClr val="002776"/>
                </a:solidFill>
                <a:cs typeface="Arial" charset="0"/>
              </a:rPr>
              <a:pPr fontAlgn="base">
                <a:spcBef>
                  <a:spcPct val="0"/>
                </a:spcBef>
                <a:spcAft>
                  <a:spcPct val="0"/>
                </a:spcAft>
              </a:pPr>
              <a:t>‹#›</a:t>
            </a:fld>
            <a:endParaRPr lang="es-ES">
              <a:solidFill>
                <a:srgbClr val="002776"/>
              </a:solidFill>
              <a:cs typeface="Arial" charset="0"/>
            </a:endParaRPr>
          </a:p>
        </p:txBody>
      </p:sp>
      <p:sp>
        <p:nvSpPr>
          <p:cNvPr id="10" name="Footer Placeholder 10"/>
          <p:cNvSpPr>
            <a:spLocks noGrp="1"/>
          </p:cNvSpPr>
          <p:nvPr>
            <p:ph type="ftr" sz="quarter" idx="3"/>
          </p:nvPr>
        </p:nvSpPr>
        <p:spPr>
          <a:xfrm>
            <a:off x="836319" y="6554311"/>
            <a:ext cx="4677095" cy="144247"/>
          </a:xfrm>
          <a:prstGeom prst="rect">
            <a:avLst/>
          </a:prstGeom>
        </p:spPr>
        <p:txBody>
          <a:bodyPr vert="horz" wrap="square" lIns="0" tIns="0" rIns="0" bIns="0" numCol="1" anchor="t" anchorCtr="0" compatLnSpc="1">
            <a:prstTxWarp prst="textNoShape">
              <a:avLst/>
            </a:prstTxWarp>
            <a:noAutofit/>
          </a:bodyPr>
          <a:lstStyle>
            <a:lvl1pPr defTabSz="913823">
              <a:lnSpc>
                <a:spcPts val="1077"/>
              </a:lnSpc>
              <a:defRPr sz="900">
                <a:solidFill>
                  <a:schemeClr val="tx2"/>
                </a:solidFill>
              </a:defRPr>
            </a:lvl1pPr>
          </a:lstStyle>
          <a:p>
            <a:pPr fontAlgn="base">
              <a:spcBef>
                <a:spcPct val="0"/>
              </a:spcBef>
              <a:spcAft>
                <a:spcPct val="0"/>
              </a:spcAft>
            </a:pPr>
            <a:endParaRPr lang="es-ES">
              <a:solidFill>
                <a:srgbClr val="002776"/>
              </a:solidFill>
              <a:cs typeface="Arial" charset="0"/>
            </a:endParaRPr>
          </a:p>
        </p:txBody>
      </p:sp>
      <p:sp>
        <p:nvSpPr>
          <p:cNvPr id="9" name="bmkCopyright"/>
          <p:cNvSpPr txBox="1">
            <a:spLocks/>
          </p:cNvSpPr>
          <p:nvPr/>
        </p:nvSpPr>
        <p:spPr>
          <a:xfrm>
            <a:off x="7794211"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defTabSz="820010">
              <a:defRPr/>
            </a:pPr>
            <a:r>
              <a:rPr lang="en-AU" dirty="0" smtClean="0">
                <a:solidFill>
                  <a:srgbClr val="002776"/>
                </a:solidFill>
                <a:cs typeface="Arial" charset="0"/>
              </a:rPr>
              <a:t>© 2015 Deloitte Consulting S.L.U.</a:t>
            </a:r>
            <a:endParaRPr lang="en-AU" dirty="0">
              <a:solidFill>
                <a:srgbClr val="002776"/>
              </a:solidFill>
              <a:cs typeface="Arial" charset="0"/>
            </a:endParaRPr>
          </a:p>
        </p:txBody>
      </p:sp>
      <p:pic>
        <p:nvPicPr>
          <p:cNvPr id="36866" name="Picture 2" descr="http://www.peru-hotel.us/images/cusco/libertador-palacio-del-inka-cusco-hotel-logo.gif"/>
          <p:cNvPicPr>
            <a:picLocks noChangeAspect="1" noChangeArrowheads="1"/>
          </p:cNvPicPr>
          <p:nvPr/>
        </p:nvPicPr>
        <p:blipFill>
          <a:blip r:embed="rId9" cstate="email">
            <a:extLst>
              <a:ext uri="{28A0092B-C50C-407E-A947-70E740481C1C}">
                <a14:useLocalDpi xmlns:a14="http://schemas.microsoft.com/office/drawing/2010/main" val="0"/>
              </a:ext>
            </a:extLst>
          </a:blip>
          <a:srcRect/>
          <a:stretch>
            <a:fillRect/>
          </a:stretch>
        </p:blipFill>
        <p:spPr bwMode="auto">
          <a:xfrm>
            <a:off x="8553407" y="278784"/>
            <a:ext cx="1021296" cy="3452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2820525"/>
      </p:ext>
    </p:extLst>
  </p:cSld>
  <p:clrMap bg1="lt1" tx1="dk1" bg2="lt2" tx2="dk2" accent1="accent1" accent2="accent2" accent3="accent3" accent4="accent4" accent5="accent5" accent6="accent6" hlink="hlink" folHlink="folHlink"/>
  <p:sldLayoutIdLst>
    <p:sldLayoutId id="2147485066" r:id="rId1"/>
    <p:sldLayoutId id="2147485067" r:id="rId2"/>
    <p:sldLayoutId id="2147485068" r:id="rId3"/>
    <p:sldLayoutId id="2147485069" r:id="rId4"/>
    <p:sldLayoutId id="2147485070" r:id="rId5"/>
    <p:sldLayoutId id="2147485071" r:id="rId6"/>
    <p:sldLayoutId id="2147485072" r:id="rId7"/>
  </p:sldLayoutIdLst>
  <p:timing>
    <p:tnLst>
      <p:par>
        <p:cTn id="1" dur="indefinite" restart="never" nodeType="tmRoot"/>
      </p:par>
    </p:tnLst>
  </p:timing>
  <p:hf hdr="0" ftr="0" dt="0"/>
  <p:txStyles>
    <p:titleStyle>
      <a:lvl1pPr algn="l" defTabSz="913823" rtl="0" eaLnBrk="1" fontAlgn="base" hangingPunct="1">
        <a:spcBef>
          <a:spcPct val="0"/>
        </a:spcBef>
        <a:spcAft>
          <a:spcPct val="0"/>
        </a:spcAft>
        <a:defRPr sz="2200" b="1">
          <a:solidFill>
            <a:schemeClr val="tx2"/>
          </a:solidFill>
          <a:latin typeface="+mj-lt"/>
          <a:ea typeface="+mj-ea"/>
          <a:cs typeface="+mj-cs"/>
        </a:defRPr>
      </a:lvl1pPr>
      <a:lvl2pPr algn="l" defTabSz="913823" rtl="0" eaLnBrk="1" fontAlgn="base" hangingPunct="1">
        <a:spcBef>
          <a:spcPct val="0"/>
        </a:spcBef>
        <a:spcAft>
          <a:spcPct val="0"/>
        </a:spcAft>
        <a:defRPr sz="2200" b="1">
          <a:solidFill>
            <a:schemeClr val="tx2"/>
          </a:solidFill>
          <a:latin typeface="Arial" charset="0"/>
        </a:defRPr>
      </a:lvl2pPr>
      <a:lvl3pPr algn="l" defTabSz="913823" rtl="0" eaLnBrk="1" fontAlgn="base" hangingPunct="1">
        <a:spcBef>
          <a:spcPct val="0"/>
        </a:spcBef>
        <a:spcAft>
          <a:spcPct val="0"/>
        </a:spcAft>
        <a:defRPr sz="2200" b="1">
          <a:solidFill>
            <a:schemeClr val="tx2"/>
          </a:solidFill>
          <a:latin typeface="Arial" charset="0"/>
        </a:defRPr>
      </a:lvl3pPr>
      <a:lvl4pPr algn="l" defTabSz="913823" rtl="0" eaLnBrk="1" fontAlgn="base" hangingPunct="1">
        <a:spcBef>
          <a:spcPct val="0"/>
        </a:spcBef>
        <a:spcAft>
          <a:spcPct val="0"/>
        </a:spcAft>
        <a:defRPr sz="2200" b="1">
          <a:solidFill>
            <a:schemeClr val="tx2"/>
          </a:solidFill>
          <a:latin typeface="Arial" charset="0"/>
        </a:defRPr>
      </a:lvl4pPr>
      <a:lvl5pPr algn="l" defTabSz="913823" rtl="0" eaLnBrk="1" fontAlgn="base" hangingPunct="1">
        <a:spcBef>
          <a:spcPct val="0"/>
        </a:spcBef>
        <a:spcAft>
          <a:spcPct val="0"/>
        </a:spcAft>
        <a:defRPr sz="2200" b="1">
          <a:solidFill>
            <a:schemeClr val="tx2"/>
          </a:solidFill>
          <a:latin typeface="Arial" charset="0"/>
        </a:defRPr>
      </a:lvl5pPr>
      <a:lvl6pPr marL="409940" algn="l" defTabSz="913823" rtl="0" eaLnBrk="1" fontAlgn="base" hangingPunct="1">
        <a:spcBef>
          <a:spcPct val="0"/>
        </a:spcBef>
        <a:spcAft>
          <a:spcPct val="0"/>
        </a:spcAft>
        <a:defRPr sz="2200" b="1">
          <a:solidFill>
            <a:schemeClr val="tx2"/>
          </a:solidFill>
          <a:latin typeface="Arial" charset="0"/>
        </a:defRPr>
      </a:lvl6pPr>
      <a:lvl7pPr marL="819878" algn="l" defTabSz="913823" rtl="0" eaLnBrk="1" fontAlgn="base" hangingPunct="1">
        <a:spcBef>
          <a:spcPct val="0"/>
        </a:spcBef>
        <a:spcAft>
          <a:spcPct val="0"/>
        </a:spcAft>
        <a:defRPr sz="2200" b="1">
          <a:solidFill>
            <a:schemeClr val="tx2"/>
          </a:solidFill>
          <a:latin typeface="Arial" charset="0"/>
        </a:defRPr>
      </a:lvl7pPr>
      <a:lvl8pPr marL="1229819" algn="l" defTabSz="913823" rtl="0" eaLnBrk="1" fontAlgn="base" hangingPunct="1">
        <a:spcBef>
          <a:spcPct val="0"/>
        </a:spcBef>
        <a:spcAft>
          <a:spcPct val="0"/>
        </a:spcAft>
        <a:defRPr sz="2200" b="1">
          <a:solidFill>
            <a:schemeClr val="tx2"/>
          </a:solidFill>
          <a:latin typeface="Arial" charset="0"/>
        </a:defRPr>
      </a:lvl8pPr>
      <a:lvl9pPr marL="1639755" algn="l" defTabSz="913823" rtl="0" eaLnBrk="1" fontAlgn="base" hangingPunct="1">
        <a:spcBef>
          <a:spcPct val="0"/>
        </a:spcBef>
        <a:spcAft>
          <a:spcPct val="0"/>
        </a:spcAft>
        <a:defRPr sz="2200" b="1">
          <a:solidFill>
            <a:schemeClr val="tx2"/>
          </a:solidFill>
          <a:latin typeface="Arial" charset="0"/>
        </a:defRPr>
      </a:lvl9pPr>
    </p:titleStyle>
    <p:bodyStyle>
      <a:lvl1pPr algn="l" defTabSz="913823" rtl="0" eaLnBrk="1" fontAlgn="base" hangingPunct="1">
        <a:spcBef>
          <a:spcPct val="0"/>
        </a:spcBef>
        <a:spcAft>
          <a:spcPts val="269"/>
        </a:spcAft>
        <a:buFont typeface="Arial" charset="0"/>
        <a:defRPr sz="1800">
          <a:solidFill>
            <a:schemeClr val="tx2"/>
          </a:solidFill>
          <a:latin typeface="+mn-lt"/>
          <a:ea typeface="+mn-ea"/>
          <a:cs typeface="+mn-cs"/>
        </a:defRPr>
      </a:lvl1pPr>
      <a:lvl2pPr marL="160846" indent="-159422" algn="l" defTabSz="913823" rtl="0" eaLnBrk="1" fontAlgn="base" hangingPunct="1">
        <a:spcBef>
          <a:spcPct val="0"/>
        </a:spcBef>
        <a:spcAft>
          <a:spcPts val="269"/>
        </a:spcAft>
        <a:buChar char="•"/>
        <a:defRPr sz="1800">
          <a:solidFill>
            <a:schemeClr val="tx2"/>
          </a:solidFill>
          <a:latin typeface="+mn-lt"/>
        </a:defRPr>
      </a:lvl2pPr>
      <a:lvl3pPr marL="321689" indent="-159422" algn="l" defTabSz="913823" rtl="0" eaLnBrk="1" fontAlgn="base" hangingPunct="1">
        <a:spcBef>
          <a:spcPct val="0"/>
        </a:spcBef>
        <a:spcAft>
          <a:spcPts val="269"/>
        </a:spcAft>
        <a:buFont typeface="Arial" charset="0"/>
        <a:buChar char="‒"/>
        <a:defRPr sz="1800">
          <a:solidFill>
            <a:schemeClr val="tx2"/>
          </a:solidFill>
          <a:latin typeface="+mn-lt"/>
        </a:defRPr>
      </a:lvl3pPr>
      <a:lvl4pPr marL="482531" indent="-159422" algn="l" defTabSz="913823" rtl="0" eaLnBrk="1" fontAlgn="base" hangingPunct="1">
        <a:spcBef>
          <a:spcPct val="0"/>
        </a:spcBef>
        <a:spcAft>
          <a:spcPts val="538"/>
        </a:spcAft>
        <a:buChar char="•"/>
        <a:defRPr>
          <a:solidFill>
            <a:schemeClr val="tx2"/>
          </a:solidFill>
          <a:latin typeface="+mn-lt"/>
        </a:defRPr>
      </a:lvl4pPr>
      <a:lvl5pPr marL="643377" indent="-159422" algn="l" defTabSz="913823" rtl="0" eaLnBrk="1" fontAlgn="base" hangingPunct="1">
        <a:spcBef>
          <a:spcPct val="0"/>
        </a:spcBef>
        <a:spcAft>
          <a:spcPts val="538"/>
        </a:spcAft>
        <a:buFont typeface="Arial" charset="0"/>
        <a:buChar char="‒"/>
        <a:defRPr>
          <a:solidFill>
            <a:schemeClr val="tx2"/>
          </a:solidFill>
          <a:latin typeface="+mn-lt"/>
        </a:defRPr>
      </a:lvl5pPr>
      <a:lvl6pPr marL="1053315" indent="-159422" algn="l" defTabSz="913823" rtl="0" eaLnBrk="1" fontAlgn="base" hangingPunct="1">
        <a:spcBef>
          <a:spcPct val="0"/>
        </a:spcBef>
        <a:spcAft>
          <a:spcPts val="538"/>
        </a:spcAft>
        <a:buFont typeface="Arial" charset="0"/>
        <a:buChar char="‒"/>
        <a:defRPr>
          <a:solidFill>
            <a:schemeClr val="tx2"/>
          </a:solidFill>
          <a:latin typeface="+mn-lt"/>
        </a:defRPr>
      </a:lvl6pPr>
      <a:lvl7pPr marL="1463254" indent="-159422" algn="l" defTabSz="913823" rtl="0" eaLnBrk="1" fontAlgn="base" hangingPunct="1">
        <a:spcBef>
          <a:spcPct val="0"/>
        </a:spcBef>
        <a:spcAft>
          <a:spcPts val="538"/>
        </a:spcAft>
        <a:buFont typeface="Arial" charset="0"/>
        <a:buChar char="‒"/>
        <a:defRPr>
          <a:solidFill>
            <a:schemeClr val="tx2"/>
          </a:solidFill>
          <a:latin typeface="+mn-lt"/>
        </a:defRPr>
      </a:lvl7pPr>
      <a:lvl8pPr marL="1873195" indent="-159422" algn="l" defTabSz="913823" rtl="0" eaLnBrk="1" fontAlgn="base" hangingPunct="1">
        <a:spcBef>
          <a:spcPct val="0"/>
        </a:spcBef>
        <a:spcAft>
          <a:spcPts val="538"/>
        </a:spcAft>
        <a:buFont typeface="Arial" charset="0"/>
        <a:buChar char="‒"/>
        <a:defRPr>
          <a:solidFill>
            <a:schemeClr val="tx2"/>
          </a:solidFill>
          <a:latin typeface="+mn-lt"/>
        </a:defRPr>
      </a:lvl8pPr>
      <a:lvl9pPr marL="2283132" indent="-159422" algn="l" defTabSz="913823" rtl="0" eaLnBrk="1" fontAlgn="base" hangingPunct="1">
        <a:spcBef>
          <a:spcPct val="0"/>
        </a:spcBef>
        <a:spcAft>
          <a:spcPts val="538"/>
        </a:spcAft>
        <a:buFont typeface="Arial" charset="0"/>
        <a:buChar char="‒"/>
        <a:defRPr>
          <a:solidFill>
            <a:schemeClr val="tx2"/>
          </a:solidFill>
          <a:latin typeface="+mn-lt"/>
        </a:defRPr>
      </a:lvl9pPr>
    </p:bodyStyle>
    <p:otherStyle>
      <a:defPPr>
        <a:defRPr lang="es-ES"/>
      </a:defPPr>
      <a:lvl1pPr marL="0" algn="l" defTabSz="819878" rtl="0" eaLnBrk="1" latinLnBrk="0" hangingPunct="1">
        <a:defRPr sz="1600" kern="1200">
          <a:solidFill>
            <a:schemeClr val="tx1"/>
          </a:solidFill>
          <a:latin typeface="+mn-lt"/>
          <a:ea typeface="+mn-ea"/>
          <a:cs typeface="+mn-cs"/>
        </a:defRPr>
      </a:lvl1pPr>
      <a:lvl2pPr marL="409940" algn="l" defTabSz="819878" rtl="0" eaLnBrk="1" latinLnBrk="0" hangingPunct="1">
        <a:defRPr sz="1600" kern="1200">
          <a:solidFill>
            <a:schemeClr val="tx1"/>
          </a:solidFill>
          <a:latin typeface="+mn-lt"/>
          <a:ea typeface="+mn-ea"/>
          <a:cs typeface="+mn-cs"/>
        </a:defRPr>
      </a:lvl2pPr>
      <a:lvl3pPr marL="819878" algn="l" defTabSz="819878" rtl="0" eaLnBrk="1" latinLnBrk="0" hangingPunct="1">
        <a:defRPr sz="1600" kern="1200">
          <a:solidFill>
            <a:schemeClr val="tx1"/>
          </a:solidFill>
          <a:latin typeface="+mn-lt"/>
          <a:ea typeface="+mn-ea"/>
          <a:cs typeface="+mn-cs"/>
        </a:defRPr>
      </a:lvl3pPr>
      <a:lvl4pPr marL="1229819" algn="l" defTabSz="819878" rtl="0" eaLnBrk="1" latinLnBrk="0" hangingPunct="1">
        <a:defRPr sz="1600" kern="1200">
          <a:solidFill>
            <a:schemeClr val="tx1"/>
          </a:solidFill>
          <a:latin typeface="+mn-lt"/>
          <a:ea typeface="+mn-ea"/>
          <a:cs typeface="+mn-cs"/>
        </a:defRPr>
      </a:lvl4pPr>
      <a:lvl5pPr marL="1639755" algn="l" defTabSz="819878" rtl="0" eaLnBrk="1" latinLnBrk="0" hangingPunct="1">
        <a:defRPr sz="1600" kern="1200">
          <a:solidFill>
            <a:schemeClr val="tx1"/>
          </a:solidFill>
          <a:latin typeface="+mn-lt"/>
          <a:ea typeface="+mn-ea"/>
          <a:cs typeface="+mn-cs"/>
        </a:defRPr>
      </a:lvl5pPr>
      <a:lvl6pPr marL="2049694" algn="l" defTabSz="819878" rtl="0" eaLnBrk="1" latinLnBrk="0" hangingPunct="1">
        <a:defRPr sz="1600" kern="1200">
          <a:solidFill>
            <a:schemeClr val="tx1"/>
          </a:solidFill>
          <a:latin typeface="+mn-lt"/>
          <a:ea typeface="+mn-ea"/>
          <a:cs typeface="+mn-cs"/>
        </a:defRPr>
      </a:lvl6pPr>
      <a:lvl7pPr marL="2459631" algn="l" defTabSz="819878" rtl="0" eaLnBrk="1" latinLnBrk="0" hangingPunct="1">
        <a:defRPr sz="1600" kern="1200">
          <a:solidFill>
            <a:schemeClr val="tx1"/>
          </a:solidFill>
          <a:latin typeface="+mn-lt"/>
          <a:ea typeface="+mn-ea"/>
          <a:cs typeface="+mn-cs"/>
        </a:defRPr>
      </a:lvl7pPr>
      <a:lvl8pPr marL="2869574" algn="l" defTabSz="819878" rtl="0" eaLnBrk="1" latinLnBrk="0" hangingPunct="1">
        <a:defRPr sz="1600" kern="1200">
          <a:solidFill>
            <a:schemeClr val="tx1"/>
          </a:solidFill>
          <a:latin typeface="+mn-lt"/>
          <a:ea typeface="+mn-ea"/>
          <a:cs typeface="+mn-cs"/>
        </a:defRPr>
      </a:lvl8pPr>
      <a:lvl9pPr marL="3279512" algn="l" defTabSz="819878" rtl="0" eaLnBrk="1" latinLnBrk="0" hangingPunct="1">
        <a:defRPr sz="16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10"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1295611822"/>
      </p:ext>
    </p:extLst>
  </p:cSld>
  <p:clrMap bg1="lt1" tx1="dk1" bg2="lt2" tx2="dk2" accent1="accent1" accent2="accent2" accent3="accent3" accent4="accent4" accent5="accent5" accent6="accent6" hlink="hlink" folHlink="folHlink"/>
  <p:sldLayoutIdLst>
    <p:sldLayoutId id="2147485074" r:id="rId1"/>
    <p:sldLayoutId id="2147485075" r:id="rId2"/>
    <p:sldLayoutId id="2147485076" r:id="rId3"/>
    <p:sldLayoutId id="2147485077" r:id="rId4"/>
    <p:sldLayoutId id="2147485078" r:id="rId5"/>
    <p:sldLayoutId id="2147485079" r:id="rId6"/>
    <p:sldLayoutId id="2147485080" r:id="rId7"/>
    <p:sldLayoutId id="2147485081" r:id="rId8"/>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731691978"/>
      </p:ext>
    </p:extLst>
  </p:cSld>
  <p:clrMap bg1="lt1" tx1="dk1" bg2="lt2" tx2="dk2" accent1="accent1" accent2="accent2" accent3="accent3" accent4="accent4" accent5="accent5" accent6="accent6" hlink="hlink" folHlink="folHlink"/>
  <p:sldLayoutIdLst>
    <p:sldLayoutId id="2147485083" r:id="rId1"/>
    <p:sldLayoutId id="2147485084" r:id="rId2"/>
    <p:sldLayoutId id="2147485085" r:id="rId3"/>
    <p:sldLayoutId id="2147485086" r:id="rId4"/>
    <p:sldLayoutId id="2147485087" r:id="rId5"/>
    <p:sldLayoutId id="2147485088" r:id="rId6"/>
    <p:sldLayoutId id="2147485089" r:id="rId7"/>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300137972"/>
      </p:ext>
    </p:extLst>
  </p:cSld>
  <p:clrMap bg1="lt1" tx1="dk1" bg2="lt2" tx2="dk2" accent1="accent1" accent2="accent2" accent3="accent3" accent4="accent4" accent5="accent5" accent6="accent6" hlink="hlink" folHlink="folHlink"/>
  <p:sldLayoutIdLst>
    <p:sldLayoutId id="2147485091" r:id="rId1"/>
    <p:sldLayoutId id="2147485092" r:id="rId2"/>
    <p:sldLayoutId id="2147485093" r:id="rId3"/>
    <p:sldLayoutId id="2147485094" r:id="rId4"/>
    <p:sldLayoutId id="2147485095" r:id="rId5"/>
    <p:sldLayoutId id="2147485096" r:id="rId6"/>
    <p:sldLayoutId id="2147485097" r:id="rId7"/>
    <p:sldLayoutId id="2147485098" r:id="rId8"/>
    <p:sldLayoutId id="2147485099" r:id="rId9"/>
    <p:sldLayoutId id="2147485100" r:id="rId10"/>
    <p:sldLayoutId id="2147485101" r:id="rId11"/>
    <p:sldLayoutId id="2147485102" r:id="rId12"/>
    <p:sldLayoutId id="2147485103" r:id="rId13"/>
    <p:sldLayoutId id="2147485104" r:id="rId14"/>
    <p:sldLayoutId id="2147485105" r:id="rId15"/>
    <p:sldLayoutId id="2147485106" r:id="rId16"/>
    <p:sldLayoutId id="2147485107" r:id="rId17"/>
    <p:sldLayoutId id="2147485108" r:id="rId18"/>
    <p:sldLayoutId id="2147485109" r:id="rId19"/>
    <p:sldLayoutId id="2147485110" r:id="rId20"/>
    <p:sldLayoutId id="2147485111" r:id="rId21"/>
    <p:sldLayoutId id="2147485112" r:id="rId22"/>
    <p:sldLayoutId id="2147485113" r:id="rId23"/>
    <p:sldLayoutId id="2147485114" r:id="rId24"/>
    <p:sldLayoutId id="2147485115" r:id="rId25"/>
    <p:sldLayoutId id="2147485116" r:id="rId26"/>
    <p:sldLayoutId id="2147485117" r:id="rId27"/>
    <p:sldLayoutId id="2147485118" r:id="rId28"/>
  </p:sldLayoutIdLst>
  <p:timing>
    <p:tnLst>
      <p:par>
        <p:cTn id="1" dur="indefinite" restart="never" nodeType="tmRoot"/>
      </p:par>
    </p:tnLst>
  </p:timing>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1"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285689074"/>
      </p:ext>
    </p:extLst>
  </p:cSld>
  <p:clrMap bg1="lt1" tx1="dk1" bg2="lt2" tx2="dk2" accent1="accent1" accent2="accent2" accent3="accent3" accent4="accent4" accent5="accent5" accent6="accent6" hlink="hlink" folHlink="folHlink"/>
  <p:sldLayoutIdLst>
    <p:sldLayoutId id="2147485120" r:id="rId1"/>
    <p:sldLayoutId id="2147485121" r:id="rId2"/>
    <p:sldLayoutId id="2147485122" r:id="rId3"/>
    <p:sldLayoutId id="2147485123" r:id="rId4"/>
    <p:sldLayoutId id="2147485124" r:id="rId5"/>
    <p:sldLayoutId id="2147485125" r:id="rId6"/>
    <p:sldLayoutId id="2147485126" r:id="rId7"/>
    <p:sldLayoutId id="2147485127" r:id="rId8"/>
    <p:sldLayoutId id="2147485128" r:id="rId9"/>
    <p:sldLayoutId id="2147485129" r:id="rId10"/>
    <p:sldLayoutId id="2147485130" r:id="rId11"/>
    <p:sldLayoutId id="2147485131" r:id="rId12"/>
    <p:sldLayoutId id="2147485132" r:id="rId13"/>
    <p:sldLayoutId id="2147485133" r:id="rId14"/>
    <p:sldLayoutId id="2147485134" r:id="rId15"/>
    <p:sldLayoutId id="2147485135" r:id="rId16"/>
    <p:sldLayoutId id="2147485136" r:id="rId17"/>
    <p:sldLayoutId id="2147485137" r:id="rId18"/>
    <p:sldLayoutId id="2147485138" r:id="rId19"/>
    <p:sldLayoutId id="2147485139" r:id="rId20"/>
    <p:sldLayoutId id="2147485140" r:id="rId21"/>
    <p:sldLayoutId id="2147485141" r:id="rId22"/>
    <p:sldLayoutId id="2147485142" r:id="rId23"/>
    <p:sldLayoutId id="2147485143" r:id="rId24"/>
    <p:sldLayoutId id="2147485144" r:id="rId25"/>
    <p:sldLayoutId id="2147485145" r:id="rId26"/>
    <p:sldLayoutId id="2147485146" r:id="rId27"/>
    <p:sldLayoutId id="2147485147" r:id="rId28"/>
    <p:sldLayoutId id="2147485148" r:id="rId29"/>
  </p:sldLayoutIdLst>
  <p:timing>
    <p:tnLst>
      <p:par>
        <p:cTn id="1" dur="indefinite" restart="never" nodeType="tmRoot"/>
      </p:par>
    </p:tnLst>
  </p:timing>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3420575353"/>
      </p:ext>
    </p:extLst>
  </p:cSld>
  <p:clrMap bg1="lt1" tx1="dk1" bg2="lt2" tx2="dk2" accent1="accent1" accent2="accent2" accent3="accent3" accent4="accent4" accent5="accent5" accent6="accent6" hlink="hlink" folHlink="folHlink"/>
  <p:sldLayoutIdLst>
    <p:sldLayoutId id="2147485150" r:id="rId1"/>
    <p:sldLayoutId id="2147485151" r:id="rId2"/>
    <p:sldLayoutId id="2147485152" r:id="rId3"/>
    <p:sldLayoutId id="2147485153" r:id="rId4"/>
    <p:sldLayoutId id="2147485154" r:id="rId5"/>
    <p:sldLayoutId id="2147485155" r:id="rId6"/>
    <p:sldLayoutId id="2147485156" r:id="rId7"/>
    <p:sldLayoutId id="2147485157" r:id="rId8"/>
    <p:sldLayoutId id="2147485158" r:id="rId9"/>
    <p:sldLayoutId id="2147485159" r:id="rId10"/>
    <p:sldLayoutId id="2147485160" r:id="rId11"/>
    <p:sldLayoutId id="2147485161" r:id="rId12"/>
    <p:sldLayoutId id="2147485162" r:id="rId13"/>
    <p:sldLayoutId id="2147485163" r:id="rId14"/>
    <p:sldLayoutId id="2147485164" r:id="rId15"/>
    <p:sldLayoutId id="2147485165" r:id="rId16"/>
    <p:sldLayoutId id="2147485166" r:id="rId17"/>
    <p:sldLayoutId id="2147485167" r:id="rId18"/>
    <p:sldLayoutId id="2147485168" r:id="rId19"/>
    <p:sldLayoutId id="2147485169" r:id="rId20"/>
    <p:sldLayoutId id="2147485170" r:id="rId21"/>
    <p:sldLayoutId id="2147485171" r:id="rId22"/>
    <p:sldLayoutId id="2147485172" r:id="rId23"/>
    <p:sldLayoutId id="2147485173" r:id="rId24"/>
    <p:sldLayoutId id="2147485174" r:id="rId25"/>
    <p:sldLayoutId id="2147485175" r:id="rId26"/>
    <p:sldLayoutId id="2147485176" r:id="rId27"/>
    <p:sldLayoutId id="2147485177" r:id="rId28"/>
  </p:sldLayoutIdLst>
  <p:timing>
    <p:tnLst>
      <p:par>
        <p:cTn id="1" dur="indefinite" restart="never" nodeType="tmRoot"/>
      </p:par>
    </p:tnLst>
  </p:timing>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bwMode="gray">
      <p:bgPr>
        <a:solidFill>
          <a:schemeClr val="bg1"/>
        </a:solidFill>
        <a:effectLst/>
      </p:bgPr>
    </p:bg>
    <p:spTree>
      <p:nvGrpSpPr>
        <p:cNvPr id="1" name=""/>
        <p:cNvGrpSpPr/>
        <p:nvPr/>
      </p:nvGrpSpPr>
      <p:grpSpPr>
        <a:xfrm>
          <a:off x="0" y="0"/>
          <a:ext cx="0" cy="0"/>
          <a:chOff x="0" y="0"/>
          <a:chExt cx="0" cy="0"/>
        </a:xfrm>
      </p:grpSpPr>
      <p:sp>
        <p:nvSpPr>
          <p:cNvPr id="5122" name="Rectangle 2"/>
          <p:cNvSpPr>
            <a:spLocks noGrp="1" noChangeArrowheads="1"/>
          </p:cNvSpPr>
          <p:nvPr>
            <p:ph type="title"/>
          </p:nvPr>
        </p:nvSpPr>
        <p:spPr bwMode="gray">
          <a:xfrm>
            <a:off x="430212" y="482622"/>
            <a:ext cx="9059863" cy="293607"/>
          </a:xfrm>
          <a:prstGeom prst="rect">
            <a:avLst/>
          </a:prstGeom>
          <a:noFill/>
          <a:ln w="9525">
            <a:noFill/>
            <a:miter lim="800000"/>
            <a:headEnd/>
            <a:tailEnd/>
          </a:ln>
        </p:spPr>
        <p:txBody>
          <a:bodyPr vert="horz" wrap="square" lIns="0" tIns="0" rIns="0" bIns="0" numCol="1" anchor="b" anchorCtr="0" compatLnSpc="1">
            <a:prstTxWarp prst="textNoShape">
              <a:avLst/>
            </a:prstTxWarp>
            <a:spAutoFit/>
          </a:bodyPr>
          <a:lstStyle/>
          <a:p>
            <a:pPr lvl="0"/>
            <a:r>
              <a:rPr lang="en-US" smtClean="0"/>
              <a:t>Click to edit Master title style</a:t>
            </a:r>
          </a:p>
        </p:txBody>
      </p:sp>
      <p:sp>
        <p:nvSpPr>
          <p:cNvPr id="5123" name="Rectangle 3"/>
          <p:cNvSpPr>
            <a:spLocks noGrp="1" noChangeArrowheads="1"/>
          </p:cNvSpPr>
          <p:nvPr>
            <p:ph type="body" idx="1"/>
          </p:nvPr>
        </p:nvSpPr>
        <p:spPr bwMode="gray">
          <a:xfrm>
            <a:off x="415943" y="1123974"/>
            <a:ext cx="9074150" cy="518477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3019818" name="Line 42"/>
          <p:cNvSpPr>
            <a:spLocks noChangeShapeType="1"/>
          </p:cNvSpPr>
          <p:nvPr/>
        </p:nvSpPr>
        <p:spPr bwMode="gray">
          <a:xfrm>
            <a:off x="425450" y="806450"/>
            <a:ext cx="9050338" cy="0"/>
          </a:xfrm>
          <a:prstGeom prst="line">
            <a:avLst/>
          </a:prstGeom>
          <a:noFill/>
          <a:ln w="19050">
            <a:solidFill>
              <a:schemeClr val="accent1"/>
            </a:solidFill>
            <a:round/>
            <a:headEnd/>
            <a:tailEnd/>
          </a:ln>
          <a:effectLst/>
        </p:spPr>
        <p:txBody>
          <a:bodyPr wrap="none" lIns="91396" tIns="45700" rIns="91396" bIns="45700" anchor="ctr"/>
          <a:lstStyle/>
          <a:p>
            <a:pPr algn="ctr" defTabSz="913939" eaLnBrk="0" fontAlgn="base" hangingPunct="0">
              <a:spcBef>
                <a:spcPct val="50000"/>
              </a:spcBef>
              <a:spcAft>
                <a:spcPct val="0"/>
              </a:spcAft>
              <a:defRPr/>
            </a:pPr>
            <a:endParaRPr lang="es-ES" sz="1200" dirty="0">
              <a:solidFill>
                <a:srgbClr val="000000"/>
              </a:solidFill>
            </a:endParaRPr>
          </a:p>
        </p:txBody>
      </p:sp>
      <p:pic>
        <p:nvPicPr>
          <p:cNvPr id="5125" name="Picture 51" descr="DEL_COL"/>
          <p:cNvPicPr>
            <a:picLocks noChangeAspect="1" noChangeArrowheads="1"/>
          </p:cNvPicPr>
          <p:nvPr/>
        </p:nvPicPr>
        <p:blipFill>
          <a:blip r:embed="rId14" cstate="screen">
            <a:extLst>
              <a:ext uri="{28A0092B-C50C-407E-A947-70E740481C1C}">
                <a14:useLocalDpi xmlns:a14="http://schemas.microsoft.com/office/drawing/2010/main" val="0"/>
              </a:ext>
            </a:extLst>
          </a:blip>
          <a:srcRect/>
          <a:stretch>
            <a:fillRect/>
          </a:stretch>
        </p:blipFill>
        <p:spPr bwMode="gray">
          <a:xfrm>
            <a:off x="431828" y="6645275"/>
            <a:ext cx="690563" cy="139700"/>
          </a:xfrm>
          <a:prstGeom prst="rect">
            <a:avLst/>
          </a:prstGeom>
          <a:noFill/>
          <a:ln w="9525">
            <a:noFill/>
            <a:miter lim="800000"/>
            <a:headEnd/>
            <a:tailEnd/>
          </a:ln>
        </p:spPr>
      </p:pic>
      <p:sp>
        <p:nvSpPr>
          <p:cNvPr id="74789" name="Rectangle 37"/>
          <p:cNvSpPr>
            <a:spLocks noChangeArrowheads="1"/>
          </p:cNvSpPr>
          <p:nvPr/>
        </p:nvSpPr>
        <p:spPr bwMode="auto">
          <a:xfrm>
            <a:off x="7329488" y="188913"/>
            <a:ext cx="2133600" cy="431800"/>
          </a:xfrm>
          <a:prstGeom prst="rect">
            <a:avLst/>
          </a:prstGeom>
          <a:noFill/>
          <a:ln w="9525" algn="ctr">
            <a:solidFill>
              <a:srgbClr val="969696"/>
            </a:solidFill>
            <a:miter lim="800000"/>
            <a:headEnd/>
            <a:tailEnd/>
          </a:ln>
          <a:effectLst/>
        </p:spPr>
        <p:txBody>
          <a:bodyPr wrap="none" lIns="46780" tIns="46780" rIns="46780" bIns="46780" anchor="ctr"/>
          <a:lstStyle/>
          <a:p>
            <a:pPr algn="ctr" defTabSz="913939" eaLnBrk="0" fontAlgn="base" hangingPunct="0">
              <a:spcBef>
                <a:spcPct val="20000"/>
              </a:spcBef>
              <a:spcAft>
                <a:spcPct val="0"/>
              </a:spcAft>
              <a:defRPr/>
            </a:pPr>
            <a:r>
              <a:rPr lang="es-ES_tradnl" sz="1000" b="1" dirty="0">
                <a:solidFill>
                  <a:srgbClr val="969696"/>
                </a:solidFill>
              </a:rPr>
              <a:t>BORRADOR PARA SU REVISIÓN</a:t>
            </a:r>
          </a:p>
          <a:p>
            <a:pPr algn="ctr" defTabSz="913939" eaLnBrk="0" fontAlgn="base" hangingPunct="0">
              <a:spcBef>
                <a:spcPct val="20000"/>
              </a:spcBef>
              <a:spcAft>
                <a:spcPct val="0"/>
              </a:spcAft>
              <a:defRPr/>
            </a:pPr>
            <a:r>
              <a:rPr lang="es-ES_tradnl" sz="1000" b="1" dirty="0">
                <a:solidFill>
                  <a:srgbClr val="969696"/>
                </a:solidFill>
              </a:rPr>
              <a:t>SUJETO A CAMBIOS</a:t>
            </a:r>
          </a:p>
        </p:txBody>
      </p:sp>
      <p:sp>
        <p:nvSpPr>
          <p:cNvPr id="5128" name="Rectangle 8"/>
          <p:cNvSpPr>
            <a:spLocks noGrp="1" noChangeArrowheads="1"/>
          </p:cNvSpPr>
          <p:nvPr>
            <p:ph type="sldNum" sz="quarter" idx="4"/>
          </p:nvPr>
        </p:nvSpPr>
        <p:spPr bwMode="auto">
          <a:xfrm>
            <a:off x="4785988" y="6607176"/>
            <a:ext cx="314189" cy="153888"/>
          </a:xfrm>
          <a:prstGeom prst="rect">
            <a:avLst/>
          </a:prstGeom>
          <a:noFill/>
          <a:ln w="9525">
            <a:noFill/>
            <a:miter lim="800000"/>
            <a:headEnd/>
            <a:tailEnd/>
          </a:ln>
          <a:effectLst/>
        </p:spPr>
        <p:txBody>
          <a:bodyPr vert="horz" wrap="none" lIns="0" tIns="0" rIns="0" bIns="0" numCol="1" anchor="t" anchorCtr="0" compatLnSpc="1">
            <a:prstTxWarp prst="textNoShape">
              <a:avLst/>
            </a:prstTxWarp>
            <a:spAutoFit/>
          </a:bodyPr>
          <a:lstStyle>
            <a:lvl1pPr algn="ctr" eaLnBrk="0" hangingPunct="0">
              <a:defRPr sz="1000"/>
            </a:lvl1pPr>
          </a:lstStyle>
          <a:p>
            <a:pPr defTabSz="913939" fontAlgn="base">
              <a:spcBef>
                <a:spcPct val="0"/>
              </a:spcBef>
              <a:spcAft>
                <a:spcPct val="0"/>
              </a:spcAft>
              <a:defRPr/>
            </a:pPr>
            <a:r>
              <a:rPr lang="nl-NL" smtClean="0">
                <a:solidFill>
                  <a:srgbClr val="000000"/>
                </a:solidFill>
              </a:rPr>
              <a:t>- </a:t>
            </a:r>
            <a:fld id="{A342DF0F-C913-41FF-8340-22D67B69C41D}" type="slidenum">
              <a:rPr lang="nl-NL" smtClean="0">
                <a:solidFill>
                  <a:srgbClr val="000000"/>
                </a:solidFill>
              </a:rPr>
              <a:pPr defTabSz="913939" fontAlgn="base">
                <a:spcBef>
                  <a:spcPct val="0"/>
                </a:spcBef>
                <a:spcAft>
                  <a:spcPct val="0"/>
                </a:spcAft>
                <a:defRPr/>
              </a:pPr>
              <a:t>‹#›</a:t>
            </a:fld>
            <a:r>
              <a:rPr lang="nl-NL" smtClean="0">
                <a:solidFill>
                  <a:srgbClr val="000000"/>
                </a:solidFill>
              </a:rPr>
              <a:t> -</a:t>
            </a:r>
            <a:endParaRPr lang="nl-NL">
              <a:solidFill>
                <a:srgbClr val="000000"/>
              </a:solidFill>
            </a:endParaRPr>
          </a:p>
        </p:txBody>
      </p:sp>
      <p:pic>
        <p:nvPicPr>
          <p:cNvPr id="2" name="Picture 5" descr="Feria Valencia.jpg"/>
          <p:cNvPicPr>
            <a:picLocks noChangeAspect="1"/>
          </p:cNvPicPr>
          <p:nvPr/>
        </p:nvPicPr>
        <p:blipFill>
          <a:blip r:embed="rId15" cstate="screen">
            <a:extLst>
              <a:ext uri="{28A0092B-C50C-407E-A947-70E740481C1C}">
                <a14:useLocalDpi xmlns:a14="http://schemas.microsoft.com/office/drawing/2010/main" val="0"/>
              </a:ext>
            </a:extLst>
          </a:blip>
          <a:srcRect/>
          <a:stretch>
            <a:fillRect/>
          </a:stretch>
        </p:blipFill>
        <p:spPr bwMode="auto">
          <a:xfrm>
            <a:off x="8853488" y="6496050"/>
            <a:ext cx="787400" cy="349250"/>
          </a:xfrm>
          <a:prstGeom prst="rect">
            <a:avLst/>
          </a:prstGeom>
          <a:noFill/>
          <a:ln w="9525">
            <a:noFill/>
            <a:miter lim="800000"/>
            <a:headEnd/>
            <a:tailEnd/>
          </a:ln>
        </p:spPr>
      </p:pic>
    </p:spTree>
    <p:extLst>
      <p:ext uri="{BB962C8B-B14F-4D97-AF65-F5344CB8AC3E}">
        <p14:creationId xmlns:p14="http://schemas.microsoft.com/office/powerpoint/2010/main" val="1103626324"/>
      </p:ext>
    </p:extLst>
  </p:cSld>
  <p:clrMap bg1="lt1" tx1="dk1" bg2="lt2" tx2="dk2" accent1="accent1" accent2="accent2" accent3="accent3" accent4="accent4" accent5="accent5" accent6="accent6" hlink="hlink" folHlink="folHlink"/>
  <p:sldLayoutIdLst>
    <p:sldLayoutId id="2147483761" r:id="rId1"/>
    <p:sldLayoutId id="2147483762" r:id="rId2"/>
    <p:sldLayoutId id="2147483763" r:id="rId3"/>
    <p:sldLayoutId id="2147483764" r:id="rId4"/>
    <p:sldLayoutId id="2147483765" r:id="rId5"/>
    <p:sldLayoutId id="2147483766" r:id="rId6"/>
    <p:sldLayoutId id="2147483767" r:id="rId7"/>
    <p:sldLayoutId id="2147483768" r:id="rId8"/>
    <p:sldLayoutId id="2147483769" r:id="rId9"/>
    <p:sldLayoutId id="2147483770" r:id="rId10"/>
    <p:sldLayoutId id="2147483771" r:id="rId11"/>
    <p:sldLayoutId id="2147483772" r:id="rId12"/>
  </p:sldLayoutIdLst>
  <p:hf hdr="0" ftr="0" dt="0"/>
  <p:txStyles>
    <p:titleStyle>
      <a:lvl1pPr algn="l" rtl="0" eaLnBrk="0" fontAlgn="base" hangingPunct="0">
        <a:lnSpc>
          <a:spcPct val="106000"/>
        </a:lnSpc>
        <a:spcBef>
          <a:spcPct val="0"/>
        </a:spcBef>
        <a:spcAft>
          <a:spcPct val="0"/>
        </a:spcAft>
        <a:defRPr b="1">
          <a:solidFill>
            <a:schemeClr val="tx1"/>
          </a:solidFill>
          <a:latin typeface="+mj-lt"/>
          <a:ea typeface="+mj-ea"/>
          <a:cs typeface="+mj-cs"/>
        </a:defRPr>
      </a:lvl1pPr>
      <a:lvl2pPr algn="l" rtl="0" eaLnBrk="0" fontAlgn="base" hangingPunct="0">
        <a:lnSpc>
          <a:spcPct val="106000"/>
        </a:lnSpc>
        <a:spcBef>
          <a:spcPct val="0"/>
        </a:spcBef>
        <a:spcAft>
          <a:spcPct val="0"/>
        </a:spcAft>
        <a:defRPr b="1">
          <a:solidFill>
            <a:schemeClr val="tx1"/>
          </a:solidFill>
          <a:latin typeface="Arial" charset="0"/>
        </a:defRPr>
      </a:lvl2pPr>
      <a:lvl3pPr algn="l" rtl="0" eaLnBrk="0" fontAlgn="base" hangingPunct="0">
        <a:lnSpc>
          <a:spcPct val="106000"/>
        </a:lnSpc>
        <a:spcBef>
          <a:spcPct val="0"/>
        </a:spcBef>
        <a:spcAft>
          <a:spcPct val="0"/>
        </a:spcAft>
        <a:defRPr b="1">
          <a:solidFill>
            <a:schemeClr val="tx1"/>
          </a:solidFill>
          <a:latin typeface="Arial" charset="0"/>
        </a:defRPr>
      </a:lvl3pPr>
      <a:lvl4pPr algn="l" rtl="0" eaLnBrk="0" fontAlgn="base" hangingPunct="0">
        <a:lnSpc>
          <a:spcPct val="106000"/>
        </a:lnSpc>
        <a:spcBef>
          <a:spcPct val="0"/>
        </a:spcBef>
        <a:spcAft>
          <a:spcPct val="0"/>
        </a:spcAft>
        <a:defRPr b="1">
          <a:solidFill>
            <a:schemeClr val="tx1"/>
          </a:solidFill>
          <a:latin typeface="Arial" charset="0"/>
        </a:defRPr>
      </a:lvl4pPr>
      <a:lvl5pPr algn="l" rtl="0" eaLnBrk="0" fontAlgn="base" hangingPunct="0">
        <a:lnSpc>
          <a:spcPct val="106000"/>
        </a:lnSpc>
        <a:spcBef>
          <a:spcPct val="0"/>
        </a:spcBef>
        <a:spcAft>
          <a:spcPct val="0"/>
        </a:spcAft>
        <a:defRPr b="1">
          <a:solidFill>
            <a:schemeClr val="tx1"/>
          </a:solidFill>
          <a:latin typeface="Arial" charset="0"/>
        </a:defRPr>
      </a:lvl5pPr>
      <a:lvl6pPr marL="456969" algn="l" rtl="0" fontAlgn="base">
        <a:lnSpc>
          <a:spcPct val="106000"/>
        </a:lnSpc>
        <a:spcBef>
          <a:spcPct val="0"/>
        </a:spcBef>
        <a:spcAft>
          <a:spcPct val="0"/>
        </a:spcAft>
        <a:defRPr b="1">
          <a:solidFill>
            <a:schemeClr val="tx1"/>
          </a:solidFill>
          <a:latin typeface="Arial" charset="0"/>
        </a:defRPr>
      </a:lvl6pPr>
      <a:lvl7pPr marL="913939" algn="l" rtl="0" fontAlgn="base">
        <a:lnSpc>
          <a:spcPct val="106000"/>
        </a:lnSpc>
        <a:spcBef>
          <a:spcPct val="0"/>
        </a:spcBef>
        <a:spcAft>
          <a:spcPct val="0"/>
        </a:spcAft>
        <a:defRPr b="1">
          <a:solidFill>
            <a:schemeClr val="tx1"/>
          </a:solidFill>
          <a:latin typeface="Arial" charset="0"/>
        </a:defRPr>
      </a:lvl7pPr>
      <a:lvl8pPr marL="1370908" algn="l" rtl="0" fontAlgn="base">
        <a:lnSpc>
          <a:spcPct val="106000"/>
        </a:lnSpc>
        <a:spcBef>
          <a:spcPct val="0"/>
        </a:spcBef>
        <a:spcAft>
          <a:spcPct val="0"/>
        </a:spcAft>
        <a:defRPr b="1">
          <a:solidFill>
            <a:schemeClr val="tx1"/>
          </a:solidFill>
          <a:latin typeface="Arial" charset="0"/>
        </a:defRPr>
      </a:lvl8pPr>
      <a:lvl9pPr marL="1827880" algn="l" rtl="0" fontAlgn="base">
        <a:lnSpc>
          <a:spcPct val="106000"/>
        </a:lnSpc>
        <a:spcBef>
          <a:spcPct val="0"/>
        </a:spcBef>
        <a:spcAft>
          <a:spcPct val="0"/>
        </a:spcAft>
        <a:defRPr b="1">
          <a:solidFill>
            <a:schemeClr val="tx1"/>
          </a:solidFill>
          <a:latin typeface="Arial" charset="0"/>
        </a:defRPr>
      </a:lvl9pPr>
    </p:titleStyle>
    <p:bodyStyle>
      <a:lvl1pPr marL="177710" indent="-177710" algn="l" rtl="0" eaLnBrk="0" fontAlgn="base" hangingPunct="0">
        <a:lnSpc>
          <a:spcPct val="106000"/>
        </a:lnSpc>
        <a:spcBef>
          <a:spcPct val="80000"/>
        </a:spcBef>
        <a:spcAft>
          <a:spcPct val="0"/>
        </a:spcAft>
        <a:buClr>
          <a:schemeClr val="tx1"/>
        </a:buClr>
        <a:buFont typeface="Wingdings 2" pitchFamily="18" charset="2"/>
        <a:buChar char="¡"/>
        <a:defRPr sz="1400">
          <a:solidFill>
            <a:schemeClr val="tx1"/>
          </a:solidFill>
          <a:latin typeface="+mn-lt"/>
          <a:ea typeface="+mn-ea"/>
          <a:cs typeface="+mn-cs"/>
        </a:defRPr>
      </a:lvl1pPr>
      <a:lvl2pPr marL="628336" indent="-177710" algn="l" rtl="0" eaLnBrk="0" fontAlgn="base" hangingPunct="0">
        <a:lnSpc>
          <a:spcPct val="106000"/>
        </a:lnSpc>
        <a:spcBef>
          <a:spcPct val="80000"/>
        </a:spcBef>
        <a:spcAft>
          <a:spcPct val="0"/>
        </a:spcAft>
        <a:buClr>
          <a:schemeClr val="tx1"/>
        </a:buClr>
        <a:buFont typeface="Arial" charset="0"/>
        <a:buChar char="–"/>
        <a:defRPr sz="1200">
          <a:solidFill>
            <a:schemeClr val="tx1"/>
          </a:solidFill>
          <a:latin typeface="+mn-lt"/>
        </a:defRPr>
      </a:lvl2pPr>
      <a:lvl3pPr marL="1059913" indent="-180885" algn="l" rtl="0" eaLnBrk="0" fontAlgn="base" hangingPunct="0">
        <a:lnSpc>
          <a:spcPct val="106000"/>
        </a:lnSpc>
        <a:spcBef>
          <a:spcPct val="40000"/>
        </a:spcBef>
        <a:spcAft>
          <a:spcPct val="0"/>
        </a:spcAft>
        <a:buClr>
          <a:schemeClr val="tx1"/>
        </a:buClr>
        <a:buFont typeface="Wingdings" pitchFamily="2" charset="2"/>
        <a:buChar char="§"/>
        <a:defRPr sz="1200">
          <a:solidFill>
            <a:schemeClr val="tx1"/>
          </a:solidFill>
          <a:latin typeface="+mn-lt"/>
        </a:defRPr>
      </a:lvl3pPr>
      <a:lvl4pPr marL="1588287" indent="-195166" algn="l" rtl="0" eaLnBrk="0" fontAlgn="base" hangingPunct="0">
        <a:lnSpc>
          <a:spcPct val="110000"/>
        </a:lnSpc>
        <a:spcBef>
          <a:spcPct val="20000"/>
        </a:spcBef>
        <a:spcAft>
          <a:spcPct val="0"/>
        </a:spcAft>
        <a:buClr>
          <a:schemeClr val="tx1"/>
        </a:buClr>
        <a:buFont typeface="Arial" charset="0"/>
        <a:buChar char="–"/>
        <a:defRPr sz="1200">
          <a:solidFill>
            <a:schemeClr val="tx1"/>
          </a:solidFill>
          <a:latin typeface="+mn-lt"/>
        </a:defRPr>
      </a:lvl4pPr>
      <a:lvl5pPr marL="2004005" indent="-236418" algn="l" rtl="0" eaLnBrk="0" fontAlgn="base" hangingPunct="0">
        <a:spcBef>
          <a:spcPct val="20000"/>
        </a:spcBef>
        <a:spcAft>
          <a:spcPct val="0"/>
        </a:spcAft>
        <a:buClr>
          <a:schemeClr val="tx1"/>
        </a:buClr>
        <a:buFont typeface="Wingdings" pitchFamily="2" charset="2"/>
        <a:buChar char="§"/>
        <a:defRPr sz="1200">
          <a:solidFill>
            <a:schemeClr val="tx1"/>
          </a:solidFill>
          <a:latin typeface="+mn-lt"/>
        </a:defRPr>
      </a:lvl5pPr>
      <a:lvl6pPr marL="246097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6pPr>
      <a:lvl7pPr marL="2917942"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7pPr>
      <a:lvl8pPr marL="3374921"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8pPr>
      <a:lvl9pPr marL="3831880" indent="-236418" algn="l" rtl="0" fontAlgn="base">
        <a:spcBef>
          <a:spcPct val="20000"/>
        </a:spcBef>
        <a:spcAft>
          <a:spcPct val="0"/>
        </a:spcAft>
        <a:buClr>
          <a:schemeClr val="tx1"/>
        </a:buClr>
        <a:buFont typeface="Wingdings" pitchFamily="2" charset="2"/>
        <a:buChar char="§"/>
        <a:defRPr sz="1200">
          <a:solidFill>
            <a:schemeClr val="tx1"/>
          </a:solidFill>
          <a:latin typeface="+mn-lt"/>
        </a:defRPr>
      </a:lvl9pPr>
    </p:bodyStyle>
    <p:otherStyle>
      <a:defPPr>
        <a:defRPr lang="es-ES"/>
      </a:defPPr>
      <a:lvl1pPr marL="0" algn="l" defTabSz="913939" rtl="0" eaLnBrk="1" latinLnBrk="0" hangingPunct="1">
        <a:defRPr sz="1800" kern="1200">
          <a:solidFill>
            <a:schemeClr val="tx1"/>
          </a:solidFill>
          <a:latin typeface="+mn-lt"/>
          <a:ea typeface="+mn-ea"/>
          <a:cs typeface="+mn-cs"/>
        </a:defRPr>
      </a:lvl1pPr>
      <a:lvl2pPr marL="456969" algn="l" defTabSz="913939" rtl="0" eaLnBrk="1" latinLnBrk="0" hangingPunct="1">
        <a:defRPr sz="1800" kern="1200">
          <a:solidFill>
            <a:schemeClr val="tx1"/>
          </a:solidFill>
          <a:latin typeface="+mn-lt"/>
          <a:ea typeface="+mn-ea"/>
          <a:cs typeface="+mn-cs"/>
        </a:defRPr>
      </a:lvl2pPr>
      <a:lvl3pPr marL="913939" algn="l" defTabSz="913939" rtl="0" eaLnBrk="1" latinLnBrk="0" hangingPunct="1">
        <a:defRPr sz="1800" kern="1200">
          <a:solidFill>
            <a:schemeClr val="tx1"/>
          </a:solidFill>
          <a:latin typeface="+mn-lt"/>
          <a:ea typeface="+mn-ea"/>
          <a:cs typeface="+mn-cs"/>
        </a:defRPr>
      </a:lvl3pPr>
      <a:lvl4pPr marL="1370908" algn="l" defTabSz="913939" rtl="0" eaLnBrk="1" latinLnBrk="0" hangingPunct="1">
        <a:defRPr sz="1800" kern="1200">
          <a:solidFill>
            <a:schemeClr val="tx1"/>
          </a:solidFill>
          <a:latin typeface="+mn-lt"/>
          <a:ea typeface="+mn-ea"/>
          <a:cs typeface="+mn-cs"/>
        </a:defRPr>
      </a:lvl4pPr>
      <a:lvl5pPr marL="1827880" algn="l" defTabSz="913939" rtl="0" eaLnBrk="1" latinLnBrk="0" hangingPunct="1">
        <a:defRPr sz="1800" kern="1200">
          <a:solidFill>
            <a:schemeClr val="tx1"/>
          </a:solidFill>
          <a:latin typeface="+mn-lt"/>
          <a:ea typeface="+mn-ea"/>
          <a:cs typeface="+mn-cs"/>
        </a:defRPr>
      </a:lvl5pPr>
      <a:lvl6pPr marL="2284848" algn="l" defTabSz="913939" rtl="0" eaLnBrk="1" latinLnBrk="0" hangingPunct="1">
        <a:defRPr sz="1800" kern="1200">
          <a:solidFill>
            <a:schemeClr val="tx1"/>
          </a:solidFill>
          <a:latin typeface="+mn-lt"/>
          <a:ea typeface="+mn-ea"/>
          <a:cs typeface="+mn-cs"/>
        </a:defRPr>
      </a:lvl6pPr>
      <a:lvl7pPr marL="2741818" algn="l" defTabSz="913939" rtl="0" eaLnBrk="1" latinLnBrk="0" hangingPunct="1">
        <a:defRPr sz="1800" kern="1200">
          <a:solidFill>
            <a:schemeClr val="tx1"/>
          </a:solidFill>
          <a:latin typeface="+mn-lt"/>
          <a:ea typeface="+mn-ea"/>
          <a:cs typeface="+mn-cs"/>
        </a:defRPr>
      </a:lvl7pPr>
      <a:lvl8pPr marL="3198788" algn="l" defTabSz="913939" rtl="0" eaLnBrk="1" latinLnBrk="0" hangingPunct="1">
        <a:defRPr sz="1800" kern="1200">
          <a:solidFill>
            <a:schemeClr val="tx1"/>
          </a:solidFill>
          <a:latin typeface="+mn-lt"/>
          <a:ea typeface="+mn-ea"/>
          <a:cs typeface="+mn-cs"/>
        </a:defRPr>
      </a:lvl8pPr>
      <a:lvl9pPr marL="3655760" algn="l" defTabSz="913939"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90"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5" y="6554107"/>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5" y="6554107"/>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5"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3114885332"/>
      </p:ext>
    </p:extLst>
  </p:cSld>
  <p:clrMap bg1="lt1" tx1="dk1" bg2="lt2" tx2="dk2" accent1="accent1" accent2="accent2" accent3="accent3" accent4="accent4" accent5="accent5" accent6="accent6" hlink="hlink" folHlink="folHlink"/>
  <p:sldLayoutIdLst>
    <p:sldLayoutId id="2147485180" r:id="rId1"/>
    <p:sldLayoutId id="2147485181" r:id="rId2"/>
    <p:sldLayoutId id="2147485182" r:id="rId3"/>
    <p:sldLayoutId id="2147485183" r:id="rId4"/>
    <p:sldLayoutId id="2147485184" r:id="rId5"/>
    <p:sldLayoutId id="2147485185" r:id="rId6"/>
    <p:sldLayoutId id="2147485186" r:id="rId7"/>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1973155794"/>
      </p:ext>
    </p:extLst>
  </p:cSld>
  <p:clrMap bg1="lt1" tx1="dk1" bg2="lt2" tx2="dk2" accent1="accent1" accent2="accent2" accent3="accent3" accent4="accent4" accent5="accent5" accent6="accent6" hlink="hlink" folHlink="folHlink"/>
  <p:sldLayoutIdLst>
    <p:sldLayoutId id="2147485188" r:id="rId1"/>
    <p:sldLayoutId id="2147485189" r:id="rId2"/>
    <p:sldLayoutId id="2147485190" r:id="rId3"/>
    <p:sldLayoutId id="2147485191" r:id="rId4"/>
    <p:sldLayoutId id="2147485192" r:id="rId5"/>
    <p:sldLayoutId id="2147485193" r:id="rId6"/>
    <p:sldLayoutId id="2147485194" r:id="rId7"/>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10" cstate="print">
            <a:extLst>
              <a:ext uri="{28A0092B-C50C-407E-A947-70E740481C1C}">
                <a14:useLocalDpi xmlns:a14="http://schemas.microsoft.com/office/drawing/2010/main"/>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2428065179"/>
      </p:ext>
    </p:extLst>
  </p:cSld>
  <p:clrMap bg1="lt1" tx1="dk1" bg2="lt2" tx2="dk2" accent1="accent1" accent2="accent2" accent3="accent3" accent4="accent4" accent5="accent5" accent6="accent6" hlink="hlink" folHlink="folHlink"/>
  <p:sldLayoutIdLst>
    <p:sldLayoutId id="2147485196" r:id="rId1"/>
    <p:sldLayoutId id="2147485197" r:id="rId2"/>
    <p:sldLayoutId id="2147485198" r:id="rId3"/>
    <p:sldLayoutId id="2147485199" r:id="rId4"/>
    <p:sldLayoutId id="2147485200" r:id="rId5"/>
    <p:sldLayoutId id="2147485201" r:id="rId6"/>
    <p:sldLayoutId id="2147485202" r:id="rId7"/>
    <p:sldLayoutId id="2147485349" r:id="rId8"/>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graphicFrame>
        <p:nvGraphicFramePr>
          <p:cNvPr id="1026" name="AutoShape 95"/>
          <p:cNvGraphicFramePr>
            <a:graphicFrameLocks/>
          </p:cNvGraphicFramePr>
          <p:nvPr>
            <p:custDataLst>
              <p:tags r:id="rId8"/>
            </p:custDataLst>
          </p:nvPr>
        </p:nvGraphicFramePr>
        <p:xfrm>
          <a:off x="0" y="0"/>
          <a:ext cx="158221" cy="158750"/>
        </p:xfrm>
        <a:graphic>
          <a:graphicData uri="http://schemas.openxmlformats.org/presentationml/2006/ole">
            <mc:AlternateContent xmlns:mc="http://schemas.openxmlformats.org/markup-compatibility/2006">
              <mc:Choice xmlns:v="urn:schemas-microsoft-com:vml" Requires="v">
                <p:oleObj spid="_x0000_s37928" name="think-cell Slide" r:id="rId12" imgW="0" imgH="0" progId="">
                  <p:embed/>
                </p:oleObj>
              </mc:Choice>
              <mc:Fallback>
                <p:oleObj name="think-cell Slide" r:id="rId12" imgW="0" imgH="0" progId="">
                  <p:embed/>
                  <p:pic>
                    <p:nvPicPr>
                      <p:cNvPr id="0" name=""/>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0" y="0"/>
                        <a:ext cx="158221" cy="15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Slide Number Placeholder 9"/>
          <p:cNvSpPr>
            <a:spLocks noGrp="1"/>
          </p:cNvSpPr>
          <p:nvPr>
            <p:ph type="sldNum" sz="quarter" idx="4"/>
            <p:custDataLst>
              <p:tags r:id="rId9"/>
            </p:custDataLst>
          </p:nvPr>
        </p:nvSpPr>
        <p:spPr>
          <a:xfrm>
            <a:off x="450586" y="6554789"/>
            <a:ext cx="374915" cy="142875"/>
          </a:xfrm>
          <a:prstGeom prst="rect">
            <a:avLst/>
          </a:prstGeom>
        </p:spPr>
        <p:txBody>
          <a:bodyPr vert="horz" wrap="square" lIns="0" tIns="0" rIns="0" bIns="0" numCol="1" anchor="t" anchorCtr="0" compatLnSpc="1">
            <a:prstTxWarp prst="textNoShape">
              <a:avLst/>
            </a:prstTxWarp>
            <a:spAutoFit/>
          </a:bodyPr>
          <a:lstStyle>
            <a:lvl1pPr eaLnBrk="1" hangingPunct="1">
              <a:lnSpc>
                <a:spcPts val="1125"/>
              </a:lnSpc>
              <a:defRPr sz="900" b="1">
                <a:solidFill>
                  <a:schemeClr val="tx2"/>
                </a:solidFill>
              </a:defRPr>
            </a:lvl1pPr>
          </a:lstStyle>
          <a:p>
            <a:pPr defTabSz="914400" fontAlgn="base">
              <a:spcBef>
                <a:spcPct val="0"/>
              </a:spcBef>
              <a:spcAft>
                <a:spcPct val="0"/>
              </a:spcAft>
              <a:defRPr/>
            </a:pPr>
            <a:fld id="{0205B473-E7D5-4BA2-B8EE-72C5A5C38F4E}" type="slidenum">
              <a:rPr lang="en-US" altLang="es-EC" smtClean="0">
                <a:solidFill>
                  <a:srgbClr val="002776"/>
                </a:solidFill>
                <a:cs typeface="Arial" panose="020B0604020202020204" pitchFamily="34" charset="0"/>
              </a:rPr>
              <a:pPr defTabSz="914400" fontAlgn="base">
                <a:spcBef>
                  <a:spcPct val="0"/>
                </a:spcBef>
                <a:spcAft>
                  <a:spcPct val="0"/>
                </a:spcAft>
                <a:defRPr/>
              </a:pPr>
              <a:t>‹#›</a:t>
            </a:fld>
            <a:endParaRPr lang="en-US" altLang="es-EC">
              <a:solidFill>
                <a:srgbClr val="002776"/>
              </a:solidFill>
              <a:cs typeface="Arial" panose="020B0604020202020204" pitchFamily="34" charset="0"/>
            </a:endParaRPr>
          </a:p>
        </p:txBody>
      </p:sp>
      <p:sp>
        <p:nvSpPr>
          <p:cNvPr id="10" name="Footer Placeholder 10"/>
          <p:cNvSpPr>
            <a:spLocks noGrp="1"/>
          </p:cNvSpPr>
          <p:nvPr>
            <p:ph type="ftr" sz="quarter" idx="3"/>
            <p:custDataLst>
              <p:tags r:id="rId10"/>
            </p:custDataLst>
          </p:nvPr>
        </p:nvSpPr>
        <p:spPr>
          <a:xfrm>
            <a:off x="835819" y="6554788"/>
            <a:ext cx="4677833" cy="141064"/>
          </a:xfrm>
          <a:prstGeom prst="rect">
            <a:avLst/>
          </a:prstGeom>
        </p:spPr>
        <p:txBody>
          <a:bodyPr vert="horz" wrap="square" lIns="0" tIns="0" rIns="0" bIns="0" numCol="1" anchor="t" anchorCtr="0" compatLnSpc="1">
            <a:prstTxWarp prst="textNoShape">
              <a:avLst/>
            </a:prstTxWarp>
            <a:spAutoFit/>
          </a:bodyPr>
          <a:lstStyle>
            <a:lvl1pPr eaLnBrk="1" hangingPunct="1">
              <a:lnSpc>
                <a:spcPts val="1125"/>
              </a:lnSpc>
              <a:defRPr sz="800">
                <a:solidFill>
                  <a:schemeClr val="tx2"/>
                </a:solidFill>
                <a:latin typeface="Arial" charset="0"/>
                <a:cs typeface="Arial" charset="0"/>
              </a:defRPr>
            </a:lvl1pPr>
          </a:lstStyle>
          <a:p>
            <a:pPr defTabSz="914400" fontAlgn="base">
              <a:spcBef>
                <a:spcPct val="0"/>
              </a:spcBef>
              <a:spcAft>
                <a:spcPct val="0"/>
              </a:spcAft>
              <a:defRPr/>
            </a:pPr>
            <a:r>
              <a:rPr lang="en-GB" smtClean="0">
                <a:solidFill>
                  <a:srgbClr val="002776"/>
                </a:solidFill>
              </a:rPr>
              <a:t>Deloitte PowerPoint timesaver – March 2011</a:t>
            </a:r>
            <a:endParaRPr lang="en-US" dirty="0">
              <a:solidFill>
                <a:srgbClr val="002776"/>
              </a:solidFill>
            </a:endParaRPr>
          </a:p>
        </p:txBody>
      </p:sp>
      <p:sp>
        <p:nvSpPr>
          <p:cNvPr id="1029" name="Title Placeholder 1"/>
          <p:cNvSpPr>
            <a:spLocks noGrp="1"/>
          </p:cNvSpPr>
          <p:nvPr>
            <p:ph type="title"/>
            <p:custDataLst>
              <p:tags r:id="rId11"/>
            </p:custDataLst>
          </p:nvPr>
        </p:nvSpPr>
        <p:spPr bwMode="auto">
          <a:xfrm>
            <a:off x="429948" y="300038"/>
            <a:ext cx="9046104" cy="595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altLang="es-EC" smtClean="0"/>
              <a:t>Click to edit Master title style</a:t>
            </a:r>
          </a:p>
        </p:txBody>
      </p:sp>
      <p:sp>
        <p:nvSpPr>
          <p:cNvPr id="6" name="bmkCopyright"/>
          <p:cNvSpPr txBox="1">
            <a:spLocks/>
          </p:cNvSpPr>
          <p:nvPr userDrawn="1"/>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1031" name="Picture 7"/>
          <p:cNvPicPr>
            <a:picLocks noChangeAspect="1" noChangeArrowheads="1"/>
          </p:cNvPicPr>
          <p:nvPr userDrawn="1"/>
        </p:nvPicPr>
        <p:blipFill>
          <a:blip r:embed="rId13"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49431505"/>
      </p:ext>
    </p:extLst>
  </p:cSld>
  <p:clrMap bg1="lt1" tx1="dk1" bg2="lt2" tx2="dk2" accent1="accent1" accent2="accent2" accent3="accent3" accent4="accent4" accent5="accent5" accent6="accent6" hlink="hlink" folHlink="folHlink"/>
  <p:sldLayoutIdLst>
    <p:sldLayoutId id="2147485204" r:id="rId1"/>
    <p:sldLayoutId id="2147485205" r:id="rId2"/>
    <p:sldLayoutId id="2147485206" r:id="rId3"/>
    <p:sldLayoutId id="2147485208" r:id="rId4"/>
    <p:sldLayoutId id="2147485209" r:id="rId5"/>
  </p:sldLayoutIdLst>
  <p:timing>
    <p:tnLst>
      <p:par>
        <p:cTn id="1" dur="indefinite" restart="never" nodeType="tmRoot"/>
      </p:par>
    </p:tnLst>
  </p:timing>
  <p:hf hdr="0" dt="0"/>
  <p:txStyles>
    <p:titleStyle>
      <a:lvl1pPr algn="l" defTabSz="957263" rtl="0" eaLnBrk="0" fontAlgn="base" hangingPunct="0">
        <a:lnSpc>
          <a:spcPct val="106000"/>
        </a:lnSpc>
        <a:spcBef>
          <a:spcPct val="0"/>
        </a:spcBef>
        <a:spcAft>
          <a:spcPct val="0"/>
        </a:spcAft>
        <a:defRPr b="1" kern="1200">
          <a:solidFill>
            <a:schemeClr val="tx2"/>
          </a:solidFill>
          <a:latin typeface="+mj-lt"/>
          <a:ea typeface="+mj-ea"/>
          <a:cs typeface="+mj-cs"/>
        </a:defRPr>
      </a:lvl1pPr>
      <a:lvl2pPr algn="l" defTabSz="957263" rtl="0" eaLnBrk="0" fontAlgn="base" hangingPunct="0">
        <a:lnSpc>
          <a:spcPct val="106000"/>
        </a:lnSpc>
        <a:spcBef>
          <a:spcPct val="0"/>
        </a:spcBef>
        <a:spcAft>
          <a:spcPct val="0"/>
        </a:spcAft>
        <a:defRPr b="1">
          <a:solidFill>
            <a:schemeClr val="tx2"/>
          </a:solidFill>
          <a:latin typeface="Arial" charset="0"/>
        </a:defRPr>
      </a:lvl2pPr>
      <a:lvl3pPr algn="l" defTabSz="957263" rtl="0" eaLnBrk="0" fontAlgn="base" hangingPunct="0">
        <a:lnSpc>
          <a:spcPct val="106000"/>
        </a:lnSpc>
        <a:spcBef>
          <a:spcPct val="0"/>
        </a:spcBef>
        <a:spcAft>
          <a:spcPct val="0"/>
        </a:spcAft>
        <a:defRPr b="1">
          <a:solidFill>
            <a:schemeClr val="tx2"/>
          </a:solidFill>
          <a:latin typeface="Arial" charset="0"/>
        </a:defRPr>
      </a:lvl3pPr>
      <a:lvl4pPr algn="l" defTabSz="957263" rtl="0" eaLnBrk="0" fontAlgn="base" hangingPunct="0">
        <a:lnSpc>
          <a:spcPct val="106000"/>
        </a:lnSpc>
        <a:spcBef>
          <a:spcPct val="0"/>
        </a:spcBef>
        <a:spcAft>
          <a:spcPct val="0"/>
        </a:spcAft>
        <a:defRPr b="1">
          <a:solidFill>
            <a:schemeClr val="tx2"/>
          </a:solidFill>
          <a:latin typeface="Arial" charset="0"/>
        </a:defRPr>
      </a:lvl4pPr>
      <a:lvl5pPr algn="l" defTabSz="957263" rtl="0" eaLnBrk="0" fontAlgn="base" hangingPunct="0">
        <a:lnSpc>
          <a:spcPct val="106000"/>
        </a:lnSpc>
        <a:spcBef>
          <a:spcPct val="0"/>
        </a:spcBef>
        <a:spcAft>
          <a:spcPct val="0"/>
        </a:spcAft>
        <a:defRPr b="1">
          <a:solidFill>
            <a:schemeClr val="tx2"/>
          </a:solidFill>
          <a:latin typeface="Arial" charset="0"/>
        </a:defRPr>
      </a:lvl5pPr>
      <a:lvl6pPr marL="429756" algn="l" rtl="0" eaLnBrk="1" fontAlgn="base" hangingPunct="1">
        <a:spcBef>
          <a:spcPct val="0"/>
        </a:spcBef>
        <a:spcAft>
          <a:spcPct val="0"/>
        </a:spcAft>
        <a:defRPr sz="2300" b="1">
          <a:solidFill>
            <a:schemeClr val="accent1"/>
          </a:solidFill>
          <a:latin typeface="Arial" charset="0"/>
        </a:defRPr>
      </a:lvl6pPr>
      <a:lvl7pPr marL="859512" algn="l" rtl="0" eaLnBrk="1" fontAlgn="base" hangingPunct="1">
        <a:spcBef>
          <a:spcPct val="0"/>
        </a:spcBef>
        <a:spcAft>
          <a:spcPct val="0"/>
        </a:spcAft>
        <a:defRPr sz="2300" b="1">
          <a:solidFill>
            <a:schemeClr val="accent1"/>
          </a:solidFill>
          <a:latin typeface="Arial" charset="0"/>
        </a:defRPr>
      </a:lvl7pPr>
      <a:lvl8pPr marL="1289268" algn="l" rtl="0" eaLnBrk="1" fontAlgn="base" hangingPunct="1">
        <a:spcBef>
          <a:spcPct val="0"/>
        </a:spcBef>
        <a:spcAft>
          <a:spcPct val="0"/>
        </a:spcAft>
        <a:defRPr sz="2300" b="1">
          <a:solidFill>
            <a:schemeClr val="accent1"/>
          </a:solidFill>
          <a:latin typeface="Arial" charset="0"/>
        </a:defRPr>
      </a:lvl8pPr>
      <a:lvl9pPr marL="1719024" algn="l" rtl="0" eaLnBrk="1" fontAlgn="base" hangingPunct="1">
        <a:spcBef>
          <a:spcPct val="0"/>
        </a:spcBef>
        <a:spcAft>
          <a:spcPct val="0"/>
        </a:spcAft>
        <a:defRPr sz="2300" b="1">
          <a:solidFill>
            <a:schemeClr val="accent1"/>
          </a:solidFill>
          <a:latin typeface="Arial" charset="0"/>
        </a:defRPr>
      </a:lvl9pPr>
    </p:titleStyle>
    <p:bodyStyle>
      <a:lvl1pPr marL="358775" indent="-358775" algn="l" defTabSz="957263" rtl="0" eaLnBrk="0" fontAlgn="base" hangingPunct="0">
        <a:lnSpc>
          <a:spcPct val="106000"/>
        </a:lnSpc>
        <a:spcBef>
          <a:spcPts val="1350"/>
        </a:spcBef>
        <a:spcAft>
          <a:spcPct val="0"/>
        </a:spcAft>
        <a:buFont typeface="Arial" panose="020B0604020202020204" pitchFamily="34" charset="0"/>
        <a:defRPr lang="en-US" sz="1400" kern="1200" dirty="0">
          <a:solidFill>
            <a:schemeClr val="tx2"/>
          </a:solidFill>
          <a:latin typeface="+mn-lt"/>
          <a:ea typeface="+mn-ea"/>
          <a:cs typeface="+mn-cs"/>
        </a:defRPr>
      </a:lvl1pPr>
      <a:lvl2pPr marL="190500" indent="-190500" algn="l" defTabSz="957263" rtl="0" eaLnBrk="0" fontAlgn="base" hangingPunct="0">
        <a:lnSpc>
          <a:spcPct val="106000"/>
        </a:lnSpc>
        <a:spcBef>
          <a:spcPts val="1350"/>
        </a:spcBef>
        <a:spcAft>
          <a:spcPct val="0"/>
        </a:spcAft>
        <a:buFont typeface="Arial" panose="020B0604020202020204" pitchFamily="34" charset="0"/>
        <a:buChar char="•"/>
        <a:defRPr lang="en-US" sz="1400" kern="1200" dirty="0">
          <a:solidFill>
            <a:schemeClr val="tx2"/>
          </a:solidFill>
          <a:latin typeface="+mn-lt"/>
          <a:ea typeface="+mj-ea"/>
          <a:cs typeface="+mj-cs"/>
        </a:defRPr>
      </a:lvl2pPr>
      <a:lvl3pPr marL="373063" indent="-182563" algn="l" defTabSz="957263" rtl="0" eaLnBrk="0" fontAlgn="base" hangingPunct="0">
        <a:lnSpc>
          <a:spcPct val="106000"/>
        </a:lnSpc>
        <a:spcBef>
          <a:spcPts val="575"/>
        </a:spcBef>
        <a:spcAft>
          <a:spcPct val="0"/>
        </a:spcAft>
        <a:buFont typeface="Arial" panose="020B0604020202020204" pitchFamily="34" charset="0"/>
        <a:buChar char="‒"/>
        <a:defRPr lang="en-US" sz="1200" kern="1200" dirty="0">
          <a:solidFill>
            <a:schemeClr val="tx2"/>
          </a:solidFill>
          <a:latin typeface="+mn-lt"/>
          <a:ea typeface="+mj-ea"/>
          <a:cs typeface="+mj-cs"/>
        </a:defRPr>
      </a:lvl3pPr>
      <a:lvl4pPr marL="565150" indent="-190500" algn="l" defTabSz="957263" rtl="0" eaLnBrk="0" fontAlgn="base" hangingPunct="0">
        <a:lnSpc>
          <a:spcPct val="106000"/>
        </a:lnSpc>
        <a:spcBef>
          <a:spcPts val="575"/>
        </a:spcBef>
        <a:spcAft>
          <a:spcPct val="0"/>
        </a:spcAft>
        <a:buFont typeface="Arial" panose="020B0604020202020204" pitchFamily="34" charset="0"/>
        <a:buChar char="•"/>
        <a:defRPr lang="en-US" sz="1200" kern="1200" dirty="0">
          <a:solidFill>
            <a:schemeClr val="tx2"/>
          </a:solidFill>
          <a:latin typeface="+mn-lt"/>
          <a:ea typeface="+mj-ea"/>
          <a:cs typeface="+mj-cs"/>
        </a:defRPr>
      </a:lvl4pPr>
      <a:lvl5pPr marL="744538" indent="-179388" algn="l" defTabSz="957263" rtl="0" eaLnBrk="0" fontAlgn="base" hangingPunct="0">
        <a:lnSpc>
          <a:spcPct val="106000"/>
        </a:lnSpc>
        <a:spcBef>
          <a:spcPts val="575"/>
        </a:spcBef>
        <a:spcAft>
          <a:spcPct val="0"/>
        </a:spcAft>
        <a:buFont typeface="Arial" panose="020B0604020202020204" pitchFamily="34" charset="0"/>
        <a:buChar char="‒"/>
        <a:defRPr lang="en-GB" sz="1200" kern="1200" dirty="0">
          <a:solidFill>
            <a:schemeClr val="tx2"/>
          </a:solidFill>
          <a:latin typeface="+mn-lt"/>
          <a:ea typeface="+mj-ea"/>
          <a:cs typeface="+mj-cs"/>
        </a:defRPr>
      </a:lvl5pPr>
      <a:lvl6pPr marL="841606" indent="-171605" algn="l" defTabSz="859512" rtl="0" eaLnBrk="1" latinLnBrk="0" hangingPunct="1">
        <a:spcBef>
          <a:spcPts val="0"/>
        </a:spcBef>
        <a:spcAft>
          <a:spcPts val="282"/>
        </a:spcAft>
        <a:buFont typeface="Arial" pitchFamily="34" charset="0"/>
        <a:buChar char="•"/>
        <a:defRPr sz="1500" kern="1200" baseline="0">
          <a:solidFill>
            <a:schemeClr val="accent1"/>
          </a:solidFill>
          <a:latin typeface="+mn-lt"/>
          <a:ea typeface="+mn-ea"/>
          <a:cs typeface="+mn-cs"/>
        </a:defRPr>
      </a:lvl6pPr>
      <a:lvl7pPr marL="1014702" indent="-173096" algn="l" defTabSz="859512" rtl="0" eaLnBrk="1" latinLnBrk="0" hangingPunct="1">
        <a:spcBef>
          <a:spcPts val="0"/>
        </a:spcBef>
        <a:spcAft>
          <a:spcPts val="282"/>
        </a:spcAft>
        <a:buFont typeface="Arial" pitchFamily="34" charset="0"/>
        <a:buChar char="‒"/>
        <a:defRPr sz="1300" kern="1200">
          <a:solidFill>
            <a:schemeClr val="accent1"/>
          </a:solidFill>
          <a:latin typeface="+mn-lt"/>
          <a:ea typeface="+mn-ea"/>
          <a:cs typeface="+mn-cs"/>
        </a:defRPr>
      </a:lvl7pPr>
      <a:lvl8pPr marL="1177353" indent="-162651" algn="l" defTabSz="859512" rtl="0" eaLnBrk="1" latinLnBrk="0" hangingPunct="1">
        <a:spcBef>
          <a:spcPts val="0"/>
        </a:spcBef>
        <a:spcAft>
          <a:spcPts val="282"/>
        </a:spcAft>
        <a:buFont typeface="Arial" pitchFamily="34" charset="0"/>
        <a:buChar char="•"/>
        <a:defRPr sz="1300" kern="1200">
          <a:solidFill>
            <a:schemeClr val="accent1"/>
          </a:solidFill>
          <a:latin typeface="+mn-lt"/>
          <a:ea typeface="+mn-ea"/>
          <a:cs typeface="+mn-cs"/>
        </a:defRPr>
      </a:lvl8pPr>
      <a:lvl9pPr marL="1348956" indent="-171605" algn="l" defTabSz="859512" rtl="0" eaLnBrk="1" latinLnBrk="0" hangingPunct="1">
        <a:spcBef>
          <a:spcPts val="0"/>
        </a:spcBef>
        <a:spcAft>
          <a:spcPts val="282"/>
        </a:spcAft>
        <a:buFont typeface="Arial" pitchFamily="34" charset="0"/>
        <a:buChar char="‒"/>
        <a:defRPr sz="1300" kern="1200">
          <a:solidFill>
            <a:schemeClr val="accent1"/>
          </a:solidFill>
          <a:latin typeface="+mn-lt"/>
          <a:ea typeface="+mn-ea"/>
          <a:cs typeface="+mn-cs"/>
        </a:defRPr>
      </a:lvl9pPr>
    </p:bodyStyle>
    <p:otherStyle>
      <a:defPPr>
        <a:defRPr lang="en-US"/>
      </a:defPPr>
      <a:lvl1pPr marL="0" algn="l" defTabSz="859512" rtl="0" eaLnBrk="1" latinLnBrk="0" hangingPunct="1">
        <a:defRPr sz="1700" kern="1200">
          <a:solidFill>
            <a:schemeClr val="tx1"/>
          </a:solidFill>
          <a:latin typeface="+mn-lt"/>
          <a:ea typeface="+mn-ea"/>
          <a:cs typeface="+mn-cs"/>
        </a:defRPr>
      </a:lvl1pPr>
      <a:lvl2pPr marL="429756" algn="l" defTabSz="859512" rtl="0" eaLnBrk="1" latinLnBrk="0" hangingPunct="1">
        <a:defRPr sz="1700" kern="1200">
          <a:solidFill>
            <a:schemeClr val="tx1"/>
          </a:solidFill>
          <a:latin typeface="+mn-lt"/>
          <a:ea typeface="+mn-ea"/>
          <a:cs typeface="+mn-cs"/>
        </a:defRPr>
      </a:lvl2pPr>
      <a:lvl3pPr marL="859512" algn="l" defTabSz="859512" rtl="0" eaLnBrk="1" latinLnBrk="0" hangingPunct="1">
        <a:defRPr sz="1700" kern="1200">
          <a:solidFill>
            <a:schemeClr val="tx1"/>
          </a:solidFill>
          <a:latin typeface="+mn-lt"/>
          <a:ea typeface="+mn-ea"/>
          <a:cs typeface="+mn-cs"/>
        </a:defRPr>
      </a:lvl3pPr>
      <a:lvl4pPr marL="1289268" algn="l" defTabSz="859512" rtl="0" eaLnBrk="1" latinLnBrk="0" hangingPunct="1">
        <a:defRPr sz="1700" kern="1200">
          <a:solidFill>
            <a:schemeClr val="tx1"/>
          </a:solidFill>
          <a:latin typeface="+mn-lt"/>
          <a:ea typeface="+mn-ea"/>
          <a:cs typeface="+mn-cs"/>
        </a:defRPr>
      </a:lvl4pPr>
      <a:lvl5pPr marL="1719024" algn="l" defTabSz="859512" rtl="0" eaLnBrk="1" latinLnBrk="0" hangingPunct="1">
        <a:defRPr sz="1700" kern="1200">
          <a:solidFill>
            <a:schemeClr val="tx1"/>
          </a:solidFill>
          <a:latin typeface="+mn-lt"/>
          <a:ea typeface="+mn-ea"/>
          <a:cs typeface="+mn-cs"/>
        </a:defRPr>
      </a:lvl5pPr>
      <a:lvl6pPr marL="2148780" algn="l" defTabSz="859512" rtl="0" eaLnBrk="1" latinLnBrk="0" hangingPunct="1">
        <a:defRPr sz="1700" kern="1200">
          <a:solidFill>
            <a:schemeClr val="tx1"/>
          </a:solidFill>
          <a:latin typeface="+mn-lt"/>
          <a:ea typeface="+mn-ea"/>
          <a:cs typeface="+mn-cs"/>
        </a:defRPr>
      </a:lvl6pPr>
      <a:lvl7pPr marL="2578536" algn="l" defTabSz="859512" rtl="0" eaLnBrk="1" latinLnBrk="0" hangingPunct="1">
        <a:defRPr sz="1700" kern="1200">
          <a:solidFill>
            <a:schemeClr val="tx1"/>
          </a:solidFill>
          <a:latin typeface="+mn-lt"/>
          <a:ea typeface="+mn-ea"/>
          <a:cs typeface="+mn-cs"/>
        </a:defRPr>
      </a:lvl7pPr>
      <a:lvl8pPr marL="3008291" algn="l" defTabSz="859512" rtl="0" eaLnBrk="1" latinLnBrk="0" hangingPunct="1">
        <a:defRPr sz="1700" kern="1200">
          <a:solidFill>
            <a:schemeClr val="tx1"/>
          </a:solidFill>
          <a:latin typeface="+mn-lt"/>
          <a:ea typeface="+mn-ea"/>
          <a:cs typeface="+mn-cs"/>
        </a:defRPr>
      </a:lvl8pPr>
      <a:lvl9pPr marL="3438048" algn="l" defTabSz="859512" rtl="0" eaLnBrk="1" latinLnBrk="0" hangingPunct="1">
        <a:defRPr sz="17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1987" y="350839"/>
            <a:ext cx="9125215" cy="63023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8548" y="1190625"/>
            <a:ext cx="9125215" cy="52197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586" y="6554789"/>
            <a:ext cx="306123" cy="142875"/>
          </a:xfrm>
          <a:prstGeom prst="rect">
            <a:avLst/>
          </a:prstGeom>
        </p:spPr>
        <p:txBody>
          <a:bodyPr vert="horz" wrap="square" lIns="0" tIns="0" rIns="0" bIns="0" numCol="1" anchor="t" anchorCtr="0" compatLnSpc="1">
            <a:prstTxWarp prst="textNoShape">
              <a:avLst/>
            </a:prstTxWarp>
            <a:noAutofit/>
          </a:bodyPr>
          <a:lstStyle>
            <a:lvl1pPr defTabSz="829841" eaLnBrk="1" hangingPunct="1">
              <a:lnSpc>
                <a:spcPts val="978"/>
              </a:lnSpc>
              <a:defRPr sz="814" b="1" smtClean="0">
                <a:solidFill>
                  <a:srgbClr val="002776"/>
                </a:solidFill>
                <a:latin typeface="Arial"/>
                <a:cs typeface="Arial" charset="0"/>
              </a:defRPr>
            </a:lvl1pPr>
          </a:lstStyle>
          <a:p>
            <a:pPr fontAlgn="base">
              <a:spcBef>
                <a:spcPct val="0"/>
              </a:spcBef>
              <a:spcAft>
                <a:spcPct val="0"/>
              </a:spcAft>
              <a:defRPr/>
            </a:pPr>
            <a:fld id="{3EA3D75C-8678-4637-971B-C12B7951F865}" type="slidenum">
              <a:rPr lang="es-ES_tradnl"/>
              <a:pPr fontAlgn="base">
                <a:spcBef>
                  <a:spcPct val="0"/>
                </a:spcBef>
                <a:spcAft>
                  <a:spcPct val="0"/>
                </a:spcAft>
                <a:defRPr/>
              </a:pPr>
              <a:t>‹#›</a:t>
            </a:fld>
            <a:endParaRPr lang="es-ES_tradnl" dirty="0"/>
          </a:p>
        </p:txBody>
      </p:sp>
      <p:sp>
        <p:nvSpPr>
          <p:cNvPr id="10" name="Footer Placeholder 10"/>
          <p:cNvSpPr>
            <a:spLocks noGrp="1"/>
          </p:cNvSpPr>
          <p:nvPr>
            <p:ph type="ftr" sz="quarter" idx="3"/>
          </p:nvPr>
        </p:nvSpPr>
        <p:spPr>
          <a:xfrm>
            <a:off x="835819" y="6554789"/>
            <a:ext cx="4677833" cy="142875"/>
          </a:xfrm>
          <a:prstGeom prst="rect">
            <a:avLst/>
          </a:prstGeom>
        </p:spPr>
        <p:txBody>
          <a:bodyPr vert="horz" wrap="square" lIns="0" tIns="0" rIns="0" bIns="0" numCol="1" anchor="t" anchorCtr="0" compatLnSpc="1">
            <a:prstTxWarp prst="textNoShape">
              <a:avLst/>
            </a:prstTxWarp>
            <a:noAutofit/>
          </a:bodyPr>
          <a:lstStyle>
            <a:lvl1pPr defTabSz="829841" eaLnBrk="1" hangingPunct="1">
              <a:lnSpc>
                <a:spcPts val="978"/>
              </a:lnSpc>
              <a:defRPr sz="814" dirty="0">
                <a:solidFill>
                  <a:srgbClr val="002776"/>
                </a:solidFill>
                <a:latin typeface="Arial"/>
                <a:cs typeface="Arial" charset="0"/>
              </a:defRPr>
            </a:lvl1pPr>
          </a:lstStyle>
          <a:p>
            <a:pPr fontAlgn="base">
              <a:spcBef>
                <a:spcPct val="0"/>
              </a:spcBef>
              <a:spcAft>
                <a:spcPct val="0"/>
              </a:spcAft>
              <a:defRPr/>
            </a:pPr>
            <a:endParaRPr lang="es-ES_tradnl"/>
          </a:p>
        </p:txBody>
      </p:sp>
      <p:sp>
        <p:nvSpPr>
          <p:cNvPr id="9" name="bmkCopyright"/>
          <p:cNvSpPr txBox="1">
            <a:spLocks/>
          </p:cNvSpPr>
          <p:nvPr/>
        </p:nvSpPr>
        <p:spPr>
          <a:xfrm>
            <a:off x="7794096" y="6594476"/>
            <a:ext cx="1779985" cy="111125"/>
          </a:xfrm>
          <a:prstGeom prst="rect">
            <a:avLst/>
          </a:prstGeom>
        </p:spPr>
        <p:txBody>
          <a:bodyPr wrap="none" lIns="0" tIns="0" rIns="0" bIns="0" anchor="b"/>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652" dirty="0" smtClean="0">
                <a:solidFill>
                  <a:srgbClr val="002776"/>
                </a:solidFill>
                <a:cs typeface="Arial" charset="0"/>
              </a:rPr>
              <a:t>© 2016 Deloitte, S.L.</a:t>
            </a:r>
            <a:endParaRPr lang="es-ES_tradnl" sz="652" dirty="0">
              <a:solidFill>
                <a:srgbClr val="002776"/>
              </a:solidFill>
              <a:cs typeface="Arial" charset="0"/>
            </a:endParaRPr>
          </a:p>
        </p:txBody>
      </p:sp>
      <p:pic>
        <p:nvPicPr>
          <p:cNvPr id="4103" name="Picture 7"/>
          <p:cNvPicPr>
            <a:picLocks noChangeAspect="1" noChangeArrowheads="1"/>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758900" y="115889"/>
            <a:ext cx="815181"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07886744"/>
      </p:ext>
    </p:extLst>
  </p:cSld>
  <p:clrMap bg1="lt1" tx1="dk1" bg2="lt2" tx2="dk2" accent1="accent1" accent2="accent2" accent3="accent3" accent4="accent4" accent5="accent5" accent6="accent6" hlink="hlink" folHlink="folHlink"/>
  <p:sldLayoutIdLst>
    <p:sldLayoutId id="2147485211" r:id="rId1"/>
    <p:sldLayoutId id="2147485212" r:id="rId2"/>
    <p:sldLayoutId id="2147485213" r:id="rId3"/>
    <p:sldLayoutId id="2147485214" r:id="rId4"/>
    <p:sldLayoutId id="2147485215" r:id="rId5"/>
    <p:sldLayoutId id="2147485216" r:id="rId6"/>
    <p:sldLayoutId id="2147485217" r:id="rId7"/>
  </p:sldLayoutIdLst>
  <p:timing>
    <p:tnLst>
      <p:par>
        <p:cTn id="1" dur="indefinite" restart="never" nodeType="tmRoot"/>
      </p:par>
    </p:tnLst>
  </p:timing>
  <p:hf hdr="0" ftr="0" dt="0"/>
  <p:txStyles>
    <p:titleStyle>
      <a:lvl1pPr algn="l" defTabSz="828675" rtl="0" fontAlgn="base">
        <a:spcBef>
          <a:spcPct val="0"/>
        </a:spcBef>
        <a:spcAft>
          <a:spcPct val="0"/>
        </a:spcAft>
        <a:defRPr sz="2000" b="1">
          <a:solidFill>
            <a:schemeClr val="tx2"/>
          </a:solidFill>
          <a:latin typeface="+mj-lt"/>
          <a:ea typeface="+mj-ea"/>
          <a:cs typeface="+mj-cs"/>
        </a:defRPr>
      </a:lvl1pPr>
      <a:lvl2pPr algn="l" defTabSz="828675" rtl="0" fontAlgn="base">
        <a:spcBef>
          <a:spcPct val="0"/>
        </a:spcBef>
        <a:spcAft>
          <a:spcPct val="0"/>
        </a:spcAft>
        <a:defRPr sz="2000" b="1">
          <a:solidFill>
            <a:schemeClr val="tx2"/>
          </a:solidFill>
          <a:latin typeface="Arial" charset="0"/>
        </a:defRPr>
      </a:lvl2pPr>
      <a:lvl3pPr algn="l" defTabSz="828675" rtl="0" fontAlgn="base">
        <a:spcBef>
          <a:spcPct val="0"/>
        </a:spcBef>
        <a:spcAft>
          <a:spcPct val="0"/>
        </a:spcAft>
        <a:defRPr sz="2000" b="1">
          <a:solidFill>
            <a:schemeClr val="tx2"/>
          </a:solidFill>
          <a:latin typeface="Arial" charset="0"/>
        </a:defRPr>
      </a:lvl3pPr>
      <a:lvl4pPr algn="l" defTabSz="828675" rtl="0" fontAlgn="base">
        <a:spcBef>
          <a:spcPct val="0"/>
        </a:spcBef>
        <a:spcAft>
          <a:spcPct val="0"/>
        </a:spcAft>
        <a:defRPr sz="2000" b="1">
          <a:solidFill>
            <a:schemeClr val="tx2"/>
          </a:solidFill>
          <a:latin typeface="Arial" charset="0"/>
        </a:defRPr>
      </a:lvl4pPr>
      <a:lvl5pPr algn="l" defTabSz="828675" rtl="0" fontAlgn="base">
        <a:spcBef>
          <a:spcPct val="0"/>
        </a:spcBef>
        <a:spcAft>
          <a:spcPct val="0"/>
        </a:spcAft>
        <a:defRPr sz="2000" b="1">
          <a:solidFill>
            <a:schemeClr val="tx2"/>
          </a:solidFill>
          <a:latin typeface="Arial" charset="0"/>
        </a:defRPr>
      </a:lvl5pPr>
      <a:lvl6pPr marL="372265" algn="l" defTabSz="829841" rtl="0" eaLnBrk="1" fontAlgn="base" hangingPunct="1">
        <a:spcBef>
          <a:spcPct val="0"/>
        </a:spcBef>
        <a:spcAft>
          <a:spcPct val="0"/>
        </a:spcAft>
        <a:defRPr sz="2036" b="1">
          <a:solidFill>
            <a:schemeClr val="tx2"/>
          </a:solidFill>
          <a:latin typeface="Arial" charset="0"/>
        </a:defRPr>
      </a:lvl6pPr>
      <a:lvl7pPr marL="744531" algn="l" defTabSz="829841" rtl="0" eaLnBrk="1" fontAlgn="base" hangingPunct="1">
        <a:spcBef>
          <a:spcPct val="0"/>
        </a:spcBef>
        <a:spcAft>
          <a:spcPct val="0"/>
        </a:spcAft>
        <a:defRPr sz="2036" b="1">
          <a:solidFill>
            <a:schemeClr val="tx2"/>
          </a:solidFill>
          <a:latin typeface="Arial" charset="0"/>
        </a:defRPr>
      </a:lvl7pPr>
      <a:lvl8pPr marL="1116796" algn="l" defTabSz="829841" rtl="0" eaLnBrk="1" fontAlgn="base" hangingPunct="1">
        <a:spcBef>
          <a:spcPct val="0"/>
        </a:spcBef>
        <a:spcAft>
          <a:spcPct val="0"/>
        </a:spcAft>
        <a:defRPr sz="2036" b="1">
          <a:solidFill>
            <a:schemeClr val="tx2"/>
          </a:solidFill>
          <a:latin typeface="Arial" charset="0"/>
        </a:defRPr>
      </a:lvl8pPr>
      <a:lvl9pPr marL="1489060" algn="l" defTabSz="829841" rtl="0" eaLnBrk="1" fontAlgn="base" hangingPunct="1">
        <a:spcBef>
          <a:spcPct val="0"/>
        </a:spcBef>
        <a:spcAft>
          <a:spcPct val="0"/>
        </a:spcAft>
        <a:defRPr sz="2036" b="1">
          <a:solidFill>
            <a:schemeClr val="tx2"/>
          </a:solidFill>
          <a:latin typeface="Arial" charset="0"/>
        </a:defRPr>
      </a:lvl9pPr>
    </p:titleStyle>
    <p:bodyStyle>
      <a:lvl1pPr algn="l" defTabSz="828675" rtl="0" fontAlgn="base">
        <a:spcBef>
          <a:spcPct val="0"/>
        </a:spcBef>
        <a:spcAft>
          <a:spcPts val="250"/>
        </a:spcAft>
        <a:buFont typeface="Arial" panose="020B0604020202020204" pitchFamily="34" charset="0"/>
        <a:defRPr sz="1600">
          <a:solidFill>
            <a:schemeClr val="tx2"/>
          </a:solidFill>
          <a:latin typeface="+mn-lt"/>
          <a:ea typeface="+mn-ea"/>
          <a:cs typeface="+mn-cs"/>
        </a:defRPr>
      </a:lvl1pPr>
      <a:lvl2pPr marL="146050" indent="-144463" algn="l" defTabSz="828675" rtl="0" fontAlgn="base">
        <a:spcBef>
          <a:spcPct val="0"/>
        </a:spcBef>
        <a:spcAft>
          <a:spcPts val="250"/>
        </a:spcAft>
        <a:buChar char="•"/>
        <a:defRPr sz="1600">
          <a:solidFill>
            <a:schemeClr val="tx2"/>
          </a:solidFill>
          <a:latin typeface="+mn-lt"/>
        </a:defRPr>
      </a:lvl2pPr>
      <a:lvl3pPr marL="292100" indent="-144463" algn="l" defTabSz="828675" rtl="0" fontAlgn="base">
        <a:spcBef>
          <a:spcPct val="0"/>
        </a:spcBef>
        <a:spcAft>
          <a:spcPts val="250"/>
        </a:spcAft>
        <a:buFont typeface="Arial" panose="020B0604020202020204" pitchFamily="34" charset="0"/>
        <a:buChar char="‒"/>
        <a:defRPr sz="1600">
          <a:solidFill>
            <a:schemeClr val="tx2"/>
          </a:solidFill>
          <a:latin typeface="+mn-lt"/>
        </a:defRPr>
      </a:lvl3pPr>
      <a:lvl4pPr marL="438150" indent="-144463" algn="l" defTabSz="828675" rtl="0" fontAlgn="base">
        <a:spcBef>
          <a:spcPct val="0"/>
        </a:spcBef>
        <a:spcAft>
          <a:spcPts val="488"/>
        </a:spcAft>
        <a:buChar char="•"/>
        <a:defRPr>
          <a:solidFill>
            <a:schemeClr val="tx2"/>
          </a:solidFill>
          <a:latin typeface="+mn-lt"/>
        </a:defRPr>
      </a:lvl4pPr>
      <a:lvl5pPr marL="584200" indent="-144463" algn="l" defTabSz="828675" rtl="0" fontAlgn="base">
        <a:spcBef>
          <a:spcPct val="0"/>
        </a:spcBef>
        <a:spcAft>
          <a:spcPts val="488"/>
        </a:spcAft>
        <a:buFont typeface="Arial" panose="020B0604020202020204" pitchFamily="34" charset="0"/>
        <a:buChar char="‒"/>
        <a:defRPr>
          <a:solidFill>
            <a:schemeClr val="tx2"/>
          </a:solidFill>
          <a:latin typeface="+mn-lt"/>
        </a:defRPr>
      </a:lvl5pPr>
      <a:lvl6pPr marL="956515" indent="-144770" algn="l" defTabSz="829841" rtl="0" eaLnBrk="1" fontAlgn="base" hangingPunct="1">
        <a:spcBef>
          <a:spcPct val="0"/>
        </a:spcBef>
        <a:spcAft>
          <a:spcPts val="488"/>
        </a:spcAft>
        <a:buFont typeface="Arial" charset="0"/>
        <a:buChar char="‒"/>
        <a:defRPr>
          <a:solidFill>
            <a:schemeClr val="tx2"/>
          </a:solidFill>
          <a:latin typeface="+mn-lt"/>
        </a:defRPr>
      </a:lvl6pPr>
      <a:lvl7pPr marL="1328780" indent="-144770" algn="l" defTabSz="829841" rtl="0" eaLnBrk="1" fontAlgn="base" hangingPunct="1">
        <a:spcBef>
          <a:spcPct val="0"/>
        </a:spcBef>
        <a:spcAft>
          <a:spcPts val="488"/>
        </a:spcAft>
        <a:buFont typeface="Arial" charset="0"/>
        <a:buChar char="‒"/>
        <a:defRPr>
          <a:solidFill>
            <a:schemeClr val="tx2"/>
          </a:solidFill>
          <a:latin typeface="+mn-lt"/>
        </a:defRPr>
      </a:lvl7pPr>
      <a:lvl8pPr marL="1701045" indent="-144770" algn="l" defTabSz="829841" rtl="0" eaLnBrk="1" fontAlgn="base" hangingPunct="1">
        <a:spcBef>
          <a:spcPct val="0"/>
        </a:spcBef>
        <a:spcAft>
          <a:spcPts val="488"/>
        </a:spcAft>
        <a:buFont typeface="Arial" charset="0"/>
        <a:buChar char="‒"/>
        <a:defRPr>
          <a:solidFill>
            <a:schemeClr val="tx2"/>
          </a:solidFill>
          <a:latin typeface="+mn-lt"/>
        </a:defRPr>
      </a:lvl8pPr>
      <a:lvl9pPr marL="2073310" indent="-144770" algn="l" defTabSz="829841" rtl="0" eaLnBrk="1" fontAlgn="base" hangingPunct="1">
        <a:spcBef>
          <a:spcPct val="0"/>
        </a:spcBef>
        <a:spcAft>
          <a:spcPts val="488"/>
        </a:spcAft>
        <a:buFont typeface="Arial" charset="0"/>
        <a:buChar char="‒"/>
        <a:defRPr>
          <a:solidFill>
            <a:schemeClr val="tx2"/>
          </a:solidFill>
          <a:latin typeface="+mn-lt"/>
        </a:defRPr>
      </a:lvl9pPr>
    </p:bodyStyle>
    <p:otherStyle>
      <a:defPPr>
        <a:defRPr lang="es-ES"/>
      </a:defPPr>
      <a:lvl1pPr marL="0" algn="l" defTabSz="744531" rtl="0" eaLnBrk="1" latinLnBrk="0" hangingPunct="1">
        <a:defRPr sz="1466" kern="1200">
          <a:solidFill>
            <a:schemeClr val="tx1"/>
          </a:solidFill>
          <a:latin typeface="+mn-lt"/>
          <a:ea typeface="+mn-ea"/>
          <a:cs typeface="+mn-cs"/>
        </a:defRPr>
      </a:lvl1pPr>
      <a:lvl2pPr marL="372265" algn="l" defTabSz="744531" rtl="0" eaLnBrk="1" latinLnBrk="0" hangingPunct="1">
        <a:defRPr sz="1466" kern="1200">
          <a:solidFill>
            <a:schemeClr val="tx1"/>
          </a:solidFill>
          <a:latin typeface="+mn-lt"/>
          <a:ea typeface="+mn-ea"/>
          <a:cs typeface="+mn-cs"/>
        </a:defRPr>
      </a:lvl2pPr>
      <a:lvl3pPr marL="744531" algn="l" defTabSz="744531" rtl="0" eaLnBrk="1" latinLnBrk="0" hangingPunct="1">
        <a:defRPr sz="1466" kern="1200">
          <a:solidFill>
            <a:schemeClr val="tx1"/>
          </a:solidFill>
          <a:latin typeface="+mn-lt"/>
          <a:ea typeface="+mn-ea"/>
          <a:cs typeface="+mn-cs"/>
        </a:defRPr>
      </a:lvl3pPr>
      <a:lvl4pPr marL="1116796" algn="l" defTabSz="744531" rtl="0" eaLnBrk="1" latinLnBrk="0" hangingPunct="1">
        <a:defRPr sz="1466" kern="1200">
          <a:solidFill>
            <a:schemeClr val="tx1"/>
          </a:solidFill>
          <a:latin typeface="+mn-lt"/>
          <a:ea typeface="+mn-ea"/>
          <a:cs typeface="+mn-cs"/>
        </a:defRPr>
      </a:lvl4pPr>
      <a:lvl5pPr marL="1489060" algn="l" defTabSz="744531" rtl="0" eaLnBrk="1" latinLnBrk="0" hangingPunct="1">
        <a:defRPr sz="1466" kern="1200">
          <a:solidFill>
            <a:schemeClr val="tx1"/>
          </a:solidFill>
          <a:latin typeface="+mn-lt"/>
          <a:ea typeface="+mn-ea"/>
          <a:cs typeface="+mn-cs"/>
        </a:defRPr>
      </a:lvl5pPr>
      <a:lvl6pPr marL="1861325" algn="l" defTabSz="744531" rtl="0" eaLnBrk="1" latinLnBrk="0" hangingPunct="1">
        <a:defRPr sz="1466" kern="1200">
          <a:solidFill>
            <a:schemeClr val="tx1"/>
          </a:solidFill>
          <a:latin typeface="+mn-lt"/>
          <a:ea typeface="+mn-ea"/>
          <a:cs typeface="+mn-cs"/>
        </a:defRPr>
      </a:lvl6pPr>
      <a:lvl7pPr marL="2233591" algn="l" defTabSz="744531" rtl="0" eaLnBrk="1" latinLnBrk="0" hangingPunct="1">
        <a:defRPr sz="1466" kern="1200">
          <a:solidFill>
            <a:schemeClr val="tx1"/>
          </a:solidFill>
          <a:latin typeface="+mn-lt"/>
          <a:ea typeface="+mn-ea"/>
          <a:cs typeface="+mn-cs"/>
        </a:defRPr>
      </a:lvl7pPr>
      <a:lvl8pPr marL="2605856" algn="l" defTabSz="744531" rtl="0" eaLnBrk="1" latinLnBrk="0" hangingPunct="1">
        <a:defRPr sz="1466" kern="1200">
          <a:solidFill>
            <a:schemeClr val="tx1"/>
          </a:solidFill>
          <a:latin typeface="+mn-lt"/>
          <a:ea typeface="+mn-ea"/>
          <a:cs typeface="+mn-cs"/>
        </a:defRPr>
      </a:lvl8pPr>
      <a:lvl9pPr marL="2978122" algn="l" defTabSz="744531" rtl="0" eaLnBrk="1" latinLnBrk="0" hangingPunct="1">
        <a:defRPr sz="1466"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10"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4097086065"/>
      </p:ext>
    </p:extLst>
  </p:cSld>
  <p:clrMap bg1="lt1" tx1="dk1" bg2="lt2" tx2="dk2" accent1="accent1" accent2="accent2" accent3="accent3" accent4="accent4" accent5="accent5" accent6="accent6" hlink="hlink" folHlink="folHlink"/>
  <p:sldLayoutIdLst>
    <p:sldLayoutId id="2147485219" r:id="rId1"/>
    <p:sldLayoutId id="2147485220" r:id="rId2"/>
    <p:sldLayoutId id="2147485221" r:id="rId3"/>
    <p:sldLayoutId id="2147485222" r:id="rId4"/>
    <p:sldLayoutId id="2147485223" r:id="rId5"/>
    <p:sldLayoutId id="2147485224" r:id="rId6"/>
    <p:sldLayoutId id="2147485225" r:id="rId7"/>
    <p:sldLayoutId id="2147485226" r:id="rId8"/>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0"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316703943"/>
      </p:ext>
    </p:extLst>
  </p:cSld>
  <p:clrMap bg1="lt1" tx1="dk1" bg2="lt2" tx2="dk2" accent1="accent1" accent2="accent2" accent3="accent3" accent4="accent4" accent5="accent5" accent6="accent6" hlink="hlink" folHlink="folHlink"/>
  <p:sldLayoutIdLst>
    <p:sldLayoutId id="2147485228" r:id="rId1"/>
    <p:sldLayoutId id="2147485229" r:id="rId2"/>
    <p:sldLayoutId id="2147485230" r:id="rId3"/>
    <p:sldLayoutId id="2147485231" r:id="rId4"/>
    <p:sldLayoutId id="2147485232" r:id="rId5"/>
    <p:sldLayoutId id="2147485233" r:id="rId6"/>
    <p:sldLayoutId id="2147485234" r:id="rId7"/>
    <p:sldLayoutId id="2147485235" r:id="rId8"/>
    <p:sldLayoutId id="2147485236" r:id="rId9"/>
    <p:sldLayoutId id="2147485237" r:id="rId10"/>
    <p:sldLayoutId id="2147485238" r:id="rId11"/>
    <p:sldLayoutId id="2147485239" r:id="rId12"/>
    <p:sldLayoutId id="2147485240" r:id="rId13"/>
    <p:sldLayoutId id="2147485241" r:id="rId14"/>
    <p:sldLayoutId id="2147485242" r:id="rId15"/>
    <p:sldLayoutId id="2147485243" r:id="rId16"/>
    <p:sldLayoutId id="2147485244" r:id="rId17"/>
    <p:sldLayoutId id="2147485245" r:id="rId18"/>
    <p:sldLayoutId id="2147485246" r:id="rId19"/>
    <p:sldLayoutId id="2147485247" r:id="rId20"/>
    <p:sldLayoutId id="2147485248" r:id="rId21"/>
    <p:sldLayoutId id="2147485249" r:id="rId22"/>
    <p:sldLayoutId id="2147485250" r:id="rId23"/>
    <p:sldLayoutId id="2147485251" r:id="rId24"/>
    <p:sldLayoutId id="2147485252" r:id="rId25"/>
    <p:sldLayoutId id="2147485253" r:id="rId26"/>
    <p:sldLayoutId id="2147485254" r:id="rId27"/>
    <p:sldLayoutId id="2147485255" r:id="rId28"/>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7459" name="Title Placeholder 1"/>
          <p:cNvSpPr>
            <a:spLocks noGrp="1"/>
          </p:cNvSpPr>
          <p:nvPr>
            <p:ph type="title"/>
          </p:nvPr>
        </p:nvSpPr>
        <p:spPr bwMode="auto">
          <a:xfrm>
            <a:off x="442388" y="350114"/>
            <a:ext cx="9124399" cy="6302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147460" name="Text Placeholder 2"/>
          <p:cNvSpPr>
            <a:spLocks noGrp="1"/>
          </p:cNvSpPr>
          <p:nvPr>
            <p:ph type="body" idx="1"/>
          </p:nvPr>
        </p:nvSpPr>
        <p:spPr bwMode="auto">
          <a:xfrm>
            <a:off x="439260" y="1190382"/>
            <a:ext cx="9124399" cy="52194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smtClean="0"/>
          </a:p>
        </p:txBody>
      </p:sp>
      <p:sp>
        <p:nvSpPr>
          <p:cNvPr id="7" name="Slide Number Placeholder 9"/>
          <p:cNvSpPr>
            <a:spLocks noGrp="1"/>
          </p:cNvSpPr>
          <p:nvPr>
            <p:ph type="sldNum" sz="quarter" idx="4"/>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b="1">
                <a:solidFill>
                  <a:schemeClr val="tx2"/>
                </a:solidFill>
              </a:defRPr>
            </a:lvl1pPr>
          </a:lstStyle>
          <a:p>
            <a:pPr fontAlgn="base">
              <a:spcBef>
                <a:spcPct val="0"/>
              </a:spcBef>
              <a:spcAft>
                <a:spcPct val="0"/>
              </a:spcAft>
            </a:pPr>
            <a:fld id="{9935F0BD-0F90-47B1-8F0C-76BF3802F7AA}" type="slidenum">
              <a:rPr lang="es-ES_tradnl" smtClean="0">
                <a:solidFill>
                  <a:srgbClr val="002776"/>
                </a:solidFill>
                <a:cs typeface="Arial" charset="0"/>
              </a:rPr>
              <a:pPr fontAlgn="base">
                <a:spcBef>
                  <a:spcPct val="0"/>
                </a:spcBef>
                <a:spcAft>
                  <a:spcPct val="0"/>
                </a:spcAft>
              </a:pPr>
              <a:t>‹#›</a:t>
            </a:fld>
            <a:endParaRPr lang="es-ES_tradnl" dirty="0">
              <a:solidFill>
                <a:srgbClr val="002776"/>
              </a:solidFill>
              <a:cs typeface="Arial" charset="0"/>
            </a:endParaRPr>
          </a:p>
        </p:txBody>
      </p:sp>
      <p:sp>
        <p:nvSpPr>
          <p:cNvPr id="10" name="Footer Placeholder 10"/>
          <p:cNvSpPr>
            <a:spLocks noGrp="1"/>
          </p:cNvSpPr>
          <p:nvPr>
            <p:ph type="ftr" sz="quarter" idx="3"/>
          </p:nvPr>
        </p:nvSpPr>
        <p:spPr>
          <a:xfrm>
            <a:off x="836313" y="6554103"/>
            <a:ext cx="4677095" cy="144247"/>
          </a:xfrm>
          <a:prstGeom prst="rect">
            <a:avLst/>
          </a:prstGeom>
        </p:spPr>
        <p:txBody>
          <a:bodyPr vert="horz" wrap="square" lIns="0" tIns="0" rIns="0" bIns="0" numCol="1" anchor="t" anchorCtr="0" compatLnSpc="1">
            <a:prstTxWarp prst="textNoShape">
              <a:avLst/>
            </a:prstTxWarp>
            <a:noAutofit/>
          </a:bodyPr>
          <a:lstStyle>
            <a:lvl1pPr defTabSz="898972">
              <a:lnSpc>
                <a:spcPts val="1059"/>
              </a:lnSpc>
              <a:defRPr sz="882">
                <a:solidFill>
                  <a:schemeClr val="tx2"/>
                </a:solidFill>
              </a:defRPr>
            </a:lvl1pPr>
          </a:lstStyle>
          <a:p>
            <a:pPr fontAlgn="base">
              <a:spcBef>
                <a:spcPct val="0"/>
              </a:spcBef>
              <a:spcAft>
                <a:spcPct val="0"/>
              </a:spcAft>
            </a:pPr>
            <a:endParaRPr lang="es-ES_tradnl" dirty="0">
              <a:solidFill>
                <a:srgbClr val="002776"/>
              </a:solidFill>
              <a:cs typeface="Arial" charset="0"/>
            </a:endParaRPr>
          </a:p>
        </p:txBody>
      </p:sp>
      <p:sp>
        <p:nvSpPr>
          <p:cNvPr id="9"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_tradnl" sz="706" dirty="0" smtClean="0">
                <a:solidFill>
                  <a:srgbClr val="002776"/>
                </a:solidFill>
                <a:cs typeface="Arial" charset="0"/>
              </a:rPr>
              <a:t>© 2016 Deloitte, S.L.</a:t>
            </a:r>
            <a:endParaRPr lang="es-ES_tradnl" sz="706" dirty="0">
              <a:solidFill>
                <a:srgbClr val="002776"/>
              </a:solidFill>
              <a:cs typeface="Arial" charset="0"/>
            </a:endParaRPr>
          </a:p>
        </p:txBody>
      </p:sp>
      <p:pic>
        <p:nvPicPr>
          <p:cNvPr id="8" name="Picture 7"/>
          <p:cNvPicPr/>
          <p:nvPr userDrawn="1"/>
        </p:nvPicPr>
        <p:blipFill>
          <a:blip r:embed="rId9" cstate="print">
            <a:extLst>
              <a:ext uri="{28A0092B-C50C-407E-A947-70E740481C1C}">
                <a14:useLocalDpi xmlns:a14="http://schemas.microsoft.com/office/drawing/2010/main" val="0"/>
              </a:ext>
            </a:extLst>
          </a:blip>
          <a:srcRect/>
          <a:stretch>
            <a:fillRect/>
          </a:stretch>
        </p:blipFill>
        <p:spPr bwMode="auto">
          <a:xfrm>
            <a:off x="8962130" y="141070"/>
            <a:ext cx="815406" cy="407610"/>
          </a:xfrm>
          <a:prstGeom prst="rect">
            <a:avLst/>
          </a:prstGeom>
          <a:noFill/>
          <a:ln>
            <a:noFill/>
          </a:ln>
        </p:spPr>
      </p:pic>
    </p:spTree>
    <p:extLst>
      <p:ext uri="{BB962C8B-B14F-4D97-AF65-F5344CB8AC3E}">
        <p14:creationId xmlns:p14="http://schemas.microsoft.com/office/powerpoint/2010/main" val="2729658038"/>
      </p:ext>
    </p:extLst>
  </p:cSld>
  <p:clrMap bg1="lt1" tx1="dk1" bg2="lt2" tx2="dk2" accent1="accent1" accent2="accent2" accent3="accent3" accent4="accent4" accent5="accent5" accent6="accent6" hlink="hlink" folHlink="folHlink"/>
  <p:sldLayoutIdLst>
    <p:sldLayoutId id="2147485257" r:id="rId1"/>
    <p:sldLayoutId id="2147485258" r:id="rId2"/>
    <p:sldLayoutId id="2147485259" r:id="rId3"/>
    <p:sldLayoutId id="2147485260" r:id="rId4"/>
    <p:sldLayoutId id="2147485261" r:id="rId5"/>
    <p:sldLayoutId id="2147485262" r:id="rId6"/>
    <p:sldLayoutId id="2147485263" r:id="rId7"/>
  </p:sldLayoutIdLst>
  <p:timing>
    <p:tnLst>
      <p:par>
        <p:cTn id="1" dur="indefinite" restart="never" nodeType="tmRoot"/>
      </p:par>
    </p:tnLst>
  </p:timing>
  <p:hf hdr="0" ftr="0" dt="0"/>
  <p:txStyles>
    <p:titleStyle>
      <a:lvl1pPr algn="l" defTabSz="898972" rtl="0" eaLnBrk="1" fontAlgn="base" hangingPunct="1">
        <a:spcBef>
          <a:spcPct val="0"/>
        </a:spcBef>
        <a:spcAft>
          <a:spcPct val="0"/>
        </a:spcAft>
        <a:defRPr sz="2206" b="1">
          <a:solidFill>
            <a:schemeClr val="tx2"/>
          </a:solidFill>
          <a:latin typeface="+mj-lt"/>
          <a:ea typeface="+mj-ea"/>
          <a:cs typeface="+mj-cs"/>
        </a:defRPr>
      </a:lvl1pPr>
      <a:lvl2pPr algn="l" defTabSz="898972" rtl="0" eaLnBrk="1" fontAlgn="base" hangingPunct="1">
        <a:spcBef>
          <a:spcPct val="0"/>
        </a:spcBef>
        <a:spcAft>
          <a:spcPct val="0"/>
        </a:spcAft>
        <a:defRPr sz="2206" b="1">
          <a:solidFill>
            <a:schemeClr val="tx2"/>
          </a:solidFill>
          <a:latin typeface="Arial" charset="0"/>
        </a:defRPr>
      </a:lvl2pPr>
      <a:lvl3pPr algn="l" defTabSz="898972" rtl="0" eaLnBrk="1" fontAlgn="base" hangingPunct="1">
        <a:spcBef>
          <a:spcPct val="0"/>
        </a:spcBef>
        <a:spcAft>
          <a:spcPct val="0"/>
        </a:spcAft>
        <a:defRPr sz="2206" b="1">
          <a:solidFill>
            <a:schemeClr val="tx2"/>
          </a:solidFill>
          <a:latin typeface="Arial" charset="0"/>
        </a:defRPr>
      </a:lvl3pPr>
      <a:lvl4pPr algn="l" defTabSz="898972" rtl="0" eaLnBrk="1" fontAlgn="base" hangingPunct="1">
        <a:spcBef>
          <a:spcPct val="0"/>
        </a:spcBef>
        <a:spcAft>
          <a:spcPct val="0"/>
        </a:spcAft>
        <a:defRPr sz="2206" b="1">
          <a:solidFill>
            <a:schemeClr val="tx2"/>
          </a:solidFill>
          <a:latin typeface="Arial" charset="0"/>
        </a:defRPr>
      </a:lvl4pPr>
      <a:lvl5pPr algn="l" defTabSz="898972" rtl="0" eaLnBrk="1" fontAlgn="base" hangingPunct="1">
        <a:spcBef>
          <a:spcPct val="0"/>
        </a:spcBef>
        <a:spcAft>
          <a:spcPct val="0"/>
        </a:spcAft>
        <a:defRPr sz="2206" b="1">
          <a:solidFill>
            <a:schemeClr val="tx2"/>
          </a:solidFill>
          <a:latin typeface="Arial" charset="0"/>
        </a:defRPr>
      </a:lvl5pPr>
      <a:lvl6pPr marL="403277" algn="l" defTabSz="898972" rtl="0" eaLnBrk="1" fontAlgn="base" hangingPunct="1">
        <a:spcBef>
          <a:spcPct val="0"/>
        </a:spcBef>
        <a:spcAft>
          <a:spcPct val="0"/>
        </a:spcAft>
        <a:defRPr sz="2206" b="1">
          <a:solidFill>
            <a:schemeClr val="tx2"/>
          </a:solidFill>
          <a:latin typeface="Arial" charset="0"/>
        </a:defRPr>
      </a:lvl6pPr>
      <a:lvl7pPr marL="806555" algn="l" defTabSz="898972" rtl="0" eaLnBrk="1" fontAlgn="base" hangingPunct="1">
        <a:spcBef>
          <a:spcPct val="0"/>
        </a:spcBef>
        <a:spcAft>
          <a:spcPct val="0"/>
        </a:spcAft>
        <a:defRPr sz="2206" b="1">
          <a:solidFill>
            <a:schemeClr val="tx2"/>
          </a:solidFill>
          <a:latin typeface="Arial" charset="0"/>
        </a:defRPr>
      </a:lvl7pPr>
      <a:lvl8pPr marL="1209832" algn="l" defTabSz="898972" rtl="0" eaLnBrk="1" fontAlgn="base" hangingPunct="1">
        <a:spcBef>
          <a:spcPct val="0"/>
        </a:spcBef>
        <a:spcAft>
          <a:spcPct val="0"/>
        </a:spcAft>
        <a:defRPr sz="2206" b="1">
          <a:solidFill>
            <a:schemeClr val="tx2"/>
          </a:solidFill>
          <a:latin typeface="Arial" charset="0"/>
        </a:defRPr>
      </a:lvl8pPr>
      <a:lvl9pPr marL="1613108" algn="l" defTabSz="898972" rtl="0" eaLnBrk="1" fontAlgn="base" hangingPunct="1">
        <a:spcBef>
          <a:spcPct val="0"/>
        </a:spcBef>
        <a:spcAft>
          <a:spcPct val="0"/>
        </a:spcAft>
        <a:defRPr sz="2206" b="1">
          <a:solidFill>
            <a:schemeClr val="tx2"/>
          </a:solidFill>
          <a:latin typeface="Arial" charset="0"/>
        </a:defRPr>
      </a:lvl9pPr>
    </p:titleStyle>
    <p:bodyStyle>
      <a:lvl1pPr algn="l" defTabSz="898972" rtl="0" eaLnBrk="1" fontAlgn="base" hangingPunct="1">
        <a:spcBef>
          <a:spcPct val="0"/>
        </a:spcBef>
        <a:spcAft>
          <a:spcPts val="265"/>
        </a:spcAft>
        <a:buFont typeface="Arial" charset="0"/>
        <a:defRPr sz="1764">
          <a:solidFill>
            <a:schemeClr val="tx2"/>
          </a:solidFill>
          <a:latin typeface="+mn-lt"/>
          <a:ea typeface="+mn-ea"/>
          <a:cs typeface="+mn-cs"/>
        </a:defRPr>
      </a:lvl1pPr>
      <a:lvl2pPr marL="158231" indent="-156830" algn="l" defTabSz="898972" rtl="0" eaLnBrk="1" fontAlgn="base" hangingPunct="1">
        <a:spcBef>
          <a:spcPct val="0"/>
        </a:spcBef>
        <a:spcAft>
          <a:spcPts val="265"/>
        </a:spcAft>
        <a:buChar char="•"/>
        <a:defRPr sz="1764">
          <a:solidFill>
            <a:schemeClr val="tx2"/>
          </a:solidFill>
          <a:latin typeface="+mn-lt"/>
        </a:defRPr>
      </a:lvl2pPr>
      <a:lvl3pPr marL="316461" indent="-156830" algn="l" defTabSz="898972" rtl="0" eaLnBrk="1" fontAlgn="base" hangingPunct="1">
        <a:spcBef>
          <a:spcPct val="0"/>
        </a:spcBef>
        <a:spcAft>
          <a:spcPts val="265"/>
        </a:spcAft>
        <a:buFont typeface="Arial" charset="0"/>
        <a:buChar char="‒"/>
        <a:defRPr sz="1764">
          <a:solidFill>
            <a:schemeClr val="tx2"/>
          </a:solidFill>
          <a:latin typeface="+mn-lt"/>
        </a:defRPr>
      </a:lvl3pPr>
      <a:lvl4pPr marL="474692" indent="-156830" algn="l" defTabSz="898972" rtl="0" eaLnBrk="1" fontAlgn="base" hangingPunct="1">
        <a:spcBef>
          <a:spcPct val="0"/>
        </a:spcBef>
        <a:spcAft>
          <a:spcPts val="529"/>
        </a:spcAft>
        <a:buChar char="•"/>
        <a:defRPr>
          <a:solidFill>
            <a:schemeClr val="tx2"/>
          </a:solidFill>
          <a:latin typeface="+mn-lt"/>
        </a:defRPr>
      </a:lvl4pPr>
      <a:lvl5pPr marL="632921" indent="-156830" algn="l" defTabSz="898972" rtl="0" eaLnBrk="1" fontAlgn="base" hangingPunct="1">
        <a:spcBef>
          <a:spcPct val="0"/>
        </a:spcBef>
        <a:spcAft>
          <a:spcPts val="529"/>
        </a:spcAft>
        <a:buFont typeface="Arial" charset="0"/>
        <a:buChar char="‒"/>
        <a:defRPr>
          <a:solidFill>
            <a:schemeClr val="tx2"/>
          </a:solidFill>
          <a:latin typeface="+mn-lt"/>
        </a:defRPr>
      </a:lvl5pPr>
      <a:lvl6pPr marL="1036199" indent="-156830" algn="l" defTabSz="898972" rtl="0" eaLnBrk="1" fontAlgn="base" hangingPunct="1">
        <a:spcBef>
          <a:spcPct val="0"/>
        </a:spcBef>
        <a:spcAft>
          <a:spcPts val="529"/>
        </a:spcAft>
        <a:buFont typeface="Arial" charset="0"/>
        <a:buChar char="‒"/>
        <a:defRPr>
          <a:solidFill>
            <a:schemeClr val="tx2"/>
          </a:solidFill>
          <a:latin typeface="+mn-lt"/>
        </a:defRPr>
      </a:lvl6pPr>
      <a:lvl7pPr marL="1439476" indent="-156830" algn="l" defTabSz="898972" rtl="0" eaLnBrk="1" fontAlgn="base" hangingPunct="1">
        <a:spcBef>
          <a:spcPct val="0"/>
        </a:spcBef>
        <a:spcAft>
          <a:spcPts val="529"/>
        </a:spcAft>
        <a:buFont typeface="Arial" charset="0"/>
        <a:buChar char="‒"/>
        <a:defRPr>
          <a:solidFill>
            <a:schemeClr val="tx2"/>
          </a:solidFill>
          <a:latin typeface="+mn-lt"/>
        </a:defRPr>
      </a:lvl7pPr>
      <a:lvl8pPr marL="1842753" indent="-156830" algn="l" defTabSz="898972" rtl="0" eaLnBrk="1" fontAlgn="base" hangingPunct="1">
        <a:spcBef>
          <a:spcPct val="0"/>
        </a:spcBef>
        <a:spcAft>
          <a:spcPts val="529"/>
        </a:spcAft>
        <a:buFont typeface="Arial" charset="0"/>
        <a:buChar char="‒"/>
        <a:defRPr>
          <a:solidFill>
            <a:schemeClr val="tx2"/>
          </a:solidFill>
          <a:latin typeface="+mn-lt"/>
        </a:defRPr>
      </a:lvl8pPr>
      <a:lvl9pPr marL="2246030" indent="-156830" algn="l" defTabSz="898972" rtl="0" eaLnBrk="1" fontAlgn="base" hangingPunct="1">
        <a:spcBef>
          <a:spcPct val="0"/>
        </a:spcBef>
        <a:spcAft>
          <a:spcPts val="529"/>
        </a:spcAft>
        <a:buFont typeface="Arial" charset="0"/>
        <a:buChar char="‒"/>
        <a:defRPr>
          <a:solidFill>
            <a:schemeClr val="tx2"/>
          </a:solidFill>
          <a:latin typeface="+mn-lt"/>
        </a:defRPr>
      </a:lvl9pPr>
    </p:bodyStyle>
    <p:otherStyle>
      <a:defPPr>
        <a:defRPr lang="es-ES"/>
      </a:defPPr>
      <a:lvl1pPr marL="0" algn="l" defTabSz="806555" rtl="0" eaLnBrk="1" latinLnBrk="0" hangingPunct="1">
        <a:defRPr sz="1588" kern="1200">
          <a:solidFill>
            <a:schemeClr val="tx1"/>
          </a:solidFill>
          <a:latin typeface="+mn-lt"/>
          <a:ea typeface="+mn-ea"/>
          <a:cs typeface="+mn-cs"/>
        </a:defRPr>
      </a:lvl1pPr>
      <a:lvl2pPr marL="403277" algn="l" defTabSz="806555" rtl="0" eaLnBrk="1" latinLnBrk="0" hangingPunct="1">
        <a:defRPr sz="1588" kern="1200">
          <a:solidFill>
            <a:schemeClr val="tx1"/>
          </a:solidFill>
          <a:latin typeface="+mn-lt"/>
          <a:ea typeface="+mn-ea"/>
          <a:cs typeface="+mn-cs"/>
        </a:defRPr>
      </a:lvl2pPr>
      <a:lvl3pPr marL="806555" algn="l" defTabSz="806555" rtl="0" eaLnBrk="1" latinLnBrk="0" hangingPunct="1">
        <a:defRPr sz="1588" kern="1200">
          <a:solidFill>
            <a:schemeClr val="tx1"/>
          </a:solidFill>
          <a:latin typeface="+mn-lt"/>
          <a:ea typeface="+mn-ea"/>
          <a:cs typeface="+mn-cs"/>
        </a:defRPr>
      </a:lvl3pPr>
      <a:lvl4pPr marL="1209832" algn="l" defTabSz="806555" rtl="0" eaLnBrk="1" latinLnBrk="0" hangingPunct="1">
        <a:defRPr sz="1588" kern="1200">
          <a:solidFill>
            <a:schemeClr val="tx1"/>
          </a:solidFill>
          <a:latin typeface="+mn-lt"/>
          <a:ea typeface="+mn-ea"/>
          <a:cs typeface="+mn-cs"/>
        </a:defRPr>
      </a:lvl4pPr>
      <a:lvl5pPr marL="1613108" algn="l" defTabSz="806555" rtl="0" eaLnBrk="1" latinLnBrk="0" hangingPunct="1">
        <a:defRPr sz="1588" kern="1200">
          <a:solidFill>
            <a:schemeClr val="tx1"/>
          </a:solidFill>
          <a:latin typeface="+mn-lt"/>
          <a:ea typeface="+mn-ea"/>
          <a:cs typeface="+mn-cs"/>
        </a:defRPr>
      </a:lvl5pPr>
      <a:lvl6pPr marL="2016385" algn="l" defTabSz="806555" rtl="0" eaLnBrk="1" latinLnBrk="0" hangingPunct="1">
        <a:defRPr sz="1588" kern="1200">
          <a:solidFill>
            <a:schemeClr val="tx1"/>
          </a:solidFill>
          <a:latin typeface="+mn-lt"/>
          <a:ea typeface="+mn-ea"/>
          <a:cs typeface="+mn-cs"/>
        </a:defRPr>
      </a:lvl6pPr>
      <a:lvl7pPr marL="2419663" algn="l" defTabSz="806555" rtl="0" eaLnBrk="1" latinLnBrk="0" hangingPunct="1">
        <a:defRPr sz="1588" kern="1200">
          <a:solidFill>
            <a:schemeClr val="tx1"/>
          </a:solidFill>
          <a:latin typeface="+mn-lt"/>
          <a:ea typeface="+mn-ea"/>
          <a:cs typeface="+mn-cs"/>
        </a:defRPr>
      </a:lvl7pPr>
      <a:lvl8pPr marL="2822940" algn="l" defTabSz="806555" rtl="0" eaLnBrk="1" latinLnBrk="0" hangingPunct="1">
        <a:defRPr sz="1588" kern="1200">
          <a:solidFill>
            <a:schemeClr val="tx1"/>
          </a:solidFill>
          <a:latin typeface="+mn-lt"/>
          <a:ea typeface="+mn-ea"/>
          <a:cs typeface="+mn-cs"/>
        </a:defRPr>
      </a:lvl8pPr>
      <a:lvl9pPr marL="3226218" algn="l" defTabSz="806555" rtl="0" eaLnBrk="1" latinLnBrk="0" hangingPunct="1">
        <a:defRPr sz="1588"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9" cstate="email">
            <a:extLst>
              <a:ext uri="{28A0092B-C50C-407E-A947-70E740481C1C}">
                <a14:useLocalDpi xmlns:a14="http://schemas.microsoft.com/office/drawing/2010/main"/>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471713562"/>
      </p:ext>
    </p:extLst>
  </p:cSld>
  <p:clrMap bg1="lt1" tx1="dk1" bg2="lt2" tx2="dk2" accent1="accent1" accent2="accent2" accent3="accent3" accent4="accent4" accent5="accent5" accent6="accent6" hlink="hlink" folHlink="folHlink"/>
  <p:sldLayoutIdLst>
    <p:sldLayoutId id="2147485265" r:id="rId1"/>
    <p:sldLayoutId id="2147485266" r:id="rId2"/>
    <p:sldLayoutId id="2147485267" r:id="rId3"/>
    <p:sldLayoutId id="2147485268" r:id="rId4"/>
    <p:sldLayoutId id="2147485269" r:id="rId5"/>
    <p:sldLayoutId id="2147485270" r:id="rId6"/>
    <p:sldLayoutId id="2147485271" r:id="rId7"/>
    <p:sldLayoutId id="2147485272" r:id="rId8"/>
    <p:sldLayoutId id="2147485273" r:id="rId9"/>
    <p:sldLayoutId id="2147485274" r:id="rId10"/>
    <p:sldLayoutId id="2147485275" r:id="rId11"/>
    <p:sldLayoutId id="2147485276" r:id="rId12"/>
    <p:sldLayoutId id="2147485277" r:id="rId13"/>
    <p:sldLayoutId id="2147485278" r:id="rId14"/>
    <p:sldLayoutId id="2147485279" r:id="rId15"/>
    <p:sldLayoutId id="2147485280" r:id="rId16"/>
    <p:sldLayoutId id="2147485281" r:id="rId17"/>
    <p:sldLayoutId id="2147485282" r:id="rId18"/>
    <p:sldLayoutId id="2147485283" r:id="rId19"/>
    <p:sldLayoutId id="2147485284" r:id="rId20"/>
    <p:sldLayoutId id="2147485285" r:id="rId21"/>
    <p:sldLayoutId id="2147485286" r:id="rId22"/>
    <p:sldLayoutId id="2147485287" r:id="rId23"/>
    <p:sldLayoutId id="2147485288" r:id="rId24"/>
    <p:sldLayoutId id="2147485289" r:id="rId25"/>
    <p:sldLayoutId id="2147485290" r:id="rId26"/>
    <p:sldLayoutId id="2147485291" r:id="rId27"/>
    <p:sldLayoutId id="2147485292" r:id="rId28"/>
    <p:sldLayoutId id="2147485340" r:id="rId29"/>
    <p:sldLayoutId id="2147485341" r:id="rId30"/>
    <p:sldLayoutId id="2147485342" r:id="rId31"/>
    <p:sldLayoutId id="2147485343" r:id="rId32"/>
    <p:sldLayoutId id="2147485344" r:id="rId33"/>
    <p:sldLayoutId id="2147485345" r:id="rId34"/>
    <p:sldLayoutId id="2147485346" r:id="rId35"/>
    <p:sldLayoutId id="2147485347" r:id="rId36"/>
    <p:sldLayoutId id="2147485348" r:id="rId37"/>
  </p:sldLayoutIdLst>
  <p:timing>
    <p:tnLst>
      <p:par>
        <p:cTn id="1" dur="indefinite" restart="never" nodeType="tmRoot"/>
      </p:par>
    </p:tnLst>
  </p:timing>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0482" name="MSTSHP_01"/>
          <p:cNvSpPr>
            <a:spLocks noGrp="1" noChangeArrowheads="1"/>
          </p:cNvSpPr>
          <p:nvPr>
            <p:ph type="title"/>
          </p:nvPr>
        </p:nvSpPr>
        <p:spPr bwMode="invGray">
          <a:xfrm>
            <a:off x="433387" y="407991"/>
            <a:ext cx="9032346" cy="365125"/>
          </a:xfrm>
          <a:prstGeom prst="rect">
            <a:avLst/>
          </a:prstGeom>
          <a:noFill/>
          <a:ln w="9525">
            <a:noFill/>
            <a:miter lim="800000"/>
            <a:headEnd/>
            <a:tailEnd/>
          </a:ln>
        </p:spPr>
        <p:txBody>
          <a:bodyPr vert="horz" wrap="square" lIns="0" tIns="0" rIns="0" bIns="0" numCol="1" anchor="b"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smtClean="0"/>
          </a:p>
        </p:txBody>
      </p:sp>
      <p:sp>
        <p:nvSpPr>
          <p:cNvPr id="20483" name="MSTSHP_02"/>
          <p:cNvSpPr>
            <a:spLocks noGrp="1" noChangeArrowheads="1"/>
          </p:cNvSpPr>
          <p:nvPr>
            <p:ph type="body" idx="1"/>
          </p:nvPr>
        </p:nvSpPr>
        <p:spPr bwMode="invGray">
          <a:xfrm>
            <a:off x="433387" y="1154113"/>
            <a:ext cx="9032346" cy="5135562"/>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p:txBody>
      </p:sp>
      <p:sp>
        <p:nvSpPr>
          <p:cNvPr id="3699717" name="Text Box 5"/>
          <p:cNvSpPr txBox="1">
            <a:spLocks noChangeArrowheads="1"/>
          </p:cNvSpPr>
          <p:nvPr/>
        </p:nvSpPr>
        <p:spPr bwMode="invGray">
          <a:xfrm>
            <a:off x="9207658" y="6558215"/>
            <a:ext cx="274114" cy="195759"/>
          </a:xfrm>
          <a:prstGeom prst="rect">
            <a:avLst/>
          </a:prstGeom>
          <a:noFill/>
          <a:ln w="12700">
            <a:noFill/>
            <a:miter lim="800000"/>
            <a:headEnd/>
            <a:tailEnd/>
          </a:ln>
          <a:effectLst>
            <a:prstShdw prst="shdw17" dist="17961" dir="2700000">
              <a:srgbClr val="DDDDDD">
                <a:gamma/>
                <a:shade val="60000"/>
                <a:invGamma/>
              </a:srgbClr>
            </a:prstShdw>
          </a:effectLst>
        </p:spPr>
        <p:txBody>
          <a:bodyPr wrap="none" lIns="0" tIns="0" rIns="0" bIns="0" anchor="b" anchorCtr="1">
            <a:spAutoFit/>
          </a:bodyPr>
          <a:lstStyle/>
          <a:p>
            <a:pPr algn="ctr" defTabSz="914400" eaLnBrk="0" fontAlgn="base" hangingPunct="0">
              <a:lnSpc>
                <a:spcPct val="106000"/>
              </a:lnSpc>
              <a:spcBef>
                <a:spcPct val="0"/>
              </a:spcBef>
              <a:spcAft>
                <a:spcPct val="0"/>
              </a:spcAft>
              <a:buClr>
                <a:srgbClr val="000000"/>
              </a:buClr>
              <a:buSzPct val="65000"/>
              <a:buFont typeface="Wingdings" pitchFamily="2" charset="2"/>
              <a:buNone/>
              <a:defRPr/>
            </a:pPr>
            <a:r>
              <a:rPr lang="es-ES_tradnl" sz="1200" dirty="0" smtClean="0">
                <a:solidFill>
                  <a:srgbClr val="000000"/>
                </a:solidFill>
                <a:cs typeface="Arial" pitchFamily="34" charset="0"/>
              </a:rPr>
              <a:t> </a:t>
            </a:r>
            <a:fld id="{6F983060-66CA-499A-99AE-BC40BACC11A0}" type="slidenum">
              <a:rPr lang="es-ES_tradnl" sz="1200" smtClean="0">
                <a:solidFill>
                  <a:srgbClr val="000000"/>
                </a:solidFill>
                <a:cs typeface="Arial" pitchFamily="34" charset="0"/>
              </a:rPr>
              <a:pPr algn="ctr" defTabSz="914400" eaLnBrk="0" fontAlgn="base" hangingPunct="0">
                <a:lnSpc>
                  <a:spcPct val="106000"/>
                </a:lnSpc>
                <a:spcBef>
                  <a:spcPct val="0"/>
                </a:spcBef>
                <a:spcAft>
                  <a:spcPct val="0"/>
                </a:spcAft>
                <a:buClr>
                  <a:srgbClr val="000000"/>
                </a:buClr>
                <a:buSzPct val="65000"/>
                <a:buFont typeface="Wingdings" pitchFamily="2" charset="2"/>
                <a:buNone/>
                <a:defRPr/>
              </a:pPr>
              <a:t>‹#›</a:t>
            </a:fld>
            <a:r>
              <a:rPr lang="es-ES_tradnl" sz="1200" dirty="0" smtClean="0">
                <a:solidFill>
                  <a:srgbClr val="000000"/>
                </a:solidFill>
                <a:cs typeface="Arial" pitchFamily="34" charset="0"/>
              </a:rPr>
              <a:t> </a:t>
            </a:r>
            <a:endParaRPr lang="es-ES_tradnl" sz="1200" dirty="0">
              <a:solidFill>
                <a:srgbClr val="000000"/>
              </a:solidFill>
              <a:cs typeface="Arial" pitchFamily="34" charset="0"/>
            </a:endParaRPr>
          </a:p>
        </p:txBody>
      </p:sp>
      <p:sp>
        <p:nvSpPr>
          <p:cNvPr id="3699759" name="Line 47"/>
          <p:cNvSpPr>
            <a:spLocks noChangeShapeType="1"/>
          </p:cNvSpPr>
          <p:nvPr/>
        </p:nvSpPr>
        <p:spPr bwMode="invGray">
          <a:xfrm>
            <a:off x="435108" y="803275"/>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_tradnl" sz="2400" dirty="0">
              <a:solidFill>
                <a:srgbClr val="000000"/>
              </a:solidFill>
              <a:cs typeface="Arial" pitchFamily="34" charset="0"/>
            </a:endParaRPr>
          </a:p>
        </p:txBody>
      </p:sp>
      <p:pic>
        <p:nvPicPr>
          <p:cNvPr id="11" name="Picture 10"/>
          <p:cNvPicPr>
            <a:picLocks noChangeAspect="1"/>
          </p:cNvPicPr>
          <p:nvPr userDrawn="1"/>
        </p:nvPicPr>
        <p:blipFill>
          <a:blip r:embed="rId31" cstate="email">
            <a:extLst>
              <a:ext uri="{28A0092B-C50C-407E-A947-70E740481C1C}">
                <a14:useLocalDpi xmlns:a14="http://schemas.microsoft.com/office/drawing/2010/main" val="0"/>
              </a:ext>
            </a:extLst>
          </a:blip>
          <a:stretch>
            <a:fillRect/>
          </a:stretch>
        </p:blipFill>
        <p:spPr>
          <a:xfrm>
            <a:off x="414459" y="6613435"/>
            <a:ext cx="575537" cy="99169"/>
          </a:xfrm>
          <a:prstGeom prst="rect">
            <a:avLst/>
          </a:prstGeom>
        </p:spPr>
      </p:pic>
    </p:spTree>
    <p:extLst>
      <p:ext uri="{BB962C8B-B14F-4D97-AF65-F5344CB8AC3E}">
        <p14:creationId xmlns:p14="http://schemas.microsoft.com/office/powerpoint/2010/main" val="1394469636"/>
      </p:ext>
    </p:extLst>
  </p:cSld>
  <p:clrMap bg1="lt1" tx1="dk1" bg2="lt2" tx2="dk2" accent1="accent1" accent2="accent2" accent3="accent3" accent4="accent4" accent5="accent5" accent6="accent6" hlink="hlink" folHlink="folHlink"/>
  <p:sldLayoutIdLst>
    <p:sldLayoutId id="2147485304" r:id="rId1"/>
    <p:sldLayoutId id="2147485305" r:id="rId2"/>
    <p:sldLayoutId id="2147485306" r:id="rId3"/>
    <p:sldLayoutId id="2147485307" r:id="rId4"/>
    <p:sldLayoutId id="2147485308" r:id="rId5"/>
    <p:sldLayoutId id="2147485309" r:id="rId6"/>
    <p:sldLayoutId id="2147485310" r:id="rId7"/>
    <p:sldLayoutId id="2147485311" r:id="rId8"/>
    <p:sldLayoutId id="2147485312" r:id="rId9"/>
    <p:sldLayoutId id="2147485313" r:id="rId10"/>
    <p:sldLayoutId id="2147485314" r:id="rId11"/>
    <p:sldLayoutId id="2147485315" r:id="rId12"/>
    <p:sldLayoutId id="2147485316" r:id="rId13"/>
    <p:sldLayoutId id="2147485317" r:id="rId14"/>
    <p:sldLayoutId id="2147485318" r:id="rId15"/>
    <p:sldLayoutId id="2147485319" r:id="rId16"/>
    <p:sldLayoutId id="2147485320" r:id="rId17"/>
    <p:sldLayoutId id="2147485321" r:id="rId18"/>
    <p:sldLayoutId id="2147485322" r:id="rId19"/>
    <p:sldLayoutId id="2147485323" r:id="rId20"/>
    <p:sldLayoutId id="2147485324" r:id="rId21"/>
    <p:sldLayoutId id="2147485325" r:id="rId22"/>
    <p:sldLayoutId id="2147485326" r:id="rId23"/>
    <p:sldLayoutId id="2147485327" r:id="rId24"/>
    <p:sldLayoutId id="2147485328" r:id="rId25"/>
    <p:sldLayoutId id="2147485329" r:id="rId26"/>
    <p:sldLayoutId id="2147485330" r:id="rId27"/>
    <p:sldLayoutId id="2147485331" r:id="rId28"/>
    <p:sldLayoutId id="2147485332" r:id="rId29"/>
  </p:sldLayoutIdLst>
  <p:timing>
    <p:tnLst>
      <p:par>
        <p:cTn id="1" dur="indefinite" restart="never" nodeType="tmRoot"/>
      </p:par>
    </p:tnLst>
  </p:timing>
  <p:hf hdr="0" ftr="0" dt="0"/>
  <p:txStyles>
    <p:titleStyle>
      <a:lvl1pPr algn="l" rtl="0" eaLnBrk="1" fontAlgn="base" hangingPunct="1">
        <a:spcBef>
          <a:spcPct val="0"/>
        </a:spcBef>
        <a:spcAft>
          <a:spcPct val="0"/>
        </a:spcAft>
        <a:defRPr sz="2000" b="1">
          <a:solidFill>
            <a:schemeClr val="tx1"/>
          </a:solidFill>
          <a:latin typeface="+mj-lt"/>
          <a:ea typeface="+mj-ea"/>
          <a:cs typeface="+mj-cs"/>
        </a:defRPr>
      </a:lvl1pPr>
      <a:lvl2pPr algn="l" rtl="0" eaLnBrk="1" fontAlgn="base" hangingPunct="1">
        <a:spcBef>
          <a:spcPct val="0"/>
        </a:spcBef>
        <a:spcAft>
          <a:spcPct val="0"/>
        </a:spcAft>
        <a:defRPr sz="2400" b="1">
          <a:solidFill>
            <a:schemeClr val="tx1"/>
          </a:solidFill>
          <a:latin typeface="Arial" charset="0"/>
        </a:defRPr>
      </a:lvl2pPr>
      <a:lvl3pPr algn="l" rtl="0" eaLnBrk="1" fontAlgn="base" hangingPunct="1">
        <a:spcBef>
          <a:spcPct val="0"/>
        </a:spcBef>
        <a:spcAft>
          <a:spcPct val="0"/>
        </a:spcAft>
        <a:defRPr sz="2400" b="1">
          <a:solidFill>
            <a:schemeClr val="tx1"/>
          </a:solidFill>
          <a:latin typeface="Arial" charset="0"/>
        </a:defRPr>
      </a:lvl3pPr>
      <a:lvl4pPr algn="l" rtl="0" eaLnBrk="1" fontAlgn="base" hangingPunct="1">
        <a:spcBef>
          <a:spcPct val="0"/>
        </a:spcBef>
        <a:spcAft>
          <a:spcPct val="0"/>
        </a:spcAft>
        <a:defRPr sz="2400" b="1">
          <a:solidFill>
            <a:schemeClr val="tx1"/>
          </a:solidFill>
          <a:latin typeface="Arial" charset="0"/>
        </a:defRPr>
      </a:lvl4pPr>
      <a:lvl5pPr algn="l" rtl="0" eaLnBrk="1" fontAlgn="base" hangingPunct="1">
        <a:spcBef>
          <a:spcPct val="0"/>
        </a:spcBef>
        <a:spcAft>
          <a:spcPct val="0"/>
        </a:spcAft>
        <a:defRPr sz="2400" b="1">
          <a:solidFill>
            <a:schemeClr val="tx1"/>
          </a:solidFill>
          <a:latin typeface="Arial" charset="0"/>
        </a:defRPr>
      </a:lvl5pPr>
      <a:lvl6pPr marL="457200" algn="l" rtl="0" eaLnBrk="1" fontAlgn="base" hangingPunct="1">
        <a:spcBef>
          <a:spcPct val="0"/>
        </a:spcBef>
        <a:spcAft>
          <a:spcPct val="0"/>
        </a:spcAft>
        <a:defRPr sz="2400" b="1">
          <a:solidFill>
            <a:schemeClr val="tx1"/>
          </a:solidFill>
          <a:latin typeface="Arial" charset="0"/>
        </a:defRPr>
      </a:lvl6pPr>
      <a:lvl7pPr marL="914400" algn="l" rtl="0" eaLnBrk="1" fontAlgn="base" hangingPunct="1">
        <a:spcBef>
          <a:spcPct val="0"/>
        </a:spcBef>
        <a:spcAft>
          <a:spcPct val="0"/>
        </a:spcAft>
        <a:defRPr sz="2400" b="1">
          <a:solidFill>
            <a:schemeClr val="tx1"/>
          </a:solidFill>
          <a:latin typeface="Arial" charset="0"/>
        </a:defRPr>
      </a:lvl7pPr>
      <a:lvl8pPr marL="1371600" algn="l" rtl="0" eaLnBrk="1" fontAlgn="base" hangingPunct="1">
        <a:spcBef>
          <a:spcPct val="0"/>
        </a:spcBef>
        <a:spcAft>
          <a:spcPct val="0"/>
        </a:spcAft>
        <a:defRPr sz="2400" b="1">
          <a:solidFill>
            <a:schemeClr val="tx1"/>
          </a:solidFill>
          <a:latin typeface="Arial" charset="0"/>
        </a:defRPr>
      </a:lvl8pPr>
      <a:lvl9pPr marL="1828800" algn="l" rtl="0" eaLnBrk="1" fontAlgn="base" hangingPunct="1">
        <a:spcBef>
          <a:spcPct val="0"/>
        </a:spcBef>
        <a:spcAft>
          <a:spcPct val="0"/>
        </a:spcAft>
        <a:defRPr sz="2400" b="1">
          <a:solidFill>
            <a:schemeClr val="tx1"/>
          </a:solidFill>
          <a:latin typeface="Arial" charset="0"/>
        </a:defRPr>
      </a:lvl9pPr>
    </p:titleStyle>
    <p:bodyStyle>
      <a:lvl1pPr marL="342900" indent="-342900" algn="l" rtl="0" eaLnBrk="1" fontAlgn="base" hangingPunct="1">
        <a:lnSpc>
          <a:spcPct val="106000"/>
        </a:lnSpc>
        <a:spcBef>
          <a:spcPct val="40000"/>
        </a:spcBef>
        <a:spcAft>
          <a:spcPct val="0"/>
        </a:spcAft>
        <a:buClr>
          <a:schemeClr val="tx1"/>
        </a:buClr>
        <a:buSzPct val="80000"/>
        <a:buFont typeface="Wingdings" pitchFamily="2" charset="2"/>
        <a:defRPr>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39.jpeg"/><Relationship Id="rId3" Type="http://schemas.openxmlformats.org/officeDocument/2006/relationships/slideLayout" Target="../slideLayouts/slideLayout378.xml"/><Relationship Id="rId7" Type="http://schemas.openxmlformats.org/officeDocument/2006/relationships/image" Target="../media/image37.emf"/><Relationship Id="rId2" Type="http://schemas.openxmlformats.org/officeDocument/2006/relationships/tags" Target="../tags/tag41.xml"/><Relationship Id="rId1" Type="http://schemas.openxmlformats.org/officeDocument/2006/relationships/vmlDrawing" Target="../drawings/vmlDrawing19.vml"/><Relationship Id="rId6" Type="http://schemas.openxmlformats.org/officeDocument/2006/relationships/oleObject" Target="../embeddings/oleObject19.bin"/><Relationship Id="rId5" Type="http://schemas.openxmlformats.org/officeDocument/2006/relationships/image" Target="../media/image38.jpeg"/><Relationship Id="rId4" Type="http://schemas.openxmlformats.org/officeDocument/2006/relationships/notesSlide" Target="../notesSlides/notesSlide1.xml"/><Relationship Id="rId9" Type="http://schemas.openxmlformats.org/officeDocument/2006/relationships/image" Target="../media/image40.png"/></Relationships>
</file>

<file path=ppt/slides/_rels/slide10.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8.xml"/><Relationship Id="rId1" Type="http://schemas.openxmlformats.org/officeDocument/2006/relationships/slideLayout" Target="../slideLayouts/slideLayout372.xml"/><Relationship Id="rId4" Type="http://schemas.openxmlformats.org/officeDocument/2006/relationships/chart" Target="../charts/chart2.xml"/></Relationships>
</file>

<file path=ppt/slides/_rels/slide100.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notesSlide" Target="../notesSlides/notesSlide98.xml"/><Relationship Id="rId1" Type="http://schemas.openxmlformats.org/officeDocument/2006/relationships/slideLayout" Target="../slideLayouts/slideLayout1272.xml"/></Relationships>
</file>

<file path=ppt/slides/_rels/slide101.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99.xml"/><Relationship Id="rId1" Type="http://schemas.openxmlformats.org/officeDocument/2006/relationships/slideLayout" Target="../slideLayouts/slideLayout1272.xml"/></Relationships>
</file>

<file path=ppt/slides/_rels/slide102.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notesSlide" Target="../notesSlides/notesSlide100.xml"/><Relationship Id="rId1" Type="http://schemas.openxmlformats.org/officeDocument/2006/relationships/slideLayout" Target="../slideLayouts/slideLayout127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06.xml"/></Relationships>
</file>

<file path=ppt/slides/_rels/slide104.xml.rels><?xml version="1.0" encoding="UTF-8" standalone="yes"?>
<Relationships xmlns="http://schemas.openxmlformats.org/package/2006/relationships"><Relationship Id="rId3" Type="http://schemas.openxmlformats.org/officeDocument/2006/relationships/image" Target="../media/image151.emf"/><Relationship Id="rId2" Type="http://schemas.openxmlformats.org/officeDocument/2006/relationships/notesSlide" Target="../notesSlides/notesSlide102.xml"/><Relationship Id="rId1" Type="http://schemas.openxmlformats.org/officeDocument/2006/relationships/slideLayout" Target="../slideLayouts/slideLayout1272.xml"/><Relationship Id="rId5" Type="http://schemas.openxmlformats.org/officeDocument/2006/relationships/image" Target="../media/image153.emf"/><Relationship Id="rId4" Type="http://schemas.openxmlformats.org/officeDocument/2006/relationships/image" Target="../media/image152.emf"/></Relationships>
</file>

<file path=ppt/slides/_rels/slide105.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103.xml"/><Relationship Id="rId1" Type="http://schemas.openxmlformats.org/officeDocument/2006/relationships/slideLayout" Target="../slideLayouts/slideLayout1272.xml"/></Relationships>
</file>

<file path=ppt/slides/_rels/slide106.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104.xml"/><Relationship Id="rId1" Type="http://schemas.openxmlformats.org/officeDocument/2006/relationships/slideLayout" Target="../slideLayouts/slideLayout1272.xml"/></Relationships>
</file>

<file path=ppt/slides/_rels/slide107.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105.xml"/><Relationship Id="rId1" Type="http://schemas.openxmlformats.org/officeDocument/2006/relationships/slideLayout" Target="../slideLayouts/slideLayout1272.xml"/></Relationships>
</file>

<file path=ppt/slides/_rels/slide108.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106.xml"/><Relationship Id="rId1" Type="http://schemas.openxmlformats.org/officeDocument/2006/relationships/slideLayout" Target="../slideLayouts/slideLayout127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606.xml"/></Relationships>
</file>

<file path=ppt/slides/_rels/slide11.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9.xml"/><Relationship Id="rId1" Type="http://schemas.openxmlformats.org/officeDocument/2006/relationships/slideLayout" Target="../slideLayouts/slideLayout372.xml"/><Relationship Id="rId4" Type="http://schemas.openxmlformats.org/officeDocument/2006/relationships/chart" Target="../charts/chart4.xml"/></Relationships>
</file>

<file path=ppt/slides/_rels/slide110.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notesSlide" Target="../notesSlides/notesSlide108.xml"/><Relationship Id="rId1" Type="http://schemas.openxmlformats.org/officeDocument/2006/relationships/slideLayout" Target="../slideLayouts/slideLayout1272.xml"/></Relationships>
</file>

<file path=ppt/slides/_rels/slide111.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109.xml"/><Relationship Id="rId1" Type="http://schemas.openxmlformats.org/officeDocument/2006/relationships/slideLayout" Target="../slideLayouts/slideLayout1272.xml"/></Relationships>
</file>

<file path=ppt/slides/_rels/slide112.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notesSlide" Target="../notesSlides/notesSlide110.xml"/><Relationship Id="rId1" Type="http://schemas.openxmlformats.org/officeDocument/2006/relationships/slideLayout" Target="../slideLayouts/slideLayout1272.xml"/></Relationships>
</file>

<file path=ppt/slides/_rels/slide113.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111.xml"/><Relationship Id="rId1" Type="http://schemas.openxmlformats.org/officeDocument/2006/relationships/slideLayout" Target="../slideLayouts/slideLayout1272.xml"/></Relationships>
</file>

<file path=ppt/slides/_rels/slide114.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notesSlide" Target="../notesSlides/notesSlide112.xml"/><Relationship Id="rId1" Type="http://schemas.openxmlformats.org/officeDocument/2006/relationships/slideLayout" Target="../slideLayouts/slideLayout1272.xml"/></Relationships>
</file>

<file path=ppt/slides/_rels/slide115.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notesSlide" Target="../notesSlides/notesSlide113.xml"/><Relationship Id="rId1" Type="http://schemas.openxmlformats.org/officeDocument/2006/relationships/slideLayout" Target="../slideLayouts/slideLayout127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606.xml"/></Relationships>
</file>

<file path=ppt/slides/_rels/slide117.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115.xml"/><Relationship Id="rId1" Type="http://schemas.openxmlformats.org/officeDocument/2006/relationships/slideLayout" Target="../slideLayouts/slideLayout372.xml"/></Relationships>
</file>

<file path=ppt/slides/_rels/slide118.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116.xml"/><Relationship Id="rId1" Type="http://schemas.openxmlformats.org/officeDocument/2006/relationships/slideLayout" Target="../slideLayouts/slideLayout372.xml"/></Relationships>
</file>

<file path=ppt/slides/_rels/slide119.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notesSlide" Target="../notesSlides/notesSlide117.xml"/><Relationship Id="rId1" Type="http://schemas.openxmlformats.org/officeDocument/2006/relationships/slideLayout" Target="../slideLayouts/slideLayout372.xml"/></Relationships>
</file>

<file path=ppt/slides/_rels/slide12.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10.xml"/><Relationship Id="rId1" Type="http://schemas.openxmlformats.org/officeDocument/2006/relationships/slideLayout" Target="../slideLayouts/slideLayout372.xml"/><Relationship Id="rId5" Type="http://schemas.openxmlformats.org/officeDocument/2006/relationships/chart" Target="../charts/chart7.xml"/><Relationship Id="rId4" Type="http://schemas.openxmlformats.org/officeDocument/2006/relationships/chart" Target="../charts/chart6.xml"/></Relationships>
</file>

<file path=ppt/slides/_rels/slide120.xml.rels><?xml version="1.0" encoding="UTF-8" standalone="yes"?>
<Relationships xmlns="http://schemas.openxmlformats.org/package/2006/relationships"><Relationship Id="rId3" Type="http://schemas.openxmlformats.org/officeDocument/2006/relationships/image" Target="../media/image167.emf"/><Relationship Id="rId2" Type="http://schemas.openxmlformats.org/officeDocument/2006/relationships/notesSlide" Target="../notesSlides/notesSlide118.xml"/><Relationship Id="rId1" Type="http://schemas.openxmlformats.org/officeDocument/2006/relationships/slideLayout" Target="../slideLayouts/slideLayout37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606.xml"/></Relationships>
</file>

<file path=ppt/slides/_rels/slide122.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120.xml"/><Relationship Id="rId1" Type="http://schemas.openxmlformats.org/officeDocument/2006/relationships/slideLayout" Target="../slideLayouts/slideLayout372.xml"/></Relationships>
</file>

<file path=ppt/slides/_rels/slide123.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notesSlide" Target="../notesSlides/notesSlide121.xml"/><Relationship Id="rId1" Type="http://schemas.openxmlformats.org/officeDocument/2006/relationships/slideLayout" Target="../slideLayouts/slideLayout372.xml"/></Relationships>
</file>

<file path=ppt/slides/_rels/slide124.xml.rels><?xml version="1.0" encoding="UTF-8" standalone="yes"?>
<Relationships xmlns="http://schemas.openxmlformats.org/package/2006/relationships"><Relationship Id="rId3" Type="http://schemas.openxmlformats.org/officeDocument/2006/relationships/image" Target="../media/image170.png"/><Relationship Id="rId2" Type="http://schemas.openxmlformats.org/officeDocument/2006/relationships/notesSlide" Target="../notesSlides/notesSlide122.xml"/><Relationship Id="rId1" Type="http://schemas.openxmlformats.org/officeDocument/2006/relationships/slideLayout" Target="../slideLayouts/slideLayout372.xml"/></Relationships>
</file>

<file path=ppt/slides/_rels/slide125.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notesSlide" Target="../notesSlides/notesSlide123.xml"/><Relationship Id="rId1" Type="http://schemas.openxmlformats.org/officeDocument/2006/relationships/slideLayout" Target="../slideLayouts/slideLayout372.xml"/></Relationships>
</file>

<file path=ppt/slides/_rels/slide126.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124.xml"/><Relationship Id="rId1" Type="http://schemas.openxmlformats.org/officeDocument/2006/relationships/slideLayout" Target="../slideLayouts/slideLayout372.xml"/></Relationships>
</file>

<file path=ppt/slides/_rels/slide127.xml.rels><?xml version="1.0" encoding="UTF-8" standalone="yes"?>
<Relationships xmlns="http://schemas.openxmlformats.org/package/2006/relationships"><Relationship Id="rId3" Type="http://schemas.openxmlformats.org/officeDocument/2006/relationships/image" Target="../media/image173.png"/><Relationship Id="rId2" Type="http://schemas.openxmlformats.org/officeDocument/2006/relationships/notesSlide" Target="../notesSlides/notesSlide125.xml"/><Relationship Id="rId1" Type="http://schemas.openxmlformats.org/officeDocument/2006/relationships/slideLayout" Target="../slideLayouts/slideLayout372.xml"/></Relationships>
</file>

<file path=ppt/slides/_rels/slide128.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notesSlide" Target="../notesSlides/notesSlide126.xml"/><Relationship Id="rId1" Type="http://schemas.openxmlformats.org/officeDocument/2006/relationships/slideLayout" Target="../slideLayouts/slideLayout372.xml"/></Relationships>
</file>

<file path=ppt/slides/_rels/slide129.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127.xml"/><Relationship Id="rId1" Type="http://schemas.openxmlformats.org/officeDocument/2006/relationships/slideLayout" Target="../slideLayouts/slideLayout37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7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606.xml"/></Relationships>
</file>

<file path=ppt/slides/_rels/slide131.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notesSlide" Target="../notesSlides/notesSlide129.xml"/><Relationship Id="rId1" Type="http://schemas.openxmlformats.org/officeDocument/2006/relationships/slideLayout" Target="../slideLayouts/slideLayout372.xml"/></Relationships>
</file>

<file path=ppt/slides/_rels/slide132.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notesSlide" Target="../notesSlides/notesSlide130.xml"/><Relationship Id="rId1" Type="http://schemas.openxmlformats.org/officeDocument/2006/relationships/slideLayout" Target="../slideLayouts/slideLayout372.xml"/></Relationships>
</file>

<file path=ppt/slides/_rels/slide133.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131.xml"/><Relationship Id="rId1" Type="http://schemas.openxmlformats.org/officeDocument/2006/relationships/slideLayout" Target="../slideLayouts/slideLayout37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7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606.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606.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1272.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1272.xml"/></Relationships>
</file>

<file path=ppt/slides/_rels/slide139.xml.rels><?xml version="1.0" encoding="UTF-8" standalone="yes"?>
<Relationships xmlns="http://schemas.openxmlformats.org/package/2006/relationships"><Relationship Id="rId3" Type="http://schemas.openxmlformats.org/officeDocument/2006/relationships/tags" Target="../tags/tag68.xml"/><Relationship Id="rId2" Type="http://schemas.openxmlformats.org/officeDocument/2006/relationships/tags" Target="../tags/tag67.xml"/><Relationship Id="rId1" Type="http://schemas.openxmlformats.org/officeDocument/2006/relationships/tags" Target="../tags/tag66.xml"/><Relationship Id="rId6" Type="http://schemas.openxmlformats.org/officeDocument/2006/relationships/notesSlide" Target="../notesSlides/notesSlide137.xml"/><Relationship Id="rId5" Type="http://schemas.openxmlformats.org/officeDocument/2006/relationships/slideLayout" Target="../slideLayouts/slideLayout372.xml"/><Relationship Id="rId4" Type="http://schemas.openxmlformats.org/officeDocument/2006/relationships/tags" Target="../tags/tag69.xml"/></Relationships>
</file>

<file path=ppt/slides/_rels/slide14.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2.xml"/><Relationship Id="rId1" Type="http://schemas.openxmlformats.org/officeDocument/2006/relationships/slideLayout" Target="../slideLayouts/slideLayout372.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372.xml"/></Relationships>
</file>

<file path=ppt/slides/_rels/slide141.xml.rels><?xml version="1.0" encoding="UTF-8" standalone="yes"?>
<Relationships xmlns="http://schemas.openxmlformats.org/package/2006/relationships"><Relationship Id="rId8" Type="http://schemas.openxmlformats.org/officeDocument/2006/relationships/tags" Target="../tags/tag77.xml"/><Relationship Id="rId13" Type="http://schemas.openxmlformats.org/officeDocument/2006/relationships/notesSlide" Target="../notesSlides/notesSlide139.xml"/><Relationship Id="rId3" Type="http://schemas.openxmlformats.org/officeDocument/2006/relationships/tags" Target="../tags/tag72.xml"/><Relationship Id="rId7" Type="http://schemas.openxmlformats.org/officeDocument/2006/relationships/tags" Target="../tags/tag76.xml"/><Relationship Id="rId12" Type="http://schemas.openxmlformats.org/officeDocument/2006/relationships/slideLayout" Target="../slideLayouts/slideLayout372.xml"/><Relationship Id="rId2" Type="http://schemas.openxmlformats.org/officeDocument/2006/relationships/tags" Target="../tags/tag71.xml"/><Relationship Id="rId1" Type="http://schemas.openxmlformats.org/officeDocument/2006/relationships/tags" Target="../tags/tag70.xml"/><Relationship Id="rId6" Type="http://schemas.openxmlformats.org/officeDocument/2006/relationships/tags" Target="../tags/tag75.xml"/><Relationship Id="rId11" Type="http://schemas.openxmlformats.org/officeDocument/2006/relationships/tags" Target="../tags/tag80.xml"/><Relationship Id="rId5" Type="http://schemas.openxmlformats.org/officeDocument/2006/relationships/tags" Target="../tags/tag74.xml"/><Relationship Id="rId10" Type="http://schemas.openxmlformats.org/officeDocument/2006/relationships/tags" Target="../tags/tag79.xml"/><Relationship Id="rId4" Type="http://schemas.openxmlformats.org/officeDocument/2006/relationships/tags" Target="../tags/tag73.xml"/><Relationship Id="rId9" Type="http://schemas.openxmlformats.org/officeDocument/2006/relationships/tags" Target="../tags/tag78.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37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372.xml"/></Relationships>
</file>

<file path=ppt/slides/_rels/slide144.xml.rels><?xml version="1.0" encoding="UTF-8" standalone="yes"?>
<Relationships xmlns="http://schemas.openxmlformats.org/package/2006/relationships"><Relationship Id="rId8" Type="http://schemas.openxmlformats.org/officeDocument/2006/relationships/notesSlide" Target="../notesSlides/notesSlide142.xml"/><Relationship Id="rId3" Type="http://schemas.openxmlformats.org/officeDocument/2006/relationships/tags" Target="../tags/tag83.xml"/><Relationship Id="rId7" Type="http://schemas.openxmlformats.org/officeDocument/2006/relationships/slideLayout" Target="../slideLayouts/slideLayout372.xml"/><Relationship Id="rId2" Type="http://schemas.openxmlformats.org/officeDocument/2006/relationships/tags" Target="../tags/tag82.xml"/><Relationship Id="rId1" Type="http://schemas.openxmlformats.org/officeDocument/2006/relationships/tags" Target="../tags/tag81.xml"/><Relationship Id="rId6" Type="http://schemas.openxmlformats.org/officeDocument/2006/relationships/tags" Target="../tags/tag86.xml"/><Relationship Id="rId5" Type="http://schemas.openxmlformats.org/officeDocument/2006/relationships/tags" Target="../tags/tag85.xml"/><Relationship Id="rId4" Type="http://schemas.openxmlformats.org/officeDocument/2006/relationships/tags" Target="../tags/tag84.xml"/></Relationships>
</file>

<file path=ppt/slides/_rels/slide145.xml.rels><?xml version="1.0" encoding="UTF-8" standalone="yes"?>
<Relationships xmlns="http://schemas.openxmlformats.org/package/2006/relationships"><Relationship Id="rId8" Type="http://schemas.openxmlformats.org/officeDocument/2006/relationships/slideLayout" Target="../slideLayouts/slideLayout372.xml"/><Relationship Id="rId3" Type="http://schemas.openxmlformats.org/officeDocument/2006/relationships/tags" Target="../tags/tag89.xml"/><Relationship Id="rId7" Type="http://schemas.openxmlformats.org/officeDocument/2006/relationships/tags" Target="../tags/tag93.xml"/><Relationship Id="rId2" Type="http://schemas.openxmlformats.org/officeDocument/2006/relationships/tags" Target="../tags/tag88.xml"/><Relationship Id="rId1" Type="http://schemas.openxmlformats.org/officeDocument/2006/relationships/tags" Target="../tags/tag87.xml"/><Relationship Id="rId6" Type="http://schemas.openxmlformats.org/officeDocument/2006/relationships/tags" Target="../tags/tag92.xml"/><Relationship Id="rId5" Type="http://schemas.openxmlformats.org/officeDocument/2006/relationships/tags" Target="../tags/tag91.xml"/><Relationship Id="rId4" Type="http://schemas.openxmlformats.org/officeDocument/2006/relationships/tags" Target="../tags/tag90.xml"/><Relationship Id="rId9" Type="http://schemas.openxmlformats.org/officeDocument/2006/relationships/notesSlide" Target="../notesSlides/notesSlide143.xml"/></Relationships>
</file>

<file path=ppt/slides/_rels/slide146.xml.rels><?xml version="1.0" encoding="UTF-8" standalone="yes"?>
<Relationships xmlns="http://schemas.openxmlformats.org/package/2006/relationships"><Relationship Id="rId3" Type="http://schemas.openxmlformats.org/officeDocument/2006/relationships/tags" Target="../tags/tag96.xml"/><Relationship Id="rId2" Type="http://schemas.openxmlformats.org/officeDocument/2006/relationships/tags" Target="../tags/tag95.xml"/><Relationship Id="rId1" Type="http://schemas.openxmlformats.org/officeDocument/2006/relationships/tags" Target="../tags/tag94.xml"/><Relationship Id="rId6" Type="http://schemas.openxmlformats.org/officeDocument/2006/relationships/notesSlide" Target="../notesSlides/notesSlide144.xml"/><Relationship Id="rId5" Type="http://schemas.openxmlformats.org/officeDocument/2006/relationships/slideLayout" Target="../slideLayouts/slideLayout372.xml"/><Relationship Id="rId4" Type="http://schemas.openxmlformats.org/officeDocument/2006/relationships/tags" Target="../tags/tag97.xml"/></Relationships>
</file>

<file path=ppt/slides/_rels/slide147.xml.rels><?xml version="1.0" encoding="UTF-8" standalone="yes"?>
<Relationships xmlns="http://schemas.openxmlformats.org/package/2006/relationships"><Relationship Id="rId3" Type="http://schemas.openxmlformats.org/officeDocument/2006/relationships/tags" Target="../tags/tag100.xml"/><Relationship Id="rId2" Type="http://schemas.openxmlformats.org/officeDocument/2006/relationships/tags" Target="../tags/tag99.xml"/><Relationship Id="rId1" Type="http://schemas.openxmlformats.org/officeDocument/2006/relationships/tags" Target="../tags/tag98.xml"/><Relationship Id="rId6" Type="http://schemas.openxmlformats.org/officeDocument/2006/relationships/notesSlide" Target="../notesSlides/notesSlide145.xml"/><Relationship Id="rId5" Type="http://schemas.openxmlformats.org/officeDocument/2006/relationships/slideLayout" Target="../slideLayouts/slideLayout372.xml"/><Relationship Id="rId4" Type="http://schemas.openxmlformats.org/officeDocument/2006/relationships/tags" Target="../tags/tag101.xml"/></Relationships>
</file>

<file path=ppt/slides/_rels/slide148.xml.rels><?xml version="1.0" encoding="UTF-8" standalone="yes"?>
<Relationships xmlns="http://schemas.openxmlformats.org/package/2006/relationships"><Relationship Id="rId3" Type="http://schemas.openxmlformats.org/officeDocument/2006/relationships/tags" Target="../tags/tag104.xml"/><Relationship Id="rId2" Type="http://schemas.openxmlformats.org/officeDocument/2006/relationships/tags" Target="../tags/tag103.xml"/><Relationship Id="rId1" Type="http://schemas.openxmlformats.org/officeDocument/2006/relationships/tags" Target="../tags/tag102.xml"/><Relationship Id="rId6" Type="http://schemas.openxmlformats.org/officeDocument/2006/relationships/notesSlide" Target="../notesSlides/notesSlide146.xml"/><Relationship Id="rId5" Type="http://schemas.openxmlformats.org/officeDocument/2006/relationships/slideLayout" Target="../slideLayouts/slideLayout372.xml"/><Relationship Id="rId4" Type="http://schemas.openxmlformats.org/officeDocument/2006/relationships/tags" Target="../tags/tag105.xml"/></Relationships>
</file>

<file path=ppt/slides/_rels/slide149.xml.rels><?xml version="1.0" encoding="UTF-8" standalone="yes"?>
<Relationships xmlns="http://schemas.openxmlformats.org/package/2006/relationships"><Relationship Id="rId3" Type="http://schemas.openxmlformats.org/officeDocument/2006/relationships/tags" Target="../tags/tag108.xml"/><Relationship Id="rId2" Type="http://schemas.openxmlformats.org/officeDocument/2006/relationships/tags" Target="../tags/tag107.xml"/><Relationship Id="rId1" Type="http://schemas.openxmlformats.org/officeDocument/2006/relationships/tags" Target="../tags/tag106.xml"/><Relationship Id="rId6" Type="http://schemas.openxmlformats.org/officeDocument/2006/relationships/notesSlide" Target="../notesSlides/notesSlide147.xml"/><Relationship Id="rId5" Type="http://schemas.openxmlformats.org/officeDocument/2006/relationships/slideLayout" Target="../slideLayouts/slideLayout372.xml"/><Relationship Id="rId4" Type="http://schemas.openxmlformats.org/officeDocument/2006/relationships/tags" Target="../tags/tag109.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72.xml"/></Relationships>
</file>

<file path=ppt/slides/_rels/slide150.xml.rels><?xml version="1.0" encoding="UTF-8" standalone="yes"?>
<Relationships xmlns="http://schemas.openxmlformats.org/package/2006/relationships"><Relationship Id="rId8" Type="http://schemas.openxmlformats.org/officeDocument/2006/relationships/slideLayout" Target="../slideLayouts/slideLayout372.xml"/><Relationship Id="rId3" Type="http://schemas.openxmlformats.org/officeDocument/2006/relationships/tags" Target="../tags/tag112.xml"/><Relationship Id="rId7" Type="http://schemas.openxmlformats.org/officeDocument/2006/relationships/tags" Target="../tags/tag116.xml"/><Relationship Id="rId2" Type="http://schemas.openxmlformats.org/officeDocument/2006/relationships/tags" Target="../tags/tag111.xml"/><Relationship Id="rId1" Type="http://schemas.openxmlformats.org/officeDocument/2006/relationships/tags" Target="../tags/tag110.xml"/><Relationship Id="rId6" Type="http://schemas.openxmlformats.org/officeDocument/2006/relationships/tags" Target="../tags/tag115.xml"/><Relationship Id="rId5" Type="http://schemas.openxmlformats.org/officeDocument/2006/relationships/tags" Target="../tags/tag114.xml"/><Relationship Id="rId4" Type="http://schemas.openxmlformats.org/officeDocument/2006/relationships/tags" Target="../tags/tag113.xml"/><Relationship Id="rId9" Type="http://schemas.openxmlformats.org/officeDocument/2006/relationships/notesSlide" Target="../notesSlides/notesSlide148.xml"/></Relationships>
</file>

<file path=ppt/slides/_rels/slide151.xml.rels><?xml version="1.0" encoding="UTF-8" standalone="yes"?>
<Relationships xmlns="http://schemas.openxmlformats.org/package/2006/relationships"><Relationship Id="rId3" Type="http://schemas.openxmlformats.org/officeDocument/2006/relationships/tags" Target="../tags/tag119.xml"/><Relationship Id="rId2" Type="http://schemas.openxmlformats.org/officeDocument/2006/relationships/tags" Target="../tags/tag118.xml"/><Relationship Id="rId1" Type="http://schemas.openxmlformats.org/officeDocument/2006/relationships/tags" Target="../tags/tag117.xml"/><Relationship Id="rId6" Type="http://schemas.openxmlformats.org/officeDocument/2006/relationships/notesSlide" Target="../notesSlides/notesSlide149.xml"/><Relationship Id="rId5" Type="http://schemas.openxmlformats.org/officeDocument/2006/relationships/slideLayout" Target="../slideLayouts/slideLayout372.xml"/><Relationship Id="rId4" Type="http://schemas.openxmlformats.org/officeDocument/2006/relationships/tags" Target="../tags/tag120.xml"/></Relationships>
</file>

<file path=ppt/slides/_rels/slide152.xml.rels><?xml version="1.0" encoding="UTF-8" standalone="yes"?>
<Relationships xmlns="http://schemas.openxmlformats.org/package/2006/relationships"><Relationship Id="rId3" Type="http://schemas.openxmlformats.org/officeDocument/2006/relationships/tags" Target="../tags/tag123.xml"/><Relationship Id="rId2" Type="http://schemas.openxmlformats.org/officeDocument/2006/relationships/tags" Target="../tags/tag122.xml"/><Relationship Id="rId1" Type="http://schemas.openxmlformats.org/officeDocument/2006/relationships/tags" Target="../tags/tag121.xml"/><Relationship Id="rId6" Type="http://schemas.openxmlformats.org/officeDocument/2006/relationships/notesSlide" Target="../notesSlides/notesSlide150.xml"/><Relationship Id="rId5" Type="http://schemas.openxmlformats.org/officeDocument/2006/relationships/slideLayout" Target="../slideLayouts/slideLayout372.xml"/><Relationship Id="rId4" Type="http://schemas.openxmlformats.org/officeDocument/2006/relationships/tags" Target="../tags/tag124.xml"/></Relationships>
</file>

<file path=ppt/slides/_rels/slide153.xml.rels><?xml version="1.0" encoding="UTF-8" standalone="yes"?>
<Relationships xmlns="http://schemas.openxmlformats.org/package/2006/relationships"><Relationship Id="rId3" Type="http://schemas.openxmlformats.org/officeDocument/2006/relationships/tags" Target="../tags/tag127.xml"/><Relationship Id="rId2" Type="http://schemas.openxmlformats.org/officeDocument/2006/relationships/tags" Target="../tags/tag126.xml"/><Relationship Id="rId1" Type="http://schemas.openxmlformats.org/officeDocument/2006/relationships/tags" Target="../tags/tag125.xml"/><Relationship Id="rId6" Type="http://schemas.openxmlformats.org/officeDocument/2006/relationships/notesSlide" Target="../notesSlides/notesSlide151.xml"/><Relationship Id="rId5" Type="http://schemas.openxmlformats.org/officeDocument/2006/relationships/slideLayout" Target="../slideLayouts/slideLayout372.xml"/><Relationship Id="rId4" Type="http://schemas.openxmlformats.org/officeDocument/2006/relationships/tags" Target="../tags/tag128.xml"/></Relationships>
</file>

<file path=ppt/slides/_rels/slide154.xml.rels><?xml version="1.0" encoding="UTF-8" standalone="yes"?>
<Relationships xmlns="http://schemas.openxmlformats.org/package/2006/relationships"><Relationship Id="rId3" Type="http://schemas.openxmlformats.org/officeDocument/2006/relationships/tags" Target="../tags/tag131.xml"/><Relationship Id="rId7" Type="http://schemas.openxmlformats.org/officeDocument/2006/relationships/image" Target="../media/image179.png"/><Relationship Id="rId2" Type="http://schemas.openxmlformats.org/officeDocument/2006/relationships/tags" Target="../tags/tag130.xml"/><Relationship Id="rId1" Type="http://schemas.openxmlformats.org/officeDocument/2006/relationships/tags" Target="../tags/tag129.xml"/><Relationship Id="rId6" Type="http://schemas.openxmlformats.org/officeDocument/2006/relationships/notesSlide" Target="../notesSlides/notesSlide152.xml"/><Relationship Id="rId5" Type="http://schemas.openxmlformats.org/officeDocument/2006/relationships/slideLayout" Target="../slideLayouts/slideLayout372.xml"/><Relationship Id="rId4" Type="http://schemas.openxmlformats.org/officeDocument/2006/relationships/tags" Target="../tags/tag132.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372.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372.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37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606.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127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72.xml"/></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1278.xml"/><Relationship Id="rId1" Type="http://schemas.openxmlformats.org/officeDocument/2006/relationships/themeOverride" Target="../theme/themeOverride40.xml"/><Relationship Id="rId4" Type="http://schemas.openxmlformats.org/officeDocument/2006/relationships/image" Target="../media/image180.emf"/></Relationships>
</file>

<file path=ppt/slides/_rels/slide161.xml.rels><?xml version="1.0" encoding="UTF-8" standalone="yes"?>
<Relationships xmlns="http://schemas.openxmlformats.org/package/2006/relationships"><Relationship Id="rId3" Type="http://schemas.openxmlformats.org/officeDocument/2006/relationships/chart" Target="../charts/chart132.xml"/><Relationship Id="rId2" Type="http://schemas.openxmlformats.org/officeDocument/2006/relationships/notesSlide" Target="../notesSlides/notesSlide159.xml"/><Relationship Id="rId1" Type="http://schemas.openxmlformats.org/officeDocument/2006/relationships/slideLayout" Target="../slideLayouts/slideLayout1278.xml"/><Relationship Id="rId4" Type="http://schemas.openxmlformats.org/officeDocument/2006/relationships/chart" Target="../charts/chart133.xml"/></Relationships>
</file>

<file path=ppt/slides/_rels/slide162.xml.rels><?xml version="1.0" encoding="UTF-8" standalone="yes"?>
<Relationships xmlns="http://schemas.openxmlformats.org/package/2006/relationships"><Relationship Id="rId3" Type="http://schemas.openxmlformats.org/officeDocument/2006/relationships/image" Target="../media/image181.emf"/><Relationship Id="rId2" Type="http://schemas.openxmlformats.org/officeDocument/2006/relationships/notesSlide" Target="../notesSlides/notesSlide160.xml"/><Relationship Id="rId1" Type="http://schemas.openxmlformats.org/officeDocument/2006/relationships/slideLayout" Target="../slideLayouts/slideLayout1278.xml"/></Relationships>
</file>

<file path=ppt/slides/_rels/slide163.xml.rels><?xml version="1.0" encoding="UTF-8" standalone="yes"?>
<Relationships xmlns="http://schemas.openxmlformats.org/package/2006/relationships"><Relationship Id="rId8" Type="http://schemas.openxmlformats.org/officeDocument/2006/relationships/chart" Target="../charts/chart139.xml"/><Relationship Id="rId3" Type="http://schemas.openxmlformats.org/officeDocument/2006/relationships/chart" Target="../charts/chart134.xml"/><Relationship Id="rId7" Type="http://schemas.openxmlformats.org/officeDocument/2006/relationships/chart" Target="../charts/chart138.xml"/><Relationship Id="rId2" Type="http://schemas.openxmlformats.org/officeDocument/2006/relationships/notesSlide" Target="../notesSlides/notesSlide161.xml"/><Relationship Id="rId1" Type="http://schemas.openxmlformats.org/officeDocument/2006/relationships/slideLayout" Target="../slideLayouts/slideLayout1278.xml"/><Relationship Id="rId6" Type="http://schemas.openxmlformats.org/officeDocument/2006/relationships/chart" Target="../charts/chart137.xml"/><Relationship Id="rId5" Type="http://schemas.openxmlformats.org/officeDocument/2006/relationships/chart" Target="../charts/chart136.xml"/><Relationship Id="rId4" Type="http://schemas.openxmlformats.org/officeDocument/2006/relationships/chart" Target="../charts/chart135.xml"/></Relationships>
</file>

<file path=ppt/slides/_rels/slide164.xml.rels><?xml version="1.0" encoding="UTF-8" standalone="yes"?>
<Relationships xmlns="http://schemas.openxmlformats.org/package/2006/relationships"><Relationship Id="rId3" Type="http://schemas.openxmlformats.org/officeDocument/2006/relationships/chart" Target="../charts/chart140.xml"/><Relationship Id="rId2" Type="http://schemas.openxmlformats.org/officeDocument/2006/relationships/notesSlide" Target="../notesSlides/notesSlide162.xml"/><Relationship Id="rId1" Type="http://schemas.openxmlformats.org/officeDocument/2006/relationships/slideLayout" Target="../slideLayouts/slideLayout1278.xml"/><Relationship Id="rId4" Type="http://schemas.openxmlformats.org/officeDocument/2006/relationships/chart" Target="../charts/chart141.xml"/></Relationships>
</file>

<file path=ppt/slides/_rels/slide165.xml.rels><?xml version="1.0" encoding="UTF-8" standalone="yes"?>
<Relationships xmlns="http://schemas.openxmlformats.org/package/2006/relationships"><Relationship Id="rId3" Type="http://schemas.openxmlformats.org/officeDocument/2006/relationships/image" Target="../media/image182.emf"/><Relationship Id="rId2" Type="http://schemas.openxmlformats.org/officeDocument/2006/relationships/notesSlide" Target="../notesSlides/notesSlide163.xml"/><Relationship Id="rId1" Type="http://schemas.openxmlformats.org/officeDocument/2006/relationships/slideLayout" Target="../slideLayouts/slideLayout1278.xml"/></Relationships>
</file>

<file path=ppt/slides/_rels/slide166.xml.rels><?xml version="1.0" encoding="UTF-8" standalone="yes"?>
<Relationships xmlns="http://schemas.openxmlformats.org/package/2006/relationships"><Relationship Id="rId3" Type="http://schemas.openxmlformats.org/officeDocument/2006/relationships/chart" Target="../charts/chart142.xml"/><Relationship Id="rId2" Type="http://schemas.openxmlformats.org/officeDocument/2006/relationships/notesSlide" Target="../notesSlides/notesSlide164.xml"/><Relationship Id="rId1" Type="http://schemas.openxmlformats.org/officeDocument/2006/relationships/slideLayout" Target="../slideLayouts/slideLayout1278.xml"/><Relationship Id="rId4" Type="http://schemas.openxmlformats.org/officeDocument/2006/relationships/chart" Target="../charts/chart143.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1272.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606.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37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72.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37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578.xml"/></Relationships>
</file>

<file path=ppt/slides/_rels/slide172.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notesSlide" Target="../notesSlides/notesSlide169.xml"/><Relationship Id="rId1" Type="http://schemas.openxmlformats.org/officeDocument/2006/relationships/slideLayout" Target="../slideLayouts/slideLayout37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606.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37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372.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372.xml"/></Relationships>
</file>

<file path=ppt/slides/_rels/slide177.xml.rels><?xml version="1.0" encoding="UTF-8" standalone="yes"?>
<Relationships xmlns="http://schemas.openxmlformats.org/package/2006/relationships"><Relationship Id="rId3" Type="http://schemas.openxmlformats.org/officeDocument/2006/relationships/image" Target="../media/image184.emf"/><Relationship Id="rId2" Type="http://schemas.openxmlformats.org/officeDocument/2006/relationships/notesSlide" Target="../notesSlides/notesSlide174.xml"/><Relationship Id="rId1" Type="http://schemas.openxmlformats.org/officeDocument/2006/relationships/slideLayout" Target="../slideLayouts/slideLayout372.xml"/></Relationships>
</file>

<file path=ppt/slides/_rels/slide178.xml.rels><?xml version="1.0" encoding="UTF-8" standalone="yes"?>
<Relationships xmlns="http://schemas.openxmlformats.org/package/2006/relationships"><Relationship Id="rId3" Type="http://schemas.openxmlformats.org/officeDocument/2006/relationships/image" Target="../media/image185.png"/><Relationship Id="rId2" Type="http://schemas.openxmlformats.org/officeDocument/2006/relationships/notesSlide" Target="../notesSlides/notesSlide175.xml"/><Relationship Id="rId1" Type="http://schemas.openxmlformats.org/officeDocument/2006/relationships/slideLayout" Target="../slideLayouts/slideLayout37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372.xml"/></Relationships>
</file>

<file path=ppt/slides/_rels/slide18.xml.rels><?xml version="1.0" encoding="UTF-8" standalone="yes"?>
<Relationships xmlns="http://schemas.openxmlformats.org/package/2006/relationships"><Relationship Id="rId3" Type="http://schemas.openxmlformats.org/officeDocument/2006/relationships/image" Target="../media/image44.jpeg"/><Relationship Id="rId7" Type="http://schemas.openxmlformats.org/officeDocument/2006/relationships/image" Target="../media/image48.jpeg"/><Relationship Id="rId2" Type="http://schemas.openxmlformats.org/officeDocument/2006/relationships/notesSlide" Target="../notesSlides/notesSlide16.xml"/><Relationship Id="rId1" Type="http://schemas.openxmlformats.org/officeDocument/2006/relationships/slideLayout" Target="../slideLayouts/slideLayout372.xml"/><Relationship Id="rId6" Type="http://schemas.openxmlformats.org/officeDocument/2006/relationships/image" Target="../media/image47.png"/><Relationship Id="rId5" Type="http://schemas.openxmlformats.org/officeDocument/2006/relationships/image" Target="../media/image46.jpeg"/><Relationship Id="rId4" Type="http://schemas.openxmlformats.org/officeDocument/2006/relationships/image" Target="../media/image45.jpeg"/></Relationships>
</file>

<file path=ppt/slides/_rels/slide180.xml.rels><?xml version="1.0" encoding="UTF-8" standalone="yes"?>
<Relationships xmlns="http://schemas.openxmlformats.org/package/2006/relationships"><Relationship Id="rId3" Type="http://schemas.openxmlformats.org/officeDocument/2006/relationships/hyperlink" Target="https://www.bemate.com/" TargetMode="External"/><Relationship Id="rId2" Type="http://schemas.openxmlformats.org/officeDocument/2006/relationships/notesSlide" Target="../notesSlides/notesSlide177.xml"/><Relationship Id="rId1" Type="http://schemas.openxmlformats.org/officeDocument/2006/relationships/slideLayout" Target="../slideLayouts/slideLayout372.xml"/><Relationship Id="rId4" Type="http://schemas.openxmlformats.org/officeDocument/2006/relationships/image" Target="../media/image186.tmp"/></Relationships>
</file>

<file path=ppt/slides/_rels/slide181.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178.xml"/><Relationship Id="rId1" Type="http://schemas.openxmlformats.org/officeDocument/2006/relationships/slideLayout" Target="../slideLayouts/slideLayout372.xml"/></Relationships>
</file>

<file path=ppt/slides/_rels/slide182.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179.xml"/><Relationship Id="rId1" Type="http://schemas.openxmlformats.org/officeDocument/2006/relationships/slideLayout" Target="../slideLayouts/slideLayout372.xml"/></Relationships>
</file>

<file path=ppt/slides/_rels/slide183.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180.xml"/><Relationship Id="rId1" Type="http://schemas.openxmlformats.org/officeDocument/2006/relationships/slideLayout" Target="../slideLayouts/slideLayout37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37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37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37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37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37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372.xml"/></Relationships>
</file>

<file path=ppt/slides/_rels/slide19.xml.rels><?xml version="1.0" encoding="UTF-8" standalone="yes"?>
<Relationships xmlns="http://schemas.openxmlformats.org/package/2006/relationships"><Relationship Id="rId3" Type="http://schemas.openxmlformats.org/officeDocument/2006/relationships/image" Target="../media/image49.tmp"/><Relationship Id="rId2" Type="http://schemas.openxmlformats.org/officeDocument/2006/relationships/notesSlide" Target="../notesSlides/notesSlide17.xml"/><Relationship Id="rId1" Type="http://schemas.openxmlformats.org/officeDocument/2006/relationships/slideLayout" Target="../slideLayouts/slideLayout372.xml"/><Relationship Id="rId4" Type="http://schemas.openxmlformats.org/officeDocument/2006/relationships/image" Target="../media/image50.png"/></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090.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372.xml"/></Relationships>
</file>

<file path=ppt/slides/_rels/slide192.xml.rels><?xml version="1.0" encoding="UTF-8" standalone="yes"?>
<Relationships xmlns="http://schemas.openxmlformats.org/package/2006/relationships"><Relationship Id="rId8" Type="http://schemas.openxmlformats.org/officeDocument/2006/relationships/tags" Target="../tags/tag140.xml"/><Relationship Id="rId3" Type="http://schemas.openxmlformats.org/officeDocument/2006/relationships/tags" Target="../tags/tag135.xml"/><Relationship Id="rId7" Type="http://schemas.openxmlformats.org/officeDocument/2006/relationships/tags" Target="../tags/tag139.xml"/><Relationship Id="rId12" Type="http://schemas.openxmlformats.org/officeDocument/2006/relationships/notesSlide" Target="../notesSlides/notesSlide189.xml"/><Relationship Id="rId2" Type="http://schemas.openxmlformats.org/officeDocument/2006/relationships/tags" Target="../tags/tag134.xml"/><Relationship Id="rId1" Type="http://schemas.openxmlformats.org/officeDocument/2006/relationships/tags" Target="../tags/tag133.xml"/><Relationship Id="rId6" Type="http://schemas.openxmlformats.org/officeDocument/2006/relationships/tags" Target="../tags/tag138.xml"/><Relationship Id="rId11" Type="http://schemas.openxmlformats.org/officeDocument/2006/relationships/slideLayout" Target="../slideLayouts/slideLayout1265.xml"/><Relationship Id="rId5" Type="http://schemas.openxmlformats.org/officeDocument/2006/relationships/tags" Target="../tags/tag137.xml"/><Relationship Id="rId10" Type="http://schemas.openxmlformats.org/officeDocument/2006/relationships/tags" Target="../tags/tag142.xml"/><Relationship Id="rId4" Type="http://schemas.openxmlformats.org/officeDocument/2006/relationships/tags" Target="../tags/tag136.xml"/><Relationship Id="rId9" Type="http://schemas.openxmlformats.org/officeDocument/2006/relationships/tags" Target="../tags/tag141.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606.xml"/></Relationships>
</file>

<file path=ppt/slides/_rels/slide194.xml.rels><?xml version="1.0" encoding="UTF-8" standalone="yes"?>
<Relationships xmlns="http://schemas.openxmlformats.org/package/2006/relationships"><Relationship Id="rId8" Type="http://schemas.openxmlformats.org/officeDocument/2006/relationships/tags" Target="../tags/tag150.xml"/><Relationship Id="rId13" Type="http://schemas.openxmlformats.org/officeDocument/2006/relationships/slideLayout" Target="../slideLayouts/slideLayout1265.xml"/><Relationship Id="rId3" Type="http://schemas.openxmlformats.org/officeDocument/2006/relationships/tags" Target="../tags/tag145.xml"/><Relationship Id="rId7" Type="http://schemas.openxmlformats.org/officeDocument/2006/relationships/tags" Target="../tags/tag149.xml"/><Relationship Id="rId12" Type="http://schemas.openxmlformats.org/officeDocument/2006/relationships/tags" Target="../tags/tag154.xml"/><Relationship Id="rId2" Type="http://schemas.openxmlformats.org/officeDocument/2006/relationships/tags" Target="../tags/tag144.xml"/><Relationship Id="rId1" Type="http://schemas.openxmlformats.org/officeDocument/2006/relationships/tags" Target="../tags/tag143.xml"/><Relationship Id="rId6" Type="http://schemas.openxmlformats.org/officeDocument/2006/relationships/tags" Target="../tags/tag148.xml"/><Relationship Id="rId11" Type="http://schemas.openxmlformats.org/officeDocument/2006/relationships/tags" Target="../tags/tag153.xml"/><Relationship Id="rId5" Type="http://schemas.openxmlformats.org/officeDocument/2006/relationships/tags" Target="../tags/tag147.xml"/><Relationship Id="rId15" Type="http://schemas.openxmlformats.org/officeDocument/2006/relationships/image" Target="../media/image190.png"/><Relationship Id="rId10" Type="http://schemas.openxmlformats.org/officeDocument/2006/relationships/tags" Target="../tags/tag152.xml"/><Relationship Id="rId4" Type="http://schemas.openxmlformats.org/officeDocument/2006/relationships/tags" Target="../tags/tag146.xml"/><Relationship Id="rId9" Type="http://schemas.openxmlformats.org/officeDocument/2006/relationships/tags" Target="../tags/tag151.xml"/><Relationship Id="rId14" Type="http://schemas.openxmlformats.org/officeDocument/2006/relationships/notesSlide" Target="../notesSlides/notesSlide191.xml"/></Relationships>
</file>

<file path=ppt/slides/_rels/slide195.xml.rels><?xml version="1.0" encoding="UTF-8" standalone="yes"?>
<Relationships xmlns="http://schemas.openxmlformats.org/package/2006/relationships"><Relationship Id="rId8" Type="http://schemas.openxmlformats.org/officeDocument/2006/relationships/notesSlide" Target="../notesSlides/notesSlide192.xml"/><Relationship Id="rId13" Type="http://schemas.openxmlformats.org/officeDocument/2006/relationships/image" Target="../media/image195.png"/><Relationship Id="rId3" Type="http://schemas.openxmlformats.org/officeDocument/2006/relationships/tags" Target="../tags/tag157.xml"/><Relationship Id="rId7" Type="http://schemas.openxmlformats.org/officeDocument/2006/relationships/slideLayout" Target="../slideLayouts/slideLayout1265.xml"/><Relationship Id="rId12" Type="http://schemas.openxmlformats.org/officeDocument/2006/relationships/image" Target="../media/image194.jpeg"/><Relationship Id="rId2" Type="http://schemas.openxmlformats.org/officeDocument/2006/relationships/tags" Target="../tags/tag156.xml"/><Relationship Id="rId1" Type="http://schemas.openxmlformats.org/officeDocument/2006/relationships/tags" Target="../tags/tag155.xml"/><Relationship Id="rId6" Type="http://schemas.openxmlformats.org/officeDocument/2006/relationships/tags" Target="../tags/tag160.xml"/><Relationship Id="rId11" Type="http://schemas.openxmlformats.org/officeDocument/2006/relationships/image" Target="../media/image193.png"/><Relationship Id="rId5" Type="http://schemas.openxmlformats.org/officeDocument/2006/relationships/tags" Target="../tags/tag159.xml"/><Relationship Id="rId10" Type="http://schemas.openxmlformats.org/officeDocument/2006/relationships/image" Target="../media/image192.png"/><Relationship Id="rId4" Type="http://schemas.openxmlformats.org/officeDocument/2006/relationships/tags" Target="../tags/tag158.xml"/><Relationship Id="rId9" Type="http://schemas.openxmlformats.org/officeDocument/2006/relationships/image" Target="../media/image191.png"/><Relationship Id="rId14" Type="http://schemas.openxmlformats.org/officeDocument/2006/relationships/image" Target="../media/image190.png"/></Relationships>
</file>

<file path=ppt/slides/_rels/slide196.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93.xml"/><Relationship Id="rId1" Type="http://schemas.openxmlformats.org/officeDocument/2006/relationships/slideLayout" Target="../slideLayouts/slideLayout1265.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97.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194.xml"/><Relationship Id="rId1" Type="http://schemas.openxmlformats.org/officeDocument/2006/relationships/slideLayout" Target="../slideLayouts/slideLayout1265.xml"/><Relationship Id="rId5" Type="http://schemas.openxmlformats.org/officeDocument/2006/relationships/image" Target="../media/image197.png"/><Relationship Id="rId4" Type="http://schemas.openxmlformats.org/officeDocument/2006/relationships/image" Target="../media/image196.png"/></Relationships>
</file>

<file path=ppt/slides/_rels/slide198.xml.rels><?xml version="1.0" encoding="UTF-8" standalone="yes"?>
<Relationships xmlns="http://schemas.openxmlformats.org/package/2006/relationships"><Relationship Id="rId3" Type="http://schemas.openxmlformats.org/officeDocument/2006/relationships/image" Target="../media/image190.png"/><Relationship Id="rId7" Type="http://schemas.openxmlformats.org/officeDocument/2006/relationships/image" Target="../media/image198.png"/><Relationship Id="rId2" Type="http://schemas.openxmlformats.org/officeDocument/2006/relationships/notesSlide" Target="../notesSlides/notesSlide195.xml"/><Relationship Id="rId1" Type="http://schemas.openxmlformats.org/officeDocument/2006/relationships/slideLayout" Target="../slideLayouts/slideLayout1265.xml"/><Relationship Id="rId6" Type="http://schemas.openxmlformats.org/officeDocument/2006/relationships/hyperlink" Target="https://www.youtube.com/watch?v=kBwjxBmMszQ" TargetMode="External"/><Relationship Id="rId5" Type="http://schemas.openxmlformats.org/officeDocument/2006/relationships/hyperlink" Target="https://www.youtube.com/watch?v=BAhXK-ATKWw" TargetMode="External"/><Relationship Id="rId4" Type="http://schemas.openxmlformats.org/officeDocument/2006/relationships/hyperlink" Target="https://www.youtube.com/watch?v=LQmASmoMYwg" TargetMode="External"/></Relationships>
</file>

<file path=ppt/slides/_rels/slide199.xml.rels><?xml version="1.0" encoding="UTF-8" standalone="yes"?>
<Relationships xmlns="http://schemas.openxmlformats.org/package/2006/relationships"><Relationship Id="rId8" Type="http://schemas.openxmlformats.org/officeDocument/2006/relationships/image" Target="../media/image200.png"/><Relationship Id="rId3" Type="http://schemas.openxmlformats.org/officeDocument/2006/relationships/image" Target="../media/image190.png"/><Relationship Id="rId7" Type="http://schemas.microsoft.com/office/2007/relationships/hdphoto" Target="../media/hdphoto1.wdp"/><Relationship Id="rId2" Type="http://schemas.openxmlformats.org/officeDocument/2006/relationships/notesSlide" Target="../notesSlides/notesSlide196.xml"/><Relationship Id="rId1" Type="http://schemas.openxmlformats.org/officeDocument/2006/relationships/slideLayout" Target="../slideLayouts/slideLayout1265.xml"/><Relationship Id="rId6" Type="http://schemas.openxmlformats.org/officeDocument/2006/relationships/image" Target="../media/image199.jpeg"/><Relationship Id="rId5" Type="http://schemas.openxmlformats.org/officeDocument/2006/relationships/hyperlink" Target="https://youtu.be/mZyOZBqI8FM" TargetMode="External"/><Relationship Id="rId4" Type="http://schemas.openxmlformats.org/officeDocument/2006/relationships/hyperlink" Target="http://www.youtube.com/watch?v=-bJ4PCW2Pcc" TargetMode="External"/><Relationship Id="rId9" Type="http://schemas.openxmlformats.org/officeDocument/2006/relationships/image" Target="../media/image201.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90.xml"/></Relationships>
</file>

<file path=ppt/slides/_rels/slide20.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8.xml"/><Relationship Id="rId1" Type="http://schemas.openxmlformats.org/officeDocument/2006/relationships/slideLayout" Target="../slideLayouts/slideLayout372.xml"/><Relationship Id="rId4" Type="http://schemas.openxmlformats.org/officeDocument/2006/relationships/image" Target="../media/image52.jpeg"/></Relationships>
</file>

<file path=ppt/slides/_rels/slide200.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197.xml"/><Relationship Id="rId1" Type="http://schemas.openxmlformats.org/officeDocument/2006/relationships/slideLayout" Target="../slideLayouts/slideLayout1265.xml"/><Relationship Id="rId6" Type="http://schemas.openxmlformats.org/officeDocument/2006/relationships/image" Target="../media/image203.png"/><Relationship Id="rId5" Type="http://schemas.openxmlformats.org/officeDocument/2006/relationships/image" Target="../media/image202.png"/><Relationship Id="rId4" Type="http://schemas.openxmlformats.org/officeDocument/2006/relationships/hyperlink" Target="http://www.visitstpeteclearwater.com/" TargetMode="External"/></Relationships>
</file>

<file path=ppt/slides/_rels/slide201.xml.rels><?xml version="1.0" encoding="UTF-8" standalone="yes"?>
<Relationships xmlns="http://schemas.openxmlformats.org/package/2006/relationships"><Relationship Id="rId8" Type="http://schemas.openxmlformats.org/officeDocument/2006/relationships/image" Target="../media/image206.png"/><Relationship Id="rId3" Type="http://schemas.openxmlformats.org/officeDocument/2006/relationships/image" Target="../media/image190.png"/><Relationship Id="rId7" Type="http://schemas.openxmlformats.org/officeDocument/2006/relationships/image" Target="../media/image205.png"/><Relationship Id="rId2" Type="http://schemas.openxmlformats.org/officeDocument/2006/relationships/notesSlide" Target="../notesSlides/notesSlide198.xml"/><Relationship Id="rId1" Type="http://schemas.openxmlformats.org/officeDocument/2006/relationships/slideLayout" Target="../slideLayouts/slideLayout1265.xml"/><Relationship Id="rId6" Type="http://schemas.openxmlformats.org/officeDocument/2006/relationships/image" Target="../media/image204.png"/><Relationship Id="rId5" Type="http://schemas.openxmlformats.org/officeDocument/2006/relationships/hyperlink" Target="http://www.amazingcity.es/" TargetMode="External"/><Relationship Id="rId4" Type="http://schemas.openxmlformats.org/officeDocument/2006/relationships/hyperlink" Target="http://www.strayboots.com/" TargetMode="External"/></Relationships>
</file>

<file path=ppt/slides/_rels/slide202.xml.rels><?xml version="1.0" encoding="UTF-8" standalone="yes"?>
<Relationships xmlns="http://schemas.openxmlformats.org/package/2006/relationships"><Relationship Id="rId3" Type="http://schemas.openxmlformats.org/officeDocument/2006/relationships/image" Target="../media/image190.png"/><Relationship Id="rId7" Type="http://schemas.openxmlformats.org/officeDocument/2006/relationships/image" Target="../media/image209.png"/><Relationship Id="rId2" Type="http://schemas.openxmlformats.org/officeDocument/2006/relationships/notesSlide" Target="../notesSlides/notesSlide199.xml"/><Relationship Id="rId1" Type="http://schemas.openxmlformats.org/officeDocument/2006/relationships/slideLayout" Target="../slideLayouts/slideLayout1265.xml"/><Relationship Id="rId6" Type="http://schemas.openxmlformats.org/officeDocument/2006/relationships/image" Target="../media/image208.jpeg"/><Relationship Id="rId5" Type="http://schemas.openxmlformats.org/officeDocument/2006/relationships/image" Target="../media/image207.tiff"/><Relationship Id="rId4" Type="http://schemas.openxmlformats.org/officeDocument/2006/relationships/hyperlink" Target="http://online.fliphtml5.com/xvkv/gkci/#p=1" TargetMode="External"/></Relationships>
</file>

<file path=ppt/slides/_rels/slide203.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200.xml"/><Relationship Id="rId1" Type="http://schemas.openxmlformats.org/officeDocument/2006/relationships/slideLayout" Target="../slideLayouts/slideLayout1265.xml"/><Relationship Id="rId6" Type="http://schemas.openxmlformats.org/officeDocument/2006/relationships/image" Target="../media/image212.png"/><Relationship Id="rId5" Type="http://schemas.openxmlformats.org/officeDocument/2006/relationships/image" Target="../media/image211.png"/><Relationship Id="rId4" Type="http://schemas.openxmlformats.org/officeDocument/2006/relationships/image" Target="../media/image210.png"/></Relationships>
</file>

<file path=ppt/slides/_rels/slide204.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201.xml"/><Relationship Id="rId1" Type="http://schemas.openxmlformats.org/officeDocument/2006/relationships/slideLayout" Target="../slideLayouts/slideLayout1265.xml"/><Relationship Id="rId4" Type="http://schemas.openxmlformats.org/officeDocument/2006/relationships/image" Target="../media/image213.png"/></Relationships>
</file>

<file path=ppt/slides/_rels/slide205.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202.xml"/><Relationship Id="rId1" Type="http://schemas.openxmlformats.org/officeDocument/2006/relationships/slideLayout" Target="../slideLayouts/slideLayout1265.xml"/><Relationship Id="rId5" Type="http://schemas.openxmlformats.org/officeDocument/2006/relationships/image" Target="../media/image215.jpeg"/><Relationship Id="rId4" Type="http://schemas.openxmlformats.org/officeDocument/2006/relationships/image" Target="../media/image214.png"/></Relationships>
</file>

<file path=ppt/slides/_rels/slide206.xml.rels><?xml version="1.0" encoding="UTF-8" standalone="yes"?>
<Relationships xmlns="http://schemas.openxmlformats.org/package/2006/relationships"><Relationship Id="rId8" Type="http://schemas.openxmlformats.org/officeDocument/2006/relationships/hyperlink" Target="https://www.youtube.com/results?search_query=inspired+by+iceland+jungle+drum" TargetMode="External"/><Relationship Id="rId3" Type="http://schemas.openxmlformats.org/officeDocument/2006/relationships/image" Target="../media/image190.png"/><Relationship Id="rId7" Type="http://schemas.openxmlformats.org/officeDocument/2006/relationships/hyperlink" Target="https://www.youtube.com/user/inspiredbyiceland" TargetMode="External"/><Relationship Id="rId2" Type="http://schemas.openxmlformats.org/officeDocument/2006/relationships/notesSlide" Target="../notesSlides/notesSlide203.xml"/><Relationship Id="rId1" Type="http://schemas.openxmlformats.org/officeDocument/2006/relationships/slideLayout" Target="../slideLayouts/slideLayout1265.xml"/><Relationship Id="rId6" Type="http://schemas.openxmlformats.org/officeDocument/2006/relationships/hyperlink" Target="https://vimeo.com/icelandinspired" TargetMode="External"/><Relationship Id="rId5" Type="http://schemas.openxmlformats.org/officeDocument/2006/relationships/hyperlink" Target="http://inspired.visiticeland.com/gudmundur-hangout" TargetMode="External"/><Relationship Id="rId4" Type="http://schemas.openxmlformats.org/officeDocument/2006/relationships/hyperlink" Target="https://youtu.be/npawmHVaf-E" TargetMode="External"/><Relationship Id="rId9" Type="http://schemas.openxmlformats.org/officeDocument/2006/relationships/image" Target="../media/image216.png"/></Relationships>
</file>

<file path=ppt/slides/_rels/slide207.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204.xml"/><Relationship Id="rId1" Type="http://schemas.openxmlformats.org/officeDocument/2006/relationships/slideLayout" Target="../slideLayouts/slideLayout1265.xml"/><Relationship Id="rId6" Type="http://schemas.openxmlformats.org/officeDocument/2006/relationships/image" Target="../media/image218.png"/><Relationship Id="rId5" Type="http://schemas.openxmlformats.org/officeDocument/2006/relationships/image" Target="../media/image217.png"/><Relationship Id="rId4" Type="http://schemas.openxmlformats.org/officeDocument/2006/relationships/hyperlink" Target="https://www.youtube.com/watch?v=SI-rsong4xs&amp;feature=youtu.be" TargetMode="External"/></Relationships>
</file>

<file path=ppt/slides/_rels/slide208.xml.rels><?xml version="1.0" encoding="UTF-8" standalone="yes"?>
<Relationships xmlns="http://schemas.openxmlformats.org/package/2006/relationships"><Relationship Id="rId3" Type="http://schemas.openxmlformats.org/officeDocument/2006/relationships/image" Target="../media/image190.png"/><Relationship Id="rId7" Type="http://schemas.openxmlformats.org/officeDocument/2006/relationships/image" Target="../media/image220.png"/><Relationship Id="rId2" Type="http://schemas.openxmlformats.org/officeDocument/2006/relationships/notesSlide" Target="../notesSlides/notesSlide205.xml"/><Relationship Id="rId1" Type="http://schemas.openxmlformats.org/officeDocument/2006/relationships/slideLayout" Target="../slideLayouts/slideLayout1265.xml"/><Relationship Id="rId6" Type="http://schemas.openxmlformats.org/officeDocument/2006/relationships/hyperlink" Target="https://www.youtube.com/watch?v=r3B8YYBKsS8" TargetMode="External"/><Relationship Id="rId5" Type="http://schemas.openxmlformats.org/officeDocument/2006/relationships/image" Target="../media/image219.png"/><Relationship Id="rId4" Type="http://schemas.openxmlformats.org/officeDocument/2006/relationships/hyperlink" Target="https://vimeo.com/44408369" TargetMode="External"/></Relationships>
</file>

<file path=ppt/slides/_rels/slide209.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206.xml"/><Relationship Id="rId1" Type="http://schemas.openxmlformats.org/officeDocument/2006/relationships/slideLayout" Target="../slideLayouts/slideLayout1265.xml"/><Relationship Id="rId6" Type="http://schemas.openxmlformats.org/officeDocument/2006/relationships/hyperlink" Target="https://www.youtube.com/watch?v=MMUYSU77HZ8" TargetMode="External"/><Relationship Id="rId5" Type="http://schemas.openxmlformats.org/officeDocument/2006/relationships/hyperlink" Target="https://www.youtube.com/watch?v=2_gkn3j8QUw" TargetMode="External"/><Relationship Id="rId4" Type="http://schemas.openxmlformats.org/officeDocument/2006/relationships/image" Target="../media/image221.jpe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72.xml"/></Relationships>
</file>

<file path=ppt/slides/_rels/slide210.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notesSlide" Target="../notesSlides/notesSlide207.xml"/><Relationship Id="rId1" Type="http://schemas.openxmlformats.org/officeDocument/2006/relationships/slideLayout" Target="../slideLayouts/slideLayout1265.xml"/><Relationship Id="rId5" Type="http://schemas.openxmlformats.org/officeDocument/2006/relationships/image" Target="../media/image190.png"/><Relationship Id="rId4" Type="http://schemas.openxmlformats.org/officeDocument/2006/relationships/image" Target="../media/image223.jpeg"/></Relationships>
</file>

<file path=ppt/slides/_rels/slide211.xml.rels><?xml version="1.0" encoding="UTF-8" standalone="yes"?>
<Relationships xmlns="http://schemas.openxmlformats.org/package/2006/relationships"><Relationship Id="rId3" Type="http://schemas.openxmlformats.org/officeDocument/2006/relationships/image" Target="../media/image224.jpeg"/><Relationship Id="rId7" Type="http://schemas.openxmlformats.org/officeDocument/2006/relationships/image" Target="../media/image190.png"/><Relationship Id="rId2" Type="http://schemas.openxmlformats.org/officeDocument/2006/relationships/notesSlide" Target="../notesSlides/notesSlide208.xml"/><Relationship Id="rId1" Type="http://schemas.openxmlformats.org/officeDocument/2006/relationships/slideLayout" Target="../slideLayouts/slideLayout1265.xml"/><Relationship Id="rId6" Type="http://schemas.openxmlformats.org/officeDocument/2006/relationships/image" Target="../media/image227.jpeg"/><Relationship Id="rId5" Type="http://schemas.openxmlformats.org/officeDocument/2006/relationships/image" Target="../media/image226.png"/><Relationship Id="rId4" Type="http://schemas.openxmlformats.org/officeDocument/2006/relationships/image" Target="../media/image225.png"/></Relationships>
</file>

<file path=ppt/slides/_rels/slide212.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228.png"/><Relationship Id="rId7" Type="http://schemas.openxmlformats.org/officeDocument/2006/relationships/image" Target="../media/image232.png"/><Relationship Id="rId2" Type="http://schemas.openxmlformats.org/officeDocument/2006/relationships/notesSlide" Target="../notesSlides/notesSlide209.xml"/><Relationship Id="rId1" Type="http://schemas.openxmlformats.org/officeDocument/2006/relationships/slideLayout" Target="../slideLayouts/slideLayout1265.xml"/><Relationship Id="rId6" Type="http://schemas.openxmlformats.org/officeDocument/2006/relationships/image" Target="../media/image231.png"/><Relationship Id="rId5" Type="http://schemas.openxmlformats.org/officeDocument/2006/relationships/image" Target="../media/image230.jpeg"/><Relationship Id="rId4" Type="http://schemas.openxmlformats.org/officeDocument/2006/relationships/image" Target="../media/image229.jpeg"/></Relationships>
</file>

<file path=ppt/slides/_rels/slide213.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210.xml"/><Relationship Id="rId1" Type="http://schemas.openxmlformats.org/officeDocument/2006/relationships/slideLayout" Target="../slideLayouts/slideLayout1265.xml"/><Relationship Id="rId5" Type="http://schemas.openxmlformats.org/officeDocument/2006/relationships/image" Target="../media/image234.png"/><Relationship Id="rId4" Type="http://schemas.openxmlformats.org/officeDocument/2006/relationships/image" Target="../media/image233.png"/></Relationships>
</file>

<file path=ppt/slides/_rels/slide214.xml.rels><?xml version="1.0" encoding="UTF-8" standalone="yes"?>
<Relationships xmlns="http://schemas.openxmlformats.org/package/2006/relationships"><Relationship Id="rId8" Type="http://schemas.openxmlformats.org/officeDocument/2006/relationships/image" Target="../media/image239.jpeg"/><Relationship Id="rId3" Type="http://schemas.openxmlformats.org/officeDocument/2006/relationships/image" Target="../media/image190.png"/><Relationship Id="rId7" Type="http://schemas.openxmlformats.org/officeDocument/2006/relationships/image" Target="../media/image238.jpeg"/><Relationship Id="rId2" Type="http://schemas.openxmlformats.org/officeDocument/2006/relationships/notesSlide" Target="../notesSlides/notesSlide211.xml"/><Relationship Id="rId1" Type="http://schemas.openxmlformats.org/officeDocument/2006/relationships/slideLayout" Target="../slideLayouts/slideLayout1265.xml"/><Relationship Id="rId6" Type="http://schemas.openxmlformats.org/officeDocument/2006/relationships/image" Target="../media/image237.jpeg"/><Relationship Id="rId5" Type="http://schemas.openxmlformats.org/officeDocument/2006/relationships/image" Target="../media/image236.jpeg"/><Relationship Id="rId4" Type="http://schemas.openxmlformats.org/officeDocument/2006/relationships/image" Target="../media/image235.png"/></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606.xml"/></Relationships>
</file>

<file path=ppt/slides/_rels/slide216.xml.rels><?xml version="1.0" encoding="UTF-8" standalone="yes"?>
<Relationships xmlns="http://schemas.openxmlformats.org/package/2006/relationships"><Relationship Id="rId8" Type="http://schemas.openxmlformats.org/officeDocument/2006/relationships/image" Target="../media/image240.png"/><Relationship Id="rId3" Type="http://schemas.openxmlformats.org/officeDocument/2006/relationships/tags" Target="../tags/tag163.xml"/><Relationship Id="rId7" Type="http://schemas.openxmlformats.org/officeDocument/2006/relationships/notesSlide" Target="../notesSlides/notesSlide213.xml"/><Relationship Id="rId2" Type="http://schemas.openxmlformats.org/officeDocument/2006/relationships/tags" Target="../tags/tag162.xml"/><Relationship Id="rId1" Type="http://schemas.openxmlformats.org/officeDocument/2006/relationships/tags" Target="../tags/tag161.xml"/><Relationship Id="rId6" Type="http://schemas.openxmlformats.org/officeDocument/2006/relationships/slideLayout" Target="../slideLayouts/slideLayout372.xml"/><Relationship Id="rId5" Type="http://schemas.openxmlformats.org/officeDocument/2006/relationships/tags" Target="../tags/tag165.xml"/><Relationship Id="rId4" Type="http://schemas.openxmlformats.org/officeDocument/2006/relationships/tags" Target="../tags/tag164.xml"/></Relationships>
</file>

<file path=ppt/slides/_rels/slide217.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notesSlide" Target="../notesSlides/notesSlide214.xml"/><Relationship Id="rId1" Type="http://schemas.openxmlformats.org/officeDocument/2006/relationships/slideLayout" Target="../slideLayouts/slideLayout372.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606.xml"/></Relationships>
</file>

<file path=ppt/slides/_rels/slide219.xml.rels><?xml version="1.0" encoding="UTF-8" standalone="yes"?>
<Relationships xmlns="http://schemas.openxmlformats.org/package/2006/relationships"><Relationship Id="rId8" Type="http://schemas.openxmlformats.org/officeDocument/2006/relationships/tags" Target="../tags/tag173.xml"/><Relationship Id="rId13" Type="http://schemas.openxmlformats.org/officeDocument/2006/relationships/tags" Target="../tags/tag178.xml"/><Relationship Id="rId18" Type="http://schemas.openxmlformats.org/officeDocument/2006/relationships/notesSlide" Target="../notesSlides/notesSlide216.xml"/><Relationship Id="rId3" Type="http://schemas.openxmlformats.org/officeDocument/2006/relationships/tags" Target="../tags/tag168.xml"/><Relationship Id="rId7" Type="http://schemas.openxmlformats.org/officeDocument/2006/relationships/tags" Target="../tags/tag172.xml"/><Relationship Id="rId12" Type="http://schemas.openxmlformats.org/officeDocument/2006/relationships/tags" Target="../tags/tag177.xml"/><Relationship Id="rId17" Type="http://schemas.openxmlformats.org/officeDocument/2006/relationships/slideLayout" Target="../slideLayouts/slideLayout372.xml"/><Relationship Id="rId2" Type="http://schemas.openxmlformats.org/officeDocument/2006/relationships/tags" Target="../tags/tag167.xml"/><Relationship Id="rId16" Type="http://schemas.openxmlformats.org/officeDocument/2006/relationships/tags" Target="../tags/tag181.xml"/><Relationship Id="rId20" Type="http://schemas.openxmlformats.org/officeDocument/2006/relationships/chart" Target="../charts/chart144.xml"/><Relationship Id="rId1" Type="http://schemas.openxmlformats.org/officeDocument/2006/relationships/tags" Target="../tags/tag166.xml"/><Relationship Id="rId6" Type="http://schemas.openxmlformats.org/officeDocument/2006/relationships/tags" Target="../tags/tag171.xml"/><Relationship Id="rId11" Type="http://schemas.openxmlformats.org/officeDocument/2006/relationships/tags" Target="../tags/tag176.xml"/><Relationship Id="rId5" Type="http://schemas.openxmlformats.org/officeDocument/2006/relationships/tags" Target="../tags/tag170.xml"/><Relationship Id="rId15" Type="http://schemas.openxmlformats.org/officeDocument/2006/relationships/tags" Target="../tags/tag180.xml"/><Relationship Id="rId10" Type="http://schemas.openxmlformats.org/officeDocument/2006/relationships/tags" Target="../tags/tag175.xml"/><Relationship Id="rId19" Type="http://schemas.openxmlformats.org/officeDocument/2006/relationships/image" Target="../media/image241.png"/><Relationship Id="rId4" Type="http://schemas.openxmlformats.org/officeDocument/2006/relationships/tags" Target="../tags/tag169.xml"/><Relationship Id="rId9" Type="http://schemas.openxmlformats.org/officeDocument/2006/relationships/tags" Target="../tags/tag174.xml"/><Relationship Id="rId14" Type="http://schemas.openxmlformats.org/officeDocument/2006/relationships/tags" Target="../tags/tag179.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72.xml"/></Relationships>
</file>

<file path=ppt/slides/_rels/slide220.xml.rels><?xml version="1.0" encoding="UTF-8" standalone="yes"?>
<Relationships xmlns="http://schemas.openxmlformats.org/package/2006/relationships"><Relationship Id="rId3" Type="http://schemas.openxmlformats.org/officeDocument/2006/relationships/image" Target="../media/image241.png"/><Relationship Id="rId2" Type="http://schemas.openxmlformats.org/officeDocument/2006/relationships/notesSlide" Target="../notesSlides/notesSlide217.xml"/><Relationship Id="rId1" Type="http://schemas.openxmlformats.org/officeDocument/2006/relationships/slideLayout" Target="../slideLayouts/slideLayout372.xml"/><Relationship Id="rId4" Type="http://schemas.openxmlformats.org/officeDocument/2006/relationships/image" Target="../media/image242.tmp"/></Relationships>
</file>

<file path=ppt/slides/_rels/slide221.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183.xml"/><Relationship Id="rId1" Type="http://schemas.openxmlformats.org/officeDocument/2006/relationships/tags" Target="../tags/tag182.xml"/><Relationship Id="rId6" Type="http://schemas.openxmlformats.org/officeDocument/2006/relationships/image" Target="../media/image243.tmp"/><Relationship Id="rId5" Type="http://schemas.openxmlformats.org/officeDocument/2006/relationships/image" Target="../media/image241.png"/><Relationship Id="rId4" Type="http://schemas.openxmlformats.org/officeDocument/2006/relationships/notesSlide" Target="../notesSlides/notesSlide218.xml"/></Relationships>
</file>

<file path=ppt/slides/_rels/slide222.xml.rels><?xml version="1.0" encoding="UTF-8" standalone="yes"?>
<Relationships xmlns="http://schemas.openxmlformats.org/package/2006/relationships"><Relationship Id="rId8" Type="http://schemas.openxmlformats.org/officeDocument/2006/relationships/tags" Target="../tags/tag191.xml"/><Relationship Id="rId13" Type="http://schemas.openxmlformats.org/officeDocument/2006/relationships/image" Target="../media/image246.png"/><Relationship Id="rId3" Type="http://schemas.openxmlformats.org/officeDocument/2006/relationships/tags" Target="../tags/tag186.xml"/><Relationship Id="rId7" Type="http://schemas.openxmlformats.org/officeDocument/2006/relationships/tags" Target="../tags/tag190.xml"/><Relationship Id="rId12" Type="http://schemas.openxmlformats.org/officeDocument/2006/relationships/image" Target="../media/image245.png"/><Relationship Id="rId2" Type="http://schemas.openxmlformats.org/officeDocument/2006/relationships/tags" Target="../tags/tag185.xml"/><Relationship Id="rId1" Type="http://schemas.openxmlformats.org/officeDocument/2006/relationships/tags" Target="../tags/tag184.xml"/><Relationship Id="rId6" Type="http://schemas.openxmlformats.org/officeDocument/2006/relationships/tags" Target="../tags/tag189.xml"/><Relationship Id="rId11" Type="http://schemas.openxmlformats.org/officeDocument/2006/relationships/image" Target="../media/image244.png"/><Relationship Id="rId5" Type="http://schemas.openxmlformats.org/officeDocument/2006/relationships/tags" Target="../tags/tag188.xml"/><Relationship Id="rId10" Type="http://schemas.openxmlformats.org/officeDocument/2006/relationships/notesSlide" Target="../notesSlides/notesSlide219.xml"/><Relationship Id="rId4" Type="http://schemas.openxmlformats.org/officeDocument/2006/relationships/tags" Target="../tags/tag187.xml"/><Relationship Id="rId9" Type="http://schemas.openxmlformats.org/officeDocument/2006/relationships/slideLayout" Target="../slideLayouts/slideLayout372.xml"/></Relationships>
</file>

<file path=ppt/slides/_rels/slide223.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193.xml"/><Relationship Id="rId1" Type="http://schemas.openxmlformats.org/officeDocument/2006/relationships/tags" Target="../tags/tag192.xml"/><Relationship Id="rId5" Type="http://schemas.openxmlformats.org/officeDocument/2006/relationships/image" Target="../media/image244.png"/><Relationship Id="rId4" Type="http://schemas.openxmlformats.org/officeDocument/2006/relationships/notesSlide" Target="../notesSlides/notesSlide220.xml"/></Relationships>
</file>

<file path=ppt/slides/_rels/slide224.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195.xml"/><Relationship Id="rId1" Type="http://schemas.openxmlformats.org/officeDocument/2006/relationships/tags" Target="../tags/tag194.xml"/><Relationship Id="rId6" Type="http://schemas.openxmlformats.org/officeDocument/2006/relationships/image" Target="../media/image244.png"/><Relationship Id="rId5" Type="http://schemas.openxmlformats.org/officeDocument/2006/relationships/chart" Target="../charts/chart145.xml"/><Relationship Id="rId4" Type="http://schemas.openxmlformats.org/officeDocument/2006/relationships/notesSlide" Target="../notesSlides/notesSlide221.xml"/></Relationships>
</file>

<file path=ppt/slides/_rels/slide225.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197.xml"/><Relationship Id="rId1" Type="http://schemas.openxmlformats.org/officeDocument/2006/relationships/tags" Target="../tags/tag196.xml"/><Relationship Id="rId6" Type="http://schemas.openxmlformats.org/officeDocument/2006/relationships/image" Target="../media/image247.tmp"/><Relationship Id="rId5" Type="http://schemas.openxmlformats.org/officeDocument/2006/relationships/image" Target="../media/image244.png"/><Relationship Id="rId4" Type="http://schemas.openxmlformats.org/officeDocument/2006/relationships/notesSlide" Target="../notesSlides/notesSlide222.xml"/></Relationships>
</file>

<file path=ppt/slides/_rels/slide226.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199.xml"/><Relationship Id="rId1" Type="http://schemas.openxmlformats.org/officeDocument/2006/relationships/tags" Target="../tags/tag198.xml"/><Relationship Id="rId6" Type="http://schemas.openxmlformats.org/officeDocument/2006/relationships/image" Target="../media/image248.tmp"/><Relationship Id="rId5" Type="http://schemas.openxmlformats.org/officeDocument/2006/relationships/image" Target="../media/image244.png"/><Relationship Id="rId4" Type="http://schemas.openxmlformats.org/officeDocument/2006/relationships/notesSlide" Target="../notesSlides/notesSlide223.xml"/></Relationships>
</file>

<file path=ppt/slides/_rels/slide227.xml.rels><?xml version="1.0" encoding="UTF-8" standalone="yes"?>
<Relationships xmlns="http://schemas.openxmlformats.org/package/2006/relationships"><Relationship Id="rId8" Type="http://schemas.openxmlformats.org/officeDocument/2006/relationships/image" Target="../media/image254.png"/><Relationship Id="rId3" Type="http://schemas.openxmlformats.org/officeDocument/2006/relationships/image" Target="../media/image249.jpeg"/><Relationship Id="rId7" Type="http://schemas.openxmlformats.org/officeDocument/2006/relationships/image" Target="../media/image253.png"/><Relationship Id="rId2" Type="http://schemas.openxmlformats.org/officeDocument/2006/relationships/notesSlide" Target="../notesSlides/notesSlide224.xml"/><Relationship Id="rId1" Type="http://schemas.openxmlformats.org/officeDocument/2006/relationships/slideLayout" Target="../slideLayouts/slideLayout372.xml"/><Relationship Id="rId6" Type="http://schemas.openxmlformats.org/officeDocument/2006/relationships/image" Target="../media/image252.jpeg"/><Relationship Id="rId11" Type="http://schemas.openxmlformats.org/officeDocument/2006/relationships/image" Target="../media/image244.png"/><Relationship Id="rId5" Type="http://schemas.openxmlformats.org/officeDocument/2006/relationships/image" Target="../media/image251.png"/><Relationship Id="rId10" Type="http://schemas.openxmlformats.org/officeDocument/2006/relationships/image" Target="../media/image255.emf"/><Relationship Id="rId4" Type="http://schemas.openxmlformats.org/officeDocument/2006/relationships/image" Target="../media/image250.jpeg"/><Relationship Id="rId9" Type="http://schemas.openxmlformats.org/officeDocument/2006/relationships/chart" Target="../charts/chart146.xml"/></Relationships>
</file>

<file path=ppt/slides/_rels/slide228.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01.xml"/><Relationship Id="rId1" Type="http://schemas.openxmlformats.org/officeDocument/2006/relationships/tags" Target="../tags/tag200.xml"/><Relationship Id="rId4" Type="http://schemas.openxmlformats.org/officeDocument/2006/relationships/notesSlide" Target="../notesSlides/notesSlide225.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37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06.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606.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372.xml"/></Relationships>
</file>

<file path=ppt/slides/_rels/slide232.xml.rels><?xml version="1.0" encoding="UTF-8" standalone="yes"?>
<Relationships xmlns="http://schemas.openxmlformats.org/package/2006/relationships"><Relationship Id="rId3" Type="http://schemas.openxmlformats.org/officeDocument/2006/relationships/image" Target="../media/image256.emf"/><Relationship Id="rId2" Type="http://schemas.openxmlformats.org/officeDocument/2006/relationships/notesSlide" Target="../notesSlides/notesSlide229.xml"/><Relationship Id="rId1" Type="http://schemas.openxmlformats.org/officeDocument/2006/relationships/slideLayout" Target="../slideLayouts/slideLayout1158.xml"/><Relationship Id="rId4" Type="http://schemas.openxmlformats.org/officeDocument/2006/relationships/image" Target="../media/image257.emf"/></Relationships>
</file>

<file path=ppt/slides/_rels/slide233.xml.rels><?xml version="1.0" encoding="UTF-8" standalone="yes"?>
<Relationships xmlns="http://schemas.openxmlformats.org/package/2006/relationships"><Relationship Id="rId3" Type="http://schemas.openxmlformats.org/officeDocument/2006/relationships/image" Target="../media/image258.emf"/><Relationship Id="rId2" Type="http://schemas.openxmlformats.org/officeDocument/2006/relationships/notesSlide" Target="../notesSlides/notesSlide230.xml"/><Relationship Id="rId1" Type="http://schemas.openxmlformats.org/officeDocument/2006/relationships/slideLayout" Target="../slideLayouts/slideLayout1158.xml"/></Relationships>
</file>

<file path=ppt/slides/_rels/slide234.xml.rels><?xml version="1.0" encoding="UTF-8" standalone="yes"?>
<Relationships xmlns="http://schemas.openxmlformats.org/package/2006/relationships"><Relationship Id="rId3" Type="http://schemas.openxmlformats.org/officeDocument/2006/relationships/chart" Target="../charts/chart147.xml"/><Relationship Id="rId2" Type="http://schemas.openxmlformats.org/officeDocument/2006/relationships/notesSlide" Target="../notesSlides/notesSlide231.xml"/><Relationship Id="rId1" Type="http://schemas.openxmlformats.org/officeDocument/2006/relationships/slideLayout" Target="../slideLayouts/slideLayout1158.xml"/></Relationships>
</file>

<file path=ppt/slides/_rels/slide235.xml.rels><?xml version="1.0" encoding="UTF-8" standalone="yes"?>
<Relationships xmlns="http://schemas.openxmlformats.org/package/2006/relationships"><Relationship Id="rId3" Type="http://schemas.openxmlformats.org/officeDocument/2006/relationships/image" Target="../media/image259.png"/><Relationship Id="rId2" Type="http://schemas.openxmlformats.org/officeDocument/2006/relationships/notesSlide" Target="../notesSlides/notesSlide232.xml"/><Relationship Id="rId1" Type="http://schemas.openxmlformats.org/officeDocument/2006/relationships/slideLayout" Target="../slideLayouts/slideLayout1158.xml"/><Relationship Id="rId4" Type="http://schemas.openxmlformats.org/officeDocument/2006/relationships/image" Target="../media/image260.emf"/></Relationships>
</file>

<file path=ppt/slides/_rels/slide236.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notesSlide" Target="../notesSlides/notesSlide233.xml"/><Relationship Id="rId1" Type="http://schemas.openxmlformats.org/officeDocument/2006/relationships/slideLayout" Target="../slideLayouts/slideLayout1116.xml"/><Relationship Id="rId5" Type="http://schemas.openxmlformats.org/officeDocument/2006/relationships/image" Target="../media/image263.png"/><Relationship Id="rId4" Type="http://schemas.openxmlformats.org/officeDocument/2006/relationships/image" Target="../media/image262.png"/></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1158.xml"/></Relationships>
</file>

<file path=ppt/slides/_rels/slide238.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notesSlide" Target="../notesSlides/notesSlide235.xml"/><Relationship Id="rId1" Type="http://schemas.openxmlformats.org/officeDocument/2006/relationships/slideLayout" Target="../slideLayouts/slideLayout1158.xml"/><Relationship Id="rId4" Type="http://schemas.openxmlformats.org/officeDocument/2006/relationships/image" Target="../media/image265.png"/></Relationships>
</file>

<file path=ppt/slides/_rels/slide239.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notesSlide" Target="../notesSlides/notesSlide236.xml"/><Relationship Id="rId1" Type="http://schemas.openxmlformats.org/officeDocument/2006/relationships/slideLayout" Target="../slideLayouts/slideLayout115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72.xml"/></Relationships>
</file>

<file path=ppt/slides/_rels/slide240.xml.rels><?xml version="1.0" encoding="UTF-8" standalone="yes"?>
<Relationships xmlns="http://schemas.openxmlformats.org/package/2006/relationships"><Relationship Id="rId3" Type="http://schemas.openxmlformats.org/officeDocument/2006/relationships/image" Target="../media/image267.png"/><Relationship Id="rId2" Type="http://schemas.openxmlformats.org/officeDocument/2006/relationships/notesSlide" Target="../notesSlides/notesSlide237.xml"/><Relationship Id="rId1" Type="http://schemas.openxmlformats.org/officeDocument/2006/relationships/slideLayout" Target="../slideLayouts/slideLayout1158.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158.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1158.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1125.xml"/></Relationships>
</file>

<file path=ppt/slides/_rels/slide244.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241.xml"/><Relationship Id="rId1" Type="http://schemas.openxmlformats.org/officeDocument/2006/relationships/slideLayout" Target="../slideLayouts/slideLayout1272.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1090.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1399.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606.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372.xml"/></Relationships>
</file>

<file path=ppt/slides/_rels/slide249.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notesSlide" Target="../notesSlides/notesSlide246.xml"/><Relationship Id="rId1" Type="http://schemas.openxmlformats.org/officeDocument/2006/relationships/slideLayout" Target="../slideLayouts/slideLayout372.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72.xml"/></Relationships>
</file>

<file path=ppt/slides/_rels/slide250.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notesSlide" Target="../notesSlides/notesSlide247.xml"/><Relationship Id="rId1" Type="http://schemas.openxmlformats.org/officeDocument/2006/relationships/slideLayout" Target="../slideLayouts/slideLayout372.xml"/></Relationships>
</file>

<file path=ppt/slides/_rels/slide251.xml.rels><?xml version="1.0" encoding="UTF-8" standalone="yes"?>
<Relationships xmlns="http://schemas.openxmlformats.org/package/2006/relationships"><Relationship Id="rId8" Type="http://schemas.openxmlformats.org/officeDocument/2006/relationships/tags" Target="../tags/tag209.xml"/><Relationship Id="rId13" Type="http://schemas.openxmlformats.org/officeDocument/2006/relationships/slideLayout" Target="../slideLayouts/slideLayout372.xml"/><Relationship Id="rId3" Type="http://schemas.openxmlformats.org/officeDocument/2006/relationships/tags" Target="../tags/tag204.xml"/><Relationship Id="rId7" Type="http://schemas.openxmlformats.org/officeDocument/2006/relationships/tags" Target="../tags/tag208.xml"/><Relationship Id="rId12" Type="http://schemas.openxmlformats.org/officeDocument/2006/relationships/tags" Target="../tags/tag213.xml"/><Relationship Id="rId2" Type="http://schemas.openxmlformats.org/officeDocument/2006/relationships/tags" Target="../tags/tag203.xml"/><Relationship Id="rId1" Type="http://schemas.openxmlformats.org/officeDocument/2006/relationships/tags" Target="../tags/tag202.xml"/><Relationship Id="rId6" Type="http://schemas.openxmlformats.org/officeDocument/2006/relationships/tags" Target="../tags/tag207.xml"/><Relationship Id="rId11" Type="http://schemas.openxmlformats.org/officeDocument/2006/relationships/tags" Target="../tags/tag212.xml"/><Relationship Id="rId5" Type="http://schemas.openxmlformats.org/officeDocument/2006/relationships/tags" Target="../tags/tag206.xml"/><Relationship Id="rId10" Type="http://schemas.openxmlformats.org/officeDocument/2006/relationships/tags" Target="../tags/tag211.xml"/><Relationship Id="rId4" Type="http://schemas.openxmlformats.org/officeDocument/2006/relationships/tags" Target="../tags/tag205.xml"/><Relationship Id="rId9" Type="http://schemas.openxmlformats.org/officeDocument/2006/relationships/tags" Target="../tags/tag210.xml"/><Relationship Id="rId14" Type="http://schemas.openxmlformats.org/officeDocument/2006/relationships/notesSlide" Target="../notesSlides/notesSlide248.xml"/></Relationships>
</file>

<file path=ppt/slides/_rels/slide252.xml.rels><?xml version="1.0" encoding="UTF-8" standalone="yes"?>
<Relationships xmlns="http://schemas.openxmlformats.org/package/2006/relationships"><Relationship Id="rId8" Type="http://schemas.openxmlformats.org/officeDocument/2006/relationships/tags" Target="../tags/tag221.xml"/><Relationship Id="rId3" Type="http://schemas.openxmlformats.org/officeDocument/2006/relationships/tags" Target="../tags/tag216.xml"/><Relationship Id="rId7" Type="http://schemas.openxmlformats.org/officeDocument/2006/relationships/tags" Target="../tags/tag220.xml"/><Relationship Id="rId12" Type="http://schemas.openxmlformats.org/officeDocument/2006/relationships/notesSlide" Target="../notesSlides/notesSlide249.xml"/><Relationship Id="rId2" Type="http://schemas.openxmlformats.org/officeDocument/2006/relationships/tags" Target="../tags/tag215.xml"/><Relationship Id="rId1" Type="http://schemas.openxmlformats.org/officeDocument/2006/relationships/tags" Target="../tags/tag214.xml"/><Relationship Id="rId6" Type="http://schemas.openxmlformats.org/officeDocument/2006/relationships/tags" Target="../tags/tag219.xml"/><Relationship Id="rId11" Type="http://schemas.openxmlformats.org/officeDocument/2006/relationships/slideLayout" Target="../slideLayouts/slideLayout372.xml"/><Relationship Id="rId5" Type="http://schemas.openxmlformats.org/officeDocument/2006/relationships/tags" Target="../tags/tag218.xml"/><Relationship Id="rId10" Type="http://schemas.openxmlformats.org/officeDocument/2006/relationships/tags" Target="../tags/tag223.xml"/><Relationship Id="rId4" Type="http://schemas.openxmlformats.org/officeDocument/2006/relationships/tags" Target="../tags/tag217.xml"/><Relationship Id="rId9" Type="http://schemas.openxmlformats.org/officeDocument/2006/relationships/tags" Target="../tags/tag222.xml"/></Relationships>
</file>

<file path=ppt/slides/_rels/slide253.xml.rels><?xml version="1.0" encoding="UTF-8" standalone="yes"?>
<Relationships xmlns="http://schemas.openxmlformats.org/package/2006/relationships"><Relationship Id="rId3" Type="http://schemas.openxmlformats.org/officeDocument/2006/relationships/image" Target="../media/image271.emf"/><Relationship Id="rId2" Type="http://schemas.openxmlformats.org/officeDocument/2006/relationships/notesSlide" Target="../notesSlides/notesSlide250.xml"/><Relationship Id="rId1" Type="http://schemas.openxmlformats.org/officeDocument/2006/relationships/slideLayout" Target="../slideLayouts/slideLayout372.xml"/></Relationships>
</file>

<file path=ppt/slides/_rels/slide254.xml.rels><?xml version="1.0" encoding="UTF-8" standalone="yes"?>
<Relationships xmlns="http://schemas.openxmlformats.org/package/2006/relationships"><Relationship Id="rId3" Type="http://schemas.openxmlformats.org/officeDocument/2006/relationships/image" Target="../media/image272.emf"/><Relationship Id="rId2" Type="http://schemas.openxmlformats.org/officeDocument/2006/relationships/notesSlide" Target="../notesSlides/notesSlide251.xml"/><Relationship Id="rId1" Type="http://schemas.openxmlformats.org/officeDocument/2006/relationships/slideLayout" Target="../slideLayouts/slideLayout37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606.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1272.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272.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272.xml"/></Relationships>
</file>

<file path=ppt/slides/_rels/slide259.xml.rels><?xml version="1.0" encoding="UTF-8" standalone="yes"?>
<Relationships xmlns="http://schemas.openxmlformats.org/package/2006/relationships"><Relationship Id="rId8" Type="http://schemas.openxmlformats.org/officeDocument/2006/relationships/image" Target="../media/image278.png"/><Relationship Id="rId13" Type="http://schemas.openxmlformats.org/officeDocument/2006/relationships/image" Target="../media/image283.png"/><Relationship Id="rId18" Type="http://schemas.openxmlformats.org/officeDocument/2006/relationships/image" Target="../media/image288.png"/><Relationship Id="rId3" Type="http://schemas.openxmlformats.org/officeDocument/2006/relationships/image" Target="../media/image273.png"/><Relationship Id="rId7" Type="http://schemas.openxmlformats.org/officeDocument/2006/relationships/image" Target="../media/image277.png"/><Relationship Id="rId12" Type="http://schemas.openxmlformats.org/officeDocument/2006/relationships/image" Target="../media/image282.png"/><Relationship Id="rId17" Type="http://schemas.openxmlformats.org/officeDocument/2006/relationships/image" Target="../media/image287.png"/><Relationship Id="rId2" Type="http://schemas.openxmlformats.org/officeDocument/2006/relationships/notesSlide" Target="../notesSlides/notesSlide256.xml"/><Relationship Id="rId16" Type="http://schemas.openxmlformats.org/officeDocument/2006/relationships/image" Target="../media/image286.png"/><Relationship Id="rId1" Type="http://schemas.openxmlformats.org/officeDocument/2006/relationships/slideLayout" Target="../slideLayouts/slideLayout1403.xml"/><Relationship Id="rId6" Type="http://schemas.openxmlformats.org/officeDocument/2006/relationships/image" Target="../media/image276.png"/><Relationship Id="rId11" Type="http://schemas.openxmlformats.org/officeDocument/2006/relationships/image" Target="../media/image281.png"/><Relationship Id="rId5" Type="http://schemas.openxmlformats.org/officeDocument/2006/relationships/image" Target="../media/image275.png"/><Relationship Id="rId15" Type="http://schemas.openxmlformats.org/officeDocument/2006/relationships/image" Target="../media/image285.png"/><Relationship Id="rId10" Type="http://schemas.openxmlformats.org/officeDocument/2006/relationships/image" Target="../media/image280.png"/><Relationship Id="rId4" Type="http://schemas.openxmlformats.org/officeDocument/2006/relationships/image" Target="../media/image274.png"/><Relationship Id="rId9" Type="http://schemas.openxmlformats.org/officeDocument/2006/relationships/image" Target="../media/image279.png"/><Relationship Id="rId14" Type="http://schemas.openxmlformats.org/officeDocument/2006/relationships/image" Target="../media/image284.png"/></Relationships>
</file>

<file path=ppt/slides/_rels/slide26.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24.xml"/><Relationship Id="rId1" Type="http://schemas.openxmlformats.org/officeDocument/2006/relationships/slideLayout" Target="../slideLayouts/slideLayout372.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1272.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1403.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285.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090.xml"/></Relationships>
</file>

<file path=ppt/slides/_rels/slide264.xml.rels><?xml version="1.0" encoding="UTF-8" standalone="yes"?>
<Relationships xmlns="http://schemas.openxmlformats.org/package/2006/relationships"><Relationship Id="rId8" Type="http://schemas.openxmlformats.org/officeDocument/2006/relationships/slideLayout" Target="../slideLayouts/slideLayout372.xml"/><Relationship Id="rId3" Type="http://schemas.openxmlformats.org/officeDocument/2006/relationships/tags" Target="../tags/tag226.xml"/><Relationship Id="rId7" Type="http://schemas.openxmlformats.org/officeDocument/2006/relationships/tags" Target="../tags/tag230.xml"/><Relationship Id="rId2" Type="http://schemas.openxmlformats.org/officeDocument/2006/relationships/tags" Target="../tags/tag225.xml"/><Relationship Id="rId1" Type="http://schemas.openxmlformats.org/officeDocument/2006/relationships/tags" Target="../tags/tag224.xml"/><Relationship Id="rId6" Type="http://schemas.openxmlformats.org/officeDocument/2006/relationships/tags" Target="../tags/tag229.xml"/><Relationship Id="rId5" Type="http://schemas.openxmlformats.org/officeDocument/2006/relationships/tags" Target="../tags/tag228.xml"/><Relationship Id="rId4" Type="http://schemas.openxmlformats.org/officeDocument/2006/relationships/tags" Target="../tags/tag227.xml"/><Relationship Id="rId9" Type="http://schemas.openxmlformats.org/officeDocument/2006/relationships/notesSlide" Target="../notesSlides/notesSlide261.xml"/></Relationships>
</file>

<file path=ppt/slides/_rels/slide265.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32.xml"/><Relationship Id="rId1" Type="http://schemas.openxmlformats.org/officeDocument/2006/relationships/tags" Target="../tags/tag231.xml"/><Relationship Id="rId5" Type="http://schemas.openxmlformats.org/officeDocument/2006/relationships/image" Target="../media/image289.emf"/><Relationship Id="rId4" Type="http://schemas.openxmlformats.org/officeDocument/2006/relationships/notesSlide" Target="../notesSlides/notesSlide262.xml"/></Relationships>
</file>

<file path=ppt/slides/_rels/slide266.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34.xml"/><Relationship Id="rId1" Type="http://schemas.openxmlformats.org/officeDocument/2006/relationships/tags" Target="../tags/tag233.xml"/><Relationship Id="rId5" Type="http://schemas.openxmlformats.org/officeDocument/2006/relationships/image" Target="../media/image290.emf"/><Relationship Id="rId4" Type="http://schemas.openxmlformats.org/officeDocument/2006/relationships/notesSlide" Target="../notesSlides/notesSlide263.xml"/></Relationships>
</file>

<file path=ppt/slides/_rels/slide267.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36.xml"/><Relationship Id="rId1" Type="http://schemas.openxmlformats.org/officeDocument/2006/relationships/tags" Target="../tags/tag235.xml"/><Relationship Id="rId5" Type="http://schemas.openxmlformats.org/officeDocument/2006/relationships/image" Target="../media/image291.emf"/><Relationship Id="rId4" Type="http://schemas.openxmlformats.org/officeDocument/2006/relationships/notesSlide" Target="../notesSlides/notesSlide264.xml"/></Relationships>
</file>

<file path=ppt/slides/_rels/slide268.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38.xml"/><Relationship Id="rId1" Type="http://schemas.openxmlformats.org/officeDocument/2006/relationships/tags" Target="../tags/tag237.xml"/><Relationship Id="rId5" Type="http://schemas.openxmlformats.org/officeDocument/2006/relationships/image" Target="../media/image292.emf"/><Relationship Id="rId4" Type="http://schemas.openxmlformats.org/officeDocument/2006/relationships/notesSlide" Target="../notesSlides/notesSlide265.xml"/></Relationships>
</file>

<file path=ppt/slides/_rels/slide269.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40.xml"/><Relationship Id="rId1" Type="http://schemas.openxmlformats.org/officeDocument/2006/relationships/tags" Target="../tags/tag239.xml"/><Relationship Id="rId5" Type="http://schemas.openxmlformats.org/officeDocument/2006/relationships/image" Target="../media/image293.emf"/><Relationship Id="rId4" Type="http://schemas.openxmlformats.org/officeDocument/2006/relationships/notesSlide" Target="../notesSlides/notesSlide266.xml"/></Relationships>
</file>

<file path=ppt/slides/_rels/slide27.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25.xml"/><Relationship Id="rId1" Type="http://schemas.openxmlformats.org/officeDocument/2006/relationships/slideLayout" Target="../slideLayouts/slideLayout372.xml"/></Relationships>
</file>

<file path=ppt/slides/_rels/slide270.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42.xml"/><Relationship Id="rId1" Type="http://schemas.openxmlformats.org/officeDocument/2006/relationships/tags" Target="../tags/tag241.xml"/><Relationship Id="rId5" Type="http://schemas.openxmlformats.org/officeDocument/2006/relationships/image" Target="../media/image294.emf"/><Relationship Id="rId4" Type="http://schemas.openxmlformats.org/officeDocument/2006/relationships/notesSlide" Target="../notesSlides/notesSlide267.xml"/></Relationships>
</file>

<file path=ppt/slides/_rels/slide271.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44.xml"/><Relationship Id="rId1" Type="http://schemas.openxmlformats.org/officeDocument/2006/relationships/tags" Target="../tags/tag243.xml"/><Relationship Id="rId5" Type="http://schemas.openxmlformats.org/officeDocument/2006/relationships/image" Target="../media/image295.emf"/><Relationship Id="rId4" Type="http://schemas.openxmlformats.org/officeDocument/2006/relationships/notesSlide" Target="../notesSlides/notesSlide268.xml"/></Relationships>
</file>

<file path=ppt/slides/_rels/slide272.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46.xml"/><Relationship Id="rId1" Type="http://schemas.openxmlformats.org/officeDocument/2006/relationships/tags" Target="../tags/tag245.xml"/><Relationship Id="rId5" Type="http://schemas.openxmlformats.org/officeDocument/2006/relationships/image" Target="../media/image296.emf"/><Relationship Id="rId4" Type="http://schemas.openxmlformats.org/officeDocument/2006/relationships/notesSlide" Target="../notesSlides/notesSlide269.xml"/></Relationships>
</file>

<file path=ppt/slides/_rels/slide273.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48.xml"/><Relationship Id="rId1" Type="http://schemas.openxmlformats.org/officeDocument/2006/relationships/tags" Target="../tags/tag247.xml"/><Relationship Id="rId5" Type="http://schemas.openxmlformats.org/officeDocument/2006/relationships/image" Target="../media/image297.emf"/><Relationship Id="rId4" Type="http://schemas.openxmlformats.org/officeDocument/2006/relationships/notesSlide" Target="../notesSlides/notesSlide270.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1158.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1090.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372.xml"/></Relationships>
</file>

<file path=ppt/slides/_rels/slide277.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74.xml"/><Relationship Id="rId1" Type="http://schemas.openxmlformats.org/officeDocument/2006/relationships/slideLayout" Target="../slideLayouts/slideLayout1258.xml"/></Relationships>
</file>

<file path=ppt/slides/_rels/slide278.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75.xml"/><Relationship Id="rId1" Type="http://schemas.openxmlformats.org/officeDocument/2006/relationships/slideLayout" Target="../slideLayouts/slideLayout1116.xml"/></Relationships>
</file>

<file path=ppt/slides/_rels/slide279.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276.xml"/><Relationship Id="rId1" Type="http://schemas.openxmlformats.org/officeDocument/2006/relationships/slideLayout" Target="../slideLayouts/slideLayout1116.xml"/></Relationships>
</file>

<file path=ppt/slides/_rels/slide28.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6.xml"/><Relationship Id="rId1" Type="http://schemas.openxmlformats.org/officeDocument/2006/relationships/slideLayout" Target="../slideLayouts/slideLayout372.xml"/></Relationships>
</file>

<file path=ppt/slides/_rels/slide280.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277.xml"/><Relationship Id="rId1" Type="http://schemas.openxmlformats.org/officeDocument/2006/relationships/slideLayout" Target="../slideLayouts/slideLayout1116.xml"/></Relationships>
</file>

<file path=ppt/slides/_rels/slide281.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78.xml"/><Relationship Id="rId1" Type="http://schemas.openxmlformats.org/officeDocument/2006/relationships/slideLayout" Target="../slideLayouts/slideLayout1116.xml"/><Relationship Id="rId4" Type="http://schemas.openxmlformats.org/officeDocument/2006/relationships/chart" Target="../charts/chart148.xml"/></Relationships>
</file>

<file path=ppt/slides/_rels/slide282.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79.xml"/><Relationship Id="rId1" Type="http://schemas.openxmlformats.org/officeDocument/2006/relationships/slideLayout" Target="../slideLayouts/slideLayout1116.xml"/><Relationship Id="rId4" Type="http://schemas.openxmlformats.org/officeDocument/2006/relationships/chart" Target="../charts/chart149.xml"/></Relationships>
</file>

<file path=ppt/slides/_rels/slide283.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80.xml"/><Relationship Id="rId1" Type="http://schemas.openxmlformats.org/officeDocument/2006/relationships/slideLayout" Target="../slideLayouts/slideLayout1116.xml"/></Relationships>
</file>

<file path=ppt/slides/_rels/slide284.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81.xml"/><Relationship Id="rId1" Type="http://schemas.openxmlformats.org/officeDocument/2006/relationships/slideLayout" Target="../slideLayouts/slideLayout1116.xml"/></Relationships>
</file>

<file path=ppt/slides/_rels/slide285.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82.xml"/><Relationship Id="rId1" Type="http://schemas.openxmlformats.org/officeDocument/2006/relationships/slideLayout" Target="../slideLayouts/slideLayout1116.xml"/></Relationships>
</file>

<file path=ppt/slides/_rels/slide286.xml.rels><?xml version="1.0" encoding="UTF-8" standalone="yes"?>
<Relationships xmlns="http://schemas.openxmlformats.org/package/2006/relationships"><Relationship Id="rId3" Type="http://schemas.openxmlformats.org/officeDocument/2006/relationships/image" Target="../media/image300.png"/><Relationship Id="rId2" Type="http://schemas.openxmlformats.org/officeDocument/2006/relationships/notesSlide" Target="../notesSlides/notesSlide283.xml"/><Relationship Id="rId1" Type="http://schemas.openxmlformats.org/officeDocument/2006/relationships/slideLayout" Target="../slideLayouts/slideLayout1116.xml"/></Relationships>
</file>

<file path=ppt/slides/_rels/slide287.xml.rels><?xml version="1.0" encoding="UTF-8" standalone="yes"?>
<Relationships xmlns="http://schemas.openxmlformats.org/package/2006/relationships"><Relationship Id="rId3" Type="http://schemas.openxmlformats.org/officeDocument/2006/relationships/image" Target="../media/image301.png"/><Relationship Id="rId2" Type="http://schemas.openxmlformats.org/officeDocument/2006/relationships/notesSlide" Target="../notesSlides/notesSlide284.xml"/><Relationship Id="rId1" Type="http://schemas.openxmlformats.org/officeDocument/2006/relationships/slideLayout" Target="../slideLayouts/slideLayout1116.xml"/></Relationships>
</file>

<file path=ppt/slides/_rels/slide288.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85.xml"/><Relationship Id="rId1" Type="http://schemas.openxmlformats.org/officeDocument/2006/relationships/slideLayout" Target="../slideLayouts/slideLayout1116.xml"/></Relationships>
</file>

<file path=ppt/slides/_rels/slide289.xml.rels><?xml version="1.0" encoding="UTF-8" standalone="yes"?>
<Relationships xmlns="http://schemas.openxmlformats.org/package/2006/relationships"><Relationship Id="rId3" Type="http://schemas.openxmlformats.org/officeDocument/2006/relationships/image" Target="../media/image302.png"/><Relationship Id="rId2" Type="http://schemas.openxmlformats.org/officeDocument/2006/relationships/notesSlide" Target="../notesSlides/notesSlide286.xml"/><Relationship Id="rId1" Type="http://schemas.openxmlformats.org/officeDocument/2006/relationships/slideLayout" Target="../slideLayouts/slideLayout1116.xml"/></Relationships>
</file>

<file path=ppt/slides/_rels/slide29.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27.xml"/><Relationship Id="rId1" Type="http://schemas.openxmlformats.org/officeDocument/2006/relationships/slideLayout" Target="../slideLayouts/slideLayout372.xml"/><Relationship Id="rId4" Type="http://schemas.openxmlformats.org/officeDocument/2006/relationships/chart" Target="../charts/chart13.xml"/></Relationships>
</file>

<file path=ppt/slides/_rels/slide290.xml.rels><?xml version="1.0" encoding="UTF-8" standalone="yes"?>
<Relationships xmlns="http://schemas.openxmlformats.org/package/2006/relationships"><Relationship Id="rId3" Type="http://schemas.openxmlformats.org/officeDocument/2006/relationships/image" Target="../media/image303.png"/><Relationship Id="rId2" Type="http://schemas.openxmlformats.org/officeDocument/2006/relationships/notesSlide" Target="../notesSlides/notesSlide287.xml"/><Relationship Id="rId1" Type="http://schemas.openxmlformats.org/officeDocument/2006/relationships/slideLayout" Target="../slideLayouts/slideLayout1116.xml"/><Relationship Id="rId4" Type="http://schemas.openxmlformats.org/officeDocument/2006/relationships/image" Target="../media/image298.png"/></Relationships>
</file>

<file path=ppt/slides/_rels/slide291.xml.rels><?xml version="1.0" encoding="UTF-8" standalone="yes"?>
<Relationships xmlns="http://schemas.openxmlformats.org/package/2006/relationships"><Relationship Id="rId3" Type="http://schemas.openxmlformats.org/officeDocument/2006/relationships/image" Target="../media/image304.png"/><Relationship Id="rId2" Type="http://schemas.openxmlformats.org/officeDocument/2006/relationships/notesSlide" Target="../notesSlides/notesSlide288.xml"/><Relationship Id="rId1" Type="http://schemas.openxmlformats.org/officeDocument/2006/relationships/slideLayout" Target="../slideLayouts/slideLayout1116.xml"/><Relationship Id="rId4" Type="http://schemas.openxmlformats.org/officeDocument/2006/relationships/image" Target="../media/image305.png"/></Relationships>
</file>

<file path=ppt/slides/_rels/slide292.xml.rels><?xml version="1.0" encoding="UTF-8" standalone="yes"?>
<Relationships xmlns="http://schemas.openxmlformats.org/package/2006/relationships"><Relationship Id="rId3" Type="http://schemas.openxmlformats.org/officeDocument/2006/relationships/image" Target="../media/image306.tmp"/><Relationship Id="rId2" Type="http://schemas.openxmlformats.org/officeDocument/2006/relationships/notesSlide" Target="../notesSlides/notesSlide289.xml"/><Relationship Id="rId1" Type="http://schemas.openxmlformats.org/officeDocument/2006/relationships/slideLayout" Target="../slideLayouts/slideLayout1116.xml"/></Relationships>
</file>

<file path=ppt/slides/_rels/slide293.xml.rels><?xml version="1.0" encoding="UTF-8" standalone="yes"?>
<Relationships xmlns="http://schemas.openxmlformats.org/package/2006/relationships"><Relationship Id="rId3" Type="http://schemas.openxmlformats.org/officeDocument/2006/relationships/image" Target="../media/image299.png"/><Relationship Id="rId2" Type="http://schemas.openxmlformats.org/officeDocument/2006/relationships/notesSlide" Target="../notesSlides/notesSlide290.xml"/><Relationship Id="rId1" Type="http://schemas.openxmlformats.org/officeDocument/2006/relationships/slideLayout" Target="../slideLayouts/slideLayout1116.xml"/></Relationships>
</file>

<file path=ppt/slides/_rels/slide294.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291.xml"/><Relationship Id="rId1" Type="http://schemas.openxmlformats.org/officeDocument/2006/relationships/slideLayout" Target="../slideLayouts/slideLayout1116.xml"/><Relationship Id="rId4" Type="http://schemas.openxmlformats.org/officeDocument/2006/relationships/image" Target="../media/image308.png"/></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1116.xml"/></Relationships>
</file>

<file path=ppt/slides/_rels/slide296.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93.xml"/><Relationship Id="rId1" Type="http://schemas.openxmlformats.org/officeDocument/2006/relationships/slideLayout" Target="../slideLayouts/slideLayout1116.xml"/></Relationships>
</file>

<file path=ppt/slides/_rels/slide297.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294.xml"/><Relationship Id="rId1" Type="http://schemas.openxmlformats.org/officeDocument/2006/relationships/slideLayout" Target="../slideLayouts/slideLayout1116.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1158.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1090.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7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72.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372.xml"/></Relationships>
</file>

<file path=ppt/slides/_rels/slide301.xml.rels><?xml version="1.0" encoding="UTF-8" standalone="yes"?>
<Relationships xmlns="http://schemas.openxmlformats.org/package/2006/relationships"><Relationship Id="rId3" Type="http://schemas.openxmlformats.org/officeDocument/2006/relationships/image" Target="../media/image309.jpeg"/><Relationship Id="rId2" Type="http://schemas.openxmlformats.org/officeDocument/2006/relationships/notesSlide" Target="../notesSlides/notesSlide298.xml"/><Relationship Id="rId1" Type="http://schemas.openxmlformats.org/officeDocument/2006/relationships/slideLayout" Target="../slideLayouts/slideLayout1166.xml"/><Relationship Id="rId5" Type="http://schemas.openxmlformats.org/officeDocument/2006/relationships/chart" Target="../charts/chart151.xml"/><Relationship Id="rId4" Type="http://schemas.openxmlformats.org/officeDocument/2006/relationships/chart" Target="../charts/chart150.xml"/></Relationships>
</file>

<file path=ppt/slides/_rels/slide302.xml.rels><?xml version="1.0" encoding="UTF-8" standalone="yes"?>
<Relationships xmlns="http://schemas.openxmlformats.org/package/2006/relationships"><Relationship Id="rId8" Type="http://schemas.openxmlformats.org/officeDocument/2006/relationships/chart" Target="../charts/chart156.xml"/><Relationship Id="rId3" Type="http://schemas.openxmlformats.org/officeDocument/2006/relationships/chart" Target="../charts/chart152.xml"/><Relationship Id="rId7" Type="http://schemas.openxmlformats.org/officeDocument/2006/relationships/chart" Target="../charts/chart155.xml"/><Relationship Id="rId2" Type="http://schemas.openxmlformats.org/officeDocument/2006/relationships/notesSlide" Target="../notesSlides/notesSlide299.xml"/><Relationship Id="rId1" Type="http://schemas.openxmlformats.org/officeDocument/2006/relationships/slideLayout" Target="../slideLayouts/slideLayout1166.xml"/><Relationship Id="rId6" Type="http://schemas.openxmlformats.org/officeDocument/2006/relationships/chart" Target="../charts/chart154.xml"/><Relationship Id="rId5" Type="http://schemas.openxmlformats.org/officeDocument/2006/relationships/image" Target="../media/image310.png"/><Relationship Id="rId10" Type="http://schemas.openxmlformats.org/officeDocument/2006/relationships/image" Target="../media/image69.png"/><Relationship Id="rId4" Type="http://schemas.openxmlformats.org/officeDocument/2006/relationships/chart" Target="../charts/chart153.xml"/><Relationship Id="rId9" Type="http://schemas.openxmlformats.org/officeDocument/2006/relationships/image" Target="../media/image73.png"/></Relationships>
</file>

<file path=ppt/slides/_rels/slide303.xml.rels><?xml version="1.0" encoding="UTF-8" standalone="yes"?>
<Relationships xmlns="http://schemas.openxmlformats.org/package/2006/relationships"><Relationship Id="rId3" Type="http://schemas.openxmlformats.org/officeDocument/2006/relationships/chart" Target="../charts/chart157.xml"/><Relationship Id="rId7" Type="http://schemas.openxmlformats.org/officeDocument/2006/relationships/chart" Target="../charts/chart161.xml"/><Relationship Id="rId2" Type="http://schemas.openxmlformats.org/officeDocument/2006/relationships/notesSlide" Target="../notesSlides/notesSlide300.xml"/><Relationship Id="rId1" Type="http://schemas.openxmlformats.org/officeDocument/2006/relationships/slideLayout" Target="../slideLayouts/slideLayout1166.xml"/><Relationship Id="rId6" Type="http://schemas.openxmlformats.org/officeDocument/2006/relationships/chart" Target="../charts/chart160.xml"/><Relationship Id="rId5" Type="http://schemas.openxmlformats.org/officeDocument/2006/relationships/chart" Target="../charts/chart159.xml"/><Relationship Id="rId4" Type="http://schemas.openxmlformats.org/officeDocument/2006/relationships/chart" Target="../charts/chart158.xml"/></Relationships>
</file>

<file path=ppt/slides/_rels/slide304.xml.rels><?xml version="1.0" encoding="UTF-8" standalone="yes"?>
<Relationships xmlns="http://schemas.openxmlformats.org/package/2006/relationships"><Relationship Id="rId8" Type="http://schemas.openxmlformats.org/officeDocument/2006/relationships/image" Target="../media/image60.png"/><Relationship Id="rId13" Type="http://schemas.openxmlformats.org/officeDocument/2006/relationships/chart" Target="../charts/chart166.xml"/><Relationship Id="rId3" Type="http://schemas.openxmlformats.org/officeDocument/2006/relationships/chart" Target="../charts/chart162.xml"/><Relationship Id="rId7" Type="http://schemas.openxmlformats.org/officeDocument/2006/relationships/chart" Target="../charts/chart164.xml"/><Relationship Id="rId12" Type="http://schemas.openxmlformats.org/officeDocument/2006/relationships/image" Target="../media/image72.gif"/><Relationship Id="rId2" Type="http://schemas.openxmlformats.org/officeDocument/2006/relationships/notesSlide" Target="../notesSlides/notesSlide301.xml"/><Relationship Id="rId16" Type="http://schemas.openxmlformats.org/officeDocument/2006/relationships/image" Target="../media/image99.png"/><Relationship Id="rId1" Type="http://schemas.openxmlformats.org/officeDocument/2006/relationships/slideLayout" Target="../slideLayouts/slideLayout1166.xml"/><Relationship Id="rId6" Type="http://schemas.openxmlformats.org/officeDocument/2006/relationships/image" Target="../media/image311.jpeg"/><Relationship Id="rId11" Type="http://schemas.openxmlformats.org/officeDocument/2006/relationships/chart" Target="../charts/chart165.xml"/><Relationship Id="rId5" Type="http://schemas.openxmlformats.org/officeDocument/2006/relationships/image" Target="../media/image69.png"/><Relationship Id="rId15" Type="http://schemas.openxmlformats.org/officeDocument/2006/relationships/chart" Target="../charts/chart167.xml"/><Relationship Id="rId10" Type="http://schemas.openxmlformats.org/officeDocument/2006/relationships/image" Target="../media/image312.png"/><Relationship Id="rId4" Type="http://schemas.openxmlformats.org/officeDocument/2006/relationships/chart" Target="../charts/chart163.xml"/><Relationship Id="rId9" Type="http://schemas.openxmlformats.org/officeDocument/2006/relationships/image" Target="../media/image70.png"/><Relationship Id="rId14" Type="http://schemas.openxmlformats.org/officeDocument/2006/relationships/image" Target="../media/image73.png"/></Relationships>
</file>

<file path=ppt/slides/_rels/slide305.xml.rels><?xml version="1.0" encoding="UTF-8" standalone="yes"?>
<Relationships xmlns="http://schemas.openxmlformats.org/package/2006/relationships"><Relationship Id="rId3" Type="http://schemas.openxmlformats.org/officeDocument/2006/relationships/image" Target="../media/image313.png"/><Relationship Id="rId2" Type="http://schemas.openxmlformats.org/officeDocument/2006/relationships/notesSlide" Target="../notesSlides/notesSlide302.xml"/><Relationship Id="rId1" Type="http://schemas.openxmlformats.org/officeDocument/2006/relationships/slideLayout" Target="../slideLayouts/slideLayout1166.xml"/><Relationship Id="rId4" Type="http://schemas.openxmlformats.org/officeDocument/2006/relationships/chart" Target="../charts/chart168.xml"/></Relationships>
</file>

<file path=ppt/slides/_rels/slide306.xml.rels><?xml version="1.0" encoding="UTF-8" standalone="yes"?>
<Relationships xmlns="http://schemas.openxmlformats.org/package/2006/relationships"><Relationship Id="rId3" Type="http://schemas.openxmlformats.org/officeDocument/2006/relationships/chart" Target="../charts/chart169.xml"/><Relationship Id="rId2" Type="http://schemas.openxmlformats.org/officeDocument/2006/relationships/notesSlide" Target="../notesSlides/notesSlide303.xml"/><Relationship Id="rId1" Type="http://schemas.openxmlformats.org/officeDocument/2006/relationships/slideLayout" Target="../slideLayouts/slideLayout1166.xml"/><Relationship Id="rId4" Type="http://schemas.openxmlformats.org/officeDocument/2006/relationships/image" Target="../media/image95.png"/></Relationships>
</file>

<file path=ppt/slides/_rels/slide307.xml.rels><?xml version="1.0" encoding="UTF-8" standalone="yes"?>
<Relationships xmlns="http://schemas.openxmlformats.org/package/2006/relationships"><Relationship Id="rId3" Type="http://schemas.openxmlformats.org/officeDocument/2006/relationships/chart" Target="../charts/chart170.xml"/><Relationship Id="rId2" Type="http://schemas.openxmlformats.org/officeDocument/2006/relationships/notesSlide" Target="../notesSlides/notesSlide304.xml"/><Relationship Id="rId1" Type="http://schemas.openxmlformats.org/officeDocument/2006/relationships/slideLayout" Target="../slideLayouts/slideLayout1166.xml"/><Relationship Id="rId4" Type="http://schemas.openxmlformats.org/officeDocument/2006/relationships/image" Target="../media/image314.png"/></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1158.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1090.xml"/></Relationships>
</file>

<file path=ppt/slides/_rels/slide31.xml.rels><?xml version="1.0" encoding="UTF-8" standalone="yes"?>
<Relationships xmlns="http://schemas.openxmlformats.org/package/2006/relationships"><Relationship Id="rId8" Type="http://schemas.openxmlformats.org/officeDocument/2006/relationships/chart" Target="../charts/chart19.xml"/><Relationship Id="rId3" Type="http://schemas.openxmlformats.org/officeDocument/2006/relationships/chart" Target="../charts/chart14.xml"/><Relationship Id="rId7" Type="http://schemas.openxmlformats.org/officeDocument/2006/relationships/chart" Target="../charts/chart18.xml"/><Relationship Id="rId2" Type="http://schemas.openxmlformats.org/officeDocument/2006/relationships/notesSlide" Target="../notesSlides/notesSlide29.xml"/><Relationship Id="rId1" Type="http://schemas.openxmlformats.org/officeDocument/2006/relationships/slideLayout" Target="../slideLayouts/slideLayout372.xml"/><Relationship Id="rId6" Type="http://schemas.openxmlformats.org/officeDocument/2006/relationships/chart" Target="../charts/chart17.xml"/><Relationship Id="rId5" Type="http://schemas.openxmlformats.org/officeDocument/2006/relationships/chart" Target="../charts/chart16.xml"/><Relationship Id="rId4" Type="http://schemas.openxmlformats.org/officeDocument/2006/relationships/chart" Target="../charts/chart15.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1272.xml"/></Relationships>
</file>

<file path=ppt/slides/_rels/slide311.xml.rels><?xml version="1.0" encoding="UTF-8" standalone="yes"?>
<Relationships xmlns="http://schemas.openxmlformats.org/package/2006/relationships"><Relationship Id="rId3" Type="http://schemas.openxmlformats.org/officeDocument/2006/relationships/notesSlide" Target="../notesSlides/notesSlide308.xml"/><Relationship Id="rId2" Type="http://schemas.openxmlformats.org/officeDocument/2006/relationships/slideLayout" Target="../slideLayouts/slideLayout1272.xml"/><Relationship Id="rId1" Type="http://schemas.openxmlformats.org/officeDocument/2006/relationships/themeOverride" Target="../theme/themeOverride67.xml"/><Relationship Id="rId4" Type="http://schemas.openxmlformats.org/officeDocument/2006/relationships/image" Target="../media/image315.png"/></Relationships>
</file>

<file path=ppt/slides/_rels/slide312.xml.rels><?xml version="1.0" encoding="UTF-8" standalone="yes"?>
<Relationships xmlns="http://schemas.openxmlformats.org/package/2006/relationships"><Relationship Id="rId3" Type="http://schemas.openxmlformats.org/officeDocument/2006/relationships/notesSlide" Target="../notesSlides/notesSlide309.xml"/><Relationship Id="rId2" Type="http://schemas.openxmlformats.org/officeDocument/2006/relationships/slideLayout" Target="../slideLayouts/slideLayout1272.xml"/><Relationship Id="rId1" Type="http://schemas.openxmlformats.org/officeDocument/2006/relationships/themeOverride" Target="../theme/themeOverride68.xml"/><Relationship Id="rId4" Type="http://schemas.openxmlformats.org/officeDocument/2006/relationships/image" Target="../media/image316.png"/></Relationships>
</file>

<file path=ppt/slides/_rels/slide313.xml.rels><?xml version="1.0" encoding="UTF-8" standalone="yes"?>
<Relationships xmlns="http://schemas.openxmlformats.org/package/2006/relationships"><Relationship Id="rId3" Type="http://schemas.openxmlformats.org/officeDocument/2006/relationships/notesSlide" Target="../notesSlides/notesSlide310.xml"/><Relationship Id="rId2" Type="http://schemas.openxmlformats.org/officeDocument/2006/relationships/slideLayout" Target="../slideLayouts/slideLayout1272.xml"/><Relationship Id="rId1" Type="http://schemas.openxmlformats.org/officeDocument/2006/relationships/themeOverride" Target="../theme/themeOverride69.xml"/><Relationship Id="rId4" Type="http://schemas.openxmlformats.org/officeDocument/2006/relationships/image" Target="../media/image317.png"/></Relationships>
</file>

<file path=ppt/slides/_rels/slide314.xml.rels><?xml version="1.0" encoding="UTF-8" standalone="yes"?>
<Relationships xmlns="http://schemas.openxmlformats.org/package/2006/relationships"><Relationship Id="rId3" Type="http://schemas.openxmlformats.org/officeDocument/2006/relationships/notesSlide" Target="../notesSlides/notesSlide311.xml"/><Relationship Id="rId2" Type="http://schemas.openxmlformats.org/officeDocument/2006/relationships/slideLayout" Target="../slideLayouts/slideLayout1272.xml"/><Relationship Id="rId1" Type="http://schemas.openxmlformats.org/officeDocument/2006/relationships/themeOverride" Target="../theme/themeOverride70.xml"/><Relationship Id="rId4" Type="http://schemas.openxmlformats.org/officeDocument/2006/relationships/image" Target="../media/image318.emf"/></Relationships>
</file>

<file path=ppt/slides/_rels/slide315.xml.rels><?xml version="1.0" encoding="UTF-8" standalone="yes"?>
<Relationships xmlns="http://schemas.openxmlformats.org/package/2006/relationships"><Relationship Id="rId3" Type="http://schemas.openxmlformats.org/officeDocument/2006/relationships/notesSlide" Target="../notesSlides/notesSlide312.xml"/><Relationship Id="rId2" Type="http://schemas.openxmlformats.org/officeDocument/2006/relationships/slideLayout" Target="../slideLayouts/slideLayout1272.xml"/><Relationship Id="rId1" Type="http://schemas.openxmlformats.org/officeDocument/2006/relationships/themeOverride" Target="../theme/themeOverride71.xml"/><Relationship Id="rId4" Type="http://schemas.openxmlformats.org/officeDocument/2006/relationships/image" Target="../media/image319.emf"/></Relationships>
</file>

<file path=ppt/slides/_rels/slide316.xml.rels><?xml version="1.0" encoding="UTF-8" standalone="yes"?>
<Relationships xmlns="http://schemas.openxmlformats.org/package/2006/relationships"><Relationship Id="rId3" Type="http://schemas.openxmlformats.org/officeDocument/2006/relationships/notesSlide" Target="../notesSlides/notesSlide313.xml"/><Relationship Id="rId2" Type="http://schemas.openxmlformats.org/officeDocument/2006/relationships/slideLayout" Target="../slideLayouts/slideLayout1272.xml"/><Relationship Id="rId1" Type="http://schemas.openxmlformats.org/officeDocument/2006/relationships/themeOverride" Target="../theme/themeOverride72.xml"/><Relationship Id="rId4" Type="http://schemas.openxmlformats.org/officeDocument/2006/relationships/image" Target="../media/image319.emf"/></Relationships>
</file>

<file path=ppt/slides/_rels/slide317.xml.rels><?xml version="1.0" encoding="UTF-8" standalone="yes"?>
<Relationships xmlns="http://schemas.openxmlformats.org/package/2006/relationships"><Relationship Id="rId3" Type="http://schemas.openxmlformats.org/officeDocument/2006/relationships/notesSlide" Target="../notesSlides/notesSlide314.xml"/><Relationship Id="rId2" Type="http://schemas.openxmlformats.org/officeDocument/2006/relationships/slideLayout" Target="../slideLayouts/slideLayout1272.xml"/><Relationship Id="rId1" Type="http://schemas.openxmlformats.org/officeDocument/2006/relationships/themeOverride" Target="../theme/themeOverride73.xml"/><Relationship Id="rId4" Type="http://schemas.openxmlformats.org/officeDocument/2006/relationships/image" Target="../media/image320.emf"/></Relationships>
</file>

<file path=ppt/slides/_rels/slide318.xml.rels><?xml version="1.0" encoding="UTF-8" standalone="yes"?>
<Relationships xmlns="http://schemas.openxmlformats.org/package/2006/relationships"><Relationship Id="rId3" Type="http://schemas.openxmlformats.org/officeDocument/2006/relationships/notesSlide" Target="../notesSlides/notesSlide315.xml"/><Relationship Id="rId2" Type="http://schemas.openxmlformats.org/officeDocument/2006/relationships/slideLayout" Target="../slideLayouts/slideLayout1272.xml"/><Relationship Id="rId1" Type="http://schemas.openxmlformats.org/officeDocument/2006/relationships/themeOverride" Target="../theme/themeOverride74.xml"/><Relationship Id="rId4" Type="http://schemas.openxmlformats.org/officeDocument/2006/relationships/image" Target="../media/image321.emf"/></Relationships>
</file>

<file path=ppt/slides/_rels/slide319.xml.rels><?xml version="1.0" encoding="UTF-8" standalone="yes"?>
<Relationships xmlns="http://schemas.openxmlformats.org/package/2006/relationships"><Relationship Id="rId3" Type="http://schemas.openxmlformats.org/officeDocument/2006/relationships/notesSlide" Target="../notesSlides/notesSlide316.xml"/><Relationship Id="rId2" Type="http://schemas.openxmlformats.org/officeDocument/2006/relationships/slideLayout" Target="../slideLayouts/slideLayout1272.xml"/><Relationship Id="rId1" Type="http://schemas.openxmlformats.org/officeDocument/2006/relationships/themeOverride" Target="../theme/themeOverride75.xml"/></Relationships>
</file>

<file path=ppt/slides/_rels/slide32.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30.xml"/><Relationship Id="rId1" Type="http://schemas.openxmlformats.org/officeDocument/2006/relationships/slideLayout" Target="../slideLayouts/slideLayout372.xml"/></Relationships>
</file>

<file path=ppt/slides/_rels/slide320.xml.rels><?xml version="1.0" encoding="UTF-8" standalone="yes"?>
<Relationships xmlns="http://schemas.openxmlformats.org/package/2006/relationships"><Relationship Id="rId3" Type="http://schemas.openxmlformats.org/officeDocument/2006/relationships/notesSlide" Target="../notesSlides/notesSlide317.xml"/><Relationship Id="rId2" Type="http://schemas.openxmlformats.org/officeDocument/2006/relationships/slideLayout" Target="../slideLayouts/slideLayout1272.xml"/><Relationship Id="rId1" Type="http://schemas.openxmlformats.org/officeDocument/2006/relationships/themeOverride" Target="../theme/themeOverride76.xml"/></Relationships>
</file>

<file path=ppt/slides/_rels/slide321.xml.rels><?xml version="1.0" encoding="UTF-8" standalone="yes"?>
<Relationships xmlns="http://schemas.openxmlformats.org/package/2006/relationships"><Relationship Id="rId3" Type="http://schemas.openxmlformats.org/officeDocument/2006/relationships/image" Target="../media/image322.png"/><Relationship Id="rId2" Type="http://schemas.openxmlformats.org/officeDocument/2006/relationships/notesSlide" Target="../notesSlides/notesSlide318.xml"/><Relationship Id="rId1" Type="http://schemas.openxmlformats.org/officeDocument/2006/relationships/slideLayout" Target="../slideLayouts/slideLayout1298.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319.xml"/><Relationship Id="rId1" Type="http://schemas.openxmlformats.org/officeDocument/2006/relationships/slideLayout" Target="../slideLayouts/slideLayout1272.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1090.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372.xml"/></Relationships>
</file>

<file path=ppt/slides/_rels/slide325.xml.rels><?xml version="1.0" encoding="UTF-8" standalone="yes"?>
<Relationships xmlns="http://schemas.openxmlformats.org/package/2006/relationships"><Relationship Id="rId3" Type="http://schemas.openxmlformats.org/officeDocument/2006/relationships/slideLayout" Target="../slideLayouts/slideLayout1116.xml"/><Relationship Id="rId2" Type="http://schemas.openxmlformats.org/officeDocument/2006/relationships/tags" Target="../tags/tag250.xml"/><Relationship Id="rId1" Type="http://schemas.openxmlformats.org/officeDocument/2006/relationships/tags" Target="../tags/tag249.xml"/><Relationship Id="rId5" Type="http://schemas.openxmlformats.org/officeDocument/2006/relationships/image" Target="../media/image323.png"/><Relationship Id="rId4" Type="http://schemas.openxmlformats.org/officeDocument/2006/relationships/notesSlide" Target="../notesSlides/notesSlide322.xml"/></Relationships>
</file>

<file path=ppt/slides/_rels/slide326.xml.rels><?xml version="1.0" encoding="UTF-8" standalone="yes"?>
<Relationships xmlns="http://schemas.openxmlformats.org/package/2006/relationships"><Relationship Id="rId3" Type="http://schemas.openxmlformats.org/officeDocument/2006/relationships/image" Target="../media/image324.gif"/><Relationship Id="rId2" Type="http://schemas.openxmlformats.org/officeDocument/2006/relationships/notesSlide" Target="../notesSlides/notesSlide323.xml"/><Relationship Id="rId1" Type="http://schemas.openxmlformats.org/officeDocument/2006/relationships/slideLayout" Target="../slideLayouts/slideLayout1116.xml"/><Relationship Id="rId4" Type="http://schemas.openxmlformats.org/officeDocument/2006/relationships/image" Target="../media/image325.jpeg"/></Relationships>
</file>

<file path=ppt/slides/_rels/slide327.xml.rels><?xml version="1.0" encoding="UTF-8" standalone="yes"?>
<Relationships xmlns="http://schemas.openxmlformats.org/package/2006/relationships"><Relationship Id="rId8" Type="http://schemas.openxmlformats.org/officeDocument/2006/relationships/image" Target="../media/image331.png"/><Relationship Id="rId3" Type="http://schemas.openxmlformats.org/officeDocument/2006/relationships/image" Target="../media/image326.png"/><Relationship Id="rId7" Type="http://schemas.openxmlformats.org/officeDocument/2006/relationships/image" Target="../media/image330.png"/><Relationship Id="rId2" Type="http://schemas.openxmlformats.org/officeDocument/2006/relationships/notesSlide" Target="../notesSlides/notesSlide324.xml"/><Relationship Id="rId1" Type="http://schemas.openxmlformats.org/officeDocument/2006/relationships/slideLayout" Target="../slideLayouts/slideLayout1116.xml"/><Relationship Id="rId6" Type="http://schemas.openxmlformats.org/officeDocument/2006/relationships/image" Target="../media/image329.png"/><Relationship Id="rId5" Type="http://schemas.openxmlformats.org/officeDocument/2006/relationships/image" Target="../media/image328.png"/><Relationship Id="rId10" Type="http://schemas.openxmlformats.org/officeDocument/2006/relationships/image" Target="../media/image325.jpeg"/><Relationship Id="rId4" Type="http://schemas.openxmlformats.org/officeDocument/2006/relationships/image" Target="../media/image327.png"/><Relationship Id="rId9" Type="http://schemas.openxmlformats.org/officeDocument/2006/relationships/image" Target="../media/image332.png"/></Relationships>
</file>

<file path=ppt/slides/_rels/slide328.xml.rels><?xml version="1.0" encoding="UTF-8" standalone="yes"?>
<Relationships xmlns="http://schemas.openxmlformats.org/package/2006/relationships"><Relationship Id="rId3" Type="http://schemas.openxmlformats.org/officeDocument/2006/relationships/image" Target="../media/image325.jpeg"/><Relationship Id="rId7" Type="http://schemas.openxmlformats.org/officeDocument/2006/relationships/image" Target="../media/image336.png"/><Relationship Id="rId2" Type="http://schemas.openxmlformats.org/officeDocument/2006/relationships/notesSlide" Target="../notesSlides/notesSlide325.xml"/><Relationship Id="rId1" Type="http://schemas.openxmlformats.org/officeDocument/2006/relationships/slideLayout" Target="../slideLayouts/slideLayout1116.xml"/><Relationship Id="rId6" Type="http://schemas.openxmlformats.org/officeDocument/2006/relationships/image" Target="../media/image335.png"/><Relationship Id="rId5" Type="http://schemas.openxmlformats.org/officeDocument/2006/relationships/image" Target="../media/image334.png"/><Relationship Id="rId4" Type="http://schemas.openxmlformats.org/officeDocument/2006/relationships/image" Target="../media/image333.png"/></Relationships>
</file>

<file path=ppt/slides/_rels/slide329.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notesSlide" Target="../notesSlides/notesSlide326.xml"/><Relationship Id="rId1" Type="http://schemas.openxmlformats.org/officeDocument/2006/relationships/slideLayout" Target="../slideLayouts/slideLayout1116.xml"/><Relationship Id="rId6" Type="http://schemas.openxmlformats.org/officeDocument/2006/relationships/image" Target="../media/image325.jpeg"/><Relationship Id="rId5" Type="http://schemas.openxmlformats.org/officeDocument/2006/relationships/image" Target="../media/image339.png"/><Relationship Id="rId4" Type="http://schemas.openxmlformats.org/officeDocument/2006/relationships/image" Target="../media/image338.png"/></Relationships>
</file>

<file path=ppt/slides/_rels/slide33.xml.rels><?xml version="1.0" encoding="UTF-8" standalone="yes"?>
<Relationships xmlns="http://schemas.openxmlformats.org/package/2006/relationships"><Relationship Id="rId3" Type="http://schemas.openxmlformats.org/officeDocument/2006/relationships/chart" Target="../charts/chart21.xml"/><Relationship Id="rId7" Type="http://schemas.openxmlformats.org/officeDocument/2006/relationships/chart" Target="../charts/chart25.xml"/><Relationship Id="rId2" Type="http://schemas.openxmlformats.org/officeDocument/2006/relationships/notesSlide" Target="../notesSlides/notesSlide31.xml"/><Relationship Id="rId1" Type="http://schemas.openxmlformats.org/officeDocument/2006/relationships/slideLayout" Target="../slideLayouts/slideLayout372.xml"/><Relationship Id="rId6" Type="http://schemas.openxmlformats.org/officeDocument/2006/relationships/chart" Target="../charts/chart24.xml"/><Relationship Id="rId5" Type="http://schemas.openxmlformats.org/officeDocument/2006/relationships/chart" Target="../charts/chart23.xml"/><Relationship Id="rId4" Type="http://schemas.openxmlformats.org/officeDocument/2006/relationships/chart" Target="../charts/chart22.xml"/></Relationships>
</file>

<file path=ppt/slides/_rels/slide330.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notesSlide" Target="../notesSlides/notesSlide327.xml"/><Relationship Id="rId1" Type="http://schemas.openxmlformats.org/officeDocument/2006/relationships/slideLayout" Target="../slideLayouts/slideLayout1116.xml"/><Relationship Id="rId4" Type="http://schemas.openxmlformats.org/officeDocument/2006/relationships/image" Target="../media/image341.png"/></Relationships>
</file>

<file path=ppt/slides/_rels/slide331.xml.rels><?xml version="1.0" encoding="UTF-8" standalone="yes"?>
<Relationships xmlns="http://schemas.openxmlformats.org/package/2006/relationships"><Relationship Id="rId8" Type="http://schemas.openxmlformats.org/officeDocument/2006/relationships/image" Target="../media/image346.png"/><Relationship Id="rId3" Type="http://schemas.openxmlformats.org/officeDocument/2006/relationships/image" Target="../media/image340.jpeg"/><Relationship Id="rId7" Type="http://schemas.openxmlformats.org/officeDocument/2006/relationships/image" Target="../media/image345.png"/><Relationship Id="rId2" Type="http://schemas.openxmlformats.org/officeDocument/2006/relationships/notesSlide" Target="../notesSlides/notesSlide328.xml"/><Relationship Id="rId1" Type="http://schemas.openxmlformats.org/officeDocument/2006/relationships/slideLayout" Target="../slideLayouts/slideLayout1116.xml"/><Relationship Id="rId6" Type="http://schemas.openxmlformats.org/officeDocument/2006/relationships/image" Target="../media/image344.png"/><Relationship Id="rId5" Type="http://schemas.openxmlformats.org/officeDocument/2006/relationships/image" Target="../media/image343.png"/><Relationship Id="rId4" Type="http://schemas.openxmlformats.org/officeDocument/2006/relationships/image" Target="../media/image342.png"/></Relationships>
</file>

<file path=ppt/slides/_rels/slide332.xml.rels><?xml version="1.0" encoding="UTF-8" standalone="yes"?>
<Relationships xmlns="http://schemas.openxmlformats.org/package/2006/relationships"><Relationship Id="rId3" Type="http://schemas.openxmlformats.org/officeDocument/2006/relationships/image" Target="../media/image340.jpeg"/><Relationship Id="rId7" Type="http://schemas.openxmlformats.org/officeDocument/2006/relationships/image" Target="../media/image350.png"/><Relationship Id="rId2" Type="http://schemas.openxmlformats.org/officeDocument/2006/relationships/notesSlide" Target="../notesSlides/notesSlide329.xml"/><Relationship Id="rId1" Type="http://schemas.openxmlformats.org/officeDocument/2006/relationships/slideLayout" Target="../slideLayouts/slideLayout1116.xml"/><Relationship Id="rId6" Type="http://schemas.openxmlformats.org/officeDocument/2006/relationships/image" Target="../media/image349.png"/><Relationship Id="rId5" Type="http://schemas.openxmlformats.org/officeDocument/2006/relationships/image" Target="../media/image348.png"/><Relationship Id="rId4" Type="http://schemas.openxmlformats.org/officeDocument/2006/relationships/image" Target="../media/image347.png"/></Relationships>
</file>

<file path=ppt/slides/_rels/slide333.xml.rels><?xml version="1.0" encoding="UTF-8" standalone="yes"?>
<Relationships xmlns="http://schemas.openxmlformats.org/package/2006/relationships"><Relationship Id="rId3" Type="http://schemas.openxmlformats.org/officeDocument/2006/relationships/image" Target="../media/image351.png"/><Relationship Id="rId2" Type="http://schemas.openxmlformats.org/officeDocument/2006/relationships/notesSlide" Target="../notesSlides/notesSlide330.xml"/><Relationship Id="rId1" Type="http://schemas.openxmlformats.org/officeDocument/2006/relationships/slideLayout" Target="../slideLayouts/slideLayout1116.xml"/><Relationship Id="rId5" Type="http://schemas.openxmlformats.org/officeDocument/2006/relationships/image" Target="../media/image340.jpeg"/><Relationship Id="rId4" Type="http://schemas.openxmlformats.org/officeDocument/2006/relationships/image" Target="../media/image352.png"/></Relationships>
</file>

<file path=ppt/slides/_rels/slide334.xml.rels><?xml version="1.0" encoding="UTF-8" standalone="yes"?>
<Relationships xmlns="http://schemas.openxmlformats.org/package/2006/relationships"><Relationship Id="rId3" Type="http://schemas.openxmlformats.org/officeDocument/2006/relationships/image" Target="../media/image353.jpeg"/><Relationship Id="rId2" Type="http://schemas.openxmlformats.org/officeDocument/2006/relationships/notesSlide" Target="../notesSlides/notesSlide331.xml"/><Relationship Id="rId1" Type="http://schemas.openxmlformats.org/officeDocument/2006/relationships/slideLayout" Target="../slideLayouts/slideLayout1116.xml"/><Relationship Id="rId4" Type="http://schemas.openxmlformats.org/officeDocument/2006/relationships/image" Target="../media/image354.jpeg"/></Relationships>
</file>

<file path=ppt/slides/_rels/slide335.xml.rels><?xml version="1.0" encoding="UTF-8" standalone="yes"?>
<Relationships xmlns="http://schemas.openxmlformats.org/package/2006/relationships"><Relationship Id="rId3" Type="http://schemas.openxmlformats.org/officeDocument/2006/relationships/image" Target="../media/image355.png"/><Relationship Id="rId7" Type="http://schemas.openxmlformats.org/officeDocument/2006/relationships/image" Target="../media/image358.png"/><Relationship Id="rId2" Type="http://schemas.openxmlformats.org/officeDocument/2006/relationships/notesSlide" Target="../notesSlides/notesSlide332.xml"/><Relationship Id="rId1" Type="http://schemas.openxmlformats.org/officeDocument/2006/relationships/slideLayout" Target="../slideLayouts/slideLayout1116.xml"/><Relationship Id="rId6" Type="http://schemas.openxmlformats.org/officeDocument/2006/relationships/image" Target="../media/image357.png"/><Relationship Id="rId5" Type="http://schemas.openxmlformats.org/officeDocument/2006/relationships/image" Target="../media/image356.jpeg"/><Relationship Id="rId4" Type="http://schemas.openxmlformats.org/officeDocument/2006/relationships/image" Target="../media/image353.jpeg"/></Relationships>
</file>

<file path=ppt/slides/_rels/slide336.xml.rels><?xml version="1.0" encoding="UTF-8" standalone="yes"?>
<Relationships xmlns="http://schemas.openxmlformats.org/package/2006/relationships"><Relationship Id="rId8" Type="http://schemas.openxmlformats.org/officeDocument/2006/relationships/image" Target="../media/image363.png"/><Relationship Id="rId3" Type="http://schemas.openxmlformats.org/officeDocument/2006/relationships/image" Target="../media/image359.png"/><Relationship Id="rId7" Type="http://schemas.openxmlformats.org/officeDocument/2006/relationships/image" Target="../media/image362.png"/><Relationship Id="rId2" Type="http://schemas.openxmlformats.org/officeDocument/2006/relationships/notesSlide" Target="../notesSlides/notesSlide333.xml"/><Relationship Id="rId1" Type="http://schemas.openxmlformats.org/officeDocument/2006/relationships/slideLayout" Target="../slideLayouts/slideLayout1116.xml"/><Relationship Id="rId6" Type="http://schemas.openxmlformats.org/officeDocument/2006/relationships/image" Target="../media/image361.png"/><Relationship Id="rId5" Type="http://schemas.openxmlformats.org/officeDocument/2006/relationships/image" Target="../media/image360.png"/><Relationship Id="rId4" Type="http://schemas.openxmlformats.org/officeDocument/2006/relationships/image" Target="../media/image353.jpeg"/></Relationships>
</file>

<file path=ppt/slides/_rels/slide337.xml.rels><?xml version="1.0" encoding="UTF-8" standalone="yes"?>
<Relationships xmlns="http://schemas.openxmlformats.org/package/2006/relationships"><Relationship Id="rId3" Type="http://schemas.openxmlformats.org/officeDocument/2006/relationships/image" Target="../media/image364.jpeg"/><Relationship Id="rId2" Type="http://schemas.openxmlformats.org/officeDocument/2006/relationships/notesSlide" Target="../notesSlides/notesSlide334.xml"/><Relationship Id="rId1" Type="http://schemas.openxmlformats.org/officeDocument/2006/relationships/slideLayout" Target="../slideLayouts/slideLayout1116.xml"/><Relationship Id="rId4" Type="http://schemas.openxmlformats.org/officeDocument/2006/relationships/image" Target="../media/image365.jpeg"/></Relationships>
</file>

<file path=ppt/slides/_rels/slide338.xml.rels><?xml version="1.0" encoding="UTF-8" standalone="yes"?>
<Relationships xmlns="http://schemas.openxmlformats.org/package/2006/relationships"><Relationship Id="rId3" Type="http://schemas.openxmlformats.org/officeDocument/2006/relationships/image" Target="../media/image364.jpeg"/><Relationship Id="rId7" Type="http://schemas.openxmlformats.org/officeDocument/2006/relationships/image" Target="../media/image369.png"/><Relationship Id="rId2" Type="http://schemas.openxmlformats.org/officeDocument/2006/relationships/notesSlide" Target="../notesSlides/notesSlide335.xml"/><Relationship Id="rId1" Type="http://schemas.openxmlformats.org/officeDocument/2006/relationships/slideLayout" Target="../slideLayouts/slideLayout1116.xml"/><Relationship Id="rId6" Type="http://schemas.openxmlformats.org/officeDocument/2006/relationships/image" Target="../media/image368.png"/><Relationship Id="rId5" Type="http://schemas.openxmlformats.org/officeDocument/2006/relationships/image" Target="../media/image367.png"/><Relationship Id="rId4" Type="http://schemas.openxmlformats.org/officeDocument/2006/relationships/image" Target="../media/image366.png"/></Relationships>
</file>

<file path=ppt/slides/_rels/slide339.xml.rels><?xml version="1.0" encoding="UTF-8" standalone="yes"?>
<Relationships xmlns="http://schemas.openxmlformats.org/package/2006/relationships"><Relationship Id="rId8" Type="http://schemas.openxmlformats.org/officeDocument/2006/relationships/image" Target="../media/image374.png"/><Relationship Id="rId3" Type="http://schemas.openxmlformats.org/officeDocument/2006/relationships/image" Target="../media/image370.png"/><Relationship Id="rId7" Type="http://schemas.openxmlformats.org/officeDocument/2006/relationships/image" Target="../media/image373.png"/><Relationship Id="rId2" Type="http://schemas.openxmlformats.org/officeDocument/2006/relationships/notesSlide" Target="../notesSlides/notesSlide336.xml"/><Relationship Id="rId1" Type="http://schemas.openxmlformats.org/officeDocument/2006/relationships/slideLayout" Target="../slideLayouts/slideLayout1116.xml"/><Relationship Id="rId6" Type="http://schemas.openxmlformats.org/officeDocument/2006/relationships/image" Target="../media/image372.png"/><Relationship Id="rId5" Type="http://schemas.openxmlformats.org/officeDocument/2006/relationships/image" Target="../media/image364.jpeg"/><Relationship Id="rId4" Type="http://schemas.openxmlformats.org/officeDocument/2006/relationships/image" Target="../media/image371.png"/></Relationships>
</file>

<file path=ppt/slides/_rels/slide34.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32.xml"/><Relationship Id="rId1" Type="http://schemas.openxmlformats.org/officeDocument/2006/relationships/slideLayout" Target="../slideLayouts/slideLayout372.xml"/><Relationship Id="rId4" Type="http://schemas.openxmlformats.org/officeDocument/2006/relationships/chart" Target="../charts/chart27.xml"/></Relationships>
</file>

<file path=ppt/slides/_rels/slide340.xml.rels><?xml version="1.0" encoding="UTF-8" standalone="yes"?>
<Relationships xmlns="http://schemas.openxmlformats.org/package/2006/relationships"><Relationship Id="rId3" Type="http://schemas.openxmlformats.org/officeDocument/2006/relationships/image" Target="../media/image375.jpeg"/><Relationship Id="rId2" Type="http://schemas.openxmlformats.org/officeDocument/2006/relationships/notesSlide" Target="../notesSlides/notesSlide337.xml"/><Relationship Id="rId1" Type="http://schemas.openxmlformats.org/officeDocument/2006/relationships/slideLayout" Target="../slideLayouts/slideLayout1116.xml"/><Relationship Id="rId6" Type="http://schemas.openxmlformats.org/officeDocument/2006/relationships/image" Target="../media/image378.png"/><Relationship Id="rId5" Type="http://schemas.openxmlformats.org/officeDocument/2006/relationships/image" Target="../media/image377.png"/><Relationship Id="rId4" Type="http://schemas.openxmlformats.org/officeDocument/2006/relationships/image" Target="../media/image376.jpeg"/></Relationships>
</file>

<file path=ppt/slides/_rels/slide341.xml.rels><?xml version="1.0" encoding="UTF-8" standalone="yes"?>
<Relationships xmlns="http://schemas.openxmlformats.org/package/2006/relationships"><Relationship Id="rId3" Type="http://schemas.openxmlformats.org/officeDocument/2006/relationships/image" Target="../media/image375.jpeg"/><Relationship Id="rId7" Type="http://schemas.openxmlformats.org/officeDocument/2006/relationships/image" Target="../media/image382.png"/><Relationship Id="rId2" Type="http://schemas.openxmlformats.org/officeDocument/2006/relationships/notesSlide" Target="../notesSlides/notesSlide338.xml"/><Relationship Id="rId1" Type="http://schemas.openxmlformats.org/officeDocument/2006/relationships/slideLayout" Target="../slideLayouts/slideLayout1116.xml"/><Relationship Id="rId6" Type="http://schemas.openxmlformats.org/officeDocument/2006/relationships/image" Target="../media/image381.png"/><Relationship Id="rId5" Type="http://schemas.openxmlformats.org/officeDocument/2006/relationships/image" Target="../media/image380.png"/><Relationship Id="rId4" Type="http://schemas.openxmlformats.org/officeDocument/2006/relationships/image" Target="../media/image379.png"/></Relationships>
</file>

<file path=ppt/slides/_rels/slide342.xml.rels><?xml version="1.0" encoding="UTF-8" standalone="yes"?>
<Relationships xmlns="http://schemas.openxmlformats.org/package/2006/relationships"><Relationship Id="rId3" Type="http://schemas.openxmlformats.org/officeDocument/2006/relationships/image" Target="../media/image383.jpeg"/><Relationship Id="rId2" Type="http://schemas.openxmlformats.org/officeDocument/2006/relationships/notesSlide" Target="../notesSlides/notesSlide339.xml"/><Relationship Id="rId1" Type="http://schemas.openxmlformats.org/officeDocument/2006/relationships/slideLayout" Target="../slideLayouts/slideLayout1116.xml"/><Relationship Id="rId4" Type="http://schemas.openxmlformats.org/officeDocument/2006/relationships/image" Target="../media/image384.png"/></Relationships>
</file>

<file path=ppt/slides/_rels/slide343.xml.rels><?xml version="1.0" encoding="UTF-8" standalone="yes"?>
<Relationships xmlns="http://schemas.openxmlformats.org/package/2006/relationships"><Relationship Id="rId3" Type="http://schemas.openxmlformats.org/officeDocument/2006/relationships/image" Target="../media/image383.jpeg"/><Relationship Id="rId2" Type="http://schemas.openxmlformats.org/officeDocument/2006/relationships/notesSlide" Target="../notesSlides/notesSlide340.xml"/><Relationship Id="rId1" Type="http://schemas.openxmlformats.org/officeDocument/2006/relationships/slideLayout" Target="../slideLayouts/slideLayout1116.xml"/><Relationship Id="rId5" Type="http://schemas.openxmlformats.org/officeDocument/2006/relationships/image" Target="../media/image386.png"/><Relationship Id="rId4" Type="http://schemas.openxmlformats.org/officeDocument/2006/relationships/image" Target="../media/image385.png"/></Relationships>
</file>

<file path=ppt/slides/_rels/slide344.xml.rels><?xml version="1.0" encoding="UTF-8" standalone="yes"?>
<Relationships xmlns="http://schemas.openxmlformats.org/package/2006/relationships"><Relationship Id="rId3" Type="http://schemas.openxmlformats.org/officeDocument/2006/relationships/slideLayout" Target="../slideLayouts/slideLayout372.xml"/><Relationship Id="rId2" Type="http://schemas.openxmlformats.org/officeDocument/2006/relationships/tags" Target="../tags/tag252.xml"/><Relationship Id="rId1" Type="http://schemas.openxmlformats.org/officeDocument/2006/relationships/tags" Target="../tags/tag251.xml"/><Relationship Id="rId4" Type="http://schemas.openxmlformats.org/officeDocument/2006/relationships/notesSlide" Target="../notesSlides/notesSlide341.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1158.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1090.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372.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1116.xml"/></Relationships>
</file>

<file path=ppt/slides/_rels/slide349.xml.rels><?xml version="1.0" encoding="UTF-8" standalone="yes"?>
<Relationships xmlns="http://schemas.openxmlformats.org/package/2006/relationships"><Relationship Id="rId3" Type="http://schemas.openxmlformats.org/officeDocument/2006/relationships/image" Target="../media/image387.jpeg"/><Relationship Id="rId2" Type="http://schemas.openxmlformats.org/officeDocument/2006/relationships/notesSlide" Target="../notesSlides/notesSlide346.xml"/><Relationship Id="rId1" Type="http://schemas.openxmlformats.org/officeDocument/2006/relationships/slideLayout" Target="../slideLayouts/slideLayout1116.xml"/><Relationship Id="rId5" Type="http://schemas.openxmlformats.org/officeDocument/2006/relationships/image" Target="../media/image389.jpeg"/><Relationship Id="rId4" Type="http://schemas.openxmlformats.org/officeDocument/2006/relationships/image" Target="../media/image388.jpe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72.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1116.xml"/></Relationships>
</file>

<file path=ppt/slides/_rels/slide351.xml.rels><?xml version="1.0" encoding="UTF-8" standalone="yes"?>
<Relationships xmlns="http://schemas.openxmlformats.org/package/2006/relationships"><Relationship Id="rId3" Type="http://schemas.openxmlformats.org/officeDocument/2006/relationships/image" Target="../media/image390.jpeg"/><Relationship Id="rId2" Type="http://schemas.openxmlformats.org/officeDocument/2006/relationships/notesSlide" Target="../notesSlides/notesSlide348.xml"/><Relationship Id="rId1" Type="http://schemas.openxmlformats.org/officeDocument/2006/relationships/slideLayout" Target="../slideLayouts/slideLayout1116.xml"/><Relationship Id="rId5" Type="http://schemas.openxmlformats.org/officeDocument/2006/relationships/image" Target="../media/image392.png"/><Relationship Id="rId4" Type="http://schemas.openxmlformats.org/officeDocument/2006/relationships/image" Target="../media/image391.jpeg"/></Relationships>
</file>

<file path=ppt/slides/_rels/slide352.xml.rels><?xml version="1.0" encoding="UTF-8" standalone="yes"?>
<Relationships xmlns="http://schemas.openxmlformats.org/package/2006/relationships"><Relationship Id="rId3" Type="http://schemas.openxmlformats.org/officeDocument/2006/relationships/image" Target="../media/image393.jpeg"/><Relationship Id="rId2" Type="http://schemas.openxmlformats.org/officeDocument/2006/relationships/notesSlide" Target="../notesSlides/notesSlide349.xml"/><Relationship Id="rId1" Type="http://schemas.openxmlformats.org/officeDocument/2006/relationships/slideLayout" Target="../slideLayouts/slideLayout1116.xml"/><Relationship Id="rId6" Type="http://schemas.openxmlformats.org/officeDocument/2006/relationships/image" Target="../media/image396.emf"/><Relationship Id="rId5" Type="http://schemas.openxmlformats.org/officeDocument/2006/relationships/image" Target="../media/image395.emf"/><Relationship Id="rId4" Type="http://schemas.openxmlformats.org/officeDocument/2006/relationships/image" Target="../media/image394.png"/></Relationships>
</file>

<file path=ppt/slides/_rels/slide353.xml.rels><?xml version="1.0" encoding="UTF-8" standalone="yes"?>
<Relationships xmlns="http://schemas.openxmlformats.org/package/2006/relationships"><Relationship Id="rId3" Type="http://schemas.openxmlformats.org/officeDocument/2006/relationships/image" Target="../media/image397.jpeg"/><Relationship Id="rId2" Type="http://schemas.openxmlformats.org/officeDocument/2006/relationships/notesSlide" Target="../notesSlides/notesSlide350.xml"/><Relationship Id="rId1" Type="http://schemas.openxmlformats.org/officeDocument/2006/relationships/slideLayout" Target="../slideLayouts/slideLayout1116.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1116.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1116.xml"/></Relationships>
</file>

<file path=ppt/slides/_rels/slide356.xml.rels><?xml version="1.0" encoding="UTF-8" standalone="yes"?>
<Relationships xmlns="http://schemas.openxmlformats.org/package/2006/relationships"><Relationship Id="rId3" Type="http://schemas.openxmlformats.org/officeDocument/2006/relationships/image" Target="../media/image398.jpeg"/><Relationship Id="rId2" Type="http://schemas.openxmlformats.org/officeDocument/2006/relationships/notesSlide" Target="../notesSlides/notesSlide353.xml"/><Relationship Id="rId1" Type="http://schemas.openxmlformats.org/officeDocument/2006/relationships/slideLayout" Target="../slideLayouts/slideLayout1116.xml"/></Relationships>
</file>

<file path=ppt/slides/_rels/slide357.xml.rels><?xml version="1.0" encoding="UTF-8" standalone="yes"?>
<Relationships xmlns="http://schemas.openxmlformats.org/package/2006/relationships"><Relationship Id="rId3" Type="http://schemas.openxmlformats.org/officeDocument/2006/relationships/image" Target="../media/image399.jpeg"/><Relationship Id="rId2" Type="http://schemas.openxmlformats.org/officeDocument/2006/relationships/notesSlide" Target="../notesSlides/notesSlide354.xml"/><Relationship Id="rId1" Type="http://schemas.openxmlformats.org/officeDocument/2006/relationships/slideLayout" Target="../slideLayouts/slideLayout1116.xml"/></Relationships>
</file>

<file path=ppt/slides/_rels/slide358.xml.rels><?xml version="1.0" encoding="UTF-8" standalone="yes"?>
<Relationships xmlns="http://schemas.openxmlformats.org/package/2006/relationships"><Relationship Id="rId3" Type="http://schemas.openxmlformats.org/officeDocument/2006/relationships/image" Target="../media/image400.jpeg"/><Relationship Id="rId2" Type="http://schemas.openxmlformats.org/officeDocument/2006/relationships/notesSlide" Target="../notesSlides/notesSlide355.xml"/><Relationship Id="rId1" Type="http://schemas.openxmlformats.org/officeDocument/2006/relationships/slideLayout" Target="../slideLayouts/slideLayout1116.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111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06.xml"/></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1116.xml"/></Relationships>
</file>

<file path=ppt/slides/_rels/slide361.xml.rels><?xml version="1.0" encoding="UTF-8" standalone="yes"?>
<Relationships xmlns="http://schemas.openxmlformats.org/package/2006/relationships"><Relationship Id="rId8" Type="http://schemas.openxmlformats.org/officeDocument/2006/relationships/chart" Target="../charts/chart175.xml"/><Relationship Id="rId3" Type="http://schemas.openxmlformats.org/officeDocument/2006/relationships/image" Target="../media/image298.png"/><Relationship Id="rId7" Type="http://schemas.openxmlformats.org/officeDocument/2006/relationships/chart" Target="../charts/chart174.xml"/><Relationship Id="rId2" Type="http://schemas.openxmlformats.org/officeDocument/2006/relationships/notesSlide" Target="../notesSlides/notesSlide358.xml"/><Relationship Id="rId1" Type="http://schemas.openxmlformats.org/officeDocument/2006/relationships/slideLayout" Target="../slideLayouts/slideLayout1116.xml"/><Relationship Id="rId6" Type="http://schemas.openxmlformats.org/officeDocument/2006/relationships/chart" Target="../charts/chart173.xml"/><Relationship Id="rId5" Type="http://schemas.openxmlformats.org/officeDocument/2006/relationships/chart" Target="../charts/chart172.xml"/><Relationship Id="rId4" Type="http://schemas.openxmlformats.org/officeDocument/2006/relationships/chart" Target="../charts/chart171.xml"/></Relationships>
</file>

<file path=ppt/slides/_rels/slide362.xml.rels><?xml version="1.0" encoding="UTF-8" standalone="yes"?>
<Relationships xmlns="http://schemas.openxmlformats.org/package/2006/relationships"><Relationship Id="rId8" Type="http://schemas.openxmlformats.org/officeDocument/2006/relationships/chart" Target="../charts/chart180.xml"/><Relationship Id="rId3" Type="http://schemas.openxmlformats.org/officeDocument/2006/relationships/image" Target="../media/image298.png"/><Relationship Id="rId7" Type="http://schemas.openxmlformats.org/officeDocument/2006/relationships/chart" Target="../charts/chart179.xml"/><Relationship Id="rId2" Type="http://schemas.openxmlformats.org/officeDocument/2006/relationships/notesSlide" Target="../notesSlides/notesSlide359.xml"/><Relationship Id="rId1" Type="http://schemas.openxmlformats.org/officeDocument/2006/relationships/slideLayout" Target="../slideLayouts/slideLayout1116.xml"/><Relationship Id="rId6" Type="http://schemas.openxmlformats.org/officeDocument/2006/relationships/chart" Target="../charts/chart178.xml"/><Relationship Id="rId5" Type="http://schemas.openxmlformats.org/officeDocument/2006/relationships/chart" Target="../charts/chart177.xml"/><Relationship Id="rId4" Type="http://schemas.openxmlformats.org/officeDocument/2006/relationships/chart" Target="../charts/chart176.xml"/></Relationships>
</file>

<file path=ppt/slides/_rels/slide363.xml.rels><?xml version="1.0" encoding="UTF-8" standalone="yes"?>
<Relationships xmlns="http://schemas.openxmlformats.org/package/2006/relationships"><Relationship Id="rId3" Type="http://schemas.openxmlformats.org/officeDocument/2006/relationships/image" Target="../media/image401.emf"/><Relationship Id="rId2" Type="http://schemas.openxmlformats.org/officeDocument/2006/relationships/notesSlide" Target="../notesSlides/notesSlide360.xml"/><Relationship Id="rId1" Type="http://schemas.openxmlformats.org/officeDocument/2006/relationships/slideLayout" Target="../slideLayouts/slideLayout1116.xml"/><Relationship Id="rId4" Type="http://schemas.openxmlformats.org/officeDocument/2006/relationships/image" Target="../media/image402.emf"/></Relationships>
</file>

<file path=ppt/slides/_rels/slide364.xml.rels><?xml version="1.0" encoding="UTF-8" standalone="yes"?>
<Relationships xmlns="http://schemas.openxmlformats.org/package/2006/relationships"><Relationship Id="rId8" Type="http://schemas.openxmlformats.org/officeDocument/2006/relationships/image" Target="../media/image406.png"/><Relationship Id="rId13" Type="http://schemas.openxmlformats.org/officeDocument/2006/relationships/image" Target="../media/image411.gif"/><Relationship Id="rId18" Type="http://schemas.openxmlformats.org/officeDocument/2006/relationships/image" Target="../media/image414.jpeg"/><Relationship Id="rId3" Type="http://schemas.openxmlformats.org/officeDocument/2006/relationships/slideLayout" Target="../slideLayouts/slideLayout1116.xml"/><Relationship Id="rId21" Type="http://schemas.openxmlformats.org/officeDocument/2006/relationships/image" Target="../media/image416.jpeg"/><Relationship Id="rId7" Type="http://schemas.openxmlformats.org/officeDocument/2006/relationships/image" Target="../media/image405.png"/><Relationship Id="rId12" Type="http://schemas.openxmlformats.org/officeDocument/2006/relationships/image" Target="../media/image410.png"/><Relationship Id="rId17" Type="http://schemas.openxmlformats.org/officeDocument/2006/relationships/image" Target="../media/image413.jpeg"/><Relationship Id="rId2" Type="http://schemas.openxmlformats.org/officeDocument/2006/relationships/tags" Target="../tags/tag254.xml"/><Relationship Id="rId16" Type="http://schemas.openxmlformats.org/officeDocument/2006/relationships/hyperlink" Target="http://www.google.es/url?sa=i&amp;rct=j&amp;q=&amp;esrc=s&amp;frm=1&amp;source=images&amp;cd=&amp;cad=rja&amp;uact=8&amp;docid=BmWATCmASTfnnM&amp;tbnid=5Fg2NTIuTySuZM:&amp;ved=&amp;url=http://www.voyageons-autrement.com/hotels-accor.html&amp;ei=FkuEU6SeO6PG0QWgq4HADQ&amp;bvm=bv.67720277,d.d2k&amp;psig=AFQjCNHyLH0ul6cLjoA8RspTbV_pKqs8Qg&amp;ust=1401265303725918" TargetMode="External"/><Relationship Id="rId20" Type="http://schemas.openxmlformats.org/officeDocument/2006/relationships/hyperlink" Target="http://www.google.es/url?sa=i&amp;rct=j&amp;q=&amp;esrc=s&amp;frm=1&amp;source=images&amp;cd=&amp;cad=rja&amp;uact=8&amp;docid=pG_WDe0O0L5O0M&amp;tbnid=sIARyAE1Y1XCKM:&amp;ved=0CAUQjRw&amp;url=http://logosandbrands.directory/starwood-hotels/&amp;ei=PUuEU4usLqX40gWiooCQBg&amp;bvm=bv.67720277,d.d2k&amp;psig=AFQjCNGqt3UKGYpo76WseRaarFWKgIkzKg&amp;ust=1401265334637468" TargetMode="External"/><Relationship Id="rId1" Type="http://schemas.openxmlformats.org/officeDocument/2006/relationships/tags" Target="../tags/tag253.xml"/><Relationship Id="rId6" Type="http://schemas.openxmlformats.org/officeDocument/2006/relationships/image" Target="../media/image404.png"/><Relationship Id="rId11" Type="http://schemas.openxmlformats.org/officeDocument/2006/relationships/image" Target="../media/image409.png"/><Relationship Id="rId24" Type="http://schemas.openxmlformats.org/officeDocument/2006/relationships/image" Target="../media/image419.jpeg"/><Relationship Id="rId5" Type="http://schemas.openxmlformats.org/officeDocument/2006/relationships/image" Target="../media/image403.png"/><Relationship Id="rId15" Type="http://schemas.openxmlformats.org/officeDocument/2006/relationships/image" Target="../media/image412.jpeg"/><Relationship Id="rId23" Type="http://schemas.openxmlformats.org/officeDocument/2006/relationships/image" Target="../media/image418.png"/><Relationship Id="rId10" Type="http://schemas.openxmlformats.org/officeDocument/2006/relationships/image" Target="../media/image408.png"/><Relationship Id="rId19" Type="http://schemas.openxmlformats.org/officeDocument/2006/relationships/image" Target="../media/image415.jpeg"/><Relationship Id="rId4" Type="http://schemas.openxmlformats.org/officeDocument/2006/relationships/notesSlide" Target="../notesSlides/notesSlide361.xml"/><Relationship Id="rId9" Type="http://schemas.openxmlformats.org/officeDocument/2006/relationships/image" Target="../media/image407.png"/><Relationship Id="rId14" Type="http://schemas.openxmlformats.org/officeDocument/2006/relationships/hyperlink" Target="http://www.google.es/url?sa=i&amp;rct=j&amp;q=&amp;esrc=s&amp;frm=1&amp;source=images&amp;cd=&amp;cad=rja&amp;uact=8&amp;docid=3d4VyYd2DQFDYM&amp;tbnid=Wj-lSyX_OmPh6M:&amp;ved=0CAUQjRw&amp;url=http://www.multivu.com/mnr/54185-marriott-hotels-new-brand-logo-and-marketing-campaign&amp;ei=HD1_U5TWEcH60gWFloCgCw&amp;bvm=bv.67720277,d.d2k&amp;psig=AFQjCNHr3ou2tp58TNlc5Lc8Lw14LYJdtg&amp;ust=1400931554922793" TargetMode="External"/><Relationship Id="rId22" Type="http://schemas.openxmlformats.org/officeDocument/2006/relationships/image" Target="../media/image417.jpeg"/></Relationships>
</file>

<file path=ppt/slides/_rels/slide365.xml.rels><?xml version="1.0" encoding="UTF-8" standalone="yes"?>
<Relationships xmlns="http://schemas.openxmlformats.org/package/2006/relationships"><Relationship Id="rId8" Type="http://schemas.openxmlformats.org/officeDocument/2006/relationships/chart" Target="../charts/chart185.xml"/><Relationship Id="rId3" Type="http://schemas.openxmlformats.org/officeDocument/2006/relationships/image" Target="../media/image298.png"/><Relationship Id="rId7" Type="http://schemas.openxmlformats.org/officeDocument/2006/relationships/chart" Target="../charts/chart184.xml"/><Relationship Id="rId2" Type="http://schemas.openxmlformats.org/officeDocument/2006/relationships/notesSlide" Target="../notesSlides/notesSlide362.xml"/><Relationship Id="rId1" Type="http://schemas.openxmlformats.org/officeDocument/2006/relationships/slideLayout" Target="../slideLayouts/slideLayout1116.xml"/><Relationship Id="rId6" Type="http://schemas.openxmlformats.org/officeDocument/2006/relationships/chart" Target="../charts/chart183.xml"/><Relationship Id="rId5" Type="http://schemas.openxmlformats.org/officeDocument/2006/relationships/chart" Target="../charts/chart182.xml"/><Relationship Id="rId4" Type="http://schemas.openxmlformats.org/officeDocument/2006/relationships/chart" Target="../charts/chart181.xml"/></Relationships>
</file>

<file path=ppt/slides/_rels/slide366.xml.rels><?xml version="1.0" encoding="UTF-8" standalone="yes"?>
<Relationships xmlns="http://schemas.openxmlformats.org/package/2006/relationships"><Relationship Id="rId3" Type="http://schemas.openxmlformats.org/officeDocument/2006/relationships/image" Target="../media/image420.emf"/><Relationship Id="rId2" Type="http://schemas.openxmlformats.org/officeDocument/2006/relationships/notesSlide" Target="../notesSlides/notesSlide363.xml"/><Relationship Id="rId1" Type="http://schemas.openxmlformats.org/officeDocument/2006/relationships/slideLayout" Target="../slideLayouts/slideLayout1116.xml"/></Relationships>
</file>

<file path=ppt/slides/_rels/slide367.xml.rels><?xml version="1.0" encoding="UTF-8" standalone="yes"?>
<Relationships xmlns="http://schemas.openxmlformats.org/package/2006/relationships"><Relationship Id="rId8" Type="http://schemas.openxmlformats.org/officeDocument/2006/relationships/chart" Target="../charts/chart190.xml"/><Relationship Id="rId3" Type="http://schemas.openxmlformats.org/officeDocument/2006/relationships/image" Target="../media/image298.png"/><Relationship Id="rId7" Type="http://schemas.openxmlformats.org/officeDocument/2006/relationships/chart" Target="../charts/chart189.xml"/><Relationship Id="rId2" Type="http://schemas.openxmlformats.org/officeDocument/2006/relationships/notesSlide" Target="../notesSlides/notesSlide364.xml"/><Relationship Id="rId1" Type="http://schemas.openxmlformats.org/officeDocument/2006/relationships/slideLayout" Target="../slideLayouts/slideLayout1116.xml"/><Relationship Id="rId6" Type="http://schemas.openxmlformats.org/officeDocument/2006/relationships/chart" Target="../charts/chart188.xml"/><Relationship Id="rId5" Type="http://schemas.openxmlformats.org/officeDocument/2006/relationships/chart" Target="../charts/chart187.xml"/><Relationship Id="rId4" Type="http://schemas.openxmlformats.org/officeDocument/2006/relationships/chart" Target="../charts/chart186.xml"/></Relationships>
</file>

<file path=ppt/slides/_rels/slide368.xml.rels><?xml version="1.0" encoding="UTF-8" standalone="yes"?>
<Relationships xmlns="http://schemas.openxmlformats.org/package/2006/relationships"><Relationship Id="rId3" Type="http://schemas.openxmlformats.org/officeDocument/2006/relationships/chart" Target="../charts/chart191.xml"/><Relationship Id="rId2" Type="http://schemas.openxmlformats.org/officeDocument/2006/relationships/notesSlide" Target="../notesSlides/notesSlide365.xml"/><Relationship Id="rId1" Type="http://schemas.openxmlformats.org/officeDocument/2006/relationships/slideLayout" Target="../slideLayouts/slideLayout1116.xml"/><Relationship Id="rId6" Type="http://schemas.openxmlformats.org/officeDocument/2006/relationships/chart" Target="../charts/chart194.xml"/><Relationship Id="rId5" Type="http://schemas.openxmlformats.org/officeDocument/2006/relationships/chart" Target="../charts/chart193.xml"/><Relationship Id="rId4" Type="http://schemas.openxmlformats.org/officeDocument/2006/relationships/chart" Target="../charts/chart192.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366.xml"/><Relationship Id="rId1" Type="http://schemas.openxmlformats.org/officeDocument/2006/relationships/slideLayout" Target="../slideLayouts/slideLayout111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72.xml"/></Relationships>
</file>

<file path=ppt/slides/_rels/slide370.xml.rels><?xml version="1.0" encoding="UTF-8" standalone="yes"?>
<Relationships xmlns="http://schemas.openxmlformats.org/package/2006/relationships"><Relationship Id="rId2" Type="http://schemas.openxmlformats.org/officeDocument/2006/relationships/notesSlide" Target="../notesSlides/notesSlide367.xml"/><Relationship Id="rId1" Type="http://schemas.openxmlformats.org/officeDocument/2006/relationships/slideLayout" Target="../slideLayouts/slideLayout1116.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368.xml"/><Relationship Id="rId1" Type="http://schemas.openxmlformats.org/officeDocument/2006/relationships/slideLayout" Target="../slideLayouts/slideLayout1158.xml"/></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369.xml"/><Relationship Id="rId1" Type="http://schemas.openxmlformats.org/officeDocument/2006/relationships/slideLayout" Target="../slideLayouts/slideLayout578.xml"/></Relationships>
</file>

<file path=ppt/slides/_rels/slide373.xml.rels><?xml version="1.0" encoding="UTF-8" standalone="yes"?>
<Relationships xmlns="http://schemas.openxmlformats.org/package/2006/relationships"><Relationship Id="rId3" Type="http://schemas.openxmlformats.org/officeDocument/2006/relationships/image" Target="../media/image421.jpeg"/><Relationship Id="rId2" Type="http://schemas.openxmlformats.org/officeDocument/2006/relationships/notesSlide" Target="../notesSlides/notesSlide370.xml"/><Relationship Id="rId1" Type="http://schemas.openxmlformats.org/officeDocument/2006/relationships/slideLayout" Target="../slideLayouts/slideLayout372.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371.xml"/><Relationship Id="rId1" Type="http://schemas.openxmlformats.org/officeDocument/2006/relationships/slideLayout" Target="../slideLayouts/slideLayout1302.xml"/></Relationships>
</file>

<file path=ppt/slides/_rels/slide375.xml.rels><?xml version="1.0" encoding="UTF-8" standalone="yes"?>
<Relationships xmlns="http://schemas.openxmlformats.org/package/2006/relationships"><Relationship Id="rId3" Type="http://schemas.openxmlformats.org/officeDocument/2006/relationships/slideLayout" Target="../slideLayouts/slideLayout1272.xml"/><Relationship Id="rId7" Type="http://schemas.openxmlformats.org/officeDocument/2006/relationships/image" Target="../media/image424.png"/><Relationship Id="rId2" Type="http://schemas.openxmlformats.org/officeDocument/2006/relationships/tags" Target="../tags/tag256.xml"/><Relationship Id="rId1" Type="http://schemas.openxmlformats.org/officeDocument/2006/relationships/tags" Target="../tags/tag255.xml"/><Relationship Id="rId6" Type="http://schemas.openxmlformats.org/officeDocument/2006/relationships/image" Target="../media/image423.png"/><Relationship Id="rId5" Type="http://schemas.openxmlformats.org/officeDocument/2006/relationships/image" Target="../media/image422.tmp"/><Relationship Id="rId4" Type="http://schemas.openxmlformats.org/officeDocument/2006/relationships/notesSlide" Target="../notesSlides/notesSlide372.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1272.xml"/></Relationships>
</file>

<file path=ppt/slides/_rels/slide377.xml.rels><?xml version="1.0" encoding="UTF-8" standalone="yes"?>
<Relationships xmlns="http://schemas.openxmlformats.org/package/2006/relationships"><Relationship Id="rId2" Type="http://schemas.openxmlformats.org/officeDocument/2006/relationships/notesSlide" Target="../notesSlides/notesSlide374.xml"/><Relationship Id="rId1" Type="http://schemas.openxmlformats.org/officeDocument/2006/relationships/slideLayout" Target="../slideLayouts/slideLayout1272.xml"/></Relationships>
</file>

<file path=ppt/slides/_rels/slide378.xml.rels><?xml version="1.0" encoding="UTF-8" standalone="yes"?>
<Relationships xmlns="http://schemas.openxmlformats.org/package/2006/relationships"><Relationship Id="rId3" Type="http://schemas.openxmlformats.org/officeDocument/2006/relationships/chart" Target="../charts/chart195.xml"/><Relationship Id="rId2" Type="http://schemas.openxmlformats.org/officeDocument/2006/relationships/notesSlide" Target="../notesSlides/notesSlide375.xml"/><Relationship Id="rId1" Type="http://schemas.openxmlformats.org/officeDocument/2006/relationships/slideLayout" Target="../slideLayouts/slideLayout1272.xml"/><Relationship Id="rId4" Type="http://schemas.openxmlformats.org/officeDocument/2006/relationships/chart" Target="../charts/chart196.xml"/></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1272.xml"/></Relationships>
</file>

<file path=ppt/slides/_rels/slide38.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36.xml"/><Relationship Id="rId1" Type="http://schemas.openxmlformats.org/officeDocument/2006/relationships/slideLayout" Target="../slideLayouts/slideLayout372.xml"/><Relationship Id="rId4" Type="http://schemas.openxmlformats.org/officeDocument/2006/relationships/chart" Target="../charts/chart29.xm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606.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378.xml"/><Relationship Id="rId1" Type="http://schemas.openxmlformats.org/officeDocument/2006/relationships/slideLayout" Target="../slideLayouts/slideLayout141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407.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79.xml"/><Relationship Id="rId1" Type="http://schemas.openxmlformats.org/officeDocument/2006/relationships/slideLayout" Target="../slideLayouts/slideLayout1413.xml"/></Relationships>
</file>

<file path=ppt/slides/_rels/slide384.xml.rels><?xml version="1.0" encoding="UTF-8" standalone="yes"?>
<Relationships xmlns="http://schemas.openxmlformats.org/package/2006/relationships"><Relationship Id="rId2" Type="http://schemas.openxmlformats.org/officeDocument/2006/relationships/chart" Target="../charts/chart197.xml"/><Relationship Id="rId1" Type="http://schemas.openxmlformats.org/officeDocument/2006/relationships/slideLayout" Target="../slideLayouts/slideLayout1407.xml"/></Relationships>
</file>

<file path=ppt/slides/_rels/slide385.xml.rels><?xml version="1.0" encoding="UTF-8" standalone="yes"?>
<Relationships xmlns="http://schemas.openxmlformats.org/package/2006/relationships"><Relationship Id="rId2" Type="http://schemas.openxmlformats.org/officeDocument/2006/relationships/chart" Target="../charts/chart198.xml"/><Relationship Id="rId1" Type="http://schemas.openxmlformats.org/officeDocument/2006/relationships/slideLayout" Target="../slideLayouts/slideLayout1407.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380.xml"/><Relationship Id="rId1" Type="http://schemas.openxmlformats.org/officeDocument/2006/relationships/slideLayout" Target="../slideLayouts/slideLayout1413.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407.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381.xml"/><Relationship Id="rId1" Type="http://schemas.openxmlformats.org/officeDocument/2006/relationships/slideLayout" Target="../slideLayouts/slideLayout1413.xml"/></Relationships>
</file>

<file path=ppt/slides/_rels/slide389.xml.rels><?xml version="1.0" encoding="UTF-8" standalone="yes"?>
<Relationships xmlns="http://schemas.openxmlformats.org/package/2006/relationships"><Relationship Id="rId3" Type="http://schemas.openxmlformats.org/officeDocument/2006/relationships/notesSlide" Target="../notesSlides/notesSlide382.xml"/><Relationship Id="rId2" Type="http://schemas.openxmlformats.org/officeDocument/2006/relationships/slideLayout" Target="../slideLayouts/slideLayout1272.xml"/><Relationship Id="rId1" Type="http://schemas.openxmlformats.org/officeDocument/2006/relationships/themeOverride" Target="../theme/themeOverride77.xml"/><Relationship Id="rId4" Type="http://schemas.openxmlformats.org/officeDocument/2006/relationships/hyperlink" Target="mailto:distintivoq@quito-turismo.gob.ec" TargetMode="External"/></Relationships>
</file>

<file path=ppt/slides/_rels/slide39.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notesSlide" Target="../notesSlides/notesSlide37.xml"/><Relationship Id="rId1" Type="http://schemas.openxmlformats.org/officeDocument/2006/relationships/slideLayout" Target="../slideLayouts/slideLayout372.xml"/><Relationship Id="rId5" Type="http://schemas.openxmlformats.org/officeDocument/2006/relationships/chart" Target="../charts/chart32.xml"/><Relationship Id="rId4" Type="http://schemas.openxmlformats.org/officeDocument/2006/relationships/chart" Target="../charts/chart31.xml"/></Relationships>
</file>

<file path=ppt/slides/_rels/slide390.xml.rels><?xml version="1.0" encoding="UTF-8" standalone="yes"?>
<Relationships xmlns="http://schemas.openxmlformats.org/package/2006/relationships"><Relationship Id="rId3" Type="http://schemas.openxmlformats.org/officeDocument/2006/relationships/notesSlide" Target="../notesSlides/notesSlide383.xml"/><Relationship Id="rId2" Type="http://schemas.openxmlformats.org/officeDocument/2006/relationships/slideLayout" Target="../slideLayouts/slideLayout1272.xml"/><Relationship Id="rId1" Type="http://schemas.openxmlformats.org/officeDocument/2006/relationships/themeOverride" Target="../theme/themeOverride78.xml"/></Relationships>
</file>

<file path=ppt/slides/_rels/slide391.xml.rels><?xml version="1.0" encoding="UTF-8" standalone="yes"?>
<Relationships xmlns="http://schemas.openxmlformats.org/package/2006/relationships"><Relationship Id="rId3" Type="http://schemas.openxmlformats.org/officeDocument/2006/relationships/notesSlide" Target="../notesSlides/notesSlide384.xml"/><Relationship Id="rId7" Type="http://schemas.openxmlformats.org/officeDocument/2006/relationships/chart" Target="../charts/chart201.xml"/><Relationship Id="rId2" Type="http://schemas.openxmlformats.org/officeDocument/2006/relationships/slideLayout" Target="../slideLayouts/slideLayout1272.xml"/><Relationship Id="rId1" Type="http://schemas.openxmlformats.org/officeDocument/2006/relationships/themeOverride" Target="../theme/themeOverride79.xml"/><Relationship Id="rId6" Type="http://schemas.openxmlformats.org/officeDocument/2006/relationships/chart" Target="../charts/chart200.xml"/><Relationship Id="rId5" Type="http://schemas.openxmlformats.org/officeDocument/2006/relationships/chart" Target="../charts/chart199.xml"/><Relationship Id="rId4" Type="http://schemas.openxmlformats.org/officeDocument/2006/relationships/image" Target="../media/image425.jpeg"/></Relationships>
</file>

<file path=ppt/slides/_rels/slide392.xml.rels><?xml version="1.0" encoding="UTF-8" standalone="yes"?>
<Relationships xmlns="http://schemas.openxmlformats.org/package/2006/relationships"><Relationship Id="rId3" Type="http://schemas.openxmlformats.org/officeDocument/2006/relationships/notesSlide" Target="../notesSlides/notesSlide385.xml"/><Relationship Id="rId2" Type="http://schemas.openxmlformats.org/officeDocument/2006/relationships/slideLayout" Target="../slideLayouts/slideLayout1272.xml"/><Relationship Id="rId1" Type="http://schemas.openxmlformats.org/officeDocument/2006/relationships/themeOverride" Target="../theme/themeOverride80.xml"/></Relationships>
</file>

<file path=ppt/slides/_rels/slide393.xml.rels><?xml version="1.0" encoding="UTF-8" standalone="yes"?>
<Relationships xmlns="http://schemas.openxmlformats.org/package/2006/relationships"><Relationship Id="rId3" Type="http://schemas.openxmlformats.org/officeDocument/2006/relationships/notesSlide" Target="../notesSlides/notesSlide386.xml"/><Relationship Id="rId2" Type="http://schemas.openxmlformats.org/officeDocument/2006/relationships/slideLayout" Target="../slideLayouts/slideLayout1272.xml"/><Relationship Id="rId1" Type="http://schemas.openxmlformats.org/officeDocument/2006/relationships/themeOverride" Target="../theme/themeOverride81.xml"/><Relationship Id="rId5" Type="http://schemas.openxmlformats.org/officeDocument/2006/relationships/image" Target="../media/image427.png"/><Relationship Id="rId4" Type="http://schemas.openxmlformats.org/officeDocument/2006/relationships/image" Target="../media/image426.png"/></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387.xml"/><Relationship Id="rId1" Type="http://schemas.openxmlformats.org/officeDocument/2006/relationships/slideLayout" Target="../slideLayouts/slideLayout606.xml"/></Relationships>
</file>

<file path=ppt/slides/_rels/slide395.xml.rels><?xml version="1.0" encoding="UTF-8" standalone="yes"?>
<Relationships xmlns="http://schemas.openxmlformats.org/package/2006/relationships"><Relationship Id="rId3" Type="http://schemas.openxmlformats.org/officeDocument/2006/relationships/image" Target="../media/image428.png"/><Relationship Id="rId2" Type="http://schemas.openxmlformats.org/officeDocument/2006/relationships/notesSlide" Target="../notesSlides/notesSlide388.xml"/><Relationship Id="rId1" Type="http://schemas.openxmlformats.org/officeDocument/2006/relationships/slideLayout" Target="../slideLayouts/slideLayout372.xml"/></Relationships>
</file>

<file path=ppt/slides/_rels/slide396.xml.rels><?xml version="1.0" encoding="UTF-8" standalone="yes"?>
<Relationships xmlns="http://schemas.openxmlformats.org/package/2006/relationships"><Relationship Id="rId2" Type="http://schemas.openxmlformats.org/officeDocument/2006/relationships/notesSlide" Target="../notesSlides/notesSlide389.xml"/><Relationship Id="rId1" Type="http://schemas.openxmlformats.org/officeDocument/2006/relationships/slideLayout" Target="../slideLayouts/slideLayout372.xml"/></Relationships>
</file>

<file path=ppt/slides/_rels/slide397.xml.rels><?xml version="1.0" encoding="UTF-8" standalone="yes"?>
<Relationships xmlns="http://schemas.openxmlformats.org/package/2006/relationships"><Relationship Id="rId3" Type="http://schemas.openxmlformats.org/officeDocument/2006/relationships/image" Target="../media/image429.emf"/><Relationship Id="rId2" Type="http://schemas.openxmlformats.org/officeDocument/2006/relationships/notesSlide" Target="../notesSlides/notesSlide390.xml"/><Relationship Id="rId1" Type="http://schemas.openxmlformats.org/officeDocument/2006/relationships/slideLayout" Target="../slideLayouts/slideLayout372.xml"/></Relationships>
</file>

<file path=ppt/slides/_rels/slide398.xml.rels><?xml version="1.0" encoding="UTF-8" standalone="yes"?>
<Relationships xmlns="http://schemas.openxmlformats.org/package/2006/relationships"><Relationship Id="rId3" Type="http://schemas.openxmlformats.org/officeDocument/2006/relationships/image" Target="../media/image430.emf"/><Relationship Id="rId2" Type="http://schemas.openxmlformats.org/officeDocument/2006/relationships/notesSlide" Target="../notesSlides/notesSlide391.xml"/><Relationship Id="rId1" Type="http://schemas.openxmlformats.org/officeDocument/2006/relationships/slideLayout" Target="../slideLayouts/slideLayout372.xml"/></Relationships>
</file>

<file path=ppt/slides/_rels/slide399.xml.rels><?xml version="1.0" encoding="UTF-8" standalone="yes"?>
<Relationships xmlns="http://schemas.openxmlformats.org/package/2006/relationships"><Relationship Id="rId3" Type="http://schemas.openxmlformats.org/officeDocument/2006/relationships/chart" Target="../charts/chart202.xml"/><Relationship Id="rId2" Type="http://schemas.openxmlformats.org/officeDocument/2006/relationships/notesSlide" Target="../notesSlides/notesSlide392.xml"/><Relationship Id="rId1" Type="http://schemas.openxmlformats.org/officeDocument/2006/relationships/slideLayout" Target="../slideLayouts/slideLayout372.xml"/><Relationship Id="rId6" Type="http://schemas.openxmlformats.org/officeDocument/2006/relationships/chart" Target="../charts/chart205.xml"/><Relationship Id="rId5" Type="http://schemas.openxmlformats.org/officeDocument/2006/relationships/chart" Target="../charts/chart204.xml"/><Relationship Id="rId4" Type="http://schemas.openxmlformats.org/officeDocument/2006/relationships/chart" Target="../charts/chart20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72.xml"/></Relationships>
</file>

<file path=ppt/slides/_rels/slide40.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notesSlide" Target="../notesSlides/notesSlide38.xml"/><Relationship Id="rId1" Type="http://schemas.openxmlformats.org/officeDocument/2006/relationships/slideLayout" Target="../slideLayouts/slideLayout372.xml"/><Relationship Id="rId5" Type="http://schemas.openxmlformats.org/officeDocument/2006/relationships/chart" Target="../charts/chart35.xml"/><Relationship Id="rId4" Type="http://schemas.openxmlformats.org/officeDocument/2006/relationships/chart" Target="../charts/chart34.xml"/></Relationships>
</file>

<file path=ppt/slides/_rels/slide400.xml.rels><?xml version="1.0" encoding="UTF-8" standalone="yes"?>
<Relationships xmlns="http://schemas.openxmlformats.org/package/2006/relationships"><Relationship Id="rId3" Type="http://schemas.openxmlformats.org/officeDocument/2006/relationships/chart" Target="../charts/chart206.xml"/><Relationship Id="rId2" Type="http://schemas.openxmlformats.org/officeDocument/2006/relationships/notesSlide" Target="../notesSlides/notesSlide393.xml"/><Relationship Id="rId1" Type="http://schemas.openxmlformats.org/officeDocument/2006/relationships/slideLayout" Target="../slideLayouts/slideLayout372.xml"/><Relationship Id="rId6" Type="http://schemas.openxmlformats.org/officeDocument/2006/relationships/chart" Target="../charts/chart209.xml"/><Relationship Id="rId5" Type="http://schemas.openxmlformats.org/officeDocument/2006/relationships/chart" Target="../charts/chart208.xml"/><Relationship Id="rId4" Type="http://schemas.openxmlformats.org/officeDocument/2006/relationships/chart" Target="../charts/chart207.xml"/></Relationships>
</file>

<file path=ppt/slides/_rels/slide401.xml.rels><?xml version="1.0" encoding="UTF-8" standalone="yes"?>
<Relationships xmlns="http://schemas.openxmlformats.org/package/2006/relationships"><Relationship Id="rId3" Type="http://schemas.openxmlformats.org/officeDocument/2006/relationships/chart" Target="../charts/chart210.xml"/><Relationship Id="rId2" Type="http://schemas.openxmlformats.org/officeDocument/2006/relationships/notesSlide" Target="../notesSlides/notesSlide394.xml"/><Relationship Id="rId1" Type="http://schemas.openxmlformats.org/officeDocument/2006/relationships/slideLayout" Target="../slideLayouts/slideLayout372.xml"/><Relationship Id="rId6" Type="http://schemas.openxmlformats.org/officeDocument/2006/relationships/chart" Target="../charts/chart213.xml"/><Relationship Id="rId5" Type="http://schemas.openxmlformats.org/officeDocument/2006/relationships/chart" Target="../charts/chart212.xml"/><Relationship Id="rId4" Type="http://schemas.openxmlformats.org/officeDocument/2006/relationships/chart" Target="../charts/chart211.xml"/></Relationships>
</file>

<file path=ppt/slides/_rels/slide402.xml.rels><?xml version="1.0" encoding="UTF-8" standalone="yes"?>
<Relationships xmlns="http://schemas.openxmlformats.org/package/2006/relationships"><Relationship Id="rId3" Type="http://schemas.openxmlformats.org/officeDocument/2006/relationships/chart" Target="../charts/chart214.xml"/><Relationship Id="rId2" Type="http://schemas.openxmlformats.org/officeDocument/2006/relationships/notesSlide" Target="../notesSlides/notesSlide395.xml"/><Relationship Id="rId1" Type="http://schemas.openxmlformats.org/officeDocument/2006/relationships/slideLayout" Target="../slideLayouts/slideLayout372.xml"/><Relationship Id="rId6" Type="http://schemas.openxmlformats.org/officeDocument/2006/relationships/chart" Target="../charts/chart217.xml"/><Relationship Id="rId5" Type="http://schemas.openxmlformats.org/officeDocument/2006/relationships/chart" Target="../charts/chart216.xml"/><Relationship Id="rId4" Type="http://schemas.openxmlformats.org/officeDocument/2006/relationships/chart" Target="../charts/chart215.xml"/></Relationships>
</file>

<file path=ppt/slides/_rels/slide403.xml.rels><?xml version="1.0" encoding="UTF-8" standalone="yes"?>
<Relationships xmlns="http://schemas.openxmlformats.org/package/2006/relationships"><Relationship Id="rId3" Type="http://schemas.openxmlformats.org/officeDocument/2006/relationships/chart" Target="../charts/chart218.xml"/><Relationship Id="rId2" Type="http://schemas.openxmlformats.org/officeDocument/2006/relationships/notesSlide" Target="../notesSlides/notesSlide396.xml"/><Relationship Id="rId1" Type="http://schemas.openxmlformats.org/officeDocument/2006/relationships/slideLayout" Target="../slideLayouts/slideLayout372.xml"/><Relationship Id="rId4" Type="http://schemas.openxmlformats.org/officeDocument/2006/relationships/chart" Target="../charts/chart219.xml"/></Relationships>
</file>

<file path=ppt/slides/_rels/slide404.xml.rels><?xml version="1.0" encoding="UTF-8" standalone="yes"?>
<Relationships xmlns="http://schemas.openxmlformats.org/package/2006/relationships"><Relationship Id="rId3" Type="http://schemas.openxmlformats.org/officeDocument/2006/relationships/chart" Target="../charts/chart220.xml"/><Relationship Id="rId2" Type="http://schemas.openxmlformats.org/officeDocument/2006/relationships/notesSlide" Target="../notesSlides/notesSlide397.xml"/><Relationship Id="rId1" Type="http://schemas.openxmlformats.org/officeDocument/2006/relationships/slideLayout" Target="../slideLayouts/slideLayout372.xml"/><Relationship Id="rId6" Type="http://schemas.openxmlformats.org/officeDocument/2006/relationships/chart" Target="../charts/chart223.xml"/><Relationship Id="rId5" Type="http://schemas.openxmlformats.org/officeDocument/2006/relationships/chart" Target="../charts/chart222.xml"/><Relationship Id="rId4" Type="http://schemas.openxmlformats.org/officeDocument/2006/relationships/chart" Target="../charts/chart221.xml"/></Relationships>
</file>

<file path=ppt/slides/_rels/slide405.xml.rels><?xml version="1.0" encoding="UTF-8" standalone="yes"?>
<Relationships xmlns="http://schemas.openxmlformats.org/package/2006/relationships"><Relationship Id="rId3" Type="http://schemas.openxmlformats.org/officeDocument/2006/relationships/chart" Target="../charts/chart224.xml"/><Relationship Id="rId2" Type="http://schemas.openxmlformats.org/officeDocument/2006/relationships/notesSlide" Target="../notesSlides/notesSlide398.xml"/><Relationship Id="rId1" Type="http://schemas.openxmlformats.org/officeDocument/2006/relationships/slideLayout" Target="../slideLayouts/slideLayout372.xml"/><Relationship Id="rId6" Type="http://schemas.openxmlformats.org/officeDocument/2006/relationships/chart" Target="../charts/chart227.xml"/><Relationship Id="rId5" Type="http://schemas.openxmlformats.org/officeDocument/2006/relationships/chart" Target="../charts/chart226.xml"/><Relationship Id="rId4" Type="http://schemas.openxmlformats.org/officeDocument/2006/relationships/chart" Target="../charts/chart225.xml"/></Relationships>
</file>

<file path=ppt/slides/_rels/slide406.xml.rels><?xml version="1.0" encoding="UTF-8" standalone="yes"?>
<Relationships xmlns="http://schemas.openxmlformats.org/package/2006/relationships"><Relationship Id="rId3" Type="http://schemas.openxmlformats.org/officeDocument/2006/relationships/chart" Target="../charts/chart228.xml"/><Relationship Id="rId2" Type="http://schemas.openxmlformats.org/officeDocument/2006/relationships/notesSlide" Target="../notesSlides/notesSlide399.xml"/><Relationship Id="rId1" Type="http://schemas.openxmlformats.org/officeDocument/2006/relationships/slideLayout" Target="../slideLayouts/slideLayout372.xml"/></Relationships>
</file>

<file path=ppt/slides/_rels/slide407.xml.rels><?xml version="1.0" encoding="UTF-8" standalone="yes"?>
<Relationships xmlns="http://schemas.openxmlformats.org/package/2006/relationships"><Relationship Id="rId3" Type="http://schemas.openxmlformats.org/officeDocument/2006/relationships/image" Target="../media/image431.emf"/><Relationship Id="rId2" Type="http://schemas.openxmlformats.org/officeDocument/2006/relationships/notesSlide" Target="../notesSlides/notesSlide400.xml"/><Relationship Id="rId1" Type="http://schemas.openxmlformats.org/officeDocument/2006/relationships/slideLayout" Target="../slideLayouts/slideLayout372.xml"/></Relationships>
</file>

<file path=ppt/slides/_rels/slide408.xml.rels><?xml version="1.0" encoding="UTF-8" standalone="yes"?>
<Relationships xmlns="http://schemas.openxmlformats.org/package/2006/relationships"><Relationship Id="rId3" Type="http://schemas.openxmlformats.org/officeDocument/2006/relationships/image" Target="../media/image432.emf"/><Relationship Id="rId2" Type="http://schemas.openxmlformats.org/officeDocument/2006/relationships/notesSlide" Target="../notesSlides/notesSlide401.xml"/><Relationship Id="rId1" Type="http://schemas.openxmlformats.org/officeDocument/2006/relationships/slideLayout" Target="../slideLayouts/slideLayout372.xml"/></Relationships>
</file>

<file path=ppt/slides/_rels/slide409.xml.rels><?xml version="1.0" encoding="UTF-8" standalone="yes"?>
<Relationships xmlns="http://schemas.openxmlformats.org/package/2006/relationships"><Relationship Id="rId3" Type="http://schemas.openxmlformats.org/officeDocument/2006/relationships/chart" Target="../charts/chart229.xml"/><Relationship Id="rId2" Type="http://schemas.openxmlformats.org/officeDocument/2006/relationships/notesSlide" Target="../notesSlides/notesSlide402.xml"/><Relationship Id="rId1" Type="http://schemas.openxmlformats.org/officeDocument/2006/relationships/slideLayout" Target="../slideLayouts/slideLayout372.xml"/><Relationship Id="rId4" Type="http://schemas.openxmlformats.org/officeDocument/2006/relationships/chart" Target="../charts/chart230.xml"/></Relationships>
</file>

<file path=ppt/slides/_rels/slide41.xml.rels><?xml version="1.0" encoding="UTF-8" standalone="yes"?>
<Relationships xmlns="http://schemas.openxmlformats.org/package/2006/relationships"><Relationship Id="rId3" Type="http://schemas.openxmlformats.org/officeDocument/2006/relationships/chart" Target="../charts/chart36.xml"/><Relationship Id="rId2" Type="http://schemas.openxmlformats.org/officeDocument/2006/relationships/notesSlide" Target="../notesSlides/notesSlide39.xml"/><Relationship Id="rId1" Type="http://schemas.openxmlformats.org/officeDocument/2006/relationships/slideLayout" Target="../slideLayouts/slideLayout372.xml"/></Relationships>
</file>

<file path=ppt/slides/_rels/slide410.xml.rels><?xml version="1.0" encoding="UTF-8" standalone="yes"?>
<Relationships xmlns="http://schemas.openxmlformats.org/package/2006/relationships"><Relationship Id="rId3" Type="http://schemas.openxmlformats.org/officeDocument/2006/relationships/chart" Target="../charts/chart231.xml"/><Relationship Id="rId2" Type="http://schemas.openxmlformats.org/officeDocument/2006/relationships/notesSlide" Target="../notesSlides/notesSlide403.xml"/><Relationship Id="rId1" Type="http://schemas.openxmlformats.org/officeDocument/2006/relationships/slideLayout" Target="../slideLayouts/slideLayout372.xml"/><Relationship Id="rId6" Type="http://schemas.openxmlformats.org/officeDocument/2006/relationships/chart" Target="../charts/chart234.xml"/><Relationship Id="rId5" Type="http://schemas.openxmlformats.org/officeDocument/2006/relationships/chart" Target="../charts/chart233.xml"/><Relationship Id="rId4" Type="http://schemas.openxmlformats.org/officeDocument/2006/relationships/chart" Target="../charts/chart232.xml"/></Relationships>
</file>

<file path=ppt/slides/_rels/slide411.xml.rels><?xml version="1.0" encoding="UTF-8" standalone="yes"?>
<Relationships xmlns="http://schemas.openxmlformats.org/package/2006/relationships"><Relationship Id="rId2" Type="http://schemas.openxmlformats.org/officeDocument/2006/relationships/notesSlide" Target="../notesSlides/notesSlide404.xml"/><Relationship Id="rId1" Type="http://schemas.openxmlformats.org/officeDocument/2006/relationships/slideLayout" Target="../slideLayouts/slideLayout606.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405.xml"/><Relationship Id="rId1" Type="http://schemas.openxmlformats.org/officeDocument/2006/relationships/slideLayout" Target="../slideLayouts/slideLayout372.xml"/></Relationships>
</file>

<file path=ppt/slides/_rels/slide413.xml.rels><?xml version="1.0" encoding="UTF-8" standalone="yes"?>
<Relationships xmlns="http://schemas.openxmlformats.org/package/2006/relationships"><Relationship Id="rId3" Type="http://schemas.openxmlformats.org/officeDocument/2006/relationships/chart" Target="../charts/chart235.xml"/><Relationship Id="rId2" Type="http://schemas.openxmlformats.org/officeDocument/2006/relationships/notesSlide" Target="../notesSlides/notesSlide406.xml"/><Relationship Id="rId1" Type="http://schemas.openxmlformats.org/officeDocument/2006/relationships/slideLayout" Target="../slideLayouts/slideLayout372.xml"/></Relationships>
</file>

<file path=ppt/slides/_rels/slide414.xml.rels><?xml version="1.0" encoding="UTF-8" standalone="yes"?>
<Relationships xmlns="http://schemas.openxmlformats.org/package/2006/relationships"><Relationship Id="rId3" Type="http://schemas.openxmlformats.org/officeDocument/2006/relationships/chart" Target="../charts/chart236.xml"/><Relationship Id="rId2" Type="http://schemas.openxmlformats.org/officeDocument/2006/relationships/notesSlide" Target="../notesSlides/notesSlide407.xml"/><Relationship Id="rId1" Type="http://schemas.openxmlformats.org/officeDocument/2006/relationships/slideLayout" Target="../slideLayouts/slideLayout372.xml"/><Relationship Id="rId4" Type="http://schemas.openxmlformats.org/officeDocument/2006/relationships/chart" Target="../charts/chart237.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408.xml"/><Relationship Id="rId1" Type="http://schemas.openxmlformats.org/officeDocument/2006/relationships/slideLayout" Target="../slideLayouts/slideLayout372.xml"/></Relationships>
</file>

<file path=ppt/slides/_rels/slide416.xml.rels><?xml version="1.0" encoding="UTF-8" standalone="yes"?>
<Relationships xmlns="http://schemas.openxmlformats.org/package/2006/relationships"><Relationship Id="rId3" Type="http://schemas.openxmlformats.org/officeDocument/2006/relationships/image" Target="../media/image433.jpeg"/><Relationship Id="rId2" Type="http://schemas.openxmlformats.org/officeDocument/2006/relationships/notesSlide" Target="../notesSlides/notesSlide409.xml"/><Relationship Id="rId1" Type="http://schemas.openxmlformats.org/officeDocument/2006/relationships/slideLayout" Target="../slideLayouts/slideLayout372.xml"/></Relationships>
</file>

<file path=ppt/slides/_rels/slide417.xml.rels><?xml version="1.0" encoding="UTF-8" standalone="yes"?>
<Relationships xmlns="http://schemas.openxmlformats.org/package/2006/relationships"><Relationship Id="rId3" Type="http://schemas.openxmlformats.org/officeDocument/2006/relationships/image" Target="../media/image434.png"/><Relationship Id="rId2" Type="http://schemas.openxmlformats.org/officeDocument/2006/relationships/notesSlide" Target="../notesSlides/notesSlide410.xml"/><Relationship Id="rId1" Type="http://schemas.openxmlformats.org/officeDocument/2006/relationships/slideLayout" Target="../slideLayouts/slideLayout372.xml"/></Relationships>
</file>

<file path=ppt/slides/_rels/slide418.xml.rels><?xml version="1.0" encoding="UTF-8" standalone="yes"?>
<Relationships xmlns="http://schemas.openxmlformats.org/package/2006/relationships"><Relationship Id="rId3" Type="http://schemas.openxmlformats.org/officeDocument/2006/relationships/image" Target="../media/image435.png"/><Relationship Id="rId2" Type="http://schemas.openxmlformats.org/officeDocument/2006/relationships/notesSlide" Target="../notesSlides/notesSlide411.xml"/><Relationship Id="rId1" Type="http://schemas.openxmlformats.org/officeDocument/2006/relationships/slideLayout" Target="../slideLayouts/slideLayout372.xml"/></Relationships>
</file>

<file path=ppt/slides/_rels/slide419.xml.rels><?xml version="1.0" encoding="UTF-8" standalone="yes"?>
<Relationships xmlns="http://schemas.openxmlformats.org/package/2006/relationships"><Relationship Id="rId3" Type="http://schemas.openxmlformats.org/officeDocument/2006/relationships/chart" Target="../charts/chart238.xml"/><Relationship Id="rId2" Type="http://schemas.openxmlformats.org/officeDocument/2006/relationships/notesSlide" Target="../notesSlides/notesSlide412.xml"/><Relationship Id="rId1" Type="http://schemas.openxmlformats.org/officeDocument/2006/relationships/slideLayout" Target="../slideLayouts/slideLayout372.xml"/></Relationships>
</file>

<file path=ppt/slides/_rels/slide42.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notesSlide" Target="../notesSlides/notesSlide40.xml"/><Relationship Id="rId1" Type="http://schemas.openxmlformats.org/officeDocument/2006/relationships/slideLayout" Target="../slideLayouts/slideLayout372.xml"/></Relationships>
</file>

<file path=ppt/slides/_rels/slide420.xml.rels><?xml version="1.0" encoding="UTF-8" standalone="yes"?>
<Relationships xmlns="http://schemas.openxmlformats.org/package/2006/relationships"><Relationship Id="rId2" Type="http://schemas.openxmlformats.org/officeDocument/2006/relationships/notesSlide" Target="../notesSlides/notesSlide413.xml"/><Relationship Id="rId1" Type="http://schemas.openxmlformats.org/officeDocument/2006/relationships/slideLayout" Target="../slideLayouts/slideLayout606.xml"/></Relationships>
</file>

<file path=ppt/slides/_rels/slide421.xml.rels><?xml version="1.0" encoding="UTF-8" standalone="yes"?>
<Relationships xmlns="http://schemas.openxmlformats.org/package/2006/relationships"><Relationship Id="rId3" Type="http://schemas.openxmlformats.org/officeDocument/2006/relationships/notesSlide" Target="../notesSlides/notesSlide414.xml"/><Relationship Id="rId7" Type="http://schemas.openxmlformats.org/officeDocument/2006/relationships/image" Target="../media/image439.png"/><Relationship Id="rId2" Type="http://schemas.openxmlformats.org/officeDocument/2006/relationships/slideLayout" Target="../slideLayouts/slideLayout1272.xml"/><Relationship Id="rId1" Type="http://schemas.openxmlformats.org/officeDocument/2006/relationships/themeOverride" Target="../theme/themeOverride100.xml"/><Relationship Id="rId6" Type="http://schemas.openxmlformats.org/officeDocument/2006/relationships/image" Target="../media/image438.jpeg"/><Relationship Id="rId5" Type="http://schemas.openxmlformats.org/officeDocument/2006/relationships/image" Target="../media/image437.png"/><Relationship Id="rId4" Type="http://schemas.openxmlformats.org/officeDocument/2006/relationships/image" Target="../media/image436.png"/></Relationships>
</file>

<file path=ppt/slides/_rels/slide422.xml.rels><?xml version="1.0" encoding="UTF-8" standalone="yes"?>
<Relationships xmlns="http://schemas.openxmlformats.org/package/2006/relationships"><Relationship Id="rId3" Type="http://schemas.openxmlformats.org/officeDocument/2006/relationships/notesSlide" Target="../notesSlides/notesSlide415.xml"/><Relationship Id="rId2" Type="http://schemas.openxmlformats.org/officeDocument/2006/relationships/slideLayout" Target="../slideLayouts/slideLayout1272.xml"/><Relationship Id="rId1" Type="http://schemas.openxmlformats.org/officeDocument/2006/relationships/themeOverride" Target="../theme/themeOverride101.xml"/><Relationship Id="rId5" Type="http://schemas.openxmlformats.org/officeDocument/2006/relationships/image" Target="../media/image441.emf"/><Relationship Id="rId4" Type="http://schemas.openxmlformats.org/officeDocument/2006/relationships/image" Target="../media/image440.emf"/></Relationships>
</file>

<file path=ppt/slides/_rels/slide423.xml.rels><?xml version="1.0" encoding="UTF-8" standalone="yes"?>
<Relationships xmlns="http://schemas.openxmlformats.org/package/2006/relationships"><Relationship Id="rId3" Type="http://schemas.openxmlformats.org/officeDocument/2006/relationships/notesSlide" Target="../notesSlides/notesSlide416.xml"/><Relationship Id="rId2" Type="http://schemas.openxmlformats.org/officeDocument/2006/relationships/slideLayout" Target="../slideLayouts/slideLayout1272.xml"/><Relationship Id="rId1" Type="http://schemas.openxmlformats.org/officeDocument/2006/relationships/themeOverride" Target="../theme/themeOverride102.xml"/><Relationship Id="rId4" Type="http://schemas.openxmlformats.org/officeDocument/2006/relationships/image" Target="../media/image442.emf"/></Relationships>
</file>

<file path=ppt/slides/_rels/slide424.xml.rels><?xml version="1.0" encoding="UTF-8" standalone="yes"?>
<Relationships xmlns="http://schemas.openxmlformats.org/package/2006/relationships"><Relationship Id="rId3" Type="http://schemas.openxmlformats.org/officeDocument/2006/relationships/notesSlide" Target="../notesSlides/notesSlide417.xml"/><Relationship Id="rId2" Type="http://schemas.openxmlformats.org/officeDocument/2006/relationships/slideLayout" Target="../slideLayouts/slideLayout1272.xml"/><Relationship Id="rId1" Type="http://schemas.openxmlformats.org/officeDocument/2006/relationships/themeOverride" Target="../theme/themeOverride103.xml"/><Relationship Id="rId5" Type="http://schemas.openxmlformats.org/officeDocument/2006/relationships/image" Target="../media/image444.png"/><Relationship Id="rId4" Type="http://schemas.openxmlformats.org/officeDocument/2006/relationships/image" Target="../media/image443.png"/></Relationships>
</file>

<file path=ppt/slides/_rels/slide425.xml.rels><?xml version="1.0" encoding="UTF-8" standalone="yes"?>
<Relationships xmlns="http://schemas.openxmlformats.org/package/2006/relationships"><Relationship Id="rId3" Type="http://schemas.openxmlformats.org/officeDocument/2006/relationships/notesSlide" Target="../notesSlides/notesSlide418.xml"/><Relationship Id="rId2" Type="http://schemas.openxmlformats.org/officeDocument/2006/relationships/slideLayout" Target="../slideLayouts/slideLayout1272.xml"/><Relationship Id="rId1" Type="http://schemas.openxmlformats.org/officeDocument/2006/relationships/themeOverride" Target="../theme/themeOverride104.xml"/><Relationship Id="rId5" Type="http://schemas.openxmlformats.org/officeDocument/2006/relationships/image" Target="../media/image446.emf"/><Relationship Id="rId4" Type="http://schemas.openxmlformats.org/officeDocument/2006/relationships/image" Target="../media/image445.emf"/></Relationships>
</file>

<file path=ppt/slides/_rels/slide426.xml.rels><?xml version="1.0" encoding="UTF-8" standalone="yes"?>
<Relationships xmlns="http://schemas.openxmlformats.org/package/2006/relationships"><Relationship Id="rId3" Type="http://schemas.openxmlformats.org/officeDocument/2006/relationships/notesSlide" Target="../notesSlides/notesSlide419.xml"/><Relationship Id="rId2" Type="http://schemas.openxmlformats.org/officeDocument/2006/relationships/slideLayout" Target="../slideLayouts/slideLayout1272.xml"/><Relationship Id="rId1" Type="http://schemas.openxmlformats.org/officeDocument/2006/relationships/themeOverride" Target="../theme/themeOverride105.xml"/></Relationships>
</file>

<file path=ppt/slides/_rels/slide427.xml.rels><?xml version="1.0" encoding="UTF-8" standalone="yes"?>
<Relationships xmlns="http://schemas.openxmlformats.org/package/2006/relationships"><Relationship Id="rId3" Type="http://schemas.openxmlformats.org/officeDocument/2006/relationships/notesSlide" Target="../notesSlides/notesSlide420.xml"/><Relationship Id="rId2" Type="http://schemas.openxmlformats.org/officeDocument/2006/relationships/slideLayout" Target="../slideLayouts/slideLayout1272.xml"/><Relationship Id="rId1" Type="http://schemas.openxmlformats.org/officeDocument/2006/relationships/themeOverride" Target="../theme/themeOverride106.xml"/><Relationship Id="rId4" Type="http://schemas.openxmlformats.org/officeDocument/2006/relationships/image" Target="../media/image447.jpeg"/></Relationships>
</file>

<file path=ppt/slides/_rels/slide428.xml.rels><?xml version="1.0" encoding="UTF-8" standalone="yes"?>
<Relationships xmlns="http://schemas.openxmlformats.org/package/2006/relationships"><Relationship Id="rId3" Type="http://schemas.openxmlformats.org/officeDocument/2006/relationships/notesSlide" Target="../notesSlides/notesSlide421.xml"/><Relationship Id="rId2" Type="http://schemas.openxmlformats.org/officeDocument/2006/relationships/slideLayout" Target="../slideLayouts/slideLayout1272.xml"/><Relationship Id="rId1" Type="http://schemas.openxmlformats.org/officeDocument/2006/relationships/themeOverride" Target="../theme/themeOverride107.xml"/><Relationship Id="rId5" Type="http://schemas.openxmlformats.org/officeDocument/2006/relationships/image" Target="../media/image449.png"/><Relationship Id="rId4" Type="http://schemas.openxmlformats.org/officeDocument/2006/relationships/image" Target="../media/image448.png"/></Relationships>
</file>

<file path=ppt/slides/_rels/slide429.xml.rels><?xml version="1.0" encoding="UTF-8" standalone="yes"?>
<Relationships xmlns="http://schemas.openxmlformats.org/package/2006/relationships"><Relationship Id="rId3" Type="http://schemas.openxmlformats.org/officeDocument/2006/relationships/notesSlide" Target="../notesSlides/notesSlide422.xml"/><Relationship Id="rId2" Type="http://schemas.openxmlformats.org/officeDocument/2006/relationships/slideLayout" Target="../slideLayouts/slideLayout1272.xml"/><Relationship Id="rId1" Type="http://schemas.openxmlformats.org/officeDocument/2006/relationships/themeOverride" Target="../theme/themeOverride108.xml"/></Relationships>
</file>

<file path=ppt/slides/_rels/slide43.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notesSlide" Target="../notesSlides/notesSlide41.xml"/><Relationship Id="rId1" Type="http://schemas.openxmlformats.org/officeDocument/2006/relationships/slideLayout" Target="../slideLayouts/slideLayout372.xml"/></Relationships>
</file>

<file path=ppt/slides/_rels/slide430.xml.rels><?xml version="1.0" encoding="UTF-8" standalone="yes"?>
<Relationships xmlns="http://schemas.openxmlformats.org/package/2006/relationships"><Relationship Id="rId3" Type="http://schemas.openxmlformats.org/officeDocument/2006/relationships/notesSlide" Target="../notesSlides/notesSlide423.xml"/><Relationship Id="rId2" Type="http://schemas.openxmlformats.org/officeDocument/2006/relationships/slideLayout" Target="../slideLayouts/slideLayout1272.xml"/><Relationship Id="rId1" Type="http://schemas.openxmlformats.org/officeDocument/2006/relationships/themeOverride" Target="../theme/themeOverride109.xml"/></Relationships>
</file>

<file path=ppt/slides/_rels/slide431.xml.rels><?xml version="1.0" encoding="UTF-8" standalone="yes"?>
<Relationships xmlns="http://schemas.openxmlformats.org/package/2006/relationships"><Relationship Id="rId3" Type="http://schemas.openxmlformats.org/officeDocument/2006/relationships/notesSlide" Target="../notesSlides/notesSlide424.xml"/><Relationship Id="rId2" Type="http://schemas.openxmlformats.org/officeDocument/2006/relationships/slideLayout" Target="../slideLayouts/slideLayout1272.xml"/><Relationship Id="rId1" Type="http://schemas.openxmlformats.org/officeDocument/2006/relationships/themeOverride" Target="../theme/themeOverride110.xml"/></Relationships>
</file>

<file path=ppt/slides/_rels/slide432.xml.rels><?xml version="1.0" encoding="UTF-8" standalone="yes"?>
<Relationships xmlns="http://schemas.openxmlformats.org/package/2006/relationships"><Relationship Id="rId3" Type="http://schemas.openxmlformats.org/officeDocument/2006/relationships/notesSlide" Target="../notesSlides/notesSlide425.xml"/><Relationship Id="rId2" Type="http://schemas.openxmlformats.org/officeDocument/2006/relationships/slideLayout" Target="../slideLayouts/slideLayout1272.xml"/><Relationship Id="rId1" Type="http://schemas.openxmlformats.org/officeDocument/2006/relationships/themeOverride" Target="../theme/themeOverride111.xml"/><Relationship Id="rId5" Type="http://schemas.openxmlformats.org/officeDocument/2006/relationships/image" Target="../media/image451.emf"/><Relationship Id="rId4" Type="http://schemas.openxmlformats.org/officeDocument/2006/relationships/image" Target="../media/image450.emf"/></Relationships>
</file>

<file path=ppt/slides/_rels/slide433.xml.rels><?xml version="1.0" encoding="UTF-8" standalone="yes"?>
<Relationships xmlns="http://schemas.openxmlformats.org/package/2006/relationships"><Relationship Id="rId2" Type="http://schemas.openxmlformats.org/officeDocument/2006/relationships/notesSlide" Target="../notesSlides/notesSlide426.xml"/><Relationship Id="rId1" Type="http://schemas.openxmlformats.org/officeDocument/2006/relationships/slideLayout" Target="../slideLayouts/slideLayout606.xml"/></Relationships>
</file>

<file path=ppt/slides/_rels/slide434.xml.rels><?xml version="1.0" encoding="UTF-8" standalone="yes"?>
<Relationships xmlns="http://schemas.openxmlformats.org/package/2006/relationships"><Relationship Id="rId3" Type="http://schemas.openxmlformats.org/officeDocument/2006/relationships/image" Target="../media/image452.jpeg"/><Relationship Id="rId2" Type="http://schemas.openxmlformats.org/officeDocument/2006/relationships/notesSlide" Target="../notesSlides/notesSlide427.xml"/><Relationship Id="rId1" Type="http://schemas.openxmlformats.org/officeDocument/2006/relationships/slideLayout" Target="../slideLayouts/slideLayout372.xml"/><Relationship Id="rId5" Type="http://schemas.openxmlformats.org/officeDocument/2006/relationships/image" Target="../media/image454.jpeg"/><Relationship Id="rId4" Type="http://schemas.openxmlformats.org/officeDocument/2006/relationships/image" Target="../media/image453.jpeg"/></Relationships>
</file>

<file path=ppt/slides/_rels/slide435.xml.rels><?xml version="1.0" encoding="UTF-8" standalone="yes"?>
<Relationships xmlns="http://schemas.openxmlformats.org/package/2006/relationships"><Relationship Id="rId3" Type="http://schemas.openxmlformats.org/officeDocument/2006/relationships/chart" Target="../charts/chart239.xml"/><Relationship Id="rId2" Type="http://schemas.openxmlformats.org/officeDocument/2006/relationships/notesSlide" Target="../notesSlides/notesSlide428.xml"/><Relationship Id="rId1" Type="http://schemas.openxmlformats.org/officeDocument/2006/relationships/slideLayout" Target="../slideLayouts/slideLayout372.xml"/></Relationships>
</file>

<file path=ppt/slides/_rels/slide436.xml.rels><?xml version="1.0" encoding="UTF-8" standalone="yes"?>
<Relationships xmlns="http://schemas.openxmlformats.org/package/2006/relationships"><Relationship Id="rId8" Type="http://schemas.openxmlformats.org/officeDocument/2006/relationships/chart" Target="../charts/chart245.xml"/><Relationship Id="rId3" Type="http://schemas.openxmlformats.org/officeDocument/2006/relationships/chart" Target="../charts/chart240.xml"/><Relationship Id="rId7" Type="http://schemas.openxmlformats.org/officeDocument/2006/relationships/chart" Target="../charts/chart244.xml"/><Relationship Id="rId2" Type="http://schemas.openxmlformats.org/officeDocument/2006/relationships/notesSlide" Target="../notesSlides/notesSlide429.xml"/><Relationship Id="rId1" Type="http://schemas.openxmlformats.org/officeDocument/2006/relationships/slideLayout" Target="../slideLayouts/slideLayout372.xml"/><Relationship Id="rId6" Type="http://schemas.openxmlformats.org/officeDocument/2006/relationships/chart" Target="../charts/chart243.xml"/><Relationship Id="rId5" Type="http://schemas.openxmlformats.org/officeDocument/2006/relationships/chart" Target="../charts/chart242.xml"/><Relationship Id="rId4" Type="http://schemas.openxmlformats.org/officeDocument/2006/relationships/chart" Target="../charts/chart241.xml"/></Relationships>
</file>

<file path=ppt/slides/_rels/slide437.xml.rels><?xml version="1.0" encoding="UTF-8" standalone="yes"?>
<Relationships xmlns="http://schemas.openxmlformats.org/package/2006/relationships"><Relationship Id="rId3" Type="http://schemas.openxmlformats.org/officeDocument/2006/relationships/image" Target="../media/image455.emf"/><Relationship Id="rId2" Type="http://schemas.openxmlformats.org/officeDocument/2006/relationships/notesSlide" Target="../notesSlides/notesSlide430.xml"/><Relationship Id="rId1" Type="http://schemas.openxmlformats.org/officeDocument/2006/relationships/slideLayout" Target="../slideLayouts/slideLayout372.xml"/></Relationships>
</file>

<file path=ppt/slides/_rels/slide438.xml.rels><?xml version="1.0" encoding="UTF-8" standalone="yes"?>
<Relationships xmlns="http://schemas.openxmlformats.org/package/2006/relationships"><Relationship Id="rId3" Type="http://schemas.openxmlformats.org/officeDocument/2006/relationships/image" Target="../media/image456.emf"/><Relationship Id="rId2" Type="http://schemas.openxmlformats.org/officeDocument/2006/relationships/notesSlide" Target="../notesSlides/notesSlide431.xml"/><Relationship Id="rId1" Type="http://schemas.openxmlformats.org/officeDocument/2006/relationships/slideLayout" Target="../slideLayouts/slideLayout372.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432.xml"/><Relationship Id="rId1" Type="http://schemas.openxmlformats.org/officeDocument/2006/relationships/slideLayout" Target="../slideLayouts/slideLayout372.xml"/></Relationships>
</file>

<file path=ppt/slides/_rels/slide44.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42.xml"/><Relationship Id="rId1" Type="http://schemas.openxmlformats.org/officeDocument/2006/relationships/slideLayout" Target="../slideLayouts/slideLayout372.xml"/></Relationships>
</file>

<file path=ppt/slides/_rels/slide440.xml.rels><?xml version="1.0" encoding="UTF-8" standalone="yes"?>
<Relationships xmlns="http://schemas.openxmlformats.org/package/2006/relationships"><Relationship Id="rId3" Type="http://schemas.openxmlformats.org/officeDocument/2006/relationships/image" Target="../media/image457.png"/><Relationship Id="rId2" Type="http://schemas.openxmlformats.org/officeDocument/2006/relationships/notesSlide" Target="../notesSlides/notesSlide433.xml"/><Relationship Id="rId1" Type="http://schemas.openxmlformats.org/officeDocument/2006/relationships/slideLayout" Target="../slideLayouts/slideLayout372.xml"/><Relationship Id="rId6" Type="http://schemas.openxmlformats.org/officeDocument/2006/relationships/image" Target="../media/image460.png"/><Relationship Id="rId5" Type="http://schemas.openxmlformats.org/officeDocument/2006/relationships/image" Target="../media/image459.png"/><Relationship Id="rId4" Type="http://schemas.openxmlformats.org/officeDocument/2006/relationships/image" Target="../media/image458.png"/></Relationships>
</file>

<file path=ppt/slides/_rels/slide441.xml.rels><?xml version="1.0" encoding="UTF-8" standalone="yes"?>
<Relationships xmlns="http://schemas.openxmlformats.org/package/2006/relationships"><Relationship Id="rId2" Type="http://schemas.openxmlformats.org/officeDocument/2006/relationships/notesSlide" Target="../notesSlides/notesSlide434.xml"/><Relationship Id="rId1" Type="http://schemas.openxmlformats.org/officeDocument/2006/relationships/slideLayout" Target="../slideLayouts/slideLayout606.xml"/></Relationships>
</file>

<file path=ppt/slides/_rels/slide442.xml.rels><?xml version="1.0" encoding="UTF-8" standalone="yes"?>
<Relationships xmlns="http://schemas.openxmlformats.org/package/2006/relationships"><Relationship Id="rId3" Type="http://schemas.openxmlformats.org/officeDocument/2006/relationships/notesSlide" Target="../notesSlides/notesSlide435.xml"/><Relationship Id="rId2" Type="http://schemas.openxmlformats.org/officeDocument/2006/relationships/slideLayout" Target="../slideLayouts/slideLayout1272.xml"/><Relationship Id="rId1" Type="http://schemas.openxmlformats.org/officeDocument/2006/relationships/themeOverride" Target="../theme/themeOverride112.xml"/></Relationships>
</file>

<file path=ppt/slides/_rels/slide443.xml.rels><?xml version="1.0" encoding="UTF-8" standalone="yes"?>
<Relationships xmlns="http://schemas.openxmlformats.org/package/2006/relationships"><Relationship Id="rId3" Type="http://schemas.openxmlformats.org/officeDocument/2006/relationships/notesSlide" Target="../notesSlides/notesSlide436.xml"/><Relationship Id="rId7" Type="http://schemas.openxmlformats.org/officeDocument/2006/relationships/image" Target="../media/image464.png"/><Relationship Id="rId2" Type="http://schemas.openxmlformats.org/officeDocument/2006/relationships/slideLayout" Target="../slideLayouts/slideLayout1272.xml"/><Relationship Id="rId1" Type="http://schemas.openxmlformats.org/officeDocument/2006/relationships/themeOverride" Target="../theme/themeOverride113.xml"/><Relationship Id="rId6" Type="http://schemas.openxmlformats.org/officeDocument/2006/relationships/image" Target="../media/image463.png"/><Relationship Id="rId5" Type="http://schemas.openxmlformats.org/officeDocument/2006/relationships/image" Target="../media/image462.png"/><Relationship Id="rId4" Type="http://schemas.openxmlformats.org/officeDocument/2006/relationships/image" Target="../media/image461.png"/></Relationships>
</file>

<file path=ppt/slides/_rels/slide444.xml.rels><?xml version="1.0" encoding="UTF-8" standalone="yes"?>
<Relationships xmlns="http://schemas.openxmlformats.org/package/2006/relationships"><Relationship Id="rId3" Type="http://schemas.openxmlformats.org/officeDocument/2006/relationships/notesSlide" Target="../notesSlides/notesSlide437.xml"/><Relationship Id="rId2" Type="http://schemas.openxmlformats.org/officeDocument/2006/relationships/slideLayout" Target="../slideLayouts/slideLayout1272.xml"/><Relationship Id="rId1" Type="http://schemas.openxmlformats.org/officeDocument/2006/relationships/themeOverride" Target="../theme/themeOverride114.xml"/><Relationship Id="rId4" Type="http://schemas.openxmlformats.org/officeDocument/2006/relationships/image" Target="../media/image465.png"/></Relationships>
</file>

<file path=ppt/slides/_rels/slide445.xml.rels><?xml version="1.0" encoding="UTF-8" standalone="yes"?>
<Relationships xmlns="http://schemas.openxmlformats.org/package/2006/relationships"><Relationship Id="rId3" Type="http://schemas.openxmlformats.org/officeDocument/2006/relationships/notesSlide" Target="../notesSlides/notesSlide438.xml"/><Relationship Id="rId2" Type="http://schemas.openxmlformats.org/officeDocument/2006/relationships/slideLayout" Target="../slideLayouts/slideLayout1272.xml"/><Relationship Id="rId1" Type="http://schemas.openxmlformats.org/officeDocument/2006/relationships/themeOverride" Target="../theme/themeOverride115.xml"/></Relationships>
</file>

<file path=ppt/slides/_rels/slide446.xml.rels><?xml version="1.0" encoding="UTF-8" standalone="yes"?>
<Relationships xmlns="http://schemas.openxmlformats.org/package/2006/relationships"><Relationship Id="rId3" Type="http://schemas.openxmlformats.org/officeDocument/2006/relationships/notesSlide" Target="../notesSlides/notesSlide439.xml"/><Relationship Id="rId2" Type="http://schemas.openxmlformats.org/officeDocument/2006/relationships/slideLayout" Target="../slideLayouts/slideLayout1272.xml"/><Relationship Id="rId1" Type="http://schemas.openxmlformats.org/officeDocument/2006/relationships/themeOverride" Target="../theme/themeOverride116.xml"/></Relationships>
</file>

<file path=ppt/slides/_rels/slide447.xml.rels><?xml version="1.0" encoding="UTF-8" standalone="yes"?>
<Relationships xmlns="http://schemas.openxmlformats.org/package/2006/relationships"><Relationship Id="rId3" Type="http://schemas.openxmlformats.org/officeDocument/2006/relationships/notesSlide" Target="../notesSlides/notesSlide440.xml"/><Relationship Id="rId2" Type="http://schemas.openxmlformats.org/officeDocument/2006/relationships/slideLayout" Target="../slideLayouts/slideLayout1272.xml"/><Relationship Id="rId1" Type="http://schemas.openxmlformats.org/officeDocument/2006/relationships/themeOverride" Target="../theme/themeOverride117.xml"/></Relationships>
</file>

<file path=ppt/slides/_rels/slide448.xml.rels><?xml version="1.0" encoding="UTF-8" standalone="yes"?>
<Relationships xmlns="http://schemas.openxmlformats.org/package/2006/relationships"><Relationship Id="rId3" Type="http://schemas.openxmlformats.org/officeDocument/2006/relationships/notesSlide" Target="../notesSlides/notesSlide441.xml"/><Relationship Id="rId2" Type="http://schemas.openxmlformats.org/officeDocument/2006/relationships/slideLayout" Target="../slideLayouts/slideLayout1272.xml"/><Relationship Id="rId1" Type="http://schemas.openxmlformats.org/officeDocument/2006/relationships/themeOverride" Target="../theme/themeOverride118.xml"/></Relationships>
</file>

<file path=ppt/slides/_rels/slide449.xml.rels><?xml version="1.0" encoding="UTF-8" standalone="yes"?>
<Relationships xmlns="http://schemas.openxmlformats.org/package/2006/relationships"><Relationship Id="rId3" Type="http://schemas.openxmlformats.org/officeDocument/2006/relationships/notesSlide" Target="../notesSlides/notesSlide442.xml"/><Relationship Id="rId2" Type="http://schemas.openxmlformats.org/officeDocument/2006/relationships/slideLayout" Target="../slideLayouts/slideLayout1272.xml"/><Relationship Id="rId1" Type="http://schemas.openxmlformats.org/officeDocument/2006/relationships/themeOverride" Target="../theme/themeOverride119.xml"/></Relationships>
</file>

<file path=ppt/slides/_rels/slide45.xml.rels><?xml version="1.0" encoding="UTF-8" standalone="yes"?>
<Relationships xmlns="http://schemas.openxmlformats.org/package/2006/relationships"><Relationship Id="rId3" Type="http://schemas.openxmlformats.org/officeDocument/2006/relationships/chart" Target="../charts/chart40.xml"/><Relationship Id="rId2" Type="http://schemas.openxmlformats.org/officeDocument/2006/relationships/notesSlide" Target="../notesSlides/notesSlide43.xml"/><Relationship Id="rId1" Type="http://schemas.openxmlformats.org/officeDocument/2006/relationships/slideLayout" Target="../slideLayouts/slideLayout372.xml"/></Relationships>
</file>

<file path=ppt/slides/_rels/slide450.xml.rels><?xml version="1.0" encoding="UTF-8" standalone="yes"?>
<Relationships xmlns="http://schemas.openxmlformats.org/package/2006/relationships"><Relationship Id="rId3" Type="http://schemas.openxmlformats.org/officeDocument/2006/relationships/notesSlide" Target="../notesSlides/notesSlide443.xml"/><Relationship Id="rId2" Type="http://schemas.openxmlformats.org/officeDocument/2006/relationships/slideLayout" Target="../slideLayouts/slideLayout1272.xml"/><Relationship Id="rId1" Type="http://schemas.openxmlformats.org/officeDocument/2006/relationships/themeOverride" Target="../theme/themeOverride120.xml"/></Relationships>
</file>

<file path=ppt/slides/_rels/slide451.xml.rels><?xml version="1.0" encoding="UTF-8" standalone="yes"?>
<Relationships xmlns="http://schemas.openxmlformats.org/package/2006/relationships"><Relationship Id="rId3" Type="http://schemas.openxmlformats.org/officeDocument/2006/relationships/notesSlide" Target="../notesSlides/notesSlide444.xml"/><Relationship Id="rId2" Type="http://schemas.openxmlformats.org/officeDocument/2006/relationships/slideLayout" Target="../slideLayouts/slideLayout1272.xml"/><Relationship Id="rId1" Type="http://schemas.openxmlformats.org/officeDocument/2006/relationships/themeOverride" Target="../theme/themeOverride121.xml"/></Relationships>
</file>

<file path=ppt/slides/_rels/slide452.xml.rels><?xml version="1.0" encoding="UTF-8" standalone="yes"?>
<Relationships xmlns="http://schemas.openxmlformats.org/package/2006/relationships"><Relationship Id="rId3" Type="http://schemas.openxmlformats.org/officeDocument/2006/relationships/notesSlide" Target="../notesSlides/notesSlide445.xml"/><Relationship Id="rId2" Type="http://schemas.openxmlformats.org/officeDocument/2006/relationships/slideLayout" Target="../slideLayouts/slideLayout1272.xml"/><Relationship Id="rId1" Type="http://schemas.openxmlformats.org/officeDocument/2006/relationships/themeOverride" Target="../theme/themeOverride122.xml"/></Relationships>
</file>

<file path=ppt/slides/_rels/slide453.xml.rels><?xml version="1.0" encoding="UTF-8" standalone="yes"?>
<Relationships xmlns="http://schemas.openxmlformats.org/package/2006/relationships"><Relationship Id="rId3" Type="http://schemas.openxmlformats.org/officeDocument/2006/relationships/notesSlide" Target="../notesSlides/notesSlide446.xml"/><Relationship Id="rId2" Type="http://schemas.openxmlformats.org/officeDocument/2006/relationships/slideLayout" Target="../slideLayouts/slideLayout1272.xml"/><Relationship Id="rId1" Type="http://schemas.openxmlformats.org/officeDocument/2006/relationships/themeOverride" Target="../theme/themeOverride123.xml"/></Relationships>
</file>

<file path=ppt/slides/_rels/slide454.xml.rels><?xml version="1.0" encoding="UTF-8" standalone="yes"?>
<Relationships xmlns="http://schemas.openxmlformats.org/package/2006/relationships"><Relationship Id="rId3" Type="http://schemas.openxmlformats.org/officeDocument/2006/relationships/notesSlide" Target="../notesSlides/notesSlide447.xml"/><Relationship Id="rId2" Type="http://schemas.openxmlformats.org/officeDocument/2006/relationships/slideLayout" Target="../slideLayouts/slideLayout1272.xml"/><Relationship Id="rId1" Type="http://schemas.openxmlformats.org/officeDocument/2006/relationships/themeOverride" Target="../theme/themeOverride124.xml"/></Relationships>
</file>

<file path=ppt/slides/_rels/slide455.xml.rels><?xml version="1.0" encoding="UTF-8" standalone="yes"?>
<Relationships xmlns="http://schemas.openxmlformats.org/package/2006/relationships"><Relationship Id="rId3" Type="http://schemas.openxmlformats.org/officeDocument/2006/relationships/notesSlide" Target="../notesSlides/notesSlide448.xml"/><Relationship Id="rId2" Type="http://schemas.openxmlformats.org/officeDocument/2006/relationships/slideLayout" Target="../slideLayouts/slideLayout1272.xml"/><Relationship Id="rId1" Type="http://schemas.openxmlformats.org/officeDocument/2006/relationships/themeOverride" Target="../theme/themeOverride125.xml"/></Relationships>
</file>

<file path=ppt/slides/_rels/slide456.xml.rels><?xml version="1.0" encoding="UTF-8" standalone="yes"?>
<Relationships xmlns="http://schemas.openxmlformats.org/package/2006/relationships"><Relationship Id="rId3" Type="http://schemas.openxmlformats.org/officeDocument/2006/relationships/notesSlide" Target="../notesSlides/notesSlide449.xml"/><Relationship Id="rId2" Type="http://schemas.openxmlformats.org/officeDocument/2006/relationships/slideLayout" Target="../slideLayouts/slideLayout1272.xml"/><Relationship Id="rId1" Type="http://schemas.openxmlformats.org/officeDocument/2006/relationships/themeOverride" Target="../theme/themeOverride126.xml"/></Relationships>
</file>

<file path=ppt/slides/_rels/slide457.xml.rels><?xml version="1.0" encoding="UTF-8" standalone="yes"?>
<Relationships xmlns="http://schemas.openxmlformats.org/package/2006/relationships"><Relationship Id="rId3" Type="http://schemas.openxmlformats.org/officeDocument/2006/relationships/notesSlide" Target="../notesSlides/notesSlide450.xml"/><Relationship Id="rId2" Type="http://schemas.openxmlformats.org/officeDocument/2006/relationships/slideLayout" Target="../slideLayouts/slideLayout1272.xml"/><Relationship Id="rId1" Type="http://schemas.openxmlformats.org/officeDocument/2006/relationships/themeOverride" Target="../theme/themeOverride127.xml"/></Relationships>
</file>

<file path=ppt/slides/_rels/slide458.xml.rels><?xml version="1.0" encoding="UTF-8" standalone="yes"?>
<Relationships xmlns="http://schemas.openxmlformats.org/package/2006/relationships"><Relationship Id="rId3" Type="http://schemas.openxmlformats.org/officeDocument/2006/relationships/notesSlide" Target="../notesSlides/notesSlide451.xml"/><Relationship Id="rId2" Type="http://schemas.openxmlformats.org/officeDocument/2006/relationships/slideLayout" Target="../slideLayouts/slideLayout1272.xml"/><Relationship Id="rId1" Type="http://schemas.openxmlformats.org/officeDocument/2006/relationships/themeOverride" Target="../theme/themeOverride128.xml"/></Relationships>
</file>

<file path=ppt/slides/_rels/slide459.xml.rels><?xml version="1.0" encoding="UTF-8" standalone="yes"?>
<Relationships xmlns="http://schemas.openxmlformats.org/package/2006/relationships"><Relationship Id="rId3" Type="http://schemas.openxmlformats.org/officeDocument/2006/relationships/notesSlide" Target="../notesSlides/notesSlide452.xml"/><Relationship Id="rId2" Type="http://schemas.openxmlformats.org/officeDocument/2006/relationships/slideLayout" Target="../slideLayouts/slideLayout1272.xml"/><Relationship Id="rId1" Type="http://schemas.openxmlformats.org/officeDocument/2006/relationships/themeOverride" Target="../theme/themeOverride12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72.xml"/></Relationships>
</file>

<file path=ppt/slides/_rels/slide460.xml.rels><?xml version="1.0" encoding="UTF-8" standalone="yes"?>
<Relationships xmlns="http://schemas.openxmlformats.org/package/2006/relationships"><Relationship Id="rId3" Type="http://schemas.openxmlformats.org/officeDocument/2006/relationships/notesSlide" Target="../notesSlides/notesSlide453.xml"/><Relationship Id="rId2" Type="http://schemas.openxmlformats.org/officeDocument/2006/relationships/slideLayout" Target="../slideLayouts/slideLayout1272.xml"/><Relationship Id="rId1" Type="http://schemas.openxmlformats.org/officeDocument/2006/relationships/themeOverride" Target="../theme/themeOverride130.xml"/><Relationship Id="rId5" Type="http://schemas.openxmlformats.org/officeDocument/2006/relationships/image" Target="../media/image467.png"/><Relationship Id="rId4" Type="http://schemas.openxmlformats.org/officeDocument/2006/relationships/image" Target="../media/image466.png"/></Relationships>
</file>

<file path=ppt/slides/_rels/slide461.xml.rels><?xml version="1.0" encoding="UTF-8" standalone="yes"?>
<Relationships xmlns="http://schemas.openxmlformats.org/package/2006/relationships"><Relationship Id="rId3" Type="http://schemas.openxmlformats.org/officeDocument/2006/relationships/notesSlide" Target="../notesSlides/notesSlide454.xml"/><Relationship Id="rId2" Type="http://schemas.openxmlformats.org/officeDocument/2006/relationships/slideLayout" Target="../slideLayouts/slideLayout1272.xml"/><Relationship Id="rId1" Type="http://schemas.openxmlformats.org/officeDocument/2006/relationships/themeOverride" Target="../theme/themeOverride131.xml"/><Relationship Id="rId4" Type="http://schemas.openxmlformats.org/officeDocument/2006/relationships/image" Target="../media/image468.png"/></Relationships>
</file>

<file path=ppt/slides/_rels/slide462.xml.rels><?xml version="1.0" encoding="UTF-8" standalone="yes"?>
<Relationships xmlns="http://schemas.openxmlformats.org/package/2006/relationships"><Relationship Id="rId3" Type="http://schemas.openxmlformats.org/officeDocument/2006/relationships/notesSlide" Target="../notesSlides/notesSlide455.xml"/><Relationship Id="rId2" Type="http://schemas.openxmlformats.org/officeDocument/2006/relationships/slideLayout" Target="../slideLayouts/slideLayout1272.xml"/><Relationship Id="rId1" Type="http://schemas.openxmlformats.org/officeDocument/2006/relationships/themeOverride" Target="../theme/themeOverride132.xml"/></Relationships>
</file>

<file path=ppt/slides/_rels/slide463.xml.rels><?xml version="1.0" encoding="UTF-8" standalone="yes"?>
<Relationships xmlns="http://schemas.openxmlformats.org/package/2006/relationships"><Relationship Id="rId3" Type="http://schemas.openxmlformats.org/officeDocument/2006/relationships/notesSlide" Target="../notesSlides/notesSlide456.xml"/><Relationship Id="rId2" Type="http://schemas.openxmlformats.org/officeDocument/2006/relationships/slideLayout" Target="../slideLayouts/slideLayout1272.xml"/><Relationship Id="rId1" Type="http://schemas.openxmlformats.org/officeDocument/2006/relationships/themeOverride" Target="../theme/themeOverride133.xml"/><Relationship Id="rId4" Type="http://schemas.openxmlformats.org/officeDocument/2006/relationships/image" Target="../media/image469.png"/></Relationships>
</file>

<file path=ppt/slides/_rels/slide464.xml.rels><?xml version="1.0" encoding="UTF-8" standalone="yes"?>
<Relationships xmlns="http://schemas.openxmlformats.org/package/2006/relationships"><Relationship Id="rId2" Type="http://schemas.openxmlformats.org/officeDocument/2006/relationships/notesSlide" Target="../notesSlides/notesSlide457.xml"/><Relationship Id="rId1" Type="http://schemas.openxmlformats.org/officeDocument/2006/relationships/slideLayout" Target="../slideLayouts/slideLayout606.xml"/></Relationships>
</file>

<file path=ppt/slides/_rels/slide465.xml.rels><?xml version="1.0" encoding="UTF-8" standalone="yes"?>
<Relationships xmlns="http://schemas.openxmlformats.org/package/2006/relationships"><Relationship Id="rId3" Type="http://schemas.openxmlformats.org/officeDocument/2006/relationships/chart" Target="../charts/chart246.xml"/><Relationship Id="rId2" Type="http://schemas.openxmlformats.org/officeDocument/2006/relationships/notesSlide" Target="../notesSlides/notesSlide458.xml"/><Relationship Id="rId1" Type="http://schemas.openxmlformats.org/officeDocument/2006/relationships/slideLayout" Target="../slideLayouts/slideLayout1073.xml"/><Relationship Id="rId4" Type="http://schemas.openxmlformats.org/officeDocument/2006/relationships/chart" Target="../charts/chart247.xml"/></Relationships>
</file>

<file path=ppt/slides/_rels/slide466.xml.rels><?xml version="1.0" encoding="UTF-8" standalone="yes"?>
<Relationships xmlns="http://schemas.openxmlformats.org/package/2006/relationships"><Relationship Id="rId3" Type="http://schemas.openxmlformats.org/officeDocument/2006/relationships/chart" Target="../charts/chart248.xml"/><Relationship Id="rId2" Type="http://schemas.openxmlformats.org/officeDocument/2006/relationships/notesSlide" Target="../notesSlides/notesSlide459.xml"/><Relationship Id="rId1" Type="http://schemas.openxmlformats.org/officeDocument/2006/relationships/slideLayout" Target="../slideLayouts/slideLayout1073.xml"/></Relationships>
</file>

<file path=ppt/slides/_rels/slide467.xml.rels><?xml version="1.0" encoding="UTF-8" standalone="yes"?>
<Relationships xmlns="http://schemas.openxmlformats.org/package/2006/relationships"><Relationship Id="rId3" Type="http://schemas.openxmlformats.org/officeDocument/2006/relationships/notesSlide" Target="../notesSlides/notesSlide460.xml"/><Relationship Id="rId2" Type="http://schemas.openxmlformats.org/officeDocument/2006/relationships/slideLayout" Target="../slideLayouts/slideLayout1272.xml"/><Relationship Id="rId1" Type="http://schemas.openxmlformats.org/officeDocument/2006/relationships/themeOverride" Target="../theme/themeOverride134.xml"/></Relationships>
</file>

<file path=ppt/slides/_rels/slide468.xml.rels><?xml version="1.0" encoding="UTF-8" standalone="yes"?>
<Relationships xmlns="http://schemas.openxmlformats.org/package/2006/relationships"><Relationship Id="rId3" Type="http://schemas.openxmlformats.org/officeDocument/2006/relationships/notesSlide" Target="../notesSlides/notesSlide461.xml"/><Relationship Id="rId2" Type="http://schemas.openxmlformats.org/officeDocument/2006/relationships/slideLayout" Target="../slideLayouts/slideLayout1272.xml"/><Relationship Id="rId1" Type="http://schemas.openxmlformats.org/officeDocument/2006/relationships/themeOverride" Target="../theme/themeOverride135.xml"/></Relationships>
</file>

<file path=ppt/slides/_rels/slide469.xml.rels><?xml version="1.0" encoding="UTF-8" standalone="yes"?>
<Relationships xmlns="http://schemas.openxmlformats.org/package/2006/relationships"><Relationship Id="rId2" Type="http://schemas.openxmlformats.org/officeDocument/2006/relationships/notesSlide" Target="../notesSlides/notesSlide462.xml"/><Relationship Id="rId1" Type="http://schemas.openxmlformats.org/officeDocument/2006/relationships/slideLayout" Target="../slideLayouts/slideLayout1302.xml"/></Relationships>
</file>

<file path=ppt/slides/_rels/slide47.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45.xml"/><Relationship Id="rId1" Type="http://schemas.openxmlformats.org/officeDocument/2006/relationships/slideLayout" Target="../slideLayouts/slideLayout372.xml"/></Relationships>
</file>

<file path=ppt/slides/_rels/slide470.xml.rels><?xml version="1.0" encoding="UTF-8" standalone="yes"?>
<Relationships xmlns="http://schemas.openxmlformats.org/package/2006/relationships"><Relationship Id="rId2" Type="http://schemas.openxmlformats.org/officeDocument/2006/relationships/notesSlide" Target="../notesSlides/notesSlide463.xml"/><Relationship Id="rId1" Type="http://schemas.openxmlformats.org/officeDocument/2006/relationships/slideLayout" Target="../slideLayouts/slideLayout372.xml"/></Relationships>
</file>

<file path=ppt/slides/_rels/slide471.xml.rels><?xml version="1.0" encoding="UTF-8" standalone="yes"?>
<Relationships xmlns="http://schemas.openxmlformats.org/package/2006/relationships"><Relationship Id="rId2" Type="http://schemas.openxmlformats.org/officeDocument/2006/relationships/notesSlide" Target="../notesSlides/notesSlide464.xml"/><Relationship Id="rId1" Type="http://schemas.openxmlformats.org/officeDocument/2006/relationships/slideLayout" Target="../slideLayouts/slideLayout372.xml"/></Relationships>
</file>

<file path=ppt/slides/_rels/slide472.xml.rels><?xml version="1.0" encoding="UTF-8" standalone="yes"?>
<Relationships xmlns="http://schemas.openxmlformats.org/package/2006/relationships"><Relationship Id="rId2" Type="http://schemas.openxmlformats.org/officeDocument/2006/relationships/notesSlide" Target="../notesSlides/notesSlide465.xml"/><Relationship Id="rId1" Type="http://schemas.openxmlformats.org/officeDocument/2006/relationships/slideLayout" Target="../slideLayouts/slideLayout372.xml"/></Relationships>
</file>

<file path=ppt/slides/_rels/slide473.xml.rels><?xml version="1.0" encoding="UTF-8" standalone="yes"?>
<Relationships xmlns="http://schemas.openxmlformats.org/package/2006/relationships"><Relationship Id="rId2" Type="http://schemas.openxmlformats.org/officeDocument/2006/relationships/notesSlide" Target="../notesSlides/notesSlide466.xml"/><Relationship Id="rId1" Type="http://schemas.openxmlformats.org/officeDocument/2006/relationships/slideLayout" Target="../slideLayouts/slideLayout372.xml"/></Relationships>
</file>

<file path=ppt/slides/_rels/slide474.xml.rels><?xml version="1.0" encoding="UTF-8" standalone="yes"?>
<Relationships xmlns="http://schemas.openxmlformats.org/package/2006/relationships"><Relationship Id="rId2" Type="http://schemas.openxmlformats.org/officeDocument/2006/relationships/notesSlide" Target="../notesSlides/notesSlide467.xml"/><Relationship Id="rId1" Type="http://schemas.openxmlformats.org/officeDocument/2006/relationships/slideLayout" Target="../slideLayouts/slideLayout1302.xml"/></Relationships>
</file>

<file path=ppt/slides/_rels/slide475.xml.rels><?xml version="1.0" encoding="UTF-8" standalone="yes"?>
<Relationships xmlns="http://schemas.openxmlformats.org/package/2006/relationships"><Relationship Id="rId2" Type="http://schemas.openxmlformats.org/officeDocument/2006/relationships/notesSlide" Target="../notesSlides/notesSlide468.xml"/><Relationship Id="rId1" Type="http://schemas.openxmlformats.org/officeDocument/2006/relationships/slideLayout" Target="../slideLayouts/slideLayout372.xml"/></Relationships>
</file>

<file path=ppt/slides/_rels/slide476.xml.rels><?xml version="1.0" encoding="UTF-8" standalone="yes"?>
<Relationships xmlns="http://schemas.openxmlformats.org/package/2006/relationships"><Relationship Id="rId2" Type="http://schemas.openxmlformats.org/officeDocument/2006/relationships/notesSlide" Target="../notesSlides/notesSlide469.xml"/><Relationship Id="rId1" Type="http://schemas.openxmlformats.org/officeDocument/2006/relationships/slideLayout" Target="../slideLayouts/slideLayout372.xml"/></Relationships>
</file>

<file path=ppt/slides/_rels/slide477.xml.rels><?xml version="1.0" encoding="UTF-8" standalone="yes"?>
<Relationships xmlns="http://schemas.openxmlformats.org/package/2006/relationships"><Relationship Id="rId2" Type="http://schemas.openxmlformats.org/officeDocument/2006/relationships/notesSlide" Target="../notesSlides/notesSlide470.xml"/><Relationship Id="rId1" Type="http://schemas.openxmlformats.org/officeDocument/2006/relationships/slideLayout" Target="../slideLayouts/slideLayout1302.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471.xml"/><Relationship Id="rId1" Type="http://schemas.openxmlformats.org/officeDocument/2006/relationships/slideLayout" Target="../slideLayouts/slideLayout1272.xml"/></Relationships>
</file>

<file path=ppt/slides/_rels/slide479.xml.rels><?xml version="1.0" encoding="UTF-8" standalone="yes"?>
<Relationships xmlns="http://schemas.openxmlformats.org/package/2006/relationships"><Relationship Id="rId2" Type="http://schemas.openxmlformats.org/officeDocument/2006/relationships/notesSlide" Target="../notesSlides/notesSlide472.xml"/><Relationship Id="rId1" Type="http://schemas.openxmlformats.org/officeDocument/2006/relationships/slideLayout" Target="../slideLayouts/slideLayout127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72.xml"/></Relationships>
</file>

<file path=ppt/slides/_rels/slide480.xml.rels><?xml version="1.0" encoding="UTF-8" standalone="yes"?>
<Relationships xmlns="http://schemas.openxmlformats.org/package/2006/relationships"><Relationship Id="rId2" Type="http://schemas.openxmlformats.org/officeDocument/2006/relationships/notesSlide" Target="../notesSlides/notesSlide473.xml"/><Relationship Id="rId1" Type="http://schemas.openxmlformats.org/officeDocument/2006/relationships/slideLayout" Target="../slideLayouts/slideLayout1302.xml"/></Relationships>
</file>

<file path=ppt/slides/_rels/slide481.xml.rels><?xml version="1.0" encoding="UTF-8" standalone="yes"?>
<Relationships xmlns="http://schemas.openxmlformats.org/package/2006/relationships"><Relationship Id="rId3" Type="http://schemas.openxmlformats.org/officeDocument/2006/relationships/image" Target="../media/image470.jpeg"/><Relationship Id="rId2" Type="http://schemas.openxmlformats.org/officeDocument/2006/relationships/notesSlide" Target="../notesSlides/notesSlide474.xml"/><Relationship Id="rId1" Type="http://schemas.openxmlformats.org/officeDocument/2006/relationships/slideLayout" Target="../slideLayouts/slideLayout1156.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606.xml"/></Relationships>
</file>

<file path=ppt/slides/_rels/slide5.xml.rels><?xml version="1.0" encoding="UTF-8" standalone="yes"?>
<Relationships xmlns="http://schemas.openxmlformats.org/package/2006/relationships"><Relationship Id="rId3" Type="http://schemas.openxmlformats.org/officeDocument/2006/relationships/tags" Target="../tags/tag44.xml"/><Relationship Id="rId7" Type="http://schemas.openxmlformats.org/officeDocument/2006/relationships/image" Target="../media/image42.png"/><Relationship Id="rId2" Type="http://schemas.openxmlformats.org/officeDocument/2006/relationships/tags" Target="../tags/tag43.xml"/><Relationship Id="rId1" Type="http://schemas.openxmlformats.org/officeDocument/2006/relationships/tags" Target="../tags/tag42.xml"/><Relationship Id="rId6" Type="http://schemas.openxmlformats.org/officeDocument/2006/relationships/image" Target="../media/image41.png"/><Relationship Id="rId5" Type="http://schemas.openxmlformats.org/officeDocument/2006/relationships/notesSlide" Target="../notesSlides/notesSlide4.xml"/><Relationship Id="rId4" Type="http://schemas.openxmlformats.org/officeDocument/2006/relationships/slideLayout" Target="../slideLayouts/slideLayout37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72.xml"/></Relationships>
</file>

<file path=ppt/slides/_rels/slide51.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49.xml"/><Relationship Id="rId1" Type="http://schemas.openxmlformats.org/officeDocument/2006/relationships/slideLayout" Target="../slideLayouts/slideLayout372.xml"/><Relationship Id="rId4" Type="http://schemas.openxmlformats.org/officeDocument/2006/relationships/chart" Target="../charts/chart42.xml"/></Relationships>
</file>

<file path=ppt/slides/_rels/slide52.xml.rels><?xml version="1.0" encoding="UTF-8" standalone="yes"?>
<Relationships xmlns="http://schemas.openxmlformats.org/package/2006/relationships"><Relationship Id="rId3" Type="http://schemas.openxmlformats.org/officeDocument/2006/relationships/chart" Target="../charts/chart43.xml"/><Relationship Id="rId2" Type="http://schemas.openxmlformats.org/officeDocument/2006/relationships/notesSlide" Target="../notesSlides/notesSlide50.xml"/><Relationship Id="rId1" Type="http://schemas.openxmlformats.org/officeDocument/2006/relationships/slideLayout" Target="../slideLayouts/slideLayout372.xml"/></Relationships>
</file>

<file path=ppt/slides/_rels/slide53.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notesSlide" Target="../notesSlides/notesSlide51.xml"/><Relationship Id="rId1" Type="http://schemas.openxmlformats.org/officeDocument/2006/relationships/slideLayout" Target="../slideLayouts/slideLayout372.xml"/><Relationship Id="rId5" Type="http://schemas.openxmlformats.org/officeDocument/2006/relationships/chart" Target="../charts/chart46.xml"/><Relationship Id="rId4" Type="http://schemas.openxmlformats.org/officeDocument/2006/relationships/chart" Target="../charts/chart45.xml"/></Relationships>
</file>

<file path=ppt/slides/_rels/slide5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52.xml"/><Relationship Id="rId1" Type="http://schemas.openxmlformats.org/officeDocument/2006/relationships/slideLayout" Target="../slideLayouts/slideLayout372.xml"/></Relationships>
</file>

<file path=ppt/slides/_rels/slide55.xml.rels><?xml version="1.0" encoding="UTF-8" standalone="yes"?>
<Relationships xmlns="http://schemas.openxmlformats.org/package/2006/relationships"><Relationship Id="rId8" Type="http://schemas.openxmlformats.org/officeDocument/2006/relationships/tags" Target="../tags/tag52.xml"/><Relationship Id="rId13" Type="http://schemas.openxmlformats.org/officeDocument/2006/relationships/tags" Target="../tags/tag57.xml"/><Relationship Id="rId18" Type="http://schemas.openxmlformats.org/officeDocument/2006/relationships/tags" Target="../tags/tag62.xml"/><Relationship Id="rId3" Type="http://schemas.openxmlformats.org/officeDocument/2006/relationships/tags" Target="../tags/tag47.xml"/><Relationship Id="rId21" Type="http://schemas.openxmlformats.org/officeDocument/2006/relationships/tags" Target="../tags/tag65.xml"/><Relationship Id="rId7" Type="http://schemas.openxmlformats.org/officeDocument/2006/relationships/tags" Target="../tags/tag51.xml"/><Relationship Id="rId12" Type="http://schemas.openxmlformats.org/officeDocument/2006/relationships/tags" Target="../tags/tag56.xml"/><Relationship Id="rId17" Type="http://schemas.openxmlformats.org/officeDocument/2006/relationships/tags" Target="../tags/tag61.xml"/><Relationship Id="rId2" Type="http://schemas.openxmlformats.org/officeDocument/2006/relationships/tags" Target="../tags/tag46.xml"/><Relationship Id="rId16" Type="http://schemas.openxmlformats.org/officeDocument/2006/relationships/tags" Target="../tags/tag60.xml"/><Relationship Id="rId20" Type="http://schemas.openxmlformats.org/officeDocument/2006/relationships/tags" Target="../tags/tag64.xml"/><Relationship Id="rId1" Type="http://schemas.openxmlformats.org/officeDocument/2006/relationships/tags" Target="../tags/tag45.xml"/><Relationship Id="rId6" Type="http://schemas.openxmlformats.org/officeDocument/2006/relationships/tags" Target="../tags/tag50.xml"/><Relationship Id="rId11" Type="http://schemas.openxmlformats.org/officeDocument/2006/relationships/tags" Target="../tags/tag55.xml"/><Relationship Id="rId5" Type="http://schemas.openxmlformats.org/officeDocument/2006/relationships/tags" Target="../tags/tag49.xml"/><Relationship Id="rId15" Type="http://schemas.openxmlformats.org/officeDocument/2006/relationships/tags" Target="../tags/tag59.xml"/><Relationship Id="rId23" Type="http://schemas.openxmlformats.org/officeDocument/2006/relationships/notesSlide" Target="../notesSlides/notesSlide53.xml"/><Relationship Id="rId10" Type="http://schemas.openxmlformats.org/officeDocument/2006/relationships/tags" Target="../tags/tag54.xml"/><Relationship Id="rId19" Type="http://schemas.openxmlformats.org/officeDocument/2006/relationships/tags" Target="../tags/tag63.xml"/><Relationship Id="rId4" Type="http://schemas.openxmlformats.org/officeDocument/2006/relationships/tags" Target="../tags/tag48.xml"/><Relationship Id="rId9" Type="http://schemas.openxmlformats.org/officeDocument/2006/relationships/tags" Target="../tags/tag53.xml"/><Relationship Id="rId14" Type="http://schemas.openxmlformats.org/officeDocument/2006/relationships/tags" Target="../tags/tag58.xml"/><Relationship Id="rId22" Type="http://schemas.openxmlformats.org/officeDocument/2006/relationships/slideLayout" Target="../slideLayouts/slideLayout1158.xml"/></Relationships>
</file>

<file path=ppt/slides/_rels/slide56.xml.rels><?xml version="1.0" encoding="UTF-8" standalone="yes"?>
<Relationships xmlns="http://schemas.openxmlformats.org/package/2006/relationships"><Relationship Id="rId3" Type="http://schemas.openxmlformats.org/officeDocument/2006/relationships/image" Target="../media/image55.emf"/><Relationship Id="rId2" Type="http://schemas.openxmlformats.org/officeDocument/2006/relationships/notesSlide" Target="../notesSlides/notesSlide54.xml"/><Relationship Id="rId1" Type="http://schemas.openxmlformats.org/officeDocument/2006/relationships/slideLayout" Target="../slideLayouts/slideLayout1158.xml"/></Relationships>
</file>

<file path=ppt/slides/_rels/slide57.xml.rels><?xml version="1.0" encoding="UTF-8" standalone="yes"?>
<Relationships xmlns="http://schemas.openxmlformats.org/package/2006/relationships"><Relationship Id="rId3" Type="http://schemas.openxmlformats.org/officeDocument/2006/relationships/chart" Target="../charts/chart47.xml"/><Relationship Id="rId2" Type="http://schemas.openxmlformats.org/officeDocument/2006/relationships/notesSlide" Target="../notesSlides/notesSlide55.xml"/><Relationship Id="rId1" Type="http://schemas.openxmlformats.org/officeDocument/2006/relationships/slideLayout" Target="../slideLayouts/slideLayout1158.xml"/></Relationships>
</file>

<file path=ppt/slides/_rels/slide58.xml.rels><?xml version="1.0" encoding="UTF-8" standalone="yes"?>
<Relationships xmlns="http://schemas.openxmlformats.org/package/2006/relationships"><Relationship Id="rId8" Type="http://schemas.openxmlformats.org/officeDocument/2006/relationships/chart" Target="../charts/chart49.xml"/><Relationship Id="rId13" Type="http://schemas.openxmlformats.org/officeDocument/2006/relationships/image" Target="../media/image62.jpeg"/><Relationship Id="rId3" Type="http://schemas.openxmlformats.org/officeDocument/2006/relationships/image" Target="../media/image56.png"/><Relationship Id="rId7" Type="http://schemas.openxmlformats.org/officeDocument/2006/relationships/chart" Target="../charts/chart48.xml"/><Relationship Id="rId12" Type="http://schemas.openxmlformats.org/officeDocument/2006/relationships/image" Target="../media/image61.png"/><Relationship Id="rId2" Type="http://schemas.openxmlformats.org/officeDocument/2006/relationships/notesSlide" Target="../notesSlides/notesSlide56.xml"/><Relationship Id="rId1" Type="http://schemas.openxmlformats.org/officeDocument/2006/relationships/slideLayout" Target="../slideLayouts/slideLayout1158.xml"/><Relationship Id="rId6" Type="http://schemas.openxmlformats.org/officeDocument/2006/relationships/image" Target="../media/image59.png"/><Relationship Id="rId11" Type="http://schemas.openxmlformats.org/officeDocument/2006/relationships/image" Target="../media/image60.png"/><Relationship Id="rId5" Type="http://schemas.openxmlformats.org/officeDocument/2006/relationships/image" Target="../media/image58.png"/><Relationship Id="rId15" Type="http://schemas.openxmlformats.org/officeDocument/2006/relationships/image" Target="../media/image64.png"/><Relationship Id="rId10" Type="http://schemas.openxmlformats.org/officeDocument/2006/relationships/chart" Target="../charts/chart51.xml"/><Relationship Id="rId4" Type="http://schemas.openxmlformats.org/officeDocument/2006/relationships/image" Target="../media/image57.png"/><Relationship Id="rId9" Type="http://schemas.openxmlformats.org/officeDocument/2006/relationships/chart" Target="../charts/chart50.xml"/><Relationship Id="rId14" Type="http://schemas.openxmlformats.org/officeDocument/2006/relationships/image" Target="../media/image63.gif"/></Relationships>
</file>

<file path=ppt/slides/_rels/slide59.xml.rels><?xml version="1.0" encoding="UTF-8" standalone="yes"?>
<Relationships xmlns="http://schemas.openxmlformats.org/package/2006/relationships"><Relationship Id="rId8" Type="http://schemas.openxmlformats.org/officeDocument/2006/relationships/chart" Target="../charts/chart53.xml"/><Relationship Id="rId13" Type="http://schemas.openxmlformats.org/officeDocument/2006/relationships/image" Target="../media/image72.gif"/><Relationship Id="rId3" Type="http://schemas.openxmlformats.org/officeDocument/2006/relationships/image" Target="../media/image65.png"/><Relationship Id="rId7" Type="http://schemas.openxmlformats.org/officeDocument/2006/relationships/chart" Target="../charts/chart52.xml"/><Relationship Id="rId12" Type="http://schemas.openxmlformats.org/officeDocument/2006/relationships/image" Target="../media/image71.png"/><Relationship Id="rId2" Type="http://schemas.openxmlformats.org/officeDocument/2006/relationships/notesSlide" Target="../notesSlides/notesSlide57.xml"/><Relationship Id="rId16" Type="http://schemas.openxmlformats.org/officeDocument/2006/relationships/image" Target="../media/image74.png"/><Relationship Id="rId1" Type="http://schemas.openxmlformats.org/officeDocument/2006/relationships/slideLayout" Target="../slideLayouts/slideLayout1158.xml"/><Relationship Id="rId6" Type="http://schemas.openxmlformats.org/officeDocument/2006/relationships/image" Target="../media/image68.png"/><Relationship Id="rId11" Type="http://schemas.openxmlformats.org/officeDocument/2006/relationships/image" Target="../media/image70.png"/><Relationship Id="rId5" Type="http://schemas.openxmlformats.org/officeDocument/2006/relationships/image" Target="../media/image67.png"/><Relationship Id="rId15" Type="http://schemas.openxmlformats.org/officeDocument/2006/relationships/image" Target="../media/image73.png"/><Relationship Id="rId10" Type="http://schemas.openxmlformats.org/officeDocument/2006/relationships/image" Target="../media/image69.png"/><Relationship Id="rId4" Type="http://schemas.openxmlformats.org/officeDocument/2006/relationships/image" Target="../media/image66.png"/><Relationship Id="rId9" Type="http://schemas.openxmlformats.org/officeDocument/2006/relationships/chart" Target="../charts/chart54.xml"/><Relationship Id="rId14" Type="http://schemas.openxmlformats.org/officeDocument/2006/relationships/chart" Target="../charts/chart5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78.xml"/></Relationships>
</file>

<file path=ppt/slides/_rels/slide60.xml.rels><?xml version="1.0" encoding="UTF-8" standalone="yes"?>
<Relationships xmlns="http://schemas.openxmlformats.org/package/2006/relationships"><Relationship Id="rId8" Type="http://schemas.openxmlformats.org/officeDocument/2006/relationships/image" Target="../media/image75.png"/><Relationship Id="rId13" Type="http://schemas.openxmlformats.org/officeDocument/2006/relationships/image" Target="../media/image79.png"/><Relationship Id="rId3" Type="http://schemas.openxmlformats.org/officeDocument/2006/relationships/chart" Target="../charts/chart56.xml"/><Relationship Id="rId7" Type="http://schemas.openxmlformats.org/officeDocument/2006/relationships/chart" Target="../charts/chart59.xml"/><Relationship Id="rId12" Type="http://schemas.openxmlformats.org/officeDocument/2006/relationships/image" Target="../media/image69.png"/><Relationship Id="rId2" Type="http://schemas.openxmlformats.org/officeDocument/2006/relationships/notesSlide" Target="../notesSlides/notesSlide58.xml"/><Relationship Id="rId1" Type="http://schemas.openxmlformats.org/officeDocument/2006/relationships/slideLayout" Target="../slideLayouts/slideLayout1158.xml"/><Relationship Id="rId6" Type="http://schemas.openxmlformats.org/officeDocument/2006/relationships/image" Target="../media/image72.gif"/><Relationship Id="rId11" Type="http://schemas.openxmlformats.org/officeDocument/2006/relationships/image" Target="../media/image78.png"/><Relationship Id="rId5" Type="http://schemas.openxmlformats.org/officeDocument/2006/relationships/chart" Target="../charts/chart58.xml"/><Relationship Id="rId15" Type="http://schemas.openxmlformats.org/officeDocument/2006/relationships/image" Target="../media/image81.jpeg"/><Relationship Id="rId10" Type="http://schemas.openxmlformats.org/officeDocument/2006/relationships/image" Target="../media/image77.png"/><Relationship Id="rId4" Type="http://schemas.openxmlformats.org/officeDocument/2006/relationships/chart" Target="../charts/chart57.xml"/><Relationship Id="rId9" Type="http://schemas.openxmlformats.org/officeDocument/2006/relationships/image" Target="../media/image76.png"/><Relationship Id="rId14" Type="http://schemas.openxmlformats.org/officeDocument/2006/relationships/image" Target="../media/image80.png"/></Relationships>
</file>

<file path=ppt/slides/_rels/slide61.xml.rels><?xml version="1.0" encoding="UTF-8" standalone="yes"?>
<Relationships xmlns="http://schemas.openxmlformats.org/package/2006/relationships"><Relationship Id="rId8" Type="http://schemas.openxmlformats.org/officeDocument/2006/relationships/image" Target="../media/image83.png"/><Relationship Id="rId13" Type="http://schemas.openxmlformats.org/officeDocument/2006/relationships/image" Target="../media/image86.png"/><Relationship Id="rId3" Type="http://schemas.openxmlformats.org/officeDocument/2006/relationships/chart" Target="../charts/chart60.xml"/><Relationship Id="rId7" Type="http://schemas.openxmlformats.org/officeDocument/2006/relationships/image" Target="../media/image82.png"/><Relationship Id="rId12" Type="http://schemas.openxmlformats.org/officeDocument/2006/relationships/image" Target="../media/image71.png"/><Relationship Id="rId2" Type="http://schemas.openxmlformats.org/officeDocument/2006/relationships/notesSlide" Target="../notesSlides/notesSlide59.xml"/><Relationship Id="rId1" Type="http://schemas.openxmlformats.org/officeDocument/2006/relationships/slideLayout" Target="../slideLayouts/slideLayout1158.xml"/><Relationship Id="rId6" Type="http://schemas.openxmlformats.org/officeDocument/2006/relationships/image" Target="../media/image69.png"/><Relationship Id="rId11" Type="http://schemas.openxmlformats.org/officeDocument/2006/relationships/chart" Target="../charts/chart63.xml"/><Relationship Id="rId5" Type="http://schemas.openxmlformats.org/officeDocument/2006/relationships/chart" Target="../charts/chart62.xml"/><Relationship Id="rId15" Type="http://schemas.openxmlformats.org/officeDocument/2006/relationships/image" Target="../media/image81.jpeg"/><Relationship Id="rId10" Type="http://schemas.openxmlformats.org/officeDocument/2006/relationships/image" Target="../media/image85.png"/><Relationship Id="rId4" Type="http://schemas.openxmlformats.org/officeDocument/2006/relationships/chart" Target="../charts/chart61.xml"/><Relationship Id="rId9" Type="http://schemas.openxmlformats.org/officeDocument/2006/relationships/image" Target="../media/image84.png"/><Relationship Id="rId14" Type="http://schemas.openxmlformats.org/officeDocument/2006/relationships/image" Target="../media/image87.png"/></Relationships>
</file>

<file path=ppt/slides/_rels/slide62.xml.rels><?xml version="1.0" encoding="UTF-8" standalone="yes"?>
<Relationships xmlns="http://schemas.openxmlformats.org/package/2006/relationships"><Relationship Id="rId8" Type="http://schemas.openxmlformats.org/officeDocument/2006/relationships/image" Target="../media/image72.gif"/><Relationship Id="rId13" Type="http://schemas.openxmlformats.org/officeDocument/2006/relationships/image" Target="../media/image91.png"/><Relationship Id="rId3" Type="http://schemas.openxmlformats.org/officeDocument/2006/relationships/chart" Target="../charts/chart64.xml"/><Relationship Id="rId7" Type="http://schemas.openxmlformats.org/officeDocument/2006/relationships/chart" Target="../charts/chart67.xml"/><Relationship Id="rId12" Type="http://schemas.openxmlformats.org/officeDocument/2006/relationships/image" Target="../media/image90.png"/><Relationship Id="rId2" Type="http://schemas.openxmlformats.org/officeDocument/2006/relationships/notesSlide" Target="../notesSlides/notesSlide60.xml"/><Relationship Id="rId1" Type="http://schemas.openxmlformats.org/officeDocument/2006/relationships/slideLayout" Target="../slideLayouts/slideLayout1158.xml"/><Relationship Id="rId6" Type="http://schemas.openxmlformats.org/officeDocument/2006/relationships/chart" Target="../charts/chart66.xml"/><Relationship Id="rId11" Type="http://schemas.openxmlformats.org/officeDocument/2006/relationships/image" Target="../media/image89.jpeg"/><Relationship Id="rId5" Type="http://schemas.openxmlformats.org/officeDocument/2006/relationships/chart" Target="../charts/chart65.xml"/><Relationship Id="rId15" Type="http://schemas.openxmlformats.org/officeDocument/2006/relationships/image" Target="../media/image93.png"/><Relationship Id="rId10" Type="http://schemas.openxmlformats.org/officeDocument/2006/relationships/chart" Target="../charts/chart68.xml"/><Relationship Id="rId4" Type="http://schemas.openxmlformats.org/officeDocument/2006/relationships/image" Target="../media/image71.png"/><Relationship Id="rId9" Type="http://schemas.openxmlformats.org/officeDocument/2006/relationships/image" Target="../media/image88.gif"/><Relationship Id="rId14" Type="http://schemas.openxmlformats.org/officeDocument/2006/relationships/image" Target="../media/image92.png"/></Relationships>
</file>

<file path=ppt/slides/_rels/slide63.xml.rels><?xml version="1.0" encoding="UTF-8" standalone="yes"?>
<Relationships xmlns="http://schemas.openxmlformats.org/package/2006/relationships"><Relationship Id="rId8" Type="http://schemas.openxmlformats.org/officeDocument/2006/relationships/image" Target="../media/image99.png"/><Relationship Id="rId13" Type="http://schemas.openxmlformats.org/officeDocument/2006/relationships/chart" Target="../charts/chart69.xml"/><Relationship Id="rId3" Type="http://schemas.openxmlformats.org/officeDocument/2006/relationships/image" Target="../media/image94.png"/><Relationship Id="rId7" Type="http://schemas.openxmlformats.org/officeDocument/2006/relationships/image" Target="../media/image98.png"/><Relationship Id="rId12" Type="http://schemas.openxmlformats.org/officeDocument/2006/relationships/image" Target="../media/image69.png"/><Relationship Id="rId2" Type="http://schemas.openxmlformats.org/officeDocument/2006/relationships/notesSlide" Target="../notesSlides/notesSlide61.xml"/><Relationship Id="rId16" Type="http://schemas.openxmlformats.org/officeDocument/2006/relationships/chart" Target="../charts/chart72.xml"/><Relationship Id="rId1" Type="http://schemas.openxmlformats.org/officeDocument/2006/relationships/slideLayout" Target="../slideLayouts/slideLayout1158.xml"/><Relationship Id="rId6" Type="http://schemas.openxmlformats.org/officeDocument/2006/relationships/image" Target="../media/image97.png"/><Relationship Id="rId11" Type="http://schemas.openxmlformats.org/officeDocument/2006/relationships/image" Target="../media/image100.png"/><Relationship Id="rId5" Type="http://schemas.openxmlformats.org/officeDocument/2006/relationships/image" Target="../media/image96.png"/><Relationship Id="rId15" Type="http://schemas.openxmlformats.org/officeDocument/2006/relationships/chart" Target="../charts/chart71.xml"/><Relationship Id="rId10" Type="http://schemas.openxmlformats.org/officeDocument/2006/relationships/image" Target="../media/image72.gif"/><Relationship Id="rId4" Type="http://schemas.openxmlformats.org/officeDocument/2006/relationships/image" Target="../media/image95.png"/><Relationship Id="rId9" Type="http://schemas.openxmlformats.org/officeDocument/2006/relationships/image" Target="../media/image71.png"/><Relationship Id="rId14" Type="http://schemas.openxmlformats.org/officeDocument/2006/relationships/chart" Target="../charts/chart70.xml"/></Relationships>
</file>

<file path=ppt/slides/_rels/slide64.xml.rels><?xml version="1.0" encoding="UTF-8" standalone="yes"?>
<Relationships xmlns="http://schemas.openxmlformats.org/package/2006/relationships"><Relationship Id="rId8" Type="http://schemas.openxmlformats.org/officeDocument/2006/relationships/image" Target="../media/image101.png"/><Relationship Id="rId13" Type="http://schemas.openxmlformats.org/officeDocument/2006/relationships/image" Target="../media/image104.png"/><Relationship Id="rId3" Type="http://schemas.openxmlformats.org/officeDocument/2006/relationships/chart" Target="../charts/chart73.xml"/><Relationship Id="rId7" Type="http://schemas.openxmlformats.org/officeDocument/2006/relationships/image" Target="../media/image64.png"/><Relationship Id="rId12" Type="http://schemas.openxmlformats.org/officeDocument/2006/relationships/image" Target="../media/image103.jpeg"/><Relationship Id="rId2" Type="http://schemas.openxmlformats.org/officeDocument/2006/relationships/notesSlide" Target="../notesSlides/notesSlide62.xml"/><Relationship Id="rId16" Type="http://schemas.openxmlformats.org/officeDocument/2006/relationships/image" Target="../media/image107.png"/><Relationship Id="rId1" Type="http://schemas.openxmlformats.org/officeDocument/2006/relationships/slideLayout" Target="../slideLayouts/slideLayout1158.xml"/><Relationship Id="rId6" Type="http://schemas.openxmlformats.org/officeDocument/2006/relationships/image" Target="../media/image89.jpeg"/><Relationship Id="rId11" Type="http://schemas.openxmlformats.org/officeDocument/2006/relationships/image" Target="../media/image69.png"/><Relationship Id="rId5" Type="http://schemas.openxmlformats.org/officeDocument/2006/relationships/chart" Target="../charts/chart75.xml"/><Relationship Id="rId15" Type="http://schemas.openxmlformats.org/officeDocument/2006/relationships/image" Target="../media/image106.png"/><Relationship Id="rId10" Type="http://schemas.openxmlformats.org/officeDocument/2006/relationships/chart" Target="../charts/chart76.xml"/><Relationship Id="rId4" Type="http://schemas.openxmlformats.org/officeDocument/2006/relationships/chart" Target="../charts/chart74.xml"/><Relationship Id="rId9" Type="http://schemas.openxmlformats.org/officeDocument/2006/relationships/image" Target="../media/image102.png"/><Relationship Id="rId14" Type="http://schemas.openxmlformats.org/officeDocument/2006/relationships/image" Target="../media/image105.png"/></Relationships>
</file>

<file path=ppt/slides/_rels/slide65.xml.rels><?xml version="1.0" encoding="UTF-8" standalone="yes"?>
<Relationships xmlns="http://schemas.openxmlformats.org/package/2006/relationships"><Relationship Id="rId8" Type="http://schemas.openxmlformats.org/officeDocument/2006/relationships/image" Target="../media/image108.png"/><Relationship Id="rId3" Type="http://schemas.openxmlformats.org/officeDocument/2006/relationships/chart" Target="../charts/chart77.xml"/><Relationship Id="rId7" Type="http://schemas.openxmlformats.org/officeDocument/2006/relationships/image" Target="../media/image72.gif"/><Relationship Id="rId12" Type="http://schemas.openxmlformats.org/officeDocument/2006/relationships/image" Target="../media/image112.png"/><Relationship Id="rId2" Type="http://schemas.openxmlformats.org/officeDocument/2006/relationships/notesSlide" Target="../notesSlides/notesSlide63.xml"/><Relationship Id="rId1" Type="http://schemas.openxmlformats.org/officeDocument/2006/relationships/slideLayout" Target="../slideLayouts/slideLayout1158.xml"/><Relationship Id="rId6" Type="http://schemas.openxmlformats.org/officeDocument/2006/relationships/image" Target="../media/image71.png"/><Relationship Id="rId11" Type="http://schemas.openxmlformats.org/officeDocument/2006/relationships/image" Target="../media/image111.png"/><Relationship Id="rId5" Type="http://schemas.openxmlformats.org/officeDocument/2006/relationships/image" Target="../media/image69.png"/><Relationship Id="rId10" Type="http://schemas.openxmlformats.org/officeDocument/2006/relationships/image" Target="../media/image110.png"/><Relationship Id="rId4" Type="http://schemas.openxmlformats.org/officeDocument/2006/relationships/chart" Target="../charts/chart78.xml"/><Relationship Id="rId9" Type="http://schemas.openxmlformats.org/officeDocument/2006/relationships/image" Target="../media/image109.png"/></Relationships>
</file>

<file path=ppt/slides/_rels/slide66.xml.rels><?xml version="1.0" encoding="UTF-8" standalone="yes"?>
<Relationships xmlns="http://schemas.openxmlformats.org/package/2006/relationships"><Relationship Id="rId8" Type="http://schemas.openxmlformats.org/officeDocument/2006/relationships/image" Target="../media/image89.jpeg"/><Relationship Id="rId13" Type="http://schemas.openxmlformats.org/officeDocument/2006/relationships/image" Target="../media/image114.png"/><Relationship Id="rId3" Type="http://schemas.openxmlformats.org/officeDocument/2006/relationships/chart" Target="../charts/chart79.xml"/><Relationship Id="rId7" Type="http://schemas.openxmlformats.org/officeDocument/2006/relationships/chart" Target="../charts/chart83.xml"/><Relationship Id="rId12" Type="http://schemas.openxmlformats.org/officeDocument/2006/relationships/image" Target="../media/image113.png"/><Relationship Id="rId2" Type="http://schemas.openxmlformats.org/officeDocument/2006/relationships/notesSlide" Target="../notesSlides/notesSlide64.xml"/><Relationship Id="rId16" Type="http://schemas.openxmlformats.org/officeDocument/2006/relationships/image" Target="../media/image117.png"/><Relationship Id="rId1" Type="http://schemas.openxmlformats.org/officeDocument/2006/relationships/slideLayout" Target="../slideLayouts/slideLayout1158.xml"/><Relationship Id="rId6" Type="http://schemas.openxmlformats.org/officeDocument/2006/relationships/chart" Target="../charts/chart82.xml"/><Relationship Id="rId11" Type="http://schemas.openxmlformats.org/officeDocument/2006/relationships/image" Target="../media/image88.gif"/><Relationship Id="rId5" Type="http://schemas.openxmlformats.org/officeDocument/2006/relationships/chart" Target="../charts/chart81.xml"/><Relationship Id="rId15" Type="http://schemas.openxmlformats.org/officeDocument/2006/relationships/image" Target="../media/image116.png"/><Relationship Id="rId10" Type="http://schemas.openxmlformats.org/officeDocument/2006/relationships/image" Target="../media/image72.gif"/><Relationship Id="rId4" Type="http://schemas.openxmlformats.org/officeDocument/2006/relationships/chart" Target="../charts/chart80.xml"/><Relationship Id="rId9" Type="http://schemas.openxmlformats.org/officeDocument/2006/relationships/image" Target="../media/image71.png"/><Relationship Id="rId14" Type="http://schemas.openxmlformats.org/officeDocument/2006/relationships/image" Target="../media/image115.png"/></Relationships>
</file>

<file path=ppt/slides/_rels/slide67.xml.rels><?xml version="1.0" encoding="UTF-8" standalone="yes"?>
<Relationships xmlns="http://schemas.openxmlformats.org/package/2006/relationships"><Relationship Id="rId8" Type="http://schemas.openxmlformats.org/officeDocument/2006/relationships/chart" Target="../charts/chart84.xml"/><Relationship Id="rId3" Type="http://schemas.openxmlformats.org/officeDocument/2006/relationships/image" Target="../media/image72.gif"/><Relationship Id="rId7" Type="http://schemas.openxmlformats.org/officeDocument/2006/relationships/image" Target="../media/image118.png"/><Relationship Id="rId2" Type="http://schemas.openxmlformats.org/officeDocument/2006/relationships/notesSlide" Target="../notesSlides/notesSlide65.xml"/><Relationship Id="rId1" Type="http://schemas.openxmlformats.org/officeDocument/2006/relationships/slideLayout" Target="../slideLayouts/slideLayout1158.xml"/><Relationship Id="rId6" Type="http://schemas.openxmlformats.org/officeDocument/2006/relationships/image" Target="../media/image103.jpeg"/><Relationship Id="rId11" Type="http://schemas.openxmlformats.org/officeDocument/2006/relationships/image" Target="../media/image121.png"/><Relationship Id="rId5" Type="http://schemas.openxmlformats.org/officeDocument/2006/relationships/image" Target="../media/image109.png"/><Relationship Id="rId10" Type="http://schemas.openxmlformats.org/officeDocument/2006/relationships/image" Target="../media/image120.png"/><Relationship Id="rId4" Type="http://schemas.openxmlformats.org/officeDocument/2006/relationships/image" Target="../media/image80.png"/><Relationship Id="rId9" Type="http://schemas.openxmlformats.org/officeDocument/2006/relationships/image" Target="../media/image119.png"/></Relationships>
</file>

<file path=ppt/slides/_rels/slide68.xml.rels><?xml version="1.0" encoding="UTF-8" standalone="yes"?>
<Relationships xmlns="http://schemas.openxmlformats.org/package/2006/relationships"><Relationship Id="rId8" Type="http://schemas.openxmlformats.org/officeDocument/2006/relationships/image" Target="../media/image123.png"/><Relationship Id="rId3" Type="http://schemas.openxmlformats.org/officeDocument/2006/relationships/image" Target="../media/image60.png"/><Relationship Id="rId7" Type="http://schemas.openxmlformats.org/officeDocument/2006/relationships/image" Target="../media/image80.png"/><Relationship Id="rId2" Type="http://schemas.openxmlformats.org/officeDocument/2006/relationships/notesSlide" Target="../notesSlides/notesSlide66.xml"/><Relationship Id="rId1" Type="http://schemas.openxmlformats.org/officeDocument/2006/relationships/slideLayout" Target="../slideLayouts/slideLayout1158.xml"/><Relationship Id="rId6" Type="http://schemas.openxmlformats.org/officeDocument/2006/relationships/image" Target="../media/image72.gif"/><Relationship Id="rId5" Type="http://schemas.openxmlformats.org/officeDocument/2006/relationships/image" Target="../media/image122.png"/><Relationship Id="rId4" Type="http://schemas.openxmlformats.org/officeDocument/2006/relationships/image" Target="../media/image71.png"/><Relationship Id="rId9" Type="http://schemas.openxmlformats.org/officeDocument/2006/relationships/image" Target="../media/image124.png"/></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72.xml"/></Relationships>
</file>

<file path=ppt/slides/_rels/slide7.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5.xml"/><Relationship Id="rId1" Type="http://schemas.openxmlformats.org/officeDocument/2006/relationships/slideLayout" Target="../slideLayouts/slideLayout1272.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606.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27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606.xml"/></Relationships>
</file>

<file path=ppt/slides/_rels/slide73.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71.xml"/><Relationship Id="rId1" Type="http://schemas.openxmlformats.org/officeDocument/2006/relationships/slideLayout" Target="../slideLayouts/slideLayout132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606.xml"/></Relationships>
</file>

<file path=ppt/slides/_rels/slide75.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73.xml"/><Relationship Id="rId1" Type="http://schemas.openxmlformats.org/officeDocument/2006/relationships/slideLayout" Target="../slideLayouts/slideLayout1328.xml"/></Relationships>
</file>

<file path=ppt/slides/_rels/slide76.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notesSlide" Target="../notesSlides/notesSlide74.xml"/><Relationship Id="rId1" Type="http://schemas.openxmlformats.org/officeDocument/2006/relationships/slideLayout" Target="../slideLayouts/slideLayout132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06.xml"/></Relationships>
</file>

<file path=ppt/slides/_rels/slide78.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76.xml"/><Relationship Id="rId1" Type="http://schemas.openxmlformats.org/officeDocument/2006/relationships/slideLayout" Target="../slideLayouts/slideLayout1328.xml"/></Relationships>
</file>

<file path=ppt/slides/_rels/slide79.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77.xml"/><Relationship Id="rId1" Type="http://schemas.openxmlformats.org/officeDocument/2006/relationships/slideLayout" Target="../slideLayouts/slideLayout132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06.xml"/></Relationships>
</file>

<file path=ppt/slides/_rels/slide80.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78.xml"/><Relationship Id="rId1" Type="http://schemas.openxmlformats.org/officeDocument/2006/relationships/slideLayout" Target="../slideLayouts/slideLayout1328.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606.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335.xml"/></Relationships>
</file>

<file path=ppt/slides/_rels/slide83.xml.rels><?xml version="1.0" encoding="UTF-8" standalone="yes"?>
<Relationships xmlns="http://schemas.openxmlformats.org/package/2006/relationships"><Relationship Id="rId8" Type="http://schemas.openxmlformats.org/officeDocument/2006/relationships/image" Target="../media/image136.jpeg"/><Relationship Id="rId3" Type="http://schemas.openxmlformats.org/officeDocument/2006/relationships/image" Target="../media/image131.png"/><Relationship Id="rId7" Type="http://schemas.openxmlformats.org/officeDocument/2006/relationships/image" Target="../media/image135.png"/><Relationship Id="rId2" Type="http://schemas.openxmlformats.org/officeDocument/2006/relationships/notesSlide" Target="../notesSlides/notesSlide81.xml"/><Relationship Id="rId1" Type="http://schemas.openxmlformats.org/officeDocument/2006/relationships/slideLayout" Target="../slideLayouts/slideLayout1335.xml"/><Relationship Id="rId6" Type="http://schemas.openxmlformats.org/officeDocument/2006/relationships/image" Target="../media/image134.png"/><Relationship Id="rId5" Type="http://schemas.openxmlformats.org/officeDocument/2006/relationships/image" Target="../media/image133.png"/><Relationship Id="rId4" Type="http://schemas.openxmlformats.org/officeDocument/2006/relationships/image" Target="../media/image132.png"/></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335.xml"/></Relationships>
</file>

<file path=ppt/slides/_rels/slide85.xml.rels><?xml version="1.0" encoding="UTF-8" standalone="yes"?>
<Relationships xmlns="http://schemas.openxmlformats.org/package/2006/relationships"><Relationship Id="rId8" Type="http://schemas.openxmlformats.org/officeDocument/2006/relationships/chart" Target="../charts/chart89.xml"/><Relationship Id="rId3" Type="http://schemas.openxmlformats.org/officeDocument/2006/relationships/chart" Target="../charts/chart85.xml"/><Relationship Id="rId7" Type="http://schemas.openxmlformats.org/officeDocument/2006/relationships/image" Target="../media/image137.png"/><Relationship Id="rId2" Type="http://schemas.openxmlformats.org/officeDocument/2006/relationships/notesSlide" Target="../notesSlides/notesSlide83.xml"/><Relationship Id="rId1" Type="http://schemas.openxmlformats.org/officeDocument/2006/relationships/slideLayout" Target="../slideLayouts/slideLayout1362.xml"/><Relationship Id="rId6" Type="http://schemas.openxmlformats.org/officeDocument/2006/relationships/chart" Target="../charts/chart88.xml"/><Relationship Id="rId5" Type="http://schemas.openxmlformats.org/officeDocument/2006/relationships/chart" Target="../charts/chart87.xml"/><Relationship Id="rId4" Type="http://schemas.openxmlformats.org/officeDocument/2006/relationships/chart" Target="../charts/chart86.xml"/><Relationship Id="rId9" Type="http://schemas.openxmlformats.org/officeDocument/2006/relationships/chart" Target="../charts/chart90.xml"/></Relationships>
</file>

<file path=ppt/slides/_rels/slide86.xml.rels><?xml version="1.0" encoding="UTF-8" standalone="yes"?>
<Relationships xmlns="http://schemas.openxmlformats.org/package/2006/relationships"><Relationship Id="rId8" Type="http://schemas.openxmlformats.org/officeDocument/2006/relationships/chart" Target="../charts/chart96.xml"/><Relationship Id="rId3" Type="http://schemas.openxmlformats.org/officeDocument/2006/relationships/chart" Target="../charts/chart91.xml"/><Relationship Id="rId7" Type="http://schemas.openxmlformats.org/officeDocument/2006/relationships/chart" Target="../charts/chart95.xml"/><Relationship Id="rId2" Type="http://schemas.openxmlformats.org/officeDocument/2006/relationships/notesSlide" Target="../notesSlides/notesSlide84.xml"/><Relationship Id="rId1" Type="http://schemas.openxmlformats.org/officeDocument/2006/relationships/slideLayout" Target="../slideLayouts/slideLayout1363.xml"/><Relationship Id="rId6" Type="http://schemas.openxmlformats.org/officeDocument/2006/relationships/chart" Target="../charts/chart94.xml"/><Relationship Id="rId5" Type="http://schemas.openxmlformats.org/officeDocument/2006/relationships/chart" Target="../charts/chart93.xml"/><Relationship Id="rId4" Type="http://schemas.openxmlformats.org/officeDocument/2006/relationships/chart" Target="../charts/chart92.xml"/><Relationship Id="rId9" Type="http://schemas.openxmlformats.org/officeDocument/2006/relationships/image" Target="../media/image138.png"/></Relationships>
</file>

<file path=ppt/slides/_rels/slide87.xml.rels><?xml version="1.0" encoding="UTF-8" standalone="yes"?>
<Relationships xmlns="http://schemas.openxmlformats.org/package/2006/relationships"><Relationship Id="rId8" Type="http://schemas.openxmlformats.org/officeDocument/2006/relationships/chart" Target="../charts/chart100.xml"/><Relationship Id="rId3" Type="http://schemas.openxmlformats.org/officeDocument/2006/relationships/chart" Target="../charts/chart97.xml"/><Relationship Id="rId7" Type="http://schemas.openxmlformats.org/officeDocument/2006/relationships/chart" Target="../charts/chart99.xml"/><Relationship Id="rId2" Type="http://schemas.openxmlformats.org/officeDocument/2006/relationships/notesSlide" Target="../notesSlides/notesSlide85.xml"/><Relationship Id="rId1" Type="http://schemas.openxmlformats.org/officeDocument/2006/relationships/slideLayout" Target="../slideLayouts/slideLayout1364.xml"/><Relationship Id="rId6" Type="http://schemas.openxmlformats.org/officeDocument/2006/relationships/image" Target="../media/image139.png"/><Relationship Id="rId5" Type="http://schemas.openxmlformats.org/officeDocument/2006/relationships/image" Target="../media/image138.png"/><Relationship Id="rId10" Type="http://schemas.openxmlformats.org/officeDocument/2006/relationships/chart" Target="../charts/chart102.xml"/><Relationship Id="rId4" Type="http://schemas.openxmlformats.org/officeDocument/2006/relationships/chart" Target="../charts/chart98.xml"/><Relationship Id="rId9" Type="http://schemas.openxmlformats.org/officeDocument/2006/relationships/chart" Target="../charts/chart101.xml"/></Relationships>
</file>

<file path=ppt/slides/_rels/slide88.xml.rels><?xml version="1.0" encoding="UTF-8" standalone="yes"?>
<Relationships xmlns="http://schemas.openxmlformats.org/package/2006/relationships"><Relationship Id="rId8" Type="http://schemas.openxmlformats.org/officeDocument/2006/relationships/image" Target="../media/image140.png"/><Relationship Id="rId3" Type="http://schemas.openxmlformats.org/officeDocument/2006/relationships/chart" Target="../charts/chart103.xml"/><Relationship Id="rId7" Type="http://schemas.openxmlformats.org/officeDocument/2006/relationships/chart" Target="../charts/chart107.xml"/><Relationship Id="rId2" Type="http://schemas.openxmlformats.org/officeDocument/2006/relationships/notesSlide" Target="../notesSlides/notesSlide86.xml"/><Relationship Id="rId1" Type="http://schemas.openxmlformats.org/officeDocument/2006/relationships/slideLayout" Target="../slideLayouts/slideLayout1365.xml"/><Relationship Id="rId6" Type="http://schemas.openxmlformats.org/officeDocument/2006/relationships/chart" Target="../charts/chart106.xml"/><Relationship Id="rId5" Type="http://schemas.openxmlformats.org/officeDocument/2006/relationships/chart" Target="../charts/chart105.xml"/><Relationship Id="rId4" Type="http://schemas.openxmlformats.org/officeDocument/2006/relationships/chart" Target="../charts/chart104.xml"/><Relationship Id="rId9" Type="http://schemas.openxmlformats.org/officeDocument/2006/relationships/chart" Target="../charts/chart108.xml"/></Relationships>
</file>

<file path=ppt/slides/_rels/slide89.xml.rels><?xml version="1.0" encoding="UTF-8" standalone="yes"?>
<Relationships xmlns="http://schemas.openxmlformats.org/package/2006/relationships"><Relationship Id="rId8" Type="http://schemas.openxmlformats.org/officeDocument/2006/relationships/chart" Target="../charts/chart113.xml"/><Relationship Id="rId3" Type="http://schemas.openxmlformats.org/officeDocument/2006/relationships/chart" Target="../charts/chart109.xml"/><Relationship Id="rId7" Type="http://schemas.openxmlformats.org/officeDocument/2006/relationships/image" Target="../media/image141.png"/><Relationship Id="rId2" Type="http://schemas.openxmlformats.org/officeDocument/2006/relationships/notesSlide" Target="../notesSlides/notesSlide87.xml"/><Relationship Id="rId1" Type="http://schemas.openxmlformats.org/officeDocument/2006/relationships/slideLayout" Target="../slideLayouts/slideLayout1366.xml"/><Relationship Id="rId6" Type="http://schemas.openxmlformats.org/officeDocument/2006/relationships/chart" Target="../charts/chart112.xml"/><Relationship Id="rId5" Type="http://schemas.openxmlformats.org/officeDocument/2006/relationships/chart" Target="../charts/chart111.xml"/><Relationship Id="rId4" Type="http://schemas.openxmlformats.org/officeDocument/2006/relationships/chart" Target="../charts/chart110.xml"/><Relationship Id="rId9" Type="http://schemas.openxmlformats.org/officeDocument/2006/relationships/chart" Target="../charts/chart11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72.xml"/></Relationships>
</file>

<file path=ppt/slides/_rels/slide90.xml.rels><?xml version="1.0" encoding="UTF-8" standalone="yes"?>
<Relationships xmlns="http://schemas.openxmlformats.org/package/2006/relationships"><Relationship Id="rId8" Type="http://schemas.openxmlformats.org/officeDocument/2006/relationships/chart" Target="../charts/chart119.xml"/><Relationship Id="rId3" Type="http://schemas.openxmlformats.org/officeDocument/2006/relationships/chart" Target="../charts/chart115.xml"/><Relationship Id="rId7" Type="http://schemas.openxmlformats.org/officeDocument/2006/relationships/chart" Target="../charts/chart118.xml"/><Relationship Id="rId2" Type="http://schemas.openxmlformats.org/officeDocument/2006/relationships/notesSlide" Target="../notesSlides/notesSlide88.xml"/><Relationship Id="rId1" Type="http://schemas.openxmlformats.org/officeDocument/2006/relationships/slideLayout" Target="../slideLayouts/slideLayout1367.xml"/><Relationship Id="rId6" Type="http://schemas.openxmlformats.org/officeDocument/2006/relationships/image" Target="../media/image142.png"/><Relationship Id="rId5" Type="http://schemas.openxmlformats.org/officeDocument/2006/relationships/chart" Target="../charts/chart117.xml"/><Relationship Id="rId4" Type="http://schemas.openxmlformats.org/officeDocument/2006/relationships/chart" Target="../charts/chart116.xml"/><Relationship Id="rId9" Type="http://schemas.openxmlformats.org/officeDocument/2006/relationships/chart" Target="../charts/chart120.xml"/></Relationships>
</file>

<file path=ppt/slides/_rels/slide91.xml.rels><?xml version="1.0" encoding="UTF-8" standalone="yes"?>
<Relationships xmlns="http://schemas.openxmlformats.org/package/2006/relationships"><Relationship Id="rId8" Type="http://schemas.openxmlformats.org/officeDocument/2006/relationships/chart" Target="../charts/chart125.xml"/><Relationship Id="rId3" Type="http://schemas.openxmlformats.org/officeDocument/2006/relationships/image" Target="../media/image143.jpeg"/><Relationship Id="rId7" Type="http://schemas.openxmlformats.org/officeDocument/2006/relationships/chart" Target="../charts/chart124.xml"/><Relationship Id="rId2" Type="http://schemas.openxmlformats.org/officeDocument/2006/relationships/notesSlide" Target="../notesSlides/notesSlide89.xml"/><Relationship Id="rId1" Type="http://schemas.openxmlformats.org/officeDocument/2006/relationships/slideLayout" Target="../slideLayouts/slideLayout1368.xml"/><Relationship Id="rId6" Type="http://schemas.openxmlformats.org/officeDocument/2006/relationships/chart" Target="../charts/chart123.xml"/><Relationship Id="rId5" Type="http://schemas.openxmlformats.org/officeDocument/2006/relationships/chart" Target="../charts/chart122.xml"/><Relationship Id="rId4" Type="http://schemas.openxmlformats.org/officeDocument/2006/relationships/chart" Target="../charts/chart121.xml"/></Relationships>
</file>

<file path=ppt/slides/_rels/slide92.xml.rels><?xml version="1.0" encoding="UTF-8" standalone="yes"?>
<Relationships xmlns="http://schemas.openxmlformats.org/package/2006/relationships"><Relationship Id="rId8" Type="http://schemas.openxmlformats.org/officeDocument/2006/relationships/chart" Target="../charts/chart130.xml"/><Relationship Id="rId3" Type="http://schemas.openxmlformats.org/officeDocument/2006/relationships/chart" Target="../charts/chart126.xml"/><Relationship Id="rId7" Type="http://schemas.openxmlformats.org/officeDocument/2006/relationships/chart" Target="../charts/chart129.xml"/><Relationship Id="rId2" Type="http://schemas.openxmlformats.org/officeDocument/2006/relationships/notesSlide" Target="../notesSlides/notesSlide90.xml"/><Relationship Id="rId1" Type="http://schemas.openxmlformats.org/officeDocument/2006/relationships/slideLayout" Target="../slideLayouts/slideLayout1369.xml"/><Relationship Id="rId6" Type="http://schemas.openxmlformats.org/officeDocument/2006/relationships/chart" Target="../charts/chart128.xml"/><Relationship Id="rId5" Type="http://schemas.openxmlformats.org/officeDocument/2006/relationships/chart" Target="../charts/chart127.xml"/><Relationship Id="rId4" Type="http://schemas.openxmlformats.org/officeDocument/2006/relationships/image" Target="../media/image144.jpeg"/><Relationship Id="rId9" Type="http://schemas.openxmlformats.org/officeDocument/2006/relationships/chart" Target="../charts/chart131.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370.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606.xml"/></Relationships>
</file>

<file path=ppt/slides/_rels/slide95.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93.xml"/><Relationship Id="rId1" Type="http://schemas.openxmlformats.org/officeDocument/2006/relationships/slideLayout" Target="../slideLayouts/slideLayout1328.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06.xml"/></Relationships>
</file>

<file path=ppt/slides/_rels/slide97.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95.xml"/><Relationship Id="rId1" Type="http://schemas.openxmlformats.org/officeDocument/2006/relationships/slideLayout" Target="../slideLayouts/slideLayout1272.xml"/></Relationships>
</file>

<file path=ppt/slides/_rels/slide98.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96.xml"/><Relationship Id="rId1" Type="http://schemas.openxmlformats.org/officeDocument/2006/relationships/slideLayout" Target="../slideLayouts/slideLayout127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0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938" name="Picture 74" descr="http://www.elciudadano.gob.ec/wp-content/uploads/2015/08/Quito-1.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a:stretch/>
        </p:blipFill>
        <p:spPr bwMode="auto">
          <a:xfrm>
            <a:off x="1" y="0"/>
            <a:ext cx="9921552" cy="6957392"/>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Object 3" hidden="1"/>
          <p:cNvGraphicFramePr>
            <a:graphicFrameLocks noChangeAspect="1"/>
          </p:cNvGraphicFramePr>
          <p:nvPr>
            <p:custDataLst>
              <p:tags r:id="rId2"/>
            </p:custDataLst>
            <p:extLst/>
          </p:nvPr>
        </p:nvGraphicFramePr>
        <p:xfrm>
          <a:off x="515676" y="0"/>
          <a:ext cx="140045" cy="140045"/>
        </p:xfrm>
        <a:graphic>
          <a:graphicData uri="http://schemas.openxmlformats.org/presentationml/2006/ole">
            <mc:AlternateContent xmlns:mc="http://schemas.openxmlformats.org/markup-compatibility/2006">
              <mc:Choice xmlns:v="urn:schemas-microsoft-com:vml" Requires="v">
                <p:oleObj spid="_x0000_s37288" name="think-cell Slide" r:id="rId6" imgW="270" imgH="270" progId="TCLayout.ActiveDocument.1">
                  <p:embed/>
                </p:oleObj>
              </mc:Choice>
              <mc:Fallback>
                <p:oleObj name="think-cell Slide" r:id="rId6" imgW="270" imgH="270" progId="TCLayout.ActiveDocument.1">
                  <p:embed/>
                  <p:pic>
                    <p:nvPicPr>
                      <p:cNvPr id="0" name=""/>
                      <p:cNvPicPr/>
                      <p:nvPr/>
                    </p:nvPicPr>
                    <p:blipFill>
                      <a:blip r:embed="rId7"/>
                      <a:stretch>
                        <a:fillRect/>
                      </a:stretch>
                    </p:blipFill>
                    <p:spPr>
                      <a:xfrm>
                        <a:off x="515676" y="0"/>
                        <a:ext cx="140045" cy="140045"/>
                      </a:xfrm>
                      <a:prstGeom prst="rect">
                        <a:avLst/>
                      </a:prstGeom>
                    </p:spPr>
                  </p:pic>
                </p:oleObj>
              </mc:Fallback>
            </mc:AlternateContent>
          </a:graphicData>
        </a:graphic>
      </p:graphicFrame>
      <p:sp>
        <p:nvSpPr>
          <p:cNvPr id="3" name="AutoShape 2" descr="https://encrypted-tbn3.gstatic.com/images?q=tbn:ANd9GcR9ZUt4RiXNGyBmiSvMVLnOrzPfGfeHlxsTAZJtVDruCwHwjwIwig"/>
          <p:cNvSpPr>
            <a:spLocks noChangeAspect="1" noChangeArrowheads="1"/>
          </p:cNvSpPr>
          <p:nvPr/>
        </p:nvSpPr>
        <p:spPr bwMode="auto">
          <a:xfrm>
            <a:off x="652920" y="-127441"/>
            <a:ext cx="268886" cy="268887"/>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80666" tIns="40333" rIns="80666" bIns="40333" numCol="1" anchor="t" anchorCtr="0" compatLnSpc="1">
            <a:prstTxWarp prst="textNoShape">
              <a:avLst/>
            </a:prstTxWarp>
          </a:bodyPr>
          <a:lstStyle/>
          <a:p>
            <a:pPr defTabSz="806684" fontAlgn="base">
              <a:spcBef>
                <a:spcPct val="0"/>
              </a:spcBef>
              <a:spcAft>
                <a:spcPct val="0"/>
              </a:spcAft>
            </a:pPr>
            <a:endParaRPr lang="es-ES_tradnl" sz="1764" dirty="0">
              <a:solidFill>
                <a:srgbClr val="002776"/>
              </a:solidFill>
              <a:cs typeface="Arial" charset="0"/>
            </a:endParaRPr>
          </a:p>
        </p:txBody>
      </p:sp>
      <p:sp>
        <p:nvSpPr>
          <p:cNvPr id="10" name="Rectangle 9"/>
          <p:cNvSpPr/>
          <p:nvPr/>
        </p:nvSpPr>
        <p:spPr>
          <a:xfrm>
            <a:off x="200472" y="4869161"/>
            <a:ext cx="5280010" cy="19286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80651" tIns="40327" rIns="80651" bIns="40327" rtlCol="0" anchor="ctr"/>
          <a:lstStyle/>
          <a:p>
            <a:pPr defTabSz="806684" fontAlgn="base">
              <a:spcBef>
                <a:spcPts val="1083"/>
              </a:spcBef>
              <a:spcAft>
                <a:spcPct val="0"/>
              </a:spcAft>
            </a:pPr>
            <a:endParaRPr lang="es-ES_tradnl" sz="1764" dirty="0">
              <a:solidFill>
                <a:srgbClr val="81BC00"/>
              </a:solidFill>
            </a:endParaRPr>
          </a:p>
          <a:p>
            <a:pPr defTabSz="806684" fontAlgn="base">
              <a:spcBef>
                <a:spcPts val="1083"/>
              </a:spcBef>
              <a:spcAft>
                <a:spcPct val="0"/>
              </a:spcAft>
            </a:pPr>
            <a:endParaRPr lang="es-ES_tradnl" sz="1764" dirty="0">
              <a:solidFill>
                <a:srgbClr val="81BC00"/>
              </a:solidFill>
            </a:endParaRPr>
          </a:p>
          <a:p>
            <a:pPr defTabSz="806684" fontAlgn="base">
              <a:spcAft>
                <a:spcPct val="0"/>
              </a:spcAft>
            </a:pPr>
            <a:r>
              <a:rPr lang="es-ES" sz="1764" dirty="0" smtClean="0">
                <a:solidFill>
                  <a:srgbClr val="81BC00"/>
                </a:solidFill>
              </a:rPr>
              <a:t>Plan </a:t>
            </a:r>
            <a:r>
              <a:rPr lang="es-ES" sz="1764" dirty="0">
                <a:solidFill>
                  <a:srgbClr val="81BC00"/>
                </a:solidFill>
              </a:rPr>
              <a:t>Estratégico de Desarrollo de Turismo Sostenible de Quito al 2021 </a:t>
            </a:r>
            <a:endParaRPr lang="es-ES" sz="1764" dirty="0" smtClean="0">
              <a:solidFill>
                <a:srgbClr val="81BC00"/>
              </a:solidFill>
            </a:endParaRPr>
          </a:p>
          <a:p>
            <a:pPr defTabSz="806684" fontAlgn="base">
              <a:spcBef>
                <a:spcPts val="600"/>
              </a:spcBef>
              <a:spcAft>
                <a:spcPct val="0"/>
              </a:spcAft>
            </a:pPr>
            <a:r>
              <a:rPr lang="es-ES_tradnl" sz="1400" b="1" dirty="0" smtClean="0">
                <a:solidFill>
                  <a:srgbClr val="81BC00"/>
                </a:solidFill>
              </a:rPr>
              <a:t>PRODUCTO 1_Observaciones_Versión Final</a:t>
            </a:r>
            <a:endParaRPr lang="es-ES_tradnl" sz="1200" b="1" i="1" dirty="0" smtClean="0">
              <a:solidFill>
                <a:srgbClr val="81BC00"/>
              </a:solidFill>
            </a:endParaRPr>
          </a:p>
          <a:p>
            <a:pPr defTabSz="806684" fontAlgn="base">
              <a:spcBef>
                <a:spcPts val="1083"/>
              </a:spcBef>
              <a:spcAft>
                <a:spcPct val="0"/>
              </a:spcAft>
            </a:pPr>
            <a:endParaRPr lang="es-ES_tradnl" sz="1764" dirty="0">
              <a:solidFill>
                <a:srgbClr val="81BC00"/>
              </a:solidFill>
            </a:endParaRPr>
          </a:p>
        </p:txBody>
      </p:sp>
      <p:sp>
        <p:nvSpPr>
          <p:cNvPr id="13" name="Subtitle 8"/>
          <p:cNvSpPr txBox="1">
            <a:spLocks/>
          </p:cNvSpPr>
          <p:nvPr/>
        </p:nvSpPr>
        <p:spPr>
          <a:xfrm>
            <a:off x="260304" y="6572993"/>
            <a:ext cx="1888815" cy="216010"/>
          </a:xfrm>
          <a:prstGeom prst="rect">
            <a:avLst/>
          </a:prstGeom>
        </p:spPr>
        <p:txBody>
          <a:bodyPr vert="horz" lIns="0" tIns="0" rIns="0" bIns="0" rtlCol="0">
            <a:normAutofit/>
          </a:bodyPr>
          <a:lstStyle>
            <a:lvl1pPr marL="0" indent="0" algn="l" defTabSz="935830" rtl="0" eaLnBrk="1" latinLnBrk="0" hangingPunct="1">
              <a:lnSpc>
                <a:spcPct val="120000"/>
              </a:lnSpc>
              <a:spcBef>
                <a:spcPts val="0"/>
              </a:spcBef>
              <a:spcAft>
                <a:spcPts val="0"/>
              </a:spcAft>
              <a:buFont typeface="Arial" pitchFamily="34" charset="0"/>
              <a:buNone/>
              <a:defRPr sz="1600" b="0" kern="1200">
                <a:solidFill>
                  <a:schemeClr val="accent5"/>
                </a:solidFill>
                <a:latin typeface="+mn-lt"/>
                <a:ea typeface="+mn-ea"/>
                <a:cs typeface="+mn-cs"/>
              </a:defRPr>
            </a:lvl1pPr>
            <a:lvl2pPr marL="467915"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2pPr>
            <a:lvl3pPr marL="935830"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3pPr>
            <a:lvl4pPr marL="1403745"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4pPr>
            <a:lvl5pPr marL="1871660"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5pPr>
            <a:lvl6pPr marL="2339575"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6pPr>
            <a:lvl7pPr marL="2807490"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7pPr>
            <a:lvl8pPr marL="3275404"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8pPr>
            <a:lvl9pPr marL="3743319"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9pPr>
          </a:lstStyle>
          <a:p>
            <a:pPr fontAlgn="base"/>
            <a:r>
              <a:rPr lang="es-ES_tradnl" sz="1059" dirty="0" smtClean="0">
                <a:solidFill>
                  <a:srgbClr val="002060"/>
                </a:solidFill>
              </a:rPr>
              <a:t>Quito, junio de </a:t>
            </a:r>
            <a:r>
              <a:rPr lang="es-ES_tradnl" sz="1059" dirty="0">
                <a:solidFill>
                  <a:srgbClr val="002060"/>
                </a:solidFill>
              </a:rPr>
              <a:t>2016</a:t>
            </a:r>
          </a:p>
        </p:txBody>
      </p:sp>
      <p:pic>
        <p:nvPicPr>
          <p:cNvPr id="14" name="Picture 5" descr="DEL_PRI_RGB"/>
          <p:cNvPicPr>
            <a:picLocks noChangeArrowheads="1"/>
          </p:cNvPicPr>
          <p:nvPr/>
        </p:nvPicPr>
        <p:blipFill rotWithShape="1">
          <a:blip r:embed="rId8" cstate="email">
            <a:extLst>
              <a:ext uri="{28A0092B-C50C-407E-A947-70E740481C1C}">
                <a14:useLocalDpi xmlns:a14="http://schemas.microsoft.com/office/drawing/2010/main" val="0"/>
              </a:ext>
            </a:extLst>
          </a:blip>
          <a:srcRect/>
          <a:stretch/>
        </p:blipFill>
        <p:spPr bwMode="auto">
          <a:xfrm>
            <a:off x="261343" y="4941168"/>
            <a:ext cx="1419960" cy="323688"/>
          </a:xfrm>
          <a:prstGeom prst="rect">
            <a:avLst/>
          </a:prstGeom>
          <a:noFill/>
          <a:ln w="9525">
            <a:noFill/>
            <a:miter lim="800000"/>
            <a:headEnd/>
            <a:tailEnd/>
          </a:ln>
        </p:spPr>
      </p:pic>
      <p:pic>
        <p:nvPicPr>
          <p:cNvPr id="36935" name="Picture 71" descr="http://latamnoticias.com/wp-content/uploads/2016/04/Logo-Quito-Turismo.png"/>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04927" y="4882648"/>
            <a:ext cx="1175555" cy="58777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772099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en el mundo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Llegadas de turistas </a:t>
            </a:r>
            <a:r>
              <a:rPr lang="es-ES" sz="2000" b="1" dirty="0">
                <a:solidFill>
                  <a:srgbClr val="00B0F0"/>
                </a:solidFill>
                <a:cs typeface="Arial" charset="0"/>
              </a:rPr>
              <a:t>internacionales a nivel mundial y Sudamérica</a:t>
            </a:r>
            <a:endParaRPr lang="es-ES" sz="1400" i="1" dirty="0">
              <a:solidFill>
                <a:srgbClr val="00B0F0"/>
              </a:solidFill>
              <a:cs typeface="Arial" charset="0"/>
            </a:endParaRPr>
          </a:p>
        </p:txBody>
      </p:sp>
      <p:sp>
        <p:nvSpPr>
          <p:cNvPr id="7" name="Slide Number Placeholder 3"/>
          <p:cNvSpPr txBox="1">
            <a:spLocks/>
          </p:cNvSpPr>
          <p:nvPr/>
        </p:nvSpPr>
        <p:spPr>
          <a:xfrm>
            <a:off x="732709" y="6589636"/>
            <a:ext cx="3744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OMT </a:t>
            </a:r>
            <a:endParaRPr lang="es-ES" b="0" i="1" dirty="0">
              <a:solidFill>
                <a:srgbClr val="002776"/>
              </a:solidFill>
            </a:endParaRPr>
          </a:p>
        </p:txBody>
      </p:sp>
      <p:graphicFrame>
        <p:nvGraphicFramePr>
          <p:cNvPr id="44" name="Chart 43"/>
          <p:cNvGraphicFramePr/>
          <p:nvPr>
            <p:extLst/>
          </p:nvPr>
        </p:nvGraphicFramePr>
        <p:xfrm>
          <a:off x="401387" y="2146543"/>
          <a:ext cx="9127777" cy="2002537"/>
        </p:xfrm>
        <a:graphic>
          <a:graphicData uri="http://schemas.openxmlformats.org/drawingml/2006/chart">
            <c:chart xmlns:c="http://schemas.openxmlformats.org/drawingml/2006/chart" xmlns:r="http://schemas.openxmlformats.org/officeDocument/2006/relationships" r:id="rId3"/>
          </a:graphicData>
        </a:graphic>
      </p:graphicFrame>
      <p:sp>
        <p:nvSpPr>
          <p:cNvPr id="45" name="Freeform 44"/>
          <p:cNvSpPr/>
          <p:nvPr/>
        </p:nvSpPr>
        <p:spPr>
          <a:xfrm rot="21285408">
            <a:off x="596116" y="2460389"/>
            <a:ext cx="7697077" cy="349915"/>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2"/>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46" name="TextBox 45"/>
          <p:cNvSpPr txBox="1"/>
          <p:nvPr/>
        </p:nvSpPr>
        <p:spPr>
          <a:xfrm>
            <a:off x="1348766" y="2300910"/>
            <a:ext cx="2285619" cy="261556"/>
          </a:xfrm>
          <a:prstGeom prst="rect">
            <a:avLst/>
          </a:prstGeom>
          <a:noFill/>
          <a:ln>
            <a:noFill/>
          </a:ln>
        </p:spPr>
        <p:txBody>
          <a:bodyPr wrap="square" lIns="35977" tIns="45693" rIns="35977" bIns="45693" rtlCol="0">
            <a:spAutoFit/>
          </a:bodyPr>
          <a:lstStyle/>
          <a:p>
            <a:pPr defTabSz="914400" fontAlgn="base">
              <a:spcBef>
                <a:spcPct val="0"/>
              </a:spcBef>
              <a:spcAft>
                <a:spcPct val="0"/>
              </a:spcAft>
            </a:pPr>
            <a:r>
              <a:rPr lang="es-ES" sz="1100" b="1" i="1" dirty="0" smtClean="0">
                <a:solidFill>
                  <a:srgbClr val="92D400"/>
                </a:solidFill>
                <a:cs typeface="Arial" pitchFamily="34" charset="0"/>
              </a:rPr>
              <a:t>TACC 2000-15: +3,8%</a:t>
            </a:r>
            <a:endParaRPr lang="es-ES" sz="1100" b="1" i="1" dirty="0">
              <a:solidFill>
                <a:srgbClr val="92D400"/>
              </a:solidFill>
              <a:cs typeface="Arial" pitchFamily="34" charset="0"/>
            </a:endParaRPr>
          </a:p>
        </p:txBody>
      </p:sp>
      <p:graphicFrame>
        <p:nvGraphicFramePr>
          <p:cNvPr id="47" name="Chart 46"/>
          <p:cNvGraphicFramePr/>
          <p:nvPr>
            <p:extLst/>
          </p:nvPr>
        </p:nvGraphicFramePr>
        <p:xfrm>
          <a:off x="394425" y="4503072"/>
          <a:ext cx="9020732" cy="2094280"/>
        </p:xfrm>
        <a:graphic>
          <a:graphicData uri="http://schemas.openxmlformats.org/drawingml/2006/chart">
            <c:chart xmlns:c="http://schemas.openxmlformats.org/drawingml/2006/chart" xmlns:r="http://schemas.openxmlformats.org/officeDocument/2006/relationships" r:id="rId4"/>
          </a:graphicData>
        </a:graphic>
      </p:graphicFrame>
      <p:sp>
        <p:nvSpPr>
          <p:cNvPr id="48" name="TextBox 47"/>
          <p:cNvSpPr txBox="1"/>
          <p:nvPr/>
        </p:nvSpPr>
        <p:spPr>
          <a:xfrm>
            <a:off x="4236025" y="5053137"/>
            <a:ext cx="1927672" cy="261556"/>
          </a:xfrm>
          <a:prstGeom prst="rect">
            <a:avLst/>
          </a:prstGeom>
          <a:noFill/>
          <a:ln>
            <a:noFill/>
          </a:ln>
        </p:spPr>
        <p:txBody>
          <a:bodyPr wrap="square" lIns="35977" tIns="45693" rIns="35977" bIns="45693" rtlCol="0">
            <a:spAutoFit/>
          </a:bodyPr>
          <a:lstStyle/>
          <a:p>
            <a:pPr defTabSz="914400" fontAlgn="base">
              <a:spcBef>
                <a:spcPct val="0"/>
              </a:spcBef>
              <a:spcAft>
                <a:spcPts val="638"/>
              </a:spcAft>
            </a:pPr>
            <a:r>
              <a:rPr lang="es-ES" sz="1100" b="1" i="1" dirty="0" smtClean="0">
                <a:solidFill>
                  <a:srgbClr val="00A1DE"/>
                </a:solidFill>
                <a:cs typeface="Arial" pitchFamily="34" charset="0"/>
              </a:rPr>
              <a:t>TACC 2010-15: +4,7%</a:t>
            </a:r>
            <a:endParaRPr lang="es-ES" sz="1100" b="1" i="1" dirty="0">
              <a:solidFill>
                <a:srgbClr val="00A1DE"/>
              </a:solidFill>
              <a:cs typeface="Arial" pitchFamily="34" charset="0"/>
            </a:endParaRPr>
          </a:p>
        </p:txBody>
      </p:sp>
      <p:sp>
        <p:nvSpPr>
          <p:cNvPr id="49" name="TextBox 48"/>
          <p:cNvSpPr txBox="1"/>
          <p:nvPr/>
        </p:nvSpPr>
        <p:spPr>
          <a:xfrm>
            <a:off x="696085" y="4933207"/>
            <a:ext cx="2285619" cy="261556"/>
          </a:xfrm>
          <a:prstGeom prst="rect">
            <a:avLst/>
          </a:prstGeom>
          <a:noFill/>
          <a:ln>
            <a:noFill/>
          </a:ln>
        </p:spPr>
        <p:txBody>
          <a:bodyPr wrap="square" lIns="35977" tIns="45693" rIns="35977" bIns="45693" rtlCol="0">
            <a:spAutoFit/>
          </a:bodyPr>
          <a:lstStyle/>
          <a:p>
            <a:pPr defTabSz="914400" fontAlgn="base">
              <a:spcBef>
                <a:spcPct val="0"/>
              </a:spcBef>
              <a:spcAft>
                <a:spcPct val="0"/>
              </a:spcAft>
            </a:pPr>
            <a:r>
              <a:rPr lang="es-ES" sz="1100" b="1" i="1" dirty="0" smtClean="0">
                <a:solidFill>
                  <a:srgbClr val="92D400"/>
                </a:solidFill>
                <a:cs typeface="Arial" pitchFamily="34" charset="0"/>
              </a:rPr>
              <a:t>TACC 2000-15: +4,5%</a:t>
            </a:r>
            <a:endParaRPr lang="es-ES" sz="1100" b="1" i="1" dirty="0">
              <a:solidFill>
                <a:srgbClr val="92D400"/>
              </a:solidFill>
              <a:cs typeface="Arial" pitchFamily="34" charset="0"/>
            </a:endParaRPr>
          </a:p>
        </p:txBody>
      </p:sp>
      <p:sp>
        <p:nvSpPr>
          <p:cNvPr id="50" name="Freeform 49"/>
          <p:cNvSpPr/>
          <p:nvPr/>
        </p:nvSpPr>
        <p:spPr>
          <a:xfrm rot="21371748">
            <a:off x="633958" y="5025577"/>
            <a:ext cx="7473036" cy="197738"/>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2"/>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51" name="Freeform 50"/>
          <p:cNvSpPr/>
          <p:nvPr/>
        </p:nvSpPr>
        <p:spPr>
          <a:xfrm rot="21251613">
            <a:off x="5748513" y="5090977"/>
            <a:ext cx="2328859" cy="235268"/>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3"/>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52" name="TextBox 51"/>
          <p:cNvSpPr txBox="1"/>
          <p:nvPr/>
        </p:nvSpPr>
        <p:spPr>
          <a:xfrm>
            <a:off x="6370694" y="5113925"/>
            <a:ext cx="1779677" cy="261556"/>
          </a:xfrm>
          <a:prstGeom prst="rect">
            <a:avLst/>
          </a:prstGeom>
          <a:noFill/>
          <a:ln>
            <a:noFill/>
          </a:ln>
        </p:spPr>
        <p:txBody>
          <a:bodyPr wrap="square" lIns="35977" tIns="45693" rIns="35977" bIns="45693" rtlCol="0">
            <a:spAutoFit/>
          </a:bodyPr>
          <a:lstStyle/>
          <a:p>
            <a:pPr defTabSz="914400" fontAlgn="base">
              <a:spcBef>
                <a:spcPct val="0"/>
              </a:spcBef>
              <a:spcAft>
                <a:spcPts val="638"/>
              </a:spcAft>
            </a:pPr>
            <a:r>
              <a:rPr lang="es-ES" sz="1100" b="1" i="1" dirty="0" smtClean="0">
                <a:solidFill>
                  <a:srgbClr val="3C8A2E"/>
                </a:solidFill>
                <a:cs typeface="Arial" pitchFamily="34" charset="0"/>
              </a:rPr>
              <a:t>TACC 2015-20: +6,1%</a:t>
            </a:r>
            <a:endParaRPr lang="es-ES" sz="1100" b="1" i="1" dirty="0">
              <a:solidFill>
                <a:srgbClr val="3C8A2E"/>
              </a:solidFill>
              <a:cs typeface="Arial" pitchFamily="34" charset="0"/>
            </a:endParaRPr>
          </a:p>
        </p:txBody>
      </p:sp>
      <p:sp>
        <p:nvSpPr>
          <p:cNvPr id="53" name="Freeform 52"/>
          <p:cNvSpPr/>
          <p:nvPr/>
        </p:nvSpPr>
        <p:spPr>
          <a:xfrm rot="21251613">
            <a:off x="7913347" y="2811204"/>
            <a:ext cx="986805" cy="288510"/>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4"/>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3C8A2E"/>
              </a:solidFill>
            </a:endParaRPr>
          </a:p>
        </p:txBody>
      </p:sp>
      <p:sp>
        <p:nvSpPr>
          <p:cNvPr id="54" name="TextBox 53"/>
          <p:cNvSpPr txBox="1"/>
          <p:nvPr/>
        </p:nvSpPr>
        <p:spPr>
          <a:xfrm>
            <a:off x="6415587" y="2722152"/>
            <a:ext cx="1779677" cy="261556"/>
          </a:xfrm>
          <a:prstGeom prst="rect">
            <a:avLst/>
          </a:prstGeom>
          <a:noFill/>
          <a:ln>
            <a:noFill/>
          </a:ln>
        </p:spPr>
        <p:txBody>
          <a:bodyPr wrap="square" lIns="35977" tIns="45693" rIns="35977" bIns="45693" rtlCol="0">
            <a:spAutoFit/>
          </a:bodyPr>
          <a:lstStyle/>
          <a:p>
            <a:pPr defTabSz="914400" fontAlgn="base">
              <a:spcBef>
                <a:spcPct val="0"/>
              </a:spcBef>
              <a:spcAft>
                <a:spcPts val="638"/>
              </a:spcAft>
            </a:pPr>
            <a:r>
              <a:rPr lang="es-ES" sz="1100" b="1" i="1" dirty="0" smtClean="0">
                <a:solidFill>
                  <a:srgbClr val="3C8A2E"/>
                </a:solidFill>
                <a:cs typeface="Arial" pitchFamily="34" charset="0"/>
              </a:rPr>
              <a:t>TACC 2015-20: +2,8%</a:t>
            </a:r>
            <a:endParaRPr lang="es-ES" sz="1100" b="1" i="1" dirty="0">
              <a:solidFill>
                <a:srgbClr val="3C8A2E"/>
              </a:solidFill>
              <a:cs typeface="Arial" pitchFamily="34" charset="0"/>
            </a:endParaRPr>
          </a:p>
        </p:txBody>
      </p:sp>
      <p:sp>
        <p:nvSpPr>
          <p:cNvPr id="55" name="Freeform 54"/>
          <p:cNvSpPr/>
          <p:nvPr/>
        </p:nvSpPr>
        <p:spPr>
          <a:xfrm rot="21251613">
            <a:off x="7820447" y="5272208"/>
            <a:ext cx="947333" cy="288510"/>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4"/>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3C8A2E"/>
              </a:solidFill>
            </a:endParaRPr>
          </a:p>
        </p:txBody>
      </p:sp>
      <p:sp>
        <p:nvSpPr>
          <p:cNvPr id="56" name="TextBox 55"/>
          <p:cNvSpPr txBox="1"/>
          <p:nvPr/>
        </p:nvSpPr>
        <p:spPr>
          <a:xfrm>
            <a:off x="4236025" y="2511531"/>
            <a:ext cx="1927672" cy="261556"/>
          </a:xfrm>
          <a:prstGeom prst="rect">
            <a:avLst/>
          </a:prstGeom>
          <a:noFill/>
          <a:ln>
            <a:noFill/>
          </a:ln>
        </p:spPr>
        <p:txBody>
          <a:bodyPr wrap="square" lIns="35977" tIns="45693" rIns="35977" bIns="45693" rtlCol="0">
            <a:spAutoFit/>
          </a:bodyPr>
          <a:lstStyle/>
          <a:p>
            <a:pPr defTabSz="914400" fontAlgn="base">
              <a:spcBef>
                <a:spcPct val="0"/>
              </a:spcBef>
              <a:spcAft>
                <a:spcPts val="638"/>
              </a:spcAft>
            </a:pPr>
            <a:r>
              <a:rPr lang="es-ES" sz="1100" b="1" i="1" dirty="0" smtClean="0">
                <a:solidFill>
                  <a:srgbClr val="00A1DE"/>
                </a:solidFill>
                <a:cs typeface="Arial" pitchFamily="34" charset="0"/>
              </a:rPr>
              <a:t>TACC 2010-15: +4,5%</a:t>
            </a:r>
            <a:endParaRPr lang="es-ES" sz="1100" b="1" i="1" dirty="0">
              <a:solidFill>
                <a:srgbClr val="00A1DE"/>
              </a:solidFill>
              <a:cs typeface="Arial" pitchFamily="34" charset="0"/>
            </a:endParaRPr>
          </a:p>
        </p:txBody>
      </p:sp>
      <p:sp>
        <p:nvSpPr>
          <p:cNvPr id="57" name="Freeform 56"/>
          <p:cNvSpPr/>
          <p:nvPr/>
        </p:nvSpPr>
        <p:spPr>
          <a:xfrm rot="21251613">
            <a:off x="5824000" y="2498872"/>
            <a:ext cx="2328859" cy="235268"/>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3"/>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58" name="Rectangle 57"/>
          <p:cNvSpPr/>
          <p:nvPr/>
        </p:nvSpPr>
        <p:spPr bwMode="auto">
          <a:xfrm>
            <a:off x="8499958" y="1998243"/>
            <a:ext cx="1049409" cy="456320"/>
          </a:xfrm>
          <a:prstGeom prst="rect">
            <a:avLst/>
          </a:prstGeom>
          <a:noFill/>
          <a:ln w="9525" cap="flat" cmpd="sng" algn="ctr">
            <a:solidFill>
              <a:schemeClr val="bg1">
                <a:lumMod val="75000"/>
              </a:schemeClr>
            </a:solidFill>
            <a:prstDash val="sysDash"/>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i="1" dirty="0" smtClean="0">
                <a:solidFill>
                  <a:srgbClr val="000000"/>
                </a:solidFill>
                <a:cs typeface="Arial" pitchFamily="34" charset="0"/>
              </a:rPr>
              <a:t>TACC 2015-30</a:t>
            </a:r>
          </a:p>
          <a:p>
            <a:pPr algn="ctr" defTabSz="914400" fontAlgn="base">
              <a:lnSpc>
                <a:spcPct val="106000"/>
              </a:lnSpc>
              <a:spcBef>
                <a:spcPct val="0"/>
              </a:spcBef>
              <a:spcAft>
                <a:spcPct val="0"/>
              </a:spcAft>
            </a:pPr>
            <a:r>
              <a:rPr lang="es-ES" sz="1000" b="1" i="1" dirty="0" smtClean="0">
                <a:solidFill>
                  <a:srgbClr val="000000"/>
                </a:solidFill>
                <a:cs typeface="Arial" pitchFamily="34" charset="0"/>
              </a:rPr>
              <a:t>+2,9%</a:t>
            </a:r>
            <a:endParaRPr lang="es-ES" sz="1000" b="1" i="1" dirty="0">
              <a:solidFill>
                <a:srgbClr val="000000"/>
              </a:solidFill>
              <a:cs typeface="Arial" pitchFamily="34" charset="0"/>
            </a:endParaRPr>
          </a:p>
        </p:txBody>
      </p:sp>
      <p:sp>
        <p:nvSpPr>
          <p:cNvPr id="59" name="Rectangle 58"/>
          <p:cNvSpPr/>
          <p:nvPr/>
        </p:nvSpPr>
        <p:spPr bwMode="auto">
          <a:xfrm>
            <a:off x="8495950" y="4511754"/>
            <a:ext cx="1049409" cy="456320"/>
          </a:xfrm>
          <a:prstGeom prst="rect">
            <a:avLst/>
          </a:prstGeom>
          <a:noFill/>
          <a:ln w="9525" cap="flat" cmpd="sng" algn="ctr">
            <a:solidFill>
              <a:schemeClr val="bg1">
                <a:lumMod val="75000"/>
              </a:schemeClr>
            </a:solidFill>
            <a:prstDash val="sysDash"/>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i="1" dirty="0" smtClean="0">
                <a:solidFill>
                  <a:srgbClr val="000000"/>
                </a:solidFill>
                <a:cs typeface="Arial" pitchFamily="34" charset="0"/>
              </a:rPr>
              <a:t>TACC 2015-30</a:t>
            </a:r>
          </a:p>
          <a:p>
            <a:pPr algn="ctr" defTabSz="914400" fontAlgn="base">
              <a:lnSpc>
                <a:spcPct val="106000"/>
              </a:lnSpc>
              <a:spcBef>
                <a:spcPct val="0"/>
              </a:spcBef>
              <a:spcAft>
                <a:spcPct val="0"/>
              </a:spcAft>
            </a:pPr>
            <a:r>
              <a:rPr lang="es-ES" sz="1000" b="1" i="1" dirty="0" smtClean="0">
                <a:solidFill>
                  <a:srgbClr val="000000"/>
                </a:solidFill>
                <a:cs typeface="Arial" pitchFamily="34" charset="0"/>
              </a:rPr>
              <a:t>+4,5%</a:t>
            </a:r>
            <a:endParaRPr lang="es-ES" sz="1000" b="1" i="1" dirty="0">
              <a:solidFill>
                <a:srgbClr val="000000"/>
              </a:solidFill>
              <a:cs typeface="Arial" pitchFamily="34" charset="0"/>
            </a:endParaRPr>
          </a:p>
        </p:txBody>
      </p:sp>
      <p:sp>
        <p:nvSpPr>
          <p:cNvPr id="60" name="Rounded Rectangle 59"/>
          <p:cNvSpPr/>
          <p:nvPr/>
        </p:nvSpPr>
        <p:spPr bwMode="auto">
          <a:xfrm>
            <a:off x="344488" y="1594891"/>
            <a:ext cx="9212346" cy="3548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cs typeface="Arial" pitchFamily="34" charset="0"/>
              </a:rPr>
              <a:t>Llegadas de turistas internacionales a nivel mundial, 2000-2015 y proyecciones a 2030 (millones)</a:t>
            </a:r>
            <a:endParaRPr lang="es-ES" sz="1050" b="1" dirty="0">
              <a:solidFill>
                <a:srgbClr val="FFFFFF"/>
              </a:solidFill>
              <a:cs typeface="Arial" pitchFamily="34" charset="0"/>
            </a:endParaRPr>
          </a:p>
        </p:txBody>
      </p:sp>
      <p:sp>
        <p:nvSpPr>
          <p:cNvPr id="61" name="Rounded Rectangle 60"/>
          <p:cNvSpPr/>
          <p:nvPr/>
        </p:nvSpPr>
        <p:spPr bwMode="auto">
          <a:xfrm>
            <a:off x="349167" y="4123620"/>
            <a:ext cx="9212346" cy="3548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cs typeface="Arial" pitchFamily="34" charset="0"/>
              </a:rPr>
              <a:t>Llegadas de turistas internacionales en Sudamérica, 2000-2015 y proyecciones a 2030 (millones)</a:t>
            </a:r>
            <a:endParaRPr lang="es-ES" sz="1050" b="1" dirty="0">
              <a:solidFill>
                <a:srgbClr val="FFFFFF"/>
              </a:solidFill>
              <a:cs typeface="Arial" pitchFamily="34" charset="0"/>
            </a:endParaRPr>
          </a:p>
        </p:txBody>
      </p:sp>
      <p:sp>
        <p:nvSpPr>
          <p:cNvPr id="62" name="Content Placeholder 5"/>
          <p:cNvSpPr txBox="1">
            <a:spLocks/>
          </p:cNvSpPr>
          <p:nvPr/>
        </p:nvSpPr>
        <p:spPr bwMode="auto">
          <a:xfrm>
            <a:off x="362559" y="1067908"/>
            <a:ext cx="9198953" cy="3782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588" defTabSz="914400">
              <a:lnSpc>
                <a:spcPct val="106000"/>
              </a:lnSpc>
              <a:spcBef>
                <a:spcPct val="40000"/>
              </a:spcBef>
              <a:spcAft>
                <a:spcPts val="300"/>
              </a:spcAft>
              <a:buClr>
                <a:srgbClr val="002060"/>
              </a:buClr>
            </a:pPr>
            <a:r>
              <a:rPr lang="es-ES" sz="1100" b="1" dirty="0" smtClean="0">
                <a:solidFill>
                  <a:srgbClr val="002776"/>
                </a:solidFill>
                <a:cs typeface="Arial" charset="0"/>
              </a:rPr>
              <a:t>Sudamérica creció en llegadas internacionales por encima del promedio mundial </a:t>
            </a:r>
            <a:r>
              <a:rPr lang="es-ES" sz="1100" dirty="0" smtClean="0">
                <a:solidFill>
                  <a:srgbClr val="002776"/>
                </a:solidFill>
                <a:cs typeface="Arial" charset="0"/>
              </a:rPr>
              <a:t>en el periodo 2000-15 (+4,5% </a:t>
            </a:r>
            <a:r>
              <a:rPr lang="es-ES" sz="1100" dirty="0">
                <a:solidFill>
                  <a:srgbClr val="002776"/>
                </a:solidFill>
                <a:cs typeface="Arial" charset="0"/>
              </a:rPr>
              <a:t>vs </a:t>
            </a:r>
            <a:r>
              <a:rPr lang="es-ES" sz="1100" dirty="0" smtClean="0">
                <a:solidFill>
                  <a:srgbClr val="002776"/>
                </a:solidFill>
                <a:cs typeface="Arial" charset="0"/>
              </a:rPr>
              <a:t>+3,8% TACC). Esta diferencia se acortó en 2010-15, pero se prevé que se acentúe ampliando la brecha en el </a:t>
            </a:r>
            <a:r>
              <a:rPr lang="es-ES" sz="1100" b="1" dirty="0" smtClean="0">
                <a:solidFill>
                  <a:srgbClr val="002776"/>
                </a:solidFill>
                <a:cs typeface="Arial" charset="0"/>
              </a:rPr>
              <a:t>crecimiento hasta el 2020</a:t>
            </a:r>
            <a:r>
              <a:rPr lang="es-ES" sz="1100" dirty="0" smtClean="0">
                <a:solidFill>
                  <a:srgbClr val="002776"/>
                </a:solidFill>
                <a:cs typeface="Arial" charset="0"/>
              </a:rPr>
              <a:t> (+6,1% Latinoamérica vs +2,8% mundial TACC 2014-20</a:t>
            </a:r>
            <a:r>
              <a:rPr lang="es-ES" sz="1100" dirty="0">
                <a:solidFill>
                  <a:srgbClr val="002776"/>
                </a:solidFill>
                <a:cs typeface="Arial" charset="0"/>
              </a:rPr>
              <a:t>)</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10</a:t>
            </a:fld>
            <a:endParaRPr lang="es-ES" dirty="0">
              <a:solidFill>
                <a:srgbClr val="002776"/>
              </a:solidFill>
            </a:endParaRPr>
          </a:p>
        </p:txBody>
      </p:sp>
    </p:spTree>
    <p:extLst>
      <p:ext uri="{BB962C8B-B14F-4D97-AF65-F5344CB8AC3E}">
        <p14:creationId xmlns:p14="http://schemas.microsoft.com/office/powerpoint/2010/main" val="3492942588"/>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178287"/>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Pernoctaciones internacionales por categoría de alojamiento en Quito (i/iii)</a:t>
            </a:r>
            <a:endParaRPr lang="es-ES" sz="1400" i="1" dirty="0">
              <a:solidFill>
                <a:srgbClr val="00B0F0"/>
              </a:solidFill>
              <a:cs typeface="Arial" charset="0"/>
            </a:endParaRPr>
          </a:p>
        </p:txBody>
      </p:sp>
      <p:sp>
        <p:nvSpPr>
          <p:cNvPr id="25" name="Content Placeholder 5"/>
          <p:cNvSpPr txBox="1">
            <a:spLocks/>
          </p:cNvSpPr>
          <p:nvPr/>
        </p:nvSpPr>
        <p:spPr bwMode="auto">
          <a:xfrm>
            <a:off x="327229" y="1671154"/>
            <a:ext cx="9198953" cy="106471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endParaRPr lang="es-ES" sz="1200" dirty="0">
              <a:solidFill>
                <a:srgbClr val="002060"/>
              </a:solidFill>
            </a:endParaRPr>
          </a:p>
        </p:txBody>
      </p:sp>
      <p:sp>
        <p:nvSpPr>
          <p:cNvPr id="43" name="Slide Number Placeholder 1"/>
          <p:cNvSpPr txBox="1">
            <a:spLocks/>
          </p:cNvSpPr>
          <p:nvPr/>
        </p:nvSpPr>
        <p:spPr>
          <a:xfrm>
            <a:off x="652629" y="6519145"/>
            <a:ext cx="8104259"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(Pernoctaciones).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3" name="Rounded Rectangle 12"/>
          <p:cNvSpPr/>
          <p:nvPr/>
        </p:nvSpPr>
        <p:spPr bwMode="auto">
          <a:xfrm>
            <a:off x="603396" y="1829024"/>
            <a:ext cx="8754726" cy="310568"/>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Pernoctaciones internacionales por categoría de alojamiento en Quito</a:t>
            </a:r>
          </a:p>
          <a:p>
            <a:pPr algn="ctr" defTabSz="914400" fontAlgn="base">
              <a:lnSpc>
                <a:spcPct val="106000"/>
              </a:lnSpc>
              <a:spcBef>
                <a:spcPct val="0"/>
              </a:spcBef>
              <a:spcAft>
                <a:spcPct val="0"/>
              </a:spcAft>
            </a:pPr>
            <a:r>
              <a:rPr lang="es-ES" sz="1050" b="1" dirty="0" smtClean="0">
                <a:solidFill>
                  <a:srgbClr val="FFFFFF"/>
                </a:solidFill>
              </a:rPr>
              <a:t>(% y miles), 2006-2015</a:t>
            </a: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100</a:t>
            </a:fld>
            <a:endParaRPr lang="es-ES" dirty="0">
              <a:solidFill>
                <a:srgbClr val="002776"/>
              </a:solidFill>
            </a:endParaRPr>
          </a:p>
        </p:txBody>
      </p:sp>
      <p:sp>
        <p:nvSpPr>
          <p:cNvPr id="47" name="Content Placeholder 5"/>
          <p:cNvSpPr txBox="1">
            <a:spLocks/>
          </p:cNvSpPr>
          <p:nvPr/>
        </p:nvSpPr>
        <p:spPr bwMode="auto">
          <a:xfrm>
            <a:off x="327228" y="851366"/>
            <a:ext cx="9198953" cy="53137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300"/>
              </a:spcAft>
            </a:pPr>
            <a:r>
              <a:rPr lang="es-ES" sz="1200" dirty="0" smtClean="0">
                <a:solidFill>
                  <a:srgbClr val="002060"/>
                </a:solidFill>
              </a:rPr>
              <a:t>Al año 2015, del total de las pernoctaciones de turistas internacionales en Quito, las hechas en alojamiento de lujo mantienen su participación sin variaciones importantes, rondando siempre alrededor del 50%. Las pernoctaciones en categoría primera, ha manifestado un aumento en su cuota pasando del 24% en 2006 al entorno de 33% en 2015. Por ultimo, se encuentran las pernoctaciones en segunda categoría con una participación del 17% y un crecimiento compuesto del 5.75%. 	</a:t>
            </a:r>
          </a:p>
          <a:p>
            <a:pPr algn="just" defTabSz="913965" fontAlgn="auto">
              <a:spcBef>
                <a:spcPts val="0"/>
              </a:spcBef>
              <a:spcAft>
                <a:spcPts val="300"/>
              </a:spcAft>
            </a:pPr>
            <a:r>
              <a:rPr lang="es-ES" sz="1200" dirty="0" smtClean="0">
                <a:solidFill>
                  <a:srgbClr val="002060"/>
                </a:solidFill>
              </a:rPr>
              <a:t> </a:t>
            </a:r>
          </a:p>
        </p:txBody>
      </p:sp>
      <p:pic>
        <p:nvPicPr>
          <p:cNvPr id="3" name="Picture 2"/>
          <p:cNvPicPr>
            <a:picLocks noChangeAspect="1"/>
          </p:cNvPicPr>
          <p:nvPr/>
        </p:nvPicPr>
        <p:blipFill>
          <a:blip r:embed="rId3"/>
          <a:stretch>
            <a:fillRect/>
          </a:stretch>
        </p:blipFill>
        <p:spPr>
          <a:xfrm>
            <a:off x="450203" y="2139591"/>
            <a:ext cx="8907919" cy="4349255"/>
          </a:xfrm>
          <a:prstGeom prst="rect">
            <a:avLst/>
          </a:prstGeom>
        </p:spPr>
      </p:pic>
    </p:spTree>
    <p:extLst>
      <p:ext uri="{BB962C8B-B14F-4D97-AF65-F5344CB8AC3E}">
        <p14:creationId xmlns:p14="http://schemas.microsoft.com/office/powerpoint/2010/main" val="2068673159"/>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Pernoctaciones por grupo de alojamiento en Quito (ii/iii)</a:t>
            </a:r>
            <a:endParaRPr lang="es-ES" sz="1400" i="1" dirty="0">
              <a:solidFill>
                <a:srgbClr val="00B0F0"/>
              </a:solidFill>
              <a:cs typeface="Arial" charset="0"/>
            </a:endParaRPr>
          </a:p>
        </p:txBody>
      </p:sp>
      <p:sp>
        <p:nvSpPr>
          <p:cNvPr id="14" name="Rounded Rectangle 13"/>
          <p:cNvSpPr/>
          <p:nvPr/>
        </p:nvSpPr>
        <p:spPr bwMode="auto">
          <a:xfrm>
            <a:off x="463664" y="1807347"/>
            <a:ext cx="8754726" cy="3197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Pernoctaciones internacionales por grupo de alojamiento en Quito (% y miles), 2006-2015</a:t>
            </a:r>
            <a:endParaRPr lang="es-ES" sz="1050" b="1" dirty="0">
              <a:solidFill>
                <a:srgbClr val="FFFFFF"/>
              </a:solidFill>
            </a:endParaRP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101</a:t>
            </a:fld>
            <a:endParaRPr lang="es-ES" dirty="0">
              <a:solidFill>
                <a:srgbClr val="002776"/>
              </a:solidFill>
            </a:endParaRPr>
          </a:p>
        </p:txBody>
      </p:sp>
      <p:sp>
        <p:nvSpPr>
          <p:cNvPr id="42" name="Content Placeholder 5"/>
          <p:cNvSpPr txBox="1">
            <a:spLocks/>
          </p:cNvSpPr>
          <p:nvPr/>
        </p:nvSpPr>
        <p:spPr bwMode="auto">
          <a:xfrm>
            <a:off x="344488" y="886261"/>
            <a:ext cx="9198953" cy="53137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300"/>
              </a:spcAft>
            </a:pPr>
            <a:r>
              <a:rPr lang="es-ES" sz="1200" dirty="0" smtClean="0">
                <a:solidFill>
                  <a:srgbClr val="002060"/>
                </a:solidFill>
              </a:rPr>
              <a:t>Las pernoctaciones en hoteles y hostales han crecido a ritmo similar, en torno al 6.30%. Al 2015, la participación de pernoctaciones en hoteles es del 76% con respecto al total, mientras que las pernoctaciones en hostales es menor, con el 24%.</a:t>
            </a:r>
          </a:p>
        </p:txBody>
      </p:sp>
      <p:sp>
        <p:nvSpPr>
          <p:cNvPr id="24" name="Slide Number Placeholder 1"/>
          <p:cNvSpPr txBox="1">
            <a:spLocks/>
          </p:cNvSpPr>
          <p:nvPr/>
        </p:nvSpPr>
        <p:spPr>
          <a:xfrm>
            <a:off x="652629" y="6519145"/>
            <a:ext cx="8104259"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(Pernoctaciones).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pic>
        <p:nvPicPr>
          <p:cNvPr id="3" name="Picture 2"/>
          <p:cNvPicPr>
            <a:picLocks noChangeAspect="1"/>
          </p:cNvPicPr>
          <p:nvPr/>
        </p:nvPicPr>
        <p:blipFill>
          <a:blip r:embed="rId3"/>
          <a:stretch>
            <a:fillRect/>
          </a:stretch>
        </p:blipFill>
        <p:spPr>
          <a:xfrm>
            <a:off x="463664" y="2162044"/>
            <a:ext cx="8754726" cy="4184951"/>
          </a:xfrm>
          <a:prstGeom prst="rect">
            <a:avLst/>
          </a:prstGeom>
        </p:spPr>
      </p:pic>
    </p:spTree>
    <p:extLst>
      <p:ext uri="{BB962C8B-B14F-4D97-AF65-F5344CB8AC3E}">
        <p14:creationId xmlns:p14="http://schemas.microsoft.com/office/powerpoint/2010/main" val="1941528470"/>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23712" y="63909"/>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Pernoctaciones por tipo de alojamiento en Quito (iii/iii)</a:t>
            </a:r>
            <a:endParaRPr lang="es-ES" sz="1400" i="1" dirty="0">
              <a:solidFill>
                <a:srgbClr val="00B0F0"/>
              </a:solidFill>
              <a:cs typeface="Arial" charset="0"/>
            </a:endParaRPr>
          </a:p>
        </p:txBody>
      </p:sp>
      <p:sp>
        <p:nvSpPr>
          <p:cNvPr id="14" name="Rounded Rectangle 13"/>
          <p:cNvSpPr/>
          <p:nvPr/>
        </p:nvSpPr>
        <p:spPr bwMode="auto">
          <a:xfrm>
            <a:off x="457512" y="1454645"/>
            <a:ext cx="8754726" cy="3197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Pernoctaciones internacionales por tipo de alojamiento en Quito (% y miles), 2006-2015</a:t>
            </a:r>
            <a:endParaRPr lang="es-ES" sz="1050" b="1" dirty="0">
              <a:solidFill>
                <a:srgbClr val="FFFFFF"/>
              </a:solidFill>
            </a:endParaRP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102</a:t>
            </a:fld>
            <a:endParaRPr lang="es-ES" dirty="0">
              <a:solidFill>
                <a:srgbClr val="002776"/>
              </a:solidFill>
            </a:endParaRPr>
          </a:p>
        </p:txBody>
      </p:sp>
      <p:sp>
        <p:nvSpPr>
          <p:cNvPr id="42" name="Content Placeholder 5"/>
          <p:cNvSpPr txBox="1">
            <a:spLocks/>
          </p:cNvSpPr>
          <p:nvPr/>
        </p:nvSpPr>
        <p:spPr bwMode="auto">
          <a:xfrm>
            <a:off x="323713" y="760762"/>
            <a:ext cx="9083226" cy="57004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300"/>
              </a:spcAft>
            </a:pPr>
            <a:r>
              <a:rPr lang="es-ES" sz="1200" dirty="0" smtClean="0">
                <a:solidFill>
                  <a:srgbClr val="002060"/>
                </a:solidFill>
              </a:rPr>
              <a:t>Las pernoctaciones por tipo de alojamiento  se mantienen concentradas en hoteles y hostales, con menor participación de los otros tipos como apartamentos turísticos y pensiones. No obstante, los apartamentos turísticos no registrados comenzarán a afectar los datos, hasta que se sistematice la manera de contabilizar sus pernoctaciones. </a:t>
            </a:r>
          </a:p>
        </p:txBody>
      </p:sp>
      <p:sp>
        <p:nvSpPr>
          <p:cNvPr id="26" name="Slide Number Placeholder 1"/>
          <p:cNvSpPr txBox="1">
            <a:spLocks/>
          </p:cNvSpPr>
          <p:nvPr/>
        </p:nvSpPr>
        <p:spPr>
          <a:xfrm>
            <a:off x="612838" y="6559259"/>
            <a:ext cx="8104259"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(Pernoctaciones).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22" name="Content Placeholder 5"/>
          <p:cNvSpPr txBox="1">
            <a:spLocks/>
          </p:cNvSpPr>
          <p:nvPr/>
        </p:nvSpPr>
        <p:spPr bwMode="auto">
          <a:xfrm>
            <a:off x="612838" y="6231707"/>
            <a:ext cx="9083226" cy="57004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300"/>
              </a:spcAft>
            </a:pPr>
            <a:r>
              <a:rPr lang="es-ES" sz="800" dirty="0" smtClean="0">
                <a:solidFill>
                  <a:srgbClr val="002060"/>
                </a:solidFill>
              </a:rPr>
              <a:t>Nota: Para </a:t>
            </a:r>
            <a:r>
              <a:rPr lang="es-ES" sz="800" dirty="0">
                <a:solidFill>
                  <a:srgbClr val="002060"/>
                </a:solidFill>
              </a:rPr>
              <a:t>el análisis se definieron los siguientes tipos de alojamiento: para el tipo Hoteles se agrupo Hotel, Hotel Residencia y Hotel Apartamento, para el tipo Hostal se agrupo Hostales y Hostales </a:t>
            </a:r>
            <a:r>
              <a:rPr lang="es-ES" sz="800" dirty="0" smtClean="0">
                <a:solidFill>
                  <a:srgbClr val="002060"/>
                </a:solidFill>
              </a:rPr>
              <a:t>   residencia</a:t>
            </a:r>
            <a:r>
              <a:rPr lang="es-ES" sz="800" dirty="0">
                <a:solidFill>
                  <a:srgbClr val="002060"/>
                </a:solidFill>
              </a:rPr>
              <a:t>, y por último los tipos apartamento turístico y pensión se mantuvieron igual.</a:t>
            </a:r>
          </a:p>
          <a:p>
            <a:pPr algn="just" defTabSz="913965" fontAlgn="auto">
              <a:spcBef>
                <a:spcPts val="0"/>
              </a:spcBef>
              <a:spcAft>
                <a:spcPts val="300"/>
              </a:spcAft>
            </a:pPr>
            <a:endParaRPr lang="es-ES" sz="1100" dirty="0" smtClean="0">
              <a:solidFill>
                <a:srgbClr val="002060"/>
              </a:solidFill>
            </a:endParaRPr>
          </a:p>
        </p:txBody>
      </p:sp>
      <p:pic>
        <p:nvPicPr>
          <p:cNvPr id="4" name="Picture 3"/>
          <p:cNvPicPr>
            <a:picLocks noChangeAspect="1"/>
          </p:cNvPicPr>
          <p:nvPr/>
        </p:nvPicPr>
        <p:blipFill>
          <a:blip r:embed="rId3"/>
          <a:stretch>
            <a:fillRect/>
          </a:stretch>
        </p:blipFill>
        <p:spPr>
          <a:xfrm>
            <a:off x="457512" y="1905000"/>
            <a:ext cx="8754726" cy="4205528"/>
          </a:xfrm>
          <a:prstGeom prst="rect">
            <a:avLst/>
          </a:prstGeom>
        </p:spPr>
      </p:pic>
    </p:spTree>
    <p:extLst>
      <p:ext uri="{BB962C8B-B14F-4D97-AF65-F5344CB8AC3E}">
        <p14:creationId xmlns:p14="http://schemas.microsoft.com/office/powerpoint/2010/main" val="4238452841"/>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1.5.8  </a:t>
            </a:r>
            <a:r>
              <a:rPr lang="es-ES" sz="2800" dirty="0" smtClean="0">
                <a:solidFill>
                  <a:srgbClr val="FFFFFF"/>
                </a:solidFill>
              </a:rPr>
              <a:t>Estancia promedio de los Turistas en Quito y la región.</a:t>
            </a:r>
            <a:endParaRPr lang="es-ES" sz="2800" i="1" dirty="0">
              <a:solidFill>
                <a:srgbClr val="FFFFFF"/>
              </a:solidFill>
            </a:endParaRPr>
          </a:p>
        </p:txBody>
      </p:sp>
    </p:spTree>
    <p:extLst>
      <p:ext uri="{BB962C8B-B14F-4D97-AF65-F5344CB8AC3E}">
        <p14:creationId xmlns:p14="http://schemas.microsoft.com/office/powerpoint/2010/main" val="25343193"/>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0491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Estancia Promedio del mercado internacional por categoría en Quito (i/i)</a:t>
            </a:r>
            <a:endParaRPr lang="es-ES" sz="1400" i="1" dirty="0">
              <a:solidFill>
                <a:srgbClr val="00B0F0"/>
              </a:solidFill>
              <a:cs typeface="Arial" charset="0"/>
            </a:endParaRPr>
          </a:p>
        </p:txBody>
      </p:sp>
      <p:sp>
        <p:nvSpPr>
          <p:cNvPr id="14" name="Rounded Rectangle 13"/>
          <p:cNvSpPr/>
          <p:nvPr/>
        </p:nvSpPr>
        <p:spPr bwMode="auto">
          <a:xfrm>
            <a:off x="394355" y="1676002"/>
            <a:ext cx="9074154" cy="284793"/>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kern="0" dirty="0" smtClean="0">
                <a:solidFill>
                  <a:srgbClr val="FFFFFF"/>
                </a:solidFill>
              </a:rPr>
              <a:t>Estancia Promedio del mercado internacional</a:t>
            </a:r>
            <a:r>
              <a:rPr lang="es-ES" sz="1050" b="1" kern="0" dirty="0">
                <a:solidFill>
                  <a:srgbClr val="FFFFFF"/>
                </a:solidFill>
              </a:rPr>
              <a:t> </a:t>
            </a:r>
            <a:r>
              <a:rPr lang="es-ES" sz="1050" b="1" kern="0" dirty="0" smtClean="0">
                <a:solidFill>
                  <a:srgbClr val="FFFFFF"/>
                </a:solidFill>
              </a:rPr>
              <a:t>en Quito por categoría de alojamiento (días), 2006-2015</a:t>
            </a:r>
          </a:p>
        </p:txBody>
      </p:sp>
      <p:sp>
        <p:nvSpPr>
          <p:cNvPr id="8" name="TextBox 7"/>
          <p:cNvSpPr txBox="1"/>
          <p:nvPr/>
        </p:nvSpPr>
        <p:spPr>
          <a:xfrm>
            <a:off x="437005" y="1960795"/>
            <a:ext cx="2417277" cy="430833"/>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060"/>
                </a:solidFill>
              </a:rPr>
              <a:t>TACC 2006-15: +0,3%</a:t>
            </a:r>
          </a:p>
          <a:p>
            <a:pPr defTabSz="914400">
              <a:defRPr/>
            </a:pPr>
            <a:r>
              <a:rPr lang="es-ES" sz="1100" b="1" i="1" kern="0" dirty="0" smtClean="0">
                <a:solidFill>
                  <a:srgbClr val="000000">
                    <a:lumMod val="75000"/>
                    <a:lumOff val="25000"/>
                  </a:srgbClr>
                </a:solidFill>
              </a:rPr>
              <a:t>	</a:t>
            </a:r>
          </a:p>
        </p:txBody>
      </p:sp>
      <p:sp>
        <p:nvSpPr>
          <p:cNvPr id="18" name="TextBox 17"/>
          <p:cNvSpPr txBox="1"/>
          <p:nvPr/>
        </p:nvSpPr>
        <p:spPr>
          <a:xfrm>
            <a:off x="429711" y="3359876"/>
            <a:ext cx="2417277" cy="430833"/>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060"/>
                </a:solidFill>
              </a:rPr>
              <a:t>TACC 2006-15: -1,8%</a:t>
            </a:r>
          </a:p>
          <a:p>
            <a:pPr defTabSz="914400">
              <a:defRPr/>
            </a:pPr>
            <a:r>
              <a:rPr lang="es-ES" sz="1100" b="1" i="1" kern="0" dirty="0" smtClean="0">
                <a:solidFill>
                  <a:srgbClr val="000000">
                    <a:lumMod val="75000"/>
                    <a:lumOff val="25000"/>
                  </a:srgbClr>
                </a:solidFill>
              </a:rPr>
              <a:t>	</a:t>
            </a:r>
          </a:p>
        </p:txBody>
      </p:sp>
      <p:sp>
        <p:nvSpPr>
          <p:cNvPr id="19" name="TextBox 18"/>
          <p:cNvSpPr txBox="1"/>
          <p:nvPr/>
        </p:nvSpPr>
        <p:spPr>
          <a:xfrm>
            <a:off x="437006" y="4771363"/>
            <a:ext cx="2417277" cy="430833"/>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060"/>
                </a:solidFill>
              </a:rPr>
              <a:t>TACC 2006-15: +0,1%</a:t>
            </a:r>
          </a:p>
          <a:p>
            <a:pPr defTabSz="914400">
              <a:defRPr/>
            </a:pPr>
            <a:r>
              <a:rPr lang="es-ES" sz="1100" b="1" i="1" kern="0" dirty="0" smtClean="0">
                <a:solidFill>
                  <a:srgbClr val="000000">
                    <a:lumMod val="75000"/>
                    <a:lumOff val="25000"/>
                  </a:srgbClr>
                </a:solidFill>
              </a:rPr>
              <a:t>	</a:t>
            </a:r>
          </a:p>
        </p:txBody>
      </p:sp>
      <p:pic>
        <p:nvPicPr>
          <p:cNvPr id="2" name="Picture 1"/>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394355" y="1953675"/>
            <a:ext cx="8974420" cy="1468555"/>
          </a:xfrm>
          <a:prstGeom prst="rect">
            <a:avLst/>
          </a:prstGeom>
        </p:spPr>
      </p:pic>
      <p:pic>
        <p:nvPicPr>
          <p:cNvPr id="3" name="Picture 2"/>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361260" y="3322334"/>
            <a:ext cx="8957648" cy="1540080"/>
          </a:xfrm>
          <a:prstGeom prst="rect">
            <a:avLst/>
          </a:prstGeom>
        </p:spPr>
      </p:pic>
      <p:pic>
        <p:nvPicPr>
          <p:cNvPr id="5" name="Picture 4"/>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361260" y="4852810"/>
            <a:ext cx="8901234" cy="1457902"/>
          </a:xfrm>
          <a:prstGeom prst="rect">
            <a:avLst/>
          </a:prstGeom>
        </p:spPr>
      </p:pic>
      <p:sp>
        <p:nvSpPr>
          <p:cNvPr id="7" name="Slide Number Placeholder 6"/>
          <p:cNvSpPr>
            <a:spLocks noGrp="1"/>
          </p:cNvSpPr>
          <p:nvPr>
            <p:ph type="sldNum" sz="quarter" idx="10"/>
          </p:nvPr>
        </p:nvSpPr>
        <p:spPr/>
        <p:txBody>
          <a:bodyPr/>
          <a:lstStyle/>
          <a:p>
            <a:fld id="{20A7A354-C5FB-4D1E-BE75-5A939ED93F75}" type="slidenum">
              <a:rPr lang="es-ES" smtClean="0">
                <a:solidFill>
                  <a:srgbClr val="002776"/>
                </a:solidFill>
              </a:rPr>
              <a:pPr/>
              <a:t>104</a:t>
            </a:fld>
            <a:endParaRPr lang="es-ES" dirty="0">
              <a:solidFill>
                <a:srgbClr val="002776"/>
              </a:solidFill>
            </a:endParaRPr>
          </a:p>
        </p:txBody>
      </p:sp>
      <p:sp>
        <p:nvSpPr>
          <p:cNvPr id="13" name="Content Placeholder 5"/>
          <p:cNvSpPr txBox="1">
            <a:spLocks/>
          </p:cNvSpPr>
          <p:nvPr/>
        </p:nvSpPr>
        <p:spPr bwMode="auto">
          <a:xfrm>
            <a:off x="321145" y="891574"/>
            <a:ext cx="9198953" cy="53137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En cuanto a la estancia promedio por categoría en Quito,  la categoría de lujo demuestra un mayor crecimiento compuesto durante el periodo de estudio que comprende (2006-2015) de 0.3% con estancias promedio de 1.69 días. La categoría de primera clase muestra un ligero decrecimiento en -1.8% con un promedio de 1.64 días y por último la segunda clase muestra un crecimiento compuesto de 0.1% con una estancia en promedio de 1.64 días. </a:t>
            </a:r>
          </a:p>
        </p:txBody>
      </p:sp>
      <p:sp>
        <p:nvSpPr>
          <p:cNvPr id="16" name="Slide Number Placeholder 1"/>
          <p:cNvSpPr txBox="1">
            <a:spLocks/>
          </p:cNvSpPr>
          <p:nvPr/>
        </p:nvSpPr>
        <p:spPr>
          <a:xfrm>
            <a:off x="344488" y="6392159"/>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sp>
        <p:nvSpPr>
          <p:cNvPr id="17" name="Slide Number Placeholder 1"/>
          <p:cNvSpPr txBox="1">
            <a:spLocks/>
          </p:cNvSpPr>
          <p:nvPr/>
        </p:nvSpPr>
        <p:spPr>
          <a:xfrm>
            <a:off x="652629" y="6519145"/>
            <a:ext cx="8104259"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(Estancia Promedio).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Tree>
    <p:extLst>
      <p:ext uri="{BB962C8B-B14F-4D97-AF65-F5344CB8AC3E}">
        <p14:creationId xmlns:p14="http://schemas.microsoft.com/office/powerpoint/2010/main" val="3766117504"/>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Estancia </a:t>
            </a:r>
            <a:r>
              <a:rPr lang="es-ES" sz="2000" b="1" dirty="0">
                <a:solidFill>
                  <a:srgbClr val="00B0F0"/>
                </a:solidFill>
                <a:cs typeface="Arial" charset="0"/>
              </a:rPr>
              <a:t>Promedio </a:t>
            </a:r>
            <a:r>
              <a:rPr lang="es-ES" sz="2000" b="1" dirty="0" smtClean="0">
                <a:solidFill>
                  <a:srgbClr val="00B0F0"/>
                </a:solidFill>
                <a:cs typeface="Arial" charset="0"/>
              </a:rPr>
              <a:t>por categoría y grupo de alojamiento en Quito (i/iii)</a:t>
            </a:r>
            <a:endParaRPr lang="es-ES" sz="1400" i="1" dirty="0">
              <a:solidFill>
                <a:srgbClr val="00B0F0"/>
              </a:solidFill>
              <a:cs typeface="Arial" charset="0"/>
            </a:endParaRPr>
          </a:p>
        </p:txBody>
      </p:sp>
      <p:sp>
        <p:nvSpPr>
          <p:cNvPr id="14" name="Rounded Rectangle 13"/>
          <p:cNvSpPr/>
          <p:nvPr/>
        </p:nvSpPr>
        <p:spPr bwMode="auto">
          <a:xfrm>
            <a:off x="303073" y="1511277"/>
            <a:ext cx="9217025" cy="316838"/>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kern="0" dirty="0" smtClean="0">
                <a:solidFill>
                  <a:srgbClr val="FFFFFF"/>
                </a:solidFill>
              </a:rPr>
              <a:t>Estancia Promedio del mercado Internacional por categoría  y grupo de alojamiento de Hoteles de lujo en Quito (días), 2006-2015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105</a:t>
            </a:fld>
            <a:endParaRPr lang="es-ES" dirty="0">
              <a:solidFill>
                <a:srgbClr val="002776"/>
              </a:solidFill>
            </a:endParaRPr>
          </a:p>
        </p:txBody>
      </p:sp>
      <p:sp>
        <p:nvSpPr>
          <p:cNvPr id="10" name="Content Placeholder 5"/>
          <p:cNvSpPr txBox="1">
            <a:spLocks/>
          </p:cNvSpPr>
          <p:nvPr/>
        </p:nvSpPr>
        <p:spPr bwMode="auto">
          <a:xfrm>
            <a:off x="321145" y="929451"/>
            <a:ext cx="9198953" cy="24203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Centrando el análisis en la categoría de lujo específicamente a Hoteles, </a:t>
            </a:r>
            <a:r>
              <a:rPr lang="es-ES" sz="1200" dirty="0">
                <a:solidFill>
                  <a:srgbClr val="002060"/>
                </a:solidFill>
              </a:rPr>
              <a:t>d</a:t>
            </a:r>
            <a:r>
              <a:rPr lang="es-ES" sz="1200" dirty="0" smtClean="0">
                <a:solidFill>
                  <a:srgbClr val="002060"/>
                </a:solidFill>
              </a:rPr>
              <a:t>urante el periodo de estudio que comprende 2006 - 2015, la estancia del turista que visitó Quito mantuvo un crecimiento compuesto del 0.7%, con un promedio de estancia de 1.70 días.</a:t>
            </a:r>
          </a:p>
        </p:txBody>
      </p:sp>
      <p:sp>
        <p:nvSpPr>
          <p:cNvPr id="11" name="Slide Number Placeholder 1"/>
          <p:cNvSpPr txBox="1">
            <a:spLocks/>
          </p:cNvSpPr>
          <p:nvPr/>
        </p:nvSpPr>
        <p:spPr>
          <a:xfrm>
            <a:off x="636442" y="6577102"/>
            <a:ext cx="8883656"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(Estancia Promedio).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a:t>
            </a:r>
            <a:r>
              <a:rPr lang="es-ES" i="1" dirty="0" smtClean="0">
                <a:solidFill>
                  <a:srgbClr val="002776"/>
                </a:solidFill>
              </a:rPr>
              <a:t>–</a:t>
            </a:r>
          </a:p>
          <a:p>
            <a:pPr marL="1588" fontAlgn="base">
              <a:lnSpc>
                <a:spcPct val="100000"/>
              </a:lnSpc>
              <a:spcAft>
                <a:spcPct val="0"/>
              </a:spcAft>
              <a:buClr>
                <a:srgbClr val="000000"/>
              </a:buClr>
            </a:pPr>
            <a:r>
              <a:rPr lang="es-ES" i="1" dirty="0" smtClean="0">
                <a:solidFill>
                  <a:srgbClr val="002776"/>
                </a:solidFill>
              </a:rPr>
              <a:t>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2" name="Slide Number Placeholder 1"/>
          <p:cNvSpPr txBox="1">
            <a:spLocks/>
          </p:cNvSpPr>
          <p:nvPr/>
        </p:nvSpPr>
        <p:spPr>
          <a:xfrm>
            <a:off x="416014" y="6335083"/>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pic>
        <p:nvPicPr>
          <p:cNvPr id="4" name="Picture 3"/>
          <p:cNvPicPr>
            <a:picLocks noChangeAspect="1"/>
          </p:cNvPicPr>
          <p:nvPr/>
        </p:nvPicPr>
        <p:blipFill>
          <a:blip r:embed="rId3"/>
          <a:stretch>
            <a:fillRect/>
          </a:stretch>
        </p:blipFill>
        <p:spPr>
          <a:xfrm>
            <a:off x="344488" y="1914524"/>
            <a:ext cx="9175610" cy="4299311"/>
          </a:xfrm>
          <a:prstGeom prst="rect">
            <a:avLst/>
          </a:prstGeom>
        </p:spPr>
      </p:pic>
    </p:spTree>
    <p:extLst>
      <p:ext uri="{BB962C8B-B14F-4D97-AF65-F5344CB8AC3E}">
        <p14:creationId xmlns:p14="http://schemas.microsoft.com/office/powerpoint/2010/main" val="2850259983"/>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106</a:t>
            </a:fld>
            <a:endParaRPr lang="es-ES" dirty="0">
              <a:solidFill>
                <a:srgbClr val="002776"/>
              </a:solidFill>
            </a:endParaRPr>
          </a:p>
        </p:txBody>
      </p:sp>
      <p:sp>
        <p:nvSpPr>
          <p:cNvPr id="13" name="Content Placeholder 5"/>
          <p:cNvSpPr txBox="1">
            <a:spLocks/>
          </p:cNvSpPr>
          <p:nvPr/>
        </p:nvSpPr>
        <p:spPr bwMode="auto">
          <a:xfrm>
            <a:off x="362560" y="898393"/>
            <a:ext cx="9198953" cy="24203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En cuanto a la categoría de primera clase, </a:t>
            </a:r>
            <a:r>
              <a:rPr lang="es-ES" sz="1200" dirty="0">
                <a:solidFill>
                  <a:srgbClr val="002060"/>
                </a:solidFill>
              </a:rPr>
              <a:t>d</a:t>
            </a:r>
            <a:r>
              <a:rPr lang="es-ES" sz="1200" dirty="0" smtClean="0">
                <a:solidFill>
                  <a:srgbClr val="002060"/>
                </a:solidFill>
              </a:rPr>
              <a:t>urante el periodo de estudio que comprende 2006 </a:t>
            </a:r>
            <a:r>
              <a:rPr lang="es-ES" sz="1200" dirty="0">
                <a:solidFill>
                  <a:srgbClr val="002060"/>
                </a:solidFill>
              </a:rPr>
              <a:t>-</a:t>
            </a:r>
            <a:r>
              <a:rPr lang="es-ES" sz="1200" dirty="0" smtClean="0">
                <a:solidFill>
                  <a:srgbClr val="002060"/>
                </a:solidFill>
              </a:rPr>
              <a:t> 2015, el turista que visitó Quito su estancia promedio en hoteles , hostales y pensiones de primera fue de 1.62, y 1.69 días y con un decrecimiento promedio del 1% y 2% respectivamente.</a:t>
            </a:r>
          </a:p>
        </p:txBody>
      </p:sp>
      <p:sp>
        <p:nvSpPr>
          <p:cNvPr id="15"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Estancia </a:t>
            </a:r>
            <a:r>
              <a:rPr lang="es-ES" sz="2000" b="1" dirty="0">
                <a:solidFill>
                  <a:srgbClr val="00B0F0"/>
                </a:solidFill>
                <a:cs typeface="Arial" charset="0"/>
              </a:rPr>
              <a:t>Promedio </a:t>
            </a:r>
            <a:r>
              <a:rPr lang="es-ES" sz="2000" b="1" dirty="0" smtClean="0">
                <a:solidFill>
                  <a:srgbClr val="00B0F0"/>
                </a:solidFill>
                <a:cs typeface="Arial" charset="0"/>
              </a:rPr>
              <a:t>por grupo y tipo de alojamiento en Quito (ii/ii)</a:t>
            </a:r>
            <a:endParaRPr lang="es-ES" sz="1400" i="1" dirty="0">
              <a:solidFill>
                <a:srgbClr val="00B0F0"/>
              </a:solidFill>
              <a:cs typeface="Arial" charset="0"/>
            </a:endParaRPr>
          </a:p>
        </p:txBody>
      </p:sp>
      <p:sp>
        <p:nvSpPr>
          <p:cNvPr id="16" name="Rounded Rectangle 15"/>
          <p:cNvSpPr/>
          <p:nvPr/>
        </p:nvSpPr>
        <p:spPr bwMode="auto">
          <a:xfrm>
            <a:off x="326766" y="1541108"/>
            <a:ext cx="9217025" cy="372657"/>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kern="0" dirty="0" smtClean="0">
                <a:solidFill>
                  <a:srgbClr val="FFFFFF"/>
                </a:solidFill>
              </a:rPr>
              <a:t>Estancia Promedio del mercado Internacional por categoría y grupo de alojamiento de Hoteles – Hostales y Pensiones de Primera en Quito (días), 2006-2015</a:t>
            </a:r>
          </a:p>
        </p:txBody>
      </p:sp>
      <p:sp>
        <p:nvSpPr>
          <p:cNvPr id="12" name="Slide Number Placeholder 1"/>
          <p:cNvSpPr txBox="1">
            <a:spLocks/>
          </p:cNvSpPr>
          <p:nvPr/>
        </p:nvSpPr>
        <p:spPr>
          <a:xfrm>
            <a:off x="636442" y="6504978"/>
            <a:ext cx="8883656"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(Estancia Promedio).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cs typeface="Arial" charset="0"/>
              </a:rPr>
              <a:t>Quito </a:t>
            </a:r>
            <a:r>
              <a:rPr lang="es-ES" i="1" dirty="0">
                <a:solidFill>
                  <a:srgbClr val="002776"/>
                </a:solidFill>
                <a:cs typeface="Arial" charset="0"/>
              </a:rPr>
              <a:t>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4" name="Slide Number Placeholder 1"/>
          <p:cNvSpPr txBox="1">
            <a:spLocks/>
          </p:cNvSpPr>
          <p:nvPr/>
        </p:nvSpPr>
        <p:spPr>
          <a:xfrm>
            <a:off x="450203" y="6333662"/>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pic>
        <p:nvPicPr>
          <p:cNvPr id="2" name="Picture 1"/>
          <p:cNvPicPr>
            <a:picLocks noChangeAspect="1"/>
          </p:cNvPicPr>
          <p:nvPr/>
        </p:nvPicPr>
        <p:blipFill>
          <a:blip r:embed="rId3"/>
          <a:stretch>
            <a:fillRect/>
          </a:stretch>
        </p:blipFill>
        <p:spPr>
          <a:xfrm>
            <a:off x="316513" y="1923188"/>
            <a:ext cx="9175610" cy="4372377"/>
          </a:xfrm>
          <a:prstGeom prst="rect">
            <a:avLst/>
          </a:prstGeom>
        </p:spPr>
      </p:pic>
    </p:spTree>
    <p:extLst>
      <p:ext uri="{BB962C8B-B14F-4D97-AF65-F5344CB8AC3E}">
        <p14:creationId xmlns:p14="http://schemas.microsoft.com/office/powerpoint/2010/main" val="3145006593"/>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107</a:t>
            </a:fld>
            <a:endParaRPr lang="es-ES" dirty="0">
              <a:solidFill>
                <a:srgbClr val="002776"/>
              </a:solidFill>
            </a:endParaRPr>
          </a:p>
        </p:txBody>
      </p:sp>
      <p:sp>
        <p:nvSpPr>
          <p:cNvPr id="11" name="Content Placeholder 5"/>
          <p:cNvSpPr txBox="1">
            <a:spLocks/>
          </p:cNvSpPr>
          <p:nvPr/>
        </p:nvSpPr>
        <p:spPr bwMode="auto">
          <a:xfrm>
            <a:off x="344487" y="967079"/>
            <a:ext cx="9198953" cy="54755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Por último, en la categoría de segunda clase,  </a:t>
            </a:r>
            <a:r>
              <a:rPr lang="es-ES" sz="1200" dirty="0">
                <a:solidFill>
                  <a:srgbClr val="002060"/>
                </a:solidFill>
              </a:rPr>
              <a:t>d</a:t>
            </a:r>
            <a:r>
              <a:rPr lang="es-ES" sz="1200" dirty="0" smtClean="0">
                <a:solidFill>
                  <a:srgbClr val="002060"/>
                </a:solidFill>
              </a:rPr>
              <a:t>urante el periodo de estudio que comprende 2006 </a:t>
            </a:r>
            <a:r>
              <a:rPr lang="es-ES" sz="1200" dirty="0">
                <a:solidFill>
                  <a:srgbClr val="002060"/>
                </a:solidFill>
              </a:rPr>
              <a:t>-</a:t>
            </a:r>
            <a:r>
              <a:rPr lang="es-ES" sz="1200" dirty="0" smtClean="0">
                <a:solidFill>
                  <a:srgbClr val="002060"/>
                </a:solidFill>
              </a:rPr>
              <a:t> 2015, el turista que visitó Quito, su estadía en hostales y hoteles de segunda en 2015 es de 1.89, y 1.73 días respectivamente, y con un crecimiento casi nulo.</a:t>
            </a:r>
          </a:p>
        </p:txBody>
      </p:sp>
      <p:sp>
        <p:nvSpPr>
          <p:cNvPr id="12" name="Title 1"/>
          <p:cNvSpPr txBox="1">
            <a:spLocks/>
          </p:cNvSpPr>
          <p:nvPr/>
        </p:nvSpPr>
        <p:spPr bwMode="auto">
          <a:xfrm>
            <a:off x="344488" y="260648"/>
            <a:ext cx="9433048"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Estancia </a:t>
            </a:r>
            <a:r>
              <a:rPr lang="es-ES" sz="2000" b="1" dirty="0">
                <a:solidFill>
                  <a:srgbClr val="00B0F0"/>
                </a:solidFill>
                <a:cs typeface="Arial" charset="0"/>
              </a:rPr>
              <a:t>Promedio </a:t>
            </a:r>
            <a:r>
              <a:rPr lang="es-ES" sz="2000" b="1" dirty="0" smtClean="0">
                <a:solidFill>
                  <a:srgbClr val="00B0F0"/>
                </a:solidFill>
                <a:cs typeface="Arial" charset="0"/>
              </a:rPr>
              <a:t>por categoría y grupo de alojamiento en Quito (iii/iii)</a:t>
            </a:r>
            <a:endParaRPr lang="es-ES" sz="1400" i="1" dirty="0">
              <a:solidFill>
                <a:srgbClr val="00B0F0"/>
              </a:solidFill>
              <a:cs typeface="Arial" charset="0"/>
            </a:endParaRPr>
          </a:p>
        </p:txBody>
      </p:sp>
      <p:sp>
        <p:nvSpPr>
          <p:cNvPr id="13" name="Rounded Rectangle 12"/>
          <p:cNvSpPr/>
          <p:nvPr/>
        </p:nvSpPr>
        <p:spPr bwMode="auto">
          <a:xfrm>
            <a:off x="309302" y="1514637"/>
            <a:ext cx="9217025" cy="403156"/>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kern="0" dirty="0" smtClean="0">
                <a:solidFill>
                  <a:srgbClr val="FFFFFF"/>
                </a:solidFill>
              </a:rPr>
              <a:t>Estancia Promedio del mercado Internacional por categoría y grupo de alojamiento de Hoteles, hostales y pensiones de segunda en Quito (días), 2006-2015</a:t>
            </a:r>
          </a:p>
        </p:txBody>
      </p:sp>
      <p:sp>
        <p:nvSpPr>
          <p:cNvPr id="14" name="Slide Number Placeholder 1"/>
          <p:cNvSpPr txBox="1">
            <a:spLocks/>
          </p:cNvSpPr>
          <p:nvPr/>
        </p:nvSpPr>
        <p:spPr>
          <a:xfrm>
            <a:off x="636442" y="6504978"/>
            <a:ext cx="8883656"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(Estancia Promedio).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cs typeface="Arial" charset="0"/>
              </a:rPr>
              <a:t>Quito </a:t>
            </a:r>
            <a:r>
              <a:rPr lang="es-ES" i="1" dirty="0">
                <a:solidFill>
                  <a:srgbClr val="002776"/>
                </a:solidFill>
                <a:cs typeface="Arial" charset="0"/>
              </a:rPr>
              <a:t>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6" name="Slide Number Placeholder 1"/>
          <p:cNvSpPr txBox="1">
            <a:spLocks/>
          </p:cNvSpPr>
          <p:nvPr/>
        </p:nvSpPr>
        <p:spPr>
          <a:xfrm>
            <a:off x="450203" y="6333662"/>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pic>
        <p:nvPicPr>
          <p:cNvPr id="2" name="Picture 1"/>
          <p:cNvPicPr>
            <a:picLocks noChangeAspect="1"/>
          </p:cNvPicPr>
          <p:nvPr/>
        </p:nvPicPr>
        <p:blipFill>
          <a:blip r:embed="rId3"/>
          <a:stretch>
            <a:fillRect/>
          </a:stretch>
        </p:blipFill>
        <p:spPr>
          <a:xfrm>
            <a:off x="344487" y="1960159"/>
            <a:ext cx="9175611" cy="4404293"/>
          </a:xfrm>
          <a:prstGeom prst="rect">
            <a:avLst/>
          </a:prstGeom>
        </p:spPr>
      </p:pic>
    </p:spTree>
    <p:extLst>
      <p:ext uri="{BB962C8B-B14F-4D97-AF65-F5344CB8AC3E}">
        <p14:creationId xmlns:p14="http://schemas.microsoft.com/office/powerpoint/2010/main" val="371850674"/>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108</a:t>
            </a:fld>
            <a:endParaRPr lang="es-ES" dirty="0">
              <a:solidFill>
                <a:srgbClr val="002776"/>
              </a:solidFill>
            </a:endParaRPr>
          </a:p>
        </p:txBody>
      </p:sp>
      <p:sp>
        <p:nvSpPr>
          <p:cNvPr id="12" name="Title 1"/>
          <p:cNvSpPr txBox="1">
            <a:spLocks/>
          </p:cNvSpPr>
          <p:nvPr/>
        </p:nvSpPr>
        <p:spPr bwMode="auto">
          <a:xfrm>
            <a:off x="234175" y="232574"/>
            <a:ext cx="990600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   Cifras </a:t>
            </a:r>
            <a:r>
              <a:rPr lang="es-ES" b="1" dirty="0">
                <a:solidFill>
                  <a:srgbClr val="002060"/>
                </a:solidFill>
                <a:cs typeface="Arial" charset="0"/>
              </a:rPr>
              <a:t>y datos de turismo en </a:t>
            </a:r>
            <a:r>
              <a:rPr lang="es-ES" b="1" dirty="0" smtClean="0">
                <a:solidFill>
                  <a:srgbClr val="002060"/>
                </a:solidFill>
                <a:cs typeface="Arial" charset="0"/>
              </a:rPr>
              <a:t>Quito y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    Estancia Promedio total de Quito vs la región </a:t>
            </a:r>
            <a:r>
              <a:rPr lang="es-ES" sz="1400" b="1" dirty="0">
                <a:solidFill>
                  <a:srgbClr val="00B0F0"/>
                </a:solidFill>
                <a:cs typeface="Arial" charset="0"/>
              </a:rPr>
              <a:t>(</a:t>
            </a:r>
            <a:r>
              <a:rPr lang="es-ES" sz="1400" b="1" dirty="0" smtClean="0">
                <a:solidFill>
                  <a:srgbClr val="00B0F0"/>
                </a:solidFill>
                <a:cs typeface="Arial" charset="0"/>
              </a:rPr>
              <a:t>i/i)</a:t>
            </a:r>
            <a:endParaRPr lang="es-ES" sz="1400" i="1" dirty="0">
              <a:solidFill>
                <a:srgbClr val="00B0F0"/>
              </a:solidFill>
              <a:cs typeface="Arial" charset="0"/>
            </a:endParaRPr>
          </a:p>
        </p:txBody>
      </p:sp>
      <p:sp>
        <p:nvSpPr>
          <p:cNvPr id="13" name="Rounded Rectangle 12"/>
          <p:cNvSpPr/>
          <p:nvPr/>
        </p:nvSpPr>
        <p:spPr bwMode="auto">
          <a:xfrm>
            <a:off x="436711" y="1741729"/>
            <a:ext cx="9217025" cy="316838"/>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kern="0" dirty="0" smtClean="0">
                <a:solidFill>
                  <a:srgbClr val="FFFFFF"/>
                </a:solidFill>
              </a:rPr>
              <a:t>Estancia promedio total de Quito vs Ciudades Competidoras de la Región (2008-2015)  </a:t>
            </a:r>
          </a:p>
        </p:txBody>
      </p:sp>
      <p:sp>
        <p:nvSpPr>
          <p:cNvPr id="14" name="Slide Number Placeholder 1"/>
          <p:cNvSpPr txBox="1">
            <a:spLocks/>
          </p:cNvSpPr>
          <p:nvPr/>
        </p:nvSpPr>
        <p:spPr>
          <a:xfrm>
            <a:off x="603395" y="6205664"/>
            <a:ext cx="8883656" cy="818122"/>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Fuente: Buenos Aires – Argentina: Instituto Nacional de Estadísticas y Censo (INDEC) - Encuesta de Ocupación Hotelera - </a:t>
            </a:r>
            <a:r>
              <a:rPr lang="es-ES" i="1" dirty="0" err="1" smtClean="0">
                <a:solidFill>
                  <a:srgbClr val="002776"/>
                </a:solidFill>
              </a:rPr>
              <a:t>Pdf</a:t>
            </a:r>
            <a:endParaRPr lang="es-ES" i="1" dirty="0" smtClean="0">
              <a:solidFill>
                <a:srgbClr val="002776"/>
              </a:solidFill>
            </a:endParaRPr>
          </a:p>
          <a:p>
            <a:pPr marL="1588" fontAlgn="base">
              <a:lnSpc>
                <a:spcPct val="100000"/>
              </a:lnSpc>
              <a:spcAft>
                <a:spcPct val="0"/>
              </a:spcAft>
              <a:buClr>
                <a:srgbClr val="000000"/>
              </a:buClr>
            </a:pPr>
            <a:r>
              <a:rPr lang="es-ES" i="1" dirty="0" smtClean="0">
                <a:solidFill>
                  <a:srgbClr val="002776"/>
                </a:solidFill>
              </a:rPr>
              <a:t>             México D.F. – México: </a:t>
            </a:r>
            <a:r>
              <a:rPr lang="es-ES" i="1" dirty="0" err="1" smtClean="0">
                <a:solidFill>
                  <a:srgbClr val="002776"/>
                </a:solidFill>
              </a:rPr>
              <a:t>SiiMT</a:t>
            </a:r>
            <a:r>
              <a:rPr lang="es-ES" i="1" dirty="0">
                <a:solidFill>
                  <a:srgbClr val="002776"/>
                </a:solidFill>
              </a:rPr>
              <a:t> </a:t>
            </a:r>
            <a:r>
              <a:rPr lang="es-ES" i="1" dirty="0" smtClean="0">
                <a:solidFill>
                  <a:srgbClr val="002776"/>
                </a:solidFill>
              </a:rPr>
              <a:t> - inteligencia de Mercados – Sector Turístico en México – Reporte de la Actividad Hotelera y Ocupación Hotelera - </a:t>
            </a:r>
            <a:r>
              <a:rPr lang="es-ES" i="1" dirty="0" err="1" smtClean="0">
                <a:solidFill>
                  <a:srgbClr val="002776"/>
                </a:solidFill>
              </a:rPr>
              <a:t>Pdf</a:t>
            </a:r>
            <a:endParaRPr lang="es-ES" i="1" dirty="0" smtClean="0">
              <a:solidFill>
                <a:srgbClr val="002776"/>
              </a:solidFill>
            </a:endParaRPr>
          </a:p>
          <a:p>
            <a:pPr marL="1588" fontAlgn="base">
              <a:lnSpc>
                <a:spcPct val="100000"/>
              </a:lnSpc>
              <a:spcAft>
                <a:spcPct val="0"/>
              </a:spcAft>
              <a:buClr>
                <a:srgbClr val="000000"/>
              </a:buClr>
            </a:pPr>
            <a:r>
              <a:rPr lang="es-ES" i="1" dirty="0" smtClean="0">
                <a:solidFill>
                  <a:srgbClr val="002776"/>
                </a:solidFill>
              </a:rPr>
              <a:t>             Quito – Ecuador: Boletín </a:t>
            </a:r>
            <a:r>
              <a:rPr lang="es-ES" i="1" dirty="0">
                <a:solidFill>
                  <a:srgbClr val="002776"/>
                </a:solidFill>
              </a:rPr>
              <a:t>Hotelero No.115 – Anexo – a Dic 2015 (Estancia Promedio). </a:t>
            </a:r>
            <a:r>
              <a:rPr lang="es-ES" i="1" dirty="0" err="1">
                <a:solidFill>
                  <a:srgbClr val="002776"/>
                </a:solidFill>
              </a:rPr>
              <a:t>Xls</a:t>
            </a:r>
            <a:r>
              <a:rPr lang="es-ES" i="1" dirty="0">
                <a:solidFill>
                  <a:srgbClr val="002776"/>
                </a:solidFill>
              </a:rPr>
              <a:t> -  Sistema Institucional de Indicadores Turísticos – </a:t>
            </a:r>
            <a:r>
              <a:rPr lang="es-ES" i="1" dirty="0" smtClean="0">
                <a:solidFill>
                  <a:srgbClr val="002776"/>
                </a:solidFill>
                <a:cs typeface="Arial" charset="0"/>
              </a:rPr>
              <a:t>Quito Turismo.</a:t>
            </a:r>
          </a:p>
          <a:p>
            <a:pPr marL="1588" fontAlgn="base">
              <a:lnSpc>
                <a:spcPct val="100000"/>
              </a:lnSpc>
              <a:spcAft>
                <a:spcPct val="0"/>
              </a:spcAft>
              <a:buClr>
                <a:srgbClr val="000000"/>
              </a:buClr>
            </a:pPr>
            <a:r>
              <a:rPr lang="es-ES" i="1" dirty="0" smtClean="0">
                <a:solidFill>
                  <a:srgbClr val="002776"/>
                </a:solidFill>
                <a:cs typeface="Arial" charset="0"/>
              </a:rPr>
              <a:t>              </a:t>
            </a:r>
            <a:r>
              <a:rPr lang="es-ES" i="1" dirty="0">
                <a:solidFill>
                  <a:srgbClr val="002776"/>
                </a:solidFill>
              </a:rPr>
              <a:t> Lima – Perú: Ministerio de Comercio Exterior y Turismo (</a:t>
            </a:r>
            <a:r>
              <a:rPr lang="es-ES" i="1" dirty="0" err="1">
                <a:solidFill>
                  <a:srgbClr val="002776"/>
                </a:solidFill>
              </a:rPr>
              <a:t>Miincetur</a:t>
            </a:r>
            <a:r>
              <a:rPr lang="es-ES" i="1" dirty="0">
                <a:solidFill>
                  <a:srgbClr val="002776"/>
                </a:solidFill>
              </a:rPr>
              <a:t>) – Resultados de la Encuesta mensual a Establecimientos de Hospedaje Temporal - </a:t>
            </a:r>
            <a:r>
              <a:rPr lang="es-ES" i="1" dirty="0" err="1">
                <a:solidFill>
                  <a:srgbClr val="002776"/>
                </a:solidFill>
              </a:rPr>
              <a:t>Pdf</a:t>
            </a:r>
            <a:endParaRPr lang="es-ES" i="1" dirty="0">
              <a:solidFill>
                <a:srgbClr val="002776"/>
              </a:solidFill>
            </a:endParaRPr>
          </a:p>
          <a:p>
            <a:pPr marL="1588" fontAlgn="base">
              <a:lnSpc>
                <a:spcPct val="100000"/>
              </a:lnSpc>
              <a:spcAft>
                <a:spcPct val="0"/>
              </a:spcAft>
              <a:buClr>
                <a:srgbClr val="000000"/>
              </a:buClr>
            </a:pPr>
            <a:r>
              <a:rPr lang="es-ES" i="1" dirty="0">
                <a:solidFill>
                  <a:srgbClr val="002776"/>
                </a:solidFill>
              </a:rPr>
              <a:t>             Santiago de Chile – Santiago: Instituto Nacional de Estadísticas - Chile  –Encuesta Mensual de Alojamiento - </a:t>
            </a:r>
            <a:r>
              <a:rPr lang="es-ES" i="1" dirty="0" err="1">
                <a:solidFill>
                  <a:srgbClr val="002776"/>
                </a:solidFill>
              </a:rPr>
              <a:t>Pdf</a:t>
            </a:r>
            <a:r>
              <a:rPr lang="es-ES" i="1" dirty="0">
                <a:solidFill>
                  <a:srgbClr val="002776"/>
                </a:solidFill>
              </a:rPr>
              <a:t>.</a:t>
            </a:r>
            <a:r>
              <a:rPr lang="es-ES" i="1" dirty="0">
                <a:solidFill>
                  <a:srgbClr val="002776"/>
                </a:solidFill>
                <a:cs typeface="Arial" charset="0"/>
              </a:rPr>
              <a:t>	</a:t>
            </a:r>
          </a:p>
          <a:p>
            <a:pPr marL="1588" fontAlgn="base">
              <a:lnSpc>
                <a:spcPct val="100000"/>
              </a:lnSpc>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p>
          <a:p>
            <a:pPr marL="1588" fontAlgn="base">
              <a:lnSpc>
                <a:spcPct val="106000"/>
              </a:lnSpc>
              <a:spcBef>
                <a:spcPct val="40000"/>
              </a:spcBef>
              <a:spcAft>
                <a:spcPct val="0"/>
              </a:spcAft>
              <a:buClr>
                <a:srgbClr val="000000"/>
              </a:buClr>
            </a:pP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9" name="Slide Number Placeholder 1"/>
          <p:cNvSpPr txBox="1">
            <a:spLocks/>
          </p:cNvSpPr>
          <p:nvPr/>
        </p:nvSpPr>
        <p:spPr>
          <a:xfrm>
            <a:off x="583681" y="6552375"/>
            <a:ext cx="8883656" cy="58525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p>
          <a:p>
            <a:pPr marL="1588" fontAlgn="base">
              <a:lnSpc>
                <a:spcPct val="106000"/>
              </a:lnSpc>
              <a:spcBef>
                <a:spcPct val="40000"/>
              </a:spcBef>
              <a:spcAft>
                <a:spcPct val="0"/>
              </a:spcAft>
              <a:buClr>
                <a:srgbClr val="000000"/>
              </a:buClr>
            </a:pP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cs typeface="Arial" charset="0"/>
              </a:rPr>
              <a:t>Quito </a:t>
            </a:r>
            <a:r>
              <a:rPr lang="es-ES" i="1" dirty="0">
                <a:solidFill>
                  <a:srgbClr val="002776"/>
                </a:solidFill>
                <a:cs typeface="Arial" charset="0"/>
              </a:rPr>
              <a:t>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23" name="Slide Number Placeholder 1"/>
          <p:cNvSpPr txBox="1">
            <a:spLocks/>
          </p:cNvSpPr>
          <p:nvPr/>
        </p:nvSpPr>
        <p:spPr>
          <a:xfrm>
            <a:off x="581920" y="5811249"/>
            <a:ext cx="9324080" cy="418662"/>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Nota: No existe información de la estadía promedio de las ciudades de Ecuador como: Guayaquil, y Manta. Esto fue contrastado con el Ministerio de Turismo y el Observatorio de Turismo de Galápagos.</a:t>
            </a:r>
          </a:p>
          <a:p>
            <a:pPr marL="282575" indent="-280988" fontAlgn="base">
              <a:lnSpc>
                <a:spcPct val="100000"/>
              </a:lnSpc>
              <a:spcAft>
                <a:spcPct val="0"/>
              </a:spcAft>
              <a:buClr>
                <a:srgbClr val="000000"/>
              </a:buClr>
            </a:pPr>
            <a:r>
              <a:rPr lang="es-ES" i="1" dirty="0" smtClean="0">
                <a:solidFill>
                  <a:srgbClr val="002776"/>
                </a:solidFill>
              </a:rPr>
              <a:t>          No existe información por categoría o tipo de alojamiento, tampoco por mercado de las ciudades antes mostradas.  No se encontró información de Bogotá – Colombia, Ciudad de Panamá, José – Costa Rica , y Asunción - Paraguay . Solo se encontró información total por Países.</a:t>
            </a:r>
            <a:endParaRPr lang="es-ES" i="1" dirty="0" smtClean="0">
              <a:solidFill>
                <a:srgbClr val="002776"/>
              </a:solidFill>
              <a:cs typeface="Arial" charset="0"/>
            </a:endParaRPr>
          </a:p>
        </p:txBody>
      </p:sp>
      <p:sp>
        <p:nvSpPr>
          <p:cNvPr id="24" name="Content Placeholder 5"/>
          <p:cNvSpPr txBox="1">
            <a:spLocks/>
          </p:cNvSpPr>
          <p:nvPr/>
        </p:nvSpPr>
        <p:spPr bwMode="auto">
          <a:xfrm>
            <a:off x="493518" y="929199"/>
            <a:ext cx="9198953" cy="163570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300"/>
              </a:spcAft>
            </a:pPr>
            <a:r>
              <a:rPr lang="es-ES" sz="1200" dirty="0" smtClean="0">
                <a:solidFill>
                  <a:srgbClr val="002060"/>
                </a:solidFill>
              </a:rPr>
              <a:t>La estancia promedio total en Quito durante el periodo de estudio que comprende 2008 - 2015 es de 1.53 días, con un crecimiento compuesto del 0,6%, siendo la ciudad con mayor crecimiento en comparación con las otras ciudades en análisis. Buenos Aires lidera el tiempo de estadía en la ciudad, junto con Santiago de Chile y México DF. Quito tiene mayor estadía que Lima. </a:t>
            </a:r>
            <a:endParaRPr lang="es-ES" sz="1200" dirty="0">
              <a:solidFill>
                <a:srgbClr val="002060"/>
              </a:solidFill>
            </a:endParaRPr>
          </a:p>
          <a:p>
            <a:pPr marL="171450" indent="-171450" algn="just" defTabSz="913965" fontAlgn="auto">
              <a:spcBef>
                <a:spcPts val="0"/>
              </a:spcBef>
              <a:spcAft>
                <a:spcPts val="300"/>
              </a:spcAft>
              <a:buFont typeface="Arial" panose="020B0604020202020204" pitchFamily="34" charset="0"/>
              <a:buChar char="•"/>
            </a:pPr>
            <a:endParaRPr lang="es-ES" sz="1200" dirty="0" smtClean="0">
              <a:solidFill>
                <a:srgbClr val="002060"/>
              </a:solidFill>
            </a:endParaRPr>
          </a:p>
          <a:p>
            <a:pPr algn="just" defTabSz="913965" fontAlgn="auto">
              <a:spcBef>
                <a:spcPts val="0"/>
              </a:spcBef>
              <a:spcAft>
                <a:spcPts val="300"/>
              </a:spcAft>
            </a:pPr>
            <a:endParaRPr lang="es-ES" sz="1200" dirty="0" smtClean="0">
              <a:solidFill>
                <a:srgbClr val="002060"/>
              </a:solidFill>
            </a:endParaRPr>
          </a:p>
          <a:p>
            <a:pPr algn="just" defTabSz="913965" fontAlgn="auto">
              <a:spcBef>
                <a:spcPts val="0"/>
              </a:spcBef>
              <a:spcAft>
                <a:spcPts val="300"/>
              </a:spcAft>
            </a:pPr>
            <a:endParaRPr lang="es-ES" sz="1200" dirty="0">
              <a:solidFill>
                <a:srgbClr val="002060"/>
              </a:solidFill>
            </a:endParaRPr>
          </a:p>
          <a:p>
            <a:pPr marL="171450" indent="-171450" algn="just" defTabSz="913965" fontAlgn="auto">
              <a:spcBef>
                <a:spcPts val="0"/>
              </a:spcBef>
              <a:spcAft>
                <a:spcPts val="300"/>
              </a:spcAft>
              <a:buFont typeface="Arial" panose="020B0604020202020204" pitchFamily="34" charset="0"/>
              <a:buChar char="•"/>
            </a:pPr>
            <a:endParaRPr lang="es-ES" sz="1200" dirty="0">
              <a:solidFill>
                <a:srgbClr val="002060"/>
              </a:solidFill>
            </a:endParaRPr>
          </a:p>
          <a:p>
            <a:pPr marL="171450" indent="-171450" algn="just" defTabSz="913965" fontAlgn="auto">
              <a:spcBef>
                <a:spcPts val="0"/>
              </a:spcBef>
              <a:spcAft>
                <a:spcPts val="300"/>
              </a:spcAft>
              <a:buFont typeface="Arial" panose="020B0604020202020204" pitchFamily="34" charset="0"/>
              <a:buChar char="•"/>
            </a:pPr>
            <a:endParaRPr lang="es-ES" sz="1200" dirty="0" smtClean="0">
              <a:solidFill>
                <a:srgbClr val="002060"/>
              </a:solidFill>
            </a:endParaRPr>
          </a:p>
        </p:txBody>
      </p:sp>
      <p:pic>
        <p:nvPicPr>
          <p:cNvPr id="2" name="Picture 1"/>
          <p:cNvPicPr>
            <a:picLocks noChangeAspect="1"/>
          </p:cNvPicPr>
          <p:nvPr/>
        </p:nvPicPr>
        <p:blipFill>
          <a:blip r:embed="rId3"/>
          <a:stretch>
            <a:fillRect/>
          </a:stretch>
        </p:blipFill>
        <p:spPr>
          <a:xfrm>
            <a:off x="436711" y="2082792"/>
            <a:ext cx="9217025" cy="3683593"/>
          </a:xfrm>
          <a:prstGeom prst="rect">
            <a:avLst/>
          </a:prstGeom>
        </p:spPr>
      </p:pic>
    </p:spTree>
    <p:extLst>
      <p:ext uri="{BB962C8B-B14F-4D97-AF65-F5344CB8AC3E}">
        <p14:creationId xmlns:p14="http://schemas.microsoft.com/office/powerpoint/2010/main" val="3216211759"/>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1.5.9  Tasa de ocupación hotelera </a:t>
            </a:r>
            <a:r>
              <a:rPr lang="es-ES" sz="2800" dirty="0" smtClean="0">
                <a:solidFill>
                  <a:srgbClr val="FFFFFF"/>
                </a:solidFill>
              </a:rPr>
              <a:t>en Quito, Ecuador, y la región.</a:t>
            </a:r>
            <a:endParaRPr lang="es-ES" sz="2800" i="1" dirty="0">
              <a:solidFill>
                <a:srgbClr val="FFFFFF"/>
              </a:solidFill>
            </a:endParaRPr>
          </a:p>
        </p:txBody>
      </p:sp>
    </p:spTree>
    <p:extLst>
      <p:ext uri="{BB962C8B-B14F-4D97-AF65-F5344CB8AC3E}">
        <p14:creationId xmlns:p14="http://schemas.microsoft.com/office/powerpoint/2010/main" val="2937346997"/>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Divisas </a:t>
            </a:r>
            <a:r>
              <a:rPr lang="es-ES" sz="2000" b="1" dirty="0">
                <a:solidFill>
                  <a:srgbClr val="00B0F0"/>
                </a:solidFill>
                <a:cs typeface="Arial" charset="0"/>
              </a:rPr>
              <a:t>por turismo a nivel mundial y Sudamérica</a:t>
            </a:r>
          </a:p>
        </p:txBody>
      </p:sp>
      <p:sp>
        <p:nvSpPr>
          <p:cNvPr id="7" name="Slide Number Placeholder 3"/>
          <p:cNvSpPr txBox="1">
            <a:spLocks/>
          </p:cNvSpPr>
          <p:nvPr/>
        </p:nvSpPr>
        <p:spPr>
          <a:xfrm>
            <a:off x="732708" y="6597122"/>
            <a:ext cx="4724347" cy="111732"/>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OMT – </a:t>
            </a:r>
            <a:r>
              <a:rPr lang="es-ES" b="0" i="1" dirty="0" err="1" smtClean="0">
                <a:solidFill>
                  <a:srgbClr val="002776"/>
                </a:solidFill>
              </a:rPr>
              <a:t>Tourism</a:t>
            </a:r>
            <a:r>
              <a:rPr lang="es-ES" b="0" i="1" dirty="0" smtClean="0">
                <a:solidFill>
                  <a:srgbClr val="002776"/>
                </a:solidFill>
              </a:rPr>
              <a:t> </a:t>
            </a:r>
            <a:r>
              <a:rPr lang="es-ES" b="0" i="1" dirty="0" err="1" smtClean="0">
                <a:solidFill>
                  <a:srgbClr val="002776"/>
                </a:solidFill>
              </a:rPr>
              <a:t>Highlights</a:t>
            </a:r>
            <a:r>
              <a:rPr lang="es-ES" b="0" i="1" dirty="0" smtClean="0">
                <a:solidFill>
                  <a:srgbClr val="002776"/>
                </a:solidFill>
              </a:rPr>
              <a:t> 2015 (último informe disponible, con datos de 2014)</a:t>
            </a:r>
            <a:endParaRPr lang="es-ES" b="0" i="1" dirty="0">
              <a:solidFill>
                <a:srgbClr val="002776"/>
              </a:solidFill>
            </a:endParaRPr>
          </a:p>
        </p:txBody>
      </p:sp>
      <p:graphicFrame>
        <p:nvGraphicFramePr>
          <p:cNvPr id="8" name="Chart 7"/>
          <p:cNvGraphicFramePr/>
          <p:nvPr>
            <p:extLst/>
          </p:nvPr>
        </p:nvGraphicFramePr>
        <p:xfrm>
          <a:off x="587523" y="1584785"/>
          <a:ext cx="9127777" cy="17751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Chart 10"/>
          <p:cNvGraphicFramePr/>
          <p:nvPr>
            <p:extLst/>
          </p:nvPr>
        </p:nvGraphicFramePr>
        <p:xfrm>
          <a:off x="580561" y="3789040"/>
          <a:ext cx="9020732" cy="1856468"/>
        </p:xfrm>
        <a:graphic>
          <a:graphicData uri="http://schemas.openxmlformats.org/drawingml/2006/chart">
            <c:chart xmlns:c="http://schemas.openxmlformats.org/drawingml/2006/chart" xmlns:r="http://schemas.openxmlformats.org/officeDocument/2006/relationships" r:id="rId4"/>
          </a:graphicData>
        </a:graphic>
      </p:graphicFrame>
      <p:sp>
        <p:nvSpPr>
          <p:cNvPr id="24" name="Rounded Rectangle 23"/>
          <p:cNvSpPr/>
          <p:nvPr/>
        </p:nvSpPr>
        <p:spPr bwMode="auto">
          <a:xfrm>
            <a:off x="530624" y="1439268"/>
            <a:ext cx="9212346" cy="271210"/>
          </a:xfrm>
          <a:prstGeom prst="roundRect">
            <a:avLst/>
          </a:prstGeom>
          <a:solidFill>
            <a:schemeClr val="accent2"/>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cs typeface="Arial" pitchFamily="34" charset="0"/>
              </a:rPr>
              <a:t>Divisas por turismo a nivel mundial, 2000-2014 (miles de millones $USD)</a:t>
            </a:r>
            <a:endParaRPr lang="es-ES" sz="1050" b="1" dirty="0">
              <a:solidFill>
                <a:srgbClr val="FFFFFF"/>
              </a:solidFill>
              <a:cs typeface="Arial" pitchFamily="34" charset="0"/>
            </a:endParaRPr>
          </a:p>
        </p:txBody>
      </p:sp>
      <p:sp>
        <p:nvSpPr>
          <p:cNvPr id="25" name="Rounded Rectangle 24"/>
          <p:cNvSpPr/>
          <p:nvPr/>
        </p:nvSpPr>
        <p:spPr bwMode="auto">
          <a:xfrm>
            <a:off x="535303" y="3861048"/>
            <a:ext cx="9212346" cy="271210"/>
          </a:xfrm>
          <a:prstGeom prst="roundRect">
            <a:avLst/>
          </a:prstGeom>
          <a:solidFill>
            <a:schemeClr val="accent2"/>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cs typeface="Arial" pitchFamily="34" charset="0"/>
              </a:rPr>
              <a:t>Divisas por turismo en </a:t>
            </a:r>
            <a:r>
              <a:rPr lang="es-ES" sz="1050" b="1" dirty="0" smtClean="0">
                <a:solidFill>
                  <a:srgbClr val="FFFFFF"/>
                </a:solidFill>
                <a:cs typeface="Arial" pitchFamily="34" charset="0"/>
              </a:rPr>
              <a:t>Sudamérica, </a:t>
            </a:r>
            <a:r>
              <a:rPr lang="es-ES" sz="1050" b="1" dirty="0">
                <a:solidFill>
                  <a:srgbClr val="FFFFFF"/>
                </a:solidFill>
                <a:cs typeface="Arial" pitchFamily="34" charset="0"/>
              </a:rPr>
              <a:t>2000-2014 (miles de millones $USD)</a:t>
            </a:r>
          </a:p>
        </p:txBody>
      </p:sp>
      <p:sp>
        <p:nvSpPr>
          <p:cNvPr id="27" name="Freeform 26"/>
          <p:cNvSpPr/>
          <p:nvPr/>
        </p:nvSpPr>
        <p:spPr>
          <a:xfrm rot="21285408">
            <a:off x="897278" y="2138441"/>
            <a:ext cx="8308225" cy="349915"/>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2"/>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28" name="TextBox 27"/>
          <p:cNvSpPr txBox="1"/>
          <p:nvPr/>
        </p:nvSpPr>
        <p:spPr>
          <a:xfrm>
            <a:off x="2770439" y="1928070"/>
            <a:ext cx="2285619" cy="261556"/>
          </a:xfrm>
          <a:prstGeom prst="rect">
            <a:avLst/>
          </a:prstGeom>
          <a:noFill/>
          <a:ln>
            <a:noFill/>
          </a:ln>
        </p:spPr>
        <p:txBody>
          <a:bodyPr wrap="square" lIns="35977" tIns="45693" rIns="35977" bIns="45693" rtlCol="0">
            <a:spAutoFit/>
          </a:bodyPr>
          <a:lstStyle/>
          <a:p>
            <a:pPr defTabSz="914400" fontAlgn="base">
              <a:spcBef>
                <a:spcPct val="0"/>
              </a:spcBef>
              <a:spcAft>
                <a:spcPct val="0"/>
              </a:spcAft>
            </a:pPr>
            <a:r>
              <a:rPr lang="es-ES" sz="1100" b="1" i="1" dirty="0" smtClean="0">
                <a:solidFill>
                  <a:srgbClr val="92D400"/>
                </a:solidFill>
                <a:cs typeface="Arial" pitchFamily="34" charset="0"/>
              </a:rPr>
              <a:t>TACC 2000-14: +7,1%</a:t>
            </a:r>
            <a:endParaRPr lang="es-ES" sz="1100" b="1" i="1" dirty="0">
              <a:solidFill>
                <a:srgbClr val="92D400"/>
              </a:solidFill>
              <a:cs typeface="Arial" pitchFamily="34" charset="0"/>
            </a:endParaRPr>
          </a:p>
        </p:txBody>
      </p:sp>
      <p:sp>
        <p:nvSpPr>
          <p:cNvPr id="31" name="TextBox 30"/>
          <p:cNvSpPr txBox="1"/>
          <p:nvPr/>
        </p:nvSpPr>
        <p:spPr>
          <a:xfrm>
            <a:off x="6512040" y="1791422"/>
            <a:ext cx="1927672" cy="261556"/>
          </a:xfrm>
          <a:prstGeom prst="rect">
            <a:avLst/>
          </a:prstGeom>
          <a:noFill/>
          <a:ln>
            <a:noFill/>
          </a:ln>
        </p:spPr>
        <p:txBody>
          <a:bodyPr wrap="square" lIns="35977" tIns="45693" rIns="35977" bIns="45693" rtlCol="0">
            <a:spAutoFit/>
          </a:bodyPr>
          <a:lstStyle/>
          <a:p>
            <a:pPr defTabSz="914400" fontAlgn="base">
              <a:spcBef>
                <a:spcPct val="0"/>
              </a:spcBef>
              <a:spcAft>
                <a:spcPts val="638"/>
              </a:spcAft>
            </a:pPr>
            <a:r>
              <a:rPr lang="es-ES" sz="1100" b="1" i="1" dirty="0" smtClean="0">
                <a:solidFill>
                  <a:srgbClr val="00A1DE"/>
                </a:solidFill>
                <a:cs typeface="Arial" pitchFamily="34" charset="0"/>
              </a:rPr>
              <a:t>TACC 2010-14: +7,7%</a:t>
            </a:r>
            <a:endParaRPr lang="es-ES" sz="1100" b="1" i="1" dirty="0">
              <a:solidFill>
                <a:srgbClr val="00A1DE"/>
              </a:solidFill>
              <a:cs typeface="Arial" pitchFamily="34" charset="0"/>
            </a:endParaRPr>
          </a:p>
        </p:txBody>
      </p:sp>
      <p:sp>
        <p:nvSpPr>
          <p:cNvPr id="32" name="Freeform 31"/>
          <p:cNvSpPr/>
          <p:nvPr/>
        </p:nvSpPr>
        <p:spPr>
          <a:xfrm rot="21251613">
            <a:off x="6908806" y="2035603"/>
            <a:ext cx="2328859" cy="235268"/>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3"/>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34" name="TextBox 33"/>
          <p:cNvSpPr txBox="1"/>
          <p:nvPr/>
        </p:nvSpPr>
        <p:spPr>
          <a:xfrm>
            <a:off x="7594550" y="4504082"/>
            <a:ext cx="1927672" cy="261556"/>
          </a:xfrm>
          <a:prstGeom prst="rect">
            <a:avLst/>
          </a:prstGeom>
          <a:noFill/>
          <a:ln>
            <a:noFill/>
          </a:ln>
        </p:spPr>
        <p:txBody>
          <a:bodyPr wrap="square" lIns="35977" tIns="45693" rIns="35977" bIns="45693" rtlCol="0">
            <a:spAutoFit/>
          </a:bodyPr>
          <a:lstStyle/>
          <a:p>
            <a:pPr defTabSz="914400" fontAlgn="base">
              <a:spcBef>
                <a:spcPct val="0"/>
              </a:spcBef>
              <a:spcAft>
                <a:spcPts val="638"/>
              </a:spcAft>
            </a:pPr>
            <a:r>
              <a:rPr lang="es-ES" sz="1100" b="1" i="1" dirty="0" smtClean="0">
                <a:solidFill>
                  <a:srgbClr val="00A1DE"/>
                </a:solidFill>
                <a:cs typeface="Arial" pitchFamily="34" charset="0"/>
              </a:rPr>
              <a:t>TACC 2010-14: +6,4%</a:t>
            </a:r>
            <a:endParaRPr lang="es-ES" sz="1100" b="1" i="1" dirty="0">
              <a:solidFill>
                <a:srgbClr val="00A1DE"/>
              </a:solidFill>
              <a:cs typeface="Arial" pitchFamily="34" charset="0"/>
            </a:endParaRPr>
          </a:p>
        </p:txBody>
      </p:sp>
      <p:sp>
        <p:nvSpPr>
          <p:cNvPr id="35" name="TextBox 34"/>
          <p:cNvSpPr txBox="1"/>
          <p:nvPr/>
        </p:nvSpPr>
        <p:spPr>
          <a:xfrm>
            <a:off x="3645892" y="4203098"/>
            <a:ext cx="2285619" cy="261556"/>
          </a:xfrm>
          <a:prstGeom prst="rect">
            <a:avLst/>
          </a:prstGeom>
          <a:noFill/>
          <a:ln>
            <a:noFill/>
          </a:ln>
        </p:spPr>
        <p:txBody>
          <a:bodyPr wrap="square" lIns="35977" tIns="45693" rIns="35977" bIns="45693" rtlCol="0">
            <a:spAutoFit/>
          </a:bodyPr>
          <a:lstStyle/>
          <a:p>
            <a:pPr defTabSz="914400" fontAlgn="base">
              <a:spcBef>
                <a:spcPct val="0"/>
              </a:spcBef>
              <a:spcAft>
                <a:spcPct val="0"/>
              </a:spcAft>
            </a:pPr>
            <a:r>
              <a:rPr lang="es-ES" sz="1100" b="1" i="1" dirty="0" smtClean="0">
                <a:solidFill>
                  <a:srgbClr val="92D400"/>
                </a:solidFill>
                <a:cs typeface="Arial" pitchFamily="34" charset="0"/>
              </a:rPr>
              <a:t>TACC 2000-14: +8,9%</a:t>
            </a:r>
            <a:endParaRPr lang="es-ES" sz="1100" b="1" i="1" dirty="0">
              <a:solidFill>
                <a:srgbClr val="92D400"/>
              </a:solidFill>
              <a:cs typeface="Arial" pitchFamily="34" charset="0"/>
            </a:endParaRPr>
          </a:p>
        </p:txBody>
      </p:sp>
      <p:sp>
        <p:nvSpPr>
          <p:cNvPr id="42" name="Freeform 41"/>
          <p:cNvSpPr/>
          <p:nvPr/>
        </p:nvSpPr>
        <p:spPr>
          <a:xfrm rot="21391400">
            <a:off x="897574" y="4397422"/>
            <a:ext cx="8167243" cy="349915"/>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2"/>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43" name="Freeform 42"/>
          <p:cNvSpPr/>
          <p:nvPr/>
        </p:nvSpPr>
        <p:spPr>
          <a:xfrm rot="21251613">
            <a:off x="6908807" y="4445708"/>
            <a:ext cx="2328859" cy="235268"/>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3"/>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17" name="Content Placeholder 5"/>
          <p:cNvSpPr txBox="1">
            <a:spLocks/>
          </p:cNvSpPr>
          <p:nvPr/>
        </p:nvSpPr>
        <p:spPr bwMode="auto">
          <a:xfrm>
            <a:off x="362559" y="1067908"/>
            <a:ext cx="9198953" cy="3782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588" defTabSz="914400">
              <a:lnSpc>
                <a:spcPct val="106000"/>
              </a:lnSpc>
              <a:spcBef>
                <a:spcPct val="40000"/>
              </a:spcBef>
              <a:spcAft>
                <a:spcPts val="300"/>
              </a:spcAft>
              <a:buClr>
                <a:srgbClr val="002060"/>
              </a:buClr>
            </a:pPr>
            <a:r>
              <a:rPr lang="es-ES" sz="1100" dirty="0" smtClean="0">
                <a:solidFill>
                  <a:srgbClr val="002776"/>
                </a:solidFill>
                <a:cs typeface="Arial" charset="0"/>
              </a:rPr>
              <a:t>Paralelamente, </a:t>
            </a:r>
            <a:r>
              <a:rPr lang="es-ES" sz="1100" b="1" dirty="0" smtClean="0">
                <a:solidFill>
                  <a:srgbClr val="002776"/>
                </a:solidFill>
                <a:cs typeface="Arial" charset="0"/>
              </a:rPr>
              <a:t>las divisas por turismo han crecido a un menor ritmo en Sudamérica desde 2010 </a:t>
            </a:r>
            <a:r>
              <a:rPr lang="es-ES" sz="1100" dirty="0" smtClean="0">
                <a:solidFill>
                  <a:srgbClr val="002776"/>
                </a:solidFill>
                <a:cs typeface="Arial" charset="0"/>
              </a:rPr>
              <a:t>(+6,4% TACC) , en comparación al promedio mundial (+7,7%) y al crecimiento anual histórico de la región (+8,9% TACC 2000-14)</a:t>
            </a:r>
            <a:endParaRPr lang="es-ES" sz="1100" dirty="0">
              <a:solidFill>
                <a:srgbClr val="002776"/>
              </a:solidFill>
              <a:cs typeface="Arial" charset="0"/>
            </a:endParaRPr>
          </a:p>
        </p:txBody>
      </p:sp>
      <p:graphicFrame>
        <p:nvGraphicFramePr>
          <p:cNvPr id="19" name="Table 18"/>
          <p:cNvGraphicFramePr>
            <a:graphicFrameLocks noGrp="1"/>
          </p:cNvGraphicFramePr>
          <p:nvPr>
            <p:extLst/>
          </p:nvPr>
        </p:nvGraphicFramePr>
        <p:xfrm>
          <a:off x="60793" y="3303590"/>
          <a:ext cx="9500720" cy="420378"/>
        </p:xfrm>
        <a:graphic>
          <a:graphicData uri="http://schemas.openxmlformats.org/drawingml/2006/table">
            <a:tbl>
              <a:tblPr/>
              <a:tblGrid>
                <a:gridCol w="593795"/>
                <a:gridCol w="593795"/>
                <a:gridCol w="593795"/>
                <a:gridCol w="593795"/>
                <a:gridCol w="593795"/>
                <a:gridCol w="593795"/>
                <a:gridCol w="593795"/>
                <a:gridCol w="593795"/>
                <a:gridCol w="593795"/>
                <a:gridCol w="593795"/>
                <a:gridCol w="593795"/>
                <a:gridCol w="593795"/>
                <a:gridCol w="593795"/>
                <a:gridCol w="593795"/>
                <a:gridCol w="593795"/>
                <a:gridCol w="593795"/>
              </a:tblGrid>
              <a:tr h="253636">
                <a:tc>
                  <a:txBody>
                    <a:bodyPr/>
                    <a:lstStyle/>
                    <a:p>
                      <a:pPr algn="ctr" fontAlgn="b"/>
                      <a:r>
                        <a:rPr lang="es-ES" sz="900" b="1" i="1" u="none" strike="noStrike" dirty="0" smtClean="0">
                          <a:solidFill>
                            <a:srgbClr val="002060"/>
                          </a:solidFill>
                          <a:effectLst/>
                          <a:latin typeface="Arial  "/>
                        </a:rPr>
                        <a:t>Divisas</a:t>
                      </a:r>
                      <a:r>
                        <a:rPr lang="es-ES" sz="900" b="1" i="1" u="none" strike="noStrike" baseline="0" dirty="0" smtClean="0">
                          <a:solidFill>
                            <a:srgbClr val="002060"/>
                          </a:solidFill>
                          <a:effectLst/>
                          <a:latin typeface="Arial  "/>
                        </a:rPr>
                        <a:t> / Llegadas</a:t>
                      </a:r>
                    </a:p>
                    <a:p>
                      <a:pPr algn="ctr" fontAlgn="b"/>
                      <a:r>
                        <a:rPr lang="es-ES" sz="900" b="1" i="1" u="none" strike="noStrike" baseline="0" dirty="0" smtClean="0">
                          <a:solidFill>
                            <a:srgbClr val="002060"/>
                          </a:solidFill>
                          <a:effectLst/>
                          <a:latin typeface="Arial  "/>
                        </a:rPr>
                        <a:t>(Millones)</a:t>
                      </a:r>
                      <a:endParaRPr lang="es-ES" sz="900" b="1" i="1" u="none" strike="noStrike" dirty="0">
                        <a:solidFill>
                          <a:srgbClr val="002060"/>
                        </a:solidFill>
                        <a:effectLst/>
                        <a:latin typeface="Arial  "/>
                      </a:endParaRPr>
                    </a:p>
                  </a:txBody>
                  <a:tcPr marL="8898" marR="8898" marT="8898" marB="0" anchor="ctr">
                    <a:lnL>
                      <a:noFill/>
                    </a:lnL>
                    <a:lnR>
                      <a:noFill/>
                    </a:lnR>
                    <a:lnT>
                      <a:noFill/>
                    </a:lnT>
                    <a:lnB>
                      <a:noFill/>
                    </a:lnB>
                    <a:noFill/>
                  </a:tcPr>
                </a:tc>
                <a:tc>
                  <a:txBody>
                    <a:bodyPr/>
                    <a:lstStyle/>
                    <a:p>
                      <a:pPr algn="ctr" fontAlgn="b"/>
                      <a:r>
                        <a:rPr lang="es-ES" sz="1000" b="1" i="0" u="none" strike="noStrike" dirty="0">
                          <a:solidFill>
                            <a:srgbClr val="002060"/>
                          </a:solidFill>
                          <a:effectLst/>
                          <a:latin typeface="Arial  "/>
                        </a:rPr>
                        <a:t>704</a:t>
                      </a:r>
                    </a:p>
                  </a:txBody>
                  <a:tcPr marL="9525" marR="9525" marT="9525" marB="0" anchor="ctr">
                    <a:lnL>
                      <a:noFill/>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683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688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758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829</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836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868</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943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1013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953</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a:solidFill>
                            <a:srgbClr val="002060"/>
                          </a:solidFill>
                          <a:effectLst/>
                          <a:latin typeface="Arial  "/>
                        </a:rPr>
                        <a:t>976</a:t>
                      </a: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smtClean="0">
                          <a:solidFill>
                            <a:srgbClr val="002060"/>
                          </a:solidFill>
                          <a:effectLst/>
                          <a:latin typeface="Arial  "/>
                        </a:rPr>
                        <a:t>1.046</a:t>
                      </a:r>
                      <a:endParaRPr lang="es-ES" sz="1000" b="1" i="0" u="none" strike="noStrike" dirty="0">
                        <a:solidFill>
                          <a:srgbClr val="002060"/>
                        </a:solidFill>
                        <a:effectLst/>
                        <a:latin typeface="Arial  "/>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smtClean="0">
                          <a:solidFill>
                            <a:srgbClr val="002060"/>
                          </a:solidFill>
                          <a:effectLst/>
                          <a:latin typeface="Arial  "/>
                        </a:rPr>
                        <a:t>1.042</a:t>
                      </a:r>
                      <a:endParaRPr lang="es-ES" sz="1000" b="1" i="0" u="none" strike="noStrike" dirty="0">
                        <a:solidFill>
                          <a:srgbClr val="002060"/>
                        </a:solidFill>
                        <a:effectLst/>
                        <a:latin typeface="Arial  "/>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smtClean="0">
                          <a:solidFill>
                            <a:srgbClr val="002060"/>
                          </a:solidFill>
                          <a:effectLst/>
                          <a:latin typeface="Arial  "/>
                        </a:rPr>
                        <a:t>1.101</a:t>
                      </a:r>
                      <a:endParaRPr lang="es-ES" sz="1000" b="1" i="0" u="none" strike="noStrike" dirty="0">
                        <a:solidFill>
                          <a:srgbClr val="002060"/>
                        </a:solidFill>
                        <a:effectLst/>
                        <a:latin typeface="Arial  "/>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1" i="0" u="none" strike="noStrike" dirty="0" smtClean="0">
                          <a:solidFill>
                            <a:srgbClr val="002060"/>
                          </a:solidFill>
                          <a:effectLst/>
                          <a:latin typeface="Arial  "/>
                        </a:rPr>
                        <a:t>1.094</a:t>
                      </a:r>
                      <a:endParaRPr lang="es-ES" sz="1000" b="1" i="0" u="none" strike="noStrike" dirty="0">
                        <a:solidFill>
                          <a:srgbClr val="002060"/>
                        </a:solidFill>
                        <a:effectLst/>
                        <a:latin typeface="Arial  "/>
                      </a:endParaRPr>
                    </a:p>
                  </a:txBody>
                  <a:tcPr marL="9525" marR="9525" marT="9525" marB="0" anchor="ctr">
                    <a:lnL w="12700" cap="flat" cmpd="sng" algn="ctr">
                      <a:solidFill>
                        <a:schemeClr val="bg1">
                          <a:lumMod val="75000"/>
                        </a:schemeClr>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noFill/>
                  </a:tcPr>
                </a:tc>
              </a:tr>
            </a:tbl>
          </a:graphicData>
        </a:graphic>
      </p:graphicFrame>
      <p:graphicFrame>
        <p:nvGraphicFramePr>
          <p:cNvPr id="20" name="Table 19"/>
          <p:cNvGraphicFramePr>
            <a:graphicFrameLocks noGrp="1"/>
          </p:cNvGraphicFramePr>
          <p:nvPr>
            <p:extLst/>
          </p:nvPr>
        </p:nvGraphicFramePr>
        <p:xfrm>
          <a:off x="60793" y="5606958"/>
          <a:ext cx="9500720" cy="420378"/>
        </p:xfrm>
        <a:graphic>
          <a:graphicData uri="http://schemas.openxmlformats.org/drawingml/2006/table">
            <a:tbl>
              <a:tblPr/>
              <a:tblGrid>
                <a:gridCol w="593795"/>
                <a:gridCol w="593795"/>
                <a:gridCol w="593795"/>
                <a:gridCol w="593795"/>
                <a:gridCol w="593795"/>
                <a:gridCol w="593795"/>
                <a:gridCol w="593795"/>
                <a:gridCol w="593795"/>
                <a:gridCol w="593795"/>
                <a:gridCol w="593795"/>
                <a:gridCol w="593795"/>
                <a:gridCol w="593795"/>
                <a:gridCol w="593795"/>
                <a:gridCol w="593795"/>
                <a:gridCol w="593795"/>
                <a:gridCol w="593795"/>
              </a:tblGrid>
              <a:tr h="253636">
                <a:tc>
                  <a:txBody>
                    <a:bodyPr/>
                    <a:lstStyle/>
                    <a:p>
                      <a:pPr algn="ctr" rtl="0" fontAlgn="b"/>
                      <a:r>
                        <a:rPr lang="es-ES" sz="900" b="1" i="1" u="none" strike="noStrike" dirty="0" smtClean="0">
                          <a:solidFill>
                            <a:srgbClr val="002060"/>
                          </a:solidFill>
                          <a:effectLst/>
                          <a:latin typeface="Arial  "/>
                        </a:rPr>
                        <a:t>Divisas</a:t>
                      </a:r>
                      <a:r>
                        <a:rPr lang="es-ES" sz="900" b="1" i="1" u="none" strike="noStrike" baseline="0" dirty="0" smtClean="0">
                          <a:solidFill>
                            <a:srgbClr val="002060"/>
                          </a:solidFill>
                          <a:effectLst/>
                          <a:latin typeface="Arial  "/>
                        </a:rPr>
                        <a:t> / Llegadas</a:t>
                      </a:r>
                    </a:p>
                    <a:p>
                      <a:pPr algn="ctr" rtl="0" fontAlgn="b"/>
                      <a:r>
                        <a:rPr lang="es-ES" sz="900" b="1" i="1" u="none" strike="noStrike" baseline="0" dirty="0" smtClean="0">
                          <a:solidFill>
                            <a:srgbClr val="002060"/>
                          </a:solidFill>
                          <a:effectLst/>
                          <a:latin typeface="Arial  "/>
                        </a:rPr>
                        <a:t>(Millones)</a:t>
                      </a:r>
                      <a:endParaRPr lang="es-ES" sz="900" b="1" i="1" u="none" strike="noStrike" dirty="0">
                        <a:solidFill>
                          <a:srgbClr val="002060"/>
                        </a:solidFill>
                        <a:effectLst/>
                        <a:latin typeface="Arial  "/>
                      </a:endParaRPr>
                    </a:p>
                  </a:txBody>
                  <a:tcPr marL="8898" marR="8898" marT="8898" marB="0" anchor="ctr">
                    <a:lnL>
                      <a:noFill/>
                    </a:lnL>
                    <a:lnR>
                      <a:noFill/>
                    </a:lnR>
                    <a:lnT>
                      <a:noFill/>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510   </a:t>
                      </a:r>
                      <a:endParaRPr lang="es-ES" sz="1000" b="1" i="0" u="none" strike="noStrike" kern="1200" dirty="0">
                        <a:solidFill>
                          <a:srgbClr val="002060"/>
                        </a:solidFill>
                        <a:effectLst/>
                        <a:latin typeface="Arial  "/>
                        <a:ea typeface="+mn-ea"/>
                        <a:cs typeface="+mn-cs"/>
                      </a:endParaRPr>
                    </a:p>
                  </a:txBody>
                  <a:tcPr marL="9525" marR="9525" marT="9525" marB="0" anchor="ctr">
                    <a:lnL>
                      <a:noFill/>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469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444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640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663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678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766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805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877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855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852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895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884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919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000" b="1" i="0" u="none" strike="noStrike" kern="1200" dirty="0" smtClean="0">
                          <a:solidFill>
                            <a:srgbClr val="002060"/>
                          </a:solidFill>
                          <a:effectLst/>
                          <a:latin typeface="Arial  "/>
                          <a:ea typeface="+mn-ea"/>
                          <a:cs typeface="+mn-cs"/>
                        </a:rPr>
                        <a:t>904   </a:t>
                      </a:r>
                      <a:endParaRPr lang="es-ES" sz="1000" b="1" i="0" u="none" strike="noStrike" kern="1200" dirty="0">
                        <a:solidFill>
                          <a:srgbClr val="002060"/>
                        </a:solidFill>
                        <a:effectLst/>
                        <a:latin typeface="Arial  "/>
                        <a:ea typeface="+mn-ea"/>
                        <a:cs typeface="+mn-cs"/>
                      </a:endParaRPr>
                    </a:p>
                  </a:txBody>
                  <a:tcPr marL="9525" marR="9525" marT="9525" marB="0" anchor="ctr">
                    <a:lnL w="12700" cap="flat" cmpd="sng" algn="ctr">
                      <a:solidFill>
                        <a:schemeClr val="bg1">
                          <a:lumMod val="75000"/>
                        </a:schemeClr>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noFill/>
                  </a:tcPr>
                </a:tc>
              </a:tr>
            </a:tbl>
          </a:graphicData>
        </a:graphic>
      </p:graphicFrame>
      <p:sp>
        <p:nvSpPr>
          <p:cNvPr id="21" name="Content Placeholder 5"/>
          <p:cNvSpPr txBox="1">
            <a:spLocks/>
          </p:cNvSpPr>
          <p:nvPr/>
        </p:nvSpPr>
        <p:spPr bwMode="auto">
          <a:xfrm>
            <a:off x="362559" y="6165304"/>
            <a:ext cx="9198953" cy="3782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588" defTabSz="914400">
              <a:lnSpc>
                <a:spcPct val="106000"/>
              </a:lnSpc>
              <a:spcBef>
                <a:spcPct val="40000"/>
              </a:spcBef>
              <a:spcAft>
                <a:spcPts val="300"/>
              </a:spcAft>
              <a:buClr>
                <a:srgbClr val="002060"/>
              </a:buClr>
            </a:pPr>
            <a:r>
              <a:rPr lang="es-ES" sz="1100" dirty="0" smtClean="0">
                <a:solidFill>
                  <a:srgbClr val="002776"/>
                </a:solidFill>
                <a:cs typeface="Arial" charset="0"/>
              </a:rPr>
              <a:t>El análisis de la </a:t>
            </a:r>
            <a:r>
              <a:rPr lang="es-ES" sz="1100" b="1" dirty="0" smtClean="0">
                <a:solidFill>
                  <a:srgbClr val="002776"/>
                </a:solidFill>
                <a:cs typeface="Arial" charset="0"/>
              </a:rPr>
              <a:t>relación divisas/llegadas </a:t>
            </a:r>
            <a:r>
              <a:rPr lang="es-ES" sz="1100" dirty="0" smtClean="0">
                <a:solidFill>
                  <a:srgbClr val="002776"/>
                </a:solidFill>
                <a:cs typeface="Arial" charset="0"/>
              </a:rPr>
              <a:t>muestra un </a:t>
            </a:r>
            <a:r>
              <a:rPr lang="es-ES" sz="1100" b="1" dirty="0" smtClean="0">
                <a:solidFill>
                  <a:srgbClr val="002776"/>
                </a:solidFill>
                <a:cs typeface="Arial" charset="0"/>
              </a:rPr>
              <a:t>resultado inferior para Sudamérica </a:t>
            </a:r>
            <a:r>
              <a:rPr lang="es-ES" sz="1100" dirty="0" smtClean="0">
                <a:solidFill>
                  <a:srgbClr val="002776"/>
                </a:solidFill>
                <a:cs typeface="Arial" charset="0"/>
              </a:rPr>
              <a:t>(904M$ vs 1.094M$, 2014). Sin embargo, las divisas / llegadas</a:t>
            </a:r>
            <a:r>
              <a:rPr lang="es-ES" sz="1100" b="1" dirty="0" smtClean="0">
                <a:solidFill>
                  <a:srgbClr val="002776"/>
                </a:solidFill>
                <a:cs typeface="Arial" charset="0"/>
              </a:rPr>
              <a:t> han crecido a mayor ritmo en Sudamérica </a:t>
            </a:r>
            <a:r>
              <a:rPr lang="es-ES" sz="1100" dirty="0" smtClean="0">
                <a:solidFill>
                  <a:srgbClr val="002776"/>
                </a:solidFill>
                <a:cs typeface="Arial" charset="0"/>
              </a:rPr>
              <a:t>en el período 2010-14 (+4,2% vs +3,2% CAGR)</a:t>
            </a:r>
            <a:endParaRPr lang="es-ES" sz="1100"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11</a:t>
            </a:fld>
            <a:endParaRPr lang="es-ES" dirty="0">
              <a:solidFill>
                <a:srgbClr val="002776"/>
              </a:solidFill>
            </a:endParaRPr>
          </a:p>
        </p:txBody>
      </p:sp>
    </p:spTree>
    <p:extLst>
      <p:ext uri="{BB962C8B-B14F-4D97-AF65-F5344CB8AC3E}">
        <p14:creationId xmlns:p14="http://schemas.microsoft.com/office/powerpoint/2010/main" val="3685300519"/>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Tasa de ocupación hotelera (TOH) por categoría en Quito</a:t>
            </a:r>
            <a:endParaRPr lang="es-ES" sz="1400" i="1" dirty="0">
              <a:solidFill>
                <a:srgbClr val="00B0F0"/>
              </a:solidFill>
              <a:cs typeface="Arial" charset="0"/>
            </a:endParaRPr>
          </a:p>
        </p:txBody>
      </p:sp>
      <p:sp>
        <p:nvSpPr>
          <p:cNvPr id="10" name="Rounded Rectangle 9"/>
          <p:cNvSpPr/>
          <p:nvPr/>
        </p:nvSpPr>
        <p:spPr bwMode="auto">
          <a:xfrm>
            <a:off x="422565" y="2640485"/>
            <a:ext cx="9198953" cy="320805"/>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Tasa de ocupación hotelera por categoría de alojamiento (%), 2006-2015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110</a:t>
            </a:fld>
            <a:endParaRPr lang="es-ES" dirty="0">
              <a:solidFill>
                <a:srgbClr val="002776"/>
              </a:solidFill>
            </a:endParaRPr>
          </a:p>
        </p:txBody>
      </p:sp>
      <p:sp>
        <p:nvSpPr>
          <p:cNvPr id="14" name="Content Placeholder 5"/>
          <p:cNvSpPr txBox="1">
            <a:spLocks/>
          </p:cNvSpPr>
          <p:nvPr/>
        </p:nvSpPr>
        <p:spPr bwMode="auto">
          <a:xfrm>
            <a:off x="131724" y="960887"/>
            <a:ext cx="9571962" cy="163570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300"/>
              </a:spcAft>
              <a:buFont typeface="Arial" panose="020B0604020202020204" pitchFamily="34" charset="0"/>
              <a:buChar char="•"/>
            </a:pPr>
            <a:r>
              <a:rPr lang="es-ES" sz="1200" dirty="0" smtClean="0">
                <a:solidFill>
                  <a:srgbClr val="002060"/>
                </a:solidFill>
              </a:rPr>
              <a:t>La TOH al año 2015 para la categoría de lujo fue de 64.82%. Sin embargo, dentro del periodo de estudio que comprende 2006-2015, esta categoría mostró una tasa de crecimiento compuesto del -0,5%, considerando todo tipo de alojamiento de lujo.</a:t>
            </a:r>
          </a:p>
          <a:p>
            <a:pPr marL="171450" indent="-171450" algn="just" defTabSz="913965" fontAlgn="auto">
              <a:spcBef>
                <a:spcPts val="0"/>
              </a:spcBef>
              <a:spcAft>
                <a:spcPts val="300"/>
              </a:spcAft>
              <a:buFont typeface="Arial" panose="020B0604020202020204" pitchFamily="34" charset="0"/>
              <a:buChar char="•"/>
            </a:pPr>
            <a:r>
              <a:rPr lang="es-ES" sz="1200" dirty="0" smtClean="0">
                <a:solidFill>
                  <a:srgbClr val="002060"/>
                </a:solidFill>
              </a:rPr>
              <a:t>La TOH</a:t>
            </a:r>
            <a:r>
              <a:rPr lang="es-ES" sz="1200" dirty="0">
                <a:solidFill>
                  <a:srgbClr val="002060"/>
                </a:solidFill>
              </a:rPr>
              <a:t> </a:t>
            </a:r>
            <a:r>
              <a:rPr lang="es-ES" sz="1200" dirty="0" smtClean="0">
                <a:solidFill>
                  <a:srgbClr val="002060"/>
                </a:solidFill>
              </a:rPr>
              <a:t>al año 2015 para la categoría de primera clase fue de 55.38</a:t>
            </a:r>
            <a:r>
              <a:rPr lang="es-ES" sz="1200" dirty="0">
                <a:solidFill>
                  <a:srgbClr val="002060"/>
                </a:solidFill>
              </a:rPr>
              <a:t>%. D</a:t>
            </a:r>
            <a:r>
              <a:rPr lang="es-ES" sz="1200" dirty="0" smtClean="0">
                <a:solidFill>
                  <a:srgbClr val="002060"/>
                </a:solidFill>
              </a:rPr>
              <a:t>entro </a:t>
            </a:r>
            <a:r>
              <a:rPr lang="es-ES" sz="1200" dirty="0">
                <a:solidFill>
                  <a:srgbClr val="002060"/>
                </a:solidFill>
              </a:rPr>
              <a:t>del periodo de estudio que comprende 2006-2015, esta categoría mostró una tasa de crecimiento compuesto del </a:t>
            </a:r>
            <a:r>
              <a:rPr lang="es-ES" sz="1200" dirty="0" smtClean="0">
                <a:solidFill>
                  <a:srgbClr val="002060"/>
                </a:solidFill>
              </a:rPr>
              <a:t>2,2%, </a:t>
            </a:r>
            <a:r>
              <a:rPr lang="es-ES" sz="1200" dirty="0">
                <a:solidFill>
                  <a:srgbClr val="002060"/>
                </a:solidFill>
              </a:rPr>
              <a:t>considerando todo tipo de alojamiento de </a:t>
            </a:r>
            <a:r>
              <a:rPr lang="es-ES" sz="1200" dirty="0" smtClean="0">
                <a:solidFill>
                  <a:srgbClr val="002060"/>
                </a:solidFill>
              </a:rPr>
              <a:t>primera clase.</a:t>
            </a:r>
            <a:endParaRPr lang="es-ES" sz="1200" dirty="0">
              <a:solidFill>
                <a:srgbClr val="002060"/>
              </a:solidFill>
            </a:endParaRPr>
          </a:p>
          <a:p>
            <a:pPr marL="171450" indent="-171450" algn="just" defTabSz="913965" fontAlgn="auto">
              <a:spcBef>
                <a:spcPts val="0"/>
              </a:spcBef>
              <a:spcAft>
                <a:spcPts val="300"/>
              </a:spcAft>
              <a:buFont typeface="Arial" panose="020B0604020202020204" pitchFamily="34" charset="0"/>
              <a:buChar char="•"/>
            </a:pPr>
            <a:r>
              <a:rPr lang="es-ES" sz="1200" dirty="0" smtClean="0">
                <a:solidFill>
                  <a:srgbClr val="002060"/>
                </a:solidFill>
              </a:rPr>
              <a:t>La TOH</a:t>
            </a:r>
            <a:r>
              <a:rPr lang="es-ES" sz="1200" dirty="0">
                <a:solidFill>
                  <a:srgbClr val="002060"/>
                </a:solidFill>
              </a:rPr>
              <a:t> </a:t>
            </a:r>
            <a:r>
              <a:rPr lang="es-ES" sz="1200" dirty="0" smtClean="0">
                <a:solidFill>
                  <a:srgbClr val="002060"/>
                </a:solidFill>
              </a:rPr>
              <a:t>al año 2015 para </a:t>
            </a:r>
            <a:r>
              <a:rPr lang="es-ES" sz="1200" dirty="0">
                <a:solidFill>
                  <a:srgbClr val="002060"/>
                </a:solidFill>
              </a:rPr>
              <a:t>la categoría de </a:t>
            </a:r>
            <a:r>
              <a:rPr lang="es-ES" sz="1200" dirty="0" smtClean="0">
                <a:solidFill>
                  <a:srgbClr val="002060"/>
                </a:solidFill>
              </a:rPr>
              <a:t>segunda clase fue de 40.02%, mostrando un crecimiento compuesto en el periodo de estudio de 1,9% </a:t>
            </a:r>
            <a:r>
              <a:rPr lang="es-ES" sz="1200" dirty="0">
                <a:solidFill>
                  <a:srgbClr val="002060"/>
                </a:solidFill>
              </a:rPr>
              <a:t>para todo tipo de </a:t>
            </a:r>
            <a:r>
              <a:rPr lang="es-ES" sz="1200" dirty="0" smtClean="0">
                <a:solidFill>
                  <a:srgbClr val="002060"/>
                </a:solidFill>
              </a:rPr>
              <a:t>alojamiento de segunda clase.</a:t>
            </a:r>
          </a:p>
          <a:p>
            <a:pPr marL="171450" indent="-171450" algn="just" defTabSz="913965" fontAlgn="auto">
              <a:spcBef>
                <a:spcPts val="0"/>
              </a:spcBef>
              <a:spcAft>
                <a:spcPts val="300"/>
              </a:spcAft>
              <a:buFont typeface="Arial" panose="020B0604020202020204" pitchFamily="34" charset="0"/>
              <a:buChar char="•"/>
            </a:pPr>
            <a:r>
              <a:rPr lang="es-ES" sz="1200" dirty="0" smtClean="0">
                <a:solidFill>
                  <a:srgbClr val="002060"/>
                </a:solidFill>
              </a:rPr>
              <a:t>Es decir que la </a:t>
            </a:r>
            <a:r>
              <a:rPr lang="es-ES" sz="1200" dirty="0">
                <a:solidFill>
                  <a:srgbClr val="002060"/>
                </a:solidFill>
              </a:rPr>
              <a:t>tasa de ocupación hotelera (TOH</a:t>
            </a:r>
            <a:r>
              <a:rPr lang="es-ES" sz="1200" dirty="0" smtClean="0">
                <a:solidFill>
                  <a:srgbClr val="002060"/>
                </a:solidFill>
              </a:rPr>
              <a:t>) de la categoría de lujo es mayor a las tasas de ocupación hotelera de las categorías de primera y segunda, pero la categoría que mas creció en el periodo de estudio fue la de primera clase.</a:t>
            </a:r>
          </a:p>
        </p:txBody>
      </p:sp>
      <p:sp>
        <p:nvSpPr>
          <p:cNvPr id="18" name="Slide Number Placeholder 1"/>
          <p:cNvSpPr txBox="1">
            <a:spLocks/>
          </p:cNvSpPr>
          <p:nvPr/>
        </p:nvSpPr>
        <p:spPr>
          <a:xfrm>
            <a:off x="633526" y="6432855"/>
            <a:ext cx="8883656"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(TOH).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a:t>
            </a:r>
            <a:r>
              <a:rPr lang="es-ES" i="1" dirty="0" smtClean="0">
                <a:solidFill>
                  <a:srgbClr val="002776"/>
                </a:solidFill>
              </a:rPr>
              <a:t>–</a:t>
            </a:r>
          </a:p>
          <a:p>
            <a:pPr marL="1588" fontAlgn="base">
              <a:lnSpc>
                <a:spcPct val="106000"/>
              </a:lnSpc>
              <a:spcBef>
                <a:spcPct val="40000"/>
              </a:spcBef>
              <a:spcAft>
                <a:spcPct val="0"/>
              </a:spcAft>
              <a:buClr>
                <a:srgbClr val="000000"/>
              </a:buClr>
            </a:pPr>
            <a:r>
              <a:rPr lang="es-ES" i="1" dirty="0" smtClean="0">
                <a:solidFill>
                  <a:srgbClr val="002776"/>
                </a:solidFill>
              </a:rPr>
              <a:t>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pic>
        <p:nvPicPr>
          <p:cNvPr id="2" name="Picture 1"/>
          <p:cNvPicPr>
            <a:picLocks noChangeAspect="1"/>
          </p:cNvPicPr>
          <p:nvPr/>
        </p:nvPicPr>
        <p:blipFill>
          <a:blip r:embed="rId3"/>
          <a:stretch>
            <a:fillRect/>
          </a:stretch>
        </p:blipFill>
        <p:spPr>
          <a:xfrm>
            <a:off x="450202" y="2996517"/>
            <a:ext cx="9171315" cy="3374608"/>
          </a:xfrm>
          <a:prstGeom prst="rect">
            <a:avLst/>
          </a:prstGeom>
        </p:spPr>
      </p:pic>
    </p:spTree>
    <p:extLst>
      <p:ext uri="{BB962C8B-B14F-4D97-AF65-F5344CB8AC3E}">
        <p14:creationId xmlns:p14="http://schemas.microsoft.com/office/powerpoint/2010/main" val="1380104515"/>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0" y="260648"/>
            <a:ext cx="9777536"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    Cifras </a:t>
            </a:r>
            <a:r>
              <a:rPr lang="es-ES" b="1" dirty="0">
                <a:solidFill>
                  <a:srgbClr val="002060"/>
                </a:solidFill>
                <a:cs typeface="Arial" charset="0"/>
              </a:rPr>
              <a:t>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 </a:t>
            </a:r>
            <a:r>
              <a:rPr lang="es-ES" sz="2000" b="1" dirty="0" smtClean="0">
                <a:solidFill>
                  <a:srgbClr val="00B0F0"/>
                </a:solidFill>
                <a:cs typeface="Arial" charset="0"/>
              </a:rPr>
              <a:t>    TOH (%) por categoría y grupo de alojamiento en Quito (i/iii) </a:t>
            </a:r>
            <a:endParaRPr lang="es-ES" sz="1400" i="1" dirty="0">
              <a:solidFill>
                <a:srgbClr val="00B0F0"/>
              </a:solidFill>
              <a:cs typeface="Arial" charset="0"/>
            </a:endParaRPr>
          </a:p>
        </p:txBody>
      </p:sp>
      <p:sp>
        <p:nvSpPr>
          <p:cNvPr id="10" name="Rounded Rectangle 9"/>
          <p:cNvSpPr/>
          <p:nvPr/>
        </p:nvSpPr>
        <p:spPr bwMode="auto">
          <a:xfrm>
            <a:off x="431457" y="1596027"/>
            <a:ext cx="9198953" cy="320805"/>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Tasa de ocupación hotelera por hoteles de lujo en Quito(%), 2006-2015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111</a:t>
            </a:fld>
            <a:endParaRPr lang="es-ES" dirty="0">
              <a:solidFill>
                <a:srgbClr val="002776"/>
              </a:solidFill>
            </a:endParaRPr>
          </a:p>
        </p:txBody>
      </p:sp>
      <p:sp>
        <p:nvSpPr>
          <p:cNvPr id="18" name="Slide Number Placeholder 1"/>
          <p:cNvSpPr txBox="1">
            <a:spLocks/>
          </p:cNvSpPr>
          <p:nvPr/>
        </p:nvSpPr>
        <p:spPr>
          <a:xfrm>
            <a:off x="633526" y="6432855"/>
            <a:ext cx="8883656"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(TOH).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a:t>
            </a:r>
            <a:r>
              <a:rPr lang="es-ES" i="1" dirty="0" smtClean="0">
                <a:solidFill>
                  <a:srgbClr val="002776"/>
                </a:solidFill>
              </a:rPr>
              <a:t>–</a:t>
            </a:r>
          </a:p>
          <a:p>
            <a:pPr marL="1588" fontAlgn="base">
              <a:lnSpc>
                <a:spcPct val="106000"/>
              </a:lnSpc>
              <a:spcBef>
                <a:spcPct val="40000"/>
              </a:spcBef>
              <a:spcAft>
                <a:spcPct val="0"/>
              </a:spcAft>
              <a:buClr>
                <a:srgbClr val="000000"/>
              </a:buClr>
            </a:pPr>
            <a:r>
              <a:rPr lang="es-ES" i="1" dirty="0" smtClean="0">
                <a:solidFill>
                  <a:srgbClr val="002776"/>
                </a:solidFill>
              </a:rPr>
              <a:t>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3" name="Content Placeholder 5"/>
          <p:cNvSpPr txBox="1">
            <a:spLocks/>
          </p:cNvSpPr>
          <p:nvPr/>
        </p:nvSpPr>
        <p:spPr bwMode="auto">
          <a:xfrm>
            <a:off x="431456" y="1073215"/>
            <a:ext cx="9198953" cy="41156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La tasa de ocupación hotelera (TOH) en promedio para hoteles de lujo dentro del periodo de estudio que comprende (2006-2015) es de 69.41%, mostrando un crecimiento compuesto del -0,02%.</a:t>
            </a:r>
          </a:p>
        </p:txBody>
      </p:sp>
      <p:pic>
        <p:nvPicPr>
          <p:cNvPr id="2" name="Picture 1"/>
          <p:cNvPicPr>
            <a:picLocks noChangeAspect="1"/>
          </p:cNvPicPr>
          <p:nvPr/>
        </p:nvPicPr>
        <p:blipFill>
          <a:blip r:embed="rId3"/>
          <a:stretch>
            <a:fillRect/>
          </a:stretch>
        </p:blipFill>
        <p:spPr>
          <a:xfrm>
            <a:off x="431455" y="1916832"/>
            <a:ext cx="9198953" cy="4476642"/>
          </a:xfrm>
          <a:prstGeom prst="rect">
            <a:avLst/>
          </a:prstGeom>
        </p:spPr>
      </p:pic>
    </p:spTree>
    <p:extLst>
      <p:ext uri="{BB962C8B-B14F-4D97-AF65-F5344CB8AC3E}">
        <p14:creationId xmlns:p14="http://schemas.microsoft.com/office/powerpoint/2010/main" val="3310342839"/>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0" y="260648"/>
            <a:ext cx="990600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    Cifras </a:t>
            </a:r>
            <a:r>
              <a:rPr lang="es-ES" b="1" dirty="0">
                <a:solidFill>
                  <a:srgbClr val="002060"/>
                </a:solidFill>
                <a:cs typeface="Arial" charset="0"/>
              </a:rPr>
              <a:t>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     TOH (%) por categoría y grupo de alojamiento en Quito (ii/iii) </a:t>
            </a:r>
            <a:endParaRPr lang="es-ES" sz="1400" i="1" dirty="0">
              <a:solidFill>
                <a:srgbClr val="00B0F0"/>
              </a:solidFill>
              <a:cs typeface="Arial" charset="0"/>
            </a:endParaRPr>
          </a:p>
        </p:txBody>
      </p:sp>
      <p:sp>
        <p:nvSpPr>
          <p:cNvPr id="10" name="Rounded Rectangle 9"/>
          <p:cNvSpPr/>
          <p:nvPr/>
        </p:nvSpPr>
        <p:spPr bwMode="auto">
          <a:xfrm>
            <a:off x="442527" y="1772816"/>
            <a:ext cx="9198953" cy="360331"/>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Tasa de ocupación  hotelera por alojamiento de primera categoría en Quito (%), 2006-15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112</a:t>
            </a:fld>
            <a:endParaRPr lang="es-ES" dirty="0">
              <a:solidFill>
                <a:srgbClr val="002776"/>
              </a:solidFill>
            </a:endParaRPr>
          </a:p>
        </p:txBody>
      </p:sp>
      <p:sp>
        <p:nvSpPr>
          <p:cNvPr id="18" name="Slide Number Placeholder 1"/>
          <p:cNvSpPr txBox="1">
            <a:spLocks/>
          </p:cNvSpPr>
          <p:nvPr/>
        </p:nvSpPr>
        <p:spPr>
          <a:xfrm>
            <a:off x="633526" y="6432855"/>
            <a:ext cx="8883656"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(TOH).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a:t>
            </a:r>
            <a:r>
              <a:rPr lang="es-ES" i="1" dirty="0" smtClean="0">
                <a:solidFill>
                  <a:srgbClr val="002776"/>
                </a:solidFill>
              </a:rPr>
              <a:t>–</a:t>
            </a:r>
          </a:p>
          <a:p>
            <a:pPr marL="1588" fontAlgn="base">
              <a:lnSpc>
                <a:spcPct val="106000"/>
              </a:lnSpc>
              <a:spcBef>
                <a:spcPct val="40000"/>
              </a:spcBef>
              <a:spcAft>
                <a:spcPct val="0"/>
              </a:spcAft>
              <a:buClr>
                <a:srgbClr val="000000"/>
              </a:buClr>
            </a:pPr>
            <a:r>
              <a:rPr lang="es-ES" i="1" dirty="0" smtClean="0">
                <a:solidFill>
                  <a:srgbClr val="002776"/>
                </a:solidFill>
              </a:rPr>
              <a:t>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1" name="Content Placeholder 5"/>
          <p:cNvSpPr txBox="1">
            <a:spLocks/>
          </p:cNvSpPr>
          <p:nvPr/>
        </p:nvSpPr>
        <p:spPr bwMode="auto">
          <a:xfrm>
            <a:off x="475877" y="947432"/>
            <a:ext cx="9198953" cy="83936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300"/>
              </a:spcAft>
              <a:buFont typeface="Arial" panose="020B0604020202020204" pitchFamily="34" charset="0"/>
              <a:buChar char="•"/>
            </a:pPr>
            <a:r>
              <a:rPr lang="es-ES" sz="1200" dirty="0" smtClean="0">
                <a:solidFill>
                  <a:srgbClr val="002060"/>
                </a:solidFill>
              </a:rPr>
              <a:t>La tasa de ocupación hotelera (TOH) en promedio para hoteles de primera categoría dentro del periodo de estudio que comprende (2006-2015) es de 58.18%, y con un crecimiento compuesto del +1,01%.</a:t>
            </a:r>
          </a:p>
          <a:p>
            <a:pPr marL="171450" indent="-171450" algn="just" defTabSz="913965" fontAlgn="auto">
              <a:spcBef>
                <a:spcPts val="0"/>
              </a:spcBef>
              <a:spcAft>
                <a:spcPts val="300"/>
              </a:spcAft>
              <a:buFont typeface="Arial" panose="020B0604020202020204" pitchFamily="34" charset="0"/>
              <a:buChar char="•"/>
            </a:pPr>
            <a:r>
              <a:rPr lang="es-ES" sz="1200" dirty="0">
                <a:solidFill>
                  <a:srgbClr val="002060"/>
                </a:solidFill>
              </a:rPr>
              <a:t>La tasa de ocupación hotelera (TOH) en promedio para </a:t>
            </a:r>
            <a:r>
              <a:rPr lang="es-ES" sz="1200" dirty="0" smtClean="0">
                <a:solidFill>
                  <a:srgbClr val="002060"/>
                </a:solidFill>
              </a:rPr>
              <a:t>hostales y pensiones </a:t>
            </a:r>
            <a:r>
              <a:rPr lang="es-ES" sz="1200" dirty="0">
                <a:solidFill>
                  <a:srgbClr val="002060"/>
                </a:solidFill>
              </a:rPr>
              <a:t>de primera categoría dentro del periodo de estudio que comprende (2006-2015) es de </a:t>
            </a:r>
            <a:r>
              <a:rPr lang="es-ES" sz="1200" dirty="0" smtClean="0">
                <a:solidFill>
                  <a:srgbClr val="002060"/>
                </a:solidFill>
              </a:rPr>
              <a:t>48.58</a:t>
            </a:r>
            <a:r>
              <a:rPr lang="es-ES" sz="1200" dirty="0">
                <a:solidFill>
                  <a:srgbClr val="002060"/>
                </a:solidFill>
              </a:rPr>
              <a:t>%, y con un crecimiento </a:t>
            </a:r>
            <a:r>
              <a:rPr lang="es-ES" sz="1200" dirty="0" smtClean="0">
                <a:solidFill>
                  <a:srgbClr val="002060"/>
                </a:solidFill>
              </a:rPr>
              <a:t>compuesto </a:t>
            </a:r>
            <a:r>
              <a:rPr lang="es-ES" sz="1200" dirty="0">
                <a:solidFill>
                  <a:srgbClr val="002060"/>
                </a:solidFill>
              </a:rPr>
              <a:t>del </a:t>
            </a:r>
            <a:r>
              <a:rPr lang="es-ES" sz="1200" dirty="0" smtClean="0">
                <a:solidFill>
                  <a:srgbClr val="002060"/>
                </a:solidFill>
              </a:rPr>
              <a:t>+4,3%.</a:t>
            </a:r>
            <a:endParaRPr lang="es-ES" sz="1200" dirty="0">
              <a:solidFill>
                <a:srgbClr val="002060"/>
              </a:solidFill>
            </a:endParaRPr>
          </a:p>
        </p:txBody>
      </p:sp>
      <p:pic>
        <p:nvPicPr>
          <p:cNvPr id="2" name="Picture 1"/>
          <p:cNvPicPr>
            <a:picLocks noChangeAspect="1"/>
          </p:cNvPicPr>
          <p:nvPr/>
        </p:nvPicPr>
        <p:blipFill>
          <a:blip r:embed="rId3"/>
          <a:stretch>
            <a:fillRect/>
          </a:stretch>
        </p:blipFill>
        <p:spPr>
          <a:xfrm>
            <a:off x="450203" y="2251916"/>
            <a:ext cx="9191277" cy="4119759"/>
          </a:xfrm>
          <a:prstGeom prst="rect">
            <a:avLst/>
          </a:prstGeom>
        </p:spPr>
      </p:pic>
    </p:spTree>
    <p:extLst>
      <p:ext uri="{BB962C8B-B14F-4D97-AF65-F5344CB8AC3E}">
        <p14:creationId xmlns:p14="http://schemas.microsoft.com/office/powerpoint/2010/main" val="1229441947"/>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0" y="174520"/>
            <a:ext cx="10028354"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    Cifras </a:t>
            </a:r>
            <a:r>
              <a:rPr lang="es-ES" b="1" dirty="0">
                <a:solidFill>
                  <a:srgbClr val="002060"/>
                </a:solidFill>
                <a:cs typeface="Arial" charset="0"/>
              </a:rPr>
              <a:t>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     TOH (%) por categoría y grupo de alojamiento en Quito (iii/iii) </a:t>
            </a:r>
            <a:endParaRPr lang="es-ES" sz="1400" i="1" dirty="0">
              <a:solidFill>
                <a:srgbClr val="00B0F0"/>
              </a:solidFill>
              <a:cs typeface="Arial" charset="0"/>
            </a:endParaRPr>
          </a:p>
        </p:txBody>
      </p:sp>
      <p:sp>
        <p:nvSpPr>
          <p:cNvPr id="10" name="Rounded Rectangle 9"/>
          <p:cNvSpPr/>
          <p:nvPr/>
        </p:nvSpPr>
        <p:spPr bwMode="auto">
          <a:xfrm>
            <a:off x="353523" y="1700809"/>
            <a:ext cx="9198953" cy="402778"/>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Tasa de ocupación hotelera por alojamientos de segunda categoría en Quito (%), 2006-15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113</a:t>
            </a:fld>
            <a:endParaRPr lang="es-ES" dirty="0">
              <a:solidFill>
                <a:srgbClr val="002776"/>
              </a:solidFill>
            </a:endParaRPr>
          </a:p>
        </p:txBody>
      </p:sp>
      <p:sp>
        <p:nvSpPr>
          <p:cNvPr id="18" name="Slide Number Placeholder 1"/>
          <p:cNvSpPr txBox="1">
            <a:spLocks/>
          </p:cNvSpPr>
          <p:nvPr/>
        </p:nvSpPr>
        <p:spPr>
          <a:xfrm>
            <a:off x="633526" y="6432855"/>
            <a:ext cx="8883656" cy="2424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a:t>
            </a:r>
            <a:r>
              <a:rPr lang="es-ES" i="1" dirty="0" smtClean="0">
                <a:solidFill>
                  <a:srgbClr val="002776"/>
                </a:solidFill>
              </a:rPr>
              <a:t>Boletín Hotelero No.115 – Anexo – a Dic 2015 (TOH). </a:t>
            </a:r>
            <a:r>
              <a:rPr lang="es-ES" i="1" dirty="0" err="1" smtClean="0">
                <a:solidFill>
                  <a:srgbClr val="002776"/>
                </a:solidFill>
              </a:rPr>
              <a:t>Xls</a:t>
            </a:r>
            <a:r>
              <a:rPr lang="es-ES" i="1" dirty="0" smtClean="0">
                <a:solidFill>
                  <a:srgbClr val="002776"/>
                </a:solidFill>
              </a:rPr>
              <a:t> - </a:t>
            </a:r>
            <a:r>
              <a:rPr lang="es-ES" i="1" dirty="0">
                <a:solidFill>
                  <a:srgbClr val="002776"/>
                </a:solidFill>
              </a:rPr>
              <a:t> Sistema Institucional de Indicadores Turísticos </a:t>
            </a:r>
            <a:r>
              <a:rPr lang="es-ES" i="1" dirty="0" smtClean="0">
                <a:solidFill>
                  <a:srgbClr val="002776"/>
                </a:solidFill>
              </a:rPr>
              <a:t>–</a:t>
            </a:r>
          </a:p>
          <a:p>
            <a:pPr marL="1588" fontAlgn="base">
              <a:lnSpc>
                <a:spcPct val="106000"/>
              </a:lnSpc>
              <a:spcBef>
                <a:spcPct val="40000"/>
              </a:spcBef>
              <a:spcAft>
                <a:spcPct val="0"/>
              </a:spcAft>
              <a:buClr>
                <a:srgbClr val="000000"/>
              </a:buClr>
            </a:pPr>
            <a:r>
              <a:rPr lang="es-ES" i="1" dirty="0" smtClean="0">
                <a:solidFill>
                  <a:srgbClr val="002776"/>
                </a:solidFill>
              </a:rPr>
              <a:t> </a:t>
            </a:r>
            <a:r>
              <a:rPr lang="es-ES" i="1" dirty="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1" name="Content Placeholder 5"/>
          <p:cNvSpPr txBox="1">
            <a:spLocks/>
          </p:cNvSpPr>
          <p:nvPr/>
        </p:nvSpPr>
        <p:spPr bwMode="auto">
          <a:xfrm>
            <a:off x="289760" y="838446"/>
            <a:ext cx="9198953" cy="83936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300"/>
              </a:spcAft>
              <a:buFont typeface="Arial" panose="020B0604020202020204" pitchFamily="34" charset="0"/>
              <a:buChar char="•"/>
            </a:pPr>
            <a:r>
              <a:rPr lang="es-ES" sz="1200" dirty="0" smtClean="0">
                <a:solidFill>
                  <a:srgbClr val="002060"/>
                </a:solidFill>
              </a:rPr>
              <a:t>La tasa de ocupación hotelera (TOH) en promedio para hoteles de segunda</a:t>
            </a:r>
            <a:r>
              <a:rPr lang="es-ES" sz="1200" dirty="0">
                <a:solidFill>
                  <a:srgbClr val="002060"/>
                </a:solidFill>
              </a:rPr>
              <a:t> </a:t>
            </a:r>
            <a:r>
              <a:rPr lang="es-ES" sz="1200" dirty="0" smtClean="0">
                <a:solidFill>
                  <a:srgbClr val="002060"/>
                </a:solidFill>
              </a:rPr>
              <a:t>categoría dentro del periodo de estudio que comprende (2006-2015) es de 35.04%, y con un crecimiento compuesto del +0,6%.</a:t>
            </a:r>
          </a:p>
          <a:p>
            <a:pPr marL="171450" indent="-171450" algn="just" defTabSz="913965" fontAlgn="auto">
              <a:spcBef>
                <a:spcPts val="0"/>
              </a:spcBef>
              <a:spcAft>
                <a:spcPts val="300"/>
              </a:spcAft>
              <a:buFont typeface="Arial" panose="020B0604020202020204" pitchFamily="34" charset="0"/>
              <a:buChar char="•"/>
            </a:pPr>
            <a:r>
              <a:rPr lang="es-ES" sz="1200" dirty="0">
                <a:solidFill>
                  <a:srgbClr val="002060"/>
                </a:solidFill>
              </a:rPr>
              <a:t>La tasa de ocupación hotelera (TOH) en promedio para </a:t>
            </a:r>
            <a:r>
              <a:rPr lang="es-ES" sz="1200" dirty="0" smtClean="0">
                <a:solidFill>
                  <a:srgbClr val="002060"/>
                </a:solidFill>
              </a:rPr>
              <a:t>hostales y pensiones </a:t>
            </a:r>
            <a:r>
              <a:rPr lang="es-ES" sz="1200" dirty="0">
                <a:solidFill>
                  <a:srgbClr val="002060"/>
                </a:solidFill>
              </a:rPr>
              <a:t>de primera categoría dentro del periodo de estudio que comprende (2006-2015) es de </a:t>
            </a:r>
            <a:r>
              <a:rPr lang="es-ES" sz="1200" dirty="0" smtClean="0">
                <a:solidFill>
                  <a:srgbClr val="002060"/>
                </a:solidFill>
              </a:rPr>
              <a:t>43.68</a:t>
            </a:r>
            <a:r>
              <a:rPr lang="es-ES" sz="1200" dirty="0">
                <a:solidFill>
                  <a:srgbClr val="002060"/>
                </a:solidFill>
              </a:rPr>
              <a:t>%, y con un crecimiento </a:t>
            </a:r>
            <a:r>
              <a:rPr lang="es-ES" sz="1200" dirty="0" smtClean="0">
                <a:solidFill>
                  <a:srgbClr val="002060"/>
                </a:solidFill>
              </a:rPr>
              <a:t>compuesto </a:t>
            </a:r>
            <a:r>
              <a:rPr lang="es-ES" sz="1200" dirty="0">
                <a:solidFill>
                  <a:srgbClr val="002060"/>
                </a:solidFill>
              </a:rPr>
              <a:t>del </a:t>
            </a:r>
            <a:r>
              <a:rPr lang="es-ES" sz="1200" dirty="0" smtClean="0">
                <a:solidFill>
                  <a:srgbClr val="002060"/>
                </a:solidFill>
              </a:rPr>
              <a:t>+2.66%.</a:t>
            </a:r>
            <a:endParaRPr lang="es-ES" sz="1200" dirty="0">
              <a:solidFill>
                <a:srgbClr val="002060"/>
              </a:solidFill>
            </a:endParaRPr>
          </a:p>
        </p:txBody>
      </p:sp>
      <p:pic>
        <p:nvPicPr>
          <p:cNvPr id="2" name="Picture 1"/>
          <p:cNvPicPr>
            <a:picLocks noChangeAspect="1"/>
          </p:cNvPicPr>
          <p:nvPr/>
        </p:nvPicPr>
        <p:blipFill>
          <a:blip r:embed="rId3"/>
          <a:stretch>
            <a:fillRect/>
          </a:stretch>
        </p:blipFill>
        <p:spPr>
          <a:xfrm>
            <a:off x="354850" y="2126587"/>
            <a:ext cx="9278670" cy="4084779"/>
          </a:xfrm>
          <a:prstGeom prst="rect">
            <a:avLst/>
          </a:prstGeom>
        </p:spPr>
      </p:pic>
    </p:spTree>
    <p:extLst>
      <p:ext uri="{BB962C8B-B14F-4D97-AF65-F5344CB8AC3E}">
        <p14:creationId xmlns:p14="http://schemas.microsoft.com/office/powerpoint/2010/main" val="3103249703"/>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1740" y="187599"/>
            <a:ext cx="9145556"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a:t>
            </a:r>
            <a:r>
              <a:rPr lang="es-ES" b="1" dirty="0">
                <a:solidFill>
                  <a:srgbClr val="002060"/>
                </a:solidFill>
                <a:cs typeface="Arial" charset="0"/>
              </a:rPr>
              <a:t>y datos de turismo en el Ecuador y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TOH (%) total de Quito vs Ciudades del Ecuador (2015) </a:t>
            </a:r>
            <a:endParaRPr lang="es-ES" sz="1400" i="1" dirty="0">
              <a:solidFill>
                <a:srgbClr val="00B0F0"/>
              </a:solidFill>
              <a:cs typeface="Arial" charset="0"/>
            </a:endParaRPr>
          </a:p>
        </p:txBody>
      </p:sp>
      <p:sp>
        <p:nvSpPr>
          <p:cNvPr id="10" name="Rounded Rectangle 9"/>
          <p:cNvSpPr/>
          <p:nvPr/>
        </p:nvSpPr>
        <p:spPr bwMode="auto">
          <a:xfrm>
            <a:off x="252647" y="2387557"/>
            <a:ext cx="9416597" cy="303791"/>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Tasa de ocupación hotelera por ciudades principales de Ecuador (%), (2015)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114</a:t>
            </a:fld>
            <a:endParaRPr lang="es-ES" dirty="0">
              <a:solidFill>
                <a:srgbClr val="002776"/>
              </a:solidFill>
            </a:endParaRPr>
          </a:p>
        </p:txBody>
      </p:sp>
      <p:sp>
        <p:nvSpPr>
          <p:cNvPr id="18" name="Slide Number Placeholder 1"/>
          <p:cNvSpPr txBox="1">
            <a:spLocks/>
          </p:cNvSpPr>
          <p:nvPr/>
        </p:nvSpPr>
        <p:spPr>
          <a:xfrm>
            <a:off x="756590" y="6554103"/>
            <a:ext cx="4204356" cy="34304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Fuente: Observatorio de Turismo de Galápagos – Estadísticas coyunturales de alojamiento.</a:t>
            </a:r>
          </a:p>
          <a:p>
            <a:pPr marL="1588" fontAlgn="base">
              <a:lnSpc>
                <a:spcPct val="100000"/>
              </a:lnSpc>
              <a:spcAft>
                <a:spcPct val="0"/>
              </a:spcAft>
              <a:buClr>
                <a:srgbClr val="000000"/>
              </a:buClr>
            </a:pPr>
            <a:r>
              <a:rPr lang="es-ES" i="1" dirty="0" smtClean="0">
                <a:solidFill>
                  <a:srgbClr val="002776"/>
                </a:solidFill>
              </a:rPr>
              <a:t>               Ministerio de Turismo Boletín coyuntural de alojamiento</a:t>
            </a:r>
            <a:endParaRPr lang="es-ES" i="1" dirty="0">
              <a:solidFill>
                <a:srgbClr val="002776"/>
              </a:solidFill>
            </a:endParaRPr>
          </a:p>
        </p:txBody>
      </p:sp>
      <p:sp>
        <p:nvSpPr>
          <p:cNvPr id="15" name="Content Placeholder 5"/>
          <p:cNvSpPr txBox="1">
            <a:spLocks/>
          </p:cNvSpPr>
          <p:nvPr/>
        </p:nvSpPr>
        <p:spPr bwMode="auto">
          <a:xfrm>
            <a:off x="341740" y="823934"/>
            <a:ext cx="9413898" cy="74581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La tasa de ocupación hotelera total en promedio para Guayaquil durante el periodo de estudio que comprende (2008 - 2015), es de 64.77%, con un crecimiento compuesto del +0,86%.</a:t>
            </a:r>
            <a:endParaRPr lang="es-ES" sz="1200" dirty="0">
              <a:solidFill>
                <a:srgbClr val="002060"/>
              </a:solidFill>
            </a:endParaRPr>
          </a:p>
          <a:p>
            <a:pPr algn="just" defTabSz="913965" fontAlgn="auto">
              <a:spcBef>
                <a:spcPts val="0"/>
              </a:spcBef>
              <a:spcAft>
                <a:spcPts val="300"/>
              </a:spcAft>
            </a:pPr>
            <a:r>
              <a:rPr lang="es-ES" sz="1200" dirty="0">
                <a:solidFill>
                  <a:srgbClr val="002060"/>
                </a:solidFill>
              </a:rPr>
              <a:t>La tasa de ocupación hotelera total en promedio para </a:t>
            </a:r>
            <a:r>
              <a:rPr lang="es-ES" sz="1200" dirty="0" smtClean="0">
                <a:solidFill>
                  <a:srgbClr val="002060"/>
                </a:solidFill>
              </a:rPr>
              <a:t>Quito </a:t>
            </a:r>
            <a:r>
              <a:rPr lang="es-ES" sz="1200" dirty="0">
                <a:solidFill>
                  <a:srgbClr val="002060"/>
                </a:solidFill>
              </a:rPr>
              <a:t>durante el periodo de estudio que comprende (2008 - 2015), es de </a:t>
            </a:r>
            <a:r>
              <a:rPr lang="es-ES" sz="1200" dirty="0" smtClean="0">
                <a:solidFill>
                  <a:srgbClr val="002060"/>
                </a:solidFill>
              </a:rPr>
              <a:t>52.64%, </a:t>
            </a:r>
            <a:r>
              <a:rPr lang="es-ES" sz="1200" dirty="0">
                <a:solidFill>
                  <a:srgbClr val="002060"/>
                </a:solidFill>
              </a:rPr>
              <a:t>con un </a:t>
            </a:r>
            <a:r>
              <a:rPr lang="es-ES" sz="1200" dirty="0" smtClean="0">
                <a:solidFill>
                  <a:srgbClr val="002060"/>
                </a:solidFill>
              </a:rPr>
              <a:t>decrecimiento </a:t>
            </a:r>
            <a:r>
              <a:rPr lang="es-ES" sz="1200" dirty="0">
                <a:solidFill>
                  <a:srgbClr val="002060"/>
                </a:solidFill>
              </a:rPr>
              <a:t>compuesto del </a:t>
            </a:r>
            <a:r>
              <a:rPr lang="es-ES" sz="1200" dirty="0" smtClean="0">
                <a:solidFill>
                  <a:srgbClr val="002060"/>
                </a:solidFill>
              </a:rPr>
              <a:t>-1,37%.</a:t>
            </a:r>
          </a:p>
          <a:p>
            <a:pPr algn="just" defTabSz="913965" fontAlgn="auto">
              <a:spcBef>
                <a:spcPts val="0"/>
              </a:spcBef>
              <a:spcAft>
                <a:spcPts val="300"/>
              </a:spcAft>
            </a:pPr>
            <a:r>
              <a:rPr lang="es-ES" sz="1200" dirty="0">
                <a:solidFill>
                  <a:srgbClr val="002060"/>
                </a:solidFill>
              </a:rPr>
              <a:t>La tasa de ocupación hotelera total en promedio para </a:t>
            </a:r>
            <a:r>
              <a:rPr lang="es-ES" sz="1200" dirty="0" smtClean="0">
                <a:solidFill>
                  <a:srgbClr val="002060"/>
                </a:solidFill>
              </a:rPr>
              <a:t>Cuenca </a:t>
            </a:r>
            <a:r>
              <a:rPr lang="es-ES" sz="1200" dirty="0">
                <a:solidFill>
                  <a:srgbClr val="002060"/>
                </a:solidFill>
              </a:rPr>
              <a:t>durante el periodo de estudio que comprende (2008 - 2015), es de </a:t>
            </a:r>
            <a:r>
              <a:rPr lang="es-ES" sz="1200" dirty="0" smtClean="0">
                <a:solidFill>
                  <a:srgbClr val="002060"/>
                </a:solidFill>
              </a:rPr>
              <a:t>60.98%, </a:t>
            </a:r>
            <a:r>
              <a:rPr lang="es-ES" sz="1200" dirty="0">
                <a:solidFill>
                  <a:srgbClr val="002060"/>
                </a:solidFill>
              </a:rPr>
              <a:t>con un </a:t>
            </a:r>
            <a:r>
              <a:rPr lang="es-ES" sz="1200" dirty="0" smtClean="0">
                <a:solidFill>
                  <a:srgbClr val="002060"/>
                </a:solidFill>
              </a:rPr>
              <a:t>crecimiento considerable </a:t>
            </a:r>
            <a:r>
              <a:rPr lang="es-ES" sz="1200" dirty="0">
                <a:solidFill>
                  <a:srgbClr val="002060"/>
                </a:solidFill>
              </a:rPr>
              <a:t>compuesto del </a:t>
            </a:r>
            <a:r>
              <a:rPr lang="es-ES" sz="1200" dirty="0" smtClean="0">
                <a:solidFill>
                  <a:srgbClr val="002060"/>
                </a:solidFill>
              </a:rPr>
              <a:t>+3,25%.</a:t>
            </a:r>
          </a:p>
          <a:p>
            <a:pPr algn="just" defTabSz="913965" fontAlgn="auto">
              <a:spcBef>
                <a:spcPts val="0"/>
              </a:spcBef>
              <a:spcAft>
                <a:spcPts val="300"/>
              </a:spcAft>
            </a:pPr>
            <a:r>
              <a:rPr lang="es-ES" sz="1200" dirty="0">
                <a:solidFill>
                  <a:srgbClr val="002060"/>
                </a:solidFill>
              </a:rPr>
              <a:t>La tasa de ocupación hotelera total en promedio para </a:t>
            </a:r>
            <a:r>
              <a:rPr lang="es-ES" sz="1200" dirty="0" smtClean="0">
                <a:solidFill>
                  <a:srgbClr val="002060"/>
                </a:solidFill>
              </a:rPr>
              <a:t>Manta </a:t>
            </a:r>
            <a:r>
              <a:rPr lang="es-ES" sz="1200" dirty="0">
                <a:solidFill>
                  <a:srgbClr val="002060"/>
                </a:solidFill>
              </a:rPr>
              <a:t>durante el periodo de estudio que comprende (2008 - 2015), es de </a:t>
            </a:r>
            <a:r>
              <a:rPr lang="es-ES" sz="1200" dirty="0" smtClean="0">
                <a:solidFill>
                  <a:srgbClr val="002060"/>
                </a:solidFill>
              </a:rPr>
              <a:t>64.28%, </a:t>
            </a:r>
            <a:r>
              <a:rPr lang="es-ES" sz="1200" dirty="0">
                <a:solidFill>
                  <a:srgbClr val="002060"/>
                </a:solidFill>
              </a:rPr>
              <a:t>con un </a:t>
            </a:r>
            <a:r>
              <a:rPr lang="es-ES" sz="1200" dirty="0" smtClean="0">
                <a:solidFill>
                  <a:srgbClr val="002060"/>
                </a:solidFill>
              </a:rPr>
              <a:t>decrecimiento </a:t>
            </a:r>
            <a:r>
              <a:rPr lang="es-ES" sz="1200" dirty="0">
                <a:solidFill>
                  <a:srgbClr val="002060"/>
                </a:solidFill>
              </a:rPr>
              <a:t>considerable compuesto del </a:t>
            </a:r>
            <a:r>
              <a:rPr lang="es-ES" sz="1200" dirty="0" smtClean="0">
                <a:solidFill>
                  <a:srgbClr val="002060"/>
                </a:solidFill>
              </a:rPr>
              <a:t>-2,47%.</a:t>
            </a:r>
            <a:endParaRPr lang="es-ES" sz="1200" dirty="0">
              <a:solidFill>
                <a:srgbClr val="002060"/>
              </a:solidFill>
            </a:endParaRPr>
          </a:p>
        </p:txBody>
      </p:sp>
      <p:sp>
        <p:nvSpPr>
          <p:cNvPr id="20" name="Slide Number Placeholder 1"/>
          <p:cNvSpPr txBox="1">
            <a:spLocks/>
          </p:cNvSpPr>
          <p:nvPr/>
        </p:nvSpPr>
        <p:spPr>
          <a:xfrm>
            <a:off x="481996" y="6255035"/>
            <a:ext cx="8496945" cy="292353"/>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La datos en el gráfico son del año 2015, tanto para Quito, Guayaquil, Cuenca y Manta. No se encuentra disponible la información histórica para las ciudades antes mencionadas. Adicionalmente, se envió una carta solicitando esta información al Observatorio de Turismo de Galápagos, y hasta el cierre de este informe no recibimos respuesta alguna.</a:t>
            </a:r>
          </a:p>
          <a:p>
            <a:pPr marL="1588" fontAlgn="base">
              <a:lnSpc>
                <a:spcPct val="106000"/>
              </a:lnSpc>
              <a:spcBef>
                <a:spcPct val="40000"/>
              </a:spcBef>
              <a:spcAft>
                <a:spcPct val="0"/>
              </a:spcAft>
              <a:buClr>
                <a:srgbClr val="000000"/>
              </a:buClr>
            </a:pPr>
            <a:endParaRPr lang="es-ES" i="1" dirty="0" smtClean="0">
              <a:solidFill>
                <a:srgbClr val="002776"/>
              </a:solidFill>
              <a:cs typeface="Arial" charset="0"/>
            </a:endParaRPr>
          </a:p>
        </p:txBody>
      </p:sp>
      <p:pic>
        <p:nvPicPr>
          <p:cNvPr id="2" name="Picture 1"/>
          <p:cNvPicPr>
            <a:picLocks noChangeAspect="1"/>
          </p:cNvPicPr>
          <p:nvPr/>
        </p:nvPicPr>
        <p:blipFill>
          <a:blip r:embed="rId3"/>
          <a:stretch>
            <a:fillRect/>
          </a:stretch>
        </p:blipFill>
        <p:spPr>
          <a:xfrm>
            <a:off x="250349" y="2691348"/>
            <a:ext cx="9485014" cy="3531510"/>
          </a:xfrm>
          <a:prstGeom prst="rect">
            <a:avLst/>
          </a:prstGeom>
        </p:spPr>
      </p:pic>
    </p:spTree>
    <p:extLst>
      <p:ext uri="{BB962C8B-B14F-4D97-AF65-F5344CB8AC3E}">
        <p14:creationId xmlns:p14="http://schemas.microsoft.com/office/powerpoint/2010/main" val="2026576392"/>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ounded Rectangle 9"/>
          <p:cNvSpPr/>
          <p:nvPr/>
        </p:nvSpPr>
        <p:spPr bwMode="auto">
          <a:xfrm>
            <a:off x="288099" y="1119467"/>
            <a:ext cx="9198953" cy="320805"/>
          </a:xfrm>
          <a:prstGeom prst="roundRect">
            <a:avLst/>
          </a:prstGeom>
          <a:solidFill>
            <a:srgbClr val="00B0F0"/>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Tasa de ocupación hotelera de ciudades competidoras de Quito en la región</a:t>
            </a:r>
            <a:r>
              <a:rPr lang="es-ES" sz="1050" b="1" dirty="0">
                <a:solidFill>
                  <a:srgbClr val="FFFFFF"/>
                </a:solidFill>
              </a:rPr>
              <a:t> </a:t>
            </a:r>
            <a:r>
              <a:rPr lang="es-ES" sz="1050" b="1" dirty="0" smtClean="0">
                <a:solidFill>
                  <a:srgbClr val="FFFFFF"/>
                </a:solidFill>
              </a:rPr>
              <a:t>- %(2008 -15)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115</a:t>
            </a:fld>
            <a:endParaRPr lang="es-ES" dirty="0">
              <a:solidFill>
                <a:srgbClr val="002776"/>
              </a:solidFill>
            </a:endParaRPr>
          </a:p>
        </p:txBody>
      </p:sp>
      <p:sp>
        <p:nvSpPr>
          <p:cNvPr id="12" name="Title 1"/>
          <p:cNvSpPr txBox="1">
            <a:spLocks/>
          </p:cNvSpPr>
          <p:nvPr/>
        </p:nvSpPr>
        <p:spPr bwMode="auto">
          <a:xfrm>
            <a:off x="142714" y="41543"/>
            <a:ext cx="990600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   Cifras </a:t>
            </a:r>
            <a:r>
              <a:rPr lang="es-ES" b="1" dirty="0">
                <a:solidFill>
                  <a:srgbClr val="002060"/>
                </a:solidFill>
                <a:cs typeface="Arial" charset="0"/>
              </a:rPr>
              <a:t>y datos de turismo en </a:t>
            </a:r>
            <a:r>
              <a:rPr lang="es-ES" b="1" dirty="0" smtClean="0">
                <a:solidFill>
                  <a:srgbClr val="002060"/>
                </a:solidFill>
                <a:cs typeface="Arial" charset="0"/>
              </a:rPr>
              <a:t>Quito y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    Tasa de Ocupación Hotelera total de Quito vs la región </a:t>
            </a:r>
            <a:r>
              <a:rPr lang="es-ES" sz="2000" b="1" dirty="0">
                <a:solidFill>
                  <a:srgbClr val="00B0F0"/>
                </a:solidFill>
                <a:cs typeface="Arial" charset="0"/>
              </a:rPr>
              <a:t>(</a:t>
            </a:r>
            <a:r>
              <a:rPr lang="es-ES" sz="2000" b="1" dirty="0" smtClean="0">
                <a:solidFill>
                  <a:srgbClr val="00B0F0"/>
                </a:solidFill>
                <a:cs typeface="Arial" charset="0"/>
              </a:rPr>
              <a:t>i/i)</a:t>
            </a:r>
            <a:endParaRPr lang="es-ES" sz="20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18" name="Slide Number Placeholder 1"/>
          <p:cNvSpPr txBox="1">
            <a:spLocks/>
          </p:cNvSpPr>
          <p:nvPr/>
        </p:nvSpPr>
        <p:spPr>
          <a:xfrm>
            <a:off x="603396" y="5851239"/>
            <a:ext cx="8883656" cy="1077572"/>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Bogotá – Colombia: Observatorio Turístico de Bogotá- Indicadores Hoteleros – </a:t>
            </a:r>
            <a:r>
              <a:rPr lang="es-ES" i="1" dirty="0" err="1" smtClean="0">
                <a:solidFill>
                  <a:srgbClr val="002776"/>
                </a:solidFill>
              </a:rPr>
              <a:t>Xls</a:t>
            </a:r>
            <a:r>
              <a:rPr lang="es-ES" i="1" dirty="0" smtClean="0">
                <a:solidFill>
                  <a:srgbClr val="002776"/>
                </a:solidFill>
              </a:rPr>
              <a:t>.</a:t>
            </a:r>
          </a:p>
          <a:p>
            <a:pPr marL="1588" fontAlgn="base">
              <a:lnSpc>
                <a:spcPct val="106000"/>
              </a:lnSpc>
              <a:spcBef>
                <a:spcPct val="40000"/>
              </a:spcBef>
              <a:spcAft>
                <a:spcPct val="0"/>
              </a:spcAft>
              <a:buClr>
                <a:srgbClr val="000000"/>
              </a:buClr>
            </a:pPr>
            <a:r>
              <a:rPr lang="es-ES" i="1" dirty="0" smtClean="0">
                <a:solidFill>
                  <a:srgbClr val="002776"/>
                </a:solidFill>
              </a:rPr>
              <a:t>             </a:t>
            </a:r>
            <a:r>
              <a:rPr lang="es-ES" i="1" dirty="0">
                <a:solidFill>
                  <a:srgbClr val="002776"/>
                </a:solidFill>
              </a:rPr>
              <a:t>Buenos Aires – Argentina: Instituto Nacional de Estadísticas y Censo (INDEC) - Encuesta de Ocupación Hotelera </a:t>
            </a:r>
            <a:r>
              <a:rPr lang="es-ES" i="1" dirty="0" smtClean="0">
                <a:solidFill>
                  <a:srgbClr val="002776"/>
                </a:solidFill>
              </a:rPr>
              <a:t>– </a:t>
            </a:r>
            <a:r>
              <a:rPr lang="es-ES" i="1" dirty="0" err="1" smtClean="0">
                <a:solidFill>
                  <a:srgbClr val="002776"/>
                </a:solidFill>
              </a:rPr>
              <a:t>Pdf</a:t>
            </a: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México </a:t>
            </a:r>
            <a:r>
              <a:rPr lang="es-ES" i="1" dirty="0">
                <a:solidFill>
                  <a:srgbClr val="002776"/>
                </a:solidFill>
              </a:rPr>
              <a:t>D.F. – México: </a:t>
            </a:r>
            <a:r>
              <a:rPr lang="es-ES" i="1" dirty="0" err="1">
                <a:solidFill>
                  <a:srgbClr val="002776"/>
                </a:solidFill>
              </a:rPr>
              <a:t>SiiMT</a:t>
            </a:r>
            <a:r>
              <a:rPr lang="es-ES" i="1" dirty="0">
                <a:solidFill>
                  <a:srgbClr val="002776"/>
                </a:solidFill>
              </a:rPr>
              <a:t>  - inteligencia de Mercados – Sector Turístico en México – Reporte de la Actividad Hotelera y Ocupación Hotelera - </a:t>
            </a:r>
            <a:r>
              <a:rPr lang="es-ES" i="1" dirty="0" err="1">
                <a:solidFill>
                  <a:srgbClr val="002776"/>
                </a:solidFill>
              </a:rPr>
              <a:t>Pdf</a:t>
            </a:r>
            <a:endParaRPr lang="es-ES" i="1" dirty="0">
              <a:solidFill>
                <a:srgbClr val="002776"/>
              </a:solidFill>
            </a:endParaRPr>
          </a:p>
          <a:p>
            <a:pPr marL="1588" fontAlgn="base">
              <a:lnSpc>
                <a:spcPct val="106000"/>
              </a:lnSpc>
              <a:spcBef>
                <a:spcPct val="40000"/>
              </a:spcBef>
              <a:spcAft>
                <a:spcPct val="0"/>
              </a:spcAft>
              <a:buClr>
                <a:srgbClr val="000000"/>
              </a:buClr>
            </a:pPr>
            <a:r>
              <a:rPr lang="es-ES" i="1" dirty="0">
                <a:solidFill>
                  <a:srgbClr val="002776"/>
                </a:solidFill>
              </a:rPr>
              <a:t>             Lima – Perú: Ministerio de Comercio Exterior y Turismo (</a:t>
            </a:r>
            <a:r>
              <a:rPr lang="es-ES" i="1" dirty="0" err="1">
                <a:solidFill>
                  <a:srgbClr val="002776"/>
                </a:solidFill>
              </a:rPr>
              <a:t>Miincetur</a:t>
            </a:r>
            <a:r>
              <a:rPr lang="es-ES" i="1" dirty="0">
                <a:solidFill>
                  <a:srgbClr val="002776"/>
                </a:solidFill>
              </a:rPr>
              <a:t>) – Resultados de la Encuesta mensual a Establecimientos de Hospedaje Temporal - </a:t>
            </a:r>
            <a:r>
              <a:rPr lang="es-ES" i="1" dirty="0" err="1">
                <a:solidFill>
                  <a:srgbClr val="002776"/>
                </a:solidFill>
              </a:rPr>
              <a:t>Pdf</a:t>
            </a:r>
            <a:endParaRPr lang="es-ES" i="1" dirty="0">
              <a:solidFill>
                <a:srgbClr val="002776"/>
              </a:solidFill>
            </a:endParaRPr>
          </a:p>
          <a:p>
            <a:pPr marL="1588" fontAlgn="base">
              <a:lnSpc>
                <a:spcPct val="106000"/>
              </a:lnSpc>
              <a:spcBef>
                <a:spcPct val="40000"/>
              </a:spcBef>
              <a:spcAft>
                <a:spcPct val="0"/>
              </a:spcAft>
              <a:buClr>
                <a:srgbClr val="000000"/>
              </a:buClr>
            </a:pPr>
            <a:r>
              <a:rPr lang="es-ES" i="1" dirty="0">
                <a:solidFill>
                  <a:srgbClr val="002776"/>
                </a:solidFill>
              </a:rPr>
              <a:t>             Quito – Ecuador: Boletín Hotelero No.115 – Anexo – a Dic 2015 (TOH). </a:t>
            </a:r>
            <a:r>
              <a:rPr lang="es-ES" i="1" dirty="0" err="1">
                <a:solidFill>
                  <a:srgbClr val="002776"/>
                </a:solidFill>
              </a:rPr>
              <a:t>Xls</a:t>
            </a:r>
            <a:r>
              <a:rPr lang="es-ES" i="1" dirty="0">
                <a:solidFill>
                  <a:srgbClr val="002776"/>
                </a:solidFill>
              </a:rPr>
              <a:t> -  Sistema Institucional de Indicadores Turísticos – </a:t>
            </a:r>
            <a:r>
              <a:rPr lang="es-ES" i="1" dirty="0">
                <a:solidFill>
                  <a:srgbClr val="002776"/>
                </a:solidFill>
                <a:cs typeface="Arial" charset="0"/>
              </a:rPr>
              <a:t>Quito Turismo</a:t>
            </a:r>
            <a:r>
              <a:rPr lang="es-ES" i="1" dirty="0" smtClean="0">
                <a:solidFill>
                  <a:srgbClr val="002776"/>
                </a:solidFill>
                <a:cs typeface="Arial" charset="0"/>
              </a:rPr>
              <a:t>.</a:t>
            </a:r>
          </a:p>
          <a:p>
            <a:pPr marL="1588" fontAlgn="base">
              <a:lnSpc>
                <a:spcPct val="106000"/>
              </a:lnSpc>
              <a:spcBef>
                <a:spcPct val="40000"/>
              </a:spcBef>
              <a:spcAft>
                <a:spcPct val="0"/>
              </a:spcAft>
              <a:buClr>
                <a:srgbClr val="000000"/>
              </a:buClr>
            </a:pPr>
            <a:r>
              <a:rPr lang="es-ES" i="1" dirty="0" smtClean="0">
                <a:solidFill>
                  <a:srgbClr val="002776"/>
                </a:solidFill>
              </a:rPr>
              <a:t>             Santiago </a:t>
            </a:r>
            <a:r>
              <a:rPr lang="es-ES" i="1" dirty="0">
                <a:solidFill>
                  <a:srgbClr val="002776"/>
                </a:solidFill>
              </a:rPr>
              <a:t>de Chile – Santiago: Instituto Nacional de Estadísticas - Chile  –Encuesta Mensual de Alojamiento - </a:t>
            </a:r>
            <a:r>
              <a:rPr lang="es-ES" i="1" dirty="0" err="1">
                <a:solidFill>
                  <a:srgbClr val="002776"/>
                </a:solidFill>
              </a:rPr>
              <a:t>Pdf</a:t>
            </a:r>
            <a:r>
              <a:rPr lang="es-ES" i="1" dirty="0">
                <a:solidFill>
                  <a:srgbClr val="002776"/>
                </a:solidFill>
              </a:rPr>
              <a:t>.</a:t>
            </a: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p>
          <a:p>
            <a:pPr marL="1588" fontAlgn="base">
              <a:lnSpc>
                <a:spcPct val="106000"/>
              </a:lnSpc>
              <a:spcBef>
                <a:spcPct val="40000"/>
              </a:spcBef>
              <a:spcAft>
                <a:spcPct val="0"/>
              </a:spcAft>
              <a:buClr>
                <a:srgbClr val="000000"/>
              </a:buClr>
            </a:pP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cs typeface="Arial" charset="0"/>
              </a:rPr>
              <a:t>Quito </a:t>
            </a:r>
            <a:r>
              <a:rPr lang="es-ES" i="1" dirty="0">
                <a:solidFill>
                  <a:srgbClr val="002776"/>
                </a:solidFill>
                <a:cs typeface="Arial" charset="0"/>
              </a:rPr>
              <a:t>Turismo</a:t>
            </a: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21" name="Slide Number Placeholder 1"/>
          <p:cNvSpPr txBox="1">
            <a:spLocks/>
          </p:cNvSpPr>
          <p:nvPr/>
        </p:nvSpPr>
        <p:spPr>
          <a:xfrm>
            <a:off x="393013" y="5558782"/>
            <a:ext cx="9210510" cy="277240"/>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por categoría o tipo de alojamiento, tampoco por mercado de las ciudades antes mostradas.  No se encontró información de, Ciudad de Panamá - Panamá, San José – Costa Rica , y Asunción - Paraguay . Solo se encontró información total por Países.</a:t>
            </a:r>
            <a:endParaRPr lang="es-ES" i="1" dirty="0" smtClean="0">
              <a:solidFill>
                <a:srgbClr val="002776"/>
              </a:solidFill>
              <a:cs typeface="Arial" charset="0"/>
            </a:endParaRPr>
          </a:p>
        </p:txBody>
      </p:sp>
      <p:sp>
        <p:nvSpPr>
          <p:cNvPr id="15" name="Content Placeholder 5"/>
          <p:cNvSpPr txBox="1">
            <a:spLocks/>
          </p:cNvSpPr>
          <p:nvPr/>
        </p:nvSpPr>
        <p:spPr bwMode="auto">
          <a:xfrm>
            <a:off x="338275" y="729396"/>
            <a:ext cx="9413898" cy="39007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La tasa de ocupación hotelera total en promedio para Quito durante el periodo de estudio (2008 – 2015) es del 54.57% con un decrecimiento compuesto ligero del -0,3% con respecto a las otras ciudades de la región. </a:t>
            </a:r>
            <a:endParaRPr lang="es-ES" sz="1200" dirty="0">
              <a:solidFill>
                <a:srgbClr val="002060"/>
              </a:solidFill>
            </a:endParaRPr>
          </a:p>
        </p:txBody>
      </p:sp>
      <p:pic>
        <p:nvPicPr>
          <p:cNvPr id="2" name="Picture 1"/>
          <p:cNvPicPr>
            <a:picLocks noChangeAspect="1"/>
          </p:cNvPicPr>
          <p:nvPr/>
        </p:nvPicPr>
        <p:blipFill>
          <a:blip r:embed="rId3"/>
          <a:stretch>
            <a:fillRect/>
          </a:stretch>
        </p:blipFill>
        <p:spPr>
          <a:xfrm>
            <a:off x="288099" y="1440272"/>
            <a:ext cx="9315424" cy="4109746"/>
          </a:xfrm>
          <a:prstGeom prst="rect">
            <a:avLst/>
          </a:prstGeom>
        </p:spPr>
      </p:pic>
    </p:spTree>
    <p:extLst>
      <p:ext uri="{BB962C8B-B14F-4D97-AF65-F5344CB8AC3E}">
        <p14:creationId xmlns:p14="http://schemas.microsoft.com/office/powerpoint/2010/main" val="1742087217"/>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1.5.10  Gasto promedio total de los turistas en Quito</a:t>
            </a:r>
            <a:endParaRPr lang="es-ES" sz="2800" i="1" dirty="0">
              <a:solidFill>
                <a:srgbClr val="FFFFFF"/>
              </a:solidFill>
            </a:endParaRPr>
          </a:p>
        </p:txBody>
      </p:sp>
    </p:spTree>
    <p:extLst>
      <p:ext uri="{BB962C8B-B14F-4D97-AF65-F5344CB8AC3E}">
        <p14:creationId xmlns:p14="http://schemas.microsoft.com/office/powerpoint/2010/main" val="3847181664"/>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Evolución del gasto promedio total del turista en Quito </a:t>
            </a:r>
          </a:p>
          <a:p>
            <a:pPr fontAlgn="base">
              <a:spcBef>
                <a:spcPct val="0"/>
              </a:spcBef>
              <a:spcAft>
                <a:spcPct val="0"/>
              </a:spcAft>
            </a:pPr>
            <a:endParaRPr lang="es-ES" sz="1400" i="1" dirty="0">
              <a:solidFill>
                <a:srgbClr val="00B0F0"/>
              </a:solidFill>
              <a:cs typeface="Arial" charset="0"/>
            </a:endParaRPr>
          </a:p>
        </p:txBody>
      </p:sp>
      <p:sp>
        <p:nvSpPr>
          <p:cNvPr id="10" name="Rounded Rectangle 9"/>
          <p:cNvSpPr/>
          <p:nvPr/>
        </p:nvSpPr>
        <p:spPr bwMode="auto">
          <a:xfrm>
            <a:off x="344488" y="1538679"/>
            <a:ext cx="9217024" cy="388573"/>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Evolución del gasto promedio total en US$, (2008 – 2015)</a:t>
            </a:r>
            <a:endParaRPr lang="es-ES" sz="1050" b="1" dirty="0">
              <a:solidFill>
                <a:srgbClr val="FFFFFF"/>
              </a:solidFill>
            </a:endParaRPr>
          </a:p>
        </p:txBody>
      </p:sp>
      <p:sp>
        <p:nvSpPr>
          <p:cNvPr id="9" name="Slide Number Placeholder 8"/>
          <p:cNvSpPr>
            <a:spLocks noGrp="1"/>
          </p:cNvSpPr>
          <p:nvPr>
            <p:ph type="sldNum" sz="quarter" idx="10"/>
          </p:nvPr>
        </p:nvSpPr>
        <p:spPr/>
        <p:txBody>
          <a:bodyPr/>
          <a:lstStyle/>
          <a:p>
            <a:fld id="{20A7A354-C5FB-4D1E-BE75-5A939ED93F75}" type="slidenum">
              <a:rPr lang="es-ES" smtClean="0">
                <a:solidFill>
                  <a:srgbClr val="002776"/>
                </a:solidFill>
              </a:rPr>
              <a:pPr/>
              <a:t>117</a:t>
            </a:fld>
            <a:endParaRPr lang="es-ES" dirty="0">
              <a:solidFill>
                <a:srgbClr val="002776"/>
              </a:solidFill>
            </a:endParaRPr>
          </a:p>
        </p:txBody>
      </p:sp>
      <p:sp>
        <p:nvSpPr>
          <p:cNvPr id="11" name="Content Placeholder 5"/>
          <p:cNvSpPr txBox="1">
            <a:spLocks/>
          </p:cNvSpPr>
          <p:nvPr/>
        </p:nvSpPr>
        <p:spPr bwMode="auto">
          <a:xfrm>
            <a:off x="344488" y="969373"/>
            <a:ext cx="9198953" cy="38696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2009, 2011 y 2014, fueron los años de mayor gasto promedio total en Quito. Resulta llamativa la caída abrupta del nivel de gasto promedio total del 2015. En todo el periodo, el gasto promedio tiene un decrecimiento compuesto ligero del -1,25%.</a:t>
            </a:r>
          </a:p>
        </p:txBody>
      </p:sp>
      <p:sp>
        <p:nvSpPr>
          <p:cNvPr id="21" name="Slide Number Placeholder 1"/>
          <p:cNvSpPr txBox="1">
            <a:spLocks/>
          </p:cNvSpPr>
          <p:nvPr/>
        </p:nvSpPr>
        <p:spPr>
          <a:xfrm>
            <a:off x="756590" y="6468928"/>
            <a:ext cx="8883656" cy="31459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Esta información fue obtenida del documento Estadía y gasto turístico en la Ciudad de Quito. </a:t>
            </a:r>
            <a:r>
              <a:rPr lang="es-ES" i="1" dirty="0" err="1">
                <a:solidFill>
                  <a:srgbClr val="002776"/>
                </a:solidFill>
              </a:rPr>
              <a:t>Xls</a:t>
            </a:r>
            <a:r>
              <a:rPr lang="es-ES" i="1" dirty="0">
                <a:solidFill>
                  <a:srgbClr val="002776"/>
                </a:solidFill>
              </a:rPr>
              <a:t> -  Sistema Institucional de Indicadores Turísticos – </a:t>
            </a:r>
            <a:r>
              <a:rPr lang="es-ES" i="1" dirty="0" smtClean="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a:solidFill>
                  <a:srgbClr val="002776"/>
                </a:solidFill>
              </a:rPr>
              <a:t> </a:t>
            </a:r>
            <a:r>
              <a:rPr lang="es-ES" i="1" dirty="0" smtClean="0">
                <a:solidFill>
                  <a:srgbClr val="002776"/>
                </a:solidFill>
              </a:rPr>
              <a:t>             Esta </a:t>
            </a:r>
            <a:r>
              <a:rPr lang="es-ES" i="1" dirty="0">
                <a:solidFill>
                  <a:srgbClr val="002776"/>
                </a:solidFill>
              </a:rPr>
              <a:t>información fue obtenida del  </a:t>
            </a:r>
            <a:r>
              <a:rPr lang="es-ES" i="1" dirty="0" smtClean="0">
                <a:solidFill>
                  <a:srgbClr val="002776"/>
                </a:solidFill>
              </a:rPr>
              <a:t>documento:  Sistema </a:t>
            </a:r>
            <a:r>
              <a:rPr lang="es-ES" i="1" dirty="0">
                <a:solidFill>
                  <a:srgbClr val="002776"/>
                </a:solidFill>
              </a:rPr>
              <a:t>Institucional de Indicadores Turísticos </a:t>
            </a:r>
            <a:r>
              <a:rPr lang="es-ES" i="1" dirty="0" smtClean="0">
                <a:solidFill>
                  <a:srgbClr val="002776"/>
                </a:solidFill>
              </a:rPr>
              <a:t>(Sugeridos – estancia – Gasto). </a:t>
            </a:r>
            <a:r>
              <a:rPr lang="es-ES" i="1" dirty="0" err="1" smtClean="0">
                <a:solidFill>
                  <a:srgbClr val="002776"/>
                </a:solidFill>
              </a:rPr>
              <a:t>Xls</a:t>
            </a:r>
            <a:r>
              <a:rPr lang="es-ES" i="1" dirty="0" smtClean="0">
                <a:solidFill>
                  <a:srgbClr val="002776"/>
                </a:solidFill>
              </a:rPr>
              <a:t> – </a:t>
            </a:r>
            <a:r>
              <a:rPr lang="es-ES" i="1" dirty="0">
                <a:solidFill>
                  <a:srgbClr val="002776"/>
                </a:solidFill>
                <a:cs typeface="Arial" charset="0"/>
              </a:rPr>
              <a:t>Quito Turismo</a:t>
            </a:r>
            <a:r>
              <a:rPr lang="es-ES" i="1" dirty="0" smtClean="0">
                <a:solidFill>
                  <a:srgbClr val="002776"/>
                </a:solidFill>
                <a:cs typeface="Arial" charset="0"/>
              </a:rPr>
              <a:t>. </a:t>
            </a: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p>
          <a:p>
            <a:pPr marL="1588" fontAlgn="base">
              <a:lnSpc>
                <a:spcPct val="106000"/>
              </a:lnSpc>
              <a:spcBef>
                <a:spcPct val="40000"/>
              </a:spcBef>
              <a:spcAft>
                <a:spcPct val="0"/>
              </a:spcAft>
              <a:buClr>
                <a:srgbClr val="000000"/>
              </a:buClr>
            </a:pP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pic>
        <p:nvPicPr>
          <p:cNvPr id="4" name="Picture 3"/>
          <p:cNvPicPr>
            <a:picLocks noChangeAspect="1"/>
          </p:cNvPicPr>
          <p:nvPr/>
        </p:nvPicPr>
        <p:blipFill>
          <a:blip r:embed="rId3"/>
          <a:stretch>
            <a:fillRect/>
          </a:stretch>
        </p:blipFill>
        <p:spPr>
          <a:xfrm>
            <a:off x="344489" y="2004128"/>
            <a:ext cx="9198952" cy="4379626"/>
          </a:xfrm>
          <a:prstGeom prst="rect">
            <a:avLst/>
          </a:prstGeom>
        </p:spPr>
      </p:pic>
    </p:spTree>
    <p:extLst>
      <p:ext uri="{BB962C8B-B14F-4D97-AF65-F5344CB8AC3E}">
        <p14:creationId xmlns:p14="http://schemas.microsoft.com/office/powerpoint/2010/main" val="4062465283"/>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7" y="24359"/>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Gasto promedio </a:t>
            </a:r>
            <a:r>
              <a:rPr lang="es-ES" sz="2000" b="1" dirty="0" smtClean="0">
                <a:solidFill>
                  <a:srgbClr val="00B0F0"/>
                </a:solidFill>
                <a:cs typeface="Arial" charset="0"/>
              </a:rPr>
              <a:t>total del </a:t>
            </a:r>
            <a:r>
              <a:rPr lang="es-ES" sz="2000" b="1" dirty="0">
                <a:solidFill>
                  <a:srgbClr val="00B0F0"/>
                </a:solidFill>
                <a:cs typeface="Arial" charset="0"/>
              </a:rPr>
              <a:t>turista en Quito (i/ii)</a:t>
            </a:r>
            <a:endParaRPr lang="es-ES" sz="1400" i="1" dirty="0">
              <a:solidFill>
                <a:srgbClr val="00B0F0"/>
              </a:solidFill>
              <a:cs typeface="Arial" charset="0"/>
            </a:endParaRPr>
          </a:p>
          <a:p>
            <a:pPr fontAlgn="base">
              <a:spcBef>
                <a:spcPct val="0"/>
              </a:spcBef>
              <a:spcAft>
                <a:spcPct val="0"/>
              </a:spcAft>
            </a:pPr>
            <a:r>
              <a:rPr lang="es-ES" sz="2000" b="1" dirty="0" smtClean="0">
                <a:solidFill>
                  <a:srgbClr val="00B0F0"/>
                </a:solidFill>
                <a:cs typeface="Arial" charset="0"/>
              </a:rPr>
              <a:t> </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12" name="Rounded Rectangle 11"/>
          <p:cNvSpPr/>
          <p:nvPr/>
        </p:nvSpPr>
        <p:spPr bwMode="auto">
          <a:xfrm>
            <a:off x="369286" y="1315954"/>
            <a:ext cx="9267639" cy="336024"/>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Gasto promedio total del turista en Quito (USD), (año 2008– 2015)</a:t>
            </a:r>
            <a:endParaRPr lang="es-ES" sz="1050" b="1" dirty="0">
              <a:solidFill>
                <a:srgbClr val="FFFFFF"/>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118</a:t>
            </a:fld>
            <a:endParaRPr lang="es-ES" dirty="0">
              <a:solidFill>
                <a:srgbClr val="002776"/>
              </a:solidFill>
            </a:endParaRPr>
          </a:p>
        </p:txBody>
      </p:sp>
      <p:sp>
        <p:nvSpPr>
          <p:cNvPr id="9" name="Content Placeholder 5"/>
          <p:cNvSpPr txBox="1">
            <a:spLocks/>
          </p:cNvSpPr>
          <p:nvPr/>
        </p:nvSpPr>
        <p:spPr bwMode="auto">
          <a:xfrm>
            <a:off x="368865" y="746694"/>
            <a:ext cx="9335239" cy="38696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Según los datos, no se ha logrado superar el nivel de gasto promedio real total por turistas desde el año 2009. Hay una </a:t>
            </a:r>
            <a:r>
              <a:rPr lang="es-ES" sz="1200" dirty="0" err="1" smtClean="0">
                <a:solidFill>
                  <a:srgbClr val="002060"/>
                </a:solidFill>
              </a:rPr>
              <a:t>caida</a:t>
            </a:r>
            <a:r>
              <a:rPr lang="es-ES" sz="1200" dirty="0" smtClean="0">
                <a:solidFill>
                  <a:srgbClr val="002060"/>
                </a:solidFill>
              </a:rPr>
              <a:t> alarmante en el nivel de gasto del 2015, con una reducción de casi 120 USD en gasto real más bajo, que fue el registrado en el 2010. </a:t>
            </a:r>
          </a:p>
        </p:txBody>
      </p:sp>
      <p:sp>
        <p:nvSpPr>
          <p:cNvPr id="16" name="Slide Number Placeholder 1"/>
          <p:cNvSpPr txBox="1">
            <a:spLocks/>
          </p:cNvSpPr>
          <p:nvPr/>
        </p:nvSpPr>
        <p:spPr>
          <a:xfrm>
            <a:off x="679329" y="6468928"/>
            <a:ext cx="8883656" cy="31459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Esta información fue obtenida del documento Estadía y gasto turístico en la Ciudad de Quito. </a:t>
            </a:r>
            <a:r>
              <a:rPr lang="es-ES" i="1" dirty="0" err="1">
                <a:solidFill>
                  <a:srgbClr val="002776"/>
                </a:solidFill>
              </a:rPr>
              <a:t>Xls</a:t>
            </a:r>
            <a:r>
              <a:rPr lang="es-ES" i="1" dirty="0">
                <a:solidFill>
                  <a:srgbClr val="002776"/>
                </a:solidFill>
              </a:rPr>
              <a:t> -  Sistema Institucional de Indicadores Turísticos – </a:t>
            </a:r>
            <a:r>
              <a:rPr lang="es-ES" i="1" dirty="0" smtClean="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a:solidFill>
                  <a:srgbClr val="002776"/>
                </a:solidFill>
              </a:rPr>
              <a:t> </a:t>
            </a:r>
            <a:r>
              <a:rPr lang="es-ES" i="1" dirty="0" smtClean="0">
                <a:solidFill>
                  <a:srgbClr val="002776"/>
                </a:solidFill>
              </a:rPr>
              <a:t>             Esta </a:t>
            </a:r>
            <a:r>
              <a:rPr lang="es-ES" i="1" dirty="0">
                <a:solidFill>
                  <a:srgbClr val="002776"/>
                </a:solidFill>
              </a:rPr>
              <a:t>información fue obtenida del  </a:t>
            </a:r>
            <a:r>
              <a:rPr lang="es-ES" i="1" dirty="0" smtClean="0">
                <a:solidFill>
                  <a:srgbClr val="002776"/>
                </a:solidFill>
              </a:rPr>
              <a:t>documento:  Sistema </a:t>
            </a:r>
            <a:r>
              <a:rPr lang="es-ES" i="1" dirty="0">
                <a:solidFill>
                  <a:srgbClr val="002776"/>
                </a:solidFill>
              </a:rPr>
              <a:t>Institucional de Indicadores Turísticos </a:t>
            </a:r>
            <a:r>
              <a:rPr lang="es-ES" i="1" dirty="0" smtClean="0">
                <a:solidFill>
                  <a:srgbClr val="002776"/>
                </a:solidFill>
              </a:rPr>
              <a:t>(Sugeridos – estancia – Gasto). </a:t>
            </a:r>
            <a:r>
              <a:rPr lang="es-ES" i="1" dirty="0" err="1" smtClean="0">
                <a:solidFill>
                  <a:srgbClr val="002776"/>
                </a:solidFill>
              </a:rPr>
              <a:t>Xls</a:t>
            </a:r>
            <a:r>
              <a:rPr lang="es-ES" i="1" dirty="0" smtClean="0">
                <a:solidFill>
                  <a:srgbClr val="002776"/>
                </a:solidFill>
              </a:rPr>
              <a:t> – </a:t>
            </a:r>
            <a:r>
              <a:rPr lang="es-ES" i="1" dirty="0">
                <a:solidFill>
                  <a:srgbClr val="002776"/>
                </a:solidFill>
                <a:cs typeface="Arial" charset="0"/>
              </a:rPr>
              <a:t>Quito Turismo</a:t>
            </a:r>
            <a:r>
              <a:rPr lang="es-ES" i="1" dirty="0" smtClean="0">
                <a:solidFill>
                  <a:srgbClr val="002776"/>
                </a:solidFill>
                <a:cs typeface="Arial" charset="0"/>
              </a:rPr>
              <a:t>. </a:t>
            </a: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p>
          <a:p>
            <a:pPr marL="1588" fontAlgn="base">
              <a:lnSpc>
                <a:spcPct val="106000"/>
              </a:lnSpc>
              <a:spcBef>
                <a:spcPct val="40000"/>
              </a:spcBef>
              <a:spcAft>
                <a:spcPct val="0"/>
              </a:spcAft>
              <a:buClr>
                <a:srgbClr val="000000"/>
              </a:buClr>
            </a:pP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8" name="Slide Number Placeholder 1"/>
          <p:cNvSpPr txBox="1">
            <a:spLocks/>
          </p:cNvSpPr>
          <p:nvPr/>
        </p:nvSpPr>
        <p:spPr>
          <a:xfrm>
            <a:off x="469216" y="5885332"/>
            <a:ext cx="9210510" cy="63609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del gasto total promedio de turistas en las ciudades como: Asunción, Bogotá, Buenos Aires, Ciudad de Panamá, Lima, México, San José, Santiago de Chile - Paraguay. Solo se encontró información total por Países.</a:t>
            </a:r>
          </a:p>
          <a:p>
            <a:pPr marL="1588" fontAlgn="base">
              <a:lnSpc>
                <a:spcPct val="106000"/>
              </a:lnSpc>
              <a:spcBef>
                <a:spcPct val="40000"/>
              </a:spcBef>
              <a:spcAft>
                <a:spcPct val="0"/>
              </a:spcAft>
              <a:buClr>
                <a:srgbClr val="000000"/>
              </a:buClr>
            </a:pPr>
            <a:r>
              <a:rPr lang="es-ES" i="1" dirty="0" smtClean="0">
                <a:solidFill>
                  <a:srgbClr val="002776"/>
                </a:solidFill>
                <a:cs typeface="Arial" charset="0"/>
              </a:rPr>
              <a:t>Se buscó en: Asunción – Secretaria de Turismo, Bogotá – Observatorio Turístico, Buenos Aires – </a:t>
            </a:r>
            <a:r>
              <a:rPr lang="es-ES" i="1" dirty="0" err="1" smtClean="0">
                <a:solidFill>
                  <a:srgbClr val="002776"/>
                </a:solidFill>
                <a:cs typeface="Arial" charset="0"/>
              </a:rPr>
              <a:t>Indec</a:t>
            </a:r>
            <a:r>
              <a:rPr lang="es-ES" i="1" dirty="0" smtClean="0">
                <a:solidFill>
                  <a:srgbClr val="002776"/>
                </a:solidFill>
                <a:cs typeface="Arial" charset="0"/>
              </a:rPr>
              <a:t>, Ciudad de Panamá – Autoridad de Turismos de Panamá (ATP), Lima – Mincetur, México – </a:t>
            </a:r>
            <a:r>
              <a:rPr lang="es-ES" i="1" dirty="0" err="1" smtClean="0">
                <a:solidFill>
                  <a:srgbClr val="002776"/>
                </a:solidFill>
                <a:cs typeface="Arial" charset="0"/>
              </a:rPr>
              <a:t>Datatur</a:t>
            </a:r>
            <a:r>
              <a:rPr lang="es-ES" i="1" dirty="0" smtClean="0">
                <a:solidFill>
                  <a:srgbClr val="002776"/>
                </a:solidFill>
                <a:cs typeface="Arial" charset="0"/>
              </a:rPr>
              <a:t>, San José – Instituto Costarricense de Turismo, y Santiago de Chile – INE y </a:t>
            </a:r>
            <a:r>
              <a:rPr lang="es-ES" i="1" dirty="0" err="1" smtClean="0">
                <a:solidFill>
                  <a:srgbClr val="002776"/>
                </a:solidFill>
                <a:cs typeface="Arial" charset="0"/>
              </a:rPr>
              <a:t>Sernatur</a:t>
            </a:r>
            <a:r>
              <a:rPr lang="es-ES" i="1" dirty="0" smtClean="0">
                <a:solidFill>
                  <a:srgbClr val="002776"/>
                </a:solidFill>
                <a:cs typeface="Arial" charset="0"/>
              </a:rPr>
              <a:t> </a:t>
            </a:r>
          </a:p>
        </p:txBody>
      </p:sp>
      <p:sp>
        <p:nvSpPr>
          <p:cNvPr id="19" name="Slide Number Placeholder 1"/>
          <p:cNvSpPr txBox="1">
            <a:spLocks/>
          </p:cNvSpPr>
          <p:nvPr/>
        </p:nvSpPr>
        <p:spPr>
          <a:xfrm>
            <a:off x="469216" y="5733482"/>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pic>
        <p:nvPicPr>
          <p:cNvPr id="2" name="Picture 1"/>
          <p:cNvPicPr>
            <a:picLocks noChangeAspect="1"/>
          </p:cNvPicPr>
          <p:nvPr/>
        </p:nvPicPr>
        <p:blipFill>
          <a:blip r:embed="rId3"/>
          <a:stretch>
            <a:fillRect/>
          </a:stretch>
        </p:blipFill>
        <p:spPr>
          <a:xfrm>
            <a:off x="368865" y="1669814"/>
            <a:ext cx="9335239" cy="4055811"/>
          </a:xfrm>
          <a:prstGeom prst="rect">
            <a:avLst/>
          </a:prstGeom>
        </p:spPr>
      </p:pic>
    </p:spTree>
    <p:extLst>
      <p:ext uri="{BB962C8B-B14F-4D97-AF65-F5344CB8AC3E}">
        <p14:creationId xmlns:p14="http://schemas.microsoft.com/office/powerpoint/2010/main" val="3555236199"/>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7" y="24359"/>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Gasto </a:t>
            </a:r>
            <a:r>
              <a:rPr lang="es-ES" sz="2000" b="1" dirty="0" smtClean="0">
                <a:solidFill>
                  <a:srgbClr val="00B0F0"/>
                </a:solidFill>
                <a:cs typeface="Arial" charset="0"/>
              </a:rPr>
              <a:t>diario promedio del </a:t>
            </a:r>
            <a:r>
              <a:rPr lang="es-ES" sz="2000" b="1" dirty="0">
                <a:solidFill>
                  <a:srgbClr val="00B0F0"/>
                </a:solidFill>
                <a:cs typeface="Arial" charset="0"/>
              </a:rPr>
              <a:t>turista en Quito </a:t>
            </a:r>
            <a:r>
              <a:rPr lang="es-ES" sz="2000" b="1" dirty="0" smtClean="0">
                <a:solidFill>
                  <a:srgbClr val="00B0F0"/>
                </a:solidFill>
                <a:cs typeface="Arial" charset="0"/>
              </a:rPr>
              <a:t>(ii/ii</a:t>
            </a:r>
            <a:r>
              <a:rPr lang="es-ES" sz="2000" b="1" dirty="0">
                <a:solidFill>
                  <a:srgbClr val="00B0F0"/>
                </a:solidFill>
                <a:cs typeface="Arial" charset="0"/>
              </a:rPr>
              <a:t>)</a:t>
            </a:r>
            <a:endParaRPr lang="es-ES" sz="1400" i="1" dirty="0">
              <a:solidFill>
                <a:srgbClr val="00B0F0"/>
              </a:solidFill>
              <a:cs typeface="Arial" charset="0"/>
            </a:endParaRPr>
          </a:p>
          <a:p>
            <a:pPr fontAlgn="base">
              <a:spcBef>
                <a:spcPct val="0"/>
              </a:spcBef>
              <a:spcAft>
                <a:spcPct val="0"/>
              </a:spcAft>
            </a:pPr>
            <a:r>
              <a:rPr lang="es-ES" sz="2000" b="1" dirty="0" smtClean="0">
                <a:solidFill>
                  <a:srgbClr val="00B0F0"/>
                </a:solidFill>
                <a:cs typeface="Arial" charset="0"/>
              </a:rPr>
              <a:t> </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12" name="Rounded Rectangle 11"/>
          <p:cNvSpPr/>
          <p:nvPr/>
        </p:nvSpPr>
        <p:spPr bwMode="auto">
          <a:xfrm>
            <a:off x="369286" y="1315954"/>
            <a:ext cx="9267639" cy="336024"/>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Gasto diario promedio del turista en Quito (USD), (año 2008 – 2015)</a:t>
            </a:r>
            <a:endParaRPr lang="es-ES" sz="1050" b="1" dirty="0">
              <a:solidFill>
                <a:srgbClr val="FFFFFF"/>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119</a:t>
            </a:fld>
            <a:endParaRPr lang="es-ES" dirty="0">
              <a:solidFill>
                <a:srgbClr val="002776"/>
              </a:solidFill>
            </a:endParaRPr>
          </a:p>
        </p:txBody>
      </p:sp>
      <p:sp>
        <p:nvSpPr>
          <p:cNvPr id="9" name="Content Placeholder 5"/>
          <p:cNvSpPr txBox="1">
            <a:spLocks/>
          </p:cNvSpPr>
          <p:nvPr/>
        </p:nvSpPr>
        <p:spPr bwMode="auto">
          <a:xfrm>
            <a:off x="301686" y="722255"/>
            <a:ext cx="9335239" cy="38696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300"/>
              </a:spcAft>
              <a:buFont typeface="Arial" panose="020B0604020202020204" pitchFamily="34" charset="0"/>
              <a:buChar char="•"/>
            </a:pPr>
            <a:r>
              <a:rPr lang="es-ES" sz="1200" dirty="0" smtClean="0">
                <a:solidFill>
                  <a:srgbClr val="002060"/>
                </a:solidFill>
              </a:rPr>
              <a:t>El gasto promedio total diario nominal de los turistas que arriban dentro del periodo de estudio que comprende (2008 – 2015) es de $ 72.62. En los años 2012 y 2013 en donde existió mayor gasto promedio diario, para el año 2015 existe un crecimiento considerable del +6,9% con respecto al 2008.</a:t>
            </a:r>
          </a:p>
        </p:txBody>
      </p:sp>
      <p:sp>
        <p:nvSpPr>
          <p:cNvPr id="16" name="Slide Number Placeholder 1"/>
          <p:cNvSpPr txBox="1">
            <a:spLocks/>
          </p:cNvSpPr>
          <p:nvPr/>
        </p:nvSpPr>
        <p:spPr>
          <a:xfrm>
            <a:off x="679329" y="6468928"/>
            <a:ext cx="8883656" cy="31459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Esta información fue obtenida del documento Estadía y gasto turístico en la Ciudad de Quito. </a:t>
            </a:r>
            <a:r>
              <a:rPr lang="es-ES" i="1" dirty="0" err="1">
                <a:solidFill>
                  <a:srgbClr val="002776"/>
                </a:solidFill>
              </a:rPr>
              <a:t>Xls</a:t>
            </a:r>
            <a:r>
              <a:rPr lang="es-ES" i="1" dirty="0">
                <a:solidFill>
                  <a:srgbClr val="002776"/>
                </a:solidFill>
              </a:rPr>
              <a:t> -  Sistema Institucional de Indicadores Turísticos – </a:t>
            </a:r>
            <a:r>
              <a:rPr lang="es-ES" i="1" dirty="0" smtClean="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a:solidFill>
                  <a:srgbClr val="002776"/>
                </a:solidFill>
              </a:rPr>
              <a:t> </a:t>
            </a:r>
            <a:r>
              <a:rPr lang="es-ES" i="1" dirty="0" smtClean="0">
                <a:solidFill>
                  <a:srgbClr val="002776"/>
                </a:solidFill>
              </a:rPr>
              <a:t>             Esta </a:t>
            </a:r>
            <a:r>
              <a:rPr lang="es-ES" i="1" dirty="0">
                <a:solidFill>
                  <a:srgbClr val="002776"/>
                </a:solidFill>
              </a:rPr>
              <a:t>información fue obtenida del  </a:t>
            </a:r>
            <a:r>
              <a:rPr lang="es-ES" i="1" dirty="0" smtClean="0">
                <a:solidFill>
                  <a:srgbClr val="002776"/>
                </a:solidFill>
              </a:rPr>
              <a:t>documento:  Sistema </a:t>
            </a:r>
            <a:r>
              <a:rPr lang="es-ES" i="1" dirty="0">
                <a:solidFill>
                  <a:srgbClr val="002776"/>
                </a:solidFill>
              </a:rPr>
              <a:t>Institucional de Indicadores Turísticos </a:t>
            </a:r>
            <a:r>
              <a:rPr lang="es-ES" i="1" dirty="0" smtClean="0">
                <a:solidFill>
                  <a:srgbClr val="002776"/>
                </a:solidFill>
              </a:rPr>
              <a:t>(Sugeridos – estancia – Gasto). </a:t>
            </a:r>
            <a:r>
              <a:rPr lang="es-ES" i="1" dirty="0" err="1" smtClean="0">
                <a:solidFill>
                  <a:srgbClr val="002776"/>
                </a:solidFill>
              </a:rPr>
              <a:t>Xls</a:t>
            </a:r>
            <a:r>
              <a:rPr lang="es-ES" i="1" dirty="0" smtClean="0">
                <a:solidFill>
                  <a:srgbClr val="002776"/>
                </a:solidFill>
              </a:rPr>
              <a:t> – </a:t>
            </a:r>
            <a:r>
              <a:rPr lang="es-ES" i="1" dirty="0">
                <a:solidFill>
                  <a:srgbClr val="002776"/>
                </a:solidFill>
                <a:cs typeface="Arial" charset="0"/>
              </a:rPr>
              <a:t>Quito Turismo</a:t>
            </a:r>
            <a:r>
              <a:rPr lang="es-ES" i="1" dirty="0" smtClean="0">
                <a:solidFill>
                  <a:srgbClr val="002776"/>
                </a:solidFill>
                <a:cs typeface="Arial" charset="0"/>
              </a:rPr>
              <a:t>. </a:t>
            </a: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p>
          <a:p>
            <a:pPr marL="1588" fontAlgn="base">
              <a:lnSpc>
                <a:spcPct val="106000"/>
              </a:lnSpc>
              <a:spcBef>
                <a:spcPct val="40000"/>
              </a:spcBef>
              <a:spcAft>
                <a:spcPct val="0"/>
              </a:spcAft>
              <a:buClr>
                <a:srgbClr val="000000"/>
              </a:buClr>
            </a:pP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
        <p:nvSpPr>
          <p:cNvPr id="18" name="Slide Number Placeholder 1"/>
          <p:cNvSpPr txBox="1">
            <a:spLocks/>
          </p:cNvSpPr>
          <p:nvPr/>
        </p:nvSpPr>
        <p:spPr>
          <a:xfrm>
            <a:off x="469216" y="5885332"/>
            <a:ext cx="9210510" cy="63609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del gasto total promedio diario de turistas en las ciudades como: Asunción, Bogotá, Buenos Aires, Ciudad de Panamá, Lima, México, San José, Santiago de Chile - Paraguay. Solo se encontró información total por Países.</a:t>
            </a:r>
          </a:p>
          <a:p>
            <a:pPr marL="1588" fontAlgn="base">
              <a:lnSpc>
                <a:spcPct val="106000"/>
              </a:lnSpc>
              <a:spcBef>
                <a:spcPct val="40000"/>
              </a:spcBef>
              <a:spcAft>
                <a:spcPct val="0"/>
              </a:spcAft>
              <a:buClr>
                <a:srgbClr val="000000"/>
              </a:buClr>
            </a:pPr>
            <a:r>
              <a:rPr lang="es-ES" i="1" dirty="0" smtClean="0">
                <a:solidFill>
                  <a:srgbClr val="002776"/>
                </a:solidFill>
                <a:cs typeface="Arial" charset="0"/>
              </a:rPr>
              <a:t>Se buscó en: Asunción – Secretaria de Turismo, Bogotá – Observatorio Turístico, Buenos Aires – </a:t>
            </a:r>
            <a:r>
              <a:rPr lang="es-ES" i="1" dirty="0" err="1" smtClean="0">
                <a:solidFill>
                  <a:srgbClr val="002776"/>
                </a:solidFill>
                <a:cs typeface="Arial" charset="0"/>
              </a:rPr>
              <a:t>Indec</a:t>
            </a:r>
            <a:r>
              <a:rPr lang="es-ES" i="1" dirty="0" smtClean="0">
                <a:solidFill>
                  <a:srgbClr val="002776"/>
                </a:solidFill>
                <a:cs typeface="Arial" charset="0"/>
              </a:rPr>
              <a:t>, Ciudad de Panamá – Autoridad de Turismos de Panamá (ATP), Lima – Mincetur, México – </a:t>
            </a:r>
            <a:r>
              <a:rPr lang="es-ES" i="1" dirty="0" err="1" smtClean="0">
                <a:solidFill>
                  <a:srgbClr val="002776"/>
                </a:solidFill>
                <a:cs typeface="Arial" charset="0"/>
              </a:rPr>
              <a:t>Datatur</a:t>
            </a:r>
            <a:r>
              <a:rPr lang="es-ES" i="1" dirty="0" smtClean="0">
                <a:solidFill>
                  <a:srgbClr val="002776"/>
                </a:solidFill>
                <a:cs typeface="Arial" charset="0"/>
              </a:rPr>
              <a:t>, San José – Instituto Costarricense de Turismo, y Santiago de Chile – INE y </a:t>
            </a:r>
            <a:r>
              <a:rPr lang="es-ES" i="1" dirty="0" err="1" smtClean="0">
                <a:solidFill>
                  <a:srgbClr val="002776"/>
                </a:solidFill>
                <a:cs typeface="Arial" charset="0"/>
              </a:rPr>
              <a:t>Sernatur</a:t>
            </a:r>
            <a:r>
              <a:rPr lang="es-ES" i="1" dirty="0" smtClean="0">
                <a:solidFill>
                  <a:srgbClr val="002776"/>
                </a:solidFill>
                <a:cs typeface="Arial" charset="0"/>
              </a:rPr>
              <a:t> </a:t>
            </a:r>
          </a:p>
        </p:txBody>
      </p:sp>
      <p:sp>
        <p:nvSpPr>
          <p:cNvPr id="19" name="Slide Number Placeholder 1"/>
          <p:cNvSpPr txBox="1">
            <a:spLocks/>
          </p:cNvSpPr>
          <p:nvPr/>
        </p:nvSpPr>
        <p:spPr>
          <a:xfrm>
            <a:off x="469216" y="5733482"/>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pic>
        <p:nvPicPr>
          <p:cNvPr id="2" name="Picture 1"/>
          <p:cNvPicPr>
            <a:picLocks noChangeAspect="1"/>
          </p:cNvPicPr>
          <p:nvPr/>
        </p:nvPicPr>
        <p:blipFill>
          <a:blip r:embed="rId3"/>
          <a:stretch>
            <a:fillRect/>
          </a:stretch>
        </p:blipFill>
        <p:spPr>
          <a:xfrm>
            <a:off x="369286" y="1659580"/>
            <a:ext cx="9310440" cy="3921629"/>
          </a:xfrm>
          <a:prstGeom prst="rect">
            <a:avLst/>
          </a:prstGeom>
        </p:spPr>
      </p:pic>
    </p:spTree>
    <p:extLst>
      <p:ext uri="{BB962C8B-B14F-4D97-AF65-F5344CB8AC3E}">
        <p14:creationId xmlns:p14="http://schemas.microsoft.com/office/powerpoint/2010/main" val="259753281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Datos clave de turismo </a:t>
            </a:r>
            <a:r>
              <a:rPr lang="es-ES" sz="2000" b="1" dirty="0">
                <a:solidFill>
                  <a:srgbClr val="00B0F0"/>
                </a:solidFill>
                <a:cs typeface="Arial" charset="0"/>
              </a:rPr>
              <a:t>a nivel </a:t>
            </a:r>
            <a:r>
              <a:rPr lang="es-ES" sz="2000" b="1" dirty="0" smtClean="0">
                <a:solidFill>
                  <a:srgbClr val="00B0F0"/>
                </a:solidFill>
                <a:cs typeface="Arial" charset="0"/>
              </a:rPr>
              <a:t>mundial</a:t>
            </a:r>
            <a:endParaRPr lang="es-ES" sz="2000" b="1" dirty="0">
              <a:solidFill>
                <a:srgbClr val="00B0F0"/>
              </a:solidFill>
              <a:cs typeface="Arial" charset="0"/>
            </a:endParaRPr>
          </a:p>
        </p:txBody>
      </p:sp>
      <p:sp>
        <p:nvSpPr>
          <p:cNvPr id="7" name="Slide Number Placeholder 3"/>
          <p:cNvSpPr txBox="1">
            <a:spLocks/>
          </p:cNvSpPr>
          <p:nvPr/>
        </p:nvSpPr>
        <p:spPr>
          <a:xfrm>
            <a:off x="732709" y="6600218"/>
            <a:ext cx="435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WTTC, Travel &amp; </a:t>
            </a:r>
            <a:r>
              <a:rPr lang="es-ES" b="0" i="1" dirty="0" err="1" smtClean="0">
                <a:solidFill>
                  <a:srgbClr val="002776"/>
                </a:solidFill>
              </a:rPr>
              <a:t>Tourism</a:t>
            </a:r>
            <a:r>
              <a:rPr lang="es-ES" b="0" i="1" dirty="0" smtClean="0">
                <a:solidFill>
                  <a:srgbClr val="002776"/>
                </a:solidFill>
              </a:rPr>
              <a:t> </a:t>
            </a:r>
            <a:r>
              <a:rPr lang="es-ES" b="0" i="1" dirty="0" err="1" smtClean="0">
                <a:solidFill>
                  <a:srgbClr val="002776"/>
                </a:solidFill>
              </a:rPr>
              <a:t>Economic</a:t>
            </a:r>
            <a:r>
              <a:rPr lang="es-ES" b="0" i="1" dirty="0" smtClean="0">
                <a:solidFill>
                  <a:srgbClr val="002776"/>
                </a:solidFill>
              </a:rPr>
              <a:t> </a:t>
            </a:r>
            <a:r>
              <a:rPr lang="es-ES" b="0" i="1" dirty="0" err="1" smtClean="0">
                <a:solidFill>
                  <a:srgbClr val="002776"/>
                </a:solidFill>
              </a:rPr>
              <a:t>Impact</a:t>
            </a:r>
            <a:r>
              <a:rPr lang="es-ES" b="0" i="1" dirty="0" smtClean="0">
                <a:solidFill>
                  <a:srgbClr val="002776"/>
                </a:solidFill>
              </a:rPr>
              <a:t> 2015 (último informe disponible)</a:t>
            </a:r>
            <a:endParaRPr lang="es-ES" b="0" i="1" dirty="0">
              <a:solidFill>
                <a:srgbClr val="002776"/>
              </a:solidFill>
            </a:endParaRPr>
          </a:p>
        </p:txBody>
      </p:sp>
      <p:graphicFrame>
        <p:nvGraphicFramePr>
          <p:cNvPr id="8" name="Chart 7"/>
          <p:cNvGraphicFramePr/>
          <p:nvPr>
            <p:extLst/>
          </p:nvPr>
        </p:nvGraphicFramePr>
        <p:xfrm>
          <a:off x="342085" y="2207916"/>
          <a:ext cx="5475011" cy="222919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 name="Chart 8"/>
          <p:cNvGraphicFramePr/>
          <p:nvPr>
            <p:extLst/>
          </p:nvPr>
        </p:nvGraphicFramePr>
        <p:xfrm>
          <a:off x="5539432" y="2135161"/>
          <a:ext cx="4670152" cy="218899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9" name="Chart 28"/>
          <p:cNvGraphicFramePr/>
          <p:nvPr>
            <p:extLst/>
          </p:nvPr>
        </p:nvGraphicFramePr>
        <p:xfrm>
          <a:off x="5539432" y="4616598"/>
          <a:ext cx="4670152" cy="2188999"/>
        </p:xfrm>
        <a:graphic>
          <a:graphicData uri="http://schemas.openxmlformats.org/drawingml/2006/chart">
            <c:chart xmlns:c="http://schemas.openxmlformats.org/drawingml/2006/chart" xmlns:r="http://schemas.openxmlformats.org/officeDocument/2006/relationships" r:id="rId5"/>
          </a:graphicData>
        </a:graphic>
      </p:graphicFrame>
      <p:sp>
        <p:nvSpPr>
          <p:cNvPr id="11" name="Content Placeholder 5"/>
          <p:cNvSpPr txBox="1">
            <a:spLocks/>
          </p:cNvSpPr>
          <p:nvPr/>
        </p:nvSpPr>
        <p:spPr bwMode="auto">
          <a:xfrm>
            <a:off x="344488" y="908720"/>
            <a:ext cx="9543441" cy="80828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r>
              <a:rPr lang="es-ES" sz="1100" dirty="0" smtClean="0">
                <a:solidFill>
                  <a:srgbClr val="002776"/>
                </a:solidFill>
                <a:cs typeface="Arial" charset="0"/>
              </a:rPr>
              <a:t>La </a:t>
            </a:r>
            <a:r>
              <a:rPr lang="es-ES" sz="1100" b="1" dirty="0" smtClean="0">
                <a:solidFill>
                  <a:srgbClr val="002776"/>
                </a:solidFill>
                <a:cs typeface="Arial" charset="0"/>
              </a:rPr>
              <a:t>contribución directa del turismo </a:t>
            </a:r>
            <a:r>
              <a:rPr lang="es-ES" sz="1100" dirty="0" smtClean="0">
                <a:solidFill>
                  <a:srgbClr val="002776"/>
                </a:solidFill>
                <a:cs typeface="Arial" charset="0"/>
              </a:rPr>
              <a:t>al PIB mundial fue de </a:t>
            </a:r>
            <a:r>
              <a:rPr lang="es-ES" sz="1100" dirty="0" smtClean="0">
                <a:solidFill>
                  <a:srgbClr val="002776"/>
                </a:solidFill>
              </a:rPr>
              <a:t>USD2,4 mil millones (3,1% del PIB) en 2014, </a:t>
            </a:r>
            <a:r>
              <a:rPr lang="es-ES" sz="1100" dirty="0" smtClean="0">
                <a:solidFill>
                  <a:srgbClr val="002776"/>
                </a:solidFill>
                <a:cs typeface="Arial" charset="0"/>
              </a:rPr>
              <a:t>y se espera que crezca a un ritmo anual del </a:t>
            </a:r>
            <a:r>
              <a:rPr lang="es-ES" sz="1100" b="1" dirty="0" smtClean="0">
                <a:solidFill>
                  <a:srgbClr val="002776"/>
                </a:solidFill>
                <a:cs typeface="Arial" charset="0"/>
              </a:rPr>
              <a:t>+3,9% entre 2015 y 2025</a:t>
            </a:r>
            <a:r>
              <a:rPr lang="es-ES" sz="1100" dirty="0" smtClean="0">
                <a:solidFill>
                  <a:srgbClr val="002776"/>
                </a:solidFill>
                <a:cs typeface="Arial" charset="0"/>
              </a:rPr>
              <a:t>, alcanzando en 2025 un total de USD 3.593,2 miles de millones (3,3% del PIB total). Este crecimiento de la contribución directa será a un ritmo superior al crecimiento de la contribución total (TACC de +3,9 vs TACC +3,8% respectivamente). Por otra parte, la contribución total al PIB fue de </a:t>
            </a:r>
            <a:r>
              <a:rPr lang="es-ES" sz="1100" b="1" dirty="0" smtClean="0">
                <a:solidFill>
                  <a:srgbClr val="002776"/>
                </a:solidFill>
                <a:cs typeface="Arial" charset="0"/>
              </a:rPr>
              <a:t>USD 7.6 billones </a:t>
            </a:r>
            <a:r>
              <a:rPr lang="es-ES" sz="1100" dirty="0" smtClean="0">
                <a:solidFill>
                  <a:srgbClr val="002776"/>
                </a:solidFill>
                <a:cs typeface="Arial" charset="0"/>
              </a:rPr>
              <a:t>(9,8% del PIB global) y 277 millones de empleos (1 en 11 empleos) en 2014. El </a:t>
            </a:r>
            <a:r>
              <a:rPr lang="es-ES" sz="1100" b="1" dirty="0" smtClean="0">
                <a:solidFill>
                  <a:srgbClr val="002776"/>
                </a:solidFill>
                <a:cs typeface="Arial" charset="0"/>
              </a:rPr>
              <a:t>turismo por motivos de ocio contribuye en mayor medida </a:t>
            </a:r>
            <a:r>
              <a:rPr lang="es-ES" sz="1100" dirty="0" smtClean="0">
                <a:solidFill>
                  <a:srgbClr val="002776"/>
                </a:solidFill>
                <a:cs typeface="Arial" charset="0"/>
              </a:rPr>
              <a:t>al PIB mundial que el de negocios. Por ámbito geográfico, </a:t>
            </a:r>
            <a:r>
              <a:rPr lang="es-ES" sz="1100" b="1" dirty="0" smtClean="0">
                <a:solidFill>
                  <a:srgbClr val="002776"/>
                </a:solidFill>
                <a:cs typeface="Arial" charset="0"/>
              </a:rPr>
              <a:t>el turismo doméstico prevalece en contribución </a:t>
            </a:r>
            <a:r>
              <a:rPr lang="es-ES" sz="1100" dirty="0" smtClean="0">
                <a:solidFill>
                  <a:srgbClr val="002776"/>
                </a:solidFill>
                <a:cs typeface="Arial" charset="0"/>
              </a:rPr>
              <a:t>sobre el internacional </a:t>
            </a:r>
            <a:endParaRPr lang="es-ES" sz="1100" dirty="0">
              <a:solidFill>
                <a:srgbClr val="002776"/>
              </a:solidFill>
              <a:cs typeface="Arial" charset="0"/>
            </a:endParaRPr>
          </a:p>
        </p:txBody>
      </p:sp>
      <p:grpSp>
        <p:nvGrpSpPr>
          <p:cNvPr id="14" name="Group 13"/>
          <p:cNvGrpSpPr/>
          <p:nvPr/>
        </p:nvGrpSpPr>
        <p:grpSpPr>
          <a:xfrm>
            <a:off x="6019469" y="1823094"/>
            <a:ext cx="3556337" cy="538224"/>
            <a:chOff x="411691" y="1162979"/>
            <a:chExt cx="4382799" cy="538224"/>
          </a:xfrm>
        </p:grpSpPr>
        <p:cxnSp>
          <p:nvCxnSpPr>
            <p:cNvPr id="15" name="iBar:83/125"/>
            <p:cNvCxnSpPr>
              <a:cxnSpLocks noChangeShapeType="1"/>
            </p:cNvCxnSpPr>
            <p:nvPr/>
          </p:nvCxnSpPr>
          <p:spPr bwMode="auto">
            <a:xfrm flipV="1">
              <a:off x="411691" y="1417321"/>
              <a:ext cx="43827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6" name="TxtBox:83/125"/>
            <p:cNvSpPr/>
            <p:nvPr/>
          </p:nvSpPr>
          <p:spPr bwMode="auto">
            <a:xfrm>
              <a:off x="987103" y="1162979"/>
              <a:ext cx="3231985" cy="53822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100" dirty="0" err="1">
                  <a:solidFill>
                    <a:srgbClr val="002060"/>
                  </a:solidFill>
                  <a:cs typeface="Arial" pitchFamily="34" charset="0"/>
                </a:rPr>
                <a:t>Contrib</a:t>
              </a:r>
              <a:r>
                <a:rPr lang="es-ES" sz="1100" dirty="0">
                  <a:solidFill>
                    <a:srgbClr val="002060"/>
                  </a:solidFill>
                  <a:cs typeface="Arial" pitchFamily="34" charset="0"/>
                </a:rPr>
                <a:t>. total del turismo al PIB mundial: </a:t>
              </a:r>
              <a:r>
                <a:rPr lang="es-ES" sz="1100" b="1" dirty="0">
                  <a:solidFill>
                    <a:srgbClr val="002060"/>
                  </a:solidFill>
                  <a:cs typeface="Arial" pitchFamily="34" charset="0"/>
                </a:rPr>
                <a:t>Negocios vs Ocio (2014) </a:t>
              </a:r>
              <a:endParaRPr lang="es-ES" sz="1100" b="1" dirty="0" smtClean="0">
                <a:solidFill>
                  <a:srgbClr val="002060"/>
                </a:solidFill>
                <a:cs typeface="Arial" pitchFamily="34" charset="0"/>
              </a:endParaRPr>
            </a:p>
            <a:p>
              <a:pPr algn="ctr" defTabSz="914400" fontAlgn="base">
                <a:lnSpc>
                  <a:spcPct val="106000"/>
                </a:lnSpc>
                <a:spcBef>
                  <a:spcPct val="0"/>
                </a:spcBef>
                <a:spcAft>
                  <a:spcPct val="0"/>
                </a:spcAft>
              </a:pPr>
              <a:r>
                <a:rPr lang="es-ES" sz="1100" b="1" dirty="0" smtClean="0">
                  <a:solidFill>
                    <a:srgbClr val="002060"/>
                  </a:solidFill>
                  <a:cs typeface="Arial" pitchFamily="34" charset="0"/>
                </a:rPr>
                <a:t>2014 </a:t>
              </a:r>
              <a:r>
                <a:rPr lang="es-ES" sz="1100" b="1" dirty="0">
                  <a:solidFill>
                    <a:srgbClr val="002060"/>
                  </a:solidFill>
                  <a:cs typeface="Arial" pitchFamily="34" charset="0"/>
                </a:rPr>
                <a:t>USD miles de millones</a:t>
              </a:r>
            </a:p>
          </p:txBody>
        </p:sp>
      </p:grpSp>
      <p:grpSp>
        <p:nvGrpSpPr>
          <p:cNvPr id="17" name="Group 16"/>
          <p:cNvGrpSpPr/>
          <p:nvPr/>
        </p:nvGrpSpPr>
        <p:grpSpPr>
          <a:xfrm>
            <a:off x="5981941" y="4264445"/>
            <a:ext cx="3492257" cy="538224"/>
            <a:chOff x="5199780" y="1162979"/>
            <a:chExt cx="4303830" cy="538224"/>
          </a:xfrm>
        </p:grpSpPr>
        <p:cxnSp>
          <p:nvCxnSpPr>
            <p:cNvPr id="20" name="iBar:83/125"/>
            <p:cNvCxnSpPr>
              <a:cxnSpLocks noChangeShapeType="1"/>
            </p:cNvCxnSpPr>
            <p:nvPr/>
          </p:nvCxnSpPr>
          <p:spPr bwMode="auto">
            <a:xfrm flipV="1">
              <a:off x="5199780" y="1417321"/>
              <a:ext cx="430383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5689019" y="1162979"/>
              <a:ext cx="3325356" cy="53822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100" dirty="0" err="1">
                  <a:solidFill>
                    <a:srgbClr val="002060"/>
                  </a:solidFill>
                  <a:cs typeface="Arial" pitchFamily="34" charset="0"/>
                </a:rPr>
                <a:t>Contrib</a:t>
              </a:r>
              <a:r>
                <a:rPr lang="es-ES" sz="1100" dirty="0">
                  <a:solidFill>
                    <a:srgbClr val="002060"/>
                  </a:solidFill>
                  <a:cs typeface="Arial" pitchFamily="34" charset="0"/>
                </a:rPr>
                <a:t>. total del turismo al PIB mundial: </a:t>
              </a:r>
              <a:endParaRPr lang="es-ES" sz="1100" dirty="0" smtClean="0">
                <a:solidFill>
                  <a:srgbClr val="002060"/>
                </a:solidFill>
                <a:cs typeface="Arial" pitchFamily="34" charset="0"/>
              </a:endParaRPr>
            </a:p>
            <a:p>
              <a:pPr algn="ctr" defTabSz="914400" fontAlgn="base">
                <a:lnSpc>
                  <a:spcPct val="106000"/>
                </a:lnSpc>
                <a:spcBef>
                  <a:spcPct val="0"/>
                </a:spcBef>
                <a:spcAft>
                  <a:spcPct val="0"/>
                </a:spcAft>
              </a:pPr>
              <a:r>
                <a:rPr lang="es-ES" sz="1100" b="1" dirty="0" smtClean="0">
                  <a:solidFill>
                    <a:srgbClr val="002060"/>
                  </a:solidFill>
                  <a:cs typeface="Arial" pitchFamily="34" charset="0"/>
                </a:rPr>
                <a:t>Internacional </a:t>
              </a:r>
              <a:r>
                <a:rPr lang="es-ES" sz="1100" b="1" dirty="0">
                  <a:solidFill>
                    <a:srgbClr val="002060"/>
                  </a:solidFill>
                  <a:cs typeface="Arial" pitchFamily="34" charset="0"/>
                </a:rPr>
                <a:t>vs Doméstico (2014) </a:t>
              </a:r>
              <a:endParaRPr lang="es-ES" sz="1100" b="1" dirty="0" smtClean="0">
                <a:solidFill>
                  <a:srgbClr val="002060"/>
                </a:solidFill>
                <a:cs typeface="Arial" pitchFamily="34" charset="0"/>
              </a:endParaRPr>
            </a:p>
            <a:p>
              <a:pPr algn="ctr" defTabSz="914400" fontAlgn="base">
                <a:lnSpc>
                  <a:spcPct val="106000"/>
                </a:lnSpc>
                <a:spcBef>
                  <a:spcPct val="0"/>
                </a:spcBef>
                <a:spcAft>
                  <a:spcPct val="0"/>
                </a:spcAft>
              </a:pPr>
              <a:r>
                <a:rPr lang="es-ES" sz="1100" b="1" dirty="0" smtClean="0">
                  <a:solidFill>
                    <a:srgbClr val="002060"/>
                  </a:solidFill>
                  <a:cs typeface="Arial" pitchFamily="34" charset="0"/>
                </a:rPr>
                <a:t>2014 </a:t>
              </a:r>
              <a:r>
                <a:rPr lang="es-ES" sz="1100" b="1" dirty="0">
                  <a:solidFill>
                    <a:srgbClr val="002060"/>
                  </a:solidFill>
                  <a:cs typeface="Arial" pitchFamily="34" charset="0"/>
                </a:rPr>
                <a:t>USD miles de millones</a:t>
              </a:r>
            </a:p>
          </p:txBody>
        </p:sp>
      </p:grpSp>
      <p:grpSp>
        <p:nvGrpSpPr>
          <p:cNvPr id="22" name="Group 21"/>
          <p:cNvGrpSpPr/>
          <p:nvPr/>
        </p:nvGrpSpPr>
        <p:grpSpPr>
          <a:xfrm>
            <a:off x="411691" y="1943863"/>
            <a:ext cx="5368095" cy="358816"/>
            <a:chOff x="411691" y="1252683"/>
            <a:chExt cx="4382799" cy="358816"/>
          </a:xfrm>
        </p:grpSpPr>
        <p:cxnSp>
          <p:nvCxnSpPr>
            <p:cNvPr id="23" name="iBar:83/125"/>
            <p:cNvCxnSpPr>
              <a:cxnSpLocks noChangeShapeType="1"/>
            </p:cNvCxnSpPr>
            <p:nvPr/>
          </p:nvCxnSpPr>
          <p:spPr bwMode="auto">
            <a:xfrm flipV="1">
              <a:off x="411691" y="1417321"/>
              <a:ext cx="43827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5" name="TxtBox:83/125"/>
            <p:cNvSpPr/>
            <p:nvPr/>
          </p:nvSpPr>
          <p:spPr bwMode="auto">
            <a:xfrm>
              <a:off x="970945" y="1252683"/>
              <a:ext cx="3264296" cy="35881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100" b="1" dirty="0" smtClean="0">
                  <a:solidFill>
                    <a:srgbClr val="002060"/>
                  </a:solidFill>
                  <a:cs typeface="Arial" pitchFamily="34" charset="0"/>
                </a:rPr>
                <a:t>Contribución total </a:t>
              </a:r>
              <a:r>
                <a:rPr lang="es-ES" sz="1100" b="1" dirty="0">
                  <a:solidFill>
                    <a:srgbClr val="002060"/>
                  </a:solidFill>
                  <a:cs typeface="Arial" pitchFamily="34" charset="0"/>
                </a:rPr>
                <a:t>del turismo al PIB </a:t>
              </a:r>
              <a:r>
                <a:rPr lang="es-ES" sz="1100" b="1" dirty="0" smtClean="0">
                  <a:solidFill>
                    <a:srgbClr val="002060"/>
                  </a:solidFill>
                  <a:cs typeface="Arial" pitchFamily="34" charset="0"/>
                </a:rPr>
                <a:t>mundial, 2005-2025e</a:t>
              </a:r>
            </a:p>
            <a:p>
              <a:pPr algn="ctr" defTabSz="914400" fontAlgn="base">
                <a:lnSpc>
                  <a:spcPct val="106000"/>
                </a:lnSpc>
                <a:spcBef>
                  <a:spcPct val="0"/>
                </a:spcBef>
                <a:spcAft>
                  <a:spcPct val="0"/>
                </a:spcAft>
              </a:pPr>
              <a:r>
                <a:rPr lang="es-ES" sz="1100" i="1" dirty="0" smtClean="0">
                  <a:solidFill>
                    <a:srgbClr val="002060"/>
                  </a:solidFill>
                  <a:cs typeface="Arial" pitchFamily="34" charset="0"/>
                </a:rPr>
                <a:t>2014 USD miles de millones</a:t>
              </a:r>
              <a:endParaRPr lang="es-ES" sz="1100" i="1" dirty="0">
                <a:solidFill>
                  <a:srgbClr val="002060"/>
                </a:solidFill>
                <a:cs typeface="Arial" pitchFamily="34" charset="0"/>
              </a:endParaRPr>
            </a:p>
          </p:txBody>
        </p:sp>
      </p:grpSp>
      <p:sp>
        <p:nvSpPr>
          <p:cNvPr id="26" name="TextBox 25"/>
          <p:cNvSpPr txBox="1"/>
          <p:nvPr/>
        </p:nvSpPr>
        <p:spPr>
          <a:xfrm>
            <a:off x="987103" y="2309856"/>
            <a:ext cx="4101606" cy="769387"/>
          </a:xfrm>
          <a:prstGeom prst="rect">
            <a:avLst/>
          </a:prstGeom>
          <a:noFill/>
          <a:ln>
            <a:noFill/>
          </a:ln>
        </p:spPr>
        <p:txBody>
          <a:bodyPr wrap="square" lIns="35977" tIns="45693" rIns="35977" bIns="45693" rtlCol="0">
            <a:spAutoFit/>
          </a:bodyPr>
          <a:lstStyle/>
          <a:p>
            <a:pPr defTabSz="914400" fontAlgn="base">
              <a:spcBef>
                <a:spcPct val="0"/>
              </a:spcBef>
            </a:pPr>
            <a:r>
              <a:rPr lang="es-ES" sz="1100" b="1" i="1" dirty="0">
                <a:solidFill>
                  <a:srgbClr val="00A1DE"/>
                </a:solidFill>
                <a:cs typeface="Arial" pitchFamily="34" charset="0"/>
              </a:rPr>
              <a:t>Contribución total PIB </a:t>
            </a:r>
            <a:r>
              <a:rPr lang="es-ES" sz="1100" b="1" i="1" dirty="0" smtClean="0">
                <a:solidFill>
                  <a:srgbClr val="00A1DE"/>
                </a:solidFill>
                <a:cs typeface="Arial" pitchFamily="34" charset="0"/>
              </a:rPr>
              <a:t>2025: 10,5% del PIB</a:t>
            </a:r>
          </a:p>
          <a:p>
            <a:pPr defTabSz="914400" fontAlgn="base">
              <a:spcBef>
                <a:spcPct val="0"/>
              </a:spcBef>
            </a:pPr>
            <a:r>
              <a:rPr lang="es-ES" sz="1100" i="1" dirty="0" smtClean="0">
                <a:solidFill>
                  <a:srgbClr val="00A1DE"/>
                </a:solidFill>
                <a:cs typeface="Arial" pitchFamily="34" charset="0"/>
              </a:rPr>
              <a:t>TACC al 2025 Contribución total: +3,8% </a:t>
            </a:r>
          </a:p>
          <a:p>
            <a:pPr defTabSz="914400" fontAlgn="base">
              <a:spcBef>
                <a:spcPct val="0"/>
              </a:spcBef>
            </a:pPr>
            <a:r>
              <a:rPr lang="es-ES" sz="1100" i="1" dirty="0" smtClean="0">
                <a:solidFill>
                  <a:srgbClr val="00A1DE"/>
                </a:solidFill>
                <a:cs typeface="Arial" pitchFamily="34" charset="0"/>
              </a:rPr>
              <a:t>TACC al 2025 Directo = +3,9%</a:t>
            </a:r>
          </a:p>
          <a:p>
            <a:pPr defTabSz="914400" fontAlgn="base">
              <a:spcBef>
                <a:spcPct val="0"/>
              </a:spcBef>
            </a:pPr>
            <a:endParaRPr lang="es-ES" sz="1100" i="1" dirty="0">
              <a:solidFill>
                <a:srgbClr val="FFFFFF">
                  <a:lumMod val="50000"/>
                </a:srgbClr>
              </a:solidFill>
              <a:cs typeface="Arial" pitchFamily="34" charset="0"/>
            </a:endParaRPr>
          </a:p>
        </p:txBody>
      </p:sp>
      <p:grpSp>
        <p:nvGrpSpPr>
          <p:cNvPr id="5" name="Group 4"/>
          <p:cNvGrpSpPr/>
          <p:nvPr/>
        </p:nvGrpSpPr>
        <p:grpSpPr>
          <a:xfrm>
            <a:off x="200471" y="4188631"/>
            <a:ext cx="5818997" cy="2336713"/>
            <a:chOff x="362559" y="4116475"/>
            <a:chExt cx="5222401" cy="2336713"/>
          </a:xfrm>
        </p:grpSpPr>
        <p:sp>
          <p:nvSpPr>
            <p:cNvPr id="2" name="Rectangle 1"/>
            <p:cNvSpPr/>
            <p:nvPr/>
          </p:nvSpPr>
          <p:spPr>
            <a:xfrm>
              <a:off x="362559" y="4116475"/>
              <a:ext cx="1338837" cy="2336713"/>
            </a:xfrm>
            <a:prstGeom prst="rect">
              <a:avLst/>
            </a:prstGeom>
            <a:solidFill>
              <a:schemeClr val="tx2">
                <a:lumMod val="20000"/>
                <a:lumOff val="80000"/>
              </a:schemeClr>
            </a:solidFill>
            <a:ln w="9525">
              <a:noFill/>
              <a:miter lim="800000"/>
              <a:headEnd/>
              <a:tailEnd/>
            </a:ln>
          </p:spPr>
          <p:txBody>
            <a:bodyPr vert="horz" wrap="square" lIns="36000" tIns="0" rIns="36000" bIns="0" numCol="1" anchor="ctr" anchorCtr="0" compatLnSpc="1">
              <a:prstTxWarp prst="textNoShape">
                <a:avLst/>
              </a:prstTxWarp>
            </a:bodyPr>
            <a:lstStyle/>
            <a:p>
              <a:pPr marL="1588" defTabSz="914400" fontAlgn="base">
                <a:spcAft>
                  <a:spcPts val="200"/>
                </a:spcAft>
                <a:buClr>
                  <a:srgbClr val="002060"/>
                </a:buClr>
              </a:pPr>
              <a:r>
                <a:rPr lang="es-ES" sz="900" b="1" dirty="0" smtClean="0">
                  <a:solidFill>
                    <a:srgbClr val="002776"/>
                  </a:solidFill>
                  <a:cs typeface="Arial" charset="0"/>
                </a:rPr>
                <a:t>DIRECTO</a:t>
              </a:r>
            </a:p>
            <a:p>
              <a:pPr marL="1588" defTabSz="914400" fontAlgn="base">
                <a:buClr>
                  <a:srgbClr val="002060"/>
                </a:buClr>
              </a:pPr>
              <a:r>
                <a:rPr lang="es-ES" sz="900" u="sng" dirty="0" err="1" smtClean="0">
                  <a:solidFill>
                    <a:srgbClr val="002776"/>
                  </a:solidFill>
                  <a:cs typeface="Arial" charset="0"/>
                </a:rPr>
                <a:t>Commodities</a:t>
              </a:r>
              <a:endParaRPr lang="es-ES" sz="900" u="sng" dirty="0" smtClean="0">
                <a:solidFill>
                  <a:srgbClr val="002776"/>
                </a:solidFill>
                <a:cs typeface="Arial" charset="0"/>
              </a:endParaRP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Alojamiento </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Transporte</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Entretenimiento</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Atracciones</a:t>
              </a:r>
            </a:p>
            <a:p>
              <a:pPr marL="1588" defTabSz="914400" fontAlgn="base">
                <a:buClr>
                  <a:srgbClr val="002060"/>
                </a:buClr>
              </a:pPr>
              <a:r>
                <a:rPr lang="es-ES" sz="900" u="sng" dirty="0" smtClean="0">
                  <a:solidFill>
                    <a:srgbClr val="002776"/>
                  </a:solidFill>
                  <a:cs typeface="Arial" charset="0"/>
                </a:rPr>
                <a:t>Industrias</a:t>
              </a:r>
              <a:endParaRPr lang="es-ES" sz="900" u="sng" dirty="0">
                <a:solidFill>
                  <a:srgbClr val="002776"/>
                </a:solidFill>
                <a:cs typeface="Arial" charset="0"/>
              </a:endParaRP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Servicios alojamiento, A&amp;B, transporte, cultural, deportes</a:t>
              </a:r>
            </a:p>
            <a:p>
              <a:pPr marL="173038" indent="-171450" defTabSz="914400" fontAlgn="base">
                <a:buClr>
                  <a:srgbClr val="002060"/>
                </a:buClr>
                <a:buFont typeface="Arial" panose="020B0604020202020204" pitchFamily="34" charset="0"/>
                <a:buChar char="•"/>
              </a:pPr>
              <a:r>
                <a:rPr lang="es-ES" sz="900" dirty="0" err="1" smtClean="0">
                  <a:solidFill>
                    <a:srgbClr val="002776"/>
                  </a:solidFill>
                  <a:cs typeface="Arial" charset="0"/>
                </a:rPr>
                <a:t>Retail</a:t>
              </a:r>
              <a:endParaRPr lang="es-ES" sz="900" dirty="0" smtClean="0">
                <a:solidFill>
                  <a:srgbClr val="002776"/>
                </a:solidFill>
                <a:cs typeface="Arial" charset="0"/>
              </a:endParaRPr>
            </a:p>
            <a:p>
              <a:pPr marL="1588" defTabSz="914400" fontAlgn="base">
                <a:buClr>
                  <a:srgbClr val="002060"/>
                </a:buClr>
              </a:pPr>
              <a:r>
                <a:rPr lang="es-ES" sz="900" u="sng" dirty="0" smtClean="0">
                  <a:solidFill>
                    <a:srgbClr val="002776"/>
                  </a:solidFill>
                  <a:cs typeface="Arial" charset="0"/>
                </a:rPr>
                <a:t>Fuentes de gasto</a:t>
              </a:r>
              <a:endParaRPr lang="es-ES" sz="900" u="sng" dirty="0">
                <a:solidFill>
                  <a:srgbClr val="002776"/>
                </a:solidFill>
                <a:cs typeface="Arial" charset="0"/>
              </a:endParaRP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Residentes ocio</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Residentes negocio</a:t>
              </a:r>
            </a:p>
          </p:txBody>
        </p:sp>
        <p:sp>
          <p:nvSpPr>
            <p:cNvPr id="30" name="Rectangle 29"/>
            <p:cNvSpPr/>
            <p:nvPr/>
          </p:nvSpPr>
          <p:spPr>
            <a:xfrm>
              <a:off x="1887915" y="4728976"/>
              <a:ext cx="1205891" cy="1287837"/>
            </a:xfrm>
            <a:prstGeom prst="rect">
              <a:avLst/>
            </a:prstGeom>
            <a:solidFill>
              <a:schemeClr val="tx2">
                <a:lumMod val="20000"/>
                <a:lumOff val="80000"/>
              </a:schemeClr>
            </a:solidFill>
            <a:ln w="9525">
              <a:noFill/>
              <a:miter lim="800000"/>
              <a:headEnd/>
              <a:tailEnd/>
            </a:ln>
          </p:spPr>
          <p:txBody>
            <a:bodyPr vert="horz" wrap="square" lIns="36000" tIns="0" rIns="36000" bIns="0" numCol="1" anchor="ctr" anchorCtr="0" compatLnSpc="1">
              <a:prstTxWarp prst="textNoShape">
                <a:avLst/>
              </a:prstTxWarp>
            </a:bodyPr>
            <a:lstStyle/>
            <a:p>
              <a:pPr marL="1588" defTabSz="914400" fontAlgn="base">
                <a:spcAft>
                  <a:spcPts val="200"/>
                </a:spcAft>
                <a:buClr>
                  <a:srgbClr val="002060"/>
                </a:buClr>
              </a:pPr>
              <a:r>
                <a:rPr lang="es-ES" sz="900" b="1" dirty="0" smtClean="0">
                  <a:solidFill>
                    <a:srgbClr val="002776"/>
                  </a:solidFill>
                  <a:cs typeface="Arial" charset="0"/>
                </a:rPr>
                <a:t>INDIRECTO</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Gasto inversión en turismo</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Gasto del Gobierno en turismo</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Impacto de las compras de proveedores</a:t>
              </a:r>
              <a:endParaRPr lang="es-ES" sz="900" dirty="0">
                <a:solidFill>
                  <a:srgbClr val="002776"/>
                </a:solidFill>
                <a:cs typeface="Arial" charset="0"/>
              </a:endParaRPr>
            </a:p>
          </p:txBody>
        </p:sp>
        <p:sp>
          <p:nvSpPr>
            <p:cNvPr id="31" name="Rectangle 30"/>
            <p:cNvSpPr/>
            <p:nvPr/>
          </p:nvSpPr>
          <p:spPr>
            <a:xfrm>
              <a:off x="3226752" y="4728976"/>
              <a:ext cx="1205891" cy="1287837"/>
            </a:xfrm>
            <a:prstGeom prst="rect">
              <a:avLst/>
            </a:prstGeom>
            <a:solidFill>
              <a:schemeClr val="tx2">
                <a:lumMod val="20000"/>
                <a:lumOff val="80000"/>
              </a:schemeClr>
            </a:solidFill>
            <a:ln w="9525">
              <a:noFill/>
              <a:miter lim="800000"/>
              <a:headEnd/>
              <a:tailEnd/>
            </a:ln>
          </p:spPr>
          <p:txBody>
            <a:bodyPr vert="horz" wrap="square" lIns="36000" tIns="0" rIns="36000" bIns="0" numCol="1" anchor="ctr" anchorCtr="0" compatLnSpc="1">
              <a:prstTxWarp prst="textNoShape">
                <a:avLst/>
              </a:prstTxWarp>
            </a:bodyPr>
            <a:lstStyle/>
            <a:p>
              <a:pPr marL="1588" defTabSz="914400" fontAlgn="base">
                <a:spcAft>
                  <a:spcPts val="200"/>
                </a:spcAft>
                <a:buClr>
                  <a:srgbClr val="002060"/>
                </a:buClr>
              </a:pPr>
              <a:r>
                <a:rPr lang="es-ES" sz="900" b="1" dirty="0" smtClean="0">
                  <a:solidFill>
                    <a:srgbClr val="002776"/>
                  </a:solidFill>
                  <a:cs typeface="Arial" charset="0"/>
                </a:rPr>
                <a:t>INDUCIDO</a:t>
              </a:r>
            </a:p>
            <a:p>
              <a:pPr marL="1588" defTabSz="914400" fontAlgn="base">
                <a:buClr>
                  <a:srgbClr val="002060"/>
                </a:buClr>
              </a:pPr>
              <a:r>
                <a:rPr lang="es-ES" sz="900" dirty="0" smtClean="0">
                  <a:solidFill>
                    <a:srgbClr val="002776"/>
                  </a:solidFill>
                  <a:cs typeface="Arial" charset="0"/>
                </a:rPr>
                <a:t>(Gasto de empleados directos e indirectos)</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A&amp;B</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Recreación</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Ropa</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Vivienda</a:t>
              </a:r>
            </a:p>
            <a:p>
              <a:pPr marL="173038" indent="-171450" defTabSz="914400" fontAlgn="base">
                <a:buClr>
                  <a:srgbClr val="002060"/>
                </a:buClr>
                <a:buFont typeface="Arial" panose="020B0604020202020204" pitchFamily="34" charset="0"/>
                <a:buChar char="•"/>
              </a:pPr>
              <a:r>
                <a:rPr lang="es-ES" sz="900" dirty="0" smtClean="0">
                  <a:solidFill>
                    <a:srgbClr val="002776"/>
                  </a:solidFill>
                  <a:cs typeface="Arial" charset="0"/>
                </a:rPr>
                <a:t>Otros bienes</a:t>
              </a:r>
              <a:endParaRPr lang="es-ES" sz="900" dirty="0">
                <a:solidFill>
                  <a:srgbClr val="002776"/>
                </a:solidFill>
                <a:cs typeface="Arial" charset="0"/>
              </a:endParaRPr>
            </a:p>
          </p:txBody>
        </p:sp>
        <p:sp>
          <p:nvSpPr>
            <p:cNvPr id="32" name="Rectangle 31"/>
            <p:cNvSpPr/>
            <p:nvPr/>
          </p:nvSpPr>
          <p:spPr>
            <a:xfrm>
              <a:off x="4565590" y="4728976"/>
              <a:ext cx="1019370" cy="1287837"/>
            </a:xfrm>
            <a:prstGeom prst="rect">
              <a:avLst/>
            </a:prstGeom>
            <a:solidFill>
              <a:srgbClr val="002060"/>
            </a:solidFill>
            <a:ln w="9525">
              <a:noFill/>
              <a:miter lim="800000"/>
              <a:headEnd/>
              <a:tailEnd/>
            </a:ln>
          </p:spPr>
          <p:txBody>
            <a:bodyPr vert="horz" wrap="square" lIns="36000" tIns="0" rIns="36000" bIns="0" numCol="1" anchor="ctr" anchorCtr="0" compatLnSpc="1">
              <a:prstTxWarp prst="textNoShape">
                <a:avLst/>
              </a:prstTxWarp>
            </a:bodyPr>
            <a:lstStyle/>
            <a:p>
              <a:pPr marL="1588" defTabSz="914400" fontAlgn="base">
                <a:spcAft>
                  <a:spcPts val="200"/>
                </a:spcAft>
                <a:buClr>
                  <a:srgbClr val="002060"/>
                </a:buClr>
              </a:pPr>
              <a:r>
                <a:rPr lang="es-ES" sz="900" b="1" dirty="0" smtClean="0">
                  <a:solidFill>
                    <a:srgbClr val="FFFFFF"/>
                  </a:solidFill>
                  <a:cs typeface="Arial" charset="0"/>
                </a:rPr>
                <a:t>TOTAL</a:t>
              </a:r>
            </a:p>
            <a:p>
              <a:pPr marL="173038" indent="-171450" defTabSz="914400" fontAlgn="base">
                <a:buClr>
                  <a:srgbClr val="FFFFFF"/>
                </a:buClr>
                <a:buFont typeface="Arial" panose="020B0604020202020204" pitchFamily="34" charset="0"/>
                <a:buChar char="•"/>
              </a:pPr>
              <a:r>
                <a:rPr lang="es-ES" sz="900" dirty="0" smtClean="0">
                  <a:solidFill>
                    <a:srgbClr val="FFFFFF"/>
                  </a:solidFill>
                  <a:cs typeface="Arial" charset="0"/>
                </a:rPr>
                <a:t>Contribución al PIB</a:t>
              </a:r>
            </a:p>
            <a:p>
              <a:pPr marL="173038" indent="-171450" defTabSz="914400" fontAlgn="base">
                <a:buClr>
                  <a:srgbClr val="FFFFFF"/>
                </a:buClr>
                <a:buFont typeface="Arial" panose="020B0604020202020204" pitchFamily="34" charset="0"/>
                <a:buChar char="•"/>
              </a:pPr>
              <a:r>
                <a:rPr lang="es-ES" sz="900" dirty="0" smtClean="0">
                  <a:solidFill>
                    <a:srgbClr val="FFFFFF"/>
                  </a:solidFill>
                  <a:cs typeface="Arial" charset="0"/>
                </a:rPr>
                <a:t>Contribución al empleo</a:t>
              </a:r>
              <a:endParaRPr lang="es-ES" sz="900" dirty="0">
                <a:solidFill>
                  <a:srgbClr val="FFFFFF"/>
                </a:solidFill>
                <a:cs typeface="Arial" charset="0"/>
              </a:endParaRPr>
            </a:p>
          </p:txBody>
        </p:sp>
        <p:sp>
          <p:nvSpPr>
            <p:cNvPr id="3" name="Right Arrow 2"/>
            <p:cNvSpPr/>
            <p:nvPr/>
          </p:nvSpPr>
          <p:spPr>
            <a:xfrm>
              <a:off x="1719692" y="5229200"/>
              <a:ext cx="216198" cy="21602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34" name="Right Arrow 33"/>
            <p:cNvSpPr/>
            <p:nvPr/>
          </p:nvSpPr>
          <p:spPr>
            <a:xfrm>
              <a:off x="3037218" y="5229200"/>
              <a:ext cx="216198" cy="21602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35" name="Right Arrow 34"/>
            <p:cNvSpPr/>
            <p:nvPr/>
          </p:nvSpPr>
          <p:spPr>
            <a:xfrm>
              <a:off x="4399888" y="5229200"/>
              <a:ext cx="216198" cy="21602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grpSp>
      <p:sp>
        <p:nvSpPr>
          <p:cNvPr id="10" name="Slide Number Placeholder 9"/>
          <p:cNvSpPr>
            <a:spLocks noGrp="1"/>
          </p:cNvSpPr>
          <p:nvPr>
            <p:ph type="sldNum" sz="quarter" idx="10"/>
          </p:nvPr>
        </p:nvSpPr>
        <p:spPr/>
        <p:txBody>
          <a:bodyPr/>
          <a:lstStyle/>
          <a:p>
            <a:fld id="{20A7A354-C5FB-4D1E-BE75-5A939ED93F75}" type="slidenum">
              <a:rPr lang="es-ES" smtClean="0">
                <a:solidFill>
                  <a:srgbClr val="002776"/>
                </a:solidFill>
              </a:rPr>
              <a:pPr/>
              <a:t>12</a:t>
            </a:fld>
            <a:endParaRPr lang="es-ES" dirty="0">
              <a:solidFill>
                <a:srgbClr val="002776"/>
              </a:solidFill>
            </a:endParaRPr>
          </a:p>
        </p:txBody>
      </p:sp>
    </p:spTree>
    <p:extLst>
      <p:ext uri="{BB962C8B-B14F-4D97-AF65-F5344CB8AC3E}">
        <p14:creationId xmlns:p14="http://schemas.microsoft.com/office/powerpoint/2010/main" val="33218159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Estructura del gasto promedio total del turista en Quito – agosto (2015)</a:t>
            </a:r>
            <a:endParaRPr lang="es-ES" sz="1400" i="1" dirty="0">
              <a:solidFill>
                <a:srgbClr val="00B0F0"/>
              </a:solidFill>
              <a:cs typeface="Arial" charset="0"/>
            </a:endParaRPr>
          </a:p>
        </p:txBody>
      </p:sp>
      <p:sp>
        <p:nvSpPr>
          <p:cNvPr id="25" name="Content Placeholder 5"/>
          <p:cNvSpPr txBox="1">
            <a:spLocks/>
          </p:cNvSpPr>
          <p:nvPr/>
        </p:nvSpPr>
        <p:spPr bwMode="auto">
          <a:xfrm>
            <a:off x="362559" y="1067907"/>
            <a:ext cx="9198953" cy="70490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b="1" dirty="0">
                <a:solidFill>
                  <a:srgbClr val="002060"/>
                </a:solidFill>
              </a:rPr>
              <a:t>El alojamiento </a:t>
            </a:r>
            <a:r>
              <a:rPr lang="es-ES" sz="1200" b="1" dirty="0" smtClean="0">
                <a:solidFill>
                  <a:srgbClr val="002060"/>
                </a:solidFill>
              </a:rPr>
              <a:t>y la alimentación </a:t>
            </a:r>
            <a:r>
              <a:rPr lang="es-ES" sz="1200" dirty="0" smtClean="0">
                <a:solidFill>
                  <a:srgbClr val="002060"/>
                </a:solidFill>
              </a:rPr>
              <a:t>(21% y 34%, respectivamente) </a:t>
            </a:r>
            <a:r>
              <a:rPr lang="es-ES" sz="1200" dirty="0">
                <a:solidFill>
                  <a:srgbClr val="002060"/>
                </a:solidFill>
              </a:rPr>
              <a:t>son los </a:t>
            </a:r>
            <a:r>
              <a:rPr lang="es-ES" sz="1200" b="1" dirty="0">
                <a:solidFill>
                  <a:srgbClr val="002060"/>
                </a:solidFill>
              </a:rPr>
              <a:t>servicios más consumidos </a:t>
            </a:r>
            <a:r>
              <a:rPr lang="es-ES" sz="1200" dirty="0">
                <a:solidFill>
                  <a:srgbClr val="002060"/>
                </a:solidFill>
              </a:rPr>
              <a:t>por los turistas </a:t>
            </a:r>
            <a:r>
              <a:rPr lang="es-ES" sz="1200" dirty="0" smtClean="0">
                <a:solidFill>
                  <a:srgbClr val="002060"/>
                </a:solidFill>
              </a:rPr>
              <a:t>en Quito. </a:t>
            </a:r>
            <a:endParaRPr lang="es-ES" sz="1200" dirty="0">
              <a:solidFill>
                <a:srgbClr val="002060"/>
              </a:solidFill>
            </a:endParaRPr>
          </a:p>
          <a:p>
            <a:pPr algn="just" defTabSz="913965" fontAlgn="auto">
              <a:spcBef>
                <a:spcPts val="0"/>
              </a:spcBef>
              <a:spcAft>
                <a:spcPts val="300"/>
              </a:spcAft>
            </a:pPr>
            <a:endParaRPr lang="es-ES" sz="1200" dirty="0">
              <a:solidFill>
                <a:srgbClr val="002060"/>
              </a:solidFill>
            </a:endParaRPr>
          </a:p>
        </p:txBody>
      </p:sp>
      <p:sp>
        <p:nvSpPr>
          <p:cNvPr id="8" name="Rounded Rectangle 7"/>
          <p:cNvSpPr/>
          <p:nvPr/>
        </p:nvSpPr>
        <p:spPr bwMode="auto">
          <a:xfrm>
            <a:off x="128464" y="1795591"/>
            <a:ext cx="9630199" cy="3197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Estructura del gasto promedio total turístico (%), agosto 2015</a:t>
            </a:r>
            <a:endParaRPr lang="es-ES" sz="1050" b="1" dirty="0">
              <a:solidFill>
                <a:srgbClr val="FFFFFF"/>
              </a:solidFill>
            </a:endParaRPr>
          </a:p>
        </p:txBody>
      </p:sp>
      <p:sp>
        <p:nvSpPr>
          <p:cNvPr id="26" name="Content Placeholder 5"/>
          <p:cNvSpPr txBox="1">
            <a:spLocks/>
          </p:cNvSpPr>
          <p:nvPr/>
        </p:nvSpPr>
        <p:spPr bwMode="auto">
          <a:xfrm rot="5400000">
            <a:off x="6987653" y="4231899"/>
            <a:ext cx="560541" cy="22976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defTabSz="913965" fontAlgn="auto">
              <a:spcBef>
                <a:spcPts val="0"/>
              </a:spcBef>
              <a:spcAft>
                <a:spcPts val="300"/>
              </a:spcAft>
            </a:pPr>
            <a:endParaRPr lang="es-ES" sz="1200" dirty="0">
              <a:solidFill>
                <a:srgbClr val="002060"/>
              </a:solidFill>
            </a:endParaRPr>
          </a:p>
        </p:txBody>
      </p:sp>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0203" y="2206620"/>
            <a:ext cx="8972895" cy="4200219"/>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120</a:t>
            </a:fld>
            <a:endParaRPr lang="es-ES" dirty="0">
              <a:solidFill>
                <a:srgbClr val="002776"/>
              </a:solidFill>
            </a:endParaRPr>
          </a:p>
        </p:txBody>
      </p:sp>
      <p:sp>
        <p:nvSpPr>
          <p:cNvPr id="9" name="Slide Number Placeholder 1"/>
          <p:cNvSpPr txBox="1">
            <a:spLocks/>
          </p:cNvSpPr>
          <p:nvPr/>
        </p:nvSpPr>
        <p:spPr>
          <a:xfrm>
            <a:off x="603396" y="6396805"/>
            <a:ext cx="8883656" cy="31459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Esta información fue obtenida del documento Estadía y gasto turístico en la Ciudad de Quito. </a:t>
            </a:r>
            <a:r>
              <a:rPr lang="es-ES" i="1" dirty="0" err="1">
                <a:solidFill>
                  <a:srgbClr val="002776"/>
                </a:solidFill>
              </a:rPr>
              <a:t>Xls</a:t>
            </a:r>
            <a:r>
              <a:rPr lang="es-ES" i="1" dirty="0">
                <a:solidFill>
                  <a:srgbClr val="002776"/>
                </a:solidFill>
              </a:rPr>
              <a:t> -  Sistema Institucional de Indicadores Turísticos – </a:t>
            </a:r>
            <a:r>
              <a:rPr lang="es-ES" i="1" dirty="0" smtClean="0">
                <a:solidFill>
                  <a:srgbClr val="002776"/>
                </a:solidFill>
                <a:cs typeface="Arial" charset="0"/>
              </a:rPr>
              <a:t>Quito Turismo.</a:t>
            </a:r>
          </a:p>
          <a:p>
            <a:pPr marL="1588" fontAlgn="base">
              <a:lnSpc>
                <a:spcPct val="106000"/>
              </a:lnSpc>
              <a:spcBef>
                <a:spcPct val="40000"/>
              </a:spcBef>
              <a:spcAft>
                <a:spcPct val="0"/>
              </a:spcAft>
              <a:buClr>
                <a:srgbClr val="000000"/>
              </a:buClr>
            </a:pPr>
            <a:r>
              <a:rPr lang="es-ES" i="1" dirty="0">
                <a:solidFill>
                  <a:srgbClr val="002776"/>
                </a:solidFill>
              </a:rPr>
              <a:t> </a:t>
            </a:r>
            <a:r>
              <a:rPr lang="es-ES" i="1" dirty="0" smtClean="0">
                <a:solidFill>
                  <a:srgbClr val="002776"/>
                </a:solidFill>
              </a:rPr>
              <a:t>             Esta </a:t>
            </a:r>
            <a:r>
              <a:rPr lang="es-ES" i="1" dirty="0">
                <a:solidFill>
                  <a:srgbClr val="002776"/>
                </a:solidFill>
              </a:rPr>
              <a:t>información fue obtenida del  </a:t>
            </a:r>
            <a:r>
              <a:rPr lang="es-ES" i="1" dirty="0" smtClean="0">
                <a:solidFill>
                  <a:srgbClr val="002776"/>
                </a:solidFill>
              </a:rPr>
              <a:t>documento:  Sistema </a:t>
            </a:r>
            <a:r>
              <a:rPr lang="es-ES" i="1" dirty="0">
                <a:solidFill>
                  <a:srgbClr val="002776"/>
                </a:solidFill>
              </a:rPr>
              <a:t>Institucional de Indicadores Turísticos </a:t>
            </a:r>
            <a:r>
              <a:rPr lang="es-ES" i="1" dirty="0" smtClean="0">
                <a:solidFill>
                  <a:srgbClr val="002776"/>
                </a:solidFill>
              </a:rPr>
              <a:t>(Sugeridos – estancia – Gasto). </a:t>
            </a:r>
            <a:r>
              <a:rPr lang="es-ES" i="1" dirty="0" err="1" smtClean="0">
                <a:solidFill>
                  <a:srgbClr val="002776"/>
                </a:solidFill>
              </a:rPr>
              <a:t>Xls</a:t>
            </a:r>
            <a:r>
              <a:rPr lang="es-ES" i="1" dirty="0" smtClean="0">
                <a:solidFill>
                  <a:srgbClr val="002776"/>
                </a:solidFill>
              </a:rPr>
              <a:t> – </a:t>
            </a:r>
            <a:r>
              <a:rPr lang="es-ES" i="1" dirty="0">
                <a:solidFill>
                  <a:srgbClr val="002776"/>
                </a:solidFill>
                <a:cs typeface="Arial" charset="0"/>
              </a:rPr>
              <a:t>Quito Turismo</a:t>
            </a:r>
            <a:r>
              <a:rPr lang="es-ES" i="1" dirty="0" smtClean="0">
                <a:solidFill>
                  <a:srgbClr val="002776"/>
                </a:solidFill>
                <a:cs typeface="Arial" charset="0"/>
              </a:rPr>
              <a:t>. </a:t>
            </a: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p>
          <a:p>
            <a:pPr marL="1588" fontAlgn="base">
              <a:lnSpc>
                <a:spcPct val="106000"/>
              </a:lnSpc>
              <a:spcBef>
                <a:spcPct val="40000"/>
              </a:spcBef>
              <a:spcAft>
                <a:spcPct val="0"/>
              </a:spcAft>
              <a:buClr>
                <a:srgbClr val="000000"/>
              </a:buClr>
            </a:pPr>
            <a:r>
              <a:rPr lang="es-ES" i="1" dirty="0">
                <a:solidFill>
                  <a:srgbClr val="002776"/>
                </a:solidFill>
              </a:rPr>
              <a:t>	</a:t>
            </a:r>
            <a:endParaRPr lang="es-ES" i="1" dirty="0" smtClean="0">
              <a:solidFill>
                <a:srgbClr val="002776"/>
              </a:solidFill>
            </a:endParaRPr>
          </a:p>
          <a:p>
            <a:pPr marL="1588" fontAlgn="base">
              <a:lnSpc>
                <a:spcPct val="106000"/>
              </a:lnSpc>
              <a:spcBef>
                <a:spcPct val="40000"/>
              </a:spcBef>
              <a:spcAft>
                <a:spcPct val="0"/>
              </a:spcAft>
              <a:buClr>
                <a:srgbClr val="000000"/>
              </a:buClr>
            </a:pPr>
            <a:r>
              <a:rPr lang="es-ES" i="1" dirty="0" smtClean="0">
                <a:solidFill>
                  <a:srgbClr val="002776"/>
                </a:solidFill>
              </a:rPr>
              <a:t> </a:t>
            </a:r>
            <a:endParaRPr lang="es-ES" i="1" dirty="0">
              <a:solidFill>
                <a:srgbClr val="002776"/>
              </a:solidFill>
            </a:endParaRPr>
          </a:p>
        </p:txBody>
      </p:sp>
    </p:spTree>
    <p:extLst>
      <p:ext uri="{BB962C8B-B14F-4D97-AF65-F5344CB8AC3E}">
        <p14:creationId xmlns:p14="http://schemas.microsoft.com/office/powerpoint/2010/main" val="2343899092"/>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1.5.11  Catastro de Quito – Establecimientos registrados y vigentes al 2015</a:t>
            </a:r>
            <a:endParaRPr lang="es-ES" sz="2800" i="1" dirty="0">
              <a:solidFill>
                <a:srgbClr val="FFFFFF"/>
              </a:solidFill>
            </a:endParaRPr>
          </a:p>
        </p:txBody>
      </p:sp>
    </p:spTree>
    <p:extLst>
      <p:ext uri="{BB962C8B-B14F-4D97-AF65-F5344CB8AC3E}">
        <p14:creationId xmlns:p14="http://schemas.microsoft.com/office/powerpoint/2010/main" val="2599252510"/>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 Establecimientos turísticos registrados </a:t>
            </a:r>
            <a:endParaRPr lang="es-ES" sz="1400" i="1" dirty="0">
              <a:solidFill>
                <a:srgbClr val="00B0F0"/>
              </a:solidFill>
              <a:cs typeface="Arial" charset="0"/>
            </a:endParaRPr>
          </a:p>
        </p:txBody>
      </p:sp>
      <p:sp>
        <p:nvSpPr>
          <p:cNvPr id="25" name="Content Placeholder 5"/>
          <p:cNvSpPr txBox="1">
            <a:spLocks/>
          </p:cNvSpPr>
          <p:nvPr/>
        </p:nvSpPr>
        <p:spPr bwMode="auto">
          <a:xfrm>
            <a:off x="344488" y="987139"/>
            <a:ext cx="9198953" cy="5226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La evolución de establecimientos registrados en el catastro de Quito, ha tenido un crecimiento compuesto del +10,52%. En los años 2013, 2014 y 2015 han sido los años donde el registro ha aumentado considerablemente.</a:t>
            </a:r>
            <a:endParaRPr lang="es-ES" sz="1200" dirty="0">
              <a:solidFill>
                <a:srgbClr val="002060"/>
              </a:solidFill>
            </a:endParaRPr>
          </a:p>
        </p:txBody>
      </p:sp>
      <p:sp>
        <p:nvSpPr>
          <p:cNvPr id="8" name="Rounded Rectangle 7"/>
          <p:cNvSpPr/>
          <p:nvPr/>
        </p:nvSpPr>
        <p:spPr bwMode="auto">
          <a:xfrm>
            <a:off x="344488" y="1606030"/>
            <a:ext cx="9273129" cy="3600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Evolución de los establecimientos registrados en el Catastro de Quito en el periodo, (2008- 2015)</a:t>
            </a:r>
            <a:endParaRPr lang="es-ES" sz="1050" b="1"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122</a:t>
            </a:fld>
            <a:endParaRPr lang="es-ES" dirty="0">
              <a:solidFill>
                <a:srgbClr val="002776"/>
              </a:solidFill>
            </a:endParaRPr>
          </a:p>
        </p:txBody>
      </p:sp>
      <p:sp>
        <p:nvSpPr>
          <p:cNvPr id="19" name="Slide Number Placeholder 1"/>
          <p:cNvSpPr txBox="1">
            <a:spLocks/>
          </p:cNvSpPr>
          <p:nvPr/>
        </p:nvSpPr>
        <p:spPr>
          <a:xfrm>
            <a:off x="664468" y="6097328"/>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sp>
        <p:nvSpPr>
          <p:cNvPr id="20" name="Slide Number Placeholder 1"/>
          <p:cNvSpPr txBox="1">
            <a:spLocks/>
          </p:cNvSpPr>
          <p:nvPr/>
        </p:nvSpPr>
        <p:spPr>
          <a:xfrm>
            <a:off x="669666" y="6218584"/>
            <a:ext cx="9210510" cy="44945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del catastro de las ciudades como: Asunción, Bogotá, Buenos Aires, Ciudad de Panamá, Lima, México, San José, Santiago de Chile. </a:t>
            </a:r>
          </a:p>
          <a:p>
            <a:pPr marL="287338" indent="-285750" fontAlgn="base">
              <a:lnSpc>
                <a:spcPct val="106000"/>
              </a:lnSpc>
              <a:spcBef>
                <a:spcPct val="40000"/>
              </a:spcBef>
              <a:spcAft>
                <a:spcPct val="0"/>
              </a:spcAft>
              <a:buClr>
                <a:srgbClr val="000000"/>
              </a:buClr>
            </a:pPr>
            <a:r>
              <a:rPr lang="es-ES" i="1" dirty="0" smtClean="0">
                <a:solidFill>
                  <a:srgbClr val="002776"/>
                </a:solidFill>
                <a:cs typeface="Arial" charset="0"/>
              </a:rPr>
              <a:t>          Se buscó en: Asunción – Secretaria de Turismo, Bogotá – Observatorio Turístico, Buenos Aires – </a:t>
            </a:r>
            <a:r>
              <a:rPr lang="es-ES" i="1" dirty="0" err="1" smtClean="0">
                <a:solidFill>
                  <a:srgbClr val="002776"/>
                </a:solidFill>
                <a:cs typeface="Arial" charset="0"/>
              </a:rPr>
              <a:t>Indec</a:t>
            </a:r>
            <a:r>
              <a:rPr lang="es-ES" i="1" dirty="0" smtClean="0">
                <a:solidFill>
                  <a:srgbClr val="002776"/>
                </a:solidFill>
                <a:cs typeface="Arial" charset="0"/>
              </a:rPr>
              <a:t>, Ciudad de Panamá – Autoridad de Turismos de Panamá (ATP), Lima – Mincetur, México -    </a:t>
            </a:r>
            <a:r>
              <a:rPr lang="es-ES" i="1" dirty="0">
                <a:solidFill>
                  <a:srgbClr val="002776"/>
                </a:solidFill>
                <a:cs typeface="Arial" charset="0"/>
              </a:rPr>
              <a:t> </a:t>
            </a:r>
            <a:r>
              <a:rPr lang="es-ES" i="1" dirty="0" smtClean="0">
                <a:solidFill>
                  <a:srgbClr val="002776"/>
                </a:solidFill>
                <a:cs typeface="Arial" charset="0"/>
              </a:rPr>
              <a:t>          </a:t>
            </a:r>
            <a:r>
              <a:rPr lang="es-ES" i="1" dirty="0" err="1" smtClean="0">
                <a:solidFill>
                  <a:srgbClr val="002776"/>
                </a:solidFill>
                <a:cs typeface="Arial" charset="0"/>
              </a:rPr>
              <a:t>Datatur</a:t>
            </a:r>
            <a:r>
              <a:rPr lang="es-ES" i="1" dirty="0" smtClean="0">
                <a:solidFill>
                  <a:srgbClr val="002776"/>
                </a:solidFill>
                <a:cs typeface="Arial" charset="0"/>
              </a:rPr>
              <a:t>, San José – Instituto Costarricense de Turismo, y Santiago de Chile – INE y </a:t>
            </a:r>
            <a:r>
              <a:rPr lang="es-ES" i="1" dirty="0" err="1" smtClean="0">
                <a:solidFill>
                  <a:srgbClr val="002776"/>
                </a:solidFill>
                <a:cs typeface="Arial" charset="0"/>
              </a:rPr>
              <a:t>Sernatur</a:t>
            </a:r>
            <a:r>
              <a:rPr lang="es-ES" i="1" dirty="0" smtClean="0">
                <a:solidFill>
                  <a:srgbClr val="002776"/>
                </a:solidFill>
                <a:cs typeface="Arial" charset="0"/>
              </a:rPr>
              <a:t> </a:t>
            </a:r>
          </a:p>
        </p:txBody>
      </p:sp>
      <p:sp>
        <p:nvSpPr>
          <p:cNvPr id="21" name="Slide Number Placeholder 1"/>
          <p:cNvSpPr txBox="1">
            <a:spLocks/>
          </p:cNvSpPr>
          <p:nvPr/>
        </p:nvSpPr>
        <p:spPr>
          <a:xfrm>
            <a:off x="664468" y="6683718"/>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pic>
        <p:nvPicPr>
          <p:cNvPr id="3" name="Picture 2"/>
          <p:cNvPicPr>
            <a:picLocks noChangeAspect="1"/>
          </p:cNvPicPr>
          <p:nvPr/>
        </p:nvPicPr>
        <p:blipFill>
          <a:blip r:embed="rId3"/>
          <a:stretch>
            <a:fillRect/>
          </a:stretch>
        </p:blipFill>
        <p:spPr>
          <a:xfrm>
            <a:off x="344487" y="1988014"/>
            <a:ext cx="9273129" cy="4091086"/>
          </a:xfrm>
          <a:prstGeom prst="rect">
            <a:avLst/>
          </a:prstGeom>
        </p:spPr>
      </p:pic>
    </p:spTree>
    <p:extLst>
      <p:ext uri="{BB962C8B-B14F-4D97-AF65-F5344CB8AC3E}">
        <p14:creationId xmlns:p14="http://schemas.microsoft.com/office/powerpoint/2010/main" val="658316269"/>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 Total de establecimientos registrados por su actividad</a:t>
            </a:r>
            <a:endParaRPr lang="es-ES" sz="1400" i="1" dirty="0">
              <a:solidFill>
                <a:srgbClr val="00B0F0"/>
              </a:solidFill>
              <a:cs typeface="Arial" charset="0"/>
            </a:endParaRPr>
          </a:p>
        </p:txBody>
      </p:sp>
      <p:sp>
        <p:nvSpPr>
          <p:cNvPr id="25" name="Content Placeholder 5"/>
          <p:cNvSpPr txBox="1">
            <a:spLocks/>
          </p:cNvSpPr>
          <p:nvPr/>
        </p:nvSpPr>
        <p:spPr bwMode="auto">
          <a:xfrm>
            <a:off x="362559" y="949960"/>
            <a:ext cx="9198953" cy="5668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El Distrito Metropolitano de Quito cuenta con </a:t>
            </a:r>
            <a:r>
              <a:rPr lang="es-ES" sz="1200" b="1" dirty="0" smtClean="0">
                <a:solidFill>
                  <a:srgbClr val="002060"/>
                </a:solidFill>
              </a:rPr>
              <a:t>5,101</a:t>
            </a:r>
            <a:r>
              <a:rPr lang="es-ES" sz="1200" dirty="0" smtClean="0">
                <a:solidFill>
                  <a:srgbClr val="002060"/>
                </a:solidFill>
              </a:rPr>
              <a:t> establecimientos turísticos registrados al año 2015 en el Catastro. Adicionalmente la actividad de alimentos y bebidas concentra la mayor cantidad de establecimientos registrados y vigentes (66.50)% del total de establecimientos registrados.</a:t>
            </a:r>
            <a:endParaRPr lang="es-ES" sz="1200" dirty="0">
              <a:solidFill>
                <a:srgbClr val="002060"/>
              </a:solidFill>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8" name="Rounded Rectangle 7"/>
          <p:cNvSpPr/>
          <p:nvPr/>
        </p:nvSpPr>
        <p:spPr bwMode="auto">
          <a:xfrm>
            <a:off x="341797" y="1556596"/>
            <a:ext cx="9273129" cy="3600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Establecimientos registrados vigentes al año 2015 en  el Catastro de Quito por tipo de actividad</a:t>
            </a:r>
            <a:endParaRPr lang="es-ES" sz="1050" b="1"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123</a:t>
            </a:fld>
            <a:endParaRPr lang="es-ES" dirty="0">
              <a:solidFill>
                <a:srgbClr val="002776"/>
              </a:solidFill>
            </a:endParaRPr>
          </a:p>
        </p:txBody>
      </p:sp>
      <p:sp>
        <p:nvSpPr>
          <p:cNvPr id="18" name="Slide Number Placeholder 1"/>
          <p:cNvSpPr txBox="1">
            <a:spLocks/>
          </p:cNvSpPr>
          <p:nvPr/>
        </p:nvSpPr>
        <p:spPr>
          <a:xfrm>
            <a:off x="674200" y="5890880"/>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sp>
        <p:nvSpPr>
          <p:cNvPr id="19" name="Slide Number Placeholder 1"/>
          <p:cNvSpPr txBox="1">
            <a:spLocks/>
          </p:cNvSpPr>
          <p:nvPr/>
        </p:nvSpPr>
        <p:spPr>
          <a:xfrm>
            <a:off x="654801" y="6039905"/>
            <a:ext cx="9210510" cy="44945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del catastro de las ciudades como: Asunción, Bogotá, Buenos Aires, Ciudad de Panamá, Lima, México, San José, Santiago de Chile. </a:t>
            </a:r>
          </a:p>
          <a:p>
            <a:pPr marL="287338" indent="-285750" fontAlgn="base">
              <a:lnSpc>
                <a:spcPct val="106000"/>
              </a:lnSpc>
              <a:spcBef>
                <a:spcPct val="40000"/>
              </a:spcBef>
              <a:spcAft>
                <a:spcPct val="0"/>
              </a:spcAft>
              <a:buClr>
                <a:srgbClr val="000000"/>
              </a:buClr>
            </a:pPr>
            <a:r>
              <a:rPr lang="es-ES" i="1" dirty="0" smtClean="0">
                <a:solidFill>
                  <a:srgbClr val="002776"/>
                </a:solidFill>
                <a:cs typeface="Arial" charset="0"/>
              </a:rPr>
              <a:t>          Se buscó en: Asunción – Secretaria de Turismo, Bogotá – Observatorio Turístico, Buenos Aires – </a:t>
            </a:r>
            <a:r>
              <a:rPr lang="es-ES" i="1" dirty="0" err="1" smtClean="0">
                <a:solidFill>
                  <a:srgbClr val="002776"/>
                </a:solidFill>
                <a:cs typeface="Arial" charset="0"/>
              </a:rPr>
              <a:t>Indec</a:t>
            </a:r>
            <a:r>
              <a:rPr lang="es-ES" i="1" dirty="0" smtClean="0">
                <a:solidFill>
                  <a:srgbClr val="002776"/>
                </a:solidFill>
                <a:cs typeface="Arial" charset="0"/>
              </a:rPr>
              <a:t>, Ciudad de Panamá – Autoridad de Turismos de Panamá (ATP), Lima – Mincetur, México -    </a:t>
            </a:r>
            <a:r>
              <a:rPr lang="es-ES" i="1" dirty="0">
                <a:solidFill>
                  <a:srgbClr val="002776"/>
                </a:solidFill>
                <a:cs typeface="Arial" charset="0"/>
              </a:rPr>
              <a:t> </a:t>
            </a:r>
            <a:r>
              <a:rPr lang="es-ES" i="1" dirty="0" smtClean="0">
                <a:solidFill>
                  <a:srgbClr val="002776"/>
                </a:solidFill>
                <a:cs typeface="Arial" charset="0"/>
              </a:rPr>
              <a:t>          </a:t>
            </a:r>
            <a:r>
              <a:rPr lang="es-ES" i="1" dirty="0" err="1" smtClean="0">
                <a:solidFill>
                  <a:srgbClr val="002776"/>
                </a:solidFill>
                <a:cs typeface="Arial" charset="0"/>
              </a:rPr>
              <a:t>Datatur</a:t>
            </a:r>
            <a:r>
              <a:rPr lang="es-ES" i="1" dirty="0" smtClean="0">
                <a:solidFill>
                  <a:srgbClr val="002776"/>
                </a:solidFill>
                <a:cs typeface="Arial" charset="0"/>
              </a:rPr>
              <a:t>, San José – Instituto Costarricense de Turismo, y Santiago de Chile – INE y </a:t>
            </a:r>
            <a:r>
              <a:rPr lang="es-ES" i="1" dirty="0" err="1" smtClean="0">
                <a:solidFill>
                  <a:srgbClr val="002776"/>
                </a:solidFill>
                <a:cs typeface="Arial" charset="0"/>
              </a:rPr>
              <a:t>Sernatur</a:t>
            </a:r>
            <a:r>
              <a:rPr lang="es-ES" i="1" dirty="0" smtClean="0">
                <a:solidFill>
                  <a:srgbClr val="002776"/>
                </a:solidFill>
                <a:cs typeface="Arial" charset="0"/>
              </a:rPr>
              <a:t> </a:t>
            </a:r>
          </a:p>
        </p:txBody>
      </p:sp>
      <p:pic>
        <p:nvPicPr>
          <p:cNvPr id="3" name="Picture 2"/>
          <p:cNvPicPr>
            <a:picLocks noChangeAspect="1"/>
          </p:cNvPicPr>
          <p:nvPr/>
        </p:nvPicPr>
        <p:blipFill>
          <a:blip r:embed="rId3"/>
          <a:stretch>
            <a:fillRect/>
          </a:stretch>
        </p:blipFill>
        <p:spPr>
          <a:xfrm>
            <a:off x="362559" y="1946468"/>
            <a:ext cx="9252367" cy="3847251"/>
          </a:xfrm>
          <a:prstGeom prst="rect">
            <a:avLst/>
          </a:prstGeom>
        </p:spPr>
      </p:pic>
    </p:spTree>
    <p:extLst>
      <p:ext uri="{BB962C8B-B14F-4D97-AF65-F5344CB8AC3E}">
        <p14:creationId xmlns:p14="http://schemas.microsoft.com/office/powerpoint/2010/main" val="1552519648"/>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90018" y="7851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a:t>
            </a:r>
            <a:r>
              <a:rPr lang="es-ES" sz="2000" dirty="0" smtClean="0">
                <a:solidFill>
                  <a:srgbClr val="00B0F0"/>
                </a:solidFill>
                <a:cs typeface="Arial" charset="0"/>
              </a:rPr>
              <a:t>– Agencias de Viaje y Turismo</a:t>
            </a:r>
            <a:endParaRPr lang="es-ES" sz="1400" i="1" dirty="0">
              <a:solidFill>
                <a:srgbClr val="00B0F0"/>
              </a:solidFill>
              <a:cs typeface="Arial" charset="0"/>
            </a:endParaRPr>
          </a:p>
        </p:txBody>
      </p:sp>
      <p:sp>
        <p:nvSpPr>
          <p:cNvPr id="8" name="Rounded Rectangle 7"/>
          <p:cNvSpPr/>
          <p:nvPr/>
        </p:nvSpPr>
        <p:spPr bwMode="auto">
          <a:xfrm>
            <a:off x="204012" y="1490072"/>
            <a:ext cx="4680520" cy="54140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Distribución de Agencias de Viaje y Turismo registrados en el Catastro de Quito desde 2008 y vigentes al 2015 por actividad</a:t>
            </a:r>
            <a:endParaRPr lang="es-ES" sz="1050" b="1" dirty="0">
              <a:solidFill>
                <a:srgbClr val="FFFFFF"/>
              </a:solidFill>
            </a:endParaRPr>
          </a:p>
        </p:txBody>
      </p:sp>
      <p:sp>
        <p:nvSpPr>
          <p:cNvPr id="11" name="Rounded Rectangle 10"/>
          <p:cNvSpPr/>
          <p:nvPr/>
        </p:nvSpPr>
        <p:spPr bwMode="auto">
          <a:xfrm>
            <a:off x="5042547" y="1490071"/>
            <a:ext cx="4680520" cy="54140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rPr>
              <a:t>Evolución de Agencias de Viaje registradas desde 2008  y vigentes al 2015</a:t>
            </a:r>
            <a:endParaRPr lang="es-ES" sz="1050" dirty="0">
              <a:solidFill>
                <a:srgbClr val="FFFFFF"/>
              </a:solidFill>
            </a:endParaRPr>
          </a:p>
        </p:txBody>
      </p:sp>
      <p:sp>
        <p:nvSpPr>
          <p:cNvPr id="16" name="TextBox 22"/>
          <p:cNvSpPr txBox="1">
            <a:spLocks noChangeArrowheads="1"/>
          </p:cNvSpPr>
          <p:nvPr/>
        </p:nvSpPr>
        <p:spPr bwMode="auto">
          <a:xfrm>
            <a:off x="268686" y="782856"/>
            <a:ext cx="898004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spcAft>
                <a:spcPts val="300"/>
              </a:spcAft>
              <a:buClr>
                <a:srgbClr val="92D400"/>
              </a:buClr>
            </a:pPr>
            <a:r>
              <a:rPr lang="es-ES" altLang="es-EC" sz="1200" dirty="0" smtClean="0">
                <a:solidFill>
                  <a:srgbClr val="002060"/>
                </a:solidFill>
              </a:rPr>
              <a:t>Existen </a:t>
            </a:r>
            <a:r>
              <a:rPr lang="es-ES" altLang="es-EC" sz="1200" b="1" dirty="0" smtClean="0">
                <a:solidFill>
                  <a:srgbClr val="002060"/>
                </a:solidFill>
              </a:rPr>
              <a:t>708</a:t>
            </a:r>
            <a:r>
              <a:rPr lang="es-ES" altLang="es-EC" sz="1200" dirty="0" smtClean="0">
                <a:solidFill>
                  <a:srgbClr val="002060"/>
                </a:solidFill>
              </a:rPr>
              <a:t> establecimientos de Agencias de Viaje </a:t>
            </a:r>
            <a:r>
              <a:rPr lang="es-ES" altLang="es-EC" sz="1200" dirty="0">
                <a:solidFill>
                  <a:srgbClr val="002060"/>
                </a:solidFill>
              </a:rPr>
              <a:t>y Turismo</a:t>
            </a:r>
            <a:r>
              <a:rPr lang="es-ES" altLang="es-EC" sz="1200" b="1" dirty="0">
                <a:solidFill>
                  <a:srgbClr val="002060"/>
                </a:solidFill>
              </a:rPr>
              <a:t> </a:t>
            </a:r>
            <a:r>
              <a:rPr lang="es-ES" altLang="es-EC" sz="1200" dirty="0">
                <a:solidFill>
                  <a:srgbClr val="002060"/>
                </a:solidFill>
              </a:rPr>
              <a:t>registrados </a:t>
            </a:r>
            <a:r>
              <a:rPr lang="es-ES" altLang="es-EC" sz="1200" dirty="0" smtClean="0">
                <a:solidFill>
                  <a:srgbClr val="002060"/>
                </a:solidFill>
              </a:rPr>
              <a:t>en el Catastro durante el período 2001-2015. En el año 2008 fue en donde existió un mayor número de registros para Agencias de Viajes de Turismo.</a:t>
            </a:r>
          </a:p>
          <a:p>
            <a:pPr>
              <a:spcAft>
                <a:spcPts val="300"/>
              </a:spcAft>
              <a:buClr>
                <a:srgbClr val="92D400"/>
              </a:buClr>
            </a:pPr>
            <a:r>
              <a:rPr lang="es-ES" altLang="es-EC" sz="1200" dirty="0" smtClean="0">
                <a:solidFill>
                  <a:srgbClr val="002060"/>
                </a:solidFill>
              </a:rPr>
              <a:t>Desde el año 2009 hasta el 2015 en promedio se han registrado 49 establecimientos.</a:t>
            </a:r>
          </a:p>
          <a:p>
            <a:pPr>
              <a:spcAft>
                <a:spcPts val="300"/>
              </a:spcAft>
              <a:buClr>
                <a:srgbClr val="92D400"/>
              </a:buClr>
            </a:pPr>
            <a:endParaRPr lang="es-ES" altLang="es-EC" sz="1500" b="1"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124</a:t>
            </a:fld>
            <a:endParaRPr lang="es-ES" dirty="0">
              <a:solidFill>
                <a:srgbClr val="002776"/>
              </a:solidFill>
            </a:endParaRPr>
          </a:p>
        </p:txBody>
      </p:sp>
      <p:sp>
        <p:nvSpPr>
          <p:cNvPr id="22" name="Slide Number Placeholder 1"/>
          <p:cNvSpPr txBox="1">
            <a:spLocks/>
          </p:cNvSpPr>
          <p:nvPr/>
        </p:nvSpPr>
        <p:spPr>
          <a:xfrm>
            <a:off x="491552" y="6039328"/>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comparable con otras ciudades importantes dentro del Ecuador como: Guayaquil y Cuenca, esto fue contrastado con cada municipalidad.   </a:t>
            </a:r>
            <a:endParaRPr lang="es-ES" i="1" dirty="0" smtClean="0">
              <a:solidFill>
                <a:srgbClr val="002776"/>
              </a:solidFill>
              <a:cs typeface="Arial" charset="0"/>
            </a:endParaRPr>
          </a:p>
        </p:txBody>
      </p:sp>
      <p:sp>
        <p:nvSpPr>
          <p:cNvPr id="23" name="Slide Number Placeholder 1"/>
          <p:cNvSpPr txBox="1">
            <a:spLocks/>
          </p:cNvSpPr>
          <p:nvPr/>
        </p:nvSpPr>
        <p:spPr>
          <a:xfrm>
            <a:off x="491552" y="6183575"/>
            <a:ext cx="9210510" cy="44945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existe información del catastro de las ciudades como: Asunción, Bogotá, Buenos Aires, Ciudad de Panamá, Lima, México, San José, Santiago de Chile. </a:t>
            </a:r>
          </a:p>
          <a:p>
            <a:pPr marL="287338" indent="-285750" fontAlgn="base">
              <a:lnSpc>
                <a:spcPct val="106000"/>
              </a:lnSpc>
              <a:spcBef>
                <a:spcPct val="40000"/>
              </a:spcBef>
              <a:spcAft>
                <a:spcPct val="0"/>
              </a:spcAft>
              <a:buClr>
                <a:srgbClr val="000000"/>
              </a:buClr>
            </a:pPr>
            <a:r>
              <a:rPr lang="es-ES" i="1" dirty="0" smtClean="0">
                <a:solidFill>
                  <a:srgbClr val="002776"/>
                </a:solidFill>
                <a:cs typeface="Arial" charset="0"/>
              </a:rPr>
              <a:t>          Se buscó en: Asunción – Secretaria de Turismo, Bogotá – Observatorio Turístico, Buenos Aires – </a:t>
            </a:r>
            <a:r>
              <a:rPr lang="es-ES" i="1" dirty="0" err="1" smtClean="0">
                <a:solidFill>
                  <a:srgbClr val="002776"/>
                </a:solidFill>
                <a:cs typeface="Arial" charset="0"/>
              </a:rPr>
              <a:t>Indec</a:t>
            </a:r>
            <a:r>
              <a:rPr lang="es-ES" i="1" dirty="0" smtClean="0">
                <a:solidFill>
                  <a:srgbClr val="002776"/>
                </a:solidFill>
                <a:cs typeface="Arial" charset="0"/>
              </a:rPr>
              <a:t>, Ciudad de Panamá – Autoridad de Turismos de Panamá (ATP), Lima – Mincetur, México -    </a:t>
            </a:r>
            <a:r>
              <a:rPr lang="es-ES" i="1" dirty="0">
                <a:solidFill>
                  <a:srgbClr val="002776"/>
                </a:solidFill>
                <a:cs typeface="Arial" charset="0"/>
              </a:rPr>
              <a:t> </a:t>
            </a:r>
            <a:r>
              <a:rPr lang="es-ES" i="1" dirty="0" smtClean="0">
                <a:solidFill>
                  <a:srgbClr val="002776"/>
                </a:solidFill>
                <a:cs typeface="Arial" charset="0"/>
              </a:rPr>
              <a:t>          </a:t>
            </a:r>
            <a:r>
              <a:rPr lang="es-ES" i="1" dirty="0" err="1" smtClean="0">
                <a:solidFill>
                  <a:srgbClr val="002776"/>
                </a:solidFill>
                <a:cs typeface="Arial" charset="0"/>
              </a:rPr>
              <a:t>Datatur</a:t>
            </a:r>
            <a:r>
              <a:rPr lang="es-ES" i="1" dirty="0" smtClean="0">
                <a:solidFill>
                  <a:srgbClr val="002776"/>
                </a:solidFill>
                <a:cs typeface="Arial" charset="0"/>
              </a:rPr>
              <a:t>, San José – Instituto Costarricense de Turismo, y Santiago de Chile – INE y </a:t>
            </a:r>
            <a:r>
              <a:rPr lang="es-ES" i="1" dirty="0" err="1" smtClean="0">
                <a:solidFill>
                  <a:srgbClr val="002776"/>
                </a:solidFill>
                <a:cs typeface="Arial" charset="0"/>
              </a:rPr>
              <a:t>Sernatur</a:t>
            </a:r>
            <a:r>
              <a:rPr lang="es-ES" i="1" dirty="0" smtClean="0">
                <a:solidFill>
                  <a:srgbClr val="002776"/>
                </a:solidFill>
                <a:cs typeface="Arial" charset="0"/>
              </a:rPr>
              <a:t> </a:t>
            </a:r>
          </a:p>
        </p:txBody>
      </p:sp>
      <p:sp>
        <p:nvSpPr>
          <p:cNvPr id="24" name="Slide Number Placeholder 1"/>
          <p:cNvSpPr txBox="1">
            <a:spLocks/>
          </p:cNvSpPr>
          <p:nvPr/>
        </p:nvSpPr>
        <p:spPr>
          <a:xfrm>
            <a:off x="756590" y="662622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27" name="Slide Number Placeholder 1"/>
          <p:cNvSpPr txBox="1">
            <a:spLocks/>
          </p:cNvSpPr>
          <p:nvPr/>
        </p:nvSpPr>
        <p:spPr>
          <a:xfrm>
            <a:off x="491552" y="5917434"/>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se toma la evolución desde el año 1996 hasta el 2007, ya que la proporción de registro es menor a las de los años desde el 2008 hasta el 2015.   </a:t>
            </a:r>
            <a:endParaRPr lang="es-ES" i="1" dirty="0" smtClean="0">
              <a:solidFill>
                <a:srgbClr val="002776"/>
              </a:solidFill>
              <a:cs typeface="Arial" charset="0"/>
            </a:endParaRPr>
          </a:p>
        </p:txBody>
      </p:sp>
      <p:pic>
        <p:nvPicPr>
          <p:cNvPr id="3" name="Picture 2"/>
          <p:cNvPicPr>
            <a:picLocks noChangeAspect="1"/>
          </p:cNvPicPr>
          <p:nvPr/>
        </p:nvPicPr>
        <p:blipFill>
          <a:blip r:embed="rId3"/>
          <a:stretch>
            <a:fillRect/>
          </a:stretch>
        </p:blipFill>
        <p:spPr>
          <a:xfrm>
            <a:off x="208715" y="2107988"/>
            <a:ext cx="9493347" cy="3737323"/>
          </a:xfrm>
          <a:prstGeom prst="rect">
            <a:avLst/>
          </a:prstGeom>
        </p:spPr>
      </p:pic>
    </p:spTree>
    <p:extLst>
      <p:ext uri="{BB962C8B-B14F-4D97-AF65-F5344CB8AC3E}">
        <p14:creationId xmlns:p14="http://schemas.microsoft.com/office/powerpoint/2010/main" val="954470580"/>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a:t>
            </a:r>
            <a:r>
              <a:rPr lang="es-ES" sz="2000" dirty="0" smtClean="0">
                <a:solidFill>
                  <a:srgbClr val="00B0F0"/>
                </a:solidFill>
                <a:cs typeface="Arial" charset="0"/>
              </a:rPr>
              <a:t>– Alimentos y Bebidas</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8" name="Rounded Rectangle 7"/>
          <p:cNvSpPr/>
          <p:nvPr/>
        </p:nvSpPr>
        <p:spPr bwMode="auto">
          <a:xfrm>
            <a:off x="290734" y="1472601"/>
            <a:ext cx="9180513" cy="3600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Establecimientos </a:t>
            </a:r>
            <a:r>
              <a:rPr lang="es-ES" sz="1050" b="1" dirty="0" smtClean="0">
                <a:solidFill>
                  <a:srgbClr val="FFFFFF"/>
                </a:solidFill>
              </a:rPr>
              <a:t>de Alimentos y Bebidas registrados  desde 1996 en </a:t>
            </a:r>
            <a:r>
              <a:rPr lang="es-ES" sz="1050" b="1" dirty="0">
                <a:solidFill>
                  <a:srgbClr val="FFFFFF"/>
                </a:solidFill>
              </a:rPr>
              <a:t>el </a:t>
            </a:r>
            <a:r>
              <a:rPr lang="es-ES" sz="1050" b="1" dirty="0" smtClean="0">
                <a:solidFill>
                  <a:srgbClr val="FFFFFF"/>
                </a:solidFill>
              </a:rPr>
              <a:t>Catastro de Quito  y vigentes al 2015</a:t>
            </a:r>
          </a:p>
          <a:p>
            <a:pPr algn="ctr" defTabSz="914400" fontAlgn="base">
              <a:lnSpc>
                <a:spcPct val="106000"/>
              </a:lnSpc>
              <a:spcBef>
                <a:spcPct val="0"/>
              </a:spcBef>
              <a:spcAft>
                <a:spcPct val="0"/>
              </a:spcAft>
            </a:pPr>
            <a:r>
              <a:rPr lang="es-ES" sz="1050" b="1" dirty="0" smtClean="0">
                <a:solidFill>
                  <a:srgbClr val="FFFFFF"/>
                </a:solidFill>
              </a:rPr>
              <a:t>Por tipología y categoría y evolución de los registros desde 2008 hasta 2015</a:t>
            </a:r>
            <a:endParaRPr lang="es-ES" sz="1050" b="1"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125</a:t>
            </a:fld>
            <a:endParaRPr lang="es-ES" dirty="0">
              <a:solidFill>
                <a:srgbClr val="002776"/>
              </a:solidFill>
            </a:endParaRPr>
          </a:p>
        </p:txBody>
      </p:sp>
      <p:sp>
        <p:nvSpPr>
          <p:cNvPr id="24" name="TextBox 22"/>
          <p:cNvSpPr txBox="1">
            <a:spLocks noChangeArrowheads="1"/>
          </p:cNvSpPr>
          <p:nvPr/>
        </p:nvSpPr>
        <p:spPr bwMode="auto">
          <a:xfrm>
            <a:off x="318210" y="813482"/>
            <a:ext cx="8980049" cy="684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spcAft>
                <a:spcPts val="300"/>
              </a:spcAft>
              <a:buClr>
                <a:srgbClr val="92D400"/>
              </a:buClr>
            </a:pPr>
            <a:r>
              <a:rPr lang="es-ES" altLang="es-EC" sz="1200" dirty="0" smtClean="0">
                <a:solidFill>
                  <a:srgbClr val="002060"/>
                </a:solidFill>
              </a:rPr>
              <a:t>Existen </a:t>
            </a:r>
            <a:r>
              <a:rPr lang="es-ES" altLang="es-EC" sz="1200" b="1" dirty="0" smtClean="0">
                <a:solidFill>
                  <a:srgbClr val="002060"/>
                </a:solidFill>
              </a:rPr>
              <a:t>3392</a:t>
            </a:r>
            <a:r>
              <a:rPr lang="es-ES" altLang="es-EC" sz="1200" dirty="0" smtClean="0">
                <a:solidFill>
                  <a:srgbClr val="002060"/>
                </a:solidFill>
              </a:rPr>
              <a:t> establecimientos de Alimentos y Bebidas</a:t>
            </a:r>
            <a:r>
              <a:rPr lang="es-ES" altLang="es-EC" sz="1200" b="1" dirty="0" smtClean="0">
                <a:solidFill>
                  <a:srgbClr val="002060"/>
                </a:solidFill>
              </a:rPr>
              <a:t> </a:t>
            </a:r>
            <a:r>
              <a:rPr lang="es-ES" altLang="es-EC" sz="1200" dirty="0">
                <a:solidFill>
                  <a:srgbClr val="002060"/>
                </a:solidFill>
              </a:rPr>
              <a:t>registrados </a:t>
            </a:r>
            <a:r>
              <a:rPr lang="es-ES" altLang="es-EC" sz="1200" dirty="0" smtClean="0">
                <a:solidFill>
                  <a:srgbClr val="002060"/>
                </a:solidFill>
              </a:rPr>
              <a:t>en el Catastro durante el período 1996 hasta 2015. En el año 2008 y 2013 fue en donde existió un mayor número de registros para alimentos y bebidas.</a:t>
            </a:r>
          </a:p>
          <a:p>
            <a:pPr>
              <a:spcAft>
                <a:spcPts val="300"/>
              </a:spcAft>
              <a:buClr>
                <a:srgbClr val="92D400"/>
              </a:buClr>
            </a:pPr>
            <a:r>
              <a:rPr lang="es-ES" altLang="es-EC" sz="1200" dirty="0" smtClean="0">
                <a:solidFill>
                  <a:srgbClr val="002060"/>
                </a:solidFill>
              </a:rPr>
              <a:t>Desde el año 2008 hasta el 2015 en promedio se han registrado 415 establecimientos.</a:t>
            </a:r>
            <a:endParaRPr lang="es-ES" altLang="es-EC" sz="1500" b="1" dirty="0">
              <a:solidFill>
                <a:srgbClr val="002060"/>
              </a:solidFill>
            </a:endParaRPr>
          </a:p>
        </p:txBody>
      </p:sp>
      <p:sp>
        <p:nvSpPr>
          <p:cNvPr id="25" name="Slide Number Placeholder 1"/>
          <p:cNvSpPr txBox="1">
            <a:spLocks/>
          </p:cNvSpPr>
          <p:nvPr/>
        </p:nvSpPr>
        <p:spPr>
          <a:xfrm>
            <a:off x="632517" y="6411758"/>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se toma la evolución desde el año 1996 hasta el 2007, ya que la proporción de registro es menor a las de los años desde el 2008 hasta el 2015.   </a:t>
            </a:r>
            <a:endParaRPr lang="es-ES" i="1" dirty="0" smtClean="0">
              <a:solidFill>
                <a:srgbClr val="002776"/>
              </a:solidFill>
              <a:cs typeface="Arial" charset="0"/>
            </a:endParaRPr>
          </a:p>
        </p:txBody>
      </p:sp>
      <p:pic>
        <p:nvPicPr>
          <p:cNvPr id="3" name="Picture 2"/>
          <p:cNvPicPr>
            <a:picLocks noChangeAspect="1"/>
          </p:cNvPicPr>
          <p:nvPr/>
        </p:nvPicPr>
        <p:blipFill>
          <a:blip r:embed="rId3"/>
          <a:stretch>
            <a:fillRect/>
          </a:stretch>
        </p:blipFill>
        <p:spPr>
          <a:xfrm>
            <a:off x="314339" y="1832640"/>
            <a:ext cx="9175165" cy="4560356"/>
          </a:xfrm>
          <a:prstGeom prst="rect">
            <a:avLst/>
          </a:prstGeom>
        </p:spPr>
      </p:pic>
    </p:spTree>
    <p:extLst>
      <p:ext uri="{BB962C8B-B14F-4D97-AF65-F5344CB8AC3E}">
        <p14:creationId xmlns:p14="http://schemas.microsoft.com/office/powerpoint/2010/main" val="4260365481"/>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a:t>
            </a:r>
            <a:r>
              <a:rPr lang="es-ES" sz="2000" dirty="0" smtClean="0">
                <a:solidFill>
                  <a:srgbClr val="00B0F0"/>
                </a:solidFill>
                <a:cs typeface="Arial" charset="0"/>
              </a:rPr>
              <a:t>– Alojamientos</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8" name="Rounded Rectangle 7"/>
          <p:cNvSpPr/>
          <p:nvPr/>
        </p:nvSpPr>
        <p:spPr bwMode="auto">
          <a:xfrm>
            <a:off x="341656" y="1606676"/>
            <a:ext cx="9180513" cy="3600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Establecimientos </a:t>
            </a:r>
            <a:r>
              <a:rPr lang="es-ES" sz="1050" b="1" dirty="0" smtClean="0">
                <a:solidFill>
                  <a:srgbClr val="FFFFFF"/>
                </a:solidFill>
              </a:rPr>
              <a:t>que ofertan Alojamiento registrados </a:t>
            </a:r>
            <a:r>
              <a:rPr lang="es-ES" sz="1050" b="1" dirty="0">
                <a:solidFill>
                  <a:srgbClr val="FFFFFF"/>
                </a:solidFill>
              </a:rPr>
              <a:t>en el </a:t>
            </a:r>
            <a:r>
              <a:rPr lang="es-ES" sz="1050" b="1" dirty="0" smtClean="0">
                <a:solidFill>
                  <a:srgbClr val="FFFFFF"/>
                </a:solidFill>
              </a:rPr>
              <a:t>Catastro de Quito, </a:t>
            </a:r>
            <a:r>
              <a:rPr lang="es-ES" sz="1050" b="1" dirty="0">
                <a:solidFill>
                  <a:srgbClr val="FFFFFF"/>
                </a:solidFill>
              </a:rPr>
              <a:t>por </a:t>
            </a:r>
            <a:r>
              <a:rPr lang="es-ES" sz="1050" b="1" dirty="0" smtClean="0">
                <a:solidFill>
                  <a:srgbClr val="FFFFFF"/>
                </a:solidFill>
              </a:rPr>
              <a:t>tipología, categoría  y evolución desde el año 2001 - 2015</a:t>
            </a:r>
            <a:endParaRPr lang="es-ES" sz="1050" b="1"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126</a:t>
            </a:fld>
            <a:endParaRPr lang="es-ES" dirty="0">
              <a:solidFill>
                <a:srgbClr val="002776"/>
              </a:solidFill>
            </a:endParaRPr>
          </a:p>
        </p:txBody>
      </p:sp>
      <p:sp>
        <p:nvSpPr>
          <p:cNvPr id="19" name="TextBox 22"/>
          <p:cNvSpPr txBox="1">
            <a:spLocks noChangeArrowheads="1"/>
          </p:cNvSpPr>
          <p:nvPr/>
        </p:nvSpPr>
        <p:spPr bwMode="auto">
          <a:xfrm>
            <a:off x="298154" y="866225"/>
            <a:ext cx="898004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spcAft>
                <a:spcPts val="300"/>
              </a:spcAft>
              <a:buClr>
                <a:srgbClr val="92D400"/>
              </a:buClr>
            </a:pPr>
            <a:r>
              <a:rPr lang="es-ES" altLang="es-EC" sz="1200" dirty="0" smtClean="0">
                <a:solidFill>
                  <a:srgbClr val="002060"/>
                </a:solidFill>
              </a:rPr>
              <a:t>Existen </a:t>
            </a:r>
            <a:r>
              <a:rPr lang="es-ES" altLang="es-EC" sz="1200" b="1" dirty="0" smtClean="0">
                <a:solidFill>
                  <a:srgbClr val="002060"/>
                </a:solidFill>
              </a:rPr>
              <a:t>712</a:t>
            </a:r>
            <a:r>
              <a:rPr lang="es-ES" altLang="es-EC" sz="1200" dirty="0" smtClean="0">
                <a:solidFill>
                  <a:srgbClr val="002060"/>
                </a:solidFill>
              </a:rPr>
              <a:t> establecimientos que oferta Alojamiento registrados en el Catastro durante el período 2001 hasta 2015. Desde el año 2012, 2013, 2014, y 2015 fue en donde existió un mayor número de registros para alojamiento.</a:t>
            </a:r>
          </a:p>
          <a:p>
            <a:pPr>
              <a:spcAft>
                <a:spcPts val="300"/>
              </a:spcAft>
              <a:buClr>
                <a:srgbClr val="92D400"/>
              </a:buClr>
            </a:pPr>
            <a:r>
              <a:rPr lang="es-ES" altLang="es-EC" sz="1200" dirty="0" smtClean="0">
                <a:solidFill>
                  <a:srgbClr val="002060"/>
                </a:solidFill>
              </a:rPr>
              <a:t>Desde el año 2008 hasta el 2015 en promedio se han registrado 63 establecimientos.</a:t>
            </a:r>
          </a:p>
          <a:p>
            <a:pPr>
              <a:spcAft>
                <a:spcPts val="300"/>
              </a:spcAft>
              <a:buClr>
                <a:srgbClr val="92D400"/>
              </a:buClr>
            </a:pPr>
            <a:endParaRPr lang="es-ES" altLang="es-EC" sz="1500" b="1" dirty="0">
              <a:solidFill>
                <a:srgbClr val="002060"/>
              </a:solidFill>
            </a:endParaRPr>
          </a:p>
        </p:txBody>
      </p:sp>
      <p:sp>
        <p:nvSpPr>
          <p:cNvPr id="20" name="Slide Number Placeholder 1"/>
          <p:cNvSpPr txBox="1">
            <a:spLocks/>
          </p:cNvSpPr>
          <p:nvPr/>
        </p:nvSpPr>
        <p:spPr>
          <a:xfrm>
            <a:off x="632517" y="6411758"/>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se toma la evolución desde el año 2001 hasta el 2007, ya que la proporción de registro es menor a las de los años desde el 2008 hasta el 2015.   </a:t>
            </a:r>
            <a:endParaRPr lang="es-ES" i="1" dirty="0" smtClean="0">
              <a:solidFill>
                <a:srgbClr val="002776"/>
              </a:solidFill>
              <a:cs typeface="Arial" charset="0"/>
            </a:endParaRPr>
          </a:p>
        </p:txBody>
      </p:sp>
      <p:pic>
        <p:nvPicPr>
          <p:cNvPr id="3" name="Picture 2"/>
          <p:cNvPicPr>
            <a:picLocks noChangeAspect="1"/>
          </p:cNvPicPr>
          <p:nvPr/>
        </p:nvPicPr>
        <p:blipFill>
          <a:blip r:embed="rId3"/>
          <a:stretch>
            <a:fillRect/>
          </a:stretch>
        </p:blipFill>
        <p:spPr>
          <a:xfrm>
            <a:off x="341655" y="2006123"/>
            <a:ext cx="9180513" cy="4289704"/>
          </a:xfrm>
          <a:prstGeom prst="rect">
            <a:avLst/>
          </a:prstGeom>
        </p:spPr>
      </p:pic>
    </p:spTree>
    <p:extLst>
      <p:ext uri="{BB962C8B-B14F-4D97-AF65-F5344CB8AC3E}">
        <p14:creationId xmlns:p14="http://schemas.microsoft.com/office/powerpoint/2010/main" val="3280022398"/>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a:t>
            </a:r>
            <a:r>
              <a:rPr lang="es-ES" b="1" dirty="0" smtClean="0">
                <a:solidFill>
                  <a:srgbClr val="002060"/>
                </a:solidFill>
                <a:cs typeface="Arial" charset="0"/>
              </a:rPr>
              <a:t>en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a:t>
            </a:r>
            <a:r>
              <a:rPr lang="es-ES" sz="2000" dirty="0" smtClean="0">
                <a:solidFill>
                  <a:srgbClr val="00B0F0"/>
                </a:solidFill>
                <a:cs typeface="Arial" charset="0"/>
              </a:rPr>
              <a:t>– </a:t>
            </a:r>
            <a:r>
              <a:rPr lang="es-ES" sz="2000" b="1" dirty="0" smtClean="0">
                <a:solidFill>
                  <a:srgbClr val="00B0F0"/>
                </a:solidFill>
                <a:cs typeface="Arial" charset="0"/>
              </a:rPr>
              <a:t>Recreación y Diversión </a:t>
            </a:r>
            <a:endParaRPr lang="es-ES" sz="1400" b="1" i="1" dirty="0">
              <a:solidFill>
                <a:srgbClr val="00B0F0"/>
              </a:solidFill>
              <a:cs typeface="Arial" charset="0"/>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8" name="Rounded Rectangle 7"/>
          <p:cNvSpPr/>
          <p:nvPr/>
        </p:nvSpPr>
        <p:spPr bwMode="auto">
          <a:xfrm>
            <a:off x="272128" y="1459948"/>
            <a:ext cx="9180513" cy="3600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Establecimientos </a:t>
            </a:r>
            <a:r>
              <a:rPr lang="es-ES" sz="1050" b="1" dirty="0" smtClean="0">
                <a:solidFill>
                  <a:srgbClr val="FFFFFF"/>
                </a:solidFill>
              </a:rPr>
              <a:t>de recreación y diversión registrados </a:t>
            </a:r>
            <a:r>
              <a:rPr lang="es-ES" sz="1050" b="1" dirty="0">
                <a:solidFill>
                  <a:srgbClr val="FFFFFF"/>
                </a:solidFill>
              </a:rPr>
              <a:t>en el </a:t>
            </a:r>
            <a:r>
              <a:rPr lang="es-ES" sz="1050" b="1" dirty="0" smtClean="0">
                <a:solidFill>
                  <a:srgbClr val="FFFFFF"/>
                </a:solidFill>
              </a:rPr>
              <a:t>Catastro de Quito, </a:t>
            </a:r>
            <a:r>
              <a:rPr lang="es-ES" sz="1050" b="1" dirty="0">
                <a:solidFill>
                  <a:srgbClr val="FFFFFF"/>
                </a:solidFill>
              </a:rPr>
              <a:t>por </a:t>
            </a:r>
            <a:r>
              <a:rPr lang="es-ES" sz="1050" b="1" dirty="0" smtClean="0">
                <a:solidFill>
                  <a:srgbClr val="FFFFFF"/>
                </a:solidFill>
              </a:rPr>
              <a:t>tipología, categoría, y evolución desde el año 2003 - 2015</a:t>
            </a:r>
            <a:endParaRPr lang="es-ES" sz="1050" b="1"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127</a:t>
            </a:fld>
            <a:endParaRPr lang="es-ES" dirty="0">
              <a:solidFill>
                <a:srgbClr val="002776"/>
              </a:solidFill>
            </a:endParaRPr>
          </a:p>
        </p:txBody>
      </p:sp>
      <p:sp>
        <p:nvSpPr>
          <p:cNvPr id="9" name="TextBox 22"/>
          <p:cNvSpPr txBox="1">
            <a:spLocks noChangeArrowheads="1"/>
          </p:cNvSpPr>
          <p:nvPr/>
        </p:nvSpPr>
        <p:spPr bwMode="auto">
          <a:xfrm>
            <a:off x="272128" y="825711"/>
            <a:ext cx="898004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spcAft>
                <a:spcPts val="300"/>
              </a:spcAft>
              <a:buClr>
                <a:srgbClr val="92D400"/>
              </a:buClr>
            </a:pPr>
            <a:r>
              <a:rPr lang="es-ES" altLang="es-EC" sz="1200" dirty="0" smtClean="0">
                <a:solidFill>
                  <a:srgbClr val="002060"/>
                </a:solidFill>
              </a:rPr>
              <a:t>Existen </a:t>
            </a:r>
            <a:r>
              <a:rPr lang="es-ES" altLang="es-EC" sz="1200" b="1" dirty="0" smtClean="0">
                <a:solidFill>
                  <a:srgbClr val="002060"/>
                </a:solidFill>
              </a:rPr>
              <a:t>185</a:t>
            </a:r>
            <a:r>
              <a:rPr lang="es-ES" altLang="es-EC" sz="1200" dirty="0" smtClean="0">
                <a:solidFill>
                  <a:srgbClr val="002060"/>
                </a:solidFill>
              </a:rPr>
              <a:t> establecimientos que oferta recreación y diversión registrados en el Catastro durante el período 2003 hasta 2015. Para el año 2015 fue en donde existió un mayor número de registros para recreación y diversión.</a:t>
            </a:r>
          </a:p>
          <a:p>
            <a:pPr>
              <a:spcAft>
                <a:spcPts val="300"/>
              </a:spcAft>
              <a:buClr>
                <a:srgbClr val="92D400"/>
              </a:buClr>
            </a:pPr>
            <a:r>
              <a:rPr lang="es-ES" altLang="es-EC" sz="1200" dirty="0" smtClean="0">
                <a:solidFill>
                  <a:srgbClr val="002060"/>
                </a:solidFill>
              </a:rPr>
              <a:t>Desde el año 2008 hasta el 2015 en promedio se han registrado 40 establecimientos.</a:t>
            </a:r>
          </a:p>
          <a:p>
            <a:pPr>
              <a:spcAft>
                <a:spcPts val="300"/>
              </a:spcAft>
              <a:buClr>
                <a:srgbClr val="92D400"/>
              </a:buClr>
            </a:pPr>
            <a:endParaRPr lang="es-ES" altLang="es-EC" sz="1500" b="1" dirty="0">
              <a:solidFill>
                <a:srgbClr val="002060"/>
              </a:solidFill>
            </a:endParaRPr>
          </a:p>
        </p:txBody>
      </p:sp>
      <p:sp>
        <p:nvSpPr>
          <p:cNvPr id="21" name="Slide Number Placeholder 1"/>
          <p:cNvSpPr txBox="1">
            <a:spLocks/>
          </p:cNvSpPr>
          <p:nvPr/>
        </p:nvSpPr>
        <p:spPr>
          <a:xfrm>
            <a:off x="632517" y="6411758"/>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se toma la evolución desde el año 2003 hasta el 2007, ya que la proporción de registro es menor a las de los años desde el 2008 hasta el 2015.   </a:t>
            </a:r>
            <a:endParaRPr lang="es-ES" i="1" dirty="0" smtClean="0">
              <a:solidFill>
                <a:srgbClr val="002776"/>
              </a:solidFill>
              <a:cs typeface="Arial" charset="0"/>
            </a:endParaRPr>
          </a:p>
        </p:txBody>
      </p:sp>
      <p:pic>
        <p:nvPicPr>
          <p:cNvPr id="3" name="Picture 2"/>
          <p:cNvPicPr>
            <a:picLocks noChangeAspect="1"/>
          </p:cNvPicPr>
          <p:nvPr/>
        </p:nvPicPr>
        <p:blipFill>
          <a:blip r:embed="rId3"/>
          <a:stretch>
            <a:fillRect/>
          </a:stretch>
        </p:blipFill>
        <p:spPr>
          <a:xfrm>
            <a:off x="272128" y="1857883"/>
            <a:ext cx="9180513" cy="4501325"/>
          </a:xfrm>
          <a:prstGeom prst="rect">
            <a:avLst/>
          </a:prstGeom>
        </p:spPr>
      </p:pic>
    </p:spTree>
    <p:extLst>
      <p:ext uri="{BB962C8B-B14F-4D97-AF65-F5344CB8AC3E}">
        <p14:creationId xmlns:p14="http://schemas.microsoft.com/office/powerpoint/2010/main" val="394833523"/>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a:t>
            </a:r>
            <a:r>
              <a:rPr lang="es-ES" sz="2000" dirty="0" smtClean="0">
                <a:solidFill>
                  <a:srgbClr val="00B0F0"/>
                </a:solidFill>
                <a:cs typeface="Arial" charset="0"/>
              </a:rPr>
              <a:t>– Transporte Turístico </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8" name="Rounded Rectangle 7"/>
          <p:cNvSpPr/>
          <p:nvPr/>
        </p:nvSpPr>
        <p:spPr bwMode="auto">
          <a:xfrm>
            <a:off x="167257" y="1511119"/>
            <a:ext cx="9180513" cy="3600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Establecimientos </a:t>
            </a:r>
            <a:r>
              <a:rPr lang="es-ES" sz="1050" b="1" dirty="0" smtClean="0">
                <a:solidFill>
                  <a:srgbClr val="FFFFFF"/>
                </a:solidFill>
              </a:rPr>
              <a:t>que ofertan Transporte Turístico registrados </a:t>
            </a:r>
            <a:r>
              <a:rPr lang="es-ES" sz="1050" b="1" dirty="0">
                <a:solidFill>
                  <a:srgbClr val="FFFFFF"/>
                </a:solidFill>
              </a:rPr>
              <a:t>en el </a:t>
            </a:r>
            <a:r>
              <a:rPr lang="es-ES" sz="1050" b="1" dirty="0" smtClean="0">
                <a:solidFill>
                  <a:srgbClr val="FFFFFF"/>
                </a:solidFill>
              </a:rPr>
              <a:t>Catastro de Quito , </a:t>
            </a:r>
            <a:r>
              <a:rPr lang="es-ES" sz="1050" b="1" dirty="0">
                <a:solidFill>
                  <a:srgbClr val="FFFFFF"/>
                </a:solidFill>
              </a:rPr>
              <a:t>por </a:t>
            </a:r>
            <a:r>
              <a:rPr lang="es-ES" sz="1050" b="1" dirty="0" smtClean="0">
                <a:solidFill>
                  <a:srgbClr val="FFFFFF"/>
                </a:solidFill>
              </a:rPr>
              <a:t>tipología y evolución desde el año 2003 - 2015</a:t>
            </a:r>
            <a:endParaRPr lang="es-ES" sz="1050" b="1"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128</a:t>
            </a:fld>
            <a:endParaRPr lang="es-ES" dirty="0">
              <a:solidFill>
                <a:srgbClr val="002776"/>
              </a:solidFill>
            </a:endParaRPr>
          </a:p>
        </p:txBody>
      </p:sp>
      <p:sp>
        <p:nvSpPr>
          <p:cNvPr id="9" name="TextBox 22"/>
          <p:cNvSpPr txBox="1">
            <a:spLocks noChangeArrowheads="1"/>
          </p:cNvSpPr>
          <p:nvPr/>
        </p:nvSpPr>
        <p:spPr bwMode="auto">
          <a:xfrm>
            <a:off x="267490" y="830664"/>
            <a:ext cx="898004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spcAft>
                <a:spcPts val="300"/>
              </a:spcAft>
              <a:buClr>
                <a:srgbClr val="92D400"/>
              </a:buClr>
            </a:pPr>
            <a:r>
              <a:rPr lang="es-ES" altLang="es-EC" sz="1200" dirty="0" smtClean="0">
                <a:solidFill>
                  <a:srgbClr val="002060"/>
                </a:solidFill>
              </a:rPr>
              <a:t>Existen </a:t>
            </a:r>
            <a:r>
              <a:rPr lang="es-ES" altLang="es-EC" sz="1200" b="1" dirty="0" smtClean="0">
                <a:solidFill>
                  <a:srgbClr val="002060"/>
                </a:solidFill>
              </a:rPr>
              <a:t>104</a:t>
            </a:r>
            <a:r>
              <a:rPr lang="es-ES" altLang="es-EC" sz="1200" dirty="0" smtClean="0">
                <a:solidFill>
                  <a:srgbClr val="002060"/>
                </a:solidFill>
              </a:rPr>
              <a:t> establecimientos que oferta transporte turístico registrados en el Catastro durante el período 2003 hasta 2015. Para el año 2008 fue en donde existió un mayor número de registros para transporte turístico.</a:t>
            </a:r>
          </a:p>
          <a:p>
            <a:pPr>
              <a:spcAft>
                <a:spcPts val="300"/>
              </a:spcAft>
              <a:buClr>
                <a:srgbClr val="92D400"/>
              </a:buClr>
            </a:pPr>
            <a:r>
              <a:rPr lang="es-ES" altLang="es-EC" sz="1200" dirty="0" smtClean="0">
                <a:solidFill>
                  <a:srgbClr val="002060"/>
                </a:solidFill>
              </a:rPr>
              <a:t>Desde el año 2008 hasta el 2015 en promedio se han registrado 11 establecimientos.</a:t>
            </a:r>
          </a:p>
          <a:p>
            <a:pPr>
              <a:spcAft>
                <a:spcPts val="300"/>
              </a:spcAft>
              <a:buClr>
                <a:srgbClr val="92D400"/>
              </a:buClr>
            </a:pPr>
            <a:endParaRPr lang="es-ES" altLang="es-EC" sz="1500" b="1" dirty="0">
              <a:solidFill>
                <a:srgbClr val="002060"/>
              </a:solidFill>
            </a:endParaRPr>
          </a:p>
        </p:txBody>
      </p:sp>
      <p:sp>
        <p:nvSpPr>
          <p:cNvPr id="14" name="Slide Number Placeholder 1"/>
          <p:cNvSpPr txBox="1">
            <a:spLocks/>
          </p:cNvSpPr>
          <p:nvPr/>
        </p:nvSpPr>
        <p:spPr>
          <a:xfrm>
            <a:off x="632517" y="6453105"/>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No se toma la evolución desde el año 2003 hasta el 2007, ya que la proporción de registro es menor a las de los años desde el 2008 hasta el 2015.   </a:t>
            </a:r>
            <a:endParaRPr lang="es-ES" i="1" dirty="0" smtClean="0">
              <a:solidFill>
                <a:srgbClr val="002776"/>
              </a:solidFill>
              <a:cs typeface="Arial" charset="0"/>
            </a:endParaRPr>
          </a:p>
        </p:txBody>
      </p:sp>
      <p:pic>
        <p:nvPicPr>
          <p:cNvPr id="3" name="Picture 2"/>
          <p:cNvPicPr>
            <a:picLocks noChangeAspect="1"/>
          </p:cNvPicPr>
          <p:nvPr/>
        </p:nvPicPr>
        <p:blipFill>
          <a:blip r:embed="rId3"/>
          <a:stretch>
            <a:fillRect/>
          </a:stretch>
        </p:blipFill>
        <p:spPr>
          <a:xfrm>
            <a:off x="170925" y="1868843"/>
            <a:ext cx="9176845" cy="4588423"/>
          </a:xfrm>
          <a:prstGeom prst="rect">
            <a:avLst/>
          </a:prstGeom>
        </p:spPr>
      </p:pic>
    </p:spTree>
    <p:extLst>
      <p:ext uri="{BB962C8B-B14F-4D97-AF65-F5344CB8AC3E}">
        <p14:creationId xmlns:p14="http://schemas.microsoft.com/office/powerpoint/2010/main" val="1322415739"/>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en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Catastro de Quito </a:t>
            </a:r>
            <a:r>
              <a:rPr lang="es-ES" sz="2000" dirty="0" smtClean="0">
                <a:solidFill>
                  <a:srgbClr val="00B0F0"/>
                </a:solidFill>
                <a:cs typeface="Arial" charset="0"/>
              </a:rPr>
              <a:t>– Distintivo Q</a:t>
            </a:r>
            <a:endParaRPr lang="es-ES" sz="1400" i="1" dirty="0">
              <a:solidFill>
                <a:srgbClr val="00B0F0"/>
              </a:solidFill>
              <a:cs typeface="Arial" charset="0"/>
            </a:endParaRPr>
          </a:p>
        </p:txBody>
      </p:sp>
      <p:sp>
        <p:nvSpPr>
          <p:cNvPr id="43" name="Slide Number Placeholder 1"/>
          <p:cNvSpPr txBox="1">
            <a:spLocks/>
          </p:cNvSpPr>
          <p:nvPr/>
        </p:nvSpPr>
        <p:spPr>
          <a:xfrm>
            <a:off x="635563" y="6498804"/>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16" name="Content Placeholder 5"/>
          <p:cNvSpPr txBox="1">
            <a:spLocks/>
          </p:cNvSpPr>
          <p:nvPr/>
        </p:nvSpPr>
        <p:spPr bwMode="auto">
          <a:xfrm>
            <a:off x="272479" y="840512"/>
            <a:ext cx="9198953" cy="30488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a:solidFill>
                  <a:srgbClr val="002060"/>
                </a:solidFill>
              </a:rPr>
              <a:t>En el Distrito Metropolitano de Quito existen </a:t>
            </a:r>
            <a:r>
              <a:rPr lang="es-ES" sz="1200" b="1" dirty="0" smtClean="0">
                <a:solidFill>
                  <a:srgbClr val="002060"/>
                </a:solidFill>
              </a:rPr>
              <a:t>222 establecimientos </a:t>
            </a:r>
            <a:r>
              <a:rPr lang="es-ES" sz="1200" dirty="0" smtClean="0">
                <a:solidFill>
                  <a:srgbClr val="002060"/>
                </a:solidFill>
              </a:rPr>
              <a:t>con </a:t>
            </a:r>
            <a:r>
              <a:rPr lang="es-ES" sz="1200" dirty="0">
                <a:solidFill>
                  <a:srgbClr val="002060"/>
                </a:solidFill>
              </a:rPr>
              <a:t>Distintivo </a:t>
            </a:r>
            <a:r>
              <a:rPr lang="es-ES" sz="1200" dirty="0" smtClean="0">
                <a:solidFill>
                  <a:srgbClr val="002060"/>
                </a:solidFill>
              </a:rPr>
              <a:t>Q. Al momento, solo establecimientos de alimentos y bebidas, y alojamientos cuentas con Distintivo Q. Un objetivo de largo plazo es que aumente la cantidad de establecimiento con el distintivo antes mencionado.</a:t>
            </a:r>
            <a:endParaRPr lang="es-ES" sz="1200" dirty="0">
              <a:solidFill>
                <a:srgbClr val="002060"/>
              </a:solidFill>
            </a:endParaRPr>
          </a:p>
        </p:txBody>
      </p:sp>
      <p:sp>
        <p:nvSpPr>
          <p:cNvPr id="10" name="Rounded Rectangle 9"/>
          <p:cNvSpPr/>
          <p:nvPr/>
        </p:nvSpPr>
        <p:spPr bwMode="auto">
          <a:xfrm>
            <a:off x="450204" y="1426329"/>
            <a:ext cx="9183316" cy="395287"/>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lIns="36000" tIns="0" rIns="36000" bIns="0" anchor="ct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lgn="ctr" defTabSz="913965" fontAlgn="auto">
              <a:lnSpc>
                <a:spcPct val="106000"/>
              </a:lnSpc>
              <a:spcBef>
                <a:spcPts val="0"/>
              </a:spcBef>
              <a:spcAft>
                <a:spcPts val="0"/>
              </a:spcAft>
              <a:buFont typeface="Wingdings 2" pitchFamily="18" charset="2"/>
              <a:buNone/>
              <a:defRPr/>
            </a:pPr>
            <a:r>
              <a:rPr lang="es-ES" sz="1200" b="1" dirty="0" smtClean="0">
                <a:solidFill>
                  <a:srgbClr val="FFFFFF"/>
                </a:solidFill>
                <a:latin typeface="Arial" charset="0"/>
              </a:rPr>
              <a:t>Cantidad de establecimientos turísticos </a:t>
            </a:r>
          </a:p>
          <a:p>
            <a:pPr algn="ctr" defTabSz="913965" fontAlgn="auto">
              <a:lnSpc>
                <a:spcPct val="106000"/>
              </a:lnSpc>
              <a:spcBef>
                <a:spcPts val="0"/>
              </a:spcBef>
              <a:spcAft>
                <a:spcPts val="0"/>
              </a:spcAft>
              <a:buFont typeface="Wingdings 2" pitchFamily="18" charset="2"/>
              <a:buNone/>
              <a:defRPr/>
            </a:pPr>
            <a:r>
              <a:rPr lang="es-ES" sz="1200" b="1" dirty="0" smtClean="0">
                <a:solidFill>
                  <a:srgbClr val="FFFFFF"/>
                </a:solidFill>
                <a:latin typeface="Arial" charset="0"/>
              </a:rPr>
              <a:t>Con Distintivo Q por tipo</a:t>
            </a:r>
            <a:endParaRPr lang="es-ES" sz="1200" b="1" dirty="0">
              <a:solidFill>
                <a:srgbClr val="FFFFFF"/>
              </a:solidFill>
              <a:latin typeface="Arial" charset="0"/>
            </a:endParaRPr>
          </a:p>
        </p:txBody>
      </p:sp>
      <p:sp>
        <p:nvSpPr>
          <p:cNvPr id="13" name="TextBox 22"/>
          <p:cNvSpPr txBox="1">
            <a:spLocks noChangeArrowheads="1"/>
          </p:cNvSpPr>
          <p:nvPr/>
        </p:nvSpPr>
        <p:spPr bwMode="auto">
          <a:xfrm>
            <a:off x="6241057" y="2057319"/>
            <a:ext cx="3240807" cy="3439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marL="177800" indent="-176213" eaLnBrk="0" hangingPunct="0">
              <a:spcAft>
                <a:spcPts val="263"/>
              </a:spcAft>
              <a:buFont typeface="Arial" panose="020B0604020202020204" pitchFamily="34" charset="0"/>
              <a:defRPr sz="1700">
                <a:solidFill>
                  <a:schemeClr val="tx2"/>
                </a:solidFill>
                <a:latin typeface="Arial" panose="020B0604020202020204" pitchFamily="34" charset="0"/>
              </a:defRPr>
            </a:lvl1pPr>
            <a:lvl2pPr marL="742950" indent="-285750" eaLnBrk="0" hangingPunct="0">
              <a:spcAft>
                <a:spcPts val="263"/>
              </a:spcAft>
              <a:buChar char="•"/>
              <a:defRPr sz="1700">
                <a:solidFill>
                  <a:schemeClr val="tx2"/>
                </a:solidFill>
                <a:latin typeface="Arial" panose="020B0604020202020204" pitchFamily="34" charset="0"/>
              </a:defRPr>
            </a:lvl2pPr>
            <a:lvl3pPr marL="1143000" indent="-228600" eaLnBrk="0" hangingPunct="0">
              <a:spcAft>
                <a:spcPts val="263"/>
              </a:spcAft>
              <a:buFont typeface="Arial" panose="020B0604020202020204" pitchFamily="34" charset="0"/>
              <a:buChar char="‒"/>
              <a:defRPr sz="1700">
                <a:solidFill>
                  <a:schemeClr val="tx2"/>
                </a:solidFill>
                <a:latin typeface="Arial" panose="020B0604020202020204" pitchFamily="34" charset="0"/>
              </a:defRPr>
            </a:lvl3pPr>
            <a:lvl4pPr marL="1600200" indent="-228600" eaLnBrk="0" hangingPunct="0">
              <a:spcAft>
                <a:spcPts val="525"/>
              </a:spcAft>
              <a:buChar char="•"/>
              <a:defRPr>
                <a:solidFill>
                  <a:schemeClr val="tx2"/>
                </a:solidFill>
                <a:latin typeface="Arial" panose="020B0604020202020204" pitchFamily="34" charset="0"/>
              </a:defRPr>
            </a:lvl4pPr>
            <a:lvl5pPr marL="2057400" indent="-228600" eaLnBrk="0" hangingPunct="0">
              <a:spcAft>
                <a:spcPts val="525"/>
              </a:spcAft>
              <a:buFont typeface="Arial" panose="020B0604020202020204" pitchFamily="34" charset="0"/>
              <a:buChar char="‒"/>
              <a:defRPr>
                <a:solidFill>
                  <a:schemeClr val="tx2"/>
                </a:solidFill>
                <a:latin typeface="Arial" panose="020B0604020202020204" pitchFamily="34" charset="0"/>
              </a:defRPr>
            </a:lvl5pPr>
            <a:lvl6pPr marL="25146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6pPr>
            <a:lvl7pPr marL="29718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7pPr>
            <a:lvl8pPr marL="34290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8pPr>
            <a:lvl9pPr marL="38862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9pPr>
          </a:lstStyle>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Total establecimiento con Distintivo Q en el Distrito Metropolitano de Quito: </a:t>
            </a:r>
            <a:r>
              <a:rPr lang="es-ES" altLang="es-EC" sz="1200" b="1" dirty="0" smtClean="0">
                <a:solidFill>
                  <a:srgbClr val="002060"/>
                </a:solidFill>
              </a:rPr>
              <a:t>222</a:t>
            </a:r>
          </a:p>
          <a:p>
            <a:pPr marL="173037" indent="-171450" eaLnBrk="1" hangingPunct="1">
              <a:spcAft>
                <a:spcPts val="300"/>
              </a:spcAft>
              <a:buClr>
                <a:srgbClr val="92D400"/>
              </a:buClr>
              <a:buFont typeface="Arial" panose="020B0604020202020204" pitchFamily="34" charset="0"/>
              <a:buChar char="•"/>
            </a:pPr>
            <a:endParaRPr lang="es-ES" altLang="es-EC" sz="1200" b="1" dirty="0" smtClean="0">
              <a:solidFill>
                <a:srgbClr val="002060"/>
              </a:solidFill>
            </a:endParaRP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Establecimientos reconocidos por Quito Turismo: </a:t>
            </a:r>
            <a:r>
              <a:rPr lang="es-ES" altLang="es-EC" sz="1200" b="1" dirty="0" smtClean="0">
                <a:solidFill>
                  <a:srgbClr val="002060"/>
                </a:solidFill>
              </a:rPr>
              <a:t>177</a:t>
            </a:r>
          </a:p>
          <a:p>
            <a:pPr marL="349250" indent="-347663" eaLnBrk="1" hangingPunct="1">
              <a:spcAft>
                <a:spcPts val="300"/>
              </a:spcAft>
              <a:buClr>
                <a:srgbClr val="92D400"/>
              </a:buClr>
              <a:buFont typeface="Arial" panose="020B0604020202020204" pitchFamily="34" charset="0"/>
              <a:buChar char="•"/>
            </a:pPr>
            <a:endParaRPr lang="es-ES" altLang="es-EC" sz="1200" b="1" dirty="0" smtClean="0">
              <a:solidFill>
                <a:srgbClr val="002060"/>
              </a:solidFill>
            </a:endParaRP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Establecimientos reconocidos por el Gobierno Provincial de Pichincha: </a:t>
            </a:r>
            <a:r>
              <a:rPr lang="es-ES" altLang="es-EC" sz="1200" b="1" dirty="0" smtClean="0">
                <a:solidFill>
                  <a:srgbClr val="002060"/>
                </a:solidFill>
              </a:rPr>
              <a:t>45</a:t>
            </a:r>
          </a:p>
          <a:p>
            <a:pPr marL="349250" indent="-347663" eaLnBrk="1" hangingPunct="1">
              <a:spcAft>
                <a:spcPts val="300"/>
              </a:spcAft>
              <a:buClr>
                <a:srgbClr val="92D400"/>
              </a:buClr>
              <a:buFont typeface="Arial" panose="020B0604020202020204" pitchFamily="34" charset="0"/>
              <a:buChar char="•"/>
            </a:pPr>
            <a:endParaRPr lang="es-ES" altLang="es-EC" sz="1200" b="1" dirty="0" smtClean="0">
              <a:solidFill>
                <a:srgbClr val="002060"/>
              </a:solidFill>
            </a:endParaRP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Existen </a:t>
            </a:r>
            <a:r>
              <a:rPr lang="es-ES" altLang="es-EC" sz="1200" b="1" dirty="0" smtClean="0">
                <a:solidFill>
                  <a:srgbClr val="002060"/>
                </a:solidFill>
              </a:rPr>
              <a:t>162</a:t>
            </a:r>
            <a:r>
              <a:rPr lang="es-ES" altLang="es-EC" sz="1200" dirty="0" smtClean="0">
                <a:solidFill>
                  <a:srgbClr val="002060"/>
                </a:solidFill>
              </a:rPr>
              <a:t> establecimientos denominados Alimentos y Bebidas con el Distintivo Q</a:t>
            </a:r>
          </a:p>
          <a:p>
            <a:pPr marL="349250" indent="-347663" eaLnBrk="1" hangingPunct="1">
              <a:spcAft>
                <a:spcPts val="300"/>
              </a:spcAft>
              <a:buClr>
                <a:srgbClr val="92D400"/>
              </a:buClr>
              <a:buFont typeface="Arial" panose="020B0604020202020204" pitchFamily="34" charset="0"/>
              <a:buChar char="•"/>
            </a:pPr>
            <a:endParaRPr lang="es-ES" altLang="es-EC" sz="1200" dirty="0" smtClean="0">
              <a:solidFill>
                <a:srgbClr val="002060"/>
              </a:solidFill>
            </a:endParaRP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Existen </a:t>
            </a:r>
            <a:r>
              <a:rPr lang="es-ES" altLang="es-EC" sz="1200" b="1" dirty="0" smtClean="0">
                <a:solidFill>
                  <a:srgbClr val="002060"/>
                </a:solidFill>
              </a:rPr>
              <a:t>60 </a:t>
            </a:r>
            <a:r>
              <a:rPr lang="es-ES" altLang="es-EC" sz="1200" dirty="0" smtClean="0">
                <a:solidFill>
                  <a:srgbClr val="002060"/>
                </a:solidFill>
              </a:rPr>
              <a:t>establecimientos denominados alojamientos con el Distintivo Q</a:t>
            </a:r>
          </a:p>
          <a:p>
            <a:pPr marL="287337" indent="-285750" eaLnBrk="1" hangingPunct="1">
              <a:spcAft>
                <a:spcPts val="300"/>
              </a:spcAft>
              <a:buClr>
                <a:srgbClr val="92D400"/>
              </a:buClr>
              <a:buFont typeface="Arial" panose="020B0604020202020204" pitchFamily="34" charset="0"/>
              <a:buChar char="•"/>
            </a:pPr>
            <a:endParaRPr lang="es-ES" altLang="es-EC" sz="1500" b="1" dirty="0">
              <a:solidFill>
                <a:srgbClr val="002060"/>
              </a:solidFill>
            </a:endParaRPr>
          </a:p>
        </p:txBody>
      </p:sp>
      <p:sp>
        <p:nvSpPr>
          <p:cNvPr id="15" name="TextBox 22"/>
          <p:cNvSpPr txBox="1">
            <a:spLocks noChangeArrowheads="1"/>
          </p:cNvSpPr>
          <p:nvPr/>
        </p:nvSpPr>
        <p:spPr bwMode="auto">
          <a:xfrm>
            <a:off x="858955" y="5661248"/>
            <a:ext cx="8098653" cy="514940"/>
          </a:xfrm>
          <a:prstGeom prst="roundRect">
            <a:avLst/>
          </a:prstGeom>
          <a:noFill/>
          <a:ln w="9525">
            <a:solidFill>
              <a:schemeClr val="accent2"/>
            </a:solidFill>
            <a:prstDash val="sysDash"/>
            <a:miter lim="800000"/>
            <a:headEnd/>
            <a:tailEnd/>
          </a:ln>
          <a:extLst>
            <a:ext uri="{909E8E84-426E-40DD-AFC4-6F175D3DCCD1}">
              <a14:hiddenFill xmlns:a14="http://schemas.microsoft.com/office/drawing/2010/main">
                <a:solidFill>
                  <a:srgbClr val="FFFFFF"/>
                </a:solidFill>
              </a14:hiddenFill>
            </a:ext>
          </a:extLst>
        </p:spPr>
        <p:txBody>
          <a:bodyPr lIns="0" rIns="0">
            <a:spAutoFit/>
          </a:bodyPr>
          <a:lstStyle>
            <a:lvl1pPr marL="177800" indent="-176213" eaLnBrk="0" hangingPunct="0">
              <a:spcAft>
                <a:spcPts val="263"/>
              </a:spcAft>
              <a:buFont typeface="Arial" panose="020B0604020202020204" pitchFamily="34" charset="0"/>
              <a:defRPr sz="1700">
                <a:solidFill>
                  <a:schemeClr val="tx2"/>
                </a:solidFill>
                <a:latin typeface="Arial" panose="020B0604020202020204" pitchFamily="34" charset="0"/>
              </a:defRPr>
            </a:lvl1pPr>
            <a:lvl2pPr marL="742950" indent="-285750" eaLnBrk="0" hangingPunct="0">
              <a:spcAft>
                <a:spcPts val="263"/>
              </a:spcAft>
              <a:buChar char="•"/>
              <a:defRPr sz="1700">
                <a:solidFill>
                  <a:schemeClr val="tx2"/>
                </a:solidFill>
                <a:latin typeface="Arial" panose="020B0604020202020204" pitchFamily="34" charset="0"/>
              </a:defRPr>
            </a:lvl2pPr>
            <a:lvl3pPr marL="1143000" indent="-228600" eaLnBrk="0" hangingPunct="0">
              <a:spcAft>
                <a:spcPts val="263"/>
              </a:spcAft>
              <a:buFont typeface="Arial" panose="020B0604020202020204" pitchFamily="34" charset="0"/>
              <a:buChar char="‒"/>
              <a:defRPr sz="1700">
                <a:solidFill>
                  <a:schemeClr val="tx2"/>
                </a:solidFill>
                <a:latin typeface="Arial" panose="020B0604020202020204" pitchFamily="34" charset="0"/>
              </a:defRPr>
            </a:lvl3pPr>
            <a:lvl4pPr marL="1600200" indent="-228600" eaLnBrk="0" hangingPunct="0">
              <a:spcAft>
                <a:spcPts val="525"/>
              </a:spcAft>
              <a:buChar char="•"/>
              <a:defRPr>
                <a:solidFill>
                  <a:schemeClr val="tx2"/>
                </a:solidFill>
                <a:latin typeface="Arial" panose="020B0604020202020204" pitchFamily="34" charset="0"/>
              </a:defRPr>
            </a:lvl4pPr>
            <a:lvl5pPr marL="2057400" indent="-228600" eaLnBrk="0" hangingPunct="0">
              <a:spcAft>
                <a:spcPts val="525"/>
              </a:spcAft>
              <a:buFont typeface="Arial" panose="020B0604020202020204" pitchFamily="34" charset="0"/>
              <a:buChar char="‒"/>
              <a:defRPr>
                <a:solidFill>
                  <a:schemeClr val="tx2"/>
                </a:solidFill>
                <a:latin typeface="Arial" panose="020B0604020202020204" pitchFamily="34" charset="0"/>
              </a:defRPr>
            </a:lvl5pPr>
            <a:lvl6pPr marL="25146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6pPr>
            <a:lvl7pPr marL="29718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7pPr>
            <a:lvl8pPr marL="34290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8pPr>
            <a:lvl9pPr marL="38862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9pPr>
          </a:lstStyle>
          <a:p>
            <a:pPr marL="1587" indent="0" algn="ctr" eaLnBrk="1" hangingPunct="1">
              <a:spcAft>
                <a:spcPts val="300"/>
              </a:spcAft>
              <a:buClr>
                <a:srgbClr val="92D400"/>
              </a:buClr>
            </a:pPr>
            <a:r>
              <a:rPr lang="es-ES" altLang="es-EC" sz="1200" i="1" dirty="0" smtClean="0">
                <a:solidFill>
                  <a:srgbClr val="002060"/>
                </a:solidFill>
              </a:rPr>
              <a:t>A través de Convenio de Cooperación Interinstitucional el </a:t>
            </a:r>
            <a:r>
              <a:rPr lang="es-ES" altLang="es-EC" sz="1200" b="1" i="1" dirty="0" smtClean="0">
                <a:solidFill>
                  <a:srgbClr val="002060"/>
                </a:solidFill>
              </a:rPr>
              <a:t>Gobierno Provincial de Pichincha a otorgado a 90 establecimientos más el reconocimiento Distintivo Q a la Calidad Turística, en otras zonas de la provincia</a:t>
            </a:r>
            <a:endParaRPr lang="es-ES" altLang="es-EC" sz="1200" b="1" i="1" dirty="0">
              <a:solidFill>
                <a:srgbClr val="002060"/>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129</a:t>
            </a:fld>
            <a:endParaRPr lang="es-ES" dirty="0">
              <a:solidFill>
                <a:srgbClr val="002776"/>
              </a:solidFill>
            </a:endParaRPr>
          </a:p>
        </p:txBody>
      </p:sp>
      <p:sp>
        <p:nvSpPr>
          <p:cNvPr id="12" name="Slide Number Placeholder 1"/>
          <p:cNvSpPr txBox="1">
            <a:spLocks/>
          </p:cNvSpPr>
          <p:nvPr/>
        </p:nvSpPr>
        <p:spPr>
          <a:xfrm>
            <a:off x="635563" y="6347971"/>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Esta información fue proporcionada por el área de Calidad.</a:t>
            </a:r>
            <a:endParaRPr lang="es-ES" i="1" dirty="0">
              <a:solidFill>
                <a:srgbClr val="002776"/>
              </a:solidFill>
              <a:cs typeface="Arial" charset="0"/>
            </a:endParaRPr>
          </a:p>
        </p:txBody>
      </p:sp>
      <p:pic>
        <p:nvPicPr>
          <p:cNvPr id="4" name="Picture 3"/>
          <p:cNvPicPr>
            <a:picLocks noChangeAspect="1"/>
          </p:cNvPicPr>
          <p:nvPr/>
        </p:nvPicPr>
        <p:blipFill>
          <a:blip r:embed="rId3"/>
          <a:stretch>
            <a:fillRect/>
          </a:stretch>
        </p:blipFill>
        <p:spPr>
          <a:xfrm>
            <a:off x="441920" y="1829607"/>
            <a:ext cx="5720221" cy="3659857"/>
          </a:xfrm>
          <a:prstGeom prst="rect">
            <a:avLst/>
          </a:prstGeom>
        </p:spPr>
      </p:pic>
    </p:spTree>
    <p:extLst>
      <p:ext uri="{BB962C8B-B14F-4D97-AF65-F5344CB8AC3E}">
        <p14:creationId xmlns:p14="http://schemas.microsoft.com/office/powerpoint/2010/main" val="299960190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Datos clave de turismo en América Latina (i/iv)</a:t>
            </a:r>
            <a:endParaRPr lang="es-ES" sz="2000" b="1" dirty="0">
              <a:solidFill>
                <a:srgbClr val="00B0F0"/>
              </a:solidFill>
              <a:cs typeface="Arial" charset="0"/>
            </a:endParaRPr>
          </a:p>
        </p:txBody>
      </p:sp>
      <p:sp>
        <p:nvSpPr>
          <p:cNvPr id="7" name="Slide Number Placeholder 3"/>
          <p:cNvSpPr txBox="1">
            <a:spLocks/>
          </p:cNvSpPr>
          <p:nvPr/>
        </p:nvSpPr>
        <p:spPr>
          <a:xfrm>
            <a:off x="732709" y="6600218"/>
            <a:ext cx="435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WTM </a:t>
            </a:r>
            <a:r>
              <a:rPr lang="es-ES" b="0" i="1" dirty="0" err="1" smtClean="0">
                <a:solidFill>
                  <a:srgbClr val="002776"/>
                </a:solidFill>
              </a:rPr>
              <a:t>Latin</a:t>
            </a:r>
            <a:r>
              <a:rPr lang="es-ES" b="0" i="1" dirty="0" smtClean="0">
                <a:solidFill>
                  <a:srgbClr val="002776"/>
                </a:solidFill>
              </a:rPr>
              <a:t> </a:t>
            </a:r>
            <a:r>
              <a:rPr lang="es-ES" b="0" i="1" dirty="0" err="1" smtClean="0">
                <a:solidFill>
                  <a:srgbClr val="002776"/>
                </a:solidFill>
              </a:rPr>
              <a:t>America</a:t>
            </a:r>
            <a:r>
              <a:rPr lang="es-ES" b="0" i="1" dirty="0" smtClean="0">
                <a:solidFill>
                  <a:srgbClr val="002776"/>
                </a:solidFill>
              </a:rPr>
              <a:t>, Reporte de tendencias 2016</a:t>
            </a:r>
            <a:endParaRPr lang="es-ES" b="0" i="1" dirty="0">
              <a:solidFill>
                <a:srgbClr val="002776"/>
              </a:solidFill>
            </a:endParaRPr>
          </a:p>
        </p:txBody>
      </p:sp>
      <p:sp>
        <p:nvSpPr>
          <p:cNvPr id="10" name="Slide Number Placeholder 9"/>
          <p:cNvSpPr>
            <a:spLocks noGrp="1"/>
          </p:cNvSpPr>
          <p:nvPr>
            <p:ph type="sldNum" sz="quarter" idx="10"/>
          </p:nvPr>
        </p:nvSpPr>
        <p:spPr/>
        <p:txBody>
          <a:bodyPr/>
          <a:lstStyle/>
          <a:p>
            <a:fld id="{20A7A354-C5FB-4D1E-BE75-5A939ED93F75}" type="slidenum">
              <a:rPr lang="es-ES" smtClean="0">
                <a:solidFill>
                  <a:srgbClr val="002776"/>
                </a:solidFill>
              </a:rPr>
              <a:pPr/>
              <a:t>13</a:t>
            </a:fld>
            <a:endParaRPr lang="es-ES" dirty="0">
              <a:solidFill>
                <a:srgbClr val="002776"/>
              </a:solidFill>
            </a:endParaRPr>
          </a:p>
        </p:txBody>
      </p:sp>
      <p:grpSp>
        <p:nvGrpSpPr>
          <p:cNvPr id="27" name="Group 26"/>
          <p:cNvGrpSpPr/>
          <p:nvPr/>
        </p:nvGrpSpPr>
        <p:grpSpPr>
          <a:xfrm>
            <a:off x="1253684" y="1217641"/>
            <a:ext cx="5785975" cy="1920240"/>
            <a:chOff x="1890261" y="1547813"/>
            <a:chExt cx="5785975" cy="1920240"/>
          </a:xfrm>
        </p:grpSpPr>
        <p:sp>
          <p:nvSpPr>
            <p:cNvPr id="28" name="Rectangle 21"/>
            <p:cNvSpPr/>
            <p:nvPr/>
          </p:nvSpPr>
          <p:spPr>
            <a:xfrm>
              <a:off x="1890261" y="2044330"/>
              <a:ext cx="4187190" cy="948690"/>
            </a:xfrm>
            <a:custGeom>
              <a:avLst/>
              <a:gdLst>
                <a:gd name="connsiteX0" fmla="*/ 0 w 4168140"/>
                <a:gd name="connsiteY0" fmla="*/ 0 h 1005840"/>
                <a:gd name="connsiteX1" fmla="*/ 4168140 w 4168140"/>
                <a:gd name="connsiteY1" fmla="*/ 0 h 1005840"/>
                <a:gd name="connsiteX2" fmla="*/ 4168140 w 4168140"/>
                <a:gd name="connsiteY2" fmla="*/ 1005840 h 1005840"/>
                <a:gd name="connsiteX3" fmla="*/ 0 w 4168140"/>
                <a:gd name="connsiteY3" fmla="*/ 1005840 h 1005840"/>
                <a:gd name="connsiteX4" fmla="*/ 0 w 4168140"/>
                <a:gd name="connsiteY4" fmla="*/ 0 h 1005840"/>
                <a:gd name="connsiteX0" fmla="*/ 0 w 4168140"/>
                <a:gd name="connsiteY0" fmla="*/ 0 h 1005840"/>
                <a:gd name="connsiteX1" fmla="*/ 4168140 w 4168140"/>
                <a:gd name="connsiteY1" fmla="*/ 0 h 1005840"/>
                <a:gd name="connsiteX2" fmla="*/ 4056221 w 4168140"/>
                <a:gd name="connsiteY2" fmla="*/ 848678 h 1005840"/>
                <a:gd name="connsiteX3" fmla="*/ 0 w 4168140"/>
                <a:gd name="connsiteY3" fmla="*/ 1005840 h 1005840"/>
                <a:gd name="connsiteX4" fmla="*/ 0 w 4168140"/>
                <a:gd name="connsiteY4" fmla="*/ 0 h 1005840"/>
                <a:gd name="connsiteX0" fmla="*/ 0 w 4168140"/>
                <a:gd name="connsiteY0" fmla="*/ 0 h 1005840"/>
                <a:gd name="connsiteX1" fmla="*/ 4168140 w 4168140"/>
                <a:gd name="connsiteY1" fmla="*/ 0 h 1005840"/>
                <a:gd name="connsiteX2" fmla="*/ 4158615 w 4168140"/>
                <a:gd name="connsiteY2" fmla="*/ 941547 h 1005840"/>
                <a:gd name="connsiteX3" fmla="*/ 0 w 4168140"/>
                <a:gd name="connsiteY3" fmla="*/ 1005840 h 1005840"/>
                <a:gd name="connsiteX4" fmla="*/ 0 w 4168140"/>
                <a:gd name="connsiteY4" fmla="*/ 0 h 1005840"/>
                <a:gd name="connsiteX0" fmla="*/ 0 w 4168140"/>
                <a:gd name="connsiteY0" fmla="*/ 9525 h 1015365"/>
                <a:gd name="connsiteX1" fmla="*/ 4168140 w 4168140"/>
                <a:gd name="connsiteY1" fmla="*/ 0 h 1015365"/>
                <a:gd name="connsiteX2" fmla="*/ 4158615 w 4168140"/>
                <a:gd name="connsiteY2" fmla="*/ 951072 h 1015365"/>
                <a:gd name="connsiteX3" fmla="*/ 0 w 4168140"/>
                <a:gd name="connsiteY3" fmla="*/ 1015365 h 1015365"/>
                <a:gd name="connsiteX4" fmla="*/ 0 w 4168140"/>
                <a:gd name="connsiteY4" fmla="*/ 9525 h 1015365"/>
                <a:gd name="connsiteX0" fmla="*/ 0 w 4168140"/>
                <a:gd name="connsiteY0" fmla="*/ 9525 h 1015365"/>
                <a:gd name="connsiteX1" fmla="*/ 4168140 w 4168140"/>
                <a:gd name="connsiteY1" fmla="*/ 0 h 1015365"/>
                <a:gd name="connsiteX2" fmla="*/ 4151472 w 4168140"/>
                <a:gd name="connsiteY2" fmla="*/ 951072 h 1015365"/>
                <a:gd name="connsiteX3" fmla="*/ 0 w 4168140"/>
                <a:gd name="connsiteY3" fmla="*/ 1015365 h 1015365"/>
                <a:gd name="connsiteX4" fmla="*/ 0 w 4168140"/>
                <a:gd name="connsiteY4" fmla="*/ 9525 h 1015365"/>
                <a:gd name="connsiteX0" fmla="*/ 0 w 4168140"/>
                <a:gd name="connsiteY0" fmla="*/ 9525 h 1015365"/>
                <a:gd name="connsiteX1" fmla="*/ 4168140 w 4168140"/>
                <a:gd name="connsiteY1" fmla="*/ 0 h 1015365"/>
                <a:gd name="connsiteX2" fmla="*/ 4163378 w 4168140"/>
                <a:gd name="connsiteY2" fmla="*/ 948691 h 1015365"/>
                <a:gd name="connsiteX3" fmla="*/ 0 w 4168140"/>
                <a:gd name="connsiteY3" fmla="*/ 1015365 h 1015365"/>
                <a:gd name="connsiteX4" fmla="*/ 0 w 4168140"/>
                <a:gd name="connsiteY4" fmla="*/ 9525 h 1015365"/>
                <a:gd name="connsiteX0" fmla="*/ 0 w 4177665"/>
                <a:gd name="connsiteY0" fmla="*/ 4762 h 1010602"/>
                <a:gd name="connsiteX1" fmla="*/ 4177665 w 4177665"/>
                <a:gd name="connsiteY1" fmla="*/ 0 h 1010602"/>
                <a:gd name="connsiteX2" fmla="*/ 4163378 w 4177665"/>
                <a:gd name="connsiteY2" fmla="*/ 943928 h 1010602"/>
                <a:gd name="connsiteX3" fmla="*/ 0 w 4177665"/>
                <a:gd name="connsiteY3" fmla="*/ 1010602 h 1010602"/>
                <a:gd name="connsiteX4" fmla="*/ 0 w 4177665"/>
                <a:gd name="connsiteY4" fmla="*/ 4762 h 1010602"/>
                <a:gd name="connsiteX0" fmla="*/ 9525 w 4187190"/>
                <a:gd name="connsiteY0" fmla="*/ 4762 h 948690"/>
                <a:gd name="connsiteX1" fmla="*/ 4187190 w 4187190"/>
                <a:gd name="connsiteY1" fmla="*/ 0 h 948690"/>
                <a:gd name="connsiteX2" fmla="*/ 4172903 w 4187190"/>
                <a:gd name="connsiteY2" fmla="*/ 943928 h 948690"/>
                <a:gd name="connsiteX3" fmla="*/ 0 w 4187190"/>
                <a:gd name="connsiteY3" fmla="*/ 948690 h 948690"/>
                <a:gd name="connsiteX4" fmla="*/ 9525 w 4187190"/>
                <a:gd name="connsiteY4" fmla="*/ 4762 h 948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7190" h="948690">
                  <a:moveTo>
                    <a:pt x="9525" y="4762"/>
                  </a:moveTo>
                  <a:lnTo>
                    <a:pt x="4187190" y="0"/>
                  </a:lnTo>
                  <a:cubicBezTo>
                    <a:pt x="4185603" y="316230"/>
                    <a:pt x="4174490" y="627698"/>
                    <a:pt x="4172903" y="943928"/>
                  </a:cubicBezTo>
                  <a:lnTo>
                    <a:pt x="0" y="948690"/>
                  </a:lnTo>
                  <a:lnTo>
                    <a:pt x="9525" y="4762"/>
                  </a:lnTo>
                  <a:close/>
                </a:path>
              </a:pathLst>
            </a:custGeom>
            <a:solidFill>
              <a:srgbClr val="00A1DE"/>
            </a:solidFill>
            <a:ln w="12700" cap="flat" cmpd="sng" algn="ctr">
              <a:no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grpSp>
          <p:nvGrpSpPr>
            <p:cNvPr id="33" name="Group 32"/>
            <p:cNvGrpSpPr>
              <a:grpSpLocks noChangeAspect="1"/>
            </p:cNvGrpSpPr>
            <p:nvPr/>
          </p:nvGrpSpPr>
          <p:grpSpPr>
            <a:xfrm>
              <a:off x="6055361" y="1547813"/>
              <a:ext cx="1620875" cy="1920240"/>
              <a:chOff x="3525926" y="2604211"/>
              <a:chExt cx="1887322" cy="2235900"/>
            </a:xfrm>
          </p:grpSpPr>
          <p:sp>
            <p:nvSpPr>
              <p:cNvPr id="36" name="Freeform 35"/>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ysClr val="window" lastClr="FFFFFF">
                  <a:lumMod val="85000"/>
                </a:sysClr>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sp>
            <p:nvSpPr>
              <p:cNvPr id="37" name="Freeform 36"/>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rgbClr val="00A1DE"/>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sp>
            <p:nvSpPr>
              <p:cNvPr id="38" name="Freeform 37"/>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ysClr val="window" lastClr="FFFFFF">
                  <a:lumMod val="85000"/>
                </a:sysClr>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grpSp>
      </p:grpSp>
      <p:grpSp>
        <p:nvGrpSpPr>
          <p:cNvPr id="39" name="Group 38"/>
          <p:cNvGrpSpPr/>
          <p:nvPr/>
        </p:nvGrpSpPr>
        <p:grpSpPr>
          <a:xfrm>
            <a:off x="2041022" y="2839365"/>
            <a:ext cx="5785975" cy="1920240"/>
            <a:chOff x="1890261" y="1547813"/>
            <a:chExt cx="5785975" cy="1920240"/>
          </a:xfrm>
        </p:grpSpPr>
        <p:sp>
          <p:nvSpPr>
            <p:cNvPr id="40" name="Rectangle 21"/>
            <p:cNvSpPr/>
            <p:nvPr/>
          </p:nvSpPr>
          <p:spPr>
            <a:xfrm>
              <a:off x="1890261" y="2044330"/>
              <a:ext cx="4187190" cy="948690"/>
            </a:xfrm>
            <a:custGeom>
              <a:avLst/>
              <a:gdLst>
                <a:gd name="connsiteX0" fmla="*/ 0 w 4168140"/>
                <a:gd name="connsiteY0" fmla="*/ 0 h 1005840"/>
                <a:gd name="connsiteX1" fmla="*/ 4168140 w 4168140"/>
                <a:gd name="connsiteY1" fmla="*/ 0 h 1005840"/>
                <a:gd name="connsiteX2" fmla="*/ 4168140 w 4168140"/>
                <a:gd name="connsiteY2" fmla="*/ 1005840 h 1005840"/>
                <a:gd name="connsiteX3" fmla="*/ 0 w 4168140"/>
                <a:gd name="connsiteY3" fmla="*/ 1005840 h 1005840"/>
                <a:gd name="connsiteX4" fmla="*/ 0 w 4168140"/>
                <a:gd name="connsiteY4" fmla="*/ 0 h 1005840"/>
                <a:gd name="connsiteX0" fmla="*/ 0 w 4168140"/>
                <a:gd name="connsiteY0" fmla="*/ 0 h 1005840"/>
                <a:gd name="connsiteX1" fmla="*/ 4168140 w 4168140"/>
                <a:gd name="connsiteY1" fmla="*/ 0 h 1005840"/>
                <a:gd name="connsiteX2" fmla="*/ 4056221 w 4168140"/>
                <a:gd name="connsiteY2" fmla="*/ 848678 h 1005840"/>
                <a:gd name="connsiteX3" fmla="*/ 0 w 4168140"/>
                <a:gd name="connsiteY3" fmla="*/ 1005840 h 1005840"/>
                <a:gd name="connsiteX4" fmla="*/ 0 w 4168140"/>
                <a:gd name="connsiteY4" fmla="*/ 0 h 1005840"/>
                <a:gd name="connsiteX0" fmla="*/ 0 w 4168140"/>
                <a:gd name="connsiteY0" fmla="*/ 0 h 1005840"/>
                <a:gd name="connsiteX1" fmla="*/ 4168140 w 4168140"/>
                <a:gd name="connsiteY1" fmla="*/ 0 h 1005840"/>
                <a:gd name="connsiteX2" fmla="*/ 4158615 w 4168140"/>
                <a:gd name="connsiteY2" fmla="*/ 941547 h 1005840"/>
                <a:gd name="connsiteX3" fmla="*/ 0 w 4168140"/>
                <a:gd name="connsiteY3" fmla="*/ 1005840 h 1005840"/>
                <a:gd name="connsiteX4" fmla="*/ 0 w 4168140"/>
                <a:gd name="connsiteY4" fmla="*/ 0 h 1005840"/>
                <a:gd name="connsiteX0" fmla="*/ 0 w 4168140"/>
                <a:gd name="connsiteY0" fmla="*/ 9525 h 1015365"/>
                <a:gd name="connsiteX1" fmla="*/ 4168140 w 4168140"/>
                <a:gd name="connsiteY1" fmla="*/ 0 h 1015365"/>
                <a:gd name="connsiteX2" fmla="*/ 4158615 w 4168140"/>
                <a:gd name="connsiteY2" fmla="*/ 951072 h 1015365"/>
                <a:gd name="connsiteX3" fmla="*/ 0 w 4168140"/>
                <a:gd name="connsiteY3" fmla="*/ 1015365 h 1015365"/>
                <a:gd name="connsiteX4" fmla="*/ 0 w 4168140"/>
                <a:gd name="connsiteY4" fmla="*/ 9525 h 1015365"/>
                <a:gd name="connsiteX0" fmla="*/ 0 w 4168140"/>
                <a:gd name="connsiteY0" fmla="*/ 9525 h 1015365"/>
                <a:gd name="connsiteX1" fmla="*/ 4168140 w 4168140"/>
                <a:gd name="connsiteY1" fmla="*/ 0 h 1015365"/>
                <a:gd name="connsiteX2" fmla="*/ 4151472 w 4168140"/>
                <a:gd name="connsiteY2" fmla="*/ 951072 h 1015365"/>
                <a:gd name="connsiteX3" fmla="*/ 0 w 4168140"/>
                <a:gd name="connsiteY3" fmla="*/ 1015365 h 1015365"/>
                <a:gd name="connsiteX4" fmla="*/ 0 w 4168140"/>
                <a:gd name="connsiteY4" fmla="*/ 9525 h 1015365"/>
                <a:gd name="connsiteX0" fmla="*/ 0 w 4168140"/>
                <a:gd name="connsiteY0" fmla="*/ 9525 h 1015365"/>
                <a:gd name="connsiteX1" fmla="*/ 4168140 w 4168140"/>
                <a:gd name="connsiteY1" fmla="*/ 0 h 1015365"/>
                <a:gd name="connsiteX2" fmla="*/ 4163378 w 4168140"/>
                <a:gd name="connsiteY2" fmla="*/ 948691 h 1015365"/>
                <a:gd name="connsiteX3" fmla="*/ 0 w 4168140"/>
                <a:gd name="connsiteY3" fmla="*/ 1015365 h 1015365"/>
                <a:gd name="connsiteX4" fmla="*/ 0 w 4168140"/>
                <a:gd name="connsiteY4" fmla="*/ 9525 h 1015365"/>
                <a:gd name="connsiteX0" fmla="*/ 0 w 4177665"/>
                <a:gd name="connsiteY0" fmla="*/ 4762 h 1010602"/>
                <a:gd name="connsiteX1" fmla="*/ 4177665 w 4177665"/>
                <a:gd name="connsiteY1" fmla="*/ 0 h 1010602"/>
                <a:gd name="connsiteX2" fmla="*/ 4163378 w 4177665"/>
                <a:gd name="connsiteY2" fmla="*/ 943928 h 1010602"/>
                <a:gd name="connsiteX3" fmla="*/ 0 w 4177665"/>
                <a:gd name="connsiteY3" fmla="*/ 1010602 h 1010602"/>
                <a:gd name="connsiteX4" fmla="*/ 0 w 4177665"/>
                <a:gd name="connsiteY4" fmla="*/ 4762 h 1010602"/>
                <a:gd name="connsiteX0" fmla="*/ 9525 w 4187190"/>
                <a:gd name="connsiteY0" fmla="*/ 4762 h 948690"/>
                <a:gd name="connsiteX1" fmla="*/ 4187190 w 4187190"/>
                <a:gd name="connsiteY1" fmla="*/ 0 h 948690"/>
                <a:gd name="connsiteX2" fmla="*/ 4172903 w 4187190"/>
                <a:gd name="connsiteY2" fmla="*/ 943928 h 948690"/>
                <a:gd name="connsiteX3" fmla="*/ 0 w 4187190"/>
                <a:gd name="connsiteY3" fmla="*/ 948690 h 948690"/>
                <a:gd name="connsiteX4" fmla="*/ 9525 w 4187190"/>
                <a:gd name="connsiteY4" fmla="*/ 4762 h 948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7190" h="948690">
                  <a:moveTo>
                    <a:pt x="9525" y="4762"/>
                  </a:moveTo>
                  <a:lnTo>
                    <a:pt x="4187190" y="0"/>
                  </a:lnTo>
                  <a:cubicBezTo>
                    <a:pt x="4185603" y="316230"/>
                    <a:pt x="4174490" y="627698"/>
                    <a:pt x="4172903" y="943928"/>
                  </a:cubicBezTo>
                  <a:lnTo>
                    <a:pt x="0" y="948690"/>
                  </a:lnTo>
                  <a:lnTo>
                    <a:pt x="9525" y="4762"/>
                  </a:lnTo>
                  <a:close/>
                </a:path>
              </a:pathLst>
            </a:custGeom>
            <a:solidFill>
              <a:srgbClr val="002060"/>
            </a:solidFill>
            <a:ln w="12700" cap="flat" cmpd="sng" algn="ctr">
              <a:no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grpSp>
          <p:nvGrpSpPr>
            <p:cNvPr id="41" name="Group 40"/>
            <p:cNvGrpSpPr>
              <a:grpSpLocks noChangeAspect="1"/>
            </p:cNvGrpSpPr>
            <p:nvPr/>
          </p:nvGrpSpPr>
          <p:grpSpPr>
            <a:xfrm>
              <a:off x="6055361" y="1547813"/>
              <a:ext cx="1620875" cy="1920240"/>
              <a:chOff x="3525926" y="2604211"/>
              <a:chExt cx="1887322" cy="2235900"/>
            </a:xfrm>
          </p:grpSpPr>
          <p:sp>
            <p:nvSpPr>
              <p:cNvPr id="42" name="Freeform 41"/>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ysClr val="window" lastClr="FFFFFF">
                  <a:lumMod val="85000"/>
                </a:sysClr>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sp>
            <p:nvSpPr>
              <p:cNvPr id="43" name="Freeform 42"/>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rgbClr val="002060"/>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sp>
            <p:nvSpPr>
              <p:cNvPr id="44" name="Freeform 43"/>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ysClr val="window" lastClr="FFFFFF">
                  <a:lumMod val="85000"/>
                </a:sysClr>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grpSp>
      </p:grpSp>
      <p:grpSp>
        <p:nvGrpSpPr>
          <p:cNvPr id="45" name="Group 44"/>
          <p:cNvGrpSpPr/>
          <p:nvPr/>
        </p:nvGrpSpPr>
        <p:grpSpPr>
          <a:xfrm>
            <a:off x="2839433" y="4461088"/>
            <a:ext cx="5785975" cy="1920240"/>
            <a:chOff x="1890261" y="1547813"/>
            <a:chExt cx="5785975" cy="1920240"/>
          </a:xfrm>
        </p:grpSpPr>
        <p:sp>
          <p:nvSpPr>
            <p:cNvPr id="46" name="Rectangle 21"/>
            <p:cNvSpPr/>
            <p:nvPr/>
          </p:nvSpPr>
          <p:spPr>
            <a:xfrm>
              <a:off x="1890261" y="2044330"/>
              <a:ext cx="4187190" cy="948690"/>
            </a:xfrm>
            <a:custGeom>
              <a:avLst/>
              <a:gdLst>
                <a:gd name="connsiteX0" fmla="*/ 0 w 4168140"/>
                <a:gd name="connsiteY0" fmla="*/ 0 h 1005840"/>
                <a:gd name="connsiteX1" fmla="*/ 4168140 w 4168140"/>
                <a:gd name="connsiteY1" fmla="*/ 0 h 1005840"/>
                <a:gd name="connsiteX2" fmla="*/ 4168140 w 4168140"/>
                <a:gd name="connsiteY2" fmla="*/ 1005840 h 1005840"/>
                <a:gd name="connsiteX3" fmla="*/ 0 w 4168140"/>
                <a:gd name="connsiteY3" fmla="*/ 1005840 h 1005840"/>
                <a:gd name="connsiteX4" fmla="*/ 0 w 4168140"/>
                <a:gd name="connsiteY4" fmla="*/ 0 h 1005840"/>
                <a:gd name="connsiteX0" fmla="*/ 0 w 4168140"/>
                <a:gd name="connsiteY0" fmla="*/ 0 h 1005840"/>
                <a:gd name="connsiteX1" fmla="*/ 4168140 w 4168140"/>
                <a:gd name="connsiteY1" fmla="*/ 0 h 1005840"/>
                <a:gd name="connsiteX2" fmla="*/ 4056221 w 4168140"/>
                <a:gd name="connsiteY2" fmla="*/ 848678 h 1005840"/>
                <a:gd name="connsiteX3" fmla="*/ 0 w 4168140"/>
                <a:gd name="connsiteY3" fmla="*/ 1005840 h 1005840"/>
                <a:gd name="connsiteX4" fmla="*/ 0 w 4168140"/>
                <a:gd name="connsiteY4" fmla="*/ 0 h 1005840"/>
                <a:gd name="connsiteX0" fmla="*/ 0 w 4168140"/>
                <a:gd name="connsiteY0" fmla="*/ 0 h 1005840"/>
                <a:gd name="connsiteX1" fmla="*/ 4168140 w 4168140"/>
                <a:gd name="connsiteY1" fmla="*/ 0 h 1005840"/>
                <a:gd name="connsiteX2" fmla="*/ 4158615 w 4168140"/>
                <a:gd name="connsiteY2" fmla="*/ 941547 h 1005840"/>
                <a:gd name="connsiteX3" fmla="*/ 0 w 4168140"/>
                <a:gd name="connsiteY3" fmla="*/ 1005840 h 1005840"/>
                <a:gd name="connsiteX4" fmla="*/ 0 w 4168140"/>
                <a:gd name="connsiteY4" fmla="*/ 0 h 1005840"/>
                <a:gd name="connsiteX0" fmla="*/ 0 w 4168140"/>
                <a:gd name="connsiteY0" fmla="*/ 9525 h 1015365"/>
                <a:gd name="connsiteX1" fmla="*/ 4168140 w 4168140"/>
                <a:gd name="connsiteY1" fmla="*/ 0 h 1015365"/>
                <a:gd name="connsiteX2" fmla="*/ 4158615 w 4168140"/>
                <a:gd name="connsiteY2" fmla="*/ 951072 h 1015365"/>
                <a:gd name="connsiteX3" fmla="*/ 0 w 4168140"/>
                <a:gd name="connsiteY3" fmla="*/ 1015365 h 1015365"/>
                <a:gd name="connsiteX4" fmla="*/ 0 w 4168140"/>
                <a:gd name="connsiteY4" fmla="*/ 9525 h 1015365"/>
                <a:gd name="connsiteX0" fmla="*/ 0 w 4168140"/>
                <a:gd name="connsiteY0" fmla="*/ 9525 h 1015365"/>
                <a:gd name="connsiteX1" fmla="*/ 4168140 w 4168140"/>
                <a:gd name="connsiteY1" fmla="*/ 0 h 1015365"/>
                <a:gd name="connsiteX2" fmla="*/ 4151472 w 4168140"/>
                <a:gd name="connsiteY2" fmla="*/ 951072 h 1015365"/>
                <a:gd name="connsiteX3" fmla="*/ 0 w 4168140"/>
                <a:gd name="connsiteY3" fmla="*/ 1015365 h 1015365"/>
                <a:gd name="connsiteX4" fmla="*/ 0 w 4168140"/>
                <a:gd name="connsiteY4" fmla="*/ 9525 h 1015365"/>
                <a:gd name="connsiteX0" fmla="*/ 0 w 4168140"/>
                <a:gd name="connsiteY0" fmla="*/ 9525 h 1015365"/>
                <a:gd name="connsiteX1" fmla="*/ 4168140 w 4168140"/>
                <a:gd name="connsiteY1" fmla="*/ 0 h 1015365"/>
                <a:gd name="connsiteX2" fmla="*/ 4163378 w 4168140"/>
                <a:gd name="connsiteY2" fmla="*/ 948691 h 1015365"/>
                <a:gd name="connsiteX3" fmla="*/ 0 w 4168140"/>
                <a:gd name="connsiteY3" fmla="*/ 1015365 h 1015365"/>
                <a:gd name="connsiteX4" fmla="*/ 0 w 4168140"/>
                <a:gd name="connsiteY4" fmla="*/ 9525 h 1015365"/>
                <a:gd name="connsiteX0" fmla="*/ 0 w 4177665"/>
                <a:gd name="connsiteY0" fmla="*/ 4762 h 1010602"/>
                <a:gd name="connsiteX1" fmla="*/ 4177665 w 4177665"/>
                <a:gd name="connsiteY1" fmla="*/ 0 h 1010602"/>
                <a:gd name="connsiteX2" fmla="*/ 4163378 w 4177665"/>
                <a:gd name="connsiteY2" fmla="*/ 943928 h 1010602"/>
                <a:gd name="connsiteX3" fmla="*/ 0 w 4177665"/>
                <a:gd name="connsiteY3" fmla="*/ 1010602 h 1010602"/>
                <a:gd name="connsiteX4" fmla="*/ 0 w 4177665"/>
                <a:gd name="connsiteY4" fmla="*/ 4762 h 1010602"/>
                <a:gd name="connsiteX0" fmla="*/ 9525 w 4187190"/>
                <a:gd name="connsiteY0" fmla="*/ 4762 h 948690"/>
                <a:gd name="connsiteX1" fmla="*/ 4187190 w 4187190"/>
                <a:gd name="connsiteY1" fmla="*/ 0 h 948690"/>
                <a:gd name="connsiteX2" fmla="*/ 4172903 w 4187190"/>
                <a:gd name="connsiteY2" fmla="*/ 943928 h 948690"/>
                <a:gd name="connsiteX3" fmla="*/ 0 w 4187190"/>
                <a:gd name="connsiteY3" fmla="*/ 948690 h 948690"/>
                <a:gd name="connsiteX4" fmla="*/ 9525 w 4187190"/>
                <a:gd name="connsiteY4" fmla="*/ 4762 h 948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7190" h="948690">
                  <a:moveTo>
                    <a:pt x="9525" y="4762"/>
                  </a:moveTo>
                  <a:lnTo>
                    <a:pt x="4187190" y="0"/>
                  </a:lnTo>
                  <a:cubicBezTo>
                    <a:pt x="4185603" y="316230"/>
                    <a:pt x="4174490" y="627698"/>
                    <a:pt x="4172903" y="943928"/>
                  </a:cubicBezTo>
                  <a:lnTo>
                    <a:pt x="0" y="948690"/>
                  </a:lnTo>
                  <a:lnTo>
                    <a:pt x="9525" y="4762"/>
                  </a:lnTo>
                  <a:close/>
                </a:path>
              </a:pathLst>
            </a:custGeom>
            <a:solidFill>
              <a:schemeClr val="accent2"/>
            </a:solidFill>
            <a:ln w="12700" cap="flat" cmpd="sng" algn="ctr">
              <a:no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grpSp>
          <p:nvGrpSpPr>
            <p:cNvPr id="47" name="Group 46"/>
            <p:cNvGrpSpPr>
              <a:grpSpLocks noChangeAspect="1"/>
            </p:cNvGrpSpPr>
            <p:nvPr/>
          </p:nvGrpSpPr>
          <p:grpSpPr>
            <a:xfrm>
              <a:off x="6055361" y="1547813"/>
              <a:ext cx="1620875" cy="1920240"/>
              <a:chOff x="3525926" y="2604211"/>
              <a:chExt cx="1887322" cy="2235900"/>
            </a:xfrm>
          </p:grpSpPr>
          <p:sp>
            <p:nvSpPr>
              <p:cNvPr id="48" name="Freeform 47"/>
              <p:cNvSpPr/>
              <p:nvPr/>
            </p:nvSpPr>
            <p:spPr>
              <a:xfrm>
                <a:off x="3540557" y="2604211"/>
                <a:ext cx="1872691" cy="1111911"/>
              </a:xfrm>
              <a:custGeom>
                <a:avLst/>
                <a:gdLst>
                  <a:gd name="connsiteX0" fmla="*/ 0 w 1872691"/>
                  <a:gd name="connsiteY0" fmla="*/ 555955 h 1111911"/>
                  <a:gd name="connsiteX1" fmla="*/ 914400 w 1872691"/>
                  <a:gd name="connsiteY1" fmla="*/ 0 h 1111911"/>
                  <a:gd name="connsiteX2" fmla="*/ 1872691 w 1872691"/>
                  <a:gd name="connsiteY2" fmla="*/ 555955 h 1111911"/>
                  <a:gd name="connsiteX3" fmla="*/ 929030 w 1872691"/>
                  <a:gd name="connsiteY3" fmla="*/ 1111911 h 1111911"/>
                  <a:gd name="connsiteX4" fmla="*/ 0 w 1872691"/>
                  <a:gd name="connsiteY4" fmla="*/ 555955 h 1111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2691" h="1111911">
                    <a:moveTo>
                      <a:pt x="0" y="555955"/>
                    </a:moveTo>
                    <a:lnTo>
                      <a:pt x="914400" y="0"/>
                    </a:lnTo>
                    <a:lnTo>
                      <a:pt x="1872691" y="555955"/>
                    </a:lnTo>
                    <a:lnTo>
                      <a:pt x="929030" y="1111911"/>
                    </a:lnTo>
                    <a:lnTo>
                      <a:pt x="0" y="555955"/>
                    </a:lnTo>
                    <a:close/>
                  </a:path>
                </a:pathLst>
              </a:custGeom>
              <a:solidFill>
                <a:sysClr val="window" lastClr="FFFFFF">
                  <a:lumMod val="85000"/>
                </a:sysClr>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sp>
            <p:nvSpPr>
              <p:cNvPr id="49" name="Freeform 48"/>
              <p:cNvSpPr/>
              <p:nvPr/>
            </p:nvSpPr>
            <p:spPr>
              <a:xfrm>
                <a:off x="4469587" y="3160166"/>
                <a:ext cx="943661" cy="1675181"/>
              </a:xfrm>
              <a:custGeom>
                <a:avLst/>
                <a:gdLst>
                  <a:gd name="connsiteX0" fmla="*/ 0 w 943661"/>
                  <a:gd name="connsiteY0" fmla="*/ 548640 h 1675181"/>
                  <a:gd name="connsiteX1" fmla="*/ 14631 w 943661"/>
                  <a:gd name="connsiteY1" fmla="*/ 1675181 h 1675181"/>
                  <a:gd name="connsiteX2" fmla="*/ 936346 w 943661"/>
                  <a:gd name="connsiteY2" fmla="*/ 1126541 h 1675181"/>
                  <a:gd name="connsiteX3" fmla="*/ 943661 w 943661"/>
                  <a:gd name="connsiteY3" fmla="*/ 0 h 1675181"/>
                  <a:gd name="connsiteX4" fmla="*/ 0 w 943661"/>
                  <a:gd name="connsiteY4" fmla="*/ 548640 h 167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661" h="1675181">
                    <a:moveTo>
                      <a:pt x="0" y="548640"/>
                    </a:moveTo>
                    <a:lnTo>
                      <a:pt x="14631" y="1675181"/>
                    </a:lnTo>
                    <a:lnTo>
                      <a:pt x="936346" y="1126541"/>
                    </a:lnTo>
                    <a:cubicBezTo>
                      <a:pt x="938784" y="751027"/>
                      <a:pt x="941223" y="375514"/>
                      <a:pt x="943661" y="0"/>
                    </a:cubicBezTo>
                    <a:lnTo>
                      <a:pt x="0" y="548640"/>
                    </a:lnTo>
                    <a:close/>
                  </a:path>
                </a:pathLst>
              </a:custGeom>
              <a:solidFill>
                <a:schemeClr val="accent2"/>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sp>
            <p:nvSpPr>
              <p:cNvPr id="50" name="Freeform 49"/>
              <p:cNvSpPr/>
              <p:nvPr/>
            </p:nvSpPr>
            <p:spPr>
              <a:xfrm>
                <a:off x="3525926" y="3160167"/>
                <a:ext cx="955567" cy="1679944"/>
              </a:xfrm>
              <a:custGeom>
                <a:avLst/>
                <a:gdLst>
                  <a:gd name="connsiteX0" fmla="*/ 0 w 943661"/>
                  <a:gd name="connsiteY0" fmla="*/ 1126541 h 1675181"/>
                  <a:gd name="connsiteX1" fmla="*/ 14631 w 943661"/>
                  <a:gd name="connsiteY1" fmla="*/ 0 h 1675181"/>
                  <a:gd name="connsiteX2" fmla="*/ 929031 w 943661"/>
                  <a:gd name="connsiteY2" fmla="*/ 555956 h 1675181"/>
                  <a:gd name="connsiteX3" fmla="*/ 943661 w 943661"/>
                  <a:gd name="connsiteY3" fmla="*/ 1675181 h 1675181"/>
                  <a:gd name="connsiteX4" fmla="*/ 0 w 943661"/>
                  <a:gd name="connsiteY4" fmla="*/ 1126541 h 1675181"/>
                  <a:gd name="connsiteX0" fmla="*/ 57544 w 1001205"/>
                  <a:gd name="connsiteY0" fmla="*/ 1126541 h 1675181"/>
                  <a:gd name="connsiteX1" fmla="*/ 72175 w 1001205"/>
                  <a:gd name="connsiteY1" fmla="*/ 0 h 1675181"/>
                  <a:gd name="connsiteX2" fmla="*/ 993719 w 1001205"/>
                  <a:gd name="connsiteY2" fmla="*/ 558337 h 1675181"/>
                  <a:gd name="connsiteX3" fmla="*/ 1001205 w 1001205"/>
                  <a:gd name="connsiteY3" fmla="*/ 1675181 h 1675181"/>
                  <a:gd name="connsiteX4" fmla="*/ 57544 w 1001205"/>
                  <a:gd name="connsiteY4" fmla="*/ 1126541 h 1675181"/>
                  <a:gd name="connsiteX0" fmla="*/ 57544 w 1013111"/>
                  <a:gd name="connsiteY0" fmla="*/ 1126541 h 1679944"/>
                  <a:gd name="connsiteX1" fmla="*/ 72175 w 1013111"/>
                  <a:gd name="connsiteY1" fmla="*/ 0 h 1679944"/>
                  <a:gd name="connsiteX2" fmla="*/ 993719 w 1013111"/>
                  <a:gd name="connsiteY2" fmla="*/ 558337 h 1679944"/>
                  <a:gd name="connsiteX3" fmla="*/ 1013111 w 1013111"/>
                  <a:gd name="connsiteY3" fmla="*/ 1679944 h 1679944"/>
                  <a:gd name="connsiteX4" fmla="*/ 57544 w 1013111"/>
                  <a:gd name="connsiteY4" fmla="*/ 1126541 h 1679944"/>
                  <a:gd name="connsiteX0" fmla="*/ 0 w 955567"/>
                  <a:gd name="connsiteY0" fmla="*/ 1126541 h 1679944"/>
                  <a:gd name="connsiteX1" fmla="*/ 14631 w 955567"/>
                  <a:gd name="connsiteY1" fmla="*/ 0 h 1679944"/>
                  <a:gd name="connsiteX2" fmla="*/ 936175 w 955567"/>
                  <a:gd name="connsiteY2" fmla="*/ 558337 h 1679944"/>
                  <a:gd name="connsiteX3" fmla="*/ 955567 w 955567"/>
                  <a:gd name="connsiteY3" fmla="*/ 1679944 h 1679944"/>
                  <a:gd name="connsiteX4" fmla="*/ 0 w 955567"/>
                  <a:gd name="connsiteY4" fmla="*/ 1126541 h 1679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67" h="1679944">
                    <a:moveTo>
                      <a:pt x="0" y="1126541"/>
                    </a:moveTo>
                    <a:cubicBezTo>
                      <a:pt x="4877" y="751027"/>
                      <a:pt x="3858" y="339970"/>
                      <a:pt x="14631" y="0"/>
                    </a:cubicBezTo>
                    <a:lnTo>
                      <a:pt x="936175" y="558337"/>
                    </a:lnTo>
                    <a:cubicBezTo>
                      <a:pt x="938670" y="930618"/>
                      <a:pt x="953072" y="1307663"/>
                      <a:pt x="955567" y="1679944"/>
                    </a:cubicBezTo>
                    <a:lnTo>
                      <a:pt x="0" y="1126541"/>
                    </a:lnTo>
                    <a:close/>
                  </a:path>
                </a:pathLst>
              </a:custGeom>
              <a:solidFill>
                <a:sysClr val="window" lastClr="FFFFFF">
                  <a:lumMod val="85000"/>
                </a:sysClr>
              </a:solidFill>
              <a:ln w="12700" cap="flat" cmpd="sng" algn="ctr">
                <a:solidFill>
                  <a:srgbClr val="FFFFFF"/>
                </a:solidFill>
                <a:prstDash val="solid"/>
              </a:ln>
              <a:effectLst/>
            </p:spPr>
            <p:txBody>
              <a:bodyPr lIns="36000" tIns="36000" rIns="36000" bIns="36000" rtlCol="0" anchor="ct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err="1" smtClean="0">
                  <a:ln>
                    <a:noFill/>
                  </a:ln>
                  <a:solidFill>
                    <a:srgbClr val="313131"/>
                  </a:solidFill>
                  <a:effectLst/>
                  <a:uLnTx/>
                  <a:uFillTx/>
                  <a:latin typeface="Arial"/>
                  <a:ea typeface="+mn-ea"/>
                  <a:cs typeface="+mn-cs"/>
                </a:endParaRPr>
              </a:p>
            </p:txBody>
          </p:sp>
        </p:grpSp>
      </p:grpSp>
      <p:sp>
        <p:nvSpPr>
          <p:cNvPr id="54" name="Rectangle 53"/>
          <p:cNvSpPr/>
          <p:nvPr/>
        </p:nvSpPr>
        <p:spPr>
          <a:xfrm>
            <a:off x="1348638" y="1800842"/>
            <a:ext cx="4005876" cy="692497"/>
          </a:xfrm>
          <a:prstGeom prst="rect">
            <a:avLst/>
          </a:prstGeom>
        </p:spPr>
        <p:txBody>
          <a:bodyPr wrap="square" lIns="0" tIns="0" rIns="0" bIns="0">
            <a:spAutoFit/>
          </a:bodyPr>
          <a:lstStyle/>
          <a:p>
            <a:pPr lvl="0" defTabSz="914400">
              <a:spcAft>
                <a:spcPts val="600"/>
              </a:spcAft>
            </a:pPr>
            <a:r>
              <a:rPr kumimoji="0" lang="en-US" sz="1000" b="1" i="0" u="none" strike="noStrike" kern="0" cap="none" spc="0" normalizeH="0" baseline="0" noProof="0" dirty="0" smtClean="0">
                <a:ln>
                  <a:noFill/>
                </a:ln>
                <a:solidFill>
                  <a:prstClr val="white"/>
                </a:solidFill>
                <a:effectLst/>
                <a:uLnTx/>
                <a:uFillTx/>
              </a:rPr>
              <a:t>MEJORAS EN LA INFRAESTRUCTURA</a:t>
            </a:r>
          </a:p>
          <a:p>
            <a:pPr lvl="0" defTabSz="914400">
              <a:spcAft>
                <a:spcPts val="1200"/>
              </a:spcAft>
            </a:pPr>
            <a:r>
              <a:rPr lang="es-ES" sz="1000" kern="0" dirty="0" smtClean="0">
                <a:solidFill>
                  <a:prstClr val="white"/>
                </a:solidFill>
              </a:rPr>
              <a:t>Países </a:t>
            </a:r>
            <a:r>
              <a:rPr lang="es-ES" sz="1000" kern="0" dirty="0">
                <a:solidFill>
                  <a:prstClr val="white"/>
                </a:solidFill>
              </a:rPr>
              <a:t>de toda la región hicieron fuertes inversiones en la infraestructura de turismo recientemente. El año 2015 fue importante para la imagen de América Latina como destino de viajes.</a:t>
            </a:r>
            <a:endParaRPr kumimoji="0" lang="en-US" sz="1000" b="0" i="0" u="none" strike="noStrike" kern="0" cap="none" spc="0" normalizeH="0" baseline="0" noProof="0" dirty="0" smtClean="0">
              <a:ln>
                <a:noFill/>
              </a:ln>
              <a:solidFill>
                <a:prstClr val="white"/>
              </a:solidFill>
              <a:effectLst/>
              <a:uLnTx/>
              <a:uFillTx/>
            </a:endParaRPr>
          </a:p>
        </p:txBody>
      </p:sp>
      <p:sp>
        <p:nvSpPr>
          <p:cNvPr id="55" name="Rectangle 54"/>
          <p:cNvSpPr/>
          <p:nvPr/>
        </p:nvSpPr>
        <p:spPr>
          <a:xfrm>
            <a:off x="2131679" y="3409578"/>
            <a:ext cx="4005876" cy="846386"/>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600"/>
              </a:spcAft>
              <a:buClrTx/>
              <a:buSzTx/>
              <a:buFontTx/>
              <a:buNone/>
              <a:tabLst/>
              <a:defRPr/>
            </a:pPr>
            <a:r>
              <a:rPr kumimoji="0" lang="en-US" sz="1000" b="1" i="0" u="none" strike="noStrike" kern="0" cap="none" spc="0" normalizeH="0" baseline="0" noProof="0" dirty="0" smtClean="0">
                <a:ln>
                  <a:noFill/>
                </a:ln>
                <a:solidFill>
                  <a:prstClr val="white"/>
                </a:solidFill>
                <a:effectLst/>
                <a:uLnTx/>
                <a:uFillTx/>
              </a:rPr>
              <a:t>TASAS DE CAMBIO</a:t>
            </a:r>
          </a:p>
          <a:p>
            <a:pPr lvl="0" defTabSz="914400">
              <a:spcAft>
                <a:spcPts val="600"/>
              </a:spcAft>
            </a:pPr>
            <a:r>
              <a:rPr lang="es-ES" sz="1000" kern="0" dirty="0">
                <a:solidFill>
                  <a:prstClr val="white"/>
                </a:solidFill>
              </a:rPr>
              <a:t>La debilidad de las tasas de cambio en toda la región es particularmente problemática para el turismo emisivo de los países latinoamericanos. Por lo tanto, la atención del sector se centrará más en los viajes internos y en los visitantes de fuera de América Latina.</a:t>
            </a:r>
            <a:endParaRPr kumimoji="0" lang="en-US" sz="1000" b="0" i="0" u="none" strike="noStrike" kern="0" cap="none" spc="0" normalizeH="0" baseline="0" noProof="0" dirty="0" smtClean="0">
              <a:ln>
                <a:noFill/>
              </a:ln>
              <a:solidFill>
                <a:prstClr val="white"/>
              </a:solidFill>
              <a:effectLst/>
              <a:uLnTx/>
              <a:uFillTx/>
            </a:endParaRPr>
          </a:p>
        </p:txBody>
      </p:sp>
      <p:sp>
        <p:nvSpPr>
          <p:cNvPr id="56" name="Rectangle 55"/>
          <p:cNvSpPr/>
          <p:nvPr/>
        </p:nvSpPr>
        <p:spPr>
          <a:xfrm>
            <a:off x="2930090" y="5013176"/>
            <a:ext cx="4005876" cy="846386"/>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600"/>
              </a:spcAft>
              <a:buClrTx/>
              <a:buSzTx/>
              <a:buFontTx/>
              <a:buNone/>
              <a:tabLst/>
              <a:defRPr/>
            </a:pPr>
            <a:r>
              <a:rPr kumimoji="0" lang="en-US" sz="1000" b="1" i="0" u="none" strike="noStrike" kern="0" cap="none" spc="0" normalizeH="0" baseline="0" noProof="0" dirty="0" smtClean="0">
                <a:ln>
                  <a:noFill/>
                </a:ln>
                <a:solidFill>
                  <a:prstClr val="white"/>
                </a:solidFill>
                <a:effectLst/>
                <a:uLnTx/>
                <a:uFillTx/>
              </a:rPr>
              <a:t>VIRUS ZIKA</a:t>
            </a:r>
          </a:p>
          <a:p>
            <a:pPr lvl="0" defTabSz="914400">
              <a:spcAft>
                <a:spcPts val="600"/>
              </a:spcAft>
            </a:pPr>
            <a:r>
              <a:rPr lang="es-ES" sz="1000" kern="0" dirty="0" smtClean="0">
                <a:solidFill>
                  <a:prstClr val="white"/>
                </a:solidFill>
              </a:rPr>
              <a:t>El </a:t>
            </a:r>
            <a:r>
              <a:rPr lang="es-ES" sz="1000" kern="0" dirty="0">
                <a:solidFill>
                  <a:prstClr val="white"/>
                </a:solidFill>
              </a:rPr>
              <a:t>surgimiento y la propagación del virus </a:t>
            </a:r>
            <a:r>
              <a:rPr lang="es-ES" sz="1000" kern="0" dirty="0" err="1">
                <a:solidFill>
                  <a:prstClr val="white"/>
                </a:solidFill>
              </a:rPr>
              <a:t>Zika</a:t>
            </a:r>
            <a:r>
              <a:rPr lang="es-ES" sz="1000" kern="0" dirty="0">
                <a:solidFill>
                  <a:prstClr val="white"/>
                </a:solidFill>
              </a:rPr>
              <a:t> es preocupante desde el punto de vista de la salud pública y, actualmente, parece que tendrá un impacto leve a moderado en los flujos generales de turismo hacia América Central, el Caribe y América del Sur.</a:t>
            </a:r>
            <a:endParaRPr kumimoji="0" lang="en-US" sz="1000" b="0" i="0" u="none" strike="noStrike" kern="0" cap="none" spc="0" normalizeH="0" baseline="0" noProof="0" dirty="0" smtClean="0">
              <a:ln>
                <a:noFill/>
              </a:ln>
              <a:solidFill>
                <a:prstClr val="white"/>
              </a:solidFill>
              <a:effectLst/>
              <a:uLnTx/>
              <a:uFillTx/>
            </a:endParaRPr>
          </a:p>
        </p:txBody>
      </p:sp>
      <p:sp>
        <p:nvSpPr>
          <p:cNvPr id="57" name="TextBox 56"/>
          <p:cNvSpPr txBox="1"/>
          <p:nvPr/>
        </p:nvSpPr>
        <p:spPr>
          <a:xfrm>
            <a:off x="5873173" y="1320299"/>
            <a:ext cx="691028" cy="688256"/>
          </a:xfrm>
          <a:prstGeom prst="rect">
            <a:avLst/>
          </a:prstGeom>
          <a:noFill/>
        </p:spPr>
        <p:txBody>
          <a:bodyPr wrap="square" lIns="36000" tIns="36000" rIns="36000" bIns="3600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smtClean="0">
                <a:ln>
                  <a:noFill/>
                </a:ln>
                <a:solidFill>
                  <a:prstClr val="white"/>
                </a:solidFill>
                <a:effectLst/>
                <a:uLnTx/>
                <a:uFillTx/>
              </a:rPr>
              <a:t>1</a:t>
            </a:r>
          </a:p>
        </p:txBody>
      </p:sp>
      <p:sp>
        <p:nvSpPr>
          <p:cNvPr id="58" name="TextBox 57"/>
          <p:cNvSpPr txBox="1"/>
          <p:nvPr/>
        </p:nvSpPr>
        <p:spPr>
          <a:xfrm>
            <a:off x="6671046" y="2972704"/>
            <a:ext cx="691028" cy="688256"/>
          </a:xfrm>
          <a:prstGeom prst="rect">
            <a:avLst/>
          </a:prstGeom>
          <a:noFill/>
        </p:spPr>
        <p:txBody>
          <a:bodyPr wrap="square" lIns="36000" tIns="36000" rIns="36000" bIns="3600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smtClean="0">
                <a:ln>
                  <a:noFill/>
                </a:ln>
                <a:solidFill>
                  <a:prstClr val="white"/>
                </a:solidFill>
                <a:effectLst/>
                <a:uLnTx/>
                <a:uFillTx/>
              </a:rPr>
              <a:t>2</a:t>
            </a:r>
          </a:p>
        </p:txBody>
      </p:sp>
      <p:sp>
        <p:nvSpPr>
          <p:cNvPr id="59" name="TextBox 58"/>
          <p:cNvSpPr txBox="1"/>
          <p:nvPr/>
        </p:nvSpPr>
        <p:spPr>
          <a:xfrm>
            <a:off x="7479682" y="4594426"/>
            <a:ext cx="691028" cy="688256"/>
          </a:xfrm>
          <a:prstGeom prst="rect">
            <a:avLst/>
          </a:prstGeom>
          <a:noFill/>
        </p:spPr>
        <p:txBody>
          <a:bodyPr wrap="square" lIns="36000" tIns="36000" rIns="36000" bIns="36000"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smtClean="0">
                <a:ln>
                  <a:noFill/>
                </a:ln>
                <a:solidFill>
                  <a:prstClr val="white"/>
                </a:solidFill>
                <a:effectLst/>
                <a:uLnTx/>
                <a:uFillTx/>
              </a:rPr>
              <a:t>3</a:t>
            </a:r>
          </a:p>
        </p:txBody>
      </p:sp>
      <p:sp>
        <p:nvSpPr>
          <p:cNvPr id="63" name="Freeform 11"/>
          <p:cNvSpPr>
            <a:spLocks/>
          </p:cNvSpPr>
          <p:nvPr/>
        </p:nvSpPr>
        <p:spPr bwMode="auto">
          <a:xfrm>
            <a:off x="6411839" y="2169175"/>
            <a:ext cx="510319" cy="506170"/>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3"/>
          <p:cNvSpPr>
            <a:spLocks noEditPoints="1"/>
          </p:cNvSpPr>
          <p:nvPr/>
        </p:nvSpPr>
        <p:spPr bwMode="auto">
          <a:xfrm>
            <a:off x="7183257" y="3820348"/>
            <a:ext cx="463214" cy="454558"/>
          </a:xfrm>
          <a:custGeom>
            <a:avLst/>
            <a:gdLst>
              <a:gd name="T0" fmla="*/ 46 w 107"/>
              <a:gd name="T1" fmla="*/ 74 h 105"/>
              <a:gd name="T2" fmla="*/ 53 w 107"/>
              <a:gd name="T3" fmla="*/ 91 h 105"/>
              <a:gd name="T4" fmla="*/ 42 w 107"/>
              <a:gd name="T5" fmla="*/ 103 h 105"/>
              <a:gd name="T6" fmla="*/ 5 w 107"/>
              <a:gd name="T7" fmla="*/ 100 h 105"/>
              <a:gd name="T8" fmla="*/ 9 w 107"/>
              <a:gd name="T9" fmla="*/ 80 h 105"/>
              <a:gd name="T10" fmla="*/ 2 w 107"/>
              <a:gd name="T11" fmla="*/ 66 h 105"/>
              <a:gd name="T12" fmla="*/ 9 w 107"/>
              <a:gd name="T13" fmla="*/ 60 h 105"/>
              <a:gd name="T14" fmla="*/ 2 w 107"/>
              <a:gd name="T15" fmla="*/ 46 h 105"/>
              <a:gd name="T16" fmla="*/ 3 w 107"/>
              <a:gd name="T17" fmla="*/ 31 h 105"/>
              <a:gd name="T18" fmla="*/ 43 w 107"/>
              <a:gd name="T19" fmla="*/ 32 h 105"/>
              <a:gd name="T20" fmla="*/ 46 w 107"/>
              <a:gd name="T21" fmla="*/ 46 h 105"/>
              <a:gd name="T22" fmla="*/ 54 w 107"/>
              <a:gd name="T23" fmla="*/ 60 h 105"/>
              <a:gd name="T24" fmla="*/ 82 w 107"/>
              <a:gd name="T25" fmla="*/ 0 h 105"/>
              <a:gd name="T26" fmla="*/ 60 w 107"/>
              <a:gd name="T27" fmla="*/ 15 h 105"/>
              <a:gd name="T28" fmla="*/ 56 w 107"/>
              <a:gd name="T29" fmla="*/ 18 h 105"/>
              <a:gd name="T30" fmla="*/ 54 w 107"/>
              <a:gd name="T31" fmla="*/ 34 h 105"/>
              <a:gd name="T32" fmla="*/ 59 w 107"/>
              <a:gd name="T33" fmla="*/ 38 h 105"/>
              <a:gd name="T34" fmla="*/ 62 w 107"/>
              <a:gd name="T35" fmla="*/ 54 h 105"/>
              <a:gd name="T36" fmla="*/ 67 w 107"/>
              <a:gd name="T37" fmla="*/ 68 h 105"/>
              <a:gd name="T38" fmla="*/ 64 w 107"/>
              <a:gd name="T39" fmla="*/ 83 h 105"/>
              <a:gd name="T40" fmla="*/ 60 w 107"/>
              <a:gd name="T41" fmla="*/ 97 h 105"/>
              <a:gd name="T42" fmla="*/ 98 w 107"/>
              <a:gd name="T43" fmla="*/ 102 h 105"/>
              <a:gd name="T44" fmla="*/ 104 w 107"/>
              <a:gd name="T45" fmla="*/ 86 h 105"/>
              <a:gd name="T46" fmla="*/ 107 w 107"/>
              <a:gd name="T47" fmla="*/ 71 h 105"/>
              <a:gd name="T48" fmla="*/ 105 w 107"/>
              <a:gd name="T49" fmla="*/ 65 h 105"/>
              <a:gd name="T50" fmla="*/ 102 w 107"/>
              <a:gd name="T51" fmla="*/ 49 h 105"/>
              <a:gd name="T52" fmla="*/ 96 w 107"/>
              <a:gd name="T53" fmla="*/ 34 h 105"/>
              <a:gd name="T54" fmla="*/ 98 w 107"/>
              <a:gd name="T55" fmla="*/ 21 h 105"/>
              <a:gd name="T56" fmla="*/ 102 w 107"/>
              <a:gd name="T57" fmla="*/ 17 h 105"/>
              <a:gd name="T58" fmla="*/ 96 w 107"/>
              <a:gd name="T59" fmla="*/ 1 h 105"/>
              <a:gd name="T60" fmla="*/ 91 w 107"/>
              <a:gd name="T61" fmla="*/ 21 h 105"/>
              <a:gd name="T62" fmla="*/ 57 w 107"/>
              <a:gd name="T63" fmla="*/ 21 h 105"/>
              <a:gd name="T64" fmla="*/ 87 w 107"/>
              <a:gd name="T65" fmla="*/ 20 h 105"/>
              <a:gd name="T66" fmla="*/ 82 w 107"/>
              <a:gd name="T67" fmla="*/ 7 h 105"/>
              <a:gd name="T68" fmla="*/ 82 w 107"/>
              <a:gd name="T69" fmla="*/ 3 h 105"/>
              <a:gd name="T70" fmla="*/ 98 w 107"/>
              <a:gd name="T71" fmla="*/ 38 h 105"/>
              <a:gd name="T72" fmla="*/ 65 w 107"/>
              <a:gd name="T73" fmla="*/ 38 h 105"/>
              <a:gd name="T74" fmla="*/ 87 w 107"/>
              <a:gd name="T75" fmla="*/ 37 h 105"/>
              <a:gd name="T76" fmla="*/ 96 w 107"/>
              <a:gd name="T77" fmla="*/ 55 h 105"/>
              <a:gd name="T78" fmla="*/ 70 w 107"/>
              <a:gd name="T79" fmla="*/ 54 h 105"/>
              <a:gd name="T80" fmla="*/ 93 w 107"/>
              <a:gd name="T81" fmla="*/ 69 h 105"/>
              <a:gd name="T82" fmla="*/ 85 w 107"/>
              <a:gd name="T83" fmla="*/ 73 h 105"/>
              <a:gd name="T84" fmla="*/ 74 w 107"/>
              <a:gd name="T85" fmla="*/ 69 h 105"/>
              <a:gd name="T86" fmla="*/ 96 w 107"/>
              <a:gd name="T87" fmla="*/ 86 h 105"/>
              <a:gd name="T88" fmla="*/ 70 w 107"/>
              <a:gd name="T89" fmla="*/ 88 h 105"/>
              <a:gd name="T90" fmla="*/ 85 w 107"/>
              <a:gd name="T91" fmla="*/ 86 h 105"/>
              <a:gd name="T92" fmla="*/ 11 w 107"/>
              <a:gd name="T93" fmla="*/ 90 h 105"/>
              <a:gd name="T94" fmla="*/ 37 w 107"/>
              <a:gd name="T95" fmla="*/ 80 h 105"/>
              <a:gd name="T96" fmla="*/ 45 w 107"/>
              <a:gd name="T97" fmla="*/ 77 h 105"/>
              <a:gd name="T98" fmla="*/ 22 w 107"/>
              <a:gd name="T99" fmla="*/ 49 h 105"/>
              <a:gd name="T100" fmla="*/ 31 w 107"/>
              <a:gd name="T101" fmla="*/ 51 h 105"/>
              <a:gd name="T102" fmla="*/ 37 w 107"/>
              <a:gd name="T103" fmla="*/ 48 h 105"/>
              <a:gd name="T104" fmla="*/ 5 w 107"/>
              <a:gd name="T105" fmla="*/ 34 h 105"/>
              <a:gd name="T106" fmla="*/ 39 w 107"/>
              <a:gd name="T107" fmla="*/ 34 h 105"/>
              <a:gd name="T108" fmla="*/ 17 w 107"/>
              <a:gd name="T109" fmla="*/ 65 h 105"/>
              <a:gd name="T110" fmla="*/ 23 w 107"/>
              <a:gd name="T111" fmla="*/ 6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7" h="105">
                <a:moveTo>
                  <a:pt x="45" y="65"/>
                </a:moveTo>
                <a:lnTo>
                  <a:pt x="45" y="65"/>
                </a:lnTo>
                <a:lnTo>
                  <a:pt x="45" y="65"/>
                </a:lnTo>
                <a:lnTo>
                  <a:pt x="45" y="66"/>
                </a:lnTo>
                <a:lnTo>
                  <a:pt x="45" y="74"/>
                </a:lnTo>
                <a:lnTo>
                  <a:pt x="45" y="74"/>
                </a:lnTo>
                <a:lnTo>
                  <a:pt x="46" y="74"/>
                </a:lnTo>
                <a:lnTo>
                  <a:pt x="46" y="74"/>
                </a:lnTo>
                <a:lnTo>
                  <a:pt x="51" y="76"/>
                </a:lnTo>
                <a:lnTo>
                  <a:pt x="53" y="77"/>
                </a:lnTo>
                <a:lnTo>
                  <a:pt x="53" y="77"/>
                </a:lnTo>
                <a:lnTo>
                  <a:pt x="54" y="79"/>
                </a:lnTo>
                <a:lnTo>
                  <a:pt x="54" y="79"/>
                </a:lnTo>
                <a:lnTo>
                  <a:pt x="54" y="88"/>
                </a:lnTo>
                <a:lnTo>
                  <a:pt x="54" y="88"/>
                </a:lnTo>
                <a:lnTo>
                  <a:pt x="53" y="91"/>
                </a:lnTo>
                <a:lnTo>
                  <a:pt x="53" y="91"/>
                </a:lnTo>
                <a:lnTo>
                  <a:pt x="50" y="93"/>
                </a:lnTo>
                <a:lnTo>
                  <a:pt x="50" y="100"/>
                </a:lnTo>
                <a:lnTo>
                  <a:pt x="50" y="100"/>
                </a:lnTo>
                <a:lnTo>
                  <a:pt x="48" y="102"/>
                </a:lnTo>
                <a:lnTo>
                  <a:pt x="48" y="102"/>
                </a:lnTo>
                <a:lnTo>
                  <a:pt x="42" y="103"/>
                </a:lnTo>
                <a:lnTo>
                  <a:pt x="42" y="103"/>
                </a:lnTo>
                <a:lnTo>
                  <a:pt x="26" y="105"/>
                </a:lnTo>
                <a:lnTo>
                  <a:pt x="26" y="105"/>
                </a:lnTo>
                <a:lnTo>
                  <a:pt x="12" y="103"/>
                </a:lnTo>
                <a:lnTo>
                  <a:pt x="12" y="103"/>
                </a:lnTo>
                <a:lnTo>
                  <a:pt x="8" y="103"/>
                </a:lnTo>
                <a:lnTo>
                  <a:pt x="6" y="102"/>
                </a:lnTo>
                <a:lnTo>
                  <a:pt x="6" y="102"/>
                </a:lnTo>
                <a:lnTo>
                  <a:pt x="5" y="100"/>
                </a:lnTo>
                <a:lnTo>
                  <a:pt x="5" y="100"/>
                </a:lnTo>
                <a:lnTo>
                  <a:pt x="5" y="90"/>
                </a:lnTo>
                <a:lnTo>
                  <a:pt x="5" y="90"/>
                </a:lnTo>
                <a:lnTo>
                  <a:pt x="6" y="88"/>
                </a:lnTo>
                <a:lnTo>
                  <a:pt x="6" y="88"/>
                </a:lnTo>
                <a:lnTo>
                  <a:pt x="9" y="86"/>
                </a:lnTo>
                <a:lnTo>
                  <a:pt x="9" y="80"/>
                </a:lnTo>
                <a:lnTo>
                  <a:pt x="9" y="80"/>
                </a:lnTo>
                <a:lnTo>
                  <a:pt x="9" y="80"/>
                </a:lnTo>
                <a:lnTo>
                  <a:pt x="9" y="80"/>
                </a:lnTo>
                <a:lnTo>
                  <a:pt x="2" y="77"/>
                </a:lnTo>
                <a:lnTo>
                  <a:pt x="2" y="77"/>
                </a:lnTo>
                <a:lnTo>
                  <a:pt x="2" y="76"/>
                </a:lnTo>
                <a:lnTo>
                  <a:pt x="2" y="76"/>
                </a:lnTo>
                <a:lnTo>
                  <a:pt x="2" y="66"/>
                </a:lnTo>
                <a:lnTo>
                  <a:pt x="2" y="66"/>
                </a:lnTo>
                <a:lnTo>
                  <a:pt x="2" y="65"/>
                </a:lnTo>
                <a:lnTo>
                  <a:pt x="2" y="65"/>
                </a:lnTo>
                <a:lnTo>
                  <a:pt x="5" y="63"/>
                </a:lnTo>
                <a:lnTo>
                  <a:pt x="9" y="62"/>
                </a:lnTo>
                <a:lnTo>
                  <a:pt x="9" y="62"/>
                </a:lnTo>
                <a:lnTo>
                  <a:pt x="11" y="62"/>
                </a:lnTo>
                <a:lnTo>
                  <a:pt x="11" y="62"/>
                </a:lnTo>
                <a:lnTo>
                  <a:pt x="9" y="60"/>
                </a:lnTo>
                <a:lnTo>
                  <a:pt x="9" y="60"/>
                </a:lnTo>
                <a:lnTo>
                  <a:pt x="9" y="51"/>
                </a:lnTo>
                <a:lnTo>
                  <a:pt x="9" y="51"/>
                </a:lnTo>
                <a:lnTo>
                  <a:pt x="11" y="48"/>
                </a:lnTo>
                <a:lnTo>
                  <a:pt x="11" y="48"/>
                </a:lnTo>
                <a:lnTo>
                  <a:pt x="8" y="48"/>
                </a:lnTo>
                <a:lnTo>
                  <a:pt x="8" y="48"/>
                </a:lnTo>
                <a:lnTo>
                  <a:pt x="2" y="46"/>
                </a:lnTo>
                <a:lnTo>
                  <a:pt x="2" y="46"/>
                </a:lnTo>
                <a:lnTo>
                  <a:pt x="0" y="43"/>
                </a:lnTo>
                <a:lnTo>
                  <a:pt x="0" y="43"/>
                </a:lnTo>
                <a:lnTo>
                  <a:pt x="0" y="34"/>
                </a:lnTo>
                <a:lnTo>
                  <a:pt x="0" y="34"/>
                </a:lnTo>
                <a:lnTo>
                  <a:pt x="2" y="32"/>
                </a:lnTo>
                <a:lnTo>
                  <a:pt x="2" y="32"/>
                </a:lnTo>
                <a:lnTo>
                  <a:pt x="3" y="31"/>
                </a:lnTo>
                <a:lnTo>
                  <a:pt x="8" y="29"/>
                </a:lnTo>
                <a:lnTo>
                  <a:pt x="8" y="29"/>
                </a:lnTo>
                <a:lnTo>
                  <a:pt x="22" y="29"/>
                </a:lnTo>
                <a:lnTo>
                  <a:pt x="22" y="29"/>
                </a:lnTo>
                <a:lnTo>
                  <a:pt x="37" y="29"/>
                </a:lnTo>
                <a:lnTo>
                  <a:pt x="37" y="29"/>
                </a:lnTo>
                <a:lnTo>
                  <a:pt x="40" y="31"/>
                </a:lnTo>
                <a:lnTo>
                  <a:pt x="43" y="32"/>
                </a:lnTo>
                <a:lnTo>
                  <a:pt x="43" y="32"/>
                </a:lnTo>
                <a:lnTo>
                  <a:pt x="43" y="34"/>
                </a:lnTo>
                <a:lnTo>
                  <a:pt x="43" y="34"/>
                </a:lnTo>
                <a:lnTo>
                  <a:pt x="43" y="43"/>
                </a:lnTo>
                <a:lnTo>
                  <a:pt x="43" y="43"/>
                </a:lnTo>
                <a:lnTo>
                  <a:pt x="43" y="46"/>
                </a:lnTo>
                <a:lnTo>
                  <a:pt x="43" y="46"/>
                </a:lnTo>
                <a:lnTo>
                  <a:pt x="46" y="46"/>
                </a:lnTo>
                <a:lnTo>
                  <a:pt x="46" y="46"/>
                </a:lnTo>
                <a:lnTo>
                  <a:pt x="50" y="46"/>
                </a:lnTo>
                <a:lnTo>
                  <a:pt x="53" y="48"/>
                </a:lnTo>
                <a:lnTo>
                  <a:pt x="53" y="48"/>
                </a:lnTo>
                <a:lnTo>
                  <a:pt x="54" y="51"/>
                </a:lnTo>
                <a:lnTo>
                  <a:pt x="54" y="51"/>
                </a:lnTo>
                <a:lnTo>
                  <a:pt x="54" y="60"/>
                </a:lnTo>
                <a:lnTo>
                  <a:pt x="54" y="60"/>
                </a:lnTo>
                <a:lnTo>
                  <a:pt x="53" y="62"/>
                </a:lnTo>
                <a:lnTo>
                  <a:pt x="53" y="62"/>
                </a:lnTo>
                <a:lnTo>
                  <a:pt x="46" y="65"/>
                </a:lnTo>
                <a:lnTo>
                  <a:pt x="46" y="65"/>
                </a:lnTo>
                <a:lnTo>
                  <a:pt x="45" y="65"/>
                </a:lnTo>
                <a:lnTo>
                  <a:pt x="45" y="65"/>
                </a:lnTo>
                <a:close/>
                <a:moveTo>
                  <a:pt x="82" y="0"/>
                </a:moveTo>
                <a:lnTo>
                  <a:pt x="82" y="0"/>
                </a:lnTo>
                <a:lnTo>
                  <a:pt x="68" y="1"/>
                </a:lnTo>
                <a:lnTo>
                  <a:pt x="68" y="1"/>
                </a:lnTo>
                <a:lnTo>
                  <a:pt x="64" y="3"/>
                </a:lnTo>
                <a:lnTo>
                  <a:pt x="60" y="4"/>
                </a:lnTo>
                <a:lnTo>
                  <a:pt x="60" y="4"/>
                </a:lnTo>
                <a:lnTo>
                  <a:pt x="60" y="6"/>
                </a:lnTo>
                <a:lnTo>
                  <a:pt x="60" y="6"/>
                </a:lnTo>
                <a:lnTo>
                  <a:pt x="60" y="15"/>
                </a:lnTo>
                <a:lnTo>
                  <a:pt x="60" y="15"/>
                </a:lnTo>
                <a:lnTo>
                  <a:pt x="60" y="17"/>
                </a:lnTo>
                <a:lnTo>
                  <a:pt x="60" y="17"/>
                </a:lnTo>
                <a:lnTo>
                  <a:pt x="62" y="17"/>
                </a:lnTo>
                <a:lnTo>
                  <a:pt x="62" y="17"/>
                </a:lnTo>
                <a:lnTo>
                  <a:pt x="60" y="18"/>
                </a:lnTo>
                <a:lnTo>
                  <a:pt x="60" y="18"/>
                </a:lnTo>
                <a:lnTo>
                  <a:pt x="56" y="18"/>
                </a:lnTo>
                <a:lnTo>
                  <a:pt x="54" y="20"/>
                </a:lnTo>
                <a:lnTo>
                  <a:pt x="54" y="20"/>
                </a:lnTo>
                <a:lnTo>
                  <a:pt x="53" y="21"/>
                </a:lnTo>
                <a:lnTo>
                  <a:pt x="53" y="21"/>
                </a:lnTo>
                <a:lnTo>
                  <a:pt x="53" y="32"/>
                </a:lnTo>
                <a:lnTo>
                  <a:pt x="53" y="32"/>
                </a:lnTo>
                <a:lnTo>
                  <a:pt x="54" y="34"/>
                </a:lnTo>
                <a:lnTo>
                  <a:pt x="54" y="34"/>
                </a:lnTo>
                <a:lnTo>
                  <a:pt x="60" y="35"/>
                </a:lnTo>
                <a:lnTo>
                  <a:pt x="60" y="35"/>
                </a:lnTo>
                <a:lnTo>
                  <a:pt x="60" y="35"/>
                </a:lnTo>
                <a:lnTo>
                  <a:pt x="60" y="35"/>
                </a:lnTo>
                <a:lnTo>
                  <a:pt x="60" y="37"/>
                </a:lnTo>
                <a:lnTo>
                  <a:pt x="60" y="37"/>
                </a:lnTo>
                <a:lnTo>
                  <a:pt x="59" y="38"/>
                </a:lnTo>
                <a:lnTo>
                  <a:pt x="59" y="38"/>
                </a:lnTo>
                <a:lnTo>
                  <a:pt x="59" y="48"/>
                </a:lnTo>
                <a:lnTo>
                  <a:pt x="59" y="48"/>
                </a:lnTo>
                <a:lnTo>
                  <a:pt x="60" y="49"/>
                </a:lnTo>
                <a:lnTo>
                  <a:pt x="60" y="49"/>
                </a:lnTo>
                <a:lnTo>
                  <a:pt x="64" y="52"/>
                </a:lnTo>
                <a:lnTo>
                  <a:pt x="64" y="52"/>
                </a:lnTo>
                <a:lnTo>
                  <a:pt x="62" y="54"/>
                </a:lnTo>
                <a:lnTo>
                  <a:pt x="62" y="54"/>
                </a:lnTo>
                <a:lnTo>
                  <a:pt x="60" y="55"/>
                </a:lnTo>
                <a:lnTo>
                  <a:pt x="60" y="55"/>
                </a:lnTo>
                <a:lnTo>
                  <a:pt x="60" y="65"/>
                </a:lnTo>
                <a:lnTo>
                  <a:pt x="60" y="65"/>
                </a:lnTo>
                <a:lnTo>
                  <a:pt x="62" y="66"/>
                </a:lnTo>
                <a:lnTo>
                  <a:pt x="62" y="66"/>
                </a:lnTo>
                <a:lnTo>
                  <a:pt x="67" y="68"/>
                </a:lnTo>
                <a:lnTo>
                  <a:pt x="67" y="68"/>
                </a:lnTo>
                <a:lnTo>
                  <a:pt x="64" y="69"/>
                </a:lnTo>
                <a:lnTo>
                  <a:pt x="64" y="69"/>
                </a:lnTo>
                <a:lnTo>
                  <a:pt x="64" y="71"/>
                </a:lnTo>
                <a:lnTo>
                  <a:pt x="64" y="71"/>
                </a:lnTo>
                <a:lnTo>
                  <a:pt x="64" y="82"/>
                </a:lnTo>
                <a:lnTo>
                  <a:pt x="64" y="82"/>
                </a:lnTo>
                <a:lnTo>
                  <a:pt x="64" y="83"/>
                </a:lnTo>
                <a:lnTo>
                  <a:pt x="64" y="83"/>
                </a:lnTo>
                <a:lnTo>
                  <a:pt x="65" y="83"/>
                </a:lnTo>
                <a:lnTo>
                  <a:pt x="65" y="83"/>
                </a:lnTo>
                <a:lnTo>
                  <a:pt x="62" y="86"/>
                </a:lnTo>
                <a:lnTo>
                  <a:pt x="62" y="86"/>
                </a:lnTo>
                <a:lnTo>
                  <a:pt x="60" y="88"/>
                </a:lnTo>
                <a:lnTo>
                  <a:pt x="60" y="88"/>
                </a:lnTo>
                <a:lnTo>
                  <a:pt x="60" y="97"/>
                </a:lnTo>
                <a:lnTo>
                  <a:pt x="60" y="97"/>
                </a:lnTo>
                <a:lnTo>
                  <a:pt x="62" y="99"/>
                </a:lnTo>
                <a:lnTo>
                  <a:pt x="62" y="99"/>
                </a:lnTo>
                <a:lnTo>
                  <a:pt x="68" y="102"/>
                </a:lnTo>
                <a:lnTo>
                  <a:pt x="68" y="102"/>
                </a:lnTo>
                <a:lnTo>
                  <a:pt x="82" y="103"/>
                </a:lnTo>
                <a:lnTo>
                  <a:pt x="82" y="103"/>
                </a:lnTo>
                <a:lnTo>
                  <a:pt x="98" y="102"/>
                </a:lnTo>
                <a:lnTo>
                  <a:pt x="98" y="102"/>
                </a:lnTo>
                <a:lnTo>
                  <a:pt x="104" y="99"/>
                </a:lnTo>
                <a:lnTo>
                  <a:pt x="104" y="99"/>
                </a:lnTo>
                <a:lnTo>
                  <a:pt x="105" y="97"/>
                </a:lnTo>
                <a:lnTo>
                  <a:pt x="105" y="97"/>
                </a:lnTo>
                <a:lnTo>
                  <a:pt x="105" y="88"/>
                </a:lnTo>
                <a:lnTo>
                  <a:pt x="105" y="88"/>
                </a:lnTo>
                <a:lnTo>
                  <a:pt x="104" y="86"/>
                </a:lnTo>
                <a:lnTo>
                  <a:pt x="104" y="86"/>
                </a:lnTo>
                <a:lnTo>
                  <a:pt x="102" y="85"/>
                </a:lnTo>
                <a:lnTo>
                  <a:pt x="102" y="85"/>
                </a:lnTo>
                <a:lnTo>
                  <a:pt x="107" y="83"/>
                </a:lnTo>
                <a:lnTo>
                  <a:pt x="107" y="83"/>
                </a:lnTo>
                <a:lnTo>
                  <a:pt x="107" y="82"/>
                </a:lnTo>
                <a:lnTo>
                  <a:pt x="107" y="82"/>
                </a:lnTo>
                <a:lnTo>
                  <a:pt x="107" y="71"/>
                </a:lnTo>
                <a:lnTo>
                  <a:pt x="107" y="71"/>
                </a:lnTo>
                <a:lnTo>
                  <a:pt x="107" y="69"/>
                </a:lnTo>
                <a:lnTo>
                  <a:pt x="107" y="69"/>
                </a:lnTo>
                <a:lnTo>
                  <a:pt x="102" y="68"/>
                </a:lnTo>
                <a:lnTo>
                  <a:pt x="102" y="68"/>
                </a:lnTo>
                <a:lnTo>
                  <a:pt x="104" y="66"/>
                </a:lnTo>
                <a:lnTo>
                  <a:pt x="104" y="66"/>
                </a:lnTo>
                <a:lnTo>
                  <a:pt x="105" y="65"/>
                </a:lnTo>
                <a:lnTo>
                  <a:pt x="105" y="65"/>
                </a:lnTo>
                <a:lnTo>
                  <a:pt x="105" y="55"/>
                </a:lnTo>
                <a:lnTo>
                  <a:pt x="105" y="55"/>
                </a:lnTo>
                <a:lnTo>
                  <a:pt x="104" y="54"/>
                </a:lnTo>
                <a:lnTo>
                  <a:pt x="104" y="54"/>
                </a:lnTo>
                <a:lnTo>
                  <a:pt x="99" y="51"/>
                </a:lnTo>
                <a:lnTo>
                  <a:pt x="99" y="51"/>
                </a:lnTo>
                <a:lnTo>
                  <a:pt x="102" y="49"/>
                </a:lnTo>
                <a:lnTo>
                  <a:pt x="102" y="49"/>
                </a:lnTo>
                <a:lnTo>
                  <a:pt x="104" y="48"/>
                </a:lnTo>
                <a:lnTo>
                  <a:pt x="104" y="48"/>
                </a:lnTo>
                <a:lnTo>
                  <a:pt x="104" y="38"/>
                </a:lnTo>
                <a:lnTo>
                  <a:pt x="104" y="38"/>
                </a:lnTo>
                <a:lnTo>
                  <a:pt x="102" y="37"/>
                </a:lnTo>
                <a:lnTo>
                  <a:pt x="102" y="37"/>
                </a:lnTo>
                <a:lnTo>
                  <a:pt x="96" y="34"/>
                </a:lnTo>
                <a:lnTo>
                  <a:pt x="96" y="34"/>
                </a:lnTo>
                <a:lnTo>
                  <a:pt x="94" y="34"/>
                </a:lnTo>
                <a:lnTo>
                  <a:pt x="94" y="34"/>
                </a:lnTo>
                <a:lnTo>
                  <a:pt x="96" y="34"/>
                </a:lnTo>
                <a:lnTo>
                  <a:pt x="96" y="34"/>
                </a:lnTo>
                <a:lnTo>
                  <a:pt x="98" y="32"/>
                </a:lnTo>
                <a:lnTo>
                  <a:pt x="98" y="32"/>
                </a:lnTo>
                <a:lnTo>
                  <a:pt x="98" y="21"/>
                </a:lnTo>
                <a:lnTo>
                  <a:pt x="98" y="21"/>
                </a:lnTo>
                <a:lnTo>
                  <a:pt x="96" y="20"/>
                </a:lnTo>
                <a:lnTo>
                  <a:pt x="96" y="20"/>
                </a:lnTo>
                <a:lnTo>
                  <a:pt x="94" y="20"/>
                </a:lnTo>
                <a:lnTo>
                  <a:pt x="94" y="20"/>
                </a:lnTo>
                <a:lnTo>
                  <a:pt x="96" y="20"/>
                </a:lnTo>
                <a:lnTo>
                  <a:pt x="96" y="20"/>
                </a:lnTo>
                <a:lnTo>
                  <a:pt x="102" y="17"/>
                </a:lnTo>
                <a:lnTo>
                  <a:pt x="102" y="17"/>
                </a:lnTo>
                <a:lnTo>
                  <a:pt x="104" y="15"/>
                </a:lnTo>
                <a:lnTo>
                  <a:pt x="104" y="15"/>
                </a:lnTo>
                <a:lnTo>
                  <a:pt x="104" y="6"/>
                </a:lnTo>
                <a:lnTo>
                  <a:pt x="104" y="6"/>
                </a:lnTo>
                <a:lnTo>
                  <a:pt x="102" y="4"/>
                </a:lnTo>
                <a:lnTo>
                  <a:pt x="102" y="4"/>
                </a:lnTo>
                <a:lnTo>
                  <a:pt x="101" y="3"/>
                </a:lnTo>
                <a:lnTo>
                  <a:pt x="96" y="1"/>
                </a:lnTo>
                <a:lnTo>
                  <a:pt x="96" y="1"/>
                </a:lnTo>
                <a:lnTo>
                  <a:pt x="82" y="0"/>
                </a:lnTo>
                <a:lnTo>
                  <a:pt x="82" y="0"/>
                </a:lnTo>
                <a:close/>
                <a:moveTo>
                  <a:pt x="87" y="20"/>
                </a:moveTo>
                <a:lnTo>
                  <a:pt x="87" y="20"/>
                </a:lnTo>
                <a:lnTo>
                  <a:pt x="88" y="20"/>
                </a:lnTo>
                <a:lnTo>
                  <a:pt x="88" y="20"/>
                </a:lnTo>
                <a:lnTo>
                  <a:pt x="91" y="21"/>
                </a:lnTo>
                <a:lnTo>
                  <a:pt x="91" y="21"/>
                </a:lnTo>
                <a:lnTo>
                  <a:pt x="88" y="23"/>
                </a:lnTo>
                <a:lnTo>
                  <a:pt x="88" y="23"/>
                </a:lnTo>
                <a:lnTo>
                  <a:pt x="74" y="23"/>
                </a:lnTo>
                <a:lnTo>
                  <a:pt x="74" y="23"/>
                </a:lnTo>
                <a:lnTo>
                  <a:pt x="62" y="23"/>
                </a:lnTo>
                <a:lnTo>
                  <a:pt x="62" y="23"/>
                </a:lnTo>
                <a:lnTo>
                  <a:pt x="57" y="21"/>
                </a:lnTo>
                <a:lnTo>
                  <a:pt x="57" y="21"/>
                </a:lnTo>
                <a:lnTo>
                  <a:pt x="62" y="20"/>
                </a:lnTo>
                <a:lnTo>
                  <a:pt x="62" y="20"/>
                </a:lnTo>
                <a:lnTo>
                  <a:pt x="70" y="20"/>
                </a:lnTo>
                <a:lnTo>
                  <a:pt x="70" y="20"/>
                </a:lnTo>
                <a:lnTo>
                  <a:pt x="82" y="20"/>
                </a:lnTo>
                <a:lnTo>
                  <a:pt x="82" y="20"/>
                </a:lnTo>
                <a:lnTo>
                  <a:pt x="87" y="20"/>
                </a:lnTo>
                <a:lnTo>
                  <a:pt x="87" y="20"/>
                </a:lnTo>
                <a:close/>
                <a:moveTo>
                  <a:pt x="94" y="4"/>
                </a:moveTo>
                <a:lnTo>
                  <a:pt x="94" y="4"/>
                </a:lnTo>
                <a:lnTo>
                  <a:pt x="99" y="4"/>
                </a:lnTo>
                <a:lnTo>
                  <a:pt x="99" y="4"/>
                </a:lnTo>
                <a:lnTo>
                  <a:pt x="94" y="6"/>
                </a:lnTo>
                <a:lnTo>
                  <a:pt x="94" y="6"/>
                </a:lnTo>
                <a:lnTo>
                  <a:pt x="82" y="7"/>
                </a:lnTo>
                <a:lnTo>
                  <a:pt x="82" y="7"/>
                </a:lnTo>
                <a:lnTo>
                  <a:pt x="68" y="6"/>
                </a:lnTo>
                <a:lnTo>
                  <a:pt x="68" y="6"/>
                </a:lnTo>
                <a:lnTo>
                  <a:pt x="65" y="4"/>
                </a:lnTo>
                <a:lnTo>
                  <a:pt x="65" y="4"/>
                </a:lnTo>
                <a:lnTo>
                  <a:pt x="68" y="4"/>
                </a:lnTo>
                <a:lnTo>
                  <a:pt x="68" y="4"/>
                </a:lnTo>
                <a:lnTo>
                  <a:pt x="82" y="3"/>
                </a:lnTo>
                <a:lnTo>
                  <a:pt x="82" y="3"/>
                </a:lnTo>
                <a:lnTo>
                  <a:pt x="94" y="4"/>
                </a:lnTo>
                <a:lnTo>
                  <a:pt x="94" y="4"/>
                </a:lnTo>
                <a:close/>
                <a:moveTo>
                  <a:pt x="87" y="37"/>
                </a:moveTo>
                <a:lnTo>
                  <a:pt x="87" y="37"/>
                </a:lnTo>
                <a:lnTo>
                  <a:pt x="94" y="37"/>
                </a:lnTo>
                <a:lnTo>
                  <a:pt x="94" y="37"/>
                </a:lnTo>
                <a:lnTo>
                  <a:pt x="98" y="38"/>
                </a:lnTo>
                <a:lnTo>
                  <a:pt x="98" y="38"/>
                </a:lnTo>
                <a:lnTo>
                  <a:pt x="94" y="38"/>
                </a:lnTo>
                <a:lnTo>
                  <a:pt x="94" y="38"/>
                </a:lnTo>
                <a:lnTo>
                  <a:pt x="81" y="40"/>
                </a:lnTo>
                <a:lnTo>
                  <a:pt x="81" y="40"/>
                </a:lnTo>
                <a:lnTo>
                  <a:pt x="68" y="38"/>
                </a:lnTo>
                <a:lnTo>
                  <a:pt x="68" y="38"/>
                </a:lnTo>
                <a:lnTo>
                  <a:pt x="65" y="38"/>
                </a:lnTo>
                <a:lnTo>
                  <a:pt x="65" y="38"/>
                </a:lnTo>
                <a:lnTo>
                  <a:pt x="68" y="37"/>
                </a:lnTo>
                <a:lnTo>
                  <a:pt x="68" y="37"/>
                </a:lnTo>
                <a:lnTo>
                  <a:pt x="70" y="37"/>
                </a:lnTo>
                <a:lnTo>
                  <a:pt x="70" y="37"/>
                </a:lnTo>
                <a:lnTo>
                  <a:pt x="74" y="37"/>
                </a:lnTo>
                <a:lnTo>
                  <a:pt x="74" y="37"/>
                </a:lnTo>
                <a:lnTo>
                  <a:pt x="87" y="37"/>
                </a:lnTo>
                <a:lnTo>
                  <a:pt x="87" y="37"/>
                </a:lnTo>
                <a:close/>
                <a:moveTo>
                  <a:pt x="91" y="52"/>
                </a:moveTo>
                <a:lnTo>
                  <a:pt x="91" y="52"/>
                </a:lnTo>
                <a:lnTo>
                  <a:pt x="96" y="54"/>
                </a:lnTo>
                <a:lnTo>
                  <a:pt x="96" y="54"/>
                </a:lnTo>
                <a:lnTo>
                  <a:pt x="99" y="54"/>
                </a:lnTo>
                <a:lnTo>
                  <a:pt x="99" y="54"/>
                </a:lnTo>
                <a:lnTo>
                  <a:pt x="96" y="55"/>
                </a:lnTo>
                <a:lnTo>
                  <a:pt x="96" y="55"/>
                </a:lnTo>
                <a:lnTo>
                  <a:pt x="82" y="57"/>
                </a:lnTo>
                <a:lnTo>
                  <a:pt x="82" y="57"/>
                </a:lnTo>
                <a:lnTo>
                  <a:pt x="70" y="55"/>
                </a:lnTo>
                <a:lnTo>
                  <a:pt x="70" y="55"/>
                </a:lnTo>
                <a:lnTo>
                  <a:pt x="65" y="54"/>
                </a:lnTo>
                <a:lnTo>
                  <a:pt x="65" y="54"/>
                </a:lnTo>
                <a:lnTo>
                  <a:pt x="70" y="54"/>
                </a:lnTo>
                <a:lnTo>
                  <a:pt x="70" y="54"/>
                </a:lnTo>
                <a:lnTo>
                  <a:pt x="73" y="52"/>
                </a:lnTo>
                <a:lnTo>
                  <a:pt x="73" y="52"/>
                </a:lnTo>
                <a:lnTo>
                  <a:pt x="81" y="54"/>
                </a:lnTo>
                <a:lnTo>
                  <a:pt x="81" y="54"/>
                </a:lnTo>
                <a:lnTo>
                  <a:pt x="91" y="52"/>
                </a:lnTo>
                <a:lnTo>
                  <a:pt x="91" y="52"/>
                </a:lnTo>
                <a:close/>
                <a:moveTo>
                  <a:pt x="93" y="69"/>
                </a:moveTo>
                <a:lnTo>
                  <a:pt x="93" y="69"/>
                </a:lnTo>
                <a:lnTo>
                  <a:pt x="99" y="69"/>
                </a:lnTo>
                <a:lnTo>
                  <a:pt x="99" y="69"/>
                </a:lnTo>
                <a:lnTo>
                  <a:pt x="102" y="71"/>
                </a:lnTo>
                <a:lnTo>
                  <a:pt x="102" y="71"/>
                </a:lnTo>
                <a:lnTo>
                  <a:pt x="99" y="73"/>
                </a:lnTo>
                <a:lnTo>
                  <a:pt x="99" y="73"/>
                </a:lnTo>
                <a:lnTo>
                  <a:pt x="85" y="73"/>
                </a:lnTo>
                <a:lnTo>
                  <a:pt x="85" y="73"/>
                </a:lnTo>
                <a:lnTo>
                  <a:pt x="71" y="73"/>
                </a:lnTo>
                <a:lnTo>
                  <a:pt x="71" y="73"/>
                </a:lnTo>
                <a:lnTo>
                  <a:pt x="68" y="71"/>
                </a:lnTo>
                <a:lnTo>
                  <a:pt x="68" y="71"/>
                </a:lnTo>
                <a:lnTo>
                  <a:pt x="71" y="69"/>
                </a:lnTo>
                <a:lnTo>
                  <a:pt x="71" y="69"/>
                </a:lnTo>
                <a:lnTo>
                  <a:pt x="74" y="69"/>
                </a:lnTo>
                <a:lnTo>
                  <a:pt x="74" y="69"/>
                </a:lnTo>
                <a:lnTo>
                  <a:pt x="82" y="69"/>
                </a:lnTo>
                <a:lnTo>
                  <a:pt x="82" y="69"/>
                </a:lnTo>
                <a:lnTo>
                  <a:pt x="93" y="69"/>
                </a:lnTo>
                <a:lnTo>
                  <a:pt x="93" y="69"/>
                </a:lnTo>
                <a:close/>
                <a:moveTo>
                  <a:pt x="94" y="86"/>
                </a:moveTo>
                <a:lnTo>
                  <a:pt x="94" y="86"/>
                </a:lnTo>
                <a:lnTo>
                  <a:pt x="96" y="86"/>
                </a:lnTo>
                <a:lnTo>
                  <a:pt x="96" y="86"/>
                </a:lnTo>
                <a:lnTo>
                  <a:pt x="99" y="88"/>
                </a:lnTo>
                <a:lnTo>
                  <a:pt x="99" y="88"/>
                </a:lnTo>
                <a:lnTo>
                  <a:pt x="96" y="88"/>
                </a:lnTo>
                <a:lnTo>
                  <a:pt x="96" y="88"/>
                </a:lnTo>
                <a:lnTo>
                  <a:pt x="82" y="90"/>
                </a:lnTo>
                <a:lnTo>
                  <a:pt x="82" y="90"/>
                </a:lnTo>
                <a:lnTo>
                  <a:pt x="70" y="88"/>
                </a:lnTo>
                <a:lnTo>
                  <a:pt x="70" y="88"/>
                </a:lnTo>
                <a:lnTo>
                  <a:pt x="65" y="88"/>
                </a:lnTo>
                <a:lnTo>
                  <a:pt x="65" y="88"/>
                </a:lnTo>
                <a:lnTo>
                  <a:pt x="70" y="86"/>
                </a:lnTo>
                <a:lnTo>
                  <a:pt x="70" y="86"/>
                </a:lnTo>
                <a:lnTo>
                  <a:pt x="74" y="86"/>
                </a:lnTo>
                <a:lnTo>
                  <a:pt x="74" y="86"/>
                </a:lnTo>
                <a:lnTo>
                  <a:pt x="85" y="86"/>
                </a:lnTo>
                <a:lnTo>
                  <a:pt x="85" y="86"/>
                </a:lnTo>
                <a:lnTo>
                  <a:pt x="94" y="86"/>
                </a:lnTo>
                <a:lnTo>
                  <a:pt x="94" y="86"/>
                </a:lnTo>
                <a:close/>
                <a:moveTo>
                  <a:pt x="11" y="90"/>
                </a:moveTo>
                <a:lnTo>
                  <a:pt x="11" y="90"/>
                </a:lnTo>
                <a:lnTo>
                  <a:pt x="11" y="90"/>
                </a:lnTo>
                <a:lnTo>
                  <a:pt x="11" y="90"/>
                </a:lnTo>
                <a:lnTo>
                  <a:pt x="11" y="90"/>
                </a:lnTo>
                <a:lnTo>
                  <a:pt x="11" y="90"/>
                </a:lnTo>
                <a:lnTo>
                  <a:pt x="11" y="90"/>
                </a:lnTo>
                <a:lnTo>
                  <a:pt x="11" y="90"/>
                </a:lnTo>
                <a:close/>
                <a:moveTo>
                  <a:pt x="45" y="77"/>
                </a:moveTo>
                <a:lnTo>
                  <a:pt x="45" y="77"/>
                </a:lnTo>
                <a:lnTo>
                  <a:pt x="45" y="77"/>
                </a:lnTo>
                <a:lnTo>
                  <a:pt x="37" y="80"/>
                </a:lnTo>
                <a:lnTo>
                  <a:pt x="37" y="80"/>
                </a:lnTo>
                <a:lnTo>
                  <a:pt x="37" y="80"/>
                </a:lnTo>
                <a:lnTo>
                  <a:pt x="37" y="80"/>
                </a:lnTo>
                <a:lnTo>
                  <a:pt x="45" y="79"/>
                </a:lnTo>
                <a:lnTo>
                  <a:pt x="45" y="79"/>
                </a:lnTo>
                <a:lnTo>
                  <a:pt x="50" y="79"/>
                </a:lnTo>
                <a:lnTo>
                  <a:pt x="50" y="79"/>
                </a:lnTo>
                <a:lnTo>
                  <a:pt x="45" y="77"/>
                </a:lnTo>
                <a:lnTo>
                  <a:pt x="45" y="77"/>
                </a:lnTo>
                <a:lnTo>
                  <a:pt x="45" y="77"/>
                </a:lnTo>
                <a:lnTo>
                  <a:pt x="45" y="77"/>
                </a:lnTo>
                <a:close/>
                <a:moveTo>
                  <a:pt x="37" y="48"/>
                </a:moveTo>
                <a:lnTo>
                  <a:pt x="37" y="48"/>
                </a:lnTo>
                <a:lnTo>
                  <a:pt x="37" y="48"/>
                </a:lnTo>
                <a:lnTo>
                  <a:pt x="37" y="48"/>
                </a:lnTo>
                <a:lnTo>
                  <a:pt x="22" y="49"/>
                </a:lnTo>
                <a:lnTo>
                  <a:pt x="22" y="49"/>
                </a:lnTo>
                <a:lnTo>
                  <a:pt x="17" y="49"/>
                </a:lnTo>
                <a:lnTo>
                  <a:pt x="17" y="49"/>
                </a:lnTo>
                <a:lnTo>
                  <a:pt x="14" y="49"/>
                </a:lnTo>
                <a:lnTo>
                  <a:pt x="14" y="49"/>
                </a:lnTo>
                <a:lnTo>
                  <a:pt x="19" y="51"/>
                </a:lnTo>
                <a:lnTo>
                  <a:pt x="19" y="51"/>
                </a:lnTo>
                <a:lnTo>
                  <a:pt x="31" y="51"/>
                </a:lnTo>
                <a:lnTo>
                  <a:pt x="31" y="51"/>
                </a:lnTo>
                <a:lnTo>
                  <a:pt x="45" y="51"/>
                </a:lnTo>
                <a:lnTo>
                  <a:pt x="45" y="51"/>
                </a:lnTo>
                <a:lnTo>
                  <a:pt x="48" y="49"/>
                </a:lnTo>
                <a:lnTo>
                  <a:pt x="48" y="49"/>
                </a:lnTo>
                <a:lnTo>
                  <a:pt x="45" y="49"/>
                </a:lnTo>
                <a:lnTo>
                  <a:pt x="45" y="49"/>
                </a:lnTo>
                <a:lnTo>
                  <a:pt x="37" y="48"/>
                </a:lnTo>
                <a:lnTo>
                  <a:pt x="37" y="48"/>
                </a:lnTo>
                <a:close/>
                <a:moveTo>
                  <a:pt x="36" y="32"/>
                </a:moveTo>
                <a:lnTo>
                  <a:pt x="36" y="32"/>
                </a:lnTo>
                <a:lnTo>
                  <a:pt x="22" y="32"/>
                </a:lnTo>
                <a:lnTo>
                  <a:pt x="22" y="32"/>
                </a:lnTo>
                <a:lnTo>
                  <a:pt x="9" y="32"/>
                </a:lnTo>
                <a:lnTo>
                  <a:pt x="9" y="32"/>
                </a:lnTo>
                <a:lnTo>
                  <a:pt x="5" y="34"/>
                </a:lnTo>
                <a:lnTo>
                  <a:pt x="5" y="34"/>
                </a:lnTo>
                <a:lnTo>
                  <a:pt x="9" y="34"/>
                </a:lnTo>
                <a:lnTo>
                  <a:pt x="9" y="34"/>
                </a:lnTo>
                <a:lnTo>
                  <a:pt x="22" y="35"/>
                </a:lnTo>
                <a:lnTo>
                  <a:pt x="22" y="35"/>
                </a:lnTo>
                <a:lnTo>
                  <a:pt x="36" y="34"/>
                </a:lnTo>
                <a:lnTo>
                  <a:pt x="36" y="34"/>
                </a:lnTo>
                <a:lnTo>
                  <a:pt x="39" y="34"/>
                </a:lnTo>
                <a:lnTo>
                  <a:pt x="39" y="34"/>
                </a:lnTo>
                <a:lnTo>
                  <a:pt x="36" y="32"/>
                </a:lnTo>
                <a:lnTo>
                  <a:pt x="36" y="32"/>
                </a:lnTo>
                <a:close/>
                <a:moveTo>
                  <a:pt x="37" y="65"/>
                </a:moveTo>
                <a:lnTo>
                  <a:pt x="37" y="65"/>
                </a:lnTo>
                <a:lnTo>
                  <a:pt x="31" y="65"/>
                </a:lnTo>
                <a:lnTo>
                  <a:pt x="31" y="65"/>
                </a:lnTo>
                <a:lnTo>
                  <a:pt x="17" y="65"/>
                </a:lnTo>
                <a:lnTo>
                  <a:pt x="17" y="65"/>
                </a:lnTo>
                <a:lnTo>
                  <a:pt x="17" y="65"/>
                </a:lnTo>
                <a:lnTo>
                  <a:pt x="9" y="65"/>
                </a:lnTo>
                <a:lnTo>
                  <a:pt x="9" y="65"/>
                </a:lnTo>
                <a:lnTo>
                  <a:pt x="6" y="66"/>
                </a:lnTo>
                <a:lnTo>
                  <a:pt x="6" y="66"/>
                </a:lnTo>
                <a:lnTo>
                  <a:pt x="9" y="66"/>
                </a:lnTo>
                <a:lnTo>
                  <a:pt x="9" y="66"/>
                </a:lnTo>
                <a:lnTo>
                  <a:pt x="23" y="68"/>
                </a:lnTo>
                <a:lnTo>
                  <a:pt x="23" y="68"/>
                </a:lnTo>
                <a:lnTo>
                  <a:pt x="37" y="66"/>
                </a:lnTo>
                <a:lnTo>
                  <a:pt x="37" y="66"/>
                </a:lnTo>
                <a:lnTo>
                  <a:pt x="40" y="66"/>
                </a:lnTo>
                <a:lnTo>
                  <a:pt x="40" y="66"/>
                </a:lnTo>
                <a:lnTo>
                  <a:pt x="37" y="65"/>
                </a:lnTo>
                <a:lnTo>
                  <a:pt x="37" y="65"/>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Freeform 60"/>
          <p:cNvSpPr>
            <a:spLocks noEditPoints="1"/>
          </p:cNvSpPr>
          <p:nvPr/>
        </p:nvSpPr>
        <p:spPr bwMode="auto">
          <a:xfrm>
            <a:off x="8019667" y="5485858"/>
            <a:ext cx="411269" cy="407630"/>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9776116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1.5.12  Lugares más visitados por los turistas en Quito</a:t>
            </a:r>
            <a:endParaRPr lang="es-ES" sz="2800" i="1" dirty="0">
              <a:solidFill>
                <a:srgbClr val="FFFFFF"/>
              </a:solidFill>
            </a:endParaRPr>
          </a:p>
        </p:txBody>
      </p:sp>
    </p:spTree>
    <p:extLst>
      <p:ext uri="{BB962C8B-B14F-4D97-AF65-F5344CB8AC3E}">
        <p14:creationId xmlns:p14="http://schemas.microsoft.com/office/powerpoint/2010/main" val="2192759098"/>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Visitas de Turistas a lugares de la Ciudad de Quito en Agosto 2015</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Sistema Institucional de Indicadores Turísticos – Catastro de Quito - </a:t>
            </a:r>
            <a:r>
              <a:rPr lang="es-ES" i="1" dirty="0" smtClean="0">
                <a:solidFill>
                  <a:srgbClr val="002776"/>
                </a:solidFill>
                <a:cs typeface="Arial" charset="0"/>
              </a:rPr>
              <a:t>Quito Turismo</a:t>
            </a:r>
            <a:endParaRPr lang="es-ES" i="1" dirty="0">
              <a:solidFill>
                <a:srgbClr val="002776"/>
              </a:solidFill>
              <a:cs typeface="Arial" charset="0"/>
            </a:endParaRPr>
          </a:p>
        </p:txBody>
      </p:sp>
      <p:sp>
        <p:nvSpPr>
          <p:cNvPr id="10" name="Rounded Rectangle 9"/>
          <p:cNvSpPr/>
          <p:nvPr/>
        </p:nvSpPr>
        <p:spPr bwMode="auto">
          <a:xfrm>
            <a:off x="272478" y="1596869"/>
            <a:ext cx="9361041" cy="395287"/>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lIns="36000" tIns="0" rIns="36000" bIns="0" anchor="ct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lgn="ctr" defTabSz="913965" fontAlgn="auto">
              <a:lnSpc>
                <a:spcPct val="106000"/>
              </a:lnSpc>
              <a:spcBef>
                <a:spcPts val="0"/>
              </a:spcBef>
              <a:spcAft>
                <a:spcPts val="0"/>
              </a:spcAft>
              <a:buFont typeface="Wingdings 2" pitchFamily="18" charset="2"/>
              <a:buNone/>
              <a:defRPr/>
            </a:pPr>
            <a:r>
              <a:rPr lang="es-ES" sz="1200" b="1" dirty="0" smtClean="0">
                <a:solidFill>
                  <a:srgbClr val="FFFFFF"/>
                </a:solidFill>
                <a:latin typeface="Arial" charset="0"/>
              </a:rPr>
              <a:t>Visitas a los sitios turísticos más atendidos en el DMQ, en número y % (Agosto - 2015)</a:t>
            </a:r>
            <a:endParaRPr lang="es-ES" sz="1200" b="1" dirty="0">
              <a:solidFill>
                <a:srgbClr val="FFFFFF"/>
              </a:solidFill>
              <a:latin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131</a:t>
            </a:fld>
            <a:endParaRPr lang="es-ES" dirty="0">
              <a:solidFill>
                <a:srgbClr val="002776"/>
              </a:solidFill>
            </a:endParaRPr>
          </a:p>
        </p:txBody>
      </p:sp>
      <p:sp>
        <p:nvSpPr>
          <p:cNvPr id="32" name="Content Placeholder 5"/>
          <p:cNvSpPr txBox="1">
            <a:spLocks/>
          </p:cNvSpPr>
          <p:nvPr/>
        </p:nvSpPr>
        <p:spPr bwMode="auto">
          <a:xfrm>
            <a:off x="299769" y="963871"/>
            <a:ext cx="9198953" cy="43953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El </a:t>
            </a:r>
            <a:r>
              <a:rPr lang="es-ES" sz="1200" b="1" dirty="0" smtClean="0">
                <a:solidFill>
                  <a:srgbClr val="002060"/>
                </a:solidFill>
              </a:rPr>
              <a:t>centro histórico es el sitio turístico más visitado</a:t>
            </a:r>
            <a:r>
              <a:rPr lang="es-ES" sz="1200" dirty="0" smtClean="0">
                <a:solidFill>
                  <a:srgbClr val="002060"/>
                </a:solidFill>
              </a:rPr>
              <a:t>, concentrando el </a:t>
            </a:r>
            <a:r>
              <a:rPr lang="es-ES" sz="1200" b="1" dirty="0" smtClean="0">
                <a:solidFill>
                  <a:srgbClr val="002060"/>
                </a:solidFill>
              </a:rPr>
              <a:t>67% de las visitas del total de sitios analizados</a:t>
            </a:r>
            <a:r>
              <a:rPr lang="es-ES" sz="1200" dirty="0" smtClean="0">
                <a:solidFill>
                  <a:srgbClr val="002060"/>
                </a:solidFill>
              </a:rPr>
              <a:t>, con un total de 78.801 visitantes, </a:t>
            </a:r>
            <a:r>
              <a:rPr lang="es-ES" sz="1200" dirty="0">
                <a:solidFill>
                  <a:srgbClr val="002060"/>
                </a:solidFill>
              </a:rPr>
              <a:t>l</a:t>
            </a:r>
            <a:r>
              <a:rPr lang="es-ES" sz="1200" dirty="0" smtClean="0">
                <a:solidFill>
                  <a:srgbClr val="002060"/>
                </a:solidFill>
              </a:rPr>
              <a:t>e siguen lugares como Los Miradores (Teleférico, el Panecillo, </a:t>
            </a:r>
            <a:r>
              <a:rPr lang="es-ES" sz="1200" dirty="0" err="1" smtClean="0">
                <a:solidFill>
                  <a:srgbClr val="002060"/>
                </a:solidFill>
              </a:rPr>
              <a:t>Itchimbia</a:t>
            </a:r>
            <a:r>
              <a:rPr lang="es-ES" sz="1200" dirty="0" smtClean="0">
                <a:solidFill>
                  <a:srgbClr val="002060"/>
                </a:solidFill>
              </a:rPr>
              <a:t>, </a:t>
            </a:r>
            <a:r>
              <a:rPr lang="es-ES" sz="1200" dirty="0" err="1" smtClean="0">
                <a:solidFill>
                  <a:srgbClr val="002060"/>
                </a:solidFill>
              </a:rPr>
              <a:t>Guápulo</a:t>
            </a:r>
            <a:r>
              <a:rPr lang="es-ES" sz="1200" dirty="0" smtClean="0">
                <a:solidFill>
                  <a:srgbClr val="002060"/>
                </a:solidFill>
              </a:rPr>
              <a:t> y otros, La Mariscal ( Plaza </a:t>
            </a:r>
            <a:r>
              <a:rPr lang="es-ES" sz="1200" dirty="0" err="1" smtClean="0">
                <a:solidFill>
                  <a:srgbClr val="002060"/>
                </a:solidFill>
              </a:rPr>
              <a:t>Foch</a:t>
            </a:r>
            <a:r>
              <a:rPr lang="es-ES" sz="1200" dirty="0" smtClean="0">
                <a:solidFill>
                  <a:srgbClr val="002060"/>
                </a:solidFill>
              </a:rPr>
              <a:t>, la Mariscal, Mercado Artesanal y otro lugar)</a:t>
            </a:r>
            <a:endParaRPr lang="es-ES" sz="1200" dirty="0">
              <a:solidFill>
                <a:srgbClr val="002060"/>
              </a:solidFill>
            </a:endParaRPr>
          </a:p>
        </p:txBody>
      </p:sp>
      <p:sp>
        <p:nvSpPr>
          <p:cNvPr id="11" name="Slide Number Placeholder 1"/>
          <p:cNvSpPr txBox="1">
            <a:spLocks/>
          </p:cNvSpPr>
          <p:nvPr/>
        </p:nvSpPr>
        <p:spPr>
          <a:xfrm>
            <a:off x="632518" y="6416689"/>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Esta información solo representa a Agosto 2015, el área de desarrollo nos comentó que no tienen una serie histórica de los lugares más visitados en Quito.</a:t>
            </a:r>
            <a:endParaRPr lang="es-ES" i="1" dirty="0" smtClean="0">
              <a:solidFill>
                <a:srgbClr val="002776"/>
              </a:solidFill>
              <a:cs typeface="Arial" charset="0"/>
            </a:endParaRPr>
          </a:p>
        </p:txBody>
      </p:sp>
      <p:sp>
        <p:nvSpPr>
          <p:cNvPr id="12" name="Slide Number Placeholder 1"/>
          <p:cNvSpPr txBox="1">
            <a:spLocks/>
          </p:cNvSpPr>
          <p:nvPr/>
        </p:nvSpPr>
        <p:spPr>
          <a:xfrm>
            <a:off x="650772" y="6282471"/>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El teleférico se encuentra en la clasificación – Miradores, y la mitad del mundo se encuentra dentro  de otros</a:t>
            </a:r>
            <a:endParaRPr lang="es-ES" i="1" dirty="0" smtClean="0">
              <a:solidFill>
                <a:srgbClr val="002776"/>
              </a:solidFill>
              <a:cs typeface="Arial" charset="0"/>
            </a:endParaRPr>
          </a:p>
        </p:txBody>
      </p:sp>
      <p:pic>
        <p:nvPicPr>
          <p:cNvPr id="4" name="Picture 3"/>
          <p:cNvPicPr>
            <a:picLocks noChangeAspect="1"/>
          </p:cNvPicPr>
          <p:nvPr/>
        </p:nvPicPr>
        <p:blipFill>
          <a:blip r:embed="rId3"/>
          <a:stretch>
            <a:fillRect/>
          </a:stretch>
        </p:blipFill>
        <p:spPr>
          <a:xfrm>
            <a:off x="272477" y="2007092"/>
            <a:ext cx="9361041" cy="4080104"/>
          </a:xfrm>
          <a:prstGeom prst="rect">
            <a:avLst/>
          </a:prstGeom>
        </p:spPr>
      </p:pic>
    </p:spTree>
    <p:extLst>
      <p:ext uri="{BB962C8B-B14F-4D97-AF65-F5344CB8AC3E}">
        <p14:creationId xmlns:p14="http://schemas.microsoft.com/office/powerpoint/2010/main" val="3514018943"/>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a:t>
            </a:r>
            <a:r>
              <a:rPr lang="es-ES" b="1" dirty="0" smtClean="0">
                <a:solidFill>
                  <a:srgbClr val="002060"/>
                </a:solidFill>
                <a:cs typeface="Arial" charset="0"/>
              </a:rPr>
              <a:t>en Quito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Visitas a la Mitad del Mundo, turistas nacionales y </a:t>
            </a:r>
            <a:r>
              <a:rPr lang="es-ES" sz="2000" b="1" dirty="0" err="1" smtClean="0">
                <a:solidFill>
                  <a:srgbClr val="00B0F0"/>
                </a:solidFill>
                <a:cs typeface="Arial" charset="0"/>
              </a:rPr>
              <a:t>extranjeors</a:t>
            </a:r>
            <a:r>
              <a:rPr lang="es-ES" sz="2000" b="1" dirty="0" smtClean="0">
                <a:solidFill>
                  <a:srgbClr val="00B0F0"/>
                </a:solidFill>
                <a:cs typeface="Arial" charset="0"/>
              </a:rPr>
              <a:t> - 2015</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Ciudad Mitad del Mundo – Afluencia de Turistas. </a:t>
            </a:r>
            <a:r>
              <a:rPr lang="es-ES" i="1" dirty="0" err="1" smtClean="0">
                <a:solidFill>
                  <a:srgbClr val="002776"/>
                </a:solidFill>
              </a:rPr>
              <a:t>pdf</a:t>
            </a:r>
            <a:endParaRPr lang="es-ES" i="1" dirty="0">
              <a:solidFill>
                <a:srgbClr val="002776"/>
              </a:solidFill>
              <a:cs typeface="Arial" charset="0"/>
            </a:endParaRPr>
          </a:p>
        </p:txBody>
      </p:sp>
      <p:sp>
        <p:nvSpPr>
          <p:cNvPr id="10" name="Rounded Rectangle 9"/>
          <p:cNvSpPr/>
          <p:nvPr/>
        </p:nvSpPr>
        <p:spPr bwMode="auto">
          <a:xfrm>
            <a:off x="272479" y="1465480"/>
            <a:ext cx="9361041" cy="395287"/>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lIns="36000" tIns="0" rIns="36000" bIns="0" anchor="ct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lgn="ctr" defTabSz="913965" fontAlgn="auto">
              <a:lnSpc>
                <a:spcPct val="106000"/>
              </a:lnSpc>
              <a:spcBef>
                <a:spcPts val="0"/>
              </a:spcBef>
              <a:spcAft>
                <a:spcPts val="0"/>
              </a:spcAft>
              <a:buFont typeface="Wingdings 2" pitchFamily="18" charset="2"/>
              <a:buNone/>
              <a:defRPr/>
            </a:pPr>
            <a:r>
              <a:rPr lang="es-ES" sz="1200" b="1" dirty="0" smtClean="0">
                <a:solidFill>
                  <a:srgbClr val="FFFFFF"/>
                </a:solidFill>
                <a:latin typeface="Arial" charset="0"/>
              </a:rPr>
              <a:t>Total de las visitas a la Mitad del Mundo por turistas nacionales y extranjeros , turistas nacionales, en personas (Año 2015)</a:t>
            </a:r>
            <a:endParaRPr lang="es-ES" sz="1200" b="1" dirty="0">
              <a:solidFill>
                <a:srgbClr val="FFFFFF"/>
              </a:solidFill>
              <a:latin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132</a:t>
            </a:fld>
            <a:endParaRPr lang="es-ES" dirty="0">
              <a:solidFill>
                <a:srgbClr val="002776"/>
              </a:solidFill>
            </a:endParaRPr>
          </a:p>
        </p:txBody>
      </p:sp>
      <p:sp>
        <p:nvSpPr>
          <p:cNvPr id="32" name="Content Placeholder 5"/>
          <p:cNvSpPr txBox="1">
            <a:spLocks/>
          </p:cNvSpPr>
          <p:nvPr/>
        </p:nvSpPr>
        <p:spPr bwMode="auto">
          <a:xfrm>
            <a:off x="299769" y="963871"/>
            <a:ext cx="9198953" cy="43953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Para el año 2015 en total visitaron </a:t>
            </a:r>
            <a:r>
              <a:rPr lang="es-ES" sz="1200" b="1" dirty="0" smtClean="0">
                <a:solidFill>
                  <a:srgbClr val="002060"/>
                </a:solidFill>
              </a:rPr>
              <a:t>559,585 </a:t>
            </a:r>
            <a:r>
              <a:rPr lang="es-ES" sz="1200" dirty="0" smtClean="0">
                <a:solidFill>
                  <a:srgbClr val="002060"/>
                </a:solidFill>
              </a:rPr>
              <a:t>turistas entre nacionales y extranjeros. El 83% de los visitantes representan a los turistas nacionales, mientas que el 17% restante representa a los turistas extranjeros. Esta información corresponde para el año 2015.  </a:t>
            </a:r>
            <a:endParaRPr lang="es-ES" sz="1200" b="1" dirty="0">
              <a:solidFill>
                <a:srgbClr val="002060"/>
              </a:solidFill>
            </a:endParaRPr>
          </a:p>
        </p:txBody>
      </p:sp>
      <p:sp>
        <p:nvSpPr>
          <p:cNvPr id="12" name="Slide Number Placeholder 1"/>
          <p:cNvSpPr txBox="1">
            <a:spLocks/>
          </p:cNvSpPr>
          <p:nvPr/>
        </p:nvSpPr>
        <p:spPr>
          <a:xfrm>
            <a:off x="635563" y="6387453"/>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Esta información fue obtenida del documento afluencia de turistas año 2015 proporcionado por Quito Turismo, no existen series históricas y valores que puedan ser observados.</a:t>
            </a:r>
            <a:endParaRPr lang="es-ES" i="1" dirty="0" smtClean="0">
              <a:solidFill>
                <a:srgbClr val="002776"/>
              </a:solidFill>
              <a:cs typeface="Arial" charset="0"/>
            </a:endParaRPr>
          </a:p>
        </p:txBody>
      </p:sp>
      <p:pic>
        <p:nvPicPr>
          <p:cNvPr id="2" name="Picture 1"/>
          <p:cNvPicPr>
            <a:picLocks noChangeAspect="1"/>
          </p:cNvPicPr>
          <p:nvPr/>
        </p:nvPicPr>
        <p:blipFill>
          <a:blip r:embed="rId3"/>
          <a:stretch>
            <a:fillRect/>
          </a:stretch>
        </p:blipFill>
        <p:spPr>
          <a:xfrm>
            <a:off x="272478" y="1872541"/>
            <a:ext cx="9361041" cy="4367579"/>
          </a:xfrm>
          <a:prstGeom prst="rect">
            <a:avLst/>
          </a:prstGeom>
        </p:spPr>
      </p:pic>
      <p:sp>
        <p:nvSpPr>
          <p:cNvPr id="9" name="Content Placeholder 5"/>
          <p:cNvSpPr txBox="1">
            <a:spLocks/>
          </p:cNvSpPr>
          <p:nvPr/>
        </p:nvSpPr>
        <p:spPr bwMode="auto">
          <a:xfrm>
            <a:off x="7185248" y="2113607"/>
            <a:ext cx="792088" cy="393762"/>
          </a:xfrm>
          <a:prstGeom prst="rect">
            <a:avLst/>
          </a:prstGeom>
          <a:noFill/>
          <a:ln w="9525">
            <a:solidFill>
              <a:schemeClr val="bg1">
                <a:lumMod val="75000"/>
              </a:schemeClr>
            </a:solidFill>
            <a:prstDash val="sysDash"/>
            <a:miter lim="800000"/>
            <a:headEnd/>
            <a:tailEnd/>
          </a:ln>
        </p:spPr>
        <p:txBody>
          <a:bodyPr vert="horz" wrap="square" lIns="36000" tIns="36000" rIns="36000" bIns="3600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defTabSz="913965" fontAlgn="auto">
              <a:spcBef>
                <a:spcPts val="0"/>
              </a:spcBef>
              <a:spcAft>
                <a:spcPts val="300"/>
              </a:spcAft>
            </a:pPr>
            <a:r>
              <a:rPr lang="es-ES" sz="1200" b="1" i="1" dirty="0" smtClean="0">
                <a:solidFill>
                  <a:srgbClr val="002776"/>
                </a:solidFill>
              </a:rPr>
              <a:t>Total 559,585</a:t>
            </a:r>
            <a:endParaRPr lang="es-ES" sz="1200" b="1" i="1" dirty="0">
              <a:solidFill>
                <a:srgbClr val="002776"/>
              </a:solidFill>
            </a:endParaRPr>
          </a:p>
        </p:txBody>
      </p:sp>
    </p:spTree>
    <p:extLst>
      <p:ext uri="{BB962C8B-B14F-4D97-AF65-F5344CB8AC3E}">
        <p14:creationId xmlns:p14="http://schemas.microsoft.com/office/powerpoint/2010/main" val="2197867422"/>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272479"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Visitas de turistas nacionales y extranjeros al teleférico de Quito </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Documento proporcionado por Quito Turismo – Visitas TQ 2013 a mayo 2015. </a:t>
            </a:r>
            <a:r>
              <a:rPr lang="es-ES" i="1" dirty="0" err="1" smtClean="0">
                <a:solidFill>
                  <a:srgbClr val="002776"/>
                </a:solidFill>
              </a:rPr>
              <a:t>xls</a:t>
            </a:r>
            <a:r>
              <a:rPr lang="es-ES" i="1" dirty="0" smtClean="0">
                <a:solidFill>
                  <a:srgbClr val="002776"/>
                </a:solidFill>
              </a:rPr>
              <a:t>.</a:t>
            </a:r>
            <a:endParaRPr lang="es-ES" i="1" dirty="0">
              <a:solidFill>
                <a:srgbClr val="002776"/>
              </a:solidFill>
              <a:cs typeface="Arial" charset="0"/>
            </a:endParaRPr>
          </a:p>
        </p:txBody>
      </p:sp>
      <p:sp>
        <p:nvSpPr>
          <p:cNvPr id="10" name="Rounded Rectangle 9"/>
          <p:cNvSpPr/>
          <p:nvPr/>
        </p:nvSpPr>
        <p:spPr bwMode="auto">
          <a:xfrm>
            <a:off x="256128" y="1558384"/>
            <a:ext cx="9361041" cy="395287"/>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lIns="36000" tIns="0" rIns="36000" bIns="0" anchor="ctr"/>
          <a:lstStyle>
            <a:defPPr>
              <a:defRPr lang="es-E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algn="ctr" defTabSz="913965" fontAlgn="auto">
              <a:lnSpc>
                <a:spcPct val="106000"/>
              </a:lnSpc>
              <a:spcBef>
                <a:spcPts val="0"/>
              </a:spcBef>
              <a:spcAft>
                <a:spcPts val="0"/>
              </a:spcAft>
              <a:buFont typeface="Wingdings 2" pitchFamily="18" charset="2"/>
              <a:buNone/>
              <a:defRPr/>
            </a:pPr>
            <a:r>
              <a:rPr lang="es-ES" sz="1200" b="1" dirty="0" smtClean="0">
                <a:solidFill>
                  <a:srgbClr val="FFFFFF"/>
                </a:solidFill>
                <a:latin typeface="Arial" charset="0"/>
              </a:rPr>
              <a:t>Visitas al teleférico - turistas nacionales y extranjeros (2013 2015)</a:t>
            </a:r>
            <a:endParaRPr lang="es-ES" sz="1200" b="1" dirty="0">
              <a:solidFill>
                <a:srgbClr val="FFFFFF"/>
              </a:solidFill>
              <a:latin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133</a:t>
            </a:fld>
            <a:endParaRPr lang="es-ES" dirty="0">
              <a:solidFill>
                <a:srgbClr val="002776"/>
              </a:solidFill>
            </a:endParaRPr>
          </a:p>
        </p:txBody>
      </p:sp>
      <p:sp>
        <p:nvSpPr>
          <p:cNvPr id="32" name="Content Placeholder 5"/>
          <p:cNvSpPr txBox="1">
            <a:spLocks/>
          </p:cNvSpPr>
          <p:nvPr/>
        </p:nvSpPr>
        <p:spPr bwMode="auto">
          <a:xfrm>
            <a:off x="299769" y="963871"/>
            <a:ext cx="9198953" cy="43953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300"/>
              </a:spcAft>
            </a:pPr>
            <a:r>
              <a:rPr lang="es-ES" sz="1200" dirty="0" smtClean="0">
                <a:solidFill>
                  <a:srgbClr val="002060"/>
                </a:solidFill>
              </a:rPr>
              <a:t>De acuerdo al gráfico las visitas de turistas nacionales al teleférico de Quito han tenido un crecimiento compuesto del +2,14 dentro del periodo que comprende (2013 – 2015), mientras que las visitas de turistas extranjeros han tenido un crecimiento compuesto del +3.03%.   Es decir, que las visitas de turistas extranjeros han tenido un crecimiento considerable dentro del periodo mencionado.</a:t>
            </a:r>
            <a:endParaRPr lang="es-ES" sz="1200" b="1" dirty="0">
              <a:solidFill>
                <a:srgbClr val="002060"/>
              </a:solidFill>
            </a:endParaRPr>
          </a:p>
        </p:txBody>
      </p:sp>
      <p:sp>
        <p:nvSpPr>
          <p:cNvPr id="12" name="Slide Number Placeholder 1"/>
          <p:cNvSpPr txBox="1">
            <a:spLocks/>
          </p:cNvSpPr>
          <p:nvPr/>
        </p:nvSpPr>
        <p:spPr>
          <a:xfrm>
            <a:off x="635563" y="6387453"/>
            <a:ext cx="849694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Esta información fue obtenida del documento Visitas TQ 2013 a mayo 2015, proporcionado por Quito Turismo, y no existen series históricas..</a:t>
            </a:r>
            <a:endParaRPr lang="es-ES" i="1" dirty="0" smtClean="0">
              <a:solidFill>
                <a:srgbClr val="002776"/>
              </a:solidFill>
              <a:cs typeface="Arial" charset="0"/>
            </a:endParaRPr>
          </a:p>
        </p:txBody>
      </p:sp>
      <p:pic>
        <p:nvPicPr>
          <p:cNvPr id="2" name="Picture 1"/>
          <p:cNvPicPr>
            <a:picLocks noChangeAspect="1"/>
          </p:cNvPicPr>
          <p:nvPr/>
        </p:nvPicPr>
        <p:blipFill>
          <a:blip r:embed="rId3"/>
          <a:stretch>
            <a:fillRect/>
          </a:stretch>
        </p:blipFill>
        <p:spPr>
          <a:xfrm>
            <a:off x="256127" y="1953671"/>
            <a:ext cx="9361041" cy="4257500"/>
          </a:xfrm>
          <a:prstGeom prst="rect">
            <a:avLst/>
          </a:prstGeom>
        </p:spPr>
      </p:pic>
    </p:spTree>
    <p:extLst>
      <p:ext uri="{BB962C8B-B14F-4D97-AF65-F5344CB8AC3E}">
        <p14:creationId xmlns:p14="http://schemas.microsoft.com/office/powerpoint/2010/main" val="236432142"/>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Ecuador y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134</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587956" y="1559656"/>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0715" y="2178907"/>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494405" y="2884045"/>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494405" y="367671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0715" y="4359074"/>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889115" y="2712674"/>
            <a:ext cx="8280000" cy="702743"/>
          </a:xfrm>
          <a:prstGeom prst="rect">
            <a:avLst/>
          </a:prstGeom>
        </p:spPr>
        <p:txBody>
          <a:bodyPr wrap="square" lIns="36000" rIns="36000" rtlCol="0" anchor="ctr">
            <a:noAutofit/>
          </a:bodyPr>
          <a:lstStyle/>
          <a:p>
            <a:pPr algn="just">
              <a:spcAft>
                <a:spcPts val="600"/>
              </a:spcAft>
            </a:pPr>
            <a:r>
              <a:rPr lang="es-ES" sz="1050" b="1" dirty="0" smtClean="0">
                <a:solidFill>
                  <a:srgbClr val="002060"/>
                </a:solidFill>
              </a:rPr>
              <a:t>La mayoría de pernoctaciones se hace en alojamientos de lujo con una participación del 50%, luego en alojamientos de primera clase (33%), y los alojamientos de segunda clase tienen una participación del 17%.</a:t>
            </a:r>
            <a:endParaRPr lang="es-ES" sz="1050" b="1" dirty="0">
              <a:solidFill>
                <a:srgbClr val="002060"/>
              </a:solidFill>
            </a:endParaRPr>
          </a:p>
        </p:txBody>
      </p:sp>
      <p:sp>
        <p:nvSpPr>
          <p:cNvPr id="18" name="TextBox 17"/>
          <p:cNvSpPr txBox="1"/>
          <p:nvPr/>
        </p:nvSpPr>
        <p:spPr bwMode="auto">
          <a:xfrm>
            <a:off x="885948" y="3573016"/>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b="1" dirty="0" smtClean="0">
                <a:solidFill>
                  <a:srgbClr val="002060"/>
                </a:solidFill>
              </a:rPr>
              <a:t>Con respecto a la estancia media de los turistas en Quito comparada con otras ciudades de la región, Quito tiene una estadía baja respecto a los líderes como Buenos </a:t>
            </a:r>
            <a:r>
              <a:rPr lang="es-ES" sz="1050" b="1" dirty="0">
                <a:solidFill>
                  <a:srgbClr val="002060"/>
                </a:solidFill>
              </a:rPr>
              <a:t>A</a:t>
            </a:r>
            <a:r>
              <a:rPr lang="es-ES" sz="1050" b="1" dirty="0" smtClean="0">
                <a:solidFill>
                  <a:srgbClr val="002060"/>
                </a:solidFill>
              </a:rPr>
              <a:t>ires, México DF y Santiago de Chile. </a:t>
            </a:r>
            <a:endParaRPr lang="es-ES" sz="1050" b="1" dirty="0">
              <a:solidFill>
                <a:srgbClr val="002776"/>
              </a:solidFill>
            </a:endParaRPr>
          </a:p>
        </p:txBody>
      </p:sp>
      <p:sp>
        <p:nvSpPr>
          <p:cNvPr id="19" name="TextBox 18"/>
          <p:cNvSpPr txBox="1"/>
          <p:nvPr/>
        </p:nvSpPr>
        <p:spPr bwMode="auto">
          <a:xfrm>
            <a:off x="885948" y="4130632"/>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b="1" dirty="0" smtClean="0">
                <a:solidFill>
                  <a:srgbClr val="002776"/>
                </a:solidFill>
                <a:cs typeface="Arial" charset="0"/>
              </a:rPr>
              <a:t>La  tasa de ocupación hotelera en promedio de Quito es menor a las de Guayaquil, Manta y Cuenca. Sin embargo comparado con la región se encuentra en el promedio.</a:t>
            </a:r>
            <a:endParaRPr lang="es-ES" sz="1050" b="1" dirty="0">
              <a:solidFill>
                <a:srgbClr val="002776"/>
              </a:solidFill>
              <a:cs typeface="Arial" charset="0"/>
            </a:endParaRPr>
          </a:p>
        </p:txBody>
      </p:sp>
      <p:sp>
        <p:nvSpPr>
          <p:cNvPr id="20" name="TextBox 19"/>
          <p:cNvSpPr txBox="1"/>
          <p:nvPr/>
        </p:nvSpPr>
        <p:spPr bwMode="auto">
          <a:xfrm>
            <a:off x="889115" y="1939800"/>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b="1" dirty="0" smtClean="0">
                <a:solidFill>
                  <a:srgbClr val="002776"/>
                </a:solidFill>
              </a:rPr>
              <a:t>El principal mercado internacional para Quito es Estados Unidos de América. </a:t>
            </a:r>
          </a:p>
        </p:txBody>
      </p:sp>
      <p:sp>
        <p:nvSpPr>
          <p:cNvPr id="21" name="TextBox 20"/>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pPr algn="just" fontAlgn="auto">
              <a:spcBef>
                <a:spcPts val="0"/>
              </a:spcBef>
              <a:spcAft>
                <a:spcPts val="600"/>
              </a:spcAft>
            </a:pPr>
            <a:r>
              <a:rPr lang="es-ES" sz="1050" b="1" dirty="0" smtClean="0">
                <a:solidFill>
                  <a:srgbClr val="002060"/>
                </a:solidFill>
                <a:latin typeface="Arial"/>
              </a:rPr>
              <a:t>Se observar una tendencia a planear el viaje de forma independiente, según los datos analizados. </a:t>
            </a:r>
            <a:endParaRPr lang="es-ES" sz="1050" b="1" dirty="0">
              <a:solidFill>
                <a:srgbClr val="002060"/>
              </a:solidFill>
              <a:latin typeface="Arial"/>
            </a:endParaRPr>
          </a:p>
        </p:txBody>
      </p:sp>
      <p:sp>
        <p:nvSpPr>
          <p:cNvPr id="24" name="TextBox 23"/>
          <p:cNvSpPr txBox="1"/>
          <p:nvPr/>
        </p:nvSpPr>
        <p:spPr bwMode="auto">
          <a:xfrm>
            <a:off x="885948" y="4750782"/>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b="1" dirty="0" smtClean="0">
                <a:solidFill>
                  <a:srgbClr val="002060"/>
                </a:solidFill>
              </a:rPr>
              <a:t>En el 2013</a:t>
            </a:r>
            <a:r>
              <a:rPr lang="es-ES" sz="1050" b="1" dirty="0">
                <a:solidFill>
                  <a:srgbClr val="002060"/>
                </a:solidFill>
              </a:rPr>
              <a:t>, 2014 y 2015 </a:t>
            </a:r>
            <a:r>
              <a:rPr lang="es-ES" sz="1050" b="1" dirty="0" smtClean="0">
                <a:solidFill>
                  <a:srgbClr val="002060"/>
                </a:solidFill>
              </a:rPr>
              <a:t>se ha visto la mayor evolución de establecimientos registrados al catastro de Quito (TACC 2008-2015 +10.52%)</a:t>
            </a:r>
            <a:endParaRPr lang="es-ES" sz="1050" b="1" dirty="0">
              <a:solidFill>
                <a:srgbClr val="002776"/>
              </a:solidFill>
              <a:cs typeface="Arial" charset="0"/>
            </a:endParaRPr>
          </a:p>
        </p:txBody>
      </p:sp>
      <p:sp>
        <p:nvSpPr>
          <p:cNvPr id="27" name="TextBox 26"/>
          <p:cNvSpPr txBox="1"/>
          <p:nvPr/>
        </p:nvSpPr>
        <p:spPr bwMode="auto">
          <a:xfrm>
            <a:off x="906012" y="5521821"/>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b="1" dirty="0" smtClean="0">
                <a:solidFill>
                  <a:srgbClr val="002776"/>
                </a:solidFill>
                <a:cs typeface="Arial" charset="0"/>
              </a:rPr>
              <a:t>Se detecta una alarmante caída en el nivel de gasto diario y total por visitante en el 2015, llegando a valores inferiores a los registrados desde el 2008. Por otra parte, el lugar mas visitado por los turistas es el centro histórico (67% del total encuestado).</a:t>
            </a:r>
            <a:endParaRPr lang="es-ES" sz="1050" b="1" dirty="0">
              <a:solidFill>
                <a:srgbClr val="002776"/>
              </a:solidFill>
              <a:cs typeface="Arial" charset="0"/>
            </a:endParaRPr>
          </a:p>
        </p:txBody>
      </p:sp>
      <p:sp>
        <p:nvSpPr>
          <p:cNvPr id="28" name="Freeform 30"/>
          <p:cNvSpPr>
            <a:spLocks noEditPoints="1"/>
          </p:cNvSpPr>
          <p:nvPr/>
        </p:nvSpPr>
        <p:spPr bwMode="auto">
          <a:xfrm>
            <a:off x="512405" y="4958509"/>
            <a:ext cx="244185" cy="336108"/>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29" name="Freeform 31"/>
          <p:cNvSpPr>
            <a:spLocks/>
          </p:cNvSpPr>
          <p:nvPr/>
        </p:nvSpPr>
        <p:spPr bwMode="auto">
          <a:xfrm>
            <a:off x="512405" y="5650375"/>
            <a:ext cx="256342" cy="358948"/>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Tree>
    <p:extLst>
      <p:ext uri="{BB962C8B-B14F-4D97-AF65-F5344CB8AC3E}">
        <p14:creationId xmlns:p14="http://schemas.microsoft.com/office/powerpoint/2010/main" val="1462557237"/>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1.6. Modelo </a:t>
            </a:r>
            <a:r>
              <a:rPr lang="es-ES" sz="2800" kern="0" dirty="0">
                <a:solidFill>
                  <a:srgbClr val="FFFFFF"/>
                </a:solidFill>
              </a:rPr>
              <a:t>de gestión de Quito Turismo</a:t>
            </a:r>
          </a:p>
        </p:txBody>
      </p:sp>
    </p:spTree>
    <p:extLst>
      <p:ext uri="{BB962C8B-B14F-4D97-AF65-F5344CB8AC3E}">
        <p14:creationId xmlns:p14="http://schemas.microsoft.com/office/powerpoint/2010/main" val="4134060017"/>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1.6.1 Modelo </a:t>
            </a:r>
            <a:r>
              <a:rPr lang="es-ES" sz="2800" kern="0" dirty="0">
                <a:solidFill>
                  <a:srgbClr val="FFFFFF"/>
                </a:solidFill>
              </a:rPr>
              <a:t>de gestión de Quito </a:t>
            </a:r>
            <a:r>
              <a:rPr lang="es-ES" sz="2800" kern="0" dirty="0" smtClean="0">
                <a:solidFill>
                  <a:srgbClr val="FFFFFF"/>
                </a:solidFill>
              </a:rPr>
              <a:t>Turismo – Plan Q (Fases 0, I y II)</a:t>
            </a:r>
            <a:endParaRPr lang="es-ES" sz="2800" kern="0" dirty="0">
              <a:solidFill>
                <a:srgbClr val="FFFFFF"/>
              </a:solidFill>
            </a:endParaRPr>
          </a:p>
        </p:txBody>
      </p:sp>
    </p:spTree>
    <p:extLst>
      <p:ext uri="{BB962C8B-B14F-4D97-AF65-F5344CB8AC3E}">
        <p14:creationId xmlns:p14="http://schemas.microsoft.com/office/powerpoint/2010/main" val="3844157575"/>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p>
          <a:p>
            <a:pPr fontAlgn="base">
              <a:spcBef>
                <a:spcPct val="0"/>
              </a:spcBef>
              <a:spcAft>
                <a:spcPct val="0"/>
              </a:spcAft>
            </a:pPr>
            <a:r>
              <a:rPr lang="es-ES" sz="2000" b="1" dirty="0" smtClean="0">
                <a:solidFill>
                  <a:srgbClr val="00B0F0"/>
                </a:solidFill>
                <a:cs typeface="Arial" charset="0"/>
              </a:rPr>
              <a:t>Análisis del Plan Q - Fases 0, I y II (2003-2007 / 2008-2012)</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137</a:t>
            </a:fld>
            <a:endParaRPr lang="es-ES" dirty="0">
              <a:solidFill>
                <a:srgbClr val="002776"/>
              </a:solidFill>
            </a:endParaRPr>
          </a:p>
        </p:txBody>
      </p:sp>
      <p:sp>
        <p:nvSpPr>
          <p:cNvPr id="16" name="TextBox 15"/>
          <p:cNvSpPr txBox="1"/>
          <p:nvPr/>
        </p:nvSpPr>
        <p:spPr bwMode="auto">
          <a:xfrm>
            <a:off x="1010093" y="1444003"/>
            <a:ext cx="7833501" cy="1183921"/>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En las siguientes láminas, realizaremos un análisis del Plan Q en sus distintas fases para cada una de sus etapas consecutivas (2003-2007 y 2008-2012), con el objeto de observar en lo posible el nivel de cumplimiento de los macro – proyectos estratégicos definidos en casa fase y las iniciativas que no se concretaron en cada fase.</a:t>
            </a:r>
            <a:endParaRPr lang="es-ES" sz="1400" b="0" dirty="0"/>
          </a:p>
        </p:txBody>
      </p:sp>
      <p:grpSp>
        <p:nvGrpSpPr>
          <p:cNvPr id="17" name="Group 16"/>
          <p:cNvGrpSpPr/>
          <p:nvPr/>
        </p:nvGrpSpPr>
        <p:grpSpPr>
          <a:xfrm>
            <a:off x="369499" y="1142563"/>
            <a:ext cx="9150044" cy="195759"/>
            <a:chOff x="369499" y="1604824"/>
            <a:chExt cx="8388000" cy="107637"/>
          </a:xfrm>
        </p:grpSpPr>
        <p:cxnSp>
          <p:nvCxnSpPr>
            <p:cNvPr id="18"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9"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20" name="Group 19"/>
          <p:cNvGrpSpPr/>
          <p:nvPr/>
        </p:nvGrpSpPr>
        <p:grpSpPr>
          <a:xfrm>
            <a:off x="369499" y="3298787"/>
            <a:ext cx="4439039" cy="195758"/>
            <a:chOff x="369499" y="1592133"/>
            <a:chExt cx="8388000" cy="133018"/>
          </a:xfrm>
        </p:grpSpPr>
        <p:cxnSp>
          <p:nvCxnSpPr>
            <p:cNvPr id="21"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2"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3" name="Group 22"/>
          <p:cNvGrpSpPr/>
          <p:nvPr/>
        </p:nvGrpSpPr>
        <p:grpSpPr>
          <a:xfrm>
            <a:off x="5080504" y="3298799"/>
            <a:ext cx="4439039" cy="195759"/>
            <a:chOff x="369499" y="1592133"/>
            <a:chExt cx="8388000" cy="133018"/>
          </a:xfrm>
        </p:grpSpPr>
        <p:cxnSp>
          <p:nvCxnSpPr>
            <p:cNvPr id="24"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5"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6" name="TextBox 25"/>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Análisis evolutivo de la Corporación Metropolitana de Turismo - CMT hasta su transformación en la actual Empresa Pública Metropolitana de Turismo – Quito Turismo</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Aspectos relevantes rescatados de cada fase del Plan Q 2003-2007</a:t>
            </a:r>
            <a:endParaRPr lang="es-ES" sz="1200" b="1" dirty="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Aspectos relevantes rescatados de cada fase del Plan Q </a:t>
            </a:r>
            <a:r>
              <a:rPr lang="es-ES" sz="1200" b="1" dirty="0" smtClean="0">
                <a:solidFill>
                  <a:srgbClr val="002776"/>
                </a:solidFill>
                <a:cs typeface="Arial" charset="0"/>
              </a:rPr>
              <a:t>2008-2012</a:t>
            </a:r>
          </a:p>
        </p:txBody>
      </p:sp>
      <p:sp>
        <p:nvSpPr>
          <p:cNvPr id="27" name="TextBox 26"/>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Revisión de los documentos proporcionados por Quito Turismo</a:t>
            </a:r>
            <a:endParaRPr lang="es-ES" sz="1200" dirty="0">
              <a:solidFill>
                <a:srgbClr val="002776"/>
              </a:solidFill>
              <a:cs typeface="Arial" charset="0"/>
            </a:endParaRPr>
          </a:p>
        </p:txBody>
      </p:sp>
      <p:sp>
        <p:nvSpPr>
          <p:cNvPr id="29"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1635960700"/>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577064"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evolutivo – </a:t>
            </a:r>
            <a:r>
              <a:rPr lang="es-ES" sz="1600" dirty="0" smtClean="0">
                <a:solidFill>
                  <a:srgbClr val="00B0F0"/>
                </a:solidFill>
                <a:cs typeface="Arial" charset="0"/>
              </a:rPr>
              <a:t>Mecanismos de descentralización, gestión local y planificación del turismo</a:t>
            </a:r>
            <a:endParaRPr lang="es-ES" sz="1100" i="1" dirty="0">
              <a:solidFill>
                <a:srgbClr val="00B0F0"/>
              </a:solidFill>
              <a:cs typeface="Arial" charset="0"/>
            </a:endParaRPr>
          </a:p>
        </p:txBody>
      </p:sp>
      <p:sp>
        <p:nvSpPr>
          <p:cNvPr id="43" name="Slide Number Placeholder 1"/>
          <p:cNvSpPr txBox="1">
            <a:spLocks/>
          </p:cNvSpPr>
          <p:nvPr/>
        </p:nvSpPr>
        <p:spPr>
          <a:xfrm>
            <a:off x="635563" y="6525344"/>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Quito Turismo – Memoria de Sostenibilidad 2013</a:t>
            </a:r>
          </a:p>
          <a:p>
            <a:r>
              <a:rPr lang="es-ES" i="1" dirty="0" smtClean="0">
                <a:solidFill>
                  <a:srgbClr val="002776"/>
                </a:solidFill>
              </a:rPr>
              <a:t>* SIIT: Sistema Integral de Indicadores Turísticos</a:t>
            </a:r>
            <a:endParaRPr lang="es-ES" i="1" dirty="0">
              <a:solidFill>
                <a:srgbClr val="002776"/>
              </a:solidFill>
            </a:endParaRPr>
          </a:p>
        </p:txBody>
      </p:sp>
      <p:grpSp>
        <p:nvGrpSpPr>
          <p:cNvPr id="48" name="Gruppieren 69"/>
          <p:cNvGrpSpPr/>
          <p:nvPr/>
        </p:nvGrpSpPr>
        <p:grpSpPr>
          <a:xfrm>
            <a:off x="2909261" y="1441753"/>
            <a:ext cx="1819029" cy="1963764"/>
            <a:chOff x="-1717809" y="1555747"/>
            <a:chExt cx="2166109" cy="1963764"/>
          </a:xfrm>
        </p:grpSpPr>
        <p:sp>
          <p:nvSpPr>
            <p:cNvPr id="52" name="Text Box 56" descr="© INSCALE GmbH, 26.05.2010&#10;http://www.presentationload.com/"/>
            <p:cNvSpPr txBox="1">
              <a:spLocks noChangeArrowheads="1"/>
            </p:cNvSpPr>
            <p:nvPr/>
          </p:nvSpPr>
          <p:spPr bwMode="gray">
            <a:xfrm>
              <a:off x="-1717809" y="1555752"/>
              <a:ext cx="2140420" cy="1785104"/>
            </a:xfrm>
            <a:prstGeom prst="rect">
              <a:avLst/>
            </a:prstGeom>
            <a:noFill/>
            <a:ln w="9525">
              <a:noFill/>
              <a:miter lim="800000"/>
              <a:headEnd/>
              <a:tailEnd/>
            </a:ln>
            <a:effectLst/>
          </p:spPr>
          <p:txBody>
            <a:bodyPr wrap="square" lIns="90000" tIns="0" rIns="72000">
              <a:spAutoFit/>
            </a:bodyPr>
            <a:lstStyle/>
            <a:p>
              <a:pPr lvl="0" algn="r"/>
              <a:r>
                <a:rPr lang="es-ES" sz="800" b="1" dirty="0" smtClean="0">
                  <a:solidFill>
                    <a:srgbClr val="002776"/>
                  </a:solidFill>
                </a:rPr>
                <a:t>2008</a:t>
              </a:r>
              <a:endParaRPr lang="es-ES" sz="800" b="1" dirty="0">
                <a:solidFill>
                  <a:srgbClr val="002776"/>
                </a:solidFill>
              </a:endParaRPr>
            </a:p>
            <a:p>
              <a:pPr marL="82550" lvl="0" indent="-82550">
                <a:buFont typeface="Arial" panose="020B0604020202020204" pitchFamily="34" charset="0"/>
                <a:buChar char="•"/>
              </a:pPr>
              <a:r>
                <a:rPr lang="es-ES" sz="700" dirty="0"/>
                <a:t>Transferencia de competencias completas de Turismo a Quito Turismo (Registro Turístico, Licenciamiento, regulación, control, gestión y promoción turística)</a:t>
              </a:r>
            </a:p>
            <a:p>
              <a:pPr marL="82550" lvl="0" indent="-82550">
                <a:buFont typeface="Arial" panose="020B0604020202020204" pitchFamily="34" charset="0"/>
                <a:buChar char="•"/>
              </a:pPr>
              <a:r>
                <a:rPr lang="es-ES" sz="700" dirty="0"/>
                <a:t>Gestión y Administración del Centro de Convenciones Eugenio Espejo</a:t>
              </a:r>
            </a:p>
            <a:p>
              <a:pPr marL="82550" lvl="0" indent="-82550">
                <a:buFont typeface="Arial" panose="020B0604020202020204" pitchFamily="34" charset="0"/>
                <a:buChar char="•"/>
              </a:pPr>
              <a:r>
                <a:rPr lang="es-ES" sz="700" dirty="0"/>
                <a:t>Creación de la Ordenanza 256 se crea la tasa por facilidades turísticas que permite generar recursos para la promoción y desarrollo del turismo en la ciudad de Quito. </a:t>
              </a:r>
            </a:p>
            <a:p>
              <a:pPr marL="82550" lvl="0" indent="-82550">
                <a:buFont typeface="Arial" panose="020B0604020202020204" pitchFamily="34" charset="0"/>
                <a:buChar char="•"/>
              </a:pPr>
              <a:r>
                <a:rPr lang="es-ES" sz="700" dirty="0"/>
                <a:t>Diseño del nuevo plan estratégico de la ciudad de Quito Plan Q segunda fase (2008 – 2013)</a:t>
              </a:r>
            </a:p>
          </p:txBody>
        </p:sp>
        <p:sp>
          <p:nvSpPr>
            <p:cNvPr id="51" name="Line 55" descr="© INSCALE GmbH, 26.05.2010&#10;http://www.presentationload.com/"/>
            <p:cNvSpPr>
              <a:spLocks noChangeShapeType="1"/>
            </p:cNvSpPr>
            <p:nvPr/>
          </p:nvSpPr>
          <p:spPr bwMode="gray">
            <a:xfrm flipV="1">
              <a:off x="448300" y="1555747"/>
              <a:ext cx="0" cy="1963764"/>
            </a:xfrm>
            <a:prstGeom prst="line">
              <a:avLst/>
            </a:prstGeom>
            <a:noFill/>
            <a:ln w="19050">
              <a:solidFill>
                <a:srgbClr val="B2B2B2"/>
              </a:solidFill>
              <a:prstDash val="sysDot"/>
              <a:round/>
              <a:headEnd/>
              <a:tailEnd/>
            </a:ln>
            <a:effectLst/>
          </p:spPr>
          <p:txBody>
            <a:bodyPr/>
            <a:lstStyle/>
            <a:p>
              <a:pPr defTabSz="914400">
                <a:spcAft>
                  <a:spcPts val="300"/>
                </a:spcAft>
              </a:pPr>
              <a:endParaRPr lang="es-ES" sz="1600" dirty="0">
                <a:solidFill>
                  <a:srgbClr val="002060"/>
                </a:solidFill>
                <a:latin typeface="Arial  "/>
                <a:cs typeface="Calibri" pitchFamily="34" charset="0"/>
              </a:endParaRPr>
            </a:p>
          </p:txBody>
        </p:sp>
      </p:grpSp>
      <p:grpSp>
        <p:nvGrpSpPr>
          <p:cNvPr id="53" name="Group 52"/>
          <p:cNvGrpSpPr/>
          <p:nvPr/>
        </p:nvGrpSpPr>
        <p:grpSpPr>
          <a:xfrm>
            <a:off x="766772" y="1325660"/>
            <a:ext cx="2248829" cy="1936364"/>
            <a:chOff x="1126362" y="1422806"/>
            <a:chExt cx="2836701" cy="1936364"/>
          </a:xfrm>
        </p:grpSpPr>
        <p:sp>
          <p:nvSpPr>
            <p:cNvPr id="54" name="Line 55" descr="© INSCALE GmbH, 26.05.2010&#10;http://www.presentationload.com/"/>
            <p:cNvSpPr>
              <a:spLocks noChangeShapeType="1"/>
            </p:cNvSpPr>
            <p:nvPr/>
          </p:nvSpPr>
          <p:spPr bwMode="gray">
            <a:xfrm flipV="1">
              <a:off x="1126365" y="1422806"/>
              <a:ext cx="0" cy="1936364"/>
            </a:xfrm>
            <a:prstGeom prst="line">
              <a:avLst/>
            </a:prstGeom>
            <a:noFill/>
            <a:ln w="19050">
              <a:solidFill>
                <a:srgbClr val="B2B2B2"/>
              </a:solidFill>
              <a:prstDash val="sysDot"/>
              <a:round/>
              <a:headEnd/>
              <a:tailEnd/>
            </a:ln>
            <a:effectLst/>
          </p:spPr>
          <p:txBody>
            <a:bodyPr/>
            <a:lstStyle/>
            <a:p>
              <a:pPr defTabSz="914400"/>
              <a:endParaRPr lang="es-ES" sz="1600" dirty="0">
                <a:solidFill>
                  <a:prstClr val="black"/>
                </a:solidFill>
                <a:latin typeface="Arial  "/>
                <a:cs typeface="Calibri" pitchFamily="34" charset="0"/>
              </a:endParaRPr>
            </a:p>
          </p:txBody>
        </p:sp>
        <p:sp>
          <p:nvSpPr>
            <p:cNvPr id="55" name="Text Box 56" descr="© INSCALE GmbH, 26.05.2010&#10;http://www.presentationload.com/"/>
            <p:cNvSpPr txBox="1">
              <a:spLocks noChangeArrowheads="1"/>
            </p:cNvSpPr>
            <p:nvPr/>
          </p:nvSpPr>
          <p:spPr bwMode="gray">
            <a:xfrm>
              <a:off x="1126362" y="1422806"/>
              <a:ext cx="2836701" cy="1892826"/>
            </a:xfrm>
            <a:prstGeom prst="rect">
              <a:avLst/>
            </a:prstGeom>
            <a:noFill/>
            <a:ln w="9525">
              <a:noFill/>
              <a:miter lim="800000"/>
              <a:headEnd/>
              <a:tailEnd/>
            </a:ln>
            <a:effectLst/>
          </p:spPr>
          <p:txBody>
            <a:bodyPr wrap="square" lIns="90000" tIns="0" rIns="72000">
              <a:spAutoFit/>
            </a:bodyPr>
            <a:lstStyle/>
            <a:p>
              <a:pPr lvl="0"/>
              <a:r>
                <a:rPr lang="es-ES" sz="800" b="1" dirty="0" smtClean="0"/>
                <a:t>2001</a:t>
              </a:r>
            </a:p>
            <a:p>
              <a:pPr marL="82550" lvl="0" indent="-82550">
                <a:buFont typeface="Arial" panose="020B0604020202020204" pitchFamily="34" charset="0"/>
                <a:buChar char="•"/>
              </a:pPr>
              <a:r>
                <a:rPr lang="es-ES" sz="700" dirty="0" smtClean="0"/>
                <a:t>Por </a:t>
              </a:r>
              <a:r>
                <a:rPr lang="es-ES" sz="700" dirty="0"/>
                <a:t>medio de la Ley de Descentralización, el Ministerio de Turismo traslada en un primer momento las competencias relacionadas con el turismo al Municipio del Distrito Metropolitano de Quito (licenciamiento turístico, promoción y desarrollo)</a:t>
              </a:r>
            </a:p>
            <a:p>
              <a:pPr marL="82550" lvl="0" indent="-82550">
                <a:buFont typeface="Arial" panose="020B0604020202020204" pitchFamily="34" charset="0"/>
                <a:buChar char="•"/>
              </a:pPr>
              <a:r>
                <a:rPr lang="es-ES" sz="700" dirty="0"/>
                <a:t>El Municipio con el fin de ejecutar las competencias descentralizadas en turismo, crea mediante ordenanza la Corporación Metropolitana de Turismo “Quito Turismo”, entidad privada sin fines de lucre adscrita al Municipio e integrada en su directorio por representantes tanto públicos (Ministerio de Turismo, Municipio de Quito), así como representantes del sector privado y académico (cámaras de turismo, gremios, universidades, etc</a:t>
              </a:r>
              <a:r>
                <a:rPr lang="es-ES" sz="700" dirty="0" smtClean="0"/>
                <a:t>.).</a:t>
              </a:r>
              <a:endParaRPr lang="es-ES" sz="700" dirty="0"/>
            </a:p>
          </p:txBody>
        </p:sp>
      </p:grpSp>
      <p:sp>
        <p:nvSpPr>
          <p:cNvPr id="79" name="Richtungspfeil 38"/>
          <p:cNvSpPr/>
          <p:nvPr/>
        </p:nvSpPr>
        <p:spPr bwMode="auto">
          <a:xfrm>
            <a:off x="5668738" y="3201183"/>
            <a:ext cx="3698772" cy="331036"/>
          </a:xfrm>
          <a:prstGeom prst="homePlate">
            <a:avLst/>
          </a:prstGeom>
          <a:solidFill>
            <a:schemeClr val="accent3"/>
          </a:solidFill>
          <a:ln w="12700">
            <a:solidFill>
              <a:srgbClr val="C0C0C0"/>
            </a:solidFill>
            <a:miter lim="800000"/>
            <a:headEnd/>
            <a:tailEnd/>
          </a:ln>
          <a:effectLst>
            <a:outerShdw blurRad="127000" dist="63500" dir="2700000" algn="tl" rotWithShape="0">
              <a:prstClr val="black">
                <a:alpha val="40000"/>
              </a:prstClr>
            </a:outerShdw>
          </a:effectLst>
        </p:spPr>
        <p:txBody>
          <a:bodyPr lIns="0" tIns="28800" rIns="0" bIns="0" anchor="t" anchorCtr="0"/>
          <a:lstStyle/>
          <a:p>
            <a:pPr algn="ctr" defTabSz="914400">
              <a:spcAft>
                <a:spcPts val="600"/>
              </a:spcAft>
            </a:pPr>
            <a:r>
              <a:rPr lang="es-ES" sz="1000" b="1" noProof="1" smtClean="0">
                <a:solidFill>
                  <a:srgbClr val="FFFFFF"/>
                </a:solidFill>
                <a:latin typeface="Arial  "/>
              </a:rPr>
              <a:t>Empresa Pública Metropolitana (2010-Actualidad) </a:t>
            </a:r>
            <a:endParaRPr lang="es-ES" sz="1000" b="1" noProof="1">
              <a:solidFill>
                <a:srgbClr val="FFFFFF"/>
              </a:solidFill>
              <a:latin typeface="Arial  "/>
            </a:endParaRPr>
          </a:p>
        </p:txBody>
      </p:sp>
      <p:sp>
        <p:nvSpPr>
          <p:cNvPr id="63" name="Richtungspfeil 38"/>
          <p:cNvSpPr/>
          <p:nvPr/>
        </p:nvSpPr>
        <p:spPr bwMode="auto">
          <a:xfrm>
            <a:off x="767255" y="3201184"/>
            <a:ext cx="4186195" cy="331036"/>
          </a:xfrm>
          <a:prstGeom prst="homePlate">
            <a:avLst/>
          </a:prstGeom>
          <a:solidFill>
            <a:schemeClr val="accent3"/>
          </a:solidFill>
          <a:ln w="12700">
            <a:solidFill>
              <a:srgbClr val="C0C0C0"/>
            </a:solidFill>
            <a:miter lim="800000"/>
            <a:headEnd/>
            <a:tailEnd/>
          </a:ln>
          <a:effectLst>
            <a:outerShdw blurRad="127000" dist="63500" dir="2700000" algn="tl" rotWithShape="0">
              <a:prstClr val="black">
                <a:alpha val="40000"/>
              </a:prstClr>
            </a:outerShdw>
          </a:effectLst>
        </p:spPr>
        <p:txBody>
          <a:bodyPr lIns="0" tIns="28800" rIns="0" bIns="0" anchor="t" anchorCtr="0"/>
          <a:lstStyle/>
          <a:p>
            <a:pPr algn="ctr" defTabSz="914400">
              <a:spcAft>
                <a:spcPts val="600"/>
              </a:spcAft>
            </a:pPr>
            <a:r>
              <a:rPr lang="es-ES" sz="1000" b="1" noProof="1" smtClean="0">
                <a:solidFill>
                  <a:srgbClr val="FFFFFF"/>
                </a:solidFill>
                <a:latin typeface="Arial  "/>
              </a:rPr>
              <a:t>Corporación Metropolitana de Turismo (2001-08) </a:t>
            </a:r>
            <a:endParaRPr lang="es-ES" sz="1000" b="1" noProof="1">
              <a:solidFill>
                <a:srgbClr val="FFFFFF"/>
              </a:solidFill>
              <a:latin typeface="Arial  "/>
            </a:endParaRPr>
          </a:p>
        </p:txBody>
      </p:sp>
      <p:grpSp>
        <p:nvGrpSpPr>
          <p:cNvPr id="64" name="Gruppieren 37"/>
          <p:cNvGrpSpPr/>
          <p:nvPr/>
        </p:nvGrpSpPr>
        <p:grpSpPr>
          <a:xfrm>
            <a:off x="423297" y="3394967"/>
            <a:ext cx="9219804" cy="673854"/>
            <a:chOff x="323850" y="3478957"/>
            <a:chExt cx="8510588" cy="855616"/>
          </a:xfrm>
        </p:grpSpPr>
        <p:sp>
          <p:nvSpPr>
            <p:cNvPr id="74" name="Richtungspfeil 46"/>
            <p:cNvSpPr/>
            <p:nvPr/>
          </p:nvSpPr>
          <p:spPr bwMode="auto">
            <a:xfrm>
              <a:off x="4172770" y="3756496"/>
              <a:ext cx="2326412" cy="578077"/>
            </a:xfrm>
            <a:prstGeom prst="homePlate">
              <a:avLst/>
            </a:prstGeom>
            <a:solidFill>
              <a:schemeClr val="bg1">
                <a:lumMod val="50000"/>
              </a:schemeClr>
            </a:solidFill>
            <a:ln w="19050">
              <a:solidFill>
                <a:srgbClr val="C0C0C0"/>
              </a:solidFill>
              <a:miter lim="800000"/>
              <a:headEnd/>
              <a:tailEnd/>
            </a:ln>
            <a:effectLst/>
          </p:spPr>
          <p:txBody>
            <a:bodyPr wrap="none" bIns="28800" anchor="b" anchorCtr="0"/>
            <a:lstStyle/>
            <a:p>
              <a:pPr algn="ctr" defTabSz="801688"/>
              <a:r>
                <a:rPr lang="es-ES" sz="1000" b="1" noProof="1" smtClean="0">
                  <a:solidFill>
                    <a:srgbClr val="EAEAEA"/>
                  </a:solidFill>
                  <a:latin typeface="Arial  "/>
                </a:rPr>
                <a:t>Plan Q fase II (2008-12)</a:t>
              </a:r>
              <a:endParaRPr lang="es-ES" sz="1000" b="1" noProof="1">
                <a:solidFill>
                  <a:srgbClr val="EAEAEA"/>
                </a:solidFill>
                <a:latin typeface="Arial  "/>
              </a:endParaRPr>
            </a:p>
          </p:txBody>
        </p:sp>
        <p:sp>
          <p:nvSpPr>
            <p:cNvPr id="65" name="Richtungspfeil 46"/>
            <p:cNvSpPr/>
            <p:nvPr/>
          </p:nvSpPr>
          <p:spPr bwMode="auto">
            <a:xfrm>
              <a:off x="1529651" y="3756496"/>
              <a:ext cx="2768039" cy="578077"/>
            </a:xfrm>
            <a:prstGeom prst="homePlate">
              <a:avLst/>
            </a:prstGeom>
            <a:solidFill>
              <a:schemeClr val="bg1">
                <a:lumMod val="50000"/>
              </a:schemeClr>
            </a:solidFill>
            <a:ln w="19050">
              <a:solidFill>
                <a:srgbClr val="C0C0C0"/>
              </a:solidFill>
              <a:miter lim="800000"/>
              <a:headEnd/>
              <a:tailEnd/>
            </a:ln>
            <a:effectLst/>
          </p:spPr>
          <p:txBody>
            <a:bodyPr wrap="none" bIns="28800" anchor="b" anchorCtr="0"/>
            <a:lstStyle/>
            <a:p>
              <a:pPr algn="ctr" defTabSz="801688"/>
              <a:r>
                <a:rPr lang="es-ES" sz="1000" b="1" noProof="1" smtClean="0">
                  <a:solidFill>
                    <a:srgbClr val="EAEAEA"/>
                  </a:solidFill>
                  <a:latin typeface="Arial  "/>
                </a:rPr>
                <a:t>Implementación Plan Q fase I (2003-08)</a:t>
              </a:r>
            </a:p>
            <a:p>
              <a:pPr algn="ctr" defTabSz="801688"/>
              <a:r>
                <a:rPr lang="es-ES" sz="1000" b="1" noProof="1" smtClean="0">
                  <a:solidFill>
                    <a:srgbClr val="EAEAEA"/>
                  </a:solidFill>
                  <a:latin typeface="Arial  "/>
                </a:rPr>
                <a:t>Implemnetación SIIT*</a:t>
              </a:r>
              <a:endParaRPr lang="es-ES" sz="1000" b="1" noProof="1">
                <a:solidFill>
                  <a:srgbClr val="EAEAEA"/>
                </a:solidFill>
                <a:latin typeface="Arial  "/>
              </a:endParaRPr>
            </a:p>
          </p:txBody>
        </p:sp>
        <p:sp>
          <p:nvSpPr>
            <p:cNvPr id="67" name="Richtungspfeil 65"/>
            <p:cNvSpPr/>
            <p:nvPr/>
          </p:nvSpPr>
          <p:spPr bwMode="auto">
            <a:xfrm>
              <a:off x="323850" y="3478957"/>
              <a:ext cx="8510588" cy="401778"/>
            </a:xfrm>
            <a:prstGeom prst="homePlate">
              <a:avLst/>
            </a:prstGeom>
            <a:gradFill>
              <a:gsLst>
                <a:gs pos="0">
                  <a:srgbClr val="FFFFFF"/>
                </a:gs>
                <a:gs pos="100000">
                  <a:srgbClr val="D7D7D7"/>
                </a:gs>
              </a:gsLst>
              <a:lin ang="5400000" scaled="0"/>
            </a:gradFill>
            <a:ln w="12700">
              <a:solidFill>
                <a:srgbClr val="C0C0C0"/>
              </a:solidFill>
              <a:miter lim="800000"/>
              <a:headEnd/>
              <a:tailEnd/>
            </a:ln>
            <a:effectLst/>
          </p:spPr>
          <p:txBody>
            <a:bodyPr lIns="0" tIns="0" rIns="0" bIns="0" anchor="ctr" anchorCtr="0"/>
            <a:lstStyle/>
            <a:p>
              <a:pPr marL="88900" indent="-88900" algn="ctr" defTabSz="914400">
                <a:spcAft>
                  <a:spcPts val="600"/>
                </a:spcAft>
                <a:buClr>
                  <a:prstClr val="white">
                    <a:lumMod val="50000"/>
                  </a:prstClr>
                </a:buClr>
                <a:buSzPct val="80000"/>
                <a:tabLst>
                  <a:tab pos="1076325" algn="r"/>
                  <a:tab pos="1792288" algn="r"/>
                  <a:tab pos="2509838" algn="r"/>
                  <a:tab pos="3227388" algn="r"/>
                  <a:tab pos="3944938" algn="r"/>
                  <a:tab pos="4660900" algn="r"/>
                  <a:tab pos="5378450" algn="r"/>
                  <a:tab pos="5648325" algn="l"/>
                  <a:tab pos="6364288" algn="l"/>
                  <a:tab pos="7081838" algn="l"/>
                </a:tabLst>
              </a:pPr>
              <a:endParaRPr lang="es-ES" sz="1600" b="1" noProof="1">
                <a:solidFill>
                  <a:srgbClr val="808080"/>
                </a:solidFill>
                <a:effectLst>
                  <a:innerShdw blurRad="63500" dist="50800" dir="13500000">
                    <a:prstClr val="black">
                      <a:alpha val="50000"/>
                    </a:prstClr>
                  </a:innerShdw>
                </a:effectLst>
                <a:latin typeface="Arial  "/>
              </a:endParaRPr>
            </a:p>
          </p:txBody>
        </p:sp>
      </p:grpSp>
      <p:graphicFrame>
        <p:nvGraphicFramePr>
          <p:cNvPr id="68" name="Table 67"/>
          <p:cNvGraphicFramePr>
            <a:graphicFrameLocks noGrp="1"/>
          </p:cNvGraphicFramePr>
          <p:nvPr>
            <p:extLst/>
          </p:nvPr>
        </p:nvGraphicFramePr>
        <p:xfrm>
          <a:off x="591168" y="3405518"/>
          <a:ext cx="8754768" cy="370840"/>
        </p:xfrm>
        <a:graphic>
          <a:graphicData uri="http://schemas.openxmlformats.org/drawingml/2006/table">
            <a:tbl>
              <a:tblPr firstRow="1" bandRow="1">
                <a:tableStyleId>{5C22544A-7EE6-4342-B048-85BDC9FD1C3A}</a:tableStyleId>
              </a:tblPr>
              <a:tblGrid>
                <a:gridCol w="547173"/>
                <a:gridCol w="547173"/>
                <a:gridCol w="547173"/>
                <a:gridCol w="547173"/>
                <a:gridCol w="547173"/>
                <a:gridCol w="547173"/>
                <a:gridCol w="547173"/>
                <a:gridCol w="547173"/>
                <a:gridCol w="547173"/>
                <a:gridCol w="547173"/>
                <a:gridCol w="547173"/>
                <a:gridCol w="547173"/>
                <a:gridCol w="547173"/>
                <a:gridCol w="547173"/>
                <a:gridCol w="547173"/>
                <a:gridCol w="547173"/>
              </a:tblGrid>
              <a:tr h="370840">
                <a:tc>
                  <a:txBody>
                    <a:bodyPr/>
                    <a:lstStyle/>
                    <a:p>
                      <a:r>
                        <a:rPr lang="es-ES" sz="1400" dirty="0" smtClean="0">
                          <a:solidFill>
                            <a:schemeClr val="bg1">
                              <a:lumMod val="50000"/>
                            </a:schemeClr>
                          </a:solidFill>
                        </a:rPr>
                        <a:t>2001</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2002</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2003</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2004</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2005</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2006</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2007</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2008</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2009</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2010</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2011</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2012</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2013</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2014</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2015</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c>
                  <a:txBody>
                    <a:bodyPr/>
                    <a:lstStyle/>
                    <a:p>
                      <a:r>
                        <a:rPr lang="es-ES" sz="1400" dirty="0" smtClean="0">
                          <a:solidFill>
                            <a:schemeClr val="bg1">
                              <a:lumMod val="50000"/>
                            </a:schemeClr>
                          </a:solidFill>
                        </a:rPr>
                        <a:t>2016</a:t>
                      </a:r>
                      <a:endParaRPr lang="es-ES" sz="1400" dirty="0">
                        <a:solidFill>
                          <a:schemeClr val="bg1">
                            <a:lumMod val="50000"/>
                          </a:schemeClr>
                        </a:solidFill>
                      </a:endParaRPr>
                    </a:p>
                  </a:txBody>
                  <a:tcPr marL="36000" marR="36000" marT="36000" marB="3600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noFill/>
                  </a:tcPr>
                </a:tc>
              </a:tr>
            </a:tbl>
          </a:graphicData>
        </a:graphic>
      </p:graphicFrame>
      <p:grpSp>
        <p:nvGrpSpPr>
          <p:cNvPr id="69" name="Gruppieren 66"/>
          <p:cNvGrpSpPr/>
          <p:nvPr/>
        </p:nvGrpSpPr>
        <p:grpSpPr>
          <a:xfrm>
            <a:off x="272480" y="3613547"/>
            <a:ext cx="1515062" cy="2629012"/>
            <a:chOff x="-1352398" y="1546447"/>
            <a:chExt cx="1804143" cy="2629012"/>
          </a:xfrm>
        </p:grpSpPr>
        <p:sp>
          <p:nvSpPr>
            <p:cNvPr id="70" name="Line 55" descr="© INSCALE GmbH, 26.05.2010&#10;http://www.presentationload.com/"/>
            <p:cNvSpPr>
              <a:spLocks noChangeShapeType="1"/>
            </p:cNvSpPr>
            <p:nvPr/>
          </p:nvSpPr>
          <p:spPr bwMode="gray">
            <a:xfrm flipV="1">
              <a:off x="448300" y="1546447"/>
              <a:ext cx="0" cy="2629012"/>
            </a:xfrm>
            <a:prstGeom prst="line">
              <a:avLst/>
            </a:prstGeom>
            <a:noFill/>
            <a:ln w="19050">
              <a:solidFill>
                <a:srgbClr val="B2B2B2"/>
              </a:solidFill>
              <a:prstDash val="sysDot"/>
              <a:round/>
              <a:headEnd/>
              <a:tailEnd/>
            </a:ln>
            <a:effectLst/>
          </p:spPr>
          <p:txBody>
            <a:bodyPr/>
            <a:lstStyle/>
            <a:p>
              <a:pPr defTabSz="914400">
                <a:spcAft>
                  <a:spcPts val="300"/>
                </a:spcAft>
              </a:pPr>
              <a:endParaRPr lang="es-ES" sz="1600" dirty="0">
                <a:solidFill>
                  <a:srgbClr val="002060"/>
                </a:solidFill>
                <a:latin typeface="Arial  "/>
                <a:cs typeface="Calibri" pitchFamily="34" charset="0"/>
              </a:endParaRPr>
            </a:p>
          </p:txBody>
        </p:sp>
        <p:sp>
          <p:nvSpPr>
            <p:cNvPr id="71" name="Text Box 56" descr="© INSCALE GmbH, 26.05.2010&#10;http://www.presentationload.com/"/>
            <p:cNvSpPr txBox="1">
              <a:spLocks noChangeArrowheads="1"/>
            </p:cNvSpPr>
            <p:nvPr/>
          </p:nvSpPr>
          <p:spPr bwMode="gray">
            <a:xfrm>
              <a:off x="-1352398" y="2000182"/>
              <a:ext cx="1804143" cy="2108269"/>
            </a:xfrm>
            <a:prstGeom prst="rect">
              <a:avLst/>
            </a:prstGeom>
            <a:noFill/>
            <a:ln w="9525">
              <a:noFill/>
              <a:miter lim="800000"/>
              <a:headEnd/>
              <a:tailEnd/>
            </a:ln>
            <a:effectLst/>
          </p:spPr>
          <p:txBody>
            <a:bodyPr wrap="square" lIns="90000" tIns="0" rIns="72000">
              <a:spAutoFit/>
            </a:bodyPr>
            <a:lstStyle/>
            <a:p>
              <a:pPr algn="r"/>
              <a:r>
                <a:rPr lang="es-ES" sz="800" b="1" dirty="0" smtClean="0"/>
                <a:t>2003</a:t>
              </a:r>
            </a:p>
            <a:p>
              <a:pPr marL="82550" indent="-82550">
                <a:buFont typeface="Arial" panose="020B0604020202020204" pitchFamily="34" charset="0"/>
                <a:buChar char="•"/>
              </a:pPr>
              <a:r>
                <a:rPr lang="es-ES" sz="700" dirty="0" smtClean="0"/>
                <a:t>Con </a:t>
              </a:r>
              <a:r>
                <a:rPr lang="es-ES" sz="700" dirty="0"/>
                <a:t>la coordinación de “Quito Turismo” y un equipo consultor internacional, se diseña y se lanza el Primer Plan de Marketing Turístico de la ciudad de Quito “Plan Q”, encaminado a promocionar de manera estructurada, el destino turístico y los productos más relevantes de la ciudad</a:t>
              </a:r>
            </a:p>
            <a:p>
              <a:pPr marL="82550" indent="-82550">
                <a:buFont typeface="Arial" panose="020B0604020202020204" pitchFamily="34" charset="0"/>
                <a:buChar char="•"/>
              </a:pPr>
              <a:r>
                <a:rPr lang="es-ES" sz="700" dirty="0"/>
                <a:t>Como parte del “Plan Q”, por primera vez, en la ciudad de Quito, se diseña y desarrolla la primera marca turística de la ciudad, la cual es integrada por el logo (el colibrí y el sol de 8 puntas) y su mensaje permanente “Toca el cielo</a:t>
              </a:r>
              <a:r>
                <a:rPr lang="es-ES" sz="700" dirty="0" smtClean="0"/>
                <a:t>”.</a:t>
              </a:r>
              <a:endParaRPr lang="es-ES" sz="700" dirty="0"/>
            </a:p>
          </p:txBody>
        </p:sp>
      </p:grpSp>
      <p:sp>
        <p:nvSpPr>
          <p:cNvPr id="72" name="Content Placeholder 5"/>
          <p:cNvSpPr txBox="1">
            <a:spLocks/>
          </p:cNvSpPr>
          <p:nvPr/>
        </p:nvSpPr>
        <p:spPr bwMode="auto">
          <a:xfrm>
            <a:off x="362559" y="1067908"/>
            <a:ext cx="9198953" cy="25038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200" b="1" u="sng" dirty="0" smtClean="0">
                <a:solidFill>
                  <a:srgbClr val="002060"/>
                </a:solidFill>
              </a:rPr>
              <a:t>Evolución del modelo de gestión de Quito Turismo (2001-2016)</a:t>
            </a:r>
            <a:endParaRPr lang="es-ES" sz="1200" b="1" u="sng"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138</a:t>
            </a:fld>
            <a:endParaRPr lang="es-ES" dirty="0">
              <a:solidFill>
                <a:srgbClr val="002776"/>
              </a:solidFill>
            </a:endParaRPr>
          </a:p>
        </p:txBody>
      </p:sp>
      <p:grpSp>
        <p:nvGrpSpPr>
          <p:cNvPr id="40" name="Gruppieren 66"/>
          <p:cNvGrpSpPr/>
          <p:nvPr/>
        </p:nvGrpSpPr>
        <p:grpSpPr>
          <a:xfrm>
            <a:off x="1960551" y="4067282"/>
            <a:ext cx="1880894" cy="2390558"/>
            <a:chOff x="448300" y="2000901"/>
            <a:chExt cx="2239778" cy="2390558"/>
          </a:xfrm>
        </p:grpSpPr>
        <p:sp>
          <p:nvSpPr>
            <p:cNvPr id="41" name="Line 55" descr="© INSCALE GmbH, 26.05.2010&#10;http://www.presentationload.com/"/>
            <p:cNvSpPr>
              <a:spLocks noChangeShapeType="1"/>
            </p:cNvSpPr>
            <p:nvPr/>
          </p:nvSpPr>
          <p:spPr bwMode="gray">
            <a:xfrm flipV="1">
              <a:off x="448300" y="2000901"/>
              <a:ext cx="0" cy="2390558"/>
            </a:xfrm>
            <a:prstGeom prst="line">
              <a:avLst/>
            </a:prstGeom>
            <a:noFill/>
            <a:ln w="19050">
              <a:solidFill>
                <a:srgbClr val="B2B2B2"/>
              </a:solidFill>
              <a:prstDash val="sysDot"/>
              <a:round/>
              <a:headEnd/>
              <a:tailEnd/>
            </a:ln>
            <a:effectLst/>
          </p:spPr>
          <p:txBody>
            <a:bodyPr/>
            <a:lstStyle/>
            <a:p>
              <a:pPr defTabSz="914400">
                <a:spcAft>
                  <a:spcPts val="300"/>
                </a:spcAft>
              </a:pPr>
              <a:endParaRPr lang="es-ES" sz="1600" dirty="0">
                <a:solidFill>
                  <a:srgbClr val="002060"/>
                </a:solidFill>
                <a:latin typeface="Arial  "/>
                <a:cs typeface="Calibri" pitchFamily="34" charset="0"/>
              </a:endParaRPr>
            </a:p>
          </p:txBody>
        </p:sp>
        <p:sp>
          <p:nvSpPr>
            <p:cNvPr id="44" name="Text Box 56" descr="© INSCALE GmbH, 26.05.2010&#10;http://www.presentationload.com/"/>
            <p:cNvSpPr txBox="1">
              <a:spLocks noChangeArrowheads="1"/>
            </p:cNvSpPr>
            <p:nvPr/>
          </p:nvSpPr>
          <p:spPr bwMode="gray">
            <a:xfrm>
              <a:off x="448300" y="2059259"/>
              <a:ext cx="2239778" cy="2108269"/>
            </a:xfrm>
            <a:prstGeom prst="rect">
              <a:avLst/>
            </a:prstGeom>
            <a:noFill/>
            <a:ln w="9525">
              <a:noFill/>
              <a:miter lim="800000"/>
              <a:headEnd/>
              <a:tailEnd/>
            </a:ln>
            <a:effectLst/>
          </p:spPr>
          <p:txBody>
            <a:bodyPr wrap="square" lIns="90000" tIns="0" rIns="72000">
              <a:spAutoFit/>
            </a:bodyPr>
            <a:lstStyle/>
            <a:p>
              <a:r>
                <a:rPr lang="es-ES" sz="800" b="1" dirty="0" smtClean="0"/>
                <a:t>2003-2007</a:t>
              </a:r>
              <a:endParaRPr lang="es-ES" sz="800" b="1" dirty="0"/>
            </a:p>
            <a:p>
              <a:pPr marL="82550" lvl="0" indent="-82550">
                <a:buFont typeface="Arial" panose="020B0604020202020204" pitchFamily="34" charset="0"/>
                <a:buChar char="•"/>
              </a:pPr>
              <a:r>
                <a:rPr lang="es-ES" sz="700" dirty="0"/>
                <a:t>La Corporación Metropolitana de Turismo ejecuta las acciones contenidas en la plan Q:</a:t>
              </a:r>
            </a:p>
            <a:p>
              <a:pPr marL="82550" lvl="0" indent="-82550">
                <a:buFont typeface="Arial" panose="020B0604020202020204" pitchFamily="34" charset="0"/>
                <a:buChar char="•"/>
              </a:pPr>
              <a:r>
                <a:rPr lang="es-ES" sz="700" dirty="0"/>
                <a:t>Realización de los primeros viajes de prensa y familiarización a nivel internacional</a:t>
              </a:r>
            </a:p>
            <a:p>
              <a:pPr marL="82550" lvl="0" indent="-82550">
                <a:buFont typeface="Arial" panose="020B0604020202020204" pitchFamily="34" charset="0"/>
                <a:buChar char="•"/>
              </a:pPr>
              <a:r>
                <a:rPr lang="es-ES" sz="700" dirty="0"/>
                <a:t>Participación como ciudad de Quito en las primeras ferias internacionales de turismo, </a:t>
              </a:r>
            </a:p>
            <a:p>
              <a:pPr marL="82550" lvl="0" indent="-82550">
                <a:buFont typeface="Arial" panose="020B0604020202020204" pitchFamily="34" charset="0"/>
                <a:buChar char="•"/>
              </a:pPr>
              <a:r>
                <a:rPr lang="es-ES" sz="700" dirty="0"/>
                <a:t>Implementación de las oficinas de información turística</a:t>
              </a:r>
            </a:p>
            <a:p>
              <a:pPr marL="82550" lvl="0" indent="-82550">
                <a:buFont typeface="Arial" panose="020B0604020202020204" pitchFamily="34" charset="0"/>
                <a:buChar char="•"/>
              </a:pPr>
              <a:r>
                <a:rPr lang="es-ES" sz="700" dirty="0"/>
                <a:t>Inauguración de la tienda el Quinde “El almacén de la ciudad”</a:t>
              </a:r>
            </a:p>
            <a:p>
              <a:pPr marL="82550" lvl="0" indent="-82550">
                <a:buFont typeface="Arial" panose="020B0604020202020204" pitchFamily="34" charset="0"/>
                <a:buChar char="•"/>
              </a:pPr>
              <a:r>
                <a:rPr lang="es-ES" sz="700" dirty="0"/>
                <a:t>Implementación sistema de señalización turística.</a:t>
              </a:r>
            </a:p>
            <a:p>
              <a:pPr marL="82550" lvl="0" indent="-82550">
                <a:buFont typeface="Arial" panose="020B0604020202020204" pitchFamily="34" charset="0"/>
                <a:buChar char="•"/>
              </a:pPr>
              <a:r>
                <a:rPr lang="es-ES" sz="700" dirty="0"/>
                <a:t>Desarrollo implementa el Sistema Integral de Indicadores Turísticos SIIT (estadísticas hoteleras)</a:t>
              </a:r>
            </a:p>
          </p:txBody>
        </p:sp>
      </p:grpSp>
      <p:grpSp>
        <p:nvGrpSpPr>
          <p:cNvPr id="49" name="Group 48"/>
          <p:cNvGrpSpPr/>
          <p:nvPr/>
        </p:nvGrpSpPr>
        <p:grpSpPr>
          <a:xfrm>
            <a:off x="5099804" y="1441752"/>
            <a:ext cx="717293" cy="1963763"/>
            <a:chOff x="1126365" y="1538898"/>
            <a:chExt cx="904802" cy="1963763"/>
          </a:xfrm>
        </p:grpSpPr>
        <p:sp>
          <p:nvSpPr>
            <p:cNvPr id="50" name="Line 55" descr="© INSCALE GmbH, 26.05.2010&#10;http://www.presentationload.com/"/>
            <p:cNvSpPr>
              <a:spLocks noChangeShapeType="1"/>
            </p:cNvSpPr>
            <p:nvPr/>
          </p:nvSpPr>
          <p:spPr bwMode="gray">
            <a:xfrm flipV="1">
              <a:off x="1126365" y="1538898"/>
              <a:ext cx="0" cy="1963763"/>
            </a:xfrm>
            <a:prstGeom prst="line">
              <a:avLst/>
            </a:prstGeom>
            <a:noFill/>
            <a:ln w="19050">
              <a:solidFill>
                <a:srgbClr val="B2B2B2"/>
              </a:solidFill>
              <a:prstDash val="sysDot"/>
              <a:round/>
              <a:headEnd/>
              <a:tailEnd/>
            </a:ln>
            <a:effectLst/>
          </p:spPr>
          <p:txBody>
            <a:bodyPr/>
            <a:lstStyle/>
            <a:p>
              <a:pPr defTabSz="914400"/>
              <a:endParaRPr lang="es-ES" sz="1600" dirty="0">
                <a:solidFill>
                  <a:prstClr val="black"/>
                </a:solidFill>
                <a:latin typeface="Arial  "/>
                <a:cs typeface="Calibri" pitchFamily="34" charset="0"/>
              </a:endParaRPr>
            </a:p>
          </p:txBody>
        </p:sp>
        <p:sp>
          <p:nvSpPr>
            <p:cNvPr id="66" name="Text Box 56" descr="© INSCALE GmbH, 26.05.2010&#10;http://www.presentationload.com/"/>
            <p:cNvSpPr txBox="1">
              <a:spLocks noChangeArrowheads="1"/>
            </p:cNvSpPr>
            <p:nvPr/>
          </p:nvSpPr>
          <p:spPr bwMode="gray">
            <a:xfrm>
              <a:off x="1126366" y="1548385"/>
              <a:ext cx="904801" cy="1569660"/>
            </a:xfrm>
            <a:prstGeom prst="rect">
              <a:avLst/>
            </a:prstGeom>
            <a:noFill/>
            <a:ln w="9525">
              <a:noFill/>
              <a:miter lim="800000"/>
              <a:headEnd/>
              <a:tailEnd/>
            </a:ln>
            <a:effectLst/>
          </p:spPr>
          <p:txBody>
            <a:bodyPr wrap="square" lIns="90000" tIns="0" rIns="72000">
              <a:spAutoFit/>
            </a:bodyPr>
            <a:lstStyle/>
            <a:p>
              <a:pPr lvl="0"/>
              <a:r>
                <a:rPr lang="es-ES" sz="800" b="1" dirty="0" smtClean="0"/>
                <a:t>2009</a:t>
              </a:r>
            </a:p>
            <a:p>
              <a:pPr marL="82550" lvl="0" indent="-82550">
                <a:buFont typeface="Arial" panose="020B0604020202020204" pitchFamily="34" charset="0"/>
                <a:buChar char="•"/>
              </a:pPr>
              <a:r>
                <a:rPr lang="es-ES" sz="700" dirty="0" smtClean="0"/>
                <a:t>Se </a:t>
              </a:r>
              <a:r>
                <a:rPr lang="es-ES" sz="700" dirty="0"/>
                <a:t>crea la Empresa Metropolitana de Turismo, que sucede de </a:t>
              </a:r>
              <a:r>
                <a:rPr lang="es-ES" sz="700" dirty="0" smtClean="0"/>
                <a:t>manera legal </a:t>
              </a:r>
              <a:r>
                <a:rPr lang="es-ES" sz="700" dirty="0"/>
                <a:t>a la Corporación Metropolitana de Turismo</a:t>
              </a:r>
            </a:p>
          </p:txBody>
        </p:sp>
      </p:grpSp>
      <p:grpSp>
        <p:nvGrpSpPr>
          <p:cNvPr id="73" name="Group 72"/>
          <p:cNvGrpSpPr/>
          <p:nvPr/>
        </p:nvGrpSpPr>
        <p:grpSpPr>
          <a:xfrm>
            <a:off x="5817096" y="1441753"/>
            <a:ext cx="1507376" cy="1759430"/>
            <a:chOff x="1126365" y="1538898"/>
            <a:chExt cx="904802" cy="1759430"/>
          </a:xfrm>
        </p:grpSpPr>
        <p:sp>
          <p:nvSpPr>
            <p:cNvPr id="83" name="Line 55" descr="© INSCALE GmbH, 26.05.2010&#10;http://www.presentationload.com/"/>
            <p:cNvSpPr>
              <a:spLocks noChangeShapeType="1"/>
            </p:cNvSpPr>
            <p:nvPr/>
          </p:nvSpPr>
          <p:spPr bwMode="gray">
            <a:xfrm flipV="1">
              <a:off x="1126365" y="1538898"/>
              <a:ext cx="0" cy="1759430"/>
            </a:xfrm>
            <a:prstGeom prst="line">
              <a:avLst/>
            </a:prstGeom>
            <a:noFill/>
            <a:ln w="19050">
              <a:solidFill>
                <a:srgbClr val="B2B2B2"/>
              </a:solidFill>
              <a:prstDash val="sysDot"/>
              <a:round/>
              <a:headEnd/>
              <a:tailEnd/>
            </a:ln>
            <a:effectLst/>
          </p:spPr>
          <p:txBody>
            <a:bodyPr/>
            <a:lstStyle/>
            <a:p>
              <a:pPr defTabSz="914400"/>
              <a:endParaRPr lang="es-ES" sz="1600" dirty="0">
                <a:solidFill>
                  <a:prstClr val="black"/>
                </a:solidFill>
                <a:latin typeface="Arial  "/>
                <a:cs typeface="Calibri" pitchFamily="34" charset="0"/>
              </a:endParaRPr>
            </a:p>
          </p:txBody>
        </p:sp>
        <p:sp>
          <p:nvSpPr>
            <p:cNvPr id="84" name="Text Box 56" descr="© INSCALE GmbH, 26.05.2010&#10;http://www.presentationload.com/"/>
            <p:cNvSpPr txBox="1">
              <a:spLocks noChangeArrowheads="1"/>
            </p:cNvSpPr>
            <p:nvPr/>
          </p:nvSpPr>
          <p:spPr bwMode="gray">
            <a:xfrm>
              <a:off x="1126366" y="1548385"/>
              <a:ext cx="904801" cy="1677382"/>
            </a:xfrm>
            <a:prstGeom prst="rect">
              <a:avLst/>
            </a:prstGeom>
            <a:noFill/>
            <a:ln w="9525">
              <a:noFill/>
              <a:miter lim="800000"/>
              <a:headEnd/>
              <a:tailEnd/>
            </a:ln>
            <a:effectLst/>
          </p:spPr>
          <p:txBody>
            <a:bodyPr wrap="square" lIns="90000" tIns="0" rIns="72000">
              <a:spAutoFit/>
            </a:bodyPr>
            <a:lstStyle/>
            <a:p>
              <a:pPr lvl="0"/>
              <a:r>
                <a:rPr lang="es-ES" sz="800" b="1" dirty="0" smtClean="0"/>
                <a:t>2010</a:t>
              </a:r>
            </a:p>
            <a:p>
              <a:pPr marL="82550" lvl="0" indent="-82550">
                <a:buFont typeface="Arial" panose="020B0604020202020204" pitchFamily="34" charset="0"/>
                <a:buChar char="•"/>
              </a:pPr>
              <a:r>
                <a:rPr lang="es-ES" sz="700" dirty="0"/>
                <a:t>El 5 de mayo de 2010 entra en vigencia la Ordenanza # 309 sobre la creación de empresas públicas metropolitanas, que comienzan a trabajar bajo un mismo régimen legal, en este caso La Empresa Pública Metropolitana de Gestión de Destino Turístico “Quito Turismo” que con un modelo denominado “Organización de Gestión de Destino (OGD)” </a:t>
              </a:r>
            </a:p>
            <a:p>
              <a:pPr marL="82550" indent="-82550">
                <a:buFont typeface="Arial" panose="020B0604020202020204" pitchFamily="34" charset="0"/>
                <a:buChar char="•"/>
              </a:pPr>
              <a:r>
                <a:rPr lang="es-ES" sz="700" dirty="0"/>
                <a:t>Creación de las áreas de Comercialización y Calidad</a:t>
              </a:r>
            </a:p>
          </p:txBody>
        </p:sp>
      </p:grpSp>
      <p:grpSp>
        <p:nvGrpSpPr>
          <p:cNvPr id="85" name="Gruppieren 66"/>
          <p:cNvGrpSpPr/>
          <p:nvPr/>
        </p:nvGrpSpPr>
        <p:grpSpPr>
          <a:xfrm>
            <a:off x="4151980" y="4067282"/>
            <a:ext cx="2051295" cy="550801"/>
            <a:chOff x="-1973096" y="2000901"/>
            <a:chExt cx="2442692" cy="550801"/>
          </a:xfrm>
        </p:grpSpPr>
        <p:sp>
          <p:nvSpPr>
            <p:cNvPr id="86" name="Line 55" descr="© INSCALE GmbH, 26.05.2010&#10;http://www.presentationload.com/"/>
            <p:cNvSpPr>
              <a:spLocks noChangeShapeType="1"/>
            </p:cNvSpPr>
            <p:nvPr/>
          </p:nvSpPr>
          <p:spPr bwMode="gray">
            <a:xfrm flipV="1">
              <a:off x="448300" y="2000901"/>
              <a:ext cx="0" cy="513846"/>
            </a:xfrm>
            <a:prstGeom prst="line">
              <a:avLst/>
            </a:prstGeom>
            <a:noFill/>
            <a:ln w="19050">
              <a:solidFill>
                <a:srgbClr val="B2B2B2"/>
              </a:solidFill>
              <a:prstDash val="sysDot"/>
              <a:round/>
              <a:headEnd/>
              <a:tailEnd/>
            </a:ln>
            <a:effectLst/>
          </p:spPr>
          <p:txBody>
            <a:bodyPr/>
            <a:lstStyle/>
            <a:p>
              <a:pPr defTabSz="914400">
                <a:spcAft>
                  <a:spcPts val="300"/>
                </a:spcAft>
              </a:pPr>
              <a:endParaRPr lang="es-ES" sz="1600" dirty="0">
                <a:solidFill>
                  <a:srgbClr val="002060"/>
                </a:solidFill>
                <a:latin typeface="Arial  "/>
                <a:cs typeface="Calibri" pitchFamily="34" charset="0"/>
              </a:endParaRPr>
            </a:p>
          </p:txBody>
        </p:sp>
        <p:sp>
          <p:nvSpPr>
            <p:cNvPr id="87" name="Text Box 56" descr="© INSCALE GmbH, 26.05.2010&#10;http://www.presentationload.com/"/>
            <p:cNvSpPr txBox="1">
              <a:spLocks noChangeArrowheads="1"/>
            </p:cNvSpPr>
            <p:nvPr/>
          </p:nvSpPr>
          <p:spPr bwMode="gray">
            <a:xfrm>
              <a:off x="-1973096" y="2059259"/>
              <a:ext cx="2442692" cy="492443"/>
            </a:xfrm>
            <a:prstGeom prst="rect">
              <a:avLst/>
            </a:prstGeom>
            <a:noFill/>
            <a:ln w="9525">
              <a:noFill/>
              <a:miter lim="800000"/>
              <a:headEnd/>
              <a:tailEnd/>
            </a:ln>
            <a:effectLst/>
          </p:spPr>
          <p:txBody>
            <a:bodyPr wrap="square" lIns="90000" tIns="0" rIns="72000">
              <a:spAutoFit/>
            </a:bodyPr>
            <a:lstStyle/>
            <a:p>
              <a:pPr algn="r"/>
              <a:r>
                <a:rPr lang="es-ES" sz="800" b="1" dirty="0" smtClean="0"/>
                <a:t>2011</a:t>
              </a:r>
              <a:endParaRPr lang="es-ES" sz="800" b="1" dirty="0"/>
            </a:p>
            <a:p>
              <a:pPr marL="82550" lvl="0" indent="-82550">
                <a:buFont typeface="Arial" panose="020B0604020202020204" pitchFamily="34" charset="0"/>
                <a:buChar char="•"/>
              </a:pPr>
              <a:r>
                <a:rPr lang="es-ES" sz="700" dirty="0" smtClean="0"/>
                <a:t>Implementación </a:t>
              </a:r>
              <a:r>
                <a:rPr lang="es-ES" sz="700" dirty="0"/>
                <a:t>de iniciativas de Alianzas Público – Privadas (APP) con el sector turístico de la ciudad (Bus turístico) </a:t>
              </a:r>
            </a:p>
          </p:txBody>
        </p:sp>
      </p:grpSp>
      <p:grpSp>
        <p:nvGrpSpPr>
          <p:cNvPr id="90" name="Gruppieren 66"/>
          <p:cNvGrpSpPr/>
          <p:nvPr/>
        </p:nvGrpSpPr>
        <p:grpSpPr>
          <a:xfrm>
            <a:off x="4151980" y="4067277"/>
            <a:ext cx="2785623" cy="1594791"/>
            <a:chOff x="-2847536" y="2000901"/>
            <a:chExt cx="3317133" cy="439314"/>
          </a:xfrm>
        </p:grpSpPr>
        <p:sp>
          <p:nvSpPr>
            <p:cNvPr id="91" name="Line 55" descr="© INSCALE GmbH, 26.05.2010&#10;http://www.presentationload.com/"/>
            <p:cNvSpPr>
              <a:spLocks noChangeShapeType="1"/>
            </p:cNvSpPr>
            <p:nvPr/>
          </p:nvSpPr>
          <p:spPr bwMode="gray">
            <a:xfrm flipV="1">
              <a:off x="448299" y="2000901"/>
              <a:ext cx="0" cy="419253"/>
            </a:xfrm>
            <a:prstGeom prst="line">
              <a:avLst/>
            </a:prstGeom>
            <a:noFill/>
            <a:ln w="19050">
              <a:solidFill>
                <a:srgbClr val="B2B2B2"/>
              </a:solidFill>
              <a:prstDash val="sysDot"/>
              <a:round/>
              <a:headEnd/>
              <a:tailEnd/>
            </a:ln>
            <a:effectLst/>
          </p:spPr>
          <p:txBody>
            <a:bodyPr/>
            <a:lstStyle/>
            <a:p>
              <a:pPr defTabSz="914400">
                <a:spcAft>
                  <a:spcPts val="300"/>
                </a:spcAft>
              </a:pPr>
              <a:endParaRPr lang="es-ES" sz="1600" dirty="0">
                <a:solidFill>
                  <a:srgbClr val="002060"/>
                </a:solidFill>
                <a:latin typeface="Arial  "/>
                <a:cs typeface="Calibri" pitchFamily="34" charset="0"/>
              </a:endParaRPr>
            </a:p>
          </p:txBody>
        </p:sp>
        <p:sp>
          <p:nvSpPr>
            <p:cNvPr id="92" name="Text Box 56" descr="© INSCALE GmbH, 26.05.2010&#10;http://www.presentationload.com/"/>
            <p:cNvSpPr txBox="1">
              <a:spLocks noChangeArrowheads="1"/>
            </p:cNvSpPr>
            <p:nvPr/>
          </p:nvSpPr>
          <p:spPr bwMode="gray">
            <a:xfrm>
              <a:off x="-2847536" y="2156193"/>
              <a:ext cx="3317133" cy="284022"/>
            </a:xfrm>
            <a:prstGeom prst="rect">
              <a:avLst/>
            </a:prstGeom>
            <a:noFill/>
            <a:ln w="9525">
              <a:noFill/>
              <a:miter lim="800000"/>
              <a:headEnd/>
              <a:tailEnd/>
            </a:ln>
            <a:effectLst/>
          </p:spPr>
          <p:txBody>
            <a:bodyPr wrap="square" lIns="90000" tIns="0" rIns="72000">
              <a:spAutoFit/>
            </a:bodyPr>
            <a:lstStyle/>
            <a:p>
              <a:pPr algn="r"/>
              <a:r>
                <a:rPr lang="es-ES" sz="800" b="1" dirty="0" smtClean="0"/>
                <a:t>2012</a:t>
              </a:r>
              <a:endParaRPr lang="es-ES" sz="800" b="1" dirty="0"/>
            </a:p>
            <a:p>
              <a:pPr marL="82550" lvl="0" indent="-82550">
                <a:buFont typeface="Arial" panose="020B0604020202020204" pitchFamily="34" charset="0"/>
                <a:buChar char="•"/>
              </a:pPr>
              <a:r>
                <a:rPr lang="es-ES" sz="700" dirty="0" smtClean="0"/>
                <a:t>Desarrollo </a:t>
              </a:r>
              <a:r>
                <a:rPr lang="es-ES" sz="700" dirty="0"/>
                <a:t>del Plan estratégico de Quito Turismo y su política de Buen</a:t>
              </a:r>
            </a:p>
            <a:p>
              <a:pPr marL="82550" lvl="0" indent="-82550">
                <a:buFont typeface="Arial" panose="020B0604020202020204" pitchFamily="34" charset="0"/>
                <a:buChar char="•"/>
              </a:pPr>
              <a:r>
                <a:rPr lang="es-ES" sz="700" dirty="0" smtClean="0"/>
                <a:t>Gobierno </a:t>
              </a:r>
              <a:r>
                <a:rPr lang="es-ES" sz="700" dirty="0"/>
                <a:t>Corporativo (2012-2015).</a:t>
              </a:r>
            </a:p>
            <a:p>
              <a:pPr marL="82550" lvl="0" indent="-82550">
                <a:buFont typeface="Arial" panose="020B0604020202020204" pitchFamily="34" charset="0"/>
                <a:buChar char="•"/>
              </a:pPr>
              <a:r>
                <a:rPr lang="es-ES" sz="700" dirty="0" smtClean="0"/>
                <a:t>Creación </a:t>
              </a:r>
              <a:r>
                <a:rPr lang="es-ES" sz="700" dirty="0"/>
                <a:t>de la Ordenanza 306 crea los instrumentos de desarrollo, control, regulación y promoción del turismo en el DMQ, </a:t>
              </a:r>
            </a:p>
            <a:p>
              <a:pPr marL="82550" lvl="0" indent="-82550">
                <a:buFont typeface="Arial" panose="020B0604020202020204" pitchFamily="34" charset="0"/>
                <a:buChar char="•"/>
              </a:pPr>
              <a:r>
                <a:rPr lang="es-ES" sz="700" dirty="0" smtClean="0"/>
                <a:t>Creación </a:t>
              </a:r>
              <a:r>
                <a:rPr lang="es-ES" sz="700" dirty="0"/>
                <a:t>de las zonas especiales turísticas de la Mariscal y el Centro Histórico.</a:t>
              </a:r>
            </a:p>
          </p:txBody>
        </p:sp>
      </p:grpSp>
      <p:grpSp>
        <p:nvGrpSpPr>
          <p:cNvPr id="93" name="Gruppieren 66"/>
          <p:cNvGrpSpPr/>
          <p:nvPr/>
        </p:nvGrpSpPr>
        <p:grpSpPr>
          <a:xfrm>
            <a:off x="4151980" y="3711396"/>
            <a:ext cx="3292467" cy="2914828"/>
            <a:chOff x="-3451088" y="1902867"/>
            <a:chExt cx="3920686" cy="802942"/>
          </a:xfrm>
        </p:grpSpPr>
        <p:sp>
          <p:nvSpPr>
            <p:cNvPr id="94" name="Line 55" descr="© INSCALE GmbH, 26.05.2010&#10;http://www.presentationload.com/"/>
            <p:cNvSpPr>
              <a:spLocks noChangeShapeType="1"/>
            </p:cNvSpPr>
            <p:nvPr/>
          </p:nvSpPr>
          <p:spPr bwMode="gray">
            <a:xfrm flipV="1">
              <a:off x="448299" y="1902867"/>
              <a:ext cx="0" cy="802942"/>
            </a:xfrm>
            <a:prstGeom prst="line">
              <a:avLst/>
            </a:prstGeom>
            <a:noFill/>
            <a:ln w="19050">
              <a:solidFill>
                <a:srgbClr val="B2B2B2"/>
              </a:solidFill>
              <a:prstDash val="sysDot"/>
              <a:round/>
              <a:headEnd/>
              <a:tailEnd/>
            </a:ln>
            <a:effectLst/>
          </p:spPr>
          <p:txBody>
            <a:bodyPr/>
            <a:lstStyle/>
            <a:p>
              <a:pPr defTabSz="914400">
                <a:spcAft>
                  <a:spcPts val="300"/>
                </a:spcAft>
              </a:pPr>
              <a:endParaRPr lang="es-ES" sz="1600" dirty="0">
                <a:solidFill>
                  <a:srgbClr val="002060"/>
                </a:solidFill>
                <a:latin typeface="Arial  "/>
                <a:cs typeface="Calibri" pitchFamily="34" charset="0"/>
              </a:endParaRPr>
            </a:p>
          </p:txBody>
        </p:sp>
        <p:sp>
          <p:nvSpPr>
            <p:cNvPr id="95" name="Text Box 56" descr="© INSCALE GmbH, 26.05.2010&#10;http://www.presentationload.com/"/>
            <p:cNvSpPr txBox="1">
              <a:spLocks noChangeArrowheads="1"/>
            </p:cNvSpPr>
            <p:nvPr/>
          </p:nvSpPr>
          <p:spPr bwMode="gray">
            <a:xfrm>
              <a:off x="-3451088" y="2447847"/>
              <a:ext cx="3920686" cy="254348"/>
            </a:xfrm>
            <a:prstGeom prst="rect">
              <a:avLst/>
            </a:prstGeom>
            <a:noFill/>
            <a:ln w="9525">
              <a:noFill/>
              <a:miter lim="800000"/>
              <a:headEnd/>
              <a:tailEnd/>
            </a:ln>
            <a:effectLst/>
          </p:spPr>
          <p:txBody>
            <a:bodyPr wrap="square" lIns="90000" tIns="0" rIns="72000">
              <a:spAutoFit/>
            </a:bodyPr>
            <a:lstStyle/>
            <a:p>
              <a:pPr algn="r"/>
              <a:r>
                <a:rPr lang="es-ES" sz="800" b="1" dirty="0" smtClean="0"/>
                <a:t>2013</a:t>
              </a:r>
              <a:endParaRPr lang="es-ES" sz="800" b="1" dirty="0"/>
            </a:p>
            <a:p>
              <a:pPr marL="82550" indent="-82550">
                <a:buFont typeface="Arial" panose="020B0604020202020204" pitchFamily="34" charset="0"/>
                <a:buChar char="•"/>
              </a:pPr>
              <a:r>
                <a:rPr lang="es-ES" sz="700" dirty="0"/>
                <a:t>Delegación del Municipio para llevar a cabo el proyecto del Nuevo Centro de Convenciones de Quito </a:t>
              </a:r>
            </a:p>
            <a:p>
              <a:pPr marL="82550" indent="-82550">
                <a:buFont typeface="Arial" panose="020B0604020202020204" pitchFamily="34" charset="0"/>
                <a:buChar char="•"/>
              </a:pPr>
              <a:r>
                <a:rPr lang="es-ES" sz="700" dirty="0"/>
                <a:t>Administración y gestión del Centro de Eventos Bicentenario</a:t>
              </a:r>
            </a:p>
            <a:p>
              <a:pPr marL="82550" indent="-82550">
                <a:buFont typeface="Arial" panose="020B0604020202020204" pitchFamily="34" charset="0"/>
                <a:buChar char="•"/>
              </a:pPr>
              <a:r>
                <a:rPr lang="es-ES" sz="700" dirty="0"/>
                <a:t>Publicación de las normas técnicas para las actividades y servicios turísticos de la ciudad.</a:t>
              </a:r>
            </a:p>
            <a:p>
              <a:pPr marL="82550" indent="-82550">
                <a:buFont typeface="Arial" panose="020B0604020202020204" pitchFamily="34" charset="0"/>
                <a:buChar char="•"/>
              </a:pPr>
              <a:r>
                <a:rPr lang="es-ES" sz="700" dirty="0"/>
                <a:t>Creación del área de Alianzas Estratégicas para gestionar los proyectos de</a:t>
              </a:r>
            </a:p>
            <a:p>
              <a:pPr marL="82550" indent="-82550">
                <a:buFont typeface="Arial" panose="020B0604020202020204" pitchFamily="34" charset="0"/>
                <a:buChar char="•"/>
              </a:pPr>
              <a:r>
                <a:rPr lang="es-ES" sz="700" dirty="0"/>
                <a:t>inversiones turísticas en el Distrito </a:t>
              </a:r>
              <a:r>
                <a:rPr lang="es-ES" sz="700" dirty="0" err="1"/>
                <a:t>Metropolitanot</a:t>
              </a:r>
              <a:endParaRPr lang="es-ES" sz="700" dirty="0"/>
            </a:p>
          </p:txBody>
        </p:sp>
      </p:grpSp>
      <p:grpSp>
        <p:nvGrpSpPr>
          <p:cNvPr id="96" name="Group 95"/>
          <p:cNvGrpSpPr/>
          <p:nvPr/>
        </p:nvGrpSpPr>
        <p:grpSpPr>
          <a:xfrm>
            <a:off x="7911737" y="1441753"/>
            <a:ext cx="1507376" cy="1759430"/>
            <a:chOff x="1126365" y="1538898"/>
            <a:chExt cx="904802" cy="1759430"/>
          </a:xfrm>
        </p:grpSpPr>
        <p:sp>
          <p:nvSpPr>
            <p:cNvPr id="97" name="Line 55" descr="© INSCALE GmbH, 26.05.2010&#10;http://www.presentationload.com/"/>
            <p:cNvSpPr>
              <a:spLocks noChangeShapeType="1"/>
            </p:cNvSpPr>
            <p:nvPr/>
          </p:nvSpPr>
          <p:spPr bwMode="gray">
            <a:xfrm flipV="1">
              <a:off x="1126365" y="1538898"/>
              <a:ext cx="0" cy="1759430"/>
            </a:xfrm>
            <a:prstGeom prst="line">
              <a:avLst/>
            </a:prstGeom>
            <a:noFill/>
            <a:ln w="19050">
              <a:solidFill>
                <a:srgbClr val="B2B2B2"/>
              </a:solidFill>
              <a:prstDash val="sysDot"/>
              <a:round/>
              <a:headEnd/>
              <a:tailEnd/>
            </a:ln>
            <a:effectLst/>
          </p:spPr>
          <p:txBody>
            <a:bodyPr/>
            <a:lstStyle/>
            <a:p>
              <a:pPr defTabSz="914400"/>
              <a:endParaRPr lang="es-ES" sz="1600" dirty="0">
                <a:solidFill>
                  <a:prstClr val="black"/>
                </a:solidFill>
                <a:latin typeface="Arial  "/>
                <a:cs typeface="Calibri" pitchFamily="34" charset="0"/>
              </a:endParaRPr>
            </a:p>
          </p:txBody>
        </p:sp>
        <p:sp>
          <p:nvSpPr>
            <p:cNvPr id="98" name="Text Box 56" descr="© INSCALE GmbH, 26.05.2010&#10;http://www.presentationload.com/"/>
            <p:cNvSpPr txBox="1">
              <a:spLocks noChangeArrowheads="1"/>
            </p:cNvSpPr>
            <p:nvPr/>
          </p:nvSpPr>
          <p:spPr bwMode="gray">
            <a:xfrm>
              <a:off x="1126366" y="1548385"/>
              <a:ext cx="904801" cy="1354217"/>
            </a:xfrm>
            <a:prstGeom prst="rect">
              <a:avLst/>
            </a:prstGeom>
            <a:noFill/>
            <a:ln w="9525">
              <a:noFill/>
              <a:miter lim="800000"/>
              <a:headEnd/>
              <a:tailEnd/>
            </a:ln>
            <a:effectLst/>
          </p:spPr>
          <p:txBody>
            <a:bodyPr wrap="square" lIns="90000" tIns="0" rIns="72000">
              <a:spAutoFit/>
            </a:bodyPr>
            <a:lstStyle/>
            <a:p>
              <a:pPr lvl="0"/>
              <a:r>
                <a:rPr lang="es-ES" sz="800" b="1" dirty="0" smtClean="0"/>
                <a:t>2014</a:t>
              </a:r>
            </a:p>
            <a:p>
              <a:pPr marL="82550" lvl="0" indent="-82550">
                <a:buFont typeface="Arial" panose="020B0604020202020204" pitchFamily="34" charset="0"/>
                <a:buChar char="•"/>
              </a:pPr>
              <a:r>
                <a:rPr lang="es-ES" sz="700" dirty="0" smtClean="0"/>
                <a:t>Aplicación </a:t>
              </a:r>
              <a:r>
                <a:rPr lang="es-ES" sz="700" dirty="0"/>
                <a:t>de reglas técnicas en zonas especiales turísticas </a:t>
              </a:r>
            </a:p>
            <a:p>
              <a:pPr marL="82550" lvl="0" indent="-82550">
                <a:buFont typeface="Arial" panose="020B0604020202020204" pitchFamily="34" charset="0"/>
                <a:buChar char="•"/>
              </a:pPr>
              <a:r>
                <a:rPr lang="es-ES" sz="700" dirty="0" smtClean="0"/>
                <a:t>Lanzamiento </a:t>
              </a:r>
              <a:r>
                <a:rPr lang="es-ES" sz="700" dirty="0"/>
                <a:t>del concurso del centro de convenciones de Quito </a:t>
              </a:r>
            </a:p>
            <a:p>
              <a:pPr marL="82550" lvl="0" indent="-82550">
                <a:buFont typeface="Arial" panose="020B0604020202020204" pitchFamily="34" charset="0"/>
                <a:buChar char="•"/>
              </a:pPr>
              <a:r>
                <a:rPr lang="es-ES" sz="700" dirty="0" smtClean="0"/>
                <a:t>Políticas </a:t>
              </a:r>
              <a:r>
                <a:rPr lang="es-ES" sz="700" dirty="0"/>
                <a:t>y ejes estratégicos del turismo de la ciudad</a:t>
              </a:r>
            </a:p>
            <a:p>
              <a:pPr marL="82550" lvl="0" indent="-82550">
                <a:buFont typeface="Arial" panose="020B0604020202020204" pitchFamily="34" charset="0"/>
                <a:buChar char="•"/>
              </a:pPr>
              <a:r>
                <a:rPr lang="es-ES" sz="700" dirty="0" smtClean="0"/>
                <a:t>Asistencia </a:t>
              </a:r>
              <a:r>
                <a:rPr lang="es-ES" sz="700" dirty="0"/>
                <a:t>técnica de nuestro modelo de gestión a las ciudades de Guayaquil y Cuenca</a:t>
              </a:r>
            </a:p>
          </p:txBody>
        </p:sp>
      </p:grpSp>
      <p:grpSp>
        <p:nvGrpSpPr>
          <p:cNvPr id="99" name="Gruppieren 66"/>
          <p:cNvGrpSpPr/>
          <p:nvPr/>
        </p:nvGrpSpPr>
        <p:grpSpPr>
          <a:xfrm>
            <a:off x="8388487" y="3776357"/>
            <a:ext cx="1089368" cy="1488056"/>
            <a:chOff x="448300" y="1709976"/>
            <a:chExt cx="1297224" cy="1488056"/>
          </a:xfrm>
        </p:grpSpPr>
        <p:sp>
          <p:nvSpPr>
            <p:cNvPr id="100" name="Line 55" descr="© INSCALE GmbH, 26.05.2010&#10;http://www.presentationload.com/"/>
            <p:cNvSpPr>
              <a:spLocks noChangeShapeType="1"/>
            </p:cNvSpPr>
            <p:nvPr/>
          </p:nvSpPr>
          <p:spPr bwMode="gray">
            <a:xfrm flipV="1">
              <a:off x="448300" y="1709976"/>
              <a:ext cx="0" cy="1488055"/>
            </a:xfrm>
            <a:prstGeom prst="line">
              <a:avLst/>
            </a:prstGeom>
            <a:noFill/>
            <a:ln w="19050">
              <a:solidFill>
                <a:srgbClr val="B2B2B2"/>
              </a:solidFill>
              <a:prstDash val="sysDot"/>
              <a:round/>
              <a:headEnd/>
              <a:tailEnd/>
            </a:ln>
            <a:effectLst/>
          </p:spPr>
          <p:txBody>
            <a:bodyPr/>
            <a:lstStyle/>
            <a:p>
              <a:pPr defTabSz="914400">
                <a:spcAft>
                  <a:spcPts val="300"/>
                </a:spcAft>
              </a:pPr>
              <a:endParaRPr lang="es-ES" sz="1600" dirty="0">
                <a:solidFill>
                  <a:srgbClr val="002060"/>
                </a:solidFill>
                <a:latin typeface="Arial  "/>
                <a:cs typeface="Calibri" pitchFamily="34" charset="0"/>
              </a:endParaRPr>
            </a:p>
          </p:txBody>
        </p:sp>
        <p:sp>
          <p:nvSpPr>
            <p:cNvPr id="101" name="Text Box 56" descr="© INSCALE GmbH, 26.05.2010&#10;http://www.presentationload.com/"/>
            <p:cNvSpPr txBox="1">
              <a:spLocks noChangeArrowheads="1"/>
            </p:cNvSpPr>
            <p:nvPr/>
          </p:nvSpPr>
          <p:spPr bwMode="gray">
            <a:xfrm>
              <a:off x="469595" y="2059259"/>
              <a:ext cx="1275929" cy="1138773"/>
            </a:xfrm>
            <a:prstGeom prst="rect">
              <a:avLst/>
            </a:prstGeom>
            <a:noFill/>
            <a:ln w="9525">
              <a:noFill/>
              <a:miter lim="800000"/>
              <a:headEnd/>
              <a:tailEnd/>
            </a:ln>
            <a:effectLst/>
          </p:spPr>
          <p:txBody>
            <a:bodyPr wrap="square" lIns="90000" tIns="0" rIns="72000">
              <a:spAutoFit/>
            </a:bodyPr>
            <a:lstStyle/>
            <a:p>
              <a:r>
                <a:rPr lang="es-ES" sz="800" b="1" dirty="0" smtClean="0"/>
                <a:t>2015</a:t>
              </a:r>
              <a:endParaRPr lang="es-ES" sz="800" b="1" dirty="0"/>
            </a:p>
            <a:p>
              <a:pPr marL="82550" lvl="0" indent="-82550">
                <a:buFont typeface="Arial" panose="020B0604020202020204" pitchFamily="34" charset="0"/>
                <a:buChar char="•"/>
              </a:pPr>
              <a:r>
                <a:rPr lang="es-ES" sz="700" dirty="0" smtClean="0"/>
                <a:t>Año </a:t>
              </a:r>
              <a:r>
                <a:rPr lang="es-ES" sz="700" dirty="0"/>
                <a:t>de terminación del Plan estratégico - evaluación </a:t>
              </a:r>
            </a:p>
            <a:p>
              <a:pPr marL="82550" lvl="0" indent="-82550">
                <a:buFont typeface="Arial" panose="020B0604020202020204" pitchFamily="34" charset="0"/>
                <a:buChar char="•"/>
              </a:pPr>
              <a:r>
                <a:rPr lang="es-ES" sz="700" dirty="0" smtClean="0"/>
                <a:t>Inicio </a:t>
              </a:r>
              <a:r>
                <a:rPr lang="es-ES" sz="700" dirty="0"/>
                <a:t>de convenios y alianzas estratégicas con gobiernos autónomos y academia </a:t>
              </a:r>
            </a:p>
          </p:txBody>
        </p:sp>
      </p:grpSp>
    </p:spTree>
    <p:extLst>
      <p:ext uri="{BB962C8B-B14F-4D97-AF65-F5344CB8AC3E}">
        <p14:creationId xmlns:p14="http://schemas.microsoft.com/office/powerpoint/2010/main" val="2573572154"/>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 </a:t>
            </a:r>
            <a:r>
              <a:rPr lang="es-ES" sz="2000" dirty="0" smtClean="0">
                <a:solidFill>
                  <a:srgbClr val="00B0F0"/>
                </a:solidFill>
                <a:cs typeface="Arial" charset="0"/>
              </a:rPr>
              <a:t>Fase I y II 2003/2007</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2003 </a:t>
            </a:r>
            <a:r>
              <a:rPr lang="es-ES" i="1" dirty="0">
                <a:solidFill>
                  <a:srgbClr val="002776"/>
                </a:solidFill>
              </a:rPr>
              <a:t>– PLAN STRATÉGICO DE TURISMO DE </a:t>
            </a:r>
            <a:r>
              <a:rPr lang="es-ES" i="1" dirty="0" smtClean="0">
                <a:solidFill>
                  <a:srgbClr val="002776"/>
                </a:solidFill>
              </a:rPr>
              <a:t>LA CORPORACIÓN METROPOLITANA DE QUITO </a:t>
            </a:r>
            <a:r>
              <a:rPr lang="es-ES" i="1" dirty="0">
                <a:solidFill>
                  <a:srgbClr val="002776"/>
                </a:solidFill>
              </a:rPr>
              <a:t>FASES </a:t>
            </a:r>
            <a:r>
              <a:rPr lang="es-ES" i="1" dirty="0" smtClean="0">
                <a:solidFill>
                  <a:srgbClr val="002776"/>
                </a:solidFill>
              </a:rPr>
              <a:t>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E. Truño </a:t>
            </a:r>
            <a:r>
              <a:rPr lang="es-ES" i="1" dirty="0" err="1" smtClean="0">
                <a:solidFill>
                  <a:srgbClr val="002776"/>
                </a:solidFill>
              </a:rPr>
              <a:t>Associats</a:t>
            </a:r>
            <a:endParaRPr lang="es-ES" i="1"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139</a:t>
            </a:fld>
            <a:endParaRPr lang="es-ES" dirty="0">
              <a:solidFill>
                <a:srgbClr val="002776"/>
              </a:solidFill>
            </a:endParaRPr>
          </a:p>
        </p:txBody>
      </p:sp>
      <p:sp>
        <p:nvSpPr>
          <p:cNvPr id="11" name="TextBox 10"/>
          <p:cNvSpPr txBox="1"/>
          <p:nvPr/>
        </p:nvSpPr>
        <p:spPr bwMode="auto">
          <a:xfrm>
            <a:off x="344488" y="1018288"/>
            <a:ext cx="9094444" cy="394488"/>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Del análisis realizado en el marco del </a:t>
            </a:r>
            <a:r>
              <a:rPr lang="es-ES" sz="1200" b="1" dirty="0" smtClean="0">
                <a:solidFill>
                  <a:srgbClr val="002060"/>
                </a:solidFill>
              </a:rPr>
              <a:t>Plan Estratégico de Turismo de la Corporación Metropolitana de Turismo de Quito </a:t>
            </a:r>
            <a:r>
              <a:rPr lang="es-ES" sz="1200" dirty="0" smtClean="0">
                <a:solidFill>
                  <a:srgbClr val="002060"/>
                </a:solidFill>
              </a:rPr>
              <a:t>– CMT realizado por la consultora E. </a:t>
            </a:r>
            <a:r>
              <a:rPr lang="es-ES" sz="1200" dirty="0" err="1" smtClean="0">
                <a:solidFill>
                  <a:srgbClr val="002060"/>
                </a:solidFill>
              </a:rPr>
              <a:t>Truñó</a:t>
            </a:r>
            <a:r>
              <a:rPr lang="es-ES" sz="1200" dirty="0" smtClean="0">
                <a:solidFill>
                  <a:srgbClr val="002060"/>
                </a:solidFill>
              </a:rPr>
              <a:t> </a:t>
            </a:r>
            <a:r>
              <a:rPr lang="es-ES" sz="1200" dirty="0" err="1" smtClean="0">
                <a:solidFill>
                  <a:srgbClr val="002060"/>
                </a:solidFill>
              </a:rPr>
              <a:t>Associats</a:t>
            </a:r>
            <a:r>
              <a:rPr lang="es-ES" sz="1200" dirty="0" smtClean="0">
                <a:solidFill>
                  <a:srgbClr val="002060"/>
                </a:solidFill>
              </a:rPr>
              <a:t> (Barcelona), podemos rescatar los siguientes elementos relevantes:</a:t>
            </a:r>
            <a:endParaRPr lang="es-ES" sz="1200" b="1" dirty="0">
              <a:solidFill>
                <a:srgbClr val="002060"/>
              </a:solidFill>
            </a:endParaRPr>
          </a:p>
        </p:txBody>
      </p:sp>
      <p:sp>
        <p:nvSpPr>
          <p:cNvPr id="12" name="Rounded Rectangle 11"/>
          <p:cNvSpPr/>
          <p:nvPr/>
        </p:nvSpPr>
        <p:spPr bwMode="auto">
          <a:xfrm>
            <a:off x="371683" y="1520816"/>
            <a:ext cx="9052291"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Qué concluyó </a:t>
            </a:r>
            <a:r>
              <a:rPr lang="es-ES" sz="1200" b="1" kern="0" dirty="0" err="1" smtClean="0">
                <a:solidFill>
                  <a:srgbClr val="FFFFFF"/>
                </a:solidFill>
                <a:cs typeface="Arial" pitchFamily="34" charset="0"/>
              </a:rPr>
              <a:t>Truñó</a:t>
            </a:r>
            <a:r>
              <a:rPr lang="es-ES" sz="1200" b="1" kern="0" dirty="0" smtClean="0">
                <a:solidFill>
                  <a:srgbClr val="FFFFFF"/>
                </a:solidFill>
                <a:cs typeface="Arial" pitchFamily="34" charset="0"/>
              </a:rPr>
              <a:t> respecto del análisis de la situación en 2003?</a:t>
            </a:r>
          </a:p>
        </p:txBody>
      </p:sp>
      <p:sp>
        <p:nvSpPr>
          <p:cNvPr id="13" name="TextBox 12"/>
          <p:cNvSpPr txBox="1"/>
          <p:nvPr/>
        </p:nvSpPr>
        <p:spPr bwMode="auto">
          <a:xfrm>
            <a:off x="384829" y="1916832"/>
            <a:ext cx="4464496" cy="4464496"/>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i="1" dirty="0" smtClean="0">
                <a:solidFill>
                  <a:srgbClr val="002776"/>
                </a:solidFill>
                <a:cs typeface="Arial" charset="0"/>
              </a:rPr>
              <a:t>Como destino de Ciudad</a:t>
            </a:r>
            <a:r>
              <a:rPr lang="es-ES" sz="1200" dirty="0" smtClean="0">
                <a:solidFill>
                  <a:srgbClr val="002776"/>
                </a:solidFill>
                <a:cs typeface="Arial" charset="0"/>
              </a:rPr>
              <a:t>, Quito tiene potencial para dos vocaciones:</a:t>
            </a: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Turismo de Negocios</a:t>
            </a: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Turismo Cultural</a:t>
            </a:r>
          </a:p>
          <a:p>
            <a:pPr marL="173038" indent="-171450" defTabSz="914400" fontAlgn="base">
              <a:spcAft>
                <a:spcPts val="600"/>
              </a:spcAft>
              <a:buClr>
                <a:srgbClr val="002060"/>
              </a:buClr>
              <a:buFont typeface="Wingdings" panose="05000000000000000000" pitchFamily="2" charset="2"/>
              <a:buChar char="ü"/>
            </a:pPr>
            <a:r>
              <a:rPr lang="es-ES" sz="1200" b="1" i="1" dirty="0">
                <a:solidFill>
                  <a:srgbClr val="002776"/>
                </a:solidFill>
                <a:cs typeface="Arial" charset="0"/>
              </a:rPr>
              <a:t>Como </a:t>
            </a:r>
            <a:r>
              <a:rPr lang="es-ES" sz="1200" b="1" i="1" dirty="0" smtClean="0">
                <a:solidFill>
                  <a:srgbClr val="002776"/>
                </a:solidFill>
                <a:cs typeface="Arial" charset="0"/>
              </a:rPr>
              <a:t>capital de Ecuador</a:t>
            </a:r>
            <a:r>
              <a:rPr lang="es-ES" sz="1200" dirty="0" smtClean="0">
                <a:solidFill>
                  <a:srgbClr val="002776"/>
                </a:solidFill>
                <a:cs typeface="Arial" charset="0"/>
              </a:rPr>
              <a:t>, </a:t>
            </a:r>
            <a:r>
              <a:rPr lang="es-ES" sz="1200" dirty="0">
                <a:solidFill>
                  <a:srgbClr val="002776"/>
                </a:solidFill>
                <a:cs typeface="Arial" charset="0"/>
              </a:rPr>
              <a:t>Quito tiene potencial </a:t>
            </a:r>
            <a:r>
              <a:rPr lang="es-ES" sz="1200" dirty="0" smtClean="0">
                <a:solidFill>
                  <a:srgbClr val="002776"/>
                </a:solidFill>
                <a:cs typeface="Arial" charset="0"/>
              </a:rPr>
              <a:t>para:</a:t>
            </a: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Turismo Cultural</a:t>
            </a: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“Turismo </a:t>
            </a:r>
            <a:r>
              <a:rPr lang="es-ES" sz="1200" b="1" dirty="0" smtClean="0">
                <a:solidFill>
                  <a:srgbClr val="002776"/>
                </a:solidFill>
                <a:cs typeface="Arial" charset="0"/>
              </a:rPr>
              <a:t>Natural”</a:t>
            </a:r>
            <a:endParaRPr lang="es-ES" sz="1200" b="1" dirty="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r>
              <a:rPr lang="es-ES" sz="1200" b="1" i="1" dirty="0" smtClean="0">
                <a:solidFill>
                  <a:srgbClr val="002776"/>
                </a:solidFill>
                <a:cs typeface="Arial" charset="0"/>
              </a:rPr>
              <a:t>En forma complementaria</a:t>
            </a:r>
            <a:r>
              <a:rPr lang="es-ES" sz="1200" dirty="0" smtClean="0">
                <a:solidFill>
                  <a:srgbClr val="002776"/>
                </a:solidFill>
                <a:cs typeface="Arial" charset="0"/>
              </a:rPr>
              <a:t>, </a:t>
            </a:r>
            <a:r>
              <a:rPr lang="es-ES" sz="1200" dirty="0">
                <a:solidFill>
                  <a:srgbClr val="002776"/>
                </a:solidFill>
                <a:cs typeface="Arial" charset="0"/>
              </a:rPr>
              <a:t>Quito tiene potencial para:</a:t>
            </a:r>
          </a:p>
          <a:p>
            <a:pPr marL="630020" lvl="1" indent="-171450" defTabSz="914400" fontAlgn="base">
              <a:spcAft>
                <a:spcPts val="600"/>
              </a:spcAft>
              <a:buClr>
                <a:srgbClr val="002060"/>
              </a:buClr>
              <a:buFont typeface="Wingdings" panose="05000000000000000000" pitchFamily="2" charset="2"/>
              <a:buChar char="ü"/>
            </a:pPr>
            <a:r>
              <a:rPr lang="es-ES" sz="1200" dirty="0">
                <a:solidFill>
                  <a:srgbClr val="002776"/>
                </a:solidFill>
                <a:cs typeface="Arial" charset="0"/>
              </a:rPr>
              <a:t>Turismo </a:t>
            </a:r>
            <a:r>
              <a:rPr lang="es-ES" sz="1200" dirty="0" smtClean="0">
                <a:solidFill>
                  <a:srgbClr val="002776"/>
                </a:solidFill>
                <a:cs typeface="Arial" charset="0"/>
              </a:rPr>
              <a:t>de Compras</a:t>
            </a:r>
            <a:endParaRPr lang="es-ES" sz="1200" dirty="0">
              <a:solidFill>
                <a:srgbClr val="002776"/>
              </a:solidFill>
              <a:cs typeface="Arial" charset="0"/>
            </a:endParaRP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Deportes de Naturaleza</a:t>
            </a: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Turismo “esotérico”</a:t>
            </a: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El desarrollo turístico de Quito tiene una dependencia muy alta de lo que ocurra con el Centro Histórico.</a:t>
            </a: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Quito tiene muchos y variados recursos potenciales pero su grado de aprovechamiento es bastante bajo (47%), lo que refleja dos déficits importantes:</a:t>
            </a: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De </a:t>
            </a:r>
            <a:r>
              <a:rPr lang="es-ES" sz="1200" b="1" dirty="0" smtClean="0">
                <a:solidFill>
                  <a:srgbClr val="002776"/>
                </a:solidFill>
                <a:cs typeface="Arial" charset="0"/>
              </a:rPr>
              <a:t>estructuración de productos turísticos.</a:t>
            </a:r>
          </a:p>
          <a:p>
            <a:pPr marL="630020"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De </a:t>
            </a:r>
            <a:r>
              <a:rPr lang="es-ES" sz="1200" b="1" dirty="0" smtClean="0">
                <a:solidFill>
                  <a:srgbClr val="002776"/>
                </a:solidFill>
                <a:cs typeface="Arial" charset="0"/>
              </a:rPr>
              <a:t>promoción del producto.</a:t>
            </a:r>
            <a:endParaRPr lang="es-ES" sz="1200" b="1" dirty="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endParaRPr lang="es-ES" sz="1200" dirty="0" smtClean="0">
              <a:solidFill>
                <a:srgbClr val="002776"/>
              </a:solidFill>
              <a:cs typeface="Arial" charset="0"/>
            </a:endParaRPr>
          </a:p>
        </p:txBody>
      </p:sp>
      <p:grpSp>
        <p:nvGrpSpPr>
          <p:cNvPr id="4" name="Group 3"/>
          <p:cNvGrpSpPr/>
          <p:nvPr/>
        </p:nvGrpSpPr>
        <p:grpSpPr>
          <a:xfrm>
            <a:off x="5128683" y="1950667"/>
            <a:ext cx="4267875" cy="3020074"/>
            <a:chOff x="5254479" y="2354077"/>
            <a:chExt cx="4267875" cy="3020074"/>
          </a:xfrm>
        </p:grpSpPr>
        <p:sp>
          <p:nvSpPr>
            <p:cNvPr id="16" name="Text Box 10"/>
            <p:cNvSpPr txBox="1">
              <a:spLocks noChangeArrowheads="1"/>
            </p:cNvSpPr>
            <p:nvPr>
              <p:custDataLst>
                <p:tags r:id="rId1"/>
              </p:custDataLst>
            </p:nvPr>
          </p:nvSpPr>
          <p:spPr bwMode="auto">
            <a:xfrm>
              <a:off x="5262805" y="2635977"/>
              <a:ext cx="1401002" cy="498758"/>
            </a:xfrm>
            <a:prstGeom prst="rect">
              <a:avLst/>
            </a:prstGeom>
            <a:solidFill>
              <a:srgbClr val="3C8A2E"/>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Imagen Interna</a:t>
              </a:r>
              <a:endParaRPr lang="es-ES" sz="1400" b="1" dirty="0">
                <a:solidFill>
                  <a:srgbClr val="FFFFFF"/>
                </a:solidFill>
              </a:endParaRPr>
            </a:p>
          </p:txBody>
        </p:sp>
        <p:sp>
          <p:nvSpPr>
            <p:cNvPr id="17" name="Text Placeholder 5"/>
            <p:cNvSpPr txBox="1">
              <a:spLocks/>
            </p:cNvSpPr>
            <p:nvPr/>
          </p:nvSpPr>
          <p:spPr>
            <a:xfrm>
              <a:off x="5262805" y="3130167"/>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1" algn="ctr">
                <a:spcBef>
                  <a:spcPts val="0"/>
                </a:spcBef>
                <a:spcAft>
                  <a:spcPts val="600"/>
                </a:spcAft>
              </a:pPr>
              <a:r>
                <a:rPr lang="es-ES" sz="1100" dirty="0" smtClean="0">
                  <a:solidFill>
                    <a:srgbClr val="313131"/>
                  </a:solidFill>
                </a:rPr>
                <a:t>Planificación</a:t>
              </a:r>
            </a:p>
            <a:p>
              <a:pPr lvl="1" algn="ctr">
                <a:spcBef>
                  <a:spcPts val="0"/>
                </a:spcBef>
                <a:spcAft>
                  <a:spcPts val="600"/>
                </a:spcAft>
              </a:pPr>
              <a:r>
                <a:rPr lang="es-ES" sz="1100" dirty="0" smtClean="0">
                  <a:solidFill>
                    <a:srgbClr val="313131"/>
                  </a:solidFill>
                </a:rPr>
                <a:t>Ordenamiento</a:t>
              </a:r>
            </a:p>
            <a:p>
              <a:pPr lvl="1" algn="ctr">
                <a:spcBef>
                  <a:spcPts val="0"/>
                </a:spcBef>
                <a:spcAft>
                  <a:spcPts val="600"/>
                </a:spcAft>
              </a:pPr>
              <a:r>
                <a:rPr lang="es-ES" sz="1100" dirty="0" smtClean="0">
                  <a:solidFill>
                    <a:srgbClr val="313131"/>
                  </a:solidFill>
                </a:rPr>
                <a:t>Promoción Turística</a:t>
              </a:r>
            </a:p>
            <a:p>
              <a:pPr lvl="1" algn="ctr">
                <a:spcBef>
                  <a:spcPts val="0"/>
                </a:spcBef>
                <a:spcAft>
                  <a:spcPts val="600"/>
                </a:spcAft>
              </a:pPr>
              <a:r>
                <a:rPr lang="es-ES" sz="1100" dirty="0" smtClean="0">
                  <a:solidFill>
                    <a:srgbClr val="313131"/>
                  </a:solidFill>
                </a:rPr>
                <a:t>Seguridad</a:t>
              </a:r>
            </a:p>
            <a:p>
              <a:pPr lvl="1" algn="ctr">
                <a:spcBef>
                  <a:spcPts val="0"/>
                </a:spcBef>
                <a:spcAft>
                  <a:spcPts val="600"/>
                </a:spcAft>
              </a:pPr>
              <a:r>
                <a:rPr lang="es-ES" sz="1100" dirty="0" smtClean="0">
                  <a:solidFill>
                    <a:srgbClr val="313131"/>
                  </a:solidFill>
                </a:rPr>
                <a:t>Atracciones</a:t>
              </a:r>
            </a:p>
            <a:p>
              <a:pPr lvl="1" algn="ctr">
                <a:spcBef>
                  <a:spcPts val="0"/>
                </a:spcBef>
                <a:spcAft>
                  <a:spcPts val="600"/>
                </a:spcAft>
              </a:pPr>
              <a:r>
                <a:rPr lang="es-ES" sz="1100" dirty="0" smtClean="0">
                  <a:solidFill>
                    <a:srgbClr val="313131"/>
                  </a:solidFill>
                </a:rPr>
                <a:t>Limpieza</a:t>
              </a:r>
            </a:p>
            <a:p>
              <a:pPr lvl="1" algn="ctr">
                <a:spcBef>
                  <a:spcPts val="0"/>
                </a:spcBef>
                <a:spcAft>
                  <a:spcPts val="600"/>
                </a:spcAft>
              </a:pPr>
              <a:r>
                <a:rPr lang="es-ES" sz="1100" dirty="0" smtClean="0">
                  <a:solidFill>
                    <a:srgbClr val="313131"/>
                  </a:solidFill>
                </a:rPr>
                <a:t>Información Turística</a:t>
              </a:r>
            </a:p>
          </p:txBody>
        </p:sp>
        <p:sp>
          <p:nvSpPr>
            <p:cNvPr id="22" name="Text Box 10"/>
            <p:cNvSpPr txBox="1">
              <a:spLocks noChangeArrowheads="1"/>
            </p:cNvSpPr>
            <p:nvPr>
              <p:custDataLst>
                <p:tags r:id="rId2"/>
              </p:custDataLst>
            </p:nvPr>
          </p:nvSpPr>
          <p:spPr bwMode="auto">
            <a:xfrm>
              <a:off x="6694639" y="2636912"/>
              <a:ext cx="1401002" cy="498758"/>
            </a:xfrm>
            <a:prstGeom prst="rect">
              <a:avLst/>
            </a:prstGeom>
            <a:solidFill>
              <a:srgbClr val="BDD203"/>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Imagen </a:t>
              </a:r>
              <a:r>
                <a:rPr lang="es-ES" sz="1400" b="1" dirty="0" err="1" smtClean="0">
                  <a:solidFill>
                    <a:srgbClr val="FFFFFF"/>
                  </a:solidFill>
                </a:rPr>
                <a:t>Trade</a:t>
              </a:r>
              <a:endParaRPr lang="es-ES" sz="1400" b="1" dirty="0">
                <a:solidFill>
                  <a:srgbClr val="FFFFFF"/>
                </a:solidFill>
              </a:endParaRPr>
            </a:p>
          </p:txBody>
        </p:sp>
        <p:sp>
          <p:nvSpPr>
            <p:cNvPr id="23" name="Text Placeholder 5"/>
            <p:cNvSpPr txBox="1">
              <a:spLocks/>
            </p:cNvSpPr>
            <p:nvPr/>
          </p:nvSpPr>
          <p:spPr>
            <a:xfrm>
              <a:off x="6694639" y="3131102"/>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1" algn="ctr">
                <a:spcBef>
                  <a:spcPts val="0"/>
                </a:spcBef>
                <a:spcAft>
                  <a:spcPts val="600"/>
                </a:spcAft>
              </a:pPr>
              <a:r>
                <a:rPr lang="es-ES" sz="1100" dirty="0" smtClean="0">
                  <a:solidFill>
                    <a:srgbClr val="313131"/>
                  </a:solidFill>
                </a:rPr>
                <a:t>Seguridad</a:t>
              </a:r>
            </a:p>
            <a:p>
              <a:pPr lvl="1" algn="ctr">
                <a:spcBef>
                  <a:spcPts val="0"/>
                </a:spcBef>
                <a:spcAft>
                  <a:spcPts val="600"/>
                </a:spcAft>
              </a:pPr>
              <a:r>
                <a:rPr lang="es-ES" sz="1100" dirty="0" smtClean="0">
                  <a:solidFill>
                    <a:srgbClr val="313131"/>
                  </a:solidFill>
                </a:rPr>
                <a:t>Aeropuerto</a:t>
              </a:r>
            </a:p>
            <a:p>
              <a:pPr lvl="1" algn="ctr">
                <a:spcBef>
                  <a:spcPts val="0"/>
                </a:spcBef>
                <a:spcAft>
                  <a:spcPts val="600"/>
                </a:spcAft>
              </a:pPr>
              <a:r>
                <a:rPr lang="es-ES" sz="1100" dirty="0" smtClean="0">
                  <a:solidFill>
                    <a:srgbClr val="313131"/>
                  </a:solidFill>
                </a:rPr>
                <a:t>Diversión Nocturna</a:t>
              </a:r>
            </a:p>
          </p:txBody>
        </p:sp>
        <p:sp>
          <p:nvSpPr>
            <p:cNvPr id="24" name="Text Box 10"/>
            <p:cNvSpPr txBox="1">
              <a:spLocks noChangeArrowheads="1"/>
            </p:cNvSpPr>
            <p:nvPr>
              <p:custDataLst>
                <p:tags r:id="rId3"/>
              </p:custDataLst>
            </p:nvPr>
          </p:nvSpPr>
          <p:spPr bwMode="auto">
            <a:xfrm>
              <a:off x="8121352" y="2636912"/>
              <a:ext cx="1401002" cy="498758"/>
            </a:xfrm>
            <a:prstGeom prst="rect">
              <a:avLst/>
            </a:prstGeom>
            <a:solidFill>
              <a:srgbClr val="313131"/>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Imagen Turistas</a:t>
              </a:r>
              <a:endParaRPr lang="es-ES" sz="1400" b="1" dirty="0">
                <a:solidFill>
                  <a:srgbClr val="FFFFFF"/>
                </a:solidFill>
              </a:endParaRPr>
            </a:p>
          </p:txBody>
        </p:sp>
        <p:sp>
          <p:nvSpPr>
            <p:cNvPr id="25" name="Text Placeholder 5"/>
            <p:cNvSpPr txBox="1">
              <a:spLocks/>
            </p:cNvSpPr>
            <p:nvPr/>
          </p:nvSpPr>
          <p:spPr>
            <a:xfrm>
              <a:off x="8121352" y="3131102"/>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1" algn="ctr">
                <a:spcBef>
                  <a:spcPts val="0"/>
                </a:spcBef>
                <a:spcAft>
                  <a:spcPts val="600"/>
                </a:spcAft>
              </a:pPr>
              <a:r>
                <a:rPr lang="es-ES" sz="1100" dirty="0" smtClean="0">
                  <a:solidFill>
                    <a:srgbClr val="313131"/>
                  </a:solidFill>
                </a:rPr>
                <a:t>Transporte</a:t>
              </a:r>
            </a:p>
            <a:p>
              <a:pPr lvl="1" algn="ctr">
                <a:spcBef>
                  <a:spcPts val="0"/>
                </a:spcBef>
                <a:spcAft>
                  <a:spcPts val="600"/>
                </a:spcAft>
              </a:pPr>
              <a:r>
                <a:rPr lang="es-ES" sz="1100" dirty="0" smtClean="0">
                  <a:solidFill>
                    <a:srgbClr val="313131"/>
                  </a:solidFill>
                </a:rPr>
                <a:t>Organización</a:t>
              </a:r>
            </a:p>
            <a:p>
              <a:pPr lvl="1" algn="ctr">
                <a:spcBef>
                  <a:spcPts val="0"/>
                </a:spcBef>
                <a:spcAft>
                  <a:spcPts val="600"/>
                </a:spcAft>
              </a:pPr>
              <a:r>
                <a:rPr lang="es-ES" sz="1100" dirty="0" smtClean="0">
                  <a:solidFill>
                    <a:srgbClr val="313131"/>
                  </a:solidFill>
                </a:rPr>
                <a:t>Información Turística</a:t>
              </a:r>
            </a:p>
            <a:p>
              <a:pPr lvl="1" algn="ctr">
                <a:spcBef>
                  <a:spcPts val="0"/>
                </a:spcBef>
                <a:spcAft>
                  <a:spcPts val="600"/>
                </a:spcAft>
              </a:pPr>
              <a:r>
                <a:rPr lang="es-ES" sz="1100" dirty="0" smtClean="0">
                  <a:solidFill>
                    <a:srgbClr val="313131"/>
                  </a:solidFill>
                </a:rPr>
                <a:t>Aeropuerto</a:t>
              </a:r>
            </a:p>
            <a:p>
              <a:pPr lvl="1" algn="ctr">
                <a:spcBef>
                  <a:spcPts val="0"/>
                </a:spcBef>
                <a:spcAft>
                  <a:spcPts val="600"/>
                </a:spcAft>
              </a:pPr>
              <a:r>
                <a:rPr lang="es-ES" sz="1100" dirty="0" smtClean="0">
                  <a:solidFill>
                    <a:srgbClr val="313131"/>
                  </a:solidFill>
                </a:rPr>
                <a:t>Limpieza</a:t>
              </a:r>
            </a:p>
          </p:txBody>
        </p:sp>
        <p:sp>
          <p:nvSpPr>
            <p:cNvPr id="26" name="Text Box 10"/>
            <p:cNvSpPr txBox="1">
              <a:spLocks noChangeArrowheads="1"/>
            </p:cNvSpPr>
            <p:nvPr>
              <p:custDataLst>
                <p:tags r:id="rId4"/>
              </p:custDataLst>
            </p:nvPr>
          </p:nvSpPr>
          <p:spPr bwMode="auto">
            <a:xfrm>
              <a:off x="5254479" y="2354077"/>
              <a:ext cx="4267631" cy="255941"/>
            </a:xfrm>
            <a:prstGeom prst="rect">
              <a:avLst/>
            </a:prstGeom>
            <a:solidFill>
              <a:srgbClr val="81BC00"/>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Lo que le falta a QUITO</a:t>
              </a:r>
              <a:endParaRPr lang="es-ES" sz="1400" b="1" dirty="0">
                <a:solidFill>
                  <a:srgbClr val="FFFFFF"/>
                </a:solidFill>
              </a:endParaRPr>
            </a:p>
          </p:txBody>
        </p:sp>
      </p:grpSp>
      <p:sp>
        <p:nvSpPr>
          <p:cNvPr id="27" name="TextBox 26"/>
          <p:cNvSpPr txBox="1"/>
          <p:nvPr/>
        </p:nvSpPr>
        <p:spPr bwMode="auto">
          <a:xfrm>
            <a:off x="5147995" y="5157192"/>
            <a:ext cx="4247815" cy="1071041"/>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Y una de las tareas instrumentales más urgentes es estructurar un </a:t>
            </a:r>
            <a:r>
              <a:rPr lang="es-ES" sz="1200" b="1" i="1" dirty="0" smtClean="0">
                <a:solidFill>
                  <a:srgbClr val="002776"/>
                </a:solidFill>
                <a:cs typeface="Arial" charset="0"/>
              </a:rPr>
              <a:t>sistema de información turístico </a:t>
            </a:r>
            <a:r>
              <a:rPr lang="es-ES" sz="1200" dirty="0" smtClean="0">
                <a:solidFill>
                  <a:srgbClr val="002776"/>
                </a:solidFill>
                <a:cs typeface="Arial" charset="0"/>
              </a:rPr>
              <a:t>que permita conocer, con precisión y periodicidad, la evolución de este sector, clave para el desarrollo futuro de Quito y de Ecuador</a:t>
            </a:r>
          </a:p>
        </p:txBody>
      </p:sp>
    </p:spTree>
    <p:extLst>
      <p:ext uri="{BB962C8B-B14F-4D97-AF65-F5344CB8AC3E}">
        <p14:creationId xmlns:p14="http://schemas.microsoft.com/office/powerpoint/2010/main" val="23154380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Datos clave de turismo en América Latina (</a:t>
            </a:r>
            <a:r>
              <a:rPr lang="es-ES" sz="2000" b="1" dirty="0" smtClean="0">
                <a:solidFill>
                  <a:srgbClr val="00B0F0"/>
                </a:solidFill>
                <a:cs typeface="Arial" charset="0"/>
              </a:rPr>
              <a:t>ii/iv</a:t>
            </a:r>
            <a:r>
              <a:rPr lang="es-ES" sz="2000" b="1" dirty="0">
                <a:solidFill>
                  <a:srgbClr val="00B0F0"/>
                </a:solidFill>
                <a:cs typeface="Arial" charset="0"/>
              </a:rPr>
              <a:t>)</a:t>
            </a:r>
          </a:p>
        </p:txBody>
      </p:sp>
      <p:sp>
        <p:nvSpPr>
          <p:cNvPr id="7" name="Slide Number Placeholder 3"/>
          <p:cNvSpPr txBox="1">
            <a:spLocks/>
          </p:cNvSpPr>
          <p:nvPr/>
        </p:nvSpPr>
        <p:spPr>
          <a:xfrm>
            <a:off x="732709" y="6600218"/>
            <a:ext cx="435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WTM </a:t>
            </a:r>
            <a:r>
              <a:rPr lang="es-ES" b="0" i="1" dirty="0" err="1" smtClean="0">
                <a:solidFill>
                  <a:srgbClr val="002776"/>
                </a:solidFill>
              </a:rPr>
              <a:t>Latin</a:t>
            </a:r>
            <a:r>
              <a:rPr lang="es-ES" b="0" i="1" dirty="0" smtClean="0">
                <a:solidFill>
                  <a:srgbClr val="002776"/>
                </a:solidFill>
              </a:rPr>
              <a:t> </a:t>
            </a:r>
            <a:r>
              <a:rPr lang="es-ES" b="0" i="1" dirty="0" err="1" smtClean="0">
                <a:solidFill>
                  <a:srgbClr val="002776"/>
                </a:solidFill>
              </a:rPr>
              <a:t>America</a:t>
            </a:r>
            <a:r>
              <a:rPr lang="es-ES" b="0" i="1" dirty="0" smtClean="0">
                <a:solidFill>
                  <a:srgbClr val="002776"/>
                </a:solidFill>
              </a:rPr>
              <a:t>, Reporte de tendencias 2016</a:t>
            </a:r>
            <a:endParaRPr lang="es-ES" b="0" i="1" dirty="0">
              <a:solidFill>
                <a:srgbClr val="002776"/>
              </a:solidFill>
            </a:endParaRPr>
          </a:p>
        </p:txBody>
      </p:sp>
      <p:sp>
        <p:nvSpPr>
          <p:cNvPr id="10" name="Slide Number Placeholder 9"/>
          <p:cNvSpPr>
            <a:spLocks noGrp="1"/>
          </p:cNvSpPr>
          <p:nvPr>
            <p:ph type="sldNum" sz="quarter" idx="10"/>
          </p:nvPr>
        </p:nvSpPr>
        <p:spPr/>
        <p:txBody>
          <a:bodyPr/>
          <a:lstStyle/>
          <a:p>
            <a:fld id="{20A7A354-C5FB-4D1E-BE75-5A939ED93F75}" type="slidenum">
              <a:rPr lang="es-ES" smtClean="0">
                <a:solidFill>
                  <a:srgbClr val="002776"/>
                </a:solidFill>
              </a:rPr>
              <a:pPr/>
              <a:t>14</a:t>
            </a:fld>
            <a:endParaRPr lang="es-ES" dirty="0">
              <a:solidFill>
                <a:srgbClr val="002776"/>
              </a:solidFill>
            </a:endParaRPr>
          </a:p>
        </p:txBody>
      </p:sp>
      <p:graphicFrame>
        <p:nvGraphicFramePr>
          <p:cNvPr id="32" name="Chart 31"/>
          <p:cNvGraphicFramePr/>
          <p:nvPr>
            <p:extLst>
              <p:ext uri="{D42A27DB-BD31-4B8C-83A1-F6EECF244321}">
                <p14:modId xmlns:p14="http://schemas.microsoft.com/office/powerpoint/2010/main" val="3272347452"/>
              </p:ext>
            </p:extLst>
          </p:nvPr>
        </p:nvGraphicFramePr>
        <p:xfrm>
          <a:off x="344489" y="1584785"/>
          <a:ext cx="9370812" cy="4724535"/>
        </p:xfrm>
        <a:graphic>
          <a:graphicData uri="http://schemas.openxmlformats.org/drawingml/2006/chart">
            <c:chart xmlns:c="http://schemas.openxmlformats.org/drawingml/2006/chart" xmlns:r="http://schemas.openxmlformats.org/officeDocument/2006/relationships" r:id="rId3"/>
          </a:graphicData>
        </a:graphic>
      </p:graphicFrame>
      <p:sp>
        <p:nvSpPr>
          <p:cNvPr id="34" name="Content Placeholder 5"/>
          <p:cNvSpPr txBox="1">
            <a:spLocks/>
          </p:cNvSpPr>
          <p:nvPr/>
        </p:nvSpPr>
        <p:spPr bwMode="auto">
          <a:xfrm>
            <a:off x="362559" y="1067908"/>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China </a:t>
            </a:r>
            <a:r>
              <a:rPr lang="es-ES" sz="1100" dirty="0" smtClean="0">
                <a:solidFill>
                  <a:srgbClr val="002060"/>
                </a:solidFill>
              </a:rPr>
              <a:t>registrará el mayor crecimiento de llegadas a América Latina…</a:t>
            </a:r>
            <a:endParaRPr lang="es-ES" sz="1100" dirty="0">
              <a:solidFill>
                <a:srgbClr val="002776"/>
              </a:solidFill>
            </a:endParaRPr>
          </a:p>
        </p:txBody>
      </p:sp>
      <p:grpSp>
        <p:nvGrpSpPr>
          <p:cNvPr id="35" name="Group 34"/>
          <p:cNvGrpSpPr/>
          <p:nvPr/>
        </p:nvGrpSpPr>
        <p:grpSpPr>
          <a:xfrm>
            <a:off x="412103" y="1531234"/>
            <a:ext cx="9131341" cy="325398"/>
            <a:chOff x="4716463" y="2078780"/>
            <a:chExt cx="3959081" cy="325398"/>
          </a:xfrm>
        </p:grpSpPr>
        <p:cxnSp>
          <p:nvCxnSpPr>
            <p:cNvPr id="51" name="Straight Connector 50"/>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5514439" y="2078780"/>
              <a:ext cx="2438534"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b="1" dirty="0">
                  <a:solidFill>
                    <a:srgbClr val="002060"/>
                  </a:solidFill>
                </a:rPr>
                <a:t>Mayor crecimiento porcentual previsto en llegadas a América Latina</a:t>
              </a:r>
            </a:p>
            <a:p>
              <a:pPr algn="ctr" defTabSz="859416" fontAlgn="base">
                <a:spcBef>
                  <a:spcPct val="0"/>
                </a:spcBef>
                <a:spcAft>
                  <a:spcPct val="0"/>
                </a:spcAft>
              </a:pPr>
              <a:r>
                <a:rPr lang="es-ES" sz="1200" dirty="0" smtClean="0">
                  <a:solidFill>
                    <a:srgbClr val="002060"/>
                  </a:solidFill>
                </a:rPr>
                <a:t>Los </a:t>
              </a:r>
              <a:r>
                <a:rPr lang="es-ES" sz="1200" dirty="0">
                  <a:solidFill>
                    <a:srgbClr val="002060"/>
                  </a:solidFill>
                </a:rPr>
                <a:t>20 Principales Mercados Emisores </a:t>
              </a:r>
              <a:r>
                <a:rPr lang="es-ES" sz="1200" dirty="0" smtClean="0">
                  <a:solidFill>
                    <a:srgbClr val="002060"/>
                  </a:solidFill>
                </a:rPr>
                <a:t>2014-2019</a:t>
              </a:r>
              <a:endParaRPr lang="es-ES" sz="1200" dirty="0">
                <a:solidFill>
                  <a:srgbClr val="002060"/>
                </a:solidFill>
              </a:endParaRPr>
            </a:p>
          </p:txBody>
        </p:sp>
      </p:grpSp>
    </p:spTree>
    <p:extLst>
      <p:ext uri="{BB962C8B-B14F-4D97-AF65-F5344CB8AC3E}">
        <p14:creationId xmlns:p14="http://schemas.microsoft.com/office/powerpoint/2010/main" val="3325535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 </a:t>
            </a:r>
            <a:r>
              <a:rPr lang="es-ES" sz="2000" dirty="0" smtClean="0">
                <a:solidFill>
                  <a:srgbClr val="00B0F0"/>
                </a:solidFill>
                <a:cs typeface="Arial" charset="0"/>
              </a:rPr>
              <a:t>Fase I y II 2003/2007 (</a:t>
            </a:r>
            <a:r>
              <a:rPr lang="es-ES" sz="2000" dirty="0" err="1" smtClean="0">
                <a:solidFill>
                  <a:srgbClr val="00B0F0"/>
                </a:solidFill>
                <a:cs typeface="Arial" charset="0"/>
              </a:rPr>
              <a:t>cont</a:t>
            </a:r>
            <a:r>
              <a:rPr lang="es-ES" sz="2000" dirty="0" smtClean="0">
                <a:solidFill>
                  <a:srgbClr val="00B0F0"/>
                </a:solidFill>
                <a:cs typeface="Arial" charset="0"/>
              </a:rPr>
              <a:t> …)</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397033"/>
            <a:ext cx="7200000" cy="36269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 Corredor 2H se define como: San José, Panamá, Caracas, Bogotá y Lima</a:t>
            </a:r>
          </a:p>
          <a:p>
            <a:r>
              <a:rPr lang="es-ES" i="1" dirty="0" smtClean="0">
                <a:solidFill>
                  <a:srgbClr val="002776"/>
                </a:solidFill>
              </a:rPr>
              <a:t>Fuente</a:t>
            </a:r>
            <a:r>
              <a:rPr lang="es-ES" i="1" dirty="0">
                <a:solidFill>
                  <a:srgbClr val="002776"/>
                </a:solidFill>
              </a:rPr>
              <a:t>: PLAN Q </a:t>
            </a:r>
            <a:r>
              <a:rPr lang="es-ES" i="1" dirty="0" smtClean="0">
                <a:solidFill>
                  <a:srgbClr val="002776"/>
                </a:solidFill>
              </a:rPr>
              <a:t>2003 </a:t>
            </a:r>
            <a:r>
              <a:rPr lang="es-ES" i="1" dirty="0">
                <a:solidFill>
                  <a:srgbClr val="002776"/>
                </a:solidFill>
              </a:rPr>
              <a:t>– PLAN STRATÉGICO DE TURISMO DE </a:t>
            </a:r>
            <a:r>
              <a:rPr lang="es-ES" i="1" dirty="0" smtClean="0">
                <a:solidFill>
                  <a:srgbClr val="002776"/>
                </a:solidFill>
              </a:rPr>
              <a:t>LA CORPORACIÓN METROPOLITANA DE QUITO </a:t>
            </a:r>
            <a:r>
              <a:rPr lang="es-ES" i="1" dirty="0">
                <a:solidFill>
                  <a:srgbClr val="002776"/>
                </a:solidFill>
              </a:rPr>
              <a:t>FASES </a:t>
            </a:r>
            <a:r>
              <a:rPr lang="es-ES" i="1" dirty="0" smtClean="0">
                <a:solidFill>
                  <a:srgbClr val="002776"/>
                </a:solidFill>
              </a:rPr>
              <a:t>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E. Truño </a:t>
            </a:r>
            <a:r>
              <a:rPr lang="es-ES" i="1" dirty="0" err="1" smtClean="0">
                <a:solidFill>
                  <a:srgbClr val="002776"/>
                </a:solidFill>
              </a:rPr>
              <a:t>Associats</a:t>
            </a:r>
            <a:endParaRPr lang="es-ES" i="1"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140</a:t>
            </a:fld>
            <a:endParaRPr lang="es-ES" dirty="0">
              <a:solidFill>
                <a:srgbClr val="002776"/>
              </a:solidFill>
            </a:endParaRPr>
          </a:p>
        </p:txBody>
      </p:sp>
      <p:sp>
        <p:nvSpPr>
          <p:cNvPr id="11" name="TextBox 10"/>
          <p:cNvSpPr txBox="1"/>
          <p:nvPr/>
        </p:nvSpPr>
        <p:spPr bwMode="auto">
          <a:xfrm>
            <a:off x="344488" y="1018288"/>
            <a:ext cx="9094444" cy="394488"/>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Del análisis realizado en el marco del </a:t>
            </a:r>
            <a:r>
              <a:rPr lang="es-ES" sz="1200" b="1" dirty="0" smtClean="0">
                <a:solidFill>
                  <a:srgbClr val="002060"/>
                </a:solidFill>
              </a:rPr>
              <a:t>Plan Estratégico de Turismo de la Corporación Metropolitana de Turismo de Quito </a:t>
            </a:r>
            <a:r>
              <a:rPr lang="es-ES" sz="1200" dirty="0" smtClean="0">
                <a:solidFill>
                  <a:srgbClr val="002060"/>
                </a:solidFill>
              </a:rPr>
              <a:t>– CMT realizado por la consultora E. </a:t>
            </a:r>
            <a:r>
              <a:rPr lang="es-ES" sz="1200" dirty="0" err="1" smtClean="0">
                <a:solidFill>
                  <a:srgbClr val="002060"/>
                </a:solidFill>
              </a:rPr>
              <a:t>Truñó</a:t>
            </a:r>
            <a:r>
              <a:rPr lang="es-ES" sz="1200" dirty="0" smtClean="0">
                <a:solidFill>
                  <a:srgbClr val="002060"/>
                </a:solidFill>
              </a:rPr>
              <a:t> </a:t>
            </a:r>
            <a:r>
              <a:rPr lang="es-ES" sz="1200" dirty="0" err="1" smtClean="0">
                <a:solidFill>
                  <a:srgbClr val="002060"/>
                </a:solidFill>
              </a:rPr>
              <a:t>Associats</a:t>
            </a:r>
            <a:r>
              <a:rPr lang="es-ES" sz="1200" dirty="0" smtClean="0">
                <a:solidFill>
                  <a:srgbClr val="002060"/>
                </a:solidFill>
              </a:rPr>
              <a:t> (Barcelona), podemos rescatar los siguientes elementos relevantes:</a:t>
            </a:r>
            <a:endParaRPr lang="es-ES" sz="1200" b="1" dirty="0">
              <a:solidFill>
                <a:srgbClr val="002060"/>
              </a:solidFill>
            </a:endParaRPr>
          </a:p>
        </p:txBody>
      </p:sp>
      <p:sp>
        <p:nvSpPr>
          <p:cNvPr id="12" name="Rounded Rectangle 11"/>
          <p:cNvSpPr/>
          <p:nvPr/>
        </p:nvSpPr>
        <p:spPr bwMode="auto">
          <a:xfrm>
            <a:off x="371683" y="1520816"/>
            <a:ext cx="9052291"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Cuál fue el Planteamiento Estratégico de </a:t>
            </a:r>
            <a:r>
              <a:rPr lang="es-ES" sz="1200" b="1" kern="0" dirty="0" err="1" smtClean="0">
                <a:solidFill>
                  <a:srgbClr val="FFFFFF"/>
                </a:solidFill>
                <a:cs typeface="Arial" pitchFamily="34" charset="0"/>
              </a:rPr>
              <a:t>Truñó</a:t>
            </a:r>
            <a:r>
              <a:rPr lang="es-ES" sz="1200" b="1" kern="0" dirty="0" smtClean="0">
                <a:solidFill>
                  <a:srgbClr val="FFFFFF"/>
                </a:solidFill>
                <a:cs typeface="Arial" pitchFamily="34" charset="0"/>
              </a:rPr>
              <a:t> en 2003?</a:t>
            </a:r>
          </a:p>
        </p:txBody>
      </p:sp>
      <p:sp>
        <p:nvSpPr>
          <p:cNvPr id="13" name="TextBox 12"/>
          <p:cNvSpPr txBox="1"/>
          <p:nvPr/>
        </p:nvSpPr>
        <p:spPr bwMode="auto">
          <a:xfrm>
            <a:off x="384829" y="1916832"/>
            <a:ext cx="4464496" cy="288032"/>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i="1" dirty="0" smtClean="0">
                <a:solidFill>
                  <a:srgbClr val="002776"/>
                </a:solidFill>
                <a:cs typeface="Arial" charset="0"/>
              </a:rPr>
              <a:t>Se definieron como Prioritarios los siguientes productos</a:t>
            </a:r>
            <a:r>
              <a:rPr lang="es-ES" sz="1200" dirty="0" smtClean="0">
                <a:solidFill>
                  <a:srgbClr val="002776"/>
                </a:solidFill>
                <a:cs typeface="Arial" charset="0"/>
              </a:rPr>
              <a:t>:</a:t>
            </a:r>
          </a:p>
        </p:txBody>
      </p:sp>
      <p:sp>
        <p:nvSpPr>
          <p:cNvPr id="46" name="TextBox 45"/>
          <p:cNvSpPr txBox="1">
            <a:spLocks noChangeAspect="1"/>
          </p:cNvSpPr>
          <p:nvPr/>
        </p:nvSpPr>
        <p:spPr>
          <a:xfrm>
            <a:off x="476260" y="2268320"/>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47" name="TextBox 46"/>
          <p:cNvSpPr txBox="1">
            <a:spLocks noChangeAspect="1"/>
          </p:cNvSpPr>
          <p:nvPr/>
        </p:nvSpPr>
        <p:spPr>
          <a:xfrm>
            <a:off x="476251" y="2866407"/>
            <a:ext cx="505462" cy="1057588"/>
          </a:xfrm>
          <a:prstGeom prst="rect">
            <a:avLst/>
          </a:prstGeom>
          <a:noFill/>
        </p:spPr>
        <p:txBody>
          <a:bodyPr wrap="square" lIns="36000" tIns="36000" rIns="36000" bIns="36000" rtlCol="0">
            <a:spAutoFit/>
          </a:bodyPr>
          <a:lstStyle/>
          <a:p>
            <a:pPr defTabSz="914400">
              <a:defRPr/>
            </a:pPr>
            <a:r>
              <a:rPr lang="es-ES" sz="3200" kern="0" dirty="0" smtClean="0">
                <a:solidFill>
                  <a:srgbClr val="FFFFFF"/>
                </a:solidFill>
              </a:rPr>
              <a:t>02</a:t>
            </a:r>
          </a:p>
        </p:txBody>
      </p:sp>
      <p:sp>
        <p:nvSpPr>
          <p:cNvPr id="48" name="TextBox 47"/>
          <p:cNvSpPr txBox="1">
            <a:spLocks noChangeAspect="1"/>
          </p:cNvSpPr>
          <p:nvPr/>
        </p:nvSpPr>
        <p:spPr>
          <a:xfrm>
            <a:off x="476260" y="3328262"/>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49" name="TextBox 48"/>
          <p:cNvSpPr txBox="1">
            <a:spLocks noChangeAspect="1"/>
          </p:cNvSpPr>
          <p:nvPr/>
        </p:nvSpPr>
        <p:spPr>
          <a:xfrm>
            <a:off x="476251" y="3907807"/>
            <a:ext cx="505462" cy="1057588"/>
          </a:xfrm>
          <a:prstGeom prst="rect">
            <a:avLst/>
          </a:prstGeom>
          <a:noFill/>
        </p:spPr>
        <p:txBody>
          <a:bodyPr wrap="square" lIns="36000" tIns="36000" rIns="36000" bIns="36000" rtlCol="0">
            <a:spAutoFit/>
          </a:bodyPr>
          <a:lstStyle/>
          <a:p>
            <a:pPr defTabSz="914400">
              <a:defRPr/>
            </a:pPr>
            <a:r>
              <a:rPr lang="es-ES" sz="3200" kern="0" dirty="0" smtClean="0">
                <a:solidFill>
                  <a:srgbClr val="FFFFFF"/>
                </a:solidFill>
              </a:rPr>
              <a:t>03</a:t>
            </a:r>
          </a:p>
        </p:txBody>
      </p:sp>
      <p:sp>
        <p:nvSpPr>
          <p:cNvPr id="50" name="TextBox 49"/>
          <p:cNvSpPr txBox="1">
            <a:spLocks noChangeAspect="1"/>
          </p:cNvSpPr>
          <p:nvPr/>
        </p:nvSpPr>
        <p:spPr>
          <a:xfrm>
            <a:off x="476260" y="4369662"/>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51" name="TextBox 50"/>
          <p:cNvSpPr txBox="1">
            <a:spLocks noChangeAspect="1"/>
          </p:cNvSpPr>
          <p:nvPr/>
        </p:nvSpPr>
        <p:spPr>
          <a:xfrm>
            <a:off x="476251" y="4930157"/>
            <a:ext cx="505462" cy="1057588"/>
          </a:xfrm>
          <a:prstGeom prst="rect">
            <a:avLst/>
          </a:prstGeom>
          <a:noFill/>
        </p:spPr>
        <p:txBody>
          <a:bodyPr wrap="square" lIns="36000" tIns="36000" rIns="36000" bIns="36000" rtlCol="0">
            <a:spAutoFit/>
          </a:bodyPr>
          <a:lstStyle/>
          <a:p>
            <a:pPr defTabSz="914400">
              <a:defRPr/>
            </a:pPr>
            <a:r>
              <a:rPr lang="es-ES" sz="3200" kern="0" dirty="0" smtClean="0">
                <a:solidFill>
                  <a:srgbClr val="FFFFFF"/>
                </a:solidFill>
              </a:rPr>
              <a:t>04</a:t>
            </a:r>
          </a:p>
        </p:txBody>
      </p:sp>
      <p:sp>
        <p:nvSpPr>
          <p:cNvPr id="52" name="TextBox 51"/>
          <p:cNvSpPr txBox="1">
            <a:spLocks noChangeAspect="1"/>
          </p:cNvSpPr>
          <p:nvPr/>
        </p:nvSpPr>
        <p:spPr>
          <a:xfrm>
            <a:off x="476260" y="5392012"/>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57" name="Half Frame 56"/>
          <p:cNvSpPr>
            <a:spLocks noChangeAspect="1"/>
          </p:cNvSpPr>
          <p:nvPr/>
        </p:nvSpPr>
        <p:spPr>
          <a:xfrm rot="8142470">
            <a:off x="2809179" y="3093155"/>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58" name="Rectangle 57"/>
          <p:cNvSpPr>
            <a:spLocks noChangeAspect="1"/>
          </p:cNvSpPr>
          <p:nvPr/>
        </p:nvSpPr>
        <p:spPr>
          <a:xfrm>
            <a:off x="3165906" y="2938189"/>
            <a:ext cx="1556683" cy="769441"/>
          </a:xfrm>
          <a:prstGeom prst="rect">
            <a:avLst/>
          </a:prstGeom>
        </p:spPr>
        <p:txBody>
          <a:bodyPr wrap="square" lIns="0" tIns="0" rIns="0" bIns="0">
            <a:spAutoFit/>
          </a:bodyPr>
          <a:lstStyle/>
          <a:p>
            <a:pPr defTabSz="914400">
              <a:defRPr/>
            </a:pP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it</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not</a:t>
            </a:r>
            <a:r>
              <a:rPr lang="es-ES" sz="1000" kern="0" dirty="0" smtClean="0">
                <a:solidFill>
                  <a:srgbClr val="FFFFFF"/>
                </a:solidFill>
              </a:rPr>
              <a:t> </a:t>
            </a:r>
            <a:r>
              <a:rPr lang="es-ES" sz="1000" kern="0" dirty="0" err="1" smtClean="0">
                <a:solidFill>
                  <a:srgbClr val="FFFFFF"/>
                </a:solidFill>
              </a:rPr>
              <a:t>here</a:t>
            </a:r>
            <a:r>
              <a:rPr lang="es-ES" sz="1000" kern="0" dirty="0" smtClean="0">
                <a:solidFill>
                  <a:srgbClr val="FFFFFF"/>
                </a:solidFill>
              </a:rPr>
              <a:t> to be </a:t>
            </a:r>
            <a:r>
              <a:rPr lang="es-ES" sz="1000" kern="0" dirty="0" err="1" smtClean="0">
                <a:solidFill>
                  <a:srgbClr val="FFFFFF"/>
                </a:solidFill>
              </a:rPr>
              <a:t>read</a:t>
            </a:r>
            <a:r>
              <a:rPr lang="es-ES" sz="1000" kern="0" dirty="0" smtClean="0">
                <a:solidFill>
                  <a:srgbClr val="FFFFFF"/>
                </a:solidFill>
              </a:rPr>
              <a:t>. </a:t>
            </a:r>
            <a:r>
              <a:rPr lang="es-ES" sz="1000" kern="0" dirty="0" err="1" smtClean="0">
                <a:solidFill>
                  <a:srgbClr val="FFFFFF"/>
                </a:solidFill>
              </a:rPr>
              <a:t>The</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just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to show </a:t>
            </a:r>
            <a:r>
              <a:rPr lang="es-ES" sz="1000" kern="0" dirty="0" err="1" smtClean="0">
                <a:solidFill>
                  <a:srgbClr val="FFFFFF"/>
                </a:solidFill>
              </a:rPr>
              <a:t>where</a:t>
            </a:r>
            <a:r>
              <a:rPr lang="es-ES" sz="1000" kern="0" dirty="0" smtClean="0">
                <a:solidFill>
                  <a:srgbClr val="FFFFFF"/>
                </a:solidFill>
              </a:rPr>
              <a:t> </a:t>
            </a:r>
            <a:r>
              <a:rPr lang="es-ES" sz="1000" kern="0" dirty="0" err="1" smtClean="0">
                <a:solidFill>
                  <a:srgbClr val="FFFFFF"/>
                </a:solidFill>
              </a:rPr>
              <a:t>you</a:t>
            </a:r>
            <a:r>
              <a:rPr lang="es-ES" sz="1000" kern="0" dirty="0" smtClean="0">
                <a:solidFill>
                  <a:srgbClr val="FFFFFF"/>
                </a:solidFill>
              </a:rPr>
              <a:t> </a:t>
            </a:r>
            <a:r>
              <a:rPr lang="es-ES" sz="1000" kern="0" dirty="0" err="1" smtClean="0">
                <a:solidFill>
                  <a:srgbClr val="FFFFFF"/>
                </a:solidFill>
              </a:rPr>
              <a:t>could</a:t>
            </a:r>
            <a:r>
              <a:rPr lang="es-ES" sz="1000" kern="0" dirty="0" smtClean="0">
                <a:solidFill>
                  <a:srgbClr val="FFFFFF"/>
                </a:solidFill>
              </a:rPr>
              <a:t> </a:t>
            </a:r>
            <a:r>
              <a:rPr lang="es-ES" sz="1000" kern="0" dirty="0" err="1" smtClean="0">
                <a:solidFill>
                  <a:srgbClr val="FFFFFF"/>
                </a:solidFill>
              </a:rPr>
              <a:t>insert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a:t>
            </a:r>
          </a:p>
        </p:txBody>
      </p:sp>
      <p:sp>
        <p:nvSpPr>
          <p:cNvPr id="59" name="Half Frame 58"/>
          <p:cNvSpPr>
            <a:spLocks noChangeAspect="1"/>
          </p:cNvSpPr>
          <p:nvPr/>
        </p:nvSpPr>
        <p:spPr>
          <a:xfrm rot="8142470">
            <a:off x="2809179" y="4117886"/>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60" name="Rectangle 59"/>
          <p:cNvSpPr>
            <a:spLocks noChangeAspect="1"/>
          </p:cNvSpPr>
          <p:nvPr/>
        </p:nvSpPr>
        <p:spPr>
          <a:xfrm>
            <a:off x="3165906" y="3962920"/>
            <a:ext cx="1556683" cy="769441"/>
          </a:xfrm>
          <a:prstGeom prst="rect">
            <a:avLst/>
          </a:prstGeom>
        </p:spPr>
        <p:txBody>
          <a:bodyPr wrap="square" lIns="0" tIns="0" rIns="0" bIns="0">
            <a:spAutoFit/>
          </a:bodyPr>
          <a:lstStyle/>
          <a:p>
            <a:pPr defTabSz="914400">
              <a:defRPr/>
            </a:pP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it</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not</a:t>
            </a:r>
            <a:r>
              <a:rPr lang="es-ES" sz="1000" kern="0" dirty="0" smtClean="0">
                <a:solidFill>
                  <a:srgbClr val="FFFFFF"/>
                </a:solidFill>
              </a:rPr>
              <a:t> </a:t>
            </a:r>
            <a:r>
              <a:rPr lang="es-ES" sz="1000" kern="0" dirty="0" err="1" smtClean="0">
                <a:solidFill>
                  <a:srgbClr val="FFFFFF"/>
                </a:solidFill>
              </a:rPr>
              <a:t>here</a:t>
            </a:r>
            <a:r>
              <a:rPr lang="es-ES" sz="1000" kern="0" dirty="0" smtClean="0">
                <a:solidFill>
                  <a:srgbClr val="FFFFFF"/>
                </a:solidFill>
              </a:rPr>
              <a:t> to be </a:t>
            </a:r>
            <a:r>
              <a:rPr lang="es-ES" sz="1000" kern="0" dirty="0" err="1" smtClean="0">
                <a:solidFill>
                  <a:srgbClr val="FFFFFF"/>
                </a:solidFill>
              </a:rPr>
              <a:t>read</a:t>
            </a:r>
            <a:r>
              <a:rPr lang="es-ES" sz="1000" kern="0" dirty="0" smtClean="0">
                <a:solidFill>
                  <a:srgbClr val="FFFFFF"/>
                </a:solidFill>
              </a:rPr>
              <a:t>. </a:t>
            </a:r>
            <a:r>
              <a:rPr lang="es-ES" sz="1000" kern="0" dirty="0" err="1" smtClean="0">
                <a:solidFill>
                  <a:srgbClr val="FFFFFF"/>
                </a:solidFill>
              </a:rPr>
              <a:t>The</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just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to show </a:t>
            </a:r>
            <a:r>
              <a:rPr lang="es-ES" sz="1000" kern="0" dirty="0" err="1" smtClean="0">
                <a:solidFill>
                  <a:srgbClr val="FFFFFF"/>
                </a:solidFill>
              </a:rPr>
              <a:t>where</a:t>
            </a:r>
            <a:r>
              <a:rPr lang="es-ES" sz="1000" kern="0" dirty="0" smtClean="0">
                <a:solidFill>
                  <a:srgbClr val="FFFFFF"/>
                </a:solidFill>
              </a:rPr>
              <a:t> </a:t>
            </a:r>
            <a:r>
              <a:rPr lang="es-ES" sz="1000" kern="0" dirty="0" err="1" smtClean="0">
                <a:solidFill>
                  <a:srgbClr val="FFFFFF"/>
                </a:solidFill>
              </a:rPr>
              <a:t>you</a:t>
            </a:r>
            <a:r>
              <a:rPr lang="es-ES" sz="1000" kern="0" dirty="0" smtClean="0">
                <a:solidFill>
                  <a:srgbClr val="FFFFFF"/>
                </a:solidFill>
              </a:rPr>
              <a:t> </a:t>
            </a:r>
            <a:r>
              <a:rPr lang="es-ES" sz="1000" kern="0" dirty="0" err="1" smtClean="0">
                <a:solidFill>
                  <a:srgbClr val="FFFFFF"/>
                </a:solidFill>
              </a:rPr>
              <a:t>could</a:t>
            </a:r>
            <a:r>
              <a:rPr lang="es-ES" sz="1000" kern="0" dirty="0" smtClean="0">
                <a:solidFill>
                  <a:srgbClr val="FFFFFF"/>
                </a:solidFill>
              </a:rPr>
              <a:t> </a:t>
            </a:r>
            <a:r>
              <a:rPr lang="es-ES" sz="1000" kern="0" dirty="0" err="1" smtClean="0">
                <a:solidFill>
                  <a:srgbClr val="FFFFFF"/>
                </a:solidFill>
              </a:rPr>
              <a:t>insert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a:t>
            </a:r>
          </a:p>
        </p:txBody>
      </p:sp>
      <p:sp>
        <p:nvSpPr>
          <p:cNvPr id="61" name="Half Frame 60"/>
          <p:cNvSpPr>
            <a:spLocks noChangeAspect="1"/>
          </p:cNvSpPr>
          <p:nvPr/>
        </p:nvSpPr>
        <p:spPr>
          <a:xfrm rot="8142470">
            <a:off x="2809179" y="5142617"/>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62" name="Rectangle 61"/>
          <p:cNvSpPr>
            <a:spLocks noChangeAspect="1"/>
          </p:cNvSpPr>
          <p:nvPr/>
        </p:nvSpPr>
        <p:spPr>
          <a:xfrm>
            <a:off x="3165906" y="4987651"/>
            <a:ext cx="1556683" cy="769441"/>
          </a:xfrm>
          <a:prstGeom prst="rect">
            <a:avLst/>
          </a:prstGeom>
        </p:spPr>
        <p:txBody>
          <a:bodyPr wrap="square" lIns="0" tIns="0" rIns="0" bIns="0">
            <a:spAutoFit/>
          </a:bodyPr>
          <a:lstStyle/>
          <a:p>
            <a:pPr defTabSz="914400">
              <a:defRPr/>
            </a:pP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it</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not</a:t>
            </a:r>
            <a:r>
              <a:rPr lang="es-ES" sz="1000" kern="0" dirty="0" smtClean="0">
                <a:solidFill>
                  <a:srgbClr val="FFFFFF"/>
                </a:solidFill>
              </a:rPr>
              <a:t> </a:t>
            </a:r>
            <a:r>
              <a:rPr lang="es-ES" sz="1000" kern="0" dirty="0" err="1" smtClean="0">
                <a:solidFill>
                  <a:srgbClr val="FFFFFF"/>
                </a:solidFill>
              </a:rPr>
              <a:t>here</a:t>
            </a:r>
            <a:r>
              <a:rPr lang="es-ES" sz="1000" kern="0" dirty="0" smtClean="0">
                <a:solidFill>
                  <a:srgbClr val="FFFFFF"/>
                </a:solidFill>
              </a:rPr>
              <a:t> to be </a:t>
            </a:r>
            <a:r>
              <a:rPr lang="es-ES" sz="1000" kern="0" dirty="0" err="1" smtClean="0">
                <a:solidFill>
                  <a:srgbClr val="FFFFFF"/>
                </a:solidFill>
              </a:rPr>
              <a:t>read</a:t>
            </a:r>
            <a:r>
              <a:rPr lang="es-ES" sz="1000" kern="0" dirty="0" smtClean="0">
                <a:solidFill>
                  <a:srgbClr val="FFFFFF"/>
                </a:solidFill>
              </a:rPr>
              <a:t>. </a:t>
            </a:r>
            <a:r>
              <a:rPr lang="es-ES" sz="1000" kern="0" dirty="0" err="1" smtClean="0">
                <a:solidFill>
                  <a:srgbClr val="FFFFFF"/>
                </a:solidFill>
              </a:rPr>
              <a:t>The</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just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to show </a:t>
            </a:r>
            <a:r>
              <a:rPr lang="es-ES" sz="1000" kern="0" dirty="0" err="1" smtClean="0">
                <a:solidFill>
                  <a:srgbClr val="FFFFFF"/>
                </a:solidFill>
              </a:rPr>
              <a:t>where</a:t>
            </a:r>
            <a:r>
              <a:rPr lang="es-ES" sz="1000" kern="0" dirty="0" smtClean="0">
                <a:solidFill>
                  <a:srgbClr val="FFFFFF"/>
                </a:solidFill>
              </a:rPr>
              <a:t> </a:t>
            </a:r>
            <a:r>
              <a:rPr lang="es-ES" sz="1000" kern="0" dirty="0" err="1" smtClean="0">
                <a:solidFill>
                  <a:srgbClr val="FFFFFF"/>
                </a:solidFill>
              </a:rPr>
              <a:t>you</a:t>
            </a:r>
            <a:r>
              <a:rPr lang="es-ES" sz="1000" kern="0" dirty="0" smtClean="0">
                <a:solidFill>
                  <a:srgbClr val="FFFFFF"/>
                </a:solidFill>
              </a:rPr>
              <a:t> </a:t>
            </a:r>
            <a:r>
              <a:rPr lang="es-ES" sz="1000" kern="0" dirty="0" err="1" smtClean="0">
                <a:solidFill>
                  <a:srgbClr val="FFFFFF"/>
                </a:solidFill>
              </a:rPr>
              <a:t>could</a:t>
            </a:r>
            <a:r>
              <a:rPr lang="es-ES" sz="1000" kern="0" dirty="0" smtClean="0">
                <a:solidFill>
                  <a:srgbClr val="FFFFFF"/>
                </a:solidFill>
              </a:rPr>
              <a:t> </a:t>
            </a:r>
            <a:r>
              <a:rPr lang="es-ES" sz="1000" kern="0" dirty="0" err="1" smtClean="0">
                <a:solidFill>
                  <a:srgbClr val="FFFFFF"/>
                </a:solidFill>
              </a:rPr>
              <a:t>insert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a:t>
            </a:r>
          </a:p>
        </p:txBody>
      </p:sp>
      <p:sp>
        <p:nvSpPr>
          <p:cNvPr id="63" name="Half Frame 62"/>
          <p:cNvSpPr>
            <a:spLocks noChangeAspect="1"/>
          </p:cNvSpPr>
          <p:nvPr/>
        </p:nvSpPr>
        <p:spPr>
          <a:xfrm rot="8142470">
            <a:off x="2809179" y="6167349"/>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grpSp>
        <p:nvGrpSpPr>
          <p:cNvPr id="95" name="Group 94"/>
          <p:cNvGrpSpPr/>
          <p:nvPr/>
        </p:nvGrpSpPr>
        <p:grpSpPr>
          <a:xfrm>
            <a:off x="416496" y="2247895"/>
            <a:ext cx="4328889" cy="4060829"/>
            <a:chOff x="393700" y="1376363"/>
            <a:chExt cx="5054281" cy="4932362"/>
          </a:xfrm>
        </p:grpSpPr>
        <p:sp>
          <p:nvSpPr>
            <p:cNvPr id="96" name="Pentagon 12"/>
            <p:cNvSpPr/>
            <p:nvPr/>
          </p:nvSpPr>
          <p:spPr>
            <a:xfrm flipH="1">
              <a:off x="2111387" y="4450556"/>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31313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grpSp>
          <p:nvGrpSpPr>
            <p:cNvPr id="97" name="Group 96"/>
            <p:cNvGrpSpPr/>
            <p:nvPr/>
          </p:nvGrpSpPr>
          <p:grpSpPr>
            <a:xfrm>
              <a:off x="393700" y="1376363"/>
              <a:ext cx="5054281" cy="4932362"/>
              <a:chOff x="393700" y="1376363"/>
              <a:chExt cx="5054281" cy="4932362"/>
            </a:xfrm>
          </p:grpSpPr>
          <p:sp>
            <p:nvSpPr>
              <p:cNvPr id="98" name="Pentagon 9"/>
              <p:cNvSpPr/>
              <p:nvPr/>
            </p:nvSpPr>
            <p:spPr>
              <a:xfrm>
                <a:off x="393700" y="1376363"/>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BDD203"/>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99" name="Pentagon 12"/>
              <p:cNvSpPr/>
              <p:nvPr/>
            </p:nvSpPr>
            <p:spPr>
              <a:xfrm flipH="1">
                <a:off x="2111387" y="1376363"/>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81BC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0" name="Pentagon 9"/>
              <p:cNvSpPr/>
              <p:nvPr/>
            </p:nvSpPr>
            <p:spPr>
              <a:xfrm>
                <a:off x="393700" y="2401094"/>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72C7E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1" name="Pentagon 12"/>
              <p:cNvSpPr/>
              <p:nvPr/>
            </p:nvSpPr>
            <p:spPr>
              <a:xfrm flipH="1">
                <a:off x="2111387" y="2401094"/>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00A1DE"/>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2" name="Pentagon 9"/>
              <p:cNvSpPr/>
              <p:nvPr/>
            </p:nvSpPr>
            <p:spPr>
              <a:xfrm>
                <a:off x="393700" y="3425825"/>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C7E9F5"/>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3" name="Pentagon 12"/>
              <p:cNvSpPr/>
              <p:nvPr/>
            </p:nvSpPr>
            <p:spPr>
              <a:xfrm flipH="1">
                <a:off x="2111387" y="3425825"/>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72C7E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4" name="Pentagon 9"/>
              <p:cNvSpPr/>
              <p:nvPr/>
            </p:nvSpPr>
            <p:spPr>
              <a:xfrm>
                <a:off x="393700" y="4450556"/>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8C8C8C"/>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5" name="Pentagon 9"/>
              <p:cNvSpPr/>
              <p:nvPr/>
            </p:nvSpPr>
            <p:spPr>
              <a:xfrm>
                <a:off x="393700" y="5475288"/>
                <a:ext cx="1998662" cy="833437"/>
              </a:xfrm>
              <a:custGeom>
                <a:avLst/>
                <a:gdLst>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 name="connsiteX0" fmla="*/ 0 w 1998662"/>
                  <a:gd name="connsiteY0" fmla="*/ 0 h 833437"/>
                  <a:gd name="connsiteX1" fmla="*/ 1330487 w 1998662"/>
                  <a:gd name="connsiteY1" fmla="*/ 0 h 833437"/>
                  <a:gd name="connsiteX2" fmla="*/ 1998662 w 1998662"/>
                  <a:gd name="connsiteY2" fmla="*/ 416719 h 833437"/>
                  <a:gd name="connsiteX3" fmla="*/ 1330487 w 1998662"/>
                  <a:gd name="connsiteY3" fmla="*/ 833437 h 833437"/>
                  <a:gd name="connsiteX4" fmla="*/ 0 w 1998662"/>
                  <a:gd name="connsiteY4" fmla="*/ 833437 h 833437"/>
                  <a:gd name="connsiteX5" fmla="*/ 0 w 1998662"/>
                  <a:gd name="connsiteY5"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8662" h="833437">
                    <a:moveTo>
                      <a:pt x="0" y="0"/>
                    </a:moveTo>
                    <a:lnTo>
                      <a:pt x="1330487" y="0"/>
                    </a:lnTo>
                    <a:cubicBezTo>
                      <a:pt x="1576072" y="9366"/>
                      <a:pt x="1768317" y="453073"/>
                      <a:pt x="1998662" y="416719"/>
                    </a:cubicBezTo>
                    <a:cubicBezTo>
                      <a:pt x="1775937" y="555625"/>
                      <a:pt x="1614172" y="793591"/>
                      <a:pt x="1330487" y="833437"/>
                    </a:cubicBezTo>
                    <a:lnTo>
                      <a:pt x="0" y="833437"/>
                    </a:lnTo>
                    <a:lnTo>
                      <a:pt x="0" y="0"/>
                    </a:lnTo>
                    <a:close/>
                  </a:path>
                </a:pathLst>
              </a:custGeom>
              <a:solidFill>
                <a:srgbClr val="B4B4B4"/>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6" name="Pentagon 12"/>
              <p:cNvSpPr/>
              <p:nvPr/>
            </p:nvSpPr>
            <p:spPr>
              <a:xfrm flipH="1">
                <a:off x="2111387" y="5475288"/>
                <a:ext cx="3336594" cy="833437"/>
              </a:xfrm>
              <a:custGeom>
                <a:avLst/>
                <a:gdLst>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055620"/>
                  <a:gd name="connsiteY0" fmla="*/ 0 h 833437"/>
                  <a:gd name="connsiteX1" fmla="*/ 2433159 w 3055620"/>
                  <a:gd name="connsiteY1" fmla="*/ 0 h 833437"/>
                  <a:gd name="connsiteX2" fmla="*/ 3055620 w 3055620"/>
                  <a:gd name="connsiteY2" fmla="*/ 416719 h 833437"/>
                  <a:gd name="connsiteX3" fmla="*/ 2433159 w 3055620"/>
                  <a:gd name="connsiteY3" fmla="*/ 833437 h 833437"/>
                  <a:gd name="connsiteX4" fmla="*/ 0 w 3055620"/>
                  <a:gd name="connsiteY4" fmla="*/ 833437 h 833437"/>
                  <a:gd name="connsiteX5" fmla="*/ 0 w 305562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15640"/>
                  <a:gd name="connsiteY0" fmla="*/ 0 h 833437"/>
                  <a:gd name="connsiteX1" fmla="*/ 2433159 w 3215640"/>
                  <a:gd name="connsiteY1" fmla="*/ 0 h 833437"/>
                  <a:gd name="connsiteX2" fmla="*/ 3215640 w 3215640"/>
                  <a:gd name="connsiteY2" fmla="*/ 531019 h 833437"/>
                  <a:gd name="connsiteX3" fmla="*/ 2433159 w 3215640"/>
                  <a:gd name="connsiteY3" fmla="*/ 833437 h 833437"/>
                  <a:gd name="connsiteX4" fmla="*/ 0 w 3215640"/>
                  <a:gd name="connsiteY4" fmla="*/ 833437 h 833437"/>
                  <a:gd name="connsiteX5" fmla="*/ 0 w 3215640"/>
                  <a:gd name="connsiteY5" fmla="*/ 0 h 833437"/>
                  <a:gd name="connsiteX0" fmla="*/ 0 w 3234548"/>
                  <a:gd name="connsiteY0" fmla="*/ 0 h 833437"/>
                  <a:gd name="connsiteX1" fmla="*/ 2433159 w 3234548"/>
                  <a:gd name="connsiteY1" fmla="*/ 0 h 833437"/>
                  <a:gd name="connsiteX2" fmla="*/ 3215640 w 3234548"/>
                  <a:gd name="connsiteY2" fmla="*/ 531019 h 833437"/>
                  <a:gd name="connsiteX3" fmla="*/ 2946082 w 3234548"/>
                  <a:gd name="connsiteY3" fmla="*/ 668337 h 833437"/>
                  <a:gd name="connsiteX4" fmla="*/ 2433159 w 3234548"/>
                  <a:gd name="connsiteY4" fmla="*/ 833437 h 833437"/>
                  <a:gd name="connsiteX5" fmla="*/ 0 w 3234548"/>
                  <a:gd name="connsiteY5" fmla="*/ 833437 h 833437"/>
                  <a:gd name="connsiteX6" fmla="*/ 0 w 3234548"/>
                  <a:gd name="connsiteY6" fmla="*/ 0 h 833437"/>
                  <a:gd name="connsiteX0" fmla="*/ 0 w 3243981"/>
                  <a:gd name="connsiteY0" fmla="*/ 0 h 833437"/>
                  <a:gd name="connsiteX1" fmla="*/ 2433159 w 3243981"/>
                  <a:gd name="connsiteY1" fmla="*/ 0 h 833437"/>
                  <a:gd name="connsiteX2" fmla="*/ 3215640 w 3243981"/>
                  <a:gd name="connsiteY2" fmla="*/ 531019 h 833437"/>
                  <a:gd name="connsiteX3" fmla="*/ 3047682 w 3243981"/>
                  <a:gd name="connsiteY3" fmla="*/ 528637 h 833437"/>
                  <a:gd name="connsiteX4" fmla="*/ 2433159 w 3243981"/>
                  <a:gd name="connsiteY4" fmla="*/ 833437 h 833437"/>
                  <a:gd name="connsiteX5" fmla="*/ 0 w 3243981"/>
                  <a:gd name="connsiteY5" fmla="*/ 833437 h 833437"/>
                  <a:gd name="connsiteX6" fmla="*/ 0 w 3243981"/>
                  <a:gd name="connsiteY6" fmla="*/ 0 h 833437"/>
                  <a:gd name="connsiteX0" fmla="*/ 0 w 3233439"/>
                  <a:gd name="connsiteY0" fmla="*/ 0 h 833437"/>
                  <a:gd name="connsiteX1" fmla="*/ 2433159 w 3233439"/>
                  <a:gd name="connsiteY1" fmla="*/ 0 h 833437"/>
                  <a:gd name="connsiteX2" fmla="*/ 3215640 w 3233439"/>
                  <a:gd name="connsiteY2" fmla="*/ 531019 h 833437"/>
                  <a:gd name="connsiteX3" fmla="*/ 3047682 w 3233439"/>
                  <a:gd name="connsiteY3" fmla="*/ 528637 h 833437"/>
                  <a:gd name="connsiteX4" fmla="*/ 2433159 w 3233439"/>
                  <a:gd name="connsiteY4" fmla="*/ 833437 h 833437"/>
                  <a:gd name="connsiteX5" fmla="*/ 0 w 3233439"/>
                  <a:gd name="connsiteY5" fmla="*/ 833437 h 833437"/>
                  <a:gd name="connsiteX6" fmla="*/ 0 w 3233439"/>
                  <a:gd name="connsiteY6" fmla="*/ 0 h 833437"/>
                  <a:gd name="connsiteX0" fmla="*/ 0 w 3215999"/>
                  <a:gd name="connsiteY0" fmla="*/ 0 h 833437"/>
                  <a:gd name="connsiteX1" fmla="*/ 2433159 w 3215999"/>
                  <a:gd name="connsiteY1" fmla="*/ 0 h 833437"/>
                  <a:gd name="connsiteX2" fmla="*/ 3215640 w 3215999"/>
                  <a:gd name="connsiteY2" fmla="*/ 531019 h 833437"/>
                  <a:gd name="connsiteX3" fmla="*/ 3047682 w 3215999"/>
                  <a:gd name="connsiteY3" fmla="*/ 528637 h 833437"/>
                  <a:gd name="connsiteX4" fmla="*/ 2433159 w 3215999"/>
                  <a:gd name="connsiteY4" fmla="*/ 833437 h 833437"/>
                  <a:gd name="connsiteX5" fmla="*/ 0 w 3215999"/>
                  <a:gd name="connsiteY5" fmla="*/ 833437 h 833437"/>
                  <a:gd name="connsiteX6" fmla="*/ 0 w 3215999"/>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5"/>
                  <a:gd name="connsiteY0" fmla="*/ 0 h 833437"/>
                  <a:gd name="connsiteX1" fmla="*/ 2433159 w 3336505"/>
                  <a:gd name="connsiteY1" fmla="*/ 0 h 833437"/>
                  <a:gd name="connsiteX2" fmla="*/ 3336290 w 3336505"/>
                  <a:gd name="connsiteY2" fmla="*/ 632619 h 833437"/>
                  <a:gd name="connsiteX3" fmla="*/ 3047682 w 3336505"/>
                  <a:gd name="connsiteY3" fmla="*/ 528637 h 833437"/>
                  <a:gd name="connsiteX4" fmla="*/ 2433159 w 3336505"/>
                  <a:gd name="connsiteY4" fmla="*/ 833437 h 833437"/>
                  <a:gd name="connsiteX5" fmla="*/ 0 w 3336505"/>
                  <a:gd name="connsiteY5" fmla="*/ 833437 h 833437"/>
                  <a:gd name="connsiteX6" fmla="*/ 0 w 3336505"/>
                  <a:gd name="connsiteY6" fmla="*/ 0 h 833437"/>
                  <a:gd name="connsiteX0" fmla="*/ 0 w 3336509"/>
                  <a:gd name="connsiteY0" fmla="*/ 0 h 833437"/>
                  <a:gd name="connsiteX1" fmla="*/ 2433159 w 3336509"/>
                  <a:gd name="connsiteY1" fmla="*/ 0 h 833437"/>
                  <a:gd name="connsiteX2" fmla="*/ 3336290 w 3336509"/>
                  <a:gd name="connsiteY2" fmla="*/ 632619 h 833437"/>
                  <a:gd name="connsiteX3" fmla="*/ 3054032 w 3336509"/>
                  <a:gd name="connsiteY3" fmla="*/ 522287 h 833437"/>
                  <a:gd name="connsiteX4" fmla="*/ 2433159 w 3336509"/>
                  <a:gd name="connsiteY4" fmla="*/ 833437 h 833437"/>
                  <a:gd name="connsiteX5" fmla="*/ 0 w 3336509"/>
                  <a:gd name="connsiteY5" fmla="*/ 833437 h 833437"/>
                  <a:gd name="connsiteX6" fmla="*/ 0 w 3336509"/>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336290 w 3336536"/>
                  <a:gd name="connsiteY2" fmla="*/ 632619 h 833437"/>
                  <a:gd name="connsiteX3" fmla="*/ 3054032 w 3336536"/>
                  <a:gd name="connsiteY3" fmla="*/ 522287 h 833437"/>
                  <a:gd name="connsiteX4" fmla="*/ 2433159 w 3336536"/>
                  <a:gd name="connsiteY4" fmla="*/ 833437 h 833437"/>
                  <a:gd name="connsiteX5" fmla="*/ 0 w 3336536"/>
                  <a:gd name="connsiteY5" fmla="*/ 833437 h 833437"/>
                  <a:gd name="connsiteX6" fmla="*/ 0 w 3336536"/>
                  <a:gd name="connsiteY6"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326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36"/>
                  <a:gd name="connsiteY0" fmla="*/ 0 h 833437"/>
                  <a:gd name="connsiteX1" fmla="*/ 2433159 w 3336536"/>
                  <a:gd name="connsiteY1" fmla="*/ 0 h 833437"/>
                  <a:gd name="connsiteX2" fmla="*/ 3047681 w 3336536"/>
                  <a:gd name="connsiteY2" fmla="*/ 414337 h 833437"/>
                  <a:gd name="connsiteX3" fmla="*/ 3336290 w 3336536"/>
                  <a:gd name="connsiteY3" fmla="*/ 645319 h 833437"/>
                  <a:gd name="connsiteX4" fmla="*/ 3054032 w 3336536"/>
                  <a:gd name="connsiteY4" fmla="*/ 522287 h 833437"/>
                  <a:gd name="connsiteX5" fmla="*/ 2433159 w 3336536"/>
                  <a:gd name="connsiteY5" fmla="*/ 833437 h 833437"/>
                  <a:gd name="connsiteX6" fmla="*/ 0 w 3336536"/>
                  <a:gd name="connsiteY6" fmla="*/ 833437 h 833437"/>
                  <a:gd name="connsiteX7" fmla="*/ 0 w 3336536"/>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 name="connsiteX0" fmla="*/ 0 w 3336594"/>
                  <a:gd name="connsiteY0" fmla="*/ 0 h 833437"/>
                  <a:gd name="connsiteX1" fmla="*/ 2433159 w 3336594"/>
                  <a:gd name="connsiteY1" fmla="*/ 0 h 833437"/>
                  <a:gd name="connsiteX2" fmla="*/ 3047681 w 3336594"/>
                  <a:gd name="connsiteY2" fmla="*/ 414337 h 833437"/>
                  <a:gd name="connsiteX3" fmla="*/ 3336290 w 3336594"/>
                  <a:gd name="connsiteY3" fmla="*/ 645319 h 833437"/>
                  <a:gd name="connsiteX4" fmla="*/ 3054032 w 3336594"/>
                  <a:gd name="connsiteY4" fmla="*/ 522287 h 833437"/>
                  <a:gd name="connsiteX5" fmla="*/ 2433159 w 3336594"/>
                  <a:gd name="connsiteY5" fmla="*/ 833437 h 833437"/>
                  <a:gd name="connsiteX6" fmla="*/ 0 w 3336594"/>
                  <a:gd name="connsiteY6" fmla="*/ 833437 h 833437"/>
                  <a:gd name="connsiteX7" fmla="*/ 0 w 3336594"/>
                  <a:gd name="connsiteY7" fmla="*/ 0 h 83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6594" h="833437">
                    <a:moveTo>
                      <a:pt x="0" y="0"/>
                    </a:moveTo>
                    <a:lnTo>
                      <a:pt x="2433159" y="0"/>
                    </a:lnTo>
                    <a:cubicBezTo>
                      <a:pt x="2941106" y="69056"/>
                      <a:pt x="2897159" y="308900"/>
                      <a:pt x="3047681" y="414337"/>
                    </a:cubicBezTo>
                    <a:cubicBezTo>
                      <a:pt x="3198203" y="519774"/>
                      <a:pt x="3271732" y="592403"/>
                      <a:pt x="3336290" y="645319"/>
                    </a:cubicBezTo>
                    <a:cubicBezTo>
                      <a:pt x="3345577" y="667809"/>
                      <a:pt x="3139996" y="500459"/>
                      <a:pt x="3054032" y="522287"/>
                    </a:cubicBezTo>
                    <a:cubicBezTo>
                      <a:pt x="2783919" y="598090"/>
                      <a:pt x="2924173" y="805920"/>
                      <a:pt x="2433159" y="833437"/>
                    </a:cubicBezTo>
                    <a:lnTo>
                      <a:pt x="0" y="833437"/>
                    </a:lnTo>
                    <a:lnTo>
                      <a:pt x="0" y="0"/>
                    </a:lnTo>
                    <a:close/>
                  </a:path>
                </a:pathLst>
              </a:custGeom>
              <a:solidFill>
                <a:srgbClr val="57575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07" name="TextBox 106"/>
              <p:cNvSpPr txBox="1"/>
              <p:nvPr/>
            </p:nvSpPr>
            <p:spPr>
              <a:xfrm>
                <a:off x="476250" y="1389063"/>
                <a:ext cx="631825" cy="686437"/>
              </a:xfrm>
              <a:prstGeom prst="rect">
                <a:avLst/>
              </a:prstGeom>
              <a:noFill/>
            </p:spPr>
            <p:txBody>
              <a:bodyPr wrap="square" lIns="36000" tIns="36000" rIns="36000" bIns="36000" rtlCol="0">
                <a:spAutoFit/>
              </a:bodyPr>
              <a:lstStyle/>
              <a:p>
                <a:r>
                  <a:rPr lang="es-ES" sz="3200" dirty="0" smtClean="0">
                    <a:solidFill>
                      <a:srgbClr val="FFFFFF"/>
                    </a:solidFill>
                  </a:rPr>
                  <a:t>01</a:t>
                </a:r>
              </a:p>
            </p:txBody>
          </p:sp>
          <p:sp>
            <p:nvSpPr>
              <p:cNvPr id="108" name="TextBox 107"/>
              <p:cNvSpPr txBox="1"/>
              <p:nvPr/>
            </p:nvSpPr>
            <p:spPr>
              <a:xfrm>
                <a:off x="982221" y="1635483"/>
                <a:ext cx="1015308" cy="293914"/>
              </a:xfrm>
              <a:prstGeom prst="rect">
                <a:avLst/>
              </a:prstGeom>
              <a:noFill/>
            </p:spPr>
            <p:txBody>
              <a:bodyPr wrap="square" lIns="36000" tIns="36000" rIns="36000" bIns="36000" rtlCol="0">
                <a:spAutoFit/>
              </a:bodyPr>
              <a:lstStyle/>
              <a:p>
                <a:r>
                  <a:rPr lang="es-ES" sz="1100" dirty="0" smtClean="0">
                    <a:solidFill>
                      <a:srgbClr val="FFFFFF"/>
                    </a:solidFill>
                  </a:rPr>
                  <a:t>QUITEÑOS</a:t>
                </a:r>
              </a:p>
            </p:txBody>
          </p:sp>
          <p:sp>
            <p:nvSpPr>
              <p:cNvPr id="109" name="TextBox 108"/>
              <p:cNvSpPr txBox="1"/>
              <p:nvPr/>
            </p:nvSpPr>
            <p:spPr>
              <a:xfrm>
                <a:off x="476250" y="2449006"/>
                <a:ext cx="631825" cy="686437"/>
              </a:xfrm>
              <a:prstGeom prst="rect">
                <a:avLst/>
              </a:prstGeom>
              <a:noFill/>
            </p:spPr>
            <p:txBody>
              <a:bodyPr wrap="square" lIns="36000" tIns="36000" rIns="36000" bIns="36000" rtlCol="0">
                <a:spAutoFit/>
              </a:bodyPr>
              <a:lstStyle/>
              <a:p>
                <a:r>
                  <a:rPr lang="es-ES" sz="3200" dirty="0" smtClean="0">
                    <a:solidFill>
                      <a:srgbClr val="FFFFFF"/>
                    </a:solidFill>
                  </a:rPr>
                  <a:t>02</a:t>
                </a:r>
              </a:p>
            </p:txBody>
          </p:sp>
          <p:sp>
            <p:nvSpPr>
              <p:cNvPr id="110" name="TextBox 109"/>
              <p:cNvSpPr txBox="1"/>
              <p:nvPr/>
            </p:nvSpPr>
            <p:spPr>
              <a:xfrm>
                <a:off x="1101663" y="2573822"/>
                <a:ext cx="1325522" cy="499521"/>
              </a:xfrm>
              <a:prstGeom prst="rect">
                <a:avLst/>
              </a:prstGeom>
              <a:noFill/>
            </p:spPr>
            <p:txBody>
              <a:bodyPr wrap="square" lIns="36000" tIns="36000" rIns="36000" bIns="36000" rtlCol="0">
                <a:spAutoFit/>
              </a:bodyPr>
              <a:lstStyle/>
              <a:p>
                <a:r>
                  <a:rPr lang="es-ES" sz="1100" dirty="0" smtClean="0">
                    <a:solidFill>
                      <a:srgbClr val="FFFFFF"/>
                    </a:solidFill>
                  </a:rPr>
                  <a:t>ECUATO –</a:t>
                </a:r>
              </a:p>
              <a:p>
                <a:r>
                  <a:rPr lang="es-ES" sz="1100" dirty="0" smtClean="0">
                    <a:solidFill>
                      <a:srgbClr val="FFFFFF"/>
                    </a:solidFill>
                  </a:rPr>
                  <a:t>RIANOS</a:t>
                </a:r>
              </a:p>
            </p:txBody>
          </p:sp>
          <p:sp>
            <p:nvSpPr>
              <p:cNvPr id="111" name="TextBox 110"/>
              <p:cNvSpPr txBox="1"/>
              <p:nvPr/>
            </p:nvSpPr>
            <p:spPr>
              <a:xfrm>
                <a:off x="476250" y="3490405"/>
                <a:ext cx="631825" cy="686437"/>
              </a:xfrm>
              <a:prstGeom prst="rect">
                <a:avLst/>
              </a:prstGeom>
              <a:noFill/>
            </p:spPr>
            <p:txBody>
              <a:bodyPr wrap="square" lIns="36000" tIns="36000" rIns="36000" bIns="36000" rtlCol="0">
                <a:spAutoFit/>
              </a:bodyPr>
              <a:lstStyle/>
              <a:p>
                <a:r>
                  <a:rPr lang="es-ES" sz="3200" dirty="0" smtClean="0">
                    <a:solidFill>
                      <a:srgbClr val="FFFFFF"/>
                    </a:solidFill>
                  </a:rPr>
                  <a:t>03</a:t>
                </a:r>
              </a:p>
            </p:txBody>
          </p:sp>
          <p:sp>
            <p:nvSpPr>
              <p:cNvPr id="112" name="TextBox 111"/>
              <p:cNvSpPr txBox="1"/>
              <p:nvPr/>
            </p:nvSpPr>
            <p:spPr>
              <a:xfrm>
                <a:off x="1036118" y="3643517"/>
                <a:ext cx="1490842" cy="499521"/>
              </a:xfrm>
              <a:prstGeom prst="rect">
                <a:avLst/>
              </a:prstGeom>
              <a:noFill/>
            </p:spPr>
            <p:txBody>
              <a:bodyPr wrap="square" lIns="36000" tIns="36000" rIns="36000" bIns="36000" rtlCol="0">
                <a:spAutoFit/>
              </a:bodyPr>
              <a:lstStyle/>
              <a:p>
                <a:r>
                  <a:rPr lang="es-ES" sz="1100" dirty="0" smtClean="0">
                    <a:solidFill>
                      <a:srgbClr val="FFFFFF"/>
                    </a:solidFill>
                  </a:rPr>
                  <a:t>CORREDOR</a:t>
                </a:r>
              </a:p>
              <a:p>
                <a:r>
                  <a:rPr lang="es-ES" sz="1100" dirty="0" smtClean="0">
                    <a:solidFill>
                      <a:srgbClr val="FFFFFF"/>
                    </a:solidFill>
                  </a:rPr>
                  <a:t> 2H*</a:t>
                </a:r>
              </a:p>
            </p:txBody>
          </p:sp>
          <p:sp>
            <p:nvSpPr>
              <p:cNvPr id="113" name="TextBox 112"/>
              <p:cNvSpPr txBox="1"/>
              <p:nvPr/>
            </p:nvSpPr>
            <p:spPr>
              <a:xfrm>
                <a:off x="476250" y="4512755"/>
                <a:ext cx="631825" cy="686437"/>
              </a:xfrm>
              <a:prstGeom prst="rect">
                <a:avLst/>
              </a:prstGeom>
              <a:noFill/>
            </p:spPr>
            <p:txBody>
              <a:bodyPr wrap="square" lIns="36000" tIns="36000" rIns="36000" bIns="36000" rtlCol="0">
                <a:spAutoFit/>
              </a:bodyPr>
              <a:lstStyle/>
              <a:p>
                <a:r>
                  <a:rPr lang="es-ES" sz="3200" dirty="0" smtClean="0">
                    <a:solidFill>
                      <a:srgbClr val="FFFFFF"/>
                    </a:solidFill>
                  </a:rPr>
                  <a:t>04</a:t>
                </a:r>
              </a:p>
            </p:txBody>
          </p:sp>
          <p:sp>
            <p:nvSpPr>
              <p:cNvPr id="114" name="TextBox 113"/>
              <p:cNvSpPr txBox="1"/>
              <p:nvPr/>
            </p:nvSpPr>
            <p:spPr>
              <a:xfrm>
                <a:off x="1041144" y="4549045"/>
                <a:ext cx="1069752" cy="705128"/>
              </a:xfrm>
              <a:prstGeom prst="rect">
                <a:avLst/>
              </a:prstGeom>
              <a:noFill/>
            </p:spPr>
            <p:txBody>
              <a:bodyPr wrap="square" lIns="36000" tIns="36000" rIns="36000" bIns="36000" rtlCol="0">
                <a:spAutoFit/>
              </a:bodyPr>
              <a:lstStyle/>
              <a:p>
                <a:r>
                  <a:rPr lang="es-ES" sz="1100" dirty="0" smtClean="0">
                    <a:solidFill>
                      <a:srgbClr val="FFFFFF"/>
                    </a:solidFill>
                  </a:rPr>
                  <a:t>CAPITALES LATINAS, </a:t>
                </a:r>
              </a:p>
              <a:p>
                <a:r>
                  <a:rPr lang="es-ES" sz="1100" dirty="0" smtClean="0">
                    <a:solidFill>
                      <a:srgbClr val="FFFFFF"/>
                    </a:solidFill>
                  </a:rPr>
                  <a:t>USA y EU</a:t>
                </a:r>
              </a:p>
            </p:txBody>
          </p:sp>
          <p:sp>
            <p:nvSpPr>
              <p:cNvPr id="115" name="TextBox 114"/>
              <p:cNvSpPr txBox="1"/>
              <p:nvPr/>
            </p:nvSpPr>
            <p:spPr>
              <a:xfrm>
                <a:off x="476250" y="5541455"/>
                <a:ext cx="631825" cy="686437"/>
              </a:xfrm>
              <a:prstGeom prst="rect">
                <a:avLst/>
              </a:prstGeom>
              <a:noFill/>
            </p:spPr>
            <p:txBody>
              <a:bodyPr wrap="square" lIns="36000" tIns="36000" rIns="36000" bIns="36000" rtlCol="0">
                <a:spAutoFit/>
              </a:bodyPr>
              <a:lstStyle/>
              <a:p>
                <a:r>
                  <a:rPr lang="es-ES" sz="3200" dirty="0" smtClean="0">
                    <a:solidFill>
                      <a:srgbClr val="FFFFFF"/>
                    </a:solidFill>
                  </a:rPr>
                  <a:t>05</a:t>
                </a:r>
              </a:p>
            </p:txBody>
          </p:sp>
          <p:sp>
            <p:nvSpPr>
              <p:cNvPr id="116" name="TextBox 115"/>
              <p:cNvSpPr txBox="1"/>
              <p:nvPr/>
            </p:nvSpPr>
            <p:spPr>
              <a:xfrm>
                <a:off x="1173487" y="5726185"/>
                <a:ext cx="901700" cy="293914"/>
              </a:xfrm>
              <a:prstGeom prst="rect">
                <a:avLst/>
              </a:prstGeom>
              <a:noFill/>
            </p:spPr>
            <p:txBody>
              <a:bodyPr wrap="square" lIns="36000" tIns="36000" rIns="36000" bIns="36000" rtlCol="0">
                <a:spAutoFit/>
              </a:bodyPr>
              <a:lstStyle/>
              <a:p>
                <a:r>
                  <a:rPr lang="es-ES" sz="1100" dirty="0" smtClean="0">
                    <a:solidFill>
                      <a:srgbClr val="FFFFFF"/>
                    </a:solidFill>
                  </a:rPr>
                  <a:t>RICE</a:t>
                </a:r>
              </a:p>
            </p:txBody>
          </p:sp>
          <p:sp>
            <p:nvSpPr>
              <p:cNvPr id="117" name="Half Frame 116"/>
              <p:cNvSpPr/>
              <p:nvPr/>
            </p:nvSpPr>
            <p:spPr>
              <a:xfrm rot="8142470">
                <a:off x="2750900" y="1664396"/>
                <a:ext cx="234950" cy="257369"/>
              </a:xfrm>
              <a:prstGeom prst="halfFrame">
                <a:avLst>
                  <a:gd name="adj1" fmla="val 26576"/>
                  <a:gd name="adj2" fmla="val 25856"/>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18" name="Rectangle 117"/>
              <p:cNvSpPr/>
              <p:nvPr/>
            </p:nvSpPr>
            <p:spPr>
              <a:xfrm>
                <a:off x="3165901" y="1496056"/>
                <a:ext cx="1945849" cy="560747"/>
              </a:xfrm>
              <a:prstGeom prst="rect">
                <a:avLst/>
              </a:prstGeom>
            </p:spPr>
            <p:txBody>
              <a:bodyPr wrap="square" lIns="0" tIns="0" rIns="0" bIns="0">
                <a:spAutoFit/>
              </a:bodyPr>
              <a:lstStyle/>
              <a:p>
                <a:r>
                  <a:rPr lang="es-ES" sz="1000" dirty="0" smtClean="0">
                    <a:solidFill>
                      <a:srgbClr val="FFFFFF"/>
                    </a:solidFill>
                  </a:rPr>
                  <a:t>Centro Histórico Vivo:</a:t>
                </a:r>
              </a:p>
              <a:p>
                <a:endParaRPr lang="es-ES" sz="1000" dirty="0" smtClean="0">
                  <a:solidFill>
                    <a:srgbClr val="FFFFFF"/>
                  </a:solidFill>
                </a:endParaRPr>
              </a:p>
              <a:p>
                <a:r>
                  <a:rPr lang="es-ES" sz="1000" dirty="0" smtClean="0">
                    <a:solidFill>
                      <a:srgbClr val="FFFFFF"/>
                    </a:solidFill>
                  </a:rPr>
                  <a:t>DINAMIZACIÓN.</a:t>
                </a:r>
                <a:endParaRPr lang="es-ES" sz="1000" dirty="0">
                  <a:solidFill>
                    <a:srgbClr val="FFFFFF"/>
                  </a:solidFill>
                </a:endParaRPr>
              </a:p>
            </p:txBody>
          </p:sp>
          <p:sp>
            <p:nvSpPr>
              <p:cNvPr id="119" name="Half Frame 118"/>
              <p:cNvSpPr/>
              <p:nvPr/>
            </p:nvSpPr>
            <p:spPr>
              <a:xfrm rot="8142470">
                <a:off x="2750900" y="2689128"/>
                <a:ext cx="234950" cy="257369"/>
              </a:xfrm>
              <a:prstGeom prst="halfFrame">
                <a:avLst>
                  <a:gd name="adj1" fmla="val 26576"/>
                  <a:gd name="adj2" fmla="val 25856"/>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20" name="Rectangle 119"/>
              <p:cNvSpPr/>
              <p:nvPr/>
            </p:nvSpPr>
            <p:spPr>
              <a:xfrm>
                <a:off x="3165901" y="2520788"/>
                <a:ext cx="1945849" cy="560747"/>
              </a:xfrm>
              <a:prstGeom prst="rect">
                <a:avLst/>
              </a:prstGeom>
            </p:spPr>
            <p:txBody>
              <a:bodyPr wrap="square" lIns="0" tIns="0" rIns="0" bIns="0">
                <a:spAutoFit/>
              </a:bodyPr>
              <a:lstStyle/>
              <a:p>
                <a:r>
                  <a:rPr lang="es-ES" sz="1000" dirty="0" smtClean="0">
                    <a:solidFill>
                      <a:srgbClr val="FFFFFF"/>
                    </a:solidFill>
                  </a:rPr>
                  <a:t>Nuestra Capital:</a:t>
                </a:r>
              </a:p>
              <a:p>
                <a:endParaRPr lang="es-ES" sz="1000" dirty="0" smtClean="0">
                  <a:solidFill>
                    <a:srgbClr val="FFFFFF"/>
                  </a:solidFill>
                </a:endParaRPr>
              </a:p>
              <a:p>
                <a:r>
                  <a:rPr lang="es-ES" sz="1000" dirty="0" smtClean="0">
                    <a:solidFill>
                      <a:srgbClr val="FFFFFF"/>
                    </a:solidFill>
                  </a:rPr>
                  <a:t>FIN DE SEMANA</a:t>
                </a:r>
                <a:endParaRPr lang="es-ES" sz="1000" dirty="0">
                  <a:solidFill>
                    <a:srgbClr val="FFFFFF"/>
                  </a:solidFill>
                </a:endParaRPr>
              </a:p>
            </p:txBody>
          </p:sp>
          <p:sp>
            <p:nvSpPr>
              <p:cNvPr id="121" name="Half Frame 120"/>
              <p:cNvSpPr/>
              <p:nvPr/>
            </p:nvSpPr>
            <p:spPr>
              <a:xfrm rot="8142470">
                <a:off x="2750900" y="3713859"/>
                <a:ext cx="234950" cy="257369"/>
              </a:xfrm>
              <a:prstGeom prst="halfFrame">
                <a:avLst>
                  <a:gd name="adj1" fmla="val 26576"/>
                  <a:gd name="adj2" fmla="val 25856"/>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22" name="Rectangle 121"/>
              <p:cNvSpPr/>
              <p:nvPr/>
            </p:nvSpPr>
            <p:spPr>
              <a:xfrm>
                <a:off x="3165901" y="3545519"/>
                <a:ext cx="1945849" cy="560747"/>
              </a:xfrm>
              <a:prstGeom prst="rect">
                <a:avLst/>
              </a:prstGeom>
            </p:spPr>
            <p:txBody>
              <a:bodyPr wrap="square" lIns="0" tIns="0" rIns="0" bIns="0">
                <a:spAutoFit/>
              </a:bodyPr>
              <a:lstStyle/>
              <a:p>
                <a:r>
                  <a:rPr lang="es-ES" sz="1000" dirty="0" smtClean="0">
                    <a:solidFill>
                      <a:srgbClr val="FFFFFF"/>
                    </a:solidFill>
                  </a:rPr>
                  <a:t>Quito, historia viva:</a:t>
                </a:r>
              </a:p>
              <a:p>
                <a:endParaRPr lang="es-ES" sz="1000" dirty="0" smtClean="0">
                  <a:solidFill>
                    <a:srgbClr val="FFFFFF"/>
                  </a:solidFill>
                </a:endParaRPr>
              </a:p>
              <a:p>
                <a:r>
                  <a:rPr lang="es-ES" sz="1000" dirty="0" smtClean="0">
                    <a:solidFill>
                      <a:srgbClr val="FFFFFF"/>
                    </a:solidFill>
                  </a:rPr>
                  <a:t>CERCA DE USTED</a:t>
                </a:r>
                <a:endParaRPr lang="es-ES" sz="1000" dirty="0">
                  <a:solidFill>
                    <a:srgbClr val="FFFFFF"/>
                  </a:solidFill>
                </a:endParaRPr>
              </a:p>
            </p:txBody>
          </p:sp>
          <p:sp>
            <p:nvSpPr>
              <p:cNvPr id="123" name="Half Frame 122"/>
              <p:cNvSpPr/>
              <p:nvPr/>
            </p:nvSpPr>
            <p:spPr>
              <a:xfrm rot="8142470">
                <a:off x="2750900" y="4738590"/>
                <a:ext cx="234950" cy="257369"/>
              </a:xfrm>
              <a:prstGeom prst="halfFrame">
                <a:avLst>
                  <a:gd name="adj1" fmla="val 26576"/>
                  <a:gd name="adj2" fmla="val 25856"/>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24" name="Rectangle 123"/>
              <p:cNvSpPr/>
              <p:nvPr/>
            </p:nvSpPr>
            <p:spPr>
              <a:xfrm>
                <a:off x="3165901" y="4570250"/>
                <a:ext cx="1945849" cy="560747"/>
              </a:xfrm>
              <a:prstGeom prst="rect">
                <a:avLst/>
              </a:prstGeom>
            </p:spPr>
            <p:txBody>
              <a:bodyPr wrap="square" lIns="0" tIns="0" rIns="0" bIns="0">
                <a:spAutoFit/>
              </a:bodyPr>
              <a:lstStyle/>
              <a:p>
                <a:r>
                  <a:rPr lang="es-ES" sz="1000" dirty="0" smtClean="0">
                    <a:solidFill>
                      <a:srgbClr val="FFFFFF"/>
                    </a:solidFill>
                  </a:rPr>
                  <a:t>Capital Cultural de los Andes.</a:t>
                </a:r>
              </a:p>
              <a:p>
                <a:endParaRPr lang="es-ES" sz="1000" dirty="0" smtClean="0">
                  <a:solidFill>
                    <a:srgbClr val="FFFFFF"/>
                  </a:solidFill>
                </a:endParaRPr>
              </a:p>
              <a:p>
                <a:r>
                  <a:rPr lang="es-ES" sz="1000" dirty="0" smtClean="0">
                    <a:solidFill>
                      <a:srgbClr val="FFFFFF"/>
                    </a:solidFill>
                  </a:rPr>
                  <a:t>MITAD DEL MUNDO</a:t>
                </a:r>
                <a:endParaRPr lang="es-ES" sz="1000" dirty="0">
                  <a:solidFill>
                    <a:srgbClr val="FFFFFF"/>
                  </a:solidFill>
                </a:endParaRPr>
              </a:p>
            </p:txBody>
          </p:sp>
          <p:sp>
            <p:nvSpPr>
              <p:cNvPr id="125" name="Half Frame 124"/>
              <p:cNvSpPr/>
              <p:nvPr/>
            </p:nvSpPr>
            <p:spPr>
              <a:xfrm rot="8142470">
                <a:off x="2750900" y="5763322"/>
                <a:ext cx="234950" cy="257369"/>
              </a:xfrm>
              <a:prstGeom prst="halfFrame">
                <a:avLst>
                  <a:gd name="adj1" fmla="val 26576"/>
                  <a:gd name="adj2" fmla="val 25856"/>
                </a:avLst>
              </a:prstGeom>
              <a:solidFill>
                <a:schemeClr val="bg2"/>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n-US" sz="1400" dirty="0" err="1" smtClean="0">
                  <a:solidFill>
                    <a:srgbClr val="002776"/>
                  </a:solidFill>
                </a:endParaRPr>
              </a:p>
            </p:txBody>
          </p:sp>
          <p:sp>
            <p:nvSpPr>
              <p:cNvPr id="126" name="Rectangle 125"/>
              <p:cNvSpPr/>
              <p:nvPr/>
            </p:nvSpPr>
            <p:spPr>
              <a:xfrm>
                <a:off x="3165901" y="5697213"/>
                <a:ext cx="1945849" cy="373832"/>
              </a:xfrm>
              <a:prstGeom prst="rect">
                <a:avLst/>
              </a:prstGeom>
            </p:spPr>
            <p:txBody>
              <a:bodyPr wrap="square" lIns="0" tIns="0" rIns="0" bIns="0">
                <a:spAutoFit/>
              </a:bodyPr>
              <a:lstStyle/>
              <a:p>
                <a:r>
                  <a:rPr lang="es-ES" sz="1000" dirty="0" smtClean="0">
                    <a:solidFill>
                      <a:srgbClr val="FFFFFF"/>
                    </a:solidFill>
                  </a:rPr>
                  <a:t>ENCONTRARSE EN LA MITAL DEL MUNDO</a:t>
                </a:r>
                <a:endParaRPr lang="es-ES" sz="1000" dirty="0">
                  <a:solidFill>
                    <a:srgbClr val="FFFFFF"/>
                  </a:solidFill>
                </a:endParaRPr>
              </a:p>
            </p:txBody>
          </p:sp>
        </p:grpSp>
      </p:grpSp>
      <p:sp>
        <p:nvSpPr>
          <p:cNvPr id="127" name="TextBox 126"/>
          <p:cNvSpPr txBox="1"/>
          <p:nvPr/>
        </p:nvSpPr>
        <p:spPr bwMode="auto">
          <a:xfrm>
            <a:off x="5097016" y="1916832"/>
            <a:ext cx="4464496" cy="288032"/>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i="1" dirty="0" smtClean="0">
                <a:solidFill>
                  <a:srgbClr val="002776"/>
                </a:solidFill>
                <a:cs typeface="Arial" charset="0"/>
              </a:rPr>
              <a:t>Se definieron los siguientes programas de actuación:</a:t>
            </a:r>
            <a:endParaRPr lang="es-ES" sz="1200" dirty="0" smtClean="0">
              <a:solidFill>
                <a:srgbClr val="002776"/>
              </a:solidFill>
              <a:cs typeface="Arial" charset="0"/>
            </a:endParaRPr>
          </a:p>
        </p:txBody>
      </p:sp>
      <p:sp>
        <p:nvSpPr>
          <p:cNvPr id="129" name="Rectangle 128"/>
          <p:cNvSpPr/>
          <p:nvPr/>
        </p:nvSpPr>
        <p:spPr>
          <a:xfrm>
            <a:off x="5169024" y="2470146"/>
            <a:ext cx="723298" cy="288147"/>
          </a:xfrm>
          <a:prstGeom prst="rect">
            <a:avLst/>
          </a:prstGeom>
          <a:solidFill>
            <a:srgbClr val="DCDCDC"/>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s-ES" sz="1400" dirty="0" err="1" smtClean="0">
              <a:solidFill>
                <a:srgbClr val="002776"/>
              </a:solidFill>
            </a:endParaRPr>
          </a:p>
        </p:txBody>
      </p:sp>
      <p:sp>
        <p:nvSpPr>
          <p:cNvPr id="130" name="Rectangle 129"/>
          <p:cNvSpPr/>
          <p:nvPr/>
        </p:nvSpPr>
        <p:spPr>
          <a:xfrm>
            <a:off x="5169024" y="3273436"/>
            <a:ext cx="723298" cy="288147"/>
          </a:xfrm>
          <a:prstGeom prst="rect">
            <a:avLst/>
          </a:prstGeom>
          <a:solidFill>
            <a:srgbClr val="00A1DE"/>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s-ES" sz="1400" dirty="0" err="1" smtClean="0">
              <a:solidFill>
                <a:srgbClr val="002776"/>
              </a:solidFill>
            </a:endParaRPr>
          </a:p>
        </p:txBody>
      </p:sp>
      <p:sp>
        <p:nvSpPr>
          <p:cNvPr id="131" name="Rectangle 130"/>
          <p:cNvSpPr/>
          <p:nvPr/>
        </p:nvSpPr>
        <p:spPr>
          <a:xfrm>
            <a:off x="5169024" y="4134686"/>
            <a:ext cx="723298" cy="288147"/>
          </a:xfrm>
          <a:prstGeom prst="rect">
            <a:avLst/>
          </a:prstGeom>
          <a:solidFill>
            <a:srgbClr val="57575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s-ES" sz="1400" dirty="0" err="1" smtClean="0">
              <a:solidFill>
                <a:srgbClr val="002776"/>
              </a:solidFill>
            </a:endParaRPr>
          </a:p>
        </p:txBody>
      </p:sp>
      <p:sp>
        <p:nvSpPr>
          <p:cNvPr id="132" name="Rectangle 131"/>
          <p:cNvSpPr/>
          <p:nvPr/>
        </p:nvSpPr>
        <p:spPr>
          <a:xfrm>
            <a:off x="5169024" y="4949619"/>
            <a:ext cx="723298" cy="288147"/>
          </a:xfrm>
          <a:prstGeom prst="rect">
            <a:avLst/>
          </a:prstGeom>
          <a:solidFill>
            <a:srgbClr val="81BC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s-ES" sz="1400" dirty="0" err="1" smtClean="0">
              <a:solidFill>
                <a:srgbClr val="002776"/>
              </a:solidFill>
            </a:endParaRPr>
          </a:p>
        </p:txBody>
      </p:sp>
      <p:sp>
        <p:nvSpPr>
          <p:cNvPr id="133" name="Rectangle 132"/>
          <p:cNvSpPr/>
          <p:nvPr/>
        </p:nvSpPr>
        <p:spPr>
          <a:xfrm>
            <a:off x="5169024" y="5812981"/>
            <a:ext cx="723298" cy="288147"/>
          </a:xfrm>
          <a:prstGeom prst="rect">
            <a:avLst/>
          </a:prstGeom>
          <a:solidFill>
            <a:srgbClr val="8C8C8C"/>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s-ES" sz="1400" dirty="0" err="1" smtClean="0">
              <a:solidFill>
                <a:srgbClr val="002776"/>
              </a:solidFill>
            </a:endParaRPr>
          </a:p>
        </p:txBody>
      </p:sp>
      <p:sp>
        <p:nvSpPr>
          <p:cNvPr id="134" name="Isosceles Triangle 133"/>
          <p:cNvSpPr/>
          <p:nvPr/>
        </p:nvSpPr>
        <p:spPr>
          <a:xfrm rot="16200000">
            <a:off x="5641911" y="4389196"/>
            <a:ext cx="220808" cy="280014"/>
          </a:xfrm>
          <a:prstGeom prst="triangle">
            <a:avLst/>
          </a:prstGeom>
          <a:solidFill>
            <a:srgbClr val="31313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s-ES" sz="1400" dirty="0" err="1" smtClean="0">
              <a:solidFill>
                <a:srgbClr val="002776"/>
              </a:solidFill>
            </a:endParaRPr>
          </a:p>
        </p:txBody>
      </p:sp>
      <p:sp>
        <p:nvSpPr>
          <p:cNvPr id="135" name="Round Same Side Corner Rectangle 134"/>
          <p:cNvSpPr/>
          <p:nvPr/>
        </p:nvSpPr>
        <p:spPr>
          <a:xfrm rot="5400000">
            <a:off x="7194905" y="2278450"/>
            <a:ext cx="603238" cy="3768434"/>
          </a:xfrm>
          <a:prstGeom prst="round2SameRect">
            <a:avLst>
              <a:gd name="adj1" fmla="val 50000"/>
              <a:gd name="adj2" fmla="val 0"/>
            </a:avLst>
          </a:prstGeom>
          <a:solidFill>
            <a:srgbClr val="575757"/>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2000" dirty="0" err="1" smtClean="0">
              <a:solidFill>
                <a:srgbClr val="FFFFFF"/>
              </a:solidFill>
            </a:endParaRPr>
          </a:p>
        </p:txBody>
      </p:sp>
      <p:sp>
        <p:nvSpPr>
          <p:cNvPr id="136" name="Isosceles Triangle 135"/>
          <p:cNvSpPr/>
          <p:nvPr/>
        </p:nvSpPr>
        <p:spPr>
          <a:xfrm rot="16200000">
            <a:off x="5629107" y="5195884"/>
            <a:ext cx="246417" cy="280014"/>
          </a:xfrm>
          <a:prstGeom prst="triangle">
            <a:avLst/>
          </a:prstGeom>
          <a:solidFill>
            <a:srgbClr val="3C8A2E"/>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s-ES" sz="1400" dirty="0" err="1" smtClean="0">
              <a:solidFill>
                <a:srgbClr val="002776"/>
              </a:solidFill>
            </a:endParaRPr>
          </a:p>
        </p:txBody>
      </p:sp>
      <p:sp>
        <p:nvSpPr>
          <p:cNvPr id="137" name="Round Same Side Corner Rectangle 136"/>
          <p:cNvSpPr/>
          <p:nvPr/>
        </p:nvSpPr>
        <p:spPr>
          <a:xfrm rot="5400000">
            <a:off x="7194905" y="3082570"/>
            <a:ext cx="603238" cy="3768434"/>
          </a:xfrm>
          <a:prstGeom prst="round2SameRect">
            <a:avLst>
              <a:gd name="adj1" fmla="val 50000"/>
              <a:gd name="adj2" fmla="val 0"/>
            </a:avLst>
          </a:prstGeom>
          <a:solidFill>
            <a:srgbClr val="81BC00"/>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2000" dirty="0" err="1" smtClean="0">
              <a:solidFill>
                <a:srgbClr val="FFFFFF"/>
              </a:solidFill>
            </a:endParaRPr>
          </a:p>
        </p:txBody>
      </p:sp>
      <p:sp>
        <p:nvSpPr>
          <p:cNvPr id="138" name="Isosceles Triangle 137"/>
          <p:cNvSpPr/>
          <p:nvPr/>
        </p:nvSpPr>
        <p:spPr>
          <a:xfrm rot="16200000">
            <a:off x="5629105" y="6000298"/>
            <a:ext cx="246417" cy="280014"/>
          </a:xfrm>
          <a:prstGeom prst="triangle">
            <a:avLst/>
          </a:prstGeom>
          <a:solidFill>
            <a:srgbClr val="57575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s-ES" sz="1400" dirty="0" err="1" smtClean="0">
              <a:solidFill>
                <a:srgbClr val="002776"/>
              </a:solidFill>
            </a:endParaRPr>
          </a:p>
        </p:txBody>
      </p:sp>
      <p:sp>
        <p:nvSpPr>
          <p:cNvPr id="139" name="Round Same Side Corner Rectangle 138"/>
          <p:cNvSpPr/>
          <p:nvPr/>
        </p:nvSpPr>
        <p:spPr>
          <a:xfrm rot="5400000">
            <a:off x="7194905" y="3945931"/>
            <a:ext cx="603238" cy="3768434"/>
          </a:xfrm>
          <a:prstGeom prst="round2SameRect">
            <a:avLst>
              <a:gd name="adj1" fmla="val 50000"/>
              <a:gd name="adj2" fmla="val 0"/>
            </a:avLst>
          </a:prstGeom>
          <a:solidFill>
            <a:srgbClr val="8C8C8C"/>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2000" dirty="0" err="1" smtClean="0">
              <a:solidFill>
                <a:srgbClr val="FFFFFF"/>
              </a:solidFill>
            </a:endParaRPr>
          </a:p>
        </p:txBody>
      </p:sp>
      <p:sp>
        <p:nvSpPr>
          <p:cNvPr id="140" name="Isosceles Triangle 139"/>
          <p:cNvSpPr/>
          <p:nvPr/>
        </p:nvSpPr>
        <p:spPr>
          <a:xfrm rot="16200000">
            <a:off x="5641912" y="3583363"/>
            <a:ext cx="220808" cy="280014"/>
          </a:xfrm>
          <a:prstGeom prst="triangle">
            <a:avLst/>
          </a:prstGeom>
          <a:solidFill>
            <a:srgbClr val="0079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s-ES" sz="1400" dirty="0" err="1" smtClean="0">
              <a:solidFill>
                <a:srgbClr val="002776"/>
              </a:solidFill>
            </a:endParaRPr>
          </a:p>
        </p:txBody>
      </p:sp>
      <p:sp>
        <p:nvSpPr>
          <p:cNvPr id="141" name="Round Same Side Corner Rectangle 140"/>
          <p:cNvSpPr/>
          <p:nvPr/>
        </p:nvSpPr>
        <p:spPr>
          <a:xfrm rot="5400000">
            <a:off x="7194905" y="1414354"/>
            <a:ext cx="603238" cy="3768434"/>
          </a:xfrm>
          <a:prstGeom prst="round2SameRect">
            <a:avLst>
              <a:gd name="adj1" fmla="val 50000"/>
              <a:gd name="adj2" fmla="val 0"/>
            </a:avLst>
          </a:prstGeom>
          <a:solidFill>
            <a:srgbClr val="00A1DE"/>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2000" dirty="0" err="1" smtClean="0">
              <a:solidFill>
                <a:srgbClr val="FFFFFF"/>
              </a:solidFill>
            </a:endParaRPr>
          </a:p>
        </p:txBody>
      </p:sp>
      <p:sp>
        <p:nvSpPr>
          <p:cNvPr id="142" name="Isosceles Triangle 141"/>
          <p:cNvSpPr/>
          <p:nvPr/>
        </p:nvSpPr>
        <p:spPr>
          <a:xfrm rot="16200000">
            <a:off x="5641912" y="2763871"/>
            <a:ext cx="220808" cy="280014"/>
          </a:xfrm>
          <a:prstGeom prst="triangle">
            <a:avLst/>
          </a:prstGeom>
          <a:solidFill>
            <a:srgbClr val="575757"/>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Autofit/>
          </a:bodyPr>
          <a:lstStyle/>
          <a:p>
            <a:pPr algn="ctr"/>
            <a:endParaRPr lang="es-ES" sz="1400" dirty="0" err="1" smtClean="0">
              <a:solidFill>
                <a:srgbClr val="002776"/>
              </a:solidFill>
            </a:endParaRPr>
          </a:p>
        </p:txBody>
      </p:sp>
      <p:sp>
        <p:nvSpPr>
          <p:cNvPr id="143" name="Round Same Side Corner Rectangle 142"/>
          <p:cNvSpPr/>
          <p:nvPr/>
        </p:nvSpPr>
        <p:spPr>
          <a:xfrm rot="5400000">
            <a:off x="7194905" y="621877"/>
            <a:ext cx="603238" cy="3768434"/>
          </a:xfrm>
          <a:prstGeom prst="round2SameRect">
            <a:avLst>
              <a:gd name="adj1" fmla="val 50000"/>
              <a:gd name="adj2" fmla="val 0"/>
            </a:avLst>
          </a:prstGeom>
          <a:solidFill>
            <a:srgbClr val="DCDCDC"/>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2000" dirty="0" err="1" smtClean="0">
              <a:solidFill>
                <a:srgbClr val="FFFFFF"/>
              </a:solidFill>
            </a:endParaRPr>
          </a:p>
        </p:txBody>
      </p:sp>
      <p:sp>
        <p:nvSpPr>
          <p:cNvPr id="144" name="TextBox 143"/>
          <p:cNvSpPr txBox="1"/>
          <p:nvPr/>
        </p:nvSpPr>
        <p:spPr>
          <a:xfrm>
            <a:off x="5201341" y="2348880"/>
            <a:ext cx="379242" cy="503590"/>
          </a:xfrm>
          <a:prstGeom prst="rect">
            <a:avLst/>
          </a:prstGeom>
          <a:noFill/>
        </p:spPr>
        <p:txBody>
          <a:bodyPr wrap="square" lIns="36000" tIns="36000" rIns="36000" bIns="36000" rtlCol="0">
            <a:spAutoFit/>
          </a:bodyPr>
          <a:lstStyle/>
          <a:p>
            <a:pPr algn="ctr"/>
            <a:r>
              <a:rPr lang="es-ES" sz="2800" b="1" dirty="0" smtClean="0">
                <a:solidFill>
                  <a:schemeClr val="bg2">
                    <a:lumMod val="50000"/>
                  </a:schemeClr>
                </a:solidFill>
              </a:rPr>
              <a:t>1</a:t>
            </a:r>
          </a:p>
        </p:txBody>
      </p:sp>
      <p:sp>
        <p:nvSpPr>
          <p:cNvPr id="145" name="TextBox 144"/>
          <p:cNvSpPr txBox="1"/>
          <p:nvPr/>
        </p:nvSpPr>
        <p:spPr>
          <a:xfrm>
            <a:off x="5201341" y="3161994"/>
            <a:ext cx="379242" cy="503590"/>
          </a:xfrm>
          <a:prstGeom prst="rect">
            <a:avLst/>
          </a:prstGeom>
          <a:noFill/>
        </p:spPr>
        <p:txBody>
          <a:bodyPr wrap="square" lIns="36000" tIns="36000" rIns="36000" bIns="36000" rtlCol="0">
            <a:spAutoFit/>
          </a:bodyPr>
          <a:lstStyle/>
          <a:p>
            <a:pPr algn="ctr"/>
            <a:r>
              <a:rPr lang="es-ES" sz="2800" b="1" dirty="0" smtClean="0">
                <a:solidFill>
                  <a:srgbClr val="FFFFFF"/>
                </a:solidFill>
              </a:rPr>
              <a:t>2</a:t>
            </a:r>
            <a:endParaRPr lang="es-ES" sz="1400" b="1" dirty="0" smtClean="0">
              <a:solidFill>
                <a:srgbClr val="FFFFFF"/>
              </a:solidFill>
            </a:endParaRPr>
          </a:p>
        </p:txBody>
      </p:sp>
      <p:sp>
        <p:nvSpPr>
          <p:cNvPr id="146" name="TextBox 145"/>
          <p:cNvSpPr txBox="1"/>
          <p:nvPr/>
        </p:nvSpPr>
        <p:spPr>
          <a:xfrm>
            <a:off x="5201341" y="4023245"/>
            <a:ext cx="379242" cy="503590"/>
          </a:xfrm>
          <a:prstGeom prst="rect">
            <a:avLst/>
          </a:prstGeom>
          <a:noFill/>
        </p:spPr>
        <p:txBody>
          <a:bodyPr wrap="square" lIns="36000" tIns="36000" rIns="36000" bIns="36000" rtlCol="0">
            <a:spAutoFit/>
          </a:bodyPr>
          <a:lstStyle/>
          <a:p>
            <a:pPr algn="ctr"/>
            <a:r>
              <a:rPr lang="es-ES" sz="2800" b="1" dirty="0" smtClean="0">
                <a:solidFill>
                  <a:srgbClr val="FFFFFF"/>
                </a:solidFill>
              </a:rPr>
              <a:t>3</a:t>
            </a:r>
          </a:p>
        </p:txBody>
      </p:sp>
      <p:sp>
        <p:nvSpPr>
          <p:cNvPr id="147" name="TextBox 146"/>
          <p:cNvSpPr txBox="1"/>
          <p:nvPr/>
        </p:nvSpPr>
        <p:spPr>
          <a:xfrm>
            <a:off x="5201341" y="4862241"/>
            <a:ext cx="379242" cy="503590"/>
          </a:xfrm>
          <a:prstGeom prst="rect">
            <a:avLst/>
          </a:prstGeom>
          <a:noFill/>
        </p:spPr>
        <p:txBody>
          <a:bodyPr wrap="square" lIns="36000" tIns="36000" rIns="36000" bIns="36000" rtlCol="0">
            <a:spAutoFit/>
          </a:bodyPr>
          <a:lstStyle/>
          <a:p>
            <a:pPr algn="ctr"/>
            <a:r>
              <a:rPr lang="es-ES" sz="2800" b="1" dirty="0" smtClean="0">
                <a:solidFill>
                  <a:srgbClr val="FFFFFF"/>
                </a:solidFill>
              </a:rPr>
              <a:t>4</a:t>
            </a:r>
          </a:p>
        </p:txBody>
      </p:sp>
      <p:sp>
        <p:nvSpPr>
          <p:cNvPr id="148" name="TextBox 147"/>
          <p:cNvSpPr txBox="1"/>
          <p:nvPr/>
        </p:nvSpPr>
        <p:spPr>
          <a:xfrm>
            <a:off x="5201341" y="5713542"/>
            <a:ext cx="379242" cy="503590"/>
          </a:xfrm>
          <a:prstGeom prst="rect">
            <a:avLst/>
          </a:prstGeom>
          <a:noFill/>
        </p:spPr>
        <p:txBody>
          <a:bodyPr wrap="square" lIns="36000" tIns="36000" rIns="36000" bIns="36000" rtlCol="0">
            <a:spAutoFit/>
          </a:bodyPr>
          <a:lstStyle/>
          <a:p>
            <a:pPr algn="ctr"/>
            <a:r>
              <a:rPr lang="es-ES" sz="2800" b="1" dirty="0" smtClean="0">
                <a:solidFill>
                  <a:srgbClr val="FFFFFF"/>
                </a:solidFill>
              </a:rPr>
              <a:t>5</a:t>
            </a:r>
          </a:p>
        </p:txBody>
      </p:sp>
      <p:sp>
        <p:nvSpPr>
          <p:cNvPr id="149" name="Rectangle 148"/>
          <p:cNvSpPr/>
          <p:nvPr/>
        </p:nvSpPr>
        <p:spPr>
          <a:xfrm>
            <a:off x="5705355" y="2237710"/>
            <a:ext cx="3670626" cy="569387"/>
          </a:xfrm>
          <a:prstGeom prst="rect">
            <a:avLst/>
          </a:prstGeom>
        </p:spPr>
        <p:txBody>
          <a:bodyPr wrap="square" lIns="0" tIns="0" rIns="0" bIns="0">
            <a:spAutoFit/>
          </a:bodyPr>
          <a:lstStyle/>
          <a:p>
            <a:r>
              <a:rPr lang="es-ES" sz="1000" b="1" dirty="0" smtClean="0">
                <a:solidFill>
                  <a:srgbClr val="313131"/>
                </a:solidFill>
              </a:rPr>
              <a:t>PROGRAMA DE ACTUACIONES URGENTES</a:t>
            </a:r>
          </a:p>
          <a:p>
            <a:pPr>
              <a:spcAft>
                <a:spcPts val="600"/>
              </a:spcAft>
            </a:pPr>
            <a:r>
              <a:rPr lang="es-ES" sz="900" dirty="0" smtClean="0">
                <a:solidFill>
                  <a:srgbClr val="313131"/>
                </a:solidFill>
              </a:rPr>
              <a:t>Dinamización del CH, Presencia en Ferias Internacionales, Gestión y turismo en aeropuerto remodelado, </a:t>
            </a:r>
            <a:r>
              <a:rPr lang="es-ES" sz="900" dirty="0" err="1" smtClean="0">
                <a:solidFill>
                  <a:srgbClr val="313131"/>
                </a:solidFill>
              </a:rPr>
              <a:t>Difusion</a:t>
            </a:r>
            <a:r>
              <a:rPr lang="es-ES" sz="900" dirty="0" smtClean="0">
                <a:solidFill>
                  <a:srgbClr val="313131"/>
                </a:solidFill>
              </a:rPr>
              <a:t> del Plan Q, </a:t>
            </a:r>
            <a:r>
              <a:rPr lang="es-ES" sz="900" dirty="0" err="1" smtClean="0">
                <a:solidFill>
                  <a:srgbClr val="313131"/>
                </a:solidFill>
              </a:rPr>
              <a:t>categoriacion</a:t>
            </a:r>
            <a:r>
              <a:rPr lang="es-ES" sz="900" dirty="0" smtClean="0">
                <a:solidFill>
                  <a:srgbClr val="313131"/>
                </a:solidFill>
              </a:rPr>
              <a:t> establecimientos turísticos, </a:t>
            </a:r>
            <a:r>
              <a:rPr lang="es-ES" sz="900" dirty="0" err="1" smtClean="0">
                <a:solidFill>
                  <a:srgbClr val="313131"/>
                </a:solidFill>
              </a:rPr>
              <a:t>Reestructuracion</a:t>
            </a:r>
            <a:r>
              <a:rPr lang="es-ES" sz="900" dirty="0" smtClean="0">
                <a:solidFill>
                  <a:srgbClr val="313131"/>
                </a:solidFill>
              </a:rPr>
              <a:t> Mitad del Mundo.</a:t>
            </a:r>
            <a:endParaRPr lang="es-ES" sz="1000" dirty="0">
              <a:solidFill>
                <a:srgbClr val="313131"/>
              </a:solidFill>
            </a:endParaRPr>
          </a:p>
        </p:txBody>
      </p:sp>
      <p:sp>
        <p:nvSpPr>
          <p:cNvPr id="150" name="Rectangle 149"/>
          <p:cNvSpPr/>
          <p:nvPr/>
        </p:nvSpPr>
        <p:spPr>
          <a:xfrm>
            <a:off x="5705355" y="3212976"/>
            <a:ext cx="3488069" cy="153888"/>
          </a:xfrm>
          <a:prstGeom prst="rect">
            <a:avLst/>
          </a:prstGeom>
        </p:spPr>
        <p:txBody>
          <a:bodyPr wrap="square" lIns="0" tIns="0" rIns="0" bIns="0">
            <a:spAutoFit/>
          </a:bodyPr>
          <a:lstStyle/>
          <a:p>
            <a:r>
              <a:rPr lang="es-ES" sz="1000" b="1" dirty="0" smtClean="0">
                <a:solidFill>
                  <a:srgbClr val="FFFFFF"/>
                </a:solidFill>
              </a:rPr>
              <a:t>CREACIÓN  y MEJORA DEL PRODUCTO TURÍSTICO</a:t>
            </a:r>
          </a:p>
        </p:txBody>
      </p:sp>
      <p:sp>
        <p:nvSpPr>
          <p:cNvPr id="151" name="Rectangle 150"/>
          <p:cNvSpPr/>
          <p:nvPr/>
        </p:nvSpPr>
        <p:spPr>
          <a:xfrm>
            <a:off x="5705355" y="4067200"/>
            <a:ext cx="3488069" cy="153888"/>
          </a:xfrm>
          <a:prstGeom prst="rect">
            <a:avLst/>
          </a:prstGeom>
        </p:spPr>
        <p:txBody>
          <a:bodyPr wrap="square" lIns="0" tIns="0" rIns="0" bIns="0">
            <a:spAutoFit/>
          </a:bodyPr>
          <a:lstStyle/>
          <a:p>
            <a:r>
              <a:rPr lang="es-ES" sz="1000" b="1" dirty="0" smtClean="0">
                <a:solidFill>
                  <a:srgbClr val="FFFFFF"/>
                </a:solidFill>
              </a:rPr>
              <a:t>QUITO TURISMO: MODELO ORGANIZATIVO</a:t>
            </a:r>
          </a:p>
        </p:txBody>
      </p:sp>
      <p:sp>
        <p:nvSpPr>
          <p:cNvPr id="152" name="Rectangle 151"/>
          <p:cNvSpPr/>
          <p:nvPr/>
        </p:nvSpPr>
        <p:spPr>
          <a:xfrm>
            <a:off x="5705355" y="4859288"/>
            <a:ext cx="3488069" cy="153888"/>
          </a:xfrm>
          <a:prstGeom prst="rect">
            <a:avLst/>
          </a:prstGeom>
        </p:spPr>
        <p:txBody>
          <a:bodyPr wrap="square" lIns="0" tIns="0" rIns="0" bIns="0">
            <a:spAutoFit/>
          </a:bodyPr>
          <a:lstStyle/>
          <a:p>
            <a:r>
              <a:rPr lang="es-ES" sz="1000" b="1" dirty="0" smtClean="0">
                <a:solidFill>
                  <a:srgbClr val="FFFFFF"/>
                </a:solidFill>
              </a:rPr>
              <a:t>FINANCIACIÓN</a:t>
            </a:r>
          </a:p>
        </p:txBody>
      </p:sp>
      <p:sp>
        <p:nvSpPr>
          <p:cNvPr id="153" name="Rectangle 152"/>
          <p:cNvSpPr/>
          <p:nvPr/>
        </p:nvSpPr>
        <p:spPr>
          <a:xfrm>
            <a:off x="5705355" y="5723384"/>
            <a:ext cx="3488069" cy="153888"/>
          </a:xfrm>
          <a:prstGeom prst="rect">
            <a:avLst/>
          </a:prstGeom>
        </p:spPr>
        <p:txBody>
          <a:bodyPr wrap="square" lIns="0" tIns="0" rIns="0" bIns="0">
            <a:spAutoFit/>
          </a:bodyPr>
          <a:lstStyle/>
          <a:p>
            <a:r>
              <a:rPr lang="es-ES" sz="1000" b="1" dirty="0" smtClean="0">
                <a:solidFill>
                  <a:srgbClr val="FFFFFF"/>
                </a:solidFill>
              </a:rPr>
              <a:t>MERCADEO y PROMOCIÓN</a:t>
            </a:r>
          </a:p>
        </p:txBody>
      </p:sp>
    </p:spTree>
    <p:extLst>
      <p:ext uri="{BB962C8B-B14F-4D97-AF65-F5344CB8AC3E}">
        <p14:creationId xmlns:p14="http://schemas.microsoft.com/office/powerpoint/2010/main" val="2905667954"/>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 </a:t>
            </a:r>
            <a:r>
              <a:rPr lang="es-ES" sz="2000" dirty="0" smtClean="0">
                <a:solidFill>
                  <a:srgbClr val="00B0F0"/>
                </a:solidFill>
                <a:cs typeface="Arial" charset="0"/>
              </a:rPr>
              <a:t>Fase I y II 2003/2007 (</a:t>
            </a:r>
            <a:r>
              <a:rPr lang="es-ES" sz="2000" dirty="0" err="1" smtClean="0">
                <a:solidFill>
                  <a:srgbClr val="00B0F0"/>
                </a:solidFill>
                <a:cs typeface="Arial" charset="0"/>
              </a:rPr>
              <a:t>cont</a:t>
            </a:r>
            <a:r>
              <a:rPr lang="es-ES" sz="2000" dirty="0" smtClean="0">
                <a:solidFill>
                  <a:srgbClr val="00B0F0"/>
                </a:solidFill>
                <a:cs typeface="Arial" charset="0"/>
              </a:rPr>
              <a:t> …)</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54103"/>
            <a:ext cx="7200000" cy="20562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a:t>
            </a:r>
            <a:r>
              <a:rPr lang="es-ES" i="1" dirty="0">
                <a:solidFill>
                  <a:srgbClr val="002776"/>
                </a:solidFill>
              </a:rPr>
              <a:t>: PLAN Q </a:t>
            </a:r>
            <a:r>
              <a:rPr lang="es-ES" i="1" dirty="0" smtClean="0">
                <a:solidFill>
                  <a:srgbClr val="002776"/>
                </a:solidFill>
              </a:rPr>
              <a:t>2003 </a:t>
            </a:r>
            <a:r>
              <a:rPr lang="es-ES" i="1" dirty="0">
                <a:solidFill>
                  <a:srgbClr val="002776"/>
                </a:solidFill>
              </a:rPr>
              <a:t>– PLAN STRATÉGICO DE TURISMO DE </a:t>
            </a:r>
            <a:r>
              <a:rPr lang="es-ES" i="1" dirty="0" smtClean="0">
                <a:solidFill>
                  <a:srgbClr val="002776"/>
                </a:solidFill>
              </a:rPr>
              <a:t>LA CORPORACIÓN METROPOLITANA DE QUITO FASE IV, E. Truño </a:t>
            </a:r>
            <a:r>
              <a:rPr lang="es-ES" i="1" dirty="0" err="1" smtClean="0">
                <a:solidFill>
                  <a:srgbClr val="002776"/>
                </a:solidFill>
              </a:rPr>
              <a:t>Associats</a:t>
            </a:r>
            <a:endParaRPr lang="es-ES" i="1"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141</a:t>
            </a:fld>
            <a:endParaRPr lang="es-ES" dirty="0">
              <a:solidFill>
                <a:srgbClr val="002776"/>
              </a:solidFill>
            </a:endParaRPr>
          </a:p>
        </p:txBody>
      </p:sp>
      <p:sp>
        <p:nvSpPr>
          <p:cNvPr id="11" name="TextBox 10"/>
          <p:cNvSpPr txBox="1"/>
          <p:nvPr/>
        </p:nvSpPr>
        <p:spPr bwMode="auto">
          <a:xfrm>
            <a:off x="344488" y="1018288"/>
            <a:ext cx="9094444" cy="394488"/>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Del análisis realizado en el marco del </a:t>
            </a:r>
            <a:r>
              <a:rPr lang="es-ES" sz="1200" b="1" dirty="0" smtClean="0">
                <a:solidFill>
                  <a:srgbClr val="002060"/>
                </a:solidFill>
              </a:rPr>
              <a:t>Plan Estratégico de Turismo de la Corporación Metropolitana de Turismo de Quito </a:t>
            </a:r>
            <a:r>
              <a:rPr lang="es-ES" sz="1200" dirty="0" smtClean="0">
                <a:solidFill>
                  <a:srgbClr val="002060"/>
                </a:solidFill>
              </a:rPr>
              <a:t>– CMT realizado por la consultora E. </a:t>
            </a:r>
            <a:r>
              <a:rPr lang="es-ES" sz="1200" dirty="0" err="1" smtClean="0">
                <a:solidFill>
                  <a:srgbClr val="002060"/>
                </a:solidFill>
              </a:rPr>
              <a:t>Truñó</a:t>
            </a:r>
            <a:r>
              <a:rPr lang="es-ES" sz="1200" dirty="0" smtClean="0">
                <a:solidFill>
                  <a:srgbClr val="002060"/>
                </a:solidFill>
              </a:rPr>
              <a:t> </a:t>
            </a:r>
            <a:r>
              <a:rPr lang="es-ES" sz="1200" dirty="0" err="1" smtClean="0">
                <a:solidFill>
                  <a:srgbClr val="002060"/>
                </a:solidFill>
              </a:rPr>
              <a:t>Associats</a:t>
            </a:r>
            <a:r>
              <a:rPr lang="es-ES" sz="1200" dirty="0" smtClean="0">
                <a:solidFill>
                  <a:srgbClr val="002060"/>
                </a:solidFill>
              </a:rPr>
              <a:t> (Barcelona), podemos rescatar los siguientes elementos relevantes:</a:t>
            </a:r>
            <a:endParaRPr lang="es-ES" sz="1200" b="1" dirty="0">
              <a:solidFill>
                <a:srgbClr val="002060"/>
              </a:solidFill>
            </a:endParaRPr>
          </a:p>
        </p:txBody>
      </p:sp>
      <p:sp>
        <p:nvSpPr>
          <p:cNvPr id="12" name="Rounded Rectangle 11"/>
          <p:cNvSpPr/>
          <p:nvPr/>
        </p:nvSpPr>
        <p:spPr bwMode="auto">
          <a:xfrm>
            <a:off x="371683" y="1520816"/>
            <a:ext cx="9052291"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Cuál fue el Portafolio de Programas y proyectos definido dentro de cada Macro – Programa?</a:t>
            </a:r>
          </a:p>
        </p:txBody>
      </p:sp>
      <p:sp>
        <p:nvSpPr>
          <p:cNvPr id="46" name="TextBox 45"/>
          <p:cNvSpPr txBox="1">
            <a:spLocks noChangeAspect="1"/>
          </p:cNvSpPr>
          <p:nvPr/>
        </p:nvSpPr>
        <p:spPr>
          <a:xfrm>
            <a:off x="476260" y="2268320"/>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47" name="TextBox 46"/>
          <p:cNvSpPr txBox="1">
            <a:spLocks noChangeAspect="1"/>
          </p:cNvSpPr>
          <p:nvPr/>
        </p:nvSpPr>
        <p:spPr>
          <a:xfrm>
            <a:off x="476251" y="2866407"/>
            <a:ext cx="505462" cy="1057588"/>
          </a:xfrm>
          <a:prstGeom prst="rect">
            <a:avLst/>
          </a:prstGeom>
          <a:noFill/>
        </p:spPr>
        <p:txBody>
          <a:bodyPr wrap="square" lIns="36000" tIns="36000" rIns="36000" bIns="36000" rtlCol="0">
            <a:spAutoFit/>
          </a:bodyPr>
          <a:lstStyle/>
          <a:p>
            <a:pPr defTabSz="914400">
              <a:defRPr/>
            </a:pPr>
            <a:r>
              <a:rPr lang="es-ES" sz="3200" kern="0" dirty="0" smtClean="0">
                <a:solidFill>
                  <a:srgbClr val="FFFFFF"/>
                </a:solidFill>
              </a:rPr>
              <a:t>02</a:t>
            </a:r>
          </a:p>
        </p:txBody>
      </p:sp>
      <p:sp>
        <p:nvSpPr>
          <p:cNvPr id="48" name="TextBox 47"/>
          <p:cNvSpPr txBox="1">
            <a:spLocks noChangeAspect="1"/>
          </p:cNvSpPr>
          <p:nvPr/>
        </p:nvSpPr>
        <p:spPr>
          <a:xfrm>
            <a:off x="476260" y="3328262"/>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49" name="TextBox 48"/>
          <p:cNvSpPr txBox="1">
            <a:spLocks noChangeAspect="1"/>
          </p:cNvSpPr>
          <p:nvPr/>
        </p:nvSpPr>
        <p:spPr>
          <a:xfrm>
            <a:off x="476251" y="3907807"/>
            <a:ext cx="505462" cy="1057588"/>
          </a:xfrm>
          <a:prstGeom prst="rect">
            <a:avLst/>
          </a:prstGeom>
          <a:noFill/>
        </p:spPr>
        <p:txBody>
          <a:bodyPr wrap="square" lIns="36000" tIns="36000" rIns="36000" bIns="36000" rtlCol="0">
            <a:spAutoFit/>
          </a:bodyPr>
          <a:lstStyle/>
          <a:p>
            <a:pPr defTabSz="914400">
              <a:defRPr/>
            </a:pPr>
            <a:r>
              <a:rPr lang="es-ES" sz="3200" kern="0" dirty="0" smtClean="0">
                <a:solidFill>
                  <a:srgbClr val="FFFFFF"/>
                </a:solidFill>
              </a:rPr>
              <a:t>03</a:t>
            </a:r>
          </a:p>
        </p:txBody>
      </p:sp>
      <p:sp>
        <p:nvSpPr>
          <p:cNvPr id="50" name="TextBox 49"/>
          <p:cNvSpPr txBox="1">
            <a:spLocks noChangeAspect="1"/>
          </p:cNvSpPr>
          <p:nvPr/>
        </p:nvSpPr>
        <p:spPr>
          <a:xfrm>
            <a:off x="476260" y="4369662"/>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51" name="TextBox 50"/>
          <p:cNvSpPr txBox="1">
            <a:spLocks noChangeAspect="1"/>
          </p:cNvSpPr>
          <p:nvPr/>
        </p:nvSpPr>
        <p:spPr>
          <a:xfrm>
            <a:off x="476251" y="4930157"/>
            <a:ext cx="505462" cy="1057588"/>
          </a:xfrm>
          <a:prstGeom prst="rect">
            <a:avLst/>
          </a:prstGeom>
          <a:noFill/>
        </p:spPr>
        <p:txBody>
          <a:bodyPr wrap="square" lIns="36000" tIns="36000" rIns="36000" bIns="36000" rtlCol="0">
            <a:spAutoFit/>
          </a:bodyPr>
          <a:lstStyle/>
          <a:p>
            <a:pPr defTabSz="914400">
              <a:defRPr/>
            </a:pPr>
            <a:r>
              <a:rPr lang="es-ES" sz="3200" kern="0" dirty="0" smtClean="0">
                <a:solidFill>
                  <a:srgbClr val="FFFFFF"/>
                </a:solidFill>
              </a:rPr>
              <a:t>04</a:t>
            </a:r>
          </a:p>
        </p:txBody>
      </p:sp>
      <p:sp>
        <p:nvSpPr>
          <p:cNvPr id="52" name="TextBox 51"/>
          <p:cNvSpPr txBox="1">
            <a:spLocks noChangeAspect="1"/>
          </p:cNvSpPr>
          <p:nvPr/>
        </p:nvSpPr>
        <p:spPr>
          <a:xfrm>
            <a:off x="476260" y="5392012"/>
            <a:ext cx="721361" cy="241980"/>
          </a:xfrm>
          <a:prstGeom prst="rect">
            <a:avLst/>
          </a:prstGeom>
          <a:noFill/>
        </p:spPr>
        <p:txBody>
          <a:bodyPr wrap="square" lIns="36000" tIns="36000" rIns="36000" bIns="36000" rtlCol="0">
            <a:spAutoFit/>
          </a:bodyPr>
          <a:lstStyle/>
          <a:p>
            <a:pPr defTabSz="914400">
              <a:defRPr/>
            </a:pPr>
            <a:r>
              <a:rPr lang="es-ES" sz="1100" kern="0" dirty="0" smtClean="0">
                <a:solidFill>
                  <a:srgbClr val="FFFFFF"/>
                </a:solidFill>
              </a:rPr>
              <a:t>OPTIONS</a:t>
            </a:r>
          </a:p>
        </p:txBody>
      </p:sp>
      <p:sp>
        <p:nvSpPr>
          <p:cNvPr id="55" name="Half Frame 54"/>
          <p:cNvSpPr>
            <a:spLocks noChangeAspect="1"/>
          </p:cNvSpPr>
          <p:nvPr/>
        </p:nvSpPr>
        <p:spPr>
          <a:xfrm rot="8142470">
            <a:off x="2809179" y="2068423"/>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57" name="Half Frame 56"/>
          <p:cNvSpPr>
            <a:spLocks noChangeAspect="1"/>
          </p:cNvSpPr>
          <p:nvPr/>
        </p:nvSpPr>
        <p:spPr>
          <a:xfrm rot="8142470">
            <a:off x="2809179" y="3093155"/>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59" name="Half Frame 58"/>
          <p:cNvSpPr>
            <a:spLocks noChangeAspect="1"/>
          </p:cNvSpPr>
          <p:nvPr/>
        </p:nvSpPr>
        <p:spPr>
          <a:xfrm rot="8142470">
            <a:off x="2809179" y="4117886"/>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61" name="Half Frame 60"/>
          <p:cNvSpPr>
            <a:spLocks noChangeAspect="1"/>
          </p:cNvSpPr>
          <p:nvPr/>
        </p:nvSpPr>
        <p:spPr>
          <a:xfrm rot="8142470">
            <a:off x="2809179" y="5142617"/>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62" name="Rectangle 61"/>
          <p:cNvSpPr>
            <a:spLocks noChangeAspect="1"/>
          </p:cNvSpPr>
          <p:nvPr/>
        </p:nvSpPr>
        <p:spPr>
          <a:xfrm>
            <a:off x="3165906" y="4987651"/>
            <a:ext cx="1556683" cy="769441"/>
          </a:xfrm>
          <a:prstGeom prst="rect">
            <a:avLst/>
          </a:prstGeom>
        </p:spPr>
        <p:txBody>
          <a:bodyPr wrap="square" lIns="0" tIns="0" rIns="0" bIns="0">
            <a:spAutoFit/>
          </a:bodyPr>
          <a:lstStyle/>
          <a:p>
            <a:pPr defTabSz="914400">
              <a:defRPr/>
            </a:pP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it</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not</a:t>
            </a:r>
            <a:r>
              <a:rPr lang="es-ES" sz="1000" kern="0" dirty="0" smtClean="0">
                <a:solidFill>
                  <a:srgbClr val="FFFFFF"/>
                </a:solidFill>
              </a:rPr>
              <a:t> </a:t>
            </a:r>
            <a:r>
              <a:rPr lang="es-ES" sz="1000" kern="0" dirty="0" err="1" smtClean="0">
                <a:solidFill>
                  <a:srgbClr val="FFFFFF"/>
                </a:solidFill>
              </a:rPr>
              <a:t>here</a:t>
            </a:r>
            <a:r>
              <a:rPr lang="es-ES" sz="1000" kern="0" dirty="0" smtClean="0">
                <a:solidFill>
                  <a:srgbClr val="FFFFFF"/>
                </a:solidFill>
              </a:rPr>
              <a:t> to be </a:t>
            </a:r>
            <a:r>
              <a:rPr lang="es-ES" sz="1000" kern="0" dirty="0" err="1" smtClean="0">
                <a:solidFill>
                  <a:srgbClr val="FFFFFF"/>
                </a:solidFill>
              </a:rPr>
              <a:t>read</a:t>
            </a:r>
            <a:r>
              <a:rPr lang="es-ES" sz="1000" kern="0" dirty="0" smtClean="0">
                <a:solidFill>
                  <a:srgbClr val="FFFFFF"/>
                </a:solidFill>
              </a:rPr>
              <a:t>. </a:t>
            </a:r>
            <a:r>
              <a:rPr lang="es-ES" sz="1000" kern="0" dirty="0" err="1" smtClean="0">
                <a:solidFill>
                  <a:srgbClr val="FFFFFF"/>
                </a:solidFill>
              </a:rPr>
              <a:t>The</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just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to show </a:t>
            </a:r>
            <a:r>
              <a:rPr lang="es-ES" sz="1000" kern="0" dirty="0" err="1" smtClean="0">
                <a:solidFill>
                  <a:srgbClr val="FFFFFF"/>
                </a:solidFill>
              </a:rPr>
              <a:t>where</a:t>
            </a:r>
            <a:r>
              <a:rPr lang="es-ES" sz="1000" kern="0" dirty="0" smtClean="0">
                <a:solidFill>
                  <a:srgbClr val="FFFFFF"/>
                </a:solidFill>
              </a:rPr>
              <a:t> </a:t>
            </a:r>
            <a:r>
              <a:rPr lang="es-ES" sz="1000" kern="0" dirty="0" err="1" smtClean="0">
                <a:solidFill>
                  <a:srgbClr val="FFFFFF"/>
                </a:solidFill>
              </a:rPr>
              <a:t>you</a:t>
            </a:r>
            <a:r>
              <a:rPr lang="es-ES" sz="1000" kern="0" dirty="0" smtClean="0">
                <a:solidFill>
                  <a:srgbClr val="FFFFFF"/>
                </a:solidFill>
              </a:rPr>
              <a:t> </a:t>
            </a:r>
            <a:r>
              <a:rPr lang="es-ES" sz="1000" kern="0" dirty="0" err="1" smtClean="0">
                <a:solidFill>
                  <a:srgbClr val="FFFFFF"/>
                </a:solidFill>
              </a:rPr>
              <a:t>could</a:t>
            </a:r>
            <a:r>
              <a:rPr lang="es-ES" sz="1000" kern="0" dirty="0" smtClean="0">
                <a:solidFill>
                  <a:srgbClr val="FFFFFF"/>
                </a:solidFill>
              </a:rPr>
              <a:t> </a:t>
            </a:r>
            <a:r>
              <a:rPr lang="es-ES" sz="1000" kern="0" dirty="0" err="1" smtClean="0">
                <a:solidFill>
                  <a:srgbClr val="FFFFFF"/>
                </a:solidFill>
              </a:rPr>
              <a:t>insert</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 </a:t>
            </a:r>
            <a:r>
              <a:rPr lang="es-ES" sz="1000" kern="0" dirty="0" err="1" smtClean="0">
                <a:solidFill>
                  <a:srgbClr val="FFFFFF"/>
                </a:solidFill>
              </a:rPr>
              <a:t>This</a:t>
            </a:r>
            <a:r>
              <a:rPr lang="es-ES" sz="1000" kern="0" dirty="0" smtClean="0">
                <a:solidFill>
                  <a:srgbClr val="FFFFFF"/>
                </a:solidFill>
              </a:rPr>
              <a:t> </a:t>
            </a:r>
            <a:r>
              <a:rPr lang="es-ES" sz="1000" kern="0" dirty="0" err="1" smtClean="0">
                <a:solidFill>
                  <a:srgbClr val="FFFFFF"/>
                </a:solidFill>
              </a:rPr>
              <a:t>is</a:t>
            </a:r>
            <a:r>
              <a:rPr lang="es-ES" sz="1000" kern="0" dirty="0" smtClean="0">
                <a:solidFill>
                  <a:srgbClr val="FFFFFF"/>
                </a:solidFill>
              </a:rPr>
              <a:t> </a:t>
            </a:r>
            <a:r>
              <a:rPr lang="es-ES" sz="1000" kern="0" dirty="0" err="1" smtClean="0">
                <a:solidFill>
                  <a:srgbClr val="FFFFFF"/>
                </a:solidFill>
              </a:rPr>
              <a:t>dummy</a:t>
            </a:r>
            <a:r>
              <a:rPr lang="es-ES" sz="1000" kern="0" dirty="0" smtClean="0">
                <a:solidFill>
                  <a:srgbClr val="FFFFFF"/>
                </a:solidFill>
              </a:rPr>
              <a:t> </a:t>
            </a:r>
            <a:r>
              <a:rPr lang="es-ES" sz="1000" kern="0" dirty="0" err="1" smtClean="0">
                <a:solidFill>
                  <a:srgbClr val="FFFFFF"/>
                </a:solidFill>
              </a:rPr>
              <a:t>text</a:t>
            </a:r>
            <a:r>
              <a:rPr lang="es-ES" sz="1000" kern="0" dirty="0" smtClean="0">
                <a:solidFill>
                  <a:srgbClr val="FFFFFF"/>
                </a:solidFill>
              </a:rPr>
              <a:t>.</a:t>
            </a:r>
          </a:p>
        </p:txBody>
      </p:sp>
      <p:sp>
        <p:nvSpPr>
          <p:cNvPr id="63" name="Half Frame 62"/>
          <p:cNvSpPr>
            <a:spLocks noChangeAspect="1"/>
          </p:cNvSpPr>
          <p:nvPr/>
        </p:nvSpPr>
        <p:spPr>
          <a:xfrm rot="8142470">
            <a:off x="2809179" y="6167349"/>
            <a:ext cx="187962" cy="288147"/>
          </a:xfrm>
          <a:prstGeom prst="halfFrame">
            <a:avLst>
              <a:gd name="adj1" fmla="val 26576"/>
              <a:gd name="adj2" fmla="val 25856"/>
            </a:avLst>
          </a:prstGeom>
          <a:solidFill>
            <a:srgbClr val="FFFFFF"/>
          </a:solidFill>
          <a:ln w="12700" cap="flat" cmpd="sng" algn="ctr">
            <a:noFill/>
            <a:prstDash val="solid"/>
          </a:ln>
          <a:effectLst/>
        </p:spPr>
        <p:txBody>
          <a:bodyPr lIns="36000" tIns="36000" rIns="36000" bIns="36000" rtlCol="0" anchor="ctr">
            <a:spAutoFit/>
          </a:bodyPr>
          <a:lstStyle/>
          <a:p>
            <a:pPr algn="ctr" defTabSz="914400">
              <a:defRPr/>
            </a:pPr>
            <a:endParaRPr lang="es-ES" sz="1400" kern="0" dirty="0" err="1" smtClean="0">
              <a:solidFill>
                <a:srgbClr val="313131"/>
              </a:solidFill>
            </a:endParaRPr>
          </a:p>
        </p:txBody>
      </p:sp>
      <p:sp>
        <p:nvSpPr>
          <p:cNvPr id="148" name="TextBox 147"/>
          <p:cNvSpPr txBox="1"/>
          <p:nvPr/>
        </p:nvSpPr>
        <p:spPr>
          <a:xfrm>
            <a:off x="5201341" y="5713542"/>
            <a:ext cx="379242" cy="503590"/>
          </a:xfrm>
          <a:prstGeom prst="rect">
            <a:avLst/>
          </a:prstGeom>
          <a:noFill/>
        </p:spPr>
        <p:txBody>
          <a:bodyPr wrap="square" lIns="36000" tIns="36000" rIns="36000" bIns="36000" rtlCol="0">
            <a:spAutoFit/>
          </a:bodyPr>
          <a:lstStyle/>
          <a:p>
            <a:pPr algn="ctr"/>
            <a:r>
              <a:rPr lang="es-ES" sz="2800" b="1" dirty="0" smtClean="0">
                <a:solidFill>
                  <a:srgbClr val="FFFFFF"/>
                </a:solidFill>
              </a:rPr>
              <a:t>5</a:t>
            </a:r>
          </a:p>
        </p:txBody>
      </p:sp>
      <p:sp>
        <p:nvSpPr>
          <p:cNvPr id="158" name="Text Box 10"/>
          <p:cNvSpPr txBox="1">
            <a:spLocks noChangeArrowheads="1"/>
          </p:cNvSpPr>
          <p:nvPr>
            <p:custDataLst>
              <p:tags r:id="rId1"/>
            </p:custDataLst>
          </p:nvPr>
        </p:nvSpPr>
        <p:spPr bwMode="auto">
          <a:xfrm>
            <a:off x="418039" y="2744381"/>
            <a:ext cx="1541227" cy="556279"/>
          </a:xfrm>
          <a:prstGeom prst="rect">
            <a:avLst/>
          </a:prstGeom>
          <a:solidFill>
            <a:srgbClr val="BDD203"/>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Estructuración Turística DMQ</a:t>
            </a:r>
            <a:endParaRPr lang="es-ES" sz="1400" b="1" dirty="0">
              <a:solidFill>
                <a:srgbClr val="FFFFFF"/>
              </a:solidFill>
            </a:endParaRPr>
          </a:p>
        </p:txBody>
      </p:sp>
      <p:sp>
        <p:nvSpPr>
          <p:cNvPr id="156" name="Text Box 10"/>
          <p:cNvSpPr txBox="1">
            <a:spLocks noChangeArrowheads="1"/>
          </p:cNvSpPr>
          <p:nvPr>
            <p:custDataLst>
              <p:tags r:id="rId2"/>
            </p:custDataLst>
          </p:nvPr>
        </p:nvSpPr>
        <p:spPr bwMode="auto">
          <a:xfrm>
            <a:off x="2029806" y="2748716"/>
            <a:ext cx="1922933" cy="547609"/>
          </a:xfrm>
          <a:prstGeom prst="rect">
            <a:avLst/>
          </a:prstGeom>
          <a:solidFill>
            <a:srgbClr val="BDD203"/>
          </a:solidFill>
          <a:ln w="12700" algn="ctr">
            <a:noFill/>
            <a:miter lim="800000"/>
            <a:headEnd/>
            <a:tailEnd type="none" w="sm" len="med"/>
          </a:ln>
        </p:spPr>
        <p:txBody>
          <a:bodyPr lIns="36000" tIns="36000" rIns="36000" bIns="36000" anchor="ctr" anchorCtr="1"/>
          <a:lstStyle>
            <a:defPPr>
              <a:defRPr lang="es-ES"/>
            </a:defPPr>
            <a:lvl1pPr defTabSz="957263">
              <a:defRPr sz="1400" b="1">
                <a:solidFill>
                  <a:schemeClr val="bg1"/>
                </a:solidFill>
              </a:defRPr>
            </a:lvl1pPr>
          </a:lstStyle>
          <a:p>
            <a:pPr algn="ctr"/>
            <a:r>
              <a:rPr lang="es-ES" dirty="0" smtClean="0">
                <a:solidFill>
                  <a:srgbClr val="FFFFFF"/>
                </a:solidFill>
              </a:rPr>
              <a:t>Profesionalización Turística DMQ</a:t>
            </a:r>
            <a:endParaRPr lang="es-ES" dirty="0">
              <a:solidFill>
                <a:srgbClr val="FFFFFF"/>
              </a:solidFill>
            </a:endParaRPr>
          </a:p>
        </p:txBody>
      </p:sp>
      <p:sp>
        <p:nvSpPr>
          <p:cNvPr id="154" name="Text Box 10"/>
          <p:cNvSpPr txBox="1">
            <a:spLocks noChangeArrowheads="1"/>
          </p:cNvSpPr>
          <p:nvPr>
            <p:custDataLst>
              <p:tags r:id="rId3"/>
            </p:custDataLst>
          </p:nvPr>
        </p:nvSpPr>
        <p:spPr bwMode="auto">
          <a:xfrm>
            <a:off x="4027529" y="2744381"/>
            <a:ext cx="1696709" cy="556279"/>
          </a:xfrm>
          <a:prstGeom prst="rect">
            <a:avLst/>
          </a:prstGeom>
          <a:solidFill>
            <a:srgbClr val="BDD203"/>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Sensibilización</a:t>
            </a:r>
          </a:p>
          <a:p>
            <a:pPr algn="ctr" defTabSz="957263"/>
            <a:r>
              <a:rPr lang="es-ES" sz="1400" b="1" dirty="0" smtClean="0">
                <a:solidFill>
                  <a:srgbClr val="FFFFFF"/>
                </a:solidFill>
              </a:rPr>
              <a:t>Turística</a:t>
            </a:r>
            <a:endParaRPr lang="es-ES" sz="1400" b="1" dirty="0">
              <a:solidFill>
                <a:srgbClr val="FFFFFF"/>
              </a:solidFill>
            </a:endParaRPr>
          </a:p>
        </p:txBody>
      </p:sp>
      <p:sp>
        <p:nvSpPr>
          <p:cNvPr id="94" name="Text Box 10"/>
          <p:cNvSpPr txBox="1">
            <a:spLocks noChangeArrowheads="1"/>
          </p:cNvSpPr>
          <p:nvPr>
            <p:custDataLst>
              <p:tags r:id="rId4"/>
            </p:custDataLst>
          </p:nvPr>
        </p:nvSpPr>
        <p:spPr bwMode="auto">
          <a:xfrm>
            <a:off x="5797190" y="2736502"/>
            <a:ext cx="1695349" cy="550771"/>
          </a:xfrm>
          <a:prstGeom prst="rect">
            <a:avLst/>
          </a:prstGeom>
          <a:solidFill>
            <a:srgbClr val="BDD203"/>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Productos Turísticos</a:t>
            </a:r>
            <a:endParaRPr lang="es-ES" sz="1400" b="1" dirty="0">
              <a:solidFill>
                <a:srgbClr val="FFFFFF"/>
              </a:solidFill>
            </a:endParaRPr>
          </a:p>
        </p:txBody>
      </p:sp>
      <p:sp>
        <p:nvSpPr>
          <p:cNvPr id="87" name="Rectangle 86"/>
          <p:cNvSpPr>
            <a:spLocks noChangeArrowheads="1"/>
          </p:cNvSpPr>
          <p:nvPr>
            <p:custDataLst>
              <p:tags r:id="rId5"/>
            </p:custDataLst>
          </p:nvPr>
        </p:nvSpPr>
        <p:spPr bwMode="auto">
          <a:xfrm>
            <a:off x="418100" y="3351609"/>
            <a:ext cx="1542463" cy="3088443"/>
          </a:xfrm>
          <a:prstGeom prst="rect">
            <a:avLst/>
          </a:prstGeom>
          <a:solidFill>
            <a:srgbClr val="DCDCDC"/>
          </a:solidFill>
          <a:ln w="12700" algn="ctr">
            <a:noFill/>
            <a:miter lim="800000"/>
            <a:headEnd type="none" w="sm" len="sm"/>
            <a:tailEnd type="none" w="sm" len="sm"/>
          </a:ln>
        </p:spPr>
        <p:txBody>
          <a:bodyPr lIns="91440" tIns="36000" rIns="91440" bIns="36000"/>
          <a:lstStyle/>
          <a:p>
            <a:pPr marL="274320" lvl="1" indent="-274320" defTabSz="957263">
              <a:buFont typeface="Arial" charset="0"/>
              <a:buChar char="•"/>
            </a:pPr>
            <a:r>
              <a:rPr lang="es-ES" sz="1100" dirty="0" smtClean="0">
                <a:solidFill>
                  <a:srgbClr val="313131"/>
                </a:solidFill>
              </a:rPr>
              <a:t>Accesibilidad </a:t>
            </a:r>
          </a:p>
          <a:p>
            <a:pPr marL="539496" lvl="2" indent="-265176" defTabSz="957263">
              <a:buFont typeface="Arial" charset="0"/>
              <a:buChar char="‒"/>
            </a:pPr>
            <a:r>
              <a:rPr lang="es-ES" sz="1100" dirty="0" smtClean="0">
                <a:solidFill>
                  <a:srgbClr val="313131"/>
                </a:solidFill>
              </a:rPr>
              <a:t>Aeropuerto actual</a:t>
            </a:r>
          </a:p>
          <a:p>
            <a:pPr marL="539496" lvl="2" indent="-265176" defTabSz="957263">
              <a:buFont typeface="Arial" charset="0"/>
              <a:buChar char="‒"/>
            </a:pPr>
            <a:r>
              <a:rPr lang="es-ES" sz="1100" dirty="0" smtClean="0">
                <a:solidFill>
                  <a:srgbClr val="313131"/>
                </a:solidFill>
              </a:rPr>
              <a:t>Centro Histórico</a:t>
            </a:r>
          </a:p>
          <a:p>
            <a:pPr marL="274320" lvl="1" indent="-274320" defTabSz="957263">
              <a:buFont typeface="Arial" charset="0"/>
              <a:buChar char="•"/>
            </a:pPr>
            <a:r>
              <a:rPr lang="es-ES" sz="1100" dirty="0" smtClean="0">
                <a:solidFill>
                  <a:srgbClr val="313131"/>
                </a:solidFill>
              </a:rPr>
              <a:t>Escenografía Urbana </a:t>
            </a:r>
          </a:p>
          <a:p>
            <a:pPr marL="539496" lvl="2" indent="-265176" defTabSz="957263">
              <a:buFont typeface="Arial" charset="0"/>
              <a:buChar char="‒"/>
            </a:pPr>
            <a:r>
              <a:rPr lang="es-ES" sz="1100" dirty="0" err="1" smtClean="0">
                <a:solidFill>
                  <a:srgbClr val="313131"/>
                </a:solidFill>
              </a:rPr>
              <a:t>Señalizacion</a:t>
            </a:r>
            <a:r>
              <a:rPr lang="es-ES" sz="1100" dirty="0" smtClean="0">
                <a:solidFill>
                  <a:srgbClr val="313131"/>
                </a:solidFill>
              </a:rPr>
              <a:t> Turística</a:t>
            </a:r>
            <a:endParaRPr lang="es-ES" sz="1100" dirty="0">
              <a:solidFill>
                <a:srgbClr val="313131"/>
              </a:solidFill>
            </a:endParaRPr>
          </a:p>
        </p:txBody>
      </p:sp>
      <p:sp>
        <p:nvSpPr>
          <p:cNvPr id="88" name="Rectangle 87"/>
          <p:cNvSpPr>
            <a:spLocks noChangeArrowheads="1"/>
          </p:cNvSpPr>
          <p:nvPr>
            <p:custDataLst>
              <p:tags r:id="rId6"/>
            </p:custDataLst>
          </p:nvPr>
        </p:nvSpPr>
        <p:spPr bwMode="auto">
          <a:xfrm>
            <a:off x="2031165" y="3351609"/>
            <a:ext cx="1922933" cy="3088443"/>
          </a:xfrm>
          <a:prstGeom prst="rect">
            <a:avLst/>
          </a:prstGeom>
          <a:solidFill>
            <a:srgbClr val="DCDCDC"/>
          </a:solidFill>
          <a:ln w="12700" algn="ctr">
            <a:noFill/>
            <a:miter lim="800000"/>
            <a:headEnd type="none" w="sm" len="sm"/>
            <a:tailEnd type="none" w="sm" len="sm"/>
          </a:ln>
        </p:spPr>
        <p:txBody>
          <a:bodyPr lIns="91440" tIns="36000" rIns="91440" bIns="36000"/>
          <a:lstStyle/>
          <a:p>
            <a:pPr marL="274320" lvl="1" indent="-274320" defTabSz="957263">
              <a:buFont typeface="Arial" charset="0"/>
              <a:buChar char="•"/>
            </a:pPr>
            <a:r>
              <a:rPr lang="es-ES" sz="1100" dirty="0" smtClean="0">
                <a:solidFill>
                  <a:srgbClr val="313131"/>
                </a:solidFill>
              </a:rPr>
              <a:t>Formación</a:t>
            </a:r>
          </a:p>
          <a:p>
            <a:pPr marL="539496" lvl="2" indent="-265176" defTabSz="957263">
              <a:buFont typeface="Arial" charset="0"/>
              <a:buChar char="‒"/>
            </a:pPr>
            <a:r>
              <a:rPr lang="es-ES" sz="1100" dirty="0" smtClean="0">
                <a:solidFill>
                  <a:srgbClr val="313131"/>
                </a:solidFill>
              </a:rPr>
              <a:t>Trabajando Juntos</a:t>
            </a:r>
          </a:p>
          <a:p>
            <a:pPr marL="539496" lvl="2" indent="-265176" defTabSz="957263">
              <a:buFont typeface="Arial" charset="0"/>
              <a:buChar char="‒"/>
            </a:pPr>
            <a:r>
              <a:rPr lang="es-ES" sz="1100" dirty="0" smtClean="0">
                <a:solidFill>
                  <a:srgbClr val="313131"/>
                </a:solidFill>
              </a:rPr>
              <a:t>Un futuro para invertir</a:t>
            </a:r>
          </a:p>
          <a:p>
            <a:pPr marL="539496" lvl="2" indent="-265176" defTabSz="957263">
              <a:buFont typeface="Arial" charset="0"/>
              <a:buChar char="‒"/>
            </a:pPr>
            <a:r>
              <a:rPr lang="es-ES" sz="1100" dirty="0" smtClean="0">
                <a:solidFill>
                  <a:srgbClr val="313131"/>
                </a:solidFill>
              </a:rPr>
              <a:t>Turismo y Gestión Pública</a:t>
            </a:r>
          </a:p>
          <a:p>
            <a:pPr marL="539496" lvl="2" indent="-265176" defTabSz="957263">
              <a:buFont typeface="Arial" charset="0"/>
              <a:buChar char="‒"/>
            </a:pPr>
            <a:r>
              <a:rPr lang="es-ES" sz="1100" dirty="0" smtClean="0">
                <a:solidFill>
                  <a:srgbClr val="313131"/>
                </a:solidFill>
              </a:rPr>
              <a:t>Que hay de Nuevo en Turismo</a:t>
            </a:r>
          </a:p>
          <a:p>
            <a:pPr marL="539496" lvl="2" indent="-265176" defTabSz="957263">
              <a:buFont typeface="Arial" charset="0"/>
              <a:buChar char="‒"/>
            </a:pPr>
            <a:r>
              <a:rPr lang="es-ES" sz="1100" dirty="0" smtClean="0">
                <a:solidFill>
                  <a:srgbClr val="313131"/>
                </a:solidFill>
              </a:rPr>
              <a:t>El arte de la comida Quiteña</a:t>
            </a:r>
          </a:p>
          <a:p>
            <a:pPr marL="539496" lvl="2" indent="-265176" defTabSz="957263">
              <a:buFont typeface="Arial" charset="0"/>
              <a:buChar char="‒"/>
            </a:pPr>
            <a:r>
              <a:rPr lang="es-ES" sz="1100" dirty="0" smtClean="0">
                <a:solidFill>
                  <a:srgbClr val="313131"/>
                </a:solidFill>
              </a:rPr>
              <a:t>El arte de la venta detallista</a:t>
            </a:r>
          </a:p>
          <a:p>
            <a:pPr marL="539496" lvl="2" indent="-265176" defTabSz="957263">
              <a:buFont typeface="Arial" charset="0"/>
              <a:buChar char="‒"/>
            </a:pPr>
            <a:r>
              <a:rPr lang="es-ES" sz="1100" dirty="0" smtClean="0">
                <a:solidFill>
                  <a:srgbClr val="313131"/>
                </a:solidFill>
              </a:rPr>
              <a:t>El arte de la gestión cultural</a:t>
            </a:r>
          </a:p>
          <a:p>
            <a:pPr marL="274320" lvl="1" indent="-274320" defTabSz="957263">
              <a:buFont typeface="Arial" charset="0"/>
              <a:buChar char="•"/>
            </a:pPr>
            <a:r>
              <a:rPr lang="es-ES" sz="1100" dirty="0" smtClean="0">
                <a:solidFill>
                  <a:srgbClr val="313131"/>
                </a:solidFill>
              </a:rPr>
              <a:t>Entrenamiento </a:t>
            </a:r>
          </a:p>
          <a:p>
            <a:pPr marL="539496" lvl="2" indent="-265176" defTabSz="957263">
              <a:buFont typeface="Arial" charset="0"/>
              <a:buChar char="‒"/>
            </a:pPr>
            <a:r>
              <a:rPr lang="es-ES" sz="1100" dirty="0" smtClean="0">
                <a:solidFill>
                  <a:srgbClr val="313131"/>
                </a:solidFill>
              </a:rPr>
              <a:t>Mejorar es fácil</a:t>
            </a:r>
          </a:p>
          <a:p>
            <a:pPr marL="539496" lvl="2" indent="-265176" defTabSz="957263">
              <a:buFont typeface="Arial" charset="0"/>
              <a:buChar char="‒"/>
            </a:pPr>
            <a:r>
              <a:rPr lang="es-ES" sz="1100" dirty="0" smtClean="0">
                <a:solidFill>
                  <a:srgbClr val="313131"/>
                </a:solidFill>
              </a:rPr>
              <a:t>Hablando se entiende la gente</a:t>
            </a:r>
            <a:endParaRPr lang="es-ES" sz="1100" dirty="0">
              <a:solidFill>
                <a:srgbClr val="313131"/>
              </a:solidFill>
            </a:endParaRPr>
          </a:p>
        </p:txBody>
      </p:sp>
      <p:sp>
        <p:nvSpPr>
          <p:cNvPr id="89" name="Rectangle 88"/>
          <p:cNvSpPr>
            <a:spLocks noChangeArrowheads="1"/>
          </p:cNvSpPr>
          <p:nvPr>
            <p:custDataLst>
              <p:tags r:id="rId7"/>
            </p:custDataLst>
          </p:nvPr>
        </p:nvSpPr>
        <p:spPr bwMode="auto">
          <a:xfrm>
            <a:off x="4028888" y="3351609"/>
            <a:ext cx="1696709" cy="3088443"/>
          </a:xfrm>
          <a:prstGeom prst="rect">
            <a:avLst/>
          </a:prstGeom>
          <a:solidFill>
            <a:srgbClr val="DCDCDC"/>
          </a:solidFill>
          <a:ln w="12700" algn="ctr">
            <a:noFill/>
            <a:miter lim="800000"/>
            <a:headEnd type="none" w="sm" len="sm"/>
            <a:tailEnd type="none" w="sm" len="sm"/>
          </a:ln>
        </p:spPr>
        <p:txBody>
          <a:bodyPr lIns="91440" tIns="36000" rIns="91440" bIns="36000"/>
          <a:lstStyle/>
          <a:p>
            <a:pPr marL="274320" lvl="1" indent="-274320" defTabSz="957263">
              <a:buFont typeface="Arial" charset="0"/>
              <a:buChar char="•"/>
            </a:pPr>
            <a:r>
              <a:rPr lang="es-ES" sz="1100" dirty="0" smtClean="0">
                <a:solidFill>
                  <a:srgbClr val="313131"/>
                </a:solidFill>
              </a:rPr>
              <a:t>Sector Turístico</a:t>
            </a:r>
          </a:p>
          <a:p>
            <a:pPr marL="539496" lvl="2" indent="-265176" defTabSz="957263">
              <a:buFont typeface="Arial" charset="0"/>
              <a:buChar char="‒"/>
            </a:pPr>
            <a:r>
              <a:rPr lang="es-ES" sz="1100" dirty="0" smtClean="0">
                <a:solidFill>
                  <a:srgbClr val="313131"/>
                </a:solidFill>
              </a:rPr>
              <a:t>Plan Q: el arte de hacer turismo</a:t>
            </a:r>
          </a:p>
          <a:p>
            <a:pPr marL="539496" lvl="2" indent="-265176" defTabSz="957263">
              <a:buFont typeface="Arial" charset="0"/>
              <a:buChar char="‒"/>
            </a:pPr>
            <a:r>
              <a:rPr lang="es-ES" sz="1100" dirty="0" smtClean="0">
                <a:solidFill>
                  <a:srgbClr val="313131"/>
                </a:solidFill>
              </a:rPr>
              <a:t>Turismo es un buen negocio</a:t>
            </a:r>
          </a:p>
          <a:p>
            <a:pPr marL="539496" lvl="2" indent="-265176" defTabSz="957263">
              <a:buFont typeface="Arial" charset="0"/>
              <a:buChar char="‒"/>
            </a:pPr>
            <a:r>
              <a:rPr lang="es-ES" sz="1100" dirty="0" smtClean="0">
                <a:solidFill>
                  <a:srgbClr val="313131"/>
                </a:solidFill>
              </a:rPr>
              <a:t>Q: esto es calidad</a:t>
            </a:r>
          </a:p>
          <a:p>
            <a:pPr marL="274320" lvl="1" indent="-274320" defTabSz="957263">
              <a:buFont typeface="Arial" charset="0"/>
              <a:buChar char="•"/>
            </a:pPr>
            <a:r>
              <a:rPr lang="es-ES" sz="1100" dirty="0" smtClean="0">
                <a:solidFill>
                  <a:srgbClr val="313131"/>
                </a:solidFill>
              </a:rPr>
              <a:t>Población General </a:t>
            </a:r>
          </a:p>
          <a:p>
            <a:pPr marL="539496" lvl="2" indent="-265176" defTabSz="957263">
              <a:buFont typeface="Arial" charset="0"/>
              <a:buChar char="‒"/>
            </a:pPr>
            <a:r>
              <a:rPr lang="es-ES" sz="1100" dirty="0" smtClean="0">
                <a:solidFill>
                  <a:srgbClr val="313131"/>
                </a:solidFill>
              </a:rPr>
              <a:t>Vamos a crear futuro</a:t>
            </a:r>
          </a:p>
          <a:p>
            <a:pPr marL="539496" lvl="2" indent="-265176" defTabSz="957263">
              <a:buFont typeface="Arial" charset="0"/>
              <a:buChar char="‒"/>
            </a:pPr>
            <a:r>
              <a:rPr lang="es-ES" sz="1100" dirty="0" smtClean="0">
                <a:solidFill>
                  <a:srgbClr val="313131"/>
                </a:solidFill>
              </a:rPr>
              <a:t>Hablemos de Quito</a:t>
            </a:r>
          </a:p>
          <a:p>
            <a:pPr marL="539496" lvl="2" indent="-265176" defTabSz="957263">
              <a:buFont typeface="Arial" charset="0"/>
              <a:buChar char="‒"/>
            </a:pPr>
            <a:r>
              <a:rPr lang="es-ES" sz="1100" dirty="0" smtClean="0">
                <a:solidFill>
                  <a:srgbClr val="313131"/>
                </a:solidFill>
              </a:rPr>
              <a:t>Orgullo Quiteño</a:t>
            </a:r>
          </a:p>
          <a:p>
            <a:pPr marL="539496" lvl="2" indent="-265176" defTabSz="957263">
              <a:buFont typeface="Arial" charset="0"/>
              <a:buChar char="‒"/>
            </a:pPr>
            <a:r>
              <a:rPr lang="es-ES" sz="1100" dirty="0" smtClean="0">
                <a:solidFill>
                  <a:srgbClr val="313131"/>
                </a:solidFill>
              </a:rPr>
              <a:t>Conoce Quito</a:t>
            </a:r>
          </a:p>
          <a:p>
            <a:pPr marL="539496" lvl="2" indent="-265176" defTabSz="957263">
              <a:buFont typeface="Arial" charset="0"/>
              <a:buChar char="‒"/>
            </a:pPr>
            <a:endParaRPr lang="es-ES" sz="1100" dirty="0">
              <a:solidFill>
                <a:srgbClr val="313131"/>
              </a:solidFill>
            </a:endParaRPr>
          </a:p>
        </p:txBody>
      </p:sp>
      <p:sp>
        <p:nvSpPr>
          <p:cNvPr id="90" name="Rectangle 89"/>
          <p:cNvSpPr>
            <a:spLocks noChangeArrowheads="1"/>
          </p:cNvSpPr>
          <p:nvPr>
            <p:custDataLst>
              <p:tags r:id="rId8"/>
            </p:custDataLst>
          </p:nvPr>
        </p:nvSpPr>
        <p:spPr bwMode="auto">
          <a:xfrm>
            <a:off x="5795830" y="3351609"/>
            <a:ext cx="1696709" cy="3088443"/>
          </a:xfrm>
          <a:prstGeom prst="rect">
            <a:avLst/>
          </a:prstGeom>
          <a:solidFill>
            <a:srgbClr val="DCDCDC"/>
          </a:solidFill>
          <a:ln w="12700" algn="ctr">
            <a:noFill/>
            <a:miter lim="800000"/>
            <a:headEnd type="none" w="sm" len="sm"/>
            <a:tailEnd type="none" w="sm" len="sm"/>
          </a:ln>
        </p:spPr>
        <p:txBody>
          <a:bodyPr lIns="91440" tIns="36000" rIns="91440" bIns="36000"/>
          <a:lstStyle/>
          <a:p>
            <a:pPr marL="274320" lvl="1" indent="-274320" defTabSz="957263">
              <a:buFont typeface="Arial" charset="0"/>
              <a:buChar char="•"/>
            </a:pPr>
            <a:r>
              <a:rPr lang="es-ES" sz="1100" dirty="0" smtClean="0">
                <a:solidFill>
                  <a:srgbClr val="313131"/>
                </a:solidFill>
              </a:rPr>
              <a:t>Mitad del Mundo</a:t>
            </a:r>
          </a:p>
          <a:p>
            <a:pPr marL="539496" lvl="2" indent="-265176" defTabSz="957263">
              <a:buFont typeface="Arial" charset="0"/>
              <a:buChar char="‒"/>
            </a:pPr>
            <a:r>
              <a:rPr lang="es-ES" sz="1100" dirty="0" smtClean="0">
                <a:solidFill>
                  <a:srgbClr val="313131"/>
                </a:solidFill>
              </a:rPr>
              <a:t>Nueva gestión</a:t>
            </a:r>
          </a:p>
          <a:p>
            <a:pPr marL="539496" lvl="2" indent="-265176" defTabSz="957263">
              <a:buFont typeface="Arial" charset="0"/>
              <a:buChar char="‒"/>
            </a:pPr>
            <a:r>
              <a:rPr lang="es-ES" sz="1100" dirty="0" smtClean="0">
                <a:solidFill>
                  <a:srgbClr val="313131"/>
                </a:solidFill>
              </a:rPr>
              <a:t>Sentirse en la </a:t>
            </a:r>
            <a:r>
              <a:rPr lang="es-ES" sz="1100" dirty="0" err="1" smtClean="0">
                <a:solidFill>
                  <a:srgbClr val="313131"/>
                </a:solidFill>
              </a:rPr>
              <a:t>Mital</a:t>
            </a:r>
            <a:r>
              <a:rPr lang="es-ES" sz="1100" dirty="0" smtClean="0">
                <a:solidFill>
                  <a:srgbClr val="313131"/>
                </a:solidFill>
              </a:rPr>
              <a:t> del Mundo</a:t>
            </a:r>
          </a:p>
          <a:p>
            <a:pPr marL="274320" lvl="1" indent="-274320" defTabSz="957263">
              <a:buFont typeface="Arial" charset="0"/>
              <a:buChar char="•"/>
            </a:pPr>
            <a:r>
              <a:rPr lang="es-ES" sz="1100" dirty="0" smtClean="0">
                <a:solidFill>
                  <a:srgbClr val="313131"/>
                </a:solidFill>
              </a:rPr>
              <a:t>Nuevos Productos</a:t>
            </a:r>
          </a:p>
          <a:p>
            <a:pPr marL="539496" lvl="2" indent="-265176" defTabSz="957263">
              <a:buFont typeface="Arial" charset="0"/>
              <a:buChar char="‒"/>
            </a:pPr>
            <a:r>
              <a:rPr lang="es-ES" sz="1100" dirty="0" smtClean="0">
                <a:solidFill>
                  <a:srgbClr val="313131"/>
                </a:solidFill>
              </a:rPr>
              <a:t>Palacio de Convenciones</a:t>
            </a:r>
          </a:p>
          <a:p>
            <a:pPr marL="539496" lvl="2" indent="-265176" defTabSz="957263">
              <a:buFont typeface="Arial" charset="0"/>
              <a:buChar char="‒"/>
            </a:pPr>
            <a:r>
              <a:rPr lang="es-ES" sz="1100" dirty="0" smtClean="0">
                <a:solidFill>
                  <a:srgbClr val="313131"/>
                </a:solidFill>
              </a:rPr>
              <a:t>Quito Milenario</a:t>
            </a:r>
          </a:p>
          <a:p>
            <a:pPr marL="539496" lvl="2" indent="-265176" defTabSz="957263">
              <a:buFont typeface="Arial" charset="0"/>
              <a:buChar char="‒"/>
            </a:pPr>
            <a:r>
              <a:rPr lang="es-ES" sz="1100" dirty="0" smtClean="0">
                <a:solidFill>
                  <a:srgbClr val="313131"/>
                </a:solidFill>
              </a:rPr>
              <a:t>Sabores</a:t>
            </a:r>
          </a:p>
          <a:p>
            <a:pPr marL="539496" lvl="2" indent="-265176" defTabSz="957263">
              <a:buFont typeface="Arial" charset="0"/>
              <a:buChar char="‒"/>
            </a:pPr>
            <a:r>
              <a:rPr lang="es-ES" sz="1100" dirty="0" smtClean="0">
                <a:solidFill>
                  <a:srgbClr val="313131"/>
                </a:solidFill>
              </a:rPr>
              <a:t>Rosas de Quito</a:t>
            </a:r>
          </a:p>
          <a:p>
            <a:pPr marL="539496" lvl="2" indent="-265176" defTabSz="957263">
              <a:buFont typeface="Arial" charset="0"/>
              <a:buChar char="‒"/>
            </a:pPr>
            <a:r>
              <a:rPr lang="es-ES" sz="1100" dirty="0" smtClean="0">
                <a:solidFill>
                  <a:srgbClr val="313131"/>
                </a:solidFill>
              </a:rPr>
              <a:t>Arte de Quito</a:t>
            </a:r>
          </a:p>
          <a:p>
            <a:pPr marL="539496" lvl="2" indent="-265176" defTabSz="957263">
              <a:buFont typeface="Arial" charset="0"/>
              <a:buChar char="‒"/>
            </a:pPr>
            <a:r>
              <a:rPr lang="es-ES" sz="1100" dirty="0" smtClean="0">
                <a:solidFill>
                  <a:srgbClr val="313131"/>
                </a:solidFill>
              </a:rPr>
              <a:t>Artesanía Milenaria</a:t>
            </a:r>
          </a:p>
          <a:p>
            <a:pPr marL="539496" lvl="2" indent="-265176" defTabSz="957263">
              <a:buFont typeface="Arial" charset="0"/>
              <a:buChar char="‒"/>
            </a:pPr>
            <a:r>
              <a:rPr lang="es-ES" sz="1100" dirty="0" smtClean="0">
                <a:solidFill>
                  <a:srgbClr val="313131"/>
                </a:solidFill>
              </a:rPr>
              <a:t>Aguas Andinas</a:t>
            </a:r>
          </a:p>
          <a:p>
            <a:pPr marL="539496" lvl="2" indent="-265176" defTabSz="957263">
              <a:buFont typeface="Arial" charset="0"/>
              <a:buChar char="‒"/>
            </a:pPr>
            <a:r>
              <a:rPr lang="es-ES" sz="1100" dirty="0" smtClean="0">
                <a:solidFill>
                  <a:srgbClr val="313131"/>
                </a:solidFill>
              </a:rPr>
              <a:t>Mira el Cielo</a:t>
            </a:r>
          </a:p>
          <a:p>
            <a:pPr marL="539496" lvl="2" indent="-265176" defTabSz="957263">
              <a:buFont typeface="Arial" charset="0"/>
              <a:buChar char="‒"/>
            </a:pPr>
            <a:r>
              <a:rPr lang="es-ES" sz="1100" dirty="0" smtClean="0">
                <a:solidFill>
                  <a:srgbClr val="313131"/>
                </a:solidFill>
              </a:rPr>
              <a:t>Tarjeta Q</a:t>
            </a:r>
            <a:endParaRPr lang="es-ES" sz="1100" dirty="0">
              <a:solidFill>
                <a:srgbClr val="313131"/>
              </a:solidFill>
            </a:endParaRPr>
          </a:p>
        </p:txBody>
      </p:sp>
      <p:sp>
        <p:nvSpPr>
          <p:cNvPr id="92" name="Rectangle 11"/>
          <p:cNvSpPr>
            <a:spLocks noChangeArrowheads="1"/>
          </p:cNvSpPr>
          <p:nvPr>
            <p:custDataLst>
              <p:tags r:id="rId9"/>
            </p:custDataLst>
          </p:nvPr>
        </p:nvSpPr>
        <p:spPr bwMode="auto">
          <a:xfrm>
            <a:off x="429949" y="1916832"/>
            <a:ext cx="6971323" cy="691436"/>
          </a:xfrm>
          <a:prstGeom prst="rect">
            <a:avLst/>
          </a:prstGeom>
          <a:noFill/>
          <a:ln w="12700" algn="ctr">
            <a:noFill/>
            <a:miter lim="800000"/>
            <a:headEnd/>
            <a:tailEnd/>
          </a:ln>
        </p:spPr>
        <p:txBody>
          <a:bodyPr lIns="91440" tIns="36000" rIns="36000" bIns="36000" anchor="ctr"/>
          <a:lstStyle/>
          <a:p>
            <a:pPr algn="just" defTabSz="957998">
              <a:spcAft>
                <a:spcPts val="300"/>
              </a:spcAft>
              <a:defRPr/>
            </a:pPr>
            <a:r>
              <a:rPr lang="es-ES" sz="1100" dirty="0" smtClean="0">
                <a:solidFill>
                  <a:srgbClr val="002060"/>
                </a:solidFill>
              </a:rPr>
              <a:t>Se definieron los 5 Macro-Programas detallados a continuación, y dentro de cada uno, un portafolio de programas que contó a su vez con un portafolio de proyectos. Como se puede observar, la estructuración de los Macro-Programas, puso mucho énfasis en la formación de los profesionales del sector, así como en la sensibilización de los actores y de la población en general.</a:t>
            </a:r>
            <a:endParaRPr lang="es-ES" sz="1100" kern="0" dirty="0">
              <a:solidFill>
                <a:srgbClr val="002060"/>
              </a:solidFill>
            </a:endParaRPr>
          </a:p>
        </p:txBody>
      </p:sp>
      <p:sp>
        <p:nvSpPr>
          <p:cNvPr id="161" name="Text Box 10"/>
          <p:cNvSpPr txBox="1">
            <a:spLocks noChangeArrowheads="1"/>
          </p:cNvSpPr>
          <p:nvPr>
            <p:custDataLst>
              <p:tags r:id="rId10"/>
            </p:custDataLst>
          </p:nvPr>
        </p:nvSpPr>
        <p:spPr bwMode="auto">
          <a:xfrm>
            <a:off x="7573581" y="2094351"/>
            <a:ext cx="1864884" cy="550771"/>
          </a:xfrm>
          <a:prstGeom prst="rect">
            <a:avLst/>
          </a:prstGeom>
          <a:solidFill>
            <a:srgbClr val="3C8A2E"/>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Mercadeo y Promoción</a:t>
            </a:r>
            <a:endParaRPr lang="es-ES" sz="1400" b="1" dirty="0">
              <a:solidFill>
                <a:srgbClr val="FFFFFF"/>
              </a:solidFill>
            </a:endParaRPr>
          </a:p>
        </p:txBody>
      </p:sp>
      <p:sp>
        <p:nvSpPr>
          <p:cNvPr id="163" name="Rectangle 162"/>
          <p:cNvSpPr>
            <a:spLocks noChangeArrowheads="1"/>
          </p:cNvSpPr>
          <p:nvPr>
            <p:custDataLst>
              <p:tags r:id="rId11"/>
            </p:custDataLst>
          </p:nvPr>
        </p:nvSpPr>
        <p:spPr bwMode="auto">
          <a:xfrm>
            <a:off x="7572153" y="2722738"/>
            <a:ext cx="1866380" cy="3706973"/>
          </a:xfrm>
          <a:prstGeom prst="rect">
            <a:avLst/>
          </a:prstGeom>
          <a:solidFill>
            <a:srgbClr val="DCDCDC"/>
          </a:solidFill>
          <a:ln w="12700" algn="ctr">
            <a:noFill/>
            <a:miter lim="800000"/>
            <a:headEnd type="none" w="sm" len="sm"/>
            <a:tailEnd type="none" w="sm" len="sm"/>
          </a:ln>
        </p:spPr>
        <p:txBody>
          <a:bodyPr lIns="91440" tIns="36000" rIns="91440" bIns="36000"/>
          <a:lstStyle/>
          <a:p>
            <a:pPr marL="274320" lvl="1" indent="-274320" defTabSz="957263">
              <a:buFont typeface="Arial" charset="0"/>
              <a:buChar char="•"/>
            </a:pPr>
            <a:r>
              <a:rPr lang="es-ES" sz="1100" dirty="0" smtClean="0">
                <a:solidFill>
                  <a:srgbClr val="313131"/>
                </a:solidFill>
              </a:rPr>
              <a:t>Soporte</a:t>
            </a:r>
          </a:p>
          <a:p>
            <a:pPr marL="539496" lvl="2" indent="-265176" defTabSz="957263">
              <a:buFont typeface="Arial" charset="0"/>
              <a:buChar char="‒"/>
            </a:pPr>
            <a:r>
              <a:rPr lang="es-ES" sz="1100" dirty="0" smtClean="0">
                <a:solidFill>
                  <a:srgbClr val="313131"/>
                </a:solidFill>
              </a:rPr>
              <a:t>Web</a:t>
            </a:r>
          </a:p>
          <a:p>
            <a:pPr marL="539496" lvl="2" indent="-265176" defTabSz="957263">
              <a:buFont typeface="Arial" charset="0"/>
              <a:buChar char="‒"/>
            </a:pPr>
            <a:r>
              <a:rPr lang="es-ES" sz="1100" dirty="0" smtClean="0">
                <a:solidFill>
                  <a:srgbClr val="313131"/>
                </a:solidFill>
              </a:rPr>
              <a:t>Materiales Mixtos</a:t>
            </a:r>
          </a:p>
          <a:p>
            <a:pPr marL="539496" lvl="2" indent="-265176" defTabSz="957263">
              <a:buFont typeface="Arial" charset="0"/>
              <a:buChar char="‒"/>
            </a:pPr>
            <a:r>
              <a:rPr lang="es-ES" sz="1100" dirty="0" smtClean="0">
                <a:solidFill>
                  <a:srgbClr val="313131"/>
                </a:solidFill>
              </a:rPr>
              <a:t>Oficinas Q</a:t>
            </a:r>
          </a:p>
          <a:p>
            <a:pPr marL="274320" lvl="1" indent="-274320" defTabSz="957263">
              <a:buFont typeface="Arial" charset="0"/>
              <a:buChar char="•"/>
            </a:pPr>
            <a:r>
              <a:rPr lang="es-ES" sz="1100" dirty="0" smtClean="0">
                <a:solidFill>
                  <a:srgbClr val="313131"/>
                </a:solidFill>
              </a:rPr>
              <a:t>Marketing del </a:t>
            </a:r>
            <a:r>
              <a:rPr lang="es-ES" sz="1100" dirty="0" err="1" smtClean="0">
                <a:solidFill>
                  <a:srgbClr val="313131"/>
                </a:solidFill>
              </a:rPr>
              <a:t>Trade</a:t>
            </a:r>
            <a:endParaRPr lang="es-ES" sz="1100" dirty="0" smtClean="0">
              <a:solidFill>
                <a:srgbClr val="313131"/>
              </a:solidFill>
            </a:endParaRPr>
          </a:p>
          <a:p>
            <a:pPr marL="539496" lvl="2" indent="-265176" defTabSz="957263">
              <a:buFont typeface="Arial" charset="0"/>
              <a:buChar char="‒"/>
            </a:pPr>
            <a:r>
              <a:rPr lang="es-ES" sz="1100" dirty="0" smtClean="0">
                <a:solidFill>
                  <a:srgbClr val="313131"/>
                </a:solidFill>
              </a:rPr>
              <a:t>Folleto </a:t>
            </a:r>
            <a:r>
              <a:rPr lang="es-ES" sz="1100" dirty="0" err="1" smtClean="0">
                <a:solidFill>
                  <a:srgbClr val="313131"/>
                </a:solidFill>
              </a:rPr>
              <a:t>Trade</a:t>
            </a:r>
            <a:endParaRPr lang="es-ES" sz="1100" dirty="0" smtClean="0">
              <a:solidFill>
                <a:srgbClr val="313131"/>
              </a:solidFill>
            </a:endParaRPr>
          </a:p>
          <a:p>
            <a:pPr marL="539496" lvl="2" indent="-265176" defTabSz="957263">
              <a:buFont typeface="Arial" charset="0"/>
              <a:buChar char="‒"/>
            </a:pPr>
            <a:r>
              <a:rPr lang="es-ES" sz="1100" dirty="0" smtClean="0">
                <a:solidFill>
                  <a:srgbClr val="313131"/>
                </a:solidFill>
              </a:rPr>
              <a:t>Campaña</a:t>
            </a:r>
          </a:p>
          <a:p>
            <a:pPr marL="539496" lvl="2" indent="-265176" defTabSz="957263">
              <a:buFont typeface="Arial" charset="0"/>
              <a:buChar char="‒"/>
            </a:pPr>
            <a:r>
              <a:rPr lang="es-ES" sz="1100" dirty="0" smtClean="0">
                <a:solidFill>
                  <a:srgbClr val="313131"/>
                </a:solidFill>
              </a:rPr>
              <a:t>Viajes </a:t>
            </a:r>
            <a:r>
              <a:rPr lang="es-ES" sz="1100" dirty="0" err="1" smtClean="0">
                <a:solidFill>
                  <a:srgbClr val="313131"/>
                </a:solidFill>
              </a:rPr>
              <a:t>Fam</a:t>
            </a:r>
            <a:endParaRPr lang="es-ES" sz="1100" dirty="0" smtClean="0">
              <a:solidFill>
                <a:srgbClr val="313131"/>
              </a:solidFill>
            </a:endParaRPr>
          </a:p>
          <a:p>
            <a:pPr marL="539496" lvl="2" indent="-265176" defTabSz="957263">
              <a:buFont typeface="Arial" charset="0"/>
              <a:buChar char="‒"/>
            </a:pPr>
            <a:r>
              <a:rPr lang="es-ES" sz="1100" dirty="0" smtClean="0">
                <a:solidFill>
                  <a:srgbClr val="313131"/>
                </a:solidFill>
              </a:rPr>
              <a:t>Participación en ferias</a:t>
            </a:r>
          </a:p>
          <a:p>
            <a:pPr marL="539496" lvl="2" indent="-265176" defTabSz="957263">
              <a:buFont typeface="Arial" charset="0"/>
              <a:buChar char="‒"/>
            </a:pPr>
            <a:r>
              <a:rPr lang="es-ES" sz="1100" dirty="0" smtClean="0">
                <a:solidFill>
                  <a:srgbClr val="313131"/>
                </a:solidFill>
              </a:rPr>
              <a:t>Convenciones y Congresos</a:t>
            </a:r>
          </a:p>
          <a:p>
            <a:pPr marL="274320" lvl="1" indent="-274320" defTabSz="957263">
              <a:buFont typeface="Arial" charset="0"/>
              <a:buChar char="•"/>
            </a:pPr>
            <a:r>
              <a:rPr lang="es-ES" sz="1100" dirty="0" err="1" smtClean="0">
                <a:solidFill>
                  <a:srgbClr val="313131"/>
                </a:solidFill>
              </a:rPr>
              <a:t>Mktg</a:t>
            </a:r>
            <a:r>
              <a:rPr lang="es-ES" sz="1100" dirty="0" smtClean="0">
                <a:solidFill>
                  <a:srgbClr val="313131"/>
                </a:solidFill>
              </a:rPr>
              <a:t> con Prensa</a:t>
            </a:r>
          </a:p>
          <a:p>
            <a:pPr marL="539496" lvl="2" indent="-265176" defTabSz="957263">
              <a:buFont typeface="Arial" charset="0"/>
              <a:buChar char="‒"/>
            </a:pPr>
            <a:r>
              <a:rPr lang="es-ES" sz="1100" dirty="0" smtClean="0">
                <a:solidFill>
                  <a:srgbClr val="313131"/>
                </a:solidFill>
              </a:rPr>
              <a:t>Viajes</a:t>
            </a:r>
          </a:p>
          <a:p>
            <a:pPr marL="539496" lvl="2" indent="-265176" defTabSz="957263">
              <a:buFont typeface="Arial" charset="0"/>
              <a:buChar char="‒"/>
            </a:pPr>
            <a:r>
              <a:rPr lang="es-ES" sz="1100" dirty="0" err="1" smtClean="0">
                <a:solidFill>
                  <a:srgbClr val="313131"/>
                </a:solidFill>
              </a:rPr>
              <a:t>Guias</a:t>
            </a:r>
            <a:r>
              <a:rPr lang="es-ES" sz="1100" dirty="0" smtClean="0">
                <a:solidFill>
                  <a:srgbClr val="313131"/>
                </a:solidFill>
              </a:rPr>
              <a:t> de Quito</a:t>
            </a:r>
          </a:p>
          <a:p>
            <a:pPr marL="539496" lvl="2" indent="-265176" defTabSz="957263">
              <a:buFont typeface="Arial" charset="0"/>
              <a:buChar char="‒"/>
            </a:pPr>
            <a:r>
              <a:rPr lang="es-ES" sz="1100" dirty="0" smtClean="0">
                <a:solidFill>
                  <a:srgbClr val="313131"/>
                </a:solidFill>
              </a:rPr>
              <a:t>Premio Quito</a:t>
            </a:r>
          </a:p>
          <a:p>
            <a:pPr marL="274320" lvl="1" indent="-274320" defTabSz="957263">
              <a:buFont typeface="Arial" charset="0"/>
              <a:buChar char="•"/>
            </a:pPr>
            <a:r>
              <a:rPr lang="es-ES" sz="1100" dirty="0" err="1" smtClean="0">
                <a:solidFill>
                  <a:srgbClr val="313131"/>
                </a:solidFill>
              </a:rPr>
              <a:t>Mktg</a:t>
            </a:r>
            <a:r>
              <a:rPr lang="es-ES" sz="1100" dirty="0" smtClean="0">
                <a:solidFill>
                  <a:srgbClr val="313131"/>
                </a:solidFill>
              </a:rPr>
              <a:t> a Turistas</a:t>
            </a:r>
          </a:p>
          <a:p>
            <a:pPr marL="539496" lvl="2" indent="-265176" defTabSz="957263">
              <a:buFont typeface="Arial" charset="0"/>
              <a:buChar char="‒"/>
            </a:pPr>
            <a:r>
              <a:rPr lang="es-ES" sz="1100" dirty="0" smtClean="0">
                <a:solidFill>
                  <a:srgbClr val="313131"/>
                </a:solidFill>
              </a:rPr>
              <a:t>Folleto Consumidor</a:t>
            </a:r>
          </a:p>
          <a:p>
            <a:pPr marL="539496" lvl="2" indent="-265176" defTabSz="957263">
              <a:buFont typeface="Arial" charset="0"/>
              <a:buChar char="‒"/>
            </a:pPr>
            <a:r>
              <a:rPr lang="es-ES" sz="1100" dirty="0" smtClean="0">
                <a:solidFill>
                  <a:srgbClr val="313131"/>
                </a:solidFill>
              </a:rPr>
              <a:t>Campañas</a:t>
            </a:r>
          </a:p>
          <a:p>
            <a:pPr marL="539496" lvl="2" indent="-265176" defTabSz="957263">
              <a:buFont typeface="Arial" charset="0"/>
              <a:buChar char="‒"/>
            </a:pPr>
            <a:r>
              <a:rPr lang="es-ES" sz="1100" dirty="0" smtClean="0">
                <a:solidFill>
                  <a:srgbClr val="313131"/>
                </a:solidFill>
              </a:rPr>
              <a:t>Quito In Situ</a:t>
            </a:r>
          </a:p>
          <a:p>
            <a:pPr marL="539496" lvl="2" indent="-265176" defTabSz="957263">
              <a:buFont typeface="Arial" charset="0"/>
              <a:buChar char="‒"/>
            </a:pPr>
            <a:r>
              <a:rPr lang="es-ES" sz="1100" dirty="0" smtClean="0">
                <a:solidFill>
                  <a:srgbClr val="313131"/>
                </a:solidFill>
              </a:rPr>
              <a:t>Agenda Quito</a:t>
            </a:r>
          </a:p>
          <a:p>
            <a:pPr marL="539496" lvl="2" indent="-265176" defTabSz="957263">
              <a:buFont typeface="Arial" charset="0"/>
              <a:buChar char="‒"/>
            </a:pPr>
            <a:endParaRPr lang="es-ES" sz="1100" dirty="0">
              <a:solidFill>
                <a:srgbClr val="313131"/>
              </a:solidFill>
            </a:endParaRPr>
          </a:p>
        </p:txBody>
      </p:sp>
    </p:spTree>
    <p:extLst>
      <p:ext uri="{BB962C8B-B14F-4D97-AF65-F5344CB8AC3E}">
        <p14:creationId xmlns:p14="http://schemas.microsoft.com/office/powerpoint/2010/main" val="3366216366"/>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142</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Como se puede observar, algunas de las acciones determinadas para los proyectos de los programas estructurados, al año 2008 (luego de 5 años) seguían sin ser implementadas.</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Objetivos del Plan Q 2012</a:t>
            </a:r>
          </a:p>
        </p:txBody>
      </p:sp>
      <p:sp>
        <p:nvSpPr>
          <p:cNvPr id="13" name="TextBox 12"/>
          <p:cNvSpPr txBox="1"/>
          <p:nvPr/>
        </p:nvSpPr>
        <p:spPr bwMode="auto">
          <a:xfrm>
            <a:off x="384829" y="2175874"/>
            <a:ext cx="4464496" cy="2492022"/>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i="1" dirty="0" smtClean="0">
                <a:solidFill>
                  <a:srgbClr val="002776"/>
                </a:solidFill>
                <a:cs typeface="Arial" charset="0"/>
              </a:rPr>
              <a:t>Evaluar la implantación del Plan Q, en lo correspondiente a las actuaciones definidas para 2003-2007</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Realizar un nuevo diagnóstico de la situación actual de desarrollo y promoción turística de la ciudad,  con amplia participación de los actores involucrados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Elaborar el plan de Desarrollo y Promoción 2008-2012 con sus respectivos planes operacionales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Ajustar los contenidos al </a:t>
            </a:r>
            <a:r>
              <a:rPr lang="es-ES" sz="1200" b="1" dirty="0" err="1" smtClean="0">
                <a:solidFill>
                  <a:srgbClr val="002776"/>
                </a:solidFill>
                <a:cs typeface="Arial" charset="0"/>
              </a:rPr>
              <a:t>plandetur</a:t>
            </a:r>
            <a:r>
              <a:rPr lang="es-ES" sz="1200" b="1" dirty="0" smtClean="0">
                <a:solidFill>
                  <a:srgbClr val="002776"/>
                </a:solidFill>
                <a:cs typeface="Arial" charset="0"/>
              </a:rPr>
              <a:t> 2020 que está preparando el Ministerio de Turismo, al plan de marketing internacional del Fondo Mixto de Promoción Turística Ecuador y al Plan Bicentenario de la Municipalidad de Quito.</a:t>
            </a:r>
            <a:endParaRPr lang="es-ES" sz="1200" b="1" dirty="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endParaRPr lang="es-ES" sz="1200" dirty="0" smtClean="0">
              <a:solidFill>
                <a:srgbClr val="002776"/>
              </a:solidFill>
              <a:cs typeface="Arial" charset="0"/>
            </a:endParaRP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Acciones definidas en 2003 que quedaron pendientes</a:t>
            </a:r>
          </a:p>
        </p:txBody>
      </p:sp>
      <p:sp>
        <p:nvSpPr>
          <p:cNvPr id="19" name="Title 1"/>
          <p:cNvSpPr txBox="1">
            <a:spLocks/>
          </p:cNvSpPr>
          <p:nvPr/>
        </p:nvSpPr>
        <p:spPr bwMode="auto">
          <a:xfrm>
            <a:off x="5028005" y="2175874"/>
            <a:ext cx="2151507" cy="1813415"/>
          </a:xfrm>
          <a:prstGeom prst="roundRect">
            <a:avLst>
              <a:gd name="adj" fmla="val 8263"/>
            </a:avLst>
          </a:prstGeom>
          <a:solidFill>
            <a:srgbClr val="BDD203"/>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u="sng" dirty="0" smtClean="0">
                <a:solidFill>
                  <a:srgbClr val="FFFFFF"/>
                </a:solidFill>
                <a:cs typeface="Arial" charset="0"/>
              </a:rPr>
              <a:t>Estructuración:</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 Nuevo aeropuerto:  difusión de información sobre el proyecto</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Centro Histórico: acceso Nocturno</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Vitrinas del Cielo: acción de mejora de accesibilidad a las Iglesias</a:t>
            </a:r>
            <a:endParaRPr lang="es-ES" sz="1200" dirty="0">
              <a:solidFill>
                <a:srgbClr val="FFFFFF"/>
              </a:solidFill>
              <a:cs typeface="Arial" charset="0"/>
            </a:endParaRPr>
          </a:p>
        </p:txBody>
      </p:sp>
      <p:sp>
        <p:nvSpPr>
          <p:cNvPr id="20" name="Title 1"/>
          <p:cNvSpPr txBox="1">
            <a:spLocks/>
          </p:cNvSpPr>
          <p:nvPr/>
        </p:nvSpPr>
        <p:spPr bwMode="auto">
          <a:xfrm>
            <a:off x="7278922" y="2763182"/>
            <a:ext cx="2138574" cy="1788956"/>
          </a:xfrm>
          <a:prstGeom prst="roundRect">
            <a:avLst>
              <a:gd name="adj" fmla="val 8263"/>
            </a:avLst>
          </a:prstGeom>
          <a:solidFill>
            <a:srgbClr val="BDD203"/>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u="sng" dirty="0" smtClean="0">
                <a:solidFill>
                  <a:srgbClr val="FFFFFF"/>
                </a:solidFill>
                <a:cs typeface="Arial" charset="0"/>
              </a:rPr>
              <a:t>Profesionalización</a:t>
            </a:r>
            <a:r>
              <a:rPr lang="es-ES" sz="1200" dirty="0" smtClean="0">
                <a:solidFill>
                  <a:srgbClr val="FFFFFF"/>
                </a:solidFill>
                <a:cs typeface="Arial" charset="0"/>
              </a:rPr>
              <a:t>:</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La formación turística en Universidades y Centros Especializados</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El reconocimiento de las mejoras de entrenamiento y formulación: Distintivos Q y Cuadernos Q</a:t>
            </a:r>
            <a:endParaRPr lang="es-ES" sz="1200" dirty="0">
              <a:solidFill>
                <a:srgbClr val="FFFFFF"/>
              </a:solidFill>
              <a:cs typeface="Arial" charset="0"/>
            </a:endParaRPr>
          </a:p>
        </p:txBody>
      </p:sp>
      <p:sp>
        <p:nvSpPr>
          <p:cNvPr id="21" name="Title 1"/>
          <p:cNvSpPr txBox="1">
            <a:spLocks/>
          </p:cNvSpPr>
          <p:nvPr/>
        </p:nvSpPr>
        <p:spPr bwMode="auto">
          <a:xfrm>
            <a:off x="1043525" y="4794397"/>
            <a:ext cx="2513174" cy="1638272"/>
          </a:xfrm>
          <a:prstGeom prst="roundRect">
            <a:avLst>
              <a:gd name="adj" fmla="val 8263"/>
            </a:avLst>
          </a:prstGeom>
          <a:solidFill>
            <a:srgbClr val="BDD203"/>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u="sng" dirty="0" smtClean="0">
                <a:solidFill>
                  <a:srgbClr val="FFFFFF"/>
                </a:solidFill>
                <a:cs typeface="Arial" charset="0"/>
              </a:rPr>
              <a:t>Sensibilización</a:t>
            </a:r>
            <a:r>
              <a:rPr lang="es-ES" sz="1200" dirty="0" smtClean="0">
                <a:solidFill>
                  <a:srgbClr val="FFFFFF"/>
                </a:solidFill>
                <a:cs typeface="Arial" charset="0"/>
              </a:rPr>
              <a:t>:</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Trabajo con el Sector Público de las Parroquias y alrededores de Quito</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Las actuaciones sectoriales para la sensibilización hacia la calidad y la aparición de nuevas oportunidades turísticas.</a:t>
            </a:r>
            <a:endParaRPr lang="es-ES" sz="1200" dirty="0">
              <a:solidFill>
                <a:srgbClr val="FFFFFF"/>
              </a:solidFill>
              <a:cs typeface="Arial" charset="0"/>
            </a:endParaRPr>
          </a:p>
        </p:txBody>
      </p:sp>
      <p:sp>
        <p:nvSpPr>
          <p:cNvPr id="28" name="Title 1"/>
          <p:cNvSpPr txBox="1">
            <a:spLocks/>
          </p:cNvSpPr>
          <p:nvPr/>
        </p:nvSpPr>
        <p:spPr bwMode="auto">
          <a:xfrm>
            <a:off x="6609184" y="4667896"/>
            <a:ext cx="2320874" cy="1756450"/>
          </a:xfrm>
          <a:prstGeom prst="roundRect">
            <a:avLst>
              <a:gd name="adj" fmla="val 8263"/>
            </a:avLst>
          </a:prstGeom>
          <a:solidFill>
            <a:srgbClr val="BDD203"/>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u="sng" dirty="0" smtClean="0">
                <a:solidFill>
                  <a:srgbClr val="FFFFFF"/>
                </a:solidFill>
                <a:cs typeface="Arial" charset="0"/>
              </a:rPr>
              <a:t>Productos Turísticos</a:t>
            </a:r>
            <a:r>
              <a:rPr lang="es-ES" sz="1200" dirty="0" smtClean="0">
                <a:solidFill>
                  <a:srgbClr val="FFFFFF"/>
                </a:solidFill>
                <a:cs typeface="Arial" charset="0"/>
              </a:rPr>
              <a:t>:</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La renovación prevista de la Ciudad </a:t>
            </a:r>
            <a:r>
              <a:rPr lang="es-ES" sz="1200" b="1" dirty="0" smtClean="0">
                <a:solidFill>
                  <a:srgbClr val="FF0000"/>
                </a:solidFill>
                <a:cs typeface="Arial" charset="0"/>
              </a:rPr>
              <a:t>Mitad del Mundo </a:t>
            </a:r>
            <a:r>
              <a:rPr lang="es-ES" sz="1200" dirty="0" smtClean="0">
                <a:solidFill>
                  <a:srgbClr val="FFFFFF"/>
                </a:solidFill>
                <a:cs typeface="Arial" charset="0"/>
              </a:rPr>
              <a:t>se ha quedado únicamente a nivel de proyecto inicial y de Plan Maestro, sin haber llegado a su reconversión por la falta de decisiones e inversiones públicas.</a:t>
            </a:r>
            <a:endParaRPr lang="es-ES" sz="1200" dirty="0">
              <a:solidFill>
                <a:srgbClr val="FFFFFF"/>
              </a:solidFill>
              <a:cs typeface="Arial" charset="0"/>
            </a:endParaRPr>
          </a:p>
        </p:txBody>
      </p:sp>
      <p:sp>
        <p:nvSpPr>
          <p:cNvPr id="29" name="Title 1"/>
          <p:cNvSpPr txBox="1">
            <a:spLocks/>
          </p:cNvSpPr>
          <p:nvPr/>
        </p:nvSpPr>
        <p:spPr bwMode="auto">
          <a:xfrm>
            <a:off x="3944888" y="4780982"/>
            <a:ext cx="2330627" cy="1660780"/>
          </a:xfrm>
          <a:prstGeom prst="roundRect">
            <a:avLst>
              <a:gd name="adj" fmla="val 8263"/>
            </a:avLst>
          </a:prstGeom>
          <a:solidFill>
            <a:srgbClr val="BDD203"/>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u="sng" dirty="0" smtClean="0">
                <a:solidFill>
                  <a:srgbClr val="FFFFFF"/>
                </a:solidFill>
                <a:cs typeface="Arial" charset="0"/>
              </a:rPr>
              <a:t>Mercadeo y Promoción</a:t>
            </a:r>
            <a:r>
              <a:rPr lang="es-ES" sz="1200" dirty="0" smtClean="0">
                <a:solidFill>
                  <a:srgbClr val="FFFFFF"/>
                </a:solidFill>
                <a:cs typeface="Arial" charset="0"/>
              </a:rPr>
              <a:t>:</a:t>
            </a:r>
          </a:p>
          <a:p>
            <a:pPr marL="171450" indent="-171450" fontAlgn="base">
              <a:spcBef>
                <a:spcPct val="0"/>
              </a:spcBef>
              <a:spcAft>
                <a:spcPts val="300"/>
              </a:spcAft>
              <a:buFont typeface="Arial" panose="020B0604020202020204" pitchFamily="34" charset="0"/>
              <a:buChar char="•"/>
            </a:pPr>
            <a:r>
              <a:rPr lang="es-ES" sz="1200" dirty="0" smtClean="0">
                <a:solidFill>
                  <a:srgbClr val="FFFFFF"/>
                </a:solidFill>
                <a:cs typeface="Arial" charset="0"/>
              </a:rPr>
              <a:t>La única acción pendiente en el momento en que se llevó a cabo esta evaluación era el Premio Quito a los reportajes aparecidos en los medios, si bien se prevé su realización en los últimos meses de 2007.</a:t>
            </a:r>
            <a:endParaRPr lang="es-ES" sz="1200" dirty="0">
              <a:solidFill>
                <a:srgbClr val="FFFFFF"/>
              </a:solidFill>
              <a:cs typeface="Arial" charset="0"/>
            </a:endParaRPr>
          </a:p>
        </p:txBody>
      </p:sp>
    </p:spTree>
    <p:extLst>
      <p:ext uri="{BB962C8B-B14F-4D97-AF65-F5344CB8AC3E}">
        <p14:creationId xmlns:p14="http://schemas.microsoft.com/office/powerpoint/2010/main" val="32269113"/>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2012 – PLAN STRATÉGICO DE TURISMO DE QUITO FASES 0, I Y II, Nov. 2007, CHIAS </a:t>
            </a:r>
            <a:r>
              <a:rPr lang="es-ES" i="1" dirty="0" smtClean="0">
                <a:solidFill>
                  <a:srgbClr val="002776"/>
                </a:solidFill>
              </a:rPr>
              <a:t>Marketing</a:t>
            </a:r>
            <a:endParaRPr lang="es-ES" i="1" dirty="0">
              <a:solidFill>
                <a:srgbClr val="002776"/>
              </a:solidFill>
            </a:endParaRPr>
          </a:p>
        </p:txBody>
      </p:sp>
      <p:sp>
        <p:nvSpPr>
          <p:cNvPr id="18" name="Title 1"/>
          <p:cNvSpPr txBox="1">
            <a:spLocks/>
          </p:cNvSpPr>
          <p:nvPr/>
        </p:nvSpPr>
        <p:spPr bwMode="auto">
          <a:xfrm>
            <a:off x="350580" y="1916835"/>
            <a:ext cx="9054037" cy="360041"/>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Programa de integración del Buró de Convenciones en la CMT</a:t>
            </a:r>
            <a:endParaRPr lang="es-ES" sz="1400" dirty="0">
              <a:solidFill>
                <a:srgbClr val="002060"/>
              </a:solidFill>
              <a:cs typeface="Arial" charset="0"/>
            </a:endParaRPr>
          </a:p>
        </p:txBody>
      </p:sp>
      <p:sp>
        <p:nvSpPr>
          <p:cNvPr id="19" name="Title 1"/>
          <p:cNvSpPr txBox="1">
            <a:spLocks/>
          </p:cNvSpPr>
          <p:nvPr/>
        </p:nvSpPr>
        <p:spPr bwMode="auto">
          <a:xfrm>
            <a:off x="350580" y="2420890"/>
            <a:ext cx="9054037" cy="360041"/>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Inicio del Plan de Desarrollo Turístico Parroquial</a:t>
            </a:r>
            <a:endParaRPr lang="es-ES" sz="1400" dirty="0">
              <a:solidFill>
                <a:srgbClr val="002060"/>
              </a:solidFill>
              <a:cs typeface="Arial" charset="0"/>
            </a:endParaRPr>
          </a:p>
        </p:txBody>
      </p:sp>
      <p:sp>
        <p:nvSpPr>
          <p:cNvPr id="20" name="Title 1"/>
          <p:cNvSpPr txBox="1">
            <a:spLocks/>
          </p:cNvSpPr>
          <p:nvPr/>
        </p:nvSpPr>
        <p:spPr bwMode="auto">
          <a:xfrm>
            <a:off x="363459" y="2924946"/>
            <a:ext cx="9054037" cy="360041"/>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Programa de Guías Metropolitanos de Turismo</a:t>
            </a:r>
            <a:endParaRPr lang="es-ES" sz="1400" dirty="0">
              <a:solidFill>
                <a:srgbClr val="002060"/>
              </a:solidFill>
              <a:cs typeface="Arial" charset="0"/>
            </a:endParaRPr>
          </a:p>
        </p:txBody>
      </p:sp>
      <p:sp>
        <p:nvSpPr>
          <p:cNvPr id="21" name="Title 1"/>
          <p:cNvSpPr txBox="1">
            <a:spLocks/>
          </p:cNvSpPr>
          <p:nvPr/>
        </p:nvSpPr>
        <p:spPr bwMode="auto">
          <a:xfrm>
            <a:off x="363459" y="3429003"/>
            <a:ext cx="9054037" cy="576062"/>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Almacén El Quinde, anexo a la oficina de información turística del Centro histórico, elemento difusor de la artesanía de calidad</a:t>
            </a:r>
            <a:endParaRPr lang="es-ES" sz="1400" dirty="0">
              <a:solidFill>
                <a:srgbClr val="002060"/>
              </a:solidFill>
              <a:cs typeface="Arial" charset="0"/>
            </a:endParaRPr>
          </a:p>
        </p:txBody>
      </p:sp>
      <p:sp>
        <p:nvSpPr>
          <p:cNvPr id="22" name="Title 1"/>
          <p:cNvSpPr txBox="1">
            <a:spLocks/>
          </p:cNvSpPr>
          <p:nvPr/>
        </p:nvSpPr>
        <p:spPr bwMode="auto">
          <a:xfrm>
            <a:off x="363459" y="4149083"/>
            <a:ext cx="9054037" cy="576062"/>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Programa de estadísticas turísticas, en sus aspectos de ocupaciones y perfiles de los visitantes alojados en hoteles, según criterios técnicos reconocidos internacionalmente</a:t>
            </a:r>
            <a:endParaRPr lang="es-ES" sz="1400" dirty="0">
              <a:solidFill>
                <a:srgbClr val="002060"/>
              </a:solidFill>
              <a:cs typeface="Arial" charset="0"/>
            </a:endParaRPr>
          </a:p>
        </p:txBody>
      </p:sp>
      <p:sp>
        <p:nvSpPr>
          <p:cNvPr id="23" name="Title 1"/>
          <p:cNvSpPr txBox="1">
            <a:spLocks/>
          </p:cNvSpPr>
          <p:nvPr/>
        </p:nvSpPr>
        <p:spPr bwMode="auto">
          <a:xfrm>
            <a:off x="363459" y="4869160"/>
            <a:ext cx="9054037" cy="360041"/>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Programa de Administración de catastro y ventanilla única</a:t>
            </a:r>
            <a:endParaRPr lang="es-ES" sz="1400" dirty="0">
              <a:solidFill>
                <a:srgbClr val="002060"/>
              </a:solidFill>
              <a:cs typeface="Arial" charset="0"/>
            </a:endParaRPr>
          </a:p>
        </p:txBody>
      </p:sp>
      <p:sp>
        <p:nvSpPr>
          <p:cNvPr id="24" name="Title 1"/>
          <p:cNvSpPr txBox="1">
            <a:spLocks/>
          </p:cNvSpPr>
          <p:nvPr/>
        </p:nvSpPr>
        <p:spPr bwMode="auto">
          <a:xfrm>
            <a:off x="363459" y="5373216"/>
            <a:ext cx="9054037" cy="360041"/>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Programa de reglamentación turística</a:t>
            </a:r>
            <a:endParaRPr lang="es-ES" sz="1400" dirty="0">
              <a:solidFill>
                <a:srgbClr val="002060"/>
              </a:solidFill>
              <a:cs typeface="Arial" charset="0"/>
            </a:endParaRPr>
          </a:p>
        </p:txBody>
      </p:sp>
      <p:sp>
        <p:nvSpPr>
          <p:cNvPr id="25" name="Title 1"/>
          <p:cNvSpPr txBox="1">
            <a:spLocks/>
          </p:cNvSpPr>
          <p:nvPr/>
        </p:nvSpPr>
        <p:spPr bwMode="auto">
          <a:xfrm>
            <a:off x="363459" y="5877272"/>
            <a:ext cx="9054037" cy="360041"/>
          </a:xfrm>
          <a:prstGeom prst="roundRect">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ts val="300"/>
              </a:spcAft>
              <a:buFont typeface="Arial" panose="020B0604020202020204" pitchFamily="34" charset="0"/>
              <a:buChar char="•"/>
            </a:pPr>
            <a:r>
              <a:rPr lang="es-ES" sz="1400" dirty="0" smtClean="0">
                <a:solidFill>
                  <a:srgbClr val="002060"/>
                </a:solidFill>
                <a:cs typeface="Arial" charset="0"/>
              </a:rPr>
              <a:t>Programa de inspección unificada</a:t>
            </a:r>
            <a:endParaRPr lang="es-ES" sz="1400"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143</a:t>
            </a:fld>
            <a:endParaRPr lang="es-ES" dirty="0">
              <a:solidFill>
                <a:srgbClr val="002776"/>
              </a:solidFill>
            </a:endParaRPr>
          </a:p>
        </p:txBody>
      </p:sp>
      <p:sp>
        <p:nvSpPr>
          <p:cNvPr id="14" name="TextBox 13"/>
          <p:cNvSpPr txBox="1"/>
          <p:nvPr/>
        </p:nvSpPr>
        <p:spPr bwMode="auto">
          <a:xfrm>
            <a:off x="344488" y="1100726"/>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Sin embargo, se realizaron otras que no estuvieron originalmente definidas en el Plan Q 2003-2007, como fueron las siguientes:</a:t>
            </a:r>
            <a:endParaRPr lang="es-ES" sz="1200" b="1" dirty="0">
              <a:solidFill>
                <a:srgbClr val="002060"/>
              </a:solidFill>
            </a:endParaRPr>
          </a:p>
        </p:txBody>
      </p:sp>
    </p:spTree>
    <p:extLst>
      <p:ext uri="{BB962C8B-B14F-4D97-AF65-F5344CB8AC3E}">
        <p14:creationId xmlns:p14="http://schemas.microsoft.com/office/powerpoint/2010/main" val="960111520"/>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2008-2012 – </a:t>
            </a:r>
            <a:r>
              <a:rPr lang="es-ES" sz="2000" dirty="0" smtClean="0">
                <a:solidFill>
                  <a:srgbClr val="00B0F0"/>
                </a:solidFill>
                <a:cs typeface="Arial" charset="0"/>
              </a:rPr>
              <a:t>Fase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DE </a:t>
            </a:r>
            <a:r>
              <a:rPr lang="es-ES" i="1" dirty="0" smtClean="0">
                <a:solidFill>
                  <a:srgbClr val="002776"/>
                </a:solidFill>
              </a:rPr>
              <a:t>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144</a:t>
            </a:fld>
            <a:endParaRPr lang="es-ES" dirty="0">
              <a:solidFill>
                <a:srgbClr val="002776"/>
              </a:solidFill>
            </a:endParaRPr>
          </a:p>
        </p:txBody>
      </p:sp>
      <p:sp>
        <p:nvSpPr>
          <p:cNvPr id="11" name="TextBox 10"/>
          <p:cNvSpPr txBox="1"/>
          <p:nvPr/>
        </p:nvSpPr>
        <p:spPr bwMode="auto">
          <a:xfrm>
            <a:off x="344488" y="1018288"/>
            <a:ext cx="9094444" cy="394488"/>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Del análisis realizado en el marco del </a:t>
            </a:r>
            <a:r>
              <a:rPr lang="es-ES" sz="1200" b="1" dirty="0" smtClean="0">
                <a:solidFill>
                  <a:srgbClr val="002060"/>
                </a:solidFill>
              </a:rPr>
              <a:t>Plan Estratégico de Quito </a:t>
            </a:r>
            <a:r>
              <a:rPr lang="es-ES" sz="1200" dirty="0" smtClean="0">
                <a:solidFill>
                  <a:srgbClr val="002060"/>
                </a:solidFill>
              </a:rPr>
              <a:t>realizado por la consultora CHIAS MARKETING, podemos rescatar los siguientes elementos relevantes:</a:t>
            </a:r>
            <a:endParaRPr lang="es-ES" sz="1200" b="1" dirty="0">
              <a:solidFill>
                <a:srgbClr val="002060"/>
              </a:solidFill>
            </a:endParaRPr>
          </a:p>
        </p:txBody>
      </p:sp>
      <p:sp>
        <p:nvSpPr>
          <p:cNvPr id="12" name="Rounded Rectangle 11"/>
          <p:cNvSpPr/>
          <p:nvPr/>
        </p:nvSpPr>
        <p:spPr bwMode="auto">
          <a:xfrm>
            <a:off x="371683" y="1520816"/>
            <a:ext cx="9052291"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Puntos débiles y Puntos fuertes de los resultados alcanzados con el Plan Q 2003-2007</a:t>
            </a:r>
          </a:p>
        </p:txBody>
      </p:sp>
      <p:grpSp>
        <p:nvGrpSpPr>
          <p:cNvPr id="4" name="Group 3"/>
          <p:cNvGrpSpPr/>
          <p:nvPr/>
        </p:nvGrpSpPr>
        <p:grpSpPr>
          <a:xfrm>
            <a:off x="380009" y="1988840"/>
            <a:ext cx="4356967" cy="4394581"/>
            <a:chOff x="5262805" y="2635977"/>
            <a:chExt cx="4259549" cy="2738174"/>
          </a:xfrm>
        </p:grpSpPr>
        <p:sp>
          <p:nvSpPr>
            <p:cNvPr id="16" name="Text Box 10"/>
            <p:cNvSpPr txBox="1">
              <a:spLocks noChangeArrowheads="1"/>
            </p:cNvSpPr>
            <p:nvPr>
              <p:custDataLst>
                <p:tags r:id="rId4"/>
              </p:custDataLst>
            </p:nvPr>
          </p:nvSpPr>
          <p:spPr bwMode="auto">
            <a:xfrm>
              <a:off x="5262805" y="2635977"/>
              <a:ext cx="1401002" cy="498758"/>
            </a:xfrm>
            <a:prstGeom prst="rect">
              <a:avLst/>
            </a:prstGeom>
            <a:solidFill>
              <a:srgbClr val="3C8A2E"/>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Puntos Débiles</a:t>
              </a:r>
              <a:endParaRPr lang="es-ES" sz="1400" b="1" dirty="0">
                <a:solidFill>
                  <a:srgbClr val="FFFFFF"/>
                </a:solidFill>
              </a:endParaRPr>
            </a:p>
          </p:txBody>
        </p:sp>
        <p:sp>
          <p:nvSpPr>
            <p:cNvPr id="17" name="Text Placeholder 5"/>
            <p:cNvSpPr txBox="1">
              <a:spLocks/>
            </p:cNvSpPr>
            <p:nvPr/>
          </p:nvSpPr>
          <p:spPr>
            <a:xfrm>
              <a:off x="5262805" y="3130167"/>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1" algn="ctr">
                <a:spcBef>
                  <a:spcPts val="0"/>
                </a:spcBef>
                <a:spcAft>
                  <a:spcPts val="600"/>
                </a:spcAft>
              </a:pPr>
              <a:r>
                <a:rPr lang="es-ES" sz="1100" dirty="0" smtClean="0">
                  <a:solidFill>
                    <a:srgbClr val="313131"/>
                  </a:solidFill>
                </a:rPr>
                <a:t>Limitada imagen como destino para el turista nacional</a:t>
              </a:r>
            </a:p>
            <a:p>
              <a:pPr lvl="1" algn="ctr">
                <a:spcBef>
                  <a:spcPts val="0"/>
                </a:spcBef>
                <a:spcAft>
                  <a:spcPts val="600"/>
                </a:spcAft>
              </a:pPr>
              <a:r>
                <a:rPr lang="es-ES" sz="1100" dirty="0" smtClean="0">
                  <a:solidFill>
                    <a:srgbClr val="313131"/>
                  </a:solidFill>
                </a:rPr>
                <a:t>´Tráfico</a:t>
              </a:r>
            </a:p>
            <a:p>
              <a:pPr lvl="1" algn="ctr">
                <a:spcBef>
                  <a:spcPts val="0"/>
                </a:spcBef>
                <a:spcAft>
                  <a:spcPts val="600"/>
                </a:spcAft>
              </a:pPr>
              <a:r>
                <a:rPr lang="es-ES" sz="1100" dirty="0" smtClean="0">
                  <a:solidFill>
                    <a:srgbClr val="313131"/>
                  </a:solidFill>
                </a:rPr>
                <a:t>Limpieza</a:t>
              </a:r>
            </a:p>
            <a:p>
              <a:pPr lvl="1" algn="ctr">
                <a:spcBef>
                  <a:spcPts val="0"/>
                </a:spcBef>
                <a:spcAft>
                  <a:spcPts val="600"/>
                </a:spcAft>
              </a:pPr>
              <a:r>
                <a:rPr lang="es-ES" sz="1100" dirty="0" smtClean="0">
                  <a:solidFill>
                    <a:srgbClr val="313131"/>
                  </a:solidFill>
                </a:rPr>
                <a:t>Inseguridad</a:t>
              </a:r>
            </a:p>
            <a:p>
              <a:pPr lvl="1" algn="ctr">
                <a:spcBef>
                  <a:spcPts val="0"/>
                </a:spcBef>
                <a:spcAft>
                  <a:spcPts val="600"/>
                </a:spcAft>
              </a:pPr>
              <a:r>
                <a:rPr lang="es-ES" sz="1100" dirty="0" smtClean="0">
                  <a:solidFill>
                    <a:srgbClr val="313131"/>
                  </a:solidFill>
                </a:rPr>
                <a:t>Centro Histórico Nocturno</a:t>
              </a:r>
            </a:p>
            <a:p>
              <a:pPr lvl="1" algn="ctr">
                <a:spcBef>
                  <a:spcPts val="0"/>
                </a:spcBef>
                <a:spcAft>
                  <a:spcPts val="600"/>
                </a:spcAft>
              </a:pPr>
              <a:r>
                <a:rPr lang="es-ES" sz="1100" dirty="0" smtClean="0">
                  <a:solidFill>
                    <a:srgbClr val="313131"/>
                  </a:solidFill>
                </a:rPr>
                <a:t>El contenido </a:t>
              </a:r>
              <a:r>
                <a:rPr lang="es-ES" sz="1100" dirty="0" err="1" smtClean="0">
                  <a:solidFill>
                    <a:srgbClr val="313131"/>
                  </a:solidFill>
                </a:rPr>
                <a:t>escazo</a:t>
              </a:r>
              <a:r>
                <a:rPr lang="es-ES" sz="1100" dirty="0" smtClean="0">
                  <a:solidFill>
                    <a:srgbClr val="313131"/>
                  </a:solidFill>
                </a:rPr>
                <a:t> de paisaje y naturaleza</a:t>
              </a:r>
            </a:p>
          </p:txBody>
        </p:sp>
        <p:sp>
          <p:nvSpPr>
            <p:cNvPr id="22" name="Text Box 10"/>
            <p:cNvSpPr txBox="1">
              <a:spLocks noChangeArrowheads="1"/>
            </p:cNvSpPr>
            <p:nvPr>
              <p:custDataLst>
                <p:tags r:id="rId5"/>
              </p:custDataLst>
            </p:nvPr>
          </p:nvSpPr>
          <p:spPr bwMode="auto">
            <a:xfrm>
              <a:off x="6694639" y="2636912"/>
              <a:ext cx="1401002" cy="498758"/>
            </a:xfrm>
            <a:prstGeom prst="rect">
              <a:avLst/>
            </a:prstGeom>
            <a:solidFill>
              <a:srgbClr val="BDD203"/>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Los Hechos</a:t>
              </a:r>
              <a:endParaRPr lang="es-ES" sz="1400" b="1" dirty="0">
                <a:solidFill>
                  <a:srgbClr val="FFFFFF"/>
                </a:solidFill>
              </a:endParaRPr>
            </a:p>
          </p:txBody>
        </p:sp>
        <p:sp>
          <p:nvSpPr>
            <p:cNvPr id="23" name="Text Placeholder 5"/>
            <p:cNvSpPr txBox="1">
              <a:spLocks/>
            </p:cNvSpPr>
            <p:nvPr/>
          </p:nvSpPr>
          <p:spPr>
            <a:xfrm>
              <a:off x="6694639" y="3131102"/>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r>
                <a:rPr lang="es-ES" sz="1100" b="1" dirty="0" smtClean="0">
                  <a:solidFill>
                    <a:srgbClr val="313131"/>
                  </a:solidFill>
                </a:rPr>
                <a:t>IMAGEN TURÍSTICA DE QUITO</a:t>
              </a:r>
            </a:p>
          </p:txBody>
        </p:sp>
        <p:sp>
          <p:nvSpPr>
            <p:cNvPr id="24" name="Text Box 10"/>
            <p:cNvSpPr txBox="1">
              <a:spLocks noChangeArrowheads="1"/>
            </p:cNvSpPr>
            <p:nvPr>
              <p:custDataLst>
                <p:tags r:id="rId6"/>
              </p:custDataLst>
            </p:nvPr>
          </p:nvSpPr>
          <p:spPr bwMode="auto">
            <a:xfrm>
              <a:off x="8121352" y="2636912"/>
              <a:ext cx="1401002" cy="498758"/>
            </a:xfrm>
            <a:prstGeom prst="rect">
              <a:avLst/>
            </a:prstGeom>
            <a:solidFill>
              <a:srgbClr val="313131"/>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Puntos Fuertes</a:t>
              </a:r>
              <a:endParaRPr lang="es-ES" sz="1400" b="1" dirty="0">
                <a:solidFill>
                  <a:srgbClr val="FFFFFF"/>
                </a:solidFill>
              </a:endParaRPr>
            </a:p>
          </p:txBody>
        </p:sp>
        <p:sp>
          <p:nvSpPr>
            <p:cNvPr id="25" name="Text Placeholder 5"/>
            <p:cNvSpPr txBox="1">
              <a:spLocks/>
            </p:cNvSpPr>
            <p:nvPr/>
          </p:nvSpPr>
          <p:spPr>
            <a:xfrm>
              <a:off x="8121352" y="3131102"/>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1" algn="ctr">
                <a:spcBef>
                  <a:spcPts val="0"/>
                </a:spcBef>
                <a:spcAft>
                  <a:spcPts val="600"/>
                </a:spcAft>
              </a:pPr>
              <a:r>
                <a:rPr lang="es-ES" sz="1100" dirty="0" smtClean="0">
                  <a:solidFill>
                    <a:srgbClr val="313131"/>
                  </a:solidFill>
                </a:rPr>
                <a:t>Identificación de Quito como destino turístico</a:t>
              </a:r>
            </a:p>
            <a:p>
              <a:pPr lvl="1" algn="ctr">
                <a:spcBef>
                  <a:spcPts val="0"/>
                </a:spcBef>
                <a:spcAft>
                  <a:spcPts val="600"/>
                </a:spcAft>
              </a:pPr>
              <a:r>
                <a:rPr lang="es-ES" sz="1100" dirty="0" smtClean="0">
                  <a:solidFill>
                    <a:srgbClr val="313131"/>
                  </a:solidFill>
                </a:rPr>
                <a:t>La mejora y renovación de la ciudad</a:t>
              </a:r>
            </a:p>
            <a:p>
              <a:pPr lvl="1" algn="ctr">
                <a:spcBef>
                  <a:spcPts val="0"/>
                </a:spcBef>
                <a:spcAft>
                  <a:spcPts val="600"/>
                </a:spcAft>
              </a:pPr>
              <a:r>
                <a:rPr lang="es-ES" sz="1100" dirty="0" smtClean="0">
                  <a:solidFill>
                    <a:srgbClr val="313131"/>
                  </a:solidFill>
                </a:rPr>
                <a:t>Imagen de marca de Quito como destino colonial</a:t>
              </a:r>
            </a:p>
            <a:p>
              <a:pPr lvl="1" algn="ctr">
                <a:spcBef>
                  <a:spcPts val="0"/>
                </a:spcBef>
                <a:spcAft>
                  <a:spcPts val="600"/>
                </a:spcAft>
              </a:pPr>
              <a:r>
                <a:rPr lang="es-ES" sz="1100" dirty="0" smtClean="0">
                  <a:solidFill>
                    <a:srgbClr val="313131"/>
                  </a:solidFill>
                </a:rPr>
                <a:t>La gente</a:t>
              </a:r>
            </a:p>
            <a:p>
              <a:pPr lvl="1" algn="ctr">
                <a:spcBef>
                  <a:spcPts val="0"/>
                </a:spcBef>
                <a:spcAft>
                  <a:spcPts val="600"/>
                </a:spcAft>
              </a:pPr>
              <a:r>
                <a:rPr lang="es-ES" sz="1100" dirty="0" smtClean="0">
                  <a:solidFill>
                    <a:srgbClr val="313131"/>
                  </a:solidFill>
                </a:rPr>
                <a:t>La interrelación con los alrededores</a:t>
              </a:r>
            </a:p>
            <a:p>
              <a:pPr lvl="1" algn="ctr">
                <a:spcBef>
                  <a:spcPts val="0"/>
                </a:spcBef>
                <a:spcAft>
                  <a:spcPts val="600"/>
                </a:spcAft>
              </a:pPr>
              <a:r>
                <a:rPr lang="es-ES" sz="1100" dirty="0" smtClean="0">
                  <a:solidFill>
                    <a:srgbClr val="313131"/>
                  </a:solidFill>
                </a:rPr>
                <a:t>“Una de las ciudades más hermosas de Latinoamérica”</a:t>
              </a:r>
            </a:p>
          </p:txBody>
        </p:sp>
      </p:grpSp>
      <p:grpSp>
        <p:nvGrpSpPr>
          <p:cNvPr id="18" name="Group 17"/>
          <p:cNvGrpSpPr/>
          <p:nvPr/>
        </p:nvGrpSpPr>
        <p:grpSpPr>
          <a:xfrm>
            <a:off x="4880993" y="1994224"/>
            <a:ext cx="4536504" cy="4387104"/>
            <a:chOff x="5262805" y="2635977"/>
            <a:chExt cx="4259549" cy="2738174"/>
          </a:xfrm>
        </p:grpSpPr>
        <p:sp>
          <p:nvSpPr>
            <p:cNvPr id="19" name="Text Box 10"/>
            <p:cNvSpPr txBox="1">
              <a:spLocks noChangeArrowheads="1"/>
            </p:cNvSpPr>
            <p:nvPr>
              <p:custDataLst>
                <p:tags r:id="rId1"/>
              </p:custDataLst>
            </p:nvPr>
          </p:nvSpPr>
          <p:spPr bwMode="auto">
            <a:xfrm>
              <a:off x="5262805" y="2635977"/>
              <a:ext cx="1401002" cy="498758"/>
            </a:xfrm>
            <a:prstGeom prst="rect">
              <a:avLst/>
            </a:prstGeom>
            <a:solidFill>
              <a:srgbClr val="3C8A2E"/>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Puntos Débiles</a:t>
              </a:r>
              <a:endParaRPr lang="es-ES" sz="1400" b="1" dirty="0">
                <a:solidFill>
                  <a:srgbClr val="FFFFFF"/>
                </a:solidFill>
              </a:endParaRPr>
            </a:p>
          </p:txBody>
        </p:sp>
        <p:sp>
          <p:nvSpPr>
            <p:cNvPr id="20" name="Text Placeholder 5"/>
            <p:cNvSpPr txBox="1">
              <a:spLocks/>
            </p:cNvSpPr>
            <p:nvPr/>
          </p:nvSpPr>
          <p:spPr>
            <a:xfrm>
              <a:off x="5262805" y="3130167"/>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1" algn="ctr">
                <a:spcBef>
                  <a:spcPts val="0"/>
                </a:spcBef>
                <a:spcAft>
                  <a:spcPts val="600"/>
                </a:spcAft>
              </a:pPr>
              <a:r>
                <a:rPr lang="es-ES" sz="1100" dirty="0" smtClean="0">
                  <a:solidFill>
                    <a:srgbClr val="313131"/>
                  </a:solidFill>
                </a:rPr>
                <a:t>La escaza generación de empleo</a:t>
              </a:r>
            </a:p>
            <a:p>
              <a:pPr lvl="1" algn="ctr">
                <a:spcBef>
                  <a:spcPts val="0"/>
                </a:spcBef>
                <a:spcAft>
                  <a:spcPts val="600"/>
                </a:spcAft>
              </a:pPr>
              <a:r>
                <a:rPr lang="es-ES" sz="1100" dirty="0" smtClean="0">
                  <a:solidFill>
                    <a:srgbClr val="313131"/>
                  </a:solidFill>
                </a:rPr>
                <a:t>La limitada aparición de nuevas empresas</a:t>
              </a:r>
            </a:p>
            <a:p>
              <a:pPr lvl="1" algn="ctr">
                <a:spcBef>
                  <a:spcPts val="0"/>
                </a:spcBef>
                <a:spcAft>
                  <a:spcPts val="600"/>
                </a:spcAft>
              </a:pPr>
              <a:r>
                <a:rPr lang="es-ES" sz="1100" dirty="0" smtClean="0">
                  <a:solidFill>
                    <a:srgbClr val="313131"/>
                  </a:solidFill>
                </a:rPr>
                <a:t>La dependencia de la evolución del turismo internacional del país</a:t>
              </a:r>
            </a:p>
            <a:p>
              <a:pPr lvl="1" algn="ctr">
                <a:spcBef>
                  <a:spcPts val="0"/>
                </a:spcBef>
                <a:spcAft>
                  <a:spcPts val="600"/>
                </a:spcAft>
              </a:pPr>
              <a:r>
                <a:rPr lang="es-ES" sz="1100" dirty="0" smtClean="0">
                  <a:solidFill>
                    <a:srgbClr val="313131"/>
                  </a:solidFill>
                </a:rPr>
                <a:t>El rol de Quito como destino Líder en el FMPT.</a:t>
              </a:r>
            </a:p>
          </p:txBody>
        </p:sp>
        <p:sp>
          <p:nvSpPr>
            <p:cNvPr id="21" name="Text Box 10"/>
            <p:cNvSpPr txBox="1">
              <a:spLocks noChangeArrowheads="1"/>
            </p:cNvSpPr>
            <p:nvPr>
              <p:custDataLst>
                <p:tags r:id="rId2"/>
              </p:custDataLst>
            </p:nvPr>
          </p:nvSpPr>
          <p:spPr bwMode="auto">
            <a:xfrm>
              <a:off x="6694639" y="2636912"/>
              <a:ext cx="1401002" cy="498758"/>
            </a:xfrm>
            <a:prstGeom prst="rect">
              <a:avLst/>
            </a:prstGeom>
            <a:solidFill>
              <a:srgbClr val="BDD203"/>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Los Hechos</a:t>
              </a:r>
              <a:endParaRPr lang="es-ES" sz="1400" b="1" dirty="0">
                <a:solidFill>
                  <a:srgbClr val="FFFFFF"/>
                </a:solidFill>
              </a:endParaRPr>
            </a:p>
          </p:txBody>
        </p:sp>
        <p:sp>
          <p:nvSpPr>
            <p:cNvPr id="28" name="Text Placeholder 5"/>
            <p:cNvSpPr txBox="1">
              <a:spLocks/>
            </p:cNvSpPr>
            <p:nvPr/>
          </p:nvSpPr>
          <p:spPr>
            <a:xfrm>
              <a:off x="6694639" y="3131102"/>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endParaRPr lang="es-ES" sz="1100" dirty="0" smtClean="0">
                <a:solidFill>
                  <a:srgbClr val="313131"/>
                </a:solidFill>
              </a:endParaRPr>
            </a:p>
            <a:p>
              <a:pPr marL="0" lvl="1" indent="0" algn="ctr">
                <a:spcBef>
                  <a:spcPts val="0"/>
                </a:spcBef>
                <a:spcAft>
                  <a:spcPts val="600"/>
                </a:spcAft>
                <a:buFont typeface="Arial" charset="0"/>
                <a:buNone/>
              </a:pPr>
              <a:r>
                <a:rPr lang="es-ES" sz="1100" b="1" dirty="0" smtClean="0">
                  <a:solidFill>
                    <a:srgbClr val="313131"/>
                  </a:solidFill>
                </a:rPr>
                <a:t>LOS RESULTADOS 2003-2007</a:t>
              </a:r>
            </a:p>
          </p:txBody>
        </p:sp>
        <p:sp>
          <p:nvSpPr>
            <p:cNvPr id="29" name="Text Box 10"/>
            <p:cNvSpPr txBox="1">
              <a:spLocks noChangeArrowheads="1"/>
            </p:cNvSpPr>
            <p:nvPr>
              <p:custDataLst>
                <p:tags r:id="rId3"/>
              </p:custDataLst>
            </p:nvPr>
          </p:nvSpPr>
          <p:spPr bwMode="auto">
            <a:xfrm>
              <a:off x="8121352" y="2636912"/>
              <a:ext cx="1401002" cy="498758"/>
            </a:xfrm>
            <a:prstGeom prst="rect">
              <a:avLst/>
            </a:prstGeom>
            <a:solidFill>
              <a:srgbClr val="313131"/>
            </a:solidFill>
            <a:ln w="12700" algn="ctr">
              <a:noFill/>
              <a:miter lim="800000"/>
              <a:headEnd/>
              <a:tailEnd type="none" w="sm" len="med"/>
            </a:ln>
          </p:spPr>
          <p:txBody>
            <a:bodyPr lIns="36000" tIns="36000" rIns="36000" bIns="36000" anchor="ctr" anchorCtr="1"/>
            <a:lstStyle/>
            <a:p>
              <a:pPr algn="ctr" defTabSz="957263"/>
              <a:r>
                <a:rPr lang="es-ES" sz="1400" b="1" dirty="0" smtClean="0">
                  <a:solidFill>
                    <a:srgbClr val="FFFFFF"/>
                  </a:solidFill>
                </a:rPr>
                <a:t>Puntos Fuertes</a:t>
              </a:r>
              <a:endParaRPr lang="es-ES" sz="1400" b="1" dirty="0">
                <a:solidFill>
                  <a:srgbClr val="FFFFFF"/>
                </a:solidFill>
              </a:endParaRPr>
            </a:p>
          </p:txBody>
        </p:sp>
        <p:sp>
          <p:nvSpPr>
            <p:cNvPr id="30" name="Text Placeholder 5"/>
            <p:cNvSpPr txBox="1">
              <a:spLocks/>
            </p:cNvSpPr>
            <p:nvPr/>
          </p:nvSpPr>
          <p:spPr>
            <a:xfrm>
              <a:off x="8121352" y="3131102"/>
              <a:ext cx="1401002" cy="2243049"/>
            </a:xfrm>
            <a:prstGeom prst="rect">
              <a:avLst/>
            </a:prstGeom>
            <a:solidFill>
              <a:srgbClr val="DCDCDC"/>
            </a:solidFill>
            <a:ln w="12700">
              <a:noFill/>
            </a:ln>
          </p:spPr>
          <p:txBody>
            <a:bodyPr wrap="square" lIns="109728" tIns="146304" rIns="109728" bIns="4572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lvl="1" algn="ctr">
                <a:spcBef>
                  <a:spcPts val="0"/>
                </a:spcBef>
              </a:pPr>
              <a:r>
                <a:rPr lang="es-ES" sz="1000" dirty="0" smtClean="0">
                  <a:solidFill>
                    <a:srgbClr val="313131"/>
                  </a:solidFill>
                </a:rPr>
                <a:t>El volumen generado de ingresos turísticos en la ciudad</a:t>
              </a:r>
            </a:p>
            <a:p>
              <a:pPr lvl="1" algn="ctr">
                <a:spcBef>
                  <a:spcPts val="0"/>
                </a:spcBef>
              </a:pPr>
              <a:r>
                <a:rPr lang="es-ES" sz="1000" dirty="0" smtClean="0">
                  <a:solidFill>
                    <a:srgbClr val="313131"/>
                  </a:solidFill>
                </a:rPr>
                <a:t>El crecimiento de </a:t>
              </a:r>
              <a:r>
                <a:rPr lang="es-ES" sz="1000" dirty="0" err="1" smtClean="0">
                  <a:solidFill>
                    <a:srgbClr val="313131"/>
                  </a:solidFill>
                </a:rPr>
                <a:t>turístas</a:t>
              </a:r>
              <a:r>
                <a:rPr lang="es-ES" sz="1000" dirty="0" smtClean="0">
                  <a:solidFill>
                    <a:srgbClr val="313131"/>
                  </a:solidFill>
                </a:rPr>
                <a:t> internacionales</a:t>
              </a:r>
            </a:p>
            <a:p>
              <a:pPr lvl="1" algn="ctr">
                <a:spcBef>
                  <a:spcPts val="0"/>
                </a:spcBef>
              </a:pPr>
              <a:r>
                <a:rPr lang="es-ES" sz="1000" dirty="0" smtClean="0">
                  <a:solidFill>
                    <a:srgbClr val="313131"/>
                  </a:solidFill>
                </a:rPr>
                <a:t>El crecimiento del turismo nacional</a:t>
              </a:r>
            </a:p>
            <a:p>
              <a:pPr lvl="1" algn="ctr">
                <a:spcBef>
                  <a:spcPts val="0"/>
                </a:spcBef>
              </a:pPr>
              <a:r>
                <a:rPr lang="es-ES" sz="1000" dirty="0" smtClean="0">
                  <a:solidFill>
                    <a:srgbClr val="313131"/>
                  </a:solidFill>
                </a:rPr>
                <a:t>La </a:t>
              </a:r>
              <a:r>
                <a:rPr lang="es-ES" sz="1000" dirty="0" err="1" smtClean="0">
                  <a:solidFill>
                    <a:srgbClr val="313131"/>
                  </a:solidFill>
                </a:rPr>
                <a:t>consolidacion</a:t>
              </a:r>
              <a:r>
                <a:rPr lang="es-ES" sz="1000" dirty="0" smtClean="0">
                  <a:solidFill>
                    <a:srgbClr val="313131"/>
                  </a:solidFill>
                </a:rPr>
                <a:t> como  destino líder del país</a:t>
              </a:r>
            </a:p>
            <a:p>
              <a:pPr lvl="1" algn="ctr">
                <a:spcBef>
                  <a:spcPts val="0"/>
                </a:spcBef>
              </a:pPr>
              <a:r>
                <a:rPr lang="es-ES" sz="1000" dirty="0" smtClean="0">
                  <a:solidFill>
                    <a:srgbClr val="313131"/>
                  </a:solidFill>
                </a:rPr>
                <a:t>La posición actual en el ranking de ICCA</a:t>
              </a:r>
            </a:p>
            <a:p>
              <a:pPr lvl="1" algn="ctr">
                <a:spcBef>
                  <a:spcPts val="0"/>
                </a:spcBef>
              </a:pPr>
              <a:r>
                <a:rPr lang="es-ES" sz="1000" dirty="0" smtClean="0">
                  <a:solidFill>
                    <a:srgbClr val="313131"/>
                  </a:solidFill>
                </a:rPr>
                <a:t>El aumento de la estancia media del turista internacional</a:t>
              </a:r>
            </a:p>
            <a:p>
              <a:pPr lvl="1" algn="ctr">
                <a:spcBef>
                  <a:spcPts val="0"/>
                </a:spcBef>
              </a:pPr>
              <a:r>
                <a:rPr lang="es-ES" sz="1000" dirty="0" smtClean="0">
                  <a:solidFill>
                    <a:srgbClr val="313131"/>
                  </a:solidFill>
                </a:rPr>
                <a:t>La mejora de la situación de empresas </a:t>
              </a:r>
              <a:r>
                <a:rPr lang="es-ES" sz="1000" dirty="0" err="1" smtClean="0">
                  <a:solidFill>
                    <a:srgbClr val="313131"/>
                  </a:solidFill>
                </a:rPr>
                <a:t>turisticas</a:t>
              </a:r>
              <a:endParaRPr lang="es-ES" sz="1000" dirty="0" smtClean="0">
                <a:solidFill>
                  <a:srgbClr val="313131"/>
                </a:solidFill>
              </a:endParaRPr>
            </a:p>
          </p:txBody>
        </p:sp>
      </p:grpSp>
    </p:spTree>
    <p:extLst>
      <p:ext uri="{BB962C8B-B14F-4D97-AF65-F5344CB8AC3E}">
        <p14:creationId xmlns:p14="http://schemas.microsoft.com/office/powerpoint/2010/main" val="960290392"/>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145</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Macro-Proyectos definidos en el Plan Q 2008-2012 y su comparación con los que se definieron en 2003-2007. Se excluye de este análisis comparativo el Macro – Proyecto de Promoción y Mercadeo puesto que en ambos planes fue tratado como un Macro – Proyecto separado e individual</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2003-2007 </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Sostenibilidad</a:t>
            </a: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Responsabilidad</a:t>
            </a:r>
            <a:endParaRPr lang="es-ES" altLang="ja-JP" sz="1400" b="1" dirty="0">
              <a:solidFill>
                <a:srgbClr val="313131"/>
              </a:solidFill>
              <a:ea typeface="ＭＳ Ｐゴシック" pitchFamily="50" charset="-128"/>
            </a:endParaRPr>
          </a:p>
        </p:txBody>
      </p:sp>
      <p:sp>
        <p:nvSpPr>
          <p:cNvPr id="15" name="AutoShape 8"/>
          <p:cNvSpPr>
            <a:spLocks noChangeArrowheads="1"/>
          </p:cNvSpPr>
          <p:nvPr/>
        </p:nvSpPr>
        <p:spPr bwMode="gray">
          <a:xfrm flipH="1">
            <a:off x="370611" y="5461936"/>
            <a:ext cx="3718005" cy="990600"/>
          </a:xfrm>
          <a:prstGeom prst="homePlate">
            <a:avLst>
              <a:gd name="adj" fmla="val 21898"/>
            </a:avLst>
          </a:prstGeom>
          <a:solidFill>
            <a:srgbClr val="8C8C8C"/>
          </a:solidFill>
          <a:ln w="19050" algn="ctr">
            <a:solidFill>
              <a:schemeClr val="bg1"/>
            </a:solidFill>
            <a:miter lim="800000"/>
            <a:headEnd/>
            <a:tailEnd/>
          </a:ln>
        </p:spPr>
        <p:txBody>
          <a:bodyPr lIns="182880" tIns="91440" rIns="36000" bIns="36000"/>
          <a:lstStyle/>
          <a:p>
            <a:pPr>
              <a:spcBef>
                <a:spcPts val="600"/>
              </a:spcBef>
            </a:pPr>
            <a:r>
              <a:rPr lang="es-ES" sz="1100" b="1" dirty="0" smtClean="0">
                <a:solidFill>
                  <a:srgbClr val="FFFFFF"/>
                </a:solidFill>
              </a:rPr>
              <a:t>PRODUCTOS TURÍSTICOS</a:t>
            </a:r>
            <a:endParaRPr lang="es-ES" sz="1100" b="1" dirty="0">
              <a:solidFill>
                <a:srgbClr val="FFFFFF"/>
              </a:solidFill>
            </a:endParaRPr>
          </a:p>
        </p:txBody>
      </p:sp>
      <p:sp>
        <p:nvSpPr>
          <p:cNvPr id="16" name="Text Placeholder 5"/>
          <p:cNvSpPr txBox="1">
            <a:spLocks/>
          </p:cNvSpPr>
          <p:nvPr>
            <p:custDataLst>
              <p:tags r:id="rId2"/>
            </p:custDataLst>
          </p:nvPr>
        </p:nvSpPr>
        <p:spPr>
          <a:xfrm flipH="1">
            <a:off x="370611" y="2188511"/>
            <a:ext cx="3708766" cy="990000"/>
          </a:xfrm>
          <a:prstGeom prst="homePlate">
            <a:avLst>
              <a:gd name="adj" fmla="val 22028"/>
            </a:avLst>
          </a:prstGeom>
          <a:solidFill>
            <a:srgbClr val="8C8C8C"/>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ESTRUCTURACIÓN TURÍSTICA DMQ</a:t>
            </a:r>
            <a:r>
              <a:rPr lang="es-ES" sz="1100" dirty="0" smtClean="0">
                <a:solidFill>
                  <a:srgbClr val="FFFFFF"/>
                </a:solidFill>
              </a:rPr>
              <a:t> </a:t>
            </a:r>
            <a:endParaRPr lang="es-ES" sz="1100" dirty="0">
              <a:solidFill>
                <a:srgbClr val="FFFFFF"/>
              </a:solidFill>
            </a:endParaRPr>
          </a:p>
        </p:txBody>
      </p:sp>
      <p:sp>
        <p:nvSpPr>
          <p:cNvPr id="17" name="Text Placeholder 5"/>
          <p:cNvSpPr txBox="1">
            <a:spLocks/>
          </p:cNvSpPr>
          <p:nvPr>
            <p:custDataLst>
              <p:tags r:id="rId3"/>
            </p:custDataLst>
          </p:nvPr>
        </p:nvSpPr>
        <p:spPr>
          <a:xfrm flipH="1">
            <a:off x="370611" y="3279653"/>
            <a:ext cx="3718291" cy="990000"/>
          </a:xfrm>
          <a:prstGeom prst="homePlate">
            <a:avLst>
              <a:gd name="adj" fmla="val 22028"/>
            </a:avLst>
          </a:prstGeom>
          <a:solidFill>
            <a:srgbClr val="8C8C8C"/>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PROFESIONALIZACIÓN TURÍSTICA DMQ</a:t>
            </a:r>
            <a:endParaRPr lang="es-ES" sz="1100" b="1" dirty="0">
              <a:solidFill>
                <a:srgbClr val="FFFFFF"/>
              </a:solidFill>
            </a:endParaRPr>
          </a:p>
        </p:txBody>
      </p:sp>
      <p:sp>
        <p:nvSpPr>
          <p:cNvPr id="22" name="Text Placeholder 5"/>
          <p:cNvSpPr txBox="1">
            <a:spLocks/>
          </p:cNvSpPr>
          <p:nvPr>
            <p:custDataLst>
              <p:tags r:id="rId4"/>
            </p:custDataLst>
          </p:nvPr>
        </p:nvSpPr>
        <p:spPr>
          <a:xfrm flipH="1">
            <a:off x="370611" y="4370795"/>
            <a:ext cx="3718291" cy="990000"/>
          </a:xfrm>
          <a:prstGeom prst="homePlate">
            <a:avLst>
              <a:gd name="adj" fmla="val 22028"/>
            </a:avLst>
          </a:prstGeom>
          <a:solidFill>
            <a:srgbClr val="8C8C8C"/>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SENSIBILIZACIÓN TURÍSTICA</a:t>
            </a:r>
            <a:endParaRPr lang="es-ES" sz="1100" b="1" dirty="0">
              <a:solidFill>
                <a:srgbClr val="FFFFFF"/>
              </a:solidFill>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rgbClr val="00A1DE"/>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ORGANIZACIÓN</a:t>
            </a:r>
          </a:p>
          <a:p>
            <a:pPr marL="171450" lvl="1" indent="-171450">
              <a:spcBef>
                <a:spcPts val="600"/>
              </a:spcBef>
              <a:buFont typeface="Arial" panose="020B0604020202020204" pitchFamily="34" charset="0"/>
              <a:buChar char="•"/>
            </a:pPr>
            <a:r>
              <a:rPr lang="es-ES" sz="1100" dirty="0" smtClean="0">
                <a:solidFill>
                  <a:srgbClr val="FFFFFF"/>
                </a:solidFill>
              </a:rPr>
              <a:t>“LA NUEVA CMT, PERFECCIONANDO EL MODELO”</a:t>
            </a:r>
            <a:endParaRPr lang="es-ES" sz="1100" dirty="0">
              <a:solidFill>
                <a:srgbClr val="FFFFFF"/>
              </a:solidFill>
            </a:endParaRPr>
          </a:p>
        </p:txBody>
      </p:sp>
      <p:sp>
        <p:nvSpPr>
          <p:cNvPr id="24" name="Text Placeholder 5"/>
          <p:cNvSpPr txBox="1">
            <a:spLocks/>
          </p:cNvSpPr>
          <p:nvPr>
            <p:custDataLst>
              <p:tags r:id="rId5"/>
            </p:custDataLst>
          </p:nvPr>
        </p:nvSpPr>
        <p:spPr>
          <a:xfrm>
            <a:off x="5673080" y="2188511"/>
            <a:ext cx="3744416" cy="990000"/>
          </a:xfrm>
          <a:prstGeom prst="homePlate">
            <a:avLst>
              <a:gd name="adj" fmla="val 22028"/>
            </a:avLst>
          </a:prstGeom>
          <a:solidFill>
            <a:schemeClr val="accent3"/>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ESTRUCTURACIÓN</a:t>
            </a:r>
          </a:p>
          <a:p>
            <a:pPr marL="168275" lvl="1" indent="-168275">
              <a:spcBef>
                <a:spcPts val="600"/>
              </a:spcBef>
            </a:pPr>
            <a:r>
              <a:rPr lang="es-ES" sz="1100" dirty="0" smtClean="0">
                <a:solidFill>
                  <a:srgbClr val="FFFFFF"/>
                </a:solidFill>
              </a:rPr>
              <a:t>“MÁS Y MEJOR PRODUCTO TURÍSTICO”</a:t>
            </a:r>
          </a:p>
          <a:p>
            <a:pPr marL="348275" lvl="2" indent="-168275">
              <a:spcBef>
                <a:spcPts val="600"/>
              </a:spcBef>
            </a:pPr>
            <a:r>
              <a:rPr lang="es-ES" sz="900" dirty="0" smtClean="0">
                <a:solidFill>
                  <a:srgbClr val="FFFFFF"/>
                </a:solidFill>
              </a:rPr>
              <a:t>Mejora y </a:t>
            </a:r>
            <a:r>
              <a:rPr lang="es-ES" sz="900" dirty="0" err="1" smtClean="0">
                <a:solidFill>
                  <a:srgbClr val="FFFFFF"/>
                </a:solidFill>
              </a:rPr>
              <a:t>dinamizacón</a:t>
            </a:r>
            <a:r>
              <a:rPr lang="es-ES" sz="900" dirty="0" smtClean="0">
                <a:solidFill>
                  <a:srgbClr val="FFFFFF"/>
                </a:solidFill>
              </a:rPr>
              <a:t> del producto actual </a:t>
            </a:r>
          </a:p>
          <a:p>
            <a:pPr marL="348275" lvl="2" indent="-168275">
              <a:spcBef>
                <a:spcPts val="600"/>
              </a:spcBef>
            </a:pPr>
            <a:r>
              <a:rPr lang="es-ES" sz="900" dirty="0" smtClean="0">
                <a:solidFill>
                  <a:srgbClr val="FFFFFF"/>
                </a:solidFill>
              </a:rPr>
              <a:t>Creación de nuevos productos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6"/>
            </p:custDataLst>
          </p:nvPr>
        </p:nvSpPr>
        <p:spPr>
          <a:xfrm>
            <a:off x="5673080" y="3279653"/>
            <a:ext cx="3744416" cy="990000"/>
          </a:xfrm>
          <a:prstGeom prst="homePlate">
            <a:avLst>
              <a:gd name="adj" fmla="val 22028"/>
            </a:avLst>
          </a:prstGeom>
          <a:solidFill>
            <a:srgbClr val="00A1DE"/>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INFRAESTRUCTURAS EQUIPAMIENTOS Y SERVICIOS</a:t>
            </a:r>
          </a:p>
          <a:p>
            <a:pPr marL="168275" lvl="1" indent="-168275">
              <a:spcBef>
                <a:spcPts val="600"/>
              </a:spcBef>
            </a:pPr>
            <a:r>
              <a:rPr lang="es-ES" sz="1100" dirty="0" smtClean="0">
                <a:solidFill>
                  <a:srgbClr val="FFFFFF"/>
                </a:solidFill>
              </a:rPr>
              <a:t>“LA CIUDAD PROGRESA CON EL TURISMO”</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7"/>
            </p:custDataLst>
          </p:nvPr>
        </p:nvSpPr>
        <p:spPr>
          <a:xfrm>
            <a:off x="5673080" y="4370795"/>
            <a:ext cx="3672408" cy="990000"/>
          </a:xfrm>
          <a:prstGeom prst="homePlate">
            <a:avLst>
              <a:gd name="adj" fmla="val 22028"/>
            </a:avLst>
          </a:prstGeom>
          <a:solidFill>
            <a:srgbClr val="00A1DE"/>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PERSONAS</a:t>
            </a:r>
          </a:p>
          <a:p>
            <a:pPr marL="168275" lvl="1" indent="-168275">
              <a:spcBef>
                <a:spcPts val="600"/>
              </a:spcBef>
            </a:pPr>
            <a:r>
              <a:rPr lang="es-ES" sz="1100" dirty="0" smtClean="0">
                <a:solidFill>
                  <a:srgbClr val="FFFFFF"/>
                </a:solidFill>
              </a:rPr>
              <a:t>“TURISMO, COSA DE PROFESIONALES”</a:t>
            </a:r>
          </a:p>
          <a:p>
            <a:pPr marL="168275" lvl="2" indent="0">
              <a:spcBef>
                <a:spcPts val="600"/>
              </a:spcBef>
              <a:buFont typeface="Arial" charset="0"/>
              <a:buNone/>
            </a:pPr>
            <a:endParaRPr lang="es-ES" sz="1100" dirty="0">
              <a:solidFill>
                <a:srgbClr val="FFFFFF"/>
              </a:solidFill>
            </a:endParaRPr>
          </a:p>
        </p:txBody>
      </p:sp>
      <p:cxnSp>
        <p:nvCxnSpPr>
          <p:cNvPr id="4" name="Straight Arrow Connector 3"/>
          <p:cNvCxnSpPr/>
          <p:nvPr/>
        </p:nvCxnSpPr>
        <p:spPr>
          <a:xfrm>
            <a:off x="3800872" y="2708920"/>
            <a:ext cx="172819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V="1">
            <a:off x="3800872" y="2720952"/>
            <a:ext cx="1728192" cy="324036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3800872" y="3717032"/>
            <a:ext cx="1728192" cy="108012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a:off x="3800872" y="4833064"/>
            <a:ext cx="172819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5935842"/>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146</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Macro-Proyectos definidos en el Plan Q 2008-2012 y su comparación con los que se definieron en 2003-2007. Se excluye de este análisis comparativo el Macro – Proyecto de Promoción y Mercadeo puesto que en ambos planes fue tratado como un Macro – Proyecto separado e individual</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 </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Sostenibilidad</a:t>
            </a: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Responsabilidad</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bg1">
              <a:lumMod val="50000"/>
            </a:schemeClr>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ORGANIZACIÓN</a:t>
            </a:r>
          </a:p>
          <a:p>
            <a:pPr marL="171450" lvl="1" indent="-171450">
              <a:spcBef>
                <a:spcPts val="600"/>
              </a:spcBef>
              <a:buFont typeface="Arial" panose="020B0604020202020204" pitchFamily="34" charset="0"/>
              <a:buChar char="•"/>
            </a:pPr>
            <a:r>
              <a:rPr lang="es-ES" sz="1100" dirty="0" smtClean="0">
                <a:solidFill>
                  <a:srgbClr val="FFFFFF"/>
                </a:solidFill>
              </a:rPr>
              <a:t>“LA NUEVA CMT, PERFECCIONANDO EL MODELO”</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rgbClr val="00A1DE"/>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ESTRUCTURACIÓN</a:t>
            </a:r>
          </a:p>
          <a:p>
            <a:pPr marL="168275" lvl="1" indent="-168275">
              <a:spcBef>
                <a:spcPts val="600"/>
              </a:spcBef>
            </a:pPr>
            <a:r>
              <a:rPr lang="es-ES" sz="1100" dirty="0" smtClean="0">
                <a:solidFill>
                  <a:srgbClr val="FFFFFF"/>
                </a:solidFill>
              </a:rPr>
              <a:t>“MÁS Y MEJOR PRODUCTO TURÍSTICO”</a:t>
            </a:r>
          </a:p>
          <a:p>
            <a:pPr marL="348275" lvl="2" indent="-168275">
              <a:spcBef>
                <a:spcPts val="600"/>
              </a:spcBef>
            </a:pPr>
            <a:r>
              <a:rPr lang="es-ES" sz="900" dirty="0" smtClean="0">
                <a:solidFill>
                  <a:srgbClr val="FFFFFF"/>
                </a:solidFill>
              </a:rPr>
              <a:t>Mejora y </a:t>
            </a:r>
            <a:r>
              <a:rPr lang="es-ES" sz="900" dirty="0" err="1" smtClean="0">
                <a:solidFill>
                  <a:srgbClr val="FFFFFF"/>
                </a:solidFill>
              </a:rPr>
              <a:t>dinamizacón</a:t>
            </a:r>
            <a:r>
              <a:rPr lang="es-ES" sz="900" dirty="0" smtClean="0">
                <a:solidFill>
                  <a:srgbClr val="FFFFFF"/>
                </a:solidFill>
              </a:rPr>
              <a:t> del producto actual </a:t>
            </a:r>
          </a:p>
          <a:p>
            <a:pPr marL="348275" lvl="2" indent="-168275">
              <a:spcBef>
                <a:spcPts val="600"/>
              </a:spcBef>
            </a:pPr>
            <a:r>
              <a:rPr lang="es-ES" sz="900" dirty="0" smtClean="0">
                <a:solidFill>
                  <a:srgbClr val="FFFFFF"/>
                </a:solidFill>
              </a:rPr>
              <a:t>Creación de nuevos productos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INFRAESTRUCTURAS EQUIPAMIENTOS Y SERVICIOS</a:t>
            </a:r>
          </a:p>
          <a:p>
            <a:pPr marL="168275" lvl="1" indent="-168275">
              <a:spcBef>
                <a:spcPts val="600"/>
              </a:spcBef>
            </a:pPr>
            <a:r>
              <a:rPr lang="es-ES" sz="1100" dirty="0" smtClean="0">
                <a:solidFill>
                  <a:srgbClr val="FFFFFF"/>
                </a:solidFill>
              </a:rPr>
              <a:t>“LA CIUDAD PROGRESA CON EL TURISMO”</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PERSONAS</a:t>
            </a:r>
          </a:p>
          <a:p>
            <a:pPr marL="168275" lvl="1" indent="-168275">
              <a:spcBef>
                <a:spcPts val="600"/>
              </a:spcBef>
            </a:pPr>
            <a:r>
              <a:rPr lang="es-ES" sz="1100" dirty="0" smtClean="0">
                <a:solidFill>
                  <a:srgbClr val="FFFFFF"/>
                </a:solidFill>
              </a:rPr>
              <a:t>“TURISMO, COSA DE PROFESIONALES”</a:t>
            </a:r>
          </a:p>
          <a:p>
            <a:pPr marL="168275" lvl="2" indent="0">
              <a:spcBef>
                <a:spcPts val="600"/>
              </a:spcBef>
              <a:buFont typeface="Arial" charset="0"/>
              <a:buNone/>
            </a:pPr>
            <a:endParaRPr lang="es-ES" sz="1100" dirty="0">
              <a:solidFill>
                <a:srgbClr val="FFFFFF"/>
              </a:solidFill>
            </a:endParaRPr>
          </a:p>
        </p:txBody>
      </p:sp>
      <p:sp>
        <p:nvSpPr>
          <p:cNvPr id="21"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Mejora y dinamización del Producto actual:</a:t>
            </a:r>
            <a:endParaRPr lang="es-ES" sz="1200" dirty="0">
              <a:solidFill>
                <a:srgbClr val="FFFFFF"/>
              </a:solidFill>
              <a:cs typeface="Arial" charset="0"/>
            </a:endParaRPr>
          </a:p>
        </p:txBody>
      </p:sp>
      <p:sp>
        <p:nvSpPr>
          <p:cNvPr id="28" name="Title 1"/>
          <p:cNvSpPr txBox="1">
            <a:spLocks/>
          </p:cNvSpPr>
          <p:nvPr/>
        </p:nvSpPr>
        <p:spPr bwMode="auto">
          <a:xfrm>
            <a:off x="420345" y="25647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El Centro Histórico del Bicentenario</a:t>
            </a:r>
            <a:endParaRPr lang="es-ES" sz="1200" dirty="0">
              <a:solidFill>
                <a:srgbClr val="FFFFFF"/>
              </a:solidFill>
              <a:cs typeface="Arial" charset="0"/>
            </a:endParaRPr>
          </a:p>
        </p:txBody>
      </p:sp>
      <p:sp>
        <p:nvSpPr>
          <p:cNvPr id="29" name="Title 1"/>
          <p:cNvSpPr txBox="1">
            <a:spLocks/>
          </p:cNvSpPr>
          <p:nvPr/>
        </p:nvSpPr>
        <p:spPr bwMode="auto">
          <a:xfrm>
            <a:off x="416496" y="290088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La Mariscal, la ciudad moderna</a:t>
            </a:r>
            <a:endParaRPr lang="es-ES" sz="1200" dirty="0">
              <a:solidFill>
                <a:srgbClr val="FFFFFF"/>
              </a:solidFill>
              <a:cs typeface="Arial" charset="0"/>
            </a:endParaRPr>
          </a:p>
        </p:txBody>
      </p:sp>
      <p:sp>
        <p:nvSpPr>
          <p:cNvPr id="32" name="Title 1"/>
          <p:cNvSpPr txBox="1">
            <a:spLocks/>
          </p:cNvSpPr>
          <p:nvPr/>
        </p:nvSpPr>
        <p:spPr bwMode="auto">
          <a:xfrm>
            <a:off x="416496" y="321960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La Decena: Miradores del cielo de Quito</a:t>
            </a:r>
            <a:endParaRPr lang="es-ES" sz="1200" dirty="0">
              <a:solidFill>
                <a:srgbClr val="FFFFFF"/>
              </a:solidFill>
              <a:cs typeface="Arial" charset="0"/>
            </a:endParaRPr>
          </a:p>
        </p:txBody>
      </p:sp>
      <p:sp>
        <p:nvSpPr>
          <p:cNvPr id="33" name="Title 1"/>
          <p:cNvSpPr txBox="1">
            <a:spLocks/>
          </p:cNvSpPr>
          <p:nvPr/>
        </p:nvSpPr>
        <p:spPr bwMode="auto">
          <a:xfrm>
            <a:off x="416496" y="354373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Parroquias de Quito:  Salvemos las Tejas !</a:t>
            </a:r>
            <a:endParaRPr lang="es-ES" sz="1200" dirty="0">
              <a:solidFill>
                <a:srgbClr val="FFFFFF"/>
              </a:solidFill>
              <a:cs typeface="Arial" charset="0"/>
            </a:endParaRPr>
          </a:p>
        </p:txBody>
      </p:sp>
      <p:sp>
        <p:nvSpPr>
          <p:cNvPr id="34" name="Title 1"/>
          <p:cNvSpPr txBox="1">
            <a:spLocks/>
          </p:cNvSpPr>
          <p:nvPr/>
        </p:nvSpPr>
        <p:spPr bwMode="auto">
          <a:xfrm>
            <a:off x="416496" y="3868001"/>
            <a:ext cx="3590630" cy="388999"/>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Pichincha, Centro interpretación de la avenida de los volcanes</a:t>
            </a:r>
            <a:endParaRPr lang="es-ES" sz="1200" dirty="0">
              <a:solidFill>
                <a:srgbClr val="FFFFFF"/>
              </a:solidFill>
              <a:cs typeface="Arial" charset="0"/>
            </a:endParaRPr>
          </a:p>
        </p:txBody>
      </p:sp>
      <p:sp>
        <p:nvSpPr>
          <p:cNvPr id="35" name="Title 1"/>
          <p:cNvSpPr txBox="1">
            <a:spLocks/>
          </p:cNvSpPr>
          <p:nvPr/>
        </p:nvSpPr>
        <p:spPr bwMode="auto">
          <a:xfrm>
            <a:off x="416496" y="4564058"/>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Creación de nuevos productos:</a:t>
            </a:r>
            <a:endParaRPr lang="es-ES" sz="1200" dirty="0">
              <a:solidFill>
                <a:srgbClr val="FFFFFF"/>
              </a:solidFill>
              <a:cs typeface="Arial" charset="0"/>
            </a:endParaRPr>
          </a:p>
        </p:txBody>
      </p:sp>
      <p:sp>
        <p:nvSpPr>
          <p:cNvPr id="36" name="Title 1"/>
          <p:cNvSpPr txBox="1">
            <a:spLocks/>
          </p:cNvSpPr>
          <p:nvPr/>
        </p:nvSpPr>
        <p:spPr bwMode="auto">
          <a:xfrm>
            <a:off x="416496" y="488800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Mitad del Mundo, el Centro de Ecuador</a:t>
            </a:r>
            <a:endParaRPr lang="es-ES" sz="1200" dirty="0">
              <a:solidFill>
                <a:srgbClr val="FF0000"/>
              </a:solidFill>
              <a:cs typeface="Arial" charset="0"/>
            </a:endParaRPr>
          </a:p>
        </p:txBody>
      </p:sp>
      <p:sp>
        <p:nvSpPr>
          <p:cNvPr id="37" name="Title 1"/>
          <p:cNvSpPr txBox="1">
            <a:spLocks/>
          </p:cNvSpPr>
          <p:nvPr/>
        </p:nvSpPr>
        <p:spPr bwMode="auto">
          <a:xfrm>
            <a:off x="416496" y="519328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“La Independencia”, convenciones y congresos</a:t>
            </a:r>
            <a:endParaRPr lang="es-ES" sz="1200" dirty="0">
              <a:solidFill>
                <a:srgbClr val="FFFFFF"/>
              </a:solidFill>
              <a:cs typeface="Arial" charset="0"/>
            </a:endParaRPr>
          </a:p>
        </p:txBody>
      </p:sp>
      <p:sp>
        <p:nvSpPr>
          <p:cNvPr id="38" name="Title 1"/>
          <p:cNvSpPr txBox="1">
            <a:spLocks/>
          </p:cNvSpPr>
          <p:nvPr/>
        </p:nvSpPr>
        <p:spPr bwMode="auto">
          <a:xfrm>
            <a:off x="416496" y="550016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Nuevo aeropuerto, más cerca del cielo</a:t>
            </a:r>
            <a:endParaRPr lang="es-ES" sz="1200" dirty="0">
              <a:solidFill>
                <a:srgbClr val="FFFFFF"/>
              </a:solidFill>
              <a:cs typeface="Arial" charset="0"/>
            </a:endParaRPr>
          </a:p>
        </p:txBody>
      </p:sp>
      <p:sp>
        <p:nvSpPr>
          <p:cNvPr id="39" name="Title 1"/>
          <p:cNvSpPr txBox="1">
            <a:spLocks/>
          </p:cNvSpPr>
          <p:nvPr/>
        </p:nvSpPr>
        <p:spPr bwMode="auto">
          <a:xfrm>
            <a:off x="416496" y="5824106"/>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err="1" smtClean="0">
                <a:solidFill>
                  <a:srgbClr val="FFFFFF"/>
                </a:solidFill>
                <a:cs typeface="Arial" charset="0"/>
              </a:rPr>
              <a:t>Wellness</a:t>
            </a:r>
            <a:r>
              <a:rPr lang="es-ES" sz="1200" b="1" dirty="0" smtClean="0">
                <a:solidFill>
                  <a:srgbClr val="FFFFFF"/>
                </a:solidFill>
                <a:cs typeface="Arial" charset="0"/>
              </a:rPr>
              <a:t> y Deporte de altura</a:t>
            </a:r>
            <a:endParaRPr lang="es-ES" sz="1200" dirty="0">
              <a:solidFill>
                <a:srgbClr val="FFFFFF"/>
              </a:solidFill>
              <a:cs typeface="Arial" charset="0"/>
            </a:endParaRPr>
          </a:p>
        </p:txBody>
      </p:sp>
      <p:sp>
        <p:nvSpPr>
          <p:cNvPr id="40" name="Title 1"/>
          <p:cNvSpPr txBox="1">
            <a:spLocks/>
          </p:cNvSpPr>
          <p:nvPr/>
        </p:nvSpPr>
        <p:spPr bwMode="auto">
          <a:xfrm>
            <a:off x="416496" y="6148234"/>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Parroquias de Quito, naturaleza y cultura</a:t>
            </a:r>
            <a:endParaRPr lang="es-ES" sz="1200" dirty="0">
              <a:solidFill>
                <a:srgbClr val="FFFFFF"/>
              </a:solidFill>
              <a:cs typeface="Arial" charset="0"/>
            </a:endParaRPr>
          </a:p>
        </p:txBody>
      </p:sp>
    </p:spTree>
    <p:extLst>
      <p:ext uri="{BB962C8B-B14F-4D97-AF65-F5344CB8AC3E}">
        <p14:creationId xmlns:p14="http://schemas.microsoft.com/office/powerpoint/2010/main" val="888674899"/>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147</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Macro-Proyectos definidos en el Plan Q 2008-2012 y su comparación con los que se definieron en 2003-2007. Se excluye de este análisis comparativo el Macro – Proyecto de Promoción y Mercadeo puesto que en ambos planes fue tratado como un Macro – Proyecto separado e individual</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 </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Sostenibilidad</a:t>
            </a: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Responsabilidad</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bg1">
              <a:lumMod val="50000"/>
            </a:schemeClr>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ORGANIZACIÓN</a:t>
            </a:r>
          </a:p>
          <a:p>
            <a:pPr marL="171450" lvl="1" indent="-171450">
              <a:spcBef>
                <a:spcPts val="600"/>
              </a:spcBef>
              <a:buFont typeface="Arial" panose="020B0604020202020204" pitchFamily="34" charset="0"/>
              <a:buChar char="•"/>
            </a:pPr>
            <a:r>
              <a:rPr lang="es-ES" sz="1100" dirty="0" smtClean="0">
                <a:solidFill>
                  <a:srgbClr val="FFFFFF"/>
                </a:solidFill>
              </a:rPr>
              <a:t>“LA NUEVA CMT, PERFECCIONANDO EL MODELO”</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ESTRUCTURACIÓN</a:t>
            </a:r>
          </a:p>
          <a:p>
            <a:pPr marL="168275" lvl="1" indent="-168275">
              <a:spcBef>
                <a:spcPts val="600"/>
              </a:spcBef>
            </a:pPr>
            <a:r>
              <a:rPr lang="es-ES" sz="1100" dirty="0" smtClean="0">
                <a:solidFill>
                  <a:srgbClr val="FFFFFF"/>
                </a:solidFill>
              </a:rPr>
              <a:t>“MÁS Y MEJOR PRODUCTO TURÍSTICO”</a:t>
            </a:r>
          </a:p>
          <a:p>
            <a:pPr marL="348275" lvl="2" indent="-168275">
              <a:spcBef>
                <a:spcPts val="600"/>
              </a:spcBef>
            </a:pPr>
            <a:r>
              <a:rPr lang="es-ES" sz="900" dirty="0" smtClean="0">
                <a:solidFill>
                  <a:srgbClr val="FFFFFF"/>
                </a:solidFill>
              </a:rPr>
              <a:t>Mejora y </a:t>
            </a:r>
            <a:r>
              <a:rPr lang="es-ES" sz="900" dirty="0" err="1" smtClean="0">
                <a:solidFill>
                  <a:srgbClr val="FFFFFF"/>
                </a:solidFill>
              </a:rPr>
              <a:t>dinamizacón</a:t>
            </a:r>
            <a:r>
              <a:rPr lang="es-ES" sz="900" dirty="0" smtClean="0">
                <a:solidFill>
                  <a:srgbClr val="FFFFFF"/>
                </a:solidFill>
              </a:rPr>
              <a:t> del producto actual </a:t>
            </a:r>
          </a:p>
          <a:p>
            <a:pPr marL="348275" lvl="2" indent="-168275">
              <a:spcBef>
                <a:spcPts val="600"/>
              </a:spcBef>
            </a:pPr>
            <a:r>
              <a:rPr lang="es-ES" sz="900" dirty="0" smtClean="0">
                <a:solidFill>
                  <a:srgbClr val="FFFFFF"/>
                </a:solidFill>
              </a:rPr>
              <a:t>Creación de nuevos productos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accent3"/>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INFRAESTRUCTURAS EQUIPAMIENTOS Y SERVICIOS</a:t>
            </a:r>
          </a:p>
          <a:p>
            <a:pPr marL="168275" lvl="1" indent="-168275">
              <a:spcBef>
                <a:spcPts val="600"/>
              </a:spcBef>
            </a:pPr>
            <a:r>
              <a:rPr lang="es-ES" sz="1100" dirty="0" smtClean="0">
                <a:solidFill>
                  <a:srgbClr val="FFFFFF"/>
                </a:solidFill>
              </a:rPr>
              <a:t>“LA CIUDAD PROGRESA CON EL TURISMO”</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PERSONAS</a:t>
            </a:r>
          </a:p>
          <a:p>
            <a:pPr marL="168275" lvl="1" indent="-168275">
              <a:spcBef>
                <a:spcPts val="600"/>
              </a:spcBef>
            </a:pPr>
            <a:r>
              <a:rPr lang="es-ES" sz="1100" dirty="0" smtClean="0">
                <a:solidFill>
                  <a:srgbClr val="FFFFFF"/>
                </a:solidFill>
              </a:rPr>
              <a:t>“TURISMO, COSA DE PROFESIONALES”</a:t>
            </a:r>
          </a:p>
          <a:p>
            <a:pPr marL="168275" lvl="2" indent="0">
              <a:spcBef>
                <a:spcPts val="600"/>
              </a:spcBef>
              <a:buFont typeface="Arial" charset="0"/>
              <a:buNone/>
            </a:pPr>
            <a:endParaRPr lang="es-ES" sz="1100" dirty="0">
              <a:solidFill>
                <a:srgbClr val="FFFFFF"/>
              </a:solidFill>
            </a:endParaRPr>
          </a:p>
        </p:txBody>
      </p:sp>
      <p:sp>
        <p:nvSpPr>
          <p:cNvPr id="21"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“La ciudad progresa con el turismo”</a:t>
            </a:r>
            <a:endParaRPr lang="es-ES" sz="1200" dirty="0">
              <a:solidFill>
                <a:srgbClr val="FFFFFF"/>
              </a:solidFill>
              <a:cs typeface="Arial" charset="0"/>
            </a:endParaRPr>
          </a:p>
        </p:txBody>
      </p:sp>
      <p:sp>
        <p:nvSpPr>
          <p:cNvPr id="28" name="Title 1"/>
          <p:cNvSpPr txBox="1">
            <a:spLocks/>
          </p:cNvSpPr>
          <p:nvPr/>
        </p:nvSpPr>
        <p:spPr bwMode="auto">
          <a:xfrm>
            <a:off x="420345" y="25647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Agencia de Inversiones Turísticas</a:t>
            </a:r>
            <a:endParaRPr lang="es-ES" sz="1200" dirty="0">
              <a:solidFill>
                <a:srgbClr val="FF0000"/>
              </a:solidFill>
              <a:cs typeface="Arial" charset="0"/>
            </a:endParaRPr>
          </a:p>
        </p:txBody>
      </p:sp>
      <p:sp>
        <p:nvSpPr>
          <p:cNvPr id="29" name="Title 1"/>
          <p:cNvSpPr txBox="1">
            <a:spLocks/>
          </p:cNvSpPr>
          <p:nvPr/>
        </p:nvSpPr>
        <p:spPr bwMode="auto">
          <a:xfrm>
            <a:off x="416496" y="290088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Mi establecimiento es “Q”</a:t>
            </a:r>
            <a:endParaRPr lang="es-ES" sz="1200" dirty="0">
              <a:solidFill>
                <a:srgbClr val="FFFFFF"/>
              </a:solidFill>
              <a:cs typeface="Arial" charset="0"/>
            </a:endParaRPr>
          </a:p>
        </p:txBody>
      </p:sp>
      <p:sp>
        <p:nvSpPr>
          <p:cNvPr id="32" name="Title 1"/>
          <p:cNvSpPr txBox="1">
            <a:spLocks/>
          </p:cNvSpPr>
          <p:nvPr/>
        </p:nvSpPr>
        <p:spPr bwMode="auto">
          <a:xfrm>
            <a:off x="416496" y="321960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Controles “Q”, garantía de calidad</a:t>
            </a:r>
            <a:endParaRPr lang="es-ES" sz="1200" dirty="0">
              <a:solidFill>
                <a:srgbClr val="FFFFFF"/>
              </a:solidFill>
              <a:cs typeface="Arial" charset="0"/>
            </a:endParaRPr>
          </a:p>
        </p:txBody>
      </p:sp>
      <p:sp>
        <p:nvSpPr>
          <p:cNvPr id="33" name="Title 1"/>
          <p:cNvSpPr txBox="1">
            <a:spLocks/>
          </p:cNvSpPr>
          <p:nvPr/>
        </p:nvSpPr>
        <p:spPr bwMode="auto">
          <a:xfrm>
            <a:off x="416496" y="354373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Centros de información turística</a:t>
            </a:r>
            <a:endParaRPr lang="es-ES" sz="1200" dirty="0">
              <a:solidFill>
                <a:srgbClr val="FFFFFF"/>
              </a:solidFill>
              <a:cs typeface="Arial" charset="0"/>
            </a:endParaRPr>
          </a:p>
        </p:txBody>
      </p:sp>
    </p:spTree>
    <p:extLst>
      <p:ext uri="{BB962C8B-B14F-4D97-AF65-F5344CB8AC3E}">
        <p14:creationId xmlns:p14="http://schemas.microsoft.com/office/powerpoint/2010/main" val="1246255196"/>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148</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Macro-Proyectos definidos en el Plan Q 2008-2012 y su comparación con los que se definieron en 2003-2007. Se excluye de este análisis comparativo el Macro – Proyecto de Promoción y Mercadeo puesto que en ambos planes fue tratado como un Macro – Proyecto separado e individual</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 </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Sostenibilidad</a:t>
            </a: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Responsabilidad</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bg1">
              <a:lumMod val="50000"/>
            </a:schemeClr>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ORGANIZACIÓN</a:t>
            </a:r>
          </a:p>
          <a:p>
            <a:pPr marL="171450" lvl="1" indent="-171450">
              <a:spcBef>
                <a:spcPts val="600"/>
              </a:spcBef>
              <a:buFont typeface="Arial" panose="020B0604020202020204" pitchFamily="34" charset="0"/>
              <a:buChar char="•"/>
            </a:pPr>
            <a:r>
              <a:rPr lang="es-ES" sz="1100" dirty="0" smtClean="0">
                <a:solidFill>
                  <a:srgbClr val="FFFFFF"/>
                </a:solidFill>
              </a:rPr>
              <a:t>“LA NUEVA CMT, PERFECCIONANDO EL MODELO”</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ESTRUCTURACIÓN</a:t>
            </a:r>
          </a:p>
          <a:p>
            <a:pPr marL="168275" lvl="1" indent="-168275">
              <a:spcBef>
                <a:spcPts val="600"/>
              </a:spcBef>
            </a:pPr>
            <a:r>
              <a:rPr lang="es-ES" sz="1100" dirty="0" smtClean="0">
                <a:solidFill>
                  <a:srgbClr val="FFFFFF"/>
                </a:solidFill>
              </a:rPr>
              <a:t>“MÁS Y MEJOR PRODUCTO TURÍSTICO”</a:t>
            </a:r>
          </a:p>
          <a:p>
            <a:pPr marL="348275" lvl="2" indent="-168275">
              <a:spcBef>
                <a:spcPts val="600"/>
              </a:spcBef>
            </a:pPr>
            <a:r>
              <a:rPr lang="es-ES" sz="900" dirty="0" smtClean="0">
                <a:solidFill>
                  <a:srgbClr val="FFFFFF"/>
                </a:solidFill>
              </a:rPr>
              <a:t>Mejora y </a:t>
            </a:r>
            <a:r>
              <a:rPr lang="es-ES" sz="900" dirty="0" err="1" smtClean="0">
                <a:solidFill>
                  <a:srgbClr val="FFFFFF"/>
                </a:solidFill>
              </a:rPr>
              <a:t>dinamizacón</a:t>
            </a:r>
            <a:r>
              <a:rPr lang="es-ES" sz="900" dirty="0" smtClean="0">
                <a:solidFill>
                  <a:srgbClr val="FFFFFF"/>
                </a:solidFill>
              </a:rPr>
              <a:t> del producto actual </a:t>
            </a:r>
          </a:p>
          <a:p>
            <a:pPr marL="348275" lvl="2" indent="-168275">
              <a:spcBef>
                <a:spcPts val="600"/>
              </a:spcBef>
            </a:pPr>
            <a:r>
              <a:rPr lang="es-ES" sz="900" dirty="0" smtClean="0">
                <a:solidFill>
                  <a:srgbClr val="FFFFFF"/>
                </a:solidFill>
              </a:rPr>
              <a:t>Creación de nuevos productos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INFRAESTRUCTURAS EQUIPAMIENTOS Y SERVICIOS</a:t>
            </a:r>
          </a:p>
          <a:p>
            <a:pPr marL="168275" lvl="1" indent="-168275">
              <a:spcBef>
                <a:spcPts val="600"/>
              </a:spcBef>
            </a:pPr>
            <a:r>
              <a:rPr lang="es-ES" sz="1100" dirty="0" smtClean="0">
                <a:solidFill>
                  <a:srgbClr val="FFFFFF"/>
                </a:solidFill>
              </a:rPr>
              <a:t>“LA CIUDAD PROGRESA CON EL TURISMO”</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accent3"/>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PERSONAS</a:t>
            </a:r>
          </a:p>
          <a:p>
            <a:pPr marL="168275" lvl="1" indent="-168275">
              <a:spcBef>
                <a:spcPts val="600"/>
              </a:spcBef>
            </a:pPr>
            <a:r>
              <a:rPr lang="es-ES" sz="1100" dirty="0" smtClean="0">
                <a:solidFill>
                  <a:srgbClr val="FFFFFF"/>
                </a:solidFill>
              </a:rPr>
              <a:t>“TURISMO, COSA DE PROFESIONALES”</a:t>
            </a:r>
          </a:p>
          <a:p>
            <a:pPr marL="168275" lvl="2" indent="0">
              <a:spcBef>
                <a:spcPts val="600"/>
              </a:spcBef>
              <a:buFont typeface="Arial" charset="0"/>
              <a:buNone/>
            </a:pPr>
            <a:endParaRPr lang="es-ES" sz="1100" dirty="0">
              <a:solidFill>
                <a:srgbClr val="FFFFFF"/>
              </a:solidFill>
            </a:endParaRPr>
          </a:p>
        </p:txBody>
      </p:sp>
      <p:sp>
        <p:nvSpPr>
          <p:cNvPr id="21"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“Turismo, cosa de profesionales”</a:t>
            </a:r>
            <a:endParaRPr lang="es-ES" sz="1200" dirty="0">
              <a:solidFill>
                <a:srgbClr val="FFFFFF"/>
              </a:solidFill>
              <a:cs typeface="Arial" charset="0"/>
            </a:endParaRPr>
          </a:p>
        </p:txBody>
      </p:sp>
      <p:sp>
        <p:nvSpPr>
          <p:cNvPr id="28" name="Title 1"/>
          <p:cNvSpPr txBox="1">
            <a:spLocks/>
          </p:cNvSpPr>
          <p:nvPr/>
        </p:nvSpPr>
        <p:spPr bwMode="auto">
          <a:xfrm>
            <a:off x="420345" y="25647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Red de facultades de turismo</a:t>
            </a:r>
            <a:endParaRPr lang="es-ES" sz="1200" dirty="0">
              <a:solidFill>
                <a:srgbClr val="FFFFFF"/>
              </a:solidFill>
              <a:cs typeface="Arial" charset="0"/>
            </a:endParaRPr>
          </a:p>
        </p:txBody>
      </p:sp>
      <p:sp>
        <p:nvSpPr>
          <p:cNvPr id="29" name="Title 1"/>
          <p:cNvSpPr txBox="1">
            <a:spLocks/>
          </p:cNvSpPr>
          <p:nvPr/>
        </p:nvSpPr>
        <p:spPr bwMode="auto">
          <a:xfrm>
            <a:off x="416496" y="290088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Buenas prácticas de turismo sostenible</a:t>
            </a:r>
            <a:endParaRPr lang="es-ES" sz="1200" dirty="0">
              <a:solidFill>
                <a:srgbClr val="FFFFFF"/>
              </a:solidFill>
              <a:cs typeface="Arial" charset="0"/>
            </a:endParaRPr>
          </a:p>
        </p:txBody>
      </p:sp>
      <p:sp>
        <p:nvSpPr>
          <p:cNvPr id="32" name="Title 1"/>
          <p:cNvSpPr txBox="1">
            <a:spLocks/>
          </p:cNvSpPr>
          <p:nvPr/>
        </p:nvSpPr>
        <p:spPr bwMode="auto">
          <a:xfrm>
            <a:off x="416496" y="321960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Distintivo “Q”</a:t>
            </a:r>
            <a:endParaRPr lang="es-ES" sz="1200" dirty="0">
              <a:solidFill>
                <a:srgbClr val="FFFFFF"/>
              </a:solidFill>
              <a:cs typeface="Arial" charset="0"/>
            </a:endParaRPr>
          </a:p>
        </p:txBody>
      </p:sp>
      <p:sp>
        <p:nvSpPr>
          <p:cNvPr id="33" name="Title 1"/>
          <p:cNvSpPr txBox="1">
            <a:spLocks/>
          </p:cNvSpPr>
          <p:nvPr/>
        </p:nvSpPr>
        <p:spPr bwMode="auto">
          <a:xfrm>
            <a:off x="416496" y="354373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Turismo, un buen negocio</a:t>
            </a:r>
            <a:endParaRPr lang="es-ES" sz="1200" dirty="0">
              <a:solidFill>
                <a:srgbClr val="FFFFFF"/>
              </a:solidFill>
              <a:cs typeface="Arial" charset="0"/>
            </a:endParaRPr>
          </a:p>
        </p:txBody>
      </p:sp>
      <p:sp>
        <p:nvSpPr>
          <p:cNvPr id="27" name="Title 1"/>
          <p:cNvSpPr txBox="1">
            <a:spLocks/>
          </p:cNvSpPr>
          <p:nvPr/>
        </p:nvSpPr>
        <p:spPr bwMode="auto">
          <a:xfrm>
            <a:off x="416496" y="387989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CMT, trasladando el conocimiento</a:t>
            </a:r>
            <a:endParaRPr lang="es-ES" sz="1200" dirty="0">
              <a:solidFill>
                <a:srgbClr val="FFFFFF"/>
              </a:solidFill>
              <a:cs typeface="Arial" charset="0"/>
            </a:endParaRPr>
          </a:p>
        </p:txBody>
      </p:sp>
    </p:spTree>
    <p:extLst>
      <p:ext uri="{BB962C8B-B14F-4D97-AF65-F5344CB8AC3E}">
        <p14:creationId xmlns:p14="http://schemas.microsoft.com/office/powerpoint/2010/main" val="4090090551"/>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149</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Macro-Proyectos definidos en el Plan Q 2008-2012 y su comparación con los que se definieron en 2003-2007. Se excluye de este análisis comparativo el Macro – Proyecto de Promoción y Mercadeo puesto que en ambos planes fue tratado como un Macro – Proyecto separado e individual</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 </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Sostenibilidad</a:t>
            </a: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Responsabilidad</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accent3"/>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ORGANIZACIÓN</a:t>
            </a:r>
          </a:p>
          <a:p>
            <a:pPr marL="171450" lvl="1" indent="-171450">
              <a:spcBef>
                <a:spcPts val="600"/>
              </a:spcBef>
              <a:buFont typeface="Arial" panose="020B0604020202020204" pitchFamily="34" charset="0"/>
              <a:buChar char="•"/>
            </a:pPr>
            <a:r>
              <a:rPr lang="es-ES" sz="1100" dirty="0" smtClean="0">
                <a:solidFill>
                  <a:srgbClr val="FFFFFF"/>
                </a:solidFill>
              </a:rPr>
              <a:t>“LA NUEVA CMT, PERFECCIONANDO EL MODELO”</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ESTRUCTURACIÓN</a:t>
            </a:r>
          </a:p>
          <a:p>
            <a:pPr marL="168275" lvl="1" indent="-168275">
              <a:spcBef>
                <a:spcPts val="600"/>
              </a:spcBef>
            </a:pPr>
            <a:r>
              <a:rPr lang="es-ES" sz="1100" dirty="0" smtClean="0">
                <a:solidFill>
                  <a:srgbClr val="FFFFFF"/>
                </a:solidFill>
              </a:rPr>
              <a:t>“MÁS Y MEJOR PRODUCTO TURÍSTICO”</a:t>
            </a:r>
          </a:p>
          <a:p>
            <a:pPr marL="348275" lvl="2" indent="-168275">
              <a:spcBef>
                <a:spcPts val="600"/>
              </a:spcBef>
            </a:pPr>
            <a:r>
              <a:rPr lang="es-ES" sz="900" dirty="0" smtClean="0">
                <a:solidFill>
                  <a:srgbClr val="FFFFFF"/>
                </a:solidFill>
              </a:rPr>
              <a:t>Mejora y </a:t>
            </a:r>
            <a:r>
              <a:rPr lang="es-ES" sz="900" dirty="0" err="1" smtClean="0">
                <a:solidFill>
                  <a:srgbClr val="FFFFFF"/>
                </a:solidFill>
              </a:rPr>
              <a:t>dinamizacón</a:t>
            </a:r>
            <a:r>
              <a:rPr lang="es-ES" sz="900" dirty="0" smtClean="0">
                <a:solidFill>
                  <a:srgbClr val="FFFFFF"/>
                </a:solidFill>
              </a:rPr>
              <a:t> del producto actual </a:t>
            </a:r>
          </a:p>
          <a:p>
            <a:pPr marL="348275" lvl="2" indent="-168275">
              <a:spcBef>
                <a:spcPts val="600"/>
              </a:spcBef>
            </a:pPr>
            <a:r>
              <a:rPr lang="es-ES" sz="900" dirty="0" smtClean="0">
                <a:solidFill>
                  <a:srgbClr val="FFFFFF"/>
                </a:solidFill>
              </a:rPr>
              <a:t>Creación de nuevos productos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INFRAESTRUCTURAS EQUIPAMIENTOS Y SERVICIOS</a:t>
            </a:r>
          </a:p>
          <a:p>
            <a:pPr marL="168275" lvl="1" indent="-168275">
              <a:spcBef>
                <a:spcPts val="600"/>
              </a:spcBef>
            </a:pPr>
            <a:r>
              <a:rPr lang="es-ES" sz="1100" dirty="0" smtClean="0">
                <a:solidFill>
                  <a:srgbClr val="FFFFFF"/>
                </a:solidFill>
              </a:rPr>
              <a:t>“LA CIUDAD PROGRESA CON EL TURISMO”</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PERSONAS</a:t>
            </a:r>
          </a:p>
          <a:p>
            <a:pPr marL="168275" lvl="1" indent="-168275">
              <a:spcBef>
                <a:spcPts val="600"/>
              </a:spcBef>
            </a:pPr>
            <a:r>
              <a:rPr lang="es-ES" sz="1100" dirty="0" smtClean="0">
                <a:solidFill>
                  <a:srgbClr val="FFFFFF"/>
                </a:solidFill>
              </a:rPr>
              <a:t>“TURISMO, COSA DE PROFESIONALES”</a:t>
            </a:r>
          </a:p>
          <a:p>
            <a:pPr marL="168275" lvl="2" indent="0">
              <a:spcBef>
                <a:spcPts val="600"/>
              </a:spcBef>
              <a:buFont typeface="Arial" charset="0"/>
              <a:buNone/>
            </a:pPr>
            <a:endParaRPr lang="es-ES" sz="1100" dirty="0">
              <a:solidFill>
                <a:srgbClr val="FFFFFF"/>
              </a:solidFill>
            </a:endParaRPr>
          </a:p>
        </p:txBody>
      </p:sp>
      <p:sp>
        <p:nvSpPr>
          <p:cNvPr id="21"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“La nueva CMT, perfeccionando el modelo”</a:t>
            </a:r>
            <a:endParaRPr lang="es-ES" sz="1200" dirty="0">
              <a:solidFill>
                <a:srgbClr val="FFFFFF"/>
              </a:solidFill>
              <a:cs typeface="Arial" charset="0"/>
            </a:endParaRPr>
          </a:p>
        </p:txBody>
      </p:sp>
      <p:sp>
        <p:nvSpPr>
          <p:cNvPr id="28" name="Title 1"/>
          <p:cNvSpPr txBox="1">
            <a:spLocks/>
          </p:cNvSpPr>
          <p:nvPr/>
        </p:nvSpPr>
        <p:spPr bwMode="auto">
          <a:xfrm>
            <a:off x="420345" y="25647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Presidencia y Directorio ampliado</a:t>
            </a:r>
            <a:endParaRPr lang="es-ES" sz="1200" dirty="0">
              <a:solidFill>
                <a:srgbClr val="FFFFFF"/>
              </a:solidFill>
              <a:cs typeface="Arial" charset="0"/>
            </a:endParaRPr>
          </a:p>
        </p:txBody>
      </p:sp>
      <p:sp>
        <p:nvSpPr>
          <p:cNvPr id="29" name="Title 1"/>
          <p:cNvSpPr txBox="1">
            <a:spLocks/>
          </p:cNvSpPr>
          <p:nvPr/>
        </p:nvSpPr>
        <p:spPr bwMode="auto">
          <a:xfrm>
            <a:off x="416496" y="290088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Nuevo modelo de financiación</a:t>
            </a:r>
            <a:endParaRPr lang="es-ES" sz="1200" dirty="0">
              <a:solidFill>
                <a:srgbClr val="FFFFFF"/>
              </a:solidFill>
              <a:cs typeface="Arial" charset="0"/>
            </a:endParaRPr>
          </a:p>
        </p:txBody>
      </p:sp>
      <p:sp>
        <p:nvSpPr>
          <p:cNvPr id="32" name="Title 1"/>
          <p:cNvSpPr txBox="1">
            <a:spLocks/>
          </p:cNvSpPr>
          <p:nvPr/>
        </p:nvSpPr>
        <p:spPr bwMode="auto">
          <a:xfrm>
            <a:off x="416496" y="321960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La CMT, una empresa de servicios</a:t>
            </a:r>
            <a:endParaRPr lang="es-ES" sz="1200" dirty="0">
              <a:solidFill>
                <a:srgbClr val="FFFFFF"/>
              </a:solidFill>
              <a:cs typeface="Arial" charset="0"/>
            </a:endParaRPr>
          </a:p>
        </p:txBody>
      </p:sp>
      <p:sp>
        <p:nvSpPr>
          <p:cNvPr id="33" name="Title 1"/>
          <p:cNvSpPr txBox="1">
            <a:spLocks/>
          </p:cNvSpPr>
          <p:nvPr/>
        </p:nvSpPr>
        <p:spPr bwMode="auto">
          <a:xfrm>
            <a:off x="416496" y="354373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El turismo es cosa de muchos</a:t>
            </a:r>
            <a:endParaRPr lang="es-ES" sz="1200" dirty="0">
              <a:solidFill>
                <a:srgbClr val="FFFFFF"/>
              </a:solidFill>
              <a:cs typeface="Arial" charset="0"/>
            </a:endParaRPr>
          </a:p>
        </p:txBody>
      </p:sp>
      <p:sp>
        <p:nvSpPr>
          <p:cNvPr id="27" name="Title 1"/>
          <p:cNvSpPr txBox="1">
            <a:spLocks/>
          </p:cNvSpPr>
          <p:nvPr/>
        </p:nvSpPr>
        <p:spPr bwMode="auto">
          <a:xfrm>
            <a:off x="416496" y="387989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CMT, trasladando el conocimiento</a:t>
            </a:r>
            <a:endParaRPr lang="es-ES" sz="1200" dirty="0">
              <a:solidFill>
                <a:srgbClr val="FFFFFF"/>
              </a:solidFill>
              <a:cs typeface="Arial" charset="0"/>
            </a:endParaRPr>
          </a:p>
        </p:txBody>
      </p:sp>
    </p:spTree>
    <p:extLst>
      <p:ext uri="{BB962C8B-B14F-4D97-AF65-F5344CB8AC3E}">
        <p14:creationId xmlns:p14="http://schemas.microsoft.com/office/powerpoint/2010/main" val="748069653"/>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Datos clave de turismo en América Latina (</a:t>
            </a:r>
            <a:r>
              <a:rPr lang="es-ES" sz="2000" b="1" dirty="0" smtClean="0">
                <a:solidFill>
                  <a:srgbClr val="00B0F0"/>
                </a:solidFill>
                <a:cs typeface="Arial" charset="0"/>
              </a:rPr>
              <a:t>iii/iv</a:t>
            </a:r>
            <a:r>
              <a:rPr lang="es-ES" sz="2000" b="1" dirty="0">
                <a:solidFill>
                  <a:srgbClr val="00B0F0"/>
                </a:solidFill>
                <a:cs typeface="Arial" charset="0"/>
              </a:rPr>
              <a:t>)</a:t>
            </a:r>
          </a:p>
        </p:txBody>
      </p:sp>
      <p:sp>
        <p:nvSpPr>
          <p:cNvPr id="7" name="Slide Number Placeholder 3"/>
          <p:cNvSpPr txBox="1">
            <a:spLocks/>
          </p:cNvSpPr>
          <p:nvPr/>
        </p:nvSpPr>
        <p:spPr>
          <a:xfrm>
            <a:off x="732709" y="6600218"/>
            <a:ext cx="435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WTM </a:t>
            </a:r>
            <a:r>
              <a:rPr lang="es-ES" b="0" i="1" dirty="0" err="1" smtClean="0">
                <a:solidFill>
                  <a:srgbClr val="002776"/>
                </a:solidFill>
              </a:rPr>
              <a:t>Latin</a:t>
            </a:r>
            <a:r>
              <a:rPr lang="es-ES" b="0" i="1" dirty="0" smtClean="0">
                <a:solidFill>
                  <a:srgbClr val="002776"/>
                </a:solidFill>
              </a:rPr>
              <a:t> </a:t>
            </a:r>
            <a:r>
              <a:rPr lang="es-ES" b="0" i="1" dirty="0" err="1" smtClean="0">
                <a:solidFill>
                  <a:srgbClr val="002776"/>
                </a:solidFill>
              </a:rPr>
              <a:t>America</a:t>
            </a:r>
            <a:r>
              <a:rPr lang="es-ES" b="0" i="1" dirty="0" smtClean="0">
                <a:solidFill>
                  <a:srgbClr val="002776"/>
                </a:solidFill>
              </a:rPr>
              <a:t>, Reporte de tendencias 2016</a:t>
            </a:r>
            <a:endParaRPr lang="es-ES" b="0" i="1" dirty="0">
              <a:solidFill>
                <a:srgbClr val="002776"/>
              </a:solidFill>
            </a:endParaRPr>
          </a:p>
        </p:txBody>
      </p:sp>
      <p:sp>
        <p:nvSpPr>
          <p:cNvPr id="10" name="Slide Number Placeholder 9"/>
          <p:cNvSpPr>
            <a:spLocks noGrp="1"/>
          </p:cNvSpPr>
          <p:nvPr>
            <p:ph type="sldNum" sz="quarter" idx="10"/>
          </p:nvPr>
        </p:nvSpPr>
        <p:spPr/>
        <p:txBody>
          <a:bodyPr/>
          <a:lstStyle/>
          <a:p>
            <a:fld id="{20A7A354-C5FB-4D1E-BE75-5A939ED93F75}" type="slidenum">
              <a:rPr lang="es-ES" smtClean="0">
                <a:solidFill>
                  <a:srgbClr val="002776"/>
                </a:solidFill>
              </a:rPr>
              <a:pPr/>
              <a:t>15</a:t>
            </a:fld>
            <a:endParaRPr lang="es-ES" dirty="0">
              <a:solidFill>
                <a:srgbClr val="002776"/>
              </a:solidFill>
            </a:endParaRPr>
          </a:p>
        </p:txBody>
      </p:sp>
      <p:sp>
        <p:nvSpPr>
          <p:cNvPr id="34" name="Content Placeholder 5"/>
          <p:cNvSpPr txBox="1">
            <a:spLocks/>
          </p:cNvSpPr>
          <p:nvPr/>
        </p:nvSpPr>
        <p:spPr bwMode="auto">
          <a:xfrm>
            <a:off x="362559" y="1067908"/>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060"/>
                </a:solidFill>
              </a:rPr>
              <a:t>… situándose </a:t>
            </a:r>
            <a:r>
              <a:rPr lang="es-ES" sz="1100" b="1" dirty="0" smtClean="0">
                <a:solidFill>
                  <a:srgbClr val="002060"/>
                </a:solidFill>
              </a:rPr>
              <a:t>entre los 10 principales mercados emisores</a:t>
            </a:r>
            <a:endParaRPr lang="es-ES" sz="1100" b="1" dirty="0">
              <a:solidFill>
                <a:srgbClr val="002776"/>
              </a:solidFill>
            </a:endParaRPr>
          </a:p>
        </p:txBody>
      </p:sp>
      <p:grpSp>
        <p:nvGrpSpPr>
          <p:cNvPr id="35" name="Group 34"/>
          <p:cNvGrpSpPr/>
          <p:nvPr/>
        </p:nvGrpSpPr>
        <p:grpSpPr>
          <a:xfrm>
            <a:off x="412103" y="1531234"/>
            <a:ext cx="9131341" cy="325398"/>
            <a:chOff x="4716463" y="2078780"/>
            <a:chExt cx="3959081" cy="325398"/>
          </a:xfrm>
        </p:grpSpPr>
        <p:cxnSp>
          <p:nvCxnSpPr>
            <p:cNvPr id="51" name="Straight Connector 50"/>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5773454" y="2078780"/>
              <a:ext cx="1920508"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b="1" dirty="0">
                  <a:solidFill>
                    <a:srgbClr val="002060"/>
                  </a:solidFill>
                </a:rPr>
                <a:t>Número de viajes (en miles) a América Latina</a:t>
              </a:r>
            </a:p>
            <a:p>
              <a:pPr algn="ctr" defTabSz="859416" fontAlgn="base">
                <a:spcBef>
                  <a:spcPct val="0"/>
                </a:spcBef>
                <a:spcAft>
                  <a:spcPct val="0"/>
                </a:spcAft>
              </a:pPr>
              <a:r>
                <a:rPr lang="es-ES" sz="1200" dirty="0">
                  <a:solidFill>
                    <a:srgbClr val="002060"/>
                  </a:solidFill>
                </a:rPr>
                <a:t>2014/2019</a:t>
              </a:r>
            </a:p>
          </p:txBody>
        </p:sp>
      </p:grpSp>
      <p:graphicFrame>
        <p:nvGraphicFramePr>
          <p:cNvPr id="3" name="Table 2"/>
          <p:cNvGraphicFramePr>
            <a:graphicFrameLocks noGrp="1"/>
          </p:cNvGraphicFramePr>
          <p:nvPr>
            <p:extLst/>
          </p:nvPr>
        </p:nvGraphicFramePr>
        <p:xfrm>
          <a:off x="344488" y="2276872"/>
          <a:ext cx="4464051" cy="4032448"/>
        </p:xfrm>
        <a:graphic>
          <a:graphicData uri="http://schemas.openxmlformats.org/drawingml/2006/table">
            <a:tbl>
              <a:tblPr bandRow="1">
                <a:tableStyleId>{5C22544A-7EE6-4342-B048-85BDC9FD1C3A}</a:tableStyleId>
              </a:tblPr>
              <a:tblGrid>
                <a:gridCol w="1488017"/>
                <a:gridCol w="1488017"/>
                <a:gridCol w="1488017"/>
              </a:tblGrid>
              <a:tr h="288032">
                <a:tc>
                  <a:txBody>
                    <a:bodyPr/>
                    <a:lstStyle/>
                    <a:p>
                      <a:pPr algn="ctr"/>
                      <a:r>
                        <a:rPr lang="es-ES" sz="1100" b="1" dirty="0" smtClean="0">
                          <a:solidFill>
                            <a:schemeClr val="bg1"/>
                          </a:solidFill>
                        </a:rPr>
                        <a:t>Nº</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a:r>
                        <a:rPr lang="es-ES" sz="1100" b="1" dirty="0" smtClean="0">
                          <a:solidFill>
                            <a:schemeClr val="bg1"/>
                          </a:solidFill>
                        </a:rPr>
                        <a:t>Origen</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a:r>
                        <a:rPr lang="es-ES" sz="1100" b="1" dirty="0" smtClean="0">
                          <a:solidFill>
                            <a:schemeClr val="bg1"/>
                          </a:solidFill>
                        </a:rPr>
                        <a:t>2014</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1</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EEUU</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38.784,2</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Canadá</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4.772,0</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Francia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2.374,7</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Reino Unido</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1.935,4</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España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1.765,0</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6</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Alemania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1.724,3</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7</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Italia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1.163,5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8</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Países</a:t>
                      </a:r>
                      <a:r>
                        <a:rPr lang="es-ES" sz="1100" baseline="0" dirty="0" smtClean="0"/>
                        <a:t> Bajos</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852,8</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9</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Suiza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460,2</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10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Rusia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416,6</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11</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Japón</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416,5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12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Australia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388,9</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b="1" kern="1200" dirty="0">
                          <a:solidFill>
                            <a:schemeClr val="dk1"/>
                          </a:solidFill>
                          <a:latin typeface="+mn-lt"/>
                          <a:ea typeface="+mn-ea"/>
                          <a:cs typeface="+mn-cs"/>
                        </a:rPr>
                        <a:t>13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2">
                        <a:lumMod val="40000"/>
                        <a:lumOff val="60000"/>
                      </a:schemeClr>
                    </a:solidFill>
                  </a:tcPr>
                </a:tc>
                <a:tc>
                  <a:txBody>
                    <a:bodyPr/>
                    <a:lstStyle/>
                    <a:p>
                      <a:pPr algn="ctr"/>
                      <a:r>
                        <a:rPr lang="es-ES" sz="1100" b="1" dirty="0" smtClean="0"/>
                        <a:t>China</a:t>
                      </a:r>
                      <a:endParaRPr lang="es-ES" sz="1100" b="1"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2">
                        <a:lumMod val="40000"/>
                        <a:lumOff val="60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1" i="0" u="none" strike="noStrike" kern="1200" baseline="0" dirty="0" smtClean="0">
                          <a:solidFill>
                            <a:schemeClr val="dk1"/>
                          </a:solidFill>
                          <a:latin typeface="+mn-lt"/>
                          <a:ea typeface="+mn-ea"/>
                          <a:cs typeface="+mn-cs"/>
                        </a:rPr>
                        <a:t>379,5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2">
                        <a:lumMod val="40000"/>
                        <a:lumOff val="60000"/>
                      </a:schemeClr>
                    </a:solidFill>
                  </a:tcPr>
                </a:tc>
              </a:tr>
            </a:tbl>
          </a:graphicData>
        </a:graphic>
      </p:graphicFrame>
      <p:graphicFrame>
        <p:nvGraphicFramePr>
          <p:cNvPr id="12" name="Table 11"/>
          <p:cNvGraphicFramePr>
            <a:graphicFrameLocks noGrp="1"/>
          </p:cNvGraphicFramePr>
          <p:nvPr>
            <p:extLst/>
          </p:nvPr>
        </p:nvGraphicFramePr>
        <p:xfrm>
          <a:off x="5097464" y="2276872"/>
          <a:ext cx="4391595" cy="4032448"/>
        </p:xfrm>
        <a:graphic>
          <a:graphicData uri="http://schemas.openxmlformats.org/drawingml/2006/table">
            <a:tbl>
              <a:tblPr bandRow="1">
                <a:tableStyleId>{5C22544A-7EE6-4342-B048-85BDC9FD1C3A}</a:tableStyleId>
              </a:tblPr>
              <a:tblGrid>
                <a:gridCol w="1463865"/>
                <a:gridCol w="1463865"/>
                <a:gridCol w="1463865"/>
              </a:tblGrid>
              <a:tr h="288032">
                <a:tc>
                  <a:txBody>
                    <a:bodyPr/>
                    <a:lstStyle/>
                    <a:p>
                      <a:pPr algn="ctr" rtl="0"/>
                      <a:r>
                        <a:rPr lang="es-ES" sz="1100" b="1" dirty="0" smtClean="0">
                          <a:solidFill>
                            <a:schemeClr val="bg1"/>
                          </a:solidFill>
                        </a:rPr>
                        <a:t>Nº</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rtl="0"/>
                      <a:r>
                        <a:rPr lang="es-ES" sz="1100" b="1" dirty="0" smtClean="0">
                          <a:solidFill>
                            <a:schemeClr val="bg1"/>
                          </a:solidFill>
                        </a:rPr>
                        <a:t>Origen</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rtl="0"/>
                      <a:r>
                        <a:rPr lang="es-ES" sz="1100" b="1" dirty="0" smtClean="0">
                          <a:solidFill>
                            <a:schemeClr val="bg1"/>
                          </a:solidFill>
                        </a:rPr>
                        <a:t>2019</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1</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rtl="0"/>
                      <a:r>
                        <a:rPr lang="es-ES" sz="1100" dirty="0" smtClean="0"/>
                        <a:t>EEUU</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47.284,1</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a:r>
                        <a:rPr lang="es-ES" sz="1100" dirty="0" smtClean="0"/>
                        <a:t>Canadá</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5.556,5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3</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rtl="0"/>
                      <a:r>
                        <a:rPr lang="es-ES" sz="1100" dirty="0" smtClean="0"/>
                        <a:t>Francia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b="0" i="0" u="none" strike="noStrike" kern="1200" baseline="0" dirty="0" smtClean="0">
                          <a:solidFill>
                            <a:schemeClr val="dk1"/>
                          </a:solidFill>
                          <a:latin typeface="+mn-lt"/>
                          <a:ea typeface="+mn-ea"/>
                          <a:cs typeface="+mn-cs"/>
                        </a:rPr>
                        <a:t>2.615,3</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4</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a:r>
                        <a:rPr lang="es-ES" sz="1100" dirty="0" smtClean="0"/>
                        <a:t>Reino Unido</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2.269,2</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5</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rtl="0"/>
                      <a:r>
                        <a:rPr lang="es-ES" sz="1100" dirty="0" smtClean="0"/>
                        <a:t>España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2.026,7</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6</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a:r>
                        <a:rPr lang="es-ES" sz="1100" dirty="0" smtClean="0"/>
                        <a:t>Alemania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1.949,5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7</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rtl="0"/>
                      <a:r>
                        <a:rPr lang="es-ES" sz="1100" dirty="0" smtClean="0"/>
                        <a:t>Italia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1.279,3</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8</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a:r>
                        <a:rPr lang="es-ES" sz="1100" dirty="0" smtClean="0"/>
                        <a:t>Países</a:t>
                      </a:r>
                      <a:r>
                        <a:rPr lang="es-ES" sz="1100" baseline="0" dirty="0" smtClean="0"/>
                        <a:t> Bajos</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961,0</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9</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rtl="0"/>
                      <a:r>
                        <a:rPr lang="es-ES" sz="1100" dirty="0" smtClean="0"/>
                        <a:t>Suiza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531,3</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b="1" kern="1200" dirty="0">
                          <a:solidFill>
                            <a:schemeClr val="dk1"/>
                          </a:solidFill>
                          <a:latin typeface="+mn-lt"/>
                          <a:ea typeface="+mn-ea"/>
                          <a:cs typeface="+mn-cs"/>
                        </a:rPr>
                        <a:t>10</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2">
                        <a:lumMod val="40000"/>
                        <a:lumOff val="60000"/>
                      </a:schemeClr>
                    </a:solidFill>
                  </a:tcPr>
                </a:tc>
                <a:tc>
                  <a:txBody>
                    <a:bodyPr/>
                    <a:lstStyle/>
                    <a:p>
                      <a:pPr algn="ctr" rtl="0"/>
                      <a:r>
                        <a:rPr lang="es-ES" sz="1100" b="1" dirty="0" smtClean="0"/>
                        <a:t>China</a:t>
                      </a:r>
                      <a:endParaRPr lang="es-ES" sz="1100" b="1"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2">
                        <a:lumMod val="40000"/>
                        <a:lumOff val="60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1" i="0" u="none" strike="noStrike" kern="1200" baseline="0" dirty="0" smtClean="0">
                          <a:solidFill>
                            <a:schemeClr val="dk1"/>
                          </a:solidFill>
                          <a:latin typeface="+mn-lt"/>
                          <a:ea typeface="+mn-ea"/>
                          <a:cs typeface="+mn-cs"/>
                        </a:rPr>
                        <a:t>505,6</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accent2">
                        <a:lumMod val="40000"/>
                        <a:lumOff val="60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11</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rtl="0"/>
                      <a:r>
                        <a:rPr lang="es-ES" sz="1100" dirty="0" smtClean="0"/>
                        <a:t>Australia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469,6</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8032">
                <a:tc>
                  <a:txBody>
                    <a:bodyPr/>
                    <a:lstStyle/>
                    <a:p>
                      <a:pPr marL="0" algn="ctr" defTabSz="806555" rtl="0" eaLnBrk="1" fontAlgn="ctr" latinLnBrk="0" hangingPunct="1"/>
                      <a:r>
                        <a:rPr lang="es-ES" sz="1100" kern="1200" dirty="0">
                          <a:solidFill>
                            <a:schemeClr val="dk1"/>
                          </a:solidFill>
                          <a:latin typeface="+mn-lt"/>
                          <a:ea typeface="+mn-ea"/>
                          <a:cs typeface="+mn-cs"/>
                        </a:rPr>
                        <a:t>12</a:t>
                      </a: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rtl="0"/>
                      <a:r>
                        <a:rPr lang="es-ES" sz="1100" dirty="0" smtClean="0"/>
                        <a:t>Japón</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464,3</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288032">
                <a:tc>
                  <a:txBody>
                    <a:bodyPr/>
                    <a:lstStyle/>
                    <a:p>
                      <a:pPr marL="0" algn="ctr" defTabSz="806555" rtl="0" eaLnBrk="1" fontAlgn="ctr" latinLnBrk="0" hangingPunct="1"/>
                      <a:r>
                        <a:rPr lang="es-ES" sz="1100" kern="1200" dirty="0" smtClean="0">
                          <a:solidFill>
                            <a:schemeClr val="dk1"/>
                          </a:solidFill>
                          <a:latin typeface="+mn-lt"/>
                          <a:ea typeface="+mn-ea"/>
                          <a:cs typeface="+mn-cs"/>
                        </a:rPr>
                        <a:t>13</a:t>
                      </a:r>
                      <a:endParaRPr lang="es-ES" sz="1100"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rtl="0"/>
                      <a:r>
                        <a:rPr lang="es-ES" sz="1100" dirty="0" smtClean="0"/>
                        <a:t>Rusia</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449,0</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bl>
          </a:graphicData>
        </a:graphic>
      </p:graphicFrame>
      <p:sp>
        <p:nvSpPr>
          <p:cNvPr id="13" name="Rectangle 12"/>
          <p:cNvSpPr/>
          <p:nvPr/>
        </p:nvSpPr>
        <p:spPr>
          <a:xfrm>
            <a:off x="489606" y="1909085"/>
            <a:ext cx="4173814"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600" b="1" dirty="0" smtClean="0">
                <a:solidFill>
                  <a:srgbClr val="002060"/>
                </a:solidFill>
              </a:rPr>
              <a:t>2014</a:t>
            </a:r>
            <a:endParaRPr lang="es-ES" sz="1600" dirty="0">
              <a:solidFill>
                <a:srgbClr val="002060"/>
              </a:solidFill>
            </a:endParaRPr>
          </a:p>
        </p:txBody>
      </p:sp>
      <p:sp>
        <p:nvSpPr>
          <p:cNvPr id="14" name="Rectangle 13"/>
          <p:cNvSpPr/>
          <p:nvPr/>
        </p:nvSpPr>
        <p:spPr>
          <a:xfrm>
            <a:off x="5206354" y="1909085"/>
            <a:ext cx="4173814"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600" b="1" dirty="0" smtClean="0">
                <a:solidFill>
                  <a:srgbClr val="002060"/>
                </a:solidFill>
              </a:rPr>
              <a:t>2019</a:t>
            </a:r>
            <a:endParaRPr lang="es-ES" sz="1600" dirty="0">
              <a:solidFill>
                <a:srgbClr val="002060"/>
              </a:solidFill>
            </a:endParaRPr>
          </a:p>
        </p:txBody>
      </p:sp>
      <p:sp>
        <p:nvSpPr>
          <p:cNvPr id="4" name="Rectangle 3"/>
          <p:cNvSpPr/>
          <p:nvPr/>
        </p:nvSpPr>
        <p:spPr>
          <a:xfrm>
            <a:off x="344488" y="6021288"/>
            <a:ext cx="4464051" cy="262074"/>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Rectangle 15"/>
          <p:cNvSpPr/>
          <p:nvPr/>
        </p:nvSpPr>
        <p:spPr>
          <a:xfrm>
            <a:off x="5064736" y="5157192"/>
            <a:ext cx="4464051" cy="262074"/>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7" name="Freeform 16"/>
          <p:cNvSpPr/>
          <p:nvPr/>
        </p:nvSpPr>
        <p:spPr>
          <a:xfrm rot="19086797">
            <a:off x="4458485" y="5647773"/>
            <a:ext cx="666328" cy="124079"/>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cxnSp>
        <p:nvCxnSpPr>
          <p:cNvPr id="5" name="Straight Arrow Connector 4"/>
          <p:cNvCxnSpPr/>
          <p:nvPr/>
        </p:nvCxnSpPr>
        <p:spPr>
          <a:xfrm>
            <a:off x="4808539" y="2708920"/>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19" name="Straight Arrow Connector 18"/>
          <p:cNvCxnSpPr/>
          <p:nvPr/>
        </p:nvCxnSpPr>
        <p:spPr>
          <a:xfrm>
            <a:off x="4808984" y="2996952"/>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20" name="Straight Arrow Connector 19"/>
          <p:cNvCxnSpPr/>
          <p:nvPr/>
        </p:nvCxnSpPr>
        <p:spPr>
          <a:xfrm>
            <a:off x="4808984" y="3284984"/>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21" name="Straight Arrow Connector 20"/>
          <p:cNvCxnSpPr/>
          <p:nvPr/>
        </p:nvCxnSpPr>
        <p:spPr>
          <a:xfrm>
            <a:off x="4808984" y="3573016"/>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22" name="Straight Arrow Connector 21"/>
          <p:cNvCxnSpPr/>
          <p:nvPr/>
        </p:nvCxnSpPr>
        <p:spPr>
          <a:xfrm>
            <a:off x="4808984" y="3861048"/>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23" name="Straight Arrow Connector 22"/>
          <p:cNvCxnSpPr/>
          <p:nvPr/>
        </p:nvCxnSpPr>
        <p:spPr>
          <a:xfrm>
            <a:off x="4808984" y="4149080"/>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24" name="Straight Arrow Connector 23"/>
          <p:cNvCxnSpPr/>
          <p:nvPr/>
        </p:nvCxnSpPr>
        <p:spPr>
          <a:xfrm>
            <a:off x="4808984" y="4437112"/>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25" name="Straight Arrow Connector 24"/>
          <p:cNvCxnSpPr/>
          <p:nvPr/>
        </p:nvCxnSpPr>
        <p:spPr>
          <a:xfrm>
            <a:off x="4808984" y="4725144"/>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cxnSp>
        <p:nvCxnSpPr>
          <p:cNvPr id="26" name="Straight Arrow Connector 25"/>
          <p:cNvCxnSpPr/>
          <p:nvPr/>
        </p:nvCxnSpPr>
        <p:spPr>
          <a:xfrm>
            <a:off x="4808984" y="5013176"/>
            <a:ext cx="280170" cy="0"/>
          </a:xfrm>
          <a:prstGeom prst="straightConnector1">
            <a:avLst/>
          </a:pr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cxnSp>
      <p:sp>
        <p:nvSpPr>
          <p:cNvPr id="33" name="Freeform 32"/>
          <p:cNvSpPr/>
          <p:nvPr/>
        </p:nvSpPr>
        <p:spPr>
          <a:xfrm rot="21024190">
            <a:off x="4736799" y="5646143"/>
            <a:ext cx="698730" cy="191631"/>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19050">
            <a:solidFill>
              <a:schemeClr val="accent2"/>
            </a:solidFill>
            <a:prstDash val="sys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Tree>
    <p:extLst>
      <p:ext uri="{BB962C8B-B14F-4D97-AF65-F5344CB8AC3E}">
        <p14:creationId xmlns:p14="http://schemas.microsoft.com/office/powerpoint/2010/main" val="36917940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150</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Macro-Proyecto de Promoción y Mercadeo.</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2003-2007 </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EJES DEL</a:t>
            </a:r>
          </a:p>
          <a:p>
            <a:pPr algn="ctr">
              <a:defRPr/>
            </a:pPr>
            <a:r>
              <a:rPr lang="es-ES" altLang="ja-JP" sz="1400" b="1" dirty="0" smtClean="0">
                <a:solidFill>
                  <a:srgbClr val="313131"/>
                </a:solidFill>
                <a:ea typeface="ＭＳ Ｐゴシック" pitchFamily="50" charset="-128"/>
              </a:rPr>
              <a:t>MARKETING:</a:t>
            </a:r>
          </a:p>
          <a:p>
            <a:pPr algn="ctr">
              <a:defRPr/>
            </a:pPr>
            <a:r>
              <a:rPr lang="es-ES" altLang="ja-JP" sz="1400" b="1" dirty="0" err="1" smtClean="0">
                <a:solidFill>
                  <a:srgbClr val="313131"/>
                </a:solidFill>
                <a:ea typeface="ＭＳ Ｐゴシック" pitchFamily="50" charset="-128"/>
              </a:rPr>
              <a:t>Eficiacia</a:t>
            </a:r>
            <a:endParaRPr lang="es-ES" altLang="ja-JP" sz="1400" b="1" dirty="0" smtClean="0">
              <a:solidFill>
                <a:srgbClr val="313131"/>
              </a:solidFill>
              <a:ea typeface="ＭＳ Ｐゴシック" pitchFamily="50" charset="-128"/>
            </a:endParaRP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Transparencia </a:t>
            </a:r>
            <a:endParaRPr lang="es-ES" altLang="ja-JP" sz="1400" b="1" dirty="0">
              <a:solidFill>
                <a:srgbClr val="313131"/>
              </a:solidFill>
              <a:ea typeface="ＭＳ Ｐゴシック" pitchFamily="50" charset="-128"/>
            </a:endParaRPr>
          </a:p>
        </p:txBody>
      </p:sp>
      <p:sp>
        <p:nvSpPr>
          <p:cNvPr id="15" name="AutoShape 8"/>
          <p:cNvSpPr>
            <a:spLocks noChangeArrowheads="1"/>
          </p:cNvSpPr>
          <p:nvPr/>
        </p:nvSpPr>
        <p:spPr bwMode="gray">
          <a:xfrm flipH="1">
            <a:off x="370611" y="5461936"/>
            <a:ext cx="3718005" cy="990600"/>
          </a:xfrm>
          <a:prstGeom prst="homePlate">
            <a:avLst>
              <a:gd name="adj" fmla="val 21898"/>
            </a:avLst>
          </a:prstGeom>
          <a:solidFill>
            <a:srgbClr val="8C8C8C"/>
          </a:solidFill>
          <a:ln w="19050" algn="ctr">
            <a:solidFill>
              <a:schemeClr val="bg1"/>
            </a:solidFill>
            <a:miter lim="800000"/>
            <a:headEnd/>
            <a:tailEnd/>
          </a:ln>
        </p:spPr>
        <p:txBody>
          <a:bodyPr lIns="182880" tIns="91440" rIns="36000" bIns="36000"/>
          <a:lstStyle/>
          <a:p>
            <a:pPr>
              <a:spcBef>
                <a:spcPts val="600"/>
              </a:spcBef>
            </a:pPr>
            <a:r>
              <a:rPr lang="es-ES" sz="1100" b="1" dirty="0" smtClean="0">
                <a:solidFill>
                  <a:srgbClr val="FFFFFF"/>
                </a:solidFill>
              </a:rPr>
              <a:t>MARKETING A TURISTAS</a:t>
            </a:r>
            <a:endParaRPr lang="es-ES" sz="1100" b="1" dirty="0">
              <a:solidFill>
                <a:srgbClr val="FFFFFF"/>
              </a:solidFill>
            </a:endParaRPr>
          </a:p>
        </p:txBody>
      </p:sp>
      <p:sp>
        <p:nvSpPr>
          <p:cNvPr id="16" name="Text Placeholder 5"/>
          <p:cNvSpPr txBox="1">
            <a:spLocks/>
          </p:cNvSpPr>
          <p:nvPr>
            <p:custDataLst>
              <p:tags r:id="rId2"/>
            </p:custDataLst>
          </p:nvPr>
        </p:nvSpPr>
        <p:spPr>
          <a:xfrm flipH="1">
            <a:off x="370611" y="2188511"/>
            <a:ext cx="3708766" cy="990000"/>
          </a:xfrm>
          <a:prstGeom prst="homePlate">
            <a:avLst>
              <a:gd name="adj" fmla="val 22028"/>
            </a:avLst>
          </a:prstGeom>
          <a:solidFill>
            <a:srgbClr val="8C8C8C"/>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SOPORTE</a:t>
            </a:r>
            <a:endParaRPr lang="es-ES" sz="1100" dirty="0">
              <a:solidFill>
                <a:srgbClr val="FFFFFF"/>
              </a:solidFill>
            </a:endParaRPr>
          </a:p>
        </p:txBody>
      </p:sp>
      <p:sp>
        <p:nvSpPr>
          <p:cNvPr id="17" name="Text Placeholder 5"/>
          <p:cNvSpPr txBox="1">
            <a:spLocks/>
          </p:cNvSpPr>
          <p:nvPr>
            <p:custDataLst>
              <p:tags r:id="rId3"/>
            </p:custDataLst>
          </p:nvPr>
        </p:nvSpPr>
        <p:spPr>
          <a:xfrm flipH="1">
            <a:off x="370611" y="3279653"/>
            <a:ext cx="3718291" cy="990000"/>
          </a:xfrm>
          <a:prstGeom prst="homePlate">
            <a:avLst>
              <a:gd name="adj" fmla="val 22028"/>
            </a:avLst>
          </a:prstGeom>
          <a:solidFill>
            <a:srgbClr val="8C8C8C"/>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MARKETING DEL TRADE</a:t>
            </a:r>
            <a:endParaRPr lang="es-ES" sz="1100" b="1" dirty="0">
              <a:solidFill>
                <a:srgbClr val="FFFFFF"/>
              </a:solidFill>
            </a:endParaRPr>
          </a:p>
        </p:txBody>
      </p:sp>
      <p:sp>
        <p:nvSpPr>
          <p:cNvPr id="22" name="Text Placeholder 5"/>
          <p:cNvSpPr txBox="1">
            <a:spLocks/>
          </p:cNvSpPr>
          <p:nvPr>
            <p:custDataLst>
              <p:tags r:id="rId4"/>
            </p:custDataLst>
          </p:nvPr>
        </p:nvSpPr>
        <p:spPr>
          <a:xfrm flipH="1">
            <a:off x="370611" y="4370795"/>
            <a:ext cx="3718291" cy="990000"/>
          </a:xfrm>
          <a:prstGeom prst="homePlate">
            <a:avLst>
              <a:gd name="adj" fmla="val 22028"/>
            </a:avLst>
          </a:prstGeom>
          <a:solidFill>
            <a:srgbClr val="8C8C8C"/>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MARKETING CON PRENSA</a:t>
            </a:r>
            <a:endParaRPr lang="es-ES" sz="1100" b="1" dirty="0">
              <a:solidFill>
                <a:srgbClr val="FFFFFF"/>
              </a:solidFill>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rgbClr val="00A1DE"/>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COMUNICACIÓN INTERNA</a:t>
            </a:r>
          </a:p>
          <a:p>
            <a:pPr marL="171450" lvl="1" indent="-171450">
              <a:spcBef>
                <a:spcPts val="600"/>
              </a:spcBef>
              <a:buFont typeface="Arial" panose="020B0604020202020204" pitchFamily="34" charset="0"/>
              <a:buChar char="•"/>
            </a:pPr>
            <a:r>
              <a:rPr lang="es-ES" sz="1100" dirty="0" smtClean="0">
                <a:solidFill>
                  <a:srgbClr val="FFFFFF"/>
                </a:solidFill>
              </a:rPr>
              <a:t>“HACER, INFORMAR Y SEDUCIR”</a:t>
            </a:r>
            <a:endParaRPr lang="es-ES" sz="1100" dirty="0">
              <a:solidFill>
                <a:srgbClr val="FFFFFF"/>
              </a:solidFill>
            </a:endParaRPr>
          </a:p>
        </p:txBody>
      </p:sp>
      <p:sp>
        <p:nvSpPr>
          <p:cNvPr id="24" name="Text Placeholder 5"/>
          <p:cNvSpPr txBox="1">
            <a:spLocks/>
          </p:cNvSpPr>
          <p:nvPr>
            <p:custDataLst>
              <p:tags r:id="rId5"/>
            </p:custDataLst>
          </p:nvPr>
        </p:nvSpPr>
        <p:spPr>
          <a:xfrm>
            <a:off x="5673080" y="2188511"/>
            <a:ext cx="3744416" cy="990000"/>
          </a:xfrm>
          <a:prstGeom prst="homePlate">
            <a:avLst>
              <a:gd name="adj" fmla="val 22028"/>
            </a:avLst>
          </a:prstGeom>
          <a:solidFill>
            <a:srgbClr val="00A1DE"/>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POSICIONAMIENTO</a:t>
            </a:r>
          </a:p>
          <a:p>
            <a:pPr marL="168275" lvl="1" indent="-168275">
              <a:spcBef>
                <a:spcPts val="600"/>
              </a:spcBef>
            </a:pPr>
            <a:r>
              <a:rPr lang="es-ES" sz="1100" dirty="0" smtClean="0">
                <a:solidFill>
                  <a:srgbClr val="FFFFFF"/>
                </a:solidFill>
              </a:rPr>
              <a:t>“EL NUEVO DECÁLOGO DE QUITO”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6"/>
            </p:custDataLst>
          </p:nvPr>
        </p:nvSpPr>
        <p:spPr>
          <a:xfrm>
            <a:off x="5673080" y="3279653"/>
            <a:ext cx="3744416" cy="990000"/>
          </a:xfrm>
          <a:prstGeom prst="homePlate">
            <a:avLst>
              <a:gd name="adj" fmla="val 22028"/>
            </a:avLst>
          </a:prstGeom>
          <a:solidFill>
            <a:srgbClr val="00A1DE"/>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ESTRATEGIA DE PRODUCTOS Y MERCADOS</a:t>
            </a:r>
          </a:p>
          <a:p>
            <a:pPr marL="168275" lvl="1" indent="-168275">
              <a:spcBef>
                <a:spcPts val="600"/>
              </a:spcBef>
            </a:pPr>
            <a:r>
              <a:rPr lang="es-ES" sz="1100" dirty="0" smtClean="0">
                <a:solidFill>
                  <a:srgbClr val="FFFFFF"/>
                </a:solidFill>
              </a:rPr>
              <a:t>“ESCALA DE PRIORIDADES”</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7"/>
            </p:custDataLst>
          </p:nvPr>
        </p:nvSpPr>
        <p:spPr>
          <a:xfrm>
            <a:off x="5673080" y="4370795"/>
            <a:ext cx="3672408" cy="990000"/>
          </a:xfrm>
          <a:prstGeom prst="homePlate">
            <a:avLst>
              <a:gd name="adj" fmla="val 22028"/>
            </a:avLst>
          </a:prstGeom>
          <a:solidFill>
            <a:srgbClr val="00A1DE"/>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PROMOCIÓN</a:t>
            </a:r>
          </a:p>
          <a:p>
            <a:pPr marL="168275" lvl="1" indent="-168275">
              <a:spcBef>
                <a:spcPts val="600"/>
              </a:spcBef>
            </a:pPr>
            <a:r>
              <a:rPr lang="es-ES" sz="1100" dirty="0" smtClean="0">
                <a:solidFill>
                  <a:srgbClr val="FFFFFF"/>
                </a:solidFill>
              </a:rPr>
              <a:t>“ACCION Y COLABORACIÓN”</a:t>
            </a:r>
          </a:p>
          <a:p>
            <a:pPr marL="168275" lvl="2" indent="0">
              <a:spcBef>
                <a:spcPts val="600"/>
              </a:spcBef>
              <a:buFont typeface="Arial" charset="0"/>
              <a:buNone/>
            </a:pPr>
            <a:endParaRPr lang="es-ES" sz="1100" dirty="0">
              <a:solidFill>
                <a:srgbClr val="FFFFFF"/>
              </a:solidFill>
            </a:endParaRPr>
          </a:p>
        </p:txBody>
      </p:sp>
      <p:cxnSp>
        <p:nvCxnSpPr>
          <p:cNvPr id="19" name="Straight Arrow Connector 18"/>
          <p:cNvCxnSpPr/>
          <p:nvPr/>
        </p:nvCxnSpPr>
        <p:spPr>
          <a:xfrm>
            <a:off x="3800872" y="2708920"/>
            <a:ext cx="1728192" cy="194421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3800872" y="4869160"/>
            <a:ext cx="172819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a:off x="3800872" y="3789040"/>
            <a:ext cx="1728192" cy="93610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V="1">
            <a:off x="3800872" y="4941168"/>
            <a:ext cx="1728192" cy="100811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765383"/>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151</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Se introduce el concepto de la industria de Eventos y Congresos, para la cual Quito debiera tener una vocación bien definida.</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EJES DEL</a:t>
            </a:r>
          </a:p>
          <a:p>
            <a:pPr algn="ctr">
              <a:defRPr/>
            </a:pPr>
            <a:r>
              <a:rPr lang="es-ES" altLang="ja-JP" sz="1400" b="1" dirty="0" smtClean="0">
                <a:solidFill>
                  <a:srgbClr val="313131"/>
                </a:solidFill>
                <a:ea typeface="ＭＳ Ｐゴシック" pitchFamily="50" charset="-128"/>
              </a:rPr>
              <a:t>MARKETING:</a:t>
            </a:r>
          </a:p>
          <a:p>
            <a:pPr algn="ctr">
              <a:defRPr/>
            </a:pPr>
            <a:r>
              <a:rPr lang="es-ES" altLang="ja-JP" sz="1400" b="1" dirty="0" err="1" smtClean="0">
                <a:solidFill>
                  <a:srgbClr val="313131"/>
                </a:solidFill>
                <a:ea typeface="ＭＳ Ｐゴシック" pitchFamily="50" charset="-128"/>
              </a:rPr>
              <a:t>Eficiacia</a:t>
            </a:r>
            <a:endParaRPr lang="es-ES" altLang="ja-JP" sz="1400" b="1" dirty="0" smtClean="0">
              <a:solidFill>
                <a:srgbClr val="313131"/>
              </a:solidFill>
              <a:ea typeface="ＭＳ Ｐゴシック" pitchFamily="50" charset="-128"/>
            </a:endParaRP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Transparencia </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bg1">
              <a:lumMod val="50000"/>
            </a:schemeClr>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COMUNICACIÓN INTERNA</a:t>
            </a:r>
          </a:p>
          <a:p>
            <a:pPr marL="171450" lvl="1" indent="-171450">
              <a:spcBef>
                <a:spcPts val="600"/>
              </a:spcBef>
              <a:buFont typeface="Arial" panose="020B0604020202020204" pitchFamily="34" charset="0"/>
              <a:buChar char="•"/>
            </a:pPr>
            <a:r>
              <a:rPr lang="es-ES" sz="1100" dirty="0" smtClean="0">
                <a:solidFill>
                  <a:srgbClr val="FFFFFF"/>
                </a:solidFill>
              </a:rPr>
              <a:t>“HACER, INFORMAR Y SEDUCIR”</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rgbClr val="00A1DE"/>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POSICIONAMIENTO</a:t>
            </a:r>
          </a:p>
          <a:p>
            <a:pPr marL="168275" lvl="1" indent="-168275">
              <a:spcBef>
                <a:spcPts val="600"/>
              </a:spcBef>
            </a:pPr>
            <a:r>
              <a:rPr lang="es-ES" sz="1100" dirty="0" smtClean="0">
                <a:solidFill>
                  <a:srgbClr val="FFFFFF"/>
                </a:solidFill>
              </a:rPr>
              <a:t>“EL NUEVO DECÁLOGO DE QUITO”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ESTRATEGIA DE PRODUCTOS Y MERCADOS</a:t>
            </a:r>
          </a:p>
          <a:p>
            <a:pPr marL="168275" lvl="1" indent="-168275">
              <a:spcBef>
                <a:spcPts val="600"/>
              </a:spcBef>
            </a:pPr>
            <a:r>
              <a:rPr lang="es-ES" sz="1100" dirty="0" smtClean="0">
                <a:solidFill>
                  <a:srgbClr val="FFFFFF"/>
                </a:solidFill>
              </a:rPr>
              <a:t>“ESCALA DE PRIORIDADES”</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PROMOCIÓN</a:t>
            </a:r>
          </a:p>
          <a:p>
            <a:pPr marL="168275" lvl="1" indent="-168275">
              <a:spcBef>
                <a:spcPts val="600"/>
              </a:spcBef>
            </a:pPr>
            <a:r>
              <a:rPr lang="es-ES" sz="1100" dirty="0" smtClean="0">
                <a:solidFill>
                  <a:srgbClr val="FFFFFF"/>
                </a:solidFill>
              </a:rPr>
              <a:t>“ACCION Y COLABORACIÓN”</a:t>
            </a:r>
          </a:p>
          <a:p>
            <a:pPr marL="168275" lvl="2" indent="0">
              <a:spcBef>
                <a:spcPts val="600"/>
              </a:spcBef>
              <a:buFont typeface="Arial" charset="0"/>
              <a:buNone/>
            </a:pPr>
            <a:endParaRPr lang="es-ES" sz="1100" dirty="0">
              <a:solidFill>
                <a:srgbClr val="FFFFFF"/>
              </a:solidFill>
            </a:endParaRPr>
          </a:p>
        </p:txBody>
      </p:sp>
      <p:sp>
        <p:nvSpPr>
          <p:cNvPr id="28"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“El nuevo decálogo de Quito”</a:t>
            </a:r>
            <a:endParaRPr lang="es-ES" sz="1200" dirty="0">
              <a:solidFill>
                <a:srgbClr val="FFFFFF"/>
              </a:solidFill>
              <a:cs typeface="Arial" charset="0"/>
            </a:endParaRPr>
          </a:p>
        </p:txBody>
      </p:sp>
      <p:sp>
        <p:nvSpPr>
          <p:cNvPr id="29" name="Title 1"/>
          <p:cNvSpPr txBox="1">
            <a:spLocks/>
          </p:cNvSpPr>
          <p:nvPr/>
        </p:nvSpPr>
        <p:spPr bwMode="auto">
          <a:xfrm>
            <a:off x="420345" y="25647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Quito, destino líder del turismo de Ecuador</a:t>
            </a:r>
            <a:endParaRPr lang="es-ES" sz="1200" dirty="0">
              <a:solidFill>
                <a:srgbClr val="FFFFFF"/>
              </a:solidFill>
              <a:cs typeface="Arial" charset="0"/>
            </a:endParaRPr>
          </a:p>
        </p:txBody>
      </p:sp>
      <p:sp>
        <p:nvSpPr>
          <p:cNvPr id="30" name="Title 1"/>
          <p:cNvSpPr txBox="1">
            <a:spLocks/>
          </p:cNvSpPr>
          <p:nvPr/>
        </p:nvSpPr>
        <p:spPr bwMode="auto">
          <a:xfrm>
            <a:off x="416496" y="2900880"/>
            <a:ext cx="3590630" cy="465533"/>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El reconocimiento del Patrimonio de la Humanidad</a:t>
            </a:r>
            <a:endParaRPr lang="es-ES" sz="1200" dirty="0">
              <a:solidFill>
                <a:srgbClr val="FFFFFF"/>
              </a:solidFill>
              <a:cs typeface="Arial" charset="0"/>
            </a:endParaRPr>
          </a:p>
        </p:txBody>
      </p:sp>
      <p:sp>
        <p:nvSpPr>
          <p:cNvPr id="31" name="Title 1"/>
          <p:cNvSpPr txBox="1">
            <a:spLocks/>
          </p:cNvSpPr>
          <p:nvPr/>
        </p:nvSpPr>
        <p:spPr bwMode="auto">
          <a:xfrm>
            <a:off x="416496" y="3424054"/>
            <a:ext cx="3590630" cy="41293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Una de las ciudades más bellas de Latinoamérica</a:t>
            </a:r>
            <a:endParaRPr lang="es-ES" sz="1200" dirty="0">
              <a:solidFill>
                <a:srgbClr val="FFFFFF"/>
              </a:solidFill>
              <a:cs typeface="Arial" charset="0"/>
            </a:endParaRPr>
          </a:p>
        </p:txBody>
      </p:sp>
      <p:sp>
        <p:nvSpPr>
          <p:cNvPr id="32" name="Title 1"/>
          <p:cNvSpPr txBox="1">
            <a:spLocks/>
          </p:cNvSpPr>
          <p:nvPr/>
        </p:nvSpPr>
        <p:spPr bwMode="auto">
          <a:xfrm>
            <a:off x="416496" y="390377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Quito es mucho más</a:t>
            </a:r>
            <a:endParaRPr lang="es-ES" sz="1200" dirty="0">
              <a:solidFill>
                <a:srgbClr val="FFFFFF"/>
              </a:solidFill>
              <a:cs typeface="Arial" charset="0"/>
            </a:endParaRPr>
          </a:p>
        </p:txBody>
      </p:sp>
      <p:sp>
        <p:nvSpPr>
          <p:cNvPr id="33" name="Title 1"/>
          <p:cNvSpPr txBox="1">
            <a:spLocks/>
          </p:cNvSpPr>
          <p:nvPr/>
        </p:nvSpPr>
        <p:spPr bwMode="auto">
          <a:xfrm>
            <a:off x="416496" y="423993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Liderazgo en Congresos</a:t>
            </a:r>
            <a:endParaRPr lang="es-ES" sz="1200" dirty="0">
              <a:solidFill>
                <a:srgbClr val="FF0000"/>
              </a:solidFill>
              <a:cs typeface="Arial" charset="0"/>
            </a:endParaRPr>
          </a:p>
        </p:txBody>
      </p:sp>
    </p:spTree>
    <p:extLst>
      <p:ext uri="{BB962C8B-B14F-4D97-AF65-F5344CB8AC3E}">
        <p14:creationId xmlns:p14="http://schemas.microsoft.com/office/powerpoint/2010/main" val="959255248"/>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152</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Se mantiene la Mitad del Mundo, como un proyecto vigente que necesita un desarrollo muy importante, al igual que el Palacio de Convenciones, infraestructura necesaria para posicionar a Quito dentro de la industria de Eventos y Convenciones.</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EJES DEL</a:t>
            </a:r>
          </a:p>
          <a:p>
            <a:pPr algn="ctr">
              <a:defRPr/>
            </a:pPr>
            <a:r>
              <a:rPr lang="es-ES" altLang="ja-JP" sz="1400" b="1" dirty="0" smtClean="0">
                <a:solidFill>
                  <a:srgbClr val="313131"/>
                </a:solidFill>
                <a:ea typeface="ＭＳ Ｐゴシック" pitchFamily="50" charset="-128"/>
              </a:rPr>
              <a:t>MARKETING:</a:t>
            </a:r>
          </a:p>
          <a:p>
            <a:pPr algn="ctr">
              <a:defRPr/>
            </a:pPr>
            <a:r>
              <a:rPr lang="es-ES" altLang="ja-JP" sz="1400" b="1" dirty="0" err="1" smtClean="0">
                <a:solidFill>
                  <a:srgbClr val="313131"/>
                </a:solidFill>
                <a:ea typeface="ＭＳ Ｐゴシック" pitchFamily="50" charset="-128"/>
              </a:rPr>
              <a:t>Eficiacia</a:t>
            </a:r>
            <a:endParaRPr lang="es-ES" altLang="ja-JP" sz="1400" b="1" dirty="0" smtClean="0">
              <a:solidFill>
                <a:srgbClr val="313131"/>
              </a:solidFill>
              <a:ea typeface="ＭＳ Ｐゴシック" pitchFamily="50" charset="-128"/>
            </a:endParaRP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Transparencia </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bg1">
              <a:lumMod val="50000"/>
            </a:schemeClr>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COMUNICACIÓN INTERNA</a:t>
            </a:r>
          </a:p>
          <a:p>
            <a:pPr marL="171450" lvl="1" indent="-171450">
              <a:spcBef>
                <a:spcPts val="600"/>
              </a:spcBef>
              <a:buFont typeface="Arial" panose="020B0604020202020204" pitchFamily="34" charset="0"/>
              <a:buChar char="•"/>
            </a:pPr>
            <a:r>
              <a:rPr lang="es-ES" sz="1100" dirty="0" smtClean="0">
                <a:solidFill>
                  <a:srgbClr val="FFFFFF"/>
                </a:solidFill>
              </a:rPr>
              <a:t>“HACER, INFORMAR Y SEDUCIR”</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POSICIONAMIENTO</a:t>
            </a:r>
          </a:p>
          <a:p>
            <a:pPr marL="168275" lvl="1" indent="-168275">
              <a:spcBef>
                <a:spcPts val="600"/>
              </a:spcBef>
            </a:pPr>
            <a:r>
              <a:rPr lang="es-ES" sz="1100" dirty="0" smtClean="0">
                <a:solidFill>
                  <a:srgbClr val="FFFFFF"/>
                </a:solidFill>
              </a:rPr>
              <a:t>“EL NUEVO DECÁLOGO DE QUITO”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accent3"/>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ESTRATEGIA DE PRODUCTOS Y MERCADOS</a:t>
            </a:r>
          </a:p>
          <a:p>
            <a:pPr marL="168275" lvl="1" indent="-168275">
              <a:spcBef>
                <a:spcPts val="600"/>
              </a:spcBef>
            </a:pPr>
            <a:r>
              <a:rPr lang="es-ES" sz="1100" dirty="0" smtClean="0">
                <a:solidFill>
                  <a:srgbClr val="FFFFFF"/>
                </a:solidFill>
              </a:rPr>
              <a:t>“ESCALA DE PRIORIDADES”</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PROMOCIÓN</a:t>
            </a:r>
          </a:p>
          <a:p>
            <a:pPr marL="168275" lvl="1" indent="-168275">
              <a:spcBef>
                <a:spcPts val="600"/>
              </a:spcBef>
            </a:pPr>
            <a:r>
              <a:rPr lang="es-ES" sz="1100" dirty="0" smtClean="0">
                <a:solidFill>
                  <a:srgbClr val="FFFFFF"/>
                </a:solidFill>
              </a:rPr>
              <a:t>“ACCION Y COLABORACIÓN”</a:t>
            </a:r>
          </a:p>
          <a:p>
            <a:pPr marL="168275" lvl="2" indent="0">
              <a:spcBef>
                <a:spcPts val="600"/>
              </a:spcBef>
              <a:buFont typeface="Arial" charset="0"/>
              <a:buNone/>
            </a:pPr>
            <a:endParaRPr lang="es-ES" sz="1100" dirty="0">
              <a:solidFill>
                <a:srgbClr val="FFFFFF"/>
              </a:solidFill>
            </a:endParaRPr>
          </a:p>
        </p:txBody>
      </p:sp>
      <p:sp>
        <p:nvSpPr>
          <p:cNvPr id="28"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“Escala de Prioridades”:  productos 2003</a:t>
            </a:r>
            <a:endParaRPr lang="es-ES" sz="1200" dirty="0">
              <a:solidFill>
                <a:srgbClr val="FFFFFF"/>
              </a:solidFill>
              <a:cs typeface="Arial" charset="0"/>
            </a:endParaRPr>
          </a:p>
        </p:txBody>
      </p:sp>
      <p:sp>
        <p:nvSpPr>
          <p:cNvPr id="29" name="Title 1"/>
          <p:cNvSpPr txBox="1">
            <a:spLocks/>
          </p:cNvSpPr>
          <p:nvPr/>
        </p:nvSpPr>
        <p:spPr bwMode="auto">
          <a:xfrm>
            <a:off x="420345" y="522920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Conoce Quito (Ciudad y Parroquias)</a:t>
            </a:r>
            <a:endParaRPr lang="es-ES" sz="1200" dirty="0">
              <a:solidFill>
                <a:srgbClr val="FFFFFF"/>
              </a:solidFill>
              <a:cs typeface="Arial" charset="0"/>
            </a:endParaRPr>
          </a:p>
        </p:txBody>
      </p:sp>
      <p:sp>
        <p:nvSpPr>
          <p:cNvPr id="19" name="Title 1"/>
          <p:cNvSpPr txBox="1">
            <a:spLocks/>
          </p:cNvSpPr>
          <p:nvPr/>
        </p:nvSpPr>
        <p:spPr bwMode="auto">
          <a:xfrm>
            <a:off x="416496" y="554148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Quito, tu capital</a:t>
            </a:r>
            <a:endParaRPr lang="es-ES" sz="1200" dirty="0">
              <a:solidFill>
                <a:srgbClr val="FFFFFF"/>
              </a:solidFill>
              <a:cs typeface="Arial" charset="0"/>
            </a:endParaRPr>
          </a:p>
        </p:txBody>
      </p:sp>
      <p:sp>
        <p:nvSpPr>
          <p:cNvPr id="20" name="Title 1"/>
          <p:cNvSpPr txBox="1">
            <a:spLocks/>
          </p:cNvSpPr>
          <p:nvPr/>
        </p:nvSpPr>
        <p:spPr bwMode="auto">
          <a:xfrm>
            <a:off x="416496" y="586020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Feriados y fines de semana en Quito</a:t>
            </a:r>
            <a:endParaRPr lang="es-ES" sz="1200" dirty="0">
              <a:solidFill>
                <a:srgbClr val="FFFFFF"/>
              </a:solidFill>
              <a:cs typeface="Arial" charset="0"/>
            </a:endParaRPr>
          </a:p>
        </p:txBody>
      </p:sp>
      <p:sp>
        <p:nvSpPr>
          <p:cNvPr id="21" name="Title 1"/>
          <p:cNvSpPr txBox="1">
            <a:spLocks/>
          </p:cNvSpPr>
          <p:nvPr/>
        </p:nvSpPr>
        <p:spPr bwMode="auto">
          <a:xfrm>
            <a:off x="416496" y="6160266"/>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Más Quito, mejor Ecuador</a:t>
            </a:r>
            <a:endParaRPr lang="es-ES" sz="1200" dirty="0">
              <a:solidFill>
                <a:srgbClr val="FFFFFF"/>
              </a:solidFill>
              <a:cs typeface="Arial" charset="0"/>
            </a:endParaRPr>
          </a:p>
        </p:txBody>
      </p:sp>
      <p:sp>
        <p:nvSpPr>
          <p:cNvPr id="22" name="Title 1"/>
          <p:cNvSpPr txBox="1">
            <a:spLocks/>
          </p:cNvSpPr>
          <p:nvPr/>
        </p:nvSpPr>
        <p:spPr bwMode="auto">
          <a:xfrm>
            <a:off x="416496" y="4929320"/>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+ 4 productos adicionales</a:t>
            </a:r>
            <a:endParaRPr lang="es-ES" sz="1200" dirty="0">
              <a:solidFill>
                <a:srgbClr val="FFFFFF"/>
              </a:solidFill>
              <a:cs typeface="Arial" charset="0"/>
            </a:endParaRPr>
          </a:p>
        </p:txBody>
      </p:sp>
      <p:sp>
        <p:nvSpPr>
          <p:cNvPr id="27" name="Title 1"/>
          <p:cNvSpPr txBox="1">
            <a:spLocks/>
          </p:cNvSpPr>
          <p:nvPr/>
        </p:nvSpPr>
        <p:spPr bwMode="auto">
          <a:xfrm>
            <a:off x="426266" y="252880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Mitad del Mundo</a:t>
            </a:r>
            <a:endParaRPr lang="es-ES" sz="1200" dirty="0">
              <a:solidFill>
                <a:srgbClr val="FF0000"/>
              </a:solidFill>
              <a:cs typeface="Arial" charset="0"/>
            </a:endParaRPr>
          </a:p>
        </p:txBody>
      </p:sp>
      <p:sp>
        <p:nvSpPr>
          <p:cNvPr id="34" name="Title 1"/>
          <p:cNvSpPr txBox="1">
            <a:spLocks/>
          </p:cNvSpPr>
          <p:nvPr/>
        </p:nvSpPr>
        <p:spPr bwMode="auto">
          <a:xfrm>
            <a:off x="422417" y="28531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Palacio de Convenciones</a:t>
            </a:r>
            <a:endParaRPr lang="es-ES" sz="1200" dirty="0">
              <a:solidFill>
                <a:srgbClr val="FF0000"/>
              </a:solidFill>
              <a:cs typeface="Arial" charset="0"/>
            </a:endParaRPr>
          </a:p>
        </p:txBody>
      </p:sp>
      <p:sp>
        <p:nvSpPr>
          <p:cNvPr id="35" name="Title 1"/>
          <p:cNvSpPr txBox="1">
            <a:spLocks/>
          </p:cNvSpPr>
          <p:nvPr/>
        </p:nvSpPr>
        <p:spPr bwMode="auto">
          <a:xfrm>
            <a:off x="422417" y="317184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Quito Milenario</a:t>
            </a:r>
            <a:endParaRPr lang="es-ES" sz="1200" dirty="0">
              <a:solidFill>
                <a:srgbClr val="FFFFFF"/>
              </a:solidFill>
              <a:cs typeface="Arial" charset="0"/>
            </a:endParaRPr>
          </a:p>
        </p:txBody>
      </p:sp>
      <p:sp>
        <p:nvSpPr>
          <p:cNvPr id="36" name="Title 1"/>
          <p:cNvSpPr txBox="1">
            <a:spLocks/>
          </p:cNvSpPr>
          <p:nvPr/>
        </p:nvSpPr>
        <p:spPr bwMode="auto">
          <a:xfrm>
            <a:off x="422417" y="348393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Sabores y Rosas de Quito</a:t>
            </a:r>
            <a:endParaRPr lang="es-ES" sz="1200" dirty="0">
              <a:solidFill>
                <a:srgbClr val="FFFFFF"/>
              </a:solidFill>
              <a:cs typeface="Arial" charset="0"/>
            </a:endParaRPr>
          </a:p>
        </p:txBody>
      </p:sp>
      <p:sp>
        <p:nvSpPr>
          <p:cNvPr id="38" name="Title 1"/>
          <p:cNvSpPr txBox="1">
            <a:spLocks/>
          </p:cNvSpPr>
          <p:nvPr/>
        </p:nvSpPr>
        <p:spPr bwMode="auto">
          <a:xfrm>
            <a:off x="416496" y="380088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Arte de Quito y artesanía Milenaria</a:t>
            </a:r>
            <a:endParaRPr lang="es-ES" sz="1200" dirty="0">
              <a:solidFill>
                <a:srgbClr val="FFFFFF"/>
              </a:solidFill>
              <a:cs typeface="Arial" charset="0"/>
            </a:endParaRPr>
          </a:p>
        </p:txBody>
      </p:sp>
      <p:sp>
        <p:nvSpPr>
          <p:cNvPr id="39" name="Title 1"/>
          <p:cNvSpPr txBox="1">
            <a:spLocks/>
          </p:cNvSpPr>
          <p:nvPr/>
        </p:nvSpPr>
        <p:spPr bwMode="auto">
          <a:xfrm>
            <a:off x="416496" y="4119794"/>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Aguas Andinas y Mira el Cielo</a:t>
            </a:r>
            <a:endParaRPr lang="es-ES" sz="1200" dirty="0">
              <a:solidFill>
                <a:srgbClr val="FFFFFF"/>
              </a:solidFill>
              <a:cs typeface="Arial" charset="0"/>
            </a:endParaRPr>
          </a:p>
        </p:txBody>
      </p:sp>
      <p:sp>
        <p:nvSpPr>
          <p:cNvPr id="40" name="Title 1"/>
          <p:cNvSpPr txBox="1">
            <a:spLocks/>
          </p:cNvSpPr>
          <p:nvPr/>
        </p:nvSpPr>
        <p:spPr bwMode="auto">
          <a:xfrm>
            <a:off x="416496" y="443692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Tarjeta Q</a:t>
            </a:r>
            <a:endParaRPr lang="es-ES" sz="1200" dirty="0">
              <a:solidFill>
                <a:srgbClr val="FFFFFF"/>
              </a:solidFill>
              <a:cs typeface="Arial" charset="0"/>
            </a:endParaRPr>
          </a:p>
        </p:txBody>
      </p:sp>
    </p:spTree>
    <p:extLst>
      <p:ext uri="{BB962C8B-B14F-4D97-AF65-F5344CB8AC3E}">
        <p14:creationId xmlns:p14="http://schemas.microsoft.com/office/powerpoint/2010/main" val="3660536640"/>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153</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Es importante resaltar la importancia que se le otorga en el Plan Estratégico de 2008 a la industria de Eventos y Convenciones, en este sentido se define dentro de Quito Turismo la responsabilidad de gestionar el Buró de Convenciones. Por otro lado, se destaca la importancia de relacionar más la gestión del turismo con las líneas aéreas y la necesidad de contar con una página WEB integral (*)</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EJES DEL</a:t>
            </a:r>
          </a:p>
          <a:p>
            <a:pPr algn="ctr">
              <a:defRPr/>
            </a:pPr>
            <a:r>
              <a:rPr lang="es-ES" altLang="ja-JP" sz="1400" b="1" dirty="0" smtClean="0">
                <a:solidFill>
                  <a:srgbClr val="313131"/>
                </a:solidFill>
                <a:ea typeface="ＭＳ Ｐゴシック" pitchFamily="50" charset="-128"/>
              </a:rPr>
              <a:t>MARKETING:</a:t>
            </a:r>
          </a:p>
          <a:p>
            <a:pPr algn="ctr">
              <a:defRPr/>
            </a:pPr>
            <a:r>
              <a:rPr lang="es-ES" altLang="ja-JP" sz="1400" b="1" dirty="0" err="1" smtClean="0">
                <a:solidFill>
                  <a:srgbClr val="313131"/>
                </a:solidFill>
                <a:ea typeface="ＭＳ Ｐゴシック" pitchFamily="50" charset="-128"/>
              </a:rPr>
              <a:t>Eficiacia</a:t>
            </a:r>
            <a:endParaRPr lang="es-ES" altLang="ja-JP" sz="1400" b="1" dirty="0" smtClean="0">
              <a:solidFill>
                <a:srgbClr val="313131"/>
              </a:solidFill>
              <a:ea typeface="ＭＳ Ｐゴシック" pitchFamily="50" charset="-128"/>
            </a:endParaRP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Transparencia </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bg1">
              <a:lumMod val="50000"/>
            </a:schemeClr>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COMUNICACIÓN INTERNA</a:t>
            </a:r>
          </a:p>
          <a:p>
            <a:pPr marL="171450" lvl="1" indent="-171450">
              <a:spcBef>
                <a:spcPts val="600"/>
              </a:spcBef>
              <a:buFont typeface="Arial" panose="020B0604020202020204" pitchFamily="34" charset="0"/>
              <a:buChar char="•"/>
            </a:pPr>
            <a:r>
              <a:rPr lang="es-ES" sz="1100" dirty="0" smtClean="0">
                <a:solidFill>
                  <a:srgbClr val="FFFFFF"/>
                </a:solidFill>
              </a:rPr>
              <a:t>“HACER, INFORMAR Y SEDUCIR”</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POSICIONAMIENTO</a:t>
            </a:r>
          </a:p>
          <a:p>
            <a:pPr marL="168275" lvl="1" indent="-168275">
              <a:spcBef>
                <a:spcPts val="600"/>
              </a:spcBef>
            </a:pPr>
            <a:r>
              <a:rPr lang="es-ES" sz="1100" dirty="0" smtClean="0">
                <a:solidFill>
                  <a:srgbClr val="FFFFFF"/>
                </a:solidFill>
              </a:rPr>
              <a:t>“EL NUEVO DECÁLOGO DE QUITO”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ESTRATEGIA DE PRODUCTOS Y MERCADOS</a:t>
            </a:r>
          </a:p>
          <a:p>
            <a:pPr marL="168275" lvl="1" indent="-168275">
              <a:spcBef>
                <a:spcPts val="600"/>
              </a:spcBef>
            </a:pPr>
            <a:r>
              <a:rPr lang="es-ES" sz="1100" dirty="0" smtClean="0">
                <a:solidFill>
                  <a:srgbClr val="FFFFFF"/>
                </a:solidFill>
              </a:rPr>
              <a:t>“ESCALA DE PRIORIDADES”</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accent3"/>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PROMOCIÓN</a:t>
            </a:r>
          </a:p>
          <a:p>
            <a:pPr marL="168275" lvl="1" indent="-168275">
              <a:spcBef>
                <a:spcPts val="600"/>
              </a:spcBef>
            </a:pPr>
            <a:r>
              <a:rPr lang="es-ES" sz="1100" dirty="0" smtClean="0">
                <a:solidFill>
                  <a:srgbClr val="FFFFFF"/>
                </a:solidFill>
              </a:rPr>
              <a:t>“ACCION Y COLABORACIÓN”</a:t>
            </a:r>
          </a:p>
          <a:p>
            <a:pPr marL="168275" lvl="2" indent="0">
              <a:spcBef>
                <a:spcPts val="600"/>
              </a:spcBef>
              <a:buFont typeface="Arial" charset="0"/>
              <a:buNone/>
            </a:pPr>
            <a:endParaRPr lang="es-ES" sz="1100" dirty="0">
              <a:solidFill>
                <a:srgbClr val="FFFFFF"/>
              </a:solidFill>
            </a:endParaRPr>
          </a:p>
        </p:txBody>
      </p:sp>
      <p:sp>
        <p:nvSpPr>
          <p:cNvPr id="28"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“Acción y Colaboración”</a:t>
            </a:r>
            <a:endParaRPr lang="es-ES" sz="1200" dirty="0">
              <a:solidFill>
                <a:srgbClr val="FFFFFF"/>
              </a:solidFill>
              <a:cs typeface="Arial" charset="0"/>
            </a:endParaRPr>
          </a:p>
        </p:txBody>
      </p:sp>
      <p:sp>
        <p:nvSpPr>
          <p:cNvPr id="27" name="Title 1"/>
          <p:cNvSpPr txBox="1">
            <a:spLocks/>
          </p:cNvSpPr>
          <p:nvPr/>
        </p:nvSpPr>
        <p:spPr bwMode="auto">
          <a:xfrm>
            <a:off x="426266" y="252880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Quito, destino líder en Ecuador</a:t>
            </a:r>
            <a:endParaRPr lang="es-ES" sz="1200" dirty="0">
              <a:solidFill>
                <a:srgbClr val="FFFFFF"/>
              </a:solidFill>
              <a:cs typeface="Arial" charset="0"/>
            </a:endParaRPr>
          </a:p>
        </p:txBody>
      </p:sp>
      <p:sp>
        <p:nvSpPr>
          <p:cNvPr id="34" name="Title 1"/>
          <p:cNvSpPr txBox="1">
            <a:spLocks/>
          </p:cNvSpPr>
          <p:nvPr/>
        </p:nvSpPr>
        <p:spPr bwMode="auto">
          <a:xfrm>
            <a:off x="422417" y="28531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Buró de Convenciones y Congresos</a:t>
            </a:r>
            <a:endParaRPr lang="es-ES" sz="1200" dirty="0">
              <a:solidFill>
                <a:srgbClr val="FF0000"/>
              </a:solidFill>
              <a:cs typeface="Arial" charset="0"/>
            </a:endParaRPr>
          </a:p>
        </p:txBody>
      </p:sp>
      <p:sp>
        <p:nvSpPr>
          <p:cNvPr id="35" name="Title 1"/>
          <p:cNvSpPr txBox="1">
            <a:spLocks/>
          </p:cNvSpPr>
          <p:nvPr/>
        </p:nvSpPr>
        <p:spPr bwMode="auto">
          <a:xfrm>
            <a:off x="422417" y="317184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Compañías aéreas: volando juntos</a:t>
            </a:r>
            <a:endParaRPr lang="es-ES" sz="1200" dirty="0">
              <a:solidFill>
                <a:srgbClr val="FF0000"/>
              </a:solidFill>
              <a:cs typeface="Arial" charset="0"/>
            </a:endParaRPr>
          </a:p>
        </p:txBody>
      </p:sp>
      <p:sp>
        <p:nvSpPr>
          <p:cNvPr id="36" name="Title 1"/>
          <p:cNvSpPr txBox="1">
            <a:spLocks/>
          </p:cNvSpPr>
          <p:nvPr/>
        </p:nvSpPr>
        <p:spPr bwMode="auto">
          <a:xfrm>
            <a:off x="422417" y="348393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0000"/>
                </a:solidFill>
                <a:cs typeface="Arial" charset="0"/>
              </a:rPr>
              <a:t>Página Web: abiertos al mundo (*)</a:t>
            </a:r>
            <a:endParaRPr lang="es-ES" sz="1200" dirty="0">
              <a:solidFill>
                <a:srgbClr val="FF0000"/>
              </a:solidFill>
              <a:cs typeface="Arial" charset="0"/>
            </a:endParaRPr>
          </a:p>
        </p:txBody>
      </p:sp>
      <p:sp>
        <p:nvSpPr>
          <p:cNvPr id="38" name="Title 1"/>
          <p:cNvSpPr txBox="1">
            <a:spLocks/>
          </p:cNvSpPr>
          <p:nvPr/>
        </p:nvSpPr>
        <p:spPr bwMode="auto">
          <a:xfrm>
            <a:off x="416496" y="380088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Semanas de Quito: promoción y captación</a:t>
            </a:r>
            <a:endParaRPr lang="es-ES" sz="1200" dirty="0">
              <a:solidFill>
                <a:srgbClr val="FFFFFF"/>
              </a:solidFill>
              <a:cs typeface="Arial" charset="0"/>
            </a:endParaRPr>
          </a:p>
        </p:txBody>
      </p:sp>
      <p:sp>
        <p:nvSpPr>
          <p:cNvPr id="39" name="Title 1"/>
          <p:cNvSpPr txBox="1">
            <a:spLocks/>
          </p:cNvSpPr>
          <p:nvPr/>
        </p:nvSpPr>
        <p:spPr bwMode="auto">
          <a:xfrm>
            <a:off x="416496" y="4119794"/>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Recorriendo Ecuador: el bus de Quito</a:t>
            </a:r>
            <a:endParaRPr lang="es-ES" sz="1200" dirty="0">
              <a:solidFill>
                <a:srgbClr val="FFFFFF"/>
              </a:solidFill>
              <a:cs typeface="Arial" charset="0"/>
            </a:endParaRPr>
          </a:p>
        </p:txBody>
      </p:sp>
      <p:sp>
        <p:nvSpPr>
          <p:cNvPr id="30" name="TextBox 29"/>
          <p:cNvSpPr txBox="1"/>
          <p:nvPr/>
        </p:nvSpPr>
        <p:spPr bwMode="auto">
          <a:xfrm>
            <a:off x="416496" y="4629118"/>
            <a:ext cx="3640911" cy="600082"/>
          </a:xfrm>
          <a:prstGeom prst="rect">
            <a:avLst/>
          </a:prstGeom>
        </p:spPr>
        <p:txBody>
          <a:bodyPr wrap="square" lIns="36000" rIns="36000" rtlCol="0" anchor="ctr">
            <a:noAutofit/>
          </a:bodyPr>
          <a:lstStyle/>
          <a:p>
            <a:pPr algn="just">
              <a:spcAft>
                <a:spcPts val="600"/>
              </a:spcAft>
            </a:pPr>
            <a:r>
              <a:rPr lang="es-ES" sz="1050" dirty="0" smtClean="0">
                <a:solidFill>
                  <a:srgbClr val="002060"/>
                </a:solidFill>
              </a:rPr>
              <a:t>(*) Se define la página WEB como una herramienta</a:t>
            </a:r>
          </a:p>
          <a:p>
            <a:pPr algn="just">
              <a:spcAft>
                <a:spcPts val="600"/>
              </a:spcAft>
            </a:pPr>
            <a:r>
              <a:rPr lang="es-ES" sz="1050" dirty="0">
                <a:solidFill>
                  <a:srgbClr val="002060"/>
                </a:solidFill>
              </a:rPr>
              <a:t> </a:t>
            </a:r>
            <a:r>
              <a:rPr lang="es-ES" sz="1050" dirty="0" smtClean="0">
                <a:solidFill>
                  <a:srgbClr val="002060"/>
                </a:solidFill>
              </a:rPr>
              <a:t>    de promoción internacional, más no como un</a:t>
            </a:r>
          </a:p>
          <a:p>
            <a:pPr algn="just">
              <a:spcAft>
                <a:spcPts val="600"/>
              </a:spcAft>
            </a:pPr>
            <a:r>
              <a:rPr lang="es-ES" sz="1050" dirty="0">
                <a:solidFill>
                  <a:srgbClr val="002060"/>
                </a:solidFill>
              </a:rPr>
              <a:t> </a:t>
            </a:r>
            <a:r>
              <a:rPr lang="es-ES" sz="1050" dirty="0" smtClean="0">
                <a:solidFill>
                  <a:srgbClr val="002060"/>
                </a:solidFill>
              </a:rPr>
              <a:t>    canal de venta de paquetes y servicios. </a:t>
            </a:r>
            <a:endParaRPr lang="es-ES" sz="1050" b="1" dirty="0">
              <a:solidFill>
                <a:srgbClr val="002060"/>
              </a:solidFill>
            </a:endParaRPr>
          </a:p>
        </p:txBody>
      </p:sp>
    </p:spTree>
    <p:extLst>
      <p:ext uri="{BB962C8B-B14F-4D97-AF65-F5344CB8AC3E}">
        <p14:creationId xmlns:p14="http://schemas.microsoft.com/office/powerpoint/2010/main" val="3848494078"/>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del Plan </a:t>
            </a:r>
            <a:r>
              <a:rPr lang="es-ES" sz="2000" b="1" dirty="0" smtClean="0">
                <a:solidFill>
                  <a:srgbClr val="00B0F0"/>
                </a:solidFill>
                <a:cs typeface="Arial" charset="0"/>
              </a:rPr>
              <a:t>Q 2012 – </a:t>
            </a:r>
            <a:r>
              <a:rPr lang="es-ES" sz="2000" dirty="0" smtClean="0">
                <a:solidFill>
                  <a:srgbClr val="00B0F0"/>
                </a:solidFill>
                <a:cs typeface="Arial" charset="0"/>
              </a:rPr>
              <a:t>Fases 0, I y II</a:t>
            </a:r>
            <a:endParaRPr lang="es-ES" sz="2000"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rPr>
              <a:t>Fuente: PLAN Q </a:t>
            </a:r>
            <a:r>
              <a:rPr lang="es-ES" i="1" dirty="0" smtClean="0">
                <a:solidFill>
                  <a:srgbClr val="002776"/>
                </a:solidFill>
              </a:rPr>
              <a:t>2012 </a:t>
            </a:r>
            <a:r>
              <a:rPr lang="es-ES" i="1" dirty="0">
                <a:solidFill>
                  <a:srgbClr val="002776"/>
                </a:solidFill>
              </a:rPr>
              <a:t>– PLAN STRATÉGICO DE TURISMO </a:t>
            </a:r>
            <a:r>
              <a:rPr lang="es-ES" i="1" dirty="0" smtClean="0">
                <a:solidFill>
                  <a:srgbClr val="002776"/>
                </a:solidFill>
              </a:rPr>
              <a:t>DE QUITO </a:t>
            </a:r>
            <a:r>
              <a:rPr lang="es-ES" i="1" dirty="0">
                <a:solidFill>
                  <a:srgbClr val="002776"/>
                </a:solidFill>
              </a:rPr>
              <a:t>FASES </a:t>
            </a:r>
            <a:r>
              <a:rPr lang="es-ES" i="1" dirty="0" smtClean="0">
                <a:solidFill>
                  <a:srgbClr val="002776"/>
                </a:solidFill>
              </a:rPr>
              <a:t>0, </a:t>
            </a:r>
            <a:r>
              <a:rPr lang="es-ES" i="1" dirty="0">
                <a:solidFill>
                  <a:srgbClr val="002776"/>
                </a:solidFill>
              </a:rPr>
              <a:t>I </a:t>
            </a:r>
            <a:r>
              <a:rPr lang="es-ES" i="1" dirty="0" smtClean="0">
                <a:solidFill>
                  <a:srgbClr val="002776"/>
                </a:solidFill>
              </a:rPr>
              <a:t>y </a:t>
            </a:r>
            <a:r>
              <a:rPr lang="es-ES" i="1" dirty="0">
                <a:solidFill>
                  <a:srgbClr val="002776"/>
                </a:solidFill>
              </a:rPr>
              <a:t>II, </a:t>
            </a:r>
            <a:r>
              <a:rPr lang="es-ES" i="1" dirty="0" smtClean="0">
                <a:solidFill>
                  <a:srgbClr val="002776"/>
                </a:solidFill>
              </a:rPr>
              <a:t>CHIAS MARKETING</a:t>
            </a:r>
            <a:endParaRPr lang="es-ES" i="1" dirty="0">
              <a:solidFill>
                <a:srgbClr val="002776"/>
              </a:solidFill>
            </a:endParaRPr>
          </a:p>
        </p:txBody>
      </p:sp>
      <p:sp>
        <p:nvSpPr>
          <p:cNvPr id="3" name="Slide Number Placeholder 2"/>
          <p:cNvSpPr>
            <a:spLocks noGrp="1"/>
          </p:cNvSpPr>
          <p:nvPr>
            <p:ph type="sldNum" sz="quarter" idx="10"/>
          </p:nvPr>
        </p:nvSpPr>
        <p:spPr>
          <a:xfrm>
            <a:off x="450203" y="6813145"/>
            <a:ext cx="306387" cy="144247"/>
          </a:xfrm>
        </p:spPr>
        <p:txBody>
          <a:bodyPr/>
          <a:lstStyle/>
          <a:p>
            <a:fld id="{20A7A354-C5FB-4D1E-BE75-5A939ED93F75}" type="slidenum">
              <a:rPr lang="es-ES" smtClean="0">
                <a:solidFill>
                  <a:srgbClr val="002776"/>
                </a:solidFill>
              </a:rPr>
              <a:pPr/>
              <a:t>154</a:t>
            </a:fld>
            <a:endParaRPr lang="es-ES" dirty="0">
              <a:solidFill>
                <a:srgbClr val="002776"/>
              </a:solidFill>
            </a:endParaRPr>
          </a:p>
        </p:txBody>
      </p:sp>
      <p:sp>
        <p:nvSpPr>
          <p:cNvPr id="11" name="TextBox 10"/>
          <p:cNvSpPr txBox="1"/>
          <p:nvPr/>
        </p:nvSpPr>
        <p:spPr bwMode="auto">
          <a:xfrm>
            <a:off x="344488" y="1018288"/>
            <a:ext cx="9094444" cy="600082"/>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Es importante destacar que la promoción que normalmente estuvo orientada casi exclusivamente hacia los mercados internacionales, en el Plan Estratégico 2008, se orienta también de manera importante hacia el turismo interno.</a:t>
            </a:r>
            <a:endParaRPr lang="es-ES" sz="1200" b="1" dirty="0">
              <a:solidFill>
                <a:srgbClr val="002060"/>
              </a:solidFill>
            </a:endParaRPr>
          </a:p>
        </p:txBody>
      </p:sp>
      <p:sp>
        <p:nvSpPr>
          <p:cNvPr id="12" name="Rounded Rectangle 11"/>
          <p:cNvSpPr/>
          <p:nvPr/>
        </p:nvSpPr>
        <p:spPr bwMode="auto">
          <a:xfrm>
            <a:off x="370611" y="1779858"/>
            <a:ext cx="4438373" cy="252000"/>
          </a:xfrm>
          <a:prstGeom prst="roundRect">
            <a:avLst/>
          </a:prstGeom>
          <a:solidFill>
            <a:srgbClr val="3C8A2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Proyectos Definidos</a:t>
            </a:r>
          </a:p>
        </p:txBody>
      </p:sp>
      <p:sp>
        <p:nvSpPr>
          <p:cNvPr id="18" name="Rounded Rectangle 17"/>
          <p:cNvSpPr/>
          <p:nvPr/>
        </p:nvSpPr>
        <p:spPr bwMode="auto">
          <a:xfrm>
            <a:off x="4979123" y="1771122"/>
            <a:ext cx="4438373" cy="252000"/>
          </a:xfrm>
          <a:prstGeom prst="roundRect">
            <a:avLst/>
          </a:prstGeom>
          <a:solidFill>
            <a:srgbClr val="BDD203"/>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Macro – Proyectos 2008-2012</a:t>
            </a:r>
          </a:p>
        </p:txBody>
      </p:sp>
      <p:sp>
        <p:nvSpPr>
          <p:cNvPr id="14" name="Rectangle 13"/>
          <p:cNvSpPr>
            <a:spLocks noChangeArrowheads="1"/>
          </p:cNvSpPr>
          <p:nvPr>
            <p:custDataLst>
              <p:tags r:id="rId1"/>
            </p:custDataLst>
          </p:nvPr>
        </p:nvSpPr>
        <p:spPr bwMode="auto">
          <a:xfrm>
            <a:off x="3598120" y="2078824"/>
            <a:ext cx="2600325" cy="4470400"/>
          </a:xfrm>
          <a:prstGeom prst="rect">
            <a:avLst/>
          </a:prstGeom>
          <a:noFill/>
          <a:ln w="6350" algn="ctr">
            <a:solidFill>
              <a:srgbClr val="B4B4B4"/>
            </a:solidFill>
            <a:miter lim="800000"/>
            <a:headEnd/>
            <a:tailEnd/>
          </a:ln>
        </p:spPr>
        <p:txBody>
          <a:bodyPr lIns="36000" tIns="36000" rIns="36000" bIns="36000" anchor="ctr"/>
          <a:lstStyle/>
          <a:p>
            <a:pPr algn="ctr">
              <a:defRPr/>
            </a:pPr>
            <a:r>
              <a:rPr lang="es-ES" altLang="ja-JP" sz="1400" b="1" dirty="0" smtClean="0">
                <a:solidFill>
                  <a:srgbClr val="313131"/>
                </a:solidFill>
                <a:ea typeface="ＭＳ Ｐゴシック" pitchFamily="50" charset="-128"/>
              </a:rPr>
              <a:t>EJES DEL</a:t>
            </a:r>
          </a:p>
          <a:p>
            <a:pPr algn="ctr">
              <a:defRPr/>
            </a:pPr>
            <a:r>
              <a:rPr lang="es-ES" altLang="ja-JP" sz="1400" b="1" dirty="0" smtClean="0">
                <a:solidFill>
                  <a:srgbClr val="313131"/>
                </a:solidFill>
                <a:ea typeface="ＭＳ Ｐゴシック" pitchFamily="50" charset="-128"/>
              </a:rPr>
              <a:t>MARKETING:</a:t>
            </a:r>
          </a:p>
          <a:p>
            <a:pPr algn="ctr">
              <a:defRPr/>
            </a:pPr>
            <a:r>
              <a:rPr lang="es-ES" altLang="ja-JP" sz="1400" b="1" dirty="0" err="1" smtClean="0">
                <a:solidFill>
                  <a:srgbClr val="313131"/>
                </a:solidFill>
                <a:ea typeface="ＭＳ Ｐゴシック" pitchFamily="50" charset="-128"/>
              </a:rPr>
              <a:t>Eficiacia</a:t>
            </a:r>
            <a:endParaRPr lang="es-ES" altLang="ja-JP" sz="1400" b="1" dirty="0" smtClean="0">
              <a:solidFill>
                <a:srgbClr val="313131"/>
              </a:solidFill>
              <a:ea typeface="ＭＳ Ｐゴシック" pitchFamily="50" charset="-128"/>
            </a:endParaRPr>
          </a:p>
          <a:p>
            <a:pPr algn="ctr">
              <a:defRPr/>
            </a:pPr>
            <a:r>
              <a:rPr lang="es-ES" altLang="ja-JP" sz="1400" b="1" dirty="0" smtClean="0">
                <a:solidFill>
                  <a:srgbClr val="313131"/>
                </a:solidFill>
                <a:ea typeface="ＭＳ Ｐゴシック" pitchFamily="50" charset="-128"/>
              </a:rPr>
              <a:t>Calidad</a:t>
            </a:r>
          </a:p>
          <a:p>
            <a:pPr algn="ctr">
              <a:defRPr/>
            </a:pPr>
            <a:r>
              <a:rPr lang="es-ES" altLang="ja-JP" sz="1400" b="1" dirty="0" smtClean="0">
                <a:solidFill>
                  <a:srgbClr val="313131"/>
                </a:solidFill>
                <a:ea typeface="ＭＳ Ｐゴシック" pitchFamily="50" charset="-128"/>
              </a:rPr>
              <a:t>Transparencia </a:t>
            </a:r>
            <a:endParaRPr lang="es-ES" altLang="ja-JP" sz="1400" b="1" dirty="0">
              <a:solidFill>
                <a:srgbClr val="313131"/>
              </a:solidFill>
              <a:ea typeface="ＭＳ Ｐゴシック" pitchFamily="50" charset="-128"/>
            </a:endParaRPr>
          </a:p>
        </p:txBody>
      </p:sp>
      <p:sp>
        <p:nvSpPr>
          <p:cNvPr id="23" name="AutoShape 8"/>
          <p:cNvSpPr>
            <a:spLocks noChangeArrowheads="1"/>
          </p:cNvSpPr>
          <p:nvPr/>
        </p:nvSpPr>
        <p:spPr bwMode="gray">
          <a:xfrm>
            <a:off x="5663600" y="5461936"/>
            <a:ext cx="3681887" cy="990600"/>
          </a:xfrm>
          <a:prstGeom prst="homePlate">
            <a:avLst>
              <a:gd name="adj" fmla="val 21898"/>
            </a:avLst>
          </a:prstGeom>
          <a:solidFill>
            <a:schemeClr val="accent3"/>
          </a:solidFill>
          <a:ln w="19050" algn="ctr">
            <a:solidFill>
              <a:schemeClr val="bg1"/>
            </a:solidFill>
            <a:miter lim="800000"/>
            <a:headEnd/>
            <a:tailEnd/>
          </a:ln>
        </p:spPr>
        <p:txBody>
          <a:bodyPr wrap="square" lIns="182880" tIns="91440" rIns="36000" bIns="36000"/>
          <a:lstStyle/>
          <a:p>
            <a:pPr>
              <a:spcBef>
                <a:spcPts val="600"/>
              </a:spcBef>
            </a:pPr>
            <a:r>
              <a:rPr lang="es-ES" sz="1100" b="1" dirty="0" smtClean="0">
                <a:solidFill>
                  <a:srgbClr val="FFFFFF"/>
                </a:solidFill>
              </a:rPr>
              <a:t>COMUNICACIÓN INTERNA</a:t>
            </a:r>
          </a:p>
          <a:p>
            <a:pPr marL="171450" lvl="1" indent="-171450">
              <a:spcBef>
                <a:spcPts val="600"/>
              </a:spcBef>
              <a:buFont typeface="Arial" panose="020B0604020202020204" pitchFamily="34" charset="0"/>
              <a:buChar char="•"/>
            </a:pPr>
            <a:r>
              <a:rPr lang="es-ES" sz="1100" dirty="0" smtClean="0">
                <a:solidFill>
                  <a:srgbClr val="FFFFFF"/>
                </a:solidFill>
              </a:rPr>
              <a:t>“HACER, INFORMAR Y SEDUCIR”</a:t>
            </a:r>
            <a:endParaRPr lang="es-ES" sz="1100" dirty="0">
              <a:solidFill>
                <a:srgbClr val="FFFFFF"/>
              </a:solidFill>
            </a:endParaRPr>
          </a:p>
        </p:txBody>
      </p:sp>
      <p:sp>
        <p:nvSpPr>
          <p:cNvPr id="24" name="Text Placeholder 5"/>
          <p:cNvSpPr txBox="1">
            <a:spLocks/>
          </p:cNvSpPr>
          <p:nvPr>
            <p:custDataLst>
              <p:tags r:id="rId2"/>
            </p:custDataLst>
          </p:nvPr>
        </p:nvSpPr>
        <p:spPr>
          <a:xfrm>
            <a:off x="5673080" y="2188511"/>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POSICIONAMIENTO</a:t>
            </a:r>
          </a:p>
          <a:p>
            <a:pPr marL="168275" lvl="1" indent="-168275">
              <a:spcBef>
                <a:spcPts val="600"/>
              </a:spcBef>
            </a:pPr>
            <a:r>
              <a:rPr lang="es-ES" sz="1100" dirty="0" smtClean="0">
                <a:solidFill>
                  <a:srgbClr val="FFFFFF"/>
                </a:solidFill>
              </a:rPr>
              <a:t>“EL NUEVO DECÁLOGO DE QUITO”  </a:t>
            </a:r>
          </a:p>
          <a:p>
            <a:pPr marL="168275" lvl="2" indent="0">
              <a:spcBef>
                <a:spcPts val="600"/>
              </a:spcBef>
              <a:buFont typeface="Arial" charset="0"/>
              <a:buNone/>
            </a:pPr>
            <a:endParaRPr lang="es-ES" sz="1100" dirty="0">
              <a:solidFill>
                <a:srgbClr val="FFFFFF"/>
              </a:solidFill>
            </a:endParaRPr>
          </a:p>
        </p:txBody>
      </p:sp>
      <p:sp>
        <p:nvSpPr>
          <p:cNvPr id="25" name="Text Placeholder 5"/>
          <p:cNvSpPr txBox="1">
            <a:spLocks/>
          </p:cNvSpPr>
          <p:nvPr>
            <p:custDataLst>
              <p:tags r:id="rId3"/>
            </p:custDataLst>
          </p:nvPr>
        </p:nvSpPr>
        <p:spPr>
          <a:xfrm>
            <a:off x="5673080" y="3279653"/>
            <a:ext cx="3744416"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ESTRATEGIA DE PRODUCTOS Y MERCADOS</a:t>
            </a:r>
          </a:p>
          <a:p>
            <a:pPr marL="168275" lvl="1" indent="-168275">
              <a:spcBef>
                <a:spcPts val="600"/>
              </a:spcBef>
            </a:pPr>
            <a:r>
              <a:rPr lang="es-ES" sz="1100" dirty="0" smtClean="0">
                <a:solidFill>
                  <a:srgbClr val="FFFFFF"/>
                </a:solidFill>
              </a:rPr>
              <a:t>“ESCALA DE PRIORIDADES”</a:t>
            </a:r>
          </a:p>
          <a:p>
            <a:pPr marL="168275" lvl="2" indent="0">
              <a:spcBef>
                <a:spcPts val="600"/>
              </a:spcBef>
              <a:buFont typeface="Arial" charset="0"/>
              <a:buNone/>
            </a:pPr>
            <a:endParaRPr lang="es-ES" sz="1100" dirty="0">
              <a:solidFill>
                <a:srgbClr val="FFFFFF"/>
              </a:solidFill>
            </a:endParaRPr>
          </a:p>
        </p:txBody>
      </p:sp>
      <p:sp>
        <p:nvSpPr>
          <p:cNvPr id="26" name="Text Placeholder 5"/>
          <p:cNvSpPr txBox="1">
            <a:spLocks/>
          </p:cNvSpPr>
          <p:nvPr>
            <p:custDataLst>
              <p:tags r:id="rId4"/>
            </p:custDataLst>
          </p:nvPr>
        </p:nvSpPr>
        <p:spPr>
          <a:xfrm>
            <a:off x="5673080" y="4370795"/>
            <a:ext cx="3672408" cy="990000"/>
          </a:xfrm>
          <a:prstGeom prst="homePlate">
            <a:avLst>
              <a:gd name="adj" fmla="val 22028"/>
            </a:avLst>
          </a:prstGeom>
          <a:solidFill>
            <a:schemeClr val="bg1">
              <a:lumMod val="50000"/>
            </a:schemeClr>
          </a:solidFill>
          <a:ln>
            <a:solidFill>
              <a:schemeClr val="bg1"/>
            </a:solidFill>
          </a:ln>
        </p:spPr>
        <p:txBody>
          <a:bodyPr wrap="square" lIns="182880" tIns="91440" rIns="36000" bIns="36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pPr>
            <a:r>
              <a:rPr lang="es-ES" sz="1100" b="1" dirty="0" smtClean="0">
                <a:solidFill>
                  <a:srgbClr val="FFFFFF"/>
                </a:solidFill>
              </a:rPr>
              <a:t>PROMOCIÓN</a:t>
            </a:r>
          </a:p>
          <a:p>
            <a:pPr marL="168275" lvl="1" indent="-168275">
              <a:spcBef>
                <a:spcPts val="600"/>
              </a:spcBef>
            </a:pPr>
            <a:r>
              <a:rPr lang="es-ES" sz="1100" dirty="0" smtClean="0">
                <a:solidFill>
                  <a:srgbClr val="FFFFFF"/>
                </a:solidFill>
              </a:rPr>
              <a:t>“ACCION Y COLABORACIÓN”</a:t>
            </a:r>
          </a:p>
          <a:p>
            <a:pPr marL="168275" lvl="2" indent="0">
              <a:spcBef>
                <a:spcPts val="600"/>
              </a:spcBef>
              <a:buFont typeface="Arial" charset="0"/>
              <a:buNone/>
            </a:pPr>
            <a:endParaRPr lang="es-ES" sz="1100" dirty="0">
              <a:solidFill>
                <a:srgbClr val="FFFFFF"/>
              </a:solidFill>
            </a:endParaRPr>
          </a:p>
        </p:txBody>
      </p:sp>
      <p:sp>
        <p:nvSpPr>
          <p:cNvPr id="28" name="Title 1"/>
          <p:cNvSpPr txBox="1">
            <a:spLocks/>
          </p:cNvSpPr>
          <p:nvPr/>
        </p:nvSpPr>
        <p:spPr bwMode="auto">
          <a:xfrm>
            <a:off x="432193" y="2223123"/>
            <a:ext cx="3590630" cy="269190"/>
          </a:xfrm>
          <a:prstGeom prst="roundRect">
            <a:avLst>
              <a:gd name="adj" fmla="val 8263"/>
            </a:avLst>
          </a:prstGeom>
          <a:solidFill>
            <a:srgbClr val="3C8A2E"/>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b="1" dirty="0" smtClean="0">
                <a:solidFill>
                  <a:srgbClr val="FFFFFF"/>
                </a:solidFill>
                <a:cs typeface="Arial" charset="0"/>
              </a:rPr>
              <a:t>“Hacer, informar y seducir”</a:t>
            </a:r>
            <a:endParaRPr lang="es-ES" sz="1200" dirty="0">
              <a:solidFill>
                <a:srgbClr val="FFFFFF"/>
              </a:solidFill>
              <a:cs typeface="Arial" charset="0"/>
            </a:endParaRPr>
          </a:p>
        </p:txBody>
      </p:sp>
      <p:sp>
        <p:nvSpPr>
          <p:cNvPr id="27" name="Title 1"/>
          <p:cNvSpPr txBox="1">
            <a:spLocks/>
          </p:cNvSpPr>
          <p:nvPr/>
        </p:nvSpPr>
        <p:spPr bwMode="auto">
          <a:xfrm>
            <a:off x="426266" y="252880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La marca en la vida cotidiana</a:t>
            </a:r>
            <a:endParaRPr lang="es-ES" sz="1200" dirty="0">
              <a:solidFill>
                <a:srgbClr val="FFFFFF"/>
              </a:solidFill>
              <a:cs typeface="Arial" charset="0"/>
            </a:endParaRPr>
          </a:p>
        </p:txBody>
      </p:sp>
      <p:sp>
        <p:nvSpPr>
          <p:cNvPr id="34" name="Title 1"/>
          <p:cNvSpPr txBox="1">
            <a:spLocks/>
          </p:cNvSpPr>
          <p:nvPr/>
        </p:nvSpPr>
        <p:spPr bwMode="auto">
          <a:xfrm>
            <a:off x="422417" y="2853120"/>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La CMT en los medios de comunicación</a:t>
            </a:r>
            <a:endParaRPr lang="es-ES" sz="1200" dirty="0">
              <a:solidFill>
                <a:srgbClr val="FFFFFF"/>
              </a:solidFill>
              <a:cs typeface="Arial" charset="0"/>
            </a:endParaRPr>
          </a:p>
        </p:txBody>
      </p:sp>
      <p:sp>
        <p:nvSpPr>
          <p:cNvPr id="35" name="Title 1"/>
          <p:cNvSpPr txBox="1">
            <a:spLocks/>
          </p:cNvSpPr>
          <p:nvPr/>
        </p:nvSpPr>
        <p:spPr bwMode="auto">
          <a:xfrm>
            <a:off x="422417" y="3171842"/>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El nuevo Boletín para informar mejor</a:t>
            </a:r>
            <a:endParaRPr lang="es-ES" sz="1200" dirty="0">
              <a:solidFill>
                <a:srgbClr val="FFFFFF"/>
              </a:solidFill>
              <a:cs typeface="Arial" charset="0"/>
            </a:endParaRPr>
          </a:p>
        </p:txBody>
      </p:sp>
      <p:sp>
        <p:nvSpPr>
          <p:cNvPr id="36" name="Title 1"/>
          <p:cNvSpPr txBox="1">
            <a:spLocks/>
          </p:cNvSpPr>
          <p:nvPr/>
        </p:nvSpPr>
        <p:spPr bwMode="auto">
          <a:xfrm>
            <a:off x="422417" y="348393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Quito, de la mano de …</a:t>
            </a:r>
            <a:endParaRPr lang="es-ES" sz="1200" dirty="0">
              <a:solidFill>
                <a:srgbClr val="FFFFFF"/>
              </a:solidFill>
              <a:cs typeface="Arial" charset="0"/>
            </a:endParaRPr>
          </a:p>
        </p:txBody>
      </p:sp>
      <p:sp>
        <p:nvSpPr>
          <p:cNvPr id="38" name="Title 1"/>
          <p:cNvSpPr txBox="1">
            <a:spLocks/>
          </p:cNvSpPr>
          <p:nvPr/>
        </p:nvSpPr>
        <p:spPr bwMode="auto">
          <a:xfrm>
            <a:off x="416496" y="3800888"/>
            <a:ext cx="3590630" cy="269190"/>
          </a:xfrm>
          <a:prstGeom prst="roundRect">
            <a:avLst>
              <a:gd name="adj" fmla="val 8263"/>
            </a:avLst>
          </a:prstGeom>
          <a:solidFill>
            <a:srgbClr val="92D400"/>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dirty="0" smtClean="0">
                <a:solidFill>
                  <a:srgbClr val="FFFFFF"/>
                </a:solidFill>
                <a:cs typeface="Arial" charset="0"/>
              </a:rPr>
              <a:t>Has pensado en el turismo ?</a:t>
            </a:r>
            <a:endParaRPr lang="es-ES" sz="1200" dirty="0">
              <a:solidFill>
                <a:srgbClr val="FFFFFF"/>
              </a:solidFill>
              <a:cs typeface="Arial" charset="0"/>
            </a:endParaRPr>
          </a:p>
        </p:txBody>
      </p:sp>
      <p:pic>
        <p:nvPicPr>
          <p:cNvPr id="5" name="Picture 4"/>
          <p:cNvPicPr>
            <a:picLocks noChangeAspect="1"/>
          </p:cNvPicPr>
          <p:nvPr/>
        </p:nvPicPr>
        <p:blipFill rotWithShape="1">
          <a:blip r:embed="rId7"/>
          <a:srcRect l="33397" t="50000" r="56641" b="40156"/>
          <a:stretch/>
        </p:blipFill>
        <p:spPr>
          <a:xfrm>
            <a:off x="3390726" y="2539824"/>
            <a:ext cx="436368" cy="242427"/>
          </a:xfrm>
          <a:prstGeom prst="rect">
            <a:avLst/>
          </a:prstGeom>
        </p:spPr>
      </p:pic>
    </p:spTree>
    <p:extLst>
      <p:ext uri="{BB962C8B-B14F-4D97-AF65-F5344CB8AC3E}">
        <p14:creationId xmlns:p14="http://schemas.microsoft.com/office/powerpoint/2010/main" val="1868971236"/>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0" name="Elbow Connector 69"/>
          <p:cNvCxnSpPr>
            <a:stCxn id="281" idx="2"/>
            <a:endCxn id="24" idx="1"/>
          </p:cNvCxnSpPr>
          <p:nvPr/>
        </p:nvCxnSpPr>
        <p:spPr bwMode="auto">
          <a:xfrm rot="16200000" flipH="1">
            <a:off x="6795041" y="2471910"/>
            <a:ext cx="1116693" cy="248145"/>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histórico de la estructura orgánica-funcional</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237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Quito Turismo</a:t>
            </a:r>
            <a:endParaRPr lang="es-ES" i="1" dirty="0">
              <a:solidFill>
                <a:srgbClr val="002776"/>
              </a:solidFill>
            </a:endParaRPr>
          </a:p>
        </p:txBody>
      </p:sp>
      <p:sp>
        <p:nvSpPr>
          <p:cNvPr id="12" name="Rectangle 4"/>
          <p:cNvSpPr>
            <a:spLocks noChangeArrowheads="1"/>
          </p:cNvSpPr>
          <p:nvPr/>
        </p:nvSpPr>
        <p:spPr bwMode="auto">
          <a:xfrm>
            <a:off x="5097463" y="1196752"/>
            <a:ext cx="4385716" cy="270000"/>
          </a:xfrm>
          <a:prstGeom prst="roundRect">
            <a:avLst/>
          </a:prstGeom>
          <a:solidFill>
            <a:srgbClr val="002060"/>
          </a:solidFill>
          <a:ln>
            <a:noFill/>
          </a:ln>
          <a:effectLst/>
          <a:extLst/>
        </p:spPr>
        <p:txBody>
          <a:bodyPr lIns="46778" tIns="39870" rIns="46778" bIns="39870" anchor="ctr" anchorCtr="1"/>
          <a:lstStyle>
            <a:lvl1pPr defTabSz="684213">
              <a:spcBef>
                <a:spcPct val="30000"/>
              </a:spcBef>
              <a:defRPr b="1">
                <a:solidFill>
                  <a:srgbClr val="000099"/>
                </a:solidFill>
                <a:latin typeface="Arial" pitchFamily="34" charset="0"/>
              </a:defRPr>
            </a:lvl1pPr>
            <a:lvl2pPr marL="482600" indent="-292100" defTabSz="684213">
              <a:spcBef>
                <a:spcPct val="30000"/>
              </a:spcBef>
              <a:buChar char="w"/>
              <a:defRPr sz="1600">
                <a:solidFill>
                  <a:srgbClr val="000099"/>
                </a:solidFill>
                <a:latin typeface="Arial" pitchFamily="34" charset="0"/>
              </a:defRPr>
            </a:lvl2pPr>
            <a:lvl3pPr marL="850900" indent="-177800" defTabSz="684213">
              <a:spcBef>
                <a:spcPct val="30000"/>
              </a:spcBef>
              <a:buChar char="§"/>
              <a:defRPr sz="1400">
                <a:solidFill>
                  <a:srgbClr val="000099"/>
                </a:solidFill>
                <a:latin typeface="Arial" pitchFamily="34" charset="0"/>
              </a:defRPr>
            </a:lvl3pPr>
            <a:lvl4pPr marL="1239838" indent="-198438" defTabSz="684213">
              <a:spcBef>
                <a:spcPct val="30000"/>
              </a:spcBef>
              <a:buChar char="ú"/>
              <a:defRPr sz="1300">
                <a:solidFill>
                  <a:srgbClr val="000099"/>
                </a:solidFill>
                <a:latin typeface="Arial" pitchFamily="34" charset="0"/>
              </a:defRPr>
            </a:lvl4pPr>
            <a:lvl5pPr marL="1611313" indent="-180975" defTabSz="684213">
              <a:spcBef>
                <a:spcPct val="30000"/>
              </a:spcBef>
              <a:buChar char=" "/>
              <a:defRPr sz="1200">
                <a:solidFill>
                  <a:srgbClr val="000099"/>
                </a:solidFill>
                <a:latin typeface="Arial" pitchFamily="34" charset="0"/>
              </a:defRPr>
            </a:lvl5pPr>
            <a:lvl6pPr marL="20685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6pPr>
            <a:lvl7pPr marL="25257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7pPr>
            <a:lvl8pPr marL="29829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8pPr>
            <a:lvl9pPr marL="34401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9pPr>
          </a:lstStyle>
          <a:p>
            <a:pPr algn="ctr">
              <a:spcBef>
                <a:spcPct val="0"/>
              </a:spcBef>
              <a:buFont typeface="Wingdings" panose="05000000000000000000" pitchFamily="2" charset="2"/>
              <a:buNone/>
              <a:defRPr/>
            </a:pPr>
            <a:r>
              <a:rPr lang="es-ES" altLang="es-ES" sz="1200" dirty="0" smtClean="0">
                <a:solidFill>
                  <a:srgbClr val="FFFFFF"/>
                </a:solidFill>
                <a:effectLst>
                  <a:outerShdw blurRad="38100" dist="38100" dir="2700000" algn="tl">
                    <a:srgbClr val="000000"/>
                  </a:outerShdw>
                </a:effectLst>
              </a:rPr>
              <a:t>Estructura Quito Turismo 2015</a:t>
            </a:r>
            <a:endParaRPr lang="es-ES" altLang="es-ES" sz="1200" dirty="0">
              <a:solidFill>
                <a:srgbClr val="FFFFFF"/>
              </a:solidFill>
              <a:effectLst>
                <a:outerShdw blurRad="38100" dist="38100" dir="2700000" algn="tl">
                  <a:srgbClr val="000000"/>
                </a:outerShdw>
              </a:effectLst>
            </a:endParaRPr>
          </a:p>
        </p:txBody>
      </p:sp>
      <p:sp>
        <p:nvSpPr>
          <p:cNvPr id="13" name="Rectangle 4"/>
          <p:cNvSpPr>
            <a:spLocks noChangeArrowheads="1"/>
          </p:cNvSpPr>
          <p:nvPr/>
        </p:nvSpPr>
        <p:spPr bwMode="auto">
          <a:xfrm>
            <a:off x="344489" y="1196752"/>
            <a:ext cx="4464049" cy="270000"/>
          </a:xfrm>
          <a:prstGeom prst="roundRect">
            <a:avLst/>
          </a:prstGeom>
          <a:solidFill>
            <a:srgbClr val="002060"/>
          </a:solidFill>
          <a:ln>
            <a:noFill/>
          </a:ln>
          <a:effectLst/>
          <a:extLst/>
        </p:spPr>
        <p:txBody>
          <a:bodyPr lIns="46778" tIns="39870" rIns="46778" bIns="39870" anchor="ctr" anchorCtr="1"/>
          <a:lstStyle>
            <a:lvl1pPr defTabSz="684213">
              <a:spcBef>
                <a:spcPct val="30000"/>
              </a:spcBef>
              <a:defRPr b="1">
                <a:solidFill>
                  <a:srgbClr val="000099"/>
                </a:solidFill>
                <a:latin typeface="Arial" pitchFamily="34" charset="0"/>
              </a:defRPr>
            </a:lvl1pPr>
            <a:lvl2pPr marL="482600" indent="-292100" defTabSz="684213">
              <a:spcBef>
                <a:spcPct val="30000"/>
              </a:spcBef>
              <a:buChar char="w"/>
              <a:defRPr sz="1600">
                <a:solidFill>
                  <a:srgbClr val="000099"/>
                </a:solidFill>
                <a:latin typeface="Arial" pitchFamily="34" charset="0"/>
              </a:defRPr>
            </a:lvl2pPr>
            <a:lvl3pPr marL="850900" indent="-177800" defTabSz="684213">
              <a:spcBef>
                <a:spcPct val="30000"/>
              </a:spcBef>
              <a:buChar char="§"/>
              <a:defRPr sz="1400">
                <a:solidFill>
                  <a:srgbClr val="000099"/>
                </a:solidFill>
                <a:latin typeface="Arial" pitchFamily="34" charset="0"/>
              </a:defRPr>
            </a:lvl3pPr>
            <a:lvl4pPr marL="1239838" indent="-198438" defTabSz="684213">
              <a:spcBef>
                <a:spcPct val="30000"/>
              </a:spcBef>
              <a:buChar char="ú"/>
              <a:defRPr sz="1300">
                <a:solidFill>
                  <a:srgbClr val="000099"/>
                </a:solidFill>
                <a:latin typeface="Arial" pitchFamily="34" charset="0"/>
              </a:defRPr>
            </a:lvl4pPr>
            <a:lvl5pPr marL="1611313" indent="-180975" defTabSz="684213">
              <a:spcBef>
                <a:spcPct val="30000"/>
              </a:spcBef>
              <a:buChar char=" "/>
              <a:defRPr sz="1200">
                <a:solidFill>
                  <a:srgbClr val="000099"/>
                </a:solidFill>
                <a:latin typeface="Arial" pitchFamily="34" charset="0"/>
              </a:defRPr>
            </a:lvl5pPr>
            <a:lvl6pPr marL="20685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6pPr>
            <a:lvl7pPr marL="25257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7pPr>
            <a:lvl8pPr marL="29829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8pPr>
            <a:lvl9pPr marL="34401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9pPr>
          </a:lstStyle>
          <a:p>
            <a:pPr algn="ctr">
              <a:spcBef>
                <a:spcPct val="0"/>
              </a:spcBef>
              <a:buFont typeface="Wingdings" panose="05000000000000000000" pitchFamily="2" charset="2"/>
              <a:buNone/>
              <a:defRPr/>
            </a:pPr>
            <a:r>
              <a:rPr lang="es-ES" altLang="es-ES" sz="1200" dirty="0" smtClean="0">
                <a:solidFill>
                  <a:srgbClr val="FFFFFF"/>
                </a:solidFill>
                <a:effectLst>
                  <a:outerShdw blurRad="38100" dist="38100" dir="2700000" algn="tl">
                    <a:srgbClr val="000000"/>
                  </a:outerShdw>
                </a:effectLst>
              </a:rPr>
              <a:t>Estructura orgánica Quito Turismo 2013</a:t>
            </a:r>
            <a:endParaRPr lang="es-ES" altLang="es-ES" sz="1200" dirty="0">
              <a:solidFill>
                <a:srgbClr val="FFFFFF"/>
              </a:solidFill>
              <a:effectLst>
                <a:outerShdw blurRad="38100" dist="38100" dir="2700000" algn="tl">
                  <a:srgbClr val="000000"/>
                </a:outerShdw>
              </a:effectLst>
            </a:endParaRPr>
          </a:p>
        </p:txBody>
      </p:sp>
      <p:sp>
        <p:nvSpPr>
          <p:cNvPr id="16" name="Rounded Rectangle 15"/>
          <p:cNvSpPr/>
          <p:nvPr/>
        </p:nvSpPr>
        <p:spPr bwMode="auto">
          <a:xfrm>
            <a:off x="5961112" y="4481386"/>
            <a:ext cx="2352540" cy="307953"/>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   Agencia de Atracción de Inversiones</a:t>
            </a:r>
          </a:p>
        </p:txBody>
      </p:sp>
      <p:sp>
        <p:nvSpPr>
          <p:cNvPr id="17" name="Rounded Rectangle 16"/>
          <p:cNvSpPr/>
          <p:nvPr/>
        </p:nvSpPr>
        <p:spPr bwMode="auto">
          <a:xfrm>
            <a:off x="5961112" y="4879383"/>
            <a:ext cx="2352538" cy="307953"/>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Desarrollo</a:t>
            </a:r>
          </a:p>
        </p:txBody>
      </p:sp>
      <p:sp>
        <p:nvSpPr>
          <p:cNvPr id="18" name="Rounded Rectangle 17"/>
          <p:cNvSpPr/>
          <p:nvPr/>
        </p:nvSpPr>
        <p:spPr bwMode="auto">
          <a:xfrm>
            <a:off x="5961112" y="5277380"/>
            <a:ext cx="2374077" cy="307953"/>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Calidad</a:t>
            </a:r>
          </a:p>
        </p:txBody>
      </p:sp>
      <p:sp>
        <p:nvSpPr>
          <p:cNvPr id="19" name="Rounded Rectangle 18"/>
          <p:cNvSpPr/>
          <p:nvPr/>
        </p:nvSpPr>
        <p:spPr bwMode="auto">
          <a:xfrm>
            <a:off x="8744684" y="4761770"/>
            <a:ext cx="781694" cy="398879"/>
          </a:xfrm>
          <a:prstGeom prst="roundRect">
            <a:avLst/>
          </a:prstGeom>
          <a:solidFill>
            <a:schemeClr val="bg1">
              <a:lumMod val="85000"/>
            </a:schemeClr>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dirty="0">
                <a:solidFill>
                  <a:srgbClr val="002060"/>
                </a:solidFill>
              </a:rPr>
              <a:t>Auditoría Interna</a:t>
            </a:r>
          </a:p>
        </p:txBody>
      </p:sp>
      <p:sp>
        <p:nvSpPr>
          <p:cNvPr id="20" name="Rounded Rectangle 19"/>
          <p:cNvSpPr/>
          <p:nvPr/>
        </p:nvSpPr>
        <p:spPr bwMode="auto">
          <a:xfrm>
            <a:off x="5961112" y="5675377"/>
            <a:ext cx="2367476" cy="307953"/>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Mercadeo</a:t>
            </a:r>
          </a:p>
        </p:txBody>
      </p:sp>
      <p:sp>
        <p:nvSpPr>
          <p:cNvPr id="21" name="Rounded Rectangle 20"/>
          <p:cNvSpPr/>
          <p:nvPr/>
        </p:nvSpPr>
        <p:spPr bwMode="auto">
          <a:xfrm>
            <a:off x="5961112" y="6073375"/>
            <a:ext cx="2367478" cy="307953"/>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Comercialización</a:t>
            </a:r>
          </a:p>
        </p:txBody>
      </p:sp>
      <p:sp>
        <p:nvSpPr>
          <p:cNvPr id="23" name="Rounded Rectangle 22"/>
          <p:cNvSpPr/>
          <p:nvPr/>
        </p:nvSpPr>
        <p:spPr bwMode="auto">
          <a:xfrm>
            <a:off x="5412365" y="3231993"/>
            <a:ext cx="1352026" cy="371460"/>
          </a:xfrm>
          <a:prstGeom prst="roundRect">
            <a:avLst/>
          </a:prstGeom>
          <a:noFill/>
          <a:ln w="9525" cap="flat" cmpd="sng" algn="ctr">
            <a:solidFill>
              <a:schemeClr val="accent3">
                <a:lumMod val="60000"/>
                <a:lumOff val="40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050" dirty="0">
                <a:solidFill>
                  <a:srgbClr val="002060"/>
                </a:solidFill>
              </a:rPr>
              <a:t>Gerencia Jurídica</a:t>
            </a:r>
          </a:p>
        </p:txBody>
      </p:sp>
      <p:sp>
        <p:nvSpPr>
          <p:cNvPr id="24" name="Rounded Rectangle 23"/>
          <p:cNvSpPr/>
          <p:nvPr/>
        </p:nvSpPr>
        <p:spPr bwMode="auto">
          <a:xfrm>
            <a:off x="7477460" y="2996819"/>
            <a:ext cx="1912647" cy="315022"/>
          </a:xfrm>
          <a:prstGeom prst="roundRect">
            <a:avLst/>
          </a:prstGeom>
          <a:noFill/>
          <a:ln w="9525" cap="flat" cmpd="sng" algn="ctr">
            <a:solidFill>
              <a:schemeClr val="accent3">
                <a:lumMod val="60000"/>
                <a:lumOff val="40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050" dirty="0">
                <a:solidFill>
                  <a:srgbClr val="002060"/>
                </a:solidFill>
              </a:rPr>
              <a:t>Dirección de Comunicación</a:t>
            </a:r>
          </a:p>
        </p:txBody>
      </p:sp>
      <p:sp>
        <p:nvSpPr>
          <p:cNvPr id="26" name="Rounded Rectangle 25"/>
          <p:cNvSpPr/>
          <p:nvPr/>
        </p:nvSpPr>
        <p:spPr bwMode="auto">
          <a:xfrm>
            <a:off x="5406638" y="2648769"/>
            <a:ext cx="1352026" cy="371460"/>
          </a:xfrm>
          <a:prstGeom prst="roundRect">
            <a:avLst/>
          </a:prstGeom>
          <a:noFill/>
          <a:ln w="9525" cap="flat" cmpd="sng" algn="ctr">
            <a:solidFill>
              <a:schemeClr val="accent3">
                <a:lumMod val="60000"/>
                <a:lumOff val="40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50" dirty="0">
                <a:solidFill>
                  <a:srgbClr val="002060"/>
                </a:solidFill>
              </a:rPr>
              <a:t>Asesoría </a:t>
            </a:r>
            <a:r>
              <a:rPr lang="es-ES" sz="1050" dirty="0" smtClean="0">
                <a:solidFill>
                  <a:srgbClr val="002060"/>
                </a:solidFill>
              </a:rPr>
              <a:t>Planificación</a:t>
            </a:r>
            <a:endParaRPr lang="es-ES" sz="1050" dirty="0">
              <a:solidFill>
                <a:srgbClr val="002060"/>
              </a:solidFill>
            </a:endParaRPr>
          </a:p>
        </p:txBody>
      </p:sp>
      <p:sp>
        <p:nvSpPr>
          <p:cNvPr id="30" name="Rounded Rectangle 29"/>
          <p:cNvSpPr/>
          <p:nvPr/>
        </p:nvSpPr>
        <p:spPr bwMode="auto">
          <a:xfrm>
            <a:off x="5355385" y="3858630"/>
            <a:ext cx="1015796" cy="467587"/>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50" b="1" dirty="0">
                <a:solidFill>
                  <a:srgbClr val="FFFFFF"/>
                </a:solidFill>
              </a:rPr>
              <a:t>Gerencia Técnica</a:t>
            </a:r>
          </a:p>
        </p:txBody>
      </p:sp>
      <p:sp>
        <p:nvSpPr>
          <p:cNvPr id="31" name="Rounded Rectangle 30"/>
          <p:cNvSpPr/>
          <p:nvPr/>
        </p:nvSpPr>
        <p:spPr bwMode="auto">
          <a:xfrm>
            <a:off x="6721417" y="3858630"/>
            <a:ext cx="1015797" cy="467587"/>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00" b="1" dirty="0">
                <a:solidFill>
                  <a:srgbClr val="92D400">
                    <a:lumMod val="75000"/>
                  </a:srgbClr>
                </a:solidFill>
              </a:rPr>
              <a:t>Dirección Administrativa</a:t>
            </a:r>
          </a:p>
        </p:txBody>
      </p:sp>
      <p:sp>
        <p:nvSpPr>
          <p:cNvPr id="32" name="Rounded Rectangle 31"/>
          <p:cNvSpPr/>
          <p:nvPr/>
        </p:nvSpPr>
        <p:spPr bwMode="auto">
          <a:xfrm>
            <a:off x="8135901" y="3874346"/>
            <a:ext cx="1015797" cy="467587"/>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00" b="1" dirty="0">
                <a:solidFill>
                  <a:srgbClr val="92D400">
                    <a:lumMod val="75000"/>
                  </a:srgbClr>
                </a:solidFill>
              </a:rPr>
              <a:t>Dirección Financiera</a:t>
            </a:r>
          </a:p>
        </p:txBody>
      </p:sp>
      <p:cxnSp>
        <p:nvCxnSpPr>
          <p:cNvPr id="33" name="Elbow Connector 32"/>
          <p:cNvCxnSpPr>
            <a:stCxn id="34" idx="2"/>
            <a:endCxn id="32" idx="0"/>
          </p:cNvCxnSpPr>
          <p:nvPr/>
        </p:nvCxnSpPr>
        <p:spPr bwMode="auto">
          <a:xfrm rot="16200000" flipH="1">
            <a:off x="7279288" y="2509834"/>
            <a:ext cx="1314538" cy="1414485"/>
          </a:xfrm>
          <a:prstGeom prst="bentConnector3">
            <a:avLst>
              <a:gd name="adj1" fmla="val 89611"/>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35" name="Straight Connector 34"/>
          <p:cNvCxnSpPr>
            <a:stCxn id="31" idx="0"/>
            <a:endCxn id="34" idx="2"/>
          </p:cNvCxnSpPr>
          <p:nvPr/>
        </p:nvCxnSpPr>
        <p:spPr bwMode="auto">
          <a:xfrm flipH="1" flipV="1">
            <a:off x="7229315" y="2559808"/>
            <a:ext cx="1" cy="1298822"/>
          </a:xfrm>
          <a:prstGeom prst="line">
            <a:avLst/>
          </a:prstGeom>
          <a:solidFill>
            <a:schemeClr val="accent1"/>
          </a:solidFill>
          <a:ln w="15875" cap="flat" cmpd="sng" algn="ctr">
            <a:solidFill>
              <a:schemeClr val="bg1">
                <a:lumMod val="75000"/>
              </a:schemeClr>
            </a:solidFill>
            <a:prstDash val="solid"/>
            <a:round/>
            <a:headEnd type="none" w="med" len="med"/>
            <a:tailEnd type="none" w="med" len="med"/>
          </a:ln>
          <a:effectLst/>
        </p:spPr>
      </p:cxnSp>
      <p:cxnSp>
        <p:nvCxnSpPr>
          <p:cNvPr id="37" name="Elbow Connector 36"/>
          <p:cNvCxnSpPr>
            <a:stCxn id="34" idx="2"/>
            <a:endCxn id="30" idx="0"/>
          </p:cNvCxnSpPr>
          <p:nvPr/>
        </p:nvCxnSpPr>
        <p:spPr bwMode="auto">
          <a:xfrm rot="5400000">
            <a:off x="5896888" y="2526203"/>
            <a:ext cx="1298822" cy="1366032"/>
          </a:xfrm>
          <a:prstGeom prst="bentConnector3">
            <a:avLst>
              <a:gd name="adj1" fmla="val 91068"/>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40" name="Elbow Connector 39"/>
          <p:cNvCxnSpPr>
            <a:stCxn id="30" idx="2"/>
            <a:endCxn id="16" idx="1"/>
          </p:cNvCxnSpPr>
          <p:nvPr/>
        </p:nvCxnSpPr>
        <p:spPr bwMode="auto">
          <a:xfrm rot="16200000" flipH="1">
            <a:off x="5757624" y="4431875"/>
            <a:ext cx="309146" cy="97829"/>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42" name="Elbow Connector 41"/>
          <p:cNvCxnSpPr>
            <a:cxnSpLocks/>
            <a:stCxn id="34" idx="3"/>
            <a:endCxn id="19" idx="3"/>
          </p:cNvCxnSpPr>
          <p:nvPr/>
        </p:nvCxnSpPr>
        <p:spPr bwMode="auto">
          <a:xfrm>
            <a:off x="7905327" y="2379453"/>
            <a:ext cx="1621051" cy="2581757"/>
          </a:xfrm>
          <a:prstGeom prst="bentConnector3">
            <a:avLst>
              <a:gd name="adj1" fmla="val 11410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34" name="Rounded Rectangle 33"/>
          <p:cNvSpPr/>
          <p:nvPr/>
        </p:nvSpPr>
        <p:spPr bwMode="auto">
          <a:xfrm>
            <a:off x="6553303" y="2199098"/>
            <a:ext cx="1352024" cy="360710"/>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002060"/>
                </a:solidFill>
              </a:rPr>
              <a:t>Gerencia General</a:t>
            </a:r>
          </a:p>
        </p:txBody>
      </p:sp>
      <p:cxnSp>
        <p:nvCxnSpPr>
          <p:cNvPr id="64" name="Elbow Connector 63"/>
          <p:cNvCxnSpPr>
            <a:stCxn id="34" idx="2"/>
            <a:endCxn id="26" idx="3"/>
          </p:cNvCxnSpPr>
          <p:nvPr/>
        </p:nvCxnSpPr>
        <p:spPr bwMode="auto">
          <a:xfrm rot="5400000">
            <a:off x="6856645" y="2461828"/>
            <a:ext cx="274691" cy="470651"/>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67" name="Elbow Connector 66"/>
          <p:cNvCxnSpPr>
            <a:stCxn id="34" idx="2"/>
            <a:endCxn id="23" idx="3"/>
          </p:cNvCxnSpPr>
          <p:nvPr/>
        </p:nvCxnSpPr>
        <p:spPr bwMode="auto">
          <a:xfrm rot="5400000">
            <a:off x="6567896" y="2756303"/>
            <a:ext cx="857915" cy="464924"/>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180" name="Rounded Rectangle 179"/>
          <p:cNvSpPr/>
          <p:nvPr/>
        </p:nvSpPr>
        <p:spPr bwMode="auto">
          <a:xfrm>
            <a:off x="344488" y="4834802"/>
            <a:ext cx="2053427" cy="343575"/>
          </a:xfrm>
          <a:prstGeom prst="roundRect">
            <a:avLst/>
          </a:prstGeom>
          <a:solidFill>
            <a:schemeClr val="accent2"/>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   Dirección Desarrollo Turístico</a:t>
            </a:r>
          </a:p>
        </p:txBody>
      </p:sp>
      <p:sp>
        <p:nvSpPr>
          <p:cNvPr id="183" name="Rounded Rectangle 182"/>
          <p:cNvSpPr/>
          <p:nvPr/>
        </p:nvSpPr>
        <p:spPr bwMode="auto">
          <a:xfrm>
            <a:off x="946106" y="2136172"/>
            <a:ext cx="1198582" cy="261545"/>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dirty="0">
                <a:solidFill>
                  <a:srgbClr val="002060"/>
                </a:solidFill>
              </a:rPr>
              <a:t>Auditoría Interna</a:t>
            </a:r>
          </a:p>
        </p:txBody>
      </p:sp>
      <p:sp>
        <p:nvSpPr>
          <p:cNvPr id="186" name="Rounded Rectangle 185"/>
          <p:cNvSpPr/>
          <p:nvPr/>
        </p:nvSpPr>
        <p:spPr bwMode="auto">
          <a:xfrm>
            <a:off x="1841885" y="1677637"/>
            <a:ext cx="1352026" cy="360000"/>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002060"/>
                </a:solidFill>
              </a:rPr>
              <a:t>Directorio</a:t>
            </a:r>
          </a:p>
        </p:txBody>
      </p:sp>
      <p:sp>
        <p:nvSpPr>
          <p:cNvPr id="187" name="Rounded Rectangle 186"/>
          <p:cNvSpPr/>
          <p:nvPr/>
        </p:nvSpPr>
        <p:spPr bwMode="auto">
          <a:xfrm>
            <a:off x="579243" y="3682441"/>
            <a:ext cx="1643234" cy="360000"/>
          </a:xfrm>
          <a:prstGeom prst="roundRect">
            <a:avLst/>
          </a:prstGeom>
          <a:solidFill>
            <a:schemeClr val="accent2"/>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Asesoría Comunicación Social</a:t>
            </a:r>
          </a:p>
        </p:txBody>
      </p:sp>
      <p:sp>
        <p:nvSpPr>
          <p:cNvPr id="188" name="Rounded Rectangle 187"/>
          <p:cNvSpPr/>
          <p:nvPr/>
        </p:nvSpPr>
        <p:spPr bwMode="auto">
          <a:xfrm>
            <a:off x="2773071" y="3099217"/>
            <a:ext cx="1643234" cy="360000"/>
          </a:xfrm>
          <a:prstGeom prst="roundRect">
            <a:avLst/>
          </a:prstGeom>
          <a:solidFill>
            <a:schemeClr val="accent2"/>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Asesoría Jurídica</a:t>
            </a:r>
          </a:p>
        </p:txBody>
      </p:sp>
      <p:sp>
        <p:nvSpPr>
          <p:cNvPr id="189" name="Rounded Rectangle 188"/>
          <p:cNvSpPr/>
          <p:nvPr/>
        </p:nvSpPr>
        <p:spPr bwMode="auto">
          <a:xfrm>
            <a:off x="573516" y="3099217"/>
            <a:ext cx="1643234" cy="360000"/>
          </a:xfrm>
          <a:prstGeom prst="roundRect">
            <a:avLst/>
          </a:prstGeom>
          <a:solidFill>
            <a:schemeClr val="accent2"/>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Asesoría Planificación</a:t>
            </a:r>
          </a:p>
        </p:txBody>
      </p:sp>
      <p:sp>
        <p:nvSpPr>
          <p:cNvPr id="192" name="Rounded Rectangle 191"/>
          <p:cNvSpPr/>
          <p:nvPr/>
        </p:nvSpPr>
        <p:spPr bwMode="auto">
          <a:xfrm>
            <a:off x="1805530" y="4180928"/>
            <a:ext cx="1424736" cy="360000"/>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002060"/>
                </a:solidFill>
              </a:rPr>
              <a:t>Coordinación Técnica General</a:t>
            </a:r>
          </a:p>
        </p:txBody>
      </p:sp>
      <p:sp>
        <p:nvSpPr>
          <p:cNvPr id="197" name="Rounded Rectangle 196"/>
          <p:cNvSpPr/>
          <p:nvPr/>
        </p:nvSpPr>
        <p:spPr bwMode="auto">
          <a:xfrm>
            <a:off x="2773071" y="3682441"/>
            <a:ext cx="1643234" cy="360000"/>
          </a:xfrm>
          <a:prstGeom prst="roundRect">
            <a:avLst/>
          </a:prstGeom>
          <a:solidFill>
            <a:schemeClr val="accent2"/>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Dirección Administrativa Financiera</a:t>
            </a:r>
          </a:p>
        </p:txBody>
      </p:sp>
      <p:sp>
        <p:nvSpPr>
          <p:cNvPr id="200" name="Rounded Rectangle 199"/>
          <p:cNvSpPr/>
          <p:nvPr/>
        </p:nvSpPr>
        <p:spPr bwMode="auto">
          <a:xfrm>
            <a:off x="2686011" y="4834802"/>
            <a:ext cx="2122527" cy="343575"/>
          </a:xfrm>
          <a:prstGeom prst="roundRect">
            <a:avLst/>
          </a:prstGeom>
          <a:solidFill>
            <a:schemeClr val="accent2"/>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rPr>
              <a:t>   Dirección Mercadeo y Promoción</a:t>
            </a:r>
          </a:p>
        </p:txBody>
      </p:sp>
      <p:sp>
        <p:nvSpPr>
          <p:cNvPr id="201" name="Rounded Rectangle 200"/>
          <p:cNvSpPr/>
          <p:nvPr/>
        </p:nvSpPr>
        <p:spPr bwMode="auto">
          <a:xfrm>
            <a:off x="530958" y="5304888"/>
            <a:ext cx="601954"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rgbClr val="92D400">
                    <a:lumMod val="75000"/>
                  </a:srgbClr>
                </a:solidFill>
              </a:rPr>
              <a:t>Diseño de Producto</a:t>
            </a:r>
            <a:endParaRPr lang="es-ES" sz="900" dirty="0">
              <a:solidFill>
                <a:srgbClr val="92D400">
                  <a:lumMod val="75000"/>
                </a:srgbClr>
              </a:solidFill>
            </a:endParaRPr>
          </a:p>
        </p:txBody>
      </p:sp>
      <p:sp>
        <p:nvSpPr>
          <p:cNvPr id="202" name="Rounded Rectangle 201"/>
          <p:cNvSpPr/>
          <p:nvPr/>
        </p:nvSpPr>
        <p:spPr bwMode="auto">
          <a:xfrm>
            <a:off x="1395801" y="5304888"/>
            <a:ext cx="819458"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a:solidFill>
                  <a:srgbClr val="92D400">
                    <a:lumMod val="75000"/>
                  </a:srgbClr>
                </a:solidFill>
              </a:rPr>
              <a:t>Servicios</a:t>
            </a:r>
          </a:p>
          <a:p>
            <a:pPr algn="ctr" defTabSz="914400" fontAlgn="base">
              <a:lnSpc>
                <a:spcPct val="106000"/>
              </a:lnSpc>
              <a:spcBef>
                <a:spcPct val="0"/>
              </a:spcBef>
              <a:spcAft>
                <a:spcPct val="0"/>
              </a:spcAft>
            </a:pPr>
            <a:r>
              <a:rPr lang="es-ES" sz="900" dirty="0">
                <a:solidFill>
                  <a:srgbClr val="92D400">
                    <a:lumMod val="75000"/>
                  </a:srgbClr>
                </a:solidFill>
              </a:rPr>
              <a:t>Turísticos</a:t>
            </a:r>
          </a:p>
        </p:txBody>
      </p:sp>
      <p:sp>
        <p:nvSpPr>
          <p:cNvPr id="203" name="Rounded Rectangle 202"/>
          <p:cNvSpPr/>
          <p:nvPr/>
        </p:nvSpPr>
        <p:spPr bwMode="auto">
          <a:xfrm>
            <a:off x="530958" y="5928965"/>
            <a:ext cx="601954"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rgbClr val="92D400">
                    <a:lumMod val="75000"/>
                  </a:srgbClr>
                </a:solidFill>
              </a:rPr>
              <a:t>Calidad</a:t>
            </a:r>
            <a:endParaRPr lang="es-ES" sz="900" dirty="0">
              <a:solidFill>
                <a:srgbClr val="92D400">
                  <a:lumMod val="75000"/>
                </a:srgbClr>
              </a:solidFill>
            </a:endParaRPr>
          </a:p>
        </p:txBody>
      </p:sp>
      <p:sp>
        <p:nvSpPr>
          <p:cNvPr id="204" name="Rounded Rectangle 203"/>
          <p:cNvSpPr/>
          <p:nvPr/>
        </p:nvSpPr>
        <p:spPr bwMode="auto">
          <a:xfrm>
            <a:off x="1395801" y="5928965"/>
            <a:ext cx="819458"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err="1" smtClean="0">
                <a:solidFill>
                  <a:srgbClr val="92D400">
                    <a:lumMod val="75000"/>
                  </a:srgbClr>
                </a:solidFill>
              </a:rPr>
              <a:t>Asist</a:t>
            </a:r>
            <a:r>
              <a:rPr lang="es-ES" sz="900" dirty="0" smtClean="0">
                <a:solidFill>
                  <a:srgbClr val="92D400">
                    <a:lumMod val="75000"/>
                  </a:srgbClr>
                </a:solidFill>
              </a:rPr>
              <a:t>. Técnica</a:t>
            </a:r>
            <a:endParaRPr lang="es-ES" sz="900" dirty="0">
              <a:solidFill>
                <a:srgbClr val="92D400">
                  <a:lumMod val="75000"/>
                </a:srgbClr>
              </a:solidFill>
            </a:endParaRPr>
          </a:p>
          <a:p>
            <a:pPr algn="ctr" defTabSz="914400" fontAlgn="base">
              <a:lnSpc>
                <a:spcPct val="106000"/>
              </a:lnSpc>
              <a:spcBef>
                <a:spcPct val="0"/>
              </a:spcBef>
              <a:spcAft>
                <a:spcPct val="0"/>
              </a:spcAft>
            </a:pPr>
            <a:r>
              <a:rPr lang="es-ES" sz="900" dirty="0" smtClean="0">
                <a:solidFill>
                  <a:srgbClr val="92D400">
                    <a:lumMod val="75000"/>
                  </a:srgbClr>
                </a:solidFill>
              </a:rPr>
              <a:t>y Capacitación</a:t>
            </a:r>
            <a:endParaRPr lang="es-ES" sz="900" dirty="0">
              <a:solidFill>
                <a:srgbClr val="92D400">
                  <a:lumMod val="75000"/>
                </a:srgbClr>
              </a:solidFill>
            </a:endParaRPr>
          </a:p>
        </p:txBody>
      </p:sp>
      <p:sp>
        <p:nvSpPr>
          <p:cNvPr id="171" name="Rounded Rectangle 170"/>
          <p:cNvSpPr/>
          <p:nvPr/>
        </p:nvSpPr>
        <p:spPr bwMode="auto">
          <a:xfrm>
            <a:off x="1841886" y="2487133"/>
            <a:ext cx="1352025" cy="360000"/>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002060"/>
                </a:solidFill>
              </a:rPr>
              <a:t>Gerencia General</a:t>
            </a:r>
          </a:p>
        </p:txBody>
      </p:sp>
      <p:cxnSp>
        <p:nvCxnSpPr>
          <p:cNvPr id="207" name="Elbow Connector 206"/>
          <p:cNvCxnSpPr>
            <a:stCxn id="186" idx="2"/>
            <a:endCxn id="171" idx="0"/>
          </p:cNvCxnSpPr>
          <p:nvPr/>
        </p:nvCxnSpPr>
        <p:spPr>
          <a:xfrm rot="16200000" flipH="1">
            <a:off x="2293150" y="2262384"/>
            <a:ext cx="449496" cy="1"/>
          </a:xfrm>
          <a:prstGeom prst="bentConnector3">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8" name="Elbow Connector 207"/>
          <p:cNvCxnSpPr>
            <a:stCxn id="171" idx="2"/>
            <a:endCxn id="186" idx="3"/>
          </p:cNvCxnSpPr>
          <p:nvPr/>
        </p:nvCxnSpPr>
        <p:spPr>
          <a:xfrm rot="5400000" flipH="1" flipV="1">
            <a:off x="2361157" y="2014379"/>
            <a:ext cx="989496" cy="676012"/>
          </a:xfrm>
          <a:prstGeom prst="bentConnector4">
            <a:avLst>
              <a:gd name="adj1" fmla="val -10589"/>
              <a:gd name="adj2" fmla="val 226810"/>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3" name="Elbow Connector 212"/>
          <p:cNvCxnSpPr>
            <a:stCxn id="171" idx="2"/>
            <a:endCxn id="186" idx="1"/>
          </p:cNvCxnSpPr>
          <p:nvPr/>
        </p:nvCxnSpPr>
        <p:spPr>
          <a:xfrm rot="5400000" flipH="1">
            <a:off x="1685144" y="2014378"/>
            <a:ext cx="989496" cy="676014"/>
          </a:xfrm>
          <a:prstGeom prst="bentConnector4">
            <a:avLst>
              <a:gd name="adj1" fmla="val -10589"/>
              <a:gd name="adj2" fmla="val 246536"/>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7" name="Elbow Connector 216"/>
          <p:cNvCxnSpPr>
            <a:stCxn id="171" idx="2"/>
            <a:endCxn id="188" idx="1"/>
          </p:cNvCxnSpPr>
          <p:nvPr/>
        </p:nvCxnSpPr>
        <p:spPr>
          <a:xfrm rot="16200000" flipH="1">
            <a:off x="2429443" y="2935589"/>
            <a:ext cx="432084" cy="255172"/>
          </a:xfrm>
          <a:prstGeom prst="bentConnector2">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0" name="Elbow Connector 219"/>
          <p:cNvCxnSpPr>
            <a:stCxn id="171" idx="2"/>
            <a:endCxn id="197" idx="1"/>
          </p:cNvCxnSpPr>
          <p:nvPr/>
        </p:nvCxnSpPr>
        <p:spPr>
          <a:xfrm rot="16200000" flipH="1">
            <a:off x="2137831" y="3227201"/>
            <a:ext cx="1015308" cy="255172"/>
          </a:xfrm>
          <a:prstGeom prst="bentConnector2">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3" name="Elbow Connector 222"/>
          <p:cNvCxnSpPr>
            <a:stCxn id="171" idx="2"/>
            <a:endCxn id="189" idx="3"/>
          </p:cNvCxnSpPr>
          <p:nvPr/>
        </p:nvCxnSpPr>
        <p:spPr>
          <a:xfrm rot="5400000">
            <a:off x="2151283" y="2912601"/>
            <a:ext cx="432084" cy="301149"/>
          </a:xfrm>
          <a:prstGeom prst="bentConnector2">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6" name="Elbow Connector 225"/>
          <p:cNvCxnSpPr>
            <a:stCxn id="171" idx="2"/>
            <a:endCxn id="187" idx="3"/>
          </p:cNvCxnSpPr>
          <p:nvPr/>
        </p:nvCxnSpPr>
        <p:spPr>
          <a:xfrm rot="5400000">
            <a:off x="1862534" y="3207076"/>
            <a:ext cx="1015308" cy="295422"/>
          </a:xfrm>
          <a:prstGeom prst="bentConnector2">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9" name="Elbow Connector 228"/>
          <p:cNvCxnSpPr>
            <a:stCxn id="171" idx="2"/>
            <a:endCxn id="192" idx="0"/>
          </p:cNvCxnSpPr>
          <p:nvPr/>
        </p:nvCxnSpPr>
        <p:spPr>
          <a:xfrm rot="5400000">
            <a:off x="1851002" y="3514030"/>
            <a:ext cx="1333795" cy="1"/>
          </a:xfrm>
          <a:prstGeom prst="bentConnector3">
            <a:avLst>
              <a:gd name="adj1" fmla="val 50000"/>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3" name="Elbow Connector 232"/>
          <p:cNvCxnSpPr/>
          <p:nvPr/>
        </p:nvCxnSpPr>
        <p:spPr>
          <a:xfrm rot="16200000" flipH="1">
            <a:off x="2429442" y="2935588"/>
            <a:ext cx="432084" cy="255174"/>
          </a:xfrm>
          <a:prstGeom prst="bentConnector2">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5" name="Elbow Connector 234"/>
          <p:cNvCxnSpPr>
            <a:stCxn id="192" idx="2"/>
            <a:endCxn id="200" idx="0"/>
          </p:cNvCxnSpPr>
          <p:nvPr/>
        </p:nvCxnSpPr>
        <p:spPr>
          <a:xfrm rot="16200000" flipH="1">
            <a:off x="2985649" y="4073176"/>
            <a:ext cx="293874" cy="1229377"/>
          </a:xfrm>
          <a:prstGeom prst="bentConnector3">
            <a:avLst>
              <a:gd name="adj1" fmla="val 50000"/>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8" name="Elbow Connector 237"/>
          <p:cNvCxnSpPr>
            <a:stCxn id="192" idx="2"/>
            <a:endCxn id="180" idx="0"/>
          </p:cNvCxnSpPr>
          <p:nvPr/>
        </p:nvCxnSpPr>
        <p:spPr>
          <a:xfrm rot="5400000">
            <a:off x="1797613" y="4114517"/>
            <a:ext cx="293874" cy="1146696"/>
          </a:xfrm>
          <a:prstGeom prst="bentConnector3">
            <a:avLst>
              <a:gd name="adj1" fmla="val 50000"/>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44" name="Content Placeholder 5"/>
          <p:cNvSpPr txBox="1">
            <a:spLocks/>
          </p:cNvSpPr>
          <p:nvPr/>
        </p:nvSpPr>
        <p:spPr bwMode="auto">
          <a:xfrm>
            <a:off x="390963" y="5701519"/>
            <a:ext cx="2067114" cy="11374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defTabSz="913965" fontAlgn="auto">
              <a:spcBef>
                <a:spcPts val="0"/>
              </a:spcBef>
              <a:spcAft>
                <a:spcPts val="600"/>
              </a:spcAft>
            </a:pPr>
            <a:r>
              <a:rPr lang="es-ES" sz="800" b="1" dirty="0" smtClean="0">
                <a:solidFill>
                  <a:srgbClr val="FFFFFF">
                    <a:lumMod val="65000"/>
                  </a:srgbClr>
                </a:solidFill>
              </a:rPr>
              <a:t>DESARROLLO DEL DESTINO TURÍSTICO</a:t>
            </a:r>
            <a:endParaRPr lang="es-ES" sz="800" b="1" dirty="0">
              <a:solidFill>
                <a:srgbClr val="FFFFFF">
                  <a:lumMod val="65000"/>
                </a:srgbClr>
              </a:solidFill>
            </a:endParaRPr>
          </a:p>
        </p:txBody>
      </p:sp>
      <p:sp>
        <p:nvSpPr>
          <p:cNvPr id="245" name="Content Placeholder 5"/>
          <p:cNvSpPr txBox="1">
            <a:spLocks/>
          </p:cNvSpPr>
          <p:nvPr/>
        </p:nvSpPr>
        <p:spPr bwMode="auto">
          <a:xfrm>
            <a:off x="2686011" y="5701519"/>
            <a:ext cx="2067114" cy="11374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defTabSz="913965" fontAlgn="auto">
              <a:spcBef>
                <a:spcPts val="0"/>
              </a:spcBef>
              <a:spcAft>
                <a:spcPts val="600"/>
              </a:spcAft>
            </a:pPr>
            <a:r>
              <a:rPr lang="es-ES" sz="800" b="1" dirty="0" smtClean="0">
                <a:solidFill>
                  <a:srgbClr val="FFFFFF">
                    <a:lumMod val="65000"/>
                  </a:srgbClr>
                </a:solidFill>
              </a:rPr>
              <a:t>MERCADEO Y COMERCIALIZACIÓN</a:t>
            </a:r>
            <a:endParaRPr lang="es-ES" sz="800" b="1" dirty="0">
              <a:solidFill>
                <a:srgbClr val="FFFFFF">
                  <a:lumMod val="65000"/>
                </a:srgbClr>
              </a:solidFill>
            </a:endParaRPr>
          </a:p>
        </p:txBody>
      </p:sp>
      <p:cxnSp>
        <p:nvCxnSpPr>
          <p:cNvPr id="247" name="Elbow Connector 246"/>
          <p:cNvCxnSpPr>
            <a:stCxn id="180" idx="1"/>
            <a:endCxn id="180" idx="3"/>
          </p:cNvCxnSpPr>
          <p:nvPr/>
        </p:nvCxnSpPr>
        <p:spPr>
          <a:xfrm rot="10800000" flipH="1">
            <a:off x="344487" y="5006590"/>
            <a:ext cx="2053427" cy="12700"/>
          </a:xfrm>
          <a:prstGeom prst="bentConnector5">
            <a:avLst>
              <a:gd name="adj1" fmla="val -6340"/>
              <a:gd name="adj2" fmla="val -10347346"/>
              <a:gd name="adj3" fmla="val 105566"/>
            </a:avLst>
          </a:prstGeom>
          <a:ln>
            <a:solidFill>
              <a:schemeClr val="bg1">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51" name="Elbow Connector 250"/>
          <p:cNvCxnSpPr>
            <a:stCxn id="200" idx="1"/>
            <a:endCxn id="200" idx="3"/>
          </p:cNvCxnSpPr>
          <p:nvPr/>
        </p:nvCxnSpPr>
        <p:spPr>
          <a:xfrm rot="10800000" flipH="1">
            <a:off x="2686010" y="5006590"/>
            <a:ext cx="2122527" cy="12700"/>
          </a:xfrm>
          <a:prstGeom prst="bentConnector5">
            <a:avLst>
              <a:gd name="adj1" fmla="val -4487"/>
              <a:gd name="adj2" fmla="val -10272346"/>
              <a:gd name="adj3" fmla="val 106731"/>
            </a:avLst>
          </a:prstGeom>
          <a:ln>
            <a:solidFill>
              <a:schemeClr val="bg1">
                <a:lumMod val="7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a:stCxn id="201" idx="3"/>
            <a:endCxn id="202" idx="1"/>
          </p:cNvCxnSpPr>
          <p:nvPr/>
        </p:nvCxnSpPr>
        <p:spPr>
          <a:xfrm>
            <a:off x="1132912" y="5455831"/>
            <a:ext cx="26288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a:stCxn id="203" idx="3"/>
            <a:endCxn id="204" idx="1"/>
          </p:cNvCxnSpPr>
          <p:nvPr/>
        </p:nvCxnSpPr>
        <p:spPr>
          <a:xfrm>
            <a:off x="1132912" y="6079908"/>
            <a:ext cx="26288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6" name="Rounded Rectangle 265"/>
          <p:cNvSpPr/>
          <p:nvPr/>
        </p:nvSpPr>
        <p:spPr bwMode="auto">
          <a:xfrm>
            <a:off x="2936776" y="5304888"/>
            <a:ext cx="601954"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rgbClr val="92D400">
                    <a:lumMod val="75000"/>
                  </a:srgbClr>
                </a:solidFill>
              </a:rPr>
              <a:t>Promoción digital</a:t>
            </a:r>
            <a:endParaRPr lang="es-ES" sz="900" dirty="0">
              <a:solidFill>
                <a:srgbClr val="92D400">
                  <a:lumMod val="75000"/>
                </a:srgbClr>
              </a:solidFill>
            </a:endParaRPr>
          </a:p>
        </p:txBody>
      </p:sp>
      <p:sp>
        <p:nvSpPr>
          <p:cNvPr id="267" name="Rounded Rectangle 266"/>
          <p:cNvSpPr/>
          <p:nvPr/>
        </p:nvSpPr>
        <p:spPr bwMode="auto">
          <a:xfrm>
            <a:off x="3801619" y="5304888"/>
            <a:ext cx="819458"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rgbClr val="92D400">
                    <a:lumMod val="75000"/>
                  </a:srgbClr>
                </a:solidFill>
              </a:rPr>
              <a:t>Promoción</a:t>
            </a:r>
            <a:endParaRPr lang="es-ES" sz="900" dirty="0">
              <a:solidFill>
                <a:srgbClr val="92D400">
                  <a:lumMod val="75000"/>
                </a:srgbClr>
              </a:solidFill>
            </a:endParaRPr>
          </a:p>
        </p:txBody>
      </p:sp>
      <p:sp>
        <p:nvSpPr>
          <p:cNvPr id="268" name="Rounded Rectangle 267"/>
          <p:cNvSpPr/>
          <p:nvPr/>
        </p:nvSpPr>
        <p:spPr bwMode="auto">
          <a:xfrm>
            <a:off x="2936776" y="5928965"/>
            <a:ext cx="601954"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rgbClr val="92D400">
                    <a:lumMod val="75000"/>
                  </a:srgbClr>
                </a:solidFill>
              </a:rPr>
              <a:t>Ventas</a:t>
            </a:r>
            <a:endParaRPr lang="es-ES" sz="900" dirty="0">
              <a:solidFill>
                <a:srgbClr val="92D400">
                  <a:lumMod val="75000"/>
                </a:srgbClr>
              </a:solidFill>
            </a:endParaRPr>
          </a:p>
        </p:txBody>
      </p:sp>
      <p:sp>
        <p:nvSpPr>
          <p:cNvPr id="269" name="Rounded Rectangle 268"/>
          <p:cNvSpPr/>
          <p:nvPr/>
        </p:nvSpPr>
        <p:spPr bwMode="auto">
          <a:xfrm>
            <a:off x="3801619" y="5928965"/>
            <a:ext cx="819458" cy="301885"/>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rgbClr val="92D400">
                    <a:lumMod val="75000"/>
                  </a:srgbClr>
                </a:solidFill>
              </a:rPr>
              <a:t>Planificación de negocios</a:t>
            </a:r>
            <a:endParaRPr lang="es-ES" sz="900" dirty="0">
              <a:solidFill>
                <a:srgbClr val="92D400">
                  <a:lumMod val="75000"/>
                </a:srgbClr>
              </a:solidFill>
            </a:endParaRPr>
          </a:p>
        </p:txBody>
      </p:sp>
      <p:cxnSp>
        <p:nvCxnSpPr>
          <p:cNvPr id="270" name="Straight Connector 269"/>
          <p:cNvCxnSpPr>
            <a:stCxn id="266" idx="3"/>
            <a:endCxn id="267" idx="1"/>
          </p:cNvCxnSpPr>
          <p:nvPr/>
        </p:nvCxnSpPr>
        <p:spPr>
          <a:xfrm>
            <a:off x="3538730" y="5455831"/>
            <a:ext cx="26288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p:cNvCxnSpPr>
            <a:stCxn id="268" idx="3"/>
            <a:endCxn id="269" idx="1"/>
          </p:cNvCxnSpPr>
          <p:nvPr/>
        </p:nvCxnSpPr>
        <p:spPr>
          <a:xfrm>
            <a:off x="3538730" y="6079908"/>
            <a:ext cx="26288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77" name="Content Placeholder 5"/>
          <p:cNvSpPr txBox="1">
            <a:spLocks/>
          </p:cNvSpPr>
          <p:nvPr/>
        </p:nvSpPr>
        <p:spPr bwMode="auto">
          <a:xfrm rot="16200000">
            <a:off x="3784427" y="2207979"/>
            <a:ext cx="1102158" cy="45709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defTabSz="913965" fontAlgn="auto">
              <a:spcBef>
                <a:spcPts val="0"/>
              </a:spcBef>
              <a:spcAft>
                <a:spcPts val="600"/>
              </a:spcAft>
            </a:pPr>
            <a:r>
              <a:rPr lang="es-ES" sz="800" b="1" dirty="0" smtClean="0">
                <a:solidFill>
                  <a:srgbClr val="FFFFFF">
                    <a:lumMod val="65000"/>
                  </a:srgbClr>
                </a:solidFill>
              </a:rPr>
              <a:t>Procesos gubernamentales</a:t>
            </a:r>
            <a:endParaRPr lang="es-ES" sz="800" b="1" dirty="0">
              <a:solidFill>
                <a:srgbClr val="FFFFFF">
                  <a:lumMod val="65000"/>
                </a:srgbClr>
              </a:solidFill>
            </a:endParaRPr>
          </a:p>
        </p:txBody>
      </p:sp>
      <p:sp>
        <p:nvSpPr>
          <p:cNvPr id="281" name="Rounded Rectangle 280"/>
          <p:cNvSpPr/>
          <p:nvPr/>
        </p:nvSpPr>
        <p:spPr bwMode="auto">
          <a:xfrm>
            <a:off x="6553302" y="1677637"/>
            <a:ext cx="1352026" cy="360000"/>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002060"/>
                </a:solidFill>
              </a:rPr>
              <a:t>Directorio</a:t>
            </a:r>
          </a:p>
        </p:txBody>
      </p:sp>
      <p:cxnSp>
        <p:nvCxnSpPr>
          <p:cNvPr id="306" name="Elbow Connector 305"/>
          <p:cNvCxnSpPr>
            <a:stCxn id="30" idx="2"/>
            <a:endCxn id="17" idx="1"/>
          </p:cNvCxnSpPr>
          <p:nvPr/>
        </p:nvCxnSpPr>
        <p:spPr bwMode="auto">
          <a:xfrm rot="16200000" flipH="1">
            <a:off x="5558626" y="4630873"/>
            <a:ext cx="707143" cy="97829"/>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309" name="Elbow Connector 308"/>
          <p:cNvCxnSpPr>
            <a:stCxn id="30" idx="2"/>
            <a:endCxn id="18" idx="1"/>
          </p:cNvCxnSpPr>
          <p:nvPr/>
        </p:nvCxnSpPr>
        <p:spPr bwMode="auto">
          <a:xfrm rot="16200000" flipH="1">
            <a:off x="5359627" y="4829872"/>
            <a:ext cx="1105140" cy="97829"/>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312" name="Elbow Connector 311"/>
          <p:cNvCxnSpPr>
            <a:stCxn id="30" idx="2"/>
            <a:endCxn id="20" idx="1"/>
          </p:cNvCxnSpPr>
          <p:nvPr/>
        </p:nvCxnSpPr>
        <p:spPr bwMode="auto">
          <a:xfrm rot="16200000" flipH="1">
            <a:off x="5160629" y="5028870"/>
            <a:ext cx="1503137" cy="97829"/>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315" name="Elbow Connector 314"/>
          <p:cNvCxnSpPr>
            <a:stCxn id="30" idx="2"/>
            <a:endCxn id="21" idx="1"/>
          </p:cNvCxnSpPr>
          <p:nvPr/>
        </p:nvCxnSpPr>
        <p:spPr bwMode="auto">
          <a:xfrm rot="16200000" flipH="1">
            <a:off x="4961630" y="5227869"/>
            <a:ext cx="1901135" cy="97829"/>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155</a:t>
            </a:fld>
            <a:endParaRPr lang="es-ES" dirty="0">
              <a:solidFill>
                <a:srgbClr val="002776"/>
              </a:solidFill>
            </a:endParaRPr>
          </a:p>
        </p:txBody>
      </p:sp>
    </p:spTree>
    <p:extLst>
      <p:ext uri="{BB962C8B-B14F-4D97-AF65-F5344CB8AC3E}">
        <p14:creationId xmlns:p14="http://schemas.microsoft.com/office/powerpoint/2010/main" val="1651872024"/>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histórico de la estructura orgánica-funcional</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237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Quito Turismo</a:t>
            </a:r>
            <a:endParaRPr lang="es-ES" i="1" dirty="0">
              <a:solidFill>
                <a:srgbClr val="002776"/>
              </a:solidFill>
            </a:endParaRPr>
          </a:p>
        </p:txBody>
      </p:sp>
      <p:sp>
        <p:nvSpPr>
          <p:cNvPr id="13" name="Rectangle 4"/>
          <p:cNvSpPr>
            <a:spLocks noChangeArrowheads="1"/>
          </p:cNvSpPr>
          <p:nvPr/>
        </p:nvSpPr>
        <p:spPr bwMode="auto">
          <a:xfrm>
            <a:off x="344489" y="1196752"/>
            <a:ext cx="9361039" cy="270000"/>
          </a:xfrm>
          <a:prstGeom prst="roundRect">
            <a:avLst/>
          </a:prstGeom>
          <a:solidFill>
            <a:srgbClr val="002060"/>
          </a:solidFill>
          <a:ln>
            <a:noFill/>
          </a:ln>
          <a:effectLst/>
          <a:extLst/>
        </p:spPr>
        <p:txBody>
          <a:bodyPr lIns="46778" tIns="39870" rIns="46778" bIns="39870" anchor="ctr" anchorCtr="1"/>
          <a:lstStyle>
            <a:lvl1pPr defTabSz="684213">
              <a:spcBef>
                <a:spcPct val="30000"/>
              </a:spcBef>
              <a:defRPr b="1">
                <a:solidFill>
                  <a:srgbClr val="000099"/>
                </a:solidFill>
                <a:latin typeface="Arial" pitchFamily="34" charset="0"/>
              </a:defRPr>
            </a:lvl1pPr>
            <a:lvl2pPr marL="482600" indent="-292100" defTabSz="684213">
              <a:spcBef>
                <a:spcPct val="30000"/>
              </a:spcBef>
              <a:buChar char="w"/>
              <a:defRPr sz="1600">
                <a:solidFill>
                  <a:srgbClr val="000099"/>
                </a:solidFill>
                <a:latin typeface="Arial" pitchFamily="34" charset="0"/>
              </a:defRPr>
            </a:lvl2pPr>
            <a:lvl3pPr marL="850900" indent="-177800" defTabSz="684213">
              <a:spcBef>
                <a:spcPct val="30000"/>
              </a:spcBef>
              <a:buChar char="§"/>
              <a:defRPr sz="1400">
                <a:solidFill>
                  <a:srgbClr val="000099"/>
                </a:solidFill>
                <a:latin typeface="Arial" pitchFamily="34" charset="0"/>
              </a:defRPr>
            </a:lvl3pPr>
            <a:lvl4pPr marL="1239838" indent="-198438" defTabSz="684213">
              <a:spcBef>
                <a:spcPct val="30000"/>
              </a:spcBef>
              <a:buChar char="ú"/>
              <a:defRPr sz="1300">
                <a:solidFill>
                  <a:srgbClr val="000099"/>
                </a:solidFill>
                <a:latin typeface="Arial" pitchFamily="34" charset="0"/>
              </a:defRPr>
            </a:lvl4pPr>
            <a:lvl5pPr marL="1611313" indent="-180975" defTabSz="684213">
              <a:spcBef>
                <a:spcPct val="30000"/>
              </a:spcBef>
              <a:buChar char=" "/>
              <a:defRPr sz="1200">
                <a:solidFill>
                  <a:srgbClr val="000099"/>
                </a:solidFill>
                <a:latin typeface="Arial" pitchFamily="34" charset="0"/>
              </a:defRPr>
            </a:lvl5pPr>
            <a:lvl6pPr marL="20685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6pPr>
            <a:lvl7pPr marL="25257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7pPr>
            <a:lvl8pPr marL="29829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8pPr>
            <a:lvl9pPr marL="3440113" indent="-180975" defTabSz="684213" eaLnBrk="0" fontAlgn="base" hangingPunct="0">
              <a:spcBef>
                <a:spcPct val="30000"/>
              </a:spcBef>
              <a:spcAft>
                <a:spcPct val="0"/>
              </a:spcAft>
              <a:buFont typeface="Wingdings" pitchFamily="2" charset="2"/>
              <a:buChar char=" "/>
              <a:defRPr sz="1200">
                <a:solidFill>
                  <a:srgbClr val="000099"/>
                </a:solidFill>
                <a:latin typeface="Arial" pitchFamily="34" charset="0"/>
              </a:defRPr>
            </a:lvl9pPr>
          </a:lstStyle>
          <a:p>
            <a:pPr algn="ctr">
              <a:spcBef>
                <a:spcPct val="0"/>
              </a:spcBef>
              <a:buFont typeface="Wingdings" panose="05000000000000000000" pitchFamily="2" charset="2"/>
              <a:buNone/>
              <a:defRPr/>
            </a:pPr>
            <a:r>
              <a:rPr lang="es-ES" altLang="es-ES" sz="1200" dirty="0" smtClean="0">
                <a:solidFill>
                  <a:srgbClr val="FFFFFF"/>
                </a:solidFill>
                <a:effectLst>
                  <a:outerShdw blurRad="38100" dist="38100" dir="2700000" algn="tl">
                    <a:srgbClr val="000000"/>
                  </a:outerShdw>
                </a:effectLst>
              </a:rPr>
              <a:t>Estructura orgánica propuesta internamente por Quito Turismo</a:t>
            </a:r>
            <a:endParaRPr lang="es-ES" altLang="es-ES" sz="1200" dirty="0">
              <a:solidFill>
                <a:srgbClr val="FFFFFF"/>
              </a:solidFill>
              <a:effectLst>
                <a:outerShdw blurRad="38100" dist="38100" dir="2700000" algn="tl">
                  <a:srgbClr val="000000"/>
                </a:outerShdw>
              </a:effectLst>
            </a:endParaRPr>
          </a:p>
        </p:txBody>
      </p:sp>
      <p:cxnSp>
        <p:nvCxnSpPr>
          <p:cNvPr id="70" name="Elbow Connector 69"/>
          <p:cNvCxnSpPr>
            <a:stCxn id="281" idx="2"/>
            <a:endCxn id="24" idx="1"/>
          </p:cNvCxnSpPr>
          <p:nvPr/>
        </p:nvCxnSpPr>
        <p:spPr bwMode="auto">
          <a:xfrm rot="16200000" flipH="1">
            <a:off x="5025654" y="1868151"/>
            <a:ext cx="755132" cy="852413"/>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19" name="Rounded Rectangle 18"/>
          <p:cNvSpPr/>
          <p:nvPr/>
        </p:nvSpPr>
        <p:spPr bwMode="auto">
          <a:xfrm>
            <a:off x="8310417" y="3215304"/>
            <a:ext cx="1035071" cy="398879"/>
          </a:xfrm>
          <a:prstGeom prst="roundRect">
            <a:avLst/>
          </a:prstGeom>
          <a:solidFill>
            <a:schemeClr val="bg1">
              <a:lumMod val="85000"/>
            </a:schemeClr>
          </a:solidFill>
          <a:ln w="9525" cap="flat" cmpd="sng" algn="ctr">
            <a:solidFill>
              <a:schemeClr val="bg1">
                <a:lumMod val="75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dirty="0">
                <a:solidFill>
                  <a:srgbClr val="002060"/>
                </a:solidFill>
              </a:rPr>
              <a:t>Auditoría Interna</a:t>
            </a:r>
          </a:p>
        </p:txBody>
      </p:sp>
      <p:sp>
        <p:nvSpPr>
          <p:cNvPr id="23" name="Rounded Rectangle 22"/>
          <p:cNvSpPr/>
          <p:nvPr/>
        </p:nvSpPr>
        <p:spPr bwMode="auto">
          <a:xfrm>
            <a:off x="2367868" y="2947124"/>
            <a:ext cx="1764000" cy="288000"/>
          </a:xfrm>
          <a:prstGeom prst="roundRect">
            <a:avLst/>
          </a:prstGeom>
          <a:solidFill>
            <a:schemeClr val="bg1"/>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050" dirty="0" smtClean="0">
                <a:solidFill>
                  <a:schemeClr val="accent2">
                    <a:lumMod val="75000"/>
                  </a:schemeClr>
                </a:solidFill>
              </a:rPr>
              <a:t>Jefatura Operativa Receptiva</a:t>
            </a:r>
            <a:endParaRPr lang="es-ES" sz="1050" dirty="0">
              <a:solidFill>
                <a:schemeClr val="accent2">
                  <a:lumMod val="75000"/>
                </a:schemeClr>
              </a:solidFill>
            </a:endParaRPr>
          </a:p>
        </p:txBody>
      </p:sp>
      <p:sp>
        <p:nvSpPr>
          <p:cNvPr id="24" name="Rounded Rectangle 23"/>
          <p:cNvSpPr/>
          <p:nvPr/>
        </p:nvSpPr>
        <p:spPr bwMode="auto">
          <a:xfrm>
            <a:off x="5829427" y="2514413"/>
            <a:ext cx="1764000" cy="315022"/>
          </a:xfrm>
          <a:prstGeom prst="roundRect">
            <a:avLst/>
          </a:prstGeom>
          <a:solidFill>
            <a:schemeClr val="accent2">
              <a:lumMod val="40000"/>
              <a:lumOff val="60000"/>
            </a:schemeClr>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Comunicación</a:t>
            </a:r>
          </a:p>
        </p:txBody>
      </p:sp>
      <p:sp>
        <p:nvSpPr>
          <p:cNvPr id="26" name="Rounded Rectangle 25"/>
          <p:cNvSpPr/>
          <p:nvPr/>
        </p:nvSpPr>
        <p:spPr bwMode="auto">
          <a:xfrm>
            <a:off x="2355261" y="2527924"/>
            <a:ext cx="1764000" cy="288000"/>
          </a:xfrm>
          <a:prstGeom prst="roundRect">
            <a:avLst/>
          </a:prstGeom>
          <a:solidFill>
            <a:schemeClr val="bg1"/>
          </a:solidFill>
          <a:ln w="9525" cap="flat" cmpd="sng" algn="ctr">
            <a:solidFill>
              <a:schemeClr val="accent3">
                <a:lumMod val="60000"/>
                <a:lumOff val="40000"/>
              </a:scheme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50" dirty="0" smtClean="0">
                <a:solidFill>
                  <a:srgbClr val="002060"/>
                </a:solidFill>
              </a:rPr>
              <a:t>Coordinación de Gerencia</a:t>
            </a:r>
            <a:endParaRPr lang="es-ES" sz="1050" dirty="0">
              <a:solidFill>
                <a:srgbClr val="002060"/>
              </a:solidFill>
            </a:endParaRPr>
          </a:p>
        </p:txBody>
      </p:sp>
      <p:sp>
        <p:nvSpPr>
          <p:cNvPr id="30" name="Rounded Rectangle 29"/>
          <p:cNvSpPr/>
          <p:nvPr/>
        </p:nvSpPr>
        <p:spPr bwMode="auto">
          <a:xfrm>
            <a:off x="2230615" y="3858630"/>
            <a:ext cx="1450770"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50" b="1" dirty="0">
                <a:solidFill>
                  <a:srgbClr val="FFFFFF"/>
                </a:solidFill>
              </a:rPr>
              <a:t>Gerencia Técnica</a:t>
            </a:r>
          </a:p>
        </p:txBody>
      </p:sp>
      <p:sp>
        <p:nvSpPr>
          <p:cNvPr id="31" name="Rounded Rectangle 30"/>
          <p:cNvSpPr/>
          <p:nvPr/>
        </p:nvSpPr>
        <p:spPr bwMode="auto">
          <a:xfrm>
            <a:off x="6117506" y="3858630"/>
            <a:ext cx="1450770"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50" b="1" dirty="0" smtClean="0">
                <a:solidFill>
                  <a:srgbClr val="FFFFFF"/>
                </a:solidFill>
              </a:rPr>
              <a:t>Gerencia Financiera Administrativa</a:t>
            </a:r>
            <a:endParaRPr lang="es-ES" sz="1050" b="1" dirty="0">
              <a:solidFill>
                <a:srgbClr val="FFFFFF"/>
              </a:solidFill>
            </a:endParaRPr>
          </a:p>
        </p:txBody>
      </p:sp>
      <p:sp>
        <p:nvSpPr>
          <p:cNvPr id="32" name="Rounded Rectangle 31"/>
          <p:cNvSpPr/>
          <p:nvPr/>
        </p:nvSpPr>
        <p:spPr bwMode="auto">
          <a:xfrm>
            <a:off x="8056395" y="3874346"/>
            <a:ext cx="1450770"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indent="34925" algn="ctr" defTabSz="914400" fontAlgn="base">
              <a:lnSpc>
                <a:spcPct val="106000"/>
              </a:lnSpc>
              <a:spcBef>
                <a:spcPct val="0"/>
              </a:spcBef>
              <a:spcAft>
                <a:spcPct val="0"/>
              </a:spcAft>
            </a:pPr>
            <a:r>
              <a:rPr lang="es-ES" sz="1050" b="1" dirty="0" smtClean="0">
                <a:solidFill>
                  <a:srgbClr val="FFFFFF"/>
                </a:solidFill>
              </a:rPr>
              <a:t>Gerencia Jurídica</a:t>
            </a:r>
            <a:endParaRPr lang="es-ES" sz="1050" b="1" dirty="0">
              <a:solidFill>
                <a:srgbClr val="FFFFFF"/>
              </a:solidFill>
            </a:endParaRPr>
          </a:p>
        </p:txBody>
      </p:sp>
      <p:cxnSp>
        <p:nvCxnSpPr>
          <p:cNvPr id="33" name="Elbow Connector 32"/>
          <p:cNvCxnSpPr>
            <a:stCxn id="34" idx="2"/>
            <a:endCxn id="32" idx="0"/>
          </p:cNvCxnSpPr>
          <p:nvPr/>
        </p:nvCxnSpPr>
        <p:spPr bwMode="auto">
          <a:xfrm rot="16200000" flipH="1">
            <a:off x="6161706" y="1254271"/>
            <a:ext cx="1435383" cy="3804765"/>
          </a:xfrm>
          <a:prstGeom prst="bentConnector3">
            <a:avLst>
              <a:gd name="adj1" fmla="val 9114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37" name="Elbow Connector 36"/>
          <p:cNvCxnSpPr>
            <a:stCxn id="34" idx="2"/>
            <a:endCxn id="30" idx="0"/>
          </p:cNvCxnSpPr>
          <p:nvPr/>
        </p:nvCxnSpPr>
        <p:spPr bwMode="auto">
          <a:xfrm rot="5400000">
            <a:off x="3256675" y="2138289"/>
            <a:ext cx="1419667" cy="2021015"/>
          </a:xfrm>
          <a:prstGeom prst="bentConnector3">
            <a:avLst>
              <a:gd name="adj1" fmla="val 91598"/>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42" name="Elbow Connector 41"/>
          <p:cNvCxnSpPr>
            <a:cxnSpLocks/>
            <a:stCxn id="34" idx="3"/>
            <a:endCxn id="19" idx="0"/>
          </p:cNvCxnSpPr>
          <p:nvPr/>
        </p:nvCxnSpPr>
        <p:spPr bwMode="auto">
          <a:xfrm>
            <a:off x="5829428" y="2258608"/>
            <a:ext cx="2998525" cy="956696"/>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34" name="Rounded Rectangle 33"/>
          <p:cNvSpPr/>
          <p:nvPr/>
        </p:nvSpPr>
        <p:spPr bwMode="auto">
          <a:xfrm>
            <a:off x="4124601" y="2078253"/>
            <a:ext cx="1704827" cy="360710"/>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002060"/>
                </a:solidFill>
              </a:rPr>
              <a:t>Gerencia General</a:t>
            </a:r>
          </a:p>
        </p:txBody>
      </p:sp>
      <p:cxnSp>
        <p:nvCxnSpPr>
          <p:cNvPr id="64" name="Elbow Connector 63"/>
          <p:cNvCxnSpPr>
            <a:stCxn id="34" idx="2"/>
            <a:endCxn id="26" idx="3"/>
          </p:cNvCxnSpPr>
          <p:nvPr/>
        </p:nvCxnSpPr>
        <p:spPr bwMode="auto">
          <a:xfrm rot="5400000">
            <a:off x="4431658" y="2126566"/>
            <a:ext cx="232961" cy="857754"/>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67" name="Elbow Connector 66"/>
          <p:cNvCxnSpPr>
            <a:stCxn id="34" idx="2"/>
            <a:endCxn id="23" idx="3"/>
          </p:cNvCxnSpPr>
          <p:nvPr/>
        </p:nvCxnSpPr>
        <p:spPr bwMode="auto">
          <a:xfrm rot="5400000">
            <a:off x="4228362" y="2342470"/>
            <a:ext cx="652161" cy="845147"/>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281" name="Rounded Rectangle 280"/>
          <p:cNvSpPr/>
          <p:nvPr/>
        </p:nvSpPr>
        <p:spPr bwMode="auto">
          <a:xfrm>
            <a:off x="4124600" y="1556792"/>
            <a:ext cx="1704828" cy="360000"/>
          </a:xfrm>
          <a:prstGeom prst="roundRect">
            <a:avLst/>
          </a:prstGeom>
          <a:solidFill>
            <a:schemeClr val="tx2">
              <a:lumMod val="20000"/>
              <a:lumOff val="80000"/>
            </a:schemeClr>
          </a:solidFill>
          <a:ln w="9525" cap="flat" cmpd="sng" algn="ctr">
            <a:solidFill>
              <a:srgbClr val="4066B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002060"/>
                </a:solidFill>
              </a:rPr>
              <a:t>Directorio</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156</a:t>
            </a:fld>
            <a:endParaRPr lang="es-ES" dirty="0">
              <a:solidFill>
                <a:srgbClr val="002776"/>
              </a:solidFill>
            </a:endParaRPr>
          </a:p>
        </p:txBody>
      </p:sp>
      <p:sp>
        <p:nvSpPr>
          <p:cNvPr id="85" name="Rounded Rectangle 84"/>
          <p:cNvSpPr/>
          <p:nvPr/>
        </p:nvSpPr>
        <p:spPr bwMode="auto">
          <a:xfrm>
            <a:off x="2367868" y="3326183"/>
            <a:ext cx="1764000" cy="288000"/>
          </a:xfrm>
          <a:prstGeom prst="roundRect">
            <a:avLst/>
          </a:prstGeom>
          <a:solidFill>
            <a:schemeClr val="bg1"/>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050" dirty="0" smtClean="0">
                <a:solidFill>
                  <a:schemeClr val="accent2">
                    <a:lumMod val="75000"/>
                  </a:schemeClr>
                </a:solidFill>
              </a:rPr>
              <a:t>Jefatura de Planificación</a:t>
            </a:r>
            <a:endParaRPr lang="es-ES" sz="1050" dirty="0">
              <a:solidFill>
                <a:schemeClr val="accent2">
                  <a:lumMod val="75000"/>
                </a:schemeClr>
              </a:solidFill>
            </a:endParaRPr>
          </a:p>
        </p:txBody>
      </p:sp>
      <p:cxnSp>
        <p:nvCxnSpPr>
          <p:cNvPr id="86" name="Elbow Connector 85"/>
          <p:cNvCxnSpPr>
            <a:stCxn id="34" idx="2"/>
            <a:endCxn id="85" idx="3"/>
          </p:cNvCxnSpPr>
          <p:nvPr/>
        </p:nvCxnSpPr>
        <p:spPr bwMode="auto">
          <a:xfrm rot="5400000">
            <a:off x="4038832" y="2532000"/>
            <a:ext cx="1031220" cy="845147"/>
          </a:xfrm>
          <a:prstGeom prst="bentConnector2">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91" name="Rounded Rectangle 90"/>
          <p:cNvSpPr/>
          <p:nvPr/>
        </p:nvSpPr>
        <p:spPr bwMode="auto">
          <a:xfrm>
            <a:off x="5829427" y="2923504"/>
            <a:ext cx="1764000" cy="315022"/>
          </a:xfrm>
          <a:prstGeom prst="roundRect">
            <a:avLst/>
          </a:prstGeom>
          <a:solidFill>
            <a:schemeClr val="accent2">
              <a:lumMod val="40000"/>
              <a:lumOff val="60000"/>
            </a:schemeClr>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a:t>
            </a:r>
            <a:r>
              <a:rPr lang="es-ES" sz="1000" b="1" dirty="0" smtClean="0">
                <a:solidFill>
                  <a:srgbClr val="92D400">
                    <a:lumMod val="75000"/>
                  </a:srgbClr>
                </a:solidFill>
              </a:rPr>
              <a:t>Agencia de Atracción de Inversiones</a:t>
            </a:r>
            <a:endParaRPr lang="es-ES" sz="1000" b="1" dirty="0">
              <a:solidFill>
                <a:srgbClr val="92D400">
                  <a:lumMod val="75000"/>
                </a:srgbClr>
              </a:solidFill>
            </a:endParaRPr>
          </a:p>
        </p:txBody>
      </p:sp>
      <p:cxnSp>
        <p:nvCxnSpPr>
          <p:cNvPr id="99" name="Elbow Connector 98"/>
          <p:cNvCxnSpPr>
            <a:stCxn id="30" idx="2"/>
            <a:endCxn id="103" idx="0"/>
          </p:cNvCxnSpPr>
          <p:nvPr/>
        </p:nvCxnSpPr>
        <p:spPr bwMode="auto">
          <a:xfrm rot="5400000">
            <a:off x="1757997" y="3239109"/>
            <a:ext cx="218482" cy="2177524"/>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
        <p:nvSpPr>
          <p:cNvPr id="103" name="Rounded Rectangle 102"/>
          <p:cNvSpPr/>
          <p:nvPr/>
        </p:nvSpPr>
        <p:spPr bwMode="auto">
          <a:xfrm>
            <a:off x="364476" y="4437112"/>
            <a:ext cx="828000" cy="504000"/>
          </a:xfrm>
          <a:prstGeom prst="roundRect">
            <a:avLst/>
          </a:prstGeom>
          <a:solidFill>
            <a:schemeClr val="accent2">
              <a:lumMod val="40000"/>
              <a:lumOff val="60000"/>
            </a:schemeClr>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a:t>
            </a:r>
            <a:r>
              <a:rPr lang="es-ES" sz="1000" b="1" dirty="0" smtClean="0">
                <a:solidFill>
                  <a:srgbClr val="92D400">
                    <a:lumMod val="75000"/>
                  </a:srgbClr>
                </a:solidFill>
              </a:rPr>
              <a:t>Calidad</a:t>
            </a:r>
            <a:endParaRPr lang="es-ES" sz="1000" b="1" dirty="0">
              <a:solidFill>
                <a:srgbClr val="92D400">
                  <a:lumMod val="75000"/>
                </a:srgbClr>
              </a:solidFill>
            </a:endParaRPr>
          </a:p>
        </p:txBody>
      </p:sp>
      <p:sp>
        <p:nvSpPr>
          <p:cNvPr id="104" name="Rounded Rectangle 103"/>
          <p:cNvSpPr/>
          <p:nvPr/>
        </p:nvSpPr>
        <p:spPr bwMode="auto">
          <a:xfrm>
            <a:off x="1347895" y="4437112"/>
            <a:ext cx="828000" cy="504000"/>
          </a:xfrm>
          <a:prstGeom prst="roundRect">
            <a:avLst/>
          </a:prstGeom>
          <a:solidFill>
            <a:schemeClr val="accent2">
              <a:lumMod val="40000"/>
              <a:lumOff val="60000"/>
            </a:schemeClr>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a:t>
            </a:r>
            <a:r>
              <a:rPr lang="es-ES" sz="1000" b="1" dirty="0" err="1" smtClean="0">
                <a:solidFill>
                  <a:srgbClr val="92D400">
                    <a:lumMod val="75000"/>
                  </a:srgbClr>
                </a:solidFill>
              </a:rPr>
              <a:t>Comerciali-zación</a:t>
            </a:r>
            <a:endParaRPr lang="es-ES" sz="1000" b="1" dirty="0">
              <a:solidFill>
                <a:srgbClr val="92D400">
                  <a:lumMod val="75000"/>
                </a:srgbClr>
              </a:solidFill>
            </a:endParaRPr>
          </a:p>
        </p:txBody>
      </p:sp>
      <p:sp>
        <p:nvSpPr>
          <p:cNvPr id="105" name="Rounded Rectangle 104"/>
          <p:cNvSpPr/>
          <p:nvPr/>
        </p:nvSpPr>
        <p:spPr bwMode="auto">
          <a:xfrm>
            <a:off x="2331314" y="4437112"/>
            <a:ext cx="828000" cy="504000"/>
          </a:xfrm>
          <a:prstGeom prst="roundRect">
            <a:avLst/>
          </a:prstGeom>
          <a:solidFill>
            <a:schemeClr val="accent2">
              <a:lumMod val="40000"/>
              <a:lumOff val="60000"/>
            </a:schemeClr>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a:t>
            </a:r>
            <a:r>
              <a:rPr lang="es-ES" sz="1000" b="1" dirty="0" smtClean="0">
                <a:solidFill>
                  <a:srgbClr val="92D400">
                    <a:lumMod val="75000"/>
                  </a:srgbClr>
                </a:solidFill>
              </a:rPr>
              <a:t>Desarrollo</a:t>
            </a:r>
            <a:endParaRPr lang="es-ES" sz="1000" b="1" dirty="0">
              <a:solidFill>
                <a:srgbClr val="92D400">
                  <a:lumMod val="75000"/>
                </a:srgbClr>
              </a:solidFill>
            </a:endParaRPr>
          </a:p>
        </p:txBody>
      </p:sp>
      <p:sp>
        <p:nvSpPr>
          <p:cNvPr id="106" name="Rounded Rectangle 105"/>
          <p:cNvSpPr/>
          <p:nvPr/>
        </p:nvSpPr>
        <p:spPr bwMode="auto">
          <a:xfrm>
            <a:off x="3314733" y="4437112"/>
            <a:ext cx="828000" cy="504000"/>
          </a:xfrm>
          <a:prstGeom prst="roundRect">
            <a:avLst/>
          </a:prstGeom>
          <a:solidFill>
            <a:schemeClr val="accent2">
              <a:lumMod val="40000"/>
              <a:lumOff val="60000"/>
            </a:schemeClr>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a:t>
            </a:r>
            <a:r>
              <a:rPr lang="es-ES" sz="1000" b="1" dirty="0" smtClean="0">
                <a:solidFill>
                  <a:srgbClr val="92D400">
                    <a:lumMod val="75000"/>
                  </a:srgbClr>
                </a:solidFill>
              </a:rPr>
              <a:t>MICE</a:t>
            </a:r>
            <a:endParaRPr lang="es-ES" sz="1000" b="1" dirty="0">
              <a:solidFill>
                <a:srgbClr val="92D400">
                  <a:lumMod val="75000"/>
                </a:srgbClr>
              </a:solidFill>
            </a:endParaRPr>
          </a:p>
        </p:txBody>
      </p:sp>
      <p:sp>
        <p:nvSpPr>
          <p:cNvPr id="107" name="Rounded Rectangle 106"/>
          <p:cNvSpPr/>
          <p:nvPr/>
        </p:nvSpPr>
        <p:spPr bwMode="auto">
          <a:xfrm>
            <a:off x="4298152" y="4437112"/>
            <a:ext cx="828000" cy="504000"/>
          </a:xfrm>
          <a:prstGeom prst="roundRect">
            <a:avLst/>
          </a:prstGeom>
          <a:solidFill>
            <a:schemeClr val="accent2">
              <a:lumMod val="40000"/>
              <a:lumOff val="60000"/>
            </a:schemeClr>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00" b="1" dirty="0">
                <a:solidFill>
                  <a:srgbClr val="92D400">
                    <a:lumMod val="75000"/>
                  </a:srgbClr>
                </a:solidFill>
              </a:rPr>
              <a:t>Dirección de </a:t>
            </a:r>
            <a:r>
              <a:rPr lang="es-ES" sz="1000" b="1" dirty="0" smtClean="0">
                <a:solidFill>
                  <a:srgbClr val="92D400">
                    <a:lumMod val="75000"/>
                  </a:srgbClr>
                </a:solidFill>
              </a:rPr>
              <a:t>Mercadeo</a:t>
            </a:r>
            <a:endParaRPr lang="es-ES" sz="1000" b="1" dirty="0">
              <a:solidFill>
                <a:srgbClr val="92D400">
                  <a:lumMod val="75000"/>
                </a:srgbClr>
              </a:solidFill>
            </a:endParaRPr>
          </a:p>
        </p:txBody>
      </p:sp>
      <p:sp>
        <p:nvSpPr>
          <p:cNvPr id="111" name="Rounded Rectangle 110"/>
          <p:cNvSpPr/>
          <p:nvPr/>
        </p:nvSpPr>
        <p:spPr bwMode="auto">
          <a:xfrm>
            <a:off x="331610" y="5549733"/>
            <a:ext cx="866414"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de Calidad y Asistencia Técnica</a:t>
            </a:r>
            <a:endParaRPr lang="es-ES" sz="900" dirty="0">
              <a:solidFill>
                <a:schemeClr val="accent2">
                  <a:lumMod val="75000"/>
                </a:schemeClr>
              </a:solidFill>
            </a:endParaRPr>
          </a:p>
        </p:txBody>
      </p:sp>
      <p:sp>
        <p:nvSpPr>
          <p:cNvPr id="112" name="Rounded Rectangle 111"/>
          <p:cNvSpPr/>
          <p:nvPr/>
        </p:nvSpPr>
        <p:spPr bwMode="auto">
          <a:xfrm>
            <a:off x="1876874" y="5549733"/>
            <a:ext cx="778908" cy="727200"/>
          </a:xfrm>
          <a:prstGeom prst="roundRect">
            <a:avLst/>
          </a:prstGeom>
          <a:noFill/>
          <a:ln w="9525" cap="flat" cmpd="sng" algn="ctr">
            <a:solidFill>
              <a:schemeClr val="accent2"/>
            </a:solidFill>
            <a:prstDash val="solid"/>
            <a:round/>
            <a:headEnd type="none" w="med" len="med"/>
            <a:tailEnd type="none" w="med" len="med"/>
          </a:ln>
          <a:effectLst/>
        </p:spPr>
        <p:txBody>
          <a:bodyPr vert="horz" wrap="non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de </a:t>
            </a:r>
          </a:p>
          <a:p>
            <a:pPr algn="ctr" defTabSz="914400" fontAlgn="base">
              <a:lnSpc>
                <a:spcPct val="106000"/>
              </a:lnSpc>
              <a:spcBef>
                <a:spcPct val="0"/>
              </a:spcBef>
              <a:spcAft>
                <a:spcPct val="0"/>
              </a:spcAft>
            </a:pPr>
            <a:r>
              <a:rPr lang="es-ES" sz="900" dirty="0" smtClean="0">
                <a:solidFill>
                  <a:schemeClr val="accent2">
                    <a:lumMod val="75000"/>
                  </a:schemeClr>
                </a:solidFill>
              </a:rPr>
              <a:t>Investigación y </a:t>
            </a:r>
          </a:p>
          <a:p>
            <a:pPr algn="ctr" defTabSz="914400" fontAlgn="base">
              <a:lnSpc>
                <a:spcPct val="106000"/>
              </a:lnSpc>
              <a:spcBef>
                <a:spcPct val="0"/>
              </a:spcBef>
              <a:spcAft>
                <a:spcPct val="0"/>
              </a:spcAft>
            </a:pPr>
            <a:r>
              <a:rPr lang="es-ES" sz="900" dirty="0" smtClean="0">
                <a:solidFill>
                  <a:schemeClr val="accent2">
                    <a:lumMod val="75000"/>
                  </a:schemeClr>
                </a:solidFill>
              </a:rPr>
              <a:t>Desarrollo</a:t>
            </a:r>
            <a:endParaRPr lang="es-ES" sz="900" dirty="0">
              <a:solidFill>
                <a:schemeClr val="accent2">
                  <a:lumMod val="75000"/>
                </a:schemeClr>
              </a:solidFill>
            </a:endParaRPr>
          </a:p>
        </p:txBody>
      </p:sp>
      <p:sp>
        <p:nvSpPr>
          <p:cNvPr id="113" name="Rounded Rectangle 112"/>
          <p:cNvSpPr/>
          <p:nvPr/>
        </p:nvSpPr>
        <p:spPr bwMode="auto">
          <a:xfrm>
            <a:off x="2732177" y="5549733"/>
            <a:ext cx="657191" cy="727200"/>
          </a:xfrm>
          <a:prstGeom prst="roundRect">
            <a:avLst/>
          </a:prstGeom>
          <a:noFill/>
          <a:ln w="9525" cap="flat" cmpd="sng" algn="ctr">
            <a:solidFill>
              <a:schemeClr val="accent2"/>
            </a:solidFill>
            <a:prstDash val="solid"/>
            <a:round/>
            <a:headEnd type="none" w="med" len="med"/>
            <a:tailEnd type="none" w="med" len="med"/>
          </a:ln>
          <a:effectLst/>
        </p:spPr>
        <p:txBody>
          <a:bodyPr vert="horz" wrap="non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a:t>
            </a:r>
          </a:p>
          <a:p>
            <a:pPr algn="ctr" defTabSz="914400" fontAlgn="base">
              <a:lnSpc>
                <a:spcPct val="106000"/>
              </a:lnSpc>
              <a:spcBef>
                <a:spcPct val="0"/>
              </a:spcBef>
              <a:spcAft>
                <a:spcPct val="0"/>
              </a:spcAft>
            </a:pPr>
            <a:r>
              <a:rPr lang="es-ES" sz="900" dirty="0" smtClean="0">
                <a:solidFill>
                  <a:schemeClr val="accent2">
                    <a:lumMod val="75000"/>
                  </a:schemeClr>
                </a:solidFill>
              </a:rPr>
              <a:t>de </a:t>
            </a:r>
          </a:p>
          <a:p>
            <a:pPr algn="ctr" defTabSz="914400" fontAlgn="base">
              <a:lnSpc>
                <a:spcPct val="106000"/>
              </a:lnSpc>
              <a:spcBef>
                <a:spcPct val="0"/>
              </a:spcBef>
              <a:spcAft>
                <a:spcPct val="0"/>
              </a:spcAft>
            </a:pPr>
            <a:r>
              <a:rPr lang="es-ES" sz="900" dirty="0" smtClean="0">
                <a:solidFill>
                  <a:schemeClr val="accent2">
                    <a:lumMod val="75000"/>
                  </a:schemeClr>
                </a:solidFill>
              </a:rPr>
              <a:t>Operaciones</a:t>
            </a:r>
            <a:endParaRPr lang="es-ES" sz="900" dirty="0">
              <a:solidFill>
                <a:schemeClr val="accent2">
                  <a:lumMod val="75000"/>
                </a:schemeClr>
              </a:solidFill>
            </a:endParaRPr>
          </a:p>
        </p:txBody>
      </p:sp>
      <p:sp>
        <p:nvSpPr>
          <p:cNvPr id="114" name="Rounded Rectangle 113"/>
          <p:cNvSpPr/>
          <p:nvPr/>
        </p:nvSpPr>
        <p:spPr bwMode="auto">
          <a:xfrm>
            <a:off x="3426065" y="5549733"/>
            <a:ext cx="611755"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de Promoción</a:t>
            </a:r>
            <a:endParaRPr lang="es-ES" sz="900" dirty="0">
              <a:solidFill>
                <a:schemeClr val="accent2">
                  <a:lumMod val="75000"/>
                </a:schemeClr>
              </a:solidFill>
            </a:endParaRPr>
          </a:p>
        </p:txBody>
      </p:sp>
      <p:sp>
        <p:nvSpPr>
          <p:cNvPr id="115" name="Rounded Rectangle 114"/>
          <p:cNvSpPr/>
          <p:nvPr/>
        </p:nvSpPr>
        <p:spPr bwMode="auto">
          <a:xfrm>
            <a:off x="5097463" y="5549733"/>
            <a:ext cx="595971"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de Sistemas</a:t>
            </a:r>
            <a:endParaRPr lang="es-ES" sz="900" dirty="0">
              <a:solidFill>
                <a:schemeClr val="accent2">
                  <a:lumMod val="75000"/>
                </a:schemeClr>
              </a:solidFill>
            </a:endParaRPr>
          </a:p>
        </p:txBody>
      </p:sp>
      <p:sp>
        <p:nvSpPr>
          <p:cNvPr id="116" name="Rounded Rectangle 115"/>
          <p:cNvSpPr/>
          <p:nvPr/>
        </p:nvSpPr>
        <p:spPr bwMode="auto">
          <a:xfrm>
            <a:off x="5721506" y="5549733"/>
            <a:ext cx="795328"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Administrativa</a:t>
            </a:r>
            <a:endParaRPr lang="es-ES" sz="900" dirty="0">
              <a:solidFill>
                <a:schemeClr val="accent2">
                  <a:lumMod val="75000"/>
                </a:schemeClr>
              </a:solidFill>
            </a:endParaRPr>
          </a:p>
        </p:txBody>
      </p:sp>
      <p:sp>
        <p:nvSpPr>
          <p:cNvPr id="117" name="Rounded Rectangle 116"/>
          <p:cNvSpPr/>
          <p:nvPr/>
        </p:nvSpPr>
        <p:spPr bwMode="auto">
          <a:xfrm>
            <a:off x="6544906" y="5549733"/>
            <a:ext cx="595971"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Compras Públicas</a:t>
            </a:r>
            <a:endParaRPr lang="es-ES" sz="900" dirty="0">
              <a:solidFill>
                <a:schemeClr val="accent2">
                  <a:lumMod val="75000"/>
                </a:schemeClr>
              </a:solidFill>
            </a:endParaRPr>
          </a:p>
        </p:txBody>
      </p:sp>
      <p:sp>
        <p:nvSpPr>
          <p:cNvPr id="118" name="Rounded Rectangle 117"/>
          <p:cNvSpPr/>
          <p:nvPr/>
        </p:nvSpPr>
        <p:spPr bwMode="auto">
          <a:xfrm>
            <a:off x="7168949" y="5549733"/>
            <a:ext cx="595971"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Talento Humano</a:t>
            </a:r>
            <a:endParaRPr lang="es-ES" sz="900" dirty="0">
              <a:solidFill>
                <a:schemeClr val="accent2">
                  <a:lumMod val="75000"/>
                </a:schemeClr>
              </a:solidFill>
            </a:endParaRPr>
          </a:p>
        </p:txBody>
      </p:sp>
      <p:sp>
        <p:nvSpPr>
          <p:cNvPr id="119" name="Rounded Rectangle 118"/>
          <p:cNvSpPr/>
          <p:nvPr/>
        </p:nvSpPr>
        <p:spPr bwMode="auto">
          <a:xfrm>
            <a:off x="7792991" y="5549733"/>
            <a:ext cx="595971"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Financiera</a:t>
            </a:r>
            <a:endParaRPr lang="es-ES" sz="900" dirty="0">
              <a:solidFill>
                <a:schemeClr val="accent2">
                  <a:lumMod val="75000"/>
                </a:schemeClr>
              </a:solidFill>
            </a:endParaRPr>
          </a:p>
        </p:txBody>
      </p:sp>
      <p:sp>
        <p:nvSpPr>
          <p:cNvPr id="120" name="Rounded Rectangle 119"/>
          <p:cNvSpPr/>
          <p:nvPr/>
        </p:nvSpPr>
        <p:spPr bwMode="auto">
          <a:xfrm>
            <a:off x="8493421" y="5549733"/>
            <a:ext cx="996654" cy="727200"/>
          </a:xfrm>
          <a:prstGeom prst="roundRect">
            <a:avLst/>
          </a:prstGeom>
          <a:no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900" dirty="0" smtClean="0">
                <a:solidFill>
                  <a:schemeClr val="accent2">
                    <a:lumMod val="75000"/>
                  </a:schemeClr>
                </a:solidFill>
              </a:rPr>
              <a:t>Jefatura de Procesos Legales y Administrativos</a:t>
            </a:r>
            <a:endParaRPr lang="es-ES" sz="900" dirty="0">
              <a:solidFill>
                <a:schemeClr val="accent2">
                  <a:lumMod val="75000"/>
                </a:schemeClr>
              </a:solidFill>
            </a:endParaRPr>
          </a:p>
        </p:txBody>
      </p:sp>
      <p:cxnSp>
        <p:nvCxnSpPr>
          <p:cNvPr id="122" name="Elbow Connector 121"/>
          <p:cNvCxnSpPr>
            <a:stCxn id="30" idx="2"/>
            <a:endCxn id="104" idx="0"/>
          </p:cNvCxnSpPr>
          <p:nvPr/>
        </p:nvCxnSpPr>
        <p:spPr bwMode="auto">
          <a:xfrm rot="5400000">
            <a:off x="2249707" y="3730819"/>
            <a:ext cx="218482" cy="1194105"/>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25" name="Elbow Connector 124"/>
          <p:cNvCxnSpPr>
            <a:stCxn id="30" idx="2"/>
            <a:endCxn id="105" idx="0"/>
          </p:cNvCxnSpPr>
          <p:nvPr/>
        </p:nvCxnSpPr>
        <p:spPr bwMode="auto">
          <a:xfrm rot="5400000">
            <a:off x="2741416" y="4222528"/>
            <a:ext cx="218482" cy="210686"/>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28" name="Elbow Connector 127"/>
          <p:cNvCxnSpPr>
            <a:stCxn id="30" idx="2"/>
            <a:endCxn id="106" idx="0"/>
          </p:cNvCxnSpPr>
          <p:nvPr/>
        </p:nvCxnSpPr>
        <p:spPr bwMode="auto">
          <a:xfrm rot="16200000" flipH="1">
            <a:off x="3233125" y="3941504"/>
            <a:ext cx="218482" cy="772733"/>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31" name="Elbow Connector 130"/>
          <p:cNvCxnSpPr>
            <a:stCxn id="30" idx="2"/>
            <a:endCxn id="107" idx="0"/>
          </p:cNvCxnSpPr>
          <p:nvPr/>
        </p:nvCxnSpPr>
        <p:spPr bwMode="auto">
          <a:xfrm rot="16200000" flipH="1">
            <a:off x="3724835" y="3449795"/>
            <a:ext cx="218482" cy="1756152"/>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34" name="Elbow Connector 133"/>
          <p:cNvCxnSpPr>
            <a:stCxn id="103" idx="2"/>
            <a:endCxn id="111" idx="0"/>
          </p:cNvCxnSpPr>
          <p:nvPr/>
        </p:nvCxnSpPr>
        <p:spPr bwMode="auto">
          <a:xfrm rot="5400000">
            <a:off x="467337" y="5238593"/>
            <a:ext cx="608621" cy="13659"/>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37" name="Elbow Connector 136"/>
          <p:cNvCxnSpPr>
            <a:stCxn id="105" idx="2"/>
            <a:endCxn id="113" idx="0"/>
          </p:cNvCxnSpPr>
          <p:nvPr/>
        </p:nvCxnSpPr>
        <p:spPr bwMode="auto">
          <a:xfrm rot="16200000" flipH="1">
            <a:off x="2598733" y="5087692"/>
            <a:ext cx="608621" cy="315459"/>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40" name="Elbow Connector 139"/>
          <p:cNvCxnSpPr>
            <a:stCxn id="105" idx="2"/>
            <a:endCxn id="112" idx="0"/>
          </p:cNvCxnSpPr>
          <p:nvPr/>
        </p:nvCxnSpPr>
        <p:spPr bwMode="auto">
          <a:xfrm rot="5400000">
            <a:off x="2201511" y="5005929"/>
            <a:ext cx="608621" cy="478986"/>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43" name="Elbow Connector 142"/>
          <p:cNvCxnSpPr>
            <a:stCxn id="106" idx="2"/>
            <a:endCxn id="114" idx="0"/>
          </p:cNvCxnSpPr>
          <p:nvPr/>
        </p:nvCxnSpPr>
        <p:spPr bwMode="auto">
          <a:xfrm rot="16200000" flipH="1">
            <a:off x="3426028" y="5243817"/>
            <a:ext cx="608621" cy="3210"/>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47" name="Elbow Connector 146"/>
          <p:cNvCxnSpPr>
            <a:stCxn id="32" idx="2"/>
            <a:endCxn id="120" idx="0"/>
          </p:cNvCxnSpPr>
          <p:nvPr/>
        </p:nvCxnSpPr>
        <p:spPr bwMode="auto">
          <a:xfrm rot="16200000" flipH="1">
            <a:off x="8229071" y="4787055"/>
            <a:ext cx="1315387" cy="209968"/>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52" name="Elbow Connector 151"/>
          <p:cNvCxnSpPr>
            <a:stCxn id="31" idx="2"/>
            <a:endCxn id="119" idx="0"/>
          </p:cNvCxnSpPr>
          <p:nvPr/>
        </p:nvCxnSpPr>
        <p:spPr bwMode="auto">
          <a:xfrm rot="16200000" flipH="1">
            <a:off x="6801383" y="4260138"/>
            <a:ext cx="1331103" cy="1248086"/>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55" name="Elbow Connector 154"/>
          <p:cNvCxnSpPr>
            <a:stCxn id="31" idx="2"/>
            <a:endCxn id="118" idx="0"/>
          </p:cNvCxnSpPr>
          <p:nvPr/>
        </p:nvCxnSpPr>
        <p:spPr bwMode="auto">
          <a:xfrm rot="16200000" flipH="1">
            <a:off x="6489362" y="4572159"/>
            <a:ext cx="1331103" cy="624044"/>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58" name="Elbow Connector 157"/>
          <p:cNvCxnSpPr>
            <a:stCxn id="31" idx="2"/>
            <a:endCxn id="117" idx="0"/>
          </p:cNvCxnSpPr>
          <p:nvPr/>
        </p:nvCxnSpPr>
        <p:spPr bwMode="auto">
          <a:xfrm rot="16200000" flipH="1">
            <a:off x="6177340" y="4884180"/>
            <a:ext cx="1331103" cy="1"/>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61" name="Elbow Connector 160"/>
          <p:cNvCxnSpPr>
            <a:stCxn id="31" idx="2"/>
            <a:endCxn id="116" idx="0"/>
          </p:cNvCxnSpPr>
          <p:nvPr/>
        </p:nvCxnSpPr>
        <p:spPr bwMode="auto">
          <a:xfrm rot="5400000">
            <a:off x="5815480" y="4522321"/>
            <a:ext cx="1331103" cy="723721"/>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64" name="Elbow Connector 163"/>
          <p:cNvCxnSpPr>
            <a:stCxn id="31" idx="2"/>
            <a:endCxn id="115" idx="0"/>
          </p:cNvCxnSpPr>
          <p:nvPr/>
        </p:nvCxnSpPr>
        <p:spPr bwMode="auto">
          <a:xfrm rot="5400000">
            <a:off x="5453619" y="4160460"/>
            <a:ext cx="1331103" cy="1447442"/>
          </a:xfrm>
          <a:prstGeom prst="bentConnector3">
            <a:avLst>
              <a:gd name="adj1" fmla="val 50000"/>
            </a:avLst>
          </a:prstGeom>
          <a:solidFill>
            <a:schemeClr val="accent1"/>
          </a:solidFill>
          <a:ln w="9525" cap="flat" cmpd="sng" algn="ctr">
            <a:solidFill>
              <a:schemeClr val="bg1">
                <a:lumMod val="75000"/>
              </a:schemeClr>
            </a:solidFill>
            <a:prstDash val="solid"/>
            <a:round/>
            <a:headEnd type="none" w="med" len="med"/>
            <a:tailEnd type="none" w="med" len="med"/>
          </a:ln>
          <a:effectLst/>
        </p:spPr>
      </p:cxnSp>
      <p:cxnSp>
        <p:nvCxnSpPr>
          <p:cNvPr id="176" name="Elbow Connector 175"/>
          <p:cNvCxnSpPr>
            <a:stCxn id="34" idx="2"/>
            <a:endCxn id="31" idx="0"/>
          </p:cNvCxnSpPr>
          <p:nvPr/>
        </p:nvCxnSpPr>
        <p:spPr bwMode="auto">
          <a:xfrm rot="16200000" flipH="1">
            <a:off x="5200120" y="2215858"/>
            <a:ext cx="1419667" cy="1865876"/>
          </a:xfrm>
          <a:prstGeom prst="bentConnector3">
            <a:avLst>
              <a:gd name="adj1" fmla="val 92045"/>
            </a:avLst>
          </a:prstGeom>
          <a:solidFill>
            <a:schemeClr val="accent1"/>
          </a:solidFill>
          <a:ln w="9525" cap="flat" cmpd="sng" algn="ctr">
            <a:solidFill>
              <a:schemeClr val="bg1">
                <a:lumMod val="75000"/>
              </a:schemeClr>
            </a:solidFill>
            <a:prstDash val="solid"/>
            <a:round/>
            <a:headEnd type="none" w="med" len="med"/>
            <a:tailEnd type="none" w="med" len="med"/>
          </a:ln>
          <a:effectLst/>
        </p:spPr>
      </p:cxnSp>
    </p:spTree>
    <p:extLst>
      <p:ext uri="{BB962C8B-B14F-4D97-AF65-F5344CB8AC3E}">
        <p14:creationId xmlns:p14="http://schemas.microsoft.com/office/powerpoint/2010/main" val="885534959"/>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Ecuador y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Principales observaciones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157</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Observaciones generales</a:t>
              </a:r>
              <a:endParaRPr lang="es-ES" sz="1200" b="1" dirty="0">
                <a:solidFill>
                  <a:srgbClr val="002776"/>
                </a:solidFill>
              </a:endParaRPr>
            </a:p>
          </p:txBody>
        </p:sp>
      </p:grpSp>
      <p:sp>
        <p:nvSpPr>
          <p:cNvPr id="12"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0715" y="2963980"/>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520715" y="3760261"/>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520715" y="4524081"/>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0715" y="5443876"/>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906012" y="3614417"/>
            <a:ext cx="8280000" cy="702743"/>
          </a:xfrm>
          <a:prstGeom prst="rect">
            <a:avLst/>
          </a:prstGeom>
        </p:spPr>
        <p:txBody>
          <a:bodyPr wrap="square" lIns="36000" rIns="36000" rtlCol="0" anchor="ctr">
            <a:noAutofit/>
          </a:bodyPr>
          <a:lstStyle/>
          <a:p>
            <a:pPr algn="just">
              <a:spcAft>
                <a:spcPts val="600"/>
              </a:spcAft>
            </a:pPr>
            <a:r>
              <a:rPr lang="es-ES" sz="1200" b="1" dirty="0" smtClean="0">
                <a:solidFill>
                  <a:srgbClr val="002060"/>
                </a:solidFill>
              </a:rPr>
              <a:t>Se puede destacar que en el Plan Estratégico 2008-2012, se introducen Macro – Programas con proyectos específicos orientados a mejorar la infraestructura de la ciudad, así como un Macro – Programa con proyectos de fortalecimiento institucional para profesionalizar al gestor del Turismo de Quito.</a:t>
            </a:r>
            <a:endParaRPr lang="es-ES" sz="1200" b="1" dirty="0">
              <a:solidFill>
                <a:srgbClr val="002060"/>
              </a:solidFill>
            </a:endParaRPr>
          </a:p>
        </p:txBody>
      </p:sp>
      <p:sp>
        <p:nvSpPr>
          <p:cNvPr id="18" name="TextBox 17"/>
          <p:cNvSpPr txBox="1"/>
          <p:nvPr/>
        </p:nvSpPr>
        <p:spPr bwMode="auto">
          <a:xfrm>
            <a:off x="906012" y="4406321"/>
            <a:ext cx="8280000" cy="654799"/>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060"/>
                </a:solidFill>
              </a:rPr>
              <a:t>El Plan estratégico 2008-2012 hace énfasis dentro de varios Macro – Programas en la importancia de desarrollar la “Mitad del Mundo” como un proyecto icónico de relevancia para la ciudad, por su concepto único. Dicho proyecto ha sido postergado desde 2003.</a:t>
            </a:r>
            <a:endParaRPr lang="es-ES" sz="1200" b="1" dirty="0">
              <a:solidFill>
                <a:srgbClr val="002060"/>
              </a:solidFill>
            </a:endParaRPr>
          </a:p>
        </p:txBody>
      </p:sp>
      <p:sp>
        <p:nvSpPr>
          <p:cNvPr id="19" name="TextBox 18"/>
          <p:cNvSpPr txBox="1"/>
          <p:nvPr/>
        </p:nvSpPr>
        <p:spPr bwMode="auto">
          <a:xfrm>
            <a:off x="906012" y="5226465"/>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776"/>
                </a:solidFill>
                <a:cs typeface="Arial" charset="0"/>
              </a:rPr>
              <a:t>El Plan estratégico 2008-2012 incluye dentro de los programas a desarrollar, el Buró de convenciones, delineando esta industria, como una de las vocaciones que debiera tener la ciudad de Quito. Por otro lado, introduce el concepto de una Agencia de Atracción de Inversiones, para gestionar los proyectos de infraestructura turística relacionados con el crecimiento de las capacidades del sector.</a:t>
            </a:r>
            <a:endParaRPr lang="es-ES" sz="1200" b="1" dirty="0">
              <a:solidFill>
                <a:srgbClr val="002776"/>
              </a:solidFill>
              <a:cs typeface="Arial" charset="0"/>
            </a:endParaRPr>
          </a:p>
        </p:txBody>
      </p:sp>
      <p:sp>
        <p:nvSpPr>
          <p:cNvPr id="20" name="TextBox 19"/>
          <p:cNvSpPr txBox="1"/>
          <p:nvPr/>
        </p:nvSpPr>
        <p:spPr bwMode="auto">
          <a:xfrm>
            <a:off x="906012" y="2798265"/>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060"/>
                </a:solidFill>
              </a:rPr>
              <a:t>Como se puede observar, entre los Macro – Programas que fueron definidos en el Plan Estratégico de 2003-2007 y aquellos que se definieron en el Plan Estratégico 2008-2012, no hay continuidad. Esto, sin embargo, tiene lógica, considerando que la institución gestora del Turismo de la ciudad ha ido profesionalizando su actuación y por lo tanto, perfeccionando sus estrategias.</a:t>
            </a:r>
            <a:endParaRPr lang="es-ES" sz="1200" b="1" dirty="0">
              <a:solidFill>
                <a:srgbClr val="002776"/>
              </a:solidFill>
            </a:endParaRPr>
          </a:p>
        </p:txBody>
      </p:sp>
      <p:sp>
        <p:nvSpPr>
          <p:cNvPr id="21" name="TextBox 20"/>
          <p:cNvSpPr txBox="1"/>
          <p:nvPr/>
        </p:nvSpPr>
        <p:spPr bwMode="auto">
          <a:xfrm>
            <a:off x="906012" y="1331548"/>
            <a:ext cx="8280000" cy="1377556"/>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smtClean="0">
                <a:solidFill>
                  <a:srgbClr val="002776"/>
                </a:solidFill>
              </a:rPr>
              <a:t>Si bien a partir de la información proporcionada por Quito Turismo hemos podido comparar los dos Planes Estratégicos de Turismo de Quito (2003-2007 y 2008-2012) para analizar la continuidad de los Macro-Programas definidos, no hemos podido encontrar información del grado de cumplimiento de cada uno. Por otro lado, a partir de 2012 no ha habido ningún otro Plan Estratégico del Turismo de Quito. En 2012 de realizó un Plan Estratégico para la Empresa Pública Metropolitana de Turismo – Quito Turismo, en el que se definieron objetivos estratégicos e indicadores de medición de las metas internas de la empresa los mismos que se monitorean para evaluar su grado de cumplimiento, sin embargo no están atados a los Macro – Programas analizados.</a:t>
            </a:r>
            <a:endParaRPr lang="es-ES" dirty="0">
              <a:solidFill>
                <a:srgbClr val="002776"/>
              </a:solidFill>
            </a:endParaRPr>
          </a:p>
        </p:txBody>
      </p:sp>
      <p:sp>
        <p:nvSpPr>
          <p:cNvPr id="23" name="TextBox 22"/>
          <p:cNvSpPr txBox="1"/>
          <p:nvPr/>
        </p:nvSpPr>
        <p:spPr bwMode="auto">
          <a:xfrm>
            <a:off x="906012" y="5937291"/>
            <a:ext cx="8280000" cy="804077"/>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smtClean="0">
                <a:solidFill>
                  <a:srgbClr val="002776"/>
                </a:solidFill>
              </a:rPr>
              <a:t>Por último, le da un peso relevante al turismo interno, al incorporar 4 productos adicionales al portafolio de productos vigentes desde 2003.</a:t>
            </a:r>
            <a:endParaRPr lang="es-ES" dirty="0">
              <a:solidFill>
                <a:srgbClr val="002776"/>
              </a:solidFill>
            </a:endParaRPr>
          </a:p>
        </p:txBody>
      </p:sp>
      <p:sp>
        <p:nvSpPr>
          <p:cNvPr id="24" name="Freeform 30"/>
          <p:cNvSpPr>
            <a:spLocks noEditPoints="1"/>
          </p:cNvSpPr>
          <p:nvPr/>
        </p:nvSpPr>
        <p:spPr bwMode="auto">
          <a:xfrm>
            <a:off x="540425" y="6059263"/>
            <a:ext cx="195770" cy="376074"/>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1409568657"/>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1.6.2 Modelo </a:t>
            </a:r>
            <a:r>
              <a:rPr lang="es-ES" sz="2800" kern="0" dirty="0">
                <a:solidFill>
                  <a:srgbClr val="FFFFFF"/>
                </a:solidFill>
              </a:rPr>
              <a:t>de gestión de Quito </a:t>
            </a:r>
            <a:r>
              <a:rPr lang="es-ES" sz="2800" kern="0" dirty="0" smtClean="0">
                <a:solidFill>
                  <a:srgbClr val="FFFFFF"/>
                </a:solidFill>
              </a:rPr>
              <a:t>Turismo – Plan Operativo Anual - POA</a:t>
            </a:r>
            <a:endParaRPr lang="es-ES" sz="2800" kern="0" dirty="0">
              <a:solidFill>
                <a:srgbClr val="FFFFFF"/>
              </a:solidFill>
            </a:endParaRPr>
          </a:p>
        </p:txBody>
      </p:sp>
    </p:spTree>
    <p:extLst>
      <p:ext uri="{BB962C8B-B14F-4D97-AF65-F5344CB8AC3E}">
        <p14:creationId xmlns:p14="http://schemas.microsoft.com/office/powerpoint/2010/main" val="2362107382"/>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p>
          <a:p>
            <a:pPr fontAlgn="base">
              <a:spcBef>
                <a:spcPct val="0"/>
              </a:spcBef>
              <a:spcAft>
                <a:spcPct val="0"/>
              </a:spcAft>
            </a:pPr>
            <a:r>
              <a:rPr lang="es-ES" sz="2000" b="1" dirty="0" smtClean="0">
                <a:solidFill>
                  <a:srgbClr val="00B0F0"/>
                </a:solidFill>
                <a:cs typeface="Arial" charset="0"/>
              </a:rPr>
              <a:t>Análisis Histórico de los Presupuestos de Quito Turismo</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159</a:t>
            </a:fld>
            <a:endParaRPr lang="es-ES" dirty="0">
              <a:solidFill>
                <a:srgbClr val="002776"/>
              </a:solidFill>
            </a:endParaRPr>
          </a:p>
        </p:txBody>
      </p:sp>
      <p:sp>
        <p:nvSpPr>
          <p:cNvPr id="16" name="TextBox 15"/>
          <p:cNvSpPr txBox="1"/>
          <p:nvPr/>
        </p:nvSpPr>
        <p:spPr bwMode="auto">
          <a:xfrm>
            <a:off x="1010093" y="1444003"/>
            <a:ext cx="7833501" cy="1183921"/>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Al margen de los proyectos seleccionados como estratégicos por la Administración de Quito Turismo en cada uno de los Planes Operativos Anuales (POA) para cada año del período analizado (2011-2016), hemos preferido analizar los ingresos y los gastos presupuestados en cada año con el fin de señalar los elementos que nos parecen más destacables y generar algunas observaciones.</a:t>
            </a:r>
            <a:endParaRPr lang="es-ES" sz="1400" b="0" dirty="0"/>
          </a:p>
        </p:txBody>
      </p:sp>
      <p:grpSp>
        <p:nvGrpSpPr>
          <p:cNvPr id="17" name="Group 16"/>
          <p:cNvGrpSpPr/>
          <p:nvPr/>
        </p:nvGrpSpPr>
        <p:grpSpPr>
          <a:xfrm>
            <a:off x="369499" y="1142563"/>
            <a:ext cx="9150044" cy="195759"/>
            <a:chOff x="369499" y="1604824"/>
            <a:chExt cx="8388000" cy="107637"/>
          </a:xfrm>
        </p:grpSpPr>
        <p:cxnSp>
          <p:nvCxnSpPr>
            <p:cNvPr id="18"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9"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20" name="Group 19"/>
          <p:cNvGrpSpPr/>
          <p:nvPr/>
        </p:nvGrpSpPr>
        <p:grpSpPr>
          <a:xfrm>
            <a:off x="369499" y="3298787"/>
            <a:ext cx="4439039" cy="195758"/>
            <a:chOff x="369499" y="1592133"/>
            <a:chExt cx="8388000" cy="133018"/>
          </a:xfrm>
        </p:grpSpPr>
        <p:cxnSp>
          <p:nvCxnSpPr>
            <p:cNvPr id="21"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2"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3" name="Group 22"/>
          <p:cNvGrpSpPr/>
          <p:nvPr/>
        </p:nvGrpSpPr>
        <p:grpSpPr>
          <a:xfrm>
            <a:off x="5080504" y="3298799"/>
            <a:ext cx="4439039" cy="195759"/>
            <a:chOff x="369499" y="1592133"/>
            <a:chExt cx="8388000" cy="133018"/>
          </a:xfrm>
        </p:grpSpPr>
        <p:cxnSp>
          <p:nvCxnSpPr>
            <p:cNvPr id="24"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5"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6" name="TextBox 25"/>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Detalle de Ingresos Totales por concepto</a:t>
            </a: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Gráfico de evolución de los ingresos más significativos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Ingresos Totales agrupados por tipo de fuente generadora</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Gráficos de composición de los ingresos por fuente por año (2011-2016)</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Composición de los ingresos de terceros para 2016</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Detalle de gastos por Macro proyecto estratégico</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Gráfico de composición de los gastos comparativos por año del período analizado</a:t>
            </a:r>
            <a:endParaRPr lang="es-ES" sz="1200" dirty="0">
              <a:solidFill>
                <a:srgbClr val="002776"/>
              </a:solidFill>
              <a:cs typeface="Arial" charset="0"/>
            </a:endParaRPr>
          </a:p>
        </p:txBody>
      </p:sp>
      <p:sp>
        <p:nvSpPr>
          <p:cNvPr id="27" name="TextBox 26"/>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Análisis vertical y horizontal de los rubros que componen los ingresos y los gastos presupuestados por Quito Turismo en cada uno de los años del período analizado (2011-2016) </a:t>
            </a:r>
            <a:endParaRPr lang="es-ES" sz="1200" dirty="0">
              <a:solidFill>
                <a:srgbClr val="002776"/>
              </a:solidFill>
              <a:cs typeface="Arial" charset="0"/>
            </a:endParaRPr>
          </a:p>
        </p:txBody>
      </p:sp>
      <p:sp>
        <p:nvSpPr>
          <p:cNvPr id="29"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846528590"/>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Datos clave de turismo en América Latina (</a:t>
            </a:r>
            <a:r>
              <a:rPr lang="es-ES" sz="2000" b="1" dirty="0" smtClean="0">
                <a:solidFill>
                  <a:srgbClr val="00B0F0"/>
                </a:solidFill>
                <a:cs typeface="Arial" charset="0"/>
              </a:rPr>
              <a:t>iv/iv</a:t>
            </a:r>
            <a:r>
              <a:rPr lang="es-ES" sz="2000" b="1" dirty="0">
                <a:solidFill>
                  <a:srgbClr val="00B0F0"/>
                </a:solidFill>
                <a:cs typeface="Arial" charset="0"/>
              </a:rPr>
              <a:t>)</a:t>
            </a:r>
          </a:p>
        </p:txBody>
      </p:sp>
      <p:sp>
        <p:nvSpPr>
          <p:cNvPr id="7" name="Slide Number Placeholder 3"/>
          <p:cNvSpPr txBox="1">
            <a:spLocks/>
          </p:cNvSpPr>
          <p:nvPr/>
        </p:nvSpPr>
        <p:spPr>
          <a:xfrm>
            <a:off x="732709" y="6600218"/>
            <a:ext cx="435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WTM </a:t>
            </a:r>
            <a:r>
              <a:rPr lang="es-ES" b="0" i="1" dirty="0" err="1" smtClean="0">
                <a:solidFill>
                  <a:srgbClr val="002776"/>
                </a:solidFill>
              </a:rPr>
              <a:t>Latin</a:t>
            </a:r>
            <a:r>
              <a:rPr lang="es-ES" b="0" i="1" dirty="0" smtClean="0">
                <a:solidFill>
                  <a:srgbClr val="002776"/>
                </a:solidFill>
              </a:rPr>
              <a:t> </a:t>
            </a:r>
            <a:r>
              <a:rPr lang="es-ES" b="0" i="1" dirty="0" err="1" smtClean="0">
                <a:solidFill>
                  <a:srgbClr val="002776"/>
                </a:solidFill>
              </a:rPr>
              <a:t>America</a:t>
            </a:r>
            <a:r>
              <a:rPr lang="es-ES" b="0" i="1" dirty="0" smtClean="0">
                <a:solidFill>
                  <a:srgbClr val="002776"/>
                </a:solidFill>
              </a:rPr>
              <a:t>, Reporte de tendencias 2016</a:t>
            </a:r>
            <a:endParaRPr lang="es-ES" b="0" i="1" dirty="0">
              <a:solidFill>
                <a:srgbClr val="002776"/>
              </a:solidFill>
            </a:endParaRPr>
          </a:p>
        </p:txBody>
      </p:sp>
      <p:sp>
        <p:nvSpPr>
          <p:cNvPr id="10" name="Slide Number Placeholder 9"/>
          <p:cNvSpPr>
            <a:spLocks noGrp="1"/>
          </p:cNvSpPr>
          <p:nvPr>
            <p:ph type="sldNum" sz="quarter" idx="10"/>
          </p:nvPr>
        </p:nvSpPr>
        <p:spPr/>
        <p:txBody>
          <a:bodyPr/>
          <a:lstStyle/>
          <a:p>
            <a:fld id="{20A7A354-C5FB-4D1E-BE75-5A939ED93F75}" type="slidenum">
              <a:rPr lang="es-ES" smtClean="0">
                <a:solidFill>
                  <a:srgbClr val="002776"/>
                </a:solidFill>
              </a:rPr>
              <a:pPr/>
              <a:t>16</a:t>
            </a:fld>
            <a:endParaRPr lang="es-ES" dirty="0">
              <a:solidFill>
                <a:srgbClr val="002776"/>
              </a:solidFill>
            </a:endParaRPr>
          </a:p>
        </p:txBody>
      </p:sp>
      <p:sp>
        <p:nvSpPr>
          <p:cNvPr id="34" name="Content Placeholder 5"/>
          <p:cNvSpPr txBox="1">
            <a:spLocks/>
          </p:cNvSpPr>
          <p:nvPr/>
        </p:nvSpPr>
        <p:spPr bwMode="auto">
          <a:xfrm>
            <a:off x="362559" y="1067908"/>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Brasil y Ecuador muestran el mayor crecimiento de llegadas de turistas chinos</a:t>
            </a:r>
            <a:r>
              <a:rPr lang="es-ES" sz="1100" dirty="0" smtClean="0">
                <a:solidFill>
                  <a:srgbClr val="002060"/>
                </a:solidFill>
              </a:rPr>
              <a:t> entre 2009 y 2014, por detrás de Venezuela. </a:t>
            </a:r>
            <a:endParaRPr lang="es-ES" sz="1100" b="1" dirty="0">
              <a:solidFill>
                <a:srgbClr val="002776"/>
              </a:solidFill>
            </a:endParaRPr>
          </a:p>
        </p:txBody>
      </p:sp>
      <p:grpSp>
        <p:nvGrpSpPr>
          <p:cNvPr id="35" name="Group 34"/>
          <p:cNvGrpSpPr/>
          <p:nvPr/>
        </p:nvGrpSpPr>
        <p:grpSpPr>
          <a:xfrm>
            <a:off x="412103" y="1531234"/>
            <a:ext cx="9131341" cy="325398"/>
            <a:chOff x="4716463" y="2078780"/>
            <a:chExt cx="3959081" cy="325398"/>
          </a:xfrm>
        </p:grpSpPr>
        <p:cxnSp>
          <p:nvCxnSpPr>
            <p:cNvPr id="51" name="Straight Connector 50"/>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5426489" y="2078780"/>
              <a:ext cx="2614439"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b="1" dirty="0">
                  <a:solidFill>
                    <a:srgbClr val="002060"/>
                  </a:solidFill>
                </a:rPr>
                <a:t>Países latinoamericanos que recibieron el mayor número de llegadas de China en términos absolutos (2014) y de crecimiento (2009-2014)</a:t>
              </a:r>
            </a:p>
            <a:p>
              <a:pPr algn="ctr" defTabSz="859416" fontAlgn="base">
                <a:spcBef>
                  <a:spcPct val="0"/>
                </a:spcBef>
                <a:spcAft>
                  <a:spcPct val="0"/>
                </a:spcAft>
              </a:pPr>
              <a:r>
                <a:rPr lang="es-ES" sz="1200" dirty="0">
                  <a:solidFill>
                    <a:srgbClr val="002060"/>
                  </a:solidFill>
                </a:rPr>
                <a:t>(en miles de viajes)</a:t>
              </a:r>
            </a:p>
          </p:txBody>
        </p:sp>
      </p:grpSp>
      <p:graphicFrame>
        <p:nvGraphicFramePr>
          <p:cNvPr id="3" name="Table 2"/>
          <p:cNvGraphicFramePr>
            <a:graphicFrameLocks noGrp="1"/>
          </p:cNvGraphicFramePr>
          <p:nvPr>
            <p:extLst>
              <p:ext uri="{D42A27DB-BD31-4B8C-83A1-F6EECF244321}">
                <p14:modId xmlns:p14="http://schemas.microsoft.com/office/powerpoint/2010/main" val="4191119223"/>
              </p:ext>
            </p:extLst>
          </p:nvPr>
        </p:nvGraphicFramePr>
        <p:xfrm>
          <a:off x="2910709" y="2276872"/>
          <a:ext cx="4464051" cy="3832114"/>
        </p:xfrm>
        <a:graphic>
          <a:graphicData uri="http://schemas.openxmlformats.org/drawingml/2006/table">
            <a:tbl>
              <a:tblPr bandRow="1">
                <a:tableStyleId>{5C22544A-7EE6-4342-B048-85BDC9FD1C3A}</a:tableStyleId>
              </a:tblPr>
              <a:tblGrid>
                <a:gridCol w="1488017"/>
                <a:gridCol w="1488017"/>
                <a:gridCol w="1488017"/>
              </a:tblGrid>
              <a:tr h="348374">
                <a:tc>
                  <a:txBody>
                    <a:bodyPr/>
                    <a:lstStyle/>
                    <a:p>
                      <a:pPr algn="ctr"/>
                      <a:r>
                        <a:rPr lang="es-ES" sz="1100" b="1" dirty="0" smtClean="0">
                          <a:solidFill>
                            <a:schemeClr val="bg1"/>
                          </a:solidFill>
                        </a:rPr>
                        <a:t>Países</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a:r>
                        <a:rPr lang="es-ES" sz="1100" b="1" dirty="0" smtClean="0">
                          <a:solidFill>
                            <a:schemeClr val="bg1"/>
                          </a:solidFill>
                        </a:rPr>
                        <a:t>Total 2014</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c>
                  <a:txBody>
                    <a:bodyPr/>
                    <a:lstStyle/>
                    <a:p>
                      <a:pPr algn="ctr"/>
                      <a:r>
                        <a:rPr lang="es-ES" sz="1100" b="1" dirty="0" smtClean="0">
                          <a:solidFill>
                            <a:schemeClr val="bg1"/>
                          </a:solidFill>
                        </a:rPr>
                        <a:t>% 2009-2014</a:t>
                      </a:r>
                      <a:endParaRPr lang="es-ES" sz="1100" b="1" dirty="0">
                        <a:solidFill>
                          <a:schemeClr val="bg1"/>
                        </a:solidFill>
                      </a:endParaRP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002060"/>
                    </a:solid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México</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110,1</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88,7</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Brasil</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b="1" dirty="0" smtClean="0"/>
                        <a:t>63,6</a:t>
                      </a:r>
                      <a:endParaRPr lang="es-ES" sz="1100" b="1"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1" i="0" u="none" strike="noStrike" kern="1200" baseline="0" dirty="0" smtClean="0">
                          <a:solidFill>
                            <a:schemeClr val="dk1"/>
                          </a:solidFill>
                          <a:latin typeface="+mn-lt"/>
                          <a:ea typeface="+mn-ea"/>
                          <a:cs typeface="+mn-cs"/>
                        </a:rPr>
                        <a:t>125,5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Venezuela</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b="1" dirty="0" smtClean="0"/>
                        <a:t>33,9</a:t>
                      </a:r>
                      <a:endParaRPr lang="es-ES" sz="1100" b="1"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1" i="0" u="none" strike="noStrike" kern="1200" baseline="0" dirty="0" smtClean="0">
                          <a:solidFill>
                            <a:schemeClr val="dk1"/>
                          </a:solidFill>
                          <a:latin typeface="+mn-lt"/>
                          <a:ea typeface="+mn-ea"/>
                          <a:cs typeface="+mn-cs"/>
                        </a:rPr>
                        <a:t>400,7</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Argentina</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31,8</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25,8</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Cuba</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24,5</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98,1</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Ecuador</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b="1" dirty="0" smtClean="0"/>
                        <a:t>17,5</a:t>
                      </a:r>
                      <a:endParaRPr lang="es-ES" sz="1100" b="1"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1" i="0" u="none" strike="noStrike" kern="1200" baseline="0" dirty="0" smtClean="0">
                          <a:solidFill>
                            <a:schemeClr val="dk1"/>
                          </a:solidFill>
                          <a:latin typeface="+mn-lt"/>
                          <a:ea typeface="+mn-ea"/>
                          <a:cs typeface="+mn-cs"/>
                        </a:rPr>
                        <a:t>122,9</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Perú</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13,7</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47,7</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Chile</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12,2</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94,5</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Bolivia</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100" dirty="0" smtClean="0"/>
                        <a:t>8,7</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76,7</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348374">
                <a:tc>
                  <a:txBody>
                    <a:bodyPr/>
                    <a:lstStyle/>
                    <a:p>
                      <a:pPr marL="0" algn="ctr" defTabSz="806555" rtl="0" eaLnBrk="1" fontAlgn="ctr" latinLnBrk="0" hangingPunct="1"/>
                      <a:r>
                        <a:rPr lang="es-ES" sz="1100" b="1" kern="1200" dirty="0" smtClean="0">
                          <a:solidFill>
                            <a:schemeClr val="dk1"/>
                          </a:solidFill>
                          <a:latin typeface="+mn-lt"/>
                          <a:ea typeface="+mn-ea"/>
                          <a:cs typeface="+mn-cs"/>
                        </a:rPr>
                        <a:t>Panamá</a:t>
                      </a:r>
                      <a:endParaRPr lang="es-ES" sz="1100" b="1" kern="1200" dirty="0">
                        <a:solidFill>
                          <a:schemeClr val="dk1"/>
                        </a:solidFill>
                        <a:latin typeface="+mn-lt"/>
                        <a:ea typeface="+mn-ea"/>
                        <a:cs typeface="+mn-cs"/>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100" dirty="0" smtClean="0"/>
                        <a:t>7,6</a:t>
                      </a:r>
                      <a:endParaRPr lang="es-ES" sz="1100" dirty="0"/>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100" b="0" i="0" u="none" strike="noStrike" kern="1200" baseline="0" dirty="0" smtClean="0">
                          <a:solidFill>
                            <a:schemeClr val="dk1"/>
                          </a:solidFill>
                          <a:latin typeface="+mn-lt"/>
                          <a:ea typeface="+mn-ea"/>
                          <a:cs typeface="+mn-cs"/>
                        </a:rPr>
                        <a:t>57,7</a:t>
                      </a:r>
                    </a:p>
                  </a:txBody>
                  <a:tcPr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noFill/>
                  </a:tcPr>
                </a:tc>
              </a:tr>
            </a:tbl>
          </a:graphicData>
        </a:graphic>
      </p:graphicFrame>
      <p:sp>
        <p:nvSpPr>
          <p:cNvPr id="18" name="Rectangle 17"/>
          <p:cNvSpPr/>
          <p:nvPr/>
        </p:nvSpPr>
        <p:spPr>
          <a:xfrm>
            <a:off x="2856683" y="4365104"/>
            <a:ext cx="4518077" cy="360040"/>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9" name="Rectangle 18"/>
          <p:cNvSpPr/>
          <p:nvPr/>
        </p:nvSpPr>
        <p:spPr>
          <a:xfrm>
            <a:off x="2856683" y="2941117"/>
            <a:ext cx="4518077" cy="360040"/>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0" name="Rectangle 19"/>
          <p:cNvSpPr/>
          <p:nvPr/>
        </p:nvSpPr>
        <p:spPr>
          <a:xfrm>
            <a:off x="2856683" y="3316189"/>
            <a:ext cx="4518077" cy="360040"/>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14088103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p:cNvSpPr txBox="1"/>
          <p:nvPr/>
        </p:nvSpPr>
        <p:spPr>
          <a:xfrm>
            <a:off x="272480" y="6463527"/>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 Las cifras para 2016 son proyectadas para todo el año</a:t>
            </a:r>
            <a:endParaRPr lang="es-ES" sz="800" i="1" dirty="0" smtClean="0">
              <a:solidFill>
                <a:srgbClr val="002060"/>
              </a:solidFill>
            </a:endParaRPr>
          </a:p>
          <a:p>
            <a:r>
              <a:rPr lang="es-ES" sz="800" i="1" dirty="0" smtClean="0">
                <a:solidFill>
                  <a:srgbClr val="002060"/>
                </a:solidFill>
              </a:rPr>
              <a:t>Fuente: POA anuales proporcionados por Quito Turismo</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los Ingresos totales presupuestados entre 2011 y 2016</a:t>
            </a:r>
            <a:endParaRPr lang="es-ES" sz="1400" i="1" dirty="0">
              <a:solidFill>
                <a:srgbClr val="00B0F0"/>
              </a:solidFill>
              <a:cs typeface="Arial" charset="0"/>
            </a:endParaRPr>
          </a:p>
        </p:txBody>
      </p:sp>
      <p:sp>
        <p:nvSpPr>
          <p:cNvPr id="8" name="TextBox 7"/>
          <p:cNvSpPr txBox="1"/>
          <p:nvPr/>
        </p:nvSpPr>
        <p:spPr bwMode="auto">
          <a:xfrm>
            <a:off x="422874" y="847378"/>
            <a:ext cx="9094444" cy="394488"/>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La información está presentada en función de los ingresos presupuestados para el año 2016, de mayor a menor sin tomar en cuenta los saldos de caja  y bancos .</a:t>
            </a:r>
            <a:endParaRPr lang="es-ES" sz="1200" b="1" dirty="0">
              <a:solidFill>
                <a:srgbClr val="002060"/>
              </a:solidFill>
            </a:endParaRPr>
          </a:p>
        </p:txBody>
      </p:sp>
      <p:pic>
        <p:nvPicPr>
          <p:cNvPr id="6" name="Picture 5"/>
          <p:cNvPicPr>
            <a:picLocks noChangeAspect="1"/>
          </p:cNvPicPr>
          <p:nvPr/>
        </p:nvPicPr>
        <p:blipFill>
          <a:blip r:embed="rId4"/>
          <a:stretch>
            <a:fillRect/>
          </a:stretch>
        </p:blipFill>
        <p:spPr>
          <a:xfrm>
            <a:off x="378861" y="1335995"/>
            <a:ext cx="9148277" cy="5104382"/>
          </a:xfrm>
          <a:prstGeom prst="rect">
            <a:avLst/>
          </a:prstGeom>
        </p:spPr>
      </p:pic>
    </p:spTree>
    <p:extLst>
      <p:ext uri="{BB962C8B-B14F-4D97-AF65-F5344CB8AC3E}">
        <p14:creationId xmlns:p14="http://schemas.microsoft.com/office/powerpoint/2010/main" val="77285832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2480" y="6463527"/>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 Las cifras para 2016 son proyectadas para todo el año</a:t>
            </a:r>
            <a:endParaRPr lang="es-ES" sz="800" i="1" dirty="0" smtClean="0">
              <a:solidFill>
                <a:srgbClr val="002060"/>
              </a:solidFill>
            </a:endParaRPr>
          </a:p>
          <a:p>
            <a:r>
              <a:rPr lang="es-ES" sz="800" i="1" dirty="0" smtClean="0">
                <a:solidFill>
                  <a:srgbClr val="002060"/>
                </a:solidFill>
              </a:rPr>
              <a:t>Fuente: POA anuales proporcionados por Quito Turismo</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Evolución de los principales ingresos presupuestados entre 2011 y 2016</a:t>
            </a:r>
            <a:endParaRPr lang="es-ES" sz="1400" i="1" dirty="0">
              <a:solidFill>
                <a:srgbClr val="00B0F0"/>
              </a:solidFill>
              <a:cs typeface="Arial" charset="0"/>
            </a:endParaRPr>
          </a:p>
        </p:txBody>
      </p:sp>
      <p:sp>
        <p:nvSpPr>
          <p:cNvPr id="8" name="TextBox 7"/>
          <p:cNvSpPr txBox="1"/>
          <p:nvPr/>
        </p:nvSpPr>
        <p:spPr bwMode="auto">
          <a:xfrm>
            <a:off x="422874" y="873744"/>
            <a:ext cx="9094444" cy="1300977"/>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Las fuentes de ingreso de Quito Turismo están muy concentradas puesto que los 5 mayores rubros de ingreso seleccionados para cada año representan acumulados en promedio el 74.2% del total de ingresos de dicho año, tal como se puede observar en el gráfico inferior. El aporte de MDMQ es el mayor rubro de ingresos y ha representado en promedio el 27.0%.Preocupa el que después de dos años de crecimiento (2014 y 2015) el presupuesto de ingresos en este rubro haya vuelto a niveles del año 2011. Las tarifas por servicios han representado en promedio el 18.2%y son las únicas que presentan una tendencia creciente. El arriendo del CCEE ha representado en promedio el 12.2% de los ingresos totales y se ha mantenido relativamente estable, factor importante puesto que es el único ingreso gestionado que involucra una gestión comercial por parte de Quito Turismo.</a:t>
            </a:r>
            <a:endParaRPr lang="es-ES" sz="1200" b="1" dirty="0">
              <a:solidFill>
                <a:srgbClr val="002060"/>
              </a:solidFill>
            </a:endParaRPr>
          </a:p>
        </p:txBody>
      </p:sp>
      <p:graphicFrame>
        <p:nvGraphicFramePr>
          <p:cNvPr id="6" name="Chart 5"/>
          <p:cNvGraphicFramePr/>
          <p:nvPr>
            <p:extLst/>
          </p:nvPr>
        </p:nvGraphicFramePr>
        <p:xfrm>
          <a:off x="531875" y="2559071"/>
          <a:ext cx="8876442" cy="3904456"/>
        </p:xfrm>
        <a:graphic>
          <a:graphicData uri="http://schemas.openxmlformats.org/drawingml/2006/chart">
            <c:chart xmlns:c="http://schemas.openxmlformats.org/drawingml/2006/chart" xmlns:r="http://schemas.openxmlformats.org/officeDocument/2006/relationships" r:id="rId3"/>
          </a:graphicData>
        </a:graphic>
      </p:graphicFrame>
      <p:sp>
        <p:nvSpPr>
          <p:cNvPr id="9" name="Rounded Rectangle 8"/>
          <p:cNvSpPr/>
          <p:nvPr/>
        </p:nvSpPr>
        <p:spPr bwMode="auto">
          <a:xfrm>
            <a:off x="574407" y="2240896"/>
            <a:ext cx="8699073"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Evolución anual de los 5 principales rubros de ingreso de Quito Turismo en cada año (2011-2016) </a:t>
            </a:r>
          </a:p>
        </p:txBody>
      </p:sp>
      <p:graphicFrame>
        <p:nvGraphicFramePr>
          <p:cNvPr id="10" name="Chart 9"/>
          <p:cNvGraphicFramePr/>
          <p:nvPr>
            <p:extLst/>
          </p:nvPr>
        </p:nvGraphicFramePr>
        <p:xfrm>
          <a:off x="5424264" y="2583806"/>
          <a:ext cx="3816424" cy="158873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774917323"/>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2480" y="6463527"/>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 Las cifras para 2016 son proyectadas para todo el año</a:t>
            </a:r>
            <a:endParaRPr lang="es-ES" sz="800" i="1" dirty="0" smtClean="0">
              <a:solidFill>
                <a:srgbClr val="002060"/>
              </a:solidFill>
            </a:endParaRPr>
          </a:p>
          <a:p>
            <a:r>
              <a:rPr lang="es-ES" sz="800" i="1" dirty="0" smtClean="0">
                <a:solidFill>
                  <a:srgbClr val="002060"/>
                </a:solidFill>
              </a:rPr>
              <a:t>Fuente: POA anuales proporcionados por Quito Turismo</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Ingresos Totales por tipo de fuente generadora entre 2011 y 2016</a:t>
            </a:r>
            <a:endParaRPr lang="es-ES" sz="1400" i="1" dirty="0">
              <a:solidFill>
                <a:srgbClr val="00B0F0"/>
              </a:solidFill>
              <a:cs typeface="Arial" charset="0"/>
            </a:endParaRPr>
          </a:p>
        </p:txBody>
      </p:sp>
      <p:sp>
        <p:nvSpPr>
          <p:cNvPr id="8" name="TextBox 7"/>
          <p:cNvSpPr txBox="1"/>
          <p:nvPr/>
        </p:nvSpPr>
        <p:spPr bwMode="auto">
          <a:xfrm>
            <a:off x="422874" y="873744"/>
            <a:ext cx="9094444" cy="611039"/>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La información está presentada en función de los ingresos presupuestados para el año 2016 y la hemos categorizado como de generación propia y de generación por terceros, para evaluar el porcentaje de ingresos que son gestionados directamente por Quito Turismo en función de su gestión comercial y cuales le vienen dados por otras fuentes que no controla directamente..</a:t>
            </a:r>
            <a:endParaRPr lang="es-ES" sz="1200" b="1" dirty="0">
              <a:solidFill>
                <a:srgbClr val="002060"/>
              </a:solidFill>
            </a:endParaRPr>
          </a:p>
        </p:txBody>
      </p:sp>
      <p:pic>
        <p:nvPicPr>
          <p:cNvPr id="6" name="Picture 5"/>
          <p:cNvPicPr>
            <a:picLocks noChangeAspect="1"/>
          </p:cNvPicPr>
          <p:nvPr/>
        </p:nvPicPr>
        <p:blipFill>
          <a:blip r:embed="rId3"/>
          <a:stretch>
            <a:fillRect/>
          </a:stretch>
        </p:blipFill>
        <p:spPr>
          <a:xfrm>
            <a:off x="577487" y="1529898"/>
            <a:ext cx="8751025" cy="4909406"/>
          </a:xfrm>
          <a:prstGeom prst="rect">
            <a:avLst/>
          </a:prstGeom>
        </p:spPr>
      </p:pic>
    </p:spTree>
    <p:extLst>
      <p:ext uri="{BB962C8B-B14F-4D97-AF65-F5344CB8AC3E}">
        <p14:creationId xmlns:p14="http://schemas.microsoft.com/office/powerpoint/2010/main" val="3183458583"/>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2480" y="6463527"/>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 Las cifras para 2016 son proyectadas para todo el año</a:t>
            </a:r>
            <a:endParaRPr lang="es-ES" sz="800" i="1" dirty="0" smtClean="0">
              <a:solidFill>
                <a:srgbClr val="002060"/>
              </a:solidFill>
            </a:endParaRPr>
          </a:p>
          <a:p>
            <a:r>
              <a:rPr lang="es-ES" sz="800" i="1" dirty="0" smtClean="0">
                <a:solidFill>
                  <a:srgbClr val="002060"/>
                </a:solidFill>
              </a:rPr>
              <a:t>Fuente: POA anuales proporcionados por Quito Turismo</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Evolución de los principales ingresos presupuestados entre 2011 y 2016</a:t>
            </a:r>
            <a:endParaRPr lang="es-ES" sz="1400" i="1" dirty="0">
              <a:solidFill>
                <a:srgbClr val="00B0F0"/>
              </a:solidFill>
              <a:cs typeface="Arial" charset="0"/>
            </a:endParaRPr>
          </a:p>
        </p:txBody>
      </p:sp>
      <p:sp>
        <p:nvSpPr>
          <p:cNvPr id="8" name="TextBox 7"/>
          <p:cNvSpPr txBox="1"/>
          <p:nvPr/>
        </p:nvSpPr>
        <p:spPr bwMode="auto">
          <a:xfrm>
            <a:off x="422874" y="873745"/>
            <a:ext cx="9094444" cy="539032"/>
          </a:xfrm>
          <a:prstGeom prst="rect">
            <a:avLst/>
          </a:prstGeom>
        </p:spPr>
        <p:txBody>
          <a:bodyPr wrap="square" lIns="36000" rIns="36000" rtlCol="0" anchor="ctr">
            <a:noAutofit/>
          </a:bodyPr>
          <a:lstStyle/>
          <a:p>
            <a:pPr algn="just">
              <a:spcAft>
                <a:spcPts val="600"/>
              </a:spcAft>
            </a:pPr>
            <a:r>
              <a:rPr lang="es-ES" sz="1200" b="1" dirty="0" smtClean="0">
                <a:solidFill>
                  <a:srgbClr val="002060"/>
                </a:solidFill>
              </a:rPr>
              <a:t>Como se puede observar, existe cada vez una dependencia más grande de las fuentes de ingreso generadas por terceros. En el presupuesto del año 2016, las mismas representan el 66.6% de los ingresos y en el año 2013 incluso cerca del 70%.</a:t>
            </a:r>
            <a:endParaRPr lang="es-ES" sz="1200" b="1" dirty="0">
              <a:solidFill>
                <a:srgbClr val="002060"/>
              </a:solidFill>
            </a:endParaRPr>
          </a:p>
        </p:txBody>
      </p:sp>
      <p:sp>
        <p:nvSpPr>
          <p:cNvPr id="9" name="Rounded Rectangle 8"/>
          <p:cNvSpPr/>
          <p:nvPr/>
        </p:nvSpPr>
        <p:spPr bwMode="auto">
          <a:xfrm>
            <a:off x="574407" y="1484784"/>
            <a:ext cx="8699073"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Composición de los ingresos de Quito Turismo por tipo de fuente en cada año (2011-2016) </a:t>
            </a:r>
          </a:p>
        </p:txBody>
      </p:sp>
      <p:graphicFrame>
        <p:nvGraphicFramePr>
          <p:cNvPr id="11" name="Chart Placeholder 13"/>
          <p:cNvGraphicFramePr>
            <a:graphicFrameLocks/>
          </p:cNvGraphicFramePr>
          <p:nvPr>
            <p:extLst/>
          </p:nvPr>
        </p:nvGraphicFramePr>
        <p:xfrm>
          <a:off x="6342242" y="1795623"/>
          <a:ext cx="2283166" cy="228144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Chart Placeholder 13"/>
          <p:cNvGraphicFramePr>
            <a:graphicFrameLocks/>
          </p:cNvGraphicFramePr>
          <p:nvPr>
            <p:extLst/>
          </p:nvPr>
        </p:nvGraphicFramePr>
        <p:xfrm>
          <a:off x="3707100" y="1795624"/>
          <a:ext cx="2283166" cy="22814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Chart Placeholder 13"/>
          <p:cNvGraphicFramePr>
            <a:graphicFrameLocks/>
          </p:cNvGraphicFramePr>
          <p:nvPr>
            <p:extLst/>
          </p:nvPr>
        </p:nvGraphicFramePr>
        <p:xfrm>
          <a:off x="1071958" y="1795624"/>
          <a:ext cx="2283166" cy="227958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Chart Placeholder 13"/>
          <p:cNvGraphicFramePr>
            <a:graphicFrameLocks/>
          </p:cNvGraphicFramePr>
          <p:nvPr>
            <p:extLst/>
          </p:nvPr>
        </p:nvGraphicFramePr>
        <p:xfrm>
          <a:off x="6334852" y="4091204"/>
          <a:ext cx="2283166" cy="228144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5" name="Chart Placeholder 13"/>
          <p:cNvGraphicFramePr>
            <a:graphicFrameLocks/>
          </p:cNvGraphicFramePr>
          <p:nvPr>
            <p:extLst/>
          </p:nvPr>
        </p:nvGraphicFramePr>
        <p:xfrm>
          <a:off x="3699710" y="4091205"/>
          <a:ext cx="2283166" cy="228144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6" name="Chart Placeholder 13"/>
          <p:cNvGraphicFramePr>
            <a:graphicFrameLocks/>
          </p:cNvGraphicFramePr>
          <p:nvPr>
            <p:extLst/>
          </p:nvPr>
        </p:nvGraphicFramePr>
        <p:xfrm>
          <a:off x="1064568" y="4091205"/>
          <a:ext cx="2283166" cy="2279581"/>
        </p:xfrm>
        <a:graphic>
          <a:graphicData uri="http://schemas.openxmlformats.org/drawingml/2006/chart">
            <c:chart xmlns:c="http://schemas.openxmlformats.org/drawingml/2006/chart" xmlns:r="http://schemas.openxmlformats.org/officeDocument/2006/relationships" r:id="rId8"/>
          </a:graphicData>
        </a:graphic>
      </p:graphicFrame>
      <p:sp>
        <p:nvSpPr>
          <p:cNvPr id="17" name="Rounded Rectangle 16"/>
          <p:cNvSpPr/>
          <p:nvPr/>
        </p:nvSpPr>
        <p:spPr bwMode="auto">
          <a:xfrm>
            <a:off x="1889764" y="2744952"/>
            <a:ext cx="542956"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2011</a:t>
            </a:r>
          </a:p>
        </p:txBody>
      </p:sp>
      <p:sp>
        <p:nvSpPr>
          <p:cNvPr id="18" name="Rounded Rectangle 17"/>
          <p:cNvSpPr/>
          <p:nvPr/>
        </p:nvSpPr>
        <p:spPr bwMode="auto">
          <a:xfrm>
            <a:off x="4520952" y="2731505"/>
            <a:ext cx="542956"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2012</a:t>
            </a:r>
          </a:p>
        </p:txBody>
      </p:sp>
      <p:sp>
        <p:nvSpPr>
          <p:cNvPr id="19" name="Rounded Rectangle 18"/>
          <p:cNvSpPr/>
          <p:nvPr/>
        </p:nvSpPr>
        <p:spPr bwMode="auto">
          <a:xfrm>
            <a:off x="7185248" y="2731505"/>
            <a:ext cx="542956"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2013</a:t>
            </a:r>
          </a:p>
        </p:txBody>
      </p:sp>
      <p:sp>
        <p:nvSpPr>
          <p:cNvPr id="20" name="Rounded Rectangle 19"/>
          <p:cNvSpPr/>
          <p:nvPr/>
        </p:nvSpPr>
        <p:spPr bwMode="auto">
          <a:xfrm>
            <a:off x="7095389" y="5013176"/>
            <a:ext cx="722675"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2016 (*)</a:t>
            </a:r>
          </a:p>
        </p:txBody>
      </p:sp>
      <p:sp>
        <p:nvSpPr>
          <p:cNvPr id="21" name="Rounded Rectangle 20"/>
          <p:cNvSpPr/>
          <p:nvPr/>
        </p:nvSpPr>
        <p:spPr bwMode="auto">
          <a:xfrm>
            <a:off x="4520952" y="5049208"/>
            <a:ext cx="542956"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2015</a:t>
            </a:r>
          </a:p>
        </p:txBody>
      </p:sp>
      <p:sp>
        <p:nvSpPr>
          <p:cNvPr id="22" name="Rounded Rectangle 21"/>
          <p:cNvSpPr/>
          <p:nvPr/>
        </p:nvSpPr>
        <p:spPr bwMode="auto">
          <a:xfrm>
            <a:off x="1901770" y="5049208"/>
            <a:ext cx="542956"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2014</a:t>
            </a:r>
          </a:p>
        </p:txBody>
      </p:sp>
    </p:spTree>
    <p:extLst>
      <p:ext uri="{BB962C8B-B14F-4D97-AF65-F5344CB8AC3E}">
        <p14:creationId xmlns:p14="http://schemas.microsoft.com/office/powerpoint/2010/main" val="2863386421"/>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2480" y="6463527"/>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 Las cifras para 2016 son proyectadas para todo el año</a:t>
            </a:r>
            <a:endParaRPr lang="es-ES" sz="800" i="1" dirty="0" smtClean="0">
              <a:solidFill>
                <a:srgbClr val="002060"/>
              </a:solidFill>
            </a:endParaRPr>
          </a:p>
          <a:p>
            <a:r>
              <a:rPr lang="es-ES" sz="800" i="1" dirty="0" smtClean="0">
                <a:solidFill>
                  <a:srgbClr val="002060"/>
                </a:solidFill>
              </a:rPr>
              <a:t>Fuente: POA anuales proporcionados por Quito Turismo</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Composición de los ingresos de terceros presupuestados para 2016</a:t>
            </a:r>
            <a:endParaRPr lang="es-ES" sz="1400" i="1" dirty="0">
              <a:solidFill>
                <a:srgbClr val="00B0F0"/>
              </a:solidFill>
              <a:cs typeface="Arial" charset="0"/>
            </a:endParaRPr>
          </a:p>
        </p:txBody>
      </p:sp>
      <p:sp>
        <p:nvSpPr>
          <p:cNvPr id="8" name="TextBox 7"/>
          <p:cNvSpPr txBox="1"/>
          <p:nvPr/>
        </p:nvSpPr>
        <p:spPr bwMode="auto">
          <a:xfrm>
            <a:off x="422874" y="847937"/>
            <a:ext cx="9094444" cy="580456"/>
          </a:xfrm>
          <a:prstGeom prst="rect">
            <a:avLst/>
          </a:prstGeom>
        </p:spPr>
        <p:txBody>
          <a:bodyPr wrap="square" lIns="36000" rIns="36000" rtlCol="0" anchor="ctr">
            <a:noAutofit/>
          </a:bodyPr>
          <a:lstStyle/>
          <a:p>
            <a:pPr algn="just">
              <a:spcAft>
                <a:spcPts val="600"/>
              </a:spcAft>
            </a:pPr>
            <a:r>
              <a:rPr lang="es-ES" sz="1200" b="1" dirty="0" smtClean="0">
                <a:solidFill>
                  <a:srgbClr val="002060"/>
                </a:solidFill>
              </a:rPr>
              <a:t>El 44% de los ingresos de terceros corresponde a los aportes que realiza el Municipio del DMQ y como ya se mencionó, dicho rubro ha tenido una tendencia decreciente y se ha presupuestado en niveles del año 2011. Las tasas por servicios turísticos con las únicas sobre las cuales Quito Turismo tendría alguna injerencia y actualmente son fijas.</a:t>
            </a:r>
            <a:endParaRPr lang="es-ES" sz="1200" b="1" dirty="0">
              <a:solidFill>
                <a:srgbClr val="002060"/>
              </a:solidFill>
            </a:endParaRPr>
          </a:p>
        </p:txBody>
      </p:sp>
      <p:sp>
        <p:nvSpPr>
          <p:cNvPr id="10" name="Rounded Rectangle 9"/>
          <p:cNvSpPr/>
          <p:nvPr/>
        </p:nvSpPr>
        <p:spPr bwMode="auto">
          <a:xfrm>
            <a:off x="574407" y="1484784"/>
            <a:ext cx="8699073"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Composición de los ingresos de terceros presupuestados para el año 2016 </a:t>
            </a:r>
          </a:p>
        </p:txBody>
      </p:sp>
      <p:graphicFrame>
        <p:nvGraphicFramePr>
          <p:cNvPr id="11" name="Chart Placeholder 13"/>
          <p:cNvGraphicFramePr>
            <a:graphicFrameLocks/>
          </p:cNvGraphicFramePr>
          <p:nvPr>
            <p:extLst/>
          </p:nvPr>
        </p:nvGraphicFramePr>
        <p:xfrm>
          <a:off x="6990314" y="2959431"/>
          <a:ext cx="2283166" cy="2281449"/>
        </p:xfrm>
        <a:graphic>
          <a:graphicData uri="http://schemas.openxmlformats.org/drawingml/2006/chart">
            <c:chart xmlns:c="http://schemas.openxmlformats.org/drawingml/2006/chart" xmlns:r="http://schemas.openxmlformats.org/officeDocument/2006/relationships" r:id="rId3"/>
          </a:graphicData>
        </a:graphic>
      </p:graphicFrame>
      <p:cxnSp>
        <p:nvCxnSpPr>
          <p:cNvPr id="4" name="Straight Connector 3"/>
          <p:cNvCxnSpPr/>
          <p:nvPr/>
        </p:nvCxnSpPr>
        <p:spPr>
          <a:xfrm flipH="1" flipV="1">
            <a:off x="3409165" y="2091529"/>
            <a:ext cx="4691065" cy="909231"/>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3409165" y="5157193"/>
            <a:ext cx="4677619" cy="951589"/>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3" name="Chart 12"/>
          <p:cNvGraphicFramePr/>
          <p:nvPr>
            <p:extLst/>
          </p:nvPr>
        </p:nvGraphicFramePr>
        <p:xfrm>
          <a:off x="992560" y="1998623"/>
          <a:ext cx="4482402" cy="440851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976870110"/>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2480" y="6351711"/>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 Las cifras para 2016 son proyectadas para todo el año</a:t>
            </a:r>
            <a:endParaRPr lang="es-ES" sz="800" i="1" dirty="0" smtClean="0">
              <a:solidFill>
                <a:srgbClr val="002060"/>
              </a:solidFill>
            </a:endParaRPr>
          </a:p>
          <a:p>
            <a:r>
              <a:rPr lang="es-ES" sz="800" i="1" dirty="0" smtClean="0">
                <a:solidFill>
                  <a:srgbClr val="002060"/>
                </a:solidFill>
              </a:rPr>
              <a:t>Fuente: POA anuales proporcionados por Quito Turismo</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Detalle de los gastos presupuestados por macro- proyecto estratégico</a:t>
            </a:r>
          </a:p>
          <a:p>
            <a:pPr fontAlgn="base">
              <a:spcBef>
                <a:spcPct val="0"/>
              </a:spcBef>
              <a:spcAft>
                <a:spcPct val="0"/>
              </a:spcAft>
            </a:pPr>
            <a:r>
              <a:rPr lang="es-ES" sz="2000" b="1" dirty="0" smtClean="0">
                <a:solidFill>
                  <a:srgbClr val="00B0F0"/>
                </a:solidFill>
                <a:cs typeface="Arial" charset="0"/>
              </a:rPr>
              <a:t>entre 2011 y 2016</a:t>
            </a:r>
            <a:endParaRPr lang="es-ES" sz="1400" i="1" dirty="0">
              <a:solidFill>
                <a:srgbClr val="00B0F0"/>
              </a:solidFill>
              <a:cs typeface="Arial" charset="0"/>
            </a:endParaRPr>
          </a:p>
        </p:txBody>
      </p:sp>
      <p:sp>
        <p:nvSpPr>
          <p:cNvPr id="8" name="TextBox 7"/>
          <p:cNvSpPr txBox="1"/>
          <p:nvPr/>
        </p:nvSpPr>
        <p:spPr bwMode="auto">
          <a:xfrm>
            <a:off x="422874" y="1124744"/>
            <a:ext cx="9094444" cy="1080120"/>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La información está presentada en función de los gastos presupuestados para el año 2016, de mayor a menor. Llama la atención el porcentaje destinado a Fortalecimiento Institucional en 2016 (51.1%), cuando históricamente ha sido en promedio del 23.6% (2011-2014). Por otro lado, se puede observar que actividades como Atracción de Inversiones, Comunicación y Calidad y Sostenibilidad han recibido atención presupuestaria desde el año 2015 apenas y en porcentajes no significativos.</a:t>
            </a:r>
            <a:endParaRPr lang="es-ES" sz="1200" b="1" dirty="0">
              <a:solidFill>
                <a:srgbClr val="002060"/>
              </a:solidFill>
            </a:endParaRPr>
          </a:p>
        </p:txBody>
      </p:sp>
      <p:pic>
        <p:nvPicPr>
          <p:cNvPr id="6" name="Picture 5"/>
          <p:cNvPicPr>
            <a:picLocks noChangeAspect="1"/>
          </p:cNvPicPr>
          <p:nvPr/>
        </p:nvPicPr>
        <p:blipFill>
          <a:blip r:embed="rId3"/>
          <a:stretch>
            <a:fillRect/>
          </a:stretch>
        </p:blipFill>
        <p:spPr>
          <a:xfrm>
            <a:off x="417206" y="2348880"/>
            <a:ext cx="9071588" cy="1976235"/>
          </a:xfrm>
          <a:prstGeom prst="rect">
            <a:avLst/>
          </a:prstGeom>
        </p:spPr>
      </p:pic>
    </p:spTree>
    <p:extLst>
      <p:ext uri="{BB962C8B-B14F-4D97-AF65-F5344CB8AC3E}">
        <p14:creationId xmlns:p14="http://schemas.microsoft.com/office/powerpoint/2010/main" val="965597847"/>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2480" y="6463527"/>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 Las cifras para 2016 son proyectadas para todo el año</a:t>
            </a:r>
            <a:endParaRPr lang="es-ES" sz="800" i="1" dirty="0" smtClean="0">
              <a:solidFill>
                <a:srgbClr val="002060"/>
              </a:solidFill>
            </a:endParaRPr>
          </a:p>
          <a:p>
            <a:r>
              <a:rPr lang="es-ES" sz="800" i="1" dirty="0" smtClean="0">
                <a:solidFill>
                  <a:srgbClr val="002060"/>
                </a:solidFill>
              </a:rPr>
              <a:t>Fuente: POA anuales proporcionados por Quito Turismo</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Evolución de los gastos presupuestados para cada</a:t>
            </a:r>
          </a:p>
          <a:p>
            <a:pPr fontAlgn="base">
              <a:spcBef>
                <a:spcPct val="0"/>
              </a:spcBef>
              <a:spcAft>
                <a:spcPct val="0"/>
              </a:spcAft>
            </a:pPr>
            <a:r>
              <a:rPr lang="es-ES" sz="2000" b="1" dirty="0" smtClean="0">
                <a:solidFill>
                  <a:srgbClr val="00B0F0"/>
                </a:solidFill>
                <a:cs typeface="Arial" charset="0"/>
              </a:rPr>
              <a:t>Macro – proyecto estratégico entre 2011 y 2016</a:t>
            </a:r>
            <a:endParaRPr lang="es-ES" sz="1400" i="1" dirty="0">
              <a:solidFill>
                <a:srgbClr val="00B0F0"/>
              </a:solidFill>
              <a:cs typeface="Arial" charset="0"/>
            </a:endParaRPr>
          </a:p>
        </p:txBody>
      </p:sp>
      <p:sp>
        <p:nvSpPr>
          <p:cNvPr id="8" name="TextBox 7"/>
          <p:cNvSpPr txBox="1"/>
          <p:nvPr/>
        </p:nvSpPr>
        <p:spPr bwMode="auto">
          <a:xfrm>
            <a:off x="422874" y="1196752"/>
            <a:ext cx="9094444" cy="977969"/>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Como se puede apreciar, los recursos destinados al Fortalecimiento Institucional y Talento Humado en Quito Turismo han tenido una tendencia creciente durante los últimos 6 años y para 2016, se presupuestaron por el doble de lo que habían sido en promedio en los 5 años anteriores (USD$ 3.4 MM frente a USD$ 1.7 MM). En 2016, estos gastos representan el 51.1% de los gastos totales presupuestados (ver gráfico interior) cuando en los 5 años anteriores representaron en promedio el 23.6%.El presupuesto de todos los otros macro – proyectos estratégicos ha sido recortado drásticamente frente a lo que representó en los últimos dos años.</a:t>
            </a:r>
            <a:endParaRPr lang="es-ES" sz="1200" b="1" dirty="0">
              <a:solidFill>
                <a:srgbClr val="002060"/>
              </a:solidFill>
            </a:endParaRPr>
          </a:p>
        </p:txBody>
      </p:sp>
      <p:graphicFrame>
        <p:nvGraphicFramePr>
          <p:cNvPr id="6" name="Chart 5"/>
          <p:cNvGraphicFramePr/>
          <p:nvPr>
            <p:extLst/>
          </p:nvPr>
        </p:nvGraphicFramePr>
        <p:xfrm>
          <a:off x="531875" y="2559071"/>
          <a:ext cx="8876442" cy="3904456"/>
        </p:xfrm>
        <a:graphic>
          <a:graphicData uri="http://schemas.openxmlformats.org/drawingml/2006/chart">
            <c:chart xmlns:c="http://schemas.openxmlformats.org/drawingml/2006/chart" xmlns:r="http://schemas.openxmlformats.org/officeDocument/2006/relationships" r:id="rId3"/>
          </a:graphicData>
        </a:graphic>
      </p:graphicFrame>
      <p:sp>
        <p:nvSpPr>
          <p:cNvPr id="9" name="Rounded Rectangle 8"/>
          <p:cNvSpPr/>
          <p:nvPr/>
        </p:nvSpPr>
        <p:spPr bwMode="auto">
          <a:xfrm>
            <a:off x="574407" y="2240896"/>
            <a:ext cx="8699073"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Evolución anual de los gastos de Quito Turismo (2011-2016)  para cada macro-proyecto estratégico</a:t>
            </a:r>
          </a:p>
        </p:txBody>
      </p:sp>
      <p:graphicFrame>
        <p:nvGraphicFramePr>
          <p:cNvPr id="10" name="Chart 9"/>
          <p:cNvGraphicFramePr/>
          <p:nvPr>
            <p:extLst/>
          </p:nvPr>
        </p:nvGraphicFramePr>
        <p:xfrm>
          <a:off x="5424264" y="2583806"/>
          <a:ext cx="3816424" cy="158873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436394604"/>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Ecuador y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Principales observaciones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167</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Observaciones generales</a:t>
              </a:r>
              <a:endParaRPr lang="es-ES" sz="1200" b="1" dirty="0">
                <a:solidFill>
                  <a:srgbClr val="002776"/>
                </a:solidFill>
              </a:endParaRPr>
            </a:p>
          </p:txBody>
        </p:sp>
      </p:grpSp>
      <p:sp>
        <p:nvSpPr>
          <p:cNvPr id="12"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0715" y="2274507"/>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520715" y="3070788"/>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520715" y="4022760"/>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0715" y="4942555"/>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906012" y="2924944"/>
            <a:ext cx="8280000" cy="702743"/>
          </a:xfrm>
          <a:prstGeom prst="rect">
            <a:avLst/>
          </a:prstGeom>
        </p:spPr>
        <p:txBody>
          <a:bodyPr wrap="square" lIns="36000" rIns="36000" rtlCol="0" anchor="ctr">
            <a:noAutofit/>
          </a:bodyPr>
          <a:lstStyle/>
          <a:p>
            <a:pPr algn="just">
              <a:spcAft>
                <a:spcPts val="600"/>
              </a:spcAft>
            </a:pPr>
            <a:r>
              <a:rPr lang="es-ES" sz="1200" b="1" dirty="0" smtClean="0">
                <a:solidFill>
                  <a:srgbClr val="002060"/>
                </a:solidFill>
              </a:rPr>
              <a:t>Las fuentes de ingresos que hemos catalogado como generadas por terceros (aquellas que Quito Turismo recibe sin ningún esfuerzo de gestión) representan cada vez un porcentaje mayor de los ingresos totales (58.1% en 2011 y 66.6% en 2016), lo que significa que Quito Turismo se ha vuelto cada vez más dependiente de las fuentes estatales.</a:t>
            </a:r>
            <a:endParaRPr lang="es-ES" sz="1200" b="1" dirty="0">
              <a:solidFill>
                <a:srgbClr val="002060"/>
              </a:solidFill>
            </a:endParaRPr>
          </a:p>
        </p:txBody>
      </p:sp>
      <p:sp>
        <p:nvSpPr>
          <p:cNvPr id="18" name="TextBox 17"/>
          <p:cNvSpPr txBox="1"/>
          <p:nvPr/>
        </p:nvSpPr>
        <p:spPr bwMode="auto">
          <a:xfrm>
            <a:off x="906012" y="3789040"/>
            <a:ext cx="8280000" cy="867265"/>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060"/>
                </a:solidFill>
              </a:rPr>
              <a:t>El 44% de los ingresos de terceros corresponde a los aportes que realiza el Municipio del DMQ y como ya se mencionó, dicho rubro ha tenido una tendencia decreciente y se ha presupuestado para 2016 en niveles del año 2011. Las tasas por servicios turísticos con las únicas sobre las cuales Quito Turismo tendría alguna injerencia y actualmente son fijas, no han logrado modificar la ordenanza para que sean un % de la ocupación hotelera.</a:t>
            </a:r>
            <a:endParaRPr lang="es-ES" sz="1200" b="1" dirty="0">
              <a:solidFill>
                <a:srgbClr val="002060"/>
              </a:solidFill>
            </a:endParaRPr>
          </a:p>
        </p:txBody>
      </p:sp>
      <p:sp>
        <p:nvSpPr>
          <p:cNvPr id="19" name="TextBox 18"/>
          <p:cNvSpPr txBox="1"/>
          <p:nvPr/>
        </p:nvSpPr>
        <p:spPr bwMode="auto">
          <a:xfrm>
            <a:off x="906012" y="4725144"/>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776"/>
                </a:solidFill>
                <a:cs typeface="Arial" charset="0"/>
              </a:rPr>
              <a:t>Llama la atención el porcentaje destinado a Fortalecimiento Institucional en 2016 (51.1%), cuando históricamente ha sido en promedio del 23.6% (2011-2014). Por otro lado, se puede observar que actividades como Atracción de Inversiones, Comunicación y Calidad y Sostenibilidad han recibido atención presupuestaria desde el año 2015 apenas y en porcentajes no significativos.</a:t>
            </a:r>
            <a:endParaRPr lang="es-ES" sz="1200" b="1" dirty="0">
              <a:solidFill>
                <a:srgbClr val="002776"/>
              </a:solidFill>
              <a:cs typeface="Arial" charset="0"/>
            </a:endParaRPr>
          </a:p>
        </p:txBody>
      </p:sp>
      <p:sp>
        <p:nvSpPr>
          <p:cNvPr id="20" name="TextBox 19"/>
          <p:cNvSpPr txBox="1"/>
          <p:nvPr/>
        </p:nvSpPr>
        <p:spPr bwMode="auto">
          <a:xfrm>
            <a:off x="906012" y="2060848"/>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060"/>
                </a:solidFill>
              </a:rPr>
              <a:t>Las fuentes de ingreso de Quito Turismo están muy concentradas puesto que los 5 mayores rubros de ingreso seleccionados para cada año representan (acumulados) en promedio el 74.2% del total de ingresos de dicho año.</a:t>
            </a:r>
            <a:endParaRPr lang="es-ES" sz="1200" b="1" dirty="0">
              <a:solidFill>
                <a:srgbClr val="002776"/>
              </a:solidFill>
            </a:endParaRPr>
          </a:p>
        </p:txBody>
      </p:sp>
      <p:sp>
        <p:nvSpPr>
          <p:cNvPr id="21" name="TextBox 20"/>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smtClean="0">
                <a:solidFill>
                  <a:srgbClr val="002776"/>
                </a:solidFill>
              </a:rPr>
              <a:t>Las fuentes de Ingreso no son regulares de un año a otro, sin embargo esto se explica por que cada año se incorporan nuevos proyectos e iniciativas que generan ingresos y se contabilizan en partidas diferentes a las iniciales.</a:t>
            </a:r>
            <a:endParaRPr lang="es-ES" dirty="0">
              <a:solidFill>
                <a:srgbClr val="002776"/>
              </a:solidFill>
            </a:endParaRPr>
          </a:p>
        </p:txBody>
      </p:sp>
      <p:sp>
        <p:nvSpPr>
          <p:cNvPr id="23" name="TextBox 22"/>
          <p:cNvSpPr txBox="1"/>
          <p:nvPr/>
        </p:nvSpPr>
        <p:spPr bwMode="auto">
          <a:xfrm>
            <a:off x="906012" y="5649259"/>
            <a:ext cx="8280000" cy="804077"/>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smtClean="0">
                <a:solidFill>
                  <a:srgbClr val="002776"/>
                </a:solidFill>
              </a:rPr>
              <a:t>En 2016 se privilegia el fortalecimiento institucional frente a los otros macro-proyectos estratégicos definidos en los </a:t>
            </a:r>
            <a:r>
              <a:rPr lang="es-ES" b="1" dirty="0" err="1" smtClean="0">
                <a:solidFill>
                  <a:srgbClr val="002776"/>
                </a:solidFill>
              </a:rPr>
              <a:t>POA’s</a:t>
            </a:r>
            <a:r>
              <a:rPr lang="es-ES" b="1" dirty="0" smtClean="0">
                <a:solidFill>
                  <a:srgbClr val="002776"/>
                </a:solidFill>
              </a:rPr>
              <a:t> anuales desde el año 2011, marcando un claro cambio de estrategia de gestión. Los macro-proyectos de Desarrollo del Destino Turístico, Mercadeo y Promoción Turística y el de Negocios y Comercialización, ven sus presupuestos drásticamente recortados para este año.</a:t>
            </a:r>
            <a:endParaRPr lang="es-ES" dirty="0">
              <a:solidFill>
                <a:srgbClr val="002776"/>
              </a:solidFill>
            </a:endParaRPr>
          </a:p>
        </p:txBody>
      </p:sp>
      <p:sp>
        <p:nvSpPr>
          <p:cNvPr id="24" name="Freeform 30"/>
          <p:cNvSpPr>
            <a:spLocks noEditPoints="1"/>
          </p:cNvSpPr>
          <p:nvPr/>
        </p:nvSpPr>
        <p:spPr bwMode="auto">
          <a:xfrm>
            <a:off x="540425" y="5771231"/>
            <a:ext cx="195770" cy="376074"/>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3572670878"/>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1.6.3 Modelo </a:t>
            </a:r>
            <a:r>
              <a:rPr lang="es-ES" sz="2800" kern="0" dirty="0">
                <a:solidFill>
                  <a:srgbClr val="FFFFFF"/>
                </a:solidFill>
              </a:rPr>
              <a:t>de gestión de Quito </a:t>
            </a:r>
            <a:r>
              <a:rPr lang="es-ES" sz="2800" kern="0" dirty="0" smtClean="0">
                <a:solidFill>
                  <a:srgbClr val="FFFFFF"/>
                </a:solidFill>
              </a:rPr>
              <a:t>Turismo – Modelo de recopilación, almacenamiento y manejo de datos </a:t>
            </a:r>
            <a:endParaRPr lang="es-ES" sz="2800" kern="0" dirty="0">
              <a:solidFill>
                <a:srgbClr val="FFFFFF"/>
              </a:solidFill>
            </a:endParaRPr>
          </a:p>
        </p:txBody>
      </p:sp>
    </p:spTree>
    <p:extLst>
      <p:ext uri="{BB962C8B-B14F-4D97-AF65-F5344CB8AC3E}">
        <p14:creationId xmlns:p14="http://schemas.microsoft.com/office/powerpoint/2010/main" val="2209188477"/>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Modelo de recopilación, almacenamiento y manejo de datos</a:t>
            </a:r>
            <a:endParaRPr lang="es-ES" sz="1400" i="1" dirty="0">
              <a:solidFill>
                <a:srgbClr val="00B0F0"/>
              </a:solidFill>
              <a:cs typeface="Arial" charset="0"/>
            </a:endParaRPr>
          </a:p>
        </p:txBody>
      </p:sp>
      <p:sp>
        <p:nvSpPr>
          <p:cNvPr id="25" name="Content Placeholder 5"/>
          <p:cNvSpPr txBox="1">
            <a:spLocks/>
          </p:cNvSpPr>
          <p:nvPr/>
        </p:nvSpPr>
        <p:spPr bwMode="auto">
          <a:xfrm>
            <a:off x="362559" y="1067907"/>
            <a:ext cx="9198953" cy="156900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400" b="1" dirty="0" smtClean="0">
                <a:solidFill>
                  <a:srgbClr val="002060"/>
                </a:solidFill>
              </a:rPr>
              <a:t>Sistema Institucional de Indicadores Turísticos del DMQ</a:t>
            </a:r>
          </a:p>
          <a:p>
            <a:pPr algn="just" defTabSz="913965" fontAlgn="auto">
              <a:spcBef>
                <a:spcPts val="0"/>
              </a:spcBef>
              <a:spcAft>
                <a:spcPts val="600"/>
              </a:spcAft>
            </a:pPr>
            <a:endParaRPr lang="es-ES" sz="1400" b="1" dirty="0" smtClean="0">
              <a:solidFill>
                <a:srgbClr val="002060"/>
              </a:solidFill>
            </a:endParaRPr>
          </a:p>
          <a:p>
            <a:pPr indent="685800" algn="just" defTabSz="913965" fontAlgn="auto">
              <a:spcBef>
                <a:spcPts val="0"/>
              </a:spcBef>
              <a:spcAft>
                <a:spcPts val="600"/>
              </a:spcAft>
            </a:pPr>
            <a:r>
              <a:rPr lang="es-ES" sz="1200" dirty="0" smtClean="0">
                <a:solidFill>
                  <a:srgbClr val="002060"/>
                </a:solidFill>
              </a:rPr>
              <a:t>Oferta Hotelera</a:t>
            </a:r>
          </a:p>
          <a:p>
            <a:pPr indent="685800" algn="just" defTabSz="913965" fontAlgn="auto">
              <a:spcBef>
                <a:spcPts val="0"/>
              </a:spcBef>
              <a:spcAft>
                <a:spcPts val="600"/>
              </a:spcAft>
            </a:pPr>
            <a:endParaRPr lang="es-ES" sz="1200" dirty="0">
              <a:solidFill>
                <a:srgbClr val="002060"/>
              </a:solidFill>
            </a:endParaRPr>
          </a:p>
          <a:p>
            <a:pPr indent="685800" algn="just" defTabSz="913965" fontAlgn="auto">
              <a:spcBef>
                <a:spcPts val="0"/>
              </a:spcBef>
              <a:spcAft>
                <a:spcPts val="600"/>
              </a:spcAft>
            </a:pPr>
            <a:r>
              <a:rPr lang="es-ES" sz="1200" dirty="0" smtClean="0">
                <a:solidFill>
                  <a:srgbClr val="002060"/>
                </a:solidFill>
              </a:rPr>
              <a:t>Arribo de </a:t>
            </a:r>
          </a:p>
          <a:p>
            <a:pPr indent="685800" algn="just" defTabSz="913965" fontAlgn="auto">
              <a:spcBef>
                <a:spcPts val="0"/>
              </a:spcBef>
              <a:spcAft>
                <a:spcPts val="600"/>
              </a:spcAft>
            </a:pPr>
            <a:r>
              <a:rPr lang="es-ES" sz="1200" dirty="0" smtClean="0">
                <a:solidFill>
                  <a:srgbClr val="002060"/>
                </a:solidFill>
              </a:rPr>
              <a:t>Pasajeros</a:t>
            </a:r>
          </a:p>
          <a:p>
            <a:pPr indent="685800" algn="just" defTabSz="913965" fontAlgn="auto">
              <a:spcBef>
                <a:spcPts val="0"/>
              </a:spcBef>
              <a:spcAft>
                <a:spcPts val="600"/>
              </a:spcAft>
            </a:pPr>
            <a:endParaRPr lang="es-ES" sz="1200" dirty="0">
              <a:solidFill>
                <a:srgbClr val="002060"/>
              </a:solidFill>
            </a:endParaRPr>
          </a:p>
          <a:p>
            <a:pPr indent="685800" algn="just" defTabSz="913965" fontAlgn="auto">
              <a:spcBef>
                <a:spcPts val="0"/>
              </a:spcBef>
              <a:spcAft>
                <a:spcPts val="600"/>
              </a:spcAft>
            </a:pPr>
            <a:r>
              <a:rPr lang="es-ES" sz="1200" dirty="0" smtClean="0">
                <a:solidFill>
                  <a:srgbClr val="002060"/>
                </a:solidFill>
              </a:rPr>
              <a:t>Estancia y gasto</a:t>
            </a:r>
          </a:p>
          <a:p>
            <a:pPr indent="685800" algn="just" defTabSz="913965" fontAlgn="auto">
              <a:spcBef>
                <a:spcPts val="0"/>
              </a:spcBef>
              <a:spcAft>
                <a:spcPts val="600"/>
              </a:spcAft>
            </a:pPr>
            <a:r>
              <a:rPr lang="es-ES" sz="1200" dirty="0" smtClean="0">
                <a:solidFill>
                  <a:srgbClr val="002060"/>
                </a:solidFill>
              </a:rPr>
              <a:t>Medio del Turista</a:t>
            </a:r>
          </a:p>
          <a:p>
            <a:pPr indent="685800" algn="just" defTabSz="913965" fontAlgn="auto">
              <a:spcBef>
                <a:spcPts val="0"/>
              </a:spcBef>
              <a:spcAft>
                <a:spcPts val="600"/>
              </a:spcAft>
            </a:pPr>
            <a:endParaRPr lang="es-ES" sz="1200" dirty="0" smtClean="0">
              <a:solidFill>
                <a:srgbClr val="002060"/>
              </a:solidFill>
            </a:endParaRPr>
          </a:p>
          <a:p>
            <a:pPr indent="685800" algn="just" defTabSz="913965" fontAlgn="auto">
              <a:spcBef>
                <a:spcPts val="0"/>
              </a:spcBef>
              <a:spcAft>
                <a:spcPts val="600"/>
              </a:spcAft>
            </a:pPr>
            <a:endParaRPr lang="es-ES" sz="1200" dirty="0">
              <a:solidFill>
                <a:srgbClr val="002060"/>
              </a:solidFill>
            </a:endParaRPr>
          </a:p>
        </p:txBody>
      </p:sp>
      <p:sp>
        <p:nvSpPr>
          <p:cNvPr id="43" name="Slide Number Placeholder 1"/>
          <p:cNvSpPr txBox="1">
            <a:spLocks/>
          </p:cNvSpPr>
          <p:nvPr/>
        </p:nvSpPr>
        <p:spPr>
          <a:xfrm>
            <a:off x="635562" y="6560937"/>
            <a:ext cx="6621693" cy="13741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Presentación de Recopilación de Datos – Dirección de Planificación -Quito Turismo</a:t>
            </a:r>
            <a:endParaRPr lang="es-ES" i="1" dirty="0">
              <a:solidFill>
                <a:srgbClr val="002776"/>
              </a:solidFill>
            </a:endParaRPr>
          </a:p>
        </p:txBody>
      </p:sp>
      <p:sp>
        <p:nvSpPr>
          <p:cNvPr id="7" name="Text Box 4"/>
          <p:cNvSpPr txBox="1">
            <a:spLocks noChangeArrowheads="1"/>
          </p:cNvSpPr>
          <p:nvPr/>
        </p:nvSpPr>
        <p:spPr bwMode="auto">
          <a:xfrm>
            <a:off x="2216696" y="1581709"/>
            <a:ext cx="5184775" cy="46166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just">
              <a:spcBef>
                <a:spcPct val="50000"/>
              </a:spcBef>
            </a:pPr>
            <a:r>
              <a:rPr lang="es-ES" sz="1200" dirty="0" smtClean="0">
                <a:solidFill>
                  <a:srgbClr val="002776"/>
                </a:solidFill>
              </a:rPr>
              <a:t>Análisis y sistematización del Registro Administrativo de la DNM para discriminar los “turistas”:  Mensual</a:t>
            </a:r>
            <a:endParaRPr lang="es-ES" sz="1200" dirty="0">
              <a:solidFill>
                <a:srgbClr val="D60093"/>
              </a:solidFill>
            </a:endParaRPr>
          </a:p>
        </p:txBody>
      </p:sp>
      <p:sp>
        <p:nvSpPr>
          <p:cNvPr id="8" name="Text Box 5"/>
          <p:cNvSpPr txBox="1">
            <a:spLocks noChangeArrowheads="1"/>
          </p:cNvSpPr>
          <p:nvPr/>
        </p:nvSpPr>
        <p:spPr bwMode="auto">
          <a:xfrm>
            <a:off x="2216694" y="2249892"/>
            <a:ext cx="5184775" cy="46166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just">
              <a:spcBef>
                <a:spcPct val="50000"/>
              </a:spcBef>
            </a:pPr>
            <a:r>
              <a:rPr lang="es-ES" sz="1200" dirty="0" smtClean="0">
                <a:solidFill>
                  <a:srgbClr val="002776"/>
                </a:solidFill>
              </a:rPr>
              <a:t>Encuesta directa a los turistas que abandonan el país y visitaron Quito:  junio de cada año</a:t>
            </a:r>
            <a:endParaRPr lang="es-ES" sz="1200" dirty="0">
              <a:solidFill>
                <a:srgbClr val="002776"/>
              </a:solidFill>
            </a:endParaRPr>
          </a:p>
        </p:txBody>
      </p:sp>
      <p:sp>
        <p:nvSpPr>
          <p:cNvPr id="9" name="Text Box 5"/>
          <p:cNvSpPr txBox="1">
            <a:spLocks noChangeArrowheads="1"/>
          </p:cNvSpPr>
          <p:nvPr/>
        </p:nvSpPr>
        <p:spPr bwMode="auto">
          <a:xfrm>
            <a:off x="2216694" y="2945806"/>
            <a:ext cx="5184775" cy="461665"/>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just">
              <a:spcBef>
                <a:spcPct val="50000"/>
              </a:spcBef>
            </a:pPr>
            <a:r>
              <a:rPr lang="es-ES" sz="1200" dirty="0" smtClean="0">
                <a:solidFill>
                  <a:srgbClr val="002776"/>
                </a:solidFill>
              </a:rPr>
              <a:t>Encuesta directa a los turistas que abandonan el país y visitaron Quito:  junio de cada año</a:t>
            </a:r>
            <a:endParaRPr lang="es-ES" sz="1200" dirty="0">
              <a:solidFill>
                <a:srgbClr val="002776"/>
              </a:solidFill>
            </a:endParaRPr>
          </a:p>
        </p:txBody>
      </p:sp>
      <p:sp>
        <p:nvSpPr>
          <p:cNvPr id="10" name="Rectangle 3"/>
          <p:cNvSpPr>
            <a:spLocks noChangeArrowheads="1"/>
          </p:cNvSpPr>
          <p:nvPr/>
        </p:nvSpPr>
        <p:spPr bwMode="auto">
          <a:xfrm>
            <a:off x="1143000" y="1989138"/>
            <a:ext cx="7620000" cy="4114800"/>
          </a:xfrm>
          <a:prstGeom prst="rect">
            <a:avLst/>
          </a:prstGeom>
          <a:noFill/>
          <a:ln w="9525">
            <a:noFill/>
            <a:miter lim="800000"/>
            <a:headEnd/>
            <a:tailEnd/>
          </a:ln>
        </p:spPr>
        <p:txBody>
          <a:bodyPr/>
          <a:lstStyle/>
          <a:p>
            <a:pPr marL="342900" indent="-342900" eaLnBrk="0" hangingPunct="0">
              <a:spcBef>
                <a:spcPct val="20000"/>
              </a:spcBef>
              <a:buClr>
                <a:srgbClr val="00A1DE"/>
              </a:buClr>
              <a:buSzPct val="80000"/>
              <a:buFont typeface="Arial" charset="0"/>
              <a:buChar char="►"/>
            </a:pPr>
            <a:endParaRPr lang="es-ES" sz="1200" dirty="0" smtClean="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smtClean="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smtClean="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smtClean="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smtClean="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a:solidFill>
                <a:srgbClr val="002776"/>
              </a:solidFill>
            </a:endParaRPr>
          </a:p>
          <a:p>
            <a:pPr marL="342900" indent="-342900" eaLnBrk="0" hangingPunct="0">
              <a:spcBef>
                <a:spcPct val="20000"/>
              </a:spcBef>
              <a:buClr>
                <a:srgbClr val="00A1DE"/>
              </a:buClr>
              <a:buSzPct val="80000"/>
              <a:buFont typeface="Arial" charset="0"/>
              <a:buChar char="►"/>
            </a:pPr>
            <a:endParaRPr lang="es-ES" sz="1200" dirty="0" smtClean="0">
              <a:solidFill>
                <a:srgbClr val="002776"/>
              </a:solidFill>
            </a:endParaRPr>
          </a:p>
          <a:p>
            <a:pPr marL="171450" indent="-171450" eaLnBrk="0" hangingPunct="0">
              <a:spcBef>
                <a:spcPct val="20000"/>
              </a:spcBef>
              <a:buClr>
                <a:srgbClr val="00A1DE"/>
              </a:buClr>
              <a:buSzPct val="80000"/>
              <a:buFont typeface="Arial" panose="020B0604020202020204" pitchFamily="34" charset="0"/>
              <a:buChar char="•"/>
            </a:pPr>
            <a:r>
              <a:rPr lang="es-ES" sz="1200" dirty="0" smtClean="0">
                <a:solidFill>
                  <a:srgbClr val="002776"/>
                </a:solidFill>
              </a:rPr>
              <a:t>Distribución geográfica de los turistas (residentes y no residentes</a:t>
            </a:r>
            <a:r>
              <a:rPr lang="es-ES" sz="1200" dirty="0">
                <a:solidFill>
                  <a:srgbClr val="002776"/>
                </a:solidFill>
              </a:rPr>
              <a:t>)</a:t>
            </a:r>
          </a:p>
          <a:p>
            <a:pPr marL="171450" indent="-171450" eaLnBrk="0" hangingPunct="0">
              <a:spcBef>
                <a:spcPct val="20000"/>
              </a:spcBef>
              <a:buClr>
                <a:srgbClr val="00A1DE"/>
              </a:buClr>
              <a:buSzPct val="80000"/>
              <a:buFont typeface="Arial" panose="020B0604020202020204" pitchFamily="34" charset="0"/>
              <a:buChar char="•"/>
            </a:pPr>
            <a:r>
              <a:rPr lang="es-ES" sz="1200" dirty="0" smtClean="0">
                <a:solidFill>
                  <a:srgbClr val="002776"/>
                </a:solidFill>
              </a:rPr>
              <a:t>Utilización de alojamientos por tipo, categoría, sector y </a:t>
            </a:r>
            <a:r>
              <a:rPr lang="es-ES" sz="1200" i="1" dirty="0" smtClean="0">
                <a:solidFill>
                  <a:srgbClr val="002776"/>
                </a:solidFill>
              </a:rPr>
              <a:t>tamaño</a:t>
            </a:r>
            <a:endParaRPr lang="es-ES" sz="1200" i="1" dirty="0">
              <a:solidFill>
                <a:srgbClr val="002776"/>
              </a:solidFill>
            </a:endParaRPr>
          </a:p>
          <a:p>
            <a:pPr marL="171450" indent="-171450" eaLnBrk="0" hangingPunct="0">
              <a:spcBef>
                <a:spcPct val="20000"/>
              </a:spcBef>
              <a:buClr>
                <a:srgbClr val="00A1DE"/>
              </a:buClr>
              <a:buSzPct val="80000"/>
              <a:buFont typeface="Arial" panose="020B0604020202020204" pitchFamily="34" charset="0"/>
              <a:buChar char="•"/>
            </a:pPr>
            <a:r>
              <a:rPr lang="es-ES" sz="1200" dirty="0" smtClean="0">
                <a:solidFill>
                  <a:srgbClr val="002776"/>
                </a:solidFill>
              </a:rPr>
              <a:t>Variación estacional </a:t>
            </a:r>
            <a:endParaRPr lang="es-ES" sz="1200" dirty="0">
              <a:solidFill>
                <a:srgbClr val="002776"/>
              </a:solidFill>
            </a:endParaRPr>
          </a:p>
          <a:p>
            <a:pPr marL="171450" indent="-171450" eaLnBrk="0" hangingPunct="0">
              <a:spcBef>
                <a:spcPct val="20000"/>
              </a:spcBef>
              <a:buClr>
                <a:srgbClr val="00A1DE"/>
              </a:buClr>
              <a:buSzPct val="80000"/>
              <a:buFont typeface="Arial" panose="020B0604020202020204" pitchFamily="34" charset="0"/>
              <a:buChar char="•"/>
            </a:pPr>
            <a:r>
              <a:rPr lang="es-ES" sz="1200" dirty="0" smtClean="0">
                <a:solidFill>
                  <a:srgbClr val="002776"/>
                </a:solidFill>
              </a:rPr>
              <a:t>Oferta vs. Demanda </a:t>
            </a:r>
            <a:endParaRPr lang="es-ES" sz="1200" dirty="0">
              <a:solidFill>
                <a:srgbClr val="002776"/>
              </a:solidFill>
            </a:endParaRPr>
          </a:p>
          <a:p>
            <a:pPr marL="171450" indent="-171450" eaLnBrk="0" hangingPunct="0">
              <a:spcBef>
                <a:spcPct val="20000"/>
              </a:spcBef>
              <a:buClr>
                <a:srgbClr val="00A1DE"/>
              </a:buClr>
              <a:buSzPct val="80000"/>
              <a:buFont typeface="Arial" panose="020B0604020202020204" pitchFamily="34" charset="0"/>
              <a:buChar char="•"/>
            </a:pPr>
            <a:r>
              <a:rPr lang="es-ES" sz="1200" dirty="0" smtClean="0">
                <a:solidFill>
                  <a:srgbClr val="002776"/>
                </a:solidFill>
              </a:rPr>
              <a:t>Duración de la visita (estadía</a:t>
            </a:r>
            <a:r>
              <a:rPr lang="es-ES" sz="1200" dirty="0">
                <a:solidFill>
                  <a:srgbClr val="002776"/>
                </a:solidFill>
              </a:rPr>
              <a:t>)</a:t>
            </a:r>
          </a:p>
        </p:txBody>
      </p:sp>
      <p:sp>
        <p:nvSpPr>
          <p:cNvPr id="11" name="Rectangle 2"/>
          <p:cNvSpPr>
            <a:spLocks noChangeArrowheads="1"/>
          </p:cNvSpPr>
          <p:nvPr/>
        </p:nvSpPr>
        <p:spPr bwMode="auto">
          <a:xfrm>
            <a:off x="1143000" y="3176638"/>
            <a:ext cx="7620000" cy="1143000"/>
          </a:xfrm>
          <a:prstGeom prst="rect">
            <a:avLst/>
          </a:prstGeom>
          <a:noFill/>
          <a:ln w="9525">
            <a:noFill/>
            <a:miter lim="800000"/>
            <a:headEnd/>
            <a:tailEnd/>
          </a:ln>
        </p:spPr>
        <p:txBody>
          <a:bodyPr anchor="ctr"/>
          <a:lstStyle/>
          <a:p>
            <a:pPr algn="ctr" eaLnBrk="0" hangingPunct="0"/>
            <a:r>
              <a:rPr lang="es-ES" sz="3800" b="1" dirty="0" smtClean="0">
                <a:solidFill>
                  <a:srgbClr val="002776"/>
                </a:solidFill>
              </a:rPr>
              <a:t/>
            </a:r>
            <a:br>
              <a:rPr lang="es-ES" sz="3800" b="1" dirty="0" smtClean="0">
                <a:solidFill>
                  <a:srgbClr val="002776"/>
                </a:solidFill>
              </a:rPr>
            </a:br>
            <a:r>
              <a:rPr lang="es-ES" sz="1400" b="1" dirty="0" smtClean="0">
                <a:solidFill>
                  <a:srgbClr val="002776"/>
                </a:solidFill>
              </a:rPr>
              <a:t>Encuesta de Ocupación Hotelera - EOH: Objetivos </a:t>
            </a:r>
            <a:endParaRPr lang="es-ES" sz="1400" b="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169</a:t>
            </a:fld>
            <a:endParaRPr lang="es-ES" dirty="0">
              <a:solidFill>
                <a:srgbClr val="002776"/>
              </a:solidFill>
            </a:endParaRPr>
          </a:p>
        </p:txBody>
      </p:sp>
    </p:spTree>
    <p:extLst>
      <p:ext uri="{BB962C8B-B14F-4D97-AF65-F5344CB8AC3E}">
        <p14:creationId xmlns:p14="http://schemas.microsoft.com/office/powerpoint/2010/main" val="440123545"/>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en turismo de ciudad y productos </a:t>
            </a:r>
            <a:r>
              <a:rPr lang="es-ES" sz="2000" b="1" dirty="0">
                <a:solidFill>
                  <a:srgbClr val="00B0F0"/>
                </a:solidFill>
                <a:cs typeface="Arial" charset="0"/>
              </a:rPr>
              <a:t>físicos </a:t>
            </a:r>
            <a:r>
              <a:rPr lang="es-ES" sz="2000" b="1" dirty="0" smtClean="0">
                <a:solidFill>
                  <a:srgbClr val="00B0F0"/>
                </a:solidFill>
                <a:cs typeface="Arial" charset="0"/>
              </a:rPr>
              <a:t>urbanos (i/iv)</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grpSp>
        <p:nvGrpSpPr>
          <p:cNvPr id="46" name="Group 45"/>
          <p:cNvGrpSpPr/>
          <p:nvPr/>
        </p:nvGrpSpPr>
        <p:grpSpPr>
          <a:xfrm>
            <a:off x="411690" y="4215575"/>
            <a:ext cx="9091919" cy="369332"/>
            <a:chOff x="411691" y="3633850"/>
            <a:chExt cx="4303830" cy="369332"/>
          </a:xfrm>
        </p:grpSpPr>
        <p:cxnSp>
          <p:nvCxnSpPr>
            <p:cNvPr id="9" name="iBar:83/125"/>
            <p:cNvCxnSpPr>
              <a:cxnSpLocks noChangeShapeType="1"/>
            </p:cNvCxnSpPr>
            <p:nvPr/>
          </p:nvCxnSpPr>
          <p:spPr bwMode="auto">
            <a:xfrm flipV="1">
              <a:off x="411691" y="3802242"/>
              <a:ext cx="430383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0" name="TxtBox:83/125"/>
            <p:cNvSpPr/>
            <p:nvPr/>
          </p:nvSpPr>
          <p:spPr bwMode="auto">
            <a:xfrm>
              <a:off x="1595092" y="3633850"/>
              <a:ext cx="1937041" cy="369332"/>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spcBef>
                  <a:spcPct val="0"/>
                </a:spcBef>
                <a:spcAft>
                  <a:spcPct val="0"/>
                </a:spcAft>
              </a:pPr>
              <a:r>
                <a:rPr lang="es-ES" sz="1200" b="1" dirty="0" smtClean="0">
                  <a:solidFill>
                    <a:srgbClr val="002060"/>
                  </a:solidFill>
                  <a:cs typeface="Arial" pitchFamily="34" charset="0"/>
                </a:rPr>
                <a:t>Tendencias en turismo ciudad y alrededores</a:t>
              </a:r>
            </a:p>
            <a:p>
              <a:pPr algn="ctr" defTabSz="914400" fontAlgn="base">
                <a:spcBef>
                  <a:spcPct val="0"/>
                </a:spcBef>
                <a:spcAft>
                  <a:spcPct val="0"/>
                </a:spcAft>
              </a:pPr>
              <a:r>
                <a:rPr lang="es-ES" sz="1200" i="1" dirty="0" smtClean="0">
                  <a:solidFill>
                    <a:srgbClr val="002060"/>
                  </a:solidFill>
                  <a:cs typeface="Arial" pitchFamily="34" charset="0"/>
                </a:rPr>
                <a:t>(cultura &amp; patrimonio, </a:t>
              </a:r>
              <a:r>
                <a:rPr lang="es-ES" sz="1200" i="1" dirty="0" err="1" smtClean="0">
                  <a:solidFill>
                    <a:srgbClr val="002060"/>
                  </a:solidFill>
                  <a:cs typeface="Arial" pitchFamily="34" charset="0"/>
                </a:rPr>
                <a:t>city</a:t>
              </a:r>
              <a:r>
                <a:rPr lang="es-ES" sz="1200" i="1" dirty="0" smtClean="0">
                  <a:solidFill>
                    <a:srgbClr val="002060"/>
                  </a:solidFill>
                  <a:cs typeface="Arial" pitchFamily="34" charset="0"/>
                </a:rPr>
                <a:t> break, shopping, vida nocturna)</a:t>
              </a:r>
              <a:endParaRPr lang="es-ES" sz="1200" i="1" dirty="0">
                <a:solidFill>
                  <a:srgbClr val="002060"/>
                </a:solidFill>
                <a:cs typeface="Arial" pitchFamily="34" charset="0"/>
              </a:endParaRPr>
            </a:p>
          </p:txBody>
        </p:sp>
      </p:grpSp>
      <p:sp>
        <p:nvSpPr>
          <p:cNvPr id="12" name="TextBox 11"/>
          <p:cNvSpPr txBox="1"/>
          <p:nvPr/>
        </p:nvSpPr>
        <p:spPr bwMode="auto">
          <a:xfrm>
            <a:off x="673723" y="6397878"/>
            <a:ext cx="8240638" cy="415498"/>
          </a:xfrm>
          <a:prstGeom prst="rect">
            <a:avLst/>
          </a:prstGeom>
        </p:spPr>
        <p:txBody>
          <a:bodyPr wrap="square" rtlCol="0">
            <a:spAutoFit/>
          </a:bodyPr>
          <a:lstStyle/>
          <a:p>
            <a:pPr defTabSz="914400" fontAlgn="base">
              <a:spcBef>
                <a:spcPct val="0"/>
              </a:spcBef>
              <a:spcAft>
                <a:spcPct val="0"/>
              </a:spcAft>
            </a:pPr>
            <a:r>
              <a:rPr lang="es-ES" sz="700" i="1" dirty="0" smtClean="0">
                <a:solidFill>
                  <a:srgbClr val="002776"/>
                </a:solidFill>
                <a:cs typeface="Arial" charset="0"/>
              </a:rPr>
              <a:t>Fuentes: </a:t>
            </a:r>
            <a:r>
              <a:rPr lang="es-ES" sz="700" i="1" dirty="0" err="1" smtClean="0">
                <a:solidFill>
                  <a:srgbClr val="002776"/>
                </a:solidFill>
                <a:cs typeface="Arial" charset="0"/>
              </a:rPr>
              <a:t>The</a:t>
            </a:r>
            <a:r>
              <a:rPr lang="es-ES" sz="700" i="1" dirty="0" smtClean="0">
                <a:solidFill>
                  <a:srgbClr val="002776"/>
                </a:solidFill>
                <a:cs typeface="Arial" charset="0"/>
              </a:rPr>
              <a:t> </a:t>
            </a:r>
            <a:r>
              <a:rPr lang="es-ES" sz="700" i="1" dirty="0" err="1" smtClean="0">
                <a:solidFill>
                  <a:srgbClr val="002776"/>
                </a:solidFill>
                <a:cs typeface="Arial" charset="0"/>
              </a:rPr>
              <a:t>Economist</a:t>
            </a:r>
            <a:r>
              <a:rPr lang="es-ES" sz="700" i="1" dirty="0" smtClean="0">
                <a:solidFill>
                  <a:srgbClr val="002776"/>
                </a:solidFill>
                <a:cs typeface="Arial" charset="0"/>
              </a:rPr>
              <a:t> - </a:t>
            </a:r>
            <a:r>
              <a:rPr lang="es-ES" sz="700" i="1" dirty="0" err="1" smtClean="0">
                <a:solidFill>
                  <a:srgbClr val="002776"/>
                </a:solidFill>
                <a:cs typeface="Arial" pitchFamily="34" charset="0"/>
              </a:rPr>
              <a:t>The</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Globe</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Shopper</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index</a:t>
            </a:r>
            <a:r>
              <a:rPr lang="es-ES" sz="700" i="1" dirty="0" smtClean="0">
                <a:solidFill>
                  <a:srgbClr val="002776"/>
                </a:solidFill>
                <a:cs typeface="Arial" pitchFamily="34" charset="0"/>
              </a:rPr>
              <a:t> 2015 / IPK International – </a:t>
            </a:r>
            <a:r>
              <a:rPr lang="es-ES" sz="700" i="1" dirty="0" err="1" smtClean="0">
                <a:solidFill>
                  <a:srgbClr val="002776"/>
                </a:solidFill>
                <a:cs typeface="Arial" pitchFamily="34" charset="0"/>
              </a:rPr>
              <a:t>World</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travel</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trends</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report</a:t>
            </a:r>
            <a:r>
              <a:rPr lang="es-ES" sz="700" i="1" dirty="0" smtClean="0">
                <a:solidFill>
                  <a:srgbClr val="002776"/>
                </a:solidFill>
                <a:cs typeface="Arial" pitchFamily="34" charset="0"/>
              </a:rPr>
              <a:t> 2014/2015 / Organización Mundial del Turismo y Comisión Europea de Turismo – El turismo urbano y la cultura (2005) / KUONI – Travel </a:t>
            </a:r>
            <a:r>
              <a:rPr lang="es-ES" sz="700" i="1" dirty="0" err="1" smtClean="0">
                <a:solidFill>
                  <a:srgbClr val="002776"/>
                </a:solidFill>
                <a:cs typeface="Arial" pitchFamily="34" charset="0"/>
              </a:rPr>
              <a:t>trends</a:t>
            </a:r>
            <a:r>
              <a:rPr lang="es-ES" sz="700" i="1" dirty="0" smtClean="0">
                <a:solidFill>
                  <a:srgbClr val="002776"/>
                </a:solidFill>
                <a:cs typeface="Arial" pitchFamily="34" charset="0"/>
              </a:rPr>
              <a:t> 2013 / </a:t>
            </a:r>
            <a:r>
              <a:rPr lang="es-ES" sz="700" i="1" dirty="0" err="1" smtClean="0">
                <a:solidFill>
                  <a:srgbClr val="002776"/>
                </a:solidFill>
                <a:cs typeface="Arial" pitchFamily="34" charset="0"/>
              </a:rPr>
              <a:t>Bookbottles</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Nightlife</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Trends</a:t>
            </a:r>
            <a:r>
              <a:rPr lang="es-ES" sz="700" i="1" dirty="0" smtClean="0">
                <a:solidFill>
                  <a:srgbClr val="002776"/>
                </a:solidFill>
                <a:cs typeface="Arial" pitchFamily="34" charset="0"/>
              </a:rPr>
              <a:t> / UNWTO, Global </a:t>
            </a:r>
            <a:r>
              <a:rPr lang="es-ES" sz="700" i="1" dirty="0" err="1" smtClean="0">
                <a:solidFill>
                  <a:srgbClr val="002776"/>
                </a:solidFill>
                <a:cs typeface="Arial" pitchFamily="34" charset="0"/>
              </a:rPr>
              <a:t>Forecasts</a:t>
            </a:r>
            <a:r>
              <a:rPr lang="es-ES" sz="700" i="1" dirty="0" smtClean="0">
                <a:solidFill>
                  <a:srgbClr val="002776"/>
                </a:solidFill>
                <a:cs typeface="Arial" pitchFamily="34" charset="0"/>
              </a:rPr>
              <a:t> and </a:t>
            </a:r>
            <a:r>
              <a:rPr lang="es-ES" sz="700" i="1" dirty="0" err="1" smtClean="0">
                <a:solidFill>
                  <a:srgbClr val="002776"/>
                </a:solidFill>
                <a:cs typeface="Arial" pitchFamily="34" charset="0"/>
              </a:rPr>
              <a:t>Profile</a:t>
            </a:r>
            <a:r>
              <a:rPr lang="es-ES" sz="700" i="1" dirty="0" smtClean="0">
                <a:solidFill>
                  <a:srgbClr val="002776"/>
                </a:solidFill>
                <a:cs typeface="Arial" pitchFamily="34" charset="0"/>
              </a:rPr>
              <a:t> of </a:t>
            </a:r>
            <a:r>
              <a:rPr lang="es-ES" sz="700" i="1" dirty="0" err="1" smtClean="0">
                <a:solidFill>
                  <a:srgbClr val="002776"/>
                </a:solidFill>
                <a:cs typeface="Arial" pitchFamily="34" charset="0"/>
              </a:rPr>
              <a:t>Market</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Segments</a:t>
            </a:r>
            <a:r>
              <a:rPr lang="es-ES" sz="700" i="1" dirty="0" smtClean="0">
                <a:solidFill>
                  <a:srgbClr val="002776"/>
                </a:solidFill>
                <a:cs typeface="Arial" pitchFamily="34" charset="0"/>
              </a:rPr>
              <a:t> (Vol.7) / UNESCO / Global </a:t>
            </a:r>
            <a:r>
              <a:rPr lang="es-ES" sz="700" i="1" dirty="0" err="1" smtClean="0">
                <a:solidFill>
                  <a:srgbClr val="002776"/>
                </a:solidFill>
                <a:cs typeface="Arial" pitchFamily="34" charset="0"/>
              </a:rPr>
              <a:t>Shopper</a:t>
            </a:r>
            <a:r>
              <a:rPr lang="es-ES" sz="700" i="1" dirty="0" smtClean="0">
                <a:solidFill>
                  <a:srgbClr val="002776"/>
                </a:solidFill>
                <a:cs typeface="Arial" pitchFamily="34" charset="0"/>
              </a:rPr>
              <a:t> City </a:t>
            </a:r>
            <a:r>
              <a:rPr lang="es-ES" sz="700" i="1" dirty="0" err="1" smtClean="0">
                <a:solidFill>
                  <a:srgbClr val="002776"/>
                </a:solidFill>
                <a:cs typeface="Arial" pitchFamily="34" charset="0"/>
              </a:rPr>
              <a:t>Index</a:t>
            </a:r>
            <a:r>
              <a:rPr lang="es-ES" sz="700" i="1" dirty="0" smtClean="0">
                <a:solidFill>
                  <a:srgbClr val="002776"/>
                </a:solidFill>
                <a:cs typeface="Arial" pitchFamily="34" charset="0"/>
              </a:rPr>
              <a:t> / </a:t>
            </a:r>
            <a:r>
              <a:rPr lang="es-ES" sz="700" i="1" dirty="0" err="1" smtClean="0">
                <a:solidFill>
                  <a:srgbClr val="002776"/>
                </a:solidFill>
                <a:cs typeface="Arial" pitchFamily="34" charset="0"/>
              </a:rPr>
              <a:t>Condé</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Nast</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Traveller</a:t>
            </a:r>
            <a:r>
              <a:rPr lang="es-ES" sz="700" i="1" dirty="0" smtClean="0">
                <a:solidFill>
                  <a:srgbClr val="002776"/>
                </a:solidFill>
                <a:cs typeface="Arial" pitchFamily="34" charset="0"/>
              </a:rPr>
              <a:t> / </a:t>
            </a:r>
            <a:r>
              <a:rPr lang="es-ES" sz="700" i="1" dirty="0" err="1" smtClean="0">
                <a:solidFill>
                  <a:srgbClr val="002776"/>
                </a:solidFill>
                <a:cs typeface="Arial" pitchFamily="34" charset="0"/>
              </a:rPr>
              <a:t>European</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Tourism</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Association</a:t>
            </a:r>
            <a:endParaRPr lang="es-ES" sz="700" i="1" dirty="0">
              <a:solidFill>
                <a:srgbClr val="002776"/>
              </a:solidFill>
              <a:cs typeface="Arial" charset="0"/>
            </a:endParaRPr>
          </a:p>
        </p:txBody>
      </p:sp>
      <p:sp>
        <p:nvSpPr>
          <p:cNvPr id="14" name="TextBox 13"/>
          <p:cNvSpPr txBox="1"/>
          <p:nvPr/>
        </p:nvSpPr>
        <p:spPr>
          <a:xfrm>
            <a:off x="615404" y="3695610"/>
            <a:ext cx="1287320" cy="307777"/>
          </a:xfrm>
          <a:prstGeom prst="rect">
            <a:avLst/>
          </a:prstGeom>
          <a:noFill/>
        </p:spPr>
        <p:txBody>
          <a:bodyPr wrap="square" lIns="0" tIns="0" rIns="0" bIns="0" rtlCol="0">
            <a:spAutoFit/>
          </a:bodyPr>
          <a:lstStyle/>
          <a:p>
            <a:pPr defTabSz="914400">
              <a:defRPr/>
            </a:pPr>
            <a:r>
              <a:rPr lang="es-ES" sz="2000" kern="0" dirty="0" smtClean="0">
                <a:solidFill>
                  <a:srgbClr val="00A1DE"/>
                </a:solidFill>
                <a:cs typeface="Arial" pitchFamily="34" charset="0"/>
              </a:rPr>
              <a:t>380 M</a:t>
            </a:r>
            <a:endParaRPr lang="es-ES" sz="2000" kern="0" dirty="0">
              <a:solidFill>
                <a:srgbClr val="00A1DE"/>
              </a:solidFill>
              <a:cs typeface="Arial" pitchFamily="34" charset="0"/>
            </a:endParaRPr>
          </a:p>
        </p:txBody>
      </p:sp>
      <p:sp>
        <p:nvSpPr>
          <p:cNvPr id="15" name="Rectangle 14"/>
          <p:cNvSpPr/>
          <p:nvPr/>
        </p:nvSpPr>
        <p:spPr>
          <a:xfrm>
            <a:off x="615400" y="3974867"/>
            <a:ext cx="2029074" cy="246221"/>
          </a:xfrm>
          <a:prstGeom prst="rect">
            <a:avLst/>
          </a:prstGeom>
        </p:spPr>
        <p:txBody>
          <a:bodyPr wrap="square" lIns="0" tIns="0" rIns="0" bIns="0">
            <a:spAutoFit/>
          </a:bodyPr>
          <a:lstStyle/>
          <a:p>
            <a:pPr defTabSz="914400">
              <a:defRPr/>
            </a:pPr>
            <a:r>
              <a:rPr lang="es-ES" sz="800" kern="0" dirty="0" smtClean="0">
                <a:solidFill>
                  <a:srgbClr val="00A1DE"/>
                </a:solidFill>
                <a:cs typeface="Arial" pitchFamily="34" charset="0"/>
              </a:rPr>
              <a:t>Turistas urbanos (~60% del total de turistas internacionales)</a:t>
            </a:r>
            <a:endParaRPr lang="es-ES" sz="800" kern="0" dirty="0">
              <a:solidFill>
                <a:srgbClr val="00A1DE"/>
              </a:solidFill>
              <a:cs typeface="Arial" pitchFamily="34" charset="0"/>
            </a:endParaRPr>
          </a:p>
        </p:txBody>
      </p:sp>
      <p:sp>
        <p:nvSpPr>
          <p:cNvPr id="16" name="TextBox 15"/>
          <p:cNvSpPr txBox="1"/>
          <p:nvPr/>
        </p:nvSpPr>
        <p:spPr>
          <a:xfrm>
            <a:off x="2803442" y="3695610"/>
            <a:ext cx="985297" cy="307777"/>
          </a:xfrm>
          <a:prstGeom prst="rect">
            <a:avLst/>
          </a:prstGeom>
          <a:noFill/>
        </p:spPr>
        <p:txBody>
          <a:bodyPr wrap="square" lIns="0" tIns="0" rIns="0" bIns="0" rtlCol="0">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sz="2000" kern="0">
                <a:solidFill>
                  <a:schemeClr val="accent3"/>
                </a:solidFill>
              </a:defRPr>
            </a:lvl1pPr>
          </a:lstStyle>
          <a:p>
            <a:r>
              <a:rPr lang="es-ES" dirty="0" smtClean="0">
                <a:solidFill>
                  <a:srgbClr val="00A1DE"/>
                </a:solidFill>
                <a:cs typeface="Arial" pitchFamily="34" charset="0"/>
              </a:rPr>
              <a:t>+58%</a:t>
            </a:r>
            <a:endParaRPr lang="es-ES" dirty="0">
              <a:solidFill>
                <a:srgbClr val="00A1DE"/>
              </a:solidFill>
              <a:cs typeface="Arial" pitchFamily="34" charset="0"/>
            </a:endParaRPr>
          </a:p>
        </p:txBody>
      </p:sp>
      <p:sp>
        <p:nvSpPr>
          <p:cNvPr id="17" name="Rectangle 16"/>
          <p:cNvSpPr/>
          <p:nvPr/>
        </p:nvSpPr>
        <p:spPr>
          <a:xfrm>
            <a:off x="2827150" y="3974867"/>
            <a:ext cx="1996838" cy="246221"/>
          </a:xfrm>
          <a:prstGeom prst="rect">
            <a:avLst/>
          </a:prstGeom>
        </p:spPr>
        <p:txBody>
          <a:bodyPr wrap="square" lIns="0" tIns="0" rIns="0" bIns="0">
            <a:spAutoFit/>
          </a:bodyPr>
          <a:lstStyle/>
          <a:p>
            <a:pPr defTabSz="914400"/>
            <a:r>
              <a:rPr lang="es-ES" sz="800" kern="0" dirty="0" smtClean="0">
                <a:solidFill>
                  <a:srgbClr val="00A1DE"/>
                </a:solidFill>
                <a:cs typeface="Arial" pitchFamily="34" charset="0"/>
              </a:rPr>
              <a:t>Crecimiento acumulado de viajes de turismo urbano (2009-2014)</a:t>
            </a:r>
            <a:endParaRPr lang="es-ES" sz="800" kern="0" dirty="0">
              <a:solidFill>
                <a:srgbClr val="00A1DE"/>
              </a:solidFill>
              <a:cs typeface="Arial" pitchFamily="34" charset="0"/>
            </a:endParaRPr>
          </a:p>
        </p:txBody>
      </p:sp>
      <p:grpSp>
        <p:nvGrpSpPr>
          <p:cNvPr id="44" name="Group 43"/>
          <p:cNvGrpSpPr/>
          <p:nvPr/>
        </p:nvGrpSpPr>
        <p:grpSpPr>
          <a:xfrm>
            <a:off x="411691" y="1040489"/>
            <a:ext cx="4382799" cy="195759"/>
            <a:chOff x="411691" y="1334212"/>
            <a:chExt cx="4382799" cy="195759"/>
          </a:xfrm>
        </p:grpSpPr>
        <p:cxnSp>
          <p:nvCxnSpPr>
            <p:cNvPr id="39" name="iBar:83/125"/>
            <p:cNvCxnSpPr>
              <a:cxnSpLocks noChangeShapeType="1"/>
            </p:cNvCxnSpPr>
            <p:nvPr/>
          </p:nvCxnSpPr>
          <p:spPr bwMode="auto">
            <a:xfrm flipV="1">
              <a:off x="411691" y="1417321"/>
              <a:ext cx="43827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0" name="TxtBox:83/125"/>
            <p:cNvSpPr/>
            <p:nvPr/>
          </p:nvSpPr>
          <p:spPr bwMode="auto">
            <a:xfrm>
              <a:off x="708218" y="1334212"/>
              <a:ext cx="3789755"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dirty="0" smtClean="0">
                  <a:solidFill>
                    <a:srgbClr val="002060"/>
                  </a:solidFill>
                  <a:cs typeface="Arial" pitchFamily="34" charset="0"/>
                </a:rPr>
                <a:t>Cifras clave del Turismo de Ciudad a nivel mundial</a:t>
              </a:r>
              <a:endParaRPr lang="es-ES" sz="1200" b="1" dirty="0">
                <a:solidFill>
                  <a:srgbClr val="002060"/>
                </a:solidFill>
                <a:cs typeface="Arial" pitchFamily="34" charset="0"/>
              </a:endParaRPr>
            </a:p>
          </p:txBody>
        </p:sp>
      </p:grpSp>
      <p:grpSp>
        <p:nvGrpSpPr>
          <p:cNvPr id="45" name="Group 44"/>
          <p:cNvGrpSpPr/>
          <p:nvPr/>
        </p:nvGrpSpPr>
        <p:grpSpPr>
          <a:xfrm>
            <a:off x="5199780" y="1040489"/>
            <a:ext cx="4303830" cy="195759"/>
            <a:chOff x="5199780" y="1334212"/>
            <a:chExt cx="4303830" cy="195759"/>
          </a:xfrm>
        </p:grpSpPr>
        <p:cxnSp>
          <p:nvCxnSpPr>
            <p:cNvPr id="41" name="iBar:83/125"/>
            <p:cNvCxnSpPr>
              <a:cxnSpLocks noChangeShapeType="1"/>
            </p:cNvCxnSpPr>
            <p:nvPr/>
          </p:nvCxnSpPr>
          <p:spPr bwMode="auto">
            <a:xfrm flipV="1">
              <a:off x="5199780" y="1417321"/>
              <a:ext cx="430383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2" name="TxtBox:83/125"/>
            <p:cNvSpPr/>
            <p:nvPr/>
          </p:nvSpPr>
          <p:spPr bwMode="auto">
            <a:xfrm>
              <a:off x="5322914" y="1334212"/>
              <a:ext cx="4057566"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dirty="0" smtClean="0">
                  <a:solidFill>
                    <a:srgbClr val="002060"/>
                  </a:solidFill>
                  <a:cs typeface="Arial" pitchFamily="34" charset="0"/>
                </a:rPr>
                <a:t>Segmentación </a:t>
              </a:r>
              <a:r>
                <a:rPr lang="es-ES" sz="1200" b="1" dirty="0">
                  <a:solidFill>
                    <a:srgbClr val="002060"/>
                  </a:solidFill>
                  <a:cs typeface="Arial" pitchFamily="34" charset="0"/>
                </a:rPr>
                <a:t>del consumidor de Turismo de Ciudad</a:t>
              </a:r>
            </a:p>
          </p:txBody>
        </p:sp>
      </p:grpSp>
      <p:sp>
        <p:nvSpPr>
          <p:cNvPr id="77" name="Freeform 25"/>
          <p:cNvSpPr>
            <a:spLocks/>
          </p:cNvSpPr>
          <p:nvPr/>
        </p:nvSpPr>
        <p:spPr bwMode="auto">
          <a:xfrm>
            <a:off x="446154" y="5017116"/>
            <a:ext cx="36000" cy="288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78" name="Freeform 26"/>
          <p:cNvSpPr>
            <a:spLocks/>
          </p:cNvSpPr>
          <p:nvPr/>
        </p:nvSpPr>
        <p:spPr bwMode="auto">
          <a:xfrm>
            <a:off x="374154" y="5697304"/>
            <a:ext cx="180000" cy="288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79" name="Freeform 27"/>
          <p:cNvSpPr>
            <a:spLocks/>
          </p:cNvSpPr>
          <p:nvPr/>
        </p:nvSpPr>
        <p:spPr bwMode="auto">
          <a:xfrm>
            <a:off x="2799240" y="5017116"/>
            <a:ext cx="180000" cy="288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0" name="Freeform 28"/>
          <p:cNvSpPr>
            <a:spLocks noEditPoints="1"/>
          </p:cNvSpPr>
          <p:nvPr/>
        </p:nvSpPr>
        <p:spPr bwMode="auto">
          <a:xfrm>
            <a:off x="2799240" y="5697304"/>
            <a:ext cx="180000" cy="288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1" name="Freeform 29"/>
          <p:cNvSpPr>
            <a:spLocks/>
          </p:cNvSpPr>
          <p:nvPr/>
        </p:nvSpPr>
        <p:spPr bwMode="auto">
          <a:xfrm>
            <a:off x="5097016" y="5017116"/>
            <a:ext cx="180000" cy="288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2" name="TextBox 81"/>
          <p:cNvSpPr txBox="1"/>
          <p:nvPr/>
        </p:nvSpPr>
        <p:spPr bwMode="auto">
          <a:xfrm>
            <a:off x="554154" y="5595959"/>
            <a:ext cx="1861288" cy="648000"/>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00" b="1" dirty="0" smtClean="0">
                <a:solidFill>
                  <a:srgbClr val="002776"/>
                </a:solidFill>
                <a:cs typeface="Arial" charset="0"/>
              </a:rPr>
              <a:t>Aumento de la demanda </a:t>
            </a:r>
            <a:r>
              <a:rPr lang="es-ES" sz="800" dirty="0" smtClean="0">
                <a:solidFill>
                  <a:srgbClr val="002776"/>
                </a:solidFill>
                <a:cs typeface="Arial" charset="0"/>
              </a:rPr>
              <a:t>(37% del total del sector turístico según OMT) </a:t>
            </a:r>
            <a:r>
              <a:rPr lang="es-ES" sz="1000" dirty="0" smtClean="0">
                <a:solidFill>
                  <a:srgbClr val="002776"/>
                </a:solidFill>
                <a:cs typeface="Arial" charset="0"/>
              </a:rPr>
              <a:t>por: +nivel educativo, +oferta, envejecimiento población, mercados emergentes…</a:t>
            </a:r>
            <a:endParaRPr lang="es-ES" sz="1000" b="1" dirty="0">
              <a:solidFill>
                <a:srgbClr val="002776"/>
              </a:solidFill>
              <a:cs typeface="Arial" charset="0"/>
            </a:endParaRPr>
          </a:p>
        </p:txBody>
      </p:sp>
      <p:sp>
        <p:nvSpPr>
          <p:cNvPr id="83" name="TextBox 82"/>
          <p:cNvSpPr txBox="1"/>
          <p:nvPr/>
        </p:nvSpPr>
        <p:spPr bwMode="auto">
          <a:xfrm>
            <a:off x="3032753" y="5733328"/>
            <a:ext cx="1726401"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b="1" dirty="0" smtClean="0">
                <a:solidFill>
                  <a:schemeClr val="accent1"/>
                </a:solidFill>
                <a:latin typeface="Arial" charset="0"/>
                <a:cs typeface="Arial" charset="0"/>
              </a:rPr>
              <a:t>Más viajes y más cortos,</a:t>
            </a:r>
            <a:r>
              <a:rPr lang="es-ES" sz="1000" dirty="0" smtClean="0">
                <a:solidFill>
                  <a:schemeClr val="accent1"/>
                </a:solidFill>
                <a:latin typeface="Arial" charset="0"/>
                <a:cs typeface="Arial" charset="0"/>
              </a:rPr>
              <a:t> y </a:t>
            </a:r>
            <a:r>
              <a:rPr lang="es-ES" sz="1000" b="1" dirty="0" smtClean="0">
                <a:solidFill>
                  <a:schemeClr val="accent1"/>
                </a:solidFill>
                <a:latin typeface="Arial" charset="0"/>
                <a:cs typeface="Arial" charset="0"/>
              </a:rPr>
              <a:t>late </a:t>
            </a:r>
            <a:r>
              <a:rPr lang="es-ES" sz="1000" b="1" dirty="0" err="1" smtClean="0">
                <a:solidFill>
                  <a:schemeClr val="accent1"/>
                </a:solidFill>
                <a:latin typeface="Arial" charset="0"/>
                <a:cs typeface="Arial" charset="0"/>
              </a:rPr>
              <a:t>bookings</a:t>
            </a:r>
            <a:r>
              <a:rPr lang="es-ES" sz="1000" b="1" dirty="0" smtClean="0">
                <a:solidFill>
                  <a:schemeClr val="accent1"/>
                </a:solidFill>
                <a:latin typeface="Arial" charset="0"/>
                <a:cs typeface="Arial" charset="0"/>
              </a:rPr>
              <a:t> </a:t>
            </a:r>
            <a:r>
              <a:rPr lang="es-ES" sz="800" dirty="0" smtClean="0">
                <a:solidFill>
                  <a:schemeClr val="accent1"/>
                </a:solidFill>
                <a:latin typeface="Arial" charset="0"/>
                <a:cs typeface="Arial" charset="0"/>
              </a:rPr>
              <a:t>(44%de los viajeros de ocio; 72% de las reservas móvil en </a:t>
            </a:r>
            <a:r>
              <a:rPr lang="es-ES" sz="800" dirty="0" err="1" smtClean="0">
                <a:solidFill>
                  <a:schemeClr val="accent1"/>
                </a:solidFill>
                <a:latin typeface="Arial" charset="0"/>
                <a:cs typeface="Arial" charset="0"/>
              </a:rPr>
              <a:t>OTAs</a:t>
            </a:r>
            <a:r>
              <a:rPr lang="es-ES" sz="800" dirty="0" smtClean="0">
                <a:solidFill>
                  <a:schemeClr val="accent1"/>
                </a:solidFill>
                <a:latin typeface="Arial" charset="0"/>
                <a:cs typeface="Arial" charset="0"/>
              </a:rPr>
              <a:t> son </a:t>
            </a:r>
            <a:r>
              <a:rPr lang="es-ES" sz="800" dirty="0" err="1" smtClean="0">
                <a:solidFill>
                  <a:schemeClr val="accent1"/>
                </a:solidFill>
                <a:latin typeface="Arial" charset="0"/>
                <a:cs typeface="Arial" charset="0"/>
              </a:rPr>
              <a:t>last</a:t>
            </a:r>
            <a:r>
              <a:rPr lang="es-ES" sz="800" dirty="0" smtClean="0">
                <a:solidFill>
                  <a:schemeClr val="accent1"/>
                </a:solidFill>
                <a:latin typeface="Arial" charset="0"/>
                <a:cs typeface="Arial" charset="0"/>
              </a:rPr>
              <a:t>-minute</a:t>
            </a:r>
            <a:r>
              <a:rPr lang="es-ES" sz="1000" dirty="0" smtClean="0">
                <a:solidFill>
                  <a:schemeClr val="accent1"/>
                </a:solidFill>
                <a:latin typeface="Arial" charset="0"/>
                <a:cs typeface="Arial" charset="0"/>
              </a:rPr>
              <a:t>)</a:t>
            </a:r>
            <a:endParaRPr lang="es-ES" sz="1000" b="1" dirty="0" smtClean="0">
              <a:solidFill>
                <a:schemeClr val="accent1"/>
              </a:solidFill>
              <a:latin typeface="Arial" charset="0"/>
              <a:cs typeface="Arial" charset="0"/>
            </a:endParaRPr>
          </a:p>
        </p:txBody>
      </p:sp>
      <p:sp>
        <p:nvSpPr>
          <p:cNvPr id="84" name="TextBox 83"/>
          <p:cNvSpPr txBox="1"/>
          <p:nvPr/>
        </p:nvSpPr>
        <p:spPr bwMode="auto">
          <a:xfrm>
            <a:off x="5357658" y="5517304"/>
            <a:ext cx="1757916" cy="648000"/>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00" dirty="0" smtClean="0">
                <a:solidFill>
                  <a:schemeClr val="accent1"/>
                </a:solidFill>
                <a:latin typeface="Arial" charset="0"/>
                <a:cs typeface="Arial" charset="0"/>
              </a:rPr>
              <a:t>Dinamización en </a:t>
            </a:r>
            <a:r>
              <a:rPr lang="es-ES" sz="1000" b="1" dirty="0" smtClean="0">
                <a:solidFill>
                  <a:schemeClr val="accent1"/>
                </a:solidFill>
                <a:latin typeface="Arial" charset="0"/>
                <a:cs typeface="Arial" charset="0"/>
              </a:rPr>
              <a:t>temáticas </a:t>
            </a:r>
            <a:r>
              <a:rPr lang="es-ES" sz="1000" dirty="0" smtClean="0">
                <a:solidFill>
                  <a:schemeClr val="accent1"/>
                </a:solidFill>
                <a:latin typeface="Arial" charset="0"/>
                <a:cs typeface="Arial" charset="0"/>
              </a:rPr>
              <a:t>y</a:t>
            </a:r>
            <a:r>
              <a:rPr lang="es-ES" sz="1000" b="1" dirty="0" smtClean="0">
                <a:solidFill>
                  <a:schemeClr val="accent1"/>
                </a:solidFill>
                <a:latin typeface="Arial" charset="0"/>
                <a:cs typeface="Arial" charset="0"/>
              </a:rPr>
              <a:t> productos </a:t>
            </a:r>
            <a:r>
              <a:rPr lang="es-ES" sz="1000" dirty="0" smtClean="0">
                <a:solidFill>
                  <a:schemeClr val="accent1"/>
                </a:solidFill>
                <a:latin typeface="Arial" charset="0"/>
                <a:cs typeface="Arial" charset="0"/>
              </a:rPr>
              <a:t>ofrecidos</a:t>
            </a:r>
            <a:endParaRPr lang="es-ES" sz="1000" dirty="0">
              <a:solidFill>
                <a:schemeClr val="accent1"/>
              </a:solidFill>
              <a:latin typeface="Arial" charset="0"/>
              <a:cs typeface="Arial" charset="0"/>
            </a:endParaRPr>
          </a:p>
        </p:txBody>
      </p:sp>
      <p:sp>
        <p:nvSpPr>
          <p:cNvPr id="85" name="TextBox 84"/>
          <p:cNvSpPr txBox="1"/>
          <p:nvPr/>
        </p:nvSpPr>
        <p:spPr bwMode="auto">
          <a:xfrm>
            <a:off x="7707068" y="4837116"/>
            <a:ext cx="1860212"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dirty="0" smtClean="0">
                <a:solidFill>
                  <a:schemeClr val="accent1"/>
                </a:solidFill>
                <a:latin typeface="Arial" charset="0"/>
                <a:cs typeface="Arial" charset="0"/>
              </a:rPr>
              <a:t>Colaboraciones </a:t>
            </a:r>
            <a:r>
              <a:rPr lang="es-ES" sz="1000" b="1" dirty="0" smtClean="0">
                <a:solidFill>
                  <a:schemeClr val="accent1"/>
                </a:solidFill>
                <a:latin typeface="Arial" charset="0"/>
                <a:cs typeface="Arial" charset="0"/>
              </a:rPr>
              <a:t>público-privadas</a:t>
            </a:r>
            <a:r>
              <a:rPr lang="es-ES" sz="1000" dirty="0" smtClean="0">
                <a:solidFill>
                  <a:schemeClr val="accent1"/>
                </a:solidFill>
                <a:latin typeface="Arial" charset="0"/>
                <a:cs typeface="Arial" charset="0"/>
              </a:rPr>
              <a:t> para atraer gasto</a:t>
            </a:r>
            <a:endParaRPr lang="es-ES" sz="1000" dirty="0">
              <a:solidFill>
                <a:schemeClr val="accent1"/>
              </a:solidFill>
              <a:latin typeface="Arial" charset="0"/>
              <a:cs typeface="Arial" charset="0"/>
            </a:endParaRPr>
          </a:p>
        </p:txBody>
      </p:sp>
      <p:sp>
        <p:nvSpPr>
          <p:cNvPr id="86" name="Freeform 30"/>
          <p:cNvSpPr>
            <a:spLocks noEditPoints="1"/>
          </p:cNvSpPr>
          <p:nvPr/>
        </p:nvSpPr>
        <p:spPr bwMode="auto">
          <a:xfrm>
            <a:off x="5097016" y="5697304"/>
            <a:ext cx="180000" cy="288000"/>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7" name="TextBox 86"/>
          <p:cNvSpPr txBox="1"/>
          <p:nvPr/>
        </p:nvSpPr>
        <p:spPr bwMode="auto">
          <a:xfrm>
            <a:off x="3032753" y="4941168"/>
            <a:ext cx="1776231"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b="1" dirty="0">
                <a:solidFill>
                  <a:schemeClr val="accent1"/>
                </a:solidFill>
                <a:latin typeface="Arial" charset="0"/>
                <a:cs typeface="Arial" charset="0"/>
              </a:rPr>
              <a:t>Se posicionan como tipo de viaje más popular</a:t>
            </a:r>
            <a:r>
              <a:rPr lang="es-ES" sz="1000" dirty="0">
                <a:solidFill>
                  <a:schemeClr val="accent1"/>
                </a:solidFill>
                <a:latin typeface="Arial" charset="0"/>
                <a:cs typeface="Arial" charset="0"/>
              </a:rPr>
              <a:t>, por delante de los viajes de playa (</a:t>
            </a:r>
            <a:r>
              <a:rPr lang="es-ES" sz="800" dirty="0">
                <a:solidFill>
                  <a:schemeClr val="accent1"/>
                </a:solidFill>
                <a:latin typeface="Arial" charset="0"/>
                <a:cs typeface="Arial" charset="0"/>
              </a:rPr>
              <a:t>43% planea un </a:t>
            </a:r>
            <a:r>
              <a:rPr lang="es-ES" sz="800" dirty="0" err="1">
                <a:solidFill>
                  <a:schemeClr val="accent1"/>
                </a:solidFill>
                <a:latin typeface="Arial" charset="0"/>
                <a:cs typeface="Arial" charset="0"/>
              </a:rPr>
              <a:t>city</a:t>
            </a:r>
            <a:r>
              <a:rPr lang="es-ES" sz="800" dirty="0">
                <a:solidFill>
                  <a:schemeClr val="accent1"/>
                </a:solidFill>
                <a:latin typeface="Arial" charset="0"/>
                <a:cs typeface="Arial" charset="0"/>
              </a:rPr>
              <a:t> break vs. 42% planea un viaje de playa)</a:t>
            </a:r>
          </a:p>
        </p:txBody>
      </p:sp>
      <p:sp>
        <p:nvSpPr>
          <p:cNvPr id="88" name="Freeform 31"/>
          <p:cNvSpPr>
            <a:spLocks/>
          </p:cNvSpPr>
          <p:nvPr/>
        </p:nvSpPr>
        <p:spPr bwMode="auto">
          <a:xfrm>
            <a:off x="7473280" y="5017116"/>
            <a:ext cx="180000" cy="288000"/>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9" name="Freeform 32"/>
          <p:cNvSpPr>
            <a:spLocks noEditPoints="1"/>
          </p:cNvSpPr>
          <p:nvPr/>
        </p:nvSpPr>
        <p:spPr bwMode="auto">
          <a:xfrm>
            <a:off x="7473280" y="5697304"/>
            <a:ext cx="180000" cy="288000"/>
          </a:xfrm>
          <a:custGeom>
            <a:avLst/>
            <a:gdLst>
              <a:gd name="T0" fmla="*/ 50 w 50"/>
              <a:gd name="T1" fmla="*/ 51 h 70"/>
              <a:gd name="T2" fmla="*/ 45 w 50"/>
              <a:gd name="T3" fmla="*/ 63 h 70"/>
              <a:gd name="T4" fmla="*/ 34 w 50"/>
              <a:gd name="T5" fmla="*/ 69 h 70"/>
              <a:gd name="T6" fmla="*/ 25 w 50"/>
              <a:gd name="T7" fmla="*/ 70 h 70"/>
              <a:gd name="T8" fmla="*/ 9 w 50"/>
              <a:gd name="T9" fmla="*/ 66 h 70"/>
              <a:gd name="T10" fmla="*/ 0 w 50"/>
              <a:gd name="T11" fmla="*/ 52 h 70"/>
              <a:gd name="T12" fmla="*/ 4 w 50"/>
              <a:gd name="T13" fmla="*/ 41 h 70"/>
              <a:gd name="T14" fmla="*/ 14 w 50"/>
              <a:gd name="T15" fmla="*/ 33 h 70"/>
              <a:gd name="T16" fmla="*/ 4 w 50"/>
              <a:gd name="T17" fmla="*/ 19 h 70"/>
              <a:gd name="T18" fmla="*/ 10 w 50"/>
              <a:gd name="T19" fmla="*/ 5 h 70"/>
              <a:gd name="T20" fmla="*/ 25 w 50"/>
              <a:gd name="T21" fmla="*/ 0 h 70"/>
              <a:gd name="T22" fmla="*/ 36 w 50"/>
              <a:gd name="T23" fmla="*/ 4 h 70"/>
              <a:gd name="T24" fmla="*/ 44 w 50"/>
              <a:gd name="T25" fmla="*/ 12 h 70"/>
              <a:gd name="T26" fmla="*/ 46 w 50"/>
              <a:gd name="T27" fmla="*/ 10 h 70"/>
              <a:gd name="T28" fmla="*/ 48 w 50"/>
              <a:gd name="T29" fmla="*/ 13 h 70"/>
              <a:gd name="T30" fmla="*/ 41 w 50"/>
              <a:gd name="T31" fmla="*/ 24 h 70"/>
              <a:gd name="T32" fmla="*/ 29 w 50"/>
              <a:gd name="T33" fmla="*/ 31 h 70"/>
              <a:gd name="T34" fmla="*/ 29 w 50"/>
              <a:gd name="T35" fmla="*/ 31 h 70"/>
              <a:gd name="T36" fmla="*/ 29 w 50"/>
              <a:gd name="T37" fmla="*/ 31 h 70"/>
              <a:gd name="T38" fmla="*/ 50 w 50"/>
              <a:gd name="T39" fmla="*/ 51 h 70"/>
              <a:gd name="T40" fmla="*/ 44 w 50"/>
              <a:gd name="T41" fmla="*/ 52 h 70"/>
              <a:gd name="T42" fmla="*/ 38 w 50"/>
              <a:gd name="T43" fmla="*/ 41 h 70"/>
              <a:gd name="T44" fmla="*/ 25 w 50"/>
              <a:gd name="T45" fmla="*/ 36 h 70"/>
              <a:gd name="T46" fmla="*/ 20 w 50"/>
              <a:gd name="T47" fmla="*/ 35 h 70"/>
              <a:gd name="T48" fmla="*/ 17 w 50"/>
              <a:gd name="T49" fmla="*/ 36 h 70"/>
              <a:gd name="T50" fmla="*/ 9 w 50"/>
              <a:gd name="T51" fmla="*/ 43 h 70"/>
              <a:gd name="T52" fmla="*/ 5 w 50"/>
              <a:gd name="T53" fmla="*/ 52 h 70"/>
              <a:gd name="T54" fmla="*/ 12 w 50"/>
              <a:gd name="T55" fmla="*/ 63 h 70"/>
              <a:gd name="T56" fmla="*/ 25 w 50"/>
              <a:gd name="T57" fmla="*/ 66 h 70"/>
              <a:gd name="T58" fmla="*/ 38 w 50"/>
              <a:gd name="T59" fmla="*/ 63 h 70"/>
              <a:gd name="T60" fmla="*/ 44 w 50"/>
              <a:gd name="T61" fmla="*/ 52 h 70"/>
              <a:gd name="T62" fmla="*/ 42 w 50"/>
              <a:gd name="T63" fmla="*/ 18 h 70"/>
              <a:gd name="T64" fmla="*/ 40 w 50"/>
              <a:gd name="T65" fmla="*/ 15 h 70"/>
              <a:gd name="T66" fmla="*/ 25 w 50"/>
              <a:gd name="T67" fmla="*/ 4 h 70"/>
              <a:gd name="T68" fmla="*/ 14 w 50"/>
              <a:gd name="T69" fmla="*/ 8 h 70"/>
              <a:gd name="T70" fmla="*/ 8 w 50"/>
              <a:gd name="T71" fmla="*/ 18 h 70"/>
              <a:gd name="T72" fmla="*/ 13 w 50"/>
              <a:gd name="T73" fmla="*/ 26 h 70"/>
              <a:gd name="T74" fmla="*/ 22 w 50"/>
              <a:gd name="T75" fmla="*/ 29 h 70"/>
              <a:gd name="T76" fmla="*/ 31 w 50"/>
              <a:gd name="T77" fmla="*/ 25 h 70"/>
              <a:gd name="T78" fmla="*/ 42 w 50"/>
              <a:gd name="T7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0">
                <a:moveTo>
                  <a:pt x="50" y="51"/>
                </a:moveTo>
                <a:cubicBezTo>
                  <a:pt x="50" y="55"/>
                  <a:pt x="48" y="59"/>
                  <a:pt x="45" y="63"/>
                </a:cubicBezTo>
                <a:cubicBezTo>
                  <a:pt x="42" y="66"/>
                  <a:pt x="38" y="68"/>
                  <a:pt x="34" y="69"/>
                </a:cubicBezTo>
                <a:cubicBezTo>
                  <a:pt x="31" y="69"/>
                  <a:pt x="28" y="70"/>
                  <a:pt x="25" y="70"/>
                </a:cubicBezTo>
                <a:cubicBezTo>
                  <a:pt x="19" y="70"/>
                  <a:pt x="13" y="68"/>
                  <a:pt x="9" y="66"/>
                </a:cubicBezTo>
                <a:cubicBezTo>
                  <a:pt x="3" y="63"/>
                  <a:pt x="0" y="58"/>
                  <a:pt x="0" y="52"/>
                </a:cubicBezTo>
                <a:cubicBezTo>
                  <a:pt x="0" y="48"/>
                  <a:pt x="2" y="44"/>
                  <a:pt x="4" y="41"/>
                </a:cubicBezTo>
                <a:cubicBezTo>
                  <a:pt x="6" y="38"/>
                  <a:pt x="10" y="36"/>
                  <a:pt x="14" y="33"/>
                </a:cubicBezTo>
                <a:cubicBezTo>
                  <a:pt x="7" y="29"/>
                  <a:pt x="4" y="24"/>
                  <a:pt x="4" y="19"/>
                </a:cubicBezTo>
                <a:cubicBezTo>
                  <a:pt x="4" y="13"/>
                  <a:pt x="6" y="9"/>
                  <a:pt x="10" y="5"/>
                </a:cubicBezTo>
                <a:cubicBezTo>
                  <a:pt x="14" y="2"/>
                  <a:pt x="19" y="0"/>
                  <a:pt x="25" y="0"/>
                </a:cubicBezTo>
                <a:cubicBezTo>
                  <a:pt x="29" y="0"/>
                  <a:pt x="33" y="1"/>
                  <a:pt x="36" y="4"/>
                </a:cubicBezTo>
                <a:cubicBezTo>
                  <a:pt x="40" y="6"/>
                  <a:pt x="43" y="9"/>
                  <a:pt x="44" y="12"/>
                </a:cubicBezTo>
                <a:cubicBezTo>
                  <a:pt x="45" y="11"/>
                  <a:pt x="46" y="10"/>
                  <a:pt x="46" y="10"/>
                </a:cubicBezTo>
                <a:cubicBezTo>
                  <a:pt x="48" y="10"/>
                  <a:pt x="48" y="11"/>
                  <a:pt x="48" y="13"/>
                </a:cubicBezTo>
                <a:cubicBezTo>
                  <a:pt x="48" y="17"/>
                  <a:pt x="46" y="20"/>
                  <a:pt x="41" y="24"/>
                </a:cubicBezTo>
                <a:cubicBezTo>
                  <a:pt x="37" y="26"/>
                  <a:pt x="33" y="28"/>
                  <a:pt x="29" y="31"/>
                </a:cubicBezTo>
                <a:cubicBezTo>
                  <a:pt x="29" y="31"/>
                  <a:pt x="29" y="31"/>
                  <a:pt x="29" y="31"/>
                </a:cubicBezTo>
                <a:cubicBezTo>
                  <a:pt x="29" y="31"/>
                  <a:pt x="29" y="31"/>
                  <a:pt x="29" y="31"/>
                </a:cubicBezTo>
                <a:cubicBezTo>
                  <a:pt x="43" y="35"/>
                  <a:pt x="50" y="41"/>
                  <a:pt x="50" y="51"/>
                </a:cubicBezTo>
                <a:close/>
                <a:moveTo>
                  <a:pt x="44" y="52"/>
                </a:moveTo>
                <a:cubicBezTo>
                  <a:pt x="44" y="48"/>
                  <a:pt x="42" y="44"/>
                  <a:pt x="38" y="41"/>
                </a:cubicBezTo>
                <a:cubicBezTo>
                  <a:pt x="35" y="40"/>
                  <a:pt x="31" y="38"/>
                  <a:pt x="25" y="36"/>
                </a:cubicBezTo>
                <a:cubicBezTo>
                  <a:pt x="22" y="35"/>
                  <a:pt x="21" y="35"/>
                  <a:pt x="20" y="35"/>
                </a:cubicBezTo>
                <a:cubicBezTo>
                  <a:pt x="20" y="35"/>
                  <a:pt x="19" y="35"/>
                  <a:pt x="17" y="36"/>
                </a:cubicBezTo>
                <a:cubicBezTo>
                  <a:pt x="13" y="39"/>
                  <a:pt x="10" y="41"/>
                  <a:pt x="9" y="43"/>
                </a:cubicBezTo>
                <a:cubicBezTo>
                  <a:pt x="6" y="45"/>
                  <a:pt x="5" y="48"/>
                  <a:pt x="5" y="52"/>
                </a:cubicBezTo>
                <a:cubicBezTo>
                  <a:pt x="5" y="57"/>
                  <a:pt x="7" y="61"/>
                  <a:pt x="12" y="63"/>
                </a:cubicBezTo>
                <a:cubicBezTo>
                  <a:pt x="16" y="65"/>
                  <a:pt x="20" y="66"/>
                  <a:pt x="25" y="66"/>
                </a:cubicBezTo>
                <a:cubicBezTo>
                  <a:pt x="30" y="66"/>
                  <a:pt x="35" y="65"/>
                  <a:pt x="38" y="63"/>
                </a:cubicBezTo>
                <a:cubicBezTo>
                  <a:pt x="42" y="60"/>
                  <a:pt x="44" y="57"/>
                  <a:pt x="44" y="52"/>
                </a:cubicBezTo>
                <a:close/>
                <a:moveTo>
                  <a:pt x="42" y="18"/>
                </a:moveTo>
                <a:cubicBezTo>
                  <a:pt x="41" y="17"/>
                  <a:pt x="40" y="16"/>
                  <a:pt x="40" y="15"/>
                </a:cubicBezTo>
                <a:cubicBezTo>
                  <a:pt x="37" y="8"/>
                  <a:pt x="32" y="4"/>
                  <a:pt x="25" y="4"/>
                </a:cubicBezTo>
                <a:cubicBezTo>
                  <a:pt x="21" y="4"/>
                  <a:pt x="17" y="5"/>
                  <a:pt x="14" y="8"/>
                </a:cubicBezTo>
                <a:cubicBezTo>
                  <a:pt x="10" y="11"/>
                  <a:pt x="8" y="14"/>
                  <a:pt x="8" y="18"/>
                </a:cubicBezTo>
                <a:cubicBezTo>
                  <a:pt x="8" y="21"/>
                  <a:pt x="10" y="24"/>
                  <a:pt x="13" y="26"/>
                </a:cubicBezTo>
                <a:cubicBezTo>
                  <a:pt x="16" y="28"/>
                  <a:pt x="19" y="29"/>
                  <a:pt x="22" y="29"/>
                </a:cubicBezTo>
                <a:cubicBezTo>
                  <a:pt x="23" y="29"/>
                  <a:pt x="26" y="28"/>
                  <a:pt x="31" y="25"/>
                </a:cubicBezTo>
                <a:cubicBezTo>
                  <a:pt x="36" y="23"/>
                  <a:pt x="39" y="21"/>
                  <a:pt x="42" y="18"/>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90" name="TextBox 89"/>
          <p:cNvSpPr txBox="1"/>
          <p:nvPr/>
        </p:nvSpPr>
        <p:spPr bwMode="auto">
          <a:xfrm>
            <a:off x="5357494" y="4837116"/>
            <a:ext cx="1759495" cy="648000"/>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00" dirty="0" smtClean="0">
                <a:solidFill>
                  <a:schemeClr val="accent1"/>
                </a:solidFill>
                <a:latin typeface="Arial" charset="0"/>
                <a:cs typeface="Arial" charset="0"/>
              </a:rPr>
              <a:t>Mayor detalle en conducta del </a:t>
            </a:r>
            <a:r>
              <a:rPr lang="es-ES" sz="1000" b="1" dirty="0" smtClean="0">
                <a:solidFill>
                  <a:schemeClr val="accent1"/>
                </a:solidFill>
                <a:latin typeface="Arial" charset="0"/>
                <a:cs typeface="Arial" charset="0"/>
              </a:rPr>
              <a:t>cliente</a:t>
            </a:r>
            <a:r>
              <a:rPr lang="es-ES" sz="1000" dirty="0" smtClean="0">
                <a:solidFill>
                  <a:schemeClr val="accent1"/>
                </a:solidFill>
                <a:latin typeface="Arial" charset="0"/>
                <a:cs typeface="Arial" charset="0"/>
              </a:rPr>
              <a:t> (segmentación)</a:t>
            </a:r>
            <a:endParaRPr lang="es-ES" sz="1000" dirty="0">
              <a:solidFill>
                <a:schemeClr val="accent1"/>
              </a:solidFill>
              <a:latin typeface="Arial" charset="0"/>
              <a:cs typeface="Arial" charset="0"/>
            </a:endParaRPr>
          </a:p>
        </p:txBody>
      </p:sp>
      <p:sp>
        <p:nvSpPr>
          <p:cNvPr id="91" name="TextBox 90"/>
          <p:cNvSpPr txBox="1"/>
          <p:nvPr/>
        </p:nvSpPr>
        <p:spPr bwMode="auto">
          <a:xfrm>
            <a:off x="7733923" y="5672919"/>
            <a:ext cx="1860212" cy="648000"/>
          </a:xfrm>
          <a:prstGeom prst="rect">
            <a:avLst/>
          </a:prstGeom>
        </p:spPr>
        <p:txBody>
          <a:bodyPr wrap="square" lIns="36000" rIns="36000" rtlCol="0" anchor="ctr">
            <a:noAutofit/>
          </a:bodyPr>
          <a:lstStyle/>
          <a:p>
            <a:pPr marL="1588" fontAlgn="base">
              <a:spcAft>
                <a:spcPct val="0"/>
              </a:spcAft>
              <a:buClr>
                <a:srgbClr val="000000"/>
              </a:buClr>
            </a:pPr>
            <a:r>
              <a:rPr lang="es-ES" sz="1000" dirty="0" smtClean="0">
                <a:solidFill>
                  <a:schemeClr val="accent1"/>
                </a:solidFill>
                <a:latin typeface="Arial" charset="0"/>
                <a:cs typeface="Arial" charset="0"/>
              </a:rPr>
              <a:t>Gran influencia los </a:t>
            </a:r>
            <a:r>
              <a:rPr lang="es-ES" sz="1000" b="1" dirty="0" err="1" smtClean="0">
                <a:solidFill>
                  <a:schemeClr val="accent1"/>
                </a:solidFill>
                <a:latin typeface="Arial" charset="0"/>
                <a:cs typeface="Arial" charset="0"/>
              </a:rPr>
              <a:t>BRICs</a:t>
            </a:r>
            <a:r>
              <a:rPr lang="es-ES" sz="1000" b="1" dirty="0" smtClean="0">
                <a:solidFill>
                  <a:schemeClr val="accent1"/>
                </a:solidFill>
                <a:latin typeface="Arial" charset="0"/>
                <a:cs typeface="Arial" charset="0"/>
              </a:rPr>
              <a:t>: </a:t>
            </a:r>
          </a:p>
          <a:p>
            <a:pPr marL="177800" indent="-141288" fontAlgn="base">
              <a:spcAft>
                <a:spcPct val="0"/>
              </a:spcAft>
              <a:buClr>
                <a:srgbClr val="002060"/>
              </a:buClr>
              <a:buFont typeface="Arial" panose="020B0604020202020204" pitchFamily="34" charset="0"/>
              <a:buChar char="−"/>
            </a:pPr>
            <a:r>
              <a:rPr lang="es-ES" sz="1000" dirty="0" smtClean="0">
                <a:solidFill>
                  <a:schemeClr val="accent1"/>
                </a:solidFill>
                <a:latin typeface="Arial" charset="0"/>
                <a:cs typeface="Arial" charset="0"/>
              </a:rPr>
              <a:t>Eligen</a:t>
            </a:r>
            <a:r>
              <a:rPr lang="es-ES" sz="1000" b="1" dirty="0" smtClean="0">
                <a:solidFill>
                  <a:schemeClr val="accent1"/>
                </a:solidFill>
                <a:latin typeface="Arial" charset="0"/>
                <a:cs typeface="Arial" charset="0"/>
              </a:rPr>
              <a:t> </a:t>
            </a:r>
            <a:r>
              <a:rPr lang="es-ES" sz="1000" b="1" dirty="0">
                <a:solidFill>
                  <a:schemeClr val="accent1"/>
                </a:solidFill>
                <a:latin typeface="Arial" charset="0"/>
                <a:cs typeface="Arial" charset="0"/>
              </a:rPr>
              <a:t>compras como </a:t>
            </a:r>
            <a:r>
              <a:rPr lang="es-ES" sz="1000" b="1" dirty="0" smtClean="0">
                <a:solidFill>
                  <a:schemeClr val="accent1"/>
                </a:solidFill>
                <a:latin typeface="Arial" charset="0"/>
                <a:cs typeface="Arial" charset="0"/>
              </a:rPr>
              <a:t>1º / 2º </a:t>
            </a:r>
            <a:r>
              <a:rPr lang="es-ES" sz="1000" b="1" dirty="0">
                <a:solidFill>
                  <a:schemeClr val="accent1"/>
                </a:solidFill>
                <a:latin typeface="Arial" charset="0"/>
                <a:cs typeface="Arial" charset="0"/>
              </a:rPr>
              <a:t>motivo de </a:t>
            </a:r>
            <a:r>
              <a:rPr lang="es-ES" sz="1000" b="1" dirty="0" smtClean="0">
                <a:solidFill>
                  <a:schemeClr val="accent1"/>
                </a:solidFill>
                <a:latin typeface="Arial" charset="0"/>
                <a:cs typeface="Arial" charset="0"/>
              </a:rPr>
              <a:t>viaje</a:t>
            </a:r>
          </a:p>
          <a:p>
            <a:pPr marL="177800" indent="-141288" fontAlgn="base">
              <a:spcAft>
                <a:spcPct val="0"/>
              </a:spcAft>
              <a:buClr>
                <a:srgbClr val="002060"/>
              </a:buClr>
              <a:buFont typeface="Arial" panose="020B0604020202020204" pitchFamily="34" charset="0"/>
              <a:buChar char="−"/>
            </a:pPr>
            <a:r>
              <a:rPr lang="es-ES" sz="1000" b="1" dirty="0" smtClean="0">
                <a:solidFill>
                  <a:schemeClr val="accent1"/>
                </a:solidFill>
                <a:latin typeface="Arial" charset="0"/>
                <a:cs typeface="Arial" charset="0"/>
              </a:rPr>
              <a:t>Elevada propensión al gasto </a:t>
            </a:r>
            <a:r>
              <a:rPr lang="es-ES" sz="800" dirty="0" smtClean="0">
                <a:solidFill>
                  <a:schemeClr val="accent1"/>
                </a:solidFill>
                <a:latin typeface="Arial" charset="0"/>
                <a:cs typeface="Arial" charset="0"/>
              </a:rPr>
              <a:t>(73% Brasil, 68% Rusia, 65% China, 58% India)</a:t>
            </a:r>
            <a:endParaRPr lang="es-ES" sz="800" dirty="0">
              <a:solidFill>
                <a:schemeClr val="accent1"/>
              </a:solidFill>
              <a:latin typeface="Arial" charset="0"/>
              <a:cs typeface="Arial" charset="0"/>
            </a:endParaRPr>
          </a:p>
          <a:p>
            <a:pPr marL="1588" fontAlgn="base">
              <a:spcAft>
                <a:spcPct val="0"/>
              </a:spcAft>
              <a:buClr>
                <a:srgbClr val="000000"/>
              </a:buClr>
            </a:pPr>
            <a:endParaRPr lang="es-ES" sz="1000" dirty="0">
              <a:solidFill>
                <a:schemeClr val="accent1"/>
              </a:solidFill>
              <a:latin typeface="Arial" charset="0"/>
              <a:cs typeface="Arial" charset="0"/>
            </a:endParaRPr>
          </a:p>
        </p:txBody>
      </p:sp>
      <p:sp>
        <p:nvSpPr>
          <p:cNvPr id="92" name="TextBox 91"/>
          <p:cNvSpPr txBox="1"/>
          <p:nvPr/>
        </p:nvSpPr>
        <p:spPr bwMode="auto">
          <a:xfrm>
            <a:off x="554154" y="4837116"/>
            <a:ext cx="1859875" cy="648000"/>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00" dirty="0" smtClean="0">
                <a:solidFill>
                  <a:srgbClr val="002776"/>
                </a:solidFill>
                <a:cs typeface="Arial" charset="0"/>
              </a:rPr>
              <a:t>Creciente relación entre el turismo real y creativo: </a:t>
            </a:r>
            <a:r>
              <a:rPr lang="es-ES" sz="1000" b="1" dirty="0" smtClean="0">
                <a:solidFill>
                  <a:srgbClr val="002776"/>
                </a:solidFill>
                <a:cs typeface="Arial" charset="0"/>
              </a:rPr>
              <a:t>turismo naranja</a:t>
            </a:r>
            <a:endParaRPr lang="es-ES" sz="1000" b="1" dirty="0">
              <a:solidFill>
                <a:srgbClr val="002776"/>
              </a:solidFill>
              <a:cs typeface="Arial" charset="0"/>
            </a:endParaRPr>
          </a:p>
        </p:txBody>
      </p:sp>
      <p:sp>
        <p:nvSpPr>
          <p:cNvPr id="93" name="TextBox 92"/>
          <p:cNvSpPr txBox="1"/>
          <p:nvPr/>
        </p:nvSpPr>
        <p:spPr bwMode="auto">
          <a:xfrm>
            <a:off x="2942923" y="4690171"/>
            <a:ext cx="1675559" cy="235825"/>
          </a:xfrm>
          <a:prstGeom prst="rect">
            <a:avLst/>
          </a:prstGeom>
        </p:spPr>
        <p:txBody>
          <a:bodyPr wrap="square" lIns="36000" tIns="36000" rIns="36000" bIns="36000" rtlCol="0">
            <a:spAutoFit/>
          </a:bodyPr>
          <a:lstStyle/>
          <a:p>
            <a:pPr marL="1588" algn="ctr" rtl="0" fontAlgn="base">
              <a:lnSpc>
                <a:spcPct val="106000"/>
              </a:lnSpc>
              <a:spcBef>
                <a:spcPct val="40000"/>
              </a:spcBef>
              <a:spcAft>
                <a:spcPct val="0"/>
              </a:spcAft>
              <a:buClr>
                <a:srgbClr val="000000"/>
              </a:buClr>
            </a:pPr>
            <a:r>
              <a:rPr lang="es-ES" sz="1000" i="1" dirty="0" smtClean="0">
                <a:solidFill>
                  <a:schemeClr val="accent1"/>
                </a:solidFill>
                <a:latin typeface="Arial" charset="0"/>
                <a:ea typeface="+mn-ea"/>
                <a:cs typeface="Arial" charset="0"/>
              </a:rPr>
              <a:t>CITY BREAKS</a:t>
            </a:r>
            <a:endParaRPr lang="es-ES" sz="1000" i="1" dirty="0">
              <a:solidFill>
                <a:schemeClr val="accent1"/>
              </a:solidFill>
              <a:latin typeface="Arial" charset="0"/>
              <a:ea typeface="+mn-ea"/>
              <a:cs typeface="Arial" charset="0"/>
            </a:endParaRPr>
          </a:p>
        </p:txBody>
      </p:sp>
      <p:sp>
        <p:nvSpPr>
          <p:cNvPr id="94" name="TextBox 93"/>
          <p:cNvSpPr txBox="1"/>
          <p:nvPr/>
        </p:nvSpPr>
        <p:spPr bwMode="auto">
          <a:xfrm>
            <a:off x="7645626" y="4653136"/>
            <a:ext cx="1675559" cy="235825"/>
          </a:xfrm>
          <a:prstGeom prst="rect">
            <a:avLst/>
          </a:prstGeom>
        </p:spPr>
        <p:txBody>
          <a:bodyPr wrap="square" lIns="36000" tIns="36000" rIns="36000" bIns="36000" rtlCol="0">
            <a:spAutoFit/>
          </a:bodyPr>
          <a:lstStyle/>
          <a:p>
            <a:pPr marL="1588" algn="ctr" fontAlgn="base">
              <a:lnSpc>
                <a:spcPct val="106000"/>
              </a:lnSpc>
              <a:spcBef>
                <a:spcPct val="40000"/>
              </a:spcBef>
              <a:spcAft>
                <a:spcPct val="0"/>
              </a:spcAft>
              <a:buClr>
                <a:srgbClr val="000000"/>
              </a:buClr>
            </a:pPr>
            <a:r>
              <a:rPr lang="es-ES" sz="1000" i="1" dirty="0" smtClean="0">
                <a:solidFill>
                  <a:schemeClr val="accent1"/>
                </a:solidFill>
                <a:latin typeface="Arial" charset="0"/>
                <a:cs typeface="Arial" charset="0"/>
              </a:rPr>
              <a:t>SHOPPING</a:t>
            </a:r>
            <a:endParaRPr lang="es-ES" sz="1000" i="1" dirty="0">
              <a:solidFill>
                <a:schemeClr val="accent1"/>
              </a:solidFill>
              <a:latin typeface="Arial" charset="0"/>
              <a:cs typeface="Arial" charset="0"/>
            </a:endParaRPr>
          </a:p>
        </p:txBody>
      </p:sp>
      <p:sp>
        <p:nvSpPr>
          <p:cNvPr id="95" name="TextBox 94"/>
          <p:cNvSpPr txBox="1"/>
          <p:nvPr/>
        </p:nvSpPr>
        <p:spPr bwMode="auto">
          <a:xfrm>
            <a:off x="484997" y="4667775"/>
            <a:ext cx="1675559" cy="235825"/>
          </a:xfrm>
          <a:prstGeom prst="rect">
            <a:avLst/>
          </a:prstGeom>
        </p:spPr>
        <p:txBody>
          <a:bodyPr wrap="square" lIns="36000" tIns="36000" rIns="36000" bIns="36000" rtlCol="0">
            <a:spAutoFit/>
          </a:bodyPr>
          <a:lstStyle/>
          <a:p>
            <a:pPr marL="1588" algn="ctr" fontAlgn="base">
              <a:lnSpc>
                <a:spcPct val="106000"/>
              </a:lnSpc>
              <a:spcBef>
                <a:spcPct val="40000"/>
              </a:spcBef>
              <a:spcAft>
                <a:spcPct val="0"/>
              </a:spcAft>
              <a:buClr>
                <a:srgbClr val="000000"/>
              </a:buClr>
            </a:pPr>
            <a:r>
              <a:rPr lang="es-ES" sz="1000" i="1" dirty="0" smtClean="0">
                <a:solidFill>
                  <a:srgbClr val="002776"/>
                </a:solidFill>
                <a:cs typeface="Arial" charset="0"/>
              </a:rPr>
              <a:t>CULTURA &amp; PATRIMONIO</a:t>
            </a:r>
            <a:endParaRPr lang="es-ES" sz="1000" i="1" dirty="0">
              <a:solidFill>
                <a:srgbClr val="002776"/>
              </a:solidFill>
              <a:cs typeface="Arial" charset="0"/>
            </a:endParaRPr>
          </a:p>
        </p:txBody>
      </p:sp>
      <p:sp>
        <p:nvSpPr>
          <p:cNvPr id="96" name="TextBox 95"/>
          <p:cNvSpPr txBox="1"/>
          <p:nvPr/>
        </p:nvSpPr>
        <p:spPr bwMode="auto">
          <a:xfrm>
            <a:off x="5256113" y="4670017"/>
            <a:ext cx="1675559" cy="235825"/>
          </a:xfrm>
          <a:prstGeom prst="rect">
            <a:avLst/>
          </a:prstGeom>
        </p:spPr>
        <p:txBody>
          <a:bodyPr wrap="square" lIns="36000" tIns="36000" rIns="36000" bIns="36000" rtlCol="0">
            <a:spAutoFit/>
          </a:bodyPr>
          <a:lstStyle/>
          <a:p>
            <a:pPr marL="1588" algn="ctr" rtl="0" fontAlgn="base">
              <a:lnSpc>
                <a:spcPct val="106000"/>
              </a:lnSpc>
              <a:spcBef>
                <a:spcPct val="40000"/>
              </a:spcBef>
              <a:spcAft>
                <a:spcPct val="0"/>
              </a:spcAft>
              <a:buClr>
                <a:srgbClr val="000000"/>
              </a:buClr>
            </a:pPr>
            <a:r>
              <a:rPr lang="es-ES" sz="1000" i="1" dirty="0" smtClean="0">
                <a:solidFill>
                  <a:schemeClr val="accent1"/>
                </a:solidFill>
                <a:latin typeface="Arial" charset="0"/>
                <a:cs typeface="Arial" charset="0"/>
              </a:rPr>
              <a:t>VIDA NOCTURNA</a:t>
            </a:r>
            <a:endParaRPr lang="es-ES" sz="1000" i="1" dirty="0">
              <a:solidFill>
                <a:schemeClr val="accent1"/>
              </a:solidFill>
              <a:latin typeface="Arial" charset="0"/>
              <a:cs typeface="Arial" charset="0"/>
            </a:endParaRPr>
          </a:p>
        </p:txBody>
      </p:sp>
      <p:sp>
        <p:nvSpPr>
          <p:cNvPr id="13" name="TextBox 12"/>
          <p:cNvSpPr txBox="1"/>
          <p:nvPr/>
        </p:nvSpPr>
        <p:spPr bwMode="auto">
          <a:xfrm>
            <a:off x="344489" y="1199104"/>
            <a:ext cx="4608511" cy="2478924"/>
          </a:xfrm>
          <a:prstGeom prst="rect">
            <a:avLst/>
          </a:prstGeom>
        </p:spPr>
        <p:txBody>
          <a:bodyPr wrap="square" lIns="36000" rIns="36000" rtlCol="0" anchor="t">
            <a:noAutofit/>
          </a:bodyPr>
          <a:lstStyle/>
          <a:p>
            <a:pPr marL="171450" indent="-171450" defTabSz="914400" fontAlgn="base">
              <a:spcBef>
                <a:spcPct val="0"/>
              </a:spcBef>
              <a:spcAft>
                <a:spcPts val="300"/>
              </a:spcAft>
              <a:buClr>
                <a:srgbClr val="002060"/>
              </a:buClr>
              <a:buFont typeface="Wingdings" panose="05000000000000000000" pitchFamily="2" charset="2"/>
              <a:buChar char="§"/>
            </a:pPr>
            <a:r>
              <a:rPr lang="es-ES" sz="1100" b="1" dirty="0" smtClean="0">
                <a:solidFill>
                  <a:srgbClr val="002776"/>
                </a:solidFill>
                <a:cs typeface="Arial" pitchFamily="34" charset="0"/>
              </a:rPr>
              <a:t>Definición: </a:t>
            </a:r>
            <a:r>
              <a:rPr lang="es-ES" sz="1100" dirty="0" smtClean="0">
                <a:solidFill>
                  <a:srgbClr val="002776"/>
                </a:solidFill>
                <a:cs typeface="Arial" pitchFamily="34" charset="0"/>
              </a:rPr>
              <a:t>Movimiento de personas a atractivos culturales/entretenimientos ubicados en ciudades de países que no son aquellos en los que residen normalmente </a:t>
            </a:r>
          </a:p>
          <a:p>
            <a:pPr marL="171450" indent="-171450" defTabSz="914400" fontAlgn="base">
              <a:spcBef>
                <a:spcPct val="0"/>
              </a:spcBef>
              <a:spcAft>
                <a:spcPts val="300"/>
              </a:spcAft>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a:t>
            </a:r>
            <a:r>
              <a:rPr lang="es-ES" sz="1100" dirty="0" smtClean="0">
                <a:solidFill>
                  <a:srgbClr val="002776"/>
                </a:solidFill>
                <a:cs typeface="Arial" pitchFamily="34" charset="0"/>
              </a:rPr>
              <a:t>París, Nueva York, Londres, Bangkok, Barcelona, Singapur</a:t>
            </a:r>
          </a:p>
          <a:p>
            <a:pPr marL="171450" indent="-171450" defTabSz="914400" fontAlgn="base">
              <a:spcBef>
                <a:spcPct val="0"/>
              </a:spcBef>
              <a:spcAft>
                <a:spcPts val="300"/>
              </a:spcAft>
              <a:buClr>
                <a:srgbClr val="002060"/>
              </a:buClr>
              <a:buFont typeface="Wingdings" panose="05000000000000000000" pitchFamily="2" charset="2"/>
              <a:buChar char="§"/>
            </a:pPr>
            <a:r>
              <a:rPr lang="es-ES" sz="1100" b="1" dirty="0" smtClean="0">
                <a:solidFill>
                  <a:srgbClr val="002776"/>
                </a:solidFill>
                <a:cs typeface="Arial" pitchFamily="34" charset="0"/>
              </a:rPr>
              <a:t>Destinos patrimonio de la humanidad UNESCO: </a:t>
            </a:r>
            <a:r>
              <a:rPr lang="es-ES" sz="1100" dirty="0" smtClean="0">
                <a:solidFill>
                  <a:srgbClr val="002776"/>
                </a:solidFill>
                <a:cs typeface="Arial" pitchFamily="34" charset="0"/>
              </a:rPr>
              <a:t>Cusco, Potosí, Roma, Río de Janeiro, Granada, Budapest </a:t>
            </a:r>
            <a:endParaRPr lang="es-ES" sz="1100" b="1" dirty="0" smtClean="0">
              <a:solidFill>
                <a:srgbClr val="002776"/>
              </a:solidFill>
              <a:cs typeface="Arial" pitchFamily="34" charset="0"/>
            </a:endParaRPr>
          </a:p>
          <a:p>
            <a:pPr marL="171450" indent="-171450" defTabSz="914400" fontAlgn="base">
              <a:spcBef>
                <a:spcPct val="0"/>
              </a:spcBef>
              <a:spcAft>
                <a:spcPts val="300"/>
              </a:spcAft>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por vida nocturna: </a:t>
            </a:r>
            <a:r>
              <a:rPr lang="es-ES" sz="1100" dirty="0" smtClean="0">
                <a:solidFill>
                  <a:srgbClr val="002776"/>
                </a:solidFill>
                <a:cs typeface="Arial" pitchFamily="34" charset="0"/>
              </a:rPr>
              <a:t>Ibiza, Buenos Aires, Madrid, Barcelona, Berlín, Nueva York</a:t>
            </a:r>
            <a:r>
              <a:rPr lang="es-ES" sz="1100" b="1" dirty="0" smtClean="0">
                <a:solidFill>
                  <a:srgbClr val="002776"/>
                </a:solidFill>
                <a:cs typeface="Arial" pitchFamily="34" charset="0"/>
              </a:rPr>
              <a:t>, </a:t>
            </a:r>
            <a:r>
              <a:rPr lang="es-ES" sz="1100" dirty="0" smtClean="0">
                <a:solidFill>
                  <a:srgbClr val="002776"/>
                </a:solidFill>
                <a:cs typeface="Arial" pitchFamily="34" charset="0"/>
              </a:rPr>
              <a:t>Sao Paulo, Londres, </a:t>
            </a:r>
            <a:r>
              <a:rPr lang="es-ES" sz="1100" dirty="0" err="1" smtClean="0">
                <a:solidFill>
                  <a:srgbClr val="002776"/>
                </a:solidFill>
                <a:cs typeface="Arial" pitchFamily="34" charset="0"/>
              </a:rPr>
              <a:t>Mykonos</a:t>
            </a:r>
            <a:endParaRPr lang="es-ES" sz="1100" dirty="0" smtClean="0">
              <a:solidFill>
                <a:srgbClr val="002776"/>
              </a:solidFill>
              <a:cs typeface="Arial" pitchFamily="34" charset="0"/>
            </a:endParaRPr>
          </a:p>
          <a:p>
            <a:pPr marL="171450" indent="-171450" defTabSz="914400" fontAlgn="base">
              <a:spcBef>
                <a:spcPct val="0"/>
              </a:spcBef>
              <a:spcAft>
                <a:spcPts val="300"/>
              </a:spcAft>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para compras: </a:t>
            </a:r>
            <a:r>
              <a:rPr lang="es-ES" sz="1100" dirty="0" smtClean="0">
                <a:solidFill>
                  <a:srgbClr val="002776"/>
                </a:solidFill>
                <a:cs typeface="Arial" pitchFamily="34" charset="0"/>
              </a:rPr>
              <a:t>Londres, Barcelona, Madrid, Paris, Hong Kong, </a:t>
            </a:r>
            <a:r>
              <a:rPr lang="es-ES" sz="1100" dirty="0" err="1" smtClean="0">
                <a:solidFill>
                  <a:srgbClr val="002776"/>
                </a:solidFill>
                <a:cs typeface="Arial" pitchFamily="34" charset="0"/>
              </a:rPr>
              <a:t>Philadelphia</a:t>
            </a:r>
            <a:r>
              <a:rPr lang="es-ES" sz="1100" dirty="0" smtClean="0">
                <a:solidFill>
                  <a:srgbClr val="002776"/>
                </a:solidFill>
                <a:cs typeface="Arial" pitchFamily="34" charset="0"/>
              </a:rPr>
              <a:t>, Chicago, Bangkok</a:t>
            </a:r>
            <a:endParaRPr lang="es-ES" sz="1100" b="1" dirty="0" smtClean="0">
              <a:solidFill>
                <a:srgbClr val="002776"/>
              </a:solidFill>
              <a:cs typeface="Arial" pitchFamily="34" charset="0"/>
            </a:endParaRPr>
          </a:p>
          <a:p>
            <a:pPr marL="171450" indent="-171450" defTabSz="914400" fontAlgn="base">
              <a:spcBef>
                <a:spcPct val="0"/>
              </a:spcBef>
              <a:spcAft>
                <a:spcPts val="300"/>
              </a:spcAft>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para LGBT: </a:t>
            </a:r>
            <a:r>
              <a:rPr lang="es-ES" sz="1100" dirty="0" smtClean="0">
                <a:solidFill>
                  <a:srgbClr val="002776"/>
                </a:solidFill>
                <a:cs typeface="Arial" pitchFamily="34" charset="0"/>
              </a:rPr>
              <a:t>Nueva York, Barcelona, </a:t>
            </a:r>
            <a:r>
              <a:rPr lang="es-ES" sz="1100" dirty="0" err="1" smtClean="0">
                <a:solidFill>
                  <a:srgbClr val="002776"/>
                </a:solidFill>
                <a:cs typeface="Arial" pitchFamily="34" charset="0"/>
              </a:rPr>
              <a:t>Sidney</a:t>
            </a:r>
            <a:r>
              <a:rPr lang="es-ES" sz="1100" dirty="0" smtClean="0">
                <a:solidFill>
                  <a:srgbClr val="002776"/>
                </a:solidFill>
                <a:cs typeface="Arial" pitchFamily="34" charset="0"/>
              </a:rPr>
              <a:t>, Londres, Grecia (</a:t>
            </a:r>
            <a:r>
              <a:rPr lang="es-ES" sz="1100" dirty="0" err="1" smtClean="0">
                <a:solidFill>
                  <a:srgbClr val="002776"/>
                </a:solidFill>
                <a:cs typeface="Arial" pitchFamily="34" charset="0"/>
              </a:rPr>
              <a:t>Skiathos</a:t>
            </a:r>
            <a:r>
              <a:rPr lang="es-ES" sz="1100" dirty="0" smtClean="0">
                <a:solidFill>
                  <a:srgbClr val="002776"/>
                </a:solidFill>
                <a:cs typeface="Arial" pitchFamily="34" charset="0"/>
              </a:rPr>
              <a:t> &amp; </a:t>
            </a:r>
            <a:r>
              <a:rPr lang="es-ES" sz="1100" dirty="0" err="1" smtClean="0">
                <a:solidFill>
                  <a:srgbClr val="002776"/>
                </a:solidFill>
                <a:cs typeface="Arial" pitchFamily="34" charset="0"/>
              </a:rPr>
              <a:t>Mykonos</a:t>
            </a:r>
            <a:r>
              <a:rPr lang="es-ES" sz="1100" dirty="0" smtClean="0">
                <a:solidFill>
                  <a:srgbClr val="002776"/>
                </a:solidFill>
                <a:cs typeface="Arial" pitchFamily="34" charset="0"/>
              </a:rPr>
              <a:t>), Berlín </a:t>
            </a:r>
            <a:endParaRPr lang="es-ES" sz="1100" b="1" dirty="0">
              <a:solidFill>
                <a:srgbClr val="002776"/>
              </a:solidFill>
              <a:cs typeface="Arial" pitchFamily="34" charset="0"/>
            </a:endParaRPr>
          </a:p>
        </p:txBody>
      </p:sp>
      <p:sp>
        <p:nvSpPr>
          <p:cNvPr id="18" name="TextBox 17"/>
          <p:cNvSpPr txBox="1"/>
          <p:nvPr/>
        </p:nvSpPr>
        <p:spPr bwMode="auto">
          <a:xfrm>
            <a:off x="5097463" y="1196752"/>
            <a:ext cx="4464050" cy="2552933"/>
          </a:xfrm>
          <a:prstGeom prst="rect">
            <a:avLst/>
          </a:prstGeom>
        </p:spPr>
        <p:txBody>
          <a:bodyPr wrap="square" lIns="36000" rIns="36000" rtlCol="0" anchor="t">
            <a:noAutofit/>
          </a:bodyPr>
          <a:lstStyle/>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Turista explorador</a:t>
            </a:r>
            <a:r>
              <a:rPr lang="es-ES" sz="1100" dirty="0" smtClean="0">
                <a:solidFill>
                  <a:srgbClr val="002776"/>
                </a:solidFill>
                <a:cs typeface="Arial" charset="0"/>
              </a:rPr>
              <a:t>: Disfrutan descubriendo, ya sea algo moderno o histórico. Buscan llevarse a casa la sensación de la ciudad y la cultura que han visitado</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Cazador de tendencias: </a:t>
            </a:r>
            <a:r>
              <a:rPr lang="es-ES" sz="1100" dirty="0" smtClean="0">
                <a:solidFill>
                  <a:srgbClr val="002776"/>
                </a:solidFill>
                <a:cs typeface="Arial" charset="0"/>
              </a:rPr>
              <a:t>Buscan ir por delante de las principales tendencias y buscan las principales líneas de las grandes marcas</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Planificador perfecto: </a:t>
            </a:r>
            <a:r>
              <a:rPr lang="es-ES" sz="1100" dirty="0" smtClean="0">
                <a:solidFill>
                  <a:srgbClr val="002776"/>
                </a:solidFill>
                <a:cs typeface="Arial" charset="0"/>
              </a:rPr>
              <a:t>Buscan garantías de pasarlo bien. Quieren tener comodidad y entretenimiento a su disposición, buen transporte y seguridad en las calles</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Buscador de marcas: </a:t>
            </a:r>
            <a:r>
              <a:rPr lang="es-ES" sz="1100" dirty="0" smtClean="0">
                <a:solidFill>
                  <a:srgbClr val="002776"/>
                </a:solidFill>
                <a:cs typeface="Arial" charset="0"/>
              </a:rPr>
              <a:t>Tienen una lista mental de las marcas que quieren comprar, y buscaran zonas de shopping que les permitan adquirir las principales marcas internacionales</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Busca ofertas: </a:t>
            </a:r>
            <a:r>
              <a:rPr lang="es-ES" sz="1100" dirty="0" smtClean="0">
                <a:solidFill>
                  <a:srgbClr val="002776"/>
                </a:solidFill>
                <a:cs typeface="Arial" charset="0"/>
              </a:rPr>
              <a:t>Menos preocupados por el lujo, la comodidad o nuevas experiencias, buscan la manera de estirar su dinero al máximo</a:t>
            </a:r>
            <a:endParaRPr lang="es-ES" sz="1100" b="1" dirty="0">
              <a:solidFill>
                <a:srgbClr val="002776"/>
              </a:solidFill>
              <a:cs typeface="Arial" charset="0"/>
            </a:endParaRPr>
          </a:p>
        </p:txBody>
      </p:sp>
      <p:sp>
        <p:nvSpPr>
          <p:cNvPr id="2" name="Rectangle 1"/>
          <p:cNvSpPr/>
          <p:nvPr/>
        </p:nvSpPr>
        <p:spPr>
          <a:xfrm>
            <a:off x="344487"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8" name="Rectangle 47"/>
          <p:cNvSpPr/>
          <p:nvPr/>
        </p:nvSpPr>
        <p:spPr>
          <a:xfrm>
            <a:off x="2685805"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9" name="Rectangle 48"/>
          <p:cNvSpPr/>
          <p:nvPr/>
        </p:nvSpPr>
        <p:spPr>
          <a:xfrm>
            <a:off x="5027123"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0" name="Rectangle 49"/>
          <p:cNvSpPr/>
          <p:nvPr/>
        </p:nvSpPr>
        <p:spPr>
          <a:xfrm>
            <a:off x="7368440"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17</a:t>
            </a:fld>
            <a:endParaRPr lang="es-ES" dirty="0">
              <a:solidFill>
                <a:srgbClr val="002776"/>
              </a:solidFill>
            </a:endParaRPr>
          </a:p>
        </p:txBody>
      </p:sp>
    </p:spTree>
    <p:extLst>
      <p:ext uri="{BB962C8B-B14F-4D97-AF65-F5344CB8AC3E}">
        <p14:creationId xmlns:p14="http://schemas.microsoft.com/office/powerpoint/2010/main" val="37518215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Modelo de gestión de Quito Turismo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Modelo de recopilación, almacenamiento y manejo de datos</a:t>
            </a:r>
            <a:endParaRPr lang="es-ES" sz="1400" i="1" dirty="0">
              <a:solidFill>
                <a:srgbClr val="00B0F0"/>
              </a:solidFill>
              <a:cs typeface="Arial" charset="0"/>
            </a:endParaRPr>
          </a:p>
        </p:txBody>
      </p:sp>
      <p:sp>
        <p:nvSpPr>
          <p:cNvPr id="25" name="Content Placeholder 5"/>
          <p:cNvSpPr txBox="1">
            <a:spLocks/>
          </p:cNvSpPr>
          <p:nvPr/>
        </p:nvSpPr>
        <p:spPr bwMode="auto">
          <a:xfrm>
            <a:off x="362559" y="1067907"/>
            <a:ext cx="9198953" cy="156900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400" b="1" dirty="0" smtClean="0">
                <a:solidFill>
                  <a:srgbClr val="002060"/>
                </a:solidFill>
              </a:rPr>
              <a:t>Sistema Institucional de Indicadores Turísticos del DMQ : EOH</a:t>
            </a:r>
          </a:p>
          <a:p>
            <a:pPr algn="just" defTabSz="913965" fontAlgn="auto">
              <a:spcBef>
                <a:spcPts val="0"/>
              </a:spcBef>
              <a:spcAft>
                <a:spcPts val="600"/>
              </a:spcAft>
            </a:pPr>
            <a:endParaRPr lang="es-ES" sz="1400" b="1" dirty="0" smtClean="0">
              <a:solidFill>
                <a:srgbClr val="002060"/>
              </a:solidFill>
            </a:endParaRPr>
          </a:p>
        </p:txBody>
      </p:sp>
      <p:sp>
        <p:nvSpPr>
          <p:cNvPr id="12" name="Text Box 4"/>
          <p:cNvSpPr txBox="1">
            <a:spLocks noChangeArrowheads="1"/>
          </p:cNvSpPr>
          <p:nvPr/>
        </p:nvSpPr>
        <p:spPr bwMode="auto">
          <a:xfrm>
            <a:off x="1666389" y="1628800"/>
            <a:ext cx="6480175" cy="276999"/>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ctr">
              <a:spcBef>
                <a:spcPct val="50000"/>
              </a:spcBef>
            </a:pPr>
            <a:r>
              <a:rPr lang="es-ES" sz="1200" b="1" dirty="0" smtClean="0">
                <a:solidFill>
                  <a:srgbClr val="002060"/>
                </a:solidFill>
              </a:rPr>
              <a:t>Registro de establecimientos</a:t>
            </a:r>
            <a:endParaRPr lang="es-ES" sz="1200" b="1" dirty="0">
              <a:solidFill>
                <a:srgbClr val="002060"/>
              </a:solidFill>
            </a:endParaRPr>
          </a:p>
        </p:txBody>
      </p:sp>
      <p:sp>
        <p:nvSpPr>
          <p:cNvPr id="13" name="Text Box 5"/>
          <p:cNvSpPr txBox="1">
            <a:spLocks noChangeArrowheads="1"/>
          </p:cNvSpPr>
          <p:nvPr/>
        </p:nvSpPr>
        <p:spPr bwMode="auto">
          <a:xfrm>
            <a:off x="1648651" y="2619360"/>
            <a:ext cx="6481762" cy="276999"/>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ctr">
              <a:spcBef>
                <a:spcPct val="50000"/>
              </a:spcBef>
            </a:pPr>
            <a:r>
              <a:rPr lang="es-ES" sz="1200" b="1" dirty="0" smtClean="0">
                <a:solidFill>
                  <a:srgbClr val="002060"/>
                </a:solidFill>
              </a:rPr>
              <a:t>Selección de una muestra representativa de establecimientos </a:t>
            </a:r>
            <a:endParaRPr lang="es-ES" sz="1200" b="1" dirty="0">
              <a:solidFill>
                <a:srgbClr val="002060"/>
              </a:solidFill>
            </a:endParaRPr>
          </a:p>
        </p:txBody>
      </p:sp>
      <p:sp>
        <p:nvSpPr>
          <p:cNvPr id="14" name="Text Box 6"/>
          <p:cNvSpPr txBox="1">
            <a:spLocks noChangeArrowheads="1"/>
          </p:cNvSpPr>
          <p:nvPr/>
        </p:nvSpPr>
        <p:spPr bwMode="auto">
          <a:xfrm>
            <a:off x="1648651" y="3700448"/>
            <a:ext cx="6481762" cy="276999"/>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ctr">
              <a:spcBef>
                <a:spcPct val="50000"/>
              </a:spcBef>
            </a:pPr>
            <a:r>
              <a:rPr lang="es-ES" sz="1200" b="1" dirty="0" smtClean="0">
                <a:solidFill>
                  <a:srgbClr val="002060"/>
                </a:solidFill>
              </a:rPr>
              <a:t>Lujo: censo;  Primera: censo;  Segunda: muestra </a:t>
            </a:r>
            <a:endParaRPr lang="es-ES" sz="1200" b="1" dirty="0">
              <a:solidFill>
                <a:srgbClr val="002060"/>
              </a:solidFill>
            </a:endParaRPr>
          </a:p>
        </p:txBody>
      </p:sp>
      <p:sp>
        <p:nvSpPr>
          <p:cNvPr id="15" name="AutoShape 7"/>
          <p:cNvSpPr>
            <a:spLocks noChangeArrowheads="1"/>
          </p:cNvSpPr>
          <p:nvPr/>
        </p:nvSpPr>
        <p:spPr bwMode="auto">
          <a:xfrm>
            <a:off x="1939164" y="3411524"/>
            <a:ext cx="358775" cy="217487"/>
          </a:xfrm>
          <a:prstGeom prst="downArrow">
            <a:avLst>
              <a:gd name="adj1" fmla="val 50000"/>
              <a:gd name="adj2" fmla="val 25000"/>
            </a:avLst>
          </a:prstGeom>
          <a:solidFill>
            <a:srgbClr val="002060"/>
          </a:solidFill>
          <a:ln>
            <a:solidFill>
              <a:srgbClr val="005B7D"/>
            </a:solidFill>
            <a:headEnd/>
            <a:tailEnd/>
          </a:ln>
        </p:spPr>
        <p:style>
          <a:lnRef idx="2">
            <a:schemeClr val="accent2"/>
          </a:lnRef>
          <a:fillRef idx="1">
            <a:schemeClr val="lt1"/>
          </a:fillRef>
          <a:effectRef idx="0">
            <a:schemeClr val="accent2"/>
          </a:effectRef>
          <a:fontRef idx="minor">
            <a:schemeClr val="dk1"/>
          </a:fontRef>
        </p:style>
        <p:txBody>
          <a:bodyPr wrap="none" anchor="ctr"/>
          <a:lstStyle/>
          <a:p>
            <a:endParaRPr lang="es-ES" sz="1200" dirty="0">
              <a:solidFill>
                <a:srgbClr val="002060"/>
              </a:solidFill>
            </a:endParaRPr>
          </a:p>
        </p:txBody>
      </p:sp>
      <p:sp>
        <p:nvSpPr>
          <p:cNvPr id="16" name="Text Box 16"/>
          <p:cNvSpPr txBox="1">
            <a:spLocks noChangeArrowheads="1"/>
          </p:cNvSpPr>
          <p:nvPr/>
        </p:nvSpPr>
        <p:spPr bwMode="auto">
          <a:xfrm>
            <a:off x="1721677" y="4564048"/>
            <a:ext cx="3240087" cy="276999"/>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lgn="ctr"/>
            <a:r>
              <a:rPr lang="es-ES" sz="1200" dirty="0" smtClean="0">
                <a:solidFill>
                  <a:srgbClr val="002060"/>
                </a:solidFill>
              </a:rPr>
              <a:t>Investigación Mensual </a:t>
            </a:r>
            <a:endParaRPr lang="es-ES" sz="1200" dirty="0">
              <a:solidFill>
                <a:srgbClr val="002060"/>
              </a:solidFill>
            </a:endParaRPr>
          </a:p>
        </p:txBody>
      </p:sp>
      <p:sp>
        <p:nvSpPr>
          <p:cNvPr id="17" name="AutoShape 18"/>
          <p:cNvSpPr>
            <a:spLocks noChangeArrowheads="1"/>
          </p:cNvSpPr>
          <p:nvPr/>
        </p:nvSpPr>
        <p:spPr bwMode="auto">
          <a:xfrm>
            <a:off x="1937577" y="4203685"/>
            <a:ext cx="358775" cy="217488"/>
          </a:xfrm>
          <a:prstGeom prst="downArrow">
            <a:avLst>
              <a:gd name="adj1" fmla="val 50000"/>
              <a:gd name="adj2" fmla="val 25000"/>
            </a:avLst>
          </a:prstGeom>
          <a:solidFill>
            <a:srgbClr val="002060"/>
          </a:solidFill>
          <a:ln>
            <a:solidFill>
              <a:srgbClr val="005B7D"/>
            </a:solidFill>
            <a:headEnd/>
            <a:tailEnd/>
          </a:ln>
        </p:spPr>
        <p:style>
          <a:lnRef idx="2">
            <a:schemeClr val="accent2"/>
          </a:lnRef>
          <a:fillRef idx="1">
            <a:schemeClr val="lt1"/>
          </a:fillRef>
          <a:effectRef idx="0">
            <a:schemeClr val="accent2"/>
          </a:effectRef>
          <a:fontRef idx="minor">
            <a:schemeClr val="dk1"/>
          </a:fontRef>
        </p:style>
        <p:txBody>
          <a:bodyPr wrap="none" anchor="ctr"/>
          <a:lstStyle/>
          <a:p>
            <a:endParaRPr lang="es-ES" sz="1200" dirty="0">
              <a:solidFill>
                <a:srgbClr val="002060"/>
              </a:solidFill>
            </a:endParaRPr>
          </a:p>
        </p:txBody>
      </p:sp>
      <p:sp>
        <p:nvSpPr>
          <p:cNvPr id="18" name="AutoShape 20"/>
          <p:cNvSpPr>
            <a:spLocks noChangeArrowheads="1"/>
          </p:cNvSpPr>
          <p:nvPr/>
        </p:nvSpPr>
        <p:spPr bwMode="auto">
          <a:xfrm>
            <a:off x="1939164" y="2330435"/>
            <a:ext cx="358775" cy="217488"/>
          </a:xfrm>
          <a:prstGeom prst="downArrow">
            <a:avLst>
              <a:gd name="adj1" fmla="val 50000"/>
              <a:gd name="adj2" fmla="val 25000"/>
            </a:avLst>
          </a:prstGeom>
          <a:solidFill>
            <a:srgbClr val="002060"/>
          </a:solidFill>
          <a:ln>
            <a:solidFill>
              <a:srgbClr val="005B7D"/>
            </a:solidFill>
            <a:headEnd/>
            <a:tailEnd/>
          </a:ln>
        </p:spPr>
        <p:style>
          <a:lnRef idx="2">
            <a:schemeClr val="accent2"/>
          </a:lnRef>
          <a:fillRef idx="1">
            <a:schemeClr val="lt1"/>
          </a:fillRef>
          <a:effectRef idx="0">
            <a:schemeClr val="accent2"/>
          </a:effectRef>
          <a:fontRef idx="minor">
            <a:schemeClr val="dk1"/>
          </a:fontRef>
        </p:style>
        <p:txBody>
          <a:bodyPr wrap="none" anchor="ctr"/>
          <a:lstStyle/>
          <a:p>
            <a:endParaRPr lang="es-ES" sz="1200" dirty="0">
              <a:solidFill>
                <a:srgbClr val="002060"/>
              </a:solidFill>
            </a:endParaRPr>
          </a:p>
        </p:txBody>
      </p:sp>
      <p:sp>
        <p:nvSpPr>
          <p:cNvPr id="19" name="Text Box 23"/>
          <p:cNvSpPr txBox="1">
            <a:spLocks noChangeArrowheads="1"/>
          </p:cNvSpPr>
          <p:nvPr/>
        </p:nvSpPr>
        <p:spPr bwMode="auto">
          <a:xfrm>
            <a:off x="5393563" y="5175235"/>
            <a:ext cx="4103688" cy="276999"/>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spcBef>
                <a:spcPct val="50000"/>
              </a:spcBef>
            </a:pPr>
            <a:r>
              <a:rPr lang="es-ES" sz="1200" dirty="0" smtClean="0">
                <a:solidFill>
                  <a:srgbClr val="002060"/>
                </a:solidFill>
              </a:rPr>
              <a:t>Anexo estadístico</a:t>
            </a:r>
            <a:endParaRPr lang="es-ES" sz="1200" dirty="0">
              <a:solidFill>
                <a:srgbClr val="002060"/>
              </a:solidFill>
            </a:endParaRPr>
          </a:p>
        </p:txBody>
      </p:sp>
      <p:sp>
        <p:nvSpPr>
          <p:cNvPr id="20" name="Text Box 24"/>
          <p:cNvSpPr txBox="1">
            <a:spLocks noChangeArrowheads="1"/>
          </p:cNvSpPr>
          <p:nvPr/>
        </p:nvSpPr>
        <p:spPr bwMode="auto">
          <a:xfrm>
            <a:off x="5393564" y="5788010"/>
            <a:ext cx="4176713" cy="276999"/>
          </a:xfrm>
          <a:prstGeom prst="rect">
            <a:avLst/>
          </a:prstGeom>
          <a:ln>
            <a:headEnd/>
            <a:tailEnd/>
          </a:ln>
        </p:spPr>
        <p:style>
          <a:lnRef idx="2">
            <a:schemeClr val="accent2"/>
          </a:lnRef>
          <a:fillRef idx="1">
            <a:schemeClr val="lt1"/>
          </a:fillRef>
          <a:effectRef idx="0">
            <a:schemeClr val="accent2"/>
          </a:effectRef>
          <a:fontRef idx="minor">
            <a:schemeClr val="dk1"/>
          </a:fontRef>
        </p:style>
        <p:txBody>
          <a:bodyPr>
            <a:spAutoFit/>
          </a:bodyPr>
          <a:lstStyle/>
          <a:p>
            <a:pPr>
              <a:spcBef>
                <a:spcPct val="50000"/>
              </a:spcBef>
            </a:pPr>
            <a:r>
              <a:rPr lang="es-ES" sz="1200" b="1" dirty="0" smtClean="0">
                <a:solidFill>
                  <a:srgbClr val="002060"/>
                </a:solidFill>
              </a:rPr>
              <a:t>Análisis mensual de resultados</a:t>
            </a:r>
            <a:endParaRPr lang="es-ES" sz="1200" b="1" dirty="0">
              <a:solidFill>
                <a:srgbClr val="002060"/>
              </a:solidFill>
            </a:endParaRPr>
          </a:p>
        </p:txBody>
      </p:sp>
      <p:sp>
        <p:nvSpPr>
          <p:cNvPr id="21" name="AutoShape 25"/>
          <p:cNvSpPr>
            <a:spLocks noChangeArrowheads="1"/>
          </p:cNvSpPr>
          <p:nvPr/>
        </p:nvSpPr>
        <p:spPr bwMode="auto">
          <a:xfrm>
            <a:off x="3090101" y="5500673"/>
            <a:ext cx="1727200" cy="360362"/>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close/>
              </a:path>
              <a:path w="21600" h="21600">
                <a:moveTo>
                  <a:pt x="1350" y="5400"/>
                </a:moveTo>
                <a:lnTo>
                  <a:pt x="1350" y="16200"/>
                </a:lnTo>
                <a:lnTo>
                  <a:pt x="2700" y="16200"/>
                </a:lnTo>
                <a:lnTo>
                  <a:pt x="2700" y="5400"/>
                </a:lnTo>
                <a:close/>
              </a:path>
              <a:path w="21600" h="21600">
                <a:moveTo>
                  <a:pt x="0" y="5400"/>
                </a:moveTo>
                <a:lnTo>
                  <a:pt x="0" y="16200"/>
                </a:lnTo>
                <a:lnTo>
                  <a:pt x="675" y="16200"/>
                </a:lnTo>
                <a:lnTo>
                  <a:pt x="675" y="5400"/>
                </a:lnTo>
                <a:close/>
              </a:path>
            </a:pathLst>
          </a:custGeom>
          <a:solidFill>
            <a:srgbClr val="002060"/>
          </a:solidFill>
          <a:ln>
            <a:solidFill>
              <a:srgbClr val="005B7D"/>
            </a:solidFill>
            <a:headEnd/>
            <a:tailEnd/>
          </a:ln>
        </p:spPr>
        <p:style>
          <a:lnRef idx="2">
            <a:schemeClr val="accent2"/>
          </a:lnRef>
          <a:fillRef idx="1">
            <a:schemeClr val="lt1"/>
          </a:fillRef>
          <a:effectRef idx="0">
            <a:schemeClr val="accent2"/>
          </a:effectRef>
          <a:fontRef idx="minor">
            <a:schemeClr val="dk1"/>
          </a:fontRef>
        </p:style>
        <p:txBody>
          <a:bodyPr wrap="none" anchor="ctr"/>
          <a:lstStyle/>
          <a:p>
            <a:endParaRPr lang="es-ES" sz="1200" dirty="0">
              <a:solidFill>
                <a:srgbClr val="002060"/>
              </a:solidFill>
            </a:endParaRPr>
          </a:p>
        </p:txBody>
      </p:sp>
      <p:sp>
        <p:nvSpPr>
          <p:cNvPr id="22" name="Slide Number Placeholder 1"/>
          <p:cNvSpPr txBox="1">
            <a:spLocks/>
          </p:cNvSpPr>
          <p:nvPr/>
        </p:nvSpPr>
        <p:spPr>
          <a:xfrm>
            <a:off x="635562" y="6560937"/>
            <a:ext cx="6621693" cy="13741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Presentación de Recopilación de Datos – Dirección de Planificación -Quito Turismo</a:t>
            </a:r>
            <a:endParaRPr lang="es-ES"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170</a:t>
            </a:fld>
            <a:endParaRPr lang="es-ES" dirty="0">
              <a:solidFill>
                <a:srgbClr val="002776"/>
              </a:solidFill>
            </a:endParaRPr>
          </a:p>
        </p:txBody>
      </p:sp>
    </p:spTree>
    <p:extLst>
      <p:ext uri="{BB962C8B-B14F-4D97-AF65-F5344CB8AC3E}">
        <p14:creationId xmlns:p14="http://schemas.microsoft.com/office/powerpoint/2010/main" val="3198258077"/>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s-CL" sz="3200" b="1" dirty="0" smtClean="0">
                <a:solidFill>
                  <a:schemeClr val="bg2"/>
                </a:solidFill>
              </a:rPr>
              <a:t>2. Tendencias al 2021</a:t>
            </a:r>
            <a:endParaRPr lang="es-CL" sz="3200" b="1" dirty="0">
              <a:solidFill>
                <a:schemeClr val="bg2"/>
              </a:solidFill>
            </a:endParaRPr>
          </a:p>
        </p:txBody>
      </p:sp>
    </p:spTree>
    <p:extLst>
      <p:ext uri="{BB962C8B-B14F-4D97-AF65-F5344CB8AC3E}">
        <p14:creationId xmlns:p14="http://schemas.microsoft.com/office/powerpoint/2010/main" val="1511540124"/>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344487" y="1361402"/>
            <a:ext cx="4464498" cy="5176348"/>
          </a:xfrm>
          <a:prstGeom prst="rect">
            <a:avLst/>
          </a:prstGeom>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al 2021</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generales y contenidos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172</a:t>
            </a:fld>
            <a:endParaRPr lang="es-ES" dirty="0">
              <a:solidFill>
                <a:srgbClr val="002776"/>
              </a:solidFill>
            </a:endParaRPr>
          </a:p>
        </p:txBody>
      </p:sp>
      <p:sp>
        <p:nvSpPr>
          <p:cNvPr id="35" name="TextBox 34"/>
          <p:cNvSpPr txBox="1"/>
          <p:nvPr/>
        </p:nvSpPr>
        <p:spPr bwMode="auto">
          <a:xfrm>
            <a:off x="861224" y="2298451"/>
            <a:ext cx="3431024" cy="3302248"/>
          </a:xfrm>
          <a:prstGeom prst="roundRect">
            <a:avLst/>
          </a:prstGeom>
          <a:solidFill>
            <a:schemeClr val="bg1">
              <a:alpha val="74000"/>
            </a:schemeClr>
          </a:solidFill>
        </p:spPr>
        <p:txBody>
          <a:bodyPr wrap="square" lIns="36000" rIns="36000" rtlCol="0" anchor="t">
            <a:noAutofit/>
          </a:bodyPr>
          <a:lstStyle/>
          <a:p>
            <a:pPr marL="1588" algn="ctr" defTabSz="914400" fontAlgn="base">
              <a:lnSpc>
                <a:spcPct val="150000"/>
              </a:lnSpc>
              <a:spcAft>
                <a:spcPts val="300"/>
              </a:spcAft>
              <a:buClr>
                <a:srgbClr val="002060"/>
              </a:buClr>
            </a:pPr>
            <a:r>
              <a:rPr lang="es-ES" sz="1600" b="1" dirty="0">
                <a:solidFill>
                  <a:schemeClr val="accent3"/>
                </a:solidFill>
                <a:cs typeface="Arial" charset="0"/>
              </a:rPr>
              <a:t>El objetivo principal del capítulo </a:t>
            </a:r>
            <a:r>
              <a:rPr lang="es-ES" sz="1600" b="1" dirty="0" smtClean="0">
                <a:solidFill>
                  <a:schemeClr val="accent3"/>
                </a:solidFill>
                <a:cs typeface="Arial" charset="0"/>
              </a:rPr>
              <a:t>es obtener una recopilación</a:t>
            </a:r>
            <a:r>
              <a:rPr lang="es-ES" sz="2000" b="1" dirty="0" smtClean="0">
                <a:solidFill>
                  <a:schemeClr val="accent3"/>
                </a:solidFill>
                <a:cs typeface="Arial" charset="0"/>
              </a:rPr>
              <a:t> </a:t>
            </a:r>
            <a:r>
              <a:rPr lang="es-ES" sz="1600" b="1" dirty="0" smtClean="0">
                <a:solidFill>
                  <a:schemeClr val="accent3"/>
                </a:solidFill>
                <a:cs typeface="Arial" charset="0"/>
              </a:rPr>
              <a:t>de las </a:t>
            </a:r>
            <a:r>
              <a:rPr lang="es-ES" sz="2000" b="1" dirty="0" smtClean="0">
                <a:solidFill>
                  <a:schemeClr val="accent3"/>
                </a:solidFill>
                <a:cs typeface="Arial" charset="0"/>
              </a:rPr>
              <a:t>grandes tendencias</a:t>
            </a:r>
            <a:r>
              <a:rPr lang="es-ES" sz="1600" b="1" dirty="0" smtClean="0">
                <a:solidFill>
                  <a:schemeClr val="accent3"/>
                </a:solidFill>
                <a:cs typeface="Arial" charset="0"/>
              </a:rPr>
              <a:t> que </a:t>
            </a:r>
            <a:r>
              <a:rPr lang="es-ES" sz="2000" b="1" dirty="0" smtClean="0">
                <a:solidFill>
                  <a:schemeClr val="accent3"/>
                </a:solidFill>
                <a:cs typeface="Arial" charset="0"/>
              </a:rPr>
              <a:t>afectan al sector turismo a nivel mundial</a:t>
            </a:r>
            <a:r>
              <a:rPr lang="es-ES" sz="1600" b="1" dirty="0" smtClean="0">
                <a:solidFill>
                  <a:schemeClr val="accent3"/>
                </a:solidFill>
                <a:cs typeface="Arial" charset="0"/>
              </a:rPr>
              <a:t>, en diversos ámbitos</a:t>
            </a:r>
            <a:endParaRPr lang="es-ES" sz="1600" b="1" dirty="0">
              <a:solidFill>
                <a:schemeClr val="accent3"/>
              </a:solidFill>
              <a:cs typeface="Arial" charset="0"/>
            </a:endParaRPr>
          </a:p>
        </p:txBody>
      </p:sp>
      <p:grpSp>
        <p:nvGrpSpPr>
          <p:cNvPr id="38" name="Group 37"/>
          <p:cNvGrpSpPr/>
          <p:nvPr/>
        </p:nvGrpSpPr>
        <p:grpSpPr>
          <a:xfrm>
            <a:off x="369499" y="1119481"/>
            <a:ext cx="4439039" cy="195760"/>
            <a:chOff x="369499" y="1592133"/>
            <a:chExt cx="8388000" cy="133019"/>
          </a:xfrm>
        </p:grpSpPr>
        <p:cxnSp>
          <p:nvCxnSpPr>
            <p:cNvPr id="39"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0" name="TxtBox:83/125"/>
            <p:cNvSpPr/>
            <p:nvPr/>
          </p:nvSpPr>
          <p:spPr bwMode="auto">
            <a:xfrm>
              <a:off x="2884566" y="1592133"/>
              <a:ext cx="3349084" cy="13301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200" b="1" dirty="0" smtClean="0">
                  <a:latin typeface="Arial" charset="0"/>
                </a:rPr>
                <a:t>Objetivo del capítulo</a:t>
              </a:r>
              <a:endParaRPr lang="es-CL" sz="1200" b="1" dirty="0">
                <a:latin typeface="Arial" charset="0"/>
              </a:endParaRPr>
            </a:p>
          </p:txBody>
        </p:sp>
      </p:grpSp>
      <p:grpSp>
        <p:nvGrpSpPr>
          <p:cNvPr id="41" name="Group 40"/>
          <p:cNvGrpSpPr/>
          <p:nvPr/>
        </p:nvGrpSpPr>
        <p:grpSpPr>
          <a:xfrm>
            <a:off x="5080504" y="1028529"/>
            <a:ext cx="4439039" cy="377666"/>
            <a:chOff x="369499" y="1530330"/>
            <a:chExt cx="8388000" cy="256624"/>
          </a:xfrm>
        </p:grpSpPr>
        <p:cxnSp>
          <p:nvCxnSpPr>
            <p:cNvPr id="42"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3" name="TxtBox:83/125"/>
            <p:cNvSpPr/>
            <p:nvPr/>
          </p:nvSpPr>
          <p:spPr bwMode="auto">
            <a:xfrm>
              <a:off x="2799146" y="1530330"/>
              <a:ext cx="3519921" cy="25662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200" b="1" dirty="0" smtClean="0">
                  <a:latin typeface="Arial" charset="0"/>
                </a:rPr>
                <a:t>Contenidos del capítulo</a:t>
              </a:r>
              <a:endParaRPr lang="es-CL" sz="1200" b="1" dirty="0">
                <a:latin typeface="Arial" charset="0"/>
              </a:endParaRPr>
            </a:p>
          </p:txBody>
        </p:sp>
      </p:grpSp>
      <p:sp>
        <p:nvSpPr>
          <p:cNvPr id="44" name="TextBox 43"/>
          <p:cNvSpPr txBox="1"/>
          <p:nvPr/>
        </p:nvSpPr>
        <p:spPr bwMode="auto">
          <a:xfrm>
            <a:off x="5062841" y="1361402"/>
            <a:ext cx="4469715" cy="328315"/>
          </a:xfrm>
          <a:prstGeom prst="rect">
            <a:avLst/>
          </a:prstGeom>
        </p:spPr>
        <p:txBody>
          <a:bodyPr wrap="square" lIns="36000" rIns="36000" rtlCol="0" anchor="t">
            <a:noAutofit/>
          </a:bodyPr>
          <a:lstStyle/>
          <a:p>
            <a:pPr marL="1588" defTabSz="914400" fontAlgn="base">
              <a:spcAft>
                <a:spcPts val="300"/>
              </a:spcAft>
              <a:buClr>
                <a:srgbClr val="002060"/>
              </a:buClr>
            </a:pPr>
            <a:r>
              <a:rPr lang="es-ES" sz="1200" dirty="0" smtClean="0">
                <a:solidFill>
                  <a:srgbClr val="002776"/>
                </a:solidFill>
                <a:cs typeface="Arial" charset="0"/>
              </a:rPr>
              <a:t>El capítulo se compone de 3 grandes bloques: </a:t>
            </a:r>
          </a:p>
        </p:txBody>
      </p:sp>
      <p:sp>
        <p:nvSpPr>
          <p:cNvPr id="45" name="TextBox 44"/>
          <p:cNvSpPr txBox="1"/>
          <p:nvPr/>
        </p:nvSpPr>
        <p:spPr bwMode="auto">
          <a:xfrm>
            <a:off x="5080505" y="1704363"/>
            <a:ext cx="1384663" cy="1512000"/>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smtClean="0"/>
              <a:t>2.1. Tendencias generales en la industria del turismo</a:t>
            </a:r>
            <a:endParaRPr lang="es-ES" sz="1200" dirty="0"/>
          </a:p>
        </p:txBody>
      </p:sp>
      <p:sp>
        <p:nvSpPr>
          <p:cNvPr id="46" name="TextBox 45"/>
          <p:cNvSpPr txBox="1"/>
          <p:nvPr/>
        </p:nvSpPr>
        <p:spPr bwMode="auto">
          <a:xfrm>
            <a:off x="5080505" y="3352764"/>
            <a:ext cx="1384663" cy="1512000"/>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200" dirty="0"/>
              <a:t>2.2. Tendencias tecnológicas, culturales, económico-políticas y </a:t>
            </a:r>
            <a:r>
              <a:rPr lang="es-ES" sz="1200" dirty="0" smtClean="0"/>
              <a:t>socio-demográficas</a:t>
            </a:r>
            <a:endParaRPr lang="es-ES" sz="1200" dirty="0"/>
          </a:p>
        </p:txBody>
      </p:sp>
      <p:sp>
        <p:nvSpPr>
          <p:cNvPr id="47" name="TextBox 46"/>
          <p:cNvSpPr txBox="1"/>
          <p:nvPr/>
        </p:nvSpPr>
        <p:spPr bwMode="auto">
          <a:xfrm>
            <a:off x="5080505" y="5001164"/>
            <a:ext cx="1384663" cy="1512000"/>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200" dirty="0"/>
              <a:t>2.3. Tendencias en transporte </a:t>
            </a:r>
            <a:r>
              <a:rPr lang="es-ES" sz="1200" dirty="0" smtClean="0"/>
              <a:t>aéreo</a:t>
            </a:r>
            <a:endParaRPr lang="es-ES" sz="1200" dirty="0"/>
          </a:p>
        </p:txBody>
      </p:sp>
      <p:sp>
        <p:nvSpPr>
          <p:cNvPr id="49" name="TextBox 48"/>
          <p:cNvSpPr txBox="1"/>
          <p:nvPr/>
        </p:nvSpPr>
        <p:spPr bwMode="auto">
          <a:xfrm>
            <a:off x="6537176" y="1704363"/>
            <a:ext cx="2982367" cy="1512000"/>
          </a:xfrm>
          <a:prstGeom prst="roundRect">
            <a:avLst/>
          </a:prstGeom>
          <a:no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r>
              <a:rPr lang="es-ES" b="0" dirty="0" smtClean="0"/>
              <a:t>Incluye un</a:t>
            </a:r>
            <a:r>
              <a:rPr lang="es-ES" dirty="0" smtClean="0"/>
              <a:t> </a:t>
            </a:r>
            <a:r>
              <a:rPr lang="es-ES" b="0" dirty="0" smtClean="0"/>
              <a:t>análisis </a:t>
            </a:r>
            <a:r>
              <a:rPr lang="es-ES" b="0" dirty="0"/>
              <a:t>de </a:t>
            </a:r>
            <a:r>
              <a:rPr lang="es-ES" dirty="0"/>
              <a:t>cifras clave </a:t>
            </a:r>
            <a:r>
              <a:rPr lang="es-ES" b="0" dirty="0"/>
              <a:t>y </a:t>
            </a:r>
            <a:r>
              <a:rPr lang="es-ES" dirty="0"/>
              <a:t>tendencias de productos turísticos </a:t>
            </a:r>
            <a:r>
              <a:rPr lang="es-ES" dirty="0" smtClean="0"/>
              <a:t>destacados</a:t>
            </a:r>
            <a:r>
              <a:rPr lang="es-ES" dirty="0"/>
              <a:t> </a:t>
            </a:r>
            <a:r>
              <a:rPr lang="es-ES" dirty="0" smtClean="0"/>
              <a:t>para Quito </a:t>
            </a:r>
            <a:r>
              <a:rPr lang="es-ES" b="0" dirty="0" smtClean="0"/>
              <a:t>(ej. aventura, naturaleza, cultura, lujo, etc.)</a:t>
            </a:r>
          </a:p>
          <a:p>
            <a:r>
              <a:rPr lang="es-ES" b="0" dirty="0" smtClean="0"/>
              <a:t>El objetivo es obtener un análisis en profundidad de las principales </a:t>
            </a:r>
            <a:r>
              <a:rPr lang="es-ES" dirty="0" smtClean="0"/>
              <a:t>tendencias de turismo y viajes en el mundo</a:t>
            </a:r>
            <a:endParaRPr lang="es-ES" dirty="0"/>
          </a:p>
        </p:txBody>
      </p:sp>
      <p:sp>
        <p:nvSpPr>
          <p:cNvPr id="50" name="TextBox 49"/>
          <p:cNvSpPr txBox="1"/>
          <p:nvPr/>
        </p:nvSpPr>
        <p:spPr bwMode="auto">
          <a:xfrm>
            <a:off x="6537176" y="3352764"/>
            <a:ext cx="2982367" cy="1512000"/>
          </a:xfrm>
          <a:prstGeom prst="roundRect">
            <a:avLst/>
          </a:prstGeom>
          <a:no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0">
                <a:solidFill>
                  <a:srgbClr val="002776"/>
                </a:solidFill>
                <a:cs typeface="Arial" charset="0"/>
              </a:defRPr>
            </a:lvl1pPr>
          </a:lstStyle>
          <a:p>
            <a:r>
              <a:rPr lang="es-ES" dirty="0"/>
              <a:t>Incluye un análisis de </a:t>
            </a:r>
            <a:r>
              <a:rPr lang="es-ES" b="1" dirty="0" smtClean="0"/>
              <a:t>tendencias a nivel mundial </a:t>
            </a:r>
            <a:r>
              <a:rPr lang="es-ES" dirty="0" smtClean="0"/>
              <a:t>en diversos ámbitos que afectan al sector turístico: </a:t>
            </a:r>
            <a:r>
              <a:rPr lang="es-ES" b="1" dirty="0" smtClean="0"/>
              <a:t>cultural, económico-político, socio-demográfico</a:t>
            </a:r>
            <a:endParaRPr lang="es-ES" b="1" dirty="0"/>
          </a:p>
          <a:p>
            <a:r>
              <a:rPr lang="es-ES" dirty="0"/>
              <a:t>El objetivo es </a:t>
            </a:r>
            <a:r>
              <a:rPr lang="es-ES" dirty="0" smtClean="0"/>
              <a:t>obtener </a:t>
            </a:r>
            <a:r>
              <a:rPr lang="es-ES" dirty="0"/>
              <a:t>una panorámica de tendencias </a:t>
            </a:r>
            <a:r>
              <a:rPr lang="es-ES" b="1" dirty="0"/>
              <a:t>en diferentes ámbitos que afectan directa o indirectamente al sector turístico</a:t>
            </a:r>
            <a:r>
              <a:rPr lang="es-ES" dirty="0"/>
              <a:t>, a nivel tanto global como local</a:t>
            </a:r>
          </a:p>
        </p:txBody>
      </p:sp>
      <p:sp>
        <p:nvSpPr>
          <p:cNvPr id="51" name="TextBox 50"/>
          <p:cNvSpPr txBox="1"/>
          <p:nvPr/>
        </p:nvSpPr>
        <p:spPr bwMode="auto">
          <a:xfrm>
            <a:off x="6537176" y="5001164"/>
            <a:ext cx="2982367" cy="1512000"/>
          </a:xfrm>
          <a:prstGeom prst="roundRect">
            <a:avLst/>
          </a:prstGeom>
          <a:no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0">
                <a:solidFill>
                  <a:srgbClr val="002776"/>
                </a:solidFill>
                <a:cs typeface="Arial" charset="0"/>
              </a:defRPr>
            </a:lvl1pPr>
          </a:lstStyle>
          <a:p>
            <a:r>
              <a:rPr lang="es-ES" dirty="0"/>
              <a:t>Incluye un análisis de </a:t>
            </a:r>
            <a:r>
              <a:rPr lang="es-ES" dirty="0" smtClean="0"/>
              <a:t>c</a:t>
            </a:r>
            <a:r>
              <a:rPr lang="es-ES" b="1" dirty="0" smtClean="0"/>
              <a:t>ifras clave del sector aviación </a:t>
            </a:r>
            <a:r>
              <a:rPr lang="es-ES" dirty="0" smtClean="0"/>
              <a:t>y recopilación de </a:t>
            </a:r>
            <a:r>
              <a:rPr lang="es-ES" b="1" dirty="0" smtClean="0"/>
              <a:t>grandes tendencias</a:t>
            </a:r>
            <a:r>
              <a:rPr lang="es-ES" dirty="0" smtClean="0"/>
              <a:t> identificadas</a:t>
            </a:r>
            <a:endParaRPr lang="es-ES" dirty="0"/>
          </a:p>
          <a:p>
            <a:r>
              <a:rPr lang="es-ES" dirty="0"/>
              <a:t>El objetivo es </a:t>
            </a:r>
            <a:r>
              <a:rPr lang="es-ES" dirty="0" smtClean="0"/>
              <a:t>obtener </a:t>
            </a:r>
            <a:r>
              <a:rPr lang="es-ES" dirty="0"/>
              <a:t>una panorámica de la </a:t>
            </a:r>
            <a:r>
              <a:rPr lang="es-ES" b="1" dirty="0"/>
              <a:t>situación actual y principales tendencias en transporte aéreo a nivel mundial</a:t>
            </a:r>
          </a:p>
        </p:txBody>
      </p:sp>
    </p:spTree>
    <p:extLst>
      <p:ext uri="{BB962C8B-B14F-4D97-AF65-F5344CB8AC3E}">
        <p14:creationId xmlns:p14="http://schemas.microsoft.com/office/powerpoint/2010/main" val="1409088379"/>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711200" indent="-711200">
              <a:buClr>
                <a:srgbClr val="000000"/>
              </a:buClr>
            </a:pPr>
            <a:r>
              <a:rPr lang="es-ES" sz="2800" kern="0" dirty="0" smtClean="0">
                <a:solidFill>
                  <a:srgbClr val="FFFFFF"/>
                </a:solidFill>
              </a:rPr>
              <a:t>2.1. Tendencias generales en la industria del turismo</a:t>
            </a:r>
            <a:endParaRPr lang="es-ES" sz="2800" kern="0" dirty="0">
              <a:solidFill>
                <a:srgbClr val="FFFFFF"/>
              </a:solidFill>
            </a:endParaRPr>
          </a:p>
        </p:txBody>
      </p:sp>
    </p:spTree>
    <p:extLst>
      <p:ext uri="{BB962C8B-B14F-4D97-AF65-F5344CB8AC3E}">
        <p14:creationId xmlns:p14="http://schemas.microsoft.com/office/powerpoint/2010/main" val="1421526202"/>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turismo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174</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Obtener un análisis en profundidad de las </a:t>
            </a:r>
            <a:r>
              <a:rPr lang="es-ES" sz="1400" dirty="0" smtClean="0"/>
              <a:t>principales tendencias de turismo y viajes en el mundo</a:t>
            </a:r>
            <a:r>
              <a:rPr lang="es-ES" sz="1400" b="0" dirty="0" smtClean="0"/>
              <a:t>, así como cifras clave y tendencias específicas por tipología de productos turísticos relevantes para Quito</a:t>
            </a:r>
            <a:endParaRPr lang="es-ES" sz="1400" b="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499" y="3298787"/>
            <a:ext cx="4439039"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5080504" y="3298799"/>
            <a:ext cx="4439039"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Análisis de cifras clave y tendencias de productos turísticos destacados, incluyendo: </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de aventura y deporte</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de bienestar y termas</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de cultura y patrimonio</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de lujo</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de naturaleza y ecoturismo</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de RICE</a:t>
            </a:r>
          </a:p>
          <a:p>
            <a:pPr marL="630020" lvl="1" indent="-171450" defTabSz="914400" fontAlgn="base">
              <a:spcAft>
                <a:spcPts val="600"/>
              </a:spcAft>
              <a:buClr>
                <a:srgbClr val="002060"/>
              </a:buClr>
              <a:buFont typeface="Arial" panose="020B0604020202020204" pitchFamily="34" charset="0"/>
              <a:buChar char="•"/>
            </a:pPr>
            <a:r>
              <a:rPr lang="es-ES" sz="1200" dirty="0" err="1" smtClean="0">
                <a:solidFill>
                  <a:srgbClr val="002776"/>
                </a:solidFill>
                <a:cs typeface="Arial" charset="0"/>
              </a:rPr>
              <a:t>Etnoturismo</a:t>
            </a:r>
            <a:endParaRPr lang="es-ES" sz="1200" dirty="0" smtClean="0">
              <a:solidFill>
                <a:srgbClr val="002776"/>
              </a:solidFill>
              <a:cs typeface="Arial" charset="0"/>
            </a:endParaRP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de vida urbana</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Turismo gastronómico</a:t>
            </a:r>
            <a:r>
              <a:rPr lang="es-ES" sz="1200" b="1" dirty="0" smtClean="0">
                <a:solidFill>
                  <a:srgbClr val="002776"/>
                </a:solidFill>
                <a:cs typeface="Arial" charset="0"/>
              </a:rPr>
              <a:t> </a:t>
            </a:r>
            <a:endParaRPr lang="es-ES" sz="1200" dirty="0">
              <a:solidFill>
                <a:srgbClr val="002776"/>
              </a:solidFill>
              <a:cs typeface="Arial" charset="0"/>
            </a:endParaRPr>
          </a:p>
        </p:txBody>
      </p:sp>
      <p:sp>
        <p:nvSpPr>
          <p:cNvPr id="26" name="TextBox 25"/>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a:solidFill>
                  <a:srgbClr val="002776"/>
                </a:solidFill>
                <a:cs typeface="Arial" charset="0"/>
              </a:rPr>
              <a:t>Análisis de información disponible de </a:t>
            </a:r>
            <a:r>
              <a:rPr lang="es-ES" sz="1200" dirty="0" smtClean="0">
                <a:solidFill>
                  <a:srgbClr val="002776"/>
                </a:solidFill>
                <a:cs typeface="Arial" charset="0"/>
              </a:rPr>
              <a:t>organismos de turismo internacionales generales y especializados como por ejemplo: OMT, ATTA – </a:t>
            </a:r>
            <a:r>
              <a:rPr lang="es-ES" sz="1200" dirty="0" err="1" smtClean="0">
                <a:solidFill>
                  <a:srgbClr val="002776"/>
                </a:solidFill>
                <a:cs typeface="Arial" charset="0"/>
              </a:rPr>
              <a:t>Adventure</a:t>
            </a:r>
            <a:r>
              <a:rPr lang="es-ES" sz="1200" dirty="0" smtClean="0">
                <a:solidFill>
                  <a:srgbClr val="002776"/>
                </a:solidFill>
                <a:cs typeface="Arial" charset="0"/>
              </a:rPr>
              <a:t> Travel </a:t>
            </a:r>
            <a:r>
              <a:rPr lang="es-ES" sz="1200" dirty="0" err="1" smtClean="0">
                <a:solidFill>
                  <a:srgbClr val="002776"/>
                </a:solidFill>
                <a:cs typeface="Arial" charset="0"/>
              </a:rPr>
              <a:t>Trade</a:t>
            </a:r>
            <a:r>
              <a:rPr lang="es-ES" sz="1200" dirty="0" smtClean="0">
                <a:solidFill>
                  <a:srgbClr val="002776"/>
                </a:solidFill>
                <a:cs typeface="Arial" charset="0"/>
              </a:rPr>
              <a:t> </a:t>
            </a:r>
            <a:r>
              <a:rPr lang="es-ES" sz="1200" dirty="0" err="1" smtClean="0">
                <a:solidFill>
                  <a:srgbClr val="002776"/>
                </a:solidFill>
                <a:cs typeface="Arial" charset="0"/>
              </a:rPr>
              <a:t>Association</a:t>
            </a:r>
            <a:r>
              <a:rPr lang="es-ES" sz="1200" dirty="0" smtClean="0">
                <a:solidFill>
                  <a:srgbClr val="002776"/>
                </a:solidFill>
                <a:cs typeface="Arial" charset="0"/>
              </a:rPr>
              <a:t>, ICCA, entre otros</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Análisis de publicaciones especializadas por productos turísticos, como por ejemplo: </a:t>
            </a:r>
            <a:r>
              <a:rPr lang="es-ES" sz="1200" i="1" dirty="0" err="1">
                <a:solidFill>
                  <a:schemeClr val="accent1"/>
                </a:solidFill>
                <a:latin typeface="Arial" charset="0"/>
                <a:cs typeface="Arial" charset="0"/>
              </a:rPr>
              <a:t>The</a:t>
            </a:r>
            <a:r>
              <a:rPr lang="es-ES" sz="1200" i="1" dirty="0">
                <a:solidFill>
                  <a:schemeClr val="accent1"/>
                </a:solidFill>
                <a:latin typeface="Arial" charset="0"/>
                <a:cs typeface="Arial" charset="0"/>
              </a:rPr>
              <a:t> Global </a:t>
            </a:r>
            <a:r>
              <a:rPr lang="es-ES" sz="1200" i="1" dirty="0" err="1">
                <a:solidFill>
                  <a:schemeClr val="accent1"/>
                </a:solidFill>
                <a:latin typeface="Arial" charset="0"/>
                <a:cs typeface="Arial" charset="0"/>
              </a:rPr>
              <a:t>Wellness</a:t>
            </a:r>
            <a:r>
              <a:rPr lang="es-ES" sz="1200" i="1" dirty="0">
                <a:solidFill>
                  <a:schemeClr val="accent1"/>
                </a:solidFill>
                <a:latin typeface="Arial" charset="0"/>
                <a:cs typeface="Arial" charset="0"/>
              </a:rPr>
              <a:t> </a:t>
            </a:r>
            <a:r>
              <a:rPr lang="es-ES" sz="1200" i="1" dirty="0" err="1">
                <a:solidFill>
                  <a:schemeClr val="accent1"/>
                </a:solidFill>
                <a:latin typeface="Arial" charset="0"/>
                <a:cs typeface="Arial" charset="0"/>
              </a:rPr>
              <a:t>Tourism</a:t>
            </a:r>
            <a:r>
              <a:rPr lang="es-ES" sz="1200" i="1" dirty="0">
                <a:solidFill>
                  <a:schemeClr val="accent1"/>
                </a:solidFill>
                <a:latin typeface="Arial" charset="0"/>
                <a:cs typeface="Arial" charset="0"/>
              </a:rPr>
              <a:t> </a:t>
            </a:r>
            <a:r>
              <a:rPr lang="es-ES" sz="1200" i="1" dirty="0" err="1" smtClean="0">
                <a:solidFill>
                  <a:schemeClr val="accent1"/>
                </a:solidFill>
                <a:latin typeface="Arial" charset="0"/>
                <a:cs typeface="Arial" charset="0"/>
              </a:rPr>
              <a:t>Economy</a:t>
            </a:r>
            <a:r>
              <a:rPr lang="es-ES" sz="1200" i="1" dirty="0" smtClean="0">
                <a:solidFill>
                  <a:schemeClr val="accent1"/>
                </a:solidFill>
                <a:latin typeface="Arial" charset="0"/>
                <a:cs typeface="Arial" charset="0"/>
              </a:rPr>
              <a:t>, Amadeus - </a:t>
            </a:r>
            <a:r>
              <a:rPr lang="es-CL" sz="1200" i="1" dirty="0" err="1" smtClean="0">
                <a:solidFill>
                  <a:srgbClr val="002776"/>
                </a:solidFill>
                <a:cs typeface="Arial" charset="0"/>
              </a:rPr>
              <a:t>Shaping</a:t>
            </a:r>
            <a:r>
              <a:rPr lang="es-CL" sz="1200" i="1" dirty="0" smtClean="0">
                <a:solidFill>
                  <a:srgbClr val="002776"/>
                </a:solidFill>
                <a:cs typeface="Arial" charset="0"/>
              </a:rPr>
              <a:t> </a:t>
            </a:r>
            <a:r>
              <a:rPr lang="es-CL" sz="1200" i="1" dirty="0" err="1">
                <a:solidFill>
                  <a:srgbClr val="002776"/>
                </a:solidFill>
                <a:cs typeface="Arial" charset="0"/>
              </a:rPr>
              <a:t>the</a:t>
            </a:r>
            <a:r>
              <a:rPr lang="es-CL" sz="1200" i="1" dirty="0">
                <a:solidFill>
                  <a:srgbClr val="002776"/>
                </a:solidFill>
                <a:cs typeface="Arial" charset="0"/>
              </a:rPr>
              <a:t> </a:t>
            </a:r>
            <a:r>
              <a:rPr lang="es-CL" sz="1200" i="1" dirty="0" err="1">
                <a:solidFill>
                  <a:srgbClr val="002776"/>
                </a:solidFill>
                <a:cs typeface="Arial" charset="0"/>
              </a:rPr>
              <a:t>future</a:t>
            </a:r>
            <a:r>
              <a:rPr lang="es-CL" sz="1200" i="1" dirty="0">
                <a:solidFill>
                  <a:srgbClr val="002776"/>
                </a:solidFill>
                <a:cs typeface="Arial" charset="0"/>
              </a:rPr>
              <a:t> of </a:t>
            </a:r>
            <a:r>
              <a:rPr lang="es-CL" sz="1200" i="1" dirty="0" err="1">
                <a:solidFill>
                  <a:srgbClr val="002776"/>
                </a:solidFill>
                <a:cs typeface="Arial" charset="0"/>
              </a:rPr>
              <a:t>luxury</a:t>
            </a:r>
            <a:r>
              <a:rPr lang="es-CL" sz="1200" i="1" dirty="0">
                <a:solidFill>
                  <a:srgbClr val="002776"/>
                </a:solidFill>
                <a:cs typeface="Arial" charset="0"/>
              </a:rPr>
              <a:t> </a:t>
            </a:r>
            <a:r>
              <a:rPr lang="es-CL" sz="1200" i="1" dirty="0" err="1">
                <a:solidFill>
                  <a:srgbClr val="002776"/>
                </a:solidFill>
                <a:cs typeface="Arial" charset="0"/>
              </a:rPr>
              <a:t>travel</a:t>
            </a:r>
            <a:r>
              <a:rPr lang="es-CL" sz="1200" i="1" dirty="0">
                <a:solidFill>
                  <a:srgbClr val="002776"/>
                </a:solidFill>
                <a:cs typeface="Arial" charset="0"/>
              </a:rPr>
              <a:t>, </a:t>
            </a:r>
            <a:r>
              <a:rPr lang="es-CL" sz="1200" i="1" dirty="0" err="1">
                <a:solidFill>
                  <a:srgbClr val="002776"/>
                </a:solidFill>
                <a:cs typeface="Arial" charset="0"/>
              </a:rPr>
              <a:t>Future</a:t>
            </a:r>
            <a:r>
              <a:rPr lang="es-CL" sz="1200" i="1" dirty="0">
                <a:solidFill>
                  <a:srgbClr val="002776"/>
                </a:solidFill>
                <a:cs typeface="Arial" charset="0"/>
              </a:rPr>
              <a:t> </a:t>
            </a:r>
            <a:r>
              <a:rPr lang="es-CL" sz="1200" i="1" dirty="0" err="1">
                <a:solidFill>
                  <a:srgbClr val="002776"/>
                </a:solidFill>
                <a:cs typeface="Arial" charset="0"/>
              </a:rPr>
              <a:t>traveller</a:t>
            </a:r>
            <a:r>
              <a:rPr lang="es-CL" sz="1200" i="1" dirty="0">
                <a:solidFill>
                  <a:srgbClr val="002776"/>
                </a:solidFill>
                <a:cs typeface="Arial" charset="0"/>
              </a:rPr>
              <a:t> </a:t>
            </a:r>
            <a:r>
              <a:rPr lang="es-CL" sz="1200" i="1" dirty="0" err="1">
                <a:solidFill>
                  <a:srgbClr val="002776"/>
                </a:solidFill>
                <a:cs typeface="Arial" charset="0"/>
              </a:rPr>
              <a:t>tribes</a:t>
            </a:r>
            <a:r>
              <a:rPr lang="es-CL" sz="1200" i="1" dirty="0">
                <a:solidFill>
                  <a:srgbClr val="002776"/>
                </a:solidFill>
                <a:cs typeface="Arial" charset="0"/>
              </a:rPr>
              <a:t> </a:t>
            </a:r>
            <a:r>
              <a:rPr lang="es-CL" sz="1200" i="1" dirty="0" smtClean="0">
                <a:solidFill>
                  <a:srgbClr val="002776"/>
                </a:solidFill>
                <a:cs typeface="Arial" charset="0"/>
              </a:rPr>
              <a:t>2030</a:t>
            </a:r>
            <a:r>
              <a:rPr lang="es-CL" sz="1200" dirty="0" smtClean="0">
                <a:solidFill>
                  <a:srgbClr val="002776"/>
                </a:solidFill>
                <a:cs typeface="Arial" charset="0"/>
              </a:rPr>
              <a:t>, entre otros</a:t>
            </a:r>
            <a:endParaRPr lang="es-ES" sz="1200" dirty="0">
              <a:solidFill>
                <a:srgbClr val="002776"/>
              </a:solidFill>
              <a:cs typeface="Arial" charset="0"/>
            </a:endParaRPr>
          </a:p>
        </p:txBody>
      </p:sp>
      <p:sp>
        <p:nvSpPr>
          <p:cNvPr id="27"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977967490"/>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Situación </a:t>
            </a:r>
            <a:r>
              <a:rPr lang="es-ES" sz="2000" b="1" dirty="0">
                <a:solidFill>
                  <a:srgbClr val="00B0F0"/>
                </a:solidFill>
                <a:cs typeface="Arial" charset="0"/>
              </a:rPr>
              <a:t>mundial </a:t>
            </a:r>
            <a:r>
              <a:rPr lang="es-ES" sz="2000" b="1" dirty="0" smtClean="0">
                <a:solidFill>
                  <a:srgbClr val="00B0F0"/>
                </a:solidFill>
                <a:cs typeface="Arial" charset="0"/>
              </a:rPr>
              <a:t>por productos </a:t>
            </a:r>
            <a:r>
              <a:rPr lang="es-ES" sz="2000" b="1" dirty="0">
                <a:solidFill>
                  <a:srgbClr val="00B0F0"/>
                </a:solidFill>
                <a:cs typeface="Arial" charset="0"/>
              </a:rPr>
              <a:t>turísticos </a:t>
            </a:r>
            <a:r>
              <a:rPr lang="es-ES" sz="2000" b="1" dirty="0" smtClean="0">
                <a:solidFill>
                  <a:srgbClr val="00B0F0"/>
                </a:solidFill>
                <a:cs typeface="Arial" charset="0"/>
              </a:rPr>
              <a:t>destacados </a:t>
            </a:r>
            <a:endParaRPr lang="es-ES" sz="1400" i="1" dirty="0">
              <a:solidFill>
                <a:srgbClr val="00B0F0"/>
              </a:solidFill>
              <a:cs typeface="Arial"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2515527825"/>
              </p:ext>
            </p:extLst>
          </p:nvPr>
        </p:nvGraphicFramePr>
        <p:xfrm>
          <a:off x="1065448" y="1052736"/>
          <a:ext cx="7920000" cy="5450799"/>
        </p:xfrm>
        <a:graphic>
          <a:graphicData uri="http://schemas.openxmlformats.org/drawingml/2006/table">
            <a:tbl>
              <a:tblPr firstRow="1" bandRow="1">
                <a:tableStyleId>{5C22544A-7EE6-4342-B048-85BDC9FD1C3A}</a:tableStyleId>
              </a:tblPr>
              <a:tblGrid>
                <a:gridCol w="1080000"/>
                <a:gridCol w="2052000"/>
                <a:gridCol w="1260000"/>
                <a:gridCol w="1548000"/>
                <a:gridCol w="1980000"/>
              </a:tblGrid>
              <a:tr h="552208">
                <a:tc>
                  <a:txBody>
                    <a:bodyPr/>
                    <a:lstStyle/>
                    <a:p>
                      <a:pPr algn="ctr"/>
                      <a:endParaRPr lang="es-ES_tradnl" sz="1050" b="0" noProof="0" dirty="0"/>
                    </a:p>
                  </a:txBody>
                  <a:tcPr marL="36000" marR="36000" marT="0" marB="0" anchor="ctr">
                    <a:lnB w="12700" cap="flat" cmpd="sng" algn="ctr">
                      <a:solidFill>
                        <a:schemeClr val="bg1"/>
                      </a:solidFill>
                      <a:prstDash val="solid"/>
                      <a:round/>
                      <a:headEnd type="none" w="med" len="med"/>
                      <a:tailEnd type="none" w="med" len="med"/>
                    </a:lnB>
                    <a:noFill/>
                  </a:tcPr>
                </a:tc>
                <a:tc>
                  <a:txBody>
                    <a:bodyPr/>
                    <a:lstStyle/>
                    <a:p>
                      <a:pPr algn="ctr"/>
                      <a:r>
                        <a:rPr lang="es-ES_tradnl" sz="1050" b="1" noProof="0" dirty="0" smtClean="0">
                          <a:solidFill>
                            <a:schemeClr val="tx1"/>
                          </a:solidFill>
                        </a:rPr>
                        <a:t>Tamaño del mercado</a:t>
                      </a:r>
                      <a:r>
                        <a:rPr lang="es-ES_tradnl" sz="1050" b="1" baseline="0" noProof="0" dirty="0" smtClean="0">
                          <a:solidFill>
                            <a:schemeClr val="tx1"/>
                          </a:solidFill>
                        </a:rPr>
                        <a:t> (turistas/viajes)</a:t>
                      </a:r>
                      <a:endParaRPr lang="es-ES_tradnl" sz="1050" b="1" noProof="0" dirty="0">
                        <a:solidFill>
                          <a:schemeClr val="tx1"/>
                        </a:solidFill>
                      </a:endParaRPr>
                    </a:p>
                  </a:txBody>
                  <a:tcPr marL="36000" marR="36000" marT="0" marB="0" anchor="ctr">
                    <a:lnB w="12700" cap="flat" cmpd="sng" algn="ctr">
                      <a:noFill/>
                      <a:prstDash val="solid"/>
                      <a:round/>
                      <a:headEnd type="none" w="med" len="med"/>
                      <a:tailEnd type="none" w="med" len="med"/>
                    </a:lnB>
                    <a:solidFill>
                      <a:schemeClr val="bg1">
                        <a:lumMod val="95000"/>
                      </a:schemeClr>
                    </a:solidFill>
                  </a:tcPr>
                </a:tc>
                <a:tc>
                  <a:txBody>
                    <a:bodyPr/>
                    <a:lstStyle/>
                    <a:p>
                      <a:pPr algn="ctr"/>
                      <a:r>
                        <a:rPr lang="es-ES_tradnl" sz="1050" b="1" noProof="0" dirty="0" smtClean="0">
                          <a:solidFill>
                            <a:schemeClr val="tx1"/>
                          </a:solidFill>
                        </a:rPr>
                        <a:t>Gasto medio de viaje</a:t>
                      </a:r>
                      <a:r>
                        <a:rPr lang="es-ES_tradnl" sz="1050" b="1" baseline="30000" noProof="0" dirty="0" smtClean="0">
                          <a:solidFill>
                            <a:schemeClr val="tx1"/>
                          </a:solidFill>
                        </a:rPr>
                        <a:t>1</a:t>
                      </a:r>
                      <a:endParaRPr lang="es-ES_tradnl" sz="1050" b="1" noProof="0" dirty="0">
                        <a:solidFill>
                          <a:schemeClr val="tx1"/>
                        </a:solidFill>
                      </a:endParaRPr>
                    </a:p>
                  </a:txBody>
                  <a:tcPr marL="36000" marR="36000" marT="0" marB="0" anchor="ctr">
                    <a:lnB w="12700" cap="flat" cmpd="sng" algn="ctr">
                      <a:noFill/>
                      <a:prstDash val="solid"/>
                      <a:round/>
                      <a:headEnd type="none" w="med" len="med"/>
                      <a:tailEnd type="none" w="med" len="med"/>
                    </a:lnB>
                    <a:solidFill>
                      <a:schemeClr val="bg1">
                        <a:lumMod val="95000"/>
                      </a:schemeClr>
                    </a:solidFill>
                  </a:tcPr>
                </a:tc>
                <a:tc>
                  <a:txBody>
                    <a:bodyPr/>
                    <a:lstStyle/>
                    <a:p>
                      <a:pPr algn="ctr"/>
                      <a:r>
                        <a:rPr lang="es-ES_tradnl" sz="1050" b="1" noProof="0" dirty="0" smtClean="0">
                          <a:solidFill>
                            <a:schemeClr val="tx1"/>
                          </a:solidFill>
                        </a:rPr>
                        <a:t>Crecimiento internacional mercado</a:t>
                      </a:r>
                      <a:endParaRPr lang="es-ES_tradnl" sz="1050" b="1" noProof="0" dirty="0">
                        <a:solidFill>
                          <a:schemeClr val="tx1"/>
                        </a:solidFill>
                      </a:endParaRPr>
                    </a:p>
                  </a:txBody>
                  <a:tcPr marL="36000" marR="36000" marT="0" marB="0" anchor="ctr">
                    <a:lnB w="12700" cap="flat" cmpd="sng" algn="ctr">
                      <a:noFill/>
                      <a:prstDash val="solid"/>
                      <a:round/>
                      <a:headEnd type="none" w="med" len="med"/>
                      <a:tailEnd type="none" w="med" len="med"/>
                    </a:lnB>
                    <a:solidFill>
                      <a:schemeClr val="bg1">
                        <a:lumMod val="95000"/>
                      </a:schemeClr>
                    </a:solidFill>
                  </a:tcPr>
                </a:tc>
                <a:tc>
                  <a:txBody>
                    <a:bodyPr/>
                    <a:lstStyle/>
                    <a:p>
                      <a:pPr algn="ctr"/>
                      <a:r>
                        <a:rPr lang="es-ES_tradnl" sz="1050" b="1" noProof="0" dirty="0" smtClean="0">
                          <a:solidFill>
                            <a:schemeClr val="tx1"/>
                          </a:solidFill>
                        </a:rPr>
                        <a:t>Principales tendencias a futuro</a:t>
                      </a:r>
                      <a:endParaRPr lang="es-ES_tradnl" sz="1050" b="1" noProof="0" dirty="0">
                        <a:solidFill>
                          <a:schemeClr val="tx1"/>
                        </a:solidFill>
                      </a:endParaRPr>
                    </a:p>
                  </a:txBody>
                  <a:tcPr marL="36000" marR="36000" marT="0" marB="0" anchor="ctr">
                    <a:lnB w="12700" cap="flat" cmpd="sng" algn="ctr">
                      <a:noFill/>
                      <a:prstDash val="solid"/>
                      <a:round/>
                      <a:headEnd type="none" w="med" len="med"/>
                      <a:tailEnd type="none" w="med" len="med"/>
                    </a:lnB>
                    <a:solidFill>
                      <a:schemeClr val="bg1">
                        <a:lumMod val="95000"/>
                      </a:schemeClr>
                    </a:solidFill>
                  </a:tcPr>
                </a:tc>
              </a:tr>
              <a:tr h="539466">
                <a:tc>
                  <a:txBody>
                    <a:bodyPr/>
                    <a:lstStyle/>
                    <a:p>
                      <a:pPr algn="l"/>
                      <a:r>
                        <a:rPr lang="es-ES_tradnl" sz="1000" b="1" noProof="0" dirty="0" smtClean="0">
                          <a:solidFill>
                            <a:schemeClr val="bg1"/>
                          </a:solidFill>
                        </a:rPr>
                        <a:t>Aventura</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noProof="0" dirty="0" smtClean="0">
                          <a:solidFill>
                            <a:schemeClr val="accent1"/>
                          </a:solidFill>
                        </a:rPr>
                        <a:t>299.9M</a:t>
                      </a:r>
                      <a:r>
                        <a:rPr lang="es-ES_tradnl" sz="900" noProof="0" dirty="0" smtClean="0">
                          <a:solidFill>
                            <a:schemeClr val="accent1"/>
                          </a:solidFill>
                        </a:rPr>
                        <a:t> en Europa</a:t>
                      </a:r>
                      <a:r>
                        <a:rPr lang="es-ES_tradnl" sz="900" baseline="0" noProof="0" dirty="0" smtClean="0">
                          <a:solidFill>
                            <a:schemeClr val="accent1"/>
                          </a:solidFill>
                        </a:rPr>
                        <a:t> y Américas</a:t>
                      </a:r>
                      <a:endParaRPr lang="es-ES_tradnl" sz="9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a:r>
                        <a:rPr lang="es-ES_tradnl" sz="800" noProof="0" dirty="0" smtClean="0">
                          <a:solidFill>
                            <a:schemeClr val="accent1"/>
                          </a:solidFill>
                        </a:rPr>
                        <a:t>~</a:t>
                      </a:r>
                      <a:r>
                        <a:rPr lang="es-ES_tradnl" sz="800" baseline="0" noProof="0" dirty="0" smtClean="0">
                          <a:solidFill>
                            <a:schemeClr val="accent1"/>
                          </a:solidFill>
                        </a:rPr>
                        <a:t> $900-</a:t>
                      </a:r>
                    </a:p>
                    <a:p>
                      <a:pPr marL="539750" indent="0" algn="ctr"/>
                      <a:r>
                        <a:rPr lang="es-ES_tradnl" sz="800" baseline="0" noProof="0" dirty="0" smtClean="0">
                          <a:solidFill>
                            <a:schemeClr val="accent1"/>
                          </a:solidFill>
                        </a:rPr>
                        <a:t>1,500</a:t>
                      </a:r>
                      <a:endParaRPr lang="es-ES_tradnl" sz="800" noProof="0" dirty="0">
                        <a:solidFill>
                          <a:schemeClr val="accent1"/>
                        </a:solidFill>
                      </a:endParaRPr>
                    </a:p>
                  </a:txBody>
                  <a:tcPr marL="36000" marR="36000" marT="0" marB="0" anchor="ctr">
                    <a:lnL w="12700" cmpd="sng">
                      <a:noFill/>
                    </a:lnL>
                    <a:lnR w="12700" cmpd="sng">
                      <a:noFill/>
                    </a:lnR>
                    <a:lnT w="12700" cap="flat" cmpd="sng" algn="ctr">
                      <a:no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23900" indent="0" algn="ctr" defTabSz="914400" rtl="0" eaLnBrk="1" latinLnBrk="0" hangingPunct="1"/>
                      <a:r>
                        <a:rPr lang="es-ES_tradnl" sz="800" kern="1200" dirty="0" smtClean="0">
                          <a:solidFill>
                            <a:schemeClr val="accent1"/>
                          </a:solidFill>
                          <a:latin typeface="+mn-lt"/>
                          <a:ea typeface="+mn-ea"/>
                          <a:cs typeface="+mn-cs"/>
                        </a:rPr>
                        <a:t>+18% CAGR 2009-12</a:t>
                      </a:r>
                      <a:endParaRPr lang="es-ES_tradnl" sz="800" kern="120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no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buFont typeface="Arial" panose="020B0604020202020204" pitchFamily="34" charset="0"/>
                        <a:buNone/>
                      </a:pPr>
                      <a:r>
                        <a:rPr lang="es-ES_tradnl" sz="1000" noProof="0" dirty="0" smtClean="0">
                          <a:solidFill>
                            <a:schemeClr val="accent1"/>
                          </a:solidFill>
                        </a:rPr>
                        <a:t>Digitalización</a:t>
                      </a:r>
                      <a:r>
                        <a:rPr lang="es-ES_tradnl" sz="1000" baseline="0" noProof="0" dirty="0" smtClean="0">
                          <a:solidFill>
                            <a:schemeClr val="accent1"/>
                          </a:solidFill>
                        </a:rPr>
                        <a:t> del turista de aventura en todo el ciclo de viaje, viajes por interés especial</a:t>
                      </a:r>
                      <a:endParaRPr lang="es-ES_tradnl" sz="1000" noProof="0" dirty="0">
                        <a:solidFill>
                          <a:schemeClr val="accent1"/>
                        </a:solidFill>
                      </a:endParaRPr>
                    </a:p>
                  </a:txBody>
                  <a:tcPr marL="36000" marR="36000" marT="0" marB="0" anchor="ctr">
                    <a:lnL w="12700" cmpd="sng">
                      <a:noFill/>
                    </a:lnL>
                    <a:lnR w="12700" cmpd="sng">
                      <a:noFill/>
                    </a:lnR>
                    <a:lnT w="12700" cap="flat" cmpd="sng" algn="ctr">
                      <a:no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39466">
                <a:tc>
                  <a:txBody>
                    <a:bodyPr/>
                    <a:lstStyle/>
                    <a:p>
                      <a:pPr algn="l"/>
                      <a:r>
                        <a:rPr lang="es-ES_tradnl" sz="1000" b="1" noProof="0" dirty="0" smtClean="0">
                          <a:solidFill>
                            <a:schemeClr val="bg1"/>
                          </a:solidFill>
                        </a:rPr>
                        <a:t>Bienestar y termas</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kern="1200" noProof="0" dirty="0" smtClean="0">
                          <a:solidFill>
                            <a:schemeClr val="accent1"/>
                          </a:solidFill>
                          <a:latin typeface="+mn-lt"/>
                          <a:ea typeface="+mn-ea"/>
                          <a:cs typeface="+mn-cs"/>
                        </a:rPr>
                        <a:t>289M turistas</a:t>
                      </a:r>
                      <a:r>
                        <a:rPr lang="es-ES_tradnl" sz="1200" noProof="0" dirty="0" smtClean="0">
                          <a:solidFill>
                            <a:schemeClr val="accent1"/>
                          </a:solidFill>
                        </a:rPr>
                        <a:t> </a:t>
                      </a:r>
                      <a:r>
                        <a:rPr lang="es-ES_tradnl" sz="700" noProof="0" dirty="0" smtClean="0">
                          <a:solidFill>
                            <a:schemeClr val="accent1"/>
                          </a:solidFill>
                        </a:rPr>
                        <a:t>en los</a:t>
                      </a:r>
                      <a:r>
                        <a:rPr lang="es-ES_tradnl" sz="700" baseline="0" noProof="0" dirty="0" smtClean="0">
                          <a:solidFill>
                            <a:schemeClr val="accent1"/>
                          </a:solidFill>
                        </a:rPr>
                        <a:t> 30º países industrializados </a:t>
                      </a:r>
                      <a:endParaRPr lang="es-ES_tradnl" sz="7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a:r>
                        <a:rPr lang="es-ES_tradnl" sz="800" noProof="0" dirty="0" smtClean="0">
                          <a:solidFill>
                            <a:schemeClr val="accent1"/>
                          </a:solidFill>
                        </a:rPr>
                        <a:t>~</a:t>
                      </a:r>
                      <a:r>
                        <a:rPr lang="es-ES_tradnl" sz="800" baseline="0" noProof="0" dirty="0" smtClean="0">
                          <a:solidFill>
                            <a:schemeClr val="accent1"/>
                          </a:solidFill>
                        </a:rPr>
                        <a:t> $800-</a:t>
                      </a:r>
                    </a:p>
                    <a:p>
                      <a:pPr marL="539750" indent="0" algn="ctr"/>
                      <a:r>
                        <a:rPr lang="es-ES_tradnl" sz="800" baseline="0" noProof="0" dirty="0" smtClean="0">
                          <a:solidFill>
                            <a:schemeClr val="accent1"/>
                          </a:solidFill>
                        </a:rPr>
                        <a:t>1,000</a:t>
                      </a:r>
                      <a:endParaRPr lang="es-ES_tradnl" sz="8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23900" indent="0" algn="ctr" defTabSz="914400" rtl="0" eaLnBrk="1" latinLnBrk="0" hangingPunct="1"/>
                      <a:r>
                        <a:rPr lang="es-ES_tradnl" sz="800" kern="1200" dirty="0" smtClean="0">
                          <a:solidFill>
                            <a:schemeClr val="accent1"/>
                          </a:solidFill>
                          <a:latin typeface="+mn-lt"/>
                          <a:ea typeface="+mn-ea"/>
                          <a:cs typeface="+mn-cs"/>
                        </a:rPr>
                        <a:t>+9,9% CAGR 2012-17</a:t>
                      </a:r>
                      <a:endParaRPr lang="es-ES_tradnl" sz="800" kern="120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smtClean="0">
                          <a:solidFill>
                            <a:schemeClr val="accent1"/>
                          </a:solidFill>
                        </a:rPr>
                        <a:t>Bienestar mental, </a:t>
                      </a:r>
                      <a:r>
                        <a:rPr lang="es-ES_tradnl" sz="1000" noProof="0" dirty="0" err="1" smtClean="0">
                          <a:solidFill>
                            <a:schemeClr val="accent1"/>
                          </a:solidFill>
                        </a:rPr>
                        <a:t>slow</a:t>
                      </a:r>
                      <a:r>
                        <a:rPr lang="es-ES_tradnl" sz="1000" noProof="0" dirty="0" smtClean="0">
                          <a:solidFill>
                            <a:schemeClr val="accent1"/>
                          </a:solidFill>
                        </a:rPr>
                        <a:t> </a:t>
                      </a:r>
                      <a:r>
                        <a:rPr lang="es-ES_tradnl" sz="1000" noProof="0" dirty="0" err="1" smtClean="0">
                          <a:solidFill>
                            <a:schemeClr val="accent1"/>
                          </a:solidFill>
                        </a:rPr>
                        <a:t>travel</a:t>
                      </a:r>
                      <a:r>
                        <a:rPr lang="es-ES_tradnl" sz="1000" noProof="0" dirty="0" smtClean="0">
                          <a:solidFill>
                            <a:schemeClr val="accent1"/>
                          </a:solidFill>
                        </a:rPr>
                        <a:t>, </a:t>
                      </a:r>
                      <a:r>
                        <a:rPr lang="es-ES_tradnl" sz="1000" noProof="0" dirty="0" err="1" smtClean="0">
                          <a:solidFill>
                            <a:schemeClr val="accent1"/>
                          </a:solidFill>
                        </a:rPr>
                        <a:t>retreats</a:t>
                      </a:r>
                      <a:r>
                        <a:rPr lang="es-ES_tradnl" sz="1000" baseline="0" noProof="0" dirty="0" smtClean="0">
                          <a:solidFill>
                            <a:schemeClr val="accent1"/>
                          </a:solidFill>
                        </a:rPr>
                        <a:t>, extensión del concepto </a:t>
                      </a:r>
                      <a:r>
                        <a:rPr lang="es-ES_tradnl" sz="1000" baseline="0" noProof="0" dirty="0" err="1" smtClean="0">
                          <a:solidFill>
                            <a:schemeClr val="accent1"/>
                          </a:solidFill>
                        </a:rPr>
                        <a:t>healthy</a:t>
                      </a:r>
                      <a:r>
                        <a:rPr lang="es-ES_tradnl" sz="1000" baseline="0" noProof="0" dirty="0" smtClean="0">
                          <a:solidFill>
                            <a:schemeClr val="accent1"/>
                          </a:solidFill>
                        </a:rPr>
                        <a:t> a restaurantes, hoteles…</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39466">
                <a:tc>
                  <a:txBody>
                    <a:bodyPr/>
                    <a:lstStyle/>
                    <a:p>
                      <a:pPr algn="l"/>
                      <a:r>
                        <a:rPr lang="es-ES_tradnl" sz="1000" b="1" noProof="0" dirty="0" smtClean="0">
                          <a:solidFill>
                            <a:schemeClr val="bg1"/>
                          </a:solidFill>
                        </a:rPr>
                        <a:t>Cultura y patrimonio</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kern="1200" noProof="0" dirty="0" smtClean="0">
                          <a:solidFill>
                            <a:schemeClr val="accent1"/>
                          </a:solidFill>
                          <a:latin typeface="+mn-lt"/>
                          <a:ea typeface="+mn-ea"/>
                          <a:cs typeface="+mn-cs"/>
                        </a:rPr>
                        <a:t>160M viajes </a:t>
                      </a:r>
                      <a:r>
                        <a:rPr lang="es-ES_tradnl" sz="700" baseline="0" noProof="0" dirty="0" smtClean="0">
                          <a:solidFill>
                            <a:schemeClr val="accent1"/>
                          </a:solidFill>
                        </a:rPr>
                        <a:t>con componente cultural (20% total) </a:t>
                      </a:r>
                      <a:endParaRPr lang="es-ES_tradnl" sz="7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defTabSz="914400" rtl="0" eaLnBrk="1" latinLnBrk="0" hangingPunct="1"/>
                      <a:r>
                        <a:rPr lang="es-ES_tradnl" sz="800" kern="1200" noProof="0" dirty="0" smtClean="0">
                          <a:solidFill>
                            <a:schemeClr val="accent1"/>
                          </a:solidFill>
                          <a:latin typeface="+mn-lt"/>
                          <a:ea typeface="+mn-ea"/>
                          <a:cs typeface="+mn-cs"/>
                        </a:rPr>
                        <a:t>~ $600</a:t>
                      </a:r>
                      <a:endParaRPr lang="es-ES_tradnl" sz="800" kern="1200" noProof="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23900" marR="0" indent="0" algn="ctr" defTabSz="914400" rtl="0" eaLnBrk="1" fontAlgn="auto" latinLnBrk="0" hangingPunct="1">
                        <a:lnSpc>
                          <a:spcPct val="100000"/>
                        </a:lnSpc>
                        <a:spcBef>
                          <a:spcPts val="0"/>
                        </a:spcBef>
                        <a:spcAft>
                          <a:spcPts val="0"/>
                        </a:spcAft>
                        <a:buClrTx/>
                        <a:buSzTx/>
                        <a:buFontTx/>
                        <a:buNone/>
                        <a:tabLst/>
                        <a:defRPr/>
                      </a:pPr>
                      <a:r>
                        <a:rPr lang="es-ES_tradnl" sz="800" kern="1200" dirty="0" smtClean="0">
                          <a:solidFill>
                            <a:schemeClr val="accent1"/>
                          </a:solidFill>
                          <a:latin typeface="+mn-lt"/>
                          <a:ea typeface="+mn-ea"/>
                          <a:cs typeface="+mn-cs"/>
                        </a:rPr>
                        <a:t>+15% CAGR anual </a:t>
                      </a: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smtClean="0">
                          <a:solidFill>
                            <a:schemeClr val="accent1"/>
                          </a:solidFill>
                        </a:rPr>
                        <a:t>Mayor</a:t>
                      </a:r>
                      <a:r>
                        <a:rPr lang="es-ES_tradnl" sz="1000" baseline="0" noProof="0" dirty="0" smtClean="0">
                          <a:solidFill>
                            <a:schemeClr val="accent1"/>
                          </a:solidFill>
                        </a:rPr>
                        <a:t> creatividad, artes, cultura omnívora, festivales</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39466">
                <a:tc>
                  <a:txBody>
                    <a:bodyPr/>
                    <a:lstStyle/>
                    <a:p>
                      <a:pPr algn="l"/>
                      <a:r>
                        <a:rPr lang="es-ES_tradnl" sz="1000" b="1" noProof="0" dirty="0" smtClean="0">
                          <a:solidFill>
                            <a:schemeClr val="bg1"/>
                          </a:solidFill>
                        </a:rPr>
                        <a:t>Lujo</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kern="1200" noProof="0" dirty="0" smtClean="0">
                          <a:solidFill>
                            <a:schemeClr val="accent1"/>
                          </a:solidFill>
                          <a:latin typeface="+mn-lt"/>
                          <a:ea typeface="+mn-ea"/>
                          <a:cs typeface="+mn-cs"/>
                        </a:rPr>
                        <a:t>46M turistas </a:t>
                      </a:r>
                      <a:r>
                        <a:rPr lang="es-ES_tradnl" sz="700" baseline="0" noProof="0" dirty="0" smtClean="0">
                          <a:solidFill>
                            <a:schemeClr val="accent1"/>
                          </a:solidFill>
                        </a:rPr>
                        <a:t>internacionales </a:t>
                      </a:r>
                      <a:endParaRPr lang="es-ES_tradnl" sz="7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a:r>
                        <a:rPr lang="es-ES_tradnl" sz="800" noProof="0" dirty="0" smtClean="0">
                          <a:solidFill>
                            <a:schemeClr val="accent1"/>
                          </a:solidFill>
                        </a:rPr>
                        <a:t>~</a:t>
                      </a:r>
                      <a:r>
                        <a:rPr lang="es-ES_tradnl" sz="800" baseline="0" noProof="0" dirty="0" smtClean="0">
                          <a:solidFill>
                            <a:schemeClr val="accent1"/>
                          </a:solidFill>
                        </a:rPr>
                        <a:t> 5,000-10,000</a:t>
                      </a:r>
                      <a:endParaRPr lang="es-ES_tradnl" sz="8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23900" marR="0" indent="0" algn="ctr" defTabSz="914400" rtl="0" eaLnBrk="1" fontAlgn="auto" latinLnBrk="0" hangingPunct="1">
                        <a:lnSpc>
                          <a:spcPct val="100000"/>
                        </a:lnSpc>
                        <a:spcBef>
                          <a:spcPts val="0"/>
                        </a:spcBef>
                        <a:spcAft>
                          <a:spcPts val="0"/>
                        </a:spcAft>
                        <a:buClrTx/>
                        <a:buSzTx/>
                        <a:buFontTx/>
                        <a:buNone/>
                        <a:tabLst/>
                        <a:defRPr/>
                      </a:pPr>
                      <a:r>
                        <a:rPr lang="es-ES_tradnl" sz="800" kern="1200" dirty="0" smtClean="0">
                          <a:solidFill>
                            <a:schemeClr val="accent1"/>
                          </a:solidFill>
                          <a:latin typeface="+mn-lt"/>
                          <a:ea typeface="+mn-ea"/>
                          <a:cs typeface="+mn-cs"/>
                        </a:rPr>
                        <a:t>+6,2% CAGR 2015-2025</a:t>
                      </a: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smtClean="0">
                          <a:solidFill>
                            <a:schemeClr val="accent1"/>
                          </a:solidFill>
                        </a:rPr>
                        <a:t>Búsqueda</a:t>
                      </a:r>
                      <a:r>
                        <a:rPr lang="es-ES_tradnl" sz="1000" baseline="0" noProof="0" dirty="0" smtClean="0">
                          <a:solidFill>
                            <a:schemeClr val="accent1"/>
                          </a:solidFill>
                        </a:rPr>
                        <a:t> de lo experiencial ante lo material</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82863">
                <a:tc>
                  <a:txBody>
                    <a:bodyPr/>
                    <a:lstStyle/>
                    <a:p>
                      <a:pPr algn="l"/>
                      <a:r>
                        <a:rPr lang="es-ES_tradnl" sz="1000" b="1" noProof="0" dirty="0" smtClean="0">
                          <a:solidFill>
                            <a:schemeClr val="bg1"/>
                          </a:solidFill>
                        </a:rPr>
                        <a:t>Naturaleza y ecoturismo</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kern="1200" noProof="0" dirty="0" smtClean="0">
                          <a:solidFill>
                            <a:schemeClr val="accent1"/>
                          </a:solidFill>
                          <a:latin typeface="+mn-lt"/>
                          <a:ea typeface="+mn-ea"/>
                          <a:cs typeface="+mn-cs"/>
                        </a:rPr>
                        <a:t>40-60% turistas </a:t>
                      </a:r>
                      <a:r>
                        <a:rPr lang="es-ES_tradnl" sz="700" baseline="0" noProof="0" dirty="0" smtClean="0">
                          <a:solidFill>
                            <a:schemeClr val="accent1"/>
                          </a:solidFill>
                        </a:rPr>
                        <a:t>totales interesados en naturaleza</a:t>
                      </a:r>
                      <a:endParaRPr lang="es-ES_tradnl" sz="7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a:r>
                        <a:rPr lang="es-ES_tradnl" sz="800" noProof="0" dirty="0" smtClean="0">
                          <a:solidFill>
                            <a:schemeClr val="accent1"/>
                          </a:solidFill>
                        </a:rPr>
                        <a:t>~</a:t>
                      </a:r>
                      <a:r>
                        <a:rPr lang="es-ES_tradnl" sz="800" baseline="0" noProof="0" dirty="0" smtClean="0">
                          <a:solidFill>
                            <a:schemeClr val="accent1"/>
                          </a:solidFill>
                        </a:rPr>
                        <a:t> $600-700</a:t>
                      </a:r>
                      <a:endParaRPr lang="es-ES_tradnl" sz="8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23900" marR="0" indent="0" algn="ctr" defTabSz="914400" rtl="0" eaLnBrk="1" fontAlgn="auto" latinLnBrk="0" hangingPunct="1">
                        <a:lnSpc>
                          <a:spcPct val="100000"/>
                        </a:lnSpc>
                        <a:spcBef>
                          <a:spcPts val="0"/>
                        </a:spcBef>
                        <a:spcAft>
                          <a:spcPts val="0"/>
                        </a:spcAft>
                        <a:buClrTx/>
                        <a:buSzTx/>
                        <a:buFontTx/>
                        <a:buNone/>
                        <a:tabLst/>
                        <a:defRPr/>
                      </a:pPr>
                      <a:r>
                        <a:rPr lang="es-ES_tradnl" sz="800" kern="1200" dirty="0" smtClean="0">
                          <a:solidFill>
                            <a:schemeClr val="accent1"/>
                          </a:solidFill>
                          <a:latin typeface="+mn-lt"/>
                          <a:ea typeface="+mn-ea"/>
                          <a:cs typeface="+mn-cs"/>
                        </a:rPr>
                        <a:t>+20% CAGR anual </a:t>
                      </a:r>
                      <a:endParaRPr lang="es-ES_tradnl" sz="800" kern="120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smtClean="0">
                          <a:solidFill>
                            <a:schemeClr val="accent1"/>
                          </a:solidFill>
                        </a:rPr>
                        <a:t>Ecoturismo, voluntariados, preocupación por el </a:t>
                      </a:r>
                      <a:r>
                        <a:rPr lang="es-ES_tradnl" sz="1000" baseline="0" noProof="0" dirty="0" smtClean="0">
                          <a:solidFill>
                            <a:schemeClr val="accent1"/>
                          </a:solidFill>
                        </a:rPr>
                        <a:t>medioambiente, aprendizaje</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39466">
                <a:tc>
                  <a:txBody>
                    <a:bodyPr/>
                    <a:lstStyle/>
                    <a:p>
                      <a:pPr algn="l"/>
                      <a:r>
                        <a:rPr lang="es-ES_tradnl" sz="1000" b="1" noProof="0" dirty="0" smtClean="0">
                          <a:solidFill>
                            <a:schemeClr val="bg1"/>
                          </a:solidFill>
                        </a:rPr>
                        <a:t>RICE</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kern="1200" noProof="0" dirty="0" smtClean="0">
                          <a:solidFill>
                            <a:schemeClr val="accent1"/>
                          </a:solidFill>
                          <a:latin typeface="+mn-lt"/>
                          <a:ea typeface="+mn-ea"/>
                          <a:cs typeface="+mn-cs"/>
                        </a:rPr>
                        <a:t>12.076 reuniones </a:t>
                      </a:r>
                      <a:r>
                        <a:rPr lang="es-ES_tradnl" sz="700" baseline="0" noProof="0" dirty="0" smtClean="0">
                          <a:solidFill>
                            <a:schemeClr val="accent1"/>
                          </a:solidFill>
                        </a:rPr>
                        <a:t>a nivel mundial en 2015</a:t>
                      </a:r>
                      <a:endParaRPr lang="es-ES_tradnl" sz="7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defTabSz="914400" rtl="0" eaLnBrk="1" latinLnBrk="0" hangingPunct="1"/>
                      <a:r>
                        <a:rPr lang="es-ES_tradnl" sz="800" kern="1200" noProof="0" dirty="0" smtClean="0">
                          <a:solidFill>
                            <a:schemeClr val="accent1"/>
                          </a:solidFill>
                          <a:latin typeface="+mn-lt"/>
                          <a:ea typeface="+mn-ea"/>
                          <a:cs typeface="+mn-cs"/>
                        </a:rPr>
                        <a:t>~ $900-1000</a:t>
                      </a:r>
                      <a:endParaRPr lang="es-ES_tradnl" sz="800" kern="1200" noProof="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23900" marR="0" indent="0" algn="ctr" defTabSz="914400" rtl="0" eaLnBrk="1" fontAlgn="auto" latinLnBrk="0" hangingPunct="1">
                        <a:lnSpc>
                          <a:spcPct val="100000"/>
                        </a:lnSpc>
                        <a:spcBef>
                          <a:spcPts val="0"/>
                        </a:spcBef>
                        <a:spcAft>
                          <a:spcPts val="0"/>
                        </a:spcAft>
                        <a:buClrTx/>
                        <a:buSzTx/>
                        <a:buFontTx/>
                        <a:buNone/>
                        <a:tabLst/>
                        <a:defRPr/>
                      </a:pPr>
                      <a:r>
                        <a:rPr lang="es-ES_tradnl" sz="800" kern="1200" dirty="0" smtClean="0">
                          <a:solidFill>
                            <a:schemeClr val="accent1"/>
                          </a:solidFill>
                          <a:latin typeface="+mn-lt"/>
                          <a:ea typeface="+mn-ea"/>
                          <a:cs typeface="+mn-cs"/>
                        </a:rPr>
                        <a:t>+10% CAGR hasta 2020</a:t>
                      </a:r>
                      <a:endParaRPr lang="es-ES_tradnl" sz="800" kern="120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smtClean="0">
                          <a:solidFill>
                            <a:schemeClr val="accent1"/>
                          </a:solidFill>
                        </a:rPr>
                        <a:t>Uso de la tecnología, eficiencia de costes,</a:t>
                      </a:r>
                      <a:r>
                        <a:rPr lang="es-ES_tradnl" sz="1000" baseline="0" noProof="0" dirty="0" smtClean="0">
                          <a:solidFill>
                            <a:schemeClr val="accent1"/>
                          </a:solidFill>
                        </a:rPr>
                        <a:t> congresos regionales</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39466">
                <a:tc>
                  <a:txBody>
                    <a:bodyPr/>
                    <a:lstStyle/>
                    <a:p>
                      <a:pPr algn="l"/>
                      <a:r>
                        <a:rPr lang="es-ES_tradnl" sz="1000" b="1" noProof="0" dirty="0" err="1" smtClean="0">
                          <a:solidFill>
                            <a:schemeClr val="bg1"/>
                          </a:solidFill>
                        </a:rPr>
                        <a:t>Etnoturismo</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900" noProof="0" dirty="0" smtClean="0">
                          <a:solidFill>
                            <a:schemeClr val="accent1"/>
                          </a:solidFill>
                        </a:rPr>
                        <a:t>N/A</a:t>
                      </a:r>
                      <a:endParaRPr lang="es-ES_tradnl" sz="9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a:r>
                        <a:rPr lang="es-ES_tradnl" sz="800" noProof="0" dirty="0" smtClean="0">
                          <a:solidFill>
                            <a:schemeClr val="accent1"/>
                          </a:solidFill>
                        </a:rPr>
                        <a:t>N/A</a:t>
                      </a:r>
                      <a:endParaRPr lang="es-ES_tradnl" sz="8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4625" indent="0" algn="ctr" defTabSz="914400" rtl="0" eaLnBrk="1" latinLnBrk="0" hangingPunct="1"/>
                      <a:r>
                        <a:rPr lang="es-ES_tradnl" sz="800" kern="1200" dirty="0" smtClean="0">
                          <a:solidFill>
                            <a:schemeClr val="accent1"/>
                          </a:solidFill>
                          <a:latin typeface="+mn-lt"/>
                          <a:ea typeface="+mn-ea"/>
                          <a:cs typeface="+mn-cs"/>
                        </a:rPr>
                        <a:t>N/A</a:t>
                      </a:r>
                      <a:endParaRPr lang="es-ES_tradnl" sz="800" kern="120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smtClean="0">
                          <a:solidFill>
                            <a:schemeClr val="accent1"/>
                          </a:solidFill>
                        </a:rPr>
                        <a:t>Colaboraciones público-privadas</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39466">
                <a:tc>
                  <a:txBody>
                    <a:bodyPr/>
                    <a:lstStyle/>
                    <a:p>
                      <a:pPr algn="l"/>
                      <a:r>
                        <a:rPr lang="es-ES_tradnl" sz="1000" b="1" noProof="0" dirty="0" smtClean="0">
                          <a:solidFill>
                            <a:schemeClr val="bg1"/>
                          </a:solidFill>
                        </a:rPr>
                        <a:t>Vida urbana</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kern="1200" noProof="0" dirty="0" smtClean="0">
                          <a:solidFill>
                            <a:schemeClr val="accent1"/>
                          </a:solidFill>
                          <a:latin typeface="+mn-lt"/>
                          <a:ea typeface="+mn-ea"/>
                          <a:cs typeface="+mn-cs"/>
                        </a:rPr>
                        <a:t>380M</a:t>
                      </a:r>
                      <a:r>
                        <a:rPr lang="es-ES_tradnl" sz="700" b="0" kern="1200" baseline="0" noProof="0" dirty="0" smtClean="0">
                          <a:solidFill>
                            <a:schemeClr val="accent1"/>
                          </a:solidFill>
                          <a:latin typeface="+mn-lt"/>
                          <a:ea typeface="+mn-ea"/>
                          <a:cs typeface="+mn-cs"/>
                        </a:rPr>
                        <a:t> </a:t>
                      </a:r>
                      <a:r>
                        <a:rPr lang="es-ES_tradnl" sz="700" noProof="0" dirty="0" smtClean="0">
                          <a:solidFill>
                            <a:schemeClr val="accent1"/>
                          </a:solidFill>
                        </a:rPr>
                        <a:t>turistas urbanos (~60% del total de turistas internacionales)</a:t>
                      </a: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defTabSz="914400" rtl="0" eaLnBrk="1" latinLnBrk="0" hangingPunct="1"/>
                      <a:r>
                        <a:rPr lang="es-ES_tradnl" sz="800" kern="1200" noProof="0" dirty="0" smtClean="0">
                          <a:solidFill>
                            <a:schemeClr val="accent1"/>
                          </a:solidFill>
                          <a:latin typeface="+mn-lt"/>
                          <a:ea typeface="+mn-ea"/>
                          <a:cs typeface="+mn-cs"/>
                        </a:rPr>
                        <a:t>~ $500-600</a:t>
                      </a:r>
                      <a:endParaRPr lang="es-ES_tradnl" sz="800" kern="1200" noProof="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723900" marR="0" indent="0" algn="ctr" defTabSz="914400" rtl="0" eaLnBrk="1" fontAlgn="auto" latinLnBrk="0" hangingPunct="1">
                        <a:lnSpc>
                          <a:spcPct val="100000"/>
                        </a:lnSpc>
                        <a:spcBef>
                          <a:spcPts val="0"/>
                        </a:spcBef>
                        <a:spcAft>
                          <a:spcPts val="0"/>
                        </a:spcAft>
                        <a:buClrTx/>
                        <a:buSzTx/>
                        <a:buFontTx/>
                        <a:buNone/>
                        <a:tabLst/>
                        <a:defRPr/>
                      </a:pPr>
                      <a:r>
                        <a:rPr lang="es-ES_tradnl" sz="800" kern="1200" dirty="0" smtClean="0">
                          <a:solidFill>
                            <a:schemeClr val="accent1"/>
                          </a:solidFill>
                          <a:latin typeface="+mn-lt"/>
                          <a:ea typeface="+mn-ea"/>
                          <a:cs typeface="+mn-cs"/>
                        </a:rPr>
                        <a:t>+9,6% CAGR 2009-14</a:t>
                      </a: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smtClean="0">
                          <a:solidFill>
                            <a:schemeClr val="accent1"/>
                          </a:solidFill>
                        </a:rPr>
                        <a:t>Turismo naranja, más viajes y más cortos, influencia de los</a:t>
                      </a:r>
                      <a:r>
                        <a:rPr lang="es-ES_tradnl" sz="1000" baseline="0" noProof="0" dirty="0" smtClean="0">
                          <a:solidFill>
                            <a:schemeClr val="accent1"/>
                          </a:solidFill>
                        </a:rPr>
                        <a:t> </a:t>
                      </a:r>
                      <a:r>
                        <a:rPr lang="es-ES_tradnl" sz="1000" baseline="0" noProof="0" dirty="0" err="1" smtClean="0">
                          <a:solidFill>
                            <a:schemeClr val="accent1"/>
                          </a:solidFill>
                        </a:rPr>
                        <a:t>BRICs</a:t>
                      </a:r>
                      <a:r>
                        <a:rPr lang="es-ES_tradnl" sz="1000" baseline="0" noProof="0" dirty="0" smtClean="0">
                          <a:solidFill>
                            <a:schemeClr val="accent1"/>
                          </a:solidFill>
                        </a:rPr>
                        <a:t> en turismo de compras</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539466">
                <a:tc>
                  <a:txBody>
                    <a:bodyPr/>
                    <a:lstStyle/>
                    <a:p>
                      <a:pPr algn="l"/>
                      <a:r>
                        <a:rPr lang="es-ES_tradnl" sz="1000" b="1" noProof="0" dirty="0" smtClean="0">
                          <a:solidFill>
                            <a:schemeClr val="bg1"/>
                          </a:solidFill>
                        </a:rPr>
                        <a:t>Gastronomía </a:t>
                      </a:r>
                      <a:endParaRPr lang="es-ES_tradnl" sz="1000" b="1" noProof="0" dirty="0">
                        <a:solidFill>
                          <a:schemeClr val="bg1"/>
                        </a:solidFill>
                      </a:endParaRPr>
                    </a:p>
                  </a:txBody>
                  <a:tcPr marL="36000" marR="36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_tradnl" sz="1200" b="1" kern="1200" noProof="0" dirty="0" smtClean="0">
                          <a:solidFill>
                            <a:schemeClr val="accent1"/>
                          </a:solidFill>
                          <a:latin typeface="+mn-lt"/>
                          <a:ea typeface="+mn-ea"/>
                          <a:cs typeface="+mn-cs"/>
                        </a:rPr>
                        <a:t>39 M turistas </a:t>
                      </a:r>
                      <a:r>
                        <a:rPr lang="es-ES_tradnl" sz="700" noProof="0" dirty="0" smtClean="0">
                          <a:solidFill>
                            <a:schemeClr val="accent1"/>
                          </a:solidFill>
                        </a:rPr>
                        <a:t>estadounidenses</a:t>
                      </a:r>
                      <a:r>
                        <a:rPr lang="es-ES_tradnl" sz="700" baseline="0" noProof="0" dirty="0" smtClean="0">
                          <a:solidFill>
                            <a:schemeClr val="accent1"/>
                          </a:solidFill>
                        </a:rPr>
                        <a:t> (2012)</a:t>
                      </a:r>
                      <a:endParaRPr lang="es-ES_tradnl" sz="700" noProof="0" dirty="0">
                        <a:solidFill>
                          <a:schemeClr val="accent1"/>
                        </a:solidFill>
                      </a:endParaRPr>
                    </a:p>
                  </a:txBody>
                  <a:tcPr marL="36000" marR="36000" marT="0" marB="0" anchor="ctr">
                    <a:lnL w="12700" cap="flat" cmpd="sng" algn="ctr">
                      <a:solidFill>
                        <a:schemeClr val="bg1"/>
                      </a:solidFill>
                      <a:prstDash val="solid"/>
                      <a:round/>
                      <a:headEnd type="none" w="med" len="med"/>
                      <a:tailEnd type="none" w="med" len="med"/>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539750" indent="0" algn="ctr"/>
                      <a:r>
                        <a:rPr lang="es-ES_tradnl" sz="800" noProof="0" dirty="0" smtClean="0">
                          <a:solidFill>
                            <a:schemeClr val="accent1"/>
                          </a:solidFill>
                        </a:rPr>
                        <a:t>~$600-800</a:t>
                      </a:r>
                      <a:endParaRPr lang="es-ES_tradnl" sz="8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4625" indent="0" algn="ctr" defTabSz="914400" rtl="0" eaLnBrk="1" latinLnBrk="0" hangingPunct="1"/>
                      <a:r>
                        <a:rPr lang="es-ES_tradnl" sz="800" kern="1200" dirty="0" smtClean="0">
                          <a:solidFill>
                            <a:schemeClr val="accent1"/>
                          </a:solidFill>
                          <a:latin typeface="+mn-lt"/>
                          <a:ea typeface="+mn-ea"/>
                          <a:cs typeface="+mn-cs"/>
                        </a:rPr>
                        <a:t>N/A</a:t>
                      </a:r>
                      <a:endParaRPr lang="es-ES_tradnl" sz="800" kern="1200" dirty="0">
                        <a:solidFill>
                          <a:schemeClr val="accent1"/>
                        </a:solidFill>
                        <a:latin typeface="+mn-lt"/>
                        <a:ea typeface="+mn-ea"/>
                        <a:cs typeface="+mn-cs"/>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00" noProof="0" dirty="0" err="1" smtClean="0">
                          <a:solidFill>
                            <a:schemeClr val="accent1"/>
                          </a:solidFill>
                        </a:rPr>
                        <a:t>Foodies</a:t>
                      </a:r>
                      <a:r>
                        <a:rPr lang="es-ES_tradnl" sz="1000" noProof="0" dirty="0" smtClean="0">
                          <a:solidFill>
                            <a:schemeClr val="accent1"/>
                          </a:solidFill>
                        </a:rPr>
                        <a:t>, personalización, </a:t>
                      </a:r>
                      <a:r>
                        <a:rPr lang="es-ES_tradnl" sz="1000" noProof="0" dirty="0" err="1" smtClean="0">
                          <a:solidFill>
                            <a:schemeClr val="accent1"/>
                          </a:solidFill>
                        </a:rPr>
                        <a:t>glocalización</a:t>
                      </a:r>
                      <a:endParaRPr lang="es-ES_tradnl" sz="1000" noProof="0" dirty="0">
                        <a:solidFill>
                          <a:schemeClr val="accent1"/>
                        </a:solidFill>
                      </a:endParaRPr>
                    </a:p>
                  </a:txBody>
                  <a:tcPr marL="36000" marR="36000" marT="0" marB="0" anchor="ctr">
                    <a:lnL w="12700" cmpd="sng">
                      <a:noFill/>
                    </a:lnL>
                    <a:lnR w="12700" cmpd="sng">
                      <a:noFill/>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7" name="Group 6"/>
          <p:cNvGrpSpPr/>
          <p:nvPr/>
        </p:nvGrpSpPr>
        <p:grpSpPr>
          <a:xfrm>
            <a:off x="728055" y="1785839"/>
            <a:ext cx="5490333" cy="287976"/>
            <a:chOff x="396569" y="1688786"/>
            <a:chExt cx="5490333" cy="287976"/>
          </a:xfrm>
        </p:grpSpPr>
        <p:sp>
          <p:nvSpPr>
            <p:cNvPr id="25" name="Freeform 467"/>
            <p:cNvSpPr>
              <a:spLocks/>
            </p:cNvSpPr>
            <p:nvPr/>
          </p:nvSpPr>
          <p:spPr bwMode="auto">
            <a:xfrm>
              <a:off x="4025370" y="1735018"/>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26" name="Freeform 467"/>
            <p:cNvSpPr>
              <a:spLocks/>
            </p:cNvSpPr>
            <p:nvPr/>
          </p:nvSpPr>
          <p:spPr bwMode="auto">
            <a:xfrm>
              <a:off x="4187846" y="1735018"/>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27" name="Freeform 467"/>
            <p:cNvSpPr>
              <a:spLocks/>
            </p:cNvSpPr>
            <p:nvPr/>
          </p:nvSpPr>
          <p:spPr bwMode="auto">
            <a:xfrm>
              <a:off x="4350322" y="1735018"/>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38" name="AutoShape 85"/>
            <p:cNvSpPr>
              <a:spLocks noChangeArrowheads="1"/>
            </p:cNvSpPr>
            <p:nvPr/>
          </p:nvSpPr>
          <p:spPr bwMode="grayWhite">
            <a:xfrm>
              <a:off x="5322346" y="1712741"/>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39" name="AutoShape 85"/>
            <p:cNvSpPr>
              <a:spLocks noChangeArrowheads="1"/>
            </p:cNvSpPr>
            <p:nvPr/>
          </p:nvSpPr>
          <p:spPr bwMode="grayWhite">
            <a:xfrm>
              <a:off x="5521320" y="1712741"/>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40" name="AutoShape 85"/>
            <p:cNvSpPr>
              <a:spLocks noChangeArrowheads="1"/>
            </p:cNvSpPr>
            <p:nvPr/>
          </p:nvSpPr>
          <p:spPr bwMode="grayWhite">
            <a:xfrm>
              <a:off x="5712069" y="1712741"/>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60" name="Freeform 59"/>
            <p:cNvSpPr>
              <a:spLocks noEditPoints="1"/>
            </p:cNvSpPr>
            <p:nvPr/>
          </p:nvSpPr>
          <p:spPr bwMode="gray">
            <a:xfrm>
              <a:off x="396569" y="1688786"/>
              <a:ext cx="210190" cy="287976"/>
            </a:xfrm>
            <a:custGeom>
              <a:avLst/>
              <a:gdLst>
                <a:gd name="T0" fmla="*/ 214 w 199"/>
                <a:gd name="T1" fmla="*/ 72 h 272"/>
                <a:gd name="T2" fmla="*/ 249 w 199"/>
                <a:gd name="T3" fmla="*/ 36 h 272"/>
                <a:gd name="T4" fmla="*/ 214 w 199"/>
                <a:gd name="T5" fmla="*/ 0 h 272"/>
                <a:gd name="T6" fmla="*/ 179 w 199"/>
                <a:gd name="T7" fmla="*/ 36 h 272"/>
                <a:gd name="T8" fmla="*/ 214 w 199"/>
                <a:gd name="T9" fmla="*/ 72 h 272"/>
                <a:gd name="T10" fmla="*/ 23 w 199"/>
                <a:gd name="T11" fmla="*/ 224 h 272"/>
                <a:gd name="T12" fmla="*/ 73 w 199"/>
                <a:gd name="T13" fmla="*/ 242 h 272"/>
                <a:gd name="T14" fmla="*/ 96 w 199"/>
                <a:gd name="T15" fmla="*/ 233 h 272"/>
                <a:gd name="T16" fmla="*/ 129 w 199"/>
                <a:gd name="T17" fmla="*/ 133 h 272"/>
                <a:gd name="T18" fmla="*/ 117 w 199"/>
                <a:gd name="T19" fmla="*/ 111 h 272"/>
                <a:gd name="T20" fmla="*/ 65 w 199"/>
                <a:gd name="T21" fmla="*/ 95 h 272"/>
                <a:gd name="T22" fmla="*/ 43 w 199"/>
                <a:gd name="T23" fmla="*/ 104 h 272"/>
                <a:gd name="T24" fmla="*/ 10 w 199"/>
                <a:gd name="T25" fmla="*/ 205 h 272"/>
                <a:gd name="T26" fmla="*/ 23 w 199"/>
                <a:gd name="T27" fmla="*/ 224 h 272"/>
                <a:gd name="T28" fmla="*/ 87 w 199"/>
                <a:gd name="T29" fmla="*/ 99 h 272"/>
                <a:gd name="T30" fmla="*/ 114 w 199"/>
                <a:gd name="T31" fmla="*/ 107 h 272"/>
                <a:gd name="T32" fmla="*/ 134 w 199"/>
                <a:gd name="T33" fmla="*/ 99 h 272"/>
                <a:gd name="T34" fmla="*/ 140 w 199"/>
                <a:gd name="T35" fmla="*/ 78 h 272"/>
                <a:gd name="T36" fmla="*/ 130 w 199"/>
                <a:gd name="T37" fmla="*/ 60 h 272"/>
                <a:gd name="T38" fmla="*/ 101 w 199"/>
                <a:gd name="T39" fmla="*/ 51 h 272"/>
                <a:gd name="T40" fmla="*/ 82 w 199"/>
                <a:gd name="T41" fmla="*/ 60 h 272"/>
                <a:gd name="T42" fmla="*/ 77 w 199"/>
                <a:gd name="T43" fmla="*/ 78 h 272"/>
                <a:gd name="T44" fmla="*/ 87 w 199"/>
                <a:gd name="T45" fmla="*/ 99 h 272"/>
                <a:gd name="T46" fmla="*/ 310 w 199"/>
                <a:gd name="T47" fmla="*/ 162 h 272"/>
                <a:gd name="T48" fmla="*/ 303 w 199"/>
                <a:gd name="T49" fmla="*/ 164 h 272"/>
                <a:gd name="T50" fmla="*/ 311 w 199"/>
                <a:gd name="T51" fmla="*/ 82 h 272"/>
                <a:gd name="T52" fmla="*/ 299 w 199"/>
                <a:gd name="T53" fmla="*/ 81 h 272"/>
                <a:gd name="T54" fmla="*/ 290 w 199"/>
                <a:gd name="T55" fmla="*/ 164 h 272"/>
                <a:gd name="T56" fmla="*/ 248 w 199"/>
                <a:gd name="T57" fmla="*/ 164 h 272"/>
                <a:gd name="T58" fmla="*/ 199 w 199"/>
                <a:gd name="T59" fmla="*/ 78 h 272"/>
                <a:gd name="T60" fmla="*/ 160 w 199"/>
                <a:gd name="T61" fmla="*/ 77 h 272"/>
                <a:gd name="T62" fmla="*/ 147 w 199"/>
                <a:gd name="T63" fmla="*/ 100 h 272"/>
                <a:gd name="T64" fmla="*/ 98 w 199"/>
                <a:gd name="T65" fmla="*/ 242 h 272"/>
                <a:gd name="T66" fmla="*/ 84 w 199"/>
                <a:gd name="T67" fmla="*/ 289 h 272"/>
                <a:gd name="T68" fmla="*/ 5 w 199"/>
                <a:gd name="T69" fmla="*/ 398 h 272"/>
                <a:gd name="T70" fmla="*/ 17 w 199"/>
                <a:gd name="T71" fmla="*/ 427 h 272"/>
                <a:gd name="T72" fmla="*/ 46 w 199"/>
                <a:gd name="T73" fmla="*/ 423 h 272"/>
                <a:gd name="T74" fmla="*/ 129 w 199"/>
                <a:gd name="T75" fmla="*/ 310 h 272"/>
                <a:gd name="T76" fmla="*/ 138 w 199"/>
                <a:gd name="T77" fmla="*/ 275 h 272"/>
                <a:gd name="T78" fmla="*/ 165 w 199"/>
                <a:gd name="T79" fmla="*/ 321 h 272"/>
                <a:gd name="T80" fmla="*/ 165 w 199"/>
                <a:gd name="T81" fmla="*/ 420 h 272"/>
                <a:gd name="T82" fmla="*/ 189 w 199"/>
                <a:gd name="T83" fmla="*/ 438 h 272"/>
                <a:gd name="T84" fmla="*/ 212 w 199"/>
                <a:gd name="T85" fmla="*/ 420 h 272"/>
                <a:gd name="T86" fmla="*/ 212 w 199"/>
                <a:gd name="T87" fmla="*/ 316 h 272"/>
                <a:gd name="T88" fmla="*/ 176 w 199"/>
                <a:gd name="T89" fmla="*/ 246 h 272"/>
                <a:gd name="T90" fmla="*/ 202 w 199"/>
                <a:gd name="T91" fmla="*/ 162 h 272"/>
                <a:gd name="T92" fmla="*/ 225 w 199"/>
                <a:gd name="T93" fmla="*/ 197 h 272"/>
                <a:gd name="T94" fmla="*/ 287 w 199"/>
                <a:gd name="T95" fmla="*/ 198 h 272"/>
                <a:gd name="T96" fmla="*/ 262 w 199"/>
                <a:gd name="T97" fmla="*/ 444 h 272"/>
                <a:gd name="T98" fmla="*/ 273 w 199"/>
                <a:gd name="T99" fmla="*/ 445 h 272"/>
                <a:gd name="T100" fmla="*/ 299 w 199"/>
                <a:gd name="T101" fmla="*/ 197 h 272"/>
                <a:gd name="T102" fmla="*/ 310 w 199"/>
                <a:gd name="T103" fmla="*/ 197 h 272"/>
                <a:gd name="T104" fmla="*/ 324 w 199"/>
                <a:gd name="T105" fmla="*/ 180 h 272"/>
                <a:gd name="T106" fmla="*/ 310 w 199"/>
                <a:gd name="T107" fmla="*/ 162 h 27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9" h="272">
                  <a:moveTo>
                    <a:pt x="132" y="44"/>
                  </a:moveTo>
                  <a:cubicBezTo>
                    <a:pt x="144" y="44"/>
                    <a:pt x="153" y="34"/>
                    <a:pt x="153" y="22"/>
                  </a:cubicBezTo>
                  <a:cubicBezTo>
                    <a:pt x="153" y="10"/>
                    <a:pt x="144" y="0"/>
                    <a:pt x="132" y="0"/>
                  </a:cubicBezTo>
                  <a:cubicBezTo>
                    <a:pt x="120" y="0"/>
                    <a:pt x="110" y="10"/>
                    <a:pt x="110" y="22"/>
                  </a:cubicBezTo>
                  <a:cubicBezTo>
                    <a:pt x="110" y="34"/>
                    <a:pt x="120" y="44"/>
                    <a:pt x="132" y="44"/>
                  </a:cubicBezTo>
                  <a:close/>
                  <a:moveTo>
                    <a:pt x="14" y="137"/>
                  </a:moveTo>
                  <a:cubicBezTo>
                    <a:pt x="45" y="148"/>
                    <a:pt x="45" y="148"/>
                    <a:pt x="45" y="148"/>
                  </a:cubicBezTo>
                  <a:cubicBezTo>
                    <a:pt x="51" y="150"/>
                    <a:pt x="57" y="147"/>
                    <a:pt x="59" y="142"/>
                  </a:cubicBezTo>
                  <a:cubicBezTo>
                    <a:pt x="79" y="81"/>
                    <a:pt x="79" y="81"/>
                    <a:pt x="79" y="81"/>
                  </a:cubicBezTo>
                  <a:cubicBezTo>
                    <a:pt x="81" y="76"/>
                    <a:pt x="78" y="70"/>
                    <a:pt x="72" y="68"/>
                  </a:cubicBezTo>
                  <a:cubicBezTo>
                    <a:pt x="40" y="58"/>
                    <a:pt x="40" y="58"/>
                    <a:pt x="40" y="58"/>
                  </a:cubicBezTo>
                  <a:cubicBezTo>
                    <a:pt x="35" y="56"/>
                    <a:pt x="29" y="58"/>
                    <a:pt x="27" y="63"/>
                  </a:cubicBezTo>
                  <a:cubicBezTo>
                    <a:pt x="6" y="125"/>
                    <a:pt x="6" y="125"/>
                    <a:pt x="6" y="125"/>
                  </a:cubicBezTo>
                  <a:cubicBezTo>
                    <a:pt x="5" y="130"/>
                    <a:pt x="8" y="135"/>
                    <a:pt x="14" y="137"/>
                  </a:cubicBezTo>
                  <a:close/>
                  <a:moveTo>
                    <a:pt x="53" y="60"/>
                  </a:moveTo>
                  <a:cubicBezTo>
                    <a:pt x="70" y="66"/>
                    <a:pt x="70" y="66"/>
                    <a:pt x="70" y="66"/>
                  </a:cubicBezTo>
                  <a:cubicBezTo>
                    <a:pt x="75" y="67"/>
                    <a:pt x="81" y="65"/>
                    <a:pt x="82" y="60"/>
                  </a:cubicBezTo>
                  <a:cubicBezTo>
                    <a:pt x="86" y="48"/>
                    <a:pt x="86" y="48"/>
                    <a:pt x="86" y="48"/>
                  </a:cubicBezTo>
                  <a:cubicBezTo>
                    <a:pt x="87" y="44"/>
                    <a:pt x="85" y="38"/>
                    <a:pt x="80" y="37"/>
                  </a:cubicBezTo>
                  <a:cubicBezTo>
                    <a:pt x="62" y="31"/>
                    <a:pt x="62" y="31"/>
                    <a:pt x="62" y="31"/>
                  </a:cubicBezTo>
                  <a:cubicBezTo>
                    <a:pt x="57" y="29"/>
                    <a:pt x="52" y="32"/>
                    <a:pt x="50" y="37"/>
                  </a:cubicBezTo>
                  <a:cubicBezTo>
                    <a:pt x="47" y="48"/>
                    <a:pt x="47" y="48"/>
                    <a:pt x="47" y="48"/>
                  </a:cubicBezTo>
                  <a:cubicBezTo>
                    <a:pt x="45" y="53"/>
                    <a:pt x="48" y="58"/>
                    <a:pt x="53" y="60"/>
                  </a:cubicBezTo>
                  <a:close/>
                  <a:moveTo>
                    <a:pt x="190" y="99"/>
                  </a:moveTo>
                  <a:cubicBezTo>
                    <a:pt x="186" y="100"/>
                    <a:pt x="186" y="100"/>
                    <a:pt x="186" y="100"/>
                  </a:cubicBezTo>
                  <a:cubicBezTo>
                    <a:pt x="191" y="50"/>
                    <a:pt x="191" y="50"/>
                    <a:pt x="191" y="50"/>
                  </a:cubicBezTo>
                  <a:cubicBezTo>
                    <a:pt x="183" y="49"/>
                    <a:pt x="183" y="49"/>
                    <a:pt x="183" y="49"/>
                  </a:cubicBezTo>
                  <a:cubicBezTo>
                    <a:pt x="178" y="100"/>
                    <a:pt x="178" y="100"/>
                    <a:pt x="178" y="100"/>
                  </a:cubicBezTo>
                  <a:cubicBezTo>
                    <a:pt x="152" y="100"/>
                    <a:pt x="152" y="100"/>
                    <a:pt x="152" y="100"/>
                  </a:cubicBezTo>
                  <a:cubicBezTo>
                    <a:pt x="122" y="48"/>
                    <a:pt x="122" y="48"/>
                    <a:pt x="122" y="48"/>
                  </a:cubicBezTo>
                  <a:cubicBezTo>
                    <a:pt x="122" y="48"/>
                    <a:pt x="111" y="39"/>
                    <a:pt x="98" y="47"/>
                  </a:cubicBezTo>
                  <a:cubicBezTo>
                    <a:pt x="98" y="47"/>
                    <a:pt x="94" y="51"/>
                    <a:pt x="90" y="61"/>
                  </a:cubicBezTo>
                  <a:cubicBezTo>
                    <a:pt x="87" y="71"/>
                    <a:pt x="60" y="148"/>
                    <a:pt x="60" y="148"/>
                  </a:cubicBezTo>
                  <a:cubicBezTo>
                    <a:pt x="52" y="177"/>
                    <a:pt x="52" y="177"/>
                    <a:pt x="52" y="177"/>
                  </a:cubicBezTo>
                  <a:cubicBezTo>
                    <a:pt x="3" y="243"/>
                    <a:pt x="3" y="243"/>
                    <a:pt x="3" y="243"/>
                  </a:cubicBezTo>
                  <a:cubicBezTo>
                    <a:pt x="3" y="243"/>
                    <a:pt x="0" y="254"/>
                    <a:pt x="10" y="261"/>
                  </a:cubicBezTo>
                  <a:cubicBezTo>
                    <a:pt x="20" y="267"/>
                    <a:pt x="28" y="259"/>
                    <a:pt x="28" y="259"/>
                  </a:cubicBezTo>
                  <a:cubicBezTo>
                    <a:pt x="79" y="189"/>
                    <a:pt x="79" y="189"/>
                    <a:pt x="79" y="189"/>
                  </a:cubicBezTo>
                  <a:cubicBezTo>
                    <a:pt x="85" y="168"/>
                    <a:pt x="85" y="168"/>
                    <a:pt x="85" y="168"/>
                  </a:cubicBezTo>
                  <a:cubicBezTo>
                    <a:pt x="101" y="196"/>
                    <a:pt x="101" y="196"/>
                    <a:pt x="101" y="196"/>
                  </a:cubicBezTo>
                  <a:cubicBezTo>
                    <a:pt x="101" y="256"/>
                    <a:pt x="101" y="256"/>
                    <a:pt x="101" y="256"/>
                  </a:cubicBezTo>
                  <a:cubicBezTo>
                    <a:pt x="101" y="256"/>
                    <a:pt x="104" y="267"/>
                    <a:pt x="116" y="267"/>
                  </a:cubicBezTo>
                  <a:cubicBezTo>
                    <a:pt x="128" y="267"/>
                    <a:pt x="130" y="256"/>
                    <a:pt x="130" y="256"/>
                  </a:cubicBezTo>
                  <a:cubicBezTo>
                    <a:pt x="130" y="193"/>
                    <a:pt x="130" y="193"/>
                    <a:pt x="130" y="193"/>
                  </a:cubicBezTo>
                  <a:cubicBezTo>
                    <a:pt x="108" y="150"/>
                    <a:pt x="108" y="150"/>
                    <a:pt x="108" y="150"/>
                  </a:cubicBezTo>
                  <a:cubicBezTo>
                    <a:pt x="124" y="99"/>
                    <a:pt x="124" y="99"/>
                    <a:pt x="124" y="99"/>
                  </a:cubicBezTo>
                  <a:cubicBezTo>
                    <a:pt x="138" y="120"/>
                    <a:pt x="138" y="120"/>
                    <a:pt x="138" y="120"/>
                  </a:cubicBezTo>
                  <a:cubicBezTo>
                    <a:pt x="176" y="121"/>
                    <a:pt x="176" y="121"/>
                    <a:pt x="176" y="121"/>
                  </a:cubicBezTo>
                  <a:cubicBezTo>
                    <a:pt x="161" y="271"/>
                    <a:pt x="161" y="271"/>
                    <a:pt x="161" y="271"/>
                  </a:cubicBezTo>
                  <a:cubicBezTo>
                    <a:pt x="168" y="272"/>
                    <a:pt x="168" y="272"/>
                    <a:pt x="168" y="272"/>
                  </a:cubicBezTo>
                  <a:cubicBezTo>
                    <a:pt x="183" y="120"/>
                    <a:pt x="183" y="120"/>
                    <a:pt x="183" y="120"/>
                  </a:cubicBezTo>
                  <a:cubicBezTo>
                    <a:pt x="190" y="120"/>
                    <a:pt x="190" y="120"/>
                    <a:pt x="190" y="120"/>
                  </a:cubicBezTo>
                  <a:cubicBezTo>
                    <a:pt x="190" y="120"/>
                    <a:pt x="199" y="121"/>
                    <a:pt x="199" y="110"/>
                  </a:cubicBezTo>
                  <a:cubicBezTo>
                    <a:pt x="199" y="100"/>
                    <a:pt x="190" y="99"/>
                    <a:pt x="190" y="99"/>
                  </a:cubicBezTo>
                  <a:close/>
                </a:path>
              </a:pathLst>
            </a:custGeom>
            <a:solidFill>
              <a:srgbClr val="002060"/>
            </a:solidFill>
            <a:ln>
              <a:noFill/>
            </a:ln>
          </p:spPr>
          <p:txBody>
            <a:bodyPr/>
            <a:lstStyle/>
            <a:p>
              <a:endParaRPr lang="es-ES_tradnl" dirty="0"/>
            </a:p>
          </p:txBody>
        </p:sp>
      </p:grpSp>
      <p:grpSp>
        <p:nvGrpSpPr>
          <p:cNvPr id="8" name="Group 7"/>
          <p:cNvGrpSpPr/>
          <p:nvPr/>
        </p:nvGrpSpPr>
        <p:grpSpPr>
          <a:xfrm>
            <a:off x="716324" y="2354938"/>
            <a:ext cx="5394488" cy="281394"/>
            <a:chOff x="384838" y="2290301"/>
            <a:chExt cx="5394488" cy="281394"/>
          </a:xfrm>
        </p:grpSpPr>
        <p:sp>
          <p:nvSpPr>
            <p:cNvPr id="33" name="Freeform 467"/>
            <p:cNvSpPr>
              <a:spLocks/>
            </p:cNvSpPr>
            <p:nvPr/>
          </p:nvSpPr>
          <p:spPr bwMode="auto">
            <a:xfrm>
              <a:off x="4120618" y="2333242"/>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34" name="Freeform 467"/>
            <p:cNvSpPr>
              <a:spLocks/>
            </p:cNvSpPr>
            <p:nvPr/>
          </p:nvSpPr>
          <p:spPr bwMode="auto">
            <a:xfrm>
              <a:off x="4283096" y="2333242"/>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44" name="AutoShape 85"/>
            <p:cNvSpPr>
              <a:spLocks noChangeArrowheads="1"/>
            </p:cNvSpPr>
            <p:nvPr/>
          </p:nvSpPr>
          <p:spPr bwMode="grayWhite">
            <a:xfrm>
              <a:off x="5413744" y="2310965"/>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45" name="AutoShape 85"/>
            <p:cNvSpPr>
              <a:spLocks noChangeArrowheads="1"/>
            </p:cNvSpPr>
            <p:nvPr/>
          </p:nvSpPr>
          <p:spPr bwMode="grayWhite">
            <a:xfrm>
              <a:off x="5604493" y="2310965"/>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61" name="Freeform 371"/>
            <p:cNvSpPr>
              <a:spLocks noEditPoints="1"/>
            </p:cNvSpPr>
            <p:nvPr/>
          </p:nvSpPr>
          <p:spPr bwMode="auto">
            <a:xfrm>
              <a:off x="384838" y="2290301"/>
              <a:ext cx="233657" cy="281394"/>
            </a:xfrm>
            <a:custGeom>
              <a:avLst/>
              <a:gdLst>
                <a:gd name="T0" fmla="*/ 39 w 93"/>
                <a:gd name="T1" fmla="*/ 22 h 112"/>
                <a:gd name="T2" fmla="*/ 41 w 93"/>
                <a:gd name="T3" fmla="*/ 6 h 112"/>
                <a:gd name="T4" fmla="*/ 54 w 93"/>
                <a:gd name="T5" fmla="*/ 5 h 112"/>
                <a:gd name="T6" fmla="*/ 47 w 93"/>
                <a:gd name="T7" fmla="*/ 17 h 112"/>
                <a:gd name="T8" fmla="*/ 48 w 93"/>
                <a:gd name="T9" fmla="*/ 31 h 112"/>
                <a:gd name="T10" fmla="*/ 42 w 93"/>
                <a:gd name="T11" fmla="*/ 30 h 112"/>
                <a:gd name="T12" fmla="*/ 45 w 93"/>
                <a:gd name="T13" fmla="*/ 78 h 112"/>
                <a:gd name="T14" fmla="*/ 41 w 93"/>
                <a:gd name="T15" fmla="*/ 68 h 112"/>
                <a:gd name="T16" fmla="*/ 34 w 93"/>
                <a:gd name="T17" fmla="*/ 70 h 112"/>
                <a:gd name="T18" fmla="*/ 34 w 93"/>
                <a:gd name="T19" fmla="*/ 74 h 112"/>
                <a:gd name="T20" fmla="*/ 45 w 93"/>
                <a:gd name="T21" fmla="*/ 78 h 112"/>
                <a:gd name="T22" fmla="*/ 48 w 93"/>
                <a:gd name="T23" fmla="*/ 78 h 112"/>
                <a:gd name="T24" fmla="*/ 53 w 93"/>
                <a:gd name="T25" fmla="*/ 68 h 112"/>
                <a:gd name="T26" fmla="*/ 59 w 93"/>
                <a:gd name="T27" fmla="*/ 70 h 112"/>
                <a:gd name="T28" fmla="*/ 59 w 93"/>
                <a:gd name="T29" fmla="*/ 74 h 112"/>
                <a:gd name="T30" fmla="*/ 48 w 93"/>
                <a:gd name="T31" fmla="*/ 78 h 112"/>
                <a:gd name="T32" fmla="*/ 47 w 93"/>
                <a:gd name="T33" fmla="*/ 109 h 112"/>
                <a:gd name="T34" fmla="*/ 30 w 93"/>
                <a:gd name="T35" fmla="*/ 112 h 112"/>
                <a:gd name="T36" fmla="*/ 19 w 93"/>
                <a:gd name="T37" fmla="*/ 104 h 112"/>
                <a:gd name="T38" fmla="*/ 6 w 93"/>
                <a:gd name="T39" fmla="*/ 84 h 112"/>
                <a:gd name="T40" fmla="*/ 0 w 93"/>
                <a:gd name="T41" fmla="*/ 64 h 112"/>
                <a:gd name="T42" fmla="*/ 2 w 93"/>
                <a:gd name="T43" fmla="*/ 53 h 112"/>
                <a:gd name="T44" fmla="*/ 8 w 93"/>
                <a:gd name="T45" fmla="*/ 42 h 112"/>
                <a:gd name="T46" fmla="*/ 25 w 93"/>
                <a:gd name="T47" fmla="*/ 34 h 112"/>
                <a:gd name="T48" fmla="*/ 47 w 93"/>
                <a:gd name="T49" fmla="*/ 36 h 112"/>
                <a:gd name="T50" fmla="*/ 67 w 93"/>
                <a:gd name="T51" fmla="*/ 34 h 112"/>
                <a:gd name="T52" fmla="*/ 84 w 93"/>
                <a:gd name="T53" fmla="*/ 42 h 112"/>
                <a:gd name="T54" fmla="*/ 93 w 93"/>
                <a:gd name="T55" fmla="*/ 57 h 112"/>
                <a:gd name="T56" fmla="*/ 90 w 93"/>
                <a:gd name="T57" fmla="*/ 73 h 112"/>
                <a:gd name="T58" fmla="*/ 81 w 93"/>
                <a:gd name="T59" fmla="*/ 93 h 112"/>
                <a:gd name="T60" fmla="*/ 73 w 93"/>
                <a:gd name="T61" fmla="*/ 104 h 112"/>
                <a:gd name="T62" fmla="*/ 62 w 93"/>
                <a:gd name="T63" fmla="*/ 112 h 112"/>
                <a:gd name="T64" fmla="*/ 47 w 93"/>
                <a:gd name="T65" fmla="*/ 109 h 112"/>
                <a:gd name="T66" fmla="*/ 31 w 93"/>
                <a:gd name="T67" fmla="*/ 98 h 112"/>
                <a:gd name="T68" fmla="*/ 22 w 93"/>
                <a:gd name="T69" fmla="*/ 87 h 112"/>
                <a:gd name="T70" fmla="*/ 17 w 93"/>
                <a:gd name="T71" fmla="*/ 79 h 112"/>
                <a:gd name="T72" fmla="*/ 14 w 93"/>
                <a:gd name="T73" fmla="*/ 64 h 112"/>
                <a:gd name="T74" fmla="*/ 19 w 93"/>
                <a:gd name="T75" fmla="*/ 51 h 112"/>
                <a:gd name="T76" fmla="*/ 30 w 93"/>
                <a:gd name="T77" fmla="*/ 47 h 112"/>
                <a:gd name="T78" fmla="*/ 47 w 93"/>
                <a:gd name="T79" fmla="*/ 48 h 112"/>
                <a:gd name="T80" fmla="*/ 56 w 93"/>
                <a:gd name="T81" fmla="*/ 47 h 112"/>
                <a:gd name="T82" fmla="*/ 70 w 93"/>
                <a:gd name="T83" fmla="*/ 48 h 112"/>
                <a:gd name="T84" fmla="*/ 78 w 93"/>
                <a:gd name="T85" fmla="*/ 57 h 112"/>
                <a:gd name="T86" fmla="*/ 78 w 93"/>
                <a:gd name="T87" fmla="*/ 71 h 112"/>
                <a:gd name="T88" fmla="*/ 70 w 93"/>
                <a:gd name="T89" fmla="*/ 87 h 112"/>
                <a:gd name="T90" fmla="*/ 64 w 93"/>
                <a:gd name="T91" fmla="*/ 96 h 112"/>
                <a:gd name="T92" fmla="*/ 59 w 93"/>
                <a:gd name="T93" fmla="*/ 101 h 112"/>
                <a:gd name="T94" fmla="*/ 47 w 93"/>
                <a:gd name="T95" fmla="*/ 96 h 112"/>
                <a:gd name="T96" fmla="*/ 37 w 93"/>
                <a:gd name="T97" fmla="*/ 99 h 112"/>
                <a:gd name="T98" fmla="*/ 50 w 93"/>
                <a:gd name="T99" fmla="*/ 16 h 112"/>
                <a:gd name="T100" fmla="*/ 53 w 93"/>
                <a:gd name="T101" fmla="*/ 14 h 112"/>
                <a:gd name="T102" fmla="*/ 76 w 93"/>
                <a:gd name="T103" fmla="*/ 11 h 112"/>
                <a:gd name="T104" fmla="*/ 58 w 93"/>
                <a:gd name="T105" fmla="*/ 19 h 112"/>
                <a:gd name="T106" fmla="*/ 58 w 93"/>
                <a:gd name="T107" fmla="*/ 26 h 112"/>
                <a:gd name="T108" fmla="*/ 70 w 93"/>
                <a:gd name="T109" fmla="*/ 26 h 112"/>
                <a:gd name="T110" fmla="*/ 92 w 93"/>
                <a:gd name="T111" fmla="*/ 11 h 112"/>
                <a:gd name="T112" fmla="*/ 72 w 93"/>
                <a:gd name="T113" fmla="*/ 2 h 112"/>
                <a:gd name="T114" fmla="*/ 62 w 93"/>
                <a:gd name="T115" fmla="*/ 3 h 112"/>
                <a:gd name="T116" fmla="*/ 50 w 93"/>
                <a:gd name="T117" fmla="*/ 1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3" h="112">
                  <a:moveTo>
                    <a:pt x="42" y="30"/>
                  </a:moveTo>
                  <a:lnTo>
                    <a:pt x="42" y="30"/>
                  </a:lnTo>
                  <a:lnTo>
                    <a:pt x="39" y="22"/>
                  </a:lnTo>
                  <a:lnTo>
                    <a:pt x="39" y="14"/>
                  </a:lnTo>
                  <a:lnTo>
                    <a:pt x="39" y="11"/>
                  </a:lnTo>
                  <a:lnTo>
                    <a:pt x="41" y="6"/>
                  </a:lnTo>
                  <a:lnTo>
                    <a:pt x="42" y="3"/>
                  </a:lnTo>
                  <a:lnTo>
                    <a:pt x="47" y="0"/>
                  </a:lnTo>
                  <a:lnTo>
                    <a:pt x="54" y="5"/>
                  </a:lnTo>
                  <a:lnTo>
                    <a:pt x="54" y="5"/>
                  </a:lnTo>
                  <a:lnTo>
                    <a:pt x="48" y="11"/>
                  </a:lnTo>
                  <a:lnTo>
                    <a:pt x="47" y="17"/>
                  </a:lnTo>
                  <a:lnTo>
                    <a:pt x="47" y="23"/>
                  </a:lnTo>
                  <a:lnTo>
                    <a:pt x="48" y="31"/>
                  </a:lnTo>
                  <a:lnTo>
                    <a:pt x="48" y="31"/>
                  </a:lnTo>
                  <a:lnTo>
                    <a:pt x="45" y="31"/>
                  </a:lnTo>
                  <a:lnTo>
                    <a:pt x="45" y="31"/>
                  </a:lnTo>
                  <a:lnTo>
                    <a:pt x="42" y="30"/>
                  </a:lnTo>
                  <a:lnTo>
                    <a:pt x="42" y="30"/>
                  </a:lnTo>
                  <a:close/>
                  <a:moveTo>
                    <a:pt x="45" y="78"/>
                  </a:moveTo>
                  <a:lnTo>
                    <a:pt x="45" y="78"/>
                  </a:lnTo>
                  <a:lnTo>
                    <a:pt x="44" y="73"/>
                  </a:lnTo>
                  <a:lnTo>
                    <a:pt x="42" y="70"/>
                  </a:lnTo>
                  <a:lnTo>
                    <a:pt x="41" y="68"/>
                  </a:lnTo>
                  <a:lnTo>
                    <a:pt x="41" y="68"/>
                  </a:lnTo>
                  <a:lnTo>
                    <a:pt x="37" y="68"/>
                  </a:lnTo>
                  <a:lnTo>
                    <a:pt x="34" y="70"/>
                  </a:lnTo>
                  <a:lnTo>
                    <a:pt x="34" y="71"/>
                  </a:lnTo>
                  <a:lnTo>
                    <a:pt x="34" y="74"/>
                  </a:lnTo>
                  <a:lnTo>
                    <a:pt x="34" y="74"/>
                  </a:lnTo>
                  <a:lnTo>
                    <a:pt x="36" y="76"/>
                  </a:lnTo>
                  <a:lnTo>
                    <a:pt x="41" y="78"/>
                  </a:lnTo>
                  <a:lnTo>
                    <a:pt x="45" y="78"/>
                  </a:lnTo>
                  <a:lnTo>
                    <a:pt x="45" y="78"/>
                  </a:lnTo>
                  <a:close/>
                  <a:moveTo>
                    <a:pt x="48" y="78"/>
                  </a:moveTo>
                  <a:lnTo>
                    <a:pt x="48" y="78"/>
                  </a:lnTo>
                  <a:lnTo>
                    <a:pt x="50" y="73"/>
                  </a:lnTo>
                  <a:lnTo>
                    <a:pt x="51" y="70"/>
                  </a:lnTo>
                  <a:lnTo>
                    <a:pt x="53" y="68"/>
                  </a:lnTo>
                  <a:lnTo>
                    <a:pt x="53" y="68"/>
                  </a:lnTo>
                  <a:lnTo>
                    <a:pt x="56" y="68"/>
                  </a:lnTo>
                  <a:lnTo>
                    <a:pt x="59" y="70"/>
                  </a:lnTo>
                  <a:lnTo>
                    <a:pt x="59" y="71"/>
                  </a:lnTo>
                  <a:lnTo>
                    <a:pt x="59" y="74"/>
                  </a:lnTo>
                  <a:lnTo>
                    <a:pt x="59" y="74"/>
                  </a:lnTo>
                  <a:lnTo>
                    <a:pt x="58" y="76"/>
                  </a:lnTo>
                  <a:lnTo>
                    <a:pt x="53" y="78"/>
                  </a:lnTo>
                  <a:lnTo>
                    <a:pt x="48" y="78"/>
                  </a:lnTo>
                  <a:lnTo>
                    <a:pt x="48" y="78"/>
                  </a:lnTo>
                  <a:close/>
                  <a:moveTo>
                    <a:pt x="47" y="109"/>
                  </a:moveTo>
                  <a:lnTo>
                    <a:pt x="47" y="109"/>
                  </a:lnTo>
                  <a:lnTo>
                    <a:pt x="37" y="112"/>
                  </a:lnTo>
                  <a:lnTo>
                    <a:pt x="30" y="112"/>
                  </a:lnTo>
                  <a:lnTo>
                    <a:pt x="30" y="112"/>
                  </a:lnTo>
                  <a:lnTo>
                    <a:pt x="24" y="109"/>
                  </a:lnTo>
                  <a:lnTo>
                    <a:pt x="19" y="104"/>
                  </a:lnTo>
                  <a:lnTo>
                    <a:pt x="19" y="104"/>
                  </a:lnTo>
                  <a:lnTo>
                    <a:pt x="11" y="93"/>
                  </a:lnTo>
                  <a:lnTo>
                    <a:pt x="11" y="93"/>
                  </a:lnTo>
                  <a:lnTo>
                    <a:pt x="6" y="84"/>
                  </a:lnTo>
                  <a:lnTo>
                    <a:pt x="6" y="84"/>
                  </a:lnTo>
                  <a:lnTo>
                    <a:pt x="2" y="73"/>
                  </a:lnTo>
                  <a:lnTo>
                    <a:pt x="0" y="64"/>
                  </a:lnTo>
                  <a:lnTo>
                    <a:pt x="0" y="64"/>
                  </a:lnTo>
                  <a:lnTo>
                    <a:pt x="0" y="57"/>
                  </a:lnTo>
                  <a:lnTo>
                    <a:pt x="2" y="53"/>
                  </a:lnTo>
                  <a:lnTo>
                    <a:pt x="5" y="47"/>
                  </a:lnTo>
                  <a:lnTo>
                    <a:pt x="8" y="42"/>
                  </a:lnTo>
                  <a:lnTo>
                    <a:pt x="8" y="42"/>
                  </a:lnTo>
                  <a:lnTo>
                    <a:pt x="16" y="37"/>
                  </a:lnTo>
                  <a:lnTo>
                    <a:pt x="25" y="34"/>
                  </a:lnTo>
                  <a:lnTo>
                    <a:pt x="25" y="34"/>
                  </a:lnTo>
                  <a:lnTo>
                    <a:pt x="36" y="34"/>
                  </a:lnTo>
                  <a:lnTo>
                    <a:pt x="47" y="36"/>
                  </a:lnTo>
                  <a:lnTo>
                    <a:pt x="47" y="36"/>
                  </a:lnTo>
                  <a:lnTo>
                    <a:pt x="58" y="34"/>
                  </a:lnTo>
                  <a:lnTo>
                    <a:pt x="67" y="34"/>
                  </a:lnTo>
                  <a:lnTo>
                    <a:pt x="67" y="34"/>
                  </a:lnTo>
                  <a:lnTo>
                    <a:pt x="78" y="37"/>
                  </a:lnTo>
                  <a:lnTo>
                    <a:pt x="84" y="42"/>
                  </a:lnTo>
                  <a:lnTo>
                    <a:pt x="84" y="42"/>
                  </a:lnTo>
                  <a:lnTo>
                    <a:pt x="89" y="47"/>
                  </a:lnTo>
                  <a:lnTo>
                    <a:pt x="92" y="53"/>
                  </a:lnTo>
                  <a:lnTo>
                    <a:pt x="93" y="57"/>
                  </a:lnTo>
                  <a:lnTo>
                    <a:pt x="93" y="64"/>
                  </a:lnTo>
                  <a:lnTo>
                    <a:pt x="93" y="64"/>
                  </a:lnTo>
                  <a:lnTo>
                    <a:pt x="90" y="73"/>
                  </a:lnTo>
                  <a:lnTo>
                    <a:pt x="87" y="84"/>
                  </a:lnTo>
                  <a:lnTo>
                    <a:pt x="87" y="84"/>
                  </a:lnTo>
                  <a:lnTo>
                    <a:pt x="81" y="93"/>
                  </a:lnTo>
                  <a:lnTo>
                    <a:pt x="81" y="93"/>
                  </a:lnTo>
                  <a:lnTo>
                    <a:pt x="73" y="104"/>
                  </a:lnTo>
                  <a:lnTo>
                    <a:pt x="73" y="104"/>
                  </a:lnTo>
                  <a:lnTo>
                    <a:pt x="68" y="109"/>
                  </a:lnTo>
                  <a:lnTo>
                    <a:pt x="62" y="112"/>
                  </a:lnTo>
                  <a:lnTo>
                    <a:pt x="62" y="112"/>
                  </a:lnTo>
                  <a:lnTo>
                    <a:pt x="56" y="112"/>
                  </a:lnTo>
                  <a:lnTo>
                    <a:pt x="47" y="109"/>
                  </a:lnTo>
                  <a:lnTo>
                    <a:pt x="47" y="109"/>
                  </a:lnTo>
                  <a:close/>
                  <a:moveTo>
                    <a:pt x="34" y="101"/>
                  </a:moveTo>
                  <a:lnTo>
                    <a:pt x="34" y="101"/>
                  </a:lnTo>
                  <a:lnTo>
                    <a:pt x="31" y="98"/>
                  </a:lnTo>
                  <a:lnTo>
                    <a:pt x="28" y="96"/>
                  </a:lnTo>
                  <a:lnTo>
                    <a:pt x="28" y="96"/>
                  </a:lnTo>
                  <a:lnTo>
                    <a:pt x="22" y="87"/>
                  </a:lnTo>
                  <a:lnTo>
                    <a:pt x="22" y="87"/>
                  </a:lnTo>
                  <a:lnTo>
                    <a:pt x="17" y="79"/>
                  </a:lnTo>
                  <a:lnTo>
                    <a:pt x="17" y="79"/>
                  </a:lnTo>
                  <a:lnTo>
                    <a:pt x="16" y="71"/>
                  </a:lnTo>
                  <a:lnTo>
                    <a:pt x="14" y="64"/>
                  </a:lnTo>
                  <a:lnTo>
                    <a:pt x="14" y="64"/>
                  </a:lnTo>
                  <a:lnTo>
                    <a:pt x="14" y="57"/>
                  </a:lnTo>
                  <a:lnTo>
                    <a:pt x="19" y="51"/>
                  </a:lnTo>
                  <a:lnTo>
                    <a:pt x="19" y="51"/>
                  </a:lnTo>
                  <a:lnTo>
                    <a:pt x="24" y="48"/>
                  </a:lnTo>
                  <a:lnTo>
                    <a:pt x="30" y="47"/>
                  </a:lnTo>
                  <a:lnTo>
                    <a:pt x="30" y="47"/>
                  </a:lnTo>
                  <a:lnTo>
                    <a:pt x="37" y="47"/>
                  </a:lnTo>
                  <a:lnTo>
                    <a:pt x="45" y="47"/>
                  </a:lnTo>
                  <a:lnTo>
                    <a:pt x="47" y="48"/>
                  </a:lnTo>
                  <a:lnTo>
                    <a:pt x="47" y="47"/>
                  </a:lnTo>
                  <a:lnTo>
                    <a:pt x="47" y="47"/>
                  </a:lnTo>
                  <a:lnTo>
                    <a:pt x="56" y="47"/>
                  </a:lnTo>
                  <a:lnTo>
                    <a:pt x="64" y="47"/>
                  </a:lnTo>
                  <a:lnTo>
                    <a:pt x="64" y="47"/>
                  </a:lnTo>
                  <a:lnTo>
                    <a:pt x="70" y="48"/>
                  </a:lnTo>
                  <a:lnTo>
                    <a:pt x="75" y="51"/>
                  </a:lnTo>
                  <a:lnTo>
                    <a:pt x="75" y="51"/>
                  </a:lnTo>
                  <a:lnTo>
                    <a:pt x="78" y="57"/>
                  </a:lnTo>
                  <a:lnTo>
                    <a:pt x="79" y="64"/>
                  </a:lnTo>
                  <a:lnTo>
                    <a:pt x="79" y="64"/>
                  </a:lnTo>
                  <a:lnTo>
                    <a:pt x="78" y="71"/>
                  </a:lnTo>
                  <a:lnTo>
                    <a:pt x="75" y="79"/>
                  </a:lnTo>
                  <a:lnTo>
                    <a:pt x="75" y="79"/>
                  </a:lnTo>
                  <a:lnTo>
                    <a:pt x="70" y="87"/>
                  </a:lnTo>
                  <a:lnTo>
                    <a:pt x="70" y="87"/>
                  </a:lnTo>
                  <a:lnTo>
                    <a:pt x="64" y="96"/>
                  </a:lnTo>
                  <a:lnTo>
                    <a:pt x="64" y="96"/>
                  </a:lnTo>
                  <a:lnTo>
                    <a:pt x="62" y="98"/>
                  </a:lnTo>
                  <a:lnTo>
                    <a:pt x="59" y="101"/>
                  </a:lnTo>
                  <a:lnTo>
                    <a:pt x="59" y="101"/>
                  </a:lnTo>
                  <a:lnTo>
                    <a:pt x="54" y="99"/>
                  </a:lnTo>
                  <a:lnTo>
                    <a:pt x="48" y="98"/>
                  </a:lnTo>
                  <a:lnTo>
                    <a:pt x="47" y="96"/>
                  </a:lnTo>
                  <a:lnTo>
                    <a:pt x="45" y="98"/>
                  </a:lnTo>
                  <a:lnTo>
                    <a:pt x="45" y="98"/>
                  </a:lnTo>
                  <a:lnTo>
                    <a:pt x="37" y="99"/>
                  </a:lnTo>
                  <a:lnTo>
                    <a:pt x="34" y="101"/>
                  </a:lnTo>
                  <a:lnTo>
                    <a:pt x="34" y="101"/>
                  </a:lnTo>
                  <a:close/>
                  <a:moveTo>
                    <a:pt x="50" y="16"/>
                  </a:moveTo>
                  <a:lnTo>
                    <a:pt x="50" y="16"/>
                  </a:lnTo>
                  <a:lnTo>
                    <a:pt x="53" y="14"/>
                  </a:lnTo>
                  <a:lnTo>
                    <a:pt x="53" y="14"/>
                  </a:lnTo>
                  <a:lnTo>
                    <a:pt x="61" y="13"/>
                  </a:lnTo>
                  <a:lnTo>
                    <a:pt x="68" y="13"/>
                  </a:lnTo>
                  <a:lnTo>
                    <a:pt x="76" y="11"/>
                  </a:lnTo>
                  <a:lnTo>
                    <a:pt x="76" y="11"/>
                  </a:lnTo>
                  <a:lnTo>
                    <a:pt x="64" y="16"/>
                  </a:lnTo>
                  <a:lnTo>
                    <a:pt x="58" y="19"/>
                  </a:lnTo>
                  <a:lnTo>
                    <a:pt x="51" y="23"/>
                  </a:lnTo>
                  <a:lnTo>
                    <a:pt x="51" y="23"/>
                  </a:lnTo>
                  <a:lnTo>
                    <a:pt x="58" y="26"/>
                  </a:lnTo>
                  <a:lnTo>
                    <a:pt x="62" y="26"/>
                  </a:lnTo>
                  <a:lnTo>
                    <a:pt x="70" y="26"/>
                  </a:lnTo>
                  <a:lnTo>
                    <a:pt x="70" y="26"/>
                  </a:lnTo>
                  <a:lnTo>
                    <a:pt x="78" y="23"/>
                  </a:lnTo>
                  <a:lnTo>
                    <a:pt x="84" y="19"/>
                  </a:lnTo>
                  <a:lnTo>
                    <a:pt x="92" y="11"/>
                  </a:lnTo>
                  <a:lnTo>
                    <a:pt x="92" y="11"/>
                  </a:lnTo>
                  <a:lnTo>
                    <a:pt x="81" y="5"/>
                  </a:lnTo>
                  <a:lnTo>
                    <a:pt x="72" y="2"/>
                  </a:lnTo>
                  <a:lnTo>
                    <a:pt x="67" y="2"/>
                  </a:lnTo>
                  <a:lnTo>
                    <a:pt x="62" y="3"/>
                  </a:lnTo>
                  <a:lnTo>
                    <a:pt x="62" y="3"/>
                  </a:lnTo>
                  <a:lnTo>
                    <a:pt x="58" y="5"/>
                  </a:lnTo>
                  <a:lnTo>
                    <a:pt x="54" y="9"/>
                  </a:lnTo>
                  <a:lnTo>
                    <a:pt x="50" y="16"/>
                  </a:lnTo>
                  <a:lnTo>
                    <a:pt x="50" y="16"/>
                  </a:lnTo>
                  <a:close/>
                </a:path>
              </a:pathLst>
            </a:custGeom>
            <a:solidFill>
              <a:srgbClr val="002060"/>
            </a:solidFill>
            <a:ln>
              <a:noFill/>
            </a:ln>
            <a:extLst/>
          </p:spPr>
          <p:txBody>
            <a:bodyPr vert="horz" wrap="square" lIns="91440" tIns="45720" rIns="91440" bIns="45720" numCol="1" anchor="t" anchorCtr="0" compatLnSpc="1">
              <a:prstTxWarp prst="textNoShape">
                <a:avLst/>
              </a:prstTxWarp>
            </a:bodyPr>
            <a:lstStyle/>
            <a:p>
              <a:endParaRPr lang="es-ES_tradnl" u="sng" dirty="0"/>
            </a:p>
          </p:txBody>
        </p:sp>
      </p:grpSp>
      <p:grpSp>
        <p:nvGrpSpPr>
          <p:cNvPr id="13" name="Group 12"/>
          <p:cNvGrpSpPr/>
          <p:nvPr/>
        </p:nvGrpSpPr>
        <p:grpSpPr>
          <a:xfrm>
            <a:off x="686249" y="3447315"/>
            <a:ext cx="5424563" cy="240067"/>
            <a:chOff x="354763" y="3497748"/>
            <a:chExt cx="5424563" cy="240067"/>
          </a:xfrm>
        </p:grpSpPr>
        <p:sp>
          <p:nvSpPr>
            <p:cNvPr id="30" name="Freeform 467"/>
            <p:cNvSpPr>
              <a:spLocks/>
            </p:cNvSpPr>
            <p:nvPr/>
          </p:nvSpPr>
          <p:spPr bwMode="auto">
            <a:xfrm>
              <a:off x="4025370" y="3520025"/>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31" name="Freeform 467"/>
            <p:cNvSpPr>
              <a:spLocks/>
            </p:cNvSpPr>
            <p:nvPr/>
          </p:nvSpPr>
          <p:spPr bwMode="auto">
            <a:xfrm>
              <a:off x="4187846" y="3520025"/>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32" name="Freeform 467"/>
            <p:cNvSpPr>
              <a:spLocks/>
            </p:cNvSpPr>
            <p:nvPr/>
          </p:nvSpPr>
          <p:spPr bwMode="auto">
            <a:xfrm>
              <a:off x="4350322" y="3520025"/>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47" name="AutoShape 85"/>
            <p:cNvSpPr>
              <a:spLocks noChangeArrowheads="1"/>
            </p:cNvSpPr>
            <p:nvPr/>
          </p:nvSpPr>
          <p:spPr bwMode="grayWhite">
            <a:xfrm>
              <a:off x="5413744" y="3497748"/>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48" name="AutoShape 85"/>
            <p:cNvSpPr>
              <a:spLocks noChangeArrowheads="1"/>
            </p:cNvSpPr>
            <p:nvPr/>
          </p:nvSpPr>
          <p:spPr bwMode="grayWhite">
            <a:xfrm>
              <a:off x="5604493" y="3497748"/>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64" name="Freeform 43"/>
            <p:cNvSpPr>
              <a:spLocks noEditPoints="1"/>
            </p:cNvSpPr>
            <p:nvPr/>
          </p:nvSpPr>
          <p:spPr bwMode="auto">
            <a:xfrm>
              <a:off x="354763" y="3503266"/>
              <a:ext cx="293806" cy="229031"/>
            </a:xfrm>
            <a:custGeom>
              <a:avLst/>
              <a:gdLst>
                <a:gd name="T0" fmla="*/ 23 w 127"/>
                <a:gd name="T1" fmla="*/ 0 h 99"/>
                <a:gd name="T2" fmla="*/ 85 w 127"/>
                <a:gd name="T3" fmla="*/ 3 h 99"/>
                <a:gd name="T4" fmla="*/ 99 w 127"/>
                <a:gd name="T5" fmla="*/ 56 h 99"/>
                <a:gd name="T6" fmla="*/ 91 w 127"/>
                <a:gd name="T7" fmla="*/ 57 h 99"/>
                <a:gd name="T8" fmla="*/ 26 w 127"/>
                <a:gd name="T9" fmla="*/ 54 h 99"/>
                <a:gd name="T10" fmla="*/ 0 w 127"/>
                <a:gd name="T11" fmla="*/ 56 h 99"/>
                <a:gd name="T12" fmla="*/ 3 w 127"/>
                <a:gd name="T13" fmla="*/ 4 h 99"/>
                <a:gd name="T14" fmla="*/ 112 w 127"/>
                <a:gd name="T15" fmla="*/ 73 h 99"/>
                <a:gd name="T16" fmla="*/ 107 w 127"/>
                <a:gd name="T17" fmla="*/ 76 h 99"/>
                <a:gd name="T18" fmla="*/ 59 w 127"/>
                <a:gd name="T19" fmla="*/ 82 h 99"/>
                <a:gd name="T20" fmla="*/ 42 w 127"/>
                <a:gd name="T21" fmla="*/ 86 h 99"/>
                <a:gd name="T22" fmla="*/ 31 w 127"/>
                <a:gd name="T23" fmla="*/ 77 h 99"/>
                <a:gd name="T24" fmla="*/ 28 w 127"/>
                <a:gd name="T25" fmla="*/ 99 h 99"/>
                <a:gd name="T26" fmla="*/ 53 w 127"/>
                <a:gd name="T27" fmla="*/ 90 h 99"/>
                <a:gd name="T28" fmla="*/ 118 w 127"/>
                <a:gd name="T29" fmla="*/ 80 h 99"/>
                <a:gd name="T30" fmla="*/ 118 w 127"/>
                <a:gd name="T31" fmla="*/ 31 h 99"/>
                <a:gd name="T32" fmla="*/ 104 w 127"/>
                <a:gd name="T33" fmla="*/ 15 h 99"/>
                <a:gd name="T34" fmla="*/ 107 w 127"/>
                <a:gd name="T35" fmla="*/ 49 h 99"/>
                <a:gd name="T36" fmla="*/ 104 w 127"/>
                <a:gd name="T37" fmla="*/ 51 h 99"/>
                <a:gd name="T38" fmla="*/ 93 w 127"/>
                <a:gd name="T39" fmla="*/ 62 h 99"/>
                <a:gd name="T40" fmla="*/ 30 w 127"/>
                <a:gd name="T41" fmla="*/ 66 h 99"/>
                <a:gd name="T42" fmla="*/ 28 w 127"/>
                <a:gd name="T43" fmla="*/ 62 h 99"/>
                <a:gd name="T44" fmla="*/ 16 w 127"/>
                <a:gd name="T45" fmla="*/ 74 h 99"/>
                <a:gd name="T46" fmla="*/ 30 w 127"/>
                <a:gd name="T47" fmla="*/ 74 h 99"/>
                <a:gd name="T48" fmla="*/ 107 w 127"/>
                <a:gd name="T49" fmla="*/ 68 h 99"/>
                <a:gd name="T50" fmla="*/ 115 w 127"/>
                <a:gd name="T51" fmla="*/ 65 h 99"/>
                <a:gd name="T52" fmla="*/ 107 w 127"/>
                <a:gd name="T53" fmla="*/ 15 h 99"/>
                <a:gd name="T54" fmla="*/ 61 w 127"/>
                <a:gd name="T55" fmla="*/ 6 h 99"/>
                <a:gd name="T56" fmla="*/ 68 w 127"/>
                <a:gd name="T57" fmla="*/ 28 h 99"/>
                <a:gd name="T58" fmla="*/ 64 w 127"/>
                <a:gd name="T59" fmla="*/ 45 h 99"/>
                <a:gd name="T60" fmla="*/ 82 w 127"/>
                <a:gd name="T61" fmla="*/ 49 h 99"/>
                <a:gd name="T62" fmla="*/ 85 w 127"/>
                <a:gd name="T63" fmla="*/ 42 h 99"/>
                <a:gd name="T64" fmla="*/ 93 w 127"/>
                <a:gd name="T65" fmla="*/ 38 h 99"/>
                <a:gd name="T66" fmla="*/ 87 w 127"/>
                <a:gd name="T67" fmla="*/ 18 h 99"/>
                <a:gd name="T68" fmla="*/ 84 w 127"/>
                <a:gd name="T69" fmla="*/ 9 h 99"/>
                <a:gd name="T70" fmla="*/ 40 w 127"/>
                <a:gd name="T71" fmla="*/ 48 h 99"/>
                <a:gd name="T72" fmla="*/ 31 w 127"/>
                <a:gd name="T73" fmla="*/ 32 h 99"/>
                <a:gd name="T74" fmla="*/ 34 w 127"/>
                <a:gd name="T75" fmla="*/ 14 h 99"/>
                <a:gd name="T76" fmla="*/ 28 w 127"/>
                <a:gd name="T77" fmla="*/ 6 h 99"/>
                <a:gd name="T78" fmla="*/ 16 w 127"/>
                <a:gd name="T79" fmla="*/ 9 h 99"/>
                <a:gd name="T80" fmla="*/ 6 w 127"/>
                <a:gd name="T81" fmla="*/ 20 h 99"/>
                <a:gd name="T82" fmla="*/ 14 w 127"/>
                <a:gd name="T83" fmla="*/ 42 h 99"/>
                <a:gd name="T84" fmla="*/ 16 w 127"/>
                <a:gd name="T85" fmla="*/ 49 h 99"/>
                <a:gd name="T86" fmla="*/ 57 w 127"/>
                <a:gd name="T87" fmla="*/ 21 h 99"/>
                <a:gd name="T88" fmla="*/ 56 w 127"/>
                <a:gd name="T89" fmla="*/ 17 h 99"/>
                <a:gd name="T90" fmla="*/ 48 w 127"/>
                <a:gd name="T91" fmla="*/ 12 h 99"/>
                <a:gd name="T92" fmla="*/ 43 w 127"/>
                <a:gd name="T93" fmla="*/ 17 h 99"/>
                <a:gd name="T94" fmla="*/ 43 w 127"/>
                <a:gd name="T95" fmla="*/ 25 h 99"/>
                <a:gd name="T96" fmla="*/ 48 w 127"/>
                <a:gd name="T97" fmla="*/ 29 h 99"/>
                <a:gd name="T98" fmla="*/ 51 w 127"/>
                <a:gd name="T99" fmla="*/ 34 h 99"/>
                <a:gd name="T100" fmla="*/ 50 w 127"/>
                <a:gd name="T101" fmla="*/ 35 h 99"/>
                <a:gd name="T102" fmla="*/ 48 w 127"/>
                <a:gd name="T103" fmla="*/ 29 h 99"/>
                <a:gd name="T104" fmla="*/ 43 w 127"/>
                <a:gd name="T105" fmla="*/ 34 h 99"/>
                <a:gd name="T106" fmla="*/ 48 w 127"/>
                <a:gd name="T107" fmla="*/ 40 h 99"/>
                <a:gd name="T108" fmla="*/ 54 w 127"/>
                <a:gd name="T109" fmla="*/ 38 h 99"/>
                <a:gd name="T110" fmla="*/ 57 w 127"/>
                <a:gd name="T111" fmla="*/ 31 h 99"/>
                <a:gd name="T112" fmla="*/ 56 w 127"/>
                <a:gd name="T113" fmla="*/ 26 h 99"/>
                <a:gd name="T114" fmla="*/ 50 w 127"/>
                <a:gd name="T115" fmla="*/ 21 h 99"/>
                <a:gd name="T116" fmla="*/ 48 w 127"/>
                <a:gd name="T117" fmla="*/ 18 h 99"/>
                <a:gd name="T118" fmla="*/ 51 w 127"/>
                <a:gd name="T119"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7" h="99">
                  <a:moveTo>
                    <a:pt x="3" y="4"/>
                  </a:moveTo>
                  <a:lnTo>
                    <a:pt x="3" y="4"/>
                  </a:lnTo>
                  <a:lnTo>
                    <a:pt x="13" y="3"/>
                  </a:lnTo>
                  <a:lnTo>
                    <a:pt x="23" y="0"/>
                  </a:lnTo>
                  <a:lnTo>
                    <a:pt x="43" y="0"/>
                  </a:lnTo>
                  <a:lnTo>
                    <a:pt x="65" y="1"/>
                  </a:lnTo>
                  <a:lnTo>
                    <a:pt x="85" y="3"/>
                  </a:lnTo>
                  <a:lnTo>
                    <a:pt x="85" y="3"/>
                  </a:lnTo>
                  <a:lnTo>
                    <a:pt x="98" y="4"/>
                  </a:lnTo>
                  <a:lnTo>
                    <a:pt x="99" y="4"/>
                  </a:lnTo>
                  <a:lnTo>
                    <a:pt x="99" y="7"/>
                  </a:lnTo>
                  <a:lnTo>
                    <a:pt x="99" y="56"/>
                  </a:lnTo>
                  <a:lnTo>
                    <a:pt x="99" y="59"/>
                  </a:lnTo>
                  <a:lnTo>
                    <a:pt x="96" y="59"/>
                  </a:lnTo>
                  <a:lnTo>
                    <a:pt x="96" y="59"/>
                  </a:lnTo>
                  <a:lnTo>
                    <a:pt x="91" y="57"/>
                  </a:lnTo>
                  <a:lnTo>
                    <a:pt x="91" y="57"/>
                  </a:lnTo>
                  <a:lnTo>
                    <a:pt x="70" y="56"/>
                  </a:lnTo>
                  <a:lnTo>
                    <a:pt x="48" y="54"/>
                  </a:lnTo>
                  <a:lnTo>
                    <a:pt x="26" y="54"/>
                  </a:lnTo>
                  <a:lnTo>
                    <a:pt x="16" y="56"/>
                  </a:lnTo>
                  <a:lnTo>
                    <a:pt x="5" y="57"/>
                  </a:lnTo>
                  <a:lnTo>
                    <a:pt x="0" y="59"/>
                  </a:lnTo>
                  <a:lnTo>
                    <a:pt x="0" y="56"/>
                  </a:lnTo>
                  <a:lnTo>
                    <a:pt x="0" y="7"/>
                  </a:lnTo>
                  <a:lnTo>
                    <a:pt x="0" y="6"/>
                  </a:lnTo>
                  <a:lnTo>
                    <a:pt x="3" y="4"/>
                  </a:lnTo>
                  <a:lnTo>
                    <a:pt x="3" y="4"/>
                  </a:lnTo>
                  <a:close/>
                  <a:moveTo>
                    <a:pt x="115" y="28"/>
                  </a:moveTo>
                  <a:lnTo>
                    <a:pt x="119" y="73"/>
                  </a:lnTo>
                  <a:lnTo>
                    <a:pt x="112" y="73"/>
                  </a:lnTo>
                  <a:lnTo>
                    <a:pt x="112" y="73"/>
                  </a:lnTo>
                  <a:lnTo>
                    <a:pt x="107" y="73"/>
                  </a:lnTo>
                  <a:lnTo>
                    <a:pt x="107" y="73"/>
                  </a:lnTo>
                  <a:lnTo>
                    <a:pt x="107" y="76"/>
                  </a:lnTo>
                  <a:lnTo>
                    <a:pt x="107" y="76"/>
                  </a:lnTo>
                  <a:lnTo>
                    <a:pt x="107" y="76"/>
                  </a:lnTo>
                  <a:lnTo>
                    <a:pt x="107" y="76"/>
                  </a:lnTo>
                  <a:lnTo>
                    <a:pt x="74" y="79"/>
                  </a:lnTo>
                  <a:lnTo>
                    <a:pt x="59" y="82"/>
                  </a:lnTo>
                  <a:lnTo>
                    <a:pt x="42" y="86"/>
                  </a:lnTo>
                  <a:lnTo>
                    <a:pt x="42" y="86"/>
                  </a:lnTo>
                  <a:lnTo>
                    <a:pt x="42" y="86"/>
                  </a:lnTo>
                  <a:lnTo>
                    <a:pt x="42" y="86"/>
                  </a:lnTo>
                  <a:lnTo>
                    <a:pt x="40" y="82"/>
                  </a:lnTo>
                  <a:lnTo>
                    <a:pt x="39" y="80"/>
                  </a:lnTo>
                  <a:lnTo>
                    <a:pt x="36" y="77"/>
                  </a:lnTo>
                  <a:lnTo>
                    <a:pt x="31" y="77"/>
                  </a:lnTo>
                  <a:lnTo>
                    <a:pt x="31" y="77"/>
                  </a:lnTo>
                  <a:lnTo>
                    <a:pt x="25" y="79"/>
                  </a:lnTo>
                  <a:lnTo>
                    <a:pt x="28" y="94"/>
                  </a:lnTo>
                  <a:lnTo>
                    <a:pt x="28" y="99"/>
                  </a:lnTo>
                  <a:lnTo>
                    <a:pt x="33" y="97"/>
                  </a:lnTo>
                  <a:lnTo>
                    <a:pt x="33" y="97"/>
                  </a:lnTo>
                  <a:lnTo>
                    <a:pt x="42" y="93"/>
                  </a:lnTo>
                  <a:lnTo>
                    <a:pt x="53" y="90"/>
                  </a:lnTo>
                  <a:lnTo>
                    <a:pt x="74" y="85"/>
                  </a:lnTo>
                  <a:lnTo>
                    <a:pt x="96" y="82"/>
                  </a:lnTo>
                  <a:lnTo>
                    <a:pt x="118" y="80"/>
                  </a:lnTo>
                  <a:lnTo>
                    <a:pt x="118" y="80"/>
                  </a:lnTo>
                  <a:lnTo>
                    <a:pt x="122" y="80"/>
                  </a:lnTo>
                  <a:lnTo>
                    <a:pt x="127" y="80"/>
                  </a:lnTo>
                  <a:lnTo>
                    <a:pt x="126" y="77"/>
                  </a:lnTo>
                  <a:lnTo>
                    <a:pt x="118" y="31"/>
                  </a:lnTo>
                  <a:lnTo>
                    <a:pt x="116" y="28"/>
                  </a:lnTo>
                  <a:lnTo>
                    <a:pt x="115" y="28"/>
                  </a:lnTo>
                  <a:lnTo>
                    <a:pt x="115" y="28"/>
                  </a:lnTo>
                  <a:close/>
                  <a:moveTo>
                    <a:pt x="104" y="15"/>
                  </a:moveTo>
                  <a:lnTo>
                    <a:pt x="104" y="32"/>
                  </a:lnTo>
                  <a:lnTo>
                    <a:pt x="104" y="32"/>
                  </a:lnTo>
                  <a:lnTo>
                    <a:pt x="105" y="32"/>
                  </a:lnTo>
                  <a:lnTo>
                    <a:pt x="107" y="49"/>
                  </a:lnTo>
                  <a:lnTo>
                    <a:pt x="107" y="49"/>
                  </a:lnTo>
                  <a:lnTo>
                    <a:pt x="105" y="49"/>
                  </a:lnTo>
                  <a:lnTo>
                    <a:pt x="105" y="49"/>
                  </a:lnTo>
                  <a:lnTo>
                    <a:pt x="104" y="51"/>
                  </a:lnTo>
                  <a:lnTo>
                    <a:pt x="104" y="63"/>
                  </a:lnTo>
                  <a:lnTo>
                    <a:pt x="96" y="62"/>
                  </a:lnTo>
                  <a:lnTo>
                    <a:pt x="96" y="62"/>
                  </a:lnTo>
                  <a:lnTo>
                    <a:pt x="93" y="62"/>
                  </a:lnTo>
                  <a:lnTo>
                    <a:pt x="93" y="62"/>
                  </a:lnTo>
                  <a:lnTo>
                    <a:pt x="62" y="62"/>
                  </a:lnTo>
                  <a:lnTo>
                    <a:pt x="47" y="63"/>
                  </a:lnTo>
                  <a:lnTo>
                    <a:pt x="30" y="66"/>
                  </a:lnTo>
                  <a:lnTo>
                    <a:pt x="30" y="66"/>
                  </a:lnTo>
                  <a:lnTo>
                    <a:pt x="30" y="66"/>
                  </a:lnTo>
                  <a:lnTo>
                    <a:pt x="30" y="66"/>
                  </a:lnTo>
                  <a:lnTo>
                    <a:pt x="28" y="62"/>
                  </a:lnTo>
                  <a:lnTo>
                    <a:pt x="25" y="59"/>
                  </a:lnTo>
                  <a:lnTo>
                    <a:pt x="25" y="59"/>
                  </a:lnTo>
                  <a:lnTo>
                    <a:pt x="14" y="60"/>
                  </a:lnTo>
                  <a:lnTo>
                    <a:pt x="16" y="74"/>
                  </a:lnTo>
                  <a:lnTo>
                    <a:pt x="16" y="79"/>
                  </a:lnTo>
                  <a:lnTo>
                    <a:pt x="19" y="77"/>
                  </a:lnTo>
                  <a:lnTo>
                    <a:pt x="19" y="77"/>
                  </a:lnTo>
                  <a:lnTo>
                    <a:pt x="30" y="74"/>
                  </a:lnTo>
                  <a:lnTo>
                    <a:pt x="40" y="71"/>
                  </a:lnTo>
                  <a:lnTo>
                    <a:pt x="62" y="68"/>
                  </a:lnTo>
                  <a:lnTo>
                    <a:pt x="84" y="68"/>
                  </a:lnTo>
                  <a:lnTo>
                    <a:pt x="107" y="68"/>
                  </a:lnTo>
                  <a:lnTo>
                    <a:pt x="107" y="68"/>
                  </a:lnTo>
                  <a:lnTo>
                    <a:pt x="112" y="68"/>
                  </a:lnTo>
                  <a:lnTo>
                    <a:pt x="115" y="68"/>
                  </a:lnTo>
                  <a:lnTo>
                    <a:pt x="115" y="65"/>
                  </a:lnTo>
                  <a:lnTo>
                    <a:pt x="110" y="18"/>
                  </a:lnTo>
                  <a:lnTo>
                    <a:pt x="110" y="15"/>
                  </a:lnTo>
                  <a:lnTo>
                    <a:pt x="107" y="15"/>
                  </a:lnTo>
                  <a:lnTo>
                    <a:pt x="107" y="15"/>
                  </a:lnTo>
                  <a:lnTo>
                    <a:pt x="104" y="15"/>
                  </a:lnTo>
                  <a:lnTo>
                    <a:pt x="104" y="15"/>
                  </a:lnTo>
                  <a:close/>
                  <a:moveTo>
                    <a:pt x="61" y="6"/>
                  </a:moveTo>
                  <a:lnTo>
                    <a:pt x="61" y="6"/>
                  </a:lnTo>
                  <a:lnTo>
                    <a:pt x="64" y="11"/>
                  </a:lnTo>
                  <a:lnTo>
                    <a:pt x="67" y="15"/>
                  </a:lnTo>
                  <a:lnTo>
                    <a:pt x="68" y="21"/>
                  </a:lnTo>
                  <a:lnTo>
                    <a:pt x="68" y="28"/>
                  </a:lnTo>
                  <a:lnTo>
                    <a:pt x="68" y="28"/>
                  </a:lnTo>
                  <a:lnTo>
                    <a:pt x="68" y="34"/>
                  </a:lnTo>
                  <a:lnTo>
                    <a:pt x="65" y="38"/>
                  </a:lnTo>
                  <a:lnTo>
                    <a:pt x="64" y="45"/>
                  </a:lnTo>
                  <a:lnTo>
                    <a:pt x="59" y="48"/>
                  </a:lnTo>
                  <a:lnTo>
                    <a:pt x="59" y="48"/>
                  </a:lnTo>
                  <a:lnTo>
                    <a:pt x="82" y="49"/>
                  </a:lnTo>
                  <a:lnTo>
                    <a:pt x="82" y="49"/>
                  </a:lnTo>
                  <a:lnTo>
                    <a:pt x="82" y="49"/>
                  </a:lnTo>
                  <a:lnTo>
                    <a:pt x="82" y="49"/>
                  </a:lnTo>
                  <a:lnTo>
                    <a:pt x="84" y="46"/>
                  </a:lnTo>
                  <a:lnTo>
                    <a:pt x="85" y="42"/>
                  </a:lnTo>
                  <a:lnTo>
                    <a:pt x="88" y="40"/>
                  </a:lnTo>
                  <a:lnTo>
                    <a:pt x="93" y="38"/>
                  </a:lnTo>
                  <a:lnTo>
                    <a:pt x="93" y="38"/>
                  </a:lnTo>
                  <a:lnTo>
                    <a:pt x="93" y="38"/>
                  </a:lnTo>
                  <a:lnTo>
                    <a:pt x="93" y="21"/>
                  </a:lnTo>
                  <a:lnTo>
                    <a:pt x="93" y="21"/>
                  </a:lnTo>
                  <a:lnTo>
                    <a:pt x="90" y="20"/>
                  </a:lnTo>
                  <a:lnTo>
                    <a:pt x="87" y="18"/>
                  </a:lnTo>
                  <a:lnTo>
                    <a:pt x="84" y="15"/>
                  </a:lnTo>
                  <a:lnTo>
                    <a:pt x="84" y="11"/>
                  </a:lnTo>
                  <a:lnTo>
                    <a:pt x="84" y="11"/>
                  </a:lnTo>
                  <a:lnTo>
                    <a:pt x="84" y="9"/>
                  </a:lnTo>
                  <a:lnTo>
                    <a:pt x="84" y="9"/>
                  </a:lnTo>
                  <a:lnTo>
                    <a:pt x="61" y="6"/>
                  </a:lnTo>
                  <a:lnTo>
                    <a:pt x="61" y="6"/>
                  </a:lnTo>
                  <a:close/>
                  <a:moveTo>
                    <a:pt x="40" y="48"/>
                  </a:moveTo>
                  <a:lnTo>
                    <a:pt x="40" y="48"/>
                  </a:lnTo>
                  <a:lnTo>
                    <a:pt x="36" y="43"/>
                  </a:lnTo>
                  <a:lnTo>
                    <a:pt x="34" y="38"/>
                  </a:lnTo>
                  <a:lnTo>
                    <a:pt x="31" y="32"/>
                  </a:lnTo>
                  <a:lnTo>
                    <a:pt x="31" y="28"/>
                  </a:lnTo>
                  <a:lnTo>
                    <a:pt x="31" y="28"/>
                  </a:lnTo>
                  <a:lnTo>
                    <a:pt x="33" y="20"/>
                  </a:lnTo>
                  <a:lnTo>
                    <a:pt x="34" y="14"/>
                  </a:lnTo>
                  <a:lnTo>
                    <a:pt x="37" y="9"/>
                  </a:lnTo>
                  <a:lnTo>
                    <a:pt x="40" y="6"/>
                  </a:lnTo>
                  <a:lnTo>
                    <a:pt x="40" y="6"/>
                  </a:lnTo>
                  <a:lnTo>
                    <a:pt x="28" y="6"/>
                  </a:lnTo>
                  <a:lnTo>
                    <a:pt x="16" y="7"/>
                  </a:lnTo>
                  <a:lnTo>
                    <a:pt x="16" y="7"/>
                  </a:lnTo>
                  <a:lnTo>
                    <a:pt x="16" y="9"/>
                  </a:lnTo>
                  <a:lnTo>
                    <a:pt x="16" y="9"/>
                  </a:lnTo>
                  <a:lnTo>
                    <a:pt x="14" y="14"/>
                  </a:lnTo>
                  <a:lnTo>
                    <a:pt x="13" y="17"/>
                  </a:lnTo>
                  <a:lnTo>
                    <a:pt x="9" y="18"/>
                  </a:lnTo>
                  <a:lnTo>
                    <a:pt x="6" y="20"/>
                  </a:lnTo>
                  <a:lnTo>
                    <a:pt x="6" y="38"/>
                  </a:lnTo>
                  <a:lnTo>
                    <a:pt x="6" y="38"/>
                  </a:lnTo>
                  <a:lnTo>
                    <a:pt x="11" y="38"/>
                  </a:lnTo>
                  <a:lnTo>
                    <a:pt x="14" y="42"/>
                  </a:lnTo>
                  <a:lnTo>
                    <a:pt x="16" y="45"/>
                  </a:lnTo>
                  <a:lnTo>
                    <a:pt x="16" y="49"/>
                  </a:lnTo>
                  <a:lnTo>
                    <a:pt x="16" y="49"/>
                  </a:lnTo>
                  <a:lnTo>
                    <a:pt x="16" y="49"/>
                  </a:lnTo>
                  <a:lnTo>
                    <a:pt x="16" y="49"/>
                  </a:lnTo>
                  <a:lnTo>
                    <a:pt x="40" y="48"/>
                  </a:lnTo>
                  <a:lnTo>
                    <a:pt x="40" y="48"/>
                  </a:lnTo>
                  <a:close/>
                  <a:moveTo>
                    <a:pt x="57" y="21"/>
                  </a:moveTo>
                  <a:lnTo>
                    <a:pt x="57" y="21"/>
                  </a:lnTo>
                  <a:lnTo>
                    <a:pt x="57" y="20"/>
                  </a:lnTo>
                  <a:lnTo>
                    <a:pt x="57" y="20"/>
                  </a:lnTo>
                  <a:lnTo>
                    <a:pt x="56" y="17"/>
                  </a:lnTo>
                  <a:lnTo>
                    <a:pt x="56" y="17"/>
                  </a:lnTo>
                  <a:lnTo>
                    <a:pt x="51" y="15"/>
                  </a:lnTo>
                  <a:lnTo>
                    <a:pt x="51" y="12"/>
                  </a:lnTo>
                  <a:lnTo>
                    <a:pt x="48" y="12"/>
                  </a:lnTo>
                  <a:lnTo>
                    <a:pt x="48" y="15"/>
                  </a:lnTo>
                  <a:lnTo>
                    <a:pt x="48" y="15"/>
                  </a:lnTo>
                  <a:lnTo>
                    <a:pt x="43" y="17"/>
                  </a:lnTo>
                  <a:lnTo>
                    <a:pt x="43" y="17"/>
                  </a:lnTo>
                  <a:lnTo>
                    <a:pt x="42" y="20"/>
                  </a:lnTo>
                  <a:lnTo>
                    <a:pt x="42" y="20"/>
                  </a:lnTo>
                  <a:lnTo>
                    <a:pt x="43" y="25"/>
                  </a:lnTo>
                  <a:lnTo>
                    <a:pt x="43" y="25"/>
                  </a:lnTo>
                  <a:lnTo>
                    <a:pt x="45" y="26"/>
                  </a:lnTo>
                  <a:lnTo>
                    <a:pt x="45" y="26"/>
                  </a:lnTo>
                  <a:lnTo>
                    <a:pt x="48" y="29"/>
                  </a:lnTo>
                  <a:lnTo>
                    <a:pt x="48" y="29"/>
                  </a:lnTo>
                  <a:lnTo>
                    <a:pt x="51" y="31"/>
                  </a:lnTo>
                  <a:lnTo>
                    <a:pt x="51" y="31"/>
                  </a:lnTo>
                  <a:lnTo>
                    <a:pt x="51" y="34"/>
                  </a:lnTo>
                  <a:lnTo>
                    <a:pt x="51" y="34"/>
                  </a:lnTo>
                  <a:lnTo>
                    <a:pt x="51" y="34"/>
                  </a:lnTo>
                  <a:lnTo>
                    <a:pt x="51" y="34"/>
                  </a:lnTo>
                  <a:lnTo>
                    <a:pt x="50" y="35"/>
                  </a:lnTo>
                  <a:lnTo>
                    <a:pt x="50" y="35"/>
                  </a:lnTo>
                  <a:lnTo>
                    <a:pt x="48" y="34"/>
                  </a:lnTo>
                  <a:lnTo>
                    <a:pt x="48" y="34"/>
                  </a:lnTo>
                  <a:lnTo>
                    <a:pt x="48" y="31"/>
                  </a:lnTo>
                  <a:lnTo>
                    <a:pt x="48" y="29"/>
                  </a:lnTo>
                  <a:lnTo>
                    <a:pt x="42" y="29"/>
                  </a:lnTo>
                  <a:lnTo>
                    <a:pt x="42" y="31"/>
                  </a:lnTo>
                  <a:lnTo>
                    <a:pt x="42" y="31"/>
                  </a:lnTo>
                  <a:lnTo>
                    <a:pt x="43" y="34"/>
                  </a:lnTo>
                  <a:lnTo>
                    <a:pt x="45" y="37"/>
                  </a:lnTo>
                  <a:lnTo>
                    <a:pt x="45" y="37"/>
                  </a:lnTo>
                  <a:lnTo>
                    <a:pt x="48" y="38"/>
                  </a:lnTo>
                  <a:lnTo>
                    <a:pt x="48" y="40"/>
                  </a:lnTo>
                  <a:lnTo>
                    <a:pt x="51" y="40"/>
                  </a:lnTo>
                  <a:lnTo>
                    <a:pt x="51" y="38"/>
                  </a:lnTo>
                  <a:lnTo>
                    <a:pt x="51" y="38"/>
                  </a:lnTo>
                  <a:lnTo>
                    <a:pt x="54" y="38"/>
                  </a:lnTo>
                  <a:lnTo>
                    <a:pt x="56" y="37"/>
                  </a:lnTo>
                  <a:lnTo>
                    <a:pt x="56" y="37"/>
                  </a:lnTo>
                  <a:lnTo>
                    <a:pt x="57" y="31"/>
                  </a:lnTo>
                  <a:lnTo>
                    <a:pt x="57" y="31"/>
                  </a:lnTo>
                  <a:lnTo>
                    <a:pt x="57" y="28"/>
                  </a:lnTo>
                  <a:lnTo>
                    <a:pt x="57" y="28"/>
                  </a:lnTo>
                  <a:lnTo>
                    <a:pt x="56" y="26"/>
                  </a:lnTo>
                  <a:lnTo>
                    <a:pt x="56" y="26"/>
                  </a:lnTo>
                  <a:lnTo>
                    <a:pt x="53" y="25"/>
                  </a:lnTo>
                  <a:lnTo>
                    <a:pt x="53" y="25"/>
                  </a:lnTo>
                  <a:lnTo>
                    <a:pt x="50" y="21"/>
                  </a:lnTo>
                  <a:lnTo>
                    <a:pt x="50" y="21"/>
                  </a:lnTo>
                  <a:lnTo>
                    <a:pt x="48" y="20"/>
                  </a:lnTo>
                  <a:lnTo>
                    <a:pt x="48" y="20"/>
                  </a:lnTo>
                  <a:lnTo>
                    <a:pt x="48" y="18"/>
                  </a:lnTo>
                  <a:lnTo>
                    <a:pt x="48" y="18"/>
                  </a:lnTo>
                  <a:lnTo>
                    <a:pt x="50" y="18"/>
                  </a:lnTo>
                  <a:lnTo>
                    <a:pt x="50" y="18"/>
                  </a:lnTo>
                  <a:lnTo>
                    <a:pt x="51" y="18"/>
                  </a:lnTo>
                  <a:lnTo>
                    <a:pt x="51" y="18"/>
                  </a:lnTo>
                  <a:lnTo>
                    <a:pt x="51" y="20"/>
                  </a:lnTo>
                  <a:lnTo>
                    <a:pt x="51" y="21"/>
                  </a:lnTo>
                  <a:lnTo>
                    <a:pt x="57" y="21"/>
                  </a:lnTo>
                  <a:close/>
                </a:path>
              </a:pathLst>
            </a:custGeom>
            <a:solidFill>
              <a:srgbClr val="002060"/>
            </a:solidFill>
            <a:ln>
              <a:noFill/>
            </a:ln>
            <a:extLst/>
          </p:spPr>
          <p:txBody>
            <a:bodyPr vert="horz" wrap="square" lIns="91440" tIns="45720" rIns="91440" bIns="45720" numCol="1" anchor="t" anchorCtr="0" compatLnSpc="1">
              <a:prstTxWarp prst="textNoShape">
                <a:avLst/>
              </a:prstTxWarp>
            </a:bodyPr>
            <a:lstStyle/>
            <a:p>
              <a:endParaRPr lang="es-ES_tradnl" dirty="0"/>
            </a:p>
          </p:txBody>
        </p:sp>
      </p:grpSp>
      <p:grpSp>
        <p:nvGrpSpPr>
          <p:cNvPr id="12" name="Group 11"/>
          <p:cNvGrpSpPr/>
          <p:nvPr/>
        </p:nvGrpSpPr>
        <p:grpSpPr>
          <a:xfrm>
            <a:off x="733135" y="3968505"/>
            <a:ext cx="5485253" cy="271626"/>
            <a:chOff x="401649" y="3962105"/>
            <a:chExt cx="5485253" cy="271626"/>
          </a:xfrm>
        </p:grpSpPr>
        <p:sp>
          <p:nvSpPr>
            <p:cNvPr id="36" name="Freeform 467"/>
            <p:cNvSpPr>
              <a:spLocks/>
            </p:cNvSpPr>
            <p:nvPr/>
          </p:nvSpPr>
          <p:spPr bwMode="auto">
            <a:xfrm>
              <a:off x="4120618" y="4000162"/>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37" name="Freeform 467"/>
            <p:cNvSpPr>
              <a:spLocks/>
            </p:cNvSpPr>
            <p:nvPr/>
          </p:nvSpPr>
          <p:spPr bwMode="auto">
            <a:xfrm>
              <a:off x="4283096" y="4000162"/>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41" name="AutoShape 85"/>
            <p:cNvSpPr>
              <a:spLocks noChangeArrowheads="1"/>
            </p:cNvSpPr>
            <p:nvPr/>
          </p:nvSpPr>
          <p:spPr bwMode="grayWhite">
            <a:xfrm>
              <a:off x="5322346" y="3977885"/>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42" name="AutoShape 85"/>
            <p:cNvSpPr>
              <a:spLocks noChangeArrowheads="1"/>
            </p:cNvSpPr>
            <p:nvPr/>
          </p:nvSpPr>
          <p:spPr bwMode="grayWhite">
            <a:xfrm>
              <a:off x="5521320" y="3977885"/>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43" name="AutoShape 85"/>
            <p:cNvSpPr>
              <a:spLocks noChangeArrowheads="1"/>
            </p:cNvSpPr>
            <p:nvPr/>
          </p:nvSpPr>
          <p:spPr bwMode="grayWhite">
            <a:xfrm>
              <a:off x="5712069" y="3977885"/>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65" name="Freeform 43"/>
            <p:cNvSpPr>
              <a:spLocks noEditPoints="1"/>
            </p:cNvSpPr>
            <p:nvPr/>
          </p:nvSpPr>
          <p:spPr bwMode="auto">
            <a:xfrm>
              <a:off x="401649" y="3962105"/>
              <a:ext cx="200034" cy="271626"/>
            </a:xfrm>
            <a:custGeom>
              <a:avLst/>
              <a:gdLst>
                <a:gd name="T0" fmla="*/ 152 w 190"/>
                <a:gd name="T1" fmla="*/ 0 h 258"/>
                <a:gd name="T2" fmla="*/ 122 w 190"/>
                <a:gd name="T3" fmla="*/ 4 h 258"/>
                <a:gd name="T4" fmla="*/ 102 w 190"/>
                <a:gd name="T5" fmla="*/ 12 h 258"/>
                <a:gd name="T6" fmla="*/ 90 w 190"/>
                <a:gd name="T7" fmla="*/ 24 h 258"/>
                <a:gd name="T8" fmla="*/ 84 w 190"/>
                <a:gd name="T9" fmla="*/ 40 h 258"/>
                <a:gd name="T10" fmla="*/ 80 w 190"/>
                <a:gd name="T11" fmla="*/ 34 h 258"/>
                <a:gd name="T12" fmla="*/ 66 w 190"/>
                <a:gd name="T13" fmla="*/ 14 h 258"/>
                <a:gd name="T14" fmla="*/ 46 w 190"/>
                <a:gd name="T15" fmla="*/ 4 h 258"/>
                <a:gd name="T16" fmla="*/ 32 w 190"/>
                <a:gd name="T17" fmla="*/ 0 h 258"/>
                <a:gd name="T18" fmla="*/ 0 w 190"/>
                <a:gd name="T19" fmla="*/ 4 h 258"/>
                <a:gd name="T20" fmla="*/ 8 w 190"/>
                <a:gd name="T21" fmla="*/ 30 h 258"/>
                <a:gd name="T22" fmla="*/ 26 w 190"/>
                <a:gd name="T23" fmla="*/ 62 h 258"/>
                <a:gd name="T24" fmla="*/ 48 w 190"/>
                <a:gd name="T25" fmla="*/ 74 h 258"/>
                <a:gd name="T26" fmla="*/ 66 w 190"/>
                <a:gd name="T27" fmla="*/ 72 h 258"/>
                <a:gd name="T28" fmla="*/ 74 w 190"/>
                <a:gd name="T29" fmla="*/ 258 h 258"/>
                <a:gd name="T30" fmla="*/ 92 w 190"/>
                <a:gd name="T31" fmla="*/ 78 h 258"/>
                <a:gd name="T32" fmla="*/ 100 w 190"/>
                <a:gd name="T33" fmla="*/ 84 h 258"/>
                <a:gd name="T34" fmla="*/ 122 w 190"/>
                <a:gd name="T35" fmla="*/ 88 h 258"/>
                <a:gd name="T36" fmla="*/ 144 w 190"/>
                <a:gd name="T37" fmla="*/ 82 h 258"/>
                <a:gd name="T38" fmla="*/ 158 w 190"/>
                <a:gd name="T39" fmla="*/ 72 h 258"/>
                <a:gd name="T40" fmla="*/ 172 w 190"/>
                <a:gd name="T41" fmla="*/ 52 h 258"/>
                <a:gd name="T42" fmla="*/ 184 w 190"/>
                <a:gd name="T43" fmla="*/ 24 h 258"/>
                <a:gd name="T44" fmla="*/ 190 w 190"/>
                <a:gd name="T45" fmla="*/ 6 h 258"/>
                <a:gd name="T46" fmla="*/ 152 w 190"/>
                <a:gd name="T47" fmla="*/ 0 h 258"/>
                <a:gd name="T48" fmla="*/ 24 w 190"/>
                <a:gd name="T49" fmla="*/ 16 h 258"/>
                <a:gd name="T50" fmla="*/ 38 w 190"/>
                <a:gd name="T51" fmla="*/ 20 h 258"/>
                <a:gd name="T52" fmla="*/ 60 w 190"/>
                <a:gd name="T53" fmla="*/ 30 h 258"/>
                <a:gd name="T54" fmla="*/ 80 w 190"/>
                <a:gd name="T55" fmla="*/ 46 h 258"/>
                <a:gd name="T56" fmla="*/ 84 w 190"/>
                <a:gd name="T57" fmla="*/ 52 h 258"/>
                <a:gd name="T58" fmla="*/ 92 w 190"/>
                <a:gd name="T59" fmla="*/ 42 h 258"/>
                <a:gd name="T60" fmla="*/ 110 w 190"/>
                <a:gd name="T61" fmla="*/ 30 h 258"/>
                <a:gd name="T62" fmla="*/ 138 w 190"/>
                <a:gd name="T63" fmla="*/ 24 h 258"/>
                <a:gd name="T64" fmla="*/ 156 w 190"/>
                <a:gd name="T65" fmla="*/ 22 h 258"/>
                <a:gd name="T66" fmla="*/ 124 w 190"/>
                <a:gd name="T67" fmla="*/ 36 h 258"/>
                <a:gd name="T68" fmla="*/ 100 w 190"/>
                <a:gd name="T69" fmla="*/ 50 h 258"/>
                <a:gd name="T70" fmla="*/ 84 w 190"/>
                <a:gd name="T71" fmla="*/ 70 h 258"/>
                <a:gd name="T72" fmla="*/ 80 w 190"/>
                <a:gd name="T73" fmla="*/ 64 h 258"/>
                <a:gd name="T74" fmla="*/ 64 w 190"/>
                <a:gd name="T75" fmla="*/ 46 h 258"/>
                <a:gd name="T76" fmla="*/ 24 w 190"/>
                <a:gd name="T77" fmla="*/ 1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0" h="258">
                  <a:moveTo>
                    <a:pt x="152" y="0"/>
                  </a:moveTo>
                  <a:lnTo>
                    <a:pt x="152" y="0"/>
                  </a:lnTo>
                  <a:lnTo>
                    <a:pt x="136" y="0"/>
                  </a:lnTo>
                  <a:lnTo>
                    <a:pt x="122" y="4"/>
                  </a:lnTo>
                  <a:lnTo>
                    <a:pt x="112" y="6"/>
                  </a:lnTo>
                  <a:lnTo>
                    <a:pt x="102" y="12"/>
                  </a:lnTo>
                  <a:lnTo>
                    <a:pt x="96" y="16"/>
                  </a:lnTo>
                  <a:lnTo>
                    <a:pt x="90" y="24"/>
                  </a:lnTo>
                  <a:lnTo>
                    <a:pt x="86" y="30"/>
                  </a:lnTo>
                  <a:lnTo>
                    <a:pt x="84" y="40"/>
                  </a:lnTo>
                  <a:lnTo>
                    <a:pt x="84" y="40"/>
                  </a:lnTo>
                  <a:lnTo>
                    <a:pt x="80" y="34"/>
                  </a:lnTo>
                  <a:lnTo>
                    <a:pt x="72" y="22"/>
                  </a:lnTo>
                  <a:lnTo>
                    <a:pt x="66" y="14"/>
                  </a:lnTo>
                  <a:lnTo>
                    <a:pt x="56" y="8"/>
                  </a:lnTo>
                  <a:lnTo>
                    <a:pt x="46" y="4"/>
                  </a:lnTo>
                  <a:lnTo>
                    <a:pt x="32" y="0"/>
                  </a:lnTo>
                  <a:lnTo>
                    <a:pt x="32" y="0"/>
                  </a:lnTo>
                  <a:lnTo>
                    <a:pt x="16" y="0"/>
                  </a:lnTo>
                  <a:lnTo>
                    <a:pt x="0" y="4"/>
                  </a:lnTo>
                  <a:lnTo>
                    <a:pt x="0" y="4"/>
                  </a:lnTo>
                  <a:lnTo>
                    <a:pt x="8" y="30"/>
                  </a:lnTo>
                  <a:lnTo>
                    <a:pt x="16" y="50"/>
                  </a:lnTo>
                  <a:lnTo>
                    <a:pt x="26" y="62"/>
                  </a:lnTo>
                  <a:lnTo>
                    <a:pt x="36" y="70"/>
                  </a:lnTo>
                  <a:lnTo>
                    <a:pt x="48" y="74"/>
                  </a:lnTo>
                  <a:lnTo>
                    <a:pt x="58" y="74"/>
                  </a:lnTo>
                  <a:lnTo>
                    <a:pt x="66" y="72"/>
                  </a:lnTo>
                  <a:lnTo>
                    <a:pt x="74" y="70"/>
                  </a:lnTo>
                  <a:lnTo>
                    <a:pt x="74" y="258"/>
                  </a:lnTo>
                  <a:lnTo>
                    <a:pt x="92" y="258"/>
                  </a:lnTo>
                  <a:lnTo>
                    <a:pt x="92" y="78"/>
                  </a:lnTo>
                  <a:lnTo>
                    <a:pt x="92" y="78"/>
                  </a:lnTo>
                  <a:lnTo>
                    <a:pt x="100" y="84"/>
                  </a:lnTo>
                  <a:lnTo>
                    <a:pt x="110" y="86"/>
                  </a:lnTo>
                  <a:lnTo>
                    <a:pt x="122" y="88"/>
                  </a:lnTo>
                  <a:lnTo>
                    <a:pt x="136" y="86"/>
                  </a:lnTo>
                  <a:lnTo>
                    <a:pt x="144" y="82"/>
                  </a:lnTo>
                  <a:lnTo>
                    <a:pt x="150" y="78"/>
                  </a:lnTo>
                  <a:lnTo>
                    <a:pt x="158" y="72"/>
                  </a:lnTo>
                  <a:lnTo>
                    <a:pt x="164" y="64"/>
                  </a:lnTo>
                  <a:lnTo>
                    <a:pt x="172" y="52"/>
                  </a:lnTo>
                  <a:lnTo>
                    <a:pt x="178" y="40"/>
                  </a:lnTo>
                  <a:lnTo>
                    <a:pt x="184" y="24"/>
                  </a:lnTo>
                  <a:lnTo>
                    <a:pt x="190" y="6"/>
                  </a:lnTo>
                  <a:lnTo>
                    <a:pt x="190" y="6"/>
                  </a:lnTo>
                  <a:lnTo>
                    <a:pt x="172" y="2"/>
                  </a:lnTo>
                  <a:lnTo>
                    <a:pt x="152" y="0"/>
                  </a:lnTo>
                  <a:lnTo>
                    <a:pt x="152" y="0"/>
                  </a:lnTo>
                  <a:close/>
                  <a:moveTo>
                    <a:pt x="24" y="16"/>
                  </a:moveTo>
                  <a:lnTo>
                    <a:pt x="24" y="16"/>
                  </a:lnTo>
                  <a:lnTo>
                    <a:pt x="38" y="20"/>
                  </a:lnTo>
                  <a:lnTo>
                    <a:pt x="50" y="24"/>
                  </a:lnTo>
                  <a:lnTo>
                    <a:pt x="60" y="30"/>
                  </a:lnTo>
                  <a:lnTo>
                    <a:pt x="68" y="36"/>
                  </a:lnTo>
                  <a:lnTo>
                    <a:pt x="80" y="46"/>
                  </a:lnTo>
                  <a:lnTo>
                    <a:pt x="84" y="52"/>
                  </a:lnTo>
                  <a:lnTo>
                    <a:pt x="84" y="52"/>
                  </a:lnTo>
                  <a:lnTo>
                    <a:pt x="86" y="46"/>
                  </a:lnTo>
                  <a:lnTo>
                    <a:pt x="92" y="42"/>
                  </a:lnTo>
                  <a:lnTo>
                    <a:pt x="100" y="36"/>
                  </a:lnTo>
                  <a:lnTo>
                    <a:pt x="110" y="30"/>
                  </a:lnTo>
                  <a:lnTo>
                    <a:pt x="122" y="26"/>
                  </a:lnTo>
                  <a:lnTo>
                    <a:pt x="138" y="24"/>
                  </a:lnTo>
                  <a:lnTo>
                    <a:pt x="156" y="22"/>
                  </a:lnTo>
                  <a:lnTo>
                    <a:pt x="156" y="22"/>
                  </a:lnTo>
                  <a:lnTo>
                    <a:pt x="146" y="26"/>
                  </a:lnTo>
                  <a:lnTo>
                    <a:pt x="124" y="36"/>
                  </a:lnTo>
                  <a:lnTo>
                    <a:pt x="112" y="42"/>
                  </a:lnTo>
                  <a:lnTo>
                    <a:pt x="100" y="50"/>
                  </a:lnTo>
                  <a:lnTo>
                    <a:pt x="90" y="60"/>
                  </a:lnTo>
                  <a:lnTo>
                    <a:pt x="84" y="70"/>
                  </a:lnTo>
                  <a:lnTo>
                    <a:pt x="84" y="70"/>
                  </a:lnTo>
                  <a:lnTo>
                    <a:pt x="80" y="64"/>
                  </a:lnTo>
                  <a:lnTo>
                    <a:pt x="76" y="58"/>
                  </a:lnTo>
                  <a:lnTo>
                    <a:pt x="64" y="46"/>
                  </a:lnTo>
                  <a:lnTo>
                    <a:pt x="24" y="16"/>
                  </a:lnTo>
                  <a:lnTo>
                    <a:pt x="24" y="16"/>
                  </a:lnTo>
                  <a:close/>
                </a:path>
              </a:pathLst>
            </a:custGeom>
            <a:solidFill>
              <a:srgbClr val="002060"/>
            </a:solidFill>
            <a:ln>
              <a:noFill/>
            </a:ln>
          </p:spPr>
          <p:txBody>
            <a:bodyPr vert="horz" wrap="square" lIns="91440" tIns="45720" rIns="91440" bIns="45720" numCol="1" anchor="t" anchorCtr="0" compatLnSpc="1">
              <a:prstTxWarp prst="textNoShape">
                <a:avLst/>
              </a:prstTxWarp>
            </a:bodyPr>
            <a:lstStyle/>
            <a:p>
              <a:endParaRPr lang="es-ES_tradnl" dirty="0"/>
            </a:p>
          </p:txBody>
        </p:sp>
      </p:grpSp>
      <p:sp>
        <p:nvSpPr>
          <p:cNvPr id="67" name="Freeform 364"/>
          <p:cNvSpPr>
            <a:spLocks noEditPoints="1"/>
          </p:cNvSpPr>
          <p:nvPr/>
        </p:nvSpPr>
        <p:spPr bwMode="auto">
          <a:xfrm>
            <a:off x="693831" y="5042444"/>
            <a:ext cx="278639" cy="269503"/>
          </a:xfrm>
          <a:custGeom>
            <a:avLst/>
            <a:gdLst>
              <a:gd name="T0" fmla="*/ 83 w 122"/>
              <a:gd name="T1" fmla="*/ 3 h 118"/>
              <a:gd name="T2" fmla="*/ 101 w 122"/>
              <a:gd name="T3" fmla="*/ 17 h 118"/>
              <a:gd name="T4" fmla="*/ 108 w 122"/>
              <a:gd name="T5" fmla="*/ 39 h 118"/>
              <a:gd name="T6" fmla="*/ 104 w 122"/>
              <a:gd name="T7" fmla="*/ 55 h 118"/>
              <a:gd name="T8" fmla="*/ 93 w 122"/>
              <a:gd name="T9" fmla="*/ 61 h 118"/>
              <a:gd name="T10" fmla="*/ 96 w 122"/>
              <a:gd name="T11" fmla="*/ 55 h 118"/>
              <a:gd name="T12" fmla="*/ 87 w 122"/>
              <a:gd name="T13" fmla="*/ 59 h 118"/>
              <a:gd name="T14" fmla="*/ 57 w 122"/>
              <a:gd name="T15" fmla="*/ 55 h 118"/>
              <a:gd name="T16" fmla="*/ 43 w 122"/>
              <a:gd name="T17" fmla="*/ 55 h 118"/>
              <a:gd name="T18" fmla="*/ 43 w 122"/>
              <a:gd name="T19" fmla="*/ 58 h 118"/>
              <a:gd name="T20" fmla="*/ 31 w 122"/>
              <a:gd name="T21" fmla="*/ 45 h 118"/>
              <a:gd name="T22" fmla="*/ 34 w 122"/>
              <a:gd name="T23" fmla="*/ 24 h 118"/>
              <a:gd name="T24" fmla="*/ 48 w 122"/>
              <a:gd name="T25" fmla="*/ 7 h 118"/>
              <a:gd name="T26" fmla="*/ 70 w 122"/>
              <a:gd name="T27" fmla="*/ 0 h 118"/>
              <a:gd name="T28" fmla="*/ 99 w 122"/>
              <a:gd name="T29" fmla="*/ 96 h 118"/>
              <a:gd name="T30" fmla="*/ 104 w 122"/>
              <a:gd name="T31" fmla="*/ 67 h 118"/>
              <a:gd name="T32" fmla="*/ 79 w 122"/>
              <a:gd name="T33" fmla="*/ 81 h 118"/>
              <a:gd name="T34" fmla="*/ 54 w 122"/>
              <a:gd name="T35" fmla="*/ 76 h 118"/>
              <a:gd name="T36" fmla="*/ 87 w 122"/>
              <a:gd name="T37" fmla="*/ 73 h 118"/>
              <a:gd name="T38" fmla="*/ 70 w 122"/>
              <a:gd name="T39" fmla="*/ 62 h 118"/>
              <a:gd name="T40" fmla="*/ 32 w 122"/>
              <a:gd name="T41" fmla="*/ 73 h 118"/>
              <a:gd name="T42" fmla="*/ 0 w 122"/>
              <a:gd name="T43" fmla="*/ 118 h 118"/>
              <a:gd name="T44" fmla="*/ 90 w 122"/>
              <a:gd name="T45" fmla="*/ 41 h 118"/>
              <a:gd name="T46" fmla="*/ 93 w 122"/>
              <a:gd name="T47" fmla="*/ 48 h 118"/>
              <a:gd name="T48" fmla="*/ 83 w 122"/>
              <a:gd name="T49" fmla="*/ 41 h 118"/>
              <a:gd name="T50" fmla="*/ 82 w 122"/>
              <a:gd name="T51" fmla="*/ 52 h 118"/>
              <a:gd name="T52" fmla="*/ 66 w 122"/>
              <a:gd name="T53" fmla="*/ 41 h 118"/>
              <a:gd name="T54" fmla="*/ 57 w 122"/>
              <a:gd name="T55" fmla="*/ 52 h 118"/>
              <a:gd name="T56" fmla="*/ 49 w 122"/>
              <a:gd name="T57" fmla="*/ 41 h 118"/>
              <a:gd name="T58" fmla="*/ 46 w 122"/>
              <a:gd name="T59" fmla="*/ 48 h 118"/>
              <a:gd name="T60" fmla="*/ 49 w 122"/>
              <a:gd name="T61" fmla="*/ 41 h 118"/>
              <a:gd name="T62" fmla="*/ 49 w 122"/>
              <a:gd name="T63" fmla="*/ 34 h 118"/>
              <a:gd name="T64" fmla="*/ 46 w 122"/>
              <a:gd name="T65" fmla="*/ 30 h 118"/>
              <a:gd name="T66" fmla="*/ 56 w 122"/>
              <a:gd name="T67" fmla="*/ 34 h 118"/>
              <a:gd name="T68" fmla="*/ 57 w 122"/>
              <a:gd name="T69" fmla="*/ 27 h 118"/>
              <a:gd name="T70" fmla="*/ 73 w 122"/>
              <a:gd name="T71" fmla="*/ 34 h 118"/>
              <a:gd name="T72" fmla="*/ 82 w 122"/>
              <a:gd name="T73" fmla="*/ 27 h 118"/>
              <a:gd name="T74" fmla="*/ 90 w 122"/>
              <a:gd name="T75" fmla="*/ 34 h 118"/>
              <a:gd name="T76" fmla="*/ 93 w 122"/>
              <a:gd name="T77" fmla="*/ 30 h 118"/>
              <a:gd name="T78" fmla="*/ 90 w 122"/>
              <a:gd name="T79" fmla="*/ 34 h 118"/>
              <a:gd name="T80" fmla="*/ 73 w 122"/>
              <a:gd name="T81" fmla="*/ 17 h 118"/>
              <a:gd name="T82" fmla="*/ 79 w 122"/>
              <a:gd name="T83" fmla="*/ 16 h 118"/>
              <a:gd name="T84" fmla="*/ 66 w 122"/>
              <a:gd name="T85" fmla="*/ 17 h 118"/>
              <a:gd name="T86" fmla="*/ 60 w 122"/>
              <a:gd name="T87" fmla="*/ 16 h 118"/>
              <a:gd name="T88" fmla="*/ 66 w 122"/>
              <a:gd name="T89" fmla="*/ 17 h 118"/>
              <a:gd name="T90" fmla="*/ 54 w 122"/>
              <a:gd name="T91" fmla="*/ 13 h 118"/>
              <a:gd name="T92" fmla="*/ 46 w 122"/>
              <a:gd name="T93" fmla="*/ 16 h 118"/>
              <a:gd name="T94" fmla="*/ 43 w 122"/>
              <a:gd name="T95" fmla="*/ 24 h 118"/>
              <a:gd name="T96" fmla="*/ 83 w 122"/>
              <a:gd name="T97" fmla="*/ 10 h 118"/>
              <a:gd name="T98" fmla="*/ 87 w 122"/>
              <a:gd name="T99" fmla="*/ 21 h 118"/>
              <a:gd name="T100" fmla="*/ 97 w 122"/>
              <a:gd name="T101" fmla="*/ 25 h 118"/>
              <a:gd name="T102" fmla="*/ 83 w 122"/>
              <a:gd name="T103" fmla="*/ 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2" h="118">
                <a:moveTo>
                  <a:pt x="70" y="0"/>
                </a:moveTo>
                <a:lnTo>
                  <a:pt x="70" y="0"/>
                </a:lnTo>
                <a:lnTo>
                  <a:pt x="77" y="0"/>
                </a:lnTo>
                <a:lnTo>
                  <a:pt x="83" y="3"/>
                </a:lnTo>
                <a:lnTo>
                  <a:pt x="91" y="7"/>
                </a:lnTo>
                <a:lnTo>
                  <a:pt x="96" y="11"/>
                </a:lnTo>
                <a:lnTo>
                  <a:pt x="96" y="11"/>
                </a:lnTo>
                <a:lnTo>
                  <a:pt x="101" y="17"/>
                </a:lnTo>
                <a:lnTo>
                  <a:pt x="105" y="24"/>
                </a:lnTo>
                <a:lnTo>
                  <a:pt x="107" y="31"/>
                </a:lnTo>
                <a:lnTo>
                  <a:pt x="108" y="39"/>
                </a:lnTo>
                <a:lnTo>
                  <a:pt x="108" y="39"/>
                </a:lnTo>
                <a:lnTo>
                  <a:pt x="107" y="45"/>
                </a:lnTo>
                <a:lnTo>
                  <a:pt x="105" y="53"/>
                </a:lnTo>
                <a:lnTo>
                  <a:pt x="104" y="55"/>
                </a:lnTo>
                <a:lnTo>
                  <a:pt x="104" y="55"/>
                </a:lnTo>
                <a:lnTo>
                  <a:pt x="99" y="61"/>
                </a:lnTo>
                <a:lnTo>
                  <a:pt x="93" y="67"/>
                </a:lnTo>
                <a:lnTo>
                  <a:pt x="93" y="61"/>
                </a:lnTo>
                <a:lnTo>
                  <a:pt x="93" y="61"/>
                </a:lnTo>
                <a:lnTo>
                  <a:pt x="93" y="61"/>
                </a:lnTo>
                <a:lnTo>
                  <a:pt x="97" y="53"/>
                </a:lnTo>
                <a:lnTo>
                  <a:pt x="97" y="53"/>
                </a:lnTo>
                <a:lnTo>
                  <a:pt x="96" y="55"/>
                </a:lnTo>
                <a:lnTo>
                  <a:pt x="96" y="55"/>
                </a:lnTo>
                <a:lnTo>
                  <a:pt x="87" y="58"/>
                </a:lnTo>
                <a:lnTo>
                  <a:pt x="87" y="58"/>
                </a:lnTo>
                <a:lnTo>
                  <a:pt x="87" y="59"/>
                </a:lnTo>
                <a:lnTo>
                  <a:pt x="87" y="59"/>
                </a:lnTo>
                <a:lnTo>
                  <a:pt x="77" y="56"/>
                </a:lnTo>
                <a:lnTo>
                  <a:pt x="66" y="55"/>
                </a:lnTo>
                <a:lnTo>
                  <a:pt x="57" y="55"/>
                </a:lnTo>
                <a:lnTo>
                  <a:pt x="49" y="56"/>
                </a:lnTo>
                <a:lnTo>
                  <a:pt x="49" y="56"/>
                </a:lnTo>
                <a:lnTo>
                  <a:pt x="43" y="55"/>
                </a:lnTo>
                <a:lnTo>
                  <a:pt x="43" y="55"/>
                </a:lnTo>
                <a:lnTo>
                  <a:pt x="40" y="53"/>
                </a:lnTo>
                <a:lnTo>
                  <a:pt x="40" y="53"/>
                </a:lnTo>
                <a:lnTo>
                  <a:pt x="43" y="58"/>
                </a:lnTo>
                <a:lnTo>
                  <a:pt x="43" y="58"/>
                </a:lnTo>
                <a:lnTo>
                  <a:pt x="37" y="61"/>
                </a:lnTo>
                <a:lnTo>
                  <a:pt x="37" y="61"/>
                </a:lnTo>
                <a:lnTo>
                  <a:pt x="32" y="52"/>
                </a:lnTo>
                <a:lnTo>
                  <a:pt x="31" y="45"/>
                </a:lnTo>
                <a:lnTo>
                  <a:pt x="31" y="39"/>
                </a:lnTo>
                <a:lnTo>
                  <a:pt x="31" y="39"/>
                </a:lnTo>
                <a:lnTo>
                  <a:pt x="31" y="31"/>
                </a:lnTo>
                <a:lnTo>
                  <a:pt x="34" y="24"/>
                </a:lnTo>
                <a:lnTo>
                  <a:pt x="37" y="17"/>
                </a:lnTo>
                <a:lnTo>
                  <a:pt x="42" y="11"/>
                </a:lnTo>
                <a:lnTo>
                  <a:pt x="42" y="11"/>
                </a:lnTo>
                <a:lnTo>
                  <a:pt x="48" y="7"/>
                </a:lnTo>
                <a:lnTo>
                  <a:pt x="54" y="3"/>
                </a:lnTo>
                <a:lnTo>
                  <a:pt x="62" y="0"/>
                </a:lnTo>
                <a:lnTo>
                  <a:pt x="70" y="0"/>
                </a:lnTo>
                <a:lnTo>
                  <a:pt x="70" y="0"/>
                </a:lnTo>
                <a:close/>
                <a:moveTo>
                  <a:pt x="0" y="118"/>
                </a:moveTo>
                <a:lnTo>
                  <a:pt x="42" y="118"/>
                </a:lnTo>
                <a:lnTo>
                  <a:pt x="46" y="98"/>
                </a:lnTo>
                <a:lnTo>
                  <a:pt x="99" y="96"/>
                </a:lnTo>
                <a:lnTo>
                  <a:pt x="122" y="59"/>
                </a:lnTo>
                <a:lnTo>
                  <a:pt x="110" y="59"/>
                </a:lnTo>
                <a:lnTo>
                  <a:pt x="110" y="59"/>
                </a:lnTo>
                <a:lnTo>
                  <a:pt x="104" y="67"/>
                </a:lnTo>
                <a:lnTo>
                  <a:pt x="97" y="73"/>
                </a:lnTo>
                <a:lnTo>
                  <a:pt x="91" y="76"/>
                </a:lnTo>
                <a:lnTo>
                  <a:pt x="85" y="79"/>
                </a:lnTo>
                <a:lnTo>
                  <a:pt x="79" y="81"/>
                </a:lnTo>
                <a:lnTo>
                  <a:pt x="71" y="81"/>
                </a:lnTo>
                <a:lnTo>
                  <a:pt x="54" y="78"/>
                </a:lnTo>
                <a:lnTo>
                  <a:pt x="54" y="76"/>
                </a:lnTo>
                <a:lnTo>
                  <a:pt x="54" y="76"/>
                </a:lnTo>
                <a:lnTo>
                  <a:pt x="66" y="78"/>
                </a:lnTo>
                <a:lnTo>
                  <a:pt x="76" y="78"/>
                </a:lnTo>
                <a:lnTo>
                  <a:pt x="82" y="76"/>
                </a:lnTo>
                <a:lnTo>
                  <a:pt x="87" y="73"/>
                </a:lnTo>
                <a:lnTo>
                  <a:pt x="87" y="67"/>
                </a:lnTo>
                <a:lnTo>
                  <a:pt x="87" y="67"/>
                </a:lnTo>
                <a:lnTo>
                  <a:pt x="77" y="64"/>
                </a:lnTo>
                <a:lnTo>
                  <a:pt x="70" y="62"/>
                </a:lnTo>
                <a:lnTo>
                  <a:pt x="63" y="62"/>
                </a:lnTo>
                <a:lnTo>
                  <a:pt x="56" y="62"/>
                </a:lnTo>
                <a:lnTo>
                  <a:pt x="43" y="67"/>
                </a:lnTo>
                <a:lnTo>
                  <a:pt x="32" y="73"/>
                </a:lnTo>
                <a:lnTo>
                  <a:pt x="23" y="82"/>
                </a:lnTo>
                <a:lnTo>
                  <a:pt x="14" y="93"/>
                </a:lnTo>
                <a:lnTo>
                  <a:pt x="6" y="106"/>
                </a:lnTo>
                <a:lnTo>
                  <a:pt x="0" y="118"/>
                </a:lnTo>
                <a:lnTo>
                  <a:pt x="0" y="118"/>
                </a:lnTo>
                <a:close/>
                <a:moveTo>
                  <a:pt x="101" y="41"/>
                </a:moveTo>
                <a:lnTo>
                  <a:pt x="90" y="41"/>
                </a:lnTo>
                <a:lnTo>
                  <a:pt x="90" y="41"/>
                </a:lnTo>
                <a:lnTo>
                  <a:pt x="88" y="50"/>
                </a:lnTo>
                <a:lnTo>
                  <a:pt x="88" y="50"/>
                </a:lnTo>
                <a:lnTo>
                  <a:pt x="93" y="48"/>
                </a:lnTo>
                <a:lnTo>
                  <a:pt x="93" y="48"/>
                </a:lnTo>
                <a:lnTo>
                  <a:pt x="97" y="45"/>
                </a:lnTo>
                <a:lnTo>
                  <a:pt x="101" y="41"/>
                </a:lnTo>
                <a:lnTo>
                  <a:pt x="101" y="41"/>
                </a:lnTo>
                <a:close/>
                <a:moveTo>
                  <a:pt x="83" y="41"/>
                </a:moveTo>
                <a:lnTo>
                  <a:pt x="73" y="41"/>
                </a:lnTo>
                <a:lnTo>
                  <a:pt x="73" y="53"/>
                </a:lnTo>
                <a:lnTo>
                  <a:pt x="73" y="53"/>
                </a:lnTo>
                <a:lnTo>
                  <a:pt x="82" y="52"/>
                </a:lnTo>
                <a:lnTo>
                  <a:pt x="82" y="52"/>
                </a:lnTo>
                <a:lnTo>
                  <a:pt x="83" y="41"/>
                </a:lnTo>
                <a:lnTo>
                  <a:pt x="83" y="41"/>
                </a:lnTo>
                <a:close/>
                <a:moveTo>
                  <a:pt x="66" y="41"/>
                </a:moveTo>
                <a:lnTo>
                  <a:pt x="56" y="41"/>
                </a:lnTo>
                <a:lnTo>
                  <a:pt x="56" y="41"/>
                </a:lnTo>
                <a:lnTo>
                  <a:pt x="57" y="52"/>
                </a:lnTo>
                <a:lnTo>
                  <a:pt x="57" y="52"/>
                </a:lnTo>
                <a:lnTo>
                  <a:pt x="66" y="53"/>
                </a:lnTo>
                <a:lnTo>
                  <a:pt x="66" y="41"/>
                </a:lnTo>
                <a:lnTo>
                  <a:pt x="66" y="41"/>
                </a:lnTo>
                <a:close/>
                <a:moveTo>
                  <a:pt x="49" y="41"/>
                </a:moveTo>
                <a:lnTo>
                  <a:pt x="37" y="41"/>
                </a:lnTo>
                <a:lnTo>
                  <a:pt x="37" y="41"/>
                </a:lnTo>
                <a:lnTo>
                  <a:pt x="40" y="45"/>
                </a:lnTo>
                <a:lnTo>
                  <a:pt x="46" y="48"/>
                </a:lnTo>
                <a:lnTo>
                  <a:pt x="46" y="48"/>
                </a:lnTo>
                <a:lnTo>
                  <a:pt x="49" y="50"/>
                </a:lnTo>
                <a:lnTo>
                  <a:pt x="49" y="50"/>
                </a:lnTo>
                <a:lnTo>
                  <a:pt x="49" y="41"/>
                </a:lnTo>
                <a:lnTo>
                  <a:pt x="49" y="41"/>
                </a:lnTo>
                <a:close/>
                <a:moveTo>
                  <a:pt x="39" y="34"/>
                </a:moveTo>
                <a:lnTo>
                  <a:pt x="49" y="34"/>
                </a:lnTo>
                <a:lnTo>
                  <a:pt x="49" y="34"/>
                </a:lnTo>
                <a:lnTo>
                  <a:pt x="49" y="28"/>
                </a:lnTo>
                <a:lnTo>
                  <a:pt x="49" y="28"/>
                </a:lnTo>
                <a:lnTo>
                  <a:pt x="46" y="30"/>
                </a:lnTo>
                <a:lnTo>
                  <a:pt x="46" y="30"/>
                </a:lnTo>
                <a:lnTo>
                  <a:pt x="42" y="31"/>
                </a:lnTo>
                <a:lnTo>
                  <a:pt x="39" y="34"/>
                </a:lnTo>
                <a:lnTo>
                  <a:pt x="39" y="34"/>
                </a:lnTo>
                <a:close/>
                <a:moveTo>
                  <a:pt x="56" y="34"/>
                </a:moveTo>
                <a:lnTo>
                  <a:pt x="66" y="34"/>
                </a:lnTo>
                <a:lnTo>
                  <a:pt x="66" y="25"/>
                </a:lnTo>
                <a:lnTo>
                  <a:pt x="66" y="25"/>
                </a:lnTo>
                <a:lnTo>
                  <a:pt x="57" y="27"/>
                </a:lnTo>
                <a:lnTo>
                  <a:pt x="57" y="27"/>
                </a:lnTo>
                <a:lnTo>
                  <a:pt x="56" y="34"/>
                </a:lnTo>
                <a:lnTo>
                  <a:pt x="56" y="34"/>
                </a:lnTo>
                <a:close/>
                <a:moveTo>
                  <a:pt x="73" y="34"/>
                </a:moveTo>
                <a:lnTo>
                  <a:pt x="83" y="34"/>
                </a:lnTo>
                <a:lnTo>
                  <a:pt x="83" y="34"/>
                </a:lnTo>
                <a:lnTo>
                  <a:pt x="82" y="27"/>
                </a:lnTo>
                <a:lnTo>
                  <a:pt x="82" y="27"/>
                </a:lnTo>
                <a:lnTo>
                  <a:pt x="73" y="25"/>
                </a:lnTo>
                <a:lnTo>
                  <a:pt x="73" y="34"/>
                </a:lnTo>
                <a:lnTo>
                  <a:pt x="73" y="34"/>
                </a:lnTo>
                <a:close/>
                <a:moveTo>
                  <a:pt x="90" y="34"/>
                </a:moveTo>
                <a:lnTo>
                  <a:pt x="99" y="34"/>
                </a:lnTo>
                <a:lnTo>
                  <a:pt x="99" y="34"/>
                </a:lnTo>
                <a:lnTo>
                  <a:pt x="97" y="31"/>
                </a:lnTo>
                <a:lnTo>
                  <a:pt x="93" y="30"/>
                </a:lnTo>
                <a:lnTo>
                  <a:pt x="93" y="30"/>
                </a:lnTo>
                <a:lnTo>
                  <a:pt x="88" y="28"/>
                </a:lnTo>
                <a:lnTo>
                  <a:pt x="88" y="28"/>
                </a:lnTo>
                <a:lnTo>
                  <a:pt x="90" y="34"/>
                </a:lnTo>
                <a:lnTo>
                  <a:pt x="90" y="34"/>
                </a:lnTo>
                <a:close/>
                <a:moveTo>
                  <a:pt x="73" y="8"/>
                </a:moveTo>
                <a:lnTo>
                  <a:pt x="73" y="17"/>
                </a:lnTo>
                <a:lnTo>
                  <a:pt x="73" y="17"/>
                </a:lnTo>
                <a:lnTo>
                  <a:pt x="80" y="19"/>
                </a:lnTo>
                <a:lnTo>
                  <a:pt x="80" y="19"/>
                </a:lnTo>
                <a:lnTo>
                  <a:pt x="79" y="16"/>
                </a:lnTo>
                <a:lnTo>
                  <a:pt x="79" y="16"/>
                </a:lnTo>
                <a:lnTo>
                  <a:pt x="76" y="11"/>
                </a:lnTo>
                <a:lnTo>
                  <a:pt x="73" y="8"/>
                </a:lnTo>
                <a:lnTo>
                  <a:pt x="73" y="8"/>
                </a:lnTo>
                <a:close/>
                <a:moveTo>
                  <a:pt x="66" y="17"/>
                </a:moveTo>
                <a:lnTo>
                  <a:pt x="66" y="8"/>
                </a:lnTo>
                <a:lnTo>
                  <a:pt x="66" y="8"/>
                </a:lnTo>
                <a:lnTo>
                  <a:pt x="63" y="11"/>
                </a:lnTo>
                <a:lnTo>
                  <a:pt x="60" y="16"/>
                </a:lnTo>
                <a:lnTo>
                  <a:pt x="60" y="16"/>
                </a:lnTo>
                <a:lnTo>
                  <a:pt x="59" y="19"/>
                </a:lnTo>
                <a:lnTo>
                  <a:pt x="59" y="19"/>
                </a:lnTo>
                <a:lnTo>
                  <a:pt x="66" y="17"/>
                </a:lnTo>
                <a:lnTo>
                  <a:pt x="66" y="17"/>
                </a:lnTo>
                <a:close/>
                <a:moveTo>
                  <a:pt x="51" y="21"/>
                </a:moveTo>
                <a:lnTo>
                  <a:pt x="51" y="21"/>
                </a:lnTo>
                <a:lnTo>
                  <a:pt x="54" y="13"/>
                </a:lnTo>
                <a:lnTo>
                  <a:pt x="54" y="13"/>
                </a:lnTo>
                <a:lnTo>
                  <a:pt x="56" y="10"/>
                </a:lnTo>
                <a:lnTo>
                  <a:pt x="56" y="10"/>
                </a:lnTo>
                <a:lnTo>
                  <a:pt x="46" y="16"/>
                </a:lnTo>
                <a:lnTo>
                  <a:pt x="46" y="16"/>
                </a:lnTo>
                <a:lnTo>
                  <a:pt x="40" y="25"/>
                </a:lnTo>
                <a:lnTo>
                  <a:pt x="40" y="25"/>
                </a:lnTo>
                <a:lnTo>
                  <a:pt x="43" y="24"/>
                </a:lnTo>
                <a:lnTo>
                  <a:pt x="43" y="24"/>
                </a:lnTo>
                <a:lnTo>
                  <a:pt x="51" y="21"/>
                </a:lnTo>
                <a:lnTo>
                  <a:pt x="51" y="21"/>
                </a:lnTo>
                <a:close/>
                <a:moveTo>
                  <a:pt x="83" y="10"/>
                </a:moveTo>
                <a:lnTo>
                  <a:pt x="83" y="10"/>
                </a:lnTo>
                <a:lnTo>
                  <a:pt x="83" y="13"/>
                </a:lnTo>
                <a:lnTo>
                  <a:pt x="83" y="13"/>
                </a:lnTo>
                <a:lnTo>
                  <a:pt x="87" y="21"/>
                </a:lnTo>
                <a:lnTo>
                  <a:pt x="87" y="21"/>
                </a:lnTo>
                <a:lnTo>
                  <a:pt x="96" y="24"/>
                </a:lnTo>
                <a:lnTo>
                  <a:pt x="96" y="24"/>
                </a:lnTo>
                <a:lnTo>
                  <a:pt x="97" y="25"/>
                </a:lnTo>
                <a:lnTo>
                  <a:pt x="97" y="25"/>
                </a:lnTo>
                <a:lnTo>
                  <a:pt x="91" y="16"/>
                </a:lnTo>
                <a:lnTo>
                  <a:pt x="91" y="16"/>
                </a:lnTo>
                <a:lnTo>
                  <a:pt x="83" y="10"/>
                </a:lnTo>
                <a:lnTo>
                  <a:pt x="83" y="10"/>
                </a:lnTo>
                <a:close/>
              </a:path>
            </a:pathLst>
          </a:custGeom>
          <a:solidFill>
            <a:srgbClr val="002060"/>
          </a:solidFill>
          <a:ln>
            <a:noFill/>
          </a:ln>
          <a:extLst/>
        </p:spPr>
        <p:txBody>
          <a:bodyPr vert="horz" wrap="square" lIns="91440" tIns="45720" rIns="91440" bIns="45720" numCol="1" anchor="t" anchorCtr="0" compatLnSpc="1">
            <a:prstTxWarp prst="textNoShape">
              <a:avLst/>
            </a:prstTxWarp>
          </a:bodyPr>
          <a:lstStyle/>
          <a:p>
            <a:endParaRPr lang="es-ES_tradnl" u="sng" dirty="0"/>
          </a:p>
        </p:txBody>
      </p:sp>
      <p:grpSp>
        <p:nvGrpSpPr>
          <p:cNvPr id="3" name="Group 2"/>
          <p:cNvGrpSpPr/>
          <p:nvPr/>
        </p:nvGrpSpPr>
        <p:grpSpPr>
          <a:xfrm>
            <a:off x="685448" y="6138853"/>
            <a:ext cx="4063586" cy="195512"/>
            <a:chOff x="353962" y="6041800"/>
            <a:chExt cx="4063586" cy="195512"/>
          </a:xfrm>
        </p:grpSpPr>
        <p:sp>
          <p:nvSpPr>
            <p:cNvPr id="73" name="Freeform 358"/>
            <p:cNvSpPr>
              <a:spLocks noEditPoints="1"/>
            </p:cNvSpPr>
            <p:nvPr/>
          </p:nvSpPr>
          <p:spPr bwMode="auto">
            <a:xfrm>
              <a:off x="353962" y="6046949"/>
              <a:ext cx="295405" cy="185215"/>
            </a:xfrm>
            <a:custGeom>
              <a:avLst/>
              <a:gdLst>
                <a:gd name="T0" fmla="*/ 21 w 126"/>
                <a:gd name="T1" fmla="*/ 25 h 79"/>
                <a:gd name="T2" fmla="*/ 25 w 126"/>
                <a:gd name="T3" fmla="*/ 27 h 79"/>
                <a:gd name="T4" fmla="*/ 17 w 126"/>
                <a:gd name="T5" fmla="*/ 30 h 79"/>
                <a:gd name="T6" fmla="*/ 17 w 126"/>
                <a:gd name="T7" fmla="*/ 78 h 79"/>
                <a:gd name="T8" fmla="*/ 8 w 126"/>
                <a:gd name="T9" fmla="*/ 30 h 79"/>
                <a:gd name="T10" fmla="*/ 0 w 126"/>
                <a:gd name="T11" fmla="*/ 27 h 79"/>
                <a:gd name="T12" fmla="*/ 5 w 126"/>
                <a:gd name="T13" fmla="*/ 25 h 79"/>
                <a:gd name="T14" fmla="*/ 11 w 126"/>
                <a:gd name="T15" fmla="*/ 0 h 79"/>
                <a:gd name="T16" fmla="*/ 13 w 126"/>
                <a:gd name="T17" fmla="*/ 0 h 79"/>
                <a:gd name="T18" fmla="*/ 48 w 126"/>
                <a:gd name="T19" fmla="*/ 8 h 79"/>
                <a:gd name="T20" fmla="*/ 36 w 126"/>
                <a:gd name="T21" fmla="*/ 16 h 79"/>
                <a:gd name="T22" fmla="*/ 28 w 126"/>
                <a:gd name="T23" fmla="*/ 34 h 79"/>
                <a:gd name="T24" fmla="*/ 30 w 126"/>
                <a:gd name="T25" fmla="*/ 54 h 79"/>
                <a:gd name="T26" fmla="*/ 38 w 126"/>
                <a:gd name="T27" fmla="*/ 65 h 79"/>
                <a:gd name="T28" fmla="*/ 56 w 126"/>
                <a:gd name="T29" fmla="*/ 75 h 79"/>
                <a:gd name="T30" fmla="*/ 76 w 126"/>
                <a:gd name="T31" fmla="*/ 71 h 79"/>
                <a:gd name="T32" fmla="*/ 87 w 126"/>
                <a:gd name="T33" fmla="*/ 64 h 79"/>
                <a:gd name="T34" fmla="*/ 96 w 126"/>
                <a:gd name="T35" fmla="*/ 47 h 79"/>
                <a:gd name="T36" fmla="*/ 93 w 126"/>
                <a:gd name="T37" fmla="*/ 27 h 79"/>
                <a:gd name="T38" fmla="*/ 86 w 126"/>
                <a:gd name="T39" fmla="*/ 14 h 79"/>
                <a:gd name="T40" fmla="*/ 69 w 126"/>
                <a:gd name="T41" fmla="*/ 6 h 79"/>
                <a:gd name="T42" fmla="*/ 48 w 126"/>
                <a:gd name="T43" fmla="*/ 8 h 79"/>
                <a:gd name="T44" fmla="*/ 62 w 126"/>
                <a:gd name="T45" fmla="*/ 65 h 79"/>
                <a:gd name="T46" fmla="*/ 44 w 126"/>
                <a:gd name="T47" fmla="*/ 56 h 79"/>
                <a:gd name="T48" fmla="*/ 38 w 126"/>
                <a:gd name="T49" fmla="*/ 44 h 79"/>
                <a:gd name="T50" fmla="*/ 44 w 126"/>
                <a:gd name="T51" fmla="*/ 25 h 79"/>
                <a:gd name="T52" fmla="*/ 42 w 126"/>
                <a:gd name="T53" fmla="*/ 36 h 79"/>
                <a:gd name="T54" fmla="*/ 44 w 126"/>
                <a:gd name="T55" fmla="*/ 48 h 79"/>
                <a:gd name="T56" fmla="*/ 56 w 126"/>
                <a:gd name="T57" fmla="*/ 62 h 79"/>
                <a:gd name="T58" fmla="*/ 62 w 126"/>
                <a:gd name="T59" fmla="*/ 16 h 79"/>
                <a:gd name="T60" fmla="*/ 76 w 126"/>
                <a:gd name="T61" fmla="*/ 20 h 79"/>
                <a:gd name="T62" fmla="*/ 84 w 126"/>
                <a:gd name="T63" fmla="*/ 30 h 79"/>
                <a:gd name="T64" fmla="*/ 84 w 126"/>
                <a:gd name="T65" fmla="*/ 50 h 79"/>
                <a:gd name="T66" fmla="*/ 83 w 126"/>
                <a:gd name="T67" fmla="*/ 51 h 79"/>
                <a:gd name="T68" fmla="*/ 79 w 126"/>
                <a:gd name="T69" fmla="*/ 33 h 79"/>
                <a:gd name="T70" fmla="*/ 73 w 126"/>
                <a:gd name="T71" fmla="*/ 22 h 79"/>
                <a:gd name="T72" fmla="*/ 62 w 126"/>
                <a:gd name="T73" fmla="*/ 16 h 79"/>
                <a:gd name="T74" fmla="*/ 115 w 126"/>
                <a:gd name="T75" fmla="*/ 78 h 79"/>
                <a:gd name="T76" fmla="*/ 106 w 126"/>
                <a:gd name="T77" fmla="*/ 33 h 79"/>
                <a:gd name="T78" fmla="*/ 100 w 126"/>
                <a:gd name="T79" fmla="*/ 27 h 79"/>
                <a:gd name="T80" fmla="*/ 96 w 126"/>
                <a:gd name="T81" fmla="*/ 17 h 79"/>
                <a:gd name="T82" fmla="*/ 106 w 126"/>
                <a:gd name="T83" fmla="*/ 0 h 79"/>
                <a:gd name="T84" fmla="*/ 117 w 126"/>
                <a:gd name="T85" fmla="*/ 0 h 79"/>
                <a:gd name="T86" fmla="*/ 126 w 126"/>
                <a:gd name="T87" fmla="*/ 17 h 79"/>
                <a:gd name="T88" fmla="*/ 123 w 126"/>
                <a:gd name="T89" fmla="*/ 27 h 79"/>
                <a:gd name="T90" fmla="*/ 117 w 126"/>
                <a:gd name="T91" fmla="*/ 3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6" h="79">
                  <a:moveTo>
                    <a:pt x="17" y="0"/>
                  </a:moveTo>
                  <a:lnTo>
                    <a:pt x="17" y="25"/>
                  </a:lnTo>
                  <a:lnTo>
                    <a:pt x="21" y="25"/>
                  </a:lnTo>
                  <a:lnTo>
                    <a:pt x="21" y="0"/>
                  </a:lnTo>
                  <a:lnTo>
                    <a:pt x="25" y="0"/>
                  </a:lnTo>
                  <a:lnTo>
                    <a:pt x="25" y="27"/>
                  </a:lnTo>
                  <a:lnTo>
                    <a:pt x="25" y="30"/>
                  </a:lnTo>
                  <a:lnTo>
                    <a:pt x="22" y="30"/>
                  </a:lnTo>
                  <a:lnTo>
                    <a:pt x="17" y="30"/>
                  </a:lnTo>
                  <a:lnTo>
                    <a:pt x="17" y="30"/>
                  </a:lnTo>
                  <a:lnTo>
                    <a:pt x="17" y="78"/>
                  </a:lnTo>
                  <a:lnTo>
                    <a:pt x="17" y="78"/>
                  </a:lnTo>
                  <a:lnTo>
                    <a:pt x="13" y="79"/>
                  </a:lnTo>
                  <a:lnTo>
                    <a:pt x="8" y="78"/>
                  </a:lnTo>
                  <a:lnTo>
                    <a:pt x="8" y="30"/>
                  </a:lnTo>
                  <a:lnTo>
                    <a:pt x="2" y="30"/>
                  </a:lnTo>
                  <a:lnTo>
                    <a:pt x="0" y="30"/>
                  </a:lnTo>
                  <a:lnTo>
                    <a:pt x="0" y="27"/>
                  </a:lnTo>
                  <a:lnTo>
                    <a:pt x="0" y="0"/>
                  </a:lnTo>
                  <a:lnTo>
                    <a:pt x="5" y="0"/>
                  </a:lnTo>
                  <a:lnTo>
                    <a:pt x="5" y="25"/>
                  </a:lnTo>
                  <a:lnTo>
                    <a:pt x="7" y="25"/>
                  </a:lnTo>
                  <a:lnTo>
                    <a:pt x="7" y="0"/>
                  </a:lnTo>
                  <a:lnTo>
                    <a:pt x="11" y="0"/>
                  </a:lnTo>
                  <a:lnTo>
                    <a:pt x="11" y="25"/>
                  </a:lnTo>
                  <a:lnTo>
                    <a:pt x="13" y="25"/>
                  </a:lnTo>
                  <a:lnTo>
                    <a:pt x="13" y="0"/>
                  </a:lnTo>
                  <a:lnTo>
                    <a:pt x="17" y="0"/>
                  </a:lnTo>
                  <a:lnTo>
                    <a:pt x="17" y="0"/>
                  </a:lnTo>
                  <a:close/>
                  <a:moveTo>
                    <a:pt x="48" y="8"/>
                  </a:moveTo>
                  <a:lnTo>
                    <a:pt x="48" y="8"/>
                  </a:lnTo>
                  <a:lnTo>
                    <a:pt x="42" y="11"/>
                  </a:lnTo>
                  <a:lnTo>
                    <a:pt x="36" y="16"/>
                  </a:lnTo>
                  <a:lnTo>
                    <a:pt x="33" y="22"/>
                  </a:lnTo>
                  <a:lnTo>
                    <a:pt x="30" y="28"/>
                  </a:lnTo>
                  <a:lnTo>
                    <a:pt x="28" y="34"/>
                  </a:lnTo>
                  <a:lnTo>
                    <a:pt x="27" y="40"/>
                  </a:lnTo>
                  <a:lnTo>
                    <a:pt x="28" y="47"/>
                  </a:lnTo>
                  <a:lnTo>
                    <a:pt x="30" y="54"/>
                  </a:lnTo>
                  <a:lnTo>
                    <a:pt x="30" y="54"/>
                  </a:lnTo>
                  <a:lnTo>
                    <a:pt x="33" y="61"/>
                  </a:lnTo>
                  <a:lnTo>
                    <a:pt x="38" y="65"/>
                  </a:lnTo>
                  <a:lnTo>
                    <a:pt x="44" y="70"/>
                  </a:lnTo>
                  <a:lnTo>
                    <a:pt x="50" y="73"/>
                  </a:lnTo>
                  <a:lnTo>
                    <a:pt x="56" y="75"/>
                  </a:lnTo>
                  <a:lnTo>
                    <a:pt x="62" y="75"/>
                  </a:lnTo>
                  <a:lnTo>
                    <a:pt x="69" y="75"/>
                  </a:lnTo>
                  <a:lnTo>
                    <a:pt x="76" y="71"/>
                  </a:lnTo>
                  <a:lnTo>
                    <a:pt x="76" y="71"/>
                  </a:lnTo>
                  <a:lnTo>
                    <a:pt x="83" y="68"/>
                  </a:lnTo>
                  <a:lnTo>
                    <a:pt x="87" y="64"/>
                  </a:lnTo>
                  <a:lnTo>
                    <a:pt x="92" y="59"/>
                  </a:lnTo>
                  <a:lnTo>
                    <a:pt x="95" y="53"/>
                  </a:lnTo>
                  <a:lnTo>
                    <a:pt x="96" y="47"/>
                  </a:lnTo>
                  <a:lnTo>
                    <a:pt x="96" y="39"/>
                  </a:lnTo>
                  <a:lnTo>
                    <a:pt x="96" y="33"/>
                  </a:lnTo>
                  <a:lnTo>
                    <a:pt x="93" y="27"/>
                  </a:lnTo>
                  <a:lnTo>
                    <a:pt x="93" y="27"/>
                  </a:lnTo>
                  <a:lnTo>
                    <a:pt x="90" y="20"/>
                  </a:lnTo>
                  <a:lnTo>
                    <a:pt x="86" y="14"/>
                  </a:lnTo>
                  <a:lnTo>
                    <a:pt x="81" y="11"/>
                  </a:lnTo>
                  <a:lnTo>
                    <a:pt x="75" y="8"/>
                  </a:lnTo>
                  <a:lnTo>
                    <a:pt x="69" y="6"/>
                  </a:lnTo>
                  <a:lnTo>
                    <a:pt x="61" y="5"/>
                  </a:lnTo>
                  <a:lnTo>
                    <a:pt x="55" y="6"/>
                  </a:lnTo>
                  <a:lnTo>
                    <a:pt x="48" y="8"/>
                  </a:lnTo>
                  <a:lnTo>
                    <a:pt x="48" y="8"/>
                  </a:lnTo>
                  <a:close/>
                  <a:moveTo>
                    <a:pt x="62" y="65"/>
                  </a:moveTo>
                  <a:lnTo>
                    <a:pt x="62" y="65"/>
                  </a:lnTo>
                  <a:lnTo>
                    <a:pt x="55" y="64"/>
                  </a:lnTo>
                  <a:lnTo>
                    <a:pt x="48" y="61"/>
                  </a:lnTo>
                  <a:lnTo>
                    <a:pt x="44" y="56"/>
                  </a:lnTo>
                  <a:lnTo>
                    <a:pt x="39" y="50"/>
                  </a:lnTo>
                  <a:lnTo>
                    <a:pt x="39" y="50"/>
                  </a:lnTo>
                  <a:lnTo>
                    <a:pt x="38" y="44"/>
                  </a:lnTo>
                  <a:lnTo>
                    <a:pt x="38" y="36"/>
                  </a:lnTo>
                  <a:lnTo>
                    <a:pt x="39" y="30"/>
                  </a:lnTo>
                  <a:lnTo>
                    <a:pt x="44" y="25"/>
                  </a:lnTo>
                  <a:lnTo>
                    <a:pt x="44" y="25"/>
                  </a:lnTo>
                  <a:lnTo>
                    <a:pt x="42" y="30"/>
                  </a:lnTo>
                  <a:lnTo>
                    <a:pt x="42" y="36"/>
                  </a:lnTo>
                  <a:lnTo>
                    <a:pt x="42" y="42"/>
                  </a:lnTo>
                  <a:lnTo>
                    <a:pt x="44" y="48"/>
                  </a:lnTo>
                  <a:lnTo>
                    <a:pt x="44" y="48"/>
                  </a:lnTo>
                  <a:lnTo>
                    <a:pt x="48" y="53"/>
                  </a:lnTo>
                  <a:lnTo>
                    <a:pt x="52" y="57"/>
                  </a:lnTo>
                  <a:lnTo>
                    <a:pt x="56" y="62"/>
                  </a:lnTo>
                  <a:lnTo>
                    <a:pt x="62" y="65"/>
                  </a:lnTo>
                  <a:lnTo>
                    <a:pt x="62" y="65"/>
                  </a:lnTo>
                  <a:close/>
                  <a:moveTo>
                    <a:pt x="62" y="16"/>
                  </a:moveTo>
                  <a:lnTo>
                    <a:pt x="62" y="16"/>
                  </a:lnTo>
                  <a:lnTo>
                    <a:pt x="70" y="17"/>
                  </a:lnTo>
                  <a:lnTo>
                    <a:pt x="76" y="20"/>
                  </a:lnTo>
                  <a:lnTo>
                    <a:pt x="81" y="25"/>
                  </a:lnTo>
                  <a:lnTo>
                    <a:pt x="84" y="30"/>
                  </a:lnTo>
                  <a:lnTo>
                    <a:pt x="84" y="30"/>
                  </a:lnTo>
                  <a:lnTo>
                    <a:pt x="87" y="37"/>
                  </a:lnTo>
                  <a:lnTo>
                    <a:pt x="87" y="44"/>
                  </a:lnTo>
                  <a:lnTo>
                    <a:pt x="84" y="50"/>
                  </a:lnTo>
                  <a:lnTo>
                    <a:pt x="81" y="56"/>
                  </a:lnTo>
                  <a:lnTo>
                    <a:pt x="81" y="56"/>
                  </a:lnTo>
                  <a:lnTo>
                    <a:pt x="83" y="51"/>
                  </a:lnTo>
                  <a:lnTo>
                    <a:pt x="83" y="45"/>
                  </a:lnTo>
                  <a:lnTo>
                    <a:pt x="83" y="39"/>
                  </a:lnTo>
                  <a:lnTo>
                    <a:pt x="79" y="33"/>
                  </a:lnTo>
                  <a:lnTo>
                    <a:pt x="79" y="33"/>
                  </a:lnTo>
                  <a:lnTo>
                    <a:pt x="76" y="27"/>
                  </a:lnTo>
                  <a:lnTo>
                    <a:pt x="73" y="22"/>
                  </a:lnTo>
                  <a:lnTo>
                    <a:pt x="69" y="19"/>
                  </a:lnTo>
                  <a:lnTo>
                    <a:pt x="62" y="16"/>
                  </a:lnTo>
                  <a:lnTo>
                    <a:pt x="62" y="16"/>
                  </a:lnTo>
                  <a:close/>
                  <a:moveTo>
                    <a:pt x="117" y="33"/>
                  </a:moveTo>
                  <a:lnTo>
                    <a:pt x="115" y="78"/>
                  </a:lnTo>
                  <a:lnTo>
                    <a:pt x="115" y="78"/>
                  </a:lnTo>
                  <a:lnTo>
                    <a:pt x="110" y="79"/>
                  </a:lnTo>
                  <a:lnTo>
                    <a:pt x="106" y="78"/>
                  </a:lnTo>
                  <a:lnTo>
                    <a:pt x="106" y="33"/>
                  </a:lnTo>
                  <a:lnTo>
                    <a:pt x="106" y="33"/>
                  </a:lnTo>
                  <a:lnTo>
                    <a:pt x="103" y="30"/>
                  </a:lnTo>
                  <a:lnTo>
                    <a:pt x="100" y="27"/>
                  </a:lnTo>
                  <a:lnTo>
                    <a:pt x="98" y="22"/>
                  </a:lnTo>
                  <a:lnTo>
                    <a:pt x="96" y="17"/>
                  </a:lnTo>
                  <a:lnTo>
                    <a:pt x="96" y="17"/>
                  </a:lnTo>
                  <a:lnTo>
                    <a:pt x="98" y="9"/>
                  </a:lnTo>
                  <a:lnTo>
                    <a:pt x="101" y="5"/>
                  </a:lnTo>
                  <a:lnTo>
                    <a:pt x="106" y="0"/>
                  </a:lnTo>
                  <a:lnTo>
                    <a:pt x="112" y="0"/>
                  </a:lnTo>
                  <a:lnTo>
                    <a:pt x="112" y="0"/>
                  </a:lnTo>
                  <a:lnTo>
                    <a:pt x="117" y="0"/>
                  </a:lnTo>
                  <a:lnTo>
                    <a:pt x="121" y="5"/>
                  </a:lnTo>
                  <a:lnTo>
                    <a:pt x="124" y="9"/>
                  </a:lnTo>
                  <a:lnTo>
                    <a:pt x="126" y="17"/>
                  </a:lnTo>
                  <a:lnTo>
                    <a:pt x="126" y="17"/>
                  </a:lnTo>
                  <a:lnTo>
                    <a:pt x="124" y="22"/>
                  </a:lnTo>
                  <a:lnTo>
                    <a:pt x="123" y="27"/>
                  </a:lnTo>
                  <a:lnTo>
                    <a:pt x="120" y="31"/>
                  </a:lnTo>
                  <a:lnTo>
                    <a:pt x="117" y="33"/>
                  </a:lnTo>
                  <a:lnTo>
                    <a:pt x="117" y="33"/>
                  </a:lnTo>
                  <a:close/>
                </a:path>
              </a:pathLst>
            </a:custGeom>
            <a:solidFill>
              <a:srgbClr val="002060"/>
            </a:solidFill>
            <a:ln>
              <a:noFill/>
            </a:ln>
            <a:extLst/>
          </p:spPr>
          <p:txBody>
            <a:bodyPr vert="horz" wrap="square" lIns="91440" tIns="45720" rIns="91440" bIns="45720" numCol="1" anchor="t" anchorCtr="0" compatLnSpc="1">
              <a:prstTxWarp prst="textNoShape">
                <a:avLst/>
              </a:prstTxWarp>
            </a:bodyPr>
            <a:lstStyle/>
            <a:p>
              <a:endParaRPr lang="es-ES_tradnl" u="sng" dirty="0"/>
            </a:p>
          </p:txBody>
        </p:sp>
        <p:sp>
          <p:nvSpPr>
            <p:cNvPr id="75" name="Freeform 467"/>
            <p:cNvSpPr>
              <a:spLocks/>
            </p:cNvSpPr>
            <p:nvPr/>
          </p:nvSpPr>
          <p:spPr bwMode="auto">
            <a:xfrm>
              <a:off x="4140221" y="6041800"/>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76" name="Freeform 467"/>
            <p:cNvSpPr>
              <a:spLocks/>
            </p:cNvSpPr>
            <p:nvPr/>
          </p:nvSpPr>
          <p:spPr bwMode="auto">
            <a:xfrm>
              <a:off x="4302697" y="6041800"/>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grpSp>
      <p:grpSp>
        <p:nvGrpSpPr>
          <p:cNvPr id="10" name="Group 9"/>
          <p:cNvGrpSpPr/>
          <p:nvPr/>
        </p:nvGrpSpPr>
        <p:grpSpPr>
          <a:xfrm>
            <a:off x="740521" y="5593070"/>
            <a:ext cx="5370291" cy="264661"/>
            <a:chOff x="409035" y="5469706"/>
            <a:chExt cx="5370291" cy="264661"/>
          </a:xfrm>
        </p:grpSpPr>
        <p:sp>
          <p:nvSpPr>
            <p:cNvPr id="49" name="AutoShape 85"/>
            <p:cNvSpPr>
              <a:spLocks noChangeArrowheads="1"/>
            </p:cNvSpPr>
            <p:nvPr/>
          </p:nvSpPr>
          <p:spPr bwMode="grayWhite">
            <a:xfrm>
              <a:off x="5413744" y="5482003"/>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50" name="AutoShape 85"/>
            <p:cNvSpPr>
              <a:spLocks noChangeArrowheads="1"/>
            </p:cNvSpPr>
            <p:nvPr/>
          </p:nvSpPr>
          <p:spPr bwMode="grayWhite">
            <a:xfrm>
              <a:off x="5604493" y="5482003"/>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grpSp>
          <p:nvGrpSpPr>
            <p:cNvPr id="69" name="Group 416"/>
            <p:cNvGrpSpPr/>
            <p:nvPr/>
          </p:nvGrpSpPr>
          <p:grpSpPr>
            <a:xfrm>
              <a:off x="409035" y="5469706"/>
              <a:ext cx="185263" cy="264661"/>
              <a:chOff x="4249984" y="3353885"/>
              <a:chExt cx="158371" cy="226244"/>
            </a:xfrm>
            <a:solidFill>
              <a:srgbClr val="002060"/>
            </a:solidFill>
          </p:grpSpPr>
          <p:sp>
            <p:nvSpPr>
              <p:cNvPr id="70" name="Freeform 479"/>
              <p:cNvSpPr>
                <a:spLocks/>
              </p:cNvSpPr>
              <p:nvPr/>
            </p:nvSpPr>
            <p:spPr bwMode="auto">
              <a:xfrm>
                <a:off x="4249984" y="3429985"/>
                <a:ext cx="158371" cy="150144"/>
              </a:xfrm>
              <a:custGeom>
                <a:avLst/>
                <a:gdLst>
                  <a:gd name="T0" fmla="*/ 73 w 77"/>
                  <a:gd name="T1" fmla="*/ 0 h 73"/>
                  <a:gd name="T2" fmla="*/ 15 w 77"/>
                  <a:gd name="T3" fmla="*/ 0 h 73"/>
                  <a:gd name="T4" fmla="*/ 10 w 77"/>
                  <a:gd name="T5" fmla="*/ 6 h 73"/>
                  <a:gd name="T6" fmla="*/ 7 w 77"/>
                  <a:gd name="T7" fmla="*/ 0 h 73"/>
                  <a:gd name="T8" fmla="*/ 4 w 77"/>
                  <a:gd name="T9" fmla="*/ 0 h 73"/>
                  <a:gd name="T10" fmla="*/ 0 w 77"/>
                  <a:gd name="T11" fmla="*/ 66 h 73"/>
                  <a:gd name="T12" fmla="*/ 13 w 77"/>
                  <a:gd name="T13" fmla="*/ 73 h 73"/>
                  <a:gd name="T14" fmla="*/ 77 w 77"/>
                  <a:gd name="T15" fmla="*/ 66 h 73"/>
                  <a:gd name="T16" fmla="*/ 73 w 77"/>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73">
                    <a:moveTo>
                      <a:pt x="73" y="0"/>
                    </a:moveTo>
                    <a:lnTo>
                      <a:pt x="15" y="0"/>
                    </a:lnTo>
                    <a:lnTo>
                      <a:pt x="10" y="6"/>
                    </a:lnTo>
                    <a:lnTo>
                      <a:pt x="7" y="0"/>
                    </a:lnTo>
                    <a:lnTo>
                      <a:pt x="4" y="0"/>
                    </a:lnTo>
                    <a:lnTo>
                      <a:pt x="0" y="66"/>
                    </a:lnTo>
                    <a:lnTo>
                      <a:pt x="13" y="73"/>
                    </a:lnTo>
                    <a:lnTo>
                      <a:pt x="77" y="66"/>
                    </a:ln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dirty="0"/>
              </a:p>
            </p:txBody>
          </p:sp>
          <p:sp>
            <p:nvSpPr>
              <p:cNvPr id="71" name="Freeform 480"/>
              <p:cNvSpPr>
                <a:spLocks/>
              </p:cNvSpPr>
              <p:nvPr/>
            </p:nvSpPr>
            <p:spPr bwMode="auto">
              <a:xfrm>
                <a:off x="4317858" y="3353885"/>
                <a:ext cx="59647" cy="67874"/>
              </a:xfrm>
              <a:custGeom>
                <a:avLst/>
                <a:gdLst>
                  <a:gd name="T0" fmla="*/ 4 w 32"/>
                  <a:gd name="T1" fmla="*/ 36 h 36"/>
                  <a:gd name="T2" fmla="*/ 4 w 32"/>
                  <a:gd name="T3" fmla="*/ 16 h 36"/>
                  <a:gd name="T4" fmla="*/ 16 w 32"/>
                  <a:gd name="T5" fmla="*/ 4 h 36"/>
                  <a:gd name="T6" fmla="*/ 28 w 32"/>
                  <a:gd name="T7" fmla="*/ 16 h 36"/>
                  <a:gd name="T8" fmla="*/ 28 w 32"/>
                  <a:gd name="T9" fmla="*/ 36 h 36"/>
                  <a:gd name="T10" fmla="*/ 32 w 32"/>
                  <a:gd name="T11" fmla="*/ 36 h 36"/>
                  <a:gd name="T12" fmla="*/ 32 w 32"/>
                  <a:gd name="T13" fmla="*/ 16 h 36"/>
                  <a:gd name="T14" fmla="*/ 16 w 32"/>
                  <a:gd name="T15" fmla="*/ 0 h 36"/>
                  <a:gd name="T16" fmla="*/ 0 w 32"/>
                  <a:gd name="T17" fmla="*/ 16 h 36"/>
                  <a:gd name="T18" fmla="*/ 0 w 32"/>
                  <a:gd name="T19" fmla="*/ 36 h 36"/>
                  <a:gd name="T20" fmla="*/ 4 w 32"/>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6">
                    <a:moveTo>
                      <a:pt x="4" y="36"/>
                    </a:moveTo>
                    <a:cubicBezTo>
                      <a:pt x="4" y="16"/>
                      <a:pt x="4" y="16"/>
                      <a:pt x="4" y="16"/>
                    </a:cubicBezTo>
                    <a:cubicBezTo>
                      <a:pt x="4" y="9"/>
                      <a:pt x="9" y="4"/>
                      <a:pt x="16" y="4"/>
                    </a:cubicBezTo>
                    <a:cubicBezTo>
                      <a:pt x="23" y="4"/>
                      <a:pt x="28" y="9"/>
                      <a:pt x="28" y="16"/>
                    </a:cubicBezTo>
                    <a:cubicBezTo>
                      <a:pt x="28" y="36"/>
                      <a:pt x="28" y="36"/>
                      <a:pt x="28" y="36"/>
                    </a:cubicBezTo>
                    <a:cubicBezTo>
                      <a:pt x="32" y="36"/>
                      <a:pt x="32" y="36"/>
                      <a:pt x="32" y="36"/>
                    </a:cubicBezTo>
                    <a:cubicBezTo>
                      <a:pt x="32" y="16"/>
                      <a:pt x="32" y="16"/>
                      <a:pt x="32" y="16"/>
                    </a:cubicBezTo>
                    <a:cubicBezTo>
                      <a:pt x="32" y="7"/>
                      <a:pt x="25" y="0"/>
                      <a:pt x="16" y="0"/>
                    </a:cubicBezTo>
                    <a:cubicBezTo>
                      <a:pt x="7" y="0"/>
                      <a:pt x="0" y="7"/>
                      <a:pt x="0" y="16"/>
                    </a:cubicBezTo>
                    <a:cubicBezTo>
                      <a:pt x="0" y="36"/>
                      <a:pt x="0" y="36"/>
                      <a:pt x="0" y="36"/>
                    </a:cubicBezTo>
                    <a:lnTo>
                      <a:pt x="4"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dirty="0"/>
              </a:p>
            </p:txBody>
          </p:sp>
          <p:sp>
            <p:nvSpPr>
              <p:cNvPr id="72" name="Freeform 481"/>
              <p:cNvSpPr>
                <a:spLocks/>
              </p:cNvSpPr>
              <p:nvPr/>
            </p:nvSpPr>
            <p:spPr bwMode="auto">
              <a:xfrm>
                <a:off x="4287006" y="3368282"/>
                <a:ext cx="61703" cy="53476"/>
              </a:xfrm>
              <a:custGeom>
                <a:avLst/>
                <a:gdLst>
                  <a:gd name="T0" fmla="*/ 4 w 32"/>
                  <a:gd name="T1" fmla="*/ 28 h 28"/>
                  <a:gd name="T2" fmla="*/ 4 w 32"/>
                  <a:gd name="T3" fmla="*/ 16 h 28"/>
                  <a:gd name="T4" fmla="*/ 16 w 32"/>
                  <a:gd name="T5" fmla="*/ 4 h 28"/>
                  <a:gd name="T6" fmla="*/ 28 w 32"/>
                  <a:gd name="T7" fmla="*/ 16 h 28"/>
                  <a:gd name="T8" fmla="*/ 28 w 32"/>
                  <a:gd name="T9" fmla="*/ 28 h 28"/>
                  <a:gd name="T10" fmla="*/ 32 w 32"/>
                  <a:gd name="T11" fmla="*/ 28 h 28"/>
                  <a:gd name="T12" fmla="*/ 32 w 32"/>
                  <a:gd name="T13" fmla="*/ 16 h 28"/>
                  <a:gd name="T14" fmla="*/ 16 w 32"/>
                  <a:gd name="T15" fmla="*/ 0 h 28"/>
                  <a:gd name="T16" fmla="*/ 0 w 32"/>
                  <a:gd name="T17" fmla="*/ 16 h 28"/>
                  <a:gd name="T18" fmla="*/ 0 w 32"/>
                  <a:gd name="T19" fmla="*/ 28 h 28"/>
                  <a:gd name="T20" fmla="*/ 4 w 32"/>
                  <a:gd name="T2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28">
                    <a:moveTo>
                      <a:pt x="4" y="28"/>
                    </a:moveTo>
                    <a:cubicBezTo>
                      <a:pt x="4" y="16"/>
                      <a:pt x="4" y="16"/>
                      <a:pt x="4" y="16"/>
                    </a:cubicBezTo>
                    <a:cubicBezTo>
                      <a:pt x="4" y="9"/>
                      <a:pt x="9" y="4"/>
                      <a:pt x="16" y="4"/>
                    </a:cubicBezTo>
                    <a:cubicBezTo>
                      <a:pt x="23" y="4"/>
                      <a:pt x="28" y="9"/>
                      <a:pt x="28" y="16"/>
                    </a:cubicBezTo>
                    <a:cubicBezTo>
                      <a:pt x="28" y="28"/>
                      <a:pt x="28" y="28"/>
                      <a:pt x="28" y="28"/>
                    </a:cubicBezTo>
                    <a:cubicBezTo>
                      <a:pt x="32" y="28"/>
                      <a:pt x="32" y="28"/>
                      <a:pt x="32" y="28"/>
                    </a:cubicBezTo>
                    <a:cubicBezTo>
                      <a:pt x="32" y="16"/>
                      <a:pt x="32" y="16"/>
                      <a:pt x="32" y="16"/>
                    </a:cubicBezTo>
                    <a:cubicBezTo>
                      <a:pt x="32" y="7"/>
                      <a:pt x="25" y="0"/>
                      <a:pt x="16" y="0"/>
                    </a:cubicBezTo>
                    <a:cubicBezTo>
                      <a:pt x="7" y="0"/>
                      <a:pt x="0" y="7"/>
                      <a:pt x="0" y="16"/>
                    </a:cubicBezTo>
                    <a:cubicBezTo>
                      <a:pt x="0" y="28"/>
                      <a:pt x="0" y="28"/>
                      <a:pt x="0" y="28"/>
                    </a:cubicBezTo>
                    <a:lnTo>
                      <a:pt x="4"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dirty="0"/>
              </a:p>
            </p:txBody>
          </p:sp>
        </p:grpSp>
        <p:sp>
          <p:nvSpPr>
            <p:cNvPr id="77" name="Freeform 467"/>
            <p:cNvSpPr>
              <a:spLocks/>
            </p:cNvSpPr>
            <p:nvPr/>
          </p:nvSpPr>
          <p:spPr bwMode="auto">
            <a:xfrm>
              <a:off x="4197301" y="5504280"/>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grpSp>
      <p:grpSp>
        <p:nvGrpSpPr>
          <p:cNvPr id="11" name="Group 10"/>
          <p:cNvGrpSpPr/>
          <p:nvPr/>
        </p:nvGrpSpPr>
        <p:grpSpPr>
          <a:xfrm>
            <a:off x="657537" y="4521254"/>
            <a:ext cx="5453275" cy="240067"/>
            <a:chOff x="326051" y="4494364"/>
            <a:chExt cx="5453275" cy="240067"/>
          </a:xfrm>
        </p:grpSpPr>
        <p:sp>
          <p:nvSpPr>
            <p:cNvPr id="57" name="AutoShape 85"/>
            <p:cNvSpPr>
              <a:spLocks noChangeArrowheads="1"/>
            </p:cNvSpPr>
            <p:nvPr/>
          </p:nvSpPr>
          <p:spPr bwMode="grayWhite">
            <a:xfrm>
              <a:off x="5413744" y="4494364"/>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58" name="AutoShape 85"/>
            <p:cNvSpPr>
              <a:spLocks noChangeArrowheads="1"/>
            </p:cNvSpPr>
            <p:nvPr/>
          </p:nvSpPr>
          <p:spPr bwMode="grayWhite">
            <a:xfrm>
              <a:off x="5604493" y="4494364"/>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66" name="Freeform 41"/>
            <p:cNvSpPr>
              <a:spLocks noEditPoints="1"/>
            </p:cNvSpPr>
            <p:nvPr/>
          </p:nvSpPr>
          <p:spPr bwMode="auto">
            <a:xfrm>
              <a:off x="326051" y="4538212"/>
              <a:ext cx="351226" cy="152370"/>
            </a:xfrm>
            <a:custGeom>
              <a:avLst/>
              <a:gdLst>
                <a:gd name="T0" fmla="*/ 86 w 272"/>
                <a:gd name="T1" fmla="*/ 26 h 118"/>
                <a:gd name="T2" fmla="*/ 85 w 272"/>
                <a:gd name="T3" fmla="*/ 33 h 118"/>
                <a:gd name="T4" fmla="*/ 79 w 272"/>
                <a:gd name="T5" fmla="*/ 85 h 118"/>
                <a:gd name="T6" fmla="*/ 83 w 272"/>
                <a:gd name="T7" fmla="*/ 84 h 118"/>
                <a:gd name="T8" fmla="*/ 88 w 272"/>
                <a:gd name="T9" fmla="*/ 87 h 118"/>
                <a:gd name="T10" fmla="*/ 86 w 272"/>
                <a:gd name="T11" fmla="*/ 93 h 118"/>
                <a:gd name="T12" fmla="*/ 85 w 272"/>
                <a:gd name="T13" fmla="*/ 98 h 118"/>
                <a:gd name="T14" fmla="*/ 79 w 272"/>
                <a:gd name="T15" fmla="*/ 95 h 118"/>
                <a:gd name="T16" fmla="*/ 68 w 272"/>
                <a:gd name="T17" fmla="*/ 87 h 118"/>
                <a:gd name="T18" fmla="*/ 23 w 272"/>
                <a:gd name="T19" fmla="*/ 2 h 118"/>
                <a:gd name="T20" fmla="*/ 187 w 272"/>
                <a:gd name="T21" fmla="*/ 25 h 118"/>
                <a:gd name="T22" fmla="*/ 120 w 272"/>
                <a:gd name="T23" fmla="*/ 25 h 118"/>
                <a:gd name="T24" fmla="*/ 105 w 272"/>
                <a:gd name="T25" fmla="*/ 43 h 118"/>
                <a:gd name="T26" fmla="*/ 110 w 272"/>
                <a:gd name="T27" fmla="*/ 48 h 118"/>
                <a:gd name="T28" fmla="*/ 122 w 272"/>
                <a:gd name="T29" fmla="*/ 39 h 118"/>
                <a:gd name="T30" fmla="*/ 182 w 272"/>
                <a:gd name="T31" fmla="*/ 64 h 118"/>
                <a:gd name="T32" fmla="*/ 182 w 272"/>
                <a:gd name="T33" fmla="*/ 64 h 118"/>
                <a:gd name="T34" fmla="*/ 182 w 272"/>
                <a:gd name="T35" fmla="*/ 74 h 118"/>
                <a:gd name="T36" fmla="*/ 145 w 272"/>
                <a:gd name="T37" fmla="*/ 68 h 118"/>
                <a:gd name="T38" fmla="*/ 172 w 272"/>
                <a:gd name="T39" fmla="*/ 82 h 118"/>
                <a:gd name="T40" fmla="*/ 170 w 272"/>
                <a:gd name="T41" fmla="*/ 85 h 118"/>
                <a:gd name="T42" fmla="*/ 133 w 272"/>
                <a:gd name="T43" fmla="*/ 79 h 118"/>
                <a:gd name="T44" fmla="*/ 161 w 272"/>
                <a:gd name="T45" fmla="*/ 93 h 118"/>
                <a:gd name="T46" fmla="*/ 156 w 272"/>
                <a:gd name="T47" fmla="*/ 99 h 118"/>
                <a:gd name="T48" fmla="*/ 147 w 272"/>
                <a:gd name="T49" fmla="*/ 102 h 118"/>
                <a:gd name="T50" fmla="*/ 145 w 272"/>
                <a:gd name="T51" fmla="*/ 109 h 118"/>
                <a:gd name="T52" fmla="*/ 127 w 272"/>
                <a:gd name="T53" fmla="*/ 102 h 118"/>
                <a:gd name="T54" fmla="*/ 125 w 272"/>
                <a:gd name="T55" fmla="*/ 96 h 118"/>
                <a:gd name="T56" fmla="*/ 117 w 272"/>
                <a:gd name="T57" fmla="*/ 93 h 118"/>
                <a:gd name="T58" fmla="*/ 114 w 272"/>
                <a:gd name="T59" fmla="*/ 98 h 118"/>
                <a:gd name="T60" fmla="*/ 114 w 272"/>
                <a:gd name="T61" fmla="*/ 90 h 118"/>
                <a:gd name="T62" fmla="*/ 102 w 272"/>
                <a:gd name="T63" fmla="*/ 84 h 118"/>
                <a:gd name="T64" fmla="*/ 100 w 272"/>
                <a:gd name="T65" fmla="*/ 101 h 118"/>
                <a:gd name="T66" fmla="*/ 103 w 272"/>
                <a:gd name="T67" fmla="*/ 109 h 118"/>
                <a:gd name="T68" fmla="*/ 111 w 272"/>
                <a:gd name="T69" fmla="*/ 112 h 118"/>
                <a:gd name="T70" fmla="*/ 117 w 272"/>
                <a:gd name="T71" fmla="*/ 105 h 118"/>
                <a:gd name="T72" fmla="*/ 119 w 272"/>
                <a:gd name="T73" fmla="*/ 113 h 118"/>
                <a:gd name="T74" fmla="*/ 125 w 272"/>
                <a:gd name="T75" fmla="*/ 115 h 118"/>
                <a:gd name="T76" fmla="*/ 142 w 272"/>
                <a:gd name="T77" fmla="*/ 118 h 118"/>
                <a:gd name="T78" fmla="*/ 147 w 272"/>
                <a:gd name="T79" fmla="*/ 116 h 118"/>
                <a:gd name="T80" fmla="*/ 153 w 272"/>
                <a:gd name="T81" fmla="*/ 105 h 118"/>
                <a:gd name="T82" fmla="*/ 156 w 272"/>
                <a:gd name="T83" fmla="*/ 105 h 118"/>
                <a:gd name="T84" fmla="*/ 164 w 272"/>
                <a:gd name="T85" fmla="*/ 101 h 118"/>
                <a:gd name="T86" fmla="*/ 167 w 272"/>
                <a:gd name="T87" fmla="*/ 95 h 118"/>
                <a:gd name="T88" fmla="*/ 172 w 272"/>
                <a:gd name="T89" fmla="*/ 91 h 118"/>
                <a:gd name="T90" fmla="*/ 203 w 272"/>
                <a:gd name="T91" fmla="*/ 82 h 118"/>
                <a:gd name="T92" fmla="*/ 254 w 272"/>
                <a:gd name="T93" fmla="*/ 0 h 118"/>
                <a:gd name="T94" fmla="*/ 91 w 272"/>
                <a:gd name="T95" fmla="*/ 84 h 118"/>
                <a:gd name="T96" fmla="*/ 89 w 272"/>
                <a:gd name="T97" fmla="*/ 96 h 118"/>
                <a:gd name="T98" fmla="*/ 91 w 272"/>
                <a:gd name="T99" fmla="*/ 102 h 118"/>
                <a:gd name="T100" fmla="*/ 96 w 272"/>
                <a:gd name="T101" fmla="*/ 104 h 118"/>
                <a:gd name="T102" fmla="*/ 99 w 272"/>
                <a:gd name="T103" fmla="*/ 88 h 118"/>
                <a:gd name="T104" fmla="*/ 91 w 272"/>
                <a:gd name="T105" fmla="*/ 8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2" h="118">
                  <a:moveTo>
                    <a:pt x="23" y="2"/>
                  </a:moveTo>
                  <a:lnTo>
                    <a:pt x="88" y="22"/>
                  </a:lnTo>
                  <a:lnTo>
                    <a:pt x="86" y="26"/>
                  </a:lnTo>
                  <a:lnTo>
                    <a:pt x="111" y="28"/>
                  </a:lnTo>
                  <a:lnTo>
                    <a:pt x="105" y="34"/>
                  </a:lnTo>
                  <a:lnTo>
                    <a:pt x="85" y="33"/>
                  </a:lnTo>
                  <a:lnTo>
                    <a:pt x="69" y="81"/>
                  </a:lnTo>
                  <a:lnTo>
                    <a:pt x="79" y="85"/>
                  </a:lnTo>
                  <a:lnTo>
                    <a:pt x="79" y="85"/>
                  </a:lnTo>
                  <a:lnTo>
                    <a:pt x="79" y="82"/>
                  </a:lnTo>
                  <a:lnTo>
                    <a:pt x="79" y="82"/>
                  </a:lnTo>
                  <a:lnTo>
                    <a:pt x="83" y="84"/>
                  </a:lnTo>
                  <a:lnTo>
                    <a:pt x="86" y="85"/>
                  </a:lnTo>
                  <a:lnTo>
                    <a:pt x="88" y="87"/>
                  </a:lnTo>
                  <a:lnTo>
                    <a:pt x="88" y="87"/>
                  </a:lnTo>
                  <a:lnTo>
                    <a:pt x="86" y="91"/>
                  </a:lnTo>
                  <a:lnTo>
                    <a:pt x="88" y="91"/>
                  </a:lnTo>
                  <a:lnTo>
                    <a:pt x="86" y="93"/>
                  </a:lnTo>
                  <a:lnTo>
                    <a:pt x="86" y="93"/>
                  </a:lnTo>
                  <a:lnTo>
                    <a:pt x="85" y="98"/>
                  </a:lnTo>
                  <a:lnTo>
                    <a:pt x="85" y="98"/>
                  </a:lnTo>
                  <a:lnTo>
                    <a:pt x="82" y="98"/>
                  </a:lnTo>
                  <a:lnTo>
                    <a:pt x="80" y="96"/>
                  </a:lnTo>
                  <a:lnTo>
                    <a:pt x="79" y="95"/>
                  </a:lnTo>
                  <a:lnTo>
                    <a:pt x="79" y="95"/>
                  </a:lnTo>
                  <a:lnTo>
                    <a:pt x="79" y="93"/>
                  </a:lnTo>
                  <a:lnTo>
                    <a:pt x="68" y="87"/>
                  </a:lnTo>
                  <a:lnTo>
                    <a:pt x="65" y="93"/>
                  </a:lnTo>
                  <a:lnTo>
                    <a:pt x="0" y="71"/>
                  </a:lnTo>
                  <a:lnTo>
                    <a:pt x="23" y="2"/>
                  </a:lnTo>
                  <a:lnTo>
                    <a:pt x="23" y="2"/>
                  </a:lnTo>
                  <a:close/>
                  <a:moveTo>
                    <a:pt x="184" y="20"/>
                  </a:moveTo>
                  <a:lnTo>
                    <a:pt x="187" y="25"/>
                  </a:lnTo>
                  <a:lnTo>
                    <a:pt x="167" y="31"/>
                  </a:lnTo>
                  <a:lnTo>
                    <a:pt x="148" y="22"/>
                  </a:lnTo>
                  <a:lnTo>
                    <a:pt x="120" y="25"/>
                  </a:lnTo>
                  <a:lnTo>
                    <a:pt x="105" y="40"/>
                  </a:lnTo>
                  <a:lnTo>
                    <a:pt x="105" y="40"/>
                  </a:lnTo>
                  <a:lnTo>
                    <a:pt x="105" y="43"/>
                  </a:lnTo>
                  <a:lnTo>
                    <a:pt x="108" y="47"/>
                  </a:lnTo>
                  <a:lnTo>
                    <a:pt x="110" y="48"/>
                  </a:lnTo>
                  <a:lnTo>
                    <a:pt x="110" y="48"/>
                  </a:lnTo>
                  <a:lnTo>
                    <a:pt x="113" y="47"/>
                  </a:lnTo>
                  <a:lnTo>
                    <a:pt x="117" y="43"/>
                  </a:lnTo>
                  <a:lnTo>
                    <a:pt x="122" y="39"/>
                  </a:lnTo>
                  <a:lnTo>
                    <a:pt x="142" y="39"/>
                  </a:lnTo>
                  <a:lnTo>
                    <a:pt x="182" y="64"/>
                  </a:lnTo>
                  <a:lnTo>
                    <a:pt x="182" y="64"/>
                  </a:lnTo>
                  <a:lnTo>
                    <a:pt x="182" y="64"/>
                  </a:lnTo>
                  <a:lnTo>
                    <a:pt x="182" y="64"/>
                  </a:lnTo>
                  <a:lnTo>
                    <a:pt x="182" y="64"/>
                  </a:lnTo>
                  <a:lnTo>
                    <a:pt x="184" y="67"/>
                  </a:lnTo>
                  <a:lnTo>
                    <a:pt x="184" y="70"/>
                  </a:lnTo>
                  <a:lnTo>
                    <a:pt x="182" y="74"/>
                  </a:lnTo>
                  <a:lnTo>
                    <a:pt x="179" y="76"/>
                  </a:lnTo>
                  <a:lnTo>
                    <a:pt x="148" y="62"/>
                  </a:lnTo>
                  <a:lnTo>
                    <a:pt x="145" y="68"/>
                  </a:lnTo>
                  <a:lnTo>
                    <a:pt x="172" y="79"/>
                  </a:lnTo>
                  <a:lnTo>
                    <a:pt x="172" y="79"/>
                  </a:lnTo>
                  <a:lnTo>
                    <a:pt x="172" y="82"/>
                  </a:lnTo>
                  <a:lnTo>
                    <a:pt x="172" y="82"/>
                  </a:lnTo>
                  <a:lnTo>
                    <a:pt x="170" y="85"/>
                  </a:lnTo>
                  <a:lnTo>
                    <a:pt x="170" y="85"/>
                  </a:lnTo>
                  <a:lnTo>
                    <a:pt x="167" y="87"/>
                  </a:lnTo>
                  <a:lnTo>
                    <a:pt x="136" y="73"/>
                  </a:lnTo>
                  <a:lnTo>
                    <a:pt x="133" y="79"/>
                  </a:lnTo>
                  <a:lnTo>
                    <a:pt x="161" y="91"/>
                  </a:lnTo>
                  <a:lnTo>
                    <a:pt x="161" y="91"/>
                  </a:lnTo>
                  <a:lnTo>
                    <a:pt x="161" y="93"/>
                  </a:lnTo>
                  <a:lnTo>
                    <a:pt x="159" y="95"/>
                  </a:lnTo>
                  <a:lnTo>
                    <a:pt x="158" y="98"/>
                  </a:lnTo>
                  <a:lnTo>
                    <a:pt x="156" y="99"/>
                  </a:lnTo>
                  <a:lnTo>
                    <a:pt x="127" y="85"/>
                  </a:lnTo>
                  <a:lnTo>
                    <a:pt x="124" y="91"/>
                  </a:lnTo>
                  <a:lnTo>
                    <a:pt x="147" y="102"/>
                  </a:lnTo>
                  <a:lnTo>
                    <a:pt x="147" y="102"/>
                  </a:lnTo>
                  <a:lnTo>
                    <a:pt x="147" y="107"/>
                  </a:lnTo>
                  <a:lnTo>
                    <a:pt x="145" y="109"/>
                  </a:lnTo>
                  <a:lnTo>
                    <a:pt x="144" y="110"/>
                  </a:lnTo>
                  <a:lnTo>
                    <a:pt x="127" y="102"/>
                  </a:lnTo>
                  <a:lnTo>
                    <a:pt x="127" y="102"/>
                  </a:lnTo>
                  <a:lnTo>
                    <a:pt x="127" y="98"/>
                  </a:lnTo>
                  <a:lnTo>
                    <a:pt x="127" y="98"/>
                  </a:lnTo>
                  <a:lnTo>
                    <a:pt x="125" y="96"/>
                  </a:lnTo>
                  <a:lnTo>
                    <a:pt x="122" y="95"/>
                  </a:lnTo>
                  <a:lnTo>
                    <a:pt x="117" y="93"/>
                  </a:lnTo>
                  <a:lnTo>
                    <a:pt x="117" y="93"/>
                  </a:lnTo>
                  <a:lnTo>
                    <a:pt x="117" y="98"/>
                  </a:lnTo>
                  <a:lnTo>
                    <a:pt x="114" y="96"/>
                  </a:lnTo>
                  <a:lnTo>
                    <a:pt x="114" y="98"/>
                  </a:lnTo>
                  <a:lnTo>
                    <a:pt x="114" y="98"/>
                  </a:lnTo>
                  <a:lnTo>
                    <a:pt x="114" y="90"/>
                  </a:lnTo>
                  <a:lnTo>
                    <a:pt x="114" y="90"/>
                  </a:lnTo>
                  <a:lnTo>
                    <a:pt x="113" y="87"/>
                  </a:lnTo>
                  <a:lnTo>
                    <a:pt x="108" y="85"/>
                  </a:lnTo>
                  <a:lnTo>
                    <a:pt x="102" y="84"/>
                  </a:lnTo>
                  <a:lnTo>
                    <a:pt x="102" y="84"/>
                  </a:lnTo>
                  <a:lnTo>
                    <a:pt x="102" y="93"/>
                  </a:lnTo>
                  <a:lnTo>
                    <a:pt x="100" y="101"/>
                  </a:lnTo>
                  <a:lnTo>
                    <a:pt x="102" y="107"/>
                  </a:lnTo>
                  <a:lnTo>
                    <a:pt x="102" y="107"/>
                  </a:lnTo>
                  <a:lnTo>
                    <a:pt x="103" y="109"/>
                  </a:lnTo>
                  <a:lnTo>
                    <a:pt x="107" y="110"/>
                  </a:lnTo>
                  <a:lnTo>
                    <a:pt x="111" y="112"/>
                  </a:lnTo>
                  <a:lnTo>
                    <a:pt x="111" y="112"/>
                  </a:lnTo>
                  <a:lnTo>
                    <a:pt x="113" y="104"/>
                  </a:lnTo>
                  <a:lnTo>
                    <a:pt x="117" y="105"/>
                  </a:lnTo>
                  <a:lnTo>
                    <a:pt x="117" y="105"/>
                  </a:lnTo>
                  <a:lnTo>
                    <a:pt x="117" y="110"/>
                  </a:lnTo>
                  <a:lnTo>
                    <a:pt x="117" y="110"/>
                  </a:lnTo>
                  <a:lnTo>
                    <a:pt x="119" y="113"/>
                  </a:lnTo>
                  <a:lnTo>
                    <a:pt x="122" y="113"/>
                  </a:lnTo>
                  <a:lnTo>
                    <a:pt x="125" y="115"/>
                  </a:lnTo>
                  <a:lnTo>
                    <a:pt x="125" y="115"/>
                  </a:lnTo>
                  <a:lnTo>
                    <a:pt x="125" y="110"/>
                  </a:lnTo>
                  <a:lnTo>
                    <a:pt x="142" y="116"/>
                  </a:lnTo>
                  <a:lnTo>
                    <a:pt x="142" y="118"/>
                  </a:lnTo>
                  <a:lnTo>
                    <a:pt x="144" y="118"/>
                  </a:lnTo>
                  <a:lnTo>
                    <a:pt x="144" y="118"/>
                  </a:lnTo>
                  <a:lnTo>
                    <a:pt x="147" y="116"/>
                  </a:lnTo>
                  <a:lnTo>
                    <a:pt x="150" y="113"/>
                  </a:lnTo>
                  <a:lnTo>
                    <a:pt x="153" y="110"/>
                  </a:lnTo>
                  <a:lnTo>
                    <a:pt x="153" y="105"/>
                  </a:lnTo>
                  <a:lnTo>
                    <a:pt x="155" y="105"/>
                  </a:lnTo>
                  <a:lnTo>
                    <a:pt x="156" y="107"/>
                  </a:lnTo>
                  <a:lnTo>
                    <a:pt x="156" y="105"/>
                  </a:lnTo>
                  <a:lnTo>
                    <a:pt x="156" y="105"/>
                  </a:lnTo>
                  <a:lnTo>
                    <a:pt x="161" y="104"/>
                  </a:lnTo>
                  <a:lnTo>
                    <a:pt x="164" y="101"/>
                  </a:lnTo>
                  <a:lnTo>
                    <a:pt x="164" y="101"/>
                  </a:lnTo>
                  <a:lnTo>
                    <a:pt x="165" y="98"/>
                  </a:lnTo>
                  <a:lnTo>
                    <a:pt x="167" y="95"/>
                  </a:lnTo>
                  <a:lnTo>
                    <a:pt x="167" y="95"/>
                  </a:lnTo>
                  <a:lnTo>
                    <a:pt x="167" y="95"/>
                  </a:lnTo>
                  <a:lnTo>
                    <a:pt x="172" y="91"/>
                  </a:lnTo>
                  <a:lnTo>
                    <a:pt x="175" y="88"/>
                  </a:lnTo>
                  <a:lnTo>
                    <a:pt x="175" y="88"/>
                  </a:lnTo>
                  <a:lnTo>
                    <a:pt x="203" y="82"/>
                  </a:lnTo>
                  <a:lnTo>
                    <a:pt x="204" y="87"/>
                  </a:lnTo>
                  <a:lnTo>
                    <a:pt x="272" y="67"/>
                  </a:lnTo>
                  <a:lnTo>
                    <a:pt x="254" y="0"/>
                  </a:lnTo>
                  <a:lnTo>
                    <a:pt x="184" y="20"/>
                  </a:lnTo>
                  <a:lnTo>
                    <a:pt x="184" y="20"/>
                  </a:lnTo>
                  <a:close/>
                  <a:moveTo>
                    <a:pt x="91" y="84"/>
                  </a:moveTo>
                  <a:lnTo>
                    <a:pt x="91" y="84"/>
                  </a:lnTo>
                  <a:lnTo>
                    <a:pt x="89" y="91"/>
                  </a:lnTo>
                  <a:lnTo>
                    <a:pt x="89" y="96"/>
                  </a:lnTo>
                  <a:lnTo>
                    <a:pt x="89" y="99"/>
                  </a:lnTo>
                  <a:lnTo>
                    <a:pt x="89" y="99"/>
                  </a:lnTo>
                  <a:lnTo>
                    <a:pt x="91" y="102"/>
                  </a:lnTo>
                  <a:lnTo>
                    <a:pt x="94" y="102"/>
                  </a:lnTo>
                  <a:lnTo>
                    <a:pt x="96" y="104"/>
                  </a:lnTo>
                  <a:lnTo>
                    <a:pt x="96" y="104"/>
                  </a:lnTo>
                  <a:lnTo>
                    <a:pt x="97" y="96"/>
                  </a:lnTo>
                  <a:lnTo>
                    <a:pt x="99" y="88"/>
                  </a:lnTo>
                  <a:lnTo>
                    <a:pt x="99" y="88"/>
                  </a:lnTo>
                  <a:lnTo>
                    <a:pt x="97" y="87"/>
                  </a:lnTo>
                  <a:lnTo>
                    <a:pt x="94" y="85"/>
                  </a:lnTo>
                  <a:lnTo>
                    <a:pt x="91" y="84"/>
                  </a:lnTo>
                  <a:lnTo>
                    <a:pt x="91" y="84"/>
                  </a:lnTo>
                  <a:close/>
                </a:path>
              </a:pathLst>
            </a:custGeom>
            <a:solidFill>
              <a:srgbClr val="002060"/>
            </a:solidFill>
            <a:ln>
              <a:noFill/>
            </a:ln>
            <a:extLst/>
          </p:spPr>
          <p:txBody>
            <a:bodyPr vert="horz" wrap="square" lIns="91440" tIns="45720" rIns="91440" bIns="45720" numCol="1" anchor="t" anchorCtr="0" compatLnSpc="1">
              <a:prstTxWarp prst="textNoShape">
                <a:avLst/>
              </a:prstTxWarp>
            </a:bodyPr>
            <a:lstStyle/>
            <a:p>
              <a:endParaRPr lang="es-ES_tradnl" dirty="0"/>
            </a:p>
          </p:txBody>
        </p:sp>
        <p:sp>
          <p:nvSpPr>
            <p:cNvPr id="78" name="Freeform 467"/>
            <p:cNvSpPr>
              <a:spLocks/>
            </p:cNvSpPr>
            <p:nvPr/>
          </p:nvSpPr>
          <p:spPr bwMode="auto">
            <a:xfrm>
              <a:off x="4026125" y="4516641"/>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79" name="Freeform 467"/>
            <p:cNvSpPr>
              <a:spLocks/>
            </p:cNvSpPr>
            <p:nvPr/>
          </p:nvSpPr>
          <p:spPr bwMode="auto">
            <a:xfrm>
              <a:off x="4188601" y="4516641"/>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96" name="Freeform 467"/>
            <p:cNvSpPr>
              <a:spLocks/>
            </p:cNvSpPr>
            <p:nvPr/>
          </p:nvSpPr>
          <p:spPr bwMode="auto">
            <a:xfrm>
              <a:off x="4351077" y="4516641"/>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grpSp>
      <p:grpSp>
        <p:nvGrpSpPr>
          <p:cNvPr id="9" name="Group 8"/>
          <p:cNvGrpSpPr/>
          <p:nvPr/>
        </p:nvGrpSpPr>
        <p:grpSpPr>
          <a:xfrm>
            <a:off x="692687" y="2917455"/>
            <a:ext cx="5418125" cy="248737"/>
            <a:chOff x="361201" y="3015754"/>
            <a:chExt cx="5418125" cy="248737"/>
          </a:xfrm>
        </p:grpSpPr>
        <p:sp>
          <p:nvSpPr>
            <p:cNvPr id="29" name="Freeform 467"/>
            <p:cNvSpPr>
              <a:spLocks/>
            </p:cNvSpPr>
            <p:nvPr/>
          </p:nvSpPr>
          <p:spPr bwMode="auto">
            <a:xfrm>
              <a:off x="4145469" y="3042366"/>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sp>
          <p:nvSpPr>
            <p:cNvPr id="55" name="AutoShape 85"/>
            <p:cNvSpPr>
              <a:spLocks noChangeArrowheads="1"/>
            </p:cNvSpPr>
            <p:nvPr/>
          </p:nvSpPr>
          <p:spPr bwMode="grayWhite">
            <a:xfrm>
              <a:off x="5413744" y="3020089"/>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56" name="AutoShape 85"/>
            <p:cNvSpPr>
              <a:spLocks noChangeArrowheads="1"/>
            </p:cNvSpPr>
            <p:nvPr/>
          </p:nvSpPr>
          <p:spPr bwMode="grayWhite">
            <a:xfrm>
              <a:off x="5604493" y="3020089"/>
              <a:ext cx="174833" cy="240067"/>
            </a:xfrm>
            <a:prstGeom prst="upArrow">
              <a:avLst>
                <a:gd name="adj1" fmla="val 49880"/>
                <a:gd name="adj2" fmla="val 49801"/>
              </a:avLst>
            </a:prstGeom>
            <a:solidFill>
              <a:schemeClr val="accent2"/>
            </a:solidFill>
            <a:ln w="12700" algn="ctr">
              <a:solidFill>
                <a:schemeClr val="bg1"/>
              </a:solidFill>
              <a:miter lim="800000"/>
              <a:headEnd/>
              <a:tailEnd/>
            </a:ln>
          </p:spPr>
          <p:txBody>
            <a:bodyPr wrap="none" anchor="ctr"/>
            <a:lstStyle/>
            <a:p>
              <a:pPr algn="ctr"/>
              <a:endParaRPr lang="es-ES_tradnl" sz="1400" dirty="0">
                <a:solidFill>
                  <a:schemeClr val="accent1"/>
                </a:solidFill>
              </a:endParaRPr>
            </a:p>
          </p:txBody>
        </p:sp>
        <p:sp>
          <p:nvSpPr>
            <p:cNvPr id="63" name="Freeform 379"/>
            <p:cNvSpPr>
              <a:spLocks noEditPoints="1"/>
            </p:cNvSpPr>
            <p:nvPr/>
          </p:nvSpPr>
          <p:spPr bwMode="auto">
            <a:xfrm>
              <a:off x="361201" y="3015754"/>
              <a:ext cx="280926" cy="248737"/>
            </a:xfrm>
            <a:custGeom>
              <a:avLst/>
              <a:gdLst>
                <a:gd name="T0" fmla="*/ 6 w 96"/>
                <a:gd name="T1" fmla="*/ 16 h 85"/>
                <a:gd name="T2" fmla="*/ 48 w 96"/>
                <a:gd name="T3" fmla="*/ 0 h 85"/>
                <a:gd name="T4" fmla="*/ 93 w 96"/>
                <a:gd name="T5" fmla="*/ 16 h 85"/>
                <a:gd name="T6" fmla="*/ 93 w 96"/>
                <a:gd name="T7" fmla="*/ 25 h 85"/>
                <a:gd name="T8" fmla="*/ 6 w 96"/>
                <a:gd name="T9" fmla="*/ 25 h 85"/>
                <a:gd name="T10" fmla="*/ 6 w 96"/>
                <a:gd name="T11" fmla="*/ 16 h 85"/>
                <a:gd name="T12" fmla="*/ 6 w 96"/>
                <a:gd name="T13" fmla="*/ 16 h 85"/>
                <a:gd name="T14" fmla="*/ 71 w 96"/>
                <a:gd name="T15" fmla="*/ 70 h 85"/>
                <a:gd name="T16" fmla="*/ 74 w 96"/>
                <a:gd name="T17" fmla="*/ 70 h 85"/>
                <a:gd name="T18" fmla="*/ 74 w 96"/>
                <a:gd name="T19" fmla="*/ 31 h 85"/>
                <a:gd name="T20" fmla="*/ 71 w 96"/>
                <a:gd name="T21" fmla="*/ 31 h 85"/>
                <a:gd name="T22" fmla="*/ 71 w 96"/>
                <a:gd name="T23" fmla="*/ 28 h 85"/>
                <a:gd name="T24" fmla="*/ 90 w 96"/>
                <a:gd name="T25" fmla="*/ 28 h 85"/>
                <a:gd name="T26" fmla="*/ 90 w 96"/>
                <a:gd name="T27" fmla="*/ 31 h 85"/>
                <a:gd name="T28" fmla="*/ 87 w 96"/>
                <a:gd name="T29" fmla="*/ 31 h 85"/>
                <a:gd name="T30" fmla="*/ 87 w 96"/>
                <a:gd name="T31" fmla="*/ 70 h 85"/>
                <a:gd name="T32" fmla="*/ 90 w 96"/>
                <a:gd name="T33" fmla="*/ 70 h 85"/>
                <a:gd name="T34" fmla="*/ 90 w 96"/>
                <a:gd name="T35" fmla="*/ 73 h 85"/>
                <a:gd name="T36" fmla="*/ 96 w 96"/>
                <a:gd name="T37" fmla="*/ 73 h 85"/>
                <a:gd name="T38" fmla="*/ 96 w 96"/>
                <a:gd name="T39" fmla="*/ 85 h 85"/>
                <a:gd name="T40" fmla="*/ 0 w 96"/>
                <a:gd name="T41" fmla="*/ 85 h 85"/>
                <a:gd name="T42" fmla="*/ 0 w 96"/>
                <a:gd name="T43" fmla="*/ 73 h 85"/>
                <a:gd name="T44" fmla="*/ 8 w 96"/>
                <a:gd name="T45" fmla="*/ 73 h 85"/>
                <a:gd name="T46" fmla="*/ 8 w 96"/>
                <a:gd name="T47" fmla="*/ 70 h 85"/>
                <a:gd name="T48" fmla="*/ 11 w 96"/>
                <a:gd name="T49" fmla="*/ 70 h 85"/>
                <a:gd name="T50" fmla="*/ 11 w 96"/>
                <a:gd name="T51" fmla="*/ 31 h 85"/>
                <a:gd name="T52" fmla="*/ 8 w 96"/>
                <a:gd name="T53" fmla="*/ 31 h 85"/>
                <a:gd name="T54" fmla="*/ 8 w 96"/>
                <a:gd name="T55" fmla="*/ 28 h 85"/>
                <a:gd name="T56" fmla="*/ 28 w 96"/>
                <a:gd name="T57" fmla="*/ 28 h 85"/>
                <a:gd name="T58" fmla="*/ 28 w 96"/>
                <a:gd name="T59" fmla="*/ 31 h 85"/>
                <a:gd name="T60" fmla="*/ 23 w 96"/>
                <a:gd name="T61" fmla="*/ 31 h 85"/>
                <a:gd name="T62" fmla="*/ 23 w 96"/>
                <a:gd name="T63" fmla="*/ 70 h 85"/>
                <a:gd name="T64" fmla="*/ 28 w 96"/>
                <a:gd name="T65" fmla="*/ 70 h 85"/>
                <a:gd name="T66" fmla="*/ 28 w 96"/>
                <a:gd name="T67" fmla="*/ 73 h 85"/>
                <a:gd name="T68" fmla="*/ 40 w 96"/>
                <a:gd name="T69" fmla="*/ 73 h 85"/>
                <a:gd name="T70" fmla="*/ 40 w 96"/>
                <a:gd name="T71" fmla="*/ 70 h 85"/>
                <a:gd name="T72" fmla="*/ 43 w 96"/>
                <a:gd name="T73" fmla="*/ 70 h 85"/>
                <a:gd name="T74" fmla="*/ 43 w 96"/>
                <a:gd name="T75" fmla="*/ 31 h 85"/>
                <a:gd name="T76" fmla="*/ 40 w 96"/>
                <a:gd name="T77" fmla="*/ 31 h 85"/>
                <a:gd name="T78" fmla="*/ 40 w 96"/>
                <a:gd name="T79" fmla="*/ 28 h 85"/>
                <a:gd name="T80" fmla="*/ 60 w 96"/>
                <a:gd name="T81" fmla="*/ 28 h 85"/>
                <a:gd name="T82" fmla="*/ 60 w 96"/>
                <a:gd name="T83" fmla="*/ 31 h 85"/>
                <a:gd name="T84" fmla="*/ 56 w 96"/>
                <a:gd name="T85" fmla="*/ 31 h 85"/>
                <a:gd name="T86" fmla="*/ 56 w 96"/>
                <a:gd name="T87" fmla="*/ 70 h 85"/>
                <a:gd name="T88" fmla="*/ 60 w 96"/>
                <a:gd name="T89" fmla="*/ 70 h 85"/>
                <a:gd name="T90" fmla="*/ 60 w 96"/>
                <a:gd name="T91" fmla="*/ 73 h 85"/>
                <a:gd name="T92" fmla="*/ 71 w 96"/>
                <a:gd name="T93" fmla="*/ 73 h 85"/>
                <a:gd name="T94" fmla="*/ 71 w 96"/>
                <a:gd name="T95" fmla="*/ 7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6" h="85">
                  <a:moveTo>
                    <a:pt x="6" y="16"/>
                  </a:moveTo>
                  <a:lnTo>
                    <a:pt x="48" y="0"/>
                  </a:lnTo>
                  <a:lnTo>
                    <a:pt x="93" y="16"/>
                  </a:lnTo>
                  <a:lnTo>
                    <a:pt x="93" y="25"/>
                  </a:lnTo>
                  <a:lnTo>
                    <a:pt x="6" y="25"/>
                  </a:lnTo>
                  <a:lnTo>
                    <a:pt x="6" y="16"/>
                  </a:lnTo>
                  <a:lnTo>
                    <a:pt x="6" y="16"/>
                  </a:lnTo>
                  <a:close/>
                  <a:moveTo>
                    <a:pt x="71" y="70"/>
                  </a:moveTo>
                  <a:lnTo>
                    <a:pt x="74" y="70"/>
                  </a:lnTo>
                  <a:lnTo>
                    <a:pt x="74" y="31"/>
                  </a:lnTo>
                  <a:lnTo>
                    <a:pt x="71" y="31"/>
                  </a:lnTo>
                  <a:lnTo>
                    <a:pt x="71" y="28"/>
                  </a:lnTo>
                  <a:lnTo>
                    <a:pt x="90" y="28"/>
                  </a:lnTo>
                  <a:lnTo>
                    <a:pt x="90" y="31"/>
                  </a:lnTo>
                  <a:lnTo>
                    <a:pt x="87" y="31"/>
                  </a:lnTo>
                  <a:lnTo>
                    <a:pt x="87" y="70"/>
                  </a:lnTo>
                  <a:lnTo>
                    <a:pt x="90" y="70"/>
                  </a:lnTo>
                  <a:lnTo>
                    <a:pt x="90" y="73"/>
                  </a:lnTo>
                  <a:lnTo>
                    <a:pt x="96" y="73"/>
                  </a:lnTo>
                  <a:lnTo>
                    <a:pt x="96" y="85"/>
                  </a:lnTo>
                  <a:lnTo>
                    <a:pt x="0" y="85"/>
                  </a:lnTo>
                  <a:lnTo>
                    <a:pt x="0" y="73"/>
                  </a:lnTo>
                  <a:lnTo>
                    <a:pt x="8" y="73"/>
                  </a:lnTo>
                  <a:lnTo>
                    <a:pt x="8" y="70"/>
                  </a:lnTo>
                  <a:lnTo>
                    <a:pt x="11" y="70"/>
                  </a:lnTo>
                  <a:lnTo>
                    <a:pt x="11" y="31"/>
                  </a:lnTo>
                  <a:lnTo>
                    <a:pt x="8" y="31"/>
                  </a:lnTo>
                  <a:lnTo>
                    <a:pt x="8" y="28"/>
                  </a:lnTo>
                  <a:lnTo>
                    <a:pt x="28" y="28"/>
                  </a:lnTo>
                  <a:lnTo>
                    <a:pt x="28" y="31"/>
                  </a:lnTo>
                  <a:lnTo>
                    <a:pt x="23" y="31"/>
                  </a:lnTo>
                  <a:lnTo>
                    <a:pt x="23" y="70"/>
                  </a:lnTo>
                  <a:lnTo>
                    <a:pt x="28" y="70"/>
                  </a:lnTo>
                  <a:lnTo>
                    <a:pt x="28" y="73"/>
                  </a:lnTo>
                  <a:lnTo>
                    <a:pt x="40" y="73"/>
                  </a:lnTo>
                  <a:lnTo>
                    <a:pt x="40" y="70"/>
                  </a:lnTo>
                  <a:lnTo>
                    <a:pt x="43" y="70"/>
                  </a:lnTo>
                  <a:lnTo>
                    <a:pt x="43" y="31"/>
                  </a:lnTo>
                  <a:lnTo>
                    <a:pt x="40" y="31"/>
                  </a:lnTo>
                  <a:lnTo>
                    <a:pt x="40" y="28"/>
                  </a:lnTo>
                  <a:lnTo>
                    <a:pt x="60" y="28"/>
                  </a:lnTo>
                  <a:lnTo>
                    <a:pt x="60" y="31"/>
                  </a:lnTo>
                  <a:lnTo>
                    <a:pt x="56" y="31"/>
                  </a:lnTo>
                  <a:lnTo>
                    <a:pt x="56" y="70"/>
                  </a:lnTo>
                  <a:lnTo>
                    <a:pt x="60" y="70"/>
                  </a:lnTo>
                  <a:lnTo>
                    <a:pt x="60" y="73"/>
                  </a:lnTo>
                  <a:lnTo>
                    <a:pt x="71" y="73"/>
                  </a:lnTo>
                  <a:lnTo>
                    <a:pt x="71" y="70"/>
                  </a:lnTo>
                  <a:close/>
                </a:path>
              </a:pathLst>
            </a:custGeom>
            <a:solidFill>
              <a:srgbClr val="002060"/>
            </a:solidFill>
            <a:ln>
              <a:noFill/>
            </a:ln>
            <a:extLst/>
          </p:spPr>
          <p:txBody>
            <a:bodyPr vert="horz" wrap="square" lIns="91440" tIns="45720" rIns="91440" bIns="45720" numCol="1" anchor="t" anchorCtr="0" compatLnSpc="1">
              <a:prstTxWarp prst="textNoShape">
                <a:avLst/>
              </a:prstTxWarp>
            </a:bodyPr>
            <a:lstStyle/>
            <a:p>
              <a:endParaRPr lang="es-ES_tradnl" dirty="0"/>
            </a:p>
          </p:txBody>
        </p:sp>
        <p:sp>
          <p:nvSpPr>
            <p:cNvPr id="97" name="Freeform 467"/>
            <p:cNvSpPr>
              <a:spLocks/>
            </p:cNvSpPr>
            <p:nvPr/>
          </p:nvSpPr>
          <p:spPr bwMode="auto">
            <a:xfrm>
              <a:off x="4299538" y="3042366"/>
              <a:ext cx="114851" cy="195512"/>
            </a:xfrm>
            <a:custGeom>
              <a:avLst/>
              <a:gdLst>
                <a:gd name="T0" fmla="*/ 26 w 68"/>
                <a:gd name="T1" fmla="*/ 124 h 124"/>
                <a:gd name="T2" fmla="*/ 26 w 68"/>
                <a:gd name="T3" fmla="*/ 110 h 124"/>
                <a:gd name="T4" fmla="*/ 0 w 68"/>
                <a:gd name="T5" fmla="*/ 103 h 124"/>
                <a:gd name="T6" fmla="*/ 5 w 68"/>
                <a:gd name="T7" fmla="*/ 86 h 124"/>
                <a:gd name="T8" fmla="*/ 30 w 68"/>
                <a:gd name="T9" fmla="*/ 92 h 124"/>
                <a:gd name="T10" fmla="*/ 45 w 68"/>
                <a:gd name="T11" fmla="*/ 83 h 124"/>
                <a:gd name="T12" fmla="*/ 28 w 68"/>
                <a:gd name="T13" fmla="*/ 70 h 124"/>
                <a:gd name="T14" fmla="*/ 1 w 68"/>
                <a:gd name="T15" fmla="*/ 42 h 124"/>
                <a:gd name="T16" fmla="*/ 27 w 68"/>
                <a:gd name="T17" fmla="*/ 15 h 124"/>
                <a:gd name="T18" fmla="*/ 27 w 68"/>
                <a:gd name="T19" fmla="*/ 0 h 124"/>
                <a:gd name="T20" fmla="*/ 42 w 68"/>
                <a:gd name="T21" fmla="*/ 0 h 124"/>
                <a:gd name="T22" fmla="*/ 42 w 68"/>
                <a:gd name="T23" fmla="*/ 14 h 124"/>
                <a:gd name="T24" fmla="*/ 64 w 68"/>
                <a:gd name="T25" fmla="*/ 19 h 124"/>
                <a:gd name="T26" fmla="*/ 59 w 68"/>
                <a:gd name="T27" fmla="*/ 36 h 124"/>
                <a:gd name="T28" fmla="*/ 37 w 68"/>
                <a:gd name="T29" fmla="*/ 31 h 124"/>
                <a:gd name="T30" fmla="*/ 24 w 68"/>
                <a:gd name="T31" fmla="*/ 39 h 124"/>
                <a:gd name="T32" fmla="*/ 43 w 68"/>
                <a:gd name="T33" fmla="*/ 52 h 124"/>
                <a:gd name="T34" fmla="*/ 68 w 68"/>
                <a:gd name="T35" fmla="*/ 81 h 124"/>
                <a:gd name="T36" fmla="*/ 41 w 68"/>
                <a:gd name="T37" fmla="*/ 109 h 124"/>
                <a:gd name="T38" fmla="*/ 41 w 68"/>
                <a:gd name="T39" fmla="*/ 124 h 124"/>
                <a:gd name="T40" fmla="*/ 26 w 68"/>
                <a:gd name="T41"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124">
                  <a:moveTo>
                    <a:pt x="26" y="124"/>
                  </a:moveTo>
                  <a:cubicBezTo>
                    <a:pt x="26" y="110"/>
                    <a:pt x="26" y="110"/>
                    <a:pt x="26" y="110"/>
                  </a:cubicBezTo>
                  <a:cubicBezTo>
                    <a:pt x="16" y="109"/>
                    <a:pt x="6" y="107"/>
                    <a:pt x="0" y="103"/>
                  </a:cubicBezTo>
                  <a:cubicBezTo>
                    <a:pt x="5" y="86"/>
                    <a:pt x="5" y="86"/>
                    <a:pt x="5" y="86"/>
                  </a:cubicBezTo>
                  <a:cubicBezTo>
                    <a:pt x="11" y="89"/>
                    <a:pt x="20" y="92"/>
                    <a:pt x="30" y="92"/>
                  </a:cubicBezTo>
                  <a:cubicBezTo>
                    <a:pt x="39" y="92"/>
                    <a:pt x="45" y="89"/>
                    <a:pt x="45" y="83"/>
                  </a:cubicBezTo>
                  <a:cubicBezTo>
                    <a:pt x="45" y="77"/>
                    <a:pt x="40" y="74"/>
                    <a:pt x="28" y="70"/>
                  </a:cubicBezTo>
                  <a:cubicBezTo>
                    <a:pt x="12" y="64"/>
                    <a:pt x="1" y="57"/>
                    <a:pt x="1" y="42"/>
                  </a:cubicBezTo>
                  <a:cubicBezTo>
                    <a:pt x="1" y="28"/>
                    <a:pt x="10" y="18"/>
                    <a:pt x="27" y="15"/>
                  </a:cubicBezTo>
                  <a:cubicBezTo>
                    <a:pt x="27" y="0"/>
                    <a:pt x="27" y="0"/>
                    <a:pt x="27" y="0"/>
                  </a:cubicBezTo>
                  <a:cubicBezTo>
                    <a:pt x="42" y="0"/>
                    <a:pt x="42" y="0"/>
                    <a:pt x="42" y="0"/>
                  </a:cubicBezTo>
                  <a:cubicBezTo>
                    <a:pt x="42" y="14"/>
                    <a:pt x="42" y="14"/>
                    <a:pt x="42" y="14"/>
                  </a:cubicBezTo>
                  <a:cubicBezTo>
                    <a:pt x="52" y="14"/>
                    <a:pt x="58" y="16"/>
                    <a:pt x="64" y="19"/>
                  </a:cubicBezTo>
                  <a:cubicBezTo>
                    <a:pt x="59" y="36"/>
                    <a:pt x="59" y="36"/>
                    <a:pt x="59" y="36"/>
                  </a:cubicBezTo>
                  <a:cubicBezTo>
                    <a:pt x="55" y="34"/>
                    <a:pt x="48" y="31"/>
                    <a:pt x="37" y="31"/>
                  </a:cubicBezTo>
                  <a:cubicBezTo>
                    <a:pt x="27" y="31"/>
                    <a:pt x="24" y="35"/>
                    <a:pt x="24" y="39"/>
                  </a:cubicBezTo>
                  <a:cubicBezTo>
                    <a:pt x="24" y="44"/>
                    <a:pt x="30" y="48"/>
                    <a:pt x="43" y="52"/>
                  </a:cubicBezTo>
                  <a:cubicBezTo>
                    <a:pt x="61" y="59"/>
                    <a:pt x="68" y="67"/>
                    <a:pt x="68" y="81"/>
                  </a:cubicBezTo>
                  <a:cubicBezTo>
                    <a:pt x="68" y="94"/>
                    <a:pt x="58" y="106"/>
                    <a:pt x="41" y="109"/>
                  </a:cubicBezTo>
                  <a:cubicBezTo>
                    <a:pt x="41" y="124"/>
                    <a:pt x="41" y="124"/>
                    <a:pt x="41" y="124"/>
                  </a:cubicBezTo>
                  <a:lnTo>
                    <a:pt x="26" y="124"/>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s-ES_tradnl" sz="1800" dirty="0">
                <a:solidFill>
                  <a:schemeClr val="accent1"/>
                </a:solidFill>
              </a:endParaRPr>
            </a:p>
          </p:txBody>
        </p:sp>
      </p:gr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175</a:t>
            </a:fld>
            <a:endParaRPr lang="es-ES_tradnl" dirty="0">
              <a:solidFill>
                <a:srgbClr val="002776"/>
              </a:solidFill>
            </a:endParaRPr>
          </a:p>
        </p:txBody>
      </p:sp>
      <p:sp>
        <p:nvSpPr>
          <p:cNvPr id="59" name="TextBox 58"/>
          <p:cNvSpPr txBox="1"/>
          <p:nvPr/>
        </p:nvSpPr>
        <p:spPr bwMode="auto">
          <a:xfrm>
            <a:off x="673723" y="6541313"/>
            <a:ext cx="8240638" cy="215444"/>
          </a:xfrm>
          <a:prstGeom prst="rect">
            <a:avLst/>
          </a:prstGeom>
        </p:spPr>
        <p:txBody>
          <a:bodyPr wrap="square" rtlCol="0">
            <a:spAutoFit/>
          </a:bodyPr>
          <a:lstStyle/>
          <a:p>
            <a:r>
              <a:rPr lang="es-ES" sz="800" i="1" dirty="0" smtClean="0">
                <a:solidFill>
                  <a:srgbClr val="002776"/>
                </a:solidFill>
                <a:cs typeface="Arial" charset="0"/>
              </a:rPr>
              <a:t>Fuentes: </a:t>
            </a:r>
            <a:r>
              <a:rPr lang="es-ES_tradnl" sz="800" i="1" dirty="0">
                <a:solidFill>
                  <a:schemeClr val="accent1"/>
                </a:solidFill>
              </a:rPr>
              <a:t>Detalladas en las siguientes diapositivas, por producto / </a:t>
            </a:r>
            <a:r>
              <a:rPr lang="es-ES_tradnl" sz="800" i="1" baseline="30000" dirty="0">
                <a:solidFill>
                  <a:schemeClr val="accent1"/>
                </a:solidFill>
              </a:rPr>
              <a:t>1 </a:t>
            </a:r>
            <a:r>
              <a:rPr lang="es-ES_tradnl" sz="800" i="1" dirty="0">
                <a:solidFill>
                  <a:schemeClr val="accent1"/>
                </a:solidFill>
              </a:rPr>
              <a:t>Gasto medio del viaje se detalla sin incluir el transporte</a:t>
            </a:r>
            <a:endParaRPr lang="es-ES_tradnl" sz="800" i="1" dirty="0">
              <a:solidFill>
                <a:schemeClr val="accent1"/>
              </a:solidFill>
              <a:latin typeface="Arial" charset="0"/>
              <a:cs typeface="Arial" charset="0"/>
            </a:endParaRPr>
          </a:p>
        </p:txBody>
      </p:sp>
    </p:spTree>
    <p:extLst>
      <p:ext uri="{BB962C8B-B14F-4D97-AF65-F5344CB8AC3E}">
        <p14:creationId xmlns:p14="http://schemas.microsoft.com/office/powerpoint/2010/main" val="3178803278"/>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aventura y deporte</a:t>
            </a:r>
            <a:endParaRPr lang="es-ES" sz="1400" i="1" dirty="0">
              <a:solidFill>
                <a:srgbClr val="00B0F0"/>
              </a:solidFill>
              <a:cs typeface="Arial" charset="0"/>
            </a:endParaRPr>
          </a:p>
        </p:txBody>
      </p:sp>
      <p:sp>
        <p:nvSpPr>
          <p:cNvPr id="82" name="Freeform 25"/>
          <p:cNvSpPr>
            <a:spLocks/>
          </p:cNvSpPr>
          <p:nvPr/>
        </p:nvSpPr>
        <p:spPr bwMode="auto">
          <a:xfrm>
            <a:off x="506107" y="4149723"/>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chemeClr val="accent1"/>
              </a:solidFill>
              <a:cs typeface="Arial" charset="0"/>
            </a:endParaRPr>
          </a:p>
        </p:txBody>
      </p:sp>
      <p:sp>
        <p:nvSpPr>
          <p:cNvPr id="83" name="Freeform 26"/>
          <p:cNvSpPr>
            <a:spLocks/>
          </p:cNvSpPr>
          <p:nvPr/>
        </p:nvSpPr>
        <p:spPr bwMode="auto">
          <a:xfrm>
            <a:off x="434105" y="4797795"/>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chemeClr val="accent1"/>
              </a:solidFill>
              <a:cs typeface="Arial" charset="0"/>
            </a:endParaRPr>
          </a:p>
        </p:txBody>
      </p:sp>
      <p:sp>
        <p:nvSpPr>
          <p:cNvPr id="84" name="Freeform 27"/>
          <p:cNvSpPr>
            <a:spLocks/>
          </p:cNvSpPr>
          <p:nvPr/>
        </p:nvSpPr>
        <p:spPr bwMode="auto">
          <a:xfrm>
            <a:off x="434105" y="5301851"/>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chemeClr val="accent1"/>
              </a:solidFill>
              <a:cs typeface="Arial" charset="0"/>
            </a:endParaRPr>
          </a:p>
        </p:txBody>
      </p:sp>
      <p:sp>
        <p:nvSpPr>
          <p:cNvPr id="85" name="Freeform 28"/>
          <p:cNvSpPr>
            <a:spLocks noEditPoints="1"/>
          </p:cNvSpPr>
          <p:nvPr/>
        </p:nvSpPr>
        <p:spPr bwMode="auto">
          <a:xfrm>
            <a:off x="400050" y="5733899"/>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chemeClr val="accent1"/>
              </a:solidFill>
              <a:cs typeface="Arial" charset="0"/>
            </a:endParaRPr>
          </a:p>
        </p:txBody>
      </p:sp>
      <p:graphicFrame>
        <p:nvGraphicFramePr>
          <p:cNvPr id="95" name="Table 94"/>
          <p:cNvGraphicFramePr>
            <a:graphicFrameLocks noGrp="1"/>
          </p:cNvGraphicFramePr>
          <p:nvPr>
            <p:extLst>
              <p:ext uri="{D42A27DB-BD31-4B8C-83A1-F6EECF244321}">
                <p14:modId xmlns:p14="http://schemas.microsoft.com/office/powerpoint/2010/main" val="3832925900"/>
              </p:ext>
            </p:extLst>
          </p:nvPr>
        </p:nvGraphicFramePr>
        <p:xfrm>
          <a:off x="6152845" y="2169317"/>
          <a:ext cx="3184547" cy="1359220"/>
        </p:xfrm>
        <a:graphic>
          <a:graphicData uri="http://schemas.openxmlformats.org/drawingml/2006/table">
            <a:tbl>
              <a:tblPr firstRow="1" bandRow="1">
                <a:tableStyleId>{5C22544A-7EE6-4342-B048-85BDC9FD1C3A}</a:tableStyleId>
              </a:tblPr>
              <a:tblGrid>
                <a:gridCol w="518415"/>
                <a:gridCol w="740592"/>
                <a:gridCol w="740592"/>
                <a:gridCol w="592474"/>
                <a:gridCol w="592474"/>
              </a:tblGrid>
              <a:tr h="278990">
                <a:tc>
                  <a:txBody>
                    <a:bodyPr/>
                    <a:lstStyle/>
                    <a:p>
                      <a:pPr algn="ctr"/>
                      <a:endParaRPr lang="es-ES_tradnl" sz="1050" b="0"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_tradnl" sz="1050" b="0" noProof="0" dirty="0" smtClean="0">
                          <a:solidFill>
                            <a:srgbClr val="002060"/>
                          </a:solidFill>
                        </a:rPr>
                        <a:t>N. América</a:t>
                      </a:r>
                      <a:endParaRPr lang="es-ES_tradnl" sz="1050" b="0"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_tradnl" sz="1050" b="0" noProof="0" dirty="0" smtClean="0">
                          <a:solidFill>
                            <a:srgbClr val="002060"/>
                          </a:solidFill>
                        </a:rPr>
                        <a:t>S. América</a:t>
                      </a:r>
                      <a:endParaRPr lang="es-ES_tradnl" sz="1050" b="0"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_tradnl" sz="1050" b="0" noProof="0" dirty="0" smtClean="0">
                          <a:solidFill>
                            <a:srgbClr val="002060"/>
                          </a:solidFill>
                        </a:rPr>
                        <a:t>Europa</a:t>
                      </a:r>
                      <a:endParaRPr lang="es-ES_tradnl" sz="1050" b="0"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_tradnl" sz="1050" b="0" noProof="0" dirty="0" smtClean="0">
                          <a:solidFill>
                            <a:srgbClr val="002060"/>
                          </a:solidFill>
                        </a:rPr>
                        <a:t>Global</a:t>
                      </a:r>
                      <a:endParaRPr lang="es-ES_tradnl" sz="1050" b="0"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540115">
                <a:tc>
                  <a:txBody>
                    <a:bodyPr/>
                    <a:lstStyle/>
                    <a:p>
                      <a:pPr algn="ctr"/>
                      <a:r>
                        <a:rPr lang="es-ES_tradnl" sz="1050" b="1" noProof="0" dirty="0" smtClean="0">
                          <a:solidFill>
                            <a:srgbClr val="002060"/>
                          </a:solidFill>
                        </a:rPr>
                        <a:t>Turista</a:t>
                      </a:r>
                      <a:r>
                        <a:rPr lang="es-ES_tradnl" sz="1050" b="1" baseline="0" noProof="0" dirty="0" smtClean="0">
                          <a:solidFill>
                            <a:srgbClr val="002060"/>
                          </a:solidFill>
                        </a:rPr>
                        <a:t> </a:t>
                      </a:r>
                      <a:r>
                        <a:rPr lang="es-ES_tradnl" sz="1050" b="1" i="1" baseline="0" noProof="0" dirty="0" err="1" smtClean="0">
                          <a:solidFill>
                            <a:srgbClr val="002060"/>
                          </a:solidFill>
                        </a:rPr>
                        <a:t>hard</a:t>
                      </a:r>
                      <a:endParaRPr lang="es-ES_tradnl" sz="1050" b="1"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_tradnl" sz="1050" b="0" noProof="0" dirty="0" smtClean="0">
                          <a:solidFill>
                            <a:srgbClr val="002060"/>
                          </a:solidFill>
                        </a:rPr>
                        <a:t>0,9%</a:t>
                      </a:r>
                    </a:p>
                    <a:p>
                      <a:pPr algn="ctr"/>
                      <a:r>
                        <a:rPr lang="es-ES_tradnl" sz="1050" b="0" i="1" noProof="0" dirty="0" smtClean="0">
                          <a:solidFill>
                            <a:srgbClr val="002060"/>
                          </a:solidFill>
                        </a:rPr>
                        <a:t>-20%*</a:t>
                      </a:r>
                      <a:endParaRPr lang="es-ES_tradnl" sz="1050" b="0"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50" b="0" noProof="0" dirty="0" smtClean="0">
                          <a:solidFill>
                            <a:srgbClr val="002060"/>
                          </a:solidFill>
                        </a:rPr>
                        <a:t>8,0%</a:t>
                      </a:r>
                    </a:p>
                    <a:p>
                      <a:pPr algn="ctr"/>
                      <a:r>
                        <a:rPr lang="es-ES_tradnl" sz="1050" b="0" i="1" noProof="0" dirty="0" smtClean="0">
                          <a:solidFill>
                            <a:srgbClr val="002060"/>
                          </a:solidFill>
                        </a:rPr>
                        <a:t>+153%</a:t>
                      </a:r>
                      <a:endParaRPr lang="es-ES_tradnl" sz="1050" b="0"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50" b="0" noProof="0" dirty="0" smtClean="0">
                          <a:solidFill>
                            <a:srgbClr val="002060"/>
                          </a:solidFill>
                        </a:rPr>
                        <a:t>4,9%</a:t>
                      </a:r>
                    </a:p>
                    <a:p>
                      <a:pPr algn="ctr"/>
                      <a:r>
                        <a:rPr lang="es-ES_tradnl" sz="1050" b="0" i="1" noProof="0" dirty="0" smtClean="0">
                          <a:solidFill>
                            <a:srgbClr val="002060"/>
                          </a:solidFill>
                        </a:rPr>
                        <a:t>+54%</a:t>
                      </a:r>
                      <a:r>
                        <a:rPr lang="es-ES_tradnl" sz="1050" b="0" noProof="0" dirty="0" smtClean="0">
                          <a:solidFill>
                            <a:srgbClr val="002060"/>
                          </a:solidFill>
                        </a:rPr>
                        <a:t> </a:t>
                      </a:r>
                      <a:endParaRPr lang="es-ES_tradnl" sz="1050" b="0"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50" b="0" noProof="0" dirty="0" smtClean="0">
                          <a:solidFill>
                            <a:srgbClr val="002060"/>
                          </a:solidFill>
                        </a:rPr>
                        <a:t>4,7%</a:t>
                      </a:r>
                    </a:p>
                    <a:p>
                      <a:pPr algn="ctr"/>
                      <a:r>
                        <a:rPr lang="es-ES_tradnl" sz="1050" b="0" i="1" noProof="0" dirty="0" smtClean="0">
                          <a:solidFill>
                            <a:srgbClr val="002060"/>
                          </a:solidFill>
                        </a:rPr>
                        <a:t>+62%</a:t>
                      </a:r>
                      <a:endParaRPr lang="es-ES_tradnl" sz="1050" b="0"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r>
              <a:tr h="540115">
                <a:tc>
                  <a:txBody>
                    <a:bodyPr/>
                    <a:lstStyle/>
                    <a:p>
                      <a:pPr algn="ctr"/>
                      <a:r>
                        <a:rPr lang="es-ES_tradnl" sz="1050" b="1" noProof="0" dirty="0" smtClean="0">
                          <a:solidFill>
                            <a:srgbClr val="002060"/>
                          </a:solidFill>
                        </a:rPr>
                        <a:t>Turista </a:t>
                      </a:r>
                      <a:r>
                        <a:rPr lang="es-ES_tradnl" sz="1050" b="1" i="1" noProof="0" dirty="0" err="1" smtClean="0">
                          <a:solidFill>
                            <a:srgbClr val="002060"/>
                          </a:solidFill>
                        </a:rPr>
                        <a:t>soft</a:t>
                      </a:r>
                      <a:endParaRPr lang="es-ES_tradnl" sz="1050" b="1"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_tradnl" sz="1050" noProof="0" dirty="0" smtClean="0">
                          <a:solidFill>
                            <a:srgbClr val="002060"/>
                          </a:solidFill>
                        </a:rPr>
                        <a:t>15,5%</a:t>
                      </a:r>
                    </a:p>
                    <a:p>
                      <a:pPr algn="ctr"/>
                      <a:r>
                        <a:rPr lang="es-ES_tradnl" sz="1050" i="1" noProof="0" dirty="0" smtClean="0">
                          <a:solidFill>
                            <a:srgbClr val="002060"/>
                          </a:solidFill>
                        </a:rPr>
                        <a:t>-5%*</a:t>
                      </a:r>
                      <a:endParaRPr lang="es-ES_tradnl" sz="1050"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50" noProof="0" dirty="0" smtClean="0">
                          <a:solidFill>
                            <a:srgbClr val="002060"/>
                          </a:solidFill>
                        </a:rPr>
                        <a:t>40,3%</a:t>
                      </a:r>
                    </a:p>
                    <a:p>
                      <a:pPr algn="ctr"/>
                      <a:r>
                        <a:rPr lang="es-ES_tradnl" sz="1050" i="1" noProof="0" dirty="0" smtClean="0">
                          <a:solidFill>
                            <a:srgbClr val="002060"/>
                          </a:solidFill>
                        </a:rPr>
                        <a:t>+5%</a:t>
                      </a:r>
                      <a:endParaRPr lang="es-ES_tradnl" sz="1050"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50" noProof="0" dirty="0" smtClean="0">
                          <a:solidFill>
                            <a:srgbClr val="002060"/>
                          </a:solidFill>
                        </a:rPr>
                        <a:t>41,9%</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50" i="1" noProof="0" dirty="0" smtClean="0">
                          <a:solidFill>
                            <a:srgbClr val="002060"/>
                          </a:solidFill>
                        </a:rPr>
                        <a:t>+27%</a:t>
                      </a: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_tradnl" sz="1050" noProof="0" dirty="0" smtClean="0">
                          <a:solidFill>
                            <a:srgbClr val="002060"/>
                          </a:solidFill>
                        </a:rPr>
                        <a:t>37,2%</a:t>
                      </a:r>
                    </a:p>
                    <a:p>
                      <a:pPr algn="ctr"/>
                      <a:r>
                        <a:rPr lang="es-ES_tradnl" sz="1050" i="1" noProof="0" dirty="0" smtClean="0">
                          <a:solidFill>
                            <a:srgbClr val="002060"/>
                          </a:solidFill>
                        </a:rPr>
                        <a:t>+17%</a:t>
                      </a:r>
                      <a:endParaRPr lang="es-ES_tradnl" sz="1050" i="1" noProof="0" dirty="0">
                        <a:solidFill>
                          <a:srgbClr val="002060"/>
                        </a:solidFill>
                      </a:endParaRPr>
                    </a:p>
                  </a:txBody>
                  <a:tcPr marL="0" marR="0" marT="3600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cxnSp>
        <p:nvCxnSpPr>
          <p:cNvPr id="74" name="iBar:83/125"/>
          <p:cNvCxnSpPr>
            <a:cxnSpLocks noChangeShapeType="1"/>
          </p:cNvCxnSpPr>
          <p:nvPr/>
        </p:nvCxnSpPr>
        <p:spPr bwMode="auto">
          <a:xfrm flipV="1">
            <a:off x="406956" y="3875027"/>
            <a:ext cx="4268084"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80" name="TxtBox:83/125"/>
          <p:cNvSpPr/>
          <p:nvPr/>
        </p:nvSpPr>
        <p:spPr bwMode="auto">
          <a:xfrm>
            <a:off x="990146" y="3805668"/>
            <a:ext cx="3101706"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Tendencias en turismo de aventura y deporte</a:t>
            </a:r>
            <a:endParaRPr lang="es-CL" sz="1050" b="1" dirty="0">
              <a:latin typeface="Arial" charset="0"/>
            </a:endParaRPr>
          </a:p>
        </p:txBody>
      </p:sp>
      <p:sp>
        <p:nvSpPr>
          <p:cNvPr id="86" name="TextBox 85"/>
          <p:cNvSpPr txBox="1"/>
          <p:nvPr/>
        </p:nvSpPr>
        <p:spPr bwMode="auto">
          <a:xfrm>
            <a:off x="659979" y="4165797"/>
            <a:ext cx="4199021"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ES" sz="1000" b="1" dirty="0">
                <a:solidFill>
                  <a:schemeClr val="accent1"/>
                </a:solidFill>
                <a:latin typeface="Arial" charset="0"/>
                <a:cs typeface="Arial" charset="0"/>
              </a:rPr>
              <a:t>Creciente uso de las redes sociales e Internet </a:t>
            </a:r>
            <a:r>
              <a:rPr lang="es-ES" sz="1000" dirty="0">
                <a:solidFill>
                  <a:schemeClr val="accent1"/>
                </a:solidFill>
                <a:latin typeface="Arial" charset="0"/>
                <a:cs typeface="Arial" charset="0"/>
              </a:rPr>
              <a:t>durante el ciclo de viaje: el porcentaje de </a:t>
            </a:r>
            <a:r>
              <a:rPr lang="es-ES" sz="1000" b="1" dirty="0">
                <a:solidFill>
                  <a:schemeClr val="accent1"/>
                </a:solidFill>
                <a:latin typeface="Arial" charset="0"/>
                <a:cs typeface="Arial" charset="0"/>
              </a:rPr>
              <a:t>viajeros de aventura que utilizan Facebook se ha duplicado </a:t>
            </a:r>
            <a:r>
              <a:rPr lang="es-ES" sz="1000" dirty="0">
                <a:solidFill>
                  <a:schemeClr val="accent1"/>
                </a:solidFill>
                <a:latin typeface="Arial" charset="0"/>
                <a:cs typeface="Arial" charset="0"/>
              </a:rPr>
              <a:t>entre 2010-13; el 69% de los viajeros de aventura realizó búsquedas online en la etapa pre-viaje</a:t>
            </a:r>
            <a:endParaRPr lang="es-CL" sz="1000" dirty="0">
              <a:solidFill>
                <a:schemeClr val="accent1"/>
              </a:solidFill>
              <a:latin typeface="Arial" charset="0"/>
              <a:cs typeface="Arial" charset="0"/>
            </a:endParaRPr>
          </a:p>
        </p:txBody>
      </p:sp>
      <p:sp>
        <p:nvSpPr>
          <p:cNvPr id="87" name="TextBox 86"/>
          <p:cNvSpPr txBox="1"/>
          <p:nvPr/>
        </p:nvSpPr>
        <p:spPr bwMode="auto">
          <a:xfrm>
            <a:off x="699032" y="4813869"/>
            <a:ext cx="4193902"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00" b="1" dirty="0">
                <a:solidFill>
                  <a:schemeClr val="accent1"/>
                </a:solidFill>
                <a:latin typeface="Arial" charset="0"/>
                <a:cs typeface="Arial" charset="0"/>
              </a:rPr>
              <a:t>Incremento del gasto promedio </a:t>
            </a:r>
            <a:r>
              <a:rPr lang="es-CL" sz="1000" dirty="0">
                <a:solidFill>
                  <a:schemeClr val="accent1"/>
                </a:solidFill>
                <a:latin typeface="Arial" charset="0"/>
                <a:cs typeface="Arial" charset="0"/>
              </a:rPr>
              <a:t>en viajes de aventura y deporte, especialmente de turistas suramericanos: +25% turistas </a:t>
            </a:r>
            <a:r>
              <a:rPr lang="es-CL" sz="1000" dirty="0" err="1">
                <a:solidFill>
                  <a:schemeClr val="accent1"/>
                </a:solidFill>
                <a:latin typeface="Arial" charset="0"/>
                <a:cs typeface="Arial" charset="0"/>
              </a:rPr>
              <a:t>soft</a:t>
            </a:r>
            <a:r>
              <a:rPr lang="es-CL" sz="1000" dirty="0">
                <a:solidFill>
                  <a:schemeClr val="accent1"/>
                </a:solidFill>
                <a:latin typeface="Arial" charset="0"/>
                <a:cs typeface="Arial" charset="0"/>
              </a:rPr>
              <a:t> ($1.333) y +85% </a:t>
            </a:r>
            <a:r>
              <a:rPr lang="es-CL" sz="1000" dirty="0" err="1">
                <a:solidFill>
                  <a:schemeClr val="accent1"/>
                </a:solidFill>
                <a:latin typeface="Arial" charset="0"/>
                <a:cs typeface="Arial" charset="0"/>
              </a:rPr>
              <a:t>hard</a:t>
            </a:r>
            <a:r>
              <a:rPr lang="es-CL" sz="1000" dirty="0">
                <a:solidFill>
                  <a:schemeClr val="accent1"/>
                </a:solidFill>
                <a:latin typeface="Arial" charset="0"/>
                <a:cs typeface="Arial" charset="0"/>
              </a:rPr>
              <a:t> ($1.501), CAGR 2009-12</a:t>
            </a:r>
            <a:endParaRPr lang="es-CL" sz="1000" b="1" i="1" dirty="0">
              <a:solidFill>
                <a:schemeClr val="accent1"/>
              </a:solidFill>
              <a:latin typeface="Arial" charset="0"/>
              <a:cs typeface="Arial" charset="0"/>
            </a:endParaRPr>
          </a:p>
        </p:txBody>
      </p:sp>
      <p:sp>
        <p:nvSpPr>
          <p:cNvPr id="88" name="TextBox 87"/>
          <p:cNvSpPr txBox="1"/>
          <p:nvPr/>
        </p:nvSpPr>
        <p:spPr bwMode="auto">
          <a:xfrm>
            <a:off x="691609" y="5317925"/>
            <a:ext cx="4199021"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00" dirty="0">
                <a:solidFill>
                  <a:schemeClr val="accent1"/>
                </a:solidFill>
                <a:latin typeface="Arial" charset="0"/>
                <a:cs typeface="Arial" charset="0"/>
              </a:rPr>
              <a:t>Aumento del </a:t>
            </a:r>
            <a:r>
              <a:rPr lang="es-CL" sz="1000" b="1" dirty="0">
                <a:solidFill>
                  <a:schemeClr val="accent1"/>
                </a:solidFill>
                <a:latin typeface="Arial" charset="0"/>
                <a:cs typeface="Arial" charset="0"/>
              </a:rPr>
              <a:t>interés y preocupación por la salud</a:t>
            </a:r>
            <a:r>
              <a:rPr lang="es-CL" sz="1000" dirty="0">
                <a:solidFill>
                  <a:schemeClr val="accent1"/>
                </a:solidFill>
                <a:latin typeface="Arial" charset="0"/>
                <a:cs typeface="Arial" charset="0"/>
              </a:rPr>
              <a:t>, con búsqueda continuada y mayor demanda de actividades saludables </a:t>
            </a:r>
          </a:p>
        </p:txBody>
      </p:sp>
      <p:sp>
        <p:nvSpPr>
          <p:cNvPr id="89" name="TextBox 88"/>
          <p:cNvSpPr txBox="1"/>
          <p:nvPr/>
        </p:nvSpPr>
        <p:spPr bwMode="auto">
          <a:xfrm>
            <a:off x="691609" y="5748150"/>
            <a:ext cx="4199021"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00" dirty="0">
                <a:solidFill>
                  <a:schemeClr val="accent1"/>
                </a:solidFill>
                <a:latin typeface="Arial" charset="0"/>
                <a:cs typeface="Arial" charset="0"/>
              </a:rPr>
              <a:t>Creciente búsqueda de </a:t>
            </a:r>
            <a:r>
              <a:rPr lang="es-CL" sz="1000" b="1" dirty="0">
                <a:solidFill>
                  <a:schemeClr val="accent1"/>
                </a:solidFill>
                <a:latin typeface="Arial" charset="0"/>
                <a:cs typeface="Arial" charset="0"/>
              </a:rPr>
              <a:t>experiencias de viaje vinculadas a intereses personales y pasiones</a:t>
            </a:r>
            <a:r>
              <a:rPr lang="es-CL" sz="1000" dirty="0">
                <a:solidFill>
                  <a:schemeClr val="accent1"/>
                </a:solidFill>
                <a:latin typeface="Arial" charset="0"/>
                <a:cs typeface="Arial" charset="0"/>
              </a:rPr>
              <a:t>, con foco en lo </a:t>
            </a:r>
            <a:r>
              <a:rPr lang="es-CL" sz="1000" b="1" i="1" dirty="0" err="1">
                <a:solidFill>
                  <a:schemeClr val="accent1"/>
                </a:solidFill>
                <a:latin typeface="Arial" charset="0"/>
                <a:cs typeface="Arial" charset="0"/>
              </a:rPr>
              <a:t>tailor-made</a:t>
            </a:r>
            <a:endParaRPr lang="es-CL" sz="1000" dirty="0">
              <a:solidFill>
                <a:schemeClr val="accent1"/>
              </a:solidFill>
              <a:latin typeface="Arial" charset="0"/>
              <a:cs typeface="Arial" charset="0"/>
            </a:endParaRPr>
          </a:p>
        </p:txBody>
      </p:sp>
      <p:sp>
        <p:nvSpPr>
          <p:cNvPr id="90" name="TextBox 89"/>
          <p:cNvSpPr txBox="1"/>
          <p:nvPr/>
        </p:nvSpPr>
        <p:spPr bwMode="auto">
          <a:xfrm>
            <a:off x="330120" y="1556792"/>
            <a:ext cx="4755452" cy="1504162"/>
          </a:xfrm>
          <a:prstGeom prst="rect">
            <a:avLst/>
          </a:prstGeom>
        </p:spPr>
        <p:txBody>
          <a:bodyPr wrap="square" rtlCol="0" anchor="t">
            <a:noAutofit/>
          </a:bodyPr>
          <a:lstStyle/>
          <a:p>
            <a:pPr marL="173038" indent="-171450">
              <a:lnSpc>
                <a:spcPct val="106000"/>
              </a:lnSpc>
              <a:spcBef>
                <a:spcPts val="0"/>
              </a:spcBef>
              <a:spcAft>
                <a:spcPts val="200"/>
              </a:spcAft>
              <a:buClr>
                <a:srgbClr val="000000"/>
              </a:buClr>
              <a:buFont typeface="Wingdings" panose="05000000000000000000" pitchFamily="2" charset="2"/>
              <a:buChar char="§"/>
            </a:pPr>
            <a:r>
              <a:rPr lang="es-ES" sz="1000" dirty="0" smtClean="0">
                <a:solidFill>
                  <a:schemeClr val="accent1"/>
                </a:solidFill>
                <a:latin typeface="Arial" charset="0"/>
                <a:cs typeface="Arial" charset="0"/>
              </a:rPr>
              <a:t>Viaje </a:t>
            </a:r>
            <a:r>
              <a:rPr lang="es-ES" sz="1000" dirty="0">
                <a:solidFill>
                  <a:schemeClr val="accent1"/>
                </a:solidFill>
                <a:latin typeface="Arial" charset="0"/>
                <a:cs typeface="Arial" charset="0"/>
              </a:rPr>
              <a:t>(fuera del </a:t>
            </a:r>
            <a:r>
              <a:rPr lang="es-ES" sz="1000" dirty="0" smtClean="0">
                <a:solidFill>
                  <a:schemeClr val="accent1"/>
                </a:solidFill>
                <a:latin typeface="Arial" charset="0"/>
                <a:cs typeface="Arial" charset="0"/>
              </a:rPr>
              <a:t>ambiente normal </a:t>
            </a:r>
            <a:r>
              <a:rPr lang="es-ES" sz="1000" dirty="0">
                <a:solidFill>
                  <a:schemeClr val="accent1"/>
                </a:solidFill>
                <a:latin typeface="Arial" charset="0"/>
                <a:cs typeface="Arial" charset="0"/>
              </a:rPr>
              <a:t>de una persona por más de </a:t>
            </a:r>
            <a:r>
              <a:rPr lang="es-ES" sz="1000" dirty="0" smtClean="0">
                <a:solidFill>
                  <a:schemeClr val="accent1"/>
                </a:solidFill>
                <a:latin typeface="Arial" charset="0"/>
                <a:cs typeface="Arial" charset="0"/>
              </a:rPr>
              <a:t>24 horas </a:t>
            </a:r>
            <a:r>
              <a:rPr lang="es-ES" sz="1000" dirty="0">
                <a:solidFill>
                  <a:schemeClr val="accent1"/>
                </a:solidFill>
                <a:latin typeface="Arial" charset="0"/>
                <a:cs typeface="Arial" charset="0"/>
              </a:rPr>
              <a:t>y no más de un año </a:t>
            </a:r>
            <a:r>
              <a:rPr lang="es-ES" sz="1000" dirty="0" smtClean="0">
                <a:solidFill>
                  <a:schemeClr val="accent1"/>
                </a:solidFill>
                <a:latin typeface="Arial" charset="0"/>
                <a:cs typeface="Arial" charset="0"/>
              </a:rPr>
              <a:t>consecutivo) que </a:t>
            </a:r>
            <a:r>
              <a:rPr lang="es-ES" sz="1000" dirty="0">
                <a:solidFill>
                  <a:schemeClr val="accent1"/>
                </a:solidFill>
                <a:latin typeface="Arial" charset="0"/>
                <a:cs typeface="Arial" charset="0"/>
              </a:rPr>
              <a:t>incluye al menos dos de los </a:t>
            </a:r>
            <a:r>
              <a:rPr lang="es-ES" sz="1000" dirty="0" smtClean="0">
                <a:solidFill>
                  <a:schemeClr val="accent1"/>
                </a:solidFill>
                <a:latin typeface="Arial" charset="0"/>
                <a:cs typeface="Arial" charset="0"/>
              </a:rPr>
              <a:t>siguientes tres elementos: (1) </a:t>
            </a:r>
            <a:r>
              <a:rPr lang="es-ES" sz="1000" b="1" dirty="0" smtClean="0">
                <a:solidFill>
                  <a:schemeClr val="accent1"/>
                </a:solidFill>
                <a:latin typeface="Arial" charset="0"/>
                <a:cs typeface="Arial" charset="0"/>
              </a:rPr>
              <a:t>interacción </a:t>
            </a:r>
            <a:r>
              <a:rPr lang="es-ES" sz="1000" b="1" dirty="0">
                <a:solidFill>
                  <a:schemeClr val="accent1"/>
                </a:solidFill>
                <a:latin typeface="Arial" charset="0"/>
                <a:cs typeface="Arial" charset="0"/>
              </a:rPr>
              <a:t>con </a:t>
            </a:r>
            <a:r>
              <a:rPr lang="es-ES" sz="1000" b="1" dirty="0" smtClean="0">
                <a:solidFill>
                  <a:schemeClr val="accent1"/>
                </a:solidFill>
                <a:latin typeface="Arial" charset="0"/>
                <a:cs typeface="Arial" charset="0"/>
              </a:rPr>
              <a:t>la naturaleza </a:t>
            </a:r>
            <a:r>
              <a:rPr lang="es-ES" sz="1000" dirty="0">
                <a:solidFill>
                  <a:schemeClr val="accent1"/>
                </a:solidFill>
                <a:latin typeface="Arial" charset="0"/>
                <a:cs typeface="Arial" charset="0"/>
              </a:rPr>
              <a:t>o (2) </a:t>
            </a:r>
            <a:r>
              <a:rPr lang="es-ES" sz="1000" b="1" dirty="0">
                <a:solidFill>
                  <a:schemeClr val="accent1"/>
                </a:solidFill>
                <a:latin typeface="Arial" charset="0"/>
                <a:cs typeface="Arial" charset="0"/>
              </a:rPr>
              <a:t>interacción con la cultura </a:t>
            </a:r>
            <a:r>
              <a:rPr lang="es-ES" sz="1000" dirty="0" smtClean="0">
                <a:solidFill>
                  <a:schemeClr val="accent1"/>
                </a:solidFill>
                <a:latin typeface="Arial" charset="0"/>
                <a:cs typeface="Arial" charset="0"/>
              </a:rPr>
              <a:t>o (3</a:t>
            </a:r>
            <a:r>
              <a:rPr lang="es-ES" sz="1000" dirty="0">
                <a:solidFill>
                  <a:schemeClr val="accent1"/>
                </a:solidFill>
                <a:latin typeface="Arial" charset="0"/>
                <a:cs typeface="Arial" charset="0"/>
              </a:rPr>
              <a:t>) una </a:t>
            </a:r>
            <a:r>
              <a:rPr lang="es-ES" sz="1000" b="1" dirty="0">
                <a:solidFill>
                  <a:schemeClr val="accent1"/>
                </a:solidFill>
                <a:latin typeface="Arial" charset="0"/>
                <a:cs typeface="Arial" charset="0"/>
              </a:rPr>
              <a:t>actividad </a:t>
            </a:r>
            <a:r>
              <a:rPr lang="es-ES" sz="1000" b="1" dirty="0" smtClean="0">
                <a:solidFill>
                  <a:schemeClr val="accent1"/>
                </a:solidFill>
                <a:latin typeface="Arial" charset="0"/>
                <a:cs typeface="Arial" charset="0"/>
              </a:rPr>
              <a:t>física</a:t>
            </a:r>
          </a:p>
          <a:p>
            <a:pPr marL="173038" indent="-171450">
              <a:lnSpc>
                <a:spcPct val="106000"/>
              </a:lnSpc>
              <a:spcBef>
                <a:spcPts val="0"/>
              </a:spcBef>
              <a:spcAft>
                <a:spcPts val="200"/>
              </a:spcAft>
              <a:buClr>
                <a:srgbClr val="000000"/>
              </a:buClr>
              <a:buFont typeface="Wingdings" panose="05000000000000000000" pitchFamily="2" charset="2"/>
              <a:buChar char="§"/>
            </a:pPr>
            <a:r>
              <a:rPr lang="es-ES" sz="1000" b="1" dirty="0" smtClean="0">
                <a:solidFill>
                  <a:schemeClr val="accent1"/>
                </a:solidFill>
                <a:latin typeface="Arial" charset="0"/>
                <a:cs typeface="Arial" charset="0"/>
              </a:rPr>
              <a:t>Países desarrollados 2015 (ATDI): </a:t>
            </a:r>
            <a:r>
              <a:rPr lang="es-ES" sz="1000" dirty="0" smtClean="0">
                <a:solidFill>
                  <a:schemeClr val="accent1"/>
                </a:solidFill>
                <a:latin typeface="Arial" charset="0"/>
                <a:cs typeface="Arial" charset="0"/>
              </a:rPr>
              <a:t>Suiza, Islandia, Alemania, Noruega, Nueva Zelanda</a:t>
            </a:r>
          </a:p>
          <a:p>
            <a:pPr marL="173038" indent="-171450">
              <a:lnSpc>
                <a:spcPct val="106000"/>
              </a:lnSpc>
              <a:spcBef>
                <a:spcPts val="0"/>
              </a:spcBef>
              <a:spcAft>
                <a:spcPts val="200"/>
              </a:spcAft>
              <a:buClr>
                <a:srgbClr val="000000"/>
              </a:buClr>
              <a:buFont typeface="Wingdings" panose="05000000000000000000" pitchFamily="2" charset="2"/>
              <a:buChar char="§"/>
            </a:pPr>
            <a:r>
              <a:rPr lang="es-ES" sz="1000" b="1" dirty="0" smtClean="0">
                <a:solidFill>
                  <a:schemeClr val="accent1"/>
                </a:solidFill>
                <a:latin typeface="Arial" charset="0"/>
                <a:cs typeface="Arial" charset="0"/>
              </a:rPr>
              <a:t>Países en vías de desarrollo 2015 (ATDI)</a:t>
            </a:r>
            <a:r>
              <a:rPr lang="es-ES" sz="1000" dirty="0" smtClean="0">
                <a:solidFill>
                  <a:schemeClr val="accent1"/>
                </a:solidFill>
                <a:latin typeface="Arial" charset="0"/>
                <a:cs typeface="Arial" charset="0"/>
              </a:rPr>
              <a:t>: Rep. Checa, Eslovaquia, Bulgaria, Estonia, Chile, Polonia, Israel, Eslovenia, Rep. Corea, Costa Rica</a:t>
            </a:r>
          </a:p>
          <a:p>
            <a:pPr marL="173038" indent="-171450">
              <a:lnSpc>
                <a:spcPct val="106000"/>
              </a:lnSpc>
              <a:spcBef>
                <a:spcPts val="0"/>
              </a:spcBef>
              <a:spcAft>
                <a:spcPts val="200"/>
              </a:spcAft>
              <a:buClr>
                <a:srgbClr val="000000"/>
              </a:buClr>
              <a:buFont typeface="Wingdings" panose="05000000000000000000" pitchFamily="2" charset="2"/>
              <a:buChar char="§"/>
            </a:pPr>
            <a:endParaRPr lang="es-CL" sz="1000" b="1" dirty="0" smtClean="0">
              <a:solidFill>
                <a:schemeClr val="accent1"/>
              </a:solidFill>
              <a:latin typeface="Arial" charset="0"/>
              <a:cs typeface="Arial" charset="0"/>
            </a:endParaRPr>
          </a:p>
        </p:txBody>
      </p:sp>
      <p:sp>
        <p:nvSpPr>
          <p:cNvPr id="91" name="TextBox 90"/>
          <p:cNvSpPr txBox="1"/>
          <p:nvPr/>
        </p:nvSpPr>
        <p:spPr>
          <a:xfrm>
            <a:off x="696732" y="2924352"/>
            <a:ext cx="1276628"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$263MM</a:t>
            </a:r>
            <a:endParaRPr kumimoji="0" lang="es-CL" sz="2000" b="0" i="0" u="none" strike="noStrike" kern="0" cap="none" spc="0" normalizeH="0" baseline="0" dirty="0" smtClean="0">
              <a:ln>
                <a:noFill/>
              </a:ln>
              <a:solidFill>
                <a:schemeClr val="accent3"/>
              </a:solidFill>
              <a:effectLst/>
              <a:uLnTx/>
              <a:uFillTx/>
            </a:endParaRPr>
          </a:p>
        </p:txBody>
      </p:sp>
      <p:sp>
        <p:nvSpPr>
          <p:cNvPr id="92" name="Rectangle 91"/>
          <p:cNvSpPr/>
          <p:nvPr/>
        </p:nvSpPr>
        <p:spPr>
          <a:xfrm>
            <a:off x="696732" y="3203612"/>
            <a:ext cx="1531019" cy="215444"/>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700" kern="0" dirty="0" smtClean="0">
                <a:solidFill>
                  <a:schemeClr val="accent3"/>
                </a:solidFill>
              </a:rPr>
              <a:t>Mercado de turismo aventura en Europa y Américas</a:t>
            </a:r>
            <a:endParaRPr kumimoji="0" lang="es-CL" sz="700" b="0" i="0" u="none" strike="noStrike" kern="0" cap="none" spc="0" normalizeH="0" baseline="0" dirty="0">
              <a:ln>
                <a:noFill/>
              </a:ln>
              <a:solidFill>
                <a:schemeClr val="accent3"/>
              </a:solidFill>
              <a:effectLst/>
              <a:uLnTx/>
              <a:uFillTx/>
            </a:endParaRPr>
          </a:p>
        </p:txBody>
      </p:sp>
      <p:sp>
        <p:nvSpPr>
          <p:cNvPr id="93" name="TextBox 92"/>
          <p:cNvSpPr txBox="1"/>
          <p:nvPr/>
        </p:nvSpPr>
        <p:spPr>
          <a:xfrm>
            <a:off x="2357631" y="2958425"/>
            <a:ext cx="977114" cy="307777"/>
          </a:xfrm>
          <a:prstGeom prst="rect">
            <a:avLst/>
          </a:prstGeom>
          <a:noFill/>
        </p:spPr>
        <p:txBody>
          <a:bodyPr wrap="square" lIns="0" tIns="0" rIns="0" bIns="0" rtlCol="0">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sz="2000" kern="0">
                <a:solidFill>
                  <a:schemeClr val="accent3"/>
                </a:solidFill>
              </a:defRPr>
            </a:lvl1pPr>
          </a:lstStyle>
          <a:p>
            <a:r>
              <a:rPr lang="es-CL" dirty="0" smtClean="0"/>
              <a:t>+65%</a:t>
            </a:r>
            <a:endParaRPr lang="es-CL" dirty="0"/>
          </a:p>
        </p:txBody>
      </p:sp>
      <p:sp>
        <p:nvSpPr>
          <p:cNvPr id="94" name="Rectangle 93"/>
          <p:cNvSpPr/>
          <p:nvPr/>
        </p:nvSpPr>
        <p:spPr>
          <a:xfrm>
            <a:off x="3155868" y="2968592"/>
            <a:ext cx="1597486" cy="323165"/>
          </a:xfrm>
          <a:prstGeom prst="rect">
            <a:avLst/>
          </a:prstGeom>
        </p:spPr>
        <p:txBody>
          <a:bodyPr wrap="square" lIns="0" tIns="0" rIns="0" bIns="0">
            <a:spAutoFit/>
          </a:bodyPr>
          <a:lstStyle/>
          <a:p>
            <a:pPr fontAlgn="auto">
              <a:spcBef>
                <a:spcPts val="0"/>
              </a:spcBef>
              <a:spcAft>
                <a:spcPts val="0"/>
              </a:spcAft>
            </a:pPr>
            <a:r>
              <a:rPr lang="es-CL" sz="700" kern="0" dirty="0" smtClean="0">
                <a:solidFill>
                  <a:schemeClr val="accent3"/>
                </a:solidFill>
              </a:rPr>
              <a:t>Crecimiento del mercado de turismo de aventura en Europa y Américas 2009-2012 (ATDI -Reporte 2015)</a:t>
            </a:r>
            <a:endParaRPr lang="es-CL" sz="700" kern="0" dirty="0">
              <a:solidFill>
                <a:schemeClr val="accent3"/>
              </a:solidFill>
            </a:endParaRPr>
          </a:p>
        </p:txBody>
      </p:sp>
      <p:sp>
        <p:nvSpPr>
          <p:cNvPr id="102" name="TextBox 101"/>
          <p:cNvSpPr txBox="1"/>
          <p:nvPr/>
        </p:nvSpPr>
        <p:spPr>
          <a:xfrm>
            <a:off x="696731" y="3396262"/>
            <a:ext cx="1472845"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10-12 días</a:t>
            </a:r>
            <a:endParaRPr kumimoji="0" lang="es-CL" sz="2000" b="0" i="0" u="none" strike="noStrike" kern="0" cap="none" spc="0" normalizeH="0" baseline="0" dirty="0" smtClean="0">
              <a:ln>
                <a:noFill/>
              </a:ln>
              <a:solidFill>
                <a:schemeClr val="accent3"/>
              </a:solidFill>
              <a:effectLst/>
              <a:uLnTx/>
              <a:uFillTx/>
            </a:endParaRPr>
          </a:p>
        </p:txBody>
      </p:sp>
      <p:sp>
        <p:nvSpPr>
          <p:cNvPr id="103" name="Rectangle 102"/>
          <p:cNvSpPr/>
          <p:nvPr/>
        </p:nvSpPr>
        <p:spPr>
          <a:xfrm>
            <a:off x="696732" y="3675522"/>
            <a:ext cx="1531019" cy="10772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700" kern="0" dirty="0" smtClean="0">
                <a:solidFill>
                  <a:schemeClr val="accent3"/>
                </a:solidFill>
              </a:rPr>
              <a:t>Duración media del viaje</a:t>
            </a:r>
            <a:endParaRPr kumimoji="0" lang="es-CL" sz="700" b="0" i="0" u="none" strike="noStrike" kern="0" cap="none" spc="0" normalizeH="0" baseline="0" dirty="0">
              <a:ln>
                <a:noFill/>
              </a:ln>
              <a:solidFill>
                <a:schemeClr val="accent3"/>
              </a:solidFill>
              <a:effectLst/>
              <a:uLnTx/>
              <a:uFillTx/>
            </a:endParaRPr>
          </a:p>
        </p:txBody>
      </p:sp>
      <p:sp>
        <p:nvSpPr>
          <p:cNvPr id="104" name="TextBox 103"/>
          <p:cNvSpPr txBox="1"/>
          <p:nvPr/>
        </p:nvSpPr>
        <p:spPr>
          <a:xfrm>
            <a:off x="2357631" y="3396262"/>
            <a:ext cx="1472845"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$900-1.500</a:t>
            </a:r>
            <a:endParaRPr kumimoji="0" lang="es-CL" sz="2000" b="0" i="0" u="none" strike="noStrike" kern="0" cap="none" spc="0" normalizeH="0" baseline="0" dirty="0" smtClean="0">
              <a:ln>
                <a:noFill/>
              </a:ln>
              <a:solidFill>
                <a:schemeClr val="accent3"/>
              </a:solidFill>
              <a:effectLst/>
              <a:uLnTx/>
              <a:uFillTx/>
            </a:endParaRPr>
          </a:p>
        </p:txBody>
      </p:sp>
      <p:sp>
        <p:nvSpPr>
          <p:cNvPr id="105" name="Rectangle 104"/>
          <p:cNvSpPr/>
          <p:nvPr/>
        </p:nvSpPr>
        <p:spPr>
          <a:xfrm>
            <a:off x="2357631" y="3675522"/>
            <a:ext cx="2574095" cy="10772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700" kern="0" dirty="0" smtClean="0">
                <a:solidFill>
                  <a:schemeClr val="accent3"/>
                </a:solidFill>
              </a:rPr>
              <a:t>Gasto promedio de viajes de aventura (</a:t>
            </a:r>
            <a:r>
              <a:rPr lang="es-CL" sz="700" kern="0" dirty="0" err="1" smtClean="0">
                <a:solidFill>
                  <a:schemeClr val="accent3"/>
                </a:solidFill>
              </a:rPr>
              <a:t>hard</a:t>
            </a:r>
            <a:r>
              <a:rPr lang="es-CL" sz="700" kern="0" dirty="0" smtClean="0">
                <a:solidFill>
                  <a:schemeClr val="accent3"/>
                </a:solidFill>
              </a:rPr>
              <a:t> &amp; </a:t>
            </a:r>
            <a:r>
              <a:rPr lang="es-CL" sz="700" kern="0" dirty="0" err="1" smtClean="0">
                <a:solidFill>
                  <a:schemeClr val="accent3"/>
                </a:solidFill>
              </a:rPr>
              <a:t>soft</a:t>
            </a:r>
            <a:r>
              <a:rPr lang="es-CL" sz="700" kern="0" dirty="0" smtClean="0">
                <a:solidFill>
                  <a:schemeClr val="accent3"/>
                </a:solidFill>
              </a:rPr>
              <a:t>)</a:t>
            </a:r>
            <a:endParaRPr kumimoji="0" lang="es-CL" sz="700" b="0" i="0" u="none" strike="noStrike" kern="0" cap="none" spc="0" normalizeH="0" baseline="0" dirty="0">
              <a:ln>
                <a:noFill/>
              </a:ln>
              <a:solidFill>
                <a:schemeClr val="accent3"/>
              </a:solidFill>
              <a:effectLst/>
              <a:uLnTx/>
              <a:uFillTx/>
            </a:endParaRPr>
          </a:p>
        </p:txBody>
      </p:sp>
      <p:cxnSp>
        <p:nvCxnSpPr>
          <p:cNvPr id="106" name="iBar:83/125"/>
          <p:cNvCxnSpPr>
            <a:cxnSpLocks noChangeShapeType="1"/>
          </p:cNvCxnSpPr>
          <p:nvPr/>
        </p:nvCxnSpPr>
        <p:spPr bwMode="auto">
          <a:xfrm flipV="1">
            <a:off x="406956" y="1498178"/>
            <a:ext cx="4346398"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07" name="TxtBox:83/125"/>
          <p:cNvSpPr/>
          <p:nvPr/>
        </p:nvSpPr>
        <p:spPr bwMode="auto">
          <a:xfrm>
            <a:off x="1143738" y="1433375"/>
            <a:ext cx="287284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Cifras clave del producto a nivel mundial</a:t>
            </a:r>
            <a:endParaRPr lang="es-CL" sz="1050" b="1" dirty="0">
              <a:latin typeface="Arial" charset="0"/>
            </a:endParaRPr>
          </a:p>
        </p:txBody>
      </p:sp>
      <p:cxnSp>
        <p:nvCxnSpPr>
          <p:cNvPr id="62" name="iBar:83/125"/>
          <p:cNvCxnSpPr>
            <a:cxnSpLocks noChangeShapeType="1"/>
          </p:cNvCxnSpPr>
          <p:nvPr/>
        </p:nvCxnSpPr>
        <p:spPr bwMode="auto">
          <a:xfrm flipV="1">
            <a:off x="5174971" y="3857257"/>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8" name="TxtBox:83/125"/>
          <p:cNvSpPr/>
          <p:nvPr/>
        </p:nvSpPr>
        <p:spPr bwMode="auto">
          <a:xfrm>
            <a:off x="6212925" y="3717032"/>
            <a:ext cx="2193944"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Principales subproductos del turismo de aventura y deporte</a:t>
            </a:r>
            <a:endParaRPr lang="es-CL" sz="1050" b="1" dirty="0">
              <a:latin typeface="Arial" charset="0"/>
            </a:endParaRPr>
          </a:p>
        </p:txBody>
      </p:sp>
      <p:sp>
        <p:nvSpPr>
          <p:cNvPr id="81" name="TextBox 80"/>
          <p:cNvSpPr txBox="1"/>
          <p:nvPr/>
        </p:nvSpPr>
        <p:spPr bwMode="auto">
          <a:xfrm>
            <a:off x="5169024" y="4401368"/>
            <a:ext cx="4290432" cy="2268000"/>
          </a:xfrm>
          <a:prstGeom prst="rect">
            <a:avLst/>
          </a:prstGeom>
        </p:spPr>
        <p:txBody>
          <a:bodyPr wrap="square" lIns="36000" rIns="36000" numCol="2" rtlCol="0" anchor="ctr">
            <a:noAutofit/>
          </a:bodyPr>
          <a:lstStyle/>
          <a:p>
            <a:pPr marL="1588" algn="l" rtl="0" fontAlgn="base">
              <a:spcBef>
                <a:spcPts val="0"/>
              </a:spcBef>
              <a:spcAft>
                <a:spcPts val="100"/>
              </a:spcAft>
              <a:buClr>
                <a:srgbClr val="000000"/>
              </a:buClr>
            </a:pPr>
            <a:r>
              <a:rPr lang="es-CL" sz="1000" b="1" dirty="0" smtClean="0">
                <a:solidFill>
                  <a:schemeClr val="accent1"/>
                </a:solidFill>
                <a:latin typeface="Arial" charset="0"/>
                <a:cs typeface="Arial" charset="0"/>
              </a:rPr>
              <a:t>Turismo aventura </a:t>
            </a:r>
            <a:r>
              <a:rPr lang="es-CL" sz="1000" b="1" i="1" dirty="0" err="1" smtClean="0">
                <a:solidFill>
                  <a:schemeClr val="accent1"/>
                </a:solidFill>
                <a:latin typeface="Arial" charset="0"/>
                <a:cs typeface="Arial" charset="0"/>
              </a:rPr>
              <a:t>soft</a:t>
            </a:r>
            <a:r>
              <a:rPr lang="es-CL" sz="1000" b="1" dirty="0" smtClean="0">
                <a:solidFill>
                  <a:schemeClr val="accent1"/>
                </a:solidFill>
                <a:latin typeface="Arial" charset="0"/>
                <a:cs typeface="Arial" charset="0"/>
              </a:rPr>
              <a:t>:</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err="1" smtClean="0">
                <a:solidFill>
                  <a:schemeClr val="accent1"/>
                </a:solidFill>
                <a:latin typeface="Arial" charset="0"/>
                <a:cs typeface="Arial" charset="0"/>
              </a:rPr>
              <a:t>Cicloturismo</a:t>
            </a:r>
            <a:r>
              <a:rPr lang="es-CL" sz="1000" b="1" dirty="0" smtClean="0">
                <a:solidFill>
                  <a:schemeClr val="accent1"/>
                </a:solidFill>
                <a:latin typeface="Arial" charset="0"/>
                <a:cs typeface="Arial" charset="0"/>
              </a:rPr>
              <a:t> </a:t>
            </a:r>
            <a:endParaRPr lang="es-CL" sz="1000" dirty="0" smtClean="0">
              <a:solidFill>
                <a:schemeClr val="accent1"/>
              </a:solidFill>
              <a:latin typeface="Arial" charset="0"/>
              <a:cs typeface="Arial" charset="0"/>
            </a:endParaRPr>
          </a:p>
          <a:p>
            <a:pPr marL="173038" indent="-171450" algn="l" rtl="0" fontAlgn="base">
              <a:spcBef>
                <a:spcPts val="0"/>
              </a:spcBef>
              <a:spcAft>
                <a:spcPts val="100"/>
              </a:spcAft>
              <a:buClr>
                <a:srgbClr val="000000"/>
              </a:buClr>
              <a:buFont typeface="Wingdings" panose="05000000000000000000" pitchFamily="2" charset="2"/>
              <a:buChar char="§"/>
            </a:pPr>
            <a:r>
              <a:rPr lang="es-CL" sz="1000" dirty="0" err="1" smtClean="0">
                <a:solidFill>
                  <a:schemeClr val="accent1"/>
                </a:solidFill>
                <a:latin typeface="Arial" charset="0"/>
                <a:cs typeface="Arial" charset="0"/>
              </a:rPr>
              <a:t>Hiking</a:t>
            </a:r>
            <a:endParaRPr lang="es-CL" sz="1000" dirty="0" smtClean="0">
              <a:solidFill>
                <a:schemeClr val="accent1"/>
              </a:solidFill>
              <a:latin typeface="Arial" charset="0"/>
              <a:cs typeface="Arial" charset="0"/>
            </a:endParaRP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Pesca, caza</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Safaris</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Surf</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Kayak / canoa</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Rafting</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Equitación</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Orientación</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Visita a comunidades locales</a:t>
            </a:r>
          </a:p>
          <a:p>
            <a:pPr marL="173038" indent="-171450" algn="l" rtl="0" fontAlgn="base">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a:t>
            </a:r>
          </a:p>
          <a:p>
            <a:pPr marL="1588">
              <a:spcBef>
                <a:spcPts val="0"/>
              </a:spcBef>
              <a:spcAft>
                <a:spcPts val="100"/>
              </a:spcAft>
              <a:buClr>
                <a:srgbClr val="000000"/>
              </a:buClr>
            </a:pPr>
            <a:r>
              <a:rPr lang="es-CL" sz="1000" b="1" dirty="0" smtClean="0">
                <a:solidFill>
                  <a:schemeClr val="accent1"/>
                </a:solidFill>
                <a:latin typeface="Arial" charset="0"/>
                <a:cs typeface="Arial" charset="0"/>
              </a:rPr>
              <a:t>Turismo aventura </a:t>
            </a:r>
            <a:r>
              <a:rPr lang="es-CL" sz="1000" b="1" i="1" dirty="0" err="1" smtClean="0">
                <a:solidFill>
                  <a:schemeClr val="accent1"/>
                </a:solidFill>
                <a:latin typeface="Arial" charset="0"/>
                <a:cs typeface="Arial" charset="0"/>
              </a:rPr>
              <a:t>hard</a:t>
            </a:r>
            <a:r>
              <a:rPr lang="es-CL" sz="1000" b="1" dirty="0" smtClean="0">
                <a:solidFill>
                  <a:schemeClr val="accent1"/>
                </a:solidFill>
                <a:latin typeface="Arial" charset="0"/>
                <a:cs typeface="Arial" charset="0"/>
              </a:rPr>
              <a:t>:</a:t>
            </a:r>
          </a:p>
          <a:p>
            <a:pPr marL="173038" indent="-171450">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Escalada y </a:t>
            </a:r>
            <a:r>
              <a:rPr lang="es-CL" sz="1000" dirty="0" err="1" smtClean="0">
                <a:solidFill>
                  <a:schemeClr val="accent1"/>
                </a:solidFill>
                <a:latin typeface="Arial" charset="0"/>
                <a:cs typeface="Arial" charset="0"/>
              </a:rPr>
              <a:t>trekking</a:t>
            </a:r>
            <a:endParaRPr lang="es-CL" sz="1000" dirty="0" smtClean="0">
              <a:solidFill>
                <a:schemeClr val="accent1"/>
              </a:solidFill>
              <a:latin typeface="Arial" charset="0"/>
              <a:cs typeface="Arial" charset="0"/>
            </a:endParaRPr>
          </a:p>
          <a:p>
            <a:pPr marL="173038" indent="-171450">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Espeleología</a:t>
            </a:r>
          </a:p>
          <a:p>
            <a:pPr marL="173038" indent="-171450">
              <a:spcBef>
                <a:spcPts val="0"/>
              </a:spcBef>
              <a:spcAft>
                <a:spcPts val="100"/>
              </a:spcAft>
              <a:buClr>
                <a:srgbClr val="000000"/>
              </a:buClr>
              <a:buFont typeface="Wingdings" panose="05000000000000000000" pitchFamily="2" charset="2"/>
              <a:buChar char="§"/>
            </a:pPr>
            <a:r>
              <a:rPr lang="es-CL" sz="1000" dirty="0" err="1" smtClean="0">
                <a:solidFill>
                  <a:schemeClr val="accent1"/>
                </a:solidFill>
                <a:latin typeface="Arial" charset="0"/>
                <a:cs typeface="Arial" charset="0"/>
              </a:rPr>
              <a:t>Paragliding</a:t>
            </a:r>
            <a:endParaRPr lang="es-CL" sz="1000" dirty="0" smtClean="0">
              <a:solidFill>
                <a:schemeClr val="accent1"/>
              </a:solidFill>
              <a:latin typeface="Arial" charset="0"/>
              <a:cs typeface="Arial" charset="0"/>
            </a:endParaRPr>
          </a:p>
          <a:p>
            <a:pPr marL="173038" indent="-171450">
              <a:spcBef>
                <a:spcPts val="0"/>
              </a:spcBef>
              <a:spcAft>
                <a:spcPts val="100"/>
              </a:spcAft>
              <a:buClr>
                <a:srgbClr val="000000"/>
              </a:buClr>
              <a:buFont typeface="Wingdings" panose="05000000000000000000" pitchFamily="2" charset="2"/>
              <a:buChar char="§"/>
            </a:pPr>
            <a:r>
              <a:rPr lang="es-CL" sz="1000" dirty="0" err="1" smtClean="0">
                <a:solidFill>
                  <a:schemeClr val="accent1"/>
                </a:solidFill>
                <a:latin typeface="Arial" charset="0"/>
                <a:cs typeface="Arial" charset="0"/>
              </a:rPr>
              <a:t>Kite</a:t>
            </a:r>
            <a:r>
              <a:rPr lang="es-CL" sz="1000" dirty="0" smtClean="0">
                <a:solidFill>
                  <a:schemeClr val="accent1"/>
                </a:solidFill>
                <a:latin typeface="Arial" charset="0"/>
                <a:cs typeface="Arial" charset="0"/>
              </a:rPr>
              <a:t> </a:t>
            </a:r>
            <a:r>
              <a:rPr lang="es-CL" sz="1000" dirty="0" err="1" smtClean="0">
                <a:solidFill>
                  <a:schemeClr val="accent1"/>
                </a:solidFill>
                <a:latin typeface="Arial" charset="0"/>
                <a:cs typeface="Arial" charset="0"/>
              </a:rPr>
              <a:t>surfing</a:t>
            </a:r>
            <a:endParaRPr lang="es-CL" sz="1000" dirty="0" smtClean="0">
              <a:solidFill>
                <a:schemeClr val="accent1"/>
              </a:solidFill>
              <a:latin typeface="Arial" charset="0"/>
              <a:cs typeface="Arial" charset="0"/>
            </a:endParaRPr>
          </a:p>
          <a:p>
            <a:pPr marL="173038" indent="-171450">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Expedición arqueológica</a:t>
            </a:r>
          </a:p>
          <a:p>
            <a:pPr marL="173038" indent="-171450">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Esquiar / </a:t>
            </a:r>
            <a:r>
              <a:rPr lang="es-CL" sz="1000" dirty="0" err="1" smtClean="0">
                <a:solidFill>
                  <a:schemeClr val="accent1"/>
                </a:solidFill>
                <a:latin typeface="Arial" charset="0"/>
                <a:cs typeface="Arial" charset="0"/>
              </a:rPr>
              <a:t>snowboarding</a:t>
            </a:r>
            <a:endParaRPr lang="es-CL" sz="1000" dirty="0" smtClean="0">
              <a:solidFill>
                <a:schemeClr val="accent1"/>
              </a:solidFill>
              <a:latin typeface="Arial" charset="0"/>
              <a:cs typeface="Arial" charset="0"/>
            </a:endParaRPr>
          </a:p>
          <a:p>
            <a:pPr marL="173038" indent="-171450">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Buceo</a:t>
            </a:r>
          </a:p>
          <a:p>
            <a:pPr marL="173038" indent="-171450">
              <a:spcBef>
                <a:spcPts val="0"/>
              </a:spcBef>
              <a:spcAft>
                <a:spcPts val="100"/>
              </a:spcAft>
              <a:buClr>
                <a:srgbClr val="000000"/>
              </a:buClr>
              <a:buFont typeface="Wingdings" panose="05000000000000000000" pitchFamily="2" charset="2"/>
              <a:buChar char="§"/>
            </a:pPr>
            <a:r>
              <a:rPr lang="es-CL" sz="1000" dirty="0" smtClean="0">
                <a:solidFill>
                  <a:schemeClr val="accent1"/>
                </a:solidFill>
                <a:latin typeface="Arial" charset="0"/>
                <a:cs typeface="Arial" charset="0"/>
              </a:rPr>
              <a:t>…</a:t>
            </a:r>
          </a:p>
        </p:txBody>
      </p:sp>
      <p:sp>
        <p:nvSpPr>
          <p:cNvPr id="98" name="TextBox 97"/>
          <p:cNvSpPr txBox="1"/>
          <p:nvPr/>
        </p:nvSpPr>
        <p:spPr bwMode="auto">
          <a:xfrm>
            <a:off x="5241032" y="2410491"/>
            <a:ext cx="731240" cy="369332"/>
          </a:xfrm>
          <a:prstGeom prst="rect">
            <a:avLst/>
          </a:prstGeom>
        </p:spPr>
        <p:txBody>
          <a:bodyPr wrap="square" lIns="36000" rIns="36000" rtlCol="0" anchor="ctr">
            <a:spAutoFit/>
          </a:bodyPr>
          <a:lstStyle/>
          <a:p>
            <a:pPr marL="1588" algn="r" rtl="0" fontAlgn="base">
              <a:spcBef>
                <a:spcPts val="0"/>
              </a:spcBef>
              <a:spcAft>
                <a:spcPct val="0"/>
              </a:spcAft>
              <a:buClr>
                <a:srgbClr val="000000"/>
              </a:buClr>
            </a:pPr>
            <a:r>
              <a:rPr lang="es-CL" sz="900" i="1" dirty="0" smtClean="0">
                <a:solidFill>
                  <a:schemeClr val="accent1"/>
                </a:solidFill>
                <a:latin typeface="Arial" charset="0"/>
                <a:cs typeface="Arial" charset="0"/>
              </a:rPr>
              <a:t>+ esfuerzo </a:t>
            </a:r>
          </a:p>
          <a:p>
            <a:pPr marL="1588" algn="r" rtl="0" fontAlgn="base">
              <a:spcBef>
                <a:spcPts val="0"/>
              </a:spcBef>
              <a:spcAft>
                <a:spcPct val="0"/>
              </a:spcAft>
              <a:buClr>
                <a:srgbClr val="000000"/>
              </a:buClr>
            </a:pPr>
            <a:r>
              <a:rPr lang="es-CL" sz="900" i="1" dirty="0" smtClean="0">
                <a:solidFill>
                  <a:schemeClr val="accent1"/>
                </a:solidFill>
                <a:latin typeface="Arial" charset="0"/>
                <a:cs typeface="Arial" charset="0"/>
              </a:rPr>
              <a:t>+ dificultad</a:t>
            </a:r>
            <a:endParaRPr lang="es-CL" sz="900" i="1" dirty="0">
              <a:solidFill>
                <a:schemeClr val="accent1"/>
              </a:solidFill>
              <a:latin typeface="Arial" charset="0"/>
              <a:cs typeface="Arial" charset="0"/>
            </a:endParaRPr>
          </a:p>
        </p:txBody>
      </p:sp>
      <p:sp>
        <p:nvSpPr>
          <p:cNvPr id="99" name="TextBox 98"/>
          <p:cNvSpPr txBox="1"/>
          <p:nvPr/>
        </p:nvSpPr>
        <p:spPr bwMode="auto">
          <a:xfrm>
            <a:off x="5178747" y="1636592"/>
            <a:ext cx="815136" cy="532838"/>
          </a:xfrm>
          <a:prstGeom prst="rect">
            <a:avLst/>
          </a:prstGeom>
        </p:spPr>
        <p:txBody>
          <a:bodyPr wrap="square" lIns="36000" rIns="36000" rtlCol="0" anchor="ctr">
            <a:spAutoFit/>
          </a:bodyPr>
          <a:lstStyle/>
          <a:p>
            <a:pPr marL="1588" rtl="0" fontAlgn="base">
              <a:lnSpc>
                <a:spcPct val="106000"/>
              </a:lnSpc>
              <a:spcBef>
                <a:spcPct val="40000"/>
              </a:spcBef>
              <a:spcAft>
                <a:spcPct val="0"/>
              </a:spcAft>
              <a:buClr>
                <a:srgbClr val="000000"/>
              </a:buClr>
            </a:pPr>
            <a:r>
              <a:rPr lang="es-CL" sz="900" dirty="0" smtClean="0">
                <a:solidFill>
                  <a:schemeClr val="accent1"/>
                </a:solidFill>
                <a:latin typeface="Arial" charset="0"/>
                <a:cs typeface="Arial" charset="0"/>
              </a:rPr>
              <a:t>Actividad principal del viaje </a:t>
            </a:r>
            <a:endParaRPr lang="es-CL" sz="900" dirty="0">
              <a:solidFill>
                <a:schemeClr val="accent1"/>
              </a:solidFill>
              <a:latin typeface="Arial" charset="0"/>
              <a:cs typeface="Arial" charset="0"/>
            </a:endParaRPr>
          </a:p>
        </p:txBody>
      </p:sp>
      <p:sp>
        <p:nvSpPr>
          <p:cNvPr id="100" name="TextBox 99"/>
          <p:cNvSpPr txBox="1"/>
          <p:nvPr/>
        </p:nvSpPr>
        <p:spPr bwMode="auto">
          <a:xfrm>
            <a:off x="5241032" y="3203684"/>
            <a:ext cx="731240" cy="369332"/>
          </a:xfrm>
          <a:prstGeom prst="rect">
            <a:avLst/>
          </a:prstGeom>
        </p:spPr>
        <p:txBody>
          <a:bodyPr wrap="square" lIns="36000" rIns="36000" rtlCol="0" anchor="ctr">
            <a:spAutoFit/>
          </a:bodyPr>
          <a:lstStyle/>
          <a:p>
            <a:pPr marL="1588" algn="r" rtl="0" fontAlgn="base">
              <a:spcBef>
                <a:spcPts val="0"/>
              </a:spcBef>
              <a:spcAft>
                <a:spcPct val="0"/>
              </a:spcAft>
              <a:buClr>
                <a:srgbClr val="000000"/>
              </a:buClr>
            </a:pPr>
            <a:r>
              <a:rPr lang="es-CL" sz="900" i="1" dirty="0" smtClean="0">
                <a:solidFill>
                  <a:schemeClr val="accent1"/>
                </a:solidFill>
                <a:latin typeface="Arial" charset="0"/>
                <a:cs typeface="Arial" charset="0"/>
              </a:rPr>
              <a:t>– esfuerzo </a:t>
            </a:r>
          </a:p>
          <a:p>
            <a:pPr marL="1588" algn="r">
              <a:spcBef>
                <a:spcPts val="0"/>
              </a:spcBef>
              <a:buClr>
                <a:srgbClr val="000000"/>
              </a:buClr>
            </a:pPr>
            <a:r>
              <a:rPr lang="es-CL" sz="900" i="1" dirty="0" smtClean="0">
                <a:solidFill>
                  <a:schemeClr val="accent1"/>
                </a:solidFill>
                <a:latin typeface="Arial" charset="0"/>
                <a:cs typeface="Arial" charset="0"/>
              </a:rPr>
              <a:t>– dificultad</a:t>
            </a:r>
            <a:endParaRPr lang="es-CL" sz="900" i="1" dirty="0">
              <a:solidFill>
                <a:schemeClr val="accent1"/>
              </a:solidFill>
              <a:latin typeface="Arial" charset="0"/>
              <a:cs typeface="Arial" charset="0"/>
            </a:endParaRPr>
          </a:p>
        </p:txBody>
      </p:sp>
      <p:sp>
        <p:nvSpPr>
          <p:cNvPr id="101" name="TextBox 100"/>
          <p:cNvSpPr txBox="1"/>
          <p:nvPr/>
        </p:nvSpPr>
        <p:spPr bwMode="auto">
          <a:xfrm>
            <a:off x="6565734" y="1786757"/>
            <a:ext cx="2862923" cy="386003"/>
          </a:xfrm>
          <a:prstGeom prst="rect">
            <a:avLst/>
          </a:prstGeom>
        </p:spPr>
        <p:txBody>
          <a:bodyPr wrap="square" lIns="36000" rIns="36000" rtlCol="0" anchor="ctr">
            <a:spAutoFit/>
          </a:bodyPr>
          <a:lstStyle/>
          <a:p>
            <a:pPr marL="1588" rtl="0" fontAlgn="base">
              <a:lnSpc>
                <a:spcPct val="106000"/>
              </a:lnSpc>
              <a:spcBef>
                <a:spcPct val="40000"/>
              </a:spcBef>
              <a:spcAft>
                <a:spcPct val="0"/>
              </a:spcAft>
              <a:buClr>
                <a:srgbClr val="000000"/>
              </a:buClr>
            </a:pPr>
            <a:r>
              <a:rPr lang="es-CL" sz="900" dirty="0" smtClean="0">
                <a:solidFill>
                  <a:schemeClr val="accent1"/>
                </a:solidFill>
                <a:latin typeface="Arial" charset="0"/>
                <a:cs typeface="Arial" charset="0"/>
              </a:rPr>
              <a:t>Proporción de turistas de aventura sobre la población total en 2012 y crecimiento anual</a:t>
            </a:r>
            <a:endParaRPr lang="es-CL" sz="900" dirty="0">
              <a:solidFill>
                <a:schemeClr val="accent1"/>
              </a:solidFill>
              <a:latin typeface="Arial" charset="0"/>
              <a:cs typeface="Arial" charset="0"/>
            </a:endParaRPr>
          </a:p>
        </p:txBody>
      </p:sp>
      <p:cxnSp>
        <p:nvCxnSpPr>
          <p:cNvPr id="108" name="iBar:83/125"/>
          <p:cNvCxnSpPr>
            <a:cxnSpLocks noChangeShapeType="1"/>
          </p:cNvCxnSpPr>
          <p:nvPr/>
        </p:nvCxnSpPr>
        <p:spPr bwMode="auto">
          <a:xfrm flipV="1">
            <a:off x="5174971" y="1498178"/>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09" name="TxtBox:83/125"/>
          <p:cNvSpPr/>
          <p:nvPr/>
        </p:nvSpPr>
        <p:spPr bwMode="auto">
          <a:xfrm>
            <a:off x="6156987" y="1341684"/>
            <a:ext cx="2305825"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Segmentación del consumidor de turismo aventura y deporte</a:t>
            </a:r>
            <a:endParaRPr lang="es-CL" sz="1050" b="1" dirty="0">
              <a:latin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100" b="1" dirty="0">
                <a:solidFill>
                  <a:schemeClr val="bg2"/>
                </a:solidFill>
                <a:latin typeface="Arial" charset="0"/>
              </a:rPr>
              <a:t>En aventura y deporte, incrementa el gasto promedio de </a:t>
            </a:r>
            <a:r>
              <a:rPr lang="es-ES" sz="1100" b="1" dirty="0" smtClean="0">
                <a:solidFill>
                  <a:schemeClr val="bg2"/>
                </a:solidFill>
                <a:latin typeface="Arial" charset="0"/>
              </a:rPr>
              <a:t>los viajeros</a:t>
            </a:r>
            <a:r>
              <a:rPr lang="es-ES" sz="1100" b="1" dirty="0">
                <a:solidFill>
                  <a:schemeClr val="bg2"/>
                </a:solidFill>
                <a:latin typeface="Arial" charset="0"/>
              </a:rPr>
              <a:t>,  que demandan cada vez más experiencias personalizadas</a:t>
            </a:r>
            <a:endParaRPr kumimoji="0" lang="es-CL" sz="1100" b="1" i="0" u="none" strike="noStrike" cap="none" normalizeH="0" baseline="0" dirty="0" smtClean="0">
              <a:ln>
                <a:noFill/>
              </a:ln>
              <a:solidFill>
                <a:schemeClr val="bg2"/>
              </a:solidFill>
              <a:effectLst/>
              <a:latin typeface="Arial" charset="0"/>
            </a:endParaRPr>
          </a:p>
        </p:txBody>
      </p:sp>
      <p:sp>
        <p:nvSpPr>
          <p:cNvPr id="111" name="TextBox 110"/>
          <p:cNvSpPr txBox="1"/>
          <p:nvPr/>
        </p:nvSpPr>
        <p:spPr bwMode="auto">
          <a:xfrm>
            <a:off x="614992" y="6531986"/>
            <a:ext cx="7075660" cy="338554"/>
          </a:xfrm>
          <a:prstGeom prst="rect">
            <a:avLst/>
          </a:prstGeom>
        </p:spPr>
        <p:txBody>
          <a:bodyPr wrap="square" rtlCol="0">
            <a:spAutoFit/>
          </a:bodyPr>
          <a:lstStyle/>
          <a:p>
            <a:r>
              <a:rPr lang="es-CL" sz="800" i="1" dirty="0" smtClean="0">
                <a:solidFill>
                  <a:schemeClr val="accent1"/>
                </a:solidFill>
                <a:latin typeface="Arial" charset="0"/>
                <a:cs typeface="Arial" charset="0"/>
              </a:rPr>
              <a:t>Fuentes: ATDI Índice de Desarrollo de Turismo de Aventura (reporte 2015) / </a:t>
            </a:r>
            <a:r>
              <a:rPr lang="es-CL" sz="800" i="1" dirty="0" smtClean="0">
                <a:solidFill>
                  <a:schemeClr val="accent1"/>
                </a:solidFill>
              </a:rPr>
              <a:t>ATTA, </a:t>
            </a:r>
            <a:r>
              <a:rPr lang="es-CL" sz="800" i="1" dirty="0" err="1" smtClean="0">
                <a:solidFill>
                  <a:schemeClr val="accent1"/>
                </a:solidFill>
              </a:rPr>
              <a:t>Adventure</a:t>
            </a:r>
            <a:r>
              <a:rPr lang="es-CL" sz="800" i="1" dirty="0" smtClean="0">
                <a:solidFill>
                  <a:schemeClr val="accent1"/>
                </a:solidFill>
              </a:rPr>
              <a:t> </a:t>
            </a:r>
            <a:r>
              <a:rPr lang="es-CL" sz="800" i="1" dirty="0" err="1" smtClean="0">
                <a:solidFill>
                  <a:schemeClr val="accent1"/>
                </a:solidFill>
              </a:rPr>
              <a:t>Tourism</a:t>
            </a:r>
            <a:r>
              <a:rPr lang="es-CL" sz="800" i="1" dirty="0" smtClean="0">
                <a:solidFill>
                  <a:schemeClr val="accent1"/>
                </a:solidFill>
              </a:rPr>
              <a:t> </a:t>
            </a:r>
            <a:r>
              <a:rPr lang="es-CL" sz="800" i="1" dirty="0" err="1" smtClean="0">
                <a:solidFill>
                  <a:schemeClr val="accent1"/>
                </a:solidFill>
              </a:rPr>
              <a:t>Market</a:t>
            </a:r>
            <a:r>
              <a:rPr lang="es-CL" sz="800" i="1" dirty="0" smtClean="0">
                <a:solidFill>
                  <a:schemeClr val="accent1"/>
                </a:solidFill>
              </a:rPr>
              <a:t> </a:t>
            </a:r>
            <a:r>
              <a:rPr lang="es-CL" sz="800" i="1" dirty="0" err="1" smtClean="0">
                <a:solidFill>
                  <a:schemeClr val="accent1"/>
                </a:solidFill>
              </a:rPr>
              <a:t>Study</a:t>
            </a:r>
            <a:r>
              <a:rPr lang="es-CL" sz="800" i="1" dirty="0" smtClean="0">
                <a:solidFill>
                  <a:schemeClr val="accent1"/>
                </a:solidFill>
              </a:rPr>
              <a:t> (2013)</a:t>
            </a:r>
          </a:p>
          <a:p>
            <a:r>
              <a:rPr lang="es-CL" sz="800" i="1" dirty="0" smtClean="0">
                <a:solidFill>
                  <a:schemeClr val="accent1"/>
                </a:solidFill>
              </a:rPr>
              <a:t>* Cifra estadísticamente no significativa según el estudio de ATTA</a:t>
            </a:r>
            <a:endParaRPr lang="es-CL" sz="800" i="1" dirty="0">
              <a:solidFill>
                <a:schemeClr val="accent1"/>
              </a:solidFill>
              <a:latin typeface="Arial" charset="0"/>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176</a:t>
            </a:fld>
            <a:endParaRPr lang="es-ES_tradnl" dirty="0">
              <a:solidFill>
                <a:srgbClr val="002776"/>
              </a:solidFill>
            </a:endParaRPr>
          </a:p>
        </p:txBody>
      </p:sp>
      <p:sp>
        <p:nvSpPr>
          <p:cNvPr id="37" name="TextBox 36"/>
          <p:cNvSpPr txBox="1"/>
          <p:nvPr/>
        </p:nvSpPr>
        <p:spPr bwMode="auto">
          <a:xfrm>
            <a:off x="5169024" y="4113727"/>
            <a:ext cx="4290432" cy="397012"/>
          </a:xfrm>
          <a:prstGeom prst="rect">
            <a:avLst/>
          </a:prstGeom>
        </p:spPr>
        <p:txBody>
          <a:bodyPr wrap="square" lIns="36000" rIns="36000" numCol="1" rtlCol="0" anchor="t">
            <a:noAutofit/>
          </a:bodyPr>
          <a:lstStyle/>
          <a:p>
            <a:pPr marL="1588" fontAlgn="base">
              <a:lnSpc>
                <a:spcPct val="106000"/>
              </a:lnSpc>
              <a:spcAft>
                <a:spcPts val="300"/>
              </a:spcAft>
              <a:buClr>
                <a:srgbClr val="000000"/>
              </a:buClr>
            </a:pPr>
            <a:r>
              <a:rPr lang="es-CL" sz="1000" dirty="0">
                <a:solidFill>
                  <a:schemeClr val="accent1"/>
                </a:solidFill>
                <a:latin typeface="Arial" charset="0"/>
                <a:cs typeface="Arial" charset="0"/>
              </a:rPr>
              <a:t>Existen </a:t>
            </a:r>
            <a:r>
              <a:rPr lang="es-CL" sz="1000" b="1" dirty="0">
                <a:solidFill>
                  <a:schemeClr val="accent1"/>
                </a:solidFill>
                <a:latin typeface="Arial" charset="0"/>
                <a:cs typeface="Arial" charset="0"/>
              </a:rPr>
              <a:t>34 tipos </a:t>
            </a:r>
            <a:r>
              <a:rPr lang="es-CL" sz="1000" b="1" dirty="0" smtClean="0">
                <a:solidFill>
                  <a:schemeClr val="accent1"/>
                </a:solidFill>
                <a:latin typeface="Arial" charset="0"/>
                <a:cs typeface="Arial" charset="0"/>
              </a:rPr>
              <a:t>de actividades </a:t>
            </a:r>
            <a:r>
              <a:rPr lang="es-CL" sz="1000" b="1" dirty="0">
                <a:solidFill>
                  <a:schemeClr val="accent1"/>
                </a:solidFill>
                <a:latin typeface="Arial" charset="0"/>
                <a:cs typeface="Arial" charset="0"/>
              </a:rPr>
              <a:t>consideradas como </a:t>
            </a:r>
            <a:r>
              <a:rPr lang="es-CL" sz="1000" b="1" dirty="0" smtClean="0">
                <a:solidFill>
                  <a:schemeClr val="accent1"/>
                </a:solidFill>
                <a:latin typeface="Arial" charset="0"/>
                <a:cs typeface="Arial" charset="0"/>
              </a:rPr>
              <a:t>diferentes formas </a:t>
            </a:r>
            <a:r>
              <a:rPr lang="es-CL" sz="1000" b="1" dirty="0">
                <a:solidFill>
                  <a:schemeClr val="accent1"/>
                </a:solidFill>
                <a:latin typeface="Arial" charset="0"/>
                <a:cs typeface="Arial" charset="0"/>
              </a:rPr>
              <a:t>de turismo de aventura</a:t>
            </a:r>
            <a:r>
              <a:rPr lang="es-CL" sz="1000" dirty="0" smtClean="0">
                <a:solidFill>
                  <a:schemeClr val="accent1"/>
                </a:solidFill>
                <a:latin typeface="Arial" charset="0"/>
                <a:cs typeface="Arial" charset="0"/>
              </a:rPr>
              <a:t>:</a:t>
            </a:r>
          </a:p>
        </p:txBody>
      </p:sp>
      <p:sp>
        <p:nvSpPr>
          <p:cNvPr id="39" name="Freeform 29"/>
          <p:cNvSpPr>
            <a:spLocks/>
          </p:cNvSpPr>
          <p:nvPr/>
        </p:nvSpPr>
        <p:spPr bwMode="auto">
          <a:xfrm>
            <a:off x="423754" y="6150885"/>
            <a:ext cx="210413" cy="33666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chemeClr val="accent1"/>
              </a:solidFill>
              <a:cs typeface="Arial" charset="0"/>
            </a:endParaRPr>
          </a:p>
        </p:txBody>
      </p:sp>
      <p:sp>
        <p:nvSpPr>
          <p:cNvPr id="40" name="TextBox 39"/>
          <p:cNvSpPr txBox="1"/>
          <p:nvPr/>
        </p:nvSpPr>
        <p:spPr bwMode="auto">
          <a:xfrm>
            <a:off x="691609" y="6143609"/>
            <a:ext cx="4199021"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00" b="1" dirty="0" smtClean="0">
                <a:solidFill>
                  <a:schemeClr val="accent1"/>
                </a:solidFill>
                <a:latin typeface="Arial" charset="0"/>
                <a:cs typeface="Arial" charset="0"/>
              </a:rPr>
              <a:t>Belleza natural</a:t>
            </a:r>
            <a:r>
              <a:rPr lang="es-CL" sz="1000" dirty="0" smtClean="0">
                <a:solidFill>
                  <a:schemeClr val="accent1"/>
                </a:solidFill>
                <a:latin typeface="Arial" charset="0"/>
                <a:cs typeface="Arial" charset="0"/>
              </a:rPr>
              <a:t>, </a:t>
            </a:r>
            <a:r>
              <a:rPr lang="es-CL" sz="1000" b="1" dirty="0" smtClean="0">
                <a:solidFill>
                  <a:schemeClr val="accent1"/>
                </a:solidFill>
                <a:latin typeface="Arial" charset="0"/>
                <a:cs typeface="Arial" charset="0"/>
              </a:rPr>
              <a:t>actividades disponibles </a:t>
            </a:r>
            <a:r>
              <a:rPr lang="es-CL" sz="1000" dirty="0" smtClean="0">
                <a:solidFill>
                  <a:schemeClr val="accent1"/>
                </a:solidFill>
                <a:latin typeface="Arial" charset="0"/>
                <a:cs typeface="Arial" charset="0"/>
              </a:rPr>
              <a:t>y </a:t>
            </a:r>
            <a:r>
              <a:rPr lang="es-CL" sz="1000" b="1" dirty="0" smtClean="0">
                <a:solidFill>
                  <a:schemeClr val="accent1"/>
                </a:solidFill>
                <a:latin typeface="Arial" charset="0"/>
                <a:cs typeface="Arial" charset="0"/>
              </a:rPr>
              <a:t>clima</a:t>
            </a:r>
            <a:r>
              <a:rPr lang="es-CL" sz="1000" dirty="0" smtClean="0">
                <a:solidFill>
                  <a:schemeClr val="accent1"/>
                </a:solidFill>
                <a:latin typeface="Arial" charset="0"/>
                <a:cs typeface="Arial" charset="0"/>
              </a:rPr>
              <a:t>: los 3 factores que más influyen en la selección del destino</a:t>
            </a:r>
            <a:endParaRPr lang="es-CL" sz="1000" dirty="0">
              <a:solidFill>
                <a:schemeClr val="accent1"/>
              </a:solidFill>
              <a:latin typeface="Arial" charset="0"/>
              <a:cs typeface="Arial" charset="0"/>
            </a:endParaRPr>
          </a:p>
        </p:txBody>
      </p:sp>
    </p:spTree>
    <p:extLst>
      <p:ext uri="{BB962C8B-B14F-4D97-AF65-F5344CB8AC3E}">
        <p14:creationId xmlns:p14="http://schemas.microsoft.com/office/powerpoint/2010/main" val="1466011132"/>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bienestar y termas</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smtClean="0">
                <a:solidFill>
                  <a:srgbClr val="FFFFFF"/>
                </a:solidFill>
              </a:rPr>
              <a:t>El turismo de bienestar crecerá (+9,9% </a:t>
            </a:r>
            <a:r>
              <a:rPr lang="es-ES" sz="1100" b="1" dirty="0" err="1" smtClean="0">
                <a:solidFill>
                  <a:srgbClr val="FFFFFF"/>
                </a:solidFill>
              </a:rPr>
              <a:t>próx</a:t>
            </a:r>
            <a:r>
              <a:rPr lang="es-ES" sz="1100" b="1" dirty="0" smtClean="0">
                <a:solidFill>
                  <a:srgbClr val="FFFFFF"/>
                </a:solidFill>
              </a:rPr>
              <a:t>. 5 años), orientado a conceptos y tendencias como el bienestar mental y </a:t>
            </a:r>
            <a:r>
              <a:rPr lang="es-ES" sz="1100" b="1" dirty="0" err="1" smtClean="0">
                <a:solidFill>
                  <a:srgbClr val="FFFFFF"/>
                </a:solidFill>
              </a:rPr>
              <a:t>slow</a:t>
            </a:r>
            <a:r>
              <a:rPr lang="es-ES" sz="1100" b="1" dirty="0" smtClean="0">
                <a:solidFill>
                  <a:srgbClr val="FFFFFF"/>
                </a:solidFill>
              </a:rPr>
              <a:t> </a:t>
            </a:r>
            <a:r>
              <a:rPr lang="es-ES" sz="1100" b="1" dirty="0" err="1" smtClean="0">
                <a:solidFill>
                  <a:srgbClr val="FFFFFF"/>
                </a:solidFill>
              </a:rPr>
              <a:t>travel</a:t>
            </a:r>
            <a:endParaRPr lang="es-ES" sz="1100" b="1" dirty="0" smtClean="0">
              <a:solidFill>
                <a:srgbClr val="FFFFFF"/>
              </a:solidFill>
            </a:endParaRPr>
          </a:p>
        </p:txBody>
      </p:sp>
      <p:sp>
        <p:nvSpPr>
          <p:cNvPr id="76" name="Freeform 25"/>
          <p:cNvSpPr>
            <a:spLocks/>
          </p:cNvSpPr>
          <p:nvPr/>
        </p:nvSpPr>
        <p:spPr bwMode="auto">
          <a:xfrm>
            <a:off x="486497" y="4356615"/>
            <a:ext cx="72000" cy="288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sp>
        <p:nvSpPr>
          <p:cNvPr id="77" name="Freeform 26"/>
          <p:cNvSpPr>
            <a:spLocks/>
          </p:cNvSpPr>
          <p:nvPr/>
        </p:nvSpPr>
        <p:spPr bwMode="auto">
          <a:xfrm>
            <a:off x="414495" y="4938959"/>
            <a:ext cx="180000" cy="288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sp>
        <p:nvSpPr>
          <p:cNvPr id="78" name="Freeform 27"/>
          <p:cNvSpPr>
            <a:spLocks/>
          </p:cNvSpPr>
          <p:nvPr/>
        </p:nvSpPr>
        <p:spPr bwMode="auto">
          <a:xfrm>
            <a:off x="414495" y="5521303"/>
            <a:ext cx="180000" cy="288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sp>
        <p:nvSpPr>
          <p:cNvPr id="79" name="Freeform 28"/>
          <p:cNvSpPr>
            <a:spLocks noEditPoints="1"/>
          </p:cNvSpPr>
          <p:nvPr/>
        </p:nvSpPr>
        <p:spPr bwMode="auto">
          <a:xfrm>
            <a:off x="396495" y="6106697"/>
            <a:ext cx="180000" cy="288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sp>
        <p:nvSpPr>
          <p:cNvPr id="96" name="Freeform 29"/>
          <p:cNvSpPr>
            <a:spLocks/>
          </p:cNvSpPr>
          <p:nvPr/>
        </p:nvSpPr>
        <p:spPr bwMode="auto">
          <a:xfrm>
            <a:off x="2756776" y="4399708"/>
            <a:ext cx="180000" cy="288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sp>
        <p:nvSpPr>
          <p:cNvPr id="118" name="Freeform 30"/>
          <p:cNvSpPr>
            <a:spLocks noEditPoints="1"/>
          </p:cNvSpPr>
          <p:nvPr/>
        </p:nvSpPr>
        <p:spPr bwMode="auto">
          <a:xfrm>
            <a:off x="2753012" y="4977072"/>
            <a:ext cx="180000" cy="288000"/>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sp>
        <p:nvSpPr>
          <p:cNvPr id="119" name="Freeform 31"/>
          <p:cNvSpPr>
            <a:spLocks/>
          </p:cNvSpPr>
          <p:nvPr/>
        </p:nvSpPr>
        <p:spPr bwMode="auto">
          <a:xfrm>
            <a:off x="2753012" y="5554436"/>
            <a:ext cx="180000" cy="288000"/>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sp>
        <p:nvSpPr>
          <p:cNvPr id="120" name="Freeform 32"/>
          <p:cNvSpPr>
            <a:spLocks noEditPoints="1"/>
          </p:cNvSpPr>
          <p:nvPr/>
        </p:nvSpPr>
        <p:spPr bwMode="auto">
          <a:xfrm>
            <a:off x="2739828" y="6134849"/>
            <a:ext cx="180000" cy="288000"/>
          </a:xfrm>
          <a:custGeom>
            <a:avLst/>
            <a:gdLst>
              <a:gd name="T0" fmla="*/ 50 w 50"/>
              <a:gd name="T1" fmla="*/ 51 h 70"/>
              <a:gd name="T2" fmla="*/ 45 w 50"/>
              <a:gd name="T3" fmla="*/ 63 h 70"/>
              <a:gd name="T4" fmla="*/ 34 w 50"/>
              <a:gd name="T5" fmla="*/ 69 h 70"/>
              <a:gd name="T6" fmla="*/ 25 w 50"/>
              <a:gd name="T7" fmla="*/ 70 h 70"/>
              <a:gd name="T8" fmla="*/ 9 w 50"/>
              <a:gd name="T9" fmla="*/ 66 h 70"/>
              <a:gd name="T10" fmla="*/ 0 w 50"/>
              <a:gd name="T11" fmla="*/ 52 h 70"/>
              <a:gd name="T12" fmla="*/ 4 w 50"/>
              <a:gd name="T13" fmla="*/ 41 h 70"/>
              <a:gd name="T14" fmla="*/ 14 w 50"/>
              <a:gd name="T15" fmla="*/ 33 h 70"/>
              <a:gd name="T16" fmla="*/ 4 w 50"/>
              <a:gd name="T17" fmla="*/ 19 h 70"/>
              <a:gd name="T18" fmla="*/ 10 w 50"/>
              <a:gd name="T19" fmla="*/ 5 h 70"/>
              <a:gd name="T20" fmla="*/ 25 w 50"/>
              <a:gd name="T21" fmla="*/ 0 h 70"/>
              <a:gd name="T22" fmla="*/ 36 w 50"/>
              <a:gd name="T23" fmla="*/ 4 h 70"/>
              <a:gd name="T24" fmla="*/ 44 w 50"/>
              <a:gd name="T25" fmla="*/ 12 h 70"/>
              <a:gd name="T26" fmla="*/ 46 w 50"/>
              <a:gd name="T27" fmla="*/ 10 h 70"/>
              <a:gd name="T28" fmla="*/ 48 w 50"/>
              <a:gd name="T29" fmla="*/ 13 h 70"/>
              <a:gd name="T30" fmla="*/ 41 w 50"/>
              <a:gd name="T31" fmla="*/ 24 h 70"/>
              <a:gd name="T32" fmla="*/ 29 w 50"/>
              <a:gd name="T33" fmla="*/ 31 h 70"/>
              <a:gd name="T34" fmla="*/ 29 w 50"/>
              <a:gd name="T35" fmla="*/ 31 h 70"/>
              <a:gd name="T36" fmla="*/ 29 w 50"/>
              <a:gd name="T37" fmla="*/ 31 h 70"/>
              <a:gd name="T38" fmla="*/ 50 w 50"/>
              <a:gd name="T39" fmla="*/ 51 h 70"/>
              <a:gd name="T40" fmla="*/ 44 w 50"/>
              <a:gd name="T41" fmla="*/ 52 h 70"/>
              <a:gd name="T42" fmla="*/ 38 w 50"/>
              <a:gd name="T43" fmla="*/ 41 h 70"/>
              <a:gd name="T44" fmla="*/ 25 w 50"/>
              <a:gd name="T45" fmla="*/ 36 h 70"/>
              <a:gd name="T46" fmla="*/ 20 w 50"/>
              <a:gd name="T47" fmla="*/ 35 h 70"/>
              <a:gd name="T48" fmla="*/ 17 w 50"/>
              <a:gd name="T49" fmla="*/ 36 h 70"/>
              <a:gd name="T50" fmla="*/ 9 w 50"/>
              <a:gd name="T51" fmla="*/ 43 h 70"/>
              <a:gd name="T52" fmla="*/ 5 w 50"/>
              <a:gd name="T53" fmla="*/ 52 h 70"/>
              <a:gd name="T54" fmla="*/ 12 w 50"/>
              <a:gd name="T55" fmla="*/ 63 h 70"/>
              <a:gd name="T56" fmla="*/ 25 w 50"/>
              <a:gd name="T57" fmla="*/ 66 h 70"/>
              <a:gd name="T58" fmla="*/ 38 w 50"/>
              <a:gd name="T59" fmla="*/ 63 h 70"/>
              <a:gd name="T60" fmla="*/ 44 w 50"/>
              <a:gd name="T61" fmla="*/ 52 h 70"/>
              <a:gd name="T62" fmla="*/ 42 w 50"/>
              <a:gd name="T63" fmla="*/ 18 h 70"/>
              <a:gd name="T64" fmla="*/ 40 w 50"/>
              <a:gd name="T65" fmla="*/ 15 h 70"/>
              <a:gd name="T66" fmla="*/ 25 w 50"/>
              <a:gd name="T67" fmla="*/ 4 h 70"/>
              <a:gd name="T68" fmla="*/ 14 w 50"/>
              <a:gd name="T69" fmla="*/ 8 h 70"/>
              <a:gd name="T70" fmla="*/ 8 w 50"/>
              <a:gd name="T71" fmla="*/ 18 h 70"/>
              <a:gd name="T72" fmla="*/ 13 w 50"/>
              <a:gd name="T73" fmla="*/ 26 h 70"/>
              <a:gd name="T74" fmla="*/ 22 w 50"/>
              <a:gd name="T75" fmla="*/ 29 h 70"/>
              <a:gd name="T76" fmla="*/ 31 w 50"/>
              <a:gd name="T77" fmla="*/ 25 h 70"/>
              <a:gd name="T78" fmla="*/ 42 w 50"/>
              <a:gd name="T7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0">
                <a:moveTo>
                  <a:pt x="50" y="51"/>
                </a:moveTo>
                <a:cubicBezTo>
                  <a:pt x="50" y="55"/>
                  <a:pt x="48" y="59"/>
                  <a:pt x="45" y="63"/>
                </a:cubicBezTo>
                <a:cubicBezTo>
                  <a:pt x="42" y="66"/>
                  <a:pt x="38" y="68"/>
                  <a:pt x="34" y="69"/>
                </a:cubicBezTo>
                <a:cubicBezTo>
                  <a:pt x="31" y="69"/>
                  <a:pt x="28" y="70"/>
                  <a:pt x="25" y="70"/>
                </a:cubicBezTo>
                <a:cubicBezTo>
                  <a:pt x="19" y="70"/>
                  <a:pt x="13" y="68"/>
                  <a:pt x="9" y="66"/>
                </a:cubicBezTo>
                <a:cubicBezTo>
                  <a:pt x="3" y="63"/>
                  <a:pt x="0" y="58"/>
                  <a:pt x="0" y="52"/>
                </a:cubicBezTo>
                <a:cubicBezTo>
                  <a:pt x="0" y="48"/>
                  <a:pt x="2" y="44"/>
                  <a:pt x="4" y="41"/>
                </a:cubicBezTo>
                <a:cubicBezTo>
                  <a:pt x="6" y="38"/>
                  <a:pt x="10" y="36"/>
                  <a:pt x="14" y="33"/>
                </a:cubicBezTo>
                <a:cubicBezTo>
                  <a:pt x="7" y="29"/>
                  <a:pt x="4" y="24"/>
                  <a:pt x="4" y="19"/>
                </a:cubicBezTo>
                <a:cubicBezTo>
                  <a:pt x="4" y="13"/>
                  <a:pt x="6" y="9"/>
                  <a:pt x="10" y="5"/>
                </a:cubicBezTo>
                <a:cubicBezTo>
                  <a:pt x="14" y="2"/>
                  <a:pt x="19" y="0"/>
                  <a:pt x="25" y="0"/>
                </a:cubicBezTo>
                <a:cubicBezTo>
                  <a:pt x="29" y="0"/>
                  <a:pt x="33" y="1"/>
                  <a:pt x="36" y="4"/>
                </a:cubicBezTo>
                <a:cubicBezTo>
                  <a:pt x="40" y="6"/>
                  <a:pt x="43" y="9"/>
                  <a:pt x="44" y="12"/>
                </a:cubicBezTo>
                <a:cubicBezTo>
                  <a:pt x="45" y="11"/>
                  <a:pt x="46" y="10"/>
                  <a:pt x="46" y="10"/>
                </a:cubicBezTo>
                <a:cubicBezTo>
                  <a:pt x="48" y="10"/>
                  <a:pt x="48" y="11"/>
                  <a:pt x="48" y="13"/>
                </a:cubicBezTo>
                <a:cubicBezTo>
                  <a:pt x="48" y="17"/>
                  <a:pt x="46" y="20"/>
                  <a:pt x="41" y="24"/>
                </a:cubicBezTo>
                <a:cubicBezTo>
                  <a:pt x="37" y="26"/>
                  <a:pt x="33" y="28"/>
                  <a:pt x="29" y="31"/>
                </a:cubicBezTo>
                <a:cubicBezTo>
                  <a:pt x="29" y="31"/>
                  <a:pt x="29" y="31"/>
                  <a:pt x="29" y="31"/>
                </a:cubicBezTo>
                <a:cubicBezTo>
                  <a:pt x="29" y="31"/>
                  <a:pt x="29" y="31"/>
                  <a:pt x="29" y="31"/>
                </a:cubicBezTo>
                <a:cubicBezTo>
                  <a:pt x="43" y="35"/>
                  <a:pt x="50" y="41"/>
                  <a:pt x="50" y="51"/>
                </a:cubicBezTo>
                <a:close/>
                <a:moveTo>
                  <a:pt x="44" y="52"/>
                </a:moveTo>
                <a:cubicBezTo>
                  <a:pt x="44" y="48"/>
                  <a:pt x="42" y="44"/>
                  <a:pt x="38" y="41"/>
                </a:cubicBezTo>
                <a:cubicBezTo>
                  <a:pt x="35" y="40"/>
                  <a:pt x="31" y="38"/>
                  <a:pt x="25" y="36"/>
                </a:cubicBezTo>
                <a:cubicBezTo>
                  <a:pt x="22" y="35"/>
                  <a:pt x="21" y="35"/>
                  <a:pt x="20" y="35"/>
                </a:cubicBezTo>
                <a:cubicBezTo>
                  <a:pt x="20" y="35"/>
                  <a:pt x="19" y="35"/>
                  <a:pt x="17" y="36"/>
                </a:cubicBezTo>
                <a:cubicBezTo>
                  <a:pt x="13" y="39"/>
                  <a:pt x="10" y="41"/>
                  <a:pt x="9" y="43"/>
                </a:cubicBezTo>
                <a:cubicBezTo>
                  <a:pt x="6" y="45"/>
                  <a:pt x="5" y="48"/>
                  <a:pt x="5" y="52"/>
                </a:cubicBezTo>
                <a:cubicBezTo>
                  <a:pt x="5" y="57"/>
                  <a:pt x="7" y="61"/>
                  <a:pt x="12" y="63"/>
                </a:cubicBezTo>
                <a:cubicBezTo>
                  <a:pt x="16" y="65"/>
                  <a:pt x="20" y="66"/>
                  <a:pt x="25" y="66"/>
                </a:cubicBezTo>
                <a:cubicBezTo>
                  <a:pt x="30" y="66"/>
                  <a:pt x="35" y="65"/>
                  <a:pt x="38" y="63"/>
                </a:cubicBezTo>
                <a:cubicBezTo>
                  <a:pt x="42" y="60"/>
                  <a:pt x="44" y="57"/>
                  <a:pt x="44" y="52"/>
                </a:cubicBezTo>
                <a:close/>
                <a:moveTo>
                  <a:pt x="42" y="18"/>
                </a:moveTo>
                <a:cubicBezTo>
                  <a:pt x="41" y="17"/>
                  <a:pt x="40" y="16"/>
                  <a:pt x="40" y="15"/>
                </a:cubicBezTo>
                <a:cubicBezTo>
                  <a:pt x="37" y="8"/>
                  <a:pt x="32" y="4"/>
                  <a:pt x="25" y="4"/>
                </a:cubicBezTo>
                <a:cubicBezTo>
                  <a:pt x="21" y="4"/>
                  <a:pt x="17" y="5"/>
                  <a:pt x="14" y="8"/>
                </a:cubicBezTo>
                <a:cubicBezTo>
                  <a:pt x="10" y="11"/>
                  <a:pt x="8" y="14"/>
                  <a:pt x="8" y="18"/>
                </a:cubicBezTo>
                <a:cubicBezTo>
                  <a:pt x="8" y="21"/>
                  <a:pt x="10" y="24"/>
                  <a:pt x="13" y="26"/>
                </a:cubicBezTo>
                <a:cubicBezTo>
                  <a:pt x="16" y="28"/>
                  <a:pt x="19" y="29"/>
                  <a:pt x="22" y="29"/>
                </a:cubicBezTo>
                <a:cubicBezTo>
                  <a:pt x="23" y="29"/>
                  <a:pt x="26" y="28"/>
                  <a:pt x="31" y="25"/>
                </a:cubicBezTo>
                <a:cubicBezTo>
                  <a:pt x="36" y="23"/>
                  <a:pt x="39" y="21"/>
                  <a:pt x="42" y="18"/>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chemeClr val="accent1"/>
              </a:solidFill>
              <a:cs typeface="Arial" charset="0"/>
            </a:endParaRPr>
          </a:p>
        </p:txBody>
      </p:sp>
      <p:cxnSp>
        <p:nvCxnSpPr>
          <p:cNvPr id="72" name="iBar:83/125"/>
          <p:cNvCxnSpPr>
            <a:cxnSpLocks noChangeShapeType="1"/>
          </p:cNvCxnSpPr>
          <p:nvPr/>
        </p:nvCxnSpPr>
        <p:spPr bwMode="auto">
          <a:xfrm flipV="1">
            <a:off x="339165" y="4095436"/>
            <a:ext cx="418864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73" name="TxtBox:83/125"/>
          <p:cNvSpPr/>
          <p:nvPr/>
        </p:nvSpPr>
        <p:spPr bwMode="auto">
          <a:xfrm>
            <a:off x="921472" y="4018689"/>
            <a:ext cx="3167568"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Tendencias en turismo de bienestar y termas</a:t>
            </a:r>
            <a:endParaRPr lang="es-ES" sz="1050" b="1" dirty="0">
              <a:latin typeface="Arial" charset="0"/>
            </a:endParaRPr>
          </a:p>
        </p:txBody>
      </p:sp>
      <p:sp>
        <p:nvSpPr>
          <p:cNvPr id="97" name="TextBox 96"/>
          <p:cNvSpPr txBox="1"/>
          <p:nvPr/>
        </p:nvSpPr>
        <p:spPr bwMode="auto">
          <a:xfrm>
            <a:off x="625946" y="4379782"/>
            <a:ext cx="1906039" cy="327852"/>
          </a:xfrm>
          <a:prstGeom prst="rect">
            <a:avLst/>
          </a:prstGeom>
        </p:spPr>
        <p:txBody>
          <a:bodyPr wrap="square" lIns="36000" rIns="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Búsqueda de la restauración </a:t>
            </a:r>
            <a:r>
              <a:rPr lang="es-ES" sz="1050" b="1" dirty="0" smtClean="0">
                <a:solidFill>
                  <a:schemeClr val="accent1"/>
                </a:solidFill>
                <a:latin typeface="Arial" charset="0"/>
                <a:ea typeface="+mn-ea"/>
                <a:cs typeface="Arial" charset="0"/>
              </a:rPr>
              <a:t>mental</a:t>
            </a:r>
            <a:r>
              <a:rPr lang="es-ES" sz="1050" dirty="0" smtClean="0">
                <a:solidFill>
                  <a:schemeClr val="accent1"/>
                </a:solidFill>
                <a:latin typeface="Arial" charset="0"/>
                <a:ea typeface="+mn-ea"/>
                <a:cs typeface="Arial" charset="0"/>
              </a:rPr>
              <a:t> y la </a:t>
            </a:r>
            <a:r>
              <a:rPr lang="es-ES" sz="1050" b="1" dirty="0" smtClean="0">
                <a:solidFill>
                  <a:schemeClr val="accent1"/>
                </a:solidFill>
                <a:latin typeface="Arial" charset="0"/>
                <a:ea typeface="+mn-ea"/>
                <a:cs typeface="Arial" charset="0"/>
              </a:rPr>
              <a:t>mejora</a:t>
            </a:r>
            <a:r>
              <a:rPr lang="es-ES" sz="1050" dirty="0" smtClean="0">
                <a:solidFill>
                  <a:schemeClr val="accent1"/>
                </a:solidFill>
                <a:latin typeface="Arial" charset="0"/>
                <a:ea typeface="+mn-ea"/>
                <a:cs typeface="Arial" charset="0"/>
              </a:rPr>
              <a:t> personal</a:t>
            </a:r>
            <a:endParaRPr lang="es-ES" sz="1050" dirty="0">
              <a:solidFill>
                <a:schemeClr val="accent1"/>
              </a:solidFill>
              <a:latin typeface="Arial" charset="0"/>
              <a:ea typeface="+mn-ea"/>
              <a:cs typeface="Arial" charset="0"/>
            </a:endParaRPr>
          </a:p>
        </p:txBody>
      </p:sp>
      <p:sp>
        <p:nvSpPr>
          <p:cNvPr id="111" name="TextBox 110"/>
          <p:cNvSpPr txBox="1"/>
          <p:nvPr/>
        </p:nvSpPr>
        <p:spPr bwMode="auto">
          <a:xfrm>
            <a:off x="623545" y="4951353"/>
            <a:ext cx="1910844" cy="327852"/>
          </a:xfrm>
          <a:prstGeom prst="rect">
            <a:avLst/>
          </a:prstGeom>
        </p:spPr>
        <p:txBody>
          <a:bodyPr wrap="square" lIns="36000" rIns="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cs typeface="Arial" charset="0"/>
              </a:rPr>
              <a:t>El ascenso de las </a:t>
            </a:r>
            <a:r>
              <a:rPr lang="es-ES" sz="1050" b="1" dirty="0" smtClean="0">
                <a:solidFill>
                  <a:schemeClr val="accent1"/>
                </a:solidFill>
                <a:latin typeface="Arial" charset="0"/>
                <a:cs typeface="Arial" charset="0"/>
              </a:rPr>
              <a:t>agencias de viaje</a:t>
            </a:r>
            <a:r>
              <a:rPr lang="es-ES" sz="1050" dirty="0" smtClean="0">
                <a:solidFill>
                  <a:schemeClr val="accent1"/>
                </a:solidFill>
                <a:latin typeface="Arial" charset="0"/>
                <a:cs typeface="Arial" charset="0"/>
              </a:rPr>
              <a:t> de </a:t>
            </a:r>
            <a:r>
              <a:rPr lang="es-ES" sz="1050" dirty="0" err="1" smtClean="0">
                <a:solidFill>
                  <a:schemeClr val="accent1"/>
                </a:solidFill>
                <a:latin typeface="Arial" charset="0"/>
                <a:cs typeface="Arial" charset="0"/>
              </a:rPr>
              <a:t>wellness</a:t>
            </a:r>
            <a:endParaRPr lang="es-ES" sz="1050" dirty="0">
              <a:solidFill>
                <a:schemeClr val="accent1"/>
              </a:solidFill>
              <a:latin typeface="Arial" charset="0"/>
              <a:cs typeface="Arial" charset="0"/>
            </a:endParaRPr>
          </a:p>
        </p:txBody>
      </p:sp>
      <p:sp>
        <p:nvSpPr>
          <p:cNvPr id="112" name="TextBox 111"/>
          <p:cNvSpPr txBox="1"/>
          <p:nvPr/>
        </p:nvSpPr>
        <p:spPr bwMode="auto">
          <a:xfrm>
            <a:off x="611717" y="5522924"/>
            <a:ext cx="2030861" cy="327852"/>
          </a:xfrm>
          <a:prstGeom prst="rect">
            <a:avLst/>
          </a:prstGeom>
        </p:spPr>
        <p:txBody>
          <a:bodyPr wrap="square" lIns="36000" rIns="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La </a:t>
            </a:r>
            <a:r>
              <a:rPr lang="es-ES" sz="1050" b="1" dirty="0" smtClean="0">
                <a:solidFill>
                  <a:schemeClr val="accent1"/>
                </a:solidFill>
                <a:latin typeface="Arial" charset="0"/>
                <a:ea typeface="+mn-ea"/>
                <a:cs typeface="Arial" charset="0"/>
              </a:rPr>
              <a:t>“loca vita”: </a:t>
            </a:r>
            <a:r>
              <a:rPr lang="es-ES" sz="1050" dirty="0" smtClean="0">
                <a:solidFill>
                  <a:schemeClr val="accent1"/>
                </a:solidFill>
                <a:latin typeface="Arial" charset="0"/>
                <a:ea typeface="+mn-ea"/>
                <a:cs typeface="Arial" charset="0"/>
              </a:rPr>
              <a:t>Búsqueda de experiencias locales auténticas</a:t>
            </a:r>
            <a:endParaRPr lang="es-ES" sz="1050" dirty="0">
              <a:solidFill>
                <a:schemeClr val="accent1"/>
              </a:solidFill>
              <a:latin typeface="Arial" charset="0"/>
              <a:ea typeface="+mn-ea"/>
              <a:cs typeface="Arial" charset="0"/>
            </a:endParaRPr>
          </a:p>
        </p:txBody>
      </p:sp>
      <p:sp>
        <p:nvSpPr>
          <p:cNvPr id="113" name="TextBox 112"/>
          <p:cNvSpPr txBox="1"/>
          <p:nvPr/>
        </p:nvSpPr>
        <p:spPr bwMode="auto">
          <a:xfrm>
            <a:off x="607565" y="6097545"/>
            <a:ext cx="2035013" cy="327852"/>
          </a:xfrm>
          <a:prstGeom prst="rect">
            <a:avLst/>
          </a:prstGeom>
        </p:spPr>
        <p:txBody>
          <a:bodyPr wrap="square" lIns="36000" rIns="0" rtlCol="0" anchor="ctr">
            <a:noAutofit/>
          </a:bodyPr>
          <a:lstStyle/>
          <a:p>
            <a:pPr marL="1588" algn="l" rtl="0" fontAlgn="base">
              <a:lnSpc>
                <a:spcPct val="106000"/>
              </a:lnSpc>
              <a:spcBef>
                <a:spcPct val="40000"/>
              </a:spcBef>
              <a:spcAft>
                <a:spcPct val="0"/>
              </a:spcAft>
              <a:buClr>
                <a:srgbClr val="000000"/>
              </a:buClr>
            </a:pPr>
            <a:r>
              <a:rPr lang="es-ES" sz="1050" b="1" dirty="0" smtClean="0">
                <a:solidFill>
                  <a:schemeClr val="accent1"/>
                </a:solidFill>
                <a:latin typeface="Arial" charset="0"/>
                <a:ea typeface="+mn-ea"/>
                <a:cs typeface="Arial" charset="0"/>
              </a:rPr>
              <a:t>Viajes RX</a:t>
            </a:r>
            <a:r>
              <a:rPr lang="es-ES" sz="1050" dirty="0" smtClean="0">
                <a:solidFill>
                  <a:schemeClr val="accent1"/>
                </a:solidFill>
                <a:latin typeface="Arial" charset="0"/>
                <a:ea typeface="+mn-ea"/>
                <a:cs typeface="Arial" charset="0"/>
              </a:rPr>
              <a:t>: Aumento de viajes prescritos por médicos</a:t>
            </a:r>
            <a:endParaRPr lang="es-ES" sz="1050" dirty="0">
              <a:solidFill>
                <a:schemeClr val="accent1"/>
              </a:solidFill>
              <a:latin typeface="Arial" charset="0"/>
              <a:ea typeface="+mn-ea"/>
              <a:cs typeface="Arial" charset="0"/>
            </a:endParaRPr>
          </a:p>
        </p:txBody>
      </p:sp>
      <p:sp>
        <p:nvSpPr>
          <p:cNvPr id="114" name="TextBox 113"/>
          <p:cNvSpPr txBox="1"/>
          <p:nvPr/>
        </p:nvSpPr>
        <p:spPr bwMode="auto">
          <a:xfrm>
            <a:off x="669359" y="6094997"/>
            <a:ext cx="3940108"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endParaRPr lang="es-ES" sz="1050" b="1" dirty="0">
              <a:solidFill>
                <a:schemeClr val="accent1"/>
              </a:solidFill>
              <a:latin typeface="Arial" charset="0"/>
              <a:ea typeface="+mn-ea"/>
              <a:cs typeface="Arial" charset="0"/>
            </a:endParaRPr>
          </a:p>
        </p:txBody>
      </p:sp>
      <p:sp>
        <p:nvSpPr>
          <p:cNvPr id="115" name="TextBox 114"/>
          <p:cNvSpPr txBox="1"/>
          <p:nvPr/>
        </p:nvSpPr>
        <p:spPr bwMode="auto">
          <a:xfrm>
            <a:off x="404156" y="1735558"/>
            <a:ext cx="2515672" cy="1030403"/>
          </a:xfrm>
          <a:prstGeom prst="rect">
            <a:avLst/>
          </a:prstGeom>
        </p:spPr>
        <p:txBody>
          <a:bodyPr wrap="square" lIns="36000" rIns="36000" rtlCol="0" anchor="t">
            <a:noAutofit/>
          </a:bodyPr>
          <a:lstStyle/>
          <a:p>
            <a:pPr marL="171450" lvl="0" indent="-171450">
              <a:spcAft>
                <a:spcPts val="200"/>
              </a:spcAft>
              <a:buFont typeface="Wingdings" panose="05000000000000000000" pitchFamily="2" charset="2"/>
              <a:buChar char="§"/>
            </a:pPr>
            <a:r>
              <a:rPr lang="es-ES" sz="1100" b="1" dirty="0" smtClean="0">
                <a:solidFill>
                  <a:schemeClr val="accent1"/>
                </a:solidFill>
              </a:rPr>
              <a:t>Turismo </a:t>
            </a:r>
            <a:r>
              <a:rPr lang="es-ES" sz="1100" b="1" dirty="0" err="1" smtClean="0">
                <a:solidFill>
                  <a:schemeClr val="accent1"/>
                </a:solidFill>
              </a:rPr>
              <a:t>wellness</a:t>
            </a:r>
            <a:r>
              <a:rPr lang="es-ES" sz="1100" b="1" dirty="0" smtClean="0">
                <a:solidFill>
                  <a:schemeClr val="accent1"/>
                </a:solidFill>
              </a:rPr>
              <a:t>: </a:t>
            </a:r>
            <a:r>
              <a:rPr lang="es-ES" sz="1100" dirty="0" smtClean="0">
                <a:solidFill>
                  <a:schemeClr val="accent1"/>
                </a:solidFill>
              </a:rPr>
              <a:t>Viajes basados en la relajación y mejorando el bienestar a través de diferentes tratamientos.</a:t>
            </a:r>
          </a:p>
          <a:p>
            <a:pPr marL="171450" lvl="0" indent="-171450">
              <a:spcAft>
                <a:spcPts val="200"/>
              </a:spcAft>
              <a:buFont typeface="Wingdings" panose="05000000000000000000" pitchFamily="2" charset="2"/>
              <a:buChar char="§"/>
            </a:pPr>
            <a:r>
              <a:rPr lang="es-ES" sz="1100" b="1" dirty="0" smtClean="0">
                <a:solidFill>
                  <a:schemeClr val="accent1"/>
                </a:solidFill>
              </a:rPr>
              <a:t>Turismo médico: </a:t>
            </a:r>
            <a:r>
              <a:rPr lang="es-ES" sz="1100" dirty="0" smtClean="0">
                <a:solidFill>
                  <a:schemeClr val="accent1"/>
                </a:solidFill>
              </a:rPr>
              <a:t>Turistas viajando con el propósito de mejorar o mantener la salud, con un tratamiento médico</a:t>
            </a:r>
          </a:p>
          <a:p>
            <a:pPr marL="171450" lvl="0" indent="-171450">
              <a:spcAft>
                <a:spcPts val="200"/>
              </a:spcAft>
              <a:buFont typeface="Wingdings" panose="05000000000000000000" pitchFamily="2" charset="2"/>
              <a:buChar char="§"/>
            </a:pPr>
            <a:r>
              <a:rPr lang="es-ES" sz="1100" b="1" dirty="0" smtClean="0">
                <a:solidFill>
                  <a:schemeClr val="accent1"/>
                </a:solidFill>
              </a:rPr>
              <a:t>Top 10 destinos de turismo </a:t>
            </a:r>
            <a:r>
              <a:rPr lang="es-ES" sz="1100" b="1" dirty="0" err="1" smtClean="0">
                <a:solidFill>
                  <a:schemeClr val="accent1"/>
                </a:solidFill>
              </a:rPr>
              <a:t>wellness</a:t>
            </a:r>
            <a:r>
              <a:rPr lang="es-ES" sz="1100" dirty="0" smtClean="0">
                <a:solidFill>
                  <a:schemeClr val="accent1"/>
                </a:solidFill>
              </a:rPr>
              <a:t>: EEUU, Alemania, Japón, Francia, Austria, Canadá, Reino Unido, Italia, Suiza, México</a:t>
            </a:r>
          </a:p>
        </p:txBody>
      </p:sp>
      <p:sp>
        <p:nvSpPr>
          <p:cNvPr id="117" name="TextBox 116"/>
          <p:cNvSpPr txBox="1"/>
          <p:nvPr/>
        </p:nvSpPr>
        <p:spPr bwMode="auto">
          <a:xfrm>
            <a:off x="2948043" y="4379782"/>
            <a:ext cx="1908440"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ES" sz="1050" b="1" dirty="0" err="1" smtClean="0">
                <a:solidFill>
                  <a:schemeClr val="accent1"/>
                </a:solidFill>
                <a:latin typeface="Arial" charset="0"/>
                <a:cs typeface="Arial" charset="0"/>
              </a:rPr>
              <a:t>Slow</a:t>
            </a:r>
            <a:r>
              <a:rPr lang="es-ES" sz="1050" b="1" dirty="0" smtClean="0">
                <a:solidFill>
                  <a:schemeClr val="accent1"/>
                </a:solidFill>
                <a:latin typeface="Arial" charset="0"/>
                <a:cs typeface="Arial" charset="0"/>
              </a:rPr>
              <a:t> </a:t>
            </a:r>
            <a:r>
              <a:rPr lang="es-ES" sz="1050" b="1" dirty="0" err="1" smtClean="0">
                <a:solidFill>
                  <a:schemeClr val="accent1"/>
                </a:solidFill>
                <a:latin typeface="Arial" charset="0"/>
                <a:cs typeface="Arial" charset="0"/>
              </a:rPr>
              <a:t>travel</a:t>
            </a:r>
            <a:r>
              <a:rPr lang="es-ES" sz="1050" dirty="0" smtClean="0">
                <a:solidFill>
                  <a:schemeClr val="accent1"/>
                </a:solidFill>
                <a:latin typeface="Arial" charset="0"/>
                <a:cs typeface="Arial" charset="0"/>
              </a:rPr>
              <a:t>: </a:t>
            </a:r>
            <a:r>
              <a:rPr lang="es-ES" sz="1050" dirty="0" smtClean="0">
                <a:solidFill>
                  <a:schemeClr val="accent1"/>
                </a:solidFill>
              </a:rPr>
              <a:t>vivir intensamente, saborear y deleitarse </a:t>
            </a:r>
            <a:endParaRPr lang="es-ES" sz="1050" dirty="0">
              <a:solidFill>
                <a:schemeClr val="accent1"/>
              </a:solidFill>
              <a:latin typeface="Arial" charset="0"/>
              <a:cs typeface="Arial" charset="0"/>
            </a:endParaRPr>
          </a:p>
        </p:txBody>
      </p:sp>
      <p:sp>
        <p:nvSpPr>
          <p:cNvPr id="121" name="TextBox 120"/>
          <p:cNvSpPr txBox="1"/>
          <p:nvPr/>
        </p:nvSpPr>
        <p:spPr bwMode="auto">
          <a:xfrm>
            <a:off x="2950445" y="4955846"/>
            <a:ext cx="1906039" cy="327852"/>
          </a:xfrm>
          <a:prstGeom prst="rect">
            <a:avLst/>
          </a:prstGeom>
        </p:spPr>
        <p:txBody>
          <a:bodyPr wrap="square" lIns="36000" rIns="0" rtlCol="0" anchor="ctr">
            <a:noAutofit/>
          </a:bodyPr>
          <a:lstStyle/>
          <a:p>
            <a:pPr marL="1588" algn="l" rtl="0" fontAlgn="base">
              <a:lnSpc>
                <a:spcPct val="106000"/>
              </a:lnSpc>
              <a:spcBef>
                <a:spcPct val="40000"/>
              </a:spcBef>
              <a:spcAft>
                <a:spcPct val="0"/>
              </a:spcAft>
              <a:buClr>
                <a:srgbClr val="000000"/>
              </a:buClr>
            </a:pPr>
            <a:r>
              <a:rPr lang="es-ES" sz="1050" b="1" dirty="0" smtClean="0">
                <a:solidFill>
                  <a:schemeClr val="accent1"/>
                </a:solidFill>
                <a:latin typeface="Arial" charset="0"/>
                <a:ea typeface="+mn-ea"/>
                <a:cs typeface="Arial" charset="0"/>
              </a:rPr>
              <a:t>Solvente y altruista</a:t>
            </a:r>
            <a:r>
              <a:rPr lang="es-ES" sz="1050" dirty="0" smtClean="0">
                <a:solidFill>
                  <a:schemeClr val="accent1"/>
                </a:solidFill>
                <a:latin typeface="Arial" charset="0"/>
                <a:ea typeface="+mn-ea"/>
                <a:cs typeface="Arial" charset="0"/>
              </a:rPr>
              <a:t>: Voluntariado y conexión con lo local</a:t>
            </a:r>
            <a:endParaRPr lang="es-ES" sz="1050" dirty="0">
              <a:solidFill>
                <a:schemeClr val="accent1"/>
              </a:solidFill>
              <a:latin typeface="Arial" charset="0"/>
              <a:ea typeface="+mn-ea"/>
              <a:cs typeface="Arial" charset="0"/>
            </a:endParaRPr>
          </a:p>
        </p:txBody>
      </p:sp>
      <p:sp>
        <p:nvSpPr>
          <p:cNvPr id="122" name="TextBox 121"/>
          <p:cNvSpPr txBox="1"/>
          <p:nvPr/>
        </p:nvSpPr>
        <p:spPr bwMode="auto">
          <a:xfrm>
            <a:off x="2948043" y="5531910"/>
            <a:ext cx="1910844" cy="327852"/>
          </a:xfrm>
          <a:prstGeom prst="rect">
            <a:avLst/>
          </a:prstGeom>
        </p:spPr>
        <p:txBody>
          <a:bodyPr wrap="square" lIns="36000" rIns="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cs typeface="Arial" charset="0"/>
              </a:rPr>
              <a:t>Creciente </a:t>
            </a:r>
            <a:r>
              <a:rPr lang="es-ES" sz="1050" b="1" dirty="0" smtClean="0">
                <a:solidFill>
                  <a:schemeClr val="accent1"/>
                </a:solidFill>
                <a:latin typeface="Arial" charset="0"/>
                <a:cs typeface="Arial" charset="0"/>
              </a:rPr>
              <a:t>mercado secundario </a:t>
            </a:r>
            <a:r>
              <a:rPr lang="es-ES" sz="1050" dirty="0" smtClean="0">
                <a:solidFill>
                  <a:schemeClr val="accent1"/>
                </a:solidFill>
                <a:latin typeface="Arial" charset="0"/>
                <a:cs typeface="Arial" charset="0"/>
              </a:rPr>
              <a:t>de </a:t>
            </a:r>
            <a:r>
              <a:rPr lang="es-ES" sz="1050" dirty="0" err="1" smtClean="0">
                <a:solidFill>
                  <a:schemeClr val="accent1"/>
                </a:solidFill>
                <a:latin typeface="Arial" charset="0"/>
                <a:cs typeface="Arial" charset="0"/>
              </a:rPr>
              <a:t>wellness</a:t>
            </a:r>
            <a:r>
              <a:rPr lang="es-ES" sz="1050" dirty="0" smtClean="0">
                <a:solidFill>
                  <a:schemeClr val="accent1"/>
                </a:solidFill>
                <a:latin typeface="Arial" charset="0"/>
                <a:cs typeface="Arial" charset="0"/>
              </a:rPr>
              <a:t>: estilo de vida saludable</a:t>
            </a:r>
            <a:endParaRPr lang="es-ES" sz="1050" dirty="0">
              <a:solidFill>
                <a:schemeClr val="accent1"/>
              </a:solidFill>
              <a:latin typeface="Arial" charset="0"/>
              <a:cs typeface="Arial" charset="0"/>
            </a:endParaRPr>
          </a:p>
        </p:txBody>
      </p:sp>
      <p:sp>
        <p:nvSpPr>
          <p:cNvPr id="123" name="TextBox 122"/>
          <p:cNvSpPr txBox="1"/>
          <p:nvPr/>
        </p:nvSpPr>
        <p:spPr bwMode="auto">
          <a:xfrm>
            <a:off x="2922139" y="6111024"/>
            <a:ext cx="2030861" cy="327852"/>
          </a:xfrm>
          <a:prstGeom prst="rect">
            <a:avLst/>
          </a:prstGeom>
        </p:spPr>
        <p:txBody>
          <a:bodyPr wrap="square" lIns="36000" rIns="0" rtlCol="0" anchor="ctr">
            <a:noAutofit/>
          </a:bodyPr>
          <a:lstStyle/>
          <a:p>
            <a:pPr marL="1588" algn="l" rtl="0" fontAlgn="base">
              <a:lnSpc>
                <a:spcPct val="106000"/>
              </a:lnSpc>
              <a:spcBef>
                <a:spcPct val="40000"/>
              </a:spcBef>
              <a:spcAft>
                <a:spcPct val="0"/>
              </a:spcAft>
              <a:buClr>
                <a:srgbClr val="000000"/>
              </a:buClr>
            </a:pPr>
            <a:r>
              <a:rPr lang="es-ES" sz="1050" b="1" dirty="0" smtClean="0">
                <a:solidFill>
                  <a:schemeClr val="accent1"/>
                </a:solidFill>
                <a:latin typeface="Arial" charset="0"/>
                <a:ea typeface="+mn-ea"/>
                <a:cs typeface="Arial" charset="0"/>
              </a:rPr>
              <a:t>Spas</a:t>
            </a:r>
            <a:r>
              <a:rPr lang="es-ES" sz="1050" dirty="0" smtClean="0">
                <a:solidFill>
                  <a:schemeClr val="accent1"/>
                </a:solidFill>
                <a:latin typeface="Arial" charset="0"/>
                <a:ea typeface="+mn-ea"/>
                <a:cs typeface="Arial" charset="0"/>
              </a:rPr>
              <a:t> cada vez más integrados dentro de la oferta </a:t>
            </a:r>
            <a:r>
              <a:rPr lang="es-ES" sz="1050" dirty="0" err="1" smtClean="0">
                <a:solidFill>
                  <a:schemeClr val="accent1"/>
                </a:solidFill>
                <a:latin typeface="Arial" charset="0"/>
                <a:ea typeface="+mn-ea"/>
                <a:cs typeface="Arial" charset="0"/>
              </a:rPr>
              <a:t>wellness</a:t>
            </a:r>
            <a:endParaRPr lang="es-ES" sz="1050" dirty="0">
              <a:solidFill>
                <a:schemeClr val="accent1"/>
              </a:solidFill>
              <a:latin typeface="Arial" charset="0"/>
              <a:ea typeface="+mn-ea"/>
              <a:cs typeface="Arial" charset="0"/>
            </a:endParaRPr>
          </a:p>
        </p:txBody>
      </p:sp>
      <p:sp>
        <p:nvSpPr>
          <p:cNvPr id="124" name="TextBox 123"/>
          <p:cNvSpPr txBox="1"/>
          <p:nvPr/>
        </p:nvSpPr>
        <p:spPr>
          <a:xfrm>
            <a:off x="6577168" y="1968823"/>
            <a:ext cx="1252866"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2000" kern="0" dirty="0" smtClean="0">
                <a:solidFill>
                  <a:schemeClr val="accent3"/>
                </a:solidFill>
              </a:rPr>
              <a:t>$438,6MM</a:t>
            </a:r>
            <a:endParaRPr kumimoji="0" lang="es-ES" sz="2000" b="0" i="0" u="none" strike="noStrike" kern="0" cap="none" spc="0" normalizeH="0" baseline="0" dirty="0" smtClean="0">
              <a:ln>
                <a:noFill/>
              </a:ln>
              <a:solidFill>
                <a:schemeClr val="accent3"/>
              </a:solidFill>
              <a:effectLst/>
              <a:uLnTx/>
              <a:uFillTx/>
            </a:endParaRPr>
          </a:p>
        </p:txBody>
      </p:sp>
      <p:sp>
        <p:nvSpPr>
          <p:cNvPr id="125" name="Rectangle 124"/>
          <p:cNvSpPr/>
          <p:nvPr/>
        </p:nvSpPr>
        <p:spPr>
          <a:xfrm>
            <a:off x="7830034" y="1999600"/>
            <a:ext cx="1771470" cy="246221"/>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800" kern="0" dirty="0" smtClean="0">
                <a:solidFill>
                  <a:schemeClr val="accent3"/>
                </a:solidFill>
              </a:rPr>
              <a:t>Mercado global de turismo </a:t>
            </a:r>
            <a:r>
              <a:rPr lang="es-ES" sz="800" kern="0" dirty="0" err="1" smtClean="0">
                <a:solidFill>
                  <a:schemeClr val="accent3"/>
                </a:solidFill>
              </a:rPr>
              <a:t>wellness</a:t>
            </a:r>
            <a:r>
              <a:rPr lang="es-ES" sz="800" kern="0" dirty="0" smtClean="0">
                <a:solidFill>
                  <a:schemeClr val="accent3"/>
                </a:solidFill>
              </a:rPr>
              <a:t> en 2013-14 (14% del gasto turístico total)</a:t>
            </a:r>
            <a:endParaRPr kumimoji="0" lang="es-ES" sz="800" b="0" i="0" u="none" strike="noStrike" kern="0" cap="none" spc="0" normalizeH="0" baseline="0" dirty="0">
              <a:ln>
                <a:noFill/>
              </a:ln>
              <a:solidFill>
                <a:schemeClr val="accent3"/>
              </a:solidFill>
              <a:effectLst/>
              <a:uLnTx/>
              <a:uFillTx/>
            </a:endParaRPr>
          </a:p>
        </p:txBody>
      </p:sp>
      <p:sp>
        <p:nvSpPr>
          <p:cNvPr id="126" name="TextBox 125"/>
          <p:cNvSpPr txBox="1"/>
          <p:nvPr/>
        </p:nvSpPr>
        <p:spPr>
          <a:xfrm>
            <a:off x="6577168" y="2424964"/>
            <a:ext cx="564997" cy="307777"/>
          </a:xfrm>
          <a:prstGeom prst="rect">
            <a:avLst/>
          </a:prstGeom>
          <a:noFill/>
        </p:spPr>
        <p:txBody>
          <a:bodyPr wrap="square" lIns="0" tIns="0" rIns="0" bIns="0" rtlCol="0">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sz="2000" kern="0">
                <a:solidFill>
                  <a:schemeClr val="accent3"/>
                </a:solidFill>
              </a:defRPr>
            </a:lvl1pPr>
          </a:lstStyle>
          <a:p>
            <a:r>
              <a:rPr lang="es-ES" dirty="0" smtClean="0"/>
              <a:t>68% </a:t>
            </a:r>
            <a:endParaRPr lang="es-ES" dirty="0"/>
          </a:p>
        </p:txBody>
      </p:sp>
      <p:sp>
        <p:nvSpPr>
          <p:cNvPr id="127" name="Rectangle 126"/>
          <p:cNvSpPr/>
          <p:nvPr/>
        </p:nvSpPr>
        <p:spPr>
          <a:xfrm>
            <a:off x="7130434" y="2455381"/>
            <a:ext cx="1880946" cy="246221"/>
          </a:xfrm>
          <a:prstGeom prst="rect">
            <a:avLst/>
          </a:prstGeom>
        </p:spPr>
        <p:txBody>
          <a:bodyPr wrap="square" lIns="0" tIns="0" rIns="0" bIns="0">
            <a:spAutoFit/>
          </a:bodyPr>
          <a:lstStyle/>
          <a:p>
            <a:pPr fontAlgn="auto">
              <a:spcBef>
                <a:spcPts val="0"/>
              </a:spcBef>
              <a:spcAft>
                <a:spcPts val="0"/>
              </a:spcAft>
            </a:pPr>
            <a:r>
              <a:rPr lang="es-ES" sz="800" kern="0" dirty="0" smtClean="0">
                <a:solidFill>
                  <a:schemeClr val="accent3"/>
                </a:solidFill>
              </a:rPr>
              <a:t>Del gasto global en turismo </a:t>
            </a:r>
            <a:r>
              <a:rPr lang="es-ES" sz="800" kern="0" dirty="0" err="1" smtClean="0">
                <a:solidFill>
                  <a:schemeClr val="accent3"/>
                </a:solidFill>
              </a:rPr>
              <a:t>wellness</a:t>
            </a:r>
            <a:r>
              <a:rPr lang="es-ES" sz="800" kern="0" dirty="0" smtClean="0">
                <a:solidFill>
                  <a:schemeClr val="accent3"/>
                </a:solidFill>
              </a:rPr>
              <a:t> es doméstico (32% es internacional)</a:t>
            </a:r>
            <a:endParaRPr lang="es-ES" sz="800" kern="0" dirty="0">
              <a:solidFill>
                <a:schemeClr val="accent3"/>
              </a:solidFill>
            </a:endParaRPr>
          </a:p>
        </p:txBody>
      </p:sp>
      <p:sp>
        <p:nvSpPr>
          <p:cNvPr id="128" name="TextBox 127"/>
          <p:cNvSpPr txBox="1"/>
          <p:nvPr/>
        </p:nvSpPr>
        <p:spPr>
          <a:xfrm>
            <a:off x="6577168" y="2881105"/>
            <a:ext cx="1445430" cy="307777"/>
          </a:xfrm>
          <a:prstGeom prst="rect">
            <a:avLst/>
          </a:prstGeom>
          <a:noFill/>
        </p:spPr>
        <p:txBody>
          <a:bodyPr wrap="square" lIns="0" tIns="0" rIns="0" bIns="0" rtlCol="0">
            <a:spAutoFit/>
          </a:bodyPr>
          <a:lstStyle/>
          <a:p>
            <a:r>
              <a:rPr lang="es-ES" sz="2000" dirty="0" smtClean="0">
                <a:solidFill>
                  <a:schemeClr val="accent3"/>
                </a:solidFill>
              </a:rPr>
              <a:t>+9,9%</a:t>
            </a:r>
            <a:endParaRPr lang="es-ES" sz="2000" dirty="0">
              <a:solidFill>
                <a:schemeClr val="accent3"/>
              </a:solidFill>
            </a:endParaRPr>
          </a:p>
        </p:txBody>
      </p:sp>
      <p:sp>
        <p:nvSpPr>
          <p:cNvPr id="129" name="Rectangle 128"/>
          <p:cNvSpPr/>
          <p:nvPr/>
        </p:nvSpPr>
        <p:spPr>
          <a:xfrm>
            <a:off x="7337012" y="2899631"/>
            <a:ext cx="2189514" cy="246221"/>
          </a:xfrm>
          <a:prstGeom prst="rect">
            <a:avLst/>
          </a:prstGeom>
        </p:spPr>
        <p:txBody>
          <a:bodyPr wrap="square" lIns="0" tIns="0" rIns="0" bIns="0">
            <a:spAutoFit/>
          </a:bodyPr>
          <a:lstStyle/>
          <a:p>
            <a:pPr fontAlgn="auto">
              <a:spcBef>
                <a:spcPts val="0"/>
              </a:spcBef>
              <a:spcAft>
                <a:spcPts val="0"/>
              </a:spcAft>
            </a:pPr>
            <a:r>
              <a:rPr lang="es-ES" sz="800" kern="0" dirty="0" smtClean="0">
                <a:solidFill>
                  <a:schemeClr val="accent3"/>
                </a:solidFill>
              </a:rPr>
              <a:t>Crecimiento del mercado de turismo de </a:t>
            </a:r>
            <a:r>
              <a:rPr lang="es-ES" sz="800" kern="0" dirty="0" err="1" smtClean="0">
                <a:solidFill>
                  <a:schemeClr val="accent3"/>
                </a:solidFill>
              </a:rPr>
              <a:t>wellness</a:t>
            </a:r>
            <a:r>
              <a:rPr lang="es-ES" sz="800" kern="0" dirty="0" smtClean="0">
                <a:solidFill>
                  <a:schemeClr val="accent3"/>
                </a:solidFill>
              </a:rPr>
              <a:t> en los próximos 5 años</a:t>
            </a:r>
            <a:endParaRPr lang="es-ES" sz="800" kern="0" dirty="0">
              <a:solidFill>
                <a:schemeClr val="accent3"/>
              </a:solidFill>
            </a:endParaRPr>
          </a:p>
        </p:txBody>
      </p:sp>
      <p:sp>
        <p:nvSpPr>
          <p:cNvPr id="130" name="TextBox 129"/>
          <p:cNvSpPr txBox="1"/>
          <p:nvPr/>
        </p:nvSpPr>
        <p:spPr>
          <a:xfrm>
            <a:off x="6577168" y="3337247"/>
            <a:ext cx="1445430" cy="307777"/>
          </a:xfrm>
          <a:prstGeom prst="rect">
            <a:avLst/>
          </a:prstGeom>
          <a:noFill/>
        </p:spPr>
        <p:txBody>
          <a:bodyPr wrap="square" lIns="0" tIns="0" rIns="0" bIns="0" rtlCol="0">
            <a:spAutoFit/>
          </a:bodyPr>
          <a:lstStyle/>
          <a:p>
            <a:pPr lvl="0" defTabSz="914400">
              <a:defRPr/>
            </a:pPr>
            <a:r>
              <a:rPr lang="es-ES" sz="2000" kern="0" dirty="0" smtClean="0">
                <a:solidFill>
                  <a:schemeClr val="accent3"/>
                </a:solidFill>
              </a:rPr>
              <a:t>289 M</a:t>
            </a:r>
            <a:endParaRPr lang="es-ES" sz="2000" kern="0" dirty="0">
              <a:solidFill>
                <a:schemeClr val="accent3"/>
              </a:solidFill>
            </a:endParaRPr>
          </a:p>
        </p:txBody>
      </p:sp>
      <p:sp>
        <p:nvSpPr>
          <p:cNvPr id="131" name="Rectangle 130"/>
          <p:cNvSpPr/>
          <p:nvPr/>
        </p:nvSpPr>
        <p:spPr>
          <a:xfrm>
            <a:off x="7363900" y="3379960"/>
            <a:ext cx="2341628" cy="246221"/>
          </a:xfrm>
          <a:prstGeom prst="rect">
            <a:avLst/>
          </a:prstGeom>
        </p:spPr>
        <p:txBody>
          <a:bodyPr wrap="square" lIns="0" tIns="0" rIns="0" bIns="0">
            <a:spAutoFit/>
          </a:bodyPr>
          <a:lstStyle/>
          <a:p>
            <a:pPr lvl="0" defTabSz="914400">
              <a:defRPr/>
            </a:pPr>
            <a:r>
              <a:rPr lang="es-ES" sz="800" kern="0" dirty="0" smtClean="0">
                <a:solidFill>
                  <a:schemeClr val="accent3"/>
                </a:solidFill>
              </a:rPr>
              <a:t>Consumidores en los 30 primeros países industrializados</a:t>
            </a:r>
            <a:endParaRPr lang="es-ES" sz="800" kern="0" dirty="0">
              <a:solidFill>
                <a:schemeClr val="accent3"/>
              </a:solidFill>
            </a:endParaRPr>
          </a:p>
        </p:txBody>
      </p:sp>
      <p:grpSp>
        <p:nvGrpSpPr>
          <p:cNvPr id="4" name="Group 3"/>
          <p:cNvGrpSpPr/>
          <p:nvPr/>
        </p:nvGrpSpPr>
        <p:grpSpPr>
          <a:xfrm>
            <a:off x="410934" y="1438220"/>
            <a:ext cx="9000000" cy="171265"/>
            <a:chOff x="410934" y="1438220"/>
            <a:chExt cx="4265496" cy="171265"/>
          </a:xfrm>
        </p:grpSpPr>
        <p:cxnSp>
          <p:nvCxnSpPr>
            <p:cNvPr id="132" name="iBar:83/125"/>
            <p:cNvCxnSpPr>
              <a:cxnSpLocks noChangeShapeType="1"/>
            </p:cNvCxnSpPr>
            <p:nvPr/>
          </p:nvCxnSpPr>
          <p:spPr bwMode="auto">
            <a:xfrm flipV="1">
              <a:off x="410934" y="1509082"/>
              <a:ext cx="4265496"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33" name="TxtBox:83/125"/>
            <p:cNvSpPr/>
            <p:nvPr/>
          </p:nvSpPr>
          <p:spPr bwMode="auto">
            <a:xfrm>
              <a:off x="1848171" y="1438220"/>
              <a:ext cx="1391027"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Cifras clave del producto a nivel mundial</a:t>
              </a:r>
              <a:endParaRPr lang="es-ES" sz="1050" b="1" dirty="0">
                <a:latin typeface="Arial" charset="0"/>
              </a:endParaRPr>
            </a:p>
          </p:txBody>
        </p:sp>
      </p:grpSp>
      <p:cxnSp>
        <p:nvCxnSpPr>
          <p:cNvPr id="70" name="iBar:83/125"/>
          <p:cNvCxnSpPr>
            <a:cxnSpLocks noChangeShapeType="1"/>
          </p:cNvCxnSpPr>
          <p:nvPr/>
        </p:nvCxnSpPr>
        <p:spPr bwMode="auto">
          <a:xfrm flipV="1">
            <a:off x="5114880" y="4095436"/>
            <a:ext cx="4425304"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71" name="TxtBox:83/125"/>
          <p:cNvSpPr/>
          <p:nvPr/>
        </p:nvSpPr>
        <p:spPr bwMode="auto">
          <a:xfrm>
            <a:off x="6190623" y="3933056"/>
            <a:ext cx="2273820"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Principales subproductos del turismo bienestar y termas</a:t>
            </a:r>
            <a:endParaRPr lang="es-ES" sz="1050" b="1" dirty="0">
              <a:latin typeface="Arial" charset="0"/>
            </a:endParaRPr>
          </a:p>
        </p:txBody>
      </p:sp>
      <p:sp>
        <p:nvSpPr>
          <p:cNvPr id="136" name="TextBox 135"/>
          <p:cNvSpPr txBox="1"/>
          <p:nvPr/>
        </p:nvSpPr>
        <p:spPr bwMode="auto">
          <a:xfrm>
            <a:off x="757624" y="6509823"/>
            <a:ext cx="7075696" cy="338554"/>
          </a:xfrm>
          <a:prstGeom prst="rect">
            <a:avLst/>
          </a:prstGeom>
        </p:spPr>
        <p:txBody>
          <a:bodyPr wrap="square" rtlCol="0">
            <a:spAutoFit/>
          </a:bodyPr>
          <a:lstStyle/>
          <a:p>
            <a:r>
              <a:rPr lang="es-ES" sz="800" i="1" dirty="0" smtClean="0">
                <a:solidFill>
                  <a:schemeClr val="accent1"/>
                </a:solidFill>
                <a:latin typeface="Arial" charset="0"/>
                <a:cs typeface="Arial" charset="0"/>
              </a:rPr>
              <a:t>Fuentes: </a:t>
            </a:r>
            <a:r>
              <a:rPr lang="es-ES" sz="800" i="1" dirty="0" err="1" smtClean="0">
                <a:solidFill>
                  <a:schemeClr val="accent1"/>
                </a:solidFill>
                <a:latin typeface="Arial" charset="0"/>
                <a:cs typeface="Arial" charset="0"/>
              </a:rPr>
              <a:t>The</a:t>
            </a:r>
            <a:r>
              <a:rPr lang="es-ES" sz="800" i="1" dirty="0" smtClean="0">
                <a:solidFill>
                  <a:schemeClr val="accent1"/>
                </a:solidFill>
                <a:latin typeface="Arial" charset="0"/>
                <a:cs typeface="Arial" charset="0"/>
              </a:rPr>
              <a:t> Global </a:t>
            </a:r>
            <a:r>
              <a:rPr lang="es-ES" sz="800" i="1" dirty="0" err="1" smtClean="0">
                <a:solidFill>
                  <a:schemeClr val="accent1"/>
                </a:solidFill>
                <a:latin typeface="Arial" charset="0"/>
                <a:cs typeface="Arial" charset="0"/>
              </a:rPr>
              <a:t>Wellness</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Tourism</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Economy</a:t>
            </a:r>
            <a:r>
              <a:rPr lang="es-ES" sz="800" i="1" dirty="0" smtClean="0">
                <a:solidFill>
                  <a:schemeClr val="accent1"/>
                </a:solidFill>
                <a:latin typeface="Arial" charset="0"/>
                <a:cs typeface="Arial" charset="0"/>
              </a:rPr>
              <a:t> / </a:t>
            </a:r>
            <a:r>
              <a:rPr lang="es-ES" sz="800" i="1" dirty="0" err="1" smtClean="0">
                <a:solidFill>
                  <a:schemeClr val="accent1"/>
                </a:solidFill>
              </a:rPr>
              <a:t>Economic</a:t>
            </a:r>
            <a:r>
              <a:rPr lang="es-ES" sz="800" i="1" dirty="0" smtClean="0">
                <a:solidFill>
                  <a:schemeClr val="accent1"/>
                </a:solidFill>
              </a:rPr>
              <a:t> </a:t>
            </a:r>
            <a:r>
              <a:rPr lang="es-ES" sz="800" i="1" dirty="0" err="1" smtClean="0">
                <a:solidFill>
                  <a:schemeClr val="accent1"/>
                </a:solidFill>
              </a:rPr>
              <a:t>Research</a:t>
            </a:r>
            <a:r>
              <a:rPr lang="es-ES" sz="800" i="1" dirty="0" smtClean="0">
                <a:solidFill>
                  <a:schemeClr val="accent1"/>
                </a:solidFill>
              </a:rPr>
              <a:t> - </a:t>
            </a:r>
            <a:r>
              <a:rPr lang="es-ES" sz="800" i="1" dirty="0" err="1" smtClean="0">
                <a:solidFill>
                  <a:schemeClr val="accent1"/>
                </a:solidFill>
              </a:rPr>
              <a:t>Ekonomska</a:t>
            </a:r>
            <a:r>
              <a:rPr lang="es-ES" sz="800" i="1" dirty="0" smtClean="0">
                <a:solidFill>
                  <a:schemeClr val="accent1"/>
                </a:solidFill>
              </a:rPr>
              <a:t> </a:t>
            </a:r>
            <a:r>
              <a:rPr lang="es-ES" sz="800" i="1" dirty="0" err="1" smtClean="0">
                <a:solidFill>
                  <a:schemeClr val="accent1"/>
                </a:solidFill>
              </a:rPr>
              <a:t>istraživanja</a:t>
            </a:r>
            <a:r>
              <a:rPr lang="es-ES" sz="800" i="1" dirty="0" smtClean="0">
                <a:solidFill>
                  <a:schemeClr val="accent1"/>
                </a:solidFill>
              </a:rPr>
              <a:t>, Vol. 25 (2012) </a:t>
            </a:r>
            <a:r>
              <a:rPr lang="es-ES" sz="800" i="1" dirty="0" err="1" smtClean="0">
                <a:solidFill>
                  <a:schemeClr val="accent1"/>
                </a:solidFill>
              </a:rPr>
              <a:t>Wellness</a:t>
            </a:r>
            <a:r>
              <a:rPr lang="es-ES" sz="800" i="1" dirty="0" smtClean="0">
                <a:solidFill>
                  <a:schemeClr val="accent1"/>
                </a:solidFill>
              </a:rPr>
              <a:t>: A new </a:t>
            </a:r>
            <a:r>
              <a:rPr lang="es-ES" sz="800" i="1" dirty="0" err="1" smtClean="0">
                <a:solidFill>
                  <a:schemeClr val="accent1"/>
                </a:solidFill>
              </a:rPr>
              <a:t>mode</a:t>
            </a:r>
            <a:r>
              <a:rPr lang="es-ES" sz="800" i="1" dirty="0" smtClean="0">
                <a:solidFill>
                  <a:schemeClr val="accent1"/>
                </a:solidFill>
              </a:rPr>
              <a:t> of </a:t>
            </a:r>
            <a:r>
              <a:rPr lang="es-ES" sz="800" i="1" dirty="0" err="1" smtClean="0">
                <a:solidFill>
                  <a:schemeClr val="accent1"/>
                </a:solidFill>
              </a:rPr>
              <a:t>tourism</a:t>
            </a:r>
            <a:r>
              <a:rPr lang="es-ES" sz="800" i="1" dirty="0" smtClean="0">
                <a:solidFill>
                  <a:schemeClr val="accent1"/>
                </a:solidFill>
              </a:rPr>
              <a:t> / MTA – </a:t>
            </a:r>
            <a:r>
              <a:rPr lang="es-ES" sz="800" i="1" dirty="0" err="1" smtClean="0">
                <a:solidFill>
                  <a:schemeClr val="accent1"/>
                </a:solidFill>
              </a:rPr>
              <a:t>Wellness</a:t>
            </a:r>
            <a:r>
              <a:rPr lang="es-ES" sz="800" i="1" dirty="0" smtClean="0">
                <a:solidFill>
                  <a:schemeClr val="accent1"/>
                </a:solidFill>
              </a:rPr>
              <a:t> </a:t>
            </a:r>
            <a:r>
              <a:rPr lang="es-ES" sz="800" i="1" dirty="0" err="1" smtClean="0">
                <a:solidFill>
                  <a:schemeClr val="accent1"/>
                </a:solidFill>
              </a:rPr>
              <a:t>Tourism</a:t>
            </a:r>
            <a:r>
              <a:rPr lang="es-ES" sz="800" i="1" dirty="0" smtClean="0">
                <a:solidFill>
                  <a:schemeClr val="accent1"/>
                </a:solidFill>
              </a:rPr>
              <a:t> </a:t>
            </a:r>
            <a:r>
              <a:rPr lang="es-ES" sz="800" i="1" dirty="0" err="1" smtClean="0">
                <a:solidFill>
                  <a:schemeClr val="accent1"/>
                </a:solidFill>
              </a:rPr>
              <a:t>report</a:t>
            </a:r>
            <a:r>
              <a:rPr lang="es-ES" sz="800" i="1" dirty="0" smtClean="0">
                <a:solidFill>
                  <a:schemeClr val="accent1"/>
                </a:solidFill>
              </a:rPr>
              <a:t> (2014)</a:t>
            </a:r>
            <a:endParaRPr lang="es-ES" sz="800" i="1" dirty="0">
              <a:solidFill>
                <a:schemeClr val="accent1"/>
              </a:solidFill>
              <a:latin typeface="Arial" charset="0"/>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177</a:t>
            </a:fld>
            <a:endParaRPr lang="es-ES" dirty="0">
              <a:solidFill>
                <a:srgbClr val="002776"/>
              </a:solidFill>
            </a:endParaRPr>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953628" y="1627614"/>
            <a:ext cx="3402630" cy="2374862"/>
          </a:xfrm>
          <a:prstGeom prst="rect">
            <a:avLst/>
          </a:prstGeom>
        </p:spPr>
      </p:pic>
      <p:grpSp>
        <p:nvGrpSpPr>
          <p:cNvPr id="5" name="Group 4"/>
          <p:cNvGrpSpPr/>
          <p:nvPr/>
        </p:nvGrpSpPr>
        <p:grpSpPr>
          <a:xfrm>
            <a:off x="5115152" y="4315490"/>
            <a:ext cx="4480190" cy="2209734"/>
            <a:chOff x="4469857" y="2287685"/>
            <a:chExt cx="4306208" cy="4334991"/>
          </a:xfrm>
        </p:grpSpPr>
        <p:sp>
          <p:nvSpPr>
            <p:cNvPr id="45" name="Rectangle 14"/>
            <p:cNvSpPr>
              <a:spLocks noChangeArrowheads="1"/>
            </p:cNvSpPr>
            <p:nvPr/>
          </p:nvSpPr>
          <p:spPr bwMode="auto">
            <a:xfrm>
              <a:off x="5650616" y="2287685"/>
              <a:ext cx="1909635" cy="366839"/>
            </a:xfrm>
            <a:prstGeom prst="roundRect">
              <a:avLst/>
            </a:prstGeom>
            <a:solidFill>
              <a:schemeClr val="accent3"/>
            </a:solidFill>
            <a:ln w="9525" algn="ctr">
              <a:noFill/>
              <a:miter lim="800000"/>
              <a:headEnd/>
              <a:tailEnd/>
            </a:ln>
            <a:effectLst/>
          </p:spPr>
          <p:txBody>
            <a:bodyPr lIns="81204" tIns="39889" rIns="81204" bIns="39889" anchor="ctr"/>
            <a:lstStyle/>
            <a:p>
              <a:pPr algn="ctr" defTabSz="684213">
                <a:buFont typeface="Wingdings" pitchFamily="2" charset="2"/>
                <a:buNone/>
                <a:defRPr/>
              </a:pPr>
              <a:r>
                <a:rPr lang="es-ES" sz="800" b="1" kern="0" dirty="0" smtClean="0">
                  <a:solidFill>
                    <a:prstClr val="white"/>
                  </a:solidFill>
                </a:rPr>
                <a:t>Turismo </a:t>
              </a:r>
              <a:r>
                <a:rPr lang="es-ES" sz="800" b="1" kern="0" dirty="0" err="1" smtClean="0">
                  <a:solidFill>
                    <a:prstClr val="white"/>
                  </a:solidFill>
                </a:rPr>
                <a:t>wellness</a:t>
              </a:r>
              <a:endParaRPr lang="es-ES" sz="800" b="1" kern="0" dirty="0" smtClean="0">
                <a:solidFill>
                  <a:prstClr val="white"/>
                </a:solidFill>
              </a:endParaRPr>
            </a:p>
          </p:txBody>
        </p:sp>
        <p:sp>
          <p:nvSpPr>
            <p:cNvPr id="46" name="48 Marcador de texto"/>
            <p:cNvSpPr txBox="1">
              <a:spLocks/>
            </p:cNvSpPr>
            <p:nvPr/>
          </p:nvSpPr>
          <p:spPr>
            <a:xfrm>
              <a:off x="5909348" y="2841113"/>
              <a:ext cx="1384079" cy="448832"/>
            </a:xfrm>
            <a:prstGeom prst="roundRect">
              <a:avLst/>
            </a:prstGeom>
            <a:solidFill>
              <a:schemeClr val="tx1">
                <a:lumMod val="20000"/>
                <a:lumOff val="80000"/>
              </a:schemeClr>
            </a:solidFill>
            <a:ln w="12700">
              <a:noFill/>
              <a:miter lim="800000"/>
              <a:headEnd/>
              <a:tailEnd/>
            </a:ln>
            <a:effectLst/>
          </p:spPr>
          <p:txBody>
            <a:bodyPr vert="horz" lIns="46800" tIns="39889" rIns="46800" bIns="39889" rtlCol="0" anchor="ctr">
              <a:normAutofit/>
            </a:bodyPr>
            <a:lstStyle>
              <a:defPPr>
                <a:defRPr lang="es-ES"/>
              </a:defPPr>
              <a:lvl1pPr marR="0" lvl="0" indent="0" algn="ctr" defTabSz="684213" fontAlgn="auto">
                <a:lnSpc>
                  <a:spcPct val="100000"/>
                </a:lnSpc>
                <a:spcBef>
                  <a:spcPct val="20000"/>
                </a:spcBef>
                <a:spcAft>
                  <a:spcPts val="0"/>
                </a:spcAft>
                <a:buClrTx/>
                <a:buSzTx/>
                <a:buFont typeface="Arial" pitchFamily="34" charset="0"/>
                <a:buNone/>
                <a:tabLst/>
                <a:defRPr kumimoji="0" sz="1000" b="1" i="0" u="none" strike="noStrike" kern="0" cap="none" spc="0" normalizeH="0" baseline="0">
                  <a:ln>
                    <a:noFill/>
                  </a:ln>
                  <a:solidFill>
                    <a:schemeClr val="bg1"/>
                  </a:solidFill>
                  <a:effectLst/>
                  <a:uLnTx/>
                  <a:uFillTx/>
                </a:defRPr>
              </a:lvl1pPr>
            </a:lstStyle>
            <a:p>
              <a:r>
                <a:rPr lang="es-ES" sz="800" dirty="0" smtClean="0">
                  <a:solidFill>
                    <a:srgbClr val="002060"/>
                  </a:solidFill>
                </a:rPr>
                <a:t>Ocio y recreacional</a:t>
              </a:r>
              <a:endParaRPr lang="es-ES" sz="800" dirty="0">
                <a:solidFill>
                  <a:srgbClr val="002060"/>
                </a:solidFill>
              </a:endParaRPr>
            </a:p>
          </p:txBody>
        </p:sp>
        <p:sp>
          <p:nvSpPr>
            <p:cNvPr id="47" name="48 Marcador de texto"/>
            <p:cNvSpPr txBox="1">
              <a:spLocks/>
            </p:cNvSpPr>
            <p:nvPr/>
          </p:nvSpPr>
          <p:spPr>
            <a:xfrm>
              <a:off x="7348839" y="2849845"/>
              <a:ext cx="1384079" cy="418707"/>
            </a:xfrm>
            <a:prstGeom prst="roundRect">
              <a:avLst/>
            </a:prstGeom>
            <a:solidFill>
              <a:schemeClr val="tx1">
                <a:lumMod val="20000"/>
                <a:lumOff val="80000"/>
              </a:schemeClr>
            </a:solidFill>
            <a:ln w="12700">
              <a:noFill/>
              <a:miter lim="800000"/>
              <a:headEnd/>
              <a:tailEnd/>
            </a:ln>
            <a:effectLst/>
          </p:spPr>
          <p:txBody>
            <a:bodyPr vert="horz" lIns="46800" tIns="39889" rIns="46800" bIns="39889" rtlCol="0" anchor="ctr">
              <a:normAutofit lnSpcReduction="10000"/>
            </a:bodyPr>
            <a:lstStyle>
              <a:defPPr>
                <a:defRPr lang="es-ES"/>
              </a:defPPr>
              <a:lvl1pPr marR="0" lvl="0" indent="0" algn="ctr" defTabSz="684213" fontAlgn="auto">
                <a:lnSpc>
                  <a:spcPct val="100000"/>
                </a:lnSpc>
                <a:spcBef>
                  <a:spcPct val="20000"/>
                </a:spcBef>
                <a:spcAft>
                  <a:spcPts val="0"/>
                </a:spcAft>
                <a:buClrTx/>
                <a:buSzTx/>
                <a:buFont typeface="Arial" pitchFamily="34" charset="0"/>
                <a:buNone/>
                <a:tabLst/>
                <a:defRPr kumimoji="0" sz="1000" b="1" i="0" u="none" strike="noStrike" kern="0" cap="none" spc="0" normalizeH="0" baseline="0">
                  <a:ln>
                    <a:noFill/>
                  </a:ln>
                  <a:solidFill>
                    <a:schemeClr val="bg1"/>
                  </a:solidFill>
                  <a:effectLst/>
                  <a:uLnTx/>
                  <a:uFillTx/>
                </a:defRPr>
              </a:lvl1pPr>
            </a:lstStyle>
            <a:p>
              <a:r>
                <a:rPr lang="es-ES" sz="800" dirty="0" smtClean="0">
                  <a:solidFill>
                    <a:srgbClr val="002060"/>
                  </a:solidFill>
                </a:rPr>
                <a:t>Holístico</a:t>
              </a:r>
              <a:endParaRPr lang="es-ES" sz="800" dirty="0">
                <a:solidFill>
                  <a:srgbClr val="002060"/>
                </a:solidFill>
              </a:endParaRPr>
            </a:p>
          </p:txBody>
        </p:sp>
        <p:sp>
          <p:nvSpPr>
            <p:cNvPr id="48" name="34 Marcador de texto"/>
            <p:cNvSpPr txBox="1">
              <a:spLocks/>
            </p:cNvSpPr>
            <p:nvPr/>
          </p:nvSpPr>
          <p:spPr>
            <a:xfrm>
              <a:off x="5930921" y="4503964"/>
              <a:ext cx="1384079" cy="2118712"/>
            </a:xfrm>
            <a:prstGeom prst="rect">
              <a:avLst/>
            </a:prstGeom>
            <a:solidFill>
              <a:schemeClr val="bg1">
                <a:lumMod val="95000"/>
              </a:schemeClr>
            </a:solidFill>
            <a:ln>
              <a:noFill/>
            </a:ln>
          </p:spPr>
          <p:txBody>
            <a:bodyPr anchor="t" anchorCtr="0"/>
            <a:lstStyle/>
            <a:p>
              <a:pPr marL="87313" indent="-87313">
                <a:spcBef>
                  <a:spcPts val="300"/>
                </a:spcBef>
                <a:buFont typeface="Arial" pitchFamily="34" charset="0"/>
                <a:buChar char="•"/>
                <a:defRPr/>
              </a:pPr>
              <a:r>
                <a:rPr lang="es-ES" sz="800" kern="0" dirty="0" smtClean="0">
                  <a:solidFill>
                    <a:srgbClr val="002060"/>
                  </a:solidFill>
                </a:rPr>
                <a:t>Tratamientos SPA </a:t>
              </a:r>
            </a:p>
            <a:p>
              <a:pPr marL="87313" indent="-87313">
                <a:spcBef>
                  <a:spcPts val="300"/>
                </a:spcBef>
                <a:buFont typeface="Arial" pitchFamily="34" charset="0"/>
                <a:buChar char="•"/>
                <a:defRPr/>
              </a:pPr>
              <a:r>
                <a:rPr lang="es-ES" sz="800" kern="0" dirty="0" smtClean="0">
                  <a:solidFill>
                    <a:srgbClr val="002060"/>
                  </a:solidFill>
                </a:rPr>
                <a:t>Sauna / Sauna vapor</a:t>
              </a:r>
            </a:p>
            <a:p>
              <a:pPr marL="87313" indent="-87313">
                <a:spcBef>
                  <a:spcPts val="200"/>
                </a:spcBef>
                <a:buFont typeface="Arial" pitchFamily="34" charset="0"/>
                <a:buChar char="•"/>
                <a:defRPr/>
              </a:pPr>
              <a:r>
                <a:rPr lang="es-ES" sz="800" kern="0" dirty="0" smtClean="0">
                  <a:solidFill>
                    <a:srgbClr val="002060"/>
                  </a:solidFill>
                </a:rPr>
                <a:t>Jacuzzi</a:t>
              </a:r>
            </a:p>
            <a:p>
              <a:pPr marL="87313" indent="-87313">
                <a:spcBef>
                  <a:spcPts val="200"/>
                </a:spcBef>
                <a:buFont typeface="Arial" pitchFamily="34" charset="0"/>
                <a:buChar char="•"/>
                <a:defRPr/>
              </a:pPr>
              <a:r>
                <a:rPr lang="es-ES" sz="800" kern="0" dirty="0" smtClean="0">
                  <a:solidFill>
                    <a:srgbClr val="002060"/>
                  </a:solidFill>
                </a:rPr>
                <a:t>Piscina de colores</a:t>
              </a:r>
            </a:p>
            <a:p>
              <a:pPr marL="87313" indent="-87313">
                <a:spcBef>
                  <a:spcPts val="200"/>
                </a:spcBef>
                <a:buFont typeface="Arial" pitchFamily="34" charset="0"/>
                <a:buChar char="•"/>
                <a:defRPr/>
              </a:pPr>
              <a:r>
                <a:rPr lang="es-ES" sz="800" kern="0" dirty="0" smtClean="0">
                  <a:solidFill>
                    <a:srgbClr val="002060"/>
                  </a:solidFill>
                </a:rPr>
                <a:t>Masajes </a:t>
              </a:r>
            </a:p>
            <a:p>
              <a:pPr marL="87313" indent="-87313">
                <a:spcBef>
                  <a:spcPts val="200"/>
                </a:spcBef>
                <a:buFont typeface="Arial" pitchFamily="34" charset="0"/>
                <a:buChar char="•"/>
                <a:defRPr/>
              </a:pPr>
              <a:r>
                <a:rPr lang="es-ES" sz="800" kern="0" dirty="0" err="1" smtClean="0">
                  <a:solidFill>
                    <a:srgbClr val="002060"/>
                  </a:solidFill>
                </a:rPr>
                <a:t>Fitness</a:t>
              </a:r>
              <a:r>
                <a:rPr lang="es-ES" sz="800" kern="0" dirty="0" smtClean="0">
                  <a:solidFill>
                    <a:srgbClr val="002060"/>
                  </a:solidFill>
                </a:rPr>
                <a:t> / Sport</a:t>
              </a:r>
            </a:p>
            <a:p>
              <a:pPr marL="87313" indent="-87313">
                <a:spcBef>
                  <a:spcPts val="200"/>
                </a:spcBef>
                <a:buFont typeface="Arial" pitchFamily="34" charset="0"/>
                <a:buChar char="•"/>
                <a:defRPr/>
              </a:pPr>
              <a:r>
                <a:rPr lang="es-ES" sz="800" kern="0" dirty="0" smtClean="0">
                  <a:solidFill>
                    <a:srgbClr val="002060"/>
                  </a:solidFill>
                </a:rPr>
                <a:t>....</a:t>
              </a:r>
            </a:p>
          </p:txBody>
        </p:sp>
        <p:sp>
          <p:nvSpPr>
            <p:cNvPr id="49" name="34 Marcador de texto"/>
            <p:cNvSpPr txBox="1">
              <a:spLocks/>
            </p:cNvSpPr>
            <p:nvPr/>
          </p:nvSpPr>
          <p:spPr>
            <a:xfrm>
              <a:off x="5925231" y="3312848"/>
              <a:ext cx="1384079" cy="1129980"/>
            </a:xfrm>
            <a:prstGeom prst="rect">
              <a:avLst/>
            </a:prstGeom>
            <a:solidFill>
              <a:schemeClr val="bg1">
                <a:lumMod val="95000"/>
              </a:schemeClr>
            </a:solidFill>
            <a:ln>
              <a:noFill/>
            </a:ln>
          </p:spPr>
          <p:txBody>
            <a:bodyPr anchor="t" anchorCtr="0"/>
            <a:lstStyle>
              <a:defPPr>
                <a:defRPr lang="es-ES"/>
              </a:defPPr>
              <a:lvl1pPr marL="87313" marR="0" lvl="0" indent="-87313" fontAlgn="auto">
                <a:lnSpc>
                  <a:spcPct val="100000"/>
                </a:lnSpc>
                <a:spcBef>
                  <a:spcPts val="300"/>
                </a:spcBef>
                <a:spcAft>
                  <a:spcPts val="0"/>
                </a:spcAft>
                <a:buClrTx/>
                <a:buSzTx/>
                <a:buFont typeface="Arial" pitchFamily="34" charset="0"/>
                <a:buChar char="•"/>
                <a:tabLst/>
                <a:defRPr kumimoji="0" sz="900" b="0" i="0" u="none" strike="noStrike" kern="0" cap="none" spc="0" normalizeH="0" baseline="0">
                  <a:ln>
                    <a:noFill/>
                  </a:ln>
                  <a:solidFill>
                    <a:srgbClr val="002060"/>
                  </a:solidFill>
                  <a:effectLst/>
                  <a:uLnTx/>
                  <a:uFillTx/>
                </a:defRPr>
              </a:lvl1pPr>
            </a:lstStyle>
            <a:p>
              <a:r>
                <a:rPr lang="es-ES" sz="800" dirty="0" smtClean="0"/>
                <a:t>Sentirse bien / mejor</a:t>
              </a:r>
            </a:p>
            <a:p>
              <a:r>
                <a:rPr lang="es-ES" sz="800" dirty="0" err="1" smtClean="0"/>
                <a:t>Lifestyle</a:t>
              </a:r>
              <a:endParaRPr lang="es-ES" sz="800" dirty="0"/>
            </a:p>
          </p:txBody>
        </p:sp>
        <p:sp>
          <p:nvSpPr>
            <p:cNvPr id="50" name="34 Marcador de texto"/>
            <p:cNvSpPr txBox="1">
              <a:spLocks/>
            </p:cNvSpPr>
            <p:nvPr/>
          </p:nvSpPr>
          <p:spPr>
            <a:xfrm>
              <a:off x="7391985" y="4503964"/>
              <a:ext cx="1384080" cy="2118712"/>
            </a:xfrm>
            <a:prstGeom prst="rect">
              <a:avLst/>
            </a:prstGeom>
            <a:solidFill>
              <a:schemeClr val="bg1">
                <a:lumMod val="95000"/>
              </a:schemeClr>
            </a:solidFill>
            <a:ln>
              <a:noFill/>
            </a:ln>
          </p:spPr>
          <p:txBody>
            <a:bodyPr anchor="t" anchorCtr="0"/>
            <a:lstStyle>
              <a:defPPr>
                <a:defRPr lang="es-ES"/>
              </a:defPPr>
              <a:lvl1pPr marL="87313" marR="0" lvl="0" indent="-87313" fontAlgn="auto">
                <a:lnSpc>
                  <a:spcPct val="100000"/>
                </a:lnSpc>
                <a:spcBef>
                  <a:spcPts val="300"/>
                </a:spcBef>
                <a:spcAft>
                  <a:spcPts val="0"/>
                </a:spcAft>
                <a:buClrTx/>
                <a:buSzTx/>
                <a:buFont typeface="Arial" pitchFamily="34" charset="0"/>
                <a:buChar char="•"/>
                <a:tabLst/>
                <a:defRPr kumimoji="0" sz="900" b="0" i="0" u="none" strike="noStrike" kern="0" cap="none" spc="0" normalizeH="0" baseline="0">
                  <a:ln>
                    <a:noFill/>
                  </a:ln>
                  <a:solidFill>
                    <a:srgbClr val="002060"/>
                  </a:solidFill>
                  <a:effectLst/>
                  <a:uLnTx/>
                  <a:uFillTx/>
                </a:defRPr>
              </a:lvl1pPr>
            </a:lstStyle>
            <a:p>
              <a:pPr>
                <a:spcBef>
                  <a:spcPts val="200"/>
                </a:spcBef>
              </a:pPr>
              <a:r>
                <a:rPr lang="es-ES" sz="800" dirty="0" err="1" smtClean="0"/>
                <a:t>Shiatsu</a:t>
              </a:r>
              <a:endParaRPr lang="es-ES" sz="800" dirty="0" smtClean="0"/>
            </a:p>
            <a:p>
              <a:pPr>
                <a:spcBef>
                  <a:spcPts val="200"/>
                </a:spcBef>
              </a:pPr>
              <a:r>
                <a:rPr lang="es-ES" sz="800" dirty="0" smtClean="0"/>
                <a:t>Yoga</a:t>
              </a:r>
            </a:p>
            <a:p>
              <a:pPr>
                <a:spcBef>
                  <a:spcPts val="200"/>
                </a:spcBef>
              </a:pPr>
              <a:r>
                <a:rPr lang="es-ES" sz="800" dirty="0" smtClean="0"/>
                <a:t>Meditación</a:t>
              </a:r>
            </a:p>
            <a:p>
              <a:pPr>
                <a:spcBef>
                  <a:spcPts val="200"/>
                </a:spcBef>
              </a:pPr>
              <a:r>
                <a:rPr lang="es-ES" sz="800" dirty="0" err="1" smtClean="0"/>
                <a:t>Tai</a:t>
              </a:r>
              <a:r>
                <a:rPr lang="es-ES" sz="800" dirty="0" smtClean="0"/>
                <a:t> Chi</a:t>
              </a:r>
            </a:p>
            <a:p>
              <a:pPr>
                <a:spcBef>
                  <a:spcPts val="200"/>
                </a:spcBef>
              </a:pPr>
              <a:r>
                <a:rPr lang="es-ES" sz="800" dirty="0" err="1" smtClean="0"/>
                <a:t>Qi</a:t>
              </a:r>
              <a:r>
                <a:rPr lang="es-ES" sz="800" dirty="0" smtClean="0"/>
                <a:t> Gong</a:t>
              </a:r>
            </a:p>
            <a:p>
              <a:pPr>
                <a:spcBef>
                  <a:spcPts val="200"/>
                </a:spcBef>
              </a:pPr>
              <a:r>
                <a:rPr lang="es-ES" sz="800" dirty="0" smtClean="0"/>
                <a:t>Retiros espirituales</a:t>
              </a:r>
            </a:p>
            <a:p>
              <a:pPr>
                <a:spcBef>
                  <a:spcPts val="200"/>
                </a:spcBef>
              </a:pPr>
              <a:r>
                <a:rPr lang="es-ES" sz="800" dirty="0" smtClean="0"/>
                <a:t>...</a:t>
              </a:r>
              <a:endParaRPr lang="es-ES" sz="800" dirty="0"/>
            </a:p>
          </p:txBody>
        </p:sp>
        <p:sp>
          <p:nvSpPr>
            <p:cNvPr id="51" name="34 Marcador de texto"/>
            <p:cNvSpPr txBox="1">
              <a:spLocks/>
            </p:cNvSpPr>
            <p:nvPr/>
          </p:nvSpPr>
          <p:spPr>
            <a:xfrm>
              <a:off x="7380606" y="3312848"/>
              <a:ext cx="1384079" cy="1129980"/>
            </a:xfrm>
            <a:prstGeom prst="rect">
              <a:avLst/>
            </a:prstGeom>
            <a:solidFill>
              <a:schemeClr val="bg1">
                <a:lumMod val="95000"/>
              </a:schemeClr>
            </a:solidFill>
            <a:ln>
              <a:noFill/>
            </a:ln>
          </p:spPr>
          <p:txBody>
            <a:bodyPr anchor="t" anchorCtr="0"/>
            <a:lstStyle>
              <a:defPPr>
                <a:defRPr lang="es-ES"/>
              </a:defPPr>
              <a:lvl1pPr marL="87313" marR="0" lvl="0" indent="-87313" fontAlgn="auto">
                <a:lnSpc>
                  <a:spcPct val="100000"/>
                </a:lnSpc>
                <a:spcBef>
                  <a:spcPts val="300"/>
                </a:spcBef>
                <a:spcAft>
                  <a:spcPts val="0"/>
                </a:spcAft>
                <a:buClrTx/>
                <a:buSzTx/>
                <a:buFont typeface="Arial" pitchFamily="34" charset="0"/>
                <a:buChar char="•"/>
                <a:tabLst/>
                <a:defRPr kumimoji="0" sz="900" b="0" i="0" u="none" strike="noStrike" kern="0" cap="none" spc="0" normalizeH="0" baseline="0">
                  <a:ln>
                    <a:noFill/>
                  </a:ln>
                  <a:solidFill>
                    <a:srgbClr val="002060"/>
                  </a:solidFill>
                  <a:effectLst/>
                  <a:uLnTx/>
                  <a:uFillTx/>
                </a:defRPr>
              </a:lvl1pPr>
            </a:lstStyle>
            <a:p>
              <a:r>
                <a:rPr lang="es-ES" sz="800" dirty="0" smtClean="0"/>
                <a:t>Viajes para sentirse bien en cuerpo, mente y espíritu</a:t>
              </a:r>
              <a:endParaRPr lang="es-ES" sz="800" dirty="0"/>
            </a:p>
          </p:txBody>
        </p:sp>
        <p:sp>
          <p:nvSpPr>
            <p:cNvPr id="52" name="48 Marcador de texto"/>
            <p:cNvSpPr txBox="1">
              <a:spLocks/>
            </p:cNvSpPr>
            <p:nvPr/>
          </p:nvSpPr>
          <p:spPr>
            <a:xfrm>
              <a:off x="4469857" y="2847018"/>
              <a:ext cx="1384079" cy="408076"/>
            </a:xfrm>
            <a:prstGeom prst="roundRect">
              <a:avLst/>
            </a:prstGeom>
            <a:solidFill>
              <a:schemeClr val="tx1">
                <a:lumMod val="20000"/>
                <a:lumOff val="80000"/>
              </a:schemeClr>
            </a:solidFill>
            <a:ln w="12700">
              <a:noFill/>
              <a:miter lim="800000"/>
              <a:headEnd/>
              <a:tailEnd/>
            </a:ln>
            <a:effectLst/>
          </p:spPr>
          <p:txBody>
            <a:bodyPr vert="horz" lIns="46800" tIns="39889" rIns="46800" bIns="39889" rtlCol="0" anchor="ctr">
              <a:noAutofit/>
            </a:bodyPr>
            <a:lstStyle/>
            <a:p>
              <a:pPr algn="ctr" defTabSz="684213">
                <a:spcBef>
                  <a:spcPct val="20000"/>
                </a:spcBef>
                <a:buFont typeface="Arial" pitchFamily="34" charset="0"/>
                <a:buNone/>
                <a:defRPr/>
              </a:pPr>
              <a:r>
                <a:rPr lang="es-ES" sz="800" b="1" kern="0" dirty="0" err="1" smtClean="0">
                  <a:solidFill>
                    <a:srgbClr val="002060"/>
                  </a:solidFill>
                </a:rPr>
                <a:t>Wellness</a:t>
              </a:r>
              <a:r>
                <a:rPr lang="es-ES" sz="800" b="1" kern="0" dirty="0" smtClean="0">
                  <a:solidFill>
                    <a:srgbClr val="002060"/>
                  </a:solidFill>
                </a:rPr>
                <a:t> &amp; Turismo médico</a:t>
              </a:r>
            </a:p>
          </p:txBody>
        </p:sp>
        <p:sp>
          <p:nvSpPr>
            <p:cNvPr id="53" name="34 Marcador de texto"/>
            <p:cNvSpPr txBox="1">
              <a:spLocks/>
            </p:cNvSpPr>
            <p:nvPr/>
          </p:nvSpPr>
          <p:spPr>
            <a:xfrm>
              <a:off x="4469857" y="3312848"/>
              <a:ext cx="1384079" cy="1129980"/>
            </a:xfrm>
            <a:prstGeom prst="rect">
              <a:avLst/>
            </a:prstGeom>
            <a:solidFill>
              <a:schemeClr val="bg1">
                <a:lumMod val="95000"/>
              </a:schemeClr>
            </a:solidFill>
            <a:ln>
              <a:noFill/>
            </a:ln>
          </p:spPr>
          <p:txBody>
            <a:bodyPr anchor="t" anchorCtr="0"/>
            <a:lstStyle>
              <a:defPPr>
                <a:defRPr lang="es-ES"/>
              </a:defPPr>
              <a:lvl1pPr marL="87313" marR="0" lvl="0" indent="-87313" fontAlgn="auto">
                <a:lnSpc>
                  <a:spcPct val="100000"/>
                </a:lnSpc>
                <a:spcBef>
                  <a:spcPts val="300"/>
                </a:spcBef>
                <a:spcAft>
                  <a:spcPts val="0"/>
                </a:spcAft>
                <a:buClrTx/>
                <a:buSzTx/>
                <a:buFont typeface="Arial" pitchFamily="34" charset="0"/>
                <a:buChar char="•"/>
                <a:tabLst/>
                <a:defRPr kumimoji="0" sz="900" b="0" i="0" u="none" strike="noStrike" kern="0" cap="none" spc="0" normalizeH="0" baseline="0">
                  <a:ln>
                    <a:noFill/>
                  </a:ln>
                  <a:solidFill>
                    <a:srgbClr val="002060"/>
                  </a:solidFill>
                  <a:effectLst/>
                  <a:uLnTx/>
                  <a:uFillTx/>
                </a:defRPr>
              </a:lvl1pPr>
            </a:lstStyle>
            <a:p>
              <a:r>
                <a:rPr lang="es-ES" sz="800" dirty="0" smtClean="0"/>
                <a:t>Viajes por motivos de curas a través de tratamientos alternativos y para prevención</a:t>
              </a:r>
              <a:endParaRPr lang="es-ES" sz="800" dirty="0"/>
            </a:p>
          </p:txBody>
        </p:sp>
        <p:sp>
          <p:nvSpPr>
            <p:cNvPr id="54" name="34 Marcador de texto"/>
            <p:cNvSpPr txBox="1">
              <a:spLocks/>
            </p:cNvSpPr>
            <p:nvPr/>
          </p:nvSpPr>
          <p:spPr>
            <a:xfrm>
              <a:off x="4469857" y="4503964"/>
              <a:ext cx="1384079" cy="2118712"/>
            </a:xfrm>
            <a:prstGeom prst="rect">
              <a:avLst/>
            </a:prstGeom>
            <a:solidFill>
              <a:schemeClr val="bg1">
                <a:lumMod val="95000"/>
              </a:schemeClr>
            </a:solidFill>
            <a:ln>
              <a:noFill/>
            </a:ln>
          </p:spPr>
          <p:txBody>
            <a:bodyPr anchor="t" anchorCtr="0"/>
            <a:lstStyle/>
            <a:p>
              <a:pPr marL="87313" indent="-87313">
                <a:spcBef>
                  <a:spcPts val="300"/>
                </a:spcBef>
                <a:buFont typeface="Arial" pitchFamily="34" charset="0"/>
                <a:buChar char="•"/>
                <a:defRPr/>
              </a:pPr>
              <a:r>
                <a:rPr lang="es-ES" sz="800" kern="0" dirty="0" smtClean="0">
                  <a:solidFill>
                    <a:srgbClr val="002060"/>
                  </a:solidFill>
                </a:rPr>
                <a:t>Hidroterapia</a:t>
              </a:r>
            </a:p>
            <a:p>
              <a:pPr marL="87313" indent="-87313">
                <a:spcBef>
                  <a:spcPts val="300"/>
                </a:spcBef>
                <a:buFont typeface="Arial" pitchFamily="34" charset="0"/>
                <a:buChar char="•"/>
                <a:defRPr/>
              </a:pPr>
              <a:r>
                <a:rPr lang="es-ES" sz="800" kern="0" dirty="0" smtClean="0">
                  <a:solidFill>
                    <a:srgbClr val="002060"/>
                  </a:solidFill>
                </a:rPr>
                <a:t>Talasoterapia</a:t>
              </a:r>
            </a:p>
            <a:p>
              <a:pPr marL="87313" indent="-87313">
                <a:spcBef>
                  <a:spcPts val="300"/>
                </a:spcBef>
                <a:buFont typeface="Arial" pitchFamily="34" charset="0"/>
                <a:buChar char="•"/>
                <a:defRPr/>
              </a:pPr>
              <a:r>
                <a:rPr lang="es-ES" sz="800" kern="0" dirty="0" smtClean="0">
                  <a:solidFill>
                    <a:srgbClr val="002060"/>
                  </a:solidFill>
                </a:rPr>
                <a:t>Tratamientos SPA </a:t>
              </a:r>
            </a:p>
            <a:p>
              <a:pPr marL="87313" indent="-87313">
                <a:spcBef>
                  <a:spcPts val="300"/>
                </a:spcBef>
                <a:buFont typeface="Arial" pitchFamily="34" charset="0"/>
                <a:buChar char="•"/>
                <a:defRPr/>
              </a:pPr>
              <a:r>
                <a:rPr lang="es-ES" sz="800" kern="0" dirty="0" smtClean="0">
                  <a:solidFill>
                    <a:srgbClr val="002060"/>
                  </a:solidFill>
                </a:rPr>
                <a:t>Masajes específicos</a:t>
              </a:r>
            </a:p>
            <a:p>
              <a:pPr marL="87313" indent="-87313">
                <a:spcBef>
                  <a:spcPts val="300"/>
                </a:spcBef>
                <a:buFont typeface="Arial" pitchFamily="34" charset="0"/>
                <a:buChar char="•"/>
                <a:defRPr/>
              </a:pPr>
              <a:r>
                <a:rPr lang="es-ES" sz="800" kern="0" dirty="0" smtClean="0">
                  <a:solidFill>
                    <a:srgbClr val="002060"/>
                  </a:solidFill>
                </a:rPr>
                <a:t>Acupuntura</a:t>
              </a:r>
            </a:p>
            <a:p>
              <a:pPr marL="87313" indent="-87313">
                <a:spcBef>
                  <a:spcPts val="300"/>
                </a:spcBef>
                <a:buFont typeface="Arial" pitchFamily="34" charset="0"/>
                <a:buChar char="•"/>
                <a:defRPr/>
              </a:pPr>
              <a:r>
                <a:rPr lang="es-ES" sz="800" kern="0" dirty="0" smtClean="0">
                  <a:solidFill>
                    <a:srgbClr val="002060"/>
                  </a:solidFill>
                </a:rPr>
                <a:t>…</a:t>
              </a:r>
            </a:p>
          </p:txBody>
        </p:sp>
        <p:cxnSp>
          <p:nvCxnSpPr>
            <p:cNvPr id="55" name="77 Conector angular"/>
            <p:cNvCxnSpPr>
              <a:stCxn id="45" idx="2"/>
              <a:endCxn id="52" idx="0"/>
            </p:cNvCxnSpPr>
            <p:nvPr/>
          </p:nvCxnSpPr>
          <p:spPr>
            <a:xfrm rot="5400000">
              <a:off x="5787419" y="2029002"/>
              <a:ext cx="192493" cy="1443537"/>
            </a:xfrm>
            <a:prstGeom prst="bentConnector3">
              <a:avLst>
                <a:gd name="adj1" fmla="val 50000"/>
              </a:avLst>
            </a:prstGeom>
            <a:noFill/>
            <a:ln w="12700" cap="flat" cmpd="sng" algn="ctr">
              <a:solidFill>
                <a:schemeClr val="accent3"/>
              </a:solidFill>
              <a:prstDash val="solid"/>
            </a:ln>
            <a:effectLst/>
          </p:spPr>
        </p:cxnSp>
        <p:cxnSp>
          <p:nvCxnSpPr>
            <p:cNvPr id="56" name="79 Conector angular"/>
            <p:cNvCxnSpPr>
              <a:stCxn id="45" idx="2"/>
              <a:endCxn id="46" idx="0"/>
            </p:cNvCxnSpPr>
            <p:nvPr/>
          </p:nvCxnSpPr>
          <p:spPr>
            <a:xfrm rot="5400000">
              <a:off x="6510117" y="2745795"/>
              <a:ext cx="186588" cy="4047"/>
            </a:xfrm>
            <a:prstGeom prst="bentConnector3">
              <a:avLst>
                <a:gd name="adj1" fmla="val 50000"/>
              </a:avLst>
            </a:prstGeom>
            <a:noFill/>
            <a:ln w="12700" cap="flat" cmpd="sng" algn="ctr">
              <a:solidFill>
                <a:schemeClr val="accent3"/>
              </a:solidFill>
              <a:prstDash val="solid"/>
            </a:ln>
            <a:effectLst/>
          </p:spPr>
        </p:cxnSp>
        <p:cxnSp>
          <p:nvCxnSpPr>
            <p:cNvPr id="57" name="81 Forma"/>
            <p:cNvCxnSpPr>
              <a:stCxn id="45" idx="2"/>
              <a:endCxn id="47" idx="0"/>
            </p:cNvCxnSpPr>
            <p:nvPr/>
          </p:nvCxnSpPr>
          <p:spPr>
            <a:xfrm rot="16200000" flipH="1">
              <a:off x="7225497" y="2034461"/>
              <a:ext cx="195320" cy="1435444"/>
            </a:xfrm>
            <a:prstGeom prst="bentConnector3">
              <a:avLst>
                <a:gd name="adj1" fmla="val 50000"/>
              </a:avLst>
            </a:prstGeom>
            <a:noFill/>
            <a:ln w="12700" cap="flat" cmpd="sng" algn="ctr">
              <a:solidFill>
                <a:schemeClr val="accent3"/>
              </a:solidFill>
              <a:prstDash val="solid"/>
            </a:ln>
            <a:effectLst/>
          </p:spPr>
        </p:cxnSp>
      </p:grpSp>
    </p:spTree>
    <p:extLst>
      <p:ext uri="{BB962C8B-B14F-4D97-AF65-F5344CB8AC3E}">
        <p14:creationId xmlns:p14="http://schemas.microsoft.com/office/powerpoint/2010/main" val="1207619701"/>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bienestar y termas</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El turismo de bienestar crecerá (+9,9% </a:t>
            </a:r>
            <a:r>
              <a:rPr lang="es-ES" sz="1100" b="1" dirty="0" err="1">
                <a:solidFill>
                  <a:srgbClr val="FFFFFF"/>
                </a:solidFill>
              </a:rPr>
              <a:t>próx</a:t>
            </a:r>
            <a:r>
              <a:rPr lang="es-ES" sz="1100" b="1" dirty="0">
                <a:solidFill>
                  <a:srgbClr val="FFFFFF"/>
                </a:solidFill>
              </a:rPr>
              <a:t>. 5 años), orientado a conceptos y tendencias como el bienestar mental y </a:t>
            </a:r>
            <a:r>
              <a:rPr lang="es-ES" sz="1100" b="1" dirty="0" err="1">
                <a:solidFill>
                  <a:srgbClr val="FFFFFF"/>
                </a:solidFill>
              </a:rPr>
              <a:t>slow</a:t>
            </a:r>
            <a:r>
              <a:rPr lang="es-ES" sz="1100" b="1" dirty="0">
                <a:solidFill>
                  <a:srgbClr val="FFFFFF"/>
                </a:solidFill>
              </a:rPr>
              <a:t> </a:t>
            </a:r>
            <a:r>
              <a:rPr lang="es-ES" sz="1100" b="1" dirty="0" err="1">
                <a:solidFill>
                  <a:srgbClr val="FFFFFF"/>
                </a:solidFill>
              </a:rPr>
              <a:t>travel</a:t>
            </a:r>
            <a:endParaRPr lang="es-CL" sz="1100" b="1" dirty="0" smtClean="0">
              <a:solidFill>
                <a:srgbClr val="FFFFFF"/>
              </a:solidFill>
            </a:endParaRPr>
          </a:p>
        </p:txBody>
      </p:sp>
      <p:sp>
        <p:nvSpPr>
          <p:cNvPr id="133" name="TxtBox:83/125"/>
          <p:cNvSpPr/>
          <p:nvPr/>
        </p:nvSpPr>
        <p:spPr bwMode="auto">
          <a:xfrm>
            <a:off x="369991" y="1422350"/>
            <a:ext cx="1774697"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u="sng" dirty="0" smtClean="0">
                <a:solidFill>
                  <a:srgbClr val="002776"/>
                </a:solidFill>
              </a:rPr>
              <a:t>Perfil del turista </a:t>
            </a:r>
            <a:r>
              <a:rPr lang="es-CL" sz="1050" b="1" u="sng" dirty="0" err="1" smtClean="0">
                <a:solidFill>
                  <a:srgbClr val="002776"/>
                </a:solidFill>
              </a:rPr>
              <a:t>wellness</a:t>
            </a:r>
            <a:endParaRPr lang="es-CL" sz="1050" b="1" u="sng" dirty="0">
              <a:solidFill>
                <a:srgbClr val="002776"/>
              </a:solidFill>
            </a:endParaRPr>
          </a:p>
        </p:txBody>
      </p:sp>
      <p:sp>
        <p:nvSpPr>
          <p:cNvPr id="136" name="TextBox 135"/>
          <p:cNvSpPr txBox="1"/>
          <p:nvPr/>
        </p:nvSpPr>
        <p:spPr bwMode="auto">
          <a:xfrm>
            <a:off x="757624" y="6509823"/>
            <a:ext cx="7075696" cy="338554"/>
          </a:xfrm>
          <a:prstGeom prst="rect">
            <a:avLst/>
          </a:prstGeom>
        </p:spPr>
        <p:txBody>
          <a:bodyPr wrap="square" rtlCol="0">
            <a:spAutoFit/>
          </a:bodyPr>
          <a:lstStyle/>
          <a:p>
            <a:r>
              <a:rPr lang="es-CL" sz="800" i="1" dirty="0" smtClean="0">
                <a:solidFill>
                  <a:srgbClr val="002776"/>
                </a:solidFill>
                <a:cs typeface="Arial" charset="0"/>
              </a:rPr>
              <a:t>Fuentes: </a:t>
            </a:r>
            <a:r>
              <a:rPr lang="en-US" sz="800" i="1" dirty="0" smtClean="0">
                <a:solidFill>
                  <a:srgbClr val="002776"/>
                </a:solidFill>
                <a:cs typeface="Arial" charset="0"/>
              </a:rPr>
              <a:t>The </a:t>
            </a:r>
            <a:r>
              <a:rPr lang="en-US" sz="800" i="1" dirty="0">
                <a:solidFill>
                  <a:srgbClr val="002776"/>
                </a:solidFill>
                <a:cs typeface="Arial" charset="0"/>
              </a:rPr>
              <a:t>Global Wellness Tourism </a:t>
            </a:r>
            <a:r>
              <a:rPr lang="en-US" sz="800" i="1" dirty="0" smtClean="0">
                <a:solidFill>
                  <a:srgbClr val="002776"/>
                </a:solidFill>
                <a:cs typeface="Arial" charset="0"/>
              </a:rPr>
              <a:t>Economy /</a:t>
            </a:r>
            <a:r>
              <a:rPr lang="es-CL" sz="800" i="1" dirty="0" smtClean="0">
                <a:solidFill>
                  <a:srgbClr val="002776"/>
                </a:solidFill>
                <a:cs typeface="Arial" charset="0"/>
              </a:rPr>
              <a:t> </a:t>
            </a:r>
            <a:r>
              <a:rPr lang="es-CL" sz="800" i="1" dirty="0" err="1" smtClean="0">
                <a:solidFill>
                  <a:srgbClr val="002776"/>
                </a:solidFill>
              </a:rPr>
              <a:t>Economic</a:t>
            </a:r>
            <a:r>
              <a:rPr lang="es-CL" sz="800" i="1" dirty="0" smtClean="0">
                <a:solidFill>
                  <a:srgbClr val="002776"/>
                </a:solidFill>
              </a:rPr>
              <a:t> </a:t>
            </a:r>
            <a:r>
              <a:rPr lang="es-CL" sz="800" i="1" dirty="0" err="1" smtClean="0">
                <a:solidFill>
                  <a:srgbClr val="002776"/>
                </a:solidFill>
              </a:rPr>
              <a:t>Research</a:t>
            </a:r>
            <a:r>
              <a:rPr lang="es-CL" sz="800" i="1" dirty="0" smtClean="0">
                <a:solidFill>
                  <a:srgbClr val="002776"/>
                </a:solidFill>
              </a:rPr>
              <a:t> - </a:t>
            </a:r>
            <a:r>
              <a:rPr lang="es-CL" sz="800" i="1" dirty="0" err="1" smtClean="0">
                <a:solidFill>
                  <a:srgbClr val="002776"/>
                </a:solidFill>
              </a:rPr>
              <a:t>Ekonomska</a:t>
            </a:r>
            <a:r>
              <a:rPr lang="es-CL" sz="800" i="1" dirty="0" smtClean="0">
                <a:solidFill>
                  <a:srgbClr val="002776"/>
                </a:solidFill>
              </a:rPr>
              <a:t> </a:t>
            </a:r>
            <a:r>
              <a:rPr lang="es-CL" sz="800" i="1" dirty="0" err="1" smtClean="0">
                <a:solidFill>
                  <a:srgbClr val="002776"/>
                </a:solidFill>
              </a:rPr>
              <a:t>istraživanja</a:t>
            </a:r>
            <a:r>
              <a:rPr lang="es-CL" sz="800" i="1" dirty="0" smtClean="0">
                <a:solidFill>
                  <a:srgbClr val="002776"/>
                </a:solidFill>
              </a:rPr>
              <a:t>, Vol. 25 (2012) </a:t>
            </a:r>
            <a:r>
              <a:rPr lang="es-CL" sz="800" i="1" dirty="0" err="1" smtClean="0">
                <a:solidFill>
                  <a:srgbClr val="002776"/>
                </a:solidFill>
              </a:rPr>
              <a:t>Wellness</a:t>
            </a:r>
            <a:r>
              <a:rPr lang="es-CL" sz="800" i="1" dirty="0" smtClean="0">
                <a:solidFill>
                  <a:srgbClr val="002776"/>
                </a:solidFill>
              </a:rPr>
              <a:t>: A new </a:t>
            </a:r>
            <a:r>
              <a:rPr lang="es-CL" sz="800" i="1" dirty="0" err="1" smtClean="0">
                <a:solidFill>
                  <a:srgbClr val="002776"/>
                </a:solidFill>
              </a:rPr>
              <a:t>mode</a:t>
            </a:r>
            <a:r>
              <a:rPr lang="es-CL" sz="800" i="1" dirty="0" smtClean="0">
                <a:solidFill>
                  <a:srgbClr val="002776"/>
                </a:solidFill>
              </a:rPr>
              <a:t> of </a:t>
            </a:r>
            <a:r>
              <a:rPr lang="es-CL" sz="800" i="1" dirty="0" err="1" smtClean="0">
                <a:solidFill>
                  <a:srgbClr val="002776"/>
                </a:solidFill>
              </a:rPr>
              <a:t>tourism</a:t>
            </a:r>
            <a:r>
              <a:rPr lang="es-CL" sz="800" i="1" dirty="0" smtClean="0">
                <a:solidFill>
                  <a:srgbClr val="002776"/>
                </a:solidFill>
              </a:rPr>
              <a:t> / MTA – </a:t>
            </a:r>
            <a:r>
              <a:rPr lang="es-CL" sz="800" i="1" dirty="0" err="1" smtClean="0">
                <a:solidFill>
                  <a:srgbClr val="002776"/>
                </a:solidFill>
              </a:rPr>
              <a:t>Wellness</a:t>
            </a:r>
            <a:r>
              <a:rPr lang="es-CL" sz="800" i="1" dirty="0" smtClean="0">
                <a:solidFill>
                  <a:srgbClr val="002776"/>
                </a:solidFill>
              </a:rPr>
              <a:t> </a:t>
            </a:r>
            <a:r>
              <a:rPr lang="es-CL" sz="800" i="1" dirty="0" err="1" smtClean="0">
                <a:solidFill>
                  <a:srgbClr val="002776"/>
                </a:solidFill>
              </a:rPr>
              <a:t>Tourism</a:t>
            </a:r>
            <a:r>
              <a:rPr lang="es-CL" sz="800" i="1" dirty="0" smtClean="0">
                <a:solidFill>
                  <a:srgbClr val="002776"/>
                </a:solidFill>
              </a:rPr>
              <a:t> </a:t>
            </a:r>
            <a:r>
              <a:rPr lang="es-CL" sz="800" i="1" dirty="0" err="1" smtClean="0">
                <a:solidFill>
                  <a:srgbClr val="002776"/>
                </a:solidFill>
              </a:rPr>
              <a:t>report</a:t>
            </a:r>
            <a:r>
              <a:rPr lang="es-CL" sz="800" i="1" dirty="0" smtClean="0">
                <a:solidFill>
                  <a:srgbClr val="002776"/>
                </a:solidFill>
              </a:rPr>
              <a:t> (2014)</a:t>
            </a:r>
            <a:endParaRPr lang="es-CL" sz="800"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178</a:t>
            </a:fld>
            <a:endParaRPr lang="es-ES_tradnl" dirty="0">
              <a:solidFill>
                <a:srgbClr val="002776"/>
              </a:solidFill>
            </a:endParaRPr>
          </a:p>
        </p:txBody>
      </p:sp>
      <p:grpSp>
        <p:nvGrpSpPr>
          <p:cNvPr id="43" name="Group 42"/>
          <p:cNvGrpSpPr/>
          <p:nvPr/>
        </p:nvGrpSpPr>
        <p:grpSpPr>
          <a:xfrm>
            <a:off x="2048770" y="1355505"/>
            <a:ext cx="5115196" cy="5097831"/>
            <a:chOff x="2048770" y="1325927"/>
            <a:chExt cx="5115196" cy="5097831"/>
          </a:xfrm>
        </p:grpSpPr>
        <p:pic>
          <p:nvPicPr>
            <p:cNvPr id="44" name="Picture 43" descr="Screen Clipping"/>
            <p:cNvPicPr>
              <a:picLocks noChangeAspect="1"/>
            </p:cNvPicPr>
            <p:nvPr/>
          </p:nvPicPr>
          <p:blipFill rotWithShape="1">
            <a:blip r:embed="rId3" cstate="email">
              <a:extLst>
                <a:ext uri="{28A0092B-C50C-407E-A947-70E740481C1C}">
                  <a14:useLocalDpi xmlns:a14="http://schemas.microsoft.com/office/drawing/2010/main" val="0"/>
                </a:ext>
              </a:extLst>
            </a:blip>
            <a:srcRect/>
            <a:stretch/>
          </p:blipFill>
          <p:spPr>
            <a:xfrm>
              <a:off x="2375756" y="1355505"/>
              <a:ext cx="4392488" cy="5068253"/>
            </a:xfrm>
            <a:prstGeom prst="rect">
              <a:avLst/>
            </a:prstGeom>
          </p:spPr>
        </p:pic>
        <p:sp>
          <p:nvSpPr>
            <p:cNvPr id="45" name="Content Placeholder 5"/>
            <p:cNvSpPr txBox="1">
              <a:spLocks/>
            </p:cNvSpPr>
            <p:nvPr/>
          </p:nvSpPr>
          <p:spPr bwMode="auto">
            <a:xfrm>
              <a:off x="4644008" y="2492896"/>
              <a:ext cx="647793"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smtClean="0">
                  <a:solidFill>
                    <a:srgbClr val="002060"/>
                  </a:solidFill>
                </a:rPr>
                <a:t>Massage</a:t>
              </a:r>
            </a:p>
            <a:p>
              <a:pPr algn="ctr">
                <a:spcAft>
                  <a:spcPts val="0"/>
                </a:spcAft>
              </a:pPr>
              <a:r>
                <a:rPr lang="en-US" sz="600" dirty="0" smtClean="0">
                  <a:solidFill>
                    <a:srgbClr val="002060"/>
                  </a:solidFill>
                </a:rPr>
                <a:t>Body treatments</a:t>
              </a:r>
            </a:p>
            <a:p>
              <a:pPr algn="ctr">
                <a:spcAft>
                  <a:spcPts val="0"/>
                </a:spcAft>
              </a:pPr>
              <a:r>
                <a:rPr lang="en-US" sz="600" dirty="0" smtClean="0">
                  <a:solidFill>
                    <a:srgbClr val="002060"/>
                  </a:solidFill>
                </a:rPr>
                <a:t>Facials</a:t>
              </a:r>
            </a:p>
            <a:p>
              <a:pPr algn="ctr">
                <a:spcAft>
                  <a:spcPts val="0"/>
                </a:spcAft>
              </a:pPr>
              <a:r>
                <a:rPr lang="en-US" sz="600" dirty="0" smtClean="0">
                  <a:solidFill>
                    <a:srgbClr val="002060"/>
                  </a:solidFill>
                </a:rPr>
                <a:t>Hair &amp; Nails</a:t>
              </a:r>
            </a:p>
          </p:txBody>
        </p:sp>
        <p:sp>
          <p:nvSpPr>
            <p:cNvPr id="46" name="Content Placeholder 5"/>
            <p:cNvSpPr txBox="1">
              <a:spLocks/>
            </p:cNvSpPr>
            <p:nvPr/>
          </p:nvSpPr>
          <p:spPr bwMode="auto">
            <a:xfrm>
              <a:off x="5365916" y="2996952"/>
              <a:ext cx="502228"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smtClean="0">
                  <a:solidFill>
                    <a:srgbClr val="002060"/>
                  </a:solidFill>
                </a:rPr>
                <a:t>Yoga </a:t>
              </a:r>
            </a:p>
            <a:p>
              <a:pPr algn="ctr">
                <a:spcAft>
                  <a:spcPts val="0"/>
                </a:spcAft>
              </a:pPr>
              <a:r>
                <a:rPr lang="en-US" sz="600" dirty="0" smtClean="0">
                  <a:solidFill>
                    <a:srgbClr val="002060"/>
                  </a:solidFill>
                </a:rPr>
                <a:t>Medication</a:t>
              </a:r>
            </a:p>
            <a:p>
              <a:pPr algn="ctr">
                <a:spcAft>
                  <a:spcPts val="0"/>
                </a:spcAft>
              </a:pPr>
              <a:r>
                <a:rPr lang="en-US" sz="600" dirty="0" smtClean="0">
                  <a:solidFill>
                    <a:srgbClr val="002060"/>
                  </a:solidFill>
                </a:rPr>
                <a:t>Tai Chi</a:t>
              </a:r>
            </a:p>
            <a:p>
              <a:pPr algn="ctr">
                <a:spcAft>
                  <a:spcPts val="0"/>
                </a:spcAft>
              </a:pPr>
              <a:r>
                <a:rPr lang="en-US" sz="600" dirty="0" smtClean="0">
                  <a:solidFill>
                    <a:srgbClr val="002060"/>
                  </a:solidFill>
                </a:rPr>
                <a:t>Biofeedback</a:t>
              </a:r>
            </a:p>
          </p:txBody>
        </p:sp>
        <p:sp>
          <p:nvSpPr>
            <p:cNvPr id="47" name="Content Placeholder 5"/>
            <p:cNvSpPr txBox="1">
              <a:spLocks/>
            </p:cNvSpPr>
            <p:nvPr/>
          </p:nvSpPr>
          <p:spPr bwMode="auto">
            <a:xfrm>
              <a:off x="5574592" y="3933056"/>
              <a:ext cx="560319"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smtClean="0">
                  <a:solidFill>
                    <a:srgbClr val="002060"/>
                  </a:solidFill>
                </a:rPr>
                <a:t>Prayer</a:t>
              </a:r>
            </a:p>
            <a:p>
              <a:pPr algn="ctr">
                <a:spcAft>
                  <a:spcPts val="0"/>
                </a:spcAft>
              </a:pPr>
              <a:r>
                <a:rPr lang="en-US" sz="600" dirty="0" smtClean="0">
                  <a:solidFill>
                    <a:srgbClr val="002060"/>
                  </a:solidFill>
                </a:rPr>
                <a:t>Volunteering</a:t>
              </a:r>
            </a:p>
            <a:p>
              <a:pPr algn="ctr">
                <a:spcAft>
                  <a:spcPts val="0"/>
                </a:spcAft>
              </a:pPr>
              <a:r>
                <a:rPr lang="en-US" sz="600" dirty="0" smtClean="0">
                  <a:solidFill>
                    <a:srgbClr val="002060"/>
                  </a:solidFill>
                </a:rPr>
                <a:t>Time with family &amp; Friends</a:t>
              </a:r>
            </a:p>
            <a:p>
              <a:pPr algn="ctr">
                <a:spcAft>
                  <a:spcPts val="0"/>
                </a:spcAft>
              </a:pPr>
              <a:r>
                <a:rPr lang="en-US" sz="600" dirty="0" smtClean="0">
                  <a:solidFill>
                    <a:srgbClr val="002060"/>
                  </a:solidFill>
                </a:rPr>
                <a:t>Time alone</a:t>
              </a:r>
            </a:p>
          </p:txBody>
        </p:sp>
        <p:sp>
          <p:nvSpPr>
            <p:cNvPr id="48" name="Content Placeholder 5"/>
            <p:cNvSpPr txBox="1">
              <a:spLocks/>
            </p:cNvSpPr>
            <p:nvPr/>
          </p:nvSpPr>
          <p:spPr bwMode="auto">
            <a:xfrm>
              <a:off x="3063342" y="3300501"/>
              <a:ext cx="790260" cy="255409"/>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endParaRPr lang="en-US" sz="600" dirty="0" smtClean="0">
                <a:solidFill>
                  <a:srgbClr val="002060"/>
                </a:solidFill>
              </a:endParaRPr>
            </a:p>
          </p:txBody>
        </p:sp>
        <p:sp>
          <p:nvSpPr>
            <p:cNvPr id="49" name="Content Placeholder 5"/>
            <p:cNvSpPr txBox="1">
              <a:spLocks/>
            </p:cNvSpPr>
            <p:nvPr/>
          </p:nvSpPr>
          <p:spPr bwMode="auto">
            <a:xfrm>
              <a:off x="3207358" y="3109139"/>
              <a:ext cx="502228"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smtClean="0">
                  <a:solidFill>
                    <a:srgbClr val="002060"/>
                  </a:solidFill>
                </a:rPr>
                <a:t>Nutrition</a:t>
              </a:r>
            </a:p>
            <a:p>
              <a:pPr algn="ctr">
                <a:spcAft>
                  <a:spcPts val="0"/>
                </a:spcAft>
              </a:pPr>
              <a:r>
                <a:rPr lang="en-US" sz="600" dirty="0" smtClean="0">
                  <a:solidFill>
                    <a:srgbClr val="002060"/>
                  </a:solidFill>
                </a:rPr>
                <a:t>Weight mgmt. </a:t>
              </a:r>
            </a:p>
            <a:p>
              <a:pPr algn="ctr">
                <a:spcAft>
                  <a:spcPts val="0"/>
                </a:spcAft>
              </a:pPr>
              <a:r>
                <a:rPr lang="en-US" sz="600" dirty="0" smtClean="0">
                  <a:solidFill>
                    <a:srgbClr val="002060"/>
                  </a:solidFill>
                </a:rPr>
                <a:t>Detox</a:t>
              </a:r>
            </a:p>
            <a:p>
              <a:pPr algn="ctr">
                <a:spcAft>
                  <a:spcPts val="0"/>
                </a:spcAft>
              </a:pPr>
              <a:r>
                <a:rPr lang="en-US" sz="600" dirty="0" smtClean="0">
                  <a:solidFill>
                    <a:srgbClr val="002060"/>
                  </a:solidFill>
                </a:rPr>
                <a:t>Culinary experiences</a:t>
              </a:r>
            </a:p>
          </p:txBody>
        </p:sp>
        <p:sp>
          <p:nvSpPr>
            <p:cNvPr id="50" name="Content Placeholder 5"/>
            <p:cNvSpPr txBox="1">
              <a:spLocks/>
            </p:cNvSpPr>
            <p:nvPr/>
          </p:nvSpPr>
          <p:spPr bwMode="auto">
            <a:xfrm>
              <a:off x="2987824" y="4005064"/>
              <a:ext cx="502228"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smtClean="0">
                  <a:solidFill>
                    <a:srgbClr val="002060"/>
                  </a:solidFill>
                </a:rPr>
                <a:t>Gym visits</a:t>
              </a:r>
            </a:p>
            <a:p>
              <a:pPr algn="ctr">
                <a:spcAft>
                  <a:spcPts val="0"/>
                </a:spcAft>
              </a:pPr>
              <a:r>
                <a:rPr lang="en-US" sz="600" dirty="0" smtClean="0">
                  <a:solidFill>
                    <a:srgbClr val="002060"/>
                  </a:solidFill>
                </a:rPr>
                <a:t>Fitness classes</a:t>
              </a:r>
            </a:p>
            <a:p>
              <a:pPr algn="ctr">
                <a:spcAft>
                  <a:spcPts val="0"/>
                </a:spcAft>
              </a:pPr>
              <a:r>
                <a:rPr lang="en-US" sz="600" dirty="0" smtClean="0">
                  <a:solidFill>
                    <a:srgbClr val="002060"/>
                  </a:solidFill>
                </a:rPr>
                <a:t>Stretching</a:t>
              </a:r>
            </a:p>
            <a:p>
              <a:pPr algn="ctr">
                <a:spcAft>
                  <a:spcPts val="0"/>
                </a:spcAft>
              </a:pPr>
              <a:r>
                <a:rPr lang="en-US" sz="600" dirty="0" smtClean="0">
                  <a:solidFill>
                    <a:srgbClr val="002060"/>
                  </a:solidFill>
                </a:rPr>
                <a:t>Pilates</a:t>
              </a:r>
            </a:p>
          </p:txBody>
        </p:sp>
        <p:sp>
          <p:nvSpPr>
            <p:cNvPr id="51" name="Content Placeholder 5"/>
            <p:cNvSpPr txBox="1">
              <a:spLocks/>
            </p:cNvSpPr>
            <p:nvPr/>
          </p:nvSpPr>
          <p:spPr bwMode="auto">
            <a:xfrm>
              <a:off x="3458472" y="4774207"/>
              <a:ext cx="502228"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err="1" smtClean="0">
                  <a:solidFill>
                    <a:srgbClr val="002060"/>
                  </a:solidFill>
                </a:rPr>
                <a:t>Hinking</a:t>
              </a:r>
              <a:endParaRPr lang="en-US" sz="600" dirty="0" smtClean="0">
                <a:solidFill>
                  <a:srgbClr val="002060"/>
                </a:solidFill>
              </a:endParaRPr>
            </a:p>
            <a:p>
              <a:pPr algn="ctr">
                <a:spcAft>
                  <a:spcPts val="0"/>
                </a:spcAft>
              </a:pPr>
              <a:r>
                <a:rPr lang="en-US" sz="600" dirty="0" smtClean="0">
                  <a:solidFill>
                    <a:srgbClr val="002060"/>
                  </a:solidFill>
                </a:rPr>
                <a:t>Biking</a:t>
              </a:r>
            </a:p>
            <a:p>
              <a:pPr algn="ctr">
                <a:spcAft>
                  <a:spcPts val="0"/>
                </a:spcAft>
              </a:pPr>
              <a:r>
                <a:rPr lang="en-US" sz="600" dirty="0" smtClean="0">
                  <a:solidFill>
                    <a:srgbClr val="002060"/>
                  </a:solidFill>
                </a:rPr>
                <a:t>Taking walks</a:t>
              </a:r>
            </a:p>
            <a:p>
              <a:pPr algn="ctr">
                <a:spcAft>
                  <a:spcPts val="0"/>
                </a:spcAft>
              </a:pPr>
              <a:r>
                <a:rPr lang="en-US" sz="600" dirty="0" smtClean="0">
                  <a:solidFill>
                    <a:srgbClr val="002060"/>
                  </a:solidFill>
                </a:rPr>
                <a:t>Nature visits</a:t>
              </a:r>
            </a:p>
          </p:txBody>
        </p:sp>
        <p:sp>
          <p:nvSpPr>
            <p:cNvPr id="52" name="Content Placeholder 5"/>
            <p:cNvSpPr txBox="1">
              <a:spLocks/>
            </p:cNvSpPr>
            <p:nvPr/>
          </p:nvSpPr>
          <p:spPr bwMode="auto">
            <a:xfrm>
              <a:off x="5113358" y="4797152"/>
              <a:ext cx="502228"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smtClean="0">
                  <a:solidFill>
                    <a:srgbClr val="002060"/>
                  </a:solidFill>
                </a:rPr>
                <a:t>Retreats</a:t>
              </a:r>
            </a:p>
            <a:p>
              <a:pPr algn="ctr">
                <a:spcAft>
                  <a:spcPts val="0"/>
                </a:spcAft>
              </a:pPr>
              <a:r>
                <a:rPr lang="en-US" sz="600" dirty="0" smtClean="0">
                  <a:solidFill>
                    <a:srgbClr val="002060"/>
                  </a:solidFill>
                </a:rPr>
                <a:t>Life coaching</a:t>
              </a:r>
            </a:p>
            <a:p>
              <a:pPr algn="ctr">
                <a:spcAft>
                  <a:spcPts val="0"/>
                </a:spcAft>
              </a:pPr>
              <a:r>
                <a:rPr lang="en-US" sz="600" dirty="0" smtClean="0">
                  <a:solidFill>
                    <a:srgbClr val="002060"/>
                  </a:solidFill>
                </a:rPr>
                <a:t>Stress reduction</a:t>
              </a:r>
            </a:p>
            <a:p>
              <a:pPr algn="ctr">
                <a:spcAft>
                  <a:spcPts val="0"/>
                </a:spcAft>
              </a:pPr>
              <a:r>
                <a:rPr lang="en-US" sz="600" dirty="0" smtClean="0">
                  <a:solidFill>
                    <a:srgbClr val="002060"/>
                  </a:solidFill>
                </a:rPr>
                <a:t>Reading </a:t>
              </a:r>
            </a:p>
            <a:p>
              <a:pPr algn="ctr">
                <a:spcAft>
                  <a:spcPts val="0"/>
                </a:spcAft>
              </a:pPr>
              <a:r>
                <a:rPr lang="en-US" sz="600" dirty="0" smtClean="0">
                  <a:solidFill>
                    <a:srgbClr val="002060"/>
                  </a:solidFill>
                </a:rPr>
                <a:t>Music &amp; Arts</a:t>
              </a:r>
            </a:p>
          </p:txBody>
        </p:sp>
        <p:sp>
          <p:nvSpPr>
            <p:cNvPr id="53" name="Content Placeholder 5"/>
            <p:cNvSpPr txBox="1">
              <a:spLocks/>
            </p:cNvSpPr>
            <p:nvPr/>
          </p:nvSpPr>
          <p:spPr bwMode="auto">
            <a:xfrm>
              <a:off x="3635896" y="2684785"/>
              <a:ext cx="790260" cy="255409"/>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endParaRPr lang="en-US" sz="600" dirty="0" smtClean="0">
                <a:solidFill>
                  <a:srgbClr val="002060"/>
                </a:solidFill>
              </a:endParaRPr>
            </a:p>
          </p:txBody>
        </p:sp>
        <p:sp>
          <p:nvSpPr>
            <p:cNvPr id="54" name="Content Placeholder 5"/>
            <p:cNvSpPr txBox="1">
              <a:spLocks/>
            </p:cNvSpPr>
            <p:nvPr/>
          </p:nvSpPr>
          <p:spPr bwMode="auto">
            <a:xfrm>
              <a:off x="3779912" y="2475453"/>
              <a:ext cx="720080" cy="431254"/>
            </a:xfrm>
            <a:prstGeom prst="rect">
              <a:avLst/>
            </a:prstGeom>
            <a:solidFill>
              <a:srgbClr val="DCDDDE"/>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dirty="0" smtClean="0">
                  <a:solidFill>
                    <a:srgbClr val="002060"/>
                  </a:solidFill>
                </a:rPr>
                <a:t>CAM</a:t>
              </a:r>
            </a:p>
            <a:p>
              <a:pPr algn="ctr">
                <a:spcAft>
                  <a:spcPts val="0"/>
                </a:spcAft>
              </a:pPr>
              <a:r>
                <a:rPr lang="en-US" sz="600" dirty="0" smtClean="0">
                  <a:solidFill>
                    <a:srgbClr val="002060"/>
                  </a:solidFill>
                </a:rPr>
                <a:t>Integrative medicine</a:t>
              </a:r>
            </a:p>
            <a:p>
              <a:pPr algn="ctr">
                <a:spcAft>
                  <a:spcPts val="0"/>
                </a:spcAft>
              </a:pPr>
              <a:r>
                <a:rPr lang="en-US" sz="600" dirty="0" smtClean="0">
                  <a:solidFill>
                    <a:srgbClr val="002060"/>
                  </a:solidFill>
                </a:rPr>
                <a:t>Diagnostics</a:t>
              </a:r>
            </a:p>
            <a:p>
              <a:pPr algn="ctr">
                <a:spcAft>
                  <a:spcPts val="0"/>
                </a:spcAft>
              </a:pPr>
              <a:r>
                <a:rPr lang="en-US" sz="600" dirty="0" smtClean="0">
                  <a:solidFill>
                    <a:srgbClr val="002060"/>
                  </a:solidFill>
                </a:rPr>
                <a:t>Health check-ups</a:t>
              </a:r>
            </a:p>
          </p:txBody>
        </p:sp>
        <p:sp>
          <p:nvSpPr>
            <p:cNvPr id="55" name="Content Placeholder 5"/>
            <p:cNvSpPr txBox="1">
              <a:spLocks/>
            </p:cNvSpPr>
            <p:nvPr/>
          </p:nvSpPr>
          <p:spPr bwMode="auto">
            <a:xfrm>
              <a:off x="2048770" y="2044199"/>
              <a:ext cx="1089032" cy="431254"/>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err="1" smtClean="0">
                  <a:solidFill>
                    <a:srgbClr val="002060"/>
                  </a:solidFill>
                </a:rPr>
                <a:t>Restaurantes</a:t>
              </a:r>
              <a:r>
                <a:rPr lang="en-US" sz="800" dirty="0" smtClean="0">
                  <a:solidFill>
                    <a:srgbClr val="002060"/>
                  </a:solidFill>
                </a:rPr>
                <a:t> </a:t>
              </a:r>
              <a:r>
                <a:rPr lang="en-US" sz="800" dirty="0" err="1" smtClean="0">
                  <a:solidFill>
                    <a:srgbClr val="002060"/>
                  </a:solidFill>
                </a:rPr>
                <a:t>orgánicos</a:t>
              </a:r>
              <a:r>
                <a:rPr lang="en-US" sz="800" dirty="0" smtClean="0">
                  <a:solidFill>
                    <a:srgbClr val="002060"/>
                  </a:solidFill>
                </a:rPr>
                <a:t> y </a:t>
              </a:r>
              <a:r>
                <a:rPr lang="en-US" sz="800" dirty="0" err="1" smtClean="0">
                  <a:solidFill>
                    <a:srgbClr val="002060"/>
                  </a:solidFill>
                </a:rPr>
                <a:t>naturales</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err="1" smtClean="0">
                  <a:solidFill>
                    <a:srgbClr val="002060"/>
                  </a:solidFill>
                </a:rPr>
                <a:t>Tiendas</a:t>
              </a:r>
              <a:r>
                <a:rPr lang="en-US" sz="800" dirty="0" smtClean="0">
                  <a:solidFill>
                    <a:srgbClr val="002060"/>
                  </a:solidFill>
                </a:rPr>
                <a:t> comida </a:t>
              </a:r>
              <a:r>
                <a:rPr lang="en-US" sz="800" dirty="0" err="1" smtClean="0">
                  <a:solidFill>
                    <a:srgbClr val="002060"/>
                  </a:solidFill>
                </a:rPr>
                <a:t>saludable</a:t>
              </a:r>
              <a:endParaRPr lang="en-US" sz="800" dirty="0" smtClean="0">
                <a:solidFill>
                  <a:srgbClr val="002060"/>
                </a:solidFill>
              </a:endParaRPr>
            </a:p>
          </p:txBody>
        </p:sp>
        <p:sp>
          <p:nvSpPr>
            <p:cNvPr id="56" name="Content Placeholder 5"/>
            <p:cNvSpPr txBox="1">
              <a:spLocks/>
            </p:cNvSpPr>
            <p:nvPr/>
          </p:nvSpPr>
          <p:spPr bwMode="auto">
            <a:xfrm>
              <a:off x="2915816" y="1366459"/>
              <a:ext cx="1342113" cy="431254"/>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err="1" smtClean="0">
                  <a:solidFill>
                    <a:srgbClr val="002060"/>
                  </a:solidFill>
                </a:rPr>
                <a:t>Centros</a:t>
              </a:r>
              <a:r>
                <a:rPr lang="en-US" sz="800" dirty="0" smtClean="0">
                  <a:solidFill>
                    <a:srgbClr val="002060"/>
                  </a:solidFill>
                </a:rPr>
                <a:t> de </a:t>
              </a:r>
              <a:r>
                <a:rPr lang="en-US" sz="800" dirty="0" err="1" smtClean="0">
                  <a:solidFill>
                    <a:srgbClr val="002060"/>
                  </a:solidFill>
                </a:rPr>
                <a:t>salud</a:t>
              </a:r>
              <a:r>
                <a:rPr lang="en-US" sz="800" dirty="0" smtClean="0">
                  <a:solidFill>
                    <a:srgbClr val="002060"/>
                  </a:solidFill>
                </a:rPr>
                <a:t> </a:t>
              </a:r>
              <a:r>
                <a:rPr lang="en-US" sz="800" dirty="0" err="1" smtClean="0">
                  <a:solidFill>
                    <a:srgbClr val="002060"/>
                  </a:solidFill>
                </a:rPr>
                <a:t>integrativos</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err="1" smtClean="0">
                  <a:solidFill>
                    <a:srgbClr val="002060"/>
                  </a:solidFill>
                </a:rPr>
                <a:t>Centros</a:t>
              </a:r>
              <a:r>
                <a:rPr lang="en-US" sz="800" dirty="0" smtClean="0">
                  <a:solidFill>
                    <a:srgbClr val="002060"/>
                  </a:solidFill>
                </a:rPr>
                <a:t> CAM</a:t>
              </a:r>
            </a:p>
            <a:p>
              <a:pPr marL="171450" indent="-171450">
                <a:spcAft>
                  <a:spcPts val="0"/>
                </a:spcAft>
                <a:buFont typeface="Arial" panose="020B0604020202020204" pitchFamily="34" charset="0"/>
                <a:buChar char="•"/>
              </a:pPr>
              <a:r>
                <a:rPr lang="en-US" sz="800" dirty="0" err="1" smtClean="0">
                  <a:solidFill>
                    <a:srgbClr val="002060"/>
                  </a:solidFill>
                </a:rPr>
                <a:t>Centros</a:t>
              </a:r>
              <a:r>
                <a:rPr lang="en-US" sz="800" dirty="0" smtClean="0">
                  <a:solidFill>
                    <a:srgbClr val="002060"/>
                  </a:solidFill>
                </a:rPr>
                <a:t> wellness</a:t>
              </a:r>
            </a:p>
          </p:txBody>
        </p:sp>
        <p:sp>
          <p:nvSpPr>
            <p:cNvPr id="57" name="Content Placeholder 5"/>
            <p:cNvSpPr txBox="1">
              <a:spLocks/>
            </p:cNvSpPr>
            <p:nvPr/>
          </p:nvSpPr>
          <p:spPr bwMode="auto">
            <a:xfrm>
              <a:off x="5854751" y="2067456"/>
              <a:ext cx="1093513" cy="353432"/>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err="1" smtClean="0">
                  <a:solidFill>
                    <a:srgbClr val="002060"/>
                  </a:solidFill>
                </a:rPr>
                <a:t>Estudios</a:t>
              </a:r>
              <a:r>
                <a:rPr lang="en-US" sz="800" dirty="0" smtClean="0">
                  <a:solidFill>
                    <a:srgbClr val="002060"/>
                  </a:solidFill>
                </a:rPr>
                <a:t> de yoga</a:t>
              </a:r>
            </a:p>
            <a:p>
              <a:pPr marL="171450" indent="-171450">
                <a:spcAft>
                  <a:spcPts val="0"/>
                </a:spcAft>
                <a:buFont typeface="Arial" panose="020B0604020202020204" pitchFamily="34" charset="0"/>
                <a:buChar char="•"/>
              </a:pPr>
              <a:r>
                <a:rPr lang="en-US" sz="800" dirty="0" err="1" smtClean="0">
                  <a:solidFill>
                    <a:srgbClr val="002060"/>
                  </a:solidFill>
                </a:rPr>
                <a:t>Estudios</a:t>
              </a:r>
              <a:r>
                <a:rPr lang="en-US" sz="800" dirty="0" smtClean="0">
                  <a:solidFill>
                    <a:srgbClr val="002060"/>
                  </a:solidFill>
                </a:rPr>
                <a:t> </a:t>
              </a:r>
              <a:r>
                <a:rPr lang="en-US" sz="800" dirty="0" err="1" smtClean="0">
                  <a:solidFill>
                    <a:srgbClr val="002060"/>
                  </a:solidFill>
                </a:rPr>
                <a:t>artes</a:t>
              </a:r>
              <a:r>
                <a:rPr lang="en-US" sz="800" dirty="0" smtClean="0">
                  <a:solidFill>
                    <a:srgbClr val="002060"/>
                  </a:solidFill>
                </a:rPr>
                <a:t> </a:t>
              </a:r>
              <a:r>
                <a:rPr lang="en-US" sz="800" dirty="0" err="1" smtClean="0">
                  <a:solidFill>
                    <a:srgbClr val="002060"/>
                  </a:solidFill>
                </a:rPr>
                <a:t>marciales</a:t>
              </a:r>
              <a:endParaRPr lang="en-US" sz="800" dirty="0" smtClean="0">
                <a:solidFill>
                  <a:srgbClr val="002060"/>
                </a:solidFill>
              </a:endParaRPr>
            </a:p>
          </p:txBody>
        </p:sp>
        <p:sp>
          <p:nvSpPr>
            <p:cNvPr id="58" name="Content Placeholder 5"/>
            <p:cNvSpPr txBox="1">
              <a:spLocks/>
            </p:cNvSpPr>
            <p:nvPr/>
          </p:nvSpPr>
          <p:spPr bwMode="auto">
            <a:xfrm>
              <a:off x="4233225" y="1337246"/>
              <a:ext cx="1045460" cy="496659"/>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err="1" smtClean="0">
                  <a:solidFill>
                    <a:srgbClr val="002060"/>
                  </a:solidFill>
                </a:rPr>
                <a:t>Hoteles</a:t>
              </a:r>
              <a:r>
                <a:rPr lang="en-US" sz="800" dirty="0" smtClean="0">
                  <a:solidFill>
                    <a:srgbClr val="002060"/>
                  </a:solidFill>
                </a:rPr>
                <a:t> </a:t>
              </a:r>
              <a:r>
                <a:rPr lang="en-US" sz="800" dirty="0" err="1" smtClean="0">
                  <a:solidFill>
                    <a:srgbClr val="002060"/>
                  </a:solidFill>
                </a:rPr>
                <a:t>saludables</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err="1" smtClean="0">
                  <a:solidFill>
                    <a:srgbClr val="002060"/>
                  </a:solidFill>
                </a:rPr>
                <a:t>Cruceros</a:t>
              </a:r>
              <a:r>
                <a:rPr lang="en-US" sz="800" dirty="0" smtClean="0">
                  <a:solidFill>
                    <a:srgbClr val="002060"/>
                  </a:solidFill>
                </a:rPr>
                <a:t> wellness</a:t>
              </a:r>
            </a:p>
            <a:p>
              <a:pPr marL="171450" indent="-171450">
                <a:spcAft>
                  <a:spcPts val="0"/>
                </a:spcAft>
                <a:buFont typeface="Arial" panose="020B0604020202020204" pitchFamily="34" charset="0"/>
                <a:buChar char="•"/>
              </a:pPr>
              <a:r>
                <a:rPr lang="en-US" sz="800" dirty="0" smtClean="0">
                  <a:solidFill>
                    <a:srgbClr val="002060"/>
                  </a:solidFill>
                </a:rPr>
                <a:t>Resorts </a:t>
              </a:r>
              <a:r>
                <a:rPr lang="en-US" sz="800" dirty="0" err="1" smtClean="0">
                  <a:solidFill>
                    <a:srgbClr val="002060"/>
                  </a:solidFill>
                </a:rPr>
                <a:t>salud</a:t>
              </a:r>
              <a:endParaRPr lang="en-US" sz="800" dirty="0" smtClean="0">
                <a:solidFill>
                  <a:srgbClr val="002060"/>
                </a:solidFill>
              </a:endParaRPr>
            </a:p>
          </p:txBody>
        </p:sp>
        <p:sp>
          <p:nvSpPr>
            <p:cNvPr id="59" name="Content Placeholder 5"/>
            <p:cNvSpPr txBox="1">
              <a:spLocks/>
            </p:cNvSpPr>
            <p:nvPr/>
          </p:nvSpPr>
          <p:spPr bwMode="auto">
            <a:xfrm>
              <a:off x="5270683" y="1325927"/>
              <a:ext cx="1237529" cy="496659"/>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smtClean="0">
                  <a:solidFill>
                    <a:srgbClr val="002060"/>
                  </a:solidFill>
                </a:rPr>
                <a:t>Spas</a:t>
              </a:r>
            </a:p>
            <a:p>
              <a:pPr marL="171450" indent="-171450">
                <a:spcAft>
                  <a:spcPts val="0"/>
                </a:spcAft>
                <a:buFont typeface="Arial" panose="020B0604020202020204" pitchFamily="34" charset="0"/>
                <a:buChar char="•"/>
              </a:pPr>
              <a:r>
                <a:rPr lang="en-US" sz="800" dirty="0" err="1" smtClean="0">
                  <a:solidFill>
                    <a:srgbClr val="002060"/>
                  </a:solidFill>
                </a:rPr>
                <a:t>Salones</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err="1" smtClean="0">
                  <a:solidFill>
                    <a:srgbClr val="002060"/>
                  </a:solidFill>
                </a:rPr>
                <a:t>Baños</a:t>
              </a:r>
              <a:r>
                <a:rPr lang="en-US" sz="800" dirty="0" smtClean="0">
                  <a:solidFill>
                    <a:srgbClr val="002060"/>
                  </a:solidFill>
                </a:rPr>
                <a:t> y </a:t>
              </a:r>
              <a:r>
                <a:rPr lang="en-US" sz="800" dirty="0" err="1" smtClean="0">
                  <a:solidFill>
                    <a:srgbClr val="002060"/>
                  </a:solidFill>
                </a:rPr>
                <a:t>termas</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err="1" smtClean="0">
                  <a:solidFill>
                    <a:srgbClr val="002060"/>
                  </a:solidFill>
                </a:rPr>
                <a:t>Talaso</a:t>
              </a:r>
              <a:endParaRPr lang="en-US" sz="800" dirty="0" smtClean="0">
                <a:solidFill>
                  <a:srgbClr val="002060"/>
                </a:solidFill>
              </a:endParaRPr>
            </a:p>
          </p:txBody>
        </p:sp>
        <p:sp>
          <p:nvSpPr>
            <p:cNvPr id="60" name="Content Placeholder 5"/>
            <p:cNvSpPr txBox="1">
              <a:spLocks/>
            </p:cNvSpPr>
            <p:nvPr/>
          </p:nvSpPr>
          <p:spPr bwMode="auto">
            <a:xfrm>
              <a:off x="2227259" y="5271080"/>
              <a:ext cx="910543" cy="262801"/>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err="1" smtClean="0">
                  <a:solidFill>
                    <a:srgbClr val="002060"/>
                  </a:solidFill>
                </a:rPr>
                <a:t>Gimnasios</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err="1" smtClean="0">
                  <a:solidFill>
                    <a:srgbClr val="002060"/>
                  </a:solidFill>
                </a:rPr>
                <a:t>Centros</a:t>
              </a:r>
              <a:r>
                <a:rPr lang="en-US" sz="800" dirty="0" smtClean="0">
                  <a:solidFill>
                    <a:srgbClr val="002060"/>
                  </a:solidFill>
                </a:rPr>
                <a:t> fitness</a:t>
              </a:r>
            </a:p>
          </p:txBody>
        </p:sp>
        <p:sp>
          <p:nvSpPr>
            <p:cNvPr id="61" name="Content Placeholder 5"/>
            <p:cNvSpPr txBox="1">
              <a:spLocks/>
            </p:cNvSpPr>
            <p:nvPr/>
          </p:nvSpPr>
          <p:spPr bwMode="auto">
            <a:xfrm>
              <a:off x="2951944" y="5975579"/>
              <a:ext cx="1116000" cy="354218"/>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err="1" smtClean="0">
                  <a:solidFill>
                    <a:srgbClr val="002060"/>
                  </a:solidFill>
                </a:rPr>
                <a:t>Parques</a:t>
              </a:r>
              <a:r>
                <a:rPr lang="en-US" sz="800" dirty="0" smtClean="0">
                  <a:solidFill>
                    <a:srgbClr val="002060"/>
                  </a:solidFill>
                </a:rPr>
                <a:t> </a:t>
              </a:r>
            </a:p>
            <a:p>
              <a:pPr marL="171450" indent="-171450">
                <a:spcAft>
                  <a:spcPts val="0"/>
                </a:spcAft>
                <a:buFont typeface="Arial" panose="020B0604020202020204" pitchFamily="34" charset="0"/>
                <a:buChar char="•"/>
              </a:pPr>
              <a:r>
                <a:rPr lang="en-US" sz="800" dirty="0" err="1" smtClean="0">
                  <a:solidFill>
                    <a:srgbClr val="002060"/>
                  </a:solidFill>
                </a:rPr>
                <a:t>Santuarios</a:t>
              </a:r>
              <a:r>
                <a:rPr lang="en-US" sz="800" dirty="0" smtClean="0">
                  <a:solidFill>
                    <a:srgbClr val="002060"/>
                  </a:solidFill>
                </a:rPr>
                <a:t> de fauna</a:t>
              </a:r>
            </a:p>
            <a:p>
              <a:pPr marL="171450" indent="-171450">
                <a:spcAft>
                  <a:spcPts val="0"/>
                </a:spcAft>
                <a:buFont typeface="Arial" panose="020B0604020202020204" pitchFamily="34" charset="0"/>
                <a:buChar char="•"/>
              </a:pPr>
              <a:r>
                <a:rPr lang="en-US" sz="800" dirty="0" err="1" smtClean="0">
                  <a:solidFill>
                    <a:srgbClr val="002060"/>
                  </a:solidFill>
                </a:rPr>
                <a:t>Reservas</a:t>
              </a:r>
              <a:r>
                <a:rPr lang="en-US" sz="800" dirty="0" smtClean="0">
                  <a:solidFill>
                    <a:srgbClr val="002060"/>
                  </a:solidFill>
                </a:rPr>
                <a:t> </a:t>
              </a:r>
              <a:r>
                <a:rPr lang="en-US" sz="800" dirty="0" err="1" smtClean="0">
                  <a:solidFill>
                    <a:srgbClr val="002060"/>
                  </a:solidFill>
                </a:rPr>
                <a:t>naturales</a:t>
              </a:r>
              <a:endParaRPr lang="en-US" sz="800" dirty="0" smtClean="0">
                <a:solidFill>
                  <a:srgbClr val="002060"/>
                </a:solidFill>
              </a:endParaRPr>
            </a:p>
          </p:txBody>
        </p:sp>
        <p:sp>
          <p:nvSpPr>
            <p:cNvPr id="62" name="Content Placeholder 5"/>
            <p:cNvSpPr txBox="1">
              <a:spLocks/>
            </p:cNvSpPr>
            <p:nvPr/>
          </p:nvSpPr>
          <p:spPr bwMode="auto">
            <a:xfrm>
              <a:off x="5220072" y="5975579"/>
              <a:ext cx="1116000" cy="354218"/>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smtClean="0">
                  <a:solidFill>
                    <a:srgbClr val="002060"/>
                  </a:solidFill>
                </a:rPr>
                <a:t>Retreats lifestyle</a:t>
              </a:r>
            </a:p>
            <a:p>
              <a:pPr marL="171450" indent="-171450">
                <a:spcAft>
                  <a:spcPts val="0"/>
                </a:spcAft>
                <a:buFont typeface="Arial" panose="020B0604020202020204" pitchFamily="34" charset="0"/>
                <a:buChar char="•"/>
              </a:pPr>
              <a:r>
                <a:rPr lang="en-US" sz="800" dirty="0" smtClean="0">
                  <a:solidFill>
                    <a:srgbClr val="002060"/>
                  </a:solidFill>
                </a:rPr>
                <a:t>Retreats wellness</a:t>
              </a:r>
            </a:p>
          </p:txBody>
        </p:sp>
        <p:sp>
          <p:nvSpPr>
            <p:cNvPr id="63" name="Content Placeholder 5"/>
            <p:cNvSpPr txBox="1">
              <a:spLocks/>
            </p:cNvSpPr>
            <p:nvPr/>
          </p:nvSpPr>
          <p:spPr bwMode="auto">
            <a:xfrm>
              <a:off x="6047966" y="5292868"/>
              <a:ext cx="1116000" cy="354218"/>
            </a:xfrm>
            <a:prstGeom prst="rect">
              <a:avLst/>
            </a:prstGeom>
            <a:solidFill>
              <a:schemeClr val="bg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spcAft>
                  <a:spcPts val="0"/>
                </a:spcAft>
                <a:buFont typeface="Arial" panose="020B0604020202020204" pitchFamily="34" charset="0"/>
                <a:buChar char="•"/>
              </a:pPr>
              <a:r>
                <a:rPr lang="en-US" sz="800" dirty="0" smtClean="0">
                  <a:solidFill>
                    <a:srgbClr val="002060"/>
                  </a:solidFill>
                </a:rPr>
                <a:t>Retreats </a:t>
              </a:r>
              <a:r>
                <a:rPr lang="en-US" sz="800" dirty="0" err="1" smtClean="0">
                  <a:solidFill>
                    <a:srgbClr val="002060"/>
                  </a:solidFill>
                </a:rPr>
                <a:t>yog</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a:solidFill>
                    <a:srgbClr val="002060"/>
                  </a:solidFill>
                </a:rPr>
                <a:t>Retreats </a:t>
              </a:r>
              <a:r>
                <a:rPr lang="en-US" sz="800" dirty="0" err="1" smtClean="0">
                  <a:solidFill>
                    <a:srgbClr val="002060"/>
                  </a:solidFill>
                </a:rPr>
                <a:t>espirituales</a:t>
              </a:r>
              <a:endParaRPr lang="en-US" sz="800" dirty="0" smtClean="0">
                <a:solidFill>
                  <a:srgbClr val="002060"/>
                </a:solidFill>
              </a:endParaRPr>
            </a:p>
            <a:p>
              <a:pPr marL="171450" indent="-171450">
                <a:spcAft>
                  <a:spcPts val="0"/>
                </a:spcAft>
                <a:buFont typeface="Arial" panose="020B0604020202020204" pitchFamily="34" charset="0"/>
                <a:buChar char="•"/>
              </a:pPr>
              <a:r>
                <a:rPr lang="en-US" sz="800" dirty="0" smtClean="0">
                  <a:solidFill>
                    <a:srgbClr val="002060"/>
                  </a:solidFill>
                </a:rPr>
                <a:t>Ashrams</a:t>
              </a:r>
            </a:p>
          </p:txBody>
        </p:sp>
        <p:sp>
          <p:nvSpPr>
            <p:cNvPr id="64" name="Content Placeholder 5"/>
            <p:cNvSpPr txBox="1">
              <a:spLocks/>
            </p:cNvSpPr>
            <p:nvPr/>
          </p:nvSpPr>
          <p:spPr bwMode="auto">
            <a:xfrm>
              <a:off x="3923928" y="3344031"/>
              <a:ext cx="440117" cy="168348"/>
            </a:xfrm>
            <a:prstGeom prst="ellipse">
              <a:avLst/>
            </a:prstGeom>
            <a:solidFill>
              <a:srgbClr val="880093"/>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b="1" dirty="0" smtClean="0">
                  <a:solidFill>
                    <a:srgbClr val="FFFFFF"/>
                  </a:solidFill>
                </a:rPr>
                <a:t>Physical</a:t>
              </a:r>
            </a:p>
          </p:txBody>
        </p:sp>
        <p:sp>
          <p:nvSpPr>
            <p:cNvPr id="65" name="Content Placeholder 5"/>
            <p:cNvSpPr txBox="1">
              <a:spLocks/>
            </p:cNvSpPr>
            <p:nvPr/>
          </p:nvSpPr>
          <p:spPr bwMode="auto">
            <a:xfrm>
              <a:off x="4716733" y="3344031"/>
              <a:ext cx="440117" cy="168348"/>
            </a:xfrm>
            <a:prstGeom prst="ellipse">
              <a:avLst/>
            </a:prstGeom>
            <a:solidFill>
              <a:srgbClr val="FFC20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b="1" dirty="0" smtClean="0">
                  <a:solidFill>
                    <a:srgbClr val="FFFFFF"/>
                  </a:solidFill>
                </a:rPr>
                <a:t>Mental</a:t>
              </a:r>
            </a:p>
          </p:txBody>
        </p:sp>
        <p:sp>
          <p:nvSpPr>
            <p:cNvPr id="66" name="Content Placeholder 5"/>
            <p:cNvSpPr txBox="1">
              <a:spLocks/>
            </p:cNvSpPr>
            <p:nvPr/>
          </p:nvSpPr>
          <p:spPr bwMode="auto">
            <a:xfrm>
              <a:off x="5058627" y="3986422"/>
              <a:ext cx="440117" cy="168348"/>
            </a:xfrm>
            <a:prstGeom prst="ellipse">
              <a:avLst/>
            </a:prstGeom>
            <a:solidFill>
              <a:srgbClr val="00AEF3"/>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b="1" dirty="0" smtClean="0">
                  <a:solidFill>
                    <a:srgbClr val="FFFFFF"/>
                  </a:solidFill>
                </a:rPr>
                <a:t>Spiritual</a:t>
              </a:r>
            </a:p>
          </p:txBody>
        </p:sp>
        <p:sp>
          <p:nvSpPr>
            <p:cNvPr id="67" name="Content Placeholder 5"/>
            <p:cNvSpPr txBox="1">
              <a:spLocks/>
            </p:cNvSpPr>
            <p:nvPr/>
          </p:nvSpPr>
          <p:spPr bwMode="auto">
            <a:xfrm>
              <a:off x="3576240" y="3986422"/>
              <a:ext cx="440117" cy="168348"/>
            </a:xfrm>
            <a:prstGeom prst="ellipse">
              <a:avLst/>
            </a:prstGeom>
            <a:solidFill>
              <a:srgbClr val="00469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b="1" dirty="0" smtClean="0">
                  <a:solidFill>
                    <a:srgbClr val="FFFFFF"/>
                  </a:solidFill>
                </a:rPr>
                <a:t>Social</a:t>
              </a:r>
            </a:p>
          </p:txBody>
        </p:sp>
        <p:sp>
          <p:nvSpPr>
            <p:cNvPr id="68" name="Content Placeholder 5"/>
            <p:cNvSpPr txBox="1">
              <a:spLocks/>
            </p:cNvSpPr>
            <p:nvPr/>
          </p:nvSpPr>
          <p:spPr bwMode="auto">
            <a:xfrm>
              <a:off x="3933081" y="4599939"/>
              <a:ext cx="440117" cy="213755"/>
            </a:xfrm>
            <a:prstGeom prst="ellipse">
              <a:avLst/>
            </a:prstGeom>
            <a:solidFill>
              <a:srgbClr val="00B73F"/>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600" b="1" dirty="0" smtClean="0">
                  <a:solidFill>
                    <a:srgbClr val="FFFFFF"/>
                  </a:solidFill>
                </a:rPr>
                <a:t>Environ-mental</a:t>
              </a:r>
            </a:p>
          </p:txBody>
        </p:sp>
        <p:sp>
          <p:nvSpPr>
            <p:cNvPr id="69" name="Content Placeholder 5"/>
            <p:cNvSpPr txBox="1">
              <a:spLocks/>
            </p:cNvSpPr>
            <p:nvPr/>
          </p:nvSpPr>
          <p:spPr bwMode="auto">
            <a:xfrm>
              <a:off x="4700184" y="4620780"/>
              <a:ext cx="440117" cy="111458"/>
            </a:xfrm>
            <a:prstGeom prst="ellipse">
              <a:avLst/>
            </a:prstGeom>
            <a:solidFill>
              <a:srgbClr val="EB0021"/>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n-US" sz="500" b="1" dirty="0" smtClean="0">
                  <a:solidFill>
                    <a:srgbClr val="FFFFFF"/>
                  </a:solidFill>
                </a:rPr>
                <a:t>Emotional</a:t>
              </a:r>
            </a:p>
          </p:txBody>
        </p:sp>
      </p:grpSp>
    </p:spTree>
    <p:extLst>
      <p:ext uri="{BB962C8B-B14F-4D97-AF65-F5344CB8AC3E}">
        <p14:creationId xmlns:p14="http://schemas.microsoft.com/office/powerpoint/2010/main" val="3168086644"/>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cultura y patrimonio</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El turismo cultural evoluciona hacia una cultura del día a día, omnívora y creativa, orientada al deseo de “be in </a:t>
            </a:r>
            <a:r>
              <a:rPr lang="es-ES" sz="1100" b="1" dirty="0" err="1">
                <a:solidFill>
                  <a:srgbClr val="FFFFFF"/>
                </a:solidFill>
              </a:rPr>
              <a:t>the</a:t>
            </a:r>
            <a:r>
              <a:rPr lang="es-ES" sz="1100" b="1" dirty="0">
                <a:solidFill>
                  <a:srgbClr val="FFFFFF"/>
                </a:solidFill>
              </a:rPr>
              <a:t> place”</a:t>
            </a:r>
            <a:endParaRPr lang="es-ES" sz="1100" b="1" dirty="0" smtClean="0">
              <a:solidFill>
                <a:srgbClr val="FFFFFF"/>
              </a:solidFill>
            </a:endParaRPr>
          </a:p>
        </p:txBody>
      </p:sp>
      <p:cxnSp>
        <p:nvCxnSpPr>
          <p:cNvPr id="72" name="iBar:83/125"/>
          <p:cNvCxnSpPr>
            <a:cxnSpLocks noChangeShapeType="1"/>
          </p:cNvCxnSpPr>
          <p:nvPr/>
        </p:nvCxnSpPr>
        <p:spPr bwMode="auto">
          <a:xfrm flipV="1">
            <a:off x="339165" y="3703488"/>
            <a:ext cx="418864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73" name="TxtBox:83/125"/>
          <p:cNvSpPr/>
          <p:nvPr/>
        </p:nvSpPr>
        <p:spPr bwMode="auto">
          <a:xfrm>
            <a:off x="921472" y="3634122"/>
            <a:ext cx="3167568"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Tendencias en turismo de cultura y patrimonio</a:t>
            </a:r>
            <a:endParaRPr lang="es-ES" sz="1050" b="1" dirty="0">
              <a:latin typeface="Arial" charset="0"/>
            </a:endParaRPr>
          </a:p>
        </p:txBody>
      </p:sp>
      <p:sp>
        <p:nvSpPr>
          <p:cNvPr id="115" name="TextBox 114"/>
          <p:cNvSpPr txBox="1"/>
          <p:nvPr/>
        </p:nvSpPr>
        <p:spPr bwMode="auto">
          <a:xfrm>
            <a:off x="404156" y="1663551"/>
            <a:ext cx="4452808" cy="1504162"/>
          </a:xfrm>
          <a:prstGeom prst="rect">
            <a:avLst/>
          </a:prstGeom>
        </p:spPr>
        <p:txBody>
          <a:bodyPr wrap="square" lIns="36000" rIns="36000" rtlCol="0" anchor="t">
            <a:noAutofit/>
          </a:bodyPr>
          <a:lstStyle/>
          <a:p>
            <a:pPr marL="173038" indent="-171450">
              <a:lnSpc>
                <a:spcPct val="106000"/>
              </a:lnSpc>
              <a:spcBef>
                <a:spcPts val="0"/>
              </a:spcBef>
              <a:spcAft>
                <a:spcPts val="300"/>
              </a:spcAft>
              <a:buClr>
                <a:srgbClr val="000000"/>
              </a:buClr>
              <a:buFont typeface="Wingdings" panose="05000000000000000000" pitchFamily="2" charset="2"/>
              <a:buChar char="§"/>
            </a:pPr>
            <a:r>
              <a:rPr lang="es-ES" sz="1100" b="1" dirty="0">
                <a:solidFill>
                  <a:schemeClr val="accent1"/>
                </a:solidFill>
                <a:latin typeface="Arial" charset="0"/>
                <a:cs typeface="Arial" charset="0"/>
              </a:rPr>
              <a:t>Definición:</a:t>
            </a:r>
            <a:r>
              <a:rPr lang="es-ES" sz="1100" dirty="0">
                <a:solidFill>
                  <a:schemeClr val="accent1"/>
                </a:solidFill>
                <a:latin typeface="Arial" charset="0"/>
                <a:cs typeface="Arial" charset="0"/>
              </a:rPr>
              <a:t> Viajes cuya principal motivación es descubrir un destino visitando sus principales atracciones culturales, ya sea de forma independiente o a través de itinerarios definidos</a:t>
            </a:r>
          </a:p>
          <a:p>
            <a:pPr marL="173038" indent="-171450">
              <a:lnSpc>
                <a:spcPct val="106000"/>
              </a:lnSpc>
              <a:spcBef>
                <a:spcPts val="0"/>
              </a:spcBef>
              <a:spcAft>
                <a:spcPts val="300"/>
              </a:spcAft>
              <a:buClr>
                <a:srgbClr val="000000"/>
              </a:buClr>
              <a:buFont typeface="Wingdings" panose="05000000000000000000" pitchFamily="2" charset="2"/>
              <a:buChar char="§"/>
            </a:pPr>
            <a:r>
              <a:rPr lang="es-ES" sz="1100" b="1" dirty="0">
                <a:solidFill>
                  <a:schemeClr val="accent1"/>
                </a:solidFill>
                <a:latin typeface="Arial" charset="0"/>
                <a:cs typeface="Arial" charset="0"/>
              </a:rPr>
              <a:t>Principales emisores: </a:t>
            </a:r>
            <a:r>
              <a:rPr lang="es-ES" sz="1100" dirty="0">
                <a:solidFill>
                  <a:schemeClr val="accent1"/>
                </a:solidFill>
                <a:latin typeface="Arial" charset="0"/>
                <a:cs typeface="Arial" charset="0"/>
              </a:rPr>
              <a:t>Alemania, EEUU, Reino Unido, Japón, Francia, Italia, China</a:t>
            </a:r>
          </a:p>
          <a:p>
            <a:pPr marL="173038" indent="-171450">
              <a:lnSpc>
                <a:spcPct val="106000"/>
              </a:lnSpc>
              <a:spcBef>
                <a:spcPts val="0"/>
              </a:spcBef>
              <a:spcAft>
                <a:spcPts val="300"/>
              </a:spcAft>
              <a:buClr>
                <a:srgbClr val="000000"/>
              </a:buClr>
              <a:buFont typeface="Wingdings" panose="05000000000000000000" pitchFamily="2" charset="2"/>
              <a:buChar char="§"/>
            </a:pPr>
            <a:r>
              <a:rPr lang="es-ES" sz="1100" b="1" dirty="0">
                <a:solidFill>
                  <a:schemeClr val="accent1"/>
                </a:solidFill>
                <a:latin typeface="Arial" charset="0"/>
                <a:cs typeface="Arial" charset="0"/>
              </a:rPr>
              <a:t>Principales destinos: </a:t>
            </a:r>
            <a:r>
              <a:rPr lang="es-ES" sz="1100" dirty="0">
                <a:solidFill>
                  <a:schemeClr val="accent1"/>
                </a:solidFill>
                <a:latin typeface="Arial" charset="0"/>
                <a:cs typeface="Arial" charset="0"/>
              </a:rPr>
              <a:t>Europa, Asia (China, India, Tailandia, Malasia), Sudamérica (México, Brasil, Argentina y Perú)</a:t>
            </a:r>
          </a:p>
          <a:p>
            <a:pPr lvl="0"/>
            <a:endParaRPr lang="es-ES" sz="1100" dirty="0" smtClean="0">
              <a:solidFill>
                <a:srgbClr val="000000"/>
              </a:solidFill>
              <a:latin typeface="Arial" charset="0"/>
              <a:cs typeface="Arial" charset="0"/>
            </a:endParaRPr>
          </a:p>
        </p:txBody>
      </p:sp>
      <p:cxnSp>
        <p:nvCxnSpPr>
          <p:cNvPr id="132" name="iBar:83/125"/>
          <p:cNvCxnSpPr>
            <a:cxnSpLocks noChangeShapeType="1"/>
          </p:cNvCxnSpPr>
          <p:nvPr/>
        </p:nvCxnSpPr>
        <p:spPr bwMode="auto">
          <a:xfrm flipV="1">
            <a:off x="410934" y="1489328"/>
            <a:ext cx="4265496"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33" name="TxtBox:83/125"/>
          <p:cNvSpPr/>
          <p:nvPr/>
        </p:nvSpPr>
        <p:spPr bwMode="auto">
          <a:xfrm>
            <a:off x="1047276" y="1424525"/>
            <a:ext cx="2992819"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Cifras clave del producto a nivel mundial</a:t>
            </a:r>
            <a:endParaRPr lang="es-ES" sz="1050" b="1" dirty="0">
              <a:latin typeface="Arial" charset="0"/>
            </a:endParaRPr>
          </a:p>
        </p:txBody>
      </p:sp>
      <p:cxnSp>
        <p:nvCxnSpPr>
          <p:cNvPr id="70" name="iBar:83/125"/>
          <p:cNvCxnSpPr>
            <a:cxnSpLocks noChangeShapeType="1"/>
          </p:cNvCxnSpPr>
          <p:nvPr/>
        </p:nvCxnSpPr>
        <p:spPr bwMode="auto">
          <a:xfrm flipV="1">
            <a:off x="5114880" y="3713243"/>
            <a:ext cx="4425304"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71" name="TxtBox:83/125"/>
          <p:cNvSpPr/>
          <p:nvPr/>
        </p:nvSpPr>
        <p:spPr bwMode="auto">
          <a:xfrm>
            <a:off x="6256512" y="3573016"/>
            <a:ext cx="2142042"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Principales subproductos del turismo cultura y patrimonio</a:t>
            </a:r>
            <a:endParaRPr lang="es-ES" sz="1050" b="1" dirty="0">
              <a:latin typeface="Arial" charset="0"/>
            </a:endParaRPr>
          </a:p>
        </p:txBody>
      </p:sp>
      <p:sp>
        <p:nvSpPr>
          <p:cNvPr id="75" name="TextBox 74"/>
          <p:cNvSpPr txBox="1"/>
          <p:nvPr/>
        </p:nvSpPr>
        <p:spPr bwMode="auto">
          <a:xfrm>
            <a:off x="5111909" y="3865533"/>
            <a:ext cx="4446633" cy="2504893"/>
          </a:xfrm>
          <a:prstGeom prst="rect">
            <a:avLst/>
          </a:prstGeom>
        </p:spPr>
        <p:txBody>
          <a:bodyPr wrap="square" lIns="36000" rIns="36000" rtlCol="0" anchor="ctr">
            <a:noAutofit/>
          </a:bodyPr>
          <a:lstStyle/>
          <a:p>
            <a:pPr marL="173038" indent="-171450" fontAlgn="base">
              <a:lnSpc>
                <a:spcPct val="106000"/>
              </a:lnSpc>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Turismo de patrimonio </a:t>
            </a:r>
            <a:r>
              <a:rPr lang="es-CL" sz="1050" dirty="0">
                <a:solidFill>
                  <a:schemeClr val="accent1"/>
                </a:solidFill>
                <a:latin typeface="Arial" charset="0"/>
                <a:cs typeface="Arial" charset="0"/>
              </a:rPr>
              <a:t>(Patrimonio material, inmaterial, cultural)</a:t>
            </a:r>
          </a:p>
          <a:p>
            <a:pPr marL="173038" indent="-171450" fontAlgn="base">
              <a:lnSpc>
                <a:spcPct val="106000"/>
              </a:lnSpc>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Rutas temáticas culturales </a:t>
            </a:r>
            <a:r>
              <a:rPr lang="es-CL" sz="1050" dirty="0">
                <a:solidFill>
                  <a:schemeClr val="accent1"/>
                </a:solidFill>
                <a:latin typeface="Arial" charset="0"/>
                <a:cs typeface="Arial" charset="0"/>
              </a:rPr>
              <a:t>(ej. Espiritual, industrial, artístico, gastronómico, arquitectónico, idiomático, minorías, etc.</a:t>
            </a:r>
          </a:p>
          <a:p>
            <a:pPr marL="173038" indent="-171450" fontAlgn="base">
              <a:lnSpc>
                <a:spcPct val="106000"/>
              </a:lnSpc>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Tours de turismo urbano </a:t>
            </a:r>
            <a:r>
              <a:rPr lang="es-CL" sz="1050" dirty="0">
                <a:solidFill>
                  <a:schemeClr val="accent1"/>
                </a:solidFill>
                <a:latin typeface="Arial" charset="0"/>
                <a:cs typeface="Arial" charset="0"/>
              </a:rPr>
              <a:t>(ej. City Tours, Turismo clásico de ciudad)</a:t>
            </a:r>
          </a:p>
          <a:p>
            <a:pPr marL="173038" indent="-171450" fontAlgn="base">
              <a:lnSpc>
                <a:spcPct val="106000"/>
              </a:lnSpc>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Turismo de tradiciones, </a:t>
            </a:r>
            <a:r>
              <a:rPr lang="es-CL" sz="1050" b="1" dirty="0" err="1">
                <a:solidFill>
                  <a:schemeClr val="accent1"/>
                </a:solidFill>
                <a:latin typeface="Arial" charset="0"/>
                <a:cs typeface="Arial" charset="0"/>
              </a:rPr>
              <a:t>etnoturismo</a:t>
            </a:r>
            <a:r>
              <a:rPr lang="es-CL" sz="1050" b="1" dirty="0">
                <a:solidFill>
                  <a:schemeClr val="accent1"/>
                </a:solidFill>
                <a:latin typeface="Arial" charset="0"/>
                <a:cs typeface="Arial" charset="0"/>
              </a:rPr>
              <a:t> </a:t>
            </a:r>
            <a:r>
              <a:rPr lang="es-CL" sz="1050" dirty="0">
                <a:solidFill>
                  <a:schemeClr val="accent1"/>
                </a:solidFill>
                <a:latin typeface="Arial" charset="0"/>
                <a:cs typeface="Arial" charset="0"/>
              </a:rPr>
              <a:t>(ej. Tradiciones culturales locales, diversidad étnica)</a:t>
            </a:r>
          </a:p>
          <a:p>
            <a:pPr marL="173038" indent="-171450" fontAlgn="base">
              <a:lnSpc>
                <a:spcPct val="106000"/>
              </a:lnSpc>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Turismo de eventos y festivales culturales </a:t>
            </a:r>
            <a:r>
              <a:rPr lang="es-CL" sz="1050" dirty="0">
                <a:solidFill>
                  <a:schemeClr val="accent1"/>
                </a:solidFill>
                <a:latin typeface="Arial" charset="0"/>
                <a:cs typeface="Arial" charset="0"/>
              </a:rPr>
              <a:t>(ej. Festivales musicales, culturales)</a:t>
            </a:r>
          </a:p>
          <a:p>
            <a:pPr marL="173038" indent="-171450" fontAlgn="base">
              <a:lnSpc>
                <a:spcPct val="106000"/>
              </a:lnSpc>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Turismo religioso, rutas de peregrinaje</a:t>
            </a:r>
          </a:p>
          <a:p>
            <a:pPr marL="173038" indent="-171450" fontAlgn="base">
              <a:lnSpc>
                <a:spcPct val="106000"/>
              </a:lnSpc>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Turismo creativo </a:t>
            </a:r>
            <a:r>
              <a:rPr lang="es-CL" sz="1050" dirty="0">
                <a:solidFill>
                  <a:schemeClr val="accent1"/>
                </a:solidFill>
                <a:latin typeface="Arial" charset="0"/>
                <a:cs typeface="Arial" charset="0"/>
              </a:rPr>
              <a:t>(ej. Actividades culturales tradicionales, industrias culturales como cine, teatro, artes escénicas, etc.)</a:t>
            </a:r>
            <a:endParaRPr lang="es-ES" sz="1050" dirty="0">
              <a:solidFill>
                <a:schemeClr val="accent1"/>
              </a:solidFill>
              <a:latin typeface="Arial" charset="0"/>
              <a:cs typeface="Arial" charset="0"/>
            </a:endParaRPr>
          </a:p>
        </p:txBody>
      </p:sp>
      <p:sp>
        <p:nvSpPr>
          <p:cNvPr id="116" name="TextBox 115"/>
          <p:cNvSpPr txBox="1"/>
          <p:nvPr/>
        </p:nvSpPr>
        <p:spPr bwMode="auto">
          <a:xfrm>
            <a:off x="5114880" y="1663551"/>
            <a:ext cx="4446633" cy="1837457"/>
          </a:xfrm>
          <a:prstGeom prst="rect">
            <a:avLst/>
          </a:prstGeom>
        </p:spPr>
        <p:txBody>
          <a:bodyPr wrap="square" lIns="36000" rIns="36000" rtlCol="0" anchor="t">
            <a:noAutofit/>
          </a:bodyPr>
          <a:lstStyle/>
          <a:p>
            <a:pPr marL="173038" indent="-171450">
              <a:spcBef>
                <a:spcPts val="0"/>
              </a:spcBef>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Turista cultural decidido – </a:t>
            </a:r>
            <a:r>
              <a:rPr lang="es-CL" sz="1050" dirty="0">
                <a:solidFill>
                  <a:schemeClr val="accent1"/>
                </a:solidFill>
                <a:latin typeface="Arial" charset="0"/>
                <a:cs typeface="Arial" charset="0"/>
              </a:rPr>
              <a:t>El turismo cultural es su principal motivo para visitar un destino y el turista vive una experiencia cultural profunda</a:t>
            </a:r>
          </a:p>
          <a:p>
            <a:pPr marL="173038" indent="-171450">
              <a:spcBef>
                <a:spcPts val="0"/>
              </a:spcBef>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Turista cultural de visita </a:t>
            </a:r>
            <a:r>
              <a:rPr lang="es-CL" sz="1050" dirty="0">
                <a:solidFill>
                  <a:schemeClr val="accent1"/>
                </a:solidFill>
                <a:latin typeface="Arial" charset="0"/>
                <a:cs typeface="Arial" charset="0"/>
              </a:rPr>
              <a:t>– El turismo cultural es la principal razón para ir a un destino, pero la experiencia es menos intensa</a:t>
            </a:r>
          </a:p>
          <a:p>
            <a:pPr marL="173038" indent="-171450">
              <a:spcBef>
                <a:spcPts val="0"/>
              </a:spcBef>
              <a:spcAft>
                <a:spcPts val="6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Turista cultural fortuito </a:t>
            </a:r>
            <a:r>
              <a:rPr lang="es-CL" sz="1050" dirty="0">
                <a:solidFill>
                  <a:schemeClr val="accent1"/>
                </a:solidFill>
                <a:latin typeface="Arial" charset="0"/>
                <a:cs typeface="Arial" charset="0"/>
              </a:rPr>
              <a:t>– El turista no viaja por motivos culturales pero después de ir al sitio acaba viviendo una experiencia cultural</a:t>
            </a:r>
            <a:endParaRPr lang="es-CL" sz="1050" dirty="0">
              <a:solidFill>
                <a:schemeClr val="accent1"/>
              </a:solidFill>
            </a:endParaRPr>
          </a:p>
        </p:txBody>
      </p:sp>
      <p:cxnSp>
        <p:nvCxnSpPr>
          <p:cNvPr id="134" name="iBar:83/125"/>
          <p:cNvCxnSpPr>
            <a:cxnSpLocks noChangeShapeType="1"/>
          </p:cNvCxnSpPr>
          <p:nvPr/>
        </p:nvCxnSpPr>
        <p:spPr bwMode="auto">
          <a:xfrm flipV="1">
            <a:off x="5114880" y="1489328"/>
            <a:ext cx="4425304"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35" name="TxtBox:83/125"/>
          <p:cNvSpPr/>
          <p:nvPr/>
        </p:nvSpPr>
        <p:spPr bwMode="auto">
          <a:xfrm>
            <a:off x="6156192" y="1332834"/>
            <a:ext cx="2342683"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Segmentación del consumidor de turismo de cultura y patrimonio </a:t>
            </a:r>
            <a:endParaRPr lang="es-ES" sz="1050" b="1" dirty="0">
              <a:latin typeface="Arial" charset="0"/>
            </a:endParaRPr>
          </a:p>
        </p:txBody>
      </p:sp>
      <p:sp>
        <p:nvSpPr>
          <p:cNvPr id="136" name="TextBox 135"/>
          <p:cNvSpPr txBox="1"/>
          <p:nvPr/>
        </p:nvSpPr>
        <p:spPr bwMode="auto">
          <a:xfrm>
            <a:off x="920552" y="6509823"/>
            <a:ext cx="7075660" cy="338554"/>
          </a:xfrm>
          <a:prstGeom prst="rect">
            <a:avLst/>
          </a:prstGeom>
        </p:spPr>
        <p:txBody>
          <a:bodyPr wrap="square" rtlCol="0">
            <a:spAutoFit/>
          </a:bodyPr>
          <a:lstStyle/>
          <a:p>
            <a:r>
              <a:rPr lang="es-CL" sz="800" i="1" dirty="0">
                <a:solidFill>
                  <a:schemeClr val="accent1"/>
                </a:solidFill>
                <a:latin typeface="Arial" charset="0"/>
                <a:cs typeface="Arial" charset="0"/>
              </a:rPr>
              <a:t>Fuentes: </a:t>
            </a:r>
            <a:r>
              <a:rPr lang="es-CL" sz="800" i="1" dirty="0" err="1">
                <a:solidFill>
                  <a:schemeClr val="accent1"/>
                </a:solidFill>
              </a:rPr>
              <a:t>Janos</a:t>
            </a:r>
            <a:r>
              <a:rPr lang="es-CL" sz="800" i="1" dirty="0">
                <a:solidFill>
                  <a:schemeClr val="accent1"/>
                </a:solidFill>
              </a:rPr>
              <a:t> </a:t>
            </a:r>
            <a:r>
              <a:rPr lang="es-CL" sz="800" i="1" dirty="0" err="1">
                <a:solidFill>
                  <a:schemeClr val="accent1"/>
                </a:solidFill>
              </a:rPr>
              <a:t>Csapo</a:t>
            </a:r>
            <a:r>
              <a:rPr lang="es-CL" sz="800" i="1" dirty="0">
                <a:solidFill>
                  <a:schemeClr val="accent1"/>
                </a:solidFill>
              </a:rPr>
              <a:t> (2012). </a:t>
            </a:r>
            <a:r>
              <a:rPr lang="es-CL" sz="800" i="1" dirty="0" err="1">
                <a:solidFill>
                  <a:schemeClr val="accent1"/>
                </a:solidFill>
              </a:rPr>
              <a:t>The</a:t>
            </a:r>
            <a:r>
              <a:rPr lang="es-CL" sz="800" i="1" dirty="0">
                <a:solidFill>
                  <a:schemeClr val="accent1"/>
                </a:solidFill>
              </a:rPr>
              <a:t> Role and </a:t>
            </a:r>
            <a:r>
              <a:rPr lang="es-CL" sz="800" i="1" dirty="0" err="1">
                <a:solidFill>
                  <a:schemeClr val="accent1"/>
                </a:solidFill>
              </a:rPr>
              <a:t>Importance</a:t>
            </a:r>
            <a:r>
              <a:rPr lang="es-CL" sz="800" i="1" dirty="0">
                <a:solidFill>
                  <a:schemeClr val="accent1"/>
                </a:solidFill>
              </a:rPr>
              <a:t> of Cultural </a:t>
            </a:r>
            <a:r>
              <a:rPr lang="es-CL" sz="800" i="1" dirty="0" err="1">
                <a:solidFill>
                  <a:schemeClr val="accent1"/>
                </a:solidFill>
              </a:rPr>
              <a:t>Tourism</a:t>
            </a:r>
            <a:r>
              <a:rPr lang="es-CL" sz="800" i="1" dirty="0">
                <a:solidFill>
                  <a:schemeClr val="accent1"/>
                </a:solidFill>
              </a:rPr>
              <a:t> in Modern </a:t>
            </a:r>
            <a:r>
              <a:rPr lang="es-CL" sz="800" i="1" dirty="0" err="1">
                <a:solidFill>
                  <a:schemeClr val="accent1"/>
                </a:solidFill>
              </a:rPr>
              <a:t>Tourism</a:t>
            </a:r>
            <a:r>
              <a:rPr lang="es-CL" sz="800" i="1" dirty="0">
                <a:solidFill>
                  <a:schemeClr val="accent1"/>
                </a:solidFill>
              </a:rPr>
              <a:t> </a:t>
            </a:r>
            <a:r>
              <a:rPr lang="es-CL" sz="800" i="1" dirty="0" err="1">
                <a:solidFill>
                  <a:schemeClr val="accent1"/>
                </a:solidFill>
              </a:rPr>
              <a:t>Industry</a:t>
            </a:r>
            <a:r>
              <a:rPr lang="es-CL" sz="800" i="1" dirty="0">
                <a:solidFill>
                  <a:schemeClr val="accent1"/>
                </a:solidFill>
              </a:rPr>
              <a:t>, </a:t>
            </a:r>
            <a:r>
              <a:rPr lang="es-CL" sz="800" i="1" dirty="0" err="1">
                <a:solidFill>
                  <a:schemeClr val="accent1"/>
                </a:solidFill>
              </a:rPr>
              <a:t>Strategies</a:t>
            </a:r>
            <a:r>
              <a:rPr lang="es-CL" sz="800" i="1" dirty="0">
                <a:solidFill>
                  <a:schemeClr val="accent1"/>
                </a:solidFill>
              </a:rPr>
              <a:t> </a:t>
            </a:r>
            <a:r>
              <a:rPr lang="es-CL" sz="800" i="1" dirty="0" err="1">
                <a:solidFill>
                  <a:schemeClr val="accent1"/>
                </a:solidFill>
              </a:rPr>
              <a:t>for</a:t>
            </a:r>
            <a:r>
              <a:rPr lang="es-CL" sz="800" i="1" dirty="0">
                <a:solidFill>
                  <a:schemeClr val="accent1"/>
                </a:solidFill>
              </a:rPr>
              <a:t> </a:t>
            </a:r>
            <a:r>
              <a:rPr lang="es-CL" sz="800" i="1" dirty="0" err="1">
                <a:solidFill>
                  <a:schemeClr val="accent1"/>
                </a:solidFill>
              </a:rPr>
              <a:t>Tourism</a:t>
            </a:r>
            <a:r>
              <a:rPr lang="es-CL" sz="800" i="1" dirty="0">
                <a:solidFill>
                  <a:schemeClr val="accent1"/>
                </a:solidFill>
              </a:rPr>
              <a:t> </a:t>
            </a:r>
            <a:r>
              <a:rPr lang="es-CL" sz="800" i="1" dirty="0" err="1">
                <a:solidFill>
                  <a:schemeClr val="accent1"/>
                </a:solidFill>
              </a:rPr>
              <a:t>Industry</a:t>
            </a:r>
            <a:r>
              <a:rPr lang="es-CL" sz="800" i="1" dirty="0">
                <a:solidFill>
                  <a:schemeClr val="accent1"/>
                </a:solidFill>
              </a:rPr>
              <a:t> - Micro and Macro </a:t>
            </a:r>
            <a:r>
              <a:rPr lang="es-CL" sz="800" i="1" dirty="0" err="1">
                <a:solidFill>
                  <a:schemeClr val="accent1"/>
                </a:solidFill>
              </a:rPr>
              <a:t>Perspectives</a:t>
            </a:r>
            <a:r>
              <a:rPr lang="es-CL" sz="800" i="1" dirty="0">
                <a:solidFill>
                  <a:schemeClr val="accent1"/>
                </a:solidFill>
              </a:rPr>
              <a:t>, Dr. </a:t>
            </a:r>
            <a:r>
              <a:rPr lang="es-CL" sz="800" i="1" dirty="0" err="1">
                <a:solidFill>
                  <a:schemeClr val="accent1"/>
                </a:solidFill>
              </a:rPr>
              <a:t>Murat</a:t>
            </a:r>
            <a:r>
              <a:rPr lang="es-CL" sz="800" i="1" dirty="0">
                <a:solidFill>
                  <a:schemeClr val="accent1"/>
                </a:solidFill>
              </a:rPr>
              <a:t> </a:t>
            </a:r>
            <a:r>
              <a:rPr lang="es-CL" sz="800" i="1" dirty="0" err="1">
                <a:solidFill>
                  <a:schemeClr val="accent1"/>
                </a:solidFill>
              </a:rPr>
              <a:t>Kasimoglu</a:t>
            </a:r>
            <a:r>
              <a:rPr lang="es-CL" sz="800" i="1" dirty="0">
                <a:solidFill>
                  <a:schemeClr val="accent1"/>
                </a:solidFill>
              </a:rPr>
              <a:t> (Ed.), / </a:t>
            </a:r>
            <a:r>
              <a:rPr lang="es-CL" sz="800" i="1" dirty="0" err="1">
                <a:solidFill>
                  <a:schemeClr val="accent1"/>
                </a:solidFill>
              </a:rPr>
              <a:t>Caribbean</a:t>
            </a:r>
            <a:r>
              <a:rPr lang="es-CL" sz="800" i="1" dirty="0">
                <a:solidFill>
                  <a:schemeClr val="accent1"/>
                </a:solidFill>
              </a:rPr>
              <a:t> </a:t>
            </a:r>
            <a:r>
              <a:rPr lang="es-CL" sz="800" i="1" dirty="0" err="1">
                <a:solidFill>
                  <a:schemeClr val="accent1"/>
                </a:solidFill>
              </a:rPr>
              <a:t>Tourism</a:t>
            </a:r>
            <a:r>
              <a:rPr lang="es-CL" sz="800" i="1" dirty="0">
                <a:solidFill>
                  <a:schemeClr val="accent1"/>
                </a:solidFill>
              </a:rPr>
              <a:t> </a:t>
            </a:r>
            <a:r>
              <a:rPr lang="es-CL" sz="800" i="1" dirty="0" err="1">
                <a:solidFill>
                  <a:schemeClr val="accent1"/>
                </a:solidFill>
              </a:rPr>
              <a:t>Organization</a:t>
            </a:r>
            <a:r>
              <a:rPr lang="es-CL" sz="800" i="1" dirty="0">
                <a:solidFill>
                  <a:schemeClr val="accent1"/>
                </a:solidFill>
              </a:rPr>
              <a:t> / UNWTO, Global </a:t>
            </a:r>
            <a:r>
              <a:rPr lang="es-CL" sz="800" i="1" dirty="0" err="1">
                <a:solidFill>
                  <a:schemeClr val="accent1"/>
                </a:solidFill>
              </a:rPr>
              <a:t>Forecasts</a:t>
            </a:r>
            <a:r>
              <a:rPr lang="es-CL" sz="800" i="1" dirty="0">
                <a:solidFill>
                  <a:schemeClr val="accent1"/>
                </a:solidFill>
              </a:rPr>
              <a:t> and </a:t>
            </a:r>
            <a:r>
              <a:rPr lang="es-CL" sz="800" i="1" dirty="0" err="1">
                <a:solidFill>
                  <a:schemeClr val="accent1"/>
                </a:solidFill>
              </a:rPr>
              <a:t>Profiles</a:t>
            </a:r>
            <a:r>
              <a:rPr lang="es-CL" sz="800" i="1" dirty="0">
                <a:solidFill>
                  <a:schemeClr val="accent1"/>
                </a:solidFill>
              </a:rPr>
              <a:t> of </a:t>
            </a:r>
            <a:r>
              <a:rPr lang="es-CL" sz="800" i="1" dirty="0" err="1">
                <a:solidFill>
                  <a:schemeClr val="accent1"/>
                </a:solidFill>
              </a:rPr>
              <a:t>Market</a:t>
            </a:r>
            <a:r>
              <a:rPr lang="es-CL" sz="800" i="1" dirty="0">
                <a:solidFill>
                  <a:schemeClr val="accent1"/>
                </a:solidFill>
              </a:rPr>
              <a:t> </a:t>
            </a:r>
            <a:r>
              <a:rPr lang="es-CL" sz="800" i="1" dirty="0" err="1">
                <a:solidFill>
                  <a:schemeClr val="accent1"/>
                </a:solidFill>
              </a:rPr>
              <a:t>Segments</a:t>
            </a:r>
            <a:r>
              <a:rPr lang="es-CL" sz="800" i="1" dirty="0">
                <a:solidFill>
                  <a:schemeClr val="accent1"/>
                </a:solidFill>
              </a:rPr>
              <a:t> (Vol.7)</a:t>
            </a:r>
            <a:endParaRPr lang="es-CL" sz="800" i="1" dirty="0">
              <a:solidFill>
                <a:schemeClr val="accent1"/>
              </a:solidFill>
              <a:latin typeface="Arial" charset="0"/>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179</a:t>
            </a:fld>
            <a:endParaRPr lang="es-ES" dirty="0">
              <a:solidFill>
                <a:srgbClr val="002776"/>
              </a:solidFill>
            </a:endParaRPr>
          </a:p>
        </p:txBody>
      </p:sp>
      <p:sp>
        <p:nvSpPr>
          <p:cNvPr id="42" name="TextBox 41"/>
          <p:cNvSpPr txBox="1"/>
          <p:nvPr/>
        </p:nvSpPr>
        <p:spPr>
          <a:xfrm>
            <a:off x="638429" y="3075191"/>
            <a:ext cx="1385379" cy="276999"/>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kern="0" dirty="0" smtClean="0">
                <a:solidFill>
                  <a:schemeClr val="accent3"/>
                </a:solidFill>
              </a:rPr>
              <a:t>60-70M</a:t>
            </a:r>
            <a:endParaRPr kumimoji="0" lang="es-ES" b="0" i="0" u="none" strike="noStrike" kern="0" cap="none" spc="0" normalizeH="0" baseline="0" dirty="0" smtClean="0">
              <a:ln>
                <a:noFill/>
              </a:ln>
              <a:solidFill>
                <a:schemeClr val="accent3"/>
              </a:solidFill>
              <a:effectLst/>
              <a:uLnTx/>
              <a:uFillTx/>
            </a:endParaRPr>
          </a:p>
        </p:txBody>
      </p:sp>
      <p:sp>
        <p:nvSpPr>
          <p:cNvPr id="43" name="Rectangle 42"/>
          <p:cNvSpPr/>
          <p:nvPr/>
        </p:nvSpPr>
        <p:spPr>
          <a:xfrm>
            <a:off x="1496616" y="3080573"/>
            <a:ext cx="1193468" cy="492443"/>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800" kern="0" dirty="0" smtClean="0">
                <a:solidFill>
                  <a:schemeClr val="accent3"/>
                </a:solidFill>
              </a:rPr>
              <a:t>Llegadas internacionales por turismo cultural a nivel mundial (10% del total, 2011)</a:t>
            </a:r>
            <a:endParaRPr kumimoji="0" lang="es-ES" sz="800" b="0" i="0" u="none" strike="noStrike" kern="0" cap="none" spc="0" normalizeH="0" baseline="0" dirty="0">
              <a:ln>
                <a:noFill/>
              </a:ln>
              <a:solidFill>
                <a:schemeClr val="accent3"/>
              </a:solidFill>
              <a:effectLst/>
              <a:uLnTx/>
              <a:uFillTx/>
            </a:endParaRPr>
          </a:p>
        </p:txBody>
      </p:sp>
      <p:sp>
        <p:nvSpPr>
          <p:cNvPr id="44" name="TextBox 43"/>
          <p:cNvSpPr txBox="1"/>
          <p:nvPr/>
        </p:nvSpPr>
        <p:spPr>
          <a:xfrm>
            <a:off x="3118555" y="3105969"/>
            <a:ext cx="898341" cy="276999"/>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kern="0" dirty="0" smtClean="0">
                <a:solidFill>
                  <a:schemeClr val="accent3"/>
                </a:solidFill>
              </a:rPr>
              <a:t>10</a:t>
            </a:r>
            <a:r>
              <a:rPr kumimoji="0" lang="es-ES" b="0" i="0" u="none" strike="noStrike" kern="0" cap="none" spc="0" normalizeH="0" baseline="0" dirty="0" smtClean="0">
                <a:ln>
                  <a:noFill/>
                </a:ln>
                <a:solidFill>
                  <a:schemeClr val="accent3"/>
                </a:solidFill>
                <a:effectLst/>
                <a:uLnTx/>
                <a:uFillTx/>
              </a:rPr>
              <a:t>%</a:t>
            </a:r>
          </a:p>
        </p:txBody>
      </p:sp>
      <p:sp>
        <p:nvSpPr>
          <p:cNvPr id="45" name="Rectangle 44"/>
          <p:cNvSpPr/>
          <p:nvPr/>
        </p:nvSpPr>
        <p:spPr>
          <a:xfrm>
            <a:off x="3669606" y="3142124"/>
            <a:ext cx="825448" cy="36933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800" kern="0" dirty="0" smtClean="0">
                <a:solidFill>
                  <a:schemeClr val="accent3"/>
                </a:solidFill>
              </a:rPr>
              <a:t>Porcentaje de viajes por turismo cultural </a:t>
            </a:r>
            <a:endParaRPr kumimoji="0" lang="es-ES" sz="800" b="0" i="0" u="none" strike="noStrike" kern="0" cap="none" spc="0" normalizeH="0" baseline="0" dirty="0">
              <a:ln>
                <a:noFill/>
              </a:ln>
              <a:solidFill>
                <a:schemeClr val="accent3"/>
              </a:solidFill>
              <a:effectLst/>
              <a:uLnTx/>
              <a:uFillTx/>
            </a:endParaRPr>
          </a:p>
        </p:txBody>
      </p:sp>
      <p:sp>
        <p:nvSpPr>
          <p:cNvPr id="46" name="Freeform 25"/>
          <p:cNvSpPr>
            <a:spLocks/>
          </p:cNvSpPr>
          <p:nvPr/>
        </p:nvSpPr>
        <p:spPr bwMode="auto">
          <a:xfrm>
            <a:off x="506496" y="3846287"/>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7" name="Freeform 26"/>
          <p:cNvSpPr>
            <a:spLocks/>
          </p:cNvSpPr>
          <p:nvPr/>
        </p:nvSpPr>
        <p:spPr bwMode="auto">
          <a:xfrm>
            <a:off x="434494" y="4354242"/>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8" name="Freeform 27"/>
          <p:cNvSpPr>
            <a:spLocks/>
          </p:cNvSpPr>
          <p:nvPr/>
        </p:nvSpPr>
        <p:spPr bwMode="auto">
          <a:xfrm>
            <a:off x="434494" y="4930346"/>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9" name="Freeform 28"/>
          <p:cNvSpPr>
            <a:spLocks noEditPoints="1"/>
          </p:cNvSpPr>
          <p:nvPr/>
        </p:nvSpPr>
        <p:spPr bwMode="auto">
          <a:xfrm>
            <a:off x="416496" y="5434402"/>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50" name="Freeform 29"/>
          <p:cNvSpPr>
            <a:spLocks/>
          </p:cNvSpPr>
          <p:nvPr/>
        </p:nvSpPr>
        <p:spPr bwMode="auto">
          <a:xfrm>
            <a:off x="416496" y="6010426"/>
            <a:ext cx="252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51" name="TextBox 50"/>
          <p:cNvSpPr txBox="1"/>
          <p:nvPr/>
        </p:nvSpPr>
        <p:spPr bwMode="auto">
          <a:xfrm>
            <a:off x="732709" y="3862361"/>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b="1" dirty="0" smtClean="0">
                <a:solidFill>
                  <a:schemeClr val="accent1"/>
                </a:solidFill>
                <a:latin typeface="Arial" charset="0"/>
                <a:ea typeface="+mn-ea"/>
                <a:cs typeface="Arial" charset="0"/>
              </a:rPr>
              <a:t>Interés creciente </a:t>
            </a:r>
            <a:r>
              <a:rPr lang="es-ES" sz="1050" dirty="0" smtClean="0">
                <a:solidFill>
                  <a:schemeClr val="accent1"/>
                </a:solidFill>
                <a:latin typeface="Arial" charset="0"/>
                <a:ea typeface="+mn-ea"/>
                <a:cs typeface="Arial" charset="0"/>
              </a:rPr>
              <a:t>por las </a:t>
            </a:r>
            <a:r>
              <a:rPr lang="es-ES" sz="1050" b="1" dirty="0" smtClean="0">
                <a:solidFill>
                  <a:schemeClr val="accent1"/>
                </a:solidFill>
                <a:latin typeface="Arial" charset="0"/>
                <a:ea typeface="+mn-ea"/>
                <a:cs typeface="Arial" charset="0"/>
              </a:rPr>
              <a:t>culturas populares</a:t>
            </a:r>
            <a:r>
              <a:rPr lang="es-ES" sz="1050" dirty="0" smtClean="0">
                <a:solidFill>
                  <a:schemeClr val="accent1"/>
                </a:solidFill>
                <a:latin typeface="Arial" charset="0"/>
                <a:ea typeface="+mn-ea"/>
                <a:cs typeface="Arial" charset="0"/>
              </a:rPr>
              <a:t>, o “la cultura </a:t>
            </a:r>
            <a:r>
              <a:rPr lang="es-ES" sz="1050" b="1" dirty="0" smtClean="0">
                <a:solidFill>
                  <a:schemeClr val="accent1"/>
                </a:solidFill>
                <a:latin typeface="Arial" charset="0"/>
                <a:ea typeface="+mn-ea"/>
                <a:cs typeface="Arial" charset="0"/>
              </a:rPr>
              <a:t>del día a día</a:t>
            </a:r>
            <a:r>
              <a:rPr lang="es-ES" sz="1050" dirty="0" smtClean="0">
                <a:solidFill>
                  <a:schemeClr val="accent1"/>
                </a:solidFill>
                <a:latin typeface="Arial" charset="0"/>
                <a:ea typeface="+mn-ea"/>
                <a:cs typeface="Arial" charset="0"/>
              </a:rPr>
              <a:t>” del destino</a:t>
            </a:r>
            <a:endParaRPr lang="es-ES" sz="1050" dirty="0">
              <a:solidFill>
                <a:schemeClr val="accent1"/>
              </a:solidFill>
              <a:latin typeface="Arial" charset="0"/>
              <a:ea typeface="+mn-ea"/>
              <a:cs typeface="Arial" charset="0"/>
            </a:endParaRPr>
          </a:p>
        </p:txBody>
      </p:sp>
      <p:sp>
        <p:nvSpPr>
          <p:cNvPr id="52" name="TextBox 51"/>
          <p:cNvSpPr txBox="1"/>
          <p:nvPr/>
        </p:nvSpPr>
        <p:spPr bwMode="auto">
          <a:xfrm>
            <a:off x="711231" y="4370316"/>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cs typeface="Arial" charset="0"/>
              </a:rPr>
              <a:t>Creciente </a:t>
            </a:r>
            <a:r>
              <a:rPr lang="es-ES" sz="1050" b="1" dirty="0" smtClean="0">
                <a:solidFill>
                  <a:schemeClr val="accent1"/>
                </a:solidFill>
                <a:latin typeface="Arial" charset="0"/>
                <a:cs typeface="Arial" charset="0"/>
              </a:rPr>
              <a:t>importancia de las artes </a:t>
            </a:r>
            <a:r>
              <a:rPr lang="es-ES" sz="1050" dirty="0" smtClean="0">
                <a:solidFill>
                  <a:schemeClr val="accent1"/>
                </a:solidFill>
                <a:latin typeface="Arial" charset="0"/>
                <a:cs typeface="Arial" charset="0"/>
              </a:rPr>
              <a:t>en el turismo cultural</a:t>
            </a:r>
            <a:endParaRPr lang="es-ES" sz="1050" dirty="0">
              <a:solidFill>
                <a:schemeClr val="accent1"/>
              </a:solidFill>
              <a:latin typeface="Arial" charset="0"/>
              <a:cs typeface="Arial" charset="0"/>
            </a:endParaRPr>
          </a:p>
        </p:txBody>
      </p:sp>
      <p:sp>
        <p:nvSpPr>
          <p:cNvPr id="53" name="TextBox 52"/>
          <p:cNvSpPr txBox="1"/>
          <p:nvPr/>
        </p:nvSpPr>
        <p:spPr bwMode="auto">
          <a:xfrm>
            <a:off x="715732" y="4962494"/>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Incremento de la </a:t>
            </a:r>
            <a:r>
              <a:rPr lang="es-ES" sz="1050" b="1" dirty="0" smtClean="0">
                <a:solidFill>
                  <a:schemeClr val="accent1"/>
                </a:solidFill>
                <a:latin typeface="Arial" charset="0"/>
                <a:ea typeface="+mn-ea"/>
                <a:cs typeface="Arial" charset="0"/>
              </a:rPr>
              <a:t>relación entre el turismo y la creatividad</a:t>
            </a:r>
            <a:r>
              <a:rPr lang="es-ES" sz="1050" dirty="0" smtClean="0">
                <a:solidFill>
                  <a:schemeClr val="accent1"/>
                </a:solidFill>
                <a:latin typeface="Arial" charset="0"/>
                <a:ea typeface="+mn-ea"/>
                <a:cs typeface="Arial" charset="0"/>
              </a:rPr>
              <a:t> y la aparición del llamado “turismo creativo” o “turismo naranja”</a:t>
            </a:r>
            <a:endParaRPr lang="es-ES" sz="1050" dirty="0">
              <a:solidFill>
                <a:schemeClr val="accent1"/>
              </a:solidFill>
              <a:latin typeface="Arial" charset="0"/>
              <a:ea typeface="+mn-ea"/>
              <a:cs typeface="Arial" charset="0"/>
            </a:endParaRPr>
          </a:p>
        </p:txBody>
      </p:sp>
      <p:sp>
        <p:nvSpPr>
          <p:cNvPr id="54" name="TextBox 53"/>
          <p:cNvSpPr txBox="1"/>
          <p:nvPr/>
        </p:nvSpPr>
        <p:spPr bwMode="auto">
          <a:xfrm>
            <a:off x="715732" y="5466550"/>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Incremento en el </a:t>
            </a:r>
            <a:r>
              <a:rPr lang="es-ES" sz="1050" b="1" dirty="0" smtClean="0">
                <a:solidFill>
                  <a:schemeClr val="accent1"/>
                </a:solidFill>
                <a:latin typeface="Arial" charset="0"/>
                <a:ea typeface="+mn-ea"/>
                <a:cs typeface="Arial" charset="0"/>
              </a:rPr>
              <a:t>carácter omnívoro </a:t>
            </a:r>
            <a:r>
              <a:rPr lang="es-ES" sz="1050" dirty="0" smtClean="0">
                <a:solidFill>
                  <a:schemeClr val="accent1"/>
                </a:solidFill>
                <a:latin typeface="Arial" charset="0"/>
                <a:ea typeface="+mn-ea"/>
                <a:cs typeface="Arial" charset="0"/>
              </a:rPr>
              <a:t>del </a:t>
            </a:r>
            <a:r>
              <a:rPr lang="es-ES" sz="1050" b="1" dirty="0" smtClean="0">
                <a:solidFill>
                  <a:schemeClr val="accent1"/>
                </a:solidFill>
                <a:latin typeface="Arial" charset="0"/>
                <a:ea typeface="+mn-ea"/>
                <a:cs typeface="Arial" charset="0"/>
              </a:rPr>
              <a:t>consumo</a:t>
            </a:r>
            <a:r>
              <a:rPr lang="es-ES" sz="1050" dirty="0" smtClean="0">
                <a:solidFill>
                  <a:schemeClr val="accent1"/>
                </a:solidFill>
                <a:latin typeface="Arial" charset="0"/>
                <a:ea typeface="+mn-ea"/>
                <a:cs typeface="Arial" charset="0"/>
              </a:rPr>
              <a:t> de la </a:t>
            </a:r>
            <a:r>
              <a:rPr lang="es-ES" sz="1050" b="1" dirty="0" smtClean="0">
                <a:solidFill>
                  <a:schemeClr val="accent1"/>
                </a:solidFill>
                <a:latin typeface="Arial" charset="0"/>
                <a:ea typeface="+mn-ea"/>
                <a:cs typeface="Arial" charset="0"/>
              </a:rPr>
              <a:t>cultura</a:t>
            </a:r>
            <a:r>
              <a:rPr lang="es-ES" sz="1050" dirty="0" smtClean="0">
                <a:solidFill>
                  <a:schemeClr val="accent1"/>
                </a:solidFill>
                <a:latin typeface="Arial" charset="0"/>
                <a:ea typeface="+mn-ea"/>
                <a:cs typeface="Arial" charset="0"/>
              </a:rPr>
              <a:t> (diferentes escenarios, tipologías, segmentos)</a:t>
            </a:r>
            <a:endParaRPr lang="es-ES" sz="1050" dirty="0">
              <a:solidFill>
                <a:schemeClr val="accent1"/>
              </a:solidFill>
              <a:latin typeface="Arial" charset="0"/>
              <a:ea typeface="+mn-ea"/>
              <a:cs typeface="Arial" charset="0"/>
            </a:endParaRPr>
          </a:p>
        </p:txBody>
      </p:sp>
      <p:sp>
        <p:nvSpPr>
          <p:cNvPr id="55" name="TextBox 54"/>
          <p:cNvSpPr txBox="1"/>
          <p:nvPr/>
        </p:nvSpPr>
        <p:spPr bwMode="auto">
          <a:xfrm>
            <a:off x="715732" y="6026500"/>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Mayor número de visitas a </a:t>
            </a:r>
            <a:r>
              <a:rPr lang="es-ES" sz="1050" b="1" dirty="0" smtClean="0">
                <a:solidFill>
                  <a:schemeClr val="accent1"/>
                </a:solidFill>
                <a:latin typeface="Arial" charset="0"/>
                <a:ea typeface="+mn-ea"/>
                <a:cs typeface="Arial" charset="0"/>
              </a:rPr>
              <a:t>festivales y eventos culturales </a:t>
            </a:r>
            <a:r>
              <a:rPr lang="es-ES" sz="1050" dirty="0" smtClean="0">
                <a:solidFill>
                  <a:schemeClr val="accent1"/>
                </a:solidFill>
                <a:latin typeface="Arial" charset="0"/>
                <a:ea typeface="+mn-ea"/>
                <a:cs typeface="Arial" charset="0"/>
              </a:rPr>
              <a:t>empujado por el </a:t>
            </a:r>
            <a:r>
              <a:rPr lang="es-ES" sz="1050" b="1" dirty="0" smtClean="0">
                <a:solidFill>
                  <a:schemeClr val="accent1"/>
                </a:solidFill>
                <a:latin typeface="Arial" charset="0"/>
                <a:ea typeface="+mn-ea"/>
                <a:cs typeface="Arial" charset="0"/>
              </a:rPr>
              <a:t>incremento en la oferta </a:t>
            </a:r>
            <a:r>
              <a:rPr lang="es-ES" sz="1050" dirty="0" smtClean="0">
                <a:solidFill>
                  <a:schemeClr val="accent1"/>
                </a:solidFill>
                <a:latin typeface="Arial" charset="0"/>
                <a:ea typeface="+mn-ea"/>
                <a:cs typeface="Arial" charset="0"/>
              </a:rPr>
              <a:t>y el deseo de “</a:t>
            </a:r>
            <a:r>
              <a:rPr lang="es-ES" sz="1050" b="1" dirty="0" smtClean="0">
                <a:solidFill>
                  <a:schemeClr val="accent1"/>
                </a:solidFill>
                <a:latin typeface="Arial" charset="0"/>
                <a:ea typeface="+mn-ea"/>
                <a:cs typeface="Arial" charset="0"/>
              </a:rPr>
              <a:t>be in </a:t>
            </a:r>
            <a:r>
              <a:rPr lang="es-ES" sz="1050" b="1" dirty="0" err="1" smtClean="0">
                <a:solidFill>
                  <a:schemeClr val="accent1"/>
                </a:solidFill>
                <a:latin typeface="Arial" charset="0"/>
                <a:ea typeface="+mn-ea"/>
                <a:cs typeface="Arial" charset="0"/>
              </a:rPr>
              <a:t>the</a:t>
            </a:r>
            <a:r>
              <a:rPr lang="es-ES" sz="1050" b="1" dirty="0" smtClean="0">
                <a:solidFill>
                  <a:schemeClr val="accent1"/>
                </a:solidFill>
                <a:latin typeface="Arial" charset="0"/>
                <a:ea typeface="+mn-ea"/>
                <a:cs typeface="Arial" charset="0"/>
              </a:rPr>
              <a:t> place”</a:t>
            </a:r>
            <a:endParaRPr lang="es-ES" sz="1050" b="1" dirty="0">
              <a:solidFill>
                <a:schemeClr val="accent1"/>
              </a:solidFill>
              <a:latin typeface="Arial" charset="0"/>
              <a:ea typeface="+mn-ea"/>
              <a:cs typeface="Arial" charset="0"/>
            </a:endParaRPr>
          </a:p>
        </p:txBody>
      </p:sp>
    </p:spTree>
    <p:extLst>
      <p:ext uri="{BB962C8B-B14F-4D97-AF65-F5344CB8AC3E}">
        <p14:creationId xmlns:p14="http://schemas.microsoft.com/office/powerpoint/2010/main" val="891783219"/>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411691" y="1101306"/>
            <a:ext cx="4382799" cy="346120"/>
            <a:chOff x="411691" y="1259032"/>
            <a:chExt cx="4382799" cy="346120"/>
          </a:xfrm>
        </p:grpSpPr>
        <p:cxnSp>
          <p:nvCxnSpPr>
            <p:cNvPr id="39" name="iBar:83/125"/>
            <p:cNvCxnSpPr>
              <a:cxnSpLocks noChangeShapeType="1"/>
            </p:cNvCxnSpPr>
            <p:nvPr/>
          </p:nvCxnSpPr>
          <p:spPr bwMode="auto">
            <a:xfrm flipV="1">
              <a:off x="411691" y="1417321"/>
              <a:ext cx="43827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0" name="TxtBox:83/125"/>
            <p:cNvSpPr/>
            <p:nvPr/>
          </p:nvSpPr>
          <p:spPr bwMode="auto">
            <a:xfrm>
              <a:off x="1439414" y="1259032"/>
              <a:ext cx="2327363" cy="34612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CL" sz="1100" b="1" dirty="0">
                  <a:solidFill>
                    <a:srgbClr val="002060"/>
                  </a:solidFill>
                  <a:cs typeface="Arial" pitchFamily="34" charset="0"/>
                </a:rPr>
                <a:t>Principales subproductos del turismo </a:t>
              </a:r>
              <a:r>
                <a:rPr lang="es-CL" sz="1100" b="1" dirty="0" smtClean="0">
                  <a:solidFill>
                    <a:srgbClr val="002060"/>
                  </a:solidFill>
                  <a:cs typeface="Arial" pitchFamily="34" charset="0"/>
                </a:rPr>
                <a:t>de ciudad</a:t>
              </a:r>
              <a:endParaRPr lang="es-CL" sz="1100" b="1" dirty="0">
                <a:solidFill>
                  <a:srgbClr val="002060"/>
                </a:solidFill>
                <a:cs typeface="Arial" pitchFamily="34" charset="0"/>
              </a:endParaRPr>
            </a:p>
          </p:txBody>
        </p:sp>
      </p:grpSp>
      <p:grpSp>
        <p:nvGrpSpPr>
          <p:cNvPr id="45" name="Group 44"/>
          <p:cNvGrpSpPr/>
          <p:nvPr/>
        </p:nvGrpSpPr>
        <p:grpSpPr>
          <a:xfrm>
            <a:off x="5199780" y="1094958"/>
            <a:ext cx="4303830" cy="358816"/>
            <a:chOff x="5199780" y="1252684"/>
            <a:chExt cx="4303830" cy="358816"/>
          </a:xfrm>
        </p:grpSpPr>
        <p:cxnSp>
          <p:nvCxnSpPr>
            <p:cNvPr id="41" name="iBar:83/125"/>
            <p:cNvCxnSpPr>
              <a:cxnSpLocks noChangeShapeType="1"/>
            </p:cNvCxnSpPr>
            <p:nvPr/>
          </p:nvCxnSpPr>
          <p:spPr bwMode="auto">
            <a:xfrm flipV="1">
              <a:off x="5199780" y="1417321"/>
              <a:ext cx="430383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2" name="TxtBox:83/125"/>
            <p:cNvSpPr/>
            <p:nvPr/>
          </p:nvSpPr>
          <p:spPr bwMode="auto">
            <a:xfrm>
              <a:off x="5989059" y="1252684"/>
              <a:ext cx="2725277" cy="35881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CL" sz="1100" b="1" dirty="0" smtClean="0">
                  <a:solidFill>
                    <a:srgbClr val="002060"/>
                  </a:solidFill>
                  <a:cs typeface="Arial" pitchFamily="34" charset="0"/>
                </a:rPr>
                <a:t>Tendencias en </a:t>
              </a:r>
              <a:r>
                <a:rPr lang="es-ES" sz="1100" b="1" dirty="0">
                  <a:solidFill>
                    <a:srgbClr val="002060"/>
                  </a:solidFill>
                  <a:cs typeface="Arial" pitchFamily="34" charset="0"/>
                </a:rPr>
                <a:t>acondicionamientos urbanos para el </a:t>
              </a:r>
              <a:r>
                <a:rPr lang="es-ES" sz="1100" b="1" dirty="0" smtClean="0">
                  <a:solidFill>
                    <a:srgbClr val="002060"/>
                  </a:solidFill>
                  <a:cs typeface="Arial" pitchFamily="34" charset="0"/>
                </a:rPr>
                <a:t>turismo</a:t>
              </a:r>
              <a:endParaRPr lang="es-CL" sz="1100" b="1" dirty="0">
                <a:solidFill>
                  <a:srgbClr val="002060"/>
                </a:solidFill>
                <a:cs typeface="Arial" pitchFamily="34" charset="0"/>
              </a:endParaRPr>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en turismo de ciudad y productos </a:t>
            </a:r>
            <a:r>
              <a:rPr lang="es-ES" sz="2000" b="1" dirty="0">
                <a:solidFill>
                  <a:srgbClr val="00B0F0"/>
                </a:solidFill>
                <a:cs typeface="Arial" charset="0"/>
              </a:rPr>
              <a:t>físicos </a:t>
            </a:r>
            <a:r>
              <a:rPr lang="es-ES" sz="2000" b="1" dirty="0" smtClean="0">
                <a:solidFill>
                  <a:srgbClr val="00B0F0"/>
                </a:solidFill>
                <a:cs typeface="Arial" charset="0"/>
              </a:rPr>
              <a:t>urbanos (ii/iv)</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12" name="TextBox 11"/>
          <p:cNvSpPr txBox="1"/>
          <p:nvPr/>
        </p:nvSpPr>
        <p:spPr bwMode="auto">
          <a:xfrm>
            <a:off x="673723" y="6518888"/>
            <a:ext cx="8240638" cy="215444"/>
          </a:xfrm>
          <a:prstGeom prst="rect">
            <a:avLst/>
          </a:prstGeom>
        </p:spPr>
        <p:txBody>
          <a:bodyPr wrap="square" rtlCol="0">
            <a:spAutoFit/>
          </a:bodyPr>
          <a:lstStyle/>
          <a:p>
            <a:pPr defTabSz="914400" fontAlgn="base">
              <a:spcBef>
                <a:spcPct val="0"/>
              </a:spcBef>
              <a:spcAft>
                <a:spcPct val="0"/>
              </a:spcAft>
            </a:pPr>
            <a:r>
              <a:rPr lang="es-CL" sz="800" i="1" dirty="0">
                <a:solidFill>
                  <a:srgbClr val="002776"/>
                </a:solidFill>
                <a:cs typeface="Arial" charset="0"/>
              </a:rPr>
              <a:t>Fuentes: </a:t>
            </a:r>
            <a:r>
              <a:rPr lang="es-CL" sz="800" i="1" dirty="0" smtClean="0">
                <a:solidFill>
                  <a:srgbClr val="002776"/>
                </a:solidFill>
                <a:cs typeface="Arial" charset="0"/>
              </a:rPr>
              <a:t>Deloitte </a:t>
            </a:r>
            <a:r>
              <a:rPr lang="es-CL" sz="800" i="1" dirty="0" err="1" smtClean="0">
                <a:solidFill>
                  <a:srgbClr val="002776"/>
                </a:solidFill>
                <a:cs typeface="Arial" charset="0"/>
              </a:rPr>
              <a:t>research</a:t>
            </a:r>
            <a:endParaRPr lang="es-CL" sz="800" i="1" dirty="0">
              <a:solidFill>
                <a:srgbClr val="002776"/>
              </a:solidFill>
              <a:cs typeface="Arial" charset="0"/>
            </a:endParaRPr>
          </a:p>
        </p:txBody>
      </p:sp>
      <p:sp>
        <p:nvSpPr>
          <p:cNvPr id="13" name="TextBox 12"/>
          <p:cNvSpPr txBox="1"/>
          <p:nvPr/>
        </p:nvSpPr>
        <p:spPr bwMode="auto">
          <a:xfrm>
            <a:off x="344489" y="1484784"/>
            <a:ext cx="4479499" cy="4688385"/>
          </a:xfrm>
          <a:prstGeom prst="rect">
            <a:avLst/>
          </a:prstGeom>
        </p:spPr>
        <p:txBody>
          <a:bodyPr wrap="square" lIns="36000" rIns="36000" rtlCol="0" anchor="t">
            <a:noAutofit/>
          </a:bodyPr>
          <a:lstStyle/>
          <a:p>
            <a:pPr marL="173038" indent="-171450" defTabSz="914400" fontAlgn="base">
              <a:lnSpc>
                <a:spcPct val="106000"/>
              </a:lnSpc>
              <a:spcAft>
                <a:spcPts val="300"/>
              </a:spcAft>
              <a:buClr>
                <a:srgbClr val="002060"/>
              </a:buClr>
              <a:buFont typeface="Wingdings" panose="05000000000000000000" pitchFamily="2" charset="2"/>
              <a:buChar char="§"/>
            </a:pPr>
            <a:r>
              <a:rPr lang="es-CL" sz="1100" b="1" dirty="0">
                <a:solidFill>
                  <a:srgbClr val="002776"/>
                </a:solidFill>
                <a:cs typeface="Arial" charset="0"/>
              </a:rPr>
              <a:t>City </a:t>
            </a:r>
            <a:r>
              <a:rPr lang="es-CL" sz="1100" b="1" dirty="0" err="1">
                <a:solidFill>
                  <a:srgbClr val="002776"/>
                </a:solidFill>
                <a:cs typeface="Arial" charset="0"/>
              </a:rPr>
              <a:t>breaks</a:t>
            </a:r>
            <a:r>
              <a:rPr lang="es-CL" sz="1100" b="1" dirty="0">
                <a:solidFill>
                  <a:srgbClr val="002776"/>
                </a:solidFill>
                <a:cs typeface="Arial" charset="0"/>
              </a:rPr>
              <a:t>:</a:t>
            </a:r>
            <a:r>
              <a:rPr lang="es-CL" sz="1100" dirty="0">
                <a:solidFill>
                  <a:srgbClr val="002776"/>
                </a:solidFill>
                <a:cs typeface="Arial" charset="0"/>
              </a:rPr>
              <a:t> </a:t>
            </a:r>
            <a:r>
              <a:rPr lang="es-CL" sz="1000" dirty="0" smtClean="0">
                <a:solidFill>
                  <a:srgbClr val="002776"/>
                </a:solidFill>
                <a:cs typeface="Arial" charset="0"/>
              </a:rPr>
              <a:t>viaje </a:t>
            </a:r>
            <a:r>
              <a:rPr lang="es-ES" sz="1000" dirty="0" smtClean="0">
                <a:solidFill>
                  <a:srgbClr val="002776"/>
                </a:solidFill>
                <a:cs typeface="Arial" charset="0"/>
              </a:rPr>
              <a:t>corto </a:t>
            </a:r>
            <a:r>
              <a:rPr lang="es-ES" sz="1000" dirty="0">
                <a:solidFill>
                  <a:srgbClr val="002776"/>
                </a:solidFill>
                <a:cs typeface="Arial" charset="0"/>
              </a:rPr>
              <a:t>a alguna ciudad con atractivos turísticos destacados, con duración aproximada de 3-5 días</a:t>
            </a:r>
            <a:endParaRPr lang="es-CL" sz="1000" dirty="0">
              <a:solidFill>
                <a:srgbClr val="002776"/>
              </a:solidFill>
              <a:cs typeface="Arial" charset="0"/>
            </a:endParaRPr>
          </a:p>
          <a:p>
            <a:pPr marL="173038" indent="-171450" defTabSz="914400" fontAlgn="base">
              <a:lnSpc>
                <a:spcPct val="106000"/>
              </a:lnSpc>
              <a:spcAft>
                <a:spcPts val="300"/>
              </a:spcAft>
              <a:buClr>
                <a:srgbClr val="002060"/>
              </a:buClr>
              <a:buFont typeface="Wingdings" panose="05000000000000000000" pitchFamily="2" charset="2"/>
              <a:buChar char="§"/>
            </a:pPr>
            <a:r>
              <a:rPr lang="es-CL" sz="1100" b="1" dirty="0">
                <a:solidFill>
                  <a:srgbClr val="002776"/>
                </a:solidFill>
                <a:cs typeface="Arial" charset="0"/>
              </a:rPr>
              <a:t>Shopping: </a:t>
            </a:r>
            <a:r>
              <a:rPr lang="es-CL" sz="1000" dirty="0">
                <a:solidFill>
                  <a:srgbClr val="002776"/>
                </a:solidFill>
                <a:cs typeface="Arial" charset="0"/>
              </a:rPr>
              <a:t>puede ser el motivo principal de viaje (viajes de compras de lujo, </a:t>
            </a:r>
            <a:r>
              <a:rPr lang="es-CL" sz="1000" dirty="0" err="1">
                <a:solidFill>
                  <a:srgbClr val="002776"/>
                </a:solidFill>
                <a:cs typeface="Arial" charset="0"/>
              </a:rPr>
              <a:t>outlets</a:t>
            </a:r>
            <a:r>
              <a:rPr lang="es-CL" sz="1000" dirty="0">
                <a:solidFill>
                  <a:srgbClr val="002776"/>
                </a:solidFill>
                <a:cs typeface="Arial" charset="0"/>
              </a:rPr>
              <a:t>…) o actuar como actividad complementaria en viajes de City </a:t>
            </a:r>
            <a:r>
              <a:rPr lang="es-CL" sz="1000" dirty="0" err="1">
                <a:solidFill>
                  <a:srgbClr val="002776"/>
                </a:solidFill>
                <a:cs typeface="Arial" charset="0"/>
              </a:rPr>
              <a:t>breaks</a:t>
            </a:r>
            <a:r>
              <a:rPr lang="es-CL" sz="1000" dirty="0">
                <a:solidFill>
                  <a:srgbClr val="002776"/>
                </a:solidFill>
                <a:cs typeface="Arial" charset="0"/>
              </a:rPr>
              <a:t> (ej. compras en mercados artesanales locales) </a:t>
            </a:r>
          </a:p>
          <a:p>
            <a:pPr marL="173038" indent="-171450" defTabSz="914400" fontAlgn="base">
              <a:lnSpc>
                <a:spcPct val="106000"/>
              </a:lnSpc>
              <a:spcAft>
                <a:spcPts val="300"/>
              </a:spcAft>
              <a:buClr>
                <a:srgbClr val="002060"/>
              </a:buClr>
              <a:buFont typeface="Wingdings" panose="05000000000000000000" pitchFamily="2" charset="2"/>
              <a:buChar char="§"/>
            </a:pPr>
            <a:r>
              <a:rPr lang="es-CL" sz="1100" b="1" dirty="0">
                <a:solidFill>
                  <a:srgbClr val="002776"/>
                </a:solidFill>
                <a:cs typeface="Arial" charset="0"/>
              </a:rPr>
              <a:t>Vida nocturna:</a:t>
            </a:r>
            <a:r>
              <a:rPr lang="es-CL" sz="1100" dirty="0">
                <a:solidFill>
                  <a:srgbClr val="002776"/>
                </a:solidFill>
                <a:cs typeface="Arial" charset="0"/>
              </a:rPr>
              <a:t> </a:t>
            </a:r>
            <a:r>
              <a:rPr lang="es-CL" sz="1000" dirty="0">
                <a:solidFill>
                  <a:srgbClr val="002776"/>
                </a:solidFill>
                <a:cs typeface="Arial" charset="0"/>
              </a:rPr>
              <a:t>actividad complementaria en viajes de City </a:t>
            </a:r>
            <a:r>
              <a:rPr lang="es-CL" sz="1000" dirty="0" err="1">
                <a:solidFill>
                  <a:srgbClr val="002776"/>
                </a:solidFill>
                <a:cs typeface="Arial" charset="0"/>
              </a:rPr>
              <a:t>breaks</a:t>
            </a:r>
            <a:r>
              <a:rPr lang="es-CL" sz="1000" dirty="0">
                <a:solidFill>
                  <a:srgbClr val="002776"/>
                </a:solidFill>
                <a:cs typeface="Arial" charset="0"/>
              </a:rPr>
              <a:t>, con objetivo de conocer la vida nocturna del destino</a:t>
            </a:r>
          </a:p>
          <a:p>
            <a:pPr marL="173038" indent="-171450" defTabSz="914400" fontAlgn="base">
              <a:lnSpc>
                <a:spcPct val="106000"/>
              </a:lnSpc>
              <a:spcAft>
                <a:spcPts val="300"/>
              </a:spcAft>
              <a:buClr>
                <a:srgbClr val="002060"/>
              </a:buClr>
              <a:buFont typeface="Wingdings" panose="05000000000000000000" pitchFamily="2" charset="2"/>
              <a:buChar char="§"/>
            </a:pPr>
            <a:r>
              <a:rPr lang="es-CL" sz="1100" b="1" dirty="0" smtClean="0">
                <a:solidFill>
                  <a:srgbClr val="002776"/>
                </a:solidFill>
                <a:cs typeface="Arial" charset="0"/>
              </a:rPr>
              <a:t>City Tours: </a:t>
            </a:r>
            <a:r>
              <a:rPr lang="es-CL" sz="1000" dirty="0" smtClean="0">
                <a:solidFill>
                  <a:srgbClr val="002776"/>
                </a:solidFill>
                <a:cs typeface="Arial" charset="0"/>
              </a:rPr>
              <a:t>actividad complementaria en viajes de City </a:t>
            </a:r>
            <a:r>
              <a:rPr lang="es-CL" sz="1000" dirty="0" err="1" smtClean="0">
                <a:solidFill>
                  <a:srgbClr val="002776"/>
                </a:solidFill>
                <a:cs typeface="Arial" charset="0"/>
              </a:rPr>
              <a:t>breaks</a:t>
            </a:r>
            <a:r>
              <a:rPr lang="es-CL" sz="1000" dirty="0" smtClean="0">
                <a:solidFill>
                  <a:srgbClr val="002776"/>
                </a:solidFill>
                <a:cs typeface="Arial" charset="0"/>
              </a:rPr>
              <a:t>, consistiendo en circuitos para visitar los principales atractivos de la ciudad. Productos implementados a nivel internacional incluyen </a:t>
            </a:r>
            <a:r>
              <a:rPr lang="es-ES" sz="1000" dirty="0" smtClean="0">
                <a:solidFill>
                  <a:srgbClr val="002776"/>
                </a:solidFill>
                <a:cs typeface="Arial" charset="0"/>
              </a:rPr>
              <a:t>el </a:t>
            </a:r>
            <a:r>
              <a:rPr lang="es-ES" sz="1000" dirty="0">
                <a:solidFill>
                  <a:srgbClr val="002776"/>
                </a:solidFill>
                <a:cs typeface="Arial" charset="0"/>
              </a:rPr>
              <a:t>Bus Turístico </a:t>
            </a:r>
            <a:r>
              <a:rPr lang="es-ES" sz="1000" dirty="0" smtClean="0">
                <a:solidFill>
                  <a:srgbClr val="002776"/>
                </a:solidFill>
                <a:cs typeface="Arial" charset="0"/>
              </a:rPr>
              <a:t>(ej. </a:t>
            </a:r>
            <a:r>
              <a:rPr lang="es-ES" sz="1000" dirty="0" err="1" smtClean="0">
                <a:solidFill>
                  <a:srgbClr val="002776"/>
                </a:solidFill>
                <a:cs typeface="Arial" charset="0"/>
              </a:rPr>
              <a:t>sightseeing</a:t>
            </a:r>
            <a:r>
              <a:rPr lang="es-ES" sz="1000" dirty="0">
                <a:solidFill>
                  <a:srgbClr val="002776"/>
                </a:solidFill>
                <a:cs typeface="Arial" charset="0"/>
              </a:rPr>
              <a:t>, hop </a:t>
            </a:r>
            <a:r>
              <a:rPr lang="es-ES" sz="1000" dirty="0" err="1">
                <a:solidFill>
                  <a:srgbClr val="002776"/>
                </a:solidFill>
                <a:cs typeface="Arial" charset="0"/>
              </a:rPr>
              <a:t>on</a:t>
            </a:r>
            <a:r>
              <a:rPr lang="es-ES" sz="1000" dirty="0">
                <a:solidFill>
                  <a:srgbClr val="002776"/>
                </a:solidFill>
                <a:cs typeface="Arial" charset="0"/>
              </a:rPr>
              <a:t> hop off, etc</a:t>
            </a:r>
            <a:r>
              <a:rPr lang="es-ES" sz="1000" dirty="0" smtClean="0">
                <a:solidFill>
                  <a:srgbClr val="002776"/>
                </a:solidFill>
                <a:cs typeface="Arial" charset="0"/>
              </a:rPr>
              <a:t>.) y los tours </a:t>
            </a:r>
            <a:r>
              <a:rPr lang="es-ES" sz="1000" dirty="0" err="1">
                <a:solidFill>
                  <a:srgbClr val="002776"/>
                </a:solidFill>
                <a:cs typeface="Arial" charset="0"/>
              </a:rPr>
              <a:t>for</a:t>
            </a:r>
            <a:r>
              <a:rPr lang="es-ES" sz="1000" dirty="0">
                <a:solidFill>
                  <a:srgbClr val="002776"/>
                </a:solidFill>
                <a:cs typeface="Arial" charset="0"/>
              </a:rPr>
              <a:t> </a:t>
            </a:r>
            <a:r>
              <a:rPr lang="es-ES" sz="1000" dirty="0" err="1" smtClean="0">
                <a:solidFill>
                  <a:srgbClr val="002776"/>
                </a:solidFill>
                <a:cs typeface="Arial" charset="0"/>
              </a:rPr>
              <a:t>tips</a:t>
            </a:r>
            <a:endParaRPr lang="es-CL" sz="1000" dirty="0" smtClean="0">
              <a:solidFill>
                <a:srgbClr val="002776"/>
              </a:solidFill>
              <a:cs typeface="Arial" charset="0"/>
            </a:endParaRPr>
          </a:p>
          <a:p>
            <a:pPr marL="173038" indent="-171450" defTabSz="914400" fontAlgn="base">
              <a:lnSpc>
                <a:spcPct val="106000"/>
              </a:lnSpc>
              <a:spcAft>
                <a:spcPts val="300"/>
              </a:spcAft>
              <a:buClr>
                <a:srgbClr val="002060"/>
              </a:buClr>
              <a:buFont typeface="Wingdings" panose="05000000000000000000" pitchFamily="2" charset="2"/>
              <a:buChar char="§"/>
            </a:pPr>
            <a:r>
              <a:rPr lang="es-CL" sz="1100" b="1" dirty="0" smtClean="0">
                <a:solidFill>
                  <a:srgbClr val="002776"/>
                </a:solidFill>
                <a:cs typeface="Arial" charset="0"/>
              </a:rPr>
              <a:t>Cultural </a:t>
            </a:r>
            <a:r>
              <a:rPr lang="es-CL" sz="1100" b="1" dirty="0">
                <a:solidFill>
                  <a:srgbClr val="002776"/>
                </a:solidFill>
                <a:cs typeface="Arial" charset="0"/>
              </a:rPr>
              <a:t>&amp; patrimonio: </a:t>
            </a:r>
            <a:r>
              <a:rPr lang="es-CL" sz="1000" dirty="0">
                <a:solidFill>
                  <a:srgbClr val="002776"/>
                </a:solidFill>
                <a:cs typeface="Arial" charset="0"/>
              </a:rPr>
              <a:t>actividad complementaria en viajes de City </a:t>
            </a:r>
            <a:r>
              <a:rPr lang="es-CL" sz="1000" dirty="0" err="1">
                <a:solidFill>
                  <a:srgbClr val="002776"/>
                </a:solidFill>
                <a:cs typeface="Arial" charset="0"/>
              </a:rPr>
              <a:t>breaks</a:t>
            </a:r>
            <a:r>
              <a:rPr lang="es-CL" sz="1000" dirty="0">
                <a:solidFill>
                  <a:srgbClr val="002776"/>
                </a:solidFill>
                <a:cs typeface="Arial" charset="0"/>
              </a:rPr>
              <a:t>, con foco en conocer los elementos culturales / patrimoniales de la ciudad</a:t>
            </a:r>
          </a:p>
          <a:p>
            <a:pPr marL="173038" indent="-171450" defTabSz="914400" fontAlgn="base">
              <a:lnSpc>
                <a:spcPct val="106000"/>
              </a:lnSpc>
              <a:spcAft>
                <a:spcPts val="300"/>
              </a:spcAft>
              <a:buClr>
                <a:srgbClr val="002060"/>
              </a:buClr>
              <a:buFont typeface="Wingdings" panose="05000000000000000000" pitchFamily="2" charset="2"/>
              <a:buChar char="§"/>
            </a:pPr>
            <a:r>
              <a:rPr lang="es-CL" sz="1100" b="1" dirty="0">
                <a:solidFill>
                  <a:srgbClr val="002776"/>
                </a:solidFill>
                <a:cs typeface="Arial" charset="0"/>
              </a:rPr>
              <a:t>Naturaleza </a:t>
            </a:r>
            <a:r>
              <a:rPr lang="es-CL" sz="1100" b="1" dirty="0" err="1">
                <a:solidFill>
                  <a:srgbClr val="002776"/>
                </a:solidFill>
                <a:cs typeface="Arial" charset="0"/>
              </a:rPr>
              <a:t>soft</a:t>
            </a:r>
            <a:r>
              <a:rPr lang="es-CL" sz="1100" b="1" dirty="0">
                <a:solidFill>
                  <a:srgbClr val="002776"/>
                </a:solidFill>
                <a:cs typeface="Arial" charset="0"/>
              </a:rPr>
              <a:t> y deportes</a:t>
            </a:r>
            <a:r>
              <a:rPr lang="es-CL" sz="1100" dirty="0">
                <a:solidFill>
                  <a:srgbClr val="002776"/>
                </a:solidFill>
                <a:cs typeface="Arial" charset="0"/>
              </a:rPr>
              <a:t>: </a:t>
            </a:r>
            <a:r>
              <a:rPr lang="es-CL" sz="1000" dirty="0">
                <a:solidFill>
                  <a:srgbClr val="002776"/>
                </a:solidFill>
                <a:cs typeface="Arial" charset="0"/>
              </a:rPr>
              <a:t>puede ser el motivo principal de viaje </a:t>
            </a:r>
            <a:r>
              <a:rPr lang="es-CL" sz="1000" dirty="0" smtClean="0">
                <a:solidFill>
                  <a:srgbClr val="002776"/>
                </a:solidFill>
                <a:cs typeface="Arial" charset="0"/>
              </a:rPr>
              <a:t>o </a:t>
            </a:r>
            <a:r>
              <a:rPr lang="es-CL" sz="1000" dirty="0">
                <a:solidFill>
                  <a:srgbClr val="002776"/>
                </a:solidFill>
                <a:cs typeface="Arial" charset="0"/>
              </a:rPr>
              <a:t>actuar como actividad complementaria en viajes de City </a:t>
            </a:r>
            <a:r>
              <a:rPr lang="es-CL" sz="1000" dirty="0" err="1" smtClean="0">
                <a:solidFill>
                  <a:srgbClr val="002776"/>
                </a:solidFill>
                <a:cs typeface="Arial" charset="0"/>
              </a:rPr>
              <a:t>breaks</a:t>
            </a:r>
            <a:r>
              <a:rPr lang="es-CL" sz="1000" dirty="0" smtClean="0">
                <a:solidFill>
                  <a:srgbClr val="002776"/>
                </a:solidFill>
                <a:cs typeface="Arial" charset="0"/>
              </a:rPr>
              <a:t>,  </a:t>
            </a:r>
            <a:r>
              <a:rPr lang="es-CL" sz="1000" dirty="0">
                <a:solidFill>
                  <a:srgbClr val="002776"/>
                </a:solidFill>
                <a:cs typeface="Arial" charset="0"/>
              </a:rPr>
              <a:t>consistiendo en excursiones a sitios naturales de interés turístico en los alrededores de la </a:t>
            </a:r>
            <a:r>
              <a:rPr lang="es-CL" sz="1000" dirty="0" smtClean="0">
                <a:solidFill>
                  <a:srgbClr val="002776"/>
                </a:solidFill>
                <a:cs typeface="Arial" charset="0"/>
              </a:rPr>
              <a:t>ciudad (ej. parques naturales) </a:t>
            </a:r>
            <a:r>
              <a:rPr lang="es-CL" sz="1000" dirty="0">
                <a:solidFill>
                  <a:srgbClr val="002776"/>
                </a:solidFill>
                <a:cs typeface="Arial" charset="0"/>
              </a:rPr>
              <a:t>/ realización de actividades de deportivas (ej. ciclismo en parques)</a:t>
            </a:r>
          </a:p>
        </p:txBody>
      </p:sp>
      <p:pic>
        <p:nvPicPr>
          <p:cNvPr id="48130" name="Picture 2" descr="http://media.grupojoly.com/imagen.php?imagen=//0001381500/0001381644.jpg&amp;an=23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5614" y="1484784"/>
            <a:ext cx="1583426" cy="2746900"/>
          </a:xfrm>
          <a:prstGeom prst="rect">
            <a:avLst/>
          </a:prstGeom>
          <a:noFill/>
          <a:extLst>
            <a:ext uri="{909E8E84-426E-40DD-AFC4-6F175D3DCCD1}">
              <a14:hiddenFill xmlns:a14="http://schemas.microsoft.com/office/drawing/2010/main">
                <a:solidFill>
                  <a:srgbClr val="FFFFFF"/>
                </a:solidFill>
              </a14:hiddenFill>
            </a:ext>
          </a:extLst>
        </p:spPr>
      </p:pic>
      <p:sp>
        <p:nvSpPr>
          <p:cNvPr id="48" name="TextBox 47"/>
          <p:cNvSpPr txBox="1"/>
          <p:nvPr/>
        </p:nvSpPr>
        <p:spPr bwMode="auto">
          <a:xfrm>
            <a:off x="5165852" y="4231684"/>
            <a:ext cx="1949634" cy="574997"/>
          </a:xfrm>
          <a:prstGeom prst="roundRect">
            <a:avLst/>
          </a:prstGeom>
          <a:noFill/>
        </p:spPr>
        <p:txBody>
          <a:bodyPr wrap="square" lIns="36000" rIns="36000" rtlCol="0" anchor="ctr">
            <a:noAutofit/>
          </a:bodyPr>
          <a:lstStyle/>
          <a:p>
            <a:pPr marL="1587" defTabSz="914400" fontAlgn="base">
              <a:spcAft>
                <a:spcPts val="100"/>
              </a:spcAft>
              <a:buClr>
                <a:srgbClr val="002060"/>
              </a:buClr>
            </a:pPr>
            <a:r>
              <a:rPr lang="es-ES" sz="1100" b="1" dirty="0">
                <a:solidFill>
                  <a:srgbClr val="002776"/>
                </a:solidFill>
                <a:cs typeface="Arial" charset="0"/>
              </a:rPr>
              <a:t>Toldos en calles para favorecer la vida en </a:t>
            </a:r>
            <a:r>
              <a:rPr lang="es-ES" sz="1100" b="1" dirty="0" smtClean="0">
                <a:solidFill>
                  <a:srgbClr val="002776"/>
                </a:solidFill>
                <a:cs typeface="Arial" charset="0"/>
              </a:rPr>
              <a:t>calle</a:t>
            </a:r>
            <a:endParaRPr lang="es-CL" sz="1100" b="1" dirty="0" smtClean="0">
              <a:solidFill>
                <a:srgbClr val="002776"/>
              </a:solidFill>
              <a:cs typeface="Arial" charset="0"/>
            </a:endParaRPr>
          </a:p>
          <a:p>
            <a:pPr marL="1587" defTabSz="914400" fontAlgn="base">
              <a:spcAft>
                <a:spcPts val="100"/>
              </a:spcAft>
              <a:buClr>
                <a:srgbClr val="002060"/>
              </a:buClr>
            </a:pPr>
            <a:r>
              <a:rPr lang="es-CL" sz="1100" i="1" dirty="0" smtClean="0">
                <a:solidFill>
                  <a:srgbClr val="002776"/>
                </a:solidFill>
                <a:cs typeface="Arial" charset="0"/>
              </a:rPr>
              <a:t>Sevilla, España</a:t>
            </a:r>
            <a:endParaRPr lang="es-CL" sz="1100" i="1" dirty="0">
              <a:solidFill>
                <a:srgbClr val="002776"/>
              </a:solidFill>
              <a:cs typeface="Arial" charset="0"/>
            </a:endParaRPr>
          </a:p>
        </p:txBody>
      </p:sp>
      <p:pic>
        <p:nvPicPr>
          <p:cNvPr id="19" name="Picture 2" descr="https://deturistaporbarcelona.files.wordpress.com/2015/10/img_20150903_141443.jpg?w=1108&amp;h=737&amp;crop=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985149" y="1484784"/>
            <a:ext cx="2514163" cy="1672327"/>
          </a:xfrm>
          <a:prstGeom prst="rect">
            <a:avLst/>
          </a:prstGeom>
          <a:noFill/>
          <a:extLst>
            <a:ext uri="{909E8E84-426E-40DD-AFC4-6F175D3DCCD1}">
              <a14:hiddenFill xmlns:a14="http://schemas.microsoft.com/office/drawing/2010/main">
                <a:solidFill>
                  <a:srgbClr val="FFFFFF"/>
                </a:solidFill>
              </a14:hiddenFill>
            </a:ext>
          </a:extLst>
        </p:spPr>
      </p:pic>
      <p:sp>
        <p:nvSpPr>
          <p:cNvPr id="20" name="TextBox 19"/>
          <p:cNvSpPr txBox="1"/>
          <p:nvPr/>
        </p:nvSpPr>
        <p:spPr bwMode="auto">
          <a:xfrm>
            <a:off x="6964231" y="3119400"/>
            <a:ext cx="1949634" cy="574997"/>
          </a:xfrm>
          <a:prstGeom prst="roundRect">
            <a:avLst/>
          </a:prstGeom>
          <a:noFill/>
        </p:spPr>
        <p:txBody>
          <a:bodyPr wrap="square" lIns="36000" rIns="36000" rtlCol="0" anchor="t">
            <a:noAutofit/>
          </a:bodyPr>
          <a:lstStyle/>
          <a:p>
            <a:pPr marL="1587" defTabSz="914400" fontAlgn="base">
              <a:spcAft>
                <a:spcPts val="100"/>
              </a:spcAft>
              <a:buClr>
                <a:srgbClr val="002060"/>
              </a:buClr>
            </a:pPr>
            <a:r>
              <a:rPr lang="es-ES_tradnl" sz="1100" b="1" dirty="0" smtClean="0">
                <a:solidFill>
                  <a:srgbClr val="002776"/>
                </a:solidFill>
                <a:cs typeface="Arial" charset="0"/>
              </a:rPr>
              <a:t>Peatonalización de calles</a:t>
            </a:r>
            <a:endParaRPr lang="es-CL" sz="1100" b="1" dirty="0" smtClean="0">
              <a:solidFill>
                <a:srgbClr val="002776"/>
              </a:solidFill>
              <a:cs typeface="Arial" charset="0"/>
            </a:endParaRPr>
          </a:p>
          <a:p>
            <a:pPr marL="1587" defTabSz="914400" fontAlgn="base">
              <a:spcAft>
                <a:spcPts val="100"/>
              </a:spcAft>
              <a:buClr>
                <a:srgbClr val="002060"/>
              </a:buClr>
            </a:pPr>
            <a:r>
              <a:rPr lang="es-CL" sz="1100" i="1" dirty="0" smtClean="0">
                <a:solidFill>
                  <a:srgbClr val="002776"/>
                </a:solidFill>
                <a:cs typeface="Arial" charset="0"/>
              </a:rPr>
              <a:t>Barcelona, España</a:t>
            </a:r>
            <a:endParaRPr lang="es-CL" sz="1100" i="1" dirty="0">
              <a:solidFill>
                <a:srgbClr val="002776"/>
              </a:solidFill>
              <a:cs typeface="Arial" charset="0"/>
            </a:endParaRPr>
          </a:p>
        </p:txBody>
      </p:sp>
      <p:pic>
        <p:nvPicPr>
          <p:cNvPr id="38914" name="Picture 2" descr="http://www.turismomadrid.net/wp-content/uploads/2013/05/wifi-madrid.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a:stretch/>
        </p:blipFill>
        <p:spPr bwMode="auto">
          <a:xfrm>
            <a:off x="5220391" y="4869160"/>
            <a:ext cx="1604818" cy="1357087"/>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p:cNvSpPr txBox="1"/>
          <p:nvPr/>
        </p:nvSpPr>
        <p:spPr bwMode="auto">
          <a:xfrm>
            <a:off x="5476292" y="8170380"/>
            <a:ext cx="1949634" cy="574997"/>
          </a:xfrm>
          <a:prstGeom prst="roundRect">
            <a:avLst/>
          </a:prstGeom>
          <a:noFill/>
        </p:spPr>
        <p:txBody>
          <a:bodyPr wrap="square" lIns="36000" rIns="36000" rtlCol="0" anchor="ctr">
            <a:noAutofit/>
          </a:bodyPr>
          <a:lstStyle/>
          <a:p>
            <a:pPr marL="1587" defTabSz="914400" fontAlgn="base">
              <a:spcAft>
                <a:spcPts val="100"/>
              </a:spcAft>
              <a:buClr>
                <a:srgbClr val="002060"/>
              </a:buClr>
            </a:pPr>
            <a:r>
              <a:rPr lang="es-ES" sz="1100" b="1" dirty="0" err="1" smtClean="0">
                <a:solidFill>
                  <a:srgbClr val="002776"/>
                </a:solidFill>
                <a:cs typeface="Arial" charset="0"/>
              </a:rPr>
              <a:t>WiFi</a:t>
            </a:r>
            <a:r>
              <a:rPr lang="es-ES" sz="1100" b="1" dirty="0" smtClean="0">
                <a:solidFill>
                  <a:srgbClr val="002776"/>
                </a:solidFill>
                <a:cs typeface="Arial" charset="0"/>
              </a:rPr>
              <a:t> ciudad</a:t>
            </a:r>
            <a:endParaRPr lang="es-CL" sz="1100" b="1" dirty="0" smtClean="0">
              <a:solidFill>
                <a:srgbClr val="002776"/>
              </a:solidFill>
              <a:cs typeface="Arial" charset="0"/>
            </a:endParaRPr>
          </a:p>
          <a:p>
            <a:pPr marL="1587" defTabSz="914400" fontAlgn="base">
              <a:spcAft>
                <a:spcPts val="100"/>
              </a:spcAft>
              <a:buClr>
                <a:srgbClr val="002060"/>
              </a:buClr>
            </a:pPr>
            <a:r>
              <a:rPr lang="es-CL" sz="1100" i="1" dirty="0" smtClean="0">
                <a:solidFill>
                  <a:srgbClr val="002776"/>
                </a:solidFill>
                <a:cs typeface="Arial" charset="0"/>
              </a:rPr>
              <a:t>Madrid Wireless Smart City, España</a:t>
            </a:r>
            <a:endParaRPr lang="es-CL" sz="1100" i="1" dirty="0">
              <a:solidFill>
                <a:srgbClr val="002776"/>
              </a:solidFill>
              <a:cs typeface="Arial" charset="0"/>
            </a:endParaRPr>
          </a:p>
        </p:txBody>
      </p:sp>
      <p:pic>
        <p:nvPicPr>
          <p:cNvPr id="38916" name="Picture 4" descr="http://growingsocialmedia.com/wp-content/uploads/2014/03/unescoapp.pn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a:stretch/>
        </p:blipFill>
        <p:spPr bwMode="auto">
          <a:xfrm>
            <a:off x="450203" y="5013362"/>
            <a:ext cx="2612234" cy="1439974"/>
          </a:xfrm>
          <a:prstGeom prst="rect">
            <a:avLst/>
          </a:prstGeom>
          <a:noFill/>
          <a:extLst>
            <a:ext uri="{909E8E84-426E-40DD-AFC4-6F175D3DCCD1}">
              <a14:hiddenFill xmlns:a14="http://schemas.microsoft.com/office/drawing/2010/main">
                <a:solidFill>
                  <a:srgbClr val="FFFFFF"/>
                </a:solidFill>
              </a14:hiddenFill>
            </a:ext>
          </a:extLst>
        </p:spPr>
      </p:pic>
      <p:sp>
        <p:nvSpPr>
          <p:cNvPr id="24" name="TextBox 23"/>
          <p:cNvSpPr txBox="1"/>
          <p:nvPr/>
        </p:nvSpPr>
        <p:spPr bwMode="auto">
          <a:xfrm>
            <a:off x="5150297" y="6186703"/>
            <a:ext cx="1949634" cy="398023"/>
          </a:xfrm>
          <a:prstGeom prst="roundRect">
            <a:avLst/>
          </a:prstGeom>
          <a:noFill/>
        </p:spPr>
        <p:txBody>
          <a:bodyPr wrap="square" lIns="36000" rIns="36000" rtlCol="0" anchor="t">
            <a:noAutofit/>
          </a:bodyPr>
          <a:lstStyle/>
          <a:p>
            <a:pPr marL="1587" defTabSz="914400" fontAlgn="base">
              <a:spcAft>
                <a:spcPts val="100"/>
              </a:spcAft>
              <a:buClr>
                <a:srgbClr val="002060"/>
              </a:buClr>
            </a:pPr>
            <a:r>
              <a:rPr lang="es-ES_tradnl" sz="1100" b="1" dirty="0" err="1" smtClean="0">
                <a:solidFill>
                  <a:srgbClr val="002776"/>
                </a:solidFill>
                <a:cs typeface="Arial" charset="0"/>
              </a:rPr>
              <a:t>WiFi</a:t>
            </a:r>
            <a:r>
              <a:rPr lang="es-ES_tradnl" sz="1100" b="1" dirty="0" smtClean="0">
                <a:solidFill>
                  <a:srgbClr val="002776"/>
                </a:solidFill>
                <a:cs typeface="Arial" charset="0"/>
              </a:rPr>
              <a:t> </a:t>
            </a:r>
            <a:r>
              <a:rPr lang="es-ES_tradnl" sz="1100" b="1" dirty="0">
                <a:solidFill>
                  <a:srgbClr val="002776"/>
                </a:solidFill>
                <a:cs typeface="Arial" charset="0"/>
              </a:rPr>
              <a:t>c</a:t>
            </a:r>
            <a:r>
              <a:rPr lang="es-ES_tradnl" sz="1100" b="1" dirty="0" smtClean="0">
                <a:solidFill>
                  <a:srgbClr val="002776"/>
                </a:solidFill>
                <a:cs typeface="Arial" charset="0"/>
              </a:rPr>
              <a:t>iudad</a:t>
            </a:r>
            <a:endParaRPr lang="es-CL" sz="1100" b="1" dirty="0" smtClean="0">
              <a:solidFill>
                <a:srgbClr val="002776"/>
              </a:solidFill>
              <a:cs typeface="Arial" charset="0"/>
            </a:endParaRPr>
          </a:p>
          <a:p>
            <a:pPr marL="1587" defTabSz="914400" fontAlgn="base">
              <a:spcAft>
                <a:spcPts val="100"/>
              </a:spcAft>
              <a:buClr>
                <a:srgbClr val="002060"/>
              </a:buClr>
            </a:pPr>
            <a:r>
              <a:rPr lang="es-CL" sz="1100" i="1" dirty="0" smtClean="0">
                <a:solidFill>
                  <a:srgbClr val="002776"/>
                </a:solidFill>
                <a:cs typeface="Arial" charset="0"/>
              </a:rPr>
              <a:t>Madrid Wireless Smart City, España</a:t>
            </a:r>
            <a:endParaRPr lang="es-CL" sz="1100" i="1" dirty="0">
              <a:solidFill>
                <a:srgbClr val="002776"/>
              </a:solidFill>
              <a:cs typeface="Arial" charset="0"/>
            </a:endParaRPr>
          </a:p>
        </p:txBody>
      </p:sp>
      <p:sp>
        <p:nvSpPr>
          <p:cNvPr id="25" name="TextBox 24"/>
          <p:cNvSpPr txBox="1"/>
          <p:nvPr/>
        </p:nvSpPr>
        <p:spPr bwMode="auto">
          <a:xfrm>
            <a:off x="3117749" y="4965109"/>
            <a:ext cx="1495295" cy="574997"/>
          </a:xfrm>
          <a:prstGeom prst="roundRect">
            <a:avLst/>
          </a:prstGeom>
          <a:noFill/>
        </p:spPr>
        <p:txBody>
          <a:bodyPr wrap="square" lIns="36000" rIns="36000" rtlCol="0" anchor="t">
            <a:noAutofit/>
          </a:bodyPr>
          <a:lstStyle/>
          <a:p>
            <a:pPr marL="1587" defTabSz="914400" fontAlgn="base">
              <a:spcAft>
                <a:spcPts val="100"/>
              </a:spcAft>
              <a:buClr>
                <a:srgbClr val="002060"/>
              </a:buClr>
            </a:pPr>
            <a:r>
              <a:rPr lang="es-ES_tradnl" sz="1100" b="1" dirty="0" smtClean="0">
                <a:solidFill>
                  <a:srgbClr val="002776"/>
                </a:solidFill>
                <a:cs typeface="Arial" charset="0"/>
              </a:rPr>
              <a:t>Apps geolocalización</a:t>
            </a:r>
            <a:endParaRPr lang="es-CL" sz="1100" b="1" dirty="0" smtClean="0">
              <a:solidFill>
                <a:srgbClr val="002776"/>
              </a:solidFill>
              <a:cs typeface="Arial" charset="0"/>
            </a:endParaRPr>
          </a:p>
          <a:p>
            <a:pPr marL="1587" defTabSz="914400" fontAlgn="base">
              <a:spcAft>
                <a:spcPts val="100"/>
              </a:spcAft>
              <a:buClr>
                <a:srgbClr val="002060"/>
              </a:buClr>
            </a:pPr>
            <a:r>
              <a:rPr lang="es-CL" sz="1100" i="1" dirty="0" err="1" smtClean="0">
                <a:solidFill>
                  <a:srgbClr val="002776"/>
                </a:solidFill>
                <a:cs typeface="Arial" charset="0"/>
              </a:rPr>
              <a:t>Everplace</a:t>
            </a:r>
            <a:r>
              <a:rPr lang="es-CL" sz="1100" i="1" dirty="0" smtClean="0">
                <a:solidFill>
                  <a:srgbClr val="002776"/>
                </a:solidFill>
                <a:cs typeface="Arial" charset="0"/>
              </a:rPr>
              <a:t>, </a:t>
            </a:r>
            <a:r>
              <a:rPr lang="es-CL" sz="1100" i="1" dirty="0" err="1" smtClean="0">
                <a:solidFill>
                  <a:srgbClr val="002776"/>
                </a:solidFill>
                <a:cs typeface="Arial" charset="0"/>
              </a:rPr>
              <a:t>shrare</a:t>
            </a:r>
            <a:r>
              <a:rPr lang="es-CL" sz="1100" i="1" dirty="0" smtClean="0">
                <a:solidFill>
                  <a:srgbClr val="002776"/>
                </a:solidFill>
                <a:cs typeface="Arial" charset="0"/>
              </a:rPr>
              <a:t> </a:t>
            </a:r>
            <a:r>
              <a:rPr lang="es-CL" sz="1100" i="1" dirty="0" err="1" smtClean="0">
                <a:solidFill>
                  <a:srgbClr val="002776"/>
                </a:solidFill>
                <a:cs typeface="Arial" charset="0"/>
              </a:rPr>
              <a:t>you</a:t>
            </a:r>
            <a:r>
              <a:rPr lang="es-CL" sz="1100" i="1" dirty="0" smtClean="0">
                <a:solidFill>
                  <a:srgbClr val="002776"/>
                </a:solidFill>
                <a:cs typeface="Arial" charset="0"/>
              </a:rPr>
              <a:t> </a:t>
            </a:r>
            <a:r>
              <a:rPr lang="es-CL" sz="1100" i="1" dirty="0" err="1" smtClean="0">
                <a:solidFill>
                  <a:srgbClr val="002776"/>
                </a:solidFill>
                <a:cs typeface="Arial" charset="0"/>
              </a:rPr>
              <a:t>location</a:t>
            </a:r>
            <a:r>
              <a:rPr lang="es-CL" sz="1100" i="1" dirty="0" smtClean="0">
                <a:solidFill>
                  <a:srgbClr val="002776"/>
                </a:solidFill>
                <a:cs typeface="Arial" charset="0"/>
              </a:rPr>
              <a:t> </a:t>
            </a:r>
            <a:r>
              <a:rPr lang="es-CL" sz="1100" i="1" dirty="0" err="1" smtClean="0">
                <a:solidFill>
                  <a:srgbClr val="002776"/>
                </a:solidFill>
                <a:cs typeface="Arial" charset="0"/>
              </a:rPr>
              <a:t>recommendations</a:t>
            </a:r>
            <a:r>
              <a:rPr lang="es-CL" sz="1100" i="1" dirty="0" smtClean="0">
                <a:solidFill>
                  <a:srgbClr val="002776"/>
                </a:solidFill>
                <a:cs typeface="Arial" charset="0"/>
              </a:rPr>
              <a:t>!</a:t>
            </a:r>
            <a:endParaRPr lang="es-CL" sz="1100" i="1" dirty="0">
              <a:solidFill>
                <a:srgbClr val="002776"/>
              </a:solidFill>
              <a:cs typeface="Arial" charset="0"/>
            </a:endParaRPr>
          </a:p>
        </p:txBody>
      </p:sp>
      <p:pic>
        <p:nvPicPr>
          <p:cNvPr id="38918" name="Picture 6" descr="https://i.ytimg.com/vi/KHFZ9UUYed0/maxresdefault.jpg"/>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a:stretch/>
        </p:blipFill>
        <p:spPr bwMode="auto">
          <a:xfrm>
            <a:off x="6985148" y="3654853"/>
            <a:ext cx="2516519" cy="2074003"/>
          </a:xfrm>
          <a:prstGeom prst="rect">
            <a:avLst/>
          </a:prstGeom>
          <a:noFill/>
          <a:extLst>
            <a:ext uri="{909E8E84-426E-40DD-AFC4-6F175D3DCCD1}">
              <a14:hiddenFill xmlns:a14="http://schemas.microsoft.com/office/drawing/2010/main">
                <a:solidFill>
                  <a:srgbClr val="FFFFFF"/>
                </a:solidFill>
              </a14:hiddenFill>
            </a:ext>
          </a:extLst>
        </p:spPr>
      </p:pic>
      <p:sp>
        <p:nvSpPr>
          <p:cNvPr id="29" name="TextBox 28"/>
          <p:cNvSpPr txBox="1"/>
          <p:nvPr/>
        </p:nvSpPr>
        <p:spPr bwMode="auto">
          <a:xfrm>
            <a:off x="6964230" y="5714967"/>
            <a:ext cx="2535081" cy="574997"/>
          </a:xfrm>
          <a:prstGeom prst="roundRect">
            <a:avLst/>
          </a:prstGeom>
          <a:noFill/>
        </p:spPr>
        <p:txBody>
          <a:bodyPr wrap="square" lIns="36000" rIns="36000" rtlCol="0" anchor="t">
            <a:noAutofit/>
          </a:bodyPr>
          <a:lstStyle/>
          <a:p>
            <a:pPr marL="1587" defTabSz="914400" fontAlgn="base">
              <a:spcAft>
                <a:spcPts val="100"/>
              </a:spcAft>
              <a:buClr>
                <a:srgbClr val="002060"/>
              </a:buClr>
            </a:pPr>
            <a:r>
              <a:rPr lang="es-ES_tradnl" sz="1100" b="1" dirty="0" smtClean="0">
                <a:solidFill>
                  <a:srgbClr val="002776"/>
                </a:solidFill>
                <a:cs typeface="Arial" charset="0"/>
              </a:rPr>
              <a:t>App-</a:t>
            </a:r>
            <a:r>
              <a:rPr lang="es-ES_tradnl" sz="1100" b="1" dirty="0" err="1" smtClean="0">
                <a:solidFill>
                  <a:srgbClr val="002776"/>
                </a:solidFill>
                <a:cs typeface="Arial" charset="0"/>
              </a:rPr>
              <a:t>audioguía</a:t>
            </a:r>
            <a:r>
              <a:rPr lang="es-ES_tradnl" sz="1100" b="1" dirty="0">
                <a:solidFill>
                  <a:srgbClr val="002776"/>
                </a:solidFill>
                <a:cs typeface="Arial" charset="0"/>
              </a:rPr>
              <a:t> </a:t>
            </a:r>
            <a:r>
              <a:rPr lang="es-ES_tradnl" sz="1100" b="1" dirty="0" smtClean="0">
                <a:solidFill>
                  <a:srgbClr val="002776"/>
                </a:solidFill>
                <a:cs typeface="Arial" charset="0"/>
              </a:rPr>
              <a:t>con geolocalización</a:t>
            </a:r>
            <a:endParaRPr lang="es-CL" sz="1100" b="1" dirty="0" smtClean="0">
              <a:solidFill>
                <a:srgbClr val="002776"/>
              </a:solidFill>
              <a:cs typeface="Arial" charset="0"/>
            </a:endParaRPr>
          </a:p>
          <a:p>
            <a:pPr marL="1587" defTabSz="914400" fontAlgn="base">
              <a:spcAft>
                <a:spcPts val="100"/>
              </a:spcAft>
              <a:buClr>
                <a:srgbClr val="002060"/>
              </a:buClr>
            </a:pPr>
            <a:r>
              <a:rPr lang="es-CL" sz="1100" i="1" dirty="0" smtClean="0">
                <a:solidFill>
                  <a:srgbClr val="002776"/>
                </a:solidFill>
                <a:cs typeface="Arial" charset="0"/>
              </a:rPr>
              <a:t>DETOUR, </a:t>
            </a:r>
            <a:r>
              <a:rPr lang="es-CL" sz="1100" i="1" dirty="0" err="1" smtClean="0">
                <a:solidFill>
                  <a:srgbClr val="002776"/>
                </a:solidFill>
                <a:cs typeface="Arial" charset="0"/>
              </a:rPr>
              <a:t>the</a:t>
            </a:r>
            <a:r>
              <a:rPr lang="es-CL" sz="1100" i="1" dirty="0" smtClean="0">
                <a:solidFill>
                  <a:srgbClr val="002776"/>
                </a:solidFill>
                <a:cs typeface="Arial" charset="0"/>
              </a:rPr>
              <a:t> </a:t>
            </a:r>
            <a:r>
              <a:rPr lang="es-CL" sz="1100" i="1" dirty="0" err="1" smtClean="0">
                <a:solidFill>
                  <a:srgbClr val="002776"/>
                </a:solidFill>
                <a:cs typeface="Arial" charset="0"/>
              </a:rPr>
              <a:t>world’s</a:t>
            </a:r>
            <a:r>
              <a:rPr lang="es-CL" sz="1100" i="1" dirty="0" smtClean="0">
                <a:solidFill>
                  <a:srgbClr val="002776"/>
                </a:solidFill>
                <a:cs typeface="Arial" charset="0"/>
              </a:rPr>
              <a:t> </a:t>
            </a:r>
            <a:r>
              <a:rPr lang="es-CL" sz="1100" i="1" dirty="0" err="1" smtClean="0">
                <a:solidFill>
                  <a:srgbClr val="002776"/>
                </a:solidFill>
                <a:cs typeface="Arial" charset="0"/>
              </a:rPr>
              <a:t>coolest</a:t>
            </a:r>
            <a:r>
              <a:rPr lang="es-CL" sz="1100" i="1" dirty="0" smtClean="0">
                <a:solidFill>
                  <a:srgbClr val="002776"/>
                </a:solidFill>
                <a:cs typeface="Arial" charset="0"/>
              </a:rPr>
              <a:t> audio </a:t>
            </a:r>
            <a:r>
              <a:rPr lang="es-CL" sz="1100" i="1" dirty="0" err="1" smtClean="0">
                <a:solidFill>
                  <a:srgbClr val="002776"/>
                </a:solidFill>
                <a:cs typeface="Arial" charset="0"/>
              </a:rPr>
              <a:t>guides</a:t>
            </a:r>
            <a:endParaRPr lang="es-CL" sz="1100"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18</a:t>
            </a:fld>
            <a:endParaRPr lang="es-ES_tradnl" dirty="0">
              <a:solidFill>
                <a:srgbClr val="002776"/>
              </a:solidFill>
            </a:endParaRPr>
          </a:p>
        </p:txBody>
      </p:sp>
    </p:spTree>
    <p:extLst>
      <p:ext uri="{BB962C8B-B14F-4D97-AF65-F5344CB8AC3E}">
        <p14:creationId xmlns:p14="http://schemas.microsoft.com/office/powerpoint/2010/main" val="29749753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lujo</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Alto impacto de las nuevas tecnologías en el turismo de lujo, producto que ha crecido 48% en los últimos 5 años</a:t>
            </a:r>
            <a:endParaRPr lang="es-CL" sz="1100" b="1" dirty="0" smtClean="0">
              <a:solidFill>
                <a:srgbClr val="FFFFFF"/>
              </a:solidFill>
            </a:endParaRPr>
          </a:p>
        </p:txBody>
      </p:sp>
      <p:sp>
        <p:nvSpPr>
          <p:cNvPr id="45" name="Freeform 25"/>
          <p:cNvSpPr>
            <a:spLocks/>
          </p:cNvSpPr>
          <p:nvPr/>
        </p:nvSpPr>
        <p:spPr bwMode="auto">
          <a:xfrm>
            <a:off x="553732" y="3824701"/>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46" name="Freeform 26"/>
          <p:cNvSpPr>
            <a:spLocks/>
          </p:cNvSpPr>
          <p:nvPr/>
        </p:nvSpPr>
        <p:spPr bwMode="auto">
          <a:xfrm>
            <a:off x="481730" y="4509120"/>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47" name="Freeform 27"/>
          <p:cNvSpPr>
            <a:spLocks/>
          </p:cNvSpPr>
          <p:nvPr/>
        </p:nvSpPr>
        <p:spPr bwMode="auto">
          <a:xfrm>
            <a:off x="481730" y="5301248"/>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48" name="Freeform 28"/>
          <p:cNvSpPr>
            <a:spLocks noEditPoints="1"/>
          </p:cNvSpPr>
          <p:nvPr/>
        </p:nvSpPr>
        <p:spPr bwMode="auto">
          <a:xfrm>
            <a:off x="463732" y="6048979"/>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grpSp>
        <p:nvGrpSpPr>
          <p:cNvPr id="4" name="Group 3"/>
          <p:cNvGrpSpPr/>
          <p:nvPr/>
        </p:nvGrpSpPr>
        <p:grpSpPr>
          <a:xfrm>
            <a:off x="406980" y="3429000"/>
            <a:ext cx="9000000" cy="171265"/>
            <a:chOff x="406981" y="3925156"/>
            <a:chExt cx="4282841" cy="171265"/>
          </a:xfrm>
        </p:grpSpPr>
        <p:cxnSp>
          <p:nvCxnSpPr>
            <p:cNvPr id="43" name="iBar:83/125"/>
            <p:cNvCxnSpPr>
              <a:cxnSpLocks noChangeShapeType="1"/>
            </p:cNvCxnSpPr>
            <p:nvPr/>
          </p:nvCxnSpPr>
          <p:spPr bwMode="auto">
            <a:xfrm flipV="1">
              <a:off x="406981" y="3994521"/>
              <a:ext cx="4282841"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4" name="TxtBox:83/125"/>
            <p:cNvSpPr/>
            <p:nvPr/>
          </p:nvSpPr>
          <p:spPr bwMode="auto">
            <a:xfrm>
              <a:off x="1919147" y="3925156"/>
              <a:ext cx="1258499"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Tendencias en turismo de lujo</a:t>
              </a:r>
              <a:endParaRPr lang="es-CL" sz="1050" b="1" dirty="0">
                <a:latin typeface="Arial" charset="0"/>
              </a:endParaRPr>
            </a:p>
          </p:txBody>
        </p:sp>
      </p:grpSp>
      <p:sp>
        <p:nvSpPr>
          <p:cNvPr id="49" name="TextBox 48"/>
          <p:cNvSpPr txBox="1"/>
          <p:nvPr/>
        </p:nvSpPr>
        <p:spPr bwMode="auto">
          <a:xfrm>
            <a:off x="744600" y="3863495"/>
            <a:ext cx="4028719"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dirty="0" smtClean="0">
                <a:solidFill>
                  <a:schemeClr val="accent1"/>
                </a:solidFill>
                <a:latin typeface="Arial" charset="0"/>
                <a:cs typeface="Arial" charset="0"/>
              </a:rPr>
              <a:t>La nueva era del turismo de lujo, caracterizada por un cambio de preferencias y valores: </a:t>
            </a:r>
            <a:r>
              <a:rPr lang="es-CL" sz="1050" b="1" dirty="0" smtClean="0">
                <a:solidFill>
                  <a:schemeClr val="accent1"/>
                </a:solidFill>
                <a:latin typeface="Arial" charset="0"/>
                <a:cs typeface="Arial" charset="0"/>
              </a:rPr>
              <a:t>de lo material a lo experiencial. </a:t>
            </a:r>
            <a:r>
              <a:rPr lang="es-CL" sz="1050" dirty="0" smtClean="0">
                <a:solidFill>
                  <a:schemeClr val="accent1"/>
                </a:solidFill>
                <a:latin typeface="Arial" charset="0"/>
                <a:cs typeface="Arial" charset="0"/>
              </a:rPr>
              <a:t>El viajero elige gastar su dinero en experiencias antes que en caras posesiones materiales</a:t>
            </a:r>
            <a:endParaRPr lang="es-CL" sz="1050" dirty="0">
              <a:solidFill>
                <a:schemeClr val="accent1"/>
              </a:solidFill>
              <a:latin typeface="Arial" charset="0"/>
              <a:cs typeface="Arial" charset="0"/>
            </a:endParaRPr>
          </a:p>
        </p:txBody>
      </p:sp>
      <p:sp>
        <p:nvSpPr>
          <p:cNvPr id="50" name="TextBox 49"/>
          <p:cNvSpPr txBox="1"/>
          <p:nvPr/>
        </p:nvSpPr>
        <p:spPr bwMode="auto">
          <a:xfrm>
            <a:off x="739687" y="4519980"/>
            <a:ext cx="4680000"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dirty="0" smtClean="0">
                <a:solidFill>
                  <a:schemeClr val="accent1"/>
                </a:solidFill>
                <a:latin typeface="Arial" charset="0"/>
                <a:cs typeface="Arial" charset="0"/>
              </a:rPr>
              <a:t>La </a:t>
            </a:r>
            <a:r>
              <a:rPr lang="es-CL" sz="1050" b="1" dirty="0" smtClean="0">
                <a:solidFill>
                  <a:schemeClr val="accent1"/>
                </a:solidFill>
                <a:latin typeface="Arial" charset="0"/>
                <a:cs typeface="Arial" charset="0"/>
              </a:rPr>
              <a:t>calidad del alojamiento </a:t>
            </a:r>
            <a:r>
              <a:rPr lang="es-CL" sz="1050" dirty="0" smtClean="0">
                <a:solidFill>
                  <a:schemeClr val="accent1"/>
                </a:solidFill>
                <a:latin typeface="Arial" charset="0"/>
                <a:cs typeface="Arial" charset="0"/>
              </a:rPr>
              <a:t>y la </a:t>
            </a:r>
            <a:r>
              <a:rPr lang="es-CL" sz="1050" b="1" dirty="0" smtClean="0">
                <a:solidFill>
                  <a:schemeClr val="accent1"/>
                </a:solidFill>
                <a:latin typeface="Arial" charset="0"/>
                <a:cs typeface="Arial" charset="0"/>
              </a:rPr>
              <a:t>búsqueda de privacidad y exclusividad</a:t>
            </a:r>
            <a:r>
              <a:rPr lang="es-CL" sz="1050" dirty="0" smtClean="0">
                <a:solidFill>
                  <a:schemeClr val="accent1"/>
                </a:solidFill>
                <a:latin typeface="Arial" charset="0"/>
                <a:cs typeface="Arial" charset="0"/>
              </a:rPr>
              <a:t>: los factores que más influyen al reservar un viaje de lujo</a:t>
            </a:r>
            <a:endParaRPr lang="es-CL" sz="1050" b="1" dirty="0">
              <a:solidFill>
                <a:schemeClr val="accent1"/>
              </a:solidFill>
              <a:latin typeface="Arial" charset="0"/>
              <a:cs typeface="Arial" charset="0"/>
            </a:endParaRPr>
          </a:p>
        </p:txBody>
      </p:sp>
      <p:sp>
        <p:nvSpPr>
          <p:cNvPr id="51" name="TextBox 50"/>
          <p:cNvSpPr txBox="1"/>
          <p:nvPr/>
        </p:nvSpPr>
        <p:spPr bwMode="auto">
          <a:xfrm>
            <a:off x="744599" y="6065017"/>
            <a:ext cx="4680000"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50" b="1" dirty="0" err="1">
                <a:solidFill>
                  <a:schemeClr val="accent1"/>
                </a:solidFill>
                <a:latin typeface="Arial" charset="0"/>
                <a:cs typeface="Arial" charset="0"/>
              </a:rPr>
              <a:t>Geek</a:t>
            </a:r>
            <a:r>
              <a:rPr lang="es-CL" sz="1050" b="1" dirty="0">
                <a:solidFill>
                  <a:schemeClr val="accent1"/>
                </a:solidFill>
                <a:latin typeface="Arial" charset="0"/>
                <a:cs typeface="Arial" charset="0"/>
              </a:rPr>
              <a:t> chic, marcas abiertas y localizadores de lujo</a:t>
            </a:r>
            <a:r>
              <a:rPr lang="es-CL" sz="1050" dirty="0">
                <a:solidFill>
                  <a:schemeClr val="accent1"/>
                </a:solidFill>
                <a:latin typeface="Arial" charset="0"/>
                <a:cs typeface="Arial" charset="0"/>
              </a:rPr>
              <a:t>, forman parte del </a:t>
            </a:r>
            <a:r>
              <a:rPr lang="es-CL" sz="1050" dirty="0" err="1">
                <a:solidFill>
                  <a:schemeClr val="accent1"/>
                </a:solidFill>
                <a:latin typeface="Arial" charset="0"/>
                <a:cs typeface="Arial" charset="0"/>
              </a:rPr>
              <a:t>toolkit</a:t>
            </a:r>
            <a:r>
              <a:rPr lang="es-CL" sz="1050" dirty="0">
                <a:solidFill>
                  <a:schemeClr val="accent1"/>
                </a:solidFill>
                <a:latin typeface="Arial" charset="0"/>
                <a:cs typeface="Arial" charset="0"/>
              </a:rPr>
              <a:t> digital esencial para atraer a consumidores orientados a la tecnología y redes sociales (ej. Be Mate España - </a:t>
            </a:r>
            <a:r>
              <a:rPr lang="es-CL" sz="1050" dirty="0">
                <a:solidFill>
                  <a:schemeClr val="accent1"/>
                </a:solidFill>
                <a:latin typeface="Arial" charset="0"/>
                <a:cs typeface="Arial" charset="0"/>
                <a:hlinkClick r:id="rId3"/>
              </a:rPr>
              <a:t>https://www.bemate.com/</a:t>
            </a:r>
            <a:r>
              <a:rPr lang="es-CL" sz="1050" dirty="0">
                <a:solidFill>
                  <a:schemeClr val="accent1"/>
                </a:solidFill>
                <a:latin typeface="Arial" charset="0"/>
                <a:cs typeface="Arial" charset="0"/>
              </a:rPr>
              <a:t> )</a:t>
            </a:r>
          </a:p>
        </p:txBody>
      </p:sp>
      <p:sp>
        <p:nvSpPr>
          <p:cNvPr id="53" name="TextBox 52"/>
          <p:cNvSpPr txBox="1"/>
          <p:nvPr/>
        </p:nvSpPr>
        <p:spPr bwMode="auto">
          <a:xfrm>
            <a:off x="400050" y="1670034"/>
            <a:ext cx="4480942" cy="1504162"/>
          </a:xfrm>
          <a:prstGeom prst="rect">
            <a:avLst/>
          </a:prstGeom>
        </p:spPr>
        <p:txBody>
          <a:bodyPr wrap="square" lIns="36000" rIns="36000" rtlCol="0" anchor="t">
            <a:noAutofit/>
          </a:bodyPr>
          <a:lstStyle/>
          <a:p>
            <a:pPr marL="174625" lvl="0" indent="-174625">
              <a:spcAft>
                <a:spcPts val="600"/>
              </a:spcAft>
              <a:buFont typeface="Wingdings" panose="05000000000000000000" pitchFamily="2" charset="2"/>
              <a:buChar char="§"/>
            </a:pPr>
            <a:r>
              <a:rPr lang="es-CL" sz="1100" b="1" dirty="0" smtClean="0">
                <a:solidFill>
                  <a:schemeClr val="accent1"/>
                </a:solidFill>
              </a:rPr>
              <a:t>Turismo de lujo tradicional: </a:t>
            </a:r>
            <a:r>
              <a:rPr lang="es-CL" sz="1100" dirty="0" smtClean="0">
                <a:solidFill>
                  <a:schemeClr val="accent1"/>
                </a:solidFill>
              </a:rPr>
              <a:t>viajes de aquellos clientes que buscan exclusividad o sensación de exclusividad, producto de alta calidad a su medida, servicio de alto nivel y muy especializado</a:t>
            </a:r>
          </a:p>
          <a:p>
            <a:pPr marL="174625" lvl="0" indent="-174625">
              <a:spcAft>
                <a:spcPts val="600"/>
              </a:spcAft>
              <a:buFont typeface="Wingdings" panose="05000000000000000000" pitchFamily="2" charset="2"/>
              <a:buChar char="§"/>
            </a:pPr>
            <a:r>
              <a:rPr lang="es-CL" sz="1100" b="1" dirty="0" smtClean="0">
                <a:solidFill>
                  <a:schemeClr val="accent1"/>
                </a:solidFill>
              </a:rPr>
              <a:t>Nuevo turismo de lujo</a:t>
            </a:r>
            <a:r>
              <a:rPr lang="es-CL" sz="1100" dirty="0" smtClean="0">
                <a:solidFill>
                  <a:schemeClr val="accent1"/>
                </a:solidFill>
              </a:rPr>
              <a:t>: viajes que buscan experiencias exclusivas, únicas, irrepetibles, “no-</a:t>
            </a:r>
            <a:r>
              <a:rPr lang="es-CL" sz="1100" dirty="0" err="1" smtClean="0">
                <a:solidFill>
                  <a:schemeClr val="accent1"/>
                </a:solidFill>
              </a:rPr>
              <a:t>Googleables</a:t>
            </a:r>
            <a:r>
              <a:rPr lang="es-CL" sz="1100" dirty="0" smtClean="0">
                <a:solidFill>
                  <a:schemeClr val="accent1"/>
                </a:solidFill>
              </a:rPr>
              <a:t>” y enriquecedoras; personalización y servicio intuitivo</a:t>
            </a:r>
          </a:p>
          <a:p>
            <a:pPr marL="174625" lvl="0" indent="-174625">
              <a:spcAft>
                <a:spcPts val="600"/>
              </a:spcAft>
              <a:buFont typeface="Wingdings" panose="05000000000000000000" pitchFamily="2" charset="2"/>
              <a:buChar char="§"/>
            </a:pPr>
            <a:r>
              <a:rPr lang="es-CL" sz="1100" b="1" dirty="0" smtClean="0">
                <a:solidFill>
                  <a:schemeClr val="accent1"/>
                </a:solidFill>
              </a:rPr>
              <a:t>Principales destinos: </a:t>
            </a:r>
            <a:r>
              <a:rPr lang="es-CL" sz="1100" dirty="0" smtClean="0">
                <a:solidFill>
                  <a:schemeClr val="accent1"/>
                </a:solidFill>
              </a:rPr>
              <a:t>USA, China, México, Alemania, Francia</a:t>
            </a:r>
            <a:endParaRPr lang="es-CL" sz="1100" b="1" dirty="0" smtClean="0">
              <a:solidFill>
                <a:schemeClr val="accent1"/>
              </a:solidFill>
            </a:endParaRPr>
          </a:p>
          <a:p>
            <a:pPr marL="174625" lvl="0" indent="-174625">
              <a:spcAft>
                <a:spcPts val="600"/>
              </a:spcAft>
              <a:buFont typeface="Wingdings" panose="05000000000000000000" pitchFamily="2" charset="2"/>
              <a:buChar char="§"/>
            </a:pPr>
            <a:r>
              <a:rPr lang="es-CL" sz="1100" b="1" dirty="0" smtClean="0">
                <a:solidFill>
                  <a:schemeClr val="accent1"/>
                </a:solidFill>
              </a:rPr>
              <a:t>Principales emisores</a:t>
            </a:r>
            <a:r>
              <a:rPr lang="es-CL" sz="1100" dirty="0" smtClean="0">
                <a:solidFill>
                  <a:schemeClr val="accent1"/>
                </a:solidFill>
              </a:rPr>
              <a:t>: EEUU, China, Japón, Canadá y Australia</a:t>
            </a:r>
          </a:p>
        </p:txBody>
      </p:sp>
      <p:sp>
        <p:nvSpPr>
          <p:cNvPr id="54" name="TextBox 53"/>
          <p:cNvSpPr txBox="1"/>
          <p:nvPr/>
        </p:nvSpPr>
        <p:spPr>
          <a:xfrm>
            <a:off x="5018239" y="1689335"/>
            <a:ext cx="1281042"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4,5%</a:t>
            </a:r>
            <a:endParaRPr kumimoji="0" lang="es-CL" sz="2000" b="0" i="0" u="none" strike="noStrike" kern="0" cap="none" spc="0" normalizeH="0" baseline="0" dirty="0" smtClean="0">
              <a:ln>
                <a:noFill/>
              </a:ln>
              <a:solidFill>
                <a:schemeClr val="accent3"/>
              </a:solidFill>
              <a:effectLst/>
              <a:uLnTx/>
              <a:uFillTx/>
            </a:endParaRPr>
          </a:p>
        </p:txBody>
      </p:sp>
      <p:sp>
        <p:nvSpPr>
          <p:cNvPr id="55" name="Rectangle 54"/>
          <p:cNvSpPr/>
          <p:nvPr/>
        </p:nvSpPr>
        <p:spPr>
          <a:xfrm>
            <a:off x="5018236" y="1968591"/>
            <a:ext cx="1950988" cy="36933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Crecimiento anual 2011-15 del mercado de turismo, por encima del turismo en general (4,2% TACC 2011-15)</a:t>
            </a:r>
            <a:endParaRPr kumimoji="0" lang="es-CL" sz="800" b="0" i="0" u="none" strike="noStrike" kern="0" cap="none" spc="0" normalizeH="0" baseline="0" dirty="0">
              <a:ln>
                <a:noFill/>
              </a:ln>
              <a:solidFill>
                <a:schemeClr val="accent3"/>
              </a:solidFill>
              <a:effectLst/>
              <a:uLnTx/>
              <a:uFillTx/>
            </a:endParaRPr>
          </a:p>
        </p:txBody>
      </p:sp>
      <p:sp>
        <p:nvSpPr>
          <p:cNvPr id="56" name="TextBox 55"/>
          <p:cNvSpPr txBox="1"/>
          <p:nvPr/>
        </p:nvSpPr>
        <p:spPr>
          <a:xfrm>
            <a:off x="7017230" y="1723408"/>
            <a:ext cx="980492" cy="307777"/>
          </a:xfrm>
          <a:prstGeom prst="rect">
            <a:avLst/>
          </a:prstGeom>
          <a:noFill/>
        </p:spPr>
        <p:txBody>
          <a:bodyPr wrap="square" lIns="0" tIns="0" rIns="0" bIns="0" rtlCol="0">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sz="2000" kern="0">
                <a:solidFill>
                  <a:schemeClr val="accent3"/>
                </a:solidFill>
              </a:defRPr>
            </a:lvl1pPr>
          </a:lstStyle>
          <a:p>
            <a:r>
              <a:rPr lang="es-CL" dirty="0" smtClean="0"/>
              <a:t>+6,2%</a:t>
            </a:r>
            <a:endParaRPr lang="es-CL" dirty="0"/>
          </a:p>
        </p:txBody>
      </p:sp>
      <p:sp>
        <p:nvSpPr>
          <p:cNvPr id="57" name="Rectangle 56"/>
          <p:cNvSpPr/>
          <p:nvPr/>
        </p:nvSpPr>
        <p:spPr>
          <a:xfrm>
            <a:off x="7818226" y="1733579"/>
            <a:ext cx="1603009" cy="615553"/>
          </a:xfrm>
          <a:prstGeom prst="rect">
            <a:avLst/>
          </a:prstGeom>
        </p:spPr>
        <p:txBody>
          <a:bodyPr wrap="square" lIns="0" tIns="0" rIns="0" bIns="0">
            <a:spAutoFit/>
          </a:bodyPr>
          <a:lstStyle/>
          <a:p>
            <a:pPr lvl="0"/>
            <a:r>
              <a:rPr lang="es-CL" sz="800" kern="0" dirty="0" smtClean="0">
                <a:solidFill>
                  <a:schemeClr val="accent3"/>
                </a:solidFill>
              </a:rPr>
              <a:t>Tasa de crecimiento anual proyectada de viajes de lujo al </a:t>
            </a:r>
            <a:r>
              <a:rPr lang="es-CL" sz="800" kern="0" dirty="0">
                <a:solidFill>
                  <a:schemeClr val="accent3"/>
                </a:solidFill>
              </a:rPr>
              <a:t>exterior 2015-2025, por encima del turismo </a:t>
            </a:r>
            <a:r>
              <a:rPr lang="es-CL" sz="800" kern="0" dirty="0" smtClean="0">
                <a:solidFill>
                  <a:schemeClr val="accent3"/>
                </a:solidFill>
              </a:rPr>
              <a:t>en general (4,8% </a:t>
            </a:r>
            <a:r>
              <a:rPr lang="es-CL" sz="800" kern="0" dirty="0">
                <a:solidFill>
                  <a:schemeClr val="accent3"/>
                </a:solidFill>
              </a:rPr>
              <a:t>TACC 2011-15</a:t>
            </a:r>
            <a:r>
              <a:rPr lang="es-CL" sz="800" kern="0" dirty="0" smtClean="0">
                <a:solidFill>
                  <a:schemeClr val="accent3"/>
                </a:solidFill>
              </a:rPr>
              <a:t>)</a:t>
            </a:r>
            <a:endParaRPr lang="es-CL" sz="800" kern="0" dirty="0">
              <a:solidFill>
                <a:schemeClr val="accent3"/>
              </a:solidFill>
            </a:endParaRPr>
          </a:p>
        </p:txBody>
      </p:sp>
      <p:sp>
        <p:nvSpPr>
          <p:cNvPr id="58" name="TextBox 57"/>
          <p:cNvSpPr txBox="1"/>
          <p:nvPr/>
        </p:nvSpPr>
        <p:spPr>
          <a:xfrm>
            <a:off x="5018238" y="2636392"/>
            <a:ext cx="1477937"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€5-10k</a:t>
            </a:r>
            <a:endParaRPr kumimoji="0" lang="es-CL" sz="2000" b="0" i="0" u="none" strike="noStrike" kern="0" cap="none" spc="0" normalizeH="0" baseline="0" dirty="0" smtClean="0">
              <a:ln>
                <a:noFill/>
              </a:ln>
              <a:solidFill>
                <a:schemeClr val="accent3"/>
              </a:solidFill>
              <a:effectLst/>
              <a:uLnTx/>
              <a:uFillTx/>
            </a:endParaRPr>
          </a:p>
        </p:txBody>
      </p:sp>
      <p:sp>
        <p:nvSpPr>
          <p:cNvPr id="59" name="Rectangle 58"/>
          <p:cNvSpPr/>
          <p:nvPr/>
        </p:nvSpPr>
        <p:spPr>
          <a:xfrm>
            <a:off x="5018239" y="2915652"/>
            <a:ext cx="1666642" cy="36933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Gasto promedio por viaje (según el 54% de los encuestados por </a:t>
            </a:r>
            <a:r>
              <a:rPr lang="es-CL" sz="800" kern="0" dirty="0" err="1" smtClean="0">
                <a:solidFill>
                  <a:schemeClr val="accent3"/>
                </a:solidFill>
              </a:rPr>
              <a:t>The</a:t>
            </a:r>
            <a:r>
              <a:rPr lang="es-CL" sz="800" kern="0" dirty="0" smtClean="0">
                <a:solidFill>
                  <a:schemeClr val="accent3"/>
                </a:solidFill>
              </a:rPr>
              <a:t> </a:t>
            </a:r>
            <a:r>
              <a:rPr lang="es-CL" sz="800" kern="0" dirty="0" err="1" smtClean="0">
                <a:solidFill>
                  <a:schemeClr val="accent3"/>
                </a:solidFill>
              </a:rPr>
              <a:t>Blueroom</a:t>
            </a:r>
            <a:r>
              <a:rPr lang="es-CL" sz="800" kern="0" dirty="0" smtClean="0">
                <a:solidFill>
                  <a:schemeClr val="accent3"/>
                </a:solidFill>
              </a:rPr>
              <a:t> Project)</a:t>
            </a:r>
            <a:endParaRPr kumimoji="0" lang="es-CL" sz="800" b="0" i="0" u="none" strike="noStrike" kern="0" cap="none" spc="0" normalizeH="0" baseline="0" dirty="0">
              <a:ln>
                <a:noFill/>
              </a:ln>
              <a:solidFill>
                <a:schemeClr val="accent3"/>
              </a:solidFill>
              <a:effectLst/>
              <a:uLnTx/>
              <a:uFillTx/>
            </a:endParaRPr>
          </a:p>
        </p:txBody>
      </p:sp>
      <p:sp>
        <p:nvSpPr>
          <p:cNvPr id="60" name="TextBox 59"/>
          <p:cNvSpPr txBox="1"/>
          <p:nvPr/>
        </p:nvSpPr>
        <p:spPr>
          <a:xfrm>
            <a:off x="7117844" y="2636392"/>
            <a:ext cx="1477937"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€172 MM</a:t>
            </a:r>
            <a:endParaRPr kumimoji="0" lang="es-CL" sz="2000" b="0" i="0" u="none" strike="noStrike" kern="0" cap="none" spc="0" normalizeH="0" baseline="0" dirty="0" smtClean="0">
              <a:ln>
                <a:noFill/>
              </a:ln>
              <a:solidFill>
                <a:schemeClr val="accent3"/>
              </a:solidFill>
              <a:effectLst/>
              <a:uLnTx/>
              <a:uFillTx/>
            </a:endParaRPr>
          </a:p>
        </p:txBody>
      </p:sp>
      <p:sp>
        <p:nvSpPr>
          <p:cNvPr id="61" name="Rectangle 60"/>
          <p:cNvSpPr/>
          <p:nvPr/>
        </p:nvSpPr>
        <p:spPr>
          <a:xfrm>
            <a:off x="7095214" y="2915651"/>
            <a:ext cx="2394290" cy="123111"/>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Total gasto en turismo de lujo en 2014</a:t>
            </a:r>
            <a:endParaRPr kumimoji="0" lang="es-CL" sz="800" b="0" i="0" u="none" strike="noStrike" kern="0" cap="none" spc="0" normalizeH="0" baseline="0" dirty="0">
              <a:ln>
                <a:noFill/>
              </a:ln>
              <a:solidFill>
                <a:schemeClr val="accent3"/>
              </a:solidFill>
              <a:effectLst/>
              <a:uLnTx/>
              <a:uFillTx/>
            </a:endParaRPr>
          </a:p>
        </p:txBody>
      </p:sp>
      <p:sp>
        <p:nvSpPr>
          <p:cNvPr id="62" name="TextBox 61"/>
          <p:cNvSpPr txBox="1"/>
          <p:nvPr/>
        </p:nvSpPr>
        <p:spPr bwMode="auto">
          <a:xfrm>
            <a:off x="744599" y="5283574"/>
            <a:ext cx="4680000" cy="327852"/>
          </a:xfrm>
          <a:prstGeom prst="rect">
            <a:avLst/>
          </a:prstGeom>
        </p:spPr>
        <p:txBody>
          <a:bodyPr wrap="square" lIns="36000" rIns="36000" rtlCol="0" anchor="ctr">
            <a:noAutofit/>
          </a:bodyPr>
          <a:lstStyle/>
          <a:p>
            <a:pPr marL="1588">
              <a:lnSpc>
                <a:spcPct val="106000"/>
              </a:lnSpc>
              <a:buClr>
                <a:srgbClr val="000000"/>
              </a:buClr>
            </a:pPr>
            <a:r>
              <a:rPr lang="es-CL" sz="1050" b="1" dirty="0" err="1" smtClean="0">
                <a:solidFill>
                  <a:schemeClr val="accent1"/>
                </a:solidFill>
                <a:latin typeface="Arial" charset="0"/>
                <a:cs typeface="Arial" charset="0"/>
              </a:rPr>
              <a:t>Bluxury</a:t>
            </a:r>
            <a:r>
              <a:rPr lang="es-CL" sz="1050" b="1" dirty="0" smtClean="0">
                <a:solidFill>
                  <a:schemeClr val="accent1"/>
                </a:solidFill>
                <a:latin typeface="Arial" charset="0"/>
                <a:cs typeface="Arial" charset="0"/>
              </a:rPr>
              <a:t>: la fusión entre “</a:t>
            </a:r>
            <a:r>
              <a:rPr lang="es-CL" sz="1050" b="1" dirty="0" err="1" smtClean="0">
                <a:solidFill>
                  <a:schemeClr val="accent1"/>
                </a:solidFill>
                <a:latin typeface="Arial" charset="0"/>
                <a:cs typeface="Arial" charset="0"/>
              </a:rPr>
              <a:t>business</a:t>
            </a:r>
            <a:r>
              <a:rPr lang="es-CL" sz="1050" b="1" dirty="0" smtClean="0">
                <a:solidFill>
                  <a:schemeClr val="accent1"/>
                </a:solidFill>
                <a:latin typeface="Arial" charset="0"/>
                <a:cs typeface="Arial" charset="0"/>
              </a:rPr>
              <a:t>” y “</a:t>
            </a:r>
            <a:r>
              <a:rPr lang="es-CL" sz="1050" b="1" dirty="0" err="1" smtClean="0">
                <a:solidFill>
                  <a:schemeClr val="accent1"/>
                </a:solidFill>
                <a:latin typeface="Arial" charset="0"/>
                <a:cs typeface="Arial" charset="0"/>
              </a:rPr>
              <a:t>luxury</a:t>
            </a:r>
            <a:r>
              <a:rPr lang="es-CL" sz="1050" b="1" dirty="0" smtClean="0">
                <a:solidFill>
                  <a:schemeClr val="accent1"/>
                </a:solidFill>
                <a:latin typeface="Arial" charset="0"/>
                <a:cs typeface="Arial" charset="0"/>
              </a:rPr>
              <a:t>”. </a:t>
            </a:r>
            <a:r>
              <a:rPr lang="es-CL" sz="1050" dirty="0" smtClean="0">
                <a:solidFill>
                  <a:schemeClr val="accent1"/>
                </a:solidFill>
                <a:latin typeface="Arial" charset="0"/>
                <a:cs typeface="Arial" charset="0"/>
              </a:rPr>
              <a:t>Nuevo segmento formado por profesionales senior que tienen autonomía para decidir extender su viaje de negocios con motivos de ocio</a:t>
            </a:r>
          </a:p>
          <a:p>
            <a:pPr marL="1588">
              <a:lnSpc>
                <a:spcPct val="106000"/>
              </a:lnSpc>
              <a:buClr>
                <a:srgbClr val="000000"/>
              </a:buClr>
            </a:pPr>
            <a:r>
              <a:rPr lang="es-CL" sz="1050" i="1" dirty="0" smtClean="0">
                <a:solidFill>
                  <a:schemeClr val="accent1"/>
                </a:solidFill>
                <a:latin typeface="Arial" charset="0"/>
                <a:cs typeface="Arial" charset="0"/>
              </a:rPr>
              <a:t>Según Amadeus, 60% de los viajeros ha hecho algún viaje “</a:t>
            </a:r>
            <a:r>
              <a:rPr lang="es-CL" sz="1050" i="1" dirty="0" err="1" smtClean="0">
                <a:solidFill>
                  <a:schemeClr val="accent1"/>
                </a:solidFill>
                <a:latin typeface="Arial" charset="0"/>
                <a:cs typeface="Arial" charset="0"/>
              </a:rPr>
              <a:t>bleisure</a:t>
            </a:r>
            <a:r>
              <a:rPr lang="es-CL" sz="1050" i="1" dirty="0" smtClean="0">
                <a:solidFill>
                  <a:schemeClr val="accent1"/>
                </a:solidFill>
                <a:latin typeface="Arial" charset="0"/>
                <a:cs typeface="Arial" charset="0"/>
              </a:rPr>
              <a:t>” y el 30% añade 2 días de vacaciones a sus viajes de negocios</a:t>
            </a:r>
            <a:endParaRPr lang="es-CL" sz="1050" i="1" dirty="0">
              <a:solidFill>
                <a:schemeClr val="accent1"/>
              </a:solidFill>
              <a:latin typeface="Arial" charset="0"/>
              <a:cs typeface="Arial" charset="0"/>
            </a:endParaRPr>
          </a:p>
        </p:txBody>
      </p:sp>
      <p:grpSp>
        <p:nvGrpSpPr>
          <p:cNvPr id="3" name="Group 2"/>
          <p:cNvGrpSpPr/>
          <p:nvPr/>
        </p:nvGrpSpPr>
        <p:grpSpPr>
          <a:xfrm>
            <a:off x="406980" y="1409561"/>
            <a:ext cx="9000000" cy="171265"/>
            <a:chOff x="406981" y="1409561"/>
            <a:chExt cx="4361425" cy="171265"/>
          </a:xfrm>
        </p:grpSpPr>
        <p:cxnSp>
          <p:nvCxnSpPr>
            <p:cNvPr id="66" name="iBar:83/125"/>
            <p:cNvCxnSpPr>
              <a:cxnSpLocks noChangeShapeType="1"/>
            </p:cNvCxnSpPr>
            <p:nvPr/>
          </p:nvCxnSpPr>
          <p:spPr bwMode="auto">
            <a:xfrm flipV="1">
              <a:off x="406981" y="1480423"/>
              <a:ext cx="4361425"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7" name="TxtBox:83/125"/>
            <p:cNvSpPr/>
            <p:nvPr/>
          </p:nvSpPr>
          <p:spPr bwMode="auto">
            <a:xfrm>
              <a:off x="1883583" y="1409561"/>
              <a:ext cx="1408223"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Cifras clave del producto a nivel mundial</a:t>
              </a:r>
              <a:endParaRPr lang="es-CL" sz="1050" b="1" dirty="0">
                <a:latin typeface="Arial" charset="0"/>
              </a:endParaRPr>
            </a:p>
          </p:txBody>
        </p:sp>
      </p:grpSp>
      <p:sp>
        <p:nvSpPr>
          <p:cNvPr id="74" name="TextBox 73"/>
          <p:cNvSpPr txBox="1"/>
          <p:nvPr/>
        </p:nvSpPr>
        <p:spPr bwMode="auto">
          <a:xfrm>
            <a:off x="848544" y="6509823"/>
            <a:ext cx="7413419" cy="338554"/>
          </a:xfrm>
          <a:prstGeom prst="rect">
            <a:avLst/>
          </a:prstGeom>
        </p:spPr>
        <p:txBody>
          <a:bodyPr wrap="square" rtlCol="0">
            <a:spAutoFit/>
          </a:bodyPr>
          <a:lstStyle/>
          <a:p>
            <a:r>
              <a:rPr lang="es-CL" sz="800" i="1" dirty="0" smtClean="0">
                <a:solidFill>
                  <a:schemeClr val="accent1"/>
                </a:solidFill>
                <a:latin typeface="Arial" charset="0"/>
                <a:cs typeface="Arial" charset="0"/>
              </a:rPr>
              <a:t>Fuentes: Amadeus – </a:t>
            </a:r>
            <a:r>
              <a:rPr lang="es-CL" sz="800" i="1" dirty="0" err="1" smtClean="0">
                <a:solidFill>
                  <a:schemeClr val="accent1"/>
                </a:solidFill>
                <a:latin typeface="Arial" charset="0"/>
                <a:cs typeface="Arial" charset="0"/>
              </a:rPr>
              <a:t>Shaping</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the</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future</a:t>
            </a:r>
            <a:r>
              <a:rPr lang="es-CL" sz="800" i="1" dirty="0" smtClean="0">
                <a:solidFill>
                  <a:schemeClr val="accent1"/>
                </a:solidFill>
                <a:latin typeface="Arial" charset="0"/>
                <a:cs typeface="Arial" charset="0"/>
              </a:rPr>
              <a:t> of </a:t>
            </a:r>
            <a:r>
              <a:rPr lang="es-CL" sz="800" i="1" dirty="0" err="1" smtClean="0">
                <a:solidFill>
                  <a:schemeClr val="accent1"/>
                </a:solidFill>
                <a:latin typeface="Arial" charset="0"/>
                <a:cs typeface="Arial" charset="0"/>
              </a:rPr>
              <a:t>luxury</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travel</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Future</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traveller</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tribes</a:t>
            </a:r>
            <a:r>
              <a:rPr lang="es-CL" sz="800" i="1" dirty="0" smtClean="0">
                <a:solidFill>
                  <a:schemeClr val="accent1"/>
                </a:solidFill>
                <a:latin typeface="Arial" charset="0"/>
                <a:cs typeface="Arial" charset="0"/>
              </a:rPr>
              <a:t> 2030 (2016) / </a:t>
            </a:r>
            <a:r>
              <a:rPr lang="es-CL" sz="800" i="1" dirty="0" err="1" smtClean="0">
                <a:solidFill>
                  <a:schemeClr val="accent1"/>
                </a:solidFill>
                <a:latin typeface="Arial" charset="0"/>
                <a:cs typeface="Arial" charset="0"/>
              </a:rPr>
              <a:t>The</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Blueroom</a:t>
            </a:r>
            <a:r>
              <a:rPr lang="es-CL" sz="800" i="1" dirty="0" smtClean="0">
                <a:solidFill>
                  <a:schemeClr val="accent1"/>
                </a:solidFill>
                <a:latin typeface="Arial" charset="0"/>
                <a:cs typeface="Arial" charset="0"/>
              </a:rPr>
              <a:t> Project – 4th </a:t>
            </a:r>
            <a:r>
              <a:rPr lang="es-CL" sz="800" i="1" dirty="0" err="1" smtClean="0">
                <a:solidFill>
                  <a:schemeClr val="accent1"/>
                </a:solidFill>
                <a:latin typeface="Arial" charset="0"/>
                <a:cs typeface="Arial" charset="0"/>
              </a:rPr>
              <a:t>edition</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Luxury</a:t>
            </a:r>
            <a:r>
              <a:rPr lang="es-CL" sz="800" i="1" dirty="0" smtClean="0">
                <a:solidFill>
                  <a:schemeClr val="accent1"/>
                </a:solidFill>
                <a:latin typeface="Arial" charset="0"/>
                <a:cs typeface="Arial" charset="0"/>
              </a:rPr>
              <a:t> Travel </a:t>
            </a:r>
            <a:r>
              <a:rPr lang="es-CL" sz="800" i="1" dirty="0" err="1" smtClean="0">
                <a:solidFill>
                  <a:schemeClr val="accent1"/>
                </a:solidFill>
                <a:latin typeface="Arial" charset="0"/>
                <a:cs typeface="Arial" charset="0"/>
              </a:rPr>
              <a:t>Trends</a:t>
            </a:r>
            <a:r>
              <a:rPr lang="es-CL" sz="800" i="1" dirty="0" smtClean="0">
                <a:solidFill>
                  <a:schemeClr val="accent1"/>
                </a:solidFill>
                <a:latin typeface="Arial" charset="0"/>
                <a:cs typeface="Arial" charset="0"/>
              </a:rPr>
              <a:t> (2014) / </a:t>
            </a:r>
            <a:r>
              <a:rPr lang="es-CL" sz="800" i="1" dirty="0" err="1" smtClean="0">
                <a:solidFill>
                  <a:schemeClr val="accent1"/>
                </a:solidFill>
              </a:rPr>
              <a:t>Horwarth</a:t>
            </a:r>
            <a:r>
              <a:rPr lang="es-CL" sz="800" i="1" dirty="0" smtClean="0">
                <a:solidFill>
                  <a:schemeClr val="accent1"/>
                </a:solidFill>
              </a:rPr>
              <a:t> THL - </a:t>
            </a:r>
            <a:r>
              <a:rPr lang="es-CL" sz="800" i="1" dirty="0" err="1" smtClean="0">
                <a:solidFill>
                  <a:schemeClr val="accent1"/>
                </a:solidFill>
              </a:rPr>
              <a:t>The</a:t>
            </a:r>
            <a:r>
              <a:rPr lang="es-CL" sz="800" i="1" dirty="0" smtClean="0">
                <a:solidFill>
                  <a:schemeClr val="accent1"/>
                </a:solidFill>
              </a:rPr>
              <a:t> </a:t>
            </a:r>
            <a:r>
              <a:rPr lang="es-CL" sz="800" i="1" dirty="0" err="1" smtClean="0">
                <a:solidFill>
                  <a:schemeClr val="accent1"/>
                </a:solidFill>
              </a:rPr>
              <a:t>future</a:t>
            </a:r>
            <a:r>
              <a:rPr lang="es-CL" sz="800" i="1" dirty="0" smtClean="0">
                <a:solidFill>
                  <a:schemeClr val="accent1"/>
                </a:solidFill>
              </a:rPr>
              <a:t> of </a:t>
            </a:r>
            <a:r>
              <a:rPr lang="es-CL" sz="800" i="1" dirty="0" err="1" smtClean="0">
                <a:solidFill>
                  <a:schemeClr val="accent1"/>
                </a:solidFill>
              </a:rPr>
              <a:t>luxury</a:t>
            </a:r>
            <a:r>
              <a:rPr lang="es-CL" sz="800" i="1" dirty="0" smtClean="0">
                <a:solidFill>
                  <a:schemeClr val="accent1"/>
                </a:solidFill>
              </a:rPr>
              <a:t> </a:t>
            </a:r>
            <a:r>
              <a:rPr lang="es-CL" sz="800" i="1" dirty="0" err="1" smtClean="0">
                <a:solidFill>
                  <a:schemeClr val="accent1"/>
                </a:solidFill>
              </a:rPr>
              <a:t>travel</a:t>
            </a:r>
            <a:r>
              <a:rPr lang="es-CL" sz="800" i="1" dirty="0" smtClean="0">
                <a:solidFill>
                  <a:schemeClr val="accent1"/>
                </a:solidFill>
              </a:rPr>
              <a:t> / ITB </a:t>
            </a:r>
            <a:r>
              <a:rPr lang="es-CL" sz="800" i="1" dirty="0" err="1" smtClean="0">
                <a:solidFill>
                  <a:schemeClr val="accent1"/>
                </a:solidFill>
              </a:rPr>
              <a:t>Berlin</a:t>
            </a:r>
            <a:r>
              <a:rPr lang="es-CL" sz="800" i="1" dirty="0" smtClean="0">
                <a:solidFill>
                  <a:schemeClr val="accent1"/>
                </a:solidFill>
              </a:rPr>
              <a:t> &amp; IPK International </a:t>
            </a:r>
            <a:endParaRPr lang="es-CL" sz="800" i="1" dirty="0">
              <a:solidFill>
                <a:schemeClr val="accent1"/>
              </a:solidFill>
              <a:latin typeface="Arial" charset="0"/>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180</a:t>
            </a:fld>
            <a:endParaRPr lang="es-ES_tradnl" dirty="0">
              <a:solidFill>
                <a:srgbClr val="002776"/>
              </a:solidFill>
            </a:endParaRPr>
          </a:p>
        </p:txBody>
      </p:sp>
      <p:sp>
        <p:nvSpPr>
          <p:cNvPr id="38" name="Rectangle 37"/>
          <p:cNvSpPr/>
          <p:nvPr/>
        </p:nvSpPr>
        <p:spPr>
          <a:xfrm>
            <a:off x="5377781" y="3818038"/>
            <a:ext cx="1764764" cy="5824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s-ES" sz="1000" b="1" dirty="0" smtClean="0">
                <a:solidFill>
                  <a:srgbClr val="002060"/>
                </a:solidFill>
              </a:rPr>
              <a:t>Gasto anual total en bienes materiales vs bienes experienciales</a:t>
            </a:r>
          </a:p>
          <a:p>
            <a:pPr algn="r"/>
            <a:r>
              <a:rPr lang="es-ES" sz="1000" dirty="0" smtClean="0">
                <a:solidFill>
                  <a:srgbClr val="002060"/>
                </a:solidFill>
              </a:rPr>
              <a:t>€MM, precios corrientes (</a:t>
            </a:r>
            <a:r>
              <a:rPr lang="es-ES" sz="1000" dirty="0" err="1" smtClean="0">
                <a:solidFill>
                  <a:srgbClr val="002060"/>
                </a:solidFill>
              </a:rPr>
              <a:t>forecast</a:t>
            </a:r>
            <a:r>
              <a:rPr lang="es-ES" sz="1000" dirty="0" smtClean="0">
                <a:solidFill>
                  <a:srgbClr val="002060"/>
                </a:solidFill>
              </a:rPr>
              <a:t> enero 2015)</a:t>
            </a:r>
            <a:endParaRPr lang="es-ES" sz="1000" dirty="0">
              <a:solidFill>
                <a:srgbClr val="002060"/>
              </a:solidFill>
            </a:endParaRPr>
          </a:p>
        </p:txBody>
      </p:sp>
      <p:pic>
        <p:nvPicPr>
          <p:cNvPr id="39" name="Picture 38" descr="Screen Clippi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32545" y="3564663"/>
            <a:ext cx="2242743" cy="2958512"/>
          </a:xfrm>
          <a:prstGeom prst="rect">
            <a:avLst/>
          </a:prstGeom>
        </p:spPr>
      </p:pic>
      <p:sp>
        <p:nvSpPr>
          <p:cNvPr id="5" name="Right Arrow 4"/>
          <p:cNvSpPr/>
          <p:nvPr/>
        </p:nvSpPr>
        <p:spPr>
          <a:xfrm>
            <a:off x="4880992" y="3906041"/>
            <a:ext cx="668168" cy="171031"/>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73016862"/>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descr="Screen Clippi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56590" y="1595104"/>
            <a:ext cx="8802328" cy="4877481"/>
          </a:xfrm>
          <a:prstGeom prst="rect">
            <a:avLst/>
          </a:prstGeom>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lujo</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smtClean="0">
                <a:solidFill>
                  <a:srgbClr val="FFFFFF"/>
                </a:solidFill>
              </a:rPr>
              <a:t>En general, los viajes de lujo crecerán más que los viajes totales, a excepción de Sudamérica y Oriente Medio</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181</a:t>
            </a:fld>
            <a:endParaRPr lang="es-ES" dirty="0">
              <a:solidFill>
                <a:srgbClr val="002776"/>
              </a:solidFill>
            </a:endParaRPr>
          </a:p>
        </p:txBody>
      </p:sp>
      <p:grpSp>
        <p:nvGrpSpPr>
          <p:cNvPr id="35" name="Group 34"/>
          <p:cNvGrpSpPr/>
          <p:nvPr/>
        </p:nvGrpSpPr>
        <p:grpSpPr>
          <a:xfrm>
            <a:off x="410934" y="1352590"/>
            <a:ext cx="9000000" cy="342530"/>
            <a:chOff x="410934" y="1352590"/>
            <a:chExt cx="4265496" cy="342530"/>
          </a:xfrm>
        </p:grpSpPr>
        <p:cxnSp>
          <p:nvCxnSpPr>
            <p:cNvPr id="36" name="iBar:83/125"/>
            <p:cNvCxnSpPr>
              <a:cxnSpLocks noChangeShapeType="1"/>
            </p:cNvCxnSpPr>
            <p:nvPr/>
          </p:nvCxnSpPr>
          <p:spPr bwMode="auto">
            <a:xfrm flipV="1">
              <a:off x="410934" y="1509082"/>
              <a:ext cx="4265496"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7" name="TxtBox:83/125"/>
            <p:cNvSpPr/>
            <p:nvPr/>
          </p:nvSpPr>
          <p:spPr bwMode="auto">
            <a:xfrm>
              <a:off x="1329449" y="1352590"/>
              <a:ext cx="2428468"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Crecimiento anual 2015-2025 en viajes totales y viajes de lujo, por región</a:t>
              </a:r>
              <a:endParaRPr lang="es-ES" sz="1050" b="1" dirty="0">
                <a:solidFill>
                  <a:srgbClr val="002776"/>
                </a:solidFill>
              </a:endParaRPr>
            </a:p>
          </p:txBody>
        </p:sp>
      </p:grpSp>
      <p:sp>
        <p:nvSpPr>
          <p:cNvPr id="38" name="TextBox 37"/>
          <p:cNvSpPr txBox="1"/>
          <p:nvPr/>
        </p:nvSpPr>
        <p:spPr bwMode="auto">
          <a:xfrm>
            <a:off x="848544" y="6509823"/>
            <a:ext cx="7878557" cy="215444"/>
          </a:xfrm>
          <a:prstGeom prst="rect">
            <a:avLst/>
          </a:prstGeom>
        </p:spPr>
        <p:txBody>
          <a:bodyPr wrap="square" rtlCol="0">
            <a:spAutoFit/>
          </a:bodyPr>
          <a:lstStyle/>
          <a:p>
            <a:r>
              <a:rPr lang="es-CL" sz="800" i="1" dirty="0" smtClean="0">
                <a:solidFill>
                  <a:srgbClr val="002776"/>
                </a:solidFill>
                <a:cs typeface="Arial" charset="0"/>
              </a:rPr>
              <a:t>Fuentes: Amadeus – </a:t>
            </a:r>
            <a:r>
              <a:rPr lang="es-CL" sz="800" i="1" dirty="0" err="1" smtClean="0">
                <a:solidFill>
                  <a:srgbClr val="002776"/>
                </a:solidFill>
                <a:cs typeface="Arial" charset="0"/>
              </a:rPr>
              <a:t>Shaping</a:t>
            </a:r>
            <a:r>
              <a:rPr lang="es-CL" sz="800" i="1" dirty="0" smtClean="0">
                <a:solidFill>
                  <a:srgbClr val="002776"/>
                </a:solidFill>
                <a:cs typeface="Arial" charset="0"/>
              </a:rPr>
              <a:t> </a:t>
            </a:r>
            <a:r>
              <a:rPr lang="es-CL" sz="800" i="1" dirty="0" err="1" smtClean="0">
                <a:solidFill>
                  <a:srgbClr val="002776"/>
                </a:solidFill>
                <a:cs typeface="Arial" charset="0"/>
              </a:rPr>
              <a:t>the</a:t>
            </a:r>
            <a:r>
              <a:rPr lang="es-CL" sz="800" i="1" dirty="0" smtClean="0">
                <a:solidFill>
                  <a:srgbClr val="002776"/>
                </a:solidFill>
                <a:cs typeface="Arial" charset="0"/>
              </a:rPr>
              <a:t> </a:t>
            </a:r>
            <a:r>
              <a:rPr lang="es-CL" sz="800" i="1" dirty="0" err="1" smtClean="0">
                <a:solidFill>
                  <a:srgbClr val="002776"/>
                </a:solidFill>
                <a:cs typeface="Arial" charset="0"/>
              </a:rPr>
              <a:t>future</a:t>
            </a:r>
            <a:r>
              <a:rPr lang="es-CL" sz="800" i="1" dirty="0" smtClean="0">
                <a:solidFill>
                  <a:srgbClr val="002776"/>
                </a:solidFill>
                <a:cs typeface="Arial" charset="0"/>
              </a:rPr>
              <a:t> of </a:t>
            </a:r>
            <a:r>
              <a:rPr lang="es-CL" sz="800" i="1" dirty="0" err="1" smtClean="0">
                <a:solidFill>
                  <a:srgbClr val="002776"/>
                </a:solidFill>
                <a:cs typeface="Arial" charset="0"/>
              </a:rPr>
              <a:t>luxury</a:t>
            </a:r>
            <a:r>
              <a:rPr lang="es-CL" sz="800" i="1" dirty="0" smtClean="0">
                <a:solidFill>
                  <a:srgbClr val="002776"/>
                </a:solidFill>
                <a:cs typeface="Arial" charset="0"/>
              </a:rPr>
              <a:t> </a:t>
            </a:r>
            <a:r>
              <a:rPr lang="es-CL" sz="800" i="1" dirty="0" err="1" smtClean="0">
                <a:solidFill>
                  <a:srgbClr val="002776"/>
                </a:solidFill>
                <a:cs typeface="Arial" charset="0"/>
              </a:rPr>
              <a:t>travel</a:t>
            </a:r>
            <a:r>
              <a:rPr lang="es-CL" sz="800" i="1" dirty="0" smtClean="0">
                <a:solidFill>
                  <a:srgbClr val="002776"/>
                </a:solidFill>
                <a:cs typeface="Arial" charset="0"/>
              </a:rPr>
              <a:t>, </a:t>
            </a:r>
            <a:r>
              <a:rPr lang="es-CL" sz="800" i="1" dirty="0" err="1" smtClean="0">
                <a:solidFill>
                  <a:srgbClr val="002776"/>
                </a:solidFill>
                <a:cs typeface="Arial" charset="0"/>
              </a:rPr>
              <a:t>Future</a:t>
            </a:r>
            <a:r>
              <a:rPr lang="es-CL" sz="800" i="1" dirty="0" smtClean="0">
                <a:solidFill>
                  <a:srgbClr val="002776"/>
                </a:solidFill>
                <a:cs typeface="Arial" charset="0"/>
              </a:rPr>
              <a:t> </a:t>
            </a:r>
            <a:r>
              <a:rPr lang="es-CL" sz="800" i="1" dirty="0" err="1" smtClean="0">
                <a:solidFill>
                  <a:srgbClr val="002776"/>
                </a:solidFill>
                <a:cs typeface="Arial" charset="0"/>
              </a:rPr>
              <a:t>traveller</a:t>
            </a:r>
            <a:r>
              <a:rPr lang="es-CL" sz="800" i="1" dirty="0" smtClean="0">
                <a:solidFill>
                  <a:srgbClr val="002776"/>
                </a:solidFill>
                <a:cs typeface="Arial" charset="0"/>
              </a:rPr>
              <a:t> </a:t>
            </a:r>
            <a:r>
              <a:rPr lang="es-CL" sz="800" i="1" dirty="0" err="1" smtClean="0">
                <a:solidFill>
                  <a:srgbClr val="002776"/>
                </a:solidFill>
                <a:cs typeface="Arial" charset="0"/>
              </a:rPr>
              <a:t>tribes</a:t>
            </a:r>
            <a:r>
              <a:rPr lang="es-CL" sz="800" i="1" dirty="0" smtClean="0">
                <a:solidFill>
                  <a:srgbClr val="002776"/>
                </a:solidFill>
                <a:cs typeface="Arial" charset="0"/>
              </a:rPr>
              <a:t> 2030 (2016) </a:t>
            </a:r>
            <a:endParaRPr lang="es-CL" sz="800" i="1" dirty="0">
              <a:solidFill>
                <a:srgbClr val="002776"/>
              </a:solidFill>
              <a:cs typeface="Arial" charset="0"/>
            </a:endParaRPr>
          </a:p>
        </p:txBody>
      </p:sp>
      <p:sp>
        <p:nvSpPr>
          <p:cNvPr id="18" name="TxtBox:83/125"/>
          <p:cNvSpPr/>
          <p:nvPr/>
        </p:nvSpPr>
        <p:spPr bwMode="auto">
          <a:xfrm>
            <a:off x="1103238" y="5985336"/>
            <a:ext cx="864096"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NORTE AMÉRICA</a:t>
            </a:r>
            <a:endParaRPr lang="es-ES" sz="1050" b="1" dirty="0">
              <a:solidFill>
                <a:srgbClr val="002776"/>
              </a:solidFill>
            </a:endParaRPr>
          </a:p>
        </p:txBody>
      </p:sp>
      <p:sp>
        <p:nvSpPr>
          <p:cNvPr id="19" name="TxtBox:83/125"/>
          <p:cNvSpPr/>
          <p:nvPr/>
        </p:nvSpPr>
        <p:spPr bwMode="auto">
          <a:xfrm>
            <a:off x="1850408" y="5985336"/>
            <a:ext cx="1102139"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EUROPA OCCIDENTAL</a:t>
            </a:r>
            <a:endParaRPr lang="es-ES" sz="1050" b="1" dirty="0">
              <a:solidFill>
                <a:srgbClr val="002776"/>
              </a:solidFill>
            </a:endParaRPr>
          </a:p>
        </p:txBody>
      </p:sp>
      <p:sp>
        <p:nvSpPr>
          <p:cNvPr id="20" name="TxtBox:83/125"/>
          <p:cNvSpPr/>
          <p:nvPr/>
        </p:nvSpPr>
        <p:spPr bwMode="auto">
          <a:xfrm>
            <a:off x="3743323" y="5985336"/>
            <a:ext cx="777629"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SUDESTE ASIÁTICO</a:t>
            </a:r>
            <a:endParaRPr lang="es-ES" sz="1050" b="1" dirty="0">
              <a:solidFill>
                <a:srgbClr val="002776"/>
              </a:solidFill>
            </a:endParaRPr>
          </a:p>
        </p:txBody>
      </p:sp>
      <p:sp>
        <p:nvSpPr>
          <p:cNvPr id="22" name="TxtBox:83/125"/>
          <p:cNvSpPr/>
          <p:nvPr/>
        </p:nvSpPr>
        <p:spPr bwMode="auto">
          <a:xfrm>
            <a:off x="6208702" y="5985336"/>
            <a:ext cx="746180"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ORIENTE MEDIO</a:t>
            </a:r>
            <a:endParaRPr lang="es-ES" sz="1050" b="1" dirty="0">
              <a:solidFill>
                <a:srgbClr val="002776"/>
              </a:solidFill>
            </a:endParaRPr>
          </a:p>
        </p:txBody>
      </p:sp>
      <p:sp>
        <p:nvSpPr>
          <p:cNvPr id="23" name="TxtBox:83/125"/>
          <p:cNvSpPr/>
          <p:nvPr/>
        </p:nvSpPr>
        <p:spPr bwMode="auto">
          <a:xfrm>
            <a:off x="7110042" y="5985336"/>
            <a:ext cx="734561"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NORTE ÁFRICA</a:t>
            </a:r>
            <a:endParaRPr lang="es-ES" sz="1050" b="1" dirty="0">
              <a:solidFill>
                <a:srgbClr val="002776"/>
              </a:solidFill>
            </a:endParaRPr>
          </a:p>
        </p:txBody>
      </p:sp>
      <p:sp>
        <p:nvSpPr>
          <p:cNvPr id="24" name="TxtBox:83/125"/>
          <p:cNvSpPr/>
          <p:nvPr/>
        </p:nvSpPr>
        <p:spPr bwMode="auto">
          <a:xfrm>
            <a:off x="7911420" y="5985336"/>
            <a:ext cx="696027"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SUD-AMÉRICA</a:t>
            </a:r>
            <a:endParaRPr lang="es-ES" sz="1050" b="1" dirty="0">
              <a:solidFill>
                <a:srgbClr val="002776"/>
              </a:solidFill>
            </a:endParaRPr>
          </a:p>
        </p:txBody>
      </p:sp>
      <p:sp>
        <p:nvSpPr>
          <p:cNvPr id="11" name="Rectangle 10"/>
          <p:cNvSpPr/>
          <p:nvPr/>
        </p:nvSpPr>
        <p:spPr>
          <a:xfrm>
            <a:off x="7878367" y="4481887"/>
            <a:ext cx="814971" cy="1901936"/>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TxtBox:83/125"/>
          <p:cNvSpPr/>
          <p:nvPr/>
        </p:nvSpPr>
        <p:spPr bwMode="auto">
          <a:xfrm>
            <a:off x="7159975" y="2554197"/>
            <a:ext cx="2250959" cy="1198854"/>
          </a:xfrm>
          <a:prstGeom prst="rect">
            <a:avLst/>
          </a:prstGeom>
          <a:solidFill>
            <a:schemeClr val="bg1"/>
          </a:solidFill>
          <a:ln w="9525" cap="flat" cmpd="sng" algn="ctr">
            <a:noFill/>
            <a:prstDash val="solid"/>
            <a:round/>
            <a:headEnd type="none" w="med" len="med"/>
            <a:tailEnd type="none" w="med" len="med"/>
          </a:ln>
          <a:effectLst>
            <a:outerShdw blurRad="50800" dist="38100" dir="8100000" algn="tr" rotWithShape="0">
              <a:prstClr val="black">
                <a:alpha val="40000"/>
              </a:prstClr>
            </a:outerShdw>
          </a:effectLst>
          <a:extLst/>
        </p:spPr>
        <p:txBody>
          <a:bodyPr wrap="square" lIns="36000" tIns="0" rIns="36000" bIns="0" anchor="ctr">
            <a:spAutoFit/>
          </a:bodyPr>
          <a:lstStyle/>
          <a:p>
            <a:pPr>
              <a:lnSpc>
                <a:spcPct val="106000"/>
              </a:lnSpc>
            </a:pPr>
            <a:r>
              <a:rPr lang="es-ES" sz="1050" b="1" dirty="0" smtClean="0">
                <a:solidFill>
                  <a:srgbClr val="002776"/>
                </a:solidFill>
              </a:rPr>
              <a:t>Los viajes de lujo crecerán a menor ritmo que los viajes totales en Sudamérica: </a:t>
            </a:r>
            <a:r>
              <a:rPr lang="es-ES" sz="1050" dirty="0" smtClean="0">
                <a:solidFill>
                  <a:srgbClr val="002776"/>
                </a:solidFill>
              </a:rPr>
              <a:t>TACC 2015-25 ~3% viajes de lujo vs. ~4% viajes totales</a:t>
            </a:r>
          </a:p>
          <a:p>
            <a:pPr>
              <a:lnSpc>
                <a:spcPct val="106000"/>
              </a:lnSpc>
            </a:pPr>
            <a:r>
              <a:rPr lang="es-ES" sz="1050" dirty="0" smtClean="0">
                <a:solidFill>
                  <a:srgbClr val="002776"/>
                </a:solidFill>
              </a:rPr>
              <a:t>Otra región que sigue esta misma tendencia es Oriente Medio </a:t>
            </a:r>
            <a:endParaRPr lang="es-ES" sz="1050" dirty="0">
              <a:solidFill>
                <a:srgbClr val="002776"/>
              </a:solidFill>
            </a:endParaRPr>
          </a:p>
        </p:txBody>
      </p:sp>
      <p:sp>
        <p:nvSpPr>
          <p:cNvPr id="43" name="TxtBox:83/125"/>
          <p:cNvSpPr/>
          <p:nvPr/>
        </p:nvSpPr>
        <p:spPr bwMode="auto">
          <a:xfrm>
            <a:off x="2853112" y="5985336"/>
            <a:ext cx="921409"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EUROPA EMERGENTE</a:t>
            </a:r>
            <a:endParaRPr lang="es-ES" sz="1050" b="1" dirty="0">
              <a:solidFill>
                <a:srgbClr val="002776"/>
              </a:solidFill>
            </a:endParaRPr>
          </a:p>
        </p:txBody>
      </p:sp>
      <p:sp>
        <p:nvSpPr>
          <p:cNvPr id="44" name="TxtBox:83/125"/>
          <p:cNvSpPr/>
          <p:nvPr/>
        </p:nvSpPr>
        <p:spPr bwMode="auto">
          <a:xfrm>
            <a:off x="4532407" y="5985336"/>
            <a:ext cx="777629"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ASIA</a:t>
            </a:r>
          </a:p>
          <a:p>
            <a:pPr algn="ctr">
              <a:lnSpc>
                <a:spcPct val="106000"/>
              </a:lnSpc>
            </a:pPr>
            <a:r>
              <a:rPr lang="es-ES" sz="1050" b="1" dirty="0" smtClean="0">
                <a:solidFill>
                  <a:srgbClr val="002776"/>
                </a:solidFill>
              </a:rPr>
              <a:t>SUR</a:t>
            </a:r>
            <a:endParaRPr lang="es-ES" sz="1050" b="1" dirty="0">
              <a:solidFill>
                <a:srgbClr val="002776"/>
              </a:solidFill>
            </a:endParaRPr>
          </a:p>
        </p:txBody>
      </p:sp>
      <p:sp>
        <p:nvSpPr>
          <p:cNvPr id="46" name="TxtBox:83/125"/>
          <p:cNvSpPr/>
          <p:nvPr/>
        </p:nvSpPr>
        <p:spPr bwMode="auto">
          <a:xfrm>
            <a:off x="5397309" y="5985336"/>
            <a:ext cx="777629"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NORESTE ASIÁTICO</a:t>
            </a:r>
            <a:endParaRPr lang="es-ES" sz="1050" b="1" dirty="0">
              <a:solidFill>
                <a:srgbClr val="002776"/>
              </a:solidFill>
            </a:endParaRPr>
          </a:p>
        </p:txBody>
      </p:sp>
      <p:sp>
        <p:nvSpPr>
          <p:cNvPr id="47" name="TxtBox:83/125"/>
          <p:cNvSpPr/>
          <p:nvPr/>
        </p:nvSpPr>
        <p:spPr bwMode="auto">
          <a:xfrm>
            <a:off x="8817180" y="5985336"/>
            <a:ext cx="696027" cy="46800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OCEANIA</a:t>
            </a:r>
            <a:endParaRPr lang="es-ES" sz="1050" b="1" dirty="0">
              <a:solidFill>
                <a:srgbClr val="002776"/>
              </a:solidFill>
            </a:endParaRPr>
          </a:p>
        </p:txBody>
      </p:sp>
    </p:spTree>
    <p:extLst>
      <p:ext uri="{BB962C8B-B14F-4D97-AF65-F5344CB8AC3E}">
        <p14:creationId xmlns:p14="http://schemas.microsoft.com/office/powerpoint/2010/main" val="2444354488"/>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lujo</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smtClean="0">
                <a:solidFill>
                  <a:srgbClr val="FFFFFF"/>
                </a:solidFill>
              </a:rPr>
              <a:t>Norte América domina el mercado de vuelos domésticos en primera clase en el periodo 2011-2015</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182</a:t>
            </a:fld>
            <a:endParaRPr lang="es-ES" dirty="0">
              <a:solidFill>
                <a:srgbClr val="002776"/>
              </a:solidFill>
            </a:endParaRPr>
          </a:p>
        </p:txBody>
      </p:sp>
      <p:grpSp>
        <p:nvGrpSpPr>
          <p:cNvPr id="35" name="Group 34"/>
          <p:cNvGrpSpPr/>
          <p:nvPr/>
        </p:nvGrpSpPr>
        <p:grpSpPr>
          <a:xfrm>
            <a:off x="410934" y="1438221"/>
            <a:ext cx="9000000" cy="171265"/>
            <a:chOff x="410934" y="1438221"/>
            <a:chExt cx="4265496" cy="171265"/>
          </a:xfrm>
        </p:grpSpPr>
        <p:cxnSp>
          <p:nvCxnSpPr>
            <p:cNvPr id="36" name="iBar:83/125"/>
            <p:cNvCxnSpPr>
              <a:cxnSpLocks noChangeShapeType="1"/>
            </p:cNvCxnSpPr>
            <p:nvPr/>
          </p:nvCxnSpPr>
          <p:spPr bwMode="auto">
            <a:xfrm flipV="1">
              <a:off x="410934" y="1509082"/>
              <a:ext cx="4265496"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7" name="TxtBox:83/125"/>
            <p:cNvSpPr/>
            <p:nvPr/>
          </p:nvSpPr>
          <p:spPr bwMode="auto">
            <a:xfrm>
              <a:off x="1615516" y="1438221"/>
              <a:ext cx="1856332"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Reservas de vuelos en primera clase por región, 2011-2015</a:t>
              </a:r>
              <a:endParaRPr lang="es-ES" sz="1050" b="1" dirty="0">
                <a:solidFill>
                  <a:srgbClr val="002776"/>
                </a:solidFill>
              </a:endParaRPr>
            </a:p>
          </p:txBody>
        </p:sp>
      </p:grpSp>
      <p:sp>
        <p:nvSpPr>
          <p:cNvPr id="38" name="TextBox 37"/>
          <p:cNvSpPr txBox="1"/>
          <p:nvPr/>
        </p:nvSpPr>
        <p:spPr bwMode="auto">
          <a:xfrm>
            <a:off x="848544" y="6509823"/>
            <a:ext cx="7878557" cy="215444"/>
          </a:xfrm>
          <a:prstGeom prst="rect">
            <a:avLst/>
          </a:prstGeom>
        </p:spPr>
        <p:txBody>
          <a:bodyPr wrap="square" rtlCol="0">
            <a:spAutoFit/>
          </a:bodyPr>
          <a:lstStyle/>
          <a:p>
            <a:r>
              <a:rPr lang="es-ES" sz="800" i="1" dirty="0" smtClean="0">
                <a:solidFill>
                  <a:srgbClr val="002776"/>
                </a:solidFill>
                <a:cs typeface="Arial" charset="0"/>
              </a:rPr>
              <a:t>Fuentes: Amadeus – </a:t>
            </a:r>
            <a:r>
              <a:rPr lang="es-ES" sz="800" i="1" dirty="0" err="1" smtClean="0">
                <a:solidFill>
                  <a:srgbClr val="002776"/>
                </a:solidFill>
                <a:cs typeface="Arial" charset="0"/>
              </a:rPr>
              <a:t>Shaping</a:t>
            </a:r>
            <a:r>
              <a:rPr lang="es-ES" sz="800" i="1" dirty="0" smtClean="0">
                <a:solidFill>
                  <a:srgbClr val="002776"/>
                </a:solidFill>
                <a:cs typeface="Arial" charset="0"/>
              </a:rPr>
              <a:t> </a:t>
            </a:r>
            <a:r>
              <a:rPr lang="es-ES" sz="800" i="1" dirty="0" err="1" smtClean="0">
                <a:solidFill>
                  <a:srgbClr val="002776"/>
                </a:solidFill>
                <a:cs typeface="Arial" charset="0"/>
              </a:rPr>
              <a:t>the</a:t>
            </a:r>
            <a:r>
              <a:rPr lang="es-ES" sz="800" i="1" dirty="0" smtClean="0">
                <a:solidFill>
                  <a:srgbClr val="002776"/>
                </a:solidFill>
                <a:cs typeface="Arial" charset="0"/>
              </a:rPr>
              <a:t> </a:t>
            </a:r>
            <a:r>
              <a:rPr lang="es-ES" sz="800" i="1" dirty="0" err="1" smtClean="0">
                <a:solidFill>
                  <a:srgbClr val="002776"/>
                </a:solidFill>
                <a:cs typeface="Arial" charset="0"/>
              </a:rPr>
              <a:t>future</a:t>
            </a:r>
            <a:r>
              <a:rPr lang="es-ES" sz="800" i="1" dirty="0" smtClean="0">
                <a:solidFill>
                  <a:srgbClr val="002776"/>
                </a:solidFill>
                <a:cs typeface="Arial" charset="0"/>
              </a:rPr>
              <a:t> of </a:t>
            </a:r>
            <a:r>
              <a:rPr lang="es-ES" sz="800" i="1" dirty="0" err="1" smtClean="0">
                <a:solidFill>
                  <a:srgbClr val="002776"/>
                </a:solidFill>
                <a:cs typeface="Arial" charset="0"/>
              </a:rPr>
              <a:t>luxury</a:t>
            </a:r>
            <a:r>
              <a:rPr lang="es-ES" sz="800" i="1" dirty="0" smtClean="0">
                <a:solidFill>
                  <a:srgbClr val="002776"/>
                </a:solidFill>
                <a:cs typeface="Arial" charset="0"/>
              </a:rPr>
              <a:t> </a:t>
            </a:r>
            <a:r>
              <a:rPr lang="es-ES" sz="800" i="1" dirty="0" err="1" smtClean="0">
                <a:solidFill>
                  <a:srgbClr val="002776"/>
                </a:solidFill>
                <a:cs typeface="Arial" charset="0"/>
              </a:rPr>
              <a:t>travel</a:t>
            </a:r>
            <a:r>
              <a:rPr lang="es-ES" sz="800" i="1" dirty="0" smtClean="0">
                <a:solidFill>
                  <a:srgbClr val="002776"/>
                </a:solidFill>
                <a:cs typeface="Arial" charset="0"/>
              </a:rPr>
              <a:t>, </a:t>
            </a:r>
            <a:r>
              <a:rPr lang="es-ES" sz="800" i="1" dirty="0" err="1" smtClean="0">
                <a:solidFill>
                  <a:srgbClr val="002776"/>
                </a:solidFill>
                <a:cs typeface="Arial" charset="0"/>
              </a:rPr>
              <a:t>Future</a:t>
            </a:r>
            <a:r>
              <a:rPr lang="es-ES" sz="800" i="1" dirty="0" smtClean="0">
                <a:solidFill>
                  <a:srgbClr val="002776"/>
                </a:solidFill>
                <a:cs typeface="Arial" charset="0"/>
              </a:rPr>
              <a:t> </a:t>
            </a:r>
            <a:r>
              <a:rPr lang="es-ES" sz="800" i="1" dirty="0" err="1" smtClean="0">
                <a:solidFill>
                  <a:srgbClr val="002776"/>
                </a:solidFill>
                <a:cs typeface="Arial" charset="0"/>
              </a:rPr>
              <a:t>traveller</a:t>
            </a:r>
            <a:r>
              <a:rPr lang="es-ES" sz="800" i="1" dirty="0" smtClean="0">
                <a:solidFill>
                  <a:srgbClr val="002776"/>
                </a:solidFill>
                <a:cs typeface="Arial" charset="0"/>
              </a:rPr>
              <a:t> </a:t>
            </a:r>
            <a:r>
              <a:rPr lang="es-ES" sz="800" i="1" dirty="0" err="1" smtClean="0">
                <a:solidFill>
                  <a:srgbClr val="002776"/>
                </a:solidFill>
                <a:cs typeface="Arial" charset="0"/>
              </a:rPr>
              <a:t>tribes</a:t>
            </a:r>
            <a:r>
              <a:rPr lang="es-ES" sz="800" i="1" dirty="0" smtClean="0">
                <a:solidFill>
                  <a:srgbClr val="002776"/>
                </a:solidFill>
                <a:cs typeface="Arial" charset="0"/>
              </a:rPr>
              <a:t> 2030 (2016) </a:t>
            </a:r>
            <a:endParaRPr lang="es-ES" sz="800" i="1" dirty="0">
              <a:solidFill>
                <a:srgbClr val="002776"/>
              </a:solidFill>
              <a:cs typeface="Arial" charset="0"/>
            </a:endParaRPr>
          </a:p>
        </p:txBody>
      </p:sp>
      <p:pic>
        <p:nvPicPr>
          <p:cNvPr id="4" name="Picture 3" descr="Screen Clippi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2283" y="1715952"/>
            <a:ext cx="9021434" cy="4706007"/>
          </a:xfrm>
          <a:prstGeom prst="rect">
            <a:avLst/>
          </a:prstGeom>
        </p:spPr>
      </p:pic>
      <p:sp>
        <p:nvSpPr>
          <p:cNvPr id="18" name="TxtBox:83/125"/>
          <p:cNvSpPr/>
          <p:nvPr/>
        </p:nvSpPr>
        <p:spPr bwMode="auto">
          <a:xfrm>
            <a:off x="1208584" y="6211642"/>
            <a:ext cx="134399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NORTE AMÉRICA</a:t>
            </a:r>
            <a:endParaRPr lang="es-ES" sz="1050" b="1" dirty="0">
              <a:solidFill>
                <a:srgbClr val="002776"/>
              </a:solidFill>
            </a:endParaRPr>
          </a:p>
        </p:txBody>
      </p:sp>
      <p:sp>
        <p:nvSpPr>
          <p:cNvPr id="19" name="TxtBox:83/125"/>
          <p:cNvSpPr/>
          <p:nvPr/>
        </p:nvSpPr>
        <p:spPr bwMode="auto">
          <a:xfrm>
            <a:off x="2432720" y="6211642"/>
            <a:ext cx="134399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EUROPA</a:t>
            </a:r>
            <a:endParaRPr lang="es-ES" sz="1050" b="1" dirty="0">
              <a:solidFill>
                <a:srgbClr val="002776"/>
              </a:solidFill>
            </a:endParaRPr>
          </a:p>
        </p:txBody>
      </p:sp>
      <p:sp>
        <p:nvSpPr>
          <p:cNvPr id="20" name="TxtBox:83/125"/>
          <p:cNvSpPr/>
          <p:nvPr/>
        </p:nvSpPr>
        <p:spPr bwMode="auto">
          <a:xfrm>
            <a:off x="3512840" y="6211642"/>
            <a:ext cx="134399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ASIA</a:t>
            </a:r>
            <a:endParaRPr lang="es-ES" sz="1050" b="1" dirty="0">
              <a:solidFill>
                <a:srgbClr val="002776"/>
              </a:solidFill>
            </a:endParaRPr>
          </a:p>
        </p:txBody>
      </p:sp>
      <p:sp>
        <p:nvSpPr>
          <p:cNvPr id="21" name="TxtBox:83/125"/>
          <p:cNvSpPr/>
          <p:nvPr/>
        </p:nvSpPr>
        <p:spPr bwMode="auto">
          <a:xfrm>
            <a:off x="4604221" y="6211642"/>
            <a:ext cx="134399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ORIENTE MEDIO</a:t>
            </a:r>
            <a:endParaRPr lang="es-ES" sz="1050" b="1" dirty="0">
              <a:solidFill>
                <a:srgbClr val="002776"/>
              </a:solidFill>
            </a:endParaRPr>
          </a:p>
        </p:txBody>
      </p:sp>
      <p:sp>
        <p:nvSpPr>
          <p:cNvPr id="22" name="TxtBox:83/125"/>
          <p:cNvSpPr/>
          <p:nvPr/>
        </p:nvSpPr>
        <p:spPr bwMode="auto">
          <a:xfrm>
            <a:off x="5855838" y="6211642"/>
            <a:ext cx="134399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ÁFRICA</a:t>
            </a:r>
            <a:endParaRPr lang="es-ES" sz="1050" b="1" dirty="0">
              <a:solidFill>
                <a:srgbClr val="002776"/>
              </a:solidFill>
            </a:endParaRPr>
          </a:p>
        </p:txBody>
      </p:sp>
      <p:sp>
        <p:nvSpPr>
          <p:cNvPr id="23" name="TxtBox:83/125"/>
          <p:cNvSpPr/>
          <p:nvPr/>
        </p:nvSpPr>
        <p:spPr bwMode="auto">
          <a:xfrm>
            <a:off x="6947219" y="6211642"/>
            <a:ext cx="134399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SUDAMÉRICA</a:t>
            </a:r>
            <a:endParaRPr lang="es-ES" sz="1050" b="1" dirty="0">
              <a:solidFill>
                <a:srgbClr val="002776"/>
              </a:solidFill>
            </a:endParaRPr>
          </a:p>
        </p:txBody>
      </p:sp>
      <p:sp>
        <p:nvSpPr>
          <p:cNvPr id="24" name="TxtBox:83/125"/>
          <p:cNvSpPr/>
          <p:nvPr/>
        </p:nvSpPr>
        <p:spPr bwMode="auto">
          <a:xfrm>
            <a:off x="8291216" y="6211642"/>
            <a:ext cx="134399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OCEANIA</a:t>
            </a:r>
            <a:endParaRPr lang="es-ES" sz="1050" b="1" dirty="0">
              <a:solidFill>
                <a:srgbClr val="002776"/>
              </a:solidFill>
            </a:endParaRPr>
          </a:p>
        </p:txBody>
      </p:sp>
      <p:cxnSp>
        <p:nvCxnSpPr>
          <p:cNvPr id="7" name="Straight Arrow Connector 6"/>
          <p:cNvCxnSpPr/>
          <p:nvPr/>
        </p:nvCxnSpPr>
        <p:spPr>
          <a:xfrm flipV="1">
            <a:off x="7689304" y="5517232"/>
            <a:ext cx="504056" cy="115940"/>
          </a:xfrm>
          <a:prstGeom prst="straightConnector1">
            <a:avLst/>
          </a:prstGeom>
          <a:ln>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flipV="1">
            <a:off x="7136455" y="5829481"/>
            <a:ext cx="482762" cy="14038"/>
          </a:xfrm>
          <a:prstGeom prst="straightConnector1">
            <a:avLst/>
          </a:prstGeom>
          <a:ln>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7029481" y="5445224"/>
            <a:ext cx="1192728" cy="971992"/>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2" name="TxtBox:83/125"/>
          <p:cNvSpPr/>
          <p:nvPr/>
        </p:nvSpPr>
        <p:spPr bwMode="auto">
          <a:xfrm>
            <a:off x="7029481" y="3236956"/>
            <a:ext cx="2250959" cy="1027589"/>
          </a:xfrm>
          <a:prstGeom prst="rect">
            <a:avLst/>
          </a:prstGeom>
          <a:solidFill>
            <a:schemeClr val="bg1"/>
          </a:solidFill>
          <a:ln w="9525" cap="flat" cmpd="sng" algn="ctr">
            <a:noFill/>
            <a:prstDash val="solid"/>
            <a:round/>
            <a:headEnd type="none" w="med" len="med"/>
            <a:tailEnd type="none" w="med" len="med"/>
          </a:ln>
          <a:effectLst>
            <a:outerShdw blurRad="50800" dist="38100" dir="8100000" algn="tr" rotWithShape="0">
              <a:prstClr val="black">
                <a:alpha val="40000"/>
              </a:prstClr>
            </a:outerShdw>
          </a:effectLst>
          <a:extLst/>
        </p:spPr>
        <p:txBody>
          <a:bodyPr wrap="square" lIns="36000" tIns="0" rIns="36000" bIns="0" anchor="ctr">
            <a:spAutoFit/>
          </a:bodyPr>
          <a:lstStyle/>
          <a:p>
            <a:pPr>
              <a:lnSpc>
                <a:spcPct val="106000"/>
              </a:lnSpc>
            </a:pPr>
            <a:r>
              <a:rPr lang="es-ES" sz="1050" b="1" dirty="0" smtClean="0">
                <a:solidFill>
                  <a:srgbClr val="002776"/>
                </a:solidFill>
              </a:rPr>
              <a:t>En Sudamérica, se aprecia un incremento en el volumen de vuelos internacionales en primera clase, mientras que los domésticos se mantienen en niveles similares a 2011</a:t>
            </a:r>
            <a:endParaRPr lang="es-ES" sz="1050" b="1" dirty="0">
              <a:solidFill>
                <a:srgbClr val="002776"/>
              </a:solidFill>
            </a:endParaRPr>
          </a:p>
        </p:txBody>
      </p:sp>
    </p:spTree>
    <p:extLst>
      <p:ext uri="{BB962C8B-B14F-4D97-AF65-F5344CB8AC3E}">
        <p14:creationId xmlns:p14="http://schemas.microsoft.com/office/powerpoint/2010/main" val="2801165382"/>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lujo</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smtClean="0">
                <a:solidFill>
                  <a:srgbClr val="FFFFFF"/>
                </a:solidFill>
              </a:rPr>
              <a:t>La nueva era de viajeros de lujo: lo experiencial por delante de lo material</a:t>
            </a:r>
          </a:p>
        </p:txBody>
      </p:sp>
      <p:grpSp>
        <p:nvGrpSpPr>
          <p:cNvPr id="35" name="Group 34"/>
          <p:cNvGrpSpPr/>
          <p:nvPr/>
        </p:nvGrpSpPr>
        <p:grpSpPr>
          <a:xfrm>
            <a:off x="410934" y="1438220"/>
            <a:ext cx="9000000" cy="171265"/>
            <a:chOff x="410934" y="1438220"/>
            <a:chExt cx="4265496" cy="171265"/>
          </a:xfrm>
        </p:grpSpPr>
        <p:cxnSp>
          <p:nvCxnSpPr>
            <p:cNvPr id="36" name="iBar:83/125"/>
            <p:cNvCxnSpPr>
              <a:cxnSpLocks noChangeShapeType="1"/>
            </p:cNvCxnSpPr>
            <p:nvPr/>
          </p:nvCxnSpPr>
          <p:spPr bwMode="auto">
            <a:xfrm flipV="1">
              <a:off x="410934" y="1509082"/>
              <a:ext cx="4265496"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7" name="TxtBox:83/125"/>
            <p:cNvSpPr/>
            <p:nvPr/>
          </p:nvSpPr>
          <p:spPr bwMode="auto">
            <a:xfrm>
              <a:off x="1805383" y="1438220"/>
              <a:ext cx="1476602"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Nuevos segmentos de turistas de lujo (a 2030)</a:t>
              </a:r>
              <a:endParaRPr lang="es-ES" sz="1050" b="1" dirty="0">
                <a:latin typeface="Arial" charset="0"/>
              </a:endParaRPr>
            </a:p>
          </p:txBody>
        </p:sp>
      </p:grpSp>
      <p:sp>
        <p:nvSpPr>
          <p:cNvPr id="38" name="TextBox 37"/>
          <p:cNvSpPr txBox="1"/>
          <p:nvPr/>
        </p:nvSpPr>
        <p:spPr bwMode="auto">
          <a:xfrm>
            <a:off x="848544" y="6509823"/>
            <a:ext cx="7878557" cy="215444"/>
          </a:xfrm>
          <a:prstGeom prst="rect">
            <a:avLst/>
          </a:prstGeom>
        </p:spPr>
        <p:txBody>
          <a:bodyPr wrap="square" rtlCol="0">
            <a:spAutoFit/>
          </a:bodyPr>
          <a:lstStyle/>
          <a:p>
            <a:r>
              <a:rPr lang="es-ES" sz="800" i="1" dirty="0" smtClean="0">
                <a:solidFill>
                  <a:schemeClr val="accent1"/>
                </a:solidFill>
                <a:latin typeface="Arial" charset="0"/>
                <a:cs typeface="Arial" charset="0"/>
              </a:rPr>
              <a:t>Fuentes: Amadeus – </a:t>
            </a:r>
            <a:r>
              <a:rPr lang="es-ES" sz="800" i="1" dirty="0" err="1" smtClean="0">
                <a:solidFill>
                  <a:schemeClr val="accent1"/>
                </a:solidFill>
                <a:latin typeface="Arial" charset="0"/>
                <a:cs typeface="Arial" charset="0"/>
              </a:rPr>
              <a:t>Shaping</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the</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future</a:t>
            </a:r>
            <a:r>
              <a:rPr lang="es-ES" sz="800" i="1" dirty="0" smtClean="0">
                <a:solidFill>
                  <a:schemeClr val="accent1"/>
                </a:solidFill>
                <a:latin typeface="Arial" charset="0"/>
                <a:cs typeface="Arial" charset="0"/>
              </a:rPr>
              <a:t> of </a:t>
            </a:r>
            <a:r>
              <a:rPr lang="es-ES" sz="800" i="1" dirty="0" err="1" smtClean="0">
                <a:solidFill>
                  <a:schemeClr val="accent1"/>
                </a:solidFill>
                <a:latin typeface="Arial" charset="0"/>
                <a:cs typeface="Arial" charset="0"/>
              </a:rPr>
              <a:t>luxury</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travel</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Future</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traveller</a:t>
            </a:r>
            <a:r>
              <a:rPr lang="es-ES" sz="800" i="1" dirty="0" smtClean="0">
                <a:solidFill>
                  <a:schemeClr val="accent1"/>
                </a:solidFill>
                <a:latin typeface="Arial" charset="0"/>
                <a:cs typeface="Arial" charset="0"/>
              </a:rPr>
              <a:t> </a:t>
            </a:r>
            <a:r>
              <a:rPr lang="es-ES" sz="800" i="1" dirty="0" err="1" smtClean="0">
                <a:solidFill>
                  <a:schemeClr val="accent1"/>
                </a:solidFill>
                <a:latin typeface="Arial" charset="0"/>
                <a:cs typeface="Arial" charset="0"/>
              </a:rPr>
              <a:t>tribes</a:t>
            </a:r>
            <a:r>
              <a:rPr lang="es-ES" sz="800" i="1" dirty="0" smtClean="0">
                <a:solidFill>
                  <a:schemeClr val="accent1"/>
                </a:solidFill>
                <a:latin typeface="Arial" charset="0"/>
                <a:cs typeface="Arial" charset="0"/>
              </a:rPr>
              <a:t> 2030 (2016) </a:t>
            </a:r>
            <a:endParaRPr lang="es-ES" sz="800" i="1" dirty="0">
              <a:solidFill>
                <a:schemeClr val="accent1"/>
              </a:solidFill>
              <a:latin typeface="Arial" charset="0"/>
              <a:cs typeface="Arial" charset="0"/>
            </a:endParaRPr>
          </a:p>
        </p:txBody>
      </p:sp>
      <p:pic>
        <p:nvPicPr>
          <p:cNvPr id="39" name="Picture 3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58718" y="1628800"/>
            <a:ext cx="4588565" cy="4897261"/>
          </a:xfrm>
          <a:prstGeom prst="rect">
            <a:avLst/>
          </a:prstGeom>
        </p:spPr>
      </p:pic>
      <p:sp>
        <p:nvSpPr>
          <p:cNvPr id="40" name="Title 1"/>
          <p:cNvSpPr txBox="1">
            <a:spLocks/>
          </p:cNvSpPr>
          <p:nvPr/>
        </p:nvSpPr>
        <p:spPr bwMode="auto">
          <a:xfrm>
            <a:off x="216863" y="1609485"/>
            <a:ext cx="2860310" cy="1512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dirty="0" smtClean="0">
                <a:solidFill>
                  <a:srgbClr val="002060"/>
                </a:solidFill>
                <a:cs typeface="Arial" charset="0"/>
              </a:rPr>
              <a:t>Siempre de lujo (4%)</a:t>
            </a:r>
          </a:p>
          <a:p>
            <a:pPr marL="171450" indent="-171450">
              <a:buFont typeface="Arial" panose="020B0604020202020204" pitchFamily="34" charset="0"/>
              <a:buChar char="•"/>
            </a:pPr>
            <a:r>
              <a:rPr lang="es-ES" sz="900" dirty="0" smtClean="0"/>
              <a:t>El dinero no es un simple objeto para este grupo.</a:t>
            </a:r>
          </a:p>
          <a:p>
            <a:pPr marL="171450" indent="-171450">
              <a:buFont typeface="Arial" panose="020B0604020202020204" pitchFamily="34" charset="0"/>
              <a:buChar char="•"/>
            </a:pPr>
            <a:r>
              <a:rPr lang="es-ES" sz="900" dirty="0" smtClean="0"/>
              <a:t>El lujo es parte del día a día para ellos. Siempre viajan en primera clase o en jet privado, alojarse en cuartos de primera categoría y pagar a terceros de confianza para la toma de decisiones.  </a:t>
            </a:r>
          </a:p>
          <a:p>
            <a:pPr marL="171450" indent="-171450">
              <a:buFont typeface="Arial" panose="020B0604020202020204" pitchFamily="34" charset="0"/>
              <a:buChar char="•"/>
            </a:pPr>
            <a:r>
              <a:rPr lang="es-ES" sz="900" dirty="0" smtClean="0"/>
              <a:t>Sus intenciones de viaje nunca cambian y nunca      se cambian de grupo, siempre todo de lujo.</a:t>
            </a:r>
            <a:endParaRPr lang="es-ES" sz="900" i="1" dirty="0">
              <a:solidFill>
                <a:srgbClr val="00B0F0"/>
              </a:solidFill>
              <a:cs typeface="Arial" charset="0"/>
            </a:endParaRPr>
          </a:p>
        </p:txBody>
      </p:sp>
      <p:sp>
        <p:nvSpPr>
          <p:cNvPr id="41" name="Title 1"/>
          <p:cNvSpPr txBox="1">
            <a:spLocks/>
          </p:cNvSpPr>
          <p:nvPr/>
        </p:nvSpPr>
        <p:spPr bwMode="auto">
          <a:xfrm>
            <a:off x="352382" y="2870770"/>
            <a:ext cx="2268000" cy="18543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dirty="0" smtClean="0">
                <a:solidFill>
                  <a:srgbClr val="002060"/>
                </a:solidFill>
                <a:cs typeface="Arial" charset="0"/>
              </a:rPr>
              <a:t>Ocasiones Especiales (20%)</a:t>
            </a:r>
          </a:p>
          <a:p>
            <a:pPr marL="85725" indent="-85725">
              <a:buFont typeface="Arial" panose="020B0604020202020204" pitchFamily="34" charset="0"/>
              <a:buChar char="•"/>
            </a:pPr>
            <a:r>
              <a:rPr lang="es-ES" sz="900" dirty="0" smtClean="0"/>
              <a:t>Mas que nada en busca de recompensas que simplicidad.</a:t>
            </a:r>
          </a:p>
          <a:p>
            <a:pPr marL="85725" indent="-85725">
              <a:buFont typeface="Arial" panose="020B0604020202020204" pitchFamily="34" charset="0"/>
              <a:buChar char="•"/>
            </a:pPr>
            <a:r>
              <a:rPr lang="es-ES" sz="900" dirty="0" smtClean="0"/>
              <a:t>A pesar de su afluencia, ellos buscan experiencias con el factor sorpresa.</a:t>
            </a:r>
          </a:p>
          <a:p>
            <a:pPr marL="85725" indent="-85725">
              <a:buFont typeface="Arial" panose="020B0604020202020204" pitchFamily="34" charset="0"/>
              <a:buChar char="•"/>
            </a:pPr>
            <a:r>
              <a:rPr lang="es-ES" sz="900" dirty="0" smtClean="0"/>
              <a:t>Suelen usar los puntos recolectados para hacer una mejora de clase y así tener experiencias mas prestigiosas.</a:t>
            </a:r>
          </a:p>
          <a:p>
            <a:pPr marL="85725" indent="-85725">
              <a:buFont typeface="Arial" panose="020B0604020202020204" pitchFamily="34" charset="0"/>
              <a:buChar char="•"/>
            </a:pPr>
            <a:r>
              <a:rPr lang="es-ES" sz="900" dirty="0" smtClean="0"/>
              <a:t>Puede que estén dispuestos a comprometer la conformidad en algunas situaciones en sus viajes si significa que obtendrán una experiencia de viaje más que increíble.</a:t>
            </a:r>
            <a:endParaRPr lang="es-ES" sz="900" i="1" dirty="0">
              <a:solidFill>
                <a:srgbClr val="00B0F0"/>
              </a:solidFill>
              <a:cs typeface="Arial" charset="0"/>
            </a:endParaRPr>
          </a:p>
        </p:txBody>
      </p:sp>
      <p:sp>
        <p:nvSpPr>
          <p:cNvPr id="70" name="Title 1"/>
          <p:cNvSpPr txBox="1">
            <a:spLocks/>
          </p:cNvSpPr>
          <p:nvPr/>
        </p:nvSpPr>
        <p:spPr bwMode="auto">
          <a:xfrm>
            <a:off x="344488" y="4698796"/>
            <a:ext cx="2448272" cy="1512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dirty="0" err="1" smtClean="0">
                <a:solidFill>
                  <a:srgbClr val="002060"/>
                </a:solidFill>
                <a:cs typeface="Arial" charset="0"/>
              </a:rPr>
              <a:t>Bluxury</a:t>
            </a:r>
            <a:r>
              <a:rPr lang="es-ES" sz="1200" b="1" dirty="0" smtClean="0">
                <a:solidFill>
                  <a:srgbClr val="002060"/>
                </a:solidFill>
                <a:cs typeface="Arial" charset="0"/>
              </a:rPr>
              <a:t> (31%)</a:t>
            </a:r>
          </a:p>
          <a:p>
            <a:pPr marL="85725" indent="-85725">
              <a:buFont typeface="Arial" panose="020B0604020202020204" pitchFamily="34" charset="0"/>
              <a:buChar char="•"/>
            </a:pPr>
            <a:r>
              <a:rPr lang="es-ES" sz="900" dirty="0" smtClean="0"/>
              <a:t>Negocios + Lujo</a:t>
            </a:r>
          </a:p>
          <a:p>
            <a:pPr marL="85725" indent="-85725">
              <a:buFont typeface="Arial" panose="020B0604020202020204" pitchFamily="34" charset="0"/>
              <a:buChar char="•"/>
            </a:pPr>
            <a:r>
              <a:rPr lang="es-ES" sz="900" dirty="0" smtClean="0"/>
              <a:t>Su viaje va a tener como objetivo los negocios, pero tendrán el estatus y salario para poder agregar un poco de lujo y descanso al viaje.</a:t>
            </a:r>
          </a:p>
          <a:p>
            <a:pPr marL="85725" indent="-85725">
              <a:buFont typeface="Arial" panose="020B0604020202020204" pitchFamily="34" charset="0"/>
              <a:buChar char="•"/>
            </a:pPr>
            <a:r>
              <a:rPr lang="es-ES" sz="900" dirty="0" smtClean="0"/>
              <a:t>Típicamente ejecutivos y gerentes de las compañías.</a:t>
            </a:r>
          </a:p>
          <a:p>
            <a:pPr marL="85725" indent="-85725">
              <a:buFont typeface="Arial" panose="020B0604020202020204" pitchFamily="34" charset="0"/>
              <a:buChar char="•"/>
            </a:pPr>
            <a:r>
              <a:rPr lang="es-ES" sz="900" dirty="0" smtClean="0"/>
              <a:t>Su objetivo de negocio viene primero pero de igual manera desean sacar el mejor provecho posible después de acabar con el negocio.</a:t>
            </a:r>
          </a:p>
          <a:p>
            <a:pPr marL="85725" indent="-85725">
              <a:buFont typeface="Arial" panose="020B0604020202020204" pitchFamily="34" charset="0"/>
              <a:buChar char="•"/>
            </a:pPr>
            <a:r>
              <a:rPr lang="es-ES" sz="900" dirty="0" smtClean="0"/>
              <a:t>Actividades preferidas son: conocer lugares, salir a cenar, arte/cultura</a:t>
            </a:r>
            <a:endParaRPr lang="es-ES" sz="900" dirty="0"/>
          </a:p>
        </p:txBody>
      </p:sp>
      <p:sp>
        <p:nvSpPr>
          <p:cNvPr id="71" name="Title 1"/>
          <p:cNvSpPr txBox="1">
            <a:spLocks/>
          </p:cNvSpPr>
          <p:nvPr/>
        </p:nvSpPr>
        <p:spPr bwMode="auto">
          <a:xfrm>
            <a:off x="6753200" y="1591051"/>
            <a:ext cx="2952328"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r" fontAlgn="base">
              <a:spcBef>
                <a:spcPct val="0"/>
              </a:spcBef>
              <a:spcAft>
                <a:spcPct val="0"/>
              </a:spcAft>
            </a:pPr>
            <a:r>
              <a:rPr lang="es-ES" sz="1200" b="1" dirty="0" smtClean="0">
                <a:solidFill>
                  <a:srgbClr val="002060"/>
                </a:solidFill>
                <a:cs typeface="Arial" charset="0"/>
              </a:rPr>
              <a:t>Ricos en dinero, pobres en tiempo (24%)</a:t>
            </a:r>
          </a:p>
          <a:p>
            <a:pPr marL="85725" indent="-85725">
              <a:buFont typeface="Arial" panose="020B0604020202020204" pitchFamily="34" charset="0"/>
              <a:buChar char="•"/>
            </a:pPr>
            <a:r>
              <a:rPr lang="es-ES" sz="900" dirty="0" smtClean="0"/>
              <a:t>Tienen responsabilidades que les dejan saber cuando pueden y cuando no pueden viajar.</a:t>
            </a:r>
          </a:p>
          <a:p>
            <a:pPr marL="85725" indent="-85725">
              <a:buFont typeface="Arial" panose="020B0604020202020204" pitchFamily="34" charset="0"/>
              <a:buChar char="•"/>
            </a:pPr>
            <a:r>
              <a:rPr lang="es-ES" sz="900" dirty="0" smtClean="0"/>
              <a:t>Sus planes suelen ser, por lo general, de ultimo momento, así que suelen viajar con boletos reembolsables.</a:t>
            </a:r>
          </a:p>
          <a:p>
            <a:pPr marL="85725" indent="-85725">
              <a:buFont typeface="Arial" panose="020B0604020202020204" pitchFamily="34" charset="0"/>
              <a:buChar char="•"/>
            </a:pPr>
            <a:r>
              <a:rPr lang="es-ES" sz="900" dirty="0" smtClean="0"/>
              <a:t>Lo mas seguro es que pidan a terceros que planeen sus viajes y están dispuestos a pagar un mayor precio por ello.</a:t>
            </a:r>
            <a:endParaRPr lang="es-ES" sz="900" dirty="0"/>
          </a:p>
        </p:txBody>
      </p:sp>
      <p:sp>
        <p:nvSpPr>
          <p:cNvPr id="72" name="Title 1"/>
          <p:cNvSpPr txBox="1">
            <a:spLocks/>
          </p:cNvSpPr>
          <p:nvPr/>
        </p:nvSpPr>
        <p:spPr bwMode="auto">
          <a:xfrm>
            <a:off x="7293512" y="2870770"/>
            <a:ext cx="226800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r" fontAlgn="base">
              <a:spcBef>
                <a:spcPct val="0"/>
              </a:spcBef>
              <a:spcAft>
                <a:spcPct val="0"/>
              </a:spcAft>
            </a:pPr>
            <a:r>
              <a:rPr lang="es-ES" sz="1200" b="1" dirty="0" smtClean="0">
                <a:solidFill>
                  <a:srgbClr val="002060"/>
                </a:solidFill>
                <a:cs typeface="Arial" charset="0"/>
              </a:rPr>
              <a:t>Estrictamente opulento (18%)</a:t>
            </a:r>
          </a:p>
          <a:p>
            <a:pPr marL="85725" indent="-85725">
              <a:buFont typeface="Arial" panose="020B0604020202020204" pitchFamily="34" charset="0"/>
              <a:buChar char="•"/>
            </a:pPr>
            <a:r>
              <a:rPr lang="es-ES" sz="900" dirty="0" smtClean="0"/>
              <a:t>Este grupo es únicamente para los que buscan las más glamurosas experiencias de viaje.</a:t>
            </a:r>
          </a:p>
          <a:p>
            <a:pPr marL="85725" indent="-85725">
              <a:buFont typeface="Arial" panose="020B0604020202020204" pitchFamily="34" charset="0"/>
              <a:buChar char="•"/>
            </a:pPr>
            <a:r>
              <a:rPr lang="es-ES" sz="900" dirty="0" smtClean="0"/>
              <a:t>Compartir sus lujosos viajes en redes sociales es siempre una parte importante de la experiencia.</a:t>
            </a:r>
          </a:p>
          <a:p>
            <a:pPr marL="85725" indent="-85725">
              <a:buFont typeface="Arial" panose="020B0604020202020204" pitchFamily="34" charset="0"/>
              <a:buChar char="•"/>
            </a:pPr>
            <a:r>
              <a:rPr lang="es-ES" sz="900" dirty="0" smtClean="0"/>
              <a:t>Siempre buscan como mejorar sus viajes al consultar influencias igualmente glamurosas.</a:t>
            </a:r>
          </a:p>
          <a:p>
            <a:pPr marL="85725" indent="-85725">
              <a:buFont typeface="Arial" panose="020B0604020202020204" pitchFamily="34" charset="0"/>
              <a:buChar char="•"/>
            </a:pPr>
            <a:r>
              <a:rPr lang="es-ES" sz="900" dirty="0" smtClean="0"/>
              <a:t>Arrendar un yate de lujo para el grupo de amigos seria lo ideal.</a:t>
            </a:r>
            <a:endParaRPr lang="es-ES" sz="900" dirty="0"/>
          </a:p>
        </p:txBody>
      </p:sp>
      <p:sp>
        <p:nvSpPr>
          <p:cNvPr id="73" name="Title 1"/>
          <p:cNvSpPr txBox="1">
            <a:spLocks/>
          </p:cNvSpPr>
          <p:nvPr/>
        </p:nvSpPr>
        <p:spPr bwMode="auto">
          <a:xfrm>
            <a:off x="7185247" y="4797152"/>
            <a:ext cx="2376265" cy="18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r" fontAlgn="base">
              <a:spcBef>
                <a:spcPct val="0"/>
              </a:spcBef>
              <a:spcAft>
                <a:spcPct val="0"/>
              </a:spcAft>
            </a:pPr>
            <a:r>
              <a:rPr lang="es-ES" sz="1200" b="1" dirty="0" smtClean="0">
                <a:solidFill>
                  <a:srgbClr val="002060"/>
                </a:solidFill>
                <a:cs typeface="Arial" charset="0"/>
              </a:rPr>
              <a:t>Independiente y Afluente (3%)</a:t>
            </a:r>
          </a:p>
          <a:p>
            <a:pPr marL="85725" indent="-85725">
              <a:buFont typeface="Arial" panose="020B0604020202020204" pitchFamily="34" charset="0"/>
              <a:buChar char="•"/>
            </a:pPr>
            <a:r>
              <a:rPr lang="es-ES" sz="900" dirty="0" smtClean="0"/>
              <a:t>Este grupo se vuelve de lujo solamente cuando se quieren consentir a ellos mismos.</a:t>
            </a:r>
          </a:p>
          <a:p>
            <a:pPr marL="85725" indent="-85725">
              <a:buFont typeface="Arial" panose="020B0604020202020204" pitchFamily="34" charset="0"/>
              <a:buChar char="•"/>
            </a:pPr>
            <a:r>
              <a:rPr lang="es-ES" sz="900" dirty="0" smtClean="0"/>
              <a:t>Como no tienen muchas cuerdas atadas, son libres de decidir cuando quieren viajar y darse el gusto de viajar ya sea solos o con un grupo de amigos.</a:t>
            </a:r>
          </a:p>
          <a:p>
            <a:pPr marL="85725" indent="-85725">
              <a:buFont typeface="Arial" panose="020B0604020202020204" pitchFamily="34" charset="0"/>
              <a:buChar char="•"/>
            </a:pPr>
            <a:r>
              <a:rPr lang="es-ES" sz="900" dirty="0" smtClean="0"/>
              <a:t>Puede que busquen lugares y destinos que sean adecuados para viajeros solitarios.</a:t>
            </a:r>
          </a:p>
          <a:p>
            <a:pPr marL="85725" indent="-85725">
              <a:buFont typeface="Arial" panose="020B0604020202020204" pitchFamily="34" charset="0"/>
              <a:buChar char="•"/>
            </a:pPr>
            <a:r>
              <a:rPr lang="es-ES" sz="900" dirty="0" smtClean="0"/>
              <a:t>Van a querer sentir como si el proveedor del viaje esta haciéndose cargo y cuidando de ellos para que así tomen las mejores decisiones. (ej. Retiro lujoso de yoga en los </a:t>
            </a:r>
            <a:r>
              <a:rPr lang="es-ES" sz="900" dirty="0" err="1" smtClean="0"/>
              <a:t>Himalayas</a:t>
            </a:r>
            <a:r>
              <a:rPr lang="es-ES" sz="900" dirty="0" smtClean="0"/>
              <a:t>)</a:t>
            </a:r>
            <a:endParaRPr lang="es-ES" sz="900" dirty="0"/>
          </a:p>
        </p:txBody>
      </p:sp>
    </p:spTree>
    <p:extLst>
      <p:ext uri="{BB962C8B-B14F-4D97-AF65-F5344CB8AC3E}">
        <p14:creationId xmlns:p14="http://schemas.microsoft.com/office/powerpoint/2010/main" val="2216253047"/>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naturaleza y ecoturismo</a:t>
            </a:r>
            <a:endParaRPr lang="es-ES" sz="1400" i="1" dirty="0">
              <a:solidFill>
                <a:srgbClr val="00B0F0"/>
              </a:solidFill>
              <a:cs typeface="Arial" charset="0"/>
            </a:endParaRPr>
          </a:p>
        </p:txBody>
      </p:sp>
      <p:cxnSp>
        <p:nvCxnSpPr>
          <p:cNvPr id="63" name="iBar:83/125"/>
          <p:cNvCxnSpPr>
            <a:cxnSpLocks noChangeShapeType="1"/>
          </p:cNvCxnSpPr>
          <p:nvPr/>
        </p:nvCxnSpPr>
        <p:spPr bwMode="auto">
          <a:xfrm flipV="1">
            <a:off x="5114543" y="3798584"/>
            <a:ext cx="4418681" cy="2659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4" name="TxtBox:83/125"/>
          <p:cNvSpPr/>
          <p:nvPr/>
        </p:nvSpPr>
        <p:spPr bwMode="auto">
          <a:xfrm>
            <a:off x="6086299" y="3645024"/>
            <a:ext cx="2386229"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Principales subproductos del turismo de naturaleza y ecoturismo</a:t>
            </a:r>
            <a:endParaRPr lang="es-ES" sz="1050" b="1" dirty="0">
              <a:latin typeface="Arial" charset="0"/>
            </a:endParaRPr>
          </a:p>
        </p:txBody>
      </p:sp>
      <p:sp>
        <p:nvSpPr>
          <p:cNvPr id="65" name="TextBox 64"/>
          <p:cNvSpPr txBox="1"/>
          <p:nvPr/>
        </p:nvSpPr>
        <p:spPr bwMode="auto">
          <a:xfrm>
            <a:off x="5088565" y="4005064"/>
            <a:ext cx="4439979" cy="2512142"/>
          </a:xfrm>
          <a:prstGeom prst="rect">
            <a:avLst/>
          </a:prstGeom>
        </p:spPr>
        <p:txBody>
          <a:bodyPr wrap="square" lIns="36000" rIns="36000" rtlCol="0" anchor="t">
            <a:noAutofit/>
          </a:bodyPr>
          <a:lstStyle/>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Agroturismo </a:t>
            </a:r>
            <a:r>
              <a:rPr lang="es-CL" sz="1050" dirty="0">
                <a:solidFill>
                  <a:schemeClr val="accent1"/>
                </a:solidFill>
                <a:latin typeface="Arial" charset="0"/>
                <a:cs typeface="Arial" charset="0"/>
              </a:rPr>
              <a:t>(turismo en zonas rurales)</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Eco-</a:t>
            </a:r>
            <a:r>
              <a:rPr lang="es-CL" sz="1050" b="1" dirty="0" err="1">
                <a:solidFill>
                  <a:schemeClr val="accent1"/>
                </a:solidFill>
                <a:latin typeface="Arial" charset="0"/>
                <a:cs typeface="Arial" charset="0"/>
              </a:rPr>
              <a:t>treks</a:t>
            </a:r>
            <a:r>
              <a:rPr lang="es-CL" sz="1050" b="1" dirty="0">
                <a:solidFill>
                  <a:schemeClr val="accent1"/>
                </a:solidFill>
                <a:latin typeface="Arial" charset="0"/>
                <a:cs typeface="Arial" charset="0"/>
              </a:rPr>
              <a:t> </a:t>
            </a:r>
            <a:r>
              <a:rPr lang="es-CL" sz="1050" dirty="0">
                <a:solidFill>
                  <a:schemeClr val="accent1"/>
                </a:solidFill>
                <a:latin typeface="Arial" charset="0"/>
                <a:cs typeface="Arial" charset="0"/>
              </a:rPr>
              <a:t>(Excursiones a atractivas áreas naturales; puede incluir actividades deportivas como rafting, </a:t>
            </a:r>
            <a:r>
              <a:rPr lang="es-CL" sz="1050" dirty="0" err="1">
                <a:solidFill>
                  <a:schemeClr val="accent1"/>
                </a:solidFill>
                <a:latin typeface="Arial" charset="0"/>
                <a:cs typeface="Arial" charset="0"/>
              </a:rPr>
              <a:t>hiking</a:t>
            </a:r>
            <a:r>
              <a:rPr lang="es-CL" sz="1050" dirty="0">
                <a:solidFill>
                  <a:schemeClr val="accent1"/>
                </a:solidFill>
                <a:latin typeface="Arial" charset="0"/>
                <a:cs typeface="Arial" charset="0"/>
              </a:rPr>
              <a:t>, observación de flora y fauna…)</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err="1">
                <a:solidFill>
                  <a:schemeClr val="accent1"/>
                </a:solidFill>
                <a:latin typeface="Arial" charset="0"/>
                <a:cs typeface="Arial" charset="0"/>
              </a:rPr>
              <a:t>Ecolodging</a:t>
            </a:r>
            <a:r>
              <a:rPr lang="es-CL" sz="1050" b="1" dirty="0">
                <a:solidFill>
                  <a:schemeClr val="accent1"/>
                </a:solidFill>
                <a:latin typeface="Arial" charset="0"/>
                <a:cs typeface="Arial" charset="0"/>
              </a:rPr>
              <a:t>  </a:t>
            </a:r>
            <a:r>
              <a:rPr lang="es-CL" sz="1050" dirty="0">
                <a:solidFill>
                  <a:schemeClr val="accent1"/>
                </a:solidFill>
                <a:latin typeface="Arial" charset="0"/>
                <a:cs typeface="Arial" charset="0"/>
              </a:rPr>
              <a:t>(Alojamientos en hábitats naturales construidos pensando en la conservación del medio)</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err="1">
                <a:solidFill>
                  <a:schemeClr val="accent1"/>
                </a:solidFill>
                <a:latin typeface="Arial" charset="0"/>
                <a:cs typeface="Arial" charset="0"/>
              </a:rPr>
              <a:t>Geoturismo</a:t>
            </a:r>
            <a:r>
              <a:rPr lang="es-CL" sz="1050" b="1" dirty="0">
                <a:solidFill>
                  <a:schemeClr val="accent1"/>
                </a:solidFill>
                <a:latin typeface="Arial" charset="0"/>
                <a:cs typeface="Arial" charset="0"/>
              </a:rPr>
              <a:t> </a:t>
            </a:r>
            <a:r>
              <a:rPr lang="es-CL" sz="1050" dirty="0">
                <a:solidFill>
                  <a:schemeClr val="accent1"/>
                </a:solidFill>
                <a:latin typeface="Arial" charset="0"/>
                <a:cs typeface="Arial" charset="0"/>
              </a:rPr>
              <a:t>(Foco en el carácter geográfico del destino)</a:t>
            </a:r>
          </a:p>
          <a:p>
            <a:pPr marL="173038" indent="-171450" fontAlgn="base">
              <a:lnSpc>
                <a:spcPct val="106000"/>
              </a:lnSpc>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Voluntarismo </a:t>
            </a:r>
            <a:r>
              <a:rPr lang="es-CL" sz="1050" dirty="0">
                <a:solidFill>
                  <a:schemeClr val="accent1"/>
                </a:solidFill>
                <a:latin typeface="Arial" charset="0"/>
                <a:cs typeface="Arial" charset="0"/>
              </a:rPr>
              <a:t>con foco en la preservación y cuidado del medioambiente y naturaleza</a:t>
            </a:r>
          </a:p>
          <a:p>
            <a:pPr marL="173038" indent="-171450" fontAlgn="base">
              <a:lnSpc>
                <a:spcPct val="106000"/>
              </a:lnSpc>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Turismo de interés especial focalizado en la naturaleza</a:t>
            </a:r>
            <a:r>
              <a:rPr lang="es-CL" sz="1050" dirty="0">
                <a:solidFill>
                  <a:schemeClr val="accent1"/>
                </a:solidFill>
                <a:latin typeface="Arial" charset="0"/>
                <a:cs typeface="Arial" charset="0"/>
              </a:rPr>
              <a:t>: observación de fauna y flora, turismo fotográfico, safaris…</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Turismo responsable / sostenible </a:t>
            </a:r>
            <a:r>
              <a:rPr lang="es-CL" sz="1050" dirty="0">
                <a:solidFill>
                  <a:schemeClr val="accent1"/>
                </a:solidFill>
                <a:latin typeface="Arial" charset="0"/>
                <a:cs typeface="Arial" charset="0"/>
              </a:rPr>
              <a:t>(Maximiza el beneficio para las comunidades locales, minimizando impactos negativos)</a:t>
            </a:r>
            <a:endParaRPr lang="es-ES" sz="1050" dirty="0" smtClean="0">
              <a:solidFill>
                <a:schemeClr val="accent1"/>
              </a:solidFill>
              <a:latin typeface="Arial" charset="0"/>
              <a:cs typeface="Arial" charset="0"/>
            </a:endParaRPr>
          </a:p>
        </p:txBody>
      </p:sp>
      <p:cxnSp>
        <p:nvCxnSpPr>
          <p:cNvPr id="42" name="iBar:83/125"/>
          <p:cNvCxnSpPr>
            <a:cxnSpLocks noChangeShapeType="1"/>
          </p:cNvCxnSpPr>
          <p:nvPr/>
        </p:nvCxnSpPr>
        <p:spPr bwMode="auto">
          <a:xfrm flipV="1">
            <a:off x="406981" y="3800021"/>
            <a:ext cx="4282841"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4" name="TxtBox:83/125"/>
          <p:cNvSpPr/>
          <p:nvPr/>
        </p:nvSpPr>
        <p:spPr bwMode="auto">
          <a:xfrm>
            <a:off x="812187" y="3645024"/>
            <a:ext cx="3472432"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Tendencias en turismo de naturaleza y ecoturismo</a:t>
            </a:r>
            <a:endParaRPr lang="es-ES" sz="1050" b="1" dirty="0">
              <a:latin typeface="Arial" charset="0"/>
            </a:endParaRPr>
          </a:p>
        </p:txBody>
      </p:sp>
      <p:sp>
        <p:nvSpPr>
          <p:cNvPr id="53" name="TextBox 52"/>
          <p:cNvSpPr txBox="1"/>
          <p:nvPr/>
        </p:nvSpPr>
        <p:spPr bwMode="auto">
          <a:xfrm>
            <a:off x="400050" y="1559550"/>
            <a:ext cx="4552950" cy="1504162"/>
          </a:xfrm>
          <a:prstGeom prst="rect">
            <a:avLst/>
          </a:prstGeom>
        </p:spPr>
        <p:txBody>
          <a:bodyPr wrap="square" lIns="36000" rIns="36000" rtlCol="0" anchor="t">
            <a:noAutofit/>
          </a:bodyPr>
          <a:lstStyle/>
          <a:p>
            <a:pPr marL="173038" indent="-171450">
              <a:lnSpc>
                <a:spcPct val="106000"/>
              </a:lnSpc>
              <a:spcBef>
                <a:spcPts val="0"/>
              </a:spcBef>
              <a:spcAft>
                <a:spcPts val="200"/>
              </a:spcAft>
              <a:buClr>
                <a:srgbClr val="000000"/>
              </a:buClr>
              <a:buFont typeface="Wingdings" panose="05000000000000000000" pitchFamily="2" charset="2"/>
              <a:buChar char="§"/>
            </a:pPr>
            <a:r>
              <a:rPr lang="es-CL" sz="1100" b="1" dirty="0">
                <a:solidFill>
                  <a:schemeClr val="accent1"/>
                </a:solidFill>
                <a:latin typeface="Arial" charset="0"/>
                <a:cs typeface="Arial" charset="0"/>
              </a:rPr>
              <a:t>Turismo de naturaleza: </a:t>
            </a:r>
            <a:r>
              <a:rPr lang="es-CL" sz="1100" dirty="0">
                <a:solidFill>
                  <a:schemeClr val="accent1"/>
                </a:solidFill>
                <a:latin typeface="Arial" charset="0"/>
                <a:cs typeface="Arial" charset="0"/>
              </a:rPr>
              <a:t>viajes cuya principal motivación es estar en contacto y disfrutar de la naturaleza </a:t>
            </a:r>
          </a:p>
          <a:p>
            <a:pPr marL="173038" indent="-171450">
              <a:lnSpc>
                <a:spcPct val="106000"/>
              </a:lnSpc>
              <a:spcBef>
                <a:spcPts val="0"/>
              </a:spcBef>
              <a:spcAft>
                <a:spcPts val="200"/>
              </a:spcAft>
              <a:buClr>
                <a:srgbClr val="000000"/>
              </a:buClr>
              <a:buFont typeface="Wingdings" panose="05000000000000000000" pitchFamily="2" charset="2"/>
              <a:buChar char="§"/>
            </a:pPr>
            <a:r>
              <a:rPr lang="es-CL" sz="1100" b="1" dirty="0">
                <a:solidFill>
                  <a:schemeClr val="accent1"/>
                </a:solidFill>
                <a:latin typeface="Arial" charset="0"/>
                <a:cs typeface="Arial" charset="0"/>
              </a:rPr>
              <a:t>Ecoturismo</a:t>
            </a:r>
            <a:r>
              <a:rPr lang="es-CL" sz="1100" dirty="0">
                <a:solidFill>
                  <a:schemeClr val="accent1"/>
                </a:solidFill>
                <a:latin typeface="Arial" charset="0"/>
                <a:cs typeface="Arial" charset="0"/>
              </a:rPr>
              <a:t>: viajes “responsables” en áreas naturales focalizados en la conservación del medioambiente y mejorar del bienestar de las comunidades locales</a:t>
            </a:r>
          </a:p>
          <a:p>
            <a:pPr marL="173038" indent="-171450">
              <a:lnSpc>
                <a:spcPct val="106000"/>
              </a:lnSpc>
              <a:spcBef>
                <a:spcPts val="0"/>
              </a:spcBef>
              <a:spcAft>
                <a:spcPts val="200"/>
              </a:spcAft>
              <a:buClr>
                <a:srgbClr val="000000"/>
              </a:buClr>
              <a:buFont typeface="Wingdings" panose="05000000000000000000" pitchFamily="2" charset="2"/>
              <a:buChar char="§"/>
            </a:pPr>
            <a:r>
              <a:rPr lang="es-CL" sz="1100" dirty="0">
                <a:solidFill>
                  <a:schemeClr val="accent1"/>
                </a:solidFill>
                <a:latin typeface="Arial" charset="0"/>
                <a:cs typeface="Arial" charset="0"/>
              </a:rPr>
              <a:t>Destinos populares incluyen Costa Rica, Sud África, Islas Galápagos, Perú, Belice…</a:t>
            </a:r>
          </a:p>
        </p:txBody>
      </p:sp>
      <p:cxnSp>
        <p:nvCxnSpPr>
          <p:cNvPr id="66" name="iBar:83/125"/>
          <p:cNvCxnSpPr>
            <a:cxnSpLocks noChangeShapeType="1"/>
          </p:cNvCxnSpPr>
          <p:nvPr/>
        </p:nvCxnSpPr>
        <p:spPr bwMode="auto">
          <a:xfrm flipV="1">
            <a:off x="406981" y="1497262"/>
            <a:ext cx="4361425"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7" name="TxtBox:83/125"/>
          <p:cNvSpPr/>
          <p:nvPr/>
        </p:nvSpPr>
        <p:spPr bwMode="auto">
          <a:xfrm>
            <a:off x="1087782" y="1426400"/>
            <a:ext cx="2999829"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Cifras clave del producto a nivel mundial</a:t>
            </a:r>
            <a:endParaRPr lang="es-ES" sz="1050" b="1" dirty="0">
              <a:latin typeface="Arial" charset="0"/>
            </a:endParaRPr>
          </a:p>
        </p:txBody>
      </p:sp>
      <p:cxnSp>
        <p:nvCxnSpPr>
          <p:cNvPr id="68" name="iBar:83/125"/>
          <p:cNvCxnSpPr>
            <a:cxnSpLocks noChangeShapeType="1"/>
          </p:cNvCxnSpPr>
          <p:nvPr/>
        </p:nvCxnSpPr>
        <p:spPr bwMode="auto">
          <a:xfrm flipV="1">
            <a:off x="5114543" y="1488443"/>
            <a:ext cx="4418681" cy="2659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9" name="TxtBox:83/125"/>
          <p:cNvSpPr/>
          <p:nvPr/>
        </p:nvSpPr>
        <p:spPr bwMode="auto">
          <a:xfrm>
            <a:off x="5990504" y="1340768"/>
            <a:ext cx="2507919"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Segmentación del consumidor de turismo de naturaleza y </a:t>
            </a:r>
            <a:r>
              <a:rPr lang="es-ES" sz="1050" b="1" dirty="0" err="1" smtClean="0">
                <a:latin typeface="Arial" charset="0"/>
              </a:rPr>
              <a:t>etnoturismo</a:t>
            </a:r>
            <a:endParaRPr lang="es-ES" sz="1050" b="1" dirty="0">
              <a:latin typeface="Arial" charset="0"/>
            </a:endParaRPr>
          </a:p>
        </p:txBody>
      </p:sp>
      <p:sp>
        <p:nvSpPr>
          <p:cNvPr id="74" name="TextBox 73"/>
          <p:cNvSpPr txBox="1"/>
          <p:nvPr/>
        </p:nvSpPr>
        <p:spPr bwMode="auto">
          <a:xfrm>
            <a:off x="848544" y="6509823"/>
            <a:ext cx="8023749" cy="215444"/>
          </a:xfrm>
          <a:prstGeom prst="rect">
            <a:avLst/>
          </a:prstGeom>
        </p:spPr>
        <p:txBody>
          <a:bodyPr wrap="square" rtlCol="0">
            <a:spAutoFit/>
          </a:bodyPr>
          <a:lstStyle/>
          <a:p>
            <a:r>
              <a:rPr lang="es-CL" sz="800" dirty="0">
                <a:solidFill>
                  <a:schemeClr val="accent1"/>
                </a:solidFill>
                <a:latin typeface="Arial" charset="0"/>
                <a:cs typeface="Arial" charset="0"/>
              </a:rPr>
              <a:t>Fuentes: </a:t>
            </a:r>
            <a:r>
              <a:rPr lang="es-CL" sz="800" dirty="0" err="1">
                <a:solidFill>
                  <a:schemeClr val="accent1"/>
                </a:solidFill>
              </a:rPr>
              <a:t>Tarvel</a:t>
            </a:r>
            <a:r>
              <a:rPr lang="es-CL" sz="800" dirty="0">
                <a:solidFill>
                  <a:schemeClr val="accent1"/>
                </a:solidFill>
              </a:rPr>
              <a:t> </a:t>
            </a:r>
            <a:r>
              <a:rPr lang="es-CL" sz="800" dirty="0" err="1">
                <a:solidFill>
                  <a:schemeClr val="accent1"/>
                </a:solidFill>
              </a:rPr>
              <a:t>Guard</a:t>
            </a:r>
            <a:r>
              <a:rPr lang="es-CL" sz="800" dirty="0">
                <a:solidFill>
                  <a:schemeClr val="accent1"/>
                </a:solidFill>
              </a:rPr>
              <a:t>, </a:t>
            </a:r>
            <a:r>
              <a:rPr lang="es-CL" sz="800" dirty="0" err="1">
                <a:solidFill>
                  <a:schemeClr val="accent1"/>
                </a:solidFill>
              </a:rPr>
              <a:t>Ecotourism</a:t>
            </a:r>
            <a:r>
              <a:rPr lang="es-CL" sz="800" dirty="0">
                <a:solidFill>
                  <a:schemeClr val="accent1"/>
                </a:solidFill>
              </a:rPr>
              <a:t> Travel </a:t>
            </a:r>
            <a:r>
              <a:rPr lang="es-CL" sz="800" dirty="0" err="1">
                <a:solidFill>
                  <a:schemeClr val="accent1"/>
                </a:solidFill>
              </a:rPr>
              <a:t>Trends</a:t>
            </a:r>
            <a:r>
              <a:rPr lang="es-CL" sz="800" dirty="0">
                <a:solidFill>
                  <a:schemeClr val="accent1"/>
                </a:solidFill>
              </a:rPr>
              <a:t> (Abril 2013) / CREST, </a:t>
            </a:r>
            <a:r>
              <a:rPr lang="es-CL" sz="800" dirty="0" err="1">
                <a:solidFill>
                  <a:schemeClr val="accent1"/>
                </a:solidFill>
              </a:rPr>
              <a:t>Responsible</a:t>
            </a:r>
            <a:r>
              <a:rPr lang="es-CL" sz="800" dirty="0">
                <a:solidFill>
                  <a:schemeClr val="accent1"/>
                </a:solidFill>
              </a:rPr>
              <a:t> Travel </a:t>
            </a:r>
            <a:r>
              <a:rPr lang="es-CL" sz="800" dirty="0" err="1">
                <a:solidFill>
                  <a:schemeClr val="accent1"/>
                </a:solidFill>
              </a:rPr>
              <a:t>Trends</a:t>
            </a:r>
            <a:r>
              <a:rPr lang="es-CL" sz="800" dirty="0">
                <a:solidFill>
                  <a:schemeClr val="accent1"/>
                </a:solidFill>
              </a:rPr>
              <a:t> &amp; </a:t>
            </a:r>
            <a:r>
              <a:rPr lang="es-CL" sz="800" dirty="0" err="1">
                <a:solidFill>
                  <a:schemeClr val="accent1"/>
                </a:solidFill>
              </a:rPr>
              <a:t>Statistics</a:t>
            </a:r>
            <a:r>
              <a:rPr lang="es-CL" sz="800" dirty="0">
                <a:solidFill>
                  <a:schemeClr val="accent1"/>
                </a:solidFill>
              </a:rPr>
              <a:t> (2015) / ITB </a:t>
            </a:r>
            <a:r>
              <a:rPr lang="es-CL" sz="800" dirty="0" err="1">
                <a:solidFill>
                  <a:schemeClr val="accent1"/>
                </a:solidFill>
              </a:rPr>
              <a:t>World</a:t>
            </a:r>
            <a:r>
              <a:rPr lang="es-CL" sz="800" dirty="0">
                <a:solidFill>
                  <a:schemeClr val="accent1"/>
                </a:solidFill>
              </a:rPr>
              <a:t> Travel </a:t>
            </a:r>
            <a:r>
              <a:rPr lang="es-CL" sz="800" dirty="0" err="1">
                <a:solidFill>
                  <a:schemeClr val="accent1"/>
                </a:solidFill>
              </a:rPr>
              <a:t>Trends</a:t>
            </a:r>
            <a:r>
              <a:rPr lang="es-CL" sz="800" dirty="0">
                <a:solidFill>
                  <a:schemeClr val="accent1"/>
                </a:solidFill>
              </a:rPr>
              <a:t> </a:t>
            </a:r>
            <a:r>
              <a:rPr lang="es-CL" sz="800" dirty="0" err="1">
                <a:solidFill>
                  <a:schemeClr val="accent1"/>
                </a:solidFill>
              </a:rPr>
              <a:t>Report</a:t>
            </a:r>
            <a:r>
              <a:rPr lang="es-CL" sz="800" dirty="0">
                <a:solidFill>
                  <a:schemeClr val="accent1"/>
                </a:solidFill>
              </a:rPr>
              <a:t> 2014/2015  </a:t>
            </a:r>
            <a:endParaRPr lang="es-CL" sz="800" dirty="0">
              <a:solidFill>
                <a:schemeClr val="accent1"/>
              </a:solidFill>
              <a:latin typeface="Arial" charset="0"/>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184</a:t>
            </a:fld>
            <a:endParaRPr lang="es-ES" dirty="0">
              <a:solidFill>
                <a:srgbClr val="002776"/>
              </a:solidFill>
            </a:endParaRPr>
          </a:p>
        </p:txBody>
      </p:sp>
      <p:sp>
        <p:nvSpPr>
          <p:cNvPr id="36" name="TextBox 35"/>
          <p:cNvSpPr txBox="1"/>
          <p:nvPr/>
        </p:nvSpPr>
        <p:spPr>
          <a:xfrm>
            <a:off x="3250779" y="2924944"/>
            <a:ext cx="117370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+20%</a:t>
            </a:r>
            <a:endParaRPr kumimoji="0" lang="es-CL" sz="2000" b="0" i="0" u="none" strike="noStrike" kern="0" cap="none" spc="0" normalizeH="0" baseline="0" dirty="0" smtClean="0">
              <a:ln>
                <a:noFill/>
              </a:ln>
              <a:solidFill>
                <a:schemeClr val="accent3"/>
              </a:solidFill>
              <a:effectLst/>
              <a:uLnTx/>
              <a:uFillTx/>
            </a:endParaRPr>
          </a:p>
        </p:txBody>
      </p:sp>
      <p:sp>
        <p:nvSpPr>
          <p:cNvPr id="37" name="Rectangle 36"/>
          <p:cNvSpPr/>
          <p:nvPr/>
        </p:nvSpPr>
        <p:spPr>
          <a:xfrm>
            <a:off x="3250779" y="3204200"/>
            <a:ext cx="1151623" cy="36933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Crecimiento anual promedio internacional del ecoturismo</a:t>
            </a:r>
            <a:endParaRPr kumimoji="0" lang="es-CL" sz="800" b="0" i="0" u="none" strike="noStrike" kern="0" cap="none" spc="0" normalizeH="0" baseline="0" dirty="0">
              <a:ln>
                <a:noFill/>
              </a:ln>
              <a:solidFill>
                <a:schemeClr val="accent3"/>
              </a:solidFill>
              <a:effectLst/>
              <a:uLnTx/>
              <a:uFillTx/>
            </a:endParaRPr>
          </a:p>
        </p:txBody>
      </p:sp>
      <p:sp>
        <p:nvSpPr>
          <p:cNvPr id="38" name="TextBox 37"/>
          <p:cNvSpPr txBox="1"/>
          <p:nvPr/>
        </p:nvSpPr>
        <p:spPr>
          <a:xfrm>
            <a:off x="690092" y="2924944"/>
            <a:ext cx="117370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11%</a:t>
            </a:r>
            <a:endParaRPr kumimoji="0" lang="es-CL" sz="2000" b="0" i="0" u="none" strike="noStrike" kern="0" cap="none" spc="0" normalizeH="0" baseline="0" dirty="0" smtClean="0">
              <a:ln>
                <a:noFill/>
              </a:ln>
              <a:solidFill>
                <a:schemeClr val="accent3"/>
              </a:solidFill>
              <a:effectLst/>
              <a:uLnTx/>
              <a:uFillTx/>
            </a:endParaRPr>
          </a:p>
        </p:txBody>
      </p:sp>
      <p:sp>
        <p:nvSpPr>
          <p:cNvPr id="39" name="Rectangle 38"/>
          <p:cNvSpPr/>
          <p:nvPr/>
        </p:nvSpPr>
        <p:spPr>
          <a:xfrm>
            <a:off x="690092" y="3204204"/>
            <a:ext cx="1028645" cy="492443"/>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Porcentaje de viajes de naturaleza/rural sobre el total de viajes de vacaciones</a:t>
            </a:r>
            <a:endParaRPr lang="es-CL" sz="800" kern="0" dirty="0">
              <a:solidFill>
                <a:schemeClr val="accent3"/>
              </a:solidFill>
            </a:endParaRPr>
          </a:p>
        </p:txBody>
      </p:sp>
      <p:sp>
        <p:nvSpPr>
          <p:cNvPr id="40" name="TextBox 39"/>
          <p:cNvSpPr txBox="1"/>
          <p:nvPr/>
        </p:nvSpPr>
        <p:spPr>
          <a:xfrm>
            <a:off x="1902266" y="2924944"/>
            <a:ext cx="117370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40-60%</a:t>
            </a:r>
            <a:endParaRPr kumimoji="0" lang="es-CL" sz="2000" b="0" i="0" u="none" strike="noStrike" kern="0" cap="none" spc="0" normalizeH="0" baseline="0" dirty="0" smtClean="0">
              <a:ln>
                <a:noFill/>
              </a:ln>
              <a:solidFill>
                <a:schemeClr val="accent3"/>
              </a:solidFill>
              <a:effectLst/>
              <a:uLnTx/>
              <a:uFillTx/>
            </a:endParaRPr>
          </a:p>
        </p:txBody>
      </p:sp>
      <p:sp>
        <p:nvSpPr>
          <p:cNvPr id="41" name="Rectangle 40"/>
          <p:cNvSpPr/>
          <p:nvPr/>
        </p:nvSpPr>
        <p:spPr>
          <a:xfrm>
            <a:off x="1902266" y="3204200"/>
            <a:ext cx="1357785" cy="36933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Proporción de turistas internacionales con interés en naturaleza</a:t>
            </a:r>
            <a:endParaRPr kumimoji="0" lang="es-CL" sz="800" b="0" i="0" u="none" strike="noStrike" kern="0" cap="none" spc="0" normalizeH="0" baseline="0" dirty="0">
              <a:ln>
                <a:noFill/>
              </a:ln>
              <a:solidFill>
                <a:schemeClr val="accent3"/>
              </a:solidFill>
              <a:effectLst/>
              <a:uLnTx/>
              <a:uFillTx/>
            </a:endParaRPr>
          </a:p>
        </p:txBody>
      </p:sp>
      <p:sp>
        <p:nvSpPr>
          <p:cNvPr id="70" name="Freeform 25"/>
          <p:cNvSpPr>
            <a:spLocks/>
          </p:cNvSpPr>
          <p:nvPr/>
        </p:nvSpPr>
        <p:spPr bwMode="auto">
          <a:xfrm>
            <a:off x="474146" y="3894101"/>
            <a:ext cx="52620" cy="2631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1" name="Freeform 26"/>
          <p:cNvSpPr>
            <a:spLocks/>
          </p:cNvSpPr>
          <p:nvPr/>
        </p:nvSpPr>
        <p:spPr bwMode="auto">
          <a:xfrm>
            <a:off x="402148" y="4349443"/>
            <a:ext cx="157860" cy="2631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2" name="Freeform 27"/>
          <p:cNvSpPr>
            <a:spLocks/>
          </p:cNvSpPr>
          <p:nvPr/>
        </p:nvSpPr>
        <p:spPr bwMode="auto">
          <a:xfrm>
            <a:off x="402148" y="4793342"/>
            <a:ext cx="157860" cy="2631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3" name="Freeform 28"/>
          <p:cNvSpPr>
            <a:spLocks noEditPoints="1"/>
          </p:cNvSpPr>
          <p:nvPr/>
        </p:nvSpPr>
        <p:spPr bwMode="auto">
          <a:xfrm>
            <a:off x="384146" y="5216165"/>
            <a:ext cx="184170" cy="2631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5" name="Freeform 29"/>
          <p:cNvSpPr>
            <a:spLocks/>
          </p:cNvSpPr>
          <p:nvPr/>
        </p:nvSpPr>
        <p:spPr bwMode="auto">
          <a:xfrm>
            <a:off x="384146" y="5662038"/>
            <a:ext cx="184170" cy="2631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6" name="TextBox 75"/>
          <p:cNvSpPr txBox="1"/>
          <p:nvPr/>
        </p:nvSpPr>
        <p:spPr bwMode="auto">
          <a:xfrm>
            <a:off x="568316" y="3861725"/>
            <a:ext cx="3961314"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b="1" i="1" dirty="0" smtClean="0">
                <a:solidFill>
                  <a:schemeClr val="accent1"/>
                </a:solidFill>
                <a:latin typeface="Arial" charset="0"/>
                <a:cs typeface="Arial" charset="0"/>
              </a:rPr>
              <a:t>“Green </a:t>
            </a:r>
            <a:r>
              <a:rPr lang="es-CL" sz="1050" b="1" i="1" dirty="0" err="1" smtClean="0">
                <a:solidFill>
                  <a:schemeClr val="accent1"/>
                </a:solidFill>
                <a:latin typeface="Arial" charset="0"/>
                <a:cs typeface="Arial" charset="0"/>
              </a:rPr>
              <a:t>travel</a:t>
            </a:r>
            <a:r>
              <a:rPr lang="es-CL" sz="1050" b="1" i="1" dirty="0" smtClean="0">
                <a:solidFill>
                  <a:schemeClr val="accent1"/>
                </a:solidFill>
                <a:latin typeface="Arial" charset="0"/>
                <a:cs typeface="Arial" charset="0"/>
              </a:rPr>
              <a:t> </a:t>
            </a:r>
            <a:r>
              <a:rPr lang="es-CL" sz="1050" b="1" i="1" dirty="0" err="1" smtClean="0">
                <a:solidFill>
                  <a:schemeClr val="accent1"/>
                </a:solidFill>
                <a:latin typeface="Arial" charset="0"/>
                <a:cs typeface="Arial" charset="0"/>
              </a:rPr>
              <a:t>is</a:t>
            </a:r>
            <a:r>
              <a:rPr lang="es-CL" sz="1050" b="1" i="1" dirty="0" smtClean="0">
                <a:solidFill>
                  <a:schemeClr val="accent1"/>
                </a:solidFill>
                <a:latin typeface="Arial" charset="0"/>
                <a:cs typeface="Arial" charset="0"/>
              </a:rPr>
              <a:t> </a:t>
            </a:r>
            <a:r>
              <a:rPr lang="es-CL" sz="1050" b="1" i="1" dirty="0" err="1" smtClean="0">
                <a:solidFill>
                  <a:schemeClr val="accent1"/>
                </a:solidFill>
                <a:latin typeface="Arial" charset="0"/>
                <a:cs typeface="Arial" charset="0"/>
              </a:rPr>
              <a:t>here</a:t>
            </a:r>
            <a:r>
              <a:rPr lang="es-CL" sz="1050" b="1" i="1" dirty="0" smtClean="0">
                <a:solidFill>
                  <a:schemeClr val="accent1"/>
                </a:solidFill>
                <a:latin typeface="Arial" charset="0"/>
                <a:cs typeface="Arial" charset="0"/>
              </a:rPr>
              <a:t> to </a:t>
            </a:r>
            <a:r>
              <a:rPr lang="es-CL" sz="1050" b="1" i="1" dirty="0" err="1" smtClean="0">
                <a:solidFill>
                  <a:schemeClr val="accent1"/>
                </a:solidFill>
                <a:latin typeface="Arial" charset="0"/>
                <a:cs typeface="Arial" charset="0"/>
              </a:rPr>
              <a:t>stay</a:t>
            </a:r>
            <a:r>
              <a:rPr lang="es-CL" sz="1050" b="1" i="1" dirty="0" smtClean="0">
                <a:solidFill>
                  <a:schemeClr val="accent1"/>
                </a:solidFill>
                <a:latin typeface="Arial" charset="0"/>
                <a:cs typeface="Arial" charset="0"/>
              </a:rPr>
              <a:t>”</a:t>
            </a:r>
            <a:r>
              <a:rPr lang="es-CL" sz="1050" i="1" dirty="0" smtClean="0">
                <a:solidFill>
                  <a:schemeClr val="accent1"/>
                </a:solidFill>
                <a:latin typeface="Arial" charset="0"/>
                <a:cs typeface="Arial" charset="0"/>
              </a:rPr>
              <a:t>. </a:t>
            </a:r>
            <a:r>
              <a:rPr lang="es-CL" sz="1050" dirty="0" smtClean="0">
                <a:solidFill>
                  <a:schemeClr val="accent1"/>
                </a:solidFill>
                <a:latin typeface="Arial" charset="0"/>
                <a:cs typeface="Arial" charset="0"/>
              </a:rPr>
              <a:t>Creciente interés y sensibilización hacia el </a:t>
            </a:r>
            <a:r>
              <a:rPr lang="es-CL" sz="1050" b="1" dirty="0" smtClean="0">
                <a:solidFill>
                  <a:schemeClr val="accent1"/>
                </a:solidFill>
                <a:latin typeface="Arial" charset="0"/>
                <a:cs typeface="Arial" charset="0"/>
              </a:rPr>
              <a:t>medio ambiente </a:t>
            </a:r>
            <a:r>
              <a:rPr lang="es-CL" sz="1050" dirty="0" smtClean="0">
                <a:solidFill>
                  <a:schemeClr val="accent1"/>
                </a:solidFill>
                <a:latin typeface="Arial" charset="0"/>
                <a:cs typeface="Arial" charset="0"/>
              </a:rPr>
              <a:t>y su preservación</a:t>
            </a:r>
            <a:endParaRPr lang="es-CL" sz="1050" dirty="0">
              <a:solidFill>
                <a:schemeClr val="accent1"/>
              </a:solidFill>
              <a:latin typeface="Arial" charset="0"/>
              <a:cs typeface="Arial" charset="0"/>
            </a:endParaRPr>
          </a:p>
        </p:txBody>
      </p:sp>
      <p:sp>
        <p:nvSpPr>
          <p:cNvPr id="77" name="TextBox 76"/>
          <p:cNvSpPr txBox="1"/>
          <p:nvPr/>
        </p:nvSpPr>
        <p:spPr bwMode="auto">
          <a:xfrm>
            <a:off x="563818" y="4317067"/>
            <a:ext cx="3961314"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dirty="0" smtClean="0">
                <a:solidFill>
                  <a:schemeClr val="accent1"/>
                </a:solidFill>
                <a:latin typeface="Arial" charset="0"/>
                <a:cs typeface="Arial" charset="0"/>
              </a:rPr>
              <a:t>Ecoturismo es uno de los segmentos que </a:t>
            </a:r>
            <a:r>
              <a:rPr lang="es-CL" sz="1050" b="1" dirty="0" smtClean="0">
                <a:solidFill>
                  <a:schemeClr val="accent1"/>
                </a:solidFill>
                <a:latin typeface="Arial" charset="0"/>
                <a:cs typeface="Arial" charset="0"/>
              </a:rPr>
              <a:t>crece más rápidamente </a:t>
            </a:r>
            <a:r>
              <a:rPr lang="es-CL" sz="1050" dirty="0" smtClean="0">
                <a:solidFill>
                  <a:schemeClr val="accent1"/>
                </a:solidFill>
                <a:latin typeface="Arial" charset="0"/>
                <a:cs typeface="Arial" charset="0"/>
              </a:rPr>
              <a:t>en la industria turística</a:t>
            </a:r>
            <a:endParaRPr lang="es-CL" sz="1050" b="1" dirty="0">
              <a:solidFill>
                <a:schemeClr val="accent1"/>
              </a:solidFill>
              <a:latin typeface="Arial" charset="0"/>
              <a:cs typeface="Arial" charset="0"/>
            </a:endParaRPr>
          </a:p>
        </p:txBody>
      </p:sp>
      <p:sp>
        <p:nvSpPr>
          <p:cNvPr id="78" name="TextBox 77"/>
          <p:cNvSpPr txBox="1"/>
          <p:nvPr/>
        </p:nvSpPr>
        <p:spPr bwMode="auto">
          <a:xfrm>
            <a:off x="568316" y="4760966"/>
            <a:ext cx="3961314"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50" dirty="0" smtClean="0">
                <a:solidFill>
                  <a:schemeClr val="accent1"/>
                </a:solidFill>
                <a:latin typeface="Arial" charset="0"/>
                <a:cs typeface="Arial" charset="0"/>
              </a:rPr>
              <a:t>Los consumidores </a:t>
            </a:r>
            <a:r>
              <a:rPr lang="es-CL" sz="1050" i="1" dirty="0" smtClean="0">
                <a:solidFill>
                  <a:schemeClr val="accent1"/>
                </a:solidFill>
                <a:latin typeface="Arial" charset="0"/>
                <a:cs typeface="Arial" charset="0"/>
              </a:rPr>
              <a:t>eco-</a:t>
            </a:r>
            <a:r>
              <a:rPr lang="es-CL" sz="1050" i="1" dirty="0" err="1" smtClean="0">
                <a:solidFill>
                  <a:schemeClr val="accent1"/>
                </a:solidFill>
                <a:latin typeface="Arial" charset="0"/>
                <a:cs typeface="Arial" charset="0"/>
              </a:rPr>
              <a:t>conscious</a:t>
            </a:r>
            <a:r>
              <a:rPr lang="es-CL" sz="1050" dirty="0" smtClean="0">
                <a:solidFill>
                  <a:schemeClr val="accent1"/>
                </a:solidFill>
                <a:latin typeface="Arial" charset="0"/>
                <a:cs typeface="Arial" charset="0"/>
              </a:rPr>
              <a:t> </a:t>
            </a:r>
            <a:r>
              <a:rPr lang="es-CL" sz="1050" b="1" dirty="0" smtClean="0">
                <a:solidFill>
                  <a:schemeClr val="accent1"/>
                </a:solidFill>
                <a:latin typeface="Arial" charset="0"/>
                <a:cs typeface="Arial" charset="0"/>
              </a:rPr>
              <a:t>viajan más frecuentemente </a:t>
            </a:r>
            <a:r>
              <a:rPr lang="es-CL" sz="1050" dirty="0" smtClean="0">
                <a:solidFill>
                  <a:schemeClr val="accent1"/>
                </a:solidFill>
                <a:latin typeface="Arial" charset="0"/>
                <a:cs typeface="Arial" charset="0"/>
              </a:rPr>
              <a:t>que la media según </a:t>
            </a:r>
            <a:r>
              <a:rPr lang="es-CL" sz="1050" dirty="0" err="1" smtClean="0">
                <a:solidFill>
                  <a:schemeClr val="accent1"/>
                </a:solidFill>
                <a:latin typeface="Arial" charset="0"/>
                <a:cs typeface="Arial" charset="0"/>
              </a:rPr>
              <a:t>CMIGreen</a:t>
            </a:r>
            <a:r>
              <a:rPr lang="es-CL" sz="1050" dirty="0" smtClean="0">
                <a:solidFill>
                  <a:schemeClr val="accent1"/>
                </a:solidFill>
                <a:latin typeface="Arial" charset="0"/>
                <a:cs typeface="Arial" charset="0"/>
              </a:rPr>
              <a:t> </a:t>
            </a:r>
            <a:r>
              <a:rPr lang="es-CL" sz="1050" dirty="0" err="1" smtClean="0">
                <a:solidFill>
                  <a:schemeClr val="accent1"/>
                </a:solidFill>
                <a:latin typeface="Arial" charset="0"/>
                <a:cs typeface="Arial" charset="0"/>
              </a:rPr>
              <a:t>Traveler</a:t>
            </a:r>
            <a:r>
              <a:rPr lang="es-CL" sz="1050" dirty="0" smtClean="0">
                <a:solidFill>
                  <a:schemeClr val="accent1"/>
                </a:solidFill>
                <a:latin typeface="Arial" charset="0"/>
                <a:cs typeface="Arial" charset="0"/>
              </a:rPr>
              <a:t> </a:t>
            </a:r>
            <a:r>
              <a:rPr lang="es-CL" sz="1050" dirty="0" err="1" smtClean="0">
                <a:solidFill>
                  <a:schemeClr val="accent1"/>
                </a:solidFill>
                <a:latin typeface="Arial" charset="0"/>
                <a:cs typeface="Arial" charset="0"/>
              </a:rPr>
              <a:t>Study</a:t>
            </a:r>
            <a:endParaRPr lang="es-CL" sz="1050" dirty="0">
              <a:solidFill>
                <a:schemeClr val="accent1"/>
              </a:solidFill>
              <a:latin typeface="Arial" charset="0"/>
              <a:cs typeface="Arial" charset="0"/>
            </a:endParaRPr>
          </a:p>
        </p:txBody>
      </p:sp>
      <p:sp>
        <p:nvSpPr>
          <p:cNvPr id="79" name="TextBox 78"/>
          <p:cNvSpPr txBox="1"/>
          <p:nvPr/>
        </p:nvSpPr>
        <p:spPr bwMode="auto">
          <a:xfrm>
            <a:off x="568316" y="5629662"/>
            <a:ext cx="3961314"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50" b="1" dirty="0" smtClean="0">
                <a:solidFill>
                  <a:schemeClr val="accent1"/>
                </a:solidFill>
                <a:latin typeface="Arial" charset="0"/>
                <a:cs typeface="Arial" charset="0"/>
              </a:rPr>
              <a:t>Experiencias para aprender</a:t>
            </a:r>
            <a:r>
              <a:rPr lang="es-CL" sz="1050" dirty="0" smtClean="0">
                <a:solidFill>
                  <a:schemeClr val="accent1"/>
                </a:solidFill>
                <a:latin typeface="Arial" charset="0"/>
                <a:cs typeface="Arial" charset="0"/>
              </a:rPr>
              <a:t>. El turista demanda cada vez más experiencias de viaje auténticas y personalizadas</a:t>
            </a:r>
            <a:endParaRPr lang="es-CL" sz="1050" dirty="0">
              <a:solidFill>
                <a:schemeClr val="accent1"/>
              </a:solidFill>
              <a:latin typeface="Arial" charset="0"/>
              <a:cs typeface="Arial" charset="0"/>
            </a:endParaRPr>
          </a:p>
        </p:txBody>
      </p:sp>
      <p:sp>
        <p:nvSpPr>
          <p:cNvPr id="80" name="TextBox 79"/>
          <p:cNvSpPr txBox="1"/>
          <p:nvPr/>
        </p:nvSpPr>
        <p:spPr bwMode="auto">
          <a:xfrm>
            <a:off x="568316" y="6131373"/>
            <a:ext cx="3961314"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50" dirty="0" smtClean="0">
                <a:solidFill>
                  <a:schemeClr val="accent1"/>
                </a:solidFill>
                <a:latin typeface="Arial" charset="0"/>
                <a:cs typeface="Arial" charset="0"/>
              </a:rPr>
              <a:t>Aumento del </a:t>
            </a:r>
            <a:r>
              <a:rPr lang="es-CL" sz="1050" b="1" dirty="0" smtClean="0">
                <a:solidFill>
                  <a:schemeClr val="accent1"/>
                </a:solidFill>
                <a:latin typeface="Arial" charset="0"/>
                <a:cs typeface="Arial" charset="0"/>
              </a:rPr>
              <a:t>voluntarismo</a:t>
            </a:r>
            <a:r>
              <a:rPr lang="es-CL" sz="1050" dirty="0" smtClean="0">
                <a:solidFill>
                  <a:schemeClr val="accent1"/>
                </a:solidFill>
                <a:latin typeface="Arial" charset="0"/>
                <a:cs typeface="Arial" charset="0"/>
              </a:rPr>
              <a:t>. Según </a:t>
            </a:r>
            <a:r>
              <a:rPr lang="es-CL" sz="1050" dirty="0" err="1" smtClean="0">
                <a:solidFill>
                  <a:schemeClr val="accent1"/>
                </a:solidFill>
                <a:latin typeface="Arial" charset="0"/>
                <a:cs typeface="Arial" charset="0"/>
              </a:rPr>
              <a:t>Condé</a:t>
            </a:r>
            <a:r>
              <a:rPr lang="es-CL" sz="1050" dirty="0" smtClean="0">
                <a:solidFill>
                  <a:schemeClr val="accent1"/>
                </a:solidFill>
                <a:latin typeface="Arial" charset="0"/>
                <a:cs typeface="Arial" charset="0"/>
              </a:rPr>
              <a:t> </a:t>
            </a:r>
            <a:r>
              <a:rPr lang="es-CL" sz="1050" dirty="0" err="1" smtClean="0">
                <a:solidFill>
                  <a:schemeClr val="accent1"/>
                </a:solidFill>
                <a:latin typeface="Arial" charset="0"/>
                <a:cs typeface="Arial" charset="0"/>
              </a:rPr>
              <a:t>Nast</a:t>
            </a:r>
            <a:r>
              <a:rPr lang="es-CL" sz="1050" dirty="0" smtClean="0">
                <a:solidFill>
                  <a:schemeClr val="accent1"/>
                </a:solidFill>
                <a:latin typeface="Arial" charset="0"/>
                <a:cs typeface="Arial" charset="0"/>
              </a:rPr>
              <a:t>, 47% de los viajeros están interesados en vacaciones de voluntariado y 98% dijo que estaba satisfecho con la experiencia</a:t>
            </a:r>
            <a:endParaRPr lang="es-CL" sz="1050" dirty="0">
              <a:solidFill>
                <a:schemeClr val="accent1"/>
              </a:solidFill>
              <a:latin typeface="Arial" charset="0"/>
              <a:cs typeface="Arial" charset="0"/>
            </a:endParaRPr>
          </a:p>
        </p:txBody>
      </p:sp>
      <p:sp>
        <p:nvSpPr>
          <p:cNvPr id="81" name="Freeform 30"/>
          <p:cNvSpPr>
            <a:spLocks noEditPoints="1"/>
          </p:cNvSpPr>
          <p:nvPr/>
        </p:nvSpPr>
        <p:spPr bwMode="auto">
          <a:xfrm>
            <a:off x="377251" y="6163028"/>
            <a:ext cx="194251" cy="281454"/>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CL" dirty="0"/>
          </a:p>
        </p:txBody>
      </p:sp>
      <p:sp>
        <p:nvSpPr>
          <p:cNvPr id="82" name="TextBox 81"/>
          <p:cNvSpPr txBox="1"/>
          <p:nvPr/>
        </p:nvSpPr>
        <p:spPr bwMode="auto">
          <a:xfrm>
            <a:off x="568316" y="5183789"/>
            <a:ext cx="3961314" cy="327852"/>
          </a:xfrm>
          <a:prstGeom prst="rect">
            <a:avLst/>
          </a:prstGeom>
        </p:spPr>
        <p:txBody>
          <a:bodyPr wrap="square" lIns="36000" rIns="36000" rtlCol="0" anchor="ctr">
            <a:noAutofit/>
          </a:bodyPr>
          <a:lstStyle/>
          <a:p>
            <a:pPr marL="1588">
              <a:lnSpc>
                <a:spcPct val="106000"/>
              </a:lnSpc>
              <a:spcBef>
                <a:spcPct val="40000"/>
              </a:spcBef>
              <a:buClr>
                <a:srgbClr val="000000"/>
              </a:buClr>
            </a:pPr>
            <a:r>
              <a:rPr lang="es-CL" sz="1050" dirty="0" smtClean="0">
                <a:solidFill>
                  <a:schemeClr val="accent1"/>
                </a:solidFill>
                <a:latin typeface="Arial" charset="0"/>
                <a:cs typeface="Arial" charset="0"/>
              </a:rPr>
              <a:t>Crecimiento del </a:t>
            </a:r>
            <a:r>
              <a:rPr lang="es-CL" sz="1050" b="1" dirty="0" smtClean="0">
                <a:solidFill>
                  <a:schemeClr val="accent1"/>
                </a:solidFill>
                <a:latin typeface="Arial" charset="0"/>
                <a:cs typeface="Arial" charset="0"/>
              </a:rPr>
              <a:t>gasto en ecoturismo a una tasa superior </a:t>
            </a:r>
            <a:r>
              <a:rPr lang="es-CL" sz="1050" dirty="0" smtClean="0">
                <a:solidFill>
                  <a:schemeClr val="accent1"/>
                </a:solidFill>
                <a:latin typeface="Arial" charset="0"/>
                <a:cs typeface="Arial" charset="0"/>
              </a:rPr>
              <a:t>a la media de la industria turística, según OMT</a:t>
            </a:r>
            <a:endParaRPr lang="es-CL" sz="1050" dirty="0">
              <a:solidFill>
                <a:schemeClr val="accent1"/>
              </a:solidFill>
              <a:latin typeface="Arial" charset="0"/>
              <a:cs typeface="Arial" charset="0"/>
            </a:endParaRPr>
          </a:p>
        </p:txBody>
      </p:sp>
      <p:grpSp>
        <p:nvGrpSpPr>
          <p:cNvPr id="83" name="Group 82"/>
          <p:cNvGrpSpPr/>
          <p:nvPr/>
        </p:nvGrpSpPr>
        <p:grpSpPr>
          <a:xfrm>
            <a:off x="5120777" y="1601200"/>
            <a:ext cx="4440735" cy="2020883"/>
            <a:chOff x="4608017" y="1516833"/>
            <a:chExt cx="4440735" cy="2020883"/>
          </a:xfrm>
        </p:grpSpPr>
        <p:sp>
          <p:nvSpPr>
            <p:cNvPr id="84" name="TextBox 83"/>
            <p:cNvSpPr txBox="1"/>
            <p:nvPr/>
          </p:nvSpPr>
          <p:spPr bwMode="auto">
            <a:xfrm>
              <a:off x="5614930" y="2861423"/>
              <a:ext cx="2362091" cy="259687"/>
            </a:xfrm>
            <a:prstGeom prst="rect">
              <a:avLst/>
            </a:prstGeom>
          </p:spPr>
          <p:txBody>
            <a:bodyPr wrap="square" lIns="36000" rIns="36000" rtlCol="0" anchor="t">
              <a:noAutofit/>
            </a:bodyPr>
            <a:lstStyle/>
            <a:p>
              <a:r>
                <a:rPr lang="es-CL" sz="1050" b="1" dirty="0" smtClean="0">
                  <a:solidFill>
                    <a:srgbClr val="002060"/>
                  </a:solidFill>
                  <a:latin typeface="Arial" charset="0"/>
                  <a:cs typeface="Arial" charset="0"/>
                </a:rPr>
                <a:t>Casual </a:t>
              </a:r>
              <a:r>
                <a:rPr lang="es-CL" sz="800" dirty="0" smtClean="0">
                  <a:solidFill>
                    <a:srgbClr val="002060"/>
                  </a:solidFill>
                  <a:latin typeface="Arial" charset="0"/>
                  <a:cs typeface="Arial" charset="0"/>
                </a:rPr>
                <a:t>(Entran en contacto con la naturaleza sin tenerlo planeado, ej. Day </a:t>
              </a:r>
              <a:r>
                <a:rPr lang="es-CL" sz="800" dirty="0" err="1" smtClean="0">
                  <a:solidFill>
                    <a:srgbClr val="002060"/>
                  </a:solidFill>
                  <a:latin typeface="Arial" charset="0"/>
                  <a:cs typeface="Arial" charset="0"/>
                </a:rPr>
                <a:t>trip</a:t>
              </a:r>
              <a:r>
                <a:rPr lang="es-CL" sz="800" dirty="0" smtClean="0">
                  <a:solidFill>
                    <a:srgbClr val="002060"/>
                  </a:solidFill>
                  <a:latin typeface="Arial" charset="0"/>
                  <a:cs typeface="Arial" charset="0"/>
                </a:rPr>
                <a:t>)</a:t>
              </a:r>
              <a:endParaRPr lang="es-CL" sz="800" dirty="0">
                <a:solidFill>
                  <a:srgbClr val="002060"/>
                </a:solidFill>
                <a:latin typeface="Arial" charset="0"/>
                <a:cs typeface="Arial" charset="0"/>
              </a:endParaRPr>
            </a:p>
          </p:txBody>
        </p:sp>
        <p:grpSp>
          <p:nvGrpSpPr>
            <p:cNvPr id="85" name="Group 84"/>
            <p:cNvGrpSpPr/>
            <p:nvPr/>
          </p:nvGrpSpPr>
          <p:grpSpPr>
            <a:xfrm>
              <a:off x="5321302" y="1593591"/>
              <a:ext cx="3019425" cy="1638075"/>
              <a:chOff x="5372100" y="1593587"/>
              <a:chExt cx="3019425" cy="1800000"/>
            </a:xfrm>
          </p:grpSpPr>
          <p:cxnSp>
            <p:nvCxnSpPr>
              <p:cNvPr id="97" name="Straight Arrow Connector 96"/>
              <p:cNvCxnSpPr/>
              <p:nvPr/>
            </p:nvCxnSpPr>
            <p:spPr bwMode="auto">
              <a:xfrm>
                <a:off x="5372100" y="3393587"/>
                <a:ext cx="3019425" cy="0"/>
              </a:xfrm>
              <a:prstGeom prst="straightConnector1">
                <a:avLst/>
              </a:prstGeom>
              <a:solidFill>
                <a:schemeClr val="accent1"/>
              </a:solidFill>
              <a:ln w="9525" cap="flat" cmpd="sng" algn="ctr">
                <a:solidFill>
                  <a:schemeClr val="bg1">
                    <a:lumMod val="75000"/>
                  </a:schemeClr>
                </a:solidFill>
                <a:prstDash val="solid"/>
                <a:round/>
                <a:headEnd type="none" w="med" len="med"/>
                <a:tailEnd type="triangle"/>
              </a:ln>
              <a:effectLst/>
            </p:spPr>
          </p:cxnSp>
          <p:cxnSp>
            <p:nvCxnSpPr>
              <p:cNvPr id="98" name="Straight Arrow Connector 97"/>
              <p:cNvCxnSpPr/>
              <p:nvPr/>
            </p:nvCxnSpPr>
            <p:spPr bwMode="auto">
              <a:xfrm rot="16200000" flipV="1">
                <a:off x="4472100" y="2493587"/>
                <a:ext cx="1800000" cy="0"/>
              </a:xfrm>
              <a:prstGeom prst="straightConnector1">
                <a:avLst/>
              </a:prstGeom>
              <a:solidFill>
                <a:schemeClr val="accent1"/>
              </a:solidFill>
              <a:ln w="9525" cap="flat" cmpd="sng" algn="ctr">
                <a:solidFill>
                  <a:schemeClr val="bg1">
                    <a:lumMod val="75000"/>
                  </a:schemeClr>
                </a:solidFill>
                <a:prstDash val="solid"/>
                <a:round/>
                <a:headEnd type="none" w="med" len="med"/>
                <a:tailEnd type="triangle"/>
              </a:ln>
              <a:effectLst/>
            </p:spPr>
          </p:cxnSp>
        </p:grpSp>
        <p:sp>
          <p:nvSpPr>
            <p:cNvPr id="86" name="TextBox 85"/>
            <p:cNvSpPr txBox="1"/>
            <p:nvPr/>
          </p:nvSpPr>
          <p:spPr bwMode="auto">
            <a:xfrm>
              <a:off x="4648133" y="1516833"/>
              <a:ext cx="655819" cy="382808"/>
            </a:xfrm>
            <a:prstGeom prst="rect">
              <a:avLst/>
            </a:prstGeom>
          </p:spPr>
          <p:txBody>
            <a:bodyPr wrap="square" lIns="36000" rIns="36000" rtlCol="0" anchor="t">
              <a:noAutofit/>
            </a:bodyPr>
            <a:lstStyle/>
            <a:p>
              <a:pPr marL="1588" algn="ctr">
                <a:lnSpc>
                  <a:spcPct val="106000"/>
                </a:lnSpc>
                <a:spcBef>
                  <a:spcPts val="0"/>
                </a:spcBef>
                <a:spcAft>
                  <a:spcPts val="300"/>
                </a:spcAft>
                <a:buClr>
                  <a:srgbClr val="000000"/>
                </a:buClr>
              </a:pPr>
              <a:r>
                <a:rPr lang="es-CL" sz="900" b="1" i="1" dirty="0" smtClean="0">
                  <a:solidFill>
                    <a:schemeClr val="bg1">
                      <a:lumMod val="65000"/>
                    </a:schemeClr>
                  </a:solidFill>
                  <a:latin typeface="Arial" charset="0"/>
                  <a:cs typeface="Arial" charset="0"/>
                </a:rPr>
                <a:t>Interés especial</a:t>
              </a:r>
              <a:endParaRPr lang="es-CL" sz="900" b="1" i="1" dirty="0">
                <a:solidFill>
                  <a:schemeClr val="bg1">
                    <a:lumMod val="65000"/>
                  </a:schemeClr>
                </a:solidFill>
                <a:latin typeface="Arial" charset="0"/>
                <a:cs typeface="Arial" charset="0"/>
              </a:endParaRPr>
            </a:p>
          </p:txBody>
        </p:sp>
        <p:sp>
          <p:nvSpPr>
            <p:cNvPr id="87" name="TextBox 86"/>
            <p:cNvSpPr txBox="1"/>
            <p:nvPr/>
          </p:nvSpPr>
          <p:spPr bwMode="auto">
            <a:xfrm>
              <a:off x="4608017" y="2947996"/>
              <a:ext cx="655819" cy="382808"/>
            </a:xfrm>
            <a:prstGeom prst="rect">
              <a:avLst/>
            </a:prstGeom>
          </p:spPr>
          <p:txBody>
            <a:bodyPr wrap="square" lIns="36000" rIns="36000" rtlCol="0" anchor="t">
              <a:noAutofit/>
            </a:bodyPr>
            <a:lstStyle/>
            <a:p>
              <a:pPr marL="1588" algn="ctr">
                <a:lnSpc>
                  <a:spcPct val="106000"/>
                </a:lnSpc>
                <a:spcBef>
                  <a:spcPts val="0"/>
                </a:spcBef>
                <a:spcAft>
                  <a:spcPts val="300"/>
                </a:spcAft>
                <a:buClr>
                  <a:srgbClr val="000000"/>
                </a:buClr>
              </a:pPr>
              <a:r>
                <a:rPr lang="es-CL" sz="900" b="1" i="1" dirty="0" smtClean="0">
                  <a:solidFill>
                    <a:schemeClr val="bg1">
                      <a:lumMod val="65000"/>
                    </a:schemeClr>
                  </a:solidFill>
                  <a:latin typeface="Arial" charset="0"/>
                  <a:cs typeface="Arial" charset="0"/>
                </a:rPr>
                <a:t>Interés general</a:t>
              </a:r>
              <a:endParaRPr lang="es-CL" sz="900" b="1" i="1" dirty="0">
                <a:solidFill>
                  <a:schemeClr val="bg1">
                    <a:lumMod val="65000"/>
                  </a:schemeClr>
                </a:solidFill>
                <a:latin typeface="Arial" charset="0"/>
                <a:cs typeface="Arial" charset="0"/>
              </a:endParaRPr>
            </a:p>
          </p:txBody>
        </p:sp>
        <p:sp>
          <p:nvSpPr>
            <p:cNvPr id="88" name="TextBox 87"/>
            <p:cNvSpPr txBox="1"/>
            <p:nvPr/>
          </p:nvSpPr>
          <p:spPr bwMode="auto">
            <a:xfrm>
              <a:off x="5160730" y="3301844"/>
              <a:ext cx="655819" cy="235872"/>
            </a:xfrm>
            <a:prstGeom prst="rect">
              <a:avLst/>
            </a:prstGeom>
          </p:spPr>
          <p:txBody>
            <a:bodyPr wrap="square" lIns="36000" rIns="36000" rtlCol="0" anchor="t">
              <a:noAutofit/>
            </a:bodyPr>
            <a:lstStyle/>
            <a:p>
              <a:pPr marL="1588" algn="ctr">
                <a:lnSpc>
                  <a:spcPct val="106000"/>
                </a:lnSpc>
                <a:spcBef>
                  <a:spcPts val="0"/>
                </a:spcBef>
                <a:spcAft>
                  <a:spcPts val="300"/>
                </a:spcAft>
                <a:buClr>
                  <a:srgbClr val="000000"/>
                </a:buClr>
              </a:pPr>
              <a:r>
                <a:rPr lang="es-CL" sz="900" b="1" i="1" dirty="0" smtClean="0">
                  <a:solidFill>
                    <a:schemeClr val="bg1">
                      <a:lumMod val="65000"/>
                    </a:schemeClr>
                  </a:solidFill>
                  <a:latin typeface="Arial" charset="0"/>
                  <a:cs typeface="Arial" charset="0"/>
                </a:rPr>
                <a:t>Para ver</a:t>
              </a:r>
              <a:endParaRPr lang="es-CL" sz="900" b="1" i="1" dirty="0">
                <a:solidFill>
                  <a:schemeClr val="bg1">
                    <a:lumMod val="65000"/>
                  </a:schemeClr>
                </a:solidFill>
                <a:latin typeface="Arial" charset="0"/>
                <a:cs typeface="Arial" charset="0"/>
              </a:endParaRPr>
            </a:p>
          </p:txBody>
        </p:sp>
        <p:sp>
          <p:nvSpPr>
            <p:cNvPr id="89" name="TextBox 88"/>
            <p:cNvSpPr txBox="1"/>
            <p:nvPr/>
          </p:nvSpPr>
          <p:spPr bwMode="auto">
            <a:xfrm>
              <a:off x="7814518" y="3301844"/>
              <a:ext cx="901712" cy="235872"/>
            </a:xfrm>
            <a:prstGeom prst="rect">
              <a:avLst/>
            </a:prstGeom>
          </p:spPr>
          <p:txBody>
            <a:bodyPr wrap="square" lIns="36000" rIns="36000" rtlCol="0" anchor="t">
              <a:noAutofit/>
            </a:bodyPr>
            <a:lstStyle/>
            <a:p>
              <a:pPr marL="1588" algn="ctr">
                <a:lnSpc>
                  <a:spcPct val="106000"/>
                </a:lnSpc>
                <a:spcBef>
                  <a:spcPts val="0"/>
                </a:spcBef>
                <a:spcAft>
                  <a:spcPts val="300"/>
                </a:spcAft>
                <a:buClr>
                  <a:srgbClr val="000000"/>
                </a:buClr>
              </a:pPr>
              <a:r>
                <a:rPr lang="es-CL" sz="900" b="1" i="1" dirty="0" smtClean="0">
                  <a:solidFill>
                    <a:schemeClr val="bg1">
                      <a:lumMod val="65000"/>
                    </a:schemeClr>
                  </a:solidFill>
                  <a:latin typeface="Arial" charset="0"/>
                  <a:cs typeface="Arial" charset="0"/>
                </a:rPr>
                <a:t>Para aprender</a:t>
              </a:r>
              <a:endParaRPr lang="es-CL" sz="900" b="1" i="1" dirty="0">
                <a:solidFill>
                  <a:schemeClr val="bg1">
                    <a:lumMod val="65000"/>
                  </a:schemeClr>
                </a:solidFill>
                <a:latin typeface="Arial" charset="0"/>
                <a:cs typeface="Arial" charset="0"/>
              </a:endParaRPr>
            </a:p>
          </p:txBody>
        </p:sp>
        <p:sp>
          <p:nvSpPr>
            <p:cNvPr id="90" name="Oval 89"/>
            <p:cNvSpPr/>
            <p:nvPr/>
          </p:nvSpPr>
          <p:spPr bwMode="auto">
            <a:xfrm>
              <a:off x="5470315" y="3023773"/>
              <a:ext cx="108000" cy="108000"/>
            </a:xfrm>
            <a:prstGeom prst="ellipse">
              <a:avLst/>
            </a:prstGeom>
            <a:solidFill>
              <a:schemeClr val="accent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0" tIns="0" rIns="0" bIns="0" numCol="1" rtlCol="0" anchor="t" anchorCtr="0" compatLnSpc="1">
              <a:prstTxWarp prst="textNoShape">
                <a:avLst/>
              </a:prstTxWarp>
            </a:bodyPr>
            <a:lstStyle/>
            <a:p>
              <a: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pPr>
              <a:endParaRPr kumimoji="0" lang="es-CL" sz="2400" b="0" i="0" u="none" strike="noStrike" cap="none" normalizeH="0" baseline="0" dirty="0" smtClean="0">
                <a:ln>
                  <a:noFill/>
                </a:ln>
                <a:solidFill>
                  <a:schemeClr val="tx1"/>
                </a:solidFill>
                <a:effectLst/>
                <a:latin typeface="Arial" charset="0"/>
              </a:endParaRPr>
            </a:p>
          </p:txBody>
        </p:sp>
        <p:sp>
          <p:nvSpPr>
            <p:cNvPr id="91" name="TextBox 90"/>
            <p:cNvSpPr txBox="1"/>
            <p:nvPr/>
          </p:nvSpPr>
          <p:spPr bwMode="auto">
            <a:xfrm>
              <a:off x="5599032" y="1641264"/>
              <a:ext cx="1427891" cy="259687"/>
            </a:xfrm>
            <a:prstGeom prst="rect">
              <a:avLst/>
            </a:prstGeom>
          </p:spPr>
          <p:txBody>
            <a:bodyPr wrap="square" lIns="36000" rIns="36000" rtlCol="0" anchor="t">
              <a:noAutofit/>
            </a:bodyPr>
            <a:lstStyle/>
            <a:p>
              <a:pPr marL="1588">
                <a:lnSpc>
                  <a:spcPct val="106000"/>
                </a:lnSpc>
                <a:spcBef>
                  <a:spcPts val="0"/>
                </a:spcBef>
                <a:spcAft>
                  <a:spcPts val="300"/>
                </a:spcAft>
                <a:buClr>
                  <a:srgbClr val="000000"/>
                </a:buClr>
              </a:pPr>
              <a:r>
                <a:rPr lang="es-CL" sz="1050" b="1" dirty="0" err="1" smtClean="0">
                  <a:solidFill>
                    <a:srgbClr val="002060"/>
                  </a:solidFill>
                  <a:latin typeface="Arial" charset="0"/>
                  <a:cs typeface="Arial" charset="0"/>
                </a:rPr>
                <a:t>Dedicated</a:t>
              </a:r>
              <a:r>
                <a:rPr lang="es-CL" sz="1050" b="1" dirty="0" smtClean="0">
                  <a:solidFill>
                    <a:srgbClr val="002060"/>
                  </a:solidFill>
                  <a:latin typeface="Arial" charset="0"/>
                  <a:cs typeface="Arial" charset="0"/>
                </a:rPr>
                <a:t> </a:t>
              </a:r>
              <a:r>
                <a:rPr lang="es-CL" sz="800" dirty="0" smtClean="0">
                  <a:solidFill>
                    <a:srgbClr val="002060"/>
                  </a:solidFill>
                  <a:latin typeface="Arial" charset="0"/>
                  <a:cs typeface="Arial" charset="0"/>
                </a:rPr>
                <a:t>(Viajes específicos para ver áreas naturales protegidas)</a:t>
              </a:r>
              <a:endParaRPr lang="es-CL" sz="800" dirty="0">
                <a:solidFill>
                  <a:srgbClr val="002060"/>
                </a:solidFill>
                <a:latin typeface="Arial" charset="0"/>
                <a:cs typeface="Arial" charset="0"/>
              </a:endParaRPr>
            </a:p>
          </p:txBody>
        </p:sp>
        <p:sp>
          <p:nvSpPr>
            <p:cNvPr id="92" name="Oval 91"/>
            <p:cNvSpPr/>
            <p:nvPr/>
          </p:nvSpPr>
          <p:spPr bwMode="auto">
            <a:xfrm>
              <a:off x="5416315" y="1727308"/>
              <a:ext cx="108000" cy="108000"/>
            </a:xfrm>
            <a:prstGeom prst="ellipse">
              <a:avLst/>
            </a:prstGeom>
            <a:solidFill>
              <a:schemeClr val="accent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0" tIns="0" rIns="0" bIns="0" numCol="1" rtlCol="0" anchor="t" anchorCtr="0" compatLnSpc="1">
              <a:prstTxWarp prst="textNoShape">
                <a:avLst/>
              </a:prstTxWarp>
            </a:bodyPr>
            <a:lstStyle/>
            <a:p>
              <a: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pPr>
              <a:endParaRPr kumimoji="0" lang="es-CL" sz="2400" b="0" i="0" u="none" strike="noStrike" cap="none" normalizeH="0" baseline="0" dirty="0" smtClean="0">
                <a:ln>
                  <a:noFill/>
                </a:ln>
                <a:solidFill>
                  <a:schemeClr val="tx1"/>
                </a:solidFill>
                <a:effectLst/>
                <a:latin typeface="Arial" charset="0"/>
              </a:endParaRPr>
            </a:p>
          </p:txBody>
        </p:sp>
        <p:sp>
          <p:nvSpPr>
            <p:cNvPr id="93" name="TextBox 92"/>
            <p:cNvSpPr txBox="1"/>
            <p:nvPr/>
          </p:nvSpPr>
          <p:spPr bwMode="auto">
            <a:xfrm>
              <a:off x="6492338" y="2340213"/>
              <a:ext cx="1708188" cy="259687"/>
            </a:xfrm>
            <a:prstGeom prst="rect">
              <a:avLst/>
            </a:prstGeom>
          </p:spPr>
          <p:txBody>
            <a:bodyPr wrap="square" lIns="36000" rIns="36000" rtlCol="0" anchor="t">
              <a:noAutofit/>
            </a:bodyPr>
            <a:lstStyle/>
            <a:p>
              <a:pPr marL="1588">
                <a:lnSpc>
                  <a:spcPct val="106000"/>
                </a:lnSpc>
                <a:spcBef>
                  <a:spcPts val="0"/>
                </a:spcBef>
                <a:spcAft>
                  <a:spcPts val="300"/>
                </a:spcAft>
                <a:buClr>
                  <a:srgbClr val="000000"/>
                </a:buClr>
              </a:pPr>
              <a:r>
                <a:rPr lang="es-CL" sz="1050" b="1" dirty="0" err="1" smtClean="0">
                  <a:solidFill>
                    <a:srgbClr val="002060"/>
                  </a:solidFill>
                  <a:latin typeface="Arial" charset="0"/>
                  <a:cs typeface="Arial" charset="0"/>
                </a:rPr>
                <a:t>Mainstream</a:t>
              </a:r>
              <a:r>
                <a:rPr lang="es-CL" sz="1050" b="1" dirty="0" smtClean="0">
                  <a:solidFill>
                    <a:srgbClr val="002060"/>
                  </a:solidFill>
                  <a:latin typeface="Arial" charset="0"/>
                  <a:cs typeface="Arial" charset="0"/>
                </a:rPr>
                <a:t> </a:t>
              </a:r>
              <a:r>
                <a:rPr lang="es-CL" sz="800" dirty="0" smtClean="0">
                  <a:solidFill>
                    <a:srgbClr val="002060"/>
                  </a:solidFill>
                  <a:latin typeface="Arial" charset="0"/>
                  <a:cs typeface="Arial" charset="0"/>
                </a:rPr>
                <a:t>(Viajes a destinos naturales conocidos para hacer algo “diferente”, ej. Amazonas)</a:t>
              </a:r>
              <a:endParaRPr lang="es-CL" sz="800" dirty="0">
                <a:solidFill>
                  <a:srgbClr val="002060"/>
                </a:solidFill>
                <a:latin typeface="Arial" charset="0"/>
                <a:cs typeface="Arial" charset="0"/>
              </a:endParaRPr>
            </a:p>
          </p:txBody>
        </p:sp>
        <p:sp>
          <p:nvSpPr>
            <p:cNvPr id="94" name="Oval 93"/>
            <p:cNvSpPr/>
            <p:nvPr/>
          </p:nvSpPr>
          <p:spPr bwMode="auto">
            <a:xfrm>
              <a:off x="6315972" y="2477055"/>
              <a:ext cx="108000" cy="108000"/>
            </a:xfrm>
            <a:prstGeom prst="ellipse">
              <a:avLst/>
            </a:prstGeom>
            <a:solidFill>
              <a:schemeClr val="accent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0" tIns="0" rIns="0" bIns="0" numCol="1" rtlCol="0" anchor="t" anchorCtr="0" compatLnSpc="1">
              <a:prstTxWarp prst="textNoShape">
                <a:avLst/>
              </a:prstTxWarp>
            </a:bodyPr>
            <a:lstStyle/>
            <a:p>
              <a: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pPr>
              <a:endParaRPr kumimoji="0" lang="es-CL" sz="2400" b="0" i="0" u="none" strike="noStrike" cap="none" normalizeH="0" baseline="0" dirty="0" smtClean="0">
                <a:ln>
                  <a:noFill/>
                </a:ln>
                <a:solidFill>
                  <a:schemeClr val="tx1"/>
                </a:solidFill>
                <a:effectLst/>
                <a:latin typeface="Arial" charset="0"/>
              </a:endParaRPr>
            </a:p>
          </p:txBody>
        </p:sp>
        <p:sp>
          <p:nvSpPr>
            <p:cNvPr id="95" name="TextBox 94"/>
            <p:cNvSpPr txBox="1"/>
            <p:nvPr/>
          </p:nvSpPr>
          <p:spPr bwMode="auto">
            <a:xfrm>
              <a:off x="8206877" y="1662838"/>
              <a:ext cx="841875" cy="937061"/>
            </a:xfrm>
            <a:prstGeom prst="rect">
              <a:avLst/>
            </a:prstGeom>
          </p:spPr>
          <p:txBody>
            <a:bodyPr wrap="square" lIns="36000" rIns="36000" rtlCol="0" anchor="t">
              <a:noAutofit/>
            </a:bodyPr>
            <a:lstStyle/>
            <a:p>
              <a:pPr marL="1588">
                <a:lnSpc>
                  <a:spcPct val="106000"/>
                </a:lnSpc>
                <a:spcBef>
                  <a:spcPts val="0"/>
                </a:spcBef>
                <a:spcAft>
                  <a:spcPts val="300"/>
                </a:spcAft>
                <a:buClr>
                  <a:srgbClr val="000000"/>
                </a:buClr>
              </a:pPr>
              <a:r>
                <a:rPr lang="es-CL" sz="1050" b="1" dirty="0" err="1" smtClean="0">
                  <a:solidFill>
                    <a:srgbClr val="002060"/>
                  </a:solidFill>
                  <a:latin typeface="Arial" charset="0"/>
                  <a:cs typeface="Arial" charset="0"/>
                </a:rPr>
                <a:t>Hard-core</a:t>
              </a:r>
              <a:r>
                <a:rPr lang="es-CL" sz="1050" b="1" dirty="0" smtClean="0">
                  <a:solidFill>
                    <a:srgbClr val="002060"/>
                  </a:solidFill>
                  <a:latin typeface="Arial" charset="0"/>
                  <a:cs typeface="Arial" charset="0"/>
                </a:rPr>
                <a:t> </a:t>
              </a:r>
              <a:r>
                <a:rPr lang="es-CL" sz="800" dirty="0" smtClean="0">
                  <a:solidFill>
                    <a:srgbClr val="002060"/>
                  </a:solidFill>
                  <a:latin typeface="Arial" charset="0"/>
                  <a:cs typeface="Arial" charset="0"/>
                </a:rPr>
                <a:t>(Tours para investigadores específicamente diseñados para recuperación del medioambiente, formación…)</a:t>
              </a:r>
              <a:endParaRPr lang="es-CL" sz="800" dirty="0">
                <a:solidFill>
                  <a:srgbClr val="002060"/>
                </a:solidFill>
                <a:latin typeface="Arial" charset="0"/>
                <a:cs typeface="Arial" charset="0"/>
              </a:endParaRPr>
            </a:p>
          </p:txBody>
        </p:sp>
        <p:sp>
          <p:nvSpPr>
            <p:cNvPr id="96" name="Oval 95"/>
            <p:cNvSpPr/>
            <p:nvPr/>
          </p:nvSpPr>
          <p:spPr bwMode="auto">
            <a:xfrm>
              <a:off x="8024159" y="1748881"/>
              <a:ext cx="108000" cy="108000"/>
            </a:xfrm>
            <a:prstGeom prst="ellipse">
              <a:avLst/>
            </a:prstGeom>
            <a:solidFill>
              <a:schemeClr val="accent2"/>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0" tIns="0" rIns="0" bIns="0" numCol="1" rtlCol="0" anchor="t" anchorCtr="0" compatLnSpc="1">
              <a:prstTxWarp prst="textNoShape">
                <a:avLst/>
              </a:prstTxWarp>
            </a:bodyPr>
            <a:lstStyle/>
            <a:p>
              <a: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pPr>
              <a:endParaRPr kumimoji="0" lang="es-CL" sz="2400" b="0" i="0" u="none" strike="noStrike" cap="none" normalizeH="0" baseline="0" dirty="0" smtClean="0">
                <a:ln>
                  <a:noFill/>
                </a:ln>
                <a:solidFill>
                  <a:schemeClr val="tx1"/>
                </a:solidFill>
                <a:effectLst/>
                <a:latin typeface="Arial" charset="0"/>
              </a:endParaRPr>
            </a:p>
          </p:txBody>
        </p:sp>
      </p:gr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Auge del ecoturismo, con mayor interés por el medio ambiente y </a:t>
            </a:r>
            <a:r>
              <a:rPr lang="es-ES" sz="1100" b="1" dirty="0" smtClean="0">
                <a:solidFill>
                  <a:srgbClr val="FFFFFF"/>
                </a:solidFill>
              </a:rPr>
              <a:t>un </a:t>
            </a:r>
            <a:r>
              <a:rPr lang="es-ES" sz="1100" b="1" dirty="0">
                <a:solidFill>
                  <a:srgbClr val="FFFFFF"/>
                </a:solidFill>
              </a:rPr>
              <a:t>gasto medio que crece rápidamente</a:t>
            </a:r>
            <a:endParaRPr lang="es-ES" sz="1100" b="1" dirty="0" smtClean="0">
              <a:solidFill>
                <a:srgbClr val="FFFFFF"/>
              </a:solidFill>
            </a:endParaRPr>
          </a:p>
        </p:txBody>
      </p:sp>
    </p:spTree>
    <p:extLst>
      <p:ext uri="{BB962C8B-B14F-4D97-AF65-F5344CB8AC3E}">
        <p14:creationId xmlns:p14="http://schemas.microsoft.com/office/powerpoint/2010/main" val="554946870"/>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RICE</a:t>
            </a:r>
            <a:endParaRPr lang="es-ES" sz="1400" i="1" dirty="0">
              <a:solidFill>
                <a:srgbClr val="00B0F0"/>
              </a:solidFill>
              <a:cs typeface="Arial" charset="0"/>
            </a:endParaRPr>
          </a:p>
        </p:txBody>
      </p:sp>
      <p:cxnSp>
        <p:nvCxnSpPr>
          <p:cNvPr id="63" name="iBar:83/125"/>
          <p:cNvCxnSpPr>
            <a:cxnSpLocks noChangeShapeType="1"/>
          </p:cNvCxnSpPr>
          <p:nvPr/>
        </p:nvCxnSpPr>
        <p:spPr bwMode="auto">
          <a:xfrm flipV="1">
            <a:off x="5114543" y="3798584"/>
            <a:ext cx="4418681" cy="2659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4" name="TxtBox:83/125"/>
          <p:cNvSpPr/>
          <p:nvPr/>
        </p:nvSpPr>
        <p:spPr bwMode="auto">
          <a:xfrm>
            <a:off x="5838002" y="3645024"/>
            <a:ext cx="2882823"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Principales subproductos del turismo RICE</a:t>
            </a:r>
            <a:endParaRPr lang="es-ES" sz="1050" b="1" dirty="0">
              <a:latin typeface="Arial" charset="0"/>
            </a:endParaRPr>
          </a:p>
        </p:txBody>
      </p:sp>
      <p:sp>
        <p:nvSpPr>
          <p:cNvPr id="65" name="TextBox 64"/>
          <p:cNvSpPr txBox="1"/>
          <p:nvPr/>
        </p:nvSpPr>
        <p:spPr bwMode="auto">
          <a:xfrm>
            <a:off x="5088565" y="4005064"/>
            <a:ext cx="4439979" cy="2512142"/>
          </a:xfrm>
          <a:prstGeom prst="rect">
            <a:avLst/>
          </a:prstGeom>
        </p:spPr>
        <p:txBody>
          <a:bodyPr wrap="square" lIns="36000" rIns="36000" rtlCol="0" anchor="t">
            <a:noAutofit/>
          </a:bodyPr>
          <a:lstStyle/>
          <a:p>
            <a:pPr marL="173038" indent="-171450" fontAlgn="base">
              <a:lnSpc>
                <a:spcPct val="106000"/>
              </a:lnSpc>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Tipología de reuniones/eventos:</a:t>
            </a:r>
          </a:p>
          <a:p>
            <a:pPr marL="444500" lvl="1" indent="-176213">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Reuniones</a:t>
            </a:r>
            <a:r>
              <a:rPr lang="es-CL" sz="1050" dirty="0">
                <a:solidFill>
                  <a:schemeClr val="accent1"/>
                </a:solidFill>
                <a:latin typeface="Arial" charset="0"/>
                <a:cs typeface="Arial" charset="0"/>
              </a:rPr>
              <a:t> corporativas</a:t>
            </a:r>
          </a:p>
          <a:p>
            <a:pPr marL="444500" lvl="1" indent="-176213">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Conferencias o congresos </a:t>
            </a:r>
            <a:r>
              <a:rPr lang="es-CL" sz="1050" dirty="0">
                <a:solidFill>
                  <a:schemeClr val="accent1"/>
                </a:solidFill>
                <a:latin typeface="Arial" charset="0"/>
                <a:cs typeface="Arial" charset="0"/>
              </a:rPr>
              <a:t>asociativos</a:t>
            </a:r>
          </a:p>
          <a:p>
            <a:pPr marL="444500" lvl="1" indent="-176213">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Ferias</a:t>
            </a:r>
            <a:r>
              <a:rPr lang="es-CL" sz="1050" dirty="0">
                <a:solidFill>
                  <a:schemeClr val="accent1"/>
                </a:solidFill>
                <a:latin typeface="Arial" charset="0"/>
                <a:cs typeface="Arial" charset="0"/>
              </a:rPr>
              <a:t> y exhibiciones</a:t>
            </a:r>
          </a:p>
          <a:p>
            <a:pPr marL="444500" lvl="1" indent="-176213">
              <a:lnSpc>
                <a:spcPct val="106000"/>
              </a:lnSpc>
              <a:spcBef>
                <a:spcPts val="0"/>
              </a:spcBef>
              <a:spcAft>
                <a:spcPts val="300"/>
              </a:spcAft>
              <a:buClr>
                <a:srgbClr val="000000"/>
              </a:buClr>
              <a:buFont typeface="Wingdings" panose="05000000000000000000" pitchFamily="2" charset="2"/>
              <a:buChar char="§"/>
            </a:pPr>
            <a:r>
              <a:rPr lang="es-CL" sz="1050" dirty="0">
                <a:solidFill>
                  <a:schemeClr val="accent1"/>
                </a:solidFill>
                <a:latin typeface="Arial" charset="0"/>
                <a:cs typeface="Arial" charset="0"/>
              </a:rPr>
              <a:t>Viajes de </a:t>
            </a:r>
            <a:r>
              <a:rPr lang="es-CL" sz="1050" b="1" dirty="0">
                <a:solidFill>
                  <a:schemeClr val="accent1"/>
                </a:solidFill>
                <a:latin typeface="Arial" charset="0"/>
                <a:cs typeface="Arial" charset="0"/>
              </a:rPr>
              <a:t>incentivos</a:t>
            </a:r>
          </a:p>
          <a:p>
            <a:pPr marL="444500" lvl="1" indent="-176213">
              <a:lnSpc>
                <a:spcPct val="106000"/>
              </a:lnSpc>
              <a:spcBef>
                <a:spcPts val="0"/>
              </a:spcBef>
              <a:spcAft>
                <a:spcPts val="300"/>
              </a:spcAft>
              <a:buClr>
                <a:srgbClr val="000000"/>
              </a:buClr>
              <a:buFont typeface="Wingdings" panose="05000000000000000000" pitchFamily="2" charset="2"/>
              <a:buChar char="§"/>
            </a:pPr>
            <a:r>
              <a:rPr lang="es-CL" sz="1050" dirty="0">
                <a:solidFill>
                  <a:schemeClr val="accent1"/>
                </a:solidFill>
                <a:latin typeface="Arial" charset="0"/>
                <a:cs typeface="Arial" charset="0"/>
              </a:rPr>
              <a:t>Otros tipos de viajes de negocios</a:t>
            </a:r>
          </a:p>
          <a:p>
            <a:pPr marL="444500" lvl="1" indent="-176213">
              <a:lnSpc>
                <a:spcPct val="106000"/>
              </a:lnSpc>
              <a:spcBef>
                <a:spcPts val="0"/>
              </a:spcBef>
              <a:spcAft>
                <a:spcPts val="300"/>
              </a:spcAft>
              <a:buClr>
                <a:srgbClr val="000000"/>
              </a:buClr>
              <a:buFont typeface="Wingdings" panose="05000000000000000000" pitchFamily="2" charset="2"/>
              <a:buChar char="§"/>
            </a:pPr>
            <a:endParaRPr lang="es-CL" sz="1050" dirty="0">
              <a:solidFill>
                <a:schemeClr val="accent1"/>
              </a:solidFill>
              <a:latin typeface="Arial" charset="0"/>
              <a:cs typeface="Arial" charset="0"/>
            </a:endParaRPr>
          </a:p>
        </p:txBody>
      </p:sp>
      <p:cxnSp>
        <p:nvCxnSpPr>
          <p:cNvPr id="42" name="iBar:83/125"/>
          <p:cNvCxnSpPr>
            <a:cxnSpLocks noChangeShapeType="1"/>
          </p:cNvCxnSpPr>
          <p:nvPr/>
        </p:nvCxnSpPr>
        <p:spPr bwMode="auto">
          <a:xfrm flipV="1">
            <a:off x="406981" y="3800021"/>
            <a:ext cx="4282841"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4" name="TxtBox:83/125"/>
          <p:cNvSpPr/>
          <p:nvPr/>
        </p:nvSpPr>
        <p:spPr bwMode="auto">
          <a:xfrm>
            <a:off x="1533910" y="3730656"/>
            <a:ext cx="2028987"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Tendencias en turismo RICE</a:t>
            </a:r>
            <a:endParaRPr lang="es-ES" sz="1050" b="1" dirty="0">
              <a:latin typeface="Arial" charset="0"/>
            </a:endParaRPr>
          </a:p>
        </p:txBody>
      </p:sp>
      <p:sp>
        <p:nvSpPr>
          <p:cNvPr id="53" name="TextBox 52"/>
          <p:cNvSpPr txBox="1"/>
          <p:nvPr/>
        </p:nvSpPr>
        <p:spPr bwMode="auto">
          <a:xfrm>
            <a:off x="400050" y="1573277"/>
            <a:ext cx="4552950" cy="1504162"/>
          </a:xfrm>
          <a:prstGeom prst="rect">
            <a:avLst/>
          </a:prstGeom>
        </p:spPr>
        <p:txBody>
          <a:bodyPr wrap="square" lIns="36000" rIns="36000" rtlCol="0" anchor="t">
            <a:noAutofit/>
          </a:bodyPr>
          <a:lstStyle/>
          <a:p>
            <a:pPr marL="174625" lvl="0" indent="-174625">
              <a:spcAft>
                <a:spcPts val="300"/>
              </a:spcAft>
              <a:buFont typeface="Wingdings" panose="05000000000000000000" pitchFamily="2" charset="2"/>
              <a:buChar char="§"/>
            </a:pPr>
            <a:r>
              <a:rPr lang="es-ES" sz="1100" b="1" dirty="0">
                <a:solidFill>
                  <a:schemeClr val="accent1"/>
                </a:solidFill>
              </a:rPr>
              <a:t>Turismo de negocios: </a:t>
            </a:r>
            <a:r>
              <a:rPr lang="es-ES" sz="1100" dirty="0">
                <a:solidFill>
                  <a:schemeClr val="accent1"/>
                </a:solidFill>
              </a:rPr>
              <a:t>Viajes cuyo principal motivo es el de negocios o profesional. El turismo de reuniones motiva la visita de otro país para asistir a una reunión y realizar actividades complementarias</a:t>
            </a:r>
          </a:p>
          <a:p>
            <a:pPr marL="174625" lvl="0" indent="-174625">
              <a:spcAft>
                <a:spcPts val="300"/>
              </a:spcAft>
              <a:buFont typeface="Wingdings" panose="05000000000000000000" pitchFamily="2" charset="2"/>
              <a:buChar char="§"/>
            </a:pPr>
            <a:r>
              <a:rPr lang="es-ES" sz="1100" b="1" dirty="0">
                <a:solidFill>
                  <a:schemeClr val="accent1"/>
                </a:solidFill>
              </a:rPr>
              <a:t>Principales países por llegadas de turistas de negocios (LATAM): </a:t>
            </a:r>
            <a:r>
              <a:rPr lang="es-ES" sz="1100" dirty="0">
                <a:solidFill>
                  <a:schemeClr val="accent1"/>
                </a:solidFill>
              </a:rPr>
              <a:t>Brasil, Argentina, Columbia, Chile, Perú</a:t>
            </a:r>
          </a:p>
          <a:p>
            <a:pPr marL="174625" lvl="0" indent="-174625">
              <a:spcAft>
                <a:spcPts val="300"/>
              </a:spcAft>
              <a:buFont typeface="Wingdings" panose="05000000000000000000" pitchFamily="2" charset="2"/>
              <a:buChar char="§"/>
            </a:pPr>
            <a:r>
              <a:rPr lang="es-ES" sz="1100" b="1" dirty="0">
                <a:solidFill>
                  <a:schemeClr val="accent1"/>
                </a:solidFill>
              </a:rPr>
              <a:t>Principales países por número de reuniones internacionales: </a:t>
            </a:r>
            <a:r>
              <a:rPr lang="es-ES" sz="1100" dirty="0">
                <a:solidFill>
                  <a:schemeClr val="accent1"/>
                </a:solidFill>
              </a:rPr>
              <a:t>USA, Alemania, España, Reino Unido, Francia</a:t>
            </a:r>
            <a:endParaRPr lang="es-ES" sz="1100" b="1" dirty="0">
              <a:solidFill>
                <a:schemeClr val="accent1"/>
              </a:solidFill>
            </a:endParaRPr>
          </a:p>
        </p:txBody>
      </p:sp>
      <p:cxnSp>
        <p:nvCxnSpPr>
          <p:cNvPr id="66" name="iBar:83/125"/>
          <p:cNvCxnSpPr>
            <a:cxnSpLocks noChangeShapeType="1"/>
          </p:cNvCxnSpPr>
          <p:nvPr/>
        </p:nvCxnSpPr>
        <p:spPr bwMode="auto">
          <a:xfrm flipV="1">
            <a:off x="406981" y="1510989"/>
            <a:ext cx="4361425"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7" name="TxtBox:83/125"/>
          <p:cNvSpPr/>
          <p:nvPr/>
        </p:nvSpPr>
        <p:spPr bwMode="auto">
          <a:xfrm>
            <a:off x="1072783" y="1446186"/>
            <a:ext cx="302982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Cifras clave del producto a nivel mundial</a:t>
            </a:r>
            <a:endParaRPr lang="es-ES" sz="1050" b="1" dirty="0">
              <a:latin typeface="Arial" charset="0"/>
            </a:endParaRPr>
          </a:p>
        </p:txBody>
      </p:sp>
      <p:cxnSp>
        <p:nvCxnSpPr>
          <p:cNvPr id="68" name="iBar:83/125"/>
          <p:cNvCxnSpPr>
            <a:cxnSpLocks noChangeShapeType="1"/>
          </p:cNvCxnSpPr>
          <p:nvPr/>
        </p:nvCxnSpPr>
        <p:spPr bwMode="auto">
          <a:xfrm flipV="1">
            <a:off x="5114543" y="1502170"/>
            <a:ext cx="4418681" cy="2659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9" name="TxtBox:83/125"/>
          <p:cNvSpPr/>
          <p:nvPr/>
        </p:nvSpPr>
        <p:spPr bwMode="auto">
          <a:xfrm>
            <a:off x="6164366" y="1340768"/>
            <a:ext cx="2160194" cy="36998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Segmentación del consumidor de turismo de negocios y RICE</a:t>
            </a:r>
            <a:endParaRPr lang="es-ES" sz="1050" b="1" dirty="0">
              <a:latin typeface="Arial" charset="0"/>
            </a:endParaRPr>
          </a:p>
        </p:txBody>
      </p:sp>
      <p:sp>
        <p:nvSpPr>
          <p:cNvPr id="74" name="TextBox 73"/>
          <p:cNvSpPr txBox="1"/>
          <p:nvPr/>
        </p:nvSpPr>
        <p:spPr bwMode="auto">
          <a:xfrm>
            <a:off x="848544" y="6509823"/>
            <a:ext cx="8023749" cy="338554"/>
          </a:xfrm>
          <a:prstGeom prst="rect">
            <a:avLst/>
          </a:prstGeom>
        </p:spPr>
        <p:txBody>
          <a:bodyPr wrap="square" rtlCol="0">
            <a:spAutoFit/>
          </a:bodyPr>
          <a:lstStyle/>
          <a:p>
            <a:r>
              <a:rPr lang="es-CL" sz="800" i="1" dirty="0">
                <a:solidFill>
                  <a:schemeClr val="accent1"/>
                </a:solidFill>
                <a:latin typeface="Arial" charset="0"/>
                <a:cs typeface="Arial" charset="0"/>
              </a:rPr>
              <a:t>Fuentes: ICCA / UWNTO, Global </a:t>
            </a:r>
            <a:r>
              <a:rPr lang="es-CL" sz="800" i="1" dirty="0" err="1">
                <a:solidFill>
                  <a:schemeClr val="accent1"/>
                </a:solidFill>
                <a:latin typeface="Arial" charset="0"/>
                <a:cs typeface="Arial" charset="0"/>
              </a:rPr>
              <a:t>Forecast</a:t>
            </a:r>
            <a:r>
              <a:rPr lang="es-CL" sz="800" i="1" dirty="0">
                <a:solidFill>
                  <a:schemeClr val="accent1"/>
                </a:solidFill>
                <a:latin typeface="Arial" charset="0"/>
                <a:cs typeface="Arial" charset="0"/>
              </a:rPr>
              <a:t> and </a:t>
            </a:r>
            <a:r>
              <a:rPr lang="es-CL" sz="800" i="1" dirty="0" err="1">
                <a:solidFill>
                  <a:schemeClr val="accent1"/>
                </a:solidFill>
                <a:latin typeface="Arial" charset="0"/>
                <a:cs typeface="Arial" charset="0"/>
              </a:rPr>
              <a:t>Profile</a:t>
            </a:r>
            <a:r>
              <a:rPr lang="es-CL" sz="800" i="1" dirty="0">
                <a:solidFill>
                  <a:schemeClr val="accent1"/>
                </a:solidFill>
                <a:latin typeface="Arial" charset="0"/>
                <a:cs typeface="Arial" charset="0"/>
              </a:rPr>
              <a:t> of </a:t>
            </a:r>
            <a:r>
              <a:rPr lang="es-CL" sz="800" i="1" dirty="0" err="1">
                <a:solidFill>
                  <a:schemeClr val="accent1"/>
                </a:solidFill>
                <a:latin typeface="Arial" charset="0"/>
                <a:cs typeface="Arial" charset="0"/>
              </a:rPr>
              <a:t>Market</a:t>
            </a:r>
            <a:r>
              <a:rPr lang="es-CL" sz="800" i="1" dirty="0">
                <a:solidFill>
                  <a:schemeClr val="accent1"/>
                </a:solidFill>
                <a:latin typeface="Arial" charset="0"/>
                <a:cs typeface="Arial" charset="0"/>
              </a:rPr>
              <a:t> </a:t>
            </a:r>
            <a:r>
              <a:rPr lang="es-CL" sz="800" i="1" dirty="0" err="1">
                <a:solidFill>
                  <a:schemeClr val="accent1"/>
                </a:solidFill>
                <a:latin typeface="Arial" charset="0"/>
                <a:cs typeface="Arial" charset="0"/>
              </a:rPr>
              <a:t>Segments</a:t>
            </a:r>
            <a:r>
              <a:rPr lang="es-CL" sz="800" i="1" dirty="0">
                <a:solidFill>
                  <a:schemeClr val="accent1"/>
                </a:solidFill>
                <a:latin typeface="Arial" charset="0"/>
                <a:cs typeface="Arial" charset="0"/>
              </a:rPr>
              <a:t> (Vol.7) / </a:t>
            </a:r>
            <a:r>
              <a:rPr lang="es-CL" sz="800" i="1" dirty="0">
                <a:solidFill>
                  <a:schemeClr val="accent1"/>
                </a:solidFill>
              </a:rPr>
              <a:t>GBTA BTI™ Outlook – </a:t>
            </a:r>
            <a:r>
              <a:rPr lang="es-CL" sz="800" i="1" dirty="0" err="1">
                <a:solidFill>
                  <a:schemeClr val="accent1"/>
                </a:solidFill>
              </a:rPr>
              <a:t>Annual</a:t>
            </a:r>
            <a:r>
              <a:rPr lang="es-CL" sz="800" i="1" dirty="0">
                <a:solidFill>
                  <a:schemeClr val="accent1"/>
                </a:solidFill>
              </a:rPr>
              <a:t> Global </a:t>
            </a:r>
            <a:r>
              <a:rPr lang="es-CL" sz="800" i="1" dirty="0" err="1">
                <a:solidFill>
                  <a:schemeClr val="accent1"/>
                </a:solidFill>
              </a:rPr>
              <a:t>Report</a:t>
            </a:r>
            <a:r>
              <a:rPr lang="es-CL" sz="800" i="1" dirty="0">
                <a:solidFill>
                  <a:schemeClr val="accent1"/>
                </a:solidFill>
              </a:rPr>
              <a:t> &amp; </a:t>
            </a:r>
            <a:r>
              <a:rPr lang="es-CL" sz="800" i="1" dirty="0" err="1">
                <a:solidFill>
                  <a:schemeClr val="accent1"/>
                </a:solidFill>
              </a:rPr>
              <a:t>Forecast</a:t>
            </a:r>
            <a:r>
              <a:rPr lang="es-CL" sz="800" i="1" dirty="0">
                <a:solidFill>
                  <a:schemeClr val="accent1"/>
                </a:solidFill>
              </a:rPr>
              <a:t> 2015 </a:t>
            </a:r>
            <a:r>
              <a:rPr lang="es-CL" sz="800" i="1" dirty="0">
                <a:solidFill>
                  <a:schemeClr val="accent1"/>
                </a:solidFill>
                <a:latin typeface="Arial" charset="0"/>
                <a:cs typeface="Arial" charset="0"/>
              </a:rPr>
              <a:t>/ GBTA </a:t>
            </a:r>
            <a:r>
              <a:rPr lang="es-CL" sz="800" i="1" dirty="0" err="1">
                <a:solidFill>
                  <a:schemeClr val="accent1"/>
                </a:solidFill>
              </a:rPr>
              <a:t>The</a:t>
            </a:r>
            <a:r>
              <a:rPr lang="es-CL" sz="800" i="1" dirty="0">
                <a:solidFill>
                  <a:schemeClr val="accent1"/>
                </a:solidFill>
              </a:rPr>
              <a:t> Business </a:t>
            </a:r>
            <a:r>
              <a:rPr lang="es-CL" sz="800" i="1" dirty="0" err="1">
                <a:solidFill>
                  <a:schemeClr val="accent1"/>
                </a:solidFill>
              </a:rPr>
              <a:t>Traveler</a:t>
            </a:r>
            <a:r>
              <a:rPr lang="es-CL" sz="800" i="1" dirty="0">
                <a:solidFill>
                  <a:schemeClr val="accent1"/>
                </a:solidFill>
              </a:rPr>
              <a:t> of </a:t>
            </a:r>
            <a:r>
              <a:rPr lang="es-CL" sz="800" i="1" dirty="0" err="1">
                <a:solidFill>
                  <a:schemeClr val="accent1"/>
                </a:solidFill>
              </a:rPr>
              <a:t>Today</a:t>
            </a:r>
            <a:r>
              <a:rPr lang="es-CL" sz="800" i="1" dirty="0">
                <a:solidFill>
                  <a:schemeClr val="accent1"/>
                </a:solidFill>
              </a:rPr>
              <a:t>: New </a:t>
            </a:r>
            <a:r>
              <a:rPr lang="es-CL" sz="800" i="1" dirty="0" err="1">
                <a:solidFill>
                  <a:schemeClr val="accent1"/>
                </a:solidFill>
              </a:rPr>
              <a:t>Study</a:t>
            </a:r>
            <a:r>
              <a:rPr lang="es-CL" sz="800" i="1" dirty="0">
                <a:solidFill>
                  <a:schemeClr val="accent1"/>
                </a:solidFill>
              </a:rPr>
              <a:t> </a:t>
            </a:r>
            <a:r>
              <a:rPr lang="es-CL" sz="800" i="1" dirty="0" err="1">
                <a:solidFill>
                  <a:schemeClr val="accent1"/>
                </a:solidFill>
              </a:rPr>
              <a:t>Profiles</a:t>
            </a:r>
            <a:r>
              <a:rPr lang="es-CL" sz="800" i="1" dirty="0">
                <a:solidFill>
                  <a:schemeClr val="accent1"/>
                </a:solidFill>
              </a:rPr>
              <a:t> </a:t>
            </a:r>
            <a:r>
              <a:rPr lang="es-CL" sz="800" i="1" dirty="0" err="1">
                <a:solidFill>
                  <a:schemeClr val="accent1"/>
                </a:solidFill>
              </a:rPr>
              <a:t>Corporate</a:t>
            </a:r>
            <a:r>
              <a:rPr lang="es-CL" sz="800" i="1" dirty="0">
                <a:solidFill>
                  <a:schemeClr val="accent1"/>
                </a:solidFill>
              </a:rPr>
              <a:t> </a:t>
            </a:r>
            <a:r>
              <a:rPr lang="es-CL" sz="800" i="1" dirty="0" err="1">
                <a:solidFill>
                  <a:schemeClr val="accent1"/>
                </a:solidFill>
              </a:rPr>
              <a:t>Travelers</a:t>
            </a:r>
            <a:r>
              <a:rPr lang="es-CL" sz="800" i="1" dirty="0">
                <a:solidFill>
                  <a:schemeClr val="accent1"/>
                </a:solidFill>
              </a:rPr>
              <a:t> and </a:t>
            </a:r>
            <a:r>
              <a:rPr lang="es-CL" sz="800" i="1" dirty="0" err="1">
                <a:solidFill>
                  <a:schemeClr val="accent1"/>
                </a:solidFill>
              </a:rPr>
              <a:t>Their</a:t>
            </a:r>
            <a:r>
              <a:rPr lang="es-CL" sz="800" i="1" dirty="0">
                <a:solidFill>
                  <a:schemeClr val="accent1"/>
                </a:solidFill>
              </a:rPr>
              <a:t> </a:t>
            </a:r>
            <a:r>
              <a:rPr lang="es-CL" sz="800" i="1" dirty="0" err="1">
                <a:solidFill>
                  <a:schemeClr val="accent1"/>
                </a:solidFill>
              </a:rPr>
              <a:t>Needs</a:t>
            </a:r>
            <a:r>
              <a:rPr lang="es-CL" sz="800" i="1" dirty="0">
                <a:solidFill>
                  <a:schemeClr val="accent1"/>
                </a:solidFill>
              </a:rPr>
              <a:t> </a:t>
            </a:r>
            <a:r>
              <a:rPr lang="es-CL" sz="800" i="1" dirty="0" err="1">
                <a:solidFill>
                  <a:schemeClr val="accent1"/>
                </a:solidFill>
              </a:rPr>
              <a:t>While</a:t>
            </a:r>
            <a:r>
              <a:rPr lang="es-CL" sz="800" i="1" dirty="0">
                <a:solidFill>
                  <a:schemeClr val="accent1"/>
                </a:solidFill>
              </a:rPr>
              <a:t> in </a:t>
            </a:r>
            <a:r>
              <a:rPr lang="es-CL" sz="800" i="1" dirty="0" err="1">
                <a:solidFill>
                  <a:schemeClr val="accent1"/>
                </a:solidFill>
              </a:rPr>
              <a:t>Transit</a:t>
            </a:r>
            <a:r>
              <a:rPr lang="es-CL" sz="800" i="1" dirty="0">
                <a:solidFill>
                  <a:schemeClr val="accent1"/>
                </a:solidFill>
              </a:rPr>
              <a:t> / International </a:t>
            </a:r>
            <a:r>
              <a:rPr lang="es-CL" sz="800" i="1" dirty="0" err="1">
                <a:solidFill>
                  <a:schemeClr val="accent1"/>
                </a:solidFill>
              </a:rPr>
              <a:t>Trade</a:t>
            </a:r>
            <a:r>
              <a:rPr lang="es-CL" sz="800" i="1" dirty="0">
                <a:solidFill>
                  <a:schemeClr val="accent1"/>
                </a:solidFill>
              </a:rPr>
              <a:t> </a:t>
            </a:r>
            <a:r>
              <a:rPr lang="es-CL" sz="800" i="1" dirty="0" err="1">
                <a:solidFill>
                  <a:schemeClr val="accent1"/>
                </a:solidFill>
              </a:rPr>
              <a:t>forum</a:t>
            </a:r>
            <a:endParaRPr lang="es-ES" sz="800" dirty="0">
              <a:solidFill>
                <a:schemeClr val="accent1"/>
              </a:solidFill>
              <a:latin typeface="Arial" charset="0"/>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185</a:t>
            </a:fld>
            <a:endParaRPr lang="es-ES" dirty="0">
              <a:solidFill>
                <a:srgbClr val="002776"/>
              </a:solidFill>
            </a:endParaRPr>
          </a:p>
        </p:txBody>
      </p:sp>
      <p:sp>
        <p:nvSpPr>
          <p:cNvPr id="51" name="TextBox 50"/>
          <p:cNvSpPr txBox="1"/>
          <p:nvPr/>
        </p:nvSpPr>
        <p:spPr>
          <a:xfrm>
            <a:off x="2980260" y="3068960"/>
            <a:ext cx="898341" cy="307777"/>
          </a:xfrm>
          <a:prstGeom prst="rect">
            <a:avLst/>
          </a:prstGeom>
          <a:noFill/>
        </p:spPr>
        <p:txBody>
          <a:bodyPr wrap="square" lIns="0" tIns="0" rIns="0" bIns="0" rtlCol="0">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sz="2000" kern="0">
                <a:solidFill>
                  <a:schemeClr val="accent3"/>
                </a:solidFill>
              </a:defRPr>
            </a:lvl1pPr>
          </a:lstStyle>
          <a:p>
            <a:r>
              <a:rPr lang="es-ES" dirty="0" smtClean="0"/>
              <a:t>+10%</a:t>
            </a:r>
            <a:endParaRPr lang="es-ES" dirty="0"/>
          </a:p>
        </p:txBody>
      </p:sp>
      <p:sp>
        <p:nvSpPr>
          <p:cNvPr id="52" name="Rectangle 51"/>
          <p:cNvSpPr/>
          <p:nvPr/>
        </p:nvSpPr>
        <p:spPr>
          <a:xfrm>
            <a:off x="3003093" y="3398803"/>
            <a:ext cx="1468700" cy="246221"/>
          </a:xfrm>
          <a:prstGeom prst="rect">
            <a:avLst/>
          </a:prstGeom>
        </p:spPr>
        <p:txBody>
          <a:bodyPr wrap="square" lIns="0" tIns="0" rIns="0" bIns="0">
            <a:spAutoFit/>
          </a:bodyPr>
          <a:lstStyle/>
          <a:p>
            <a:pPr fontAlgn="auto">
              <a:spcBef>
                <a:spcPts val="0"/>
              </a:spcBef>
              <a:spcAft>
                <a:spcPts val="0"/>
              </a:spcAft>
            </a:pPr>
            <a:r>
              <a:rPr lang="es-ES" sz="800" kern="0" dirty="0" smtClean="0">
                <a:solidFill>
                  <a:schemeClr val="accent3"/>
                </a:solidFill>
              </a:rPr>
              <a:t>Perspectiva de crecimiento anual hasta 2020</a:t>
            </a:r>
            <a:endParaRPr lang="es-ES" sz="800" kern="0" dirty="0">
              <a:solidFill>
                <a:schemeClr val="accent3"/>
              </a:solidFill>
            </a:endParaRPr>
          </a:p>
        </p:txBody>
      </p:sp>
      <p:sp>
        <p:nvSpPr>
          <p:cNvPr id="54" name="TextBox 53"/>
          <p:cNvSpPr txBox="1"/>
          <p:nvPr/>
        </p:nvSpPr>
        <p:spPr>
          <a:xfrm>
            <a:off x="860067" y="3068960"/>
            <a:ext cx="117370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2000" kern="0" dirty="0" smtClean="0">
                <a:solidFill>
                  <a:schemeClr val="accent3"/>
                </a:solidFill>
              </a:rPr>
              <a:t>127 M</a:t>
            </a:r>
            <a:endParaRPr kumimoji="0" lang="es-ES" sz="2000" b="0" i="0" u="none" strike="noStrike" kern="0" cap="none" spc="0" normalizeH="0" baseline="0" dirty="0" smtClean="0">
              <a:ln>
                <a:noFill/>
              </a:ln>
              <a:solidFill>
                <a:schemeClr val="accent3"/>
              </a:solidFill>
              <a:effectLst/>
              <a:uLnTx/>
              <a:uFillTx/>
            </a:endParaRPr>
          </a:p>
        </p:txBody>
      </p:sp>
      <p:sp>
        <p:nvSpPr>
          <p:cNvPr id="55" name="Rectangle 54"/>
          <p:cNvSpPr/>
          <p:nvPr/>
        </p:nvSpPr>
        <p:spPr>
          <a:xfrm>
            <a:off x="880654" y="3398803"/>
            <a:ext cx="1407591" cy="246221"/>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800" kern="0" dirty="0" smtClean="0">
                <a:solidFill>
                  <a:schemeClr val="accent3"/>
                </a:solidFill>
              </a:rPr>
              <a:t>Turistas por MICE (~20% de turistas internacionales)</a:t>
            </a:r>
            <a:endParaRPr kumimoji="0" lang="es-ES" sz="800" b="0" i="0" u="none" strike="noStrike" kern="0" cap="none" spc="0" normalizeH="0" baseline="0" dirty="0">
              <a:ln>
                <a:noFill/>
              </a:ln>
              <a:solidFill>
                <a:schemeClr val="accent3"/>
              </a:solidFill>
              <a:effectLst/>
              <a:uLnTx/>
              <a:uFillTx/>
            </a:endParaRPr>
          </a:p>
        </p:txBody>
      </p:sp>
      <p:sp>
        <p:nvSpPr>
          <p:cNvPr id="56" name="Freeform 25"/>
          <p:cNvSpPr>
            <a:spLocks/>
          </p:cNvSpPr>
          <p:nvPr/>
        </p:nvSpPr>
        <p:spPr bwMode="auto">
          <a:xfrm>
            <a:off x="506496" y="3929197"/>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57" name="Freeform 26"/>
          <p:cNvSpPr>
            <a:spLocks/>
          </p:cNvSpPr>
          <p:nvPr/>
        </p:nvSpPr>
        <p:spPr bwMode="auto">
          <a:xfrm>
            <a:off x="434494" y="4437152"/>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58" name="Freeform 27"/>
          <p:cNvSpPr>
            <a:spLocks/>
          </p:cNvSpPr>
          <p:nvPr/>
        </p:nvSpPr>
        <p:spPr bwMode="auto">
          <a:xfrm>
            <a:off x="434494" y="5013256"/>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59" name="Freeform 28"/>
          <p:cNvSpPr>
            <a:spLocks noEditPoints="1"/>
          </p:cNvSpPr>
          <p:nvPr/>
        </p:nvSpPr>
        <p:spPr bwMode="auto">
          <a:xfrm>
            <a:off x="416496" y="5517312"/>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60" name="Freeform 29"/>
          <p:cNvSpPr>
            <a:spLocks/>
          </p:cNvSpPr>
          <p:nvPr/>
        </p:nvSpPr>
        <p:spPr bwMode="auto">
          <a:xfrm>
            <a:off x="416496" y="6093336"/>
            <a:ext cx="252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61" name="TextBox 60"/>
          <p:cNvSpPr txBox="1"/>
          <p:nvPr/>
        </p:nvSpPr>
        <p:spPr bwMode="auto">
          <a:xfrm>
            <a:off x="687390" y="5045404"/>
            <a:ext cx="4290017" cy="327852"/>
          </a:xfrm>
          <a:prstGeom prst="rect">
            <a:avLst/>
          </a:prstGeom>
        </p:spPr>
        <p:txBody>
          <a:bodyPr wrap="square" lIns="36000" rIns="36000" rtlCol="0" anchor="ctr">
            <a:noAutofit/>
          </a:bodyPr>
          <a:lstStyle/>
          <a:p>
            <a:r>
              <a:rPr lang="es-ES" sz="1050" b="1" dirty="0"/>
              <a:t>Reducción de los plazos de reserva </a:t>
            </a:r>
            <a:r>
              <a:rPr lang="es-ES" sz="1050" dirty="0"/>
              <a:t>(menor anticipación)</a:t>
            </a:r>
            <a:endParaRPr lang="es-ES" altLang="es-ES" sz="1050" dirty="0"/>
          </a:p>
        </p:txBody>
      </p:sp>
      <p:sp>
        <p:nvSpPr>
          <p:cNvPr id="62" name="TextBox 61"/>
          <p:cNvSpPr txBox="1"/>
          <p:nvPr/>
        </p:nvSpPr>
        <p:spPr bwMode="auto">
          <a:xfrm>
            <a:off x="687391" y="5549460"/>
            <a:ext cx="4121594" cy="327852"/>
          </a:xfrm>
          <a:prstGeom prst="rect">
            <a:avLst/>
          </a:prstGeom>
        </p:spPr>
        <p:txBody>
          <a:bodyPr wrap="square" lIns="36000" rIns="36000" rtlCol="0" anchor="ctr">
            <a:noAutofit/>
          </a:bodyPr>
          <a:lstStyle/>
          <a:p>
            <a:r>
              <a:rPr lang="es-ES" altLang="es-ES" sz="1050" dirty="0"/>
              <a:t>Clientes centrados en la </a:t>
            </a:r>
            <a:r>
              <a:rPr lang="es-ES" altLang="es-ES" sz="1050" b="1" dirty="0"/>
              <a:t>reducción de los depósitos requeridos</a:t>
            </a:r>
            <a:r>
              <a:rPr lang="es-ES" altLang="es-ES" sz="1050" dirty="0"/>
              <a:t>, excepto en el caso de grandes eventos/reuniones</a:t>
            </a:r>
          </a:p>
        </p:txBody>
      </p:sp>
      <p:sp>
        <p:nvSpPr>
          <p:cNvPr id="99" name="TextBox 98"/>
          <p:cNvSpPr txBox="1"/>
          <p:nvPr/>
        </p:nvSpPr>
        <p:spPr bwMode="auto">
          <a:xfrm>
            <a:off x="687391" y="6109410"/>
            <a:ext cx="4290016" cy="327852"/>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dirty="0">
                <a:solidFill>
                  <a:schemeClr val="accent1"/>
                </a:solidFill>
                <a:latin typeface="Arial" charset="0"/>
                <a:cs typeface="Arial" charset="0"/>
              </a:rPr>
              <a:t>Popularización del </a:t>
            </a:r>
            <a:r>
              <a:rPr lang="es-ES" sz="1050" b="1" dirty="0">
                <a:solidFill>
                  <a:schemeClr val="accent1"/>
                </a:solidFill>
                <a:latin typeface="Arial" charset="0"/>
                <a:cs typeface="Arial" charset="0"/>
              </a:rPr>
              <a:t>uso de la tecnología social</a:t>
            </a:r>
            <a:r>
              <a:rPr lang="es-ES" sz="1050" dirty="0">
                <a:solidFill>
                  <a:schemeClr val="accent1"/>
                </a:solidFill>
                <a:latin typeface="Arial" charset="0"/>
                <a:cs typeface="Arial" charset="0"/>
              </a:rPr>
              <a:t> </a:t>
            </a:r>
            <a:r>
              <a:rPr lang="es-ES" sz="1050" dirty="0" smtClean="0">
                <a:solidFill>
                  <a:schemeClr val="accent1"/>
                </a:solidFill>
                <a:latin typeface="Arial" charset="0"/>
                <a:cs typeface="Arial" charset="0"/>
              </a:rPr>
              <a:t>(ej. apps para reuniones/eventos)</a:t>
            </a:r>
            <a:endParaRPr lang="es-ES" sz="1050" dirty="0">
              <a:solidFill>
                <a:schemeClr val="accent1"/>
              </a:solidFill>
              <a:latin typeface="Arial" charset="0"/>
              <a:cs typeface="Arial" charset="0"/>
            </a:endParaRPr>
          </a:p>
        </p:txBody>
      </p:sp>
      <p:sp>
        <p:nvSpPr>
          <p:cNvPr id="100" name="TextBox 99"/>
          <p:cNvSpPr txBox="1"/>
          <p:nvPr/>
        </p:nvSpPr>
        <p:spPr bwMode="auto">
          <a:xfrm>
            <a:off x="668495" y="3945271"/>
            <a:ext cx="4142504" cy="327852"/>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dirty="0" smtClean="0">
                <a:solidFill>
                  <a:schemeClr val="accent1"/>
                </a:solidFill>
                <a:latin typeface="Arial" charset="0"/>
                <a:cs typeface="Arial" charset="0"/>
              </a:rPr>
              <a:t>Realización de </a:t>
            </a:r>
            <a:r>
              <a:rPr lang="es-ES" sz="1050" b="1" dirty="0" smtClean="0">
                <a:solidFill>
                  <a:schemeClr val="accent1"/>
                </a:solidFill>
                <a:latin typeface="Arial" charset="0"/>
                <a:cs typeface="Arial" charset="0"/>
              </a:rPr>
              <a:t>viajes acompañados por la familia</a:t>
            </a:r>
            <a:r>
              <a:rPr lang="es-ES" sz="1050" dirty="0">
                <a:solidFill>
                  <a:schemeClr val="accent1"/>
                </a:solidFill>
                <a:latin typeface="Arial" charset="0"/>
                <a:cs typeface="Arial" charset="0"/>
              </a:rPr>
              <a:t> </a:t>
            </a:r>
            <a:r>
              <a:rPr lang="es-ES" sz="1050" dirty="0" smtClean="0">
                <a:solidFill>
                  <a:schemeClr val="accent1"/>
                </a:solidFill>
                <a:latin typeface="Arial" charset="0"/>
                <a:cs typeface="Arial" charset="0"/>
              </a:rPr>
              <a:t>y creciente interés por </a:t>
            </a:r>
            <a:r>
              <a:rPr lang="es-ES" sz="1050" dirty="0" err="1">
                <a:solidFill>
                  <a:schemeClr val="accent1"/>
                </a:solidFill>
                <a:latin typeface="Arial" charset="0"/>
                <a:cs typeface="Arial" charset="0"/>
              </a:rPr>
              <a:t>por</a:t>
            </a:r>
            <a:r>
              <a:rPr lang="es-ES" sz="1050" dirty="0">
                <a:solidFill>
                  <a:schemeClr val="accent1"/>
                </a:solidFill>
                <a:latin typeface="Arial" charset="0"/>
                <a:cs typeface="Arial" charset="0"/>
              </a:rPr>
              <a:t> realizar </a:t>
            </a:r>
            <a:r>
              <a:rPr lang="es-ES" sz="1050" b="1" dirty="0">
                <a:solidFill>
                  <a:schemeClr val="accent1"/>
                </a:solidFill>
                <a:latin typeface="Arial" charset="0"/>
                <a:cs typeface="Arial" charset="0"/>
              </a:rPr>
              <a:t>actividades complementarias </a:t>
            </a:r>
            <a:r>
              <a:rPr lang="es-ES" sz="1050" dirty="0">
                <a:solidFill>
                  <a:schemeClr val="accent1"/>
                </a:solidFill>
                <a:latin typeface="Arial" charset="0"/>
                <a:cs typeface="Arial" charset="0"/>
              </a:rPr>
              <a:t>en el destino</a:t>
            </a:r>
          </a:p>
        </p:txBody>
      </p:sp>
      <p:sp>
        <p:nvSpPr>
          <p:cNvPr id="101" name="TextBox 100"/>
          <p:cNvSpPr txBox="1"/>
          <p:nvPr/>
        </p:nvSpPr>
        <p:spPr bwMode="auto">
          <a:xfrm>
            <a:off x="668495" y="4486306"/>
            <a:ext cx="4142503" cy="327852"/>
          </a:xfrm>
          <a:prstGeom prst="rect">
            <a:avLst/>
          </a:prstGeom>
        </p:spPr>
        <p:txBody>
          <a:bodyPr wrap="square" lIns="36000" rIns="36000" rtlCol="0" anchor="ctr">
            <a:noAutofit/>
          </a:bodyPr>
          <a:lstStyle/>
          <a:p>
            <a:pPr algn="just">
              <a:spcAft>
                <a:spcPts val="600"/>
              </a:spcAft>
            </a:pPr>
            <a:r>
              <a:rPr lang="es-ES" sz="1050" dirty="0">
                <a:solidFill>
                  <a:srgbClr val="002060"/>
                </a:solidFill>
              </a:rPr>
              <a:t>Incremento del número de </a:t>
            </a:r>
            <a:r>
              <a:rPr lang="es-ES" sz="1050" b="1" dirty="0">
                <a:solidFill>
                  <a:srgbClr val="002060"/>
                </a:solidFill>
              </a:rPr>
              <a:t>reuniones de ámbito nacional </a:t>
            </a:r>
            <a:r>
              <a:rPr lang="es-ES" sz="1050" dirty="0">
                <a:solidFill>
                  <a:srgbClr val="002060"/>
                </a:solidFill>
              </a:rPr>
              <a:t>y de la </a:t>
            </a:r>
            <a:r>
              <a:rPr lang="es-ES" altLang="es-ES" sz="1050" b="1" dirty="0"/>
              <a:t>popularidad de los hoteles precio medio con foco en oferta MICE</a:t>
            </a:r>
          </a:p>
        </p:txBody>
      </p:sp>
      <p:sp>
        <p:nvSpPr>
          <p:cNvPr id="102" name="TextBox 101"/>
          <p:cNvSpPr txBox="1"/>
          <p:nvPr/>
        </p:nvSpPr>
        <p:spPr bwMode="auto">
          <a:xfrm>
            <a:off x="5059085" y="1726238"/>
            <a:ext cx="4502428" cy="1774770"/>
          </a:xfrm>
          <a:prstGeom prst="rect">
            <a:avLst/>
          </a:prstGeom>
        </p:spPr>
        <p:txBody>
          <a:bodyPr wrap="square" lIns="36000" rIns="36000" rtlCol="0" anchor="t">
            <a:noAutofit/>
          </a:bodyPr>
          <a:lstStyle/>
          <a:p>
            <a:pPr marL="173038" indent="-171450" fontAlgn="base">
              <a:lnSpc>
                <a:spcPct val="106000"/>
              </a:lnSpc>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El veterano </a:t>
            </a:r>
            <a:r>
              <a:rPr lang="es-CL" sz="1050" dirty="0">
                <a:solidFill>
                  <a:schemeClr val="accent1"/>
                </a:solidFill>
                <a:latin typeface="Arial" charset="0"/>
                <a:cs typeface="Arial" charset="0"/>
              </a:rPr>
              <a:t>– el más experimentado</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Apasionado por la tecnología punta </a:t>
            </a:r>
            <a:r>
              <a:rPr lang="es-CL" sz="1050" dirty="0">
                <a:solidFill>
                  <a:schemeClr val="accent1"/>
                </a:solidFill>
                <a:latin typeface="Arial" charset="0"/>
                <a:cs typeface="Arial" charset="0"/>
              </a:rPr>
              <a:t>– viajeros entusiastas y con adaptación temprana a la tecnología</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latin typeface="Arial" charset="0"/>
                <a:cs typeface="Arial" charset="0"/>
              </a:rPr>
              <a:t>Los amateurs </a:t>
            </a:r>
            <a:r>
              <a:rPr lang="es-CL" sz="1050" dirty="0">
                <a:solidFill>
                  <a:schemeClr val="accent1"/>
                </a:solidFill>
                <a:latin typeface="Arial" charset="0"/>
                <a:cs typeface="Arial" charset="0"/>
              </a:rPr>
              <a:t>– Viajeros menos experimentados que quieren compartir sus aventuras </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rPr>
              <a:t>El Boquiabierto e inquieto </a:t>
            </a:r>
            <a:r>
              <a:rPr lang="es-CL" sz="1050" dirty="0">
                <a:solidFill>
                  <a:schemeClr val="accent1"/>
                </a:solidFill>
              </a:rPr>
              <a:t>– Viajeros con menos frecuencia que experimentan desafíos en sus viajes</a:t>
            </a:r>
          </a:p>
          <a:p>
            <a:pPr marL="173038" indent="-171450">
              <a:lnSpc>
                <a:spcPct val="106000"/>
              </a:lnSpc>
              <a:spcBef>
                <a:spcPts val="0"/>
              </a:spcBef>
              <a:spcAft>
                <a:spcPts val="300"/>
              </a:spcAft>
              <a:buClr>
                <a:srgbClr val="000000"/>
              </a:buClr>
              <a:buFont typeface="Wingdings" panose="05000000000000000000" pitchFamily="2" charset="2"/>
              <a:buChar char="§"/>
            </a:pPr>
            <a:r>
              <a:rPr lang="es-CL" sz="1050" b="1" dirty="0">
                <a:solidFill>
                  <a:schemeClr val="accent1"/>
                </a:solidFill>
              </a:rPr>
              <a:t>El cansado de carretera </a:t>
            </a:r>
            <a:r>
              <a:rPr lang="es-CL" sz="1050" dirty="0">
                <a:solidFill>
                  <a:schemeClr val="accent1"/>
                </a:solidFill>
              </a:rPr>
              <a:t>– Viajan frecuentemente y son más </a:t>
            </a:r>
            <a:r>
              <a:rPr lang="es-CL" sz="1050" dirty="0" smtClean="0">
                <a:solidFill>
                  <a:schemeClr val="accent1"/>
                </a:solidFill>
              </a:rPr>
              <a:t>reacios</a:t>
            </a:r>
            <a:endParaRPr lang="es-CL" sz="1050" dirty="0">
              <a:solidFill>
                <a:schemeClr val="accent1"/>
              </a:solidFill>
              <a:latin typeface="Arial" charset="0"/>
              <a:cs typeface="Arial" charset="0"/>
            </a:endParaRPr>
          </a:p>
          <a:p>
            <a:pPr marL="174625" indent="-173038">
              <a:lnSpc>
                <a:spcPct val="106000"/>
              </a:lnSpc>
              <a:spcBef>
                <a:spcPts val="0"/>
              </a:spcBef>
              <a:spcAft>
                <a:spcPts val="600"/>
              </a:spcAft>
              <a:buClr>
                <a:srgbClr val="000000"/>
              </a:buClr>
              <a:buFont typeface="Wingdings" panose="05000000000000000000" pitchFamily="2" charset="2"/>
              <a:buChar char="§"/>
            </a:pPr>
            <a:endParaRPr lang="es-CL" sz="1050" dirty="0">
              <a:solidFill>
                <a:schemeClr val="accent1"/>
              </a:solidFill>
              <a:latin typeface="Arial" charset="0"/>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Uso de la tecnología en </a:t>
            </a:r>
            <a:r>
              <a:rPr lang="es-ES" sz="1100" b="1" dirty="0" smtClean="0">
                <a:solidFill>
                  <a:srgbClr val="FFFFFF"/>
                </a:solidFill>
              </a:rPr>
              <a:t>aumento</a:t>
            </a:r>
            <a:r>
              <a:rPr lang="es-ES" sz="1100" b="1" dirty="0">
                <a:solidFill>
                  <a:srgbClr val="FFFFFF"/>
                </a:solidFill>
              </a:rPr>
              <a:t>, con tendencias de crecimiento en el número de reuniones y en gasto</a:t>
            </a:r>
            <a:endParaRPr lang="es-ES" sz="1100" b="1" dirty="0" smtClean="0">
              <a:solidFill>
                <a:srgbClr val="FFFFFF"/>
              </a:solidFill>
            </a:endParaRPr>
          </a:p>
        </p:txBody>
      </p:sp>
    </p:spTree>
    <p:extLst>
      <p:ext uri="{BB962C8B-B14F-4D97-AF65-F5344CB8AC3E}">
        <p14:creationId xmlns:p14="http://schemas.microsoft.com/office/powerpoint/2010/main" val="2732819951"/>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err="1" smtClean="0">
                <a:solidFill>
                  <a:srgbClr val="00B0F0"/>
                </a:solidFill>
                <a:cs typeface="Arial" charset="0"/>
              </a:rPr>
              <a:t>Etnoturismo</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El </a:t>
            </a:r>
            <a:r>
              <a:rPr lang="es-ES" sz="1100" b="1" dirty="0" err="1">
                <a:solidFill>
                  <a:srgbClr val="FFFFFF"/>
                </a:solidFill>
              </a:rPr>
              <a:t>etnoturismo</a:t>
            </a:r>
            <a:r>
              <a:rPr lang="es-ES" sz="1100" b="1" dirty="0">
                <a:solidFill>
                  <a:srgbClr val="FFFFFF"/>
                </a:solidFill>
              </a:rPr>
              <a:t> como modalidad de turismo sostenible, enfocado al turismo en poblaciones indígenas como motor de desarrollo</a:t>
            </a:r>
            <a:endParaRPr lang="es-ES" sz="1100" b="1" dirty="0" smtClean="0">
              <a:solidFill>
                <a:srgbClr val="FFFFFF"/>
              </a:solidFill>
            </a:endParaRPr>
          </a:p>
        </p:txBody>
      </p:sp>
      <p:cxnSp>
        <p:nvCxnSpPr>
          <p:cNvPr id="63" name="iBar:83/125"/>
          <p:cNvCxnSpPr>
            <a:cxnSpLocks noChangeShapeType="1"/>
          </p:cNvCxnSpPr>
          <p:nvPr/>
        </p:nvCxnSpPr>
        <p:spPr bwMode="auto">
          <a:xfrm flipV="1">
            <a:off x="5114543" y="3798584"/>
            <a:ext cx="4418681" cy="2659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4" name="TxtBox:83/125"/>
          <p:cNvSpPr/>
          <p:nvPr/>
        </p:nvSpPr>
        <p:spPr bwMode="auto">
          <a:xfrm>
            <a:off x="5838002" y="3730656"/>
            <a:ext cx="2882823"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Principales subproductos del </a:t>
            </a:r>
            <a:r>
              <a:rPr lang="es-ES" sz="1050" b="1" dirty="0" err="1" smtClean="0">
                <a:latin typeface="Arial" charset="0"/>
              </a:rPr>
              <a:t>etnoturismo</a:t>
            </a:r>
            <a:endParaRPr lang="es-ES" sz="1050" b="1" dirty="0">
              <a:latin typeface="Arial" charset="0"/>
            </a:endParaRPr>
          </a:p>
        </p:txBody>
      </p:sp>
      <p:sp>
        <p:nvSpPr>
          <p:cNvPr id="65" name="TextBox 64"/>
          <p:cNvSpPr txBox="1"/>
          <p:nvPr/>
        </p:nvSpPr>
        <p:spPr bwMode="auto">
          <a:xfrm>
            <a:off x="5088565" y="4005064"/>
            <a:ext cx="4439979" cy="2512142"/>
          </a:xfrm>
          <a:prstGeom prst="rect">
            <a:avLst/>
          </a:prstGeom>
        </p:spPr>
        <p:txBody>
          <a:bodyPr wrap="square" lIns="36000" rIns="36000" rtlCol="0" anchor="t">
            <a:noAutofit/>
          </a:bodyPr>
          <a:lstStyle/>
          <a:p>
            <a:pPr marL="171450" indent="-171450">
              <a:spcAft>
                <a:spcPts val="600"/>
              </a:spcAft>
              <a:buFont typeface="Arial" panose="020B0604020202020204" pitchFamily="34" charset="0"/>
              <a:buChar char="•"/>
            </a:pPr>
            <a:r>
              <a:rPr lang="es-CL" sz="1050" b="1" dirty="0">
                <a:solidFill>
                  <a:schemeClr val="accent1"/>
                </a:solidFill>
              </a:rPr>
              <a:t>Historia de las tribus y pueblos</a:t>
            </a:r>
            <a:endParaRPr lang="es-CL" sz="1050" dirty="0">
              <a:solidFill>
                <a:schemeClr val="accent1"/>
              </a:solidFill>
            </a:endParaRPr>
          </a:p>
          <a:p>
            <a:pPr marL="171450" indent="-171450">
              <a:spcAft>
                <a:spcPts val="600"/>
              </a:spcAft>
              <a:buFont typeface="Arial" panose="020B0604020202020204" pitchFamily="34" charset="0"/>
              <a:buChar char="•"/>
            </a:pPr>
            <a:r>
              <a:rPr lang="es-CL" sz="1050" b="1" dirty="0">
                <a:solidFill>
                  <a:schemeClr val="accent1"/>
                </a:solidFill>
              </a:rPr>
              <a:t>Estilo de vida – </a:t>
            </a:r>
            <a:r>
              <a:rPr lang="es-CL" sz="1050" dirty="0">
                <a:solidFill>
                  <a:schemeClr val="accent1"/>
                </a:solidFill>
              </a:rPr>
              <a:t>Cómo ha cambiado con el tiempo hasta hoy. </a:t>
            </a:r>
          </a:p>
          <a:p>
            <a:pPr marL="171450" indent="-171450">
              <a:spcAft>
                <a:spcPts val="600"/>
              </a:spcAft>
              <a:buFont typeface="Arial" panose="020B0604020202020204" pitchFamily="34" charset="0"/>
              <a:buChar char="•"/>
            </a:pPr>
            <a:r>
              <a:rPr lang="es-CL" sz="1050" b="1" dirty="0">
                <a:solidFill>
                  <a:schemeClr val="accent1"/>
                </a:solidFill>
              </a:rPr>
              <a:t>La tierra – </a:t>
            </a:r>
            <a:r>
              <a:rPr lang="es-CL" sz="1050" dirty="0">
                <a:solidFill>
                  <a:schemeClr val="accent1"/>
                </a:solidFill>
              </a:rPr>
              <a:t>Valores de la tierra para los aborígenes, su rol en la historia y desarrollo y su significado espiritual</a:t>
            </a:r>
          </a:p>
          <a:p>
            <a:pPr marL="171450" indent="-171450">
              <a:spcAft>
                <a:spcPts val="600"/>
              </a:spcAft>
              <a:buFont typeface="Arial" panose="020B0604020202020204" pitchFamily="34" charset="0"/>
              <a:buChar char="•"/>
            </a:pPr>
            <a:r>
              <a:rPr lang="es-CL" sz="1050" b="1" dirty="0">
                <a:solidFill>
                  <a:schemeClr val="accent1"/>
                </a:solidFill>
              </a:rPr>
              <a:t>Costumbres y entretenimiento de las tribus y pueblos</a:t>
            </a:r>
            <a:endParaRPr lang="es-CL" sz="1050" dirty="0">
              <a:solidFill>
                <a:schemeClr val="accent1"/>
              </a:solidFill>
            </a:endParaRPr>
          </a:p>
          <a:p>
            <a:pPr marL="171450" indent="-171450">
              <a:spcAft>
                <a:spcPts val="600"/>
              </a:spcAft>
              <a:buFont typeface="Arial" panose="020B0604020202020204" pitchFamily="34" charset="0"/>
              <a:buChar char="•"/>
            </a:pPr>
            <a:r>
              <a:rPr lang="es-CL" sz="1050" b="1" dirty="0">
                <a:solidFill>
                  <a:schemeClr val="accent1"/>
                </a:solidFill>
              </a:rPr>
              <a:t>Valores espirituales </a:t>
            </a:r>
          </a:p>
          <a:p>
            <a:pPr marL="171450" indent="-171450">
              <a:spcAft>
                <a:spcPts val="600"/>
              </a:spcAft>
              <a:buFont typeface="Arial" panose="020B0604020202020204" pitchFamily="34" charset="0"/>
              <a:buChar char="•"/>
            </a:pPr>
            <a:r>
              <a:rPr lang="es-CL" sz="1050" b="1" dirty="0">
                <a:solidFill>
                  <a:schemeClr val="accent1"/>
                </a:solidFill>
              </a:rPr>
              <a:t>Artes y artesanía </a:t>
            </a:r>
            <a:endParaRPr lang="es-CL" sz="1050" dirty="0">
              <a:solidFill>
                <a:schemeClr val="accent1"/>
              </a:solidFill>
            </a:endParaRPr>
          </a:p>
        </p:txBody>
      </p:sp>
      <p:cxnSp>
        <p:nvCxnSpPr>
          <p:cNvPr id="42" name="iBar:83/125"/>
          <p:cNvCxnSpPr>
            <a:cxnSpLocks noChangeShapeType="1"/>
          </p:cNvCxnSpPr>
          <p:nvPr/>
        </p:nvCxnSpPr>
        <p:spPr bwMode="auto">
          <a:xfrm flipV="1">
            <a:off x="406981" y="3800021"/>
            <a:ext cx="4282841"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cxnSp>
        <p:nvCxnSpPr>
          <p:cNvPr id="43" name="iBar:83/125"/>
          <p:cNvCxnSpPr>
            <a:cxnSpLocks noChangeShapeType="1"/>
          </p:cNvCxnSpPr>
          <p:nvPr/>
        </p:nvCxnSpPr>
        <p:spPr bwMode="auto">
          <a:xfrm flipV="1">
            <a:off x="406981" y="3800021"/>
            <a:ext cx="4282841"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4" name="TxtBox:83/125"/>
          <p:cNvSpPr/>
          <p:nvPr/>
        </p:nvSpPr>
        <p:spPr bwMode="auto">
          <a:xfrm>
            <a:off x="1492717" y="3730656"/>
            <a:ext cx="2111373"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Tendencias en </a:t>
            </a:r>
            <a:r>
              <a:rPr lang="es-ES" sz="1050" b="1" dirty="0" err="1" smtClean="0">
                <a:latin typeface="Arial" charset="0"/>
              </a:rPr>
              <a:t>etnoturismo</a:t>
            </a:r>
            <a:endParaRPr lang="es-ES" sz="1050" b="1" dirty="0">
              <a:latin typeface="Arial" charset="0"/>
            </a:endParaRPr>
          </a:p>
        </p:txBody>
      </p:sp>
      <p:sp>
        <p:nvSpPr>
          <p:cNvPr id="53" name="TextBox 52"/>
          <p:cNvSpPr txBox="1"/>
          <p:nvPr/>
        </p:nvSpPr>
        <p:spPr bwMode="auto">
          <a:xfrm>
            <a:off x="400050" y="1628800"/>
            <a:ext cx="4552950" cy="1504162"/>
          </a:xfrm>
          <a:prstGeom prst="rect">
            <a:avLst/>
          </a:prstGeom>
        </p:spPr>
        <p:txBody>
          <a:bodyPr wrap="square" lIns="36000" rIns="36000" rtlCol="0" anchor="t">
            <a:noAutofit/>
          </a:bodyPr>
          <a:lstStyle/>
          <a:p>
            <a:pPr marL="173038" indent="-171450">
              <a:lnSpc>
                <a:spcPct val="106000"/>
              </a:lnSpc>
              <a:spcBef>
                <a:spcPts val="0"/>
              </a:spcBef>
              <a:spcAft>
                <a:spcPts val="600"/>
              </a:spcAft>
              <a:buClr>
                <a:srgbClr val="000000"/>
              </a:buClr>
              <a:buFont typeface="Wingdings" panose="05000000000000000000" pitchFamily="2" charset="2"/>
              <a:buChar char="§"/>
            </a:pPr>
            <a:r>
              <a:rPr lang="es-CL" sz="1100" dirty="0">
                <a:solidFill>
                  <a:schemeClr val="accent1"/>
                </a:solidFill>
              </a:rPr>
              <a:t>Visita a los lugares de procedencia propia o ancestral; visitas motivadas por el deseo de reencontrarse con sus raíces, ya sea en los lugares donde pasó parte de su vida o aquellos donde vivieron los antepasados de la familia</a:t>
            </a:r>
          </a:p>
          <a:p>
            <a:pPr marL="173038" indent="-171450">
              <a:lnSpc>
                <a:spcPct val="106000"/>
              </a:lnSpc>
              <a:spcBef>
                <a:spcPts val="0"/>
              </a:spcBef>
              <a:spcAft>
                <a:spcPts val="600"/>
              </a:spcAft>
              <a:buClr>
                <a:srgbClr val="000000"/>
              </a:buClr>
              <a:buFont typeface="Wingdings" panose="05000000000000000000" pitchFamily="2" charset="2"/>
              <a:buChar char="§"/>
            </a:pPr>
            <a:r>
              <a:rPr lang="es-CL" sz="1100" b="1" dirty="0">
                <a:solidFill>
                  <a:schemeClr val="accent1"/>
                </a:solidFill>
                <a:latin typeface="Arial" charset="0"/>
                <a:cs typeface="Arial" charset="0"/>
              </a:rPr>
              <a:t>Principales destinos </a:t>
            </a:r>
            <a:r>
              <a:rPr lang="es-CL" sz="1100" b="1" dirty="0" err="1">
                <a:solidFill>
                  <a:schemeClr val="accent1"/>
                </a:solidFill>
                <a:latin typeface="Arial" charset="0"/>
                <a:cs typeface="Arial" charset="0"/>
              </a:rPr>
              <a:t>Latam</a:t>
            </a:r>
            <a:r>
              <a:rPr lang="es-CL" sz="1100" b="1" dirty="0">
                <a:solidFill>
                  <a:schemeClr val="accent1"/>
                </a:solidFill>
                <a:latin typeface="Arial" charset="0"/>
                <a:cs typeface="Arial" charset="0"/>
              </a:rPr>
              <a:t>: </a:t>
            </a:r>
            <a:r>
              <a:rPr lang="es-CL" sz="1100" dirty="0">
                <a:solidFill>
                  <a:schemeClr val="accent1"/>
                </a:solidFill>
                <a:latin typeface="Arial" charset="0"/>
                <a:cs typeface="Arial" charset="0"/>
              </a:rPr>
              <a:t>México, Guatemala, Ecuador, Perú, Bolivia</a:t>
            </a:r>
          </a:p>
          <a:p>
            <a:pPr marL="173038" indent="-171450">
              <a:lnSpc>
                <a:spcPct val="106000"/>
              </a:lnSpc>
              <a:spcBef>
                <a:spcPts val="0"/>
              </a:spcBef>
              <a:spcAft>
                <a:spcPts val="600"/>
              </a:spcAft>
              <a:buClr>
                <a:srgbClr val="000000"/>
              </a:buClr>
              <a:buFont typeface="Wingdings" panose="05000000000000000000" pitchFamily="2" charset="2"/>
              <a:buChar char="§"/>
            </a:pPr>
            <a:r>
              <a:rPr lang="es-CL" sz="1100" b="1" dirty="0">
                <a:solidFill>
                  <a:schemeClr val="accent1"/>
                </a:solidFill>
                <a:latin typeface="Arial" charset="0"/>
                <a:cs typeface="Arial" charset="0"/>
              </a:rPr>
              <a:t>Principales destinos en el resto del mundo</a:t>
            </a:r>
            <a:r>
              <a:rPr lang="es-CL" sz="1100" dirty="0">
                <a:solidFill>
                  <a:schemeClr val="accent1"/>
                </a:solidFill>
                <a:latin typeface="Arial" charset="0"/>
                <a:cs typeface="Arial" charset="0"/>
              </a:rPr>
              <a:t>: Australia, Nueva Zelanda, EEUU, Canadá, Tanzania, Kenia, Sudáfrica, etc</a:t>
            </a:r>
            <a:r>
              <a:rPr lang="es-CL" sz="1100" dirty="0" smtClean="0">
                <a:solidFill>
                  <a:schemeClr val="accent1"/>
                </a:solidFill>
                <a:latin typeface="Arial" charset="0"/>
                <a:cs typeface="Arial" charset="0"/>
              </a:rPr>
              <a:t>.</a:t>
            </a:r>
            <a:endParaRPr lang="es-CL" sz="1100" dirty="0">
              <a:solidFill>
                <a:schemeClr val="accent1"/>
              </a:solidFill>
              <a:latin typeface="Arial" charset="0"/>
              <a:cs typeface="Arial" charset="0"/>
            </a:endParaRPr>
          </a:p>
        </p:txBody>
      </p:sp>
      <p:cxnSp>
        <p:nvCxnSpPr>
          <p:cNvPr id="66" name="iBar:83/125"/>
          <p:cNvCxnSpPr>
            <a:cxnSpLocks noChangeShapeType="1"/>
          </p:cNvCxnSpPr>
          <p:nvPr/>
        </p:nvCxnSpPr>
        <p:spPr bwMode="auto">
          <a:xfrm flipV="1">
            <a:off x="406981" y="1504233"/>
            <a:ext cx="4361425"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7" name="TxtBox:83/125"/>
          <p:cNvSpPr/>
          <p:nvPr/>
        </p:nvSpPr>
        <p:spPr bwMode="auto">
          <a:xfrm>
            <a:off x="880654" y="1439430"/>
            <a:ext cx="3414084"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Cifras clave del producto a nivel mundial</a:t>
            </a:r>
            <a:endParaRPr lang="es-ES" sz="1050" b="1" dirty="0">
              <a:latin typeface="Arial" charset="0"/>
            </a:endParaRPr>
          </a:p>
        </p:txBody>
      </p:sp>
      <p:cxnSp>
        <p:nvCxnSpPr>
          <p:cNvPr id="68" name="iBar:83/125"/>
          <p:cNvCxnSpPr>
            <a:cxnSpLocks noChangeShapeType="1"/>
          </p:cNvCxnSpPr>
          <p:nvPr/>
        </p:nvCxnSpPr>
        <p:spPr bwMode="auto">
          <a:xfrm flipV="1">
            <a:off x="5114543" y="1495414"/>
            <a:ext cx="4418681" cy="2659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69" name="TxtBox:83/125"/>
          <p:cNvSpPr/>
          <p:nvPr/>
        </p:nvSpPr>
        <p:spPr bwMode="auto">
          <a:xfrm>
            <a:off x="5683642" y="1412776"/>
            <a:ext cx="3121643" cy="21245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Segmentación del consumidor de </a:t>
            </a:r>
            <a:r>
              <a:rPr lang="es-ES" sz="1050" b="1" dirty="0" err="1" smtClean="0">
                <a:latin typeface="Arial" charset="0"/>
              </a:rPr>
              <a:t>etnoturismo</a:t>
            </a:r>
            <a:endParaRPr lang="es-ES" sz="1050" b="1" dirty="0">
              <a:latin typeface="Arial" charset="0"/>
            </a:endParaRPr>
          </a:p>
        </p:txBody>
      </p:sp>
      <p:sp>
        <p:nvSpPr>
          <p:cNvPr id="74" name="TextBox 73"/>
          <p:cNvSpPr txBox="1"/>
          <p:nvPr/>
        </p:nvSpPr>
        <p:spPr bwMode="auto">
          <a:xfrm>
            <a:off x="848544" y="6509823"/>
            <a:ext cx="8023749" cy="338554"/>
          </a:xfrm>
          <a:prstGeom prst="rect">
            <a:avLst/>
          </a:prstGeom>
        </p:spPr>
        <p:txBody>
          <a:bodyPr wrap="square" rtlCol="0">
            <a:spAutoFit/>
          </a:bodyPr>
          <a:lstStyle/>
          <a:p>
            <a:r>
              <a:rPr lang="es-CL" sz="800" i="1" dirty="0">
                <a:solidFill>
                  <a:schemeClr val="accent1"/>
                </a:solidFill>
                <a:latin typeface="Arial" charset="0"/>
                <a:cs typeface="Arial" charset="0"/>
              </a:rPr>
              <a:t>Fuentes: </a:t>
            </a:r>
            <a:r>
              <a:rPr lang="es-CL" sz="800" i="1" dirty="0">
                <a:solidFill>
                  <a:schemeClr val="accent1"/>
                </a:solidFill>
              </a:rPr>
              <a:t>OMT /José Antonio Guevara - Fundamentos del </a:t>
            </a:r>
            <a:r>
              <a:rPr lang="es-CL" sz="800" i="1" dirty="0" err="1">
                <a:solidFill>
                  <a:schemeClr val="accent1"/>
                </a:solidFill>
              </a:rPr>
              <a:t>Etnoturismo</a:t>
            </a:r>
            <a:r>
              <a:rPr lang="es-CL" sz="800" i="1" dirty="0">
                <a:solidFill>
                  <a:schemeClr val="accent1"/>
                </a:solidFill>
              </a:rPr>
              <a:t> y su aporte en la promoción turística sostenible de Costa Rica (2012) / WINTA / Bernard Campbell – </a:t>
            </a:r>
            <a:r>
              <a:rPr lang="es-CL" sz="800" i="1" dirty="0" err="1">
                <a:solidFill>
                  <a:schemeClr val="accent1"/>
                </a:solidFill>
              </a:rPr>
              <a:t>Aboriginal</a:t>
            </a:r>
            <a:r>
              <a:rPr lang="es-CL" sz="800" i="1" dirty="0">
                <a:solidFill>
                  <a:schemeClr val="accent1"/>
                </a:solidFill>
              </a:rPr>
              <a:t> Cultural </a:t>
            </a:r>
            <a:r>
              <a:rPr lang="es-CL" sz="800" i="1" dirty="0" err="1">
                <a:solidFill>
                  <a:schemeClr val="accent1"/>
                </a:solidFill>
              </a:rPr>
              <a:t>tourism</a:t>
            </a:r>
            <a:r>
              <a:rPr lang="es-CL" sz="800" i="1" dirty="0">
                <a:solidFill>
                  <a:schemeClr val="accent1"/>
                </a:solidFill>
              </a:rPr>
              <a:t> (1994) / </a:t>
            </a:r>
            <a:r>
              <a:rPr lang="es-CL" sz="800" dirty="0" err="1">
                <a:solidFill>
                  <a:schemeClr val="accent1"/>
                </a:solidFill>
              </a:rPr>
              <a:t>Tourism</a:t>
            </a:r>
            <a:r>
              <a:rPr lang="es-CL" sz="800" dirty="0">
                <a:solidFill>
                  <a:schemeClr val="accent1"/>
                </a:solidFill>
              </a:rPr>
              <a:t> </a:t>
            </a:r>
            <a:r>
              <a:rPr lang="es-CL" sz="800" dirty="0" err="1">
                <a:solidFill>
                  <a:schemeClr val="accent1"/>
                </a:solidFill>
              </a:rPr>
              <a:t>Research</a:t>
            </a:r>
            <a:r>
              <a:rPr lang="es-CL" sz="800" dirty="0">
                <a:solidFill>
                  <a:schemeClr val="accent1"/>
                </a:solidFill>
              </a:rPr>
              <a:t> Australia -</a:t>
            </a:r>
            <a:r>
              <a:rPr lang="en-US" sz="800" dirty="0">
                <a:solidFill>
                  <a:schemeClr val="accent1"/>
                </a:solidFill>
              </a:rPr>
              <a:t> Indigenous tourism in Australia: </a:t>
            </a:r>
            <a:r>
              <a:rPr lang="en-US" sz="800" dirty="0" err="1">
                <a:solidFill>
                  <a:schemeClr val="accent1"/>
                </a:solidFill>
              </a:rPr>
              <a:t>Profi</a:t>
            </a:r>
            <a:r>
              <a:rPr lang="en-US" sz="800" dirty="0">
                <a:solidFill>
                  <a:schemeClr val="accent1"/>
                </a:solidFill>
              </a:rPr>
              <a:t> ling the domestic market (2009)</a:t>
            </a:r>
            <a:endParaRPr lang="es-CL" sz="800" i="1" dirty="0">
              <a:solidFill>
                <a:schemeClr val="accent1"/>
              </a:solidFill>
              <a:latin typeface="Arial" charset="0"/>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186</a:t>
            </a:fld>
            <a:endParaRPr lang="es-ES" dirty="0">
              <a:solidFill>
                <a:srgbClr val="002776"/>
              </a:solidFill>
            </a:endParaRPr>
          </a:p>
        </p:txBody>
      </p:sp>
      <p:sp>
        <p:nvSpPr>
          <p:cNvPr id="102" name="TextBox 101"/>
          <p:cNvSpPr txBox="1"/>
          <p:nvPr/>
        </p:nvSpPr>
        <p:spPr bwMode="auto">
          <a:xfrm>
            <a:off x="5059085" y="1628800"/>
            <a:ext cx="4502428" cy="1774770"/>
          </a:xfrm>
          <a:prstGeom prst="rect">
            <a:avLst/>
          </a:prstGeom>
        </p:spPr>
        <p:txBody>
          <a:bodyPr wrap="square" lIns="36000" rIns="36000" rtlCol="0" anchor="t">
            <a:noAutofit/>
          </a:bodyPr>
          <a:lstStyle/>
          <a:p>
            <a:pPr marL="171450" indent="-171450">
              <a:spcBef>
                <a:spcPts val="200"/>
              </a:spcBef>
              <a:spcAft>
                <a:spcPts val="600"/>
              </a:spcAft>
              <a:buFont typeface="Arial" panose="020B0604020202020204" pitchFamily="34" charset="0"/>
              <a:buChar char="•"/>
            </a:pPr>
            <a:r>
              <a:rPr lang="es-CL" sz="1050" b="1" dirty="0">
                <a:solidFill>
                  <a:schemeClr val="accent1"/>
                </a:solidFill>
              </a:rPr>
              <a:t>Visitantes activos</a:t>
            </a:r>
          </a:p>
          <a:p>
            <a:pPr marL="171450" indent="-171450">
              <a:spcBef>
                <a:spcPts val="200"/>
              </a:spcBef>
              <a:spcAft>
                <a:spcPts val="600"/>
              </a:spcAft>
              <a:buFont typeface="Arial" panose="020B0604020202020204" pitchFamily="34" charset="0"/>
              <a:buChar char="•"/>
            </a:pPr>
            <a:r>
              <a:rPr lang="es-CL" sz="1050" b="1" dirty="0">
                <a:solidFill>
                  <a:schemeClr val="accent1"/>
                </a:solidFill>
              </a:rPr>
              <a:t>Jóvenes buscando introducción al </a:t>
            </a:r>
            <a:r>
              <a:rPr lang="es-CL" sz="1050" b="1" dirty="0" err="1">
                <a:solidFill>
                  <a:schemeClr val="accent1"/>
                </a:solidFill>
              </a:rPr>
              <a:t>etnoturismo</a:t>
            </a:r>
            <a:endParaRPr lang="es-CL" sz="1050" b="1" dirty="0">
              <a:solidFill>
                <a:schemeClr val="accent1"/>
              </a:solidFill>
            </a:endParaRPr>
          </a:p>
          <a:p>
            <a:pPr marL="171450" indent="-171450">
              <a:spcBef>
                <a:spcPts val="200"/>
              </a:spcBef>
              <a:spcAft>
                <a:spcPts val="600"/>
              </a:spcAft>
              <a:buFont typeface="Arial" panose="020B0604020202020204" pitchFamily="34" charset="0"/>
              <a:buChar char="•"/>
            </a:pPr>
            <a:r>
              <a:rPr lang="es-CL" sz="1050" b="1" dirty="0">
                <a:solidFill>
                  <a:schemeClr val="accent1"/>
                </a:solidFill>
              </a:rPr>
              <a:t>Excursionistas de negocios</a:t>
            </a:r>
          </a:p>
          <a:p>
            <a:pPr marL="171450" indent="-171450">
              <a:spcBef>
                <a:spcPts val="200"/>
              </a:spcBef>
              <a:spcAft>
                <a:spcPts val="600"/>
              </a:spcAft>
              <a:buFont typeface="Arial" panose="020B0604020202020204" pitchFamily="34" charset="0"/>
              <a:buChar char="•"/>
            </a:pPr>
            <a:r>
              <a:rPr lang="es-CL" sz="1050" b="1" dirty="0">
                <a:solidFill>
                  <a:schemeClr val="accent1"/>
                </a:solidFill>
              </a:rPr>
              <a:t>Individuos retirados </a:t>
            </a:r>
          </a:p>
          <a:p>
            <a:pPr marL="171450" indent="-171450">
              <a:spcBef>
                <a:spcPts val="200"/>
              </a:spcBef>
              <a:spcAft>
                <a:spcPts val="600"/>
              </a:spcAft>
              <a:buFont typeface="Arial" panose="020B0604020202020204" pitchFamily="34" charset="0"/>
              <a:buChar char="•"/>
            </a:pPr>
            <a:r>
              <a:rPr lang="es-CL" sz="1050" b="1" dirty="0">
                <a:solidFill>
                  <a:schemeClr val="accent1"/>
                </a:solidFill>
              </a:rPr>
              <a:t>Oportunistas de ocio</a:t>
            </a:r>
          </a:p>
          <a:p>
            <a:pPr marL="171450" indent="-171450">
              <a:spcBef>
                <a:spcPts val="200"/>
              </a:spcBef>
              <a:spcAft>
                <a:spcPts val="600"/>
              </a:spcAft>
              <a:buFont typeface="Arial" panose="020B0604020202020204" pitchFamily="34" charset="0"/>
              <a:buChar char="•"/>
            </a:pPr>
            <a:endParaRPr lang="es-CL" sz="1050" dirty="0">
              <a:solidFill>
                <a:schemeClr val="accent1"/>
              </a:solidFill>
            </a:endParaRPr>
          </a:p>
          <a:p>
            <a:pPr marL="174625" indent="-173038">
              <a:lnSpc>
                <a:spcPct val="106000"/>
              </a:lnSpc>
              <a:spcBef>
                <a:spcPts val="0"/>
              </a:spcBef>
              <a:spcAft>
                <a:spcPts val="600"/>
              </a:spcAft>
              <a:buClr>
                <a:srgbClr val="000000"/>
              </a:buClr>
              <a:buFont typeface="Wingdings" panose="05000000000000000000" pitchFamily="2" charset="2"/>
              <a:buChar char="§"/>
            </a:pPr>
            <a:endParaRPr lang="es-ES" sz="1050" dirty="0">
              <a:solidFill>
                <a:schemeClr val="accent1"/>
              </a:solidFill>
              <a:latin typeface="Arial" charset="0"/>
              <a:cs typeface="Arial" charset="0"/>
            </a:endParaRPr>
          </a:p>
        </p:txBody>
      </p:sp>
      <p:sp>
        <p:nvSpPr>
          <p:cNvPr id="32" name="TextBox 31"/>
          <p:cNvSpPr txBox="1"/>
          <p:nvPr/>
        </p:nvSpPr>
        <p:spPr>
          <a:xfrm>
            <a:off x="992560" y="3337247"/>
            <a:ext cx="117370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$2,65 MM</a:t>
            </a:r>
            <a:endParaRPr kumimoji="0" lang="es-CL" sz="2000" b="0" i="0" u="none" strike="noStrike" kern="0" cap="none" spc="0" normalizeH="0" baseline="0" dirty="0" smtClean="0">
              <a:ln>
                <a:noFill/>
              </a:ln>
              <a:solidFill>
                <a:schemeClr val="accent3"/>
              </a:solidFill>
              <a:effectLst/>
              <a:uLnTx/>
              <a:uFillTx/>
            </a:endParaRPr>
          </a:p>
        </p:txBody>
      </p:sp>
      <p:sp>
        <p:nvSpPr>
          <p:cNvPr id="33" name="Rectangle 32"/>
          <p:cNvSpPr/>
          <p:nvPr/>
        </p:nvSpPr>
        <p:spPr>
          <a:xfrm>
            <a:off x="2166267" y="3376914"/>
            <a:ext cx="1641220" cy="246221"/>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Ingresos generados en 2014 por turismo aborigen en Canadá</a:t>
            </a:r>
            <a:endParaRPr kumimoji="0" lang="es-CL" sz="800" b="0" i="0" u="none" strike="noStrike" kern="0" cap="none" spc="0" normalizeH="0" baseline="0" dirty="0">
              <a:ln>
                <a:noFill/>
              </a:ln>
              <a:solidFill>
                <a:schemeClr val="accent3"/>
              </a:solidFill>
              <a:effectLst/>
              <a:uLnTx/>
              <a:uFillTx/>
            </a:endParaRPr>
          </a:p>
        </p:txBody>
      </p:sp>
      <p:sp>
        <p:nvSpPr>
          <p:cNvPr id="34" name="Freeform 25"/>
          <p:cNvSpPr>
            <a:spLocks/>
          </p:cNvSpPr>
          <p:nvPr/>
        </p:nvSpPr>
        <p:spPr bwMode="auto">
          <a:xfrm>
            <a:off x="667782" y="3970457"/>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35" name="Freeform 26"/>
          <p:cNvSpPr>
            <a:spLocks/>
          </p:cNvSpPr>
          <p:nvPr/>
        </p:nvSpPr>
        <p:spPr bwMode="auto">
          <a:xfrm>
            <a:off x="595780" y="4654081"/>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36" name="Freeform 27"/>
          <p:cNvSpPr>
            <a:spLocks/>
          </p:cNvSpPr>
          <p:nvPr/>
        </p:nvSpPr>
        <p:spPr bwMode="auto">
          <a:xfrm>
            <a:off x="595780" y="5337705"/>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37" name="Freeform 28"/>
          <p:cNvSpPr>
            <a:spLocks noEditPoints="1"/>
          </p:cNvSpPr>
          <p:nvPr/>
        </p:nvSpPr>
        <p:spPr bwMode="auto">
          <a:xfrm>
            <a:off x="577782" y="6021328"/>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38" name="TextBox 37"/>
          <p:cNvSpPr txBox="1"/>
          <p:nvPr/>
        </p:nvSpPr>
        <p:spPr bwMode="auto">
          <a:xfrm>
            <a:off x="829782" y="3993625"/>
            <a:ext cx="3691170"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dirty="0" smtClean="0">
                <a:solidFill>
                  <a:schemeClr val="accent1"/>
                </a:solidFill>
                <a:latin typeface="Arial" charset="0"/>
                <a:ea typeface="+mn-ea"/>
                <a:cs typeface="Arial" charset="0"/>
              </a:rPr>
              <a:t>Conciencia sobre la </a:t>
            </a:r>
            <a:r>
              <a:rPr lang="es-CL" sz="1050" b="1" dirty="0" smtClean="0">
                <a:solidFill>
                  <a:schemeClr val="accent1"/>
                </a:solidFill>
                <a:latin typeface="Arial" charset="0"/>
                <a:ea typeface="+mn-ea"/>
                <a:cs typeface="Arial" charset="0"/>
              </a:rPr>
              <a:t>protección de la cultura indígena y </a:t>
            </a:r>
            <a:r>
              <a:rPr lang="es-CL" sz="1050" dirty="0" smtClean="0">
                <a:solidFill>
                  <a:schemeClr val="accent1"/>
                </a:solidFill>
                <a:latin typeface="Arial" charset="0"/>
                <a:ea typeface="+mn-ea"/>
                <a:cs typeface="Arial" charset="0"/>
              </a:rPr>
              <a:t>la manera de definir un turismo </a:t>
            </a:r>
            <a:r>
              <a:rPr lang="es-CL" sz="1050" b="1" dirty="0" smtClean="0">
                <a:solidFill>
                  <a:schemeClr val="accent1"/>
                </a:solidFill>
                <a:latin typeface="Arial" charset="0"/>
                <a:ea typeface="+mn-ea"/>
                <a:cs typeface="Arial" charset="0"/>
              </a:rPr>
              <a:t>sostenible</a:t>
            </a:r>
            <a:endParaRPr lang="es-CL" sz="1050" dirty="0">
              <a:solidFill>
                <a:schemeClr val="accent1"/>
              </a:solidFill>
              <a:latin typeface="Arial" charset="0"/>
              <a:ea typeface="+mn-ea"/>
              <a:cs typeface="Arial" charset="0"/>
            </a:endParaRPr>
          </a:p>
        </p:txBody>
      </p:sp>
      <p:sp>
        <p:nvSpPr>
          <p:cNvPr id="39" name="TextBox 38"/>
          <p:cNvSpPr txBox="1"/>
          <p:nvPr/>
        </p:nvSpPr>
        <p:spPr bwMode="auto">
          <a:xfrm>
            <a:off x="825281" y="4674754"/>
            <a:ext cx="3691170"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dirty="0" smtClean="0">
                <a:solidFill>
                  <a:schemeClr val="accent1"/>
                </a:solidFill>
                <a:latin typeface="Arial" charset="0"/>
                <a:cs typeface="Arial" charset="0"/>
              </a:rPr>
              <a:t>Construir relaciones y acuerdos entre diferentes </a:t>
            </a:r>
            <a:r>
              <a:rPr lang="es-CL" sz="1050" b="1" dirty="0" smtClean="0">
                <a:solidFill>
                  <a:schemeClr val="accent1"/>
                </a:solidFill>
                <a:latin typeface="Arial" charset="0"/>
                <a:cs typeface="Arial" charset="0"/>
              </a:rPr>
              <a:t>actores público-privados</a:t>
            </a:r>
            <a:r>
              <a:rPr lang="es-CL" sz="1050" dirty="0" smtClean="0">
                <a:solidFill>
                  <a:schemeClr val="accent1"/>
                </a:solidFill>
                <a:latin typeface="Arial" charset="0"/>
                <a:cs typeface="Arial" charset="0"/>
              </a:rPr>
              <a:t> para definir estrategias</a:t>
            </a:r>
            <a:endParaRPr lang="es-CL" sz="1050" dirty="0">
              <a:solidFill>
                <a:schemeClr val="accent1"/>
              </a:solidFill>
              <a:latin typeface="Arial" charset="0"/>
              <a:cs typeface="Arial" charset="0"/>
            </a:endParaRPr>
          </a:p>
        </p:txBody>
      </p:sp>
      <p:sp>
        <p:nvSpPr>
          <p:cNvPr id="40" name="TextBox 39"/>
          <p:cNvSpPr txBox="1"/>
          <p:nvPr/>
        </p:nvSpPr>
        <p:spPr bwMode="auto">
          <a:xfrm>
            <a:off x="829782" y="5355883"/>
            <a:ext cx="3691170"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dirty="0" smtClean="0">
                <a:solidFill>
                  <a:schemeClr val="accent1"/>
                </a:solidFill>
                <a:latin typeface="Arial" charset="0"/>
                <a:ea typeface="+mn-ea"/>
                <a:cs typeface="Arial" charset="0"/>
              </a:rPr>
              <a:t>Establecimiento de la </a:t>
            </a:r>
            <a:r>
              <a:rPr lang="es-CL" sz="1050" b="1" dirty="0" smtClean="0">
                <a:solidFill>
                  <a:schemeClr val="accent1"/>
                </a:solidFill>
                <a:latin typeface="Arial" charset="0"/>
                <a:ea typeface="+mn-ea"/>
                <a:cs typeface="Arial" charset="0"/>
              </a:rPr>
              <a:t>declaración </a:t>
            </a:r>
            <a:r>
              <a:rPr lang="es-CL" sz="1050" b="1" dirty="0" err="1" smtClean="0">
                <a:solidFill>
                  <a:schemeClr val="accent1"/>
                </a:solidFill>
                <a:latin typeface="Arial" charset="0"/>
                <a:ea typeface="+mn-ea"/>
                <a:cs typeface="Arial" charset="0"/>
              </a:rPr>
              <a:t>Larrakia</a:t>
            </a:r>
            <a:r>
              <a:rPr lang="es-CL" sz="1050" b="1" dirty="0" smtClean="0">
                <a:solidFill>
                  <a:schemeClr val="accent1"/>
                </a:solidFill>
                <a:latin typeface="Arial" charset="0"/>
                <a:ea typeface="+mn-ea"/>
                <a:cs typeface="Arial" charset="0"/>
              </a:rPr>
              <a:t> (2012) </a:t>
            </a:r>
            <a:r>
              <a:rPr lang="es-CL" sz="1050" dirty="0" smtClean="0">
                <a:solidFill>
                  <a:schemeClr val="accent1"/>
                </a:solidFill>
                <a:latin typeface="Arial" charset="0"/>
                <a:ea typeface="+mn-ea"/>
                <a:cs typeface="Arial" charset="0"/>
              </a:rPr>
              <a:t>para reafirmar las bases de la </a:t>
            </a:r>
            <a:r>
              <a:rPr lang="es-CL" sz="1050" b="1" dirty="0" smtClean="0">
                <a:solidFill>
                  <a:schemeClr val="accent1"/>
                </a:solidFill>
                <a:latin typeface="Arial" charset="0"/>
                <a:ea typeface="+mn-ea"/>
                <a:cs typeface="Arial" charset="0"/>
              </a:rPr>
              <a:t>relación</a:t>
            </a:r>
            <a:r>
              <a:rPr lang="es-CL" sz="1050" dirty="0" smtClean="0">
                <a:solidFill>
                  <a:schemeClr val="accent1"/>
                </a:solidFill>
                <a:latin typeface="Arial" charset="0"/>
                <a:ea typeface="+mn-ea"/>
                <a:cs typeface="Arial" charset="0"/>
              </a:rPr>
              <a:t> entre las culturas indígenas y el desarrollo turístico</a:t>
            </a:r>
            <a:endParaRPr lang="es-CL" sz="1050" dirty="0">
              <a:solidFill>
                <a:schemeClr val="accent1"/>
              </a:solidFill>
              <a:latin typeface="Arial" charset="0"/>
              <a:ea typeface="+mn-ea"/>
              <a:cs typeface="Arial" charset="0"/>
            </a:endParaRPr>
          </a:p>
        </p:txBody>
      </p:sp>
      <p:sp>
        <p:nvSpPr>
          <p:cNvPr id="41" name="TextBox 40"/>
          <p:cNvSpPr txBox="1"/>
          <p:nvPr/>
        </p:nvSpPr>
        <p:spPr bwMode="auto">
          <a:xfrm>
            <a:off x="829782" y="6037012"/>
            <a:ext cx="3691170"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50" dirty="0" smtClean="0">
                <a:solidFill>
                  <a:schemeClr val="accent1"/>
                </a:solidFill>
                <a:latin typeface="Arial" charset="0"/>
                <a:ea typeface="+mn-ea"/>
                <a:cs typeface="Arial" charset="0"/>
              </a:rPr>
              <a:t>Uso de </a:t>
            </a:r>
            <a:r>
              <a:rPr lang="es-CL" sz="1050" b="1" dirty="0" smtClean="0">
                <a:solidFill>
                  <a:schemeClr val="accent1"/>
                </a:solidFill>
                <a:latin typeface="Arial" charset="0"/>
                <a:ea typeface="+mn-ea"/>
                <a:cs typeface="Arial" charset="0"/>
              </a:rPr>
              <a:t>turismo</a:t>
            </a:r>
            <a:r>
              <a:rPr lang="es-CL" sz="1050" dirty="0" smtClean="0">
                <a:solidFill>
                  <a:schemeClr val="accent1"/>
                </a:solidFill>
                <a:latin typeface="Arial" charset="0"/>
                <a:ea typeface="+mn-ea"/>
                <a:cs typeface="Arial" charset="0"/>
              </a:rPr>
              <a:t> en las poblaciones indígenas como motor de </a:t>
            </a:r>
            <a:r>
              <a:rPr lang="es-CL" sz="1050" b="1" dirty="0" smtClean="0">
                <a:solidFill>
                  <a:schemeClr val="accent1"/>
                </a:solidFill>
                <a:latin typeface="Arial" charset="0"/>
                <a:ea typeface="+mn-ea"/>
                <a:cs typeface="Arial" charset="0"/>
              </a:rPr>
              <a:t>desarrollo controlado</a:t>
            </a:r>
            <a:endParaRPr lang="es-CL" sz="1050" b="1" dirty="0">
              <a:solidFill>
                <a:schemeClr val="accent1"/>
              </a:solidFill>
              <a:latin typeface="Arial" charset="0"/>
              <a:ea typeface="+mn-ea"/>
              <a:cs typeface="Arial" charset="0"/>
            </a:endParaRPr>
          </a:p>
        </p:txBody>
      </p:sp>
    </p:spTree>
    <p:extLst>
      <p:ext uri="{BB962C8B-B14F-4D97-AF65-F5344CB8AC3E}">
        <p14:creationId xmlns:p14="http://schemas.microsoft.com/office/powerpoint/2010/main" val="3427736877"/>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ounded Rectangle 50"/>
          <p:cNvSpPr/>
          <p:nvPr/>
        </p:nvSpPr>
        <p:spPr bwMode="auto">
          <a:xfrm>
            <a:off x="345127" y="1060532"/>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Viajes más cortos, colaboraciones público-privadas y segmentos cada vez enfocados marcan la tendencia en turismo urbano</a:t>
            </a:r>
            <a:endParaRPr lang="es-ES" sz="1100" b="1" dirty="0" smtClean="0">
              <a:solidFill>
                <a:srgbClr val="FFFFFF"/>
              </a:solidFill>
            </a:endParaRPr>
          </a:p>
        </p:txBody>
      </p:sp>
      <p:grpSp>
        <p:nvGrpSpPr>
          <p:cNvPr id="46" name="Group 45"/>
          <p:cNvGrpSpPr/>
          <p:nvPr/>
        </p:nvGrpSpPr>
        <p:grpSpPr>
          <a:xfrm>
            <a:off x="411690" y="4215575"/>
            <a:ext cx="9091919" cy="369332"/>
            <a:chOff x="411691" y="3633850"/>
            <a:chExt cx="4303830" cy="369332"/>
          </a:xfrm>
        </p:grpSpPr>
        <p:cxnSp>
          <p:nvCxnSpPr>
            <p:cNvPr id="9" name="iBar:83/125"/>
            <p:cNvCxnSpPr>
              <a:cxnSpLocks noChangeShapeType="1"/>
            </p:cNvCxnSpPr>
            <p:nvPr/>
          </p:nvCxnSpPr>
          <p:spPr bwMode="auto">
            <a:xfrm flipV="1">
              <a:off x="411691" y="3802242"/>
              <a:ext cx="430383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0" name="TxtBox:83/125"/>
            <p:cNvSpPr/>
            <p:nvPr/>
          </p:nvSpPr>
          <p:spPr bwMode="auto">
            <a:xfrm>
              <a:off x="1595092" y="3633850"/>
              <a:ext cx="1937041" cy="369332"/>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spcBef>
                  <a:spcPct val="0"/>
                </a:spcBef>
                <a:spcAft>
                  <a:spcPct val="0"/>
                </a:spcAft>
              </a:pPr>
              <a:r>
                <a:rPr lang="es-ES" sz="1200" b="1" dirty="0" smtClean="0">
                  <a:solidFill>
                    <a:srgbClr val="002060"/>
                  </a:solidFill>
                  <a:cs typeface="Arial" pitchFamily="34" charset="0"/>
                </a:rPr>
                <a:t>Tendencias en turismo ciudad y alrededores</a:t>
              </a:r>
            </a:p>
            <a:p>
              <a:pPr algn="ctr" defTabSz="914400" fontAlgn="base">
                <a:spcBef>
                  <a:spcPct val="0"/>
                </a:spcBef>
                <a:spcAft>
                  <a:spcPct val="0"/>
                </a:spcAft>
              </a:pPr>
              <a:r>
                <a:rPr lang="es-ES" sz="1200" i="1" dirty="0" smtClean="0">
                  <a:solidFill>
                    <a:srgbClr val="002060"/>
                  </a:solidFill>
                  <a:cs typeface="Arial" pitchFamily="34" charset="0"/>
                </a:rPr>
                <a:t>(cultura &amp; patrimonio, </a:t>
              </a:r>
              <a:r>
                <a:rPr lang="es-ES" sz="1200" i="1" dirty="0" err="1" smtClean="0">
                  <a:solidFill>
                    <a:srgbClr val="002060"/>
                  </a:solidFill>
                  <a:cs typeface="Arial" pitchFamily="34" charset="0"/>
                </a:rPr>
                <a:t>city</a:t>
              </a:r>
              <a:r>
                <a:rPr lang="es-ES" sz="1200" i="1" dirty="0" smtClean="0">
                  <a:solidFill>
                    <a:srgbClr val="002060"/>
                  </a:solidFill>
                  <a:cs typeface="Arial" pitchFamily="34" charset="0"/>
                </a:rPr>
                <a:t> break, shopping, vida nocturna)</a:t>
              </a:r>
              <a:endParaRPr lang="es-ES" sz="1200" i="1" dirty="0">
                <a:solidFill>
                  <a:srgbClr val="002060"/>
                </a:solidFill>
                <a:cs typeface="Arial" pitchFamily="34" charset="0"/>
              </a:endParaRPr>
            </a:p>
          </p:txBody>
        </p:sp>
      </p:grpSp>
      <p:sp>
        <p:nvSpPr>
          <p:cNvPr id="12" name="TextBox 11"/>
          <p:cNvSpPr txBox="1"/>
          <p:nvPr/>
        </p:nvSpPr>
        <p:spPr bwMode="auto">
          <a:xfrm>
            <a:off x="673723" y="6397878"/>
            <a:ext cx="8240638" cy="415498"/>
          </a:xfrm>
          <a:prstGeom prst="rect">
            <a:avLst/>
          </a:prstGeom>
        </p:spPr>
        <p:txBody>
          <a:bodyPr wrap="square" rtlCol="0">
            <a:spAutoFit/>
          </a:bodyPr>
          <a:lstStyle/>
          <a:p>
            <a:pPr defTabSz="914400" fontAlgn="base">
              <a:spcBef>
                <a:spcPct val="0"/>
              </a:spcBef>
              <a:spcAft>
                <a:spcPct val="0"/>
              </a:spcAft>
            </a:pPr>
            <a:r>
              <a:rPr lang="es-ES" sz="700" i="1" dirty="0" smtClean="0">
                <a:solidFill>
                  <a:srgbClr val="002776"/>
                </a:solidFill>
                <a:cs typeface="Arial" charset="0"/>
              </a:rPr>
              <a:t>Fuentes: </a:t>
            </a:r>
            <a:r>
              <a:rPr lang="es-ES" sz="700" i="1" dirty="0" err="1" smtClean="0">
                <a:solidFill>
                  <a:srgbClr val="002776"/>
                </a:solidFill>
                <a:cs typeface="Arial" charset="0"/>
              </a:rPr>
              <a:t>The</a:t>
            </a:r>
            <a:r>
              <a:rPr lang="es-ES" sz="700" i="1" dirty="0" smtClean="0">
                <a:solidFill>
                  <a:srgbClr val="002776"/>
                </a:solidFill>
                <a:cs typeface="Arial" charset="0"/>
              </a:rPr>
              <a:t> </a:t>
            </a:r>
            <a:r>
              <a:rPr lang="es-ES" sz="700" i="1" dirty="0" err="1" smtClean="0">
                <a:solidFill>
                  <a:srgbClr val="002776"/>
                </a:solidFill>
                <a:cs typeface="Arial" charset="0"/>
              </a:rPr>
              <a:t>Economist</a:t>
            </a:r>
            <a:r>
              <a:rPr lang="es-ES" sz="700" i="1" dirty="0" smtClean="0">
                <a:solidFill>
                  <a:srgbClr val="002776"/>
                </a:solidFill>
                <a:cs typeface="Arial" charset="0"/>
              </a:rPr>
              <a:t> - </a:t>
            </a:r>
            <a:r>
              <a:rPr lang="es-ES" sz="700" i="1" dirty="0" err="1" smtClean="0">
                <a:solidFill>
                  <a:srgbClr val="002776"/>
                </a:solidFill>
                <a:cs typeface="Arial" pitchFamily="34" charset="0"/>
              </a:rPr>
              <a:t>The</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Globe</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Shopper</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index</a:t>
            </a:r>
            <a:r>
              <a:rPr lang="es-ES" sz="700" i="1" dirty="0" smtClean="0">
                <a:solidFill>
                  <a:srgbClr val="002776"/>
                </a:solidFill>
                <a:cs typeface="Arial" pitchFamily="34" charset="0"/>
              </a:rPr>
              <a:t> 2015 / IPK International – </a:t>
            </a:r>
            <a:r>
              <a:rPr lang="es-ES" sz="700" i="1" dirty="0" err="1" smtClean="0">
                <a:solidFill>
                  <a:srgbClr val="002776"/>
                </a:solidFill>
                <a:cs typeface="Arial" pitchFamily="34" charset="0"/>
              </a:rPr>
              <a:t>World</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travel</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trends</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report</a:t>
            </a:r>
            <a:r>
              <a:rPr lang="es-ES" sz="700" i="1" dirty="0" smtClean="0">
                <a:solidFill>
                  <a:srgbClr val="002776"/>
                </a:solidFill>
                <a:cs typeface="Arial" pitchFamily="34" charset="0"/>
              </a:rPr>
              <a:t> 2014/2015 / Organización Mundial del Turismo y Comisión Europea de Turismo – El turismo urbano y la cultura (2005) / KUONI – Travel </a:t>
            </a:r>
            <a:r>
              <a:rPr lang="es-ES" sz="700" i="1" dirty="0" err="1" smtClean="0">
                <a:solidFill>
                  <a:srgbClr val="002776"/>
                </a:solidFill>
                <a:cs typeface="Arial" pitchFamily="34" charset="0"/>
              </a:rPr>
              <a:t>trends</a:t>
            </a:r>
            <a:r>
              <a:rPr lang="es-ES" sz="700" i="1" dirty="0" smtClean="0">
                <a:solidFill>
                  <a:srgbClr val="002776"/>
                </a:solidFill>
                <a:cs typeface="Arial" pitchFamily="34" charset="0"/>
              </a:rPr>
              <a:t> 2013 / </a:t>
            </a:r>
            <a:r>
              <a:rPr lang="es-ES" sz="700" i="1" dirty="0" err="1" smtClean="0">
                <a:solidFill>
                  <a:srgbClr val="002776"/>
                </a:solidFill>
                <a:cs typeface="Arial" pitchFamily="34" charset="0"/>
              </a:rPr>
              <a:t>Bookbottles</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Nightlife</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Trends</a:t>
            </a:r>
            <a:r>
              <a:rPr lang="es-ES" sz="700" i="1" dirty="0" smtClean="0">
                <a:solidFill>
                  <a:srgbClr val="002776"/>
                </a:solidFill>
                <a:cs typeface="Arial" pitchFamily="34" charset="0"/>
              </a:rPr>
              <a:t> / UNWTO, Global </a:t>
            </a:r>
            <a:r>
              <a:rPr lang="es-ES" sz="700" i="1" dirty="0" err="1" smtClean="0">
                <a:solidFill>
                  <a:srgbClr val="002776"/>
                </a:solidFill>
                <a:cs typeface="Arial" pitchFamily="34" charset="0"/>
              </a:rPr>
              <a:t>Forecasts</a:t>
            </a:r>
            <a:r>
              <a:rPr lang="es-ES" sz="700" i="1" dirty="0" smtClean="0">
                <a:solidFill>
                  <a:srgbClr val="002776"/>
                </a:solidFill>
                <a:cs typeface="Arial" pitchFamily="34" charset="0"/>
              </a:rPr>
              <a:t> and </a:t>
            </a:r>
            <a:r>
              <a:rPr lang="es-ES" sz="700" i="1" dirty="0" err="1" smtClean="0">
                <a:solidFill>
                  <a:srgbClr val="002776"/>
                </a:solidFill>
                <a:cs typeface="Arial" pitchFamily="34" charset="0"/>
              </a:rPr>
              <a:t>Profile</a:t>
            </a:r>
            <a:r>
              <a:rPr lang="es-ES" sz="700" i="1" dirty="0" smtClean="0">
                <a:solidFill>
                  <a:srgbClr val="002776"/>
                </a:solidFill>
                <a:cs typeface="Arial" pitchFamily="34" charset="0"/>
              </a:rPr>
              <a:t> of </a:t>
            </a:r>
            <a:r>
              <a:rPr lang="es-ES" sz="700" i="1" dirty="0" err="1" smtClean="0">
                <a:solidFill>
                  <a:srgbClr val="002776"/>
                </a:solidFill>
                <a:cs typeface="Arial" pitchFamily="34" charset="0"/>
              </a:rPr>
              <a:t>Market</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Segments</a:t>
            </a:r>
            <a:r>
              <a:rPr lang="es-ES" sz="700" i="1" dirty="0" smtClean="0">
                <a:solidFill>
                  <a:srgbClr val="002776"/>
                </a:solidFill>
                <a:cs typeface="Arial" pitchFamily="34" charset="0"/>
              </a:rPr>
              <a:t> (Vol.7) / UNESCO / Global </a:t>
            </a:r>
            <a:r>
              <a:rPr lang="es-ES" sz="700" i="1" dirty="0" err="1" smtClean="0">
                <a:solidFill>
                  <a:srgbClr val="002776"/>
                </a:solidFill>
                <a:cs typeface="Arial" pitchFamily="34" charset="0"/>
              </a:rPr>
              <a:t>Shopper</a:t>
            </a:r>
            <a:r>
              <a:rPr lang="es-ES" sz="700" i="1" dirty="0" smtClean="0">
                <a:solidFill>
                  <a:srgbClr val="002776"/>
                </a:solidFill>
                <a:cs typeface="Arial" pitchFamily="34" charset="0"/>
              </a:rPr>
              <a:t> City </a:t>
            </a:r>
            <a:r>
              <a:rPr lang="es-ES" sz="700" i="1" dirty="0" err="1" smtClean="0">
                <a:solidFill>
                  <a:srgbClr val="002776"/>
                </a:solidFill>
                <a:cs typeface="Arial" pitchFamily="34" charset="0"/>
              </a:rPr>
              <a:t>Index</a:t>
            </a:r>
            <a:r>
              <a:rPr lang="es-ES" sz="700" i="1" dirty="0" smtClean="0">
                <a:solidFill>
                  <a:srgbClr val="002776"/>
                </a:solidFill>
                <a:cs typeface="Arial" pitchFamily="34" charset="0"/>
              </a:rPr>
              <a:t> / </a:t>
            </a:r>
            <a:r>
              <a:rPr lang="es-ES" sz="700" i="1" dirty="0" err="1" smtClean="0">
                <a:solidFill>
                  <a:srgbClr val="002776"/>
                </a:solidFill>
                <a:cs typeface="Arial" pitchFamily="34" charset="0"/>
              </a:rPr>
              <a:t>Condé</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Nast</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Traveller</a:t>
            </a:r>
            <a:r>
              <a:rPr lang="es-ES" sz="700" i="1" dirty="0" smtClean="0">
                <a:solidFill>
                  <a:srgbClr val="002776"/>
                </a:solidFill>
                <a:cs typeface="Arial" pitchFamily="34" charset="0"/>
              </a:rPr>
              <a:t> / </a:t>
            </a:r>
            <a:r>
              <a:rPr lang="es-ES" sz="700" i="1" dirty="0" err="1" smtClean="0">
                <a:solidFill>
                  <a:srgbClr val="002776"/>
                </a:solidFill>
                <a:cs typeface="Arial" pitchFamily="34" charset="0"/>
              </a:rPr>
              <a:t>European</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Tourism</a:t>
            </a:r>
            <a:r>
              <a:rPr lang="es-ES" sz="700" i="1" dirty="0" smtClean="0">
                <a:solidFill>
                  <a:srgbClr val="002776"/>
                </a:solidFill>
                <a:cs typeface="Arial" pitchFamily="34" charset="0"/>
              </a:rPr>
              <a:t> </a:t>
            </a:r>
            <a:r>
              <a:rPr lang="es-ES" sz="700" i="1" dirty="0" err="1" smtClean="0">
                <a:solidFill>
                  <a:srgbClr val="002776"/>
                </a:solidFill>
                <a:cs typeface="Arial" pitchFamily="34" charset="0"/>
              </a:rPr>
              <a:t>Association</a:t>
            </a:r>
            <a:endParaRPr lang="es-ES" sz="700" i="1" dirty="0">
              <a:solidFill>
                <a:srgbClr val="002776"/>
              </a:solidFill>
              <a:cs typeface="Arial" charset="0"/>
            </a:endParaRPr>
          </a:p>
        </p:txBody>
      </p:sp>
      <p:sp>
        <p:nvSpPr>
          <p:cNvPr id="14" name="TextBox 13"/>
          <p:cNvSpPr txBox="1"/>
          <p:nvPr/>
        </p:nvSpPr>
        <p:spPr>
          <a:xfrm>
            <a:off x="351467" y="3861048"/>
            <a:ext cx="1287320" cy="307777"/>
          </a:xfrm>
          <a:prstGeom prst="rect">
            <a:avLst/>
          </a:prstGeom>
          <a:noFill/>
        </p:spPr>
        <p:txBody>
          <a:bodyPr wrap="square" lIns="0" tIns="0" rIns="0" bIns="0" rtlCol="0">
            <a:spAutoFit/>
          </a:bodyPr>
          <a:lstStyle/>
          <a:p>
            <a:pPr defTabSz="914400">
              <a:defRPr/>
            </a:pPr>
            <a:r>
              <a:rPr lang="es-ES" sz="2000" kern="0" dirty="0" smtClean="0">
                <a:solidFill>
                  <a:srgbClr val="00A1DE"/>
                </a:solidFill>
                <a:cs typeface="Arial" pitchFamily="34" charset="0"/>
              </a:rPr>
              <a:t>380 M</a:t>
            </a:r>
            <a:endParaRPr lang="es-ES" sz="2000" kern="0" dirty="0">
              <a:solidFill>
                <a:srgbClr val="00A1DE"/>
              </a:solidFill>
              <a:cs typeface="Arial" pitchFamily="34" charset="0"/>
            </a:endParaRPr>
          </a:p>
        </p:txBody>
      </p:sp>
      <p:sp>
        <p:nvSpPr>
          <p:cNvPr id="15" name="Rectangle 14"/>
          <p:cNvSpPr/>
          <p:nvPr/>
        </p:nvSpPr>
        <p:spPr>
          <a:xfrm>
            <a:off x="1064568" y="3891826"/>
            <a:ext cx="1579906" cy="246221"/>
          </a:xfrm>
          <a:prstGeom prst="rect">
            <a:avLst/>
          </a:prstGeom>
        </p:spPr>
        <p:txBody>
          <a:bodyPr wrap="square" lIns="0" tIns="0" rIns="0" bIns="0">
            <a:spAutoFit/>
          </a:bodyPr>
          <a:lstStyle/>
          <a:p>
            <a:pPr defTabSz="914400">
              <a:defRPr/>
            </a:pPr>
            <a:r>
              <a:rPr lang="es-ES" sz="800" kern="0" dirty="0" smtClean="0">
                <a:solidFill>
                  <a:srgbClr val="00A1DE"/>
                </a:solidFill>
                <a:cs typeface="Arial" pitchFamily="34" charset="0"/>
              </a:rPr>
              <a:t>Turistas urbanos (~60% del total de turistas internacionales)</a:t>
            </a:r>
            <a:endParaRPr lang="es-ES" sz="800" kern="0" dirty="0">
              <a:solidFill>
                <a:srgbClr val="00A1DE"/>
              </a:solidFill>
              <a:cs typeface="Arial" pitchFamily="34" charset="0"/>
            </a:endParaRPr>
          </a:p>
        </p:txBody>
      </p:sp>
      <p:sp>
        <p:nvSpPr>
          <p:cNvPr id="16" name="TextBox 15"/>
          <p:cNvSpPr txBox="1"/>
          <p:nvPr/>
        </p:nvSpPr>
        <p:spPr>
          <a:xfrm>
            <a:off x="2648744" y="3861048"/>
            <a:ext cx="985297" cy="307777"/>
          </a:xfrm>
          <a:prstGeom prst="rect">
            <a:avLst/>
          </a:prstGeom>
          <a:noFill/>
        </p:spPr>
        <p:txBody>
          <a:bodyPr wrap="square" lIns="0" tIns="0" rIns="0" bIns="0" rtlCol="0">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sz="2000" kern="0">
                <a:solidFill>
                  <a:schemeClr val="accent3"/>
                </a:solidFill>
              </a:defRPr>
            </a:lvl1pPr>
          </a:lstStyle>
          <a:p>
            <a:r>
              <a:rPr lang="es-ES" dirty="0" smtClean="0">
                <a:solidFill>
                  <a:srgbClr val="00A1DE"/>
                </a:solidFill>
                <a:cs typeface="Arial" pitchFamily="34" charset="0"/>
              </a:rPr>
              <a:t>+58%</a:t>
            </a:r>
            <a:endParaRPr lang="es-ES" dirty="0">
              <a:solidFill>
                <a:srgbClr val="00A1DE"/>
              </a:solidFill>
              <a:cs typeface="Arial" pitchFamily="34" charset="0"/>
            </a:endParaRPr>
          </a:p>
        </p:txBody>
      </p:sp>
      <p:sp>
        <p:nvSpPr>
          <p:cNvPr id="17" name="Rectangle 16"/>
          <p:cNvSpPr/>
          <p:nvPr/>
        </p:nvSpPr>
        <p:spPr>
          <a:xfrm>
            <a:off x="3316202" y="3891826"/>
            <a:ext cx="1996838" cy="246221"/>
          </a:xfrm>
          <a:prstGeom prst="rect">
            <a:avLst/>
          </a:prstGeom>
        </p:spPr>
        <p:txBody>
          <a:bodyPr wrap="square" lIns="0" tIns="0" rIns="0" bIns="0">
            <a:spAutoFit/>
          </a:bodyPr>
          <a:lstStyle/>
          <a:p>
            <a:pPr defTabSz="914400"/>
            <a:r>
              <a:rPr lang="es-ES" sz="800" kern="0" dirty="0" smtClean="0">
                <a:solidFill>
                  <a:srgbClr val="00A1DE"/>
                </a:solidFill>
                <a:cs typeface="Arial" pitchFamily="34" charset="0"/>
              </a:rPr>
              <a:t>Crecimiento acumulado de viajes de turismo urbano (2009-2014)</a:t>
            </a:r>
            <a:endParaRPr lang="es-ES" sz="800" kern="0" dirty="0">
              <a:solidFill>
                <a:srgbClr val="00A1DE"/>
              </a:solidFill>
              <a:cs typeface="Arial" pitchFamily="34" charset="0"/>
            </a:endParaRPr>
          </a:p>
        </p:txBody>
      </p:sp>
      <p:grpSp>
        <p:nvGrpSpPr>
          <p:cNvPr id="44" name="Group 43"/>
          <p:cNvGrpSpPr/>
          <p:nvPr/>
        </p:nvGrpSpPr>
        <p:grpSpPr>
          <a:xfrm>
            <a:off x="411691" y="1353015"/>
            <a:ext cx="4382799" cy="195759"/>
            <a:chOff x="411691" y="1334212"/>
            <a:chExt cx="4382799" cy="195759"/>
          </a:xfrm>
        </p:grpSpPr>
        <p:cxnSp>
          <p:nvCxnSpPr>
            <p:cNvPr id="39" name="iBar:83/125"/>
            <p:cNvCxnSpPr>
              <a:cxnSpLocks noChangeShapeType="1"/>
            </p:cNvCxnSpPr>
            <p:nvPr/>
          </p:nvCxnSpPr>
          <p:spPr bwMode="auto">
            <a:xfrm flipV="1">
              <a:off x="411691" y="1417321"/>
              <a:ext cx="43827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0" name="TxtBox:83/125"/>
            <p:cNvSpPr/>
            <p:nvPr/>
          </p:nvSpPr>
          <p:spPr bwMode="auto">
            <a:xfrm>
              <a:off x="708218" y="1334212"/>
              <a:ext cx="3789755"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dirty="0" smtClean="0">
                  <a:solidFill>
                    <a:srgbClr val="002060"/>
                  </a:solidFill>
                  <a:cs typeface="Arial" pitchFamily="34" charset="0"/>
                </a:rPr>
                <a:t>Cifras clave del Turismo de Ciudad a nivel mundial</a:t>
              </a:r>
              <a:endParaRPr lang="es-ES" sz="1200" b="1" dirty="0">
                <a:solidFill>
                  <a:srgbClr val="002060"/>
                </a:solidFill>
                <a:cs typeface="Arial" pitchFamily="34" charset="0"/>
              </a:endParaRPr>
            </a:p>
          </p:txBody>
        </p:sp>
      </p:grpSp>
      <p:grpSp>
        <p:nvGrpSpPr>
          <p:cNvPr id="45" name="Group 44"/>
          <p:cNvGrpSpPr/>
          <p:nvPr/>
        </p:nvGrpSpPr>
        <p:grpSpPr>
          <a:xfrm>
            <a:off x="5199780" y="1340768"/>
            <a:ext cx="4303830" cy="195759"/>
            <a:chOff x="5199780" y="1334212"/>
            <a:chExt cx="4303830" cy="195759"/>
          </a:xfrm>
        </p:grpSpPr>
        <p:cxnSp>
          <p:nvCxnSpPr>
            <p:cNvPr id="41" name="iBar:83/125"/>
            <p:cNvCxnSpPr>
              <a:cxnSpLocks noChangeShapeType="1"/>
            </p:cNvCxnSpPr>
            <p:nvPr/>
          </p:nvCxnSpPr>
          <p:spPr bwMode="auto">
            <a:xfrm flipV="1">
              <a:off x="5199780" y="1417321"/>
              <a:ext cx="430383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2" name="TxtBox:83/125"/>
            <p:cNvSpPr/>
            <p:nvPr/>
          </p:nvSpPr>
          <p:spPr bwMode="auto">
            <a:xfrm>
              <a:off x="5322914" y="1334212"/>
              <a:ext cx="4057566"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dirty="0" smtClean="0">
                  <a:solidFill>
                    <a:srgbClr val="002060"/>
                  </a:solidFill>
                  <a:cs typeface="Arial" pitchFamily="34" charset="0"/>
                </a:rPr>
                <a:t>Segmentación </a:t>
              </a:r>
              <a:r>
                <a:rPr lang="es-ES" sz="1200" b="1" dirty="0">
                  <a:solidFill>
                    <a:srgbClr val="002060"/>
                  </a:solidFill>
                  <a:cs typeface="Arial" pitchFamily="34" charset="0"/>
                </a:rPr>
                <a:t>del consumidor de Turismo de Ciudad</a:t>
              </a:r>
            </a:p>
          </p:txBody>
        </p:sp>
      </p:grpSp>
      <p:sp>
        <p:nvSpPr>
          <p:cNvPr id="77" name="Freeform 25"/>
          <p:cNvSpPr>
            <a:spLocks/>
          </p:cNvSpPr>
          <p:nvPr/>
        </p:nvSpPr>
        <p:spPr bwMode="auto">
          <a:xfrm>
            <a:off x="446154" y="5017116"/>
            <a:ext cx="36000" cy="288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78" name="Freeform 26"/>
          <p:cNvSpPr>
            <a:spLocks/>
          </p:cNvSpPr>
          <p:nvPr/>
        </p:nvSpPr>
        <p:spPr bwMode="auto">
          <a:xfrm>
            <a:off x="374154" y="5697304"/>
            <a:ext cx="180000" cy="288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79" name="Freeform 27"/>
          <p:cNvSpPr>
            <a:spLocks/>
          </p:cNvSpPr>
          <p:nvPr/>
        </p:nvSpPr>
        <p:spPr bwMode="auto">
          <a:xfrm>
            <a:off x="2799240" y="5017116"/>
            <a:ext cx="180000" cy="288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0" name="Freeform 28"/>
          <p:cNvSpPr>
            <a:spLocks noEditPoints="1"/>
          </p:cNvSpPr>
          <p:nvPr/>
        </p:nvSpPr>
        <p:spPr bwMode="auto">
          <a:xfrm>
            <a:off x="2799240" y="5697304"/>
            <a:ext cx="180000" cy="288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1" name="Freeform 29"/>
          <p:cNvSpPr>
            <a:spLocks/>
          </p:cNvSpPr>
          <p:nvPr/>
        </p:nvSpPr>
        <p:spPr bwMode="auto">
          <a:xfrm>
            <a:off x="5097016" y="5017116"/>
            <a:ext cx="180000" cy="288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2" name="TextBox 81"/>
          <p:cNvSpPr txBox="1"/>
          <p:nvPr/>
        </p:nvSpPr>
        <p:spPr bwMode="auto">
          <a:xfrm>
            <a:off x="554154" y="5595959"/>
            <a:ext cx="1861288" cy="648000"/>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00" b="1" dirty="0" smtClean="0">
                <a:solidFill>
                  <a:srgbClr val="002776"/>
                </a:solidFill>
                <a:cs typeface="Arial" charset="0"/>
              </a:rPr>
              <a:t>Aumento de la demanda </a:t>
            </a:r>
            <a:r>
              <a:rPr lang="es-ES" sz="800" dirty="0" smtClean="0">
                <a:solidFill>
                  <a:srgbClr val="002776"/>
                </a:solidFill>
                <a:cs typeface="Arial" charset="0"/>
              </a:rPr>
              <a:t>(37% del total del sector turístico según OMT) </a:t>
            </a:r>
            <a:r>
              <a:rPr lang="es-ES" sz="1000" dirty="0" smtClean="0">
                <a:solidFill>
                  <a:srgbClr val="002776"/>
                </a:solidFill>
                <a:cs typeface="Arial" charset="0"/>
              </a:rPr>
              <a:t>por: +nivel educativo, +oferta, envejecimiento población, mercados emergentes…</a:t>
            </a:r>
            <a:endParaRPr lang="es-ES" sz="1000" b="1" dirty="0">
              <a:solidFill>
                <a:srgbClr val="002776"/>
              </a:solidFill>
              <a:cs typeface="Arial" charset="0"/>
            </a:endParaRPr>
          </a:p>
        </p:txBody>
      </p:sp>
      <p:sp>
        <p:nvSpPr>
          <p:cNvPr id="83" name="TextBox 82"/>
          <p:cNvSpPr txBox="1"/>
          <p:nvPr/>
        </p:nvSpPr>
        <p:spPr bwMode="auto">
          <a:xfrm>
            <a:off x="3032753" y="5733328"/>
            <a:ext cx="1726401"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b="1" dirty="0" smtClean="0">
                <a:solidFill>
                  <a:srgbClr val="002776"/>
                </a:solidFill>
                <a:cs typeface="Arial" charset="0"/>
              </a:rPr>
              <a:t>Más viajes y más cortos,</a:t>
            </a:r>
            <a:r>
              <a:rPr lang="es-ES" sz="1000" dirty="0" smtClean="0">
                <a:solidFill>
                  <a:srgbClr val="002776"/>
                </a:solidFill>
                <a:cs typeface="Arial" charset="0"/>
              </a:rPr>
              <a:t> y </a:t>
            </a:r>
            <a:r>
              <a:rPr lang="es-ES" sz="1000" b="1" dirty="0" smtClean="0">
                <a:solidFill>
                  <a:srgbClr val="002776"/>
                </a:solidFill>
                <a:cs typeface="Arial" charset="0"/>
              </a:rPr>
              <a:t>late </a:t>
            </a:r>
            <a:r>
              <a:rPr lang="es-ES" sz="1000" b="1" dirty="0" err="1" smtClean="0">
                <a:solidFill>
                  <a:srgbClr val="002776"/>
                </a:solidFill>
                <a:cs typeface="Arial" charset="0"/>
              </a:rPr>
              <a:t>bookings</a:t>
            </a:r>
            <a:r>
              <a:rPr lang="es-ES" sz="1000" b="1" dirty="0" smtClean="0">
                <a:solidFill>
                  <a:srgbClr val="002776"/>
                </a:solidFill>
                <a:cs typeface="Arial" charset="0"/>
              </a:rPr>
              <a:t> </a:t>
            </a:r>
            <a:r>
              <a:rPr lang="es-ES" sz="800" dirty="0" smtClean="0">
                <a:solidFill>
                  <a:srgbClr val="002776"/>
                </a:solidFill>
                <a:cs typeface="Arial" charset="0"/>
              </a:rPr>
              <a:t>(44%de los viajeros de ocio; 72% de las reservas móvil en </a:t>
            </a:r>
            <a:r>
              <a:rPr lang="es-ES" sz="800" dirty="0" err="1" smtClean="0">
                <a:solidFill>
                  <a:srgbClr val="002776"/>
                </a:solidFill>
                <a:cs typeface="Arial" charset="0"/>
              </a:rPr>
              <a:t>OTAs</a:t>
            </a:r>
            <a:r>
              <a:rPr lang="es-ES" sz="800" dirty="0" smtClean="0">
                <a:solidFill>
                  <a:srgbClr val="002776"/>
                </a:solidFill>
                <a:cs typeface="Arial" charset="0"/>
              </a:rPr>
              <a:t> son </a:t>
            </a:r>
            <a:r>
              <a:rPr lang="es-ES" sz="800" dirty="0" err="1" smtClean="0">
                <a:solidFill>
                  <a:srgbClr val="002776"/>
                </a:solidFill>
                <a:cs typeface="Arial" charset="0"/>
              </a:rPr>
              <a:t>last</a:t>
            </a:r>
            <a:r>
              <a:rPr lang="es-ES" sz="800" dirty="0" smtClean="0">
                <a:solidFill>
                  <a:srgbClr val="002776"/>
                </a:solidFill>
                <a:cs typeface="Arial" charset="0"/>
              </a:rPr>
              <a:t>-minute</a:t>
            </a:r>
            <a:r>
              <a:rPr lang="es-ES" sz="1000" dirty="0" smtClean="0">
                <a:solidFill>
                  <a:srgbClr val="002776"/>
                </a:solidFill>
                <a:cs typeface="Arial" charset="0"/>
              </a:rPr>
              <a:t>)</a:t>
            </a:r>
            <a:endParaRPr lang="es-ES" sz="1000" b="1" dirty="0" smtClean="0">
              <a:solidFill>
                <a:srgbClr val="002776"/>
              </a:solidFill>
              <a:cs typeface="Arial" charset="0"/>
            </a:endParaRPr>
          </a:p>
        </p:txBody>
      </p:sp>
      <p:sp>
        <p:nvSpPr>
          <p:cNvPr id="84" name="TextBox 83"/>
          <p:cNvSpPr txBox="1"/>
          <p:nvPr/>
        </p:nvSpPr>
        <p:spPr bwMode="auto">
          <a:xfrm>
            <a:off x="5357658" y="5517304"/>
            <a:ext cx="1757916"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dirty="0" smtClean="0">
                <a:solidFill>
                  <a:srgbClr val="002776"/>
                </a:solidFill>
                <a:cs typeface="Arial" charset="0"/>
              </a:rPr>
              <a:t>Dinamización en </a:t>
            </a:r>
            <a:r>
              <a:rPr lang="es-ES" sz="1000" b="1" dirty="0" smtClean="0">
                <a:solidFill>
                  <a:srgbClr val="002776"/>
                </a:solidFill>
                <a:cs typeface="Arial" charset="0"/>
              </a:rPr>
              <a:t>temáticas </a:t>
            </a:r>
            <a:r>
              <a:rPr lang="es-ES" sz="1000" dirty="0" smtClean="0">
                <a:solidFill>
                  <a:srgbClr val="002776"/>
                </a:solidFill>
                <a:cs typeface="Arial" charset="0"/>
              </a:rPr>
              <a:t>y</a:t>
            </a:r>
            <a:r>
              <a:rPr lang="es-ES" sz="1000" b="1" dirty="0" smtClean="0">
                <a:solidFill>
                  <a:srgbClr val="002776"/>
                </a:solidFill>
                <a:cs typeface="Arial" charset="0"/>
              </a:rPr>
              <a:t> productos </a:t>
            </a:r>
            <a:r>
              <a:rPr lang="es-ES" sz="1000" dirty="0" smtClean="0">
                <a:solidFill>
                  <a:srgbClr val="002776"/>
                </a:solidFill>
                <a:cs typeface="Arial" charset="0"/>
              </a:rPr>
              <a:t>ofrecidos</a:t>
            </a:r>
            <a:endParaRPr lang="es-ES" sz="1000" dirty="0">
              <a:solidFill>
                <a:srgbClr val="002776"/>
              </a:solidFill>
              <a:cs typeface="Arial" charset="0"/>
            </a:endParaRPr>
          </a:p>
        </p:txBody>
      </p:sp>
      <p:sp>
        <p:nvSpPr>
          <p:cNvPr id="85" name="TextBox 84"/>
          <p:cNvSpPr txBox="1"/>
          <p:nvPr/>
        </p:nvSpPr>
        <p:spPr bwMode="auto">
          <a:xfrm>
            <a:off x="7707068" y="4837116"/>
            <a:ext cx="1860212"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dirty="0" smtClean="0">
                <a:solidFill>
                  <a:srgbClr val="002776"/>
                </a:solidFill>
                <a:cs typeface="Arial" charset="0"/>
              </a:rPr>
              <a:t>Colaboraciones </a:t>
            </a:r>
            <a:r>
              <a:rPr lang="es-ES" sz="1000" b="1" dirty="0" smtClean="0">
                <a:solidFill>
                  <a:srgbClr val="002776"/>
                </a:solidFill>
                <a:cs typeface="Arial" charset="0"/>
              </a:rPr>
              <a:t>público-privadas</a:t>
            </a:r>
            <a:r>
              <a:rPr lang="es-ES" sz="1000" dirty="0" smtClean="0">
                <a:solidFill>
                  <a:srgbClr val="002776"/>
                </a:solidFill>
                <a:cs typeface="Arial" charset="0"/>
              </a:rPr>
              <a:t> para atraer gasto</a:t>
            </a:r>
            <a:endParaRPr lang="es-ES" sz="1000" dirty="0">
              <a:solidFill>
                <a:srgbClr val="002776"/>
              </a:solidFill>
              <a:cs typeface="Arial" charset="0"/>
            </a:endParaRPr>
          </a:p>
        </p:txBody>
      </p:sp>
      <p:sp>
        <p:nvSpPr>
          <p:cNvPr id="86" name="Freeform 30"/>
          <p:cNvSpPr>
            <a:spLocks noEditPoints="1"/>
          </p:cNvSpPr>
          <p:nvPr/>
        </p:nvSpPr>
        <p:spPr bwMode="auto">
          <a:xfrm>
            <a:off x="5097016" y="5697304"/>
            <a:ext cx="180000" cy="288000"/>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7" name="TextBox 86"/>
          <p:cNvSpPr txBox="1"/>
          <p:nvPr/>
        </p:nvSpPr>
        <p:spPr bwMode="auto">
          <a:xfrm>
            <a:off x="3032753" y="4941168"/>
            <a:ext cx="1776231"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b="1" dirty="0">
                <a:solidFill>
                  <a:srgbClr val="002776"/>
                </a:solidFill>
                <a:cs typeface="Arial" charset="0"/>
              </a:rPr>
              <a:t>Se posicionan como tipo de viaje más popular</a:t>
            </a:r>
            <a:r>
              <a:rPr lang="es-ES" sz="1000" dirty="0">
                <a:solidFill>
                  <a:srgbClr val="002776"/>
                </a:solidFill>
                <a:cs typeface="Arial" charset="0"/>
              </a:rPr>
              <a:t>, por delante de los viajes de playa (</a:t>
            </a:r>
            <a:r>
              <a:rPr lang="es-ES" sz="800" dirty="0">
                <a:solidFill>
                  <a:srgbClr val="002776"/>
                </a:solidFill>
                <a:cs typeface="Arial" charset="0"/>
              </a:rPr>
              <a:t>43% planea un </a:t>
            </a:r>
            <a:r>
              <a:rPr lang="es-ES" sz="800" dirty="0" err="1">
                <a:solidFill>
                  <a:srgbClr val="002776"/>
                </a:solidFill>
                <a:cs typeface="Arial" charset="0"/>
              </a:rPr>
              <a:t>city</a:t>
            </a:r>
            <a:r>
              <a:rPr lang="es-ES" sz="800" dirty="0">
                <a:solidFill>
                  <a:srgbClr val="002776"/>
                </a:solidFill>
                <a:cs typeface="Arial" charset="0"/>
              </a:rPr>
              <a:t> break vs. 42% planea un viaje de playa)</a:t>
            </a:r>
          </a:p>
        </p:txBody>
      </p:sp>
      <p:sp>
        <p:nvSpPr>
          <p:cNvPr id="88" name="Freeform 31"/>
          <p:cNvSpPr>
            <a:spLocks/>
          </p:cNvSpPr>
          <p:nvPr/>
        </p:nvSpPr>
        <p:spPr bwMode="auto">
          <a:xfrm>
            <a:off x="7473280" y="5017116"/>
            <a:ext cx="180000" cy="288000"/>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ctr"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89" name="Freeform 32"/>
          <p:cNvSpPr>
            <a:spLocks noEditPoints="1"/>
          </p:cNvSpPr>
          <p:nvPr/>
        </p:nvSpPr>
        <p:spPr bwMode="auto">
          <a:xfrm>
            <a:off x="7473280" y="5697304"/>
            <a:ext cx="180000" cy="288000"/>
          </a:xfrm>
          <a:custGeom>
            <a:avLst/>
            <a:gdLst>
              <a:gd name="T0" fmla="*/ 50 w 50"/>
              <a:gd name="T1" fmla="*/ 51 h 70"/>
              <a:gd name="T2" fmla="*/ 45 w 50"/>
              <a:gd name="T3" fmla="*/ 63 h 70"/>
              <a:gd name="T4" fmla="*/ 34 w 50"/>
              <a:gd name="T5" fmla="*/ 69 h 70"/>
              <a:gd name="T6" fmla="*/ 25 w 50"/>
              <a:gd name="T7" fmla="*/ 70 h 70"/>
              <a:gd name="T8" fmla="*/ 9 w 50"/>
              <a:gd name="T9" fmla="*/ 66 h 70"/>
              <a:gd name="T10" fmla="*/ 0 w 50"/>
              <a:gd name="T11" fmla="*/ 52 h 70"/>
              <a:gd name="T12" fmla="*/ 4 w 50"/>
              <a:gd name="T13" fmla="*/ 41 h 70"/>
              <a:gd name="T14" fmla="*/ 14 w 50"/>
              <a:gd name="T15" fmla="*/ 33 h 70"/>
              <a:gd name="T16" fmla="*/ 4 w 50"/>
              <a:gd name="T17" fmla="*/ 19 h 70"/>
              <a:gd name="T18" fmla="*/ 10 w 50"/>
              <a:gd name="T19" fmla="*/ 5 h 70"/>
              <a:gd name="T20" fmla="*/ 25 w 50"/>
              <a:gd name="T21" fmla="*/ 0 h 70"/>
              <a:gd name="T22" fmla="*/ 36 w 50"/>
              <a:gd name="T23" fmla="*/ 4 h 70"/>
              <a:gd name="T24" fmla="*/ 44 w 50"/>
              <a:gd name="T25" fmla="*/ 12 h 70"/>
              <a:gd name="T26" fmla="*/ 46 w 50"/>
              <a:gd name="T27" fmla="*/ 10 h 70"/>
              <a:gd name="T28" fmla="*/ 48 w 50"/>
              <a:gd name="T29" fmla="*/ 13 h 70"/>
              <a:gd name="T30" fmla="*/ 41 w 50"/>
              <a:gd name="T31" fmla="*/ 24 h 70"/>
              <a:gd name="T32" fmla="*/ 29 w 50"/>
              <a:gd name="T33" fmla="*/ 31 h 70"/>
              <a:gd name="T34" fmla="*/ 29 w 50"/>
              <a:gd name="T35" fmla="*/ 31 h 70"/>
              <a:gd name="T36" fmla="*/ 29 w 50"/>
              <a:gd name="T37" fmla="*/ 31 h 70"/>
              <a:gd name="T38" fmla="*/ 50 w 50"/>
              <a:gd name="T39" fmla="*/ 51 h 70"/>
              <a:gd name="T40" fmla="*/ 44 w 50"/>
              <a:gd name="T41" fmla="*/ 52 h 70"/>
              <a:gd name="T42" fmla="*/ 38 w 50"/>
              <a:gd name="T43" fmla="*/ 41 h 70"/>
              <a:gd name="T44" fmla="*/ 25 w 50"/>
              <a:gd name="T45" fmla="*/ 36 h 70"/>
              <a:gd name="T46" fmla="*/ 20 w 50"/>
              <a:gd name="T47" fmla="*/ 35 h 70"/>
              <a:gd name="T48" fmla="*/ 17 w 50"/>
              <a:gd name="T49" fmla="*/ 36 h 70"/>
              <a:gd name="T50" fmla="*/ 9 w 50"/>
              <a:gd name="T51" fmla="*/ 43 h 70"/>
              <a:gd name="T52" fmla="*/ 5 w 50"/>
              <a:gd name="T53" fmla="*/ 52 h 70"/>
              <a:gd name="T54" fmla="*/ 12 w 50"/>
              <a:gd name="T55" fmla="*/ 63 h 70"/>
              <a:gd name="T56" fmla="*/ 25 w 50"/>
              <a:gd name="T57" fmla="*/ 66 h 70"/>
              <a:gd name="T58" fmla="*/ 38 w 50"/>
              <a:gd name="T59" fmla="*/ 63 h 70"/>
              <a:gd name="T60" fmla="*/ 44 w 50"/>
              <a:gd name="T61" fmla="*/ 52 h 70"/>
              <a:gd name="T62" fmla="*/ 42 w 50"/>
              <a:gd name="T63" fmla="*/ 18 h 70"/>
              <a:gd name="T64" fmla="*/ 40 w 50"/>
              <a:gd name="T65" fmla="*/ 15 h 70"/>
              <a:gd name="T66" fmla="*/ 25 w 50"/>
              <a:gd name="T67" fmla="*/ 4 h 70"/>
              <a:gd name="T68" fmla="*/ 14 w 50"/>
              <a:gd name="T69" fmla="*/ 8 h 70"/>
              <a:gd name="T70" fmla="*/ 8 w 50"/>
              <a:gd name="T71" fmla="*/ 18 h 70"/>
              <a:gd name="T72" fmla="*/ 13 w 50"/>
              <a:gd name="T73" fmla="*/ 26 h 70"/>
              <a:gd name="T74" fmla="*/ 22 w 50"/>
              <a:gd name="T75" fmla="*/ 29 h 70"/>
              <a:gd name="T76" fmla="*/ 31 w 50"/>
              <a:gd name="T77" fmla="*/ 25 h 70"/>
              <a:gd name="T78" fmla="*/ 42 w 50"/>
              <a:gd name="T7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0">
                <a:moveTo>
                  <a:pt x="50" y="51"/>
                </a:moveTo>
                <a:cubicBezTo>
                  <a:pt x="50" y="55"/>
                  <a:pt x="48" y="59"/>
                  <a:pt x="45" y="63"/>
                </a:cubicBezTo>
                <a:cubicBezTo>
                  <a:pt x="42" y="66"/>
                  <a:pt x="38" y="68"/>
                  <a:pt x="34" y="69"/>
                </a:cubicBezTo>
                <a:cubicBezTo>
                  <a:pt x="31" y="69"/>
                  <a:pt x="28" y="70"/>
                  <a:pt x="25" y="70"/>
                </a:cubicBezTo>
                <a:cubicBezTo>
                  <a:pt x="19" y="70"/>
                  <a:pt x="13" y="68"/>
                  <a:pt x="9" y="66"/>
                </a:cubicBezTo>
                <a:cubicBezTo>
                  <a:pt x="3" y="63"/>
                  <a:pt x="0" y="58"/>
                  <a:pt x="0" y="52"/>
                </a:cubicBezTo>
                <a:cubicBezTo>
                  <a:pt x="0" y="48"/>
                  <a:pt x="2" y="44"/>
                  <a:pt x="4" y="41"/>
                </a:cubicBezTo>
                <a:cubicBezTo>
                  <a:pt x="6" y="38"/>
                  <a:pt x="10" y="36"/>
                  <a:pt x="14" y="33"/>
                </a:cubicBezTo>
                <a:cubicBezTo>
                  <a:pt x="7" y="29"/>
                  <a:pt x="4" y="24"/>
                  <a:pt x="4" y="19"/>
                </a:cubicBezTo>
                <a:cubicBezTo>
                  <a:pt x="4" y="13"/>
                  <a:pt x="6" y="9"/>
                  <a:pt x="10" y="5"/>
                </a:cubicBezTo>
                <a:cubicBezTo>
                  <a:pt x="14" y="2"/>
                  <a:pt x="19" y="0"/>
                  <a:pt x="25" y="0"/>
                </a:cubicBezTo>
                <a:cubicBezTo>
                  <a:pt x="29" y="0"/>
                  <a:pt x="33" y="1"/>
                  <a:pt x="36" y="4"/>
                </a:cubicBezTo>
                <a:cubicBezTo>
                  <a:pt x="40" y="6"/>
                  <a:pt x="43" y="9"/>
                  <a:pt x="44" y="12"/>
                </a:cubicBezTo>
                <a:cubicBezTo>
                  <a:pt x="45" y="11"/>
                  <a:pt x="46" y="10"/>
                  <a:pt x="46" y="10"/>
                </a:cubicBezTo>
                <a:cubicBezTo>
                  <a:pt x="48" y="10"/>
                  <a:pt x="48" y="11"/>
                  <a:pt x="48" y="13"/>
                </a:cubicBezTo>
                <a:cubicBezTo>
                  <a:pt x="48" y="17"/>
                  <a:pt x="46" y="20"/>
                  <a:pt x="41" y="24"/>
                </a:cubicBezTo>
                <a:cubicBezTo>
                  <a:pt x="37" y="26"/>
                  <a:pt x="33" y="28"/>
                  <a:pt x="29" y="31"/>
                </a:cubicBezTo>
                <a:cubicBezTo>
                  <a:pt x="29" y="31"/>
                  <a:pt x="29" y="31"/>
                  <a:pt x="29" y="31"/>
                </a:cubicBezTo>
                <a:cubicBezTo>
                  <a:pt x="29" y="31"/>
                  <a:pt x="29" y="31"/>
                  <a:pt x="29" y="31"/>
                </a:cubicBezTo>
                <a:cubicBezTo>
                  <a:pt x="43" y="35"/>
                  <a:pt x="50" y="41"/>
                  <a:pt x="50" y="51"/>
                </a:cubicBezTo>
                <a:close/>
                <a:moveTo>
                  <a:pt x="44" y="52"/>
                </a:moveTo>
                <a:cubicBezTo>
                  <a:pt x="44" y="48"/>
                  <a:pt x="42" y="44"/>
                  <a:pt x="38" y="41"/>
                </a:cubicBezTo>
                <a:cubicBezTo>
                  <a:pt x="35" y="40"/>
                  <a:pt x="31" y="38"/>
                  <a:pt x="25" y="36"/>
                </a:cubicBezTo>
                <a:cubicBezTo>
                  <a:pt x="22" y="35"/>
                  <a:pt x="21" y="35"/>
                  <a:pt x="20" y="35"/>
                </a:cubicBezTo>
                <a:cubicBezTo>
                  <a:pt x="20" y="35"/>
                  <a:pt x="19" y="35"/>
                  <a:pt x="17" y="36"/>
                </a:cubicBezTo>
                <a:cubicBezTo>
                  <a:pt x="13" y="39"/>
                  <a:pt x="10" y="41"/>
                  <a:pt x="9" y="43"/>
                </a:cubicBezTo>
                <a:cubicBezTo>
                  <a:pt x="6" y="45"/>
                  <a:pt x="5" y="48"/>
                  <a:pt x="5" y="52"/>
                </a:cubicBezTo>
                <a:cubicBezTo>
                  <a:pt x="5" y="57"/>
                  <a:pt x="7" y="61"/>
                  <a:pt x="12" y="63"/>
                </a:cubicBezTo>
                <a:cubicBezTo>
                  <a:pt x="16" y="65"/>
                  <a:pt x="20" y="66"/>
                  <a:pt x="25" y="66"/>
                </a:cubicBezTo>
                <a:cubicBezTo>
                  <a:pt x="30" y="66"/>
                  <a:pt x="35" y="65"/>
                  <a:pt x="38" y="63"/>
                </a:cubicBezTo>
                <a:cubicBezTo>
                  <a:pt x="42" y="60"/>
                  <a:pt x="44" y="57"/>
                  <a:pt x="44" y="52"/>
                </a:cubicBezTo>
                <a:close/>
                <a:moveTo>
                  <a:pt x="42" y="18"/>
                </a:moveTo>
                <a:cubicBezTo>
                  <a:pt x="41" y="17"/>
                  <a:pt x="40" y="16"/>
                  <a:pt x="40" y="15"/>
                </a:cubicBezTo>
                <a:cubicBezTo>
                  <a:pt x="37" y="8"/>
                  <a:pt x="32" y="4"/>
                  <a:pt x="25" y="4"/>
                </a:cubicBezTo>
                <a:cubicBezTo>
                  <a:pt x="21" y="4"/>
                  <a:pt x="17" y="5"/>
                  <a:pt x="14" y="8"/>
                </a:cubicBezTo>
                <a:cubicBezTo>
                  <a:pt x="10" y="11"/>
                  <a:pt x="8" y="14"/>
                  <a:pt x="8" y="18"/>
                </a:cubicBezTo>
                <a:cubicBezTo>
                  <a:pt x="8" y="21"/>
                  <a:pt x="10" y="24"/>
                  <a:pt x="13" y="26"/>
                </a:cubicBezTo>
                <a:cubicBezTo>
                  <a:pt x="16" y="28"/>
                  <a:pt x="19" y="29"/>
                  <a:pt x="22" y="29"/>
                </a:cubicBezTo>
                <a:cubicBezTo>
                  <a:pt x="23" y="29"/>
                  <a:pt x="26" y="28"/>
                  <a:pt x="31" y="25"/>
                </a:cubicBezTo>
                <a:cubicBezTo>
                  <a:pt x="36" y="23"/>
                  <a:pt x="39" y="21"/>
                  <a:pt x="42" y="18"/>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90" name="TextBox 89"/>
          <p:cNvSpPr txBox="1"/>
          <p:nvPr/>
        </p:nvSpPr>
        <p:spPr bwMode="auto">
          <a:xfrm>
            <a:off x="5357494" y="4837116"/>
            <a:ext cx="1759495" cy="648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00" dirty="0" smtClean="0">
                <a:solidFill>
                  <a:srgbClr val="002776"/>
                </a:solidFill>
                <a:cs typeface="Arial" charset="0"/>
              </a:rPr>
              <a:t>Mayor detalle en conducta del </a:t>
            </a:r>
            <a:r>
              <a:rPr lang="es-ES" sz="1000" b="1" dirty="0" smtClean="0">
                <a:solidFill>
                  <a:srgbClr val="002776"/>
                </a:solidFill>
                <a:cs typeface="Arial" charset="0"/>
              </a:rPr>
              <a:t>cliente</a:t>
            </a:r>
            <a:r>
              <a:rPr lang="es-ES" sz="1000" dirty="0" smtClean="0">
                <a:solidFill>
                  <a:srgbClr val="002776"/>
                </a:solidFill>
                <a:cs typeface="Arial" charset="0"/>
              </a:rPr>
              <a:t> (segmentación)</a:t>
            </a:r>
            <a:endParaRPr lang="es-ES" sz="1000" dirty="0">
              <a:solidFill>
                <a:srgbClr val="002776"/>
              </a:solidFill>
              <a:cs typeface="Arial" charset="0"/>
            </a:endParaRPr>
          </a:p>
        </p:txBody>
      </p:sp>
      <p:sp>
        <p:nvSpPr>
          <p:cNvPr id="91" name="TextBox 90"/>
          <p:cNvSpPr txBox="1"/>
          <p:nvPr/>
        </p:nvSpPr>
        <p:spPr bwMode="auto">
          <a:xfrm>
            <a:off x="7733923" y="5672919"/>
            <a:ext cx="1860212" cy="648000"/>
          </a:xfrm>
          <a:prstGeom prst="rect">
            <a:avLst/>
          </a:prstGeom>
        </p:spPr>
        <p:txBody>
          <a:bodyPr wrap="square" lIns="36000" rIns="36000" rtlCol="0" anchor="ctr">
            <a:noAutofit/>
          </a:bodyPr>
          <a:lstStyle/>
          <a:p>
            <a:pPr marL="1588" fontAlgn="base">
              <a:spcAft>
                <a:spcPct val="0"/>
              </a:spcAft>
              <a:buClr>
                <a:srgbClr val="000000"/>
              </a:buClr>
            </a:pPr>
            <a:r>
              <a:rPr lang="es-ES" sz="1000" dirty="0" smtClean="0">
                <a:solidFill>
                  <a:srgbClr val="002776"/>
                </a:solidFill>
                <a:cs typeface="Arial" charset="0"/>
              </a:rPr>
              <a:t>Gran influencia los </a:t>
            </a:r>
            <a:r>
              <a:rPr lang="es-ES" sz="1000" b="1" dirty="0" err="1" smtClean="0">
                <a:solidFill>
                  <a:srgbClr val="002776"/>
                </a:solidFill>
                <a:cs typeface="Arial" charset="0"/>
              </a:rPr>
              <a:t>BRICs</a:t>
            </a:r>
            <a:r>
              <a:rPr lang="es-ES" sz="1000" b="1" dirty="0" smtClean="0">
                <a:solidFill>
                  <a:srgbClr val="002776"/>
                </a:solidFill>
                <a:cs typeface="Arial" charset="0"/>
              </a:rPr>
              <a:t>: </a:t>
            </a:r>
          </a:p>
          <a:p>
            <a:pPr marL="177800" indent="-141288" fontAlgn="base">
              <a:spcAft>
                <a:spcPct val="0"/>
              </a:spcAft>
              <a:buClr>
                <a:srgbClr val="002060"/>
              </a:buClr>
              <a:buFont typeface="Arial" panose="020B0604020202020204" pitchFamily="34" charset="0"/>
              <a:buChar char="−"/>
            </a:pPr>
            <a:r>
              <a:rPr lang="es-ES" sz="1000" dirty="0" smtClean="0">
                <a:solidFill>
                  <a:srgbClr val="002776"/>
                </a:solidFill>
                <a:cs typeface="Arial" charset="0"/>
              </a:rPr>
              <a:t>Eligen</a:t>
            </a:r>
            <a:r>
              <a:rPr lang="es-ES" sz="1000" b="1" dirty="0" smtClean="0">
                <a:solidFill>
                  <a:srgbClr val="002776"/>
                </a:solidFill>
                <a:cs typeface="Arial" charset="0"/>
              </a:rPr>
              <a:t> </a:t>
            </a:r>
            <a:r>
              <a:rPr lang="es-ES" sz="1000" b="1" dirty="0">
                <a:solidFill>
                  <a:srgbClr val="002776"/>
                </a:solidFill>
                <a:cs typeface="Arial" charset="0"/>
              </a:rPr>
              <a:t>compras como </a:t>
            </a:r>
            <a:r>
              <a:rPr lang="es-ES" sz="1000" b="1" dirty="0" smtClean="0">
                <a:solidFill>
                  <a:srgbClr val="002776"/>
                </a:solidFill>
                <a:cs typeface="Arial" charset="0"/>
              </a:rPr>
              <a:t>1º / 2º </a:t>
            </a:r>
            <a:r>
              <a:rPr lang="es-ES" sz="1000" b="1" dirty="0">
                <a:solidFill>
                  <a:srgbClr val="002776"/>
                </a:solidFill>
                <a:cs typeface="Arial" charset="0"/>
              </a:rPr>
              <a:t>motivo de </a:t>
            </a:r>
            <a:r>
              <a:rPr lang="es-ES" sz="1000" b="1" dirty="0" smtClean="0">
                <a:solidFill>
                  <a:srgbClr val="002776"/>
                </a:solidFill>
                <a:cs typeface="Arial" charset="0"/>
              </a:rPr>
              <a:t>viaje</a:t>
            </a:r>
          </a:p>
          <a:p>
            <a:pPr marL="177800" indent="-141288" fontAlgn="base">
              <a:spcAft>
                <a:spcPct val="0"/>
              </a:spcAft>
              <a:buClr>
                <a:srgbClr val="002060"/>
              </a:buClr>
              <a:buFont typeface="Arial" panose="020B0604020202020204" pitchFamily="34" charset="0"/>
              <a:buChar char="−"/>
            </a:pPr>
            <a:r>
              <a:rPr lang="es-ES" sz="1000" b="1" dirty="0" smtClean="0">
                <a:solidFill>
                  <a:srgbClr val="002776"/>
                </a:solidFill>
                <a:cs typeface="Arial" charset="0"/>
              </a:rPr>
              <a:t>Elevada propensión al gasto </a:t>
            </a:r>
            <a:r>
              <a:rPr lang="es-ES" sz="800" dirty="0" smtClean="0">
                <a:solidFill>
                  <a:srgbClr val="002776"/>
                </a:solidFill>
                <a:cs typeface="Arial" charset="0"/>
              </a:rPr>
              <a:t>(73% Brasil, 68% Rusia, 65% China, 58% India)</a:t>
            </a:r>
            <a:endParaRPr lang="es-ES" sz="800" dirty="0">
              <a:solidFill>
                <a:srgbClr val="002776"/>
              </a:solidFill>
              <a:cs typeface="Arial" charset="0"/>
            </a:endParaRPr>
          </a:p>
          <a:p>
            <a:pPr marL="1588" fontAlgn="base">
              <a:spcAft>
                <a:spcPct val="0"/>
              </a:spcAft>
              <a:buClr>
                <a:srgbClr val="000000"/>
              </a:buClr>
            </a:pPr>
            <a:endParaRPr lang="es-ES" sz="1000" dirty="0">
              <a:solidFill>
                <a:srgbClr val="002776"/>
              </a:solidFill>
              <a:cs typeface="Arial" charset="0"/>
            </a:endParaRPr>
          </a:p>
        </p:txBody>
      </p:sp>
      <p:sp>
        <p:nvSpPr>
          <p:cNvPr id="92" name="TextBox 91"/>
          <p:cNvSpPr txBox="1"/>
          <p:nvPr/>
        </p:nvSpPr>
        <p:spPr bwMode="auto">
          <a:xfrm>
            <a:off x="554154" y="4837116"/>
            <a:ext cx="1859875" cy="648000"/>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00" dirty="0" smtClean="0">
                <a:solidFill>
                  <a:srgbClr val="002776"/>
                </a:solidFill>
                <a:cs typeface="Arial" charset="0"/>
              </a:rPr>
              <a:t>Creciente relación entre el turismo real y creativo: </a:t>
            </a:r>
            <a:r>
              <a:rPr lang="es-ES" sz="1000" b="1" dirty="0" smtClean="0">
                <a:solidFill>
                  <a:srgbClr val="002776"/>
                </a:solidFill>
                <a:cs typeface="Arial" charset="0"/>
              </a:rPr>
              <a:t>turismo naranja</a:t>
            </a:r>
            <a:endParaRPr lang="es-ES" sz="1000" b="1" dirty="0">
              <a:solidFill>
                <a:srgbClr val="002776"/>
              </a:solidFill>
              <a:cs typeface="Arial" charset="0"/>
            </a:endParaRPr>
          </a:p>
        </p:txBody>
      </p:sp>
      <p:sp>
        <p:nvSpPr>
          <p:cNvPr id="93" name="TextBox 92"/>
          <p:cNvSpPr txBox="1"/>
          <p:nvPr/>
        </p:nvSpPr>
        <p:spPr bwMode="auto">
          <a:xfrm>
            <a:off x="2942923" y="4690171"/>
            <a:ext cx="1675559" cy="235825"/>
          </a:xfrm>
          <a:prstGeom prst="rect">
            <a:avLst/>
          </a:prstGeom>
        </p:spPr>
        <p:txBody>
          <a:bodyPr wrap="square" lIns="36000" tIns="36000" rIns="36000" bIns="36000" rtlCol="0">
            <a:spAutoFit/>
          </a:bodyPr>
          <a:lstStyle/>
          <a:p>
            <a:pPr marL="1588" algn="ctr" fontAlgn="base">
              <a:lnSpc>
                <a:spcPct val="106000"/>
              </a:lnSpc>
              <a:spcBef>
                <a:spcPct val="40000"/>
              </a:spcBef>
              <a:spcAft>
                <a:spcPct val="0"/>
              </a:spcAft>
              <a:buClr>
                <a:srgbClr val="000000"/>
              </a:buClr>
            </a:pPr>
            <a:r>
              <a:rPr lang="es-ES" sz="1000" i="1" dirty="0" smtClean="0">
                <a:solidFill>
                  <a:srgbClr val="002776"/>
                </a:solidFill>
                <a:cs typeface="Arial" charset="0"/>
              </a:rPr>
              <a:t>CITY BREAKS</a:t>
            </a:r>
            <a:endParaRPr lang="es-ES" sz="1000" i="1" dirty="0">
              <a:solidFill>
                <a:srgbClr val="002776"/>
              </a:solidFill>
              <a:cs typeface="Arial" charset="0"/>
            </a:endParaRPr>
          </a:p>
        </p:txBody>
      </p:sp>
      <p:sp>
        <p:nvSpPr>
          <p:cNvPr id="94" name="TextBox 93"/>
          <p:cNvSpPr txBox="1"/>
          <p:nvPr/>
        </p:nvSpPr>
        <p:spPr bwMode="auto">
          <a:xfrm>
            <a:off x="7645626" y="4653136"/>
            <a:ext cx="1675559" cy="235825"/>
          </a:xfrm>
          <a:prstGeom prst="rect">
            <a:avLst/>
          </a:prstGeom>
        </p:spPr>
        <p:txBody>
          <a:bodyPr wrap="square" lIns="36000" tIns="36000" rIns="36000" bIns="36000" rtlCol="0">
            <a:spAutoFit/>
          </a:bodyPr>
          <a:lstStyle/>
          <a:p>
            <a:pPr marL="1588" algn="ctr" fontAlgn="base">
              <a:lnSpc>
                <a:spcPct val="106000"/>
              </a:lnSpc>
              <a:spcBef>
                <a:spcPct val="40000"/>
              </a:spcBef>
              <a:spcAft>
                <a:spcPct val="0"/>
              </a:spcAft>
              <a:buClr>
                <a:srgbClr val="000000"/>
              </a:buClr>
            </a:pPr>
            <a:r>
              <a:rPr lang="es-ES" sz="1000" i="1" dirty="0" smtClean="0">
                <a:solidFill>
                  <a:srgbClr val="002776"/>
                </a:solidFill>
                <a:cs typeface="Arial" charset="0"/>
              </a:rPr>
              <a:t>SHOPPING</a:t>
            </a:r>
            <a:endParaRPr lang="es-ES" sz="1000" i="1" dirty="0">
              <a:solidFill>
                <a:srgbClr val="002776"/>
              </a:solidFill>
              <a:cs typeface="Arial" charset="0"/>
            </a:endParaRPr>
          </a:p>
        </p:txBody>
      </p:sp>
      <p:sp>
        <p:nvSpPr>
          <p:cNvPr id="95" name="TextBox 94"/>
          <p:cNvSpPr txBox="1"/>
          <p:nvPr/>
        </p:nvSpPr>
        <p:spPr bwMode="auto">
          <a:xfrm>
            <a:off x="484997" y="4667775"/>
            <a:ext cx="1675559" cy="235825"/>
          </a:xfrm>
          <a:prstGeom prst="rect">
            <a:avLst/>
          </a:prstGeom>
        </p:spPr>
        <p:txBody>
          <a:bodyPr wrap="square" lIns="36000" tIns="36000" rIns="36000" bIns="36000" rtlCol="0">
            <a:spAutoFit/>
          </a:bodyPr>
          <a:lstStyle/>
          <a:p>
            <a:pPr marL="1588" algn="ctr" fontAlgn="base">
              <a:lnSpc>
                <a:spcPct val="106000"/>
              </a:lnSpc>
              <a:spcBef>
                <a:spcPct val="40000"/>
              </a:spcBef>
              <a:spcAft>
                <a:spcPct val="0"/>
              </a:spcAft>
              <a:buClr>
                <a:srgbClr val="000000"/>
              </a:buClr>
            </a:pPr>
            <a:r>
              <a:rPr lang="es-ES" sz="1000" i="1" dirty="0" smtClean="0">
                <a:solidFill>
                  <a:srgbClr val="002776"/>
                </a:solidFill>
                <a:cs typeface="Arial" charset="0"/>
              </a:rPr>
              <a:t>CULTURA &amp; PATRIMONIO</a:t>
            </a:r>
            <a:endParaRPr lang="es-ES" sz="1000" i="1" dirty="0">
              <a:solidFill>
                <a:srgbClr val="002776"/>
              </a:solidFill>
              <a:cs typeface="Arial" charset="0"/>
            </a:endParaRPr>
          </a:p>
        </p:txBody>
      </p:sp>
      <p:sp>
        <p:nvSpPr>
          <p:cNvPr id="96" name="TextBox 95"/>
          <p:cNvSpPr txBox="1"/>
          <p:nvPr/>
        </p:nvSpPr>
        <p:spPr bwMode="auto">
          <a:xfrm>
            <a:off x="5256113" y="4670017"/>
            <a:ext cx="1675559" cy="235825"/>
          </a:xfrm>
          <a:prstGeom prst="rect">
            <a:avLst/>
          </a:prstGeom>
        </p:spPr>
        <p:txBody>
          <a:bodyPr wrap="square" lIns="36000" tIns="36000" rIns="36000" bIns="36000" rtlCol="0">
            <a:spAutoFit/>
          </a:bodyPr>
          <a:lstStyle/>
          <a:p>
            <a:pPr marL="1588" algn="ctr" fontAlgn="base">
              <a:lnSpc>
                <a:spcPct val="106000"/>
              </a:lnSpc>
              <a:spcBef>
                <a:spcPct val="40000"/>
              </a:spcBef>
              <a:spcAft>
                <a:spcPct val="0"/>
              </a:spcAft>
              <a:buClr>
                <a:srgbClr val="000000"/>
              </a:buClr>
            </a:pPr>
            <a:r>
              <a:rPr lang="es-ES" sz="1000" i="1" dirty="0" smtClean="0">
                <a:solidFill>
                  <a:srgbClr val="002776"/>
                </a:solidFill>
                <a:cs typeface="Arial" charset="0"/>
              </a:rPr>
              <a:t>VIDA NOCTURNA</a:t>
            </a:r>
            <a:endParaRPr lang="es-ES" sz="1000" i="1" dirty="0">
              <a:solidFill>
                <a:srgbClr val="002776"/>
              </a:solidFill>
              <a:cs typeface="Arial" charset="0"/>
            </a:endParaRPr>
          </a:p>
        </p:txBody>
      </p:sp>
      <p:sp>
        <p:nvSpPr>
          <p:cNvPr id="13" name="TextBox 12"/>
          <p:cNvSpPr txBox="1"/>
          <p:nvPr/>
        </p:nvSpPr>
        <p:spPr bwMode="auto">
          <a:xfrm>
            <a:off x="344489" y="1511630"/>
            <a:ext cx="4608511" cy="2478924"/>
          </a:xfrm>
          <a:prstGeom prst="rect">
            <a:avLst/>
          </a:prstGeom>
        </p:spPr>
        <p:txBody>
          <a:bodyPr wrap="square" lIns="36000" rIns="36000" rtlCol="0" anchor="t">
            <a:noAutofit/>
          </a:bodyPr>
          <a:lstStyle/>
          <a:p>
            <a:pPr marL="171450" indent="-171450" defTabSz="914400" fontAlgn="base">
              <a:spcBef>
                <a:spcPct val="0"/>
              </a:spcBef>
              <a:buClr>
                <a:srgbClr val="002060"/>
              </a:buClr>
              <a:buFont typeface="Wingdings" panose="05000000000000000000" pitchFamily="2" charset="2"/>
              <a:buChar char="§"/>
            </a:pPr>
            <a:r>
              <a:rPr lang="es-ES" sz="1100" b="1" dirty="0" smtClean="0">
                <a:solidFill>
                  <a:srgbClr val="002776"/>
                </a:solidFill>
                <a:cs typeface="Arial" pitchFamily="34" charset="0"/>
              </a:rPr>
              <a:t>Definición: </a:t>
            </a:r>
            <a:r>
              <a:rPr lang="es-ES" sz="1100" dirty="0" smtClean="0">
                <a:solidFill>
                  <a:srgbClr val="002776"/>
                </a:solidFill>
                <a:cs typeface="Arial" pitchFamily="34" charset="0"/>
              </a:rPr>
              <a:t>Movimiento de personas a atractivos culturales/entretenimientos ubicados en ciudades de países que no son aquellos en los que residen normalmente </a:t>
            </a:r>
          </a:p>
          <a:p>
            <a:pPr marL="171450" indent="-171450" defTabSz="914400" fontAlgn="base">
              <a:spcBef>
                <a:spcPct val="0"/>
              </a:spcBef>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a:t>
            </a:r>
            <a:r>
              <a:rPr lang="es-ES" sz="1100" dirty="0" smtClean="0">
                <a:solidFill>
                  <a:srgbClr val="002776"/>
                </a:solidFill>
                <a:cs typeface="Arial" pitchFamily="34" charset="0"/>
              </a:rPr>
              <a:t>París, Nueva York, Londres, Bangkok, Barcelona, Singapur</a:t>
            </a:r>
          </a:p>
          <a:p>
            <a:pPr marL="171450" indent="-171450" defTabSz="914400" fontAlgn="base">
              <a:spcBef>
                <a:spcPct val="0"/>
              </a:spcBef>
              <a:buClr>
                <a:srgbClr val="002060"/>
              </a:buClr>
              <a:buFont typeface="Wingdings" panose="05000000000000000000" pitchFamily="2" charset="2"/>
              <a:buChar char="§"/>
            </a:pPr>
            <a:r>
              <a:rPr lang="es-ES" sz="1100" b="1" dirty="0" smtClean="0">
                <a:solidFill>
                  <a:srgbClr val="002776"/>
                </a:solidFill>
                <a:cs typeface="Arial" pitchFamily="34" charset="0"/>
              </a:rPr>
              <a:t>Destinos patrimonio de la humanidad UNESCO: </a:t>
            </a:r>
            <a:r>
              <a:rPr lang="es-ES" sz="1100" dirty="0" smtClean="0">
                <a:solidFill>
                  <a:srgbClr val="002776"/>
                </a:solidFill>
                <a:cs typeface="Arial" pitchFamily="34" charset="0"/>
              </a:rPr>
              <a:t>Cusco, Potosí, Roma, Río de Janeiro, Granada, Budapest </a:t>
            </a:r>
            <a:endParaRPr lang="es-ES" sz="1100" b="1" dirty="0" smtClean="0">
              <a:solidFill>
                <a:srgbClr val="002776"/>
              </a:solidFill>
              <a:cs typeface="Arial" pitchFamily="34" charset="0"/>
            </a:endParaRPr>
          </a:p>
          <a:p>
            <a:pPr marL="171450" indent="-171450" defTabSz="914400" fontAlgn="base">
              <a:spcBef>
                <a:spcPct val="0"/>
              </a:spcBef>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por vida nocturna: </a:t>
            </a:r>
            <a:r>
              <a:rPr lang="es-ES" sz="1100" dirty="0" smtClean="0">
                <a:solidFill>
                  <a:srgbClr val="002776"/>
                </a:solidFill>
                <a:cs typeface="Arial" pitchFamily="34" charset="0"/>
              </a:rPr>
              <a:t>Ibiza, Buenos Aires, Madrid, Barcelona, Berlín, Nueva York</a:t>
            </a:r>
            <a:r>
              <a:rPr lang="es-ES" sz="1100" b="1" dirty="0" smtClean="0">
                <a:solidFill>
                  <a:srgbClr val="002776"/>
                </a:solidFill>
                <a:cs typeface="Arial" pitchFamily="34" charset="0"/>
              </a:rPr>
              <a:t>, </a:t>
            </a:r>
            <a:r>
              <a:rPr lang="es-ES" sz="1100" dirty="0" smtClean="0">
                <a:solidFill>
                  <a:srgbClr val="002776"/>
                </a:solidFill>
                <a:cs typeface="Arial" pitchFamily="34" charset="0"/>
              </a:rPr>
              <a:t>Sao Paulo, Londres, </a:t>
            </a:r>
            <a:r>
              <a:rPr lang="es-ES" sz="1100" dirty="0" err="1" smtClean="0">
                <a:solidFill>
                  <a:srgbClr val="002776"/>
                </a:solidFill>
                <a:cs typeface="Arial" pitchFamily="34" charset="0"/>
              </a:rPr>
              <a:t>Mykonos</a:t>
            </a:r>
            <a:endParaRPr lang="es-ES" sz="1100" dirty="0" smtClean="0">
              <a:solidFill>
                <a:srgbClr val="002776"/>
              </a:solidFill>
              <a:cs typeface="Arial" pitchFamily="34" charset="0"/>
            </a:endParaRPr>
          </a:p>
          <a:p>
            <a:pPr marL="171450" indent="-171450" defTabSz="914400" fontAlgn="base">
              <a:spcBef>
                <a:spcPct val="0"/>
              </a:spcBef>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para compras: </a:t>
            </a:r>
            <a:r>
              <a:rPr lang="es-ES" sz="1100" dirty="0" smtClean="0">
                <a:solidFill>
                  <a:srgbClr val="002776"/>
                </a:solidFill>
                <a:cs typeface="Arial" pitchFamily="34" charset="0"/>
              </a:rPr>
              <a:t>Londres, Barcelona, Madrid, Paris, Hong Kong, </a:t>
            </a:r>
            <a:r>
              <a:rPr lang="es-ES" sz="1100" dirty="0" err="1" smtClean="0">
                <a:solidFill>
                  <a:srgbClr val="002776"/>
                </a:solidFill>
                <a:cs typeface="Arial" pitchFamily="34" charset="0"/>
              </a:rPr>
              <a:t>Philadelphia</a:t>
            </a:r>
            <a:r>
              <a:rPr lang="es-ES" sz="1100" dirty="0" smtClean="0">
                <a:solidFill>
                  <a:srgbClr val="002776"/>
                </a:solidFill>
                <a:cs typeface="Arial" pitchFamily="34" charset="0"/>
              </a:rPr>
              <a:t>, Chicago, Bangkok</a:t>
            </a:r>
            <a:endParaRPr lang="es-ES" sz="1100" b="1" dirty="0" smtClean="0">
              <a:solidFill>
                <a:srgbClr val="002776"/>
              </a:solidFill>
              <a:cs typeface="Arial" pitchFamily="34" charset="0"/>
            </a:endParaRPr>
          </a:p>
          <a:p>
            <a:pPr marL="171450" indent="-171450" defTabSz="914400" fontAlgn="base">
              <a:spcBef>
                <a:spcPct val="0"/>
              </a:spcBef>
              <a:buClr>
                <a:srgbClr val="002060"/>
              </a:buClr>
              <a:buFont typeface="Wingdings" panose="05000000000000000000" pitchFamily="2" charset="2"/>
              <a:buChar char="§"/>
            </a:pPr>
            <a:r>
              <a:rPr lang="es-ES" sz="1100" b="1" dirty="0" smtClean="0">
                <a:solidFill>
                  <a:srgbClr val="002776"/>
                </a:solidFill>
                <a:cs typeface="Arial" pitchFamily="34" charset="0"/>
              </a:rPr>
              <a:t>Principales destinos para LGBT: </a:t>
            </a:r>
            <a:r>
              <a:rPr lang="es-ES" sz="1100" dirty="0" smtClean="0">
                <a:solidFill>
                  <a:srgbClr val="002776"/>
                </a:solidFill>
                <a:cs typeface="Arial" pitchFamily="34" charset="0"/>
              </a:rPr>
              <a:t>Nueva York, Barcelona, </a:t>
            </a:r>
            <a:r>
              <a:rPr lang="es-ES" sz="1100" dirty="0" err="1" smtClean="0">
                <a:solidFill>
                  <a:srgbClr val="002776"/>
                </a:solidFill>
                <a:cs typeface="Arial" pitchFamily="34" charset="0"/>
              </a:rPr>
              <a:t>Sidney</a:t>
            </a:r>
            <a:r>
              <a:rPr lang="es-ES" sz="1100" dirty="0" smtClean="0">
                <a:solidFill>
                  <a:srgbClr val="002776"/>
                </a:solidFill>
                <a:cs typeface="Arial" pitchFamily="34" charset="0"/>
              </a:rPr>
              <a:t>, Londres, Grecia (</a:t>
            </a:r>
            <a:r>
              <a:rPr lang="es-ES" sz="1100" dirty="0" err="1" smtClean="0">
                <a:solidFill>
                  <a:srgbClr val="002776"/>
                </a:solidFill>
                <a:cs typeface="Arial" pitchFamily="34" charset="0"/>
              </a:rPr>
              <a:t>Skiathos</a:t>
            </a:r>
            <a:r>
              <a:rPr lang="es-ES" sz="1100" dirty="0" smtClean="0">
                <a:solidFill>
                  <a:srgbClr val="002776"/>
                </a:solidFill>
                <a:cs typeface="Arial" pitchFamily="34" charset="0"/>
              </a:rPr>
              <a:t> &amp; </a:t>
            </a:r>
            <a:r>
              <a:rPr lang="es-ES" sz="1100" dirty="0" err="1" smtClean="0">
                <a:solidFill>
                  <a:srgbClr val="002776"/>
                </a:solidFill>
                <a:cs typeface="Arial" pitchFamily="34" charset="0"/>
              </a:rPr>
              <a:t>Mykonos</a:t>
            </a:r>
            <a:r>
              <a:rPr lang="es-ES" sz="1100" dirty="0" smtClean="0">
                <a:solidFill>
                  <a:srgbClr val="002776"/>
                </a:solidFill>
                <a:cs typeface="Arial" pitchFamily="34" charset="0"/>
              </a:rPr>
              <a:t>), Berlín </a:t>
            </a:r>
            <a:endParaRPr lang="es-ES" sz="1100" b="1" dirty="0">
              <a:solidFill>
                <a:srgbClr val="002776"/>
              </a:solidFill>
              <a:cs typeface="Arial" pitchFamily="34" charset="0"/>
            </a:endParaRPr>
          </a:p>
        </p:txBody>
      </p:sp>
      <p:sp>
        <p:nvSpPr>
          <p:cNvPr id="18" name="TextBox 17"/>
          <p:cNvSpPr txBox="1"/>
          <p:nvPr/>
        </p:nvSpPr>
        <p:spPr bwMode="auto">
          <a:xfrm>
            <a:off x="5097463" y="1509278"/>
            <a:ext cx="4464050" cy="2552933"/>
          </a:xfrm>
          <a:prstGeom prst="rect">
            <a:avLst/>
          </a:prstGeom>
        </p:spPr>
        <p:txBody>
          <a:bodyPr wrap="square" lIns="36000" rIns="36000" rtlCol="0" anchor="t">
            <a:noAutofit/>
          </a:bodyPr>
          <a:lstStyle/>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Turista explorador</a:t>
            </a:r>
            <a:r>
              <a:rPr lang="es-ES" sz="1100" dirty="0" smtClean="0">
                <a:solidFill>
                  <a:srgbClr val="002776"/>
                </a:solidFill>
                <a:cs typeface="Arial" charset="0"/>
              </a:rPr>
              <a:t>: Disfrutan descubriendo, ya sea algo moderno o histórico. Buscan llevarse a casa la sensación de la ciudad y la cultura que han visitado</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Cazador de tendencias: </a:t>
            </a:r>
            <a:r>
              <a:rPr lang="es-ES" sz="1100" dirty="0" smtClean="0">
                <a:solidFill>
                  <a:srgbClr val="002776"/>
                </a:solidFill>
                <a:cs typeface="Arial" charset="0"/>
              </a:rPr>
              <a:t>Buscan ir por delante de las principales tendencias y buscan las principales líneas de las grandes marcas</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Planificador perfecto: </a:t>
            </a:r>
            <a:r>
              <a:rPr lang="es-ES" sz="1100" dirty="0" smtClean="0">
                <a:solidFill>
                  <a:srgbClr val="002776"/>
                </a:solidFill>
                <a:cs typeface="Arial" charset="0"/>
              </a:rPr>
              <a:t>Buscan garantías de pasarlo bien. Quieren tener comodidad y entretenimiento a su disposición, buen transporte y seguridad en las calles</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Buscador de marcas: </a:t>
            </a:r>
            <a:r>
              <a:rPr lang="es-ES" sz="1100" dirty="0" smtClean="0">
                <a:solidFill>
                  <a:srgbClr val="002776"/>
                </a:solidFill>
                <a:cs typeface="Arial" charset="0"/>
              </a:rPr>
              <a:t>Tienen una lista mental de las marcas que quieren comprar, y buscaran zonas de shopping que les permitan adquirir las principales marcas internacionales</a:t>
            </a:r>
          </a:p>
          <a:p>
            <a:pPr marL="174625" indent="-173038"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Busca ofertas: </a:t>
            </a:r>
            <a:r>
              <a:rPr lang="es-ES" sz="1100" dirty="0" smtClean="0">
                <a:solidFill>
                  <a:srgbClr val="002776"/>
                </a:solidFill>
                <a:cs typeface="Arial" charset="0"/>
              </a:rPr>
              <a:t>Menos preocupados por el lujo, la comodidad o nuevas experiencias, buscan la manera de estirar su dinero al máximo</a:t>
            </a:r>
            <a:endParaRPr lang="es-ES" sz="1100" b="1" dirty="0">
              <a:solidFill>
                <a:srgbClr val="002776"/>
              </a:solidFill>
              <a:cs typeface="Arial" charset="0"/>
            </a:endParaRPr>
          </a:p>
        </p:txBody>
      </p:sp>
      <p:sp>
        <p:nvSpPr>
          <p:cNvPr id="2" name="Rectangle 1"/>
          <p:cNvSpPr/>
          <p:nvPr/>
        </p:nvSpPr>
        <p:spPr>
          <a:xfrm>
            <a:off x="344487"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8" name="Rectangle 47"/>
          <p:cNvSpPr/>
          <p:nvPr/>
        </p:nvSpPr>
        <p:spPr>
          <a:xfrm>
            <a:off x="2685805"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9" name="Rectangle 48"/>
          <p:cNvSpPr/>
          <p:nvPr/>
        </p:nvSpPr>
        <p:spPr>
          <a:xfrm>
            <a:off x="5027123"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0" name="Rectangle 49"/>
          <p:cNvSpPr/>
          <p:nvPr/>
        </p:nvSpPr>
        <p:spPr>
          <a:xfrm>
            <a:off x="7368440" y="4653136"/>
            <a:ext cx="2124000" cy="1764000"/>
          </a:xfrm>
          <a:prstGeom prst="rect">
            <a:avLst/>
          </a:prstGeom>
          <a:noFill/>
          <a:ln w="12700">
            <a:solidFill>
              <a:schemeClr val="bg1">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187</a:t>
            </a:fld>
            <a:endParaRPr lang="es-ES" dirty="0">
              <a:solidFill>
                <a:srgbClr val="002776"/>
              </a:solidFill>
            </a:endParaRPr>
          </a:p>
        </p:txBody>
      </p:sp>
      <p:sp>
        <p:nvSpPr>
          <p:cNvPr id="47"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de vida urbana</a:t>
            </a:r>
            <a:endParaRPr lang="es-ES" sz="1400" i="1" dirty="0">
              <a:solidFill>
                <a:srgbClr val="00B0F0"/>
              </a:solidFill>
              <a:cs typeface="Arial" charset="0"/>
            </a:endParaRPr>
          </a:p>
        </p:txBody>
      </p:sp>
    </p:spTree>
    <p:extLst>
      <p:ext uri="{BB962C8B-B14F-4D97-AF65-F5344CB8AC3E}">
        <p14:creationId xmlns:p14="http://schemas.microsoft.com/office/powerpoint/2010/main" val="26085152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a:t>
            </a:r>
            <a:r>
              <a:rPr lang="es-ES" b="1" dirty="0" smtClean="0">
                <a:solidFill>
                  <a:srgbClr val="002060"/>
                </a:solidFill>
                <a:cs typeface="Arial" charset="0"/>
              </a:rPr>
              <a:t>turismo</a:t>
            </a:r>
          </a:p>
          <a:p>
            <a:pPr fontAlgn="base">
              <a:spcBef>
                <a:spcPct val="0"/>
              </a:spcBef>
              <a:spcAft>
                <a:spcPct val="0"/>
              </a:spcAft>
            </a:pPr>
            <a:r>
              <a:rPr lang="es-ES" sz="2000" b="1" dirty="0" smtClean="0">
                <a:solidFill>
                  <a:srgbClr val="00B0F0"/>
                </a:solidFill>
                <a:cs typeface="Arial" charset="0"/>
              </a:rPr>
              <a:t>Turismo gastronómico</a:t>
            </a:r>
            <a:endParaRPr lang="es-ES" sz="1400" i="1" dirty="0">
              <a:solidFill>
                <a:srgbClr val="00B0F0"/>
              </a:solidFill>
              <a:cs typeface="Arial" charset="0"/>
            </a:endParaRPr>
          </a:p>
        </p:txBody>
      </p:sp>
      <p:sp>
        <p:nvSpPr>
          <p:cNvPr id="110" name="Rounded Rectangle 109"/>
          <p:cNvSpPr/>
          <p:nvPr/>
        </p:nvSpPr>
        <p:spPr bwMode="auto">
          <a:xfrm>
            <a:off x="345127" y="1048285"/>
            <a:ext cx="9216386" cy="288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100" b="1" dirty="0">
                <a:solidFill>
                  <a:srgbClr val="FFFFFF"/>
                </a:solidFill>
              </a:rPr>
              <a:t>En turismo gastronómico </a:t>
            </a:r>
            <a:r>
              <a:rPr lang="es-ES" sz="1100" b="1" dirty="0" smtClean="0">
                <a:solidFill>
                  <a:srgbClr val="FFFFFF"/>
                </a:solidFill>
              </a:rPr>
              <a:t>impacta </a:t>
            </a:r>
            <a:r>
              <a:rPr lang="es-ES" sz="1100" b="1" dirty="0">
                <a:solidFill>
                  <a:srgbClr val="FFFFFF"/>
                </a:solidFill>
              </a:rPr>
              <a:t>con importancia la figura del “</a:t>
            </a:r>
            <a:r>
              <a:rPr lang="es-ES" sz="1100" b="1" dirty="0" err="1">
                <a:solidFill>
                  <a:srgbClr val="FFFFFF"/>
                </a:solidFill>
              </a:rPr>
              <a:t>foodie</a:t>
            </a:r>
            <a:r>
              <a:rPr lang="es-ES" sz="1100" b="1" dirty="0">
                <a:solidFill>
                  <a:srgbClr val="FFFFFF"/>
                </a:solidFill>
              </a:rPr>
              <a:t>” en redes sociales</a:t>
            </a:r>
            <a:endParaRPr lang="es-CL" sz="1100" b="1" dirty="0" smtClean="0">
              <a:solidFill>
                <a:srgbClr val="FFFFFF"/>
              </a:solidFill>
            </a:endParaRPr>
          </a:p>
        </p:txBody>
      </p:sp>
      <p:sp>
        <p:nvSpPr>
          <p:cNvPr id="73" name="Freeform 25"/>
          <p:cNvSpPr>
            <a:spLocks/>
          </p:cNvSpPr>
          <p:nvPr/>
        </p:nvSpPr>
        <p:spPr bwMode="auto">
          <a:xfrm>
            <a:off x="446155" y="3943823"/>
            <a:ext cx="72000" cy="288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5" name="Freeform 26"/>
          <p:cNvSpPr>
            <a:spLocks/>
          </p:cNvSpPr>
          <p:nvPr/>
        </p:nvSpPr>
        <p:spPr bwMode="auto">
          <a:xfrm>
            <a:off x="374154" y="4488439"/>
            <a:ext cx="180000" cy="288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6" name="Freeform 27"/>
          <p:cNvSpPr>
            <a:spLocks/>
          </p:cNvSpPr>
          <p:nvPr/>
        </p:nvSpPr>
        <p:spPr bwMode="auto">
          <a:xfrm>
            <a:off x="374154" y="5033055"/>
            <a:ext cx="180000" cy="288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7" name="Freeform 28"/>
          <p:cNvSpPr>
            <a:spLocks noEditPoints="1"/>
          </p:cNvSpPr>
          <p:nvPr/>
        </p:nvSpPr>
        <p:spPr bwMode="auto">
          <a:xfrm>
            <a:off x="370718" y="5577671"/>
            <a:ext cx="180000" cy="288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8" name="Freeform 29"/>
          <p:cNvSpPr>
            <a:spLocks/>
          </p:cNvSpPr>
          <p:nvPr/>
        </p:nvSpPr>
        <p:spPr bwMode="auto">
          <a:xfrm>
            <a:off x="406400" y="6122287"/>
            <a:ext cx="180000" cy="288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79" name="Freeform 30"/>
          <p:cNvSpPr>
            <a:spLocks noEditPoints="1"/>
          </p:cNvSpPr>
          <p:nvPr/>
        </p:nvSpPr>
        <p:spPr bwMode="auto">
          <a:xfrm>
            <a:off x="2720320" y="3946753"/>
            <a:ext cx="180000" cy="288000"/>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80" name="Freeform 31"/>
          <p:cNvSpPr>
            <a:spLocks/>
          </p:cNvSpPr>
          <p:nvPr/>
        </p:nvSpPr>
        <p:spPr bwMode="auto">
          <a:xfrm>
            <a:off x="2720194" y="4482003"/>
            <a:ext cx="180000" cy="288000"/>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81" name="Freeform 32"/>
          <p:cNvSpPr>
            <a:spLocks noEditPoints="1"/>
          </p:cNvSpPr>
          <p:nvPr/>
        </p:nvSpPr>
        <p:spPr bwMode="auto">
          <a:xfrm>
            <a:off x="2714574" y="5035854"/>
            <a:ext cx="180000" cy="288000"/>
          </a:xfrm>
          <a:custGeom>
            <a:avLst/>
            <a:gdLst>
              <a:gd name="T0" fmla="*/ 50 w 50"/>
              <a:gd name="T1" fmla="*/ 51 h 70"/>
              <a:gd name="T2" fmla="*/ 45 w 50"/>
              <a:gd name="T3" fmla="*/ 63 h 70"/>
              <a:gd name="T4" fmla="*/ 34 w 50"/>
              <a:gd name="T5" fmla="*/ 69 h 70"/>
              <a:gd name="T6" fmla="*/ 25 w 50"/>
              <a:gd name="T7" fmla="*/ 70 h 70"/>
              <a:gd name="T8" fmla="*/ 9 w 50"/>
              <a:gd name="T9" fmla="*/ 66 h 70"/>
              <a:gd name="T10" fmla="*/ 0 w 50"/>
              <a:gd name="T11" fmla="*/ 52 h 70"/>
              <a:gd name="T12" fmla="*/ 4 w 50"/>
              <a:gd name="T13" fmla="*/ 41 h 70"/>
              <a:gd name="T14" fmla="*/ 14 w 50"/>
              <a:gd name="T15" fmla="*/ 33 h 70"/>
              <a:gd name="T16" fmla="*/ 4 w 50"/>
              <a:gd name="T17" fmla="*/ 19 h 70"/>
              <a:gd name="T18" fmla="*/ 10 w 50"/>
              <a:gd name="T19" fmla="*/ 5 h 70"/>
              <a:gd name="T20" fmla="*/ 25 w 50"/>
              <a:gd name="T21" fmla="*/ 0 h 70"/>
              <a:gd name="T22" fmla="*/ 36 w 50"/>
              <a:gd name="T23" fmla="*/ 4 h 70"/>
              <a:gd name="T24" fmla="*/ 44 w 50"/>
              <a:gd name="T25" fmla="*/ 12 h 70"/>
              <a:gd name="T26" fmla="*/ 46 w 50"/>
              <a:gd name="T27" fmla="*/ 10 h 70"/>
              <a:gd name="T28" fmla="*/ 48 w 50"/>
              <a:gd name="T29" fmla="*/ 13 h 70"/>
              <a:gd name="T30" fmla="*/ 41 w 50"/>
              <a:gd name="T31" fmla="*/ 24 h 70"/>
              <a:gd name="T32" fmla="*/ 29 w 50"/>
              <a:gd name="T33" fmla="*/ 31 h 70"/>
              <a:gd name="T34" fmla="*/ 29 w 50"/>
              <a:gd name="T35" fmla="*/ 31 h 70"/>
              <a:gd name="T36" fmla="*/ 29 w 50"/>
              <a:gd name="T37" fmla="*/ 31 h 70"/>
              <a:gd name="T38" fmla="*/ 50 w 50"/>
              <a:gd name="T39" fmla="*/ 51 h 70"/>
              <a:gd name="T40" fmla="*/ 44 w 50"/>
              <a:gd name="T41" fmla="*/ 52 h 70"/>
              <a:gd name="T42" fmla="*/ 38 w 50"/>
              <a:gd name="T43" fmla="*/ 41 h 70"/>
              <a:gd name="T44" fmla="*/ 25 w 50"/>
              <a:gd name="T45" fmla="*/ 36 h 70"/>
              <a:gd name="T46" fmla="*/ 20 w 50"/>
              <a:gd name="T47" fmla="*/ 35 h 70"/>
              <a:gd name="T48" fmla="*/ 17 w 50"/>
              <a:gd name="T49" fmla="*/ 36 h 70"/>
              <a:gd name="T50" fmla="*/ 9 w 50"/>
              <a:gd name="T51" fmla="*/ 43 h 70"/>
              <a:gd name="T52" fmla="*/ 5 w 50"/>
              <a:gd name="T53" fmla="*/ 52 h 70"/>
              <a:gd name="T54" fmla="*/ 12 w 50"/>
              <a:gd name="T55" fmla="*/ 63 h 70"/>
              <a:gd name="T56" fmla="*/ 25 w 50"/>
              <a:gd name="T57" fmla="*/ 66 h 70"/>
              <a:gd name="T58" fmla="*/ 38 w 50"/>
              <a:gd name="T59" fmla="*/ 63 h 70"/>
              <a:gd name="T60" fmla="*/ 44 w 50"/>
              <a:gd name="T61" fmla="*/ 52 h 70"/>
              <a:gd name="T62" fmla="*/ 42 w 50"/>
              <a:gd name="T63" fmla="*/ 18 h 70"/>
              <a:gd name="T64" fmla="*/ 40 w 50"/>
              <a:gd name="T65" fmla="*/ 15 h 70"/>
              <a:gd name="T66" fmla="*/ 25 w 50"/>
              <a:gd name="T67" fmla="*/ 4 h 70"/>
              <a:gd name="T68" fmla="*/ 14 w 50"/>
              <a:gd name="T69" fmla="*/ 8 h 70"/>
              <a:gd name="T70" fmla="*/ 8 w 50"/>
              <a:gd name="T71" fmla="*/ 18 h 70"/>
              <a:gd name="T72" fmla="*/ 13 w 50"/>
              <a:gd name="T73" fmla="*/ 26 h 70"/>
              <a:gd name="T74" fmla="*/ 22 w 50"/>
              <a:gd name="T75" fmla="*/ 29 h 70"/>
              <a:gd name="T76" fmla="*/ 31 w 50"/>
              <a:gd name="T77" fmla="*/ 25 h 70"/>
              <a:gd name="T78" fmla="*/ 42 w 50"/>
              <a:gd name="T7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0">
                <a:moveTo>
                  <a:pt x="50" y="51"/>
                </a:moveTo>
                <a:cubicBezTo>
                  <a:pt x="50" y="55"/>
                  <a:pt x="48" y="59"/>
                  <a:pt x="45" y="63"/>
                </a:cubicBezTo>
                <a:cubicBezTo>
                  <a:pt x="42" y="66"/>
                  <a:pt x="38" y="68"/>
                  <a:pt x="34" y="69"/>
                </a:cubicBezTo>
                <a:cubicBezTo>
                  <a:pt x="31" y="69"/>
                  <a:pt x="28" y="70"/>
                  <a:pt x="25" y="70"/>
                </a:cubicBezTo>
                <a:cubicBezTo>
                  <a:pt x="19" y="70"/>
                  <a:pt x="13" y="68"/>
                  <a:pt x="9" y="66"/>
                </a:cubicBezTo>
                <a:cubicBezTo>
                  <a:pt x="3" y="63"/>
                  <a:pt x="0" y="58"/>
                  <a:pt x="0" y="52"/>
                </a:cubicBezTo>
                <a:cubicBezTo>
                  <a:pt x="0" y="48"/>
                  <a:pt x="2" y="44"/>
                  <a:pt x="4" y="41"/>
                </a:cubicBezTo>
                <a:cubicBezTo>
                  <a:pt x="6" y="38"/>
                  <a:pt x="10" y="36"/>
                  <a:pt x="14" y="33"/>
                </a:cubicBezTo>
                <a:cubicBezTo>
                  <a:pt x="7" y="29"/>
                  <a:pt x="4" y="24"/>
                  <a:pt x="4" y="19"/>
                </a:cubicBezTo>
                <a:cubicBezTo>
                  <a:pt x="4" y="13"/>
                  <a:pt x="6" y="9"/>
                  <a:pt x="10" y="5"/>
                </a:cubicBezTo>
                <a:cubicBezTo>
                  <a:pt x="14" y="2"/>
                  <a:pt x="19" y="0"/>
                  <a:pt x="25" y="0"/>
                </a:cubicBezTo>
                <a:cubicBezTo>
                  <a:pt x="29" y="0"/>
                  <a:pt x="33" y="1"/>
                  <a:pt x="36" y="4"/>
                </a:cubicBezTo>
                <a:cubicBezTo>
                  <a:pt x="40" y="6"/>
                  <a:pt x="43" y="9"/>
                  <a:pt x="44" y="12"/>
                </a:cubicBezTo>
                <a:cubicBezTo>
                  <a:pt x="45" y="11"/>
                  <a:pt x="46" y="10"/>
                  <a:pt x="46" y="10"/>
                </a:cubicBezTo>
                <a:cubicBezTo>
                  <a:pt x="48" y="10"/>
                  <a:pt x="48" y="11"/>
                  <a:pt x="48" y="13"/>
                </a:cubicBezTo>
                <a:cubicBezTo>
                  <a:pt x="48" y="17"/>
                  <a:pt x="46" y="20"/>
                  <a:pt x="41" y="24"/>
                </a:cubicBezTo>
                <a:cubicBezTo>
                  <a:pt x="37" y="26"/>
                  <a:pt x="33" y="28"/>
                  <a:pt x="29" y="31"/>
                </a:cubicBezTo>
                <a:cubicBezTo>
                  <a:pt x="29" y="31"/>
                  <a:pt x="29" y="31"/>
                  <a:pt x="29" y="31"/>
                </a:cubicBezTo>
                <a:cubicBezTo>
                  <a:pt x="29" y="31"/>
                  <a:pt x="29" y="31"/>
                  <a:pt x="29" y="31"/>
                </a:cubicBezTo>
                <a:cubicBezTo>
                  <a:pt x="43" y="35"/>
                  <a:pt x="50" y="41"/>
                  <a:pt x="50" y="51"/>
                </a:cubicBezTo>
                <a:close/>
                <a:moveTo>
                  <a:pt x="44" y="52"/>
                </a:moveTo>
                <a:cubicBezTo>
                  <a:pt x="44" y="48"/>
                  <a:pt x="42" y="44"/>
                  <a:pt x="38" y="41"/>
                </a:cubicBezTo>
                <a:cubicBezTo>
                  <a:pt x="35" y="40"/>
                  <a:pt x="31" y="38"/>
                  <a:pt x="25" y="36"/>
                </a:cubicBezTo>
                <a:cubicBezTo>
                  <a:pt x="22" y="35"/>
                  <a:pt x="21" y="35"/>
                  <a:pt x="20" y="35"/>
                </a:cubicBezTo>
                <a:cubicBezTo>
                  <a:pt x="20" y="35"/>
                  <a:pt x="19" y="35"/>
                  <a:pt x="17" y="36"/>
                </a:cubicBezTo>
                <a:cubicBezTo>
                  <a:pt x="13" y="39"/>
                  <a:pt x="10" y="41"/>
                  <a:pt x="9" y="43"/>
                </a:cubicBezTo>
                <a:cubicBezTo>
                  <a:pt x="6" y="45"/>
                  <a:pt x="5" y="48"/>
                  <a:pt x="5" y="52"/>
                </a:cubicBezTo>
                <a:cubicBezTo>
                  <a:pt x="5" y="57"/>
                  <a:pt x="7" y="61"/>
                  <a:pt x="12" y="63"/>
                </a:cubicBezTo>
                <a:cubicBezTo>
                  <a:pt x="16" y="65"/>
                  <a:pt x="20" y="66"/>
                  <a:pt x="25" y="66"/>
                </a:cubicBezTo>
                <a:cubicBezTo>
                  <a:pt x="30" y="66"/>
                  <a:pt x="35" y="65"/>
                  <a:pt x="38" y="63"/>
                </a:cubicBezTo>
                <a:cubicBezTo>
                  <a:pt x="42" y="60"/>
                  <a:pt x="44" y="57"/>
                  <a:pt x="44" y="52"/>
                </a:cubicBezTo>
                <a:close/>
                <a:moveTo>
                  <a:pt x="42" y="18"/>
                </a:moveTo>
                <a:cubicBezTo>
                  <a:pt x="41" y="17"/>
                  <a:pt x="40" y="16"/>
                  <a:pt x="40" y="15"/>
                </a:cubicBezTo>
                <a:cubicBezTo>
                  <a:pt x="37" y="8"/>
                  <a:pt x="32" y="4"/>
                  <a:pt x="25" y="4"/>
                </a:cubicBezTo>
                <a:cubicBezTo>
                  <a:pt x="21" y="4"/>
                  <a:pt x="17" y="5"/>
                  <a:pt x="14" y="8"/>
                </a:cubicBezTo>
                <a:cubicBezTo>
                  <a:pt x="10" y="11"/>
                  <a:pt x="8" y="14"/>
                  <a:pt x="8" y="18"/>
                </a:cubicBezTo>
                <a:cubicBezTo>
                  <a:pt x="8" y="21"/>
                  <a:pt x="10" y="24"/>
                  <a:pt x="13" y="26"/>
                </a:cubicBezTo>
                <a:cubicBezTo>
                  <a:pt x="16" y="28"/>
                  <a:pt x="19" y="29"/>
                  <a:pt x="22" y="29"/>
                </a:cubicBezTo>
                <a:cubicBezTo>
                  <a:pt x="23" y="29"/>
                  <a:pt x="26" y="28"/>
                  <a:pt x="31" y="25"/>
                </a:cubicBezTo>
                <a:cubicBezTo>
                  <a:pt x="36" y="23"/>
                  <a:pt x="39" y="21"/>
                  <a:pt x="42" y="18"/>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90" name="Freeform 33"/>
          <p:cNvSpPr>
            <a:spLocks noEditPoints="1"/>
          </p:cNvSpPr>
          <p:nvPr/>
        </p:nvSpPr>
        <p:spPr bwMode="auto">
          <a:xfrm>
            <a:off x="2714574" y="5563450"/>
            <a:ext cx="180000" cy="288000"/>
          </a:xfrm>
          <a:custGeom>
            <a:avLst/>
            <a:gdLst>
              <a:gd name="T0" fmla="*/ 42 w 42"/>
              <a:gd name="T1" fmla="*/ 26 h 70"/>
              <a:gd name="T2" fmla="*/ 36 w 42"/>
              <a:gd name="T3" fmla="*/ 52 h 70"/>
              <a:gd name="T4" fmla="*/ 28 w 42"/>
              <a:gd name="T5" fmla="*/ 63 h 70"/>
              <a:gd name="T6" fmla="*/ 19 w 42"/>
              <a:gd name="T7" fmla="*/ 70 h 70"/>
              <a:gd name="T8" fmla="*/ 15 w 42"/>
              <a:gd name="T9" fmla="*/ 69 h 70"/>
              <a:gd name="T10" fmla="*/ 12 w 42"/>
              <a:gd name="T11" fmla="*/ 66 h 70"/>
              <a:gd name="T12" fmla="*/ 14 w 42"/>
              <a:gd name="T13" fmla="*/ 64 h 70"/>
              <a:gd name="T14" fmla="*/ 15 w 42"/>
              <a:gd name="T15" fmla="*/ 64 h 70"/>
              <a:gd name="T16" fmla="*/ 17 w 42"/>
              <a:gd name="T17" fmla="*/ 65 h 70"/>
              <a:gd name="T18" fmla="*/ 27 w 42"/>
              <a:gd name="T19" fmla="*/ 56 h 70"/>
              <a:gd name="T20" fmla="*/ 34 w 42"/>
              <a:gd name="T21" fmla="*/ 43 h 70"/>
              <a:gd name="T22" fmla="*/ 36 w 42"/>
              <a:gd name="T23" fmla="*/ 39 h 70"/>
              <a:gd name="T24" fmla="*/ 18 w 42"/>
              <a:gd name="T25" fmla="*/ 47 h 70"/>
              <a:gd name="T26" fmla="*/ 8 w 42"/>
              <a:gd name="T27" fmla="*/ 44 h 70"/>
              <a:gd name="T28" fmla="*/ 1 w 42"/>
              <a:gd name="T29" fmla="*/ 36 h 70"/>
              <a:gd name="T30" fmla="*/ 0 w 42"/>
              <a:gd name="T31" fmla="*/ 27 h 70"/>
              <a:gd name="T32" fmla="*/ 5 w 42"/>
              <a:gd name="T33" fmla="*/ 8 h 70"/>
              <a:gd name="T34" fmla="*/ 22 w 42"/>
              <a:gd name="T35" fmla="*/ 0 h 70"/>
              <a:gd name="T36" fmla="*/ 37 w 42"/>
              <a:gd name="T37" fmla="*/ 9 h 70"/>
              <a:gd name="T38" fmla="*/ 42 w 42"/>
              <a:gd name="T39" fmla="*/ 26 h 70"/>
              <a:gd name="T40" fmla="*/ 37 w 42"/>
              <a:gd name="T41" fmla="*/ 27 h 70"/>
              <a:gd name="T42" fmla="*/ 34 w 42"/>
              <a:gd name="T43" fmla="*/ 12 h 70"/>
              <a:gd name="T44" fmla="*/ 22 w 42"/>
              <a:gd name="T45" fmla="*/ 4 h 70"/>
              <a:gd name="T46" fmla="*/ 9 w 42"/>
              <a:gd name="T47" fmla="*/ 12 h 70"/>
              <a:gd name="T48" fmla="*/ 5 w 42"/>
              <a:gd name="T49" fmla="*/ 28 h 70"/>
              <a:gd name="T50" fmla="*/ 8 w 42"/>
              <a:gd name="T51" fmla="*/ 38 h 70"/>
              <a:gd name="T52" fmla="*/ 18 w 42"/>
              <a:gd name="T53" fmla="*/ 43 h 70"/>
              <a:gd name="T54" fmla="*/ 29 w 42"/>
              <a:gd name="T55" fmla="*/ 39 h 70"/>
              <a:gd name="T56" fmla="*/ 37 w 42"/>
              <a:gd name="T57" fmla="*/ 31 h 70"/>
              <a:gd name="T58" fmla="*/ 37 w 42"/>
              <a:gd name="T59"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 h="70">
                <a:moveTo>
                  <a:pt x="42" y="26"/>
                </a:moveTo>
                <a:cubicBezTo>
                  <a:pt x="42" y="35"/>
                  <a:pt x="40" y="44"/>
                  <a:pt x="36" y="52"/>
                </a:cubicBezTo>
                <a:cubicBezTo>
                  <a:pt x="34" y="55"/>
                  <a:pt x="32" y="59"/>
                  <a:pt x="28" y="63"/>
                </a:cubicBezTo>
                <a:cubicBezTo>
                  <a:pt x="24" y="67"/>
                  <a:pt x="21" y="70"/>
                  <a:pt x="19" y="70"/>
                </a:cubicBezTo>
                <a:cubicBezTo>
                  <a:pt x="18" y="70"/>
                  <a:pt x="16" y="69"/>
                  <a:pt x="15" y="69"/>
                </a:cubicBezTo>
                <a:cubicBezTo>
                  <a:pt x="13" y="68"/>
                  <a:pt x="12" y="67"/>
                  <a:pt x="12" y="66"/>
                </a:cubicBezTo>
                <a:cubicBezTo>
                  <a:pt x="12" y="64"/>
                  <a:pt x="13" y="64"/>
                  <a:pt x="14" y="64"/>
                </a:cubicBezTo>
                <a:cubicBezTo>
                  <a:pt x="14" y="64"/>
                  <a:pt x="15" y="64"/>
                  <a:pt x="15" y="64"/>
                </a:cubicBezTo>
                <a:cubicBezTo>
                  <a:pt x="16" y="65"/>
                  <a:pt x="17" y="65"/>
                  <a:pt x="17" y="65"/>
                </a:cubicBezTo>
                <a:cubicBezTo>
                  <a:pt x="20" y="65"/>
                  <a:pt x="23" y="62"/>
                  <a:pt x="27" y="56"/>
                </a:cubicBezTo>
                <a:cubicBezTo>
                  <a:pt x="31" y="50"/>
                  <a:pt x="33" y="46"/>
                  <a:pt x="34" y="43"/>
                </a:cubicBezTo>
                <a:cubicBezTo>
                  <a:pt x="36" y="39"/>
                  <a:pt x="36" y="39"/>
                  <a:pt x="36" y="39"/>
                </a:cubicBezTo>
                <a:cubicBezTo>
                  <a:pt x="29" y="44"/>
                  <a:pt x="23" y="47"/>
                  <a:pt x="18" y="47"/>
                </a:cubicBezTo>
                <a:cubicBezTo>
                  <a:pt x="14" y="47"/>
                  <a:pt x="11" y="46"/>
                  <a:pt x="8" y="44"/>
                </a:cubicBezTo>
                <a:cubicBezTo>
                  <a:pt x="5" y="42"/>
                  <a:pt x="3" y="39"/>
                  <a:pt x="1" y="36"/>
                </a:cubicBezTo>
                <a:cubicBezTo>
                  <a:pt x="0" y="34"/>
                  <a:pt x="0" y="31"/>
                  <a:pt x="0" y="27"/>
                </a:cubicBezTo>
                <a:cubicBezTo>
                  <a:pt x="0" y="19"/>
                  <a:pt x="1" y="13"/>
                  <a:pt x="5" y="8"/>
                </a:cubicBezTo>
                <a:cubicBezTo>
                  <a:pt x="9" y="3"/>
                  <a:pt x="15" y="0"/>
                  <a:pt x="22" y="0"/>
                </a:cubicBezTo>
                <a:cubicBezTo>
                  <a:pt x="28" y="0"/>
                  <a:pt x="34" y="3"/>
                  <a:pt x="37" y="9"/>
                </a:cubicBezTo>
                <a:cubicBezTo>
                  <a:pt x="41" y="13"/>
                  <a:pt x="42" y="19"/>
                  <a:pt x="42" y="26"/>
                </a:cubicBezTo>
                <a:close/>
                <a:moveTo>
                  <a:pt x="37" y="27"/>
                </a:moveTo>
                <a:cubicBezTo>
                  <a:pt x="37" y="21"/>
                  <a:pt x="36" y="16"/>
                  <a:pt x="34" y="12"/>
                </a:cubicBezTo>
                <a:cubicBezTo>
                  <a:pt x="31" y="7"/>
                  <a:pt x="27" y="4"/>
                  <a:pt x="22" y="4"/>
                </a:cubicBezTo>
                <a:cubicBezTo>
                  <a:pt x="17" y="4"/>
                  <a:pt x="13" y="7"/>
                  <a:pt x="9" y="12"/>
                </a:cubicBezTo>
                <a:cubicBezTo>
                  <a:pt x="6" y="17"/>
                  <a:pt x="5" y="22"/>
                  <a:pt x="5" y="28"/>
                </a:cubicBezTo>
                <a:cubicBezTo>
                  <a:pt x="5" y="32"/>
                  <a:pt x="6" y="35"/>
                  <a:pt x="8" y="38"/>
                </a:cubicBezTo>
                <a:cubicBezTo>
                  <a:pt x="11" y="41"/>
                  <a:pt x="14" y="43"/>
                  <a:pt x="18" y="43"/>
                </a:cubicBezTo>
                <a:cubicBezTo>
                  <a:pt x="21" y="43"/>
                  <a:pt x="24" y="41"/>
                  <a:pt x="29" y="39"/>
                </a:cubicBezTo>
                <a:cubicBezTo>
                  <a:pt x="33" y="36"/>
                  <a:pt x="36" y="33"/>
                  <a:pt x="37" y="31"/>
                </a:cubicBezTo>
                <a:cubicBezTo>
                  <a:pt x="37" y="30"/>
                  <a:pt x="37" y="28"/>
                  <a:pt x="37" y="2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93" name="Freeform 25"/>
          <p:cNvSpPr>
            <a:spLocks/>
          </p:cNvSpPr>
          <p:nvPr/>
        </p:nvSpPr>
        <p:spPr bwMode="auto">
          <a:xfrm>
            <a:off x="2648744" y="6013636"/>
            <a:ext cx="83820" cy="288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94" name="Freeform 34"/>
          <p:cNvSpPr>
            <a:spLocks noEditPoints="1"/>
          </p:cNvSpPr>
          <p:nvPr/>
        </p:nvSpPr>
        <p:spPr bwMode="auto">
          <a:xfrm>
            <a:off x="2747590" y="6008532"/>
            <a:ext cx="180000" cy="288000"/>
          </a:xfrm>
          <a:custGeom>
            <a:avLst/>
            <a:gdLst>
              <a:gd name="T0" fmla="*/ 52 w 52"/>
              <a:gd name="T1" fmla="*/ 31 h 68"/>
              <a:gd name="T2" fmla="*/ 45 w 52"/>
              <a:gd name="T3" fmla="*/ 55 h 68"/>
              <a:gd name="T4" fmla="*/ 25 w 52"/>
              <a:gd name="T5" fmla="*/ 68 h 68"/>
              <a:gd name="T6" fmla="*/ 7 w 52"/>
              <a:gd name="T7" fmla="*/ 59 h 68"/>
              <a:gd name="T8" fmla="*/ 0 w 52"/>
              <a:gd name="T9" fmla="*/ 38 h 68"/>
              <a:gd name="T10" fmla="*/ 6 w 52"/>
              <a:gd name="T11" fmla="*/ 16 h 68"/>
              <a:gd name="T12" fmla="*/ 21 w 52"/>
              <a:gd name="T13" fmla="*/ 1 h 68"/>
              <a:gd name="T14" fmla="*/ 30 w 52"/>
              <a:gd name="T15" fmla="*/ 0 h 68"/>
              <a:gd name="T16" fmla="*/ 37 w 52"/>
              <a:gd name="T17" fmla="*/ 2 h 68"/>
              <a:gd name="T18" fmla="*/ 48 w 52"/>
              <a:gd name="T19" fmla="*/ 14 h 68"/>
              <a:gd name="T20" fmla="*/ 52 w 52"/>
              <a:gd name="T21" fmla="*/ 31 h 68"/>
              <a:gd name="T22" fmla="*/ 47 w 52"/>
              <a:gd name="T23" fmla="*/ 31 h 68"/>
              <a:gd name="T24" fmla="*/ 43 w 52"/>
              <a:gd name="T25" fmla="*/ 13 h 68"/>
              <a:gd name="T26" fmla="*/ 28 w 52"/>
              <a:gd name="T27" fmla="*/ 4 h 68"/>
              <a:gd name="T28" fmla="*/ 21 w 52"/>
              <a:gd name="T29" fmla="*/ 6 h 68"/>
              <a:gd name="T30" fmla="*/ 9 w 52"/>
              <a:gd name="T31" fmla="*/ 20 h 68"/>
              <a:gd name="T32" fmla="*/ 6 w 52"/>
              <a:gd name="T33" fmla="*/ 38 h 68"/>
              <a:gd name="T34" fmla="*/ 6 w 52"/>
              <a:gd name="T35" fmla="*/ 46 h 68"/>
              <a:gd name="T36" fmla="*/ 14 w 52"/>
              <a:gd name="T37" fmla="*/ 58 h 68"/>
              <a:gd name="T38" fmla="*/ 26 w 52"/>
              <a:gd name="T39" fmla="*/ 63 h 68"/>
              <a:gd name="T40" fmla="*/ 42 w 52"/>
              <a:gd name="T41" fmla="*/ 51 h 68"/>
              <a:gd name="T42" fmla="*/ 47 w 52"/>
              <a:gd name="T43" fmla="*/ 3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68">
                <a:moveTo>
                  <a:pt x="52" y="31"/>
                </a:moveTo>
                <a:cubicBezTo>
                  <a:pt x="52" y="40"/>
                  <a:pt x="50" y="48"/>
                  <a:pt x="45" y="55"/>
                </a:cubicBezTo>
                <a:cubicBezTo>
                  <a:pt x="40" y="64"/>
                  <a:pt x="34" y="68"/>
                  <a:pt x="25" y="68"/>
                </a:cubicBezTo>
                <a:cubicBezTo>
                  <a:pt x="18" y="68"/>
                  <a:pt x="11" y="65"/>
                  <a:pt x="7" y="59"/>
                </a:cubicBezTo>
                <a:cubicBezTo>
                  <a:pt x="3" y="53"/>
                  <a:pt x="0" y="46"/>
                  <a:pt x="0" y="38"/>
                </a:cubicBezTo>
                <a:cubicBezTo>
                  <a:pt x="0" y="31"/>
                  <a:pt x="2" y="24"/>
                  <a:pt x="6" y="16"/>
                </a:cubicBezTo>
                <a:cubicBezTo>
                  <a:pt x="10" y="8"/>
                  <a:pt x="15" y="3"/>
                  <a:pt x="21" y="1"/>
                </a:cubicBezTo>
                <a:cubicBezTo>
                  <a:pt x="23" y="0"/>
                  <a:pt x="26" y="0"/>
                  <a:pt x="30" y="0"/>
                </a:cubicBezTo>
                <a:cubicBezTo>
                  <a:pt x="31" y="0"/>
                  <a:pt x="33" y="1"/>
                  <a:pt x="37" y="2"/>
                </a:cubicBezTo>
                <a:cubicBezTo>
                  <a:pt x="42" y="4"/>
                  <a:pt x="46" y="8"/>
                  <a:pt x="48" y="14"/>
                </a:cubicBezTo>
                <a:cubicBezTo>
                  <a:pt x="51" y="19"/>
                  <a:pt x="52" y="25"/>
                  <a:pt x="52" y="31"/>
                </a:cubicBezTo>
                <a:close/>
                <a:moveTo>
                  <a:pt x="47" y="31"/>
                </a:moveTo>
                <a:cubicBezTo>
                  <a:pt x="47" y="24"/>
                  <a:pt x="46" y="18"/>
                  <a:pt x="43" y="13"/>
                </a:cubicBezTo>
                <a:cubicBezTo>
                  <a:pt x="40" y="7"/>
                  <a:pt x="35" y="4"/>
                  <a:pt x="28" y="4"/>
                </a:cubicBezTo>
                <a:cubicBezTo>
                  <a:pt x="26" y="4"/>
                  <a:pt x="23" y="5"/>
                  <a:pt x="21" y="6"/>
                </a:cubicBezTo>
                <a:cubicBezTo>
                  <a:pt x="16" y="9"/>
                  <a:pt x="12" y="14"/>
                  <a:pt x="9" y="20"/>
                </a:cubicBezTo>
                <a:cubicBezTo>
                  <a:pt x="7" y="26"/>
                  <a:pt x="6" y="32"/>
                  <a:pt x="6" y="38"/>
                </a:cubicBezTo>
                <a:cubicBezTo>
                  <a:pt x="6" y="41"/>
                  <a:pt x="6" y="44"/>
                  <a:pt x="6" y="46"/>
                </a:cubicBezTo>
                <a:cubicBezTo>
                  <a:pt x="7" y="51"/>
                  <a:pt x="10" y="55"/>
                  <a:pt x="14" y="58"/>
                </a:cubicBezTo>
                <a:cubicBezTo>
                  <a:pt x="17" y="61"/>
                  <a:pt x="22" y="63"/>
                  <a:pt x="26" y="63"/>
                </a:cubicBezTo>
                <a:cubicBezTo>
                  <a:pt x="33" y="63"/>
                  <a:pt x="39" y="59"/>
                  <a:pt x="42" y="51"/>
                </a:cubicBezTo>
                <a:cubicBezTo>
                  <a:pt x="45" y="46"/>
                  <a:pt x="47" y="39"/>
                  <a:pt x="47" y="31"/>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cxnSp>
        <p:nvCxnSpPr>
          <p:cNvPr id="37" name="iBar:83/125"/>
          <p:cNvCxnSpPr>
            <a:cxnSpLocks noChangeShapeType="1"/>
          </p:cNvCxnSpPr>
          <p:nvPr/>
        </p:nvCxnSpPr>
        <p:spPr bwMode="auto">
          <a:xfrm flipV="1">
            <a:off x="406884" y="3696907"/>
            <a:ext cx="422320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8" name="TxtBox:83/125"/>
          <p:cNvSpPr/>
          <p:nvPr/>
        </p:nvSpPr>
        <p:spPr bwMode="auto">
          <a:xfrm>
            <a:off x="1177913" y="3633603"/>
            <a:ext cx="2681167"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Tendencias en turismo gastronómico</a:t>
            </a:r>
            <a:endParaRPr lang="es-CL" sz="1050" b="1" dirty="0">
              <a:latin typeface="Arial" charset="0"/>
            </a:endParaRPr>
          </a:p>
        </p:txBody>
      </p:sp>
      <p:sp>
        <p:nvSpPr>
          <p:cNvPr id="40" name="TextBox 39"/>
          <p:cNvSpPr txBox="1"/>
          <p:nvPr/>
        </p:nvSpPr>
        <p:spPr bwMode="auto">
          <a:xfrm>
            <a:off x="400050" y="1530386"/>
            <a:ext cx="4538252" cy="1504162"/>
          </a:xfrm>
          <a:prstGeom prst="rect">
            <a:avLst/>
          </a:prstGeom>
        </p:spPr>
        <p:txBody>
          <a:bodyPr wrap="square" lIns="36000" rIns="36000" rtlCol="0" anchor="t">
            <a:noAutofit/>
          </a:bodyPr>
          <a:lstStyle/>
          <a:p>
            <a:pPr marL="174625" lvl="0" indent="-174625">
              <a:spcAft>
                <a:spcPts val="600"/>
              </a:spcAft>
              <a:buFont typeface="Wingdings" panose="05000000000000000000" pitchFamily="2" charset="2"/>
              <a:buChar char="§"/>
            </a:pPr>
            <a:r>
              <a:rPr lang="es-CL" sz="1000" b="1" dirty="0" smtClean="0">
                <a:solidFill>
                  <a:schemeClr val="accent1"/>
                </a:solidFill>
              </a:rPr>
              <a:t>Turismo gastronómico: </a:t>
            </a:r>
            <a:r>
              <a:rPr lang="es-CL" sz="1000" dirty="0" smtClean="0">
                <a:solidFill>
                  <a:schemeClr val="accent1"/>
                </a:solidFill>
              </a:rPr>
              <a:t>Visitas relacionadas con actividades gastronómicas, compra de productos locales, o experimentar la oferta gastronómica específica de una región.</a:t>
            </a:r>
          </a:p>
          <a:p>
            <a:pPr marL="174625" lvl="0" indent="-174625">
              <a:spcAft>
                <a:spcPts val="600"/>
              </a:spcAft>
              <a:buFont typeface="Wingdings" panose="05000000000000000000" pitchFamily="2" charset="2"/>
              <a:buChar char="§"/>
            </a:pPr>
            <a:r>
              <a:rPr lang="es-CL" sz="1000" b="1" dirty="0" err="1" smtClean="0">
                <a:solidFill>
                  <a:schemeClr val="accent1"/>
                </a:solidFill>
              </a:rPr>
              <a:t>Enoturismo</a:t>
            </a:r>
            <a:r>
              <a:rPr lang="es-CL" sz="1000" b="1" dirty="0" smtClean="0">
                <a:solidFill>
                  <a:schemeClr val="accent1"/>
                </a:solidFill>
              </a:rPr>
              <a:t>: </a:t>
            </a:r>
            <a:r>
              <a:rPr lang="es-CL" sz="1000" dirty="0" smtClean="0">
                <a:solidFill>
                  <a:schemeClr val="accent1"/>
                </a:solidFill>
              </a:rPr>
              <a:t>generador de experiencias relacionadas a la riqueza vitivinícola y el glamour asociado de una determinada zona.</a:t>
            </a:r>
          </a:p>
          <a:p>
            <a:pPr marL="174625" lvl="0" indent="-174625">
              <a:spcAft>
                <a:spcPts val="600"/>
              </a:spcAft>
              <a:buFont typeface="Wingdings" panose="05000000000000000000" pitchFamily="2" charset="2"/>
              <a:buChar char="§"/>
            </a:pPr>
            <a:r>
              <a:rPr lang="es-CL" sz="1000" b="1" dirty="0" smtClean="0">
                <a:solidFill>
                  <a:schemeClr val="accent1"/>
                </a:solidFill>
              </a:rPr>
              <a:t>Principales destinos (gastronomía): </a:t>
            </a:r>
            <a:r>
              <a:rPr lang="es-CL" sz="1000" dirty="0" smtClean="0">
                <a:solidFill>
                  <a:schemeClr val="accent1"/>
                </a:solidFill>
              </a:rPr>
              <a:t>España, Italia, Francia, México, Perú, Grecia, Japón </a:t>
            </a:r>
          </a:p>
        </p:txBody>
      </p:sp>
      <p:sp>
        <p:nvSpPr>
          <p:cNvPr id="41" name="TextBox 40"/>
          <p:cNvSpPr txBox="1"/>
          <p:nvPr/>
        </p:nvSpPr>
        <p:spPr>
          <a:xfrm>
            <a:off x="540470" y="2903519"/>
            <a:ext cx="145735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$201 MM</a:t>
            </a:r>
            <a:endParaRPr kumimoji="0" lang="es-CL" sz="2000" b="0" i="0" u="none" strike="noStrike" kern="0" cap="none" spc="0" normalizeH="0" baseline="0" dirty="0" smtClean="0">
              <a:ln>
                <a:noFill/>
              </a:ln>
              <a:solidFill>
                <a:schemeClr val="accent3"/>
              </a:solidFill>
              <a:effectLst/>
              <a:uLnTx/>
              <a:uFillTx/>
            </a:endParaRPr>
          </a:p>
        </p:txBody>
      </p:sp>
      <p:sp>
        <p:nvSpPr>
          <p:cNvPr id="70" name="Rectangle 69"/>
          <p:cNvSpPr/>
          <p:nvPr/>
        </p:nvSpPr>
        <p:spPr>
          <a:xfrm>
            <a:off x="540471" y="3182779"/>
            <a:ext cx="1643436" cy="246221"/>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Gasto en turismo gastronómico en EEUU en 2012</a:t>
            </a:r>
            <a:endParaRPr kumimoji="0" lang="es-CL" sz="800" b="0" i="0" u="none" strike="noStrike" kern="0" cap="none" spc="0" normalizeH="0" baseline="0" dirty="0">
              <a:ln>
                <a:noFill/>
              </a:ln>
              <a:solidFill>
                <a:schemeClr val="accent3"/>
              </a:solidFill>
              <a:effectLst/>
              <a:uLnTx/>
              <a:uFillTx/>
            </a:endParaRPr>
          </a:p>
        </p:txBody>
      </p:sp>
      <p:sp>
        <p:nvSpPr>
          <p:cNvPr id="71" name="TextBox 70"/>
          <p:cNvSpPr txBox="1"/>
          <p:nvPr/>
        </p:nvSpPr>
        <p:spPr>
          <a:xfrm>
            <a:off x="2334408" y="2903519"/>
            <a:ext cx="145735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2000" kern="0" dirty="0" smtClean="0">
                <a:solidFill>
                  <a:schemeClr val="accent3"/>
                </a:solidFill>
              </a:rPr>
              <a:t>39 M</a:t>
            </a:r>
            <a:endParaRPr kumimoji="0" lang="es-CL" sz="2000" b="0" i="0" u="none" strike="noStrike" kern="0" cap="none" spc="0" normalizeH="0" baseline="0" dirty="0" smtClean="0">
              <a:ln>
                <a:noFill/>
              </a:ln>
              <a:solidFill>
                <a:schemeClr val="accent3"/>
              </a:solidFill>
              <a:effectLst/>
              <a:uLnTx/>
              <a:uFillTx/>
            </a:endParaRPr>
          </a:p>
        </p:txBody>
      </p:sp>
      <p:sp>
        <p:nvSpPr>
          <p:cNvPr id="72" name="Rectangle 71"/>
          <p:cNvSpPr/>
          <p:nvPr/>
        </p:nvSpPr>
        <p:spPr>
          <a:xfrm>
            <a:off x="2312096" y="3182779"/>
            <a:ext cx="2424880" cy="246221"/>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CL" sz="800" kern="0" dirty="0" smtClean="0">
                <a:solidFill>
                  <a:schemeClr val="accent3"/>
                </a:solidFill>
              </a:rPr>
              <a:t>Turistas estadounidenses viajan a un destino basado en las actividades gastronómicas (2012)</a:t>
            </a:r>
          </a:p>
        </p:txBody>
      </p:sp>
      <p:sp>
        <p:nvSpPr>
          <p:cNvPr id="82" name="TextBox 81"/>
          <p:cNvSpPr txBox="1"/>
          <p:nvPr/>
        </p:nvSpPr>
        <p:spPr bwMode="auto">
          <a:xfrm>
            <a:off x="608561" y="4467916"/>
            <a:ext cx="2003213"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dirty="0" smtClean="0">
                <a:solidFill>
                  <a:schemeClr val="accent1"/>
                </a:solidFill>
                <a:latin typeface="Arial" charset="0"/>
                <a:cs typeface="Arial" charset="0"/>
              </a:rPr>
              <a:t>El reto de la </a:t>
            </a:r>
            <a:r>
              <a:rPr lang="es-CL" sz="1000" b="1" dirty="0" err="1" smtClean="0">
                <a:solidFill>
                  <a:schemeClr val="accent1"/>
                </a:solidFill>
                <a:latin typeface="Arial" charset="0"/>
                <a:cs typeface="Arial" charset="0"/>
              </a:rPr>
              <a:t>glocalización</a:t>
            </a:r>
            <a:r>
              <a:rPr lang="es-CL" sz="1000" dirty="0" smtClean="0">
                <a:solidFill>
                  <a:schemeClr val="accent1"/>
                </a:solidFill>
                <a:latin typeface="Arial" charset="0"/>
                <a:cs typeface="Arial" charset="0"/>
              </a:rPr>
              <a:t>: promoción global, experiencia local</a:t>
            </a:r>
            <a:endParaRPr lang="es-CL" sz="1000" dirty="0">
              <a:solidFill>
                <a:schemeClr val="accent1"/>
              </a:solidFill>
              <a:latin typeface="Arial" charset="0"/>
              <a:cs typeface="Arial" charset="0"/>
            </a:endParaRPr>
          </a:p>
        </p:txBody>
      </p:sp>
      <p:sp>
        <p:nvSpPr>
          <p:cNvPr id="83" name="TextBox 82"/>
          <p:cNvSpPr txBox="1"/>
          <p:nvPr/>
        </p:nvSpPr>
        <p:spPr bwMode="auto">
          <a:xfrm>
            <a:off x="607489" y="5559660"/>
            <a:ext cx="1858041"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dirty="0" smtClean="0">
                <a:solidFill>
                  <a:schemeClr val="accent1"/>
                </a:solidFill>
                <a:latin typeface="Arial" charset="0"/>
                <a:ea typeface="+mn-ea"/>
                <a:cs typeface="Arial" charset="0"/>
              </a:rPr>
              <a:t>Importancia del las </a:t>
            </a:r>
            <a:r>
              <a:rPr lang="es-CL" sz="1000" b="1" dirty="0" smtClean="0">
                <a:solidFill>
                  <a:schemeClr val="accent1"/>
                </a:solidFill>
                <a:latin typeface="Arial" charset="0"/>
                <a:ea typeface="+mn-ea"/>
                <a:cs typeface="Arial" charset="0"/>
              </a:rPr>
              <a:t>personas</a:t>
            </a:r>
            <a:r>
              <a:rPr lang="es-CL" sz="1000" dirty="0" smtClean="0">
                <a:solidFill>
                  <a:schemeClr val="accent1"/>
                </a:solidFill>
                <a:latin typeface="Arial" charset="0"/>
                <a:ea typeface="+mn-ea"/>
                <a:cs typeface="Arial" charset="0"/>
              </a:rPr>
              <a:t> y el </a:t>
            </a:r>
            <a:r>
              <a:rPr lang="es-CL" sz="1000" b="1" dirty="0" smtClean="0">
                <a:solidFill>
                  <a:schemeClr val="accent1"/>
                </a:solidFill>
                <a:latin typeface="Arial" charset="0"/>
                <a:ea typeface="+mn-ea"/>
                <a:cs typeface="Arial" charset="0"/>
              </a:rPr>
              <a:t>relato</a:t>
            </a:r>
            <a:r>
              <a:rPr lang="es-CL" sz="1000" dirty="0" smtClean="0">
                <a:solidFill>
                  <a:schemeClr val="accent1"/>
                </a:solidFill>
                <a:latin typeface="Arial" charset="0"/>
                <a:ea typeface="+mn-ea"/>
                <a:cs typeface="Arial" charset="0"/>
              </a:rPr>
              <a:t> para vender la experiencia</a:t>
            </a:r>
            <a:endParaRPr lang="es-CL" sz="1000" b="1" dirty="0">
              <a:solidFill>
                <a:schemeClr val="accent1"/>
              </a:solidFill>
              <a:latin typeface="Arial" charset="0"/>
              <a:ea typeface="+mn-ea"/>
              <a:cs typeface="Arial" charset="0"/>
            </a:endParaRPr>
          </a:p>
        </p:txBody>
      </p:sp>
      <p:sp>
        <p:nvSpPr>
          <p:cNvPr id="84" name="TextBox 83"/>
          <p:cNvSpPr txBox="1"/>
          <p:nvPr/>
        </p:nvSpPr>
        <p:spPr bwMode="auto">
          <a:xfrm>
            <a:off x="2935157" y="3959064"/>
            <a:ext cx="1903565"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dirty="0" smtClean="0">
                <a:solidFill>
                  <a:schemeClr val="accent1"/>
                </a:solidFill>
                <a:latin typeface="Arial" charset="0"/>
                <a:cs typeface="Arial" charset="0"/>
              </a:rPr>
              <a:t>Desarrollar la gastronomía en </a:t>
            </a:r>
            <a:r>
              <a:rPr lang="es-CL" sz="1000" b="1" dirty="0" smtClean="0">
                <a:solidFill>
                  <a:schemeClr val="accent1"/>
                </a:solidFill>
                <a:latin typeface="Arial" charset="0"/>
                <a:cs typeface="Arial" charset="0"/>
              </a:rPr>
              <a:t>consonancia</a:t>
            </a:r>
            <a:r>
              <a:rPr lang="es-CL" sz="1000" dirty="0" smtClean="0">
                <a:solidFill>
                  <a:schemeClr val="accent1"/>
                </a:solidFill>
                <a:latin typeface="Arial" charset="0"/>
                <a:cs typeface="Arial" charset="0"/>
              </a:rPr>
              <a:t> con la historia, el paisaje y la cultura</a:t>
            </a:r>
            <a:endParaRPr lang="es-CL" sz="1000" dirty="0">
              <a:solidFill>
                <a:schemeClr val="accent1"/>
              </a:solidFill>
              <a:latin typeface="Arial" charset="0"/>
              <a:cs typeface="Arial" charset="0"/>
            </a:endParaRPr>
          </a:p>
        </p:txBody>
      </p:sp>
      <p:sp>
        <p:nvSpPr>
          <p:cNvPr id="85" name="TextBox 84"/>
          <p:cNvSpPr txBox="1"/>
          <p:nvPr/>
        </p:nvSpPr>
        <p:spPr bwMode="auto">
          <a:xfrm>
            <a:off x="2907304" y="4464997"/>
            <a:ext cx="2002055"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b="1" dirty="0" smtClean="0">
                <a:solidFill>
                  <a:schemeClr val="accent1"/>
                </a:solidFill>
                <a:latin typeface="Arial" charset="0"/>
                <a:cs typeface="Arial" charset="0"/>
              </a:rPr>
              <a:t>Innovación continua </a:t>
            </a:r>
            <a:r>
              <a:rPr lang="es-CL" sz="1000" dirty="0" smtClean="0">
                <a:solidFill>
                  <a:schemeClr val="accent1"/>
                </a:solidFill>
                <a:latin typeface="Arial" charset="0"/>
                <a:cs typeface="Arial" charset="0"/>
              </a:rPr>
              <a:t>para competir a nivel mundial</a:t>
            </a:r>
            <a:endParaRPr lang="es-CL" sz="1000" dirty="0">
              <a:solidFill>
                <a:schemeClr val="accent1"/>
              </a:solidFill>
              <a:latin typeface="Arial" charset="0"/>
              <a:cs typeface="Arial" charset="0"/>
            </a:endParaRPr>
          </a:p>
        </p:txBody>
      </p:sp>
      <p:sp>
        <p:nvSpPr>
          <p:cNvPr id="86" name="TextBox 85"/>
          <p:cNvSpPr txBox="1"/>
          <p:nvPr/>
        </p:nvSpPr>
        <p:spPr bwMode="auto">
          <a:xfrm>
            <a:off x="613690" y="5015928"/>
            <a:ext cx="2103571"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dirty="0" smtClean="0">
                <a:solidFill>
                  <a:schemeClr val="accent1"/>
                </a:solidFill>
                <a:latin typeface="Arial" charset="0"/>
                <a:cs typeface="Arial" charset="0"/>
              </a:rPr>
              <a:t>Gastronomía como estímulo de economía, </a:t>
            </a:r>
            <a:r>
              <a:rPr lang="es-CL" sz="1000" b="1" dirty="0" err="1" smtClean="0">
                <a:solidFill>
                  <a:schemeClr val="accent1"/>
                </a:solidFill>
                <a:latin typeface="Arial" charset="0"/>
                <a:cs typeface="Arial" charset="0"/>
              </a:rPr>
              <a:t>desestacionalizando</a:t>
            </a:r>
            <a:r>
              <a:rPr lang="es-CL" sz="1000" dirty="0" smtClean="0">
                <a:solidFill>
                  <a:schemeClr val="accent1"/>
                </a:solidFill>
                <a:latin typeface="Arial" charset="0"/>
                <a:cs typeface="Arial" charset="0"/>
              </a:rPr>
              <a:t> demanda</a:t>
            </a:r>
            <a:endParaRPr lang="es-CL" sz="1000" dirty="0">
              <a:solidFill>
                <a:schemeClr val="accent1"/>
              </a:solidFill>
              <a:latin typeface="Arial" charset="0"/>
              <a:cs typeface="Arial" charset="0"/>
            </a:endParaRPr>
          </a:p>
        </p:txBody>
      </p:sp>
      <p:sp>
        <p:nvSpPr>
          <p:cNvPr id="87" name="TextBox 86"/>
          <p:cNvSpPr txBox="1"/>
          <p:nvPr/>
        </p:nvSpPr>
        <p:spPr bwMode="auto">
          <a:xfrm>
            <a:off x="607489" y="6125484"/>
            <a:ext cx="1893658"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dirty="0" smtClean="0">
                <a:solidFill>
                  <a:schemeClr val="accent1"/>
                </a:solidFill>
                <a:latin typeface="Arial" charset="0"/>
                <a:cs typeface="Arial" charset="0"/>
              </a:rPr>
              <a:t>Turista gastronómico como </a:t>
            </a:r>
            <a:r>
              <a:rPr lang="es-CL" sz="1000" b="1" dirty="0" err="1" smtClean="0">
                <a:solidFill>
                  <a:schemeClr val="accent1"/>
                </a:solidFill>
                <a:latin typeface="Arial" charset="0"/>
                <a:cs typeface="Arial" charset="0"/>
              </a:rPr>
              <a:t>prosumer</a:t>
            </a:r>
            <a:r>
              <a:rPr lang="es-CL" sz="1000" dirty="0" smtClean="0">
                <a:solidFill>
                  <a:schemeClr val="accent1"/>
                </a:solidFill>
                <a:latin typeface="Arial" charset="0"/>
                <a:cs typeface="Arial" charset="0"/>
              </a:rPr>
              <a:t>: prescriptor online del destino</a:t>
            </a:r>
            <a:endParaRPr lang="es-CL" sz="1000" dirty="0">
              <a:solidFill>
                <a:schemeClr val="accent1"/>
              </a:solidFill>
              <a:latin typeface="Arial" charset="0"/>
              <a:cs typeface="Arial" charset="0"/>
            </a:endParaRPr>
          </a:p>
        </p:txBody>
      </p:sp>
      <p:sp>
        <p:nvSpPr>
          <p:cNvPr id="88" name="TextBox 87"/>
          <p:cNvSpPr txBox="1"/>
          <p:nvPr/>
        </p:nvSpPr>
        <p:spPr bwMode="auto">
          <a:xfrm>
            <a:off x="2950945" y="5466860"/>
            <a:ext cx="2002055"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dirty="0" smtClean="0">
                <a:solidFill>
                  <a:schemeClr val="accent1"/>
                </a:solidFill>
                <a:latin typeface="Arial" charset="0"/>
                <a:ea typeface="+mn-ea"/>
                <a:cs typeface="Arial" charset="0"/>
              </a:rPr>
              <a:t>Creación de </a:t>
            </a:r>
            <a:r>
              <a:rPr lang="es-CL" sz="1000" b="1" dirty="0" smtClean="0">
                <a:solidFill>
                  <a:schemeClr val="accent1"/>
                </a:solidFill>
                <a:latin typeface="Arial" charset="0"/>
                <a:ea typeface="+mn-ea"/>
                <a:cs typeface="Arial" charset="0"/>
              </a:rPr>
              <a:t>experiencias gastronómicas auténticas </a:t>
            </a:r>
            <a:r>
              <a:rPr lang="es-CL" sz="1000" dirty="0" smtClean="0">
                <a:solidFill>
                  <a:schemeClr val="accent1"/>
                </a:solidFill>
                <a:latin typeface="Arial" charset="0"/>
                <a:ea typeface="+mn-ea"/>
                <a:cs typeface="Arial" charset="0"/>
              </a:rPr>
              <a:t>conectadas con el entorno</a:t>
            </a:r>
            <a:endParaRPr lang="es-CL" sz="1000" dirty="0">
              <a:solidFill>
                <a:schemeClr val="accent1"/>
              </a:solidFill>
              <a:latin typeface="Arial" charset="0"/>
              <a:ea typeface="+mn-ea"/>
              <a:cs typeface="Arial" charset="0"/>
            </a:endParaRPr>
          </a:p>
        </p:txBody>
      </p:sp>
      <p:sp>
        <p:nvSpPr>
          <p:cNvPr id="89" name="TextBox 88"/>
          <p:cNvSpPr txBox="1"/>
          <p:nvPr/>
        </p:nvSpPr>
        <p:spPr bwMode="auto">
          <a:xfrm>
            <a:off x="609322" y="3929752"/>
            <a:ext cx="2001692"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dirty="0" smtClean="0">
                <a:solidFill>
                  <a:schemeClr val="accent1"/>
                </a:solidFill>
                <a:latin typeface="Arial" charset="0"/>
                <a:cs typeface="Arial" charset="0"/>
              </a:rPr>
              <a:t>Gastronomía </a:t>
            </a:r>
            <a:r>
              <a:rPr lang="es-CL" sz="1000" b="1" dirty="0" smtClean="0">
                <a:solidFill>
                  <a:schemeClr val="accent1"/>
                </a:solidFill>
                <a:latin typeface="Arial" charset="0"/>
                <a:cs typeface="Arial" charset="0"/>
              </a:rPr>
              <a:t>sostenible, ética </a:t>
            </a:r>
            <a:r>
              <a:rPr lang="es-CL" sz="1000" dirty="0" smtClean="0">
                <a:solidFill>
                  <a:schemeClr val="accent1"/>
                </a:solidFill>
                <a:latin typeface="Arial" charset="0"/>
                <a:cs typeface="Arial" charset="0"/>
              </a:rPr>
              <a:t>y responsable</a:t>
            </a:r>
            <a:endParaRPr lang="es-CL" sz="1000" dirty="0">
              <a:solidFill>
                <a:schemeClr val="accent1"/>
              </a:solidFill>
              <a:latin typeface="Arial" charset="0"/>
              <a:cs typeface="Arial" charset="0"/>
            </a:endParaRPr>
          </a:p>
        </p:txBody>
      </p:sp>
      <p:sp>
        <p:nvSpPr>
          <p:cNvPr id="91" name="TextBox 90"/>
          <p:cNvSpPr txBox="1"/>
          <p:nvPr/>
        </p:nvSpPr>
        <p:spPr bwMode="auto">
          <a:xfrm>
            <a:off x="2930908" y="6011884"/>
            <a:ext cx="2002055"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b="1" dirty="0" smtClean="0">
                <a:solidFill>
                  <a:schemeClr val="accent1"/>
                </a:solidFill>
                <a:latin typeface="Arial" charset="0"/>
                <a:cs typeface="Arial" charset="0"/>
              </a:rPr>
              <a:t>Comunicación personalizada </a:t>
            </a:r>
            <a:r>
              <a:rPr lang="es-CL" sz="1000" dirty="0" smtClean="0">
                <a:solidFill>
                  <a:schemeClr val="accent1"/>
                </a:solidFill>
                <a:latin typeface="Arial" charset="0"/>
                <a:cs typeface="Arial" charset="0"/>
              </a:rPr>
              <a:t>entre agentes gracias al uso </a:t>
            </a:r>
            <a:r>
              <a:rPr lang="es-CL" sz="1000" b="1" dirty="0" smtClean="0">
                <a:solidFill>
                  <a:schemeClr val="accent1"/>
                </a:solidFill>
                <a:latin typeface="Arial" charset="0"/>
                <a:cs typeface="Arial" charset="0"/>
              </a:rPr>
              <a:t>de la tecnología</a:t>
            </a:r>
            <a:endParaRPr lang="es-CL" sz="1000" b="1" dirty="0">
              <a:solidFill>
                <a:schemeClr val="accent1"/>
              </a:solidFill>
              <a:latin typeface="Arial" charset="0"/>
              <a:cs typeface="Arial" charset="0"/>
            </a:endParaRPr>
          </a:p>
        </p:txBody>
      </p:sp>
      <p:sp>
        <p:nvSpPr>
          <p:cNvPr id="95" name="TextBox 94"/>
          <p:cNvSpPr txBox="1"/>
          <p:nvPr/>
        </p:nvSpPr>
        <p:spPr bwMode="auto">
          <a:xfrm>
            <a:off x="2913563" y="5010021"/>
            <a:ext cx="2002055"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CL" sz="1000" b="1" dirty="0" smtClean="0">
                <a:solidFill>
                  <a:schemeClr val="accent1"/>
                </a:solidFill>
                <a:latin typeface="Arial" charset="0"/>
                <a:cs typeface="Arial" charset="0"/>
              </a:rPr>
              <a:t>Gran influencia </a:t>
            </a:r>
            <a:r>
              <a:rPr lang="es-CL" sz="1000" dirty="0" smtClean="0">
                <a:solidFill>
                  <a:schemeClr val="accent1"/>
                </a:solidFill>
                <a:latin typeface="Arial" charset="0"/>
                <a:cs typeface="Arial" charset="0"/>
              </a:rPr>
              <a:t>de la figura del</a:t>
            </a:r>
            <a:r>
              <a:rPr lang="es-CL" sz="1000" b="1" dirty="0" smtClean="0">
                <a:solidFill>
                  <a:schemeClr val="accent1"/>
                </a:solidFill>
                <a:latin typeface="Arial" charset="0"/>
                <a:cs typeface="Arial" charset="0"/>
              </a:rPr>
              <a:t> “</a:t>
            </a:r>
            <a:r>
              <a:rPr lang="es-CL" sz="1000" b="1" dirty="0" err="1" smtClean="0">
                <a:solidFill>
                  <a:schemeClr val="accent1"/>
                </a:solidFill>
                <a:latin typeface="Arial" charset="0"/>
                <a:cs typeface="Arial" charset="0"/>
              </a:rPr>
              <a:t>foodie</a:t>
            </a:r>
            <a:r>
              <a:rPr lang="es-CL" sz="1000" b="1" dirty="0" smtClean="0">
                <a:solidFill>
                  <a:schemeClr val="accent1"/>
                </a:solidFill>
                <a:latin typeface="Arial" charset="0"/>
                <a:cs typeface="Arial" charset="0"/>
              </a:rPr>
              <a:t>” </a:t>
            </a:r>
            <a:r>
              <a:rPr lang="es-CL" sz="1000" dirty="0" smtClean="0">
                <a:solidFill>
                  <a:schemeClr val="accent1"/>
                </a:solidFill>
                <a:latin typeface="Arial" charset="0"/>
                <a:cs typeface="Arial" charset="0"/>
              </a:rPr>
              <a:t>en redes sociales</a:t>
            </a:r>
            <a:endParaRPr lang="es-CL" sz="1000" dirty="0">
              <a:solidFill>
                <a:schemeClr val="accent1"/>
              </a:solidFill>
              <a:latin typeface="Arial" charset="0"/>
              <a:cs typeface="Arial" charset="0"/>
            </a:endParaRPr>
          </a:p>
        </p:txBody>
      </p:sp>
      <p:cxnSp>
        <p:nvCxnSpPr>
          <p:cNvPr id="96" name="iBar:83/125"/>
          <p:cNvCxnSpPr>
            <a:cxnSpLocks noChangeShapeType="1"/>
          </p:cNvCxnSpPr>
          <p:nvPr/>
        </p:nvCxnSpPr>
        <p:spPr bwMode="auto">
          <a:xfrm flipV="1">
            <a:off x="406884" y="1497262"/>
            <a:ext cx="43006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97" name="TxtBox:83/125"/>
          <p:cNvSpPr/>
          <p:nvPr/>
        </p:nvSpPr>
        <p:spPr bwMode="auto">
          <a:xfrm>
            <a:off x="1048477" y="1426400"/>
            <a:ext cx="3017518"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Cifras clave del producto a nivel mundial</a:t>
            </a:r>
            <a:endParaRPr lang="es-CL" sz="1050" b="1" dirty="0">
              <a:latin typeface="Arial" charset="0"/>
            </a:endParaRPr>
          </a:p>
        </p:txBody>
      </p:sp>
      <p:cxnSp>
        <p:nvCxnSpPr>
          <p:cNvPr id="35" name="iBar:83/125"/>
          <p:cNvCxnSpPr>
            <a:cxnSpLocks noChangeShapeType="1"/>
          </p:cNvCxnSpPr>
          <p:nvPr/>
        </p:nvCxnSpPr>
        <p:spPr bwMode="auto">
          <a:xfrm flipV="1">
            <a:off x="5103194" y="3648248"/>
            <a:ext cx="4436933"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6" name="TxtBox:83/125"/>
          <p:cNvSpPr/>
          <p:nvPr/>
        </p:nvSpPr>
        <p:spPr bwMode="auto">
          <a:xfrm>
            <a:off x="6289731" y="3508023"/>
            <a:ext cx="2063868"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Principales subproductos del turismo gastronómico</a:t>
            </a:r>
            <a:endParaRPr lang="es-CL" sz="1050" b="1" dirty="0">
              <a:latin typeface="Arial" charset="0"/>
            </a:endParaRPr>
          </a:p>
        </p:txBody>
      </p:sp>
      <p:sp>
        <p:nvSpPr>
          <p:cNvPr id="39" name="TextBox 38"/>
          <p:cNvSpPr txBox="1"/>
          <p:nvPr/>
        </p:nvSpPr>
        <p:spPr bwMode="auto">
          <a:xfrm>
            <a:off x="5097014" y="3897156"/>
            <a:ext cx="4680522" cy="2038779"/>
          </a:xfrm>
          <a:prstGeom prst="rect">
            <a:avLst/>
          </a:prstGeom>
        </p:spPr>
        <p:txBody>
          <a:bodyPr wrap="square" lIns="36000" rIns="36000" rtlCol="0" anchor="ctr">
            <a:noAutofit/>
          </a:bodyPr>
          <a:lstStyle/>
          <a:p>
            <a:pPr marL="180975" indent="-180975">
              <a:lnSpc>
                <a:spcPct val="106000"/>
              </a:lnSpc>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Restaurantes reconocidos (Michelin)</a:t>
            </a:r>
          </a:p>
          <a:p>
            <a:pPr marL="180975" indent="-180975">
              <a:lnSpc>
                <a:spcPct val="106000"/>
              </a:lnSpc>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Rutas gastronómicas y del vino</a:t>
            </a:r>
          </a:p>
          <a:p>
            <a:pPr marL="180975" indent="-180975">
              <a:lnSpc>
                <a:spcPct val="106000"/>
              </a:lnSpc>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Culinario (cursos de cocina, workshops, cultura creativa, etc.)</a:t>
            </a:r>
          </a:p>
          <a:p>
            <a:pPr marL="180975" indent="-180975">
              <a:lnSpc>
                <a:spcPct val="106000"/>
              </a:lnSpc>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Visitas a mercados, viñedos y bodegas</a:t>
            </a:r>
          </a:p>
          <a:p>
            <a:pPr marL="180975" indent="-180975">
              <a:lnSpc>
                <a:spcPct val="106000"/>
              </a:lnSpc>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Eventos (Participar en festivales gastronómicos, recogida de productos locales, etc.)</a:t>
            </a:r>
          </a:p>
          <a:p>
            <a:pPr marL="180975" indent="-180975">
              <a:lnSpc>
                <a:spcPct val="106000"/>
              </a:lnSpc>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Ferias gastronómicas</a:t>
            </a:r>
          </a:p>
          <a:p>
            <a:pPr indent="-188913">
              <a:lnSpc>
                <a:spcPct val="106000"/>
              </a:lnSpc>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Museos gastronómicos y vitivinícolas</a:t>
            </a:r>
          </a:p>
        </p:txBody>
      </p:sp>
      <p:sp>
        <p:nvSpPr>
          <p:cNvPr id="92" name="TextBox 91"/>
          <p:cNvSpPr txBox="1"/>
          <p:nvPr/>
        </p:nvSpPr>
        <p:spPr bwMode="auto">
          <a:xfrm>
            <a:off x="5103194" y="1607845"/>
            <a:ext cx="4458318" cy="1901097"/>
          </a:xfrm>
          <a:prstGeom prst="rect">
            <a:avLst/>
          </a:prstGeom>
        </p:spPr>
        <p:txBody>
          <a:bodyPr wrap="square" lIns="36000" rIns="36000" numCol="1" rtlCol="0" anchor="t">
            <a:noAutofit/>
          </a:bodyPr>
          <a:lstStyle/>
          <a:p>
            <a:pPr marL="173038" indent="-171450" algn="l" rtl="0" fontAlgn="base">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Consumidor </a:t>
            </a:r>
            <a:r>
              <a:rPr lang="es-CL" sz="1050" b="1" dirty="0" smtClean="0">
                <a:solidFill>
                  <a:schemeClr val="accent1"/>
                </a:solidFill>
                <a:latin typeface="Arial" charset="0"/>
                <a:cs typeface="Arial" charset="0"/>
              </a:rPr>
              <a:t>gastronómico</a:t>
            </a:r>
          </a:p>
          <a:p>
            <a:pPr marL="444500" lvl="1" indent="-176213">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Gastrónomos (interés/implicación alta)</a:t>
            </a:r>
          </a:p>
          <a:p>
            <a:pPr marL="444500" lvl="1" indent="-176213">
              <a:spcBef>
                <a:spcPts val="0"/>
              </a:spcBef>
              <a:spcAft>
                <a:spcPts val="600"/>
              </a:spcAft>
              <a:buClr>
                <a:srgbClr val="000000"/>
              </a:buClr>
              <a:buFont typeface="Wingdings" panose="05000000000000000000" pitchFamily="2" charset="2"/>
              <a:buChar char="§"/>
            </a:pPr>
            <a:r>
              <a:rPr lang="es-CL" sz="1050" dirty="0" err="1" smtClean="0">
                <a:solidFill>
                  <a:schemeClr val="accent1"/>
                </a:solidFill>
                <a:latin typeface="Arial" charset="0"/>
                <a:cs typeface="Arial" charset="0"/>
              </a:rPr>
              <a:t>Foodies</a:t>
            </a:r>
            <a:r>
              <a:rPr lang="es-CL" sz="1050" dirty="0" smtClean="0">
                <a:solidFill>
                  <a:schemeClr val="accent1"/>
                </a:solidFill>
                <a:latin typeface="Arial" charset="0"/>
                <a:cs typeface="Arial" charset="0"/>
              </a:rPr>
              <a:t> indígenas (interés/implicación alta/media)</a:t>
            </a:r>
          </a:p>
          <a:p>
            <a:pPr marL="444500" lvl="1" indent="-176213">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Turistas </a:t>
            </a:r>
            <a:r>
              <a:rPr lang="es-CL" sz="1050" dirty="0" err="1" smtClean="0">
                <a:solidFill>
                  <a:schemeClr val="accent1"/>
                </a:solidFill>
                <a:latin typeface="Arial" charset="0"/>
                <a:cs typeface="Arial" charset="0"/>
              </a:rPr>
              <a:t>f“Foodies</a:t>
            </a:r>
            <a:r>
              <a:rPr lang="es-CL" sz="1050" dirty="0" smtClean="0">
                <a:solidFill>
                  <a:schemeClr val="accent1"/>
                </a:solidFill>
                <a:latin typeface="Arial" charset="0"/>
                <a:cs typeface="Arial" charset="0"/>
              </a:rPr>
              <a:t>” (interés/implicación media/baja)</a:t>
            </a:r>
          </a:p>
          <a:p>
            <a:pPr marL="444500" lvl="1" indent="-176213">
              <a:spcBef>
                <a:spcPts val="0"/>
              </a:spcBef>
              <a:spcAft>
                <a:spcPts val="600"/>
              </a:spcAft>
              <a:buClr>
                <a:srgbClr val="000000"/>
              </a:buClr>
              <a:buFont typeface="Wingdings" panose="05000000000000000000" pitchFamily="2" charset="2"/>
              <a:buChar char="§"/>
            </a:pPr>
            <a:r>
              <a:rPr lang="es-CL" sz="1050" dirty="0" smtClean="0">
                <a:solidFill>
                  <a:schemeClr val="accent1"/>
                </a:solidFill>
                <a:latin typeface="Arial" charset="0"/>
                <a:cs typeface="Arial" charset="0"/>
              </a:rPr>
              <a:t>Turista de comida familiar (interés/implicación baja)</a:t>
            </a:r>
          </a:p>
        </p:txBody>
      </p:sp>
      <p:cxnSp>
        <p:nvCxnSpPr>
          <p:cNvPr id="98" name="iBar:83/125"/>
          <p:cNvCxnSpPr>
            <a:cxnSpLocks noChangeShapeType="1"/>
          </p:cNvCxnSpPr>
          <p:nvPr/>
        </p:nvCxnSpPr>
        <p:spPr bwMode="auto">
          <a:xfrm flipV="1">
            <a:off x="5103194" y="1497262"/>
            <a:ext cx="4436933"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99" name="TxtBox:83/125"/>
          <p:cNvSpPr/>
          <p:nvPr/>
        </p:nvSpPr>
        <p:spPr bwMode="auto">
          <a:xfrm>
            <a:off x="6237106" y="1340768"/>
            <a:ext cx="2169119"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CL" sz="1050" b="1" dirty="0" smtClean="0">
                <a:latin typeface="Arial" charset="0"/>
              </a:rPr>
              <a:t>Segmentación del consumidor de turismo gastronómico</a:t>
            </a:r>
            <a:endParaRPr lang="es-CL" sz="1050" b="1" dirty="0">
              <a:latin typeface="Arial" charset="0"/>
            </a:endParaRPr>
          </a:p>
        </p:txBody>
      </p:sp>
      <p:sp>
        <p:nvSpPr>
          <p:cNvPr id="100" name="TextBox 99"/>
          <p:cNvSpPr txBox="1"/>
          <p:nvPr/>
        </p:nvSpPr>
        <p:spPr bwMode="auto">
          <a:xfrm>
            <a:off x="756590" y="6511585"/>
            <a:ext cx="7927568" cy="338554"/>
          </a:xfrm>
          <a:prstGeom prst="rect">
            <a:avLst/>
          </a:prstGeom>
        </p:spPr>
        <p:txBody>
          <a:bodyPr wrap="square" rtlCol="0">
            <a:spAutoFit/>
          </a:bodyPr>
          <a:lstStyle/>
          <a:p>
            <a:r>
              <a:rPr lang="es-CL" sz="800" i="1" dirty="0" smtClean="0">
                <a:solidFill>
                  <a:schemeClr val="accent1"/>
                </a:solidFill>
                <a:latin typeface="Arial" charset="0"/>
                <a:cs typeface="Arial" charset="0"/>
              </a:rPr>
              <a:t>Fuentes: OMT / </a:t>
            </a:r>
            <a:r>
              <a:rPr lang="es-CL" sz="800" i="1" dirty="0" smtClean="0">
                <a:solidFill>
                  <a:schemeClr val="accent1"/>
                </a:solidFill>
              </a:rPr>
              <a:t>Ali-</a:t>
            </a:r>
            <a:r>
              <a:rPr lang="es-CL" sz="800" i="1" dirty="0" err="1" smtClean="0">
                <a:solidFill>
                  <a:schemeClr val="accent1"/>
                </a:solidFill>
              </a:rPr>
              <a:t>Knight</a:t>
            </a:r>
            <a:r>
              <a:rPr lang="es-CL" sz="800" i="1" dirty="0" smtClean="0">
                <a:solidFill>
                  <a:schemeClr val="accent1"/>
                </a:solidFill>
              </a:rPr>
              <a:t> &amp; </a:t>
            </a:r>
            <a:r>
              <a:rPr lang="es-CL" sz="800" i="1" dirty="0" err="1" smtClean="0">
                <a:solidFill>
                  <a:schemeClr val="accent1"/>
                </a:solidFill>
              </a:rPr>
              <a:t>Charters</a:t>
            </a:r>
            <a:r>
              <a:rPr lang="es-CL" sz="800" i="1" dirty="0" smtClean="0">
                <a:solidFill>
                  <a:schemeClr val="accent1"/>
                </a:solidFill>
              </a:rPr>
              <a:t> - </a:t>
            </a:r>
            <a:r>
              <a:rPr lang="es-CL" sz="800" i="1" dirty="0" err="1" smtClean="0">
                <a:solidFill>
                  <a:schemeClr val="accent1"/>
                </a:solidFill>
              </a:rPr>
              <a:t>Education</a:t>
            </a:r>
            <a:r>
              <a:rPr lang="es-CL" sz="800" i="1" dirty="0" smtClean="0">
                <a:solidFill>
                  <a:schemeClr val="accent1"/>
                </a:solidFill>
              </a:rPr>
              <a:t> in a Western </a:t>
            </a:r>
            <a:r>
              <a:rPr lang="es-CL" sz="800" i="1" dirty="0" err="1" smtClean="0">
                <a:solidFill>
                  <a:schemeClr val="accent1"/>
                </a:solidFill>
              </a:rPr>
              <a:t>Australian</a:t>
            </a:r>
            <a:r>
              <a:rPr lang="es-CL" sz="800" i="1" dirty="0" smtClean="0">
                <a:solidFill>
                  <a:schemeClr val="accent1"/>
                </a:solidFill>
              </a:rPr>
              <a:t> </a:t>
            </a:r>
            <a:r>
              <a:rPr lang="es-CL" sz="800" i="1" dirty="0" err="1" smtClean="0">
                <a:solidFill>
                  <a:schemeClr val="accent1"/>
                </a:solidFill>
              </a:rPr>
              <a:t>wine</a:t>
            </a:r>
            <a:r>
              <a:rPr lang="es-CL" sz="800" i="1" dirty="0" smtClean="0">
                <a:solidFill>
                  <a:schemeClr val="accent1"/>
                </a:solidFill>
              </a:rPr>
              <a:t> </a:t>
            </a:r>
            <a:r>
              <a:rPr lang="es-CL" sz="800" i="1" dirty="0" err="1" smtClean="0">
                <a:solidFill>
                  <a:schemeClr val="accent1"/>
                </a:solidFill>
              </a:rPr>
              <a:t>tourism</a:t>
            </a:r>
            <a:r>
              <a:rPr lang="es-CL" sz="800" i="1" dirty="0" smtClean="0">
                <a:solidFill>
                  <a:schemeClr val="accent1"/>
                </a:solidFill>
              </a:rPr>
              <a:t> </a:t>
            </a:r>
            <a:r>
              <a:rPr lang="es-CL" sz="800" i="1" dirty="0" err="1" smtClean="0">
                <a:solidFill>
                  <a:schemeClr val="accent1"/>
                </a:solidFill>
              </a:rPr>
              <a:t>context</a:t>
            </a:r>
            <a:r>
              <a:rPr lang="es-CL" sz="800" i="1" dirty="0" smtClean="0">
                <a:solidFill>
                  <a:schemeClr val="accent1"/>
                </a:solidFill>
              </a:rPr>
              <a:t> (1999) / Hall - </a:t>
            </a:r>
            <a:r>
              <a:rPr lang="es-CL" sz="800" i="1" dirty="0" err="1" smtClean="0">
                <a:solidFill>
                  <a:schemeClr val="accent1"/>
                </a:solidFill>
              </a:rPr>
              <a:t>Wine</a:t>
            </a:r>
            <a:r>
              <a:rPr lang="es-CL" sz="800" i="1" dirty="0" smtClean="0">
                <a:solidFill>
                  <a:schemeClr val="accent1"/>
                </a:solidFill>
              </a:rPr>
              <a:t> </a:t>
            </a:r>
            <a:r>
              <a:rPr lang="es-CL" sz="800" i="1" dirty="0" err="1" smtClean="0">
                <a:solidFill>
                  <a:schemeClr val="accent1"/>
                </a:solidFill>
              </a:rPr>
              <a:t>tourism</a:t>
            </a:r>
            <a:r>
              <a:rPr lang="es-CL" sz="800" i="1" dirty="0" smtClean="0">
                <a:solidFill>
                  <a:schemeClr val="accent1"/>
                </a:solidFill>
              </a:rPr>
              <a:t> in New </a:t>
            </a:r>
            <a:r>
              <a:rPr lang="es-CL" sz="800" i="1" dirty="0" err="1" smtClean="0">
                <a:solidFill>
                  <a:schemeClr val="accent1"/>
                </a:solidFill>
              </a:rPr>
              <a:t>Zealand</a:t>
            </a:r>
            <a:r>
              <a:rPr lang="es-CL" sz="800" i="1" dirty="0" smtClean="0">
                <a:solidFill>
                  <a:schemeClr val="accent1"/>
                </a:solidFill>
              </a:rPr>
              <a:t>. In </a:t>
            </a:r>
            <a:r>
              <a:rPr lang="es-CL" sz="800" i="1" dirty="0" err="1" smtClean="0">
                <a:solidFill>
                  <a:schemeClr val="accent1"/>
                </a:solidFill>
              </a:rPr>
              <a:t>Proceedings</a:t>
            </a:r>
            <a:r>
              <a:rPr lang="es-CL" sz="800" i="1" dirty="0" smtClean="0">
                <a:solidFill>
                  <a:schemeClr val="accent1"/>
                </a:solidFill>
              </a:rPr>
              <a:t> of </a:t>
            </a:r>
            <a:r>
              <a:rPr lang="es-CL" sz="800" i="1" dirty="0" err="1" smtClean="0">
                <a:solidFill>
                  <a:schemeClr val="accent1"/>
                </a:solidFill>
              </a:rPr>
              <a:t>tourism</a:t>
            </a:r>
            <a:r>
              <a:rPr lang="es-CL" sz="800" i="1" dirty="0" smtClean="0">
                <a:solidFill>
                  <a:schemeClr val="accent1"/>
                </a:solidFill>
              </a:rPr>
              <a:t> </a:t>
            </a:r>
            <a:r>
              <a:rPr lang="es-CL" sz="800" i="1" dirty="0" err="1" smtClean="0">
                <a:solidFill>
                  <a:schemeClr val="accent1"/>
                </a:solidFill>
              </a:rPr>
              <a:t>down</a:t>
            </a:r>
            <a:r>
              <a:rPr lang="es-CL" sz="800" i="1" dirty="0" smtClean="0">
                <a:solidFill>
                  <a:schemeClr val="accent1"/>
                </a:solidFill>
              </a:rPr>
              <a:t> </a:t>
            </a:r>
            <a:r>
              <a:rPr lang="es-CL" sz="800" i="1" dirty="0" err="1" smtClean="0">
                <a:solidFill>
                  <a:schemeClr val="accent1"/>
                </a:solidFill>
              </a:rPr>
              <a:t>under</a:t>
            </a:r>
            <a:r>
              <a:rPr lang="es-CL" sz="800" i="1" dirty="0" smtClean="0">
                <a:solidFill>
                  <a:schemeClr val="accent1"/>
                </a:solidFill>
              </a:rPr>
              <a:t> II:, </a:t>
            </a:r>
            <a:r>
              <a:rPr lang="es-CL" sz="800" i="1" dirty="0" err="1" smtClean="0">
                <a:solidFill>
                  <a:schemeClr val="accent1"/>
                </a:solidFill>
              </a:rPr>
              <a:t>University</a:t>
            </a:r>
            <a:r>
              <a:rPr lang="es-CL" sz="800" i="1" dirty="0" smtClean="0">
                <a:solidFill>
                  <a:schemeClr val="accent1"/>
                </a:solidFill>
              </a:rPr>
              <a:t> of </a:t>
            </a:r>
            <a:r>
              <a:rPr lang="es-CL" sz="800" i="1" dirty="0" err="1" smtClean="0">
                <a:solidFill>
                  <a:schemeClr val="accent1"/>
                </a:solidFill>
              </a:rPr>
              <a:t>Otago</a:t>
            </a:r>
            <a:r>
              <a:rPr lang="es-CL" sz="800" i="1" dirty="0" smtClean="0">
                <a:solidFill>
                  <a:schemeClr val="accent1"/>
                </a:solidFill>
              </a:rPr>
              <a:t> (1996)</a:t>
            </a:r>
            <a:r>
              <a:rPr lang="es-CL" sz="800" i="1" dirty="0" smtClean="0">
                <a:solidFill>
                  <a:schemeClr val="accent1"/>
                </a:solidFill>
                <a:latin typeface="Arial" charset="0"/>
                <a:cs typeface="Arial" charset="0"/>
              </a:rPr>
              <a:t> / </a:t>
            </a:r>
            <a:r>
              <a:rPr lang="es-CL" sz="800" i="1" dirty="0" err="1" smtClean="0">
                <a:solidFill>
                  <a:schemeClr val="accent1"/>
                </a:solidFill>
                <a:latin typeface="Arial" charset="0"/>
                <a:cs typeface="Arial" charset="0"/>
              </a:rPr>
              <a:t>Enoturismo</a:t>
            </a:r>
            <a:r>
              <a:rPr lang="es-CL" sz="800" i="1" dirty="0" smtClean="0">
                <a:solidFill>
                  <a:schemeClr val="accent1"/>
                </a:solidFill>
                <a:latin typeface="Arial" charset="0"/>
                <a:cs typeface="Arial" charset="0"/>
              </a:rPr>
              <a:t> – UHU / Michael Hall – </a:t>
            </a:r>
            <a:r>
              <a:rPr lang="es-CL" sz="800" i="1" dirty="0" err="1" smtClean="0">
                <a:solidFill>
                  <a:schemeClr val="accent1"/>
                </a:solidFill>
                <a:latin typeface="Arial" charset="0"/>
                <a:cs typeface="Arial" charset="0"/>
              </a:rPr>
              <a:t>Cultinary</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Tourism</a:t>
            </a:r>
            <a:r>
              <a:rPr lang="es-CL" sz="800" i="1" dirty="0" smtClean="0">
                <a:solidFill>
                  <a:schemeClr val="accent1"/>
                </a:solidFill>
                <a:latin typeface="Arial" charset="0"/>
                <a:cs typeface="Arial" charset="0"/>
              </a:rPr>
              <a:t> (2011) / </a:t>
            </a:r>
            <a:r>
              <a:rPr lang="es-CL" sz="800" i="1" dirty="0" err="1" smtClean="0">
                <a:solidFill>
                  <a:schemeClr val="accent1"/>
                </a:solidFill>
                <a:latin typeface="Arial" charset="0"/>
                <a:cs typeface="Arial" charset="0"/>
              </a:rPr>
              <a:t>National</a:t>
            </a:r>
            <a:r>
              <a:rPr lang="es-CL" sz="800" i="1" dirty="0" smtClean="0">
                <a:solidFill>
                  <a:schemeClr val="accent1"/>
                </a:solidFill>
                <a:latin typeface="Arial" charset="0"/>
                <a:cs typeface="Arial" charset="0"/>
              </a:rPr>
              <a:t> </a:t>
            </a:r>
            <a:r>
              <a:rPr lang="es-CL" sz="800" i="1" dirty="0" err="1" smtClean="0">
                <a:solidFill>
                  <a:schemeClr val="accent1"/>
                </a:solidFill>
                <a:latin typeface="Arial" charset="0"/>
                <a:cs typeface="Arial" charset="0"/>
              </a:rPr>
              <a:t>Geographic</a:t>
            </a:r>
            <a:endParaRPr lang="es-CL" sz="800" i="1" dirty="0">
              <a:solidFill>
                <a:schemeClr val="accent1"/>
              </a:solidFill>
              <a:latin typeface="Arial" charset="0"/>
              <a:cs typeface="Arial" charset="0"/>
            </a:endParaRPr>
          </a:p>
        </p:txBody>
      </p:sp>
      <p:sp>
        <p:nvSpPr>
          <p:cNvPr id="5" name="Slide Number Placeholder 4"/>
          <p:cNvSpPr>
            <a:spLocks noGrp="1"/>
          </p:cNvSpPr>
          <p:nvPr>
            <p:ph type="sldNum" sz="quarter" idx="10"/>
          </p:nvPr>
        </p:nvSpPr>
        <p:spPr/>
        <p:txBody>
          <a:bodyPr/>
          <a:lstStyle/>
          <a:p>
            <a:fld id="{20A7A354-C5FB-4D1E-BE75-5A939ED93F75}" type="slidenum">
              <a:rPr lang="es-ES_tradnl" smtClean="0">
                <a:solidFill>
                  <a:srgbClr val="002776"/>
                </a:solidFill>
              </a:rPr>
              <a:pPr/>
              <a:t>188</a:t>
            </a:fld>
            <a:endParaRPr lang="es-ES_tradnl" dirty="0">
              <a:solidFill>
                <a:srgbClr val="002776"/>
              </a:solidFill>
            </a:endParaRPr>
          </a:p>
        </p:txBody>
      </p:sp>
    </p:spTree>
    <p:extLst>
      <p:ext uri="{BB962C8B-B14F-4D97-AF65-F5344CB8AC3E}">
        <p14:creationId xmlns:p14="http://schemas.microsoft.com/office/powerpoint/2010/main" val="1677324851"/>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generales en la industria del turismo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189</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609249" y="1787258"/>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7559" y="2395904"/>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527559" y="3004550"/>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527559" y="3613196"/>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7559" y="4221842"/>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906012" y="2962537"/>
            <a:ext cx="8280000" cy="432000"/>
          </a:xfrm>
          <a:prstGeom prst="rect">
            <a:avLst/>
          </a:prstGeom>
        </p:spPr>
        <p:txBody>
          <a:bodyPr wrap="square" lIns="36000" rIns="36000" rtlCol="0" anchor="ctr">
            <a:noAutofit/>
          </a:bodyPr>
          <a:lstStyle/>
          <a:p>
            <a:pPr algn="just">
              <a:spcAft>
                <a:spcPts val="600"/>
              </a:spcAft>
            </a:pPr>
            <a:r>
              <a:rPr lang="es-ES" sz="1400" b="1" dirty="0">
                <a:solidFill>
                  <a:srgbClr val="002776"/>
                </a:solidFill>
              </a:rPr>
              <a:t>Prosperidad económica progresiva </a:t>
            </a:r>
            <a:r>
              <a:rPr lang="es-ES" sz="1200" dirty="0">
                <a:solidFill>
                  <a:srgbClr val="002776"/>
                </a:solidFill>
              </a:rPr>
              <a:t>con la aparición de una </a:t>
            </a:r>
            <a:r>
              <a:rPr lang="es-ES" sz="1400" b="1" dirty="0">
                <a:solidFill>
                  <a:srgbClr val="002776"/>
                </a:solidFill>
              </a:rPr>
              <a:t>clase media </a:t>
            </a:r>
            <a:r>
              <a:rPr lang="es-ES" sz="1200" dirty="0">
                <a:solidFill>
                  <a:srgbClr val="002776"/>
                </a:solidFill>
              </a:rPr>
              <a:t>cada vez más importante en las economías de los países </a:t>
            </a:r>
            <a:r>
              <a:rPr lang="es-ES" sz="1200" dirty="0" smtClean="0">
                <a:solidFill>
                  <a:srgbClr val="002776"/>
                </a:solidFill>
              </a:rPr>
              <a:t>BRIC</a:t>
            </a:r>
            <a:endParaRPr lang="es-ES" sz="1200" dirty="0">
              <a:solidFill>
                <a:srgbClr val="002776"/>
              </a:solidFill>
            </a:endParaRPr>
          </a:p>
        </p:txBody>
      </p:sp>
      <p:sp>
        <p:nvSpPr>
          <p:cNvPr id="18" name="TextBox 17"/>
          <p:cNvSpPr txBox="1"/>
          <p:nvPr/>
        </p:nvSpPr>
        <p:spPr bwMode="auto">
          <a:xfrm>
            <a:off x="906012" y="3569745"/>
            <a:ext cx="8280000" cy="432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776"/>
                </a:solidFill>
              </a:rPr>
              <a:t>La consolidación de las compañías de </a:t>
            </a:r>
            <a:r>
              <a:rPr lang="es-ES" sz="1400" b="1" dirty="0">
                <a:solidFill>
                  <a:srgbClr val="002776"/>
                </a:solidFill>
              </a:rPr>
              <a:t>turismo de bajo coste </a:t>
            </a:r>
            <a:r>
              <a:rPr lang="es-ES" sz="1200" dirty="0">
                <a:solidFill>
                  <a:srgbClr val="002776"/>
                </a:solidFill>
              </a:rPr>
              <a:t>dentro del sector, y la irrupción de nuevos tipos de ofertas colaborativas y de gestión social (</a:t>
            </a:r>
            <a:r>
              <a:rPr lang="es-ES" sz="1200" dirty="0" err="1">
                <a:solidFill>
                  <a:srgbClr val="002776"/>
                </a:solidFill>
              </a:rPr>
              <a:t>Airbnb</a:t>
            </a:r>
            <a:r>
              <a:rPr lang="es-ES" sz="1200" dirty="0">
                <a:solidFill>
                  <a:srgbClr val="002776"/>
                </a:solidFill>
              </a:rPr>
              <a:t>, </a:t>
            </a:r>
            <a:r>
              <a:rPr lang="es-ES" sz="1200" dirty="0" err="1">
                <a:solidFill>
                  <a:srgbClr val="002776"/>
                </a:solidFill>
              </a:rPr>
              <a:t>Uber</a:t>
            </a:r>
            <a:r>
              <a:rPr lang="es-ES" sz="1200" dirty="0">
                <a:solidFill>
                  <a:srgbClr val="002776"/>
                </a:solidFill>
              </a:rPr>
              <a:t>, etc.), presionarán hacia crisis de </a:t>
            </a:r>
            <a:r>
              <a:rPr lang="es-ES" sz="1200" dirty="0" smtClean="0">
                <a:solidFill>
                  <a:srgbClr val="002776"/>
                </a:solidFill>
              </a:rPr>
              <a:t>cambios</a:t>
            </a:r>
            <a:endParaRPr lang="es-ES" sz="1200" dirty="0">
              <a:solidFill>
                <a:srgbClr val="002776"/>
              </a:solidFill>
            </a:endParaRPr>
          </a:p>
        </p:txBody>
      </p:sp>
      <p:sp>
        <p:nvSpPr>
          <p:cNvPr id="19" name="TextBox 18"/>
          <p:cNvSpPr txBox="1"/>
          <p:nvPr/>
        </p:nvSpPr>
        <p:spPr bwMode="auto">
          <a:xfrm>
            <a:off x="906012" y="4176953"/>
            <a:ext cx="8280000" cy="432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776"/>
                </a:solidFill>
              </a:rPr>
              <a:t>Las</a:t>
            </a:r>
            <a:r>
              <a:rPr lang="es-ES" sz="1050" dirty="0">
                <a:solidFill>
                  <a:srgbClr val="002776"/>
                </a:solidFill>
              </a:rPr>
              <a:t> </a:t>
            </a:r>
            <a:r>
              <a:rPr lang="es-ES" sz="1400" b="1" dirty="0">
                <a:solidFill>
                  <a:srgbClr val="002776"/>
                </a:solidFill>
              </a:rPr>
              <a:t>nuevas tecnologías continuarán revolucionando</a:t>
            </a:r>
            <a:r>
              <a:rPr lang="es-ES" sz="1400" dirty="0">
                <a:solidFill>
                  <a:srgbClr val="002776"/>
                </a:solidFill>
              </a:rPr>
              <a:t> </a:t>
            </a:r>
            <a:r>
              <a:rPr lang="es-ES" sz="1200" dirty="0">
                <a:solidFill>
                  <a:srgbClr val="002776"/>
                </a:solidFill>
              </a:rPr>
              <a:t>la industria y </a:t>
            </a:r>
            <a:r>
              <a:rPr lang="es-ES" sz="1400" b="1" dirty="0">
                <a:solidFill>
                  <a:srgbClr val="002776"/>
                </a:solidFill>
              </a:rPr>
              <a:t>abaratando el coste </a:t>
            </a:r>
            <a:r>
              <a:rPr lang="es-ES" sz="1200" dirty="0">
                <a:solidFill>
                  <a:srgbClr val="002776"/>
                </a:solidFill>
              </a:rPr>
              <a:t>de </a:t>
            </a:r>
            <a:r>
              <a:rPr lang="es-ES" sz="1200" dirty="0" smtClean="0">
                <a:solidFill>
                  <a:srgbClr val="002776"/>
                </a:solidFill>
              </a:rPr>
              <a:t>viajar</a:t>
            </a:r>
            <a:endParaRPr lang="es-ES" sz="1200" dirty="0">
              <a:solidFill>
                <a:srgbClr val="002776"/>
              </a:solidFill>
            </a:endParaRPr>
          </a:p>
        </p:txBody>
      </p:sp>
      <p:sp>
        <p:nvSpPr>
          <p:cNvPr id="20" name="TextBox 19"/>
          <p:cNvSpPr txBox="1"/>
          <p:nvPr/>
        </p:nvSpPr>
        <p:spPr bwMode="auto">
          <a:xfrm>
            <a:off x="906012" y="2355329"/>
            <a:ext cx="8280000" cy="432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776"/>
                </a:solidFill>
              </a:rPr>
              <a:t>Aumento en la </a:t>
            </a:r>
            <a:r>
              <a:rPr lang="es-ES" sz="1400" b="1" dirty="0">
                <a:solidFill>
                  <a:srgbClr val="002776"/>
                </a:solidFill>
              </a:rPr>
              <a:t>emigración mundial</a:t>
            </a:r>
            <a:r>
              <a:rPr lang="es-ES" sz="1400" dirty="0">
                <a:solidFill>
                  <a:srgbClr val="002776"/>
                </a:solidFill>
              </a:rPr>
              <a:t>, </a:t>
            </a:r>
            <a:r>
              <a:rPr lang="es-ES" sz="1200" dirty="0">
                <a:solidFill>
                  <a:srgbClr val="002776"/>
                </a:solidFill>
              </a:rPr>
              <a:t>actuando como estímulo para los viajes internacionales ya que muchos emigrantes regresan a sus países de origen</a:t>
            </a:r>
            <a:endParaRPr lang="es-ES" sz="1200" b="1" dirty="0">
              <a:solidFill>
                <a:srgbClr val="002776"/>
              </a:solidFill>
            </a:endParaRPr>
          </a:p>
        </p:txBody>
      </p:sp>
      <p:sp>
        <p:nvSpPr>
          <p:cNvPr id="21" name="TextBox 20"/>
          <p:cNvSpPr txBox="1"/>
          <p:nvPr/>
        </p:nvSpPr>
        <p:spPr bwMode="auto">
          <a:xfrm>
            <a:off x="906012" y="1748121"/>
            <a:ext cx="8280000" cy="432000"/>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dirty="0">
                <a:solidFill>
                  <a:srgbClr val="002776"/>
                </a:solidFill>
              </a:rPr>
              <a:t>La</a:t>
            </a:r>
            <a:r>
              <a:rPr lang="es-ES" sz="1400" dirty="0">
                <a:solidFill>
                  <a:srgbClr val="002776"/>
                </a:solidFill>
              </a:rPr>
              <a:t> </a:t>
            </a:r>
            <a:r>
              <a:rPr lang="es-ES" sz="1400" b="1" dirty="0">
                <a:solidFill>
                  <a:srgbClr val="002776"/>
                </a:solidFill>
              </a:rPr>
              <a:t>internacionalización del comercio </a:t>
            </a:r>
            <a:r>
              <a:rPr lang="es-ES" dirty="0">
                <a:solidFill>
                  <a:srgbClr val="002776"/>
                </a:solidFill>
              </a:rPr>
              <a:t>generará mayor necesidad de viajar a otros países</a:t>
            </a:r>
            <a:r>
              <a:rPr lang="es-ES" sz="1400" dirty="0">
                <a:solidFill>
                  <a:srgbClr val="002776"/>
                </a:solidFill>
              </a:rPr>
              <a:t> </a:t>
            </a:r>
          </a:p>
        </p:txBody>
      </p:sp>
      <p:sp>
        <p:nvSpPr>
          <p:cNvPr id="23" name="Freeform 22"/>
          <p:cNvSpPr>
            <a:spLocks noEditPoints="1"/>
          </p:cNvSpPr>
          <p:nvPr/>
        </p:nvSpPr>
        <p:spPr bwMode="auto">
          <a:xfrm>
            <a:off x="515657" y="4830488"/>
            <a:ext cx="239805" cy="347457"/>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31"/>
          <p:cNvSpPr>
            <a:spLocks/>
          </p:cNvSpPr>
          <p:nvPr/>
        </p:nvSpPr>
        <p:spPr bwMode="auto">
          <a:xfrm>
            <a:off x="523081" y="5426591"/>
            <a:ext cx="224956" cy="357851"/>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32"/>
          <p:cNvSpPr>
            <a:spLocks noEditPoints="1"/>
          </p:cNvSpPr>
          <p:nvPr/>
        </p:nvSpPr>
        <p:spPr bwMode="auto">
          <a:xfrm>
            <a:off x="513058" y="6033087"/>
            <a:ext cx="245002" cy="342260"/>
          </a:xfrm>
          <a:custGeom>
            <a:avLst/>
            <a:gdLst>
              <a:gd name="T0" fmla="*/ 50 w 50"/>
              <a:gd name="T1" fmla="*/ 51 h 70"/>
              <a:gd name="T2" fmla="*/ 45 w 50"/>
              <a:gd name="T3" fmla="*/ 63 h 70"/>
              <a:gd name="T4" fmla="*/ 34 w 50"/>
              <a:gd name="T5" fmla="*/ 69 h 70"/>
              <a:gd name="T6" fmla="*/ 25 w 50"/>
              <a:gd name="T7" fmla="*/ 70 h 70"/>
              <a:gd name="T8" fmla="*/ 9 w 50"/>
              <a:gd name="T9" fmla="*/ 66 h 70"/>
              <a:gd name="T10" fmla="*/ 0 w 50"/>
              <a:gd name="T11" fmla="*/ 52 h 70"/>
              <a:gd name="T12" fmla="*/ 4 w 50"/>
              <a:gd name="T13" fmla="*/ 41 h 70"/>
              <a:gd name="T14" fmla="*/ 14 w 50"/>
              <a:gd name="T15" fmla="*/ 33 h 70"/>
              <a:gd name="T16" fmla="*/ 4 w 50"/>
              <a:gd name="T17" fmla="*/ 19 h 70"/>
              <a:gd name="T18" fmla="*/ 10 w 50"/>
              <a:gd name="T19" fmla="*/ 5 h 70"/>
              <a:gd name="T20" fmla="*/ 25 w 50"/>
              <a:gd name="T21" fmla="*/ 0 h 70"/>
              <a:gd name="T22" fmla="*/ 36 w 50"/>
              <a:gd name="T23" fmla="*/ 4 h 70"/>
              <a:gd name="T24" fmla="*/ 44 w 50"/>
              <a:gd name="T25" fmla="*/ 12 h 70"/>
              <a:gd name="T26" fmla="*/ 46 w 50"/>
              <a:gd name="T27" fmla="*/ 10 h 70"/>
              <a:gd name="T28" fmla="*/ 48 w 50"/>
              <a:gd name="T29" fmla="*/ 13 h 70"/>
              <a:gd name="T30" fmla="*/ 41 w 50"/>
              <a:gd name="T31" fmla="*/ 24 h 70"/>
              <a:gd name="T32" fmla="*/ 29 w 50"/>
              <a:gd name="T33" fmla="*/ 31 h 70"/>
              <a:gd name="T34" fmla="*/ 29 w 50"/>
              <a:gd name="T35" fmla="*/ 31 h 70"/>
              <a:gd name="T36" fmla="*/ 29 w 50"/>
              <a:gd name="T37" fmla="*/ 31 h 70"/>
              <a:gd name="T38" fmla="*/ 50 w 50"/>
              <a:gd name="T39" fmla="*/ 51 h 70"/>
              <a:gd name="T40" fmla="*/ 44 w 50"/>
              <a:gd name="T41" fmla="*/ 52 h 70"/>
              <a:gd name="T42" fmla="*/ 38 w 50"/>
              <a:gd name="T43" fmla="*/ 41 h 70"/>
              <a:gd name="T44" fmla="*/ 25 w 50"/>
              <a:gd name="T45" fmla="*/ 36 h 70"/>
              <a:gd name="T46" fmla="*/ 20 w 50"/>
              <a:gd name="T47" fmla="*/ 35 h 70"/>
              <a:gd name="T48" fmla="*/ 17 w 50"/>
              <a:gd name="T49" fmla="*/ 36 h 70"/>
              <a:gd name="T50" fmla="*/ 9 w 50"/>
              <a:gd name="T51" fmla="*/ 43 h 70"/>
              <a:gd name="T52" fmla="*/ 5 w 50"/>
              <a:gd name="T53" fmla="*/ 52 h 70"/>
              <a:gd name="T54" fmla="*/ 12 w 50"/>
              <a:gd name="T55" fmla="*/ 63 h 70"/>
              <a:gd name="T56" fmla="*/ 25 w 50"/>
              <a:gd name="T57" fmla="*/ 66 h 70"/>
              <a:gd name="T58" fmla="*/ 38 w 50"/>
              <a:gd name="T59" fmla="*/ 63 h 70"/>
              <a:gd name="T60" fmla="*/ 44 w 50"/>
              <a:gd name="T61" fmla="*/ 52 h 70"/>
              <a:gd name="T62" fmla="*/ 42 w 50"/>
              <a:gd name="T63" fmla="*/ 18 h 70"/>
              <a:gd name="T64" fmla="*/ 40 w 50"/>
              <a:gd name="T65" fmla="*/ 15 h 70"/>
              <a:gd name="T66" fmla="*/ 25 w 50"/>
              <a:gd name="T67" fmla="*/ 4 h 70"/>
              <a:gd name="T68" fmla="*/ 14 w 50"/>
              <a:gd name="T69" fmla="*/ 8 h 70"/>
              <a:gd name="T70" fmla="*/ 8 w 50"/>
              <a:gd name="T71" fmla="*/ 18 h 70"/>
              <a:gd name="T72" fmla="*/ 13 w 50"/>
              <a:gd name="T73" fmla="*/ 26 h 70"/>
              <a:gd name="T74" fmla="*/ 22 w 50"/>
              <a:gd name="T75" fmla="*/ 29 h 70"/>
              <a:gd name="T76" fmla="*/ 31 w 50"/>
              <a:gd name="T77" fmla="*/ 25 h 70"/>
              <a:gd name="T78" fmla="*/ 42 w 50"/>
              <a:gd name="T7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0">
                <a:moveTo>
                  <a:pt x="50" y="51"/>
                </a:moveTo>
                <a:cubicBezTo>
                  <a:pt x="50" y="55"/>
                  <a:pt x="48" y="59"/>
                  <a:pt x="45" y="63"/>
                </a:cubicBezTo>
                <a:cubicBezTo>
                  <a:pt x="42" y="66"/>
                  <a:pt x="38" y="68"/>
                  <a:pt x="34" y="69"/>
                </a:cubicBezTo>
                <a:cubicBezTo>
                  <a:pt x="31" y="69"/>
                  <a:pt x="28" y="70"/>
                  <a:pt x="25" y="70"/>
                </a:cubicBezTo>
                <a:cubicBezTo>
                  <a:pt x="19" y="70"/>
                  <a:pt x="13" y="68"/>
                  <a:pt x="9" y="66"/>
                </a:cubicBezTo>
                <a:cubicBezTo>
                  <a:pt x="3" y="63"/>
                  <a:pt x="0" y="58"/>
                  <a:pt x="0" y="52"/>
                </a:cubicBezTo>
                <a:cubicBezTo>
                  <a:pt x="0" y="48"/>
                  <a:pt x="2" y="44"/>
                  <a:pt x="4" y="41"/>
                </a:cubicBezTo>
                <a:cubicBezTo>
                  <a:pt x="6" y="38"/>
                  <a:pt x="10" y="36"/>
                  <a:pt x="14" y="33"/>
                </a:cubicBezTo>
                <a:cubicBezTo>
                  <a:pt x="7" y="29"/>
                  <a:pt x="4" y="24"/>
                  <a:pt x="4" y="19"/>
                </a:cubicBezTo>
                <a:cubicBezTo>
                  <a:pt x="4" y="13"/>
                  <a:pt x="6" y="9"/>
                  <a:pt x="10" y="5"/>
                </a:cubicBezTo>
                <a:cubicBezTo>
                  <a:pt x="14" y="2"/>
                  <a:pt x="19" y="0"/>
                  <a:pt x="25" y="0"/>
                </a:cubicBezTo>
                <a:cubicBezTo>
                  <a:pt x="29" y="0"/>
                  <a:pt x="33" y="1"/>
                  <a:pt x="36" y="4"/>
                </a:cubicBezTo>
                <a:cubicBezTo>
                  <a:pt x="40" y="6"/>
                  <a:pt x="43" y="9"/>
                  <a:pt x="44" y="12"/>
                </a:cubicBezTo>
                <a:cubicBezTo>
                  <a:pt x="45" y="11"/>
                  <a:pt x="46" y="10"/>
                  <a:pt x="46" y="10"/>
                </a:cubicBezTo>
                <a:cubicBezTo>
                  <a:pt x="48" y="10"/>
                  <a:pt x="48" y="11"/>
                  <a:pt x="48" y="13"/>
                </a:cubicBezTo>
                <a:cubicBezTo>
                  <a:pt x="48" y="17"/>
                  <a:pt x="46" y="20"/>
                  <a:pt x="41" y="24"/>
                </a:cubicBezTo>
                <a:cubicBezTo>
                  <a:pt x="37" y="26"/>
                  <a:pt x="33" y="28"/>
                  <a:pt x="29" y="31"/>
                </a:cubicBezTo>
                <a:cubicBezTo>
                  <a:pt x="29" y="31"/>
                  <a:pt x="29" y="31"/>
                  <a:pt x="29" y="31"/>
                </a:cubicBezTo>
                <a:cubicBezTo>
                  <a:pt x="29" y="31"/>
                  <a:pt x="29" y="31"/>
                  <a:pt x="29" y="31"/>
                </a:cubicBezTo>
                <a:cubicBezTo>
                  <a:pt x="43" y="35"/>
                  <a:pt x="50" y="41"/>
                  <a:pt x="50" y="51"/>
                </a:cubicBezTo>
                <a:close/>
                <a:moveTo>
                  <a:pt x="44" y="52"/>
                </a:moveTo>
                <a:cubicBezTo>
                  <a:pt x="44" y="48"/>
                  <a:pt x="42" y="44"/>
                  <a:pt x="38" y="41"/>
                </a:cubicBezTo>
                <a:cubicBezTo>
                  <a:pt x="35" y="40"/>
                  <a:pt x="31" y="38"/>
                  <a:pt x="25" y="36"/>
                </a:cubicBezTo>
                <a:cubicBezTo>
                  <a:pt x="22" y="35"/>
                  <a:pt x="21" y="35"/>
                  <a:pt x="20" y="35"/>
                </a:cubicBezTo>
                <a:cubicBezTo>
                  <a:pt x="20" y="35"/>
                  <a:pt x="19" y="35"/>
                  <a:pt x="17" y="36"/>
                </a:cubicBezTo>
                <a:cubicBezTo>
                  <a:pt x="13" y="39"/>
                  <a:pt x="10" y="41"/>
                  <a:pt x="9" y="43"/>
                </a:cubicBezTo>
                <a:cubicBezTo>
                  <a:pt x="6" y="45"/>
                  <a:pt x="5" y="48"/>
                  <a:pt x="5" y="52"/>
                </a:cubicBezTo>
                <a:cubicBezTo>
                  <a:pt x="5" y="57"/>
                  <a:pt x="7" y="61"/>
                  <a:pt x="12" y="63"/>
                </a:cubicBezTo>
                <a:cubicBezTo>
                  <a:pt x="16" y="65"/>
                  <a:pt x="20" y="66"/>
                  <a:pt x="25" y="66"/>
                </a:cubicBezTo>
                <a:cubicBezTo>
                  <a:pt x="30" y="66"/>
                  <a:pt x="35" y="65"/>
                  <a:pt x="38" y="63"/>
                </a:cubicBezTo>
                <a:cubicBezTo>
                  <a:pt x="42" y="60"/>
                  <a:pt x="44" y="57"/>
                  <a:pt x="44" y="52"/>
                </a:cubicBezTo>
                <a:close/>
                <a:moveTo>
                  <a:pt x="42" y="18"/>
                </a:moveTo>
                <a:cubicBezTo>
                  <a:pt x="41" y="17"/>
                  <a:pt x="40" y="16"/>
                  <a:pt x="40" y="15"/>
                </a:cubicBezTo>
                <a:cubicBezTo>
                  <a:pt x="37" y="8"/>
                  <a:pt x="32" y="4"/>
                  <a:pt x="25" y="4"/>
                </a:cubicBezTo>
                <a:cubicBezTo>
                  <a:pt x="21" y="4"/>
                  <a:pt x="17" y="5"/>
                  <a:pt x="14" y="8"/>
                </a:cubicBezTo>
                <a:cubicBezTo>
                  <a:pt x="10" y="11"/>
                  <a:pt x="8" y="14"/>
                  <a:pt x="8" y="18"/>
                </a:cubicBezTo>
                <a:cubicBezTo>
                  <a:pt x="8" y="21"/>
                  <a:pt x="10" y="24"/>
                  <a:pt x="13" y="26"/>
                </a:cubicBezTo>
                <a:cubicBezTo>
                  <a:pt x="16" y="28"/>
                  <a:pt x="19" y="29"/>
                  <a:pt x="22" y="29"/>
                </a:cubicBezTo>
                <a:cubicBezTo>
                  <a:pt x="23" y="29"/>
                  <a:pt x="26" y="28"/>
                  <a:pt x="31" y="25"/>
                </a:cubicBezTo>
                <a:cubicBezTo>
                  <a:pt x="36" y="23"/>
                  <a:pt x="39" y="21"/>
                  <a:pt x="42" y="1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Content Placeholder 5"/>
          <p:cNvSpPr txBox="1">
            <a:spLocks/>
          </p:cNvSpPr>
          <p:nvPr/>
        </p:nvSpPr>
        <p:spPr bwMode="auto">
          <a:xfrm>
            <a:off x="362559" y="1352129"/>
            <a:ext cx="9198953" cy="3939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200" dirty="0">
                <a:solidFill>
                  <a:srgbClr val="002060"/>
                </a:solidFill>
              </a:rPr>
              <a:t>En general, la </a:t>
            </a:r>
            <a:r>
              <a:rPr lang="es-ES" sz="1200" b="1" dirty="0">
                <a:solidFill>
                  <a:srgbClr val="002060"/>
                </a:solidFill>
              </a:rPr>
              <a:t>industria del turismo continuará creciendo</a:t>
            </a:r>
            <a:r>
              <a:rPr lang="es-ES" sz="1200" dirty="0">
                <a:solidFill>
                  <a:srgbClr val="002060"/>
                </a:solidFill>
              </a:rPr>
              <a:t>, dinamizada por los </a:t>
            </a:r>
            <a:r>
              <a:rPr lang="es-ES" sz="1200" b="1" dirty="0">
                <a:solidFill>
                  <a:srgbClr val="002060"/>
                </a:solidFill>
              </a:rPr>
              <a:t>cambios en perfiles de consumo</a:t>
            </a:r>
            <a:r>
              <a:rPr lang="es-ES" sz="1200" dirty="0">
                <a:solidFill>
                  <a:srgbClr val="002060"/>
                </a:solidFill>
              </a:rPr>
              <a:t>, y en impactos económicos por los cambios y tendencias del mercado</a:t>
            </a:r>
          </a:p>
        </p:txBody>
      </p:sp>
      <p:sp>
        <p:nvSpPr>
          <p:cNvPr id="27" name="TextBox 26"/>
          <p:cNvSpPr txBox="1"/>
          <p:nvPr/>
        </p:nvSpPr>
        <p:spPr bwMode="auto">
          <a:xfrm>
            <a:off x="906012" y="4784161"/>
            <a:ext cx="8280000" cy="432000"/>
          </a:xfrm>
          <a:prstGeom prst="rect">
            <a:avLst/>
          </a:prstGeom>
        </p:spPr>
        <p:txBody>
          <a:bodyPr wrap="square" lIns="36000" rIns="36000" rtlCol="0" anchor="ctr">
            <a:noAutofit/>
          </a:bodyPr>
          <a:lstStyle/>
          <a:p>
            <a:pPr algn="just">
              <a:spcAft>
                <a:spcPts val="600"/>
              </a:spcAft>
            </a:pPr>
            <a:r>
              <a:rPr lang="es-ES" sz="1200" dirty="0">
                <a:solidFill>
                  <a:srgbClr val="002776"/>
                </a:solidFill>
              </a:rPr>
              <a:t>Una mayor atención a la </a:t>
            </a:r>
            <a:r>
              <a:rPr lang="es-ES" sz="1600" b="1" dirty="0">
                <a:solidFill>
                  <a:srgbClr val="002776"/>
                </a:solidFill>
              </a:rPr>
              <a:t>reducción de la huella ecológica, </a:t>
            </a:r>
            <a:r>
              <a:rPr lang="es-ES" sz="1200" dirty="0">
                <a:solidFill>
                  <a:srgbClr val="002776"/>
                </a:solidFill>
              </a:rPr>
              <a:t>y en lo que eso se traduzca sobre el </a:t>
            </a:r>
            <a:r>
              <a:rPr lang="es-ES" sz="1600" b="1" dirty="0">
                <a:solidFill>
                  <a:srgbClr val="002776"/>
                </a:solidFill>
              </a:rPr>
              <a:t>precio de la aviación </a:t>
            </a:r>
            <a:r>
              <a:rPr lang="es-ES" sz="1200" dirty="0">
                <a:solidFill>
                  <a:srgbClr val="002776"/>
                </a:solidFill>
              </a:rPr>
              <a:t>como principal contaminante del </a:t>
            </a:r>
            <a:r>
              <a:rPr lang="es-ES" sz="1200" dirty="0" smtClean="0">
                <a:solidFill>
                  <a:srgbClr val="002776"/>
                </a:solidFill>
              </a:rPr>
              <a:t>sector</a:t>
            </a:r>
            <a:endParaRPr lang="es-ES" sz="1200" dirty="0">
              <a:solidFill>
                <a:srgbClr val="002776"/>
              </a:solidFill>
            </a:endParaRPr>
          </a:p>
        </p:txBody>
      </p:sp>
      <p:sp>
        <p:nvSpPr>
          <p:cNvPr id="29" name="TextBox 28"/>
          <p:cNvSpPr txBox="1"/>
          <p:nvPr/>
        </p:nvSpPr>
        <p:spPr bwMode="auto">
          <a:xfrm>
            <a:off x="906012" y="5391369"/>
            <a:ext cx="8280000" cy="432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776"/>
                </a:solidFill>
              </a:rPr>
              <a:t>Las</a:t>
            </a:r>
            <a:r>
              <a:rPr lang="es-ES" sz="1400" dirty="0">
                <a:solidFill>
                  <a:srgbClr val="002776"/>
                </a:solidFill>
              </a:rPr>
              <a:t> </a:t>
            </a:r>
            <a:r>
              <a:rPr lang="es-ES" sz="1600" b="1" dirty="0">
                <a:solidFill>
                  <a:srgbClr val="002776"/>
                </a:solidFill>
              </a:rPr>
              <a:t>percepciones de inestabilidad </a:t>
            </a:r>
            <a:r>
              <a:rPr lang="es-ES" sz="1200" dirty="0">
                <a:solidFill>
                  <a:srgbClr val="002776"/>
                </a:solidFill>
              </a:rPr>
              <a:t>aumentan su influencia sobre los movimientos turísticos, promoviendo cambios en las corrientes hacia </a:t>
            </a:r>
            <a:r>
              <a:rPr lang="es-ES" sz="1600" b="1" dirty="0">
                <a:solidFill>
                  <a:srgbClr val="002776"/>
                </a:solidFill>
              </a:rPr>
              <a:t>destinos que garanticen </a:t>
            </a:r>
            <a:r>
              <a:rPr lang="es-ES" sz="1600" b="1" dirty="0" smtClean="0">
                <a:solidFill>
                  <a:srgbClr val="002776"/>
                </a:solidFill>
              </a:rPr>
              <a:t>seguridad</a:t>
            </a:r>
            <a:endParaRPr lang="es-ES" sz="1600" b="1" dirty="0">
              <a:solidFill>
                <a:srgbClr val="002776"/>
              </a:solidFill>
            </a:endParaRPr>
          </a:p>
        </p:txBody>
      </p:sp>
      <p:sp>
        <p:nvSpPr>
          <p:cNvPr id="31" name="TextBox 30"/>
          <p:cNvSpPr txBox="1"/>
          <p:nvPr/>
        </p:nvSpPr>
        <p:spPr bwMode="auto">
          <a:xfrm>
            <a:off x="906012" y="5998576"/>
            <a:ext cx="8280000" cy="43200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776"/>
                </a:solidFill>
              </a:rPr>
              <a:t>Gran</a:t>
            </a:r>
            <a:r>
              <a:rPr lang="es-ES" sz="1400" dirty="0">
                <a:solidFill>
                  <a:srgbClr val="002776"/>
                </a:solidFill>
              </a:rPr>
              <a:t> </a:t>
            </a:r>
            <a:r>
              <a:rPr lang="es-ES" sz="1600" b="1" dirty="0">
                <a:solidFill>
                  <a:srgbClr val="002776"/>
                </a:solidFill>
              </a:rPr>
              <a:t>dinamismo</a:t>
            </a:r>
            <a:r>
              <a:rPr lang="es-ES" sz="1400" dirty="0">
                <a:solidFill>
                  <a:srgbClr val="002776"/>
                </a:solidFill>
              </a:rPr>
              <a:t> </a:t>
            </a:r>
            <a:r>
              <a:rPr lang="es-ES" sz="1200" dirty="0">
                <a:solidFill>
                  <a:srgbClr val="002776"/>
                </a:solidFill>
              </a:rPr>
              <a:t>en la composición de la </a:t>
            </a:r>
            <a:r>
              <a:rPr lang="es-ES" sz="1600" b="1" dirty="0">
                <a:solidFill>
                  <a:srgbClr val="002776"/>
                </a:solidFill>
              </a:rPr>
              <a:t>demanda turística</a:t>
            </a:r>
            <a:r>
              <a:rPr lang="es-ES" sz="1400" dirty="0">
                <a:solidFill>
                  <a:srgbClr val="002776"/>
                </a:solidFill>
              </a:rPr>
              <a:t>, </a:t>
            </a:r>
            <a:r>
              <a:rPr lang="es-ES" sz="1200" dirty="0">
                <a:solidFill>
                  <a:srgbClr val="002776"/>
                </a:solidFill>
              </a:rPr>
              <a:t>con la aparición de </a:t>
            </a:r>
            <a:r>
              <a:rPr lang="es-ES" sz="1600" b="1" dirty="0">
                <a:solidFill>
                  <a:srgbClr val="002776"/>
                </a:solidFill>
              </a:rPr>
              <a:t>nuevos perfiles </a:t>
            </a:r>
            <a:r>
              <a:rPr lang="es-ES" sz="1400" dirty="0">
                <a:solidFill>
                  <a:srgbClr val="002776"/>
                </a:solidFill>
              </a:rPr>
              <a:t>y </a:t>
            </a:r>
            <a:r>
              <a:rPr lang="es-ES" sz="1600" b="1" dirty="0">
                <a:solidFill>
                  <a:srgbClr val="002776"/>
                </a:solidFill>
              </a:rPr>
              <a:t>productos</a:t>
            </a:r>
            <a:r>
              <a:rPr lang="es-ES" sz="1400" dirty="0">
                <a:solidFill>
                  <a:srgbClr val="002776"/>
                </a:solidFill>
              </a:rPr>
              <a:t> </a:t>
            </a:r>
            <a:r>
              <a:rPr lang="es-ES" sz="1200" dirty="0">
                <a:solidFill>
                  <a:srgbClr val="002776"/>
                </a:solidFill>
              </a:rPr>
              <a:t>demandados, cada vez </a:t>
            </a:r>
            <a:r>
              <a:rPr lang="es-ES" sz="1600" b="1" dirty="0">
                <a:solidFill>
                  <a:srgbClr val="002776"/>
                </a:solidFill>
              </a:rPr>
              <a:t>más especializados </a:t>
            </a:r>
            <a:r>
              <a:rPr lang="es-ES" sz="1200" dirty="0">
                <a:solidFill>
                  <a:srgbClr val="002776"/>
                </a:solidFill>
              </a:rPr>
              <a:t>y focalizados en la búsqueda de </a:t>
            </a:r>
            <a:r>
              <a:rPr lang="es-ES" sz="1600" b="1" dirty="0" smtClean="0">
                <a:solidFill>
                  <a:srgbClr val="002776"/>
                </a:solidFill>
              </a:rPr>
              <a:t>experiencias</a:t>
            </a:r>
            <a:endParaRPr lang="es-ES" sz="1400" b="1" dirty="0">
              <a:solidFill>
                <a:srgbClr val="002776"/>
              </a:solidFill>
            </a:endParaRPr>
          </a:p>
        </p:txBody>
      </p:sp>
    </p:spTree>
    <p:extLst>
      <p:ext uri="{BB962C8B-B14F-4D97-AF65-F5344CB8AC3E}">
        <p14:creationId xmlns:p14="http://schemas.microsoft.com/office/powerpoint/2010/main" val="38970683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411691" y="1176487"/>
            <a:ext cx="9149822" cy="195759"/>
            <a:chOff x="411691" y="1334213"/>
            <a:chExt cx="4382799" cy="195759"/>
          </a:xfrm>
        </p:grpSpPr>
        <p:cxnSp>
          <p:nvCxnSpPr>
            <p:cNvPr id="39" name="iBar:83/125"/>
            <p:cNvCxnSpPr>
              <a:cxnSpLocks noChangeShapeType="1"/>
            </p:cNvCxnSpPr>
            <p:nvPr/>
          </p:nvCxnSpPr>
          <p:spPr bwMode="auto">
            <a:xfrm flipV="1">
              <a:off x="411691" y="1417321"/>
              <a:ext cx="43827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0" name="TxtBox:83/125"/>
            <p:cNvSpPr/>
            <p:nvPr/>
          </p:nvSpPr>
          <p:spPr bwMode="auto">
            <a:xfrm>
              <a:off x="1929871" y="1334213"/>
              <a:ext cx="1346446"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dirty="0" smtClean="0">
                  <a:solidFill>
                    <a:srgbClr val="002060"/>
                  </a:solidFill>
                  <a:cs typeface="Arial" pitchFamily="34" charset="0"/>
                </a:rPr>
                <a:t>Tendencias a futuro en ciudades (i/ii)</a:t>
              </a:r>
              <a:endParaRPr lang="es-ES" sz="1200" b="1" dirty="0">
                <a:solidFill>
                  <a:srgbClr val="002060"/>
                </a:solidFill>
                <a:cs typeface="Arial" pitchFamily="34" charset="0"/>
              </a:endParaRPr>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en turismo de ciudad y productos </a:t>
            </a:r>
            <a:r>
              <a:rPr lang="es-ES" sz="2000" b="1" dirty="0">
                <a:solidFill>
                  <a:srgbClr val="00B0F0"/>
                </a:solidFill>
                <a:cs typeface="Arial" charset="0"/>
              </a:rPr>
              <a:t>físicos </a:t>
            </a:r>
            <a:r>
              <a:rPr lang="es-ES" sz="2000" b="1" dirty="0" smtClean="0">
                <a:solidFill>
                  <a:srgbClr val="00B0F0"/>
                </a:solidFill>
                <a:cs typeface="Arial" charset="0"/>
              </a:rPr>
              <a:t>urbanos (iii/iv)</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12" name="TextBox 11"/>
          <p:cNvSpPr txBox="1"/>
          <p:nvPr/>
        </p:nvSpPr>
        <p:spPr bwMode="auto">
          <a:xfrm>
            <a:off x="673723" y="6518888"/>
            <a:ext cx="8240638" cy="215444"/>
          </a:xfrm>
          <a:prstGeom prst="rect">
            <a:avLst/>
          </a:prstGeom>
        </p:spPr>
        <p:txBody>
          <a:bodyPr wrap="square" rtlCol="0">
            <a:spAutoFit/>
          </a:bodyPr>
          <a:lstStyle/>
          <a:p>
            <a:pPr defTabSz="914400" fontAlgn="base">
              <a:spcBef>
                <a:spcPct val="0"/>
              </a:spcBef>
              <a:spcAft>
                <a:spcPct val="0"/>
              </a:spcAft>
            </a:pPr>
            <a:r>
              <a:rPr lang="es-ES" sz="800" i="1" dirty="0" smtClean="0">
                <a:solidFill>
                  <a:srgbClr val="002776"/>
                </a:solidFill>
                <a:cs typeface="Arial" charset="0"/>
              </a:rPr>
              <a:t>Fuentes: </a:t>
            </a:r>
            <a:r>
              <a:rPr lang="es-ES" sz="800" i="1" dirty="0" err="1" smtClean="0">
                <a:solidFill>
                  <a:srgbClr val="002776"/>
                </a:solidFill>
                <a:cs typeface="Arial" charset="0"/>
              </a:rPr>
              <a:t>Euromonitor</a:t>
            </a:r>
            <a:r>
              <a:rPr lang="es-ES" sz="800" i="1" dirty="0" smtClean="0">
                <a:solidFill>
                  <a:srgbClr val="002776"/>
                </a:solidFill>
                <a:cs typeface="Arial" charset="0"/>
              </a:rPr>
              <a:t> International, Top 100 City </a:t>
            </a:r>
            <a:r>
              <a:rPr lang="es-ES" sz="800" i="1" dirty="0" err="1" smtClean="0">
                <a:solidFill>
                  <a:srgbClr val="002776"/>
                </a:solidFill>
                <a:cs typeface="Arial" charset="0"/>
              </a:rPr>
              <a:t>Destinations</a:t>
            </a:r>
            <a:r>
              <a:rPr lang="es-ES" sz="800" i="1" dirty="0" smtClean="0">
                <a:solidFill>
                  <a:srgbClr val="002776"/>
                </a:solidFill>
                <a:cs typeface="Arial" charset="0"/>
              </a:rPr>
              <a:t> Ranking 2015</a:t>
            </a:r>
            <a:endParaRPr lang="es-ES" sz="800" i="1" dirty="0">
              <a:solidFill>
                <a:srgbClr val="002776"/>
              </a:solidFill>
              <a:cs typeface="Arial" charset="0"/>
            </a:endParaRPr>
          </a:p>
        </p:txBody>
      </p:sp>
      <p:sp>
        <p:nvSpPr>
          <p:cNvPr id="13" name="TextBox 12"/>
          <p:cNvSpPr txBox="1"/>
          <p:nvPr/>
        </p:nvSpPr>
        <p:spPr bwMode="auto">
          <a:xfrm>
            <a:off x="344489" y="1983387"/>
            <a:ext cx="4479499" cy="599352"/>
          </a:xfrm>
          <a:prstGeom prst="rect">
            <a:avLst/>
          </a:prstGeom>
        </p:spPr>
        <p:txBody>
          <a:bodyPr wrap="square" lIns="36000" rIns="36000" rtlCol="0" anchor="t">
            <a:noAutofit/>
          </a:bodyPr>
          <a:lstStyle/>
          <a:p>
            <a:pPr marL="173038" indent="-171450" defTabSz="914400" fontAlgn="base">
              <a:lnSpc>
                <a:spcPct val="106000"/>
              </a:lnSpc>
              <a:spcAft>
                <a:spcPts val="300"/>
              </a:spcAft>
              <a:buClr>
                <a:srgbClr val="002060"/>
              </a:buClr>
              <a:buFont typeface="Wingdings" panose="05000000000000000000" pitchFamily="2" charset="2"/>
              <a:buChar char="§"/>
            </a:pPr>
            <a:r>
              <a:rPr lang="es-ES" sz="1100" dirty="0" smtClean="0">
                <a:solidFill>
                  <a:srgbClr val="002776"/>
                </a:solidFill>
                <a:cs typeface="Arial" charset="0"/>
              </a:rPr>
              <a:t>En 1950 &lt;30% de la población mundial vivía en ciudades; en 2008 la mitad del mundo era urbano</a:t>
            </a:r>
          </a:p>
          <a:p>
            <a:pPr marL="173038" indent="-171450" defTabSz="914400" fontAlgn="base">
              <a:lnSpc>
                <a:spcPct val="106000"/>
              </a:lnSpc>
              <a:spcAft>
                <a:spcPts val="300"/>
              </a:spcAft>
              <a:buClr>
                <a:srgbClr val="002060"/>
              </a:buClr>
              <a:buFont typeface="Wingdings" panose="05000000000000000000" pitchFamily="2" charset="2"/>
              <a:buChar char="§"/>
            </a:pPr>
            <a:r>
              <a:rPr lang="es-ES" sz="1100" dirty="0" smtClean="0">
                <a:solidFill>
                  <a:srgbClr val="002776"/>
                </a:solidFill>
                <a:cs typeface="Arial" charset="0"/>
              </a:rPr>
              <a:t>En 2030, </a:t>
            </a:r>
            <a:r>
              <a:rPr lang="es-ES" sz="1100" b="1" dirty="0" smtClean="0">
                <a:solidFill>
                  <a:srgbClr val="002776"/>
                </a:solidFill>
                <a:cs typeface="Arial" charset="0"/>
              </a:rPr>
              <a:t>+1,2 miles de millones vivirán en áreas urbanas </a:t>
            </a:r>
            <a:endParaRPr lang="es-ES" sz="1000" b="1" dirty="0">
              <a:solidFill>
                <a:srgbClr val="002776"/>
              </a:solidFill>
              <a:cs typeface="Arial" charset="0"/>
            </a:endParaRPr>
          </a:p>
        </p:txBody>
      </p:sp>
      <p:sp>
        <p:nvSpPr>
          <p:cNvPr id="22" name="TextBox 21"/>
          <p:cNvSpPr txBox="1"/>
          <p:nvPr/>
        </p:nvSpPr>
        <p:spPr bwMode="auto">
          <a:xfrm>
            <a:off x="5476292" y="8170380"/>
            <a:ext cx="1949634" cy="574997"/>
          </a:xfrm>
          <a:prstGeom prst="roundRect">
            <a:avLst/>
          </a:prstGeom>
          <a:noFill/>
        </p:spPr>
        <p:txBody>
          <a:bodyPr wrap="square" lIns="36000" rIns="36000" rtlCol="0" anchor="ctr">
            <a:noAutofit/>
          </a:bodyPr>
          <a:lstStyle/>
          <a:p>
            <a:pPr marL="1587" defTabSz="914400" fontAlgn="base">
              <a:spcAft>
                <a:spcPts val="100"/>
              </a:spcAft>
              <a:buClr>
                <a:srgbClr val="002060"/>
              </a:buClr>
            </a:pPr>
            <a:r>
              <a:rPr lang="es-ES" sz="1100" b="1" dirty="0" err="1" smtClean="0">
                <a:solidFill>
                  <a:srgbClr val="002776"/>
                </a:solidFill>
                <a:cs typeface="Arial" charset="0"/>
              </a:rPr>
              <a:t>WiFi</a:t>
            </a:r>
            <a:r>
              <a:rPr lang="es-ES" sz="1100" b="1" dirty="0" smtClean="0">
                <a:solidFill>
                  <a:srgbClr val="002776"/>
                </a:solidFill>
                <a:cs typeface="Arial" charset="0"/>
              </a:rPr>
              <a:t> ciudad</a:t>
            </a:r>
          </a:p>
          <a:p>
            <a:pPr marL="1587" defTabSz="914400" fontAlgn="base">
              <a:spcAft>
                <a:spcPts val="100"/>
              </a:spcAft>
              <a:buClr>
                <a:srgbClr val="002060"/>
              </a:buClr>
            </a:pPr>
            <a:r>
              <a:rPr lang="es-ES" sz="1100" i="1" dirty="0" smtClean="0">
                <a:solidFill>
                  <a:srgbClr val="002776"/>
                </a:solidFill>
                <a:cs typeface="Arial" charset="0"/>
              </a:rPr>
              <a:t>Madrid Wireless Smart City, España</a:t>
            </a:r>
            <a:endParaRPr lang="es-ES" sz="1100"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19</a:t>
            </a:fld>
            <a:endParaRPr lang="es-ES" dirty="0">
              <a:solidFill>
                <a:srgbClr val="002776"/>
              </a:solidFill>
            </a:endParaRPr>
          </a:p>
        </p:txBody>
      </p:sp>
      <p:sp>
        <p:nvSpPr>
          <p:cNvPr id="23" name="Rounded Rectangle 22"/>
          <p:cNvSpPr/>
          <p:nvPr/>
        </p:nvSpPr>
        <p:spPr bwMode="auto">
          <a:xfrm>
            <a:off x="344488" y="1590085"/>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Creciente población urbana</a:t>
            </a:r>
            <a:endParaRPr lang="es-ES" sz="1200" b="1" dirty="0">
              <a:solidFill>
                <a:srgbClr val="FFFFFF"/>
              </a:solidFill>
              <a:cs typeface="Arial" pitchFamily="34" charset="0"/>
            </a:endParaRPr>
          </a:p>
        </p:txBody>
      </p:sp>
      <p:sp>
        <p:nvSpPr>
          <p:cNvPr id="3" name="Oval 2"/>
          <p:cNvSpPr/>
          <p:nvPr/>
        </p:nvSpPr>
        <p:spPr>
          <a:xfrm>
            <a:off x="261620" y="1484784"/>
            <a:ext cx="494969" cy="5040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2800" b="1" dirty="0" smtClean="0">
                <a:solidFill>
                  <a:schemeClr val="accent2"/>
                </a:solidFill>
              </a:rPr>
              <a:t>1</a:t>
            </a:r>
            <a:endParaRPr lang="es-ES" sz="2800" b="1" dirty="0">
              <a:solidFill>
                <a:schemeClr val="accent2"/>
              </a:solidFill>
            </a:endParaRPr>
          </a:p>
        </p:txBody>
      </p:sp>
      <p:sp>
        <p:nvSpPr>
          <p:cNvPr id="26" name="Rounded Rectangle 25"/>
          <p:cNvSpPr/>
          <p:nvPr/>
        </p:nvSpPr>
        <p:spPr bwMode="auto">
          <a:xfrm>
            <a:off x="5097513" y="1590085"/>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Las ciudades como líderes globales</a:t>
            </a:r>
            <a:endParaRPr lang="es-ES" sz="1200" b="1" dirty="0">
              <a:solidFill>
                <a:srgbClr val="FFFFFF"/>
              </a:solidFill>
              <a:cs typeface="Arial" pitchFamily="34" charset="0"/>
            </a:endParaRPr>
          </a:p>
        </p:txBody>
      </p:sp>
      <p:sp>
        <p:nvSpPr>
          <p:cNvPr id="27" name="Oval 26"/>
          <p:cNvSpPr/>
          <p:nvPr/>
        </p:nvSpPr>
        <p:spPr>
          <a:xfrm>
            <a:off x="5014645" y="1484784"/>
            <a:ext cx="494969" cy="5040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2800" b="1" dirty="0">
                <a:solidFill>
                  <a:schemeClr val="accent2"/>
                </a:solidFill>
              </a:rPr>
              <a:t>2</a:t>
            </a:r>
          </a:p>
        </p:txBody>
      </p:sp>
      <p:grpSp>
        <p:nvGrpSpPr>
          <p:cNvPr id="5" name="Group 4"/>
          <p:cNvGrpSpPr/>
          <p:nvPr/>
        </p:nvGrpSpPr>
        <p:grpSpPr>
          <a:xfrm>
            <a:off x="580827" y="2805252"/>
            <a:ext cx="4444181" cy="3720092"/>
            <a:chOff x="624161" y="2905558"/>
            <a:chExt cx="4184326" cy="3502575"/>
          </a:xfrm>
        </p:grpSpPr>
        <p:pic>
          <p:nvPicPr>
            <p:cNvPr id="4" name="Picture 3" descr="Screen Clippi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4161" y="2905558"/>
              <a:ext cx="3930084" cy="3502575"/>
            </a:xfrm>
            <a:prstGeom prst="rect">
              <a:avLst/>
            </a:prstGeom>
          </p:spPr>
        </p:pic>
        <p:sp>
          <p:nvSpPr>
            <p:cNvPr id="28" name="TextBox 27"/>
            <p:cNvSpPr txBox="1"/>
            <p:nvPr/>
          </p:nvSpPr>
          <p:spPr bwMode="auto">
            <a:xfrm>
              <a:off x="656236" y="2916800"/>
              <a:ext cx="1873067" cy="217335"/>
            </a:xfrm>
            <a:prstGeom prst="rect">
              <a:avLst/>
            </a:prstGeom>
            <a:solidFill>
              <a:schemeClr val="bg1"/>
            </a:solidFill>
          </p:spPr>
          <p:txBody>
            <a:bodyPr wrap="square" rtlCol="0">
              <a:spAutoFit/>
            </a:bodyPr>
            <a:lstStyle/>
            <a:p>
              <a:pPr defTabSz="914400" fontAlgn="base">
                <a:spcBef>
                  <a:spcPct val="0"/>
                </a:spcBef>
                <a:spcAft>
                  <a:spcPct val="0"/>
                </a:spcAft>
              </a:pPr>
              <a:r>
                <a:rPr lang="es-ES" sz="900" i="1" dirty="0" smtClean="0">
                  <a:solidFill>
                    <a:srgbClr val="002776"/>
                  </a:solidFill>
                  <a:cs typeface="Arial" charset="0"/>
                </a:rPr>
                <a:t>Miles de millones de personas</a:t>
              </a:r>
              <a:endParaRPr lang="es-ES" sz="900" i="1" dirty="0">
                <a:solidFill>
                  <a:srgbClr val="002776"/>
                </a:solidFill>
                <a:cs typeface="Arial" charset="0"/>
              </a:endParaRPr>
            </a:p>
          </p:txBody>
        </p:sp>
        <p:sp>
          <p:nvSpPr>
            <p:cNvPr id="30" name="TextBox 29"/>
            <p:cNvSpPr txBox="1"/>
            <p:nvPr/>
          </p:nvSpPr>
          <p:spPr bwMode="auto">
            <a:xfrm>
              <a:off x="3865481" y="3549378"/>
              <a:ext cx="667804" cy="217335"/>
            </a:xfrm>
            <a:prstGeom prst="rect">
              <a:avLst/>
            </a:prstGeom>
            <a:solidFill>
              <a:schemeClr val="bg1"/>
            </a:solidFill>
          </p:spPr>
          <p:txBody>
            <a:bodyPr wrap="square" rtlCol="0">
              <a:spAutoFit/>
            </a:bodyPr>
            <a:lstStyle/>
            <a:p>
              <a:pPr defTabSz="914400" fontAlgn="base">
                <a:spcBef>
                  <a:spcPct val="0"/>
                </a:spcBef>
                <a:spcAft>
                  <a:spcPct val="0"/>
                </a:spcAft>
              </a:pPr>
              <a:r>
                <a:rPr lang="es-ES" sz="900" b="1" dirty="0" smtClean="0">
                  <a:solidFill>
                    <a:srgbClr val="57C5E4"/>
                  </a:solidFill>
                  <a:cs typeface="Arial" charset="0"/>
                </a:rPr>
                <a:t>Total 8,5 </a:t>
              </a:r>
              <a:endParaRPr lang="es-ES" sz="900" b="1" dirty="0">
                <a:solidFill>
                  <a:srgbClr val="57C5E4"/>
                </a:solidFill>
                <a:cs typeface="Arial" charset="0"/>
              </a:endParaRPr>
            </a:p>
          </p:txBody>
        </p:sp>
        <p:sp>
          <p:nvSpPr>
            <p:cNvPr id="31" name="TextBox 30"/>
            <p:cNvSpPr txBox="1"/>
            <p:nvPr/>
          </p:nvSpPr>
          <p:spPr bwMode="auto">
            <a:xfrm>
              <a:off x="3865480" y="4541429"/>
              <a:ext cx="943007" cy="217335"/>
            </a:xfrm>
            <a:prstGeom prst="rect">
              <a:avLst/>
            </a:prstGeom>
            <a:solidFill>
              <a:schemeClr val="bg1"/>
            </a:solidFill>
          </p:spPr>
          <p:txBody>
            <a:bodyPr wrap="square" rtlCol="0">
              <a:spAutoFit/>
            </a:bodyPr>
            <a:lstStyle/>
            <a:p>
              <a:pPr defTabSz="914400" fontAlgn="base">
                <a:spcBef>
                  <a:spcPct val="0"/>
                </a:spcBef>
                <a:spcAft>
                  <a:spcPct val="0"/>
                </a:spcAft>
              </a:pPr>
              <a:r>
                <a:rPr lang="es-ES" sz="900" b="1" dirty="0" smtClean="0">
                  <a:solidFill>
                    <a:srgbClr val="F27516"/>
                  </a:solidFill>
                  <a:cs typeface="Arial" charset="0"/>
                </a:rPr>
                <a:t>Urbana 5,1 </a:t>
              </a:r>
              <a:endParaRPr lang="es-ES" sz="900" b="1" dirty="0">
                <a:solidFill>
                  <a:srgbClr val="F27516"/>
                </a:solidFill>
                <a:cs typeface="Arial" charset="0"/>
              </a:endParaRPr>
            </a:p>
          </p:txBody>
        </p:sp>
        <p:sp>
          <p:nvSpPr>
            <p:cNvPr id="32" name="TextBox 31"/>
            <p:cNvSpPr txBox="1"/>
            <p:nvPr/>
          </p:nvSpPr>
          <p:spPr bwMode="auto">
            <a:xfrm>
              <a:off x="3865480" y="5063039"/>
              <a:ext cx="943007" cy="217335"/>
            </a:xfrm>
            <a:prstGeom prst="rect">
              <a:avLst/>
            </a:prstGeom>
            <a:solidFill>
              <a:schemeClr val="bg1"/>
            </a:solidFill>
          </p:spPr>
          <p:txBody>
            <a:bodyPr wrap="square" rtlCol="0">
              <a:spAutoFit/>
            </a:bodyPr>
            <a:lstStyle/>
            <a:p>
              <a:pPr defTabSz="914400" fontAlgn="base">
                <a:spcBef>
                  <a:spcPct val="0"/>
                </a:spcBef>
                <a:spcAft>
                  <a:spcPct val="0"/>
                </a:spcAft>
              </a:pPr>
              <a:r>
                <a:rPr lang="es-ES" sz="900" b="1" dirty="0" smtClean="0">
                  <a:solidFill>
                    <a:srgbClr val="55819C"/>
                  </a:solidFill>
                  <a:cs typeface="Arial" charset="0"/>
                </a:rPr>
                <a:t>Rural 3,4 </a:t>
              </a:r>
              <a:endParaRPr lang="es-ES" sz="900" b="1" dirty="0">
                <a:solidFill>
                  <a:srgbClr val="55819C"/>
                </a:solidFill>
                <a:cs typeface="Arial" charset="0"/>
              </a:endParaRPr>
            </a:p>
          </p:txBody>
        </p:sp>
        <p:sp>
          <p:nvSpPr>
            <p:cNvPr id="33" name="TextBox 32"/>
            <p:cNvSpPr txBox="1"/>
            <p:nvPr/>
          </p:nvSpPr>
          <p:spPr bwMode="auto">
            <a:xfrm>
              <a:off x="685208" y="6155033"/>
              <a:ext cx="512415" cy="217335"/>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i="1" dirty="0" smtClean="0">
                  <a:solidFill>
                    <a:srgbClr val="002776"/>
                  </a:solidFill>
                  <a:cs typeface="Arial" charset="0"/>
                </a:rPr>
                <a:t>1980</a:t>
              </a:r>
              <a:endParaRPr lang="es-ES" sz="900" i="1" dirty="0">
                <a:solidFill>
                  <a:srgbClr val="002776"/>
                </a:solidFill>
                <a:cs typeface="Arial" charset="0"/>
              </a:endParaRPr>
            </a:p>
          </p:txBody>
        </p:sp>
        <p:sp>
          <p:nvSpPr>
            <p:cNvPr id="34" name="TextBox 33"/>
            <p:cNvSpPr txBox="1"/>
            <p:nvPr/>
          </p:nvSpPr>
          <p:spPr bwMode="auto">
            <a:xfrm>
              <a:off x="1267482" y="6155033"/>
              <a:ext cx="512415" cy="217335"/>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i="1" dirty="0" smtClean="0">
                  <a:solidFill>
                    <a:srgbClr val="002776"/>
                  </a:solidFill>
                  <a:cs typeface="Arial" charset="0"/>
                </a:rPr>
                <a:t>1990</a:t>
              </a:r>
              <a:endParaRPr lang="es-ES" sz="900" i="1" dirty="0">
                <a:solidFill>
                  <a:srgbClr val="002776"/>
                </a:solidFill>
                <a:cs typeface="Arial" charset="0"/>
              </a:endParaRPr>
            </a:p>
          </p:txBody>
        </p:sp>
        <p:sp>
          <p:nvSpPr>
            <p:cNvPr id="35" name="TextBox 34"/>
            <p:cNvSpPr txBox="1"/>
            <p:nvPr/>
          </p:nvSpPr>
          <p:spPr bwMode="auto">
            <a:xfrm>
              <a:off x="1849756" y="6155033"/>
              <a:ext cx="512415" cy="217335"/>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i="1" dirty="0" smtClean="0">
                  <a:solidFill>
                    <a:srgbClr val="002776"/>
                  </a:solidFill>
                  <a:cs typeface="Arial" charset="0"/>
                </a:rPr>
                <a:t>2000</a:t>
              </a:r>
              <a:endParaRPr lang="es-ES" sz="900" i="1" dirty="0">
                <a:solidFill>
                  <a:srgbClr val="002776"/>
                </a:solidFill>
                <a:cs typeface="Arial" charset="0"/>
              </a:endParaRPr>
            </a:p>
          </p:txBody>
        </p:sp>
        <p:sp>
          <p:nvSpPr>
            <p:cNvPr id="36" name="TextBox 35"/>
            <p:cNvSpPr txBox="1"/>
            <p:nvPr/>
          </p:nvSpPr>
          <p:spPr bwMode="auto">
            <a:xfrm>
              <a:off x="2432030" y="6155033"/>
              <a:ext cx="512415" cy="217335"/>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i="1" dirty="0" smtClean="0">
                  <a:solidFill>
                    <a:srgbClr val="002776"/>
                  </a:solidFill>
                  <a:cs typeface="Arial" charset="0"/>
                </a:rPr>
                <a:t>2010</a:t>
              </a:r>
              <a:endParaRPr lang="es-ES" sz="900" i="1" dirty="0">
                <a:solidFill>
                  <a:srgbClr val="002776"/>
                </a:solidFill>
                <a:cs typeface="Arial" charset="0"/>
              </a:endParaRPr>
            </a:p>
          </p:txBody>
        </p:sp>
        <p:sp>
          <p:nvSpPr>
            <p:cNvPr id="37" name="TextBox 36"/>
            <p:cNvSpPr txBox="1"/>
            <p:nvPr/>
          </p:nvSpPr>
          <p:spPr bwMode="auto">
            <a:xfrm>
              <a:off x="3014304" y="6155033"/>
              <a:ext cx="512415" cy="217335"/>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i="1" dirty="0" smtClean="0">
                  <a:solidFill>
                    <a:srgbClr val="002776"/>
                  </a:solidFill>
                  <a:cs typeface="Arial" charset="0"/>
                </a:rPr>
                <a:t>2020</a:t>
              </a:r>
              <a:endParaRPr lang="es-ES" sz="900" i="1" dirty="0">
                <a:solidFill>
                  <a:srgbClr val="002776"/>
                </a:solidFill>
                <a:cs typeface="Arial" charset="0"/>
              </a:endParaRPr>
            </a:p>
          </p:txBody>
        </p:sp>
        <p:sp>
          <p:nvSpPr>
            <p:cNvPr id="38" name="TextBox 37"/>
            <p:cNvSpPr txBox="1"/>
            <p:nvPr/>
          </p:nvSpPr>
          <p:spPr bwMode="auto">
            <a:xfrm>
              <a:off x="3596579" y="6155033"/>
              <a:ext cx="512415" cy="217335"/>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i="1" dirty="0" smtClean="0">
                  <a:solidFill>
                    <a:srgbClr val="002776"/>
                  </a:solidFill>
                  <a:cs typeface="Arial" charset="0"/>
                </a:rPr>
                <a:t>2030</a:t>
              </a:r>
              <a:endParaRPr lang="es-ES" sz="900" i="1" dirty="0">
                <a:solidFill>
                  <a:srgbClr val="002776"/>
                </a:solidFill>
                <a:cs typeface="Arial" charset="0"/>
              </a:endParaRPr>
            </a:p>
          </p:txBody>
        </p:sp>
      </p:grpSp>
      <p:sp>
        <p:nvSpPr>
          <p:cNvPr id="43" name="TextBox 42"/>
          <p:cNvSpPr txBox="1"/>
          <p:nvPr/>
        </p:nvSpPr>
        <p:spPr bwMode="auto">
          <a:xfrm>
            <a:off x="5097016" y="1983387"/>
            <a:ext cx="4479499" cy="599352"/>
          </a:xfrm>
          <a:prstGeom prst="rect">
            <a:avLst/>
          </a:prstGeom>
        </p:spPr>
        <p:txBody>
          <a:bodyPr wrap="square" lIns="36000" rIns="36000" rtlCol="0" anchor="t">
            <a:noAutofit/>
          </a:bodyPr>
          <a:lstStyle/>
          <a:p>
            <a:pPr marL="173038" indent="-171450" defTabSz="914400" fontAlgn="base">
              <a:lnSpc>
                <a:spcPct val="106000"/>
              </a:lnSpc>
              <a:spcAft>
                <a:spcPts val="300"/>
              </a:spcAft>
              <a:buClr>
                <a:srgbClr val="002060"/>
              </a:buClr>
              <a:buFont typeface="Wingdings" panose="05000000000000000000" pitchFamily="2" charset="2"/>
              <a:buChar char="§"/>
            </a:pPr>
            <a:r>
              <a:rPr lang="es-ES" sz="1100" dirty="0" smtClean="0">
                <a:solidFill>
                  <a:srgbClr val="002776"/>
                </a:solidFill>
                <a:cs typeface="Arial" charset="0"/>
              </a:rPr>
              <a:t>Las ciudades se han convertido en los verdaderos motores económicos. En 2030, </a:t>
            </a:r>
            <a:r>
              <a:rPr lang="es-ES" sz="1100" b="1" dirty="0" smtClean="0">
                <a:solidFill>
                  <a:srgbClr val="002776"/>
                </a:solidFill>
                <a:cs typeface="Arial" charset="0"/>
              </a:rPr>
              <a:t>15 de las 45 mayores economías mundiales serán ciudades</a:t>
            </a:r>
            <a:r>
              <a:rPr lang="es-ES" sz="1100" dirty="0" smtClean="0">
                <a:solidFill>
                  <a:srgbClr val="002776"/>
                </a:solidFill>
                <a:cs typeface="Arial" charset="0"/>
              </a:rPr>
              <a:t> (la mitad de ellas en Asia)</a:t>
            </a:r>
          </a:p>
          <a:p>
            <a:pPr marL="173038" indent="-171450"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NYC será la líder en términos de PIB</a:t>
            </a:r>
            <a:r>
              <a:rPr lang="es-ES" sz="1100" dirty="0" smtClean="0">
                <a:solidFill>
                  <a:srgbClr val="002776"/>
                </a:solidFill>
                <a:cs typeface="Arial" charset="0"/>
              </a:rPr>
              <a:t>. Las ciudades chinas serán </a:t>
            </a:r>
            <a:r>
              <a:rPr lang="es-ES" sz="1100" dirty="0" err="1" smtClean="0">
                <a:solidFill>
                  <a:srgbClr val="002776"/>
                </a:solidFill>
                <a:cs typeface="Arial" charset="0"/>
              </a:rPr>
              <a:t>players</a:t>
            </a:r>
            <a:r>
              <a:rPr lang="es-ES" sz="1100" dirty="0" smtClean="0">
                <a:solidFill>
                  <a:srgbClr val="002776"/>
                </a:solidFill>
                <a:cs typeface="Arial" charset="0"/>
              </a:rPr>
              <a:t> relevantes: se espera que </a:t>
            </a:r>
            <a:r>
              <a:rPr lang="es-ES" sz="1100" dirty="0" err="1" smtClean="0">
                <a:solidFill>
                  <a:srgbClr val="002776"/>
                </a:solidFill>
                <a:cs typeface="Arial" charset="0"/>
              </a:rPr>
              <a:t>Guangzhou</a:t>
            </a:r>
            <a:r>
              <a:rPr lang="es-ES" sz="1100" dirty="0" smtClean="0">
                <a:solidFill>
                  <a:srgbClr val="002776"/>
                </a:solidFill>
                <a:cs typeface="Arial" charset="0"/>
              </a:rPr>
              <a:t> y </a:t>
            </a:r>
            <a:r>
              <a:rPr lang="es-ES" sz="1100" dirty="0" err="1" smtClean="0">
                <a:solidFill>
                  <a:srgbClr val="002776"/>
                </a:solidFill>
                <a:cs typeface="Arial" charset="0"/>
              </a:rPr>
              <a:t>Shenzhen</a:t>
            </a:r>
            <a:r>
              <a:rPr lang="es-ES" sz="1100" dirty="0" smtClean="0">
                <a:solidFill>
                  <a:srgbClr val="002776"/>
                </a:solidFill>
                <a:cs typeface="Arial" charset="0"/>
              </a:rPr>
              <a:t> alcancen un PIB de ~US$ 1 billón en 2030 </a:t>
            </a:r>
            <a:endParaRPr lang="es-ES" sz="1000" b="1" dirty="0">
              <a:solidFill>
                <a:srgbClr val="002776"/>
              </a:solidFill>
              <a:cs typeface="Arial" charset="0"/>
            </a:endParaRPr>
          </a:p>
        </p:txBody>
      </p:sp>
      <p:pic>
        <p:nvPicPr>
          <p:cNvPr id="7" name="Picture 6" descr="Screen Clipping"/>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4830817" y="5138963"/>
            <a:ext cx="5090735" cy="1026341"/>
          </a:xfrm>
          <a:prstGeom prst="rect">
            <a:avLst/>
          </a:prstGeom>
        </p:spPr>
      </p:pic>
      <p:sp>
        <p:nvSpPr>
          <p:cNvPr id="46" name="TextBox 45"/>
          <p:cNvSpPr txBox="1"/>
          <p:nvPr/>
        </p:nvSpPr>
        <p:spPr bwMode="auto">
          <a:xfrm>
            <a:off x="5969847" y="4782344"/>
            <a:ext cx="2733835" cy="230832"/>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b="1" i="1" dirty="0" smtClean="0">
                <a:solidFill>
                  <a:srgbClr val="002776"/>
                </a:solidFill>
                <a:cs typeface="Arial" charset="0"/>
              </a:rPr>
              <a:t>Top 45 economías mundiales en 2030</a:t>
            </a:r>
            <a:endParaRPr lang="es-ES" sz="900" b="1" i="1" dirty="0">
              <a:solidFill>
                <a:srgbClr val="002776"/>
              </a:solidFill>
              <a:cs typeface="Arial" charset="0"/>
            </a:endParaRPr>
          </a:p>
        </p:txBody>
      </p:sp>
    </p:spTree>
    <p:extLst>
      <p:ext uri="{BB962C8B-B14F-4D97-AF65-F5344CB8AC3E}">
        <p14:creationId xmlns:p14="http://schemas.microsoft.com/office/powerpoint/2010/main" val="8117457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711200" indent="-711200">
              <a:buClr>
                <a:srgbClr val="000000"/>
              </a:buClr>
            </a:pPr>
            <a:r>
              <a:rPr lang="es-ES" sz="2800" kern="0" dirty="0" smtClean="0">
                <a:solidFill>
                  <a:srgbClr val="FFFFFF"/>
                </a:solidFill>
              </a:rPr>
              <a:t>2.2. Tendencias tecnológicas, culturales, económico-políticas y socio-demográficas</a:t>
            </a:r>
            <a:endParaRPr lang="es-ES" sz="2800" kern="0" dirty="0">
              <a:solidFill>
                <a:srgbClr val="FFFFFF"/>
              </a:solidFill>
            </a:endParaRPr>
          </a:p>
        </p:txBody>
      </p:sp>
    </p:spTree>
    <p:extLst>
      <p:ext uri="{BB962C8B-B14F-4D97-AF65-F5344CB8AC3E}">
        <p14:creationId xmlns:p14="http://schemas.microsoft.com/office/powerpoint/2010/main" val="496185167"/>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000" b="1" dirty="0">
                <a:solidFill>
                  <a:srgbClr val="002060"/>
                </a:solidFill>
                <a:cs typeface="Arial" charset="0"/>
              </a:rPr>
              <a:t>Tendencias tecnológicas, culturales, económico-políticas y socio-demo</a:t>
            </a:r>
            <a:endParaRPr lang="es-ES" sz="2000"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191</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400" b="0" dirty="0"/>
              <a:t>Obtener </a:t>
            </a:r>
            <a:r>
              <a:rPr lang="es-ES" sz="1400" b="0" dirty="0" smtClean="0"/>
              <a:t>una panorámica de </a:t>
            </a:r>
            <a:r>
              <a:rPr lang="es-ES" sz="1400" dirty="0" smtClean="0"/>
              <a:t>tendencias en diferentes ámbitos que afectan directa o indirectamente al sector turístico</a:t>
            </a:r>
            <a:r>
              <a:rPr lang="es-ES" sz="1400" b="0" dirty="0" smtClean="0"/>
              <a:t>, a nivel tanto global como local</a:t>
            </a:r>
            <a:endParaRPr lang="es-ES" sz="1400" b="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499" y="3298787"/>
            <a:ext cx="4439039"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5080504" y="3298799"/>
            <a:ext cx="4439039"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Impacto en el ciclo de vida de la experiencia del viajero</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Tendencias en marketing online de destinos: </a:t>
            </a:r>
          </a:p>
          <a:p>
            <a:pPr marL="630020" lvl="1" indent="-171450" defTabSz="914400" fontAlgn="base">
              <a:spcAft>
                <a:spcPts val="600"/>
              </a:spcAft>
              <a:buClr>
                <a:srgbClr val="002060"/>
              </a:buClr>
              <a:buFont typeface="Arial" panose="020B0604020202020204" pitchFamily="34" charset="0"/>
              <a:buChar char="•"/>
            </a:pPr>
            <a:r>
              <a:rPr lang="es-ES" sz="1200" dirty="0" err="1" smtClean="0">
                <a:solidFill>
                  <a:srgbClr val="002776"/>
                </a:solidFill>
                <a:cs typeface="Arial" charset="0"/>
              </a:rPr>
              <a:t>Omnicanalidad</a:t>
            </a:r>
            <a:endParaRPr lang="es-ES" sz="1200" dirty="0" smtClean="0">
              <a:solidFill>
                <a:srgbClr val="002776"/>
              </a:solidFill>
              <a:cs typeface="Arial" charset="0"/>
            </a:endParaRPr>
          </a:p>
          <a:p>
            <a:pPr marL="630020" lvl="1" indent="-171450" defTabSz="914400" fontAlgn="base">
              <a:spcAft>
                <a:spcPts val="600"/>
              </a:spcAft>
              <a:buClr>
                <a:srgbClr val="002060"/>
              </a:buClr>
              <a:buFont typeface="Arial" panose="020B0604020202020204" pitchFamily="34" charset="0"/>
              <a:buChar char="•"/>
            </a:pPr>
            <a:r>
              <a:rPr lang="es-ES" sz="1200" dirty="0" err="1" smtClean="0">
                <a:solidFill>
                  <a:srgbClr val="002776"/>
                </a:solidFill>
                <a:cs typeface="Arial" charset="0"/>
              </a:rPr>
              <a:t>Inbound</a:t>
            </a:r>
            <a:r>
              <a:rPr lang="es-ES" sz="1200" dirty="0" smtClean="0">
                <a:solidFill>
                  <a:srgbClr val="002776"/>
                </a:solidFill>
                <a:cs typeface="Arial" charset="0"/>
              </a:rPr>
              <a:t> marketing</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Generación de datos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Tendencias culturales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Tendencias económicas y políticas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Tendencias socio-demográficas</a:t>
            </a:r>
          </a:p>
          <a:p>
            <a:pPr marL="173038" indent="-171450" defTabSz="914400" fontAlgn="base">
              <a:spcAft>
                <a:spcPts val="600"/>
              </a:spcAft>
              <a:buClr>
                <a:srgbClr val="002060"/>
              </a:buClr>
              <a:buFont typeface="Wingdings" panose="05000000000000000000" pitchFamily="2" charset="2"/>
              <a:buChar char="ü"/>
            </a:pPr>
            <a:endParaRPr lang="es-ES" sz="1200" b="1" dirty="0">
              <a:solidFill>
                <a:srgbClr val="002776"/>
              </a:solidFill>
              <a:cs typeface="Arial" charset="0"/>
            </a:endParaRPr>
          </a:p>
          <a:p>
            <a:pPr marL="630020" lvl="1" indent="-171450" defTabSz="914400" fontAlgn="base">
              <a:spcAft>
                <a:spcPts val="600"/>
              </a:spcAft>
              <a:buClr>
                <a:srgbClr val="002060"/>
              </a:buClr>
              <a:buFont typeface="Arial" panose="020B0604020202020204" pitchFamily="34" charset="0"/>
              <a:buChar char="•"/>
            </a:pPr>
            <a:endParaRPr lang="es-ES" sz="1200" dirty="0">
              <a:solidFill>
                <a:srgbClr val="002776"/>
              </a:solidFill>
              <a:cs typeface="Arial" charset="0"/>
            </a:endParaRPr>
          </a:p>
          <a:p>
            <a:pPr marL="630020" lvl="1" indent="-171450" defTabSz="914400" fontAlgn="base">
              <a:spcAft>
                <a:spcPts val="600"/>
              </a:spcAft>
              <a:buClr>
                <a:srgbClr val="002060"/>
              </a:buClr>
              <a:buFont typeface="Arial" panose="020B0604020202020204" pitchFamily="34" charset="0"/>
              <a:buChar char="•"/>
            </a:pPr>
            <a:endParaRPr lang="es-ES" sz="1200" b="1" dirty="0">
              <a:solidFill>
                <a:srgbClr val="002776"/>
              </a:solidFill>
              <a:cs typeface="Arial" charset="0"/>
            </a:endParaRPr>
          </a:p>
          <a:p>
            <a:pPr marL="630020" lvl="1" indent="-171450" defTabSz="914400" fontAlgn="base">
              <a:spcAft>
                <a:spcPts val="600"/>
              </a:spcAft>
              <a:buClr>
                <a:srgbClr val="002060"/>
              </a:buClr>
              <a:buFont typeface="Arial" panose="020B0604020202020204" pitchFamily="34" charset="0"/>
              <a:buChar char="•"/>
            </a:pPr>
            <a:endParaRPr lang="es-ES" sz="1200" b="1" dirty="0">
              <a:solidFill>
                <a:srgbClr val="002776"/>
              </a:solidFill>
              <a:cs typeface="Arial" charset="0"/>
            </a:endParaRPr>
          </a:p>
        </p:txBody>
      </p:sp>
      <p:sp>
        <p:nvSpPr>
          <p:cNvPr id="26" name="TextBox 25"/>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Búsqueda y análisis de información y casos de estudio para la identificación de tendencias específicas en cada uno de los ámbitos analizados</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Análisis de publicaciones especializadas y de organismos internacionales (ej. </a:t>
            </a:r>
            <a:r>
              <a:rPr lang="es-ES" sz="1200" i="1" dirty="0" smtClean="0">
                <a:solidFill>
                  <a:srgbClr val="002776"/>
                </a:solidFill>
                <a:cs typeface="Arial" charset="0"/>
              </a:rPr>
              <a:t>FMI – Perspectivas económicas</a:t>
            </a:r>
            <a:r>
              <a:rPr lang="es-ES" sz="1200" dirty="0" smtClean="0">
                <a:solidFill>
                  <a:srgbClr val="002776"/>
                </a:solidFill>
                <a:cs typeface="Arial" charset="0"/>
              </a:rPr>
              <a:t>)</a:t>
            </a:r>
            <a:endParaRPr lang="es-ES" sz="1200" dirty="0">
              <a:solidFill>
                <a:srgbClr val="002776"/>
              </a:solidFill>
              <a:cs typeface="Arial" charset="0"/>
            </a:endParaRPr>
          </a:p>
        </p:txBody>
      </p:sp>
      <p:sp>
        <p:nvSpPr>
          <p:cNvPr id="27"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4135347826"/>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4"/>
          <p:cNvCxnSpPr/>
          <p:nvPr/>
        </p:nvCxnSpPr>
        <p:spPr>
          <a:xfrm>
            <a:off x="4964561" y="1268760"/>
            <a:ext cx="0" cy="5161908"/>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H="1">
            <a:off x="516072" y="3789040"/>
            <a:ext cx="8873855" cy="0"/>
          </a:xfrm>
          <a:prstGeom prst="line">
            <a:avLst/>
          </a:prstGeom>
          <a:ln>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700" b="1" dirty="0" smtClean="0">
                <a:solidFill>
                  <a:srgbClr val="002060"/>
                </a:solidFill>
                <a:cs typeface="Arial" charset="0"/>
              </a:rPr>
              <a:t>Tendencias tecnológicas, culturales, económico-políticas y socio-demográficas</a:t>
            </a:r>
          </a:p>
          <a:p>
            <a:pPr fontAlgn="base">
              <a:spcBef>
                <a:spcPct val="0"/>
              </a:spcBef>
              <a:spcAft>
                <a:spcPct val="0"/>
              </a:spcAft>
            </a:pPr>
            <a:r>
              <a:rPr lang="es-ES" sz="2000" b="1" dirty="0" smtClean="0">
                <a:solidFill>
                  <a:srgbClr val="00B0F0"/>
                </a:solidFill>
                <a:cs typeface="Arial" charset="0"/>
              </a:rPr>
              <a:t>Conclusiones generales</a:t>
            </a:r>
            <a:endParaRPr lang="es-ES" sz="1400" i="1" dirty="0">
              <a:solidFill>
                <a:srgbClr val="00B0F0"/>
              </a:solidFill>
              <a:cs typeface="Arial" charset="0"/>
            </a:endParaRPr>
          </a:p>
        </p:txBody>
      </p:sp>
      <p:grpSp>
        <p:nvGrpSpPr>
          <p:cNvPr id="38" name="Group 37"/>
          <p:cNvGrpSpPr/>
          <p:nvPr/>
        </p:nvGrpSpPr>
        <p:grpSpPr>
          <a:xfrm>
            <a:off x="2924234" y="2025416"/>
            <a:ext cx="4057531" cy="3419808"/>
            <a:chOff x="2567344" y="1952083"/>
            <a:chExt cx="4022465" cy="3432176"/>
          </a:xfrm>
        </p:grpSpPr>
        <p:sp>
          <p:nvSpPr>
            <p:cNvPr id="39" name="Freeform 38"/>
            <p:cNvSpPr>
              <a:spLocks/>
            </p:cNvSpPr>
            <p:nvPr>
              <p:custDataLst>
                <p:tags r:id="rId1"/>
              </p:custDataLst>
            </p:nvPr>
          </p:nvSpPr>
          <p:spPr bwMode="auto">
            <a:xfrm>
              <a:off x="4598604" y="1952083"/>
              <a:ext cx="1991204" cy="2099060"/>
            </a:xfrm>
            <a:custGeom>
              <a:avLst/>
              <a:gdLst>
                <a:gd name="T0" fmla="*/ 0 w 1627"/>
                <a:gd name="T1" fmla="*/ 0 h 1584"/>
                <a:gd name="T2" fmla="*/ 1627 w 1627"/>
                <a:gd name="T3" fmla="*/ 1265 h 1584"/>
                <a:gd name="T4" fmla="*/ 1480 w 1627"/>
                <a:gd name="T5" fmla="*/ 1276 h 1584"/>
                <a:gd name="T6" fmla="*/ 1476 w 1627"/>
                <a:gd name="T7" fmla="*/ 1304 h 1584"/>
                <a:gd name="T8" fmla="*/ 1483 w 1627"/>
                <a:gd name="T9" fmla="*/ 1339 h 1584"/>
                <a:gd name="T10" fmla="*/ 1494 w 1627"/>
                <a:gd name="T11" fmla="*/ 1382 h 1584"/>
                <a:gd name="T12" fmla="*/ 1502 w 1627"/>
                <a:gd name="T13" fmla="*/ 1423 h 1584"/>
                <a:gd name="T14" fmla="*/ 1499 w 1627"/>
                <a:gd name="T15" fmla="*/ 1461 h 1584"/>
                <a:gd name="T16" fmla="*/ 1487 w 1627"/>
                <a:gd name="T17" fmla="*/ 1499 h 1584"/>
                <a:gd name="T18" fmla="*/ 1461 w 1627"/>
                <a:gd name="T19" fmla="*/ 1530 h 1584"/>
                <a:gd name="T20" fmla="*/ 1431 w 1627"/>
                <a:gd name="T21" fmla="*/ 1555 h 1584"/>
                <a:gd name="T22" fmla="*/ 1394 w 1627"/>
                <a:gd name="T23" fmla="*/ 1572 h 1584"/>
                <a:gd name="T24" fmla="*/ 1348 w 1627"/>
                <a:gd name="T25" fmla="*/ 1582 h 1584"/>
                <a:gd name="T26" fmla="*/ 1307 w 1627"/>
                <a:gd name="T27" fmla="*/ 1584 h 1584"/>
                <a:gd name="T28" fmla="*/ 1271 w 1627"/>
                <a:gd name="T29" fmla="*/ 1579 h 1584"/>
                <a:gd name="T30" fmla="*/ 1235 w 1627"/>
                <a:gd name="T31" fmla="*/ 1568 h 1584"/>
                <a:gd name="T32" fmla="*/ 1205 w 1627"/>
                <a:gd name="T33" fmla="*/ 1548 h 1584"/>
                <a:gd name="T34" fmla="*/ 1177 w 1627"/>
                <a:gd name="T35" fmla="*/ 1519 h 1584"/>
                <a:gd name="T36" fmla="*/ 1154 w 1627"/>
                <a:gd name="T37" fmla="*/ 1486 h 1584"/>
                <a:gd name="T38" fmla="*/ 1142 w 1627"/>
                <a:gd name="T39" fmla="*/ 1441 h 1584"/>
                <a:gd name="T40" fmla="*/ 1147 w 1627"/>
                <a:gd name="T41" fmla="*/ 1396 h 1584"/>
                <a:gd name="T42" fmla="*/ 1159 w 1627"/>
                <a:gd name="T43" fmla="*/ 1351 h 1584"/>
                <a:gd name="T44" fmla="*/ 1168 w 1627"/>
                <a:gd name="T45" fmla="*/ 1306 h 1584"/>
                <a:gd name="T46" fmla="*/ 1167 w 1627"/>
                <a:gd name="T47" fmla="*/ 1284 h 1584"/>
                <a:gd name="T48" fmla="*/ 892 w 1627"/>
                <a:gd name="T49" fmla="*/ 1273 h 1584"/>
                <a:gd name="T50" fmla="*/ 895 w 1627"/>
                <a:gd name="T51" fmla="*/ 1198 h 1584"/>
                <a:gd name="T52" fmla="*/ 889 w 1627"/>
                <a:gd name="T53" fmla="*/ 1149 h 1584"/>
                <a:gd name="T54" fmla="*/ 878 w 1627"/>
                <a:gd name="T55" fmla="*/ 1119 h 1584"/>
                <a:gd name="T56" fmla="*/ 855 w 1627"/>
                <a:gd name="T57" fmla="*/ 1095 h 1584"/>
                <a:gd name="T58" fmla="*/ 824 w 1627"/>
                <a:gd name="T59" fmla="*/ 1080 h 1584"/>
                <a:gd name="T60" fmla="*/ 786 w 1627"/>
                <a:gd name="T61" fmla="*/ 1075 h 1584"/>
                <a:gd name="T62" fmla="*/ 731 w 1627"/>
                <a:gd name="T63" fmla="*/ 1078 h 1584"/>
                <a:gd name="T64" fmla="*/ 679 w 1627"/>
                <a:gd name="T65" fmla="*/ 1082 h 1584"/>
                <a:gd name="T66" fmla="*/ 625 w 1627"/>
                <a:gd name="T67" fmla="*/ 1082 h 1584"/>
                <a:gd name="T68" fmla="*/ 571 w 1627"/>
                <a:gd name="T69" fmla="*/ 1073 h 1584"/>
                <a:gd name="T70" fmla="*/ 530 w 1627"/>
                <a:gd name="T71" fmla="*/ 1049 h 1584"/>
                <a:gd name="T72" fmla="*/ 506 w 1627"/>
                <a:gd name="T73" fmla="*/ 1016 h 1584"/>
                <a:gd name="T74" fmla="*/ 496 w 1627"/>
                <a:gd name="T75" fmla="*/ 972 h 1584"/>
                <a:gd name="T76" fmla="*/ 498 w 1627"/>
                <a:gd name="T77" fmla="*/ 923 h 1584"/>
                <a:gd name="T78" fmla="*/ 491 w 1627"/>
                <a:gd name="T79" fmla="*/ 878 h 1584"/>
                <a:gd name="T80" fmla="*/ 480 w 1627"/>
                <a:gd name="T81" fmla="*/ 849 h 1584"/>
                <a:gd name="T82" fmla="*/ 463 w 1627"/>
                <a:gd name="T83" fmla="*/ 831 h 1584"/>
                <a:gd name="T84" fmla="*/ 423 w 1627"/>
                <a:gd name="T85" fmla="*/ 813 h 1584"/>
                <a:gd name="T86" fmla="*/ 371 w 1627"/>
                <a:gd name="T87" fmla="*/ 799 h 1584"/>
                <a:gd name="T88" fmla="*/ 313 w 1627"/>
                <a:gd name="T89" fmla="*/ 789 h 1584"/>
                <a:gd name="T90" fmla="*/ 269 w 1627"/>
                <a:gd name="T91" fmla="*/ 775 h 1584"/>
                <a:gd name="T92" fmla="*/ 231 w 1627"/>
                <a:gd name="T93" fmla="*/ 753 h 1584"/>
                <a:gd name="T94" fmla="*/ 200 w 1627"/>
                <a:gd name="T95" fmla="*/ 724 h 1584"/>
                <a:gd name="T96" fmla="*/ 180 w 1627"/>
                <a:gd name="T97" fmla="*/ 687 h 1584"/>
                <a:gd name="T98" fmla="*/ 177 w 1627"/>
                <a:gd name="T99" fmla="*/ 646 h 1584"/>
                <a:gd name="T100" fmla="*/ 189 w 1627"/>
                <a:gd name="T101" fmla="*/ 601 h 1584"/>
                <a:gd name="T102" fmla="*/ 199 w 1627"/>
                <a:gd name="T103" fmla="*/ 550 h 1584"/>
                <a:gd name="T104" fmla="*/ 207 w 1627"/>
                <a:gd name="T105" fmla="*/ 502 h 1584"/>
                <a:gd name="T106" fmla="*/ 199 w 1627"/>
                <a:gd name="T107" fmla="*/ 454 h 1584"/>
                <a:gd name="T108" fmla="*/ 179 w 1627"/>
                <a:gd name="T109" fmla="*/ 410 h 1584"/>
                <a:gd name="T110" fmla="*/ 159 w 1627"/>
                <a:gd name="T111" fmla="*/ 384 h 1584"/>
                <a:gd name="T112" fmla="*/ 134 w 1627"/>
                <a:gd name="T113" fmla="*/ 360 h 1584"/>
                <a:gd name="T114" fmla="*/ 104 w 1627"/>
                <a:gd name="T115" fmla="*/ 343 h 1584"/>
                <a:gd name="T116" fmla="*/ 66 w 1627"/>
                <a:gd name="T117" fmla="*/ 331 h 1584"/>
                <a:gd name="T118" fmla="*/ 21 w 1627"/>
                <a:gd name="T119" fmla="*/ 330 h 15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27"/>
                <a:gd name="T181" fmla="*/ 0 h 1584"/>
                <a:gd name="T182" fmla="*/ 1627 w 1627"/>
                <a:gd name="T183" fmla="*/ 1584 h 15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27" h="1584">
                  <a:moveTo>
                    <a:pt x="0" y="330"/>
                  </a:moveTo>
                  <a:lnTo>
                    <a:pt x="0" y="0"/>
                  </a:lnTo>
                  <a:lnTo>
                    <a:pt x="1626" y="0"/>
                  </a:lnTo>
                  <a:lnTo>
                    <a:pt x="1627" y="1265"/>
                  </a:lnTo>
                  <a:lnTo>
                    <a:pt x="1486" y="1265"/>
                  </a:lnTo>
                  <a:lnTo>
                    <a:pt x="1480" y="1276"/>
                  </a:lnTo>
                  <a:lnTo>
                    <a:pt x="1476" y="1291"/>
                  </a:lnTo>
                  <a:lnTo>
                    <a:pt x="1476" y="1304"/>
                  </a:lnTo>
                  <a:lnTo>
                    <a:pt x="1478" y="1320"/>
                  </a:lnTo>
                  <a:lnTo>
                    <a:pt x="1483" y="1339"/>
                  </a:lnTo>
                  <a:lnTo>
                    <a:pt x="1489" y="1365"/>
                  </a:lnTo>
                  <a:lnTo>
                    <a:pt x="1494" y="1382"/>
                  </a:lnTo>
                  <a:lnTo>
                    <a:pt x="1499" y="1403"/>
                  </a:lnTo>
                  <a:lnTo>
                    <a:pt x="1502" y="1423"/>
                  </a:lnTo>
                  <a:lnTo>
                    <a:pt x="1502" y="1442"/>
                  </a:lnTo>
                  <a:lnTo>
                    <a:pt x="1499" y="1461"/>
                  </a:lnTo>
                  <a:lnTo>
                    <a:pt x="1494" y="1481"/>
                  </a:lnTo>
                  <a:lnTo>
                    <a:pt x="1487" y="1499"/>
                  </a:lnTo>
                  <a:lnTo>
                    <a:pt x="1476" y="1513"/>
                  </a:lnTo>
                  <a:lnTo>
                    <a:pt x="1461" y="1530"/>
                  </a:lnTo>
                  <a:lnTo>
                    <a:pt x="1445" y="1543"/>
                  </a:lnTo>
                  <a:lnTo>
                    <a:pt x="1431" y="1555"/>
                  </a:lnTo>
                  <a:lnTo>
                    <a:pt x="1414" y="1565"/>
                  </a:lnTo>
                  <a:lnTo>
                    <a:pt x="1394" y="1572"/>
                  </a:lnTo>
                  <a:lnTo>
                    <a:pt x="1370" y="1579"/>
                  </a:lnTo>
                  <a:lnTo>
                    <a:pt x="1348" y="1582"/>
                  </a:lnTo>
                  <a:lnTo>
                    <a:pt x="1328" y="1584"/>
                  </a:lnTo>
                  <a:lnTo>
                    <a:pt x="1307" y="1584"/>
                  </a:lnTo>
                  <a:lnTo>
                    <a:pt x="1287" y="1582"/>
                  </a:lnTo>
                  <a:lnTo>
                    <a:pt x="1271" y="1579"/>
                  </a:lnTo>
                  <a:lnTo>
                    <a:pt x="1253" y="1574"/>
                  </a:lnTo>
                  <a:lnTo>
                    <a:pt x="1235" y="1568"/>
                  </a:lnTo>
                  <a:lnTo>
                    <a:pt x="1221" y="1560"/>
                  </a:lnTo>
                  <a:lnTo>
                    <a:pt x="1205" y="1548"/>
                  </a:lnTo>
                  <a:lnTo>
                    <a:pt x="1191" y="1534"/>
                  </a:lnTo>
                  <a:lnTo>
                    <a:pt x="1177" y="1519"/>
                  </a:lnTo>
                  <a:lnTo>
                    <a:pt x="1164" y="1503"/>
                  </a:lnTo>
                  <a:lnTo>
                    <a:pt x="1154" y="1486"/>
                  </a:lnTo>
                  <a:lnTo>
                    <a:pt x="1147" y="1465"/>
                  </a:lnTo>
                  <a:lnTo>
                    <a:pt x="1142" y="1441"/>
                  </a:lnTo>
                  <a:lnTo>
                    <a:pt x="1142" y="1418"/>
                  </a:lnTo>
                  <a:lnTo>
                    <a:pt x="1147" y="1396"/>
                  </a:lnTo>
                  <a:lnTo>
                    <a:pt x="1153" y="1373"/>
                  </a:lnTo>
                  <a:lnTo>
                    <a:pt x="1159" y="1351"/>
                  </a:lnTo>
                  <a:lnTo>
                    <a:pt x="1166" y="1325"/>
                  </a:lnTo>
                  <a:lnTo>
                    <a:pt x="1168" y="1306"/>
                  </a:lnTo>
                  <a:lnTo>
                    <a:pt x="1168" y="1294"/>
                  </a:lnTo>
                  <a:lnTo>
                    <a:pt x="1167" y="1284"/>
                  </a:lnTo>
                  <a:lnTo>
                    <a:pt x="1163" y="1273"/>
                  </a:lnTo>
                  <a:lnTo>
                    <a:pt x="892" y="1273"/>
                  </a:lnTo>
                  <a:lnTo>
                    <a:pt x="896" y="1225"/>
                  </a:lnTo>
                  <a:lnTo>
                    <a:pt x="895" y="1198"/>
                  </a:lnTo>
                  <a:lnTo>
                    <a:pt x="892" y="1173"/>
                  </a:lnTo>
                  <a:lnTo>
                    <a:pt x="889" y="1149"/>
                  </a:lnTo>
                  <a:lnTo>
                    <a:pt x="885" y="1133"/>
                  </a:lnTo>
                  <a:lnTo>
                    <a:pt x="878" y="1119"/>
                  </a:lnTo>
                  <a:lnTo>
                    <a:pt x="869" y="1106"/>
                  </a:lnTo>
                  <a:lnTo>
                    <a:pt x="855" y="1095"/>
                  </a:lnTo>
                  <a:lnTo>
                    <a:pt x="839" y="1085"/>
                  </a:lnTo>
                  <a:lnTo>
                    <a:pt x="824" y="1080"/>
                  </a:lnTo>
                  <a:lnTo>
                    <a:pt x="810" y="1077"/>
                  </a:lnTo>
                  <a:lnTo>
                    <a:pt x="786" y="1075"/>
                  </a:lnTo>
                  <a:lnTo>
                    <a:pt x="758" y="1075"/>
                  </a:lnTo>
                  <a:lnTo>
                    <a:pt x="731" y="1078"/>
                  </a:lnTo>
                  <a:lnTo>
                    <a:pt x="701" y="1080"/>
                  </a:lnTo>
                  <a:lnTo>
                    <a:pt x="679" y="1082"/>
                  </a:lnTo>
                  <a:lnTo>
                    <a:pt x="649" y="1084"/>
                  </a:lnTo>
                  <a:lnTo>
                    <a:pt x="625" y="1082"/>
                  </a:lnTo>
                  <a:lnTo>
                    <a:pt x="604" y="1080"/>
                  </a:lnTo>
                  <a:lnTo>
                    <a:pt x="571" y="1073"/>
                  </a:lnTo>
                  <a:lnTo>
                    <a:pt x="550" y="1063"/>
                  </a:lnTo>
                  <a:lnTo>
                    <a:pt x="530" y="1049"/>
                  </a:lnTo>
                  <a:lnTo>
                    <a:pt x="518" y="1033"/>
                  </a:lnTo>
                  <a:lnTo>
                    <a:pt x="506" y="1016"/>
                  </a:lnTo>
                  <a:lnTo>
                    <a:pt x="498" y="995"/>
                  </a:lnTo>
                  <a:lnTo>
                    <a:pt x="496" y="972"/>
                  </a:lnTo>
                  <a:lnTo>
                    <a:pt x="496" y="944"/>
                  </a:lnTo>
                  <a:lnTo>
                    <a:pt x="498" y="923"/>
                  </a:lnTo>
                  <a:lnTo>
                    <a:pt x="496" y="902"/>
                  </a:lnTo>
                  <a:lnTo>
                    <a:pt x="491" y="878"/>
                  </a:lnTo>
                  <a:lnTo>
                    <a:pt x="487" y="864"/>
                  </a:lnTo>
                  <a:lnTo>
                    <a:pt x="480" y="849"/>
                  </a:lnTo>
                  <a:lnTo>
                    <a:pt x="471" y="840"/>
                  </a:lnTo>
                  <a:lnTo>
                    <a:pt x="463" y="831"/>
                  </a:lnTo>
                  <a:lnTo>
                    <a:pt x="444" y="823"/>
                  </a:lnTo>
                  <a:lnTo>
                    <a:pt x="423" y="813"/>
                  </a:lnTo>
                  <a:lnTo>
                    <a:pt x="399" y="806"/>
                  </a:lnTo>
                  <a:lnTo>
                    <a:pt x="371" y="799"/>
                  </a:lnTo>
                  <a:lnTo>
                    <a:pt x="343" y="793"/>
                  </a:lnTo>
                  <a:lnTo>
                    <a:pt x="313" y="789"/>
                  </a:lnTo>
                  <a:lnTo>
                    <a:pt x="292" y="782"/>
                  </a:lnTo>
                  <a:lnTo>
                    <a:pt x="269" y="775"/>
                  </a:lnTo>
                  <a:lnTo>
                    <a:pt x="247" y="766"/>
                  </a:lnTo>
                  <a:lnTo>
                    <a:pt x="231" y="753"/>
                  </a:lnTo>
                  <a:lnTo>
                    <a:pt x="213" y="738"/>
                  </a:lnTo>
                  <a:lnTo>
                    <a:pt x="200" y="724"/>
                  </a:lnTo>
                  <a:lnTo>
                    <a:pt x="189" y="707"/>
                  </a:lnTo>
                  <a:lnTo>
                    <a:pt x="180" y="687"/>
                  </a:lnTo>
                  <a:lnTo>
                    <a:pt x="177" y="666"/>
                  </a:lnTo>
                  <a:lnTo>
                    <a:pt x="177" y="646"/>
                  </a:lnTo>
                  <a:lnTo>
                    <a:pt x="182" y="628"/>
                  </a:lnTo>
                  <a:lnTo>
                    <a:pt x="189" y="601"/>
                  </a:lnTo>
                  <a:lnTo>
                    <a:pt x="196" y="574"/>
                  </a:lnTo>
                  <a:lnTo>
                    <a:pt x="199" y="550"/>
                  </a:lnTo>
                  <a:lnTo>
                    <a:pt x="204" y="526"/>
                  </a:lnTo>
                  <a:lnTo>
                    <a:pt x="207" y="502"/>
                  </a:lnTo>
                  <a:lnTo>
                    <a:pt x="204" y="477"/>
                  </a:lnTo>
                  <a:lnTo>
                    <a:pt x="199" y="454"/>
                  </a:lnTo>
                  <a:lnTo>
                    <a:pt x="190" y="432"/>
                  </a:lnTo>
                  <a:lnTo>
                    <a:pt x="179" y="410"/>
                  </a:lnTo>
                  <a:lnTo>
                    <a:pt x="166" y="393"/>
                  </a:lnTo>
                  <a:lnTo>
                    <a:pt x="159" y="384"/>
                  </a:lnTo>
                  <a:lnTo>
                    <a:pt x="146" y="371"/>
                  </a:lnTo>
                  <a:lnTo>
                    <a:pt x="134" y="360"/>
                  </a:lnTo>
                  <a:lnTo>
                    <a:pt x="121" y="351"/>
                  </a:lnTo>
                  <a:lnTo>
                    <a:pt x="104" y="343"/>
                  </a:lnTo>
                  <a:lnTo>
                    <a:pt x="87" y="337"/>
                  </a:lnTo>
                  <a:lnTo>
                    <a:pt x="66" y="331"/>
                  </a:lnTo>
                  <a:lnTo>
                    <a:pt x="42" y="330"/>
                  </a:lnTo>
                  <a:lnTo>
                    <a:pt x="21" y="330"/>
                  </a:lnTo>
                  <a:lnTo>
                    <a:pt x="0" y="330"/>
                  </a:lnTo>
                  <a:close/>
                </a:path>
              </a:pathLst>
            </a:custGeom>
            <a:solidFill>
              <a:srgbClr val="92D400"/>
            </a:solidFill>
            <a:ln w="12700">
              <a:solidFill>
                <a:srgbClr val="FFFFFF"/>
              </a:solidFill>
              <a:round/>
              <a:headEnd/>
              <a:tailEnd/>
            </a:ln>
          </p:spPr>
          <p:txBody>
            <a:bodyPr/>
            <a:lstStyle/>
            <a:p>
              <a:pPr defTabSz="914400" fontAlgn="base">
                <a:spcBef>
                  <a:spcPct val="0"/>
                </a:spcBef>
                <a:spcAft>
                  <a:spcPct val="0"/>
                </a:spcAft>
                <a:defRPr/>
              </a:pPr>
              <a:endParaRPr lang="es-CL" sz="2400" kern="0" dirty="0" smtClean="0">
                <a:solidFill>
                  <a:srgbClr val="000000"/>
                </a:solidFill>
                <a:cs typeface="Arial" pitchFamily="34" charset="0"/>
              </a:endParaRPr>
            </a:p>
          </p:txBody>
        </p:sp>
        <p:sp>
          <p:nvSpPr>
            <p:cNvPr id="40" name="Freeform 39"/>
            <p:cNvSpPr>
              <a:spLocks/>
            </p:cNvSpPr>
            <p:nvPr>
              <p:custDataLst>
                <p:tags r:id="rId2"/>
              </p:custDataLst>
            </p:nvPr>
          </p:nvSpPr>
          <p:spPr bwMode="auto">
            <a:xfrm>
              <a:off x="4590038" y="3625766"/>
              <a:ext cx="1999771" cy="1758493"/>
            </a:xfrm>
            <a:custGeom>
              <a:avLst/>
              <a:gdLst>
                <a:gd name="T0" fmla="*/ 0 w 1634"/>
                <a:gd name="T1" fmla="*/ 1327 h 1327"/>
                <a:gd name="T2" fmla="*/ 1633 w 1634"/>
                <a:gd name="T3" fmla="*/ 0 h 1327"/>
                <a:gd name="T4" fmla="*/ 1480 w 1634"/>
                <a:gd name="T5" fmla="*/ 26 h 1327"/>
                <a:gd name="T6" fmla="*/ 1485 w 1634"/>
                <a:gd name="T7" fmla="*/ 69 h 1327"/>
                <a:gd name="T8" fmla="*/ 1501 w 1634"/>
                <a:gd name="T9" fmla="*/ 129 h 1327"/>
                <a:gd name="T10" fmla="*/ 1506 w 1634"/>
                <a:gd name="T11" fmla="*/ 177 h 1327"/>
                <a:gd name="T12" fmla="*/ 1496 w 1634"/>
                <a:gd name="T13" fmla="*/ 226 h 1327"/>
                <a:gd name="T14" fmla="*/ 1462 w 1634"/>
                <a:gd name="T15" fmla="*/ 268 h 1327"/>
                <a:gd name="T16" fmla="*/ 1420 w 1634"/>
                <a:gd name="T17" fmla="*/ 299 h 1327"/>
                <a:gd name="T18" fmla="*/ 1369 w 1634"/>
                <a:gd name="T19" fmla="*/ 315 h 1327"/>
                <a:gd name="T20" fmla="*/ 1295 w 1634"/>
                <a:gd name="T21" fmla="*/ 314 h 1327"/>
                <a:gd name="T22" fmla="*/ 1247 w 1634"/>
                <a:gd name="T23" fmla="*/ 304 h 1327"/>
                <a:gd name="T24" fmla="*/ 1199 w 1634"/>
                <a:gd name="T25" fmla="*/ 270 h 1327"/>
                <a:gd name="T26" fmla="*/ 1167 w 1634"/>
                <a:gd name="T27" fmla="*/ 229 h 1327"/>
                <a:gd name="T28" fmla="*/ 1153 w 1634"/>
                <a:gd name="T29" fmla="*/ 185 h 1327"/>
                <a:gd name="T30" fmla="*/ 1156 w 1634"/>
                <a:gd name="T31" fmla="*/ 137 h 1327"/>
                <a:gd name="T32" fmla="*/ 1167 w 1634"/>
                <a:gd name="T33" fmla="*/ 93 h 1327"/>
                <a:gd name="T34" fmla="*/ 1178 w 1634"/>
                <a:gd name="T35" fmla="*/ 48 h 1327"/>
                <a:gd name="T36" fmla="*/ 1173 w 1634"/>
                <a:gd name="T37" fmla="*/ 6 h 1327"/>
                <a:gd name="T38" fmla="*/ 902 w 1634"/>
                <a:gd name="T39" fmla="*/ 52 h 1327"/>
                <a:gd name="T40" fmla="*/ 897 w 1634"/>
                <a:gd name="T41" fmla="*/ 112 h 1327"/>
                <a:gd name="T42" fmla="*/ 894 w 1634"/>
                <a:gd name="T43" fmla="*/ 161 h 1327"/>
                <a:gd name="T44" fmla="*/ 882 w 1634"/>
                <a:gd name="T45" fmla="*/ 203 h 1327"/>
                <a:gd name="T46" fmla="*/ 858 w 1634"/>
                <a:gd name="T47" fmla="*/ 232 h 1327"/>
                <a:gd name="T48" fmla="*/ 824 w 1634"/>
                <a:gd name="T49" fmla="*/ 247 h 1327"/>
                <a:gd name="T50" fmla="*/ 786 w 1634"/>
                <a:gd name="T51" fmla="*/ 251 h 1327"/>
                <a:gd name="T52" fmla="*/ 739 w 1634"/>
                <a:gd name="T53" fmla="*/ 249 h 1327"/>
                <a:gd name="T54" fmla="*/ 697 w 1634"/>
                <a:gd name="T55" fmla="*/ 246 h 1327"/>
                <a:gd name="T56" fmla="*/ 643 w 1634"/>
                <a:gd name="T57" fmla="*/ 243 h 1327"/>
                <a:gd name="T58" fmla="*/ 595 w 1634"/>
                <a:gd name="T59" fmla="*/ 249 h 1327"/>
                <a:gd name="T60" fmla="*/ 551 w 1634"/>
                <a:gd name="T61" fmla="*/ 266 h 1327"/>
                <a:gd name="T62" fmla="*/ 519 w 1634"/>
                <a:gd name="T63" fmla="*/ 295 h 1327"/>
                <a:gd name="T64" fmla="*/ 501 w 1634"/>
                <a:gd name="T65" fmla="*/ 332 h 1327"/>
                <a:gd name="T66" fmla="*/ 501 w 1634"/>
                <a:gd name="T67" fmla="*/ 374 h 1327"/>
                <a:gd name="T68" fmla="*/ 501 w 1634"/>
                <a:gd name="T69" fmla="*/ 421 h 1327"/>
                <a:gd name="T70" fmla="*/ 491 w 1634"/>
                <a:gd name="T71" fmla="*/ 459 h 1327"/>
                <a:gd name="T72" fmla="*/ 471 w 1634"/>
                <a:gd name="T73" fmla="*/ 490 h 1327"/>
                <a:gd name="T74" fmla="*/ 430 w 1634"/>
                <a:gd name="T75" fmla="*/ 511 h 1327"/>
                <a:gd name="T76" fmla="*/ 386 w 1634"/>
                <a:gd name="T77" fmla="*/ 524 h 1327"/>
                <a:gd name="T78" fmla="*/ 334 w 1634"/>
                <a:gd name="T79" fmla="*/ 535 h 1327"/>
                <a:gd name="T80" fmla="*/ 287 w 1634"/>
                <a:gd name="T81" fmla="*/ 547 h 1327"/>
                <a:gd name="T82" fmla="*/ 248 w 1634"/>
                <a:gd name="T83" fmla="*/ 562 h 1327"/>
                <a:gd name="T84" fmla="*/ 218 w 1634"/>
                <a:gd name="T85" fmla="*/ 585 h 1327"/>
                <a:gd name="T86" fmla="*/ 193 w 1634"/>
                <a:gd name="T87" fmla="*/ 620 h 1327"/>
                <a:gd name="T88" fmla="*/ 180 w 1634"/>
                <a:gd name="T89" fmla="*/ 664 h 1327"/>
                <a:gd name="T90" fmla="*/ 186 w 1634"/>
                <a:gd name="T91" fmla="*/ 709 h 1327"/>
                <a:gd name="T92" fmla="*/ 200 w 1634"/>
                <a:gd name="T93" fmla="*/ 765 h 1327"/>
                <a:gd name="T94" fmla="*/ 208 w 1634"/>
                <a:gd name="T95" fmla="*/ 813 h 1327"/>
                <a:gd name="T96" fmla="*/ 206 w 1634"/>
                <a:gd name="T97" fmla="*/ 860 h 1327"/>
                <a:gd name="T98" fmla="*/ 193 w 1634"/>
                <a:gd name="T99" fmla="*/ 902 h 1327"/>
                <a:gd name="T100" fmla="*/ 173 w 1634"/>
                <a:gd name="T101" fmla="*/ 945 h 1327"/>
                <a:gd name="T102" fmla="*/ 141 w 1634"/>
                <a:gd name="T103" fmla="*/ 991 h 1327"/>
                <a:gd name="T104" fmla="*/ 108 w 1634"/>
                <a:gd name="T105" fmla="*/ 1021 h 1327"/>
                <a:gd name="T106" fmla="*/ 74 w 1634"/>
                <a:gd name="T107" fmla="*/ 1039 h 1327"/>
                <a:gd name="T108" fmla="*/ 23 w 1634"/>
                <a:gd name="T109" fmla="*/ 1049 h 13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34"/>
                <a:gd name="T166" fmla="*/ 0 h 1327"/>
                <a:gd name="T167" fmla="*/ 1634 w 1634"/>
                <a:gd name="T168" fmla="*/ 1327 h 13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34" h="1327">
                  <a:moveTo>
                    <a:pt x="0" y="1049"/>
                  </a:moveTo>
                  <a:lnTo>
                    <a:pt x="0" y="1327"/>
                  </a:lnTo>
                  <a:lnTo>
                    <a:pt x="1634" y="1327"/>
                  </a:lnTo>
                  <a:lnTo>
                    <a:pt x="1633" y="0"/>
                  </a:lnTo>
                  <a:lnTo>
                    <a:pt x="1487" y="0"/>
                  </a:lnTo>
                  <a:lnTo>
                    <a:pt x="1480" y="26"/>
                  </a:lnTo>
                  <a:lnTo>
                    <a:pt x="1480" y="44"/>
                  </a:lnTo>
                  <a:lnTo>
                    <a:pt x="1485" y="69"/>
                  </a:lnTo>
                  <a:lnTo>
                    <a:pt x="1493" y="96"/>
                  </a:lnTo>
                  <a:lnTo>
                    <a:pt x="1501" y="129"/>
                  </a:lnTo>
                  <a:lnTo>
                    <a:pt x="1506" y="154"/>
                  </a:lnTo>
                  <a:lnTo>
                    <a:pt x="1506" y="177"/>
                  </a:lnTo>
                  <a:lnTo>
                    <a:pt x="1503" y="202"/>
                  </a:lnTo>
                  <a:lnTo>
                    <a:pt x="1496" y="226"/>
                  </a:lnTo>
                  <a:lnTo>
                    <a:pt x="1480" y="249"/>
                  </a:lnTo>
                  <a:lnTo>
                    <a:pt x="1462" y="268"/>
                  </a:lnTo>
                  <a:lnTo>
                    <a:pt x="1442" y="287"/>
                  </a:lnTo>
                  <a:lnTo>
                    <a:pt x="1420" y="299"/>
                  </a:lnTo>
                  <a:lnTo>
                    <a:pt x="1393" y="309"/>
                  </a:lnTo>
                  <a:lnTo>
                    <a:pt x="1369" y="315"/>
                  </a:lnTo>
                  <a:lnTo>
                    <a:pt x="1335" y="316"/>
                  </a:lnTo>
                  <a:lnTo>
                    <a:pt x="1295" y="314"/>
                  </a:lnTo>
                  <a:lnTo>
                    <a:pt x="1270" y="309"/>
                  </a:lnTo>
                  <a:lnTo>
                    <a:pt x="1247" y="304"/>
                  </a:lnTo>
                  <a:lnTo>
                    <a:pt x="1226" y="291"/>
                  </a:lnTo>
                  <a:lnTo>
                    <a:pt x="1199" y="270"/>
                  </a:lnTo>
                  <a:lnTo>
                    <a:pt x="1182" y="250"/>
                  </a:lnTo>
                  <a:lnTo>
                    <a:pt x="1167" y="229"/>
                  </a:lnTo>
                  <a:lnTo>
                    <a:pt x="1158" y="206"/>
                  </a:lnTo>
                  <a:lnTo>
                    <a:pt x="1153" y="185"/>
                  </a:lnTo>
                  <a:lnTo>
                    <a:pt x="1153" y="161"/>
                  </a:lnTo>
                  <a:lnTo>
                    <a:pt x="1156" y="137"/>
                  </a:lnTo>
                  <a:lnTo>
                    <a:pt x="1161" y="115"/>
                  </a:lnTo>
                  <a:lnTo>
                    <a:pt x="1167" y="93"/>
                  </a:lnTo>
                  <a:lnTo>
                    <a:pt x="1174" y="71"/>
                  </a:lnTo>
                  <a:lnTo>
                    <a:pt x="1178" y="48"/>
                  </a:lnTo>
                  <a:lnTo>
                    <a:pt x="1178" y="28"/>
                  </a:lnTo>
                  <a:lnTo>
                    <a:pt x="1173" y="6"/>
                  </a:lnTo>
                  <a:lnTo>
                    <a:pt x="899" y="6"/>
                  </a:lnTo>
                  <a:lnTo>
                    <a:pt x="902" y="52"/>
                  </a:lnTo>
                  <a:lnTo>
                    <a:pt x="899" y="85"/>
                  </a:lnTo>
                  <a:lnTo>
                    <a:pt x="897" y="112"/>
                  </a:lnTo>
                  <a:lnTo>
                    <a:pt x="897" y="136"/>
                  </a:lnTo>
                  <a:lnTo>
                    <a:pt x="894" y="161"/>
                  </a:lnTo>
                  <a:lnTo>
                    <a:pt x="889" y="187"/>
                  </a:lnTo>
                  <a:lnTo>
                    <a:pt x="882" y="203"/>
                  </a:lnTo>
                  <a:lnTo>
                    <a:pt x="872" y="219"/>
                  </a:lnTo>
                  <a:lnTo>
                    <a:pt x="858" y="232"/>
                  </a:lnTo>
                  <a:lnTo>
                    <a:pt x="842" y="242"/>
                  </a:lnTo>
                  <a:lnTo>
                    <a:pt x="824" y="247"/>
                  </a:lnTo>
                  <a:lnTo>
                    <a:pt x="804" y="250"/>
                  </a:lnTo>
                  <a:lnTo>
                    <a:pt x="786" y="251"/>
                  </a:lnTo>
                  <a:lnTo>
                    <a:pt x="762" y="251"/>
                  </a:lnTo>
                  <a:lnTo>
                    <a:pt x="739" y="249"/>
                  </a:lnTo>
                  <a:lnTo>
                    <a:pt x="721" y="247"/>
                  </a:lnTo>
                  <a:lnTo>
                    <a:pt x="697" y="246"/>
                  </a:lnTo>
                  <a:lnTo>
                    <a:pt x="671" y="243"/>
                  </a:lnTo>
                  <a:lnTo>
                    <a:pt x="643" y="243"/>
                  </a:lnTo>
                  <a:lnTo>
                    <a:pt x="619" y="246"/>
                  </a:lnTo>
                  <a:lnTo>
                    <a:pt x="595" y="249"/>
                  </a:lnTo>
                  <a:lnTo>
                    <a:pt x="570" y="256"/>
                  </a:lnTo>
                  <a:lnTo>
                    <a:pt x="551" y="266"/>
                  </a:lnTo>
                  <a:lnTo>
                    <a:pt x="532" y="278"/>
                  </a:lnTo>
                  <a:lnTo>
                    <a:pt x="519" y="295"/>
                  </a:lnTo>
                  <a:lnTo>
                    <a:pt x="506" y="314"/>
                  </a:lnTo>
                  <a:lnTo>
                    <a:pt x="501" y="332"/>
                  </a:lnTo>
                  <a:lnTo>
                    <a:pt x="498" y="353"/>
                  </a:lnTo>
                  <a:lnTo>
                    <a:pt x="501" y="374"/>
                  </a:lnTo>
                  <a:lnTo>
                    <a:pt x="502" y="397"/>
                  </a:lnTo>
                  <a:lnTo>
                    <a:pt x="501" y="421"/>
                  </a:lnTo>
                  <a:lnTo>
                    <a:pt x="496" y="439"/>
                  </a:lnTo>
                  <a:lnTo>
                    <a:pt x="491" y="459"/>
                  </a:lnTo>
                  <a:lnTo>
                    <a:pt x="482" y="477"/>
                  </a:lnTo>
                  <a:lnTo>
                    <a:pt x="471" y="490"/>
                  </a:lnTo>
                  <a:lnTo>
                    <a:pt x="453" y="503"/>
                  </a:lnTo>
                  <a:lnTo>
                    <a:pt x="430" y="511"/>
                  </a:lnTo>
                  <a:lnTo>
                    <a:pt x="407" y="518"/>
                  </a:lnTo>
                  <a:lnTo>
                    <a:pt x="386" y="524"/>
                  </a:lnTo>
                  <a:lnTo>
                    <a:pt x="364" y="530"/>
                  </a:lnTo>
                  <a:lnTo>
                    <a:pt x="334" y="535"/>
                  </a:lnTo>
                  <a:lnTo>
                    <a:pt x="311" y="540"/>
                  </a:lnTo>
                  <a:lnTo>
                    <a:pt x="287" y="547"/>
                  </a:lnTo>
                  <a:lnTo>
                    <a:pt x="268" y="554"/>
                  </a:lnTo>
                  <a:lnTo>
                    <a:pt x="248" y="562"/>
                  </a:lnTo>
                  <a:lnTo>
                    <a:pt x="232" y="573"/>
                  </a:lnTo>
                  <a:lnTo>
                    <a:pt x="218" y="585"/>
                  </a:lnTo>
                  <a:lnTo>
                    <a:pt x="203" y="603"/>
                  </a:lnTo>
                  <a:lnTo>
                    <a:pt x="193" y="620"/>
                  </a:lnTo>
                  <a:lnTo>
                    <a:pt x="184" y="640"/>
                  </a:lnTo>
                  <a:lnTo>
                    <a:pt x="180" y="664"/>
                  </a:lnTo>
                  <a:lnTo>
                    <a:pt x="183" y="686"/>
                  </a:lnTo>
                  <a:lnTo>
                    <a:pt x="186" y="709"/>
                  </a:lnTo>
                  <a:lnTo>
                    <a:pt x="193" y="736"/>
                  </a:lnTo>
                  <a:lnTo>
                    <a:pt x="200" y="765"/>
                  </a:lnTo>
                  <a:lnTo>
                    <a:pt x="206" y="792"/>
                  </a:lnTo>
                  <a:lnTo>
                    <a:pt x="208" y="813"/>
                  </a:lnTo>
                  <a:lnTo>
                    <a:pt x="208" y="833"/>
                  </a:lnTo>
                  <a:lnTo>
                    <a:pt x="206" y="860"/>
                  </a:lnTo>
                  <a:lnTo>
                    <a:pt x="199" y="883"/>
                  </a:lnTo>
                  <a:lnTo>
                    <a:pt x="193" y="902"/>
                  </a:lnTo>
                  <a:lnTo>
                    <a:pt x="184" y="921"/>
                  </a:lnTo>
                  <a:lnTo>
                    <a:pt x="173" y="945"/>
                  </a:lnTo>
                  <a:lnTo>
                    <a:pt x="158" y="972"/>
                  </a:lnTo>
                  <a:lnTo>
                    <a:pt x="141" y="991"/>
                  </a:lnTo>
                  <a:lnTo>
                    <a:pt x="124" y="1007"/>
                  </a:lnTo>
                  <a:lnTo>
                    <a:pt x="108" y="1021"/>
                  </a:lnTo>
                  <a:lnTo>
                    <a:pt x="91" y="1032"/>
                  </a:lnTo>
                  <a:lnTo>
                    <a:pt x="74" y="1039"/>
                  </a:lnTo>
                  <a:lnTo>
                    <a:pt x="50" y="1045"/>
                  </a:lnTo>
                  <a:lnTo>
                    <a:pt x="23" y="1049"/>
                  </a:lnTo>
                  <a:lnTo>
                    <a:pt x="0" y="1049"/>
                  </a:lnTo>
                  <a:close/>
                </a:path>
              </a:pathLst>
            </a:custGeom>
            <a:solidFill>
              <a:srgbClr val="00A1DE"/>
            </a:solidFill>
            <a:ln w="12700">
              <a:solidFill>
                <a:srgbClr val="FFFFFF"/>
              </a:solidFill>
              <a:round/>
              <a:headEnd/>
              <a:tailEnd/>
            </a:ln>
          </p:spPr>
          <p:txBody>
            <a:bodyPr/>
            <a:lstStyle/>
            <a:p>
              <a:pPr defTabSz="914400" fontAlgn="base">
                <a:spcBef>
                  <a:spcPct val="0"/>
                </a:spcBef>
                <a:spcAft>
                  <a:spcPct val="0"/>
                </a:spcAft>
                <a:defRPr/>
              </a:pPr>
              <a:endParaRPr lang="es-CL" sz="2400" kern="0" dirty="0">
                <a:solidFill>
                  <a:srgbClr val="000000"/>
                </a:solidFill>
                <a:cs typeface="Arial" pitchFamily="34" charset="0"/>
              </a:endParaRPr>
            </a:p>
          </p:txBody>
        </p:sp>
        <p:sp>
          <p:nvSpPr>
            <p:cNvPr id="41" name="Freeform 40"/>
            <p:cNvSpPr>
              <a:spLocks/>
            </p:cNvSpPr>
            <p:nvPr>
              <p:custDataLst>
                <p:tags r:id="rId3"/>
              </p:custDataLst>
            </p:nvPr>
          </p:nvSpPr>
          <p:spPr bwMode="auto">
            <a:xfrm>
              <a:off x="2598834" y="3285198"/>
              <a:ext cx="1991204" cy="2099060"/>
            </a:xfrm>
            <a:custGeom>
              <a:avLst/>
              <a:gdLst>
                <a:gd name="T0" fmla="*/ 1627 w 1628"/>
                <a:gd name="T1" fmla="*/ 1584 h 1584"/>
                <a:gd name="T2" fmla="*/ 0 w 1628"/>
                <a:gd name="T3" fmla="*/ 319 h 1584"/>
                <a:gd name="T4" fmla="*/ 147 w 1628"/>
                <a:gd name="T5" fmla="*/ 308 h 1584"/>
                <a:gd name="T6" fmla="*/ 151 w 1628"/>
                <a:gd name="T7" fmla="*/ 280 h 1584"/>
                <a:gd name="T8" fmla="*/ 144 w 1628"/>
                <a:gd name="T9" fmla="*/ 244 h 1584"/>
                <a:gd name="T10" fmla="*/ 133 w 1628"/>
                <a:gd name="T11" fmla="*/ 202 h 1584"/>
                <a:gd name="T12" fmla="*/ 126 w 1628"/>
                <a:gd name="T13" fmla="*/ 161 h 1584"/>
                <a:gd name="T14" fmla="*/ 127 w 1628"/>
                <a:gd name="T15" fmla="*/ 123 h 1584"/>
                <a:gd name="T16" fmla="*/ 140 w 1628"/>
                <a:gd name="T17" fmla="*/ 85 h 1584"/>
                <a:gd name="T18" fmla="*/ 166 w 1628"/>
                <a:gd name="T19" fmla="*/ 54 h 1584"/>
                <a:gd name="T20" fmla="*/ 196 w 1628"/>
                <a:gd name="T21" fmla="*/ 28 h 1584"/>
                <a:gd name="T22" fmla="*/ 233 w 1628"/>
                <a:gd name="T23" fmla="*/ 10 h 1584"/>
                <a:gd name="T24" fmla="*/ 279 w 1628"/>
                <a:gd name="T25" fmla="*/ 2 h 1584"/>
                <a:gd name="T26" fmla="*/ 320 w 1628"/>
                <a:gd name="T27" fmla="*/ 0 h 1584"/>
                <a:gd name="T28" fmla="*/ 356 w 1628"/>
                <a:gd name="T29" fmla="*/ 4 h 1584"/>
                <a:gd name="T30" fmla="*/ 392 w 1628"/>
                <a:gd name="T31" fmla="*/ 16 h 1584"/>
                <a:gd name="T32" fmla="*/ 422 w 1628"/>
                <a:gd name="T33" fmla="*/ 36 h 1584"/>
                <a:gd name="T34" fmla="*/ 450 w 1628"/>
                <a:gd name="T35" fmla="*/ 65 h 1584"/>
                <a:gd name="T36" fmla="*/ 473 w 1628"/>
                <a:gd name="T37" fmla="*/ 98 h 1584"/>
                <a:gd name="T38" fmla="*/ 485 w 1628"/>
                <a:gd name="T39" fmla="*/ 143 h 1584"/>
                <a:gd name="T40" fmla="*/ 480 w 1628"/>
                <a:gd name="T41" fmla="*/ 188 h 1584"/>
                <a:gd name="T42" fmla="*/ 469 w 1628"/>
                <a:gd name="T43" fmla="*/ 233 h 1584"/>
                <a:gd name="T44" fmla="*/ 457 w 1628"/>
                <a:gd name="T45" fmla="*/ 278 h 1584"/>
                <a:gd name="T46" fmla="*/ 460 w 1628"/>
                <a:gd name="T47" fmla="*/ 300 h 1584"/>
                <a:gd name="T48" fmla="*/ 734 w 1628"/>
                <a:gd name="T49" fmla="*/ 311 h 1584"/>
                <a:gd name="T50" fmla="*/ 727 w 1628"/>
                <a:gd name="T51" fmla="*/ 394 h 1584"/>
                <a:gd name="T52" fmla="*/ 730 w 1628"/>
                <a:gd name="T53" fmla="*/ 444 h 1584"/>
                <a:gd name="T54" fmla="*/ 737 w 1628"/>
                <a:gd name="T55" fmla="*/ 494 h 1584"/>
                <a:gd name="T56" fmla="*/ 755 w 1628"/>
                <a:gd name="T57" fmla="*/ 525 h 1584"/>
                <a:gd name="T58" fmla="*/ 785 w 1628"/>
                <a:gd name="T59" fmla="*/ 548 h 1584"/>
                <a:gd name="T60" fmla="*/ 820 w 1628"/>
                <a:gd name="T61" fmla="*/ 558 h 1584"/>
                <a:gd name="T62" fmla="*/ 863 w 1628"/>
                <a:gd name="T63" fmla="*/ 559 h 1584"/>
                <a:gd name="T64" fmla="*/ 904 w 1628"/>
                <a:gd name="T65" fmla="*/ 555 h 1584"/>
                <a:gd name="T66" fmla="*/ 955 w 1628"/>
                <a:gd name="T67" fmla="*/ 549 h 1584"/>
                <a:gd name="T68" fmla="*/ 1007 w 1628"/>
                <a:gd name="T69" fmla="*/ 552 h 1584"/>
                <a:gd name="T70" fmla="*/ 1055 w 1628"/>
                <a:gd name="T71" fmla="*/ 565 h 1584"/>
                <a:gd name="T72" fmla="*/ 1094 w 1628"/>
                <a:gd name="T73" fmla="*/ 588 h 1584"/>
                <a:gd name="T74" fmla="*/ 1118 w 1628"/>
                <a:gd name="T75" fmla="*/ 621 h 1584"/>
                <a:gd name="T76" fmla="*/ 1128 w 1628"/>
                <a:gd name="T77" fmla="*/ 661 h 1584"/>
                <a:gd name="T78" fmla="*/ 1124 w 1628"/>
                <a:gd name="T79" fmla="*/ 706 h 1584"/>
                <a:gd name="T80" fmla="*/ 1128 w 1628"/>
                <a:gd name="T81" fmla="*/ 749 h 1584"/>
                <a:gd name="T82" fmla="*/ 1144 w 1628"/>
                <a:gd name="T83" fmla="*/ 785 h 1584"/>
                <a:gd name="T84" fmla="*/ 1172 w 1628"/>
                <a:gd name="T85" fmla="*/ 811 h 1584"/>
                <a:gd name="T86" fmla="*/ 1219 w 1628"/>
                <a:gd name="T87" fmla="*/ 826 h 1584"/>
                <a:gd name="T88" fmla="*/ 1262 w 1628"/>
                <a:gd name="T89" fmla="*/ 837 h 1584"/>
                <a:gd name="T90" fmla="*/ 1315 w 1628"/>
                <a:gd name="T91" fmla="*/ 847 h 1584"/>
                <a:gd name="T92" fmla="*/ 1358 w 1628"/>
                <a:gd name="T93" fmla="*/ 861 h 1584"/>
                <a:gd name="T94" fmla="*/ 1394 w 1628"/>
                <a:gd name="T95" fmla="*/ 881 h 1584"/>
                <a:gd name="T96" fmla="*/ 1423 w 1628"/>
                <a:gd name="T97" fmla="*/ 911 h 1584"/>
                <a:gd name="T98" fmla="*/ 1442 w 1628"/>
                <a:gd name="T99" fmla="*/ 946 h 1584"/>
                <a:gd name="T100" fmla="*/ 1443 w 1628"/>
                <a:gd name="T101" fmla="*/ 996 h 1584"/>
                <a:gd name="T102" fmla="*/ 1433 w 1628"/>
                <a:gd name="T103" fmla="*/ 1044 h 1584"/>
                <a:gd name="T104" fmla="*/ 1419 w 1628"/>
                <a:gd name="T105" fmla="*/ 1100 h 1584"/>
                <a:gd name="T106" fmla="*/ 1416 w 1628"/>
                <a:gd name="T107" fmla="*/ 1141 h 1584"/>
                <a:gd name="T108" fmla="*/ 1426 w 1628"/>
                <a:gd name="T109" fmla="*/ 1190 h 1584"/>
                <a:gd name="T110" fmla="*/ 1444 w 1628"/>
                <a:gd name="T111" fmla="*/ 1224 h 1584"/>
                <a:gd name="T112" fmla="*/ 1474 w 1628"/>
                <a:gd name="T113" fmla="*/ 1261 h 1584"/>
                <a:gd name="T114" fmla="*/ 1514 w 1628"/>
                <a:gd name="T115" fmla="*/ 1289 h 1584"/>
                <a:gd name="T116" fmla="*/ 1555 w 1628"/>
                <a:gd name="T117" fmla="*/ 1302 h 1584"/>
                <a:gd name="T118" fmla="*/ 1601 w 1628"/>
                <a:gd name="T119" fmla="*/ 1306 h 15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28"/>
                <a:gd name="T181" fmla="*/ 0 h 1584"/>
                <a:gd name="T182" fmla="*/ 1628 w 1628"/>
                <a:gd name="T183" fmla="*/ 1584 h 15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28" h="1584">
                  <a:moveTo>
                    <a:pt x="1628" y="1305"/>
                  </a:moveTo>
                  <a:lnTo>
                    <a:pt x="1628" y="1584"/>
                  </a:lnTo>
                  <a:lnTo>
                    <a:pt x="1" y="1584"/>
                  </a:lnTo>
                  <a:lnTo>
                    <a:pt x="0" y="319"/>
                  </a:lnTo>
                  <a:lnTo>
                    <a:pt x="141" y="319"/>
                  </a:lnTo>
                  <a:lnTo>
                    <a:pt x="147" y="308"/>
                  </a:lnTo>
                  <a:lnTo>
                    <a:pt x="151" y="292"/>
                  </a:lnTo>
                  <a:lnTo>
                    <a:pt x="151" y="280"/>
                  </a:lnTo>
                  <a:lnTo>
                    <a:pt x="150" y="264"/>
                  </a:lnTo>
                  <a:lnTo>
                    <a:pt x="144" y="244"/>
                  </a:lnTo>
                  <a:lnTo>
                    <a:pt x="138" y="219"/>
                  </a:lnTo>
                  <a:lnTo>
                    <a:pt x="133" y="202"/>
                  </a:lnTo>
                  <a:lnTo>
                    <a:pt x="127" y="181"/>
                  </a:lnTo>
                  <a:lnTo>
                    <a:pt x="126" y="161"/>
                  </a:lnTo>
                  <a:lnTo>
                    <a:pt x="126" y="141"/>
                  </a:lnTo>
                  <a:lnTo>
                    <a:pt x="127" y="123"/>
                  </a:lnTo>
                  <a:lnTo>
                    <a:pt x="133" y="103"/>
                  </a:lnTo>
                  <a:lnTo>
                    <a:pt x="140" y="85"/>
                  </a:lnTo>
                  <a:lnTo>
                    <a:pt x="151" y="71"/>
                  </a:lnTo>
                  <a:lnTo>
                    <a:pt x="166" y="54"/>
                  </a:lnTo>
                  <a:lnTo>
                    <a:pt x="181" y="41"/>
                  </a:lnTo>
                  <a:lnTo>
                    <a:pt x="196" y="28"/>
                  </a:lnTo>
                  <a:lnTo>
                    <a:pt x="213" y="19"/>
                  </a:lnTo>
                  <a:lnTo>
                    <a:pt x="233" y="10"/>
                  </a:lnTo>
                  <a:lnTo>
                    <a:pt x="255" y="4"/>
                  </a:lnTo>
                  <a:lnTo>
                    <a:pt x="279" y="2"/>
                  </a:lnTo>
                  <a:lnTo>
                    <a:pt x="299" y="0"/>
                  </a:lnTo>
                  <a:lnTo>
                    <a:pt x="320" y="0"/>
                  </a:lnTo>
                  <a:lnTo>
                    <a:pt x="340" y="2"/>
                  </a:lnTo>
                  <a:lnTo>
                    <a:pt x="356" y="4"/>
                  </a:lnTo>
                  <a:lnTo>
                    <a:pt x="374" y="10"/>
                  </a:lnTo>
                  <a:lnTo>
                    <a:pt x="392" y="16"/>
                  </a:lnTo>
                  <a:lnTo>
                    <a:pt x="406" y="24"/>
                  </a:lnTo>
                  <a:lnTo>
                    <a:pt x="422" y="36"/>
                  </a:lnTo>
                  <a:lnTo>
                    <a:pt x="436" y="50"/>
                  </a:lnTo>
                  <a:lnTo>
                    <a:pt x="450" y="65"/>
                  </a:lnTo>
                  <a:lnTo>
                    <a:pt x="463" y="81"/>
                  </a:lnTo>
                  <a:lnTo>
                    <a:pt x="473" y="98"/>
                  </a:lnTo>
                  <a:lnTo>
                    <a:pt x="480" y="119"/>
                  </a:lnTo>
                  <a:lnTo>
                    <a:pt x="485" y="143"/>
                  </a:lnTo>
                  <a:lnTo>
                    <a:pt x="485" y="165"/>
                  </a:lnTo>
                  <a:lnTo>
                    <a:pt x="480" y="188"/>
                  </a:lnTo>
                  <a:lnTo>
                    <a:pt x="474" y="211"/>
                  </a:lnTo>
                  <a:lnTo>
                    <a:pt x="469" y="233"/>
                  </a:lnTo>
                  <a:lnTo>
                    <a:pt x="461" y="259"/>
                  </a:lnTo>
                  <a:lnTo>
                    <a:pt x="457" y="278"/>
                  </a:lnTo>
                  <a:lnTo>
                    <a:pt x="457" y="290"/>
                  </a:lnTo>
                  <a:lnTo>
                    <a:pt x="460" y="300"/>
                  </a:lnTo>
                  <a:lnTo>
                    <a:pt x="464" y="311"/>
                  </a:lnTo>
                  <a:lnTo>
                    <a:pt x="734" y="311"/>
                  </a:lnTo>
                  <a:lnTo>
                    <a:pt x="728" y="363"/>
                  </a:lnTo>
                  <a:lnTo>
                    <a:pt x="727" y="394"/>
                  </a:lnTo>
                  <a:lnTo>
                    <a:pt x="728" y="420"/>
                  </a:lnTo>
                  <a:lnTo>
                    <a:pt x="730" y="444"/>
                  </a:lnTo>
                  <a:lnTo>
                    <a:pt x="733" y="469"/>
                  </a:lnTo>
                  <a:lnTo>
                    <a:pt x="737" y="494"/>
                  </a:lnTo>
                  <a:lnTo>
                    <a:pt x="745" y="511"/>
                  </a:lnTo>
                  <a:lnTo>
                    <a:pt x="755" y="525"/>
                  </a:lnTo>
                  <a:lnTo>
                    <a:pt x="768" y="538"/>
                  </a:lnTo>
                  <a:lnTo>
                    <a:pt x="785" y="548"/>
                  </a:lnTo>
                  <a:lnTo>
                    <a:pt x="803" y="555"/>
                  </a:lnTo>
                  <a:lnTo>
                    <a:pt x="821" y="558"/>
                  </a:lnTo>
                  <a:lnTo>
                    <a:pt x="841" y="559"/>
                  </a:lnTo>
                  <a:lnTo>
                    <a:pt x="864" y="559"/>
                  </a:lnTo>
                  <a:lnTo>
                    <a:pt x="888" y="556"/>
                  </a:lnTo>
                  <a:lnTo>
                    <a:pt x="905" y="555"/>
                  </a:lnTo>
                  <a:lnTo>
                    <a:pt x="930" y="552"/>
                  </a:lnTo>
                  <a:lnTo>
                    <a:pt x="956" y="549"/>
                  </a:lnTo>
                  <a:lnTo>
                    <a:pt x="984" y="549"/>
                  </a:lnTo>
                  <a:lnTo>
                    <a:pt x="1008" y="552"/>
                  </a:lnTo>
                  <a:lnTo>
                    <a:pt x="1032" y="556"/>
                  </a:lnTo>
                  <a:lnTo>
                    <a:pt x="1056" y="565"/>
                  </a:lnTo>
                  <a:lnTo>
                    <a:pt x="1076" y="573"/>
                  </a:lnTo>
                  <a:lnTo>
                    <a:pt x="1095" y="588"/>
                  </a:lnTo>
                  <a:lnTo>
                    <a:pt x="1108" y="603"/>
                  </a:lnTo>
                  <a:lnTo>
                    <a:pt x="1119" y="621"/>
                  </a:lnTo>
                  <a:lnTo>
                    <a:pt x="1126" y="641"/>
                  </a:lnTo>
                  <a:lnTo>
                    <a:pt x="1129" y="661"/>
                  </a:lnTo>
                  <a:lnTo>
                    <a:pt x="1126" y="684"/>
                  </a:lnTo>
                  <a:lnTo>
                    <a:pt x="1125" y="706"/>
                  </a:lnTo>
                  <a:lnTo>
                    <a:pt x="1126" y="729"/>
                  </a:lnTo>
                  <a:lnTo>
                    <a:pt x="1129" y="749"/>
                  </a:lnTo>
                  <a:lnTo>
                    <a:pt x="1136" y="767"/>
                  </a:lnTo>
                  <a:lnTo>
                    <a:pt x="1145" y="785"/>
                  </a:lnTo>
                  <a:lnTo>
                    <a:pt x="1156" y="798"/>
                  </a:lnTo>
                  <a:lnTo>
                    <a:pt x="1173" y="811"/>
                  </a:lnTo>
                  <a:lnTo>
                    <a:pt x="1196" y="819"/>
                  </a:lnTo>
                  <a:lnTo>
                    <a:pt x="1220" y="826"/>
                  </a:lnTo>
                  <a:lnTo>
                    <a:pt x="1239" y="832"/>
                  </a:lnTo>
                  <a:lnTo>
                    <a:pt x="1263" y="837"/>
                  </a:lnTo>
                  <a:lnTo>
                    <a:pt x="1292" y="843"/>
                  </a:lnTo>
                  <a:lnTo>
                    <a:pt x="1316" y="847"/>
                  </a:lnTo>
                  <a:lnTo>
                    <a:pt x="1340" y="854"/>
                  </a:lnTo>
                  <a:lnTo>
                    <a:pt x="1359" y="861"/>
                  </a:lnTo>
                  <a:lnTo>
                    <a:pt x="1379" y="870"/>
                  </a:lnTo>
                  <a:lnTo>
                    <a:pt x="1395" y="881"/>
                  </a:lnTo>
                  <a:lnTo>
                    <a:pt x="1407" y="893"/>
                  </a:lnTo>
                  <a:lnTo>
                    <a:pt x="1424" y="911"/>
                  </a:lnTo>
                  <a:lnTo>
                    <a:pt x="1434" y="928"/>
                  </a:lnTo>
                  <a:lnTo>
                    <a:pt x="1443" y="946"/>
                  </a:lnTo>
                  <a:lnTo>
                    <a:pt x="1447" y="972"/>
                  </a:lnTo>
                  <a:lnTo>
                    <a:pt x="1444" y="996"/>
                  </a:lnTo>
                  <a:lnTo>
                    <a:pt x="1440" y="1017"/>
                  </a:lnTo>
                  <a:lnTo>
                    <a:pt x="1434" y="1044"/>
                  </a:lnTo>
                  <a:lnTo>
                    <a:pt x="1427" y="1073"/>
                  </a:lnTo>
                  <a:lnTo>
                    <a:pt x="1420" y="1100"/>
                  </a:lnTo>
                  <a:lnTo>
                    <a:pt x="1417" y="1123"/>
                  </a:lnTo>
                  <a:lnTo>
                    <a:pt x="1417" y="1141"/>
                  </a:lnTo>
                  <a:lnTo>
                    <a:pt x="1421" y="1168"/>
                  </a:lnTo>
                  <a:lnTo>
                    <a:pt x="1427" y="1190"/>
                  </a:lnTo>
                  <a:lnTo>
                    <a:pt x="1436" y="1207"/>
                  </a:lnTo>
                  <a:lnTo>
                    <a:pt x="1445" y="1224"/>
                  </a:lnTo>
                  <a:lnTo>
                    <a:pt x="1460" y="1243"/>
                  </a:lnTo>
                  <a:lnTo>
                    <a:pt x="1475" y="1261"/>
                  </a:lnTo>
                  <a:lnTo>
                    <a:pt x="1493" y="1277"/>
                  </a:lnTo>
                  <a:lnTo>
                    <a:pt x="1515" y="1289"/>
                  </a:lnTo>
                  <a:lnTo>
                    <a:pt x="1534" y="1296"/>
                  </a:lnTo>
                  <a:lnTo>
                    <a:pt x="1556" y="1302"/>
                  </a:lnTo>
                  <a:lnTo>
                    <a:pt x="1577" y="1305"/>
                  </a:lnTo>
                  <a:lnTo>
                    <a:pt x="1602" y="1306"/>
                  </a:lnTo>
                  <a:lnTo>
                    <a:pt x="1628" y="1305"/>
                  </a:lnTo>
                  <a:close/>
                </a:path>
              </a:pathLst>
            </a:custGeom>
            <a:solidFill>
              <a:srgbClr val="575757"/>
            </a:solidFill>
            <a:ln w="12700">
              <a:solidFill>
                <a:srgbClr val="FFFFFF">
                  <a:lumMod val="50000"/>
                </a:srgbClr>
              </a:solidFill>
              <a:round/>
              <a:headEnd/>
              <a:tailEnd/>
            </a:ln>
          </p:spPr>
          <p:txBody>
            <a:bodyPr/>
            <a:lstStyle/>
            <a:p>
              <a:pPr defTabSz="914400" fontAlgn="base">
                <a:spcBef>
                  <a:spcPct val="0"/>
                </a:spcBef>
                <a:spcAft>
                  <a:spcPct val="0"/>
                </a:spcAft>
                <a:defRPr/>
              </a:pPr>
              <a:endParaRPr lang="es-CL" sz="2400" kern="0" dirty="0">
                <a:solidFill>
                  <a:srgbClr val="000000"/>
                </a:solidFill>
                <a:cs typeface="Arial" pitchFamily="34" charset="0"/>
              </a:endParaRPr>
            </a:p>
          </p:txBody>
        </p:sp>
        <p:sp>
          <p:nvSpPr>
            <p:cNvPr id="42" name="Freeform 41"/>
            <p:cNvSpPr>
              <a:spLocks/>
            </p:cNvSpPr>
            <p:nvPr>
              <p:custDataLst>
                <p:tags r:id="rId4"/>
              </p:custDataLst>
            </p:nvPr>
          </p:nvSpPr>
          <p:spPr bwMode="auto">
            <a:xfrm>
              <a:off x="2598834" y="1952084"/>
              <a:ext cx="1999771" cy="1758493"/>
            </a:xfrm>
            <a:custGeom>
              <a:avLst/>
              <a:gdLst>
                <a:gd name="T0" fmla="*/ 1630 w 1635"/>
                <a:gd name="T1" fmla="*/ 0 h 1327"/>
                <a:gd name="T2" fmla="*/ 1 w 1635"/>
                <a:gd name="T3" fmla="*/ 1327 h 1327"/>
                <a:gd name="T4" fmla="*/ 154 w 1635"/>
                <a:gd name="T5" fmla="*/ 1301 h 1327"/>
                <a:gd name="T6" fmla="*/ 150 w 1635"/>
                <a:gd name="T7" fmla="*/ 1258 h 1327"/>
                <a:gd name="T8" fmla="*/ 133 w 1635"/>
                <a:gd name="T9" fmla="*/ 1198 h 1327"/>
                <a:gd name="T10" fmla="*/ 127 w 1635"/>
                <a:gd name="T11" fmla="*/ 1150 h 1327"/>
                <a:gd name="T12" fmla="*/ 138 w 1635"/>
                <a:gd name="T13" fmla="*/ 1101 h 1327"/>
                <a:gd name="T14" fmla="*/ 172 w 1635"/>
                <a:gd name="T15" fmla="*/ 1058 h 1327"/>
                <a:gd name="T16" fmla="*/ 214 w 1635"/>
                <a:gd name="T17" fmla="*/ 1027 h 1327"/>
                <a:gd name="T18" fmla="*/ 265 w 1635"/>
                <a:gd name="T19" fmla="*/ 1012 h 1327"/>
                <a:gd name="T20" fmla="*/ 339 w 1635"/>
                <a:gd name="T21" fmla="*/ 1013 h 1327"/>
                <a:gd name="T22" fmla="*/ 387 w 1635"/>
                <a:gd name="T23" fmla="*/ 1023 h 1327"/>
                <a:gd name="T24" fmla="*/ 435 w 1635"/>
                <a:gd name="T25" fmla="*/ 1057 h 1327"/>
                <a:gd name="T26" fmla="*/ 467 w 1635"/>
                <a:gd name="T27" fmla="*/ 1098 h 1327"/>
                <a:gd name="T28" fmla="*/ 481 w 1635"/>
                <a:gd name="T29" fmla="*/ 1142 h 1327"/>
                <a:gd name="T30" fmla="*/ 478 w 1635"/>
                <a:gd name="T31" fmla="*/ 1190 h 1327"/>
                <a:gd name="T32" fmla="*/ 467 w 1635"/>
                <a:gd name="T33" fmla="*/ 1234 h 1327"/>
                <a:gd name="T34" fmla="*/ 456 w 1635"/>
                <a:gd name="T35" fmla="*/ 1279 h 1327"/>
                <a:gd name="T36" fmla="*/ 461 w 1635"/>
                <a:gd name="T37" fmla="*/ 1321 h 1327"/>
                <a:gd name="T38" fmla="*/ 733 w 1635"/>
                <a:gd name="T39" fmla="*/ 1274 h 1327"/>
                <a:gd name="T40" fmla="*/ 735 w 1635"/>
                <a:gd name="T41" fmla="*/ 1215 h 1327"/>
                <a:gd name="T42" fmla="*/ 740 w 1635"/>
                <a:gd name="T43" fmla="*/ 1166 h 1327"/>
                <a:gd name="T44" fmla="*/ 752 w 1635"/>
                <a:gd name="T45" fmla="*/ 1123 h 1327"/>
                <a:gd name="T46" fmla="*/ 776 w 1635"/>
                <a:gd name="T47" fmla="*/ 1095 h 1327"/>
                <a:gd name="T48" fmla="*/ 810 w 1635"/>
                <a:gd name="T49" fmla="*/ 1080 h 1327"/>
                <a:gd name="T50" fmla="*/ 843 w 1635"/>
                <a:gd name="T51" fmla="*/ 1075 h 1327"/>
                <a:gd name="T52" fmla="*/ 890 w 1635"/>
                <a:gd name="T53" fmla="*/ 1077 h 1327"/>
                <a:gd name="T54" fmla="*/ 932 w 1635"/>
                <a:gd name="T55" fmla="*/ 1081 h 1327"/>
                <a:gd name="T56" fmla="*/ 986 w 1635"/>
                <a:gd name="T57" fmla="*/ 1084 h 1327"/>
                <a:gd name="T58" fmla="*/ 1034 w 1635"/>
                <a:gd name="T59" fmla="*/ 1077 h 1327"/>
                <a:gd name="T60" fmla="*/ 1078 w 1635"/>
                <a:gd name="T61" fmla="*/ 1061 h 1327"/>
                <a:gd name="T62" fmla="*/ 1110 w 1635"/>
                <a:gd name="T63" fmla="*/ 1032 h 1327"/>
                <a:gd name="T64" fmla="*/ 1128 w 1635"/>
                <a:gd name="T65" fmla="*/ 995 h 1327"/>
                <a:gd name="T66" fmla="*/ 1128 w 1635"/>
                <a:gd name="T67" fmla="*/ 953 h 1327"/>
                <a:gd name="T68" fmla="*/ 1128 w 1635"/>
                <a:gd name="T69" fmla="*/ 906 h 1327"/>
                <a:gd name="T70" fmla="*/ 1138 w 1635"/>
                <a:gd name="T71" fmla="*/ 868 h 1327"/>
                <a:gd name="T72" fmla="*/ 1158 w 1635"/>
                <a:gd name="T73" fmla="*/ 837 h 1327"/>
                <a:gd name="T74" fmla="*/ 1199 w 1635"/>
                <a:gd name="T75" fmla="*/ 816 h 1327"/>
                <a:gd name="T76" fmla="*/ 1243 w 1635"/>
                <a:gd name="T77" fmla="*/ 803 h 1327"/>
                <a:gd name="T78" fmla="*/ 1295 w 1635"/>
                <a:gd name="T79" fmla="*/ 792 h 1327"/>
                <a:gd name="T80" fmla="*/ 1342 w 1635"/>
                <a:gd name="T81" fmla="*/ 780 h 1327"/>
                <a:gd name="T82" fmla="*/ 1381 w 1635"/>
                <a:gd name="T83" fmla="*/ 765 h 1327"/>
                <a:gd name="T84" fmla="*/ 1411 w 1635"/>
                <a:gd name="T85" fmla="*/ 742 h 1327"/>
                <a:gd name="T86" fmla="*/ 1436 w 1635"/>
                <a:gd name="T87" fmla="*/ 707 h 1327"/>
                <a:gd name="T88" fmla="*/ 1449 w 1635"/>
                <a:gd name="T89" fmla="*/ 662 h 1327"/>
                <a:gd name="T90" fmla="*/ 1443 w 1635"/>
                <a:gd name="T91" fmla="*/ 618 h 1327"/>
                <a:gd name="T92" fmla="*/ 1429 w 1635"/>
                <a:gd name="T93" fmla="*/ 561 h 1327"/>
                <a:gd name="T94" fmla="*/ 1421 w 1635"/>
                <a:gd name="T95" fmla="*/ 513 h 1327"/>
                <a:gd name="T96" fmla="*/ 1423 w 1635"/>
                <a:gd name="T97" fmla="*/ 467 h 1327"/>
                <a:gd name="T98" fmla="*/ 1438 w 1635"/>
                <a:gd name="T99" fmla="*/ 427 h 1327"/>
                <a:gd name="T100" fmla="*/ 1462 w 1635"/>
                <a:gd name="T101" fmla="*/ 392 h 1327"/>
                <a:gd name="T102" fmla="*/ 1497 w 1635"/>
                <a:gd name="T103" fmla="*/ 358 h 1327"/>
                <a:gd name="T104" fmla="*/ 1538 w 1635"/>
                <a:gd name="T105" fmla="*/ 338 h 1327"/>
                <a:gd name="T106" fmla="*/ 1579 w 1635"/>
                <a:gd name="T107" fmla="*/ 330 h 1327"/>
                <a:gd name="T108" fmla="*/ 1630 w 1635"/>
                <a:gd name="T109" fmla="*/ 330 h 13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35"/>
                <a:gd name="T166" fmla="*/ 0 h 1327"/>
                <a:gd name="T167" fmla="*/ 1635 w 1635"/>
                <a:gd name="T168" fmla="*/ 1327 h 13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35" h="1327">
                  <a:moveTo>
                    <a:pt x="1635" y="330"/>
                  </a:moveTo>
                  <a:lnTo>
                    <a:pt x="1635" y="0"/>
                  </a:lnTo>
                  <a:lnTo>
                    <a:pt x="0" y="0"/>
                  </a:lnTo>
                  <a:lnTo>
                    <a:pt x="1" y="1327"/>
                  </a:lnTo>
                  <a:lnTo>
                    <a:pt x="147" y="1327"/>
                  </a:lnTo>
                  <a:lnTo>
                    <a:pt x="154" y="1301"/>
                  </a:lnTo>
                  <a:lnTo>
                    <a:pt x="154" y="1283"/>
                  </a:lnTo>
                  <a:lnTo>
                    <a:pt x="150" y="1258"/>
                  </a:lnTo>
                  <a:lnTo>
                    <a:pt x="141" y="1231"/>
                  </a:lnTo>
                  <a:lnTo>
                    <a:pt x="133" y="1198"/>
                  </a:lnTo>
                  <a:lnTo>
                    <a:pt x="128" y="1173"/>
                  </a:lnTo>
                  <a:lnTo>
                    <a:pt x="127" y="1150"/>
                  </a:lnTo>
                  <a:lnTo>
                    <a:pt x="131" y="1125"/>
                  </a:lnTo>
                  <a:lnTo>
                    <a:pt x="138" y="1101"/>
                  </a:lnTo>
                  <a:lnTo>
                    <a:pt x="154" y="1077"/>
                  </a:lnTo>
                  <a:lnTo>
                    <a:pt x="172" y="1058"/>
                  </a:lnTo>
                  <a:lnTo>
                    <a:pt x="192" y="1040"/>
                  </a:lnTo>
                  <a:lnTo>
                    <a:pt x="214" y="1027"/>
                  </a:lnTo>
                  <a:lnTo>
                    <a:pt x="241" y="1016"/>
                  </a:lnTo>
                  <a:lnTo>
                    <a:pt x="265" y="1012"/>
                  </a:lnTo>
                  <a:lnTo>
                    <a:pt x="299" y="1010"/>
                  </a:lnTo>
                  <a:lnTo>
                    <a:pt x="339" y="1013"/>
                  </a:lnTo>
                  <a:lnTo>
                    <a:pt x="364" y="1016"/>
                  </a:lnTo>
                  <a:lnTo>
                    <a:pt x="387" y="1023"/>
                  </a:lnTo>
                  <a:lnTo>
                    <a:pt x="408" y="1036"/>
                  </a:lnTo>
                  <a:lnTo>
                    <a:pt x="435" y="1057"/>
                  </a:lnTo>
                  <a:lnTo>
                    <a:pt x="452" y="1077"/>
                  </a:lnTo>
                  <a:lnTo>
                    <a:pt x="467" y="1098"/>
                  </a:lnTo>
                  <a:lnTo>
                    <a:pt x="476" y="1121"/>
                  </a:lnTo>
                  <a:lnTo>
                    <a:pt x="481" y="1142"/>
                  </a:lnTo>
                  <a:lnTo>
                    <a:pt x="481" y="1166"/>
                  </a:lnTo>
                  <a:lnTo>
                    <a:pt x="478" y="1190"/>
                  </a:lnTo>
                  <a:lnTo>
                    <a:pt x="473" y="1212"/>
                  </a:lnTo>
                  <a:lnTo>
                    <a:pt x="467" y="1234"/>
                  </a:lnTo>
                  <a:lnTo>
                    <a:pt x="460" y="1256"/>
                  </a:lnTo>
                  <a:lnTo>
                    <a:pt x="456" y="1279"/>
                  </a:lnTo>
                  <a:lnTo>
                    <a:pt x="456" y="1298"/>
                  </a:lnTo>
                  <a:lnTo>
                    <a:pt x="461" y="1321"/>
                  </a:lnTo>
                  <a:lnTo>
                    <a:pt x="735" y="1321"/>
                  </a:lnTo>
                  <a:lnTo>
                    <a:pt x="733" y="1274"/>
                  </a:lnTo>
                  <a:lnTo>
                    <a:pt x="735" y="1241"/>
                  </a:lnTo>
                  <a:lnTo>
                    <a:pt x="735" y="1215"/>
                  </a:lnTo>
                  <a:lnTo>
                    <a:pt x="737" y="1191"/>
                  </a:lnTo>
                  <a:lnTo>
                    <a:pt x="740" y="1166"/>
                  </a:lnTo>
                  <a:lnTo>
                    <a:pt x="745" y="1140"/>
                  </a:lnTo>
                  <a:lnTo>
                    <a:pt x="752" y="1123"/>
                  </a:lnTo>
                  <a:lnTo>
                    <a:pt x="762" y="1108"/>
                  </a:lnTo>
                  <a:lnTo>
                    <a:pt x="776" y="1095"/>
                  </a:lnTo>
                  <a:lnTo>
                    <a:pt x="792" y="1085"/>
                  </a:lnTo>
                  <a:lnTo>
                    <a:pt x="810" y="1080"/>
                  </a:lnTo>
                  <a:lnTo>
                    <a:pt x="830" y="1077"/>
                  </a:lnTo>
                  <a:lnTo>
                    <a:pt x="848" y="1075"/>
                  </a:lnTo>
                  <a:lnTo>
                    <a:pt x="872" y="1075"/>
                  </a:lnTo>
                  <a:lnTo>
                    <a:pt x="895" y="1077"/>
                  </a:lnTo>
                  <a:lnTo>
                    <a:pt x="913" y="1080"/>
                  </a:lnTo>
                  <a:lnTo>
                    <a:pt x="937" y="1081"/>
                  </a:lnTo>
                  <a:lnTo>
                    <a:pt x="963" y="1084"/>
                  </a:lnTo>
                  <a:lnTo>
                    <a:pt x="991" y="1084"/>
                  </a:lnTo>
                  <a:lnTo>
                    <a:pt x="1015" y="1081"/>
                  </a:lnTo>
                  <a:lnTo>
                    <a:pt x="1039" y="1077"/>
                  </a:lnTo>
                  <a:lnTo>
                    <a:pt x="1064" y="1071"/>
                  </a:lnTo>
                  <a:lnTo>
                    <a:pt x="1083" y="1061"/>
                  </a:lnTo>
                  <a:lnTo>
                    <a:pt x="1102" y="1049"/>
                  </a:lnTo>
                  <a:lnTo>
                    <a:pt x="1115" y="1032"/>
                  </a:lnTo>
                  <a:lnTo>
                    <a:pt x="1128" y="1013"/>
                  </a:lnTo>
                  <a:lnTo>
                    <a:pt x="1133" y="995"/>
                  </a:lnTo>
                  <a:lnTo>
                    <a:pt x="1136" y="974"/>
                  </a:lnTo>
                  <a:lnTo>
                    <a:pt x="1133" y="953"/>
                  </a:lnTo>
                  <a:lnTo>
                    <a:pt x="1132" y="930"/>
                  </a:lnTo>
                  <a:lnTo>
                    <a:pt x="1133" y="906"/>
                  </a:lnTo>
                  <a:lnTo>
                    <a:pt x="1138" y="888"/>
                  </a:lnTo>
                  <a:lnTo>
                    <a:pt x="1143" y="868"/>
                  </a:lnTo>
                  <a:lnTo>
                    <a:pt x="1152" y="849"/>
                  </a:lnTo>
                  <a:lnTo>
                    <a:pt x="1163" y="837"/>
                  </a:lnTo>
                  <a:lnTo>
                    <a:pt x="1181" y="824"/>
                  </a:lnTo>
                  <a:lnTo>
                    <a:pt x="1204" y="816"/>
                  </a:lnTo>
                  <a:lnTo>
                    <a:pt x="1227" y="809"/>
                  </a:lnTo>
                  <a:lnTo>
                    <a:pt x="1248" y="803"/>
                  </a:lnTo>
                  <a:lnTo>
                    <a:pt x="1270" y="797"/>
                  </a:lnTo>
                  <a:lnTo>
                    <a:pt x="1300" y="792"/>
                  </a:lnTo>
                  <a:lnTo>
                    <a:pt x="1323" y="787"/>
                  </a:lnTo>
                  <a:lnTo>
                    <a:pt x="1347" y="780"/>
                  </a:lnTo>
                  <a:lnTo>
                    <a:pt x="1366" y="773"/>
                  </a:lnTo>
                  <a:lnTo>
                    <a:pt x="1386" y="765"/>
                  </a:lnTo>
                  <a:lnTo>
                    <a:pt x="1402" y="753"/>
                  </a:lnTo>
                  <a:lnTo>
                    <a:pt x="1416" y="742"/>
                  </a:lnTo>
                  <a:lnTo>
                    <a:pt x="1431" y="724"/>
                  </a:lnTo>
                  <a:lnTo>
                    <a:pt x="1441" y="707"/>
                  </a:lnTo>
                  <a:lnTo>
                    <a:pt x="1450" y="687"/>
                  </a:lnTo>
                  <a:lnTo>
                    <a:pt x="1454" y="662"/>
                  </a:lnTo>
                  <a:lnTo>
                    <a:pt x="1451" y="641"/>
                  </a:lnTo>
                  <a:lnTo>
                    <a:pt x="1448" y="618"/>
                  </a:lnTo>
                  <a:lnTo>
                    <a:pt x="1441" y="591"/>
                  </a:lnTo>
                  <a:lnTo>
                    <a:pt x="1434" y="561"/>
                  </a:lnTo>
                  <a:lnTo>
                    <a:pt x="1427" y="535"/>
                  </a:lnTo>
                  <a:lnTo>
                    <a:pt x="1426" y="513"/>
                  </a:lnTo>
                  <a:lnTo>
                    <a:pt x="1426" y="494"/>
                  </a:lnTo>
                  <a:lnTo>
                    <a:pt x="1428" y="467"/>
                  </a:lnTo>
                  <a:lnTo>
                    <a:pt x="1436" y="444"/>
                  </a:lnTo>
                  <a:lnTo>
                    <a:pt x="1443" y="427"/>
                  </a:lnTo>
                  <a:lnTo>
                    <a:pt x="1452" y="410"/>
                  </a:lnTo>
                  <a:lnTo>
                    <a:pt x="1467" y="392"/>
                  </a:lnTo>
                  <a:lnTo>
                    <a:pt x="1482" y="374"/>
                  </a:lnTo>
                  <a:lnTo>
                    <a:pt x="1502" y="358"/>
                  </a:lnTo>
                  <a:lnTo>
                    <a:pt x="1523" y="345"/>
                  </a:lnTo>
                  <a:lnTo>
                    <a:pt x="1543" y="338"/>
                  </a:lnTo>
                  <a:lnTo>
                    <a:pt x="1563" y="333"/>
                  </a:lnTo>
                  <a:lnTo>
                    <a:pt x="1584" y="330"/>
                  </a:lnTo>
                  <a:lnTo>
                    <a:pt x="1609" y="330"/>
                  </a:lnTo>
                  <a:lnTo>
                    <a:pt x="1635" y="330"/>
                  </a:lnTo>
                  <a:close/>
                </a:path>
              </a:pathLst>
            </a:custGeom>
            <a:solidFill>
              <a:srgbClr val="002776"/>
            </a:solidFill>
            <a:ln w="12700">
              <a:solidFill>
                <a:srgbClr val="FFFFFF"/>
              </a:solidFill>
              <a:round/>
              <a:headEnd/>
              <a:tailEnd/>
            </a:ln>
          </p:spPr>
          <p:txBody>
            <a:bodyPr/>
            <a:lstStyle/>
            <a:p>
              <a:pPr defTabSz="914400" fontAlgn="base">
                <a:spcBef>
                  <a:spcPct val="0"/>
                </a:spcBef>
                <a:spcAft>
                  <a:spcPct val="0"/>
                </a:spcAft>
                <a:defRPr/>
              </a:pPr>
              <a:endParaRPr lang="es-CL" sz="2400" kern="0" dirty="0" smtClean="0">
                <a:solidFill>
                  <a:srgbClr val="000000"/>
                </a:solidFill>
                <a:cs typeface="Arial" pitchFamily="34" charset="0"/>
              </a:endParaRPr>
            </a:p>
          </p:txBody>
        </p:sp>
        <p:sp>
          <p:nvSpPr>
            <p:cNvPr id="43" name="TextBox 42"/>
            <p:cNvSpPr txBox="1"/>
            <p:nvPr>
              <p:custDataLst>
                <p:tags r:id="rId5"/>
              </p:custDataLst>
            </p:nvPr>
          </p:nvSpPr>
          <p:spPr bwMode="auto">
            <a:xfrm>
              <a:off x="2711368" y="2134665"/>
              <a:ext cx="1887235" cy="339778"/>
            </a:xfrm>
            <a:prstGeom prst="rect">
              <a:avLst/>
            </a:prstGeom>
          </p:spPr>
          <p:txBody>
            <a:bodyPr wrap="square" rtlCol="0">
              <a:spAutoFit/>
            </a:bodyPr>
            <a:lstStyle/>
            <a:p>
              <a:pPr marL="1588" defTabSz="914400" fontAlgn="base">
                <a:spcAft>
                  <a:spcPct val="0"/>
                </a:spcAft>
                <a:buClr>
                  <a:srgbClr val="000000"/>
                </a:buClr>
                <a:defRPr/>
              </a:pPr>
              <a:r>
                <a:rPr lang="es-ES" sz="1600" b="1" kern="0" dirty="0" smtClean="0">
                  <a:solidFill>
                    <a:srgbClr val="FFFFFF"/>
                  </a:solidFill>
                  <a:cs typeface="Arial" charset="0"/>
                </a:rPr>
                <a:t>Tecnológicas</a:t>
              </a:r>
            </a:p>
          </p:txBody>
        </p:sp>
        <p:sp>
          <p:nvSpPr>
            <p:cNvPr id="44" name="TextBox 43"/>
            <p:cNvSpPr txBox="1"/>
            <p:nvPr>
              <p:custDataLst>
                <p:tags r:id="rId6"/>
              </p:custDataLst>
            </p:nvPr>
          </p:nvSpPr>
          <p:spPr bwMode="auto">
            <a:xfrm>
              <a:off x="4906770" y="2134669"/>
              <a:ext cx="1663729" cy="339778"/>
            </a:xfrm>
            <a:prstGeom prst="rect">
              <a:avLst/>
            </a:prstGeom>
          </p:spPr>
          <p:txBody>
            <a:bodyPr wrap="square" rtlCol="0">
              <a:spAutoFit/>
            </a:bodyPr>
            <a:lstStyle/>
            <a:p>
              <a:pPr marL="1588" algn="r" defTabSz="914400" fontAlgn="base">
                <a:spcAft>
                  <a:spcPct val="0"/>
                </a:spcAft>
                <a:buClr>
                  <a:srgbClr val="000000"/>
                </a:buClr>
                <a:defRPr/>
              </a:pPr>
              <a:r>
                <a:rPr lang="es-ES" sz="1600" b="1" kern="0" dirty="0" smtClean="0">
                  <a:solidFill>
                    <a:srgbClr val="FFFFFF"/>
                  </a:solidFill>
                  <a:cs typeface="Arial" charset="0"/>
                </a:rPr>
                <a:t>Culturales</a:t>
              </a:r>
            </a:p>
          </p:txBody>
        </p:sp>
        <p:sp>
          <p:nvSpPr>
            <p:cNvPr id="45" name="TextBox 44"/>
            <p:cNvSpPr txBox="1"/>
            <p:nvPr>
              <p:custDataLst>
                <p:tags r:id="rId7"/>
              </p:custDataLst>
            </p:nvPr>
          </p:nvSpPr>
          <p:spPr bwMode="auto">
            <a:xfrm>
              <a:off x="2567344" y="4617272"/>
              <a:ext cx="2182949" cy="586890"/>
            </a:xfrm>
            <a:prstGeom prst="rect">
              <a:avLst/>
            </a:prstGeom>
          </p:spPr>
          <p:txBody>
            <a:bodyPr wrap="square" rtlCol="0">
              <a:spAutoFit/>
            </a:bodyPr>
            <a:lstStyle/>
            <a:p>
              <a:pPr marL="1588" defTabSz="914400" fontAlgn="base">
                <a:spcAft>
                  <a:spcPct val="0"/>
                </a:spcAft>
                <a:buClr>
                  <a:srgbClr val="000000"/>
                </a:buClr>
                <a:defRPr/>
              </a:pPr>
              <a:r>
                <a:rPr lang="es-ES" sz="1600" b="1" kern="0" dirty="0" smtClean="0">
                  <a:solidFill>
                    <a:srgbClr val="FFFFFF"/>
                  </a:solidFill>
                  <a:cs typeface="Arial" charset="0"/>
                </a:rPr>
                <a:t>Económicas y  políticas</a:t>
              </a:r>
            </a:p>
          </p:txBody>
        </p:sp>
        <p:sp>
          <p:nvSpPr>
            <p:cNvPr id="46" name="TextBox 45"/>
            <p:cNvSpPr txBox="1"/>
            <p:nvPr>
              <p:custDataLst>
                <p:tags r:id="rId8"/>
              </p:custDataLst>
            </p:nvPr>
          </p:nvSpPr>
          <p:spPr bwMode="auto">
            <a:xfrm>
              <a:off x="4985479" y="4545004"/>
              <a:ext cx="1585019" cy="586890"/>
            </a:xfrm>
            <a:prstGeom prst="rect">
              <a:avLst/>
            </a:prstGeom>
          </p:spPr>
          <p:txBody>
            <a:bodyPr wrap="square" rtlCol="0">
              <a:spAutoFit/>
            </a:bodyPr>
            <a:lstStyle/>
            <a:p>
              <a:pPr marL="1588" algn="r" defTabSz="914400" fontAlgn="base">
                <a:spcAft>
                  <a:spcPct val="0"/>
                </a:spcAft>
                <a:buClr>
                  <a:srgbClr val="000000"/>
                </a:buClr>
                <a:defRPr/>
              </a:pPr>
              <a:r>
                <a:rPr lang="es-ES" sz="1600" b="1" kern="0" dirty="0" smtClean="0">
                  <a:solidFill>
                    <a:srgbClr val="FFFFFF"/>
                  </a:solidFill>
                  <a:cs typeface="Arial" charset="0"/>
                </a:rPr>
                <a:t>Socio-demográficas</a:t>
              </a:r>
            </a:p>
          </p:txBody>
        </p:sp>
        <p:grpSp>
          <p:nvGrpSpPr>
            <p:cNvPr id="47" name="Group 46"/>
            <p:cNvGrpSpPr/>
            <p:nvPr/>
          </p:nvGrpSpPr>
          <p:grpSpPr>
            <a:xfrm>
              <a:off x="3740771" y="3205406"/>
              <a:ext cx="1610614" cy="864000"/>
              <a:chOff x="6897850" y="2111109"/>
              <a:chExt cx="1610614" cy="864000"/>
            </a:xfrm>
          </p:grpSpPr>
          <p:sp>
            <p:nvSpPr>
              <p:cNvPr id="48" name="Oval 47"/>
              <p:cNvSpPr/>
              <p:nvPr>
                <p:custDataLst>
                  <p:tags r:id="rId9"/>
                </p:custDataLst>
              </p:nvPr>
            </p:nvSpPr>
            <p:spPr bwMode="auto">
              <a:xfrm>
                <a:off x="7144578" y="2111109"/>
                <a:ext cx="1233515" cy="864000"/>
              </a:xfrm>
              <a:prstGeom prst="ellipse">
                <a:avLst/>
              </a:prstGeom>
              <a:solidFill>
                <a:srgbClr val="FFFFFF"/>
              </a:solidFill>
              <a:ln w="9525" cap="flat" cmpd="sng" algn="ctr">
                <a:solidFill>
                  <a:srgbClr val="FFFFFF"/>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CL" sz="2400" kern="0" dirty="0" smtClean="0">
                  <a:solidFill>
                    <a:srgbClr val="000000"/>
                  </a:solidFill>
                  <a:cs typeface="Arial" pitchFamily="34" charset="0"/>
                </a:endParaRPr>
              </a:p>
            </p:txBody>
          </p:sp>
          <p:sp>
            <p:nvSpPr>
              <p:cNvPr id="49" name="TextBox 48"/>
              <p:cNvSpPr txBox="1"/>
              <p:nvPr>
                <p:custDataLst>
                  <p:tags r:id="rId10"/>
                </p:custDataLst>
              </p:nvPr>
            </p:nvSpPr>
            <p:spPr bwMode="auto">
              <a:xfrm>
                <a:off x="6897850" y="2309387"/>
                <a:ext cx="1610614" cy="648668"/>
              </a:xfrm>
              <a:prstGeom prst="rect">
                <a:avLst/>
              </a:prstGeom>
              <a:noFill/>
              <a:ln>
                <a:noFill/>
              </a:ln>
            </p:spPr>
            <p:txBody>
              <a:bodyPr wrap="square" rtlCol="0">
                <a:spAutoFit/>
              </a:bodyPr>
              <a:lstStyle/>
              <a:p>
                <a:pPr marL="1588" algn="ctr" defTabSz="914400" fontAlgn="base">
                  <a:spcAft>
                    <a:spcPct val="0"/>
                  </a:spcAft>
                  <a:buClr>
                    <a:srgbClr val="000000"/>
                  </a:buClr>
                  <a:defRPr/>
                </a:pPr>
                <a:r>
                  <a:rPr lang="es-ES" b="1" kern="0" dirty="0" smtClean="0">
                    <a:solidFill>
                      <a:srgbClr val="002776"/>
                    </a:solidFill>
                    <a:cs typeface="Arial" charset="0"/>
                  </a:rPr>
                  <a:t>Tendencias 2021</a:t>
                </a:r>
              </a:p>
            </p:txBody>
          </p:sp>
        </p:grpSp>
      </p:grpSp>
      <p:sp>
        <p:nvSpPr>
          <p:cNvPr id="50" name="Freeform 25"/>
          <p:cNvSpPr>
            <a:spLocks/>
          </p:cNvSpPr>
          <p:nvPr/>
        </p:nvSpPr>
        <p:spPr bwMode="auto">
          <a:xfrm>
            <a:off x="272480" y="1477542"/>
            <a:ext cx="46047" cy="2631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2060"/>
              </a:solidFill>
              <a:cs typeface="Arial" charset="0"/>
            </a:endParaRPr>
          </a:p>
        </p:txBody>
      </p:sp>
      <p:sp>
        <p:nvSpPr>
          <p:cNvPr id="51" name="Freeform 26"/>
          <p:cNvSpPr>
            <a:spLocks/>
          </p:cNvSpPr>
          <p:nvPr/>
        </p:nvSpPr>
        <p:spPr bwMode="auto">
          <a:xfrm>
            <a:off x="200472" y="2917702"/>
            <a:ext cx="157860" cy="2631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2060"/>
              </a:solidFill>
              <a:cs typeface="Arial" charset="0"/>
            </a:endParaRPr>
          </a:p>
        </p:txBody>
      </p:sp>
      <p:sp>
        <p:nvSpPr>
          <p:cNvPr id="52" name="TextBox 51"/>
          <p:cNvSpPr txBox="1"/>
          <p:nvPr/>
        </p:nvSpPr>
        <p:spPr bwMode="auto">
          <a:xfrm>
            <a:off x="416496" y="1261518"/>
            <a:ext cx="2520280" cy="1296144"/>
          </a:xfrm>
          <a:prstGeom prst="rect">
            <a:avLst/>
          </a:prstGeom>
        </p:spPr>
        <p:txBody>
          <a:bodyPr wrap="square" lIns="36000" rIns="36000" rtlCol="0" anchor="ctr">
            <a:noAutofit/>
          </a:bodyPr>
          <a:lstStyle/>
          <a:p>
            <a:pPr marL="1588" defTabSz="914400" fontAlgn="base">
              <a:spcBef>
                <a:spcPct val="40000"/>
              </a:spcBef>
              <a:spcAft>
                <a:spcPct val="0"/>
              </a:spcAft>
              <a:buClr>
                <a:srgbClr val="000000"/>
              </a:buClr>
            </a:pPr>
            <a:r>
              <a:rPr lang="es-ES" sz="1050" b="1" dirty="0" err="1" smtClean="0">
                <a:solidFill>
                  <a:srgbClr val="002776"/>
                </a:solidFill>
                <a:cs typeface="Arial" charset="0"/>
              </a:rPr>
              <a:t>Hiperconexión</a:t>
            </a:r>
            <a:r>
              <a:rPr lang="es-ES" sz="1050" dirty="0" smtClean="0">
                <a:solidFill>
                  <a:srgbClr val="002776"/>
                </a:solidFill>
                <a:cs typeface="Arial" charset="0"/>
              </a:rPr>
              <a:t>: gran </a:t>
            </a:r>
            <a:r>
              <a:rPr lang="es-ES" sz="1050" dirty="0">
                <a:solidFill>
                  <a:srgbClr val="002776"/>
                </a:solidFill>
                <a:cs typeface="Arial" charset="0"/>
              </a:rPr>
              <a:t>influencia de las </a:t>
            </a:r>
            <a:r>
              <a:rPr lang="es-ES" sz="1050" b="1" dirty="0">
                <a:solidFill>
                  <a:srgbClr val="002776"/>
                </a:solidFill>
                <a:cs typeface="Arial" charset="0"/>
              </a:rPr>
              <a:t>tecnologías móviles </a:t>
            </a:r>
            <a:r>
              <a:rPr lang="es-ES" sz="1050" dirty="0">
                <a:solidFill>
                  <a:srgbClr val="002776"/>
                </a:solidFill>
                <a:cs typeface="Arial" charset="0"/>
              </a:rPr>
              <a:t>en el </a:t>
            </a:r>
            <a:r>
              <a:rPr lang="es-ES" sz="1050" b="1" dirty="0">
                <a:solidFill>
                  <a:srgbClr val="002776"/>
                </a:solidFill>
                <a:cs typeface="Arial" charset="0"/>
              </a:rPr>
              <a:t>comportamiento de </a:t>
            </a:r>
            <a:r>
              <a:rPr lang="es-ES" sz="1050" dirty="0">
                <a:solidFill>
                  <a:srgbClr val="002776"/>
                </a:solidFill>
                <a:cs typeface="Arial" charset="0"/>
              </a:rPr>
              <a:t>los consumidores en todo el </a:t>
            </a:r>
            <a:r>
              <a:rPr lang="es-ES" sz="1050" b="1" dirty="0">
                <a:solidFill>
                  <a:srgbClr val="002776"/>
                </a:solidFill>
                <a:cs typeface="Arial" charset="0"/>
              </a:rPr>
              <a:t>ciclo de vida del </a:t>
            </a:r>
            <a:r>
              <a:rPr lang="es-ES" sz="1050" b="1" dirty="0" smtClean="0">
                <a:solidFill>
                  <a:srgbClr val="002776"/>
                </a:solidFill>
                <a:cs typeface="Arial" charset="0"/>
              </a:rPr>
              <a:t>viaje.</a:t>
            </a:r>
          </a:p>
          <a:p>
            <a:pPr marL="1588" defTabSz="914400" fontAlgn="base">
              <a:spcBef>
                <a:spcPct val="40000"/>
              </a:spcBef>
              <a:spcAft>
                <a:spcPct val="0"/>
              </a:spcAft>
              <a:buClr>
                <a:srgbClr val="000000"/>
              </a:buClr>
            </a:pPr>
            <a:r>
              <a:rPr lang="es-ES" sz="1050" dirty="0">
                <a:solidFill>
                  <a:srgbClr val="002776"/>
                </a:solidFill>
                <a:cs typeface="Arial" charset="0"/>
              </a:rPr>
              <a:t>A</a:t>
            </a:r>
            <a:r>
              <a:rPr lang="es-ES" sz="1050" dirty="0" smtClean="0">
                <a:solidFill>
                  <a:srgbClr val="002776"/>
                </a:solidFill>
                <a:cs typeface="Arial" charset="0"/>
              </a:rPr>
              <a:t>dopción de </a:t>
            </a:r>
            <a:r>
              <a:rPr lang="es-ES" sz="1050" b="1" dirty="0" err="1" smtClean="0">
                <a:solidFill>
                  <a:srgbClr val="002776"/>
                </a:solidFill>
                <a:cs typeface="Arial" charset="0"/>
              </a:rPr>
              <a:t>wearables</a:t>
            </a:r>
            <a:r>
              <a:rPr lang="es-ES" sz="1050" b="1" dirty="0" smtClean="0">
                <a:solidFill>
                  <a:srgbClr val="002776"/>
                </a:solidFill>
                <a:cs typeface="Arial" charset="0"/>
              </a:rPr>
              <a:t>, </a:t>
            </a:r>
            <a:r>
              <a:rPr lang="es-ES" sz="1050" dirty="0" smtClean="0">
                <a:solidFill>
                  <a:srgbClr val="002776"/>
                </a:solidFill>
                <a:cs typeface="Arial" charset="0"/>
              </a:rPr>
              <a:t>recopilan </a:t>
            </a:r>
            <a:r>
              <a:rPr lang="es-ES" sz="1050" b="1" dirty="0" smtClean="0">
                <a:solidFill>
                  <a:srgbClr val="002776"/>
                </a:solidFill>
                <a:cs typeface="Arial" charset="0"/>
              </a:rPr>
              <a:t>datos del usuario </a:t>
            </a:r>
            <a:r>
              <a:rPr lang="es-ES" sz="1050" dirty="0" smtClean="0">
                <a:solidFill>
                  <a:srgbClr val="002776"/>
                </a:solidFill>
                <a:cs typeface="Arial" charset="0"/>
              </a:rPr>
              <a:t>y transmiten notificaciones </a:t>
            </a:r>
            <a:r>
              <a:rPr lang="es-ES" sz="1050" b="1" dirty="0" smtClean="0">
                <a:solidFill>
                  <a:srgbClr val="002776"/>
                </a:solidFill>
                <a:cs typeface="Arial" charset="0"/>
              </a:rPr>
              <a:t>en tiempo real</a:t>
            </a:r>
            <a:r>
              <a:rPr lang="es-ES" sz="1050" dirty="0" smtClean="0">
                <a:solidFill>
                  <a:srgbClr val="002776"/>
                </a:solidFill>
                <a:cs typeface="Arial" charset="0"/>
              </a:rPr>
              <a:t>. (</a:t>
            </a:r>
            <a:r>
              <a:rPr lang="es-ES" sz="1050" dirty="0" err="1" smtClean="0">
                <a:solidFill>
                  <a:srgbClr val="002776"/>
                </a:solidFill>
                <a:cs typeface="Arial" charset="0"/>
              </a:rPr>
              <a:t>fitbit</a:t>
            </a:r>
            <a:r>
              <a:rPr lang="es-ES" sz="1050" dirty="0" smtClean="0">
                <a:solidFill>
                  <a:srgbClr val="002776"/>
                </a:solidFill>
                <a:cs typeface="Arial" charset="0"/>
              </a:rPr>
              <a:t>, </a:t>
            </a:r>
            <a:r>
              <a:rPr lang="es-ES" sz="1050" dirty="0" err="1" smtClean="0">
                <a:solidFill>
                  <a:srgbClr val="002776"/>
                </a:solidFill>
                <a:cs typeface="Arial" charset="0"/>
              </a:rPr>
              <a:t>smartglass</a:t>
            </a:r>
            <a:r>
              <a:rPr lang="es-ES" sz="1050" dirty="0" smtClean="0">
                <a:solidFill>
                  <a:srgbClr val="002776"/>
                </a:solidFill>
                <a:cs typeface="Arial" charset="0"/>
              </a:rPr>
              <a:t>, </a:t>
            </a:r>
            <a:r>
              <a:rPr lang="es-ES" sz="1050" dirty="0" err="1" smtClean="0">
                <a:solidFill>
                  <a:srgbClr val="002776"/>
                </a:solidFill>
                <a:cs typeface="Arial" charset="0"/>
              </a:rPr>
              <a:t>smartwatch</a:t>
            </a:r>
            <a:r>
              <a:rPr lang="es-ES" sz="1050" dirty="0" smtClean="0">
                <a:solidFill>
                  <a:srgbClr val="002776"/>
                </a:solidFill>
                <a:cs typeface="Arial" charset="0"/>
              </a:rPr>
              <a:t>, </a:t>
            </a:r>
            <a:r>
              <a:rPr lang="es-ES" sz="1050" dirty="0" err="1" smtClean="0">
                <a:solidFill>
                  <a:srgbClr val="002776"/>
                </a:solidFill>
                <a:cs typeface="Arial" charset="0"/>
              </a:rPr>
              <a:t>smartring</a:t>
            </a:r>
            <a:r>
              <a:rPr lang="es-ES" sz="1050" dirty="0" smtClean="0">
                <a:solidFill>
                  <a:srgbClr val="002776"/>
                </a:solidFill>
                <a:cs typeface="Arial" charset="0"/>
              </a:rPr>
              <a:t>…)</a:t>
            </a:r>
            <a:br>
              <a:rPr lang="es-ES" sz="1050" dirty="0" smtClean="0">
                <a:solidFill>
                  <a:srgbClr val="002776"/>
                </a:solidFill>
                <a:cs typeface="Arial" charset="0"/>
              </a:rPr>
            </a:br>
            <a:endParaRPr lang="es-ES" sz="1050" dirty="0">
              <a:solidFill>
                <a:srgbClr val="002776"/>
              </a:solidFill>
              <a:cs typeface="Arial" charset="0"/>
            </a:endParaRPr>
          </a:p>
        </p:txBody>
      </p:sp>
      <p:sp>
        <p:nvSpPr>
          <p:cNvPr id="53" name="TextBox 52"/>
          <p:cNvSpPr txBox="1"/>
          <p:nvPr/>
        </p:nvSpPr>
        <p:spPr bwMode="auto">
          <a:xfrm>
            <a:off x="416496" y="2557662"/>
            <a:ext cx="2448272" cy="1224136"/>
          </a:xfrm>
          <a:prstGeom prst="rect">
            <a:avLst/>
          </a:prstGeom>
        </p:spPr>
        <p:txBody>
          <a:bodyPr wrap="square" lIns="36000" rIns="36000" rtlCol="0" anchor="ctr">
            <a:noAutofit/>
          </a:bodyPr>
          <a:lstStyle/>
          <a:p>
            <a:pPr marL="1588" defTabSz="914400" fontAlgn="base">
              <a:spcBef>
                <a:spcPct val="40000"/>
              </a:spcBef>
              <a:spcAft>
                <a:spcPct val="0"/>
              </a:spcAft>
              <a:buClr>
                <a:srgbClr val="000000"/>
              </a:buClr>
            </a:pPr>
            <a:r>
              <a:rPr lang="es-ES" sz="1050" dirty="0">
                <a:solidFill>
                  <a:srgbClr val="002776"/>
                </a:solidFill>
                <a:cs typeface="Arial" charset="0"/>
              </a:rPr>
              <a:t>Prominencia de </a:t>
            </a:r>
            <a:r>
              <a:rPr lang="es-ES" sz="1050" b="1" dirty="0">
                <a:solidFill>
                  <a:srgbClr val="002776"/>
                </a:solidFill>
                <a:cs typeface="Arial" charset="0"/>
              </a:rPr>
              <a:t>social media </a:t>
            </a:r>
            <a:r>
              <a:rPr lang="es-ES" sz="1050" dirty="0">
                <a:solidFill>
                  <a:srgbClr val="002776"/>
                </a:solidFill>
                <a:cs typeface="Arial" charset="0"/>
              </a:rPr>
              <a:t>para alcanzar al mercado turístico, y al público </a:t>
            </a:r>
            <a:r>
              <a:rPr lang="es-ES" sz="1050" dirty="0" smtClean="0">
                <a:solidFill>
                  <a:srgbClr val="002776"/>
                </a:solidFill>
                <a:cs typeface="Arial" charset="0"/>
              </a:rPr>
              <a:t>objetivo</a:t>
            </a:r>
          </a:p>
          <a:p>
            <a:pPr marL="1588" defTabSz="914400" fontAlgn="base">
              <a:spcBef>
                <a:spcPct val="40000"/>
              </a:spcBef>
              <a:spcAft>
                <a:spcPct val="0"/>
              </a:spcAft>
              <a:buClr>
                <a:srgbClr val="000000"/>
              </a:buClr>
            </a:pPr>
            <a:r>
              <a:rPr lang="es-ES" sz="1050" dirty="0" smtClean="0">
                <a:solidFill>
                  <a:srgbClr val="002776"/>
                </a:solidFill>
                <a:cs typeface="Arial" charset="0"/>
              </a:rPr>
              <a:t>Uso de </a:t>
            </a:r>
            <a:r>
              <a:rPr lang="es-ES" sz="1050" b="1" dirty="0" smtClean="0">
                <a:solidFill>
                  <a:srgbClr val="002776"/>
                </a:solidFill>
                <a:cs typeface="Arial" charset="0"/>
              </a:rPr>
              <a:t>Realidad aumentada </a:t>
            </a:r>
            <a:r>
              <a:rPr lang="es-ES" sz="1050" dirty="0" smtClean="0">
                <a:solidFill>
                  <a:srgbClr val="002776"/>
                </a:solidFill>
                <a:cs typeface="Arial" charset="0"/>
              </a:rPr>
              <a:t>que</a:t>
            </a:r>
            <a:r>
              <a:rPr lang="es-ES" sz="1050" b="1" dirty="0" smtClean="0">
                <a:solidFill>
                  <a:srgbClr val="002776"/>
                </a:solidFill>
                <a:cs typeface="Arial" charset="0"/>
              </a:rPr>
              <a:t> </a:t>
            </a:r>
            <a:r>
              <a:rPr lang="es-ES" sz="1050" dirty="0" smtClean="0">
                <a:solidFill>
                  <a:srgbClr val="002776"/>
                </a:solidFill>
                <a:cs typeface="Arial" pitchFamily="34" charset="0"/>
              </a:rPr>
              <a:t>combina </a:t>
            </a:r>
            <a:r>
              <a:rPr lang="es-ES" sz="1050" dirty="0">
                <a:solidFill>
                  <a:srgbClr val="002776"/>
                </a:solidFill>
                <a:cs typeface="Arial" pitchFamily="34" charset="0"/>
              </a:rPr>
              <a:t>de manera continua el </a:t>
            </a:r>
            <a:r>
              <a:rPr lang="es-ES" sz="1050" b="1" dirty="0">
                <a:solidFill>
                  <a:srgbClr val="002776"/>
                </a:solidFill>
                <a:cs typeface="Arial" pitchFamily="34" charset="0"/>
              </a:rPr>
              <a:t>mundo físico </a:t>
            </a:r>
            <a:r>
              <a:rPr lang="es-ES" sz="1050" dirty="0">
                <a:solidFill>
                  <a:srgbClr val="002776"/>
                </a:solidFill>
                <a:cs typeface="Arial" pitchFamily="34" charset="0"/>
              </a:rPr>
              <a:t>con </a:t>
            </a:r>
            <a:r>
              <a:rPr lang="es-ES" sz="1050" b="1" dirty="0">
                <a:solidFill>
                  <a:srgbClr val="002776"/>
                </a:solidFill>
                <a:cs typeface="Arial" pitchFamily="34" charset="0"/>
              </a:rPr>
              <a:t>información virtual</a:t>
            </a:r>
            <a:endParaRPr lang="es-ES" sz="1050" b="1" dirty="0">
              <a:solidFill>
                <a:srgbClr val="002776"/>
              </a:solidFill>
              <a:cs typeface="Arial" charset="0"/>
            </a:endParaRPr>
          </a:p>
        </p:txBody>
      </p:sp>
      <p:sp>
        <p:nvSpPr>
          <p:cNvPr id="54" name="Freeform 29"/>
          <p:cNvSpPr>
            <a:spLocks/>
          </p:cNvSpPr>
          <p:nvPr/>
        </p:nvSpPr>
        <p:spPr bwMode="auto">
          <a:xfrm>
            <a:off x="272765" y="4394794"/>
            <a:ext cx="144000" cy="2631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55" name="Freeform 30"/>
          <p:cNvSpPr>
            <a:spLocks noEditPoints="1"/>
          </p:cNvSpPr>
          <p:nvPr/>
        </p:nvSpPr>
        <p:spPr bwMode="auto">
          <a:xfrm>
            <a:off x="315374" y="5557343"/>
            <a:ext cx="144000" cy="252000"/>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56" name="TextBox 55"/>
          <p:cNvSpPr txBox="1"/>
          <p:nvPr/>
        </p:nvSpPr>
        <p:spPr bwMode="auto">
          <a:xfrm>
            <a:off x="485014" y="4255779"/>
            <a:ext cx="2298529" cy="624383"/>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b="1" dirty="0" smtClean="0">
                <a:solidFill>
                  <a:srgbClr val="002776"/>
                </a:solidFill>
                <a:cs typeface="Arial" charset="0"/>
              </a:rPr>
              <a:t>Descensos </a:t>
            </a:r>
            <a:r>
              <a:rPr lang="es-ES" sz="1050" dirty="0" smtClean="0">
                <a:solidFill>
                  <a:srgbClr val="002776"/>
                </a:solidFill>
                <a:cs typeface="Arial" charset="0"/>
              </a:rPr>
              <a:t>en el precio de las </a:t>
            </a:r>
            <a:r>
              <a:rPr lang="es-ES" sz="1050" b="1" dirty="0" smtClean="0">
                <a:solidFill>
                  <a:srgbClr val="002776"/>
                </a:solidFill>
                <a:cs typeface="Arial" charset="0"/>
              </a:rPr>
              <a:t>materias primas y </a:t>
            </a:r>
            <a:r>
              <a:rPr lang="es-ES" sz="1050" b="1" dirty="0" err="1" smtClean="0">
                <a:solidFill>
                  <a:srgbClr val="002776"/>
                </a:solidFill>
                <a:cs typeface="Arial" charset="0"/>
              </a:rPr>
              <a:t>commodities</a:t>
            </a:r>
            <a:r>
              <a:rPr lang="es-ES" sz="1050" b="1" dirty="0" smtClean="0">
                <a:solidFill>
                  <a:srgbClr val="002776"/>
                </a:solidFill>
                <a:cs typeface="Arial" charset="0"/>
              </a:rPr>
              <a:t>, </a:t>
            </a:r>
            <a:r>
              <a:rPr lang="es-ES" sz="1050" dirty="0" smtClean="0">
                <a:solidFill>
                  <a:srgbClr val="002776"/>
                </a:solidFill>
                <a:cs typeface="Arial" charset="0"/>
              </a:rPr>
              <a:t>afectando </a:t>
            </a:r>
            <a:r>
              <a:rPr lang="es-ES" sz="1050" b="1" dirty="0" smtClean="0">
                <a:solidFill>
                  <a:srgbClr val="002776"/>
                </a:solidFill>
                <a:cs typeface="Arial" charset="0"/>
              </a:rPr>
              <a:t>negativamente </a:t>
            </a:r>
            <a:r>
              <a:rPr lang="es-ES" sz="1050" dirty="0" smtClean="0">
                <a:solidFill>
                  <a:srgbClr val="002776"/>
                </a:solidFill>
                <a:cs typeface="Arial" charset="0"/>
              </a:rPr>
              <a:t>a las </a:t>
            </a:r>
            <a:r>
              <a:rPr lang="es-ES" sz="1050" b="1" dirty="0" smtClean="0">
                <a:solidFill>
                  <a:srgbClr val="002776"/>
                </a:solidFill>
                <a:cs typeface="Arial" charset="0"/>
              </a:rPr>
              <a:t>exportaciones sudamericanas </a:t>
            </a:r>
            <a:r>
              <a:rPr lang="es-ES" sz="1050" dirty="0" smtClean="0">
                <a:solidFill>
                  <a:srgbClr val="002776"/>
                </a:solidFill>
                <a:cs typeface="Arial" charset="0"/>
              </a:rPr>
              <a:t>y depreciando sus divisas</a:t>
            </a:r>
            <a:endParaRPr lang="es-ES" sz="1050" b="1" dirty="0">
              <a:solidFill>
                <a:srgbClr val="002776"/>
              </a:solidFill>
              <a:cs typeface="Arial" charset="0"/>
            </a:endParaRPr>
          </a:p>
        </p:txBody>
      </p:sp>
      <p:sp>
        <p:nvSpPr>
          <p:cNvPr id="57" name="TextBox 56"/>
          <p:cNvSpPr txBox="1"/>
          <p:nvPr/>
        </p:nvSpPr>
        <p:spPr bwMode="auto">
          <a:xfrm>
            <a:off x="497547" y="5416532"/>
            <a:ext cx="2455650" cy="460740"/>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dirty="0">
                <a:solidFill>
                  <a:srgbClr val="002776"/>
                </a:solidFill>
                <a:cs typeface="Arial" charset="0"/>
              </a:rPr>
              <a:t>Tendencia a la </a:t>
            </a:r>
            <a:r>
              <a:rPr lang="es-ES" sz="1050" b="1" dirty="0">
                <a:solidFill>
                  <a:srgbClr val="002776"/>
                </a:solidFill>
                <a:cs typeface="Arial" charset="0"/>
              </a:rPr>
              <a:t>eliminación o flexibilización en la gestión de visas </a:t>
            </a:r>
            <a:r>
              <a:rPr lang="es-ES" sz="1050" dirty="0">
                <a:solidFill>
                  <a:srgbClr val="002776"/>
                </a:solidFill>
                <a:cs typeface="Arial" charset="0"/>
              </a:rPr>
              <a:t>bilaterales para países LATAM</a:t>
            </a:r>
            <a:endParaRPr lang="es-ES" sz="1050" b="1" dirty="0">
              <a:solidFill>
                <a:srgbClr val="002776"/>
              </a:solidFill>
              <a:cs typeface="Arial" charset="0"/>
            </a:endParaRPr>
          </a:p>
        </p:txBody>
      </p:sp>
      <p:sp>
        <p:nvSpPr>
          <p:cNvPr id="58" name="Freeform 27"/>
          <p:cNvSpPr>
            <a:spLocks/>
          </p:cNvSpPr>
          <p:nvPr/>
        </p:nvSpPr>
        <p:spPr bwMode="auto">
          <a:xfrm>
            <a:off x="7106037" y="1650402"/>
            <a:ext cx="157860" cy="2631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59" name="Freeform 28"/>
          <p:cNvSpPr>
            <a:spLocks noEditPoints="1"/>
          </p:cNvSpPr>
          <p:nvPr/>
        </p:nvSpPr>
        <p:spPr bwMode="auto">
          <a:xfrm>
            <a:off x="7106037" y="2822705"/>
            <a:ext cx="184170" cy="2631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60" name="TextBox 59"/>
          <p:cNvSpPr txBox="1"/>
          <p:nvPr/>
        </p:nvSpPr>
        <p:spPr bwMode="auto">
          <a:xfrm>
            <a:off x="7263897" y="1557405"/>
            <a:ext cx="2336607" cy="462698"/>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dirty="0">
                <a:solidFill>
                  <a:srgbClr val="002776"/>
                </a:solidFill>
                <a:cs typeface="Arial" charset="0"/>
              </a:rPr>
              <a:t>Tendencia hacia la </a:t>
            </a:r>
            <a:r>
              <a:rPr lang="es-ES" sz="1050" b="1" dirty="0">
                <a:solidFill>
                  <a:srgbClr val="002776"/>
                </a:solidFill>
                <a:cs typeface="Arial" charset="0"/>
              </a:rPr>
              <a:t>especialización</a:t>
            </a:r>
            <a:r>
              <a:rPr lang="es-ES" sz="1050" dirty="0">
                <a:solidFill>
                  <a:srgbClr val="002776"/>
                </a:solidFill>
                <a:cs typeface="Arial" charset="0"/>
              </a:rPr>
              <a:t>, </a:t>
            </a:r>
            <a:r>
              <a:rPr lang="es-ES" sz="1050" dirty="0" smtClean="0">
                <a:solidFill>
                  <a:srgbClr val="002776"/>
                </a:solidFill>
                <a:cs typeface="Arial" charset="0"/>
              </a:rPr>
              <a:t>influyendo </a:t>
            </a:r>
            <a:r>
              <a:rPr lang="es-ES" sz="1050" dirty="0">
                <a:solidFill>
                  <a:srgbClr val="002776"/>
                </a:solidFill>
                <a:cs typeface="Arial" charset="0"/>
              </a:rPr>
              <a:t>en la aparición de </a:t>
            </a:r>
            <a:r>
              <a:rPr lang="es-ES" sz="1050" b="1" dirty="0">
                <a:solidFill>
                  <a:srgbClr val="002776"/>
                </a:solidFill>
                <a:cs typeface="Arial" charset="0"/>
              </a:rPr>
              <a:t>nuevos segmentos</a:t>
            </a:r>
            <a:r>
              <a:rPr lang="es-ES" sz="1050" dirty="0">
                <a:solidFill>
                  <a:srgbClr val="002776"/>
                </a:solidFill>
                <a:cs typeface="Arial" charset="0"/>
              </a:rPr>
              <a:t>, </a:t>
            </a:r>
            <a:r>
              <a:rPr lang="es-ES" sz="1050" b="1" dirty="0">
                <a:solidFill>
                  <a:srgbClr val="002776"/>
                </a:solidFill>
                <a:cs typeface="Arial" charset="0"/>
              </a:rPr>
              <a:t>hábitos de consumo </a:t>
            </a:r>
            <a:r>
              <a:rPr lang="es-ES" sz="1050" dirty="0">
                <a:solidFill>
                  <a:srgbClr val="002776"/>
                </a:solidFill>
                <a:cs typeface="Arial" charset="0"/>
              </a:rPr>
              <a:t>y </a:t>
            </a:r>
            <a:r>
              <a:rPr lang="es-ES" sz="1050" b="1" dirty="0" smtClean="0">
                <a:solidFill>
                  <a:srgbClr val="002776"/>
                </a:solidFill>
                <a:cs typeface="Arial" charset="0"/>
              </a:rPr>
              <a:t>productos</a:t>
            </a:r>
            <a:endParaRPr lang="es-ES" sz="1050" b="1" dirty="0">
              <a:solidFill>
                <a:srgbClr val="002776"/>
              </a:solidFill>
              <a:cs typeface="Arial" charset="0"/>
            </a:endParaRPr>
          </a:p>
        </p:txBody>
      </p:sp>
      <p:sp>
        <p:nvSpPr>
          <p:cNvPr id="61" name="TextBox 60"/>
          <p:cNvSpPr txBox="1"/>
          <p:nvPr/>
        </p:nvSpPr>
        <p:spPr bwMode="auto">
          <a:xfrm>
            <a:off x="7263897" y="2722906"/>
            <a:ext cx="2513639" cy="462698"/>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dirty="0">
                <a:solidFill>
                  <a:srgbClr val="002776"/>
                </a:solidFill>
                <a:cs typeface="Arial" charset="0"/>
              </a:rPr>
              <a:t>Convivencia de </a:t>
            </a:r>
            <a:r>
              <a:rPr lang="es-ES" sz="1050" b="1" dirty="0">
                <a:solidFill>
                  <a:srgbClr val="002776"/>
                </a:solidFill>
                <a:cs typeface="Arial" charset="0"/>
              </a:rPr>
              <a:t>viajeros tradicionales </a:t>
            </a:r>
            <a:r>
              <a:rPr lang="es-ES" sz="1050" dirty="0">
                <a:solidFill>
                  <a:srgbClr val="002776"/>
                </a:solidFill>
                <a:cs typeface="Arial" charset="0"/>
              </a:rPr>
              <a:t>(Buscadores de simplicidad, Viajeros por obligación) con </a:t>
            </a:r>
            <a:r>
              <a:rPr lang="es-ES" sz="1050" b="1" dirty="0">
                <a:solidFill>
                  <a:srgbClr val="002776"/>
                </a:solidFill>
                <a:cs typeface="Arial" charset="0"/>
              </a:rPr>
              <a:t>nuevos </a:t>
            </a:r>
            <a:r>
              <a:rPr lang="es-ES" sz="1050" b="1" dirty="0" smtClean="0">
                <a:solidFill>
                  <a:srgbClr val="002776"/>
                </a:solidFill>
                <a:cs typeface="Arial" charset="0"/>
              </a:rPr>
              <a:t>segmentos </a:t>
            </a:r>
            <a:r>
              <a:rPr lang="es-ES" sz="1050" dirty="0" smtClean="0">
                <a:solidFill>
                  <a:srgbClr val="002776"/>
                </a:solidFill>
                <a:cs typeface="Arial" charset="0"/>
              </a:rPr>
              <a:t>de </a:t>
            </a:r>
            <a:r>
              <a:rPr lang="es-ES" sz="1050" dirty="0">
                <a:solidFill>
                  <a:srgbClr val="002776"/>
                </a:solidFill>
                <a:cs typeface="Arial" charset="0"/>
              </a:rPr>
              <a:t>motivaciones sociales diversas como </a:t>
            </a:r>
            <a:r>
              <a:rPr lang="es-ES" sz="1050" b="1" dirty="0">
                <a:solidFill>
                  <a:srgbClr val="002776"/>
                </a:solidFill>
                <a:cs typeface="Arial" charset="0"/>
              </a:rPr>
              <a:t>tribus viajeras </a:t>
            </a:r>
            <a:r>
              <a:rPr lang="es-ES" sz="1050" dirty="0">
                <a:solidFill>
                  <a:srgbClr val="002776"/>
                </a:solidFill>
                <a:cs typeface="Arial" charset="0"/>
              </a:rPr>
              <a:t>(Buscadores de capital social egocéntricos vs trotamundos </a:t>
            </a:r>
            <a:r>
              <a:rPr lang="es-ES" sz="1050" dirty="0" smtClean="0">
                <a:solidFill>
                  <a:srgbClr val="002776"/>
                </a:solidFill>
                <a:cs typeface="Arial" charset="0"/>
              </a:rPr>
              <a:t>comprometidos)</a:t>
            </a:r>
            <a:endParaRPr lang="es-ES" sz="1050" dirty="0">
              <a:solidFill>
                <a:srgbClr val="002776"/>
              </a:solidFill>
              <a:cs typeface="Arial" charset="0"/>
            </a:endParaRPr>
          </a:p>
        </p:txBody>
      </p:sp>
      <p:sp>
        <p:nvSpPr>
          <p:cNvPr id="62" name="Freeform 31"/>
          <p:cNvSpPr>
            <a:spLocks/>
          </p:cNvSpPr>
          <p:nvPr/>
        </p:nvSpPr>
        <p:spPr bwMode="auto">
          <a:xfrm>
            <a:off x="7154990" y="4221532"/>
            <a:ext cx="144000" cy="252000"/>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63" name="Freeform 32"/>
          <p:cNvSpPr>
            <a:spLocks noEditPoints="1"/>
          </p:cNvSpPr>
          <p:nvPr/>
        </p:nvSpPr>
        <p:spPr bwMode="auto">
          <a:xfrm>
            <a:off x="7146207" y="5553010"/>
            <a:ext cx="144000" cy="252000"/>
          </a:xfrm>
          <a:custGeom>
            <a:avLst/>
            <a:gdLst>
              <a:gd name="T0" fmla="*/ 50 w 50"/>
              <a:gd name="T1" fmla="*/ 51 h 70"/>
              <a:gd name="T2" fmla="*/ 45 w 50"/>
              <a:gd name="T3" fmla="*/ 63 h 70"/>
              <a:gd name="T4" fmla="*/ 34 w 50"/>
              <a:gd name="T5" fmla="*/ 69 h 70"/>
              <a:gd name="T6" fmla="*/ 25 w 50"/>
              <a:gd name="T7" fmla="*/ 70 h 70"/>
              <a:gd name="T8" fmla="*/ 9 w 50"/>
              <a:gd name="T9" fmla="*/ 66 h 70"/>
              <a:gd name="T10" fmla="*/ 0 w 50"/>
              <a:gd name="T11" fmla="*/ 52 h 70"/>
              <a:gd name="T12" fmla="*/ 4 w 50"/>
              <a:gd name="T13" fmla="*/ 41 h 70"/>
              <a:gd name="T14" fmla="*/ 14 w 50"/>
              <a:gd name="T15" fmla="*/ 33 h 70"/>
              <a:gd name="T16" fmla="*/ 4 w 50"/>
              <a:gd name="T17" fmla="*/ 19 h 70"/>
              <a:gd name="T18" fmla="*/ 10 w 50"/>
              <a:gd name="T19" fmla="*/ 5 h 70"/>
              <a:gd name="T20" fmla="*/ 25 w 50"/>
              <a:gd name="T21" fmla="*/ 0 h 70"/>
              <a:gd name="T22" fmla="*/ 36 w 50"/>
              <a:gd name="T23" fmla="*/ 4 h 70"/>
              <a:gd name="T24" fmla="*/ 44 w 50"/>
              <a:gd name="T25" fmla="*/ 12 h 70"/>
              <a:gd name="T26" fmla="*/ 46 w 50"/>
              <a:gd name="T27" fmla="*/ 10 h 70"/>
              <a:gd name="T28" fmla="*/ 48 w 50"/>
              <a:gd name="T29" fmla="*/ 13 h 70"/>
              <a:gd name="T30" fmla="*/ 41 w 50"/>
              <a:gd name="T31" fmla="*/ 24 h 70"/>
              <a:gd name="T32" fmla="*/ 29 w 50"/>
              <a:gd name="T33" fmla="*/ 31 h 70"/>
              <a:gd name="T34" fmla="*/ 29 w 50"/>
              <a:gd name="T35" fmla="*/ 31 h 70"/>
              <a:gd name="T36" fmla="*/ 29 w 50"/>
              <a:gd name="T37" fmla="*/ 31 h 70"/>
              <a:gd name="T38" fmla="*/ 50 w 50"/>
              <a:gd name="T39" fmla="*/ 51 h 70"/>
              <a:gd name="T40" fmla="*/ 44 w 50"/>
              <a:gd name="T41" fmla="*/ 52 h 70"/>
              <a:gd name="T42" fmla="*/ 38 w 50"/>
              <a:gd name="T43" fmla="*/ 41 h 70"/>
              <a:gd name="T44" fmla="*/ 25 w 50"/>
              <a:gd name="T45" fmla="*/ 36 h 70"/>
              <a:gd name="T46" fmla="*/ 20 w 50"/>
              <a:gd name="T47" fmla="*/ 35 h 70"/>
              <a:gd name="T48" fmla="*/ 17 w 50"/>
              <a:gd name="T49" fmla="*/ 36 h 70"/>
              <a:gd name="T50" fmla="*/ 9 w 50"/>
              <a:gd name="T51" fmla="*/ 43 h 70"/>
              <a:gd name="T52" fmla="*/ 5 w 50"/>
              <a:gd name="T53" fmla="*/ 52 h 70"/>
              <a:gd name="T54" fmla="*/ 12 w 50"/>
              <a:gd name="T55" fmla="*/ 63 h 70"/>
              <a:gd name="T56" fmla="*/ 25 w 50"/>
              <a:gd name="T57" fmla="*/ 66 h 70"/>
              <a:gd name="T58" fmla="*/ 38 w 50"/>
              <a:gd name="T59" fmla="*/ 63 h 70"/>
              <a:gd name="T60" fmla="*/ 44 w 50"/>
              <a:gd name="T61" fmla="*/ 52 h 70"/>
              <a:gd name="T62" fmla="*/ 42 w 50"/>
              <a:gd name="T63" fmla="*/ 18 h 70"/>
              <a:gd name="T64" fmla="*/ 40 w 50"/>
              <a:gd name="T65" fmla="*/ 15 h 70"/>
              <a:gd name="T66" fmla="*/ 25 w 50"/>
              <a:gd name="T67" fmla="*/ 4 h 70"/>
              <a:gd name="T68" fmla="*/ 14 w 50"/>
              <a:gd name="T69" fmla="*/ 8 h 70"/>
              <a:gd name="T70" fmla="*/ 8 w 50"/>
              <a:gd name="T71" fmla="*/ 18 h 70"/>
              <a:gd name="T72" fmla="*/ 13 w 50"/>
              <a:gd name="T73" fmla="*/ 26 h 70"/>
              <a:gd name="T74" fmla="*/ 22 w 50"/>
              <a:gd name="T75" fmla="*/ 29 h 70"/>
              <a:gd name="T76" fmla="*/ 31 w 50"/>
              <a:gd name="T77" fmla="*/ 25 h 70"/>
              <a:gd name="T78" fmla="*/ 42 w 50"/>
              <a:gd name="T7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0">
                <a:moveTo>
                  <a:pt x="50" y="51"/>
                </a:moveTo>
                <a:cubicBezTo>
                  <a:pt x="50" y="55"/>
                  <a:pt x="48" y="59"/>
                  <a:pt x="45" y="63"/>
                </a:cubicBezTo>
                <a:cubicBezTo>
                  <a:pt x="42" y="66"/>
                  <a:pt x="38" y="68"/>
                  <a:pt x="34" y="69"/>
                </a:cubicBezTo>
                <a:cubicBezTo>
                  <a:pt x="31" y="69"/>
                  <a:pt x="28" y="70"/>
                  <a:pt x="25" y="70"/>
                </a:cubicBezTo>
                <a:cubicBezTo>
                  <a:pt x="19" y="70"/>
                  <a:pt x="13" y="68"/>
                  <a:pt x="9" y="66"/>
                </a:cubicBezTo>
                <a:cubicBezTo>
                  <a:pt x="3" y="63"/>
                  <a:pt x="0" y="58"/>
                  <a:pt x="0" y="52"/>
                </a:cubicBezTo>
                <a:cubicBezTo>
                  <a:pt x="0" y="48"/>
                  <a:pt x="2" y="44"/>
                  <a:pt x="4" y="41"/>
                </a:cubicBezTo>
                <a:cubicBezTo>
                  <a:pt x="6" y="38"/>
                  <a:pt x="10" y="36"/>
                  <a:pt x="14" y="33"/>
                </a:cubicBezTo>
                <a:cubicBezTo>
                  <a:pt x="7" y="29"/>
                  <a:pt x="4" y="24"/>
                  <a:pt x="4" y="19"/>
                </a:cubicBezTo>
                <a:cubicBezTo>
                  <a:pt x="4" y="13"/>
                  <a:pt x="6" y="9"/>
                  <a:pt x="10" y="5"/>
                </a:cubicBezTo>
                <a:cubicBezTo>
                  <a:pt x="14" y="2"/>
                  <a:pt x="19" y="0"/>
                  <a:pt x="25" y="0"/>
                </a:cubicBezTo>
                <a:cubicBezTo>
                  <a:pt x="29" y="0"/>
                  <a:pt x="33" y="1"/>
                  <a:pt x="36" y="4"/>
                </a:cubicBezTo>
                <a:cubicBezTo>
                  <a:pt x="40" y="6"/>
                  <a:pt x="43" y="9"/>
                  <a:pt x="44" y="12"/>
                </a:cubicBezTo>
                <a:cubicBezTo>
                  <a:pt x="45" y="11"/>
                  <a:pt x="46" y="10"/>
                  <a:pt x="46" y="10"/>
                </a:cubicBezTo>
                <a:cubicBezTo>
                  <a:pt x="48" y="10"/>
                  <a:pt x="48" y="11"/>
                  <a:pt x="48" y="13"/>
                </a:cubicBezTo>
                <a:cubicBezTo>
                  <a:pt x="48" y="17"/>
                  <a:pt x="46" y="20"/>
                  <a:pt x="41" y="24"/>
                </a:cubicBezTo>
                <a:cubicBezTo>
                  <a:pt x="37" y="26"/>
                  <a:pt x="33" y="28"/>
                  <a:pt x="29" y="31"/>
                </a:cubicBezTo>
                <a:cubicBezTo>
                  <a:pt x="29" y="31"/>
                  <a:pt x="29" y="31"/>
                  <a:pt x="29" y="31"/>
                </a:cubicBezTo>
                <a:cubicBezTo>
                  <a:pt x="29" y="31"/>
                  <a:pt x="29" y="31"/>
                  <a:pt x="29" y="31"/>
                </a:cubicBezTo>
                <a:cubicBezTo>
                  <a:pt x="43" y="35"/>
                  <a:pt x="50" y="41"/>
                  <a:pt x="50" y="51"/>
                </a:cubicBezTo>
                <a:close/>
                <a:moveTo>
                  <a:pt x="44" y="52"/>
                </a:moveTo>
                <a:cubicBezTo>
                  <a:pt x="44" y="48"/>
                  <a:pt x="42" y="44"/>
                  <a:pt x="38" y="41"/>
                </a:cubicBezTo>
                <a:cubicBezTo>
                  <a:pt x="35" y="40"/>
                  <a:pt x="31" y="38"/>
                  <a:pt x="25" y="36"/>
                </a:cubicBezTo>
                <a:cubicBezTo>
                  <a:pt x="22" y="35"/>
                  <a:pt x="21" y="35"/>
                  <a:pt x="20" y="35"/>
                </a:cubicBezTo>
                <a:cubicBezTo>
                  <a:pt x="20" y="35"/>
                  <a:pt x="19" y="35"/>
                  <a:pt x="17" y="36"/>
                </a:cubicBezTo>
                <a:cubicBezTo>
                  <a:pt x="13" y="39"/>
                  <a:pt x="10" y="41"/>
                  <a:pt x="9" y="43"/>
                </a:cubicBezTo>
                <a:cubicBezTo>
                  <a:pt x="6" y="45"/>
                  <a:pt x="5" y="48"/>
                  <a:pt x="5" y="52"/>
                </a:cubicBezTo>
                <a:cubicBezTo>
                  <a:pt x="5" y="57"/>
                  <a:pt x="7" y="61"/>
                  <a:pt x="12" y="63"/>
                </a:cubicBezTo>
                <a:cubicBezTo>
                  <a:pt x="16" y="65"/>
                  <a:pt x="20" y="66"/>
                  <a:pt x="25" y="66"/>
                </a:cubicBezTo>
                <a:cubicBezTo>
                  <a:pt x="30" y="66"/>
                  <a:pt x="35" y="65"/>
                  <a:pt x="38" y="63"/>
                </a:cubicBezTo>
                <a:cubicBezTo>
                  <a:pt x="42" y="60"/>
                  <a:pt x="44" y="57"/>
                  <a:pt x="44" y="52"/>
                </a:cubicBezTo>
                <a:close/>
                <a:moveTo>
                  <a:pt x="42" y="18"/>
                </a:moveTo>
                <a:cubicBezTo>
                  <a:pt x="41" y="17"/>
                  <a:pt x="40" y="16"/>
                  <a:pt x="40" y="15"/>
                </a:cubicBezTo>
                <a:cubicBezTo>
                  <a:pt x="37" y="8"/>
                  <a:pt x="32" y="4"/>
                  <a:pt x="25" y="4"/>
                </a:cubicBezTo>
                <a:cubicBezTo>
                  <a:pt x="21" y="4"/>
                  <a:pt x="17" y="5"/>
                  <a:pt x="14" y="8"/>
                </a:cubicBezTo>
                <a:cubicBezTo>
                  <a:pt x="10" y="11"/>
                  <a:pt x="8" y="14"/>
                  <a:pt x="8" y="18"/>
                </a:cubicBezTo>
                <a:cubicBezTo>
                  <a:pt x="8" y="21"/>
                  <a:pt x="10" y="24"/>
                  <a:pt x="13" y="26"/>
                </a:cubicBezTo>
                <a:cubicBezTo>
                  <a:pt x="16" y="28"/>
                  <a:pt x="19" y="29"/>
                  <a:pt x="22" y="29"/>
                </a:cubicBezTo>
                <a:cubicBezTo>
                  <a:pt x="23" y="29"/>
                  <a:pt x="26" y="28"/>
                  <a:pt x="31" y="25"/>
                </a:cubicBezTo>
                <a:cubicBezTo>
                  <a:pt x="36" y="23"/>
                  <a:pt x="39" y="21"/>
                  <a:pt x="42" y="18"/>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64" name="TextBox 63"/>
          <p:cNvSpPr txBox="1"/>
          <p:nvPr/>
        </p:nvSpPr>
        <p:spPr bwMode="auto">
          <a:xfrm>
            <a:off x="7334991" y="4026740"/>
            <a:ext cx="2298529" cy="624383"/>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dirty="0" smtClean="0">
                <a:solidFill>
                  <a:srgbClr val="002776"/>
                </a:solidFill>
                <a:cs typeface="Arial" charset="0"/>
              </a:rPr>
              <a:t>Impacto del </a:t>
            </a:r>
            <a:r>
              <a:rPr lang="es-ES" sz="1050" b="1" dirty="0" smtClean="0">
                <a:solidFill>
                  <a:srgbClr val="002776"/>
                </a:solidFill>
                <a:cs typeface="Arial" charset="0"/>
              </a:rPr>
              <a:t>fuerte crecimiento </a:t>
            </a:r>
            <a:r>
              <a:rPr lang="es-ES" sz="1050" dirty="0" smtClean="0">
                <a:solidFill>
                  <a:srgbClr val="002776"/>
                </a:solidFill>
                <a:cs typeface="Arial" charset="0"/>
              </a:rPr>
              <a:t>previsto y </a:t>
            </a:r>
            <a:r>
              <a:rPr lang="es-ES" sz="1050" b="1" dirty="0" smtClean="0">
                <a:solidFill>
                  <a:srgbClr val="002776"/>
                </a:solidFill>
                <a:cs typeface="Arial" charset="0"/>
              </a:rPr>
              <a:t>progresivo </a:t>
            </a:r>
            <a:r>
              <a:rPr lang="es-ES" sz="1050" b="1" dirty="0">
                <a:solidFill>
                  <a:srgbClr val="002776"/>
                </a:solidFill>
                <a:cs typeface="Arial" charset="0"/>
              </a:rPr>
              <a:t>envejecimiento </a:t>
            </a:r>
            <a:r>
              <a:rPr lang="es-ES" sz="1050" dirty="0">
                <a:solidFill>
                  <a:srgbClr val="002776"/>
                </a:solidFill>
                <a:cs typeface="Arial" charset="0"/>
              </a:rPr>
              <a:t>de </a:t>
            </a:r>
            <a:r>
              <a:rPr lang="es-ES" sz="1050" dirty="0" smtClean="0">
                <a:solidFill>
                  <a:srgbClr val="002776"/>
                </a:solidFill>
                <a:cs typeface="Arial" charset="0"/>
              </a:rPr>
              <a:t>la población e </a:t>
            </a:r>
            <a:r>
              <a:rPr lang="es-ES" sz="1050" b="1" dirty="0" err="1" smtClean="0">
                <a:solidFill>
                  <a:srgbClr val="002776"/>
                </a:solidFill>
                <a:cs typeface="Arial" charset="0"/>
              </a:rPr>
              <a:t>interculturalismo</a:t>
            </a:r>
            <a:r>
              <a:rPr lang="es-ES" sz="1050" dirty="0" smtClean="0">
                <a:solidFill>
                  <a:srgbClr val="002776"/>
                </a:solidFill>
                <a:cs typeface="Arial" charset="0"/>
              </a:rPr>
              <a:t> en el sistema turístico mundial</a:t>
            </a:r>
            <a:endParaRPr lang="es-ES" sz="1050" b="1" dirty="0">
              <a:solidFill>
                <a:srgbClr val="002776"/>
              </a:solidFill>
              <a:cs typeface="Arial" charset="0"/>
            </a:endParaRPr>
          </a:p>
        </p:txBody>
      </p:sp>
      <p:sp>
        <p:nvSpPr>
          <p:cNvPr id="65" name="TextBox 64"/>
          <p:cNvSpPr txBox="1"/>
          <p:nvPr/>
        </p:nvSpPr>
        <p:spPr bwMode="auto">
          <a:xfrm>
            <a:off x="7301975" y="5085184"/>
            <a:ext cx="2298529" cy="1170532"/>
          </a:xfrm>
          <a:prstGeom prst="rect">
            <a:avLst/>
          </a:prstGeom>
        </p:spPr>
        <p:txBody>
          <a:bodyPr wrap="square" lIns="36000" rIns="36000" rtlCol="0" anchor="ctr">
            <a:noAutofit/>
          </a:bodyPr>
          <a:lstStyle/>
          <a:p>
            <a:pPr algn="just">
              <a:spcAft>
                <a:spcPts val="600"/>
              </a:spcAft>
            </a:pPr>
            <a:r>
              <a:rPr lang="es-ES" sz="1050" dirty="0">
                <a:solidFill>
                  <a:srgbClr val="002060"/>
                </a:solidFill>
              </a:rPr>
              <a:t>Los </a:t>
            </a:r>
            <a:r>
              <a:rPr lang="es-ES" sz="1050" b="1" dirty="0" err="1" smtClean="0">
                <a:solidFill>
                  <a:srgbClr val="002060"/>
                </a:solidFill>
              </a:rPr>
              <a:t>millennials</a:t>
            </a:r>
            <a:r>
              <a:rPr lang="es-ES" sz="1050" dirty="0" smtClean="0">
                <a:solidFill>
                  <a:srgbClr val="002060"/>
                </a:solidFill>
              </a:rPr>
              <a:t> adquieren influencia en </a:t>
            </a:r>
            <a:r>
              <a:rPr lang="es-ES" sz="1050" dirty="0">
                <a:solidFill>
                  <a:srgbClr val="002060"/>
                </a:solidFill>
              </a:rPr>
              <a:t>la industria con comportamientos diferenciados que </a:t>
            </a:r>
            <a:r>
              <a:rPr lang="es-ES" sz="1050" dirty="0" smtClean="0">
                <a:solidFill>
                  <a:srgbClr val="002060"/>
                </a:solidFill>
              </a:rPr>
              <a:t>requieren </a:t>
            </a:r>
            <a:r>
              <a:rPr lang="es-ES" sz="1050" dirty="0">
                <a:solidFill>
                  <a:srgbClr val="002060"/>
                </a:solidFill>
              </a:rPr>
              <a:t>estrategias </a:t>
            </a:r>
            <a:r>
              <a:rPr lang="es-ES" sz="1050" dirty="0" smtClean="0">
                <a:solidFill>
                  <a:srgbClr val="002060"/>
                </a:solidFill>
              </a:rPr>
              <a:t>específicas. Surgimiento de los </a:t>
            </a:r>
            <a:r>
              <a:rPr lang="es-ES" sz="1050" b="1" dirty="0" err="1" smtClean="0">
                <a:solidFill>
                  <a:srgbClr val="002060"/>
                </a:solidFill>
              </a:rPr>
              <a:t>centennials</a:t>
            </a:r>
            <a:r>
              <a:rPr lang="es-ES" sz="1050" dirty="0" smtClean="0">
                <a:solidFill>
                  <a:srgbClr val="002060"/>
                </a:solidFill>
              </a:rPr>
              <a:t> como futura generación viajera: menos idealistas, más pragmáticos.</a:t>
            </a:r>
            <a:endParaRPr lang="es-ES" sz="1050"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192</a:t>
            </a:fld>
            <a:endParaRPr lang="es-ES" dirty="0">
              <a:solidFill>
                <a:srgbClr val="002776"/>
              </a:solidFill>
            </a:endParaRPr>
          </a:p>
        </p:txBody>
      </p:sp>
    </p:spTree>
    <p:extLst>
      <p:ext uri="{BB962C8B-B14F-4D97-AF65-F5344CB8AC3E}">
        <p14:creationId xmlns:p14="http://schemas.microsoft.com/office/powerpoint/2010/main" val="236480357"/>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2.2.1 Tendencias tecnológicas</a:t>
            </a:r>
            <a:endParaRPr lang="es-ES" sz="2800" kern="0" dirty="0">
              <a:solidFill>
                <a:srgbClr val="FFFFFF"/>
              </a:solidFill>
            </a:endParaRPr>
          </a:p>
        </p:txBody>
      </p:sp>
    </p:spTree>
    <p:extLst>
      <p:ext uri="{BB962C8B-B14F-4D97-AF65-F5344CB8AC3E}">
        <p14:creationId xmlns:p14="http://schemas.microsoft.com/office/powerpoint/2010/main" val="2520360201"/>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Impacto en el ciclo de vida de la experiencia del viajero </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Google – </a:t>
            </a:r>
            <a:r>
              <a:rPr lang="es-ES" b="0" i="1" dirty="0" err="1" smtClean="0">
                <a:solidFill>
                  <a:srgbClr val="002776"/>
                </a:solidFill>
              </a:rPr>
              <a:t>The</a:t>
            </a:r>
            <a:r>
              <a:rPr lang="es-ES" b="0" i="1" dirty="0" smtClean="0">
                <a:solidFill>
                  <a:srgbClr val="002776"/>
                </a:solidFill>
              </a:rPr>
              <a:t> 2014 </a:t>
            </a:r>
            <a:r>
              <a:rPr lang="es-ES" b="0" i="1" dirty="0" err="1" smtClean="0">
                <a:solidFill>
                  <a:srgbClr val="002776"/>
                </a:solidFill>
              </a:rPr>
              <a:t>Traveler’s</a:t>
            </a:r>
            <a:r>
              <a:rPr lang="es-ES" b="0" i="1" dirty="0" smtClean="0">
                <a:solidFill>
                  <a:srgbClr val="002776"/>
                </a:solidFill>
              </a:rPr>
              <a:t> Road to </a:t>
            </a:r>
            <a:r>
              <a:rPr lang="es-ES" b="0" i="1" dirty="0" err="1" smtClean="0">
                <a:solidFill>
                  <a:srgbClr val="002776"/>
                </a:solidFill>
              </a:rPr>
              <a:t>Decision</a:t>
            </a:r>
            <a:endParaRPr lang="es-ES" b="0" i="1" dirty="0">
              <a:solidFill>
                <a:srgbClr val="002776"/>
              </a:solidFill>
            </a:endParaRPr>
          </a:p>
        </p:txBody>
      </p:sp>
      <p:grpSp>
        <p:nvGrpSpPr>
          <p:cNvPr id="2" name="Group 1"/>
          <p:cNvGrpSpPr/>
          <p:nvPr/>
        </p:nvGrpSpPr>
        <p:grpSpPr>
          <a:xfrm>
            <a:off x="318495" y="980728"/>
            <a:ext cx="9368960" cy="5436632"/>
            <a:chOff x="711238" y="769862"/>
            <a:chExt cx="8407229" cy="5436632"/>
          </a:xfrm>
        </p:grpSpPr>
        <p:cxnSp>
          <p:nvCxnSpPr>
            <p:cNvPr id="934" name="Straight Connector 933"/>
            <p:cNvCxnSpPr/>
            <p:nvPr>
              <p:custDataLst>
                <p:tags r:id="rId1"/>
              </p:custDataLst>
            </p:nvPr>
          </p:nvCxnSpPr>
          <p:spPr bwMode="auto">
            <a:xfrm>
              <a:off x="711238" y="922115"/>
              <a:ext cx="8294213"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935" name="TextBox 934"/>
            <p:cNvSpPr txBox="1"/>
            <p:nvPr>
              <p:custDataLst>
                <p:tags r:id="rId2"/>
              </p:custDataLst>
            </p:nvPr>
          </p:nvSpPr>
          <p:spPr bwMode="auto">
            <a:xfrm>
              <a:off x="3971987" y="769862"/>
              <a:ext cx="1636228" cy="288092"/>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200" b="1" dirty="0" smtClean="0">
                  <a:solidFill>
                    <a:srgbClr val="002776"/>
                  </a:solidFill>
                  <a:cs typeface="Arial" charset="0"/>
                </a:rPr>
                <a:t>El ciclo de viaje</a:t>
              </a:r>
              <a:endParaRPr lang="es-ES" sz="1200" b="1" dirty="0">
                <a:solidFill>
                  <a:srgbClr val="002776"/>
                </a:solidFill>
                <a:cs typeface="Arial" charset="0"/>
              </a:endParaRPr>
            </a:p>
          </p:txBody>
        </p:sp>
        <p:sp>
          <p:nvSpPr>
            <p:cNvPr id="936" name="TextBox 935"/>
            <p:cNvSpPr txBox="1"/>
            <p:nvPr>
              <p:custDataLst>
                <p:tags r:id="rId3"/>
              </p:custDataLst>
            </p:nvPr>
          </p:nvSpPr>
          <p:spPr bwMode="auto">
            <a:xfrm>
              <a:off x="734562" y="1778374"/>
              <a:ext cx="1692000" cy="3600000"/>
            </a:xfrm>
            <a:prstGeom prst="rect">
              <a:avLst/>
            </a:prstGeom>
          </p:spPr>
          <p:txBody>
            <a:bodyPr wrap="square" lIns="0" tIns="36000" rIns="0" bIns="36000" rtlCol="0">
              <a:noAutofit/>
            </a:bodyPr>
            <a:lstStyle/>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Viajeros coinciden en que </a:t>
              </a:r>
              <a:r>
                <a:rPr lang="es-ES" sz="1000" b="1" dirty="0" smtClean="0">
                  <a:solidFill>
                    <a:srgbClr val="002776"/>
                  </a:solidFill>
                  <a:cs typeface="Arial" charset="0"/>
                </a:rPr>
                <a:t>buscan en Internet desde muy temprano </a:t>
              </a:r>
              <a:r>
                <a:rPr lang="es-ES" sz="1000" dirty="0" smtClean="0">
                  <a:solidFill>
                    <a:srgbClr val="002776"/>
                  </a:solidFill>
                  <a:cs typeface="Arial" charset="0"/>
                </a:rPr>
                <a:t>en el proceso de viaje (</a:t>
              </a:r>
              <a:r>
                <a:rPr lang="es-ES" sz="1000" b="1" i="1" dirty="0" smtClean="0">
                  <a:solidFill>
                    <a:srgbClr val="002776"/>
                  </a:solidFill>
                  <a:cs typeface="Arial" charset="0"/>
                </a:rPr>
                <a:t>65% </a:t>
              </a:r>
              <a:r>
                <a:rPr lang="es-ES" sz="1000" i="1" dirty="0" smtClean="0">
                  <a:solidFill>
                    <a:srgbClr val="002776"/>
                  </a:solidFill>
                  <a:cs typeface="Arial" charset="0"/>
                </a:rPr>
                <a:t>vacacional, </a:t>
              </a:r>
              <a:r>
                <a:rPr lang="es-ES" sz="1000" b="1" i="1" dirty="0" smtClean="0">
                  <a:solidFill>
                    <a:srgbClr val="002776"/>
                  </a:solidFill>
                  <a:cs typeface="Arial" charset="0"/>
                </a:rPr>
                <a:t>69%</a:t>
              </a:r>
              <a:r>
                <a:rPr lang="es-ES" sz="1000" i="1" dirty="0" smtClean="0">
                  <a:solidFill>
                    <a:srgbClr val="002776"/>
                  </a:solidFill>
                  <a:cs typeface="Arial" charset="0"/>
                </a:rPr>
                <a:t> negocios)</a:t>
              </a:r>
            </a:p>
            <a:p>
              <a:pPr marL="93663" indent="-92075" defTabSz="914400" fontAlgn="base">
                <a:spcAft>
                  <a:spcPts val="200"/>
                </a:spcAft>
                <a:buClr>
                  <a:srgbClr val="000000"/>
                </a:buClr>
                <a:buFont typeface="Arial" panose="020B0604020202020204" pitchFamily="34" charset="0"/>
                <a:buChar char="•"/>
              </a:pPr>
              <a:r>
                <a:rPr lang="es-ES" sz="1000" b="1" dirty="0" smtClean="0">
                  <a:solidFill>
                    <a:srgbClr val="002776"/>
                  </a:solidFill>
                  <a:cs typeface="Arial" charset="0"/>
                </a:rPr>
                <a:t>Fuentes online </a:t>
              </a:r>
              <a:r>
                <a:rPr lang="es-ES" sz="1000" dirty="0" smtClean="0">
                  <a:solidFill>
                    <a:srgbClr val="002776"/>
                  </a:solidFill>
                  <a:cs typeface="Arial" charset="0"/>
                </a:rPr>
                <a:t>(</a:t>
              </a:r>
              <a:r>
                <a:rPr lang="es-ES" sz="1000" i="1" dirty="0" smtClean="0">
                  <a:solidFill>
                    <a:srgbClr val="002776"/>
                  </a:solidFill>
                  <a:cs typeface="Arial" charset="0"/>
                </a:rPr>
                <a:t>65%</a:t>
              </a:r>
              <a:r>
                <a:rPr lang="es-ES" sz="1000" dirty="0" smtClean="0">
                  <a:solidFill>
                    <a:srgbClr val="002776"/>
                  </a:solidFill>
                  <a:cs typeface="Arial" charset="0"/>
                </a:rPr>
                <a:t>) y </a:t>
              </a:r>
              <a:r>
                <a:rPr lang="es-ES" sz="1000" b="1" dirty="0" smtClean="0">
                  <a:solidFill>
                    <a:srgbClr val="002776"/>
                  </a:solidFill>
                  <a:cs typeface="Arial" charset="0"/>
                </a:rPr>
                <a:t>amigos/familia</a:t>
              </a:r>
              <a:r>
                <a:rPr lang="es-ES" sz="1000" dirty="0" smtClean="0">
                  <a:solidFill>
                    <a:srgbClr val="002776"/>
                  </a:solidFill>
                  <a:cs typeface="Arial" charset="0"/>
                </a:rPr>
                <a:t> (</a:t>
              </a:r>
              <a:r>
                <a:rPr lang="es-ES" sz="1000" i="1" dirty="0" smtClean="0">
                  <a:solidFill>
                    <a:srgbClr val="002776"/>
                  </a:solidFill>
                  <a:cs typeface="Arial" charset="0"/>
                </a:rPr>
                <a:t>52%</a:t>
              </a:r>
              <a:r>
                <a:rPr lang="es-ES" sz="1000" dirty="0" smtClean="0">
                  <a:solidFill>
                    <a:srgbClr val="002776"/>
                  </a:solidFill>
                  <a:cs typeface="Arial" charset="0"/>
                </a:rPr>
                <a:t>) son críticos en el proceso de </a:t>
              </a:r>
              <a:r>
                <a:rPr lang="es-ES" sz="1000" b="1" dirty="0" smtClean="0">
                  <a:solidFill>
                    <a:srgbClr val="002776"/>
                  </a:solidFill>
                  <a:cs typeface="Arial" charset="0"/>
                </a:rPr>
                <a:t>inspiración</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El </a:t>
              </a:r>
              <a:r>
                <a:rPr lang="es-ES" sz="1000" b="1" i="1" dirty="0" smtClean="0">
                  <a:solidFill>
                    <a:srgbClr val="002776"/>
                  </a:solidFill>
                  <a:cs typeface="Arial" charset="0"/>
                </a:rPr>
                <a:t>48% </a:t>
              </a:r>
              <a:r>
                <a:rPr lang="es-ES" sz="1000" dirty="0" smtClean="0">
                  <a:solidFill>
                    <a:srgbClr val="002776"/>
                  </a:solidFill>
                  <a:cs typeface="Arial" charset="0"/>
                </a:rPr>
                <a:t>se inspiran en </a:t>
              </a:r>
              <a:r>
                <a:rPr lang="es-ES" sz="1000" b="1" dirty="0" smtClean="0">
                  <a:solidFill>
                    <a:srgbClr val="002776"/>
                  </a:solidFill>
                  <a:cs typeface="Arial" charset="0"/>
                </a:rPr>
                <a:t>blogs de viajes</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El </a:t>
              </a:r>
              <a:r>
                <a:rPr lang="es-ES" sz="1000" b="1" i="1" dirty="0" smtClean="0">
                  <a:solidFill>
                    <a:srgbClr val="002776"/>
                  </a:solidFill>
                  <a:cs typeface="Arial" charset="0"/>
                </a:rPr>
                <a:t>64%</a:t>
              </a:r>
              <a:r>
                <a:rPr lang="es-ES" sz="1000" i="1" dirty="0" smtClean="0">
                  <a:solidFill>
                    <a:srgbClr val="002776"/>
                  </a:solidFill>
                  <a:cs typeface="Arial" charset="0"/>
                </a:rPr>
                <a:t> </a:t>
              </a:r>
              <a:r>
                <a:rPr lang="es-ES" sz="1000" dirty="0" smtClean="0">
                  <a:solidFill>
                    <a:srgbClr val="002776"/>
                  </a:solidFill>
                  <a:cs typeface="Arial" charset="0"/>
                </a:rPr>
                <a:t>de los viajeros suelen utilizar las </a:t>
              </a:r>
              <a:r>
                <a:rPr lang="es-ES" sz="1000" b="1" dirty="0" smtClean="0">
                  <a:solidFill>
                    <a:srgbClr val="002776"/>
                  </a:solidFill>
                  <a:cs typeface="Arial" charset="0"/>
                </a:rPr>
                <a:t>ofertas en agencias de viaje online</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Las </a:t>
              </a:r>
              <a:r>
                <a:rPr lang="es-ES" sz="1000" b="1" dirty="0" smtClean="0">
                  <a:solidFill>
                    <a:srgbClr val="002776"/>
                  </a:solidFill>
                  <a:cs typeface="Arial" charset="0"/>
                </a:rPr>
                <a:t>webs de viajes </a:t>
              </a:r>
              <a:r>
                <a:rPr lang="es-ES" sz="1000" dirty="0" smtClean="0">
                  <a:solidFill>
                    <a:srgbClr val="002776"/>
                  </a:solidFill>
                  <a:cs typeface="Arial" charset="0"/>
                </a:rPr>
                <a:t>son </a:t>
              </a:r>
              <a:r>
                <a:rPr lang="es-ES" sz="1000" b="1" dirty="0" smtClean="0">
                  <a:solidFill>
                    <a:srgbClr val="002776"/>
                  </a:solidFill>
                  <a:cs typeface="Arial" charset="0"/>
                </a:rPr>
                <a:t>visitadas por el 59% </a:t>
              </a:r>
              <a:r>
                <a:rPr lang="es-ES" sz="1000" dirty="0" smtClean="0">
                  <a:solidFill>
                    <a:srgbClr val="002776"/>
                  </a:solidFill>
                  <a:cs typeface="Arial" charset="0"/>
                </a:rPr>
                <a:t>de los viajeros</a:t>
              </a:r>
            </a:p>
            <a:p>
              <a:pPr marL="93663" indent="-92075" defTabSz="914400" fontAlgn="base">
                <a:spcAft>
                  <a:spcPts val="200"/>
                </a:spcAft>
                <a:buClr>
                  <a:srgbClr val="000000"/>
                </a:buClr>
                <a:buFont typeface="Arial" panose="020B0604020202020204" pitchFamily="34" charset="0"/>
                <a:buChar char="•"/>
              </a:pPr>
              <a:r>
                <a:rPr lang="es-ES" sz="1000" b="1" dirty="0" smtClean="0">
                  <a:solidFill>
                    <a:srgbClr val="002776"/>
                  </a:solidFill>
                  <a:cs typeface="Arial" charset="0"/>
                </a:rPr>
                <a:t>Motores de búsqueda </a:t>
              </a:r>
              <a:r>
                <a:rPr lang="es-ES" sz="1000" dirty="0" smtClean="0">
                  <a:solidFill>
                    <a:srgbClr val="002776"/>
                  </a:solidFill>
                  <a:cs typeface="Arial" charset="0"/>
                </a:rPr>
                <a:t>(</a:t>
              </a:r>
              <a:r>
                <a:rPr lang="es-ES" sz="1000" i="1" dirty="0" smtClean="0">
                  <a:solidFill>
                    <a:srgbClr val="002776"/>
                  </a:solidFill>
                  <a:cs typeface="Arial" charset="0"/>
                </a:rPr>
                <a:t>61%</a:t>
              </a:r>
              <a:r>
                <a:rPr lang="es-ES" sz="1000" dirty="0" smtClean="0">
                  <a:solidFill>
                    <a:srgbClr val="002776"/>
                  </a:solidFill>
                  <a:cs typeface="Arial" charset="0"/>
                </a:rPr>
                <a:t>) y </a:t>
              </a:r>
              <a:r>
                <a:rPr lang="es-ES" sz="1000" b="1" dirty="0" smtClean="0">
                  <a:solidFill>
                    <a:srgbClr val="002776"/>
                  </a:solidFill>
                  <a:cs typeface="Arial" charset="0"/>
                </a:rPr>
                <a:t>redes sociales y webs de videos/fotos </a:t>
              </a:r>
              <a:r>
                <a:rPr lang="es-ES" sz="1000" dirty="0" smtClean="0">
                  <a:solidFill>
                    <a:srgbClr val="002776"/>
                  </a:solidFill>
                  <a:cs typeface="Arial" charset="0"/>
                </a:rPr>
                <a:t>(</a:t>
              </a:r>
              <a:r>
                <a:rPr lang="es-ES" sz="1000" i="1" dirty="0" smtClean="0">
                  <a:solidFill>
                    <a:srgbClr val="002776"/>
                  </a:solidFill>
                  <a:cs typeface="Arial" charset="0"/>
                </a:rPr>
                <a:t>83% - </a:t>
              </a:r>
              <a:r>
                <a:rPr lang="es-ES" sz="1000" b="1" i="1" dirty="0" err="1" smtClean="0">
                  <a:solidFill>
                    <a:srgbClr val="002776"/>
                  </a:solidFill>
                  <a:cs typeface="Arial" charset="0"/>
                </a:rPr>
                <a:t>Youtube</a:t>
              </a:r>
              <a:r>
                <a:rPr lang="es-ES" sz="1000" b="1" i="1" dirty="0" smtClean="0">
                  <a:solidFill>
                    <a:srgbClr val="002776"/>
                  </a:solidFill>
                  <a:cs typeface="Arial" charset="0"/>
                </a:rPr>
                <a:t> 42%</a:t>
              </a:r>
              <a:r>
                <a:rPr lang="es-ES" sz="1000" dirty="0" smtClean="0">
                  <a:solidFill>
                    <a:srgbClr val="002776"/>
                  </a:solidFill>
                  <a:cs typeface="Arial" charset="0"/>
                </a:rPr>
                <a:t>) son </a:t>
              </a:r>
              <a:r>
                <a:rPr lang="es-ES" sz="1000" b="1" dirty="0" smtClean="0">
                  <a:solidFill>
                    <a:srgbClr val="002776"/>
                  </a:solidFill>
                  <a:cs typeface="Arial" charset="0"/>
                </a:rPr>
                <a:t>fuentes TOP </a:t>
              </a:r>
              <a:r>
                <a:rPr lang="es-ES" sz="1000" dirty="0" smtClean="0">
                  <a:solidFill>
                    <a:srgbClr val="002776"/>
                  </a:solidFill>
                  <a:cs typeface="Arial" charset="0"/>
                </a:rPr>
                <a:t>de inspiración online </a:t>
              </a:r>
            </a:p>
            <a:p>
              <a:pPr marL="93663" indent="-92075" defTabSz="914400" fontAlgn="base">
                <a:spcAft>
                  <a:spcPts val="200"/>
                </a:spcAft>
                <a:buClr>
                  <a:srgbClr val="000000"/>
                </a:buClr>
                <a:buFont typeface="Arial" panose="020B0604020202020204" pitchFamily="34" charset="0"/>
                <a:buChar char="•"/>
              </a:pPr>
              <a:r>
                <a:rPr lang="es-ES" sz="1000" b="1" dirty="0" smtClean="0">
                  <a:solidFill>
                    <a:srgbClr val="002776"/>
                  </a:solidFill>
                  <a:cs typeface="Arial" charset="0"/>
                </a:rPr>
                <a:t>Videos de viajes online </a:t>
              </a:r>
              <a:r>
                <a:rPr lang="es-ES" sz="1000" dirty="0" smtClean="0">
                  <a:solidFill>
                    <a:srgbClr val="002776"/>
                  </a:solidFill>
                  <a:cs typeface="Arial" charset="0"/>
                </a:rPr>
                <a:t>son muy influyentes en las fases preliminares (</a:t>
              </a:r>
              <a:r>
                <a:rPr lang="es-ES" sz="1000" b="1" i="1" dirty="0" smtClean="0">
                  <a:solidFill>
                    <a:srgbClr val="002776"/>
                  </a:solidFill>
                  <a:cs typeface="Arial" charset="0"/>
                </a:rPr>
                <a:t>65%</a:t>
              </a:r>
              <a:r>
                <a:rPr lang="es-ES" sz="1000" i="1" dirty="0" smtClean="0">
                  <a:solidFill>
                    <a:srgbClr val="002776"/>
                  </a:solidFill>
                  <a:cs typeface="Arial" charset="0"/>
                </a:rPr>
                <a:t> ven videos de viajes cuando </a:t>
              </a:r>
              <a:r>
                <a:rPr lang="es-ES" sz="1000" b="1" i="1" dirty="0" smtClean="0">
                  <a:solidFill>
                    <a:srgbClr val="002776"/>
                  </a:solidFill>
                  <a:cs typeface="Arial" charset="0"/>
                </a:rPr>
                <a:t>piensan en hacer un viaje</a:t>
              </a:r>
              <a:r>
                <a:rPr lang="es-ES" sz="1000" b="1" dirty="0" smtClean="0">
                  <a:solidFill>
                    <a:srgbClr val="002776"/>
                  </a:solidFill>
                  <a:cs typeface="Arial" charset="0"/>
                </a:rPr>
                <a:t>)</a:t>
              </a:r>
            </a:p>
            <a:p>
              <a:pPr marL="93663" indent="-92075" defTabSz="914400" fontAlgn="base">
                <a:spcAft>
                  <a:spcPts val="200"/>
                </a:spcAft>
                <a:buClr>
                  <a:srgbClr val="000000"/>
                </a:buClr>
                <a:buFont typeface="Arial" panose="020B0604020202020204" pitchFamily="34" charset="0"/>
                <a:buChar char="•"/>
              </a:pPr>
              <a:endParaRPr lang="es-ES" sz="1000" dirty="0">
                <a:solidFill>
                  <a:srgbClr val="002776"/>
                </a:solidFill>
                <a:cs typeface="Arial" charset="0"/>
              </a:endParaRPr>
            </a:p>
          </p:txBody>
        </p:sp>
        <p:sp>
          <p:nvSpPr>
            <p:cNvPr id="937" name="TextBox 936"/>
            <p:cNvSpPr txBox="1"/>
            <p:nvPr>
              <p:custDataLst>
                <p:tags r:id="rId4"/>
              </p:custDataLst>
            </p:nvPr>
          </p:nvSpPr>
          <p:spPr bwMode="auto">
            <a:xfrm>
              <a:off x="2526036" y="1778374"/>
              <a:ext cx="1565177" cy="3600000"/>
            </a:xfrm>
            <a:prstGeom prst="rect">
              <a:avLst/>
            </a:prstGeom>
          </p:spPr>
          <p:txBody>
            <a:bodyPr wrap="square" lIns="0" tIns="36000" rIns="0" bIns="36000" rtlCol="0">
              <a:noAutofit/>
            </a:bodyPr>
            <a:lstStyle/>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El </a:t>
              </a:r>
              <a:r>
                <a:rPr lang="es-ES" sz="1000" b="1" i="1" dirty="0" smtClean="0">
                  <a:solidFill>
                    <a:srgbClr val="002776"/>
                  </a:solidFill>
                  <a:cs typeface="Arial" charset="0"/>
                </a:rPr>
                <a:t>46%</a:t>
              </a:r>
              <a:r>
                <a:rPr lang="es-ES" sz="1000" b="1" dirty="0" smtClean="0">
                  <a:solidFill>
                    <a:srgbClr val="002776"/>
                  </a:solidFill>
                  <a:cs typeface="Arial" charset="0"/>
                </a:rPr>
                <a:t> </a:t>
              </a:r>
              <a:r>
                <a:rPr lang="es-ES" sz="1000" dirty="0" smtClean="0">
                  <a:solidFill>
                    <a:srgbClr val="002776"/>
                  </a:solidFill>
                  <a:cs typeface="Arial" charset="0"/>
                </a:rPr>
                <a:t>de los viajeros ha planificado su viaje con </a:t>
              </a:r>
              <a:r>
                <a:rPr lang="es-ES" sz="1000" b="1" dirty="0" smtClean="0">
                  <a:solidFill>
                    <a:srgbClr val="002776"/>
                  </a:solidFill>
                  <a:cs typeface="Arial" charset="0"/>
                </a:rPr>
                <a:t>dos o más meses de antelación</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El </a:t>
              </a:r>
              <a:r>
                <a:rPr lang="es-ES" sz="1000" b="1" i="1" dirty="0" smtClean="0">
                  <a:solidFill>
                    <a:srgbClr val="002776"/>
                  </a:solidFill>
                  <a:cs typeface="Arial" charset="0"/>
                </a:rPr>
                <a:t>87%</a:t>
              </a:r>
              <a:r>
                <a:rPr lang="es-ES" sz="1000" b="1" dirty="0" smtClean="0">
                  <a:solidFill>
                    <a:srgbClr val="002776"/>
                  </a:solidFill>
                  <a:cs typeface="Arial" charset="0"/>
                </a:rPr>
                <a:t> </a:t>
              </a:r>
              <a:r>
                <a:rPr lang="es-ES" sz="1000" dirty="0" smtClean="0">
                  <a:solidFill>
                    <a:srgbClr val="002776"/>
                  </a:solidFill>
                  <a:cs typeface="Arial" charset="0"/>
                </a:rPr>
                <a:t>de los viajeros confían mucho en las </a:t>
              </a:r>
              <a:r>
                <a:rPr lang="es-ES" sz="1000" b="1" dirty="0" smtClean="0">
                  <a:solidFill>
                    <a:srgbClr val="002776"/>
                  </a:solidFill>
                  <a:cs typeface="Arial" charset="0"/>
                </a:rPr>
                <a:t>opiniones de las redes sociales</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Los </a:t>
              </a:r>
              <a:r>
                <a:rPr lang="es-ES" sz="1000" b="1" dirty="0" smtClean="0">
                  <a:solidFill>
                    <a:srgbClr val="002776"/>
                  </a:solidFill>
                  <a:cs typeface="Arial" charset="0"/>
                </a:rPr>
                <a:t>comentarios compartidos </a:t>
              </a:r>
              <a:r>
                <a:rPr lang="es-ES" sz="1000" dirty="0" smtClean="0">
                  <a:solidFill>
                    <a:srgbClr val="002776"/>
                  </a:solidFill>
                  <a:cs typeface="Arial" charset="0"/>
                </a:rPr>
                <a:t>en las redes sociales influyen en las decisiones (</a:t>
              </a:r>
              <a:r>
                <a:rPr lang="es-ES" sz="1000" b="1" i="1" dirty="0" smtClean="0">
                  <a:solidFill>
                    <a:srgbClr val="002776"/>
                  </a:solidFill>
                  <a:cs typeface="Arial" charset="0"/>
                </a:rPr>
                <a:t>75%</a:t>
              </a:r>
              <a:r>
                <a:rPr lang="es-ES" sz="1000" dirty="0" smtClean="0">
                  <a:solidFill>
                    <a:srgbClr val="002776"/>
                  </a:solidFill>
                  <a:cs typeface="Arial" charset="0"/>
                </a:rPr>
                <a:t>)</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Los </a:t>
              </a:r>
              <a:r>
                <a:rPr lang="es-ES" sz="1000" b="1" dirty="0" smtClean="0">
                  <a:solidFill>
                    <a:srgbClr val="002776"/>
                  </a:solidFill>
                  <a:cs typeface="Arial" charset="0"/>
                </a:rPr>
                <a:t>comentarios de familiares y amigos influyen en el </a:t>
              </a:r>
              <a:r>
                <a:rPr lang="es-ES" sz="1000" b="1" i="1" dirty="0" smtClean="0">
                  <a:solidFill>
                    <a:srgbClr val="002776"/>
                  </a:solidFill>
                  <a:cs typeface="Arial" charset="0"/>
                </a:rPr>
                <a:t>61% </a:t>
              </a:r>
              <a:r>
                <a:rPr lang="es-ES" sz="1000" dirty="0" smtClean="0">
                  <a:solidFill>
                    <a:srgbClr val="002776"/>
                  </a:solidFill>
                  <a:cs typeface="Arial" charset="0"/>
                </a:rPr>
                <a:t>de los viajeros para decidir su destino de viaje</a:t>
              </a:r>
            </a:p>
            <a:p>
              <a:pPr marL="93663" indent="-92075" defTabSz="914400" fontAlgn="base">
                <a:spcAft>
                  <a:spcPts val="200"/>
                </a:spcAft>
                <a:buClr>
                  <a:srgbClr val="000000"/>
                </a:buClr>
                <a:buFont typeface="Arial" panose="020B0604020202020204" pitchFamily="34" charset="0"/>
                <a:buChar char="•"/>
              </a:pPr>
              <a:r>
                <a:rPr lang="es-ES" sz="1000" b="1" dirty="0" smtClean="0">
                  <a:solidFill>
                    <a:srgbClr val="002776"/>
                  </a:solidFill>
                  <a:cs typeface="Arial" charset="0"/>
                </a:rPr>
                <a:t>Internet</a:t>
              </a:r>
              <a:r>
                <a:rPr lang="es-ES" sz="1000" dirty="0" smtClean="0">
                  <a:solidFill>
                    <a:srgbClr val="002776"/>
                  </a:solidFill>
                  <a:cs typeface="Arial" charset="0"/>
                </a:rPr>
                <a:t> como </a:t>
              </a:r>
              <a:r>
                <a:rPr lang="es-ES" sz="1000" b="1" dirty="0" smtClean="0">
                  <a:solidFill>
                    <a:srgbClr val="002776"/>
                  </a:solidFill>
                  <a:cs typeface="Arial" charset="0"/>
                </a:rPr>
                <a:t>fuente TOP </a:t>
              </a:r>
              <a:r>
                <a:rPr lang="es-ES" sz="1000" dirty="0" smtClean="0">
                  <a:solidFill>
                    <a:srgbClr val="002776"/>
                  </a:solidFill>
                  <a:cs typeface="Arial" charset="0"/>
                </a:rPr>
                <a:t>en la planificación (</a:t>
              </a:r>
              <a:r>
                <a:rPr lang="es-ES" sz="1000" b="1" i="1" dirty="0" smtClean="0">
                  <a:solidFill>
                    <a:srgbClr val="002776"/>
                  </a:solidFill>
                  <a:cs typeface="Arial" charset="0"/>
                </a:rPr>
                <a:t>78%</a:t>
              </a:r>
              <a:r>
                <a:rPr lang="es-ES" sz="1000" i="1" dirty="0" smtClean="0">
                  <a:solidFill>
                    <a:srgbClr val="002776"/>
                  </a:solidFill>
                  <a:cs typeface="Arial" charset="0"/>
                </a:rPr>
                <a:t> placer, </a:t>
              </a:r>
              <a:r>
                <a:rPr lang="es-ES" sz="1000" b="1" i="1" dirty="0" smtClean="0">
                  <a:solidFill>
                    <a:srgbClr val="002776"/>
                  </a:solidFill>
                  <a:cs typeface="Arial" charset="0"/>
                </a:rPr>
                <a:t>80% </a:t>
              </a:r>
              <a:r>
                <a:rPr lang="es-ES" sz="1000" i="1" dirty="0" smtClean="0">
                  <a:solidFill>
                    <a:srgbClr val="002776"/>
                  </a:solidFill>
                  <a:cs typeface="Arial" charset="0"/>
                </a:rPr>
                <a:t>negocios</a:t>
              </a:r>
              <a:r>
                <a:rPr lang="es-ES" sz="1000" dirty="0" smtClean="0">
                  <a:solidFill>
                    <a:srgbClr val="002776"/>
                  </a:solidFill>
                  <a:cs typeface="Arial" charset="0"/>
                </a:rPr>
                <a:t>)</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Ir a </a:t>
              </a:r>
              <a:r>
                <a:rPr lang="es-ES" sz="1000" b="1" dirty="0" smtClean="0">
                  <a:solidFill>
                    <a:srgbClr val="002776"/>
                  </a:solidFill>
                  <a:cs typeface="Arial" charset="0"/>
                </a:rPr>
                <a:t>motores </a:t>
              </a:r>
              <a:r>
                <a:rPr lang="es-ES" sz="1000" dirty="0" smtClean="0">
                  <a:solidFill>
                    <a:srgbClr val="002776"/>
                  </a:solidFill>
                  <a:cs typeface="Arial" charset="0"/>
                </a:rPr>
                <a:t>de </a:t>
              </a:r>
              <a:r>
                <a:rPr lang="es-ES" sz="1000" b="1" dirty="0" smtClean="0">
                  <a:solidFill>
                    <a:srgbClr val="002776"/>
                  </a:solidFill>
                  <a:cs typeface="Arial" charset="0"/>
                </a:rPr>
                <a:t>búsqueda antes </a:t>
              </a:r>
              <a:r>
                <a:rPr lang="es-ES" sz="1000" dirty="0" smtClean="0">
                  <a:solidFill>
                    <a:srgbClr val="002776"/>
                  </a:solidFill>
                  <a:cs typeface="Arial" charset="0"/>
                </a:rPr>
                <a:t>que </a:t>
              </a:r>
              <a:r>
                <a:rPr lang="es-ES" sz="1000" b="1" dirty="0" smtClean="0">
                  <a:solidFill>
                    <a:srgbClr val="002776"/>
                  </a:solidFill>
                  <a:cs typeface="Arial" charset="0"/>
                </a:rPr>
                <a:t>webs/apps </a:t>
              </a:r>
              <a:r>
                <a:rPr lang="es-ES" sz="1000" dirty="0" smtClean="0">
                  <a:solidFill>
                    <a:srgbClr val="002776"/>
                  </a:solidFill>
                  <a:cs typeface="Arial" charset="0"/>
                </a:rPr>
                <a:t>de marca</a:t>
              </a:r>
            </a:p>
            <a:p>
              <a:pPr marL="93663" indent="-92075" defTabSz="914400" fontAlgn="base">
                <a:spcAft>
                  <a:spcPts val="200"/>
                </a:spcAft>
                <a:buClr>
                  <a:srgbClr val="000000"/>
                </a:buClr>
                <a:buFont typeface="Arial" panose="020B0604020202020204" pitchFamily="34" charset="0"/>
                <a:buChar char="•"/>
              </a:pPr>
              <a:r>
                <a:rPr lang="es-ES" sz="1000" b="1" dirty="0" smtClean="0">
                  <a:solidFill>
                    <a:srgbClr val="002776"/>
                  </a:solidFill>
                  <a:cs typeface="Arial" charset="0"/>
                </a:rPr>
                <a:t>56%</a:t>
              </a:r>
              <a:r>
                <a:rPr lang="es-ES" sz="1000" dirty="0" smtClean="0">
                  <a:solidFill>
                    <a:srgbClr val="002776"/>
                  </a:solidFill>
                  <a:cs typeface="Arial" charset="0"/>
                </a:rPr>
                <a:t> viajeros por placer y </a:t>
              </a:r>
              <a:r>
                <a:rPr lang="es-ES" sz="1000" b="1" dirty="0" smtClean="0">
                  <a:solidFill>
                    <a:srgbClr val="002776"/>
                  </a:solidFill>
                  <a:cs typeface="Arial" charset="0"/>
                </a:rPr>
                <a:t>64%</a:t>
              </a:r>
              <a:r>
                <a:rPr lang="es-ES" sz="1000" dirty="0" smtClean="0">
                  <a:solidFill>
                    <a:srgbClr val="002776"/>
                  </a:solidFill>
                  <a:cs typeface="Arial" charset="0"/>
                </a:rPr>
                <a:t> viajeros por negocios seleccionan </a:t>
              </a:r>
              <a:r>
                <a:rPr lang="es-ES" sz="1000" b="1" dirty="0" smtClean="0">
                  <a:solidFill>
                    <a:srgbClr val="002776"/>
                  </a:solidFill>
                  <a:cs typeface="Arial" charset="0"/>
                </a:rPr>
                <a:t>una OTA </a:t>
              </a:r>
              <a:r>
                <a:rPr lang="es-ES" sz="1000" dirty="0" smtClean="0">
                  <a:solidFill>
                    <a:srgbClr val="002776"/>
                  </a:solidFill>
                  <a:cs typeface="Arial" charset="0"/>
                </a:rPr>
                <a:t>por una </a:t>
              </a:r>
              <a:r>
                <a:rPr lang="es-ES" sz="1000" b="1" dirty="0" smtClean="0">
                  <a:solidFill>
                    <a:srgbClr val="002776"/>
                  </a:solidFill>
                  <a:cs typeface="Arial" charset="0"/>
                </a:rPr>
                <a:t>experiencia positiva pasada </a:t>
              </a:r>
              <a:r>
                <a:rPr lang="es-ES" sz="1000" dirty="0" smtClean="0">
                  <a:solidFill>
                    <a:srgbClr val="002776"/>
                  </a:solidFill>
                  <a:cs typeface="Arial" charset="0"/>
                </a:rPr>
                <a:t>o por las </a:t>
              </a:r>
              <a:r>
                <a:rPr lang="es-ES" sz="1000" b="1" dirty="0" smtClean="0">
                  <a:solidFill>
                    <a:srgbClr val="002776"/>
                  </a:solidFill>
                  <a:cs typeface="Arial" charset="0"/>
                </a:rPr>
                <a:t>recomendaciones</a:t>
              </a:r>
              <a:r>
                <a:rPr lang="es-ES" sz="1000" dirty="0" smtClean="0">
                  <a:solidFill>
                    <a:srgbClr val="002776"/>
                  </a:solidFill>
                  <a:cs typeface="Arial" charset="0"/>
                </a:rPr>
                <a:t> web</a:t>
              </a:r>
              <a:endParaRPr lang="es-ES" sz="1000" dirty="0">
                <a:solidFill>
                  <a:srgbClr val="002776"/>
                </a:solidFill>
                <a:cs typeface="Arial" charset="0"/>
              </a:endParaRPr>
            </a:p>
          </p:txBody>
        </p:sp>
        <p:sp>
          <p:nvSpPr>
            <p:cNvPr id="938" name="TextBox 937"/>
            <p:cNvSpPr txBox="1"/>
            <p:nvPr>
              <p:custDataLst>
                <p:tags r:id="rId5"/>
              </p:custDataLst>
            </p:nvPr>
          </p:nvSpPr>
          <p:spPr bwMode="auto">
            <a:xfrm>
              <a:off x="4160795" y="1778374"/>
              <a:ext cx="1692000" cy="3600000"/>
            </a:xfrm>
            <a:prstGeom prst="rect">
              <a:avLst/>
            </a:prstGeom>
          </p:spPr>
          <p:txBody>
            <a:bodyPr wrap="square" lIns="0" tIns="36000" rIns="0" bIns="36000" rtlCol="0">
              <a:noAutofit/>
            </a:bodyPr>
            <a:lstStyle/>
            <a:p>
              <a:pPr marL="93663" indent="-92075" defTabSz="914400" fontAlgn="base">
                <a:spcAft>
                  <a:spcPts val="200"/>
                </a:spcAft>
                <a:buClr>
                  <a:srgbClr val="000000"/>
                </a:buClr>
                <a:buFont typeface="Arial" panose="020B0604020202020204" pitchFamily="34" charset="0"/>
                <a:buChar char="•"/>
              </a:pPr>
              <a:r>
                <a:rPr lang="es-ES" sz="1000" b="1" dirty="0" smtClean="0">
                  <a:solidFill>
                    <a:srgbClr val="002776"/>
                  </a:solidFill>
                  <a:cs typeface="Arial" charset="0"/>
                </a:rPr>
                <a:t>Motores de búsqueda </a:t>
              </a:r>
              <a:r>
                <a:rPr lang="es-ES" sz="1000" dirty="0" smtClean="0">
                  <a:solidFill>
                    <a:srgbClr val="002776"/>
                  </a:solidFill>
                  <a:cs typeface="Arial" charset="0"/>
                </a:rPr>
                <a:t>(</a:t>
              </a:r>
              <a:r>
                <a:rPr lang="es-ES" sz="1000" b="1" i="1" dirty="0" smtClean="0">
                  <a:solidFill>
                    <a:srgbClr val="002776"/>
                  </a:solidFill>
                  <a:cs typeface="Arial" charset="0"/>
                </a:rPr>
                <a:t>60% </a:t>
              </a:r>
              <a:r>
                <a:rPr lang="es-ES" sz="1000" i="1" dirty="0" smtClean="0">
                  <a:solidFill>
                    <a:srgbClr val="002776"/>
                  </a:solidFill>
                  <a:cs typeface="Arial" charset="0"/>
                </a:rPr>
                <a:t>placer, </a:t>
              </a:r>
              <a:r>
                <a:rPr lang="es-ES" sz="1000" b="1" i="1" dirty="0" smtClean="0">
                  <a:solidFill>
                    <a:srgbClr val="002776"/>
                  </a:solidFill>
                  <a:cs typeface="Arial" charset="0"/>
                </a:rPr>
                <a:t>55% </a:t>
              </a:r>
              <a:r>
                <a:rPr lang="es-ES" sz="1000" i="1" dirty="0" smtClean="0">
                  <a:solidFill>
                    <a:srgbClr val="002776"/>
                  </a:solidFill>
                  <a:cs typeface="Arial" charset="0"/>
                </a:rPr>
                <a:t>negocios</a:t>
              </a:r>
              <a:r>
                <a:rPr lang="es-ES" sz="1000" dirty="0" smtClean="0">
                  <a:solidFill>
                    <a:srgbClr val="002776"/>
                  </a:solidFill>
                  <a:cs typeface="Arial" charset="0"/>
                </a:rPr>
                <a:t>) y </a:t>
              </a:r>
              <a:r>
                <a:rPr lang="es-ES" sz="1000" b="1" dirty="0" smtClean="0">
                  <a:solidFill>
                    <a:srgbClr val="002776"/>
                  </a:solidFill>
                  <a:cs typeface="Arial" charset="0"/>
                </a:rPr>
                <a:t>webs/apps hoteles </a:t>
              </a:r>
              <a:r>
                <a:rPr lang="es-ES" sz="1000" dirty="0" smtClean="0">
                  <a:solidFill>
                    <a:srgbClr val="002776"/>
                  </a:solidFill>
                  <a:cs typeface="Arial" charset="0"/>
                </a:rPr>
                <a:t>(</a:t>
              </a:r>
              <a:r>
                <a:rPr lang="es-ES" sz="1000" b="1" i="1" dirty="0" smtClean="0">
                  <a:solidFill>
                    <a:srgbClr val="002776"/>
                  </a:solidFill>
                  <a:cs typeface="Arial" charset="0"/>
                </a:rPr>
                <a:t>48%</a:t>
              </a:r>
              <a:r>
                <a:rPr lang="es-ES" sz="1000" i="1" dirty="0" smtClean="0">
                  <a:solidFill>
                    <a:srgbClr val="002776"/>
                  </a:solidFill>
                  <a:cs typeface="Arial" charset="0"/>
                </a:rPr>
                <a:t> placer </a:t>
              </a:r>
              <a:r>
                <a:rPr lang="es-ES" sz="1000" b="1" i="1" dirty="0" smtClean="0">
                  <a:solidFill>
                    <a:srgbClr val="002776"/>
                  </a:solidFill>
                  <a:cs typeface="Arial" charset="0"/>
                </a:rPr>
                <a:t>60% </a:t>
              </a:r>
              <a:r>
                <a:rPr lang="es-ES" sz="1000" i="1" dirty="0" smtClean="0">
                  <a:solidFill>
                    <a:srgbClr val="002776"/>
                  </a:solidFill>
                  <a:cs typeface="Arial" charset="0"/>
                </a:rPr>
                <a:t>negocios</a:t>
              </a:r>
              <a:r>
                <a:rPr lang="es-ES" sz="1000" dirty="0" smtClean="0">
                  <a:solidFill>
                    <a:srgbClr val="002776"/>
                  </a:solidFill>
                  <a:cs typeface="Arial" charset="0"/>
                </a:rPr>
                <a:t>) como principales </a:t>
              </a:r>
              <a:r>
                <a:rPr lang="es-ES" sz="1000" b="1" dirty="0" smtClean="0">
                  <a:solidFill>
                    <a:srgbClr val="002776"/>
                  </a:solidFill>
                  <a:cs typeface="Arial" charset="0"/>
                </a:rPr>
                <a:t>fuentes de preparación</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Los </a:t>
              </a:r>
              <a:r>
                <a:rPr lang="es-ES" sz="1000" b="1" dirty="0" err="1" smtClean="0">
                  <a:solidFill>
                    <a:srgbClr val="002776"/>
                  </a:solidFill>
                  <a:cs typeface="Arial" charset="0"/>
                </a:rPr>
                <a:t>millenials</a:t>
              </a:r>
              <a:r>
                <a:rPr lang="es-ES" sz="1000" b="1" dirty="0" smtClean="0">
                  <a:solidFill>
                    <a:srgbClr val="002776"/>
                  </a:solidFill>
                  <a:cs typeface="Arial" charset="0"/>
                </a:rPr>
                <a:t> </a:t>
              </a:r>
              <a:r>
                <a:rPr lang="es-ES" sz="1000" dirty="0" smtClean="0">
                  <a:solidFill>
                    <a:srgbClr val="002776"/>
                  </a:solidFill>
                  <a:cs typeface="Arial" charset="0"/>
                </a:rPr>
                <a:t>surgen espontáneamente a reservar a </a:t>
              </a:r>
              <a:r>
                <a:rPr lang="es-ES" sz="1000" b="1" dirty="0" smtClean="0">
                  <a:solidFill>
                    <a:srgbClr val="002776"/>
                  </a:solidFill>
                  <a:cs typeface="Arial" charset="0"/>
                </a:rPr>
                <a:t>último minuto</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D</a:t>
              </a:r>
              <a:r>
                <a:rPr lang="es-ES" sz="1000" b="1" dirty="0" smtClean="0">
                  <a:solidFill>
                    <a:srgbClr val="002776"/>
                  </a:solidFill>
                  <a:cs typeface="Arial" charset="0"/>
                </a:rPr>
                <a:t>eclive</a:t>
              </a:r>
              <a:r>
                <a:rPr lang="es-ES" sz="1000" dirty="0" smtClean="0">
                  <a:solidFill>
                    <a:srgbClr val="002776"/>
                  </a:solidFill>
                  <a:cs typeface="Arial" charset="0"/>
                </a:rPr>
                <a:t> en </a:t>
              </a:r>
              <a:r>
                <a:rPr lang="es-ES" sz="1000" b="1" dirty="0" smtClean="0">
                  <a:solidFill>
                    <a:srgbClr val="002776"/>
                  </a:solidFill>
                  <a:cs typeface="Arial" charset="0"/>
                </a:rPr>
                <a:t>la influencia de programas de fidelización </a:t>
              </a:r>
              <a:r>
                <a:rPr lang="es-ES" sz="1000" dirty="0" smtClean="0">
                  <a:solidFill>
                    <a:srgbClr val="002776"/>
                  </a:solidFill>
                  <a:cs typeface="Arial" charset="0"/>
                </a:rPr>
                <a:t>entre </a:t>
              </a:r>
              <a:r>
                <a:rPr lang="es-ES" sz="1000" b="1" dirty="0" smtClean="0">
                  <a:solidFill>
                    <a:srgbClr val="002776"/>
                  </a:solidFill>
                  <a:cs typeface="Arial" charset="0"/>
                </a:rPr>
                <a:t>viajeros de negocios</a:t>
              </a:r>
              <a:r>
                <a:rPr lang="es-ES" sz="1000" dirty="0" smtClean="0">
                  <a:solidFill>
                    <a:srgbClr val="002776"/>
                  </a:solidFill>
                  <a:cs typeface="Arial" charset="0"/>
                </a:rPr>
                <a:t>, que se encuentran entre los más leales (</a:t>
              </a:r>
              <a:r>
                <a:rPr lang="es-ES" sz="1000" i="1" dirty="0" smtClean="0">
                  <a:solidFill>
                    <a:srgbClr val="002776"/>
                  </a:solidFill>
                  <a:cs typeface="Arial" charset="0"/>
                </a:rPr>
                <a:t>36% 2012 y </a:t>
              </a:r>
              <a:r>
                <a:rPr lang="es-ES" sz="1000" b="1" dirty="0" smtClean="0">
                  <a:solidFill>
                    <a:srgbClr val="002776"/>
                  </a:solidFill>
                  <a:cs typeface="Arial" charset="0"/>
                </a:rPr>
                <a:t>41%</a:t>
              </a:r>
              <a:r>
                <a:rPr lang="es-ES" sz="1000" b="1" i="1" dirty="0" smtClean="0">
                  <a:solidFill>
                    <a:srgbClr val="002776"/>
                  </a:solidFill>
                  <a:cs typeface="Arial" charset="0"/>
                </a:rPr>
                <a:t> </a:t>
              </a:r>
              <a:r>
                <a:rPr lang="es-ES" sz="1000" i="1" dirty="0" smtClean="0">
                  <a:solidFill>
                    <a:srgbClr val="002776"/>
                  </a:solidFill>
                  <a:cs typeface="Arial" charset="0"/>
                </a:rPr>
                <a:t>2014 – </a:t>
              </a:r>
              <a:r>
                <a:rPr lang="es-ES" sz="1000" b="1" dirty="0" smtClean="0">
                  <a:solidFill>
                    <a:srgbClr val="002776"/>
                  </a:solidFill>
                  <a:cs typeface="Arial" charset="0"/>
                </a:rPr>
                <a:t>probabilidad de planificar </a:t>
              </a:r>
              <a:r>
                <a:rPr lang="es-ES" sz="1000" i="1" dirty="0" smtClean="0">
                  <a:solidFill>
                    <a:srgbClr val="002776"/>
                  </a:solidFill>
                  <a:cs typeface="Arial" charset="0"/>
                </a:rPr>
                <a:t>un viaje de negocios </a:t>
              </a:r>
              <a:r>
                <a:rPr lang="es-ES" sz="1000" b="1" dirty="0" smtClean="0">
                  <a:solidFill>
                    <a:srgbClr val="002776"/>
                  </a:solidFill>
                  <a:cs typeface="Arial" charset="0"/>
                </a:rPr>
                <a:t>basado en programa de fidelidad </a:t>
              </a:r>
              <a:r>
                <a:rPr lang="es-ES" sz="1000" i="1" dirty="0" smtClean="0">
                  <a:solidFill>
                    <a:srgbClr val="002776"/>
                  </a:solidFill>
                  <a:cs typeface="Arial" charset="0"/>
                </a:rPr>
                <a:t>vs año anterior</a:t>
              </a:r>
              <a:r>
                <a:rPr lang="es-ES" sz="1000" dirty="0" smtClean="0">
                  <a:solidFill>
                    <a:srgbClr val="002776"/>
                  </a:solidFill>
                  <a:cs typeface="Arial" charset="0"/>
                </a:rPr>
                <a:t>). Viajeros </a:t>
              </a:r>
              <a:r>
                <a:rPr lang="es-ES" sz="1000" b="1" dirty="0" smtClean="0">
                  <a:solidFill>
                    <a:srgbClr val="002776"/>
                  </a:solidFill>
                  <a:cs typeface="Arial" charset="0"/>
                </a:rPr>
                <a:t>cambiarían</a:t>
              </a:r>
              <a:r>
                <a:rPr lang="es-ES" sz="1000" dirty="0" smtClean="0">
                  <a:solidFill>
                    <a:srgbClr val="002776"/>
                  </a:solidFill>
                  <a:cs typeface="Arial" charset="0"/>
                </a:rPr>
                <a:t> entre </a:t>
              </a:r>
              <a:r>
                <a:rPr lang="es-ES" sz="1000" b="1" dirty="0" smtClean="0">
                  <a:solidFill>
                    <a:srgbClr val="002776"/>
                  </a:solidFill>
                  <a:cs typeface="Arial" charset="0"/>
                </a:rPr>
                <a:t>programas de fidelidad </a:t>
              </a:r>
              <a:r>
                <a:rPr lang="es-ES" sz="1000" dirty="0" smtClean="0">
                  <a:solidFill>
                    <a:srgbClr val="002776"/>
                  </a:solidFill>
                  <a:cs typeface="Arial" charset="0"/>
                </a:rPr>
                <a:t>si se les </a:t>
              </a:r>
              <a:r>
                <a:rPr lang="es-ES" sz="1000" b="1" dirty="0" smtClean="0">
                  <a:solidFill>
                    <a:srgbClr val="002776"/>
                  </a:solidFill>
                  <a:cs typeface="Arial" charset="0"/>
                </a:rPr>
                <a:t>ofrece mejores ventajas y recompensas </a:t>
              </a:r>
              <a:r>
                <a:rPr lang="es-ES" sz="1000" dirty="0" smtClean="0">
                  <a:solidFill>
                    <a:srgbClr val="002776"/>
                  </a:solidFill>
                  <a:cs typeface="Arial" charset="0"/>
                </a:rPr>
                <a:t>más accesibles</a:t>
              </a:r>
              <a:endParaRPr lang="es-ES" sz="1000" b="1" dirty="0">
                <a:solidFill>
                  <a:srgbClr val="002776"/>
                </a:solidFill>
                <a:cs typeface="Arial" charset="0"/>
              </a:endParaRPr>
            </a:p>
          </p:txBody>
        </p:sp>
        <p:sp>
          <p:nvSpPr>
            <p:cNvPr id="939" name="TextBox 938"/>
            <p:cNvSpPr txBox="1"/>
            <p:nvPr>
              <p:custDataLst>
                <p:tags r:id="rId6"/>
              </p:custDataLst>
            </p:nvPr>
          </p:nvSpPr>
          <p:spPr bwMode="auto">
            <a:xfrm>
              <a:off x="5932036" y="1778374"/>
              <a:ext cx="1548000" cy="3600000"/>
            </a:xfrm>
            <a:prstGeom prst="rect">
              <a:avLst/>
            </a:prstGeom>
          </p:spPr>
          <p:txBody>
            <a:bodyPr wrap="square" lIns="0" tIns="36000" rIns="0" bIns="36000" rtlCol="0">
              <a:noAutofit/>
            </a:bodyPr>
            <a:lstStyle/>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Viajeros suelen </a:t>
              </a:r>
              <a:r>
                <a:rPr lang="es-ES" sz="1000" b="1" dirty="0" smtClean="0">
                  <a:solidFill>
                    <a:srgbClr val="002776"/>
                  </a:solidFill>
                  <a:cs typeface="Arial" charset="0"/>
                </a:rPr>
                <a:t>llamar a las aerolíneas/hoteles </a:t>
              </a:r>
              <a:r>
                <a:rPr lang="es-ES" sz="1000" dirty="0" smtClean="0">
                  <a:solidFill>
                    <a:srgbClr val="002776"/>
                  </a:solidFill>
                  <a:cs typeface="Arial" charset="0"/>
                </a:rPr>
                <a:t>para obtener </a:t>
              </a:r>
              <a:r>
                <a:rPr lang="es-ES" sz="1000" b="1" dirty="0" smtClean="0">
                  <a:solidFill>
                    <a:srgbClr val="002776"/>
                  </a:solidFill>
                  <a:cs typeface="Arial" charset="0"/>
                </a:rPr>
                <a:t>información mientras viajan </a:t>
              </a:r>
              <a:r>
                <a:rPr lang="es-ES" sz="1000" dirty="0" smtClean="0">
                  <a:solidFill>
                    <a:srgbClr val="002776"/>
                  </a:solidFill>
                  <a:cs typeface="Arial" charset="0"/>
                </a:rPr>
                <a:t>y usan un </a:t>
              </a:r>
              <a:r>
                <a:rPr lang="es-ES" sz="1000" b="1" dirty="0" smtClean="0">
                  <a:solidFill>
                    <a:srgbClr val="002776"/>
                  </a:solidFill>
                  <a:cs typeface="Arial" charset="0"/>
                </a:rPr>
                <a:t>mix de fuentes </a:t>
              </a:r>
              <a:r>
                <a:rPr lang="es-ES" sz="1000" dirty="0" smtClean="0">
                  <a:solidFill>
                    <a:srgbClr val="002776"/>
                  </a:solidFill>
                  <a:cs typeface="Arial" charset="0"/>
                </a:rPr>
                <a:t>(</a:t>
              </a:r>
              <a:r>
                <a:rPr lang="es-ES" sz="1000" b="1" i="1" dirty="0" smtClean="0">
                  <a:solidFill>
                    <a:srgbClr val="002776"/>
                  </a:solidFill>
                  <a:cs typeface="Arial" charset="0"/>
                </a:rPr>
                <a:t>36% web/app del destino</a:t>
              </a:r>
              <a:r>
                <a:rPr lang="es-ES" sz="1000" i="1" dirty="0" smtClean="0">
                  <a:solidFill>
                    <a:srgbClr val="002776"/>
                  </a:solidFill>
                  <a:cs typeface="Arial" charset="0"/>
                </a:rPr>
                <a:t>, 23% web/app en alojamiento</a:t>
              </a:r>
              <a:r>
                <a:rPr lang="es-ES" sz="1000" dirty="0" smtClean="0">
                  <a:solidFill>
                    <a:srgbClr val="002776"/>
                  </a:solidFill>
                  <a:cs typeface="Arial" charset="0"/>
                </a:rPr>
                <a:t>) para decidir sobre</a:t>
              </a:r>
              <a:r>
                <a:rPr lang="es-ES" sz="1000" b="1" dirty="0" smtClean="0">
                  <a:solidFill>
                    <a:srgbClr val="002776"/>
                  </a:solidFill>
                  <a:cs typeface="Arial" charset="0"/>
                </a:rPr>
                <a:t> actividades a realizar</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Uso del </a:t>
              </a:r>
              <a:r>
                <a:rPr lang="es-ES" sz="1000" b="1" dirty="0" err="1" smtClean="0">
                  <a:solidFill>
                    <a:srgbClr val="002776"/>
                  </a:solidFill>
                  <a:cs typeface="Arial" charset="0"/>
                </a:rPr>
                <a:t>smartphone</a:t>
              </a:r>
              <a:r>
                <a:rPr lang="es-ES" sz="1000" dirty="0" smtClean="0">
                  <a:solidFill>
                    <a:srgbClr val="002776"/>
                  </a:solidFill>
                  <a:cs typeface="Arial" charset="0"/>
                </a:rPr>
                <a:t> como soporte principal (</a:t>
              </a:r>
              <a:r>
                <a:rPr lang="es-ES" sz="1000" b="1" i="1" dirty="0" smtClean="0">
                  <a:solidFill>
                    <a:srgbClr val="002776"/>
                  </a:solidFill>
                  <a:cs typeface="Arial" charset="0"/>
                </a:rPr>
                <a:t>56%</a:t>
              </a:r>
              <a:r>
                <a:rPr lang="es-ES" sz="1000" dirty="0" smtClean="0">
                  <a:solidFill>
                    <a:srgbClr val="002776"/>
                  </a:solidFill>
                  <a:cs typeface="Arial" charset="0"/>
                </a:rPr>
                <a:t>), con los </a:t>
              </a:r>
              <a:r>
                <a:rPr lang="es-ES" sz="1000" b="1" dirty="0" smtClean="0">
                  <a:solidFill>
                    <a:srgbClr val="002776"/>
                  </a:solidFill>
                  <a:cs typeface="Arial" charset="0"/>
                </a:rPr>
                <a:t>motores de búsqueda </a:t>
              </a:r>
              <a:r>
                <a:rPr lang="es-ES" sz="1000" dirty="0" smtClean="0">
                  <a:solidFill>
                    <a:srgbClr val="002776"/>
                  </a:solidFill>
                  <a:cs typeface="Arial" charset="0"/>
                </a:rPr>
                <a:t>(</a:t>
              </a:r>
              <a:r>
                <a:rPr lang="es-ES" sz="1000" b="1" i="1" dirty="0" smtClean="0">
                  <a:solidFill>
                    <a:srgbClr val="002776"/>
                  </a:solidFill>
                  <a:cs typeface="Arial" charset="0"/>
                </a:rPr>
                <a:t>83%</a:t>
              </a:r>
              <a:r>
                <a:rPr lang="es-ES" sz="1000" dirty="0" smtClean="0">
                  <a:solidFill>
                    <a:srgbClr val="002776"/>
                  </a:solidFill>
                  <a:cs typeface="Arial" charset="0"/>
                </a:rPr>
                <a:t>) como método de búsqueda de información </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El </a:t>
              </a:r>
              <a:r>
                <a:rPr lang="es-ES" sz="1000" b="1" i="1" dirty="0" smtClean="0">
                  <a:solidFill>
                    <a:srgbClr val="002776"/>
                  </a:solidFill>
                  <a:cs typeface="Arial" charset="0"/>
                </a:rPr>
                <a:t>62% </a:t>
              </a:r>
              <a:r>
                <a:rPr lang="es-ES" sz="1000" dirty="0" smtClean="0">
                  <a:solidFill>
                    <a:srgbClr val="002776"/>
                  </a:solidFill>
                  <a:cs typeface="Arial" charset="0"/>
                </a:rPr>
                <a:t>de los viajeros esperan que los proveedores de </a:t>
              </a:r>
              <a:r>
                <a:rPr lang="es-ES" sz="1000" b="1" dirty="0" smtClean="0">
                  <a:solidFill>
                    <a:srgbClr val="002776"/>
                  </a:solidFill>
                  <a:cs typeface="Arial" charset="0"/>
                </a:rPr>
                <a:t>alojamiento</a:t>
              </a:r>
              <a:r>
                <a:rPr lang="es-ES" sz="1000" dirty="0" smtClean="0">
                  <a:solidFill>
                    <a:srgbClr val="002776"/>
                  </a:solidFill>
                  <a:cs typeface="Arial" charset="0"/>
                </a:rPr>
                <a:t> interactúen con ellos </a:t>
              </a:r>
              <a:r>
                <a:rPr lang="es-ES" sz="1000" b="1" dirty="0" smtClean="0">
                  <a:solidFill>
                    <a:srgbClr val="002776"/>
                  </a:solidFill>
                  <a:cs typeface="Arial" charset="0"/>
                </a:rPr>
                <a:t>a través de dispositivos móviles</a:t>
              </a:r>
            </a:p>
            <a:p>
              <a:pPr marL="93663" indent="-92075" defTabSz="914400" fontAlgn="base">
                <a:spcAft>
                  <a:spcPts val="200"/>
                </a:spcAft>
                <a:buClr>
                  <a:srgbClr val="000000"/>
                </a:buClr>
                <a:buFont typeface="Arial" panose="020B0604020202020204" pitchFamily="34" charset="0"/>
                <a:buChar char="•"/>
              </a:pPr>
              <a:endParaRPr lang="es-ES" sz="1000" dirty="0">
                <a:solidFill>
                  <a:srgbClr val="002776"/>
                </a:solidFill>
                <a:cs typeface="Arial" charset="0"/>
              </a:endParaRPr>
            </a:p>
          </p:txBody>
        </p:sp>
        <p:sp>
          <p:nvSpPr>
            <p:cNvPr id="940" name="TextBox 939"/>
            <p:cNvSpPr txBox="1"/>
            <p:nvPr>
              <p:custDataLst>
                <p:tags r:id="rId7"/>
              </p:custDataLst>
            </p:nvPr>
          </p:nvSpPr>
          <p:spPr bwMode="auto">
            <a:xfrm>
              <a:off x="7553147" y="1778374"/>
              <a:ext cx="1476000" cy="3600000"/>
            </a:xfrm>
            <a:prstGeom prst="rect">
              <a:avLst/>
            </a:prstGeom>
          </p:spPr>
          <p:txBody>
            <a:bodyPr wrap="square" lIns="0" tIns="36000" rIns="0" bIns="36000" rtlCol="0">
              <a:noAutofit/>
            </a:bodyPr>
            <a:lstStyle/>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El </a:t>
              </a:r>
              <a:r>
                <a:rPr lang="es-ES" sz="1000" b="1" i="1" dirty="0" smtClean="0">
                  <a:solidFill>
                    <a:srgbClr val="002776"/>
                  </a:solidFill>
                  <a:cs typeface="Arial" charset="0"/>
                </a:rPr>
                <a:t>83% </a:t>
              </a:r>
              <a:r>
                <a:rPr lang="es-ES" sz="1000" dirty="0" smtClean="0">
                  <a:solidFill>
                    <a:srgbClr val="002776"/>
                  </a:solidFill>
                  <a:cs typeface="Arial" charset="0"/>
                </a:rPr>
                <a:t>de los viajeros que comparten en la red un viaje lo hacen a través de </a:t>
              </a:r>
              <a:r>
                <a:rPr lang="es-ES" sz="1000" b="1" dirty="0" smtClean="0">
                  <a:solidFill>
                    <a:srgbClr val="002776"/>
                  </a:solidFill>
                  <a:cs typeface="Arial" charset="0"/>
                </a:rPr>
                <a:t>Facebook</a:t>
              </a:r>
              <a:r>
                <a:rPr lang="es-ES" sz="1000" dirty="0" smtClean="0">
                  <a:solidFill>
                    <a:srgbClr val="002776"/>
                  </a:solidFill>
                  <a:cs typeface="Arial" charset="0"/>
                </a:rPr>
                <a:t>, frente al </a:t>
              </a:r>
              <a:r>
                <a:rPr lang="es-ES" sz="1000" b="1" i="1" dirty="0" smtClean="0">
                  <a:solidFill>
                    <a:srgbClr val="002776"/>
                  </a:solidFill>
                  <a:cs typeface="Arial" charset="0"/>
                </a:rPr>
                <a:t>35% </a:t>
              </a:r>
              <a:r>
                <a:rPr lang="es-ES" sz="1000" b="1" dirty="0" smtClean="0">
                  <a:solidFill>
                    <a:srgbClr val="002776"/>
                  </a:solidFill>
                  <a:cs typeface="Arial" charset="0"/>
                </a:rPr>
                <a:t>que lo hacen en una agencia online</a:t>
              </a:r>
            </a:p>
            <a:p>
              <a:pPr marL="93663" indent="-92075" defTabSz="914400" fontAlgn="base">
                <a:spcAft>
                  <a:spcPts val="200"/>
                </a:spcAft>
                <a:buClr>
                  <a:srgbClr val="000000"/>
                </a:buClr>
                <a:buFont typeface="Arial" panose="020B0604020202020204" pitchFamily="34" charset="0"/>
                <a:buChar char="•"/>
              </a:pPr>
              <a:r>
                <a:rPr lang="es-ES" sz="1000" dirty="0" smtClean="0">
                  <a:solidFill>
                    <a:srgbClr val="002776"/>
                  </a:solidFill>
                  <a:cs typeface="Arial" charset="0"/>
                </a:rPr>
                <a:t>Muchos viajeros por placer tienen </a:t>
              </a:r>
              <a:r>
                <a:rPr lang="es-ES" sz="1000" b="1" dirty="0" smtClean="0">
                  <a:solidFill>
                    <a:srgbClr val="002776"/>
                  </a:solidFill>
                  <a:cs typeface="Arial" charset="0"/>
                </a:rPr>
                <a:t>dudas</a:t>
              </a:r>
              <a:r>
                <a:rPr lang="es-ES" sz="1000" dirty="0" smtClean="0">
                  <a:solidFill>
                    <a:srgbClr val="002776"/>
                  </a:solidFill>
                  <a:cs typeface="Arial" charset="0"/>
                </a:rPr>
                <a:t> sobre las </a:t>
              </a:r>
              <a:r>
                <a:rPr lang="es-ES" sz="1000" b="1" dirty="0" smtClean="0">
                  <a:solidFill>
                    <a:srgbClr val="002776"/>
                  </a:solidFill>
                  <a:cs typeface="Arial" charset="0"/>
                </a:rPr>
                <a:t>diferencias entre marcas</a:t>
              </a:r>
            </a:p>
            <a:p>
              <a:pPr marL="93663" indent="-92075" defTabSz="914400" fontAlgn="base">
                <a:spcAft>
                  <a:spcPts val="200"/>
                </a:spcAft>
                <a:buClr>
                  <a:srgbClr val="000000"/>
                </a:buClr>
                <a:buFont typeface="Arial" panose="020B0604020202020204" pitchFamily="34" charset="0"/>
                <a:buChar char="•"/>
              </a:pPr>
              <a:r>
                <a:rPr lang="es-ES" sz="1000" b="1" dirty="0" smtClean="0">
                  <a:solidFill>
                    <a:srgbClr val="002776"/>
                  </a:solidFill>
                  <a:cs typeface="Arial" charset="0"/>
                </a:rPr>
                <a:t>Amplificación de valoración </a:t>
              </a:r>
              <a:r>
                <a:rPr lang="es-ES" sz="1000" dirty="0" smtClean="0">
                  <a:solidFill>
                    <a:srgbClr val="002776"/>
                  </a:solidFill>
                  <a:cs typeface="Arial" charset="0"/>
                </a:rPr>
                <a:t>de destinos y experiencias mediante </a:t>
              </a:r>
              <a:r>
                <a:rPr lang="es-ES" sz="1000" b="1" dirty="0" smtClean="0">
                  <a:solidFill>
                    <a:srgbClr val="002776"/>
                  </a:solidFill>
                  <a:cs typeface="Arial" charset="0"/>
                </a:rPr>
                <a:t>webs de reseñas (</a:t>
              </a:r>
              <a:r>
                <a:rPr lang="es-ES" sz="1000" b="1" dirty="0" err="1" smtClean="0">
                  <a:solidFill>
                    <a:srgbClr val="002776"/>
                  </a:solidFill>
                  <a:cs typeface="Arial" charset="0"/>
                </a:rPr>
                <a:t>Tripadvisor</a:t>
              </a:r>
              <a:r>
                <a:rPr lang="es-ES" sz="1000" b="1" dirty="0" smtClean="0">
                  <a:solidFill>
                    <a:srgbClr val="002776"/>
                  </a:solidFill>
                  <a:cs typeface="Arial" charset="0"/>
                </a:rPr>
                <a:t>)</a:t>
              </a:r>
              <a:endParaRPr lang="es-ES" sz="1000" b="1" dirty="0">
                <a:solidFill>
                  <a:srgbClr val="002776"/>
                </a:solidFill>
                <a:cs typeface="Arial" charset="0"/>
              </a:endParaRPr>
            </a:p>
          </p:txBody>
        </p:sp>
        <p:sp>
          <p:nvSpPr>
            <p:cNvPr id="941" name="AutoShape 4"/>
            <p:cNvSpPr>
              <a:spLocks noChangeArrowheads="1"/>
            </p:cNvSpPr>
            <p:nvPr>
              <p:custDataLst>
                <p:tags r:id="rId8"/>
              </p:custDataLst>
            </p:nvPr>
          </p:nvSpPr>
          <p:spPr bwMode="auto">
            <a:xfrm>
              <a:off x="4110509" y="1166494"/>
              <a:ext cx="1944000" cy="576000"/>
            </a:xfrm>
            <a:prstGeom prst="chevron">
              <a:avLst>
                <a:gd name="adj" fmla="val 36855"/>
              </a:avLst>
            </a:prstGeom>
            <a:solidFill>
              <a:srgbClr val="00A1DE"/>
            </a:solidFill>
            <a:ln w="12700" algn="ctr">
              <a:solidFill>
                <a:schemeClr val="bg1"/>
              </a:solidFill>
              <a:miter lim="800000"/>
              <a:headEnd type="none" w="sm" len="sm"/>
              <a:tailEnd type="none" w="sm" len="sm"/>
            </a:ln>
          </p:spPr>
          <p:txBody>
            <a:bodyPr wrap="square" lIns="36000" tIns="36000" rIns="36000" bIns="36000" anchor="ctr">
              <a:noAutofit/>
            </a:bodyPr>
            <a:lstStyle/>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Preparación del </a:t>
              </a:r>
            </a:p>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viaje</a:t>
              </a:r>
              <a:endParaRPr lang="es-ES" sz="1100" b="1" dirty="0">
                <a:solidFill>
                  <a:srgbClr val="FFFFFF"/>
                </a:solidFill>
                <a:ea typeface="ＭＳ Ｐゴシック" pitchFamily="50" charset="-128"/>
                <a:cs typeface="Arial" pitchFamily="34" charset="0"/>
              </a:endParaRPr>
            </a:p>
          </p:txBody>
        </p:sp>
        <p:sp>
          <p:nvSpPr>
            <p:cNvPr id="942" name="AutoShape 5"/>
            <p:cNvSpPr>
              <a:spLocks noChangeArrowheads="1"/>
            </p:cNvSpPr>
            <p:nvPr>
              <p:custDataLst>
                <p:tags r:id="rId9"/>
              </p:custDataLst>
            </p:nvPr>
          </p:nvSpPr>
          <p:spPr bwMode="auto">
            <a:xfrm>
              <a:off x="5911198" y="1166494"/>
              <a:ext cx="1764000" cy="576000"/>
            </a:xfrm>
            <a:prstGeom prst="chevron">
              <a:avLst>
                <a:gd name="adj" fmla="val 36855"/>
              </a:avLst>
            </a:prstGeom>
            <a:solidFill>
              <a:schemeClr val="accent4"/>
            </a:solidFill>
            <a:ln w="12700" algn="ctr">
              <a:solidFill>
                <a:schemeClr val="bg1"/>
              </a:solidFill>
              <a:miter lim="800000"/>
              <a:headEnd type="none" w="sm" len="sm"/>
              <a:tailEnd type="none" w="sm" len="sm"/>
            </a:ln>
          </p:spPr>
          <p:txBody>
            <a:bodyPr wrap="square" lIns="36000" tIns="36000" rIns="36000" bIns="36000" anchor="ctr">
              <a:noAutofit/>
            </a:bodyPr>
            <a:lstStyle/>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El  viaje </a:t>
              </a:r>
              <a:endParaRPr lang="es-ES" sz="1100" b="1" dirty="0">
                <a:solidFill>
                  <a:srgbClr val="FFFFFF"/>
                </a:solidFill>
                <a:ea typeface="ＭＳ Ｐゴシック" pitchFamily="50" charset="-128"/>
                <a:cs typeface="Arial" pitchFamily="34" charset="0"/>
              </a:endParaRPr>
            </a:p>
          </p:txBody>
        </p:sp>
        <p:sp>
          <p:nvSpPr>
            <p:cNvPr id="943" name="AutoShape 6"/>
            <p:cNvSpPr>
              <a:spLocks noChangeArrowheads="1"/>
            </p:cNvSpPr>
            <p:nvPr>
              <p:custDataLst>
                <p:tags r:id="rId10"/>
              </p:custDataLst>
            </p:nvPr>
          </p:nvSpPr>
          <p:spPr bwMode="auto">
            <a:xfrm>
              <a:off x="836683" y="1166494"/>
              <a:ext cx="1764000" cy="576000"/>
            </a:xfrm>
            <a:prstGeom prst="homePlate">
              <a:avLst>
                <a:gd name="adj" fmla="val 38784"/>
              </a:avLst>
            </a:prstGeom>
            <a:solidFill>
              <a:schemeClr val="tx2"/>
            </a:solidFill>
            <a:ln w="12700" algn="ctr">
              <a:solidFill>
                <a:schemeClr val="bg1"/>
              </a:solidFill>
              <a:miter lim="800000"/>
              <a:headEnd type="none" w="sm" len="sm"/>
              <a:tailEnd type="none" w="sm" len="sm"/>
            </a:ln>
          </p:spPr>
          <p:txBody>
            <a:bodyPr wrap="square" lIns="36000" tIns="36000" rIns="36000" bIns="36000" anchor="ctr">
              <a:noAutofit/>
            </a:bodyPr>
            <a:lstStyle/>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Inspiración </a:t>
              </a:r>
            </a:p>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Sueño </a:t>
              </a:r>
              <a:endParaRPr lang="es-ES" sz="1100" b="1" dirty="0">
                <a:solidFill>
                  <a:srgbClr val="FFFFFF"/>
                </a:solidFill>
                <a:ea typeface="ＭＳ Ｐゴシック" pitchFamily="50" charset="-128"/>
                <a:cs typeface="Arial" pitchFamily="34" charset="0"/>
              </a:endParaRPr>
            </a:p>
          </p:txBody>
        </p:sp>
        <p:sp>
          <p:nvSpPr>
            <p:cNvPr id="944" name="AutoShape 7"/>
            <p:cNvSpPr>
              <a:spLocks noChangeArrowheads="1"/>
            </p:cNvSpPr>
            <p:nvPr>
              <p:custDataLst>
                <p:tags r:id="rId11"/>
              </p:custDataLst>
            </p:nvPr>
          </p:nvSpPr>
          <p:spPr bwMode="auto">
            <a:xfrm>
              <a:off x="2473596" y="1166494"/>
              <a:ext cx="1764000" cy="576000"/>
            </a:xfrm>
            <a:prstGeom prst="chevron">
              <a:avLst>
                <a:gd name="adj" fmla="val 36855"/>
              </a:avLst>
            </a:prstGeom>
            <a:solidFill>
              <a:schemeClr val="accent2"/>
            </a:solidFill>
            <a:ln w="12700" algn="ctr">
              <a:solidFill>
                <a:schemeClr val="bg1"/>
              </a:solidFill>
              <a:miter lim="800000"/>
              <a:headEnd type="none" w="sm" len="sm"/>
              <a:tailEnd type="none" w="sm" len="sm"/>
            </a:ln>
          </p:spPr>
          <p:txBody>
            <a:bodyPr wrap="square" lIns="36000" tIns="36000" rIns="36000" bIns="36000" anchor="ctr">
              <a:noAutofit/>
            </a:bodyPr>
            <a:lstStyle/>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Comparación</a:t>
              </a:r>
            </a:p>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Planificación</a:t>
              </a:r>
            </a:p>
            <a:p>
              <a:pPr algn="ctr" defTabSz="914400" fontAlgn="base">
                <a:spcBef>
                  <a:spcPct val="0"/>
                </a:spcBef>
                <a:spcAft>
                  <a:spcPct val="0"/>
                </a:spcAft>
                <a:defRPr/>
              </a:pPr>
              <a:r>
                <a:rPr lang="es-ES" sz="1100" b="1" dirty="0" err="1" smtClean="0">
                  <a:solidFill>
                    <a:srgbClr val="FFFFFF"/>
                  </a:solidFill>
                  <a:ea typeface="ＭＳ Ｐゴシック" pitchFamily="50" charset="-128"/>
                  <a:cs typeface="Arial" pitchFamily="34" charset="0"/>
                </a:rPr>
                <a:t>Exp</a:t>
              </a:r>
              <a:r>
                <a:rPr lang="es-ES" sz="1100" b="1" dirty="0" smtClean="0">
                  <a:solidFill>
                    <a:srgbClr val="FFFFFF"/>
                  </a:solidFill>
                  <a:ea typeface="ＭＳ Ｐゴシック" pitchFamily="50" charset="-128"/>
                  <a:cs typeface="Arial" pitchFamily="34" charset="0"/>
                </a:rPr>
                <a:t>. de compra</a:t>
              </a:r>
              <a:endParaRPr lang="es-ES" sz="1100" b="1" dirty="0">
                <a:solidFill>
                  <a:srgbClr val="FFFFFF"/>
                </a:solidFill>
                <a:ea typeface="ＭＳ Ｐゴシック" pitchFamily="50" charset="-128"/>
                <a:cs typeface="Arial" pitchFamily="34" charset="0"/>
              </a:endParaRPr>
            </a:p>
          </p:txBody>
        </p:sp>
        <p:sp>
          <p:nvSpPr>
            <p:cNvPr id="945" name="AutoShape 5"/>
            <p:cNvSpPr>
              <a:spLocks noChangeArrowheads="1"/>
            </p:cNvSpPr>
            <p:nvPr>
              <p:custDataLst>
                <p:tags r:id="rId12"/>
              </p:custDataLst>
            </p:nvPr>
          </p:nvSpPr>
          <p:spPr bwMode="auto">
            <a:xfrm>
              <a:off x="7534467" y="1166494"/>
              <a:ext cx="1584000" cy="576000"/>
            </a:xfrm>
            <a:prstGeom prst="chevron">
              <a:avLst>
                <a:gd name="adj" fmla="val 36855"/>
              </a:avLst>
            </a:prstGeom>
            <a:solidFill>
              <a:schemeClr val="accent5"/>
            </a:solidFill>
            <a:ln w="12700" algn="ctr">
              <a:solidFill>
                <a:schemeClr val="bg1"/>
              </a:solidFill>
              <a:miter lim="800000"/>
              <a:headEnd type="none" w="sm" len="sm"/>
              <a:tailEnd type="none" w="sm" len="sm"/>
            </a:ln>
          </p:spPr>
          <p:txBody>
            <a:bodyPr wrap="square" lIns="36000" tIns="36000" rIns="36000" bIns="36000" anchor="ctr">
              <a:noAutofit/>
            </a:bodyPr>
            <a:lstStyle/>
            <a:p>
              <a:pPr algn="ctr" defTabSz="914400" fontAlgn="base">
                <a:spcBef>
                  <a:spcPct val="0"/>
                </a:spcBef>
                <a:spcAft>
                  <a:spcPct val="0"/>
                </a:spcAft>
                <a:defRPr/>
              </a:pPr>
              <a:r>
                <a:rPr lang="es-ES" sz="1100" b="1" dirty="0" smtClean="0">
                  <a:solidFill>
                    <a:srgbClr val="FFFFFF"/>
                  </a:solidFill>
                  <a:ea typeface="ＭＳ Ｐゴシック" pitchFamily="50" charset="-128"/>
                  <a:cs typeface="Arial" pitchFamily="34" charset="0"/>
                </a:rPr>
                <a:t>Post Viaje</a:t>
              </a:r>
              <a:endParaRPr lang="es-ES" sz="1100" b="1" dirty="0">
                <a:solidFill>
                  <a:srgbClr val="FFFFFF"/>
                </a:solidFill>
                <a:ea typeface="ＭＳ Ｐゴシック" pitchFamily="50" charset="-128"/>
                <a:cs typeface="Arial" pitchFamily="34" charset="0"/>
              </a:endParaRPr>
            </a:p>
          </p:txBody>
        </p:sp>
        <p:cxnSp>
          <p:nvCxnSpPr>
            <p:cNvPr id="946" name="Straight Connector 945"/>
            <p:cNvCxnSpPr/>
            <p:nvPr/>
          </p:nvCxnSpPr>
          <p:spPr bwMode="auto">
            <a:xfrm>
              <a:off x="2458802" y="1742494"/>
              <a:ext cx="0" cy="4464000"/>
            </a:xfrm>
            <a:prstGeom prst="line">
              <a:avLst/>
            </a:prstGeom>
            <a:solidFill>
              <a:schemeClr val="accent1"/>
            </a:solidFill>
            <a:ln w="9525" cap="flat" cmpd="sng" algn="ctr">
              <a:solidFill>
                <a:schemeClr val="bg1">
                  <a:lumMod val="75000"/>
                </a:schemeClr>
              </a:solidFill>
              <a:prstDash val="sysDash"/>
              <a:round/>
              <a:headEnd type="none" w="med" len="med"/>
              <a:tailEnd type="none" w="med" len="med"/>
            </a:ln>
            <a:effectLst/>
          </p:spPr>
        </p:cxnSp>
        <p:cxnSp>
          <p:nvCxnSpPr>
            <p:cNvPr id="947" name="Straight Connector 946"/>
            <p:cNvCxnSpPr/>
            <p:nvPr/>
          </p:nvCxnSpPr>
          <p:spPr bwMode="auto">
            <a:xfrm>
              <a:off x="4118509" y="1742494"/>
              <a:ext cx="0" cy="4464000"/>
            </a:xfrm>
            <a:prstGeom prst="line">
              <a:avLst/>
            </a:prstGeom>
            <a:solidFill>
              <a:schemeClr val="accent1"/>
            </a:solidFill>
            <a:ln w="9525" cap="flat" cmpd="sng" algn="ctr">
              <a:solidFill>
                <a:schemeClr val="bg1">
                  <a:lumMod val="75000"/>
                </a:schemeClr>
              </a:solidFill>
              <a:prstDash val="sysDash"/>
              <a:round/>
              <a:headEnd type="none" w="med" len="med"/>
              <a:tailEnd type="none" w="med" len="med"/>
            </a:ln>
            <a:effectLst/>
          </p:spPr>
        </p:cxnSp>
        <p:cxnSp>
          <p:nvCxnSpPr>
            <p:cNvPr id="948" name="Straight Connector 947"/>
            <p:cNvCxnSpPr/>
            <p:nvPr/>
          </p:nvCxnSpPr>
          <p:spPr bwMode="auto">
            <a:xfrm>
              <a:off x="5891918" y="1742494"/>
              <a:ext cx="0" cy="4464000"/>
            </a:xfrm>
            <a:prstGeom prst="line">
              <a:avLst/>
            </a:prstGeom>
            <a:solidFill>
              <a:schemeClr val="accent1"/>
            </a:solidFill>
            <a:ln w="9525" cap="flat" cmpd="sng" algn="ctr">
              <a:solidFill>
                <a:schemeClr val="bg1">
                  <a:lumMod val="75000"/>
                </a:schemeClr>
              </a:solidFill>
              <a:prstDash val="sysDash"/>
              <a:round/>
              <a:headEnd type="none" w="med" len="med"/>
              <a:tailEnd type="none" w="med" len="med"/>
            </a:ln>
            <a:effectLst/>
          </p:spPr>
        </p:cxnSp>
        <p:cxnSp>
          <p:nvCxnSpPr>
            <p:cNvPr id="949" name="Straight Connector 948"/>
            <p:cNvCxnSpPr/>
            <p:nvPr/>
          </p:nvCxnSpPr>
          <p:spPr bwMode="auto">
            <a:xfrm>
              <a:off x="7507170" y="1742494"/>
              <a:ext cx="0" cy="4464000"/>
            </a:xfrm>
            <a:prstGeom prst="line">
              <a:avLst/>
            </a:prstGeom>
            <a:solidFill>
              <a:schemeClr val="accent1"/>
            </a:solidFill>
            <a:ln w="9525" cap="flat" cmpd="sng" algn="ctr">
              <a:solidFill>
                <a:schemeClr val="bg1">
                  <a:lumMod val="75000"/>
                </a:schemeClr>
              </a:solidFill>
              <a:prstDash val="sysDash"/>
              <a:round/>
              <a:headEnd type="none" w="med" len="med"/>
              <a:tailEnd type="none" w="med" len="med"/>
            </a:ln>
            <a:effectLst/>
          </p:spPr>
        </p:cxnSp>
      </p:grpSp>
      <p:pic>
        <p:nvPicPr>
          <p:cNvPr id="950" name="Picture 949"/>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194</a:t>
            </a:fld>
            <a:endParaRPr lang="es-ES" dirty="0">
              <a:solidFill>
                <a:srgbClr val="002776"/>
              </a:solidFill>
            </a:endParaRPr>
          </a:p>
        </p:txBody>
      </p:sp>
    </p:spTree>
    <p:extLst>
      <p:ext uri="{BB962C8B-B14F-4D97-AF65-F5344CB8AC3E}">
        <p14:creationId xmlns:p14="http://schemas.microsoft.com/office/powerpoint/2010/main" val="1821193957"/>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Uso de dispositivos móviles</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5"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400" dirty="0" smtClean="0">
                <a:solidFill>
                  <a:srgbClr val="002060"/>
                </a:solidFill>
              </a:rPr>
              <a:t>El </a:t>
            </a:r>
            <a:r>
              <a:rPr lang="es-ES" sz="1400" dirty="0">
                <a:solidFill>
                  <a:srgbClr val="002060"/>
                </a:solidFill>
              </a:rPr>
              <a:t>uso de dispositivos móviles está transformando las cadenas de distribución y los hábitos de reserva/compra </a:t>
            </a:r>
          </a:p>
          <a:p>
            <a:pPr algn="just" defTabSz="913965" fontAlgn="auto">
              <a:spcBef>
                <a:spcPts val="0"/>
              </a:spcBef>
              <a:spcAft>
                <a:spcPts val="600"/>
              </a:spcAft>
            </a:pPr>
            <a:endParaRPr lang="es-ES" sz="1400" dirty="0">
              <a:solidFill>
                <a:srgbClr val="002060"/>
              </a:solidFill>
            </a:endParaRPr>
          </a:p>
        </p:txBody>
      </p:sp>
      <p:sp>
        <p:nvSpPr>
          <p:cNvPr id="7" name="Text Placeholder 5"/>
          <p:cNvSpPr txBox="1">
            <a:spLocks/>
          </p:cNvSpPr>
          <p:nvPr>
            <p:custDataLst>
              <p:tags r:id="rId1"/>
            </p:custDataLst>
          </p:nvPr>
        </p:nvSpPr>
        <p:spPr>
          <a:xfrm>
            <a:off x="5109786" y="1844824"/>
            <a:ext cx="4451726" cy="1836000"/>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3663" indent="-93663">
              <a:spcBef>
                <a:spcPts val="0"/>
              </a:spcBef>
              <a:spcAft>
                <a:spcPts val="600"/>
              </a:spcAft>
              <a:buFont typeface="Arial" panose="020B0604020202020204" pitchFamily="34" charset="0"/>
              <a:buChar char="•"/>
            </a:pPr>
            <a:r>
              <a:rPr lang="es-ES" sz="1000" dirty="0" smtClean="0">
                <a:solidFill>
                  <a:srgbClr val="002776"/>
                </a:solidFill>
              </a:rPr>
              <a:t>Transformación a lo hora de realizar una compra/reserva, principalmente con la llegada de</a:t>
            </a:r>
            <a:r>
              <a:rPr lang="es-ES" sz="1000" b="1" dirty="0" smtClean="0">
                <a:solidFill>
                  <a:srgbClr val="002776"/>
                </a:solidFill>
              </a:rPr>
              <a:t> tecnologías móviles </a:t>
            </a:r>
            <a:r>
              <a:rPr lang="es-ES" sz="1000" dirty="0" smtClean="0">
                <a:solidFill>
                  <a:srgbClr val="002776"/>
                </a:solidFill>
              </a:rPr>
              <a:t>como nuevo soporte, </a:t>
            </a:r>
            <a:r>
              <a:rPr lang="es-ES" sz="1000" b="1" dirty="0" smtClean="0">
                <a:solidFill>
                  <a:srgbClr val="002776"/>
                </a:solidFill>
              </a:rPr>
              <a:t>facilitando así el proceso de compra</a:t>
            </a:r>
          </a:p>
          <a:p>
            <a:pPr marL="93663" indent="-93663">
              <a:spcBef>
                <a:spcPts val="0"/>
              </a:spcBef>
              <a:spcAft>
                <a:spcPts val="600"/>
              </a:spcAft>
              <a:buFont typeface="Arial" panose="020B0604020202020204" pitchFamily="34" charset="0"/>
              <a:buChar char="•"/>
            </a:pPr>
            <a:r>
              <a:rPr lang="es-ES" sz="1000" dirty="0" smtClean="0">
                <a:solidFill>
                  <a:srgbClr val="002776"/>
                </a:solidFill>
              </a:rPr>
              <a:t>Impulso del </a:t>
            </a:r>
            <a:r>
              <a:rPr lang="es-ES" sz="1000" b="1" dirty="0" smtClean="0">
                <a:solidFill>
                  <a:srgbClr val="002776"/>
                </a:solidFill>
              </a:rPr>
              <a:t>pago por dispositivo móvil</a:t>
            </a:r>
            <a:r>
              <a:rPr lang="es-ES" sz="1000" dirty="0" smtClean="0">
                <a:solidFill>
                  <a:srgbClr val="002776"/>
                </a:solidFill>
              </a:rPr>
              <a:t>, con la aparición de fórmulas que </a:t>
            </a:r>
            <a:r>
              <a:rPr lang="es-ES" sz="1000" b="1" dirty="0" smtClean="0">
                <a:solidFill>
                  <a:srgbClr val="002776"/>
                </a:solidFill>
              </a:rPr>
              <a:t>integran el uso de redes sociales </a:t>
            </a:r>
            <a:r>
              <a:rPr lang="es-ES" sz="1000" dirty="0" smtClean="0">
                <a:solidFill>
                  <a:srgbClr val="002776"/>
                </a:solidFill>
              </a:rPr>
              <a:t>(Twitter, Facebook) y </a:t>
            </a:r>
            <a:r>
              <a:rPr lang="es-ES" sz="1000" b="1" dirty="0" smtClean="0">
                <a:solidFill>
                  <a:srgbClr val="002776"/>
                </a:solidFill>
              </a:rPr>
              <a:t>apps mensajería instantánea </a:t>
            </a:r>
            <a:r>
              <a:rPr lang="es-ES" sz="1000" dirty="0" smtClean="0">
                <a:solidFill>
                  <a:srgbClr val="002776"/>
                </a:solidFill>
              </a:rPr>
              <a:t>(</a:t>
            </a:r>
            <a:r>
              <a:rPr lang="es-ES" sz="1000" dirty="0" err="1" smtClean="0">
                <a:solidFill>
                  <a:srgbClr val="002776"/>
                </a:solidFill>
              </a:rPr>
              <a:t>Snapchat</a:t>
            </a:r>
            <a:r>
              <a:rPr lang="es-ES" sz="1000" dirty="0" smtClean="0">
                <a:solidFill>
                  <a:srgbClr val="002776"/>
                </a:solidFill>
              </a:rPr>
              <a:t>) como plataformas de compra y reserva</a:t>
            </a:r>
            <a:endParaRPr lang="es-ES" sz="1000" b="1" dirty="0" smtClean="0">
              <a:solidFill>
                <a:srgbClr val="002776"/>
              </a:solidFill>
            </a:endParaRPr>
          </a:p>
          <a:p>
            <a:pPr marL="93663" indent="-93663">
              <a:spcBef>
                <a:spcPts val="0"/>
              </a:spcBef>
              <a:spcAft>
                <a:spcPts val="600"/>
              </a:spcAft>
              <a:buFont typeface="Arial" panose="020B0604020202020204" pitchFamily="34" charset="0"/>
              <a:buChar char="•"/>
            </a:pPr>
            <a:r>
              <a:rPr lang="es-ES" sz="1000" b="1" dirty="0" smtClean="0">
                <a:solidFill>
                  <a:srgbClr val="002776"/>
                </a:solidFill>
              </a:rPr>
              <a:t>La reserva </a:t>
            </a:r>
            <a:r>
              <a:rPr lang="es-ES" sz="1000" dirty="0" smtClean="0">
                <a:solidFill>
                  <a:srgbClr val="002776"/>
                </a:solidFill>
              </a:rPr>
              <a:t>se </a:t>
            </a:r>
            <a:r>
              <a:rPr lang="es-ES" sz="1000" b="1" dirty="0" smtClean="0">
                <a:solidFill>
                  <a:srgbClr val="002776"/>
                </a:solidFill>
              </a:rPr>
              <a:t>acepta como compromiso de compra (ej. Booking, </a:t>
            </a:r>
            <a:r>
              <a:rPr lang="es-ES" sz="1000" b="1" dirty="0" err="1" smtClean="0">
                <a:solidFill>
                  <a:srgbClr val="002776"/>
                </a:solidFill>
              </a:rPr>
              <a:t>Airbnb</a:t>
            </a:r>
            <a:r>
              <a:rPr lang="es-ES" sz="1000" b="1" dirty="0" smtClean="0">
                <a:solidFill>
                  <a:srgbClr val="002776"/>
                </a:solidFill>
              </a:rPr>
              <a:t>)</a:t>
            </a:r>
            <a:r>
              <a:rPr lang="es-ES" sz="1000" dirty="0" smtClean="0">
                <a:solidFill>
                  <a:srgbClr val="002776"/>
                </a:solidFill>
              </a:rPr>
              <a:t>, por tanto las empresas asumen un </a:t>
            </a:r>
            <a:r>
              <a:rPr lang="es-ES" sz="1000" b="1" dirty="0" smtClean="0">
                <a:solidFill>
                  <a:srgbClr val="002776"/>
                </a:solidFill>
              </a:rPr>
              <a:t>porcentaje de “no-show”</a:t>
            </a:r>
            <a:r>
              <a:rPr lang="es-ES" sz="1000" dirty="0" smtClean="0">
                <a:solidFill>
                  <a:srgbClr val="002776"/>
                </a:solidFill>
              </a:rPr>
              <a:t> dentro de sus previsiones de venta</a:t>
            </a:r>
          </a:p>
          <a:p>
            <a:pPr marL="93663" indent="-93663">
              <a:spcBef>
                <a:spcPts val="0"/>
              </a:spcBef>
              <a:spcAft>
                <a:spcPts val="600"/>
              </a:spcAft>
              <a:buFont typeface="Arial" panose="020B0604020202020204" pitchFamily="34" charset="0"/>
              <a:buChar char="•"/>
            </a:pPr>
            <a:r>
              <a:rPr lang="es-ES" sz="1000" b="1" dirty="0" smtClean="0">
                <a:solidFill>
                  <a:srgbClr val="002776"/>
                </a:solidFill>
              </a:rPr>
              <a:t>Estrategia de venta </a:t>
            </a:r>
            <a:r>
              <a:rPr lang="es-ES" sz="1000" dirty="0" smtClean="0">
                <a:solidFill>
                  <a:srgbClr val="002776"/>
                </a:solidFill>
              </a:rPr>
              <a:t>se focaliza en </a:t>
            </a:r>
            <a:r>
              <a:rPr lang="es-ES" sz="1000" b="1" dirty="0" smtClean="0">
                <a:solidFill>
                  <a:srgbClr val="002776"/>
                </a:solidFill>
              </a:rPr>
              <a:t>vender un producto simple </a:t>
            </a:r>
            <a:r>
              <a:rPr lang="es-ES" sz="1000" dirty="0" smtClean="0">
                <a:solidFill>
                  <a:srgbClr val="002776"/>
                </a:solidFill>
              </a:rPr>
              <a:t>o estándar, al cual se le </a:t>
            </a:r>
            <a:r>
              <a:rPr lang="es-ES" sz="1000" b="1" dirty="0" smtClean="0">
                <a:solidFill>
                  <a:srgbClr val="002776"/>
                </a:solidFill>
              </a:rPr>
              <a:t>añaden servicios complementarios </a:t>
            </a:r>
            <a:r>
              <a:rPr lang="es-ES" sz="1000" dirty="0" smtClean="0">
                <a:solidFill>
                  <a:srgbClr val="002776"/>
                </a:solidFill>
              </a:rPr>
              <a:t>en el proceso previo al viaje (ej. caso de aerolíneas con menú a bordo de pago,  cobro adicional por asientos especiales como salida de emergencia o pre-</a:t>
            </a:r>
            <a:r>
              <a:rPr lang="es-ES" sz="1000" dirty="0" err="1" smtClean="0">
                <a:solidFill>
                  <a:srgbClr val="002776"/>
                </a:solidFill>
              </a:rPr>
              <a:t>checking</a:t>
            </a:r>
            <a:r>
              <a:rPr lang="es-ES" sz="1000" dirty="0" smtClean="0">
                <a:solidFill>
                  <a:srgbClr val="002776"/>
                </a:solidFill>
              </a:rPr>
              <a:t>, pago por equipaje a bordo, etc.)</a:t>
            </a:r>
          </a:p>
          <a:p>
            <a:pPr marL="93663" indent="-93663">
              <a:spcBef>
                <a:spcPts val="0"/>
              </a:spcBef>
              <a:spcAft>
                <a:spcPts val="600"/>
              </a:spcAft>
              <a:buFont typeface="Arial" panose="020B0604020202020204" pitchFamily="34" charset="0"/>
              <a:buChar char="•"/>
            </a:pPr>
            <a:endParaRPr lang="es-ES" sz="1000" dirty="0">
              <a:solidFill>
                <a:srgbClr val="002776"/>
              </a:solidFill>
            </a:endParaRPr>
          </a:p>
        </p:txBody>
      </p:sp>
      <p:sp>
        <p:nvSpPr>
          <p:cNvPr id="8" name="Text Placeholder 5"/>
          <p:cNvSpPr txBox="1">
            <a:spLocks/>
          </p:cNvSpPr>
          <p:nvPr>
            <p:custDataLst>
              <p:tags r:id="rId2"/>
            </p:custDataLst>
          </p:nvPr>
        </p:nvSpPr>
        <p:spPr>
          <a:xfrm>
            <a:off x="356812" y="1844824"/>
            <a:ext cx="4451726" cy="2530257"/>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171450" indent="-171450">
              <a:spcBef>
                <a:spcPts val="600"/>
              </a:spcBef>
              <a:buFont typeface="Arial" panose="020B0604020202020204" pitchFamily="34" charset="0"/>
              <a:buChar char="•"/>
            </a:pPr>
            <a:r>
              <a:rPr lang="es-ES" sz="1000" b="1" dirty="0" smtClean="0">
                <a:solidFill>
                  <a:srgbClr val="002776"/>
                </a:solidFill>
              </a:rPr>
              <a:t>Transformación</a:t>
            </a:r>
            <a:r>
              <a:rPr lang="es-ES" sz="1000" dirty="0" smtClean="0">
                <a:solidFill>
                  <a:srgbClr val="002776"/>
                </a:solidFill>
              </a:rPr>
              <a:t> en la cadena de distribución, con </a:t>
            </a:r>
            <a:r>
              <a:rPr lang="es-ES" sz="1000" b="1" dirty="0" smtClean="0">
                <a:solidFill>
                  <a:srgbClr val="002776"/>
                </a:solidFill>
              </a:rPr>
              <a:t>mayor relevancia en la interactividad de los procesos de entrega del servicio al cliente, generando cambios en la función de los agentes intermediarios </a:t>
            </a:r>
            <a:r>
              <a:rPr lang="es-ES" sz="1000" dirty="0" smtClean="0">
                <a:solidFill>
                  <a:srgbClr val="002776"/>
                </a:solidFill>
              </a:rPr>
              <a:t>en el proceso de viaje</a:t>
            </a:r>
          </a:p>
          <a:p>
            <a:pPr marL="171450" indent="-171450">
              <a:spcBef>
                <a:spcPts val="600"/>
              </a:spcBef>
              <a:buFont typeface="Arial" panose="020B0604020202020204" pitchFamily="34" charset="0"/>
              <a:buChar char="•"/>
            </a:pPr>
            <a:r>
              <a:rPr lang="es-ES" sz="1000" dirty="0" smtClean="0">
                <a:solidFill>
                  <a:srgbClr val="002776"/>
                </a:solidFill>
              </a:rPr>
              <a:t>Irrupción del </a:t>
            </a:r>
            <a:r>
              <a:rPr lang="es-ES" sz="1000" b="1" dirty="0" smtClean="0">
                <a:solidFill>
                  <a:srgbClr val="002776"/>
                </a:solidFill>
              </a:rPr>
              <a:t>uso de dispositivos móviles </a:t>
            </a:r>
            <a:r>
              <a:rPr lang="es-ES" sz="1000" dirty="0" smtClean="0">
                <a:solidFill>
                  <a:srgbClr val="002776"/>
                </a:solidFill>
              </a:rPr>
              <a:t>en los viajes, impulsando </a:t>
            </a:r>
            <a:r>
              <a:rPr lang="es-ES" sz="1000" b="1" dirty="0" smtClean="0">
                <a:solidFill>
                  <a:srgbClr val="002776"/>
                </a:solidFill>
              </a:rPr>
              <a:t>cambios en los modelos de negocios </a:t>
            </a:r>
            <a:r>
              <a:rPr lang="es-ES" sz="1000" dirty="0" smtClean="0">
                <a:solidFill>
                  <a:srgbClr val="002776"/>
                </a:solidFill>
              </a:rPr>
              <a:t>de las empresas del sector para adaptarse a los </a:t>
            </a:r>
            <a:r>
              <a:rPr lang="es-ES" sz="1000" b="1" dirty="0" smtClean="0">
                <a:solidFill>
                  <a:srgbClr val="002776"/>
                </a:solidFill>
              </a:rPr>
              <a:t>canales online y móviles</a:t>
            </a:r>
            <a:endParaRPr lang="es-ES" sz="1000" dirty="0" smtClean="0">
              <a:solidFill>
                <a:srgbClr val="002776"/>
              </a:solidFill>
            </a:endParaRPr>
          </a:p>
          <a:p>
            <a:pPr marL="171450" indent="-171450">
              <a:spcBef>
                <a:spcPts val="600"/>
              </a:spcBef>
              <a:buFont typeface="Arial" panose="020B0604020202020204" pitchFamily="34" charset="0"/>
              <a:buChar char="•"/>
            </a:pPr>
            <a:r>
              <a:rPr lang="es-ES" sz="1000" dirty="0" smtClean="0">
                <a:solidFill>
                  <a:srgbClr val="002776"/>
                </a:solidFill>
              </a:rPr>
              <a:t>Las </a:t>
            </a:r>
            <a:r>
              <a:rPr lang="es-ES" sz="1000" b="1" dirty="0" smtClean="0">
                <a:solidFill>
                  <a:srgbClr val="002776"/>
                </a:solidFill>
              </a:rPr>
              <a:t>agencias de viaje online </a:t>
            </a:r>
            <a:r>
              <a:rPr lang="es-ES" sz="1000" dirty="0" smtClean="0">
                <a:solidFill>
                  <a:srgbClr val="002776"/>
                </a:solidFill>
              </a:rPr>
              <a:t>se consolidan como las </a:t>
            </a:r>
            <a:r>
              <a:rPr lang="es-ES" sz="1000" b="1" dirty="0" smtClean="0">
                <a:solidFill>
                  <a:srgbClr val="002776"/>
                </a:solidFill>
              </a:rPr>
              <a:t>grandes dominadoras en el proceso de reserva</a:t>
            </a:r>
            <a:r>
              <a:rPr lang="es-ES" sz="1000" dirty="0" smtClean="0">
                <a:solidFill>
                  <a:srgbClr val="002776"/>
                </a:solidFill>
              </a:rPr>
              <a:t> (Expedia y </a:t>
            </a:r>
            <a:r>
              <a:rPr lang="es-ES" sz="1000" dirty="0" err="1" smtClean="0">
                <a:solidFill>
                  <a:srgbClr val="002776"/>
                </a:solidFill>
              </a:rPr>
              <a:t>Priceline</a:t>
            </a:r>
            <a:r>
              <a:rPr lang="es-ES" sz="1000" dirty="0" smtClean="0">
                <a:solidFill>
                  <a:srgbClr val="002776"/>
                </a:solidFill>
              </a:rPr>
              <a:t> principalmente)</a:t>
            </a:r>
          </a:p>
          <a:p>
            <a:pPr marL="171450" indent="-171450">
              <a:spcBef>
                <a:spcPts val="600"/>
              </a:spcBef>
              <a:buFont typeface="Arial" panose="020B0604020202020204" pitchFamily="34" charset="0"/>
              <a:buChar char="•"/>
            </a:pPr>
            <a:r>
              <a:rPr lang="es-ES" sz="1000" dirty="0" smtClean="0">
                <a:solidFill>
                  <a:srgbClr val="002776"/>
                </a:solidFill>
              </a:rPr>
              <a:t>Aparición de </a:t>
            </a:r>
            <a:r>
              <a:rPr lang="es-ES" sz="1000" b="1" dirty="0" smtClean="0">
                <a:solidFill>
                  <a:srgbClr val="002776"/>
                </a:solidFill>
              </a:rPr>
              <a:t>nuevos intermediarios </a:t>
            </a:r>
            <a:r>
              <a:rPr lang="es-ES" sz="1000" dirty="0" smtClean="0">
                <a:solidFill>
                  <a:srgbClr val="002776"/>
                </a:solidFill>
              </a:rPr>
              <a:t>(Apple, Android) como </a:t>
            </a:r>
            <a:r>
              <a:rPr lang="es-ES" sz="1000" b="1" dirty="0" smtClean="0">
                <a:solidFill>
                  <a:srgbClr val="002776"/>
                </a:solidFill>
              </a:rPr>
              <a:t>modos de gestión de pagos innovadores </a:t>
            </a:r>
            <a:r>
              <a:rPr lang="es-ES" sz="1000" dirty="0" smtClean="0">
                <a:solidFill>
                  <a:srgbClr val="002776"/>
                </a:solidFill>
              </a:rPr>
              <a:t>en la cadena de distribución </a:t>
            </a:r>
            <a:endParaRPr lang="es-ES" sz="1000" dirty="0">
              <a:solidFill>
                <a:srgbClr val="002776"/>
              </a:solidFill>
            </a:endParaRPr>
          </a:p>
        </p:txBody>
      </p:sp>
      <p:sp>
        <p:nvSpPr>
          <p:cNvPr id="9" name="Rectangle 8"/>
          <p:cNvSpPr/>
          <p:nvPr>
            <p:custDataLst>
              <p:tags r:id="rId3"/>
            </p:custDataLst>
          </p:nvPr>
        </p:nvSpPr>
        <p:spPr bwMode="auto">
          <a:xfrm>
            <a:off x="356812" y="1446991"/>
            <a:ext cx="4451725" cy="360000"/>
          </a:xfrm>
          <a:prstGeom prst="rect">
            <a:avLst/>
          </a:prstGeom>
          <a:solidFill>
            <a:schemeClr val="tx2"/>
          </a:solidFill>
          <a:ln w="9525" cap="flat" cmpd="sng" algn="ctr">
            <a:solidFill>
              <a:schemeClr val="accent1"/>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Nuevos modelos de distribución</a:t>
            </a:r>
            <a:endParaRPr lang="es-ES" sz="1100" b="1" dirty="0">
              <a:solidFill>
                <a:srgbClr val="FFFFFF"/>
              </a:solidFill>
              <a:cs typeface="Arial" pitchFamily="34" charset="0"/>
            </a:endParaRPr>
          </a:p>
        </p:txBody>
      </p:sp>
      <p:sp>
        <p:nvSpPr>
          <p:cNvPr id="10" name="Rectangle 9"/>
          <p:cNvSpPr/>
          <p:nvPr>
            <p:custDataLst>
              <p:tags r:id="rId4"/>
            </p:custDataLst>
          </p:nvPr>
        </p:nvSpPr>
        <p:spPr bwMode="auto">
          <a:xfrm>
            <a:off x="5060727" y="1446991"/>
            <a:ext cx="4536112" cy="360000"/>
          </a:xfrm>
          <a:prstGeom prst="rect">
            <a:avLst/>
          </a:prstGeom>
          <a:solidFill>
            <a:schemeClr val="accent3"/>
          </a:solidFill>
          <a:ln w="9525" cap="flat" cmpd="sng" algn="ctr">
            <a:solidFill>
              <a:schemeClr val="accent3"/>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Nuevos hábitos de compra/reserva</a:t>
            </a:r>
            <a:endParaRPr lang="es-ES" sz="1100" b="1" dirty="0">
              <a:solidFill>
                <a:srgbClr val="FFFFFF"/>
              </a:solidFill>
              <a:cs typeface="Arial" pitchFamily="34" charset="0"/>
            </a:endParaRPr>
          </a:p>
        </p:txBody>
      </p:sp>
      <p:sp>
        <p:nvSpPr>
          <p:cNvPr id="11" name="Oval 10"/>
          <p:cNvSpPr/>
          <p:nvPr>
            <p:custDataLst>
              <p:tags r:id="rId5"/>
            </p:custDataLst>
          </p:nvPr>
        </p:nvSpPr>
        <p:spPr bwMode="auto">
          <a:xfrm>
            <a:off x="200472" y="1388047"/>
            <a:ext cx="468000" cy="468000"/>
          </a:xfrm>
          <a:prstGeom prst="ellipse">
            <a:avLst/>
          </a:prstGeom>
          <a:solidFill>
            <a:schemeClr val="accent1"/>
          </a:solidFill>
          <a:ln w="9525" cap="flat" cmpd="sng" algn="ctr">
            <a:solidFill>
              <a:srgbClr val="4066B2"/>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2" name="Oval 11"/>
          <p:cNvSpPr/>
          <p:nvPr>
            <p:custDataLst>
              <p:tags r:id="rId6"/>
            </p:custDataLst>
          </p:nvPr>
        </p:nvSpPr>
        <p:spPr bwMode="auto">
          <a:xfrm>
            <a:off x="4912296" y="1388047"/>
            <a:ext cx="468000" cy="468000"/>
          </a:xfrm>
          <a:prstGeom prst="ellipse">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3" name="Freeform 481"/>
          <p:cNvSpPr>
            <a:spLocks noEditPoints="1"/>
          </p:cNvSpPr>
          <p:nvPr/>
        </p:nvSpPr>
        <p:spPr bwMode="auto">
          <a:xfrm>
            <a:off x="4947623" y="1514759"/>
            <a:ext cx="361511" cy="273872"/>
          </a:xfrm>
          <a:custGeom>
            <a:avLst/>
            <a:gdLst>
              <a:gd name="T0" fmla="*/ 193 w 534"/>
              <a:gd name="T1" fmla="*/ 331 h 402"/>
              <a:gd name="T2" fmla="*/ 182 w 534"/>
              <a:gd name="T3" fmla="*/ 369 h 402"/>
              <a:gd name="T4" fmla="*/ 215 w 534"/>
              <a:gd name="T5" fmla="*/ 402 h 402"/>
              <a:gd name="T6" fmla="*/ 253 w 534"/>
              <a:gd name="T7" fmla="*/ 391 h 402"/>
              <a:gd name="T8" fmla="*/ 265 w 534"/>
              <a:gd name="T9" fmla="*/ 352 h 402"/>
              <a:gd name="T10" fmla="*/ 232 w 534"/>
              <a:gd name="T11" fmla="*/ 319 h 402"/>
              <a:gd name="T12" fmla="*/ 396 w 534"/>
              <a:gd name="T13" fmla="*/ 321 h 402"/>
              <a:gd name="T14" fmla="*/ 371 w 534"/>
              <a:gd name="T15" fmla="*/ 361 h 402"/>
              <a:gd name="T16" fmla="*/ 389 w 534"/>
              <a:gd name="T17" fmla="*/ 396 h 402"/>
              <a:gd name="T18" fmla="*/ 429 w 534"/>
              <a:gd name="T19" fmla="*/ 399 h 402"/>
              <a:gd name="T20" fmla="*/ 455 w 534"/>
              <a:gd name="T21" fmla="*/ 361 h 402"/>
              <a:gd name="T22" fmla="*/ 437 w 534"/>
              <a:gd name="T23" fmla="*/ 326 h 402"/>
              <a:gd name="T24" fmla="*/ 177 w 534"/>
              <a:gd name="T25" fmla="*/ 251 h 402"/>
              <a:gd name="T26" fmla="*/ 105 w 534"/>
              <a:gd name="T27" fmla="*/ 2 h 402"/>
              <a:gd name="T28" fmla="*/ 1 w 534"/>
              <a:gd name="T29" fmla="*/ 8 h 402"/>
              <a:gd name="T30" fmla="*/ 7 w 534"/>
              <a:gd name="T31" fmla="*/ 23 h 402"/>
              <a:gd name="T32" fmla="*/ 78 w 534"/>
              <a:gd name="T33" fmla="*/ 28 h 402"/>
              <a:gd name="T34" fmla="*/ 483 w 534"/>
              <a:gd name="T35" fmla="*/ 295 h 402"/>
              <a:gd name="T36" fmla="*/ 488 w 534"/>
              <a:gd name="T37" fmla="*/ 260 h 402"/>
              <a:gd name="T38" fmla="*/ 476 w 534"/>
              <a:gd name="T39" fmla="*/ 251 h 402"/>
              <a:gd name="T40" fmla="*/ 153 w 534"/>
              <a:gd name="T41" fmla="*/ 2 h 402"/>
              <a:gd name="T42" fmla="*/ 142 w 534"/>
              <a:gd name="T43" fmla="*/ 25 h 402"/>
              <a:gd name="T44" fmla="*/ 196 w 534"/>
              <a:gd name="T45" fmla="*/ 222 h 402"/>
              <a:gd name="T46" fmla="*/ 469 w 534"/>
              <a:gd name="T47" fmla="*/ 230 h 402"/>
              <a:gd name="T48" fmla="*/ 488 w 534"/>
              <a:gd name="T49" fmla="*/ 213 h 402"/>
              <a:gd name="T50" fmla="*/ 534 w 534"/>
              <a:gd name="T51" fmla="*/ 11 h 402"/>
              <a:gd name="T52" fmla="*/ 200 w 534"/>
              <a:gd name="T53" fmla="*/ 72 h 402"/>
              <a:gd name="T54" fmla="*/ 216 w 534"/>
              <a:gd name="T55" fmla="*/ 41 h 402"/>
              <a:gd name="T56" fmla="*/ 251 w 534"/>
              <a:gd name="T57" fmla="*/ 38 h 402"/>
              <a:gd name="T58" fmla="*/ 273 w 534"/>
              <a:gd name="T59" fmla="*/ 72 h 402"/>
              <a:gd name="T60" fmla="*/ 257 w 534"/>
              <a:gd name="T61" fmla="*/ 101 h 402"/>
              <a:gd name="T62" fmla="*/ 222 w 534"/>
              <a:gd name="T63" fmla="*/ 105 h 402"/>
              <a:gd name="T64" fmla="*/ 200 w 534"/>
              <a:gd name="T65" fmla="*/ 72 h 402"/>
              <a:gd name="T66" fmla="*/ 268 w 534"/>
              <a:gd name="T67" fmla="*/ 194 h 402"/>
              <a:gd name="T68" fmla="*/ 251 w 534"/>
              <a:gd name="T69" fmla="*/ 164 h 402"/>
              <a:gd name="T70" fmla="*/ 273 w 534"/>
              <a:gd name="T71" fmla="*/ 130 h 402"/>
              <a:gd name="T72" fmla="*/ 308 w 534"/>
              <a:gd name="T73" fmla="*/ 133 h 402"/>
              <a:gd name="T74" fmla="*/ 324 w 534"/>
              <a:gd name="T75" fmla="*/ 164 h 402"/>
              <a:gd name="T76" fmla="*/ 302 w 534"/>
              <a:gd name="T77" fmla="*/ 198 h 402"/>
              <a:gd name="T78" fmla="*/ 298 w 534"/>
              <a:gd name="T79" fmla="*/ 64 h 402"/>
              <a:gd name="T80" fmla="*/ 325 w 534"/>
              <a:gd name="T81" fmla="*/ 36 h 402"/>
              <a:gd name="T82" fmla="*/ 359 w 534"/>
              <a:gd name="T83" fmla="*/ 45 h 402"/>
              <a:gd name="T84" fmla="*/ 369 w 534"/>
              <a:gd name="T85" fmla="*/ 78 h 402"/>
              <a:gd name="T86" fmla="*/ 340 w 534"/>
              <a:gd name="T87" fmla="*/ 107 h 402"/>
              <a:gd name="T88" fmla="*/ 307 w 534"/>
              <a:gd name="T89" fmla="*/ 97 h 402"/>
              <a:gd name="T90" fmla="*/ 385 w 534"/>
              <a:gd name="T91" fmla="*/ 200 h 402"/>
              <a:gd name="T92" fmla="*/ 355 w 534"/>
              <a:gd name="T93" fmla="*/ 184 h 402"/>
              <a:gd name="T94" fmla="*/ 352 w 534"/>
              <a:gd name="T95" fmla="*/ 149 h 402"/>
              <a:gd name="T96" fmla="*/ 385 w 534"/>
              <a:gd name="T97" fmla="*/ 127 h 402"/>
              <a:gd name="T98" fmla="*/ 416 w 534"/>
              <a:gd name="T99" fmla="*/ 144 h 402"/>
              <a:gd name="T100" fmla="*/ 419 w 534"/>
              <a:gd name="T101" fmla="*/ 178 h 402"/>
              <a:gd name="T102" fmla="*/ 385 w 534"/>
              <a:gd name="T103" fmla="*/ 200 h 402"/>
              <a:gd name="T104" fmla="*/ 409 w 534"/>
              <a:gd name="T105" fmla="*/ 101 h 402"/>
              <a:gd name="T106" fmla="*/ 393 w 534"/>
              <a:gd name="T107" fmla="*/ 72 h 402"/>
              <a:gd name="T108" fmla="*/ 416 w 534"/>
              <a:gd name="T109" fmla="*/ 38 h 402"/>
              <a:gd name="T110" fmla="*/ 451 w 534"/>
              <a:gd name="T111" fmla="*/ 41 h 402"/>
              <a:gd name="T112" fmla="*/ 467 w 534"/>
              <a:gd name="T113" fmla="*/ 72 h 402"/>
              <a:gd name="T114" fmla="*/ 444 w 534"/>
              <a:gd name="T115" fmla="*/ 105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4" h="402">
                <a:moveTo>
                  <a:pt x="223" y="318"/>
                </a:moveTo>
                <a:lnTo>
                  <a:pt x="223" y="318"/>
                </a:lnTo>
                <a:lnTo>
                  <a:pt x="215" y="319"/>
                </a:lnTo>
                <a:lnTo>
                  <a:pt x="207" y="321"/>
                </a:lnTo>
                <a:lnTo>
                  <a:pt x="200" y="326"/>
                </a:lnTo>
                <a:lnTo>
                  <a:pt x="193" y="331"/>
                </a:lnTo>
                <a:lnTo>
                  <a:pt x="188" y="337"/>
                </a:lnTo>
                <a:lnTo>
                  <a:pt x="185" y="344"/>
                </a:lnTo>
                <a:lnTo>
                  <a:pt x="182" y="352"/>
                </a:lnTo>
                <a:lnTo>
                  <a:pt x="182" y="361"/>
                </a:lnTo>
                <a:lnTo>
                  <a:pt x="182" y="361"/>
                </a:lnTo>
                <a:lnTo>
                  <a:pt x="182" y="369"/>
                </a:lnTo>
                <a:lnTo>
                  <a:pt x="185" y="377"/>
                </a:lnTo>
                <a:lnTo>
                  <a:pt x="188" y="384"/>
                </a:lnTo>
                <a:lnTo>
                  <a:pt x="193" y="391"/>
                </a:lnTo>
                <a:lnTo>
                  <a:pt x="200" y="396"/>
                </a:lnTo>
                <a:lnTo>
                  <a:pt x="207" y="399"/>
                </a:lnTo>
                <a:lnTo>
                  <a:pt x="215" y="402"/>
                </a:lnTo>
                <a:lnTo>
                  <a:pt x="223" y="402"/>
                </a:lnTo>
                <a:lnTo>
                  <a:pt x="223" y="402"/>
                </a:lnTo>
                <a:lnTo>
                  <a:pt x="232" y="402"/>
                </a:lnTo>
                <a:lnTo>
                  <a:pt x="239" y="399"/>
                </a:lnTo>
                <a:lnTo>
                  <a:pt x="247" y="396"/>
                </a:lnTo>
                <a:lnTo>
                  <a:pt x="253" y="391"/>
                </a:lnTo>
                <a:lnTo>
                  <a:pt x="258" y="384"/>
                </a:lnTo>
                <a:lnTo>
                  <a:pt x="262" y="377"/>
                </a:lnTo>
                <a:lnTo>
                  <a:pt x="265" y="369"/>
                </a:lnTo>
                <a:lnTo>
                  <a:pt x="266" y="361"/>
                </a:lnTo>
                <a:lnTo>
                  <a:pt x="266" y="361"/>
                </a:lnTo>
                <a:lnTo>
                  <a:pt x="265" y="352"/>
                </a:lnTo>
                <a:lnTo>
                  <a:pt x="262" y="344"/>
                </a:lnTo>
                <a:lnTo>
                  <a:pt x="258" y="337"/>
                </a:lnTo>
                <a:lnTo>
                  <a:pt x="253" y="331"/>
                </a:lnTo>
                <a:lnTo>
                  <a:pt x="247" y="326"/>
                </a:lnTo>
                <a:lnTo>
                  <a:pt x="239" y="321"/>
                </a:lnTo>
                <a:lnTo>
                  <a:pt x="232" y="319"/>
                </a:lnTo>
                <a:lnTo>
                  <a:pt x="223" y="318"/>
                </a:lnTo>
                <a:lnTo>
                  <a:pt x="223" y="318"/>
                </a:lnTo>
                <a:close/>
                <a:moveTo>
                  <a:pt x="412" y="318"/>
                </a:moveTo>
                <a:lnTo>
                  <a:pt x="412" y="318"/>
                </a:lnTo>
                <a:lnTo>
                  <a:pt x="405" y="319"/>
                </a:lnTo>
                <a:lnTo>
                  <a:pt x="396" y="321"/>
                </a:lnTo>
                <a:lnTo>
                  <a:pt x="389" y="326"/>
                </a:lnTo>
                <a:lnTo>
                  <a:pt x="384" y="331"/>
                </a:lnTo>
                <a:lnTo>
                  <a:pt x="378" y="337"/>
                </a:lnTo>
                <a:lnTo>
                  <a:pt x="374" y="344"/>
                </a:lnTo>
                <a:lnTo>
                  <a:pt x="372" y="352"/>
                </a:lnTo>
                <a:lnTo>
                  <a:pt x="371" y="361"/>
                </a:lnTo>
                <a:lnTo>
                  <a:pt x="371" y="361"/>
                </a:lnTo>
                <a:lnTo>
                  <a:pt x="372" y="369"/>
                </a:lnTo>
                <a:lnTo>
                  <a:pt x="374" y="377"/>
                </a:lnTo>
                <a:lnTo>
                  <a:pt x="378" y="384"/>
                </a:lnTo>
                <a:lnTo>
                  <a:pt x="384" y="391"/>
                </a:lnTo>
                <a:lnTo>
                  <a:pt x="389" y="396"/>
                </a:lnTo>
                <a:lnTo>
                  <a:pt x="396" y="399"/>
                </a:lnTo>
                <a:lnTo>
                  <a:pt x="405" y="402"/>
                </a:lnTo>
                <a:lnTo>
                  <a:pt x="412" y="402"/>
                </a:lnTo>
                <a:lnTo>
                  <a:pt x="412" y="402"/>
                </a:lnTo>
                <a:lnTo>
                  <a:pt x="421" y="402"/>
                </a:lnTo>
                <a:lnTo>
                  <a:pt x="429" y="399"/>
                </a:lnTo>
                <a:lnTo>
                  <a:pt x="437" y="396"/>
                </a:lnTo>
                <a:lnTo>
                  <a:pt x="442" y="391"/>
                </a:lnTo>
                <a:lnTo>
                  <a:pt x="447" y="384"/>
                </a:lnTo>
                <a:lnTo>
                  <a:pt x="452" y="377"/>
                </a:lnTo>
                <a:lnTo>
                  <a:pt x="454" y="369"/>
                </a:lnTo>
                <a:lnTo>
                  <a:pt x="455" y="361"/>
                </a:lnTo>
                <a:lnTo>
                  <a:pt x="455" y="361"/>
                </a:lnTo>
                <a:lnTo>
                  <a:pt x="454" y="352"/>
                </a:lnTo>
                <a:lnTo>
                  <a:pt x="452" y="344"/>
                </a:lnTo>
                <a:lnTo>
                  <a:pt x="447" y="337"/>
                </a:lnTo>
                <a:lnTo>
                  <a:pt x="442" y="331"/>
                </a:lnTo>
                <a:lnTo>
                  <a:pt x="437" y="326"/>
                </a:lnTo>
                <a:lnTo>
                  <a:pt x="429" y="321"/>
                </a:lnTo>
                <a:lnTo>
                  <a:pt x="421" y="319"/>
                </a:lnTo>
                <a:lnTo>
                  <a:pt x="412" y="318"/>
                </a:lnTo>
                <a:lnTo>
                  <a:pt x="412" y="318"/>
                </a:lnTo>
                <a:close/>
                <a:moveTo>
                  <a:pt x="476" y="251"/>
                </a:moveTo>
                <a:lnTo>
                  <a:pt x="177" y="251"/>
                </a:lnTo>
                <a:lnTo>
                  <a:pt x="117" y="13"/>
                </a:lnTo>
                <a:lnTo>
                  <a:pt x="117" y="13"/>
                </a:lnTo>
                <a:lnTo>
                  <a:pt x="115" y="9"/>
                </a:lnTo>
                <a:lnTo>
                  <a:pt x="113" y="6"/>
                </a:lnTo>
                <a:lnTo>
                  <a:pt x="108" y="3"/>
                </a:lnTo>
                <a:lnTo>
                  <a:pt x="105" y="2"/>
                </a:lnTo>
                <a:lnTo>
                  <a:pt x="104" y="2"/>
                </a:lnTo>
                <a:lnTo>
                  <a:pt x="10" y="2"/>
                </a:lnTo>
                <a:lnTo>
                  <a:pt x="10" y="2"/>
                </a:lnTo>
                <a:lnTo>
                  <a:pt x="4" y="3"/>
                </a:lnTo>
                <a:lnTo>
                  <a:pt x="2" y="5"/>
                </a:lnTo>
                <a:lnTo>
                  <a:pt x="1" y="8"/>
                </a:lnTo>
                <a:lnTo>
                  <a:pt x="0" y="13"/>
                </a:lnTo>
                <a:lnTo>
                  <a:pt x="0" y="13"/>
                </a:lnTo>
                <a:lnTo>
                  <a:pt x="1" y="16"/>
                </a:lnTo>
                <a:lnTo>
                  <a:pt x="1" y="19"/>
                </a:lnTo>
                <a:lnTo>
                  <a:pt x="4" y="22"/>
                </a:lnTo>
                <a:lnTo>
                  <a:pt x="7" y="23"/>
                </a:lnTo>
                <a:lnTo>
                  <a:pt x="8" y="24"/>
                </a:lnTo>
                <a:lnTo>
                  <a:pt x="70" y="24"/>
                </a:lnTo>
                <a:lnTo>
                  <a:pt x="70" y="24"/>
                </a:lnTo>
                <a:lnTo>
                  <a:pt x="72" y="24"/>
                </a:lnTo>
                <a:lnTo>
                  <a:pt x="75" y="25"/>
                </a:lnTo>
                <a:lnTo>
                  <a:pt x="78" y="28"/>
                </a:lnTo>
                <a:lnTo>
                  <a:pt x="81" y="34"/>
                </a:lnTo>
                <a:lnTo>
                  <a:pt x="148" y="297"/>
                </a:lnTo>
                <a:lnTo>
                  <a:pt x="476" y="297"/>
                </a:lnTo>
                <a:lnTo>
                  <a:pt x="476" y="297"/>
                </a:lnTo>
                <a:lnTo>
                  <a:pt x="478" y="297"/>
                </a:lnTo>
                <a:lnTo>
                  <a:pt x="483" y="295"/>
                </a:lnTo>
                <a:lnTo>
                  <a:pt x="485" y="294"/>
                </a:lnTo>
                <a:lnTo>
                  <a:pt x="487" y="293"/>
                </a:lnTo>
                <a:lnTo>
                  <a:pt x="488" y="290"/>
                </a:lnTo>
                <a:lnTo>
                  <a:pt x="488" y="286"/>
                </a:lnTo>
                <a:lnTo>
                  <a:pt x="488" y="260"/>
                </a:lnTo>
                <a:lnTo>
                  <a:pt x="488" y="260"/>
                </a:lnTo>
                <a:lnTo>
                  <a:pt x="488" y="257"/>
                </a:lnTo>
                <a:lnTo>
                  <a:pt x="486" y="254"/>
                </a:lnTo>
                <a:lnTo>
                  <a:pt x="485" y="253"/>
                </a:lnTo>
                <a:lnTo>
                  <a:pt x="483" y="252"/>
                </a:lnTo>
                <a:lnTo>
                  <a:pt x="478" y="251"/>
                </a:lnTo>
                <a:lnTo>
                  <a:pt x="476" y="251"/>
                </a:lnTo>
                <a:lnTo>
                  <a:pt x="476" y="251"/>
                </a:lnTo>
                <a:close/>
                <a:moveTo>
                  <a:pt x="513" y="0"/>
                </a:moveTo>
                <a:lnTo>
                  <a:pt x="162" y="0"/>
                </a:lnTo>
                <a:lnTo>
                  <a:pt x="162" y="0"/>
                </a:lnTo>
                <a:lnTo>
                  <a:pt x="157" y="0"/>
                </a:lnTo>
                <a:lnTo>
                  <a:pt x="153" y="2"/>
                </a:lnTo>
                <a:lnTo>
                  <a:pt x="149" y="4"/>
                </a:lnTo>
                <a:lnTo>
                  <a:pt x="145" y="8"/>
                </a:lnTo>
                <a:lnTo>
                  <a:pt x="143" y="11"/>
                </a:lnTo>
                <a:lnTo>
                  <a:pt x="142" y="15"/>
                </a:lnTo>
                <a:lnTo>
                  <a:pt x="141" y="20"/>
                </a:lnTo>
                <a:lnTo>
                  <a:pt x="142" y="25"/>
                </a:lnTo>
                <a:lnTo>
                  <a:pt x="142" y="31"/>
                </a:lnTo>
                <a:lnTo>
                  <a:pt x="145" y="39"/>
                </a:lnTo>
                <a:lnTo>
                  <a:pt x="190" y="215"/>
                </a:lnTo>
                <a:lnTo>
                  <a:pt x="190" y="215"/>
                </a:lnTo>
                <a:lnTo>
                  <a:pt x="191" y="217"/>
                </a:lnTo>
                <a:lnTo>
                  <a:pt x="196" y="222"/>
                </a:lnTo>
                <a:lnTo>
                  <a:pt x="198" y="225"/>
                </a:lnTo>
                <a:lnTo>
                  <a:pt x="202" y="227"/>
                </a:lnTo>
                <a:lnTo>
                  <a:pt x="207" y="228"/>
                </a:lnTo>
                <a:lnTo>
                  <a:pt x="213" y="229"/>
                </a:lnTo>
                <a:lnTo>
                  <a:pt x="469" y="230"/>
                </a:lnTo>
                <a:lnTo>
                  <a:pt x="469" y="230"/>
                </a:lnTo>
                <a:lnTo>
                  <a:pt x="472" y="230"/>
                </a:lnTo>
                <a:lnTo>
                  <a:pt x="474" y="229"/>
                </a:lnTo>
                <a:lnTo>
                  <a:pt x="478" y="228"/>
                </a:lnTo>
                <a:lnTo>
                  <a:pt x="481" y="225"/>
                </a:lnTo>
                <a:lnTo>
                  <a:pt x="485" y="220"/>
                </a:lnTo>
                <a:lnTo>
                  <a:pt x="488" y="213"/>
                </a:lnTo>
                <a:lnTo>
                  <a:pt x="490" y="205"/>
                </a:lnTo>
                <a:lnTo>
                  <a:pt x="532" y="24"/>
                </a:lnTo>
                <a:lnTo>
                  <a:pt x="532" y="24"/>
                </a:lnTo>
                <a:lnTo>
                  <a:pt x="534" y="20"/>
                </a:lnTo>
                <a:lnTo>
                  <a:pt x="534" y="16"/>
                </a:lnTo>
                <a:lnTo>
                  <a:pt x="534" y="11"/>
                </a:lnTo>
                <a:lnTo>
                  <a:pt x="531" y="7"/>
                </a:lnTo>
                <a:lnTo>
                  <a:pt x="528" y="4"/>
                </a:lnTo>
                <a:lnTo>
                  <a:pt x="522" y="2"/>
                </a:lnTo>
                <a:lnTo>
                  <a:pt x="513" y="0"/>
                </a:lnTo>
                <a:lnTo>
                  <a:pt x="513" y="0"/>
                </a:lnTo>
                <a:close/>
                <a:moveTo>
                  <a:pt x="200" y="72"/>
                </a:moveTo>
                <a:lnTo>
                  <a:pt x="200" y="72"/>
                </a:lnTo>
                <a:lnTo>
                  <a:pt x="201" y="64"/>
                </a:lnTo>
                <a:lnTo>
                  <a:pt x="203" y="57"/>
                </a:lnTo>
                <a:lnTo>
                  <a:pt x="206" y="50"/>
                </a:lnTo>
                <a:lnTo>
                  <a:pt x="210" y="45"/>
                </a:lnTo>
                <a:lnTo>
                  <a:pt x="216" y="41"/>
                </a:lnTo>
                <a:lnTo>
                  <a:pt x="222" y="38"/>
                </a:lnTo>
                <a:lnTo>
                  <a:pt x="228" y="36"/>
                </a:lnTo>
                <a:lnTo>
                  <a:pt x="236" y="34"/>
                </a:lnTo>
                <a:lnTo>
                  <a:pt x="236" y="34"/>
                </a:lnTo>
                <a:lnTo>
                  <a:pt x="243" y="36"/>
                </a:lnTo>
                <a:lnTo>
                  <a:pt x="251" y="38"/>
                </a:lnTo>
                <a:lnTo>
                  <a:pt x="257" y="41"/>
                </a:lnTo>
                <a:lnTo>
                  <a:pt x="262" y="45"/>
                </a:lnTo>
                <a:lnTo>
                  <a:pt x="267" y="50"/>
                </a:lnTo>
                <a:lnTo>
                  <a:pt x="270" y="57"/>
                </a:lnTo>
                <a:lnTo>
                  <a:pt x="272" y="64"/>
                </a:lnTo>
                <a:lnTo>
                  <a:pt x="273" y="72"/>
                </a:lnTo>
                <a:lnTo>
                  <a:pt x="273" y="72"/>
                </a:lnTo>
                <a:lnTo>
                  <a:pt x="272" y="78"/>
                </a:lnTo>
                <a:lnTo>
                  <a:pt x="270" y="85"/>
                </a:lnTo>
                <a:lnTo>
                  <a:pt x="267" y="92"/>
                </a:lnTo>
                <a:lnTo>
                  <a:pt x="262" y="97"/>
                </a:lnTo>
                <a:lnTo>
                  <a:pt x="257" y="101"/>
                </a:lnTo>
                <a:lnTo>
                  <a:pt x="251" y="105"/>
                </a:lnTo>
                <a:lnTo>
                  <a:pt x="243" y="107"/>
                </a:lnTo>
                <a:lnTo>
                  <a:pt x="236" y="108"/>
                </a:lnTo>
                <a:lnTo>
                  <a:pt x="236" y="108"/>
                </a:lnTo>
                <a:lnTo>
                  <a:pt x="228" y="107"/>
                </a:lnTo>
                <a:lnTo>
                  <a:pt x="222" y="105"/>
                </a:lnTo>
                <a:lnTo>
                  <a:pt x="216" y="101"/>
                </a:lnTo>
                <a:lnTo>
                  <a:pt x="210" y="97"/>
                </a:lnTo>
                <a:lnTo>
                  <a:pt x="206" y="92"/>
                </a:lnTo>
                <a:lnTo>
                  <a:pt x="203" y="85"/>
                </a:lnTo>
                <a:lnTo>
                  <a:pt x="201" y="78"/>
                </a:lnTo>
                <a:lnTo>
                  <a:pt x="200" y="72"/>
                </a:lnTo>
                <a:lnTo>
                  <a:pt x="200" y="72"/>
                </a:lnTo>
                <a:close/>
                <a:moveTo>
                  <a:pt x="288" y="200"/>
                </a:moveTo>
                <a:lnTo>
                  <a:pt x="288" y="200"/>
                </a:lnTo>
                <a:lnTo>
                  <a:pt x="281" y="200"/>
                </a:lnTo>
                <a:lnTo>
                  <a:pt x="273" y="198"/>
                </a:lnTo>
                <a:lnTo>
                  <a:pt x="268" y="194"/>
                </a:lnTo>
                <a:lnTo>
                  <a:pt x="261" y="190"/>
                </a:lnTo>
                <a:lnTo>
                  <a:pt x="257" y="184"/>
                </a:lnTo>
                <a:lnTo>
                  <a:pt x="254" y="178"/>
                </a:lnTo>
                <a:lnTo>
                  <a:pt x="252" y="172"/>
                </a:lnTo>
                <a:lnTo>
                  <a:pt x="251" y="164"/>
                </a:lnTo>
                <a:lnTo>
                  <a:pt x="251" y="164"/>
                </a:lnTo>
                <a:lnTo>
                  <a:pt x="252" y="157"/>
                </a:lnTo>
                <a:lnTo>
                  <a:pt x="254" y="149"/>
                </a:lnTo>
                <a:lnTo>
                  <a:pt x="257" y="144"/>
                </a:lnTo>
                <a:lnTo>
                  <a:pt x="261" y="138"/>
                </a:lnTo>
                <a:lnTo>
                  <a:pt x="268" y="133"/>
                </a:lnTo>
                <a:lnTo>
                  <a:pt x="273" y="130"/>
                </a:lnTo>
                <a:lnTo>
                  <a:pt x="281" y="128"/>
                </a:lnTo>
                <a:lnTo>
                  <a:pt x="288" y="127"/>
                </a:lnTo>
                <a:lnTo>
                  <a:pt x="288" y="127"/>
                </a:lnTo>
                <a:lnTo>
                  <a:pt x="295" y="128"/>
                </a:lnTo>
                <a:lnTo>
                  <a:pt x="302" y="130"/>
                </a:lnTo>
                <a:lnTo>
                  <a:pt x="308" y="133"/>
                </a:lnTo>
                <a:lnTo>
                  <a:pt x="314" y="138"/>
                </a:lnTo>
                <a:lnTo>
                  <a:pt x="318" y="144"/>
                </a:lnTo>
                <a:lnTo>
                  <a:pt x="322" y="149"/>
                </a:lnTo>
                <a:lnTo>
                  <a:pt x="324" y="157"/>
                </a:lnTo>
                <a:lnTo>
                  <a:pt x="324" y="164"/>
                </a:lnTo>
                <a:lnTo>
                  <a:pt x="324" y="164"/>
                </a:lnTo>
                <a:lnTo>
                  <a:pt x="324" y="172"/>
                </a:lnTo>
                <a:lnTo>
                  <a:pt x="322" y="178"/>
                </a:lnTo>
                <a:lnTo>
                  <a:pt x="318" y="184"/>
                </a:lnTo>
                <a:lnTo>
                  <a:pt x="314" y="190"/>
                </a:lnTo>
                <a:lnTo>
                  <a:pt x="308" y="194"/>
                </a:lnTo>
                <a:lnTo>
                  <a:pt x="302" y="198"/>
                </a:lnTo>
                <a:lnTo>
                  <a:pt x="295" y="200"/>
                </a:lnTo>
                <a:lnTo>
                  <a:pt x="288" y="200"/>
                </a:lnTo>
                <a:lnTo>
                  <a:pt x="288" y="200"/>
                </a:lnTo>
                <a:close/>
                <a:moveTo>
                  <a:pt x="297" y="72"/>
                </a:moveTo>
                <a:lnTo>
                  <a:pt x="297" y="72"/>
                </a:lnTo>
                <a:lnTo>
                  <a:pt x="298" y="64"/>
                </a:lnTo>
                <a:lnTo>
                  <a:pt x="300" y="57"/>
                </a:lnTo>
                <a:lnTo>
                  <a:pt x="303" y="50"/>
                </a:lnTo>
                <a:lnTo>
                  <a:pt x="307" y="45"/>
                </a:lnTo>
                <a:lnTo>
                  <a:pt x="312" y="41"/>
                </a:lnTo>
                <a:lnTo>
                  <a:pt x="319" y="38"/>
                </a:lnTo>
                <a:lnTo>
                  <a:pt x="325" y="36"/>
                </a:lnTo>
                <a:lnTo>
                  <a:pt x="333" y="34"/>
                </a:lnTo>
                <a:lnTo>
                  <a:pt x="333" y="34"/>
                </a:lnTo>
                <a:lnTo>
                  <a:pt x="340" y="36"/>
                </a:lnTo>
                <a:lnTo>
                  <a:pt x="348" y="38"/>
                </a:lnTo>
                <a:lnTo>
                  <a:pt x="354" y="41"/>
                </a:lnTo>
                <a:lnTo>
                  <a:pt x="359" y="45"/>
                </a:lnTo>
                <a:lnTo>
                  <a:pt x="363" y="50"/>
                </a:lnTo>
                <a:lnTo>
                  <a:pt x="367" y="57"/>
                </a:lnTo>
                <a:lnTo>
                  <a:pt x="369" y="64"/>
                </a:lnTo>
                <a:lnTo>
                  <a:pt x="370" y="72"/>
                </a:lnTo>
                <a:lnTo>
                  <a:pt x="370" y="72"/>
                </a:lnTo>
                <a:lnTo>
                  <a:pt x="369" y="78"/>
                </a:lnTo>
                <a:lnTo>
                  <a:pt x="367" y="85"/>
                </a:lnTo>
                <a:lnTo>
                  <a:pt x="363" y="92"/>
                </a:lnTo>
                <a:lnTo>
                  <a:pt x="359" y="97"/>
                </a:lnTo>
                <a:lnTo>
                  <a:pt x="354" y="101"/>
                </a:lnTo>
                <a:lnTo>
                  <a:pt x="348" y="105"/>
                </a:lnTo>
                <a:lnTo>
                  <a:pt x="340" y="107"/>
                </a:lnTo>
                <a:lnTo>
                  <a:pt x="333" y="108"/>
                </a:lnTo>
                <a:lnTo>
                  <a:pt x="333" y="108"/>
                </a:lnTo>
                <a:lnTo>
                  <a:pt x="325" y="107"/>
                </a:lnTo>
                <a:lnTo>
                  <a:pt x="319" y="105"/>
                </a:lnTo>
                <a:lnTo>
                  <a:pt x="312" y="101"/>
                </a:lnTo>
                <a:lnTo>
                  <a:pt x="307" y="97"/>
                </a:lnTo>
                <a:lnTo>
                  <a:pt x="303" y="92"/>
                </a:lnTo>
                <a:lnTo>
                  <a:pt x="300" y="85"/>
                </a:lnTo>
                <a:lnTo>
                  <a:pt x="298" y="78"/>
                </a:lnTo>
                <a:lnTo>
                  <a:pt x="297" y="72"/>
                </a:lnTo>
                <a:lnTo>
                  <a:pt x="297" y="72"/>
                </a:lnTo>
                <a:close/>
                <a:moveTo>
                  <a:pt x="385" y="200"/>
                </a:moveTo>
                <a:lnTo>
                  <a:pt x="385" y="200"/>
                </a:lnTo>
                <a:lnTo>
                  <a:pt x="377" y="200"/>
                </a:lnTo>
                <a:lnTo>
                  <a:pt x="371" y="198"/>
                </a:lnTo>
                <a:lnTo>
                  <a:pt x="365" y="194"/>
                </a:lnTo>
                <a:lnTo>
                  <a:pt x="359" y="190"/>
                </a:lnTo>
                <a:lnTo>
                  <a:pt x="355" y="184"/>
                </a:lnTo>
                <a:lnTo>
                  <a:pt x="352" y="178"/>
                </a:lnTo>
                <a:lnTo>
                  <a:pt x="350" y="172"/>
                </a:lnTo>
                <a:lnTo>
                  <a:pt x="349" y="164"/>
                </a:lnTo>
                <a:lnTo>
                  <a:pt x="349" y="164"/>
                </a:lnTo>
                <a:lnTo>
                  <a:pt x="350" y="157"/>
                </a:lnTo>
                <a:lnTo>
                  <a:pt x="352" y="149"/>
                </a:lnTo>
                <a:lnTo>
                  <a:pt x="355" y="144"/>
                </a:lnTo>
                <a:lnTo>
                  <a:pt x="359" y="138"/>
                </a:lnTo>
                <a:lnTo>
                  <a:pt x="365" y="133"/>
                </a:lnTo>
                <a:lnTo>
                  <a:pt x="371" y="130"/>
                </a:lnTo>
                <a:lnTo>
                  <a:pt x="377" y="128"/>
                </a:lnTo>
                <a:lnTo>
                  <a:pt x="385" y="127"/>
                </a:lnTo>
                <a:lnTo>
                  <a:pt x="385" y="127"/>
                </a:lnTo>
                <a:lnTo>
                  <a:pt x="392" y="128"/>
                </a:lnTo>
                <a:lnTo>
                  <a:pt x="400" y="130"/>
                </a:lnTo>
                <a:lnTo>
                  <a:pt x="406" y="133"/>
                </a:lnTo>
                <a:lnTo>
                  <a:pt x="411" y="138"/>
                </a:lnTo>
                <a:lnTo>
                  <a:pt x="416" y="144"/>
                </a:lnTo>
                <a:lnTo>
                  <a:pt x="419" y="149"/>
                </a:lnTo>
                <a:lnTo>
                  <a:pt x="421" y="157"/>
                </a:lnTo>
                <a:lnTo>
                  <a:pt x="422" y="164"/>
                </a:lnTo>
                <a:lnTo>
                  <a:pt x="422" y="164"/>
                </a:lnTo>
                <a:lnTo>
                  <a:pt x="421" y="172"/>
                </a:lnTo>
                <a:lnTo>
                  <a:pt x="419" y="178"/>
                </a:lnTo>
                <a:lnTo>
                  <a:pt x="416" y="184"/>
                </a:lnTo>
                <a:lnTo>
                  <a:pt x="411" y="190"/>
                </a:lnTo>
                <a:lnTo>
                  <a:pt x="406" y="194"/>
                </a:lnTo>
                <a:lnTo>
                  <a:pt x="400" y="198"/>
                </a:lnTo>
                <a:lnTo>
                  <a:pt x="392" y="200"/>
                </a:lnTo>
                <a:lnTo>
                  <a:pt x="385" y="200"/>
                </a:lnTo>
                <a:lnTo>
                  <a:pt x="385" y="200"/>
                </a:lnTo>
                <a:close/>
                <a:moveTo>
                  <a:pt x="429" y="108"/>
                </a:moveTo>
                <a:lnTo>
                  <a:pt x="429" y="108"/>
                </a:lnTo>
                <a:lnTo>
                  <a:pt x="422" y="107"/>
                </a:lnTo>
                <a:lnTo>
                  <a:pt x="416" y="105"/>
                </a:lnTo>
                <a:lnTo>
                  <a:pt x="409" y="101"/>
                </a:lnTo>
                <a:lnTo>
                  <a:pt x="404" y="97"/>
                </a:lnTo>
                <a:lnTo>
                  <a:pt x="400" y="92"/>
                </a:lnTo>
                <a:lnTo>
                  <a:pt x="396" y="85"/>
                </a:lnTo>
                <a:lnTo>
                  <a:pt x="394" y="78"/>
                </a:lnTo>
                <a:lnTo>
                  <a:pt x="393" y="72"/>
                </a:lnTo>
                <a:lnTo>
                  <a:pt x="393" y="72"/>
                </a:lnTo>
                <a:lnTo>
                  <a:pt x="394" y="64"/>
                </a:lnTo>
                <a:lnTo>
                  <a:pt x="396" y="57"/>
                </a:lnTo>
                <a:lnTo>
                  <a:pt x="400" y="50"/>
                </a:lnTo>
                <a:lnTo>
                  <a:pt x="404" y="45"/>
                </a:lnTo>
                <a:lnTo>
                  <a:pt x="409" y="41"/>
                </a:lnTo>
                <a:lnTo>
                  <a:pt x="416" y="38"/>
                </a:lnTo>
                <a:lnTo>
                  <a:pt x="422" y="36"/>
                </a:lnTo>
                <a:lnTo>
                  <a:pt x="429" y="34"/>
                </a:lnTo>
                <a:lnTo>
                  <a:pt x="429" y="34"/>
                </a:lnTo>
                <a:lnTo>
                  <a:pt x="437" y="36"/>
                </a:lnTo>
                <a:lnTo>
                  <a:pt x="444" y="38"/>
                </a:lnTo>
                <a:lnTo>
                  <a:pt x="451" y="41"/>
                </a:lnTo>
                <a:lnTo>
                  <a:pt x="456" y="45"/>
                </a:lnTo>
                <a:lnTo>
                  <a:pt x="460" y="50"/>
                </a:lnTo>
                <a:lnTo>
                  <a:pt x="463" y="57"/>
                </a:lnTo>
                <a:lnTo>
                  <a:pt x="466" y="64"/>
                </a:lnTo>
                <a:lnTo>
                  <a:pt x="467" y="72"/>
                </a:lnTo>
                <a:lnTo>
                  <a:pt x="467" y="72"/>
                </a:lnTo>
                <a:lnTo>
                  <a:pt x="466" y="78"/>
                </a:lnTo>
                <a:lnTo>
                  <a:pt x="463" y="85"/>
                </a:lnTo>
                <a:lnTo>
                  <a:pt x="460" y="92"/>
                </a:lnTo>
                <a:lnTo>
                  <a:pt x="456" y="97"/>
                </a:lnTo>
                <a:lnTo>
                  <a:pt x="451" y="101"/>
                </a:lnTo>
                <a:lnTo>
                  <a:pt x="444" y="105"/>
                </a:lnTo>
                <a:lnTo>
                  <a:pt x="437" y="107"/>
                </a:lnTo>
                <a:lnTo>
                  <a:pt x="429" y="108"/>
                </a:lnTo>
                <a:lnTo>
                  <a:pt x="429" y="10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14" name="Freeform 450"/>
          <p:cNvSpPr>
            <a:spLocks noEditPoints="1"/>
          </p:cNvSpPr>
          <p:nvPr/>
        </p:nvSpPr>
        <p:spPr bwMode="auto">
          <a:xfrm>
            <a:off x="262417" y="1458600"/>
            <a:ext cx="344111" cy="305876"/>
          </a:xfrm>
          <a:custGeom>
            <a:avLst/>
            <a:gdLst>
              <a:gd name="T0" fmla="*/ 527 w 568"/>
              <a:gd name="T1" fmla="*/ 461 h 514"/>
              <a:gd name="T2" fmla="*/ 516 w 568"/>
              <a:gd name="T3" fmla="*/ 426 h 514"/>
              <a:gd name="T4" fmla="*/ 476 w 568"/>
              <a:gd name="T5" fmla="*/ 399 h 514"/>
              <a:gd name="T6" fmla="*/ 457 w 568"/>
              <a:gd name="T7" fmla="*/ 398 h 514"/>
              <a:gd name="T8" fmla="*/ 418 w 568"/>
              <a:gd name="T9" fmla="*/ 416 h 514"/>
              <a:gd name="T10" fmla="*/ 399 w 568"/>
              <a:gd name="T11" fmla="*/ 454 h 514"/>
              <a:gd name="T12" fmla="*/ 280 w 568"/>
              <a:gd name="T13" fmla="*/ 454 h 514"/>
              <a:gd name="T14" fmla="*/ 262 w 568"/>
              <a:gd name="T15" fmla="*/ 416 h 514"/>
              <a:gd name="T16" fmla="*/ 224 w 568"/>
              <a:gd name="T17" fmla="*/ 398 h 514"/>
              <a:gd name="T18" fmla="*/ 204 w 568"/>
              <a:gd name="T19" fmla="*/ 399 h 514"/>
              <a:gd name="T20" fmla="*/ 164 w 568"/>
              <a:gd name="T21" fmla="*/ 426 h 514"/>
              <a:gd name="T22" fmla="*/ 154 w 568"/>
              <a:gd name="T23" fmla="*/ 461 h 514"/>
              <a:gd name="T24" fmla="*/ 4 w 568"/>
              <a:gd name="T25" fmla="*/ 456 h 514"/>
              <a:gd name="T26" fmla="*/ 1 w 568"/>
              <a:gd name="T27" fmla="*/ 440 h 514"/>
              <a:gd name="T28" fmla="*/ 112 w 568"/>
              <a:gd name="T29" fmla="*/ 431 h 514"/>
              <a:gd name="T30" fmla="*/ 225 w 568"/>
              <a:gd name="T31" fmla="*/ 20 h 514"/>
              <a:gd name="T32" fmla="*/ 236 w 568"/>
              <a:gd name="T33" fmla="*/ 5 h 514"/>
              <a:gd name="T34" fmla="*/ 253 w 568"/>
              <a:gd name="T35" fmla="*/ 0 h 514"/>
              <a:gd name="T36" fmla="*/ 450 w 568"/>
              <a:gd name="T37" fmla="*/ 232 h 514"/>
              <a:gd name="T38" fmla="*/ 553 w 568"/>
              <a:gd name="T39" fmla="*/ 232 h 514"/>
              <a:gd name="T40" fmla="*/ 568 w 568"/>
              <a:gd name="T41" fmla="*/ 246 h 514"/>
              <a:gd name="T42" fmla="*/ 253 w 568"/>
              <a:gd name="T43" fmla="*/ 25 h 514"/>
              <a:gd name="T44" fmla="*/ 248 w 568"/>
              <a:gd name="T45" fmla="*/ 27 h 514"/>
              <a:gd name="T46" fmla="*/ 232 w 568"/>
              <a:gd name="T47" fmla="*/ 174 h 514"/>
              <a:gd name="T48" fmla="*/ 232 w 568"/>
              <a:gd name="T49" fmla="*/ 152 h 514"/>
              <a:gd name="T50" fmla="*/ 248 w 568"/>
              <a:gd name="T51" fmla="*/ 148 h 514"/>
              <a:gd name="T52" fmla="*/ 293 w 568"/>
              <a:gd name="T53" fmla="*/ 193 h 514"/>
              <a:gd name="T54" fmla="*/ 290 w 568"/>
              <a:gd name="T55" fmla="*/ 209 h 514"/>
              <a:gd name="T56" fmla="*/ 268 w 568"/>
              <a:gd name="T57" fmla="*/ 209 h 514"/>
              <a:gd name="T58" fmla="*/ 228 w 568"/>
              <a:gd name="T59" fmla="*/ 239 h 514"/>
              <a:gd name="T60" fmla="*/ 206 w 568"/>
              <a:gd name="T61" fmla="*/ 282 h 514"/>
              <a:gd name="T62" fmla="*/ 214 w 568"/>
              <a:gd name="T63" fmla="*/ 317 h 514"/>
              <a:gd name="T64" fmla="*/ 236 w 568"/>
              <a:gd name="T65" fmla="*/ 327 h 514"/>
              <a:gd name="T66" fmla="*/ 299 w 568"/>
              <a:gd name="T67" fmla="*/ 246 h 514"/>
              <a:gd name="T68" fmla="*/ 308 w 568"/>
              <a:gd name="T69" fmla="*/ 233 h 514"/>
              <a:gd name="T70" fmla="*/ 335 w 568"/>
              <a:gd name="T71" fmla="*/ 231 h 514"/>
              <a:gd name="T72" fmla="*/ 350 w 568"/>
              <a:gd name="T73" fmla="*/ 223 h 514"/>
              <a:gd name="T74" fmla="*/ 381 w 568"/>
              <a:gd name="T75" fmla="*/ 125 h 514"/>
              <a:gd name="T76" fmla="*/ 400 w 568"/>
              <a:gd name="T77" fmla="*/ 115 h 514"/>
              <a:gd name="T78" fmla="*/ 411 w 568"/>
              <a:gd name="T79" fmla="*/ 128 h 514"/>
              <a:gd name="T80" fmla="*/ 425 w 568"/>
              <a:gd name="T81" fmla="*/ 25 h 514"/>
              <a:gd name="T82" fmla="*/ 444 w 568"/>
              <a:gd name="T83" fmla="*/ 421 h 514"/>
              <a:gd name="T84" fmla="*/ 419 w 568"/>
              <a:gd name="T85" fmla="*/ 447 h 514"/>
              <a:gd name="T86" fmla="*/ 416 w 568"/>
              <a:gd name="T87" fmla="*/ 476 h 514"/>
              <a:gd name="T88" fmla="*/ 436 w 568"/>
              <a:gd name="T89" fmla="*/ 505 h 514"/>
              <a:gd name="T90" fmla="*/ 463 w 568"/>
              <a:gd name="T91" fmla="*/ 514 h 514"/>
              <a:gd name="T92" fmla="*/ 497 w 568"/>
              <a:gd name="T93" fmla="*/ 500 h 514"/>
              <a:gd name="T94" fmla="*/ 511 w 568"/>
              <a:gd name="T95" fmla="*/ 466 h 514"/>
              <a:gd name="T96" fmla="*/ 502 w 568"/>
              <a:gd name="T97" fmla="*/ 439 h 514"/>
              <a:gd name="T98" fmla="*/ 473 w 568"/>
              <a:gd name="T99" fmla="*/ 419 h 514"/>
              <a:gd name="T100" fmla="*/ 216 w 568"/>
              <a:gd name="T101" fmla="*/ 418 h 514"/>
              <a:gd name="T102" fmla="*/ 183 w 568"/>
              <a:gd name="T103" fmla="*/ 432 h 514"/>
              <a:gd name="T104" fmla="*/ 169 w 568"/>
              <a:gd name="T105" fmla="*/ 466 h 514"/>
              <a:gd name="T106" fmla="*/ 177 w 568"/>
              <a:gd name="T107" fmla="*/ 493 h 514"/>
              <a:gd name="T108" fmla="*/ 207 w 568"/>
              <a:gd name="T109" fmla="*/ 513 h 514"/>
              <a:gd name="T110" fmla="*/ 236 w 568"/>
              <a:gd name="T111" fmla="*/ 510 h 514"/>
              <a:gd name="T112" fmla="*/ 261 w 568"/>
              <a:gd name="T113" fmla="*/ 484 h 514"/>
              <a:gd name="T114" fmla="*/ 264 w 568"/>
              <a:gd name="T115" fmla="*/ 456 h 514"/>
              <a:gd name="T116" fmla="*/ 244 w 568"/>
              <a:gd name="T117" fmla="*/ 427 h 514"/>
              <a:gd name="T118" fmla="*/ 216 w 568"/>
              <a:gd name="T119" fmla="*/ 418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 h="514">
                <a:moveTo>
                  <a:pt x="568" y="246"/>
                </a:moveTo>
                <a:lnTo>
                  <a:pt x="568" y="461"/>
                </a:lnTo>
                <a:lnTo>
                  <a:pt x="527" y="461"/>
                </a:lnTo>
                <a:lnTo>
                  <a:pt x="527" y="461"/>
                </a:lnTo>
                <a:lnTo>
                  <a:pt x="527" y="454"/>
                </a:lnTo>
                <a:lnTo>
                  <a:pt x="526" y="448"/>
                </a:lnTo>
                <a:lnTo>
                  <a:pt x="523" y="436"/>
                </a:lnTo>
                <a:lnTo>
                  <a:pt x="516" y="426"/>
                </a:lnTo>
                <a:lnTo>
                  <a:pt x="509" y="416"/>
                </a:lnTo>
                <a:lnTo>
                  <a:pt x="499" y="409"/>
                </a:lnTo>
                <a:lnTo>
                  <a:pt x="488" y="402"/>
                </a:lnTo>
                <a:lnTo>
                  <a:pt x="476" y="399"/>
                </a:lnTo>
                <a:lnTo>
                  <a:pt x="469" y="398"/>
                </a:lnTo>
                <a:lnTo>
                  <a:pt x="463" y="398"/>
                </a:lnTo>
                <a:lnTo>
                  <a:pt x="463" y="398"/>
                </a:lnTo>
                <a:lnTo>
                  <a:pt x="457" y="398"/>
                </a:lnTo>
                <a:lnTo>
                  <a:pt x="450" y="399"/>
                </a:lnTo>
                <a:lnTo>
                  <a:pt x="439" y="402"/>
                </a:lnTo>
                <a:lnTo>
                  <a:pt x="428" y="409"/>
                </a:lnTo>
                <a:lnTo>
                  <a:pt x="418" y="416"/>
                </a:lnTo>
                <a:lnTo>
                  <a:pt x="410" y="426"/>
                </a:lnTo>
                <a:lnTo>
                  <a:pt x="405" y="436"/>
                </a:lnTo>
                <a:lnTo>
                  <a:pt x="400" y="448"/>
                </a:lnTo>
                <a:lnTo>
                  <a:pt x="399" y="454"/>
                </a:lnTo>
                <a:lnTo>
                  <a:pt x="399" y="461"/>
                </a:lnTo>
                <a:lnTo>
                  <a:pt x="281" y="461"/>
                </a:lnTo>
                <a:lnTo>
                  <a:pt x="281" y="461"/>
                </a:lnTo>
                <a:lnTo>
                  <a:pt x="280" y="454"/>
                </a:lnTo>
                <a:lnTo>
                  <a:pt x="280" y="448"/>
                </a:lnTo>
                <a:lnTo>
                  <a:pt x="276" y="436"/>
                </a:lnTo>
                <a:lnTo>
                  <a:pt x="271" y="426"/>
                </a:lnTo>
                <a:lnTo>
                  <a:pt x="262" y="416"/>
                </a:lnTo>
                <a:lnTo>
                  <a:pt x="253" y="409"/>
                </a:lnTo>
                <a:lnTo>
                  <a:pt x="242" y="402"/>
                </a:lnTo>
                <a:lnTo>
                  <a:pt x="230" y="399"/>
                </a:lnTo>
                <a:lnTo>
                  <a:pt x="224" y="398"/>
                </a:lnTo>
                <a:lnTo>
                  <a:pt x="217" y="398"/>
                </a:lnTo>
                <a:lnTo>
                  <a:pt x="217" y="398"/>
                </a:lnTo>
                <a:lnTo>
                  <a:pt x="210" y="398"/>
                </a:lnTo>
                <a:lnTo>
                  <a:pt x="204" y="399"/>
                </a:lnTo>
                <a:lnTo>
                  <a:pt x="192" y="402"/>
                </a:lnTo>
                <a:lnTo>
                  <a:pt x="181" y="409"/>
                </a:lnTo>
                <a:lnTo>
                  <a:pt x="172" y="416"/>
                </a:lnTo>
                <a:lnTo>
                  <a:pt x="164" y="426"/>
                </a:lnTo>
                <a:lnTo>
                  <a:pt x="158" y="436"/>
                </a:lnTo>
                <a:lnTo>
                  <a:pt x="155" y="448"/>
                </a:lnTo>
                <a:lnTo>
                  <a:pt x="154" y="454"/>
                </a:lnTo>
                <a:lnTo>
                  <a:pt x="154" y="461"/>
                </a:lnTo>
                <a:lnTo>
                  <a:pt x="14" y="461"/>
                </a:lnTo>
                <a:lnTo>
                  <a:pt x="14" y="461"/>
                </a:lnTo>
                <a:lnTo>
                  <a:pt x="9" y="460"/>
                </a:lnTo>
                <a:lnTo>
                  <a:pt x="4" y="456"/>
                </a:lnTo>
                <a:lnTo>
                  <a:pt x="1" y="452"/>
                </a:lnTo>
                <a:lnTo>
                  <a:pt x="0" y="446"/>
                </a:lnTo>
                <a:lnTo>
                  <a:pt x="0" y="446"/>
                </a:lnTo>
                <a:lnTo>
                  <a:pt x="1" y="440"/>
                </a:lnTo>
                <a:lnTo>
                  <a:pt x="4" y="435"/>
                </a:lnTo>
                <a:lnTo>
                  <a:pt x="8" y="432"/>
                </a:lnTo>
                <a:lnTo>
                  <a:pt x="14" y="431"/>
                </a:lnTo>
                <a:lnTo>
                  <a:pt x="112" y="431"/>
                </a:lnTo>
                <a:lnTo>
                  <a:pt x="113" y="10"/>
                </a:lnTo>
                <a:lnTo>
                  <a:pt x="157" y="10"/>
                </a:lnTo>
                <a:lnTo>
                  <a:pt x="157" y="217"/>
                </a:lnTo>
                <a:lnTo>
                  <a:pt x="225" y="20"/>
                </a:lnTo>
                <a:lnTo>
                  <a:pt x="225" y="20"/>
                </a:lnTo>
                <a:lnTo>
                  <a:pt x="227" y="13"/>
                </a:lnTo>
                <a:lnTo>
                  <a:pt x="231" y="9"/>
                </a:lnTo>
                <a:lnTo>
                  <a:pt x="236" y="5"/>
                </a:lnTo>
                <a:lnTo>
                  <a:pt x="240" y="3"/>
                </a:lnTo>
                <a:lnTo>
                  <a:pt x="240" y="3"/>
                </a:lnTo>
                <a:lnTo>
                  <a:pt x="247" y="0"/>
                </a:lnTo>
                <a:lnTo>
                  <a:pt x="253" y="0"/>
                </a:lnTo>
                <a:lnTo>
                  <a:pt x="253" y="0"/>
                </a:lnTo>
                <a:lnTo>
                  <a:pt x="253" y="0"/>
                </a:lnTo>
                <a:lnTo>
                  <a:pt x="450" y="0"/>
                </a:lnTo>
                <a:lnTo>
                  <a:pt x="450" y="232"/>
                </a:lnTo>
                <a:lnTo>
                  <a:pt x="462" y="232"/>
                </a:lnTo>
                <a:lnTo>
                  <a:pt x="552" y="232"/>
                </a:lnTo>
                <a:lnTo>
                  <a:pt x="553" y="232"/>
                </a:lnTo>
                <a:lnTo>
                  <a:pt x="553" y="232"/>
                </a:lnTo>
                <a:lnTo>
                  <a:pt x="560" y="233"/>
                </a:lnTo>
                <a:lnTo>
                  <a:pt x="564" y="235"/>
                </a:lnTo>
                <a:lnTo>
                  <a:pt x="567" y="241"/>
                </a:lnTo>
                <a:lnTo>
                  <a:pt x="568" y="246"/>
                </a:lnTo>
                <a:lnTo>
                  <a:pt x="568" y="246"/>
                </a:lnTo>
                <a:close/>
                <a:moveTo>
                  <a:pt x="425" y="25"/>
                </a:moveTo>
                <a:lnTo>
                  <a:pt x="253" y="25"/>
                </a:lnTo>
                <a:lnTo>
                  <a:pt x="253" y="25"/>
                </a:lnTo>
                <a:lnTo>
                  <a:pt x="249" y="25"/>
                </a:lnTo>
                <a:lnTo>
                  <a:pt x="249" y="25"/>
                </a:lnTo>
                <a:lnTo>
                  <a:pt x="248" y="26"/>
                </a:lnTo>
                <a:lnTo>
                  <a:pt x="248" y="27"/>
                </a:lnTo>
                <a:lnTo>
                  <a:pt x="190" y="196"/>
                </a:lnTo>
                <a:lnTo>
                  <a:pt x="240" y="181"/>
                </a:lnTo>
                <a:lnTo>
                  <a:pt x="232" y="174"/>
                </a:lnTo>
                <a:lnTo>
                  <a:pt x="232" y="174"/>
                </a:lnTo>
                <a:lnTo>
                  <a:pt x="229" y="168"/>
                </a:lnTo>
                <a:lnTo>
                  <a:pt x="228" y="163"/>
                </a:lnTo>
                <a:lnTo>
                  <a:pt x="229" y="157"/>
                </a:lnTo>
                <a:lnTo>
                  <a:pt x="232" y="152"/>
                </a:lnTo>
                <a:lnTo>
                  <a:pt x="232" y="152"/>
                </a:lnTo>
                <a:lnTo>
                  <a:pt x="237" y="149"/>
                </a:lnTo>
                <a:lnTo>
                  <a:pt x="243" y="147"/>
                </a:lnTo>
                <a:lnTo>
                  <a:pt x="248" y="148"/>
                </a:lnTo>
                <a:lnTo>
                  <a:pt x="254" y="152"/>
                </a:lnTo>
                <a:lnTo>
                  <a:pt x="290" y="188"/>
                </a:lnTo>
                <a:lnTo>
                  <a:pt x="290" y="188"/>
                </a:lnTo>
                <a:lnTo>
                  <a:pt x="293" y="193"/>
                </a:lnTo>
                <a:lnTo>
                  <a:pt x="294" y="198"/>
                </a:lnTo>
                <a:lnTo>
                  <a:pt x="293" y="203"/>
                </a:lnTo>
                <a:lnTo>
                  <a:pt x="290" y="209"/>
                </a:lnTo>
                <a:lnTo>
                  <a:pt x="290" y="209"/>
                </a:lnTo>
                <a:lnTo>
                  <a:pt x="284" y="212"/>
                </a:lnTo>
                <a:lnTo>
                  <a:pt x="279" y="213"/>
                </a:lnTo>
                <a:lnTo>
                  <a:pt x="274" y="212"/>
                </a:lnTo>
                <a:lnTo>
                  <a:pt x="268" y="209"/>
                </a:lnTo>
                <a:lnTo>
                  <a:pt x="256" y="196"/>
                </a:lnTo>
                <a:lnTo>
                  <a:pt x="238" y="225"/>
                </a:lnTo>
                <a:lnTo>
                  <a:pt x="238" y="225"/>
                </a:lnTo>
                <a:lnTo>
                  <a:pt x="228" y="239"/>
                </a:lnTo>
                <a:lnTo>
                  <a:pt x="220" y="251"/>
                </a:lnTo>
                <a:lnTo>
                  <a:pt x="213" y="263"/>
                </a:lnTo>
                <a:lnTo>
                  <a:pt x="209" y="273"/>
                </a:lnTo>
                <a:lnTo>
                  <a:pt x="206" y="282"/>
                </a:lnTo>
                <a:lnTo>
                  <a:pt x="205" y="290"/>
                </a:lnTo>
                <a:lnTo>
                  <a:pt x="205" y="297"/>
                </a:lnTo>
                <a:lnTo>
                  <a:pt x="206" y="303"/>
                </a:lnTo>
                <a:lnTo>
                  <a:pt x="214" y="317"/>
                </a:lnTo>
                <a:lnTo>
                  <a:pt x="214" y="317"/>
                </a:lnTo>
                <a:lnTo>
                  <a:pt x="219" y="320"/>
                </a:lnTo>
                <a:lnTo>
                  <a:pt x="224" y="324"/>
                </a:lnTo>
                <a:lnTo>
                  <a:pt x="236" y="327"/>
                </a:lnTo>
                <a:lnTo>
                  <a:pt x="299" y="327"/>
                </a:lnTo>
                <a:lnTo>
                  <a:pt x="299" y="327"/>
                </a:lnTo>
                <a:lnTo>
                  <a:pt x="299" y="246"/>
                </a:lnTo>
                <a:lnTo>
                  <a:pt x="299" y="246"/>
                </a:lnTo>
                <a:lnTo>
                  <a:pt x="300" y="241"/>
                </a:lnTo>
                <a:lnTo>
                  <a:pt x="302" y="237"/>
                </a:lnTo>
                <a:lnTo>
                  <a:pt x="305" y="235"/>
                </a:lnTo>
                <a:lnTo>
                  <a:pt x="308" y="233"/>
                </a:lnTo>
                <a:lnTo>
                  <a:pt x="313" y="232"/>
                </a:lnTo>
                <a:lnTo>
                  <a:pt x="315" y="232"/>
                </a:lnTo>
                <a:lnTo>
                  <a:pt x="335" y="231"/>
                </a:lnTo>
                <a:lnTo>
                  <a:pt x="335" y="231"/>
                </a:lnTo>
                <a:lnTo>
                  <a:pt x="340" y="231"/>
                </a:lnTo>
                <a:lnTo>
                  <a:pt x="343" y="230"/>
                </a:lnTo>
                <a:lnTo>
                  <a:pt x="348" y="226"/>
                </a:lnTo>
                <a:lnTo>
                  <a:pt x="350" y="223"/>
                </a:lnTo>
                <a:lnTo>
                  <a:pt x="351" y="220"/>
                </a:lnTo>
                <a:lnTo>
                  <a:pt x="351" y="219"/>
                </a:lnTo>
                <a:lnTo>
                  <a:pt x="381" y="125"/>
                </a:lnTo>
                <a:lnTo>
                  <a:pt x="381" y="125"/>
                </a:lnTo>
                <a:lnTo>
                  <a:pt x="384" y="120"/>
                </a:lnTo>
                <a:lnTo>
                  <a:pt x="389" y="116"/>
                </a:lnTo>
                <a:lnTo>
                  <a:pt x="394" y="114"/>
                </a:lnTo>
                <a:lnTo>
                  <a:pt x="400" y="115"/>
                </a:lnTo>
                <a:lnTo>
                  <a:pt x="400" y="115"/>
                </a:lnTo>
                <a:lnTo>
                  <a:pt x="406" y="117"/>
                </a:lnTo>
                <a:lnTo>
                  <a:pt x="409" y="123"/>
                </a:lnTo>
                <a:lnTo>
                  <a:pt x="411" y="128"/>
                </a:lnTo>
                <a:lnTo>
                  <a:pt x="410" y="133"/>
                </a:lnTo>
                <a:lnTo>
                  <a:pt x="380" y="232"/>
                </a:lnTo>
                <a:lnTo>
                  <a:pt x="425" y="232"/>
                </a:lnTo>
                <a:lnTo>
                  <a:pt x="425" y="25"/>
                </a:lnTo>
                <a:close/>
                <a:moveTo>
                  <a:pt x="463" y="418"/>
                </a:moveTo>
                <a:lnTo>
                  <a:pt x="463" y="418"/>
                </a:lnTo>
                <a:lnTo>
                  <a:pt x="453" y="419"/>
                </a:lnTo>
                <a:lnTo>
                  <a:pt x="444" y="421"/>
                </a:lnTo>
                <a:lnTo>
                  <a:pt x="436" y="427"/>
                </a:lnTo>
                <a:lnTo>
                  <a:pt x="429" y="432"/>
                </a:lnTo>
                <a:lnTo>
                  <a:pt x="424" y="439"/>
                </a:lnTo>
                <a:lnTo>
                  <a:pt x="419" y="447"/>
                </a:lnTo>
                <a:lnTo>
                  <a:pt x="416" y="456"/>
                </a:lnTo>
                <a:lnTo>
                  <a:pt x="415" y="466"/>
                </a:lnTo>
                <a:lnTo>
                  <a:pt x="415" y="466"/>
                </a:lnTo>
                <a:lnTo>
                  <a:pt x="416" y="476"/>
                </a:lnTo>
                <a:lnTo>
                  <a:pt x="419" y="484"/>
                </a:lnTo>
                <a:lnTo>
                  <a:pt x="424" y="493"/>
                </a:lnTo>
                <a:lnTo>
                  <a:pt x="429" y="500"/>
                </a:lnTo>
                <a:lnTo>
                  <a:pt x="436" y="505"/>
                </a:lnTo>
                <a:lnTo>
                  <a:pt x="444" y="510"/>
                </a:lnTo>
                <a:lnTo>
                  <a:pt x="453" y="513"/>
                </a:lnTo>
                <a:lnTo>
                  <a:pt x="463" y="514"/>
                </a:lnTo>
                <a:lnTo>
                  <a:pt x="463" y="514"/>
                </a:lnTo>
                <a:lnTo>
                  <a:pt x="473" y="513"/>
                </a:lnTo>
                <a:lnTo>
                  <a:pt x="482" y="510"/>
                </a:lnTo>
                <a:lnTo>
                  <a:pt x="490" y="505"/>
                </a:lnTo>
                <a:lnTo>
                  <a:pt x="497" y="500"/>
                </a:lnTo>
                <a:lnTo>
                  <a:pt x="502" y="493"/>
                </a:lnTo>
                <a:lnTo>
                  <a:pt x="508" y="484"/>
                </a:lnTo>
                <a:lnTo>
                  <a:pt x="510" y="476"/>
                </a:lnTo>
                <a:lnTo>
                  <a:pt x="511" y="466"/>
                </a:lnTo>
                <a:lnTo>
                  <a:pt x="511" y="466"/>
                </a:lnTo>
                <a:lnTo>
                  <a:pt x="510" y="456"/>
                </a:lnTo>
                <a:lnTo>
                  <a:pt x="508" y="447"/>
                </a:lnTo>
                <a:lnTo>
                  <a:pt x="502" y="439"/>
                </a:lnTo>
                <a:lnTo>
                  <a:pt x="497" y="432"/>
                </a:lnTo>
                <a:lnTo>
                  <a:pt x="490" y="427"/>
                </a:lnTo>
                <a:lnTo>
                  <a:pt x="482" y="421"/>
                </a:lnTo>
                <a:lnTo>
                  <a:pt x="473" y="419"/>
                </a:lnTo>
                <a:lnTo>
                  <a:pt x="463" y="418"/>
                </a:lnTo>
                <a:lnTo>
                  <a:pt x="463" y="418"/>
                </a:lnTo>
                <a:close/>
                <a:moveTo>
                  <a:pt x="216" y="418"/>
                </a:moveTo>
                <a:lnTo>
                  <a:pt x="216" y="418"/>
                </a:lnTo>
                <a:lnTo>
                  <a:pt x="207" y="419"/>
                </a:lnTo>
                <a:lnTo>
                  <a:pt x="198" y="421"/>
                </a:lnTo>
                <a:lnTo>
                  <a:pt x="190" y="427"/>
                </a:lnTo>
                <a:lnTo>
                  <a:pt x="183" y="432"/>
                </a:lnTo>
                <a:lnTo>
                  <a:pt x="177" y="439"/>
                </a:lnTo>
                <a:lnTo>
                  <a:pt x="173" y="447"/>
                </a:lnTo>
                <a:lnTo>
                  <a:pt x="170" y="456"/>
                </a:lnTo>
                <a:lnTo>
                  <a:pt x="169" y="466"/>
                </a:lnTo>
                <a:lnTo>
                  <a:pt x="169" y="466"/>
                </a:lnTo>
                <a:lnTo>
                  <a:pt x="170" y="476"/>
                </a:lnTo>
                <a:lnTo>
                  <a:pt x="173" y="484"/>
                </a:lnTo>
                <a:lnTo>
                  <a:pt x="177" y="493"/>
                </a:lnTo>
                <a:lnTo>
                  <a:pt x="183" y="500"/>
                </a:lnTo>
                <a:lnTo>
                  <a:pt x="190" y="505"/>
                </a:lnTo>
                <a:lnTo>
                  <a:pt x="198" y="510"/>
                </a:lnTo>
                <a:lnTo>
                  <a:pt x="207" y="513"/>
                </a:lnTo>
                <a:lnTo>
                  <a:pt x="216" y="514"/>
                </a:lnTo>
                <a:lnTo>
                  <a:pt x="216" y="514"/>
                </a:lnTo>
                <a:lnTo>
                  <a:pt x="227" y="513"/>
                </a:lnTo>
                <a:lnTo>
                  <a:pt x="236" y="510"/>
                </a:lnTo>
                <a:lnTo>
                  <a:pt x="244" y="505"/>
                </a:lnTo>
                <a:lnTo>
                  <a:pt x="250" y="500"/>
                </a:lnTo>
                <a:lnTo>
                  <a:pt x="257" y="493"/>
                </a:lnTo>
                <a:lnTo>
                  <a:pt x="261" y="484"/>
                </a:lnTo>
                <a:lnTo>
                  <a:pt x="264" y="476"/>
                </a:lnTo>
                <a:lnTo>
                  <a:pt x="264" y="466"/>
                </a:lnTo>
                <a:lnTo>
                  <a:pt x="264" y="466"/>
                </a:lnTo>
                <a:lnTo>
                  <a:pt x="264" y="456"/>
                </a:lnTo>
                <a:lnTo>
                  <a:pt x="261" y="447"/>
                </a:lnTo>
                <a:lnTo>
                  <a:pt x="257" y="439"/>
                </a:lnTo>
                <a:lnTo>
                  <a:pt x="250" y="432"/>
                </a:lnTo>
                <a:lnTo>
                  <a:pt x="244" y="427"/>
                </a:lnTo>
                <a:lnTo>
                  <a:pt x="236" y="421"/>
                </a:lnTo>
                <a:lnTo>
                  <a:pt x="227" y="419"/>
                </a:lnTo>
                <a:lnTo>
                  <a:pt x="216" y="418"/>
                </a:lnTo>
                <a:lnTo>
                  <a:pt x="216" y="41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grpSp>
        <p:nvGrpSpPr>
          <p:cNvPr id="23" name="Group 22"/>
          <p:cNvGrpSpPr/>
          <p:nvPr/>
        </p:nvGrpSpPr>
        <p:grpSpPr>
          <a:xfrm>
            <a:off x="5066557" y="4581128"/>
            <a:ext cx="4566963" cy="1932732"/>
            <a:chOff x="5029876" y="4591893"/>
            <a:chExt cx="4566963" cy="1932732"/>
          </a:xfrm>
        </p:grpSpPr>
        <p:pic>
          <p:nvPicPr>
            <p:cNvPr id="19" name="Picture 18"/>
            <p:cNvPicPr>
              <a:picLocks noChangeAspect="1"/>
            </p:cNvPicPr>
            <p:nvPr/>
          </p:nvPicPr>
          <p:blipFill rotWithShape="1">
            <a:blip r:embed="rId9" cstate="email">
              <a:extLst>
                <a:ext uri="{28A0092B-C50C-407E-A947-70E740481C1C}">
                  <a14:useLocalDpi xmlns:a14="http://schemas.microsoft.com/office/drawing/2010/main" val="0"/>
                </a:ext>
              </a:extLst>
            </a:blip>
            <a:srcRect/>
            <a:stretch/>
          </p:blipFill>
          <p:spPr>
            <a:xfrm>
              <a:off x="5029876" y="4978000"/>
              <a:ext cx="2901491" cy="1407876"/>
            </a:xfrm>
            <a:prstGeom prst="rect">
              <a:avLst/>
            </a:prstGeom>
          </p:spPr>
        </p:pic>
        <p:pic>
          <p:nvPicPr>
            <p:cNvPr id="20" name="Picture 19"/>
            <p:cNvPicPr>
              <a:picLocks noChangeAspect="1"/>
            </p:cNvPicPr>
            <p:nvPr/>
          </p:nvPicPr>
          <p:blipFill rotWithShape="1">
            <a:blip r:embed="rId10" cstate="email">
              <a:extLst>
                <a:ext uri="{28A0092B-C50C-407E-A947-70E740481C1C}">
                  <a14:useLocalDpi xmlns:a14="http://schemas.microsoft.com/office/drawing/2010/main" val="0"/>
                </a:ext>
              </a:extLst>
            </a:blip>
            <a:srcRect/>
            <a:stretch/>
          </p:blipFill>
          <p:spPr>
            <a:xfrm>
              <a:off x="5060727" y="4811825"/>
              <a:ext cx="3113206" cy="175750"/>
            </a:xfrm>
            <a:prstGeom prst="rect">
              <a:avLst/>
            </a:prstGeom>
          </p:spPr>
        </p:pic>
        <p:pic>
          <p:nvPicPr>
            <p:cNvPr id="21" name="Picture 20"/>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5060728" y="4591893"/>
              <a:ext cx="502277" cy="219932"/>
            </a:xfrm>
            <a:prstGeom prst="rect">
              <a:avLst/>
            </a:prstGeom>
          </p:spPr>
        </p:pic>
        <p:pic>
          <p:nvPicPr>
            <p:cNvPr id="22" name="Picture 49" descr="http://www.airnostrum.es/images/1_Menu%20S15.jpg"/>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7748704" y="4806239"/>
              <a:ext cx="1848135" cy="1718386"/>
            </a:xfrm>
            <a:prstGeom prst="rect">
              <a:avLst/>
            </a:prstGeom>
            <a:noFill/>
            <a:extLst>
              <a:ext uri="{909E8E84-426E-40DD-AFC4-6F175D3DCCD1}">
                <a14:hiddenFill xmlns:a14="http://schemas.microsoft.com/office/drawing/2010/main">
                  <a:solidFill>
                    <a:srgbClr val="FFFFFF"/>
                  </a:solidFill>
                </a14:hiddenFill>
              </a:ext>
            </a:extLst>
          </p:spPr>
        </p:pic>
      </p:grpSp>
      <p:pic>
        <p:nvPicPr>
          <p:cNvPr id="3" name="Picture 2" descr="Screen Clipping"/>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344488" y="4292600"/>
            <a:ext cx="4448248" cy="1776657"/>
          </a:xfrm>
          <a:prstGeom prst="rect">
            <a:avLst/>
          </a:prstGeom>
          <a:effectLst>
            <a:outerShdw blurRad="50800" dist="38100" dir="8100000" algn="tr" rotWithShape="0">
              <a:prstClr val="black">
                <a:alpha val="40000"/>
              </a:prstClr>
            </a:outerShdw>
          </a:effectLst>
        </p:spPr>
      </p:pic>
      <p:pic>
        <p:nvPicPr>
          <p:cNvPr id="25" name="Picture 24"/>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195</a:t>
            </a:fld>
            <a:endParaRPr lang="es-ES" dirty="0">
              <a:solidFill>
                <a:srgbClr val="002776"/>
              </a:solidFill>
            </a:endParaRPr>
          </a:p>
        </p:txBody>
      </p:sp>
    </p:spTree>
    <p:extLst>
      <p:ext uri="{BB962C8B-B14F-4D97-AF65-F5344CB8AC3E}">
        <p14:creationId xmlns:p14="http://schemas.microsoft.com/office/powerpoint/2010/main" val="4114848770"/>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en marketing online de destinos (i/ii)</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a:t>
            </a:r>
            <a:endParaRPr lang="es-ES" b="0" i="1" dirty="0">
              <a:solidFill>
                <a:srgbClr val="002776"/>
              </a:solidFill>
            </a:endParaRPr>
          </a:p>
        </p:txBody>
      </p:sp>
      <p:sp>
        <p:nvSpPr>
          <p:cNvPr id="5"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200" dirty="0" smtClean="0">
                <a:solidFill>
                  <a:srgbClr val="002060"/>
                </a:solidFill>
              </a:rPr>
              <a:t>Se identifican tres grandes tendencias : </a:t>
            </a:r>
            <a:r>
              <a:rPr lang="es-ES" sz="1200" b="1" dirty="0" err="1" smtClean="0">
                <a:solidFill>
                  <a:srgbClr val="002060"/>
                </a:solidFill>
              </a:rPr>
              <a:t>omnicanalidad</a:t>
            </a:r>
            <a:r>
              <a:rPr lang="es-ES" sz="1200" dirty="0" smtClean="0">
                <a:solidFill>
                  <a:srgbClr val="002060"/>
                </a:solidFill>
              </a:rPr>
              <a:t>, un mayor </a:t>
            </a:r>
            <a:r>
              <a:rPr lang="es-ES" sz="1200" b="1" dirty="0" smtClean="0">
                <a:solidFill>
                  <a:srgbClr val="002060"/>
                </a:solidFill>
              </a:rPr>
              <a:t>foco en el usuario </a:t>
            </a:r>
            <a:r>
              <a:rPr lang="es-ES" sz="1200" dirty="0" smtClean="0">
                <a:solidFill>
                  <a:srgbClr val="002060"/>
                </a:solidFill>
              </a:rPr>
              <a:t>y la </a:t>
            </a:r>
            <a:r>
              <a:rPr lang="es-ES" sz="1200" b="1" dirty="0" smtClean="0">
                <a:solidFill>
                  <a:srgbClr val="002060"/>
                </a:solidFill>
              </a:rPr>
              <a:t>puesta en valor e la generación de datos (</a:t>
            </a:r>
            <a:r>
              <a:rPr lang="es-ES" sz="1200" b="1" dirty="0" err="1" smtClean="0">
                <a:solidFill>
                  <a:srgbClr val="002060"/>
                </a:solidFill>
              </a:rPr>
              <a:t>big</a:t>
            </a:r>
            <a:r>
              <a:rPr lang="es-ES" sz="1200" b="1" dirty="0" smtClean="0">
                <a:solidFill>
                  <a:srgbClr val="002060"/>
                </a:solidFill>
              </a:rPr>
              <a:t> data) </a:t>
            </a:r>
            <a:endParaRPr lang="es-ES" sz="1200" b="1" dirty="0">
              <a:solidFill>
                <a:srgbClr val="002060"/>
              </a:solidFill>
            </a:endParaRPr>
          </a:p>
        </p:txBody>
      </p:sp>
      <p:grpSp>
        <p:nvGrpSpPr>
          <p:cNvPr id="2" name="Group 1"/>
          <p:cNvGrpSpPr/>
          <p:nvPr/>
        </p:nvGrpSpPr>
        <p:grpSpPr>
          <a:xfrm>
            <a:off x="2217424" y="1628799"/>
            <a:ext cx="5615896" cy="4896543"/>
            <a:chOff x="5044050" y="1466930"/>
            <a:chExt cx="5330095" cy="4747255"/>
          </a:xfrm>
        </p:grpSpPr>
        <p:sp>
          <p:nvSpPr>
            <p:cNvPr id="24" name="Isosceles Triangle 23"/>
            <p:cNvSpPr/>
            <p:nvPr/>
          </p:nvSpPr>
          <p:spPr bwMode="auto">
            <a:xfrm rot="20664236" flipV="1">
              <a:off x="5401597" y="1883749"/>
              <a:ext cx="3750805" cy="1671392"/>
            </a:xfrm>
            <a:prstGeom prst="triangle">
              <a:avLst/>
            </a:prstGeom>
            <a:solidFill>
              <a:schemeClr val="bg1">
                <a:lumMod val="95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_tradnl" sz="2400" dirty="0">
                <a:solidFill>
                  <a:srgbClr val="000000"/>
                </a:solidFill>
                <a:cs typeface="Arial" pitchFamily="34" charset="0"/>
              </a:endParaRPr>
            </a:p>
          </p:txBody>
        </p:sp>
        <p:sp>
          <p:nvSpPr>
            <p:cNvPr id="25" name="Isosceles Triangle 24"/>
            <p:cNvSpPr/>
            <p:nvPr/>
          </p:nvSpPr>
          <p:spPr bwMode="auto">
            <a:xfrm rot="10116430" flipV="1">
              <a:off x="6623340" y="4542793"/>
              <a:ext cx="3750805" cy="1671392"/>
            </a:xfrm>
            <a:prstGeom prst="triangle">
              <a:avLst/>
            </a:prstGeom>
            <a:solidFill>
              <a:schemeClr val="bg1">
                <a:lumMod val="95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_tradnl" sz="2400" dirty="0">
                <a:solidFill>
                  <a:srgbClr val="000000"/>
                </a:solidFill>
                <a:cs typeface="Arial" pitchFamily="34" charset="0"/>
              </a:endParaRPr>
            </a:p>
          </p:txBody>
        </p:sp>
        <p:graphicFrame>
          <p:nvGraphicFramePr>
            <p:cNvPr id="26" name="Diagram 25"/>
            <p:cNvGraphicFramePr/>
            <p:nvPr>
              <p:extLst/>
            </p:nvPr>
          </p:nvGraphicFramePr>
          <p:xfrm>
            <a:off x="6155706" y="2803110"/>
            <a:ext cx="3136350" cy="235467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8" name="Freeform 35"/>
            <p:cNvSpPr>
              <a:spLocks/>
            </p:cNvSpPr>
            <p:nvPr/>
          </p:nvSpPr>
          <p:spPr bwMode="auto">
            <a:xfrm>
              <a:off x="6543257" y="1466931"/>
              <a:ext cx="72000" cy="288000"/>
            </a:xfrm>
            <a:custGeom>
              <a:avLst/>
              <a:gdLst>
                <a:gd name="T0" fmla="*/ 10 w 10"/>
                <a:gd name="T1" fmla="*/ 48 h 49"/>
                <a:gd name="T2" fmla="*/ 3 w 10"/>
                <a:gd name="T3" fmla="*/ 49 h 49"/>
                <a:gd name="T4" fmla="*/ 0 w 10"/>
                <a:gd name="T5" fmla="*/ 49 h 49"/>
                <a:gd name="T6" fmla="*/ 0 w 10"/>
                <a:gd name="T7" fmla="*/ 42 h 49"/>
                <a:gd name="T8" fmla="*/ 1 w 10"/>
                <a:gd name="T9" fmla="*/ 35 h 49"/>
                <a:gd name="T10" fmla="*/ 2 w 10"/>
                <a:gd name="T11" fmla="*/ 19 h 49"/>
                <a:gd name="T12" fmla="*/ 2 w 10"/>
                <a:gd name="T13" fmla="*/ 13 h 49"/>
                <a:gd name="T14" fmla="*/ 3 w 10"/>
                <a:gd name="T15" fmla="*/ 7 h 49"/>
                <a:gd name="T16" fmla="*/ 2 w 10"/>
                <a:gd name="T17" fmla="*/ 5 h 49"/>
                <a:gd name="T18" fmla="*/ 2 w 10"/>
                <a:gd name="T19" fmla="*/ 4 h 49"/>
                <a:gd name="T20" fmla="*/ 3 w 10"/>
                <a:gd name="T21" fmla="*/ 2 h 49"/>
                <a:gd name="T22" fmla="*/ 5 w 10"/>
                <a:gd name="T23" fmla="*/ 0 h 49"/>
                <a:gd name="T24" fmla="*/ 5 w 10"/>
                <a:gd name="T25" fmla="*/ 0 h 49"/>
                <a:gd name="T26" fmla="*/ 9 w 10"/>
                <a:gd name="T27" fmla="*/ 2 h 49"/>
                <a:gd name="T28" fmla="*/ 10 w 10"/>
                <a:gd name="T29" fmla="*/ 6 h 49"/>
                <a:gd name="T30" fmla="*/ 9 w 10"/>
                <a:gd name="T31" fmla="*/ 16 h 49"/>
                <a:gd name="T32" fmla="*/ 8 w 10"/>
                <a:gd name="T33" fmla="*/ 34 h 49"/>
                <a:gd name="T34" fmla="*/ 10 w 10"/>
                <a:gd name="T35"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49">
                  <a:moveTo>
                    <a:pt x="10" y="48"/>
                  </a:moveTo>
                  <a:cubicBezTo>
                    <a:pt x="6" y="49"/>
                    <a:pt x="4" y="49"/>
                    <a:pt x="3" y="49"/>
                  </a:cubicBezTo>
                  <a:cubicBezTo>
                    <a:pt x="0" y="49"/>
                    <a:pt x="0" y="49"/>
                    <a:pt x="0" y="49"/>
                  </a:cubicBezTo>
                  <a:cubicBezTo>
                    <a:pt x="0" y="47"/>
                    <a:pt x="0" y="45"/>
                    <a:pt x="0" y="42"/>
                  </a:cubicBezTo>
                  <a:cubicBezTo>
                    <a:pt x="1" y="35"/>
                    <a:pt x="1" y="35"/>
                    <a:pt x="1" y="35"/>
                  </a:cubicBezTo>
                  <a:cubicBezTo>
                    <a:pt x="2" y="33"/>
                    <a:pt x="2" y="28"/>
                    <a:pt x="2" y="19"/>
                  </a:cubicBezTo>
                  <a:cubicBezTo>
                    <a:pt x="2" y="18"/>
                    <a:pt x="2" y="16"/>
                    <a:pt x="2" y="13"/>
                  </a:cubicBezTo>
                  <a:cubicBezTo>
                    <a:pt x="3" y="10"/>
                    <a:pt x="3" y="8"/>
                    <a:pt x="3" y="7"/>
                  </a:cubicBezTo>
                  <a:cubicBezTo>
                    <a:pt x="3" y="7"/>
                    <a:pt x="3" y="6"/>
                    <a:pt x="2" y="5"/>
                  </a:cubicBezTo>
                  <a:cubicBezTo>
                    <a:pt x="2" y="5"/>
                    <a:pt x="2" y="4"/>
                    <a:pt x="2" y="4"/>
                  </a:cubicBezTo>
                  <a:cubicBezTo>
                    <a:pt x="2" y="3"/>
                    <a:pt x="2" y="3"/>
                    <a:pt x="3" y="2"/>
                  </a:cubicBezTo>
                  <a:cubicBezTo>
                    <a:pt x="5" y="0"/>
                    <a:pt x="5" y="0"/>
                    <a:pt x="5" y="0"/>
                  </a:cubicBezTo>
                  <a:cubicBezTo>
                    <a:pt x="5" y="0"/>
                    <a:pt x="5" y="0"/>
                    <a:pt x="5" y="0"/>
                  </a:cubicBezTo>
                  <a:cubicBezTo>
                    <a:pt x="7" y="0"/>
                    <a:pt x="8" y="1"/>
                    <a:pt x="9" y="2"/>
                  </a:cubicBezTo>
                  <a:cubicBezTo>
                    <a:pt x="10" y="3"/>
                    <a:pt x="10" y="4"/>
                    <a:pt x="10" y="6"/>
                  </a:cubicBezTo>
                  <a:cubicBezTo>
                    <a:pt x="10" y="9"/>
                    <a:pt x="10" y="12"/>
                    <a:pt x="9" y="16"/>
                  </a:cubicBezTo>
                  <a:cubicBezTo>
                    <a:pt x="9" y="26"/>
                    <a:pt x="8" y="32"/>
                    <a:pt x="8" y="34"/>
                  </a:cubicBezTo>
                  <a:cubicBezTo>
                    <a:pt x="8" y="39"/>
                    <a:pt x="9" y="44"/>
                    <a:pt x="10" y="48"/>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0000"/>
                </a:solidFill>
                <a:cs typeface="Arial" charset="0"/>
              </a:endParaRPr>
            </a:p>
          </p:txBody>
        </p:sp>
        <p:sp>
          <p:nvSpPr>
            <p:cNvPr id="29" name="Freeform 36"/>
            <p:cNvSpPr>
              <a:spLocks/>
            </p:cNvSpPr>
            <p:nvPr/>
          </p:nvSpPr>
          <p:spPr bwMode="auto">
            <a:xfrm>
              <a:off x="6395601" y="1815994"/>
              <a:ext cx="288000" cy="288000"/>
            </a:xfrm>
            <a:custGeom>
              <a:avLst/>
              <a:gdLst>
                <a:gd name="T0" fmla="*/ 48 w 48"/>
                <a:gd name="T1" fmla="*/ 12 h 49"/>
                <a:gd name="T2" fmla="*/ 41 w 48"/>
                <a:gd name="T3" fmla="*/ 27 h 49"/>
                <a:gd name="T4" fmla="*/ 26 w 48"/>
                <a:gd name="T5" fmla="*/ 37 h 49"/>
                <a:gd name="T6" fmla="*/ 33 w 48"/>
                <a:gd name="T7" fmla="*/ 42 h 49"/>
                <a:gd name="T8" fmla="*/ 37 w 48"/>
                <a:gd name="T9" fmla="*/ 49 h 49"/>
                <a:gd name="T10" fmla="*/ 20 w 48"/>
                <a:gd name="T11" fmla="*/ 45 h 49"/>
                <a:gd name="T12" fmla="*/ 12 w 48"/>
                <a:gd name="T13" fmla="*/ 47 h 49"/>
                <a:gd name="T14" fmla="*/ 5 w 48"/>
                <a:gd name="T15" fmla="*/ 49 h 49"/>
                <a:gd name="T16" fmla="*/ 0 w 48"/>
                <a:gd name="T17" fmla="*/ 45 h 49"/>
                <a:gd name="T18" fmla="*/ 3 w 48"/>
                <a:gd name="T19" fmla="*/ 41 h 49"/>
                <a:gd name="T20" fmla="*/ 8 w 48"/>
                <a:gd name="T21" fmla="*/ 40 h 49"/>
                <a:gd name="T22" fmla="*/ 28 w 48"/>
                <a:gd name="T23" fmla="*/ 30 h 49"/>
                <a:gd name="T24" fmla="*/ 42 w 48"/>
                <a:gd name="T25" fmla="*/ 13 h 49"/>
                <a:gd name="T26" fmla="*/ 35 w 48"/>
                <a:gd name="T27" fmla="*/ 6 h 49"/>
                <a:gd name="T28" fmla="*/ 28 w 48"/>
                <a:gd name="T29" fmla="*/ 8 h 49"/>
                <a:gd name="T30" fmla="*/ 16 w 48"/>
                <a:gd name="T31" fmla="*/ 13 h 49"/>
                <a:gd name="T32" fmla="*/ 14 w 48"/>
                <a:gd name="T33" fmla="*/ 10 h 49"/>
                <a:gd name="T34" fmla="*/ 23 w 48"/>
                <a:gd name="T35" fmla="*/ 2 h 49"/>
                <a:gd name="T36" fmla="*/ 36 w 48"/>
                <a:gd name="T37" fmla="*/ 0 h 49"/>
                <a:gd name="T38" fmla="*/ 48 w 48"/>
                <a:gd name="T39"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 h="49">
                  <a:moveTo>
                    <a:pt x="48" y="12"/>
                  </a:moveTo>
                  <a:cubicBezTo>
                    <a:pt x="48" y="17"/>
                    <a:pt x="46" y="22"/>
                    <a:pt x="41" y="27"/>
                  </a:cubicBezTo>
                  <a:cubicBezTo>
                    <a:pt x="37" y="31"/>
                    <a:pt x="32" y="34"/>
                    <a:pt x="26" y="37"/>
                  </a:cubicBezTo>
                  <a:cubicBezTo>
                    <a:pt x="29" y="39"/>
                    <a:pt x="32" y="40"/>
                    <a:pt x="33" y="42"/>
                  </a:cubicBezTo>
                  <a:cubicBezTo>
                    <a:pt x="35" y="44"/>
                    <a:pt x="37" y="46"/>
                    <a:pt x="37" y="49"/>
                  </a:cubicBezTo>
                  <a:cubicBezTo>
                    <a:pt x="28" y="46"/>
                    <a:pt x="22" y="45"/>
                    <a:pt x="20" y="45"/>
                  </a:cubicBezTo>
                  <a:cubicBezTo>
                    <a:pt x="18" y="45"/>
                    <a:pt x="16" y="45"/>
                    <a:pt x="12" y="47"/>
                  </a:cubicBezTo>
                  <a:cubicBezTo>
                    <a:pt x="9" y="48"/>
                    <a:pt x="6" y="49"/>
                    <a:pt x="5" y="49"/>
                  </a:cubicBezTo>
                  <a:cubicBezTo>
                    <a:pt x="2" y="49"/>
                    <a:pt x="0" y="48"/>
                    <a:pt x="0" y="45"/>
                  </a:cubicBezTo>
                  <a:cubicBezTo>
                    <a:pt x="0" y="43"/>
                    <a:pt x="1" y="42"/>
                    <a:pt x="3" y="41"/>
                  </a:cubicBezTo>
                  <a:cubicBezTo>
                    <a:pt x="4" y="41"/>
                    <a:pt x="5" y="41"/>
                    <a:pt x="8" y="40"/>
                  </a:cubicBezTo>
                  <a:cubicBezTo>
                    <a:pt x="14" y="38"/>
                    <a:pt x="20" y="35"/>
                    <a:pt x="28" y="30"/>
                  </a:cubicBezTo>
                  <a:cubicBezTo>
                    <a:pt x="38" y="23"/>
                    <a:pt x="42" y="18"/>
                    <a:pt x="42" y="13"/>
                  </a:cubicBezTo>
                  <a:cubicBezTo>
                    <a:pt x="42" y="9"/>
                    <a:pt x="40" y="6"/>
                    <a:pt x="35" y="6"/>
                  </a:cubicBezTo>
                  <a:cubicBezTo>
                    <a:pt x="33" y="6"/>
                    <a:pt x="30" y="7"/>
                    <a:pt x="28" y="8"/>
                  </a:cubicBezTo>
                  <a:cubicBezTo>
                    <a:pt x="21" y="11"/>
                    <a:pt x="18" y="13"/>
                    <a:pt x="16" y="13"/>
                  </a:cubicBezTo>
                  <a:cubicBezTo>
                    <a:pt x="14" y="13"/>
                    <a:pt x="14" y="12"/>
                    <a:pt x="14" y="10"/>
                  </a:cubicBezTo>
                  <a:cubicBezTo>
                    <a:pt x="14" y="7"/>
                    <a:pt x="17" y="4"/>
                    <a:pt x="23" y="2"/>
                  </a:cubicBezTo>
                  <a:cubicBezTo>
                    <a:pt x="27" y="0"/>
                    <a:pt x="32" y="0"/>
                    <a:pt x="36" y="0"/>
                  </a:cubicBezTo>
                  <a:cubicBezTo>
                    <a:pt x="44" y="0"/>
                    <a:pt x="48" y="4"/>
                    <a:pt x="48" y="12"/>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0000"/>
                </a:solidFill>
                <a:cs typeface="Arial" charset="0"/>
              </a:endParaRPr>
            </a:p>
          </p:txBody>
        </p:sp>
        <p:sp>
          <p:nvSpPr>
            <p:cNvPr id="30" name="Freeform 37"/>
            <p:cNvSpPr>
              <a:spLocks/>
            </p:cNvSpPr>
            <p:nvPr/>
          </p:nvSpPr>
          <p:spPr bwMode="auto">
            <a:xfrm>
              <a:off x="6410227" y="2165057"/>
              <a:ext cx="252000" cy="288000"/>
            </a:xfrm>
            <a:custGeom>
              <a:avLst/>
              <a:gdLst>
                <a:gd name="T0" fmla="*/ 40 w 40"/>
                <a:gd name="T1" fmla="*/ 13 h 50"/>
                <a:gd name="T2" fmla="*/ 37 w 40"/>
                <a:gd name="T3" fmla="*/ 20 h 50"/>
                <a:gd name="T4" fmla="*/ 31 w 40"/>
                <a:gd name="T5" fmla="*/ 25 h 50"/>
                <a:gd name="T6" fmla="*/ 38 w 40"/>
                <a:gd name="T7" fmla="*/ 37 h 50"/>
                <a:gd name="T8" fmla="*/ 32 w 40"/>
                <a:gd name="T9" fmla="*/ 47 h 50"/>
                <a:gd name="T10" fmla="*/ 20 w 40"/>
                <a:gd name="T11" fmla="*/ 50 h 50"/>
                <a:gd name="T12" fmla="*/ 0 w 40"/>
                <a:gd name="T13" fmla="*/ 43 h 50"/>
                <a:gd name="T14" fmla="*/ 5 w 40"/>
                <a:gd name="T15" fmla="*/ 39 h 50"/>
                <a:gd name="T16" fmla="*/ 16 w 40"/>
                <a:gd name="T17" fmla="*/ 44 h 50"/>
                <a:gd name="T18" fmla="*/ 25 w 40"/>
                <a:gd name="T19" fmla="*/ 43 h 50"/>
                <a:gd name="T20" fmla="*/ 31 w 40"/>
                <a:gd name="T21" fmla="*/ 37 h 50"/>
                <a:gd name="T22" fmla="*/ 19 w 40"/>
                <a:gd name="T23" fmla="*/ 31 h 50"/>
                <a:gd name="T24" fmla="*/ 17 w 40"/>
                <a:gd name="T25" fmla="*/ 31 h 50"/>
                <a:gd name="T26" fmla="*/ 14 w 40"/>
                <a:gd name="T27" fmla="*/ 30 h 50"/>
                <a:gd name="T28" fmla="*/ 12 w 40"/>
                <a:gd name="T29" fmla="*/ 27 h 50"/>
                <a:gd name="T30" fmla="*/ 20 w 40"/>
                <a:gd name="T31" fmla="*/ 21 h 50"/>
                <a:gd name="T32" fmla="*/ 33 w 40"/>
                <a:gd name="T33" fmla="*/ 13 h 50"/>
                <a:gd name="T34" fmla="*/ 20 w 40"/>
                <a:gd name="T35" fmla="*/ 9 h 50"/>
                <a:gd name="T36" fmla="*/ 16 w 40"/>
                <a:gd name="T37" fmla="*/ 9 h 50"/>
                <a:gd name="T38" fmla="*/ 11 w 40"/>
                <a:gd name="T39" fmla="*/ 9 h 50"/>
                <a:gd name="T40" fmla="*/ 5 w 40"/>
                <a:gd name="T41" fmla="*/ 6 h 50"/>
                <a:gd name="T42" fmla="*/ 8 w 40"/>
                <a:gd name="T43" fmla="*/ 2 h 50"/>
                <a:gd name="T44" fmla="*/ 12 w 40"/>
                <a:gd name="T45" fmla="*/ 0 h 50"/>
                <a:gd name="T46" fmla="*/ 13 w 40"/>
                <a:gd name="T47" fmla="*/ 1 h 50"/>
                <a:gd name="T48" fmla="*/ 29 w 40"/>
                <a:gd name="T49" fmla="*/ 3 h 50"/>
                <a:gd name="T50" fmla="*/ 40 w 40"/>
                <a:gd name="T51" fmla="*/ 1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 h="50">
                  <a:moveTo>
                    <a:pt x="40" y="13"/>
                  </a:moveTo>
                  <a:cubicBezTo>
                    <a:pt x="40" y="15"/>
                    <a:pt x="39" y="17"/>
                    <a:pt x="37" y="20"/>
                  </a:cubicBezTo>
                  <a:cubicBezTo>
                    <a:pt x="36" y="21"/>
                    <a:pt x="34" y="22"/>
                    <a:pt x="31" y="25"/>
                  </a:cubicBezTo>
                  <a:cubicBezTo>
                    <a:pt x="36" y="29"/>
                    <a:pt x="38" y="32"/>
                    <a:pt x="38" y="37"/>
                  </a:cubicBezTo>
                  <a:cubicBezTo>
                    <a:pt x="38" y="41"/>
                    <a:pt x="36" y="44"/>
                    <a:pt x="32" y="47"/>
                  </a:cubicBezTo>
                  <a:cubicBezTo>
                    <a:pt x="29" y="49"/>
                    <a:pt x="25" y="50"/>
                    <a:pt x="20" y="50"/>
                  </a:cubicBezTo>
                  <a:cubicBezTo>
                    <a:pt x="7" y="50"/>
                    <a:pt x="0" y="48"/>
                    <a:pt x="0" y="43"/>
                  </a:cubicBezTo>
                  <a:cubicBezTo>
                    <a:pt x="0" y="41"/>
                    <a:pt x="2" y="40"/>
                    <a:pt x="5" y="39"/>
                  </a:cubicBezTo>
                  <a:cubicBezTo>
                    <a:pt x="6" y="42"/>
                    <a:pt x="10" y="44"/>
                    <a:pt x="16" y="44"/>
                  </a:cubicBezTo>
                  <a:cubicBezTo>
                    <a:pt x="19" y="44"/>
                    <a:pt x="22" y="44"/>
                    <a:pt x="25" y="43"/>
                  </a:cubicBezTo>
                  <a:cubicBezTo>
                    <a:pt x="29" y="41"/>
                    <a:pt x="31" y="39"/>
                    <a:pt x="31" y="37"/>
                  </a:cubicBezTo>
                  <a:cubicBezTo>
                    <a:pt x="31" y="33"/>
                    <a:pt x="27" y="31"/>
                    <a:pt x="19" y="31"/>
                  </a:cubicBezTo>
                  <a:cubicBezTo>
                    <a:pt x="17" y="31"/>
                    <a:pt x="17" y="31"/>
                    <a:pt x="17" y="31"/>
                  </a:cubicBezTo>
                  <a:cubicBezTo>
                    <a:pt x="16" y="31"/>
                    <a:pt x="15" y="31"/>
                    <a:pt x="14" y="30"/>
                  </a:cubicBezTo>
                  <a:cubicBezTo>
                    <a:pt x="13" y="29"/>
                    <a:pt x="12" y="28"/>
                    <a:pt x="12" y="27"/>
                  </a:cubicBezTo>
                  <a:cubicBezTo>
                    <a:pt x="12" y="25"/>
                    <a:pt x="15" y="23"/>
                    <a:pt x="20" y="21"/>
                  </a:cubicBezTo>
                  <a:cubicBezTo>
                    <a:pt x="27" y="19"/>
                    <a:pt x="31" y="16"/>
                    <a:pt x="33" y="13"/>
                  </a:cubicBezTo>
                  <a:cubicBezTo>
                    <a:pt x="30" y="10"/>
                    <a:pt x="25" y="9"/>
                    <a:pt x="20" y="9"/>
                  </a:cubicBezTo>
                  <a:cubicBezTo>
                    <a:pt x="19" y="9"/>
                    <a:pt x="18" y="9"/>
                    <a:pt x="16" y="9"/>
                  </a:cubicBezTo>
                  <a:cubicBezTo>
                    <a:pt x="13" y="9"/>
                    <a:pt x="12" y="9"/>
                    <a:pt x="11" y="9"/>
                  </a:cubicBezTo>
                  <a:cubicBezTo>
                    <a:pt x="7" y="9"/>
                    <a:pt x="5" y="8"/>
                    <a:pt x="5" y="6"/>
                  </a:cubicBezTo>
                  <a:cubicBezTo>
                    <a:pt x="5" y="5"/>
                    <a:pt x="6" y="3"/>
                    <a:pt x="8" y="2"/>
                  </a:cubicBezTo>
                  <a:cubicBezTo>
                    <a:pt x="9" y="1"/>
                    <a:pt x="10" y="0"/>
                    <a:pt x="12" y="0"/>
                  </a:cubicBezTo>
                  <a:cubicBezTo>
                    <a:pt x="13" y="1"/>
                    <a:pt x="13" y="1"/>
                    <a:pt x="13" y="1"/>
                  </a:cubicBezTo>
                  <a:cubicBezTo>
                    <a:pt x="20" y="2"/>
                    <a:pt x="26" y="2"/>
                    <a:pt x="29" y="3"/>
                  </a:cubicBezTo>
                  <a:cubicBezTo>
                    <a:pt x="36" y="6"/>
                    <a:pt x="40" y="9"/>
                    <a:pt x="40" y="13"/>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0000"/>
                </a:solidFill>
                <a:cs typeface="Arial" charset="0"/>
              </a:endParaRPr>
            </a:p>
          </p:txBody>
        </p:sp>
        <p:sp>
          <p:nvSpPr>
            <p:cNvPr id="31" name="Freeform 38"/>
            <p:cNvSpPr>
              <a:spLocks/>
            </p:cNvSpPr>
            <p:nvPr/>
          </p:nvSpPr>
          <p:spPr bwMode="auto">
            <a:xfrm>
              <a:off x="6363258" y="2514120"/>
              <a:ext cx="252000" cy="288000"/>
            </a:xfrm>
            <a:custGeom>
              <a:avLst/>
              <a:gdLst>
                <a:gd name="T0" fmla="*/ 48 w 48"/>
                <a:gd name="T1" fmla="*/ 8 h 65"/>
                <a:gd name="T2" fmla="*/ 45 w 48"/>
                <a:gd name="T3" fmla="*/ 22 h 65"/>
                <a:gd name="T4" fmla="*/ 36 w 48"/>
                <a:gd name="T5" fmla="*/ 59 h 65"/>
                <a:gd name="T6" fmla="*/ 29 w 48"/>
                <a:gd name="T7" fmla="*/ 65 h 65"/>
                <a:gd name="T8" fmla="*/ 31 w 48"/>
                <a:gd name="T9" fmla="*/ 54 h 65"/>
                <a:gd name="T10" fmla="*/ 31 w 48"/>
                <a:gd name="T11" fmla="*/ 48 h 65"/>
                <a:gd name="T12" fmla="*/ 23 w 48"/>
                <a:gd name="T13" fmla="*/ 42 h 65"/>
                <a:gd name="T14" fmla="*/ 12 w 48"/>
                <a:gd name="T15" fmla="*/ 40 h 65"/>
                <a:gd name="T16" fmla="*/ 10 w 48"/>
                <a:gd name="T17" fmla="*/ 40 h 65"/>
                <a:gd name="T18" fmla="*/ 5 w 48"/>
                <a:gd name="T19" fmla="*/ 41 h 65"/>
                <a:gd name="T20" fmla="*/ 2 w 48"/>
                <a:gd name="T21" fmla="*/ 40 h 65"/>
                <a:gd name="T22" fmla="*/ 0 w 48"/>
                <a:gd name="T23" fmla="*/ 37 h 65"/>
                <a:gd name="T24" fmla="*/ 3 w 48"/>
                <a:gd name="T25" fmla="*/ 33 h 65"/>
                <a:gd name="T26" fmla="*/ 18 w 48"/>
                <a:gd name="T27" fmla="*/ 16 h 65"/>
                <a:gd name="T28" fmla="*/ 24 w 48"/>
                <a:gd name="T29" fmla="*/ 9 h 65"/>
                <a:gd name="T30" fmla="*/ 26 w 48"/>
                <a:gd name="T31" fmla="*/ 10 h 65"/>
                <a:gd name="T32" fmla="*/ 26 w 48"/>
                <a:gd name="T33" fmla="*/ 13 h 65"/>
                <a:gd name="T34" fmla="*/ 23 w 48"/>
                <a:gd name="T35" fmla="*/ 19 h 65"/>
                <a:gd name="T36" fmla="*/ 12 w 48"/>
                <a:gd name="T37" fmla="*/ 33 h 65"/>
                <a:gd name="T38" fmla="*/ 21 w 48"/>
                <a:gd name="T39" fmla="*/ 36 h 65"/>
                <a:gd name="T40" fmla="*/ 30 w 48"/>
                <a:gd name="T41" fmla="*/ 38 h 65"/>
                <a:gd name="T42" fmla="*/ 38 w 48"/>
                <a:gd name="T43" fmla="*/ 29 h 65"/>
                <a:gd name="T44" fmla="*/ 40 w 48"/>
                <a:gd name="T45" fmla="*/ 10 h 65"/>
                <a:gd name="T46" fmla="*/ 44 w 48"/>
                <a:gd name="T47" fmla="*/ 0 h 65"/>
                <a:gd name="T48" fmla="*/ 47 w 48"/>
                <a:gd name="T49" fmla="*/ 3 h 65"/>
                <a:gd name="T50" fmla="*/ 48 w 48"/>
                <a:gd name="T51" fmla="*/ 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65">
                  <a:moveTo>
                    <a:pt x="48" y="8"/>
                  </a:moveTo>
                  <a:cubicBezTo>
                    <a:pt x="48" y="11"/>
                    <a:pt x="47" y="16"/>
                    <a:pt x="45" y="22"/>
                  </a:cubicBezTo>
                  <a:cubicBezTo>
                    <a:pt x="44" y="29"/>
                    <a:pt x="40" y="42"/>
                    <a:pt x="36" y="59"/>
                  </a:cubicBezTo>
                  <a:cubicBezTo>
                    <a:pt x="35" y="63"/>
                    <a:pt x="33" y="64"/>
                    <a:pt x="29" y="65"/>
                  </a:cubicBezTo>
                  <a:cubicBezTo>
                    <a:pt x="29" y="63"/>
                    <a:pt x="30" y="60"/>
                    <a:pt x="31" y="54"/>
                  </a:cubicBezTo>
                  <a:cubicBezTo>
                    <a:pt x="31" y="51"/>
                    <a:pt x="31" y="49"/>
                    <a:pt x="31" y="48"/>
                  </a:cubicBezTo>
                  <a:cubicBezTo>
                    <a:pt x="31" y="45"/>
                    <a:pt x="29" y="43"/>
                    <a:pt x="23" y="42"/>
                  </a:cubicBezTo>
                  <a:cubicBezTo>
                    <a:pt x="19" y="40"/>
                    <a:pt x="16" y="40"/>
                    <a:pt x="12" y="40"/>
                  </a:cubicBezTo>
                  <a:cubicBezTo>
                    <a:pt x="12" y="40"/>
                    <a:pt x="11" y="40"/>
                    <a:pt x="10" y="40"/>
                  </a:cubicBezTo>
                  <a:cubicBezTo>
                    <a:pt x="7" y="41"/>
                    <a:pt x="6" y="41"/>
                    <a:pt x="5" y="41"/>
                  </a:cubicBezTo>
                  <a:cubicBezTo>
                    <a:pt x="4" y="41"/>
                    <a:pt x="3" y="41"/>
                    <a:pt x="2" y="40"/>
                  </a:cubicBezTo>
                  <a:cubicBezTo>
                    <a:pt x="0" y="40"/>
                    <a:pt x="0" y="39"/>
                    <a:pt x="0" y="37"/>
                  </a:cubicBezTo>
                  <a:cubicBezTo>
                    <a:pt x="0" y="36"/>
                    <a:pt x="1" y="35"/>
                    <a:pt x="3" y="33"/>
                  </a:cubicBezTo>
                  <a:cubicBezTo>
                    <a:pt x="4" y="32"/>
                    <a:pt x="8" y="26"/>
                    <a:pt x="18" y="16"/>
                  </a:cubicBezTo>
                  <a:cubicBezTo>
                    <a:pt x="21" y="11"/>
                    <a:pt x="23" y="9"/>
                    <a:pt x="24" y="9"/>
                  </a:cubicBezTo>
                  <a:cubicBezTo>
                    <a:pt x="25" y="9"/>
                    <a:pt x="25" y="9"/>
                    <a:pt x="26" y="10"/>
                  </a:cubicBezTo>
                  <a:cubicBezTo>
                    <a:pt x="26" y="11"/>
                    <a:pt x="26" y="12"/>
                    <a:pt x="26" y="13"/>
                  </a:cubicBezTo>
                  <a:cubicBezTo>
                    <a:pt x="26" y="14"/>
                    <a:pt x="25" y="16"/>
                    <a:pt x="23" y="19"/>
                  </a:cubicBezTo>
                  <a:cubicBezTo>
                    <a:pt x="12" y="33"/>
                    <a:pt x="12" y="33"/>
                    <a:pt x="12" y="33"/>
                  </a:cubicBezTo>
                  <a:cubicBezTo>
                    <a:pt x="16" y="34"/>
                    <a:pt x="18" y="35"/>
                    <a:pt x="21" y="36"/>
                  </a:cubicBezTo>
                  <a:cubicBezTo>
                    <a:pt x="25" y="38"/>
                    <a:pt x="28" y="38"/>
                    <a:pt x="30" y="38"/>
                  </a:cubicBezTo>
                  <a:cubicBezTo>
                    <a:pt x="34" y="38"/>
                    <a:pt x="37" y="35"/>
                    <a:pt x="38" y="29"/>
                  </a:cubicBezTo>
                  <a:cubicBezTo>
                    <a:pt x="39" y="26"/>
                    <a:pt x="40" y="20"/>
                    <a:pt x="40" y="10"/>
                  </a:cubicBezTo>
                  <a:cubicBezTo>
                    <a:pt x="41" y="4"/>
                    <a:pt x="42" y="0"/>
                    <a:pt x="44" y="0"/>
                  </a:cubicBezTo>
                  <a:cubicBezTo>
                    <a:pt x="45" y="0"/>
                    <a:pt x="46" y="1"/>
                    <a:pt x="47" y="3"/>
                  </a:cubicBezTo>
                  <a:cubicBezTo>
                    <a:pt x="48" y="4"/>
                    <a:pt x="48" y="6"/>
                    <a:pt x="48" y="8"/>
                  </a:cubicBezTo>
                  <a:close/>
                </a:path>
              </a:pathLst>
            </a:custGeom>
            <a:solidFill>
              <a:schemeClr val="tx1"/>
            </a:solidFill>
            <a:ln>
              <a:solidFill>
                <a:srgbClr val="002776"/>
              </a:solid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2776"/>
                </a:solidFill>
                <a:cs typeface="Arial" charset="0"/>
              </a:endParaRPr>
            </a:p>
          </p:txBody>
        </p:sp>
        <p:sp>
          <p:nvSpPr>
            <p:cNvPr id="32" name="Freeform 39"/>
            <p:cNvSpPr>
              <a:spLocks/>
            </p:cNvSpPr>
            <p:nvPr/>
          </p:nvSpPr>
          <p:spPr bwMode="auto">
            <a:xfrm>
              <a:off x="5044050" y="3840559"/>
              <a:ext cx="252000" cy="288000"/>
            </a:xfrm>
            <a:custGeom>
              <a:avLst/>
              <a:gdLst>
                <a:gd name="T0" fmla="*/ 52 w 52"/>
                <a:gd name="T1" fmla="*/ 4 h 58"/>
                <a:gd name="T2" fmla="*/ 44 w 52"/>
                <a:gd name="T3" fmla="*/ 12 h 58"/>
                <a:gd name="T4" fmla="*/ 28 w 52"/>
                <a:gd name="T5" fmla="*/ 17 h 58"/>
                <a:gd name="T6" fmla="*/ 16 w 52"/>
                <a:gd name="T7" fmla="*/ 28 h 58"/>
                <a:gd name="T8" fmla="*/ 28 w 52"/>
                <a:gd name="T9" fmla="*/ 29 h 58"/>
                <a:gd name="T10" fmla="*/ 41 w 52"/>
                <a:gd name="T11" fmla="*/ 31 h 58"/>
                <a:gd name="T12" fmla="*/ 47 w 52"/>
                <a:gd name="T13" fmla="*/ 42 h 58"/>
                <a:gd name="T14" fmla="*/ 40 w 52"/>
                <a:gd name="T15" fmla="*/ 53 h 58"/>
                <a:gd name="T16" fmla="*/ 26 w 52"/>
                <a:gd name="T17" fmla="*/ 58 h 58"/>
                <a:gd name="T18" fmla="*/ 10 w 52"/>
                <a:gd name="T19" fmla="*/ 56 h 58"/>
                <a:gd name="T20" fmla="*/ 0 w 52"/>
                <a:gd name="T21" fmla="*/ 48 h 58"/>
                <a:gd name="T22" fmla="*/ 8 w 52"/>
                <a:gd name="T23" fmla="*/ 49 h 58"/>
                <a:gd name="T24" fmla="*/ 23 w 52"/>
                <a:gd name="T25" fmla="*/ 52 h 58"/>
                <a:gd name="T26" fmla="*/ 34 w 52"/>
                <a:gd name="T27" fmla="*/ 49 h 58"/>
                <a:gd name="T28" fmla="*/ 40 w 52"/>
                <a:gd name="T29" fmla="*/ 41 h 58"/>
                <a:gd name="T30" fmla="*/ 36 w 52"/>
                <a:gd name="T31" fmla="*/ 35 h 58"/>
                <a:gd name="T32" fmla="*/ 29 w 52"/>
                <a:gd name="T33" fmla="*/ 33 h 58"/>
                <a:gd name="T34" fmla="*/ 24 w 52"/>
                <a:gd name="T35" fmla="*/ 33 h 58"/>
                <a:gd name="T36" fmla="*/ 16 w 52"/>
                <a:gd name="T37" fmla="*/ 35 h 58"/>
                <a:gd name="T38" fmla="*/ 7 w 52"/>
                <a:gd name="T39" fmla="*/ 30 h 58"/>
                <a:gd name="T40" fmla="*/ 10 w 52"/>
                <a:gd name="T41" fmla="*/ 23 h 58"/>
                <a:gd name="T42" fmla="*/ 13 w 52"/>
                <a:gd name="T43" fmla="*/ 15 h 58"/>
                <a:gd name="T44" fmla="*/ 32 w 52"/>
                <a:gd name="T45" fmla="*/ 11 h 58"/>
                <a:gd name="T46" fmla="*/ 47 w 52"/>
                <a:gd name="T47" fmla="*/ 0 h 58"/>
                <a:gd name="T48" fmla="*/ 48 w 52"/>
                <a:gd name="T49" fmla="*/ 0 h 58"/>
                <a:gd name="T50" fmla="*/ 50 w 52"/>
                <a:gd name="T51" fmla="*/ 2 h 58"/>
                <a:gd name="T52" fmla="*/ 52 w 52"/>
                <a:gd name="T53"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2" h="58">
                  <a:moveTo>
                    <a:pt x="52" y="4"/>
                  </a:moveTo>
                  <a:cubicBezTo>
                    <a:pt x="52" y="7"/>
                    <a:pt x="49" y="10"/>
                    <a:pt x="44" y="12"/>
                  </a:cubicBezTo>
                  <a:cubicBezTo>
                    <a:pt x="41" y="13"/>
                    <a:pt x="36" y="14"/>
                    <a:pt x="28" y="17"/>
                  </a:cubicBezTo>
                  <a:cubicBezTo>
                    <a:pt x="22" y="19"/>
                    <a:pt x="18" y="23"/>
                    <a:pt x="16" y="28"/>
                  </a:cubicBezTo>
                  <a:cubicBezTo>
                    <a:pt x="18" y="28"/>
                    <a:pt x="22" y="29"/>
                    <a:pt x="28" y="29"/>
                  </a:cubicBezTo>
                  <a:cubicBezTo>
                    <a:pt x="34" y="29"/>
                    <a:pt x="39" y="30"/>
                    <a:pt x="41" y="31"/>
                  </a:cubicBezTo>
                  <a:cubicBezTo>
                    <a:pt x="45" y="33"/>
                    <a:pt x="47" y="36"/>
                    <a:pt x="47" y="42"/>
                  </a:cubicBezTo>
                  <a:cubicBezTo>
                    <a:pt x="47" y="46"/>
                    <a:pt x="45" y="50"/>
                    <a:pt x="40" y="53"/>
                  </a:cubicBezTo>
                  <a:cubicBezTo>
                    <a:pt x="35" y="56"/>
                    <a:pt x="30" y="58"/>
                    <a:pt x="26" y="58"/>
                  </a:cubicBezTo>
                  <a:cubicBezTo>
                    <a:pt x="21" y="58"/>
                    <a:pt x="16" y="57"/>
                    <a:pt x="10" y="56"/>
                  </a:cubicBezTo>
                  <a:cubicBezTo>
                    <a:pt x="3" y="54"/>
                    <a:pt x="0" y="51"/>
                    <a:pt x="0" y="48"/>
                  </a:cubicBezTo>
                  <a:cubicBezTo>
                    <a:pt x="2" y="48"/>
                    <a:pt x="5" y="48"/>
                    <a:pt x="8" y="49"/>
                  </a:cubicBezTo>
                  <a:cubicBezTo>
                    <a:pt x="16" y="51"/>
                    <a:pt x="21" y="52"/>
                    <a:pt x="23" y="52"/>
                  </a:cubicBezTo>
                  <a:cubicBezTo>
                    <a:pt x="26" y="52"/>
                    <a:pt x="30" y="51"/>
                    <a:pt x="34" y="49"/>
                  </a:cubicBezTo>
                  <a:cubicBezTo>
                    <a:pt x="38" y="47"/>
                    <a:pt x="40" y="44"/>
                    <a:pt x="40" y="41"/>
                  </a:cubicBezTo>
                  <a:cubicBezTo>
                    <a:pt x="40" y="38"/>
                    <a:pt x="39" y="37"/>
                    <a:pt x="36" y="35"/>
                  </a:cubicBezTo>
                  <a:cubicBezTo>
                    <a:pt x="34" y="34"/>
                    <a:pt x="32" y="33"/>
                    <a:pt x="29" y="33"/>
                  </a:cubicBezTo>
                  <a:cubicBezTo>
                    <a:pt x="28" y="33"/>
                    <a:pt x="26" y="33"/>
                    <a:pt x="24" y="33"/>
                  </a:cubicBezTo>
                  <a:cubicBezTo>
                    <a:pt x="20" y="34"/>
                    <a:pt x="17" y="35"/>
                    <a:pt x="16" y="35"/>
                  </a:cubicBezTo>
                  <a:cubicBezTo>
                    <a:pt x="10" y="35"/>
                    <a:pt x="7" y="33"/>
                    <a:pt x="7" y="30"/>
                  </a:cubicBezTo>
                  <a:cubicBezTo>
                    <a:pt x="7" y="29"/>
                    <a:pt x="8" y="27"/>
                    <a:pt x="10" y="23"/>
                  </a:cubicBezTo>
                  <a:cubicBezTo>
                    <a:pt x="10" y="21"/>
                    <a:pt x="12" y="19"/>
                    <a:pt x="13" y="15"/>
                  </a:cubicBezTo>
                  <a:cubicBezTo>
                    <a:pt x="22" y="14"/>
                    <a:pt x="29" y="13"/>
                    <a:pt x="32" y="11"/>
                  </a:cubicBezTo>
                  <a:cubicBezTo>
                    <a:pt x="39" y="9"/>
                    <a:pt x="44" y="5"/>
                    <a:pt x="47" y="0"/>
                  </a:cubicBezTo>
                  <a:cubicBezTo>
                    <a:pt x="48" y="0"/>
                    <a:pt x="48" y="0"/>
                    <a:pt x="48" y="0"/>
                  </a:cubicBezTo>
                  <a:cubicBezTo>
                    <a:pt x="48" y="0"/>
                    <a:pt x="49" y="1"/>
                    <a:pt x="50" y="2"/>
                  </a:cubicBezTo>
                  <a:cubicBezTo>
                    <a:pt x="51" y="3"/>
                    <a:pt x="52" y="3"/>
                    <a:pt x="52" y="4"/>
                  </a:cubicBezTo>
                  <a:close/>
                </a:path>
              </a:pathLst>
            </a:custGeom>
            <a:solidFill>
              <a:schemeClr val="accent4"/>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0000"/>
                </a:solidFill>
                <a:cs typeface="Arial" charset="0"/>
              </a:endParaRPr>
            </a:p>
          </p:txBody>
        </p:sp>
        <p:sp>
          <p:nvSpPr>
            <p:cNvPr id="33" name="Freeform 40"/>
            <p:cNvSpPr>
              <a:spLocks noEditPoints="1"/>
            </p:cNvSpPr>
            <p:nvPr/>
          </p:nvSpPr>
          <p:spPr bwMode="auto">
            <a:xfrm>
              <a:off x="5044050" y="4259434"/>
              <a:ext cx="252000" cy="288000"/>
            </a:xfrm>
            <a:custGeom>
              <a:avLst/>
              <a:gdLst>
                <a:gd name="T0" fmla="*/ 53 w 53"/>
                <a:gd name="T1" fmla="*/ 40 h 62"/>
                <a:gd name="T2" fmla="*/ 41 w 53"/>
                <a:gd name="T3" fmla="*/ 57 h 62"/>
                <a:gd name="T4" fmla="*/ 19 w 53"/>
                <a:gd name="T5" fmla="*/ 62 h 62"/>
                <a:gd name="T6" fmla="*/ 0 w 53"/>
                <a:gd name="T7" fmla="*/ 47 h 62"/>
                <a:gd name="T8" fmla="*/ 3 w 53"/>
                <a:gd name="T9" fmla="*/ 37 h 62"/>
                <a:gd name="T10" fmla="*/ 9 w 53"/>
                <a:gd name="T11" fmla="*/ 28 h 62"/>
                <a:gd name="T12" fmla="*/ 19 w 53"/>
                <a:gd name="T13" fmla="*/ 17 h 62"/>
                <a:gd name="T14" fmla="*/ 30 w 53"/>
                <a:gd name="T15" fmla="*/ 2 h 62"/>
                <a:gd name="T16" fmla="*/ 34 w 53"/>
                <a:gd name="T17" fmla="*/ 0 h 62"/>
                <a:gd name="T18" fmla="*/ 38 w 53"/>
                <a:gd name="T19" fmla="*/ 4 h 62"/>
                <a:gd name="T20" fmla="*/ 31 w 53"/>
                <a:gd name="T21" fmla="*/ 16 h 62"/>
                <a:gd name="T22" fmla="*/ 16 w 53"/>
                <a:gd name="T23" fmla="*/ 32 h 62"/>
                <a:gd name="T24" fmla="*/ 8 w 53"/>
                <a:gd name="T25" fmla="*/ 46 h 62"/>
                <a:gd name="T26" fmla="*/ 11 w 53"/>
                <a:gd name="T27" fmla="*/ 54 h 62"/>
                <a:gd name="T28" fmla="*/ 18 w 53"/>
                <a:gd name="T29" fmla="*/ 57 h 62"/>
                <a:gd name="T30" fmla="*/ 23 w 53"/>
                <a:gd name="T31" fmla="*/ 55 h 62"/>
                <a:gd name="T32" fmla="*/ 29 w 53"/>
                <a:gd name="T33" fmla="*/ 38 h 62"/>
                <a:gd name="T34" fmla="*/ 45 w 53"/>
                <a:gd name="T35" fmla="*/ 31 h 62"/>
                <a:gd name="T36" fmla="*/ 53 w 53"/>
                <a:gd name="T37" fmla="*/ 40 h 62"/>
                <a:gd name="T38" fmla="*/ 47 w 53"/>
                <a:gd name="T39" fmla="*/ 41 h 62"/>
                <a:gd name="T40" fmla="*/ 43 w 53"/>
                <a:gd name="T41" fmla="*/ 38 h 62"/>
                <a:gd name="T42" fmla="*/ 34 w 53"/>
                <a:gd name="T43" fmla="*/ 42 h 62"/>
                <a:gd name="T44" fmla="*/ 29 w 53"/>
                <a:gd name="T45" fmla="*/ 51 h 62"/>
                <a:gd name="T46" fmla="*/ 33 w 53"/>
                <a:gd name="T47" fmla="*/ 54 h 62"/>
                <a:gd name="T48" fmla="*/ 42 w 53"/>
                <a:gd name="T49" fmla="*/ 49 h 62"/>
                <a:gd name="T50" fmla="*/ 47 w 53"/>
                <a:gd name="T51"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62">
                  <a:moveTo>
                    <a:pt x="53" y="40"/>
                  </a:moveTo>
                  <a:cubicBezTo>
                    <a:pt x="53" y="47"/>
                    <a:pt x="49" y="53"/>
                    <a:pt x="41" y="57"/>
                  </a:cubicBezTo>
                  <a:cubicBezTo>
                    <a:pt x="34" y="60"/>
                    <a:pt x="27" y="62"/>
                    <a:pt x="19" y="62"/>
                  </a:cubicBezTo>
                  <a:cubicBezTo>
                    <a:pt x="6" y="62"/>
                    <a:pt x="0" y="57"/>
                    <a:pt x="0" y="47"/>
                  </a:cubicBezTo>
                  <a:cubicBezTo>
                    <a:pt x="0" y="44"/>
                    <a:pt x="1" y="40"/>
                    <a:pt x="3" y="37"/>
                  </a:cubicBezTo>
                  <a:cubicBezTo>
                    <a:pt x="5" y="33"/>
                    <a:pt x="7" y="30"/>
                    <a:pt x="9" y="28"/>
                  </a:cubicBezTo>
                  <a:cubicBezTo>
                    <a:pt x="13" y="24"/>
                    <a:pt x="16" y="20"/>
                    <a:pt x="19" y="17"/>
                  </a:cubicBezTo>
                  <a:cubicBezTo>
                    <a:pt x="30" y="2"/>
                    <a:pt x="30" y="2"/>
                    <a:pt x="30" y="2"/>
                  </a:cubicBezTo>
                  <a:cubicBezTo>
                    <a:pt x="31" y="1"/>
                    <a:pt x="33" y="0"/>
                    <a:pt x="34" y="0"/>
                  </a:cubicBezTo>
                  <a:cubicBezTo>
                    <a:pt x="37" y="0"/>
                    <a:pt x="38" y="1"/>
                    <a:pt x="38" y="4"/>
                  </a:cubicBezTo>
                  <a:cubicBezTo>
                    <a:pt x="38" y="7"/>
                    <a:pt x="36" y="11"/>
                    <a:pt x="31" y="16"/>
                  </a:cubicBezTo>
                  <a:cubicBezTo>
                    <a:pt x="28" y="19"/>
                    <a:pt x="23" y="24"/>
                    <a:pt x="16" y="32"/>
                  </a:cubicBezTo>
                  <a:cubicBezTo>
                    <a:pt x="10" y="37"/>
                    <a:pt x="8" y="42"/>
                    <a:pt x="8" y="46"/>
                  </a:cubicBezTo>
                  <a:cubicBezTo>
                    <a:pt x="8" y="49"/>
                    <a:pt x="9" y="51"/>
                    <a:pt x="11" y="54"/>
                  </a:cubicBezTo>
                  <a:cubicBezTo>
                    <a:pt x="13" y="56"/>
                    <a:pt x="15" y="57"/>
                    <a:pt x="18" y="57"/>
                  </a:cubicBezTo>
                  <a:cubicBezTo>
                    <a:pt x="20" y="57"/>
                    <a:pt x="22" y="56"/>
                    <a:pt x="23" y="55"/>
                  </a:cubicBezTo>
                  <a:cubicBezTo>
                    <a:pt x="23" y="48"/>
                    <a:pt x="25" y="43"/>
                    <a:pt x="29" y="38"/>
                  </a:cubicBezTo>
                  <a:cubicBezTo>
                    <a:pt x="32" y="33"/>
                    <a:pt x="38" y="31"/>
                    <a:pt x="45" y="31"/>
                  </a:cubicBezTo>
                  <a:cubicBezTo>
                    <a:pt x="50" y="31"/>
                    <a:pt x="53" y="34"/>
                    <a:pt x="53" y="40"/>
                  </a:cubicBezTo>
                  <a:close/>
                  <a:moveTo>
                    <a:pt x="47" y="41"/>
                  </a:moveTo>
                  <a:cubicBezTo>
                    <a:pt x="47" y="39"/>
                    <a:pt x="45" y="38"/>
                    <a:pt x="43" y="38"/>
                  </a:cubicBezTo>
                  <a:cubicBezTo>
                    <a:pt x="40" y="38"/>
                    <a:pt x="37" y="39"/>
                    <a:pt x="34" y="42"/>
                  </a:cubicBezTo>
                  <a:cubicBezTo>
                    <a:pt x="31" y="45"/>
                    <a:pt x="29" y="48"/>
                    <a:pt x="29" y="51"/>
                  </a:cubicBezTo>
                  <a:cubicBezTo>
                    <a:pt x="29" y="53"/>
                    <a:pt x="30" y="54"/>
                    <a:pt x="33" y="54"/>
                  </a:cubicBezTo>
                  <a:cubicBezTo>
                    <a:pt x="36" y="54"/>
                    <a:pt x="39" y="52"/>
                    <a:pt x="42" y="49"/>
                  </a:cubicBezTo>
                  <a:cubicBezTo>
                    <a:pt x="45" y="47"/>
                    <a:pt x="47" y="44"/>
                    <a:pt x="47" y="41"/>
                  </a:cubicBezTo>
                  <a:close/>
                </a:path>
              </a:pathLst>
            </a:custGeom>
            <a:solidFill>
              <a:schemeClr val="accent4"/>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0000"/>
                </a:solidFill>
                <a:cs typeface="Arial" charset="0"/>
              </a:endParaRPr>
            </a:p>
          </p:txBody>
        </p:sp>
        <p:sp>
          <p:nvSpPr>
            <p:cNvPr id="34" name="Freeform 41"/>
            <p:cNvSpPr>
              <a:spLocks/>
            </p:cNvSpPr>
            <p:nvPr/>
          </p:nvSpPr>
          <p:spPr bwMode="auto">
            <a:xfrm>
              <a:off x="5044050" y="4817935"/>
              <a:ext cx="252000" cy="288000"/>
            </a:xfrm>
            <a:custGeom>
              <a:avLst/>
              <a:gdLst>
                <a:gd name="T0" fmla="*/ 67 w 67"/>
                <a:gd name="T1" fmla="*/ 38 h 69"/>
                <a:gd name="T2" fmla="*/ 66 w 67"/>
                <a:gd name="T3" fmla="*/ 40 h 69"/>
                <a:gd name="T4" fmla="*/ 64 w 67"/>
                <a:gd name="T5" fmla="*/ 41 h 69"/>
                <a:gd name="T6" fmla="*/ 60 w 67"/>
                <a:gd name="T7" fmla="*/ 40 h 69"/>
                <a:gd name="T8" fmla="*/ 56 w 67"/>
                <a:gd name="T9" fmla="*/ 40 h 69"/>
                <a:gd name="T10" fmla="*/ 40 w 67"/>
                <a:gd name="T11" fmla="*/ 49 h 69"/>
                <a:gd name="T12" fmla="*/ 36 w 67"/>
                <a:gd name="T13" fmla="*/ 69 h 69"/>
                <a:gd name="T14" fmla="*/ 30 w 67"/>
                <a:gd name="T15" fmla="*/ 68 h 69"/>
                <a:gd name="T16" fmla="*/ 26 w 67"/>
                <a:gd name="T17" fmla="*/ 64 h 69"/>
                <a:gd name="T18" fmla="*/ 34 w 67"/>
                <a:gd name="T19" fmla="*/ 44 h 69"/>
                <a:gd name="T20" fmla="*/ 19 w 67"/>
                <a:gd name="T21" fmla="*/ 48 h 69"/>
                <a:gd name="T22" fmla="*/ 14 w 67"/>
                <a:gd name="T23" fmla="*/ 46 h 69"/>
                <a:gd name="T24" fmla="*/ 12 w 67"/>
                <a:gd name="T25" fmla="*/ 42 h 69"/>
                <a:gd name="T26" fmla="*/ 21 w 67"/>
                <a:gd name="T27" fmla="*/ 38 h 69"/>
                <a:gd name="T28" fmla="*/ 25 w 67"/>
                <a:gd name="T29" fmla="*/ 39 h 69"/>
                <a:gd name="T30" fmla="*/ 29 w 67"/>
                <a:gd name="T31" fmla="*/ 39 h 69"/>
                <a:gd name="T32" fmla="*/ 43 w 67"/>
                <a:gd name="T33" fmla="*/ 28 h 69"/>
                <a:gd name="T34" fmla="*/ 51 w 67"/>
                <a:gd name="T35" fmla="*/ 9 h 69"/>
                <a:gd name="T36" fmla="*/ 37 w 67"/>
                <a:gd name="T37" fmla="*/ 11 h 69"/>
                <a:gd name="T38" fmla="*/ 21 w 67"/>
                <a:gd name="T39" fmla="*/ 16 h 69"/>
                <a:gd name="T40" fmla="*/ 7 w 67"/>
                <a:gd name="T41" fmla="*/ 18 h 69"/>
                <a:gd name="T42" fmla="*/ 0 w 67"/>
                <a:gd name="T43" fmla="*/ 14 h 69"/>
                <a:gd name="T44" fmla="*/ 5 w 67"/>
                <a:gd name="T45" fmla="*/ 10 h 69"/>
                <a:gd name="T46" fmla="*/ 9 w 67"/>
                <a:gd name="T47" fmla="*/ 10 h 69"/>
                <a:gd name="T48" fmla="*/ 16 w 67"/>
                <a:gd name="T49" fmla="*/ 11 h 69"/>
                <a:gd name="T50" fmla="*/ 29 w 67"/>
                <a:gd name="T51" fmla="*/ 10 h 69"/>
                <a:gd name="T52" fmla="*/ 41 w 67"/>
                <a:gd name="T53" fmla="*/ 7 h 69"/>
                <a:gd name="T54" fmla="*/ 46 w 67"/>
                <a:gd name="T55" fmla="*/ 4 h 69"/>
                <a:gd name="T56" fmla="*/ 58 w 67"/>
                <a:gd name="T57" fmla="*/ 0 h 69"/>
                <a:gd name="T58" fmla="*/ 62 w 67"/>
                <a:gd name="T59" fmla="*/ 1 h 69"/>
                <a:gd name="T60" fmla="*/ 63 w 67"/>
                <a:gd name="T61" fmla="*/ 5 h 69"/>
                <a:gd name="T62" fmla="*/ 59 w 67"/>
                <a:gd name="T63" fmla="*/ 14 h 69"/>
                <a:gd name="T64" fmla="*/ 47 w 67"/>
                <a:gd name="T65" fmla="*/ 35 h 69"/>
                <a:gd name="T66" fmla="*/ 52 w 67"/>
                <a:gd name="T67" fmla="*/ 34 h 69"/>
                <a:gd name="T68" fmla="*/ 61 w 67"/>
                <a:gd name="T69" fmla="*/ 33 h 69"/>
                <a:gd name="T70" fmla="*/ 67 w 67"/>
                <a:gd name="T71" fmla="*/ 3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 h="69">
                  <a:moveTo>
                    <a:pt x="67" y="38"/>
                  </a:moveTo>
                  <a:cubicBezTo>
                    <a:pt x="67" y="39"/>
                    <a:pt x="67" y="40"/>
                    <a:pt x="66" y="40"/>
                  </a:cubicBezTo>
                  <a:cubicBezTo>
                    <a:pt x="66" y="41"/>
                    <a:pt x="65" y="41"/>
                    <a:pt x="64" y="41"/>
                  </a:cubicBezTo>
                  <a:cubicBezTo>
                    <a:pt x="63" y="41"/>
                    <a:pt x="62" y="41"/>
                    <a:pt x="60" y="40"/>
                  </a:cubicBezTo>
                  <a:cubicBezTo>
                    <a:pt x="58" y="40"/>
                    <a:pt x="57" y="40"/>
                    <a:pt x="56" y="40"/>
                  </a:cubicBezTo>
                  <a:cubicBezTo>
                    <a:pt x="49" y="40"/>
                    <a:pt x="43" y="43"/>
                    <a:pt x="40" y="49"/>
                  </a:cubicBezTo>
                  <a:cubicBezTo>
                    <a:pt x="39" y="52"/>
                    <a:pt x="38" y="58"/>
                    <a:pt x="36" y="69"/>
                  </a:cubicBezTo>
                  <a:cubicBezTo>
                    <a:pt x="32" y="68"/>
                    <a:pt x="30" y="68"/>
                    <a:pt x="30" y="68"/>
                  </a:cubicBezTo>
                  <a:cubicBezTo>
                    <a:pt x="28" y="67"/>
                    <a:pt x="27" y="66"/>
                    <a:pt x="26" y="64"/>
                  </a:cubicBezTo>
                  <a:cubicBezTo>
                    <a:pt x="31" y="56"/>
                    <a:pt x="34" y="49"/>
                    <a:pt x="34" y="44"/>
                  </a:cubicBezTo>
                  <a:cubicBezTo>
                    <a:pt x="26" y="47"/>
                    <a:pt x="21" y="48"/>
                    <a:pt x="19" y="48"/>
                  </a:cubicBezTo>
                  <a:cubicBezTo>
                    <a:pt x="17" y="48"/>
                    <a:pt x="15" y="48"/>
                    <a:pt x="14" y="46"/>
                  </a:cubicBezTo>
                  <a:cubicBezTo>
                    <a:pt x="12" y="45"/>
                    <a:pt x="12" y="44"/>
                    <a:pt x="12" y="42"/>
                  </a:cubicBezTo>
                  <a:cubicBezTo>
                    <a:pt x="12" y="40"/>
                    <a:pt x="15" y="38"/>
                    <a:pt x="21" y="38"/>
                  </a:cubicBezTo>
                  <a:cubicBezTo>
                    <a:pt x="22" y="38"/>
                    <a:pt x="23" y="39"/>
                    <a:pt x="25" y="39"/>
                  </a:cubicBezTo>
                  <a:cubicBezTo>
                    <a:pt x="27" y="39"/>
                    <a:pt x="28" y="39"/>
                    <a:pt x="29" y="39"/>
                  </a:cubicBezTo>
                  <a:cubicBezTo>
                    <a:pt x="35" y="39"/>
                    <a:pt x="39" y="35"/>
                    <a:pt x="43" y="28"/>
                  </a:cubicBezTo>
                  <a:cubicBezTo>
                    <a:pt x="45" y="25"/>
                    <a:pt x="48" y="19"/>
                    <a:pt x="51" y="9"/>
                  </a:cubicBezTo>
                  <a:cubicBezTo>
                    <a:pt x="47" y="9"/>
                    <a:pt x="42" y="10"/>
                    <a:pt x="37" y="11"/>
                  </a:cubicBezTo>
                  <a:cubicBezTo>
                    <a:pt x="21" y="16"/>
                    <a:pt x="21" y="16"/>
                    <a:pt x="21" y="16"/>
                  </a:cubicBezTo>
                  <a:cubicBezTo>
                    <a:pt x="16" y="18"/>
                    <a:pt x="11" y="18"/>
                    <a:pt x="7" y="18"/>
                  </a:cubicBezTo>
                  <a:cubicBezTo>
                    <a:pt x="2" y="18"/>
                    <a:pt x="0" y="17"/>
                    <a:pt x="0" y="14"/>
                  </a:cubicBezTo>
                  <a:cubicBezTo>
                    <a:pt x="0" y="11"/>
                    <a:pt x="2" y="10"/>
                    <a:pt x="5" y="10"/>
                  </a:cubicBezTo>
                  <a:cubicBezTo>
                    <a:pt x="7" y="10"/>
                    <a:pt x="8" y="10"/>
                    <a:pt x="9" y="10"/>
                  </a:cubicBezTo>
                  <a:cubicBezTo>
                    <a:pt x="13" y="11"/>
                    <a:pt x="15" y="11"/>
                    <a:pt x="16" y="11"/>
                  </a:cubicBezTo>
                  <a:cubicBezTo>
                    <a:pt x="19" y="11"/>
                    <a:pt x="23" y="10"/>
                    <a:pt x="29" y="10"/>
                  </a:cubicBezTo>
                  <a:cubicBezTo>
                    <a:pt x="36" y="9"/>
                    <a:pt x="40" y="8"/>
                    <a:pt x="41" y="7"/>
                  </a:cubicBezTo>
                  <a:cubicBezTo>
                    <a:pt x="46" y="4"/>
                    <a:pt x="46" y="4"/>
                    <a:pt x="46" y="4"/>
                  </a:cubicBezTo>
                  <a:cubicBezTo>
                    <a:pt x="52" y="1"/>
                    <a:pt x="56" y="0"/>
                    <a:pt x="58" y="0"/>
                  </a:cubicBezTo>
                  <a:cubicBezTo>
                    <a:pt x="60" y="0"/>
                    <a:pt x="61" y="0"/>
                    <a:pt x="62" y="1"/>
                  </a:cubicBezTo>
                  <a:cubicBezTo>
                    <a:pt x="63" y="2"/>
                    <a:pt x="63" y="3"/>
                    <a:pt x="63" y="5"/>
                  </a:cubicBezTo>
                  <a:cubicBezTo>
                    <a:pt x="63" y="6"/>
                    <a:pt x="62" y="9"/>
                    <a:pt x="59" y="14"/>
                  </a:cubicBezTo>
                  <a:cubicBezTo>
                    <a:pt x="51" y="26"/>
                    <a:pt x="48" y="33"/>
                    <a:pt x="47" y="35"/>
                  </a:cubicBezTo>
                  <a:cubicBezTo>
                    <a:pt x="49" y="35"/>
                    <a:pt x="50" y="34"/>
                    <a:pt x="52" y="34"/>
                  </a:cubicBezTo>
                  <a:cubicBezTo>
                    <a:pt x="57" y="33"/>
                    <a:pt x="60" y="33"/>
                    <a:pt x="61" y="33"/>
                  </a:cubicBezTo>
                  <a:cubicBezTo>
                    <a:pt x="65" y="33"/>
                    <a:pt x="67" y="34"/>
                    <a:pt x="67" y="38"/>
                  </a:cubicBezTo>
                  <a:close/>
                </a:path>
              </a:pathLst>
            </a:custGeom>
            <a:solidFill>
              <a:schemeClr val="accent4"/>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0000"/>
                </a:solidFill>
                <a:cs typeface="Arial" charset="0"/>
              </a:endParaRPr>
            </a:p>
          </p:txBody>
        </p:sp>
        <p:sp>
          <p:nvSpPr>
            <p:cNvPr id="35" name="Freeform 42"/>
            <p:cNvSpPr>
              <a:spLocks noEditPoints="1"/>
            </p:cNvSpPr>
            <p:nvPr/>
          </p:nvSpPr>
          <p:spPr bwMode="auto">
            <a:xfrm>
              <a:off x="5044050" y="5306623"/>
              <a:ext cx="252000" cy="288000"/>
            </a:xfrm>
            <a:custGeom>
              <a:avLst/>
              <a:gdLst>
                <a:gd name="T0" fmla="*/ 50 w 50"/>
                <a:gd name="T1" fmla="*/ 20 h 63"/>
                <a:gd name="T2" fmla="*/ 38 w 50"/>
                <a:gd name="T3" fmla="*/ 30 h 63"/>
                <a:gd name="T4" fmla="*/ 34 w 50"/>
                <a:gd name="T5" fmla="*/ 35 h 63"/>
                <a:gd name="T6" fmla="*/ 36 w 50"/>
                <a:gd name="T7" fmla="*/ 45 h 63"/>
                <a:gd name="T8" fmla="*/ 38 w 50"/>
                <a:gd name="T9" fmla="*/ 52 h 63"/>
                <a:gd name="T10" fmla="*/ 19 w 50"/>
                <a:gd name="T11" fmla="*/ 63 h 63"/>
                <a:gd name="T12" fmla="*/ 8 w 50"/>
                <a:gd name="T13" fmla="*/ 61 h 63"/>
                <a:gd name="T14" fmla="*/ 2 w 50"/>
                <a:gd name="T15" fmla="*/ 53 h 63"/>
                <a:gd name="T16" fmla="*/ 13 w 50"/>
                <a:gd name="T17" fmla="*/ 39 h 63"/>
                <a:gd name="T18" fmla="*/ 22 w 50"/>
                <a:gd name="T19" fmla="*/ 32 h 63"/>
                <a:gd name="T20" fmla="*/ 9 w 50"/>
                <a:gd name="T21" fmla="*/ 24 h 63"/>
                <a:gd name="T22" fmla="*/ 0 w 50"/>
                <a:gd name="T23" fmla="*/ 13 h 63"/>
                <a:gd name="T24" fmla="*/ 9 w 50"/>
                <a:gd name="T25" fmla="*/ 2 h 63"/>
                <a:gd name="T26" fmla="*/ 24 w 50"/>
                <a:gd name="T27" fmla="*/ 0 h 63"/>
                <a:gd name="T28" fmla="*/ 27 w 50"/>
                <a:gd name="T29" fmla="*/ 0 h 63"/>
                <a:gd name="T30" fmla="*/ 45 w 50"/>
                <a:gd name="T31" fmla="*/ 9 h 63"/>
                <a:gd name="T32" fmla="*/ 39 w 50"/>
                <a:gd name="T33" fmla="*/ 12 h 63"/>
                <a:gd name="T34" fmla="*/ 36 w 50"/>
                <a:gd name="T35" fmla="*/ 12 h 63"/>
                <a:gd name="T36" fmla="*/ 24 w 50"/>
                <a:gd name="T37" fmla="*/ 5 h 63"/>
                <a:gd name="T38" fmla="*/ 14 w 50"/>
                <a:gd name="T39" fmla="*/ 7 h 63"/>
                <a:gd name="T40" fmla="*/ 7 w 50"/>
                <a:gd name="T41" fmla="*/ 13 h 63"/>
                <a:gd name="T42" fmla="*/ 14 w 50"/>
                <a:gd name="T43" fmla="*/ 19 h 63"/>
                <a:gd name="T44" fmla="*/ 29 w 50"/>
                <a:gd name="T45" fmla="*/ 28 h 63"/>
                <a:gd name="T46" fmla="*/ 39 w 50"/>
                <a:gd name="T47" fmla="*/ 24 h 63"/>
                <a:gd name="T48" fmla="*/ 50 w 50"/>
                <a:gd name="T49" fmla="*/ 20 h 63"/>
                <a:gd name="T50" fmla="*/ 32 w 50"/>
                <a:gd name="T51" fmla="*/ 51 h 63"/>
                <a:gd name="T52" fmla="*/ 30 w 50"/>
                <a:gd name="T53" fmla="*/ 46 h 63"/>
                <a:gd name="T54" fmla="*/ 26 w 50"/>
                <a:gd name="T55" fmla="*/ 38 h 63"/>
                <a:gd name="T56" fmla="*/ 16 w 50"/>
                <a:gd name="T57" fmla="*/ 44 h 63"/>
                <a:gd name="T58" fmla="*/ 10 w 50"/>
                <a:gd name="T59" fmla="*/ 53 h 63"/>
                <a:gd name="T60" fmla="*/ 18 w 50"/>
                <a:gd name="T61" fmla="*/ 58 h 63"/>
                <a:gd name="T62" fmla="*/ 32 w 50"/>
                <a:gd name="T63"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63">
                  <a:moveTo>
                    <a:pt x="50" y="20"/>
                  </a:moveTo>
                  <a:cubicBezTo>
                    <a:pt x="49" y="22"/>
                    <a:pt x="45" y="25"/>
                    <a:pt x="38" y="30"/>
                  </a:cubicBezTo>
                  <a:cubicBezTo>
                    <a:pt x="35" y="32"/>
                    <a:pt x="34" y="34"/>
                    <a:pt x="34" y="35"/>
                  </a:cubicBezTo>
                  <a:cubicBezTo>
                    <a:pt x="34" y="36"/>
                    <a:pt x="35" y="39"/>
                    <a:pt x="36" y="45"/>
                  </a:cubicBezTo>
                  <a:cubicBezTo>
                    <a:pt x="37" y="48"/>
                    <a:pt x="38" y="50"/>
                    <a:pt x="38" y="52"/>
                  </a:cubicBezTo>
                  <a:cubicBezTo>
                    <a:pt x="38" y="59"/>
                    <a:pt x="32" y="63"/>
                    <a:pt x="19" y="63"/>
                  </a:cubicBezTo>
                  <a:cubicBezTo>
                    <a:pt x="15" y="63"/>
                    <a:pt x="12" y="62"/>
                    <a:pt x="8" y="61"/>
                  </a:cubicBezTo>
                  <a:cubicBezTo>
                    <a:pt x="4" y="59"/>
                    <a:pt x="2" y="57"/>
                    <a:pt x="2" y="53"/>
                  </a:cubicBezTo>
                  <a:cubicBezTo>
                    <a:pt x="2" y="50"/>
                    <a:pt x="6" y="45"/>
                    <a:pt x="13" y="39"/>
                  </a:cubicBezTo>
                  <a:cubicBezTo>
                    <a:pt x="15" y="37"/>
                    <a:pt x="18" y="35"/>
                    <a:pt x="22" y="32"/>
                  </a:cubicBezTo>
                  <a:cubicBezTo>
                    <a:pt x="19" y="30"/>
                    <a:pt x="15" y="28"/>
                    <a:pt x="9" y="24"/>
                  </a:cubicBezTo>
                  <a:cubicBezTo>
                    <a:pt x="3" y="20"/>
                    <a:pt x="0" y="17"/>
                    <a:pt x="0" y="13"/>
                  </a:cubicBezTo>
                  <a:cubicBezTo>
                    <a:pt x="0" y="8"/>
                    <a:pt x="3" y="5"/>
                    <a:pt x="9" y="2"/>
                  </a:cubicBezTo>
                  <a:cubicBezTo>
                    <a:pt x="14" y="1"/>
                    <a:pt x="18" y="0"/>
                    <a:pt x="24" y="0"/>
                  </a:cubicBezTo>
                  <a:cubicBezTo>
                    <a:pt x="27" y="0"/>
                    <a:pt x="27" y="0"/>
                    <a:pt x="27" y="0"/>
                  </a:cubicBezTo>
                  <a:cubicBezTo>
                    <a:pt x="39" y="0"/>
                    <a:pt x="45" y="3"/>
                    <a:pt x="45" y="9"/>
                  </a:cubicBezTo>
                  <a:cubicBezTo>
                    <a:pt x="45" y="11"/>
                    <a:pt x="43" y="12"/>
                    <a:pt x="39" y="12"/>
                  </a:cubicBezTo>
                  <a:cubicBezTo>
                    <a:pt x="36" y="12"/>
                    <a:pt x="36" y="12"/>
                    <a:pt x="36" y="12"/>
                  </a:cubicBezTo>
                  <a:cubicBezTo>
                    <a:pt x="35" y="7"/>
                    <a:pt x="31" y="5"/>
                    <a:pt x="24" y="5"/>
                  </a:cubicBezTo>
                  <a:cubicBezTo>
                    <a:pt x="21" y="5"/>
                    <a:pt x="17" y="5"/>
                    <a:pt x="14" y="7"/>
                  </a:cubicBezTo>
                  <a:cubicBezTo>
                    <a:pt x="9" y="8"/>
                    <a:pt x="7" y="10"/>
                    <a:pt x="7" y="13"/>
                  </a:cubicBezTo>
                  <a:cubicBezTo>
                    <a:pt x="7" y="14"/>
                    <a:pt x="9" y="15"/>
                    <a:pt x="14" y="19"/>
                  </a:cubicBezTo>
                  <a:cubicBezTo>
                    <a:pt x="23" y="25"/>
                    <a:pt x="28" y="28"/>
                    <a:pt x="29" y="28"/>
                  </a:cubicBezTo>
                  <a:cubicBezTo>
                    <a:pt x="31" y="28"/>
                    <a:pt x="34" y="27"/>
                    <a:pt x="39" y="24"/>
                  </a:cubicBezTo>
                  <a:cubicBezTo>
                    <a:pt x="44" y="22"/>
                    <a:pt x="48" y="20"/>
                    <a:pt x="50" y="20"/>
                  </a:cubicBezTo>
                  <a:close/>
                  <a:moveTo>
                    <a:pt x="32" y="51"/>
                  </a:moveTo>
                  <a:cubicBezTo>
                    <a:pt x="32" y="49"/>
                    <a:pt x="31" y="47"/>
                    <a:pt x="30" y="46"/>
                  </a:cubicBezTo>
                  <a:cubicBezTo>
                    <a:pt x="30" y="45"/>
                    <a:pt x="29" y="43"/>
                    <a:pt x="26" y="38"/>
                  </a:cubicBezTo>
                  <a:cubicBezTo>
                    <a:pt x="22" y="39"/>
                    <a:pt x="19" y="42"/>
                    <a:pt x="16" y="44"/>
                  </a:cubicBezTo>
                  <a:cubicBezTo>
                    <a:pt x="12" y="47"/>
                    <a:pt x="10" y="50"/>
                    <a:pt x="10" y="53"/>
                  </a:cubicBezTo>
                  <a:cubicBezTo>
                    <a:pt x="10" y="56"/>
                    <a:pt x="12" y="58"/>
                    <a:pt x="18" y="58"/>
                  </a:cubicBezTo>
                  <a:cubicBezTo>
                    <a:pt x="27" y="58"/>
                    <a:pt x="32" y="56"/>
                    <a:pt x="32" y="51"/>
                  </a:cubicBezTo>
                  <a:close/>
                </a:path>
              </a:pathLst>
            </a:custGeom>
            <a:solidFill>
              <a:schemeClr val="accent4"/>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000000"/>
                </a:solidFill>
                <a:cs typeface="Arial" charset="0"/>
              </a:endParaRPr>
            </a:p>
          </p:txBody>
        </p:sp>
        <p:sp>
          <p:nvSpPr>
            <p:cNvPr id="36" name="Freeform 43"/>
            <p:cNvSpPr>
              <a:spLocks noEditPoints="1"/>
            </p:cNvSpPr>
            <p:nvPr/>
          </p:nvSpPr>
          <p:spPr bwMode="auto">
            <a:xfrm>
              <a:off x="7623058" y="5398249"/>
              <a:ext cx="252000" cy="288000"/>
            </a:xfrm>
            <a:custGeom>
              <a:avLst/>
              <a:gdLst>
                <a:gd name="T0" fmla="*/ 42 w 42"/>
                <a:gd name="T1" fmla="*/ 12 h 67"/>
                <a:gd name="T2" fmla="*/ 38 w 42"/>
                <a:gd name="T3" fmla="*/ 27 h 67"/>
                <a:gd name="T4" fmla="*/ 29 w 42"/>
                <a:gd name="T5" fmla="*/ 40 h 67"/>
                <a:gd name="T6" fmla="*/ 25 w 42"/>
                <a:gd name="T7" fmla="*/ 48 h 67"/>
                <a:gd name="T8" fmla="*/ 23 w 42"/>
                <a:gd name="T9" fmla="*/ 57 h 67"/>
                <a:gd name="T10" fmla="*/ 18 w 42"/>
                <a:gd name="T11" fmla="*/ 66 h 67"/>
                <a:gd name="T12" fmla="*/ 16 w 42"/>
                <a:gd name="T13" fmla="*/ 67 h 67"/>
                <a:gd name="T14" fmla="*/ 14 w 42"/>
                <a:gd name="T15" fmla="*/ 67 h 67"/>
                <a:gd name="T16" fmla="*/ 10 w 42"/>
                <a:gd name="T17" fmla="*/ 66 h 67"/>
                <a:gd name="T18" fmla="*/ 16 w 42"/>
                <a:gd name="T19" fmla="*/ 52 h 67"/>
                <a:gd name="T20" fmla="*/ 23 w 42"/>
                <a:gd name="T21" fmla="*/ 37 h 67"/>
                <a:gd name="T22" fmla="*/ 15 w 42"/>
                <a:gd name="T23" fmla="*/ 37 h 67"/>
                <a:gd name="T24" fmla="*/ 0 w 42"/>
                <a:gd name="T25" fmla="*/ 29 h 67"/>
                <a:gd name="T26" fmla="*/ 11 w 42"/>
                <a:gd name="T27" fmla="*/ 11 h 67"/>
                <a:gd name="T28" fmla="*/ 31 w 42"/>
                <a:gd name="T29" fmla="*/ 0 h 67"/>
                <a:gd name="T30" fmla="*/ 42 w 42"/>
                <a:gd name="T31" fmla="*/ 12 h 67"/>
                <a:gd name="T32" fmla="*/ 35 w 42"/>
                <a:gd name="T33" fmla="*/ 12 h 67"/>
                <a:gd name="T34" fmla="*/ 31 w 42"/>
                <a:gd name="T35" fmla="*/ 8 h 67"/>
                <a:gd name="T36" fmla="*/ 16 w 42"/>
                <a:gd name="T37" fmla="*/ 14 h 67"/>
                <a:gd name="T38" fmla="*/ 7 w 42"/>
                <a:gd name="T39" fmla="*/ 27 h 67"/>
                <a:gd name="T40" fmla="*/ 14 w 42"/>
                <a:gd name="T41" fmla="*/ 33 h 67"/>
                <a:gd name="T42" fmla="*/ 26 w 42"/>
                <a:gd name="T43" fmla="*/ 27 h 67"/>
                <a:gd name="T44" fmla="*/ 29 w 42"/>
                <a:gd name="T45" fmla="*/ 22 h 67"/>
                <a:gd name="T46" fmla="*/ 33 w 42"/>
                <a:gd name="T47" fmla="*/ 18 h 67"/>
                <a:gd name="T48" fmla="*/ 35 w 42"/>
                <a:gd name="T49" fmla="*/ 1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67">
                  <a:moveTo>
                    <a:pt x="42" y="12"/>
                  </a:moveTo>
                  <a:cubicBezTo>
                    <a:pt x="42" y="17"/>
                    <a:pt x="41" y="22"/>
                    <a:pt x="38" y="27"/>
                  </a:cubicBezTo>
                  <a:cubicBezTo>
                    <a:pt x="37" y="29"/>
                    <a:pt x="34" y="33"/>
                    <a:pt x="29" y="40"/>
                  </a:cubicBezTo>
                  <a:cubicBezTo>
                    <a:pt x="27" y="43"/>
                    <a:pt x="25" y="46"/>
                    <a:pt x="25" y="48"/>
                  </a:cubicBezTo>
                  <a:cubicBezTo>
                    <a:pt x="24" y="51"/>
                    <a:pt x="23" y="54"/>
                    <a:pt x="23" y="57"/>
                  </a:cubicBezTo>
                  <a:cubicBezTo>
                    <a:pt x="22" y="62"/>
                    <a:pt x="20" y="65"/>
                    <a:pt x="18" y="66"/>
                  </a:cubicBezTo>
                  <a:cubicBezTo>
                    <a:pt x="18" y="67"/>
                    <a:pt x="17" y="67"/>
                    <a:pt x="16" y="67"/>
                  </a:cubicBezTo>
                  <a:cubicBezTo>
                    <a:pt x="15" y="67"/>
                    <a:pt x="14" y="67"/>
                    <a:pt x="14" y="67"/>
                  </a:cubicBezTo>
                  <a:cubicBezTo>
                    <a:pt x="13" y="67"/>
                    <a:pt x="12" y="67"/>
                    <a:pt x="10" y="66"/>
                  </a:cubicBezTo>
                  <a:cubicBezTo>
                    <a:pt x="10" y="64"/>
                    <a:pt x="12" y="59"/>
                    <a:pt x="16" y="52"/>
                  </a:cubicBezTo>
                  <a:cubicBezTo>
                    <a:pt x="23" y="37"/>
                    <a:pt x="23" y="37"/>
                    <a:pt x="23" y="37"/>
                  </a:cubicBezTo>
                  <a:cubicBezTo>
                    <a:pt x="15" y="37"/>
                    <a:pt x="15" y="37"/>
                    <a:pt x="15" y="37"/>
                  </a:cubicBezTo>
                  <a:cubicBezTo>
                    <a:pt x="5" y="37"/>
                    <a:pt x="0" y="35"/>
                    <a:pt x="0" y="29"/>
                  </a:cubicBezTo>
                  <a:cubicBezTo>
                    <a:pt x="0" y="23"/>
                    <a:pt x="3" y="17"/>
                    <a:pt x="11" y="11"/>
                  </a:cubicBezTo>
                  <a:cubicBezTo>
                    <a:pt x="18" y="5"/>
                    <a:pt x="25" y="1"/>
                    <a:pt x="31" y="0"/>
                  </a:cubicBezTo>
                  <a:cubicBezTo>
                    <a:pt x="38" y="2"/>
                    <a:pt x="42" y="6"/>
                    <a:pt x="42" y="12"/>
                  </a:cubicBezTo>
                  <a:close/>
                  <a:moveTo>
                    <a:pt x="35" y="12"/>
                  </a:moveTo>
                  <a:cubicBezTo>
                    <a:pt x="35" y="9"/>
                    <a:pt x="34" y="8"/>
                    <a:pt x="31" y="8"/>
                  </a:cubicBezTo>
                  <a:cubicBezTo>
                    <a:pt x="26" y="8"/>
                    <a:pt x="21" y="10"/>
                    <a:pt x="16" y="14"/>
                  </a:cubicBezTo>
                  <a:cubicBezTo>
                    <a:pt x="10" y="18"/>
                    <a:pt x="7" y="23"/>
                    <a:pt x="7" y="27"/>
                  </a:cubicBezTo>
                  <a:cubicBezTo>
                    <a:pt x="7" y="31"/>
                    <a:pt x="9" y="33"/>
                    <a:pt x="14" y="33"/>
                  </a:cubicBezTo>
                  <a:cubicBezTo>
                    <a:pt x="19" y="33"/>
                    <a:pt x="23" y="31"/>
                    <a:pt x="26" y="27"/>
                  </a:cubicBezTo>
                  <a:cubicBezTo>
                    <a:pt x="27" y="26"/>
                    <a:pt x="28" y="25"/>
                    <a:pt x="29" y="22"/>
                  </a:cubicBezTo>
                  <a:cubicBezTo>
                    <a:pt x="31" y="21"/>
                    <a:pt x="32" y="19"/>
                    <a:pt x="33" y="18"/>
                  </a:cubicBezTo>
                  <a:cubicBezTo>
                    <a:pt x="34" y="16"/>
                    <a:pt x="35" y="14"/>
                    <a:pt x="35" y="12"/>
                  </a:cubicBezTo>
                  <a:close/>
                </a:path>
              </a:pathLst>
            </a:custGeom>
            <a:solidFill>
              <a:schemeClr val="accent5"/>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72C7E7"/>
                </a:solidFill>
                <a:cs typeface="Arial" charset="0"/>
              </a:endParaRPr>
            </a:p>
          </p:txBody>
        </p:sp>
        <p:sp>
          <p:nvSpPr>
            <p:cNvPr id="37" name="TextBox 36"/>
            <p:cNvSpPr txBox="1"/>
            <p:nvPr/>
          </p:nvSpPr>
          <p:spPr bwMode="auto">
            <a:xfrm>
              <a:off x="6696530" y="1466930"/>
              <a:ext cx="1764000" cy="263456"/>
            </a:xfrm>
            <a:prstGeom prst="rect">
              <a:avLst/>
            </a:prstGeom>
          </p:spPr>
          <p:txBody>
            <a:bodyPr wrap="square" lIns="36000" rIns="36000" rtlCol="0">
              <a:spAutoFit/>
            </a:bodyPr>
            <a:lstStyle/>
            <a:p>
              <a:pPr marL="1588" defTabSz="914400" fontAlgn="base">
                <a:lnSpc>
                  <a:spcPct val="106000"/>
                </a:lnSpc>
                <a:spcBef>
                  <a:spcPct val="40000"/>
                </a:spcBef>
                <a:spcAft>
                  <a:spcPct val="0"/>
                </a:spcAft>
                <a:buClr>
                  <a:srgbClr val="000000"/>
                </a:buClr>
              </a:pPr>
              <a:r>
                <a:rPr lang="es-ES" sz="1100" dirty="0" smtClean="0">
                  <a:solidFill>
                    <a:srgbClr val="002060"/>
                  </a:solidFill>
                  <a:cs typeface="Arial" charset="0"/>
                </a:rPr>
                <a:t>Uso de </a:t>
              </a:r>
              <a:r>
                <a:rPr lang="es-ES" sz="1100" dirty="0" err="1" smtClean="0">
                  <a:solidFill>
                    <a:srgbClr val="002060"/>
                  </a:solidFill>
                  <a:cs typeface="Arial" charset="0"/>
                </a:rPr>
                <a:t>multi</a:t>
              </a:r>
              <a:r>
                <a:rPr lang="es-ES" sz="1100" dirty="0" smtClean="0">
                  <a:solidFill>
                    <a:srgbClr val="002060"/>
                  </a:solidFill>
                  <a:cs typeface="Arial" charset="0"/>
                </a:rPr>
                <a:t>-dispositivos</a:t>
              </a:r>
              <a:endParaRPr lang="es-ES" sz="1100" dirty="0">
                <a:solidFill>
                  <a:srgbClr val="002060"/>
                </a:solidFill>
                <a:cs typeface="Arial" charset="0"/>
              </a:endParaRPr>
            </a:p>
          </p:txBody>
        </p:sp>
        <p:sp>
          <p:nvSpPr>
            <p:cNvPr id="38" name="TextBox 37"/>
            <p:cNvSpPr txBox="1"/>
            <p:nvPr/>
          </p:nvSpPr>
          <p:spPr bwMode="auto">
            <a:xfrm>
              <a:off x="6696530" y="1815994"/>
              <a:ext cx="1764000" cy="257003"/>
            </a:xfrm>
            <a:prstGeom prst="rect">
              <a:avLst/>
            </a:prstGeom>
          </p:spPr>
          <p:txBody>
            <a:bodyPr wrap="square" lIns="36000" rIns="36000" rtlCol="0">
              <a:noAutofit/>
            </a:bodyPr>
            <a:lstStyle/>
            <a:p>
              <a:pPr marL="1588" defTabSz="914400" fontAlgn="base">
                <a:lnSpc>
                  <a:spcPct val="106000"/>
                </a:lnSpc>
                <a:spcBef>
                  <a:spcPct val="40000"/>
                </a:spcBef>
                <a:spcAft>
                  <a:spcPct val="0"/>
                </a:spcAft>
                <a:buClr>
                  <a:srgbClr val="000000"/>
                </a:buClr>
              </a:pPr>
              <a:r>
                <a:rPr lang="es-ES" sz="1100" dirty="0" smtClean="0">
                  <a:solidFill>
                    <a:srgbClr val="002060"/>
                  </a:solidFill>
                  <a:cs typeface="Arial" charset="0"/>
                </a:rPr>
                <a:t>Tecnología móvil</a:t>
              </a:r>
              <a:endParaRPr lang="es-ES" sz="1100" dirty="0">
                <a:solidFill>
                  <a:srgbClr val="002060"/>
                </a:solidFill>
                <a:cs typeface="Arial" charset="0"/>
              </a:endParaRPr>
            </a:p>
          </p:txBody>
        </p:sp>
        <p:sp>
          <p:nvSpPr>
            <p:cNvPr id="39" name="TextBox 38"/>
            <p:cNvSpPr txBox="1"/>
            <p:nvPr/>
          </p:nvSpPr>
          <p:spPr bwMode="auto">
            <a:xfrm>
              <a:off x="6701728" y="2165057"/>
              <a:ext cx="2590329" cy="272571"/>
            </a:xfrm>
            <a:prstGeom prst="rect">
              <a:avLst/>
            </a:prstGeom>
          </p:spPr>
          <p:txBody>
            <a:bodyPr wrap="square" lIns="36000" rIns="36000" rtlCol="0">
              <a:noAutofit/>
            </a:bodyPr>
            <a:lstStyle/>
            <a:p>
              <a:pPr marL="1588" defTabSz="914400" fontAlgn="base">
                <a:lnSpc>
                  <a:spcPct val="106000"/>
                </a:lnSpc>
                <a:spcBef>
                  <a:spcPct val="40000"/>
                </a:spcBef>
                <a:spcAft>
                  <a:spcPct val="0"/>
                </a:spcAft>
                <a:buClr>
                  <a:srgbClr val="000000"/>
                </a:buClr>
              </a:pPr>
              <a:r>
                <a:rPr lang="es-ES" sz="1100" dirty="0" smtClean="0">
                  <a:solidFill>
                    <a:srgbClr val="002060"/>
                  </a:solidFill>
                  <a:cs typeface="Arial" charset="0"/>
                </a:rPr>
                <a:t>Realidad Aumentada</a:t>
              </a:r>
              <a:endParaRPr lang="es-ES" sz="900" i="1" dirty="0">
                <a:solidFill>
                  <a:srgbClr val="002060"/>
                </a:solidFill>
                <a:cs typeface="Arial" charset="0"/>
              </a:endParaRPr>
            </a:p>
          </p:txBody>
        </p:sp>
        <p:sp>
          <p:nvSpPr>
            <p:cNvPr id="40" name="TextBox 39"/>
            <p:cNvSpPr txBox="1"/>
            <p:nvPr/>
          </p:nvSpPr>
          <p:spPr bwMode="auto">
            <a:xfrm>
              <a:off x="5314762" y="3846917"/>
              <a:ext cx="1287667" cy="164116"/>
            </a:xfrm>
            <a:prstGeom prst="rect">
              <a:avLst/>
            </a:prstGeom>
          </p:spPr>
          <p:txBody>
            <a:bodyPr wrap="square" lIns="36000" tIns="0" rIns="36000" bIns="0" rtlCol="0" anchor="ctr">
              <a:spAutoFit/>
            </a:bodyPr>
            <a:lstStyle/>
            <a:p>
              <a:pPr marL="1588" defTabSz="914400" fontAlgn="base">
                <a:spcAft>
                  <a:spcPct val="0"/>
                </a:spcAft>
                <a:buClr>
                  <a:srgbClr val="000000"/>
                </a:buClr>
              </a:pPr>
              <a:r>
                <a:rPr lang="es-ES" sz="1100" dirty="0" smtClean="0">
                  <a:solidFill>
                    <a:srgbClr val="002060"/>
                  </a:solidFill>
                  <a:cs typeface="Arial" charset="0"/>
                </a:rPr>
                <a:t>Nuevo SEO</a:t>
              </a:r>
              <a:endParaRPr lang="es-ES" sz="1100" dirty="0">
                <a:solidFill>
                  <a:srgbClr val="002060"/>
                </a:solidFill>
                <a:cs typeface="Arial" charset="0"/>
              </a:endParaRPr>
            </a:p>
          </p:txBody>
        </p:sp>
        <p:sp>
          <p:nvSpPr>
            <p:cNvPr id="41" name="TextBox 40"/>
            <p:cNvSpPr txBox="1"/>
            <p:nvPr/>
          </p:nvSpPr>
          <p:spPr bwMode="auto">
            <a:xfrm>
              <a:off x="5314762" y="4608497"/>
              <a:ext cx="1096156" cy="609766"/>
            </a:xfrm>
            <a:prstGeom prst="rect">
              <a:avLst/>
            </a:prstGeom>
          </p:spPr>
          <p:txBody>
            <a:bodyPr wrap="square" lIns="36000" rIns="36000" rtlCol="0">
              <a:spAutoFit/>
            </a:bodyPr>
            <a:lstStyle/>
            <a:p>
              <a:pPr marL="1588" defTabSz="914400" fontAlgn="base">
                <a:lnSpc>
                  <a:spcPct val="106000"/>
                </a:lnSpc>
                <a:spcAft>
                  <a:spcPct val="0"/>
                </a:spcAft>
                <a:buClr>
                  <a:srgbClr val="000000"/>
                </a:buClr>
              </a:pPr>
              <a:r>
                <a:rPr lang="es-ES" sz="1100" dirty="0" smtClean="0">
                  <a:solidFill>
                    <a:srgbClr val="002060"/>
                  </a:solidFill>
                  <a:cs typeface="Arial" charset="0"/>
                </a:rPr>
                <a:t>Redes sociales </a:t>
              </a:r>
            </a:p>
            <a:p>
              <a:pPr marL="1588" defTabSz="914400" fontAlgn="base">
                <a:lnSpc>
                  <a:spcPct val="106000"/>
                </a:lnSpc>
                <a:spcAft>
                  <a:spcPct val="0"/>
                </a:spcAft>
                <a:buClr>
                  <a:srgbClr val="000000"/>
                </a:buClr>
              </a:pPr>
              <a:r>
                <a:rPr lang="es-ES" sz="1100" dirty="0" smtClean="0">
                  <a:solidFill>
                    <a:srgbClr val="002060"/>
                  </a:solidFill>
                  <a:cs typeface="Arial" charset="0"/>
                </a:rPr>
                <a:t>y mensajería instantánea</a:t>
              </a:r>
              <a:endParaRPr lang="es-ES" sz="1100" dirty="0">
                <a:solidFill>
                  <a:srgbClr val="002060"/>
                </a:solidFill>
                <a:cs typeface="Arial" charset="0"/>
              </a:endParaRPr>
            </a:p>
          </p:txBody>
        </p:sp>
        <p:sp>
          <p:nvSpPr>
            <p:cNvPr id="42" name="TextBox 41"/>
            <p:cNvSpPr txBox="1"/>
            <p:nvPr/>
          </p:nvSpPr>
          <p:spPr bwMode="auto">
            <a:xfrm>
              <a:off x="5314762" y="4154871"/>
              <a:ext cx="1161740" cy="435803"/>
            </a:xfrm>
            <a:prstGeom prst="rect">
              <a:avLst/>
            </a:prstGeom>
          </p:spPr>
          <p:txBody>
            <a:bodyPr wrap="square" lIns="36000" rIns="36000" rtlCol="0">
              <a:spAutoFit/>
            </a:bodyPr>
            <a:lstStyle/>
            <a:p>
              <a:pPr marL="1588" defTabSz="914400" fontAlgn="base">
                <a:lnSpc>
                  <a:spcPct val="106000"/>
                </a:lnSpc>
                <a:spcAft>
                  <a:spcPct val="0"/>
                </a:spcAft>
                <a:buClr>
                  <a:srgbClr val="000000"/>
                </a:buClr>
              </a:pPr>
              <a:r>
                <a:rPr lang="es-ES" sz="1100" dirty="0" smtClean="0">
                  <a:solidFill>
                    <a:srgbClr val="002060"/>
                  </a:solidFill>
                  <a:cs typeface="Arial" charset="0"/>
                </a:rPr>
                <a:t>Marketing de contenidos</a:t>
              </a:r>
              <a:endParaRPr lang="es-ES" sz="1100" dirty="0">
                <a:solidFill>
                  <a:srgbClr val="002060"/>
                </a:solidFill>
                <a:cs typeface="Arial" charset="0"/>
              </a:endParaRPr>
            </a:p>
          </p:txBody>
        </p:sp>
        <p:sp>
          <p:nvSpPr>
            <p:cNvPr id="43" name="TextBox 42"/>
            <p:cNvSpPr txBox="1"/>
            <p:nvPr/>
          </p:nvSpPr>
          <p:spPr bwMode="auto">
            <a:xfrm>
              <a:off x="5314762" y="5306623"/>
              <a:ext cx="1764000" cy="271741"/>
            </a:xfrm>
            <a:prstGeom prst="rect">
              <a:avLst/>
            </a:prstGeom>
          </p:spPr>
          <p:txBody>
            <a:bodyPr wrap="square" lIns="36000" rIns="36000" rtlCol="0">
              <a:spAutoFit/>
            </a:bodyPr>
            <a:lstStyle/>
            <a:p>
              <a:pPr marL="1588" defTabSz="914400" fontAlgn="base">
                <a:lnSpc>
                  <a:spcPct val="106000"/>
                </a:lnSpc>
                <a:spcBef>
                  <a:spcPct val="40000"/>
                </a:spcBef>
                <a:spcAft>
                  <a:spcPct val="0"/>
                </a:spcAft>
                <a:buClr>
                  <a:srgbClr val="000000"/>
                </a:buClr>
              </a:pPr>
              <a:r>
                <a:rPr lang="es-ES" sz="1100" dirty="0" err="1" smtClean="0">
                  <a:solidFill>
                    <a:srgbClr val="002060"/>
                  </a:solidFill>
                  <a:cs typeface="Arial" charset="0"/>
                </a:rPr>
                <a:t>Gamificación</a:t>
              </a:r>
              <a:endParaRPr lang="es-ES" sz="1100" dirty="0">
                <a:solidFill>
                  <a:srgbClr val="002060"/>
                </a:solidFill>
                <a:cs typeface="Arial" charset="0"/>
              </a:endParaRPr>
            </a:p>
          </p:txBody>
        </p:sp>
        <p:sp>
          <p:nvSpPr>
            <p:cNvPr id="44" name="TextBox 43"/>
            <p:cNvSpPr txBox="1"/>
            <p:nvPr/>
          </p:nvSpPr>
          <p:spPr bwMode="auto">
            <a:xfrm>
              <a:off x="6683601" y="2514120"/>
              <a:ext cx="1764000" cy="271741"/>
            </a:xfrm>
            <a:prstGeom prst="rect">
              <a:avLst/>
            </a:prstGeom>
          </p:spPr>
          <p:txBody>
            <a:bodyPr wrap="square" lIns="36000" rIns="36000" rtlCol="0">
              <a:spAutoFit/>
            </a:bodyPr>
            <a:lstStyle/>
            <a:p>
              <a:pPr marL="1588" defTabSz="914400" fontAlgn="base">
                <a:lnSpc>
                  <a:spcPct val="106000"/>
                </a:lnSpc>
                <a:spcBef>
                  <a:spcPct val="40000"/>
                </a:spcBef>
                <a:spcAft>
                  <a:spcPct val="0"/>
                </a:spcAft>
                <a:buClr>
                  <a:srgbClr val="000000"/>
                </a:buClr>
              </a:pPr>
              <a:r>
                <a:rPr lang="es-ES" sz="1100" dirty="0" smtClean="0">
                  <a:solidFill>
                    <a:srgbClr val="002060"/>
                  </a:solidFill>
                  <a:cs typeface="Arial" charset="0"/>
                </a:rPr>
                <a:t>Geolocalización</a:t>
              </a:r>
              <a:endParaRPr lang="es-ES" sz="1100" dirty="0">
                <a:solidFill>
                  <a:srgbClr val="002060"/>
                </a:solidFill>
                <a:cs typeface="Arial" charset="0"/>
              </a:endParaRPr>
            </a:p>
          </p:txBody>
        </p:sp>
        <p:sp>
          <p:nvSpPr>
            <p:cNvPr id="45" name="Freeform 44"/>
            <p:cNvSpPr>
              <a:spLocks noEditPoints="1"/>
            </p:cNvSpPr>
            <p:nvPr/>
          </p:nvSpPr>
          <p:spPr bwMode="auto">
            <a:xfrm>
              <a:off x="7660903" y="5840350"/>
              <a:ext cx="252000" cy="288000"/>
            </a:xfrm>
            <a:custGeom>
              <a:avLst/>
              <a:gdLst>
                <a:gd name="T0" fmla="*/ 63 w 63"/>
                <a:gd name="T1" fmla="*/ 17 h 64"/>
                <a:gd name="T2" fmla="*/ 49 w 63"/>
                <a:gd name="T3" fmla="*/ 51 h 64"/>
                <a:gd name="T4" fmla="*/ 17 w 63"/>
                <a:gd name="T5" fmla="*/ 64 h 64"/>
                <a:gd name="T6" fmla="*/ 5 w 63"/>
                <a:gd name="T7" fmla="*/ 59 h 64"/>
                <a:gd name="T8" fmla="*/ 0 w 63"/>
                <a:gd name="T9" fmla="*/ 47 h 64"/>
                <a:gd name="T10" fmla="*/ 8 w 63"/>
                <a:gd name="T11" fmla="*/ 26 h 64"/>
                <a:gd name="T12" fmla="*/ 23 w 63"/>
                <a:gd name="T13" fmla="*/ 8 h 64"/>
                <a:gd name="T14" fmla="*/ 41 w 63"/>
                <a:gd name="T15" fmla="*/ 0 h 64"/>
                <a:gd name="T16" fmla="*/ 56 w 63"/>
                <a:gd name="T17" fmla="*/ 4 h 64"/>
                <a:gd name="T18" fmla="*/ 63 w 63"/>
                <a:gd name="T19" fmla="*/ 17 h 64"/>
                <a:gd name="T20" fmla="*/ 55 w 63"/>
                <a:gd name="T21" fmla="*/ 20 h 64"/>
                <a:gd name="T22" fmla="*/ 51 w 63"/>
                <a:gd name="T23" fmla="*/ 11 h 64"/>
                <a:gd name="T24" fmla="*/ 41 w 63"/>
                <a:gd name="T25" fmla="*/ 8 h 64"/>
                <a:gd name="T26" fmla="*/ 19 w 63"/>
                <a:gd name="T27" fmla="*/ 20 h 64"/>
                <a:gd name="T28" fmla="*/ 9 w 63"/>
                <a:gd name="T29" fmla="*/ 44 h 64"/>
                <a:gd name="T30" fmla="*/ 21 w 63"/>
                <a:gd name="T31" fmla="*/ 56 h 64"/>
                <a:gd name="T32" fmla="*/ 44 w 63"/>
                <a:gd name="T33" fmla="*/ 44 h 64"/>
                <a:gd name="T34" fmla="*/ 55 w 63"/>
                <a:gd name="T35" fmla="*/ 2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4">
                  <a:moveTo>
                    <a:pt x="63" y="17"/>
                  </a:moveTo>
                  <a:cubicBezTo>
                    <a:pt x="63" y="30"/>
                    <a:pt x="58" y="41"/>
                    <a:pt x="49" y="51"/>
                  </a:cubicBezTo>
                  <a:cubicBezTo>
                    <a:pt x="40" y="60"/>
                    <a:pt x="29" y="64"/>
                    <a:pt x="17" y="64"/>
                  </a:cubicBezTo>
                  <a:cubicBezTo>
                    <a:pt x="12" y="64"/>
                    <a:pt x="8" y="63"/>
                    <a:pt x="5" y="59"/>
                  </a:cubicBezTo>
                  <a:cubicBezTo>
                    <a:pt x="2" y="56"/>
                    <a:pt x="0" y="52"/>
                    <a:pt x="0" y="47"/>
                  </a:cubicBezTo>
                  <a:cubicBezTo>
                    <a:pt x="0" y="41"/>
                    <a:pt x="3" y="34"/>
                    <a:pt x="8" y="26"/>
                  </a:cubicBezTo>
                  <a:cubicBezTo>
                    <a:pt x="13" y="19"/>
                    <a:pt x="18" y="13"/>
                    <a:pt x="23" y="8"/>
                  </a:cubicBezTo>
                  <a:cubicBezTo>
                    <a:pt x="30" y="3"/>
                    <a:pt x="36" y="0"/>
                    <a:pt x="41" y="0"/>
                  </a:cubicBezTo>
                  <a:cubicBezTo>
                    <a:pt x="46" y="0"/>
                    <a:pt x="51" y="1"/>
                    <a:pt x="56" y="4"/>
                  </a:cubicBezTo>
                  <a:cubicBezTo>
                    <a:pt x="60" y="8"/>
                    <a:pt x="63" y="12"/>
                    <a:pt x="63" y="17"/>
                  </a:cubicBezTo>
                  <a:close/>
                  <a:moveTo>
                    <a:pt x="55" y="20"/>
                  </a:moveTo>
                  <a:cubicBezTo>
                    <a:pt x="55" y="16"/>
                    <a:pt x="53" y="13"/>
                    <a:pt x="51" y="11"/>
                  </a:cubicBezTo>
                  <a:cubicBezTo>
                    <a:pt x="48" y="9"/>
                    <a:pt x="45" y="8"/>
                    <a:pt x="41" y="8"/>
                  </a:cubicBezTo>
                  <a:cubicBezTo>
                    <a:pt x="33" y="8"/>
                    <a:pt x="26" y="12"/>
                    <a:pt x="19" y="20"/>
                  </a:cubicBezTo>
                  <a:cubicBezTo>
                    <a:pt x="12" y="28"/>
                    <a:pt x="9" y="36"/>
                    <a:pt x="9" y="44"/>
                  </a:cubicBezTo>
                  <a:cubicBezTo>
                    <a:pt x="9" y="52"/>
                    <a:pt x="13" y="56"/>
                    <a:pt x="21" y="56"/>
                  </a:cubicBezTo>
                  <a:cubicBezTo>
                    <a:pt x="29" y="56"/>
                    <a:pt x="37" y="52"/>
                    <a:pt x="44" y="44"/>
                  </a:cubicBezTo>
                  <a:cubicBezTo>
                    <a:pt x="51" y="36"/>
                    <a:pt x="55" y="28"/>
                    <a:pt x="55" y="20"/>
                  </a:cubicBezTo>
                  <a:close/>
                </a:path>
              </a:pathLst>
            </a:custGeom>
            <a:solidFill>
              <a:schemeClr val="accent5"/>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72C7E7"/>
                </a:solidFill>
                <a:cs typeface="Arial" charset="0"/>
              </a:endParaRPr>
            </a:p>
          </p:txBody>
        </p:sp>
        <p:sp>
          <p:nvSpPr>
            <p:cNvPr id="46" name="Freeform 35"/>
            <p:cNvSpPr>
              <a:spLocks/>
            </p:cNvSpPr>
            <p:nvPr/>
          </p:nvSpPr>
          <p:spPr bwMode="auto">
            <a:xfrm>
              <a:off x="7551058" y="5840350"/>
              <a:ext cx="72000" cy="288000"/>
            </a:xfrm>
            <a:custGeom>
              <a:avLst/>
              <a:gdLst>
                <a:gd name="T0" fmla="*/ 10 w 10"/>
                <a:gd name="T1" fmla="*/ 48 h 49"/>
                <a:gd name="T2" fmla="*/ 3 w 10"/>
                <a:gd name="T3" fmla="*/ 49 h 49"/>
                <a:gd name="T4" fmla="*/ 0 w 10"/>
                <a:gd name="T5" fmla="*/ 49 h 49"/>
                <a:gd name="T6" fmla="*/ 0 w 10"/>
                <a:gd name="T7" fmla="*/ 42 h 49"/>
                <a:gd name="T8" fmla="*/ 1 w 10"/>
                <a:gd name="T9" fmla="*/ 35 h 49"/>
                <a:gd name="T10" fmla="*/ 2 w 10"/>
                <a:gd name="T11" fmla="*/ 19 h 49"/>
                <a:gd name="T12" fmla="*/ 2 w 10"/>
                <a:gd name="T13" fmla="*/ 13 h 49"/>
                <a:gd name="T14" fmla="*/ 3 w 10"/>
                <a:gd name="T15" fmla="*/ 7 h 49"/>
                <a:gd name="T16" fmla="*/ 2 w 10"/>
                <a:gd name="T17" fmla="*/ 5 h 49"/>
                <a:gd name="T18" fmla="*/ 2 w 10"/>
                <a:gd name="T19" fmla="*/ 4 h 49"/>
                <a:gd name="T20" fmla="*/ 3 w 10"/>
                <a:gd name="T21" fmla="*/ 2 h 49"/>
                <a:gd name="T22" fmla="*/ 5 w 10"/>
                <a:gd name="T23" fmla="*/ 0 h 49"/>
                <a:gd name="T24" fmla="*/ 5 w 10"/>
                <a:gd name="T25" fmla="*/ 0 h 49"/>
                <a:gd name="T26" fmla="*/ 9 w 10"/>
                <a:gd name="T27" fmla="*/ 2 h 49"/>
                <a:gd name="T28" fmla="*/ 10 w 10"/>
                <a:gd name="T29" fmla="*/ 6 h 49"/>
                <a:gd name="T30" fmla="*/ 9 w 10"/>
                <a:gd name="T31" fmla="*/ 16 h 49"/>
                <a:gd name="T32" fmla="*/ 8 w 10"/>
                <a:gd name="T33" fmla="*/ 34 h 49"/>
                <a:gd name="T34" fmla="*/ 10 w 10"/>
                <a:gd name="T35"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49">
                  <a:moveTo>
                    <a:pt x="10" y="48"/>
                  </a:moveTo>
                  <a:cubicBezTo>
                    <a:pt x="6" y="49"/>
                    <a:pt x="4" y="49"/>
                    <a:pt x="3" y="49"/>
                  </a:cubicBezTo>
                  <a:cubicBezTo>
                    <a:pt x="0" y="49"/>
                    <a:pt x="0" y="49"/>
                    <a:pt x="0" y="49"/>
                  </a:cubicBezTo>
                  <a:cubicBezTo>
                    <a:pt x="0" y="47"/>
                    <a:pt x="0" y="45"/>
                    <a:pt x="0" y="42"/>
                  </a:cubicBezTo>
                  <a:cubicBezTo>
                    <a:pt x="1" y="35"/>
                    <a:pt x="1" y="35"/>
                    <a:pt x="1" y="35"/>
                  </a:cubicBezTo>
                  <a:cubicBezTo>
                    <a:pt x="2" y="33"/>
                    <a:pt x="2" y="28"/>
                    <a:pt x="2" y="19"/>
                  </a:cubicBezTo>
                  <a:cubicBezTo>
                    <a:pt x="2" y="18"/>
                    <a:pt x="2" y="16"/>
                    <a:pt x="2" y="13"/>
                  </a:cubicBezTo>
                  <a:cubicBezTo>
                    <a:pt x="3" y="10"/>
                    <a:pt x="3" y="8"/>
                    <a:pt x="3" y="7"/>
                  </a:cubicBezTo>
                  <a:cubicBezTo>
                    <a:pt x="3" y="7"/>
                    <a:pt x="3" y="6"/>
                    <a:pt x="2" y="5"/>
                  </a:cubicBezTo>
                  <a:cubicBezTo>
                    <a:pt x="2" y="5"/>
                    <a:pt x="2" y="4"/>
                    <a:pt x="2" y="4"/>
                  </a:cubicBezTo>
                  <a:cubicBezTo>
                    <a:pt x="2" y="3"/>
                    <a:pt x="2" y="3"/>
                    <a:pt x="3" y="2"/>
                  </a:cubicBezTo>
                  <a:cubicBezTo>
                    <a:pt x="5" y="0"/>
                    <a:pt x="5" y="0"/>
                    <a:pt x="5" y="0"/>
                  </a:cubicBezTo>
                  <a:cubicBezTo>
                    <a:pt x="5" y="0"/>
                    <a:pt x="5" y="0"/>
                    <a:pt x="5" y="0"/>
                  </a:cubicBezTo>
                  <a:cubicBezTo>
                    <a:pt x="7" y="0"/>
                    <a:pt x="8" y="1"/>
                    <a:pt x="9" y="2"/>
                  </a:cubicBezTo>
                  <a:cubicBezTo>
                    <a:pt x="10" y="3"/>
                    <a:pt x="10" y="4"/>
                    <a:pt x="10" y="6"/>
                  </a:cubicBezTo>
                  <a:cubicBezTo>
                    <a:pt x="10" y="9"/>
                    <a:pt x="10" y="12"/>
                    <a:pt x="9" y="16"/>
                  </a:cubicBezTo>
                  <a:cubicBezTo>
                    <a:pt x="9" y="26"/>
                    <a:pt x="8" y="32"/>
                    <a:pt x="8" y="34"/>
                  </a:cubicBezTo>
                  <a:cubicBezTo>
                    <a:pt x="8" y="39"/>
                    <a:pt x="9" y="44"/>
                    <a:pt x="10" y="48"/>
                  </a:cubicBezTo>
                  <a:close/>
                </a:path>
              </a:pathLst>
            </a:custGeom>
            <a:solidFill>
              <a:schemeClr val="accent5"/>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_tradnl" sz="2400" dirty="0">
                <a:solidFill>
                  <a:srgbClr val="72C7E7"/>
                </a:solidFill>
                <a:cs typeface="Arial" charset="0"/>
              </a:endParaRPr>
            </a:p>
          </p:txBody>
        </p:sp>
        <p:sp>
          <p:nvSpPr>
            <p:cNvPr id="47" name="TextBox 46"/>
            <p:cNvSpPr txBox="1"/>
            <p:nvPr/>
          </p:nvSpPr>
          <p:spPr bwMode="auto">
            <a:xfrm>
              <a:off x="7961406" y="5398628"/>
              <a:ext cx="1563594" cy="451149"/>
            </a:xfrm>
            <a:prstGeom prst="rect">
              <a:avLst/>
            </a:prstGeom>
          </p:spPr>
          <p:txBody>
            <a:bodyPr wrap="square" lIns="36000" rIns="36000" rtlCol="0">
              <a:spAutoFit/>
            </a:bodyPr>
            <a:lstStyle/>
            <a:p>
              <a:pPr marL="1588" defTabSz="914400" fontAlgn="base">
                <a:lnSpc>
                  <a:spcPct val="106000"/>
                </a:lnSpc>
                <a:spcAft>
                  <a:spcPct val="0"/>
                </a:spcAft>
                <a:buClr>
                  <a:srgbClr val="000000"/>
                </a:buClr>
              </a:pPr>
              <a:r>
                <a:rPr lang="es-ES" sz="1100" dirty="0" smtClean="0">
                  <a:solidFill>
                    <a:srgbClr val="002060"/>
                  </a:solidFill>
                  <a:cs typeface="Arial" charset="0"/>
                </a:rPr>
                <a:t>Big Data y datos en tiempo real</a:t>
              </a:r>
              <a:endParaRPr lang="es-ES" sz="1100" dirty="0">
                <a:solidFill>
                  <a:srgbClr val="002060"/>
                </a:solidFill>
                <a:cs typeface="Arial" charset="0"/>
              </a:endParaRPr>
            </a:p>
          </p:txBody>
        </p:sp>
        <p:sp>
          <p:nvSpPr>
            <p:cNvPr id="48" name="TextBox 47"/>
            <p:cNvSpPr txBox="1"/>
            <p:nvPr/>
          </p:nvSpPr>
          <p:spPr bwMode="auto">
            <a:xfrm>
              <a:off x="7960139" y="5855898"/>
              <a:ext cx="1764000" cy="263456"/>
            </a:xfrm>
            <a:prstGeom prst="rect">
              <a:avLst/>
            </a:prstGeom>
          </p:spPr>
          <p:txBody>
            <a:bodyPr wrap="square" lIns="36000" rIns="36000" rtlCol="0">
              <a:spAutoFit/>
            </a:bodyPr>
            <a:lstStyle/>
            <a:p>
              <a:pPr marL="1588" defTabSz="914400" fontAlgn="base">
                <a:lnSpc>
                  <a:spcPct val="106000"/>
                </a:lnSpc>
                <a:spcBef>
                  <a:spcPct val="40000"/>
                </a:spcBef>
                <a:spcAft>
                  <a:spcPct val="0"/>
                </a:spcAft>
                <a:buClr>
                  <a:srgbClr val="000000"/>
                </a:buClr>
              </a:pPr>
              <a:r>
                <a:rPr lang="es-ES" sz="1100" dirty="0" smtClean="0">
                  <a:solidFill>
                    <a:srgbClr val="002060"/>
                  </a:solidFill>
                  <a:cs typeface="Arial" charset="0"/>
                </a:rPr>
                <a:t>Monitoreo online</a:t>
              </a:r>
              <a:endParaRPr lang="es-ES" sz="1100" dirty="0">
                <a:solidFill>
                  <a:srgbClr val="002060"/>
                </a:solidFill>
                <a:cs typeface="Arial" charset="0"/>
              </a:endParaRPr>
            </a:p>
          </p:txBody>
        </p:sp>
      </p:grpSp>
      <p:sp>
        <p:nvSpPr>
          <p:cNvPr id="55" name="Rectangle 54"/>
          <p:cNvSpPr/>
          <p:nvPr/>
        </p:nvSpPr>
        <p:spPr>
          <a:xfrm>
            <a:off x="6825208" y="1465375"/>
            <a:ext cx="3044869" cy="2185214"/>
          </a:xfrm>
          <a:prstGeom prst="rect">
            <a:avLst/>
          </a:prstGeom>
        </p:spPr>
        <p:txBody>
          <a:bodyPr wrap="square" lIns="36000" rIns="36000">
            <a:spAutoFit/>
          </a:bodyPr>
          <a:lstStyle/>
          <a:p>
            <a:pPr marL="174625" indent="-174625" defTabSz="914400" fontAlgn="base">
              <a:spcBef>
                <a:spcPct val="0"/>
              </a:spcBef>
              <a:spcAft>
                <a:spcPts val="400"/>
              </a:spcAft>
              <a:buFont typeface="Arial" panose="020B0604020202020204" pitchFamily="34" charset="0"/>
              <a:buChar char="•"/>
            </a:pPr>
            <a:r>
              <a:rPr lang="es-ES" sz="1100" dirty="0" smtClean="0">
                <a:solidFill>
                  <a:srgbClr val="002060"/>
                </a:solidFill>
                <a:ea typeface="Calibri" panose="020F0502020204030204" pitchFamily="34" charset="0"/>
                <a:cs typeface="Times New Roman" panose="02020603050405020304" pitchFamily="18" charset="0"/>
              </a:rPr>
              <a:t>Pasar del </a:t>
            </a:r>
            <a:r>
              <a:rPr lang="es-ES" sz="1200" b="1" dirty="0" smtClean="0">
                <a:solidFill>
                  <a:srgbClr val="002060"/>
                </a:solidFill>
                <a:ea typeface="Calibri" panose="020F0502020204030204" pitchFamily="34" charset="0"/>
                <a:cs typeface="Times New Roman" panose="02020603050405020304" pitchFamily="18" charset="0"/>
              </a:rPr>
              <a:t>offline al online</a:t>
            </a:r>
            <a:endParaRPr lang="es-ES" sz="1100" b="1" dirty="0" smtClean="0">
              <a:solidFill>
                <a:srgbClr val="002060"/>
              </a:solidFill>
              <a:ea typeface="Calibri" panose="020F0502020204030204" pitchFamily="34" charset="0"/>
              <a:cs typeface="Times New Roman" panose="02020603050405020304" pitchFamily="18" charset="0"/>
            </a:endParaRPr>
          </a:p>
          <a:p>
            <a:pPr marL="174625" indent="-174625" defTabSz="914400" fontAlgn="base">
              <a:spcBef>
                <a:spcPct val="0"/>
              </a:spcBef>
              <a:spcAft>
                <a:spcPts val="400"/>
              </a:spcAft>
              <a:buFont typeface="Arial" panose="020B0604020202020204" pitchFamily="34" charset="0"/>
              <a:buChar char="•"/>
            </a:pPr>
            <a:r>
              <a:rPr lang="es-ES" sz="1200" b="1" dirty="0" smtClean="0">
                <a:solidFill>
                  <a:srgbClr val="002060"/>
                </a:solidFill>
                <a:ea typeface="Calibri" panose="020F0502020204030204" pitchFamily="34" charset="0"/>
                <a:cs typeface="Times New Roman" panose="02020603050405020304" pitchFamily="18" charset="0"/>
              </a:rPr>
              <a:t>Target marketing</a:t>
            </a:r>
            <a:r>
              <a:rPr lang="es-ES" sz="1100" dirty="0" smtClean="0">
                <a:solidFill>
                  <a:srgbClr val="002060"/>
                </a:solidFill>
                <a:ea typeface="Calibri" panose="020F0502020204030204" pitchFamily="34" charset="0"/>
                <a:cs typeface="Times New Roman" panose="02020603050405020304" pitchFamily="18" charset="0"/>
              </a:rPr>
              <a:t>: definir un </a:t>
            </a:r>
            <a:r>
              <a:rPr lang="es-ES" sz="1100" i="1" dirty="0" err="1" smtClean="0">
                <a:solidFill>
                  <a:srgbClr val="002060"/>
                </a:solidFill>
                <a:ea typeface="Calibri" panose="020F0502020204030204" pitchFamily="34" charset="0"/>
                <a:cs typeface="Times New Roman" panose="02020603050405020304" pitchFamily="18" charset="0"/>
              </a:rPr>
              <a:t>audience</a:t>
            </a:r>
            <a:r>
              <a:rPr lang="es-ES" sz="1100" i="1" dirty="0" smtClean="0">
                <a:solidFill>
                  <a:srgbClr val="002060"/>
                </a:solidFill>
                <a:ea typeface="Calibri" panose="020F0502020204030204" pitchFamily="34" charset="0"/>
                <a:cs typeface="Times New Roman" panose="02020603050405020304" pitchFamily="18" charset="0"/>
              </a:rPr>
              <a:t> </a:t>
            </a:r>
            <a:r>
              <a:rPr lang="es-ES" sz="1100" i="1" dirty="0" err="1" smtClean="0">
                <a:solidFill>
                  <a:srgbClr val="002060"/>
                </a:solidFill>
                <a:ea typeface="Calibri" panose="020F0502020204030204" pitchFamily="34" charset="0"/>
                <a:cs typeface="Times New Roman" panose="02020603050405020304" pitchFamily="18" charset="0"/>
              </a:rPr>
              <a:t>profile</a:t>
            </a:r>
            <a:r>
              <a:rPr lang="es-ES" sz="1100" i="1" dirty="0" smtClean="0">
                <a:solidFill>
                  <a:srgbClr val="002060"/>
                </a:solidFill>
                <a:ea typeface="Calibri" panose="020F0502020204030204" pitchFamily="34" charset="0"/>
                <a:cs typeface="Times New Roman" panose="02020603050405020304" pitchFamily="18" charset="0"/>
              </a:rPr>
              <a:t> </a:t>
            </a:r>
            <a:r>
              <a:rPr lang="es-ES" sz="1100" dirty="0" smtClean="0">
                <a:solidFill>
                  <a:srgbClr val="002060"/>
                </a:solidFill>
                <a:ea typeface="Calibri" panose="020F0502020204030204" pitchFamily="34" charset="0"/>
                <a:cs typeface="Times New Roman" panose="02020603050405020304" pitchFamily="18" charset="0"/>
              </a:rPr>
              <a:t>y campañas de marketing y publicidad segmentadas y más enfocadas</a:t>
            </a:r>
            <a:endParaRPr lang="es-ES" sz="1100" b="1" dirty="0" smtClean="0">
              <a:solidFill>
                <a:srgbClr val="002060"/>
              </a:solidFill>
              <a:ea typeface="Calibri" panose="020F0502020204030204" pitchFamily="34" charset="0"/>
              <a:cs typeface="Times New Roman" panose="02020603050405020304" pitchFamily="18" charset="0"/>
            </a:endParaRPr>
          </a:p>
          <a:p>
            <a:pPr marL="174625" indent="-174625" defTabSz="914400" fontAlgn="base">
              <a:spcBef>
                <a:spcPct val="0"/>
              </a:spcBef>
              <a:spcAft>
                <a:spcPts val="400"/>
              </a:spcAft>
              <a:buFont typeface="Arial" panose="020B0604020202020204" pitchFamily="34" charset="0"/>
              <a:buChar char="•"/>
            </a:pPr>
            <a:r>
              <a:rPr lang="es-ES" sz="1100" dirty="0" smtClean="0">
                <a:solidFill>
                  <a:srgbClr val="002060"/>
                </a:solidFill>
                <a:ea typeface="Calibri" panose="020F0502020204030204" pitchFamily="34" charset="0"/>
                <a:cs typeface="Times New Roman" panose="02020603050405020304" pitchFamily="18" charset="0"/>
              </a:rPr>
              <a:t>Las plataformas digitales y aplicaciones (tecnología móvil) serán la forma más importante de </a:t>
            </a:r>
            <a:r>
              <a:rPr lang="es-ES" sz="1200" b="1" i="1" dirty="0" err="1" smtClean="0">
                <a:solidFill>
                  <a:srgbClr val="002060"/>
                </a:solidFill>
                <a:ea typeface="Calibri" panose="020F0502020204030204" pitchFamily="34" charset="0"/>
                <a:cs typeface="Times New Roman" panose="02020603050405020304" pitchFamily="18" charset="0"/>
              </a:rPr>
              <a:t>engagement</a:t>
            </a:r>
            <a:r>
              <a:rPr lang="es-ES" sz="1200" dirty="0" smtClean="0">
                <a:solidFill>
                  <a:srgbClr val="002060"/>
                </a:solidFill>
                <a:ea typeface="Calibri" panose="020F0502020204030204" pitchFamily="34" charset="0"/>
                <a:cs typeface="Times New Roman" panose="02020603050405020304" pitchFamily="18" charset="0"/>
              </a:rPr>
              <a:t> </a:t>
            </a:r>
            <a:r>
              <a:rPr lang="es-ES" sz="1200" b="1" dirty="0" smtClean="0">
                <a:solidFill>
                  <a:srgbClr val="002060"/>
                </a:solidFill>
                <a:ea typeface="Calibri" panose="020F0502020204030204" pitchFamily="34" charset="0"/>
                <a:cs typeface="Times New Roman" panose="02020603050405020304" pitchFamily="18" charset="0"/>
              </a:rPr>
              <a:t>con el visitante</a:t>
            </a:r>
          </a:p>
          <a:p>
            <a:pPr marL="174625" indent="-174625" defTabSz="914400" fontAlgn="base">
              <a:spcBef>
                <a:spcPct val="0"/>
              </a:spcBef>
              <a:spcAft>
                <a:spcPts val="400"/>
              </a:spcAft>
              <a:buFont typeface="Arial" panose="020B0604020202020204" pitchFamily="34" charset="0"/>
              <a:buChar char="•"/>
            </a:pPr>
            <a:r>
              <a:rPr lang="es-ES" sz="1100" dirty="0" smtClean="0">
                <a:solidFill>
                  <a:srgbClr val="002060"/>
                </a:solidFill>
                <a:ea typeface="Calibri" panose="020F0502020204030204" pitchFamily="34" charset="0"/>
                <a:cs typeface="Times New Roman" panose="02020603050405020304" pitchFamily="18" charset="0"/>
              </a:rPr>
              <a:t>La </a:t>
            </a:r>
            <a:r>
              <a:rPr lang="es-ES" sz="1200" b="1" dirty="0" smtClean="0">
                <a:solidFill>
                  <a:srgbClr val="002060"/>
                </a:solidFill>
                <a:ea typeface="Calibri" panose="020F0502020204030204" pitchFamily="34" charset="0"/>
                <a:cs typeface="Times New Roman" panose="02020603050405020304" pitchFamily="18" charset="0"/>
              </a:rPr>
              <a:t>identidad de marca </a:t>
            </a:r>
            <a:r>
              <a:rPr lang="es-ES" sz="1100" dirty="0" smtClean="0">
                <a:solidFill>
                  <a:srgbClr val="002060"/>
                </a:solidFill>
                <a:ea typeface="Calibri" panose="020F0502020204030204" pitchFamily="34" charset="0"/>
                <a:cs typeface="Times New Roman" panose="02020603050405020304" pitchFamily="18" charset="0"/>
              </a:rPr>
              <a:t>será imprescindible y clave en la decisión del cliente</a:t>
            </a:r>
            <a:endParaRPr lang="es-ES" sz="1100" dirty="0">
              <a:solidFill>
                <a:srgbClr val="002060"/>
              </a:solidFill>
              <a:ea typeface="Calibri" panose="020F0502020204030204" pitchFamily="34" charset="0"/>
              <a:cs typeface="Times New Roman" panose="02020603050405020304" pitchFamily="18" charset="0"/>
            </a:endParaRPr>
          </a:p>
        </p:txBody>
      </p:sp>
      <p:sp>
        <p:nvSpPr>
          <p:cNvPr id="56" name="Rectangle 55"/>
          <p:cNvSpPr/>
          <p:nvPr/>
        </p:nvSpPr>
        <p:spPr>
          <a:xfrm>
            <a:off x="185970" y="3340336"/>
            <a:ext cx="1892886" cy="2944396"/>
          </a:xfrm>
          <a:prstGeom prst="rect">
            <a:avLst/>
          </a:prstGeom>
        </p:spPr>
        <p:txBody>
          <a:bodyPr wrap="square" lIns="36000" rIns="36000">
            <a:spAutoFit/>
          </a:bodyPr>
          <a:lstStyle/>
          <a:p>
            <a:pPr marL="174625" indent="-174625" defTabSz="914400" fontAlgn="base">
              <a:spcBef>
                <a:spcPct val="0"/>
              </a:spcBef>
              <a:spcAft>
                <a:spcPts val="400"/>
              </a:spcAft>
              <a:buFont typeface="Arial" panose="020B0604020202020204" pitchFamily="34" charset="0"/>
              <a:buChar char="•"/>
            </a:pPr>
            <a:r>
              <a:rPr lang="es-ES" sz="1100" dirty="0" smtClean="0">
                <a:solidFill>
                  <a:srgbClr val="002060"/>
                </a:solidFill>
                <a:ea typeface="Calibri" panose="020F0502020204030204" pitchFamily="34" charset="0"/>
                <a:cs typeface="Times New Roman" panose="02020603050405020304" pitchFamily="18" charset="0"/>
              </a:rPr>
              <a:t>Generación de </a:t>
            </a:r>
            <a:r>
              <a:rPr lang="es-ES" sz="1200" b="1" dirty="0" smtClean="0">
                <a:solidFill>
                  <a:srgbClr val="002060"/>
                </a:solidFill>
                <a:ea typeface="Calibri" panose="020F0502020204030204" pitchFamily="34" charset="0"/>
                <a:cs typeface="Times New Roman" panose="02020603050405020304" pitchFamily="18" charset="0"/>
              </a:rPr>
              <a:t>contenidos por terceros</a:t>
            </a:r>
            <a:r>
              <a:rPr lang="es-ES" sz="1100" b="1" dirty="0" smtClean="0">
                <a:solidFill>
                  <a:srgbClr val="002060"/>
                </a:solidFill>
                <a:ea typeface="Calibri" panose="020F0502020204030204" pitchFamily="34" charset="0"/>
                <a:cs typeface="Times New Roman" panose="02020603050405020304" pitchFamily="18" charset="0"/>
              </a:rPr>
              <a:t> </a:t>
            </a:r>
            <a:r>
              <a:rPr lang="es-ES" sz="1100" dirty="0" smtClean="0">
                <a:solidFill>
                  <a:srgbClr val="002060"/>
                </a:solidFill>
                <a:ea typeface="Calibri" panose="020F0502020204030204" pitchFamily="34" charset="0"/>
                <a:cs typeface="Times New Roman" panose="02020603050405020304" pitchFamily="18" charset="0"/>
              </a:rPr>
              <a:t>y</a:t>
            </a:r>
            <a:r>
              <a:rPr lang="es-ES" sz="1100" b="1" dirty="0" smtClean="0">
                <a:solidFill>
                  <a:srgbClr val="002060"/>
                </a:solidFill>
                <a:ea typeface="Calibri" panose="020F0502020204030204" pitchFamily="34" charset="0"/>
                <a:cs typeface="Times New Roman" panose="02020603050405020304" pitchFamily="18" charset="0"/>
              </a:rPr>
              <a:t> </a:t>
            </a:r>
            <a:r>
              <a:rPr lang="es-ES" sz="1100" dirty="0" smtClean="0">
                <a:solidFill>
                  <a:srgbClr val="002060"/>
                </a:solidFill>
                <a:ea typeface="Calibri" panose="020F0502020204030204" pitchFamily="34" charset="0"/>
                <a:cs typeface="Times New Roman" panose="02020603050405020304" pitchFamily="18" charset="0"/>
              </a:rPr>
              <a:t>prescriptores (UGC)</a:t>
            </a:r>
          </a:p>
          <a:p>
            <a:pPr marL="174625" indent="-174625" defTabSz="914400" fontAlgn="base">
              <a:spcBef>
                <a:spcPct val="0"/>
              </a:spcBef>
              <a:spcAft>
                <a:spcPts val="400"/>
              </a:spcAft>
              <a:buFont typeface="Arial" panose="020B0604020202020204" pitchFamily="34" charset="0"/>
              <a:buChar char="•"/>
            </a:pPr>
            <a:r>
              <a:rPr lang="es-ES" sz="1100" dirty="0" smtClean="0">
                <a:solidFill>
                  <a:srgbClr val="002060"/>
                </a:solidFill>
                <a:ea typeface="Calibri" panose="020F0502020204030204" pitchFamily="34" charset="0"/>
                <a:cs typeface="Times New Roman" panose="02020603050405020304" pitchFamily="18" charset="0"/>
              </a:rPr>
              <a:t>Prominencia de </a:t>
            </a:r>
            <a:r>
              <a:rPr lang="es-ES" sz="1200" b="1" dirty="0" smtClean="0">
                <a:solidFill>
                  <a:srgbClr val="002060"/>
                </a:solidFill>
                <a:ea typeface="Calibri" panose="020F0502020204030204" pitchFamily="34" charset="0"/>
                <a:cs typeface="Times New Roman" panose="02020603050405020304" pitchFamily="18" charset="0"/>
              </a:rPr>
              <a:t>social media</a:t>
            </a:r>
            <a:r>
              <a:rPr lang="es-ES" sz="1200" dirty="0" smtClean="0">
                <a:solidFill>
                  <a:srgbClr val="002060"/>
                </a:solidFill>
                <a:ea typeface="Calibri" panose="020F0502020204030204" pitchFamily="34" charset="0"/>
                <a:cs typeface="Times New Roman" panose="02020603050405020304" pitchFamily="18" charset="0"/>
              </a:rPr>
              <a:t> </a:t>
            </a:r>
            <a:r>
              <a:rPr lang="es-ES" sz="1100" dirty="0" smtClean="0">
                <a:solidFill>
                  <a:srgbClr val="002060"/>
                </a:solidFill>
                <a:ea typeface="Calibri" panose="020F0502020204030204" pitchFamily="34" charset="0"/>
                <a:cs typeface="Times New Roman" panose="02020603050405020304" pitchFamily="18" charset="0"/>
              </a:rPr>
              <a:t>para alcanzar al mercado turístico</a:t>
            </a:r>
          </a:p>
          <a:p>
            <a:pPr marL="174625" indent="-174625" defTabSz="914400" fontAlgn="base">
              <a:spcBef>
                <a:spcPct val="0"/>
              </a:spcBef>
              <a:spcAft>
                <a:spcPts val="400"/>
              </a:spcAft>
              <a:buFont typeface="Arial" panose="020B0604020202020204" pitchFamily="34" charset="0"/>
              <a:buChar char="•"/>
            </a:pPr>
            <a:r>
              <a:rPr lang="es-ES" sz="1200" b="1" dirty="0" smtClean="0">
                <a:solidFill>
                  <a:srgbClr val="002060"/>
                </a:solidFill>
                <a:ea typeface="Calibri" panose="020F0502020204030204" pitchFamily="34" charset="0"/>
                <a:cs typeface="Times New Roman" panose="02020603050405020304" pitchFamily="18" charset="0"/>
              </a:rPr>
              <a:t>Personalización</a:t>
            </a:r>
            <a:r>
              <a:rPr lang="es-ES" sz="1100" dirty="0" smtClean="0">
                <a:solidFill>
                  <a:srgbClr val="002060"/>
                </a:solidFill>
                <a:ea typeface="Calibri" panose="020F0502020204030204" pitchFamily="34" charset="0"/>
                <a:cs typeface="Times New Roman" panose="02020603050405020304" pitchFamily="18" charset="0"/>
              </a:rPr>
              <a:t> de la  experiencia del visitante</a:t>
            </a:r>
          </a:p>
          <a:p>
            <a:pPr marL="174625" indent="-174625" defTabSz="914400" fontAlgn="base">
              <a:spcBef>
                <a:spcPct val="0"/>
              </a:spcBef>
              <a:spcAft>
                <a:spcPts val="400"/>
              </a:spcAft>
              <a:buFont typeface="Arial" panose="020B0604020202020204" pitchFamily="34" charset="0"/>
              <a:buChar char="•"/>
            </a:pPr>
            <a:r>
              <a:rPr lang="es-ES" sz="1200" b="1" dirty="0" smtClean="0">
                <a:solidFill>
                  <a:srgbClr val="002060"/>
                </a:solidFill>
                <a:ea typeface="Calibri" panose="020F0502020204030204" pitchFamily="34" charset="0"/>
                <a:cs typeface="Times New Roman" panose="02020603050405020304" pitchFamily="18" charset="0"/>
              </a:rPr>
              <a:t>Vídeos</a:t>
            </a:r>
            <a:r>
              <a:rPr lang="es-ES" sz="1100" dirty="0" smtClean="0">
                <a:solidFill>
                  <a:srgbClr val="002060"/>
                </a:solidFill>
                <a:ea typeface="Calibri" panose="020F0502020204030204" pitchFamily="34" charset="0"/>
                <a:cs typeface="Times New Roman" panose="02020603050405020304" pitchFamily="18" charset="0"/>
              </a:rPr>
              <a:t>, muy asequibles y más próximos al cliente</a:t>
            </a:r>
          </a:p>
          <a:p>
            <a:pPr marL="174625" indent="-174625" defTabSz="914400" fontAlgn="base">
              <a:spcBef>
                <a:spcPct val="0"/>
              </a:spcBef>
              <a:spcAft>
                <a:spcPts val="400"/>
              </a:spcAft>
              <a:buFont typeface="Arial" panose="020B0604020202020204" pitchFamily="34" charset="0"/>
              <a:buChar char="•"/>
            </a:pPr>
            <a:r>
              <a:rPr lang="es-ES" sz="1100" dirty="0" smtClean="0">
                <a:solidFill>
                  <a:srgbClr val="002060"/>
                </a:solidFill>
                <a:ea typeface="Calibri" panose="020F0502020204030204" pitchFamily="34" charset="0"/>
                <a:cs typeface="Times New Roman" panose="02020603050405020304" pitchFamily="18" charset="0"/>
              </a:rPr>
              <a:t>Potencial de los </a:t>
            </a:r>
            <a:r>
              <a:rPr lang="es-ES" sz="1200" b="1" dirty="0" err="1" smtClean="0">
                <a:solidFill>
                  <a:srgbClr val="002060"/>
                </a:solidFill>
                <a:ea typeface="Calibri" panose="020F0502020204030204" pitchFamily="34" charset="0"/>
                <a:cs typeface="Times New Roman" panose="02020603050405020304" pitchFamily="18" charset="0"/>
              </a:rPr>
              <a:t>bloggers</a:t>
            </a:r>
            <a:r>
              <a:rPr lang="es-ES" sz="1100" dirty="0" smtClean="0">
                <a:solidFill>
                  <a:srgbClr val="002060"/>
                </a:solidFill>
                <a:ea typeface="Calibri" panose="020F0502020204030204" pitchFamily="34" charset="0"/>
                <a:cs typeface="Times New Roman" panose="02020603050405020304" pitchFamily="18" charset="0"/>
              </a:rPr>
              <a:t> para crear reconocimiento de marca e interés por el destino</a:t>
            </a:r>
            <a:endParaRPr lang="es-ES" sz="1100" dirty="0">
              <a:solidFill>
                <a:srgbClr val="002060"/>
              </a:solidFill>
              <a:ea typeface="Calibri" panose="020F0502020204030204" pitchFamily="34" charset="0"/>
              <a:cs typeface="Times New Roman" panose="02020603050405020304" pitchFamily="18" charset="0"/>
            </a:endParaRPr>
          </a:p>
        </p:txBody>
      </p:sp>
      <p:sp>
        <p:nvSpPr>
          <p:cNvPr id="57" name="Rectangle 56"/>
          <p:cNvSpPr/>
          <p:nvPr/>
        </p:nvSpPr>
        <p:spPr>
          <a:xfrm>
            <a:off x="7257256" y="4347624"/>
            <a:ext cx="2574219" cy="1749197"/>
          </a:xfrm>
          <a:prstGeom prst="rect">
            <a:avLst/>
          </a:prstGeom>
        </p:spPr>
        <p:txBody>
          <a:bodyPr wrap="square" lIns="36000" rIns="36000">
            <a:spAutoFit/>
          </a:bodyPr>
          <a:lstStyle/>
          <a:p>
            <a:pPr marL="174625" indent="-174625" defTabSz="914400" fontAlgn="base">
              <a:spcBef>
                <a:spcPct val="0"/>
              </a:spcBef>
              <a:spcAft>
                <a:spcPts val="400"/>
              </a:spcAft>
              <a:buFont typeface="Arial" panose="020B0604020202020204" pitchFamily="34" charset="0"/>
              <a:buChar char="•"/>
            </a:pPr>
            <a:r>
              <a:rPr lang="es-ES" sz="1200" b="1" dirty="0" err="1" smtClean="0">
                <a:solidFill>
                  <a:srgbClr val="002060"/>
                </a:solidFill>
                <a:ea typeface="Calibri" panose="020F0502020204030204" pitchFamily="34" charset="0"/>
                <a:cs typeface="Times New Roman" panose="02020603050405020304" pitchFamily="18" charset="0"/>
              </a:rPr>
              <a:t>Millennial</a:t>
            </a:r>
            <a:r>
              <a:rPr lang="es-ES" sz="1100" b="1" dirty="0" smtClean="0">
                <a:solidFill>
                  <a:srgbClr val="002060"/>
                </a:solidFill>
                <a:ea typeface="Calibri" panose="020F0502020204030204" pitchFamily="34" charset="0"/>
                <a:cs typeface="Times New Roman" panose="02020603050405020304" pitchFamily="18" charset="0"/>
              </a:rPr>
              <a:t>, </a:t>
            </a:r>
            <a:r>
              <a:rPr lang="es-ES" sz="1100" dirty="0" smtClean="0">
                <a:solidFill>
                  <a:srgbClr val="002060"/>
                </a:solidFill>
                <a:ea typeface="Calibri" panose="020F0502020204030204" pitchFamily="34" charset="0"/>
                <a:cs typeface="Times New Roman" panose="02020603050405020304" pitchFamily="18" charset="0"/>
              </a:rPr>
              <a:t>el turista más influyente. Un target muy importante que educa incluso a los </a:t>
            </a:r>
            <a:r>
              <a:rPr lang="es-ES" sz="1100" dirty="0" err="1" smtClean="0">
                <a:solidFill>
                  <a:srgbClr val="002060"/>
                </a:solidFill>
                <a:ea typeface="Calibri" panose="020F0502020204030204" pitchFamily="34" charset="0"/>
                <a:cs typeface="Times New Roman" panose="02020603050405020304" pitchFamily="18" charset="0"/>
              </a:rPr>
              <a:t>baby</a:t>
            </a:r>
            <a:r>
              <a:rPr lang="es-ES" sz="1100" dirty="0" smtClean="0">
                <a:solidFill>
                  <a:srgbClr val="002060"/>
                </a:solidFill>
                <a:ea typeface="Calibri" panose="020F0502020204030204" pitchFamily="34" charset="0"/>
                <a:cs typeface="Times New Roman" panose="02020603050405020304" pitchFamily="18" charset="0"/>
              </a:rPr>
              <a:t> </a:t>
            </a:r>
            <a:r>
              <a:rPr lang="es-ES" sz="1100" dirty="0" err="1" smtClean="0">
                <a:solidFill>
                  <a:srgbClr val="002060"/>
                </a:solidFill>
                <a:ea typeface="Calibri" panose="020F0502020204030204" pitchFamily="34" charset="0"/>
                <a:cs typeface="Times New Roman" panose="02020603050405020304" pitchFamily="18" charset="0"/>
              </a:rPr>
              <a:t>boomers</a:t>
            </a:r>
            <a:r>
              <a:rPr lang="es-ES" sz="1100" dirty="0" smtClean="0">
                <a:solidFill>
                  <a:srgbClr val="002060"/>
                </a:solidFill>
                <a:ea typeface="Calibri" panose="020F0502020204030204" pitchFamily="34" charset="0"/>
                <a:cs typeface="Times New Roman" panose="02020603050405020304" pitchFamily="18" charset="0"/>
              </a:rPr>
              <a:t> y que requiere unas tácticas promocionales específicas. Surgimiento de los </a:t>
            </a:r>
            <a:r>
              <a:rPr lang="es-ES" sz="1100" b="1" dirty="0" err="1" smtClean="0">
                <a:solidFill>
                  <a:srgbClr val="002060"/>
                </a:solidFill>
                <a:ea typeface="Calibri" panose="020F0502020204030204" pitchFamily="34" charset="0"/>
                <a:cs typeface="Times New Roman" panose="02020603050405020304" pitchFamily="18" charset="0"/>
              </a:rPr>
              <a:t>centennials</a:t>
            </a:r>
            <a:r>
              <a:rPr lang="es-ES" sz="1100" b="1" dirty="0" smtClean="0">
                <a:solidFill>
                  <a:srgbClr val="002060"/>
                </a:solidFill>
                <a:ea typeface="Calibri" panose="020F0502020204030204" pitchFamily="34" charset="0"/>
                <a:cs typeface="Times New Roman" panose="02020603050405020304" pitchFamily="18" charset="0"/>
              </a:rPr>
              <a:t> </a:t>
            </a:r>
            <a:r>
              <a:rPr lang="es-ES" sz="1100" dirty="0" smtClean="0">
                <a:solidFill>
                  <a:srgbClr val="002060"/>
                </a:solidFill>
                <a:ea typeface="Calibri" panose="020F0502020204030204" pitchFamily="34" charset="0"/>
                <a:cs typeface="Times New Roman" panose="02020603050405020304" pitchFamily="18" charset="0"/>
              </a:rPr>
              <a:t>como viajeros.</a:t>
            </a:r>
          </a:p>
          <a:p>
            <a:pPr marL="174625" indent="-174625" defTabSz="914400" fontAlgn="base">
              <a:spcBef>
                <a:spcPct val="0"/>
              </a:spcBef>
              <a:spcAft>
                <a:spcPts val="400"/>
              </a:spcAft>
              <a:buFont typeface="Arial" panose="020B0604020202020204" pitchFamily="34" charset="0"/>
              <a:buChar char="•"/>
            </a:pPr>
            <a:endParaRPr lang="es-ES" sz="1100" dirty="0" smtClean="0">
              <a:solidFill>
                <a:srgbClr val="002060"/>
              </a:solidFill>
              <a:ea typeface="Calibri" panose="020F0502020204030204" pitchFamily="34" charset="0"/>
              <a:cs typeface="Times New Roman" panose="02020603050405020304" pitchFamily="18" charset="0"/>
            </a:endParaRPr>
          </a:p>
          <a:p>
            <a:pPr marL="174625" indent="-174625" defTabSz="914400" fontAlgn="base">
              <a:spcBef>
                <a:spcPct val="0"/>
              </a:spcBef>
              <a:spcAft>
                <a:spcPts val="400"/>
              </a:spcAft>
              <a:buFont typeface="Arial" panose="020B0604020202020204" pitchFamily="34" charset="0"/>
              <a:buChar char="•"/>
            </a:pPr>
            <a:r>
              <a:rPr lang="es-ES" sz="1100" dirty="0" smtClean="0">
                <a:solidFill>
                  <a:srgbClr val="002060"/>
                </a:solidFill>
                <a:ea typeface="Calibri" panose="020F0502020204030204" pitchFamily="34" charset="0"/>
                <a:cs typeface="Times New Roman" panose="02020603050405020304" pitchFamily="18" charset="0"/>
              </a:rPr>
              <a:t>Capacidad de analizar</a:t>
            </a:r>
            <a:r>
              <a:rPr lang="es-ES" sz="1100" b="1" dirty="0" smtClean="0">
                <a:solidFill>
                  <a:srgbClr val="002060"/>
                </a:solidFill>
                <a:ea typeface="Calibri" panose="020F0502020204030204" pitchFamily="34" charset="0"/>
                <a:cs typeface="Times New Roman" panose="02020603050405020304" pitchFamily="18" charset="0"/>
              </a:rPr>
              <a:t> </a:t>
            </a:r>
            <a:r>
              <a:rPr lang="es-ES" sz="1200" b="1" dirty="0" smtClean="0">
                <a:solidFill>
                  <a:srgbClr val="002060"/>
                </a:solidFill>
                <a:ea typeface="Calibri" panose="020F0502020204030204" pitchFamily="34" charset="0"/>
                <a:cs typeface="Times New Roman" panose="02020603050405020304" pitchFamily="18" charset="0"/>
              </a:rPr>
              <a:t>Big Data </a:t>
            </a:r>
            <a:r>
              <a:rPr lang="es-ES" sz="1100" dirty="0" smtClean="0">
                <a:solidFill>
                  <a:srgbClr val="002060"/>
                </a:solidFill>
                <a:ea typeface="Calibri" panose="020F0502020204030204" pitchFamily="34" charset="0"/>
                <a:cs typeface="Times New Roman" panose="02020603050405020304" pitchFamily="18" charset="0"/>
              </a:rPr>
              <a:t>sobre el destino</a:t>
            </a:r>
            <a:endParaRPr lang="es-ES" sz="1100" dirty="0">
              <a:solidFill>
                <a:srgbClr val="002060"/>
              </a:solidFill>
              <a:ea typeface="Calibri" panose="020F0502020204030204" pitchFamily="34" charset="0"/>
              <a:cs typeface="Times New Roman" panose="02020603050405020304" pitchFamily="18" charset="0"/>
            </a:endParaRPr>
          </a:p>
        </p:txBody>
      </p:sp>
      <p:sp>
        <p:nvSpPr>
          <p:cNvPr id="15" name="Isosceles Triangle 14"/>
          <p:cNvSpPr/>
          <p:nvPr/>
        </p:nvSpPr>
        <p:spPr>
          <a:xfrm rot="5400000">
            <a:off x="6310178" y="1992619"/>
            <a:ext cx="559490" cy="182538"/>
          </a:xfrm>
          <a:prstGeom prst="triangle">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8" name="Isosceles Triangle 57"/>
          <p:cNvSpPr/>
          <p:nvPr/>
        </p:nvSpPr>
        <p:spPr>
          <a:xfrm rot="5400000">
            <a:off x="6708740" y="4612965"/>
            <a:ext cx="559490" cy="182538"/>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9" name="Isosceles Triangle 58"/>
          <p:cNvSpPr/>
          <p:nvPr/>
        </p:nvSpPr>
        <p:spPr>
          <a:xfrm rot="16200000" flipH="1">
            <a:off x="1740188" y="4612965"/>
            <a:ext cx="559490" cy="182538"/>
          </a:xfrm>
          <a:prstGeom prst="triangle">
            <a:avLst/>
          </a:prstGeom>
          <a:solidFill>
            <a:srgbClr val="6D9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pic>
        <p:nvPicPr>
          <p:cNvPr id="50" name="Picture 49"/>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196</a:t>
            </a:fld>
            <a:endParaRPr lang="es-ES" dirty="0">
              <a:solidFill>
                <a:srgbClr val="002776"/>
              </a:solidFill>
            </a:endParaRPr>
          </a:p>
        </p:txBody>
      </p:sp>
    </p:spTree>
    <p:extLst>
      <p:ext uri="{BB962C8B-B14F-4D97-AF65-F5344CB8AC3E}">
        <p14:creationId xmlns:p14="http://schemas.microsoft.com/office/powerpoint/2010/main" val="1746273369"/>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smtClean="0">
                <a:solidFill>
                  <a:srgbClr val="00B0F0"/>
                </a:solidFill>
                <a:cs typeface="Arial" charset="0"/>
              </a:rPr>
              <a:t>Omnicanalidad</a:t>
            </a:r>
            <a:r>
              <a:rPr lang="es-ES" sz="2000" i="1" dirty="0">
                <a:solidFill>
                  <a:srgbClr val="00B0F0"/>
                </a:solidFill>
                <a:cs typeface="Arial" charset="0"/>
              </a:rPr>
              <a:t>: </a:t>
            </a:r>
            <a:r>
              <a:rPr lang="es-ES" sz="2000" dirty="0" err="1">
                <a:solidFill>
                  <a:srgbClr val="00B0F0"/>
                </a:solidFill>
                <a:cs typeface="Arial" charset="0"/>
              </a:rPr>
              <a:t>Multi</a:t>
            </a:r>
            <a:r>
              <a:rPr lang="es-ES" sz="2000" dirty="0">
                <a:solidFill>
                  <a:srgbClr val="00B0F0"/>
                </a:solidFill>
                <a:cs typeface="Arial" charset="0"/>
              </a:rPr>
              <a:t>-dispositivos y 2nd </a:t>
            </a:r>
            <a:r>
              <a:rPr lang="es-ES" sz="2000" dirty="0" err="1">
                <a:solidFill>
                  <a:srgbClr val="00B0F0"/>
                </a:solidFill>
                <a:cs typeface="Arial" charset="0"/>
              </a:rPr>
              <a:t>screen</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goforwards.com/</a:t>
            </a:r>
            <a:r>
              <a:rPr lang="es-ES" b="0" i="1" dirty="0" err="1" smtClean="0">
                <a:solidFill>
                  <a:srgbClr val="002776"/>
                </a:solidFill>
              </a:rPr>
              <a:t>DubaiTourism</a:t>
            </a:r>
            <a:r>
              <a:rPr lang="es-ES" b="0" i="1" dirty="0" smtClean="0">
                <a:solidFill>
                  <a:srgbClr val="002776"/>
                </a:solidFill>
              </a:rPr>
              <a:t>/</a:t>
            </a:r>
            <a:r>
              <a:rPr lang="es-ES" b="0" i="1" dirty="0" err="1" smtClean="0">
                <a:solidFill>
                  <a:srgbClr val="002776"/>
                </a:solidFill>
              </a:rPr>
              <a:t>Website</a:t>
            </a:r>
            <a:r>
              <a:rPr lang="es-ES" b="0" i="1" dirty="0" smtClean="0">
                <a:solidFill>
                  <a:srgbClr val="002776"/>
                </a:solidFill>
              </a:rPr>
              <a:t>; Gráfico: </a:t>
            </a:r>
            <a:r>
              <a:rPr lang="es-ES" b="0" i="1" dirty="0" err="1" smtClean="0">
                <a:solidFill>
                  <a:srgbClr val="002776"/>
                </a:solidFill>
              </a:rPr>
              <a:t>Mobility</a:t>
            </a:r>
            <a:r>
              <a:rPr lang="es-ES" b="0" i="1" dirty="0" smtClean="0">
                <a:solidFill>
                  <a:srgbClr val="002776"/>
                </a:solidFill>
              </a:rPr>
              <a:t> </a:t>
            </a:r>
            <a:r>
              <a:rPr lang="es-ES" b="0" i="1" dirty="0" err="1" smtClean="0">
                <a:solidFill>
                  <a:srgbClr val="002776"/>
                </a:solidFill>
              </a:rPr>
              <a:t>Insights</a:t>
            </a:r>
            <a:endParaRPr lang="es-ES" b="0" i="1" dirty="0">
              <a:solidFill>
                <a:srgbClr val="002776"/>
              </a:solidFill>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14" name="Rectangle 13"/>
          <p:cNvSpPr/>
          <p:nvPr/>
        </p:nvSpPr>
        <p:spPr bwMode="auto">
          <a:xfrm>
            <a:off x="5156376" y="1428188"/>
            <a:ext cx="4405137" cy="5132950"/>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6" name="Rectangle 15"/>
          <p:cNvSpPr/>
          <p:nvPr/>
        </p:nvSpPr>
        <p:spPr bwMode="auto">
          <a:xfrm>
            <a:off x="367992" y="1346690"/>
            <a:ext cx="4440546" cy="242555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desafío</a:t>
            </a:r>
            <a:r>
              <a:rPr lang="es-ES" sz="1100" dirty="0" smtClean="0">
                <a:solidFill>
                  <a:srgbClr val="002776"/>
                </a:solidFill>
                <a:cs typeface="Arial" pitchFamily="34" charset="0"/>
              </a:rPr>
              <a:t> para las marcas es pensar cada pieza de </a:t>
            </a:r>
            <a:r>
              <a:rPr lang="es-ES" sz="1100" b="1" dirty="0" smtClean="0">
                <a:solidFill>
                  <a:srgbClr val="002776"/>
                </a:solidFill>
                <a:cs typeface="Arial" pitchFamily="34" charset="0"/>
              </a:rPr>
              <a:t>publicidad adaptada </a:t>
            </a:r>
            <a:r>
              <a:rPr lang="es-ES" sz="1100" dirty="0" smtClean="0">
                <a:solidFill>
                  <a:srgbClr val="002776"/>
                </a:solidFill>
                <a:cs typeface="Arial" pitchFamily="34" charset="0"/>
              </a:rPr>
              <a:t>al </a:t>
            </a:r>
            <a:r>
              <a:rPr lang="es-ES" sz="1100" b="1" dirty="0" smtClean="0">
                <a:solidFill>
                  <a:srgbClr val="002776"/>
                </a:solidFill>
                <a:cs typeface="Arial" pitchFamily="34" charset="0"/>
              </a:rPr>
              <a:t>soporte</a:t>
            </a:r>
            <a:r>
              <a:rPr lang="es-ES" sz="1100" dirty="0" smtClean="0">
                <a:solidFill>
                  <a:srgbClr val="002776"/>
                </a:solidFill>
                <a:cs typeface="Arial" pitchFamily="34" charset="0"/>
              </a:rPr>
              <a:t> en el cual será publicada para lograr una </a:t>
            </a:r>
            <a:r>
              <a:rPr lang="es-ES" sz="1100" b="1" dirty="0" smtClean="0">
                <a:solidFill>
                  <a:srgbClr val="002776"/>
                </a:solidFill>
                <a:cs typeface="Arial" pitchFamily="34" charset="0"/>
              </a:rPr>
              <a:t>experiencia</a:t>
            </a:r>
            <a:r>
              <a:rPr lang="es-ES" sz="1100" dirty="0" smtClean="0">
                <a:solidFill>
                  <a:srgbClr val="002776"/>
                </a:solidFill>
                <a:cs typeface="Arial" pitchFamily="34" charset="0"/>
              </a:rPr>
              <a:t> </a:t>
            </a:r>
            <a:r>
              <a:rPr lang="es-ES" sz="1100" b="1" dirty="0" smtClean="0">
                <a:solidFill>
                  <a:srgbClr val="002776"/>
                </a:solidFill>
                <a:cs typeface="Arial" pitchFamily="34" charset="0"/>
              </a:rPr>
              <a:t>de marca consistente y coherente</a:t>
            </a:r>
            <a:r>
              <a:rPr lang="es-ES" sz="1100" dirty="0" smtClean="0">
                <a:solidFill>
                  <a:srgbClr val="002776"/>
                </a:solidFill>
                <a:cs typeface="Arial" pitchFamily="34" charset="0"/>
              </a:rPr>
              <a:t> a través de los diferentes canales 2.0 y 3.0</a:t>
            </a:r>
          </a:p>
          <a:p>
            <a:pPr marL="268288" indent="-174625" fontAlgn="base">
              <a:lnSpc>
                <a:spcPct val="106000"/>
              </a:lnSpc>
              <a:spcBef>
                <a:spcPts val="300"/>
              </a:spcBef>
              <a:spcAft>
                <a:spcPts val="600"/>
              </a:spcAft>
              <a:buFont typeface="Arial" panose="020B0604020202020204" pitchFamily="34" charset="0"/>
              <a:buChar char="•"/>
            </a:pPr>
            <a:r>
              <a:rPr lang="es-ES" sz="1100" b="1" i="1" dirty="0" err="1" smtClean="0">
                <a:solidFill>
                  <a:srgbClr val="002776"/>
                </a:solidFill>
                <a:cs typeface="Arial" pitchFamily="34" charset="0"/>
              </a:rPr>
              <a:t>Second</a:t>
            </a:r>
            <a:r>
              <a:rPr lang="es-ES" sz="1100" b="1" i="1" dirty="0" smtClean="0">
                <a:solidFill>
                  <a:srgbClr val="002776"/>
                </a:solidFill>
                <a:cs typeface="Arial" pitchFamily="34" charset="0"/>
              </a:rPr>
              <a:t> </a:t>
            </a:r>
            <a:r>
              <a:rPr lang="es-ES" sz="1100" b="1" i="1" dirty="0" err="1" smtClean="0">
                <a:solidFill>
                  <a:srgbClr val="002776"/>
                </a:solidFill>
                <a:cs typeface="Arial" pitchFamily="34" charset="0"/>
              </a:rPr>
              <a:t>screen</a:t>
            </a:r>
            <a:r>
              <a:rPr lang="es-ES" sz="1100" dirty="0" smtClean="0">
                <a:solidFill>
                  <a:srgbClr val="002776"/>
                </a:solidFill>
                <a:cs typeface="Arial" pitchFamily="34" charset="0"/>
              </a:rPr>
              <a:t>: Se </a:t>
            </a:r>
            <a:r>
              <a:rPr lang="es-ES" sz="1100" b="1" dirty="0" smtClean="0">
                <a:solidFill>
                  <a:srgbClr val="002776"/>
                </a:solidFill>
                <a:cs typeface="Arial" pitchFamily="34" charset="0"/>
              </a:rPr>
              <a:t>normaliza</a:t>
            </a:r>
            <a:r>
              <a:rPr lang="es-ES" sz="1100" dirty="0" smtClean="0">
                <a:solidFill>
                  <a:srgbClr val="002776"/>
                </a:solidFill>
                <a:cs typeface="Arial" pitchFamily="34" charset="0"/>
              </a:rPr>
              <a:t> el </a:t>
            </a:r>
            <a:r>
              <a:rPr lang="es-ES" sz="1100" b="1" dirty="0" smtClean="0">
                <a:solidFill>
                  <a:srgbClr val="002776"/>
                </a:solidFill>
                <a:cs typeface="Arial" pitchFamily="34" charset="0"/>
              </a:rPr>
              <a:t>uso simultáneo </a:t>
            </a:r>
            <a:r>
              <a:rPr lang="es-ES" sz="1100" dirty="0" smtClean="0">
                <a:solidFill>
                  <a:srgbClr val="002776"/>
                </a:solidFill>
                <a:cs typeface="Arial" pitchFamily="34" charset="0"/>
              </a:rPr>
              <a:t>de la TV y otro dispositivo alternativo (celular, </a:t>
            </a:r>
            <a:r>
              <a:rPr lang="es-ES" sz="1100" dirty="0" err="1" smtClean="0">
                <a:solidFill>
                  <a:srgbClr val="002776"/>
                </a:solidFill>
                <a:cs typeface="Arial" pitchFamily="34" charset="0"/>
              </a:rPr>
              <a:t>tablet</a:t>
            </a:r>
            <a:r>
              <a:rPr lang="es-ES" sz="1100" dirty="0" smtClean="0">
                <a:solidFill>
                  <a:srgbClr val="002776"/>
                </a:solidFill>
                <a:cs typeface="Arial" pitchFamily="34" charset="0"/>
              </a:rPr>
              <a:t>, computadora), en consecuencia las </a:t>
            </a:r>
            <a:r>
              <a:rPr lang="es-ES" sz="1100" b="1" dirty="0" smtClean="0">
                <a:solidFill>
                  <a:srgbClr val="002776"/>
                </a:solidFill>
                <a:cs typeface="Arial" pitchFamily="34" charset="0"/>
              </a:rPr>
              <a:t>campañas</a:t>
            </a:r>
            <a:r>
              <a:rPr lang="es-ES" sz="1100" dirty="0" smtClean="0">
                <a:solidFill>
                  <a:srgbClr val="002776"/>
                </a:solidFill>
                <a:cs typeface="Arial" pitchFamily="34" charset="0"/>
              </a:rPr>
              <a:t> deberán</a:t>
            </a:r>
            <a:r>
              <a:rPr lang="es-ES" sz="1100" b="1" dirty="0" smtClean="0">
                <a:solidFill>
                  <a:srgbClr val="002776"/>
                </a:solidFill>
                <a:cs typeface="Arial" pitchFamily="34" charset="0"/>
              </a:rPr>
              <a:t> incorporar </a:t>
            </a:r>
            <a:r>
              <a:rPr lang="es-ES" sz="1100" dirty="0" smtClean="0">
                <a:solidFill>
                  <a:srgbClr val="002776"/>
                </a:solidFill>
                <a:cs typeface="Arial" pitchFamily="34" charset="0"/>
              </a:rPr>
              <a:t>una </a:t>
            </a:r>
            <a:r>
              <a:rPr lang="es-ES" sz="1100" b="1" dirty="0" smtClean="0">
                <a:solidFill>
                  <a:srgbClr val="002776"/>
                </a:solidFill>
                <a:cs typeface="Arial" pitchFamily="34" charset="0"/>
              </a:rPr>
              <a:t>estrategia de </a:t>
            </a:r>
            <a:r>
              <a:rPr lang="es-ES" sz="1100" b="1" dirty="0" err="1" smtClean="0">
                <a:solidFill>
                  <a:srgbClr val="002776"/>
                </a:solidFill>
                <a:cs typeface="Arial" pitchFamily="34" charset="0"/>
              </a:rPr>
              <a:t>multicanalidad</a:t>
            </a:r>
            <a:r>
              <a:rPr lang="es-ES" sz="1100" b="1" dirty="0" smtClean="0">
                <a:solidFill>
                  <a:srgbClr val="002776"/>
                </a:solidFill>
                <a:cs typeface="Arial" pitchFamily="34" charset="0"/>
              </a:rPr>
              <a:t> </a:t>
            </a:r>
            <a:r>
              <a:rPr lang="es-ES" sz="1100" dirty="0" smtClean="0">
                <a:solidFill>
                  <a:srgbClr val="002776"/>
                </a:solidFill>
                <a:cs typeface="Arial" pitchFamily="34" charset="0"/>
              </a:rPr>
              <a:t>complementaria para ser efectivas</a:t>
            </a:r>
          </a:p>
          <a:p>
            <a:pPr marL="268288" indent="-174625" fontAlgn="base">
              <a:lnSpc>
                <a:spcPct val="106000"/>
              </a:lnSpc>
              <a:spcBef>
                <a:spcPts val="300"/>
              </a:spcBef>
              <a:spcAft>
                <a:spcPts val="600"/>
              </a:spcAft>
              <a:buFont typeface="Arial" panose="020B0604020202020204" pitchFamily="34" charset="0"/>
              <a:buChar char="•"/>
            </a:pPr>
            <a:r>
              <a:rPr lang="es-ES" sz="1100" b="1" i="1" dirty="0" err="1" smtClean="0">
                <a:solidFill>
                  <a:srgbClr val="002776"/>
                </a:solidFill>
                <a:cs typeface="Arial" pitchFamily="34" charset="0"/>
              </a:rPr>
              <a:t>Multidispositivos</a:t>
            </a:r>
            <a:r>
              <a:rPr lang="es-ES" sz="1100" dirty="0" smtClean="0">
                <a:solidFill>
                  <a:srgbClr val="002776"/>
                </a:solidFill>
                <a:cs typeface="Arial" pitchFamily="34" charset="0"/>
              </a:rPr>
              <a:t>: Las </a:t>
            </a:r>
            <a:r>
              <a:rPr lang="es-ES" sz="1100" b="1" dirty="0" smtClean="0">
                <a:solidFill>
                  <a:srgbClr val="002776"/>
                </a:solidFill>
                <a:cs typeface="Arial" pitchFamily="34" charset="0"/>
              </a:rPr>
              <a:t>aplicaciones</a:t>
            </a:r>
            <a:r>
              <a:rPr lang="es-ES" sz="1100" dirty="0" smtClean="0">
                <a:solidFill>
                  <a:srgbClr val="002776"/>
                </a:solidFill>
                <a:cs typeface="Arial" pitchFamily="34" charset="0"/>
              </a:rPr>
              <a:t> comienzan a </a:t>
            </a:r>
            <a:r>
              <a:rPr lang="es-ES" sz="1100" b="1" dirty="0" smtClean="0">
                <a:solidFill>
                  <a:srgbClr val="002776"/>
                </a:solidFill>
                <a:cs typeface="Arial" pitchFamily="34" charset="0"/>
              </a:rPr>
              <a:t>adaptarse</a:t>
            </a:r>
            <a:r>
              <a:rPr lang="es-ES" sz="1100" dirty="0" smtClean="0">
                <a:solidFill>
                  <a:srgbClr val="002776"/>
                </a:solidFill>
                <a:cs typeface="Arial" pitchFamily="34" charset="0"/>
              </a:rPr>
              <a:t> a nuevos dispositivos tecnológicos (</a:t>
            </a:r>
            <a:r>
              <a:rPr lang="es-ES" sz="1100" dirty="0" err="1" smtClean="0">
                <a:solidFill>
                  <a:srgbClr val="002776"/>
                </a:solidFill>
                <a:cs typeface="Arial" pitchFamily="34" charset="0"/>
              </a:rPr>
              <a:t>wearables</a:t>
            </a:r>
            <a:r>
              <a:rPr lang="es-ES" sz="1100" dirty="0" smtClean="0">
                <a:solidFill>
                  <a:srgbClr val="002776"/>
                </a:solidFill>
                <a:cs typeface="Arial" pitchFamily="34" charset="0"/>
              </a:rPr>
              <a:t>)</a:t>
            </a:r>
          </a:p>
        </p:txBody>
      </p:sp>
      <p:sp>
        <p:nvSpPr>
          <p:cNvPr id="17" name="Rectangle 16"/>
          <p:cNvSpPr/>
          <p:nvPr/>
        </p:nvSpPr>
        <p:spPr bwMode="auto">
          <a:xfrm>
            <a:off x="5156377" y="1663370"/>
            <a:ext cx="4405137" cy="2786253"/>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171450" indent="-171450" algn="just" fontAlgn="base">
              <a:spcBef>
                <a:spcPts val="300"/>
              </a:spcBef>
              <a:spcAft>
                <a:spcPts val="300"/>
              </a:spcAft>
              <a:buFont typeface="Wingdings" panose="05000000000000000000" pitchFamily="2" charset="2"/>
              <a:buChar char="ü"/>
            </a:pPr>
            <a:r>
              <a:rPr lang="es-ES" sz="1100" b="1" dirty="0" smtClean="0">
                <a:solidFill>
                  <a:srgbClr val="002776"/>
                </a:solidFill>
                <a:cs typeface="Arial" pitchFamily="34" charset="0"/>
              </a:rPr>
              <a:t>Integración de 20 sitios web originales </a:t>
            </a:r>
            <a:r>
              <a:rPr lang="es-ES" sz="1100" dirty="0" smtClean="0">
                <a:solidFill>
                  <a:srgbClr val="002776"/>
                </a:solidFill>
                <a:cs typeface="Arial" pitchFamily="34" charset="0"/>
              </a:rPr>
              <a:t>en una sola plataforma </a:t>
            </a:r>
            <a:r>
              <a:rPr lang="es-ES" sz="1100" b="1" dirty="0" err="1" smtClean="0">
                <a:solidFill>
                  <a:srgbClr val="002776"/>
                </a:solidFill>
                <a:cs typeface="Arial" pitchFamily="34" charset="0"/>
              </a:rPr>
              <a:t>hiper</a:t>
            </a:r>
            <a:r>
              <a:rPr lang="es-ES" sz="1100" b="1" dirty="0" smtClean="0">
                <a:solidFill>
                  <a:srgbClr val="002776"/>
                </a:solidFill>
                <a:cs typeface="Arial" pitchFamily="34" charset="0"/>
              </a:rPr>
              <a:t>-personalizada</a:t>
            </a:r>
            <a:r>
              <a:rPr lang="es-ES" sz="1100" dirty="0" smtClean="0">
                <a:solidFill>
                  <a:srgbClr val="002776"/>
                </a:solidFill>
                <a:cs typeface="Arial" pitchFamily="34" charset="0"/>
              </a:rPr>
              <a:t>, mezclando experiencias de viaje digitales a todo nivel pero sin perder el enfoque en objetivos de conversión y recomendación</a:t>
            </a:r>
          </a:p>
          <a:p>
            <a:pPr marL="171450" indent="-171450" algn="just" fontAlgn="base">
              <a:spcBef>
                <a:spcPts val="300"/>
              </a:spcBef>
              <a:spcAft>
                <a:spcPts val="300"/>
              </a:spcAft>
              <a:buFont typeface="Wingdings" panose="05000000000000000000" pitchFamily="2" charset="2"/>
              <a:buChar char="ü"/>
            </a:pPr>
            <a:r>
              <a:rPr lang="es-ES" sz="1100" dirty="0" smtClean="0">
                <a:solidFill>
                  <a:srgbClr val="002776"/>
                </a:solidFill>
                <a:cs typeface="Arial" pitchFamily="34" charset="0"/>
              </a:rPr>
              <a:t>Diseño para </a:t>
            </a:r>
            <a:r>
              <a:rPr lang="es-ES" sz="1100" b="1" dirty="0" smtClean="0">
                <a:solidFill>
                  <a:srgbClr val="002776"/>
                </a:solidFill>
                <a:cs typeface="Arial" pitchFamily="34" charset="0"/>
              </a:rPr>
              <a:t>turistas, viajeros de negocios, organizadores de eventos y locales </a:t>
            </a:r>
            <a:r>
              <a:rPr lang="es-ES" sz="1100" dirty="0" smtClean="0">
                <a:solidFill>
                  <a:srgbClr val="002776"/>
                </a:solidFill>
                <a:cs typeface="Arial" pitchFamily="34" charset="0"/>
              </a:rPr>
              <a:t>– junto con </a:t>
            </a:r>
            <a:r>
              <a:rPr lang="es-ES" sz="1100" b="1" dirty="0" smtClean="0">
                <a:solidFill>
                  <a:srgbClr val="002776"/>
                </a:solidFill>
                <a:cs typeface="Arial" pitchFamily="34" charset="0"/>
              </a:rPr>
              <a:t>viajes personalizados </a:t>
            </a:r>
            <a:r>
              <a:rPr lang="es-ES" sz="1100" dirty="0" smtClean="0">
                <a:solidFill>
                  <a:srgbClr val="002776"/>
                </a:solidFill>
                <a:cs typeface="Arial" pitchFamily="34" charset="0"/>
              </a:rPr>
              <a:t>(motor dinámico e intuitivo que tienen en cuenta intereses, preferencias e historial)</a:t>
            </a:r>
          </a:p>
          <a:p>
            <a:pPr marL="171450" indent="-171450" algn="just" fontAlgn="base">
              <a:spcBef>
                <a:spcPts val="300"/>
              </a:spcBef>
              <a:spcAft>
                <a:spcPts val="300"/>
              </a:spcAft>
              <a:buFont typeface="Wingdings" panose="05000000000000000000" pitchFamily="2" charset="2"/>
              <a:buChar char="ü"/>
            </a:pPr>
            <a:r>
              <a:rPr lang="es-ES" sz="1100" b="1" dirty="0" smtClean="0">
                <a:solidFill>
                  <a:srgbClr val="002776"/>
                </a:solidFill>
                <a:cs typeface="Arial" pitchFamily="34" charset="0"/>
              </a:rPr>
              <a:t>Nueve mercados </a:t>
            </a:r>
            <a:r>
              <a:rPr lang="es-ES" sz="1100" dirty="0" smtClean="0">
                <a:solidFill>
                  <a:srgbClr val="002776"/>
                </a:solidFill>
                <a:cs typeface="Arial" pitchFamily="34" charset="0"/>
              </a:rPr>
              <a:t>en </a:t>
            </a:r>
            <a:r>
              <a:rPr lang="es-ES" sz="1100" b="1" dirty="0" smtClean="0">
                <a:solidFill>
                  <a:srgbClr val="002776"/>
                </a:solidFill>
                <a:cs typeface="Arial" pitchFamily="34" charset="0"/>
              </a:rPr>
              <a:t>seis idiomas </a:t>
            </a:r>
            <a:r>
              <a:rPr lang="es-ES" sz="1100" dirty="0" smtClean="0">
                <a:solidFill>
                  <a:srgbClr val="002776"/>
                </a:solidFill>
                <a:cs typeface="Arial" pitchFamily="34" charset="0"/>
              </a:rPr>
              <a:t>a través de todas las </a:t>
            </a:r>
            <a:r>
              <a:rPr lang="es-ES" sz="1100" b="1" dirty="0" smtClean="0">
                <a:solidFill>
                  <a:srgbClr val="002776"/>
                </a:solidFill>
                <a:cs typeface="Arial" pitchFamily="34" charset="0"/>
              </a:rPr>
              <a:t>pantallas, herramientas y recursos personalizados </a:t>
            </a:r>
            <a:r>
              <a:rPr lang="es-ES" sz="1100" dirty="0" smtClean="0">
                <a:solidFill>
                  <a:srgbClr val="002776"/>
                </a:solidFill>
                <a:cs typeface="Arial" pitchFamily="34" charset="0"/>
              </a:rPr>
              <a:t>e incluye un </a:t>
            </a:r>
            <a:r>
              <a:rPr lang="es-ES" sz="1100" b="1" dirty="0" smtClean="0">
                <a:solidFill>
                  <a:srgbClr val="002776"/>
                </a:solidFill>
                <a:cs typeface="Arial" pitchFamily="34" charset="0"/>
              </a:rPr>
              <a:t>planificador de viajes </a:t>
            </a:r>
            <a:r>
              <a:rPr lang="es-ES" sz="1100" dirty="0" smtClean="0">
                <a:solidFill>
                  <a:srgbClr val="002776"/>
                </a:solidFill>
                <a:cs typeface="Arial" pitchFamily="34" charset="0"/>
              </a:rPr>
              <a:t>robusto, motor de ofertas, itinerarios pre-diseñados, integración con </a:t>
            </a:r>
            <a:r>
              <a:rPr lang="es-ES" sz="1100" dirty="0" err="1" smtClean="0">
                <a:solidFill>
                  <a:srgbClr val="002776"/>
                </a:solidFill>
                <a:cs typeface="Arial" pitchFamily="34" charset="0"/>
              </a:rPr>
              <a:t>Trip</a:t>
            </a:r>
            <a:r>
              <a:rPr lang="es-ES" sz="1100" dirty="0" smtClean="0">
                <a:solidFill>
                  <a:srgbClr val="002776"/>
                </a:solidFill>
                <a:cs typeface="Arial" pitchFamily="34" charset="0"/>
              </a:rPr>
              <a:t> </a:t>
            </a:r>
            <a:r>
              <a:rPr lang="es-ES" sz="1100" dirty="0" err="1" smtClean="0">
                <a:solidFill>
                  <a:srgbClr val="002776"/>
                </a:solidFill>
                <a:cs typeface="Arial" pitchFamily="34" charset="0"/>
              </a:rPr>
              <a:t>Advisor</a:t>
            </a:r>
            <a:r>
              <a:rPr lang="es-ES" sz="1100" dirty="0" smtClean="0">
                <a:solidFill>
                  <a:srgbClr val="002776"/>
                </a:solidFill>
                <a:cs typeface="Arial" pitchFamily="34" charset="0"/>
              </a:rPr>
              <a:t>, la capacidad de búsqueda inteligente, etc.</a:t>
            </a:r>
            <a:endParaRPr lang="es-ES" sz="1100" dirty="0">
              <a:solidFill>
                <a:srgbClr val="002776"/>
              </a:solidFill>
              <a:cs typeface="Arial" pitchFamily="34" charset="0"/>
            </a:endParaRPr>
          </a:p>
        </p:txBody>
      </p:sp>
      <p:pic>
        <p:nvPicPr>
          <p:cNvPr id="18" name="Imagen 13" descr="Macintosh HD:Users:gonzalo:Desktop:Captura de pantalla 2015-09-19 a la(s) 12.37.41.png"/>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5848319" y="4365104"/>
            <a:ext cx="3007934" cy="2052391"/>
          </a:xfrm>
          <a:prstGeom prst="roundRect">
            <a:avLst/>
          </a:prstGeom>
          <a:noFill/>
          <a:ln>
            <a:noFill/>
          </a:ln>
        </p:spPr>
      </p:pic>
      <p:pic>
        <p:nvPicPr>
          <p:cNvPr id="19" name="Imagen 3"/>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a:xfrm>
            <a:off x="464671" y="3840480"/>
            <a:ext cx="4247187" cy="2509520"/>
          </a:xfrm>
          <a:prstGeom prst="rect">
            <a:avLst/>
          </a:prstGeom>
        </p:spPr>
      </p:pic>
      <p:sp>
        <p:nvSpPr>
          <p:cNvPr id="20" name="Rounded Rectangle 19"/>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200" b="1" dirty="0" smtClean="0">
                <a:solidFill>
                  <a:srgbClr val="FFFFFF"/>
                </a:solidFill>
              </a:rPr>
              <a:t>1. Uso de </a:t>
            </a:r>
            <a:r>
              <a:rPr lang="es-ES" sz="1200" b="1" dirty="0" err="1" smtClean="0">
                <a:solidFill>
                  <a:srgbClr val="FFFFFF"/>
                </a:solidFill>
              </a:rPr>
              <a:t>multi</a:t>
            </a:r>
            <a:r>
              <a:rPr lang="es-ES" sz="1200" b="1" dirty="0" smtClean="0">
                <a:solidFill>
                  <a:srgbClr val="FFFFFF"/>
                </a:solidFill>
              </a:rPr>
              <a:t>-dispositivos</a:t>
            </a:r>
          </a:p>
        </p:txBody>
      </p:sp>
      <p:sp>
        <p:nvSpPr>
          <p:cNvPr id="21" name="Rounded Rectangle 20"/>
          <p:cNvSpPr/>
          <p:nvPr/>
        </p:nvSpPr>
        <p:spPr bwMode="auto">
          <a:xfrm>
            <a:off x="5156375" y="1452991"/>
            <a:ext cx="4391823"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Estudio: </a:t>
            </a:r>
            <a:r>
              <a:rPr lang="es-ES" sz="1200" b="1" dirty="0" err="1" smtClean="0">
                <a:solidFill>
                  <a:srgbClr val="002776"/>
                </a:solidFill>
              </a:rPr>
              <a:t>Dubai</a:t>
            </a:r>
            <a:r>
              <a:rPr lang="es-ES" sz="1200" b="1" dirty="0" smtClean="0">
                <a:solidFill>
                  <a:srgbClr val="002776"/>
                </a:solidFill>
              </a:rPr>
              <a:t> </a:t>
            </a:r>
            <a:r>
              <a:rPr lang="es-ES" sz="1200" b="1" dirty="0" err="1" smtClean="0">
                <a:solidFill>
                  <a:srgbClr val="002776"/>
                </a:solidFill>
              </a:rPr>
              <a:t>Tourism</a:t>
            </a:r>
            <a:r>
              <a:rPr lang="es-ES" sz="1200" b="1" dirty="0" smtClean="0">
                <a:solidFill>
                  <a:srgbClr val="002776"/>
                </a:solidFill>
              </a:rPr>
              <a:t> Global </a:t>
            </a:r>
            <a:r>
              <a:rPr lang="es-ES" sz="1200" b="1" dirty="0" err="1" smtClean="0">
                <a:solidFill>
                  <a:srgbClr val="002776"/>
                </a:solidFill>
              </a:rPr>
              <a:t>Platform</a:t>
            </a:r>
            <a:endParaRPr lang="es-ES" sz="1200" b="1" dirty="0" smtClean="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197</a:t>
            </a:fld>
            <a:endParaRPr lang="es-ES" dirty="0">
              <a:solidFill>
                <a:srgbClr val="002776"/>
              </a:solidFill>
            </a:endParaRPr>
          </a:p>
        </p:txBody>
      </p:sp>
    </p:spTree>
    <p:extLst>
      <p:ext uri="{BB962C8B-B14F-4D97-AF65-F5344CB8AC3E}">
        <p14:creationId xmlns:p14="http://schemas.microsoft.com/office/powerpoint/2010/main" val="4196880519"/>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smtClean="0">
                <a:solidFill>
                  <a:srgbClr val="00B0F0"/>
                </a:solidFill>
                <a:cs typeface="Arial" charset="0"/>
              </a:rPr>
              <a:t>Omnicanalidad</a:t>
            </a:r>
            <a:r>
              <a:rPr lang="es-ES" sz="2000" i="1" dirty="0" smtClean="0">
                <a:solidFill>
                  <a:srgbClr val="00B0F0"/>
                </a:solidFill>
                <a:cs typeface="Arial" charset="0"/>
              </a:rPr>
              <a:t>: </a:t>
            </a:r>
            <a:r>
              <a:rPr lang="es-ES" sz="2000" dirty="0" smtClean="0">
                <a:solidFill>
                  <a:srgbClr val="00B0F0"/>
                </a:solidFill>
                <a:cs typeface="Arial" charset="0"/>
              </a:rPr>
              <a:t>Estrategias para dispositivos móviles</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0" name="Rounded Rectangle 19"/>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rPr>
              <a:t>2. Tecnología móvil</a:t>
            </a:r>
            <a:endParaRPr lang="es-ES" sz="1200" b="1" dirty="0">
              <a:solidFill>
                <a:srgbClr val="FFFFFF"/>
              </a:solidFill>
            </a:endParaRPr>
          </a:p>
        </p:txBody>
      </p:sp>
      <p:sp>
        <p:nvSpPr>
          <p:cNvPr id="16" name="Rectangle 15"/>
          <p:cNvSpPr/>
          <p:nvPr/>
        </p:nvSpPr>
        <p:spPr bwMode="auto">
          <a:xfrm>
            <a:off x="395287" y="1465729"/>
            <a:ext cx="4388596" cy="4414462"/>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algn="just" fontAlgn="base">
              <a:lnSpc>
                <a:spcPct val="106000"/>
              </a:lnSpc>
              <a:spcBef>
                <a:spcPts val="300"/>
              </a:spcBef>
              <a:spcAft>
                <a:spcPts val="600"/>
              </a:spcAft>
              <a:buFont typeface="Arial" panose="020B0604020202020204" pitchFamily="34" charset="0"/>
              <a:buChar char="•"/>
            </a:pPr>
            <a:r>
              <a:rPr lang="es-ES" sz="1100" b="1" dirty="0" smtClean="0">
                <a:solidFill>
                  <a:srgbClr val="002776"/>
                </a:solidFill>
                <a:cs typeface="Arial" pitchFamily="34" charset="0"/>
              </a:rPr>
              <a:t>Smartphone</a:t>
            </a:r>
            <a:r>
              <a:rPr lang="es-ES" sz="1100" dirty="0" smtClean="0">
                <a:solidFill>
                  <a:srgbClr val="002776"/>
                </a:solidFill>
                <a:cs typeface="Arial" pitchFamily="34" charset="0"/>
              </a:rPr>
              <a:t> como </a:t>
            </a:r>
            <a:r>
              <a:rPr lang="es-ES" sz="1100" b="1" dirty="0" smtClean="0">
                <a:solidFill>
                  <a:srgbClr val="002776"/>
                </a:solidFill>
                <a:cs typeface="Arial" pitchFamily="34" charset="0"/>
              </a:rPr>
              <a:t>terminal indispensable</a:t>
            </a:r>
            <a:r>
              <a:rPr lang="es-ES" sz="1100" dirty="0" smtClean="0">
                <a:solidFill>
                  <a:srgbClr val="002776"/>
                </a:solidFill>
                <a:cs typeface="Arial" pitchFamily="34" charset="0"/>
              </a:rPr>
              <a:t>, con una </a:t>
            </a:r>
            <a:r>
              <a:rPr lang="es-ES" sz="1100" b="1" dirty="0" smtClean="0">
                <a:solidFill>
                  <a:srgbClr val="002776"/>
                </a:solidFill>
                <a:cs typeface="Arial" pitchFamily="34" charset="0"/>
              </a:rPr>
              <a:t>penetración creciente </a:t>
            </a:r>
            <a:r>
              <a:rPr lang="es-ES" sz="1100" dirty="0" smtClean="0">
                <a:solidFill>
                  <a:srgbClr val="002776"/>
                </a:solidFill>
                <a:cs typeface="Arial" pitchFamily="34" charset="0"/>
              </a:rPr>
              <a:t>a nivel mundial, </a:t>
            </a:r>
            <a:r>
              <a:rPr lang="es-ES" sz="1100" b="1" dirty="0" smtClean="0">
                <a:solidFill>
                  <a:srgbClr val="002776"/>
                </a:solidFill>
                <a:cs typeface="Arial" pitchFamily="34" charset="0"/>
              </a:rPr>
              <a:t>modificando</a:t>
            </a:r>
            <a:r>
              <a:rPr lang="es-ES" sz="1100" dirty="0" smtClean="0">
                <a:solidFill>
                  <a:srgbClr val="002776"/>
                </a:solidFill>
                <a:cs typeface="Arial" pitchFamily="34" charset="0"/>
              </a:rPr>
              <a:t> los </a:t>
            </a:r>
            <a:r>
              <a:rPr lang="es-ES" sz="1100" b="1" dirty="0" smtClean="0">
                <a:solidFill>
                  <a:srgbClr val="002776"/>
                </a:solidFill>
                <a:cs typeface="Arial" pitchFamily="34" charset="0"/>
              </a:rPr>
              <a:t>hábitos de consumo </a:t>
            </a:r>
            <a:r>
              <a:rPr lang="es-ES" sz="1100" dirty="0" smtClean="0">
                <a:solidFill>
                  <a:srgbClr val="002776"/>
                </a:solidFill>
                <a:cs typeface="Arial" pitchFamily="34" charset="0"/>
              </a:rPr>
              <a:t>de contenidos digitales</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Los dispositivos móviles ya están </a:t>
            </a:r>
            <a:r>
              <a:rPr lang="es-ES" sz="1100" b="1" dirty="0" smtClean="0">
                <a:solidFill>
                  <a:srgbClr val="002776"/>
                </a:solidFill>
                <a:cs typeface="Arial" pitchFamily="34" charset="0"/>
              </a:rPr>
              <a:t>desplazando a la computadora </a:t>
            </a:r>
            <a:r>
              <a:rPr lang="es-ES" sz="1100" dirty="0" smtClean="0">
                <a:solidFill>
                  <a:srgbClr val="002776"/>
                </a:solidFill>
                <a:cs typeface="Arial" pitchFamily="34" charset="0"/>
              </a:rPr>
              <a:t>como principal </a:t>
            </a:r>
            <a:r>
              <a:rPr lang="es-ES" sz="1100" b="1" dirty="0" smtClean="0">
                <a:solidFill>
                  <a:srgbClr val="002776"/>
                </a:solidFill>
                <a:cs typeface="Arial" pitchFamily="34" charset="0"/>
              </a:rPr>
              <a:t>generador de tráfico </a:t>
            </a:r>
            <a:r>
              <a:rPr lang="es-ES" sz="1100" dirty="0" smtClean="0">
                <a:solidFill>
                  <a:srgbClr val="002776"/>
                </a:solidFill>
                <a:cs typeface="Arial" pitchFamily="34" charset="0"/>
              </a:rPr>
              <a:t>en webs </a:t>
            </a:r>
            <a:r>
              <a:rPr lang="es-ES" sz="1100" b="1" dirty="0" smtClean="0">
                <a:solidFill>
                  <a:srgbClr val="002776"/>
                </a:solidFill>
                <a:cs typeface="Arial" pitchFamily="34" charset="0"/>
              </a:rPr>
              <a:t>y redes sociales</a:t>
            </a:r>
            <a:r>
              <a:rPr lang="es-ES" sz="1100" dirty="0" smtClean="0">
                <a:solidFill>
                  <a:srgbClr val="002776"/>
                </a:solidFill>
                <a:cs typeface="Arial" pitchFamily="34" charset="0"/>
              </a:rPr>
              <a:t>, generando un </a:t>
            </a:r>
            <a:r>
              <a:rPr lang="es-ES" sz="1100" b="1" dirty="0" smtClean="0">
                <a:solidFill>
                  <a:srgbClr val="002776"/>
                </a:solidFill>
                <a:cs typeface="Arial" pitchFamily="34" charset="0"/>
              </a:rPr>
              <a:t>crecimiento 7 veces mayor en publicidad </a:t>
            </a:r>
            <a:r>
              <a:rPr lang="es-ES" sz="1100" dirty="0" smtClean="0">
                <a:solidFill>
                  <a:srgbClr val="002776"/>
                </a:solidFill>
                <a:cs typeface="Arial" pitchFamily="34" charset="0"/>
              </a:rPr>
              <a:t>que en computadora, pasando de ser la excepción a convertirse en la norma</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Es una </a:t>
            </a:r>
            <a:r>
              <a:rPr lang="es-ES" sz="1100" b="1" dirty="0" smtClean="0">
                <a:solidFill>
                  <a:srgbClr val="002776"/>
                </a:solidFill>
                <a:cs typeface="Arial" pitchFamily="34" charset="0"/>
              </a:rPr>
              <a:t>necesidad</a:t>
            </a:r>
            <a:r>
              <a:rPr lang="es-ES" sz="1100" dirty="0" smtClean="0">
                <a:solidFill>
                  <a:srgbClr val="002776"/>
                </a:solidFill>
                <a:cs typeface="Arial" pitchFamily="34" charset="0"/>
              </a:rPr>
              <a:t> para las empresas </a:t>
            </a:r>
            <a:r>
              <a:rPr lang="es-ES" sz="1100" b="1" dirty="0" smtClean="0">
                <a:solidFill>
                  <a:srgbClr val="002776"/>
                </a:solidFill>
                <a:cs typeface="Arial" pitchFamily="34" charset="0"/>
              </a:rPr>
              <a:t>adaptar </a:t>
            </a:r>
            <a:r>
              <a:rPr lang="es-ES" sz="1100" dirty="0" smtClean="0">
                <a:solidFill>
                  <a:srgbClr val="002776"/>
                </a:solidFill>
                <a:cs typeface="Arial" pitchFamily="34" charset="0"/>
              </a:rPr>
              <a:t>no solo sus </a:t>
            </a:r>
            <a:r>
              <a:rPr lang="es-ES" sz="1100" b="1" dirty="0" smtClean="0">
                <a:solidFill>
                  <a:srgbClr val="002776"/>
                </a:solidFill>
                <a:cs typeface="Arial" pitchFamily="34" charset="0"/>
              </a:rPr>
              <a:t>webs al formato </a:t>
            </a:r>
            <a:r>
              <a:rPr lang="es-ES" sz="1100" i="1" dirty="0" err="1" smtClean="0">
                <a:solidFill>
                  <a:srgbClr val="002776"/>
                </a:solidFill>
                <a:cs typeface="Arial" pitchFamily="34" charset="0"/>
              </a:rPr>
              <a:t>responsive</a:t>
            </a:r>
            <a:r>
              <a:rPr lang="es-ES" sz="1100" dirty="0" smtClean="0">
                <a:solidFill>
                  <a:srgbClr val="002776"/>
                </a:solidFill>
                <a:cs typeface="Arial" pitchFamily="34" charset="0"/>
              </a:rPr>
              <a:t>, sino toda su </a:t>
            </a:r>
            <a:r>
              <a:rPr lang="es-ES" sz="1100" b="1" dirty="0" smtClean="0">
                <a:solidFill>
                  <a:srgbClr val="002776"/>
                </a:solidFill>
                <a:cs typeface="Arial" pitchFamily="34" charset="0"/>
              </a:rPr>
              <a:t>estrategia digital</a:t>
            </a:r>
            <a:r>
              <a:rPr lang="es-ES" sz="1100" dirty="0" smtClean="0">
                <a:solidFill>
                  <a:srgbClr val="002776"/>
                </a:solidFill>
                <a:cs typeface="Arial" pitchFamily="34" charset="0"/>
              </a:rPr>
              <a:t> centrándola en la experiencia para estos dispositivos con </a:t>
            </a:r>
            <a:r>
              <a:rPr lang="es-ES" sz="1100" b="1" dirty="0" smtClean="0">
                <a:solidFill>
                  <a:srgbClr val="002776"/>
                </a:solidFill>
                <a:cs typeface="Arial" pitchFamily="34" charset="0"/>
              </a:rPr>
              <a:t>contenido optimizado </a:t>
            </a:r>
            <a:r>
              <a:rPr lang="es-ES" sz="1100" dirty="0" smtClean="0">
                <a:solidFill>
                  <a:srgbClr val="002776"/>
                </a:solidFill>
                <a:cs typeface="Arial" pitchFamily="34" charset="0"/>
              </a:rPr>
              <a:t>para </a:t>
            </a:r>
            <a:r>
              <a:rPr lang="es-ES" sz="1100" b="1" dirty="0" smtClean="0">
                <a:solidFill>
                  <a:srgbClr val="002776"/>
                </a:solidFill>
                <a:cs typeface="Arial" pitchFamily="34" charset="0"/>
              </a:rPr>
              <a:t>distintos formatos </a:t>
            </a:r>
            <a:r>
              <a:rPr lang="es-ES" sz="1100" dirty="0" smtClean="0">
                <a:solidFill>
                  <a:srgbClr val="002776"/>
                </a:solidFill>
                <a:cs typeface="Arial" pitchFamily="34" charset="0"/>
              </a:rPr>
              <a:t>de pantalla de celular y sus funcionalidades de localización</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comportamiento</a:t>
            </a:r>
            <a:r>
              <a:rPr lang="es-ES" sz="1100" dirty="0" smtClean="0">
                <a:solidFill>
                  <a:srgbClr val="002776"/>
                </a:solidFill>
                <a:cs typeface="Arial" pitchFamily="34" charset="0"/>
              </a:rPr>
              <a:t> de un usuario de celular y la forma en la que interactúa </a:t>
            </a:r>
            <a:r>
              <a:rPr lang="es-ES" sz="1100" b="1" dirty="0" smtClean="0">
                <a:solidFill>
                  <a:srgbClr val="002776"/>
                </a:solidFill>
                <a:cs typeface="Arial" pitchFamily="34" charset="0"/>
              </a:rPr>
              <a:t>difiere</a:t>
            </a:r>
            <a:r>
              <a:rPr lang="es-ES" sz="1100" dirty="0" smtClean="0">
                <a:solidFill>
                  <a:srgbClr val="002776"/>
                </a:solidFill>
                <a:cs typeface="Arial" pitchFamily="34" charset="0"/>
              </a:rPr>
              <a:t> del usuario de computadora, por lo que también es </a:t>
            </a:r>
            <a:r>
              <a:rPr lang="es-ES" sz="1100" b="1" dirty="0" smtClean="0">
                <a:solidFill>
                  <a:srgbClr val="002776"/>
                </a:solidFill>
                <a:cs typeface="Arial" pitchFamily="34" charset="0"/>
              </a:rPr>
              <a:t>necesaria una estrategia específica </a:t>
            </a:r>
            <a:r>
              <a:rPr lang="es-ES" sz="1100" dirty="0" smtClean="0">
                <a:solidFill>
                  <a:srgbClr val="002776"/>
                </a:solidFill>
                <a:cs typeface="Arial" pitchFamily="34" charset="0"/>
              </a:rPr>
              <a:t>de social media móvil</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Los </a:t>
            </a:r>
            <a:r>
              <a:rPr lang="es-ES" sz="1100" b="1" dirty="0" smtClean="0">
                <a:solidFill>
                  <a:srgbClr val="002776"/>
                </a:solidFill>
                <a:cs typeface="Arial" pitchFamily="34" charset="0"/>
              </a:rPr>
              <a:t>dispositivos móviles </a:t>
            </a:r>
            <a:r>
              <a:rPr lang="es-ES" sz="1100" dirty="0" smtClean="0">
                <a:solidFill>
                  <a:srgbClr val="002776"/>
                </a:solidFill>
                <a:cs typeface="Arial" pitchFamily="34" charset="0"/>
              </a:rPr>
              <a:t>no se limitan a </a:t>
            </a:r>
            <a:r>
              <a:rPr lang="es-ES" sz="1100" dirty="0" err="1" smtClean="0">
                <a:solidFill>
                  <a:srgbClr val="002776"/>
                </a:solidFill>
                <a:cs typeface="Arial" pitchFamily="34" charset="0"/>
              </a:rPr>
              <a:t>smartphones</a:t>
            </a:r>
            <a:r>
              <a:rPr lang="es-ES" sz="1100" dirty="0" smtClean="0">
                <a:solidFill>
                  <a:srgbClr val="002776"/>
                </a:solidFill>
                <a:cs typeface="Arial" pitchFamily="34" charset="0"/>
              </a:rPr>
              <a:t>, sino que la tecnología está </a:t>
            </a:r>
            <a:r>
              <a:rPr lang="es-ES" sz="1100" b="1" dirty="0" smtClean="0">
                <a:solidFill>
                  <a:srgbClr val="002776"/>
                </a:solidFill>
                <a:cs typeface="Arial" pitchFamily="34" charset="0"/>
              </a:rPr>
              <a:t>evolucionando</a:t>
            </a:r>
            <a:r>
              <a:rPr lang="es-ES" sz="1100" dirty="0" smtClean="0">
                <a:solidFill>
                  <a:srgbClr val="002776"/>
                </a:solidFill>
                <a:cs typeface="Arial" pitchFamily="34" charset="0"/>
              </a:rPr>
              <a:t> a los llamados </a:t>
            </a:r>
            <a:r>
              <a:rPr lang="es-ES" sz="1100" b="1" dirty="0" smtClean="0">
                <a:solidFill>
                  <a:srgbClr val="002776"/>
                </a:solidFill>
                <a:cs typeface="Arial" pitchFamily="34" charset="0"/>
              </a:rPr>
              <a:t>“</a:t>
            </a:r>
            <a:r>
              <a:rPr lang="es-ES" sz="1100" b="1" dirty="0" err="1" smtClean="0">
                <a:solidFill>
                  <a:srgbClr val="002776"/>
                </a:solidFill>
                <a:cs typeface="Arial" pitchFamily="34" charset="0"/>
              </a:rPr>
              <a:t>wearables</a:t>
            </a:r>
            <a:r>
              <a:rPr lang="es-ES" sz="1100" b="1" dirty="0" smtClean="0">
                <a:solidFill>
                  <a:srgbClr val="002776"/>
                </a:solidFill>
                <a:cs typeface="Arial" pitchFamily="34" charset="0"/>
              </a:rPr>
              <a:t>” </a:t>
            </a:r>
            <a:r>
              <a:rPr lang="es-ES" sz="1100" dirty="0" smtClean="0">
                <a:solidFill>
                  <a:srgbClr val="002776"/>
                </a:solidFill>
                <a:cs typeface="Arial" pitchFamily="34" charset="0"/>
              </a:rPr>
              <a:t>(reloj, lentes, ropa, etc.)</a:t>
            </a:r>
          </a:p>
        </p:txBody>
      </p:sp>
      <p:sp>
        <p:nvSpPr>
          <p:cNvPr id="17" name="Rectangle 16"/>
          <p:cNvSpPr/>
          <p:nvPr/>
        </p:nvSpPr>
        <p:spPr bwMode="auto">
          <a:xfrm>
            <a:off x="5097017" y="4128950"/>
            <a:ext cx="4441647" cy="2432187"/>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8" name="Rectangle 17"/>
          <p:cNvSpPr/>
          <p:nvPr/>
        </p:nvSpPr>
        <p:spPr bwMode="auto">
          <a:xfrm>
            <a:off x="5097018" y="1733878"/>
            <a:ext cx="4441646" cy="2395073"/>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Gracias a la </a:t>
            </a:r>
            <a:r>
              <a:rPr lang="es-ES" sz="1100" b="1" dirty="0" smtClean="0">
                <a:solidFill>
                  <a:srgbClr val="002776"/>
                </a:solidFill>
                <a:cs typeface="Arial" pitchFamily="34" charset="0"/>
              </a:rPr>
              <a:t>tecnología NFC </a:t>
            </a:r>
            <a:r>
              <a:rPr lang="es-ES" sz="1100" dirty="0" smtClean="0">
                <a:solidFill>
                  <a:srgbClr val="002776"/>
                </a:solidFill>
                <a:cs typeface="Arial" pitchFamily="34" charset="0"/>
              </a:rPr>
              <a:t>(</a:t>
            </a:r>
            <a:r>
              <a:rPr lang="es-ES" sz="1100" dirty="0" err="1" smtClean="0">
                <a:solidFill>
                  <a:srgbClr val="002776"/>
                </a:solidFill>
                <a:cs typeface="Arial" pitchFamily="34" charset="0"/>
              </a:rPr>
              <a:t>Near</a:t>
            </a:r>
            <a:r>
              <a:rPr lang="es-ES" sz="1100" dirty="0" smtClean="0">
                <a:solidFill>
                  <a:srgbClr val="002776"/>
                </a:solidFill>
                <a:cs typeface="Arial" pitchFamily="34" charset="0"/>
              </a:rPr>
              <a:t> Field </a:t>
            </a:r>
            <a:r>
              <a:rPr lang="es-ES" sz="1100" dirty="0" err="1" smtClean="0">
                <a:solidFill>
                  <a:srgbClr val="002776"/>
                </a:solidFill>
                <a:cs typeface="Arial" pitchFamily="34" charset="0"/>
              </a:rPr>
              <a:t>Communication</a:t>
            </a:r>
            <a:r>
              <a:rPr lang="es-ES" sz="1100" dirty="0" smtClean="0">
                <a:solidFill>
                  <a:srgbClr val="002776"/>
                </a:solidFill>
                <a:cs typeface="Arial" pitchFamily="34" charset="0"/>
              </a:rPr>
              <a:t>), que permite la comunicación inalámbrica entre dispositivos cercanos, el </a:t>
            </a:r>
            <a:r>
              <a:rPr lang="es-ES" sz="1100" b="1" dirty="0" err="1" smtClean="0">
                <a:solidFill>
                  <a:srgbClr val="002776"/>
                </a:solidFill>
                <a:cs typeface="Arial" pitchFamily="34" charset="0"/>
              </a:rPr>
              <a:t>smartphone</a:t>
            </a:r>
            <a:r>
              <a:rPr lang="es-ES" sz="1100" dirty="0" smtClean="0">
                <a:solidFill>
                  <a:srgbClr val="002776"/>
                </a:solidFill>
                <a:cs typeface="Arial" pitchFamily="34" charset="0"/>
              </a:rPr>
              <a:t> se está convirtiendo en una </a:t>
            </a:r>
            <a:r>
              <a:rPr lang="es-ES" sz="1100" b="1" dirty="0" smtClean="0">
                <a:solidFill>
                  <a:srgbClr val="002776"/>
                </a:solidFill>
                <a:cs typeface="Arial" pitchFamily="34" charset="0"/>
              </a:rPr>
              <a:t>terminal de múltiples sistemas de pago</a:t>
            </a:r>
            <a:endParaRPr lang="es-ES" sz="1100" dirty="0" smtClean="0">
              <a:solidFill>
                <a:srgbClr val="002776"/>
              </a:solidFill>
              <a:cs typeface="Arial" pitchFamily="34" charset="0"/>
            </a:endParaRP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Comienzan a definirse plataformas líderes y estándares de uso: es el caso de </a:t>
            </a:r>
            <a:r>
              <a:rPr lang="es-ES" sz="1100" b="1" dirty="0" smtClean="0">
                <a:solidFill>
                  <a:srgbClr val="002776"/>
                </a:solidFill>
                <a:cs typeface="Arial" pitchFamily="34" charset="0"/>
              </a:rPr>
              <a:t>Google </a:t>
            </a:r>
            <a:r>
              <a:rPr lang="es-ES" sz="1100" b="1" dirty="0" err="1" smtClean="0">
                <a:solidFill>
                  <a:srgbClr val="002776"/>
                </a:solidFill>
                <a:cs typeface="Arial" pitchFamily="34" charset="0"/>
              </a:rPr>
              <a:t>Wallet</a:t>
            </a:r>
            <a:r>
              <a:rPr lang="es-ES" sz="1100" b="1" dirty="0" smtClean="0">
                <a:solidFill>
                  <a:srgbClr val="002776"/>
                </a:solidFill>
                <a:cs typeface="Arial" pitchFamily="34" charset="0"/>
              </a:rPr>
              <a:t> </a:t>
            </a:r>
            <a:r>
              <a:rPr lang="es-ES" sz="1100" dirty="0" smtClean="0">
                <a:solidFill>
                  <a:srgbClr val="002776"/>
                </a:solidFill>
                <a:cs typeface="Arial" pitchFamily="34" charset="0"/>
              </a:rPr>
              <a:t>y </a:t>
            </a:r>
            <a:r>
              <a:rPr lang="es-ES" sz="1100" b="1" dirty="0" smtClean="0">
                <a:solidFill>
                  <a:srgbClr val="002776"/>
                </a:solidFill>
                <a:cs typeface="Arial" pitchFamily="34" charset="0"/>
              </a:rPr>
              <a:t>Apple </a:t>
            </a:r>
            <a:r>
              <a:rPr lang="es-ES" sz="1100" b="1" dirty="0" err="1" smtClean="0">
                <a:solidFill>
                  <a:srgbClr val="002776"/>
                </a:solidFill>
                <a:cs typeface="Arial" pitchFamily="34" charset="0"/>
              </a:rPr>
              <a:t>Pay</a:t>
            </a:r>
            <a:r>
              <a:rPr lang="es-ES" sz="1100" dirty="0" smtClean="0">
                <a:solidFill>
                  <a:srgbClr val="002776"/>
                </a:solidFill>
                <a:cs typeface="Arial" pitchFamily="34" charset="0"/>
              </a:rPr>
              <a:t>, pero también por entidades bancarias como el BBVA </a:t>
            </a:r>
            <a:r>
              <a:rPr lang="es-ES" sz="1100" dirty="0" err="1" smtClean="0">
                <a:solidFill>
                  <a:srgbClr val="002776"/>
                </a:solidFill>
                <a:cs typeface="Arial" pitchFamily="34" charset="0"/>
              </a:rPr>
              <a:t>wallet</a:t>
            </a:r>
            <a:endParaRPr lang="es-ES" sz="1100" dirty="0" smtClean="0">
              <a:solidFill>
                <a:srgbClr val="002776"/>
              </a:solidFill>
              <a:cs typeface="Arial" pitchFamily="34" charset="0"/>
            </a:endParaRP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Tendencia de </a:t>
            </a:r>
            <a:r>
              <a:rPr lang="es-ES" sz="1100" b="1" dirty="0" smtClean="0">
                <a:solidFill>
                  <a:srgbClr val="002776"/>
                </a:solidFill>
                <a:cs typeface="Arial" pitchFamily="34" charset="0"/>
              </a:rPr>
              <a:t>integración entre los pagos móviles y la mensajería instantánea</a:t>
            </a:r>
            <a:r>
              <a:rPr lang="es-ES" sz="1100" dirty="0" smtClean="0">
                <a:solidFill>
                  <a:srgbClr val="002776"/>
                </a:solidFill>
                <a:cs typeface="Arial" pitchFamily="34" charset="0"/>
              </a:rPr>
              <a:t>, como </a:t>
            </a:r>
            <a:r>
              <a:rPr lang="es-ES" sz="1100" b="1" dirty="0" err="1" smtClean="0">
                <a:solidFill>
                  <a:srgbClr val="002776"/>
                </a:solidFill>
                <a:cs typeface="Arial" pitchFamily="34" charset="0"/>
              </a:rPr>
              <a:t>Snapcash</a:t>
            </a:r>
            <a:r>
              <a:rPr lang="es-ES" sz="1100" dirty="0" smtClean="0">
                <a:solidFill>
                  <a:srgbClr val="002776"/>
                </a:solidFill>
                <a:cs typeface="Arial" pitchFamily="34" charset="0"/>
              </a:rPr>
              <a:t>, que permite a usuarios enviar y recibir dinero desde el mismo chat de la aplicación, se especula que </a:t>
            </a:r>
            <a:r>
              <a:rPr lang="es-ES" sz="1100" dirty="0" err="1" smtClean="0">
                <a:solidFill>
                  <a:srgbClr val="002776"/>
                </a:solidFill>
                <a:cs typeface="Arial" pitchFamily="34" charset="0"/>
              </a:rPr>
              <a:t>Whatsapp</a:t>
            </a:r>
            <a:r>
              <a:rPr lang="es-ES" sz="1100" dirty="0" smtClean="0">
                <a:solidFill>
                  <a:srgbClr val="002776"/>
                </a:solidFill>
                <a:cs typeface="Arial" pitchFamily="34" charset="0"/>
              </a:rPr>
              <a:t> la lanzaría en breve</a:t>
            </a:r>
          </a:p>
        </p:txBody>
      </p:sp>
      <p:sp>
        <p:nvSpPr>
          <p:cNvPr id="19" name="Rectangle 18"/>
          <p:cNvSpPr/>
          <p:nvPr/>
        </p:nvSpPr>
        <p:spPr bwMode="auto">
          <a:xfrm>
            <a:off x="5097018" y="4128951"/>
            <a:ext cx="4464495" cy="1896849"/>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171450" indent="-171450" fontAlgn="base">
              <a:lnSpc>
                <a:spcPct val="106000"/>
              </a:lnSpc>
              <a:spcBef>
                <a:spcPct val="0"/>
              </a:spcBef>
              <a:spcAft>
                <a:spcPts val="300"/>
              </a:spcAft>
              <a:buFont typeface="Wingdings" panose="05000000000000000000" pitchFamily="2" charset="2"/>
              <a:buChar char="ü"/>
            </a:pPr>
            <a:r>
              <a:rPr lang="es-ES" sz="1100" dirty="0" smtClean="0">
                <a:solidFill>
                  <a:srgbClr val="002776"/>
                </a:solidFill>
                <a:cs typeface="Arial" pitchFamily="34" charset="0"/>
              </a:rPr>
              <a:t>APPLE PAY </a:t>
            </a:r>
            <a:r>
              <a:rPr lang="es-ES" sz="1000" dirty="0" smtClean="0">
                <a:solidFill>
                  <a:srgbClr val="002776"/>
                </a:solidFill>
                <a:cs typeface="Arial" pitchFamily="34" charset="0"/>
                <a:hlinkClick r:id="rId4"/>
              </a:rPr>
              <a:t>https://www.youtube.com/watch?v=LQmASmoMYwg</a:t>
            </a:r>
            <a:r>
              <a:rPr lang="es-ES" sz="1000" dirty="0" smtClean="0">
                <a:solidFill>
                  <a:srgbClr val="002776"/>
                </a:solidFill>
                <a:cs typeface="Arial" pitchFamily="34" charset="0"/>
              </a:rPr>
              <a:t> </a:t>
            </a:r>
          </a:p>
          <a:p>
            <a:pPr marL="171450" indent="-171450" fontAlgn="base">
              <a:lnSpc>
                <a:spcPct val="106000"/>
              </a:lnSpc>
              <a:spcBef>
                <a:spcPct val="0"/>
              </a:spcBef>
              <a:spcAft>
                <a:spcPts val="300"/>
              </a:spcAft>
              <a:buFont typeface="Wingdings" panose="05000000000000000000" pitchFamily="2" charset="2"/>
              <a:buChar char="ü"/>
            </a:pPr>
            <a:r>
              <a:rPr lang="es-ES" sz="1100" dirty="0" smtClean="0">
                <a:solidFill>
                  <a:srgbClr val="002776"/>
                </a:solidFill>
                <a:cs typeface="Arial" pitchFamily="34" charset="0"/>
              </a:rPr>
              <a:t> GOOGLE WALLET </a:t>
            </a:r>
            <a:r>
              <a:rPr lang="es-ES" sz="1000" dirty="0" smtClean="0">
                <a:solidFill>
                  <a:srgbClr val="002776"/>
                </a:solidFill>
                <a:cs typeface="Arial" pitchFamily="34" charset="0"/>
                <a:hlinkClick r:id="rId5"/>
              </a:rPr>
              <a:t>https://www.youtube.com/watch?v=BAhXK-ATKWw</a:t>
            </a:r>
            <a:r>
              <a:rPr lang="es-ES" sz="1000" dirty="0" smtClean="0">
                <a:solidFill>
                  <a:srgbClr val="002776"/>
                </a:solidFill>
                <a:cs typeface="Arial" pitchFamily="34" charset="0"/>
              </a:rPr>
              <a:t> </a:t>
            </a:r>
          </a:p>
          <a:p>
            <a:pPr marL="171450" indent="-171450" fontAlgn="base">
              <a:lnSpc>
                <a:spcPct val="106000"/>
              </a:lnSpc>
              <a:spcBef>
                <a:spcPct val="0"/>
              </a:spcBef>
              <a:spcAft>
                <a:spcPts val="300"/>
              </a:spcAft>
              <a:buFont typeface="Wingdings" panose="05000000000000000000" pitchFamily="2" charset="2"/>
              <a:buChar char="ü"/>
            </a:pPr>
            <a:r>
              <a:rPr lang="es-ES" sz="1100" dirty="0" smtClean="0">
                <a:solidFill>
                  <a:srgbClr val="002776"/>
                </a:solidFill>
                <a:cs typeface="Arial" pitchFamily="34" charset="0"/>
              </a:rPr>
              <a:t>SNAPCASH </a:t>
            </a:r>
            <a:br>
              <a:rPr lang="es-ES" sz="1100" dirty="0" smtClean="0">
                <a:solidFill>
                  <a:srgbClr val="002776"/>
                </a:solidFill>
                <a:cs typeface="Arial" pitchFamily="34" charset="0"/>
              </a:rPr>
            </a:br>
            <a:r>
              <a:rPr lang="es-ES" sz="1000" dirty="0" smtClean="0">
                <a:solidFill>
                  <a:srgbClr val="002776"/>
                </a:solidFill>
                <a:cs typeface="Arial" pitchFamily="34" charset="0"/>
                <a:hlinkClick r:id="rId6"/>
              </a:rPr>
              <a:t>https://www.youtube.com/watch?v=kBwjxBmMszQ</a:t>
            </a:r>
            <a:endParaRPr lang="es-ES" sz="1000" dirty="0" smtClean="0">
              <a:solidFill>
                <a:srgbClr val="002776"/>
              </a:solidFill>
              <a:cs typeface="Arial" pitchFamily="34" charset="0"/>
            </a:endParaRPr>
          </a:p>
          <a:p>
            <a:pPr marL="171450" indent="-171450" fontAlgn="base">
              <a:lnSpc>
                <a:spcPct val="106000"/>
              </a:lnSpc>
              <a:spcBef>
                <a:spcPct val="0"/>
              </a:spcBef>
              <a:spcAft>
                <a:spcPts val="300"/>
              </a:spcAft>
              <a:buFont typeface="Wingdings" panose="05000000000000000000" pitchFamily="2" charset="2"/>
              <a:buChar char="ü"/>
            </a:pPr>
            <a:endParaRPr lang="es-ES" sz="1000" dirty="0" smtClean="0">
              <a:solidFill>
                <a:srgbClr val="000000"/>
              </a:solidFill>
              <a:cs typeface="Arial" pitchFamily="34" charset="0"/>
            </a:endParaRPr>
          </a:p>
          <a:p>
            <a:pPr marL="171450" indent="-171450" fontAlgn="base">
              <a:lnSpc>
                <a:spcPct val="106000"/>
              </a:lnSpc>
              <a:spcBef>
                <a:spcPct val="0"/>
              </a:spcBef>
              <a:spcAft>
                <a:spcPts val="300"/>
              </a:spcAft>
              <a:buFont typeface="Wingdings" panose="05000000000000000000" pitchFamily="2" charset="2"/>
              <a:buChar char="ü"/>
            </a:pPr>
            <a:endParaRPr lang="es-ES" sz="1000" dirty="0" smtClean="0">
              <a:solidFill>
                <a:srgbClr val="000000"/>
              </a:solidFill>
              <a:cs typeface="Arial" pitchFamily="34" charset="0"/>
            </a:endParaRPr>
          </a:p>
          <a:p>
            <a:pPr marL="171450" indent="-171450" fontAlgn="base">
              <a:lnSpc>
                <a:spcPct val="106000"/>
              </a:lnSpc>
              <a:spcBef>
                <a:spcPct val="0"/>
              </a:spcBef>
              <a:spcAft>
                <a:spcPts val="300"/>
              </a:spcAft>
              <a:buFont typeface="Wingdings" panose="05000000000000000000" pitchFamily="2" charset="2"/>
              <a:buChar char="ü"/>
            </a:pPr>
            <a:endParaRPr lang="es-ES" sz="1000" dirty="0" smtClean="0">
              <a:solidFill>
                <a:srgbClr val="000000"/>
              </a:solidFill>
              <a:cs typeface="Arial" pitchFamily="34" charset="0"/>
            </a:endParaRPr>
          </a:p>
        </p:txBody>
      </p:sp>
      <p:pic>
        <p:nvPicPr>
          <p:cNvPr id="26" name="Imagen 1"/>
          <p:cNvPicPr>
            <a:picLocks noChangeAspect="1"/>
          </p:cNvPicPr>
          <p:nvPr/>
        </p:nvPicPr>
        <p:blipFill rotWithShape="1">
          <a:blip r:embed="rId7" cstate="email">
            <a:extLst>
              <a:ext uri="{28A0092B-C50C-407E-A947-70E740481C1C}">
                <a14:useLocalDpi xmlns:a14="http://schemas.microsoft.com/office/drawing/2010/main" val="0"/>
              </a:ext>
            </a:extLst>
          </a:blip>
          <a:srcRect/>
          <a:stretch/>
        </p:blipFill>
        <p:spPr>
          <a:xfrm>
            <a:off x="5880200" y="5324507"/>
            <a:ext cx="2875280" cy="1111367"/>
          </a:xfrm>
          <a:prstGeom prst="rect">
            <a:avLst/>
          </a:prstGeom>
        </p:spPr>
      </p:pic>
      <p:sp>
        <p:nvSpPr>
          <p:cNvPr id="27" name="Rounded Rectangle 26"/>
          <p:cNvSpPr/>
          <p:nvPr/>
        </p:nvSpPr>
        <p:spPr bwMode="auto">
          <a:xfrm>
            <a:off x="5097016" y="1452991"/>
            <a:ext cx="4032869"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200" b="1" dirty="0" smtClean="0">
                <a:solidFill>
                  <a:srgbClr val="002776"/>
                </a:solidFill>
              </a:rPr>
              <a:t>Foco: Pagos vía móvil y social</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198</a:t>
            </a:fld>
            <a:endParaRPr lang="es-ES" dirty="0">
              <a:solidFill>
                <a:srgbClr val="002776"/>
              </a:solidFill>
            </a:endParaRPr>
          </a:p>
        </p:txBody>
      </p:sp>
    </p:spTree>
    <p:extLst>
      <p:ext uri="{BB962C8B-B14F-4D97-AF65-F5344CB8AC3E}">
        <p14:creationId xmlns:p14="http://schemas.microsoft.com/office/powerpoint/2010/main" val="3091928005"/>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a:t>
            </a:r>
            <a:r>
              <a:rPr lang="es-ES" b="1" dirty="0" smtClean="0">
                <a:solidFill>
                  <a:srgbClr val="002060"/>
                </a:solidFill>
                <a:cs typeface="Arial" charset="0"/>
              </a:rPr>
              <a:t>tecnológicas</a:t>
            </a:r>
            <a:endParaRPr lang="es-ES" dirty="0" smtClean="0">
              <a:solidFill>
                <a:srgbClr val="002060"/>
              </a:solidFill>
              <a:cs typeface="Arial" charset="0"/>
            </a:endParaRPr>
          </a:p>
          <a:p>
            <a:pPr fontAlgn="base">
              <a:spcBef>
                <a:spcPct val="0"/>
              </a:spcBef>
              <a:spcAft>
                <a:spcPct val="0"/>
              </a:spcAft>
            </a:pPr>
            <a:r>
              <a:rPr lang="es-ES" sz="2000" i="1" dirty="0" err="1" smtClean="0">
                <a:solidFill>
                  <a:srgbClr val="00B0F0"/>
                </a:solidFill>
                <a:cs typeface="Arial" charset="0"/>
              </a:rPr>
              <a:t>Omnicanalidad</a:t>
            </a:r>
            <a:r>
              <a:rPr lang="es-ES" sz="2000" i="1" dirty="0" smtClean="0">
                <a:solidFill>
                  <a:srgbClr val="00B0F0"/>
                </a:solidFill>
                <a:cs typeface="Arial" charset="0"/>
              </a:rPr>
              <a:t>: </a:t>
            </a:r>
            <a:r>
              <a:rPr lang="es-ES" sz="2000" dirty="0" smtClean="0">
                <a:solidFill>
                  <a:srgbClr val="00B0F0"/>
                </a:solidFill>
                <a:cs typeface="Arial" charset="0"/>
              </a:rPr>
              <a:t>fusión mundo físico y virtual (i/ii)</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1" name="Rounded Rectangle 20"/>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rPr>
              <a:t>3. Realidad aumentada</a:t>
            </a:r>
            <a:endParaRPr lang="es-ES" sz="1200" b="1" dirty="0">
              <a:solidFill>
                <a:srgbClr val="FFFFFF"/>
              </a:solidFill>
            </a:endParaRPr>
          </a:p>
        </p:txBody>
      </p:sp>
      <p:sp>
        <p:nvSpPr>
          <p:cNvPr id="22" name="Rectangle 21"/>
          <p:cNvSpPr/>
          <p:nvPr/>
        </p:nvSpPr>
        <p:spPr bwMode="auto">
          <a:xfrm>
            <a:off x="5097017" y="1428188"/>
            <a:ext cx="4445284" cy="5132950"/>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23" name="Rectangle 22"/>
          <p:cNvSpPr/>
          <p:nvPr/>
        </p:nvSpPr>
        <p:spPr>
          <a:xfrm>
            <a:off x="400050" y="1407064"/>
            <a:ext cx="4408488" cy="5154077"/>
          </a:xfrm>
          <a:prstGeom prst="rect">
            <a:avLst/>
          </a:prstGeom>
          <a:noFill/>
        </p:spPr>
        <p:txBody>
          <a:bodyPr wrap="square" lIns="36000" rIns="36000">
            <a:noAutofit/>
          </a:bodyPr>
          <a:lstStyle/>
          <a:p>
            <a:pPr marL="268288" indent="-174625"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Con la llegada de nuevos y más potentes </a:t>
            </a:r>
            <a:r>
              <a:rPr lang="es-ES" sz="1100" dirty="0" err="1" smtClean="0">
                <a:solidFill>
                  <a:srgbClr val="002776"/>
                </a:solidFill>
                <a:cs typeface="Arial" pitchFamily="34" charset="0"/>
              </a:rPr>
              <a:t>smartphones</a:t>
            </a:r>
            <a:r>
              <a:rPr lang="es-ES" sz="1100" dirty="0" smtClean="0">
                <a:solidFill>
                  <a:srgbClr val="002776"/>
                </a:solidFill>
                <a:cs typeface="Arial" pitchFamily="34" charset="0"/>
              </a:rPr>
              <a:t>, y la irrupción del proyecto Google </a:t>
            </a:r>
            <a:r>
              <a:rPr lang="es-ES" sz="1100" dirty="0" err="1" smtClean="0">
                <a:solidFill>
                  <a:srgbClr val="002776"/>
                </a:solidFill>
                <a:cs typeface="Arial" pitchFamily="34" charset="0"/>
              </a:rPr>
              <a:t>Glass</a:t>
            </a:r>
            <a:r>
              <a:rPr lang="es-ES" sz="1100" dirty="0" smtClean="0">
                <a:solidFill>
                  <a:srgbClr val="002776"/>
                </a:solidFill>
                <a:cs typeface="Arial" pitchFamily="34" charset="0"/>
              </a:rPr>
              <a:t>, la realidad aumentada (AR) se ha convertido en una ficción cada vez más cercana a la realidad.</a:t>
            </a:r>
          </a:p>
          <a:p>
            <a:pPr marL="268288" indent="-174625"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 La tecnología permite combinar de manera continua el mundo físico con información virtual, aunque se trata de una tecnología subdesarrollada en el área del turismo, dado que cuenta con un gran poder de persuasión, utilidad y supone una oportunidad lucrativa para poner en valor servicios.</a:t>
            </a:r>
          </a:p>
          <a:p>
            <a:pPr marL="268288" indent="-174625"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Algunas de las aplicaciones usadas hasta el momento:</a:t>
            </a:r>
          </a:p>
          <a:p>
            <a:pPr marL="450850" indent="-182563" fontAlgn="base">
              <a:spcBef>
                <a:spcPts val="300"/>
              </a:spcBef>
              <a:spcAft>
                <a:spcPts val="300"/>
              </a:spcAft>
              <a:buFont typeface="Wingdings" panose="05000000000000000000" pitchFamily="2" charset="2"/>
              <a:buChar char="ü"/>
            </a:pPr>
            <a:r>
              <a:rPr lang="es-ES" sz="1100" dirty="0" smtClean="0">
                <a:solidFill>
                  <a:srgbClr val="002776"/>
                </a:solidFill>
                <a:cs typeface="Arial" pitchFamily="34" charset="0"/>
              </a:rPr>
              <a:t> </a:t>
            </a:r>
            <a:r>
              <a:rPr lang="es-ES" sz="1100" b="1" dirty="0" smtClean="0">
                <a:solidFill>
                  <a:srgbClr val="002776"/>
                </a:solidFill>
                <a:cs typeface="Arial" pitchFamily="34" charset="0"/>
              </a:rPr>
              <a:t>Una vista previa y distinta del destino– </a:t>
            </a:r>
            <a:r>
              <a:rPr lang="es-ES" sz="1100" dirty="0" smtClean="0">
                <a:solidFill>
                  <a:srgbClr val="002776"/>
                </a:solidFill>
                <a:cs typeface="Arial" pitchFamily="34" charset="0"/>
              </a:rPr>
              <a:t>Se trata de una revolución en el mundo de la publicidad, con la inclusión de anuncios de realidad virtual en ciertas revistas, catálogos, </a:t>
            </a:r>
            <a:r>
              <a:rPr lang="es-ES" sz="1100" dirty="0" err="1" smtClean="0">
                <a:solidFill>
                  <a:srgbClr val="002776"/>
                </a:solidFill>
                <a:cs typeface="Arial" pitchFamily="34" charset="0"/>
              </a:rPr>
              <a:t>flyers</a:t>
            </a:r>
            <a:r>
              <a:rPr lang="es-ES" sz="1100" dirty="0" smtClean="0">
                <a:solidFill>
                  <a:srgbClr val="002776"/>
                </a:solidFill>
                <a:cs typeface="Arial" pitchFamily="34" charset="0"/>
              </a:rPr>
              <a:t> o promociones.</a:t>
            </a:r>
          </a:p>
          <a:p>
            <a:pPr marL="450850" indent="-182563" fontAlgn="base">
              <a:spcBef>
                <a:spcPct val="0"/>
              </a:spcBef>
              <a:spcAft>
                <a:spcPts val="200"/>
              </a:spcAft>
              <a:buFont typeface="Wingdings" panose="05000000000000000000" pitchFamily="2" charset="2"/>
              <a:buChar char="ü"/>
            </a:pPr>
            <a:endParaRPr lang="es-ES" sz="1100" dirty="0" smtClean="0">
              <a:solidFill>
                <a:srgbClr val="000000"/>
              </a:solidFill>
              <a:cs typeface="Arial" pitchFamily="34" charset="0"/>
            </a:endParaRPr>
          </a:p>
        </p:txBody>
      </p:sp>
      <p:sp>
        <p:nvSpPr>
          <p:cNvPr id="24" name="Rectangle 23"/>
          <p:cNvSpPr/>
          <p:nvPr/>
        </p:nvSpPr>
        <p:spPr bwMode="auto">
          <a:xfrm>
            <a:off x="5117656" y="1330600"/>
            <a:ext cx="4408488" cy="4546267"/>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lnSpc>
                <a:spcPct val="106000"/>
              </a:lnSpc>
              <a:spcBef>
                <a:spcPts val="300"/>
              </a:spcBef>
              <a:spcAft>
                <a:spcPts val="300"/>
              </a:spcAft>
              <a:buFont typeface="Wingdings 2" pitchFamily="18" charset="2"/>
              <a:buNone/>
            </a:pPr>
            <a:endParaRPr lang="es-ES" sz="1100" b="1" dirty="0" smtClean="0">
              <a:solidFill>
                <a:srgbClr val="002776"/>
              </a:solidFill>
            </a:endParaRPr>
          </a:p>
          <a:p>
            <a:pPr fontAlgn="base">
              <a:lnSpc>
                <a:spcPct val="106000"/>
              </a:lnSpc>
              <a:spcBef>
                <a:spcPts val="300"/>
              </a:spcBef>
              <a:spcAft>
                <a:spcPts val="300"/>
              </a:spcAft>
              <a:buFont typeface="Wingdings 2" pitchFamily="18" charset="2"/>
              <a:buNone/>
            </a:pPr>
            <a:endParaRPr lang="es-ES" sz="1100" b="1" dirty="0" smtClean="0">
              <a:solidFill>
                <a:srgbClr val="002776"/>
              </a:solidFill>
            </a:endParaRPr>
          </a:p>
          <a:p>
            <a:pPr marL="349250" indent="-171450" fontAlgn="base">
              <a:spcBef>
                <a:spcPts val="300"/>
              </a:spcBef>
              <a:spcAft>
                <a:spcPts val="300"/>
              </a:spcAft>
              <a:buFont typeface="Wingdings" panose="05000000000000000000" pitchFamily="2" charset="2"/>
              <a:buChar char="ü"/>
            </a:pPr>
            <a:r>
              <a:rPr lang="es-ES" sz="1100" b="1" dirty="0" err="1" smtClean="0">
                <a:solidFill>
                  <a:srgbClr val="002776"/>
                </a:solidFill>
              </a:rPr>
              <a:t>Urban</a:t>
            </a:r>
            <a:r>
              <a:rPr lang="es-ES" sz="1100" b="1" dirty="0" smtClean="0">
                <a:solidFill>
                  <a:srgbClr val="002776"/>
                </a:solidFill>
              </a:rPr>
              <a:t> </a:t>
            </a:r>
            <a:r>
              <a:rPr lang="es-ES" sz="1100" b="1" dirty="0" err="1" smtClean="0">
                <a:solidFill>
                  <a:srgbClr val="002776"/>
                </a:solidFill>
              </a:rPr>
              <a:t>Augmented</a:t>
            </a:r>
            <a:r>
              <a:rPr lang="es-ES" sz="1100" b="1" dirty="0" smtClean="0">
                <a:solidFill>
                  <a:srgbClr val="002776"/>
                </a:solidFill>
              </a:rPr>
              <a:t> </a:t>
            </a:r>
            <a:r>
              <a:rPr lang="es-ES" sz="1100" b="1" dirty="0" err="1" smtClean="0">
                <a:solidFill>
                  <a:srgbClr val="002776"/>
                </a:solidFill>
              </a:rPr>
              <a:t>Reality</a:t>
            </a:r>
            <a:r>
              <a:rPr lang="es-ES" sz="1100" b="1" dirty="0" smtClean="0">
                <a:solidFill>
                  <a:srgbClr val="002776"/>
                </a:solidFill>
              </a:rPr>
              <a:t> </a:t>
            </a:r>
            <a:r>
              <a:rPr lang="es-ES" sz="1100" dirty="0" smtClean="0">
                <a:solidFill>
                  <a:srgbClr val="002776"/>
                </a:solidFill>
              </a:rPr>
              <a:t>(UAR) app – Instituto de Arquitectura de Países Bajos </a:t>
            </a:r>
            <a:r>
              <a:rPr lang="es-ES" sz="1100" dirty="0" smtClean="0">
                <a:solidFill>
                  <a:srgbClr val="002776"/>
                </a:solidFill>
                <a:hlinkClick r:id="rId4"/>
              </a:rPr>
              <a:t>www.youtube.com/watch?v=-bJ4PCW2Pcc</a:t>
            </a:r>
            <a:r>
              <a:rPr lang="es-ES" sz="1100" dirty="0" smtClean="0">
                <a:solidFill>
                  <a:srgbClr val="002776"/>
                </a:solidFill>
              </a:rPr>
              <a:t> </a:t>
            </a:r>
          </a:p>
          <a:p>
            <a:pPr marL="355600" fontAlgn="base">
              <a:spcBef>
                <a:spcPts val="300"/>
              </a:spcBef>
              <a:spcAft>
                <a:spcPts val="300"/>
              </a:spcAft>
            </a:pPr>
            <a:r>
              <a:rPr lang="es-ES" sz="1100" dirty="0" smtClean="0">
                <a:solidFill>
                  <a:srgbClr val="002776"/>
                </a:solidFill>
              </a:rPr>
              <a:t>Disponible en 8 ciudades, permite a residentes y turistas experimentar el entorno urbano “como era”, “como es” y “cómo será en el futuro”</a:t>
            </a:r>
            <a:br>
              <a:rPr lang="es-ES" sz="1100" dirty="0" smtClean="0">
                <a:solidFill>
                  <a:srgbClr val="002776"/>
                </a:solidFill>
              </a:rPr>
            </a:br>
            <a:endParaRPr lang="es-ES" sz="1100" dirty="0" smtClean="0">
              <a:solidFill>
                <a:srgbClr val="002776"/>
              </a:solidFill>
            </a:endParaRPr>
          </a:p>
          <a:p>
            <a:pPr marL="355600" fontAlgn="base">
              <a:spcBef>
                <a:spcPts val="300"/>
              </a:spcBef>
              <a:spcAft>
                <a:spcPts val="300"/>
              </a:spcAft>
            </a:pPr>
            <a:endParaRPr lang="es-ES" sz="1100" dirty="0" smtClean="0">
              <a:solidFill>
                <a:srgbClr val="002776"/>
              </a:solidFill>
            </a:endParaRPr>
          </a:p>
          <a:p>
            <a:pPr marL="355600" fontAlgn="base">
              <a:spcBef>
                <a:spcPts val="300"/>
              </a:spcBef>
              <a:spcAft>
                <a:spcPts val="300"/>
              </a:spcAft>
            </a:pPr>
            <a:endParaRPr lang="es-ES" sz="1100" dirty="0" smtClean="0">
              <a:solidFill>
                <a:srgbClr val="002776"/>
              </a:solidFill>
            </a:endParaRPr>
          </a:p>
          <a:p>
            <a:pPr marL="355600" fontAlgn="base">
              <a:spcBef>
                <a:spcPts val="300"/>
              </a:spcBef>
              <a:spcAft>
                <a:spcPts val="300"/>
              </a:spcAft>
            </a:pPr>
            <a:endParaRPr lang="es-ES" sz="1100" dirty="0" smtClean="0">
              <a:solidFill>
                <a:srgbClr val="002776"/>
              </a:solidFill>
            </a:endParaRPr>
          </a:p>
          <a:p>
            <a:pPr marL="355600" fontAlgn="base">
              <a:spcBef>
                <a:spcPts val="300"/>
              </a:spcBef>
              <a:spcAft>
                <a:spcPts val="300"/>
              </a:spcAft>
            </a:pPr>
            <a:endParaRPr lang="es-ES" sz="1100" dirty="0" smtClean="0">
              <a:solidFill>
                <a:srgbClr val="002776"/>
              </a:solidFill>
            </a:endParaRPr>
          </a:p>
          <a:p>
            <a:pPr marL="355600" indent="-177800" fontAlgn="base">
              <a:spcBef>
                <a:spcPts val="300"/>
              </a:spcBef>
              <a:spcAft>
                <a:spcPts val="300"/>
              </a:spcAft>
              <a:buFont typeface="Wingdings" panose="05000000000000000000" pitchFamily="2" charset="2"/>
              <a:buChar char="ü"/>
            </a:pPr>
            <a:r>
              <a:rPr lang="es-ES" sz="1100" b="1" dirty="0" smtClean="0">
                <a:solidFill>
                  <a:srgbClr val="002776"/>
                </a:solidFill>
              </a:rPr>
              <a:t>YELP </a:t>
            </a:r>
            <a:r>
              <a:rPr lang="es-ES" sz="1100" b="1" dirty="0" err="1" smtClean="0">
                <a:solidFill>
                  <a:srgbClr val="002776"/>
                </a:solidFill>
              </a:rPr>
              <a:t>Monocle</a:t>
            </a:r>
            <a:r>
              <a:rPr lang="es-ES" sz="1100" b="1" dirty="0" smtClean="0">
                <a:solidFill>
                  <a:srgbClr val="002776"/>
                </a:solidFill>
              </a:rPr>
              <a:t> app – </a:t>
            </a:r>
            <a:r>
              <a:rPr lang="es-ES" sz="1100" dirty="0" smtClean="0">
                <a:solidFill>
                  <a:srgbClr val="002776"/>
                </a:solidFill>
                <a:hlinkClick r:id="rId5"/>
              </a:rPr>
              <a:t>https://youtu.be/mZyOZBqI8FM</a:t>
            </a:r>
            <a:r>
              <a:rPr lang="es-ES" sz="1100" b="1" dirty="0" smtClean="0">
                <a:solidFill>
                  <a:srgbClr val="002776"/>
                </a:solidFill>
              </a:rPr>
              <a:t/>
            </a:r>
            <a:br>
              <a:rPr lang="es-ES" sz="1100" b="1" dirty="0" smtClean="0">
                <a:solidFill>
                  <a:srgbClr val="002776"/>
                </a:solidFill>
              </a:rPr>
            </a:br>
            <a:r>
              <a:rPr lang="es-ES" sz="1100" dirty="0" smtClean="0">
                <a:solidFill>
                  <a:srgbClr val="002776"/>
                </a:solidFill>
              </a:rPr>
              <a:t>Buscador que incorpora realidad aumentada. Apuntando el </a:t>
            </a:r>
            <a:r>
              <a:rPr lang="es-ES" sz="1100" dirty="0" err="1" smtClean="0">
                <a:solidFill>
                  <a:srgbClr val="002776"/>
                </a:solidFill>
              </a:rPr>
              <a:t>smartphone</a:t>
            </a:r>
            <a:r>
              <a:rPr lang="es-ES" sz="1100" dirty="0" smtClean="0">
                <a:solidFill>
                  <a:srgbClr val="002776"/>
                </a:solidFill>
              </a:rPr>
              <a:t> a la dirección hacia donde el usuario camina aparecen superpuestas en la pantalla las criticas y comentarios de los distintos establecimientos.</a:t>
            </a:r>
          </a:p>
        </p:txBody>
      </p:sp>
      <p:pic>
        <p:nvPicPr>
          <p:cNvPr id="25" name="Imagen 1" descr="Captura de pantalla 2015-09-29 a la(s) 00.16.58.png"/>
          <p:cNvPicPr>
            <a:picLocks noChangeAspect="1"/>
          </p:cNvPicPr>
          <p:nvPr/>
        </p:nvPicPr>
        <p:blipFill>
          <a:blip r:embed="rId6" cstate="email">
            <a:extLst>
              <a:ext uri="{BEBA8EAE-BF5A-486C-A8C5-ECC9F3942E4B}">
                <a14:imgProps xmlns:a14="http://schemas.microsoft.com/office/drawing/2010/main">
                  <a14:imgLayer r:embed="rId7">
                    <a14:imgEffect>
                      <a14:sharpenSoften amount="25000"/>
                    </a14:imgEffect>
                    <a14:imgEffect>
                      <a14:brightnessContrast bright="20000"/>
                    </a14:imgEffect>
                  </a14:imgLayer>
                </a14:imgProps>
              </a:ext>
              <a:ext uri="{28A0092B-C50C-407E-A947-70E740481C1C}">
                <a14:useLocalDpi xmlns:a14="http://schemas.microsoft.com/office/drawing/2010/main" val="0"/>
              </a:ext>
            </a:extLst>
          </a:blip>
          <a:stretch>
            <a:fillRect/>
          </a:stretch>
        </p:blipFill>
        <p:spPr>
          <a:xfrm>
            <a:off x="6059190" y="5112468"/>
            <a:ext cx="2364529" cy="1345174"/>
          </a:xfrm>
          <a:prstGeom prst="rect">
            <a:avLst/>
          </a:prstGeom>
        </p:spPr>
      </p:pic>
      <p:pic>
        <p:nvPicPr>
          <p:cNvPr id="32" name="Imagen 2" descr="Captura de pantalla 2015-09-29 a la(s) 00.20.49.png"/>
          <p:cNvPicPr>
            <a:picLocks noChangeAspect="1"/>
          </p:cNvPicPr>
          <p:nvPr/>
        </p:nvPicPr>
        <p:blipFill>
          <a:blip r:embed="rId8" cstate="email">
            <a:extLst>
              <a:ext uri="{28A0092B-C50C-407E-A947-70E740481C1C}">
                <a14:useLocalDpi xmlns:a14="http://schemas.microsoft.com/office/drawing/2010/main" val="0"/>
              </a:ext>
            </a:extLst>
          </a:blip>
          <a:stretch>
            <a:fillRect/>
          </a:stretch>
        </p:blipFill>
        <p:spPr>
          <a:xfrm>
            <a:off x="5303610" y="3035716"/>
            <a:ext cx="3639704" cy="1054146"/>
          </a:xfrm>
          <a:prstGeom prst="rect">
            <a:avLst/>
          </a:prstGeom>
        </p:spPr>
      </p:pic>
      <p:pic>
        <p:nvPicPr>
          <p:cNvPr id="33" name="Imagen 5" descr="Breath-taking1.png"/>
          <p:cNvPicPr>
            <a:picLocks noChangeAspect="1"/>
          </p:cNvPicPr>
          <p:nvPr/>
        </p:nvPicPr>
        <p:blipFill>
          <a:blip r:embed="rId9" cstate="email">
            <a:extLst>
              <a:ext uri="{28A0092B-C50C-407E-A947-70E740481C1C}">
                <a14:useLocalDpi xmlns:a14="http://schemas.microsoft.com/office/drawing/2010/main" val="0"/>
              </a:ext>
            </a:extLst>
          </a:blip>
          <a:stretch>
            <a:fillRect/>
          </a:stretch>
        </p:blipFill>
        <p:spPr>
          <a:xfrm>
            <a:off x="576318" y="4214978"/>
            <a:ext cx="3944634" cy="2332047"/>
          </a:xfrm>
          <a:prstGeom prst="rect">
            <a:avLst/>
          </a:prstGeom>
        </p:spPr>
      </p:pic>
      <p:sp>
        <p:nvSpPr>
          <p:cNvPr id="34" name="Rounded Rectangle 33"/>
          <p:cNvSpPr/>
          <p:nvPr/>
        </p:nvSpPr>
        <p:spPr bwMode="auto">
          <a:xfrm>
            <a:off x="5097016" y="1452991"/>
            <a:ext cx="4431848"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Estudio: Realidad aumentada</a:t>
            </a:r>
          </a:p>
        </p:txBody>
      </p:sp>
      <p:sp>
        <p:nvSpPr>
          <p:cNvPr id="3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199</a:t>
            </a:fld>
            <a:endParaRPr lang="es-ES" dirty="0">
              <a:solidFill>
                <a:srgbClr val="002776"/>
              </a:solidFill>
            </a:endParaRPr>
          </a:p>
        </p:txBody>
      </p:sp>
    </p:spTree>
    <p:extLst>
      <p:ext uri="{BB962C8B-B14F-4D97-AF65-F5344CB8AC3E}">
        <p14:creationId xmlns:p14="http://schemas.microsoft.com/office/powerpoint/2010/main" val="2785674464"/>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Text Placeholder 7"/>
          <p:cNvSpPr>
            <a:spLocks noGrp="1"/>
          </p:cNvSpPr>
          <p:nvPr>
            <p:ph type="body" sz="quarter" idx="4294967295"/>
          </p:nvPr>
        </p:nvSpPr>
        <p:spPr>
          <a:xfrm>
            <a:off x="751119" y="260648"/>
            <a:ext cx="8388000" cy="969282"/>
          </a:xfrm>
          <a:prstGeom prst="rect">
            <a:avLst/>
          </a:prstGeom>
        </p:spPr>
        <p:txBody>
          <a:bodyPr/>
          <a:lstStyle/>
          <a:p>
            <a:pPr marL="0" indent="0"/>
            <a:r>
              <a:rPr lang="en-US" sz="3200" b="1" dirty="0" err="1" smtClean="0">
                <a:solidFill>
                  <a:schemeClr val="bg1"/>
                </a:solidFill>
              </a:rPr>
              <a:t>Contenido</a:t>
            </a:r>
            <a:endParaRPr lang="en-US" sz="3200" b="1" dirty="0">
              <a:solidFill>
                <a:srgbClr val="FF0000"/>
              </a:solidFill>
            </a:endParaRPr>
          </a:p>
        </p:txBody>
      </p:sp>
      <p:grpSp>
        <p:nvGrpSpPr>
          <p:cNvPr id="7" name="Group 6"/>
          <p:cNvGrpSpPr/>
          <p:nvPr/>
        </p:nvGrpSpPr>
        <p:grpSpPr>
          <a:xfrm>
            <a:off x="8015408" y="64392"/>
            <a:ext cx="1359019" cy="1493292"/>
            <a:chOff x="7977188" y="2865438"/>
            <a:chExt cx="490538" cy="427038"/>
          </a:xfrm>
          <a:solidFill>
            <a:schemeClr val="bg2"/>
          </a:solidFill>
        </p:grpSpPr>
        <p:sp>
          <p:nvSpPr>
            <p:cNvPr id="8" name="Freeform 599"/>
            <p:cNvSpPr>
              <a:spLocks noEditPoints="1"/>
            </p:cNvSpPr>
            <p:nvPr/>
          </p:nvSpPr>
          <p:spPr bwMode="auto">
            <a:xfrm>
              <a:off x="8151813" y="3021013"/>
              <a:ext cx="20638" cy="19050"/>
            </a:xfrm>
            <a:custGeom>
              <a:avLst/>
              <a:gdLst>
                <a:gd name="T0" fmla="*/ 5 w 6"/>
                <a:gd name="T1" fmla="*/ 0 h 5"/>
                <a:gd name="T2" fmla="*/ 5 w 6"/>
                <a:gd name="T3" fmla="*/ 5 h 5"/>
                <a:gd name="T4" fmla="*/ 0 w 6"/>
                <a:gd name="T5" fmla="*/ 4 h 5"/>
                <a:gd name="T6" fmla="*/ 5 w 6"/>
                <a:gd name="T7" fmla="*/ 0 h 5"/>
                <a:gd name="T8" fmla="*/ 3 w 6"/>
                <a:gd name="T9" fmla="*/ 4 h 5"/>
                <a:gd name="T10" fmla="*/ 4 w 6"/>
                <a:gd name="T11" fmla="*/ 1 h 5"/>
                <a:gd name="T12" fmla="*/ 3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0"/>
                  </a:moveTo>
                  <a:cubicBezTo>
                    <a:pt x="6" y="1"/>
                    <a:pt x="5" y="4"/>
                    <a:pt x="5" y="5"/>
                  </a:cubicBezTo>
                  <a:cubicBezTo>
                    <a:pt x="3" y="5"/>
                    <a:pt x="1" y="5"/>
                    <a:pt x="0" y="4"/>
                  </a:cubicBezTo>
                  <a:cubicBezTo>
                    <a:pt x="1" y="1"/>
                    <a:pt x="2" y="0"/>
                    <a:pt x="5" y="0"/>
                  </a:cubicBezTo>
                  <a:close/>
                  <a:moveTo>
                    <a:pt x="3" y="4"/>
                  </a:moveTo>
                  <a:cubicBezTo>
                    <a:pt x="3" y="3"/>
                    <a:pt x="4" y="3"/>
                    <a:pt x="4" y="1"/>
                  </a:cubicBezTo>
                  <a:cubicBezTo>
                    <a:pt x="2" y="1"/>
                    <a:pt x="1" y="4"/>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a:solidFill>
                  <a:srgbClr val="000000"/>
                </a:solidFill>
                <a:cs typeface="Arial" charset="0"/>
              </a:endParaRPr>
            </a:p>
          </p:txBody>
        </p:sp>
        <p:sp>
          <p:nvSpPr>
            <p:cNvPr id="9" name="Freeform 600"/>
            <p:cNvSpPr>
              <a:spLocks noEditPoints="1"/>
            </p:cNvSpPr>
            <p:nvPr/>
          </p:nvSpPr>
          <p:spPr bwMode="auto">
            <a:xfrm>
              <a:off x="8151813" y="3071813"/>
              <a:ext cx="28575" cy="31750"/>
            </a:xfrm>
            <a:custGeom>
              <a:avLst/>
              <a:gdLst>
                <a:gd name="T0" fmla="*/ 7 w 8"/>
                <a:gd name="T1" fmla="*/ 3 h 9"/>
                <a:gd name="T2" fmla="*/ 1 w 8"/>
                <a:gd name="T3" fmla="*/ 7 h 9"/>
                <a:gd name="T4" fmla="*/ 7 w 8"/>
                <a:gd name="T5" fmla="*/ 3 h 9"/>
                <a:gd name="T6" fmla="*/ 3 w 8"/>
                <a:gd name="T7" fmla="*/ 6 h 9"/>
                <a:gd name="T8" fmla="*/ 5 w 8"/>
                <a:gd name="T9" fmla="*/ 3 h 9"/>
                <a:gd name="T10" fmla="*/ 4 w 8"/>
                <a:gd name="T11" fmla="*/ 3 h 9"/>
                <a:gd name="T12" fmla="*/ 3 w 8"/>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7" y="3"/>
                  </a:moveTo>
                  <a:cubicBezTo>
                    <a:pt x="8" y="7"/>
                    <a:pt x="4" y="9"/>
                    <a:pt x="1" y="7"/>
                  </a:cubicBezTo>
                  <a:cubicBezTo>
                    <a:pt x="0" y="4"/>
                    <a:pt x="5" y="0"/>
                    <a:pt x="7" y="3"/>
                  </a:cubicBezTo>
                  <a:close/>
                  <a:moveTo>
                    <a:pt x="3" y="6"/>
                  </a:moveTo>
                  <a:cubicBezTo>
                    <a:pt x="5" y="6"/>
                    <a:pt x="6" y="5"/>
                    <a:pt x="5" y="3"/>
                  </a:cubicBezTo>
                  <a:cubicBezTo>
                    <a:pt x="5" y="3"/>
                    <a:pt x="4" y="3"/>
                    <a:pt x="4" y="3"/>
                  </a:cubicBezTo>
                  <a:cubicBezTo>
                    <a:pt x="3" y="4"/>
                    <a:pt x="2" y="5"/>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a:solidFill>
                  <a:srgbClr val="000000"/>
                </a:solidFill>
                <a:cs typeface="Arial" charset="0"/>
              </a:endParaRPr>
            </a:p>
          </p:txBody>
        </p:sp>
        <p:sp>
          <p:nvSpPr>
            <p:cNvPr id="10" name="Freeform 617"/>
            <p:cNvSpPr>
              <a:spLocks noEditPoints="1"/>
            </p:cNvSpPr>
            <p:nvPr/>
          </p:nvSpPr>
          <p:spPr bwMode="auto">
            <a:xfrm>
              <a:off x="7977188" y="2865438"/>
              <a:ext cx="490538" cy="427038"/>
            </a:xfrm>
            <a:custGeom>
              <a:avLst/>
              <a:gdLst>
                <a:gd name="T0" fmla="*/ 85 w 138"/>
                <a:gd name="T1" fmla="*/ 36 h 120"/>
                <a:gd name="T2" fmla="*/ 138 w 138"/>
                <a:gd name="T3" fmla="*/ 50 h 120"/>
                <a:gd name="T4" fmla="*/ 79 w 138"/>
                <a:gd name="T5" fmla="*/ 96 h 120"/>
                <a:gd name="T6" fmla="*/ 62 w 138"/>
                <a:gd name="T7" fmla="*/ 114 h 120"/>
                <a:gd name="T8" fmla="*/ 25 w 138"/>
                <a:gd name="T9" fmla="*/ 117 h 120"/>
                <a:gd name="T10" fmla="*/ 4 w 138"/>
                <a:gd name="T11" fmla="*/ 80 h 120"/>
                <a:gd name="T12" fmla="*/ 54 w 138"/>
                <a:gd name="T13" fmla="*/ 7 h 120"/>
                <a:gd name="T14" fmla="*/ 53 w 138"/>
                <a:gd name="T15" fmla="*/ 8 h 120"/>
                <a:gd name="T16" fmla="*/ 86 w 138"/>
                <a:gd name="T17" fmla="*/ 19 h 120"/>
                <a:gd name="T18" fmla="*/ 89 w 138"/>
                <a:gd name="T19" fmla="*/ 42 h 120"/>
                <a:gd name="T20" fmla="*/ 9 w 138"/>
                <a:gd name="T21" fmla="*/ 74 h 120"/>
                <a:gd name="T22" fmla="*/ 85 w 138"/>
                <a:gd name="T23" fmla="*/ 91 h 120"/>
                <a:gd name="T24" fmla="*/ 90 w 138"/>
                <a:gd name="T25" fmla="*/ 21 h 120"/>
                <a:gd name="T26" fmla="*/ 86 w 138"/>
                <a:gd name="T27" fmla="*/ 24 h 120"/>
                <a:gd name="T28" fmla="*/ 88 w 138"/>
                <a:gd name="T29" fmla="*/ 31 h 120"/>
                <a:gd name="T30" fmla="*/ 4 w 138"/>
                <a:gd name="T31" fmla="*/ 43 h 120"/>
                <a:gd name="T32" fmla="*/ 4 w 138"/>
                <a:gd name="T33" fmla="*/ 48 h 120"/>
                <a:gd name="T34" fmla="*/ 3 w 138"/>
                <a:gd name="T35" fmla="*/ 53 h 120"/>
                <a:gd name="T36" fmla="*/ 4 w 138"/>
                <a:gd name="T37" fmla="*/ 57 h 120"/>
                <a:gd name="T38" fmla="*/ 4 w 138"/>
                <a:gd name="T39" fmla="*/ 61 h 120"/>
                <a:gd name="T40" fmla="*/ 5 w 138"/>
                <a:gd name="T41" fmla="*/ 65 h 120"/>
                <a:gd name="T42" fmla="*/ 5 w 138"/>
                <a:gd name="T43" fmla="*/ 74 h 120"/>
                <a:gd name="T44" fmla="*/ 67 w 138"/>
                <a:gd name="T45" fmla="*/ 75 h 120"/>
                <a:gd name="T46" fmla="*/ 15 w 138"/>
                <a:gd name="T47" fmla="*/ 77 h 120"/>
                <a:gd name="T48" fmla="*/ 15 w 138"/>
                <a:gd name="T49" fmla="*/ 77 h 120"/>
                <a:gd name="T50" fmla="*/ 21 w 138"/>
                <a:gd name="T51" fmla="*/ 77 h 120"/>
                <a:gd name="T52" fmla="*/ 57 w 138"/>
                <a:gd name="T53" fmla="*/ 75 h 120"/>
                <a:gd name="T54" fmla="*/ 63 w 138"/>
                <a:gd name="T55" fmla="*/ 75 h 120"/>
                <a:gd name="T56" fmla="*/ 72 w 138"/>
                <a:gd name="T57" fmla="*/ 75 h 120"/>
                <a:gd name="T58" fmla="*/ 78 w 138"/>
                <a:gd name="T59" fmla="*/ 75 h 120"/>
                <a:gd name="T60" fmla="*/ 82 w 138"/>
                <a:gd name="T61" fmla="*/ 76 h 120"/>
                <a:gd name="T62" fmla="*/ 25 w 138"/>
                <a:gd name="T63" fmla="*/ 77 h 120"/>
                <a:gd name="T64" fmla="*/ 9 w 138"/>
                <a:gd name="T65" fmla="*/ 79 h 120"/>
                <a:gd name="T66" fmla="*/ 30 w 138"/>
                <a:gd name="T67" fmla="*/ 77 h 120"/>
                <a:gd name="T68" fmla="*/ 39 w 138"/>
                <a:gd name="T69" fmla="*/ 76 h 120"/>
                <a:gd name="T70" fmla="*/ 45 w 138"/>
                <a:gd name="T71" fmla="*/ 76 h 120"/>
                <a:gd name="T72" fmla="*/ 8 w 138"/>
                <a:gd name="T73" fmla="*/ 76 h 120"/>
                <a:gd name="T74" fmla="*/ 55 w 138"/>
                <a:gd name="T75" fmla="*/ 79 h 120"/>
                <a:gd name="T76" fmla="*/ 85 w 138"/>
                <a:gd name="T77" fmla="*/ 79 h 120"/>
                <a:gd name="T78" fmla="*/ 55 w 138"/>
                <a:gd name="T79" fmla="*/ 81 h 120"/>
                <a:gd name="T80" fmla="*/ 55 w 138"/>
                <a:gd name="T81" fmla="*/ 88 h 120"/>
                <a:gd name="T82" fmla="*/ 51 w 138"/>
                <a:gd name="T83" fmla="*/ 102 h 120"/>
                <a:gd name="T84" fmla="*/ 83 w 138"/>
                <a:gd name="T85" fmla="*/ 94 h 120"/>
                <a:gd name="T86" fmla="*/ 56 w 138"/>
                <a:gd name="T87" fmla="*/ 9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8" h="120">
                  <a:moveTo>
                    <a:pt x="54" y="7"/>
                  </a:moveTo>
                  <a:cubicBezTo>
                    <a:pt x="56" y="15"/>
                    <a:pt x="58" y="26"/>
                    <a:pt x="58" y="35"/>
                  </a:cubicBezTo>
                  <a:cubicBezTo>
                    <a:pt x="67" y="35"/>
                    <a:pt x="76" y="36"/>
                    <a:pt x="85" y="36"/>
                  </a:cubicBezTo>
                  <a:cubicBezTo>
                    <a:pt x="85" y="32"/>
                    <a:pt x="82" y="26"/>
                    <a:pt x="81" y="20"/>
                  </a:cubicBezTo>
                  <a:cubicBezTo>
                    <a:pt x="82" y="18"/>
                    <a:pt x="84" y="16"/>
                    <a:pt x="86" y="15"/>
                  </a:cubicBezTo>
                  <a:cubicBezTo>
                    <a:pt x="106" y="24"/>
                    <a:pt x="123" y="37"/>
                    <a:pt x="138" y="50"/>
                  </a:cubicBezTo>
                  <a:cubicBezTo>
                    <a:pt x="132" y="59"/>
                    <a:pt x="123" y="65"/>
                    <a:pt x="115" y="72"/>
                  </a:cubicBezTo>
                  <a:cubicBezTo>
                    <a:pt x="108" y="79"/>
                    <a:pt x="100" y="88"/>
                    <a:pt x="92" y="92"/>
                  </a:cubicBezTo>
                  <a:cubicBezTo>
                    <a:pt x="88" y="94"/>
                    <a:pt x="84" y="96"/>
                    <a:pt x="79" y="96"/>
                  </a:cubicBezTo>
                  <a:cubicBezTo>
                    <a:pt x="76" y="90"/>
                    <a:pt x="80" y="83"/>
                    <a:pt x="81" y="79"/>
                  </a:cubicBezTo>
                  <a:cubicBezTo>
                    <a:pt x="74" y="78"/>
                    <a:pt x="63" y="78"/>
                    <a:pt x="56" y="79"/>
                  </a:cubicBezTo>
                  <a:cubicBezTo>
                    <a:pt x="58" y="88"/>
                    <a:pt x="61" y="104"/>
                    <a:pt x="62" y="114"/>
                  </a:cubicBezTo>
                  <a:cubicBezTo>
                    <a:pt x="71" y="115"/>
                    <a:pt x="84" y="115"/>
                    <a:pt x="95" y="115"/>
                  </a:cubicBezTo>
                  <a:cubicBezTo>
                    <a:pt x="101" y="114"/>
                    <a:pt x="107" y="112"/>
                    <a:pt x="110" y="117"/>
                  </a:cubicBezTo>
                  <a:cubicBezTo>
                    <a:pt x="83" y="120"/>
                    <a:pt x="52" y="116"/>
                    <a:pt x="25" y="117"/>
                  </a:cubicBezTo>
                  <a:cubicBezTo>
                    <a:pt x="32" y="114"/>
                    <a:pt x="41" y="113"/>
                    <a:pt x="51" y="114"/>
                  </a:cubicBezTo>
                  <a:cubicBezTo>
                    <a:pt x="48" y="102"/>
                    <a:pt x="47" y="89"/>
                    <a:pt x="45" y="79"/>
                  </a:cubicBezTo>
                  <a:cubicBezTo>
                    <a:pt x="31" y="79"/>
                    <a:pt x="16" y="80"/>
                    <a:pt x="4" y="80"/>
                  </a:cubicBezTo>
                  <a:cubicBezTo>
                    <a:pt x="2" y="68"/>
                    <a:pt x="0" y="55"/>
                    <a:pt x="0" y="41"/>
                  </a:cubicBezTo>
                  <a:cubicBezTo>
                    <a:pt x="8" y="32"/>
                    <a:pt x="30" y="35"/>
                    <a:pt x="44" y="34"/>
                  </a:cubicBezTo>
                  <a:cubicBezTo>
                    <a:pt x="43" y="25"/>
                    <a:pt x="38" y="0"/>
                    <a:pt x="54" y="7"/>
                  </a:cubicBezTo>
                  <a:close/>
                  <a:moveTo>
                    <a:pt x="49" y="35"/>
                  </a:moveTo>
                  <a:cubicBezTo>
                    <a:pt x="51" y="35"/>
                    <a:pt x="55" y="36"/>
                    <a:pt x="57" y="34"/>
                  </a:cubicBezTo>
                  <a:cubicBezTo>
                    <a:pt x="55" y="27"/>
                    <a:pt x="54" y="17"/>
                    <a:pt x="53" y="8"/>
                  </a:cubicBezTo>
                  <a:cubicBezTo>
                    <a:pt x="38" y="5"/>
                    <a:pt x="48" y="27"/>
                    <a:pt x="49" y="35"/>
                  </a:cubicBezTo>
                  <a:close/>
                  <a:moveTo>
                    <a:pt x="85" y="22"/>
                  </a:moveTo>
                  <a:cubicBezTo>
                    <a:pt x="86" y="22"/>
                    <a:pt x="87" y="20"/>
                    <a:pt x="86" y="19"/>
                  </a:cubicBezTo>
                  <a:cubicBezTo>
                    <a:pt x="85" y="20"/>
                    <a:pt x="83" y="22"/>
                    <a:pt x="85" y="22"/>
                  </a:cubicBezTo>
                  <a:close/>
                  <a:moveTo>
                    <a:pt x="94" y="38"/>
                  </a:moveTo>
                  <a:cubicBezTo>
                    <a:pt x="91" y="38"/>
                    <a:pt x="90" y="40"/>
                    <a:pt x="89" y="42"/>
                  </a:cubicBezTo>
                  <a:cubicBezTo>
                    <a:pt x="87" y="42"/>
                    <a:pt x="88" y="39"/>
                    <a:pt x="86" y="39"/>
                  </a:cubicBezTo>
                  <a:cubicBezTo>
                    <a:pt x="60" y="40"/>
                    <a:pt x="34" y="36"/>
                    <a:pt x="8" y="38"/>
                  </a:cubicBezTo>
                  <a:cubicBezTo>
                    <a:pt x="9" y="49"/>
                    <a:pt x="10" y="63"/>
                    <a:pt x="9" y="74"/>
                  </a:cubicBezTo>
                  <a:cubicBezTo>
                    <a:pt x="29" y="70"/>
                    <a:pt x="57" y="69"/>
                    <a:pt x="80" y="70"/>
                  </a:cubicBezTo>
                  <a:cubicBezTo>
                    <a:pt x="84" y="71"/>
                    <a:pt x="90" y="69"/>
                    <a:pt x="93" y="72"/>
                  </a:cubicBezTo>
                  <a:cubicBezTo>
                    <a:pt x="90" y="78"/>
                    <a:pt x="88" y="85"/>
                    <a:pt x="85" y="91"/>
                  </a:cubicBezTo>
                  <a:cubicBezTo>
                    <a:pt x="95" y="86"/>
                    <a:pt x="103" y="78"/>
                    <a:pt x="110" y="71"/>
                  </a:cubicBezTo>
                  <a:cubicBezTo>
                    <a:pt x="118" y="63"/>
                    <a:pt x="127" y="58"/>
                    <a:pt x="135" y="50"/>
                  </a:cubicBezTo>
                  <a:cubicBezTo>
                    <a:pt x="119" y="41"/>
                    <a:pt x="106" y="29"/>
                    <a:pt x="90" y="21"/>
                  </a:cubicBezTo>
                  <a:cubicBezTo>
                    <a:pt x="90" y="28"/>
                    <a:pt x="95" y="32"/>
                    <a:pt x="94" y="38"/>
                  </a:cubicBezTo>
                  <a:close/>
                  <a:moveTo>
                    <a:pt x="86" y="28"/>
                  </a:moveTo>
                  <a:cubicBezTo>
                    <a:pt x="87" y="27"/>
                    <a:pt x="88" y="25"/>
                    <a:pt x="86" y="24"/>
                  </a:cubicBezTo>
                  <a:cubicBezTo>
                    <a:pt x="85" y="25"/>
                    <a:pt x="85" y="27"/>
                    <a:pt x="86" y="28"/>
                  </a:cubicBezTo>
                  <a:close/>
                  <a:moveTo>
                    <a:pt x="86" y="29"/>
                  </a:moveTo>
                  <a:cubicBezTo>
                    <a:pt x="87" y="30"/>
                    <a:pt x="87" y="31"/>
                    <a:pt x="88" y="31"/>
                  </a:cubicBezTo>
                  <a:cubicBezTo>
                    <a:pt x="88" y="30"/>
                    <a:pt x="88" y="29"/>
                    <a:pt x="87" y="28"/>
                  </a:cubicBezTo>
                  <a:cubicBezTo>
                    <a:pt x="87" y="29"/>
                    <a:pt x="87" y="29"/>
                    <a:pt x="86" y="29"/>
                  </a:cubicBezTo>
                  <a:close/>
                  <a:moveTo>
                    <a:pt x="4" y="43"/>
                  </a:moveTo>
                  <a:cubicBezTo>
                    <a:pt x="4" y="42"/>
                    <a:pt x="7" y="41"/>
                    <a:pt x="6" y="39"/>
                  </a:cubicBezTo>
                  <a:cubicBezTo>
                    <a:pt x="5" y="41"/>
                    <a:pt x="3" y="42"/>
                    <a:pt x="4" y="43"/>
                  </a:cubicBezTo>
                  <a:close/>
                  <a:moveTo>
                    <a:pt x="4" y="48"/>
                  </a:moveTo>
                  <a:cubicBezTo>
                    <a:pt x="5" y="47"/>
                    <a:pt x="7" y="45"/>
                    <a:pt x="5" y="44"/>
                  </a:cubicBezTo>
                  <a:cubicBezTo>
                    <a:pt x="5" y="45"/>
                    <a:pt x="2" y="46"/>
                    <a:pt x="4" y="48"/>
                  </a:cubicBezTo>
                  <a:close/>
                  <a:moveTo>
                    <a:pt x="3" y="53"/>
                  </a:moveTo>
                  <a:cubicBezTo>
                    <a:pt x="6" y="54"/>
                    <a:pt x="7" y="48"/>
                    <a:pt x="5" y="48"/>
                  </a:cubicBezTo>
                  <a:cubicBezTo>
                    <a:pt x="3" y="49"/>
                    <a:pt x="3" y="51"/>
                    <a:pt x="3" y="53"/>
                  </a:cubicBezTo>
                  <a:close/>
                  <a:moveTo>
                    <a:pt x="4" y="57"/>
                  </a:moveTo>
                  <a:cubicBezTo>
                    <a:pt x="6" y="57"/>
                    <a:pt x="6" y="56"/>
                    <a:pt x="6" y="54"/>
                  </a:cubicBezTo>
                  <a:cubicBezTo>
                    <a:pt x="4" y="54"/>
                    <a:pt x="4" y="55"/>
                    <a:pt x="4" y="57"/>
                  </a:cubicBezTo>
                  <a:close/>
                  <a:moveTo>
                    <a:pt x="4" y="61"/>
                  </a:moveTo>
                  <a:cubicBezTo>
                    <a:pt x="5" y="61"/>
                    <a:pt x="7" y="59"/>
                    <a:pt x="6" y="58"/>
                  </a:cubicBezTo>
                  <a:cubicBezTo>
                    <a:pt x="5" y="59"/>
                    <a:pt x="3" y="59"/>
                    <a:pt x="4" y="61"/>
                  </a:cubicBezTo>
                  <a:close/>
                  <a:moveTo>
                    <a:pt x="5" y="65"/>
                  </a:moveTo>
                  <a:cubicBezTo>
                    <a:pt x="5" y="64"/>
                    <a:pt x="7" y="63"/>
                    <a:pt x="6" y="62"/>
                  </a:cubicBezTo>
                  <a:cubicBezTo>
                    <a:pt x="5" y="62"/>
                    <a:pt x="4" y="64"/>
                    <a:pt x="5" y="65"/>
                  </a:cubicBezTo>
                  <a:close/>
                  <a:moveTo>
                    <a:pt x="5" y="74"/>
                  </a:moveTo>
                  <a:cubicBezTo>
                    <a:pt x="7" y="74"/>
                    <a:pt x="6" y="68"/>
                    <a:pt x="6" y="65"/>
                  </a:cubicBezTo>
                  <a:cubicBezTo>
                    <a:pt x="3" y="67"/>
                    <a:pt x="6" y="71"/>
                    <a:pt x="5" y="74"/>
                  </a:cubicBezTo>
                  <a:close/>
                  <a:moveTo>
                    <a:pt x="67" y="75"/>
                  </a:moveTo>
                  <a:cubicBezTo>
                    <a:pt x="68" y="76"/>
                    <a:pt x="71" y="76"/>
                    <a:pt x="71" y="74"/>
                  </a:cubicBezTo>
                  <a:cubicBezTo>
                    <a:pt x="70" y="73"/>
                    <a:pt x="67" y="74"/>
                    <a:pt x="67" y="75"/>
                  </a:cubicBezTo>
                  <a:close/>
                  <a:moveTo>
                    <a:pt x="15" y="77"/>
                  </a:moveTo>
                  <a:cubicBezTo>
                    <a:pt x="16" y="77"/>
                    <a:pt x="18" y="77"/>
                    <a:pt x="19" y="77"/>
                  </a:cubicBezTo>
                  <a:cubicBezTo>
                    <a:pt x="20" y="76"/>
                    <a:pt x="20" y="75"/>
                    <a:pt x="21" y="74"/>
                  </a:cubicBezTo>
                  <a:cubicBezTo>
                    <a:pt x="18" y="74"/>
                    <a:pt x="16" y="75"/>
                    <a:pt x="15" y="77"/>
                  </a:cubicBezTo>
                  <a:close/>
                  <a:moveTo>
                    <a:pt x="21" y="77"/>
                  </a:moveTo>
                  <a:cubicBezTo>
                    <a:pt x="24" y="77"/>
                    <a:pt x="24" y="76"/>
                    <a:pt x="25" y="75"/>
                  </a:cubicBezTo>
                  <a:cubicBezTo>
                    <a:pt x="23" y="73"/>
                    <a:pt x="22" y="76"/>
                    <a:pt x="21" y="77"/>
                  </a:cubicBezTo>
                  <a:close/>
                  <a:moveTo>
                    <a:pt x="57" y="75"/>
                  </a:moveTo>
                  <a:cubicBezTo>
                    <a:pt x="57" y="77"/>
                    <a:pt x="62" y="75"/>
                    <a:pt x="62" y="74"/>
                  </a:cubicBezTo>
                  <a:cubicBezTo>
                    <a:pt x="60" y="74"/>
                    <a:pt x="59" y="75"/>
                    <a:pt x="57" y="75"/>
                  </a:cubicBezTo>
                  <a:close/>
                  <a:moveTo>
                    <a:pt x="63" y="75"/>
                  </a:moveTo>
                  <a:cubicBezTo>
                    <a:pt x="64" y="76"/>
                    <a:pt x="66" y="77"/>
                    <a:pt x="66" y="74"/>
                  </a:cubicBezTo>
                  <a:cubicBezTo>
                    <a:pt x="65" y="74"/>
                    <a:pt x="63" y="74"/>
                    <a:pt x="63" y="75"/>
                  </a:cubicBezTo>
                  <a:close/>
                  <a:moveTo>
                    <a:pt x="72" y="75"/>
                  </a:moveTo>
                  <a:cubicBezTo>
                    <a:pt x="74" y="75"/>
                    <a:pt x="77" y="76"/>
                    <a:pt x="77" y="74"/>
                  </a:cubicBezTo>
                  <a:cubicBezTo>
                    <a:pt x="75" y="75"/>
                    <a:pt x="72" y="74"/>
                    <a:pt x="72" y="75"/>
                  </a:cubicBezTo>
                  <a:close/>
                  <a:moveTo>
                    <a:pt x="78" y="75"/>
                  </a:moveTo>
                  <a:cubicBezTo>
                    <a:pt x="78" y="77"/>
                    <a:pt x="82" y="76"/>
                    <a:pt x="82" y="74"/>
                  </a:cubicBezTo>
                  <a:cubicBezTo>
                    <a:pt x="80" y="74"/>
                    <a:pt x="78" y="74"/>
                    <a:pt x="78" y="75"/>
                  </a:cubicBezTo>
                  <a:close/>
                  <a:moveTo>
                    <a:pt x="82" y="76"/>
                  </a:moveTo>
                  <a:cubicBezTo>
                    <a:pt x="84" y="73"/>
                    <a:pt x="86" y="78"/>
                    <a:pt x="87" y="74"/>
                  </a:cubicBezTo>
                  <a:cubicBezTo>
                    <a:pt x="85" y="74"/>
                    <a:pt x="82" y="74"/>
                    <a:pt x="82" y="76"/>
                  </a:cubicBezTo>
                  <a:close/>
                  <a:moveTo>
                    <a:pt x="25" y="77"/>
                  </a:moveTo>
                  <a:cubicBezTo>
                    <a:pt x="27" y="77"/>
                    <a:pt x="28" y="77"/>
                    <a:pt x="29" y="76"/>
                  </a:cubicBezTo>
                  <a:cubicBezTo>
                    <a:pt x="29" y="73"/>
                    <a:pt x="25" y="75"/>
                    <a:pt x="25" y="77"/>
                  </a:cubicBezTo>
                  <a:close/>
                  <a:moveTo>
                    <a:pt x="9" y="79"/>
                  </a:moveTo>
                  <a:cubicBezTo>
                    <a:pt x="11" y="77"/>
                    <a:pt x="13" y="78"/>
                    <a:pt x="13" y="75"/>
                  </a:cubicBezTo>
                  <a:cubicBezTo>
                    <a:pt x="11" y="75"/>
                    <a:pt x="8" y="77"/>
                    <a:pt x="9" y="79"/>
                  </a:cubicBezTo>
                  <a:close/>
                  <a:moveTo>
                    <a:pt x="30" y="77"/>
                  </a:moveTo>
                  <a:cubicBezTo>
                    <a:pt x="31" y="77"/>
                    <a:pt x="35" y="78"/>
                    <a:pt x="35" y="76"/>
                  </a:cubicBezTo>
                  <a:cubicBezTo>
                    <a:pt x="33" y="75"/>
                    <a:pt x="30" y="75"/>
                    <a:pt x="30" y="77"/>
                  </a:cubicBezTo>
                  <a:close/>
                  <a:moveTo>
                    <a:pt x="39" y="76"/>
                  </a:moveTo>
                  <a:cubicBezTo>
                    <a:pt x="39" y="78"/>
                    <a:pt x="45" y="78"/>
                    <a:pt x="44" y="75"/>
                  </a:cubicBezTo>
                  <a:cubicBezTo>
                    <a:pt x="43" y="75"/>
                    <a:pt x="40" y="75"/>
                    <a:pt x="39" y="76"/>
                  </a:cubicBezTo>
                  <a:close/>
                  <a:moveTo>
                    <a:pt x="45" y="76"/>
                  </a:moveTo>
                  <a:cubicBezTo>
                    <a:pt x="47" y="77"/>
                    <a:pt x="49" y="76"/>
                    <a:pt x="50" y="75"/>
                  </a:cubicBezTo>
                  <a:cubicBezTo>
                    <a:pt x="49" y="76"/>
                    <a:pt x="46" y="75"/>
                    <a:pt x="45" y="76"/>
                  </a:cubicBezTo>
                  <a:close/>
                  <a:moveTo>
                    <a:pt x="5" y="76"/>
                  </a:moveTo>
                  <a:cubicBezTo>
                    <a:pt x="5" y="78"/>
                    <a:pt x="6" y="78"/>
                    <a:pt x="6" y="79"/>
                  </a:cubicBezTo>
                  <a:cubicBezTo>
                    <a:pt x="8" y="79"/>
                    <a:pt x="8" y="77"/>
                    <a:pt x="8" y="76"/>
                  </a:cubicBezTo>
                  <a:cubicBezTo>
                    <a:pt x="7" y="77"/>
                    <a:pt x="6" y="75"/>
                    <a:pt x="5" y="76"/>
                  </a:cubicBezTo>
                  <a:close/>
                  <a:moveTo>
                    <a:pt x="51" y="84"/>
                  </a:moveTo>
                  <a:cubicBezTo>
                    <a:pt x="52" y="81"/>
                    <a:pt x="54" y="81"/>
                    <a:pt x="55" y="79"/>
                  </a:cubicBezTo>
                  <a:cubicBezTo>
                    <a:pt x="52" y="79"/>
                    <a:pt x="50" y="82"/>
                    <a:pt x="51" y="84"/>
                  </a:cubicBezTo>
                  <a:close/>
                  <a:moveTo>
                    <a:pt x="83" y="84"/>
                  </a:moveTo>
                  <a:cubicBezTo>
                    <a:pt x="84" y="83"/>
                    <a:pt x="86" y="80"/>
                    <a:pt x="85" y="79"/>
                  </a:cubicBezTo>
                  <a:cubicBezTo>
                    <a:pt x="84" y="80"/>
                    <a:pt x="81" y="82"/>
                    <a:pt x="83" y="84"/>
                  </a:cubicBezTo>
                  <a:close/>
                  <a:moveTo>
                    <a:pt x="51" y="86"/>
                  </a:moveTo>
                  <a:cubicBezTo>
                    <a:pt x="53" y="85"/>
                    <a:pt x="54" y="83"/>
                    <a:pt x="55" y="81"/>
                  </a:cubicBezTo>
                  <a:cubicBezTo>
                    <a:pt x="53" y="82"/>
                    <a:pt x="51" y="87"/>
                    <a:pt x="51" y="86"/>
                  </a:cubicBezTo>
                  <a:close/>
                  <a:moveTo>
                    <a:pt x="51" y="102"/>
                  </a:moveTo>
                  <a:cubicBezTo>
                    <a:pt x="52" y="97"/>
                    <a:pt x="59" y="94"/>
                    <a:pt x="55" y="88"/>
                  </a:cubicBezTo>
                  <a:cubicBezTo>
                    <a:pt x="55" y="91"/>
                    <a:pt x="52" y="93"/>
                    <a:pt x="53" y="93"/>
                  </a:cubicBezTo>
                  <a:cubicBezTo>
                    <a:pt x="54" y="93"/>
                    <a:pt x="53" y="91"/>
                    <a:pt x="55" y="91"/>
                  </a:cubicBezTo>
                  <a:cubicBezTo>
                    <a:pt x="55" y="95"/>
                    <a:pt x="51" y="98"/>
                    <a:pt x="51" y="102"/>
                  </a:cubicBezTo>
                  <a:close/>
                  <a:moveTo>
                    <a:pt x="83" y="94"/>
                  </a:moveTo>
                  <a:cubicBezTo>
                    <a:pt x="83" y="93"/>
                    <a:pt x="85" y="89"/>
                    <a:pt x="82" y="90"/>
                  </a:cubicBezTo>
                  <a:cubicBezTo>
                    <a:pt x="81" y="91"/>
                    <a:pt x="79" y="94"/>
                    <a:pt x="83" y="94"/>
                  </a:cubicBezTo>
                  <a:close/>
                  <a:moveTo>
                    <a:pt x="53" y="114"/>
                  </a:moveTo>
                  <a:cubicBezTo>
                    <a:pt x="55" y="114"/>
                    <a:pt x="58" y="115"/>
                    <a:pt x="60" y="114"/>
                  </a:cubicBezTo>
                  <a:cubicBezTo>
                    <a:pt x="58" y="108"/>
                    <a:pt x="57" y="101"/>
                    <a:pt x="56" y="95"/>
                  </a:cubicBezTo>
                  <a:cubicBezTo>
                    <a:pt x="52" y="100"/>
                    <a:pt x="50" y="107"/>
                    <a:pt x="53" y="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a:solidFill>
                  <a:srgbClr val="000000"/>
                </a:solidFill>
                <a:cs typeface="Arial" charset="0"/>
              </a:endParaRPr>
            </a:p>
          </p:txBody>
        </p:sp>
      </p:grpSp>
      <p:graphicFrame>
        <p:nvGraphicFramePr>
          <p:cNvPr id="11" name="Table 10"/>
          <p:cNvGraphicFramePr>
            <a:graphicFrameLocks noGrp="1"/>
          </p:cNvGraphicFramePr>
          <p:nvPr>
            <p:extLst>
              <p:ext uri="{D42A27DB-BD31-4B8C-83A1-F6EECF244321}">
                <p14:modId xmlns:p14="http://schemas.microsoft.com/office/powerpoint/2010/main" val="928021516"/>
              </p:ext>
            </p:extLst>
          </p:nvPr>
        </p:nvGraphicFramePr>
        <p:xfrm>
          <a:off x="763668" y="682461"/>
          <a:ext cx="7009843" cy="6058899"/>
        </p:xfrm>
        <a:graphic>
          <a:graphicData uri="http://schemas.openxmlformats.org/drawingml/2006/table">
            <a:tbl>
              <a:tblPr firstRow="1" bandRow="1">
                <a:tableStyleId>{2D5ABB26-0587-4C30-8999-92F81FD0307C}</a:tableStyleId>
              </a:tblPr>
              <a:tblGrid>
                <a:gridCol w="5904000"/>
                <a:gridCol w="1105843"/>
              </a:tblGrid>
              <a:tr h="188022">
                <a:tc>
                  <a:txBody>
                    <a:bodyPr/>
                    <a:lstStyle/>
                    <a:p>
                      <a:r>
                        <a:rPr lang="es-CL" sz="1200" b="1" dirty="0" smtClean="0">
                          <a:solidFill>
                            <a:schemeClr val="bg1"/>
                          </a:solidFill>
                        </a:rPr>
                        <a:t>PRODUCTO 1</a:t>
                      </a:r>
                      <a:endParaRPr lang="es-CL" sz="1200" b="1"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endParaRPr lang="es-CL" sz="1200" b="1"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88022">
                <a:tc>
                  <a:txBody>
                    <a:bodyPr/>
                    <a:lstStyle/>
                    <a:p>
                      <a:pPr marL="0" indent="0">
                        <a:buNone/>
                      </a:pPr>
                      <a:r>
                        <a:rPr lang="es-CL" sz="1200" b="1" baseline="0" dirty="0" smtClean="0">
                          <a:solidFill>
                            <a:schemeClr val="bg1"/>
                          </a:solidFill>
                        </a:rPr>
                        <a:t>0. Metodología general</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200" b="1" dirty="0" smtClean="0">
                          <a:solidFill>
                            <a:schemeClr val="bg1"/>
                          </a:solidFill>
                        </a:rPr>
                        <a:t>3</a:t>
                      </a:r>
                      <a:endParaRPr lang="es-CL" sz="1200" b="1"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88022">
                <a:tc>
                  <a:txBody>
                    <a:bodyPr/>
                    <a:lstStyle/>
                    <a:p>
                      <a:pPr marL="0" indent="0">
                        <a:buNone/>
                      </a:pPr>
                      <a:r>
                        <a:rPr lang="es-CL" sz="1200" b="1" dirty="0" smtClean="0">
                          <a:solidFill>
                            <a:schemeClr val="bg1"/>
                          </a:solidFill>
                        </a:rPr>
                        <a:t>1. Análisis histórico 2010-2015</a:t>
                      </a:r>
                      <a:endParaRPr lang="es-CL" sz="1200" b="1" baseline="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200" b="1" dirty="0" smtClean="0">
                          <a:solidFill>
                            <a:schemeClr val="bg1"/>
                          </a:solidFill>
                        </a:rPr>
                        <a:t>6</a:t>
                      </a:r>
                      <a:endParaRPr lang="es-CL" sz="1200" b="1"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0" marR="0" indent="363538" algn="l" defTabSz="914400" rtl="0" eaLnBrk="1" fontAlgn="auto" latinLnBrk="0" hangingPunct="1">
                        <a:lnSpc>
                          <a:spcPct val="100000"/>
                        </a:lnSpc>
                        <a:spcBef>
                          <a:spcPts val="0"/>
                        </a:spcBef>
                        <a:spcAft>
                          <a:spcPts val="0"/>
                        </a:spcAft>
                        <a:buClrTx/>
                        <a:buSzTx/>
                        <a:buFontTx/>
                        <a:buNone/>
                        <a:tabLst/>
                        <a:defRPr/>
                      </a:pPr>
                      <a:r>
                        <a:rPr lang="es-CL" sz="1100" baseline="0" dirty="0" smtClean="0">
                          <a:solidFill>
                            <a:schemeClr val="bg1"/>
                          </a:solidFill>
                        </a:rPr>
                        <a:t>1.1. Cifras y datos de turismo en el mundo</a:t>
                      </a:r>
                      <a:endParaRPr lang="es-C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8</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1.2. Cifras y datos de turismo</a:t>
                      </a:r>
                      <a:r>
                        <a:rPr lang="es-ES_tradnl" sz="1100" baseline="0" dirty="0" smtClean="0">
                          <a:solidFill>
                            <a:schemeClr val="bg1"/>
                          </a:solidFill>
                        </a:rPr>
                        <a:t> de ciudades </a:t>
                      </a:r>
                      <a:r>
                        <a:rPr lang="es-ES_tradnl" sz="1100" dirty="0" smtClean="0">
                          <a:solidFill>
                            <a:schemeClr val="bg1"/>
                          </a:solidFill>
                        </a:rPr>
                        <a:t>en la región: </a:t>
                      </a:r>
                      <a:r>
                        <a:rPr lang="es-ES_tradnl" sz="1100" i="1" dirty="0" smtClean="0">
                          <a:solidFill>
                            <a:schemeClr val="bg1"/>
                          </a:solidFill>
                        </a:rPr>
                        <a:t>Competidores</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23</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1.3. Cifras y datos de turismo</a:t>
                      </a:r>
                      <a:r>
                        <a:rPr lang="es-ES_tradnl" sz="1100" baseline="0" dirty="0" smtClean="0">
                          <a:solidFill>
                            <a:schemeClr val="bg1"/>
                          </a:solidFill>
                        </a:rPr>
                        <a:t> de ciudades </a:t>
                      </a:r>
                      <a:r>
                        <a:rPr lang="es-ES_tradnl" sz="1100" dirty="0" smtClean="0">
                          <a:solidFill>
                            <a:schemeClr val="bg1"/>
                          </a:solidFill>
                        </a:rPr>
                        <a:t>en la región: </a:t>
                      </a:r>
                      <a:r>
                        <a:rPr lang="es-ES_tradnl" sz="1100" i="1" dirty="0" smtClean="0">
                          <a:solidFill>
                            <a:schemeClr val="bg1"/>
                          </a:solidFill>
                        </a:rPr>
                        <a:t>RICE</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36</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1.4. Cifras y datos de turismo</a:t>
                      </a:r>
                      <a:r>
                        <a:rPr lang="es-ES_tradnl" sz="1100" baseline="0" dirty="0" smtClean="0">
                          <a:solidFill>
                            <a:schemeClr val="bg1"/>
                          </a:solidFill>
                        </a:rPr>
                        <a:t> de ciudades </a:t>
                      </a:r>
                      <a:r>
                        <a:rPr lang="es-ES_tradnl" sz="1100" dirty="0" smtClean="0">
                          <a:solidFill>
                            <a:schemeClr val="bg1"/>
                          </a:solidFill>
                        </a:rPr>
                        <a:t>en la región: </a:t>
                      </a:r>
                      <a:r>
                        <a:rPr lang="es-ES_tradnl" sz="1100" i="1" dirty="0" smtClean="0">
                          <a:solidFill>
                            <a:schemeClr val="bg1"/>
                          </a:solidFill>
                        </a:rPr>
                        <a:t>Tráfico</a:t>
                      </a:r>
                      <a:r>
                        <a:rPr lang="es-ES_tradnl" sz="1100" i="1" baseline="0" dirty="0" smtClean="0">
                          <a:solidFill>
                            <a:schemeClr val="bg1"/>
                          </a:solidFill>
                        </a:rPr>
                        <a:t> aéreo</a:t>
                      </a:r>
                      <a:endParaRPr lang="es-ES_tradnl" sz="1100" i="1"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49</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1.5. Cifras y datos de turismo en el Ecuador y Quito</a:t>
                      </a:r>
                      <a:endParaRPr lang="es-ES_tradnl" sz="1100" i="1"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64</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1.6. </a:t>
                      </a:r>
                      <a:r>
                        <a:rPr lang="es-ES_tradnl" sz="1100" kern="1200" dirty="0" smtClean="0">
                          <a:solidFill>
                            <a:schemeClr val="bg1"/>
                          </a:solidFill>
                          <a:latin typeface="+mn-lt"/>
                          <a:ea typeface="+mn-ea"/>
                          <a:cs typeface="+mn-cs"/>
                        </a:rPr>
                        <a:t>Modelo de gestión de Quito Turismo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134</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222983">
                <a:tc>
                  <a:txBody>
                    <a:bodyPr/>
                    <a:lstStyle/>
                    <a:p>
                      <a:pPr marL="0" indent="0">
                        <a:buNone/>
                      </a:pPr>
                      <a:r>
                        <a:rPr lang="es-CL" sz="1200" b="1" baseline="0" dirty="0" smtClean="0">
                          <a:solidFill>
                            <a:schemeClr val="bg1"/>
                          </a:solidFill>
                        </a:rPr>
                        <a:t>2. Tendencias al 2021</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200" b="1" dirty="0" smtClean="0">
                          <a:solidFill>
                            <a:schemeClr val="bg1"/>
                          </a:solidFill>
                        </a:rPr>
                        <a:t>170</a:t>
                      </a:r>
                      <a:endParaRPr lang="es-CL" sz="1200" b="1"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2.1. </a:t>
                      </a:r>
                      <a:r>
                        <a:rPr lang="es-ES" sz="1100" kern="0" dirty="0" smtClean="0">
                          <a:solidFill>
                            <a:srgbClr val="FFFFFF"/>
                          </a:solidFill>
                        </a:rPr>
                        <a:t>Tendencias generales en la industria del turismo</a:t>
                      </a:r>
                      <a:endParaRPr lang="es-ES_tradnl" sz="1100" i="1"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172</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2.2. </a:t>
                      </a:r>
                      <a:r>
                        <a:rPr lang="es-ES" sz="1100" kern="0" dirty="0" smtClean="0">
                          <a:solidFill>
                            <a:srgbClr val="FFFFFF"/>
                          </a:solidFill>
                        </a:rPr>
                        <a:t>Tendencias tecnológicas, culturales, económico-políticas y socio-demográficas</a:t>
                      </a:r>
                      <a:endParaRPr lang="es-ES_tradnl" sz="1100" kern="1200" dirty="0" smtClean="0">
                        <a:solidFill>
                          <a:schemeClr val="bg1"/>
                        </a:solidFill>
                        <a:latin typeface="+mn-lt"/>
                        <a:ea typeface="+mn-ea"/>
                        <a:cs typeface="+mn-cs"/>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189</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kern="1200" dirty="0" smtClean="0">
                          <a:solidFill>
                            <a:schemeClr val="bg1"/>
                          </a:solidFill>
                          <a:latin typeface="+mn-lt"/>
                          <a:ea typeface="+mn-ea"/>
                          <a:cs typeface="+mn-cs"/>
                        </a:rPr>
                        <a:t>2.3. Tendencias en transporte aéreo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229</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222983">
                <a:tc>
                  <a:txBody>
                    <a:bodyPr/>
                    <a:lstStyle/>
                    <a:p>
                      <a:pPr marL="0" indent="0">
                        <a:buNone/>
                      </a:pPr>
                      <a:r>
                        <a:rPr lang="es-CL" sz="1200" b="1" baseline="0" dirty="0" smtClean="0">
                          <a:solidFill>
                            <a:schemeClr val="bg1"/>
                          </a:solidFill>
                        </a:rPr>
                        <a:t>3. Diagnóstico integral del </a:t>
                      </a:r>
                      <a:r>
                        <a:rPr lang="es-CL" sz="1200" b="1" baseline="0" dirty="0" err="1" smtClean="0">
                          <a:solidFill>
                            <a:schemeClr val="bg1"/>
                          </a:solidFill>
                        </a:rPr>
                        <a:t>cluster</a:t>
                      </a:r>
                      <a:r>
                        <a:rPr lang="es-CL" sz="1200" b="1" baseline="0" dirty="0" smtClean="0">
                          <a:solidFill>
                            <a:schemeClr val="bg1"/>
                          </a:solidFill>
                        </a:rPr>
                        <a:t> turístico de la ciudad de Quito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200" b="1" dirty="0" smtClean="0">
                          <a:solidFill>
                            <a:schemeClr val="bg1"/>
                          </a:solidFill>
                        </a:rPr>
                        <a:t>242</a:t>
                      </a:r>
                      <a:endParaRPr lang="es-CL" sz="1200" b="1"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3.1.</a:t>
                      </a:r>
                      <a:r>
                        <a:rPr lang="es-ES_tradnl" sz="1100" baseline="0" dirty="0" smtClean="0">
                          <a:solidFill>
                            <a:schemeClr val="bg1"/>
                          </a:solidFill>
                        </a:rPr>
                        <a:t> Encadenamiento productivo del turismo en la ciudad de Quito</a:t>
                      </a:r>
                      <a:endParaRPr lang="es-ES_tradn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244</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3.2. Encadenamiento productivo con socios estratégico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262</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3.3.</a:t>
                      </a:r>
                      <a:r>
                        <a:rPr lang="es-ES_tradnl" sz="1100" baseline="0" dirty="0" smtClean="0">
                          <a:solidFill>
                            <a:schemeClr val="bg1"/>
                          </a:solidFill>
                        </a:rPr>
                        <a:t> </a:t>
                      </a:r>
                      <a:r>
                        <a:rPr lang="es-ES" sz="1100" baseline="0" dirty="0" smtClean="0">
                          <a:solidFill>
                            <a:schemeClr val="bg1"/>
                          </a:solidFill>
                        </a:rPr>
                        <a:t>Principales destinos de la ciudad y estructura del espacio turístico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274</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3.4. Análisis actual de la oferta turística: </a:t>
                      </a:r>
                      <a:r>
                        <a:rPr lang="es-ES_tradnl" sz="1100" i="1" dirty="0" smtClean="0">
                          <a:solidFill>
                            <a:schemeClr val="bg1"/>
                          </a:solidFill>
                        </a:rPr>
                        <a:t>Conectividad aérea de Quito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298</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3.5.</a:t>
                      </a:r>
                      <a:r>
                        <a:rPr lang="es-ES_tradnl" sz="1100" baseline="0" dirty="0" smtClean="0">
                          <a:solidFill>
                            <a:schemeClr val="bg1"/>
                          </a:solidFill>
                        </a:rPr>
                        <a:t> </a:t>
                      </a:r>
                      <a:r>
                        <a:rPr lang="es-ES_tradnl" sz="1100" dirty="0" smtClean="0">
                          <a:solidFill>
                            <a:schemeClr val="bg1"/>
                          </a:solidFill>
                        </a:rPr>
                        <a:t>Análisis actual de la oferta turística: </a:t>
                      </a:r>
                      <a:r>
                        <a:rPr lang="es-ES_tradnl" sz="1100" i="1" dirty="0" smtClean="0">
                          <a:solidFill>
                            <a:schemeClr val="bg1"/>
                          </a:solidFill>
                        </a:rPr>
                        <a:t>Conectividad terrestre de Quito</a:t>
                      </a:r>
                      <a:endParaRPr lang="es-ES" sz="1100" baseline="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308</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3.6. Análisis actual de la oferta turística: </a:t>
                      </a:r>
                      <a:r>
                        <a:rPr lang="es-ES_tradnl" sz="1100" i="1" dirty="0" err="1" smtClean="0">
                          <a:solidFill>
                            <a:schemeClr val="bg1"/>
                          </a:solidFill>
                        </a:rPr>
                        <a:t>Benchmark</a:t>
                      </a:r>
                      <a:r>
                        <a:rPr lang="es-ES_tradnl" sz="1100" i="1" dirty="0" smtClean="0">
                          <a:solidFill>
                            <a:schemeClr val="bg1"/>
                          </a:solidFill>
                        </a:rPr>
                        <a:t> internacional</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322</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3.7.</a:t>
                      </a:r>
                      <a:r>
                        <a:rPr lang="es-ES_tradnl" sz="1100" baseline="0" dirty="0" smtClean="0">
                          <a:solidFill>
                            <a:schemeClr val="bg1"/>
                          </a:solidFill>
                        </a:rPr>
                        <a:t> </a:t>
                      </a:r>
                      <a:r>
                        <a:rPr lang="es-ES_tradnl" sz="1100" dirty="0" smtClean="0">
                          <a:solidFill>
                            <a:schemeClr val="bg1"/>
                          </a:solidFill>
                        </a:rPr>
                        <a:t>Análisis actual de la oferta turística: </a:t>
                      </a:r>
                      <a:r>
                        <a:rPr lang="es-ES_tradnl" sz="1100" i="1" dirty="0" smtClean="0">
                          <a:solidFill>
                            <a:schemeClr val="bg1"/>
                          </a:solidFill>
                        </a:rPr>
                        <a:t>Estructura de la oferta turística de Quito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345</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222983">
                <a:tc>
                  <a:txBody>
                    <a:bodyPr/>
                    <a:lstStyle/>
                    <a:p>
                      <a:pPr marL="0" indent="0">
                        <a:buNone/>
                      </a:pPr>
                      <a:r>
                        <a:rPr lang="es-CL" sz="1200" b="1" baseline="0" dirty="0" smtClean="0">
                          <a:solidFill>
                            <a:schemeClr val="bg1"/>
                          </a:solidFill>
                        </a:rPr>
                        <a:t>4. Revisión de la gestión de Quito Turismo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200" b="1" dirty="0" smtClean="0">
                          <a:solidFill>
                            <a:schemeClr val="bg1"/>
                          </a:solidFill>
                        </a:rPr>
                        <a:t>371</a:t>
                      </a:r>
                      <a:endParaRPr lang="es-CL" sz="1200" b="1"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4.1.</a:t>
                      </a:r>
                      <a:r>
                        <a:rPr lang="es-ES_tradnl" sz="1100" baseline="0" dirty="0" smtClean="0">
                          <a:solidFill>
                            <a:schemeClr val="bg1"/>
                          </a:solidFill>
                        </a:rPr>
                        <a:t> Desarrollo</a:t>
                      </a:r>
                      <a:endParaRPr lang="es-ES_tradn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373</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4.2. Calidad</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379</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4.3.</a:t>
                      </a:r>
                      <a:r>
                        <a:rPr lang="es-ES_tradnl" sz="1100" baseline="0" dirty="0" smtClean="0">
                          <a:solidFill>
                            <a:schemeClr val="bg1"/>
                          </a:solidFill>
                        </a:rPr>
                        <a:t> Mercadeo</a:t>
                      </a:r>
                      <a:endParaRPr lang="es-ES_tradn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393</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4.4. Comunicación</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410</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4.5.</a:t>
                      </a:r>
                      <a:r>
                        <a:rPr lang="es-ES_tradnl" sz="1100" baseline="0" dirty="0" smtClean="0">
                          <a:solidFill>
                            <a:schemeClr val="bg1"/>
                          </a:solidFill>
                        </a:rPr>
                        <a:t> Comercialización</a:t>
                      </a:r>
                      <a:endParaRPr lang="es-ES_tradn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419</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4.6. Industria de reuniones</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432</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4.7.</a:t>
                      </a:r>
                      <a:r>
                        <a:rPr lang="es-ES_tradnl" sz="1100" baseline="0" dirty="0" smtClean="0">
                          <a:solidFill>
                            <a:schemeClr val="bg1"/>
                          </a:solidFill>
                        </a:rPr>
                        <a:t> Agencia de Atracción de Inversiones</a:t>
                      </a:r>
                      <a:endParaRPr lang="es-ES_tradn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440</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4.8. Financiero</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463</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4.9.</a:t>
                      </a:r>
                      <a:r>
                        <a:rPr lang="es-ES_tradnl" sz="1100" baseline="0" dirty="0" smtClean="0">
                          <a:solidFill>
                            <a:schemeClr val="bg1"/>
                          </a:solidFill>
                        </a:rPr>
                        <a:t> Jefatura administrativa</a:t>
                      </a:r>
                      <a:endParaRPr lang="es-ES_tradn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468</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4.10. Dirección de sistemas</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473</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4.11. Conclusiones</a:t>
                      </a: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476</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r h="172353">
                <a:tc>
                  <a:txBody>
                    <a:bodyPr/>
                    <a:lstStyle/>
                    <a:p>
                      <a:pPr marL="363538" marR="0" indent="0" algn="l" defTabSz="914400" rtl="0" eaLnBrk="1" fontAlgn="auto" latinLnBrk="0" hangingPunct="1">
                        <a:lnSpc>
                          <a:spcPct val="100000"/>
                        </a:lnSpc>
                        <a:spcBef>
                          <a:spcPts val="0"/>
                        </a:spcBef>
                        <a:spcAft>
                          <a:spcPts val="0"/>
                        </a:spcAft>
                        <a:buClrTx/>
                        <a:buSzTx/>
                        <a:buFontTx/>
                        <a:buNone/>
                        <a:tabLst/>
                        <a:defRPr/>
                      </a:pPr>
                      <a:r>
                        <a:rPr lang="es-ES_tradnl" sz="1100" dirty="0" smtClean="0">
                          <a:solidFill>
                            <a:schemeClr val="bg1"/>
                          </a:solidFill>
                        </a:rPr>
                        <a:t>4.12.</a:t>
                      </a:r>
                      <a:r>
                        <a:rPr lang="es-ES_tradnl" sz="1100" baseline="0" dirty="0" smtClean="0">
                          <a:solidFill>
                            <a:schemeClr val="bg1"/>
                          </a:solidFill>
                        </a:rPr>
                        <a:t> Anexos</a:t>
                      </a:r>
                      <a:endParaRPr lang="es-ES_tradnl" sz="1100" dirty="0" smtClean="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c>
                  <a:txBody>
                    <a:bodyPr/>
                    <a:lstStyle/>
                    <a:p>
                      <a:r>
                        <a:rPr lang="es-CL" sz="1100" b="0" dirty="0" smtClean="0">
                          <a:solidFill>
                            <a:schemeClr val="bg1"/>
                          </a:solidFill>
                        </a:rPr>
                        <a:t>479</a:t>
                      </a:r>
                      <a:endParaRPr lang="es-CL" sz="1100" b="0" dirty="0">
                        <a:solidFill>
                          <a:schemeClr val="bg1"/>
                        </a:solidFill>
                      </a:endParaRPr>
                    </a:p>
                  </a:txBody>
                  <a:tcPr marL="36000" marR="36000" marT="0" marB="0" anchor="ctr">
                    <a:lnL>
                      <a:noFill/>
                    </a:lnL>
                    <a:lnR>
                      <a:noFill/>
                    </a:lnR>
                    <a:lnT>
                      <a:noFill/>
                    </a:lnT>
                    <a:lnB>
                      <a:noFill/>
                    </a:lnB>
                    <a:lnTlToBr w="12700" cmpd="sng">
                      <a:noFill/>
                      <a:prstDash val="solid"/>
                    </a:lnTlToBr>
                    <a:lnBlToTr w="12700" cmpd="sng">
                      <a:noFill/>
                      <a:prstDash val="solid"/>
                    </a:lnBlToTr>
                  </a:tcPr>
                </a:tc>
              </a:tr>
            </a:tbl>
          </a:graphicData>
        </a:graphic>
      </p:graphicFrame>
    </p:spTree>
    <p:extLst>
      <p:ext uri="{BB962C8B-B14F-4D97-AF65-F5344CB8AC3E}">
        <p14:creationId xmlns:p14="http://schemas.microsoft.com/office/powerpoint/2010/main" val="3885781641"/>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411691" y="1176487"/>
            <a:ext cx="9149822" cy="195759"/>
            <a:chOff x="411691" y="1334213"/>
            <a:chExt cx="4382799" cy="195759"/>
          </a:xfrm>
        </p:grpSpPr>
        <p:cxnSp>
          <p:nvCxnSpPr>
            <p:cNvPr id="39" name="iBar:83/125"/>
            <p:cNvCxnSpPr>
              <a:cxnSpLocks noChangeShapeType="1"/>
            </p:cNvCxnSpPr>
            <p:nvPr/>
          </p:nvCxnSpPr>
          <p:spPr bwMode="auto">
            <a:xfrm flipV="1">
              <a:off x="411691" y="1417321"/>
              <a:ext cx="4382799"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0" name="TxtBox:83/125"/>
            <p:cNvSpPr/>
            <p:nvPr/>
          </p:nvSpPr>
          <p:spPr bwMode="auto">
            <a:xfrm>
              <a:off x="1929871" y="1334213"/>
              <a:ext cx="1346446"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dirty="0" smtClean="0">
                  <a:solidFill>
                    <a:srgbClr val="002060"/>
                  </a:solidFill>
                  <a:cs typeface="Arial" pitchFamily="34" charset="0"/>
                </a:rPr>
                <a:t>Tendencias a futuro en ciudades (i/ii)</a:t>
              </a:r>
              <a:endParaRPr lang="es-ES" sz="1200" b="1" dirty="0">
                <a:solidFill>
                  <a:srgbClr val="002060"/>
                </a:solidFill>
                <a:cs typeface="Arial" pitchFamily="34" charset="0"/>
              </a:endParaRPr>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en turismo de ciudad y productos </a:t>
            </a:r>
            <a:r>
              <a:rPr lang="es-ES" sz="2000" b="1" dirty="0">
                <a:solidFill>
                  <a:srgbClr val="00B0F0"/>
                </a:solidFill>
                <a:cs typeface="Arial" charset="0"/>
              </a:rPr>
              <a:t>físicos </a:t>
            </a:r>
            <a:r>
              <a:rPr lang="es-ES" sz="2000" b="1" dirty="0" smtClean="0">
                <a:solidFill>
                  <a:srgbClr val="00B0F0"/>
                </a:solidFill>
                <a:cs typeface="Arial" charset="0"/>
              </a:rPr>
              <a:t>urbanos (iv/iv)</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12" name="TextBox 11"/>
          <p:cNvSpPr txBox="1"/>
          <p:nvPr/>
        </p:nvSpPr>
        <p:spPr bwMode="auto">
          <a:xfrm>
            <a:off x="673723" y="6518888"/>
            <a:ext cx="8240638" cy="215444"/>
          </a:xfrm>
          <a:prstGeom prst="rect">
            <a:avLst/>
          </a:prstGeom>
        </p:spPr>
        <p:txBody>
          <a:bodyPr wrap="square" rtlCol="0">
            <a:spAutoFit/>
          </a:bodyPr>
          <a:lstStyle/>
          <a:p>
            <a:pPr defTabSz="914400" fontAlgn="base">
              <a:spcBef>
                <a:spcPct val="0"/>
              </a:spcBef>
              <a:spcAft>
                <a:spcPct val="0"/>
              </a:spcAft>
            </a:pPr>
            <a:r>
              <a:rPr lang="es-ES" sz="800" i="1" dirty="0" smtClean="0">
                <a:solidFill>
                  <a:srgbClr val="002776"/>
                </a:solidFill>
                <a:cs typeface="Arial" charset="0"/>
              </a:rPr>
              <a:t>Fuentes: </a:t>
            </a:r>
            <a:r>
              <a:rPr lang="es-ES" sz="800" i="1" dirty="0" err="1" smtClean="0">
                <a:solidFill>
                  <a:srgbClr val="002776"/>
                </a:solidFill>
                <a:cs typeface="Arial" charset="0"/>
              </a:rPr>
              <a:t>Euromonitor</a:t>
            </a:r>
            <a:r>
              <a:rPr lang="es-ES" sz="800" i="1" dirty="0" smtClean="0">
                <a:solidFill>
                  <a:srgbClr val="002776"/>
                </a:solidFill>
                <a:cs typeface="Arial" charset="0"/>
              </a:rPr>
              <a:t> International, Top 100 City </a:t>
            </a:r>
            <a:r>
              <a:rPr lang="es-ES" sz="800" i="1" dirty="0" err="1" smtClean="0">
                <a:solidFill>
                  <a:srgbClr val="002776"/>
                </a:solidFill>
                <a:cs typeface="Arial" charset="0"/>
              </a:rPr>
              <a:t>Destinations</a:t>
            </a:r>
            <a:r>
              <a:rPr lang="es-ES" sz="800" i="1" dirty="0" smtClean="0">
                <a:solidFill>
                  <a:srgbClr val="002776"/>
                </a:solidFill>
                <a:cs typeface="Arial" charset="0"/>
              </a:rPr>
              <a:t> Ranking 2015</a:t>
            </a:r>
            <a:endParaRPr lang="es-ES" sz="800" i="1" dirty="0">
              <a:solidFill>
                <a:srgbClr val="002776"/>
              </a:solidFill>
              <a:cs typeface="Arial" charset="0"/>
            </a:endParaRPr>
          </a:p>
        </p:txBody>
      </p:sp>
      <p:sp>
        <p:nvSpPr>
          <p:cNvPr id="13" name="TextBox 12"/>
          <p:cNvSpPr txBox="1"/>
          <p:nvPr/>
        </p:nvSpPr>
        <p:spPr bwMode="auto">
          <a:xfrm>
            <a:off x="344489" y="1983387"/>
            <a:ext cx="4479499" cy="599352"/>
          </a:xfrm>
          <a:prstGeom prst="rect">
            <a:avLst/>
          </a:prstGeom>
        </p:spPr>
        <p:txBody>
          <a:bodyPr wrap="square" lIns="36000" rIns="36000" rtlCol="0" anchor="t">
            <a:noAutofit/>
          </a:bodyPr>
          <a:lstStyle/>
          <a:p>
            <a:pPr marL="173038" indent="-171450" defTabSz="914400" fontAlgn="base">
              <a:lnSpc>
                <a:spcPct val="106000"/>
              </a:lnSpc>
              <a:spcAft>
                <a:spcPts val="300"/>
              </a:spcAft>
              <a:buClr>
                <a:srgbClr val="002060"/>
              </a:buClr>
              <a:buFont typeface="Wingdings" panose="05000000000000000000" pitchFamily="2" charset="2"/>
              <a:buChar char="§"/>
            </a:pPr>
            <a:r>
              <a:rPr lang="es-ES" sz="1100" dirty="0" smtClean="0">
                <a:solidFill>
                  <a:srgbClr val="002776"/>
                </a:solidFill>
                <a:cs typeface="Arial" charset="0"/>
              </a:rPr>
              <a:t>Elevado grado de penetración de </a:t>
            </a:r>
            <a:r>
              <a:rPr lang="es-ES" sz="1100" dirty="0" err="1" smtClean="0">
                <a:solidFill>
                  <a:srgbClr val="002776"/>
                </a:solidFill>
                <a:cs typeface="Arial" charset="0"/>
              </a:rPr>
              <a:t>smartphones</a:t>
            </a:r>
            <a:r>
              <a:rPr lang="es-ES" sz="1100" dirty="0" smtClean="0">
                <a:solidFill>
                  <a:srgbClr val="002776"/>
                </a:solidFill>
                <a:cs typeface="Arial" charset="0"/>
              </a:rPr>
              <a:t> en las ciudades, tanto en mercados maduros como emergentes. Los viajeros utilizan sus dispositivos para realizar reservas </a:t>
            </a:r>
            <a:r>
              <a:rPr lang="es-ES" sz="1100" i="1" dirty="0" err="1" smtClean="0">
                <a:solidFill>
                  <a:srgbClr val="002776"/>
                </a:solidFill>
                <a:cs typeface="Arial" charset="0"/>
              </a:rPr>
              <a:t>on-the-go</a:t>
            </a:r>
            <a:r>
              <a:rPr lang="es-ES" sz="1100" dirty="0" smtClean="0">
                <a:solidFill>
                  <a:srgbClr val="002776"/>
                </a:solidFill>
                <a:cs typeface="Arial" charset="0"/>
              </a:rPr>
              <a:t>, esperando un servicio al cliente 24/7</a:t>
            </a:r>
          </a:p>
          <a:p>
            <a:pPr marL="173038" indent="-171450" defTabSz="914400" fontAlgn="base">
              <a:lnSpc>
                <a:spcPct val="106000"/>
              </a:lnSpc>
              <a:spcAft>
                <a:spcPts val="300"/>
              </a:spcAft>
              <a:buClr>
                <a:srgbClr val="002060"/>
              </a:buClr>
              <a:buFont typeface="Wingdings" panose="05000000000000000000" pitchFamily="2" charset="2"/>
              <a:buChar char="§"/>
            </a:pPr>
            <a:r>
              <a:rPr lang="es-ES" sz="1100" b="1" dirty="0" smtClean="0">
                <a:solidFill>
                  <a:srgbClr val="002776"/>
                </a:solidFill>
                <a:cs typeface="Arial" charset="0"/>
              </a:rPr>
              <a:t>Big data facilita la personalización </a:t>
            </a:r>
            <a:r>
              <a:rPr lang="es-ES" sz="1100" dirty="0" smtClean="0">
                <a:solidFill>
                  <a:srgbClr val="002776"/>
                </a:solidFill>
                <a:cs typeface="Arial" charset="0"/>
              </a:rPr>
              <a:t>a través del </a:t>
            </a:r>
            <a:r>
              <a:rPr lang="es-ES" sz="1100" b="1" dirty="0" smtClean="0">
                <a:solidFill>
                  <a:srgbClr val="002776"/>
                </a:solidFill>
                <a:cs typeface="Arial" charset="0"/>
              </a:rPr>
              <a:t>marketing dirigido </a:t>
            </a:r>
            <a:r>
              <a:rPr lang="es-ES" sz="1100" dirty="0" smtClean="0">
                <a:solidFill>
                  <a:srgbClr val="002776"/>
                </a:solidFill>
                <a:cs typeface="Arial" charset="0"/>
              </a:rPr>
              <a:t>(</a:t>
            </a:r>
            <a:r>
              <a:rPr lang="es-ES" sz="1100" i="1" dirty="0" err="1" smtClean="0">
                <a:solidFill>
                  <a:srgbClr val="002776"/>
                </a:solidFill>
                <a:cs typeface="Arial" charset="0"/>
              </a:rPr>
              <a:t>targeted</a:t>
            </a:r>
            <a:r>
              <a:rPr lang="es-ES" sz="1100" i="1" dirty="0" smtClean="0">
                <a:solidFill>
                  <a:srgbClr val="002776"/>
                </a:solidFill>
                <a:cs typeface="Arial" charset="0"/>
              </a:rPr>
              <a:t> marketing</a:t>
            </a:r>
            <a:r>
              <a:rPr lang="es-ES" sz="1100" dirty="0" smtClean="0">
                <a:solidFill>
                  <a:srgbClr val="002776"/>
                </a:solidFill>
                <a:cs typeface="Arial" charset="0"/>
              </a:rPr>
              <a:t>), incrementando conversión y, por tanto, ingresos. Las compañías del sector viajes tienen la oportunidad de </a:t>
            </a:r>
            <a:r>
              <a:rPr lang="es-ES" sz="1100" b="1" dirty="0" smtClean="0">
                <a:solidFill>
                  <a:srgbClr val="002776"/>
                </a:solidFill>
                <a:cs typeface="Arial" charset="0"/>
              </a:rPr>
              <a:t>apropiarse de mayor parte del ciclo de viaje</a:t>
            </a:r>
            <a:endParaRPr lang="es-ES" sz="1000" b="1" dirty="0">
              <a:solidFill>
                <a:srgbClr val="002776"/>
              </a:solidFill>
              <a:cs typeface="Arial" charset="0"/>
            </a:endParaRPr>
          </a:p>
        </p:txBody>
      </p:sp>
      <p:sp>
        <p:nvSpPr>
          <p:cNvPr id="22" name="TextBox 21"/>
          <p:cNvSpPr txBox="1"/>
          <p:nvPr/>
        </p:nvSpPr>
        <p:spPr bwMode="auto">
          <a:xfrm>
            <a:off x="5476292" y="8170380"/>
            <a:ext cx="1949634" cy="574997"/>
          </a:xfrm>
          <a:prstGeom prst="roundRect">
            <a:avLst/>
          </a:prstGeom>
          <a:noFill/>
        </p:spPr>
        <p:txBody>
          <a:bodyPr wrap="square" lIns="36000" rIns="36000" rtlCol="0" anchor="ctr">
            <a:noAutofit/>
          </a:bodyPr>
          <a:lstStyle/>
          <a:p>
            <a:pPr marL="1587" defTabSz="914400" fontAlgn="base">
              <a:spcAft>
                <a:spcPts val="100"/>
              </a:spcAft>
              <a:buClr>
                <a:srgbClr val="002060"/>
              </a:buClr>
            </a:pPr>
            <a:r>
              <a:rPr lang="es-ES" sz="1100" b="1" dirty="0" err="1" smtClean="0">
                <a:solidFill>
                  <a:srgbClr val="002776"/>
                </a:solidFill>
                <a:cs typeface="Arial" charset="0"/>
              </a:rPr>
              <a:t>WiFi</a:t>
            </a:r>
            <a:r>
              <a:rPr lang="es-ES" sz="1100" b="1" dirty="0" smtClean="0">
                <a:solidFill>
                  <a:srgbClr val="002776"/>
                </a:solidFill>
                <a:cs typeface="Arial" charset="0"/>
              </a:rPr>
              <a:t> ciudad</a:t>
            </a:r>
          </a:p>
          <a:p>
            <a:pPr marL="1587" defTabSz="914400" fontAlgn="base">
              <a:spcAft>
                <a:spcPts val="100"/>
              </a:spcAft>
              <a:buClr>
                <a:srgbClr val="002060"/>
              </a:buClr>
            </a:pPr>
            <a:r>
              <a:rPr lang="es-ES" sz="1100" i="1" dirty="0" smtClean="0">
                <a:solidFill>
                  <a:srgbClr val="002776"/>
                </a:solidFill>
                <a:cs typeface="Arial" charset="0"/>
              </a:rPr>
              <a:t>Madrid Wireless Smart City, España</a:t>
            </a:r>
            <a:endParaRPr lang="es-ES" sz="1100"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a:t>
            </a:fld>
            <a:endParaRPr lang="es-ES" dirty="0">
              <a:solidFill>
                <a:srgbClr val="002776"/>
              </a:solidFill>
            </a:endParaRPr>
          </a:p>
        </p:txBody>
      </p:sp>
      <p:sp>
        <p:nvSpPr>
          <p:cNvPr id="23" name="Rounded Rectangle 22"/>
          <p:cNvSpPr/>
          <p:nvPr/>
        </p:nvSpPr>
        <p:spPr bwMode="auto">
          <a:xfrm>
            <a:off x="344488" y="1590085"/>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Cambio tecnológico</a:t>
            </a:r>
            <a:endParaRPr lang="es-ES" sz="1200" b="1" dirty="0">
              <a:solidFill>
                <a:srgbClr val="FFFFFF"/>
              </a:solidFill>
              <a:cs typeface="Arial" pitchFamily="34" charset="0"/>
            </a:endParaRPr>
          </a:p>
        </p:txBody>
      </p:sp>
      <p:sp>
        <p:nvSpPr>
          <p:cNvPr id="3" name="Oval 2"/>
          <p:cNvSpPr/>
          <p:nvPr/>
        </p:nvSpPr>
        <p:spPr>
          <a:xfrm>
            <a:off x="261620" y="1484784"/>
            <a:ext cx="494969" cy="5040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2800" b="1" dirty="0" smtClean="0">
                <a:solidFill>
                  <a:schemeClr val="accent2"/>
                </a:solidFill>
              </a:rPr>
              <a:t>3</a:t>
            </a:r>
            <a:endParaRPr lang="es-ES" sz="2800" b="1" dirty="0">
              <a:solidFill>
                <a:schemeClr val="accent2"/>
              </a:solidFill>
            </a:endParaRPr>
          </a:p>
        </p:txBody>
      </p:sp>
      <p:sp>
        <p:nvSpPr>
          <p:cNvPr id="26" name="Rounded Rectangle 25"/>
          <p:cNvSpPr/>
          <p:nvPr/>
        </p:nvSpPr>
        <p:spPr bwMode="auto">
          <a:xfrm>
            <a:off x="5097513" y="1590085"/>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Economía colaborativa: un fenómeno urbano</a:t>
            </a:r>
            <a:endParaRPr lang="es-ES" sz="1200" b="1" dirty="0">
              <a:solidFill>
                <a:srgbClr val="FFFFFF"/>
              </a:solidFill>
              <a:cs typeface="Arial" pitchFamily="34" charset="0"/>
            </a:endParaRPr>
          </a:p>
        </p:txBody>
      </p:sp>
      <p:sp>
        <p:nvSpPr>
          <p:cNvPr id="27" name="Oval 26"/>
          <p:cNvSpPr/>
          <p:nvPr/>
        </p:nvSpPr>
        <p:spPr>
          <a:xfrm>
            <a:off x="5014645" y="1484784"/>
            <a:ext cx="494969" cy="5040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2800" b="1" dirty="0" smtClean="0">
                <a:solidFill>
                  <a:schemeClr val="accent2"/>
                </a:solidFill>
              </a:rPr>
              <a:t>4</a:t>
            </a:r>
            <a:endParaRPr lang="es-ES" sz="2800" b="1" dirty="0">
              <a:solidFill>
                <a:schemeClr val="accent2"/>
              </a:solidFill>
            </a:endParaRPr>
          </a:p>
        </p:txBody>
      </p:sp>
      <p:sp>
        <p:nvSpPr>
          <p:cNvPr id="43" name="TextBox 42"/>
          <p:cNvSpPr txBox="1"/>
          <p:nvPr/>
        </p:nvSpPr>
        <p:spPr bwMode="auto">
          <a:xfrm>
            <a:off x="5097016" y="1983387"/>
            <a:ext cx="4479499" cy="599352"/>
          </a:xfrm>
          <a:prstGeom prst="rect">
            <a:avLst/>
          </a:prstGeom>
        </p:spPr>
        <p:txBody>
          <a:bodyPr wrap="square" lIns="36000" rIns="36000" rtlCol="0" anchor="t">
            <a:noAutofit/>
          </a:bodyPr>
          <a:lstStyle/>
          <a:p>
            <a:pPr marL="173038" indent="-171450" defTabSz="914400" fontAlgn="base">
              <a:lnSpc>
                <a:spcPct val="106000"/>
              </a:lnSpc>
              <a:spcAft>
                <a:spcPts val="300"/>
              </a:spcAft>
              <a:buClr>
                <a:srgbClr val="002060"/>
              </a:buClr>
              <a:buFont typeface="Wingdings" panose="05000000000000000000" pitchFamily="2" charset="2"/>
              <a:buChar char="§"/>
            </a:pPr>
            <a:r>
              <a:rPr lang="es-ES" sz="1100" dirty="0" smtClean="0">
                <a:solidFill>
                  <a:srgbClr val="002776"/>
                </a:solidFill>
                <a:cs typeface="Arial" charset="0"/>
              </a:rPr>
              <a:t>La </a:t>
            </a:r>
            <a:r>
              <a:rPr lang="es-ES" sz="1100" b="1" dirty="0" smtClean="0">
                <a:solidFill>
                  <a:srgbClr val="002776"/>
                </a:solidFill>
                <a:cs typeface="Arial" charset="0"/>
              </a:rPr>
              <a:t>economía colaborativa </a:t>
            </a:r>
            <a:r>
              <a:rPr lang="es-ES" sz="1100" dirty="0" smtClean="0">
                <a:solidFill>
                  <a:srgbClr val="002776"/>
                </a:solidFill>
                <a:cs typeface="Arial" charset="0"/>
              </a:rPr>
              <a:t>se localiza en el </a:t>
            </a:r>
            <a:r>
              <a:rPr lang="es-ES" sz="1100" b="1" dirty="0" smtClean="0">
                <a:solidFill>
                  <a:srgbClr val="002776"/>
                </a:solidFill>
                <a:cs typeface="Arial" charset="0"/>
              </a:rPr>
              <a:t>contexto urbano</a:t>
            </a:r>
            <a:r>
              <a:rPr lang="es-ES" sz="1100" dirty="0" smtClean="0">
                <a:solidFill>
                  <a:srgbClr val="002776"/>
                </a:solidFill>
                <a:cs typeface="Arial" charset="0"/>
              </a:rPr>
              <a:t>, donde la </a:t>
            </a:r>
            <a:r>
              <a:rPr lang="es-ES" sz="1100" b="1" dirty="0" smtClean="0">
                <a:solidFill>
                  <a:srgbClr val="002776"/>
                </a:solidFill>
                <a:cs typeface="Arial" charset="0"/>
              </a:rPr>
              <a:t>disponibilidad de espacio y recursos </a:t>
            </a:r>
            <a:r>
              <a:rPr lang="es-ES" sz="1100" dirty="0" smtClean="0">
                <a:solidFill>
                  <a:srgbClr val="002776"/>
                </a:solidFill>
                <a:cs typeface="Arial" charset="0"/>
              </a:rPr>
              <a:t>es cada vez más cuestionada</a:t>
            </a:r>
          </a:p>
          <a:p>
            <a:pPr marL="173038" indent="-171450" defTabSz="914400" fontAlgn="base">
              <a:lnSpc>
                <a:spcPct val="106000"/>
              </a:lnSpc>
              <a:spcAft>
                <a:spcPts val="300"/>
              </a:spcAft>
              <a:buClr>
                <a:srgbClr val="002060"/>
              </a:buClr>
              <a:buFont typeface="Wingdings" panose="05000000000000000000" pitchFamily="2" charset="2"/>
              <a:buChar char="§"/>
            </a:pPr>
            <a:r>
              <a:rPr lang="es-ES" sz="1100" dirty="0" smtClean="0">
                <a:solidFill>
                  <a:srgbClr val="002776"/>
                </a:solidFill>
                <a:cs typeface="Arial" charset="0"/>
              </a:rPr>
              <a:t>En un contexto de crecimiento de la población urbana, la economía colaborativa puede ayudar a </a:t>
            </a:r>
            <a:r>
              <a:rPr lang="es-ES" sz="1100" b="1" dirty="0" smtClean="0">
                <a:solidFill>
                  <a:srgbClr val="002776"/>
                </a:solidFill>
                <a:cs typeface="Arial" charset="0"/>
              </a:rPr>
              <a:t>completar los gaps que existen </a:t>
            </a:r>
            <a:r>
              <a:rPr lang="es-ES" sz="1100" dirty="0" smtClean="0">
                <a:solidFill>
                  <a:srgbClr val="002776"/>
                </a:solidFill>
                <a:cs typeface="Arial" charset="0"/>
              </a:rPr>
              <a:t>en la </a:t>
            </a:r>
            <a:r>
              <a:rPr lang="es-ES" sz="1100" b="1" dirty="0" smtClean="0">
                <a:solidFill>
                  <a:srgbClr val="002776"/>
                </a:solidFill>
                <a:cs typeface="Arial" charset="0"/>
              </a:rPr>
              <a:t>oferta tradicional de transporte y alojamiento</a:t>
            </a:r>
          </a:p>
          <a:p>
            <a:pPr marL="173038" indent="-171450" defTabSz="914400" fontAlgn="base">
              <a:lnSpc>
                <a:spcPct val="106000"/>
              </a:lnSpc>
              <a:spcAft>
                <a:spcPts val="300"/>
              </a:spcAft>
              <a:buClr>
                <a:srgbClr val="002060"/>
              </a:buClr>
              <a:buFont typeface="Wingdings" panose="05000000000000000000" pitchFamily="2" charset="2"/>
              <a:buChar char="§"/>
            </a:pPr>
            <a:r>
              <a:rPr lang="es-ES" sz="1100" dirty="0" smtClean="0">
                <a:solidFill>
                  <a:srgbClr val="002776"/>
                </a:solidFill>
                <a:cs typeface="Arial" charset="0"/>
              </a:rPr>
              <a:t>La economía colaborativa está </a:t>
            </a:r>
            <a:r>
              <a:rPr lang="es-ES" sz="1100" b="1" dirty="0" smtClean="0">
                <a:solidFill>
                  <a:srgbClr val="002776"/>
                </a:solidFill>
                <a:cs typeface="Arial" charset="0"/>
              </a:rPr>
              <a:t>forzando al sector turístico a adaptarse y evolucionar</a:t>
            </a:r>
            <a:r>
              <a:rPr lang="es-ES" sz="1100" dirty="0" smtClean="0">
                <a:solidFill>
                  <a:srgbClr val="002776"/>
                </a:solidFill>
                <a:cs typeface="Arial" charset="0"/>
              </a:rPr>
              <a:t>. Las </a:t>
            </a:r>
            <a:endParaRPr lang="es-ES" sz="1000" dirty="0">
              <a:solidFill>
                <a:srgbClr val="002776"/>
              </a:solidFill>
              <a:cs typeface="Arial" charset="0"/>
            </a:endParaRPr>
          </a:p>
        </p:txBody>
      </p:sp>
      <p:pic>
        <p:nvPicPr>
          <p:cNvPr id="8" name="Picture 7" descr="Screen Clippi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1485" y="4439334"/>
            <a:ext cx="4621515" cy="1453890"/>
          </a:xfrm>
          <a:prstGeom prst="rect">
            <a:avLst/>
          </a:prstGeom>
        </p:spPr>
      </p:pic>
      <p:sp>
        <p:nvSpPr>
          <p:cNvPr id="41" name="TextBox 40"/>
          <p:cNvSpPr txBox="1"/>
          <p:nvPr/>
        </p:nvSpPr>
        <p:spPr bwMode="auto">
          <a:xfrm>
            <a:off x="1275324" y="3940347"/>
            <a:ext cx="2733835" cy="230832"/>
          </a:xfrm>
          <a:prstGeom prst="rect">
            <a:avLst/>
          </a:prstGeom>
          <a:solidFill>
            <a:schemeClr val="bg1"/>
          </a:solidFill>
        </p:spPr>
        <p:txBody>
          <a:bodyPr wrap="square" rtlCol="0">
            <a:spAutoFit/>
          </a:bodyPr>
          <a:lstStyle/>
          <a:p>
            <a:pPr algn="ctr" defTabSz="914400" fontAlgn="base">
              <a:spcBef>
                <a:spcPct val="0"/>
              </a:spcBef>
              <a:spcAft>
                <a:spcPct val="0"/>
              </a:spcAft>
            </a:pPr>
            <a:r>
              <a:rPr lang="es-ES" sz="900" b="1" i="1" dirty="0" smtClean="0">
                <a:solidFill>
                  <a:srgbClr val="002776"/>
                </a:solidFill>
                <a:cs typeface="Arial" charset="0"/>
              </a:rPr>
              <a:t>Grado de penetración de </a:t>
            </a:r>
            <a:r>
              <a:rPr lang="es-ES" sz="900" b="1" i="1" dirty="0" err="1" smtClean="0">
                <a:solidFill>
                  <a:srgbClr val="002776"/>
                </a:solidFill>
                <a:cs typeface="Arial" charset="0"/>
              </a:rPr>
              <a:t>smartphones</a:t>
            </a:r>
            <a:r>
              <a:rPr lang="es-ES" sz="900" b="1" i="1" dirty="0" smtClean="0">
                <a:solidFill>
                  <a:srgbClr val="002776"/>
                </a:solidFill>
                <a:cs typeface="Arial" charset="0"/>
              </a:rPr>
              <a:t>, 2014</a:t>
            </a:r>
            <a:endParaRPr lang="es-ES" sz="900" b="1" i="1" dirty="0">
              <a:solidFill>
                <a:srgbClr val="002776"/>
              </a:solidFill>
              <a:cs typeface="Arial" charset="0"/>
            </a:endParaRPr>
          </a:p>
        </p:txBody>
      </p:sp>
      <p:pic>
        <p:nvPicPr>
          <p:cNvPr id="37890" name="Picture 2" descr="https://www.thersa.org/globalassets/images/blogs/sharing-economy-group-people-graphic-600.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97016" y="3613629"/>
            <a:ext cx="4475585" cy="298372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964127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a:t>
            </a:r>
            <a:r>
              <a:rPr lang="es-ES" b="1" dirty="0" smtClean="0">
                <a:solidFill>
                  <a:srgbClr val="002060"/>
                </a:solidFill>
                <a:cs typeface="Arial" charset="0"/>
              </a:rPr>
              <a:t>tecnológicas</a:t>
            </a:r>
            <a:endParaRPr lang="es-ES" dirty="0" smtClean="0">
              <a:solidFill>
                <a:srgbClr val="002060"/>
              </a:solidFill>
              <a:cs typeface="Arial" charset="0"/>
            </a:endParaRPr>
          </a:p>
          <a:p>
            <a:pPr fontAlgn="base">
              <a:spcBef>
                <a:spcPct val="0"/>
              </a:spcBef>
              <a:spcAft>
                <a:spcPct val="0"/>
              </a:spcAft>
            </a:pPr>
            <a:r>
              <a:rPr lang="es-ES" sz="2000" i="1" dirty="0" err="1" smtClean="0">
                <a:solidFill>
                  <a:srgbClr val="00B0F0"/>
                </a:solidFill>
                <a:cs typeface="Arial" charset="0"/>
              </a:rPr>
              <a:t>Omnicanalidad</a:t>
            </a:r>
            <a:r>
              <a:rPr lang="es-ES" sz="2000" i="1" dirty="0" smtClean="0">
                <a:solidFill>
                  <a:srgbClr val="00B0F0"/>
                </a:solidFill>
                <a:cs typeface="Arial" charset="0"/>
              </a:rPr>
              <a:t>: </a:t>
            </a:r>
            <a:r>
              <a:rPr lang="es-ES" sz="2000" dirty="0">
                <a:solidFill>
                  <a:srgbClr val="00B0F0"/>
                </a:solidFill>
                <a:cs typeface="Arial" charset="0"/>
              </a:rPr>
              <a:t>fusión mundo físico y virtual (</a:t>
            </a:r>
            <a:r>
              <a:rPr lang="es-ES" sz="2000" dirty="0" smtClean="0">
                <a:solidFill>
                  <a:srgbClr val="00B0F0"/>
                </a:solidFill>
                <a:cs typeface="Arial" charset="0"/>
              </a:rPr>
              <a:t>ii/ii)</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13" name="Rectangle 12"/>
          <p:cNvSpPr/>
          <p:nvPr/>
        </p:nvSpPr>
        <p:spPr bwMode="auto">
          <a:xfrm>
            <a:off x="5148367" y="981075"/>
            <a:ext cx="4450001" cy="5568218"/>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4" name="Rectangle 13"/>
          <p:cNvSpPr/>
          <p:nvPr/>
        </p:nvSpPr>
        <p:spPr>
          <a:xfrm>
            <a:off x="358775" y="1407064"/>
            <a:ext cx="4449763" cy="5154077"/>
          </a:xfrm>
          <a:prstGeom prst="rect">
            <a:avLst/>
          </a:prstGeom>
          <a:noFill/>
        </p:spPr>
        <p:txBody>
          <a:bodyPr wrap="square" lIns="36000" rIns="36000">
            <a:noAutofit/>
          </a:bodyPr>
          <a:lstStyle/>
          <a:p>
            <a:pPr marL="450850" indent="-182563" algn="just" fontAlgn="base">
              <a:spcBef>
                <a:spcPct val="0"/>
              </a:spcBef>
              <a:spcAft>
                <a:spcPts val="200"/>
              </a:spcAft>
              <a:buFont typeface="Wingdings" panose="05000000000000000000" pitchFamily="2" charset="2"/>
              <a:buChar char="ü"/>
            </a:pPr>
            <a:r>
              <a:rPr lang="es-ES" sz="1100" b="1" dirty="0" smtClean="0">
                <a:solidFill>
                  <a:srgbClr val="002776"/>
                </a:solidFill>
                <a:cs typeface="Arial" pitchFamily="34" charset="0"/>
              </a:rPr>
              <a:t>Guías de viaje interactivas– </a:t>
            </a:r>
            <a:r>
              <a:rPr lang="es-ES" sz="1100" dirty="0" smtClean="0">
                <a:solidFill>
                  <a:srgbClr val="002776"/>
                </a:solidFill>
                <a:cs typeface="Arial" pitchFamily="34" charset="0"/>
              </a:rPr>
              <a:t>Enriquecen el mundo físico con localizaciones desconocidas que permiten identificar lo más interesante, aprendiendo sobre el destino. Proporcionan información detallada el destino junto con imágenes en 3D y videos interactivos.</a:t>
            </a:r>
          </a:p>
          <a:p>
            <a:pPr marL="450850" indent="-182563" algn="just" fontAlgn="base">
              <a:spcBef>
                <a:spcPct val="0"/>
              </a:spcBef>
              <a:spcAft>
                <a:spcPts val="200"/>
              </a:spcAft>
              <a:buFont typeface="Wingdings" panose="05000000000000000000" pitchFamily="2" charset="2"/>
              <a:buChar char="ü"/>
            </a:pPr>
            <a:r>
              <a:rPr lang="es-ES" sz="1100" b="1" dirty="0" smtClean="0">
                <a:solidFill>
                  <a:srgbClr val="002776"/>
                </a:solidFill>
                <a:cs typeface="Arial" pitchFamily="34" charset="0"/>
              </a:rPr>
              <a:t>Servicios “aumentados” </a:t>
            </a:r>
            <a:r>
              <a:rPr lang="es-ES" sz="1100" dirty="0" smtClean="0">
                <a:solidFill>
                  <a:srgbClr val="002776"/>
                </a:solidFill>
                <a:cs typeface="Arial" pitchFamily="34" charset="0"/>
              </a:rPr>
              <a:t>en hoteles, restaurantes y transportes.</a:t>
            </a:r>
          </a:p>
          <a:p>
            <a:pPr marL="450850" indent="-182563" algn="just" fontAlgn="base">
              <a:spcBef>
                <a:spcPct val="0"/>
              </a:spcBef>
              <a:spcAft>
                <a:spcPts val="200"/>
              </a:spcAft>
              <a:buFont typeface="Wingdings" panose="05000000000000000000" pitchFamily="2" charset="2"/>
              <a:buChar char="ü"/>
            </a:pPr>
            <a:r>
              <a:rPr lang="es-ES" sz="1100" b="1" dirty="0" smtClean="0">
                <a:solidFill>
                  <a:srgbClr val="002776"/>
                </a:solidFill>
                <a:cs typeface="Arial" pitchFamily="34" charset="0"/>
              </a:rPr>
              <a:t>Interacción en los museos </a:t>
            </a:r>
            <a:r>
              <a:rPr lang="es-ES" sz="1100" dirty="0" smtClean="0">
                <a:solidFill>
                  <a:srgbClr val="002776"/>
                </a:solidFill>
                <a:cs typeface="Arial" pitchFamily="34" charset="0"/>
              </a:rPr>
              <a:t>– AR como herramienta educativa con gran potencial pues enriquece las experiencias de los visitantes</a:t>
            </a:r>
          </a:p>
          <a:p>
            <a:pPr marL="450850" indent="-182563" algn="just" fontAlgn="base">
              <a:spcBef>
                <a:spcPct val="0"/>
              </a:spcBef>
              <a:spcAft>
                <a:spcPts val="200"/>
              </a:spcAft>
              <a:buFont typeface="Wingdings" panose="05000000000000000000" pitchFamily="2" charset="2"/>
              <a:buChar char="ü"/>
            </a:pPr>
            <a:r>
              <a:rPr lang="es-ES" sz="1100" b="1" dirty="0" smtClean="0">
                <a:solidFill>
                  <a:srgbClr val="002776"/>
                </a:solidFill>
                <a:cs typeface="Arial" pitchFamily="34" charset="0"/>
              </a:rPr>
              <a:t>Recreación</a:t>
            </a:r>
            <a:r>
              <a:rPr lang="es-ES" sz="1100" dirty="0" smtClean="0">
                <a:solidFill>
                  <a:srgbClr val="002776"/>
                </a:solidFill>
                <a:cs typeface="Arial" pitchFamily="34" charset="0"/>
              </a:rPr>
              <a:t> de </a:t>
            </a:r>
            <a:r>
              <a:rPr lang="es-ES" sz="1100" b="1" dirty="0" smtClean="0">
                <a:solidFill>
                  <a:srgbClr val="002776"/>
                </a:solidFill>
                <a:cs typeface="Arial" pitchFamily="34" charset="0"/>
              </a:rPr>
              <a:t>momentos y eventos históricos: </a:t>
            </a:r>
            <a:r>
              <a:rPr lang="es-ES" sz="1100" dirty="0" smtClean="0">
                <a:solidFill>
                  <a:srgbClr val="002776"/>
                </a:solidFill>
                <a:cs typeface="Arial" pitchFamily="34" charset="0"/>
              </a:rPr>
              <a:t>Permite a los turistas a viajar en el tiempo y experimentar parte de la historia.</a:t>
            </a:r>
            <a:endParaRPr lang="es-ES" sz="1100" b="1" dirty="0" smtClean="0">
              <a:solidFill>
                <a:srgbClr val="002776"/>
              </a:solidFill>
              <a:cs typeface="Arial" pitchFamily="34" charset="0"/>
            </a:endParaRPr>
          </a:p>
          <a:p>
            <a:pPr marL="450850" indent="-182563" algn="just" fontAlgn="base">
              <a:spcBef>
                <a:spcPct val="0"/>
              </a:spcBef>
              <a:spcAft>
                <a:spcPts val="200"/>
              </a:spcAft>
              <a:buFont typeface="Wingdings" panose="05000000000000000000" pitchFamily="2" charset="2"/>
              <a:buChar char="ü"/>
            </a:pPr>
            <a:r>
              <a:rPr lang="es-ES" sz="1100" dirty="0" smtClean="0">
                <a:solidFill>
                  <a:srgbClr val="002776"/>
                </a:solidFill>
                <a:cs typeface="Arial" pitchFamily="34" charset="0"/>
              </a:rPr>
              <a:t>Gestión del </a:t>
            </a:r>
            <a:r>
              <a:rPr lang="es-ES" sz="1100" b="1" dirty="0" smtClean="0">
                <a:solidFill>
                  <a:srgbClr val="002776"/>
                </a:solidFill>
                <a:cs typeface="Arial" pitchFamily="34" charset="0"/>
              </a:rPr>
              <a:t>destino participativa – </a:t>
            </a:r>
            <a:r>
              <a:rPr lang="es-ES" sz="1100" dirty="0" smtClean="0">
                <a:solidFill>
                  <a:srgbClr val="002776"/>
                </a:solidFill>
                <a:cs typeface="Arial" pitchFamily="34" charset="0"/>
              </a:rPr>
              <a:t>La AR puede permitir a los usuarios observar de forma virtual los diferentes momentos de construcción (pasado, presente y futuro) de diferentes edificios y monumentos emblemáticos</a:t>
            </a:r>
          </a:p>
          <a:p>
            <a:pPr marL="450850" indent="-182563" fontAlgn="base">
              <a:spcBef>
                <a:spcPct val="0"/>
              </a:spcBef>
              <a:spcAft>
                <a:spcPts val="200"/>
              </a:spcAft>
              <a:buFont typeface="Wingdings" panose="05000000000000000000" pitchFamily="2" charset="2"/>
              <a:buChar char="ü"/>
            </a:pPr>
            <a:endParaRPr lang="es-ES" sz="1100" dirty="0" smtClean="0">
              <a:solidFill>
                <a:srgbClr val="141414"/>
              </a:solidFill>
              <a:cs typeface="Arial" pitchFamily="34" charset="0"/>
            </a:endParaRPr>
          </a:p>
          <a:p>
            <a:pPr marL="450850" indent="-182563" fontAlgn="base">
              <a:spcBef>
                <a:spcPct val="0"/>
              </a:spcBef>
              <a:spcAft>
                <a:spcPts val="200"/>
              </a:spcAft>
              <a:buFont typeface="Wingdings" panose="05000000000000000000" pitchFamily="2" charset="2"/>
              <a:buChar char="ü"/>
            </a:pPr>
            <a:endParaRPr lang="es-ES" sz="1100" dirty="0">
              <a:solidFill>
                <a:srgbClr val="000000"/>
              </a:solidFill>
              <a:cs typeface="Arial" pitchFamily="34" charset="0"/>
            </a:endParaRPr>
          </a:p>
        </p:txBody>
      </p:sp>
      <p:sp>
        <p:nvSpPr>
          <p:cNvPr id="16" name="Rectangle 15"/>
          <p:cNvSpPr/>
          <p:nvPr/>
        </p:nvSpPr>
        <p:spPr bwMode="auto">
          <a:xfrm>
            <a:off x="5149647" y="981076"/>
            <a:ext cx="4404446" cy="5582287"/>
          </a:xfrm>
          <a:prstGeom prst="rect">
            <a:avLst/>
          </a:prstGeom>
          <a:noFill/>
          <a:ln w="9525" cap="flat" cmpd="sng" algn="ctr">
            <a:noFill/>
            <a:prstDash val="solid"/>
            <a:round/>
            <a:headEnd type="none" w="med" len="med"/>
            <a:tailEnd type="none" w="med" len="med"/>
          </a:ln>
          <a:effectLst/>
        </p:spPr>
        <p:txBody>
          <a:bodyPr vert="horz" wrap="square" lIns="36000" tIns="108000" rIns="108000" bIns="36000" numCol="1" rtlCol="0" anchor="t" anchorCtr="0" compatLnSpc="1">
            <a:prstTxWarp prst="textNoShape">
              <a:avLst/>
            </a:prstTxWarp>
          </a:bodyPr>
          <a:lstStyle/>
          <a:p>
            <a:pPr marL="363538" indent="-188913" algn="just" fontAlgn="base">
              <a:spcBef>
                <a:spcPct val="0"/>
              </a:spcBef>
              <a:spcAft>
                <a:spcPts val="300"/>
              </a:spcAft>
              <a:buFont typeface="Wingdings" panose="05000000000000000000" pitchFamily="2" charset="2"/>
              <a:buChar char="ü"/>
            </a:pPr>
            <a:r>
              <a:rPr lang="es-ES" sz="1100" b="1" dirty="0" err="1" smtClean="0">
                <a:solidFill>
                  <a:srgbClr val="002776"/>
                </a:solidFill>
                <a:cs typeface="Arial" pitchFamily="34" charset="0"/>
              </a:rPr>
              <a:t>Two</a:t>
            </a:r>
            <a:r>
              <a:rPr lang="es-ES" sz="1100" b="1" dirty="0" smtClean="0">
                <a:solidFill>
                  <a:srgbClr val="002776"/>
                </a:solidFill>
                <a:cs typeface="Arial" pitchFamily="34" charset="0"/>
              </a:rPr>
              <a:t> </a:t>
            </a:r>
            <a:r>
              <a:rPr lang="es-ES" sz="1100" b="1" dirty="0" err="1" smtClean="0">
                <a:solidFill>
                  <a:srgbClr val="002776"/>
                </a:solidFill>
                <a:cs typeface="Arial" pitchFamily="34" charset="0"/>
              </a:rPr>
              <a:t>Treasures</a:t>
            </a:r>
            <a:r>
              <a:rPr lang="es-ES" sz="1100" b="1" dirty="0" smtClean="0">
                <a:solidFill>
                  <a:srgbClr val="002776"/>
                </a:solidFill>
                <a:cs typeface="Arial" pitchFamily="34" charset="0"/>
              </a:rPr>
              <a:t> 3D Tour </a:t>
            </a:r>
            <a:r>
              <a:rPr lang="es-ES" sz="1100" dirty="0" smtClean="0">
                <a:solidFill>
                  <a:srgbClr val="002776"/>
                </a:solidFill>
                <a:cs typeface="Arial" pitchFamily="34" charset="0"/>
              </a:rPr>
              <a:t>(San </a:t>
            </a:r>
            <a:r>
              <a:rPr lang="es-ES" sz="1100" dirty="0" err="1" smtClean="0">
                <a:solidFill>
                  <a:srgbClr val="002776"/>
                </a:solidFill>
                <a:cs typeface="Arial" pitchFamily="34" charset="0"/>
              </a:rPr>
              <a:t>Petesburg</a:t>
            </a:r>
            <a:r>
              <a:rPr lang="es-ES" sz="1100" dirty="0" smtClean="0">
                <a:solidFill>
                  <a:srgbClr val="002776"/>
                </a:solidFill>
                <a:cs typeface="Arial" pitchFamily="34" charset="0"/>
              </a:rPr>
              <a:t> Clearwater Bureau) </a:t>
            </a:r>
            <a:r>
              <a:rPr lang="es-ES" sz="1100" dirty="0" smtClean="0">
                <a:solidFill>
                  <a:srgbClr val="002776"/>
                </a:solidFill>
                <a:cs typeface="Arial" pitchFamily="34" charset="0"/>
                <a:hlinkClick r:id="rId4"/>
              </a:rPr>
              <a:t>http://www.visitstpeteclearwater.com/</a:t>
            </a:r>
            <a:r>
              <a:rPr lang="es-ES" sz="1100" dirty="0" smtClean="0">
                <a:solidFill>
                  <a:srgbClr val="002776"/>
                </a:solidFill>
                <a:cs typeface="Arial" pitchFamily="34" charset="0"/>
              </a:rPr>
              <a:t> </a:t>
            </a:r>
          </a:p>
          <a:p>
            <a:pPr algn="just" fontAlgn="base">
              <a:spcBef>
                <a:spcPct val="0"/>
              </a:spcBef>
              <a:spcAft>
                <a:spcPct val="0"/>
              </a:spcAft>
            </a:pPr>
            <a:r>
              <a:rPr lang="es-ES" sz="1100" dirty="0" smtClean="0">
                <a:solidFill>
                  <a:srgbClr val="002776"/>
                </a:solidFill>
                <a:cs typeface="Arial" pitchFamily="34" charset="0"/>
              </a:rPr>
              <a:t>El desafío era llegar al segmento más joven de visitantes. Se creó un tour 3D con experiencia de realidad aumentada que proporcionaba una visión interactiva del destino. El objetivo era generar </a:t>
            </a:r>
            <a:r>
              <a:rPr lang="es-ES" sz="1100" dirty="0" err="1" smtClean="0">
                <a:solidFill>
                  <a:srgbClr val="002776"/>
                </a:solidFill>
                <a:cs typeface="Arial" pitchFamily="34" charset="0"/>
              </a:rPr>
              <a:t>viralidad</a:t>
            </a:r>
            <a:r>
              <a:rPr lang="es-ES" sz="1100" dirty="0" smtClean="0">
                <a:solidFill>
                  <a:srgbClr val="002776"/>
                </a:solidFill>
                <a:cs typeface="Arial" pitchFamily="34" charset="0"/>
              </a:rPr>
              <a:t> y difusión extra en medios.</a:t>
            </a:r>
          </a:p>
          <a:p>
            <a:pPr algn="just" fontAlgn="base">
              <a:spcBef>
                <a:spcPct val="0"/>
              </a:spcBef>
              <a:spcAft>
                <a:spcPct val="0"/>
              </a:spcAft>
            </a:pPr>
            <a:r>
              <a:rPr lang="es-ES" sz="1100" dirty="0" smtClean="0">
                <a:solidFill>
                  <a:srgbClr val="002776"/>
                </a:solidFill>
                <a:cs typeface="Arial" pitchFamily="34" charset="0"/>
              </a:rPr>
              <a:t>Resultados:</a:t>
            </a:r>
          </a:p>
          <a:p>
            <a:pPr marL="171450" indent="-171450" algn="just" fontAlgn="base">
              <a:spcBef>
                <a:spcPct val="0"/>
              </a:spcBef>
              <a:spcAft>
                <a:spcPct val="0"/>
              </a:spcAft>
              <a:buFont typeface="Arial"/>
              <a:buChar char="•"/>
            </a:pPr>
            <a:r>
              <a:rPr lang="es-ES" sz="1100" dirty="0" smtClean="0">
                <a:solidFill>
                  <a:srgbClr val="002776"/>
                </a:solidFill>
                <a:cs typeface="Arial" pitchFamily="34" charset="0"/>
              </a:rPr>
              <a:t>Premios como el Web Marketing </a:t>
            </a:r>
            <a:r>
              <a:rPr lang="es-ES" sz="1100" dirty="0" err="1" smtClean="0">
                <a:solidFill>
                  <a:srgbClr val="002776"/>
                </a:solidFill>
                <a:cs typeface="Arial" pitchFamily="34" charset="0"/>
              </a:rPr>
              <a:t>Association’s</a:t>
            </a:r>
            <a:r>
              <a:rPr lang="es-ES" sz="1100" dirty="0" smtClean="0">
                <a:solidFill>
                  <a:srgbClr val="002776"/>
                </a:solidFill>
                <a:cs typeface="Arial" pitchFamily="34" charset="0"/>
              </a:rPr>
              <a:t> IAC en la categoría de aplicación interactiva innovadora. </a:t>
            </a:r>
          </a:p>
          <a:p>
            <a:pPr marL="171450" indent="-171450" algn="just" fontAlgn="base">
              <a:spcBef>
                <a:spcPct val="0"/>
              </a:spcBef>
              <a:spcAft>
                <a:spcPct val="0"/>
              </a:spcAft>
              <a:buFont typeface="Arial"/>
              <a:buChar char="•"/>
            </a:pPr>
            <a:r>
              <a:rPr lang="es-ES" sz="1100" dirty="0" smtClean="0">
                <a:solidFill>
                  <a:srgbClr val="002776"/>
                </a:solidFill>
                <a:cs typeface="Arial" pitchFamily="34" charset="0"/>
              </a:rPr>
              <a:t>Más de 80.500 reproducciones de vídeo en YouTube después de su lanzamiento inicial.</a:t>
            </a:r>
          </a:p>
          <a:p>
            <a:pPr marL="171450" indent="-171450" algn="just" fontAlgn="base">
              <a:spcBef>
                <a:spcPct val="0"/>
              </a:spcBef>
              <a:spcAft>
                <a:spcPct val="0"/>
              </a:spcAft>
              <a:buFont typeface="Arial"/>
              <a:buChar char="•"/>
            </a:pPr>
            <a:r>
              <a:rPr lang="es-ES" sz="1100" dirty="0" smtClean="0">
                <a:solidFill>
                  <a:srgbClr val="002776"/>
                </a:solidFill>
                <a:cs typeface="Arial" pitchFamily="34" charset="0"/>
              </a:rPr>
              <a:t>Cobertura en medios de comunicación nacionales, publicaciones y redes sociales.</a:t>
            </a:r>
          </a:p>
          <a:p>
            <a:pPr algn="just" fontAlgn="base">
              <a:spcBef>
                <a:spcPct val="0"/>
              </a:spcBef>
              <a:spcAft>
                <a:spcPct val="0"/>
              </a:spcAft>
            </a:pPr>
            <a:endParaRPr lang="es-ES" sz="1100" dirty="0" smtClean="0">
              <a:solidFill>
                <a:srgbClr val="002776"/>
              </a:solidFill>
              <a:cs typeface="Arial" pitchFamily="34" charset="0"/>
            </a:endParaRPr>
          </a:p>
          <a:p>
            <a:pPr marL="355600" indent="-177800" algn="just" fontAlgn="base">
              <a:spcBef>
                <a:spcPct val="0"/>
              </a:spcBef>
              <a:spcAft>
                <a:spcPct val="0"/>
              </a:spcAft>
              <a:buFont typeface="Wingdings" panose="05000000000000000000" pitchFamily="2" charset="2"/>
              <a:buChar char="ü"/>
            </a:pPr>
            <a:r>
              <a:rPr lang="es-ES" sz="1100" b="1" dirty="0" smtClean="0">
                <a:solidFill>
                  <a:srgbClr val="002776"/>
                </a:solidFill>
                <a:cs typeface="Arial" pitchFamily="34" charset="0"/>
              </a:rPr>
              <a:t>London </a:t>
            </a:r>
            <a:r>
              <a:rPr lang="es-ES" sz="1100" b="1" dirty="0" err="1" smtClean="0">
                <a:solidFill>
                  <a:srgbClr val="002776"/>
                </a:solidFill>
                <a:cs typeface="Arial" pitchFamily="34" charset="0"/>
              </a:rPr>
              <a:t>Eye</a:t>
            </a:r>
            <a:r>
              <a:rPr lang="es-ES" sz="1100" b="1" dirty="0" smtClean="0">
                <a:solidFill>
                  <a:srgbClr val="002776"/>
                </a:solidFill>
                <a:cs typeface="Arial" pitchFamily="34" charset="0"/>
              </a:rPr>
              <a:t> AR App </a:t>
            </a:r>
            <a:r>
              <a:rPr lang="es-ES" sz="1100" dirty="0" smtClean="0">
                <a:solidFill>
                  <a:srgbClr val="002776"/>
                </a:solidFill>
                <a:cs typeface="Arial" pitchFamily="34" charset="0"/>
              </a:rPr>
              <a:t>(UK)</a:t>
            </a:r>
            <a:r>
              <a:rPr lang="es-ES" sz="1100" dirty="0" smtClean="0">
                <a:solidFill>
                  <a:srgbClr val="002776"/>
                </a:solidFill>
              </a:rPr>
              <a:t>. </a:t>
            </a:r>
            <a:r>
              <a:rPr lang="es-ES" sz="1100" dirty="0" smtClean="0">
                <a:solidFill>
                  <a:srgbClr val="002776"/>
                </a:solidFill>
                <a:cs typeface="Arial" pitchFamily="34" charset="0"/>
              </a:rPr>
              <a:t>La aplicación de realidad aumentada permite a los usuarios "ver" a través de la parte inferior de la cápsula del </a:t>
            </a:r>
            <a:r>
              <a:rPr lang="es-ES" sz="1100" dirty="0" err="1" smtClean="0">
                <a:solidFill>
                  <a:srgbClr val="002776"/>
                </a:solidFill>
                <a:cs typeface="Arial" pitchFamily="34" charset="0"/>
              </a:rPr>
              <a:t>Eye</a:t>
            </a:r>
            <a:r>
              <a:rPr lang="es-ES" sz="1100" dirty="0" smtClean="0">
                <a:solidFill>
                  <a:srgbClr val="002776"/>
                </a:solidFill>
                <a:cs typeface="Arial" pitchFamily="34" charset="0"/>
              </a:rPr>
              <a:t>. El objetivo es mejorar la sensación de estar por encima de Londres, en lugar de estar atrapado dentro de una cápsula. La información en pantalla indica a los usuarios sobre el funcionamiento del propio London </a:t>
            </a:r>
            <a:r>
              <a:rPr lang="es-ES" sz="1100" dirty="0" err="1" smtClean="0">
                <a:solidFill>
                  <a:srgbClr val="002776"/>
                </a:solidFill>
                <a:cs typeface="Arial" pitchFamily="34" charset="0"/>
              </a:rPr>
              <a:t>Eye</a:t>
            </a:r>
            <a:r>
              <a:rPr lang="es-ES" sz="1100" dirty="0" smtClean="0">
                <a:solidFill>
                  <a:srgbClr val="002776"/>
                </a:solidFill>
                <a:cs typeface="Arial" pitchFamily="34" charset="0"/>
              </a:rPr>
              <a:t>, e información extra sobre los sitios a los que se apunta con el </a:t>
            </a:r>
            <a:r>
              <a:rPr lang="es-ES" sz="1100" dirty="0" err="1" smtClean="0">
                <a:solidFill>
                  <a:srgbClr val="002776"/>
                </a:solidFill>
                <a:cs typeface="Arial" pitchFamily="34" charset="0"/>
              </a:rPr>
              <a:t>smartphone</a:t>
            </a:r>
            <a:r>
              <a:rPr lang="es-ES" sz="1100" dirty="0" smtClean="0">
                <a:solidFill>
                  <a:srgbClr val="002776"/>
                </a:solidFill>
                <a:cs typeface="Arial" pitchFamily="34" charset="0"/>
              </a:rPr>
              <a:t>.</a:t>
            </a:r>
          </a:p>
          <a:p>
            <a:pPr marL="355600" fontAlgn="base">
              <a:spcBef>
                <a:spcPct val="0"/>
              </a:spcBef>
              <a:spcAft>
                <a:spcPct val="0"/>
              </a:spcAft>
            </a:pPr>
            <a:endParaRPr lang="es-ES" sz="1100" dirty="0" smtClean="0">
              <a:solidFill>
                <a:srgbClr val="000000"/>
              </a:solidFill>
              <a:cs typeface="Arial" pitchFamily="34" charset="0"/>
            </a:endParaRPr>
          </a:p>
          <a:p>
            <a:pPr marL="355600" fontAlgn="base">
              <a:spcBef>
                <a:spcPct val="0"/>
              </a:spcBef>
              <a:spcAft>
                <a:spcPct val="0"/>
              </a:spcAft>
            </a:pPr>
            <a:endParaRPr lang="es-ES" sz="1100" dirty="0" smtClean="0">
              <a:solidFill>
                <a:srgbClr val="000000"/>
              </a:solidFill>
              <a:cs typeface="Arial" pitchFamily="34" charset="0"/>
            </a:endParaRPr>
          </a:p>
        </p:txBody>
      </p:sp>
      <p:pic>
        <p:nvPicPr>
          <p:cNvPr id="17" name="Imagen 12"/>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a:xfrm>
            <a:off x="907659" y="4752013"/>
            <a:ext cx="3541285" cy="1701323"/>
          </a:xfrm>
          <a:prstGeom prst="rect">
            <a:avLst/>
          </a:prstGeom>
        </p:spPr>
      </p:pic>
      <p:pic>
        <p:nvPicPr>
          <p:cNvPr id="18" name="Imagen 14"/>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6332455" y="5039840"/>
            <a:ext cx="2192034" cy="1371789"/>
          </a:xfrm>
          <a:prstGeom prst="rect">
            <a:avLst/>
          </a:prstGeom>
        </p:spPr>
      </p:pic>
      <p:sp>
        <p:nvSpPr>
          <p:cNvPr id="19" name="Rectangle 18"/>
          <p:cNvSpPr/>
          <p:nvPr/>
        </p:nvSpPr>
        <p:spPr bwMode="auto">
          <a:xfrm>
            <a:off x="372425" y="981075"/>
            <a:ext cx="4401574" cy="360000"/>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231775" indent="-231775" fontAlgn="base">
              <a:lnSpc>
                <a:spcPct val="106000"/>
              </a:lnSpc>
              <a:spcBef>
                <a:spcPct val="0"/>
              </a:spcBef>
              <a:spcAft>
                <a:spcPct val="0"/>
              </a:spcAft>
              <a:buFont typeface="Wingdings 2" pitchFamily="18" charset="2"/>
              <a:buNone/>
            </a:pPr>
            <a:r>
              <a:rPr lang="es-ES" sz="1200" b="1" dirty="0" smtClean="0">
                <a:solidFill>
                  <a:srgbClr val="002776"/>
                </a:solidFill>
                <a:cs typeface="Arial" pitchFamily="34" charset="0"/>
              </a:rPr>
              <a:t>Foco: Aplicaciones de AR</a:t>
            </a:r>
          </a:p>
        </p:txBody>
      </p:sp>
      <p:sp>
        <p:nvSpPr>
          <p:cNvPr id="2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200</a:t>
            </a:fld>
            <a:endParaRPr lang="es-ES" dirty="0">
              <a:solidFill>
                <a:srgbClr val="002776"/>
              </a:solidFill>
            </a:endParaRPr>
          </a:p>
        </p:txBody>
      </p:sp>
    </p:spTree>
    <p:extLst>
      <p:ext uri="{BB962C8B-B14F-4D97-AF65-F5344CB8AC3E}">
        <p14:creationId xmlns:p14="http://schemas.microsoft.com/office/powerpoint/2010/main" val="1917565071"/>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a:solidFill>
                <a:srgbClr val="002060"/>
              </a:solidFill>
              <a:cs typeface="Arial" charset="0"/>
            </a:endParaRPr>
          </a:p>
          <a:p>
            <a:pPr fontAlgn="base">
              <a:spcBef>
                <a:spcPct val="0"/>
              </a:spcBef>
              <a:spcAft>
                <a:spcPct val="0"/>
              </a:spcAft>
            </a:pPr>
            <a:r>
              <a:rPr lang="es-ES" sz="2000" i="1" dirty="0" err="1" smtClean="0">
                <a:solidFill>
                  <a:srgbClr val="00B0F0"/>
                </a:solidFill>
                <a:cs typeface="Arial" charset="0"/>
              </a:rPr>
              <a:t>Omnicanalidad</a:t>
            </a:r>
            <a:r>
              <a:rPr lang="es-ES" sz="2000" i="1" dirty="0" smtClean="0">
                <a:solidFill>
                  <a:srgbClr val="00B0F0"/>
                </a:solidFill>
                <a:cs typeface="Arial" charset="0"/>
              </a:rPr>
              <a:t>: </a:t>
            </a:r>
            <a:r>
              <a:rPr lang="es-ES" sz="2000" dirty="0" smtClean="0">
                <a:solidFill>
                  <a:srgbClr val="00B0F0"/>
                </a:solidFill>
                <a:cs typeface="Arial" charset="0"/>
              </a:rPr>
              <a:t>el usuario se mueve</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1" name="Rounded Rectangle 20"/>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rPr>
              <a:t>4. Geolocalización</a:t>
            </a:r>
            <a:endParaRPr lang="es-ES" sz="1200" b="1" dirty="0">
              <a:solidFill>
                <a:srgbClr val="FFFFFF"/>
              </a:solidFill>
            </a:endParaRPr>
          </a:p>
        </p:txBody>
      </p:sp>
      <p:sp>
        <p:nvSpPr>
          <p:cNvPr id="26" name="Rectangle 25"/>
          <p:cNvSpPr/>
          <p:nvPr/>
        </p:nvSpPr>
        <p:spPr bwMode="auto">
          <a:xfrm>
            <a:off x="5097016" y="1428188"/>
            <a:ext cx="4446433" cy="5132950"/>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27" name="Rectangle 26"/>
          <p:cNvSpPr/>
          <p:nvPr/>
        </p:nvSpPr>
        <p:spPr bwMode="auto">
          <a:xfrm>
            <a:off x="5097017" y="1289656"/>
            <a:ext cx="4446432" cy="5432459"/>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171450" indent="-171450" fontAlgn="base">
              <a:lnSpc>
                <a:spcPct val="106000"/>
              </a:lnSpc>
              <a:spcBef>
                <a:spcPct val="0"/>
              </a:spcBef>
              <a:spcAft>
                <a:spcPts val="300"/>
              </a:spcAft>
              <a:buFont typeface="Wingdings" panose="05000000000000000000" pitchFamily="2" charset="2"/>
              <a:buChar char="ü"/>
            </a:pPr>
            <a:r>
              <a:rPr lang="es-ES" sz="1100" b="1" dirty="0" err="1" smtClean="0">
                <a:solidFill>
                  <a:srgbClr val="002776"/>
                </a:solidFill>
                <a:cs typeface="Arial" pitchFamily="34" charset="0"/>
              </a:rPr>
              <a:t>Stray</a:t>
            </a:r>
            <a:r>
              <a:rPr lang="es-ES" sz="1100" b="1" dirty="0" smtClean="0">
                <a:solidFill>
                  <a:srgbClr val="002776"/>
                </a:solidFill>
                <a:cs typeface="Arial" pitchFamily="34" charset="0"/>
              </a:rPr>
              <a:t> </a:t>
            </a:r>
            <a:r>
              <a:rPr lang="es-ES" sz="1100" b="1" dirty="0" err="1" smtClean="0">
                <a:solidFill>
                  <a:srgbClr val="002776"/>
                </a:solidFill>
                <a:cs typeface="Arial" pitchFamily="34" charset="0"/>
              </a:rPr>
              <a:t>Boots</a:t>
            </a:r>
            <a:r>
              <a:rPr lang="es-ES" sz="1100" b="1" dirty="0" smtClean="0">
                <a:solidFill>
                  <a:srgbClr val="002776"/>
                </a:solidFill>
                <a:cs typeface="Arial" pitchFamily="34" charset="0"/>
              </a:rPr>
              <a:t> </a:t>
            </a:r>
            <a:r>
              <a:rPr lang="es-ES" sz="1100" dirty="0" smtClean="0">
                <a:solidFill>
                  <a:srgbClr val="002776"/>
                </a:solidFill>
                <a:cs typeface="Arial" pitchFamily="34" charset="0"/>
                <a:hlinkClick r:id="rId4"/>
              </a:rPr>
              <a:t>www.strayboots.com</a:t>
            </a:r>
            <a:r>
              <a:rPr lang="es-ES" sz="1100" dirty="0" smtClean="0">
                <a:solidFill>
                  <a:srgbClr val="002776"/>
                </a:solidFill>
                <a:cs typeface="Arial" pitchFamily="34" charset="0"/>
              </a:rPr>
              <a:t> </a:t>
            </a:r>
          </a:p>
          <a:p>
            <a:pPr marL="177800" fontAlgn="base">
              <a:lnSpc>
                <a:spcPct val="106000"/>
              </a:lnSpc>
              <a:spcBef>
                <a:spcPct val="0"/>
              </a:spcBef>
              <a:spcAft>
                <a:spcPts val="300"/>
              </a:spcAft>
            </a:pPr>
            <a:r>
              <a:rPr lang="es-ES" sz="1100" dirty="0" smtClean="0">
                <a:solidFill>
                  <a:srgbClr val="002776"/>
                </a:solidFill>
                <a:cs typeface="Arial" pitchFamily="34" charset="0"/>
              </a:rPr>
              <a:t>Una app que convierte una </a:t>
            </a:r>
            <a:r>
              <a:rPr lang="es-ES" sz="1100" b="1" dirty="0" smtClean="0">
                <a:solidFill>
                  <a:srgbClr val="002776"/>
                </a:solidFill>
                <a:cs typeface="Arial" pitchFamily="34" charset="0"/>
              </a:rPr>
              <a:t>visita </a:t>
            </a:r>
            <a:br>
              <a:rPr lang="es-ES" sz="1100" b="1" dirty="0" smtClean="0">
                <a:solidFill>
                  <a:srgbClr val="002776"/>
                </a:solidFill>
                <a:cs typeface="Arial" pitchFamily="34" charset="0"/>
              </a:rPr>
            </a:br>
            <a:r>
              <a:rPr lang="es-ES" sz="1100" b="1" dirty="0" smtClean="0">
                <a:solidFill>
                  <a:srgbClr val="002776"/>
                </a:solidFill>
                <a:cs typeface="Arial" pitchFamily="34" charset="0"/>
              </a:rPr>
              <a:t>guiada </a:t>
            </a:r>
            <a:r>
              <a:rPr lang="es-ES" sz="1100" dirty="0" smtClean="0">
                <a:solidFill>
                  <a:srgbClr val="002776"/>
                </a:solidFill>
                <a:cs typeface="Arial" pitchFamily="34" charset="0"/>
              </a:rPr>
              <a:t>a través de diferentes </a:t>
            </a:r>
            <a:r>
              <a:rPr lang="es-ES" sz="1100" dirty="0" err="1" smtClean="0">
                <a:solidFill>
                  <a:srgbClr val="002776"/>
                </a:solidFill>
                <a:cs typeface="Arial" pitchFamily="34" charset="0"/>
              </a:rPr>
              <a:t>ciu</a:t>
            </a:r>
            <a:r>
              <a:rPr lang="es-ES" sz="1100" dirty="0" smtClean="0">
                <a:solidFill>
                  <a:srgbClr val="002776"/>
                </a:solidFill>
                <a:cs typeface="Arial" pitchFamily="34" charset="0"/>
              </a:rPr>
              <a:t>-</a:t>
            </a:r>
            <a:br>
              <a:rPr lang="es-ES" sz="1100" dirty="0" smtClean="0">
                <a:solidFill>
                  <a:srgbClr val="002776"/>
                </a:solidFill>
                <a:cs typeface="Arial" pitchFamily="34" charset="0"/>
              </a:rPr>
            </a:br>
            <a:r>
              <a:rPr lang="es-ES" sz="1100" dirty="0" err="1" smtClean="0">
                <a:solidFill>
                  <a:srgbClr val="002776"/>
                </a:solidFill>
                <a:cs typeface="Arial" pitchFamily="34" charset="0"/>
              </a:rPr>
              <a:t>dades</a:t>
            </a:r>
            <a:r>
              <a:rPr lang="es-ES" sz="1100" dirty="0" smtClean="0">
                <a:solidFill>
                  <a:srgbClr val="002776"/>
                </a:solidFill>
                <a:cs typeface="Arial" pitchFamily="34" charset="0"/>
              </a:rPr>
              <a:t> de Estados Unidos, </a:t>
            </a:r>
            <a:r>
              <a:rPr lang="es-ES" sz="1100" b="1" dirty="0" smtClean="0">
                <a:solidFill>
                  <a:srgbClr val="002776"/>
                </a:solidFill>
                <a:cs typeface="Arial" pitchFamily="34" charset="0"/>
              </a:rPr>
              <a:t>en una </a:t>
            </a:r>
            <a:br>
              <a:rPr lang="es-ES" sz="1100" b="1" dirty="0" smtClean="0">
                <a:solidFill>
                  <a:srgbClr val="002776"/>
                </a:solidFill>
                <a:cs typeface="Arial" pitchFamily="34" charset="0"/>
              </a:rPr>
            </a:br>
            <a:r>
              <a:rPr lang="es-ES" sz="1100" b="1" dirty="0" smtClean="0">
                <a:solidFill>
                  <a:srgbClr val="002776"/>
                </a:solidFill>
                <a:cs typeface="Arial" pitchFamily="34" charset="0"/>
              </a:rPr>
              <a:t>“búsqueda del tesoro” virtual</a:t>
            </a:r>
            <a:r>
              <a:rPr lang="es-ES" sz="1100" dirty="0" smtClean="0">
                <a:solidFill>
                  <a:srgbClr val="002776"/>
                </a:solidFill>
                <a:cs typeface="Arial" pitchFamily="34" charset="0"/>
              </a:rPr>
              <a:t>. </a:t>
            </a:r>
            <a:br>
              <a:rPr lang="es-ES" sz="1100" dirty="0" smtClean="0">
                <a:solidFill>
                  <a:srgbClr val="002776"/>
                </a:solidFill>
                <a:cs typeface="Arial" pitchFamily="34" charset="0"/>
              </a:rPr>
            </a:br>
            <a:r>
              <a:rPr lang="es-ES" sz="1100" dirty="0" smtClean="0">
                <a:solidFill>
                  <a:srgbClr val="002776"/>
                </a:solidFill>
                <a:cs typeface="Arial" pitchFamily="34" charset="0"/>
              </a:rPr>
              <a:t>No sólo está enfocada al turista, </a:t>
            </a:r>
            <a:br>
              <a:rPr lang="es-ES" sz="1100" dirty="0" smtClean="0">
                <a:solidFill>
                  <a:srgbClr val="002776"/>
                </a:solidFill>
                <a:cs typeface="Arial" pitchFamily="34" charset="0"/>
              </a:rPr>
            </a:br>
            <a:r>
              <a:rPr lang="es-ES" sz="1100" dirty="0" smtClean="0">
                <a:solidFill>
                  <a:srgbClr val="002776"/>
                </a:solidFill>
                <a:cs typeface="Arial" pitchFamily="34" charset="0"/>
              </a:rPr>
              <a:t>sino también a poder </a:t>
            </a:r>
            <a:r>
              <a:rPr lang="es-ES" sz="1100" b="1" dirty="0" smtClean="0">
                <a:solidFill>
                  <a:srgbClr val="002776"/>
                </a:solidFill>
                <a:cs typeface="Arial" pitchFamily="34" charset="0"/>
              </a:rPr>
              <a:t>crear tours </a:t>
            </a:r>
            <a:br>
              <a:rPr lang="es-ES" sz="1100" b="1" dirty="0" smtClean="0">
                <a:solidFill>
                  <a:srgbClr val="002776"/>
                </a:solidFill>
                <a:cs typeface="Arial" pitchFamily="34" charset="0"/>
              </a:rPr>
            </a:br>
            <a:r>
              <a:rPr lang="es-ES" sz="1100" b="1" dirty="0" smtClean="0">
                <a:solidFill>
                  <a:srgbClr val="002776"/>
                </a:solidFill>
                <a:cs typeface="Arial" pitchFamily="34" charset="0"/>
              </a:rPr>
              <a:t>dinámicamente</a:t>
            </a:r>
            <a:r>
              <a:rPr lang="es-ES" sz="1100" dirty="0" smtClean="0">
                <a:solidFill>
                  <a:srgbClr val="002776"/>
                </a:solidFill>
                <a:cs typeface="Arial" pitchFamily="34" charset="0"/>
              </a:rPr>
              <a:t>, tanto para </a:t>
            </a:r>
            <a:r>
              <a:rPr lang="es-ES" sz="1100" b="1" dirty="0" err="1" smtClean="0">
                <a:solidFill>
                  <a:srgbClr val="002776"/>
                </a:solidFill>
                <a:cs typeface="Arial" pitchFamily="34" charset="0"/>
              </a:rPr>
              <a:t>ámbi</a:t>
            </a:r>
            <a:r>
              <a:rPr lang="es-ES" sz="1100" b="1" dirty="0" smtClean="0">
                <a:solidFill>
                  <a:srgbClr val="002776"/>
                </a:solidFill>
                <a:cs typeface="Arial" pitchFamily="34" charset="0"/>
              </a:rPr>
              <a:t>-</a:t>
            </a:r>
            <a:br>
              <a:rPr lang="es-ES" sz="1100" b="1" dirty="0" smtClean="0">
                <a:solidFill>
                  <a:srgbClr val="002776"/>
                </a:solidFill>
                <a:cs typeface="Arial" pitchFamily="34" charset="0"/>
              </a:rPr>
            </a:br>
            <a:r>
              <a:rPr lang="es-ES" sz="1100" b="1" dirty="0" smtClean="0">
                <a:solidFill>
                  <a:srgbClr val="002776"/>
                </a:solidFill>
                <a:cs typeface="Arial" pitchFamily="34" charset="0"/>
              </a:rPr>
              <a:t>tos privados como públicos</a:t>
            </a:r>
            <a:r>
              <a:rPr lang="es-ES" sz="1100" dirty="0" smtClean="0">
                <a:solidFill>
                  <a:srgbClr val="002776"/>
                </a:solidFill>
                <a:cs typeface="Arial" pitchFamily="34" charset="0"/>
              </a:rPr>
              <a:t>.</a:t>
            </a:r>
            <a:br>
              <a:rPr lang="es-ES" sz="1100" dirty="0" smtClean="0">
                <a:solidFill>
                  <a:srgbClr val="002776"/>
                </a:solidFill>
                <a:cs typeface="Arial" pitchFamily="34" charset="0"/>
              </a:rPr>
            </a:br>
            <a:endParaRPr lang="es-ES" sz="1100" dirty="0" smtClean="0">
              <a:solidFill>
                <a:srgbClr val="002776"/>
              </a:solidFill>
              <a:cs typeface="Arial" pitchFamily="34" charset="0"/>
            </a:endParaRPr>
          </a:p>
          <a:p>
            <a:pPr marL="174625" indent="-174625" fontAlgn="base">
              <a:lnSpc>
                <a:spcPct val="106000"/>
              </a:lnSpc>
              <a:spcBef>
                <a:spcPct val="0"/>
              </a:spcBef>
              <a:spcAft>
                <a:spcPts val="300"/>
              </a:spcAft>
              <a:buFont typeface="Wingdings" panose="05000000000000000000" pitchFamily="2" charset="2"/>
              <a:buChar char="ü"/>
            </a:pPr>
            <a:r>
              <a:rPr lang="es-ES" sz="1100" b="1" dirty="0" err="1" smtClean="0">
                <a:solidFill>
                  <a:srgbClr val="002776"/>
                </a:solidFill>
                <a:cs typeface="Arial" pitchFamily="34" charset="0"/>
              </a:rPr>
              <a:t>Amazing</a:t>
            </a:r>
            <a:r>
              <a:rPr lang="es-ES" sz="1100" b="1" dirty="0" smtClean="0">
                <a:solidFill>
                  <a:srgbClr val="002776"/>
                </a:solidFill>
                <a:cs typeface="Arial" pitchFamily="34" charset="0"/>
              </a:rPr>
              <a:t> </a:t>
            </a:r>
            <a:r>
              <a:rPr lang="es-ES" sz="1100" b="1" dirty="0" err="1" smtClean="0">
                <a:solidFill>
                  <a:srgbClr val="002776"/>
                </a:solidFill>
                <a:cs typeface="Arial" pitchFamily="34" charset="0"/>
              </a:rPr>
              <a:t>city</a:t>
            </a:r>
            <a:r>
              <a:rPr lang="es-ES" sz="1100" b="1" dirty="0" smtClean="0">
                <a:solidFill>
                  <a:srgbClr val="002776"/>
                </a:solidFill>
                <a:cs typeface="Arial" pitchFamily="34" charset="0"/>
              </a:rPr>
              <a:t> </a:t>
            </a:r>
            <a:r>
              <a:rPr lang="es-ES" sz="1100" dirty="0" smtClean="0">
                <a:solidFill>
                  <a:srgbClr val="002776"/>
                </a:solidFill>
                <a:cs typeface="Arial" pitchFamily="34" charset="0"/>
                <a:hlinkClick r:id="rId5"/>
              </a:rPr>
              <a:t>www.amazingcity.es</a:t>
            </a:r>
            <a:endParaRPr lang="es-ES" sz="1100" dirty="0" smtClean="0">
              <a:solidFill>
                <a:srgbClr val="002776"/>
              </a:solidFill>
              <a:cs typeface="Arial" pitchFamily="34" charset="0"/>
            </a:endParaRPr>
          </a:p>
          <a:p>
            <a:pPr marL="174625" fontAlgn="base">
              <a:lnSpc>
                <a:spcPct val="106000"/>
              </a:lnSpc>
              <a:spcBef>
                <a:spcPct val="0"/>
              </a:spcBef>
              <a:spcAft>
                <a:spcPts val="300"/>
              </a:spcAft>
            </a:pPr>
            <a:r>
              <a:rPr lang="es-ES" sz="1100" dirty="0" smtClean="0">
                <a:solidFill>
                  <a:srgbClr val="002776"/>
                </a:solidFill>
                <a:cs typeface="Arial" pitchFamily="34" charset="0"/>
              </a:rPr>
              <a:t>Permite a los </a:t>
            </a:r>
            <a:r>
              <a:rPr lang="es-ES" sz="1100" b="1" dirty="0" smtClean="0">
                <a:solidFill>
                  <a:srgbClr val="002776"/>
                </a:solidFill>
                <a:cs typeface="Arial" pitchFamily="34" charset="0"/>
              </a:rPr>
              <a:t>turistas que viajan  a la provincia de Castellón</a:t>
            </a:r>
            <a:r>
              <a:rPr lang="es-ES" sz="1100" dirty="0" smtClean="0">
                <a:solidFill>
                  <a:srgbClr val="002776"/>
                </a:solidFill>
                <a:cs typeface="Arial" pitchFamily="34" charset="0"/>
              </a:rPr>
              <a:t> (España) realizar sus </a:t>
            </a:r>
            <a:r>
              <a:rPr lang="es-ES" sz="1100" b="1" dirty="0" smtClean="0">
                <a:solidFill>
                  <a:srgbClr val="002776"/>
                </a:solidFill>
                <a:cs typeface="Arial" pitchFamily="34" charset="0"/>
              </a:rPr>
              <a:t>visitas</a:t>
            </a:r>
            <a:r>
              <a:rPr lang="es-ES" sz="1100" dirty="0" smtClean="0">
                <a:solidFill>
                  <a:srgbClr val="002776"/>
                </a:solidFill>
                <a:cs typeface="Arial" pitchFamily="34" charset="0"/>
              </a:rPr>
              <a:t> como si fueran parte de un </a:t>
            </a:r>
            <a:r>
              <a:rPr lang="es-ES" sz="1100" b="1" dirty="0" smtClean="0">
                <a:solidFill>
                  <a:srgbClr val="002776"/>
                </a:solidFill>
                <a:cs typeface="Arial" pitchFamily="34" charset="0"/>
              </a:rPr>
              <a:t>juego</a:t>
            </a:r>
            <a:r>
              <a:rPr lang="es-ES" sz="1100" dirty="0" smtClean="0">
                <a:solidFill>
                  <a:srgbClr val="002776"/>
                </a:solidFill>
                <a:cs typeface="Arial" pitchFamily="34" charset="0"/>
              </a:rPr>
              <a:t>, en el que </a:t>
            </a:r>
            <a:r>
              <a:rPr lang="es-ES" sz="1100" b="1" dirty="0" smtClean="0">
                <a:solidFill>
                  <a:srgbClr val="002776"/>
                </a:solidFill>
                <a:cs typeface="Arial" pitchFamily="34" charset="0"/>
              </a:rPr>
              <a:t>experimentar aventuras </a:t>
            </a:r>
            <a:r>
              <a:rPr lang="es-ES" sz="1100" dirty="0" smtClean="0">
                <a:solidFill>
                  <a:srgbClr val="002776"/>
                </a:solidFill>
                <a:cs typeface="Arial" pitchFamily="34" charset="0"/>
              </a:rPr>
              <a:t>de </a:t>
            </a:r>
            <a:r>
              <a:rPr lang="es-ES" sz="1100" b="1" dirty="0" smtClean="0">
                <a:solidFill>
                  <a:srgbClr val="002776"/>
                </a:solidFill>
                <a:cs typeface="Arial" pitchFamily="34" charset="0"/>
              </a:rPr>
              <a:t>diferente temática e interés</a:t>
            </a:r>
            <a:r>
              <a:rPr lang="es-ES" sz="1100" dirty="0" smtClean="0">
                <a:solidFill>
                  <a:srgbClr val="002776"/>
                </a:solidFill>
                <a:cs typeface="Arial" pitchFamily="34" charset="0"/>
              </a:rPr>
              <a:t>, así como optar a premios del sector de hostelería y restauración vinculados con el proyecto.  La </a:t>
            </a:r>
            <a:r>
              <a:rPr lang="es-ES" sz="1100" b="1" dirty="0" smtClean="0">
                <a:solidFill>
                  <a:srgbClr val="002776"/>
                </a:solidFill>
                <a:cs typeface="Arial" pitchFamily="34" charset="0"/>
              </a:rPr>
              <a:t>herramienta</a:t>
            </a:r>
            <a:r>
              <a:rPr lang="es-ES" sz="1100" dirty="0" smtClean="0">
                <a:solidFill>
                  <a:srgbClr val="002776"/>
                </a:solidFill>
                <a:cs typeface="Arial" pitchFamily="34" charset="0"/>
              </a:rPr>
              <a:t> combina una </a:t>
            </a:r>
            <a:r>
              <a:rPr lang="es-ES" sz="1100" b="1" dirty="0" smtClean="0">
                <a:solidFill>
                  <a:srgbClr val="002776"/>
                </a:solidFill>
                <a:cs typeface="Arial" pitchFamily="34" charset="0"/>
              </a:rPr>
              <a:t>rica información audiovisual </a:t>
            </a:r>
            <a:r>
              <a:rPr lang="es-ES" sz="1100" dirty="0" smtClean="0">
                <a:solidFill>
                  <a:srgbClr val="002776"/>
                </a:solidFill>
                <a:cs typeface="Arial" pitchFamily="34" charset="0"/>
              </a:rPr>
              <a:t>en el </a:t>
            </a:r>
            <a:r>
              <a:rPr lang="es-ES" sz="1100" b="1" dirty="0" smtClean="0">
                <a:solidFill>
                  <a:srgbClr val="002776"/>
                </a:solidFill>
                <a:cs typeface="Arial" pitchFamily="34" charset="0"/>
              </a:rPr>
              <a:t>teléfono </a:t>
            </a:r>
            <a:r>
              <a:rPr lang="es-ES" sz="1100" b="1" dirty="0" err="1" smtClean="0">
                <a:solidFill>
                  <a:srgbClr val="002776"/>
                </a:solidFill>
                <a:cs typeface="Arial" pitchFamily="34" charset="0"/>
              </a:rPr>
              <a:t>smartphone</a:t>
            </a:r>
            <a:r>
              <a:rPr lang="es-ES" sz="1100" b="1" dirty="0" smtClean="0">
                <a:solidFill>
                  <a:srgbClr val="002776"/>
                </a:solidFill>
                <a:cs typeface="Arial" pitchFamily="34" charset="0"/>
              </a:rPr>
              <a:t> </a:t>
            </a:r>
            <a:r>
              <a:rPr lang="es-ES" sz="1100" dirty="0" smtClean="0">
                <a:solidFill>
                  <a:srgbClr val="002776"/>
                </a:solidFill>
                <a:cs typeface="Arial" pitchFamily="34" charset="0"/>
              </a:rPr>
              <a:t>con diferentes </a:t>
            </a:r>
            <a:r>
              <a:rPr lang="es-ES" sz="1100" b="1" dirty="0" smtClean="0">
                <a:solidFill>
                  <a:srgbClr val="002776"/>
                </a:solidFill>
                <a:cs typeface="Arial" pitchFamily="34" charset="0"/>
              </a:rPr>
              <a:t>pruebas físicas</a:t>
            </a:r>
            <a:r>
              <a:rPr lang="es-ES" sz="1100" dirty="0" smtClean="0">
                <a:solidFill>
                  <a:srgbClr val="002776"/>
                </a:solidFill>
                <a:cs typeface="Arial" pitchFamily="34" charset="0"/>
              </a:rPr>
              <a:t> ubicadas en los municipios que participan del proyecto, de </a:t>
            </a:r>
            <a:br>
              <a:rPr lang="es-ES" sz="1100" dirty="0" smtClean="0">
                <a:solidFill>
                  <a:srgbClr val="002776"/>
                </a:solidFill>
                <a:cs typeface="Arial" pitchFamily="34" charset="0"/>
              </a:rPr>
            </a:br>
            <a:r>
              <a:rPr lang="es-ES" sz="1100" dirty="0" smtClean="0">
                <a:solidFill>
                  <a:srgbClr val="002776"/>
                </a:solidFill>
                <a:cs typeface="Arial" pitchFamily="34" charset="0"/>
              </a:rPr>
              <a:t>manera que el </a:t>
            </a:r>
            <a:br>
              <a:rPr lang="es-ES" sz="1100" dirty="0" smtClean="0">
                <a:solidFill>
                  <a:srgbClr val="002776"/>
                </a:solidFill>
                <a:cs typeface="Arial" pitchFamily="34" charset="0"/>
              </a:rPr>
            </a:br>
            <a:r>
              <a:rPr lang="es-ES" sz="1100" dirty="0" smtClean="0">
                <a:solidFill>
                  <a:srgbClr val="002776"/>
                </a:solidFill>
                <a:cs typeface="Arial" pitchFamily="34" charset="0"/>
              </a:rPr>
              <a:t>turista puede </a:t>
            </a:r>
            <a:br>
              <a:rPr lang="es-ES" sz="1100" dirty="0" smtClean="0">
                <a:solidFill>
                  <a:srgbClr val="002776"/>
                </a:solidFill>
                <a:cs typeface="Arial" pitchFamily="34" charset="0"/>
              </a:rPr>
            </a:br>
            <a:r>
              <a:rPr lang="es-ES" sz="1100" dirty="0" smtClean="0">
                <a:solidFill>
                  <a:srgbClr val="002776"/>
                </a:solidFill>
                <a:cs typeface="Arial" pitchFamily="34" charset="0"/>
              </a:rPr>
              <a:t>vivir en estos</a:t>
            </a:r>
            <a:br>
              <a:rPr lang="es-ES" sz="1100" dirty="0" smtClean="0">
                <a:solidFill>
                  <a:srgbClr val="002776"/>
                </a:solidFill>
                <a:cs typeface="Arial" pitchFamily="34" charset="0"/>
              </a:rPr>
            </a:br>
            <a:r>
              <a:rPr lang="es-ES" sz="1100" dirty="0" smtClean="0">
                <a:solidFill>
                  <a:srgbClr val="002776"/>
                </a:solidFill>
                <a:cs typeface="Arial" pitchFamily="34" charset="0"/>
              </a:rPr>
              <a:t>lugares de </a:t>
            </a:r>
            <a:br>
              <a:rPr lang="es-ES" sz="1100" dirty="0" smtClean="0">
                <a:solidFill>
                  <a:srgbClr val="002776"/>
                </a:solidFill>
                <a:cs typeface="Arial" pitchFamily="34" charset="0"/>
              </a:rPr>
            </a:br>
            <a:r>
              <a:rPr lang="es-ES" sz="1100" dirty="0" smtClean="0">
                <a:solidFill>
                  <a:srgbClr val="002776"/>
                </a:solidFill>
                <a:cs typeface="Arial" pitchFamily="34" charset="0"/>
              </a:rPr>
              <a:t>interés una </a:t>
            </a:r>
            <a:br>
              <a:rPr lang="es-ES" sz="1100" dirty="0" smtClean="0">
                <a:solidFill>
                  <a:srgbClr val="002776"/>
                </a:solidFill>
                <a:cs typeface="Arial" pitchFamily="34" charset="0"/>
              </a:rPr>
            </a:br>
            <a:r>
              <a:rPr lang="es-ES" sz="1100" dirty="0" smtClean="0">
                <a:solidFill>
                  <a:srgbClr val="002776"/>
                </a:solidFill>
                <a:cs typeface="Arial" pitchFamily="34" charset="0"/>
              </a:rPr>
              <a:t>aventura </a:t>
            </a:r>
            <a:br>
              <a:rPr lang="es-ES" sz="1100" dirty="0" smtClean="0">
                <a:solidFill>
                  <a:srgbClr val="002776"/>
                </a:solidFill>
                <a:cs typeface="Arial" pitchFamily="34" charset="0"/>
              </a:rPr>
            </a:br>
            <a:r>
              <a:rPr lang="es-ES" sz="1100" dirty="0" smtClean="0">
                <a:solidFill>
                  <a:srgbClr val="002776"/>
                </a:solidFill>
                <a:cs typeface="Arial" pitchFamily="34" charset="0"/>
              </a:rPr>
              <a:t>vinculada con </a:t>
            </a:r>
            <a:br>
              <a:rPr lang="es-ES" sz="1100" dirty="0" smtClean="0">
                <a:solidFill>
                  <a:srgbClr val="002776"/>
                </a:solidFill>
                <a:cs typeface="Arial" pitchFamily="34" charset="0"/>
              </a:rPr>
            </a:br>
            <a:r>
              <a:rPr lang="es-ES" sz="1100" dirty="0" smtClean="0">
                <a:solidFill>
                  <a:srgbClr val="002776"/>
                </a:solidFill>
                <a:cs typeface="Arial" pitchFamily="34" charset="0"/>
              </a:rPr>
              <a:t>la historia.</a:t>
            </a:r>
          </a:p>
        </p:txBody>
      </p:sp>
      <p:sp>
        <p:nvSpPr>
          <p:cNvPr id="28" name="Rectangle 5"/>
          <p:cNvSpPr/>
          <p:nvPr/>
        </p:nvSpPr>
        <p:spPr bwMode="auto">
          <a:xfrm>
            <a:off x="358774" y="1330600"/>
            <a:ext cx="4449764" cy="5106134"/>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algn="just"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La tendencia es que </a:t>
            </a:r>
            <a:r>
              <a:rPr lang="es-ES" sz="1100" b="1" dirty="0" smtClean="0">
                <a:solidFill>
                  <a:srgbClr val="002776"/>
                </a:solidFill>
                <a:cs typeface="Arial" pitchFamily="34" charset="0"/>
              </a:rPr>
              <a:t>cada vez más personas </a:t>
            </a:r>
            <a:r>
              <a:rPr lang="es-ES" sz="1100" dirty="0" smtClean="0">
                <a:solidFill>
                  <a:srgbClr val="002776"/>
                </a:solidFill>
                <a:cs typeface="Arial" pitchFamily="34" charset="0"/>
              </a:rPr>
              <a:t>se conectan a </a:t>
            </a:r>
            <a:r>
              <a:rPr lang="es-ES" sz="1100" b="1" dirty="0" smtClean="0">
                <a:solidFill>
                  <a:srgbClr val="002776"/>
                </a:solidFill>
                <a:cs typeface="Arial" pitchFamily="34" charset="0"/>
              </a:rPr>
              <a:t>internet</a:t>
            </a:r>
            <a:r>
              <a:rPr lang="es-ES" sz="1100" dirty="0" smtClean="0">
                <a:solidFill>
                  <a:srgbClr val="002776"/>
                </a:solidFill>
                <a:cs typeface="Arial" pitchFamily="34" charset="0"/>
              </a:rPr>
              <a:t> a través de </a:t>
            </a:r>
            <a:r>
              <a:rPr lang="es-ES" sz="1100" b="1" dirty="0" smtClean="0">
                <a:solidFill>
                  <a:srgbClr val="002776"/>
                </a:solidFill>
                <a:cs typeface="Arial" pitchFamily="34" charset="0"/>
              </a:rPr>
              <a:t>dispositivos móviles </a:t>
            </a:r>
            <a:r>
              <a:rPr lang="es-ES" sz="1100" dirty="0" smtClean="0">
                <a:solidFill>
                  <a:srgbClr val="002776"/>
                </a:solidFill>
                <a:cs typeface="Arial" pitchFamily="34" charset="0"/>
              </a:rPr>
              <a:t>-</a:t>
            </a:r>
            <a:r>
              <a:rPr lang="es-ES" sz="1100" dirty="0" err="1" smtClean="0">
                <a:solidFill>
                  <a:srgbClr val="002776"/>
                </a:solidFill>
                <a:cs typeface="Arial" pitchFamily="34" charset="0"/>
              </a:rPr>
              <a:t>smartphones</a:t>
            </a:r>
            <a:r>
              <a:rPr lang="es-ES" sz="1100" dirty="0" smtClean="0">
                <a:solidFill>
                  <a:srgbClr val="002776"/>
                </a:solidFill>
                <a:cs typeface="Arial" pitchFamily="34" charset="0"/>
              </a:rPr>
              <a:t> y </a:t>
            </a:r>
            <a:r>
              <a:rPr lang="es-ES" sz="1100" dirty="0" err="1" smtClean="0">
                <a:solidFill>
                  <a:srgbClr val="002776"/>
                </a:solidFill>
                <a:cs typeface="Arial" pitchFamily="34" charset="0"/>
              </a:rPr>
              <a:t>tablets</a:t>
            </a:r>
            <a:r>
              <a:rPr lang="es-ES" sz="1100" dirty="0" smtClean="0">
                <a:solidFill>
                  <a:srgbClr val="002776"/>
                </a:solidFill>
                <a:cs typeface="Arial" pitchFamily="34" charset="0"/>
              </a:rPr>
              <a:t>- en lugar de la computadora. </a:t>
            </a:r>
          </a:p>
          <a:p>
            <a:pPr marL="268288" indent="-174625" algn="just"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Y este aumento de masa crítica propiciará nuevas formas de consumo donde </a:t>
            </a:r>
            <a:r>
              <a:rPr lang="es-ES" sz="1100" dirty="0" err="1" smtClean="0">
                <a:solidFill>
                  <a:srgbClr val="002776"/>
                </a:solidFill>
                <a:cs typeface="Arial" pitchFamily="34" charset="0"/>
              </a:rPr>
              <a:t>surgirán</a:t>
            </a:r>
            <a:r>
              <a:rPr lang="es-ES" sz="1100" dirty="0" smtClean="0">
                <a:solidFill>
                  <a:srgbClr val="002776"/>
                </a:solidFill>
                <a:cs typeface="Arial" pitchFamily="34" charset="0"/>
              </a:rPr>
              <a:t> </a:t>
            </a:r>
            <a:r>
              <a:rPr lang="es-ES" sz="1100" b="1" dirty="0" smtClean="0">
                <a:solidFill>
                  <a:srgbClr val="002776"/>
                </a:solidFill>
                <a:cs typeface="Arial" pitchFamily="34" charset="0"/>
              </a:rPr>
              <a:t>nuevos modelos de negocios </a:t>
            </a:r>
            <a:r>
              <a:rPr lang="es-ES" sz="1100" b="1" dirty="0" err="1" smtClean="0">
                <a:solidFill>
                  <a:srgbClr val="002776"/>
                </a:solidFill>
                <a:cs typeface="Arial" pitchFamily="34" charset="0"/>
              </a:rPr>
              <a:t>turísticos</a:t>
            </a:r>
            <a:r>
              <a:rPr lang="es-ES" sz="1100" b="1" dirty="0" smtClean="0">
                <a:solidFill>
                  <a:srgbClr val="002776"/>
                </a:solidFill>
                <a:cs typeface="Arial" pitchFamily="34" charset="0"/>
              </a:rPr>
              <a:t> </a:t>
            </a:r>
            <a:r>
              <a:rPr lang="es-ES" sz="1100" dirty="0" smtClean="0">
                <a:solidFill>
                  <a:srgbClr val="002776"/>
                </a:solidFill>
                <a:cs typeface="Arial" pitchFamily="34" charset="0"/>
              </a:rPr>
              <a:t>basados en el concepto </a:t>
            </a:r>
            <a:r>
              <a:rPr lang="es-ES" sz="1100" b="1" dirty="0" err="1" smtClean="0">
                <a:solidFill>
                  <a:srgbClr val="002776"/>
                </a:solidFill>
                <a:cs typeface="Arial" pitchFamily="34" charset="0"/>
              </a:rPr>
              <a:t>SoLoMo</a:t>
            </a:r>
            <a:r>
              <a:rPr lang="es-ES" sz="1100" b="1" dirty="0" smtClean="0">
                <a:solidFill>
                  <a:srgbClr val="002776"/>
                </a:solidFill>
                <a:cs typeface="Arial" pitchFamily="34" charset="0"/>
              </a:rPr>
              <a:t>:</a:t>
            </a:r>
            <a:r>
              <a:rPr lang="es-ES" sz="1100" dirty="0" smtClean="0">
                <a:solidFill>
                  <a:srgbClr val="002776"/>
                </a:solidFill>
                <a:cs typeface="Arial" pitchFamily="34" charset="0"/>
              </a:rPr>
              <a:t> </a:t>
            </a:r>
            <a:r>
              <a:rPr lang="es-ES" sz="1100" b="1" dirty="0" smtClean="0">
                <a:solidFill>
                  <a:srgbClr val="002776"/>
                </a:solidFill>
                <a:cs typeface="Arial" pitchFamily="34" charset="0"/>
              </a:rPr>
              <a:t>Social, Local, Mobile</a:t>
            </a:r>
            <a:r>
              <a:rPr lang="es-ES" sz="1100" dirty="0" smtClean="0">
                <a:solidFill>
                  <a:srgbClr val="002776"/>
                </a:solidFill>
                <a:cs typeface="Arial" pitchFamily="34" charset="0"/>
              </a:rPr>
              <a:t>. Es decir, consumidores conectados a las redes sociales que realizan búsquedas locales a través de sus dispositivos móviles. </a:t>
            </a:r>
          </a:p>
          <a:p>
            <a:pPr marL="268288" indent="-174625" algn="just"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En esta línea, </a:t>
            </a:r>
            <a:r>
              <a:rPr lang="es-ES" sz="1100" b="1" dirty="0" smtClean="0">
                <a:solidFill>
                  <a:srgbClr val="002776"/>
                </a:solidFill>
                <a:cs typeface="Arial" pitchFamily="34" charset="0"/>
              </a:rPr>
              <a:t>Google</a:t>
            </a:r>
            <a:r>
              <a:rPr lang="es-ES" sz="1100" dirty="0" smtClean="0">
                <a:solidFill>
                  <a:srgbClr val="002776"/>
                </a:solidFill>
                <a:cs typeface="Arial" pitchFamily="34" charset="0"/>
              </a:rPr>
              <a:t> ofrece por ejemplo servicios de </a:t>
            </a:r>
            <a:r>
              <a:rPr lang="es-ES" sz="1100" b="1" dirty="0" err="1" smtClean="0">
                <a:solidFill>
                  <a:srgbClr val="002776"/>
                </a:solidFill>
                <a:cs typeface="Arial" pitchFamily="34" charset="0"/>
              </a:rPr>
              <a:t>geolocalización</a:t>
            </a:r>
            <a:r>
              <a:rPr lang="es-ES" sz="1100" dirty="0" smtClean="0">
                <a:solidFill>
                  <a:srgbClr val="002776"/>
                </a:solidFill>
                <a:cs typeface="Arial" pitchFamily="34" charset="0"/>
              </a:rPr>
              <a:t> cada vez </a:t>
            </a:r>
            <a:r>
              <a:rPr lang="es-ES" sz="1100" dirty="0" err="1" smtClean="0">
                <a:solidFill>
                  <a:srgbClr val="002776"/>
                </a:solidFill>
                <a:cs typeface="Arial" pitchFamily="34" charset="0"/>
              </a:rPr>
              <a:t>más</a:t>
            </a:r>
            <a:r>
              <a:rPr lang="es-ES" sz="1100" dirty="0" smtClean="0">
                <a:solidFill>
                  <a:srgbClr val="002776"/>
                </a:solidFill>
                <a:cs typeface="Arial" pitchFamily="34" charset="0"/>
              </a:rPr>
              <a:t> avanzados que pueden ser </a:t>
            </a:r>
            <a:r>
              <a:rPr lang="es-ES" sz="1100" b="1" dirty="0" smtClean="0">
                <a:solidFill>
                  <a:srgbClr val="002776"/>
                </a:solidFill>
                <a:cs typeface="Arial" pitchFamily="34" charset="0"/>
              </a:rPr>
              <a:t>explotados por las empresas turísticas y destinos </a:t>
            </a:r>
            <a:r>
              <a:rPr lang="es-ES" sz="1100" dirty="0" smtClean="0">
                <a:solidFill>
                  <a:srgbClr val="002776"/>
                </a:solidFill>
                <a:cs typeface="Arial" pitchFamily="34" charset="0"/>
              </a:rPr>
              <a:t>a la hora de </a:t>
            </a:r>
            <a:r>
              <a:rPr lang="es-ES" sz="1100" b="1" dirty="0" smtClean="0">
                <a:solidFill>
                  <a:srgbClr val="002776"/>
                </a:solidFill>
                <a:cs typeface="Arial" pitchFamily="34" charset="0"/>
              </a:rPr>
              <a:t>promocionar</a:t>
            </a:r>
            <a:r>
              <a:rPr lang="es-ES" sz="1100" dirty="0" smtClean="0">
                <a:solidFill>
                  <a:srgbClr val="002776"/>
                </a:solidFill>
                <a:cs typeface="Arial" pitchFamily="34" charset="0"/>
              </a:rPr>
              <a:t> sus productos y servicios, como demuestra la integración de </a:t>
            </a:r>
            <a:r>
              <a:rPr lang="es-ES" sz="1100" b="1" dirty="0" smtClean="0">
                <a:solidFill>
                  <a:srgbClr val="002776"/>
                </a:solidFill>
                <a:cs typeface="Arial" pitchFamily="34" charset="0"/>
              </a:rPr>
              <a:t>Google Hotel </a:t>
            </a:r>
            <a:r>
              <a:rPr lang="es-ES" sz="1100" b="1" dirty="0" err="1" smtClean="0">
                <a:solidFill>
                  <a:srgbClr val="002776"/>
                </a:solidFill>
                <a:cs typeface="Arial" pitchFamily="34" charset="0"/>
              </a:rPr>
              <a:t>Finder</a:t>
            </a:r>
            <a:r>
              <a:rPr lang="es-ES" sz="1100" b="1" dirty="0" smtClean="0">
                <a:solidFill>
                  <a:srgbClr val="002776"/>
                </a:solidFill>
                <a:cs typeface="Arial" pitchFamily="34" charset="0"/>
              </a:rPr>
              <a:t> </a:t>
            </a:r>
            <a:r>
              <a:rPr lang="es-ES" sz="1100" dirty="0" smtClean="0">
                <a:solidFill>
                  <a:srgbClr val="002776"/>
                </a:solidFill>
                <a:cs typeface="Arial" pitchFamily="34" charset="0"/>
              </a:rPr>
              <a:t>en </a:t>
            </a:r>
            <a:r>
              <a:rPr lang="es-ES" sz="1100" b="1" dirty="0" smtClean="0">
                <a:solidFill>
                  <a:srgbClr val="002776"/>
                </a:solidFill>
                <a:cs typeface="Arial" pitchFamily="34" charset="0"/>
              </a:rPr>
              <a:t>Google </a:t>
            </a:r>
            <a:r>
              <a:rPr lang="es-ES" sz="1100" b="1" dirty="0" err="1" smtClean="0">
                <a:solidFill>
                  <a:srgbClr val="002776"/>
                </a:solidFill>
                <a:cs typeface="Arial" pitchFamily="34" charset="0"/>
              </a:rPr>
              <a:t>Maps</a:t>
            </a:r>
            <a:r>
              <a:rPr lang="es-ES" sz="1100" b="1" dirty="0" smtClean="0">
                <a:solidFill>
                  <a:srgbClr val="002776"/>
                </a:solidFill>
                <a:cs typeface="Arial" pitchFamily="34" charset="0"/>
              </a:rPr>
              <a:t> </a:t>
            </a:r>
            <a:r>
              <a:rPr lang="es-ES" sz="1100" dirty="0" smtClean="0">
                <a:solidFill>
                  <a:srgbClr val="002776"/>
                </a:solidFill>
                <a:cs typeface="Arial" pitchFamily="34" charset="0"/>
              </a:rPr>
              <a:t>o la vinculación de Google Plus con Google + Local para facilitar el acceso a información </a:t>
            </a:r>
            <a:r>
              <a:rPr lang="es-ES" sz="1100" dirty="0" err="1" smtClean="0">
                <a:solidFill>
                  <a:srgbClr val="002776"/>
                </a:solidFill>
                <a:cs typeface="Arial" pitchFamily="34" charset="0"/>
              </a:rPr>
              <a:t>geolocalizada</a:t>
            </a:r>
            <a:endParaRPr lang="es-ES" sz="1100" dirty="0" smtClean="0">
              <a:solidFill>
                <a:srgbClr val="002776"/>
              </a:solidFill>
              <a:cs typeface="Arial" pitchFamily="34" charset="0"/>
            </a:endParaRPr>
          </a:p>
          <a:p>
            <a:pPr marL="268288" indent="-174625" fontAlgn="base">
              <a:spcAft>
                <a:spcPts val="600"/>
              </a:spcAft>
              <a:buFont typeface="Arial" panose="020B0604020202020204" pitchFamily="34" charset="0"/>
              <a:buChar char="•"/>
            </a:pPr>
            <a:endParaRPr lang="es-ES" sz="1100" dirty="0">
              <a:solidFill>
                <a:srgbClr val="000000"/>
              </a:solidFill>
              <a:cs typeface="Arial" pitchFamily="34" charset="0"/>
            </a:endParaRPr>
          </a:p>
          <a:p>
            <a:pPr marL="268288" indent="-174625" fontAlgn="base">
              <a:spcAft>
                <a:spcPts val="600"/>
              </a:spcAft>
              <a:buFont typeface="Arial" panose="020B0604020202020204" pitchFamily="34" charset="0"/>
              <a:buChar char="•"/>
            </a:pPr>
            <a:endParaRPr lang="es-ES" sz="1100" dirty="0" smtClean="0">
              <a:solidFill>
                <a:srgbClr val="000000"/>
              </a:solidFill>
              <a:cs typeface="Arial" pitchFamily="34" charset="0"/>
            </a:endParaRPr>
          </a:p>
          <a:p>
            <a:pPr marL="268288" indent="-174625" fontAlgn="base">
              <a:spcAft>
                <a:spcPts val="600"/>
              </a:spcAft>
              <a:buFont typeface="Arial" panose="020B0604020202020204" pitchFamily="34" charset="0"/>
              <a:buChar char="•"/>
            </a:pPr>
            <a:endParaRPr lang="es-ES" sz="1100" dirty="0">
              <a:solidFill>
                <a:srgbClr val="000000"/>
              </a:solidFill>
              <a:cs typeface="Arial" pitchFamily="34" charset="0"/>
            </a:endParaRPr>
          </a:p>
          <a:p>
            <a:pPr marL="268288" indent="-174625" fontAlgn="base">
              <a:spcAft>
                <a:spcPts val="600"/>
              </a:spcAft>
              <a:buFont typeface="Arial" panose="020B0604020202020204" pitchFamily="34" charset="0"/>
              <a:buChar char="•"/>
            </a:pPr>
            <a:endParaRPr lang="es-ES" sz="1100" dirty="0" smtClean="0">
              <a:solidFill>
                <a:srgbClr val="000000"/>
              </a:solidFill>
              <a:cs typeface="Arial" pitchFamily="34" charset="0"/>
            </a:endParaRPr>
          </a:p>
          <a:p>
            <a:pPr marL="268288" indent="-174625" fontAlgn="base">
              <a:spcAft>
                <a:spcPts val="600"/>
              </a:spcAft>
              <a:buFont typeface="Arial" panose="020B0604020202020204" pitchFamily="34" charset="0"/>
              <a:buChar char="•"/>
            </a:pPr>
            <a:endParaRPr lang="es-ES" sz="1100" dirty="0">
              <a:solidFill>
                <a:srgbClr val="000000"/>
              </a:solidFill>
              <a:cs typeface="Arial" pitchFamily="34" charset="0"/>
            </a:endParaRPr>
          </a:p>
          <a:p>
            <a:pPr marL="268288" indent="-174625" fontAlgn="base">
              <a:spcAft>
                <a:spcPts val="600"/>
              </a:spcAft>
              <a:buFont typeface="Arial" panose="020B0604020202020204" pitchFamily="34" charset="0"/>
              <a:buChar char="•"/>
            </a:pPr>
            <a:endParaRPr lang="es-ES" sz="1100" dirty="0" smtClean="0">
              <a:solidFill>
                <a:srgbClr val="000000"/>
              </a:solidFill>
              <a:cs typeface="Arial" pitchFamily="34" charset="0"/>
            </a:endParaRPr>
          </a:p>
          <a:p>
            <a:pPr marL="268288" indent="-174625" fontAlgn="base">
              <a:spcAft>
                <a:spcPts val="600"/>
              </a:spcAft>
              <a:buFont typeface="Arial" panose="020B0604020202020204" pitchFamily="34" charset="0"/>
              <a:buChar char="•"/>
            </a:pPr>
            <a:endParaRPr lang="es-ES" sz="1100" dirty="0">
              <a:solidFill>
                <a:srgbClr val="000000"/>
              </a:solidFill>
              <a:cs typeface="Arial" pitchFamily="34" charset="0"/>
            </a:endParaRPr>
          </a:p>
          <a:p>
            <a:pPr marL="268288" indent="-174625" fontAlgn="base">
              <a:spcAft>
                <a:spcPts val="600"/>
              </a:spcAft>
              <a:buFont typeface="Arial" panose="020B0604020202020204" pitchFamily="34" charset="0"/>
              <a:buChar char="•"/>
            </a:pPr>
            <a:endParaRPr lang="es-ES" sz="1100" dirty="0" smtClean="0">
              <a:solidFill>
                <a:srgbClr val="000000"/>
              </a:solidFill>
              <a:cs typeface="Arial" pitchFamily="34" charset="0"/>
            </a:endParaRPr>
          </a:p>
        </p:txBody>
      </p:sp>
      <p:pic>
        <p:nvPicPr>
          <p:cNvPr id="29" name="Imagen 1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6590" y="4614460"/>
            <a:ext cx="4069746" cy="1822274"/>
          </a:xfrm>
          <a:prstGeom prst="rect">
            <a:avLst/>
          </a:prstGeom>
        </p:spPr>
      </p:pic>
      <p:pic>
        <p:nvPicPr>
          <p:cNvPr id="30" name="Imagen 12" descr="Macintosh HD:Users:gonzalo:Desktop:Captura de pantalla 2015-08-22 a la(s) 16.53.25.png"/>
          <p:cNvPicPr/>
          <p:nvPr/>
        </p:nvPicPr>
        <p:blipFill rotWithShape="1">
          <a:blip r:embed="rId7" cstate="email">
            <a:extLst>
              <a:ext uri="{28A0092B-C50C-407E-A947-70E740481C1C}">
                <a14:useLocalDpi xmlns:a14="http://schemas.microsoft.com/office/drawing/2010/main" val="0"/>
              </a:ext>
            </a:extLst>
          </a:blip>
          <a:srcRect/>
          <a:stretch/>
        </p:blipFill>
        <p:spPr bwMode="auto">
          <a:xfrm>
            <a:off x="6925156" y="5068301"/>
            <a:ext cx="2348324" cy="1368433"/>
          </a:xfrm>
          <a:prstGeom prst="rect">
            <a:avLst/>
          </a:prstGeom>
          <a:noFill/>
          <a:ln>
            <a:noFill/>
          </a:ln>
        </p:spPr>
      </p:pic>
      <p:pic>
        <p:nvPicPr>
          <p:cNvPr id="31" name="Imagen 13" descr="Macintosh HD:Users:gonzalo:Desktop:Captura de pantalla 2015-09-20 a la(s) 12.54.25.png"/>
          <p:cNvPicPr/>
          <p:nvPr/>
        </p:nvPicPr>
        <p:blipFill>
          <a:blip r:embed="rId8" cstate="email">
            <a:extLst>
              <a:ext uri="{28A0092B-C50C-407E-A947-70E740481C1C}">
                <a14:useLocalDpi xmlns:a14="http://schemas.microsoft.com/office/drawing/2010/main" val="0"/>
              </a:ext>
            </a:extLst>
          </a:blip>
          <a:srcRect/>
          <a:stretch>
            <a:fillRect/>
          </a:stretch>
        </p:blipFill>
        <p:spPr bwMode="auto">
          <a:xfrm>
            <a:off x="7862814" y="1528085"/>
            <a:ext cx="1392506" cy="1684771"/>
          </a:xfrm>
          <a:prstGeom prst="rect">
            <a:avLst/>
          </a:prstGeom>
          <a:noFill/>
          <a:ln>
            <a:noFill/>
          </a:ln>
        </p:spPr>
      </p:pic>
      <p:sp>
        <p:nvSpPr>
          <p:cNvPr id="3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201</a:t>
            </a:fld>
            <a:endParaRPr lang="es-ES" dirty="0">
              <a:solidFill>
                <a:srgbClr val="002776"/>
              </a:solidFill>
            </a:endParaRPr>
          </a:p>
        </p:txBody>
      </p:sp>
    </p:spTree>
    <p:extLst>
      <p:ext uri="{BB962C8B-B14F-4D97-AF65-F5344CB8AC3E}">
        <p14:creationId xmlns:p14="http://schemas.microsoft.com/office/powerpoint/2010/main" val="1218225859"/>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smtClean="0">
                <a:solidFill>
                  <a:srgbClr val="00B0F0"/>
                </a:solidFill>
                <a:cs typeface="Arial" charset="0"/>
              </a:rPr>
              <a:t>Inbound</a:t>
            </a:r>
            <a:r>
              <a:rPr lang="es-ES" sz="2000" i="1" dirty="0" smtClean="0">
                <a:solidFill>
                  <a:srgbClr val="00B0F0"/>
                </a:solidFill>
                <a:cs typeface="Arial" charset="0"/>
              </a:rPr>
              <a:t> marketing: </a:t>
            </a:r>
            <a:r>
              <a:rPr lang="es-ES" sz="2000" dirty="0" smtClean="0">
                <a:solidFill>
                  <a:srgbClr val="00B0F0"/>
                </a:solidFill>
                <a:cs typeface="Arial" charset="0"/>
              </a:rPr>
              <a:t>centrado en el usuario</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0" name="Rounded Rectangle 19"/>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err="1" smtClean="0">
                <a:solidFill>
                  <a:srgbClr val="FFFFFF"/>
                </a:solidFill>
              </a:rPr>
              <a:t>Inbound</a:t>
            </a:r>
            <a:r>
              <a:rPr lang="es-ES" sz="1200" b="1" dirty="0" smtClean="0">
                <a:solidFill>
                  <a:srgbClr val="FFFFFF"/>
                </a:solidFill>
              </a:rPr>
              <a:t> Marketing: atraer &gt; convertir &gt; cerrar &gt; deleitar</a:t>
            </a:r>
            <a:endParaRPr lang="es-ES" sz="1200" b="1" dirty="0">
              <a:solidFill>
                <a:srgbClr val="FFFFFF"/>
              </a:solidFill>
            </a:endParaRPr>
          </a:p>
        </p:txBody>
      </p:sp>
      <p:sp>
        <p:nvSpPr>
          <p:cNvPr id="13" name="Rectangle 12"/>
          <p:cNvSpPr/>
          <p:nvPr/>
        </p:nvSpPr>
        <p:spPr bwMode="auto">
          <a:xfrm>
            <a:off x="4664968" y="1500819"/>
            <a:ext cx="4968552" cy="4880509"/>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4" name="Rectangle 13"/>
          <p:cNvSpPr/>
          <p:nvPr/>
        </p:nvSpPr>
        <p:spPr bwMode="auto">
          <a:xfrm>
            <a:off x="372869" y="1872590"/>
            <a:ext cx="3788043" cy="335661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r>
              <a:rPr lang="es-ES" sz="1100" b="1" dirty="0" smtClean="0">
                <a:solidFill>
                  <a:srgbClr val="002776"/>
                </a:solidFill>
              </a:rPr>
              <a:t>Enfoque:  </a:t>
            </a:r>
            <a:r>
              <a:rPr lang="es-ES" sz="1100" dirty="0" smtClean="0">
                <a:solidFill>
                  <a:srgbClr val="002776"/>
                </a:solidFill>
              </a:rPr>
              <a:t>contenido relevante - no intrusivo – orientado a atraer, los visitantes se acercan / no se los persigue</a:t>
            </a:r>
          </a:p>
          <a:p>
            <a:endParaRPr lang="es-ES" sz="1100" dirty="0" smtClean="0">
              <a:solidFill>
                <a:srgbClr val="002776"/>
              </a:solidFill>
            </a:endParaRPr>
          </a:p>
          <a:p>
            <a:r>
              <a:rPr lang="es-ES" sz="1100" b="1" dirty="0" smtClean="0">
                <a:solidFill>
                  <a:srgbClr val="002776"/>
                </a:solidFill>
              </a:rPr>
              <a:t>Aplicación</a:t>
            </a:r>
            <a:r>
              <a:rPr lang="es-ES" sz="1100" dirty="0" smtClean="0">
                <a:solidFill>
                  <a:srgbClr val="002776"/>
                </a:solidFill>
              </a:rPr>
              <a:t>: progresiva, medio-largo plazo</a:t>
            </a:r>
          </a:p>
          <a:p>
            <a:endParaRPr lang="es-ES" sz="1100" dirty="0" smtClean="0">
              <a:solidFill>
                <a:srgbClr val="002776"/>
              </a:solidFill>
            </a:endParaRPr>
          </a:p>
          <a:p>
            <a:r>
              <a:rPr lang="es-ES" sz="1100" b="1" dirty="0" smtClean="0">
                <a:solidFill>
                  <a:srgbClr val="002776"/>
                </a:solidFill>
              </a:rPr>
              <a:t>Claves: </a:t>
            </a:r>
            <a:r>
              <a:rPr lang="es-ES" sz="1100" dirty="0" smtClean="0">
                <a:solidFill>
                  <a:srgbClr val="002776"/>
                </a:solidFill>
              </a:rPr>
              <a:t>segmentación y adaptación a la etapa del ciclo de compra del usuario. SEO para ser visible</a:t>
            </a:r>
            <a:r>
              <a:rPr lang="es-ES" sz="1100" b="1" dirty="0" smtClean="0">
                <a:solidFill>
                  <a:srgbClr val="002776"/>
                </a:solidFill>
              </a:rPr>
              <a:t>, </a:t>
            </a:r>
            <a:r>
              <a:rPr lang="es-ES" sz="1100" dirty="0" smtClean="0">
                <a:solidFill>
                  <a:srgbClr val="002776"/>
                </a:solidFill>
              </a:rPr>
              <a:t>contenidos de calidad personalizados, dinamización en redes sociales, </a:t>
            </a:r>
            <a:r>
              <a:rPr lang="es-ES" sz="1100" dirty="0" err="1" smtClean="0">
                <a:solidFill>
                  <a:srgbClr val="002776"/>
                </a:solidFill>
              </a:rPr>
              <a:t>landing</a:t>
            </a:r>
            <a:r>
              <a:rPr lang="es-ES" sz="1100" dirty="0" smtClean="0">
                <a:solidFill>
                  <a:srgbClr val="002776"/>
                </a:solidFill>
              </a:rPr>
              <a:t> </a:t>
            </a:r>
            <a:r>
              <a:rPr lang="es-ES" sz="1100" dirty="0" err="1" smtClean="0">
                <a:solidFill>
                  <a:srgbClr val="002776"/>
                </a:solidFill>
              </a:rPr>
              <a:t>pages</a:t>
            </a:r>
            <a:r>
              <a:rPr lang="es-ES" sz="1100" dirty="0" smtClean="0">
                <a:solidFill>
                  <a:srgbClr val="002776"/>
                </a:solidFill>
              </a:rPr>
              <a:t> efectivas, seguimiento en email-marketing / CRM. Analizar en tiempo real y optimizar.</a:t>
            </a:r>
          </a:p>
          <a:p>
            <a:endParaRPr lang="es-ES" sz="1100" dirty="0" smtClean="0">
              <a:solidFill>
                <a:srgbClr val="002776"/>
              </a:solidFill>
            </a:endParaRPr>
          </a:p>
          <a:p>
            <a:r>
              <a:rPr lang="es-ES" sz="1100" b="1" dirty="0" smtClean="0">
                <a:solidFill>
                  <a:srgbClr val="002776"/>
                </a:solidFill>
              </a:rPr>
              <a:t>Objetivos: </a:t>
            </a:r>
            <a:r>
              <a:rPr lang="es-ES" sz="1100" dirty="0" smtClean="0">
                <a:solidFill>
                  <a:srgbClr val="002776"/>
                </a:solidFill>
              </a:rPr>
              <a:t>Conocer mejor al usuario, darle contenido de valor, ayudarle a entender mejor sus necesidades, convertirlo en turista y finalmente en un prescriptor del destino.</a:t>
            </a:r>
            <a:endParaRPr lang="es-ES" sz="1100" dirty="0" smtClean="0">
              <a:solidFill>
                <a:srgbClr val="002776"/>
              </a:solidFill>
              <a:cs typeface="Arial" pitchFamily="34" charset="0"/>
            </a:endParaRPr>
          </a:p>
          <a:p>
            <a:pPr marL="268288" indent="-174625" fontAlgn="base">
              <a:lnSpc>
                <a:spcPct val="106000"/>
              </a:lnSpc>
              <a:spcAft>
                <a:spcPts val="600"/>
              </a:spcAft>
              <a:buFont typeface="Arial" panose="020B0604020202020204" pitchFamily="34" charset="0"/>
              <a:buChar char="•"/>
            </a:pPr>
            <a:endParaRPr lang="es-ES" sz="1100" dirty="0" smtClean="0">
              <a:solidFill>
                <a:srgbClr val="002776"/>
              </a:solidFill>
              <a:cs typeface="Arial" pitchFamily="34" charset="0"/>
            </a:endParaRPr>
          </a:p>
          <a:p>
            <a:pPr marL="268288" indent="-174625" fontAlgn="base">
              <a:lnSpc>
                <a:spcPct val="106000"/>
              </a:lnSpc>
              <a:spcAft>
                <a:spcPts val="600"/>
              </a:spcAft>
              <a:buFont typeface="Arial" panose="020B0604020202020204" pitchFamily="34" charset="0"/>
              <a:buChar char="•"/>
            </a:pPr>
            <a:endParaRPr lang="es-ES" sz="1100" dirty="0" smtClean="0">
              <a:solidFill>
                <a:srgbClr val="002776"/>
              </a:solidFill>
              <a:cs typeface="Arial" pitchFamily="34" charset="0"/>
            </a:endParaRPr>
          </a:p>
          <a:p>
            <a:pPr marL="268288" indent="-174625" fontAlgn="base">
              <a:lnSpc>
                <a:spcPct val="106000"/>
              </a:lnSpc>
              <a:spcAft>
                <a:spcPts val="600"/>
              </a:spcAft>
              <a:buFont typeface="Arial" panose="020B0604020202020204" pitchFamily="34" charset="0"/>
              <a:buChar char="•"/>
            </a:pPr>
            <a:endParaRPr lang="es-ES" sz="1100" dirty="0" smtClean="0">
              <a:solidFill>
                <a:srgbClr val="002776"/>
              </a:solidFill>
              <a:cs typeface="Arial" pitchFamily="34" charset="0"/>
            </a:endParaRPr>
          </a:p>
          <a:p>
            <a:pPr marL="268288" indent="-174625" fontAlgn="base">
              <a:lnSpc>
                <a:spcPct val="106000"/>
              </a:lnSpc>
              <a:spcAft>
                <a:spcPts val="600"/>
              </a:spcAft>
              <a:buFont typeface="Arial" panose="020B0604020202020204" pitchFamily="34" charset="0"/>
              <a:buChar char="•"/>
            </a:pPr>
            <a:endParaRPr lang="es-ES" sz="1100" dirty="0" smtClean="0">
              <a:solidFill>
                <a:srgbClr val="002776"/>
              </a:solidFill>
              <a:cs typeface="Arial" pitchFamily="34" charset="0"/>
            </a:endParaRPr>
          </a:p>
          <a:p>
            <a:pPr marL="268288" indent="-174625" fontAlgn="base">
              <a:lnSpc>
                <a:spcPct val="106000"/>
              </a:lnSpc>
              <a:spcAft>
                <a:spcPts val="600"/>
              </a:spcAft>
              <a:buFont typeface="Arial" panose="020B0604020202020204" pitchFamily="34" charset="0"/>
              <a:buChar char="•"/>
            </a:pPr>
            <a:endParaRPr lang="es-ES" sz="1100" dirty="0" smtClean="0">
              <a:solidFill>
                <a:srgbClr val="002776"/>
              </a:solidFill>
              <a:cs typeface="Arial" pitchFamily="34" charset="0"/>
            </a:endParaRPr>
          </a:p>
          <a:p>
            <a:pPr marL="268288" indent="-174625" fontAlgn="base">
              <a:lnSpc>
                <a:spcPct val="106000"/>
              </a:lnSpc>
              <a:spcAft>
                <a:spcPts val="600"/>
              </a:spcAft>
              <a:buFont typeface="Arial" panose="020B0604020202020204" pitchFamily="34" charset="0"/>
              <a:buChar char="•"/>
            </a:pPr>
            <a:endParaRPr lang="es-ES" sz="1100" dirty="0" smtClean="0">
              <a:solidFill>
                <a:srgbClr val="002776"/>
              </a:solidFill>
              <a:cs typeface="Arial" pitchFamily="34" charset="0"/>
            </a:endParaRPr>
          </a:p>
        </p:txBody>
      </p:sp>
      <p:sp>
        <p:nvSpPr>
          <p:cNvPr id="21" name="Rectangle 16"/>
          <p:cNvSpPr/>
          <p:nvPr/>
        </p:nvSpPr>
        <p:spPr bwMode="auto">
          <a:xfrm>
            <a:off x="4736977" y="1700808"/>
            <a:ext cx="3240359" cy="2520280"/>
          </a:xfrm>
          <a:prstGeom prst="rect">
            <a:avLst/>
          </a:prstGeom>
          <a:noFill/>
          <a:ln w="9525" cap="flat" cmpd="sng" algn="ctr">
            <a:noFill/>
            <a:prstDash val="solid"/>
            <a:round/>
            <a:headEnd type="none" w="med" len="med"/>
            <a:tailEnd type="none" w="med" len="med"/>
          </a:ln>
          <a:effectLst/>
        </p:spPr>
        <p:txBody>
          <a:bodyPr vert="horz" wrap="square" lIns="108000" tIns="36000" rIns="108000" bIns="36000" numCol="1" rtlCol="0" anchor="ctr" anchorCtr="0" compatLnSpc="1">
            <a:prstTxWarp prst="textNoShape">
              <a:avLst/>
            </a:prstTxWarp>
          </a:bodyPr>
          <a:lstStyle/>
          <a:p>
            <a:pPr marL="93663" lvl="1" fontAlgn="base">
              <a:spcBef>
                <a:spcPct val="0"/>
              </a:spcBef>
              <a:spcAft>
                <a:spcPts val="300"/>
              </a:spcAft>
            </a:pPr>
            <a:endParaRPr lang="es-ES" sz="1100" b="1" dirty="0" smtClean="0">
              <a:solidFill>
                <a:srgbClr val="000000"/>
              </a:solidFill>
              <a:cs typeface="Arial" pitchFamily="34" charset="0"/>
            </a:endParaRPr>
          </a:p>
          <a:p>
            <a:pPr marL="0" lvl="1" algn="just" fontAlgn="base">
              <a:spcBef>
                <a:spcPct val="0"/>
              </a:spcBef>
              <a:spcAft>
                <a:spcPts val="600"/>
              </a:spcAft>
              <a:tabLst>
                <a:tab pos="2959100" algn="l"/>
              </a:tabLst>
            </a:pPr>
            <a:r>
              <a:rPr lang="es-ES" sz="1050" dirty="0" smtClean="0">
                <a:solidFill>
                  <a:srgbClr val="002776"/>
                </a:solidFill>
                <a:cs typeface="Arial" pitchFamily="34" charset="0"/>
              </a:rPr>
              <a:t>Con un presupuesto limitado el </a:t>
            </a:r>
            <a:r>
              <a:rPr lang="es-ES" sz="1050" dirty="0" err="1" smtClean="0">
                <a:solidFill>
                  <a:srgbClr val="002776"/>
                </a:solidFill>
                <a:cs typeface="Arial" pitchFamily="34" charset="0"/>
              </a:rPr>
              <a:t>lodge</a:t>
            </a:r>
            <a:r>
              <a:rPr lang="es-ES" sz="1050" dirty="0" smtClean="0">
                <a:solidFill>
                  <a:srgbClr val="002776"/>
                </a:solidFill>
                <a:cs typeface="Arial" pitchFamily="34" charset="0"/>
              </a:rPr>
              <a:t> Tambo Blanquillo de Perú desarrollo una estrategia de </a:t>
            </a:r>
            <a:r>
              <a:rPr lang="es-ES" sz="1050" dirty="0" err="1" smtClean="0">
                <a:solidFill>
                  <a:srgbClr val="002776"/>
                </a:solidFill>
                <a:cs typeface="Arial" pitchFamily="34" charset="0"/>
              </a:rPr>
              <a:t>inbound</a:t>
            </a:r>
            <a:r>
              <a:rPr lang="es-ES" sz="1050" dirty="0" smtClean="0">
                <a:solidFill>
                  <a:srgbClr val="002776"/>
                </a:solidFill>
                <a:cs typeface="Arial" pitchFamily="34" charset="0"/>
              </a:rPr>
              <a:t> marketing muy efectiva:</a:t>
            </a:r>
            <a:br>
              <a:rPr lang="es-ES" sz="1050" dirty="0" smtClean="0">
                <a:solidFill>
                  <a:srgbClr val="002776"/>
                </a:solidFill>
                <a:cs typeface="Arial" pitchFamily="34" charset="0"/>
              </a:rPr>
            </a:br>
            <a:r>
              <a:rPr lang="es-ES" sz="1050" dirty="0" smtClean="0">
                <a:solidFill>
                  <a:srgbClr val="002776"/>
                </a:solidFill>
                <a:cs typeface="Arial" pitchFamily="34" charset="0"/>
              </a:rPr>
              <a:t>Primero segmentó y definió su </a:t>
            </a:r>
            <a:r>
              <a:rPr lang="es-ES" sz="1050" dirty="0" err="1" smtClean="0">
                <a:solidFill>
                  <a:srgbClr val="002776"/>
                </a:solidFill>
                <a:cs typeface="Arial" pitchFamily="34" charset="0"/>
              </a:rPr>
              <a:t>buyer</a:t>
            </a:r>
            <a:r>
              <a:rPr lang="es-ES" sz="1050" dirty="0" smtClean="0">
                <a:solidFill>
                  <a:srgbClr val="002776"/>
                </a:solidFill>
                <a:cs typeface="Arial" pitchFamily="34" charset="0"/>
              </a:rPr>
              <a:t> persona: los amantes del </a:t>
            </a:r>
            <a:r>
              <a:rPr lang="es-ES" sz="1050" dirty="0" err="1" smtClean="0">
                <a:solidFill>
                  <a:srgbClr val="002776"/>
                </a:solidFill>
                <a:cs typeface="Arial" pitchFamily="34" charset="0"/>
              </a:rPr>
              <a:t>birdwatching</a:t>
            </a:r>
            <a:r>
              <a:rPr lang="es-ES" sz="1050" dirty="0" smtClean="0">
                <a:solidFill>
                  <a:srgbClr val="002776"/>
                </a:solidFill>
                <a:cs typeface="Arial" pitchFamily="34" charset="0"/>
              </a:rPr>
              <a:t>.</a:t>
            </a:r>
          </a:p>
          <a:p>
            <a:pPr marL="0" lvl="1" algn="just" fontAlgn="base">
              <a:spcBef>
                <a:spcPct val="0"/>
              </a:spcBef>
              <a:spcAft>
                <a:spcPts val="600"/>
              </a:spcAft>
              <a:tabLst>
                <a:tab pos="2959100" algn="l"/>
              </a:tabLst>
            </a:pPr>
            <a:r>
              <a:rPr lang="es-ES" sz="1050" dirty="0" smtClean="0">
                <a:solidFill>
                  <a:srgbClr val="002776"/>
                </a:solidFill>
                <a:cs typeface="Arial" pitchFamily="34" charset="0"/>
              </a:rPr>
              <a:t>Desarrolló para ellos contenidos de valor como una guía virtual descargable de </a:t>
            </a:r>
            <a:r>
              <a:rPr lang="es-ES" sz="1050" dirty="0" err="1" smtClean="0">
                <a:solidFill>
                  <a:srgbClr val="002776"/>
                </a:solidFill>
                <a:cs typeface="Arial" pitchFamily="34" charset="0"/>
              </a:rPr>
              <a:t>birdwatching</a:t>
            </a:r>
            <a:r>
              <a:rPr lang="es-ES" sz="1050" dirty="0" smtClean="0">
                <a:solidFill>
                  <a:srgbClr val="002776"/>
                </a:solidFill>
                <a:cs typeface="Arial" pitchFamily="34" charset="0"/>
              </a:rPr>
              <a:t> en el Parque Nacional Manú en Amazonía Peruana: </a:t>
            </a:r>
            <a:r>
              <a:rPr lang="es-ES" sz="1050" dirty="0" smtClean="0">
                <a:solidFill>
                  <a:srgbClr val="002776"/>
                </a:solidFill>
                <a:cs typeface="Arial" pitchFamily="34" charset="0"/>
                <a:hlinkClick r:id="rId4"/>
              </a:rPr>
              <a:t>http://online.fliphtml5.com/xvkv/gkci/#p=1</a:t>
            </a:r>
            <a:endParaRPr lang="es-ES" sz="1050" dirty="0" smtClean="0">
              <a:solidFill>
                <a:srgbClr val="002776"/>
              </a:solidFill>
              <a:cs typeface="Arial" pitchFamily="34" charset="0"/>
            </a:endParaRPr>
          </a:p>
          <a:p>
            <a:pPr marL="0" lvl="1" algn="just" fontAlgn="base">
              <a:spcBef>
                <a:spcPct val="0"/>
              </a:spcBef>
              <a:spcAft>
                <a:spcPts val="600"/>
              </a:spcAft>
              <a:tabLst>
                <a:tab pos="2959100" algn="l"/>
              </a:tabLst>
            </a:pPr>
            <a:r>
              <a:rPr lang="es-ES" sz="1050" dirty="0" smtClean="0">
                <a:solidFill>
                  <a:srgbClr val="002776"/>
                </a:solidFill>
                <a:cs typeface="Arial" pitchFamily="34" charset="0"/>
              </a:rPr>
              <a:t>Optimizó el contenido para SEO y lo dinamizó a través de blogs y redes sociales.</a:t>
            </a:r>
          </a:p>
          <a:p>
            <a:pPr marL="0" lvl="1" algn="just" fontAlgn="base">
              <a:spcBef>
                <a:spcPct val="0"/>
              </a:spcBef>
              <a:spcAft>
                <a:spcPts val="600"/>
              </a:spcAft>
              <a:tabLst>
                <a:tab pos="2959100" algn="l"/>
              </a:tabLst>
            </a:pPr>
            <a:r>
              <a:rPr lang="es-ES" sz="1050" dirty="0" smtClean="0">
                <a:solidFill>
                  <a:srgbClr val="002776"/>
                </a:solidFill>
                <a:cs typeface="Arial" pitchFamily="34" charset="0"/>
              </a:rPr>
              <a:t>Generó leads con </a:t>
            </a:r>
            <a:r>
              <a:rPr lang="es-ES" sz="1050" dirty="0" err="1" smtClean="0">
                <a:solidFill>
                  <a:srgbClr val="002776"/>
                </a:solidFill>
                <a:cs typeface="Arial" pitchFamily="34" charset="0"/>
              </a:rPr>
              <a:t>retargeting</a:t>
            </a:r>
            <a:r>
              <a:rPr lang="es-ES" sz="1050" dirty="0" smtClean="0">
                <a:solidFill>
                  <a:srgbClr val="002776"/>
                </a:solidFill>
                <a:cs typeface="Arial" pitchFamily="34" charset="0"/>
              </a:rPr>
              <a:t> y PPC de la gente que se había descargado la guía</a:t>
            </a:r>
          </a:p>
        </p:txBody>
      </p:sp>
      <p:sp>
        <p:nvSpPr>
          <p:cNvPr id="23" name="Rounded Rectangle 22"/>
          <p:cNvSpPr/>
          <p:nvPr/>
        </p:nvSpPr>
        <p:spPr bwMode="auto">
          <a:xfrm>
            <a:off x="5097016" y="1525622"/>
            <a:ext cx="4469131"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éxito: Tambo Blanquillo </a:t>
            </a:r>
            <a:r>
              <a:rPr lang="es-ES" sz="1200" b="1" dirty="0" err="1" smtClean="0">
                <a:solidFill>
                  <a:srgbClr val="002776"/>
                </a:solidFill>
              </a:rPr>
              <a:t>lodge</a:t>
            </a:r>
            <a:r>
              <a:rPr lang="es-ES" sz="1200" b="1" dirty="0" smtClean="0">
                <a:solidFill>
                  <a:srgbClr val="002776"/>
                </a:solidFill>
              </a:rPr>
              <a:t> (Perú)</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202</a:t>
            </a:fld>
            <a:endParaRPr lang="es-ES" dirty="0">
              <a:solidFill>
                <a:srgbClr val="002776"/>
              </a:solidFill>
            </a:endParaRPr>
          </a:p>
        </p:txBody>
      </p:sp>
      <p:pic>
        <p:nvPicPr>
          <p:cNvPr id="16" name="Imagen 15" descr="Pasted Graphic 1.tiff"/>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5552" y="4137199"/>
            <a:ext cx="4680520" cy="2114035"/>
          </a:xfrm>
          <a:prstGeom prst="rect">
            <a:avLst/>
          </a:prstGeom>
        </p:spPr>
      </p:pic>
      <p:sp>
        <p:nvSpPr>
          <p:cNvPr id="17" name="Title 1"/>
          <p:cNvSpPr txBox="1">
            <a:spLocks/>
          </p:cNvSpPr>
          <p:nvPr/>
        </p:nvSpPr>
        <p:spPr bwMode="auto">
          <a:xfrm>
            <a:off x="344488" y="6093296"/>
            <a:ext cx="4536504" cy="28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r>
              <a:rPr lang="es-ES" sz="900" dirty="0" smtClean="0">
                <a:solidFill>
                  <a:srgbClr val="002776"/>
                </a:solidFill>
              </a:rPr>
              <a:t>Fuente: </a:t>
            </a:r>
            <a:r>
              <a:rPr lang="es-ES" sz="900" dirty="0" err="1" smtClean="0">
                <a:solidFill>
                  <a:srgbClr val="002776"/>
                </a:solidFill>
              </a:rPr>
              <a:t>Hubspot</a:t>
            </a:r>
            <a:r>
              <a:rPr lang="es-ES" sz="900" dirty="0" smtClean="0">
                <a:solidFill>
                  <a:srgbClr val="002776"/>
                </a:solidFill>
              </a:rPr>
              <a:t> 2015</a:t>
            </a:r>
          </a:p>
        </p:txBody>
      </p:sp>
      <p:pic>
        <p:nvPicPr>
          <p:cNvPr id="5" name="Imagen 4" descr="peru.jpg"/>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6871407" y="4077072"/>
            <a:ext cx="3019561" cy="2350593"/>
          </a:xfrm>
          <a:prstGeom prst="rect">
            <a:avLst/>
          </a:prstGeom>
        </p:spPr>
      </p:pic>
      <p:pic>
        <p:nvPicPr>
          <p:cNvPr id="7" name="Imagen 6"/>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922584" y="1966864"/>
            <a:ext cx="1638928" cy="2110208"/>
          </a:xfrm>
          <a:prstGeom prst="rect">
            <a:avLst/>
          </a:prstGeom>
        </p:spPr>
      </p:pic>
      <p:sp>
        <p:nvSpPr>
          <p:cNvPr id="8" name="CuadroTexto 7"/>
          <p:cNvSpPr txBox="1"/>
          <p:nvPr/>
        </p:nvSpPr>
        <p:spPr>
          <a:xfrm>
            <a:off x="4664968" y="4277995"/>
            <a:ext cx="2304256" cy="2031325"/>
          </a:xfrm>
          <a:prstGeom prst="rect">
            <a:avLst/>
          </a:prstGeom>
          <a:noFill/>
        </p:spPr>
        <p:txBody>
          <a:bodyPr wrap="square" rtlCol="0">
            <a:spAutoFit/>
          </a:bodyPr>
          <a:lstStyle/>
          <a:p>
            <a:r>
              <a:rPr lang="es-ES" sz="1050" dirty="0" smtClean="0">
                <a:solidFill>
                  <a:srgbClr val="002776"/>
                </a:solidFill>
              </a:rPr>
              <a:t>     </a:t>
            </a:r>
            <a:r>
              <a:rPr lang="es-ES" sz="1050" b="1" u="sng" dirty="0" smtClean="0">
                <a:solidFill>
                  <a:srgbClr val="002776"/>
                </a:solidFill>
              </a:rPr>
              <a:t>Resultados:</a:t>
            </a:r>
          </a:p>
          <a:p>
            <a:pPr marL="171450" indent="-171450">
              <a:buFont typeface="Arial"/>
              <a:buChar char="•"/>
            </a:pPr>
            <a:r>
              <a:rPr lang="es-ES" sz="1050" dirty="0" smtClean="0">
                <a:solidFill>
                  <a:srgbClr val="002776"/>
                </a:solidFill>
              </a:rPr>
              <a:t>Aumento de visitantes únicos del 160%.</a:t>
            </a:r>
          </a:p>
          <a:p>
            <a:pPr marL="171450" indent="-171450">
              <a:buFont typeface="Arial"/>
              <a:buChar char="•"/>
            </a:pPr>
            <a:r>
              <a:rPr lang="es-ES" sz="1050" dirty="0" smtClean="0">
                <a:solidFill>
                  <a:srgbClr val="002776"/>
                </a:solidFill>
              </a:rPr>
              <a:t>Nuevos links y </a:t>
            </a:r>
            <a:r>
              <a:rPr lang="es-ES" sz="1050" dirty="0" err="1" smtClean="0">
                <a:solidFill>
                  <a:srgbClr val="002776"/>
                </a:solidFill>
              </a:rPr>
              <a:t>referrals</a:t>
            </a:r>
            <a:r>
              <a:rPr lang="es-ES" sz="1050" dirty="0" smtClean="0">
                <a:solidFill>
                  <a:srgbClr val="002776"/>
                </a:solidFill>
              </a:rPr>
              <a:t> ganados de webs referentes top.</a:t>
            </a:r>
          </a:p>
          <a:p>
            <a:pPr marL="171450" indent="-171450">
              <a:buFont typeface="Arial"/>
              <a:buChar char="•"/>
            </a:pPr>
            <a:r>
              <a:rPr lang="es-ES" sz="1050" dirty="0" smtClean="0">
                <a:solidFill>
                  <a:srgbClr val="002776"/>
                </a:solidFill>
              </a:rPr>
              <a:t>Bajada de la tasa de rebote de 55%.</a:t>
            </a:r>
          </a:p>
          <a:p>
            <a:pPr marL="171450" indent="-171450">
              <a:buFont typeface="Arial"/>
              <a:buChar char="•"/>
            </a:pPr>
            <a:r>
              <a:rPr lang="es-ES" sz="1050" dirty="0" smtClean="0">
                <a:solidFill>
                  <a:srgbClr val="002776"/>
                </a:solidFill>
              </a:rPr>
              <a:t>Aumento de suscripción de emails de 661%.</a:t>
            </a:r>
          </a:p>
          <a:p>
            <a:pPr marL="171450" indent="-171450">
              <a:buFont typeface="Arial"/>
              <a:buChar char="•"/>
            </a:pPr>
            <a:r>
              <a:rPr lang="es-ES" sz="1050" dirty="0" smtClean="0">
                <a:solidFill>
                  <a:srgbClr val="002776"/>
                </a:solidFill>
              </a:rPr>
              <a:t>Incremento de leads del 290%.</a:t>
            </a:r>
          </a:p>
          <a:p>
            <a:pPr marL="171450" indent="-171450">
              <a:buFont typeface="Arial"/>
              <a:buChar char="•"/>
            </a:pPr>
            <a:r>
              <a:rPr lang="es-ES" sz="1050" dirty="0" smtClean="0">
                <a:solidFill>
                  <a:srgbClr val="002776"/>
                </a:solidFill>
              </a:rPr>
              <a:t>Retorno de inversión (ROI) del 425%</a:t>
            </a:r>
            <a:endParaRPr lang="es-ES" sz="1050" dirty="0">
              <a:solidFill>
                <a:srgbClr val="002776"/>
              </a:solidFill>
            </a:endParaRPr>
          </a:p>
        </p:txBody>
      </p:sp>
      <p:sp>
        <p:nvSpPr>
          <p:cNvPr id="19" name="Title 1"/>
          <p:cNvSpPr txBox="1">
            <a:spLocks/>
          </p:cNvSpPr>
          <p:nvPr/>
        </p:nvSpPr>
        <p:spPr bwMode="auto">
          <a:xfrm>
            <a:off x="5025008" y="6309320"/>
            <a:ext cx="4536504" cy="288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r"/>
            <a:r>
              <a:rPr lang="es-ES" sz="900" dirty="0" smtClean="0">
                <a:solidFill>
                  <a:srgbClr val="002776"/>
                </a:solidFill>
              </a:rPr>
              <a:t>fuente.: Matthew </a:t>
            </a:r>
            <a:r>
              <a:rPr lang="es-ES" sz="900" dirty="0" err="1" smtClean="0">
                <a:solidFill>
                  <a:srgbClr val="002776"/>
                </a:solidFill>
              </a:rPr>
              <a:t>Barker</a:t>
            </a:r>
            <a:r>
              <a:rPr lang="es-ES" sz="900" dirty="0" smtClean="0">
                <a:solidFill>
                  <a:srgbClr val="002776"/>
                </a:solidFill>
              </a:rPr>
              <a:t> - I&amp;I Travel Media </a:t>
            </a:r>
            <a:endParaRPr lang="es-ES" sz="900" dirty="0">
              <a:solidFill>
                <a:srgbClr val="002776"/>
              </a:solidFill>
            </a:endParaRPr>
          </a:p>
        </p:txBody>
      </p:sp>
    </p:spTree>
    <p:extLst>
      <p:ext uri="{BB962C8B-B14F-4D97-AF65-F5344CB8AC3E}">
        <p14:creationId xmlns:p14="http://schemas.microsoft.com/office/powerpoint/2010/main" val="4273047507"/>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Atraer &gt; </a:t>
            </a:r>
            <a:r>
              <a:rPr lang="es-ES" sz="2000" dirty="0" smtClean="0">
                <a:solidFill>
                  <a:srgbClr val="00B0F0"/>
                </a:solidFill>
                <a:cs typeface="Arial" charset="0"/>
              </a:rPr>
              <a:t>el nuevo posicionamiento SEO</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14" name="Rectangle 13"/>
          <p:cNvSpPr/>
          <p:nvPr/>
        </p:nvSpPr>
        <p:spPr bwMode="auto">
          <a:xfrm>
            <a:off x="5156376" y="1428188"/>
            <a:ext cx="4405137" cy="5132950"/>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20" name="Rounded Rectangle 19"/>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rPr>
              <a:t>5. SEO semántico, predictivo y </a:t>
            </a:r>
            <a:r>
              <a:rPr lang="es-ES" sz="1200" b="1" dirty="0" err="1" smtClean="0">
                <a:solidFill>
                  <a:srgbClr val="FFFFFF"/>
                </a:solidFill>
              </a:rPr>
              <a:t>geolocalizado</a:t>
            </a:r>
            <a:endParaRPr lang="es-ES" sz="1200" b="1" dirty="0">
              <a:solidFill>
                <a:srgbClr val="FFFFFF"/>
              </a:solidFill>
            </a:endParaRPr>
          </a:p>
        </p:txBody>
      </p:sp>
      <p:sp>
        <p:nvSpPr>
          <p:cNvPr id="21" name="Rounded Rectangle 20"/>
          <p:cNvSpPr/>
          <p:nvPr/>
        </p:nvSpPr>
        <p:spPr bwMode="auto">
          <a:xfrm>
            <a:off x="5156375" y="1452991"/>
            <a:ext cx="4391823"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002776"/>
                </a:solidFill>
              </a:rPr>
              <a:t>Nuevos tipos de algoritmos especializados de Google</a:t>
            </a:r>
            <a:endParaRPr lang="es-ES" sz="1200" b="1" dirty="0">
              <a:solidFill>
                <a:srgbClr val="002776"/>
              </a:solidFill>
            </a:endParaRPr>
          </a:p>
        </p:txBody>
      </p:sp>
      <p:sp>
        <p:nvSpPr>
          <p:cNvPr id="13" name="Rectangle 12"/>
          <p:cNvSpPr/>
          <p:nvPr/>
        </p:nvSpPr>
        <p:spPr bwMode="auto">
          <a:xfrm>
            <a:off x="5361623" y="1513797"/>
            <a:ext cx="2257646" cy="4795523"/>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171450" indent="-171450" algn="just" fontAlgn="base">
              <a:lnSpc>
                <a:spcPct val="106000"/>
              </a:lnSpc>
              <a:spcBef>
                <a:spcPct val="0"/>
              </a:spcBef>
              <a:spcAft>
                <a:spcPct val="0"/>
              </a:spcAft>
              <a:buFont typeface="Wingdings" panose="05000000000000000000" pitchFamily="2" charset="2"/>
              <a:buChar char="ü"/>
            </a:pPr>
            <a:r>
              <a:rPr lang="es-ES" sz="1100" i="1" dirty="0" err="1" smtClean="0">
                <a:solidFill>
                  <a:srgbClr val="002776"/>
                </a:solidFill>
                <a:cs typeface="Arial" pitchFamily="34" charset="0"/>
              </a:rPr>
              <a:t>Pigeon</a:t>
            </a:r>
            <a:r>
              <a:rPr lang="es-ES" sz="1100" dirty="0" smtClean="0">
                <a:solidFill>
                  <a:srgbClr val="002776"/>
                </a:solidFill>
                <a:cs typeface="Arial" pitchFamily="34" charset="0"/>
              </a:rPr>
              <a:t>: </a:t>
            </a:r>
          </a:p>
          <a:p>
            <a:pPr marL="177800" algn="just" fontAlgn="base">
              <a:lnSpc>
                <a:spcPct val="106000"/>
              </a:lnSpc>
              <a:spcBef>
                <a:spcPct val="0"/>
              </a:spcBef>
              <a:spcAft>
                <a:spcPct val="0"/>
              </a:spcAft>
            </a:pPr>
            <a:r>
              <a:rPr lang="es-ES" sz="1100" dirty="0" smtClean="0">
                <a:solidFill>
                  <a:srgbClr val="002776"/>
                </a:solidFill>
                <a:cs typeface="Arial" pitchFamily="34" charset="0"/>
              </a:rPr>
              <a:t>Proporciona </a:t>
            </a:r>
            <a:r>
              <a:rPr lang="es-ES" sz="1100" b="1" dirty="0" smtClean="0">
                <a:solidFill>
                  <a:srgbClr val="002776"/>
                </a:solidFill>
                <a:cs typeface="Arial" pitchFamily="34" charset="0"/>
              </a:rPr>
              <a:t>resultados locales </a:t>
            </a:r>
            <a:r>
              <a:rPr lang="es-ES" sz="1100" dirty="0" smtClean="0">
                <a:solidFill>
                  <a:srgbClr val="002776"/>
                </a:solidFill>
                <a:cs typeface="Arial" pitchFamily="34" charset="0"/>
              </a:rPr>
              <a:t>más relevantes y precisos, basado en direcciones de IP y geolocalización</a:t>
            </a:r>
          </a:p>
          <a:p>
            <a:pPr marL="174625" indent="-174625" algn="just" fontAlgn="base">
              <a:lnSpc>
                <a:spcPct val="106000"/>
              </a:lnSpc>
              <a:spcBef>
                <a:spcPct val="0"/>
              </a:spcBef>
              <a:spcAft>
                <a:spcPct val="0"/>
              </a:spcAft>
              <a:buFont typeface="Wingdings" panose="05000000000000000000" pitchFamily="2" charset="2"/>
              <a:buChar char="ü"/>
            </a:pPr>
            <a:endParaRPr lang="es-ES" sz="1100" dirty="0" smtClean="0">
              <a:solidFill>
                <a:srgbClr val="002776"/>
              </a:solidFill>
              <a:cs typeface="Arial" pitchFamily="34" charset="0"/>
            </a:endParaRPr>
          </a:p>
          <a:p>
            <a:pPr marL="174625" indent="-174625" algn="just" fontAlgn="base">
              <a:lnSpc>
                <a:spcPct val="106000"/>
              </a:lnSpc>
              <a:spcBef>
                <a:spcPct val="0"/>
              </a:spcBef>
              <a:spcAft>
                <a:spcPct val="0"/>
              </a:spcAft>
              <a:buFont typeface="Wingdings" panose="05000000000000000000" pitchFamily="2" charset="2"/>
              <a:buChar char="ü"/>
            </a:pPr>
            <a:r>
              <a:rPr lang="es-ES" sz="1100" i="1" dirty="0" err="1" smtClean="0">
                <a:solidFill>
                  <a:srgbClr val="002776"/>
                </a:solidFill>
                <a:cs typeface="Arial" pitchFamily="34" charset="0"/>
              </a:rPr>
              <a:t>Zebra</a:t>
            </a:r>
            <a:r>
              <a:rPr lang="es-ES" sz="1100" dirty="0" smtClean="0">
                <a:solidFill>
                  <a:srgbClr val="002776"/>
                </a:solidFill>
                <a:cs typeface="Arial" pitchFamily="34" charset="0"/>
              </a:rPr>
              <a:t>: </a:t>
            </a:r>
          </a:p>
          <a:p>
            <a:pPr marL="177800" algn="just" fontAlgn="base">
              <a:lnSpc>
                <a:spcPct val="106000"/>
              </a:lnSpc>
              <a:spcBef>
                <a:spcPct val="0"/>
              </a:spcBef>
              <a:spcAft>
                <a:spcPct val="0"/>
              </a:spcAft>
            </a:pPr>
            <a:r>
              <a:rPr lang="es-ES" sz="1100" dirty="0" smtClean="0">
                <a:solidFill>
                  <a:srgbClr val="002776"/>
                </a:solidFill>
                <a:cs typeface="Arial" pitchFamily="34" charset="0"/>
              </a:rPr>
              <a:t>Usado para </a:t>
            </a:r>
            <a:r>
              <a:rPr lang="es-ES" sz="1100" b="1" dirty="0" smtClean="0">
                <a:solidFill>
                  <a:srgbClr val="002776"/>
                </a:solidFill>
                <a:cs typeface="Arial" pitchFamily="34" charset="0"/>
              </a:rPr>
              <a:t>plataformas de e-</a:t>
            </a:r>
            <a:r>
              <a:rPr lang="es-ES" sz="1100" b="1" dirty="0" err="1" smtClean="0">
                <a:solidFill>
                  <a:srgbClr val="002776"/>
                </a:solidFill>
                <a:cs typeface="Arial" pitchFamily="34" charset="0"/>
              </a:rPr>
              <a:t>commerce</a:t>
            </a:r>
            <a:r>
              <a:rPr lang="es-ES" sz="1100" dirty="0" smtClean="0">
                <a:solidFill>
                  <a:srgbClr val="002776"/>
                </a:solidFill>
                <a:cs typeface="Arial" pitchFamily="34" charset="0"/>
              </a:rPr>
              <a:t>, con la </a:t>
            </a:r>
            <a:r>
              <a:rPr lang="es-ES" sz="1100" b="1" dirty="0" smtClean="0">
                <a:solidFill>
                  <a:srgbClr val="002776"/>
                </a:solidFill>
                <a:cs typeface="Arial" pitchFamily="34" charset="0"/>
              </a:rPr>
              <a:t>finalidad</a:t>
            </a:r>
            <a:r>
              <a:rPr lang="es-ES" sz="1100" dirty="0" smtClean="0">
                <a:solidFill>
                  <a:srgbClr val="002776"/>
                </a:solidFill>
                <a:cs typeface="Arial" pitchFamily="34" charset="0"/>
              </a:rPr>
              <a:t> de limpiar las malas prácticas en búsquedas relacionadas con la comunidad e-</a:t>
            </a:r>
            <a:r>
              <a:rPr lang="es-ES" sz="1100" dirty="0" err="1" smtClean="0">
                <a:solidFill>
                  <a:srgbClr val="002776"/>
                </a:solidFill>
                <a:cs typeface="Arial" pitchFamily="34" charset="0"/>
              </a:rPr>
              <a:t>commerce</a:t>
            </a:r>
            <a:endParaRPr lang="es-ES" sz="1100" dirty="0" smtClean="0">
              <a:solidFill>
                <a:srgbClr val="002776"/>
              </a:solidFill>
              <a:cs typeface="Arial" pitchFamily="34" charset="0"/>
            </a:endParaRPr>
          </a:p>
          <a:p>
            <a:pPr marL="174625" indent="-174625" algn="just" fontAlgn="base">
              <a:lnSpc>
                <a:spcPct val="106000"/>
              </a:lnSpc>
              <a:spcBef>
                <a:spcPct val="0"/>
              </a:spcBef>
              <a:spcAft>
                <a:spcPct val="0"/>
              </a:spcAft>
              <a:buFont typeface="Wingdings" panose="05000000000000000000" pitchFamily="2" charset="2"/>
              <a:buChar char="ü"/>
            </a:pPr>
            <a:endParaRPr lang="es-ES" sz="1100" dirty="0" smtClean="0">
              <a:solidFill>
                <a:srgbClr val="002776"/>
              </a:solidFill>
              <a:cs typeface="Arial" pitchFamily="34" charset="0"/>
            </a:endParaRPr>
          </a:p>
          <a:p>
            <a:pPr marL="174625" indent="-174625" algn="just" fontAlgn="base">
              <a:lnSpc>
                <a:spcPct val="106000"/>
              </a:lnSpc>
              <a:spcBef>
                <a:spcPct val="0"/>
              </a:spcBef>
              <a:spcAft>
                <a:spcPct val="0"/>
              </a:spcAft>
              <a:buFont typeface="Wingdings" panose="05000000000000000000" pitchFamily="2" charset="2"/>
              <a:buChar char="ü"/>
            </a:pPr>
            <a:r>
              <a:rPr lang="es-ES" sz="1100" i="1" dirty="0" err="1" smtClean="0">
                <a:solidFill>
                  <a:srgbClr val="002776"/>
                </a:solidFill>
                <a:cs typeface="Arial" pitchFamily="34" charset="0"/>
              </a:rPr>
              <a:t>Hummingbird</a:t>
            </a:r>
            <a:r>
              <a:rPr lang="es-ES" sz="1100" dirty="0" smtClean="0">
                <a:solidFill>
                  <a:srgbClr val="002776"/>
                </a:solidFill>
                <a:cs typeface="Arial" pitchFamily="34" charset="0"/>
              </a:rPr>
              <a:t>: </a:t>
            </a:r>
          </a:p>
          <a:p>
            <a:pPr marL="177800" algn="just" fontAlgn="base">
              <a:lnSpc>
                <a:spcPct val="106000"/>
              </a:lnSpc>
              <a:spcBef>
                <a:spcPct val="0"/>
              </a:spcBef>
              <a:spcAft>
                <a:spcPct val="0"/>
              </a:spcAft>
            </a:pPr>
            <a:r>
              <a:rPr lang="es-ES" sz="1100" dirty="0" smtClean="0">
                <a:solidFill>
                  <a:srgbClr val="002776"/>
                </a:solidFill>
                <a:cs typeface="Arial" pitchFamily="34" charset="0"/>
              </a:rPr>
              <a:t>Usado </a:t>
            </a:r>
            <a:r>
              <a:rPr lang="es-ES" sz="1100" b="1" dirty="0" smtClean="0">
                <a:solidFill>
                  <a:srgbClr val="002776"/>
                </a:solidFill>
                <a:cs typeface="Arial" pitchFamily="34" charset="0"/>
              </a:rPr>
              <a:t>para afinar </a:t>
            </a:r>
            <a:r>
              <a:rPr lang="es-ES" sz="1100" dirty="0" smtClean="0">
                <a:solidFill>
                  <a:srgbClr val="002776"/>
                </a:solidFill>
                <a:cs typeface="Arial" pitchFamily="34" charset="0"/>
              </a:rPr>
              <a:t>las </a:t>
            </a:r>
            <a:r>
              <a:rPr lang="es-ES" sz="1100" b="1" dirty="0" smtClean="0">
                <a:solidFill>
                  <a:srgbClr val="002776"/>
                </a:solidFill>
                <a:cs typeface="Arial" pitchFamily="34" charset="0"/>
              </a:rPr>
              <a:t>búsquedas</a:t>
            </a:r>
            <a:r>
              <a:rPr lang="es-ES" sz="1100" dirty="0" smtClean="0">
                <a:solidFill>
                  <a:srgbClr val="002776"/>
                </a:solidFill>
                <a:cs typeface="Arial" pitchFamily="34" charset="0"/>
              </a:rPr>
              <a:t> mediante frases </a:t>
            </a:r>
            <a:r>
              <a:rPr lang="es-ES" sz="1100" b="1" dirty="0" smtClean="0">
                <a:solidFill>
                  <a:srgbClr val="002776"/>
                </a:solidFill>
                <a:cs typeface="Arial" pitchFamily="34" charset="0"/>
              </a:rPr>
              <a:t>conversacionales</a:t>
            </a:r>
            <a:r>
              <a:rPr lang="es-ES" sz="1100" dirty="0" smtClean="0">
                <a:solidFill>
                  <a:srgbClr val="002776"/>
                </a:solidFill>
                <a:cs typeface="Arial" pitchFamily="34" charset="0"/>
              </a:rPr>
              <a:t>, aspirando a las búsquedas por voz sobre todo en el entorno móvil</a:t>
            </a:r>
          </a:p>
        </p:txBody>
      </p:sp>
      <p:pic>
        <p:nvPicPr>
          <p:cNvPr id="22" name="Imagen 7"/>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7774541" y="3360339"/>
            <a:ext cx="1426931" cy="1066800"/>
          </a:xfrm>
          <a:prstGeom prst="rect">
            <a:avLst/>
          </a:prstGeom>
        </p:spPr>
      </p:pic>
      <p:pic>
        <p:nvPicPr>
          <p:cNvPr id="23" name="Imagen 13" descr="Captura de pantalla 2015-09-28 a la(s) 23.53.04.p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7730549" y="2206762"/>
            <a:ext cx="1458472" cy="957098"/>
          </a:xfrm>
          <a:prstGeom prst="rect">
            <a:avLst/>
          </a:prstGeom>
        </p:spPr>
      </p:pic>
      <p:pic>
        <p:nvPicPr>
          <p:cNvPr id="24" name="Imagen 15"/>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7797219" y="4665828"/>
            <a:ext cx="1404253" cy="906970"/>
          </a:xfrm>
          <a:prstGeom prst="rect">
            <a:avLst/>
          </a:prstGeom>
          <a:ln w="38100">
            <a:solidFill>
              <a:schemeClr val="bg1"/>
            </a:solidFill>
          </a:ln>
        </p:spPr>
      </p:pic>
      <p:sp>
        <p:nvSpPr>
          <p:cNvPr id="25" name="Rectangle 24"/>
          <p:cNvSpPr/>
          <p:nvPr/>
        </p:nvSpPr>
        <p:spPr bwMode="auto">
          <a:xfrm>
            <a:off x="345127" y="1588252"/>
            <a:ext cx="4463411" cy="4545341"/>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Los </a:t>
            </a:r>
            <a:r>
              <a:rPr lang="es-ES" sz="1100" b="1" dirty="0" smtClean="0">
                <a:solidFill>
                  <a:srgbClr val="002776"/>
                </a:solidFill>
                <a:cs typeface="Arial" pitchFamily="34" charset="0"/>
              </a:rPr>
              <a:t>límites entre el SEO, el marketing de contenidos y el social media</a:t>
            </a:r>
            <a:r>
              <a:rPr lang="es-ES" sz="1100" dirty="0" smtClean="0">
                <a:solidFill>
                  <a:srgbClr val="002776"/>
                </a:solidFill>
                <a:cs typeface="Arial" pitchFamily="34" charset="0"/>
              </a:rPr>
              <a:t> se vuelven más </a:t>
            </a:r>
            <a:r>
              <a:rPr lang="es-ES" sz="1100" b="1" dirty="0" smtClean="0">
                <a:solidFill>
                  <a:srgbClr val="002776"/>
                </a:solidFill>
                <a:cs typeface="Arial" pitchFamily="34" charset="0"/>
              </a:rPr>
              <a:t>difusos </a:t>
            </a:r>
            <a:r>
              <a:rPr lang="es-ES" sz="1100" dirty="0" smtClean="0">
                <a:solidFill>
                  <a:srgbClr val="002776"/>
                </a:solidFill>
                <a:cs typeface="Arial" pitchFamily="34" charset="0"/>
              </a:rPr>
              <a:t>y las relaciones más intricadas y complejas</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Será </a:t>
            </a:r>
            <a:r>
              <a:rPr lang="es-ES" sz="1100" b="1" dirty="0" smtClean="0">
                <a:solidFill>
                  <a:srgbClr val="002776"/>
                </a:solidFill>
                <a:cs typeface="Arial" pitchFamily="34" charset="0"/>
              </a:rPr>
              <a:t>clave integrarlos </a:t>
            </a:r>
            <a:r>
              <a:rPr lang="es-ES" sz="1100" dirty="0" smtClean="0">
                <a:solidFill>
                  <a:srgbClr val="002776"/>
                </a:solidFill>
                <a:cs typeface="Arial" pitchFamily="34" charset="0"/>
              </a:rPr>
              <a:t>en una estrategia paraguas de optimización que los contemple de forma coordinada</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Los </a:t>
            </a:r>
            <a:r>
              <a:rPr lang="es-ES" sz="1100" b="1" dirty="0" smtClean="0">
                <a:solidFill>
                  <a:srgbClr val="002776"/>
                </a:solidFill>
                <a:cs typeface="Arial" pitchFamily="34" charset="0"/>
              </a:rPr>
              <a:t>algoritmos de búsqueda </a:t>
            </a:r>
            <a:r>
              <a:rPr lang="es-ES" sz="1100" dirty="0" smtClean="0">
                <a:solidFill>
                  <a:srgbClr val="002776"/>
                </a:solidFill>
                <a:cs typeface="Arial" pitchFamily="34" charset="0"/>
              </a:rPr>
              <a:t>como Google </a:t>
            </a:r>
            <a:r>
              <a:rPr lang="es-ES" sz="1100" b="1" dirty="0" smtClean="0">
                <a:solidFill>
                  <a:srgbClr val="002776"/>
                </a:solidFill>
                <a:cs typeface="Arial" pitchFamily="34" charset="0"/>
              </a:rPr>
              <a:t>evolucionan</a:t>
            </a:r>
            <a:r>
              <a:rPr lang="es-ES" sz="1100" dirty="0" smtClean="0">
                <a:solidFill>
                  <a:srgbClr val="002776"/>
                </a:solidFill>
                <a:cs typeface="Arial" pitchFamily="34" charset="0"/>
              </a:rPr>
              <a:t> y se van </a:t>
            </a:r>
            <a:r>
              <a:rPr lang="es-ES" sz="1100" b="1" dirty="0" smtClean="0">
                <a:solidFill>
                  <a:srgbClr val="002776"/>
                </a:solidFill>
                <a:cs typeface="Arial" pitchFamily="34" charset="0"/>
              </a:rPr>
              <a:t>especializando</a:t>
            </a:r>
            <a:r>
              <a:rPr lang="es-ES" sz="1100" dirty="0" smtClean="0">
                <a:solidFill>
                  <a:srgbClr val="002776"/>
                </a:solidFill>
                <a:cs typeface="Arial" pitchFamily="34" charset="0"/>
              </a:rPr>
              <a:t> en distintas áreas. La </a:t>
            </a:r>
            <a:r>
              <a:rPr lang="es-ES" sz="1100" b="1" dirty="0" smtClean="0">
                <a:solidFill>
                  <a:srgbClr val="002776"/>
                </a:solidFill>
                <a:cs typeface="Arial" pitchFamily="34" charset="0"/>
              </a:rPr>
              <a:t>tendencia</a:t>
            </a:r>
            <a:r>
              <a:rPr lang="es-ES" sz="1100" dirty="0" smtClean="0">
                <a:solidFill>
                  <a:srgbClr val="002776"/>
                </a:solidFill>
                <a:cs typeface="Arial" pitchFamily="34" charset="0"/>
              </a:rPr>
              <a:t> se enfoca hacia un </a:t>
            </a:r>
            <a:r>
              <a:rPr lang="es-ES" sz="1100" b="1" dirty="0" smtClean="0">
                <a:solidFill>
                  <a:srgbClr val="002776"/>
                </a:solidFill>
                <a:cs typeface="Arial" pitchFamily="34" charset="0"/>
              </a:rPr>
              <a:t>SEO semántico y predictivo</a:t>
            </a:r>
            <a:r>
              <a:rPr lang="es-ES" sz="1100" dirty="0" smtClean="0">
                <a:solidFill>
                  <a:srgbClr val="002776"/>
                </a:solidFill>
                <a:cs typeface="Arial" pitchFamily="34" charset="0"/>
              </a:rPr>
              <a:t>, donde los usuarios no buscan a través de </a:t>
            </a:r>
            <a:r>
              <a:rPr lang="es-ES" sz="1100" i="1" dirty="0" err="1" smtClean="0">
                <a:solidFill>
                  <a:srgbClr val="002776"/>
                </a:solidFill>
                <a:cs typeface="Arial" pitchFamily="34" charset="0"/>
              </a:rPr>
              <a:t>keywords</a:t>
            </a:r>
            <a:r>
              <a:rPr lang="es-ES" sz="1100" dirty="0" smtClean="0">
                <a:solidFill>
                  <a:srgbClr val="002776"/>
                </a:solidFill>
                <a:cs typeface="Arial" pitchFamily="34" charset="0"/>
              </a:rPr>
              <a:t> sino a través de preguntas (ej. </a:t>
            </a:r>
            <a:r>
              <a:rPr lang="es-ES" sz="1100" dirty="0" err="1" smtClean="0">
                <a:solidFill>
                  <a:srgbClr val="002776"/>
                </a:solidFill>
                <a:cs typeface="Arial" pitchFamily="34" charset="0"/>
              </a:rPr>
              <a:t>Siri</a:t>
            </a:r>
            <a:r>
              <a:rPr lang="es-ES" sz="1100" dirty="0" smtClean="0">
                <a:solidFill>
                  <a:srgbClr val="002776"/>
                </a:solidFill>
                <a:cs typeface="Arial" pitchFamily="34" charset="0"/>
              </a:rPr>
              <a:t> de iPhone)</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SEO predictivo </a:t>
            </a:r>
            <a:r>
              <a:rPr lang="es-ES" sz="1100" dirty="0" smtClean="0">
                <a:solidFill>
                  <a:srgbClr val="002776"/>
                </a:solidFill>
                <a:cs typeface="Arial" pitchFamily="34" charset="0"/>
              </a:rPr>
              <a:t>también empieza a ser una realidad donde el </a:t>
            </a:r>
            <a:r>
              <a:rPr lang="es-ES" sz="1100" b="1" dirty="0" smtClean="0">
                <a:solidFill>
                  <a:srgbClr val="002776"/>
                </a:solidFill>
                <a:cs typeface="Arial" pitchFamily="34" charset="0"/>
              </a:rPr>
              <a:t>buscador</a:t>
            </a:r>
            <a:r>
              <a:rPr lang="es-ES" sz="1100" dirty="0" smtClean="0">
                <a:solidFill>
                  <a:srgbClr val="002776"/>
                </a:solidFill>
                <a:cs typeface="Arial" pitchFamily="34" charset="0"/>
              </a:rPr>
              <a:t> es capaz de </a:t>
            </a:r>
            <a:r>
              <a:rPr lang="es-ES" sz="1100" b="1" dirty="0" smtClean="0">
                <a:solidFill>
                  <a:srgbClr val="002776"/>
                </a:solidFill>
                <a:cs typeface="Arial" pitchFamily="34" charset="0"/>
              </a:rPr>
              <a:t>anticiparse</a:t>
            </a:r>
            <a:r>
              <a:rPr lang="es-ES" sz="1100" dirty="0" smtClean="0">
                <a:solidFill>
                  <a:srgbClr val="002776"/>
                </a:solidFill>
                <a:cs typeface="Arial" pitchFamily="34" charset="0"/>
              </a:rPr>
              <a:t> a lo que el usuario va a buscar a través de </a:t>
            </a:r>
            <a:r>
              <a:rPr lang="es-ES" sz="1100" b="1" dirty="0" smtClean="0">
                <a:solidFill>
                  <a:srgbClr val="002776"/>
                </a:solidFill>
                <a:cs typeface="Arial" pitchFamily="34" charset="0"/>
              </a:rPr>
              <a:t>factores específicos </a:t>
            </a:r>
            <a:r>
              <a:rPr lang="es-ES" sz="1100" dirty="0" smtClean="0">
                <a:solidFill>
                  <a:srgbClr val="002776"/>
                </a:solidFill>
                <a:cs typeface="Arial" pitchFamily="34" charset="0"/>
              </a:rPr>
              <a:t>de su </a:t>
            </a:r>
            <a:r>
              <a:rPr lang="es-ES" sz="1100" b="1" dirty="0" smtClean="0">
                <a:solidFill>
                  <a:srgbClr val="002776"/>
                </a:solidFill>
                <a:cs typeface="Arial" pitchFamily="34" charset="0"/>
              </a:rPr>
              <a:t>patrón</a:t>
            </a:r>
            <a:r>
              <a:rPr lang="es-ES" sz="1100" dirty="0" smtClean="0">
                <a:solidFill>
                  <a:srgbClr val="002776"/>
                </a:solidFill>
                <a:cs typeface="Arial" pitchFamily="34" charset="0"/>
              </a:rPr>
              <a:t> de navegación (cookies, </a:t>
            </a:r>
            <a:r>
              <a:rPr lang="es-ES" sz="1100" dirty="0" err="1" smtClean="0">
                <a:solidFill>
                  <a:srgbClr val="002776"/>
                </a:solidFill>
                <a:cs typeface="Arial" pitchFamily="34" charset="0"/>
              </a:rPr>
              <a:t>userID</a:t>
            </a:r>
            <a:r>
              <a:rPr lang="es-ES" sz="1100" dirty="0" smtClean="0">
                <a:solidFill>
                  <a:srgbClr val="002776"/>
                </a:solidFill>
                <a:cs typeface="Arial" pitchFamily="34" charset="0"/>
              </a:rPr>
              <a:t>, etc.)</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El SEO se vuelve más visual, los contenidos originales que contengan elementos visuales como video, gráficos e imágenes tendrán más importancia sobre los textos planos</a:t>
            </a:r>
          </a:p>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La seguridad de las páginas web (uso de https, certificados de seguridad, etc.)  será un factor que los motores tendrán en cuenta a la hora de ordenar los rankings</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203</a:t>
            </a:fld>
            <a:endParaRPr lang="es-ES" dirty="0">
              <a:solidFill>
                <a:srgbClr val="002776"/>
              </a:solidFill>
            </a:endParaRPr>
          </a:p>
        </p:txBody>
      </p:sp>
    </p:spTree>
    <p:extLst>
      <p:ext uri="{BB962C8B-B14F-4D97-AF65-F5344CB8AC3E}">
        <p14:creationId xmlns:p14="http://schemas.microsoft.com/office/powerpoint/2010/main" val="3285367783"/>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smtClean="0">
                <a:solidFill>
                  <a:srgbClr val="00B0F0"/>
                </a:solidFill>
                <a:cs typeface="Arial" charset="0"/>
              </a:rPr>
              <a:t>Inbound</a:t>
            </a:r>
            <a:r>
              <a:rPr lang="es-ES" sz="2000" i="1" dirty="0" smtClean="0">
                <a:solidFill>
                  <a:srgbClr val="00B0F0"/>
                </a:solidFill>
                <a:cs typeface="Arial" charset="0"/>
              </a:rPr>
              <a:t> marketing: Atraer &gt; </a:t>
            </a:r>
            <a:r>
              <a:rPr lang="es-ES" sz="2000" dirty="0" smtClean="0">
                <a:solidFill>
                  <a:srgbClr val="00B0F0"/>
                </a:solidFill>
                <a:cs typeface="Arial" charset="0"/>
              </a:rPr>
              <a:t>el contenido </a:t>
            </a:r>
            <a:r>
              <a:rPr lang="es-ES" sz="2000" dirty="0">
                <a:solidFill>
                  <a:srgbClr val="00B0F0"/>
                </a:solidFill>
                <a:cs typeface="Arial" charset="0"/>
              </a:rPr>
              <a:t>es el </a:t>
            </a:r>
            <a:r>
              <a:rPr lang="es-ES" sz="2000" dirty="0" smtClean="0">
                <a:solidFill>
                  <a:srgbClr val="00B0F0"/>
                </a:solidFill>
                <a:cs typeface="Arial" charset="0"/>
              </a:rPr>
              <a:t>rey</a:t>
            </a:r>
            <a:r>
              <a:rPr lang="es-ES" sz="2000" dirty="0">
                <a:solidFill>
                  <a:srgbClr val="00B0F0"/>
                </a:solidFill>
                <a:cs typeface="Arial" charset="0"/>
              </a:rPr>
              <a:t> </a:t>
            </a:r>
            <a:r>
              <a:rPr lang="es-ES" sz="2000" dirty="0" smtClean="0">
                <a:solidFill>
                  <a:srgbClr val="00B0F0"/>
                </a:solidFill>
                <a:cs typeface="Arial" charset="0"/>
              </a:rPr>
              <a:t>(i/iii)</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b="0" i="1" dirty="0" smtClean="0">
                <a:solidFill>
                  <a:srgbClr val="002776"/>
                </a:solidFill>
              </a:rPr>
              <a:t>Fuente: </a:t>
            </a:r>
            <a:r>
              <a:rPr lang="es-ES" sz="900" b="0" i="1" dirty="0" smtClean="0">
                <a:solidFill>
                  <a:srgbClr val="002776"/>
                </a:solidFill>
                <a:cs typeface="Arial" charset="0"/>
              </a:rPr>
              <a:t>workoverview.com/10-day-minnesotans-website/</a:t>
            </a:r>
            <a:endParaRPr lang="es-ES" sz="900" b="0" i="1" dirty="0">
              <a:solidFill>
                <a:srgbClr val="002776"/>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0" name="Rounded Rectangle 19"/>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rPr>
              <a:t>6. </a:t>
            </a:r>
            <a:r>
              <a:rPr lang="es-ES" sz="1200" b="1" dirty="0" err="1" smtClean="0">
                <a:solidFill>
                  <a:srgbClr val="FFFFFF"/>
                </a:solidFill>
              </a:rPr>
              <a:t>Inbound</a:t>
            </a:r>
            <a:r>
              <a:rPr lang="es-ES" sz="1200" b="1" dirty="0" smtClean="0">
                <a:solidFill>
                  <a:srgbClr val="FFFFFF"/>
                </a:solidFill>
              </a:rPr>
              <a:t> Marketing: foco en contenidos</a:t>
            </a:r>
            <a:endParaRPr lang="es-ES" sz="1200" b="1" dirty="0">
              <a:solidFill>
                <a:srgbClr val="FFFFFF"/>
              </a:solidFill>
            </a:endParaRPr>
          </a:p>
        </p:txBody>
      </p:sp>
      <p:sp>
        <p:nvSpPr>
          <p:cNvPr id="13" name="Rectangle 12"/>
          <p:cNvSpPr/>
          <p:nvPr/>
        </p:nvSpPr>
        <p:spPr bwMode="auto">
          <a:xfrm>
            <a:off x="5097017" y="1500819"/>
            <a:ext cx="4464496" cy="3368329"/>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4" name="Rectangle 13"/>
          <p:cNvSpPr/>
          <p:nvPr/>
        </p:nvSpPr>
        <p:spPr bwMode="auto">
          <a:xfrm>
            <a:off x="372423" y="1418566"/>
            <a:ext cx="4436115" cy="335661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fontAlgn="base">
              <a:lnSpc>
                <a:spcPct val="106000"/>
              </a:lnSpc>
              <a:spcAft>
                <a:spcPts val="6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contenido original es el rey</a:t>
            </a:r>
            <a:r>
              <a:rPr lang="es-ES" sz="1100" dirty="0" smtClean="0">
                <a:solidFill>
                  <a:srgbClr val="002776"/>
                </a:solidFill>
                <a:cs typeface="Arial" pitchFamily="34" charset="0"/>
              </a:rPr>
              <a:t>, no solo en términos de relevancia para el posicionamiento </a:t>
            </a:r>
            <a:r>
              <a:rPr lang="es-ES" sz="1100" b="1" dirty="0" smtClean="0">
                <a:solidFill>
                  <a:srgbClr val="002776"/>
                </a:solidFill>
                <a:cs typeface="Arial" pitchFamily="34" charset="0"/>
              </a:rPr>
              <a:t>SEO</a:t>
            </a:r>
            <a:r>
              <a:rPr lang="es-ES" sz="1100" dirty="0" smtClean="0">
                <a:solidFill>
                  <a:srgbClr val="002776"/>
                </a:solidFill>
                <a:cs typeface="Arial" pitchFamily="34" charset="0"/>
              </a:rPr>
              <a:t> sino en términos de </a:t>
            </a:r>
            <a:r>
              <a:rPr lang="es-ES" sz="1100" b="1" dirty="0" smtClean="0">
                <a:solidFill>
                  <a:srgbClr val="002776"/>
                </a:solidFill>
                <a:cs typeface="Arial" pitchFamily="34" charset="0"/>
              </a:rPr>
              <a:t>consumo y </a:t>
            </a:r>
            <a:r>
              <a:rPr lang="es-ES" sz="1100" b="1" dirty="0" err="1" smtClean="0">
                <a:solidFill>
                  <a:srgbClr val="002776"/>
                </a:solidFill>
                <a:cs typeface="Arial" pitchFamily="34" charset="0"/>
              </a:rPr>
              <a:t>viralización</a:t>
            </a:r>
            <a:r>
              <a:rPr lang="es-ES" sz="1100" dirty="0" smtClean="0">
                <a:solidFill>
                  <a:srgbClr val="002776"/>
                </a:solidFill>
                <a:cs typeface="Arial" pitchFamily="34" charset="0"/>
              </a:rPr>
              <a:t>.</a:t>
            </a:r>
          </a:p>
          <a:p>
            <a:pPr marL="268288" indent="-174625" fontAlgn="base">
              <a:lnSpc>
                <a:spcPct val="106000"/>
              </a:lnSpc>
              <a:spcAft>
                <a:spcPts val="600"/>
              </a:spcAft>
              <a:buFont typeface="Arial" panose="020B0604020202020204" pitchFamily="34" charset="0"/>
              <a:buChar char="•"/>
            </a:pPr>
            <a:r>
              <a:rPr lang="es-ES" sz="1100" b="1" dirty="0" smtClean="0">
                <a:solidFill>
                  <a:srgbClr val="002776"/>
                </a:solidFill>
                <a:cs typeface="Arial" pitchFamily="34" charset="0"/>
              </a:rPr>
              <a:t>Empresas invierten</a:t>
            </a:r>
            <a:r>
              <a:rPr lang="es-ES" sz="1100" dirty="0" smtClean="0">
                <a:solidFill>
                  <a:srgbClr val="002776"/>
                </a:solidFill>
                <a:cs typeface="Arial" pitchFamily="34" charset="0"/>
              </a:rPr>
              <a:t> en </a:t>
            </a:r>
            <a:r>
              <a:rPr lang="es-ES" sz="1100" b="1" dirty="0" smtClean="0">
                <a:solidFill>
                  <a:srgbClr val="002776"/>
                </a:solidFill>
                <a:cs typeface="Arial" pitchFamily="34" charset="0"/>
              </a:rPr>
              <a:t>contenidos</a:t>
            </a:r>
            <a:r>
              <a:rPr lang="es-ES" sz="1100" dirty="0" smtClean="0">
                <a:solidFill>
                  <a:srgbClr val="002776"/>
                </a:solidFill>
                <a:cs typeface="Arial" pitchFamily="34" charset="0"/>
              </a:rPr>
              <a:t> cada vez más </a:t>
            </a:r>
            <a:r>
              <a:rPr lang="es-ES" sz="1100" b="1" dirty="0" smtClean="0">
                <a:solidFill>
                  <a:srgbClr val="002776"/>
                </a:solidFill>
                <a:cs typeface="Arial" pitchFamily="34" charset="0"/>
              </a:rPr>
              <a:t>personalizados</a:t>
            </a:r>
            <a:r>
              <a:rPr lang="es-ES" sz="1100" dirty="0" smtClean="0">
                <a:solidFill>
                  <a:srgbClr val="002776"/>
                </a:solidFill>
                <a:cs typeface="Arial" pitchFamily="34" charset="0"/>
              </a:rPr>
              <a:t>, </a:t>
            </a:r>
            <a:r>
              <a:rPr lang="es-ES" sz="1100" b="1" dirty="0" smtClean="0">
                <a:solidFill>
                  <a:srgbClr val="002776"/>
                </a:solidFill>
                <a:cs typeface="Arial" pitchFamily="34" charset="0"/>
              </a:rPr>
              <a:t>cambiando</a:t>
            </a:r>
            <a:r>
              <a:rPr lang="es-ES" sz="1100" dirty="0" smtClean="0">
                <a:solidFill>
                  <a:srgbClr val="002776"/>
                </a:solidFill>
                <a:cs typeface="Arial" pitchFamily="34" charset="0"/>
              </a:rPr>
              <a:t> el </a:t>
            </a:r>
            <a:r>
              <a:rPr lang="es-ES" sz="1100" b="1" dirty="0" smtClean="0">
                <a:solidFill>
                  <a:srgbClr val="002776"/>
                </a:solidFill>
                <a:cs typeface="Arial" pitchFamily="34" charset="0"/>
              </a:rPr>
              <a:t>enfoque tradicional </a:t>
            </a:r>
            <a:r>
              <a:rPr lang="es-ES" sz="1100" b="1" dirty="0" err="1" smtClean="0">
                <a:solidFill>
                  <a:srgbClr val="002776"/>
                </a:solidFill>
                <a:cs typeface="Arial" pitchFamily="34" charset="0"/>
              </a:rPr>
              <a:t>outbound</a:t>
            </a:r>
            <a:r>
              <a:rPr lang="es-ES" sz="1100" b="1" dirty="0" smtClean="0">
                <a:solidFill>
                  <a:srgbClr val="002776"/>
                </a:solidFill>
                <a:cs typeface="Arial" pitchFamily="34" charset="0"/>
              </a:rPr>
              <a:t> </a:t>
            </a:r>
            <a:r>
              <a:rPr lang="es-ES" sz="1100" dirty="0" smtClean="0">
                <a:solidFill>
                  <a:srgbClr val="002776"/>
                </a:solidFill>
                <a:cs typeface="Arial" pitchFamily="34" charset="0"/>
              </a:rPr>
              <a:t>de las campañas hacia la creación de calidad relevante para los intereses de sus consumidores. </a:t>
            </a:r>
            <a:r>
              <a:rPr lang="es-ES" sz="1100" b="1" dirty="0" smtClean="0">
                <a:solidFill>
                  <a:srgbClr val="002776"/>
                </a:solidFill>
                <a:cs typeface="Arial" pitchFamily="34" charset="0"/>
              </a:rPr>
              <a:t>Contenidos centrados en el usuario</a:t>
            </a:r>
            <a:r>
              <a:rPr lang="es-ES" sz="1100" dirty="0" smtClean="0">
                <a:solidFill>
                  <a:srgbClr val="002776"/>
                </a:solidFill>
                <a:cs typeface="Arial" pitchFamily="34" charset="0"/>
              </a:rPr>
              <a:t> y no en el producto o servicio</a:t>
            </a:r>
          </a:p>
          <a:p>
            <a:pPr marL="268288" indent="-174625" fontAlgn="base">
              <a:lnSpc>
                <a:spcPct val="106000"/>
              </a:lnSpc>
              <a:spcAft>
                <a:spcPts val="600"/>
              </a:spcAft>
              <a:buFont typeface="Arial" panose="020B0604020202020204" pitchFamily="34" charset="0"/>
              <a:buChar char="•"/>
            </a:pPr>
            <a:r>
              <a:rPr lang="es-ES" sz="1100" dirty="0" smtClean="0">
                <a:solidFill>
                  <a:srgbClr val="002776"/>
                </a:solidFill>
                <a:cs typeface="Arial" pitchFamily="34" charset="0"/>
              </a:rPr>
              <a:t>Su </a:t>
            </a:r>
            <a:r>
              <a:rPr lang="es-ES" sz="1100" b="1" dirty="0" smtClean="0">
                <a:solidFill>
                  <a:srgbClr val="002776"/>
                </a:solidFill>
                <a:cs typeface="Arial" pitchFamily="34" charset="0"/>
              </a:rPr>
              <a:t>efectividad</a:t>
            </a:r>
            <a:r>
              <a:rPr lang="es-ES" sz="1100" dirty="0" smtClean="0">
                <a:solidFill>
                  <a:srgbClr val="002776"/>
                </a:solidFill>
                <a:cs typeface="Arial" pitchFamily="34" charset="0"/>
              </a:rPr>
              <a:t> radica en que los usuarios </a:t>
            </a:r>
            <a:r>
              <a:rPr lang="es-ES" sz="1100" b="1" dirty="0" smtClean="0">
                <a:solidFill>
                  <a:srgbClr val="002776"/>
                </a:solidFill>
                <a:cs typeface="Arial" pitchFamily="34" charset="0"/>
              </a:rPr>
              <a:t>no lo consideran intrusivo</a:t>
            </a:r>
            <a:r>
              <a:rPr lang="es-ES" sz="1100" dirty="0" smtClean="0">
                <a:solidFill>
                  <a:srgbClr val="002776"/>
                </a:solidFill>
                <a:cs typeface="Arial" pitchFamily="34" charset="0"/>
              </a:rPr>
              <a:t> y valoran su utilidad generando una mayor difusión con menos presupuesto. La </a:t>
            </a:r>
            <a:r>
              <a:rPr lang="es-ES" sz="1100" b="1" dirty="0" smtClean="0">
                <a:solidFill>
                  <a:srgbClr val="002776"/>
                </a:solidFill>
                <a:cs typeface="Arial" pitchFamily="34" charset="0"/>
              </a:rPr>
              <a:t>clave</a:t>
            </a:r>
            <a:r>
              <a:rPr lang="es-ES" sz="1100" dirty="0" smtClean="0">
                <a:solidFill>
                  <a:srgbClr val="002776"/>
                </a:solidFill>
                <a:cs typeface="Arial" pitchFamily="34" charset="0"/>
              </a:rPr>
              <a:t> es la </a:t>
            </a:r>
            <a:r>
              <a:rPr lang="es-ES" sz="1100" b="1" dirty="0" smtClean="0">
                <a:solidFill>
                  <a:srgbClr val="002776"/>
                </a:solidFill>
                <a:cs typeface="Arial" pitchFamily="34" charset="0"/>
              </a:rPr>
              <a:t>calidad, la maximización y adaptación </a:t>
            </a:r>
            <a:r>
              <a:rPr lang="es-ES" sz="1100" dirty="0" smtClean="0">
                <a:solidFill>
                  <a:srgbClr val="002776"/>
                </a:solidFill>
                <a:cs typeface="Arial" pitchFamily="34" charset="0"/>
              </a:rPr>
              <a:t>del contenido exclusivo para cada plataforma social.</a:t>
            </a:r>
          </a:p>
          <a:p>
            <a:pPr marL="268288" indent="-174625" fontAlgn="base">
              <a:lnSpc>
                <a:spcPct val="106000"/>
              </a:lnSpc>
              <a:spcAft>
                <a:spcPts val="6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contenido de calidad </a:t>
            </a:r>
            <a:r>
              <a:rPr lang="es-ES" sz="1100" dirty="0" smtClean="0">
                <a:solidFill>
                  <a:srgbClr val="002776"/>
                </a:solidFill>
                <a:cs typeface="Arial" pitchFamily="34" charset="0"/>
              </a:rPr>
              <a:t>es una de las </a:t>
            </a:r>
            <a:r>
              <a:rPr lang="es-ES" sz="1100" b="1" dirty="0" smtClean="0">
                <a:solidFill>
                  <a:srgbClr val="002776"/>
                </a:solidFill>
                <a:cs typeface="Arial" pitchFamily="34" charset="0"/>
              </a:rPr>
              <a:t>principales razones </a:t>
            </a:r>
            <a:r>
              <a:rPr lang="es-ES" sz="1100" dirty="0" smtClean="0">
                <a:solidFill>
                  <a:srgbClr val="002776"/>
                </a:solidFill>
                <a:cs typeface="Arial" pitchFamily="34" charset="0"/>
              </a:rPr>
              <a:t>por las cuales los </a:t>
            </a:r>
            <a:r>
              <a:rPr lang="es-ES" sz="1100" b="1" dirty="0" smtClean="0">
                <a:solidFill>
                  <a:srgbClr val="002776"/>
                </a:solidFill>
                <a:cs typeface="Arial" pitchFamily="34" charset="0"/>
              </a:rPr>
              <a:t>usuarios</a:t>
            </a:r>
            <a:r>
              <a:rPr lang="es-ES" sz="1100" dirty="0" smtClean="0">
                <a:solidFill>
                  <a:srgbClr val="002776"/>
                </a:solidFill>
                <a:cs typeface="Arial" pitchFamily="34" charset="0"/>
              </a:rPr>
              <a:t> siguen a las marcas en </a:t>
            </a:r>
            <a:r>
              <a:rPr lang="es-ES" sz="1100" b="1" dirty="0" smtClean="0">
                <a:solidFill>
                  <a:srgbClr val="002776"/>
                </a:solidFill>
                <a:cs typeface="Arial" pitchFamily="34" charset="0"/>
              </a:rPr>
              <a:t>redes sociales</a:t>
            </a:r>
            <a:r>
              <a:rPr lang="es-ES" sz="1100" dirty="0" smtClean="0">
                <a:solidFill>
                  <a:srgbClr val="002776"/>
                </a:solidFill>
                <a:cs typeface="Arial" pitchFamily="34" charset="0"/>
              </a:rPr>
              <a:t>. Los </a:t>
            </a:r>
            <a:r>
              <a:rPr lang="es-ES" sz="1100" b="1" dirty="0" smtClean="0">
                <a:solidFill>
                  <a:srgbClr val="002776"/>
                </a:solidFill>
                <a:cs typeface="Arial" pitchFamily="34" charset="0"/>
              </a:rPr>
              <a:t>blogs de las marcas </a:t>
            </a:r>
            <a:r>
              <a:rPr lang="es-ES" sz="1100" dirty="0" smtClean="0">
                <a:solidFill>
                  <a:srgbClr val="002776"/>
                </a:solidFill>
                <a:cs typeface="Arial" pitchFamily="34" charset="0"/>
              </a:rPr>
              <a:t>que invierten </a:t>
            </a:r>
            <a:r>
              <a:rPr lang="es-ES" sz="1100" b="1" dirty="0" smtClean="0">
                <a:solidFill>
                  <a:srgbClr val="002776"/>
                </a:solidFill>
                <a:cs typeface="Arial" pitchFamily="34" charset="0"/>
              </a:rPr>
              <a:t>en marketing </a:t>
            </a:r>
            <a:r>
              <a:rPr lang="es-ES" sz="1100" dirty="0" smtClean="0">
                <a:solidFill>
                  <a:srgbClr val="002776"/>
                </a:solidFill>
                <a:cs typeface="Arial" pitchFamily="34" charset="0"/>
              </a:rPr>
              <a:t>de contenidos aspiran a convertirse en </a:t>
            </a:r>
            <a:r>
              <a:rPr lang="es-ES" sz="1100" b="1" dirty="0" smtClean="0">
                <a:solidFill>
                  <a:srgbClr val="002776"/>
                </a:solidFill>
                <a:cs typeface="Arial" pitchFamily="34" charset="0"/>
              </a:rPr>
              <a:t>referentes temáticos </a:t>
            </a:r>
            <a:r>
              <a:rPr lang="es-ES" sz="1100" dirty="0" smtClean="0">
                <a:solidFill>
                  <a:srgbClr val="002776"/>
                </a:solidFill>
                <a:cs typeface="Arial" pitchFamily="34" charset="0"/>
              </a:rPr>
              <a:t>de su sector. </a:t>
            </a:r>
          </a:p>
        </p:txBody>
      </p:sp>
      <p:sp>
        <p:nvSpPr>
          <p:cNvPr id="21" name="Rectangle 16"/>
          <p:cNvSpPr/>
          <p:nvPr/>
        </p:nvSpPr>
        <p:spPr bwMode="auto">
          <a:xfrm>
            <a:off x="5133531" y="1484784"/>
            <a:ext cx="4427981" cy="1440160"/>
          </a:xfrm>
          <a:prstGeom prst="rect">
            <a:avLst/>
          </a:prstGeom>
          <a:noFill/>
          <a:ln w="9525" cap="flat" cmpd="sng" algn="ctr">
            <a:noFill/>
            <a:prstDash val="solid"/>
            <a:round/>
            <a:headEnd type="none" w="med" len="med"/>
            <a:tailEnd type="none" w="med" len="med"/>
          </a:ln>
          <a:effectLst/>
        </p:spPr>
        <p:txBody>
          <a:bodyPr vert="horz" wrap="square" lIns="108000" tIns="36000" rIns="108000" bIns="36000" numCol="1" rtlCol="0" anchor="ctr" anchorCtr="0" compatLnSpc="1">
            <a:prstTxWarp prst="textNoShape">
              <a:avLst/>
            </a:prstTxWarp>
          </a:bodyPr>
          <a:lstStyle/>
          <a:p>
            <a:pPr marL="268288" lvl="1" indent="-174625" fontAlgn="base">
              <a:spcBef>
                <a:spcPct val="0"/>
              </a:spcBef>
              <a:spcAft>
                <a:spcPts val="300"/>
              </a:spcAft>
              <a:buFont typeface="Wingdings" panose="05000000000000000000" pitchFamily="2" charset="2"/>
              <a:buChar char="ü"/>
            </a:pPr>
            <a:endParaRPr lang="es-ES" sz="1100" b="1" dirty="0" smtClean="0">
              <a:solidFill>
                <a:srgbClr val="000000"/>
              </a:solidFill>
              <a:cs typeface="Arial" pitchFamily="34" charset="0"/>
            </a:endParaRPr>
          </a:p>
          <a:p>
            <a:pPr marL="268288" lvl="1" indent="-174625" fontAlgn="base">
              <a:spcBef>
                <a:spcPct val="0"/>
              </a:spcBef>
              <a:spcAft>
                <a:spcPts val="300"/>
              </a:spcAft>
              <a:buFont typeface="Wingdings" panose="05000000000000000000" pitchFamily="2" charset="2"/>
              <a:buChar char="ü"/>
            </a:pPr>
            <a:endParaRPr lang="es-ES" sz="1100" b="1" dirty="0" smtClean="0">
              <a:solidFill>
                <a:srgbClr val="000000"/>
              </a:solidFill>
            </a:endParaRPr>
          </a:p>
          <a:p>
            <a:pPr marL="268288" lvl="1" indent="-174625" fontAlgn="base">
              <a:spcBef>
                <a:spcPct val="0"/>
              </a:spcBef>
              <a:spcAft>
                <a:spcPts val="300"/>
              </a:spcAft>
              <a:buFont typeface="Wingdings" panose="05000000000000000000" pitchFamily="2" charset="2"/>
              <a:buChar char="ü"/>
            </a:pPr>
            <a:endParaRPr lang="es-ES" sz="1100" b="1" dirty="0" smtClean="0">
              <a:solidFill>
                <a:srgbClr val="000000"/>
              </a:solidFill>
              <a:cs typeface="Arial" pitchFamily="34" charset="0"/>
            </a:endParaRPr>
          </a:p>
          <a:p>
            <a:pPr marL="0" lvl="1" algn="just" fontAlgn="base">
              <a:spcBef>
                <a:spcPct val="0"/>
              </a:spcBef>
              <a:spcAft>
                <a:spcPts val="600"/>
              </a:spcAft>
              <a:tabLst>
                <a:tab pos="2959100" algn="l"/>
              </a:tabLst>
            </a:pPr>
            <a:r>
              <a:rPr lang="es-ES" sz="1050" dirty="0" smtClean="0">
                <a:solidFill>
                  <a:srgbClr val="002776"/>
                </a:solidFill>
                <a:cs typeface="Arial" pitchFamily="34" charset="0"/>
              </a:rPr>
              <a:t>Explore Minnesota convocó a </a:t>
            </a:r>
            <a:r>
              <a:rPr lang="es-ES" sz="1050" b="1" dirty="0" smtClean="0">
                <a:solidFill>
                  <a:srgbClr val="002776"/>
                </a:solidFill>
                <a:cs typeface="Arial" pitchFamily="34" charset="0"/>
              </a:rPr>
              <a:t>3 viajeros de renombre mundial </a:t>
            </a:r>
            <a:r>
              <a:rPr lang="es-ES" sz="1050" dirty="0" smtClean="0">
                <a:solidFill>
                  <a:srgbClr val="002776"/>
                </a:solidFill>
                <a:cs typeface="Arial" pitchFamily="34" charset="0"/>
              </a:rPr>
              <a:t>a Minnesota para hacer </a:t>
            </a:r>
            <a:r>
              <a:rPr lang="es-ES" sz="1050" b="1" dirty="0" smtClean="0">
                <a:solidFill>
                  <a:srgbClr val="002776"/>
                </a:solidFill>
                <a:cs typeface="Arial" pitchFamily="34" charset="0"/>
              </a:rPr>
              <a:t>viajes de 10 días </a:t>
            </a:r>
            <a:r>
              <a:rPr lang="es-ES" sz="1050" dirty="0" smtClean="0">
                <a:solidFill>
                  <a:srgbClr val="002776"/>
                </a:solidFill>
                <a:cs typeface="Arial" pitchFamily="34" charset="0"/>
              </a:rPr>
              <a:t>a través del Estado y capturar los </a:t>
            </a:r>
            <a:r>
              <a:rPr lang="es-ES" sz="1050" b="1" dirty="0" smtClean="0">
                <a:solidFill>
                  <a:srgbClr val="002776"/>
                </a:solidFill>
                <a:cs typeface="Arial" pitchFamily="34" charset="0"/>
              </a:rPr>
              <a:t>colores del otoño </a:t>
            </a:r>
            <a:r>
              <a:rPr lang="es-ES" sz="1050" dirty="0" smtClean="0">
                <a:solidFill>
                  <a:srgbClr val="002776"/>
                </a:solidFill>
                <a:cs typeface="Arial" pitchFamily="34" charset="0"/>
              </a:rPr>
              <a:t>en tiempo real. En el </a:t>
            </a:r>
            <a:r>
              <a:rPr lang="es-ES" sz="1050" b="1" dirty="0" smtClean="0">
                <a:solidFill>
                  <a:srgbClr val="002776"/>
                </a:solidFill>
                <a:cs typeface="Arial" pitchFamily="34" charset="0"/>
              </a:rPr>
              <a:t>transcurso de 30 días</a:t>
            </a:r>
            <a:r>
              <a:rPr lang="es-ES" sz="1050" dirty="0" smtClean="0">
                <a:solidFill>
                  <a:srgbClr val="002776"/>
                </a:solidFill>
                <a:cs typeface="Arial" pitchFamily="34" charset="0"/>
              </a:rPr>
              <a:t>, los viajeros compartieron fotos de todo el estado, dando a miles de sus seguidores de todo el mundo una visión más cercana, y ayudando a </a:t>
            </a:r>
            <a:r>
              <a:rPr lang="es-ES" sz="1050" b="1" dirty="0" smtClean="0">
                <a:solidFill>
                  <a:srgbClr val="002776"/>
                </a:solidFill>
                <a:cs typeface="Arial" pitchFamily="34" charset="0"/>
              </a:rPr>
              <a:t>promocionarlo</a:t>
            </a:r>
            <a:r>
              <a:rPr lang="es-ES" sz="1050" dirty="0" smtClean="0">
                <a:solidFill>
                  <a:srgbClr val="002776"/>
                </a:solidFill>
                <a:cs typeface="Arial" pitchFamily="34" charset="0"/>
              </a:rPr>
              <a:t> como un destino turístico.</a:t>
            </a:r>
          </a:p>
        </p:txBody>
      </p:sp>
      <p:pic>
        <p:nvPicPr>
          <p:cNvPr id="22" name="Imagen 13" descr="Macintosh HD:Users:gonzalo:Desktop:Captura de pantalla 2015-09-19 a la(s) 12.42.07.png"/>
          <p:cNvPicPr/>
          <p:nvPr/>
        </p:nvPicPr>
        <p:blipFill rotWithShape="1">
          <a:blip r:embed="rId4" cstate="email">
            <a:extLst>
              <a:ext uri="{28A0092B-C50C-407E-A947-70E740481C1C}">
                <a14:useLocalDpi xmlns:a14="http://schemas.microsoft.com/office/drawing/2010/main" val="0"/>
              </a:ext>
            </a:extLst>
          </a:blip>
          <a:srcRect/>
          <a:stretch/>
        </p:blipFill>
        <p:spPr bwMode="auto">
          <a:xfrm>
            <a:off x="5978490" y="3164591"/>
            <a:ext cx="2701550" cy="1568389"/>
          </a:xfrm>
          <a:prstGeom prst="rect">
            <a:avLst/>
          </a:prstGeom>
          <a:noFill/>
          <a:ln>
            <a:noFill/>
          </a:ln>
        </p:spPr>
      </p:pic>
      <p:sp>
        <p:nvSpPr>
          <p:cNvPr id="23" name="Rounded Rectangle 22"/>
          <p:cNvSpPr/>
          <p:nvPr/>
        </p:nvSpPr>
        <p:spPr bwMode="auto">
          <a:xfrm>
            <a:off x="5097016" y="1525622"/>
            <a:ext cx="4469131"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Estudio: Ten </a:t>
            </a:r>
            <a:r>
              <a:rPr lang="es-ES" sz="1200" b="1" dirty="0" err="1" smtClean="0">
                <a:solidFill>
                  <a:srgbClr val="002776"/>
                </a:solidFill>
              </a:rPr>
              <a:t>days</a:t>
            </a:r>
            <a:r>
              <a:rPr lang="es-ES" sz="1200" b="1" dirty="0" smtClean="0">
                <a:solidFill>
                  <a:srgbClr val="002776"/>
                </a:solidFill>
              </a:rPr>
              <a:t> </a:t>
            </a:r>
            <a:r>
              <a:rPr lang="es-ES" sz="1200" b="1" dirty="0" err="1" smtClean="0">
                <a:solidFill>
                  <a:srgbClr val="002776"/>
                </a:solidFill>
              </a:rPr>
              <a:t>Minnessotans</a:t>
            </a:r>
            <a:r>
              <a:rPr lang="es-ES" sz="1200" b="1" dirty="0" smtClean="0">
                <a:solidFill>
                  <a:srgbClr val="002776"/>
                </a:solidFill>
              </a:rPr>
              <a:t> (EE.UU.)</a:t>
            </a:r>
          </a:p>
        </p:txBody>
      </p:sp>
      <p:sp>
        <p:nvSpPr>
          <p:cNvPr id="24" name="Rectangle 23"/>
          <p:cNvSpPr/>
          <p:nvPr/>
        </p:nvSpPr>
        <p:spPr bwMode="auto">
          <a:xfrm>
            <a:off x="5097327" y="5229657"/>
            <a:ext cx="4464186" cy="1367695"/>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171450" indent="-171450"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Importancia del </a:t>
            </a:r>
            <a:r>
              <a:rPr lang="es-ES" sz="1100" i="1" dirty="0" err="1" smtClean="0">
                <a:solidFill>
                  <a:srgbClr val="002776"/>
                </a:solidFill>
                <a:cs typeface="Arial" pitchFamily="34" charset="0"/>
              </a:rPr>
              <a:t>storytelling</a:t>
            </a:r>
            <a:r>
              <a:rPr lang="es-ES" sz="1100" dirty="0" smtClean="0">
                <a:solidFill>
                  <a:srgbClr val="002776"/>
                </a:solidFill>
                <a:cs typeface="Arial" pitchFamily="34" charset="0"/>
              </a:rPr>
              <a:t> como modo de </a:t>
            </a:r>
            <a:r>
              <a:rPr lang="es-ES" sz="1100" b="1" dirty="0" smtClean="0">
                <a:solidFill>
                  <a:srgbClr val="002776"/>
                </a:solidFill>
                <a:cs typeface="Arial" pitchFamily="34" charset="0"/>
              </a:rPr>
              <a:t>contar historias más cercanas,</a:t>
            </a:r>
            <a:r>
              <a:rPr lang="es-ES" sz="1100" dirty="0" smtClean="0">
                <a:solidFill>
                  <a:srgbClr val="002776"/>
                </a:solidFill>
                <a:cs typeface="Arial" pitchFamily="34" charset="0"/>
              </a:rPr>
              <a:t> </a:t>
            </a:r>
            <a:r>
              <a:rPr lang="es-ES" sz="1100" b="1" dirty="0" smtClean="0">
                <a:solidFill>
                  <a:srgbClr val="002776"/>
                </a:solidFill>
                <a:cs typeface="Arial" pitchFamily="34" charset="0"/>
              </a:rPr>
              <a:t>humanizar las marcas </a:t>
            </a:r>
            <a:r>
              <a:rPr lang="es-ES" sz="1100" dirty="0" smtClean="0">
                <a:solidFill>
                  <a:srgbClr val="002776"/>
                </a:solidFill>
                <a:cs typeface="Arial" pitchFamily="34" charset="0"/>
              </a:rPr>
              <a:t>y a establecer un diálogo más auténtico. </a:t>
            </a:r>
          </a:p>
          <a:p>
            <a:pPr marL="171450" indent="-171450"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Los </a:t>
            </a:r>
            <a:r>
              <a:rPr lang="es-ES" sz="1100" b="1" dirty="0" err="1" smtClean="0">
                <a:solidFill>
                  <a:srgbClr val="002776"/>
                </a:solidFill>
                <a:cs typeface="Arial" pitchFamily="34" charset="0"/>
              </a:rPr>
              <a:t>Blogtrips</a:t>
            </a:r>
            <a:r>
              <a:rPr lang="es-ES" sz="1100" dirty="0" smtClean="0">
                <a:solidFill>
                  <a:srgbClr val="002776"/>
                </a:solidFill>
                <a:cs typeface="Arial" pitchFamily="34" charset="0"/>
              </a:rPr>
              <a:t> - herramienta muy interesante para el marketing online, por </a:t>
            </a:r>
            <a:r>
              <a:rPr lang="es-ES" sz="1100" b="1" dirty="0" smtClean="0">
                <a:solidFill>
                  <a:srgbClr val="002776"/>
                </a:solidFill>
                <a:cs typeface="Arial" pitchFamily="34" charset="0"/>
              </a:rPr>
              <a:t>generar contenidos originales</a:t>
            </a:r>
            <a:r>
              <a:rPr lang="es-ES" sz="1100" dirty="0" smtClean="0">
                <a:solidFill>
                  <a:srgbClr val="002776"/>
                </a:solidFill>
                <a:cs typeface="Arial" pitchFamily="34" charset="0"/>
              </a:rPr>
              <a:t>, más </a:t>
            </a:r>
            <a:r>
              <a:rPr lang="es-ES" sz="1100" b="1" dirty="0" smtClean="0">
                <a:solidFill>
                  <a:srgbClr val="002776"/>
                </a:solidFill>
                <a:cs typeface="Arial" pitchFamily="34" charset="0"/>
              </a:rPr>
              <a:t>confiables y aumentar la visibilidad </a:t>
            </a:r>
            <a:r>
              <a:rPr lang="es-ES" sz="1100" dirty="0" smtClean="0">
                <a:solidFill>
                  <a:srgbClr val="002776"/>
                </a:solidFill>
                <a:cs typeface="Arial" pitchFamily="34" charset="0"/>
              </a:rPr>
              <a:t>y </a:t>
            </a:r>
            <a:r>
              <a:rPr lang="es-ES" sz="1100" b="1" dirty="0" smtClean="0">
                <a:solidFill>
                  <a:srgbClr val="002776"/>
                </a:solidFill>
                <a:cs typeface="Arial" pitchFamily="34" charset="0"/>
              </a:rPr>
              <a:t>posicionamiento</a:t>
            </a:r>
            <a:r>
              <a:rPr lang="es-ES" sz="1100" dirty="0" smtClean="0">
                <a:solidFill>
                  <a:srgbClr val="002776"/>
                </a:solidFill>
                <a:cs typeface="Arial" pitchFamily="34" charset="0"/>
              </a:rPr>
              <a:t> online a los destinos turísticos. </a:t>
            </a:r>
          </a:p>
        </p:txBody>
      </p:sp>
      <p:sp>
        <p:nvSpPr>
          <p:cNvPr id="25" name="Rectangle 24"/>
          <p:cNvSpPr/>
          <p:nvPr/>
        </p:nvSpPr>
        <p:spPr bwMode="auto">
          <a:xfrm>
            <a:off x="358775" y="4905657"/>
            <a:ext cx="8389938" cy="360000"/>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231775" indent="-231775" fontAlgn="base">
              <a:lnSpc>
                <a:spcPct val="106000"/>
              </a:lnSpc>
              <a:spcBef>
                <a:spcPct val="0"/>
              </a:spcBef>
              <a:spcAft>
                <a:spcPct val="0"/>
              </a:spcAft>
              <a:buFont typeface="Wingdings 2" pitchFamily="18" charset="2"/>
              <a:buNone/>
            </a:pPr>
            <a:r>
              <a:rPr lang="es-ES" sz="1200" b="1" dirty="0" smtClean="0">
                <a:solidFill>
                  <a:srgbClr val="002776"/>
                </a:solidFill>
                <a:cs typeface="Arial" pitchFamily="34" charset="0"/>
              </a:rPr>
              <a:t>6.1. Foco: Humanización (</a:t>
            </a:r>
            <a:r>
              <a:rPr lang="es-ES" sz="1200" b="1" dirty="0" err="1" smtClean="0">
                <a:solidFill>
                  <a:srgbClr val="002776"/>
                </a:solidFill>
                <a:cs typeface="Arial" pitchFamily="34" charset="0"/>
              </a:rPr>
              <a:t>Blogtrips</a:t>
            </a:r>
            <a:r>
              <a:rPr lang="es-ES" sz="1200" b="1" dirty="0" smtClean="0">
                <a:solidFill>
                  <a:srgbClr val="002776"/>
                </a:solidFill>
                <a:cs typeface="Arial" pitchFamily="34" charset="0"/>
              </a:rPr>
              <a:t>, UGC)</a:t>
            </a:r>
          </a:p>
        </p:txBody>
      </p:sp>
      <p:sp>
        <p:nvSpPr>
          <p:cNvPr id="28" name="Rectangle 9"/>
          <p:cNvSpPr/>
          <p:nvPr/>
        </p:nvSpPr>
        <p:spPr bwMode="auto">
          <a:xfrm>
            <a:off x="358774" y="5229657"/>
            <a:ext cx="4449764" cy="935371"/>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171450" indent="-171450"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Los </a:t>
            </a:r>
            <a:r>
              <a:rPr lang="es-ES" sz="1100" b="1" dirty="0" smtClean="0">
                <a:solidFill>
                  <a:srgbClr val="002776"/>
                </a:solidFill>
                <a:cs typeface="Arial" pitchFamily="34" charset="0"/>
              </a:rPr>
              <a:t>internautas piden cercanía</a:t>
            </a:r>
            <a:r>
              <a:rPr lang="es-ES" sz="1100" dirty="0" smtClean="0">
                <a:solidFill>
                  <a:srgbClr val="002776"/>
                </a:solidFill>
                <a:cs typeface="Arial" pitchFamily="34" charset="0"/>
              </a:rPr>
              <a:t>, </a:t>
            </a:r>
            <a:r>
              <a:rPr lang="es-ES" sz="1100" b="1" dirty="0" smtClean="0">
                <a:solidFill>
                  <a:srgbClr val="002776"/>
                </a:solidFill>
                <a:cs typeface="Arial" pitchFamily="34" charset="0"/>
              </a:rPr>
              <a:t>transparencia, compromiso y autenticidad</a:t>
            </a:r>
            <a:r>
              <a:rPr lang="es-ES" sz="1100" dirty="0" smtClean="0">
                <a:solidFill>
                  <a:srgbClr val="002776"/>
                </a:solidFill>
                <a:cs typeface="Arial" pitchFamily="34" charset="0"/>
              </a:rPr>
              <a:t>, las marcas deben saber conectar con sus usuarios a un nivel más humano, tanto en el tono y conversación de sus redes sociales como en la estrategia de contenidos online.</a:t>
            </a:r>
            <a:endParaRPr lang="es-ES" sz="1100" dirty="0">
              <a:solidFill>
                <a:srgbClr val="002776"/>
              </a:solidFill>
              <a:cs typeface="Arial" pitchFamily="34"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204</a:t>
            </a:fld>
            <a:endParaRPr lang="es-ES" dirty="0">
              <a:solidFill>
                <a:srgbClr val="002776"/>
              </a:solidFill>
            </a:endParaRPr>
          </a:p>
        </p:txBody>
      </p:sp>
    </p:spTree>
    <p:extLst>
      <p:ext uri="{BB962C8B-B14F-4D97-AF65-F5344CB8AC3E}">
        <p14:creationId xmlns:p14="http://schemas.microsoft.com/office/powerpoint/2010/main" val="880836125"/>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Atraer &gt; </a:t>
            </a:r>
            <a:r>
              <a:rPr lang="es-ES" sz="2000" dirty="0">
                <a:solidFill>
                  <a:srgbClr val="00B0F0"/>
                </a:solidFill>
                <a:cs typeface="Arial" charset="0"/>
              </a:rPr>
              <a:t>el contenido es el rey (</a:t>
            </a:r>
            <a:r>
              <a:rPr lang="es-ES" sz="2000" dirty="0" smtClean="0">
                <a:solidFill>
                  <a:srgbClr val="00B0F0"/>
                </a:solidFill>
                <a:cs typeface="Arial" charset="0"/>
              </a:rPr>
              <a:t>ii/iii)</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b="0" i="1" dirty="0" smtClean="0">
                <a:solidFill>
                  <a:srgbClr val="002776"/>
                </a:solidFill>
              </a:rPr>
              <a:t>Fuente: </a:t>
            </a:r>
            <a:r>
              <a:rPr lang="es-ES" sz="900" b="0" i="1" dirty="0" smtClean="0">
                <a:solidFill>
                  <a:srgbClr val="002776"/>
                </a:solidFill>
                <a:cs typeface="Arial" charset="0"/>
              </a:rPr>
              <a:t>us.explorecanadalikealocal.com; trip4real.com</a:t>
            </a:r>
            <a:endParaRPr lang="es-ES" sz="900" b="0" i="1" dirty="0">
              <a:solidFill>
                <a:srgbClr val="002776"/>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16" name="Rectangle 15"/>
          <p:cNvSpPr/>
          <p:nvPr/>
        </p:nvSpPr>
        <p:spPr bwMode="auto">
          <a:xfrm>
            <a:off x="366642" y="2564904"/>
            <a:ext cx="4444691" cy="3788884"/>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7" name="Rectangle 16"/>
          <p:cNvSpPr/>
          <p:nvPr/>
        </p:nvSpPr>
        <p:spPr bwMode="auto">
          <a:xfrm>
            <a:off x="5156377" y="2583688"/>
            <a:ext cx="4444691" cy="3788884"/>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8" name="Rectangle 17"/>
          <p:cNvSpPr/>
          <p:nvPr/>
        </p:nvSpPr>
        <p:spPr>
          <a:xfrm>
            <a:off x="407996" y="982402"/>
            <a:ext cx="4413749" cy="1315745"/>
          </a:xfrm>
          <a:prstGeom prst="rect">
            <a:avLst/>
          </a:prstGeom>
          <a:noFill/>
        </p:spPr>
        <p:txBody>
          <a:bodyPr wrap="square" lIns="18000" rIns="18000">
            <a:spAutoFit/>
          </a:bodyPr>
          <a:lstStyle/>
          <a:p>
            <a:pPr marL="171450" indent="-171450" algn="just" fontAlgn="base">
              <a:spcBef>
                <a:spcPct val="0"/>
              </a:spcBef>
              <a:spcAft>
                <a:spcPts val="300"/>
              </a:spcAft>
              <a:buFont typeface="Arial" panose="020B0604020202020204" pitchFamily="34" charset="0"/>
              <a:buChar char="•"/>
            </a:pPr>
            <a:r>
              <a:rPr lang="es-ES" sz="1100" dirty="0" smtClean="0">
                <a:solidFill>
                  <a:srgbClr val="002776"/>
                </a:solidFill>
                <a:cs typeface="Arial" pitchFamily="34" charset="0"/>
              </a:rPr>
              <a:t>Una </a:t>
            </a:r>
            <a:r>
              <a:rPr lang="es-ES" sz="1100" b="1" dirty="0" smtClean="0">
                <a:solidFill>
                  <a:srgbClr val="002776"/>
                </a:solidFill>
                <a:cs typeface="Arial" pitchFamily="34" charset="0"/>
              </a:rPr>
              <a:t>cuidada selección </a:t>
            </a:r>
            <a:r>
              <a:rPr lang="es-ES" sz="1100" dirty="0" smtClean="0">
                <a:solidFill>
                  <a:srgbClr val="002776"/>
                </a:solidFill>
                <a:cs typeface="Arial" pitchFamily="34" charset="0"/>
              </a:rPr>
              <a:t>de </a:t>
            </a:r>
            <a:r>
              <a:rPr lang="es-ES" sz="1100" b="1" dirty="0" err="1" smtClean="0">
                <a:solidFill>
                  <a:srgbClr val="002776"/>
                </a:solidFill>
                <a:cs typeface="Arial" pitchFamily="34" charset="0"/>
              </a:rPr>
              <a:t>bloggers</a:t>
            </a:r>
            <a:r>
              <a:rPr lang="es-ES" sz="1100" b="1" dirty="0" smtClean="0">
                <a:solidFill>
                  <a:srgbClr val="002776"/>
                </a:solidFill>
                <a:cs typeface="Arial" pitchFamily="34" charset="0"/>
              </a:rPr>
              <a:t> e </a:t>
            </a:r>
            <a:r>
              <a:rPr lang="es-ES" sz="1100" b="1" dirty="0" err="1" smtClean="0">
                <a:solidFill>
                  <a:srgbClr val="002776"/>
                </a:solidFill>
                <a:cs typeface="Arial" pitchFamily="34" charset="0"/>
              </a:rPr>
              <a:t>influenciadores</a:t>
            </a:r>
            <a:r>
              <a:rPr lang="es-ES" sz="1100" b="1" dirty="0" smtClean="0">
                <a:solidFill>
                  <a:srgbClr val="002776"/>
                </a:solidFill>
                <a:cs typeface="Arial" pitchFamily="34" charset="0"/>
              </a:rPr>
              <a:t> </a:t>
            </a:r>
            <a:r>
              <a:rPr lang="es-ES" sz="1100" dirty="0" smtClean="0">
                <a:solidFill>
                  <a:srgbClr val="002776"/>
                </a:solidFill>
                <a:cs typeface="Arial" pitchFamily="34" charset="0"/>
              </a:rPr>
              <a:t>en redes sociales puede contribuir a convertirlos</a:t>
            </a:r>
            <a:r>
              <a:rPr lang="es-ES" sz="1100" b="1" dirty="0" smtClean="0">
                <a:solidFill>
                  <a:srgbClr val="002776"/>
                </a:solidFill>
                <a:cs typeface="Arial" pitchFamily="34" charset="0"/>
              </a:rPr>
              <a:t> </a:t>
            </a:r>
            <a:r>
              <a:rPr lang="es-ES" sz="1100" dirty="0" smtClean="0">
                <a:solidFill>
                  <a:srgbClr val="002776"/>
                </a:solidFill>
                <a:cs typeface="Arial" pitchFamily="34" charset="0"/>
              </a:rPr>
              <a:t>en nuevos </a:t>
            </a:r>
            <a:r>
              <a:rPr lang="es-ES" sz="1100" b="1" dirty="0" smtClean="0">
                <a:solidFill>
                  <a:srgbClr val="002776"/>
                </a:solidFill>
                <a:cs typeface="Arial" pitchFamily="34" charset="0"/>
              </a:rPr>
              <a:t>prescriptores </a:t>
            </a:r>
            <a:r>
              <a:rPr lang="es-ES" sz="1100" dirty="0" smtClean="0">
                <a:solidFill>
                  <a:srgbClr val="002776"/>
                </a:solidFill>
                <a:cs typeface="Arial" pitchFamily="34" charset="0"/>
              </a:rPr>
              <a:t>del destino turístico para su masa de </a:t>
            </a:r>
            <a:r>
              <a:rPr lang="es-ES" sz="1100" b="1" dirty="0" smtClean="0">
                <a:solidFill>
                  <a:srgbClr val="002776"/>
                </a:solidFill>
                <a:cs typeface="Arial" pitchFamily="34" charset="0"/>
              </a:rPr>
              <a:t>seguidores</a:t>
            </a:r>
            <a:r>
              <a:rPr lang="es-ES" sz="1100" dirty="0" smtClean="0">
                <a:solidFill>
                  <a:srgbClr val="002776"/>
                </a:solidFill>
                <a:cs typeface="Arial" pitchFamily="34" charset="0"/>
              </a:rPr>
              <a:t>.</a:t>
            </a:r>
          </a:p>
          <a:p>
            <a:pPr marL="171450" indent="-171450" algn="just" fontAlgn="base">
              <a:spcBef>
                <a:spcPct val="0"/>
              </a:spcBef>
              <a:spcAft>
                <a:spcPts val="300"/>
              </a:spcAft>
              <a:buFont typeface="Arial" panose="020B0604020202020204" pitchFamily="34" charset="0"/>
              <a:buChar char="•"/>
            </a:pPr>
            <a:r>
              <a:rPr lang="es-ES" sz="1100" b="1" dirty="0" smtClean="0">
                <a:solidFill>
                  <a:srgbClr val="002776"/>
                </a:solidFill>
                <a:cs typeface="Arial" pitchFamily="34" charset="0"/>
              </a:rPr>
              <a:t>UGC – </a:t>
            </a:r>
            <a:r>
              <a:rPr lang="es-ES" sz="1100" dirty="0" smtClean="0">
                <a:solidFill>
                  <a:srgbClr val="002776"/>
                </a:solidFill>
                <a:cs typeface="Arial" pitchFamily="34" charset="0"/>
              </a:rPr>
              <a:t>El </a:t>
            </a:r>
            <a:r>
              <a:rPr lang="es-ES" sz="1100" dirty="0" err="1" smtClean="0">
                <a:solidFill>
                  <a:srgbClr val="002776"/>
                </a:solidFill>
                <a:cs typeface="Arial" pitchFamily="34" charset="0"/>
              </a:rPr>
              <a:t>User</a:t>
            </a:r>
            <a:r>
              <a:rPr lang="es-ES" sz="1100" dirty="0" smtClean="0">
                <a:solidFill>
                  <a:srgbClr val="002776"/>
                </a:solidFill>
                <a:cs typeface="Arial" pitchFamily="34" charset="0"/>
              </a:rPr>
              <a:t> </a:t>
            </a:r>
            <a:r>
              <a:rPr lang="es-ES" sz="1100" dirty="0" err="1" smtClean="0">
                <a:solidFill>
                  <a:srgbClr val="002776"/>
                </a:solidFill>
                <a:cs typeface="Arial" pitchFamily="34" charset="0"/>
              </a:rPr>
              <a:t>Generated</a:t>
            </a:r>
            <a:r>
              <a:rPr lang="es-ES" sz="1100" dirty="0" smtClean="0">
                <a:solidFill>
                  <a:srgbClr val="002776"/>
                </a:solidFill>
                <a:cs typeface="Arial" pitchFamily="34" charset="0"/>
              </a:rPr>
              <a:t> Content (UGC) también gana terreno por su frescura y espontaneidad como contenido más confiable y menos institucionalizado. El público se identifica más con sus pares que con los contenidos diseñados institucionalmente.</a:t>
            </a:r>
            <a:endParaRPr lang="es-ES" sz="1100" dirty="0">
              <a:solidFill>
                <a:srgbClr val="002776"/>
              </a:solidFill>
              <a:cs typeface="Arial" pitchFamily="34" charset="0"/>
            </a:endParaRPr>
          </a:p>
        </p:txBody>
      </p:sp>
      <p:sp>
        <p:nvSpPr>
          <p:cNvPr id="19" name="Rectangle 16"/>
          <p:cNvSpPr/>
          <p:nvPr/>
        </p:nvSpPr>
        <p:spPr bwMode="auto">
          <a:xfrm>
            <a:off x="418082" y="2570290"/>
            <a:ext cx="4390456" cy="3662263"/>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93663" lvl="1" algn="just" fontAlgn="base">
              <a:spcBef>
                <a:spcPct val="0"/>
              </a:spcBef>
              <a:spcAft>
                <a:spcPts val="300"/>
              </a:spcAft>
              <a:tabLst>
                <a:tab pos="2959100" algn="l"/>
              </a:tabLst>
            </a:pPr>
            <a:endParaRPr lang="es-ES" sz="1100" dirty="0" smtClean="0">
              <a:solidFill>
                <a:srgbClr val="002776"/>
              </a:solidFill>
              <a:cs typeface="Arial" pitchFamily="34" charset="0"/>
            </a:endParaRPr>
          </a:p>
          <a:p>
            <a:pPr marL="93663" lvl="1" algn="just" fontAlgn="base">
              <a:spcBef>
                <a:spcPct val="0"/>
              </a:spcBef>
              <a:spcAft>
                <a:spcPts val="300"/>
              </a:spcAft>
              <a:tabLst>
                <a:tab pos="2959100" algn="l"/>
              </a:tabLst>
            </a:pPr>
            <a:endParaRPr lang="es-ES" sz="1100" dirty="0" smtClean="0">
              <a:solidFill>
                <a:srgbClr val="002776"/>
              </a:solidFill>
            </a:endParaRPr>
          </a:p>
          <a:p>
            <a:pPr marL="93663" lvl="1" algn="just" fontAlgn="base">
              <a:spcBef>
                <a:spcPct val="0"/>
              </a:spcBef>
              <a:spcAft>
                <a:spcPts val="300"/>
              </a:spcAft>
              <a:tabLst>
                <a:tab pos="2959100" algn="l"/>
              </a:tabLst>
            </a:pPr>
            <a:r>
              <a:rPr lang="es-ES" sz="1100" dirty="0" smtClean="0">
                <a:solidFill>
                  <a:srgbClr val="002776"/>
                </a:solidFill>
                <a:cs typeface="Arial" pitchFamily="34" charset="0"/>
              </a:rPr>
              <a:t>Explore </a:t>
            </a:r>
            <a:r>
              <a:rPr lang="es-ES" sz="1100" dirty="0" err="1" smtClean="0">
                <a:solidFill>
                  <a:srgbClr val="002776"/>
                </a:solidFill>
                <a:cs typeface="Arial" pitchFamily="34" charset="0"/>
              </a:rPr>
              <a:t>Canada</a:t>
            </a:r>
            <a:r>
              <a:rPr lang="es-ES" sz="1100" dirty="0" smtClean="0">
                <a:solidFill>
                  <a:srgbClr val="002776"/>
                </a:solidFill>
                <a:cs typeface="Arial" pitchFamily="34" charset="0"/>
              </a:rPr>
              <a:t> </a:t>
            </a:r>
            <a:r>
              <a:rPr lang="es-ES" sz="1100" dirty="0" err="1" smtClean="0">
                <a:solidFill>
                  <a:srgbClr val="002776"/>
                </a:solidFill>
                <a:cs typeface="Arial" pitchFamily="34" charset="0"/>
              </a:rPr>
              <a:t>Like</a:t>
            </a:r>
            <a:r>
              <a:rPr lang="es-ES" sz="1100" dirty="0" smtClean="0">
                <a:solidFill>
                  <a:srgbClr val="002776"/>
                </a:solidFill>
                <a:cs typeface="Arial" pitchFamily="34" charset="0"/>
              </a:rPr>
              <a:t> A Local, se compone de un sitio web y aplicaciones móviles donde los </a:t>
            </a:r>
            <a:r>
              <a:rPr lang="es-ES" sz="1100" b="1" dirty="0" smtClean="0">
                <a:solidFill>
                  <a:srgbClr val="002776"/>
                </a:solidFill>
                <a:cs typeface="Arial" pitchFamily="34" charset="0"/>
              </a:rPr>
              <a:t>lugareños y viajeros experimentados </a:t>
            </a:r>
            <a:r>
              <a:rPr lang="es-ES" sz="1100" dirty="0" smtClean="0">
                <a:solidFill>
                  <a:srgbClr val="002776"/>
                </a:solidFill>
                <a:cs typeface="Arial" pitchFamily="34" charset="0"/>
              </a:rPr>
              <a:t>pueden </a:t>
            </a:r>
            <a:r>
              <a:rPr lang="es-ES" sz="1100" b="1" dirty="0" smtClean="0">
                <a:solidFill>
                  <a:srgbClr val="002776"/>
                </a:solidFill>
                <a:cs typeface="Arial" pitchFamily="34" charset="0"/>
              </a:rPr>
              <a:t>compartir</a:t>
            </a:r>
            <a:r>
              <a:rPr lang="es-ES" sz="1100" dirty="0" smtClean="0">
                <a:solidFill>
                  <a:srgbClr val="002776"/>
                </a:solidFill>
                <a:cs typeface="Arial" pitchFamily="34" charset="0"/>
              </a:rPr>
              <a:t> sus </a:t>
            </a:r>
            <a:r>
              <a:rPr lang="es-ES" sz="1100" b="1" dirty="0" smtClean="0">
                <a:solidFill>
                  <a:srgbClr val="002776"/>
                </a:solidFill>
                <a:cs typeface="Arial" pitchFamily="34" charset="0"/>
              </a:rPr>
              <a:t>experiencias favoritas </a:t>
            </a:r>
            <a:r>
              <a:rPr lang="es-ES" sz="1100" dirty="0" smtClean="0">
                <a:solidFill>
                  <a:srgbClr val="002776"/>
                </a:solidFill>
                <a:cs typeface="Arial" pitchFamily="34" charset="0"/>
              </a:rPr>
              <a:t>en Canadá con miembros de la comunidad global. </a:t>
            </a:r>
            <a:br>
              <a:rPr lang="es-ES" sz="1100" dirty="0" smtClean="0">
                <a:solidFill>
                  <a:srgbClr val="002776"/>
                </a:solidFill>
                <a:cs typeface="Arial" pitchFamily="34" charset="0"/>
              </a:rPr>
            </a:br>
            <a:r>
              <a:rPr lang="es-ES" sz="1100" dirty="0" smtClean="0">
                <a:solidFill>
                  <a:srgbClr val="002776"/>
                </a:solidFill>
                <a:cs typeface="Arial" pitchFamily="34" charset="0"/>
              </a:rPr>
              <a:t>Los visitantes pueden explorar más de 10.000 lugares únicos, leer consejos de los locales y otros viajeros y añadir los puntos que les interesan a las listas de viaje personalizados. Además el contenido enviado por los usuarios se complementa con datos de </a:t>
            </a:r>
            <a:r>
              <a:rPr lang="es-ES" sz="1100" dirty="0" err="1" smtClean="0">
                <a:solidFill>
                  <a:srgbClr val="002776"/>
                </a:solidFill>
                <a:cs typeface="Arial" pitchFamily="34" charset="0"/>
              </a:rPr>
              <a:t>Foursquare</a:t>
            </a:r>
            <a:r>
              <a:rPr lang="es-ES" sz="1100" dirty="0" smtClean="0">
                <a:solidFill>
                  <a:srgbClr val="002776"/>
                </a:solidFill>
                <a:cs typeface="Arial" pitchFamily="34" charset="0"/>
              </a:rPr>
              <a:t>, dando a los visitantes una gran cantidad de información valiosa para ayudarles a planificar su próximo viaje.</a:t>
            </a:r>
            <a:r>
              <a:rPr lang="es-ES" sz="1000" dirty="0" smtClean="0">
                <a:solidFill>
                  <a:srgbClr val="000000"/>
                </a:solidFill>
                <a:cs typeface="Arial" pitchFamily="34" charset="0"/>
              </a:rPr>
              <a:t/>
            </a:r>
            <a:br>
              <a:rPr lang="es-ES" sz="1000" dirty="0" smtClean="0">
                <a:solidFill>
                  <a:srgbClr val="000000"/>
                </a:solidFill>
                <a:cs typeface="Arial" pitchFamily="34" charset="0"/>
              </a:rPr>
            </a:br>
            <a:endParaRPr lang="es-ES" sz="1100" b="1" dirty="0" smtClean="0">
              <a:solidFill>
                <a:srgbClr val="000000"/>
              </a:solidFill>
              <a:cs typeface="Arial" pitchFamily="34" charset="0"/>
            </a:endParaRPr>
          </a:p>
          <a:p>
            <a:pPr marL="268288" lvl="1" fontAlgn="base">
              <a:spcBef>
                <a:spcPct val="0"/>
              </a:spcBef>
              <a:spcAft>
                <a:spcPts val="600"/>
              </a:spcAft>
              <a:tabLst>
                <a:tab pos="2959100" algn="l"/>
              </a:tabLst>
            </a:pPr>
            <a:endParaRPr lang="es-ES" sz="1100" b="1" dirty="0" smtClean="0">
              <a:solidFill>
                <a:srgbClr val="000000"/>
              </a:solidFill>
              <a:cs typeface="Arial" pitchFamily="34" charset="0"/>
            </a:endParaRPr>
          </a:p>
          <a:p>
            <a:pPr marL="268288" lvl="1" fontAlgn="base">
              <a:spcBef>
                <a:spcPct val="0"/>
              </a:spcBef>
              <a:spcAft>
                <a:spcPts val="600"/>
              </a:spcAft>
              <a:tabLst>
                <a:tab pos="2959100" algn="l"/>
              </a:tabLst>
            </a:pPr>
            <a:endParaRPr lang="es-ES" sz="1100" b="1" dirty="0" smtClean="0">
              <a:solidFill>
                <a:srgbClr val="000000"/>
              </a:solidFill>
              <a:cs typeface="Arial" pitchFamily="34" charset="0"/>
            </a:endParaRPr>
          </a:p>
          <a:p>
            <a:pPr marL="268288" lvl="1" fontAlgn="base">
              <a:spcBef>
                <a:spcPct val="0"/>
              </a:spcBef>
              <a:spcAft>
                <a:spcPts val="600"/>
              </a:spcAft>
              <a:tabLst>
                <a:tab pos="2959100" algn="l"/>
              </a:tabLst>
            </a:pPr>
            <a:endParaRPr lang="es-ES" sz="1100" b="1" dirty="0" smtClean="0">
              <a:solidFill>
                <a:srgbClr val="000000"/>
              </a:solidFill>
              <a:cs typeface="Arial" pitchFamily="34" charset="0"/>
            </a:endParaRPr>
          </a:p>
          <a:p>
            <a:pPr marL="268288" lvl="1" fontAlgn="base">
              <a:spcBef>
                <a:spcPct val="0"/>
              </a:spcBef>
              <a:spcAft>
                <a:spcPts val="600"/>
              </a:spcAft>
              <a:tabLst>
                <a:tab pos="2959100" algn="l"/>
              </a:tabLst>
            </a:pPr>
            <a:endParaRPr lang="es-ES" sz="1100" b="1" dirty="0" smtClean="0">
              <a:solidFill>
                <a:srgbClr val="000000"/>
              </a:solidFill>
              <a:cs typeface="Arial" pitchFamily="34" charset="0"/>
            </a:endParaRPr>
          </a:p>
          <a:p>
            <a:pPr marL="268288" lvl="1" fontAlgn="base">
              <a:spcBef>
                <a:spcPct val="0"/>
              </a:spcBef>
              <a:spcAft>
                <a:spcPts val="600"/>
              </a:spcAft>
              <a:tabLst>
                <a:tab pos="2959100" algn="l"/>
              </a:tabLst>
            </a:pPr>
            <a:endParaRPr lang="es-ES" sz="1100" b="1" dirty="0">
              <a:solidFill>
                <a:srgbClr val="000000"/>
              </a:solidFill>
              <a:cs typeface="Arial" pitchFamily="34" charset="0"/>
            </a:endParaRPr>
          </a:p>
        </p:txBody>
      </p:sp>
      <p:pic>
        <p:nvPicPr>
          <p:cNvPr id="26" name="Imagen 3"/>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954139" y="5004147"/>
            <a:ext cx="2888749" cy="1328825"/>
          </a:xfrm>
          <a:prstGeom prst="rect">
            <a:avLst/>
          </a:prstGeom>
        </p:spPr>
      </p:pic>
      <p:sp>
        <p:nvSpPr>
          <p:cNvPr id="27" name="Rectangle 1"/>
          <p:cNvSpPr/>
          <p:nvPr/>
        </p:nvSpPr>
        <p:spPr>
          <a:xfrm>
            <a:off x="5127560" y="1388793"/>
            <a:ext cx="4413749" cy="1277273"/>
          </a:xfrm>
          <a:prstGeom prst="rect">
            <a:avLst/>
          </a:prstGeom>
          <a:noFill/>
        </p:spPr>
        <p:txBody>
          <a:bodyPr wrap="square" lIns="18000" rIns="18000">
            <a:spAutoFit/>
          </a:bodyPr>
          <a:lstStyle/>
          <a:p>
            <a:pPr marL="268288" indent="-174625" algn="just" fontAlgn="base">
              <a:spcBef>
                <a:spcPct val="0"/>
              </a:spcBef>
              <a:spcAft>
                <a:spcPct val="0"/>
              </a:spcAft>
              <a:buFont typeface="Arial" panose="020B0604020202020204" pitchFamily="34" charset="0"/>
              <a:buChar char="•"/>
            </a:pPr>
            <a:r>
              <a:rPr lang="es-ES" sz="1100" dirty="0" smtClean="0">
                <a:solidFill>
                  <a:srgbClr val="002776"/>
                </a:solidFill>
                <a:ea typeface="Calibri" panose="020F0502020204030204" pitchFamily="34" charset="0"/>
                <a:cs typeface="Times New Roman" panose="02020603050405020304" pitchFamily="18" charset="0"/>
              </a:rPr>
              <a:t>El movimiento de consumo </a:t>
            </a:r>
            <a:r>
              <a:rPr lang="es-ES" sz="1100" b="1" dirty="0" smtClean="0">
                <a:solidFill>
                  <a:srgbClr val="002776"/>
                </a:solidFill>
                <a:ea typeface="Calibri" panose="020F0502020204030204" pitchFamily="34" charset="0"/>
                <a:cs typeface="Times New Roman" panose="02020603050405020304" pitchFamily="18" charset="0"/>
              </a:rPr>
              <a:t>colaborativo </a:t>
            </a:r>
            <a:r>
              <a:rPr lang="es-ES" sz="1100" dirty="0" smtClean="0">
                <a:solidFill>
                  <a:srgbClr val="002776"/>
                </a:solidFill>
                <a:ea typeface="Calibri" panose="020F0502020204030204" pitchFamily="34" charset="0"/>
                <a:cs typeface="Times New Roman" panose="02020603050405020304" pitchFamily="18" charset="0"/>
              </a:rPr>
              <a:t>se ha globalizado y extendido gracias a internet bajo el </a:t>
            </a:r>
            <a:r>
              <a:rPr lang="es-ES" sz="1100" b="1" dirty="0" smtClean="0">
                <a:solidFill>
                  <a:srgbClr val="002776"/>
                </a:solidFill>
                <a:ea typeface="Calibri" panose="020F0502020204030204" pitchFamily="34" charset="0"/>
                <a:cs typeface="Times New Roman" panose="02020603050405020304" pitchFamily="18" charset="0"/>
              </a:rPr>
              <a:t>concepto P2P</a:t>
            </a:r>
            <a:r>
              <a:rPr lang="es-ES" sz="1100" dirty="0" smtClean="0">
                <a:solidFill>
                  <a:srgbClr val="002776"/>
                </a:solidFill>
                <a:ea typeface="Calibri" panose="020F0502020204030204" pitchFamily="34" charset="0"/>
                <a:cs typeface="Times New Roman" panose="02020603050405020304" pitchFamily="18" charset="0"/>
              </a:rPr>
              <a:t>.</a:t>
            </a:r>
          </a:p>
          <a:p>
            <a:pPr marL="268288" indent="-174625" algn="just" fontAlgn="base">
              <a:spcBef>
                <a:spcPct val="0"/>
              </a:spcBef>
              <a:spcAft>
                <a:spcPct val="0"/>
              </a:spcAft>
              <a:buFont typeface="Arial" panose="020B0604020202020204" pitchFamily="34" charset="0"/>
              <a:buChar char="•"/>
            </a:pPr>
            <a:r>
              <a:rPr lang="es-ES" sz="1100" dirty="0" smtClean="0">
                <a:solidFill>
                  <a:srgbClr val="002776"/>
                </a:solidFill>
                <a:ea typeface="Calibri" panose="020F0502020204030204" pitchFamily="34" charset="0"/>
                <a:cs typeface="Times New Roman" panose="02020603050405020304" pitchFamily="18" charset="0"/>
              </a:rPr>
              <a:t>Bajo esta modalidad en </a:t>
            </a:r>
            <a:r>
              <a:rPr lang="es-ES" sz="1100" b="1" dirty="0" smtClean="0">
                <a:solidFill>
                  <a:srgbClr val="002776"/>
                </a:solidFill>
                <a:ea typeface="Calibri" panose="020F0502020204030204" pitchFamily="34" charset="0"/>
                <a:cs typeface="Times New Roman" panose="02020603050405020304" pitchFamily="18" charset="0"/>
              </a:rPr>
              <a:t>el ámbito turístico </a:t>
            </a:r>
            <a:r>
              <a:rPr lang="es-ES" sz="1100" dirty="0" smtClean="0">
                <a:solidFill>
                  <a:srgbClr val="002776"/>
                </a:solidFill>
                <a:ea typeface="Calibri" panose="020F0502020204030204" pitchFamily="34" charset="0"/>
                <a:cs typeface="Times New Roman" panose="02020603050405020304" pitchFamily="18" charset="0"/>
              </a:rPr>
              <a:t>encontramos iniciativas en Europa como </a:t>
            </a:r>
            <a:r>
              <a:rPr lang="es-ES" sz="1100" b="1" dirty="0" err="1" smtClean="0">
                <a:solidFill>
                  <a:srgbClr val="002776"/>
                </a:solidFill>
                <a:ea typeface="Calibri" panose="020F0502020204030204" pitchFamily="34" charset="0"/>
                <a:cs typeface="Times New Roman" panose="02020603050405020304" pitchFamily="18" charset="0"/>
              </a:rPr>
              <a:t>Blablacar</a:t>
            </a:r>
            <a:r>
              <a:rPr lang="es-ES" sz="1100" b="1" dirty="0" smtClean="0">
                <a:solidFill>
                  <a:srgbClr val="002776"/>
                </a:solidFill>
                <a:ea typeface="Calibri" panose="020F0502020204030204" pitchFamily="34" charset="0"/>
                <a:cs typeface="Times New Roman" panose="02020603050405020304" pitchFamily="18" charset="0"/>
              </a:rPr>
              <a:t> en </a:t>
            </a:r>
            <a:r>
              <a:rPr lang="es-ES" sz="1100" b="1" dirty="0" err="1" smtClean="0">
                <a:solidFill>
                  <a:srgbClr val="002776"/>
                </a:solidFill>
                <a:ea typeface="Calibri" panose="020F0502020204030204" pitchFamily="34" charset="0"/>
                <a:cs typeface="Times New Roman" panose="02020603050405020304" pitchFamily="18" charset="0"/>
              </a:rPr>
              <a:t>carpooling</a:t>
            </a:r>
            <a:r>
              <a:rPr lang="es-ES" sz="1100" b="1" dirty="0" smtClean="0">
                <a:solidFill>
                  <a:srgbClr val="002776"/>
                </a:solidFill>
                <a:ea typeface="Calibri" panose="020F0502020204030204" pitchFamily="34" charset="0"/>
                <a:cs typeface="Times New Roman" panose="02020603050405020304" pitchFamily="18" charset="0"/>
              </a:rPr>
              <a:t> </a:t>
            </a:r>
            <a:r>
              <a:rPr lang="es-ES" sz="1100" dirty="0" smtClean="0">
                <a:solidFill>
                  <a:srgbClr val="002776"/>
                </a:solidFill>
                <a:ea typeface="Calibri" panose="020F0502020204030204" pitchFamily="34" charset="0"/>
                <a:cs typeface="Times New Roman" panose="02020603050405020304" pitchFamily="18" charset="0"/>
              </a:rPr>
              <a:t>o a nivel mundial </a:t>
            </a:r>
            <a:r>
              <a:rPr lang="es-ES" sz="1100" b="1" dirty="0" err="1" smtClean="0">
                <a:solidFill>
                  <a:srgbClr val="002776"/>
                </a:solidFill>
                <a:ea typeface="Calibri" panose="020F0502020204030204" pitchFamily="34" charset="0"/>
                <a:cs typeface="Times New Roman" panose="02020603050405020304" pitchFamily="18" charset="0"/>
              </a:rPr>
              <a:t>Airbnb</a:t>
            </a:r>
            <a:r>
              <a:rPr lang="es-ES" sz="1100" b="1" dirty="0" smtClean="0">
                <a:solidFill>
                  <a:srgbClr val="002776"/>
                </a:solidFill>
                <a:ea typeface="Calibri" panose="020F0502020204030204" pitchFamily="34" charset="0"/>
                <a:cs typeface="Times New Roman" panose="02020603050405020304" pitchFamily="18" charset="0"/>
              </a:rPr>
              <a:t> en alojamiento</a:t>
            </a:r>
          </a:p>
          <a:p>
            <a:pPr marL="93663" fontAlgn="base">
              <a:spcBef>
                <a:spcPct val="0"/>
              </a:spcBef>
              <a:spcAft>
                <a:spcPct val="0"/>
              </a:spcAft>
            </a:pPr>
            <a:r>
              <a:rPr lang="es-ES" sz="1100" b="1" dirty="0" smtClean="0">
                <a:solidFill>
                  <a:srgbClr val="002776"/>
                </a:solidFill>
              </a:rPr>
              <a:t/>
            </a:r>
            <a:br>
              <a:rPr lang="es-ES" sz="1100" b="1" dirty="0" smtClean="0">
                <a:solidFill>
                  <a:srgbClr val="002776"/>
                </a:solidFill>
              </a:rPr>
            </a:br>
            <a:endParaRPr lang="es-ES" sz="1100" b="1" dirty="0" smtClean="0">
              <a:solidFill>
                <a:srgbClr val="002776"/>
              </a:solidFill>
              <a:ea typeface="Calibri" panose="020F0502020204030204" pitchFamily="34" charset="0"/>
              <a:cs typeface="Times New Roman" panose="02020603050405020304" pitchFamily="18" charset="0"/>
            </a:endParaRPr>
          </a:p>
        </p:txBody>
      </p:sp>
      <p:sp>
        <p:nvSpPr>
          <p:cNvPr id="29" name="Rectangle 19"/>
          <p:cNvSpPr/>
          <p:nvPr/>
        </p:nvSpPr>
        <p:spPr>
          <a:xfrm>
            <a:off x="5156377" y="2846935"/>
            <a:ext cx="4444691" cy="746358"/>
          </a:xfrm>
          <a:prstGeom prst="rect">
            <a:avLst/>
          </a:prstGeom>
          <a:noFill/>
        </p:spPr>
        <p:txBody>
          <a:bodyPr wrap="square" lIns="36000" rIns="36000">
            <a:spAutoFit/>
          </a:bodyPr>
          <a:lstStyle/>
          <a:p>
            <a:pPr fontAlgn="base">
              <a:spcBef>
                <a:spcPct val="0"/>
              </a:spcBef>
              <a:spcAft>
                <a:spcPct val="0"/>
              </a:spcAft>
            </a:pPr>
            <a:endParaRPr lang="es-ES" sz="1100" dirty="0" smtClean="0">
              <a:solidFill>
                <a:srgbClr val="002776"/>
              </a:solidFill>
              <a:cs typeface="Arial" pitchFamily="34" charset="0"/>
            </a:endParaRPr>
          </a:p>
          <a:p>
            <a:pPr marL="174625" algn="just" fontAlgn="base">
              <a:spcBef>
                <a:spcPct val="0"/>
              </a:spcBef>
              <a:spcAft>
                <a:spcPct val="0"/>
              </a:spcAft>
            </a:pPr>
            <a:r>
              <a:rPr lang="es-ES" sz="1050" dirty="0" smtClean="0">
                <a:solidFill>
                  <a:srgbClr val="002776"/>
                </a:solidFill>
              </a:rPr>
              <a:t>Plataforma donde se aprovecha la tendencia por la búsqueda de experiencias originales y el contacto con la gente local creando tours y planes alternativos basadas en el consumo colaborativo</a:t>
            </a:r>
            <a:r>
              <a:rPr lang="es-ES" sz="1050" dirty="0" smtClean="0">
                <a:solidFill>
                  <a:srgbClr val="000000"/>
                </a:solidFill>
              </a:rPr>
              <a:t>.</a:t>
            </a:r>
            <a:endParaRPr lang="es-ES" sz="1050" dirty="0">
              <a:solidFill>
                <a:srgbClr val="000000"/>
              </a:solidFill>
              <a:ea typeface="Calibri" panose="020F0502020204030204" pitchFamily="34" charset="0"/>
              <a:cs typeface="Times New Roman" panose="02020603050405020304" pitchFamily="18" charset="0"/>
            </a:endParaRPr>
          </a:p>
        </p:txBody>
      </p:sp>
      <p:pic>
        <p:nvPicPr>
          <p:cNvPr id="30" name="Imagen 4" descr="Captura de pantalla 2015-09-29 a la(s) 15.57.34.p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5526311" y="3950026"/>
            <a:ext cx="3696504" cy="2389807"/>
          </a:xfrm>
          <a:prstGeom prst="rect">
            <a:avLst/>
          </a:prstGeom>
        </p:spPr>
      </p:pic>
      <p:sp>
        <p:nvSpPr>
          <p:cNvPr id="31" name="Rounded Rectangle 30"/>
          <p:cNvSpPr/>
          <p:nvPr/>
        </p:nvSpPr>
        <p:spPr bwMode="auto">
          <a:xfrm>
            <a:off x="5156378" y="2583688"/>
            <a:ext cx="4413457"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Estudio: </a:t>
            </a:r>
            <a:r>
              <a:rPr lang="es-ES" sz="1200" b="1" dirty="0" err="1" smtClean="0">
                <a:solidFill>
                  <a:srgbClr val="002776"/>
                </a:solidFill>
              </a:rPr>
              <a:t>Trip</a:t>
            </a:r>
            <a:r>
              <a:rPr lang="es-ES" sz="1200" b="1" dirty="0" smtClean="0">
                <a:solidFill>
                  <a:srgbClr val="002776"/>
                </a:solidFill>
              </a:rPr>
              <a:t> </a:t>
            </a:r>
            <a:r>
              <a:rPr lang="es-ES" sz="1200" b="1" dirty="0" err="1" smtClean="0">
                <a:solidFill>
                  <a:srgbClr val="002776"/>
                </a:solidFill>
              </a:rPr>
              <a:t>for</a:t>
            </a:r>
            <a:r>
              <a:rPr lang="es-ES" sz="1200" b="1" dirty="0" smtClean="0">
                <a:solidFill>
                  <a:srgbClr val="002776"/>
                </a:solidFill>
              </a:rPr>
              <a:t> real</a:t>
            </a:r>
          </a:p>
        </p:txBody>
      </p:sp>
      <p:sp>
        <p:nvSpPr>
          <p:cNvPr id="32" name="Rounded Rectangle 31"/>
          <p:cNvSpPr/>
          <p:nvPr/>
        </p:nvSpPr>
        <p:spPr bwMode="auto">
          <a:xfrm>
            <a:off x="338216" y="2627578"/>
            <a:ext cx="4479253"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Estudio: UGC, Explore </a:t>
            </a:r>
            <a:r>
              <a:rPr lang="es-ES" sz="1200" b="1" dirty="0" err="1" smtClean="0">
                <a:solidFill>
                  <a:srgbClr val="002776"/>
                </a:solidFill>
              </a:rPr>
              <a:t>like</a:t>
            </a:r>
            <a:r>
              <a:rPr lang="es-ES" sz="1200" b="1" dirty="0" smtClean="0">
                <a:solidFill>
                  <a:srgbClr val="002776"/>
                </a:solidFill>
              </a:rPr>
              <a:t> a local (Canadá)</a:t>
            </a:r>
          </a:p>
        </p:txBody>
      </p:sp>
      <p:sp>
        <p:nvSpPr>
          <p:cNvPr id="33" name="Rectangle 32"/>
          <p:cNvSpPr/>
          <p:nvPr/>
        </p:nvSpPr>
        <p:spPr bwMode="auto">
          <a:xfrm>
            <a:off x="5156378" y="981075"/>
            <a:ext cx="4444690" cy="360000"/>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231775" indent="-231775" fontAlgn="base">
              <a:lnSpc>
                <a:spcPct val="106000"/>
              </a:lnSpc>
              <a:spcBef>
                <a:spcPct val="0"/>
              </a:spcBef>
              <a:spcAft>
                <a:spcPct val="0"/>
              </a:spcAft>
              <a:buFont typeface="Wingdings 2" pitchFamily="18" charset="2"/>
              <a:buNone/>
            </a:pPr>
            <a:r>
              <a:rPr lang="es-ES" sz="1200" b="1" dirty="0" smtClean="0">
                <a:solidFill>
                  <a:srgbClr val="002776"/>
                </a:solidFill>
                <a:cs typeface="Arial" pitchFamily="34" charset="0"/>
              </a:rPr>
              <a:t>6.2. Foco: Consumo colaborativo </a:t>
            </a:r>
            <a:r>
              <a:rPr lang="es-ES" sz="1200" b="1" dirty="0" err="1" smtClean="0">
                <a:solidFill>
                  <a:srgbClr val="002776"/>
                </a:solidFill>
                <a:cs typeface="Arial" pitchFamily="34" charset="0"/>
              </a:rPr>
              <a:t>co</a:t>
            </a:r>
            <a:r>
              <a:rPr lang="es-ES" sz="1200" b="1" dirty="0" smtClean="0">
                <a:solidFill>
                  <a:srgbClr val="002776"/>
                </a:solidFill>
                <a:cs typeface="Arial" pitchFamily="34" charset="0"/>
              </a:rPr>
              <a:t>-creación</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205</a:t>
            </a:fld>
            <a:endParaRPr lang="es-ES" dirty="0">
              <a:solidFill>
                <a:srgbClr val="002776"/>
              </a:solidFill>
            </a:endParaRPr>
          </a:p>
        </p:txBody>
      </p:sp>
    </p:spTree>
    <p:extLst>
      <p:ext uri="{BB962C8B-B14F-4D97-AF65-F5344CB8AC3E}">
        <p14:creationId xmlns:p14="http://schemas.microsoft.com/office/powerpoint/2010/main" val="1361320630"/>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Atraer &gt; </a:t>
            </a:r>
            <a:r>
              <a:rPr lang="es-ES" sz="2000" dirty="0">
                <a:solidFill>
                  <a:srgbClr val="00B0F0"/>
                </a:solidFill>
                <a:cs typeface="Arial" charset="0"/>
              </a:rPr>
              <a:t>el contenido es el rey (</a:t>
            </a:r>
            <a:r>
              <a:rPr lang="es-ES" sz="2000" dirty="0" smtClean="0">
                <a:solidFill>
                  <a:srgbClr val="00B0F0"/>
                </a:solidFill>
                <a:cs typeface="Arial" charset="0"/>
              </a:rPr>
              <a:t>iii/iii)</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0" name="Rectangle 19"/>
          <p:cNvSpPr/>
          <p:nvPr/>
        </p:nvSpPr>
        <p:spPr bwMode="auto">
          <a:xfrm>
            <a:off x="5156377" y="992920"/>
            <a:ext cx="4451589" cy="5568218"/>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21" name="Rectangle 20"/>
          <p:cNvSpPr/>
          <p:nvPr/>
        </p:nvSpPr>
        <p:spPr bwMode="auto">
          <a:xfrm>
            <a:off x="393796" y="1377950"/>
            <a:ext cx="4414741" cy="489077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Los </a:t>
            </a:r>
            <a:r>
              <a:rPr lang="es-ES" sz="1100" b="1" dirty="0" smtClean="0">
                <a:solidFill>
                  <a:srgbClr val="002776"/>
                </a:solidFill>
                <a:cs typeface="Arial" pitchFamily="34" charset="0"/>
              </a:rPr>
              <a:t>contenidos visuales</a:t>
            </a:r>
            <a:r>
              <a:rPr lang="es-ES" sz="1100" dirty="0" smtClean="0">
                <a:solidFill>
                  <a:srgbClr val="002776"/>
                </a:solidFill>
                <a:cs typeface="Arial" pitchFamily="34" charset="0"/>
              </a:rPr>
              <a:t> fotografía, infografía, y especialmente el </a:t>
            </a:r>
            <a:r>
              <a:rPr lang="es-ES" sz="1100" b="1" dirty="0" smtClean="0">
                <a:solidFill>
                  <a:srgbClr val="002776"/>
                </a:solidFill>
                <a:cs typeface="Arial" pitchFamily="34" charset="0"/>
              </a:rPr>
              <a:t>formato vídeo </a:t>
            </a:r>
            <a:r>
              <a:rPr lang="es-ES" sz="1100" dirty="0" smtClean="0">
                <a:solidFill>
                  <a:srgbClr val="002776"/>
                </a:solidFill>
                <a:cs typeface="Arial" pitchFamily="34" charset="0"/>
              </a:rPr>
              <a:t>ganan importancia. </a:t>
            </a:r>
            <a:br>
              <a:rPr lang="es-ES" sz="1100" dirty="0" smtClean="0">
                <a:solidFill>
                  <a:srgbClr val="002776"/>
                </a:solidFill>
                <a:cs typeface="Arial" pitchFamily="34" charset="0"/>
              </a:rPr>
            </a:br>
            <a:r>
              <a:rPr lang="es-ES" sz="1100" dirty="0" smtClean="0">
                <a:solidFill>
                  <a:srgbClr val="002776"/>
                </a:solidFill>
                <a:cs typeface="Arial" pitchFamily="34" charset="0"/>
              </a:rPr>
              <a:t>El video constituye el formato que </a:t>
            </a:r>
            <a:r>
              <a:rPr lang="es-ES" sz="1100" b="1" dirty="0" smtClean="0">
                <a:solidFill>
                  <a:srgbClr val="002776"/>
                </a:solidFill>
                <a:cs typeface="Arial" pitchFamily="34" charset="0"/>
              </a:rPr>
              <a:t>más crece en términos de consumo online</a:t>
            </a:r>
            <a:r>
              <a:rPr lang="es-ES" sz="1100" dirty="0" smtClean="0">
                <a:solidFill>
                  <a:srgbClr val="002776"/>
                </a:solidFill>
                <a:cs typeface="Arial" pitchFamily="34" charset="0"/>
              </a:rPr>
              <a:t>. También tiene su influencia en el crecimiento de </a:t>
            </a:r>
            <a:r>
              <a:rPr lang="es-ES" sz="1100" b="1" dirty="0" smtClean="0">
                <a:solidFill>
                  <a:srgbClr val="002776"/>
                </a:solidFill>
                <a:cs typeface="Arial" pitchFamily="34" charset="0"/>
              </a:rPr>
              <a:t>redes sociales </a:t>
            </a:r>
            <a:r>
              <a:rPr lang="es-ES" sz="1100" dirty="0" smtClean="0">
                <a:solidFill>
                  <a:srgbClr val="002776"/>
                </a:solidFill>
                <a:cs typeface="Arial" pitchFamily="34" charset="0"/>
              </a:rPr>
              <a:t>más visuales como </a:t>
            </a:r>
            <a:r>
              <a:rPr lang="es-ES" sz="1100" b="1" dirty="0" smtClean="0">
                <a:solidFill>
                  <a:srgbClr val="002776"/>
                </a:solidFill>
                <a:cs typeface="Arial" pitchFamily="34" charset="0"/>
              </a:rPr>
              <a:t>Instagram, Vine o </a:t>
            </a:r>
            <a:r>
              <a:rPr lang="es-ES" sz="1100" b="1" dirty="0" err="1" smtClean="0">
                <a:solidFill>
                  <a:srgbClr val="002776"/>
                </a:solidFill>
                <a:cs typeface="Arial" pitchFamily="34" charset="0"/>
              </a:rPr>
              <a:t>Snapchat</a:t>
            </a:r>
            <a:endParaRPr lang="es-ES" sz="1100" dirty="0" smtClean="0">
              <a:solidFill>
                <a:srgbClr val="002776"/>
              </a:solidFill>
              <a:cs typeface="Arial" pitchFamily="34" charset="0"/>
            </a:endParaRPr>
          </a:p>
          <a:p>
            <a:pPr marL="538163" lvl="1"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“El vídeo representó 1,5 exabytes de datos en 2012 y se espera que crezca a 8,6 exabytes en 2017” (</a:t>
            </a:r>
            <a:r>
              <a:rPr lang="es-ES" sz="1100" dirty="0" err="1" smtClean="0">
                <a:solidFill>
                  <a:srgbClr val="002776"/>
                </a:solidFill>
                <a:cs typeface="Arial" pitchFamily="34" charset="0"/>
              </a:rPr>
              <a:t>Strategic</a:t>
            </a:r>
            <a:r>
              <a:rPr lang="es-ES" sz="1100" dirty="0" smtClean="0">
                <a:solidFill>
                  <a:srgbClr val="002776"/>
                </a:solidFill>
                <a:cs typeface="Arial" pitchFamily="34" charset="0"/>
              </a:rPr>
              <a:t> </a:t>
            </a:r>
            <a:r>
              <a:rPr lang="es-ES" sz="1100" dirty="0" err="1" smtClean="0">
                <a:solidFill>
                  <a:srgbClr val="002776"/>
                </a:solidFill>
                <a:cs typeface="Arial" pitchFamily="34" charset="0"/>
              </a:rPr>
              <a:t>Analytics</a:t>
            </a:r>
            <a:r>
              <a:rPr lang="es-ES" sz="1100" dirty="0" smtClean="0">
                <a:solidFill>
                  <a:srgbClr val="002776"/>
                </a:solidFill>
                <a:cs typeface="Arial" pitchFamily="34" charset="0"/>
              </a:rPr>
              <a:t>)</a:t>
            </a:r>
          </a:p>
          <a:p>
            <a:pPr marL="268288" lvl="1"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La facilidad de digerir este tipo de contenidos proviene de un </a:t>
            </a:r>
            <a:r>
              <a:rPr lang="es-ES" sz="1100" b="1" dirty="0" smtClean="0">
                <a:solidFill>
                  <a:srgbClr val="002776"/>
                </a:solidFill>
                <a:cs typeface="Arial" pitchFamily="34" charset="0"/>
              </a:rPr>
              <a:t>público </a:t>
            </a:r>
            <a:r>
              <a:rPr lang="es-ES" sz="1100" b="1" dirty="0" err="1" smtClean="0">
                <a:solidFill>
                  <a:srgbClr val="002776"/>
                </a:solidFill>
                <a:cs typeface="Arial" pitchFamily="34" charset="0"/>
              </a:rPr>
              <a:t>hiperestimulado</a:t>
            </a:r>
            <a:r>
              <a:rPr lang="es-ES" sz="1100" b="1" dirty="0" smtClean="0">
                <a:solidFill>
                  <a:srgbClr val="002776"/>
                </a:solidFill>
                <a:cs typeface="Arial" pitchFamily="34" charset="0"/>
              </a:rPr>
              <a:t> </a:t>
            </a:r>
            <a:r>
              <a:rPr lang="es-ES" sz="1100" dirty="0" smtClean="0">
                <a:solidFill>
                  <a:srgbClr val="002776"/>
                </a:solidFill>
                <a:cs typeface="Arial" pitchFamily="34" charset="0"/>
              </a:rPr>
              <a:t>con información y cada vez </a:t>
            </a:r>
            <a:r>
              <a:rPr lang="es-ES" sz="1100" b="1" dirty="0" smtClean="0">
                <a:solidFill>
                  <a:srgbClr val="002776"/>
                </a:solidFill>
                <a:cs typeface="Arial" pitchFamily="34" charset="0"/>
              </a:rPr>
              <a:t>menos adepto a la lectura</a:t>
            </a:r>
            <a:r>
              <a:rPr lang="es-ES" sz="1100" dirty="0" smtClean="0">
                <a:solidFill>
                  <a:srgbClr val="002776"/>
                </a:solidFill>
                <a:cs typeface="Arial" pitchFamily="34" charset="0"/>
              </a:rPr>
              <a:t>. En los últimos años el desarrollo de las </a:t>
            </a:r>
            <a:r>
              <a:rPr lang="es-ES" sz="1100" b="1" dirty="0" smtClean="0">
                <a:solidFill>
                  <a:srgbClr val="002776"/>
                </a:solidFill>
                <a:cs typeface="Arial" pitchFamily="34" charset="0"/>
              </a:rPr>
              <a:t>redes 4G </a:t>
            </a:r>
            <a:r>
              <a:rPr lang="es-ES" sz="1100" dirty="0" smtClean="0">
                <a:solidFill>
                  <a:srgbClr val="002776"/>
                </a:solidFill>
                <a:cs typeface="Arial" pitchFamily="34" charset="0"/>
              </a:rPr>
              <a:t>y la disponibilidad de </a:t>
            </a:r>
            <a:r>
              <a:rPr lang="es-ES" sz="1100" b="1" dirty="0" smtClean="0">
                <a:solidFill>
                  <a:srgbClr val="002776"/>
                </a:solidFill>
                <a:cs typeface="Arial" pitchFamily="34" charset="0"/>
              </a:rPr>
              <a:t>conexiones de datos </a:t>
            </a:r>
            <a:r>
              <a:rPr lang="es-ES" sz="1100" dirty="0" smtClean="0">
                <a:solidFill>
                  <a:srgbClr val="002776"/>
                </a:solidFill>
                <a:cs typeface="Arial" pitchFamily="34" charset="0"/>
              </a:rPr>
              <a:t>y </a:t>
            </a:r>
            <a:r>
              <a:rPr lang="es-ES" sz="1100" b="1" dirty="0" err="1" smtClean="0">
                <a:solidFill>
                  <a:srgbClr val="002776"/>
                </a:solidFill>
                <a:cs typeface="Arial" pitchFamily="34" charset="0"/>
              </a:rPr>
              <a:t>wifi</a:t>
            </a:r>
            <a:r>
              <a:rPr lang="es-ES" sz="1100" dirty="0" smtClean="0">
                <a:solidFill>
                  <a:srgbClr val="002776"/>
                </a:solidFill>
                <a:cs typeface="Arial" pitchFamily="34" charset="0"/>
              </a:rPr>
              <a:t> más potentes han posibilitado el consumo masivo de videos</a:t>
            </a:r>
          </a:p>
          <a:p>
            <a:pPr marL="268288" lvl="1"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La </a:t>
            </a:r>
            <a:r>
              <a:rPr lang="es-ES" sz="1100" b="1" dirty="0" smtClean="0">
                <a:solidFill>
                  <a:srgbClr val="002776"/>
                </a:solidFill>
                <a:cs typeface="Arial" pitchFamily="34" charset="0"/>
              </a:rPr>
              <a:t>relevancia</a:t>
            </a:r>
            <a:r>
              <a:rPr lang="es-ES" sz="1100" dirty="0" smtClean="0">
                <a:solidFill>
                  <a:srgbClr val="002776"/>
                </a:solidFill>
                <a:cs typeface="Arial" pitchFamily="34" charset="0"/>
              </a:rPr>
              <a:t> de este tipo de formato para el sector </a:t>
            </a:r>
            <a:r>
              <a:rPr lang="es-ES" sz="1100" b="1" dirty="0" smtClean="0">
                <a:solidFill>
                  <a:srgbClr val="002776"/>
                </a:solidFill>
                <a:cs typeface="Arial" pitchFamily="34" charset="0"/>
              </a:rPr>
              <a:t>turismo es evidente</a:t>
            </a:r>
            <a:r>
              <a:rPr lang="es-ES" sz="1100" dirty="0" smtClean="0">
                <a:solidFill>
                  <a:srgbClr val="002776"/>
                </a:solidFill>
                <a:cs typeface="Arial" pitchFamily="34" charset="0"/>
              </a:rPr>
              <a:t>, especialmente en lo relativo a destinos, sacando partido de la </a:t>
            </a:r>
            <a:r>
              <a:rPr lang="es-ES" sz="1100" b="1" dirty="0" smtClean="0">
                <a:solidFill>
                  <a:srgbClr val="002776"/>
                </a:solidFill>
                <a:cs typeface="Arial" pitchFamily="34" charset="0"/>
              </a:rPr>
              <a:t>sugestión visual </a:t>
            </a:r>
            <a:r>
              <a:rPr lang="es-ES" sz="1100" dirty="0" smtClean="0">
                <a:solidFill>
                  <a:srgbClr val="002776"/>
                </a:solidFill>
                <a:cs typeface="Arial" pitchFamily="34" charset="0"/>
              </a:rPr>
              <a:t>de los </a:t>
            </a:r>
            <a:r>
              <a:rPr lang="es-ES" sz="1100" b="1" dirty="0" smtClean="0">
                <a:solidFill>
                  <a:srgbClr val="002776"/>
                </a:solidFill>
                <a:cs typeface="Arial" pitchFamily="34" charset="0"/>
              </a:rPr>
              <a:t>atractivos turísticos </a:t>
            </a:r>
            <a:r>
              <a:rPr lang="es-ES" sz="1100" dirty="0" smtClean="0">
                <a:solidFill>
                  <a:srgbClr val="002776"/>
                </a:solidFill>
                <a:cs typeface="Arial" pitchFamily="34" charset="0"/>
              </a:rPr>
              <a:t>y fomentando su </a:t>
            </a:r>
            <a:r>
              <a:rPr lang="es-ES" sz="1100" b="1" dirty="0" err="1" smtClean="0">
                <a:solidFill>
                  <a:srgbClr val="002776"/>
                </a:solidFill>
                <a:cs typeface="Arial" pitchFamily="34" charset="0"/>
              </a:rPr>
              <a:t>viralidad</a:t>
            </a:r>
            <a:r>
              <a:rPr lang="es-ES" sz="1100" dirty="0" smtClean="0">
                <a:solidFill>
                  <a:srgbClr val="002776"/>
                </a:solidFill>
                <a:cs typeface="Arial" pitchFamily="34" charset="0"/>
              </a:rPr>
              <a:t> en redes sociales y blogs</a:t>
            </a:r>
          </a:p>
          <a:p>
            <a:pPr marL="268288" lvl="1" indent="-174625" algn="just" fontAlgn="base">
              <a:lnSpc>
                <a:spcPct val="106000"/>
              </a:lnSpc>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Canales como </a:t>
            </a:r>
            <a:r>
              <a:rPr lang="es-ES" sz="1100" b="1" dirty="0" smtClean="0">
                <a:solidFill>
                  <a:srgbClr val="002776"/>
                </a:solidFill>
                <a:cs typeface="Arial" pitchFamily="34" charset="0"/>
              </a:rPr>
              <a:t>YouTube y </a:t>
            </a:r>
            <a:r>
              <a:rPr lang="es-ES" sz="1100" b="1" dirty="0" err="1" smtClean="0">
                <a:solidFill>
                  <a:srgbClr val="002776"/>
                </a:solidFill>
                <a:cs typeface="Arial" pitchFamily="34" charset="0"/>
              </a:rPr>
              <a:t>Vimeo</a:t>
            </a:r>
            <a:r>
              <a:rPr lang="es-ES" sz="1100" b="1" dirty="0" smtClean="0">
                <a:solidFill>
                  <a:srgbClr val="002776"/>
                </a:solidFill>
                <a:cs typeface="Arial" pitchFamily="34" charset="0"/>
              </a:rPr>
              <a:t> </a:t>
            </a:r>
            <a:r>
              <a:rPr lang="es-ES" sz="1100" dirty="0" smtClean="0">
                <a:solidFill>
                  <a:srgbClr val="002776"/>
                </a:solidFill>
                <a:cs typeface="Arial" pitchFamily="34" charset="0"/>
              </a:rPr>
              <a:t>son los más populares, aunque versiones como </a:t>
            </a:r>
            <a:r>
              <a:rPr lang="es-ES" sz="1100" b="1" dirty="0" smtClean="0">
                <a:solidFill>
                  <a:srgbClr val="002776"/>
                </a:solidFill>
                <a:cs typeface="Arial" pitchFamily="34" charset="0"/>
              </a:rPr>
              <a:t>Vine</a:t>
            </a:r>
            <a:r>
              <a:rPr lang="es-ES" sz="1100" dirty="0" smtClean="0">
                <a:solidFill>
                  <a:srgbClr val="002776"/>
                </a:solidFill>
                <a:cs typeface="Arial" pitchFamily="34" charset="0"/>
              </a:rPr>
              <a:t> ganan terreno basadas en su brevedad y facilidad de consumo (7 segundos) y las redes sociales incorporan video nativos </a:t>
            </a:r>
            <a:r>
              <a:rPr lang="es-ES" sz="1100" b="1" dirty="0" smtClean="0">
                <a:solidFill>
                  <a:srgbClr val="002776"/>
                </a:solidFill>
                <a:cs typeface="Arial" pitchFamily="34" charset="0"/>
              </a:rPr>
              <a:t>Facebook</a:t>
            </a:r>
            <a:r>
              <a:rPr lang="es-ES" sz="1100" dirty="0" smtClean="0">
                <a:solidFill>
                  <a:srgbClr val="002776"/>
                </a:solidFill>
                <a:cs typeface="Arial" pitchFamily="34" charset="0"/>
              </a:rPr>
              <a:t> e </a:t>
            </a:r>
            <a:r>
              <a:rPr lang="es-ES" sz="1100" b="1" dirty="0" smtClean="0">
                <a:solidFill>
                  <a:srgbClr val="002776"/>
                </a:solidFill>
                <a:cs typeface="Arial" pitchFamily="34" charset="0"/>
              </a:rPr>
              <a:t>Instagram</a:t>
            </a:r>
            <a:endParaRPr lang="es-ES" sz="1100" i="1" dirty="0">
              <a:solidFill>
                <a:srgbClr val="002776"/>
              </a:solidFill>
              <a:cs typeface="Arial" pitchFamily="34" charset="0"/>
            </a:endParaRPr>
          </a:p>
        </p:txBody>
      </p:sp>
      <p:sp>
        <p:nvSpPr>
          <p:cNvPr id="22" name="Rectangle 9"/>
          <p:cNvSpPr/>
          <p:nvPr/>
        </p:nvSpPr>
        <p:spPr bwMode="auto">
          <a:xfrm>
            <a:off x="5144430" y="985570"/>
            <a:ext cx="4425223" cy="5446633"/>
          </a:xfrm>
          <a:prstGeom prst="rect">
            <a:avLst/>
          </a:prstGeom>
          <a:noFill/>
          <a:ln w="9525" cap="flat" cmpd="sng" algn="ctr">
            <a:noFill/>
            <a:prstDash val="solid"/>
            <a:round/>
            <a:headEnd type="none" w="med" len="med"/>
            <a:tailEnd type="none" w="med" len="med"/>
          </a:ln>
          <a:effectLst/>
        </p:spPr>
        <p:txBody>
          <a:bodyPr vert="horz" wrap="square" lIns="36000" tIns="36000" rIns="0" bIns="36000" numCol="1" rtlCol="0" anchor="ctr" anchorCtr="0" compatLnSpc="1">
            <a:prstTxWarp prst="textNoShape">
              <a:avLst/>
            </a:prstTxWarp>
          </a:bodyPr>
          <a:lstStyle/>
          <a:p>
            <a:pPr fontAlgn="base">
              <a:lnSpc>
                <a:spcPct val="106000"/>
              </a:lnSpc>
              <a:spcBef>
                <a:spcPts val="300"/>
              </a:spcBef>
              <a:spcAft>
                <a:spcPts val="300"/>
              </a:spcAft>
            </a:pPr>
            <a:endParaRPr lang="es-ES" sz="1050" b="1" dirty="0" smtClean="0">
              <a:solidFill>
                <a:srgbClr val="002776"/>
              </a:solidFill>
            </a:endParaRPr>
          </a:p>
          <a:p>
            <a:pPr fontAlgn="base">
              <a:lnSpc>
                <a:spcPct val="106000"/>
              </a:lnSpc>
              <a:spcBef>
                <a:spcPts val="300"/>
              </a:spcBef>
              <a:spcAft>
                <a:spcPts val="300"/>
              </a:spcAft>
            </a:pPr>
            <a:endParaRPr lang="es-ES" sz="1050" b="1" dirty="0" smtClean="0">
              <a:solidFill>
                <a:srgbClr val="002776"/>
              </a:solidFill>
            </a:endParaRPr>
          </a:p>
          <a:p>
            <a:pPr marL="268288" indent="-174625" fontAlgn="base">
              <a:lnSpc>
                <a:spcPct val="106000"/>
              </a:lnSpc>
              <a:spcBef>
                <a:spcPts val="300"/>
              </a:spcBef>
              <a:spcAft>
                <a:spcPts val="300"/>
              </a:spcAft>
              <a:buFont typeface="Wingdings" panose="05000000000000000000" pitchFamily="2" charset="2"/>
              <a:buChar char="ü"/>
            </a:pPr>
            <a:r>
              <a:rPr lang="es-ES" sz="1050" b="1" dirty="0" smtClean="0">
                <a:solidFill>
                  <a:srgbClr val="002776"/>
                </a:solidFill>
                <a:cs typeface="Arial" pitchFamily="34" charset="0"/>
              </a:rPr>
              <a:t>ISLANDIA – </a:t>
            </a:r>
            <a:r>
              <a:rPr lang="es-ES" sz="1050" b="1" i="1" dirty="0" err="1" smtClean="0">
                <a:solidFill>
                  <a:srgbClr val="002776"/>
                </a:solidFill>
                <a:cs typeface="Arial" pitchFamily="34" charset="0"/>
              </a:rPr>
              <a:t>Inspired</a:t>
            </a:r>
            <a:r>
              <a:rPr lang="es-ES" sz="1050" b="1" i="1" dirty="0" smtClean="0">
                <a:solidFill>
                  <a:srgbClr val="002776"/>
                </a:solidFill>
                <a:cs typeface="Arial" pitchFamily="34" charset="0"/>
              </a:rPr>
              <a:t> </a:t>
            </a:r>
            <a:r>
              <a:rPr lang="es-ES" sz="1050" b="1" i="1" dirty="0" err="1" smtClean="0">
                <a:solidFill>
                  <a:srgbClr val="002776"/>
                </a:solidFill>
                <a:cs typeface="Arial" pitchFamily="34" charset="0"/>
              </a:rPr>
              <a:t>by</a:t>
            </a:r>
            <a:r>
              <a:rPr lang="es-ES" sz="1050" b="1" i="1" dirty="0" smtClean="0">
                <a:solidFill>
                  <a:srgbClr val="002776"/>
                </a:solidFill>
                <a:cs typeface="Arial" pitchFamily="34" charset="0"/>
              </a:rPr>
              <a:t> </a:t>
            </a:r>
            <a:r>
              <a:rPr lang="es-ES" sz="1050" b="1" i="1" dirty="0" err="1" smtClean="0">
                <a:solidFill>
                  <a:srgbClr val="002776"/>
                </a:solidFill>
                <a:cs typeface="Arial" pitchFamily="34" charset="0"/>
              </a:rPr>
              <a:t>Iceland</a:t>
            </a:r>
            <a:endParaRPr lang="es-ES" sz="1050" b="1" i="1" dirty="0" smtClean="0">
              <a:solidFill>
                <a:srgbClr val="002776"/>
              </a:solidFill>
              <a:cs typeface="Arial" pitchFamily="34" charset="0"/>
            </a:endParaRPr>
          </a:p>
          <a:p>
            <a:pPr marL="93663" fontAlgn="base">
              <a:lnSpc>
                <a:spcPct val="106000"/>
              </a:lnSpc>
              <a:spcBef>
                <a:spcPts val="300"/>
              </a:spcBef>
              <a:spcAft>
                <a:spcPts val="300"/>
              </a:spcAft>
            </a:pPr>
            <a:r>
              <a:rPr lang="es-ES" sz="1000" dirty="0" smtClean="0">
                <a:solidFill>
                  <a:srgbClr val="002776"/>
                </a:solidFill>
                <a:cs typeface="Arial" pitchFamily="34" charset="0"/>
                <a:hlinkClick r:id="rId4"/>
              </a:rPr>
              <a:t>https://youtu.be/npawmHVaf-E</a:t>
            </a:r>
            <a:r>
              <a:rPr lang="es-ES" sz="1000" dirty="0" smtClean="0">
                <a:solidFill>
                  <a:srgbClr val="002776"/>
                </a:solidFill>
                <a:cs typeface="Arial" pitchFamily="34" charset="0"/>
              </a:rPr>
              <a:t> (900.000 visitas)</a:t>
            </a:r>
          </a:p>
          <a:p>
            <a:pPr marL="93663" fontAlgn="base">
              <a:lnSpc>
                <a:spcPct val="106000"/>
              </a:lnSpc>
              <a:spcBef>
                <a:spcPts val="300"/>
              </a:spcBef>
              <a:spcAft>
                <a:spcPts val="300"/>
              </a:spcAft>
            </a:pPr>
            <a:r>
              <a:rPr lang="es-ES" sz="1000" b="1" dirty="0" smtClean="0">
                <a:solidFill>
                  <a:srgbClr val="002776"/>
                </a:solidFill>
                <a:cs typeface="Arial" pitchFamily="34" charset="0"/>
              </a:rPr>
              <a:t>Portal de videos de inspiración</a:t>
            </a:r>
            <a:r>
              <a:rPr lang="es-ES" sz="1000" dirty="0" smtClean="0">
                <a:solidFill>
                  <a:srgbClr val="002776"/>
                </a:solidFill>
                <a:cs typeface="Arial" pitchFamily="34" charset="0"/>
              </a:rPr>
              <a:t> </a:t>
            </a:r>
            <a:r>
              <a:rPr lang="es-ES" sz="1000" dirty="0" smtClean="0">
                <a:solidFill>
                  <a:srgbClr val="002776"/>
                </a:solidFill>
                <a:cs typeface="Arial" pitchFamily="34" charset="0"/>
                <a:hlinkClick r:id="rId5"/>
              </a:rPr>
              <a:t>http://inspired.visiticeland.com/gudmundur-hangout</a:t>
            </a:r>
            <a:r>
              <a:rPr lang="es-ES" sz="1000" dirty="0" smtClean="0">
                <a:solidFill>
                  <a:srgbClr val="002776"/>
                </a:solidFill>
                <a:cs typeface="Arial" pitchFamily="34" charset="0"/>
              </a:rPr>
              <a:t> </a:t>
            </a:r>
          </a:p>
          <a:p>
            <a:pPr marL="93663" fontAlgn="base">
              <a:lnSpc>
                <a:spcPct val="106000"/>
              </a:lnSpc>
              <a:spcBef>
                <a:spcPts val="300"/>
              </a:spcBef>
              <a:spcAft>
                <a:spcPts val="300"/>
              </a:spcAft>
            </a:pPr>
            <a:r>
              <a:rPr lang="es-ES" sz="1000" dirty="0" smtClean="0">
                <a:solidFill>
                  <a:srgbClr val="002776"/>
                </a:solidFill>
                <a:cs typeface="Arial" pitchFamily="34" charset="0"/>
              </a:rPr>
              <a:t>Canal </a:t>
            </a:r>
            <a:r>
              <a:rPr lang="es-ES" sz="1000" b="1" dirty="0" err="1" smtClean="0">
                <a:solidFill>
                  <a:srgbClr val="002776"/>
                </a:solidFill>
                <a:cs typeface="Arial" pitchFamily="34" charset="0"/>
              </a:rPr>
              <a:t>Vimeo</a:t>
            </a:r>
            <a:r>
              <a:rPr lang="es-ES" sz="1000" dirty="0" smtClean="0">
                <a:solidFill>
                  <a:srgbClr val="002776"/>
                </a:solidFill>
                <a:cs typeface="Arial" pitchFamily="34" charset="0"/>
              </a:rPr>
              <a:t> </a:t>
            </a:r>
            <a:r>
              <a:rPr lang="es-ES" sz="1000" dirty="0" smtClean="0">
                <a:solidFill>
                  <a:srgbClr val="002776"/>
                </a:solidFill>
                <a:cs typeface="Arial" pitchFamily="34" charset="0"/>
                <a:hlinkClick r:id="rId6"/>
              </a:rPr>
              <a:t>https://vimeo.com/icelandinspired</a:t>
            </a:r>
            <a:r>
              <a:rPr lang="es-ES" sz="1000" dirty="0" smtClean="0">
                <a:solidFill>
                  <a:srgbClr val="002776"/>
                </a:solidFill>
                <a:cs typeface="Arial" pitchFamily="34" charset="0"/>
              </a:rPr>
              <a:t> </a:t>
            </a:r>
          </a:p>
          <a:p>
            <a:pPr marL="93663" fontAlgn="base">
              <a:lnSpc>
                <a:spcPct val="106000"/>
              </a:lnSpc>
              <a:spcBef>
                <a:spcPts val="300"/>
              </a:spcBef>
              <a:spcAft>
                <a:spcPts val="300"/>
              </a:spcAft>
            </a:pPr>
            <a:r>
              <a:rPr lang="es-ES" sz="1000" dirty="0" smtClean="0">
                <a:solidFill>
                  <a:srgbClr val="002776"/>
                </a:solidFill>
                <a:cs typeface="Arial" pitchFamily="34" charset="0"/>
              </a:rPr>
              <a:t>Canal </a:t>
            </a:r>
            <a:r>
              <a:rPr lang="es-ES" sz="1000" b="1" dirty="0" err="1" smtClean="0">
                <a:solidFill>
                  <a:srgbClr val="002776"/>
                </a:solidFill>
                <a:cs typeface="Arial" pitchFamily="34" charset="0"/>
              </a:rPr>
              <a:t>Youtube</a:t>
            </a:r>
            <a:r>
              <a:rPr lang="es-ES" sz="1000" dirty="0" smtClean="0">
                <a:solidFill>
                  <a:srgbClr val="002776"/>
                </a:solidFill>
                <a:cs typeface="Arial" pitchFamily="34" charset="0"/>
              </a:rPr>
              <a:t> </a:t>
            </a:r>
            <a:r>
              <a:rPr lang="es-ES" sz="1000" dirty="0" smtClean="0">
                <a:solidFill>
                  <a:srgbClr val="002776"/>
                </a:solidFill>
                <a:cs typeface="Arial" pitchFamily="34" charset="0"/>
                <a:hlinkClick r:id="rId7"/>
              </a:rPr>
              <a:t>https://www.youtube.com/user/inspiredbyiceland</a:t>
            </a:r>
            <a:r>
              <a:rPr lang="es-ES" sz="1000" dirty="0" smtClean="0">
                <a:solidFill>
                  <a:srgbClr val="002776"/>
                </a:solidFill>
                <a:cs typeface="Arial" pitchFamily="34" charset="0"/>
              </a:rPr>
              <a:t> </a:t>
            </a:r>
          </a:p>
          <a:p>
            <a:pPr marL="93663" fontAlgn="base">
              <a:lnSpc>
                <a:spcPct val="106000"/>
              </a:lnSpc>
              <a:spcBef>
                <a:spcPts val="300"/>
              </a:spcBef>
              <a:spcAft>
                <a:spcPts val="300"/>
              </a:spcAft>
            </a:pPr>
            <a:r>
              <a:rPr lang="es-ES" sz="1000" b="1" dirty="0" smtClean="0">
                <a:solidFill>
                  <a:srgbClr val="002776"/>
                </a:solidFill>
                <a:cs typeface="Arial" pitchFamily="34" charset="0"/>
              </a:rPr>
              <a:t>ROI</a:t>
            </a:r>
            <a:r>
              <a:rPr lang="es-ES" sz="1000" dirty="0" smtClean="0">
                <a:solidFill>
                  <a:srgbClr val="002776"/>
                </a:solidFill>
                <a:cs typeface="Arial" pitchFamily="34" charset="0"/>
              </a:rPr>
              <a:t>: El retorno de la inversión en la campaña </a:t>
            </a:r>
            <a:r>
              <a:rPr lang="es-ES" sz="1000" dirty="0" err="1" smtClean="0">
                <a:solidFill>
                  <a:srgbClr val="002776"/>
                </a:solidFill>
                <a:cs typeface="Arial" pitchFamily="34" charset="0"/>
              </a:rPr>
              <a:t>Inspired</a:t>
            </a:r>
            <a:r>
              <a:rPr lang="es-ES" sz="1000" dirty="0" smtClean="0">
                <a:solidFill>
                  <a:srgbClr val="002776"/>
                </a:solidFill>
                <a:cs typeface="Arial" pitchFamily="34" charset="0"/>
              </a:rPr>
              <a:t> </a:t>
            </a:r>
            <a:r>
              <a:rPr lang="es-ES" sz="1000" dirty="0" err="1" smtClean="0">
                <a:solidFill>
                  <a:srgbClr val="002776"/>
                </a:solidFill>
                <a:cs typeface="Arial" pitchFamily="34" charset="0"/>
              </a:rPr>
              <a:t>by</a:t>
            </a:r>
            <a:r>
              <a:rPr lang="es-ES" sz="1000" dirty="0" smtClean="0">
                <a:solidFill>
                  <a:srgbClr val="002776"/>
                </a:solidFill>
                <a:cs typeface="Arial" pitchFamily="34" charset="0"/>
              </a:rPr>
              <a:t> </a:t>
            </a:r>
            <a:r>
              <a:rPr lang="es-ES" sz="1000" dirty="0" err="1" smtClean="0">
                <a:solidFill>
                  <a:srgbClr val="002776"/>
                </a:solidFill>
                <a:cs typeface="Arial" pitchFamily="34" charset="0"/>
              </a:rPr>
              <a:t>Iceland</a:t>
            </a:r>
            <a:r>
              <a:rPr lang="es-ES" sz="1000" dirty="0" smtClean="0">
                <a:solidFill>
                  <a:srgbClr val="002776"/>
                </a:solidFill>
                <a:cs typeface="Arial" pitchFamily="34" charset="0"/>
              </a:rPr>
              <a:t> fue de 61:1 con más de 60 M de visualizaciones y 22,5 M de comentarios y colaboraciones. 16% incremento en el número de turistas en invierno en ese año. La campaña tuvo seguimiento en 57 países y repercusión mediática global</a:t>
            </a:r>
          </a:p>
          <a:p>
            <a:pPr marL="93663" fontAlgn="base">
              <a:lnSpc>
                <a:spcPct val="106000"/>
              </a:lnSpc>
              <a:spcBef>
                <a:spcPts val="300"/>
              </a:spcBef>
              <a:spcAft>
                <a:spcPts val="300"/>
              </a:spcAft>
            </a:pPr>
            <a:r>
              <a:rPr lang="es-ES" sz="1000" b="1" dirty="0" smtClean="0">
                <a:solidFill>
                  <a:srgbClr val="002776"/>
                </a:solidFill>
                <a:cs typeface="Arial" pitchFamily="34" charset="0"/>
              </a:rPr>
              <a:t>Repercusión</a:t>
            </a:r>
            <a:r>
              <a:rPr lang="es-ES" sz="1000" dirty="0" smtClean="0">
                <a:solidFill>
                  <a:srgbClr val="002776"/>
                </a:solidFill>
                <a:cs typeface="Arial" pitchFamily="34" charset="0"/>
              </a:rPr>
              <a:t>: Ha generado versiones alternativas filmadas y subidas espontáneamente por el público, multiplicando su alcance  </a:t>
            </a:r>
            <a:r>
              <a:rPr lang="es-ES" sz="1000" dirty="0" smtClean="0">
                <a:solidFill>
                  <a:srgbClr val="002776"/>
                </a:solidFill>
                <a:cs typeface="Arial" pitchFamily="34" charset="0"/>
                <a:hlinkClick r:id="rId8"/>
              </a:rPr>
              <a:t>https://www.youtube.com/results?search_query=inspired+by+iceland+jungle+drum</a:t>
            </a:r>
            <a:r>
              <a:rPr lang="es-ES" sz="1000" dirty="0" smtClean="0">
                <a:solidFill>
                  <a:srgbClr val="002776"/>
                </a:solidFill>
                <a:cs typeface="Arial" pitchFamily="34" charset="0"/>
              </a:rPr>
              <a:t> </a:t>
            </a:r>
          </a:p>
          <a:p>
            <a:pPr marL="93663" fontAlgn="base">
              <a:lnSpc>
                <a:spcPct val="106000"/>
              </a:lnSpc>
              <a:spcBef>
                <a:spcPts val="300"/>
              </a:spcBef>
              <a:spcAft>
                <a:spcPts val="300"/>
              </a:spcAft>
            </a:pPr>
            <a:endParaRPr lang="es-ES" sz="1050" b="1" i="1" dirty="0" smtClean="0">
              <a:solidFill>
                <a:srgbClr val="000000"/>
              </a:solidFill>
              <a:cs typeface="Arial" pitchFamily="34" charset="0"/>
            </a:endParaRPr>
          </a:p>
          <a:p>
            <a:pPr marL="93663" fontAlgn="base">
              <a:lnSpc>
                <a:spcPct val="106000"/>
              </a:lnSpc>
              <a:spcBef>
                <a:spcPts val="300"/>
              </a:spcBef>
              <a:spcAft>
                <a:spcPts val="300"/>
              </a:spcAft>
            </a:pPr>
            <a:endParaRPr lang="es-ES" sz="1050" b="1" i="1" dirty="0" smtClean="0">
              <a:solidFill>
                <a:srgbClr val="000000"/>
              </a:solidFill>
              <a:cs typeface="Arial" pitchFamily="34" charset="0"/>
            </a:endParaRPr>
          </a:p>
          <a:p>
            <a:pPr marL="93663" fontAlgn="base">
              <a:lnSpc>
                <a:spcPct val="106000"/>
              </a:lnSpc>
              <a:spcBef>
                <a:spcPts val="300"/>
              </a:spcBef>
              <a:spcAft>
                <a:spcPts val="300"/>
              </a:spcAft>
            </a:pPr>
            <a:endParaRPr lang="es-ES" sz="1050" b="1" i="1" dirty="0" smtClean="0">
              <a:solidFill>
                <a:srgbClr val="000000"/>
              </a:solidFill>
              <a:cs typeface="Arial" pitchFamily="34" charset="0"/>
            </a:endParaRPr>
          </a:p>
          <a:p>
            <a:pPr marL="93663" fontAlgn="base">
              <a:lnSpc>
                <a:spcPct val="106000"/>
              </a:lnSpc>
              <a:spcBef>
                <a:spcPts val="300"/>
              </a:spcBef>
              <a:spcAft>
                <a:spcPts val="300"/>
              </a:spcAft>
            </a:pPr>
            <a:endParaRPr lang="es-ES" sz="1050" b="1" i="1" dirty="0" smtClean="0">
              <a:solidFill>
                <a:srgbClr val="000000"/>
              </a:solidFill>
              <a:cs typeface="Arial" pitchFamily="34" charset="0"/>
            </a:endParaRPr>
          </a:p>
          <a:p>
            <a:pPr marL="93663" fontAlgn="base">
              <a:lnSpc>
                <a:spcPct val="106000"/>
              </a:lnSpc>
              <a:spcBef>
                <a:spcPts val="300"/>
              </a:spcBef>
              <a:spcAft>
                <a:spcPts val="300"/>
              </a:spcAft>
            </a:pPr>
            <a:endParaRPr lang="es-ES" sz="1050" b="1" i="1" dirty="0" smtClean="0">
              <a:solidFill>
                <a:srgbClr val="000000"/>
              </a:solidFill>
              <a:cs typeface="Arial" pitchFamily="34" charset="0"/>
            </a:endParaRPr>
          </a:p>
          <a:p>
            <a:pPr marL="93663" fontAlgn="base">
              <a:lnSpc>
                <a:spcPct val="106000"/>
              </a:lnSpc>
              <a:spcBef>
                <a:spcPts val="300"/>
              </a:spcBef>
              <a:spcAft>
                <a:spcPts val="300"/>
              </a:spcAft>
            </a:pPr>
            <a:endParaRPr lang="es-ES" sz="1050" b="1" i="1" dirty="0" smtClean="0">
              <a:solidFill>
                <a:srgbClr val="000000"/>
              </a:solidFill>
              <a:cs typeface="Arial" pitchFamily="34" charset="0"/>
            </a:endParaRPr>
          </a:p>
          <a:p>
            <a:pPr marL="93663" fontAlgn="base">
              <a:lnSpc>
                <a:spcPct val="106000"/>
              </a:lnSpc>
              <a:spcBef>
                <a:spcPts val="300"/>
              </a:spcBef>
              <a:spcAft>
                <a:spcPts val="300"/>
              </a:spcAft>
            </a:pPr>
            <a:endParaRPr lang="es-ES" sz="1050" b="1" i="1" dirty="0" smtClean="0">
              <a:solidFill>
                <a:srgbClr val="000000"/>
              </a:solidFill>
              <a:cs typeface="Arial" pitchFamily="34" charset="0"/>
            </a:endParaRPr>
          </a:p>
          <a:p>
            <a:pPr marL="171450" indent="-171450" fontAlgn="base">
              <a:lnSpc>
                <a:spcPct val="106000"/>
              </a:lnSpc>
              <a:spcBef>
                <a:spcPts val="300"/>
              </a:spcBef>
              <a:spcAft>
                <a:spcPts val="600"/>
              </a:spcAft>
              <a:buFontTx/>
              <a:buChar char="-"/>
            </a:pPr>
            <a:endParaRPr lang="es-ES" sz="1050" b="1" dirty="0" smtClean="0">
              <a:solidFill>
                <a:srgbClr val="000000"/>
              </a:solidFill>
              <a:cs typeface="Arial" pitchFamily="34" charset="0"/>
            </a:endParaRPr>
          </a:p>
        </p:txBody>
      </p:sp>
      <p:pic>
        <p:nvPicPr>
          <p:cNvPr id="23" name="Imagen 3"/>
          <p:cNvPicPr>
            <a:picLocks noChangeAspect="1"/>
          </p:cNvPicPr>
          <p:nvPr/>
        </p:nvPicPr>
        <p:blipFill>
          <a:blip r:embed="rId9" cstate="email">
            <a:extLst>
              <a:ext uri="{28A0092B-C50C-407E-A947-70E740481C1C}">
                <a14:useLocalDpi xmlns:a14="http://schemas.microsoft.com/office/drawing/2010/main" val="0"/>
              </a:ext>
            </a:extLst>
          </a:blip>
          <a:stretch>
            <a:fillRect/>
          </a:stretch>
        </p:blipFill>
        <p:spPr>
          <a:xfrm>
            <a:off x="5307072" y="4490721"/>
            <a:ext cx="4061972" cy="1856372"/>
          </a:xfrm>
          <a:prstGeom prst="rect">
            <a:avLst/>
          </a:prstGeom>
        </p:spPr>
      </p:pic>
      <p:sp>
        <p:nvSpPr>
          <p:cNvPr id="24" name="Rectangle 23"/>
          <p:cNvSpPr/>
          <p:nvPr/>
        </p:nvSpPr>
        <p:spPr bwMode="auto">
          <a:xfrm>
            <a:off x="358775" y="981075"/>
            <a:ext cx="4454923" cy="360000"/>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231775" indent="-231775" fontAlgn="base">
              <a:lnSpc>
                <a:spcPct val="106000"/>
              </a:lnSpc>
              <a:spcBef>
                <a:spcPct val="0"/>
              </a:spcBef>
              <a:spcAft>
                <a:spcPct val="0"/>
              </a:spcAft>
              <a:buFont typeface="Wingdings 2" pitchFamily="18" charset="2"/>
              <a:buNone/>
            </a:pPr>
            <a:r>
              <a:rPr lang="es-ES" sz="1200" b="1" dirty="0" smtClean="0">
                <a:solidFill>
                  <a:srgbClr val="002776"/>
                </a:solidFill>
                <a:cs typeface="Arial" pitchFamily="34" charset="0"/>
              </a:rPr>
              <a:t>6.3. Foco: Contenidos visuales</a:t>
            </a:r>
          </a:p>
        </p:txBody>
      </p:sp>
      <p:sp>
        <p:nvSpPr>
          <p:cNvPr id="25" name="Rounded Rectangle 24"/>
          <p:cNvSpPr/>
          <p:nvPr/>
        </p:nvSpPr>
        <p:spPr bwMode="auto">
          <a:xfrm>
            <a:off x="5156376" y="1002611"/>
            <a:ext cx="4438134"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err="1" smtClean="0">
                <a:solidFill>
                  <a:srgbClr val="002776"/>
                </a:solidFill>
              </a:rPr>
              <a:t>Best</a:t>
            </a:r>
            <a:r>
              <a:rPr lang="es-ES" sz="1200" b="1" dirty="0" smtClean="0">
                <a:solidFill>
                  <a:srgbClr val="002776"/>
                </a:solidFill>
              </a:rPr>
              <a:t> </a:t>
            </a:r>
            <a:r>
              <a:rPr lang="es-ES" sz="1200" b="1" dirty="0" err="1" smtClean="0">
                <a:solidFill>
                  <a:srgbClr val="002776"/>
                </a:solidFill>
              </a:rPr>
              <a:t>practices</a:t>
            </a:r>
            <a:r>
              <a:rPr lang="es-ES" sz="1200" b="1" dirty="0" smtClean="0">
                <a:solidFill>
                  <a:srgbClr val="002776"/>
                </a:solidFill>
              </a:rPr>
              <a:t>: Videos virales marketing de destinos</a:t>
            </a:r>
          </a:p>
        </p:txBody>
      </p:sp>
      <p:sp>
        <p:nvSpPr>
          <p:cNvPr id="35" name="TextBox 13"/>
          <p:cNvSpPr txBox="1"/>
          <p:nvPr/>
        </p:nvSpPr>
        <p:spPr bwMode="auto">
          <a:xfrm>
            <a:off x="848544" y="6525344"/>
            <a:ext cx="3323117" cy="230832"/>
          </a:xfrm>
          <a:prstGeom prst="rect">
            <a:avLst/>
          </a:prstGeom>
        </p:spPr>
        <p:txBody>
          <a:bodyPr wrap="square" rtlCol="0">
            <a:spAutoFit/>
          </a:bodyPr>
          <a:lstStyle/>
          <a:p>
            <a:pPr defTabSz="914400" fontAlgn="base">
              <a:spcBef>
                <a:spcPct val="0"/>
              </a:spcBef>
              <a:spcAft>
                <a:spcPct val="0"/>
              </a:spcAft>
            </a:pPr>
            <a:r>
              <a:rPr lang="es-ES" sz="900" i="1" baseline="30000" dirty="0" smtClean="0">
                <a:solidFill>
                  <a:srgbClr val="002776"/>
                </a:solidFill>
                <a:cs typeface="Arial" charset="0"/>
              </a:rPr>
              <a:t>1</a:t>
            </a:r>
            <a:r>
              <a:rPr lang="es-ES" sz="900" i="1" dirty="0" smtClean="0">
                <a:solidFill>
                  <a:srgbClr val="002776"/>
                </a:solidFill>
                <a:cs typeface="Arial" charset="0"/>
              </a:rPr>
              <a:t> Aclaración: 1 Exabyte = 10</a:t>
            </a:r>
            <a:r>
              <a:rPr lang="es-ES" sz="900" i="1" baseline="30000" dirty="0" smtClean="0">
                <a:solidFill>
                  <a:srgbClr val="002776"/>
                </a:solidFill>
                <a:cs typeface="Arial" charset="0"/>
              </a:rPr>
              <a:t>18</a:t>
            </a:r>
            <a:r>
              <a:rPr lang="es-ES" sz="900" i="1" dirty="0" smtClean="0">
                <a:solidFill>
                  <a:srgbClr val="002776"/>
                </a:solidFill>
                <a:cs typeface="Arial" charset="0"/>
              </a:rPr>
              <a:t> Bytes</a:t>
            </a:r>
            <a:endParaRPr lang="es-ES" sz="900" i="1" baseline="30000"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206</a:t>
            </a:fld>
            <a:endParaRPr lang="es-ES" dirty="0">
              <a:solidFill>
                <a:srgbClr val="002776"/>
              </a:solidFill>
            </a:endParaRPr>
          </a:p>
        </p:txBody>
      </p:sp>
    </p:spTree>
    <p:extLst>
      <p:ext uri="{BB962C8B-B14F-4D97-AF65-F5344CB8AC3E}">
        <p14:creationId xmlns:p14="http://schemas.microsoft.com/office/powerpoint/2010/main" val="3955779176"/>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
            </a:r>
            <a:r>
              <a:rPr lang="es-ES" sz="2000" dirty="0">
                <a:solidFill>
                  <a:srgbClr val="00B0F0"/>
                </a:solidFill>
                <a:cs typeface="Arial" charset="0"/>
              </a:rPr>
              <a:t>Contenido personalizado y </a:t>
            </a:r>
            <a:r>
              <a:rPr lang="es-ES" sz="2000" dirty="0" smtClean="0">
                <a:solidFill>
                  <a:srgbClr val="00B0F0"/>
                </a:solidFill>
                <a:cs typeface="Arial" charset="0"/>
              </a:rPr>
              <a:t>adaptativo (i/ii)</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0" name="Rectangle 19"/>
          <p:cNvSpPr/>
          <p:nvPr/>
        </p:nvSpPr>
        <p:spPr bwMode="auto">
          <a:xfrm>
            <a:off x="353795" y="992920"/>
            <a:ext cx="4475955" cy="5568218"/>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21" name="Rectangle 20"/>
          <p:cNvSpPr/>
          <p:nvPr/>
        </p:nvSpPr>
        <p:spPr bwMode="auto">
          <a:xfrm>
            <a:off x="367885" y="975411"/>
            <a:ext cx="4440653" cy="5526990"/>
          </a:xfrm>
          <a:prstGeom prst="rect">
            <a:avLst/>
          </a:prstGeom>
          <a:noFill/>
          <a:ln w="9525" cap="flat" cmpd="sng" algn="ctr">
            <a:noFill/>
            <a:prstDash val="solid"/>
            <a:round/>
            <a:headEnd type="none" w="med" len="med"/>
            <a:tailEnd type="none" w="med" len="med"/>
          </a:ln>
          <a:effectLst/>
        </p:spPr>
        <p:txBody>
          <a:bodyPr vert="horz" wrap="square" lIns="36000" tIns="36000" rIns="108000" bIns="36000" numCol="1" rtlCol="0" anchor="t" anchorCtr="0" compatLnSpc="1">
            <a:prstTxWarp prst="textNoShape">
              <a:avLst/>
            </a:prstTxWarp>
          </a:bodyPr>
          <a:lstStyle/>
          <a:p>
            <a:pPr marL="93663" algn="ctr" fontAlgn="base">
              <a:lnSpc>
                <a:spcPct val="106000"/>
              </a:lnSpc>
              <a:spcAft>
                <a:spcPts val="300"/>
              </a:spcAft>
            </a:pPr>
            <a:r>
              <a:rPr lang="es-ES" sz="1200" b="1" dirty="0" smtClean="0">
                <a:solidFill>
                  <a:srgbClr val="002776"/>
                </a:solidFill>
                <a:cs typeface="Arial" pitchFamily="34" charset="0"/>
              </a:rPr>
              <a:t>QUEENSLAND (Australia) – </a:t>
            </a:r>
            <a:r>
              <a:rPr lang="es-ES" sz="1200" b="1" dirty="0" err="1" smtClean="0">
                <a:solidFill>
                  <a:srgbClr val="002776"/>
                </a:solidFill>
                <a:cs typeface="Arial" pitchFamily="34" charset="0"/>
              </a:rPr>
              <a:t>Best</a:t>
            </a:r>
            <a:r>
              <a:rPr lang="es-ES" sz="1200" b="1" dirty="0" smtClean="0">
                <a:solidFill>
                  <a:srgbClr val="002776"/>
                </a:solidFill>
                <a:cs typeface="Arial" pitchFamily="34" charset="0"/>
              </a:rPr>
              <a:t> </a:t>
            </a:r>
            <a:r>
              <a:rPr lang="es-ES" sz="1200" b="1" dirty="0" err="1" smtClean="0">
                <a:solidFill>
                  <a:srgbClr val="002776"/>
                </a:solidFill>
                <a:cs typeface="Arial" pitchFamily="34" charset="0"/>
              </a:rPr>
              <a:t>job</a:t>
            </a:r>
            <a:r>
              <a:rPr lang="es-ES" sz="1200" b="1" dirty="0" smtClean="0">
                <a:solidFill>
                  <a:srgbClr val="002776"/>
                </a:solidFill>
                <a:cs typeface="Arial" pitchFamily="34" charset="0"/>
              </a:rPr>
              <a:t> in </a:t>
            </a:r>
            <a:r>
              <a:rPr lang="es-ES" sz="1200" b="1" dirty="0" err="1" smtClean="0">
                <a:solidFill>
                  <a:srgbClr val="002776"/>
                </a:solidFill>
                <a:cs typeface="Arial" pitchFamily="34" charset="0"/>
              </a:rPr>
              <a:t>the</a:t>
            </a:r>
            <a:r>
              <a:rPr lang="es-ES" sz="1200" b="1" dirty="0" smtClean="0">
                <a:solidFill>
                  <a:srgbClr val="002776"/>
                </a:solidFill>
                <a:cs typeface="Arial" pitchFamily="34" charset="0"/>
              </a:rPr>
              <a:t> </a:t>
            </a:r>
            <a:r>
              <a:rPr lang="es-ES" sz="1200" b="1" dirty="0" err="1" smtClean="0">
                <a:solidFill>
                  <a:srgbClr val="002776"/>
                </a:solidFill>
                <a:cs typeface="Arial" pitchFamily="34" charset="0"/>
              </a:rPr>
              <a:t>world</a:t>
            </a:r>
            <a:endParaRPr lang="es-ES" sz="1200" b="1" dirty="0" smtClean="0">
              <a:solidFill>
                <a:srgbClr val="002776"/>
              </a:solidFill>
              <a:cs typeface="Arial" pitchFamily="34" charset="0"/>
            </a:endParaRPr>
          </a:p>
          <a:p>
            <a:pPr marL="95250" fontAlgn="base">
              <a:lnSpc>
                <a:spcPct val="106000"/>
              </a:lnSpc>
              <a:spcAft>
                <a:spcPts val="300"/>
              </a:spcAft>
            </a:pPr>
            <a:r>
              <a:rPr lang="es-ES" sz="1100" dirty="0" smtClean="0">
                <a:solidFill>
                  <a:srgbClr val="002776"/>
                </a:solidFill>
                <a:cs typeface="Arial" pitchFamily="34" charset="0"/>
                <a:hlinkClick r:id="rId4"/>
              </a:rPr>
              <a:t>https://www.youtube.com/watch?v=SI-rsong4xs&amp;feature=youtu.be</a:t>
            </a:r>
            <a:r>
              <a:rPr lang="es-ES" sz="1100" dirty="0" smtClean="0">
                <a:solidFill>
                  <a:srgbClr val="002776"/>
                </a:solidFill>
                <a:cs typeface="Arial" pitchFamily="34" charset="0"/>
              </a:rPr>
              <a:t> </a:t>
            </a:r>
          </a:p>
          <a:p>
            <a:pPr marL="95250" algn="just" fontAlgn="base">
              <a:spcBef>
                <a:spcPts val="300"/>
              </a:spcBef>
              <a:spcAft>
                <a:spcPts val="300"/>
              </a:spcAft>
            </a:pPr>
            <a:r>
              <a:rPr lang="es-ES" sz="1100" dirty="0" smtClean="0">
                <a:solidFill>
                  <a:srgbClr val="002776"/>
                </a:solidFill>
                <a:cs typeface="Arial" pitchFamily="34" charset="0"/>
              </a:rPr>
              <a:t>Lanzamiento del concurso </a:t>
            </a:r>
            <a:r>
              <a:rPr lang="es-ES" sz="1100" i="1" dirty="0" err="1" smtClean="0">
                <a:solidFill>
                  <a:srgbClr val="002776"/>
                </a:solidFill>
                <a:cs typeface="Arial" pitchFamily="34" charset="0"/>
              </a:rPr>
              <a:t>The</a:t>
            </a:r>
            <a:r>
              <a:rPr lang="es-ES" sz="1100" i="1" dirty="0" smtClean="0">
                <a:solidFill>
                  <a:srgbClr val="002776"/>
                </a:solidFill>
                <a:cs typeface="Arial" pitchFamily="34" charset="0"/>
              </a:rPr>
              <a:t> </a:t>
            </a:r>
            <a:r>
              <a:rPr lang="es-ES" sz="1100" i="1" dirty="0" err="1" smtClean="0">
                <a:solidFill>
                  <a:srgbClr val="002776"/>
                </a:solidFill>
                <a:cs typeface="Arial" pitchFamily="34" charset="0"/>
              </a:rPr>
              <a:t>best</a:t>
            </a:r>
            <a:r>
              <a:rPr lang="es-ES" sz="1100" i="1" dirty="0" smtClean="0">
                <a:solidFill>
                  <a:srgbClr val="002776"/>
                </a:solidFill>
                <a:cs typeface="Arial" pitchFamily="34" charset="0"/>
              </a:rPr>
              <a:t> </a:t>
            </a:r>
            <a:r>
              <a:rPr lang="es-ES" sz="1100" i="1" dirty="0" err="1" smtClean="0">
                <a:solidFill>
                  <a:srgbClr val="002776"/>
                </a:solidFill>
                <a:cs typeface="Arial" pitchFamily="34" charset="0"/>
              </a:rPr>
              <a:t>job</a:t>
            </a:r>
            <a:r>
              <a:rPr lang="es-ES" sz="1100" i="1" dirty="0" smtClean="0">
                <a:solidFill>
                  <a:srgbClr val="002776"/>
                </a:solidFill>
                <a:cs typeface="Arial" pitchFamily="34" charset="0"/>
              </a:rPr>
              <a:t> in </a:t>
            </a:r>
            <a:r>
              <a:rPr lang="es-ES" sz="1100" i="1" dirty="0" err="1" smtClean="0">
                <a:solidFill>
                  <a:srgbClr val="002776"/>
                </a:solidFill>
                <a:cs typeface="Arial" pitchFamily="34" charset="0"/>
              </a:rPr>
              <a:t>the</a:t>
            </a:r>
            <a:r>
              <a:rPr lang="es-ES" sz="1100" i="1" dirty="0" smtClean="0">
                <a:solidFill>
                  <a:srgbClr val="002776"/>
                </a:solidFill>
                <a:cs typeface="Arial" pitchFamily="34" charset="0"/>
              </a:rPr>
              <a:t> </a:t>
            </a:r>
            <a:r>
              <a:rPr lang="es-ES" sz="1100" i="1" dirty="0" err="1" smtClean="0">
                <a:solidFill>
                  <a:srgbClr val="002776"/>
                </a:solidFill>
                <a:cs typeface="Arial" pitchFamily="34" charset="0"/>
              </a:rPr>
              <a:t>world</a:t>
            </a:r>
            <a:r>
              <a:rPr lang="es-ES" sz="1100" dirty="0" smtClean="0">
                <a:solidFill>
                  <a:srgbClr val="002776"/>
                </a:solidFill>
                <a:cs typeface="Arial" pitchFamily="34" charset="0"/>
              </a:rPr>
              <a:t>, en el cual ofrecían la posibilidad de inscribirse para ser cuidador de la Isla de Hamilton y comentar sus actividades en un blog durante 6 meses.</a:t>
            </a:r>
          </a:p>
          <a:p>
            <a:pPr marL="95250" algn="just" fontAlgn="base">
              <a:spcBef>
                <a:spcPts val="300"/>
              </a:spcBef>
              <a:spcAft>
                <a:spcPts val="300"/>
              </a:spcAft>
            </a:pPr>
            <a:r>
              <a:rPr lang="es-ES" sz="1100" b="1" dirty="0" smtClean="0">
                <a:solidFill>
                  <a:srgbClr val="002776"/>
                </a:solidFill>
                <a:cs typeface="Arial" pitchFamily="34" charset="0"/>
              </a:rPr>
              <a:t>Estrategia de medios: </a:t>
            </a:r>
            <a:r>
              <a:rPr lang="es-ES" sz="1100" dirty="0" smtClean="0">
                <a:solidFill>
                  <a:srgbClr val="002776"/>
                </a:solidFill>
                <a:cs typeface="Arial" pitchFamily="34" charset="0"/>
              </a:rPr>
              <a:t>Para dar a conocer la propuesta, utilizaron pequeños avisos en periódicos y redes sociales.</a:t>
            </a:r>
          </a:p>
          <a:p>
            <a:pPr marL="95250" algn="just" fontAlgn="base">
              <a:spcBef>
                <a:spcPts val="300"/>
              </a:spcBef>
              <a:spcAft>
                <a:spcPts val="300"/>
              </a:spcAft>
            </a:pPr>
            <a:r>
              <a:rPr lang="es-ES" sz="1100" b="1" dirty="0" smtClean="0">
                <a:solidFill>
                  <a:srgbClr val="002776"/>
                </a:solidFill>
                <a:cs typeface="Arial" pitchFamily="34" charset="0"/>
              </a:rPr>
              <a:t>ROI: </a:t>
            </a:r>
            <a:r>
              <a:rPr lang="es-ES" sz="1100" dirty="0" smtClean="0">
                <a:solidFill>
                  <a:srgbClr val="002776"/>
                </a:solidFill>
                <a:cs typeface="Arial" pitchFamily="34" charset="0"/>
              </a:rPr>
              <a:t>El costo estimado fue de $1,2 M, generó cobertura de medios en todo el mundo (</a:t>
            </a:r>
            <a:r>
              <a:rPr lang="es-ES" sz="1100" dirty="0" err="1" smtClean="0">
                <a:solidFill>
                  <a:srgbClr val="002776"/>
                </a:solidFill>
                <a:cs typeface="Arial" pitchFamily="34" charset="0"/>
              </a:rPr>
              <a:t>est</a:t>
            </a:r>
            <a:r>
              <a:rPr lang="es-ES" sz="1100" dirty="0" smtClean="0">
                <a:solidFill>
                  <a:srgbClr val="002776"/>
                </a:solidFill>
                <a:cs typeface="Arial" pitchFamily="34" charset="0"/>
              </a:rPr>
              <a:t> $165M) . Se estima que el alcance total fue de 3.000 M de personas directa e indirectamente.</a:t>
            </a:r>
          </a:p>
          <a:p>
            <a:pPr marL="95250" algn="just" fontAlgn="base">
              <a:spcBef>
                <a:spcPts val="300"/>
              </a:spcBef>
              <a:spcAft>
                <a:spcPts val="300"/>
              </a:spcAft>
            </a:pPr>
            <a:r>
              <a:rPr lang="es-ES" sz="1100" b="1" dirty="0" smtClean="0">
                <a:solidFill>
                  <a:srgbClr val="002776"/>
                </a:solidFill>
                <a:cs typeface="Arial" pitchFamily="34" charset="0"/>
              </a:rPr>
              <a:t>Repercusión: </a:t>
            </a:r>
            <a:r>
              <a:rPr lang="es-ES" sz="1100" dirty="0" smtClean="0">
                <a:solidFill>
                  <a:srgbClr val="002776"/>
                </a:solidFill>
                <a:cs typeface="Arial" pitchFamily="34" charset="0"/>
              </a:rPr>
              <a:t>Se recibieron más de 330.000 mil aplicaciones y 40.000 videos de 1 minuto de candidatos de 196 países distintos, que además </a:t>
            </a:r>
            <a:r>
              <a:rPr lang="es-ES" sz="1100" dirty="0" err="1" smtClean="0">
                <a:solidFill>
                  <a:srgbClr val="002776"/>
                </a:solidFill>
                <a:cs typeface="Arial" pitchFamily="34" charset="0"/>
              </a:rPr>
              <a:t>viralizaron</a:t>
            </a:r>
            <a:r>
              <a:rPr lang="es-ES" sz="1100" dirty="0" smtClean="0">
                <a:solidFill>
                  <a:srgbClr val="002776"/>
                </a:solidFill>
                <a:cs typeface="Arial" pitchFamily="34" charset="0"/>
              </a:rPr>
              <a:t> por redes sociales.</a:t>
            </a:r>
          </a:p>
        </p:txBody>
      </p:sp>
      <p:pic>
        <p:nvPicPr>
          <p:cNvPr id="22" name="Imagen 1"/>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925623" y="4077072"/>
            <a:ext cx="3325175" cy="2125440"/>
          </a:xfrm>
          <a:prstGeom prst="rect">
            <a:avLst/>
          </a:prstGeom>
        </p:spPr>
      </p:pic>
      <p:sp>
        <p:nvSpPr>
          <p:cNvPr id="23" name="Rectangle 8"/>
          <p:cNvSpPr/>
          <p:nvPr/>
        </p:nvSpPr>
        <p:spPr bwMode="auto">
          <a:xfrm>
            <a:off x="5102590" y="1326766"/>
            <a:ext cx="4430134" cy="3630244"/>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algn="just" fontAlgn="base">
              <a:lnSpc>
                <a:spcPct val="106000"/>
              </a:lnSpc>
              <a:spcBef>
                <a:spcPts val="300"/>
              </a:spcBef>
              <a:spcAft>
                <a:spcPts val="300"/>
              </a:spcAft>
              <a:buFont typeface="Arial" panose="020B0604020202020204" pitchFamily="34" charset="0"/>
              <a:buChar char="•"/>
            </a:pPr>
            <a:r>
              <a:rPr lang="es-ES" sz="1100" b="1" dirty="0" err="1" smtClean="0">
                <a:solidFill>
                  <a:srgbClr val="002776"/>
                </a:solidFill>
              </a:rPr>
              <a:t>Adaptative</a:t>
            </a:r>
            <a:r>
              <a:rPr lang="es-ES" sz="1100" b="1" dirty="0" smtClean="0">
                <a:solidFill>
                  <a:srgbClr val="002776"/>
                </a:solidFill>
              </a:rPr>
              <a:t> </a:t>
            </a:r>
            <a:r>
              <a:rPr lang="es-ES" sz="1100" b="1" dirty="0" err="1" smtClean="0">
                <a:solidFill>
                  <a:srgbClr val="002776"/>
                </a:solidFill>
              </a:rPr>
              <a:t>content</a:t>
            </a:r>
            <a:r>
              <a:rPr lang="es-ES" sz="1100" b="1" dirty="0" smtClean="0">
                <a:solidFill>
                  <a:srgbClr val="002776"/>
                </a:solidFill>
              </a:rPr>
              <a:t>: </a:t>
            </a:r>
            <a:r>
              <a:rPr lang="es-ES" sz="1100" dirty="0" smtClean="0">
                <a:solidFill>
                  <a:srgbClr val="002776"/>
                </a:solidFill>
              </a:rPr>
              <a:t>los </a:t>
            </a:r>
            <a:r>
              <a:rPr lang="es-ES" sz="1100" b="1" dirty="0" smtClean="0">
                <a:solidFill>
                  <a:srgbClr val="002776"/>
                </a:solidFill>
              </a:rPr>
              <a:t>contenidos se personalizan </a:t>
            </a:r>
            <a:r>
              <a:rPr lang="es-ES" sz="1100" dirty="0" smtClean="0">
                <a:solidFill>
                  <a:srgbClr val="002776"/>
                </a:solidFill>
              </a:rPr>
              <a:t>para adaptarse a las necesidades de sus usuarios en términos de</a:t>
            </a:r>
            <a:r>
              <a:rPr lang="es-ES" sz="1100" b="1" dirty="0" smtClean="0">
                <a:solidFill>
                  <a:srgbClr val="002776"/>
                </a:solidFill>
              </a:rPr>
              <a:t> contenido y contexto </a:t>
            </a:r>
            <a:r>
              <a:rPr lang="es-ES" sz="1100" dirty="0" smtClean="0">
                <a:solidFill>
                  <a:srgbClr val="002776"/>
                </a:solidFill>
              </a:rPr>
              <a:t>buscando una </a:t>
            </a:r>
            <a:r>
              <a:rPr lang="es-ES" sz="1100" b="1" dirty="0" smtClean="0">
                <a:solidFill>
                  <a:srgbClr val="002776"/>
                </a:solidFill>
              </a:rPr>
              <a:t>comunicación más directa y diferenciada</a:t>
            </a:r>
            <a:r>
              <a:rPr lang="es-ES" sz="1100" dirty="0" smtClean="0">
                <a:solidFill>
                  <a:srgbClr val="002776"/>
                </a:solidFill>
              </a:rPr>
              <a:t>. </a:t>
            </a:r>
          </a:p>
          <a:p>
            <a:pPr marL="268288" indent="-174625" algn="just" fontAlgn="base">
              <a:lnSpc>
                <a:spcPct val="106000"/>
              </a:lnSpc>
              <a:spcBef>
                <a:spcPts val="300"/>
              </a:spcBef>
              <a:spcAft>
                <a:spcPts val="300"/>
              </a:spcAft>
              <a:buFont typeface="Arial" panose="020B0604020202020204" pitchFamily="34" charset="0"/>
              <a:buChar char="•"/>
            </a:pPr>
            <a:r>
              <a:rPr lang="es-ES" sz="1100" dirty="0" smtClean="0">
                <a:solidFill>
                  <a:srgbClr val="002776"/>
                </a:solidFill>
              </a:rPr>
              <a:t>Contiene variaciones que permiten que sea entregado de forma distinta para </a:t>
            </a:r>
            <a:r>
              <a:rPr lang="es-ES" sz="1100" b="1" dirty="0" smtClean="0">
                <a:solidFill>
                  <a:srgbClr val="002776"/>
                </a:solidFill>
              </a:rPr>
              <a:t>diferentes situaciones de usuario</a:t>
            </a:r>
            <a:r>
              <a:rPr lang="es-ES" sz="1100" dirty="0" smtClean="0">
                <a:solidFill>
                  <a:srgbClr val="002776"/>
                </a:solidFill>
              </a:rPr>
              <a:t>.</a:t>
            </a:r>
          </a:p>
          <a:p>
            <a:pPr marL="268288" indent="-174625" algn="just" fontAlgn="base">
              <a:lnSpc>
                <a:spcPct val="106000"/>
              </a:lnSpc>
              <a:spcBef>
                <a:spcPts val="300"/>
              </a:spcBef>
              <a:spcAft>
                <a:spcPts val="300"/>
              </a:spcAft>
              <a:buFont typeface="Arial" panose="020B0604020202020204" pitchFamily="34" charset="0"/>
              <a:buChar char="•"/>
            </a:pPr>
            <a:r>
              <a:rPr lang="es-ES" sz="1100" dirty="0" smtClean="0">
                <a:solidFill>
                  <a:srgbClr val="002776"/>
                </a:solidFill>
              </a:rPr>
              <a:t>Esto es posible gracias al </a:t>
            </a:r>
            <a:r>
              <a:rPr lang="es-ES" sz="1100" b="1" dirty="0" smtClean="0">
                <a:solidFill>
                  <a:srgbClr val="002776"/>
                </a:solidFill>
              </a:rPr>
              <a:t>análisis de las preferencias</a:t>
            </a:r>
            <a:r>
              <a:rPr lang="es-ES" sz="1100" dirty="0" smtClean="0">
                <a:solidFill>
                  <a:srgbClr val="002776"/>
                </a:solidFill>
              </a:rPr>
              <a:t> de los usuarios a través de herramientas de </a:t>
            </a:r>
            <a:r>
              <a:rPr lang="es-ES" sz="1100" b="1" dirty="0" smtClean="0">
                <a:solidFill>
                  <a:srgbClr val="002776"/>
                </a:solidFill>
              </a:rPr>
              <a:t>Big Data </a:t>
            </a:r>
            <a:r>
              <a:rPr lang="es-ES" sz="1100" dirty="0" smtClean="0">
                <a:solidFill>
                  <a:srgbClr val="002776"/>
                </a:solidFill>
              </a:rPr>
              <a:t>y técnicas de </a:t>
            </a:r>
            <a:r>
              <a:rPr lang="es-ES" sz="1100" b="1" dirty="0" smtClean="0">
                <a:solidFill>
                  <a:srgbClr val="002776"/>
                </a:solidFill>
              </a:rPr>
              <a:t>marketing en tiempo real.</a:t>
            </a:r>
          </a:p>
          <a:p>
            <a:pPr marL="268288" indent="-174625" algn="just" fontAlgn="base">
              <a:lnSpc>
                <a:spcPct val="106000"/>
              </a:lnSpc>
              <a:spcBef>
                <a:spcPts val="300"/>
              </a:spcBef>
              <a:spcAft>
                <a:spcPts val="300"/>
              </a:spcAft>
              <a:buFont typeface="Arial" panose="020B0604020202020204" pitchFamily="34" charset="0"/>
              <a:buChar char="•"/>
            </a:pPr>
            <a:r>
              <a:rPr lang="es-ES" sz="1100" dirty="0" smtClean="0">
                <a:solidFill>
                  <a:srgbClr val="002776"/>
                </a:solidFill>
              </a:rPr>
              <a:t>La personalización genera contenido</a:t>
            </a:r>
            <a:r>
              <a:rPr lang="es-ES" sz="1100" b="1" dirty="0" smtClean="0">
                <a:solidFill>
                  <a:srgbClr val="002776"/>
                </a:solidFill>
              </a:rPr>
              <a:t> “a la medida” </a:t>
            </a:r>
            <a:r>
              <a:rPr lang="es-ES" sz="1100" dirty="0" smtClean="0">
                <a:solidFill>
                  <a:srgbClr val="002776"/>
                </a:solidFill>
              </a:rPr>
              <a:t>de los usuarios, </a:t>
            </a:r>
            <a:r>
              <a:rPr lang="es-ES" sz="1100" b="1" dirty="0" smtClean="0">
                <a:solidFill>
                  <a:srgbClr val="002776"/>
                </a:solidFill>
              </a:rPr>
              <a:t>más efectiva, relevante </a:t>
            </a:r>
            <a:r>
              <a:rPr lang="es-ES" sz="1100" dirty="0" smtClean="0">
                <a:solidFill>
                  <a:srgbClr val="002776"/>
                </a:solidFill>
              </a:rPr>
              <a:t>y</a:t>
            </a:r>
            <a:r>
              <a:rPr lang="es-ES" sz="1100" b="1" dirty="0" smtClean="0">
                <a:solidFill>
                  <a:srgbClr val="002776"/>
                </a:solidFill>
              </a:rPr>
              <a:t> menos intrusiva.</a:t>
            </a:r>
          </a:p>
          <a:p>
            <a:pPr marL="268288" indent="-174625" algn="just" fontAlgn="base">
              <a:lnSpc>
                <a:spcPct val="106000"/>
              </a:lnSpc>
              <a:spcBef>
                <a:spcPts val="300"/>
              </a:spcBef>
              <a:spcAft>
                <a:spcPts val="300"/>
              </a:spcAft>
              <a:buFont typeface="Arial" panose="020B0604020202020204" pitchFamily="34" charset="0"/>
              <a:buChar char="•"/>
            </a:pPr>
            <a:r>
              <a:rPr lang="es-ES" sz="1100" b="1" dirty="0" smtClean="0">
                <a:solidFill>
                  <a:srgbClr val="002776"/>
                </a:solidFill>
              </a:rPr>
              <a:t>Personalización</a:t>
            </a:r>
            <a:r>
              <a:rPr lang="es-ES" sz="1100" dirty="0" smtClean="0">
                <a:solidFill>
                  <a:srgbClr val="002776"/>
                </a:solidFill>
              </a:rPr>
              <a:t>: apelar a la vanidad de los consumidores es una buena práctica en marketing B2C. A los consumidores les gusta ser adulados y reconocidos personalmente, creando </a:t>
            </a:r>
            <a:r>
              <a:rPr lang="es-ES" sz="1100" dirty="0" err="1" smtClean="0">
                <a:solidFill>
                  <a:srgbClr val="002776"/>
                </a:solidFill>
              </a:rPr>
              <a:t>engagement</a:t>
            </a:r>
            <a:r>
              <a:rPr lang="es-ES" sz="1100" dirty="0" smtClean="0">
                <a:solidFill>
                  <a:srgbClr val="002776"/>
                </a:solidFill>
              </a:rPr>
              <a:t> y fidelidad. </a:t>
            </a:r>
            <a:r>
              <a:rPr lang="es-ES" sz="1100" b="1" dirty="0" smtClean="0">
                <a:solidFill>
                  <a:srgbClr val="002776"/>
                </a:solidFill>
              </a:rPr>
              <a:t>Según el tipo de usuario</a:t>
            </a:r>
            <a:r>
              <a:rPr lang="es-ES" sz="1100" dirty="0" smtClean="0">
                <a:solidFill>
                  <a:srgbClr val="002776"/>
                </a:solidFill>
              </a:rPr>
              <a:t>, su ubicación, el equipo y tecnología usados, el canal de acceso a la información sobre el destino, se </a:t>
            </a:r>
            <a:r>
              <a:rPr lang="es-ES" sz="1100" b="1" dirty="0" smtClean="0">
                <a:solidFill>
                  <a:srgbClr val="002776"/>
                </a:solidFill>
              </a:rPr>
              <a:t>modeliza la presentación de la oferta de servicios online</a:t>
            </a:r>
          </a:p>
        </p:txBody>
      </p:sp>
      <p:pic>
        <p:nvPicPr>
          <p:cNvPr id="24" name="Imagen 13" descr="Macintosh HD:private:var:folders:kr:3825s8td2870jsf9wb59j5t00000gn:T:TemporaryItems:personalize.png"/>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5387488" y="4906247"/>
            <a:ext cx="4257978" cy="1686560"/>
          </a:xfrm>
          <a:prstGeom prst="rect">
            <a:avLst/>
          </a:prstGeom>
          <a:noFill/>
          <a:ln>
            <a:noFill/>
          </a:ln>
        </p:spPr>
      </p:pic>
      <p:sp>
        <p:nvSpPr>
          <p:cNvPr id="25" name="Rectangle 24"/>
          <p:cNvSpPr/>
          <p:nvPr/>
        </p:nvSpPr>
        <p:spPr bwMode="auto">
          <a:xfrm>
            <a:off x="5120467" y="981075"/>
            <a:ext cx="4427245" cy="360000"/>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231775" indent="-231775" fontAlgn="base">
              <a:lnSpc>
                <a:spcPct val="106000"/>
              </a:lnSpc>
              <a:spcBef>
                <a:spcPct val="0"/>
              </a:spcBef>
              <a:spcAft>
                <a:spcPct val="0"/>
              </a:spcAft>
              <a:buFont typeface="Wingdings 2" pitchFamily="18" charset="2"/>
              <a:buNone/>
            </a:pPr>
            <a:r>
              <a:rPr lang="es-ES" sz="1200" b="1" dirty="0" smtClean="0">
                <a:solidFill>
                  <a:srgbClr val="002776"/>
                </a:solidFill>
                <a:cs typeface="Arial" pitchFamily="34" charset="0"/>
              </a:rPr>
              <a:t>6.4. Foco: Personalización en tiempo real (i/ii)</a:t>
            </a:r>
          </a:p>
        </p:txBody>
      </p:sp>
      <p:sp>
        <p:nvSpPr>
          <p:cNvPr id="28"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207</a:t>
            </a:fld>
            <a:endParaRPr lang="es-ES" dirty="0">
              <a:solidFill>
                <a:srgbClr val="002776"/>
              </a:solidFill>
            </a:endParaRPr>
          </a:p>
        </p:txBody>
      </p:sp>
    </p:spTree>
    <p:extLst>
      <p:ext uri="{BB962C8B-B14F-4D97-AF65-F5344CB8AC3E}">
        <p14:creationId xmlns:p14="http://schemas.microsoft.com/office/powerpoint/2010/main" val="1326995285"/>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
            </a:r>
            <a:r>
              <a:rPr lang="es-ES" sz="2000" dirty="0">
                <a:solidFill>
                  <a:srgbClr val="00B0F0"/>
                </a:solidFill>
                <a:cs typeface="Arial" charset="0"/>
              </a:rPr>
              <a:t>Contenido personalizado y </a:t>
            </a:r>
            <a:r>
              <a:rPr lang="es-ES" sz="2000" dirty="0" smtClean="0">
                <a:solidFill>
                  <a:srgbClr val="00B0F0"/>
                </a:solidFill>
                <a:cs typeface="Arial" charset="0"/>
              </a:rPr>
              <a:t>adaptativo (ii/ii)</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12" name="Rectangle 11"/>
          <p:cNvSpPr/>
          <p:nvPr/>
        </p:nvSpPr>
        <p:spPr bwMode="auto">
          <a:xfrm>
            <a:off x="5100987" y="1341075"/>
            <a:ext cx="4479020" cy="5220063"/>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3" name="Rectangle 12"/>
          <p:cNvSpPr/>
          <p:nvPr/>
        </p:nvSpPr>
        <p:spPr bwMode="auto">
          <a:xfrm>
            <a:off x="353795" y="1341074"/>
            <a:ext cx="4506401" cy="5220063"/>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4" name="Rectangle 6"/>
          <p:cNvSpPr/>
          <p:nvPr/>
        </p:nvSpPr>
        <p:spPr bwMode="auto">
          <a:xfrm>
            <a:off x="5090654" y="1341073"/>
            <a:ext cx="4470859" cy="3331754"/>
          </a:xfrm>
          <a:prstGeom prst="rect">
            <a:avLst/>
          </a:prstGeom>
          <a:noFill/>
          <a:ln w="9525" cap="flat" cmpd="sng" algn="ctr">
            <a:noFill/>
            <a:prstDash val="solid"/>
            <a:round/>
            <a:headEnd type="none" w="med" len="med"/>
            <a:tailEnd type="none" w="med" len="med"/>
          </a:ln>
          <a:effectLst/>
        </p:spPr>
        <p:txBody>
          <a:bodyPr vert="horz" wrap="square" lIns="36000" tIns="36000" rIns="0" bIns="36000" numCol="1" rtlCol="0" anchor="t" anchorCtr="0" compatLnSpc="1">
            <a:prstTxWarp prst="textNoShape">
              <a:avLst/>
            </a:prstTxWarp>
          </a:bodyPr>
          <a:lstStyle/>
          <a:p>
            <a:pPr marL="95250" fontAlgn="base">
              <a:spcBef>
                <a:spcPts val="300"/>
              </a:spcBef>
              <a:spcAft>
                <a:spcPts val="300"/>
              </a:spcAft>
            </a:pPr>
            <a:endParaRPr lang="es-ES" sz="1050" dirty="0" smtClean="0">
              <a:solidFill>
                <a:srgbClr val="002776"/>
              </a:solidFill>
              <a:hlinkClick r:id="rId4"/>
            </a:endParaRPr>
          </a:p>
          <a:p>
            <a:pPr marL="95250" fontAlgn="base">
              <a:spcBef>
                <a:spcPts val="300"/>
              </a:spcBef>
              <a:spcAft>
                <a:spcPts val="300"/>
              </a:spcAft>
            </a:pPr>
            <a:endParaRPr lang="es-ES" sz="1050" dirty="0" smtClean="0">
              <a:solidFill>
                <a:srgbClr val="002776"/>
              </a:solidFill>
              <a:hlinkClick r:id="rId4"/>
            </a:endParaRPr>
          </a:p>
          <a:p>
            <a:pPr marL="95250" fontAlgn="base">
              <a:spcBef>
                <a:spcPts val="300"/>
              </a:spcBef>
              <a:spcAft>
                <a:spcPts val="300"/>
              </a:spcAft>
            </a:pPr>
            <a:r>
              <a:rPr lang="es-ES" sz="1050" dirty="0" smtClean="0">
                <a:solidFill>
                  <a:srgbClr val="002776"/>
                </a:solidFill>
                <a:hlinkClick r:id="rId4"/>
              </a:rPr>
              <a:t>https://vimeo.com/44408369</a:t>
            </a:r>
            <a:endParaRPr lang="es-ES" sz="1050" dirty="0" smtClean="0">
              <a:solidFill>
                <a:srgbClr val="002776"/>
              </a:solidFill>
            </a:endParaRPr>
          </a:p>
          <a:p>
            <a:pPr marL="95250" fontAlgn="base">
              <a:spcBef>
                <a:spcPts val="300"/>
              </a:spcBef>
              <a:spcAft>
                <a:spcPts val="300"/>
              </a:spcAft>
            </a:pPr>
            <a:r>
              <a:rPr lang="es-ES" sz="1050" dirty="0" smtClean="0">
                <a:solidFill>
                  <a:srgbClr val="002776"/>
                </a:solidFill>
              </a:rPr>
              <a:t>La idea de </a:t>
            </a:r>
            <a:r>
              <a:rPr lang="es-ES" sz="1050" dirty="0" err="1" smtClean="0">
                <a:solidFill>
                  <a:srgbClr val="002776"/>
                </a:solidFill>
              </a:rPr>
              <a:t>My</a:t>
            </a:r>
            <a:r>
              <a:rPr lang="es-ES" sz="1050" dirty="0" smtClean="0">
                <a:solidFill>
                  <a:srgbClr val="002776"/>
                </a:solidFill>
              </a:rPr>
              <a:t> ID permite a los visitantes de la web crear un vídeo o una postal personalizada con ellos como protagonistas de aventuras en Idaho. Tras cargar su propia foto los usuarios podían elegir distintas opciones de fondo e historias para generar un video o una postal. </a:t>
            </a:r>
            <a:br>
              <a:rPr lang="es-ES" sz="1050" dirty="0" smtClean="0">
                <a:solidFill>
                  <a:srgbClr val="002776"/>
                </a:solidFill>
              </a:rPr>
            </a:br>
            <a:r>
              <a:rPr lang="es-ES" sz="1050" dirty="0" smtClean="0">
                <a:solidFill>
                  <a:srgbClr val="002776"/>
                </a:solidFill>
              </a:rPr>
              <a:t>Después de la creación del video, se invitaba al usuario a compartirlo en Facebook o Twitter. Las tarjetas postales permitían personalizarse para añadir mensaje a los amigos y enviarlas por email o redes sociales, generando </a:t>
            </a:r>
            <a:r>
              <a:rPr lang="es-ES" sz="1050" dirty="0" err="1" smtClean="0">
                <a:solidFill>
                  <a:srgbClr val="002776"/>
                </a:solidFill>
              </a:rPr>
              <a:t>viralidad</a:t>
            </a:r>
            <a:r>
              <a:rPr lang="es-ES" sz="1050" dirty="0" smtClean="0">
                <a:solidFill>
                  <a:srgbClr val="002776"/>
                </a:solidFill>
              </a:rPr>
              <a:t>.</a:t>
            </a:r>
            <a:br>
              <a:rPr lang="es-ES" sz="1050" dirty="0" smtClean="0">
                <a:solidFill>
                  <a:srgbClr val="002776"/>
                </a:solidFill>
              </a:rPr>
            </a:br>
            <a:r>
              <a:rPr lang="es-ES" sz="1050" dirty="0" smtClean="0">
                <a:solidFill>
                  <a:srgbClr val="002776"/>
                </a:solidFill>
              </a:rPr>
              <a:t/>
            </a:r>
            <a:br>
              <a:rPr lang="es-ES" sz="1050" dirty="0" smtClean="0">
                <a:solidFill>
                  <a:srgbClr val="002776"/>
                </a:solidFill>
              </a:rPr>
            </a:br>
            <a:r>
              <a:rPr lang="es-ES" sz="1050" b="1" dirty="0" smtClean="0">
                <a:solidFill>
                  <a:srgbClr val="002776"/>
                </a:solidFill>
              </a:rPr>
              <a:t>Resultados</a:t>
            </a:r>
            <a:r>
              <a:rPr lang="es-ES" sz="1050" dirty="0" smtClean="0">
                <a:solidFill>
                  <a:srgbClr val="002776"/>
                </a:solidFill>
              </a:rPr>
              <a:t/>
            </a:r>
            <a:br>
              <a:rPr lang="es-ES" sz="1050" dirty="0" smtClean="0">
                <a:solidFill>
                  <a:srgbClr val="002776"/>
                </a:solidFill>
              </a:rPr>
            </a:br>
            <a:r>
              <a:rPr lang="es-ES" sz="1050" dirty="0" smtClean="0">
                <a:solidFill>
                  <a:srgbClr val="002776"/>
                </a:solidFill>
              </a:rPr>
              <a:t>La web de la campaña registró en los primeros tres meses más de 80.000 visitantes con más de 9.000 participaciones y 30 millones de impresiones de la página de Facebook con 14.000 clics. Tras el lanzamiento de la campaña, se estima que el número de usuarios del sitio triplicó.</a:t>
            </a:r>
          </a:p>
        </p:txBody>
      </p:sp>
      <p:pic>
        <p:nvPicPr>
          <p:cNvPr id="16" name="Imagen 3"/>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5966381" y="4705420"/>
            <a:ext cx="2803043" cy="1774333"/>
          </a:xfrm>
          <a:prstGeom prst="rect">
            <a:avLst/>
          </a:prstGeom>
        </p:spPr>
      </p:pic>
      <p:sp>
        <p:nvSpPr>
          <p:cNvPr id="17" name="Rectangle 6"/>
          <p:cNvSpPr/>
          <p:nvPr/>
        </p:nvSpPr>
        <p:spPr bwMode="auto">
          <a:xfrm>
            <a:off x="357823" y="1363367"/>
            <a:ext cx="4470859" cy="5191709"/>
          </a:xfrm>
          <a:prstGeom prst="rect">
            <a:avLst/>
          </a:prstGeom>
          <a:noFill/>
          <a:ln w="9525" cap="flat" cmpd="sng" algn="ctr">
            <a:noFill/>
            <a:prstDash val="solid"/>
            <a:round/>
            <a:headEnd type="none" w="med" len="med"/>
            <a:tailEnd type="none" w="med" len="med"/>
          </a:ln>
          <a:effectLst/>
        </p:spPr>
        <p:txBody>
          <a:bodyPr vert="horz" wrap="square" lIns="36000" tIns="36000" rIns="0" bIns="36000" numCol="1" rtlCol="0" anchor="t" anchorCtr="0" compatLnSpc="1">
            <a:prstTxWarp prst="textNoShape">
              <a:avLst/>
            </a:prstTxWarp>
          </a:bodyPr>
          <a:lstStyle/>
          <a:p>
            <a:pPr marL="93663" fontAlgn="base">
              <a:lnSpc>
                <a:spcPct val="106000"/>
              </a:lnSpc>
              <a:spcAft>
                <a:spcPts val="300"/>
              </a:spcAft>
            </a:pPr>
            <a:endParaRPr lang="es-ES" sz="1100" b="1" dirty="0" smtClean="0">
              <a:solidFill>
                <a:srgbClr val="002776"/>
              </a:solidFill>
              <a:cs typeface="Arial" pitchFamily="34" charset="0"/>
            </a:endParaRPr>
          </a:p>
          <a:p>
            <a:pPr marL="93663" fontAlgn="base">
              <a:lnSpc>
                <a:spcPct val="106000"/>
              </a:lnSpc>
              <a:spcAft>
                <a:spcPts val="300"/>
              </a:spcAft>
            </a:pPr>
            <a:endParaRPr lang="es-ES" sz="1100" b="1" dirty="0" smtClean="0">
              <a:solidFill>
                <a:srgbClr val="002776"/>
              </a:solidFill>
            </a:endParaRPr>
          </a:p>
          <a:p>
            <a:pPr marL="93663" fontAlgn="base">
              <a:lnSpc>
                <a:spcPct val="106000"/>
              </a:lnSpc>
              <a:spcAft>
                <a:spcPts val="300"/>
              </a:spcAft>
            </a:pPr>
            <a:r>
              <a:rPr lang="es-ES" sz="1100" b="1" dirty="0" smtClean="0">
                <a:solidFill>
                  <a:srgbClr val="002776"/>
                </a:solidFill>
                <a:cs typeface="Arial" pitchFamily="34" charset="0"/>
              </a:rPr>
              <a:t>IFE </a:t>
            </a:r>
            <a:r>
              <a:rPr lang="es-ES" sz="1100" dirty="0" smtClean="0">
                <a:solidFill>
                  <a:srgbClr val="002776"/>
                </a:solidFill>
                <a:cs typeface="Arial" pitchFamily="34" charset="0"/>
                <a:hlinkClick r:id="rId6"/>
              </a:rPr>
              <a:t>https://www.youtube.com/watch?v=r3B8YYBKsS8</a:t>
            </a:r>
            <a:endParaRPr lang="es-ES" sz="1100" dirty="0" smtClean="0">
              <a:solidFill>
                <a:srgbClr val="002776"/>
              </a:solidFill>
              <a:cs typeface="Arial" pitchFamily="34" charset="0"/>
            </a:endParaRPr>
          </a:p>
          <a:p>
            <a:pPr marL="93663" fontAlgn="base">
              <a:lnSpc>
                <a:spcPct val="106000"/>
              </a:lnSpc>
              <a:spcBef>
                <a:spcPts val="300"/>
              </a:spcBef>
              <a:spcAft>
                <a:spcPts val="300"/>
              </a:spcAft>
            </a:pPr>
            <a:r>
              <a:rPr lang="es-ES" sz="1100" dirty="0" smtClean="0">
                <a:solidFill>
                  <a:srgbClr val="002776"/>
                </a:solidFill>
                <a:cs typeface="Arial" pitchFamily="34" charset="0"/>
              </a:rPr>
              <a:t>A través de su plataforma Red IFE permite a los pasajeros conectar sus propios dispositivos al sistema en las fases de pre-vuelo, vuelo y post-vuelo. "Por ejemplo, si un pasajero no terminó de ver una película durante el vuelo, podría descargarla a su iPod y terminarla en su hotel”. El concepto es personalizar la experiencia al máximo con un enfoque de servicio de </a:t>
            </a:r>
            <a:r>
              <a:rPr lang="es-ES" sz="1100" dirty="0" err="1" smtClean="0">
                <a:solidFill>
                  <a:srgbClr val="002776"/>
                </a:solidFill>
                <a:cs typeface="Arial" pitchFamily="34" charset="0"/>
              </a:rPr>
              <a:t>concierge</a:t>
            </a:r>
            <a:r>
              <a:rPr lang="es-ES" sz="1100" dirty="0" smtClean="0">
                <a:solidFill>
                  <a:srgbClr val="002776"/>
                </a:solidFill>
                <a:cs typeface="Arial" pitchFamily="34" charset="0"/>
              </a:rPr>
              <a:t> .</a:t>
            </a:r>
            <a:br>
              <a:rPr lang="es-ES" sz="1100" dirty="0" smtClean="0">
                <a:solidFill>
                  <a:srgbClr val="002776"/>
                </a:solidFill>
                <a:cs typeface="Arial" pitchFamily="34" charset="0"/>
              </a:rPr>
            </a:br>
            <a:r>
              <a:rPr lang="es-ES" sz="1100" dirty="0" smtClean="0">
                <a:solidFill>
                  <a:srgbClr val="002776"/>
                </a:solidFill>
                <a:cs typeface="Arial" pitchFamily="34" charset="0"/>
              </a:rPr>
              <a:t>Al iniciar su sesión se obtienen sus detalles de vuelo, opciones de películas a bordo, planificar su comida, instrucciones para su vuelo de conexión, etc. </a:t>
            </a:r>
            <a:br>
              <a:rPr lang="es-ES" sz="1100" dirty="0" smtClean="0">
                <a:solidFill>
                  <a:srgbClr val="002776"/>
                </a:solidFill>
                <a:cs typeface="Arial" pitchFamily="34" charset="0"/>
              </a:rPr>
            </a:br>
            <a:r>
              <a:rPr lang="es-ES" sz="1100" dirty="0" smtClean="0">
                <a:solidFill>
                  <a:srgbClr val="002776"/>
                </a:solidFill>
                <a:cs typeface="Arial" pitchFamily="34" charset="0"/>
              </a:rPr>
              <a:t>El sistema también está vinculado a redes sociales como Facebook y Twitter, muestra perfiles de cada pasajero para iniciar chats entre asientos, además de servicios de geolocalización en tiempo real o social </a:t>
            </a:r>
            <a:r>
              <a:rPr lang="es-ES" sz="1100" dirty="0" err="1" smtClean="0">
                <a:solidFill>
                  <a:srgbClr val="002776"/>
                </a:solidFill>
                <a:cs typeface="Arial" pitchFamily="34" charset="0"/>
              </a:rPr>
              <a:t>gaming</a:t>
            </a:r>
            <a:r>
              <a:rPr lang="es-ES" sz="1100" dirty="0" smtClean="0">
                <a:solidFill>
                  <a:srgbClr val="002776"/>
                </a:solidFill>
                <a:cs typeface="Arial" pitchFamily="34" charset="0"/>
              </a:rPr>
              <a:t>.</a:t>
            </a:r>
          </a:p>
          <a:p>
            <a:pPr marL="95250" fontAlgn="base">
              <a:spcBef>
                <a:spcPts val="300"/>
              </a:spcBef>
              <a:spcAft>
                <a:spcPts val="300"/>
              </a:spcAft>
            </a:pPr>
            <a:endParaRPr lang="es-ES" sz="1000" dirty="0" smtClean="0">
              <a:solidFill>
                <a:srgbClr val="000000"/>
              </a:solidFill>
              <a:cs typeface="Arial" pitchFamily="34" charset="0"/>
            </a:endParaRPr>
          </a:p>
        </p:txBody>
      </p:sp>
      <p:pic>
        <p:nvPicPr>
          <p:cNvPr id="18" name="Imagen 14"/>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969027" y="4672827"/>
            <a:ext cx="3335901" cy="1806926"/>
          </a:xfrm>
          <a:prstGeom prst="rect">
            <a:avLst/>
          </a:prstGeom>
        </p:spPr>
      </p:pic>
      <p:sp>
        <p:nvSpPr>
          <p:cNvPr id="19" name="Rectangle 18"/>
          <p:cNvSpPr/>
          <p:nvPr/>
        </p:nvSpPr>
        <p:spPr bwMode="auto">
          <a:xfrm>
            <a:off x="372425" y="981075"/>
            <a:ext cx="4008996" cy="360000"/>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231775" indent="-231775" fontAlgn="base">
              <a:lnSpc>
                <a:spcPct val="106000"/>
              </a:lnSpc>
              <a:spcBef>
                <a:spcPct val="0"/>
              </a:spcBef>
              <a:spcAft>
                <a:spcPct val="0"/>
              </a:spcAft>
              <a:buFont typeface="Wingdings 2" pitchFamily="18" charset="2"/>
              <a:buNone/>
            </a:pPr>
            <a:r>
              <a:rPr lang="es-ES" sz="1200" b="1" dirty="0" smtClean="0">
                <a:solidFill>
                  <a:srgbClr val="002776"/>
                </a:solidFill>
                <a:cs typeface="Arial" pitchFamily="34" charset="0"/>
              </a:rPr>
              <a:t>6.4. Foco: Personalización en tiempo real (ii/ii)</a:t>
            </a:r>
          </a:p>
        </p:txBody>
      </p:sp>
      <p:sp>
        <p:nvSpPr>
          <p:cNvPr id="26" name="Rounded Rectangle 25"/>
          <p:cNvSpPr/>
          <p:nvPr/>
        </p:nvSpPr>
        <p:spPr bwMode="auto">
          <a:xfrm>
            <a:off x="357823" y="1341073"/>
            <a:ext cx="4501924"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Estudio: </a:t>
            </a:r>
            <a:r>
              <a:rPr lang="es-ES" sz="1200" b="1" dirty="0" err="1" smtClean="0">
                <a:solidFill>
                  <a:srgbClr val="002776"/>
                </a:solidFill>
              </a:rPr>
              <a:t>Virgin</a:t>
            </a:r>
            <a:r>
              <a:rPr lang="es-ES" sz="1200" b="1" dirty="0" smtClean="0">
                <a:solidFill>
                  <a:srgbClr val="002776"/>
                </a:solidFill>
              </a:rPr>
              <a:t> </a:t>
            </a:r>
            <a:r>
              <a:rPr lang="es-ES" sz="1200" b="1" dirty="0" err="1" smtClean="0">
                <a:solidFill>
                  <a:srgbClr val="002776"/>
                </a:solidFill>
              </a:rPr>
              <a:t>America</a:t>
            </a:r>
            <a:r>
              <a:rPr lang="es-ES" sz="1200" b="1" dirty="0" smtClean="0">
                <a:solidFill>
                  <a:srgbClr val="002776"/>
                </a:solidFill>
              </a:rPr>
              <a:t> - Red</a:t>
            </a:r>
          </a:p>
        </p:txBody>
      </p:sp>
      <p:sp>
        <p:nvSpPr>
          <p:cNvPr id="27" name="Rounded Rectangle 26"/>
          <p:cNvSpPr/>
          <p:nvPr/>
        </p:nvSpPr>
        <p:spPr bwMode="auto">
          <a:xfrm>
            <a:off x="5076683" y="1348423"/>
            <a:ext cx="4501924"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IDAHO (EE.UU.) – </a:t>
            </a:r>
            <a:r>
              <a:rPr lang="es-ES" sz="1200" b="1" dirty="0" err="1" smtClean="0">
                <a:solidFill>
                  <a:srgbClr val="002776"/>
                </a:solidFill>
              </a:rPr>
              <a:t>My</a:t>
            </a:r>
            <a:r>
              <a:rPr lang="es-ES" sz="1200" b="1" dirty="0" smtClean="0">
                <a:solidFill>
                  <a:srgbClr val="002776"/>
                </a:solidFill>
              </a:rPr>
              <a:t> ID 2014</a:t>
            </a:r>
          </a:p>
        </p:txBody>
      </p:sp>
      <p:sp>
        <p:nvSpPr>
          <p:cNvPr id="28"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208</a:t>
            </a:fld>
            <a:endParaRPr lang="es-ES" dirty="0">
              <a:solidFill>
                <a:srgbClr val="002776"/>
              </a:solidFill>
            </a:endParaRPr>
          </a:p>
        </p:txBody>
      </p:sp>
    </p:spTree>
    <p:extLst>
      <p:ext uri="{BB962C8B-B14F-4D97-AF65-F5344CB8AC3E}">
        <p14:creationId xmlns:p14="http://schemas.microsoft.com/office/powerpoint/2010/main" val="3128095626"/>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
            </a:r>
            <a:r>
              <a:rPr lang="es-ES" sz="2000" i="1" dirty="0" smtClean="0">
                <a:solidFill>
                  <a:srgbClr val="00B0F0"/>
                </a:solidFill>
                <a:cs typeface="Arial" charset="0"/>
              </a:rPr>
              <a:t>S</a:t>
            </a:r>
            <a:r>
              <a:rPr lang="es-ES" sz="2000" dirty="0" smtClean="0">
                <a:solidFill>
                  <a:srgbClr val="00B0F0"/>
                </a:solidFill>
                <a:cs typeface="Arial" charset="0"/>
              </a:rPr>
              <a:t>ocial </a:t>
            </a:r>
            <a:r>
              <a:rPr lang="es-ES" sz="2000" dirty="0">
                <a:solidFill>
                  <a:srgbClr val="00B0F0"/>
                </a:solidFill>
                <a:cs typeface="Arial" charset="0"/>
              </a:rPr>
              <a:t>media y </a:t>
            </a:r>
            <a:r>
              <a:rPr lang="es-ES" sz="2000" dirty="0" smtClean="0">
                <a:solidFill>
                  <a:srgbClr val="00B0F0"/>
                </a:solidFill>
                <a:cs typeface="Arial" charset="0"/>
              </a:rPr>
              <a:t>mensajería para </a:t>
            </a:r>
            <a:r>
              <a:rPr lang="es-ES" sz="2000" dirty="0">
                <a:solidFill>
                  <a:srgbClr val="00B0F0"/>
                </a:solidFill>
                <a:cs typeface="Arial" charset="0"/>
              </a:rPr>
              <a:t>llegar al target</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1" name="Rounded Rectangle 20"/>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rPr>
              <a:t>7. Redes sociales y mensajería instantánea</a:t>
            </a:r>
            <a:endParaRPr lang="es-ES" sz="1200" b="1" dirty="0">
              <a:solidFill>
                <a:srgbClr val="FFFFFF"/>
              </a:solidFill>
            </a:endParaRPr>
          </a:p>
        </p:txBody>
      </p:sp>
      <p:sp>
        <p:nvSpPr>
          <p:cNvPr id="30" name="Rectangle 29"/>
          <p:cNvSpPr/>
          <p:nvPr/>
        </p:nvSpPr>
        <p:spPr bwMode="auto">
          <a:xfrm>
            <a:off x="395288" y="1340768"/>
            <a:ext cx="4413250" cy="5141259"/>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a:lnSpc>
                <a:spcPts val="1300"/>
              </a:lnSpc>
              <a:spcBef>
                <a:spcPts val="300"/>
              </a:spcBef>
              <a:spcAft>
                <a:spcPts val="300"/>
              </a:spcAft>
              <a:buFont typeface="Arial" panose="020B0604020202020204" pitchFamily="34" charset="0"/>
              <a:buChar char="•"/>
            </a:pPr>
            <a:r>
              <a:rPr lang="es-ES" sz="1100" dirty="0" smtClean="0">
                <a:solidFill>
                  <a:srgbClr val="002776"/>
                </a:solidFill>
              </a:rPr>
              <a:t>Para los destinos turísticos es un desafío constante encontrar las herramientas sociales adecuadas. Hay un </a:t>
            </a:r>
            <a:r>
              <a:rPr lang="es-ES" sz="1100" b="1" dirty="0" smtClean="0">
                <a:solidFill>
                  <a:srgbClr val="002776"/>
                </a:solidFill>
              </a:rPr>
              <a:t>trasvase hacia contenidos y redes sociales más visuales </a:t>
            </a:r>
            <a:r>
              <a:rPr lang="es-ES" sz="1100" dirty="0" smtClean="0">
                <a:solidFill>
                  <a:srgbClr val="002776"/>
                </a:solidFill>
              </a:rPr>
              <a:t>como Vine, Pinterest y especialmente Instagram.</a:t>
            </a:r>
          </a:p>
          <a:p>
            <a:pPr marL="268288" indent="-174625">
              <a:lnSpc>
                <a:spcPts val="1300"/>
              </a:lnSpc>
              <a:spcBef>
                <a:spcPts val="300"/>
              </a:spcBef>
              <a:spcAft>
                <a:spcPts val="300"/>
              </a:spcAft>
              <a:buFont typeface="Arial" panose="020B0604020202020204" pitchFamily="34" charset="0"/>
              <a:buChar char="•"/>
            </a:pPr>
            <a:r>
              <a:rPr lang="es-ES" sz="1100" b="1" dirty="0" smtClean="0">
                <a:solidFill>
                  <a:srgbClr val="002776"/>
                </a:solidFill>
              </a:rPr>
              <a:t>Instagram</a:t>
            </a:r>
            <a:r>
              <a:rPr lang="es-ES" sz="1100" dirty="0" smtClean="0">
                <a:solidFill>
                  <a:srgbClr val="002776"/>
                </a:solidFill>
              </a:rPr>
              <a:t> es la que más aumenta en usuarios, genera 15 veces </a:t>
            </a:r>
            <a:r>
              <a:rPr lang="es-ES" sz="1100" b="1" dirty="0" smtClean="0">
                <a:solidFill>
                  <a:srgbClr val="002776"/>
                </a:solidFill>
              </a:rPr>
              <a:t>más </a:t>
            </a:r>
            <a:r>
              <a:rPr lang="es-ES" sz="1100" b="1" dirty="0" err="1" smtClean="0">
                <a:solidFill>
                  <a:srgbClr val="002776"/>
                </a:solidFill>
              </a:rPr>
              <a:t>engagement</a:t>
            </a:r>
            <a:r>
              <a:rPr lang="es-ES" sz="1100" b="1" dirty="0" smtClean="0">
                <a:solidFill>
                  <a:srgbClr val="002776"/>
                </a:solidFill>
              </a:rPr>
              <a:t> </a:t>
            </a:r>
            <a:r>
              <a:rPr lang="es-ES" sz="1100" dirty="0" smtClean="0">
                <a:solidFill>
                  <a:srgbClr val="002776"/>
                </a:solidFill>
              </a:rPr>
              <a:t>que Facebook (fuente: L2) y más crece entre las marcas como </a:t>
            </a:r>
            <a:r>
              <a:rPr lang="es-ES" sz="1100" b="1" dirty="0" smtClean="0">
                <a:solidFill>
                  <a:srgbClr val="002776"/>
                </a:solidFill>
              </a:rPr>
              <a:t>red social de influencia</a:t>
            </a:r>
            <a:r>
              <a:rPr lang="es-ES" sz="1100" dirty="0" smtClean="0">
                <a:solidFill>
                  <a:srgbClr val="002776"/>
                </a:solidFill>
              </a:rPr>
              <a:t>.</a:t>
            </a:r>
          </a:p>
          <a:p>
            <a:pPr marL="268288" indent="-174625">
              <a:lnSpc>
                <a:spcPts val="1300"/>
              </a:lnSpc>
              <a:spcBef>
                <a:spcPts val="300"/>
              </a:spcBef>
              <a:spcAft>
                <a:spcPts val="300"/>
              </a:spcAft>
              <a:buFont typeface="Arial" panose="020B0604020202020204" pitchFamily="34" charset="0"/>
              <a:buChar char="•"/>
            </a:pPr>
            <a:r>
              <a:rPr lang="es-ES" sz="1100" b="1" dirty="0" smtClean="0">
                <a:solidFill>
                  <a:srgbClr val="002776"/>
                </a:solidFill>
              </a:rPr>
              <a:t>Las redes sociales potenciarán el Social Media Shopping</a:t>
            </a:r>
            <a:r>
              <a:rPr lang="es-ES" sz="1100" dirty="0" smtClean="0">
                <a:solidFill>
                  <a:srgbClr val="002776"/>
                </a:solidFill>
              </a:rPr>
              <a:t>: tanto Twitter como Facebook han comenzado a testear en fase beta funcionalidades de “</a:t>
            </a:r>
            <a:r>
              <a:rPr lang="es-ES" sz="1100" b="1" dirty="0" err="1" smtClean="0">
                <a:solidFill>
                  <a:srgbClr val="002776"/>
                </a:solidFill>
              </a:rPr>
              <a:t>buy</a:t>
            </a:r>
            <a:r>
              <a:rPr lang="es-ES" sz="1100" b="1" dirty="0" smtClean="0">
                <a:solidFill>
                  <a:srgbClr val="002776"/>
                </a:solidFill>
              </a:rPr>
              <a:t> </a:t>
            </a:r>
            <a:r>
              <a:rPr lang="es-ES" sz="1100" b="1" dirty="0" err="1" smtClean="0">
                <a:solidFill>
                  <a:srgbClr val="002776"/>
                </a:solidFill>
              </a:rPr>
              <a:t>button</a:t>
            </a:r>
            <a:r>
              <a:rPr lang="es-ES" sz="1100" b="1" dirty="0" smtClean="0">
                <a:solidFill>
                  <a:srgbClr val="002776"/>
                </a:solidFill>
              </a:rPr>
              <a:t>”</a:t>
            </a:r>
            <a:r>
              <a:rPr lang="es-ES" sz="1100" dirty="0" smtClean="0">
                <a:solidFill>
                  <a:srgbClr val="002776"/>
                </a:solidFill>
              </a:rPr>
              <a:t>. El objetivo es potenciar la venta a través de redes sociales sin salir de ellas y con un solo clic.</a:t>
            </a:r>
          </a:p>
          <a:p>
            <a:pPr marL="268288" indent="-174625">
              <a:lnSpc>
                <a:spcPts val="1300"/>
              </a:lnSpc>
              <a:spcBef>
                <a:spcPts val="300"/>
              </a:spcBef>
              <a:spcAft>
                <a:spcPts val="300"/>
              </a:spcAft>
              <a:buFont typeface="Arial" panose="020B0604020202020204" pitchFamily="34" charset="0"/>
              <a:buChar char="•"/>
            </a:pPr>
            <a:r>
              <a:rPr lang="es-ES" sz="1100" dirty="0" smtClean="0">
                <a:solidFill>
                  <a:srgbClr val="002776"/>
                </a:solidFill>
              </a:rPr>
              <a:t>Los </a:t>
            </a:r>
            <a:r>
              <a:rPr lang="es-ES" sz="1100" b="1" dirty="0" smtClean="0">
                <a:solidFill>
                  <a:srgbClr val="002776"/>
                </a:solidFill>
              </a:rPr>
              <a:t>usuarios</a:t>
            </a:r>
            <a:r>
              <a:rPr lang="es-ES" sz="1100" dirty="0" smtClean="0">
                <a:solidFill>
                  <a:srgbClr val="002776"/>
                </a:solidFill>
              </a:rPr>
              <a:t> están </a:t>
            </a:r>
            <a:r>
              <a:rPr lang="es-ES" sz="1100" b="1" dirty="0" smtClean="0">
                <a:solidFill>
                  <a:srgbClr val="002776"/>
                </a:solidFill>
              </a:rPr>
              <a:t>sustituyendo parte del tiempo </a:t>
            </a:r>
            <a:r>
              <a:rPr lang="es-ES" sz="1100" dirty="0" smtClean="0">
                <a:solidFill>
                  <a:srgbClr val="002776"/>
                </a:solidFill>
              </a:rPr>
              <a:t>antes empleado en redes sociales como Facebook o Twitter por la </a:t>
            </a:r>
            <a:r>
              <a:rPr lang="es-ES" sz="1100" b="1" dirty="0" smtClean="0">
                <a:solidFill>
                  <a:srgbClr val="002776"/>
                </a:solidFill>
              </a:rPr>
              <a:t>interacción mensajería instantánea como </a:t>
            </a:r>
            <a:r>
              <a:rPr lang="es-ES" sz="1100" b="1" dirty="0" err="1" smtClean="0">
                <a:solidFill>
                  <a:srgbClr val="002776"/>
                </a:solidFill>
              </a:rPr>
              <a:t>Whatsapp</a:t>
            </a:r>
            <a:r>
              <a:rPr lang="es-ES" sz="1100" b="1" dirty="0" smtClean="0">
                <a:solidFill>
                  <a:srgbClr val="002776"/>
                </a:solidFill>
              </a:rPr>
              <a:t> </a:t>
            </a:r>
            <a:r>
              <a:rPr lang="es-ES" sz="1100" dirty="0" smtClean="0">
                <a:solidFill>
                  <a:srgbClr val="002776"/>
                </a:solidFill>
              </a:rPr>
              <a:t>y </a:t>
            </a:r>
            <a:r>
              <a:rPr lang="es-ES" sz="1100" b="1" dirty="0" err="1" smtClean="0">
                <a:solidFill>
                  <a:srgbClr val="002776"/>
                </a:solidFill>
              </a:rPr>
              <a:t>Snapchat</a:t>
            </a:r>
            <a:r>
              <a:rPr lang="es-ES" sz="1100" dirty="0" smtClean="0">
                <a:solidFill>
                  <a:srgbClr val="002776"/>
                </a:solidFill>
              </a:rPr>
              <a:t>, donde el diálogo es instantáneo y crean sus propios grupos y códigos.</a:t>
            </a:r>
          </a:p>
          <a:p>
            <a:pPr marL="268288" indent="-174625">
              <a:lnSpc>
                <a:spcPts val="1300"/>
              </a:lnSpc>
              <a:spcBef>
                <a:spcPts val="300"/>
              </a:spcBef>
              <a:spcAft>
                <a:spcPts val="300"/>
              </a:spcAft>
              <a:buFont typeface="Arial" panose="020B0604020202020204" pitchFamily="34" charset="0"/>
              <a:buChar char="•"/>
            </a:pPr>
            <a:r>
              <a:rPr lang="es-ES" sz="1100" b="1" dirty="0" smtClean="0">
                <a:solidFill>
                  <a:srgbClr val="002776"/>
                </a:solidFill>
              </a:rPr>
              <a:t>Estos servicios no </a:t>
            </a:r>
            <a:r>
              <a:rPr lang="es-ES" sz="1100" b="1" dirty="0" err="1" smtClean="0">
                <a:solidFill>
                  <a:srgbClr val="002776"/>
                </a:solidFill>
              </a:rPr>
              <a:t>incorpor</a:t>
            </a:r>
            <a:r>
              <a:rPr lang="es-ES" sz="1100" b="1" dirty="0" smtClean="0">
                <a:solidFill>
                  <a:srgbClr val="002776"/>
                </a:solidFill>
              </a:rPr>
              <a:t> </a:t>
            </a:r>
            <a:r>
              <a:rPr lang="es-ES" sz="1100" dirty="0" smtClean="0">
                <a:solidFill>
                  <a:srgbClr val="002776"/>
                </a:solidFill>
              </a:rPr>
              <a:t>opciones de </a:t>
            </a:r>
            <a:r>
              <a:rPr lang="es-ES" sz="1100" b="1" dirty="0" smtClean="0">
                <a:solidFill>
                  <a:srgbClr val="002776"/>
                </a:solidFill>
              </a:rPr>
              <a:t>publicidad</a:t>
            </a:r>
            <a:r>
              <a:rPr lang="es-ES" sz="1100" dirty="0" smtClean="0">
                <a:solidFill>
                  <a:srgbClr val="002776"/>
                </a:solidFill>
              </a:rPr>
              <a:t>, aunque desde la reciente compra de </a:t>
            </a:r>
            <a:r>
              <a:rPr lang="es-ES" sz="1100" dirty="0" err="1" smtClean="0">
                <a:solidFill>
                  <a:srgbClr val="002776"/>
                </a:solidFill>
              </a:rPr>
              <a:t>Whatsapp</a:t>
            </a:r>
            <a:r>
              <a:rPr lang="es-ES" sz="1100" dirty="0" smtClean="0">
                <a:solidFill>
                  <a:srgbClr val="002776"/>
                </a:solidFill>
              </a:rPr>
              <a:t> por Facebook, </a:t>
            </a:r>
            <a:r>
              <a:rPr lang="es-ES" sz="1100" b="1" dirty="0" smtClean="0">
                <a:solidFill>
                  <a:srgbClr val="002776"/>
                </a:solidFill>
              </a:rPr>
              <a:t>esto puede cambiar</a:t>
            </a:r>
            <a:r>
              <a:rPr lang="es-ES" sz="1100" dirty="0" smtClean="0">
                <a:solidFill>
                  <a:srgbClr val="002776"/>
                </a:solidFill>
              </a:rPr>
              <a:t>. Igualmente se han lanzado </a:t>
            </a:r>
            <a:r>
              <a:rPr lang="es-ES" sz="1100" b="1" dirty="0" smtClean="0">
                <a:solidFill>
                  <a:srgbClr val="002776"/>
                </a:solidFill>
              </a:rPr>
              <a:t>campañas de marketing </a:t>
            </a:r>
            <a:r>
              <a:rPr lang="es-ES" sz="1100" dirty="0" smtClean="0">
                <a:solidFill>
                  <a:srgbClr val="002776"/>
                </a:solidFill>
              </a:rPr>
              <a:t>innovadoras a través de </a:t>
            </a:r>
            <a:r>
              <a:rPr lang="es-ES" sz="1100" b="1" dirty="0" err="1" smtClean="0">
                <a:solidFill>
                  <a:srgbClr val="002776"/>
                </a:solidFill>
              </a:rPr>
              <a:t>Whatsapp</a:t>
            </a:r>
            <a:r>
              <a:rPr lang="es-ES" sz="1100" dirty="0" smtClean="0">
                <a:solidFill>
                  <a:srgbClr val="002776"/>
                </a:solidFill>
              </a:rPr>
              <a:t>, que es un escenario atractivo para generar interacción, </a:t>
            </a:r>
            <a:r>
              <a:rPr lang="es-ES" sz="1100" dirty="0" err="1" smtClean="0">
                <a:solidFill>
                  <a:srgbClr val="002776"/>
                </a:solidFill>
              </a:rPr>
              <a:t>viralidad</a:t>
            </a:r>
            <a:r>
              <a:rPr lang="es-ES" sz="1100" dirty="0" smtClean="0">
                <a:solidFill>
                  <a:srgbClr val="002776"/>
                </a:solidFill>
              </a:rPr>
              <a:t> y difusión en otros medios.</a:t>
            </a:r>
          </a:p>
          <a:p>
            <a:pPr marL="268288" indent="-174625">
              <a:lnSpc>
                <a:spcPts val="1300"/>
              </a:lnSpc>
              <a:spcBef>
                <a:spcPts val="300"/>
              </a:spcBef>
              <a:spcAft>
                <a:spcPts val="300"/>
              </a:spcAft>
              <a:buFont typeface="Arial" panose="020B0604020202020204" pitchFamily="34" charset="0"/>
              <a:buChar char="•"/>
            </a:pPr>
            <a:r>
              <a:rPr lang="es-ES" sz="1100" dirty="0" smtClean="0">
                <a:solidFill>
                  <a:srgbClr val="002776"/>
                </a:solidFill>
              </a:rPr>
              <a:t>Por otro lado, las redes sociales y páginas de reseñas (</a:t>
            </a:r>
            <a:r>
              <a:rPr lang="es-ES" sz="1100" dirty="0" err="1" smtClean="0">
                <a:solidFill>
                  <a:srgbClr val="002776"/>
                </a:solidFill>
              </a:rPr>
              <a:t>Tripadvisor</a:t>
            </a:r>
            <a:r>
              <a:rPr lang="es-ES" sz="1100" dirty="0" smtClean="0">
                <a:solidFill>
                  <a:srgbClr val="002776"/>
                </a:solidFill>
              </a:rPr>
              <a:t>) se han convertido en </a:t>
            </a:r>
            <a:r>
              <a:rPr lang="es-ES" sz="1100" b="1" dirty="0" smtClean="0">
                <a:solidFill>
                  <a:srgbClr val="002776"/>
                </a:solidFill>
              </a:rPr>
              <a:t>grandes influencias </a:t>
            </a:r>
            <a:r>
              <a:rPr lang="es-ES" sz="1100" dirty="0" smtClean="0">
                <a:solidFill>
                  <a:srgbClr val="002776"/>
                </a:solidFill>
              </a:rPr>
              <a:t>a la hora de realizar </a:t>
            </a:r>
            <a:r>
              <a:rPr lang="es-ES" sz="1100" b="1" dirty="0" smtClean="0">
                <a:solidFill>
                  <a:srgbClr val="002776"/>
                </a:solidFill>
              </a:rPr>
              <a:t>reservas y compras de viajes</a:t>
            </a:r>
            <a:r>
              <a:rPr lang="es-ES" sz="1100" dirty="0" smtClean="0">
                <a:solidFill>
                  <a:srgbClr val="002776"/>
                </a:solidFill>
              </a:rPr>
              <a:t>, (25% de viajeros consideran “muy influyente” estas opiniones a la hora de tomar decisiones – Fuente: Travel </a:t>
            </a:r>
            <a:r>
              <a:rPr lang="es-ES" sz="1100" dirty="0" err="1" smtClean="0">
                <a:solidFill>
                  <a:srgbClr val="002776"/>
                </a:solidFill>
              </a:rPr>
              <a:t>Weekly</a:t>
            </a:r>
            <a:r>
              <a:rPr lang="es-ES" sz="1100" dirty="0" smtClean="0">
                <a:solidFill>
                  <a:srgbClr val="002776"/>
                </a:solidFill>
              </a:rPr>
              <a:t>)</a:t>
            </a:r>
            <a:endParaRPr lang="es-ES" sz="1100" dirty="0">
              <a:solidFill>
                <a:srgbClr val="002776"/>
              </a:solidFill>
            </a:endParaRPr>
          </a:p>
        </p:txBody>
      </p:sp>
      <p:sp>
        <p:nvSpPr>
          <p:cNvPr id="31" name="Rectangle 30"/>
          <p:cNvSpPr/>
          <p:nvPr/>
        </p:nvSpPr>
        <p:spPr bwMode="auto">
          <a:xfrm>
            <a:off x="5097017" y="1428188"/>
            <a:ext cx="4464496" cy="5132950"/>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pic>
        <p:nvPicPr>
          <p:cNvPr id="32" name="Imagen 10" descr="Macintosh HD:Users:gonzalo:Desktop:imagen.aspx.jpeg"/>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5670414" y="5220009"/>
            <a:ext cx="2994041" cy="1261463"/>
          </a:xfrm>
          <a:prstGeom prst="rect">
            <a:avLst/>
          </a:prstGeom>
          <a:noFill/>
          <a:ln>
            <a:noFill/>
          </a:ln>
        </p:spPr>
      </p:pic>
      <p:sp>
        <p:nvSpPr>
          <p:cNvPr id="33" name="Rounded Rectangle 32"/>
          <p:cNvSpPr/>
          <p:nvPr/>
        </p:nvSpPr>
        <p:spPr bwMode="auto">
          <a:xfrm>
            <a:off x="5097016" y="1452991"/>
            <a:ext cx="4451002"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Casos de éxito en </a:t>
            </a:r>
            <a:r>
              <a:rPr lang="es-ES" sz="1200" b="1" dirty="0" err="1" smtClean="0">
                <a:solidFill>
                  <a:srgbClr val="002776"/>
                </a:solidFill>
              </a:rPr>
              <a:t>whatsapp</a:t>
            </a:r>
            <a:endParaRPr lang="es-ES" sz="1200" b="1" dirty="0" smtClean="0">
              <a:solidFill>
                <a:srgbClr val="002776"/>
              </a:solidFill>
            </a:endParaRPr>
          </a:p>
        </p:txBody>
      </p:sp>
      <p:sp>
        <p:nvSpPr>
          <p:cNvPr id="34" name="Rectangle 33"/>
          <p:cNvSpPr/>
          <p:nvPr/>
        </p:nvSpPr>
        <p:spPr bwMode="auto">
          <a:xfrm>
            <a:off x="5117851" y="1411940"/>
            <a:ext cx="4443661" cy="5580380"/>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fontAlgn="base">
              <a:lnSpc>
                <a:spcPct val="106000"/>
              </a:lnSpc>
              <a:spcBef>
                <a:spcPct val="0"/>
              </a:spcBef>
              <a:spcAft>
                <a:spcPts val="300"/>
              </a:spcAft>
              <a:buFont typeface="Wingdings 2" pitchFamily="18" charset="2"/>
              <a:buNone/>
            </a:pPr>
            <a:endParaRPr lang="es-ES" sz="1100" b="1" dirty="0" smtClean="0">
              <a:solidFill>
                <a:srgbClr val="002776"/>
              </a:solidFill>
            </a:endParaRPr>
          </a:p>
          <a:p>
            <a:pPr fontAlgn="base">
              <a:lnSpc>
                <a:spcPct val="106000"/>
              </a:lnSpc>
              <a:spcBef>
                <a:spcPct val="0"/>
              </a:spcBef>
              <a:spcAft>
                <a:spcPts val="300"/>
              </a:spcAft>
              <a:buFont typeface="Wingdings 2" pitchFamily="18" charset="2"/>
              <a:buNone/>
            </a:pPr>
            <a:endParaRPr lang="es-ES" sz="1100" b="1" dirty="0" smtClean="0">
              <a:solidFill>
                <a:srgbClr val="002776"/>
              </a:solidFill>
            </a:endParaRPr>
          </a:p>
          <a:p>
            <a:pPr fontAlgn="base">
              <a:lnSpc>
                <a:spcPct val="106000"/>
              </a:lnSpc>
              <a:spcBef>
                <a:spcPct val="0"/>
              </a:spcBef>
              <a:spcAft>
                <a:spcPts val="300"/>
              </a:spcAft>
              <a:buFont typeface="Wingdings 2" pitchFamily="18" charset="2"/>
              <a:buNone/>
            </a:pPr>
            <a:endParaRPr lang="es-ES" sz="1100" b="1" dirty="0" smtClean="0">
              <a:solidFill>
                <a:srgbClr val="002776"/>
              </a:solidFill>
            </a:endParaRPr>
          </a:p>
          <a:p>
            <a:pPr marL="171450" indent="-171450" fontAlgn="base">
              <a:lnSpc>
                <a:spcPct val="106000"/>
              </a:lnSpc>
              <a:spcBef>
                <a:spcPct val="0"/>
              </a:spcBef>
              <a:spcAft>
                <a:spcPts val="300"/>
              </a:spcAft>
              <a:buFont typeface="Wingdings" panose="05000000000000000000" pitchFamily="2" charset="2"/>
              <a:buChar char="ü"/>
            </a:pPr>
            <a:r>
              <a:rPr lang="es-ES" sz="1100" b="1" dirty="0" err="1" smtClean="0">
                <a:solidFill>
                  <a:srgbClr val="002776"/>
                </a:solidFill>
              </a:rPr>
              <a:t>Absolut</a:t>
            </a:r>
            <a:r>
              <a:rPr lang="es-ES" sz="1100" b="1" dirty="0" smtClean="0">
                <a:solidFill>
                  <a:srgbClr val="002776"/>
                </a:solidFill>
              </a:rPr>
              <a:t> </a:t>
            </a:r>
            <a:r>
              <a:rPr lang="es-ES" sz="1100" b="1" dirty="0" err="1" smtClean="0">
                <a:solidFill>
                  <a:srgbClr val="002776"/>
                </a:solidFill>
              </a:rPr>
              <a:t>Unique</a:t>
            </a:r>
            <a:r>
              <a:rPr lang="es-ES" sz="1100" b="1" dirty="0" smtClean="0">
                <a:solidFill>
                  <a:srgbClr val="002776"/>
                </a:solidFill>
              </a:rPr>
              <a:t> Access (2013)</a:t>
            </a:r>
            <a:r>
              <a:rPr lang="es-ES" sz="1100" dirty="0" smtClean="0">
                <a:solidFill>
                  <a:srgbClr val="002776"/>
                </a:solidFill>
              </a:rPr>
              <a:t> </a:t>
            </a:r>
            <a:r>
              <a:rPr lang="es-ES" sz="1100" dirty="0" smtClean="0">
                <a:solidFill>
                  <a:srgbClr val="002776"/>
                </a:solidFill>
                <a:hlinkClick r:id="rId5"/>
              </a:rPr>
              <a:t>https://www.youtube.com/watch?v=2_gkn3j8QUw</a:t>
            </a:r>
            <a:endParaRPr lang="es-ES" sz="1100" dirty="0" smtClean="0">
              <a:solidFill>
                <a:srgbClr val="002776"/>
              </a:solidFill>
            </a:endParaRPr>
          </a:p>
          <a:p>
            <a:pPr fontAlgn="base">
              <a:spcBef>
                <a:spcPct val="0"/>
              </a:spcBef>
              <a:spcAft>
                <a:spcPct val="0"/>
              </a:spcAft>
            </a:pPr>
            <a:r>
              <a:rPr lang="es-ES" sz="1100" dirty="0" err="1" smtClean="0">
                <a:solidFill>
                  <a:srgbClr val="002776"/>
                </a:solidFill>
              </a:rPr>
              <a:t>Absolut</a:t>
            </a:r>
            <a:r>
              <a:rPr lang="es-ES" sz="1100" dirty="0" smtClean="0">
                <a:solidFill>
                  <a:srgbClr val="002776"/>
                </a:solidFill>
              </a:rPr>
              <a:t> Vodka lanzó una campaña para promocionar su edición limitada organizando una fiesta muy exclusiva. El concepto era simple, para ser invitado había que contactar con el portero virtual </a:t>
            </a:r>
            <a:r>
              <a:rPr lang="es-ES" sz="1100" dirty="0" err="1" smtClean="0">
                <a:solidFill>
                  <a:srgbClr val="002776"/>
                </a:solidFill>
              </a:rPr>
              <a:t>Sven</a:t>
            </a:r>
            <a:r>
              <a:rPr lang="es-ES" sz="1100" dirty="0" smtClean="0">
                <a:solidFill>
                  <a:srgbClr val="002776"/>
                </a:solidFill>
              </a:rPr>
              <a:t> mediante </a:t>
            </a:r>
            <a:r>
              <a:rPr lang="es-ES" sz="1100" dirty="0" err="1" smtClean="0">
                <a:solidFill>
                  <a:srgbClr val="002776"/>
                </a:solidFill>
              </a:rPr>
              <a:t>Whatsapp</a:t>
            </a:r>
            <a:r>
              <a:rPr lang="es-ES" sz="1100" dirty="0" smtClean="0">
                <a:solidFill>
                  <a:srgbClr val="002776"/>
                </a:solidFill>
              </a:rPr>
              <a:t> y convencerlo de porqué debería uno estar en la lista de invitados. Con más de 1.000 imágenes únicas, videos y mensajes de audio creados para convencer a </a:t>
            </a:r>
            <a:r>
              <a:rPr lang="es-ES" sz="1100" dirty="0" err="1" smtClean="0">
                <a:solidFill>
                  <a:srgbClr val="002776"/>
                </a:solidFill>
              </a:rPr>
              <a:t>Sven</a:t>
            </a:r>
            <a:r>
              <a:rPr lang="es-ES" sz="1100" dirty="0" smtClean="0">
                <a:solidFill>
                  <a:srgbClr val="002776"/>
                </a:solidFill>
              </a:rPr>
              <a:t> se logró involucrar a la audiencia, crear </a:t>
            </a:r>
            <a:r>
              <a:rPr lang="es-ES" sz="1100" dirty="0" err="1" smtClean="0">
                <a:solidFill>
                  <a:srgbClr val="002776"/>
                </a:solidFill>
              </a:rPr>
              <a:t>viralidad</a:t>
            </a:r>
            <a:r>
              <a:rPr lang="es-ES" sz="1100" dirty="0" smtClean="0">
                <a:solidFill>
                  <a:srgbClr val="002776"/>
                </a:solidFill>
              </a:rPr>
              <a:t> y difusión. </a:t>
            </a:r>
          </a:p>
          <a:p>
            <a:pPr fontAlgn="base">
              <a:spcBef>
                <a:spcPct val="0"/>
              </a:spcBef>
              <a:spcAft>
                <a:spcPct val="0"/>
              </a:spcAft>
            </a:pPr>
            <a:endParaRPr lang="es-ES" sz="1100" dirty="0" smtClean="0">
              <a:solidFill>
                <a:srgbClr val="002776"/>
              </a:solidFill>
            </a:endParaRPr>
          </a:p>
          <a:p>
            <a:pPr marL="171450" indent="-171450" fontAlgn="base">
              <a:lnSpc>
                <a:spcPct val="106000"/>
              </a:lnSpc>
              <a:spcBef>
                <a:spcPct val="0"/>
              </a:spcBef>
              <a:spcAft>
                <a:spcPts val="300"/>
              </a:spcAft>
              <a:buFont typeface="Wingdings" panose="05000000000000000000" pitchFamily="2" charset="2"/>
              <a:buChar char="ü"/>
            </a:pPr>
            <a:r>
              <a:rPr lang="es-ES" sz="1100" b="1" dirty="0" smtClean="0">
                <a:solidFill>
                  <a:srgbClr val="002776"/>
                </a:solidFill>
              </a:rPr>
              <a:t>Toyota </a:t>
            </a:r>
            <a:r>
              <a:rPr lang="es-ES" sz="1100" b="1" dirty="0" err="1" smtClean="0">
                <a:solidFill>
                  <a:srgbClr val="002776"/>
                </a:solidFill>
              </a:rPr>
              <a:t>Hibrízate</a:t>
            </a:r>
            <a:r>
              <a:rPr lang="es-ES" sz="1100" b="1" dirty="0" smtClean="0">
                <a:solidFill>
                  <a:srgbClr val="002776"/>
                </a:solidFill>
              </a:rPr>
              <a:t> (2012) </a:t>
            </a:r>
            <a:r>
              <a:rPr lang="es-ES" sz="1100" dirty="0" smtClean="0">
                <a:solidFill>
                  <a:srgbClr val="002776"/>
                </a:solidFill>
              </a:rPr>
              <a:t> </a:t>
            </a:r>
            <a:r>
              <a:rPr lang="es-ES" sz="1100" dirty="0" smtClean="0">
                <a:solidFill>
                  <a:srgbClr val="002776"/>
                </a:solidFill>
                <a:hlinkClick r:id="rId6"/>
              </a:rPr>
              <a:t>https://www.youtube.com/watch?v=MMUYSU77HZ8</a:t>
            </a:r>
            <a:r>
              <a:rPr lang="es-ES" sz="1100" dirty="0" smtClean="0">
                <a:solidFill>
                  <a:srgbClr val="002776"/>
                </a:solidFill>
              </a:rPr>
              <a:t> </a:t>
            </a:r>
          </a:p>
          <a:p>
            <a:pPr fontAlgn="base">
              <a:spcBef>
                <a:spcPct val="0"/>
              </a:spcBef>
              <a:spcAft>
                <a:spcPct val="0"/>
              </a:spcAft>
            </a:pPr>
            <a:r>
              <a:rPr lang="es-ES" sz="1100" dirty="0" smtClean="0">
                <a:solidFill>
                  <a:srgbClr val="002776"/>
                </a:solidFill>
              </a:rPr>
              <a:t>A través de una campaña en </a:t>
            </a:r>
            <a:r>
              <a:rPr lang="es-ES" sz="1100" dirty="0" err="1" smtClean="0">
                <a:solidFill>
                  <a:srgbClr val="002776"/>
                </a:solidFill>
              </a:rPr>
              <a:t>Whatsapp</a:t>
            </a:r>
            <a:r>
              <a:rPr lang="es-ES" sz="1100" dirty="0" smtClean="0">
                <a:solidFill>
                  <a:srgbClr val="002776"/>
                </a:solidFill>
              </a:rPr>
              <a:t> Toyota España buscaba generar una amplia </a:t>
            </a:r>
            <a:r>
              <a:rPr lang="es-ES" sz="1100" dirty="0" err="1" smtClean="0">
                <a:solidFill>
                  <a:srgbClr val="002776"/>
                </a:solidFill>
              </a:rPr>
              <a:t>viralización</a:t>
            </a:r>
            <a:r>
              <a:rPr lang="es-ES" sz="1100" dirty="0" smtClean="0">
                <a:solidFill>
                  <a:srgbClr val="002776"/>
                </a:solidFill>
              </a:rPr>
              <a:t> y posicionamiento. Para ello lanzó un concurso que iba condicionado a cambiar el estado de los usuarios de </a:t>
            </a:r>
            <a:r>
              <a:rPr lang="es-ES" sz="1100" dirty="0" err="1" smtClean="0">
                <a:solidFill>
                  <a:srgbClr val="002776"/>
                </a:solidFill>
              </a:rPr>
              <a:t>Whatsapp</a:t>
            </a:r>
            <a:r>
              <a:rPr lang="es-ES" sz="1100" dirty="0" smtClean="0">
                <a:solidFill>
                  <a:srgbClr val="002776"/>
                </a:solidFill>
              </a:rPr>
              <a:t> por “</a:t>
            </a:r>
            <a:r>
              <a:rPr lang="es-ES" sz="1100" dirty="0" err="1" smtClean="0">
                <a:solidFill>
                  <a:srgbClr val="002776"/>
                </a:solidFill>
              </a:rPr>
              <a:t>Hibridizado</a:t>
            </a:r>
            <a:r>
              <a:rPr lang="es-ES" sz="1100" dirty="0" smtClean="0">
                <a:solidFill>
                  <a:srgbClr val="002776"/>
                </a:solidFill>
              </a:rPr>
              <a:t>”.</a:t>
            </a:r>
          </a:p>
          <a:p>
            <a:pPr fontAlgn="base">
              <a:spcBef>
                <a:spcPct val="0"/>
              </a:spcBef>
              <a:spcAft>
                <a:spcPct val="0"/>
              </a:spcAft>
            </a:pPr>
            <a:r>
              <a:rPr lang="es-ES" sz="1100" dirty="0" smtClean="0">
                <a:solidFill>
                  <a:srgbClr val="002776"/>
                </a:solidFill>
              </a:rPr>
              <a:t>En sólo un mes  la campaña ha obtenido unas 33.000 visitas a la web y más de 6.500 usuarios registrados. </a:t>
            </a:r>
          </a:p>
          <a:p>
            <a:pPr fontAlgn="base">
              <a:spcBef>
                <a:spcPct val="0"/>
              </a:spcBef>
              <a:spcAft>
                <a:spcPct val="0"/>
              </a:spcAft>
            </a:pPr>
            <a:endParaRPr lang="es-ES" sz="10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a:p>
            <a:pPr fontAlgn="base">
              <a:spcBef>
                <a:spcPct val="0"/>
              </a:spcBef>
              <a:spcAft>
                <a:spcPct val="0"/>
              </a:spcAft>
            </a:pPr>
            <a:endParaRPr lang="es-ES" sz="1100" dirty="0" smtClean="0">
              <a:solidFill>
                <a:srgbClr val="000000"/>
              </a:solidFill>
            </a:endParaRPr>
          </a:p>
        </p:txBody>
      </p:sp>
      <p:sp>
        <p:nvSpPr>
          <p:cNvPr id="35"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209</a:t>
            </a:fld>
            <a:endParaRPr lang="es-ES" dirty="0">
              <a:solidFill>
                <a:srgbClr val="002776"/>
              </a:solidFill>
            </a:endParaRPr>
          </a:p>
        </p:txBody>
      </p:sp>
    </p:spTree>
    <p:extLst>
      <p:ext uri="{BB962C8B-B14F-4D97-AF65-F5344CB8AC3E}">
        <p14:creationId xmlns:p14="http://schemas.microsoft.com/office/powerpoint/2010/main" val="374556099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en turismo cultural y RICE</a:t>
            </a:r>
            <a:endParaRPr lang="es-ES" sz="1400" i="1" dirty="0">
              <a:solidFill>
                <a:srgbClr val="00B0F0"/>
              </a:solidFill>
              <a:cs typeface="Arial" charset="0"/>
            </a:endParaRPr>
          </a:p>
        </p:txBody>
      </p:sp>
      <p:sp>
        <p:nvSpPr>
          <p:cNvPr id="7" name="Slide Number Placeholder 3"/>
          <p:cNvSpPr txBox="1">
            <a:spLocks/>
          </p:cNvSpPr>
          <p:nvPr/>
        </p:nvSpPr>
        <p:spPr>
          <a:xfrm>
            <a:off x="704528" y="6525344"/>
            <a:ext cx="7884000" cy="288000"/>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nSpc>
                <a:spcPct val="100000"/>
              </a:lnSpc>
            </a:pPr>
            <a:r>
              <a:rPr lang="es-ES" sz="700" b="0" i="1" dirty="0" smtClean="0">
                <a:solidFill>
                  <a:srgbClr val="002776"/>
                </a:solidFill>
              </a:rPr>
              <a:t>Fuente: : ICCA / UWNTO, Global </a:t>
            </a:r>
            <a:r>
              <a:rPr lang="es-ES" sz="700" b="0" i="1" dirty="0" err="1" smtClean="0">
                <a:solidFill>
                  <a:srgbClr val="002776"/>
                </a:solidFill>
              </a:rPr>
              <a:t>Forecast</a:t>
            </a:r>
            <a:r>
              <a:rPr lang="es-ES" sz="700" b="0" i="1" dirty="0" smtClean="0">
                <a:solidFill>
                  <a:srgbClr val="002776"/>
                </a:solidFill>
              </a:rPr>
              <a:t> and </a:t>
            </a:r>
            <a:r>
              <a:rPr lang="es-ES" sz="700" b="0" i="1" dirty="0" err="1" smtClean="0">
                <a:solidFill>
                  <a:srgbClr val="002776"/>
                </a:solidFill>
              </a:rPr>
              <a:t>Profile</a:t>
            </a:r>
            <a:r>
              <a:rPr lang="es-ES" sz="700" b="0" i="1" dirty="0" smtClean="0">
                <a:solidFill>
                  <a:srgbClr val="002776"/>
                </a:solidFill>
              </a:rPr>
              <a:t> of </a:t>
            </a:r>
            <a:r>
              <a:rPr lang="es-ES" sz="700" b="0" i="1" dirty="0" err="1" smtClean="0">
                <a:solidFill>
                  <a:srgbClr val="002776"/>
                </a:solidFill>
              </a:rPr>
              <a:t>Market</a:t>
            </a:r>
            <a:r>
              <a:rPr lang="es-ES" sz="700" b="0" i="1" dirty="0" smtClean="0">
                <a:solidFill>
                  <a:srgbClr val="002776"/>
                </a:solidFill>
              </a:rPr>
              <a:t> </a:t>
            </a:r>
            <a:r>
              <a:rPr lang="es-ES" sz="700" b="0" i="1" dirty="0" err="1" smtClean="0">
                <a:solidFill>
                  <a:srgbClr val="002776"/>
                </a:solidFill>
              </a:rPr>
              <a:t>Segments</a:t>
            </a:r>
            <a:r>
              <a:rPr lang="es-ES" sz="700" b="0" i="1" dirty="0" smtClean="0">
                <a:solidFill>
                  <a:srgbClr val="002776"/>
                </a:solidFill>
              </a:rPr>
              <a:t> (Vol.7) / GBTA BTI™ Outlook – </a:t>
            </a:r>
            <a:r>
              <a:rPr lang="es-ES" sz="700" b="0" i="1" dirty="0" err="1" smtClean="0">
                <a:solidFill>
                  <a:srgbClr val="002776"/>
                </a:solidFill>
              </a:rPr>
              <a:t>Annual</a:t>
            </a:r>
            <a:r>
              <a:rPr lang="es-ES" sz="700" b="0" i="1" dirty="0" smtClean="0">
                <a:solidFill>
                  <a:srgbClr val="002776"/>
                </a:solidFill>
              </a:rPr>
              <a:t> Global </a:t>
            </a:r>
            <a:r>
              <a:rPr lang="es-ES" sz="700" b="0" i="1" dirty="0" err="1" smtClean="0">
                <a:solidFill>
                  <a:srgbClr val="002776"/>
                </a:solidFill>
              </a:rPr>
              <a:t>Report</a:t>
            </a:r>
            <a:r>
              <a:rPr lang="es-ES" sz="700" b="0" i="1" dirty="0" smtClean="0">
                <a:solidFill>
                  <a:srgbClr val="002776"/>
                </a:solidFill>
              </a:rPr>
              <a:t> &amp; </a:t>
            </a:r>
            <a:r>
              <a:rPr lang="es-ES" sz="700" b="0" i="1" dirty="0" err="1" smtClean="0">
                <a:solidFill>
                  <a:srgbClr val="002776"/>
                </a:solidFill>
              </a:rPr>
              <a:t>Forecast</a:t>
            </a:r>
            <a:r>
              <a:rPr lang="es-ES" sz="700" b="0" i="1" dirty="0" smtClean="0">
                <a:solidFill>
                  <a:srgbClr val="002776"/>
                </a:solidFill>
              </a:rPr>
              <a:t> 2015 / GBTA </a:t>
            </a:r>
            <a:r>
              <a:rPr lang="es-ES" sz="700" b="0" i="1" dirty="0" err="1" smtClean="0">
                <a:solidFill>
                  <a:srgbClr val="002776"/>
                </a:solidFill>
              </a:rPr>
              <a:t>The</a:t>
            </a:r>
            <a:r>
              <a:rPr lang="es-ES" sz="700" b="0" i="1" dirty="0" smtClean="0">
                <a:solidFill>
                  <a:srgbClr val="002776"/>
                </a:solidFill>
              </a:rPr>
              <a:t> Business </a:t>
            </a:r>
            <a:r>
              <a:rPr lang="es-ES" sz="700" b="0" i="1" dirty="0" err="1" smtClean="0">
                <a:solidFill>
                  <a:srgbClr val="002776"/>
                </a:solidFill>
              </a:rPr>
              <a:t>Traveler</a:t>
            </a:r>
            <a:r>
              <a:rPr lang="es-ES" sz="700" b="0" i="1" dirty="0" smtClean="0">
                <a:solidFill>
                  <a:srgbClr val="002776"/>
                </a:solidFill>
              </a:rPr>
              <a:t> of </a:t>
            </a:r>
            <a:r>
              <a:rPr lang="es-ES" sz="700" b="0" i="1" dirty="0" err="1" smtClean="0">
                <a:solidFill>
                  <a:srgbClr val="002776"/>
                </a:solidFill>
              </a:rPr>
              <a:t>Today</a:t>
            </a:r>
            <a:r>
              <a:rPr lang="es-ES" sz="700" b="0" i="1" dirty="0" smtClean="0">
                <a:solidFill>
                  <a:srgbClr val="002776"/>
                </a:solidFill>
              </a:rPr>
              <a:t>: New </a:t>
            </a:r>
            <a:r>
              <a:rPr lang="es-ES" sz="700" b="0" i="1" dirty="0" err="1" smtClean="0">
                <a:solidFill>
                  <a:srgbClr val="002776"/>
                </a:solidFill>
              </a:rPr>
              <a:t>Study</a:t>
            </a:r>
            <a:r>
              <a:rPr lang="es-ES" sz="700" b="0" i="1" dirty="0" smtClean="0">
                <a:solidFill>
                  <a:srgbClr val="002776"/>
                </a:solidFill>
              </a:rPr>
              <a:t> </a:t>
            </a:r>
            <a:r>
              <a:rPr lang="es-ES" sz="700" b="0" i="1" dirty="0" err="1" smtClean="0">
                <a:solidFill>
                  <a:srgbClr val="002776"/>
                </a:solidFill>
              </a:rPr>
              <a:t>Profiles</a:t>
            </a:r>
            <a:r>
              <a:rPr lang="es-ES" sz="700" b="0" i="1" dirty="0" smtClean="0">
                <a:solidFill>
                  <a:srgbClr val="002776"/>
                </a:solidFill>
              </a:rPr>
              <a:t> </a:t>
            </a:r>
            <a:r>
              <a:rPr lang="es-ES" sz="700" b="0" i="1" dirty="0" err="1" smtClean="0">
                <a:solidFill>
                  <a:srgbClr val="002776"/>
                </a:solidFill>
              </a:rPr>
              <a:t>Corporate</a:t>
            </a:r>
            <a:r>
              <a:rPr lang="es-ES" sz="700" b="0" i="1" dirty="0" smtClean="0">
                <a:solidFill>
                  <a:srgbClr val="002776"/>
                </a:solidFill>
              </a:rPr>
              <a:t> </a:t>
            </a:r>
            <a:r>
              <a:rPr lang="es-ES" sz="700" b="0" i="1" dirty="0" err="1" smtClean="0">
                <a:solidFill>
                  <a:srgbClr val="002776"/>
                </a:solidFill>
              </a:rPr>
              <a:t>Travelers</a:t>
            </a:r>
            <a:r>
              <a:rPr lang="es-ES" sz="700" b="0" i="1" dirty="0" smtClean="0">
                <a:solidFill>
                  <a:srgbClr val="002776"/>
                </a:solidFill>
              </a:rPr>
              <a:t> and </a:t>
            </a:r>
            <a:r>
              <a:rPr lang="es-ES" sz="700" b="0" i="1" dirty="0" err="1" smtClean="0">
                <a:solidFill>
                  <a:srgbClr val="002776"/>
                </a:solidFill>
              </a:rPr>
              <a:t>Their</a:t>
            </a:r>
            <a:r>
              <a:rPr lang="es-ES" sz="700" b="0" i="1" dirty="0" smtClean="0">
                <a:solidFill>
                  <a:srgbClr val="002776"/>
                </a:solidFill>
              </a:rPr>
              <a:t> </a:t>
            </a:r>
            <a:r>
              <a:rPr lang="es-ES" sz="700" b="0" i="1" dirty="0" err="1" smtClean="0">
                <a:solidFill>
                  <a:srgbClr val="002776"/>
                </a:solidFill>
              </a:rPr>
              <a:t>Needs</a:t>
            </a:r>
            <a:r>
              <a:rPr lang="es-ES" sz="700" b="0" i="1" dirty="0" smtClean="0">
                <a:solidFill>
                  <a:srgbClr val="002776"/>
                </a:solidFill>
              </a:rPr>
              <a:t> </a:t>
            </a:r>
            <a:r>
              <a:rPr lang="es-ES" sz="700" b="0" i="1" dirty="0" err="1" smtClean="0">
                <a:solidFill>
                  <a:srgbClr val="002776"/>
                </a:solidFill>
              </a:rPr>
              <a:t>While</a:t>
            </a:r>
            <a:r>
              <a:rPr lang="es-ES" sz="700" b="0" i="1" dirty="0" smtClean="0">
                <a:solidFill>
                  <a:srgbClr val="002776"/>
                </a:solidFill>
              </a:rPr>
              <a:t> in </a:t>
            </a:r>
            <a:r>
              <a:rPr lang="es-ES" sz="700" b="0" i="1" dirty="0" err="1" smtClean="0">
                <a:solidFill>
                  <a:srgbClr val="002776"/>
                </a:solidFill>
              </a:rPr>
              <a:t>Transit</a:t>
            </a:r>
            <a:r>
              <a:rPr lang="es-ES" sz="700" b="0" i="1" dirty="0" smtClean="0">
                <a:solidFill>
                  <a:srgbClr val="002776"/>
                </a:solidFill>
              </a:rPr>
              <a:t> / </a:t>
            </a:r>
            <a:r>
              <a:rPr lang="es-ES" sz="700" b="0" i="1" dirty="0" err="1" smtClean="0">
                <a:solidFill>
                  <a:srgbClr val="002776"/>
                </a:solidFill>
              </a:rPr>
              <a:t>Janos</a:t>
            </a:r>
            <a:r>
              <a:rPr lang="es-ES" sz="700" b="0" i="1" dirty="0" smtClean="0">
                <a:solidFill>
                  <a:srgbClr val="002776"/>
                </a:solidFill>
              </a:rPr>
              <a:t> </a:t>
            </a:r>
            <a:r>
              <a:rPr lang="es-ES" sz="700" b="0" i="1" dirty="0" err="1" smtClean="0">
                <a:solidFill>
                  <a:srgbClr val="002776"/>
                </a:solidFill>
              </a:rPr>
              <a:t>Csapo</a:t>
            </a:r>
            <a:r>
              <a:rPr lang="es-ES" sz="700" b="0" i="1" dirty="0" smtClean="0">
                <a:solidFill>
                  <a:srgbClr val="002776"/>
                </a:solidFill>
              </a:rPr>
              <a:t> (2012). </a:t>
            </a:r>
            <a:r>
              <a:rPr lang="es-ES" sz="700" b="0" i="1" dirty="0" err="1" smtClean="0">
                <a:solidFill>
                  <a:srgbClr val="002776"/>
                </a:solidFill>
              </a:rPr>
              <a:t>The</a:t>
            </a:r>
            <a:r>
              <a:rPr lang="es-ES" sz="700" b="0" i="1" dirty="0" smtClean="0">
                <a:solidFill>
                  <a:srgbClr val="002776"/>
                </a:solidFill>
              </a:rPr>
              <a:t> Role and </a:t>
            </a:r>
            <a:r>
              <a:rPr lang="es-ES" sz="700" b="0" i="1" dirty="0" err="1" smtClean="0">
                <a:solidFill>
                  <a:srgbClr val="002776"/>
                </a:solidFill>
              </a:rPr>
              <a:t>Importance</a:t>
            </a:r>
            <a:r>
              <a:rPr lang="es-ES" sz="700" b="0" i="1" dirty="0" smtClean="0">
                <a:solidFill>
                  <a:srgbClr val="002776"/>
                </a:solidFill>
              </a:rPr>
              <a:t> of Cultural </a:t>
            </a:r>
            <a:r>
              <a:rPr lang="es-ES" sz="700" b="0" i="1" dirty="0" err="1" smtClean="0">
                <a:solidFill>
                  <a:srgbClr val="002776"/>
                </a:solidFill>
              </a:rPr>
              <a:t>Tourism</a:t>
            </a:r>
            <a:r>
              <a:rPr lang="es-ES" sz="700" b="0" i="1" dirty="0" smtClean="0">
                <a:solidFill>
                  <a:srgbClr val="002776"/>
                </a:solidFill>
              </a:rPr>
              <a:t> in Modern </a:t>
            </a:r>
            <a:r>
              <a:rPr lang="es-ES" sz="700" b="0" i="1" dirty="0" err="1" smtClean="0">
                <a:solidFill>
                  <a:srgbClr val="002776"/>
                </a:solidFill>
              </a:rPr>
              <a:t>Tourism</a:t>
            </a:r>
            <a:r>
              <a:rPr lang="es-ES" sz="700" b="0" i="1" dirty="0" smtClean="0">
                <a:solidFill>
                  <a:srgbClr val="002776"/>
                </a:solidFill>
              </a:rPr>
              <a:t> </a:t>
            </a:r>
            <a:r>
              <a:rPr lang="es-ES" sz="700" b="0" i="1" dirty="0" err="1" smtClean="0">
                <a:solidFill>
                  <a:srgbClr val="002776"/>
                </a:solidFill>
              </a:rPr>
              <a:t>Industry</a:t>
            </a:r>
            <a:r>
              <a:rPr lang="es-ES" sz="700" b="0" i="1" dirty="0" smtClean="0">
                <a:solidFill>
                  <a:srgbClr val="002776"/>
                </a:solidFill>
              </a:rPr>
              <a:t>, </a:t>
            </a:r>
            <a:r>
              <a:rPr lang="es-ES" sz="700" b="0" i="1" dirty="0" err="1" smtClean="0">
                <a:solidFill>
                  <a:srgbClr val="002776"/>
                </a:solidFill>
              </a:rPr>
              <a:t>Strategies</a:t>
            </a:r>
            <a:r>
              <a:rPr lang="es-ES" sz="700" b="0" i="1" dirty="0" smtClean="0">
                <a:solidFill>
                  <a:srgbClr val="002776"/>
                </a:solidFill>
              </a:rPr>
              <a:t> </a:t>
            </a:r>
            <a:r>
              <a:rPr lang="es-ES" sz="700" b="0" i="1" dirty="0" err="1" smtClean="0">
                <a:solidFill>
                  <a:srgbClr val="002776"/>
                </a:solidFill>
              </a:rPr>
              <a:t>for</a:t>
            </a:r>
            <a:r>
              <a:rPr lang="es-ES" sz="700" b="0" i="1" dirty="0" smtClean="0">
                <a:solidFill>
                  <a:srgbClr val="002776"/>
                </a:solidFill>
              </a:rPr>
              <a:t> </a:t>
            </a:r>
            <a:r>
              <a:rPr lang="es-ES" sz="700" b="0" i="1" dirty="0" err="1" smtClean="0">
                <a:solidFill>
                  <a:srgbClr val="002776"/>
                </a:solidFill>
              </a:rPr>
              <a:t>Tourism</a:t>
            </a:r>
            <a:r>
              <a:rPr lang="es-ES" sz="700" b="0" i="1" dirty="0" smtClean="0">
                <a:solidFill>
                  <a:srgbClr val="002776"/>
                </a:solidFill>
              </a:rPr>
              <a:t> </a:t>
            </a:r>
            <a:r>
              <a:rPr lang="es-ES" sz="700" b="0" i="1" dirty="0" err="1" smtClean="0">
                <a:solidFill>
                  <a:srgbClr val="002776"/>
                </a:solidFill>
              </a:rPr>
              <a:t>Industry</a:t>
            </a:r>
            <a:r>
              <a:rPr lang="es-ES" sz="700" b="0" i="1" dirty="0" smtClean="0">
                <a:solidFill>
                  <a:srgbClr val="002776"/>
                </a:solidFill>
              </a:rPr>
              <a:t> </a:t>
            </a:r>
            <a:endParaRPr lang="es-ES" sz="700" b="0" i="1" dirty="0">
              <a:solidFill>
                <a:srgbClr val="002776"/>
              </a:solidFill>
            </a:endParaRPr>
          </a:p>
        </p:txBody>
      </p:sp>
      <p:sp>
        <p:nvSpPr>
          <p:cNvPr id="5" name="Rounded Rectangle 4"/>
          <p:cNvSpPr/>
          <p:nvPr/>
        </p:nvSpPr>
        <p:spPr bwMode="auto">
          <a:xfrm>
            <a:off x="344488" y="1052736"/>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Turismo cultural</a:t>
            </a:r>
            <a:endParaRPr lang="es-ES" sz="1200" b="1" dirty="0">
              <a:solidFill>
                <a:srgbClr val="FFFFFF"/>
              </a:solidFill>
              <a:cs typeface="Arial" pitchFamily="34" charset="0"/>
            </a:endParaRPr>
          </a:p>
        </p:txBody>
      </p:sp>
      <p:sp>
        <p:nvSpPr>
          <p:cNvPr id="8" name="Rounded Rectangle 7"/>
          <p:cNvSpPr/>
          <p:nvPr/>
        </p:nvSpPr>
        <p:spPr bwMode="auto">
          <a:xfrm>
            <a:off x="5111367" y="1052736"/>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Turismo RICE</a:t>
            </a:r>
            <a:endParaRPr lang="es-ES" sz="1200" b="1" dirty="0">
              <a:solidFill>
                <a:srgbClr val="FFFFFF"/>
              </a:solidFill>
              <a:cs typeface="Arial" pitchFamily="34" charset="0"/>
            </a:endParaRPr>
          </a:p>
        </p:txBody>
      </p:sp>
      <p:sp>
        <p:nvSpPr>
          <p:cNvPr id="20" name="TextBox 19"/>
          <p:cNvSpPr txBox="1"/>
          <p:nvPr/>
        </p:nvSpPr>
        <p:spPr bwMode="auto">
          <a:xfrm>
            <a:off x="372938" y="1340768"/>
            <a:ext cx="4479570" cy="1406854"/>
          </a:xfrm>
          <a:prstGeom prst="rect">
            <a:avLst/>
          </a:prstGeom>
        </p:spPr>
        <p:txBody>
          <a:bodyPr wrap="square" lIns="36000" rIns="0" rtlCol="0" anchor="t">
            <a:noAutofit/>
          </a:bodyPr>
          <a:lstStyle/>
          <a:p>
            <a:pPr marL="173038" indent="-171450">
              <a:lnSpc>
                <a:spcPct val="106000"/>
              </a:lnSpc>
              <a:spcBef>
                <a:spcPts val="0"/>
              </a:spcBef>
              <a:spcAft>
                <a:spcPts val="200"/>
              </a:spcAft>
              <a:buClr>
                <a:srgbClr val="000000"/>
              </a:buClr>
              <a:buFont typeface="Wingdings" panose="05000000000000000000" pitchFamily="2" charset="2"/>
              <a:buChar char="§"/>
            </a:pPr>
            <a:r>
              <a:rPr lang="es-ES" sz="1100" b="1" dirty="0" smtClean="0">
                <a:solidFill>
                  <a:schemeClr val="accent1"/>
                </a:solidFill>
                <a:latin typeface="Arial" charset="0"/>
                <a:cs typeface="Arial" charset="0"/>
              </a:rPr>
              <a:t>Definición:</a:t>
            </a:r>
            <a:r>
              <a:rPr lang="es-ES" sz="1100" dirty="0" smtClean="0">
                <a:solidFill>
                  <a:schemeClr val="accent1"/>
                </a:solidFill>
                <a:latin typeface="Arial" charset="0"/>
                <a:cs typeface="Arial" charset="0"/>
              </a:rPr>
              <a:t> Viajes cuya principal motivación es descubrir un destino visitando sus principales atracciones culturales, ya sea de forma independiente o a través de itinerarios definidos</a:t>
            </a:r>
          </a:p>
          <a:p>
            <a:pPr marL="173038" indent="-171450">
              <a:lnSpc>
                <a:spcPct val="106000"/>
              </a:lnSpc>
              <a:spcBef>
                <a:spcPts val="0"/>
              </a:spcBef>
              <a:spcAft>
                <a:spcPts val="200"/>
              </a:spcAft>
              <a:buClr>
                <a:srgbClr val="000000"/>
              </a:buClr>
              <a:buFont typeface="Wingdings" panose="05000000000000000000" pitchFamily="2" charset="2"/>
              <a:buChar char="§"/>
            </a:pPr>
            <a:r>
              <a:rPr lang="es-ES" sz="1100" b="1" dirty="0" smtClean="0">
                <a:solidFill>
                  <a:schemeClr val="accent1"/>
                </a:solidFill>
                <a:latin typeface="Arial" charset="0"/>
                <a:cs typeface="Arial" charset="0"/>
              </a:rPr>
              <a:t>Principales emisores: </a:t>
            </a:r>
            <a:r>
              <a:rPr lang="es-ES" sz="1100" dirty="0" smtClean="0">
                <a:solidFill>
                  <a:schemeClr val="accent1"/>
                </a:solidFill>
                <a:latin typeface="Arial" charset="0"/>
                <a:cs typeface="Arial" charset="0"/>
              </a:rPr>
              <a:t>Alemania, EEUU, Reino Unido, Japón, Francia, Italia, China</a:t>
            </a:r>
          </a:p>
          <a:p>
            <a:pPr marL="173038" indent="-171450">
              <a:lnSpc>
                <a:spcPct val="106000"/>
              </a:lnSpc>
              <a:spcBef>
                <a:spcPts val="0"/>
              </a:spcBef>
              <a:spcAft>
                <a:spcPts val="200"/>
              </a:spcAft>
              <a:buClr>
                <a:srgbClr val="000000"/>
              </a:buClr>
              <a:buFont typeface="Wingdings" panose="05000000000000000000" pitchFamily="2" charset="2"/>
              <a:buChar char="§"/>
            </a:pPr>
            <a:r>
              <a:rPr lang="es-ES" sz="1100" b="1" dirty="0" smtClean="0">
                <a:solidFill>
                  <a:schemeClr val="accent1"/>
                </a:solidFill>
                <a:latin typeface="Arial" charset="0"/>
                <a:cs typeface="Arial" charset="0"/>
              </a:rPr>
              <a:t>Principales destinos: </a:t>
            </a:r>
            <a:r>
              <a:rPr lang="es-ES" sz="1100" dirty="0" smtClean="0">
                <a:solidFill>
                  <a:schemeClr val="accent1"/>
                </a:solidFill>
                <a:latin typeface="Arial" charset="0"/>
                <a:cs typeface="Arial" charset="0"/>
              </a:rPr>
              <a:t>Europa, Asia (China, India, Tailandia, Malasia), Sudamérica (México, Brasil, Argentina y Perú)</a:t>
            </a:r>
          </a:p>
          <a:p>
            <a:pPr marL="173038" indent="-171450">
              <a:lnSpc>
                <a:spcPct val="106000"/>
              </a:lnSpc>
              <a:spcBef>
                <a:spcPts val="0"/>
              </a:spcBef>
              <a:spcAft>
                <a:spcPts val="200"/>
              </a:spcAft>
              <a:buClr>
                <a:srgbClr val="000000"/>
              </a:buClr>
              <a:buFont typeface="Wingdings" panose="05000000000000000000" pitchFamily="2" charset="2"/>
              <a:buChar char="§"/>
            </a:pPr>
            <a:r>
              <a:rPr lang="es-ES" sz="1100" dirty="0" smtClean="0">
                <a:solidFill>
                  <a:schemeClr val="accent1"/>
                </a:solidFill>
                <a:latin typeface="Arial" charset="0"/>
                <a:cs typeface="Arial" charset="0"/>
              </a:rPr>
              <a:t>Existen más </a:t>
            </a:r>
            <a:r>
              <a:rPr lang="es-ES" sz="1100" dirty="0">
                <a:solidFill>
                  <a:schemeClr val="accent1"/>
                </a:solidFill>
                <a:latin typeface="Arial" charset="0"/>
                <a:cs typeface="Arial" charset="0"/>
              </a:rPr>
              <a:t>de </a:t>
            </a:r>
            <a:r>
              <a:rPr lang="es-ES" sz="1100" b="1" dirty="0">
                <a:solidFill>
                  <a:schemeClr val="accent1"/>
                </a:solidFill>
                <a:latin typeface="Arial" charset="0"/>
                <a:cs typeface="Arial" charset="0"/>
              </a:rPr>
              <a:t>1.000 lugares </a:t>
            </a:r>
            <a:r>
              <a:rPr lang="es-ES" sz="1100" b="1" dirty="0" smtClean="0">
                <a:solidFill>
                  <a:schemeClr val="accent1"/>
                </a:solidFill>
                <a:latin typeface="Arial" charset="0"/>
                <a:cs typeface="Arial" charset="0"/>
              </a:rPr>
              <a:t>/ </a:t>
            </a:r>
            <a:r>
              <a:rPr lang="es-ES" sz="1100" b="1" dirty="0">
                <a:solidFill>
                  <a:schemeClr val="accent1"/>
                </a:solidFill>
                <a:latin typeface="Arial" charset="0"/>
                <a:cs typeface="Arial" charset="0"/>
              </a:rPr>
              <a:t>sitios Patrimonio de la Humanidad</a:t>
            </a:r>
            <a:r>
              <a:rPr lang="es-ES" sz="1100" dirty="0">
                <a:solidFill>
                  <a:schemeClr val="accent1"/>
                </a:solidFill>
                <a:latin typeface="Arial" charset="0"/>
                <a:cs typeface="Arial" charset="0"/>
              </a:rPr>
              <a:t>, de los </a:t>
            </a:r>
            <a:r>
              <a:rPr lang="es-ES" sz="1100" dirty="0" smtClean="0">
                <a:solidFill>
                  <a:schemeClr val="accent1"/>
                </a:solidFill>
                <a:latin typeface="Arial" charset="0"/>
                <a:cs typeface="Arial" charset="0"/>
              </a:rPr>
              <a:t>cuales: </a:t>
            </a:r>
            <a:r>
              <a:rPr lang="es-ES" sz="1100" dirty="0">
                <a:solidFill>
                  <a:schemeClr val="accent1"/>
                </a:solidFill>
                <a:latin typeface="Arial" charset="0"/>
                <a:cs typeface="Arial" charset="0"/>
              </a:rPr>
              <a:t>802 </a:t>
            </a:r>
            <a:r>
              <a:rPr lang="es-ES" sz="1100" dirty="0" smtClean="0">
                <a:solidFill>
                  <a:schemeClr val="accent1"/>
                </a:solidFill>
                <a:latin typeface="Arial" charset="0"/>
                <a:cs typeface="Arial" charset="0"/>
              </a:rPr>
              <a:t>culturales</a:t>
            </a:r>
            <a:r>
              <a:rPr lang="es-ES" sz="1100" dirty="0">
                <a:solidFill>
                  <a:schemeClr val="accent1"/>
                </a:solidFill>
                <a:latin typeface="Arial" charset="0"/>
                <a:cs typeface="Arial" charset="0"/>
              </a:rPr>
              <a:t>, 197 naturales y 32 mixtos</a:t>
            </a:r>
            <a:endParaRPr lang="es-ES" sz="1100" dirty="0" smtClean="0">
              <a:solidFill>
                <a:schemeClr val="accent1"/>
              </a:solidFill>
              <a:latin typeface="Arial" charset="0"/>
              <a:cs typeface="Arial" charset="0"/>
            </a:endParaRPr>
          </a:p>
        </p:txBody>
      </p:sp>
      <p:sp>
        <p:nvSpPr>
          <p:cNvPr id="21" name="TextBox 20"/>
          <p:cNvSpPr txBox="1"/>
          <p:nvPr/>
        </p:nvSpPr>
        <p:spPr>
          <a:xfrm>
            <a:off x="638429" y="3081656"/>
            <a:ext cx="1385379" cy="276999"/>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kern="0" dirty="0" smtClean="0">
                <a:solidFill>
                  <a:schemeClr val="accent3"/>
                </a:solidFill>
              </a:rPr>
              <a:t>60-70M</a:t>
            </a:r>
            <a:endParaRPr kumimoji="0" lang="es-ES" b="0" i="0" u="none" strike="noStrike" kern="0" cap="none" spc="0" normalizeH="0" baseline="0" dirty="0" smtClean="0">
              <a:ln>
                <a:noFill/>
              </a:ln>
              <a:solidFill>
                <a:schemeClr val="accent3"/>
              </a:solidFill>
              <a:effectLst/>
              <a:uLnTx/>
              <a:uFillTx/>
            </a:endParaRPr>
          </a:p>
        </p:txBody>
      </p:sp>
      <p:sp>
        <p:nvSpPr>
          <p:cNvPr id="22" name="Rectangle 21"/>
          <p:cNvSpPr/>
          <p:nvPr/>
        </p:nvSpPr>
        <p:spPr>
          <a:xfrm>
            <a:off x="1496616" y="3087038"/>
            <a:ext cx="1193468" cy="36933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800" kern="0" dirty="0" smtClean="0">
                <a:solidFill>
                  <a:schemeClr val="accent3"/>
                </a:solidFill>
              </a:rPr>
              <a:t>Llegadas internacionales por turismo cultural a nivel mundial </a:t>
            </a:r>
            <a:endParaRPr kumimoji="0" lang="es-ES" sz="800" b="0" i="0" u="none" strike="noStrike" kern="0" cap="none" spc="0" normalizeH="0" baseline="0" dirty="0">
              <a:ln>
                <a:noFill/>
              </a:ln>
              <a:solidFill>
                <a:schemeClr val="accent3"/>
              </a:solidFill>
              <a:effectLst/>
              <a:uLnTx/>
              <a:uFillTx/>
            </a:endParaRPr>
          </a:p>
        </p:txBody>
      </p:sp>
      <p:sp>
        <p:nvSpPr>
          <p:cNvPr id="23" name="TextBox 22"/>
          <p:cNvSpPr txBox="1"/>
          <p:nvPr/>
        </p:nvSpPr>
        <p:spPr>
          <a:xfrm>
            <a:off x="2864321" y="3112434"/>
            <a:ext cx="898341" cy="276999"/>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kern="0" dirty="0" smtClean="0">
                <a:solidFill>
                  <a:schemeClr val="accent3"/>
                </a:solidFill>
              </a:rPr>
              <a:t>15</a:t>
            </a:r>
            <a:r>
              <a:rPr kumimoji="0" lang="es-ES" b="0" i="0" u="none" strike="noStrike" kern="0" cap="none" spc="0" normalizeH="0" baseline="0" dirty="0" smtClean="0">
                <a:ln>
                  <a:noFill/>
                </a:ln>
                <a:solidFill>
                  <a:schemeClr val="accent3"/>
                </a:solidFill>
                <a:effectLst/>
                <a:uLnTx/>
                <a:uFillTx/>
              </a:rPr>
              <a:t>%</a:t>
            </a:r>
          </a:p>
        </p:txBody>
      </p:sp>
      <p:sp>
        <p:nvSpPr>
          <p:cNvPr id="24" name="Rectangle 23"/>
          <p:cNvSpPr/>
          <p:nvPr/>
        </p:nvSpPr>
        <p:spPr>
          <a:xfrm>
            <a:off x="3415372" y="3123467"/>
            <a:ext cx="1437136" cy="369332"/>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800" kern="0" dirty="0" smtClean="0">
                <a:solidFill>
                  <a:schemeClr val="accent3"/>
                </a:solidFill>
              </a:rPr>
              <a:t>Crecimiento anual en los próximos años (2016 en adelante)</a:t>
            </a:r>
            <a:endParaRPr kumimoji="0" lang="es-ES" sz="800" b="0" i="0" u="none" strike="noStrike" kern="0" cap="none" spc="0" normalizeH="0" baseline="0" dirty="0">
              <a:ln>
                <a:noFill/>
              </a:ln>
              <a:solidFill>
                <a:schemeClr val="accent3"/>
              </a:solidFill>
              <a:effectLst/>
              <a:uLnTx/>
              <a:uFillTx/>
            </a:endParaRPr>
          </a:p>
        </p:txBody>
      </p:sp>
      <p:grpSp>
        <p:nvGrpSpPr>
          <p:cNvPr id="58" name="Group 57"/>
          <p:cNvGrpSpPr/>
          <p:nvPr/>
        </p:nvGrpSpPr>
        <p:grpSpPr>
          <a:xfrm>
            <a:off x="406400" y="3573016"/>
            <a:ext cx="4402138" cy="171265"/>
            <a:chOff x="406400" y="3644244"/>
            <a:chExt cx="3924000" cy="171265"/>
          </a:xfrm>
        </p:grpSpPr>
        <p:cxnSp>
          <p:nvCxnSpPr>
            <p:cNvPr id="25" name="iBar:83/125"/>
            <p:cNvCxnSpPr>
              <a:cxnSpLocks noChangeShapeType="1"/>
            </p:cNvCxnSpPr>
            <p:nvPr/>
          </p:nvCxnSpPr>
          <p:spPr bwMode="auto">
            <a:xfrm flipV="1">
              <a:off x="406400" y="3720991"/>
              <a:ext cx="3924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6" name="TxtBox:83/125"/>
            <p:cNvSpPr/>
            <p:nvPr/>
          </p:nvSpPr>
          <p:spPr bwMode="auto">
            <a:xfrm>
              <a:off x="1361893" y="3644244"/>
              <a:ext cx="2013018"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Tendencias en turismo cultural</a:t>
              </a:r>
              <a:endParaRPr lang="es-ES" sz="1050" b="1" dirty="0">
                <a:latin typeface="Arial" charset="0"/>
              </a:endParaRPr>
            </a:p>
          </p:txBody>
        </p:sp>
      </p:grpSp>
      <p:sp>
        <p:nvSpPr>
          <p:cNvPr id="27" name="Freeform 25"/>
          <p:cNvSpPr>
            <a:spLocks/>
          </p:cNvSpPr>
          <p:nvPr/>
        </p:nvSpPr>
        <p:spPr bwMode="auto">
          <a:xfrm>
            <a:off x="506496" y="3857149"/>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8" name="Freeform 26"/>
          <p:cNvSpPr>
            <a:spLocks/>
          </p:cNvSpPr>
          <p:nvPr/>
        </p:nvSpPr>
        <p:spPr bwMode="auto">
          <a:xfrm>
            <a:off x="434494" y="4416196"/>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9" name="Freeform 27"/>
          <p:cNvSpPr>
            <a:spLocks/>
          </p:cNvSpPr>
          <p:nvPr/>
        </p:nvSpPr>
        <p:spPr bwMode="auto">
          <a:xfrm>
            <a:off x="434494" y="4975243"/>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30" name="Freeform 28"/>
          <p:cNvSpPr>
            <a:spLocks noEditPoints="1"/>
          </p:cNvSpPr>
          <p:nvPr/>
        </p:nvSpPr>
        <p:spPr bwMode="auto">
          <a:xfrm>
            <a:off x="416496" y="5534290"/>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31" name="Freeform 29"/>
          <p:cNvSpPr>
            <a:spLocks/>
          </p:cNvSpPr>
          <p:nvPr/>
        </p:nvSpPr>
        <p:spPr bwMode="auto">
          <a:xfrm>
            <a:off x="416496" y="6093336"/>
            <a:ext cx="252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32" name="TextBox 31"/>
          <p:cNvSpPr txBox="1"/>
          <p:nvPr/>
        </p:nvSpPr>
        <p:spPr bwMode="auto">
          <a:xfrm>
            <a:off x="732709" y="3873223"/>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b="1" dirty="0" smtClean="0">
                <a:solidFill>
                  <a:schemeClr val="accent1"/>
                </a:solidFill>
                <a:latin typeface="Arial" charset="0"/>
                <a:ea typeface="+mn-ea"/>
                <a:cs typeface="Arial" charset="0"/>
              </a:rPr>
              <a:t>Interés creciente </a:t>
            </a:r>
            <a:r>
              <a:rPr lang="es-ES" sz="1050" dirty="0" smtClean="0">
                <a:solidFill>
                  <a:schemeClr val="accent1"/>
                </a:solidFill>
                <a:latin typeface="Arial" charset="0"/>
                <a:ea typeface="+mn-ea"/>
                <a:cs typeface="Arial" charset="0"/>
              </a:rPr>
              <a:t>por las </a:t>
            </a:r>
            <a:r>
              <a:rPr lang="es-ES" sz="1050" b="1" dirty="0" smtClean="0">
                <a:solidFill>
                  <a:schemeClr val="accent1"/>
                </a:solidFill>
                <a:latin typeface="Arial" charset="0"/>
                <a:ea typeface="+mn-ea"/>
                <a:cs typeface="Arial" charset="0"/>
              </a:rPr>
              <a:t>culturas populares</a:t>
            </a:r>
            <a:r>
              <a:rPr lang="es-ES" sz="1050" dirty="0" smtClean="0">
                <a:solidFill>
                  <a:schemeClr val="accent1"/>
                </a:solidFill>
                <a:latin typeface="Arial" charset="0"/>
                <a:ea typeface="+mn-ea"/>
                <a:cs typeface="Arial" charset="0"/>
              </a:rPr>
              <a:t>, o “la cultura </a:t>
            </a:r>
            <a:r>
              <a:rPr lang="es-ES" sz="1050" b="1" dirty="0" smtClean="0">
                <a:solidFill>
                  <a:schemeClr val="accent1"/>
                </a:solidFill>
                <a:latin typeface="Arial" charset="0"/>
                <a:ea typeface="+mn-ea"/>
                <a:cs typeface="Arial" charset="0"/>
              </a:rPr>
              <a:t>del día a día</a:t>
            </a:r>
            <a:r>
              <a:rPr lang="es-ES" sz="1050" dirty="0" smtClean="0">
                <a:solidFill>
                  <a:schemeClr val="accent1"/>
                </a:solidFill>
                <a:latin typeface="Arial" charset="0"/>
                <a:ea typeface="+mn-ea"/>
                <a:cs typeface="Arial" charset="0"/>
              </a:rPr>
              <a:t>” del destino</a:t>
            </a:r>
            <a:endParaRPr lang="es-ES" sz="1050" dirty="0">
              <a:solidFill>
                <a:schemeClr val="accent1"/>
              </a:solidFill>
              <a:latin typeface="Arial" charset="0"/>
              <a:ea typeface="+mn-ea"/>
              <a:cs typeface="Arial" charset="0"/>
            </a:endParaRPr>
          </a:p>
        </p:txBody>
      </p:sp>
      <p:sp>
        <p:nvSpPr>
          <p:cNvPr id="33" name="TextBox 32"/>
          <p:cNvSpPr txBox="1"/>
          <p:nvPr/>
        </p:nvSpPr>
        <p:spPr bwMode="auto">
          <a:xfrm>
            <a:off x="711231" y="4432270"/>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cs typeface="Arial" charset="0"/>
              </a:rPr>
              <a:t>Creciente </a:t>
            </a:r>
            <a:r>
              <a:rPr lang="es-ES" sz="1050" b="1" dirty="0" smtClean="0">
                <a:solidFill>
                  <a:schemeClr val="accent1"/>
                </a:solidFill>
                <a:latin typeface="Arial" charset="0"/>
                <a:cs typeface="Arial" charset="0"/>
              </a:rPr>
              <a:t>importancia de las artes </a:t>
            </a:r>
            <a:r>
              <a:rPr lang="es-ES" sz="1050" dirty="0" smtClean="0">
                <a:solidFill>
                  <a:schemeClr val="accent1"/>
                </a:solidFill>
                <a:latin typeface="Arial" charset="0"/>
                <a:cs typeface="Arial" charset="0"/>
              </a:rPr>
              <a:t>en el turismo cultural</a:t>
            </a:r>
            <a:endParaRPr lang="es-ES" sz="1050" dirty="0">
              <a:solidFill>
                <a:schemeClr val="accent1"/>
              </a:solidFill>
              <a:latin typeface="Arial" charset="0"/>
              <a:cs typeface="Arial" charset="0"/>
            </a:endParaRPr>
          </a:p>
        </p:txBody>
      </p:sp>
      <p:sp>
        <p:nvSpPr>
          <p:cNvPr id="34" name="TextBox 33"/>
          <p:cNvSpPr txBox="1"/>
          <p:nvPr/>
        </p:nvSpPr>
        <p:spPr bwMode="auto">
          <a:xfrm>
            <a:off x="715732" y="4991317"/>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Incremento de la </a:t>
            </a:r>
            <a:r>
              <a:rPr lang="es-ES" sz="1050" b="1" dirty="0" smtClean="0">
                <a:solidFill>
                  <a:schemeClr val="accent1"/>
                </a:solidFill>
                <a:latin typeface="Arial" charset="0"/>
                <a:ea typeface="+mn-ea"/>
                <a:cs typeface="Arial" charset="0"/>
              </a:rPr>
              <a:t>relación entre el turismo y la creatividad</a:t>
            </a:r>
            <a:r>
              <a:rPr lang="es-ES" sz="1050" dirty="0" smtClean="0">
                <a:solidFill>
                  <a:schemeClr val="accent1"/>
                </a:solidFill>
                <a:latin typeface="Arial" charset="0"/>
                <a:ea typeface="+mn-ea"/>
                <a:cs typeface="Arial" charset="0"/>
              </a:rPr>
              <a:t> y la aparición del llamado “turismo creativo” o “turismo naranja”</a:t>
            </a:r>
            <a:endParaRPr lang="es-ES" sz="1050" dirty="0">
              <a:solidFill>
                <a:schemeClr val="accent1"/>
              </a:solidFill>
              <a:latin typeface="Arial" charset="0"/>
              <a:ea typeface="+mn-ea"/>
              <a:cs typeface="Arial" charset="0"/>
            </a:endParaRPr>
          </a:p>
        </p:txBody>
      </p:sp>
      <p:sp>
        <p:nvSpPr>
          <p:cNvPr id="35" name="TextBox 34"/>
          <p:cNvSpPr txBox="1"/>
          <p:nvPr/>
        </p:nvSpPr>
        <p:spPr bwMode="auto">
          <a:xfrm>
            <a:off x="715732" y="5550364"/>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Incremento en el </a:t>
            </a:r>
            <a:r>
              <a:rPr lang="es-ES" sz="1050" b="1" dirty="0" smtClean="0">
                <a:solidFill>
                  <a:schemeClr val="accent1"/>
                </a:solidFill>
                <a:latin typeface="Arial" charset="0"/>
                <a:ea typeface="+mn-ea"/>
                <a:cs typeface="Arial" charset="0"/>
              </a:rPr>
              <a:t>carácter omnívoro </a:t>
            </a:r>
            <a:r>
              <a:rPr lang="es-ES" sz="1050" dirty="0" smtClean="0">
                <a:solidFill>
                  <a:schemeClr val="accent1"/>
                </a:solidFill>
                <a:latin typeface="Arial" charset="0"/>
                <a:ea typeface="+mn-ea"/>
                <a:cs typeface="Arial" charset="0"/>
              </a:rPr>
              <a:t>del </a:t>
            </a:r>
            <a:r>
              <a:rPr lang="es-ES" sz="1050" b="1" dirty="0" smtClean="0">
                <a:solidFill>
                  <a:schemeClr val="accent1"/>
                </a:solidFill>
                <a:latin typeface="Arial" charset="0"/>
                <a:ea typeface="+mn-ea"/>
                <a:cs typeface="Arial" charset="0"/>
              </a:rPr>
              <a:t>consumo</a:t>
            </a:r>
            <a:r>
              <a:rPr lang="es-ES" sz="1050" dirty="0" smtClean="0">
                <a:solidFill>
                  <a:schemeClr val="accent1"/>
                </a:solidFill>
                <a:latin typeface="Arial" charset="0"/>
                <a:ea typeface="+mn-ea"/>
                <a:cs typeface="Arial" charset="0"/>
              </a:rPr>
              <a:t> de la </a:t>
            </a:r>
            <a:r>
              <a:rPr lang="es-ES" sz="1050" b="1" dirty="0" smtClean="0">
                <a:solidFill>
                  <a:schemeClr val="accent1"/>
                </a:solidFill>
                <a:latin typeface="Arial" charset="0"/>
                <a:ea typeface="+mn-ea"/>
                <a:cs typeface="Arial" charset="0"/>
              </a:rPr>
              <a:t>cultura</a:t>
            </a:r>
            <a:r>
              <a:rPr lang="es-ES" sz="1050" dirty="0" smtClean="0">
                <a:solidFill>
                  <a:schemeClr val="accent1"/>
                </a:solidFill>
                <a:latin typeface="Arial" charset="0"/>
                <a:ea typeface="+mn-ea"/>
                <a:cs typeface="Arial" charset="0"/>
              </a:rPr>
              <a:t> (diferentes escenarios, tipologías, segmentos)</a:t>
            </a:r>
            <a:endParaRPr lang="es-ES" sz="1050" dirty="0">
              <a:solidFill>
                <a:schemeClr val="accent1"/>
              </a:solidFill>
              <a:latin typeface="Arial" charset="0"/>
              <a:ea typeface="+mn-ea"/>
              <a:cs typeface="Arial" charset="0"/>
            </a:endParaRPr>
          </a:p>
        </p:txBody>
      </p:sp>
      <p:sp>
        <p:nvSpPr>
          <p:cNvPr id="36" name="TextBox 35"/>
          <p:cNvSpPr txBox="1"/>
          <p:nvPr/>
        </p:nvSpPr>
        <p:spPr bwMode="auto">
          <a:xfrm>
            <a:off x="715732" y="6109410"/>
            <a:ext cx="4092756" cy="327852"/>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050" dirty="0" smtClean="0">
                <a:solidFill>
                  <a:schemeClr val="accent1"/>
                </a:solidFill>
                <a:latin typeface="Arial" charset="0"/>
                <a:ea typeface="+mn-ea"/>
                <a:cs typeface="Arial" charset="0"/>
              </a:rPr>
              <a:t>Mayor número de visitas a </a:t>
            </a:r>
            <a:r>
              <a:rPr lang="es-ES" sz="1050" b="1" dirty="0" smtClean="0">
                <a:solidFill>
                  <a:schemeClr val="accent1"/>
                </a:solidFill>
                <a:latin typeface="Arial" charset="0"/>
                <a:ea typeface="+mn-ea"/>
                <a:cs typeface="Arial" charset="0"/>
              </a:rPr>
              <a:t>festivales y eventos culturales </a:t>
            </a:r>
            <a:r>
              <a:rPr lang="es-ES" sz="1050" dirty="0" smtClean="0">
                <a:solidFill>
                  <a:schemeClr val="accent1"/>
                </a:solidFill>
                <a:latin typeface="Arial" charset="0"/>
                <a:ea typeface="+mn-ea"/>
                <a:cs typeface="Arial" charset="0"/>
              </a:rPr>
              <a:t>empujado por el </a:t>
            </a:r>
            <a:r>
              <a:rPr lang="es-ES" sz="1050" b="1" dirty="0" smtClean="0">
                <a:solidFill>
                  <a:schemeClr val="accent1"/>
                </a:solidFill>
                <a:latin typeface="Arial" charset="0"/>
                <a:ea typeface="+mn-ea"/>
                <a:cs typeface="Arial" charset="0"/>
              </a:rPr>
              <a:t>incremento en la oferta </a:t>
            </a:r>
            <a:r>
              <a:rPr lang="es-ES" sz="1050" dirty="0" smtClean="0">
                <a:solidFill>
                  <a:schemeClr val="accent1"/>
                </a:solidFill>
                <a:latin typeface="Arial" charset="0"/>
                <a:ea typeface="+mn-ea"/>
                <a:cs typeface="Arial" charset="0"/>
              </a:rPr>
              <a:t>y el deseo de “</a:t>
            </a:r>
            <a:r>
              <a:rPr lang="es-ES" sz="1050" b="1" dirty="0" smtClean="0">
                <a:solidFill>
                  <a:schemeClr val="accent1"/>
                </a:solidFill>
                <a:latin typeface="Arial" charset="0"/>
                <a:ea typeface="+mn-ea"/>
                <a:cs typeface="Arial" charset="0"/>
              </a:rPr>
              <a:t>be in </a:t>
            </a:r>
            <a:r>
              <a:rPr lang="es-ES" sz="1050" b="1" dirty="0" err="1" smtClean="0">
                <a:solidFill>
                  <a:schemeClr val="accent1"/>
                </a:solidFill>
                <a:latin typeface="Arial" charset="0"/>
                <a:ea typeface="+mn-ea"/>
                <a:cs typeface="Arial" charset="0"/>
              </a:rPr>
              <a:t>the</a:t>
            </a:r>
            <a:r>
              <a:rPr lang="es-ES" sz="1050" b="1" dirty="0" smtClean="0">
                <a:solidFill>
                  <a:schemeClr val="accent1"/>
                </a:solidFill>
                <a:latin typeface="Arial" charset="0"/>
                <a:ea typeface="+mn-ea"/>
                <a:cs typeface="Arial" charset="0"/>
              </a:rPr>
              <a:t> place”</a:t>
            </a:r>
            <a:endParaRPr lang="es-ES" sz="1050" b="1" dirty="0">
              <a:solidFill>
                <a:schemeClr val="accent1"/>
              </a:solidFill>
              <a:latin typeface="Arial" charset="0"/>
              <a:ea typeface="+mn-ea"/>
              <a:cs typeface="Arial" charset="0"/>
            </a:endParaRPr>
          </a:p>
        </p:txBody>
      </p:sp>
      <p:grpSp>
        <p:nvGrpSpPr>
          <p:cNvPr id="57" name="Group 56"/>
          <p:cNvGrpSpPr/>
          <p:nvPr/>
        </p:nvGrpSpPr>
        <p:grpSpPr>
          <a:xfrm>
            <a:off x="5097463" y="3573016"/>
            <a:ext cx="4464050" cy="171265"/>
            <a:chOff x="5252368" y="3644244"/>
            <a:chExt cx="3924000" cy="171265"/>
          </a:xfrm>
        </p:grpSpPr>
        <p:cxnSp>
          <p:nvCxnSpPr>
            <p:cNvPr id="37" name="iBar:83/125"/>
            <p:cNvCxnSpPr>
              <a:cxnSpLocks noChangeShapeType="1"/>
            </p:cNvCxnSpPr>
            <p:nvPr/>
          </p:nvCxnSpPr>
          <p:spPr bwMode="auto">
            <a:xfrm flipV="1">
              <a:off x="5252368" y="3720991"/>
              <a:ext cx="3924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8" name="TxtBox:83/125"/>
            <p:cNvSpPr/>
            <p:nvPr/>
          </p:nvSpPr>
          <p:spPr bwMode="auto">
            <a:xfrm>
              <a:off x="6326066" y="3644244"/>
              <a:ext cx="1776592" cy="17126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latin typeface="Arial" charset="0"/>
                </a:rPr>
                <a:t>Tendencias en turismo RICE</a:t>
              </a:r>
              <a:endParaRPr lang="es-ES" sz="1050" b="1" dirty="0">
                <a:latin typeface="Arial" charset="0"/>
              </a:endParaRPr>
            </a:p>
          </p:txBody>
        </p:sp>
      </p:grpSp>
      <p:sp>
        <p:nvSpPr>
          <p:cNvPr id="39" name="Freeform 25"/>
          <p:cNvSpPr>
            <a:spLocks/>
          </p:cNvSpPr>
          <p:nvPr/>
        </p:nvSpPr>
        <p:spPr bwMode="auto">
          <a:xfrm>
            <a:off x="5259024" y="3857149"/>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0" name="Freeform 26"/>
          <p:cNvSpPr>
            <a:spLocks/>
          </p:cNvSpPr>
          <p:nvPr/>
        </p:nvSpPr>
        <p:spPr bwMode="auto">
          <a:xfrm>
            <a:off x="5187022" y="4416196"/>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1" name="Freeform 27"/>
          <p:cNvSpPr>
            <a:spLocks/>
          </p:cNvSpPr>
          <p:nvPr/>
        </p:nvSpPr>
        <p:spPr bwMode="auto">
          <a:xfrm>
            <a:off x="5187022" y="4975243"/>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2" name="Freeform 28"/>
          <p:cNvSpPr>
            <a:spLocks noEditPoints="1"/>
          </p:cNvSpPr>
          <p:nvPr/>
        </p:nvSpPr>
        <p:spPr bwMode="auto">
          <a:xfrm>
            <a:off x="5169024" y="5534290"/>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3" name="Freeform 29"/>
          <p:cNvSpPr>
            <a:spLocks/>
          </p:cNvSpPr>
          <p:nvPr/>
        </p:nvSpPr>
        <p:spPr bwMode="auto">
          <a:xfrm>
            <a:off x="5169024" y="6093336"/>
            <a:ext cx="252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44" name="TextBox 43"/>
          <p:cNvSpPr txBox="1"/>
          <p:nvPr/>
        </p:nvSpPr>
        <p:spPr bwMode="auto">
          <a:xfrm>
            <a:off x="5439918" y="4991317"/>
            <a:ext cx="4290017" cy="327852"/>
          </a:xfrm>
          <a:prstGeom prst="rect">
            <a:avLst/>
          </a:prstGeom>
        </p:spPr>
        <p:txBody>
          <a:bodyPr wrap="square" lIns="36000" rIns="36000" rtlCol="0" anchor="ctr">
            <a:noAutofit/>
          </a:bodyPr>
          <a:lstStyle/>
          <a:p>
            <a:r>
              <a:rPr lang="es-ES" sz="1050" b="1" dirty="0"/>
              <a:t>Reducción de los plazos de reserva </a:t>
            </a:r>
            <a:r>
              <a:rPr lang="es-ES" sz="1050" dirty="0"/>
              <a:t>(menor anticipación)</a:t>
            </a:r>
            <a:endParaRPr lang="es-ES" altLang="es-ES" sz="1050" dirty="0"/>
          </a:p>
        </p:txBody>
      </p:sp>
      <p:sp>
        <p:nvSpPr>
          <p:cNvPr id="45" name="TextBox 44"/>
          <p:cNvSpPr txBox="1"/>
          <p:nvPr/>
        </p:nvSpPr>
        <p:spPr bwMode="auto">
          <a:xfrm>
            <a:off x="5439919" y="5550364"/>
            <a:ext cx="4121594" cy="327852"/>
          </a:xfrm>
          <a:prstGeom prst="rect">
            <a:avLst/>
          </a:prstGeom>
        </p:spPr>
        <p:txBody>
          <a:bodyPr wrap="square" lIns="36000" rIns="36000" rtlCol="0" anchor="ctr">
            <a:noAutofit/>
          </a:bodyPr>
          <a:lstStyle/>
          <a:p>
            <a:r>
              <a:rPr lang="es-ES" altLang="es-ES" sz="1050" dirty="0"/>
              <a:t>Clientes centrados en la </a:t>
            </a:r>
            <a:r>
              <a:rPr lang="es-ES" altLang="es-ES" sz="1050" b="1" dirty="0"/>
              <a:t>reducción de los depósitos requeridos</a:t>
            </a:r>
            <a:r>
              <a:rPr lang="es-ES" altLang="es-ES" sz="1050" dirty="0"/>
              <a:t>, excepto en el caso de grandes eventos/reuniones</a:t>
            </a:r>
          </a:p>
        </p:txBody>
      </p:sp>
      <p:sp>
        <p:nvSpPr>
          <p:cNvPr id="46" name="TextBox 45"/>
          <p:cNvSpPr txBox="1"/>
          <p:nvPr/>
        </p:nvSpPr>
        <p:spPr bwMode="auto">
          <a:xfrm>
            <a:off x="5439919" y="6109410"/>
            <a:ext cx="4290016" cy="327852"/>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dirty="0">
                <a:solidFill>
                  <a:schemeClr val="accent1"/>
                </a:solidFill>
                <a:latin typeface="Arial" charset="0"/>
                <a:cs typeface="Arial" charset="0"/>
              </a:rPr>
              <a:t>Popularización del </a:t>
            </a:r>
            <a:r>
              <a:rPr lang="es-ES" sz="1050" b="1" dirty="0">
                <a:solidFill>
                  <a:schemeClr val="accent1"/>
                </a:solidFill>
                <a:latin typeface="Arial" charset="0"/>
                <a:cs typeface="Arial" charset="0"/>
              </a:rPr>
              <a:t>uso de la tecnología social</a:t>
            </a:r>
            <a:r>
              <a:rPr lang="es-ES" sz="1050" dirty="0">
                <a:solidFill>
                  <a:schemeClr val="accent1"/>
                </a:solidFill>
                <a:latin typeface="Arial" charset="0"/>
                <a:cs typeface="Arial" charset="0"/>
              </a:rPr>
              <a:t> </a:t>
            </a:r>
            <a:r>
              <a:rPr lang="es-ES" sz="1050" dirty="0" smtClean="0">
                <a:solidFill>
                  <a:schemeClr val="accent1"/>
                </a:solidFill>
                <a:latin typeface="Arial" charset="0"/>
                <a:cs typeface="Arial" charset="0"/>
              </a:rPr>
              <a:t>(ej. apps para reuniones/eventos)</a:t>
            </a:r>
            <a:endParaRPr lang="es-ES" sz="1050" dirty="0">
              <a:solidFill>
                <a:schemeClr val="accent1"/>
              </a:solidFill>
              <a:latin typeface="Arial" charset="0"/>
              <a:cs typeface="Arial" charset="0"/>
            </a:endParaRPr>
          </a:p>
        </p:txBody>
      </p:sp>
      <p:sp>
        <p:nvSpPr>
          <p:cNvPr id="47" name="TextBox 46"/>
          <p:cNvSpPr txBox="1"/>
          <p:nvPr/>
        </p:nvSpPr>
        <p:spPr bwMode="auto">
          <a:xfrm>
            <a:off x="5111367" y="1340768"/>
            <a:ext cx="4450146" cy="1504162"/>
          </a:xfrm>
          <a:prstGeom prst="rect">
            <a:avLst/>
          </a:prstGeom>
        </p:spPr>
        <p:txBody>
          <a:bodyPr wrap="square" lIns="36000" rIns="36000" rtlCol="0" anchor="t">
            <a:noAutofit/>
          </a:bodyPr>
          <a:lstStyle/>
          <a:p>
            <a:pPr marL="174625" lvl="0" indent="-174625">
              <a:spcAft>
                <a:spcPts val="600"/>
              </a:spcAft>
              <a:buFont typeface="Wingdings" panose="05000000000000000000" pitchFamily="2" charset="2"/>
              <a:buChar char="§"/>
            </a:pPr>
            <a:r>
              <a:rPr lang="es-ES" sz="1050" b="1" dirty="0" smtClean="0">
                <a:solidFill>
                  <a:schemeClr val="accent1"/>
                </a:solidFill>
              </a:rPr>
              <a:t>RICE o MICE: </a:t>
            </a:r>
            <a:r>
              <a:rPr lang="es-ES" sz="1050" dirty="0" smtClean="0">
                <a:solidFill>
                  <a:schemeClr val="accent1"/>
                </a:solidFill>
              </a:rPr>
              <a:t>turismo de reuniones, incentivos, conferencias y exhibiciones (Meetings</a:t>
            </a:r>
            <a:r>
              <a:rPr lang="es-ES" sz="1050" dirty="0">
                <a:solidFill>
                  <a:schemeClr val="accent1"/>
                </a:solidFill>
              </a:rPr>
              <a:t>, Incentives, </a:t>
            </a:r>
            <a:r>
              <a:rPr lang="es-ES" sz="1050" dirty="0" err="1">
                <a:solidFill>
                  <a:schemeClr val="accent1"/>
                </a:solidFill>
              </a:rPr>
              <a:t>Conferences</a:t>
            </a:r>
            <a:r>
              <a:rPr lang="es-ES" sz="1050" dirty="0">
                <a:solidFill>
                  <a:schemeClr val="accent1"/>
                </a:solidFill>
              </a:rPr>
              <a:t> and </a:t>
            </a:r>
            <a:r>
              <a:rPr lang="es-ES" sz="1050" dirty="0" err="1">
                <a:solidFill>
                  <a:schemeClr val="accent1"/>
                </a:solidFill>
              </a:rPr>
              <a:t>Exhibitions</a:t>
            </a:r>
            <a:r>
              <a:rPr lang="es-ES" sz="1050" dirty="0" smtClean="0">
                <a:solidFill>
                  <a:schemeClr val="accent1"/>
                </a:solidFill>
              </a:rPr>
              <a:t>)</a:t>
            </a:r>
          </a:p>
          <a:p>
            <a:pPr marL="174625" lvl="0" indent="-174625">
              <a:spcAft>
                <a:spcPts val="600"/>
              </a:spcAft>
              <a:buFont typeface="Wingdings" panose="05000000000000000000" pitchFamily="2" charset="2"/>
              <a:buChar char="§"/>
            </a:pPr>
            <a:r>
              <a:rPr lang="es-ES" sz="1050" b="1" dirty="0" smtClean="0">
                <a:solidFill>
                  <a:schemeClr val="accent1"/>
                </a:solidFill>
              </a:rPr>
              <a:t>Principales países por número de congresos internacionales (ICCA): </a:t>
            </a:r>
            <a:r>
              <a:rPr lang="es-ES" sz="1050" dirty="0" smtClean="0">
                <a:solidFill>
                  <a:schemeClr val="accent1"/>
                </a:solidFill>
              </a:rPr>
              <a:t>USA, Alemania, Reino Unido, España, Francia, Italia, Japón</a:t>
            </a:r>
          </a:p>
          <a:p>
            <a:pPr marL="174625" lvl="0" indent="-174625">
              <a:spcAft>
                <a:spcPts val="600"/>
              </a:spcAft>
              <a:buFont typeface="Wingdings" panose="05000000000000000000" pitchFamily="2" charset="2"/>
              <a:buChar char="§"/>
            </a:pPr>
            <a:r>
              <a:rPr lang="es-ES" sz="1050" b="1" dirty="0">
                <a:solidFill>
                  <a:schemeClr val="accent1"/>
                </a:solidFill>
              </a:rPr>
              <a:t>Principales </a:t>
            </a:r>
            <a:r>
              <a:rPr lang="es-ES" sz="1050" b="1" dirty="0" smtClean="0">
                <a:solidFill>
                  <a:schemeClr val="accent1"/>
                </a:solidFill>
              </a:rPr>
              <a:t>ciudades por </a:t>
            </a:r>
            <a:r>
              <a:rPr lang="es-ES" sz="1050" b="1" dirty="0">
                <a:solidFill>
                  <a:schemeClr val="accent1"/>
                </a:solidFill>
              </a:rPr>
              <a:t>número de congresos internacionales (ICCA): </a:t>
            </a:r>
            <a:r>
              <a:rPr lang="es-ES" sz="1050" dirty="0" smtClean="0">
                <a:solidFill>
                  <a:schemeClr val="accent1"/>
                </a:solidFill>
              </a:rPr>
              <a:t>Berlín, París, Barcelona, Viena, Londres, Madrid, Singapur</a:t>
            </a:r>
            <a:endParaRPr lang="es-ES" sz="1050" b="1" dirty="0" smtClean="0">
              <a:solidFill>
                <a:schemeClr val="accent1"/>
              </a:solidFill>
            </a:endParaRPr>
          </a:p>
        </p:txBody>
      </p:sp>
      <p:sp>
        <p:nvSpPr>
          <p:cNvPr id="48" name="TextBox 47"/>
          <p:cNvSpPr txBox="1"/>
          <p:nvPr/>
        </p:nvSpPr>
        <p:spPr>
          <a:xfrm>
            <a:off x="7618389" y="2780928"/>
            <a:ext cx="898341" cy="307777"/>
          </a:xfrm>
          <a:prstGeom prst="rect">
            <a:avLst/>
          </a:prstGeom>
          <a:noFill/>
        </p:spPr>
        <p:txBody>
          <a:bodyPr wrap="square" lIns="0" tIns="0" rIns="0" bIns="0" rtlCol="0">
            <a:spAutoFit/>
          </a:bodyPr>
          <a:lstStyle>
            <a:defPPr>
              <a:defRPr lang="en-US"/>
            </a:defPPr>
            <a:lvl1pPr marL="0" marR="0" lvl="0" indent="0" defTabSz="914400" eaLnBrk="1" fontAlgn="auto" latinLnBrk="0" hangingPunct="1">
              <a:lnSpc>
                <a:spcPct val="100000"/>
              </a:lnSpc>
              <a:spcBef>
                <a:spcPts val="0"/>
              </a:spcBef>
              <a:spcAft>
                <a:spcPts val="0"/>
              </a:spcAft>
              <a:buClrTx/>
              <a:buSzTx/>
              <a:buFontTx/>
              <a:buNone/>
              <a:tabLst/>
              <a:defRPr sz="2000" kern="0">
                <a:solidFill>
                  <a:schemeClr val="accent3"/>
                </a:solidFill>
              </a:defRPr>
            </a:lvl1pPr>
          </a:lstStyle>
          <a:p>
            <a:r>
              <a:rPr lang="es-ES" dirty="0" smtClean="0"/>
              <a:t>+10%</a:t>
            </a:r>
            <a:endParaRPr lang="es-ES" dirty="0"/>
          </a:p>
        </p:txBody>
      </p:sp>
      <p:sp>
        <p:nvSpPr>
          <p:cNvPr id="49" name="Rectangle 48"/>
          <p:cNvSpPr/>
          <p:nvPr/>
        </p:nvSpPr>
        <p:spPr>
          <a:xfrm>
            <a:off x="7641222" y="3110771"/>
            <a:ext cx="1468700" cy="246221"/>
          </a:xfrm>
          <a:prstGeom prst="rect">
            <a:avLst/>
          </a:prstGeom>
        </p:spPr>
        <p:txBody>
          <a:bodyPr wrap="square" lIns="0" tIns="0" rIns="0" bIns="0">
            <a:spAutoFit/>
          </a:bodyPr>
          <a:lstStyle/>
          <a:p>
            <a:pPr fontAlgn="auto">
              <a:spcBef>
                <a:spcPts val="0"/>
              </a:spcBef>
              <a:spcAft>
                <a:spcPts val="0"/>
              </a:spcAft>
            </a:pPr>
            <a:r>
              <a:rPr lang="es-ES" sz="800" kern="0" dirty="0" smtClean="0">
                <a:solidFill>
                  <a:schemeClr val="accent3"/>
                </a:solidFill>
              </a:rPr>
              <a:t>Perspectiva de crecimiento anual hasta 2020</a:t>
            </a:r>
            <a:endParaRPr lang="es-ES" sz="800" kern="0" dirty="0">
              <a:solidFill>
                <a:schemeClr val="accent3"/>
              </a:solidFill>
            </a:endParaRPr>
          </a:p>
        </p:txBody>
      </p:sp>
      <p:sp>
        <p:nvSpPr>
          <p:cNvPr id="50" name="TextBox 49"/>
          <p:cNvSpPr txBox="1"/>
          <p:nvPr/>
        </p:nvSpPr>
        <p:spPr>
          <a:xfrm>
            <a:off x="5498196" y="2780928"/>
            <a:ext cx="1173709" cy="307777"/>
          </a:xfrm>
          <a:prstGeom prst="rect">
            <a:avLst/>
          </a:prstGeom>
          <a:noFill/>
        </p:spPr>
        <p:txBody>
          <a:bodyPr wrap="square" lIns="0" tIns="0" rIns="0" bIns="0"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2000" kern="0" dirty="0" smtClean="0">
                <a:solidFill>
                  <a:schemeClr val="accent3"/>
                </a:solidFill>
              </a:rPr>
              <a:t>127 M</a:t>
            </a:r>
            <a:endParaRPr kumimoji="0" lang="es-ES" sz="2000" b="0" i="0" u="none" strike="noStrike" kern="0" cap="none" spc="0" normalizeH="0" baseline="0" dirty="0" smtClean="0">
              <a:ln>
                <a:noFill/>
              </a:ln>
              <a:solidFill>
                <a:schemeClr val="accent3"/>
              </a:solidFill>
              <a:effectLst/>
              <a:uLnTx/>
              <a:uFillTx/>
            </a:endParaRPr>
          </a:p>
        </p:txBody>
      </p:sp>
      <p:sp>
        <p:nvSpPr>
          <p:cNvPr id="51" name="Rectangle 50"/>
          <p:cNvSpPr/>
          <p:nvPr/>
        </p:nvSpPr>
        <p:spPr>
          <a:xfrm>
            <a:off x="5518783" y="3110771"/>
            <a:ext cx="1407591" cy="246221"/>
          </a:xfrm>
          <a:prstGeom prst="rect">
            <a:avLst/>
          </a:prstGeom>
        </p:spPr>
        <p:txBody>
          <a:bodyPr wrap="square" lIns="0" tIns="0" rIns="0" bIns="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800" kern="0" dirty="0" smtClean="0">
                <a:solidFill>
                  <a:schemeClr val="accent3"/>
                </a:solidFill>
              </a:rPr>
              <a:t>Turistas por MICE (~20% de turistas internacionales)</a:t>
            </a:r>
            <a:endParaRPr kumimoji="0" lang="es-ES" sz="800" b="0" i="0" u="none" strike="noStrike" kern="0" cap="none" spc="0" normalizeH="0" baseline="0" dirty="0">
              <a:ln>
                <a:noFill/>
              </a:ln>
              <a:solidFill>
                <a:schemeClr val="accent3"/>
              </a:solidFill>
              <a:effectLst/>
              <a:uLnTx/>
              <a:uFillTx/>
            </a:endParaRPr>
          </a:p>
        </p:txBody>
      </p:sp>
      <p:sp>
        <p:nvSpPr>
          <p:cNvPr id="55" name="TextBox 54"/>
          <p:cNvSpPr txBox="1"/>
          <p:nvPr/>
        </p:nvSpPr>
        <p:spPr bwMode="auto">
          <a:xfrm>
            <a:off x="5421023" y="3873223"/>
            <a:ext cx="4142504" cy="327852"/>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050" dirty="0" smtClean="0">
                <a:solidFill>
                  <a:schemeClr val="accent1"/>
                </a:solidFill>
                <a:latin typeface="Arial" charset="0"/>
                <a:cs typeface="Arial" charset="0"/>
              </a:rPr>
              <a:t>Cuatro industrias clave como principales generadores de congresos </a:t>
            </a:r>
            <a:r>
              <a:rPr lang="es-ES" sz="1050" dirty="0">
                <a:solidFill>
                  <a:schemeClr val="accent1"/>
                </a:solidFill>
                <a:latin typeface="Arial" charset="0"/>
                <a:cs typeface="Arial" charset="0"/>
              </a:rPr>
              <a:t>y convenciones: </a:t>
            </a:r>
            <a:r>
              <a:rPr lang="es-ES" sz="1050" b="1" dirty="0">
                <a:solidFill>
                  <a:schemeClr val="accent1"/>
                </a:solidFill>
                <a:latin typeface="Arial" charset="0"/>
                <a:cs typeface="Arial" charset="0"/>
              </a:rPr>
              <a:t>tecnologías, automoción, farmacéuticas y </a:t>
            </a:r>
            <a:r>
              <a:rPr lang="es-ES" sz="1050" b="1" dirty="0" smtClean="0">
                <a:solidFill>
                  <a:schemeClr val="accent1"/>
                </a:solidFill>
                <a:latin typeface="Arial" charset="0"/>
                <a:cs typeface="Arial" charset="0"/>
              </a:rPr>
              <a:t>construcción</a:t>
            </a:r>
            <a:endParaRPr lang="es-ES" sz="1050" b="1" dirty="0">
              <a:solidFill>
                <a:schemeClr val="accent1"/>
              </a:solidFill>
              <a:latin typeface="Arial" charset="0"/>
              <a:cs typeface="Arial" charset="0"/>
            </a:endParaRPr>
          </a:p>
        </p:txBody>
      </p:sp>
      <p:sp>
        <p:nvSpPr>
          <p:cNvPr id="56" name="TextBox 55"/>
          <p:cNvSpPr txBox="1"/>
          <p:nvPr/>
        </p:nvSpPr>
        <p:spPr bwMode="auto">
          <a:xfrm>
            <a:off x="5421023" y="4432270"/>
            <a:ext cx="4142503" cy="327852"/>
          </a:xfrm>
          <a:prstGeom prst="rect">
            <a:avLst/>
          </a:prstGeom>
        </p:spPr>
        <p:txBody>
          <a:bodyPr wrap="square" lIns="36000" rIns="36000" rtlCol="0" anchor="ctr">
            <a:noAutofit/>
          </a:bodyPr>
          <a:lstStyle/>
          <a:p>
            <a:pPr algn="just">
              <a:spcAft>
                <a:spcPts val="600"/>
              </a:spcAft>
            </a:pPr>
            <a:r>
              <a:rPr lang="es-ES" sz="1050" dirty="0">
                <a:solidFill>
                  <a:srgbClr val="002060"/>
                </a:solidFill>
              </a:rPr>
              <a:t>Incremento del número de </a:t>
            </a:r>
            <a:r>
              <a:rPr lang="es-ES" sz="1050" b="1" dirty="0">
                <a:solidFill>
                  <a:srgbClr val="002060"/>
                </a:solidFill>
              </a:rPr>
              <a:t>reuniones de ámbito nacional </a:t>
            </a:r>
            <a:r>
              <a:rPr lang="es-ES" sz="1050" dirty="0">
                <a:solidFill>
                  <a:srgbClr val="002060"/>
                </a:solidFill>
              </a:rPr>
              <a:t>y de la </a:t>
            </a:r>
            <a:r>
              <a:rPr lang="es-ES" altLang="es-ES" sz="1050" b="1" dirty="0"/>
              <a:t>popularidad de los hoteles precio medio con foco en oferta MICE</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21</a:t>
            </a:fld>
            <a:endParaRPr lang="es-ES" dirty="0">
              <a:solidFill>
                <a:srgbClr val="002776"/>
              </a:solidFill>
            </a:endParaRPr>
          </a:p>
        </p:txBody>
      </p:sp>
    </p:spTree>
    <p:extLst>
      <p:ext uri="{BB962C8B-B14F-4D97-AF65-F5344CB8AC3E}">
        <p14:creationId xmlns:p14="http://schemas.microsoft.com/office/powerpoint/2010/main" val="35320048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3" name="Rectangle 22"/>
          <p:cNvSpPr/>
          <p:nvPr/>
        </p:nvSpPr>
        <p:spPr bwMode="auto">
          <a:xfrm>
            <a:off x="5097015" y="981075"/>
            <a:ext cx="4464497" cy="5568218"/>
          </a:xfrm>
          <a:prstGeom prst="rect">
            <a:avLst/>
          </a:prstGeom>
          <a:solidFill>
            <a:srgbClr val="72C7E7">
              <a:alpha val="19000"/>
            </a:srgb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sp>
        <p:nvSpPr>
          <p:cNvPr id="24" name="Rectangle 23"/>
          <p:cNvSpPr/>
          <p:nvPr/>
        </p:nvSpPr>
        <p:spPr bwMode="auto">
          <a:xfrm>
            <a:off x="344488" y="996072"/>
            <a:ext cx="4464050" cy="5568218"/>
          </a:xfrm>
          <a:prstGeom prst="rect">
            <a:avLst/>
          </a:prstGeom>
          <a:solidFill>
            <a:srgbClr val="72C7E7">
              <a:alpha val="19000"/>
            </a:srgb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sp>
        <p:nvSpPr>
          <p:cNvPr id="25" name="Rectangle 24"/>
          <p:cNvSpPr/>
          <p:nvPr/>
        </p:nvSpPr>
        <p:spPr bwMode="auto">
          <a:xfrm>
            <a:off x="5108155" y="1337607"/>
            <a:ext cx="4453358" cy="2447925"/>
          </a:xfrm>
          <a:prstGeom prst="rect">
            <a:avLst/>
          </a:prstGeom>
          <a:noFill/>
          <a:ln w="9525" cap="flat" cmpd="sng" algn="ctr">
            <a:noFill/>
            <a:prstDash val="solid"/>
            <a:round/>
            <a:headEnd type="none" w="med" len="med"/>
            <a:tailEnd type="none" w="med" len="med"/>
          </a:ln>
          <a:effectLst/>
        </p:spPr>
        <p:txBody>
          <a:bodyPr vert="horz" wrap="square" lIns="0" tIns="36000" rIns="72000" bIns="36000" numCol="1" rtlCol="0" anchor="t" anchorCtr="0" compatLnSpc="1">
            <a:prstTxWarp prst="textNoShape">
              <a:avLst/>
            </a:prstTxWarp>
          </a:bodyPr>
          <a:lstStyle/>
          <a:p>
            <a:pPr marL="171450" indent="-77788" defTabSz="914400" fontAlgn="base">
              <a:spcBef>
                <a:spcPct val="0"/>
              </a:spcBef>
              <a:spcAft>
                <a:spcPts val="1200"/>
              </a:spcAft>
              <a:buFont typeface="Arial" panose="020B0604020202020204" pitchFamily="34" charset="0"/>
              <a:buChar char="•"/>
            </a:pPr>
            <a:r>
              <a:rPr lang="es-ES" sz="1100" dirty="0" smtClean="0">
                <a:solidFill>
                  <a:srgbClr val="002776"/>
                </a:solidFill>
                <a:cs typeface="Arial" pitchFamily="34" charset="0"/>
              </a:rPr>
              <a:t>Actualmente tiene </a:t>
            </a:r>
            <a:r>
              <a:rPr lang="es-ES" sz="1100" b="1" dirty="0" smtClean="0">
                <a:solidFill>
                  <a:srgbClr val="002776"/>
                </a:solidFill>
                <a:cs typeface="Arial" pitchFamily="34" charset="0"/>
              </a:rPr>
              <a:t>más de 1,8 millones de seguidores en Instagram </a:t>
            </a:r>
            <a:r>
              <a:rPr lang="es-ES" sz="1100" dirty="0" smtClean="0">
                <a:solidFill>
                  <a:srgbClr val="002776"/>
                </a:solidFill>
                <a:cs typeface="Arial" pitchFamily="34" charset="0"/>
              </a:rPr>
              <a:t>y es </a:t>
            </a:r>
            <a:r>
              <a:rPr lang="es-ES" sz="1100" b="1" dirty="0" smtClean="0">
                <a:solidFill>
                  <a:srgbClr val="002776"/>
                </a:solidFill>
                <a:cs typeface="Arial" pitchFamily="34" charset="0"/>
              </a:rPr>
              <a:t>la cuenta más seguida en turismo a nivel mundial </a:t>
            </a:r>
            <a:r>
              <a:rPr lang="es-ES" sz="1100" dirty="0" smtClean="0">
                <a:solidFill>
                  <a:srgbClr val="002776"/>
                </a:solidFill>
                <a:cs typeface="Arial" pitchFamily="34" charset="0"/>
              </a:rPr>
              <a:t>#</a:t>
            </a:r>
            <a:r>
              <a:rPr lang="es-ES" sz="1100" dirty="0" err="1" smtClean="0">
                <a:solidFill>
                  <a:srgbClr val="002776"/>
                </a:solidFill>
                <a:cs typeface="Arial" pitchFamily="34" charset="0"/>
              </a:rPr>
              <a:t>SeeAustralia</a:t>
            </a:r>
            <a:endParaRPr lang="es-ES" sz="1100" dirty="0" smtClean="0">
              <a:solidFill>
                <a:srgbClr val="002776"/>
              </a:solidFill>
              <a:cs typeface="Arial" pitchFamily="34" charset="0"/>
            </a:endParaRPr>
          </a:p>
          <a:p>
            <a:pPr marL="171450" indent="-77788" defTabSz="914400" fontAlgn="base">
              <a:spcBef>
                <a:spcPct val="0"/>
              </a:spcBef>
              <a:spcAft>
                <a:spcPts val="1200"/>
              </a:spcAft>
              <a:buFont typeface="Arial" panose="020B0604020202020204" pitchFamily="34" charset="0"/>
              <a:buChar char="•"/>
            </a:pPr>
            <a:r>
              <a:rPr lang="es-ES" sz="1100" dirty="0" smtClean="0">
                <a:solidFill>
                  <a:srgbClr val="002776"/>
                </a:solidFill>
                <a:cs typeface="Arial" pitchFamily="34" charset="0"/>
              </a:rPr>
              <a:t>El equipo de social media de Turismo de Australia recibe más de 900 fotos al día de usuarios con el </a:t>
            </a:r>
            <a:r>
              <a:rPr lang="es-ES" sz="1100" b="1" dirty="0" smtClean="0">
                <a:solidFill>
                  <a:srgbClr val="002776"/>
                </a:solidFill>
                <a:cs typeface="Arial" pitchFamily="34" charset="0"/>
              </a:rPr>
              <a:t>hashtag #</a:t>
            </a:r>
            <a:r>
              <a:rPr lang="es-ES" sz="1100" b="1" dirty="0" err="1" smtClean="0">
                <a:solidFill>
                  <a:srgbClr val="002776"/>
                </a:solidFill>
                <a:cs typeface="Arial" pitchFamily="34" charset="0"/>
              </a:rPr>
              <a:t>Australianlife</a:t>
            </a:r>
            <a:r>
              <a:rPr lang="es-ES" sz="1100" b="1" dirty="0" smtClean="0">
                <a:solidFill>
                  <a:srgbClr val="002776"/>
                </a:solidFill>
                <a:cs typeface="Arial" pitchFamily="34" charset="0"/>
              </a:rPr>
              <a:t> </a:t>
            </a:r>
            <a:r>
              <a:rPr lang="es-ES" sz="1100" dirty="0" smtClean="0">
                <a:solidFill>
                  <a:srgbClr val="002776"/>
                </a:solidFill>
                <a:cs typeface="Arial" pitchFamily="34" charset="0"/>
              </a:rPr>
              <a:t/>
            </a:r>
            <a:br>
              <a:rPr lang="es-ES" sz="1100" dirty="0" smtClean="0">
                <a:solidFill>
                  <a:srgbClr val="002776"/>
                </a:solidFill>
                <a:cs typeface="Arial" pitchFamily="34" charset="0"/>
              </a:rPr>
            </a:br>
            <a:r>
              <a:rPr lang="es-ES" sz="1100" dirty="0" smtClean="0">
                <a:solidFill>
                  <a:srgbClr val="002776"/>
                </a:solidFill>
                <a:cs typeface="Arial" pitchFamily="34" charset="0"/>
              </a:rPr>
              <a:t>de las que selecciona las cinco o seis mejores fotos para publicar. </a:t>
            </a:r>
          </a:p>
          <a:p>
            <a:pPr marL="171450" indent="-77788" defTabSz="914400" fontAlgn="base">
              <a:spcBef>
                <a:spcPct val="0"/>
              </a:spcBef>
              <a:spcAft>
                <a:spcPts val="1200"/>
              </a:spcAft>
              <a:buFont typeface="Arial" panose="020B0604020202020204" pitchFamily="34" charset="0"/>
              <a:buChar char="•"/>
            </a:pPr>
            <a:r>
              <a:rPr lang="es-ES" sz="1100" dirty="0" smtClean="0">
                <a:solidFill>
                  <a:srgbClr val="002776"/>
                </a:solidFill>
                <a:cs typeface="Arial" pitchFamily="34" charset="0"/>
              </a:rPr>
              <a:t>Se han </a:t>
            </a:r>
            <a:r>
              <a:rPr lang="es-ES" sz="1100" b="1" dirty="0" smtClean="0">
                <a:solidFill>
                  <a:srgbClr val="002776"/>
                </a:solidFill>
                <a:cs typeface="Arial" pitchFamily="34" charset="0"/>
              </a:rPr>
              <a:t>recibido mas de medio millón de fotos icónicas de Australia </a:t>
            </a:r>
            <a:r>
              <a:rPr lang="es-ES" sz="1100" dirty="0" smtClean="0">
                <a:solidFill>
                  <a:srgbClr val="002776"/>
                </a:solidFill>
                <a:cs typeface="Arial" pitchFamily="34" charset="0"/>
              </a:rPr>
              <a:t>enviadas por los seguidores. Las imágenes son elegidas en base a la investigación que </a:t>
            </a:r>
            <a:r>
              <a:rPr lang="es-ES" sz="1100" dirty="0" err="1" smtClean="0">
                <a:solidFill>
                  <a:srgbClr val="002776"/>
                </a:solidFill>
                <a:cs typeface="Arial" pitchFamily="34" charset="0"/>
              </a:rPr>
              <a:t>Tourism</a:t>
            </a:r>
            <a:r>
              <a:rPr lang="es-ES" sz="1100" dirty="0" smtClean="0">
                <a:solidFill>
                  <a:srgbClr val="002776"/>
                </a:solidFill>
                <a:cs typeface="Arial" pitchFamily="34" charset="0"/>
              </a:rPr>
              <a:t> Australia ha hecho sobre lo que la gente está interesada en ver y lo que hace a Australia única.</a:t>
            </a:r>
          </a:p>
        </p:txBody>
      </p:sp>
      <p:sp>
        <p:nvSpPr>
          <p:cNvPr id="26" name="Rectangle 9"/>
          <p:cNvSpPr/>
          <p:nvPr/>
        </p:nvSpPr>
        <p:spPr bwMode="auto">
          <a:xfrm>
            <a:off x="369586" y="1337607"/>
            <a:ext cx="4438952" cy="2739465"/>
          </a:xfrm>
          <a:prstGeom prst="rect">
            <a:avLst/>
          </a:prstGeom>
          <a:noFill/>
          <a:ln w="9525" cap="flat" cmpd="sng" algn="ctr">
            <a:noFill/>
            <a:prstDash val="solid"/>
            <a:round/>
            <a:headEnd type="none" w="med" len="med"/>
            <a:tailEnd type="none" w="med" len="med"/>
          </a:ln>
          <a:effectLst/>
        </p:spPr>
        <p:txBody>
          <a:bodyPr vert="horz" wrap="square" lIns="0" tIns="36000" rIns="72000" bIns="36000" numCol="1" rtlCol="0" anchor="t" anchorCtr="0" compatLnSpc="1">
            <a:prstTxWarp prst="textNoShape">
              <a:avLst/>
            </a:prstTxWarp>
          </a:bodyPr>
          <a:lstStyle/>
          <a:p>
            <a:pPr marL="171450" indent="-77788" algn="just" defTabSz="914400" fontAlgn="base">
              <a:spcBef>
                <a:spcPct val="0"/>
              </a:spcBef>
              <a:spcAft>
                <a:spcPts val="1200"/>
              </a:spcAft>
              <a:buFont typeface="Arial" panose="020B0604020202020204" pitchFamily="34" charset="0"/>
              <a:buChar char="•"/>
            </a:pPr>
            <a:r>
              <a:rPr lang="es-ES" sz="1100" dirty="0" smtClean="0">
                <a:solidFill>
                  <a:srgbClr val="002776"/>
                </a:solidFill>
                <a:cs typeface="Arial" pitchFamily="34" charset="0"/>
              </a:rPr>
              <a:t>Concepto destinado a fusionar el compartir online con las acciones offline durante los eventos de la vida real que suceden alrededor de la ciudad. </a:t>
            </a:r>
            <a:r>
              <a:rPr lang="es-ES" sz="1100" b="1" dirty="0" smtClean="0">
                <a:solidFill>
                  <a:srgbClr val="002776"/>
                </a:solidFill>
                <a:cs typeface="Arial" pitchFamily="34" charset="0"/>
              </a:rPr>
              <a:t>Se invitó a blogueros y periodistas locales influyentes a utilizar el hashtag</a:t>
            </a:r>
            <a:r>
              <a:rPr lang="es-ES" sz="1100" dirty="0" smtClean="0">
                <a:solidFill>
                  <a:srgbClr val="002776"/>
                </a:solidFill>
                <a:cs typeface="Arial" pitchFamily="34" charset="0"/>
              </a:rPr>
              <a:t>, con la intención de motivar a la gente a compartir "momentos cotidianos que hacen de Montreal la ciudad que es". También se repartieron marcos en cartón para enmarcar los momentos offline al hacer la foto.</a:t>
            </a:r>
          </a:p>
          <a:p>
            <a:pPr marL="171450" indent="-77788" algn="just" defTabSz="914400" fontAlgn="base">
              <a:spcBef>
                <a:spcPct val="0"/>
              </a:spcBef>
              <a:spcAft>
                <a:spcPts val="1200"/>
              </a:spcAft>
              <a:buFont typeface="Arial" panose="020B0604020202020204" pitchFamily="34" charset="0"/>
              <a:buChar char="•"/>
            </a:pPr>
            <a:r>
              <a:rPr lang="es-ES" sz="1100" b="1" dirty="0" smtClean="0">
                <a:solidFill>
                  <a:srgbClr val="002776"/>
                </a:solidFill>
                <a:cs typeface="Arial" pitchFamily="34" charset="0"/>
              </a:rPr>
              <a:t>Más de 30.000 fotos </a:t>
            </a:r>
            <a:r>
              <a:rPr lang="es-ES" sz="1100" dirty="0" smtClean="0">
                <a:solidFill>
                  <a:srgbClr val="002776"/>
                </a:solidFill>
                <a:cs typeface="Arial" pitchFamily="34" charset="0"/>
              </a:rPr>
              <a:t>fueron tomadas usando el hashtag, la campaña ha contribuido a un </a:t>
            </a:r>
            <a:r>
              <a:rPr lang="es-ES" sz="1100" b="1" dirty="0" smtClean="0">
                <a:solidFill>
                  <a:srgbClr val="002776"/>
                </a:solidFill>
                <a:cs typeface="Arial" pitchFamily="34" charset="0"/>
              </a:rPr>
              <a:t>aumento del 15% en el tráfico de Internet </a:t>
            </a:r>
            <a:r>
              <a:rPr lang="es-ES" sz="1100" dirty="0" smtClean="0">
                <a:solidFill>
                  <a:srgbClr val="002776"/>
                </a:solidFill>
                <a:cs typeface="Arial" pitchFamily="34" charset="0"/>
              </a:rPr>
              <a:t>en 2013 comparado con 2012. Otras cuentas de medios sociales también se beneficiaron, ya que su página de Facebook se registró un </a:t>
            </a:r>
            <a:r>
              <a:rPr lang="es-ES" sz="1100" b="1" dirty="0" smtClean="0">
                <a:solidFill>
                  <a:srgbClr val="002776"/>
                </a:solidFill>
                <a:cs typeface="Arial" pitchFamily="34" charset="0"/>
              </a:rPr>
              <a:t>aumento de 26 % en su base de fans</a:t>
            </a:r>
            <a:r>
              <a:rPr lang="es-ES" sz="1100" dirty="0" smtClean="0">
                <a:solidFill>
                  <a:srgbClr val="002776"/>
                </a:solidFill>
                <a:cs typeface="Arial" pitchFamily="34" charset="0"/>
              </a:rPr>
              <a:t>, mientras que las dos cuentas de Twitter (francés e inglés) registraron </a:t>
            </a:r>
            <a:r>
              <a:rPr lang="es-ES" sz="1100" b="1" dirty="0" smtClean="0">
                <a:solidFill>
                  <a:srgbClr val="002776"/>
                </a:solidFill>
                <a:cs typeface="Arial" pitchFamily="34" charset="0"/>
              </a:rPr>
              <a:t>aumentos de más del 33% de los seguidores.</a:t>
            </a:r>
          </a:p>
        </p:txBody>
      </p:sp>
      <p:pic>
        <p:nvPicPr>
          <p:cNvPr id="27" name="Imagen 14" descr="Captura de pantalla 2015-09-27 a la(s) 19.33.54.png"/>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920552" y="4077072"/>
            <a:ext cx="3312368" cy="2356042"/>
          </a:xfrm>
          <a:prstGeom prst="rect">
            <a:avLst/>
          </a:prstGeom>
          <a:effectLst>
            <a:outerShdw blurRad="50800" dist="38100" dir="8100000" algn="tr" rotWithShape="0">
              <a:prstClr val="black">
                <a:alpha val="40000"/>
              </a:prstClr>
            </a:outerShdw>
          </a:effectLst>
        </p:spPr>
      </p:pic>
      <p:pic>
        <p:nvPicPr>
          <p:cNvPr id="28" name="Imagen 15" descr="Captura de pantalla 2015-09-27 a la(s) 20.02.34.png"/>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5601071" y="3449222"/>
            <a:ext cx="3399833" cy="3004114"/>
          </a:xfrm>
          <a:prstGeom prst="rect">
            <a:avLst/>
          </a:prstGeom>
          <a:effectLst>
            <a:outerShdw blurRad="50800" dist="38100" dir="8100000" algn="tr" rotWithShape="0">
              <a:prstClr val="black">
                <a:alpha val="40000"/>
              </a:prstClr>
            </a:outerShdw>
          </a:effectLst>
        </p:spPr>
      </p:pic>
      <p:sp>
        <p:nvSpPr>
          <p:cNvPr id="29" name="Rounded Rectangle 28"/>
          <p:cNvSpPr/>
          <p:nvPr/>
        </p:nvSpPr>
        <p:spPr bwMode="auto">
          <a:xfrm>
            <a:off x="353505" y="1002611"/>
            <a:ext cx="4455033"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err="1" smtClean="0">
                <a:solidFill>
                  <a:srgbClr val="002776"/>
                </a:solidFill>
                <a:cs typeface="Arial" pitchFamily="34" charset="0"/>
              </a:rPr>
              <a:t>Best</a:t>
            </a:r>
            <a:r>
              <a:rPr lang="es-ES" sz="1200" b="1" dirty="0" smtClean="0">
                <a:solidFill>
                  <a:srgbClr val="002776"/>
                </a:solidFill>
                <a:cs typeface="Arial" pitchFamily="34" charset="0"/>
              </a:rPr>
              <a:t> </a:t>
            </a:r>
            <a:r>
              <a:rPr lang="es-ES" sz="1200" b="1" dirty="0" err="1" smtClean="0">
                <a:solidFill>
                  <a:srgbClr val="002776"/>
                </a:solidFill>
                <a:cs typeface="Arial" pitchFamily="34" charset="0"/>
              </a:rPr>
              <a:t>practices</a:t>
            </a:r>
            <a:r>
              <a:rPr lang="es-ES" sz="1200" b="1" dirty="0" smtClean="0">
                <a:solidFill>
                  <a:srgbClr val="002776"/>
                </a:solidFill>
                <a:cs typeface="Arial" pitchFamily="34" charset="0"/>
              </a:rPr>
              <a:t> Instagram - #</a:t>
            </a:r>
            <a:r>
              <a:rPr lang="es-ES" sz="1200" b="1" dirty="0" err="1" smtClean="0">
                <a:solidFill>
                  <a:srgbClr val="002776"/>
                </a:solidFill>
                <a:cs typeface="Arial" pitchFamily="34" charset="0"/>
              </a:rPr>
              <a:t>MTLmoments</a:t>
            </a:r>
            <a:endParaRPr lang="es-ES" sz="1200" b="1" dirty="0" smtClean="0">
              <a:solidFill>
                <a:srgbClr val="002776"/>
              </a:solidFill>
              <a:cs typeface="Arial" pitchFamily="34" charset="0"/>
            </a:endParaRPr>
          </a:p>
        </p:txBody>
      </p:sp>
      <p:sp>
        <p:nvSpPr>
          <p:cNvPr id="30" name="Rounded Rectangle 29"/>
          <p:cNvSpPr/>
          <p:nvPr/>
        </p:nvSpPr>
        <p:spPr bwMode="auto">
          <a:xfrm>
            <a:off x="5097016" y="1002611"/>
            <a:ext cx="4464497"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err="1" smtClean="0">
                <a:solidFill>
                  <a:srgbClr val="002776"/>
                </a:solidFill>
                <a:cs typeface="Arial" pitchFamily="34" charset="0"/>
              </a:rPr>
              <a:t>Best</a:t>
            </a:r>
            <a:r>
              <a:rPr lang="es-ES" sz="1200" b="1" dirty="0" smtClean="0">
                <a:solidFill>
                  <a:srgbClr val="002776"/>
                </a:solidFill>
                <a:cs typeface="Arial" pitchFamily="34" charset="0"/>
              </a:rPr>
              <a:t> </a:t>
            </a:r>
            <a:r>
              <a:rPr lang="es-ES" sz="1200" b="1" dirty="0" err="1" smtClean="0">
                <a:solidFill>
                  <a:srgbClr val="002776"/>
                </a:solidFill>
                <a:cs typeface="Arial" pitchFamily="34" charset="0"/>
              </a:rPr>
              <a:t>practices</a:t>
            </a:r>
            <a:r>
              <a:rPr lang="es-ES" sz="1200" b="1" dirty="0" smtClean="0">
                <a:solidFill>
                  <a:srgbClr val="002776"/>
                </a:solidFill>
                <a:cs typeface="Arial" pitchFamily="34" charset="0"/>
              </a:rPr>
              <a:t> Instagram - #</a:t>
            </a:r>
            <a:r>
              <a:rPr lang="es-ES" sz="1200" b="1" dirty="0" err="1" smtClean="0">
                <a:solidFill>
                  <a:srgbClr val="002776"/>
                </a:solidFill>
                <a:cs typeface="Arial" pitchFamily="34" charset="0"/>
              </a:rPr>
              <a:t>SeeAustralia</a:t>
            </a:r>
            <a:endParaRPr lang="es-ES" sz="1200" b="1" dirty="0" smtClean="0">
              <a:solidFill>
                <a:srgbClr val="002776"/>
              </a:solidFill>
              <a:cs typeface="Arial" pitchFamily="34" charset="0"/>
            </a:endParaRPr>
          </a:p>
        </p:txBody>
      </p:sp>
      <p:pic>
        <p:nvPicPr>
          <p:cNvPr id="15" name="Picture 1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14"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
            </a:r>
            <a:r>
              <a:rPr lang="es-ES" sz="2000" dirty="0">
                <a:solidFill>
                  <a:srgbClr val="00B0F0"/>
                </a:solidFill>
                <a:cs typeface="Arial" charset="0"/>
              </a:rPr>
              <a:t>E</a:t>
            </a:r>
            <a:r>
              <a:rPr lang="es-ES" sz="2000" dirty="0" smtClean="0">
                <a:solidFill>
                  <a:srgbClr val="00B0F0"/>
                </a:solidFill>
                <a:cs typeface="Arial" charset="0"/>
              </a:rPr>
              <a:t>jemplos </a:t>
            </a:r>
            <a:r>
              <a:rPr lang="es-ES" sz="2000" dirty="0">
                <a:solidFill>
                  <a:srgbClr val="00B0F0"/>
                </a:solidFill>
                <a:cs typeface="Arial" charset="0"/>
              </a:rPr>
              <a:t>de uso de social media en </a:t>
            </a:r>
            <a:r>
              <a:rPr lang="es-ES" sz="2000" dirty="0" smtClean="0">
                <a:solidFill>
                  <a:srgbClr val="00B0F0"/>
                </a:solidFill>
                <a:cs typeface="Arial" charset="0"/>
              </a:rPr>
              <a:t>turismo (i/iii)</a:t>
            </a:r>
            <a:endParaRPr lang="es-ES" sz="2000" b="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210</a:t>
            </a:fld>
            <a:endParaRPr lang="es-ES" dirty="0">
              <a:solidFill>
                <a:srgbClr val="002776"/>
              </a:solidFill>
            </a:endParaRPr>
          </a:p>
        </p:txBody>
      </p:sp>
    </p:spTree>
    <p:extLst>
      <p:ext uri="{BB962C8B-B14F-4D97-AF65-F5344CB8AC3E}">
        <p14:creationId xmlns:p14="http://schemas.microsoft.com/office/powerpoint/2010/main" val="2511972065"/>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3" name="Rectangle 22"/>
          <p:cNvSpPr/>
          <p:nvPr/>
        </p:nvSpPr>
        <p:spPr bwMode="auto">
          <a:xfrm>
            <a:off x="5097015" y="981075"/>
            <a:ext cx="4464497" cy="5568218"/>
          </a:xfrm>
          <a:prstGeom prst="rect">
            <a:avLst/>
          </a:prstGeom>
          <a:solidFill>
            <a:srgbClr val="72C7E7">
              <a:alpha val="19000"/>
            </a:srgb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kern="0" dirty="0" smtClean="0">
              <a:solidFill>
                <a:srgbClr val="000000"/>
              </a:solidFill>
              <a:cs typeface="Arial" pitchFamily="34" charset="0"/>
            </a:endParaRPr>
          </a:p>
        </p:txBody>
      </p:sp>
      <p:sp>
        <p:nvSpPr>
          <p:cNvPr id="24" name="Rectangle 23"/>
          <p:cNvSpPr/>
          <p:nvPr/>
        </p:nvSpPr>
        <p:spPr bwMode="auto">
          <a:xfrm>
            <a:off x="344488" y="996072"/>
            <a:ext cx="4464050" cy="5568218"/>
          </a:xfrm>
          <a:prstGeom prst="rect">
            <a:avLst/>
          </a:prstGeom>
          <a:solidFill>
            <a:srgbClr val="72C7E7">
              <a:alpha val="19000"/>
            </a:srgb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kern="0" dirty="0" smtClean="0">
              <a:solidFill>
                <a:srgbClr val="000000"/>
              </a:solidFill>
              <a:cs typeface="Arial" pitchFamily="34" charset="0"/>
            </a:endParaRPr>
          </a:p>
        </p:txBody>
      </p:sp>
      <p:sp>
        <p:nvSpPr>
          <p:cNvPr id="25" name="Rectangle 24"/>
          <p:cNvSpPr/>
          <p:nvPr/>
        </p:nvSpPr>
        <p:spPr bwMode="auto">
          <a:xfrm>
            <a:off x="5108155" y="1337607"/>
            <a:ext cx="4453358" cy="2447925"/>
          </a:xfrm>
          <a:prstGeom prst="rect">
            <a:avLst/>
          </a:prstGeom>
          <a:noFill/>
          <a:ln w="9525" cap="flat" cmpd="sng" algn="ctr">
            <a:noFill/>
            <a:prstDash val="solid"/>
            <a:round/>
            <a:headEnd type="none" w="med" len="med"/>
            <a:tailEnd type="none" w="med" len="med"/>
          </a:ln>
          <a:effectLst/>
        </p:spPr>
        <p:txBody>
          <a:bodyPr vert="horz" wrap="square" lIns="0" tIns="36000" rIns="72000" bIns="36000" numCol="1" rtlCol="0" anchor="t" anchorCtr="0" compatLnSpc="1">
            <a:prstTxWarp prst="textNoShape">
              <a:avLst/>
            </a:prstTxWarp>
          </a:bodyPr>
          <a:lstStyle/>
          <a:p>
            <a:pPr marL="171450" indent="-77788" defTabSz="914400" fontAlgn="base">
              <a:spcBef>
                <a:spcPct val="0"/>
              </a:spcBef>
              <a:spcAft>
                <a:spcPts val="600"/>
              </a:spcAft>
              <a:buFont typeface="Arial" panose="020B0604020202020204" pitchFamily="34" charset="0"/>
              <a:buChar char="•"/>
            </a:pPr>
            <a:r>
              <a:rPr lang="es-ES" sz="1100" dirty="0" smtClean="0">
                <a:solidFill>
                  <a:srgbClr val="002776"/>
                </a:solidFill>
                <a:cs typeface="Arial" pitchFamily="34" charset="0"/>
              </a:rPr>
              <a:t>Su principal apuesta reside en el uso de su </a:t>
            </a:r>
            <a:r>
              <a:rPr lang="es-ES" sz="1100" b="1" dirty="0" smtClean="0">
                <a:solidFill>
                  <a:srgbClr val="002776"/>
                </a:solidFill>
                <a:cs typeface="Arial" pitchFamily="34" charset="0"/>
              </a:rPr>
              <a:t>hashtag #</a:t>
            </a:r>
            <a:r>
              <a:rPr lang="es-ES" sz="1100" b="1" dirty="0" err="1" smtClean="0">
                <a:solidFill>
                  <a:srgbClr val="002776"/>
                </a:solidFill>
                <a:cs typeface="Arial" pitchFamily="34" charset="0"/>
              </a:rPr>
              <a:t>PureMichigan</a:t>
            </a:r>
            <a:r>
              <a:rPr lang="es-ES" sz="1100" b="1" dirty="0" smtClean="0">
                <a:solidFill>
                  <a:srgbClr val="002776"/>
                </a:solidFill>
                <a:cs typeface="Arial" pitchFamily="34" charset="0"/>
              </a:rPr>
              <a:t> en todos sus contenidos</a:t>
            </a:r>
            <a:r>
              <a:rPr lang="es-ES" sz="1100" dirty="0" smtClean="0">
                <a:solidFill>
                  <a:srgbClr val="002776"/>
                </a:solidFill>
                <a:cs typeface="Arial" pitchFamily="34" charset="0"/>
              </a:rPr>
              <a:t>, así como su integración en hashtags personalizados para diferentes acciones y momentos</a:t>
            </a:r>
          </a:p>
          <a:p>
            <a:pPr marL="171450" indent="-77788" defTabSz="914400" fontAlgn="base">
              <a:spcBef>
                <a:spcPct val="0"/>
              </a:spcBef>
              <a:spcAft>
                <a:spcPts val="600"/>
              </a:spcAft>
              <a:buFont typeface="Arial" panose="020B0604020202020204" pitchFamily="34" charset="0"/>
              <a:buChar char="•"/>
            </a:pPr>
            <a:r>
              <a:rPr lang="es-ES" sz="1100" dirty="0" smtClean="0">
                <a:solidFill>
                  <a:srgbClr val="002776"/>
                </a:solidFill>
                <a:cs typeface="Arial" pitchFamily="34" charset="0"/>
              </a:rPr>
              <a:t>La fuerza del hashtag ha hecho que pase a ser un </a:t>
            </a:r>
            <a:r>
              <a:rPr lang="es-ES" sz="1100" b="1" dirty="0" smtClean="0">
                <a:solidFill>
                  <a:srgbClr val="002776"/>
                </a:solidFill>
                <a:cs typeface="Arial" pitchFamily="34" charset="0"/>
              </a:rPr>
              <a:t>slogan publicitario aceptado a nivel offline</a:t>
            </a:r>
          </a:p>
          <a:p>
            <a:pPr marL="93662" defTabSz="914400" fontAlgn="base">
              <a:spcBef>
                <a:spcPct val="0"/>
              </a:spcBef>
              <a:spcAft>
                <a:spcPts val="600"/>
              </a:spcAft>
            </a:pPr>
            <a:endParaRPr lang="es-ES" sz="1100" dirty="0" smtClean="0">
              <a:solidFill>
                <a:srgbClr val="002776"/>
              </a:solidFill>
              <a:cs typeface="Arial" pitchFamily="34" charset="0"/>
            </a:endParaRPr>
          </a:p>
        </p:txBody>
      </p:sp>
      <p:sp>
        <p:nvSpPr>
          <p:cNvPr id="26" name="Rectangle 9"/>
          <p:cNvSpPr/>
          <p:nvPr/>
        </p:nvSpPr>
        <p:spPr bwMode="auto">
          <a:xfrm>
            <a:off x="369586" y="1337607"/>
            <a:ext cx="4438952" cy="2739465"/>
          </a:xfrm>
          <a:prstGeom prst="rect">
            <a:avLst/>
          </a:prstGeom>
          <a:noFill/>
          <a:ln w="9525" cap="flat" cmpd="sng" algn="ctr">
            <a:noFill/>
            <a:prstDash val="solid"/>
            <a:round/>
            <a:headEnd type="none" w="med" len="med"/>
            <a:tailEnd type="none" w="med" len="med"/>
          </a:ln>
          <a:effectLst/>
        </p:spPr>
        <p:txBody>
          <a:bodyPr vert="horz" wrap="square" lIns="0" tIns="36000" rIns="72000" bIns="36000" numCol="1" rtlCol="0" anchor="t" anchorCtr="0" compatLnSpc="1">
            <a:prstTxWarp prst="textNoShape">
              <a:avLst/>
            </a:prstTxWarp>
          </a:bodyPr>
          <a:lstStyle/>
          <a:p>
            <a:pPr marL="171450" indent="-77788" algn="just" defTabSz="914400" fontAlgn="base">
              <a:spcBef>
                <a:spcPct val="0"/>
              </a:spcBef>
              <a:spcAft>
                <a:spcPts val="600"/>
              </a:spcAft>
              <a:buFont typeface="Arial" panose="020B0604020202020204" pitchFamily="34" charset="0"/>
              <a:buChar char="•"/>
            </a:pPr>
            <a:r>
              <a:rPr lang="es-ES" sz="1100" dirty="0">
                <a:solidFill>
                  <a:srgbClr val="002776"/>
                </a:solidFill>
                <a:cs typeface="Arial" pitchFamily="34" charset="0"/>
              </a:rPr>
              <a:t>Relación interesante con los es</a:t>
            </a:r>
            <a:r>
              <a:rPr lang="es-ES" sz="1100" b="1" dirty="0">
                <a:solidFill>
                  <a:srgbClr val="002776"/>
                </a:solidFill>
                <a:cs typeface="Arial" pitchFamily="34" charset="0"/>
              </a:rPr>
              <a:t>tablecimientos y los negocios locales con potencial turístico</a:t>
            </a:r>
          </a:p>
          <a:p>
            <a:pPr marL="171450" indent="-77788" algn="just" defTabSz="914400" fontAlgn="base">
              <a:spcBef>
                <a:spcPct val="0"/>
              </a:spcBef>
              <a:spcAft>
                <a:spcPts val="600"/>
              </a:spcAft>
              <a:buFont typeface="Arial" panose="020B0604020202020204" pitchFamily="34" charset="0"/>
              <a:buChar char="•"/>
            </a:pPr>
            <a:r>
              <a:rPr lang="es-ES" sz="1100" dirty="0">
                <a:solidFill>
                  <a:srgbClr val="002776"/>
                </a:solidFill>
                <a:cs typeface="Arial" pitchFamily="34" charset="0"/>
              </a:rPr>
              <a:t>Estupenda apuesta aprovechar la visibilidad del canal y la fuerza de la marca para </a:t>
            </a:r>
            <a:r>
              <a:rPr lang="es-ES" sz="1100" b="1" dirty="0">
                <a:solidFill>
                  <a:srgbClr val="002776"/>
                </a:solidFill>
                <a:cs typeface="Arial" pitchFamily="34" charset="0"/>
              </a:rPr>
              <a:t>promocionar los establecimientos</a:t>
            </a:r>
          </a:p>
          <a:p>
            <a:pPr marL="171450" indent="-77788" algn="just" defTabSz="914400" fontAlgn="base">
              <a:spcBef>
                <a:spcPct val="0"/>
              </a:spcBef>
              <a:spcAft>
                <a:spcPts val="600"/>
              </a:spcAft>
              <a:buFont typeface="Arial" panose="020B0604020202020204" pitchFamily="34" charset="0"/>
              <a:buChar char="•"/>
            </a:pPr>
            <a:r>
              <a:rPr lang="es-ES" sz="1100" dirty="0">
                <a:solidFill>
                  <a:srgbClr val="002776"/>
                </a:solidFill>
                <a:cs typeface="Arial" pitchFamily="34" charset="0"/>
              </a:rPr>
              <a:t>Generan </a:t>
            </a:r>
            <a:r>
              <a:rPr lang="es-ES" sz="1100" b="1" dirty="0">
                <a:solidFill>
                  <a:srgbClr val="002776"/>
                </a:solidFill>
                <a:cs typeface="Arial" pitchFamily="34" charset="0"/>
              </a:rPr>
              <a:t>artículos en su propio blog </a:t>
            </a:r>
            <a:r>
              <a:rPr lang="es-ES" sz="1100" dirty="0">
                <a:solidFill>
                  <a:srgbClr val="002776"/>
                </a:solidFill>
                <a:cs typeface="Arial" pitchFamily="34" charset="0"/>
              </a:rPr>
              <a:t>sobre dichos establecimientos y generan vídeos en los que se muestra la interacción entre el establecimiento y el destino turístico</a:t>
            </a:r>
          </a:p>
        </p:txBody>
      </p:sp>
      <p:sp>
        <p:nvSpPr>
          <p:cNvPr id="29" name="Rounded Rectangle 28"/>
          <p:cNvSpPr/>
          <p:nvPr/>
        </p:nvSpPr>
        <p:spPr bwMode="auto">
          <a:xfrm>
            <a:off x="353505" y="1002611"/>
            <a:ext cx="4455033"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err="1" smtClean="0">
                <a:solidFill>
                  <a:srgbClr val="002776"/>
                </a:solidFill>
              </a:rPr>
              <a:t>Best</a:t>
            </a:r>
            <a:r>
              <a:rPr lang="es-ES" sz="1200" b="1" dirty="0" smtClean="0">
                <a:solidFill>
                  <a:srgbClr val="002776"/>
                </a:solidFill>
              </a:rPr>
              <a:t> </a:t>
            </a:r>
            <a:r>
              <a:rPr lang="es-ES" sz="1200" b="1" dirty="0" err="1" smtClean="0">
                <a:solidFill>
                  <a:srgbClr val="002776"/>
                </a:solidFill>
              </a:rPr>
              <a:t>practices</a:t>
            </a:r>
            <a:r>
              <a:rPr lang="es-ES" sz="1200" b="1" dirty="0" smtClean="0">
                <a:solidFill>
                  <a:srgbClr val="002776"/>
                </a:solidFill>
              </a:rPr>
              <a:t> Facebook – Denver: </a:t>
            </a:r>
            <a:r>
              <a:rPr lang="es-ES" sz="1200" b="1" dirty="0" err="1" smtClean="0">
                <a:solidFill>
                  <a:srgbClr val="002776"/>
                </a:solidFill>
              </a:rPr>
              <a:t>The</a:t>
            </a:r>
            <a:r>
              <a:rPr lang="es-ES" sz="1200" b="1" dirty="0" smtClean="0">
                <a:solidFill>
                  <a:srgbClr val="002776"/>
                </a:solidFill>
              </a:rPr>
              <a:t> </a:t>
            </a:r>
            <a:r>
              <a:rPr lang="es-ES" sz="1200" b="1" dirty="0" err="1" smtClean="0">
                <a:solidFill>
                  <a:srgbClr val="002776"/>
                </a:solidFill>
              </a:rPr>
              <a:t>mile</a:t>
            </a:r>
            <a:r>
              <a:rPr lang="es-ES" sz="1200" b="1" dirty="0" smtClean="0">
                <a:solidFill>
                  <a:srgbClr val="002776"/>
                </a:solidFill>
              </a:rPr>
              <a:t> </a:t>
            </a:r>
            <a:r>
              <a:rPr lang="es-ES" sz="1200" b="1" dirty="0" err="1" smtClean="0">
                <a:solidFill>
                  <a:srgbClr val="002776"/>
                </a:solidFill>
              </a:rPr>
              <a:t>high</a:t>
            </a:r>
            <a:r>
              <a:rPr lang="es-ES" sz="1200" b="1" dirty="0" smtClean="0">
                <a:solidFill>
                  <a:srgbClr val="002776"/>
                </a:solidFill>
              </a:rPr>
              <a:t> </a:t>
            </a:r>
            <a:r>
              <a:rPr lang="es-ES" sz="1200" b="1" dirty="0" err="1" smtClean="0">
                <a:solidFill>
                  <a:srgbClr val="002776"/>
                </a:solidFill>
              </a:rPr>
              <a:t>city</a:t>
            </a:r>
            <a:endParaRPr lang="es-ES" sz="1200" b="1" dirty="0">
              <a:solidFill>
                <a:srgbClr val="002776"/>
              </a:solidFill>
            </a:endParaRPr>
          </a:p>
        </p:txBody>
      </p:sp>
      <p:sp>
        <p:nvSpPr>
          <p:cNvPr id="30" name="Rounded Rectangle 29"/>
          <p:cNvSpPr/>
          <p:nvPr/>
        </p:nvSpPr>
        <p:spPr bwMode="auto">
          <a:xfrm>
            <a:off x="5097016" y="1002611"/>
            <a:ext cx="4464497"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err="1" smtClean="0">
                <a:solidFill>
                  <a:srgbClr val="002776"/>
                </a:solidFill>
              </a:rPr>
              <a:t>Best</a:t>
            </a:r>
            <a:r>
              <a:rPr lang="es-ES" sz="1200" b="1" dirty="0" smtClean="0">
                <a:solidFill>
                  <a:srgbClr val="002776"/>
                </a:solidFill>
              </a:rPr>
              <a:t> </a:t>
            </a:r>
            <a:r>
              <a:rPr lang="es-ES" sz="1200" b="1" dirty="0" err="1" smtClean="0">
                <a:solidFill>
                  <a:srgbClr val="002776"/>
                </a:solidFill>
              </a:rPr>
              <a:t>practices</a:t>
            </a:r>
            <a:r>
              <a:rPr lang="es-ES" sz="1200" b="1" dirty="0" smtClean="0">
                <a:solidFill>
                  <a:srgbClr val="002776"/>
                </a:solidFill>
              </a:rPr>
              <a:t> </a:t>
            </a:r>
            <a:r>
              <a:rPr lang="es-ES" sz="1200" b="1" dirty="0" err="1" smtClean="0">
                <a:solidFill>
                  <a:srgbClr val="002776"/>
                </a:solidFill>
              </a:rPr>
              <a:t>Tweeter</a:t>
            </a:r>
            <a:r>
              <a:rPr lang="es-ES" sz="1200" b="1" dirty="0" smtClean="0">
                <a:solidFill>
                  <a:srgbClr val="002776"/>
                </a:solidFill>
              </a:rPr>
              <a:t> – </a:t>
            </a:r>
            <a:r>
              <a:rPr lang="es-ES" sz="1200" b="1" dirty="0" err="1" smtClean="0">
                <a:solidFill>
                  <a:srgbClr val="002776"/>
                </a:solidFill>
              </a:rPr>
              <a:t>Pure</a:t>
            </a:r>
            <a:r>
              <a:rPr lang="es-ES" sz="1200" b="1" dirty="0" smtClean="0">
                <a:solidFill>
                  <a:srgbClr val="002776"/>
                </a:solidFill>
              </a:rPr>
              <a:t> Michigan</a:t>
            </a:r>
            <a:endParaRPr lang="es-ES" sz="1200" b="1" dirty="0">
              <a:solidFill>
                <a:srgbClr val="002776"/>
              </a:solidFill>
            </a:endParaRPr>
          </a:p>
        </p:txBody>
      </p:sp>
      <p:pic>
        <p:nvPicPr>
          <p:cNvPr id="13" name="Picture 12"/>
          <p:cNvPicPr>
            <a:picLocks noChangeAspect="1"/>
          </p:cNvPicPr>
          <p:nvPr/>
        </p:nvPicPr>
        <p:blipFill rotWithShape="1">
          <a:blip r:embed="rId3" cstate="email">
            <a:extLst>
              <a:ext uri="{28A0092B-C50C-407E-A947-70E740481C1C}">
                <a14:useLocalDpi xmlns:a14="http://schemas.microsoft.com/office/drawing/2010/main" val="0"/>
              </a:ext>
            </a:extLst>
          </a:blip>
          <a:srcRect/>
          <a:stretch/>
        </p:blipFill>
        <p:spPr>
          <a:xfrm>
            <a:off x="782855" y="2924944"/>
            <a:ext cx="3522073" cy="3554565"/>
          </a:xfrm>
          <a:prstGeom prst="rect">
            <a:avLst/>
          </a:prstGeom>
          <a:effectLst>
            <a:outerShdw blurRad="50800" dist="38100" dir="8100000" algn="tr" rotWithShape="0">
              <a:prstClr val="black">
                <a:alpha val="40000"/>
              </a:prstClr>
            </a:outerShdw>
          </a:effectLst>
        </p:spPr>
      </p:pic>
      <p:pic>
        <p:nvPicPr>
          <p:cNvPr id="14" name="Picture 3"/>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5719230" y="2574247"/>
            <a:ext cx="3410234" cy="2191467"/>
          </a:xfrm>
          <a:prstGeom prst="rect">
            <a:avLst/>
          </a:prstGeom>
          <a:effectLst>
            <a:outerShdw blurRad="50800" dist="38100" dir="8100000" algn="tr" rotWithShape="0">
              <a:prstClr val="black">
                <a:alpha val="40000"/>
              </a:prstClr>
            </a:outerShdw>
          </a:effectLst>
        </p:spPr>
      </p:pic>
      <p:pic>
        <p:nvPicPr>
          <p:cNvPr id="15" name="Picture 7"/>
          <p:cNvPicPr>
            <a:picLocks noChangeAspect="1"/>
          </p:cNvPicPr>
          <p:nvPr/>
        </p:nvPicPr>
        <p:blipFill rotWithShape="1">
          <a:blip r:embed="rId5" cstate="print">
            <a:extLst>
              <a:ext uri="{28A0092B-C50C-407E-A947-70E740481C1C}">
                <a14:useLocalDpi xmlns:a14="http://schemas.microsoft.com/office/drawing/2010/main" val="0"/>
              </a:ext>
            </a:extLst>
          </a:blip>
          <a:srcRect t="-1"/>
          <a:stretch/>
        </p:blipFill>
        <p:spPr>
          <a:xfrm>
            <a:off x="5494151" y="4917444"/>
            <a:ext cx="2090737" cy="1535892"/>
          </a:xfrm>
          <a:prstGeom prst="rect">
            <a:avLst/>
          </a:prstGeom>
          <a:effectLst>
            <a:outerShdw blurRad="50800" dist="38100" dir="8100000" algn="tr" rotWithShape="0">
              <a:prstClr val="black">
                <a:alpha val="40000"/>
              </a:prstClr>
            </a:outerShdw>
          </a:effectLst>
        </p:spPr>
      </p:pic>
      <p:pic>
        <p:nvPicPr>
          <p:cNvPr id="16" name="Picture 10"/>
          <p:cNvPicPr>
            <a:picLocks noChangeAspect="1"/>
          </p:cNvPicPr>
          <p:nvPr/>
        </p:nvPicPr>
        <p:blipFill rotWithShape="1">
          <a:blip r:embed="rId6" cstate="email">
            <a:extLst>
              <a:ext uri="{28A0092B-C50C-407E-A947-70E740481C1C}">
                <a14:useLocalDpi xmlns:a14="http://schemas.microsoft.com/office/drawing/2010/main" val="0"/>
              </a:ext>
            </a:extLst>
          </a:blip>
          <a:srcRect/>
          <a:stretch/>
        </p:blipFill>
        <p:spPr>
          <a:xfrm>
            <a:off x="7384202" y="4369418"/>
            <a:ext cx="1711797" cy="2083918"/>
          </a:xfrm>
          <a:prstGeom prst="rect">
            <a:avLst/>
          </a:prstGeom>
          <a:effectLst>
            <a:outerShdw blurRad="50800" dist="38100" dir="8100000" algn="tr" rotWithShape="0">
              <a:prstClr val="black">
                <a:alpha val="40000"/>
              </a:prstClr>
            </a:outerShdw>
          </a:effectLst>
        </p:spPr>
      </p:pic>
      <p:pic>
        <p:nvPicPr>
          <p:cNvPr id="17" name="Picture 16"/>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0"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
            </a:r>
            <a:r>
              <a:rPr lang="es-ES" sz="2000" dirty="0">
                <a:solidFill>
                  <a:srgbClr val="00B0F0"/>
                </a:solidFill>
                <a:cs typeface="Arial" charset="0"/>
              </a:rPr>
              <a:t>E</a:t>
            </a:r>
            <a:r>
              <a:rPr lang="es-ES" sz="2000" dirty="0" smtClean="0">
                <a:solidFill>
                  <a:srgbClr val="00B0F0"/>
                </a:solidFill>
                <a:cs typeface="Arial" charset="0"/>
              </a:rPr>
              <a:t>jemplos </a:t>
            </a:r>
            <a:r>
              <a:rPr lang="es-ES" sz="2000" dirty="0">
                <a:solidFill>
                  <a:srgbClr val="00B0F0"/>
                </a:solidFill>
                <a:cs typeface="Arial" charset="0"/>
              </a:rPr>
              <a:t>de uso de social media en </a:t>
            </a:r>
            <a:r>
              <a:rPr lang="es-ES" sz="2000" dirty="0" smtClean="0">
                <a:solidFill>
                  <a:srgbClr val="00B0F0"/>
                </a:solidFill>
                <a:cs typeface="Arial" charset="0"/>
              </a:rPr>
              <a:t>turismo (ii/iii)</a:t>
            </a:r>
            <a:endParaRPr lang="es-ES" sz="2000" b="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211</a:t>
            </a:fld>
            <a:endParaRPr lang="es-ES" dirty="0">
              <a:solidFill>
                <a:srgbClr val="002776"/>
              </a:solidFill>
            </a:endParaRPr>
          </a:p>
        </p:txBody>
      </p:sp>
    </p:spTree>
    <p:extLst>
      <p:ext uri="{BB962C8B-B14F-4D97-AF65-F5344CB8AC3E}">
        <p14:creationId xmlns:p14="http://schemas.microsoft.com/office/powerpoint/2010/main" val="4065730801"/>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p:cNvSpPr/>
          <p:nvPr/>
        </p:nvSpPr>
        <p:spPr bwMode="auto">
          <a:xfrm>
            <a:off x="344488" y="996072"/>
            <a:ext cx="9217024" cy="5568218"/>
          </a:xfrm>
          <a:prstGeom prst="rect">
            <a:avLst/>
          </a:prstGeom>
          <a:solidFill>
            <a:srgbClr val="72C7E7">
              <a:alpha val="19000"/>
            </a:srgb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kern="0" dirty="0" smtClean="0">
              <a:solidFill>
                <a:srgbClr val="000000"/>
              </a:solidFill>
              <a:cs typeface="Arial" pitchFamily="34"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6" name="Rectangle 9"/>
          <p:cNvSpPr/>
          <p:nvPr/>
        </p:nvSpPr>
        <p:spPr bwMode="auto">
          <a:xfrm>
            <a:off x="369585" y="1337607"/>
            <a:ext cx="9200943" cy="2739465"/>
          </a:xfrm>
          <a:prstGeom prst="rect">
            <a:avLst/>
          </a:prstGeom>
          <a:noFill/>
          <a:ln w="9525" cap="flat" cmpd="sng" algn="ctr">
            <a:noFill/>
            <a:prstDash val="solid"/>
            <a:round/>
            <a:headEnd type="none" w="med" len="med"/>
            <a:tailEnd type="none" w="med" len="med"/>
          </a:ln>
          <a:effectLst/>
        </p:spPr>
        <p:txBody>
          <a:bodyPr vert="horz" wrap="square" lIns="0" tIns="36000" rIns="72000" bIns="36000" numCol="1" rtlCol="0" anchor="t" anchorCtr="0" compatLnSpc="1">
            <a:prstTxWarp prst="textNoShape">
              <a:avLst/>
            </a:prstTxWarp>
          </a:bodyPr>
          <a:lstStyle/>
          <a:p>
            <a:pPr marL="171450" indent="-77788" algn="just" defTabSz="914400" fontAlgn="base">
              <a:spcBef>
                <a:spcPct val="0"/>
              </a:spcBef>
              <a:spcAft>
                <a:spcPts val="600"/>
              </a:spcAft>
              <a:buFont typeface="Arial" panose="020B0604020202020204" pitchFamily="34" charset="0"/>
              <a:buChar char="•"/>
            </a:pPr>
            <a:r>
              <a:rPr lang="es-ES" sz="1100" dirty="0">
                <a:solidFill>
                  <a:srgbClr val="002776"/>
                </a:solidFill>
                <a:cs typeface="Arial" pitchFamily="34" charset="0"/>
              </a:rPr>
              <a:t>Importante desarrollo en relación a </a:t>
            </a:r>
            <a:r>
              <a:rPr lang="es-ES" sz="1100" b="1" dirty="0">
                <a:solidFill>
                  <a:srgbClr val="002776"/>
                </a:solidFill>
                <a:cs typeface="Arial" pitchFamily="34" charset="0"/>
              </a:rPr>
              <a:t>inspiración y comunicación con el </a:t>
            </a:r>
            <a:r>
              <a:rPr lang="es-ES" sz="1100" b="1" dirty="0" smtClean="0">
                <a:solidFill>
                  <a:srgbClr val="002776"/>
                </a:solidFill>
                <a:cs typeface="Arial" pitchFamily="34" charset="0"/>
              </a:rPr>
              <a:t>turista</a:t>
            </a:r>
            <a:endParaRPr lang="es-ES" sz="1100" dirty="0">
              <a:solidFill>
                <a:srgbClr val="002776"/>
              </a:solidFill>
              <a:cs typeface="Arial" pitchFamily="34" charset="0"/>
            </a:endParaRPr>
          </a:p>
          <a:p>
            <a:pPr marL="171450" indent="-77788" algn="just" defTabSz="914400" fontAlgn="base">
              <a:spcBef>
                <a:spcPct val="0"/>
              </a:spcBef>
              <a:spcAft>
                <a:spcPts val="600"/>
              </a:spcAft>
              <a:buFont typeface="Arial" panose="020B0604020202020204" pitchFamily="34" charset="0"/>
              <a:buChar char="•"/>
            </a:pPr>
            <a:r>
              <a:rPr lang="es-ES" sz="1100" dirty="0">
                <a:solidFill>
                  <a:srgbClr val="002776"/>
                </a:solidFill>
                <a:cs typeface="Arial" pitchFamily="34" charset="0"/>
              </a:rPr>
              <a:t>Inciden en la comercialización y en la visibilidad de las empresas relacionadas con conceptos típicos en sintonía con el destino</a:t>
            </a:r>
          </a:p>
          <a:p>
            <a:pPr marL="171450" indent="-77788" algn="just" defTabSz="914400" fontAlgn="base">
              <a:spcBef>
                <a:spcPct val="0"/>
              </a:spcBef>
              <a:spcAft>
                <a:spcPts val="600"/>
              </a:spcAft>
              <a:buFont typeface="Arial" panose="020B0604020202020204" pitchFamily="34" charset="0"/>
              <a:buChar char="•"/>
            </a:pPr>
            <a:r>
              <a:rPr lang="es-ES" sz="1100" dirty="0">
                <a:solidFill>
                  <a:srgbClr val="002776"/>
                </a:solidFill>
                <a:cs typeface="Arial" pitchFamily="34" charset="0"/>
              </a:rPr>
              <a:t>Uso de </a:t>
            </a:r>
            <a:r>
              <a:rPr lang="es-ES" sz="1100" b="1" dirty="0">
                <a:solidFill>
                  <a:srgbClr val="002776"/>
                </a:solidFill>
                <a:cs typeface="Arial" pitchFamily="34" charset="0"/>
              </a:rPr>
              <a:t>Twitter como herramienta de comercialización</a:t>
            </a:r>
            <a:r>
              <a:rPr lang="es-ES" sz="1100" dirty="0">
                <a:solidFill>
                  <a:srgbClr val="002776"/>
                </a:solidFill>
                <a:cs typeface="Arial" pitchFamily="34" charset="0"/>
              </a:rPr>
              <a:t>, dando a su vez un servicio de distribución al usuario final</a:t>
            </a:r>
          </a:p>
        </p:txBody>
      </p:sp>
      <p:sp>
        <p:nvSpPr>
          <p:cNvPr id="29" name="Rounded Rectangle 28"/>
          <p:cNvSpPr/>
          <p:nvPr/>
        </p:nvSpPr>
        <p:spPr bwMode="auto">
          <a:xfrm>
            <a:off x="353505" y="1002611"/>
            <a:ext cx="9208007"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err="1" smtClean="0">
                <a:solidFill>
                  <a:srgbClr val="002776"/>
                </a:solidFill>
              </a:rPr>
              <a:t>Best</a:t>
            </a:r>
            <a:r>
              <a:rPr lang="es-ES" sz="1200" b="1" dirty="0" smtClean="0">
                <a:solidFill>
                  <a:srgbClr val="002776"/>
                </a:solidFill>
              </a:rPr>
              <a:t> </a:t>
            </a:r>
            <a:r>
              <a:rPr lang="es-ES" sz="1200" b="1" dirty="0" err="1" smtClean="0">
                <a:solidFill>
                  <a:srgbClr val="002776"/>
                </a:solidFill>
              </a:rPr>
              <a:t>practices</a:t>
            </a:r>
            <a:r>
              <a:rPr lang="es-ES" sz="1200" b="1" dirty="0" smtClean="0">
                <a:solidFill>
                  <a:srgbClr val="002776"/>
                </a:solidFill>
              </a:rPr>
              <a:t> </a:t>
            </a:r>
            <a:r>
              <a:rPr lang="es-ES" sz="1200" b="1" dirty="0" err="1" smtClean="0">
                <a:solidFill>
                  <a:srgbClr val="002776"/>
                </a:solidFill>
              </a:rPr>
              <a:t>Twiter</a:t>
            </a:r>
            <a:r>
              <a:rPr lang="es-ES" sz="1200" b="1" dirty="0" smtClean="0">
                <a:solidFill>
                  <a:srgbClr val="002776"/>
                </a:solidFill>
              </a:rPr>
              <a:t> – Austin, Texas</a:t>
            </a:r>
            <a:endParaRPr lang="es-ES" sz="1200" b="1" dirty="0">
              <a:solidFill>
                <a:srgbClr val="002776"/>
              </a:solidFill>
            </a:endParaRPr>
          </a:p>
        </p:txBody>
      </p:sp>
      <p:pic>
        <p:nvPicPr>
          <p:cNvPr id="17" name="Picture 16"/>
          <p:cNvPicPr>
            <a:picLocks noChangeAspect="1"/>
          </p:cNvPicPr>
          <p:nvPr/>
        </p:nvPicPr>
        <p:blipFill rotWithShape="1">
          <a:blip r:embed="rId3" cstate="email">
            <a:extLst>
              <a:ext uri="{28A0092B-C50C-407E-A947-70E740481C1C}">
                <a14:useLocalDpi xmlns:a14="http://schemas.microsoft.com/office/drawing/2010/main" val="0"/>
              </a:ext>
            </a:extLst>
          </a:blip>
          <a:srcRect/>
          <a:stretch/>
        </p:blipFill>
        <p:spPr>
          <a:xfrm>
            <a:off x="603396" y="2176105"/>
            <a:ext cx="4397375" cy="4259699"/>
          </a:xfrm>
          <a:prstGeom prst="rect">
            <a:avLst/>
          </a:prstGeom>
          <a:effectLst>
            <a:outerShdw blurRad="50800" dist="38100" dir="8100000" algn="tr" rotWithShape="0">
              <a:prstClr val="black">
                <a:alpha val="40000"/>
              </a:prstClr>
            </a:outerShdw>
          </a:effectLst>
        </p:spPr>
      </p:pic>
      <p:grpSp>
        <p:nvGrpSpPr>
          <p:cNvPr id="2" name="Group 1"/>
          <p:cNvGrpSpPr/>
          <p:nvPr/>
        </p:nvGrpSpPr>
        <p:grpSpPr>
          <a:xfrm>
            <a:off x="5529064" y="2176105"/>
            <a:ext cx="3528392" cy="4277231"/>
            <a:chOff x="5457056" y="2040864"/>
            <a:chExt cx="3641436" cy="4513239"/>
          </a:xfrm>
          <a:effectLst>
            <a:outerShdw blurRad="50800" dist="38100" dir="8100000" algn="tr" rotWithShape="0">
              <a:prstClr val="black">
                <a:alpha val="40000"/>
              </a:prstClr>
            </a:outerShdw>
          </a:effectLst>
        </p:grpSpPr>
        <p:pic>
          <p:nvPicPr>
            <p:cNvPr id="19" name="Picture 18"/>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5480764" y="2040864"/>
              <a:ext cx="1677215" cy="2237549"/>
            </a:xfrm>
            <a:prstGeom prst="rect">
              <a:avLst/>
            </a:prstGeom>
          </p:spPr>
        </p:pic>
        <p:pic>
          <p:nvPicPr>
            <p:cNvPr id="20" name="Picture 19"/>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5457056" y="4278418"/>
              <a:ext cx="1742075" cy="2275685"/>
            </a:xfrm>
            <a:prstGeom prst="rect">
              <a:avLst/>
            </a:prstGeom>
          </p:spPr>
        </p:pic>
        <p:pic>
          <p:nvPicPr>
            <p:cNvPr id="21" name="Picture 20"/>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7169949" y="2040864"/>
              <a:ext cx="1928543" cy="2498045"/>
            </a:xfrm>
            <a:prstGeom prst="rect">
              <a:avLst/>
            </a:prstGeom>
          </p:spPr>
        </p:pic>
        <p:pic>
          <p:nvPicPr>
            <p:cNvPr id="22" name="Picture 21"/>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7199125" y="4572903"/>
              <a:ext cx="1870184" cy="1981200"/>
            </a:xfrm>
            <a:prstGeom prst="rect">
              <a:avLst/>
            </a:prstGeom>
          </p:spPr>
        </p:pic>
      </p:grpSp>
      <p:pic>
        <p:nvPicPr>
          <p:cNvPr id="15" name="Picture 1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5"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err="1">
                <a:solidFill>
                  <a:srgbClr val="00B0F0"/>
                </a:solidFill>
                <a:cs typeface="Arial" charset="0"/>
              </a:rPr>
              <a:t>Inbound</a:t>
            </a:r>
            <a:r>
              <a:rPr lang="es-ES" sz="2000" i="1" dirty="0">
                <a:solidFill>
                  <a:srgbClr val="00B0F0"/>
                </a:solidFill>
                <a:cs typeface="Arial" charset="0"/>
              </a:rPr>
              <a:t> marketing: </a:t>
            </a:r>
            <a:r>
              <a:rPr lang="es-ES" sz="2000" dirty="0">
                <a:solidFill>
                  <a:srgbClr val="00B0F0"/>
                </a:solidFill>
                <a:cs typeface="Arial" charset="0"/>
              </a:rPr>
              <a:t>E</a:t>
            </a:r>
            <a:r>
              <a:rPr lang="es-ES" sz="2000" dirty="0" smtClean="0">
                <a:solidFill>
                  <a:srgbClr val="00B0F0"/>
                </a:solidFill>
                <a:cs typeface="Arial" charset="0"/>
              </a:rPr>
              <a:t>jemplos </a:t>
            </a:r>
            <a:r>
              <a:rPr lang="es-ES" sz="2000" dirty="0">
                <a:solidFill>
                  <a:srgbClr val="00B0F0"/>
                </a:solidFill>
                <a:cs typeface="Arial" charset="0"/>
              </a:rPr>
              <a:t>de uso de social media en </a:t>
            </a:r>
            <a:r>
              <a:rPr lang="es-ES" sz="2000" dirty="0" smtClean="0">
                <a:solidFill>
                  <a:srgbClr val="00B0F0"/>
                </a:solidFill>
                <a:cs typeface="Arial" charset="0"/>
              </a:rPr>
              <a:t>turismo (iii/iii)</a:t>
            </a:r>
            <a:endParaRPr lang="es-ES" sz="2000" b="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212</a:t>
            </a:fld>
            <a:endParaRPr lang="es-ES" dirty="0">
              <a:solidFill>
                <a:srgbClr val="002776"/>
              </a:solidFill>
            </a:endParaRPr>
          </a:p>
        </p:txBody>
      </p:sp>
    </p:spTree>
    <p:extLst>
      <p:ext uri="{BB962C8B-B14F-4D97-AF65-F5344CB8AC3E}">
        <p14:creationId xmlns:p14="http://schemas.microsoft.com/office/powerpoint/2010/main" val="1012749569"/>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smtClean="0">
                <a:solidFill>
                  <a:srgbClr val="00B0F0"/>
                </a:solidFill>
                <a:cs typeface="Arial" charset="0"/>
              </a:rPr>
              <a:t>Usuario es el centro: </a:t>
            </a:r>
            <a:r>
              <a:rPr lang="es-ES" sz="2000" dirty="0">
                <a:solidFill>
                  <a:srgbClr val="00B0F0"/>
                </a:solidFill>
                <a:cs typeface="Arial" charset="0"/>
              </a:rPr>
              <a:t>Involucrar al </a:t>
            </a:r>
            <a:r>
              <a:rPr lang="es-ES" sz="2000" dirty="0" smtClean="0">
                <a:solidFill>
                  <a:srgbClr val="00B0F0"/>
                </a:solidFill>
                <a:cs typeface="Arial" charset="0"/>
              </a:rPr>
              <a:t>usuario</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b="0" i="1" dirty="0" smtClean="0">
                <a:solidFill>
                  <a:srgbClr val="002776"/>
                </a:solidFill>
              </a:rPr>
              <a:t>Fuente: </a:t>
            </a:r>
            <a:r>
              <a:rPr lang="es-ES" sz="900" b="0" i="1" dirty="0" smtClean="0">
                <a:solidFill>
                  <a:srgbClr val="002776"/>
                </a:solidFill>
                <a:cs typeface="Arial" charset="0"/>
              </a:rPr>
              <a:t>whaiwhai.com; visitnorway.com/</a:t>
            </a:r>
            <a:r>
              <a:rPr lang="es-ES" sz="900" b="0" i="1" dirty="0" err="1" smtClean="0">
                <a:solidFill>
                  <a:srgbClr val="002776"/>
                </a:solidFill>
                <a:cs typeface="Arial" charset="0"/>
              </a:rPr>
              <a:t>holmenkollen</a:t>
            </a:r>
            <a:endParaRPr lang="es-ES" sz="900" b="0" i="1" dirty="0">
              <a:solidFill>
                <a:srgbClr val="002776"/>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21" name="Rounded Rectangle 20"/>
          <p:cNvSpPr/>
          <p:nvPr/>
        </p:nvSpPr>
        <p:spPr bwMode="auto">
          <a:xfrm>
            <a:off x="345127" y="983469"/>
            <a:ext cx="92163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rPr>
              <a:t>8. </a:t>
            </a:r>
            <a:r>
              <a:rPr lang="es-ES" sz="1200" b="1" dirty="0" err="1" smtClean="0">
                <a:solidFill>
                  <a:srgbClr val="FFFFFF"/>
                </a:solidFill>
              </a:rPr>
              <a:t>Gamification</a:t>
            </a:r>
            <a:endParaRPr lang="es-ES" sz="1200" b="1" dirty="0">
              <a:solidFill>
                <a:srgbClr val="FFFFFF"/>
              </a:solidFill>
            </a:endParaRPr>
          </a:p>
        </p:txBody>
      </p:sp>
      <p:sp>
        <p:nvSpPr>
          <p:cNvPr id="19" name="Rectangle 18"/>
          <p:cNvSpPr/>
          <p:nvPr/>
        </p:nvSpPr>
        <p:spPr bwMode="auto">
          <a:xfrm>
            <a:off x="5097017" y="1428188"/>
            <a:ext cx="4450085" cy="5132950"/>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20" name="Rectangle 19"/>
          <p:cNvSpPr/>
          <p:nvPr/>
        </p:nvSpPr>
        <p:spPr bwMode="auto">
          <a:xfrm>
            <a:off x="395288" y="1425090"/>
            <a:ext cx="4413250" cy="513827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268288" indent="-174625" algn="just" fontAlgn="base">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término </a:t>
            </a:r>
            <a:r>
              <a:rPr lang="es-ES" sz="1100" b="1" dirty="0" err="1" smtClean="0">
                <a:solidFill>
                  <a:srgbClr val="002776"/>
                </a:solidFill>
                <a:cs typeface="Arial" pitchFamily="34" charset="0"/>
              </a:rPr>
              <a:t>gamification</a:t>
            </a:r>
            <a:r>
              <a:rPr lang="es-ES" sz="1100" b="1" dirty="0" smtClean="0">
                <a:solidFill>
                  <a:srgbClr val="002776"/>
                </a:solidFill>
                <a:cs typeface="Arial" pitchFamily="34" charset="0"/>
              </a:rPr>
              <a:t> </a:t>
            </a:r>
            <a:r>
              <a:rPr lang="es-ES" sz="1100" dirty="0" smtClean="0">
                <a:solidFill>
                  <a:srgbClr val="002776"/>
                </a:solidFill>
                <a:cs typeface="Arial" pitchFamily="34" charset="0"/>
              </a:rPr>
              <a:t>surge en 2008 desde la </a:t>
            </a:r>
            <a:r>
              <a:rPr lang="es-ES" sz="1100" b="1" dirty="0" smtClean="0">
                <a:solidFill>
                  <a:srgbClr val="002776"/>
                </a:solidFill>
                <a:cs typeface="Arial" pitchFamily="34" charset="0"/>
              </a:rPr>
              <a:t>industria de los medios digitales</a:t>
            </a:r>
            <a:r>
              <a:rPr lang="es-ES" sz="1100" dirty="0" smtClean="0">
                <a:solidFill>
                  <a:srgbClr val="002776"/>
                </a:solidFill>
                <a:cs typeface="Arial" pitchFamily="34" charset="0"/>
              </a:rPr>
              <a:t> y consiste en el uso de </a:t>
            </a:r>
            <a:r>
              <a:rPr lang="es-ES" sz="1100" b="1" dirty="0" smtClean="0">
                <a:solidFill>
                  <a:srgbClr val="002776"/>
                </a:solidFill>
                <a:cs typeface="Arial" pitchFamily="34" charset="0"/>
              </a:rPr>
              <a:t>elementos de juego en contextos no lúdicos</a:t>
            </a:r>
            <a:r>
              <a:rPr lang="es-ES" sz="1100" dirty="0" smtClean="0">
                <a:solidFill>
                  <a:srgbClr val="002776"/>
                </a:solidFill>
                <a:cs typeface="Arial" pitchFamily="34" charset="0"/>
              </a:rPr>
              <a:t>. </a:t>
            </a:r>
          </a:p>
          <a:p>
            <a:pPr marL="268288" indent="-174625" algn="just" fontAlgn="base">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Su </a:t>
            </a:r>
            <a:r>
              <a:rPr lang="es-ES" sz="1100" b="1" dirty="0" smtClean="0">
                <a:solidFill>
                  <a:srgbClr val="002776"/>
                </a:solidFill>
                <a:cs typeface="Arial" pitchFamily="34" charset="0"/>
              </a:rPr>
              <a:t>aplicación en marketing</a:t>
            </a:r>
            <a:r>
              <a:rPr lang="es-ES" sz="1100" dirty="0" smtClean="0">
                <a:solidFill>
                  <a:srgbClr val="002776"/>
                </a:solidFill>
                <a:cs typeface="Arial" pitchFamily="34" charset="0"/>
              </a:rPr>
              <a:t>, introduce </a:t>
            </a:r>
            <a:r>
              <a:rPr lang="es-ES" sz="1100" b="1" dirty="0" smtClean="0">
                <a:solidFill>
                  <a:srgbClr val="002776"/>
                </a:solidFill>
                <a:cs typeface="Arial" pitchFamily="34" charset="0"/>
              </a:rPr>
              <a:t>elementos y estructuras</a:t>
            </a:r>
            <a:r>
              <a:rPr lang="es-ES" sz="1100" dirty="0" smtClean="0">
                <a:solidFill>
                  <a:srgbClr val="002776"/>
                </a:solidFill>
                <a:cs typeface="Arial" pitchFamily="34" charset="0"/>
              </a:rPr>
              <a:t> propios de los </a:t>
            </a:r>
            <a:r>
              <a:rPr lang="es-ES" sz="1100" b="1" dirty="0" smtClean="0">
                <a:solidFill>
                  <a:srgbClr val="002776"/>
                </a:solidFill>
                <a:cs typeface="Arial" pitchFamily="34" charset="0"/>
              </a:rPr>
              <a:t>juegos</a:t>
            </a:r>
            <a:r>
              <a:rPr lang="es-ES" sz="1100" dirty="0" smtClean="0">
                <a:solidFill>
                  <a:srgbClr val="002776"/>
                </a:solidFill>
                <a:cs typeface="Arial" pitchFamily="34" charset="0"/>
              </a:rPr>
              <a:t>, como pueden ser un conjunto de </a:t>
            </a:r>
            <a:r>
              <a:rPr lang="es-ES" sz="1100" b="1" dirty="0" smtClean="0">
                <a:solidFill>
                  <a:srgbClr val="002776"/>
                </a:solidFill>
                <a:cs typeface="Arial" pitchFamily="34" charset="0"/>
              </a:rPr>
              <a:t>reglas, competencias y retos </a:t>
            </a:r>
            <a:r>
              <a:rPr lang="es-ES" sz="1100" dirty="0" smtClean="0">
                <a:solidFill>
                  <a:srgbClr val="002776"/>
                </a:solidFill>
                <a:cs typeface="Arial" pitchFamily="34" charset="0"/>
              </a:rPr>
              <a:t>a </a:t>
            </a:r>
            <a:r>
              <a:rPr lang="es-ES" sz="1100" b="1" dirty="0" smtClean="0">
                <a:solidFill>
                  <a:srgbClr val="002776"/>
                </a:solidFill>
                <a:cs typeface="Arial" pitchFamily="34" charset="0"/>
              </a:rPr>
              <a:t>cambio</a:t>
            </a:r>
            <a:r>
              <a:rPr lang="es-ES" sz="1100" dirty="0" smtClean="0">
                <a:solidFill>
                  <a:srgbClr val="002776"/>
                </a:solidFill>
                <a:cs typeface="Arial" pitchFamily="34" charset="0"/>
              </a:rPr>
              <a:t> de una </a:t>
            </a:r>
            <a:r>
              <a:rPr lang="es-ES" sz="1100" b="1" dirty="0" smtClean="0">
                <a:solidFill>
                  <a:srgbClr val="002776"/>
                </a:solidFill>
                <a:cs typeface="Arial" pitchFamily="34" charset="0"/>
              </a:rPr>
              <a:t>compensación en premios, puntos o descuentos</a:t>
            </a:r>
            <a:r>
              <a:rPr lang="es-ES" sz="1100" dirty="0" smtClean="0">
                <a:solidFill>
                  <a:srgbClr val="002776"/>
                </a:solidFill>
                <a:cs typeface="Arial" pitchFamily="34" charset="0"/>
              </a:rPr>
              <a:t>, para </a:t>
            </a:r>
            <a:r>
              <a:rPr lang="es-ES" sz="1100" b="1" dirty="0" smtClean="0">
                <a:solidFill>
                  <a:srgbClr val="002776"/>
                </a:solidFill>
                <a:cs typeface="Arial" pitchFamily="34" charset="0"/>
              </a:rPr>
              <a:t>motivar la participación </a:t>
            </a:r>
            <a:r>
              <a:rPr lang="es-ES" sz="1100" dirty="0" smtClean="0">
                <a:solidFill>
                  <a:srgbClr val="002776"/>
                </a:solidFill>
                <a:cs typeface="Arial" pitchFamily="34" charset="0"/>
              </a:rPr>
              <a:t>activa de las personas involucradas. </a:t>
            </a:r>
            <a:r>
              <a:rPr lang="es-ES" sz="1100" b="1" dirty="0" err="1" smtClean="0">
                <a:solidFill>
                  <a:srgbClr val="002776"/>
                </a:solidFill>
                <a:cs typeface="Arial" pitchFamily="34" charset="0"/>
              </a:rPr>
              <a:t>Foursquare</a:t>
            </a:r>
            <a:r>
              <a:rPr lang="es-ES" sz="1100" dirty="0" smtClean="0">
                <a:solidFill>
                  <a:srgbClr val="002776"/>
                </a:solidFill>
                <a:cs typeface="Arial" pitchFamily="34" charset="0"/>
              </a:rPr>
              <a:t> fue uno de los primeros casos de este tipo de técnicas a través del </a:t>
            </a:r>
            <a:r>
              <a:rPr lang="es-ES" sz="1100" dirty="0" err="1" smtClean="0">
                <a:solidFill>
                  <a:srgbClr val="002776"/>
                </a:solidFill>
                <a:cs typeface="Arial" pitchFamily="34" charset="0"/>
              </a:rPr>
              <a:t>check</a:t>
            </a:r>
            <a:r>
              <a:rPr lang="es-ES" sz="1100" dirty="0" smtClean="0">
                <a:solidFill>
                  <a:srgbClr val="002776"/>
                </a:solidFill>
                <a:cs typeface="Arial" pitchFamily="34" charset="0"/>
              </a:rPr>
              <a:t>-in en sitios.</a:t>
            </a:r>
          </a:p>
          <a:p>
            <a:pPr marL="268288" indent="-174625" algn="just" fontAlgn="base">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Por sus características se trata de una </a:t>
            </a:r>
            <a:r>
              <a:rPr lang="es-ES" sz="1100" b="1" dirty="0" smtClean="0">
                <a:solidFill>
                  <a:srgbClr val="002776"/>
                </a:solidFill>
                <a:cs typeface="Arial" pitchFamily="34" charset="0"/>
              </a:rPr>
              <a:t>herramienta muy adecuada </a:t>
            </a:r>
            <a:r>
              <a:rPr lang="es-ES" sz="1100" dirty="0" smtClean="0">
                <a:solidFill>
                  <a:srgbClr val="002776"/>
                </a:solidFill>
                <a:cs typeface="Arial" pitchFamily="34" charset="0"/>
              </a:rPr>
              <a:t>para </a:t>
            </a:r>
            <a:r>
              <a:rPr lang="es-ES" sz="1100" b="1" dirty="0" smtClean="0">
                <a:solidFill>
                  <a:srgbClr val="002776"/>
                </a:solidFill>
                <a:cs typeface="Arial" pitchFamily="34" charset="0"/>
              </a:rPr>
              <a:t>generar motivación e implicación </a:t>
            </a:r>
            <a:r>
              <a:rPr lang="es-ES" sz="1100" dirty="0" smtClean="0">
                <a:solidFill>
                  <a:srgbClr val="002776"/>
                </a:solidFill>
                <a:cs typeface="Arial" pitchFamily="34" charset="0"/>
              </a:rPr>
              <a:t>en el </a:t>
            </a:r>
            <a:r>
              <a:rPr lang="es-ES" sz="1100" b="1" dirty="0" smtClean="0">
                <a:solidFill>
                  <a:srgbClr val="002776"/>
                </a:solidFill>
                <a:cs typeface="Arial" pitchFamily="34" charset="0"/>
              </a:rPr>
              <a:t>ámbito turístico</a:t>
            </a:r>
            <a:r>
              <a:rPr lang="es-ES" sz="1100" dirty="0" smtClean="0">
                <a:solidFill>
                  <a:srgbClr val="002776"/>
                </a:solidFill>
                <a:cs typeface="Arial" pitchFamily="34" charset="0"/>
              </a:rPr>
              <a:t>, dada la tendencia actual por la que al </a:t>
            </a:r>
            <a:r>
              <a:rPr lang="es-ES" sz="1100" b="1" dirty="0" smtClean="0">
                <a:solidFill>
                  <a:srgbClr val="002776"/>
                </a:solidFill>
                <a:cs typeface="Arial" pitchFamily="34" charset="0"/>
              </a:rPr>
              <a:t>turista</a:t>
            </a:r>
            <a:r>
              <a:rPr lang="es-ES" sz="1100" dirty="0" smtClean="0">
                <a:solidFill>
                  <a:srgbClr val="002776"/>
                </a:solidFill>
                <a:cs typeface="Arial" pitchFamily="34" charset="0"/>
              </a:rPr>
              <a:t> no le basta sólo con “ir de viaje” sino que </a:t>
            </a:r>
            <a:r>
              <a:rPr lang="es-ES" sz="1100" b="1" dirty="0" smtClean="0">
                <a:solidFill>
                  <a:srgbClr val="002776"/>
                </a:solidFill>
                <a:cs typeface="Arial" pitchFamily="34" charset="0"/>
              </a:rPr>
              <a:t>desea “vivir experiencias” </a:t>
            </a:r>
          </a:p>
          <a:p>
            <a:pPr marL="268288" indent="-174625" algn="just" fontAlgn="base">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Al mismo tiempo </a:t>
            </a:r>
            <a:r>
              <a:rPr lang="es-ES" sz="1100" b="1" dirty="0" smtClean="0">
                <a:solidFill>
                  <a:srgbClr val="002776"/>
                </a:solidFill>
                <a:cs typeface="Arial" pitchFamily="34" charset="0"/>
              </a:rPr>
              <a:t>permitiría implicar y conectar a actores locales con turistas</a:t>
            </a:r>
            <a:r>
              <a:rPr lang="es-ES" sz="1100" dirty="0" smtClean="0">
                <a:solidFill>
                  <a:srgbClr val="002776"/>
                </a:solidFill>
                <a:cs typeface="Arial" pitchFamily="34" charset="0"/>
              </a:rPr>
              <a:t>, creando una </a:t>
            </a:r>
            <a:r>
              <a:rPr lang="es-ES" sz="1100" b="1" dirty="0" smtClean="0">
                <a:solidFill>
                  <a:srgbClr val="002776"/>
                </a:solidFill>
                <a:cs typeface="Arial" pitchFamily="34" charset="0"/>
              </a:rPr>
              <a:t>conexión sinérgica</a:t>
            </a:r>
            <a:r>
              <a:rPr lang="es-ES" sz="1100" dirty="0" smtClean="0">
                <a:solidFill>
                  <a:srgbClr val="002776"/>
                </a:solidFill>
                <a:cs typeface="Arial" pitchFamily="34" charset="0"/>
              </a:rPr>
              <a:t> en ambos sentidos.</a:t>
            </a:r>
          </a:p>
          <a:p>
            <a:pPr marL="268288" indent="-174625" fontAlgn="base">
              <a:spcBef>
                <a:spcPts val="300"/>
              </a:spcBef>
              <a:spcAft>
                <a:spcPts val="600"/>
              </a:spcAft>
              <a:buFont typeface="Arial" panose="020B0604020202020204" pitchFamily="34" charset="0"/>
              <a:buChar char="•"/>
            </a:pPr>
            <a:r>
              <a:rPr lang="es-ES" sz="1100" dirty="0" smtClean="0">
                <a:solidFill>
                  <a:srgbClr val="002776"/>
                </a:solidFill>
                <a:cs typeface="Arial" pitchFamily="34" charset="0"/>
              </a:rPr>
              <a:t>Actualmente las </a:t>
            </a:r>
            <a:r>
              <a:rPr lang="es-ES" sz="1100" b="1" dirty="0" smtClean="0">
                <a:solidFill>
                  <a:srgbClr val="002776"/>
                </a:solidFill>
                <a:cs typeface="Arial" pitchFamily="34" charset="0"/>
              </a:rPr>
              <a:t>condiciones</a:t>
            </a:r>
            <a:br>
              <a:rPr lang="es-ES" sz="1100" b="1" dirty="0" smtClean="0">
                <a:solidFill>
                  <a:srgbClr val="002776"/>
                </a:solidFill>
                <a:cs typeface="Arial" pitchFamily="34" charset="0"/>
              </a:rPr>
            </a:br>
            <a:r>
              <a:rPr lang="es-ES" sz="1100" dirty="0" smtClean="0">
                <a:solidFill>
                  <a:srgbClr val="002776"/>
                </a:solidFill>
                <a:cs typeface="Arial" pitchFamily="34" charset="0"/>
              </a:rPr>
              <a:t>están </a:t>
            </a:r>
            <a:r>
              <a:rPr lang="es-ES" sz="1100" b="1" dirty="0" smtClean="0">
                <a:solidFill>
                  <a:srgbClr val="002776"/>
                </a:solidFill>
                <a:cs typeface="Arial" pitchFamily="34" charset="0"/>
              </a:rPr>
              <a:t>dadas </a:t>
            </a:r>
            <a:r>
              <a:rPr lang="es-ES" sz="1100" dirty="0" smtClean="0">
                <a:solidFill>
                  <a:srgbClr val="002776"/>
                </a:solidFill>
                <a:cs typeface="Arial" pitchFamily="34" charset="0"/>
              </a:rPr>
              <a:t>para un mayor </a:t>
            </a:r>
            <a:br>
              <a:rPr lang="es-ES" sz="1100" dirty="0" smtClean="0">
                <a:solidFill>
                  <a:srgbClr val="002776"/>
                </a:solidFill>
                <a:cs typeface="Arial" pitchFamily="34" charset="0"/>
              </a:rPr>
            </a:br>
            <a:r>
              <a:rPr lang="es-ES" sz="1100" b="1" dirty="0" smtClean="0">
                <a:solidFill>
                  <a:srgbClr val="002776"/>
                </a:solidFill>
                <a:cs typeface="Arial" pitchFamily="34" charset="0"/>
              </a:rPr>
              <a:t>desarrollo </a:t>
            </a:r>
            <a:r>
              <a:rPr lang="es-ES" sz="1100" dirty="0" smtClean="0">
                <a:solidFill>
                  <a:srgbClr val="002776"/>
                </a:solidFill>
                <a:cs typeface="Arial" pitchFamily="34" charset="0"/>
              </a:rPr>
              <a:t>en este campo: </a:t>
            </a:r>
            <a:br>
              <a:rPr lang="es-ES" sz="1100" dirty="0" smtClean="0">
                <a:solidFill>
                  <a:srgbClr val="002776"/>
                </a:solidFill>
                <a:cs typeface="Arial" pitchFamily="34" charset="0"/>
              </a:rPr>
            </a:br>
            <a:r>
              <a:rPr lang="es-ES" sz="1100" dirty="0" smtClean="0">
                <a:solidFill>
                  <a:srgbClr val="002776"/>
                </a:solidFill>
                <a:cs typeface="Arial" pitchFamily="34" charset="0"/>
              </a:rPr>
              <a:t>uso masivo de </a:t>
            </a:r>
            <a:r>
              <a:rPr lang="es-ES" sz="1100" dirty="0" err="1" smtClean="0">
                <a:solidFill>
                  <a:srgbClr val="002776"/>
                </a:solidFill>
                <a:cs typeface="Arial" pitchFamily="34" charset="0"/>
              </a:rPr>
              <a:t>smartphones</a:t>
            </a:r>
            <a:r>
              <a:rPr lang="es-ES" sz="1100" dirty="0" smtClean="0">
                <a:solidFill>
                  <a:srgbClr val="002776"/>
                </a:solidFill>
                <a:cs typeface="Arial" pitchFamily="34" charset="0"/>
              </a:rPr>
              <a:t>,</a:t>
            </a:r>
            <a:br>
              <a:rPr lang="es-ES" sz="1100" dirty="0" smtClean="0">
                <a:solidFill>
                  <a:srgbClr val="002776"/>
                </a:solidFill>
                <a:cs typeface="Arial" pitchFamily="34" charset="0"/>
              </a:rPr>
            </a:br>
            <a:r>
              <a:rPr lang="es-ES" sz="1100" dirty="0" smtClean="0">
                <a:solidFill>
                  <a:srgbClr val="002776"/>
                </a:solidFill>
                <a:cs typeface="Arial" pitchFamily="34" charset="0"/>
              </a:rPr>
              <a:t>tecnología NFC, </a:t>
            </a:r>
            <a:r>
              <a:rPr lang="es-ES" sz="1100" dirty="0" err="1" smtClean="0">
                <a:solidFill>
                  <a:srgbClr val="002776"/>
                </a:solidFill>
                <a:cs typeface="Arial" pitchFamily="34" charset="0"/>
              </a:rPr>
              <a:t>geolocali</a:t>
            </a:r>
            <a:r>
              <a:rPr lang="es-ES" sz="1100" dirty="0" smtClean="0">
                <a:solidFill>
                  <a:srgbClr val="002776"/>
                </a:solidFill>
                <a:cs typeface="Arial" pitchFamily="34" charset="0"/>
              </a:rPr>
              <a:t>-</a:t>
            </a:r>
            <a:br>
              <a:rPr lang="es-ES" sz="1100" dirty="0" smtClean="0">
                <a:solidFill>
                  <a:srgbClr val="002776"/>
                </a:solidFill>
                <a:cs typeface="Arial" pitchFamily="34" charset="0"/>
              </a:rPr>
            </a:br>
            <a:r>
              <a:rPr lang="es-ES" sz="1100" dirty="0" err="1" smtClean="0">
                <a:solidFill>
                  <a:srgbClr val="002776"/>
                </a:solidFill>
                <a:cs typeface="Arial" pitchFamily="34" charset="0"/>
              </a:rPr>
              <a:t>zación</a:t>
            </a:r>
            <a:r>
              <a:rPr lang="es-ES" sz="1100" dirty="0" smtClean="0">
                <a:solidFill>
                  <a:srgbClr val="002776"/>
                </a:solidFill>
                <a:cs typeface="Arial" pitchFamily="34" charset="0"/>
              </a:rPr>
              <a:t>, realidad aumentada, </a:t>
            </a:r>
            <a:br>
              <a:rPr lang="es-ES" sz="1100" dirty="0" smtClean="0">
                <a:solidFill>
                  <a:srgbClr val="002776"/>
                </a:solidFill>
                <a:cs typeface="Arial" pitchFamily="34" charset="0"/>
              </a:rPr>
            </a:br>
            <a:r>
              <a:rPr lang="es-ES" sz="1100" dirty="0" smtClean="0">
                <a:solidFill>
                  <a:srgbClr val="002776"/>
                </a:solidFill>
                <a:cs typeface="Arial" pitchFamily="34" charset="0"/>
              </a:rPr>
              <a:t>etc.</a:t>
            </a:r>
            <a:endParaRPr lang="es-ES" sz="1100" dirty="0">
              <a:solidFill>
                <a:srgbClr val="002776"/>
              </a:solidFill>
              <a:cs typeface="Arial" pitchFamily="34" charset="0"/>
            </a:endParaRPr>
          </a:p>
        </p:txBody>
      </p:sp>
      <p:sp>
        <p:nvSpPr>
          <p:cNvPr id="22" name="Rectangle 21"/>
          <p:cNvSpPr/>
          <p:nvPr/>
        </p:nvSpPr>
        <p:spPr bwMode="auto">
          <a:xfrm>
            <a:off x="5117656" y="1420838"/>
            <a:ext cx="4413250" cy="3832263"/>
          </a:xfrm>
          <a:prstGeom prst="rect">
            <a:avLst/>
          </a:prstGeom>
          <a:noFill/>
          <a:ln w="9525" cap="flat" cmpd="sng" algn="ctr">
            <a:noFill/>
            <a:prstDash val="solid"/>
            <a:round/>
            <a:headEnd type="none" w="med" len="med"/>
            <a:tailEnd type="none" w="med" len="med"/>
          </a:ln>
          <a:effectLst/>
        </p:spPr>
        <p:txBody>
          <a:bodyPr vert="horz" wrap="square" lIns="72000" tIns="36000" rIns="72000" bIns="36000" numCol="1" rtlCol="0" anchor="ctr" anchorCtr="0" compatLnSpc="1">
            <a:prstTxWarp prst="textNoShape">
              <a:avLst/>
            </a:prstTxWarp>
          </a:bodyPr>
          <a:lstStyle/>
          <a:p>
            <a:pPr marL="171450" indent="-171450" fontAlgn="base">
              <a:lnSpc>
                <a:spcPct val="106000"/>
              </a:lnSpc>
              <a:spcBef>
                <a:spcPct val="0"/>
              </a:spcBef>
              <a:spcAft>
                <a:spcPts val="300"/>
              </a:spcAft>
              <a:buFont typeface="Wingdings" panose="05000000000000000000" pitchFamily="2" charset="2"/>
              <a:buChar char="ü"/>
            </a:pPr>
            <a:r>
              <a:rPr lang="es-ES" sz="1100" b="1" dirty="0" err="1" smtClean="0">
                <a:solidFill>
                  <a:srgbClr val="002776"/>
                </a:solidFill>
                <a:cs typeface="Arial" pitchFamily="34" charset="0"/>
              </a:rPr>
              <a:t>Whai</a:t>
            </a:r>
            <a:r>
              <a:rPr lang="es-ES" sz="1100" b="1" dirty="0" smtClean="0">
                <a:solidFill>
                  <a:srgbClr val="002776"/>
                </a:solidFill>
                <a:cs typeface="Arial" pitchFamily="34" charset="0"/>
              </a:rPr>
              <a:t> </a:t>
            </a:r>
            <a:r>
              <a:rPr lang="es-ES" sz="1100" b="1" dirty="0" err="1" smtClean="0">
                <a:solidFill>
                  <a:srgbClr val="002776"/>
                </a:solidFill>
                <a:cs typeface="Arial" pitchFamily="34" charset="0"/>
              </a:rPr>
              <a:t>Whai</a:t>
            </a:r>
            <a:endParaRPr lang="es-ES" sz="1100" dirty="0" smtClean="0">
              <a:solidFill>
                <a:srgbClr val="002776"/>
              </a:solidFill>
              <a:cs typeface="Arial" pitchFamily="34" charset="0"/>
            </a:endParaRPr>
          </a:p>
          <a:p>
            <a:pPr marL="177800" fontAlgn="base">
              <a:lnSpc>
                <a:spcPct val="106000"/>
              </a:lnSpc>
              <a:spcBef>
                <a:spcPct val="0"/>
              </a:spcBef>
              <a:spcAft>
                <a:spcPts val="300"/>
              </a:spcAft>
            </a:pPr>
            <a:r>
              <a:rPr lang="es-ES" sz="1100" dirty="0" smtClean="0">
                <a:solidFill>
                  <a:srgbClr val="002776"/>
                </a:solidFill>
                <a:cs typeface="Arial" pitchFamily="34" charset="0"/>
              </a:rPr>
              <a:t>App para iOS, que a través de una </a:t>
            </a:r>
            <a:r>
              <a:rPr lang="es-ES" sz="1100" b="1" dirty="0" smtClean="0">
                <a:solidFill>
                  <a:srgbClr val="002776"/>
                </a:solidFill>
                <a:cs typeface="Arial" pitchFamily="34" charset="0"/>
              </a:rPr>
              <a:t>historia de misterio </a:t>
            </a:r>
            <a:r>
              <a:rPr lang="es-ES" sz="1100" dirty="0" smtClean="0">
                <a:solidFill>
                  <a:srgbClr val="002776"/>
                </a:solidFill>
                <a:cs typeface="Arial" pitchFamily="34" charset="0"/>
              </a:rPr>
              <a:t>relacionada con </a:t>
            </a:r>
            <a:r>
              <a:rPr lang="es-ES" sz="1100" b="1" dirty="0" smtClean="0">
                <a:solidFill>
                  <a:srgbClr val="002776"/>
                </a:solidFill>
                <a:cs typeface="Arial" pitchFamily="34" charset="0"/>
              </a:rPr>
              <a:t>la localización </a:t>
            </a:r>
            <a:r>
              <a:rPr lang="es-ES" sz="1100" dirty="0" smtClean="0">
                <a:solidFill>
                  <a:srgbClr val="002776"/>
                </a:solidFill>
                <a:cs typeface="Arial" pitchFamily="34" charset="0"/>
              </a:rPr>
              <a:t>que se está visitando </a:t>
            </a:r>
            <a:r>
              <a:rPr lang="es-ES" sz="1100" b="1" dirty="0" smtClean="0">
                <a:solidFill>
                  <a:srgbClr val="002776"/>
                </a:solidFill>
                <a:cs typeface="Arial" pitchFamily="34" charset="0"/>
              </a:rPr>
              <a:t>lleva al turista a visitar lugares</a:t>
            </a:r>
            <a:r>
              <a:rPr lang="es-ES" sz="1100" dirty="0" smtClean="0">
                <a:solidFill>
                  <a:srgbClr val="002776"/>
                </a:solidFill>
                <a:cs typeface="Arial" pitchFamily="34" charset="0"/>
              </a:rPr>
              <a:t>, en los que le plantea retos para resolver un misterio. Está abierta para actuar como herramienta de promoción turística de nuevos destinos, ofreciendo itinerarios históricos, culturales o naturales </a:t>
            </a:r>
            <a:endParaRPr lang="es-ES" sz="1100" b="1" dirty="0" smtClean="0">
              <a:solidFill>
                <a:srgbClr val="002776"/>
              </a:solidFill>
              <a:cs typeface="Arial" pitchFamily="34" charset="0"/>
            </a:endParaRPr>
          </a:p>
          <a:p>
            <a:pPr marL="174625" indent="-174625" fontAlgn="base">
              <a:lnSpc>
                <a:spcPct val="106000"/>
              </a:lnSpc>
              <a:spcBef>
                <a:spcPct val="0"/>
              </a:spcBef>
              <a:spcAft>
                <a:spcPts val="300"/>
              </a:spcAft>
              <a:buFont typeface="Wingdings" panose="05000000000000000000" pitchFamily="2" charset="2"/>
              <a:buChar char="ü"/>
            </a:pPr>
            <a:r>
              <a:rPr lang="es-ES" sz="1100" b="1" dirty="0" err="1" smtClean="0">
                <a:solidFill>
                  <a:srgbClr val="002776"/>
                </a:solidFill>
                <a:cs typeface="Arial" pitchFamily="34" charset="0"/>
              </a:rPr>
              <a:t>Hollmenkollen</a:t>
            </a:r>
            <a:r>
              <a:rPr lang="es-ES" sz="1100" dirty="0" smtClean="0">
                <a:solidFill>
                  <a:srgbClr val="002776"/>
                </a:solidFill>
                <a:cs typeface="Arial" pitchFamily="34" charset="0"/>
              </a:rPr>
              <a:t> </a:t>
            </a:r>
          </a:p>
          <a:p>
            <a:pPr marL="177800" fontAlgn="base">
              <a:lnSpc>
                <a:spcPct val="106000"/>
              </a:lnSpc>
              <a:spcBef>
                <a:spcPct val="0"/>
              </a:spcBef>
              <a:spcAft>
                <a:spcPts val="300"/>
              </a:spcAft>
            </a:pPr>
            <a:r>
              <a:rPr lang="es-ES" sz="1100" dirty="0" smtClean="0">
                <a:solidFill>
                  <a:srgbClr val="002776"/>
                </a:solidFill>
                <a:cs typeface="Arial" pitchFamily="34" charset="0"/>
              </a:rPr>
              <a:t>Se basa en una </a:t>
            </a:r>
            <a:r>
              <a:rPr lang="es-ES" sz="1100" b="1" dirty="0" smtClean="0">
                <a:solidFill>
                  <a:srgbClr val="002776"/>
                </a:solidFill>
                <a:cs typeface="Arial" pitchFamily="34" charset="0"/>
              </a:rPr>
              <a:t>recreación de la instalación de salto de </a:t>
            </a:r>
            <a:r>
              <a:rPr lang="es-ES" sz="1100" b="1" dirty="0" err="1" smtClean="0">
                <a:solidFill>
                  <a:srgbClr val="002776"/>
                </a:solidFill>
                <a:cs typeface="Arial" pitchFamily="34" charset="0"/>
              </a:rPr>
              <a:t>ski</a:t>
            </a:r>
            <a:r>
              <a:rPr lang="es-ES" sz="1100" dirty="0" smtClean="0">
                <a:solidFill>
                  <a:srgbClr val="002776"/>
                </a:solidFill>
                <a:cs typeface="Arial" pitchFamily="34" charset="0"/>
              </a:rPr>
              <a:t> </a:t>
            </a:r>
            <a:r>
              <a:rPr lang="es-ES" sz="1100" dirty="0" err="1" smtClean="0">
                <a:solidFill>
                  <a:srgbClr val="002776"/>
                </a:solidFill>
                <a:cs typeface="Arial" pitchFamily="34" charset="0"/>
              </a:rPr>
              <a:t>Holmenkollen</a:t>
            </a:r>
            <a:r>
              <a:rPr lang="es-ES" sz="1100" dirty="0" smtClean="0">
                <a:solidFill>
                  <a:srgbClr val="002776"/>
                </a:solidFill>
                <a:cs typeface="Arial" pitchFamily="34" charset="0"/>
              </a:rPr>
              <a:t>, para promocionar uno los principales </a:t>
            </a:r>
            <a:r>
              <a:rPr lang="es-ES" sz="1100" b="1" dirty="0" smtClean="0">
                <a:solidFill>
                  <a:srgbClr val="002776"/>
                </a:solidFill>
                <a:cs typeface="Arial" pitchFamily="34" charset="0"/>
              </a:rPr>
              <a:t>atractivos turístico-deportivos de Noruega</a:t>
            </a:r>
            <a:r>
              <a:rPr lang="es-ES" sz="1100" dirty="0" smtClean="0">
                <a:solidFill>
                  <a:srgbClr val="002776"/>
                </a:solidFill>
                <a:cs typeface="Arial" pitchFamily="34" charset="0"/>
              </a:rPr>
              <a:t>. El juego se puede descargar como app de manera gratuita o jugar online en Facebook y </a:t>
            </a:r>
            <a:r>
              <a:rPr lang="es-ES" sz="1100" b="1" dirty="0" smtClean="0">
                <a:solidFill>
                  <a:srgbClr val="002776"/>
                </a:solidFill>
                <a:cs typeface="Arial" pitchFamily="34" charset="0"/>
              </a:rPr>
              <a:t>convierte al usuario en un esquiador </a:t>
            </a:r>
            <a:r>
              <a:rPr lang="es-ES" sz="1100" dirty="0" smtClean="0">
                <a:solidFill>
                  <a:srgbClr val="002776"/>
                </a:solidFill>
                <a:cs typeface="Arial" pitchFamily="34" charset="0"/>
              </a:rPr>
              <a:t>de salto permitiéndole </a:t>
            </a:r>
            <a:r>
              <a:rPr lang="es-ES" sz="1100" b="1" dirty="0" smtClean="0">
                <a:solidFill>
                  <a:srgbClr val="002776"/>
                </a:solidFill>
                <a:cs typeface="Arial" pitchFamily="34" charset="0"/>
              </a:rPr>
              <a:t>competir con sus amigos </a:t>
            </a:r>
            <a:r>
              <a:rPr lang="es-ES" sz="1100" dirty="0" smtClean="0">
                <a:solidFill>
                  <a:srgbClr val="002776"/>
                </a:solidFill>
                <a:cs typeface="Arial" pitchFamily="34" charset="0"/>
              </a:rPr>
              <a:t>y otros jugadores on-line para alcanzar el podio de </a:t>
            </a:r>
            <a:r>
              <a:rPr lang="es-ES" sz="1100" dirty="0" err="1" smtClean="0">
                <a:solidFill>
                  <a:srgbClr val="002776"/>
                </a:solidFill>
                <a:cs typeface="Arial" pitchFamily="34" charset="0"/>
              </a:rPr>
              <a:t>Holmenkollen</a:t>
            </a:r>
            <a:r>
              <a:rPr lang="es-ES" sz="1100" dirty="0" smtClean="0">
                <a:solidFill>
                  <a:srgbClr val="002776"/>
                </a:solidFill>
                <a:cs typeface="Arial" pitchFamily="34" charset="0"/>
              </a:rPr>
              <a:t>. En tres años de actividad ha registrado más de 800 millones de saltos</a:t>
            </a:r>
            <a:endParaRPr lang="es-ES" sz="1100" dirty="0">
              <a:solidFill>
                <a:srgbClr val="000000"/>
              </a:solidFill>
              <a:cs typeface="Arial" pitchFamily="34" charset="0"/>
            </a:endParaRPr>
          </a:p>
        </p:txBody>
      </p:sp>
      <p:pic>
        <p:nvPicPr>
          <p:cNvPr id="23" name="Imagen 7" descr="Macintosh HD:Users:gonzalo:Desktop:Captura de pantalla 2015-09-20 a la(s) 13.02.08.png"/>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5575498" y="5013325"/>
            <a:ext cx="3409950" cy="1390967"/>
          </a:xfrm>
          <a:prstGeom prst="rect">
            <a:avLst/>
          </a:prstGeom>
          <a:noFill/>
          <a:ln>
            <a:noFill/>
          </a:ln>
        </p:spPr>
      </p:pic>
      <p:pic>
        <p:nvPicPr>
          <p:cNvPr id="24" name="Imagen 1"/>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a:xfrm>
            <a:off x="2944046" y="5013325"/>
            <a:ext cx="1462854" cy="1350327"/>
          </a:xfrm>
          <a:prstGeom prst="rect">
            <a:avLst/>
          </a:prstGeom>
        </p:spPr>
      </p:pic>
      <p:sp>
        <p:nvSpPr>
          <p:cNvPr id="25" name="Rounded Rectangle 24"/>
          <p:cNvSpPr/>
          <p:nvPr/>
        </p:nvSpPr>
        <p:spPr bwMode="auto">
          <a:xfrm>
            <a:off x="5097016" y="1452991"/>
            <a:ext cx="4436635" cy="360000"/>
          </a:xfrm>
          <a:prstGeom prst="round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002776"/>
                </a:solidFill>
              </a:rPr>
              <a:t>Caso de Estudio: </a:t>
            </a:r>
            <a:r>
              <a:rPr lang="es-ES" sz="1200" b="1" dirty="0" err="1" smtClean="0">
                <a:solidFill>
                  <a:srgbClr val="002776"/>
                </a:solidFill>
              </a:rPr>
              <a:t>Gamification</a:t>
            </a:r>
            <a:endParaRPr lang="es-ES" sz="1200" b="1" dirty="0" smtClean="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213</a:t>
            </a:fld>
            <a:endParaRPr lang="es-ES" dirty="0">
              <a:solidFill>
                <a:srgbClr val="002776"/>
              </a:solidFill>
            </a:endParaRPr>
          </a:p>
        </p:txBody>
      </p:sp>
    </p:spTree>
    <p:extLst>
      <p:ext uri="{BB962C8B-B14F-4D97-AF65-F5344CB8AC3E}">
        <p14:creationId xmlns:p14="http://schemas.microsoft.com/office/powerpoint/2010/main" val="3980851324"/>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tecnológicas</a:t>
            </a:r>
            <a:endParaRPr lang="es-ES" dirty="0" smtClean="0">
              <a:solidFill>
                <a:srgbClr val="002060"/>
              </a:solidFill>
              <a:cs typeface="Arial" charset="0"/>
            </a:endParaRPr>
          </a:p>
          <a:p>
            <a:pPr fontAlgn="base">
              <a:spcBef>
                <a:spcPct val="0"/>
              </a:spcBef>
              <a:spcAft>
                <a:spcPct val="0"/>
              </a:spcAft>
            </a:pPr>
            <a:r>
              <a:rPr lang="es-ES" sz="2000" i="1" dirty="0" smtClean="0">
                <a:solidFill>
                  <a:srgbClr val="00B0F0"/>
                </a:solidFill>
                <a:cs typeface="Arial" charset="0"/>
              </a:rPr>
              <a:t>Poner </a:t>
            </a:r>
            <a:r>
              <a:rPr lang="es-ES" sz="2000" i="1" dirty="0">
                <a:solidFill>
                  <a:srgbClr val="00B0F0"/>
                </a:solidFill>
                <a:cs typeface="Arial" charset="0"/>
              </a:rPr>
              <a:t>en valor datos: </a:t>
            </a:r>
            <a:r>
              <a:rPr lang="es-ES" sz="2000" dirty="0" err="1">
                <a:solidFill>
                  <a:srgbClr val="00B0F0"/>
                </a:solidFill>
                <a:cs typeface="Arial" charset="0"/>
              </a:rPr>
              <a:t>Microsegmentación</a:t>
            </a:r>
            <a:r>
              <a:rPr lang="es-ES" sz="2000" dirty="0">
                <a:solidFill>
                  <a:srgbClr val="00B0F0"/>
                </a:solidFill>
                <a:cs typeface="Arial" charset="0"/>
              </a:rPr>
              <a:t> y análisis de impacto</a:t>
            </a:r>
            <a:endParaRPr lang="es-ES" sz="2000" b="1" dirty="0">
              <a:solidFill>
                <a:srgbClr val="00B0F0"/>
              </a:solidFill>
              <a:cs typeface="Arial" charset="0"/>
            </a:endParaRPr>
          </a:p>
        </p:txBody>
      </p:sp>
      <p:pic>
        <p:nvPicPr>
          <p:cNvPr id="15" name="Picture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93360" y="124810"/>
            <a:ext cx="430337" cy="360000"/>
          </a:xfrm>
          <a:prstGeom prst="rect">
            <a:avLst/>
          </a:prstGeom>
        </p:spPr>
      </p:pic>
      <p:sp>
        <p:nvSpPr>
          <p:cNvPr id="11" name="Rectangle 10"/>
          <p:cNvSpPr/>
          <p:nvPr/>
        </p:nvSpPr>
        <p:spPr bwMode="auto">
          <a:xfrm>
            <a:off x="345127" y="1406768"/>
            <a:ext cx="4464000" cy="281432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171450" indent="-171450"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Big Data </a:t>
            </a:r>
            <a:r>
              <a:rPr lang="es-ES" sz="1100" dirty="0" smtClean="0">
                <a:solidFill>
                  <a:srgbClr val="002776"/>
                </a:solidFill>
                <a:cs typeface="Arial" pitchFamily="34" charset="0"/>
              </a:rPr>
              <a:t>se impone como </a:t>
            </a:r>
            <a:r>
              <a:rPr lang="es-ES" sz="1100" b="1" dirty="0" smtClean="0">
                <a:solidFill>
                  <a:srgbClr val="002776"/>
                </a:solidFill>
                <a:cs typeface="Arial" pitchFamily="34" charset="0"/>
              </a:rPr>
              <a:t>herramienta que recoge y analiza datos masivos </a:t>
            </a:r>
            <a:r>
              <a:rPr lang="es-ES" sz="1100" dirty="0" smtClean="0">
                <a:solidFill>
                  <a:srgbClr val="002776"/>
                </a:solidFill>
                <a:cs typeface="Arial" pitchFamily="34" charset="0"/>
              </a:rPr>
              <a:t>para transformarlos en conocimiento sobre los usuarios que </a:t>
            </a:r>
            <a:r>
              <a:rPr lang="es-ES" sz="1100" b="1" dirty="0" smtClean="0">
                <a:solidFill>
                  <a:srgbClr val="002776"/>
                </a:solidFill>
                <a:cs typeface="Arial" pitchFamily="34" charset="0"/>
              </a:rPr>
              <a:t>permitan una </a:t>
            </a:r>
            <a:r>
              <a:rPr lang="es-ES" sz="1100" b="1" dirty="0" err="1" smtClean="0">
                <a:solidFill>
                  <a:srgbClr val="002776"/>
                </a:solidFill>
                <a:cs typeface="Arial" pitchFamily="34" charset="0"/>
              </a:rPr>
              <a:t>microsegmentación</a:t>
            </a:r>
            <a:r>
              <a:rPr lang="es-ES" sz="1100" b="1" dirty="0" smtClean="0">
                <a:solidFill>
                  <a:srgbClr val="002776"/>
                </a:solidFill>
                <a:cs typeface="Arial" pitchFamily="34" charset="0"/>
              </a:rPr>
              <a:t> </a:t>
            </a:r>
            <a:r>
              <a:rPr lang="es-ES" sz="1100" dirty="0" smtClean="0">
                <a:solidFill>
                  <a:srgbClr val="002776"/>
                </a:solidFill>
                <a:cs typeface="Arial" pitchFamily="34" charset="0"/>
              </a:rPr>
              <a:t>de cara a mejorar su experiencia y hacerla más relevante.</a:t>
            </a:r>
          </a:p>
          <a:p>
            <a:pPr marL="171450" indent="-171450" fontAlgn="base">
              <a:spcBef>
                <a:spcPts val="300"/>
              </a:spcBef>
              <a:spcAft>
                <a:spcPts val="300"/>
              </a:spcAft>
              <a:buFont typeface="Arial" panose="020B0604020202020204" pitchFamily="34" charset="0"/>
              <a:buChar char="•"/>
            </a:pPr>
            <a:r>
              <a:rPr lang="es-ES" sz="1100" dirty="0" smtClean="0">
                <a:solidFill>
                  <a:srgbClr val="002776"/>
                </a:solidFill>
                <a:cs typeface="Arial" pitchFamily="34" charset="0"/>
              </a:rPr>
              <a:t>Las </a:t>
            </a:r>
            <a:r>
              <a:rPr lang="es-ES" sz="1100" b="1" dirty="0" smtClean="0">
                <a:solidFill>
                  <a:srgbClr val="002776"/>
                </a:solidFill>
                <a:cs typeface="Arial" pitchFamily="34" charset="0"/>
              </a:rPr>
              <a:t>empresas dedicarán más recursos </a:t>
            </a:r>
            <a:r>
              <a:rPr lang="es-ES" sz="1100" dirty="0" smtClean="0">
                <a:solidFill>
                  <a:srgbClr val="002776"/>
                </a:solidFill>
                <a:cs typeface="Arial" pitchFamily="34" charset="0"/>
              </a:rPr>
              <a:t>al análisis de sus </a:t>
            </a:r>
            <a:r>
              <a:rPr lang="es-ES" sz="1100" b="1" dirty="0" smtClean="0">
                <a:solidFill>
                  <a:srgbClr val="002776"/>
                </a:solidFill>
                <a:cs typeface="Arial" pitchFamily="34" charset="0"/>
              </a:rPr>
              <a:t>datos</a:t>
            </a:r>
            <a:r>
              <a:rPr lang="es-ES" sz="1100" dirty="0" smtClean="0">
                <a:solidFill>
                  <a:srgbClr val="002776"/>
                </a:solidFill>
                <a:cs typeface="Arial" pitchFamily="34" charset="0"/>
              </a:rPr>
              <a:t> de </a:t>
            </a:r>
            <a:r>
              <a:rPr lang="es-ES" sz="1100" b="1" dirty="0" smtClean="0">
                <a:solidFill>
                  <a:srgbClr val="002776"/>
                </a:solidFill>
                <a:cs typeface="Arial" pitchFamily="34" charset="0"/>
              </a:rPr>
              <a:t>marketing online</a:t>
            </a:r>
            <a:r>
              <a:rPr lang="es-ES" sz="1100" dirty="0" smtClean="0">
                <a:solidFill>
                  <a:srgbClr val="002776"/>
                </a:solidFill>
                <a:cs typeface="Arial" pitchFamily="34" charset="0"/>
              </a:rPr>
              <a:t>, la analítica avanzará hacia análisis más predictivos, apuntando a un marketing en tiempo real y la atribución multicanal cobrará más fuerza.</a:t>
            </a:r>
          </a:p>
          <a:p>
            <a:pPr marL="171450" indent="-171450" fontAlgn="base">
              <a:spcBef>
                <a:spcPts val="300"/>
              </a:spcBef>
              <a:spcAft>
                <a:spcPts val="300"/>
              </a:spcAft>
              <a:buFont typeface="Arial" panose="020B0604020202020204" pitchFamily="34" charset="0"/>
              <a:buChar char="•"/>
            </a:pPr>
            <a:r>
              <a:rPr lang="es-ES" sz="1100" b="1" dirty="0" smtClean="0">
                <a:solidFill>
                  <a:srgbClr val="002776"/>
                </a:solidFill>
                <a:cs typeface="Arial" pitchFamily="34" charset="0"/>
              </a:rPr>
              <a:t>La seguridad y protección de los datos será determinante</a:t>
            </a:r>
            <a:r>
              <a:rPr lang="es-ES" sz="1100" dirty="0" smtClean="0">
                <a:solidFill>
                  <a:srgbClr val="002776"/>
                </a:solidFill>
                <a:cs typeface="Arial" pitchFamily="34" charset="0"/>
              </a:rPr>
              <a:t>: la cantidad de datos crece y evoluciona hacia la movilidad y los resultados en tiempo real, haciéndola más compleja de asegurar.</a:t>
            </a:r>
          </a:p>
          <a:p>
            <a:pPr marL="171450" indent="-171450" fontAlgn="base">
              <a:spcBef>
                <a:spcPct val="0"/>
              </a:spcBef>
              <a:spcAft>
                <a:spcPts val="600"/>
              </a:spcAft>
              <a:buFont typeface="Arial" panose="020B0604020202020204" pitchFamily="34" charset="0"/>
              <a:buChar char="•"/>
            </a:pPr>
            <a:endParaRPr lang="es-ES" sz="1100" dirty="0">
              <a:solidFill>
                <a:srgbClr val="000000"/>
              </a:solidFill>
              <a:cs typeface="Arial" pitchFamily="34" charset="0"/>
            </a:endParaRPr>
          </a:p>
        </p:txBody>
      </p:sp>
      <p:sp>
        <p:nvSpPr>
          <p:cNvPr id="12" name="Rectangle 11"/>
          <p:cNvSpPr/>
          <p:nvPr/>
        </p:nvSpPr>
        <p:spPr bwMode="auto">
          <a:xfrm>
            <a:off x="345127" y="4441527"/>
            <a:ext cx="4464000" cy="2011985"/>
          </a:xfrm>
          <a:prstGeom prst="rect">
            <a:avLst/>
          </a:prstGeom>
          <a:noFill/>
          <a:ln w="9525" cap="flat" cmpd="sng" algn="ctr">
            <a:no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marL="171450" indent="-171450">
              <a:lnSpc>
                <a:spcPct val="106000"/>
              </a:lnSpc>
              <a:spcAft>
                <a:spcPts val="400"/>
              </a:spcAft>
              <a:buFont typeface="Arial" panose="020B0604020202020204" pitchFamily="34" charset="0"/>
              <a:buChar char="•"/>
            </a:pPr>
            <a:r>
              <a:rPr lang="es-ES" sz="1100" b="1" dirty="0" smtClean="0">
                <a:solidFill>
                  <a:srgbClr val="002776"/>
                </a:solidFill>
              </a:rPr>
              <a:t>Fenómeno SOLOMO: </a:t>
            </a:r>
            <a:r>
              <a:rPr lang="es-ES" sz="1100" dirty="0" smtClean="0">
                <a:solidFill>
                  <a:srgbClr val="002776"/>
                </a:solidFill>
              </a:rPr>
              <a:t>la combinación de social, local y móvil está creando negocios y aplicaciones totalmente nuevas, lo que demanda un nuevo tipo de análisis del comportamiento de los clientes. </a:t>
            </a:r>
          </a:p>
          <a:p>
            <a:pPr marL="171450" indent="-171450">
              <a:lnSpc>
                <a:spcPct val="106000"/>
              </a:lnSpc>
              <a:spcAft>
                <a:spcPts val="400"/>
              </a:spcAft>
              <a:buFont typeface="Arial" panose="020B0604020202020204" pitchFamily="34" charset="0"/>
              <a:buChar char="•"/>
            </a:pPr>
            <a:r>
              <a:rPr lang="es-ES" sz="1100" dirty="0" smtClean="0">
                <a:solidFill>
                  <a:srgbClr val="002776"/>
                </a:solidFill>
              </a:rPr>
              <a:t>La </a:t>
            </a:r>
            <a:r>
              <a:rPr lang="es-ES" sz="1100" b="1" dirty="0" smtClean="0">
                <a:solidFill>
                  <a:srgbClr val="002776"/>
                </a:solidFill>
              </a:rPr>
              <a:t>analítica digital </a:t>
            </a:r>
            <a:r>
              <a:rPr lang="es-ES" sz="1100" dirty="0" smtClean="0">
                <a:solidFill>
                  <a:srgbClr val="002776"/>
                </a:solidFill>
              </a:rPr>
              <a:t>ganará importancia por el desafío que comporta </a:t>
            </a:r>
            <a:r>
              <a:rPr lang="es-ES" sz="1100" b="1" dirty="0" smtClean="0">
                <a:solidFill>
                  <a:srgbClr val="002776"/>
                </a:solidFill>
              </a:rPr>
              <a:t>integrar</a:t>
            </a:r>
            <a:r>
              <a:rPr lang="es-ES" sz="1100" dirty="0" smtClean="0">
                <a:solidFill>
                  <a:srgbClr val="002776"/>
                </a:solidFill>
              </a:rPr>
              <a:t> los </a:t>
            </a:r>
            <a:r>
              <a:rPr lang="es-ES" sz="1100" b="1" dirty="0" smtClean="0">
                <a:solidFill>
                  <a:srgbClr val="002776"/>
                </a:solidFill>
              </a:rPr>
              <a:t>datos </a:t>
            </a:r>
            <a:r>
              <a:rPr lang="es-ES" sz="1100" dirty="0" smtClean="0">
                <a:solidFill>
                  <a:srgbClr val="002776"/>
                </a:solidFill>
              </a:rPr>
              <a:t>generados</a:t>
            </a:r>
            <a:r>
              <a:rPr lang="es-ES" sz="1100" b="1" dirty="0" smtClean="0">
                <a:solidFill>
                  <a:srgbClr val="002776"/>
                </a:solidFill>
              </a:rPr>
              <a:t> por usuarios </a:t>
            </a:r>
            <a:r>
              <a:rPr lang="es-ES" sz="1100" dirty="0" smtClean="0">
                <a:solidFill>
                  <a:srgbClr val="002776"/>
                </a:solidFill>
              </a:rPr>
              <a:t>a través de los </a:t>
            </a:r>
            <a:r>
              <a:rPr lang="es-ES" sz="1100" b="1" dirty="0" smtClean="0">
                <a:solidFill>
                  <a:srgbClr val="002776"/>
                </a:solidFill>
              </a:rPr>
              <a:t>diferentes canales digitales </a:t>
            </a:r>
            <a:r>
              <a:rPr lang="es-ES" sz="1100" dirty="0" smtClean="0">
                <a:solidFill>
                  <a:srgbClr val="002776"/>
                </a:solidFill>
              </a:rPr>
              <a:t>(móvil, social media, geolocalización, sensores NFC, </a:t>
            </a:r>
            <a:r>
              <a:rPr lang="es-ES" sz="1100" dirty="0" err="1" smtClean="0">
                <a:solidFill>
                  <a:srgbClr val="002776"/>
                </a:solidFill>
              </a:rPr>
              <a:t>wearables</a:t>
            </a:r>
            <a:r>
              <a:rPr lang="es-ES" sz="1100" dirty="0" smtClean="0">
                <a:solidFill>
                  <a:srgbClr val="002776"/>
                </a:solidFill>
              </a:rPr>
              <a:t>). Además, dado que el </a:t>
            </a:r>
            <a:r>
              <a:rPr lang="es-ES" sz="1100" b="1" dirty="0" smtClean="0">
                <a:solidFill>
                  <a:srgbClr val="002776"/>
                </a:solidFill>
              </a:rPr>
              <a:t>usuario es el centro</a:t>
            </a:r>
            <a:r>
              <a:rPr lang="es-ES" sz="1100" dirty="0" smtClean="0">
                <a:solidFill>
                  <a:srgbClr val="002776"/>
                </a:solidFill>
              </a:rPr>
              <a:t>, será necesario medir su </a:t>
            </a:r>
            <a:r>
              <a:rPr lang="es-ES" sz="1100" b="1" dirty="0" smtClean="0">
                <a:solidFill>
                  <a:srgbClr val="002776"/>
                </a:solidFill>
              </a:rPr>
              <a:t>itinerario</a:t>
            </a:r>
            <a:r>
              <a:rPr lang="es-ES" sz="1100" dirty="0" smtClean="0">
                <a:solidFill>
                  <a:srgbClr val="002776"/>
                </a:solidFill>
              </a:rPr>
              <a:t>, “</a:t>
            </a:r>
            <a:r>
              <a:rPr lang="es-ES" sz="1100" b="1" dirty="0" err="1" smtClean="0">
                <a:solidFill>
                  <a:srgbClr val="002776"/>
                </a:solidFill>
              </a:rPr>
              <a:t>engagement</a:t>
            </a:r>
            <a:r>
              <a:rPr lang="es-ES" sz="1100" b="1" dirty="0" smtClean="0">
                <a:solidFill>
                  <a:srgbClr val="002776"/>
                </a:solidFill>
              </a:rPr>
              <a:t>” e interacción con la marca. </a:t>
            </a:r>
            <a:endParaRPr lang="es-ES" sz="1100" b="1" dirty="0">
              <a:solidFill>
                <a:srgbClr val="002776"/>
              </a:solidFill>
            </a:endParaRPr>
          </a:p>
        </p:txBody>
      </p:sp>
      <p:sp>
        <p:nvSpPr>
          <p:cNvPr id="20" name="Rounded Rectangle 19"/>
          <p:cNvSpPr/>
          <p:nvPr/>
        </p:nvSpPr>
        <p:spPr bwMode="auto">
          <a:xfrm>
            <a:off x="345127" y="970600"/>
            <a:ext cx="4464000"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200" b="1" dirty="0" smtClean="0">
                <a:solidFill>
                  <a:srgbClr val="FFFFFF"/>
                </a:solidFill>
              </a:rPr>
              <a:t>9. Big data y datos en tiempo real</a:t>
            </a:r>
          </a:p>
        </p:txBody>
      </p:sp>
      <p:sp>
        <p:nvSpPr>
          <p:cNvPr id="21" name="Rounded Rectangle 20"/>
          <p:cNvSpPr/>
          <p:nvPr/>
        </p:nvSpPr>
        <p:spPr bwMode="auto">
          <a:xfrm>
            <a:off x="345127" y="4077072"/>
            <a:ext cx="4464000"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buFont typeface="Wingdings 2" pitchFamily="18" charset="2"/>
              <a:buNone/>
            </a:pPr>
            <a:r>
              <a:rPr lang="es-ES" sz="1200" b="1" dirty="0" smtClean="0">
                <a:solidFill>
                  <a:srgbClr val="FFFFFF"/>
                </a:solidFill>
              </a:rPr>
              <a:t>10. Analítica digital</a:t>
            </a:r>
          </a:p>
        </p:txBody>
      </p:sp>
      <p:sp>
        <p:nvSpPr>
          <p:cNvPr id="22" name="Rectangle 21"/>
          <p:cNvSpPr/>
          <p:nvPr/>
        </p:nvSpPr>
        <p:spPr bwMode="auto">
          <a:xfrm>
            <a:off x="5076359" y="981075"/>
            <a:ext cx="4485153" cy="5568218"/>
          </a:xfrm>
          <a:prstGeom prst="rect">
            <a:avLst/>
          </a:prstGeom>
          <a:solidFill>
            <a:schemeClr val="accent5">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a:lnSpc>
                <a:spcPct val="106000"/>
              </a:lnSpc>
              <a:spcAft>
                <a:spcPts val="300"/>
              </a:spcAft>
            </a:pPr>
            <a:endParaRPr lang="es-ES" sz="1100" b="1" dirty="0" smtClean="0">
              <a:solidFill>
                <a:srgbClr val="002776"/>
              </a:solidFill>
            </a:endParaRPr>
          </a:p>
          <a:p>
            <a:pPr>
              <a:lnSpc>
                <a:spcPct val="106000"/>
              </a:lnSpc>
              <a:spcAft>
                <a:spcPts val="300"/>
              </a:spcAft>
            </a:pPr>
            <a:r>
              <a:rPr lang="es-ES" sz="1100" b="1" dirty="0" smtClean="0">
                <a:solidFill>
                  <a:srgbClr val="002776"/>
                </a:solidFill>
              </a:rPr>
              <a:t>APLICACIONES DE LA ANALÍTICA DIGITAL </a:t>
            </a:r>
          </a:p>
          <a:p>
            <a:pPr marL="171450" indent="-74613">
              <a:lnSpc>
                <a:spcPct val="106000"/>
              </a:lnSpc>
              <a:spcAft>
                <a:spcPts val="300"/>
              </a:spcAft>
              <a:buFont typeface="Arial"/>
              <a:buChar char="•"/>
            </a:pPr>
            <a:r>
              <a:rPr lang="es-ES" sz="1100" b="1" dirty="0" smtClean="0">
                <a:solidFill>
                  <a:srgbClr val="002776"/>
                </a:solidFill>
              </a:rPr>
              <a:t>Segmentación de perfiles: </a:t>
            </a:r>
            <a:r>
              <a:rPr lang="es-ES" sz="1100" dirty="0" smtClean="0">
                <a:solidFill>
                  <a:srgbClr val="002776"/>
                </a:solidFill>
              </a:rPr>
              <a:t>las campañas de anuncios de pago permiten segmentar la audiencia con criterios sociodemográficos y de intereses cada vez más profundos.</a:t>
            </a:r>
          </a:p>
          <a:p>
            <a:pPr marL="171450" indent="-74613">
              <a:lnSpc>
                <a:spcPct val="106000"/>
              </a:lnSpc>
              <a:spcAft>
                <a:spcPts val="300"/>
              </a:spcAft>
              <a:buFont typeface="Arial"/>
              <a:buChar char="•"/>
            </a:pPr>
            <a:r>
              <a:rPr lang="es-ES" sz="1100" b="1" dirty="0" smtClean="0">
                <a:solidFill>
                  <a:srgbClr val="002776"/>
                </a:solidFill>
              </a:rPr>
              <a:t>La automatización servirá para predecir: </a:t>
            </a:r>
            <a:r>
              <a:rPr lang="es-ES" sz="1100" dirty="0" smtClean="0">
                <a:solidFill>
                  <a:srgbClr val="002776"/>
                </a:solidFill>
              </a:rPr>
              <a:t>funciones de la analítica se automatizarán buscando generar optimización productiva en lugar de análisis de diagnóstico. Herramientas de </a:t>
            </a:r>
            <a:r>
              <a:rPr lang="es-ES" sz="1100" dirty="0" err="1" smtClean="0">
                <a:solidFill>
                  <a:srgbClr val="002776"/>
                </a:solidFill>
              </a:rPr>
              <a:t>cloud</a:t>
            </a:r>
            <a:r>
              <a:rPr lang="es-ES" sz="1100" dirty="0" smtClean="0">
                <a:solidFill>
                  <a:srgbClr val="002776"/>
                </a:solidFill>
              </a:rPr>
              <a:t> </a:t>
            </a:r>
            <a:r>
              <a:rPr lang="es-ES" sz="1100" dirty="0" err="1" smtClean="0">
                <a:solidFill>
                  <a:srgbClr val="002776"/>
                </a:solidFill>
              </a:rPr>
              <a:t>computing</a:t>
            </a:r>
            <a:r>
              <a:rPr lang="es-ES" sz="1100" dirty="0" smtClean="0">
                <a:solidFill>
                  <a:srgbClr val="002776"/>
                </a:solidFill>
              </a:rPr>
              <a:t> como </a:t>
            </a:r>
            <a:r>
              <a:rPr lang="es-ES" sz="1100" dirty="0" err="1" smtClean="0">
                <a:solidFill>
                  <a:srgbClr val="002776"/>
                </a:solidFill>
              </a:rPr>
              <a:t>Azure</a:t>
            </a:r>
            <a:r>
              <a:rPr lang="es-ES" sz="1100" dirty="0" smtClean="0">
                <a:solidFill>
                  <a:srgbClr val="002776"/>
                </a:solidFill>
              </a:rPr>
              <a:t> lo hacen accesible.</a:t>
            </a:r>
          </a:p>
          <a:p>
            <a:pPr marL="171450" indent="-74613">
              <a:lnSpc>
                <a:spcPct val="106000"/>
              </a:lnSpc>
              <a:spcAft>
                <a:spcPts val="300"/>
              </a:spcAft>
            </a:pPr>
            <a:endParaRPr lang="es-ES" sz="1100" dirty="0" smtClean="0">
              <a:solidFill>
                <a:srgbClr val="002776"/>
              </a:solidFill>
            </a:endParaRPr>
          </a:p>
          <a:p>
            <a:pPr marL="171450" indent="-74613">
              <a:lnSpc>
                <a:spcPct val="106000"/>
              </a:lnSpc>
              <a:spcAft>
                <a:spcPts val="300"/>
              </a:spcAft>
            </a:pPr>
            <a:endParaRPr lang="es-ES" sz="1100" dirty="0" smtClean="0">
              <a:solidFill>
                <a:srgbClr val="002776"/>
              </a:solidFill>
            </a:endParaRPr>
          </a:p>
          <a:p>
            <a:pPr marL="171450" indent="-74613">
              <a:lnSpc>
                <a:spcPct val="106000"/>
              </a:lnSpc>
              <a:spcAft>
                <a:spcPts val="300"/>
              </a:spcAft>
            </a:pPr>
            <a:endParaRPr lang="es-ES" sz="1100" dirty="0" smtClean="0">
              <a:solidFill>
                <a:srgbClr val="002776"/>
              </a:solidFill>
            </a:endParaRPr>
          </a:p>
          <a:p>
            <a:pPr marL="171450" indent="-74613">
              <a:lnSpc>
                <a:spcPct val="106000"/>
              </a:lnSpc>
              <a:spcAft>
                <a:spcPts val="300"/>
              </a:spcAft>
            </a:pPr>
            <a:endParaRPr lang="es-ES" sz="1100" dirty="0" smtClean="0">
              <a:solidFill>
                <a:srgbClr val="002776"/>
              </a:solidFill>
            </a:endParaRPr>
          </a:p>
          <a:p>
            <a:pPr marL="171450" indent="-74613">
              <a:lnSpc>
                <a:spcPct val="106000"/>
              </a:lnSpc>
              <a:spcAft>
                <a:spcPts val="300"/>
              </a:spcAft>
            </a:pPr>
            <a:endParaRPr lang="es-ES" sz="1100" dirty="0" smtClean="0">
              <a:solidFill>
                <a:srgbClr val="002776"/>
              </a:solidFill>
            </a:endParaRPr>
          </a:p>
          <a:p>
            <a:pPr marL="171450" indent="-74613">
              <a:lnSpc>
                <a:spcPct val="106000"/>
              </a:lnSpc>
              <a:spcAft>
                <a:spcPts val="300"/>
              </a:spcAft>
              <a:buFont typeface="Arial"/>
              <a:buChar char="•"/>
            </a:pPr>
            <a:r>
              <a:rPr lang="es-ES" sz="1100" b="1" dirty="0" smtClean="0">
                <a:solidFill>
                  <a:srgbClr val="002776"/>
                </a:solidFill>
              </a:rPr>
              <a:t>Analítica a medida: </a:t>
            </a:r>
            <a:r>
              <a:rPr lang="es-ES" sz="1100" dirty="0" smtClean="0">
                <a:solidFill>
                  <a:srgbClr val="002776"/>
                </a:solidFill>
              </a:rPr>
              <a:t>Las empresas optarán por construirse sistemas de analítica a medida, más allá de las soluciones estándar como Google, Adobe o IBM, creando sistemas personalizados para el análisis de datos. El almacenamiento de datos en la nube  junto a herramientas como </a:t>
            </a:r>
            <a:r>
              <a:rPr lang="es-ES" sz="1100" dirty="0" err="1" smtClean="0">
                <a:solidFill>
                  <a:srgbClr val="002776"/>
                </a:solidFill>
              </a:rPr>
              <a:t>Hadoop</a:t>
            </a:r>
            <a:r>
              <a:rPr lang="es-ES" sz="1100" dirty="0" smtClean="0">
                <a:solidFill>
                  <a:srgbClr val="002776"/>
                </a:solidFill>
              </a:rPr>
              <a:t>, Google </a:t>
            </a:r>
            <a:r>
              <a:rPr lang="es-ES" sz="1100" dirty="0" err="1" smtClean="0">
                <a:solidFill>
                  <a:srgbClr val="002776"/>
                </a:solidFill>
              </a:rPr>
              <a:t>BigQuery</a:t>
            </a:r>
            <a:r>
              <a:rPr lang="es-ES" sz="1100" dirty="0" smtClean="0">
                <a:solidFill>
                  <a:srgbClr val="002776"/>
                </a:solidFill>
              </a:rPr>
              <a:t>, </a:t>
            </a:r>
            <a:r>
              <a:rPr lang="es-ES" sz="1100" dirty="0" err="1" smtClean="0">
                <a:solidFill>
                  <a:srgbClr val="002776"/>
                </a:solidFill>
              </a:rPr>
              <a:t>Tableau</a:t>
            </a:r>
            <a:r>
              <a:rPr lang="es-ES" sz="1100" dirty="0" smtClean="0">
                <a:solidFill>
                  <a:srgbClr val="002776"/>
                </a:solidFill>
              </a:rPr>
              <a:t>, harán más sencillo organizar, presentar y analizar los datos a la medida de cada empresa. </a:t>
            </a:r>
            <a:endParaRPr lang="es-ES" sz="1100" dirty="0">
              <a:solidFill>
                <a:srgbClr val="002776"/>
              </a:solidFill>
            </a:endParaRPr>
          </a:p>
        </p:txBody>
      </p:sp>
      <p:pic>
        <p:nvPicPr>
          <p:cNvPr id="23" name="Picture 22"/>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5454164" y="3034634"/>
            <a:ext cx="3414831" cy="665043"/>
          </a:xfrm>
          <a:prstGeom prst="rect">
            <a:avLst/>
          </a:prstGeom>
        </p:spPr>
      </p:pic>
      <p:pic>
        <p:nvPicPr>
          <p:cNvPr id="24" name="Picture 23"/>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084892" y="2636912"/>
            <a:ext cx="1044572" cy="522286"/>
          </a:xfrm>
          <a:prstGeom prst="rect">
            <a:avLst/>
          </a:prstGeom>
        </p:spPr>
      </p:pic>
      <p:pic>
        <p:nvPicPr>
          <p:cNvPr id="25" name="Picture 24"/>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5565760" y="5385217"/>
            <a:ext cx="753744" cy="559559"/>
          </a:xfrm>
          <a:prstGeom prst="rect">
            <a:avLst/>
          </a:prstGeom>
        </p:spPr>
      </p:pic>
      <p:pic>
        <p:nvPicPr>
          <p:cNvPr id="26" name="Picture 25"/>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6381524" y="5205828"/>
            <a:ext cx="984145" cy="1127124"/>
          </a:xfrm>
          <a:prstGeom prst="rect">
            <a:avLst/>
          </a:prstGeom>
        </p:spPr>
      </p:pic>
      <p:pic>
        <p:nvPicPr>
          <p:cNvPr id="27" name="Picture 26"/>
          <p:cNvPicPr>
            <a:picLocks noChangeAspect="1"/>
          </p:cNvPicPr>
          <p:nvPr/>
        </p:nvPicPr>
        <p:blipFill>
          <a:blip r:embed="rId8" cstate="email">
            <a:extLst>
              <a:ext uri="{28A0092B-C50C-407E-A947-70E740481C1C}">
                <a14:useLocalDpi xmlns:a14="http://schemas.microsoft.com/office/drawing/2010/main" val="0"/>
              </a:ext>
            </a:extLst>
          </a:blip>
          <a:stretch>
            <a:fillRect/>
          </a:stretch>
        </p:blipFill>
        <p:spPr>
          <a:xfrm>
            <a:off x="7427689" y="5309895"/>
            <a:ext cx="1845791" cy="1153619"/>
          </a:xfrm>
          <a:prstGeom prst="rect">
            <a:avLst/>
          </a:prstGeom>
        </p:spPr>
      </p:pic>
      <p:sp>
        <p:nvSpPr>
          <p:cNvPr id="2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Deloitte </a:t>
            </a:r>
            <a:r>
              <a:rPr lang="es-ES" b="0" i="1" dirty="0" err="1" smtClean="0">
                <a:solidFill>
                  <a:srgbClr val="002776"/>
                </a:solidFill>
              </a:rPr>
              <a:t>research</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214</a:t>
            </a:fld>
            <a:endParaRPr lang="es-ES" dirty="0">
              <a:solidFill>
                <a:srgbClr val="002776"/>
              </a:solidFill>
            </a:endParaRPr>
          </a:p>
        </p:txBody>
      </p:sp>
    </p:spTree>
    <p:extLst>
      <p:ext uri="{BB962C8B-B14F-4D97-AF65-F5344CB8AC3E}">
        <p14:creationId xmlns:p14="http://schemas.microsoft.com/office/powerpoint/2010/main" val="1759759764"/>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2.2.2 Tendencias económico - políticas</a:t>
            </a:r>
            <a:endParaRPr lang="es-ES" sz="2800" kern="0" dirty="0">
              <a:solidFill>
                <a:srgbClr val="FFFFFF"/>
              </a:solidFill>
            </a:endParaRPr>
          </a:p>
        </p:txBody>
      </p:sp>
    </p:spTree>
    <p:extLst>
      <p:ext uri="{BB962C8B-B14F-4D97-AF65-F5344CB8AC3E}">
        <p14:creationId xmlns:p14="http://schemas.microsoft.com/office/powerpoint/2010/main" val="1274948722"/>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a:t>
            </a:r>
            <a:r>
              <a:rPr lang="es-ES" b="1" dirty="0" smtClean="0">
                <a:solidFill>
                  <a:srgbClr val="002060"/>
                </a:solidFill>
                <a:cs typeface="Arial" charset="0"/>
              </a:rPr>
              <a:t>económicas y políticas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Contexto económico</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IMF, </a:t>
            </a:r>
            <a:r>
              <a:rPr lang="es-ES" sz="900" b="0" i="1" dirty="0" smtClean="0">
                <a:solidFill>
                  <a:srgbClr val="002776"/>
                </a:solidFill>
                <a:cs typeface="Arial" charset="0"/>
              </a:rPr>
              <a:t>Perspectivas económicas – Las Américas (Abril 2016)</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Los principales cambios en el contexto económico son las </a:t>
            </a:r>
            <a:r>
              <a:rPr lang="es-ES" sz="1200" b="1" dirty="0">
                <a:solidFill>
                  <a:srgbClr val="002060"/>
                </a:solidFill>
              </a:rPr>
              <a:t>fluctuaciones en los precios del petróleo </a:t>
            </a:r>
            <a:r>
              <a:rPr lang="es-ES" sz="1200" dirty="0">
                <a:solidFill>
                  <a:srgbClr val="002060"/>
                </a:solidFill>
              </a:rPr>
              <a:t>y los </a:t>
            </a:r>
            <a:r>
              <a:rPr lang="es-ES" sz="1200" b="1" dirty="0" err="1" smtClean="0">
                <a:solidFill>
                  <a:srgbClr val="002060"/>
                </a:solidFill>
              </a:rPr>
              <a:t>commodities</a:t>
            </a:r>
            <a:endParaRPr lang="es-ES" sz="1200" b="1" dirty="0">
              <a:solidFill>
                <a:srgbClr val="002776"/>
              </a:solidFill>
            </a:endParaRPr>
          </a:p>
        </p:txBody>
      </p:sp>
      <p:grpSp>
        <p:nvGrpSpPr>
          <p:cNvPr id="18" name="Group 17"/>
          <p:cNvGrpSpPr/>
          <p:nvPr>
            <p:custDataLst>
              <p:tags r:id="rId1"/>
            </p:custDataLst>
          </p:nvPr>
        </p:nvGrpSpPr>
        <p:grpSpPr>
          <a:xfrm>
            <a:off x="2241322" y="1342251"/>
            <a:ext cx="5155323" cy="5452758"/>
            <a:chOff x="4922046" y="2097088"/>
            <a:chExt cx="1609725" cy="1785938"/>
          </a:xfrm>
          <a:solidFill>
            <a:schemeClr val="bg1">
              <a:lumMod val="95000"/>
            </a:schemeClr>
          </a:solidFill>
        </p:grpSpPr>
        <p:sp>
          <p:nvSpPr>
            <p:cNvPr id="19" name="Freeform 959"/>
            <p:cNvSpPr>
              <a:spLocks/>
            </p:cNvSpPr>
            <p:nvPr/>
          </p:nvSpPr>
          <p:spPr bwMode="auto">
            <a:xfrm>
              <a:off x="4922046" y="2368551"/>
              <a:ext cx="77788" cy="149225"/>
            </a:xfrm>
            <a:custGeom>
              <a:avLst/>
              <a:gdLst>
                <a:gd name="T0" fmla="*/ 9 w 9"/>
                <a:gd name="T1" fmla="*/ 0 h 17"/>
                <a:gd name="T2" fmla="*/ 7 w 9"/>
                <a:gd name="T3" fmla="*/ 5 h 17"/>
                <a:gd name="T4" fmla="*/ 7 w 9"/>
                <a:gd name="T5" fmla="*/ 6 h 17"/>
                <a:gd name="T6" fmla="*/ 7 w 9"/>
                <a:gd name="T7" fmla="*/ 7 h 17"/>
                <a:gd name="T8" fmla="*/ 4 w 9"/>
                <a:gd name="T9" fmla="*/ 12 h 17"/>
                <a:gd name="T10" fmla="*/ 0 w 9"/>
                <a:gd name="T11" fmla="*/ 17 h 17"/>
                <a:gd name="T12" fmla="*/ 0 w 9"/>
                <a:gd name="T13" fmla="*/ 17 h 17"/>
                <a:gd name="T14" fmla="*/ 5 w 9"/>
                <a:gd name="T15" fmla="*/ 11 h 17"/>
                <a:gd name="T16" fmla="*/ 8 w 9"/>
                <a:gd name="T17" fmla="*/ 7 h 17"/>
                <a:gd name="T18" fmla="*/ 8 w 9"/>
                <a:gd name="T19" fmla="*/ 7 h 17"/>
                <a:gd name="T20" fmla="*/ 7 w 9"/>
                <a:gd name="T21" fmla="*/ 4 h 17"/>
                <a:gd name="T22" fmla="*/ 9 w 9"/>
                <a:gd name="T23" fmla="*/ 0 h 17"/>
                <a:gd name="T24" fmla="*/ 9 w 9"/>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7">
                  <a:moveTo>
                    <a:pt x="9" y="0"/>
                  </a:moveTo>
                  <a:cubicBezTo>
                    <a:pt x="8" y="1"/>
                    <a:pt x="6" y="3"/>
                    <a:pt x="7" y="5"/>
                  </a:cubicBezTo>
                  <a:cubicBezTo>
                    <a:pt x="7" y="5"/>
                    <a:pt x="7" y="6"/>
                    <a:pt x="7" y="6"/>
                  </a:cubicBezTo>
                  <a:cubicBezTo>
                    <a:pt x="7" y="7"/>
                    <a:pt x="7" y="7"/>
                    <a:pt x="7" y="7"/>
                  </a:cubicBezTo>
                  <a:cubicBezTo>
                    <a:pt x="8" y="7"/>
                    <a:pt x="4" y="11"/>
                    <a:pt x="4" y="12"/>
                  </a:cubicBezTo>
                  <a:cubicBezTo>
                    <a:pt x="2" y="13"/>
                    <a:pt x="1" y="15"/>
                    <a:pt x="0" y="17"/>
                  </a:cubicBezTo>
                  <a:cubicBezTo>
                    <a:pt x="0" y="17"/>
                    <a:pt x="0" y="17"/>
                    <a:pt x="0" y="17"/>
                  </a:cubicBezTo>
                  <a:cubicBezTo>
                    <a:pt x="2" y="15"/>
                    <a:pt x="3" y="13"/>
                    <a:pt x="5" y="11"/>
                  </a:cubicBezTo>
                  <a:cubicBezTo>
                    <a:pt x="6" y="10"/>
                    <a:pt x="8" y="9"/>
                    <a:pt x="8" y="7"/>
                  </a:cubicBezTo>
                  <a:cubicBezTo>
                    <a:pt x="8" y="7"/>
                    <a:pt x="8" y="7"/>
                    <a:pt x="8" y="7"/>
                  </a:cubicBezTo>
                  <a:cubicBezTo>
                    <a:pt x="8" y="7"/>
                    <a:pt x="7" y="4"/>
                    <a:pt x="7" y="4"/>
                  </a:cubicBezTo>
                  <a:cubicBezTo>
                    <a:pt x="7" y="3"/>
                    <a:pt x="9" y="1"/>
                    <a:pt x="9" y="0"/>
                  </a:cubicBezTo>
                  <a:cubicBezTo>
                    <a:pt x="9" y="0"/>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 name="Freeform 960"/>
            <p:cNvSpPr>
              <a:spLocks/>
            </p:cNvSpPr>
            <p:nvPr/>
          </p:nvSpPr>
          <p:spPr bwMode="auto">
            <a:xfrm>
              <a:off x="4922046" y="2430463"/>
              <a:ext cx="95250" cy="87313"/>
            </a:xfrm>
            <a:custGeom>
              <a:avLst/>
              <a:gdLst>
                <a:gd name="T0" fmla="*/ 11 w 11"/>
                <a:gd name="T1" fmla="*/ 0 h 10"/>
                <a:gd name="T2" fmla="*/ 5 w 11"/>
                <a:gd name="T3" fmla="*/ 5 h 10"/>
                <a:gd name="T4" fmla="*/ 0 w 11"/>
                <a:gd name="T5" fmla="*/ 10 h 10"/>
                <a:gd name="T6" fmla="*/ 1 w 11"/>
                <a:gd name="T7" fmla="*/ 10 h 10"/>
                <a:gd name="T8" fmla="*/ 5 w 11"/>
                <a:gd name="T9" fmla="*/ 5 h 10"/>
                <a:gd name="T10" fmla="*/ 11 w 11"/>
                <a:gd name="T11" fmla="*/ 0 h 10"/>
                <a:gd name="T12" fmla="*/ 11 w 11"/>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1" h="10">
                  <a:moveTo>
                    <a:pt x="11" y="0"/>
                  </a:moveTo>
                  <a:cubicBezTo>
                    <a:pt x="9" y="1"/>
                    <a:pt x="7" y="3"/>
                    <a:pt x="5" y="5"/>
                  </a:cubicBezTo>
                  <a:cubicBezTo>
                    <a:pt x="3" y="6"/>
                    <a:pt x="2" y="8"/>
                    <a:pt x="0" y="10"/>
                  </a:cubicBezTo>
                  <a:cubicBezTo>
                    <a:pt x="0" y="10"/>
                    <a:pt x="0" y="10"/>
                    <a:pt x="1" y="10"/>
                  </a:cubicBezTo>
                  <a:cubicBezTo>
                    <a:pt x="2" y="8"/>
                    <a:pt x="4" y="6"/>
                    <a:pt x="5" y="5"/>
                  </a:cubicBezTo>
                  <a:cubicBezTo>
                    <a:pt x="7" y="3"/>
                    <a:pt x="9" y="1"/>
                    <a:pt x="11" y="0"/>
                  </a:cubicBezTo>
                  <a:cubicBezTo>
                    <a:pt x="11" y="0"/>
                    <a:pt x="11"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 name="Freeform 961"/>
            <p:cNvSpPr>
              <a:spLocks/>
            </p:cNvSpPr>
            <p:nvPr/>
          </p:nvSpPr>
          <p:spPr bwMode="auto">
            <a:xfrm>
              <a:off x="5009358" y="2368551"/>
              <a:ext cx="69850" cy="61913"/>
            </a:xfrm>
            <a:custGeom>
              <a:avLst/>
              <a:gdLst>
                <a:gd name="T0" fmla="*/ 1 w 8"/>
                <a:gd name="T1" fmla="*/ 7 h 7"/>
                <a:gd name="T2" fmla="*/ 2 w 8"/>
                <a:gd name="T3" fmla="*/ 6 h 7"/>
                <a:gd name="T4" fmla="*/ 2 w 8"/>
                <a:gd name="T5" fmla="*/ 5 h 7"/>
                <a:gd name="T6" fmla="*/ 4 w 8"/>
                <a:gd name="T7" fmla="*/ 4 h 7"/>
                <a:gd name="T8" fmla="*/ 5 w 8"/>
                <a:gd name="T9" fmla="*/ 2 h 7"/>
                <a:gd name="T10" fmla="*/ 8 w 8"/>
                <a:gd name="T11" fmla="*/ 0 h 7"/>
                <a:gd name="T12" fmla="*/ 8 w 8"/>
                <a:gd name="T13" fmla="*/ 0 h 7"/>
                <a:gd name="T14" fmla="*/ 4 w 8"/>
                <a:gd name="T15" fmla="*/ 3 h 7"/>
                <a:gd name="T16" fmla="*/ 2 w 8"/>
                <a:gd name="T17" fmla="*/ 4 h 7"/>
                <a:gd name="T18" fmla="*/ 2 w 8"/>
                <a:gd name="T19" fmla="*/ 5 h 7"/>
                <a:gd name="T20" fmla="*/ 1 w 8"/>
                <a:gd name="T21" fmla="*/ 6 h 7"/>
                <a:gd name="T22" fmla="*/ 1 w 8"/>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1" y="7"/>
                  </a:moveTo>
                  <a:cubicBezTo>
                    <a:pt x="2" y="6"/>
                    <a:pt x="2" y="6"/>
                    <a:pt x="2" y="6"/>
                  </a:cubicBezTo>
                  <a:cubicBezTo>
                    <a:pt x="2" y="5"/>
                    <a:pt x="2" y="5"/>
                    <a:pt x="2" y="5"/>
                  </a:cubicBezTo>
                  <a:cubicBezTo>
                    <a:pt x="3" y="4"/>
                    <a:pt x="3" y="4"/>
                    <a:pt x="4" y="4"/>
                  </a:cubicBezTo>
                  <a:cubicBezTo>
                    <a:pt x="4" y="3"/>
                    <a:pt x="5" y="3"/>
                    <a:pt x="5" y="2"/>
                  </a:cubicBezTo>
                  <a:cubicBezTo>
                    <a:pt x="6" y="1"/>
                    <a:pt x="7" y="1"/>
                    <a:pt x="8" y="0"/>
                  </a:cubicBezTo>
                  <a:cubicBezTo>
                    <a:pt x="8" y="0"/>
                    <a:pt x="8" y="0"/>
                    <a:pt x="8" y="0"/>
                  </a:cubicBezTo>
                  <a:cubicBezTo>
                    <a:pt x="6" y="1"/>
                    <a:pt x="5" y="1"/>
                    <a:pt x="4" y="3"/>
                  </a:cubicBezTo>
                  <a:cubicBezTo>
                    <a:pt x="3" y="3"/>
                    <a:pt x="3" y="4"/>
                    <a:pt x="2" y="4"/>
                  </a:cubicBezTo>
                  <a:cubicBezTo>
                    <a:pt x="2" y="5"/>
                    <a:pt x="2" y="5"/>
                    <a:pt x="2" y="5"/>
                  </a:cubicBezTo>
                  <a:cubicBezTo>
                    <a:pt x="2" y="6"/>
                    <a:pt x="1" y="6"/>
                    <a:pt x="1" y="6"/>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 name="Freeform 962"/>
            <p:cNvSpPr>
              <a:spLocks/>
            </p:cNvSpPr>
            <p:nvPr/>
          </p:nvSpPr>
          <p:spPr bwMode="auto">
            <a:xfrm>
              <a:off x="5026821" y="2368551"/>
              <a:ext cx="52388" cy="44450"/>
            </a:xfrm>
            <a:custGeom>
              <a:avLst/>
              <a:gdLst>
                <a:gd name="T0" fmla="*/ 1 w 6"/>
                <a:gd name="T1" fmla="*/ 5 h 5"/>
                <a:gd name="T2" fmla="*/ 2 w 6"/>
                <a:gd name="T3" fmla="*/ 4 h 5"/>
                <a:gd name="T4" fmla="*/ 4 w 6"/>
                <a:gd name="T5" fmla="*/ 2 h 5"/>
                <a:gd name="T6" fmla="*/ 6 w 6"/>
                <a:gd name="T7" fmla="*/ 0 h 5"/>
                <a:gd name="T8" fmla="*/ 5 w 6"/>
                <a:gd name="T9" fmla="*/ 0 h 5"/>
                <a:gd name="T10" fmla="*/ 3 w 6"/>
                <a:gd name="T11" fmla="*/ 2 h 5"/>
                <a:gd name="T12" fmla="*/ 2 w 6"/>
                <a:gd name="T13" fmla="*/ 4 h 5"/>
                <a:gd name="T14" fmla="*/ 1 w 6"/>
                <a:gd name="T15" fmla="*/ 5 h 5"/>
                <a:gd name="T16" fmla="*/ 1 w 6"/>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1" y="5"/>
                  </a:moveTo>
                  <a:cubicBezTo>
                    <a:pt x="2" y="5"/>
                    <a:pt x="2" y="4"/>
                    <a:pt x="2" y="4"/>
                  </a:cubicBezTo>
                  <a:cubicBezTo>
                    <a:pt x="3" y="3"/>
                    <a:pt x="3" y="3"/>
                    <a:pt x="4" y="2"/>
                  </a:cubicBezTo>
                  <a:cubicBezTo>
                    <a:pt x="5" y="2"/>
                    <a:pt x="6" y="1"/>
                    <a:pt x="6" y="0"/>
                  </a:cubicBezTo>
                  <a:cubicBezTo>
                    <a:pt x="6" y="0"/>
                    <a:pt x="6" y="0"/>
                    <a:pt x="5" y="0"/>
                  </a:cubicBezTo>
                  <a:cubicBezTo>
                    <a:pt x="5" y="1"/>
                    <a:pt x="4" y="2"/>
                    <a:pt x="3" y="2"/>
                  </a:cubicBezTo>
                  <a:cubicBezTo>
                    <a:pt x="2" y="3"/>
                    <a:pt x="2" y="4"/>
                    <a:pt x="2" y="4"/>
                  </a:cubicBezTo>
                  <a:cubicBezTo>
                    <a:pt x="1" y="5"/>
                    <a:pt x="1" y="5"/>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 name="Freeform 963"/>
            <p:cNvSpPr>
              <a:spLocks/>
            </p:cNvSpPr>
            <p:nvPr/>
          </p:nvSpPr>
          <p:spPr bwMode="auto">
            <a:xfrm>
              <a:off x="5026821" y="2368551"/>
              <a:ext cx="87313" cy="44450"/>
            </a:xfrm>
            <a:custGeom>
              <a:avLst/>
              <a:gdLst>
                <a:gd name="T0" fmla="*/ 1 w 10"/>
                <a:gd name="T1" fmla="*/ 5 h 5"/>
                <a:gd name="T2" fmla="*/ 5 w 10"/>
                <a:gd name="T3" fmla="*/ 4 h 5"/>
                <a:gd name="T4" fmla="*/ 6 w 10"/>
                <a:gd name="T5" fmla="*/ 3 h 5"/>
                <a:gd name="T6" fmla="*/ 8 w 10"/>
                <a:gd name="T7" fmla="*/ 2 h 5"/>
                <a:gd name="T8" fmla="*/ 9 w 10"/>
                <a:gd name="T9" fmla="*/ 2 h 5"/>
                <a:gd name="T10" fmla="*/ 10 w 10"/>
                <a:gd name="T11" fmla="*/ 2 h 5"/>
                <a:gd name="T12" fmla="*/ 6 w 10"/>
                <a:gd name="T13" fmla="*/ 1 h 5"/>
                <a:gd name="T14" fmla="*/ 1 w 10"/>
                <a:gd name="T15" fmla="*/ 5 h 5"/>
                <a:gd name="T16" fmla="*/ 1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1" y="5"/>
                  </a:moveTo>
                  <a:cubicBezTo>
                    <a:pt x="2" y="5"/>
                    <a:pt x="3" y="5"/>
                    <a:pt x="5" y="4"/>
                  </a:cubicBezTo>
                  <a:cubicBezTo>
                    <a:pt x="5" y="3"/>
                    <a:pt x="6" y="3"/>
                    <a:pt x="6" y="3"/>
                  </a:cubicBezTo>
                  <a:cubicBezTo>
                    <a:pt x="7" y="2"/>
                    <a:pt x="7" y="1"/>
                    <a:pt x="8" y="2"/>
                  </a:cubicBezTo>
                  <a:cubicBezTo>
                    <a:pt x="8" y="2"/>
                    <a:pt x="9" y="2"/>
                    <a:pt x="9" y="2"/>
                  </a:cubicBezTo>
                  <a:cubicBezTo>
                    <a:pt x="10" y="3"/>
                    <a:pt x="10" y="2"/>
                    <a:pt x="10" y="2"/>
                  </a:cubicBezTo>
                  <a:cubicBezTo>
                    <a:pt x="9" y="2"/>
                    <a:pt x="7" y="0"/>
                    <a:pt x="6" y="1"/>
                  </a:cubicBezTo>
                  <a:cubicBezTo>
                    <a:pt x="5" y="3"/>
                    <a:pt x="3" y="5"/>
                    <a:pt x="1" y="5"/>
                  </a:cubicBezTo>
                  <a:cubicBezTo>
                    <a:pt x="1" y="5"/>
                    <a:pt x="0"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 name="Freeform 964"/>
            <p:cNvSpPr>
              <a:spLocks/>
            </p:cNvSpPr>
            <p:nvPr/>
          </p:nvSpPr>
          <p:spPr bwMode="auto">
            <a:xfrm>
              <a:off x="4991896" y="2420938"/>
              <a:ext cx="42863" cy="44450"/>
            </a:xfrm>
            <a:custGeom>
              <a:avLst/>
              <a:gdLst>
                <a:gd name="T0" fmla="*/ 1 w 5"/>
                <a:gd name="T1" fmla="*/ 4 h 5"/>
                <a:gd name="T2" fmla="*/ 4 w 5"/>
                <a:gd name="T3" fmla="*/ 1 h 5"/>
                <a:gd name="T4" fmla="*/ 4 w 5"/>
                <a:gd name="T5" fmla="*/ 1 h 5"/>
                <a:gd name="T6" fmla="*/ 0 w 5"/>
                <a:gd name="T7" fmla="*/ 4 h 5"/>
                <a:gd name="T8" fmla="*/ 1 w 5"/>
                <a:gd name="T9" fmla="*/ 4 h 5"/>
              </a:gdLst>
              <a:ahLst/>
              <a:cxnLst>
                <a:cxn ang="0">
                  <a:pos x="T0" y="T1"/>
                </a:cxn>
                <a:cxn ang="0">
                  <a:pos x="T2" y="T3"/>
                </a:cxn>
                <a:cxn ang="0">
                  <a:pos x="T4" y="T5"/>
                </a:cxn>
                <a:cxn ang="0">
                  <a:pos x="T6" y="T7"/>
                </a:cxn>
                <a:cxn ang="0">
                  <a:pos x="T8" y="T9"/>
                </a:cxn>
              </a:cxnLst>
              <a:rect l="0" t="0" r="r" b="b"/>
              <a:pathLst>
                <a:path w="5" h="5">
                  <a:moveTo>
                    <a:pt x="1" y="4"/>
                  </a:moveTo>
                  <a:cubicBezTo>
                    <a:pt x="2" y="3"/>
                    <a:pt x="3" y="2"/>
                    <a:pt x="4" y="1"/>
                  </a:cubicBezTo>
                  <a:cubicBezTo>
                    <a:pt x="5" y="1"/>
                    <a:pt x="4" y="0"/>
                    <a:pt x="4" y="1"/>
                  </a:cubicBezTo>
                  <a:cubicBezTo>
                    <a:pt x="2" y="2"/>
                    <a:pt x="1" y="3"/>
                    <a:pt x="0" y="4"/>
                  </a:cubicBezTo>
                  <a:cubicBezTo>
                    <a:pt x="0" y="4"/>
                    <a:pt x="0"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 name="Freeform 965"/>
            <p:cNvSpPr>
              <a:spLocks/>
            </p:cNvSpPr>
            <p:nvPr/>
          </p:nvSpPr>
          <p:spPr bwMode="auto">
            <a:xfrm>
              <a:off x="4991896" y="2430463"/>
              <a:ext cx="42863" cy="34925"/>
            </a:xfrm>
            <a:custGeom>
              <a:avLst/>
              <a:gdLst>
                <a:gd name="T0" fmla="*/ 0 w 5"/>
                <a:gd name="T1" fmla="*/ 4 h 4"/>
                <a:gd name="T2" fmla="*/ 3 w 5"/>
                <a:gd name="T3" fmla="*/ 2 h 4"/>
                <a:gd name="T4" fmla="*/ 4 w 5"/>
                <a:gd name="T5" fmla="*/ 0 h 4"/>
                <a:gd name="T6" fmla="*/ 4 w 5"/>
                <a:gd name="T7" fmla="*/ 0 h 4"/>
                <a:gd name="T8" fmla="*/ 3 w 5"/>
                <a:gd name="T9" fmla="*/ 2 h 4"/>
                <a:gd name="T10" fmla="*/ 2 w 5"/>
                <a:gd name="T11" fmla="*/ 2 h 4"/>
                <a:gd name="T12" fmla="*/ 1 w 5"/>
                <a:gd name="T13" fmla="*/ 3 h 4"/>
                <a:gd name="T14" fmla="*/ 0 w 5"/>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0" y="4"/>
                  </a:moveTo>
                  <a:cubicBezTo>
                    <a:pt x="1" y="3"/>
                    <a:pt x="2" y="3"/>
                    <a:pt x="3" y="2"/>
                  </a:cubicBezTo>
                  <a:cubicBezTo>
                    <a:pt x="4" y="2"/>
                    <a:pt x="4" y="1"/>
                    <a:pt x="4" y="0"/>
                  </a:cubicBezTo>
                  <a:cubicBezTo>
                    <a:pt x="5" y="0"/>
                    <a:pt x="4" y="0"/>
                    <a:pt x="4" y="0"/>
                  </a:cubicBezTo>
                  <a:cubicBezTo>
                    <a:pt x="4" y="1"/>
                    <a:pt x="3" y="1"/>
                    <a:pt x="3" y="2"/>
                  </a:cubicBezTo>
                  <a:cubicBezTo>
                    <a:pt x="3" y="2"/>
                    <a:pt x="2" y="2"/>
                    <a:pt x="2" y="2"/>
                  </a:cubicBezTo>
                  <a:cubicBezTo>
                    <a:pt x="2" y="3"/>
                    <a:pt x="1" y="3"/>
                    <a:pt x="1"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 name="Freeform 966"/>
            <p:cNvSpPr>
              <a:spLocks/>
            </p:cNvSpPr>
            <p:nvPr/>
          </p:nvSpPr>
          <p:spPr bwMode="auto">
            <a:xfrm>
              <a:off x="5104608" y="2386013"/>
              <a:ext cx="36513" cy="122238"/>
            </a:xfrm>
            <a:custGeom>
              <a:avLst/>
              <a:gdLst>
                <a:gd name="T0" fmla="*/ 0 w 4"/>
                <a:gd name="T1" fmla="*/ 0 h 14"/>
                <a:gd name="T2" fmla="*/ 2 w 4"/>
                <a:gd name="T3" fmla="*/ 3 h 14"/>
                <a:gd name="T4" fmla="*/ 2 w 4"/>
                <a:gd name="T5" fmla="*/ 6 h 14"/>
                <a:gd name="T6" fmla="*/ 3 w 4"/>
                <a:gd name="T7" fmla="*/ 9 h 14"/>
                <a:gd name="T8" fmla="*/ 4 w 4"/>
                <a:gd name="T9" fmla="*/ 13 h 14"/>
                <a:gd name="T10" fmla="*/ 4 w 4"/>
                <a:gd name="T11" fmla="*/ 13 h 14"/>
                <a:gd name="T12" fmla="*/ 4 w 4"/>
                <a:gd name="T13" fmla="*/ 9 h 14"/>
                <a:gd name="T14" fmla="*/ 4 w 4"/>
                <a:gd name="T15" fmla="*/ 5 h 14"/>
                <a:gd name="T16" fmla="*/ 1 w 4"/>
                <a:gd name="T17" fmla="*/ 0 h 14"/>
                <a:gd name="T18" fmla="*/ 0 w 4"/>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4">
                  <a:moveTo>
                    <a:pt x="0" y="0"/>
                  </a:moveTo>
                  <a:cubicBezTo>
                    <a:pt x="1" y="1"/>
                    <a:pt x="2" y="2"/>
                    <a:pt x="2" y="3"/>
                  </a:cubicBezTo>
                  <a:cubicBezTo>
                    <a:pt x="3" y="4"/>
                    <a:pt x="3" y="5"/>
                    <a:pt x="2" y="6"/>
                  </a:cubicBezTo>
                  <a:cubicBezTo>
                    <a:pt x="2" y="7"/>
                    <a:pt x="2" y="8"/>
                    <a:pt x="3" y="9"/>
                  </a:cubicBezTo>
                  <a:cubicBezTo>
                    <a:pt x="3" y="11"/>
                    <a:pt x="4" y="12"/>
                    <a:pt x="4" y="13"/>
                  </a:cubicBezTo>
                  <a:cubicBezTo>
                    <a:pt x="4" y="14"/>
                    <a:pt x="4" y="13"/>
                    <a:pt x="4" y="13"/>
                  </a:cubicBezTo>
                  <a:cubicBezTo>
                    <a:pt x="4" y="12"/>
                    <a:pt x="4" y="10"/>
                    <a:pt x="4" y="9"/>
                  </a:cubicBezTo>
                  <a:cubicBezTo>
                    <a:pt x="3" y="7"/>
                    <a:pt x="3" y="6"/>
                    <a:pt x="4" y="5"/>
                  </a:cubicBezTo>
                  <a:cubicBezTo>
                    <a:pt x="4" y="3"/>
                    <a:pt x="2"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 name="Freeform 967"/>
            <p:cNvSpPr>
              <a:spLocks/>
            </p:cNvSpPr>
            <p:nvPr/>
          </p:nvSpPr>
          <p:spPr bwMode="auto">
            <a:xfrm>
              <a:off x="5131596" y="2500313"/>
              <a:ext cx="44450" cy="139700"/>
            </a:xfrm>
            <a:custGeom>
              <a:avLst/>
              <a:gdLst>
                <a:gd name="T0" fmla="*/ 0 w 5"/>
                <a:gd name="T1" fmla="*/ 0 h 16"/>
                <a:gd name="T2" fmla="*/ 1 w 5"/>
                <a:gd name="T3" fmla="*/ 3 h 16"/>
                <a:gd name="T4" fmla="*/ 2 w 5"/>
                <a:gd name="T5" fmla="*/ 7 h 16"/>
                <a:gd name="T6" fmla="*/ 3 w 5"/>
                <a:gd name="T7" fmla="*/ 8 h 16"/>
                <a:gd name="T8" fmla="*/ 4 w 5"/>
                <a:gd name="T9" fmla="*/ 11 h 16"/>
                <a:gd name="T10" fmla="*/ 5 w 5"/>
                <a:gd name="T11" fmla="*/ 13 h 16"/>
                <a:gd name="T12" fmla="*/ 2 w 5"/>
                <a:gd name="T13" fmla="*/ 13 h 16"/>
                <a:gd name="T14" fmla="*/ 1 w 5"/>
                <a:gd name="T15" fmla="*/ 15 h 16"/>
                <a:gd name="T16" fmla="*/ 2 w 5"/>
                <a:gd name="T17" fmla="*/ 15 h 16"/>
                <a:gd name="T18" fmla="*/ 3 w 5"/>
                <a:gd name="T19" fmla="*/ 14 h 16"/>
                <a:gd name="T20" fmla="*/ 4 w 5"/>
                <a:gd name="T21" fmla="*/ 14 h 16"/>
                <a:gd name="T22" fmla="*/ 5 w 5"/>
                <a:gd name="T23" fmla="*/ 12 h 16"/>
                <a:gd name="T24" fmla="*/ 3 w 5"/>
                <a:gd name="T25" fmla="*/ 7 h 16"/>
                <a:gd name="T26" fmla="*/ 2 w 5"/>
                <a:gd name="T27" fmla="*/ 4 h 16"/>
                <a:gd name="T28" fmla="*/ 1 w 5"/>
                <a:gd name="T29" fmla="*/ 0 h 16"/>
                <a:gd name="T30" fmla="*/ 0 w 5"/>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16">
                  <a:moveTo>
                    <a:pt x="0" y="0"/>
                  </a:moveTo>
                  <a:cubicBezTo>
                    <a:pt x="1" y="1"/>
                    <a:pt x="1" y="2"/>
                    <a:pt x="1" y="3"/>
                  </a:cubicBezTo>
                  <a:cubicBezTo>
                    <a:pt x="1" y="5"/>
                    <a:pt x="1" y="5"/>
                    <a:pt x="2" y="7"/>
                  </a:cubicBezTo>
                  <a:cubicBezTo>
                    <a:pt x="2" y="7"/>
                    <a:pt x="2" y="8"/>
                    <a:pt x="3" y="8"/>
                  </a:cubicBezTo>
                  <a:cubicBezTo>
                    <a:pt x="4" y="8"/>
                    <a:pt x="4" y="10"/>
                    <a:pt x="4" y="11"/>
                  </a:cubicBezTo>
                  <a:cubicBezTo>
                    <a:pt x="4" y="11"/>
                    <a:pt x="5" y="12"/>
                    <a:pt x="5" y="13"/>
                  </a:cubicBezTo>
                  <a:cubicBezTo>
                    <a:pt x="5" y="14"/>
                    <a:pt x="3" y="13"/>
                    <a:pt x="2" y="13"/>
                  </a:cubicBezTo>
                  <a:cubicBezTo>
                    <a:pt x="1" y="13"/>
                    <a:pt x="1" y="15"/>
                    <a:pt x="1" y="15"/>
                  </a:cubicBezTo>
                  <a:cubicBezTo>
                    <a:pt x="1" y="16"/>
                    <a:pt x="2" y="15"/>
                    <a:pt x="2" y="15"/>
                  </a:cubicBezTo>
                  <a:cubicBezTo>
                    <a:pt x="2" y="14"/>
                    <a:pt x="2" y="14"/>
                    <a:pt x="3" y="14"/>
                  </a:cubicBezTo>
                  <a:cubicBezTo>
                    <a:pt x="3" y="14"/>
                    <a:pt x="4" y="14"/>
                    <a:pt x="4" y="14"/>
                  </a:cubicBezTo>
                  <a:cubicBezTo>
                    <a:pt x="5" y="14"/>
                    <a:pt x="5" y="13"/>
                    <a:pt x="5" y="12"/>
                  </a:cubicBezTo>
                  <a:cubicBezTo>
                    <a:pt x="5" y="10"/>
                    <a:pt x="5" y="8"/>
                    <a:pt x="3" y="7"/>
                  </a:cubicBezTo>
                  <a:cubicBezTo>
                    <a:pt x="2" y="6"/>
                    <a:pt x="2" y="5"/>
                    <a:pt x="2" y="4"/>
                  </a:cubicBezTo>
                  <a:cubicBezTo>
                    <a:pt x="2" y="2"/>
                    <a:pt x="2"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 name="Freeform 968"/>
            <p:cNvSpPr>
              <a:spLocks/>
            </p:cNvSpPr>
            <p:nvPr/>
          </p:nvSpPr>
          <p:spPr bwMode="auto">
            <a:xfrm>
              <a:off x="5122071" y="2570163"/>
              <a:ext cx="44450" cy="44450"/>
            </a:xfrm>
            <a:custGeom>
              <a:avLst/>
              <a:gdLst>
                <a:gd name="T0" fmla="*/ 1 w 5"/>
                <a:gd name="T1" fmla="*/ 0 h 5"/>
                <a:gd name="T2" fmla="*/ 2 w 5"/>
                <a:gd name="T3" fmla="*/ 4 h 5"/>
                <a:gd name="T4" fmla="*/ 5 w 5"/>
                <a:gd name="T5" fmla="*/ 5 h 5"/>
                <a:gd name="T6" fmla="*/ 5 w 5"/>
                <a:gd name="T7" fmla="*/ 4 h 5"/>
                <a:gd name="T8" fmla="*/ 4 w 5"/>
                <a:gd name="T9" fmla="*/ 3 h 5"/>
                <a:gd name="T10" fmla="*/ 4 w 5"/>
                <a:gd name="T11" fmla="*/ 2 h 5"/>
                <a:gd name="T12" fmla="*/ 1 w 5"/>
                <a:gd name="T13" fmla="*/ 0 h 5"/>
                <a:gd name="T14" fmla="*/ 1 w 5"/>
                <a:gd name="T15" fmla="*/ 0 h 5"/>
                <a:gd name="T16" fmla="*/ 3 w 5"/>
                <a:gd name="T17" fmla="*/ 2 h 5"/>
                <a:gd name="T18" fmla="*/ 4 w 5"/>
                <a:gd name="T19" fmla="*/ 3 h 5"/>
                <a:gd name="T20" fmla="*/ 4 w 5"/>
                <a:gd name="T21" fmla="*/ 4 h 5"/>
                <a:gd name="T22" fmla="*/ 4 w 5"/>
                <a:gd name="T23" fmla="*/ 4 h 5"/>
                <a:gd name="T24" fmla="*/ 3 w 5"/>
                <a:gd name="T25" fmla="*/ 3 h 5"/>
                <a:gd name="T26" fmla="*/ 1 w 5"/>
                <a:gd name="T27" fmla="*/ 0 h 5"/>
                <a:gd name="T28" fmla="*/ 1 w 5"/>
                <a:gd name="T2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5">
                  <a:moveTo>
                    <a:pt x="1" y="0"/>
                  </a:moveTo>
                  <a:cubicBezTo>
                    <a:pt x="1" y="2"/>
                    <a:pt x="1" y="3"/>
                    <a:pt x="2" y="4"/>
                  </a:cubicBezTo>
                  <a:cubicBezTo>
                    <a:pt x="3" y="4"/>
                    <a:pt x="4" y="5"/>
                    <a:pt x="5" y="5"/>
                  </a:cubicBezTo>
                  <a:cubicBezTo>
                    <a:pt x="5" y="4"/>
                    <a:pt x="5" y="4"/>
                    <a:pt x="5" y="4"/>
                  </a:cubicBezTo>
                  <a:cubicBezTo>
                    <a:pt x="5" y="3"/>
                    <a:pt x="5" y="3"/>
                    <a:pt x="4" y="3"/>
                  </a:cubicBezTo>
                  <a:cubicBezTo>
                    <a:pt x="4" y="3"/>
                    <a:pt x="4" y="2"/>
                    <a:pt x="4" y="2"/>
                  </a:cubicBezTo>
                  <a:cubicBezTo>
                    <a:pt x="4" y="1"/>
                    <a:pt x="2" y="0"/>
                    <a:pt x="1" y="0"/>
                  </a:cubicBezTo>
                  <a:cubicBezTo>
                    <a:pt x="0" y="0"/>
                    <a:pt x="0" y="1"/>
                    <a:pt x="1" y="0"/>
                  </a:cubicBezTo>
                  <a:cubicBezTo>
                    <a:pt x="2" y="0"/>
                    <a:pt x="3" y="1"/>
                    <a:pt x="3" y="2"/>
                  </a:cubicBezTo>
                  <a:cubicBezTo>
                    <a:pt x="3" y="3"/>
                    <a:pt x="3" y="3"/>
                    <a:pt x="4" y="3"/>
                  </a:cubicBezTo>
                  <a:cubicBezTo>
                    <a:pt x="4" y="3"/>
                    <a:pt x="4" y="4"/>
                    <a:pt x="4" y="4"/>
                  </a:cubicBezTo>
                  <a:cubicBezTo>
                    <a:pt x="5" y="4"/>
                    <a:pt x="5" y="5"/>
                    <a:pt x="4" y="4"/>
                  </a:cubicBezTo>
                  <a:cubicBezTo>
                    <a:pt x="4" y="4"/>
                    <a:pt x="3" y="3"/>
                    <a:pt x="3" y="3"/>
                  </a:cubicBezTo>
                  <a:cubicBezTo>
                    <a:pt x="2" y="2"/>
                    <a:pt x="1" y="1"/>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 name="Freeform 969"/>
            <p:cNvSpPr>
              <a:spLocks/>
            </p:cNvSpPr>
            <p:nvPr/>
          </p:nvSpPr>
          <p:spPr bwMode="auto">
            <a:xfrm>
              <a:off x="5096671" y="2500313"/>
              <a:ext cx="44450" cy="42863"/>
            </a:xfrm>
            <a:custGeom>
              <a:avLst/>
              <a:gdLst>
                <a:gd name="T0" fmla="*/ 4 w 5"/>
                <a:gd name="T1" fmla="*/ 1 h 5"/>
                <a:gd name="T2" fmla="*/ 2 w 5"/>
                <a:gd name="T3" fmla="*/ 5 h 5"/>
                <a:gd name="T4" fmla="*/ 3 w 5"/>
                <a:gd name="T5" fmla="*/ 5 h 5"/>
                <a:gd name="T6" fmla="*/ 2 w 5"/>
                <a:gd name="T7" fmla="*/ 2 h 5"/>
                <a:gd name="T8" fmla="*/ 2 w 5"/>
                <a:gd name="T9" fmla="*/ 1 h 5"/>
                <a:gd name="T10" fmla="*/ 2 w 5"/>
                <a:gd name="T11" fmla="*/ 1 h 5"/>
                <a:gd name="T12" fmla="*/ 3 w 5"/>
                <a:gd name="T13" fmla="*/ 1 h 5"/>
                <a:gd name="T14" fmla="*/ 4 w 5"/>
                <a:gd name="T15" fmla="*/ 1 h 5"/>
                <a:gd name="T16" fmla="*/ 2 w 5"/>
                <a:gd name="T17" fmla="*/ 0 h 5"/>
                <a:gd name="T18" fmla="*/ 2 w 5"/>
                <a:gd name="T19" fmla="*/ 5 h 5"/>
                <a:gd name="T20" fmla="*/ 3 w 5"/>
                <a:gd name="T21" fmla="*/ 5 h 5"/>
                <a:gd name="T22" fmla="*/ 4 w 5"/>
                <a:gd name="T23" fmla="*/ 1 h 5"/>
                <a:gd name="T24" fmla="*/ 4 w 5"/>
                <a:gd name="T2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4" y="1"/>
                  </a:moveTo>
                  <a:cubicBezTo>
                    <a:pt x="2" y="2"/>
                    <a:pt x="3" y="3"/>
                    <a:pt x="2" y="5"/>
                  </a:cubicBezTo>
                  <a:cubicBezTo>
                    <a:pt x="2" y="5"/>
                    <a:pt x="3" y="5"/>
                    <a:pt x="3" y="5"/>
                  </a:cubicBezTo>
                  <a:cubicBezTo>
                    <a:pt x="2" y="4"/>
                    <a:pt x="2" y="3"/>
                    <a:pt x="2" y="2"/>
                  </a:cubicBezTo>
                  <a:cubicBezTo>
                    <a:pt x="2" y="2"/>
                    <a:pt x="2" y="2"/>
                    <a:pt x="2" y="1"/>
                  </a:cubicBezTo>
                  <a:cubicBezTo>
                    <a:pt x="2" y="1"/>
                    <a:pt x="2" y="1"/>
                    <a:pt x="2" y="1"/>
                  </a:cubicBezTo>
                  <a:cubicBezTo>
                    <a:pt x="3" y="0"/>
                    <a:pt x="3" y="1"/>
                    <a:pt x="3" y="1"/>
                  </a:cubicBezTo>
                  <a:cubicBezTo>
                    <a:pt x="3" y="1"/>
                    <a:pt x="3" y="1"/>
                    <a:pt x="4" y="1"/>
                  </a:cubicBezTo>
                  <a:cubicBezTo>
                    <a:pt x="5" y="0"/>
                    <a:pt x="2" y="0"/>
                    <a:pt x="2" y="0"/>
                  </a:cubicBezTo>
                  <a:cubicBezTo>
                    <a:pt x="0" y="1"/>
                    <a:pt x="1" y="4"/>
                    <a:pt x="2" y="5"/>
                  </a:cubicBezTo>
                  <a:cubicBezTo>
                    <a:pt x="2" y="5"/>
                    <a:pt x="3" y="5"/>
                    <a:pt x="3" y="5"/>
                  </a:cubicBezTo>
                  <a:cubicBezTo>
                    <a:pt x="3" y="3"/>
                    <a:pt x="3" y="2"/>
                    <a:pt x="4" y="1"/>
                  </a:cubicBezTo>
                  <a:cubicBezTo>
                    <a:pt x="4" y="0"/>
                    <a:pt x="4"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 name="Freeform 970"/>
            <p:cNvSpPr>
              <a:spLocks/>
            </p:cNvSpPr>
            <p:nvPr/>
          </p:nvSpPr>
          <p:spPr bwMode="auto">
            <a:xfrm>
              <a:off x="5104608" y="2632076"/>
              <a:ext cx="36513" cy="174625"/>
            </a:xfrm>
            <a:custGeom>
              <a:avLst/>
              <a:gdLst>
                <a:gd name="T0" fmla="*/ 4 w 4"/>
                <a:gd name="T1" fmla="*/ 0 h 20"/>
                <a:gd name="T2" fmla="*/ 4 w 4"/>
                <a:gd name="T3" fmla="*/ 3 h 20"/>
                <a:gd name="T4" fmla="*/ 3 w 4"/>
                <a:gd name="T5" fmla="*/ 6 h 20"/>
                <a:gd name="T6" fmla="*/ 0 w 4"/>
                <a:gd name="T7" fmla="*/ 11 h 20"/>
                <a:gd name="T8" fmla="*/ 0 w 4"/>
                <a:gd name="T9" fmla="*/ 13 h 20"/>
                <a:gd name="T10" fmla="*/ 0 w 4"/>
                <a:gd name="T11" fmla="*/ 15 h 20"/>
                <a:gd name="T12" fmla="*/ 0 w 4"/>
                <a:gd name="T13" fmla="*/ 20 h 20"/>
                <a:gd name="T14" fmla="*/ 1 w 4"/>
                <a:gd name="T15" fmla="*/ 20 h 20"/>
                <a:gd name="T16" fmla="*/ 1 w 4"/>
                <a:gd name="T17" fmla="*/ 10 h 20"/>
                <a:gd name="T18" fmla="*/ 4 w 4"/>
                <a:gd name="T19" fmla="*/ 5 h 20"/>
                <a:gd name="T20" fmla="*/ 4 w 4"/>
                <a:gd name="T21" fmla="*/ 0 h 20"/>
                <a:gd name="T22" fmla="*/ 4 w 4"/>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0">
                  <a:moveTo>
                    <a:pt x="4" y="0"/>
                  </a:moveTo>
                  <a:cubicBezTo>
                    <a:pt x="4" y="1"/>
                    <a:pt x="4" y="2"/>
                    <a:pt x="4" y="3"/>
                  </a:cubicBezTo>
                  <a:cubicBezTo>
                    <a:pt x="4" y="4"/>
                    <a:pt x="3" y="5"/>
                    <a:pt x="3" y="6"/>
                  </a:cubicBezTo>
                  <a:cubicBezTo>
                    <a:pt x="2" y="8"/>
                    <a:pt x="1" y="9"/>
                    <a:pt x="0" y="11"/>
                  </a:cubicBezTo>
                  <a:cubicBezTo>
                    <a:pt x="0" y="11"/>
                    <a:pt x="0" y="12"/>
                    <a:pt x="0" y="13"/>
                  </a:cubicBezTo>
                  <a:cubicBezTo>
                    <a:pt x="0" y="14"/>
                    <a:pt x="0" y="15"/>
                    <a:pt x="0" y="15"/>
                  </a:cubicBezTo>
                  <a:cubicBezTo>
                    <a:pt x="0" y="17"/>
                    <a:pt x="0" y="19"/>
                    <a:pt x="0" y="20"/>
                  </a:cubicBezTo>
                  <a:cubicBezTo>
                    <a:pt x="0" y="20"/>
                    <a:pt x="1" y="20"/>
                    <a:pt x="1" y="20"/>
                  </a:cubicBezTo>
                  <a:cubicBezTo>
                    <a:pt x="1" y="17"/>
                    <a:pt x="0" y="13"/>
                    <a:pt x="1" y="10"/>
                  </a:cubicBezTo>
                  <a:cubicBezTo>
                    <a:pt x="2" y="9"/>
                    <a:pt x="3" y="7"/>
                    <a:pt x="4" y="5"/>
                  </a:cubicBezTo>
                  <a:cubicBezTo>
                    <a:pt x="4" y="3"/>
                    <a:pt x="4" y="2"/>
                    <a:pt x="4" y="0"/>
                  </a:cubicBezTo>
                  <a:cubicBezTo>
                    <a:pt x="4" y="0"/>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 name="Freeform 971"/>
            <p:cNvSpPr>
              <a:spLocks/>
            </p:cNvSpPr>
            <p:nvPr/>
          </p:nvSpPr>
          <p:spPr bwMode="auto">
            <a:xfrm>
              <a:off x="5104608" y="2806701"/>
              <a:ext cx="53975" cy="104775"/>
            </a:xfrm>
            <a:custGeom>
              <a:avLst/>
              <a:gdLst>
                <a:gd name="T0" fmla="*/ 0 w 6"/>
                <a:gd name="T1" fmla="*/ 0 h 12"/>
                <a:gd name="T2" fmla="*/ 0 w 6"/>
                <a:gd name="T3" fmla="*/ 3 h 12"/>
                <a:gd name="T4" fmla="*/ 1 w 6"/>
                <a:gd name="T5" fmla="*/ 7 h 12"/>
                <a:gd name="T6" fmla="*/ 3 w 6"/>
                <a:gd name="T7" fmla="*/ 8 h 12"/>
                <a:gd name="T8" fmla="*/ 5 w 6"/>
                <a:gd name="T9" fmla="*/ 11 h 12"/>
                <a:gd name="T10" fmla="*/ 6 w 6"/>
                <a:gd name="T11" fmla="*/ 11 h 12"/>
                <a:gd name="T12" fmla="*/ 5 w 6"/>
                <a:gd name="T13" fmla="*/ 9 h 12"/>
                <a:gd name="T14" fmla="*/ 3 w 6"/>
                <a:gd name="T15" fmla="*/ 7 h 12"/>
                <a:gd name="T16" fmla="*/ 1 w 6"/>
                <a:gd name="T17" fmla="*/ 4 h 12"/>
                <a:gd name="T18" fmla="*/ 1 w 6"/>
                <a:gd name="T19" fmla="*/ 2 h 12"/>
                <a:gd name="T20" fmla="*/ 1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cubicBezTo>
                    <a:pt x="0" y="1"/>
                    <a:pt x="1" y="2"/>
                    <a:pt x="0" y="3"/>
                  </a:cubicBezTo>
                  <a:cubicBezTo>
                    <a:pt x="0" y="4"/>
                    <a:pt x="1" y="5"/>
                    <a:pt x="1" y="7"/>
                  </a:cubicBezTo>
                  <a:cubicBezTo>
                    <a:pt x="2" y="7"/>
                    <a:pt x="2" y="8"/>
                    <a:pt x="3" y="8"/>
                  </a:cubicBezTo>
                  <a:cubicBezTo>
                    <a:pt x="4" y="9"/>
                    <a:pt x="5" y="10"/>
                    <a:pt x="5" y="11"/>
                  </a:cubicBezTo>
                  <a:cubicBezTo>
                    <a:pt x="5" y="12"/>
                    <a:pt x="6" y="11"/>
                    <a:pt x="6" y="11"/>
                  </a:cubicBezTo>
                  <a:cubicBezTo>
                    <a:pt x="6" y="10"/>
                    <a:pt x="6" y="10"/>
                    <a:pt x="5" y="9"/>
                  </a:cubicBezTo>
                  <a:cubicBezTo>
                    <a:pt x="4" y="8"/>
                    <a:pt x="4" y="8"/>
                    <a:pt x="3" y="7"/>
                  </a:cubicBezTo>
                  <a:cubicBezTo>
                    <a:pt x="2" y="7"/>
                    <a:pt x="2" y="5"/>
                    <a:pt x="1" y="4"/>
                  </a:cubicBezTo>
                  <a:cubicBezTo>
                    <a:pt x="1" y="3"/>
                    <a:pt x="1" y="3"/>
                    <a:pt x="1" y="2"/>
                  </a:cubicBezTo>
                  <a:cubicBezTo>
                    <a:pt x="1"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 name="Freeform 972"/>
            <p:cNvSpPr>
              <a:spLocks/>
            </p:cNvSpPr>
            <p:nvPr/>
          </p:nvSpPr>
          <p:spPr bwMode="auto">
            <a:xfrm>
              <a:off x="5149058" y="2903538"/>
              <a:ext cx="34925" cy="87313"/>
            </a:xfrm>
            <a:custGeom>
              <a:avLst/>
              <a:gdLst>
                <a:gd name="T0" fmla="*/ 0 w 4"/>
                <a:gd name="T1" fmla="*/ 0 h 10"/>
                <a:gd name="T2" fmla="*/ 2 w 4"/>
                <a:gd name="T3" fmla="*/ 7 h 10"/>
                <a:gd name="T4" fmla="*/ 3 w 4"/>
                <a:gd name="T5" fmla="*/ 9 h 10"/>
                <a:gd name="T6" fmla="*/ 2 w 4"/>
                <a:gd name="T7" fmla="*/ 9 h 10"/>
                <a:gd name="T8" fmla="*/ 1 w 4"/>
                <a:gd name="T9" fmla="*/ 10 h 10"/>
                <a:gd name="T10" fmla="*/ 2 w 4"/>
                <a:gd name="T11" fmla="*/ 10 h 10"/>
                <a:gd name="T12" fmla="*/ 3 w 4"/>
                <a:gd name="T13" fmla="*/ 9 h 10"/>
                <a:gd name="T14" fmla="*/ 4 w 4"/>
                <a:gd name="T15" fmla="*/ 8 h 10"/>
                <a:gd name="T16" fmla="*/ 2 w 4"/>
                <a:gd name="T17" fmla="*/ 4 h 10"/>
                <a:gd name="T18" fmla="*/ 1 w 4"/>
                <a:gd name="T19" fmla="*/ 0 h 10"/>
                <a:gd name="T20" fmla="*/ 0 w 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0">
                  <a:moveTo>
                    <a:pt x="0" y="0"/>
                  </a:moveTo>
                  <a:cubicBezTo>
                    <a:pt x="0" y="3"/>
                    <a:pt x="1" y="5"/>
                    <a:pt x="2" y="7"/>
                  </a:cubicBezTo>
                  <a:cubicBezTo>
                    <a:pt x="2" y="7"/>
                    <a:pt x="3" y="9"/>
                    <a:pt x="3" y="9"/>
                  </a:cubicBezTo>
                  <a:cubicBezTo>
                    <a:pt x="3" y="9"/>
                    <a:pt x="2" y="9"/>
                    <a:pt x="2" y="9"/>
                  </a:cubicBezTo>
                  <a:cubicBezTo>
                    <a:pt x="2" y="9"/>
                    <a:pt x="1" y="9"/>
                    <a:pt x="1" y="10"/>
                  </a:cubicBezTo>
                  <a:cubicBezTo>
                    <a:pt x="1" y="10"/>
                    <a:pt x="2" y="10"/>
                    <a:pt x="2" y="10"/>
                  </a:cubicBezTo>
                  <a:cubicBezTo>
                    <a:pt x="2" y="9"/>
                    <a:pt x="3" y="10"/>
                    <a:pt x="3" y="9"/>
                  </a:cubicBezTo>
                  <a:cubicBezTo>
                    <a:pt x="4" y="9"/>
                    <a:pt x="4" y="9"/>
                    <a:pt x="4" y="8"/>
                  </a:cubicBezTo>
                  <a:cubicBezTo>
                    <a:pt x="3" y="7"/>
                    <a:pt x="2" y="6"/>
                    <a:pt x="2" y="4"/>
                  </a:cubicBezTo>
                  <a:cubicBezTo>
                    <a:pt x="1" y="3"/>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 name="Freeform 973"/>
            <p:cNvSpPr>
              <a:spLocks/>
            </p:cNvSpPr>
            <p:nvPr/>
          </p:nvSpPr>
          <p:spPr bwMode="auto">
            <a:xfrm>
              <a:off x="5158583" y="2981326"/>
              <a:ext cx="42863" cy="52388"/>
            </a:xfrm>
            <a:custGeom>
              <a:avLst/>
              <a:gdLst>
                <a:gd name="T0" fmla="*/ 0 w 5"/>
                <a:gd name="T1" fmla="*/ 1 h 6"/>
                <a:gd name="T2" fmla="*/ 1 w 5"/>
                <a:gd name="T3" fmla="*/ 1 h 6"/>
                <a:gd name="T4" fmla="*/ 2 w 5"/>
                <a:gd name="T5" fmla="*/ 3 h 6"/>
                <a:gd name="T6" fmla="*/ 3 w 5"/>
                <a:gd name="T7" fmla="*/ 3 h 6"/>
                <a:gd name="T8" fmla="*/ 3 w 5"/>
                <a:gd name="T9" fmla="*/ 6 h 6"/>
                <a:gd name="T10" fmla="*/ 4 w 5"/>
                <a:gd name="T11" fmla="*/ 6 h 6"/>
                <a:gd name="T12" fmla="*/ 4 w 5"/>
                <a:gd name="T13" fmla="*/ 3 h 6"/>
                <a:gd name="T14" fmla="*/ 3 w 5"/>
                <a:gd name="T15" fmla="*/ 3 h 6"/>
                <a:gd name="T16" fmla="*/ 2 w 5"/>
                <a:gd name="T17" fmla="*/ 1 h 6"/>
                <a:gd name="T18" fmla="*/ 1 w 5"/>
                <a:gd name="T19" fmla="*/ 0 h 6"/>
                <a:gd name="T20" fmla="*/ 0 w 5"/>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0" y="1"/>
                  </a:moveTo>
                  <a:cubicBezTo>
                    <a:pt x="0" y="1"/>
                    <a:pt x="1" y="1"/>
                    <a:pt x="1" y="1"/>
                  </a:cubicBezTo>
                  <a:cubicBezTo>
                    <a:pt x="2" y="2"/>
                    <a:pt x="2" y="2"/>
                    <a:pt x="2" y="3"/>
                  </a:cubicBezTo>
                  <a:cubicBezTo>
                    <a:pt x="2" y="3"/>
                    <a:pt x="2" y="3"/>
                    <a:pt x="3" y="3"/>
                  </a:cubicBezTo>
                  <a:cubicBezTo>
                    <a:pt x="4" y="4"/>
                    <a:pt x="5" y="5"/>
                    <a:pt x="3" y="6"/>
                  </a:cubicBezTo>
                  <a:cubicBezTo>
                    <a:pt x="3" y="6"/>
                    <a:pt x="3" y="6"/>
                    <a:pt x="4" y="6"/>
                  </a:cubicBezTo>
                  <a:cubicBezTo>
                    <a:pt x="5" y="5"/>
                    <a:pt x="5" y="4"/>
                    <a:pt x="4" y="3"/>
                  </a:cubicBezTo>
                  <a:cubicBezTo>
                    <a:pt x="3" y="3"/>
                    <a:pt x="3" y="3"/>
                    <a:pt x="3" y="3"/>
                  </a:cubicBezTo>
                  <a:cubicBezTo>
                    <a:pt x="2" y="3"/>
                    <a:pt x="2" y="2"/>
                    <a:pt x="2" y="1"/>
                  </a:cubicBezTo>
                  <a:cubicBezTo>
                    <a:pt x="2" y="1"/>
                    <a:pt x="1" y="1"/>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 name="Freeform 974"/>
            <p:cNvSpPr>
              <a:spLocks/>
            </p:cNvSpPr>
            <p:nvPr/>
          </p:nvSpPr>
          <p:spPr bwMode="auto">
            <a:xfrm>
              <a:off x="5183983" y="3033713"/>
              <a:ext cx="44450" cy="34925"/>
            </a:xfrm>
            <a:custGeom>
              <a:avLst/>
              <a:gdLst>
                <a:gd name="T0" fmla="*/ 0 w 5"/>
                <a:gd name="T1" fmla="*/ 0 h 4"/>
                <a:gd name="T2" fmla="*/ 0 w 5"/>
                <a:gd name="T3" fmla="*/ 0 h 4"/>
                <a:gd name="T4" fmla="*/ 0 w 5"/>
                <a:gd name="T5" fmla="*/ 0 h 4"/>
                <a:gd name="T6" fmla="*/ 0 w 5"/>
                <a:gd name="T7" fmla="*/ 0 h 4"/>
                <a:gd name="T8" fmla="*/ 0 w 5"/>
                <a:gd name="T9" fmla="*/ 0 h 4"/>
                <a:gd name="T10" fmla="*/ 1 w 5"/>
                <a:gd name="T11" fmla="*/ 1 h 4"/>
                <a:gd name="T12" fmla="*/ 2 w 5"/>
                <a:gd name="T13" fmla="*/ 2 h 4"/>
                <a:gd name="T14" fmla="*/ 3 w 5"/>
                <a:gd name="T15" fmla="*/ 3 h 4"/>
                <a:gd name="T16" fmla="*/ 5 w 5"/>
                <a:gd name="T17" fmla="*/ 4 h 4"/>
                <a:gd name="T18" fmla="*/ 5 w 5"/>
                <a:gd name="T19" fmla="*/ 4 h 4"/>
                <a:gd name="T20" fmla="*/ 4 w 5"/>
                <a:gd name="T21" fmla="*/ 2 h 4"/>
                <a:gd name="T22" fmla="*/ 2 w 5"/>
                <a:gd name="T23" fmla="*/ 1 h 4"/>
                <a:gd name="T24" fmla="*/ 2 w 5"/>
                <a:gd name="T25" fmla="*/ 0 h 4"/>
                <a:gd name="T26" fmla="*/ 1 w 5"/>
                <a:gd name="T27" fmla="*/ 0 h 4"/>
                <a:gd name="T28" fmla="*/ 0 w 5"/>
                <a:gd name="T29" fmla="*/ 0 h 4"/>
                <a:gd name="T30" fmla="*/ 0 w 5"/>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0" y="0"/>
                  </a:moveTo>
                  <a:cubicBezTo>
                    <a:pt x="0" y="0"/>
                    <a:pt x="0" y="0"/>
                    <a:pt x="0" y="0"/>
                  </a:cubicBezTo>
                  <a:cubicBezTo>
                    <a:pt x="0" y="0"/>
                    <a:pt x="0" y="0"/>
                    <a:pt x="0" y="0"/>
                  </a:cubicBezTo>
                  <a:cubicBezTo>
                    <a:pt x="0" y="0"/>
                    <a:pt x="0" y="0"/>
                    <a:pt x="0" y="0"/>
                  </a:cubicBezTo>
                  <a:cubicBezTo>
                    <a:pt x="0" y="0"/>
                    <a:pt x="0" y="0"/>
                    <a:pt x="0" y="0"/>
                  </a:cubicBezTo>
                  <a:cubicBezTo>
                    <a:pt x="0" y="0"/>
                    <a:pt x="1" y="0"/>
                    <a:pt x="1" y="1"/>
                  </a:cubicBezTo>
                  <a:cubicBezTo>
                    <a:pt x="2" y="1"/>
                    <a:pt x="2" y="2"/>
                    <a:pt x="2" y="2"/>
                  </a:cubicBezTo>
                  <a:cubicBezTo>
                    <a:pt x="2" y="2"/>
                    <a:pt x="3" y="2"/>
                    <a:pt x="3" y="3"/>
                  </a:cubicBezTo>
                  <a:cubicBezTo>
                    <a:pt x="4" y="3"/>
                    <a:pt x="4" y="3"/>
                    <a:pt x="5" y="4"/>
                  </a:cubicBezTo>
                  <a:cubicBezTo>
                    <a:pt x="5" y="4"/>
                    <a:pt x="5" y="4"/>
                    <a:pt x="5" y="4"/>
                  </a:cubicBezTo>
                  <a:cubicBezTo>
                    <a:pt x="5" y="3"/>
                    <a:pt x="5" y="3"/>
                    <a:pt x="4" y="2"/>
                  </a:cubicBezTo>
                  <a:cubicBezTo>
                    <a:pt x="3" y="2"/>
                    <a:pt x="3" y="2"/>
                    <a:pt x="2" y="1"/>
                  </a:cubicBezTo>
                  <a:cubicBezTo>
                    <a:pt x="2" y="1"/>
                    <a:pt x="2" y="0"/>
                    <a:pt x="2" y="0"/>
                  </a:cubicBezTo>
                  <a:cubicBezTo>
                    <a:pt x="1" y="0"/>
                    <a:pt x="1" y="0"/>
                    <a:pt x="1" y="0"/>
                  </a:cubicBezTo>
                  <a:cubicBezTo>
                    <a:pt x="1" y="0"/>
                    <a:pt x="0" y="0"/>
                    <a:pt x="0"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 name="Freeform 975"/>
            <p:cNvSpPr>
              <a:spLocks/>
            </p:cNvSpPr>
            <p:nvPr/>
          </p:nvSpPr>
          <p:spPr bwMode="auto">
            <a:xfrm>
              <a:off x="5176046" y="2921001"/>
              <a:ext cx="52388" cy="147638"/>
            </a:xfrm>
            <a:custGeom>
              <a:avLst/>
              <a:gdLst>
                <a:gd name="T0" fmla="*/ 0 w 6"/>
                <a:gd name="T1" fmla="*/ 1 h 17"/>
                <a:gd name="T2" fmla="*/ 2 w 6"/>
                <a:gd name="T3" fmla="*/ 8 h 17"/>
                <a:gd name="T4" fmla="*/ 4 w 6"/>
                <a:gd name="T5" fmla="*/ 13 h 17"/>
                <a:gd name="T6" fmla="*/ 5 w 6"/>
                <a:gd name="T7" fmla="*/ 14 h 17"/>
                <a:gd name="T8" fmla="*/ 5 w 6"/>
                <a:gd name="T9" fmla="*/ 17 h 17"/>
                <a:gd name="T10" fmla="*/ 6 w 6"/>
                <a:gd name="T11" fmla="*/ 17 h 17"/>
                <a:gd name="T12" fmla="*/ 5 w 6"/>
                <a:gd name="T13" fmla="*/ 13 h 17"/>
                <a:gd name="T14" fmla="*/ 3 w 6"/>
                <a:gd name="T15" fmla="*/ 9 h 17"/>
                <a:gd name="T16" fmla="*/ 2 w 6"/>
                <a:gd name="T17" fmla="*/ 5 h 17"/>
                <a:gd name="T18" fmla="*/ 1 w 6"/>
                <a:gd name="T19" fmla="*/ 1 h 17"/>
                <a:gd name="T20" fmla="*/ 0 w 6"/>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7">
                  <a:moveTo>
                    <a:pt x="0" y="1"/>
                  </a:moveTo>
                  <a:cubicBezTo>
                    <a:pt x="0" y="3"/>
                    <a:pt x="1" y="6"/>
                    <a:pt x="2" y="8"/>
                  </a:cubicBezTo>
                  <a:cubicBezTo>
                    <a:pt x="3" y="10"/>
                    <a:pt x="4" y="11"/>
                    <a:pt x="4" y="13"/>
                  </a:cubicBezTo>
                  <a:cubicBezTo>
                    <a:pt x="4" y="13"/>
                    <a:pt x="5" y="14"/>
                    <a:pt x="5" y="14"/>
                  </a:cubicBezTo>
                  <a:cubicBezTo>
                    <a:pt x="5" y="15"/>
                    <a:pt x="5" y="16"/>
                    <a:pt x="5" y="17"/>
                  </a:cubicBezTo>
                  <a:cubicBezTo>
                    <a:pt x="6" y="17"/>
                    <a:pt x="6" y="17"/>
                    <a:pt x="6" y="17"/>
                  </a:cubicBezTo>
                  <a:cubicBezTo>
                    <a:pt x="6" y="15"/>
                    <a:pt x="5" y="14"/>
                    <a:pt x="5" y="13"/>
                  </a:cubicBezTo>
                  <a:cubicBezTo>
                    <a:pt x="4" y="12"/>
                    <a:pt x="4" y="10"/>
                    <a:pt x="3" y="9"/>
                  </a:cubicBezTo>
                  <a:cubicBezTo>
                    <a:pt x="3" y="8"/>
                    <a:pt x="2" y="7"/>
                    <a:pt x="2" y="5"/>
                  </a:cubicBezTo>
                  <a:cubicBezTo>
                    <a:pt x="1" y="4"/>
                    <a:pt x="1" y="2"/>
                    <a:pt x="1"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 name="Freeform 976"/>
            <p:cNvSpPr>
              <a:spLocks/>
            </p:cNvSpPr>
            <p:nvPr/>
          </p:nvSpPr>
          <p:spPr bwMode="auto">
            <a:xfrm>
              <a:off x="5176046" y="2921001"/>
              <a:ext cx="69850" cy="95250"/>
            </a:xfrm>
            <a:custGeom>
              <a:avLst/>
              <a:gdLst>
                <a:gd name="T0" fmla="*/ 1 w 8"/>
                <a:gd name="T1" fmla="*/ 1 h 11"/>
                <a:gd name="T2" fmla="*/ 2 w 8"/>
                <a:gd name="T3" fmla="*/ 3 h 11"/>
                <a:gd name="T4" fmla="*/ 3 w 8"/>
                <a:gd name="T5" fmla="*/ 6 h 11"/>
                <a:gd name="T6" fmla="*/ 7 w 8"/>
                <a:gd name="T7" fmla="*/ 10 h 11"/>
                <a:gd name="T8" fmla="*/ 7 w 8"/>
                <a:gd name="T9" fmla="*/ 10 h 11"/>
                <a:gd name="T10" fmla="*/ 3 w 8"/>
                <a:gd name="T11" fmla="*/ 4 h 11"/>
                <a:gd name="T12" fmla="*/ 3 w 8"/>
                <a:gd name="T13" fmla="*/ 2 h 11"/>
                <a:gd name="T14" fmla="*/ 1 w 8"/>
                <a:gd name="T15" fmla="*/ 0 h 11"/>
                <a:gd name="T16" fmla="*/ 1 w 8"/>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1">
                  <a:moveTo>
                    <a:pt x="1" y="1"/>
                  </a:moveTo>
                  <a:cubicBezTo>
                    <a:pt x="1" y="2"/>
                    <a:pt x="2" y="2"/>
                    <a:pt x="2" y="3"/>
                  </a:cubicBezTo>
                  <a:cubicBezTo>
                    <a:pt x="2" y="4"/>
                    <a:pt x="2" y="5"/>
                    <a:pt x="3" y="6"/>
                  </a:cubicBezTo>
                  <a:cubicBezTo>
                    <a:pt x="4" y="8"/>
                    <a:pt x="5" y="9"/>
                    <a:pt x="7" y="10"/>
                  </a:cubicBezTo>
                  <a:cubicBezTo>
                    <a:pt x="7" y="11"/>
                    <a:pt x="8" y="10"/>
                    <a:pt x="7" y="10"/>
                  </a:cubicBezTo>
                  <a:cubicBezTo>
                    <a:pt x="6" y="8"/>
                    <a:pt x="4" y="7"/>
                    <a:pt x="3" y="4"/>
                  </a:cubicBezTo>
                  <a:cubicBezTo>
                    <a:pt x="3" y="4"/>
                    <a:pt x="3" y="3"/>
                    <a:pt x="3" y="2"/>
                  </a:cubicBezTo>
                  <a:cubicBezTo>
                    <a:pt x="2" y="1"/>
                    <a:pt x="2" y="1"/>
                    <a:pt x="1"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 name="Freeform 977"/>
            <p:cNvSpPr>
              <a:spLocks/>
            </p:cNvSpPr>
            <p:nvPr/>
          </p:nvSpPr>
          <p:spPr bwMode="auto">
            <a:xfrm>
              <a:off x="5218908" y="3008313"/>
              <a:ext cx="44450" cy="42863"/>
            </a:xfrm>
            <a:custGeom>
              <a:avLst/>
              <a:gdLst>
                <a:gd name="T0" fmla="*/ 1 w 5"/>
                <a:gd name="T1" fmla="*/ 0 h 5"/>
                <a:gd name="T2" fmla="*/ 1 w 5"/>
                <a:gd name="T3" fmla="*/ 1 h 5"/>
                <a:gd name="T4" fmla="*/ 1 w 5"/>
                <a:gd name="T5" fmla="*/ 2 h 5"/>
                <a:gd name="T6" fmla="*/ 3 w 5"/>
                <a:gd name="T7" fmla="*/ 4 h 5"/>
                <a:gd name="T8" fmla="*/ 4 w 5"/>
                <a:gd name="T9" fmla="*/ 5 h 5"/>
                <a:gd name="T10" fmla="*/ 5 w 5"/>
                <a:gd name="T11" fmla="*/ 5 h 5"/>
                <a:gd name="T12" fmla="*/ 4 w 5"/>
                <a:gd name="T13" fmla="*/ 4 h 5"/>
                <a:gd name="T14" fmla="*/ 3 w 5"/>
                <a:gd name="T15" fmla="*/ 3 h 5"/>
                <a:gd name="T16" fmla="*/ 3 w 5"/>
                <a:gd name="T17" fmla="*/ 2 h 5"/>
                <a:gd name="T18" fmla="*/ 2 w 5"/>
                <a:gd name="T19" fmla="*/ 1 h 5"/>
                <a:gd name="T20" fmla="*/ 2 w 5"/>
                <a:gd name="T21" fmla="*/ 0 h 5"/>
                <a:gd name="T22" fmla="*/ 1 w 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1" y="0"/>
                  </a:moveTo>
                  <a:cubicBezTo>
                    <a:pt x="2" y="1"/>
                    <a:pt x="1" y="1"/>
                    <a:pt x="1" y="1"/>
                  </a:cubicBezTo>
                  <a:cubicBezTo>
                    <a:pt x="0" y="2"/>
                    <a:pt x="1" y="2"/>
                    <a:pt x="1" y="2"/>
                  </a:cubicBezTo>
                  <a:cubicBezTo>
                    <a:pt x="2" y="3"/>
                    <a:pt x="3" y="3"/>
                    <a:pt x="3" y="4"/>
                  </a:cubicBezTo>
                  <a:cubicBezTo>
                    <a:pt x="3" y="4"/>
                    <a:pt x="4" y="5"/>
                    <a:pt x="4" y="5"/>
                  </a:cubicBezTo>
                  <a:cubicBezTo>
                    <a:pt x="4" y="5"/>
                    <a:pt x="5" y="5"/>
                    <a:pt x="5" y="5"/>
                  </a:cubicBezTo>
                  <a:cubicBezTo>
                    <a:pt x="5" y="4"/>
                    <a:pt x="4" y="4"/>
                    <a:pt x="4" y="4"/>
                  </a:cubicBezTo>
                  <a:cubicBezTo>
                    <a:pt x="3" y="4"/>
                    <a:pt x="3" y="3"/>
                    <a:pt x="3" y="3"/>
                  </a:cubicBezTo>
                  <a:cubicBezTo>
                    <a:pt x="3" y="3"/>
                    <a:pt x="3" y="2"/>
                    <a:pt x="3" y="2"/>
                  </a:cubicBezTo>
                  <a:cubicBezTo>
                    <a:pt x="2" y="2"/>
                    <a:pt x="1" y="2"/>
                    <a:pt x="2" y="1"/>
                  </a:cubicBezTo>
                  <a:cubicBezTo>
                    <a:pt x="2" y="1"/>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 name="Freeform 978"/>
            <p:cNvSpPr>
              <a:spLocks/>
            </p:cNvSpPr>
            <p:nvPr/>
          </p:nvSpPr>
          <p:spPr bwMode="auto">
            <a:xfrm>
              <a:off x="5253833" y="3043238"/>
              <a:ext cx="69850" cy="112713"/>
            </a:xfrm>
            <a:custGeom>
              <a:avLst/>
              <a:gdLst>
                <a:gd name="T0" fmla="*/ 0 w 8"/>
                <a:gd name="T1" fmla="*/ 1 h 13"/>
                <a:gd name="T2" fmla="*/ 2 w 8"/>
                <a:gd name="T3" fmla="*/ 5 h 13"/>
                <a:gd name="T4" fmla="*/ 1 w 8"/>
                <a:gd name="T5" fmla="*/ 8 h 13"/>
                <a:gd name="T6" fmla="*/ 2 w 8"/>
                <a:gd name="T7" fmla="*/ 10 h 13"/>
                <a:gd name="T8" fmla="*/ 5 w 8"/>
                <a:gd name="T9" fmla="*/ 11 h 13"/>
                <a:gd name="T10" fmla="*/ 7 w 8"/>
                <a:gd name="T11" fmla="*/ 13 h 13"/>
                <a:gd name="T12" fmla="*/ 8 w 8"/>
                <a:gd name="T13" fmla="*/ 12 h 13"/>
                <a:gd name="T14" fmla="*/ 5 w 8"/>
                <a:gd name="T15" fmla="*/ 11 h 13"/>
                <a:gd name="T16" fmla="*/ 3 w 8"/>
                <a:gd name="T17" fmla="*/ 10 h 13"/>
                <a:gd name="T18" fmla="*/ 3 w 8"/>
                <a:gd name="T19" fmla="*/ 6 h 13"/>
                <a:gd name="T20" fmla="*/ 0 w 8"/>
                <a:gd name="T21" fmla="*/ 1 h 13"/>
                <a:gd name="T22" fmla="*/ 0 w 8"/>
                <a:gd name="T23"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1"/>
                  </a:moveTo>
                  <a:cubicBezTo>
                    <a:pt x="0" y="2"/>
                    <a:pt x="1" y="4"/>
                    <a:pt x="2" y="5"/>
                  </a:cubicBezTo>
                  <a:cubicBezTo>
                    <a:pt x="2" y="6"/>
                    <a:pt x="1" y="7"/>
                    <a:pt x="1" y="8"/>
                  </a:cubicBezTo>
                  <a:cubicBezTo>
                    <a:pt x="1" y="8"/>
                    <a:pt x="2" y="9"/>
                    <a:pt x="2" y="10"/>
                  </a:cubicBezTo>
                  <a:cubicBezTo>
                    <a:pt x="2" y="11"/>
                    <a:pt x="4" y="10"/>
                    <a:pt x="5" y="11"/>
                  </a:cubicBezTo>
                  <a:cubicBezTo>
                    <a:pt x="5" y="12"/>
                    <a:pt x="7" y="12"/>
                    <a:pt x="7" y="13"/>
                  </a:cubicBezTo>
                  <a:cubicBezTo>
                    <a:pt x="8" y="13"/>
                    <a:pt x="8" y="13"/>
                    <a:pt x="8" y="12"/>
                  </a:cubicBezTo>
                  <a:cubicBezTo>
                    <a:pt x="7" y="11"/>
                    <a:pt x="6" y="12"/>
                    <a:pt x="5" y="11"/>
                  </a:cubicBezTo>
                  <a:cubicBezTo>
                    <a:pt x="5" y="10"/>
                    <a:pt x="5" y="10"/>
                    <a:pt x="3" y="10"/>
                  </a:cubicBezTo>
                  <a:cubicBezTo>
                    <a:pt x="1" y="10"/>
                    <a:pt x="3" y="7"/>
                    <a:pt x="3" y="6"/>
                  </a:cubicBezTo>
                  <a:cubicBezTo>
                    <a:pt x="2" y="4"/>
                    <a:pt x="1" y="2"/>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 name="Freeform 979"/>
            <p:cNvSpPr>
              <a:spLocks/>
            </p:cNvSpPr>
            <p:nvPr/>
          </p:nvSpPr>
          <p:spPr bwMode="auto">
            <a:xfrm>
              <a:off x="5315746" y="3148013"/>
              <a:ext cx="122238" cy="42863"/>
            </a:xfrm>
            <a:custGeom>
              <a:avLst/>
              <a:gdLst>
                <a:gd name="T0" fmla="*/ 0 w 14"/>
                <a:gd name="T1" fmla="*/ 0 h 5"/>
                <a:gd name="T2" fmla="*/ 4 w 14"/>
                <a:gd name="T3" fmla="*/ 3 h 5"/>
                <a:gd name="T4" fmla="*/ 6 w 14"/>
                <a:gd name="T5" fmla="*/ 3 h 5"/>
                <a:gd name="T6" fmla="*/ 7 w 14"/>
                <a:gd name="T7" fmla="*/ 4 h 5"/>
                <a:gd name="T8" fmla="*/ 8 w 14"/>
                <a:gd name="T9" fmla="*/ 4 h 5"/>
                <a:gd name="T10" fmla="*/ 11 w 14"/>
                <a:gd name="T11" fmla="*/ 4 h 5"/>
                <a:gd name="T12" fmla="*/ 13 w 14"/>
                <a:gd name="T13" fmla="*/ 5 h 5"/>
                <a:gd name="T14" fmla="*/ 14 w 14"/>
                <a:gd name="T15" fmla="*/ 5 h 5"/>
                <a:gd name="T16" fmla="*/ 9 w 14"/>
                <a:gd name="T17" fmla="*/ 3 h 5"/>
                <a:gd name="T18" fmla="*/ 7 w 14"/>
                <a:gd name="T19" fmla="*/ 3 h 5"/>
                <a:gd name="T20" fmla="*/ 5 w 14"/>
                <a:gd name="T21" fmla="*/ 3 h 5"/>
                <a:gd name="T22" fmla="*/ 1 w 14"/>
                <a:gd name="T23" fmla="*/ 0 h 5"/>
                <a:gd name="T24" fmla="*/ 0 w 14"/>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5">
                  <a:moveTo>
                    <a:pt x="0" y="0"/>
                  </a:moveTo>
                  <a:cubicBezTo>
                    <a:pt x="1" y="1"/>
                    <a:pt x="2" y="2"/>
                    <a:pt x="4" y="3"/>
                  </a:cubicBezTo>
                  <a:cubicBezTo>
                    <a:pt x="4" y="3"/>
                    <a:pt x="5" y="3"/>
                    <a:pt x="6" y="3"/>
                  </a:cubicBezTo>
                  <a:cubicBezTo>
                    <a:pt x="6" y="4"/>
                    <a:pt x="7" y="4"/>
                    <a:pt x="7" y="4"/>
                  </a:cubicBezTo>
                  <a:cubicBezTo>
                    <a:pt x="7" y="4"/>
                    <a:pt x="8" y="4"/>
                    <a:pt x="8" y="4"/>
                  </a:cubicBezTo>
                  <a:cubicBezTo>
                    <a:pt x="9" y="3"/>
                    <a:pt x="10" y="3"/>
                    <a:pt x="11" y="4"/>
                  </a:cubicBezTo>
                  <a:cubicBezTo>
                    <a:pt x="12" y="4"/>
                    <a:pt x="13" y="5"/>
                    <a:pt x="13" y="5"/>
                  </a:cubicBezTo>
                  <a:cubicBezTo>
                    <a:pt x="14" y="5"/>
                    <a:pt x="14" y="5"/>
                    <a:pt x="14" y="5"/>
                  </a:cubicBezTo>
                  <a:cubicBezTo>
                    <a:pt x="12" y="4"/>
                    <a:pt x="11" y="2"/>
                    <a:pt x="9" y="3"/>
                  </a:cubicBezTo>
                  <a:cubicBezTo>
                    <a:pt x="8" y="3"/>
                    <a:pt x="8" y="4"/>
                    <a:pt x="7" y="3"/>
                  </a:cubicBezTo>
                  <a:cubicBezTo>
                    <a:pt x="6" y="3"/>
                    <a:pt x="6" y="3"/>
                    <a:pt x="5" y="3"/>
                  </a:cubicBezTo>
                  <a:cubicBezTo>
                    <a:pt x="3" y="2"/>
                    <a:pt x="2"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 name="Freeform 980"/>
            <p:cNvSpPr>
              <a:spLocks/>
            </p:cNvSpPr>
            <p:nvPr/>
          </p:nvSpPr>
          <p:spPr bwMode="auto">
            <a:xfrm>
              <a:off x="5428458" y="3182938"/>
              <a:ext cx="96838" cy="69850"/>
            </a:xfrm>
            <a:custGeom>
              <a:avLst/>
              <a:gdLst>
                <a:gd name="T0" fmla="*/ 0 w 11"/>
                <a:gd name="T1" fmla="*/ 1 h 8"/>
                <a:gd name="T2" fmla="*/ 7 w 11"/>
                <a:gd name="T3" fmla="*/ 4 h 8"/>
                <a:gd name="T4" fmla="*/ 8 w 11"/>
                <a:gd name="T5" fmla="*/ 5 h 8"/>
                <a:gd name="T6" fmla="*/ 11 w 11"/>
                <a:gd name="T7" fmla="*/ 8 h 8"/>
                <a:gd name="T8" fmla="*/ 11 w 11"/>
                <a:gd name="T9" fmla="*/ 8 h 8"/>
                <a:gd name="T10" fmla="*/ 9 w 11"/>
                <a:gd name="T11" fmla="*/ 5 h 8"/>
                <a:gd name="T12" fmla="*/ 8 w 11"/>
                <a:gd name="T13" fmla="*/ 4 h 8"/>
                <a:gd name="T14" fmla="*/ 0 w 11"/>
                <a:gd name="T15" fmla="*/ 1 h 8"/>
                <a:gd name="T16" fmla="*/ 0 w 11"/>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0" y="1"/>
                  </a:moveTo>
                  <a:cubicBezTo>
                    <a:pt x="2" y="3"/>
                    <a:pt x="4" y="4"/>
                    <a:pt x="7" y="4"/>
                  </a:cubicBezTo>
                  <a:cubicBezTo>
                    <a:pt x="8" y="5"/>
                    <a:pt x="8" y="4"/>
                    <a:pt x="8" y="5"/>
                  </a:cubicBezTo>
                  <a:cubicBezTo>
                    <a:pt x="8" y="6"/>
                    <a:pt x="10" y="7"/>
                    <a:pt x="11" y="8"/>
                  </a:cubicBezTo>
                  <a:cubicBezTo>
                    <a:pt x="11" y="8"/>
                    <a:pt x="11" y="8"/>
                    <a:pt x="11" y="8"/>
                  </a:cubicBezTo>
                  <a:cubicBezTo>
                    <a:pt x="11" y="7"/>
                    <a:pt x="10" y="6"/>
                    <a:pt x="9" y="5"/>
                  </a:cubicBezTo>
                  <a:cubicBezTo>
                    <a:pt x="9" y="5"/>
                    <a:pt x="9" y="4"/>
                    <a:pt x="8" y="4"/>
                  </a:cubicBezTo>
                  <a:cubicBezTo>
                    <a:pt x="5" y="4"/>
                    <a:pt x="3" y="2"/>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 name="Freeform 981"/>
            <p:cNvSpPr>
              <a:spLocks/>
            </p:cNvSpPr>
            <p:nvPr/>
          </p:nvSpPr>
          <p:spPr bwMode="auto">
            <a:xfrm>
              <a:off x="5517358" y="3244851"/>
              <a:ext cx="122238" cy="60325"/>
            </a:xfrm>
            <a:custGeom>
              <a:avLst/>
              <a:gdLst>
                <a:gd name="T0" fmla="*/ 0 w 14"/>
                <a:gd name="T1" fmla="*/ 1 h 7"/>
                <a:gd name="T2" fmla="*/ 2 w 14"/>
                <a:gd name="T3" fmla="*/ 3 h 7"/>
                <a:gd name="T4" fmla="*/ 3 w 14"/>
                <a:gd name="T5" fmla="*/ 3 h 7"/>
                <a:gd name="T6" fmla="*/ 2 w 14"/>
                <a:gd name="T7" fmla="*/ 2 h 7"/>
                <a:gd name="T8" fmla="*/ 2 w 14"/>
                <a:gd name="T9" fmla="*/ 3 h 7"/>
                <a:gd name="T10" fmla="*/ 4 w 14"/>
                <a:gd name="T11" fmla="*/ 4 h 7"/>
                <a:gd name="T12" fmla="*/ 5 w 14"/>
                <a:gd name="T13" fmla="*/ 5 h 7"/>
                <a:gd name="T14" fmla="*/ 6 w 14"/>
                <a:gd name="T15" fmla="*/ 5 h 7"/>
                <a:gd name="T16" fmla="*/ 8 w 14"/>
                <a:gd name="T17" fmla="*/ 6 h 7"/>
                <a:gd name="T18" fmla="*/ 10 w 14"/>
                <a:gd name="T19" fmla="*/ 6 h 7"/>
                <a:gd name="T20" fmla="*/ 10 w 14"/>
                <a:gd name="T21" fmla="*/ 6 h 7"/>
                <a:gd name="T22" fmla="*/ 11 w 14"/>
                <a:gd name="T23" fmla="*/ 5 h 7"/>
                <a:gd name="T24" fmla="*/ 13 w 14"/>
                <a:gd name="T25" fmla="*/ 6 h 7"/>
                <a:gd name="T26" fmla="*/ 13 w 14"/>
                <a:gd name="T27" fmla="*/ 5 h 7"/>
                <a:gd name="T28" fmla="*/ 10 w 14"/>
                <a:gd name="T29" fmla="*/ 4 h 7"/>
                <a:gd name="T30" fmla="*/ 10 w 14"/>
                <a:gd name="T31" fmla="*/ 4 h 7"/>
                <a:gd name="T32" fmla="*/ 9 w 14"/>
                <a:gd name="T33" fmla="*/ 6 h 7"/>
                <a:gd name="T34" fmla="*/ 9 w 14"/>
                <a:gd name="T35" fmla="*/ 6 h 7"/>
                <a:gd name="T36" fmla="*/ 8 w 14"/>
                <a:gd name="T37" fmla="*/ 5 h 7"/>
                <a:gd name="T38" fmla="*/ 7 w 14"/>
                <a:gd name="T39" fmla="*/ 5 h 7"/>
                <a:gd name="T40" fmla="*/ 5 w 14"/>
                <a:gd name="T41" fmla="*/ 5 h 7"/>
                <a:gd name="T42" fmla="*/ 4 w 14"/>
                <a:gd name="T43" fmla="*/ 4 h 7"/>
                <a:gd name="T44" fmla="*/ 4 w 14"/>
                <a:gd name="T45" fmla="*/ 4 h 7"/>
                <a:gd name="T46" fmla="*/ 2 w 14"/>
                <a:gd name="T47" fmla="*/ 2 h 7"/>
                <a:gd name="T48" fmla="*/ 2 w 14"/>
                <a:gd name="T49" fmla="*/ 3 h 7"/>
                <a:gd name="T50" fmla="*/ 2 w 14"/>
                <a:gd name="T51" fmla="*/ 3 h 7"/>
                <a:gd name="T52" fmla="*/ 2 w 14"/>
                <a:gd name="T53" fmla="*/ 3 h 7"/>
                <a:gd name="T54" fmla="*/ 1 w 14"/>
                <a:gd name="T55" fmla="*/ 0 h 7"/>
                <a:gd name="T56" fmla="*/ 0 w 14"/>
                <a:gd name="T5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7">
                  <a:moveTo>
                    <a:pt x="0" y="1"/>
                  </a:moveTo>
                  <a:cubicBezTo>
                    <a:pt x="1" y="2"/>
                    <a:pt x="0" y="4"/>
                    <a:pt x="2" y="3"/>
                  </a:cubicBezTo>
                  <a:cubicBezTo>
                    <a:pt x="2" y="3"/>
                    <a:pt x="3" y="3"/>
                    <a:pt x="3" y="3"/>
                  </a:cubicBezTo>
                  <a:cubicBezTo>
                    <a:pt x="3" y="3"/>
                    <a:pt x="2" y="3"/>
                    <a:pt x="2" y="2"/>
                  </a:cubicBezTo>
                  <a:cubicBezTo>
                    <a:pt x="2" y="3"/>
                    <a:pt x="2" y="3"/>
                    <a:pt x="2" y="3"/>
                  </a:cubicBezTo>
                  <a:cubicBezTo>
                    <a:pt x="3" y="3"/>
                    <a:pt x="3" y="4"/>
                    <a:pt x="4" y="4"/>
                  </a:cubicBezTo>
                  <a:cubicBezTo>
                    <a:pt x="4" y="4"/>
                    <a:pt x="4" y="5"/>
                    <a:pt x="5" y="5"/>
                  </a:cubicBezTo>
                  <a:cubicBezTo>
                    <a:pt x="5" y="5"/>
                    <a:pt x="6" y="5"/>
                    <a:pt x="6" y="5"/>
                  </a:cubicBezTo>
                  <a:cubicBezTo>
                    <a:pt x="7" y="5"/>
                    <a:pt x="7" y="6"/>
                    <a:pt x="8" y="6"/>
                  </a:cubicBezTo>
                  <a:cubicBezTo>
                    <a:pt x="9" y="7"/>
                    <a:pt x="9" y="7"/>
                    <a:pt x="10" y="6"/>
                  </a:cubicBezTo>
                  <a:cubicBezTo>
                    <a:pt x="10" y="6"/>
                    <a:pt x="10" y="6"/>
                    <a:pt x="10" y="6"/>
                  </a:cubicBezTo>
                  <a:cubicBezTo>
                    <a:pt x="10" y="5"/>
                    <a:pt x="11" y="5"/>
                    <a:pt x="11" y="5"/>
                  </a:cubicBezTo>
                  <a:cubicBezTo>
                    <a:pt x="11" y="4"/>
                    <a:pt x="12" y="5"/>
                    <a:pt x="13" y="6"/>
                  </a:cubicBezTo>
                  <a:cubicBezTo>
                    <a:pt x="13" y="6"/>
                    <a:pt x="14" y="6"/>
                    <a:pt x="13" y="5"/>
                  </a:cubicBezTo>
                  <a:cubicBezTo>
                    <a:pt x="13" y="4"/>
                    <a:pt x="11" y="3"/>
                    <a:pt x="10" y="4"/>
                  </a:cubicBezTo>
                  <a:cubicBezTo>
                    <a:pt x="10" y="4"/>
                    <a:pt x="10" y="4"/>
                    <a:pt x="10" y="4"/>
                  </a:cubicBezTo>
                  <a:cubicBezTo>
                    <a:pt x="10" y="5"/>
                    <a:pt x="9" y="5"/>
                    <a:pt x="9" y="6"/>
                  </a:cubicBezTo>
                  <a:cubicBezTo>
                    <a:pt x="9" y="6"/>
                    <a:pt x="9" y="6"/>
                    <a:pt x="9" y="6"/>
                  </a:cubicBezTo>
                  <a:cubicBezTo>
                    <a:pt x="10" y="7"/>
                    <a:pt x="8" y="5"/>
                    <a:pt x="8" y="5"/>
                  </a:cubicBezTo>
                  <a:cubicBezTo>
                    <a:pt x="8" y="5"/>
                    <a:pt x="7" y="5"/>
                    <a:pt x="7" y="5"/>
                  </a:cubicBezTo>
                  <a:cubicBezTo>
                    <a:pt x="6" y="5"/>
                    <a:pt x="6" y="5"/>
                    <a:pt x="5" y="5"/>
                  </a:cubicBezTo>
                  <a:cubicBezTo>
                    <a:pt x="5" y="5"/>
                    <a:pt x="5" y="4"/>
                    <a:pt x="4" y="4"/>
                  </a:cubicBezTo>
                  <a:cubicBezTo>
                    <a:pt x="4" y="4"/>
                    <a:pt x="4" y="4"/>
                    <a:pt x="4" y="4"/>
                  </a:cubicBezTo>
                  <a:cubicBezTo>
                    <a:pt x="3" y="4"/>
                    <a:pt x="3" y="2"/>
                    <a:pt x="2" y="2"/>
                  </a:cubicBezTo>
                  <a:cubicBezTo>
                    <a:pt x="2" y="2"/>
                    <a:pt x="1" y="3"/>
                    <a:pt x="2" y="3"/>
                  </a:cubicBezTo>
                  <a:cubicBezTo>
                    <a:pt x="2" y="3"/>
                    <a:pt x="2" y="3"/>
                    <a:pt x="2" y="3"/>
                  </a:cubicBezTo>
                  <a:cubicBezTo>
                    <a:pt x="2" y="3"/>
                    <a:pt x="2" y="3"/>
                    <a:pt x="2" y="3"/>
                  </a:cubicBezTo>
                  <a:cubicBezTo>
                    <a:pt x="1" y="3"/>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 name="Freeform 982"/>
            <p:cNvSpPr>
              <a:spLocks/>
            </p:cNvSpPr>
            <p:nvPr/>
          </p:nvSpPr>
          <p:spPr bwMode="auto">
            <a:xfrm>
              <a:off x="5587208" y="3287713"/>
              <a:ext cx="60325" cy="157163"/>
            </a:xfrm>
            <a:custGeom>
              <a:avLst/>
              <a:gdLst>
                <a:gd name="T0" fmla="*/ 4 w 7"/>
                <a:gd name="T1" fmla="*/ 0 h 18"/>
                <a:gd name="T2" fmla="*/ 5 w 7"/>
                <a:gd name="T3" fmla="*/ 1 h 18"/>
                <a:gd name="T4" fmla="*/ 5 w 7"/>
                <a:gd name="T5" fmla="*/ 1 h 18"/>
                <a:gd name="T6" fmla="*/ 5 w 7"/>
                <a:gd name="T7" fmla="*/ 2 h 18"/>
                <a:gd name="T8" fmla="*/ 5 w 7"/>
                <a:gd name="T9" fmla="*/ 3 h 18"/>
                <a:gd name="T10" fmla="*/ 5 w 7"/>
                <a:gd name="T11" fmla="*/ 5 h 18"/>
                <a:gd name="T12" fmla="*/ 6 w 7"/>
                <a:gd name="T13" fmla="*/ 6 h 18"/>
                <a:gd name="T14" fmla="*/ 4 w 7"/>
                <a:gd name="T15" fmla="*/ 9 h 18"/>
                <a:gd name="T16" fmla="*/ 3 w 7"/>
                <a:gd name="T17" fmla="*/ 10 h 18"/>
                <a:gd name="T18" fmla="*/ 2 w 7"/>
                <a:gd name="T19" fmla="*/ 11 h 18"/>
                <a:gd name="T20" fmla="*/ 1 w 7"/>
                <a:gd name="T21" fmla="*/ 12 h 18"/>
                <a:gd name="T22" fmla="*/ 0 w 7"/>
                <a:gd name="T23" fmla="*/ 14 h 18"/>
                <a:gd name="T24" fmla="*/ 0 w 7"/>
                <a:gd name="T25" fmla="*/ 18 h 18"/>
                <a:gd name="T26" fmla="*/ 1 w 7"/>
                <a:gd name="T27" fmla="*/ 17 h 18"/>
                <a:gd name="T28" fmla="*/ 1 w 7"/>
                <a:gd name="T29" fmla="*/ 14 h 18"/>
                <a:gd name="T30" fmla="*/ 2 w 7"/>
                <a:gd name="T31" fmla="*/ 13 h 18"/>
                <a:gd name="T32" fmla="*/ 3 w 7"/>
                <a:gd name="T33" fmla="*/ 11 h 18"/>
                <a:gd name="T34" fmla="*/ 5 w 7"/>
                <a:gd name="T35" fmla="*/ 9 h 18"/>
                <a:gd name="T36" fmla="*/ 6 w 7"/>
                <a:gd name="T37" fmla="*/ 5 h 18"/>
                <a:gd name="T38" fmla="*/ 6 w 7"/>
                <a:gd name="T39" fmla="*/ 3 h 18"/>
                <a:gd name="T40" fmla="*/ 5 w 7"/>
                <a:gd name="T41" fmla="*/ 1 h 18"/>
                <a:gd name="T42" fmla="*/ 5 w 7"/>
                <a:gd name="T43" fmla="*/ 1 h 18"/>
                <a:gd name="T44" fmla="*/ 5 w 7"/>
                <a:gd name="T45" fmla="*/ 0 h 18"/>
                <a:gd name="T46" fmla="*/ 4 w 7"/>
                <a:gd name="T4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8">
                  <a:moveTo>
                    <a:pt x="4" y="0"/>
                  </a:moveTo>
                  <a:cubicBezTo>
                    <a:pt x="4" y="1"/>
                    <a:pt x="5" y="1"/>
                    <a:pt x="5" y="1"/>
                  </a:cubicBezTo>
                  <a:cubicBezTo>
                    <a:pt x="5" y="1"/>
                    <a:pt x="5" y="1"/>
                    <a:pt x="5" y="1"/>
                  </a:cubicBezTo>
                  <a:cubicBezTo>
                    <a:pt x="4" y="1"/>
                    <a:pt x="4" y="1"/>
                    <a:pt x="5" y="2"/>
                  </a:cubicBezTo>
                  <a:cubicBezTo>
                    <a:pt x="5" y="2"/>
                    <a:pt x="5" y="3"/>
                    <a:pt x="5" y="3"/>
                  </a:cubicBezTo>
                  <a:cubicBezTo>
                    <a:pt x="6" y="4"/>
                    <a:pt x="5" y="4"/>
                    <a:pt x="5" y="5"/>
                  </a:cubicBezTo>
                  <a:cubicBezTo>
                    <a:pt x="5" y="5"/>
                    <a:pt x="6" y="6"/>
                    <a:pt x="6" y="6"/>
                  </a:cubicBezTo>
                  <a:cubicBezTo>
                    <a:pt x="6" y="7"/>
                    <a:pt x="5" y="8"/>
                    <a:pt x="4" y="9"/>
                  </a:cubicBezTo>
                  <a:cubicBezTo>
                    <a:pt x="4" y="9"/>
                    <a:pt x="4" y="10"/>
                    <a:pt x="3" y="10"/>
                  </a:cubicBezTo>
                  <a:cubicBezTo>
                    <a:pt x="3" y="11"/>
                    <a:pt x="2" y="11"/>
                    <a:pt x="2" y="11"/>
                  </a:cubicBezTo>
                  <a:cubicBezTo>
                    <a:pt x="1" y="12"/>
                    <a:pt x="1" y="12"/>
                    <a:pt x="1" y="12"/>
                  </a:cubicBezTo>
                  <a:cubicBezTo>
                    <a:pt x="1" y="13"/>
                    <a:pt x="1" y="13"/>
                    <a:pt x="0" y="14"/>
                  </a:cubicBezTo>
                  <a:cubicBezTo>
                    <a:pt x="0" y="15"/>
                    <a:pt x="0" y="17"/>
                    <a:pt x="0" y="18"/>
                  </a:cubicBezTo>
                  <a:cubicBezTo>
                    <a:pt x="0" y="18"/>
                    <a:pt x="1" y="18"/>
                    <a:pt x="1" y="17"/>
                  </a:cubicBezTo>
                  <a:cubicBezTo>
                    <a:pt x="1" y="16"/>
                    <a:pt x="0" y="15"/>
                    <a:pt x="1" y="14"/>
                  </a:cubicBezTo>
                  <a:cubicBezTo>
                    <a:pt x="1" y="14"/>
                    <a:pt x="2" y="13"/>
                    <a:pt x="2" y="13"/>
                  </a:cubicBezTo>
                  <a:cubicBezTo>
                    <a:pt x="2" y="12"/>
                    <a:pt x="3" y="11"/>
                    <a:pt x="3" y="11"/>
                  </a:cubicBezTo>
                  <a:cubicBezTo>
                    <a:pt x="4" y="11"/>
                    <a:pt x="4" y="10"/>
                    <a:pt x="5" y="9"/>
                  </a:cubicBezTo>
                  <a:cubicBezTo>
                    <a:pt x="6" y="8"/>
                    <a:pt x="7" y="7"/>
                    <a:pt x="6" y="5"/>
                  </a:cubicBezTo>
                  <a:cubicBezTo>
                    <a:pt x="6" y="4"/>
                    <a:pt x="6" y="4"/>
                    <a:pt x="6" y="3"/>
                  </a:cubicBezTo>
                  <a:cubicBezTo>
                    <a:pt x="6" y="3"/>
                    <a:pt x="5" y="1"/>
                    <a:pt x="5" y="1"/>
                  </a:cubicBezTo>
                  <a:cubicBezTo>
                    <a:pt x="5" y="1"/>
                    <a:pt x="5" y="1"/>
                    <a:pt x="5" y="1"/>
                  </a:cubicBezTo>
                  <a:cubicBezTo>
                    <a:pt x="5" y="1"/>
                    <a:pt x="5" y="0"/>
                    <a:pt x="5" y="0"/>
                  </a:cubicBezTo>
                  <a:cubicBezTo>
                    <a:pt x="5" y="0"/>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 name="Freeform 983"/>
            <p:cNvSpPr>
              <a:spLocks/>
            </p:cNvSpPr>
            <p:nvPr/>
          </p:nvSpPr>
          <p:spPr bwMode="auto">
            <a:xfrm>
              <a:off x="5577683" y="3436938"/>
              <a:ext cx="26988" cy="52388"/>
            </a:xfrm>
            <a:custGeom>
              <a:avLst/>
              <a:gdLst>
                <a:gd name="T0" fmla="*/ 2 w 3"/>
                <a:gd name="T1" fmla="*/ 1 h 6"/>
                <a:gd name="T2" fmla="*/ 3 w 3"/>
                <a:gd name="T3" fmla="*/ 0 h 6"/>
                <a:gd name="T4" fmla="*/ 2 w 3"/>
                <a:gd name="T5" fmla="*/ 0 h 6"/>
                <a:gd name="T6" fmla="*/ 2 w 3"/>
                <a:gd name="T7" fmla="*/ 2 h 6"/>
                <a:gd name="T8" fmla="*/ 1 w 3"/>
                <a:gd name="T9" fmla="*/ 3 h 6"/>
                <a:gd name="T10" fmla="*/ 1 w 3"/>
                <a:gd name="T11" fmla="*/ 4 h 6"/>
                <a:gd name="T12" fmla="*/ 1 w 3"/>
                <a:gd name="T13" fmla="*/ 5 h 6"/>
                <a:gd name="T14" fmla="*/ 1 w 3"/>
                <a:gd name="T15" fmla="*/ 5 h 6"/>
                <a:gd name="T16" fmla="*/ 2 w 3"/>
                <a:gd name="T17" fmla="*/ 6 h 6"/>
                <a:gd name="T18" fmla="*/ 2 w 3"/>
                <a:gd name="T19" fmla="*/ 5 h 6"/>
                <a:gd name="T20" fmla="*/ 1 w 3"/>
                <a:gd name="T21" fmla="*/ 5 h 6"/>
                <a:gd name="T22" fmla="*/ 1 w 3"/>
                <a:gd name="T23" fmla="*/ 5 h 6"/>
                <a:gd name="T24" fmla="*/ 2 w 3"/>
                <a:gd name="T25" fmla="*/ 5 h 6"/>
                <a:gd name="T26" fmla="*/ 2 w 3"/>
                <a:gd name="T27" fmla="*/ 4 h 6"/>
                <a:gd name="T28" fmla="*/ 3 w 3"/>
                <a:gd name="T29" fmla="*/ 1 h 6"/>
                <a:gd name="T30" fmla="*/ 3 w 3"/>
                <a:gd name="T31" fmla="*/ 0 h 6"/>
                <a:gd name="T32" fmla="*/ 3 w 3"/>
                <a:gd name="T33" fmla="*/ 0 h 6"/>
                <a:gd name="T34" fmla="*/ 2 w 3"/>
                <a:gd name="T35" fmla="*/ 0 h 6"/>
                <a:gd name="T36" fmla="*/ 2 w 3"/>
                <a:gd name="T3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6">
                  <a:moveTo>
                    <a:pt x="2" y="1"/>
                  </a:moveTo>
                  <a:cubicBezTo>
                    <a:pt x="2" y="1"/>
                    <a:pt x="3" y="0"/>
                    <a:pt x="3" y="0"/>
                  </a:cubicBezTo>
                  <a:cubicBezTo>
                    <a:pt x="3" y="0"/>
                    <a:pt x="3" y="0"/>
                    <a:pt x="2" y="0"/>
                  </a:cubicBezTo>
                  <a:cubicBezTo>
                    <a:pt x="3" y="1"/>
                    <a:pt x="2" y="1"/>
                    <a:pt x="2" y="2"/>
                  </a:cubicBezTo>
                  <a:cubicBezTo>
                    <a:pt x="1" y="2"/>
                    <a:pt x="1" y="2"/>
                    <a:pt x="1" y="3"/>
                  </a:cubicBezTo>
                  <a:cubicBezTo>
                    <a:pt x="1" y="3"/>
                    <a:pt x="1" y="3"/>
                    <a:pt x="1" y="4"/>
                  </a:cubicBezTo>
                  <a:cubicBezTo>
                    <a:pt x="1" y="4"/>
                    <a:pt x="1" y="5"/>
                    <a:pt x="1" y="5"/>
                  </a:cubicBezTo>
                  <a:cubicBezTo>
                    <a:pt x="1" y="5"/>
                    <a:pt x="0" y="5"/>
                    <a:pt x="1" y="5"/>
                  </a:cubicBezTo>
                  <a:cubicBezTo>
                    <a:pt x="1" y="6"/>
                    <a:pt x="1" y="6"/>
                    <a:pt x="2" y="6"/>
                  </a:cubicBezTo>
                  <a:cubicBezTo>
                    <a:pt x="2" y="6"/>
                    <a:pt x="3" y="5"/>
                    <a:pt x="2" y="5"/>
                  </a:cubicBezTo>
                  <a:cubicBezTo>
                    <a:pt x="2" y="5"/>
                    <a:pt x="1" y="5"/>
                    <a:pt x="1" y="5"/>
                  </a:cubicBezTo>
                  <a:cubicBezTo>
                    <a:pt x="1" y="5"/>
                    <a:pt x="1" y="5"/>
                    <a:pt x="1" y="5"/>
                  </a:cubicBezTo>
                  <a:cubicBezTo>
                    <a:pt x="1" y="5"/>
                    <a:pt x="2" y="5"/>
                    <a:pt x="2" y="5"/>
                  </a:cubicBezTo>
                  <a:cubicBezTo>
                    <a:pt x="2" y="5"/>
                    <a:pt x="2" y="5"/>
                    <a:pt x="2" y="4"/>
                  </a:cubicBezTo>
                  <a:cubicBezTo>
                    <a:pt x="1" y="3"/>
                    <a:pt x="2" y="2"/>
                    <a:pt x="3" y="1"/>
                  </a:cubicBezTo>
                  <a:cubicBezTo>
                    <a:pt x="3" y="1"/>
                    <a:pt x="3" y="1"/>
                    <a:pt x="3" y="0"/>
                  </a:cubicBezTo>
                  <a:cubicBezTo>
                    <a:pt x="3" y="0"/>
                    <a:pt x="3" y="0"/>
                    <a:pt x="3" y="0"/>
                  </a:cubicBezTo>
                  <a:cubicBezTo>
                    <a:pt x="2" y="0"/>
                    <a:pt x="2" y="0"/>
                    <a:pt x="2" y="0"/>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 name="Freeform 984"/>
            <p:cNvSpPr>
              <a:spLocks/>
            </p:cNvSpPr>
            <p:nvPr/>
          </p:nvSpPr>
          <p:spPr bwMode="auto">
            <a:xfrm>
              <a:off x="5587208" y="3479801"/>
              <a:ext cx="87313" cy="106363"/>
            </a:xfrm>
            <a:custGeom>
              <a:avLst/>
              <a:gdLst>
                <a:gd name="T0" fmla="*/ 1 w 10"/>
                <a:gd name="T1" fmla="*/ 1 h 12"/>
                <a:gd name="T2" fmla="*/ 4 w 10"/>
                <a:gd name="T3" fmla="*/ 3 h 12"/>
                <a:gd name="T4" fmla="*/ 5 w 10"/>
                <a:gd name="T5" fmla="*/ 7 h 12"/>
                <a:gd name="T6" fmla="*/ 7 w 10"/>
                <a:gd name="T7" fmla="*/ 10 h 12"/>
                <a:gd name="T8" fmla="*/ 9 w 10"/>
                <a:gd name="T9" fmla="*/ 12 h 12"/>
                <a:gd name="T10" fmla="*/ 9 w 10"/>
                <a:gd name="T11" fmla="*/ 12 h 12"/>
                <a:gd name="T12" fmla="*/ 8 w 10"/>
                <a:gd name="T13" fmla="*/ 9 h 12"/>
                <a:gd name="T14" fmla="*/ 6 w 10"/>
                <a:gd name="T15" fmla="*/ 7 h 12"/>
                <a:gd name="T16" fmla="*/ 5 w 10"/>
                <a:gd name="T17" fmla="*/ 5 h 12"/>
                <a:gd name="T18" fmla="*/ 3 w 10"/>
                <a:gd name="T19" fmla="*/ 2 h 12"/>
                <a:gd name="T20" fmla="*/ 1 w 10"/>
                <a:gd name="T21" fmla="*/ 0 h 12"/>
                <a:gd name="T22" fmla="*/ 1 w 10"/>
                <a:gd name="T23"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1" y="1"/>
                  </a:moveTo>
                  <a:cubicBezTo>
                    <a:pt x="2" y="1"/>
                    <a:pt x="3" y="3"/>
                    <a:pt x="4" y="3"/>
                  </a:cubicBezTo>
                  <a:cubicBezTo>
                    <a:pt x="5" y="4"/>
                    <a:pt x="4" y="6"/>
                    <a:pt x="5" y="7"/>
                  </a:cubicBezTo>
                  <a:cubicBezTo>
                    <a:pt x="6" y="8"/>
                    <a:pt x="7" y="8"/>
                    <a:pt x="7" y="10"/>
                  </a:cubicBezTo>
                  <a:cubicBezTo>
                    <a:pt x="8" y="11"/>
                    <a:pt x="8" y="12"/>
                    <a:pt x="9" y="12"/>
                  </a:cubicBezTo>
                  <a:cubicBezTo>
                    <a:pt x="9" y="12"/>
                    <a:pt x="10" y="12"/>
                    <a:pt x="9" y="12"/>
                  </a:cubicBezTo>
                  <a:cubicBezTo>
                    <a:pt x="8" y="11"/>
                    <a:pt x="8" y="10"/>
                    <a:pt x="8" y="9"/>
                  </a:cubicBezTo>
                  <a:cubicBezTo>
                    <a:pt x="7" y="8"/>
                    <a:pt x="7" y="8"/>
                    <a:pt x="6" y="7"/>
                  </a:cubicBezTo>
                  <a:cubicBezTo>
                    <a:pt x="5" y="7"/>
                    <a:pt x="5" y="6"/>
                    <a:pt x="5" y="5"/>
                  </a:cubicBezTo>
                  <a:cubicBezTo>
                    <a:pt x="5" y="4"/>
                    <a:pt x="4" y="3"/>
                    <a:pt x="3" y="2"/>
                  </a:cubicBezTo>
                  <a:cubicBezTo>
                    <a:pt x="3" y="1"/>
                    <a:pt x="2" y="1"/>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 name="Freeform 985"/>
            <p:cNvSpPr>
              <a:spLocks/>
            </p:cNvSpPr>
            <p:nvPr/>
          </p:nvSpPr>
          <p:spPr bwMode="auto">
            <a:xfrm>
              <a:off x="5657058" y="3576638"/>
              <a:ext cx="77788" cy="52388"/>
            </a:xfrm>
            <a:custGeom>
              <a:avLst/>
              <a:gdLst>
                <a:gd name="T0" fmla="*/ 0 w 9"/>
                <a:gd name="T1" fmla="*/ 1 h 6"/>
                <a:gd name="T2" fmla="*/ 2 w 9"/>
                <a:gd name="T3" fmla="*/ 2 h 6"/>
                <a:gd name="T4" fmla="*/ 3 w 9"/>
                <a:gd name="T5" fmla="*/ 2 h 6"/>
                <a:gd name="T6" fmla="*/ 3 w 9"/>
                <a:gd name="T7" fmla="*/ 3 h 6"/>
                <a:gd name="T8" fmla="*/ 6 w 9"/>
                <a:gd name="T9" fmla="*/ 4 h 6"/>
                <a:gd name="T10" fmla="*/ 8 w 9"/>
                <a:gd name="T11" fmla="*/ 6 h 6"/>
                <a:gd name="T12" fmla="*/ 9 w 9"/>
                <a:gd name="T13" fmla="*/ 6 h 6"/>
                <a:gd name="T14" fmla="*/ 7 w 9"/>
                <a:gd name="T15" fmla="*/ 4 h 6"/>
                <a:gd name="T16" fmla="*/ 6 w 9"/>
                <a:gd name="T17" fmla="*/ 3 h 6"/>
                <a:gd name="T18" fmla="*/ 4 w 9"/>
                <a:gd name="T19" fmla="*/ 2 h 6"/>
                <a:gd name="T20" fmla="*/ 4 w 9"/>
                <a:gd name="T21" fmla="*/ 2 h 6"/>
                <a:gd name="T22" fmla="*/ 3 w 9"/>
                <a:gd name="T23" fmla="*/ 2 h 6"/>
                <a:gd name="T24" fmla="*/ 1 w 9"/>
                <a:gd name="T25" fmla="*/ 1 h 6"/>
                <a:gd name="T26" fmla="*/ 0 w 9"/>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6">
                  <a:moveTo>
                    <a:pt x="0" y="1"/>
                  </a:moveTo>
                  <a:cubicBezTo>
                    <a:pt x="1" y="1"/>
                    <a:pt x="1" y="2"/>
                    <a:pt x="2" y="2"/>
                  </a:cubicBezTo>
                  <a:cubicBezTo>
                    <a:pt x="2" y="2"/>
                    <a:pt x="3" y="2"/>
                    <a:pt x="3" y="2"/>
                  </a:cubicBezTo>
                  <a:cubicBezTo>
                    <a:pt x="3" y="2"/>
                    <a:pt x="3" y="3"/>
                    <a:pt x="3" y="3"/>
                  </a:cubicBezTo>
                  <a:cubicBezTo>
                    <a:pt x="4" y="3"/>
                    <a:pt x="5" y="3"/>
                    <a:pt x="6" y="4"/>
                  </a:cubicBezTo>
                  <a:cubicBezTo>
                    <a:pt x="7" y="4"/>
                    <a:pt x="8" y="5"/>
                    <a:pt x="8" y="6"/>
                  </a:cubicBezTo>
                  <a:cubicBezTo>
                    <a:pt x="8" y="6"/>
                    <a:pt x="9" y="6"/>
                    <a:pt x="9" y="6"/>
                  </a:cubicBezTo>
                  <a:cubicBezTo>
                    <a:pt x="9" y="5"/>
                    <a:pt x="8" y="4"/>
                    <a:pt x="7" y="4"/>
                  </a:cubicBezTo>
                  <a:cubicBezTo>
                    <a:pt x="7" y="4"/>
                    <a:pt x="6" y="3"/>
                    <a:pt x="6" y="3"/>
                  </a:cubicBezTo>
                  <a:cubicBezTo>
                    <a:pt x="6" y="3"/>
                    <a:pt x="4" y="2"/>
                    <a:pt x="4" y="2"/>
                  </a:cubicBezTo>
                  <a:cubicBezTo>
                    <a:pt x="4" y="2"/>
                    <a:pt x="4" y="2"/>
                    <a:pt x="4" y="2"/>
                  </a:cubicBezTo>
                  <a:cubicBezTo>
                    <a:pt x="3" y="2"/>
                    <a:pt x="3" y="2"/>
                    <a:pt x="3" y="2"/>
                  </a:cubicBezTo>
                  <a:cubicBezTo>
                    <a:pt x="2" y="2"/>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 name="Freeform 986"/>
            <p:cNvSpPr>
              <a:spLocks/>
            </p:cNvSpPr>
            <p:nvPr/>
          </p:nvSpPr>
          <p:spPr bwMode="auto">
            <a:xfrm>
              <a:off x="5699921" y="3629026"/>
              <a:ext cx="34925" cy="193675"/>
            </a:xfrm>
            <a:custGeom>
              <a:avLst/>
              <a:gdLst>
                <a:gd name="T0" fmla="*/ 3 w 4"/>
                <a:gd name="T1" fmla="*/ 0 h 22"/>
                <a:gd name="T2" fmla="*/ 3 w 4"/>
                <a:gd name="T3" fmla="*/ 5 h 22"/>
                <a:gd name="T4" fmla="*/ 3 w 4"/>
                <a:gd name="T5" fmla="*/ 6 h 22"/>
                <a:gd name="T6" fmla="*/ 3 w 4"/>
                <a:gd name="T7" fmla="*/ 9 h 22"/>
                <a:gd name="T8" fmla="*/ 2 w 4"/>
                <a:gd name="T9" fmla="*/ 11 h 22"/>
                <a:gd name="T10" fmla="*/ 2 w 4"/>
                <a:gd name="T11" fmla="*/ 13 h 22"/>
                <a:gd name="T12" fmla="*/ 1 w 4"/>
                <a:gd name="T13" fmla="*/ 20 h 22"/>
                <a:gd name="T14" fmla="*/ 0 w 4"/>
                <a:gd name="T15" fmla="*/ 20 h 22"/>
                <a:gd name="T16" fmla="*/ 1 w 4"/>
                <a:gd name="T17" fmla="*/ 22 h 22"/>
                <a:gd name="T18" fmla="*/ 2 w 4"/>
                <a:gd name="T19" fmla="*/ 22 h 22"/>
                <a:gd name="T20" fmla="*/ 1 w 4"/>
                <a:gd name="T21" fmla="*/ 20 h 22"/>
                <a:gd name="T22" fmla="*/ 2 w 4"/>
                <a:gd name="T23" fmla="*/ 19 h 22"/>
                <a:gd name="T24" fmla="*/ 3 w 4"/>
                <a:gd name="T25" fmla="*/ 13 h 22"/>
                <a:gd name="T26" fmla="*/ 4 w 4"/>
                <a:gd name="T27" fmla="*/ 9 h 22"/>
                <a:gd name="T28" fmla="*/ 4 w 4"/>
                <a:gd name="T29" fmla="*/ 6 h 22"/>
                <a:gd name="T30" fmla="*/ 4 w 4"/>
                <a:gd name="T31" fmla="*/ 4 h 22"/>
                <a:gd name="T32" fmla="*/ 4 w 4"/>
                <a:gd name="T33" fmla="*/ 0 h 22"/>
                <a:gd name="T34" fmla="*/ 3 w 4"/>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22">
                  <a:moveTo>
                    <a:pt x="3" y="0"/>
                  </a:moveTo>
                  <a:cubicBezTo>
                    <a:pt x="4" y="2"/>
                    <a:pt x="3" y="3"/>
                    <a:pt x="3" y="5"/>
                  </a:cubicBezTo>
                  <a:cubicBezTo>
                    <a:pt x="3" y="5"/>
                    <a:pt x="3" y="6"/>
                    <a:pt x="3" y="6"/>
                  </a:cubicBezTo>
                  <a:cubicBezTo>
                    <a:pt x="3" y="7"/>
                    <a:pt x="3" y="8"/>
                    <a:pt x="3" y="9"/>
                  </a:cubicBezTo>
                  <a:cubicBezTo>
                    <a:pt x="3" y="10"/>
                    <a:pt x="2" y="10"/>
                    <a:pt x="2" y="11"/>
                  </a:cubicBezTo>
                  <a:cubicBezTo>
                    <a:pt x="2" y="12"/>
                    <a:pt x="2" y="12"/>
                    <a:pt x="2" y="13"/>
                  </a:cubicBezTo>
                  <a:cubicBezTo>
                    <a:pt x="3" y="15"/>
                    <a:pt x="3" y="19"/>
                    <a:pt x="1" y="20"/>
                  </a:cubicBezTo>
                  <a:cubicBezTo>
                    <a:pt x="1" y="20"/>
                    <a:pt x="0" y="20"/>
                    <a:pt x="0" y="20"/>
                  </a:cubicBezTo>
                  <a:cubicBezTo>
                    <a:pt x="1" y="21"/>
                    <a:pt x="1" y="21"/>
                    <a:pt x="1" y="22"/>
                  </a:cubicBezTo>
                  <a:cubicBezTo>
                    <a:pt x="1" y="22"/>
                    <a:pt x="2" y="22"/>
                    <a:pt x="2" y="22"/>
                  </a:cubicBezTo>
                  <a:cubicBezTo>
                    <a:pt x="2" y="21"/>
                    <a:pt x="2" y="21"/>
                    <a:pt x="1" y="20"/>
                  </a:cubicBezTo>
                  <a:cubicBezTo>
                    <a:pt x="1" y="20"/>
                    <a:pt x="2" y="19"/>
                    <a:pt x="2" y="19"/>
                  </a:cubicBezTo>
                  <a:cubicBezTo>
                    <a:pt x="4" y="18"/>
                    <a:pt x="3" y="15"/>
                    <a:pt x="3" y="13"/>
                  </a:cubicBezTo>
                  <a:cubicBezTo>
                    <a:pt x="3" y="12"/>
                    <a:pt x="3" y="11"/>
                    <a:pt x="4" y="9"/>
                  </a:cubicBezTo>
                  <a:cubicBezTo>
                    <a:pt x="4" y="8"/>
                    <a:pt x="4" y="7"/>
                    <a:pt x="4" y="6"/>
                  </a:cubicBezTo>
                  <a:cubicBezTo>
                    <a:pt x="4" y="6"/>
                    <a:pt x="4" y="5"/>
                    <a:pt x="4" y="4"/>
                  </a:cubicBezTo>
                  <a:cubicBezTo>
                    <a:pt x="4" y="3"/>
                    <a:pt x="4" y="1"/>
                    <a:pt x="4" y="0"/>
                  </a:cubicBezTo>
                  <a:cubicBezTo>
                    <a:pt x="4"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 name="Freeform 987"/>
            <p:cNvSpPr>
              <a:spLocks/>
            </p:cNvSpPr>
            <p:nvPr/>
          </p:nvSpPr>
          <p:spPr bwMode="auto">
            <a:xfrm>
              <a:off x="5709446" y="3813176"/>
              <a:ext cx="34925" cy="69850"/>
            </a:xfrm>
            <a:custGeom>
              <a:avLst/>
              <a:gdLst>
                <a:gd name="T0" fmla="*/ 0 w 4"/>
                <a:gd name="T1" fmla="*/ 1 h 8"/>
                <a:gd name="T2" fmla="*/ 1 w 4"/>
                <a:gd name="T3" fmla="*/ 3 h 8"/>
                <a:gd name="T4" fmla="*/ 1 w 4"/>
                <a:gd name="T5" fmla="*/ 6 h 8"/>
                <a:gd name="T6" fmla="*/ 1 w 4"/>
                <a:gd name="T7" fmla="*/ 6 h 8"/>
                <a:gd name="T8" fmla="*/ 1 w 4"/>
                <a:gd name="T9" fmla="*/ 8 h 8"/>
                <a:gd name="T10" fmla="*/ 3 w 4"/>
                <a:gd name="T11" fmla="*/ 8 h 8"/>
                <a:gd name="T12" fmla="*/ 4 w 4"/>
                <a:gd name="T13" fmla="*/ 8 h 8"/>
                <a:gd name="T14" fmla="*/ 2 w 4"/>
                <a:gd name="T15" fmla="*/ 7 h 8"/>
                <a:gd name="T16" fmla="*/ 2 w 4"/>
                <a:gd name="T17" fmla="*/ 6 h 8"/>
                <a:gd name="T18" fmla="*/ 2 w 4"/>
                <a:gd name="T19" fmla="*/ 5 h 8"/>
                <a:gd name="T20" fmla="*/ 2 w 4"/>
                <a:gd name="T21" fmla="*/ 2 h 8"/>
                <a:gd name="T22" fmla="*/ 2 w 4"/>
                <a:gd name="T23" fmla="*/ 2 h 8"/>
                <a:gd name="T24" fmla="*/ 1 w 4"/>
                <a:gd name="T25" fmla="*/ 0 h 8"/>
                <a:gd name="T26" fmla="*/ 0 w 4"/>
                <a:gd name="T2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8">
                  <a:moveTo>
                    <a:pt x="0" y="1"/>
                  </a:moveTo>
                  <a:cubicBezTo>
                    <a:pt x="0" y="2"/>
                    <a:pt x="0" y="2"/>
                    <a:pt x="1" y="3"/>
                  </a:cubicBezTo>
                  <a:cubicBezTo>
                    <a:pt x="2" y="3"/>
                    <a:pt x="1" y="5"/>
                    <a:pt x="1" y="6"/>
                  </a:cubicBezTo>
                  <a:cubicBezTo>
                    <a:pt x="1" y="6"/>
                    <a:pt x="1" y="6"/>
                    <a:pt x="1" y="6"/>
                  </a:cubicBezTo>
                  <a:cubicBezTo>
                    <a:pt x="1" y="6"/>
                    <a:pt x="1" y="7"/>
                    <a:pt x="1" y="8"/>
                  </a:cubicBezTo>
                  <a:cubicBezTo>
                    <a:pt x="2" y="8"/>
                    <a:pt x="3" y="8"/>
                    <a:pt x="3" y="8"/>
                  </a:cubicBezTo>
                  <a:cubicBezTo>
                    <a:pt x="4" y="8"/>
                    <a:pt x="4" y="8"/>
                    <a:pt x="4" y="8"/>
                  </a:cubicBezTo>
                  <a:cubicBezTo>
                    <a:pt x="3" y="8"/>
                    <a:pt x="2" y="8"/>
                    <a:pt x="2" y="7"/>
                  </a:cubicBezTo>
                  <a:cubicBezTo>
                    <a:pt x="2" y="6"/>
                    <a:pt x="2" y="6"/>
                    <a:pt x="2" y="6"/>
                  </a:cubicBezTo>
                  <a:cubicBezTo>
                    <a:pt x="1" y="6"/>
                    <a:pt x="2" y="5"/>
                    <a:pt x="2" y="5"/>
                  </a:cubicBezTo>
                  <a:cubicBezTo>
                    <a:pt x="3" y="4"/>
                    <a:pt x="2" y="3"/>
                    <a:pt x="2" y="2"/>
                  </a:cubicBezTo>
                  <a:cubicBezTo>
                    <a:pt x="2" y="2"/>
                    <a:pt x="2" y="2"/>
                    <a:pt x="2" y="2"/>
                  </a:cubicBezTo>
                  <a:cubicBezTo>
                    <a:pt x="1" y="2"/>
                    <a:pt x="1" y="2"/>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 name="Freeform 988"/>
            <p:cNvSpPr>
              <a:spLocks/>
            </p:cNvSpPr>
            <p:nvPr/>
          </p:nvSpPr>
          <p:spPr bwMode="auto">
            <a:xfrm>
              <a:off x="5734846" y="3848101"/>
              <a:ext cx="69850" cy="34925"/>
            </a:xfrm>
            <a:custGeom>
              <a:avLst/>
              <a:gdLst>
                <a:gd name="T0" fmla="*/ 0 w 8"/>
                <a:gd name="T1" fmla="*/ 4 h 4"/>
                <a:gd name="T2" fmla="*/ 6 w 8"/>
                <a:gd name="T3" fmla="*/ 4 h 4"/>
                <a:gd name="T4" fmla="*/ 6 w 8"/>
                <a:gd name="T5" fmla="*/ 3 h 4"/>
                <a:gd name="T6" fmla="*/ 5 w 8"/>
                <a:gd name="T7" fmla="*/ 2 h 4"/>
                <a:gd name="T8" fmla="*/ 4 w 8"/>
                <a:gd name="T9" fmla="*/ 3 h 4"/>
                <a:gd name="T10" fmla="*/ 8 w 8"/>
                <a:gd name="T11" fmla="*/ 1 h 4"/>
                <a:gd name="T12" fmla="*/ 7 w 8"/>
                <a:gd name="T13" fmla="*/ 0 h 4"/>
                <a:gd name="T14" fmla="*/ 5 w 8"/>
                <a:gd name="T15" fmla="*/ 0 h 4"/>
                <a:gd name="T16" fmla="*/ 5 w 8"/>
                <a:gd name="T17" fmla="*/ 1 h 4"/>
                <a:gd name="T18" fmla="*/ 7 w 8"/>
                <a:gd name="T19" fmla="*/ 1 h 4"/>
                <a:gd name="T20" fmla="*/ 6 w 8"/>
                <a:gd name="T21" fmla="*/ 2 h 4"/>
                <a:gd name="T22" fmla="*/ 5 w 8"/>
                <a:gd name="T23" fmla="*/ 2 h 4"/>
                <a:gd name="T24" fmla="*/ 4 w 8"/>
                <a:gd name="T25" fmla="*/ 3 h 4"/>
                <a:gd name="T26" fmla="*/ 5 w 8"/>
                <a:gd name="T27" fmla="*/ 4 h 4"/>
                <a:gd name="T28" fmla="*/ 5 w 8"/>
                <a:gd name="T29" fmla="*/ 3 h 4"/>
                <a:gd name="T30" fmla="*/ 0 w 8"/>
                <a:gd name="T31" fmla="*/ 4 h 4"/>
                <a:gd name="T32" fmla="*/ 0 w 8"/>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0" y="4"/>
                  </a:moveTo>
                  <a:cubicBezTo>
                    <a:pt x="2" y="4"/>
                    <a:pt x="4" y="4"/>
                    <a:pt x="6" y="4"/>
                  </a:cubicBezTo>
                  <a:cubicBezTo>
                    <a:pt x="6" y="4"/>
                    <a:pt x="6" y="3"/>
                    <a:pt x="6" y="3"/>
                  </a:cubicBezTo>
                  <a:cubicBezTo>
                    <a:pt x="5" y="3"/>
                    <a:pt x="5" y="3"/>
                    <a:pt x="5" y="2"/>
                  </a:cubicBezTo>
                  <a:cubicBezTo>
                    <a:pt x="5" y="2"/>
                    <a:pt x="5" y="3"/>
                    <a:pt x="4" y="3"/>
                  </a:cubicBezTo>
                  <a:cubicBezTo>
                    <a:pt x="6" y="2"/>
                    <a:pt x="7" y="2"/>
                    <a:pt x="8" y="1"/>
                  </a:cubicBezTo>
                  <a:cubicBezTo>
                    <a:pt x="8" y="1"/>
                    <a:pt x="8" y="0"/>
                    <a:pt x="7" y="0"/>
                  </a:cubicBezTo>
                  <a:cubicBezTo>
                    <a:pt x="7" y="0"/>
                    <a:pt x="6" y="0"/>
                    <a:pt x="5" y="0"/>
                  </a:cubicBezTo>
                  <a:cubicBezTo>
                    <a:pt x="5" y="0"/>
                    <a:pt x="4" y="1"/>
                    <a:pt x="5" y="1"/>
                  </a:cubicBezTo>
                  <a:cubicBezTo>
                    <a:pt x="5" y="1"/>
                    <a:pt x="6" y="1"/>
                    <a:pt x="7" y="1"/>
                  </a:cubicBezTo>
                  <a:cubicBezTo>
                    <a:pt x="7" y="1"/>
                    <a:pt x="6" y="2"/>
                    <a:pt x="6" y="2"/>
                  </a:cubicBezTo>
                  <a:cubicBezTo>
                    <a:pt x="5" y="2"/>
                    <a:pt x="5" y="2"/>
                    <a:pt x="5" y="2"/>
                  </a:cubicBezTo>
                  <a:cubicBezTo>
                    <a:pt x="4" y="2"/>
                    <a:pt x="4" y="2"/>
                    <a:pt x="4" y="3"/>
                  </a:cubicBezTo>
                  <a:cubicBezTo>
                    <a:pt x="4" y="3"/>
                    <a:pt x="5" y="4"/>
                    <a:pt x="5" y="4"/>
                  </a:cubicBezTo>
                  <a:cubicBezTo>
                    <a:pt x="5" y="4"/>
                    <a:pt x="5" y="4"/>
                    <a:pt x="5" y="3"/>
                  </a:cubicBezTo>
                  <a:cubicBezTo>
                    <a:pt x="4" y="4"/>
                    <a:pt x="2" y="4"/>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 name="Freeform 989"/>
            <p:cNvSpPr>
              <a:spLocks/>
            </p:cNvSpPr>
            <p:nvPr/>
          </p:nvSpPr>
          <p:spPr bwMode="auto">
            <a:xfrm>
              <a:off x="5779296" y="3822701"/>
              <a:ext cx="42863" cy="34925"/>
            </a:xfrm>
            <a:custGeom>
              <a:avLst/>
              <a:gdLst>
                <a:gd name="T0" fmla="*/ 0 w 5"/>
                <a:gd name="T1" fmla="*/ 4 h 4"/>
                <a:gd name="T2" fmla="*/ 1 w 5"/>
                <a:gd name="T3" fmla="*/ 3 h 4"/>
                <a:gd name="T4" fmla="*/ 2 w 5"/>
                <a:gd name="T5" fmla="*/ 2 h 4"/>
                <a:gd name="T6" fmla="*/ 4 w 5"/>
                <a:gd name="T7" fmla="*/ 1 h 4"/>
                <a:gd name="T8" fmla="*/ 4 w 5"/>
                <a:gd name="T9" fmla="*/ 0 h 4"/>
                <a:gd name="T10" fmla="*/ 2 w 5"/>
                <a:gd name="T11" fmla="*/ 2 h 4"/>
                <a:gd name="T12" fmla="*/ 1 w 5"/>
                <a:gd name="T13" fmla="*/ 3 h 4"/>
                <a:gd name="T14" fmla="*/ 0 w 5"/>
                <a:gd name="T15" fmla="*/ 3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cubicBezTo>
                    <a:pt x="0" y="3"/>
                    <a:pt x="1" y="3"/>
                    <a:pt x="1" y="3"/>
                  </a:cubicBezTo>
                  <a:cubicBezTo>
                    <a:pt x="1" y="3"/>
                    <a:pt x="2" y="3"/>
                    <a:pt x="2" y="2"/>
                  </a:cubicBezTo>
                  <a:cubicBezTo>
                    <a:pt x="3" y="2"/>
                    <a:pt x="4" y="1"/>
                    <a:pt x="4" y="1"/>
                  </a:cubicBezTo>
                  <a:cubicBezTo>
                    <a:pt x="5" y="0"/>
                    <a:pt x="4" y="0"/>
                    <a:pt x="4" y="0"/>
                  </a:cubicBezTo>
                  <a:cubicBezTo>
                    <a:pt x="3" y="1"/>
                    <a:pt x="3" y="1"/>
                    <a:pt x="2" y="2"/>
                  </a:cubicBezTo>
                  <a:cubicBezTo>
                    <a:pt x="2" y="2"/>
                    <a:pt x="2" y="2"/>
                    <a:pt x="1" y="3"/>
                  </a:cubicBezTo>
                  <a:cubicBezTo>
                    <a:pt x="1" y="3"/>
                    <a:pt x="0" y="3"/>
                    <a:pt x="0"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 name="Freeform 990"/>
            <p:cNvSpPr>
              <a:spLocks/>
            </p:cNvSpPr>
            <p:nvPr/>
          </p:nvSpPr>
          <p:spPr bwMode="auto">
            <a:xfrm>
              <a:off x="5796758" y="3813176"/>
              <a:ext cx="34925" cy="17463"/>
            </a:xfrm>
            <a:custGeom>
              <a:avLst/>
              <a:gdLst>
                <a:gd name="T0" fmla="*/ 4 w 4"/>
                <a:gd name="T1" fmla="*/ 0 h 2"/>
                <a:gd name="T2" fmla="*/ 0 w 4"/>
                <a:gd name="T3" fmla="*/ 2 h 2"/>
                <a:gd name="T4" fmla="*/ 0 w 4"/>
                <a:gd name="T5" fmla="*/ 2 h 2"/>
                <a:gd name="T6" fmla="*/ 2 w 4"/>
                <a:gd name="T7" fmla="*/ 2 h 2"/>
                <a:gd name="T8" fmla="*/ 3 w 4"/>
                <a:gd name="T9" fmla="*/ 1 h 2"/>
                <a:gd name="T10" fmla="*/ 0 w 4"/>
                <a:gd name="T11" fmla="*/ 1 h 2"/>
                <a:gd name="T12" fmla="*/ 1 w 4"/>
                <a:gd name="T13" fmla="*/ 1 h 2"/>
                <a:gd name="T14" fmla="*/ 3 w 4"/>
                <a:gd name="T15" fmla="*/ 0 h 2"/>
                <a:gd name="T16" fmla="*/ 4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4" y="0"/>
                  </a:moveTo>
                  <a:cubicBezTo>
                    <a:pt x="2" y="0"/>
                    <a:pt x="0" y="0"/>
                    <a:pt x="0" y="2"/>
                  </a:cubicBezTo>
                  <a:cubicBezTo>
                    <a:pt x="0" y="2"/>
                    <a:pt x="0" y="2"/>
                    <a:pt x="0" y="2"/>
                  </a:cubicBezTo>
                  <a:cubicBezTo>
                    <a:pt x="1" y="1"/>
                    <a:pt x="2" y="1"/>
                    <a:pt x="2" y="2"/>
                  </a:cubicBezTo>
                  <a:cubicBezTo>
                    <a:pt x="2" y="2"/>
                    <a:pt x="3" y="1"/>
                    <a:pt x="3" y="1"/>
                  </a:cubicBezTo>
                  <a:cubicBezTo>
                    <a:pt x="2" y="1"/>
                    <a:pt x="1" y="1"/>
                    <a:pt x="0" y="1"/>
                  </a:cubicBezTo>
                  <a:cubicBezTo>
                    <a:pt x="0" y="1"/>
                    <a:pt x="0" y="1"/>
                    <a:pt x="1" y="1"/>
                  </a:cubicBezTo>
                  <a:cubicBezTo>
                    <a:pt x="1" y="0"/>
                    <a:pt x="2" y="1"/>
                    <a:pt x="3" y="0"/>
                  </a:cubicBezTo>
                  <a:cubicBezTo>
                    <a:pt x="4" y="0"/>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 name="Freeform 991"/>
            <p:cNvSpPr>
              <a:spLocks/>
            </p:cNvSpPr>
            <p:nvPr/>
          </p:nvSpPr>
          <p:spPr bwMode="auto">
            <a:xfrm>
              <a:off x="5822158" y="3751263"/>
              <a:ext cx="88900" cy="61913"/>
            </a:xfrm>
            <a:custGeom>
              <a:avLst/>
              <a:gdLst>
                <a:gd name="T0" fmla="*/ 0 w 10"/>
                <a:gd name="T1" fmla="*/ 7 h 7"/>
                <a:gd name="T2" fmla="*/ 2 w 10"/>
                <a:gd name="T3" fmla="*/ 6 h 7"/>
                <a:gd name="T4" fmla="*/ 1 w 10"/>
                <a:gd name="T5" fmla="*/ 5 h 7"/>
                <a:gd name="T6" fmla="*/ 1 w 10"/>
                <a:gd name="T7" fmla="*/ 5 h 7"/>
                <a:gd name="T8" fmla="*/ 4 w 10"/>
                <a:gd name="T9" fmla="*/ 5 h 7"/>
                <a:gd name="T10" fmla="*/ 7 w 10"/>
                <a:gd name="T11" fmla="*/ 4 h 7"/>
                <a:gd name="T12" fmla="*/ 7 w 10"/>
                <a:gd name="T13" fmla="*/ 2 h 7"/>
                <a:gd name="T14" fmla="*/ 7 w 10"/>
                <a:gd name="T15" fmla="*/ 3 h 7"/>
                <a:gd name="T16" fmla="*/ 6 w 10"/>
                <a:gd name="T17" fmla="*/ 0 h 7"/>
                <a:gd name="T18" fmla="*/ 5 w 10"/>
                <a:gd name="T19" fmla="*/ 0 h 7"/>
                <a:gd name="T20" fmla="*/ 6 w 10"/>
                <a:gd name="T21" fmla="*/ 1 h 7"/>
                <a:gd name="T22" fmla="*/ 7 w 10"/>
                <a:gd name="T23" fmla="*/ 2 h 7"/>
                <a:gd name="T24" fmla="*/ 7 w 10"/>
                <a:gd name="T25" fmla="*/ 3 h 7"/>
                <a:gd name="T26" fmla="*/ 5 w 10"/>
                <a:gd name="T27" fmla="*/ 4 h 7"/>
                <a:gd name="T28" fmla="*/ 4 w 10"/>
                <a:gd name="T29" fmla="*/ 5 h 7"/>
                <a:gd name="T30" fmla="*/ 1 w 10"/>
                <a:gd name="T31" fmla="*/ 5 h 7"/>
                <a:gd name="T32" fmla="*/ 1 w 10"/>
                <a:gd name="T33" fmla="*/ 5 h 7"/>
                <a:gd name="T34" fmla="*/ 1 w 10"/>
                <a:gd name="T35" fmla="*/ 6 h 7"/>
                <a:gd name="T36" fmla="*/ 0 w 10"/>
                <a:gd name="T37" fmla="*/ 7 h 7"/>
                <a:gd name="T38" fmla="*/ 0 w 10"/>
                <a:gd name="T3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7">
                  <a:moveTo>
                    <a:pt x="0" y="7"/>
                  </a:moveTo>
                  <a:cubicBezTo>
                    <a:pt x="1" y="7"/>
                    <a:pt x="1" y="7"/>
                    <a:pt x="2" y="6"/>
                  </a:cubicBezTo>
                  <a:cubicBezTo>
                    <a:pt x="2" y="6"/>
                    <a:pt x="2" y="6"/>
                    <a:pt x="1" y="5"/>
                  </a:cubicBezTo>
                  <a:cubicBezTo>
                    <a:pt x="1" y="5"/>
                    <a:pt x="1" y="5"/>
                    <a:pt x="1" y="5"/>
                  </a:cubicBezTo>
                  <a:cubicBezTo>
                    <a:pt x="2" y="5"/>
                    <a:pt x="3" y="6"/>
                    <a:pt x="4" y="5"/>
                  </a:cubicBezTo>
                  <a:cubicBezTo>
                    <a:pt x="5" y="5"/>
                    <a:pt x="6" y="4"/>
                    <a:pt x="7" y="4"/>
                  </a:cubicBezTo>
                  <a:cubicBezTo>
                    <a:pt x="8" y="3"/>
                    <a:pt x="9" y="2"/>
                    <a:pt x="7" y="2"/>
                  </a:cubicBezTo>
                  <a:cubicBezTo>
                    <a:pt x="7" y="2"/>
                    <a:pt x="7" y="2"/>
                    <a:pt x="7" y="3"/>
                  </a:cubicBezTo>
                  <a:cubicBezTo>
                    <a:pt x="10" y="1"/>
                    <a:pt x="5" y="1"/>
                    <a:pt x="6" y="0"/>
                  </a:cubicBezTo>
                  <a:cubicBezTo>
                    <a:pt x="6" y="0"/>
                    <a:pt x="6" y="0"/>
                    <a:pt x="5" y="0"/>
                  </a:cubicBezTo>
                  <a:cubicBezTo>
                    <a:pt x="5" y="1"/>
                    <a:pt x="5" y="1"/>
                    <a:pt x="6" y="1"/>
                  </a:cubicBezTo>
                  <a:cubicBezTo>
                    <a:pt x="6" y="2"/>
                    <a:pt x="8" y="2"/>
                    <a:pt x="7" y="2"/>
                  </a:cubicBezTo>
                  <a:cubicBezTo>
                    <a:pt x="7" y="2"/>
                    <a:pt x="6" y="3"/>
                    <a:pt x="7" y="3"/>
                  </a:cubicBezTo>
                  <a:cubicBezTo>
                    <a:pt x="8" y="3"/>
                    <a:pt x="6" y="4"/>
                    <a:pt x="5" y="4"/>
                  </a:cubicBezTo>
                  <a:cubicBezTo>
                    <a:pt x="5" y="4"/>
                    <a:pt x="4" y="5"/>
                    <a:pt x="4" y="5"/>
                  </a:cubicBezTo>
                  <a:cubicBezTo>
                    <a:pt x="3" y="5"/>
                    <a:pt x="2" y="5"/>
                    <a:pt x="1" y="5"/>
                  </a:cubicBezTo>
                  <a:cubicBezTo>
                    <a:pt x="1" y="5"/>
                    <a:pt x="0" y="5"/>
                    <a:pt x="1" y="5"/>
                  </a:cubicBezTo>
                  <a:cubicBezTo>
                    <a:pt x="1" y="6"/>
                    <a:pt x="1" y="6"/>
                    <a:pt x="1" y="6"/>
                  </a:cubicBezTo>
                  <a:cubicBezTo>
                    <a:pt x="1" y="6"/>
                    <a:pt x="1" y="7"/>
                    <a:pt x="0" y="7"/>
                  </a:cubicBezTo>
                  <a:cubicBezTo>
                    <a:pt x="0"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 name="Freeform 992"/>
            <p:cNvSpPr>
              <a:spLocks/>
            </p:cNvSpPr>
            <p:nvPr/>
          </p:nvSpPr>
          <p:spPr bwMode="auto">
            <a:xfrm>
              <a:off x="5866608" y="3673476"/>
              <a:ext cx="122238" cy="95250"/>
            </a:xfrm>
            <a:custGeom>
              <a:avLst/>
              <a:gdLst>
                <a:gd name="T0" fmla="*/ 0 w 14"/>
                <a:gd name="T1" fmla="*/ 9 h 11"/>
                <a:gd name="T2" fmla="*/ 5 w 14"/>
                <a:gd name="T3" fmla="*/ 10 h 11"/>
                <a:gd name="T4" fmla="*/ 10 w 14"/>
                <a:gd name="T5" fmla="*/ 4 h 11"/>
                <a:gd name="T6" fmla="*/ 9 w 14"/>
                <a:gd name="T7" fmla="*/ 4 h 11"/>
                <a:gd name="T8" fmla="*/ 9 w 14"/>
                <a:gd name="T9" fmla="*/ 6 h 11"/>
                <a:gd name="T10" fmla="*/ 10 w 14"/>
                <a:gd name="T11" fmla="*/ 6 h 11"/>
                <a:gd name="T12" fmla="*/ 13 w 14"/>
                <a:gd name="T13" fmla="*/ 3 h 11"/>
                <a:gd name="T14" fmla="*/ 14 w 14"/>
                <a:gd name="T15" fmla="*/ 1 h 11"/>
                <a:gd name="T16" fmla="*/ 14 w 14"/>
                <a:gd name="T17" fmla="*/ 0 h 11"/>
                <a:gd name="T18" fmla="*/ 13 w 14"/>
                <a:gd name="T19" fmla="*/ 0 h 11"/>
                <a:gd name="T20" fmla="*/ 13 w 14"/>
                <a:gd name="T21" fmla="*/ 1 h 11"/>
                <a:gd name="T22" fmla="*/ 12 w 14"/>
                <a:gd name="T23" fmla="*/ 3 h 11"/>
                <a:gd name="T24" fmla="*/ 9 w 14"/>
                <a:gd name="T25" fmla="*/ 6 h 11"/>
                <a:gd name="T26" fmla="*/ 10 w 14"/>
                <a:gd name="T27" fmla="*/ 6 h 11"/>
                <a:gd name="T28" fmla="*/ 10 w 14"/>
                <a:gd name="T29" fmla="*/ 4 h 11"/>
                <a:gd name="T30" fmla="*/ 9 w 14"/>
                <a:gd name="T31" fmla="*/ 4 h 11"/>
                <a:gd name="T32" fmla="*/ 1 w 14"/>
                <a:gd name="T33" fmla="*/ 9 h 11"/>
                <a:gd name="T34" fmla="*/ 0 w 14"/>
                <a:gd name="T35"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1">
                  <a:moveTo>
                    <a:pt x="0" y="9"/>
                  </a:moveTo>
                  <a:cubicBezTo>
                    <a:pt x="2" y="10"/>
                    <a:pt x="3" y="10"/>
                    <a:pt x="5" y="10"/>
                  </a:cubicBezTo>
                  <a:cubicBezTo>
                    <a:pt x="7" y="9"/>
                    <a:pt x="8" y="6"/>
                    <a:pt x="10" y="4"/>
                  </a:cubicBezTo>
                  <a:cubicBezTo>
                    <a:pt x="10" y="4"/>
                    <a:pt x="10" y="4"/>
                    <a:pt x="9" y="4"/>
                  </a:cubicBezTo>
                  <a:cubicBezTo>
                    <a:pt x="9" y="5"/>
                    <a:pt x="9" y="5"/>
                    <a:pt x="9" y="6"/>
                  </a:cubicBezTo>
                  <a:cubicBezTo>
                    <a:pt x="9" y="6"/>
                    <a:pt x="10" y="6"/>
                    <a:pt x="10" y="6"/>
                  </a:cubicBezTo>
                  <a:cubicBezTo>
                    <a:pt x="11" y="4"/>
                    <a:pt x="12" y="4"/>
                    <a:pt x="13" y="3"/>
                  </a:cubicBezTo>
                  <a:cubicBezTo>
                    <a:pt x="13" y="2"/>
                    <a:pt x="13" y="2"/>
                    <a:pt x="14" y="1"/>
                  </a:cubicBezTo>
                  <a:cubicBezTo>
                    <a:pt x="14" y="1"/>
                    <a:pt x="13" y="0"/>
                    <a:pt x="14" y="0"/>
                  </a:cubicBezTo>
                  <a:cubicBezTo>
                    <a:pt x="14" y="0"/>
                    <a:pt x="13" y="0"/>
                    <a:pt x="13" y="0"/>
                  </a:cubicBezTo>
                  <a:cubicBezTo>
                    <a:pt x="13" y="0"/>
                    <a:pt x="13" y="0"/>
                    <a:pt x="13" y="1"/>
                  </a:cubicBezTo>
                  <a:cubicBezTo>
                    <a:pt x="13" y="2"/>
                    <a:pt x="13" y="2"/>
                    <a:pt x="12" y="3"/>
                  </a:cubicBezTo>
                  <a:cubicBezTo>
                    <a:pt x="11" y="4"/>
                    <a:pt x="10" y="5"/>
                    <a:pt x="9" y="6"/>
                  </a:cubicBezTo>
                  <a:cubicBezTo>
                    <a:pt x="9" y="6"/>
                    <a:pt x="9" y="6"/>
                    <a:pt x="10" y="6"/>
                  </a:cubicBezTo>
                  <a:cubicBezTo>
                    <a:pt x="10" y="5"/>
                    <a:pt x="10" y="5"/>
                    <a:pt x="10" y="4"/>
                  </a:cubicBezTo>
                  <a:cubicBezTo>
                    <a:pt x="10" y="4"/>
                    <a:pt x="9" y="4"/>
                    <a:pt x="9" y="4"/>
                  </a:cubicBezTo>
                  <a:cubicBezTo>
                    <a:pt x="7" y="6"/>
                    <a:pt x="5" y="11"/>
                    <a:pt x="1" y="9"/>
                  </a:cubicBezTo>
                  <a:cubicBezTo>
                    <a:pt x="1"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 name="Freeform 993"/>
            <p:cNvSpPr>
              <a:spLocks/>
            </p:cNvSpPr>
            <p:nvPr/>
          </p:nvSpPr>
          <p:spPr bwMode="auto">
            <a:xfrm>
              <a:off x="5980908" y="3603626"/>
              <a:ext cx="95250" cy="69850"/>
            </a:xfrm>
            <a:custGeom>
              <a:avLst/>
              <a:gdLst>
                <a:gd name="T0" fmla="*/ 1 w 11"/>
                <a:gd name="T1" fmla="*/ 8 h 8"/>
                <a:gd name="T2" fmla="*/ 5 w 11"/>
                <a:gd name="T3" fmla="*/ 4 h 8"/>
                <a:gd name="T4" fmla="*/ 5 w 11"/>
                <a:gd name="T5" fmla="*/ 3 h 8"/>
                <a:gd name="T6" fmla="*/ 5 w 11"/>
                <a:gd name="T7" fmla="*/ 3 h 8"/>
                <a:gd name="T8" fmla="*/ 11 w 11"/>
                <a:gd name="T9" fmla="*/ 1 h 8"/>
                <a:gd name="T10" fmla="*/ 10 w 11"/>
                <a:gd name="T11" fmla="*/ 1 h 8"/>
                <a:gd name="T12" fmla="*/ 5 w 11"/>
                <a:gd name="T13" fmla="*/ 3 h 8"/>
                <a:gd name="T14" fmla="*/ 5 w 11"/>
                <a:gd name="T15" fmla="*/ 3 h 8"/>
                <a:gd name="T16" fmla="*/ 2 w 11"/>
                <a:gd name="T17" fmla="*/ 5 h 8"/>
                <a:gd name="T18" fmla="*/ 0 w 11"/>
                <a:gd name="T19" fmla="*/ 8 h 8"/>
                <a:gd name="T20" fmla="*/ 1 w 11"/>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
                  <a:moveTo>
                    <a:pt x="1" y="8"/>
                  </a:moveTo>
                  <a:cubicBezTo>
                    <a:pt x="1" y="6"/>
                    <a:pt x="3" y="5"/>
                    <a:pt x="5" y="4"/>
                  </a:cubicBezTo>
                  <a:cubicBezTo>
                    <a:pt x="5" y="4"/>
                    <a:pt x="6" y="4"/>
                    <a:pt x="5" y="3"/>
                  </a:cubicBezTo>
                  <a:cubicBezTo>
                    <a:pt x="5" y="3"/>
                    <a:pt x="5" y="3"/>
                    <a:pt x="5" y="3"/>
                  </a:cubicBezTo>
                  <a:cubicBezTo>
                    <a:pt x="7" y="3"/>
                    <a:pt x="9" y="2"/>
                    <a:pt x="11" y="1"/>
                  </a:cubicBezTo>
                  <a:cubicBezTo>
                    <a:pt x="11" y="0"/>
                    <a:pt x="10" y="0"/>
                    <a:pt x="10" y="1"/>
                  </a:cubicBezTo>
                  <a:cubicBezTo>
                    <a:pt x="9" y="2"/>
                    <a:pt x="7" y="3"/>
                    <a:pt x="5" y="3"/>
                  </a:cubicBezTo>
                  <a:cubicBezTo>
                    <a:pt x="5" y="3"/>
                    <a:pt x="5" y="3"/>
                    <a:pt x="5" y="3"/>
                  </a:cubicBezTo>
                  <a:cubicBezTo>
                    <a:pt x="5" y="4"/>
                    <a:pt x="3" y="4"/>
                    <a:pt x="2" y="5"/>
                  </a:cubicBezTo>
                  <a:cubicBezTo>
                    <a:pt x="1" y="6"/>
                    <a:pt x="0" y="7"/>
                    <a:pt x="0" y="8"/>
                  </a:cubicBezTo>
                  <a:cubicBezTo>
                    <a:pt x="0" y="8"/>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 name="Freeform 994"/>
            <p:cNvSpPr>
              <a:spLocks/>
            </p:cNvSpPr>
            <p:nvPr/>
          </p:nvSpPr>
          <p:spPr bwMode="auto">
            <a:xfrm>
              <a:off x="6058696" y="3479801"/>
              <a:ext cx="79375" cy="131763"/>
            </a:xfrm>
            <a:custGeom>
              <a:avLst/>
              <a:gdLst>
                <a:gd name="T0" fmla="*/ 8 w 9"/>
                <a:gd name="T1" fmla="*/ 1 h 15"/>
                <a:gd name="T2" fmla="*/ 5 w 9"/>
                <a:gd name="T3" fmla="*/ 5 h 15"/>
                <a:gd name="T4" fmla="*/ 5 w 9"/>
                <a:gd name="T5" fmla="*/ 5 h 15"/>
                <a:gd name="T6" fmla="*/ 5 w 9"/>
                <a:gd name="T7" fmla="*/ 5 h 15"/>
                <a:gd name="T8" fmla="*/ 5 w 9"/>
                <a:gd name="T9" fmla="*/ 5 h 15"/>
                <a:gd name="T10" fmla="*/ 4 w 9"/>
                <a:gd name="T11" fmla="*/ 9 h 15"/>
                <a:gd name="T12" fmla="*/ 1 w 9"/>
                <a:gd name="T13" fmla="*/ 15 h 15"/>
                <a:gd name="T14" fmla="*/ 1 w 9"/>
                <a:gd name="T15" fmla="*/ 15 h 15"/>
                <a:gd name="T16" fmla="*/ 4 w 9"/>
                <a:gd name="T17" fmla="*/ 11 h 15"/>
                <a:gd name="T18" fmla="*/ 5 w 9"/>
                <a:gd name="T19" fmla="*/ 5 h 15"/>
                <a:gd name="T20" fmla="*/ 5 w 9"/>
                <a:gd name="T21" fmla="*/ 5 h 15"/>
                <a:gd name="T22" fmla="*/ 5 w 9"/>
                <a:gd name="T23" fmla="*/ 5 h 15"/>
                <a:gd name="T24" fmla="*/ 5 w 9"/>
                <a:gd name="T25" fmla="*/ 5 h 15"/>
                <a:gd name="T26" fmla="*/ 8 w 9"/>
                <a:gd name="T27" fmla="*/ 1 h 15"/>
                <a:gd name="T28" fmla="*/ 8 w 9"/>
                <a:gd name="T29"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5">
                  <a:moveTo>
                    <a:pt x="8" y="1"/>
                  </a:moveTo>
                  <a:cubicBezTo>
                    <a:pt x="6" y="2"/>
                    <a:pt x="6" y="4"/>
                    <a:pt x="5" y="5"/>
                  </a:cubicBezTo>
                  <a:cubicBezTo>
                    <a:pt x="5" y="5"/>
                    <a:pt x="5" y="5"/>
                    <a:pt x="5" y="5"/>
                  </a:cubicBezTo>
                  <a:cubicBezTo>
                    <a:pt x="5" y="5"/>
                    <a:pt x="5" y="5"/>
                    <a:pt x="5" y="5"/>
                  </a:cubicBezTo>
                  <a:cubicBezTo>
                    <a:pt x="5" y="4"/>
                    <a:pt x="5" y="4"/>
                    <a:pt x="5" y="5"/>
                  </a:cubicBezTo>
                  <a:cubicBezTo>
                    <a:pt x="4" y="6"/>
                    <a:pt x="4" y="8"/>
                    <a:pt x="4" y="9"/>
                  </a:cubicBezTo>
                  <a:cubicBezTo>
                    <a:pt x="4" y="11"/>
                    <a:pt x="2" y="13"/>
                    <a:pt x="1" y="15"/>
                  </a:cubicBezTo>
                  <a:cubicBezTo>
                    <a:pt x="0" y="15"/>
                    <a:pt x="1" y="15"/>
                    <a:pt x="1" y="15"/>
                  </a:cubicBezTo>
                  <a:cubicBezTo>
                    <a:pt x="3" y="14"/>
                    <a:pt x="4" y="13"/>
                    <a:pt x="4" y="11"/>
                  </a:cubicBezTo>
                  <a:cubicBezTo>
                    <a:pt x="5" y="9"/>
                    <a:pt x="4" y="7"/>
                    <a:pt x="5" y="5"/>
                  </a:cubicBezTo>
                  <a:cubicBezTo>
                    <a:pt x="5" y="5"/>
                    <a:pt x="5" y="5"/>
                    <a:pt x="5" y="5"/>
                  </a:cubicBezTo>
                  <a:cubicBezTo>
                    <a:pt x="5" y="5"/>
                    <a:pt x="5" y="5"/>
                    <a:pt x="5" y="5"/>
                  </a:cubicBezTo>
                  <a:cubicBezTo>
                    <a:pt x="5" y="5"/>
                    <a:pt x="5" y="5"/>
                    <a:pt x="5" y="5"/>
                  </a:cubicBezTo>
                  <a:cubicBezTo>
                    <a:pt x="6" y="4"/>
                    <a:pt x="7" y="2"/>
                    <a:pt x="8" y="1"/>
                  </a:cubicBezTo>
                  <a:cubicBezTo>
                    <a:pt x="9" y="1"/>
                    <a:pt x="8" y="0"/>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 name="Freeform 995"/>
            <p:cNvSpPr>
              <a:spLocks/>
            </p:cNvSpPr>
            <p:nvPr/>
          </p:nvSpPr>
          <p:spPr bwMode="auto">
            <a:xfrm>
              <a:off x="6050758" y="3402013"/>
              <a:ext cx="104775" cy="34925"/>
            </a:xfrm>
            <a:custGeom>
              <a:avLst/>
              <a:gdLst>
                <a:gd name="T0" fmla="*/ 1 w 12"/>
                <a:gd name="T1" fmla="*/ 2 h 4"/>
                <a:gd name="T2" fmla="*/ 2 w 12"/>
                <a:gd name="T3" fmla="*/ 1 h 4"/>
                <a:gd name="T4" fmla="*/ 1 w 12"/>
                <a:gd name="T5" fmla="*/ 1 h 4"/>
                <a:gd name="T6" fmla="*/ 6 w 12"/>
                <a:gd name="T7" fmla="*/ 2 h 4"/>
                <a:gd name="T8" fmla="*/ 9 w 12"/>
                <a:gd name="T9" fmla="*/ 4 h 4"/>
                <a:gd name="T10" fmla="*/ 11 w 12"/>
                <a:gd name="T11" fmla="*/ 3 h 4"/>
                <a:gd name="T12" fmla="*/ 11 w 12"/>
                <a:gd name="T13" fmla="*/ 3 h 4"/>
                <a:gd name="T14" fmla="*/ 8 w 12"/>
                <a:gd name="T15" fmla="*/ 2 h 4"/>
                <a:gd name="T16" fmla="*/ 7 w 12"/>
                <a:gd name="T17" fmla="*/ 1 h 4"/>
                <a:gd name="T18" fmla="*/ 6 w 12"/>
                <a:gd name="T19" fmla="*/ 1 h 4"/>
                <a:gd name="T20" fmla="*/ 5 w 12"/>
                <a:gd name="T21" fmla="*/ 1 h 4"/>
                <a:gd name="T22" fmla="*/ 2 w 12"/>
                <a:gd name="T23" fmla="*/ 0 h 4"/>
                <a:gd name="T24" fmla="*/ 1 w 12"/>
                <a:gd name="T25" fmla="*/ 1 h 4"/>
                <a:gd name="T26" fmla="*/ 1 w 12"/>
                <a:gd name="T27" fmla="*/ 1 h 4"/>
                <a:gd name="T28" fmla="*/ 1 w 12"/>
                <a:gd name="T2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4">
                  <a:moveTo>
                    <a:pt x="1" y="2"/>
                  </a:moveTo>
                  <a:cubicBezTo>
                    <a:pt x="1" y="2"/>
                    <a:pt x="2" y="1"/>
                    <a:pt x="2" y="1"/>
                  </a:cubicBezTo>
                  <a:cubicBezTo>
                    <a:pt x="1" y="1"/>
                    <a:pt x="1" y="1"/>
                    <a:pt x="1" y="1"/>
                  </a:cubicBezTo>
                  <a:cubicBezTo>
                    <a:pt x="3" y="2"/>
                    <a:pt x="4" y="2"/>
                    <a:pt x="6" y="2"/>
                  </a:cubicBezTo>
                  <a:cubicBezTo>
                    <a:pt x="8" y="2"/>
                    <a:pt x="7" y="3"/>
                    <a:pt x="9" y="4"/>
                  </a:cubicBezTo>
                  <a:cubicBezTo>
                    <a:pt x="10" y="4"/>
                    <a:pt x="10" y="3"/>
                    <a:pt x="11" y="3"/>
                  </a:cubicBezTo>
                  <a:cubicBezTo>
                    <a:pt x="12" y="3"/>
                    <a:pt x="11" y="2"/>
                    <a:pt x="11" y="3"/>
                  </a:cubicBezTo>
                  <a:cubicBezTo>
                    <a:pt x="10" y="3"/>
                    <a:pt x="9" y="3"/>
                    <a:pt x="8" y="2"/>
                  </a:cubicBezTo>
                  <a:cubicBezTo>
                    <a:pt x="8" y="1"/>
                    <a:pt x="7" y="1"/>
                    <a:pt x="7" y="1"/>
                  </a:cubicBezTo>
                  <a:cubicBezTo>
                    <a:pt x="6" y="1"/>
                    <a:pt x="6" y="1"/>
                    <a:pt x="6" y="1"/>
                  </a:cubicBezTo>
                  <a:cubicBezTo>
                    <a:pt x="5" y="1"/>
                    <a:pt x="5" y="1"/>
                    <a:pt x="5" y="1"/>
                  </a:cubicBezTo>
                  <a:cubicBezTo>
                    <a:pt x="4" y="2"/>
                    <a:pt x="3" y="1"/>
                    <a:pt x="2" y="0"/>
                  </a:cubicBezTo>
                  <a:cubicBezTo>
                    <a:pt x="1" y="0"/>
                    <a:pt x="1" y="0"/>
                    <a:pt x="1" y="1"/>
                  </a:cubicBezTo>
                  <a:cubicBezTo>
                    <a:pt x="1" y="1"/>
                    <a:pt x="1" y="1"/>
                    <a:pt x="1"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 name="Freeform 996"/>
            <p:cNvSpPr>
              <a:spLocks/>
            </p:cNvSpPr>
            <p:nvPr/>
          </p:nvSpPr>
          <p:spPr bwMode="auto">
            <a:xfrm>
              <a:off x="6120608" y="3427413"/>
              <a:ext cx="34925" cy="61913"/>
            </a:xfrm>
            <a:custGeom>
              <a:avLst/>
              <a:gdLst>
                <a:gd name="T0" fmla="*/ 2 w 4"/>
                <a:gd name="T1" fmla="*/ 0 h 7"/>
                <a:gd name="T2" fmla="*/ 3 w 4"/>
                <a:gd name="T3" fmla="*/ 2 h 7"/>
                <a:gd name="T4" fmla="*/ 3 w 4"/>
                <a:gd name="T5" fmla="*/ 3 h 7"/>
                <a:gd name="T6" fmla="*/ 3 w 4"/>
                <a:gd name="T7" fmla="*/ 4 h 7"/>
                <a:gd name="T8" fmla="*/ 2 w 4"/>
                <a:gd name="T9" fmla="*/ 6 h 7"/>
                <a:gd name="T10" fmla="*/ 1 w 4"/>
                <a:gd name="T11" fmla="*/ 7 h 7"/>
                <a:gd name="T12" fmla="*/ 1 w 4"/>
                <a:gd name="T13" fmla="*/ 7 h 7"/>
                <a:gd name="T14" fmla="*/ 2 w 4"/>
                <a:gd name="T15" fmla="*/ 6 h 7"/>
                <a:gd name="T16" fmla="*/ 4 w 4"/>
                <a:gd name="T17" fmla="*/ 4 h 7"/>
                <a:gd name="T18" fmla="*/ 4 w 4"/>
                <a:gd name="T19" fmla="*/ 4 h 7"/>
                <a:gd name="T20" fmla="*/ 4 w 4"/>
                <a:gd name="T21" fmla="*/ 3 h 7"/>
                <a:gd name="T22" fmla="*/ 4 w 4"/>
                <a:gd name="T23" fmla="*/ 2 h 7"/>
                <a:gd name="T24" fmla="*/ 3 w 4"/>
                <a:gd name="T25" fmla="*/ 0 h 7"/>
                <a:gd name="T26" fmla="*/ 2 w 4"/>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7">
                  <a:moveTo>
                    <a:pt x="2" y="0"/>
                  </a:moveTo>
                  <a:cubicBezTo>
                    <a:pt x="3" y="1"/>
                    <a:pt x="3" y="1"/>
                    <a:pt x="3" y="2"/>
                  </a:cubicBezTo>
                  <a:cubicBezTo>
                    <a:pt x="3" y="2"/>
                    <a:pt x="3" y="3"/>
                    <a:pt x="3" y="3"/>
                  </a:cubicBezTo>
                  <a:cubicBezTo>
                    <a:pt x="3" y="3"/>
                    <a:pt x="3" y="4"/>
                    <a:pt x="3" y="4"/>
                  </a:cubicBezTo>
                  <a:cubicBezTo>
                    <a:pt x="3" y="5"/>
                    <a:pt x="2" y="5"/>
                    <a:pt x="2" y="6"/>
                  </a:cubicBezTo>
                  <a:cubicBezTo>
                    <a:pt x="2" y="6"/>
                    <a:pt x="1" y="6"/>
                    <a:pt x="1" y="7"/>
                  </a:cubicBezTo>
                  <a:cubicBezTo>
                    <a:pt x="0" y="7"/>
                    <a:pt x="1" y="7"/>
                    <a:pt x="1" y="7"/>
                  </a:cubicBezTo>
                  <a:cubicBezTo>
                    <a:pt x="2" y="7"/>
                    <a:pt x="2" y="7"/>
                    <a:pt x="2" y="6"/>
                  </a:cubicBezTo>
                  <a:cubicBezTo>
                    <a:pt x="3" y="6"/>
                    <a:pt x="4" y="5"/>
                    <a:pt x="4" y="4"/>
                  </a:cubicBezTo>
                  <a:cubicBezTo>
                    <a:pt x="4" y="4"/>
                    <a:pt x="4" y="4"/>
                    <a:pt x="4" y="4"/>
                  </a:cubicBezTo>
                  <a:cubicBezTo>
                    <a:pt x="3" y="3"/>
                    <a:pt x="4" y="3"/>
                    <a:pt x="4" y="3"/>
                  </a:cubicBezTo>
                  <a:cubicBezTo>
                    <a:pt x="4" y="2"/>
                    <a:pt x="4" y="2"/>
                    <a:pt x="4" y="2"/>
                  </a:cubicBezTo>
                  <a:cubicBezTo>
                    <a:pt x="3" y="1"/>
                    <a:pt x="4" y="0"/>
                    <a:pt x="3" y="0"/>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 name="Freeform 997"/>
            <p:cNvSpPr>
              <a:spLocks/>
            </p:cNvSpPr>
            <p:nvPr/>
          </p:nvSpPr>
          <p:spPr bwMode="auto">
            <a:xfrm>
              <a:off x="5971383" y="3367088"/>
              <a:ext cx="26988" cy="42863"/>
            </a:xfrm>
            <a:custGeom>
              <a:avLst/>
              <a:gdLst>
                <a:gd name="T0" fmla="*/ 2 w 3"/>
                <a:gd name="T1" fmla="*/ 0 h 5"/>
                <a:gd name="T2" fmla="*/ 1 w 3"/>
                <a:gd name="T3" fmla="*/ 3 h 5"/>
                <a:gd name="T4" fmla="*/ 0 w 3"/>
                <a:gd name="T5" fmla="*/ 5 h 5"/>
                <a:gd name="T6" fmla="*/ 0 w 3"/>
                <a:gd name="T7" fmla="*/ 4 h 5"/>
                <a:gd name="T8" fmla="*/ 2 w 3"/>
                <a:gd name="T9" fmla="*/ 2 h 5"/>
                <a:gd name="T10" fmla="*/ 3 w 3"/>
                <a:gd name="T11" fmla="*/ 0 h 5"/>
                <a:gd name="T12" fmla="*/ 2 w 3"/>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0"/>
                  </a:moveTo>
                  <a:cubicBezTo>
                    <a:pt x="2" y="2"/>
                    <a:pt x="1" y="2"/>
                    <a:pt x="1" y="3"/>
                  </a:cubicBezTo>
                  <a:cubicBezTo>
                    <a:pt x="0" y="3"/>
                    <a:pt x="0" y="4"/>
                    <a:pt x="0" y="5"/>
                  </a:cubicBezTo>
                  <a:cubicBezTo>
                    <a:pt x="0" y="5"/>
                    <a:pt x="0" y="5"/>
                    <a:pt x="0" y="4"/>
                  </a:cubicBezTo>
                  <a:cubicBezTo>
                    <a:pt x="0" y="3"/>
                    <a:pt x="1" y="3"/>
                    <a:pt x="2" y="2"/>
                  </a:cubicBezTo>
                  <a:cubicBezTo>
                    <a:pt x="2" y="2"/>
                    <a:pt x="3" y="1"/>
                    <a:pt x="3" y="0"/>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 name="Freeform 998"/>
            <p:cNvSpPr>
              <a:spLocks/>
            </p:cNvSpPr>
            <p:nvPr/>
          </p:nvSpPr>
          <p:spPr bwMode="auto">
            <a:xfrm>
              <a:off x="5963446" y="3384551"/>
              <a:ext cx="52388" cy="25400"/>
            </a:xfrm>
            <a:custGeom>
              <a:avLst/>
              <a:gdLst>
                <a:gd name="T0" fmla="*/ 1 w 6"/>
                <a:gd name="T1" fmla="*/ 3 h 3"/>
                <a:gd name="T2" fmla="*/ 4 w 6"/>
                <a:gd name="T3" fmla="*/ 1 h 3"/>
                <a:gd name="T4" fmla="*/ 5 w 6"/>
                <a:gd name="T5" fmla="*/ 1 h 3"/>
                <a:gd name="T6" fmla="*/ 5 w 6"/>
                <a:gd name="T7" fmla="*/ 1 h 3"/>
                <a:gd name="T8" fmla="*/ 4 w 6"/>
                <a:gd name="T9" fmla="*/ 3 h 3"/>
                <a:gd name="T10" fmla="*/ 4 w 6"/>
                <a:gd name="T11" fmla="*/ 3 h 3"/>
                <a:gd name="T12" fmla="*/ 5 w 6"/>
                <a:gd name="T13" fmla="*/ 2 h 3"/>
                <a:gd name="T14" fmla="*/ 5 w 6"/>
                <a:gd name="T15" fmla="*/ 1 h 3"/>
                <a:gd name="T16" fmla="*/ 5 w 6"/>
                <a:gd name="T17" fmla="*/ 1 h 3"/>
                <a:gd name="T18" fmla="*/ 3 w 6"/>
                <a:gd name="T19" fmla="*/ 1 h 3"/>
                <a:gd name="T20" fmla="*/ 3 w 6"/>
                <a:gd name="T21" fmla="*/ 1 h 3"/>
                <a:gd name="T22" fmla="*/ 1 w 6"/>
                <a:gd name="T23" fmla="*/ 3 h 3"/>
                <a:gd name="T24" fmla="*/ 1 w 6"/>
                <a:gd name="T2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3">
                  <a:moveTo>
                    <a:pt x="1" y="3"/>
                  </a:moveTo>
                  <a:cubicBezTo>
                    <a:pt x="2" y="2"/>
                    <a:pt x="3" y="1"/>
                    <a:pt x="4" y="1"/>
                  </a:cubicBezTo>
                  <a:cubicBezTo>
                    <a:pt x="4" y="1"/>
                    <a:pt x="5" y="1"/>
                    <a:pt x="5" y="1"/>
                  </a:cubicBezTo>
                  <a:cubicBezTo>
                    <a:pt x="5" y="1"/>
                    <a:pt x="5" y="1"/>
                    <a:pt x="5" y="1"/>
                  </a:cubicBezTo>
                  <a:cubicBezTo>
                    <a:pt x="5" y="2"/>
                    <a:pt x="5" y="3"/>
                    <a:pt x="4" y="3"/>
                  </a:cubicBezTo>
                  <a:cubicBezTo>
                    <a:pt x="3" y="3"/>
                    <a:pt x="3" y="3"/>
                    <a:pt x="4" y="3"/>
                  </a:cubicBezTo>
                  <a:cubicBezTo>
                    <a:pt x="4" y="3"/>
                    <a:pt x="5" y="3"/>
                    <a:pt x="5" y="2"/>
                  </a:cubicBezTo>
                  <a:cubicBezTo>
                    <a:pt x="6" y="2"/>
                    <a:pt x="5" y="1"/>
                    <a:pt x="5" y="1"/>
                  </a:cubicBezTo>
                  <a:cubicBezTo>
                    <a:pt x="5" y="0"/>
                    <a:pt x="5" y="1"/>
                    <a:pt x="5" y="1"/>
                  </a:cubicBezTo>
                  <a:cubicBezTo>
                    <a:pt x="4" y="1"/>
                    <a:pt x="4" y="1"/>
                    <a:pt x="3" y="1"/>
                  </a:cubicBezTo>
                  <a:cubicBezTo>
                    <a:pt x="3" y="1"/>
                    <a:pt x="3" y="1"/>
                    <a:pt x="3" y="1"/>
                  </a:cubicBezTo>
                  <a:cubicBezTo>
                    <a:pt x="2" y="1"/>
                    <a:pt x="1"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 name="Freeform 999"/>
            <p:cNvSpPr>
              <a:spLocks/>
            </p:cNvSpPr>
            <p:nvPr/>
          </p:nvSpPr>
          <p:spPr bwMode="auto">
            <a:xfrm>
              <a:off x="5988846" y="3392488"/>
              <a:ext cx="69850" cy="26988"/>
            </a:xfrm>
            <a:custGeom>
              <a:avLst/>
              <a:gdLst>
                <a:gd name="T0" fmla="*/ 1 w 8"/>
                <a:gd name="T1" fmla="*/ 2 h 3"/>
                <a:gd name="T2" fmla="*/ 2 w 8"/>
                <a:gd name="T3" fmla="*/ 1 h 3"/>
                <a:gd name="T4" fmla="*/ 5 w 8"/>
                <a:gd name="T5" fmla="*/ 1 h 3"/>
                <a:gd name="T6" fmla="*/ 7 w 8"/>
                <a:gd name="T7" fmla="*/ 1 h 3"/>
                <a:gd name="T8" fmla="*/ 7 w 8"/>
                <a:gd name="T9" fmla="*/ 3 h 3"/>
                <a:gd name="T10" fmla="*/ 8 w 8"/>
                <a:gd name="T11" fmla="*/ 2 h 3"/>
                <a:gd name="T12" fmla="*/ 7 w 8"/>
                <a:gd name="T13" fmla="*/ 0 h 3"/>
                <a:gd name="T14" fmla="*/ 5 w 8"/>
                <a:gd name="T15" fmla="*/ 0 h 3"/>
                <a:gd name="T16" fmla="*/ 3 w 8"/>
                <a:gd name="T17" fmla="*/ 0 h 3"/>
                <a:gd name="T18" fmla="*/ 1 w 8"/>
                <a:gd name="T19" fmla="*/ 2 h 3"/>
                <a:gd name="T20" fmla="*/ 1 w 8"/>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3">
                  <a:moveTo>
                    <a:pt x="1" y="2"/>
                  </a:moveTo>
                  <a:cubicBezTo>
                    <a:pt x="2" y="2"/>
                    <a:pt x="2" y="1"/>
                    <a:pt x="2" y="1"/>
                  </a:cubicBezTo>
                  <a:cubicBezTo>
                    <a:pt x="3" y="0"/>
                    <a:pt x="4" y="1"/>
                    <a:pt x="5" y="1"/>
                  </a:cubicBezTo>
                  <a:cubicBezTo>
                    <a:pt x="5" y="1"/>
                    <a:pt x="6" y="0"/>
                    <a:pt x="7" y="1"/>
                  </a:cubicBezTo>
                  <a:cubicBezTo>
                    <a:pt x="7" y="2"/>
                    <a:pt x="7" y="2"/>
                    <a:pt x="7" y="3"/>
                  </a:cubicBezTo>
                  <a:cubicBezTo>
                    <a:pt x="7" y="3"/>
                    <a:pt x="8" y="3"/>
                    <a:pt x="8" y="2"/>
                  </a:cubicBezTo>
                  <a:cubicBezTo>
                    <a:pt x="7" y="2"/>
                    <a:pt x="8" y="1"/>
                    <a:pt x="7" y="0"/>
                  </a:cubicBezTo>
                  <a:cubicBezTo>
                    <a:pt x="6" y="0"/>
                    <a:pt x="6" y="0"/>
                    <a:pt x="5" y="0"/>
                  </a:cubicBezTo>
                  <a:cubicBezTo>
                    <a:pt x="4" y="0"/>
                    <a:pt x="4" y="0"/>
                    <a:pt x="3" y="0"/>
                  </a:cubicBezTo>
                  <a:cubicBezTo>
                    <a:pt x="2" y="0"/>
                    <a:pt x="2"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 name="Freeform 1000"/>
            <p:cNvSpPr>
              <a:spLocks/>
            </p:cNvSpPr>
            <p:nvPr/>
          </p:nvSpPr>
          <p:spPr bwMode="auto">
            <a:xfrm>
              <a:off x="5893596" y="3297238"/>
              <a:ext cx="104775" cy="69850"/>
            </a:xfrm>
            <a:custGeom>
              <a:avLst/>
              <a:gdLst>
                <a:gd name="T0" fmla="*/ 0 w 12"/>
                <a:gd name="T1" fmla="*/ 1 h 8"/>
                <a:gd name="T2" fmla="*/ 3 w 12"/>
                <a:gd name="T3" fmla="*/ 3 h 8"/>
                <a:gd name="T4" fmla="*/ 7 w 12"/>
                <a:gd name="T5" fmla="*/ 3 h 8"/>
                <a:gd name="T6" fmla="*/ 9 w 12"/>
                <a:gd name="T7" fmla="*/ 4 h 8"/>
                <a:gd name="T8" fmla="*/ 10 w 12"/>
                <a:gd name="T9" fmla="*/ 7 h 8"/>
                <a:gd name="T10" fmla="*/ 11 w 12"/>
                <a:gd name="T11" fmla="*/ 8 h 8"/>
                <a:gd name="T12" fmla="*/ 11 w 12"/>
                <a:gd name="T13" fmla="*/ 8 h 8"/>
                <a:gd name="T14" fmla="*/ 11 w 12"/>
                <a:gd name="T15" fmla="*/ 5 h 8"/>
                <a:gd name="T16" fmla="*/ 8 w 12"/>
                <a:gd name="T17" fmla="*/ 3 h 8"/>
                <a:gd name="T18" fmla="*/ 5 w 12"/>
                <a:gd name="T19" fmla="*/ 2 h 8"/>
                <a:gd name="T20" fmla="*/ 2 w 12"/>
                <a:gd name="T21" fmla="*/ 1 h 8"/>
                <a:gd name="T22" fmla="*/ 0 w 12"/>
                <a:gd name="T23" fmla="*/ 0 h 8"/>
                <a:gd name="T24" fmla="*/ 0 w 12"/>
                <a:gd name="T2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8">
                  <a:moveTo>
                    <a:pt x="0" y="1"/>
                  </a:moveTo>
                  <a:cubicBezTo>
                    <a:pt x="1" y="1"/>
                    <a:pt x="2" y="2"/>
                    <a:pt x="3" y="3"/>
                  </a:cubicBezTo>
                  <a:cubicBezTo>
                    <a:pt x="4" y="3"/>
                    <a:pt x="5" y="2"/>
                    <a:pt x="7" y="3"/>
                  </a:cubicBezTo>
                  <a:cubicBezTo>
                    <a:pt x="7" y="3"/>
                    <a:pt x="8" y="3"/>
                    <a:pt x="9" y="4"/>
                  </a:cubicBezTo>
                  <a:cubicBezTo>
                    <a:pt x="10" y="5"/>
                    <a:pt x="9" y="6"/>
                    <a:pt x="10" y="7"/>
                  </a:cubicBezTo>
                  <a:cubicBezTo>
                    <a:pt x="10" y="8"/>
                    <a:pt x="10" y="8"/>
                    <a:pt x="11" y="8"/>
                  </a:cubicBezTo>
                  <a:cubicBezTo>
                    <a:pt x="11" y="8"/>
                    <a:pt x="12" y="8"/>
                    <a:pt x="11" y="8"/>
                  </a:cubicBezTo>
                  <a:cubicBezTo>
                    <a:pt x="10" y="8"/>
                    <a:pt x="11" y="6"/>
                    <a:pt x="11" y="5"/>
                  </a:cubicBezTo>
                  <a:cubicBezTo>
                    <a:pt x="10" y="4"/>
                    <a:pt x="9" y="3"/>
                    <a:pt x="8" y="3"/>
                  </a:cubicBezTo>
                  <a:cubicBezTo>
                    <a:pt x="8" y="2"/>
                    <a:pt x="6" y="2"/>
                    <a:pt x="5" y="2"/>
                  </a:cubicBezTo>
                  <a:cubicBezTo>
                    <a:pt x="4" y="2"/>
                    <a:pt x="3" y="2"/>
                    <a:pt x="2" y="1"/>
                  </a:cubicBezTo>
                  <a:cubicBezTo>
                    <a:pt x="1" y="1"/>
                    <a:pt x="1" y="0"/>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 name="Freeform 1001"/>
            <p:cNvSpPr>
              <a:spLocks/>
            </p:cNvSpPr>
            <p:nvPr/>
          </p:nvSpPr>
          <p:spPr bwMode="auto">
            <a:xfrm>
              <a:off x="5980908" y="3357563"/>
              <a:ext cx="17463" cy="17463"/>
            </a:xfrm>
            <a:custGeom>
              <a:avLst/>
              <a:gdLst>
                <a:gd name="T0" fmla="*/ 0 w 2"/>
                <a:gd name="T1" fmla="*/ 1 h 2"/>
                <a:gd name="T2" fmla="*/ 1 w 2"/>
                <a:gd name="T3" fmla="*/ 2 h 2"/>
                <a:gd name="T4" fmla="*/ 1 w 2"/>
                <a:gd name="T5" fmla="*/ 2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1" y="2"/>
                    <a:pt x="1" y="2"/>
                  </a:cubicBezTo>
                  <a:cubicBezTo>
                    <a:pt x="1" y="2"/>
                    <a:pt x="2" y="2"/>
                    <a:pt x="1" y="2"/>
                  </a:cubicBez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 name="Freeform 1002"/>
            <p:cNvSpPr>
              <a:spLocks/>
            </p:cNvSpPr>
            <p:nvPr/>
          </p:nvSpPr>
          <p:spPr bwMode="auto">
            <a:xfrm>
              <a:off x="5761833" y="3244851"/>
              <a:ext cx="96838" cy="17463"/>
            </a:xfrm>
            <a:custGeom>
              <a:avLst/>
              <a:gdLst>
                <a:gd name="T0" fmla="*/ 1 w 11"/>
                <a:gd name="T1" fmla="*/ 2 h 2"/>
                <a:gd name="T2" fmla="*/ 3 w 11"/>
                <a:gd name="T3" fmla="*/ 2 h 2"/>
                <a:gd name="T4" fmla="*/ 4 w 11"/>
                <a:gd name="T5" fmla="*/ 2 h 2"/>
                <a:gd name="T6" fmla="*/ 6 w 11"/>
                <a:gd name="T7" fmla="*/ 2 h 2"/>
                <a:gd name="T8" fmla="*/ 10 w 11"/>
                <a:gd name="T9" fmla="*/ 1 h 2"/>
                <a:gd name="T10" fmla="*/ 10 w 11"/>
                <a:gd name="T11" fmla="*/ 0 h 2"/>
                <a:gd name="T12" fmla="*/ 8 w 11"/>
                <a:gd name="T13" fmla="*/ 1 h 2"/>
                <a:gd name="T14" fmla="*/ 5 w 11"/>
                <a:gd name="T15" fmla="*/ 2 h 2"/>
                <a:gd name="T16" fmla="*/ 3 w 11"/>
                <a:gd name="T17" fmla="*/ 1 h 2"/>
                <a:gd name="T18" fmla="*/ 1 w 11"/>
                <a:gd name="T19" fmla="*/ 1 h 2"/>
                <a:gd name="T20" fmla="*/ 1 w 11"/>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
                  <a:moveTo>
                    <a:pt x="1" y="2"/>
                  </a:moveTo>
                  <a:cubicBezTo>
                    <a:pt x="2" y="2"/>
                    <a:pt x="2" y="1"/>
                    <a:pt x="3" y="2"/>
                  </a:cubicBezTo>
                  <a:cubicBezTo>
                    <a:pt x="4" y="2"/>
                    <a:pt x="4" y="2"/>
                    <a:pt x="4" y="2"/>
                  </a:cubicBezTo>
                  <a:cubicBezTo>
                    <a:pt x="5" y="2"/>
                    <a:pt x="6" y="2"/>
                    <a:pt x="6" y="2"/>
                  </a:cubicBezTo>
                  <a:cubicBezTo>
                    <a:pt x="8" y="1"/>
                    <a:pt x="9" y="1"/>
                    <a:pt x="10" y="1"/>
                  </a:cubicBezTo>
                  <a:cubicBezTo>
                    <a:pt x="11" y="0"/>
                    <a:pt x="11" y="0"/>
                    <a:pt x="10" y="0"/>
                  </a:cubicBezTo>
                  <a:cubicBezTo>
                    <a:pt x="9" y="0"/>
                    <a:pt x="9" y="0"/>
                    <a:pt x="8" y="1"/>
                  </a:cubicBezTo>
                  <a:cubicBezTo>
                    <a:pt x="7" y="1"/>
                    <a:pt x="6" y="2"/>
                    <a:pt x="5" y="2"/>
                  </a:cubicBezTo>
                  <a:cubicBezTo>
                    <a:pt x="4" y="2"/>
                    <a:pt x="4" y="1"/>
                    <a:pt x="3" y="1"/>
                  </a:cubicBezTo>
                  <a:cubicBezTo>
                    <a:pt x="2" y="1"/>
                    <a:pt x="2" y="2"/>
                    <a:pt x="1" y="1"/>
                  </a:cubicBezTo>
                  <a:cubicBezTo>
                    <a:pt x="1"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 name="Freeform 1003"/>
            <p:cNvSpPr>
              <a:spLocks/>
            </p:cNvSpPr>
            <p:nvPr/>
          </p:nvSpPr>
          <p:spPr bwMode="auto">
            <a:xfrm>
              <a:off x="5831683" y="3244851"/>
              <a:ext cx="26988" cy="17463"/>
            </a:xfrm>
            <a:custGeom>
              <a:avLst/>
              <a:gdLst>
                <a:gd name="T0" fmla="*/ 1 w 3"/>
                <a:gd name="T1" fmla="*/ 2 h 2"/>
                <a:gd name="T2" fmla="*/ 3 w 3"/>
                <a:gd name="T3" fmla="*/ 1 h 2"/>
                <a:gd name="T4" fmla="*/ 2 w 3"/>
                <a:gd name="T5" fmla="*/ 1 h 2"/>
                <a:gd name="T6" fmla="*/ 1 w 3"/>
                <a:gd name="T7" fmla="*/ 2 h 2"/>
                <a:gd name="T8" fmla="*/ 0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2" y="2"/>
                    <a:pt x="2" y="1"/>
                    <a:pt x="3" y="1"/>
                  </a:cubicBezTo>
                  <a:cubicBezTo>
                    <a:pt x="3" y="0"/>
                    <a:pt x="2" y="0"/>
                    <a:pt x="2" y="1"/>
                  </a:cubicBezTo>
                  <a:cubicBezTo>
                    <a:pt x="2" y="1"/>
                    <a:pt x="1" y="1"/>
                    <a:pt x="1" y="2"/>
                  </a:cubicBezTo>
                  <a:cubicBezTo>
                    <a:pt x="1" y="2"/>
                    <a:pt x="0" y="2"/>
                    <a:pt x="0"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 name="Freeform 1004"/>
            <p:cNvSpPr>
              <a:spLocks/>
            </p:cNvSpPr>
            <p:nvPr/>
          </p:nvSpPr>
          <p:spPr bwMode="auto">
            <a:xfrm>
              <a:off x="5831683" y="3262313"/>
              <a:ext cx="34925" cy="17463"/>
            </a:xfrm>
            <a:custGeom>
              <a:avLst/>
              <a:gdLst>
                <a:gd name="T0" fmla="*/ 1 w 4"/>
                <a:gd name="T1" fmla="*/ 0 h 2"/>
                <a:gd name="T2" fmla="*/ 2 w 4"/>
                <a:gd name="T3" fmla="*/ 1 h 2"/>
                <a:gd name="T4" fmla="*/ 3 w 4"/>
                <a:gd name="T5" fmla="*/ 1 h 2"/>
                <a:gd name="T6" fmla="*/ 2 w 4"/>
                <a:gd name="T7" fmla="*/ 2 h 2"/>
                <a:gd name="T8" fmla="*/ 3 w 4"/>
                <a:gd name="T9" fmla="*/ 2 h 2"/>
                <a:gd name="T10" fmla="*/ 3 w 4"/>
                <a:gd name="T11" fmla="*/ 0 h 2"/>
                <a:gd name="T12" fmla="*/ 1 w 4"/>
                <a:gd name="T13" fmla="*/ 0 h 2"/>
                <a:gd name="T14" fmla="*/ 1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1" y="0"/>
                  </a:moveTo>
                  <a:cubicBezTo>
                    <a:pt x="1" y="0"/>
                    <a:pt x="2" y="0"/>
                    <a:pt x="2" y="1"/>
                  </a:cubicBezTo>
                  <a:cubicBezTo>
                    <a:pt x="3" y="1"/>
                    <a:pt x="3" y="1"/>
                    <a:pt x="3" y="1"/>
                  </a:cubicBezTo>
                  <a:cubicBezTo>
                    <a:pt x="3" y="1"/>
                    <a:pt x="3" y="2"/>
                    <a:pt x="2" y="2"/>
                  </a:cubicBezTo>
                  <a:cubicBezTo>
                    <a:pt x="2" y="2"/>
                    <a:pt x="2" y="2"/>
                    <a:pt x="3" y="2"/>
                  </a:cubicBezTo>
                  <a:cubicBezTo>
                    <a:pt x="3" y="2"/>
                    <a:pt x="4" y="1"/>
                    <a:pt x="3" y="0"/>
                  </a:cubicBezTo>
                  <a:cubicBezTo>
                    <a:pt x="3" y="0"/>
                    <a:pt x="2"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 name="Freeform 1005"/>
            <p:cNvSpPr>
              <a:spLocks/>
            </p:cNvSpPr>
            <p:nvPr/>
          </p:nvSpPr>
          <p:spPr bwMode="auto">
            <a:xfrm>
              <a:off x="5849146" y="3279776"/>
              <a:ext cx="44450" cy="25400"/>
            </a:xfrm>
            <a:custGeom>
              <a:avLst/>
              <a:gdLst>
                <a:gd name="T0" fmla="*/ 0 w 5"/>
                <a:gd name="T1" fmla="*/ 0 h 3"/>
                <a:gd name="T2" fmla="*/ 3 w 5"/>
                <a:gd name="T3" fmla="*/ 1 h 3"/>
                <a:gd name="T4" fmla="*/ 5 w 5"/>
                <a:gd name="T5" fmla="*/ 2 h 3"/>
                <a:gd name="T6" fmla="*/ 5 w 5"/>
                <a:gd name="T7" fmla="*/ 2 h 3"/>
                <a:gd name="T8" fmla="*/ 4 w 5"/>
                <a:gd name="T9" fmla="*/ 1 h 3"/>
                <a:gd name="T10" fmla="*/ 2 w 5"/>
                <a:gd name="T11" fmla="*/ 0 h 3"/>
                <a:gd name="T12" fmla="*/ 0 w 5"/>
                <a:gd name="T13" fmla="*/ 0 h 3"/>
                <a:gd name="T14" fmla="*/ 0 w 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0"/>
                  </a:moveTo>
                  <a:cubicBezTo>
                    <a:pt x="1" y="0"/>
                    <a:pt x="2" y="1"/>
                    <a:pt x="3" y="1"/>
                  </a:cubicBezTo>
                  <a:cubicBezTo>
                    <a:pt x="4" y="1"/>
                    <a:pt x="5" y="1"/>
                    <a:pt x="5" y="2"/>
                  </a:cubicBezTo>
                  <a:cubicBezTo>
                    <a:pt x="5" y="3"/>
                    <a:pt x="5" y="3"/>
                    <a:pt x="5" y="2"/>
                  </a:cubicBezTo>
                  <a:cubicBezTo>
                    <a:pt x="5" y="1"/>
                    <a:pt x="5" y="1"/>
                    <a:pt x="4" y="1"/>
                  </a:cubicBezTo>
                  <a:cubicBezTo>
                    <a:pt x="3" y="1"/>
                    <a:pt x="3" y="0"/>
                    <a:pt x="2" y="0"/>
                  </a:cubicBezTo>
                  <a:cubicBezTo>
                    <a:pt x="2" y="0"/>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 name="Freeform 1006"/>
            <p:cNvSpPr>
              <a:spLocks/>
            </p:cNvSpPr>
            <p:nvPr/>
          </p:nvSpPr>
          <p:spPr bwMode="auto">
            <a:xfrm>
              <a:off x="5569746" y="3262313"/>
              <a:ext cx="77788" cy="34925"/>
            </a:xfrm>
            <a:custGeom>
              <a:avLst/>
              <a:gdLst>
                <a:gd name="T0" fmla="*/ 0 w 9"/>
                <a:gd name="T1" fmla="*/ 2 h 4"/>
                <a:gd name="T2" fmla="*/ 3 w 9"/>
                <a:gd name="T3" fmla="*/ 2 h 4"/>
                <a:gd name="T4" fmla="*/ 9 w 9"/>
                <a:gd name="T5" fmla="*/ 4 h 4"/>
                <a:gd name="T6" fmla="*/ 9 w 9"/>
                <a:gd name="T7" fmla="*/ 4 h 4"/>
                <a:gd name="T8" fmla="*/ 6 w 9"/>
                <a:gd name="T9" fmla="*/ 1 h 4"/>
                <a:gd name="T10" fmla="*/ 4 w 9"/>
                <a:gd name="T11" fmla="*/ 1 h 4"/>
                <a:gd name="T12" fmla="*/ 1 w 9"/>
                <a:gd name="T13" fmla="*/ 1 h 4"/>
                <a:gd name="T14" fmla="*/ 0 w 9"/>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0" y="2"/>
                  </a:moveTo>
                  <a:cubicBezTo>
                    <a:pt x="1" y="2"/>
                    <a:pt x="2" y="2"/>
                    <a:pt x="3" y="2"/>
                  </a:cubicBezTo>
                  <a:cubicBezTo>
                    <a:pt x="6" y="0"/>
                    <a:pt x="8" y="1"/>
                    <a:pt x="9" y="4"/>
                  </a:cubicBezTo>
                  <a:cubicBezTo>
                    <a:pt x="9" y="4"/>
                    <a:pt x="9" y="4"/>
                    <a:pt x="9" y="4"/>
                  </a:cubicBezTo>
                  <a:cubicBezTo>
                    <a:pt x="9" y="2"/>
                    <a:pt x="8" y="1"/>
                    <a:pt x="6" y="1"/>
                  </a:cubicBezTo>
                  <a:cubicBezTo>
                    <a:pt x="6" y="1"/>
                    <a:pt x="5" y="1"/>
                    <a:pt x="4" y="1"/>
                  </a:cubicBezTo>
                  <a:cubicBezTo>
                    <a:pt x="3" y="1"/>
                    <a:pt x="2" y="2"/>
                    <a:pt x="1"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 name="Freeform 1007"/>
            <p:cNvSpPr>
              <a:spLocks/>
            </p:cNvSpPr>
            <p:nvPr/>
          </p:nvSpPr>
          <p:spPr bwMode="auto">
            <a:xfrm>
              <a:off x="5639596" y="3227388"/>
              <a:ext cx="87313" cy="60325"/>
            </a:xfrm>
            <a:custGeom>
              <a:avLst/>
              <a:gdLst>
                <a:gd name="T0" fmla="*/ 1 w 10"/>
                <a:gd name="T1" fmla="*/ 7 h 7"/>
                <a:gd name="T2" fmla="*/ 3 w 10"/>
                <a:gd name="T3" fmla="*/ 5 h 7"/>
                <a:gd name="T4" fmla="*/ 3 w 10"/>
                <a:gd name="T5" fmla="*/ 4 h 7"/>
                <a:gd name="T6" fmla="*/ 5 w 10"/>
                <a:gd name="T7" fmla="*/ 3 h 7"/>
                <a:gd name="T8" fmla="*/ 10 w 10"/>
                <a:gd name="T9" fmla="*/ 0 h 7"/>
                <a:gd name="T10" fmla="*/ 10 w 10"/>
                <a:gd name="T11" fmla="*/ 0 h 7"/>
                <a:gd name="T12" fmla="*/ 7 w 10"/>
                <a:gd name="T13" fmla="*/ 1 h 7"/>
                <a:gd name="T14" fmla="*/ 6 w 10"/>
                <a:gd name="T15" fmla="*/ 2 h 7"/>
                <a:gd name="T16" fmla="*/ 3 w 10"/>
                <a:gd name="T17" fmla="*/ 3 h 7"/>
                <a:gd name="T18" fmla="*/ 2 w 10"/>
                <a:gd name="T19" fmla="*/ 4 h 7"/>
                <a:gd name="T20" fmla="*/ 0 w 10"/>
                <a:gd name="T21" fmla="*/ 7 h 7"/>
                <a:gd name="T22" fmla="*/ 1 w 10"/>
                <a:gd name="T2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1" y="7"/>
                  </a:moveTo>
                  <a:cubicBezTo>
                    <a:pt x="1" y="6"/>
                    <a:pt x="2" y="5"/>
                    <a:pt x="3" y="5"/>
                  </a:cubicBezTo>
                  <a:cubicBezTo>
                    <a:pt x="3" y="4"/>
                    <a:pt x="3" y="4"/>
                    <a:pt x="3" y="4"/>
                  </a:cubicBezTo>
                  <a:cubicBezTo>
                    <a:pt x="3" y="3"/>
                    <a:pt x="4" y="3"/>
                    <a:pt x="5" y="3"/>
                  </a:cubicBezTo>
                  <a:cubicBezTo>
                    <a:pt x="7" y="3"/>
                    <a:pt x="8" y="0"/>
                    <a:pt x="10" y="0"/>
                  </a:cubicBezTo>
                  <a:cubicBezTo>
                    <a:pt x="10" y="0"/>
                    <a:pt x="10" y="0"/>
                    <a:pt x="10" y="0"/>
                  </a:cubicBezTo>
                  <a:cubicBezTo>
                    <a:pt x="9" y="0"/>
                    <a:pt x="8" y="0"/>
                    <a:pt x="7" y="1"/>
                  </a:cubicBezTo>
                  <a:cubicBezTo>
                    <a:pt x="7" y="1"/>
                    <a:pt x="6" y="2"/>
                    <a:pt x="6" y="2"/>
                  </a:cubicBezTo>
                  <a:cubicBezTo>
                    <a:pt x="5" y="3"/>
                    <a:pt x="4" y="2"/>
                    <a:pt x="3" y="3"/>
                  </a:cubicBezTo>
                  <a:cubicBezTo>
                    <a:pt x="3" y="3"/>
                    <a:pt x="2" y="3"/>
                    <a:pt x="2" y="4"/>
                  </a:cubicBezTo>
                  <a:cubicBezTo>
                    <a:pt x="3" y="5"/>
                    <a:pt x="1" y="5"/>
                    <a:pt x="0"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 name="Freeform 1008"/>
            <p:cNvSpPr>
              <a:spLocks/>
            </p:cNvSpPr>
            <p:nvPr/>
          </p:nvSpPr>
          <p:spPr bwMode="auto">
            <a:xfrm>
              <a:off x="5709446" y="3227388"/>
              <a:ext cx="25400" cy="52388"/>
            </a:xfrm>
            <a:custGeom>
              <a:avLst/>
              <a:gdLst>
                <a:gd name="T0" fmla="*/ 1 w 3"/>
                <a:gd name="T1" fmla="*/ 0 h 6"/>
                <a:gd name="T2" fmla="*/ 1 w 3"/>
                <a:gd name="T3" fmla="*/ 2 h 6"/>
                <a:gd name="T4" fmla="*/ 1 w 3"/>
                <a:gd name="T5" fmla="*/ 3 h 6"/>
                <a:gd name="T6" fmla="*/ 0 w 3"/>
                <a:gd name="T7" fmla="*/ 5 h 6"/>
                <a:gd name="T8" fmla="*/ 1 w 3"/>
                <a:gd name="T9" fmla="*/ 6 h 6"/>
                <a:gd name="T10" fmla="*/ 2 w 3"/>
                <a:gd name="T11" fmla="*/ 5 h 6"/>
                <a:gd name="T12" fmla="*/ 1 w 3"/>
                <a:gd name="T13" fmla="*/ 4 h 6"/>
                <a:gd name="T14" fmla="*/ 2 w 3"/>
                <a:gd name="T15" fmla="*/ 3 h 6"/>
                <a:gd name="T16" fmla="*/ 2 w 3"/>
                <a:gd name="T17" fmla="*/ 2 h 6"/>
                <a:gd name="T18" fmla="*/ 2 w 3"/>
                <a:gd name="T19" fmla="*/ 0 h 6"/>
                <a:gd name="T20" fmla="*/ 1 w 3"/>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6">
                  <a:moveTo>
                    <a:pt x="1" y="0"/>
                  </a:moveTo>
                  <a:cubicBezTo>
                    <a:pt x="1" y="1"/>
                    <a:pt x="2" y="2"/>
                    <a:pt x="1" y="2"/>
                  </a:cubicBezTo>
                  <a:cubicBezTo>
                    <a:pt x="1" y="2"/>
                    <a:pt x="1" y="2"/>
                    <a:pt x="1" y="3"/>
                  </a:cubicBezTo>
                  <a:cubicBezTo>
                    <a:pt x="1" y="3"/>
                    <a:pt x="0" y="4"/>
                    <a:pt x="0" y="5"/>
                  </a:cubicBezTo>
                  <a:cubicBezTo>
                    <a:pt x="0" y="5"/>
                    <a:pt x="1" y="5"/>
                    <a:pt x="1" y="6"/>
                  </a:cubicBezTo>
                  <a:cubicBezTo>
                    <a:pt x="1" y="6"/>
                    <a:pt x="2" y="6"/>
                    <a:pt x="2" y="5"/>
                  </a:cubicBezTo>
                  <a:cubicBezTo>
                    <a:pt x="1" y="5"/>
                    <a:pt x="0" y="5"/>
                    <a:pt x="1" y="4"/>
                  </a:cubicBezTo>
                  <a:cubicBezTo>
                    <a:pt x="1" y="3"/>
                    <a:pt x="2" y="3"/>
                    <a:pt x="2" y="3"/>
                  </a:cubicBezTo>
                  <a:cubicBezTo>
                    <a:pt x="2" y="2"/>
                    <a:pt x="2" y="2"/>
                    <a:pt x="2" y="2"/>
                  </a:cubicBezTo>
                  <a:cubicBezTo>
                    <a:pt x="3" y="1"/>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grpSp>
          <p:nvGrpSpPr>
            <p:cNvPr id="81" name="Group 80"/>
            <p:cNvGrpSpPr/>
            <p:nvPr/>
          </p:nvGrpSpPr>
          <p:grpSpPr>
            <a:xfrm>
              <a:off x="4939508" y="2097088"/>
              <a:ext cx="1592263" cy="1785938"/>
              <a:chOff x="4939508" y="2097088"/>
              <a:chExt cx="1592263" cy="1785938"/>
            </a:xfrm>
            <a:grpFill/>
          </p:grpSpPr>
          <p:grpSp>
            <p:nvGrpSpPr>
              <p:cNvPr id="82" name="Group 81"/>
              <p:cNvGrpSpPr/>
              <p:nvPr/>
            </p:nvGrpSpPr>
            <p:grpSpPr>
              <a:xfrm>
                <a:off x="4939508" y="2097088"/>
                <a:ext cx="1592262" cy="1785938"/>
                <a:chOff x="4611688" y="2097088"/>
                <a:chExt cx="1592262" cy="1785938"/>
              </a:xfrm>
              <a:grpFill/>
            </p:grpSpPr>
            <p:grpSp>
              <p:nvGrpSpPr>
                <p:cNvPr id="122" name="Group 1210"/>
                <p:cNvGrpSpPr>
                  <a:grpSpLocks/>
                </p:cNvGrpSpPr>
                <p:nvPr/>
              </p:nvGrpSpPr>
              <p:grpSpPr bwMode="auto">
                <a:xfrm>
                  <a:off x="4672013" y="2097088"/>
                  <a:ext cx="1522413" cy="1277938"/>
                  <a:chOff x="2943" y="1321"/>
                  <a:chExt cx="959" cy="805"/>
                </a:xfrm>
                <a:grpFill/>
              </p:grpSpPr>
              <p:sp>
                <p:nvSpPr>
                  <p:cNvPr id="726" name="Freeform 1010"/>
                  <p:cNvSpPr>
                    <a:spLocks/>
                  </p:cNvSpPr>
                  <p:nvPr/>
                </p:nvSpPr>
                <p:spPr bwMode="auto">
                  <a:xfrm>
                    <a:off x="3390" y="2033"/>
                    <a:ext cx="27" cy="33"/>
                  </a:xfrm>
                  <a:custGeom>
                    <a:avLst/>
                    <a:gdLst>
                      <a:gd name="T0" fmla="*/ 1 w 5"/>
                      <a:gd name="T1" fmla="*/ 6 h 6"/>
                      <a:gd name="T2" fmla="*/ 3 w 5"/>
                      <a:gd name="T3" fmla="*/ 3 h 6"/>
                      <a:gd name="T4" fmla="*/ 4 w 5"/>
                      <a:gd name="T5" fmla="*/ 1 h 6"/>
                      <a:gd name="T6" fmla="*/ 4 w 5"/>
                      <a:gd name="T7" fmla="*/ 0 h 6"/>
                      <a:gd name="T8" fmla="*/ 3 w 5"/>
                      <a:gd name="T9" fmla="*/ 2 h 6"/>
                      <a:gd name="T10" fmla="*/ 1 w 5"/>
                      <a:gd name="T11" fmla="*/ 5 h 6"/>
                      <a:gd name="T12" fmla="*/ 1 w 5"/>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1" y="6"/>
                        </a:moveTo>
                        <a:cubicBezTo>
                          <a:pt x="2" y="5"/>
                          <a:pt x="2" y="4"/>
                          <a:pt x="3" y="3"/>
                        </a:cubicBezTo>
                        <a:cubicBezTo>
                          <a:pt x="3" y="2"/>
                          <a:pt x="3" y="1"/>
                          <a:pt x="4" y="1"/>
                        </a:cubicBezTo>
                        <a:cubicBezTo>
                          <a:pt x="4" y="1"/>
                          <a:pt x="5" y="0"/>
                          <a:pt x="4" y="0"/>
                        </a:cubicBezTo>
                        <a:cubicBezTo>
                          <a:pt x="3" y="0"/>
                          <a:pt x="3" y="1"/>
                          <a:pt x="3" y="2"/>
                        </a:cubicBezTo>
                        <a:cubicBezTo>
                          <a:pt x="2" y="3"/>
                          <a:pt x="2" y="4"/>
                          <a:pt x="1" y="5"/>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7" name="Freeform 1011"/>
                  <p:cNvSpPr>
                    <a:spLocks/>
                  </p:cNvSpPr>
                  <p:nvPr/>
                </p:nvSpPr>
                <p:spPr bwMode="auto">
                  <a:xfrm>
                    <a:off x="3412" y="2033"/>
                    <a:ext cx="16" cy="22"/>
                  </a:xfrm>
                  <a:custGeom>
                    <a:avLst/>
                    <a:gdLst>
                      <a:gd name="T0" fmla="*/ 0 w 3"/>
                      <a:gd name="T1" fmla="*/ 1 h 4"/>
                      <a:gd name="T2" fmla="*/ 1 w 3"/>
                      <a:gd name="T3" fmla="*/ 2 h 4"/>
                      <a:gd name="T4" fmla="*/ 2 w 3"/>
                      <a:gd name="T5" fmla="*/ 4 h 4"/>
                      <a:gd name="T6" fmla="*/ 3 w 3"/>
                      <a:gd name="T7" fmla="*/ 4 h 4"/>
                      <a:gd name="T8" fmla="*/ 2 w 3"/>
                      <a:gd name="T9" fmla="*/ 2 h 4"/>
                      <a:gd name="T10" fmla="*/ 1 w 3"/>
                      <a:gd name="T11" fmla="*/ 2 h 4"/>
                      <a:gd name="T12" fmla="*/ 0 w 3"/>
                      <a:gd name="T13" fmla="*/ 0 h 4"/>
                      <a:gd name="T14" fmla="*/ 0 w 3"/>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0" y="1"/>
                        </a:moveTo>
                        <a:cubicBezTo>
                          <a:pt x="0" y="1"/>
                          <a:pt x="0" y="2"/>
                          <a:pt x="1" y="2"/>
                        </a:cubicBezTo>
                        <a:cubicBezTo>
                          <a:pt x="2" y="2"/>
                          <a:pt x="2" y="3"/>
                          <a:pt x="2" y="4"/>
                        </a:cubicBezTo>
                        <a:cubicBezTo>
                          <a:pt x="2" y="4"/>
                          <a:pt x="3" y="4"/>
                          <a:pt x="3" y="4"/>
                        </a:cubicBezTo>
                        <a:cubicBezTo>
                          <a:pt x="2" y="3"/>
                          <a:pt x="3" y="2"/>
                          <a:pt x="2" y="2"/>
                        </a:cubicBezTo>
                        <a:cubicBezTo>
                          <a:pt x="2" y="2"/>
                          <a:pt x="2" y="2"/>
                          <a:pt x="1" y="2"/>
                        </a:cubicBezTo>
                        <a:cubicBezTo>
                          <a:pt x="1" y="2"/>
                          <a:pt x="0" y="1"/>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8" name="Freeform 1012"/>
                  <p:cNvSpPr>
                    <a:spLocks/>
                  </p:cNvSpPr>
                  <p:nvPr/>
                </p:nvSpPr>
                <p:spPr bwMode="auto">
                  <a:xfrm>
                    <a:off x="3246" y="1999"/>
                    <a:ext cx="61" cy="67"/>
                  </a:xfrm>
                  <a:custGeom>
                    <a:avLst/>
                    <a:gdLst>
                      <a:gd name="T0" fmla="*/ 1 w 11"/>
                      <a:gd name="T1" fmla="*/ 1 h 12"/>
                      <a:gd name="T2" fmla="*/ 4 w 11"/>
                      <a:gd name="T3" fmla="*/ 1 h 12"/>
                      <a:gd name="T4" fmla="*/ 6 w 11"/>
                      <a:gd name="T5" fmla="*/ 1 h 12"/>
                      <a:gd name="T6" fmla="*/ 9 w 11"/>
                      <a:gd name="T7" fmla="*/ 2 h 12"/>
                      <a:gd name="T8" fmla="*/ 9 w 11"/>
                      <a:gd name="T9" fmla="*/ 4 h 12"/>
                      <a:gd name="T10" fmla="*/ 8 w 11"/>
                      <a:gd name="T11" fmla="*/ 6 h 12"/>
                      <a:gd name="T12" fmla="*/ 8 w 11"/>
                      <a:gd name="T13" fmla="*/ 8 h 12"/>
                      <a:gd name="T14" fmla="*/ 10 w 11"/>
                      <a:gd name="T15" fmla="*/ 12 h 12"/>
                      <a:gd name="T16" fmla="*/ 11 w 11"/>
                      <a:gd name="T17" fmla="*/ 12 h 12"/>
                      <a:gd name="T18" fmla="*/ 9 w 11"/>
                      <a:gd name="T19" fmla="*/ 8 h 12"/>
                      <a:gd name="T20" fmla="*/ 10 w 11"/>
                      <a:gd name="T21" fmla="*/ 5 h 12"/>
                      <a:gd name="T22" fmla="*/ 9 w 11"/>
                      <a:gd name="T23" fmla="*/ 4 h 12"/>
                      <a:gd name="T24" fmla="*/ 10 w 11"/>
                      <a:gd name="T25" fmla="*/ 3 h 12"/>
                      <a:gd name="T26" fmla="*/ 1 w 11"/>
                      <a:gd name="T27" fmla="*/ 0 h 12"/>
                      <a:gd name="T28" fmla="*/ 1 w 11"/>
                      <a:gd name="T2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2">
                        <a:moveTo>
                          <a:pt x="1" y="1"/>
                        </a:moveTo>
                        <a:cubicBezTo>
                          <a:pt x="1" y="1"/>
                          <a:pt x="3" y="1"/>
                          <a:pt x="4" y="1"/>
                        </a:cubicBezTo>
                        <a:cubicBezTo>
                          <a:pt x="5" y="1"/>
                          <a:pt x="6" y="1"/>
                          <a:pt x="6" y="1"/>
                        </a:cubicBezTo>
                        <a:cubicBezTo>
                          <a:pt x="7" y="1"/>
                          <a:pt x="8" y="1"/>
                          <a:pt x="9" y="2"/>
                        </a:cubicBezTo>
                        <a:cubicBezTo>
                          <a:pt x="9" y="3"/>
                          <a:pt x="9" y="4"/>
                          <a:pt x="9" y="4"/>
                        </a:cubicBezTo>
                        <a:cubicBezTo>
                          <a:pt x="8" y="5"/>
                          <a:pt x="9" y="6"/>
                          <a:pt x="8" y="6"/>
                        </a:cubicBezTo>
                        <a:cubicBezTo>
                          <a:pt x="8" y="7"/>
                          <a:pt x="8" y="7"/>
                          <a:pt x="8" y="8"/>
                        </a:cubicBezTo>
                        <a:cubicBezTo>
                          <a:pt x="8" y="10"/>
                          <a:pt x="10" y="10"/>
                          <a:pt x="10" y="12"/>
                        </a:cubicBezTo>
                        <a:cubicBezTo>
                          <a:pt x="10" y="12"/>
                          <a:pt x="11" y="12"/>
                          <a:pt x="11" y="12"/>
                        </a:cubicBezTo>
                        <a:cubicBezTo>
                          <a:pt x="11" y="10"/>
                          <a:pt x="9" y="9"/>
                          <a:pt x="9" y="8"/>
                        </a:cubicBezTo>
                        <a:cubicBezTo>
                          <a:pt x="8" y="7"/>
                          <a:pt x="9" y="6"/>
                          <a:pt x="10" y="5"/>
                        </a:cubicBezTo>
                        <a:cubicBezTo>
                          <a:pt x="10" y="5"/>
                          <a:pt x="9" y="5"/>
                          <a:pt x="9" y="4"/>
                        </a:cubicBezTo>
                        <a:cubicBezTo>
                          <a:pt x="10" y="4"/>
                          <a:pt x="10" y="3"/>
                          <a:pt x="10" y="3"/>
                        </a:cubicBezTo>
                        <a:cubicBezTo>
                          <a:pt x="11" y="0"/>
                          <a:pt x="2" y="1"/>
                          <a:pt x="1"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9" name="Freeform 1013"/>
                  <p:cNvSpPr>
                    <a:spLocks/>
                  </p:cNvSpPr>
                  <p:nvPr/>
                </p:nvSpPr>
                <p:spPr bwMode="auto">
                  <a:xfrm>
                    <a:off x="3202" y="1977"/>
                    <a:ext cx="28" cy="6"/>
                  </a:xfrm>
                  <a:custGeom>
                    <a:avLst/>
                    <a:gdLst>
                      <a:gd name="T0" fmla="*/ 1 w 5"/>
                      <a:gd name="T1" fmla="*/ 1 h 1"/>
                      <a:gd name="T2" fmla="*/ 3 w 5"/>
                      <a:gd name="T3" fmla="*/ 1 h 1"/>
                      <a:gd name="T4" fmla="*/ 4 w 5"/>
                      <a:gd name="T5" fmla="*/ 0 h 1"/>
                      <a:gd name="T6" fmla="*/ 4 w 5"/>
                      <a:gd name="T7" fmla="*/ 0 h 1"/>
                      <a:gd name="T8" fmla="*/ 4 w 5"/>
                      <a:gd name="T9" fmla="*/ 1 h 1"/>
                      <a:gd name="T10" fmla="*/ 5 w 5"/>
                      <a:gd name="T11" fmla="*/ 0 h 1"/>
                      <a:gd name="T12" fmla="*/ 4 w 5"/>
                      <a:gd name="T13" fmla="*/ 0 h 1"/>
                      <a:gd name="T14" fmla="*/ 4 w 5"/>
                      <a:gd name="T15" fmla="*/ 0 h 1"/>
                      <a:gd name="T16" fmla="*/ 3 w 5"/>
                      <a:gd name="T17" fmla="*/ 0 h 1"/>
                      <a:gd name="T18" fmla="*/ 1 w 5"/>
                      <a:gd name="T19" fmla="*/ 1 h 1"/>
                      <a:gd name="T20" fmla="*/ 1 w 5"/>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1" y="1"/>
                        </a:moveTo>
                        <a:cubicBezTo>
                          <a:pt x="1" y="1"/>
                          <a:pt x="2" y="1"/>
                          <a:pt x="3" y="1"/>
                        </a:cubicBezTo>
                        <a:cubicBezTo>
                          <a:pt x="3" y="1"/>
                          <a:pt x="3" y="0"/>
                          <a:pt x="4" y="0"/>
                        </a:cubicBezTo>
                        <a:cubicBezTo>
                          <a:pt x="4" y="0"/>
                          <a:pt x="4" y="0"/>
                          <a:pt x="4" y="0"/>
                        </a:cubicBezTo>
                        <a:cubicBezTo>
                          <a:pt x="3" y="1"/>
                          <a:pt x="4" y="1"/>
                          <a:pt x="4" y="1"/>
                        </a:cubicBezTo>
                        <a:cubicBezTo>
                          <a:pt x="5" y="1"/>
                          <a:pt x="5" y="0"/>
                          <a:pt x="5" y="0"/>
                        </a:cubicBezTo>
                        <a:cubicBezTo>
                          <a:pt x="4" y="0"/>
                          <a:pt x="4" y="0"/>
                          <a:pt x="4" y="0"/>
                        </a:cubicBezTo>
                        <a:cubicBezTo>
                          <a:pt x="4" y="0"/>
                          <a:pt x="4" y="0"/>
                          <a:pt x="4" y="0"/>
                        </a:cubicBezTo>
                        <a:cubicBezTo>
                          <a:pt x="4" y="0"/>
                          <a:pt x="3" y="0"/>
                          <a:pt x="3" y="0"/>
                        </a:cubicBezTo>
                        <a:cubicBezTo>
                          <a:pt x="2" y="0"/>
                          <a:pt x="1" y="0"/>
                          <a:pt x="1"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0" name="Freeform 1014"/>
                  <p:cNvSpPr>
                    <a:spLocks/>
                  </p:cNvSpPr>
                  <p:nvPr/>
                </p:nvSpPr>
                <p:spPr bwMode="auto">
                  <a:xfrm>
                    <a:off x="3224" y="1950"/>
                    <a:ext cx="39" cy="33"/>
                  </a:xfrm>
                  <a:custGeom>
                    <a:avLst/>
                    <a:gdLst>
                      <a:gd name="T0" fmla="*/ 0 w 7"/>
                      <a:gd name="T1" fmla="*/ 6 h 6"/>
                      <a:gd name="T2" fmla="*/ 1 w 7"/>
                      <a:gd name="T3" fmla="*/ 5 h 6"/>
                      <a:gd name="T4" fmla="*/ 2 w 7"/>
                      <a:gd name="T5" fmla="*/ 3 h 6"/>
                      <a:gd name="T6" fmla="*/ 3 w 7"/>
                      <a:gd name="T7" fmla="*/ 1 h 6"/>
                      <a:gd name="T8" fmla="*/ 6 w 7"/>
                      <a:gd name="T9" fmla="*/ 0 h 6"/>
                      <a:gd name="T10" fmla="*/ 7 w 7"/>
                      <a:gd name="T11" fmla="*/ 0 h 6"/>
                      <a:gd name="T12" fmla="*/ 3 w 7"/>
                      <a:gd name="T13" fmla="*/ 1 h 6"/>
                      <a:gd name="T14" fmla="*/ 1 w 7"/>
                      <a:gd name="T15" fmla="*/ 5 h 6"/>
                      <a:gd name="T16" fmla="*/ 1 w 7"/>
                      <a:gd name="T17" fmla="*/ 5 h 6"/>
                      <a:gd name="T18" fmla="*/ 0 w 7"/>
                      <a:gd name="T19" fmla="*/ 6 h 6"/>
                      <a:gd name="T20" fmla="*/ 0 w 7"/>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0" y="6"/>
                        </a:moveTo>
                        <a:cubicBezTo>
                          <a:pt x="1" y="6"/>
                          <a:pt x="1" y="5"/>
                          <a:pt x="1" y="5"/>
                        </a:cubicBezTo>
                        <a:cubicBezTo>
                          <a:pt x="1" y="4"/>
                          <a:pt x="2" y="4"/>
                          <a:pt x="2" y="3"/>
                        </a:cubicBezTo>
                        <a:cubicBezTo>
                          <a:pt x="3" y="3"/>
                          <a:pt x="2" y="2"/>
                          <a:pt x="3" y="1"/>
                        </a:cubicBezTo>
                        <a:cubicBezTo>
                          <a:pt x="3" y="0"/>
                          <a:pt x="5" y="0"/>
                          <a:pt x="6" y="0"/>
                        </a:cubicBezTo>
                        <a:cubicBezTo>
                          <a:pt x="6" y="0"/>
                          <a:pt x="7" y="0"/>
                          <a:pt x="7" y="0"/>
                        </a:cubicBezTo>
                        <a:cubicBezTo>
                          <a:pt x="5" y="0"/>
                          <a:pt x="4" y="0"/>
                          <a:pt x="3" y="1"/>
                        </a:cubicBezTo>
                        <a:cubicBezTo>
                          <a:pt x="1" y="1"/>
                          <a:pt x="2" y="4"/>
                          <a:pt x="1" y="5"/>
                        </a:cubicBezTo>
                        <a:cubicBezTo>
                          <a:pt x="1" y="5"/>
                          <a:pt x="1" y="5"/>
                          <a:pt x="1" y="5"/>
                        </a:cubicBezTo>
                        <a:cubicBezTo>
                          <a:pt x="1" y="5"/>
                          <a:pt x="1" y="5"/>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1" name="Freeform 1015"/>
                  <p:cNvSpPr>
                    <a:spLocks/>
                  </p:cNvSpPr>
                  <p:nvPr/>
                </p:nvSpPr>
                <p:spPr bwMode="auto">
                  <a:xfrm>
                    <a:off x="3258" y="1944"/>
                    <a:ext cx="16" cy="28"/>
                  </a:xfrm>
                  <a:custGeom>
                    <a:avLst/>
                    <a:gdLst>
                      <a:gd name="T0" fmla="*/ 0 w 3"/>
                      <a:gd name="T1" fmla="*/ 1 h 5"/>
                      <a:gd name="T2" fmla="*/ 2 w 3"/>
                      <a:gd name="T3" fmla="*/ 2 h 5"/>
                      <a:gd name="T4" fmla="*/ 2 w 3"/>
                      <a:gd name="T5" fmla="*/ 3 h 5"/>
                      <a:gd name="T6" fmla="*/ 1 w 3"/>
                      <a:gd name="T7" fmla="*/ 4 h 5"/>
                      <a:gd name="T8" fmla="*/ 2 w 3"/>
                      <a:gd name="T9" fmla="*/ 4 h 5"/>
                      <a:gd name="T10" fmla="*/ 3 w 3"/>
                      <a:gd name="T11" fmla="*/ 2 h 5"/>
                      <a:gd name="T12" fmla="*/ 3 w 3"/>
                      <a:gd name="T13" fmla="*/ 1 h 5"/>
                      <a:gd name="T14" fmla="*/ 0 w 3"/>
                      <a:gd name="T15" fmla="*/ 1 h 5"/>
                      <a:gd name="T16" fmla="*/ 0 w 3"/>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1"/>
                        </a:moveTo>
                        <a:cubicBezTo>
                          <a:pt x="1" y="1"/>
                          <a:pt x="2" y="1"/>
                          <a:pt x="2" y="2"/>
                        </a:cubicBezTo>
                        <a:cubicBezTo>
                          <a:pt x="2" y="2"/>
                          <a:pt x="2" y="3"/>
                          <a:pt x="2" y="3"/>
                        </a:cubicBezTo>
                        <a:cubicBezTo>
                          <a:pt x="1" y="3"/>
                          <a:pt x="1" y="4"/>
                          <a:pt x="1" y="4"/>
                        </a:cubicBezTo>
                        <a:cubicBezTo>
                          <a:pt x="1" y="5"/>
                          <a:pt x="1" y="5"/>
                          <a:pt x="2" y="4"/>
                        </a:cubicBezTo>
                        <a:cubicBezTo>
                          <a:pt x="2" y="4"/>
                          <a:pt x="2" y="3"/>
                          <a:pt x="3" y="2"/>
                        </a:cubicBezTo>
                        <a:cubicBezTo>
                          <a:pt x="3" y="2"/>
                          <a:pt x="3" y="2"/>
                          <a:pt x="3" y="1"/>
                        </a:cubicBezTo>
                        <a:cubicBezTo>
                          <a:pt x="2" y="0"/>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2" name="Freeform 1016"/>
                  <p:cNvSpPr>
                    <a:spLocks/>
                  </p:cNvSpPr>
                  <p:nvPr/>
                </p:nvSpPr>
                <p:spPr bwMode="auto">
                  <a:xfrm>
                    <a:off x="3252" y="1966"/>
                    <a:ext cx="17" cy="17"/>
                  </a:xfrm>
                  <a:custGeom>
                    <a:avLst/>
                    <a:gdLst>
                      <a:gd name="T0" fmla="*/ 2 w 3"/>
                      <a:gd name="T1" fmla="*/ 0 h 3"/>
                      <a:gd name="T2" fmla="*/ 2 w 3"/>
                      <a:gd name="T3" fmla="*/ 2 h 3"/>
                      <a:gd name="T4" fmla="*/ 2 w 3"/>
                      <a:gd name="T5" fmla="*/ 3 h 3"/>
                      <a:gd name="T6" fmla="*/ 2 w 3"/>
                      <a:gd name="T7" fmla="*/ 3 h 3"/>
                      <a:gd name="T8" fmla="*/ 1 w 3"/>
                      <a:gd name="T9" fmla="*/ 2 h 3"/>
                      <a:gd name="T10" fmla="*/ 1 w 3"/>
                      <a:gd name="T11" fmla="*/ 2 h 3"/>
                      <a:gd name="T12" fmla="*/ 0 w 3"/>
                      <a:gd name="T13" fmla="*/ 2 h 3"/>
                      <a:gd name="T14" fmla="*/ 2 w 3"/>
                      <a:gd name="T15" fmla="*/ 3 h 3"/>
                      <a:gd name="T16" fmla="*/ 3 w 3"/>
                      <a:gd name="T17" fmla="*/ 2 h 3"/>
                      <a:gd name="T18" fmla="*/ 3 w 3"/>
                      <a:gd name="T19" fmla="*/ 0 h 3"/>
                      <a:gd name="T20" fmla="*/ 2 w 3"/>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2" y="0"/>
                        </a:moveTo>
                        <a:cubicBezTo>
                          <a:pt x="2" y="1"/>
                          <a:pt x="2" y="2"/>
                          <a:pt x="2" y="2"/>
                        </a:cubicBezTo>
                        <a:cubicBezTo>
                          <a:pt x="2" y="2"/>
                          <a:pt x="2" y="3"/>
                          <a:pt x="2" y="3"/>
                        </a:cubicBezTo>
                        <a:cubicBezTo>
                          <a:pt x="1" y="3"/>
                          <a:pt x="2" y="3"/>
                          <a:pt x="2" y="3"/>
                        </a:cubicBezTo>
                        <a:cubicBezTo>
                          <a:pt x="2" y="3"/>
                          <a:pt x="2" y="3"/>
                          <a:pt x="1" y="2"/>
                        </a:cubicBezTo>
                        <a:cubicBezTo>
                          <a:pt x="1" y="2"/>
                          <a:pt x="1" y="2"/>
                          <a:pt x="1" y="2"/>
                        </a:cubicBezTo>
                        <a:cubicBezTo>
                          <a:pt x="1" y="1"/>
                          <a:pt x="0" y="2"/>
                          <a:pt x="0" y="2"/>
                        </a:cubicBezTo>
                        <a:cubicBezTo>
                          <a:pt x="1" y="2"/>
                          <a:pt x="1" y="3"/>
                          <a:pt x="2" y="3"/>
                        </a:cubicBezTo>
                        <a:cubicBezTo>
                          <a:pt x="2" y="3"/>
                          <a:pt x="3" y="2"/>
                          <a:pt x="3" y="2"/>
                        </a:cubicBezTo>
                        <a:cubicBezTo>
                          <a:pt x="3" y="1"/>
                          <a:pt x="3" y="1"/>
                          <a:pt x="3" y="0"/>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3" name="Freeform 1017"/>
                  <p:cNvSpPr>
                    <a:spLocks/>
                  </p:cNvSpPr>
                  <p:nvPr/>
                </p:nvSpPr>
                <p:spPr bwMode="auto">
                  <a:xfrm>
                    <a:off x="3246" y="1977"/>
                    <a:ext cx="12" cy="28"/>
                  </a:xfrm>
                  <a:custGeom>
                    <a:avLst/>
                    <a:gdLst>
                      <a:gd name="T0" fmla="*/ 1 w 2"/>
                      <a:gd name="T1" fmla="*/ 0 h 5"/>
                      <a:gd name="T2" fmla="*/ 1 w 2"/>
                      <a:gd name="T3" fmla="*/ 2 h 5"/>
                      <a:gd name="T4" fmla="*/ 0 w 2"/>
                      <a:gd name="T5" fmla="*/ 4 h 5"/>
                      <a:gd name="T6" fmla="*/ 1 w 2"/>
                      <a:gd name="T7" fmla="*/ 4 h 5"/>
                      <a:gd name="T8" fmla="*/ 2 w 2"/>
                      <a:gd name="T9" fmla="*/ 3 h 5"/>
                      <a:gd name="T10" fmla="*/ 2 w 2"/>
                      <a:gd name="T11" fmla="*/ 0 h 5"/>
                      <a:gd name="T12" fmla="*/ 1 w 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1" y="0"/>
                        </a:moveTo>
                        <a:cubicBezTo>
                          <a:pt x="1" y="1"/>
                          <a:pt x="1" y="1"/>
                          <a:pt x="1" y="2"/>
                        </a:cubicBezTo>
                        <a:cubicBezTo>
                          <a:pt x="2" y="3"/>
                          <a:pt x="1" y="4"/>
                          <a:pt x="0" y="4"/>
                        </a:cubicBezTo>
                        <a:cubicBezTo>
                          <a:pt x="0" y="5"/>
                          <a:pt x="1" y="5"/>
                          <a:pt x="1" y="4"/>
                        </a:cubicBezTo>
                        <a:cubicBezTo>
                          <a:pt x="2" y="4"/>
                          <a:pt x="2" y="4"/>
                          <a:pt x="2" y="3"/>
                        </a:cubicBezTo>
                        <a:cubicBezTo>
                          <a:pt x="2" y="2"/>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4" name="Freeform 1018"/>
                  <p:cNvSpPr>
                    <a:spLocks/>
                  </p:cNvSpPr>
                  <p:nvPr/>
                </p:nvSpPr>
                <p:spPr bwMode="auto">
                  <a:xfrm>
                    <a:off x="3202" y="1867"/>
                    <a:ext cx="56" cy="11"/>
                  </a:xfrm>
                  <a:custGeom>
                    <a:avLst/>
                    <a:gdLst>
                      <a:gd name="T0" fmla="*/ 9 w 10"/>
                      <a:gd name="T1" fmla="*/ 1 h 2"/>
                      <a:gd name="T2" fmla="*/ 6 w 10"/>
                      <a:gd name="T3" fmla="*/ 0 h 2"/>
                      <a:gd name="T4" fmla="*/ 5 w 10"/>
                      <a:gd name="T5" fmla="*/ 0 h 2"/>
                      <a:gd name="T6" fmla="*/ 5 w 10"/>
                      <a:gd name="T7" fmla="*/ 1 h 2"/>
                      <a:gd name="T8" fmla="*/ 6 w 10"/>
                      <a:gd name="T9" fmla="*/ 0 h 2"/>
                      <a:gd name="T10" fmla="*/ 3 w 10"/>
                      <a:gd name="T11" fmla="*/ 0 h 2"/>
                      <a:gd name="T12" fmla="*/ 0 w 10"/>
                      <a:gd name="T13" fmla="*/ 2 h 2"/>
                      <a:gd name="T14" fmla="*/ 0 w 10"/>
                      <a:gd name="T15" fmla="*/ 2 h 2"/>
                      <a:gd name="T16" fmla="*/ 1 w 10"/>
                      <a:gd name="T17" fmla="*/ 1 h 2"/>
                      <a:gd name="T18" fmla="*/ 5 w 10"/>
                      <a:gd name="T19" fmla="*/ 1 h 2"/>
                      <a:gd name="T20" fmla="*/ 6 w 10"/>
                      <a:gd name="T21" fmla="*/ 1 h 2"/>
                      <a:gd name="T22" fmla="*/ 6 w 10"/>
                      <a:gd name="T23" fmla="*/ 0 h 2"/>
                      <a:gd name="T24" fmla="*/ 5 w 10"/>
                      <a:gd name="T25" fmla="*/ 0 h 2"/>
                      <a:gd name="T26" fmla="*/ 7 w 10"/>
                      <a:gd name="T27" fmla="*/ 1 h 2"/>
                      <a:gd name="T28" fmla="*/ 7 w 10"/>
                      <a:gd name="T29" fmla="*/ 1 h 2"/>
                      <a:gd name="T30" fmla="*/ 9 w 10"/>
                      <a:gd name="T31" fmla="*/ 1 h 2"/>
                      <a:gd name="T32" fmla="*/ 9 w 10"/>
                      <a:gd name="T3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
                        <a:moveTo>
                          <a:pt x="9" y="1"/>
                        </a:moveTo>
                        <a:cubicBezTo>
                          <a:pt x="8" y="1"/>
                          <a:pt x="7" y="0"/>
                          <a:pt x="6" y="0"/>
                        </a:cubicBezTo>
                        <a:cubicBezTo>
                          <a:pt x="6" y="0"/>
                          <a:pt x="5" y="0"/>
                          <a:pt x="5" y="0"/>
                        </a:cubicBezTo>
                        <a:cubicBezTo>
                          <a:pt x="5" y="0"/>
                          <a:pt x="5" y="0"/>
                          <a:pt x="5" y="1"/>
                        </a:cubicBezTo>
                        <a:cubicBezTo>
                          <a:pt x="6" y="1"/>
                          <a:pt x="6" y="1"/>
                          <a:pt x="6" y="0"/>
                        </a:cubicBezTo>
                        <a:cubicBezTo>
                          <a:pt x="5" y="0"/>
                          <a:pt x="4" y="0"/>
                          <a:pt x="3" y="0"/>
                        </a:cubicBezTo>
                        <a:cubicBezTo>
                          <a:pt x="2" y="0"/>
                          <a:pt x="1" y="1"/>
                          <a:pt x="0" y="2"/>
                        </a:cubicBezTo>
                        <a:cubicBezTo>
                          <a:pt x="0" y="2"/>
                          <a:pt x="0" y="2"/>
                          <a:pt x="0" y="2"/>
                        </a:cubicBezTo>
                        <a:cubicBezTo>
                          <a:pt x="1" y="2"/>
                          <a:pt x="1" y="2"/>
                          <a:pt x="1" y="1"/>
                        </a:cubicBezTo>
                        <a:cubicBezTo>
                          <a:pt x="3" y="0"/>
                          <a:pt x="4" y="0"/>
                          <a:pt x="5" y="1"/>
                        </a:cubicBezTo>
                        <a:cubicBezTo>
                          <a:pt x="6" y="1"/>
                          <a:pt x="6" y="1"/>
                          <a:pt x="6" y="1"/>
                        </a:cubicBezTo>
                        <a:cubicBezTo>
                          <a:pt x="6" y="0"/>
                          <a:pt x="6" y="0"/>
                          <a:pt x="6" y="0"/>
                        </a:cubicBezTo>
                        <a:cubicBezTo>
                          <a:pt x="6" y="0"/>
                          <a:pt x="5" y="0"/>
                          <a:pt x="5" y="0"/>
                        </a:cubicBezTo>
                        <a:cubicBezTo>
                          <a:pt x="5" y="0"/>
                          <a:pt x="7" y="1"/>
                          <a:pt x="7" y="1"/>
                        </a:cubicBezTo>
                        <a:cubicBezTo>
                          <a:pt x="7" y="1"/>
                          <a:pt x="7" y="1"/>
                          <a:pt x="7" y="1"/>
                        </a:cubicBezTo>
                        <a:cubicBezTo>
                          <a:pt x="8" y="2"/>
                          <a:pt x="8" y="1"/>
                          <a:pt x="9" y="1"/>
                        </a:cubicBezTo>
                        <a:cubicBezTo>
                          <a:pt x="9" y="1"/>
                          <a:pt x="10"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5" name="Freeform 1019"/>
                  <p:cNvSpPr>
                    <a:spLocks/>
                  </p:cNvSpPr>
                  <p:nvPr/>
                </p:nvSpPr>
                <p:spPr bwMode="auto">
                  <a:xfrm>
                    <a:off x="3180" y="1873"/>
                    <a:ext cx="28" cy="44"/>
                  </a:xfrm>
                  <a:custGeom>
                    <a:avLst/>
                    <a:gdLst>
                      <a:gd name="T0" fmla="*/ 4 w 5"/>
                      <a:gd name="T1" fmla="*/ 1 h 8"/>
                      <a:gd name="T2" fmla="*/ 1 w 5"/>
                      <a:gd name="T3" fmla="*/ 2 h 8"/>
                      <a:gd name="T4" fmla="*/ 1 w 5"/>
                      <a:gd name="T5" fmla="*/ 5 h 8"/>
                      <a:gd name="T6" fmla="*/ 0 w 5"/>
                      <a:gd name="T7" fmla="*/ 8 h 8"/>
                      <a:gd name="T8" fmla="*/ 1 w 5"/>
                      <a:gd name="T9" fmla="*/ 8 h 8"/>
                      <a:gd name="T10" fmla="*/ 0 w 5"/>
                      <a:gd name="T11" fmla="*/ 7 h 8"/>
                      <a:gd name="T12" fmla="*/ 0 w 5"/>
                      <a:gd name="T13" fmla="*/ 7 h 8"/>
                      <a:gd name="T14" fmla="*/ 0 w 5"/>
                      <a:gd name="T15" fmla="*/ 8 h 8"/>
                      <a:gd name="T16" fmla="*/ 1 w 5"/>
                      <a:gd name="T17" fmla="*/ 8 h 8"/>
                      <a:gd name="T18" fmla="*/ 1 w 5"/>
                      <a:gd name="T19" fmla="*/ 5 h 8"/>
                      <a:gd name="T20" fmla="*/ 2 w 5"/>
                      <a:gd name="T21" fmla="*/ 3 h 8"/>
                      <a:gd name="T22" fmla="*/ 4 w 5"/>
                      <a:gd name="T23" fmla="*/ 1 h 8"/>
                      <a:gd name="T24" fmla="*/ 4 w 5"/>
                      <a:gd name="T2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8">
                        <a:moveTo>
                          <a:pt x="4" y="1"/>
                        </a:moveTo>
                        <a:cubicBezTo>
                          <a:pt x="3" y="1"/>
                          <a:pt x="2" y="1"/>
                          <a:pt x="1" y="2"/>
                        </a:cubicBezTo>
                        <a:cubicBezTo>
                          <a:pt x="1" y="3"/>
                          <a:pt x="1" y="4"/>
                          <a:pt x="1" y="5"/>
                        </a:cubicBezTo>
                        <a:cubicBezTo>
                          <a:pt x="0" y="6"/>
                          <a:pt x="2" y="7"/>
                          <a:pt x="0" y="8"/>
                        </a:cubicBezTo>
                        <a:cubicBezTo>
                          <a:pt x="1" y="8"/>
                          <a:pt x="1" y="8"/>
                          <a:pt x="1" y="8"/>
                        </a:cubicBezTo>
                        <a:cubicBezTo>
                          <a:pt x="1" y="7"/>
                          <a:pt x="1" y="7"/>
                          <a:pt x="0" y="7"/>
                        </a:cubicBezTo>
                        <a:cubicBezTo>
                          <a:pt x="0" y="7"/>
                          <a:pt x="0" y="7"/>
                          <a:pt x="0" y="7"/>
                        </a:cubicBezTo>
                        <a:cubicBezTo>
                          <a:pt x="0" y="7"/>
                          <a:pt x="0" y="8"/>
                          <a:pt x="0" y="8"/>
                        </a:cubicBezTo>
                        <a:cubicBezTo>
                          <a:pt x="1" y="8"/>
                          <a:pt x="1" y="8"/>
                          <a:pt x="1" y="8"/>
                        </a:cubicBezTo>
                        <a:cubicBezTo>
                          <a:pt x="2" y="7"/>
                          <a:pt x="2" y="6"/>
                          <a:pt x="1" y="5"/>
                        </a:cubicBezTo>
                        <a:cubicBezTo>
                          <a:pt x="1" y="4"/>
                          <a:pt x="2" y="3"/>
                          <a:pt x="2" y="3"/>
                        </a:cubicBezTo>
                        <a:cubicBezTo>
                          <a:pt x="2" y="1"/>
                          <a:pt x="3" y="1"/>
                          <a:pt x="4" y="1"/>
                        </a:cubicBezTo>
                        <a:cubicBezTo>
                          <a:pt x="5" y="1"/>
                          <a:pt x="5" y="0"/>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6" name="Freeform 1020"/>
                  <p:cNvSpPr>
                    <a:spLocks/>
                  </p:cNvSpPr>
                  <p:nvPr/>
                </p:nvSpPr>
                <p:spPr bwMode="auto">
                  <a:xfrm>
                    <a:off x="3175" y="1911"/>
                    <a:ext cx="33" cy="72"/>
                  </a:xfrm>
                  <a:custGeom>
                    <a:avLst/>
                    <a:gdLst>
                      <a:gd name="T0" fmla="*/ 0 w 6"/>
                      <a:gd name="T1" fmla="*/ 1 h 13"/>
                      <a:gd name="T2" fmla="*/ 1 w 6"/>
                      <a:gd name="T3" fmla="*/ 4 h 13"/>
                      <a:gd name="T4" fmla="*/ 1 w 6"/>
                      <a:gd name="T5" fmla="*/ 8 h 13"/>
                      <a:gd name="T6" fmla="*/ 3 w 6"/>
                      <a:gd name="T7" fmla="*/ 10 h 13"/>
                      <a:gd name="T8" fmla="*/ 5 w 6"/>
                      <a:gd name="T9" fmla="*/ 13 h 13"/>
                      <a:gd name="T10" fmla="*/ 6 w 6"/>
                      <a:gd name="T11" fmla="*/ 13 h 13"/>
                      <a:gd name="T12" fmla="*/ 4 w 6"/>
                      <a:gd name="T13" fmla="*/ 10 h 13"/>
                      <a:gd name="T14" fmla="*/ 2 w 6"/>
                      <a:gd name="T15" fmla="*/ 8 h 13"/>
                      <a:gd name="T16" fmla="*/ 1 w 6"/>
                      <a:gd name="T17" fmla="*/ 4 h 13"/>
                      <a:gd name="T18" fmla="*/ 1 w 6"/>
                      <a:gd name="T19" fmla="*/ 0 h 13"/>
                      <a:gd name="T20" fmla="*/ 0 w 6"/>
                      <a:gd name="T2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1"/>
                        </a:moveTo>
                        <a:cubicBezTo>
                          <a:pt x="1" y="2"/>
                          <a:pt x="1" y="3"/>
                          <a:pt x="1" y="4"/>
                        </a:cubicBezTo>
                        <a:cubicBezTo>
                          <a:pt x="1" y="5"/>
                          <a:pt x="1" y="7"/>
                          <a:pt x="1" y="8"/>
                        </a:cubicBezTo>
                        <a:cubicBezTo>
                          <a:pt x="2" y="9"/>
                          <a:pt x="3" y="9"/>
                          <a:pt x="3" y="10"/>
                        </a:cubicBezTo>
                        <a:cubicBezTo>
                          <a:pt x="4" y="11"/>
                          <a:pt x="5" y="12"/>
                          <a:pt x="5" y="13"/>
                        </a:cubicBezTo>
                        <a:cubicBezTo>
                          <a:pt x="6" y="13"/>
                          <a:pt x="6" y="13"/>
                          <a:pt x="6" y="13"/>
                        </a:cubicBezTo>
                        <a:cubicBezTo>
                          <a:pt x="5" y="12"/>
                          <a:pt x="4" y="11"/>
                          <a:pt x="4" y="10"/>
                        </a:cubicBezTo>
                        <a:cubicBezTo>
                          <a:pt x="3" y="9"/>
                          <a:pt x="3" y="8"/>
                          <a:pt x="2" y="8"/>
                        </a:cubicBezTo>
                        <a:cubicBezTo>
                          <a:pt x="1" y="7"/>
                          <a:pt x="1" y="5"/>
                          <a:pt x="1" y="4"/>
                        </a:cubicBezTo>
                        <a:cubicBezTo>
                          <a:pt x="1" y="3"/>
                          <a:pt x="2" y="2"/>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7" name="Freeform 1021"/>
                  <p:cNvSpPr>
                    <a:spLocks/>
                  </p:cNvSpPr>
                  <p:nvPr/>
                </p:nvSpPr>
                <p:spPr bwMode="auto">
                  <a:xfrm>
                    <a:off x="3246" y="1856"/>
                    <a:ext cx="56" cy="22"/>
                  </a:xfrm>
                  <a:custGeom>
                    <a:avLst/>
                    <a:gdLst>
                      <a:gd name="T0" fmla="*/ 1 w 10"/>
                      <a:gd name="T1" fmla="*/ 3 h 4"/>
                      <a:gd name="T2" fmla="*/ 2 w 10"/>
                      <a:gd name="T3" fmla="*/ 3 h 4"/>
                      <a:gd name="T4" fmla="*/ 2 w 10"/>
                      <a:gd name="T5" fmla="*/ 3 h 4"/>
                      <a:gd name="T6" fmla="*/ 2 w 10"/>
                      <a:gd name="T7" fmla="*/ 2 h 4"/>
                      <a:gd name="T8" fmla="*/ 3 w 10"/>
                      <a:gd name="T9" fmla="*/ 1 h 4"/>
                      <a:gd name="T10" fmla="*/ 7 w 10"/>
                      <a:gd name="T11" fmla="*/ 3 h 4"/>
                      <a:gd name="T12" fmla="*/ 8 w 10"/>
                      <a:gd name="T13" fmla="*/ 3 h 4"/>
                      <a:gd name="T14" fmla="*/ 9 w 10"/>
                      <a:gd name="T15" fmla="*/ 2 h 4"/>
                      <a:gd name="T16" fmla="*/ 9 w 10"/>
                      <a:gd name="T17" fmla="*/ 2 h 4"/>
                      <a:gd name="T18" fmla="*/ 7 w 10"/>
                      <a:gd name="T19" fmla="*/ 2 h 4"/>
                      <a:gd name="T20" fmla="*/ 8 w 10"/>
                      <a:gd name="T21" fmla="*/ 2 h 4"/>
                      <a:gd name="T22" fmla="*/ 1 w 10"/>
                      <a:gd name="T23" fmla="*/ 1 h 4"/>
                      <a:gd name="T24" fmla="*/ 1 w 10"/>
                      <a:gd name="T25" fmla="*/ 2 h 4"/>
                      <a:gd name="T26" fmla="*/ 1 w 10"/>
                      <a:gd name="T27" fmla="*/ 2 h 4"/>
                      <a:gd name="T28" fmla="*/ 1 w 10"/>
                      <a:gd name="T29" fmla="*/ 3 h 4"/>
                      <a:gd name="T30" fmla="*/ 0 w 10"/>
                      <a:gd name="T31" fmla="*/ 3 h 4"/>
                      <a:gd name="T32" fmla="*/ 1 w 10"/>
                      <a:gd name="T3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4">
                        <a:moveTo>
                          <a:pt x="1" y="3"/>
                        </a:moveTo>
                        <a:cubicBezTo>
                          <a:pt x="1" y="3"/>
                          <a:pt x="1" y="3"/>
                          <a:pt x="2" y="3"/>
                        </a:cubicBezTo>
                        <a:cubicBezTo>
                          <a:pt x="2" y="3"/>
                          <a:pt x="2" y="3"/>
                          <a:pt x="2" y="3"/>
                        </a:cubicBezTo>
                        <a:cubicBezTo>
                          <a:pt x="2" y="2"/>
                          <a:pt x="2" y="2"/>
                          <a:pt x="2" y="2"/>
                        </a:cubicBezTo>
                        <a:cubicBezTo>
                          <a:pt x="2" y="1"/>
                          <a:pt x="3" y="1"/>
                          <a:pt x="3" y="1"/>
                        </a:cubicBezTo>
                        <a:cubicBezTo>
                          <a:pt x="5" y="1"/>
                          <a:pt x="7" y="1"/>
                          <a:pt x="7" y="3"/>
                        </a:cubicBezTo>
                        <a:cubicBezTo>
                          <a:pt x="7" y="3"/>
                          <a:pt x="7" y="3"/>
                          <a:pt x="8" y="3"/>
                        </a:cubicBezTo>
                        <a:cubicBezTo>
                          <a:pt x="8" y="3"/>
                          <a:pt x="9" y="2"/>
                          <a:pt x="9" y="2"/>
                        </a:cubicBezTo>
                        <a:cubicBezTo>
                          <a:pt x="10" y="2"/>
                          <a:pt x="10" y="2"/>
                          <a:pt x="9" y="2"/>
                        </a:cubicBezTo>
                        <a:cubicBezTo>
                          <a:pt x="9" y="2"/>
                          <a:pt x="8" y="2"/>
                          <a:pt x="7" y="2"/>
                        </a:cubicBezTo>
                        <a:cubicBezTo>
                          <a:pt x="8" y="2"/>
                          <a:pt x="8" y="2"/>
                          <a:pt x="8" y="2"/>
                        </a:cubicBezTo>
                        <a:cubicBezTo>
                          <a:pt x="7" y="0"/>
                          <a:pt x="3" y="0"/>
                          <a:pt x="1" y="1"/>
                        </a:cubicBezTo>
                        <a:cubicBezTo>
                          <a:pt x="1" y="1"/>
                          <a:pt x="1" y="2"/>
                          <a:pt x="1" y="2"/>
                        </a:cubicBezTo>
                        <a:cubicBezTo>
                          <a:pt x="1" y="2"/>
                          <a:pt x="1" y="2"/>
                          <a:pt x="1" y="2"/>
                        </a:cubicBezTo>
                        <a:cubicBezTo>
                          <a:pt x="1" y="2"/>
                          <a:pt x="1" y="3"/>
                          <a:pt x="1" y="3"/>
                        </a:cubicBezTo>
                        <a:cubicBezTo>
                          <a:pt x="1" y="3"/>
                          <a:pt x="1" y="3"/>
                          <a:pt x="0" y="3"/>
                        </a:cubicBezTo>
                        <a:cubicBezTo>
                          <a:pt x="0" y="3"/>
                          <a:pt x="1" y="4"/>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8" name="Freeform 1022"/>
                  <p:cNvSpPr>
                    <a:spLocks/>
                  </p:cNvSpPr>
                  <p:nvPr/>
                </p:nvSpPr>
                <p:spPr bwMode="auto">
                  <a:xfrm>
                    <a:off x="3296" y="1862"/>
                    <a:ext cx="28" cy="55"/>
                  </a:xfrm>
                  <a:custGeom>
                    <a:avLst/>
                    <a:gdLst>
                      <a:gd name="T0" fmla="*/ 0 w 5"/>
                      <a:gd name="T1" fmla="*/ 1 h 10"/>
                      <a:gd name="T2" fmla="*/ 1 w 5"/>
                      <a:gd name="T3" fmla="*/ 1 h 10"/>
                      <a:gd name="T4" fmla="*/ 0 w 5"/>
                      <a:gd name="T5" fmla="*/ 1 h 10"/>
                      <a:gd name="T6" fmla="*/ 2 w 5"/>
                      <a:gd name="T7" fmla="*/ 4 h 10"/>
                      <a:gd name="T8" fmla="*/ 3 w 5"/>
                      <a:gd name="T9" fmla="*/ 6 h 10"/>
                      <a:gd name="T10" fmla="*/ 3 w 5"/>
                      <a:gd name="T11" fmla="*/ 8 h 10"/>
                      <a:gd name="T12" fmla="*/ 4 w 5"/>
                      <a:gd name="T13" fmla="*/ 10 h 10"/>
                      <a:gd name="T14" fmla="*/ 5 w 5"/>
                      <a:gd name="T15" fmla="*/ 9 h 10"/>
                      <a:gd name="T16" fmla="*/ 3 w 5"/>
                      <a:gd name="T17" fmla="*/ 4 h 10"/>
                      <a:gd name="T18" fmla="*/ 3 w 5"/>
                      <a:gd name="T19" fmla="*/ 2 h 10"/>
                      <a:gd name="T20" fmla="*/ 1 w 5"/>
                      <a:gd name="T21" fmla="*/ 0 h 10"/>
                      <a:gd name="T22" fmla="*/ 0 w 5"/>
                      <a:gd name="T23" fmla="*/ 1 h 10"/>
                      <a:gd name="T24" fmla="*/ 0 w 5"/>
                      <a:gd name="T25" fmla="*/ 1 h 10"/>
                      <a:gd name="T26" fmla="*/ 0 w 5"/>
                      <a:gd name="T2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0">
                        <a:moveTo>
                          <a:pt x="0" y="1"/>
                        </a:moveTo>
                        <a:cubicBezTo>
                          <a:pt x="1" y="1"/>
                          <a:pt x="1" y="1"/>
                          <a:pt x="1" y="1"/>
                        </a:cubicBezTo>
                        <a:cubicBezTo>
                          <a:pt x="1" y="1"/>
                          <a:pt x="0" y="1"/>
                          <a:pt x="0" y="1"/>
                        </a:cubicBezTo>
                        <a:cubicBezTo>
                          <a:pt x="2" y="1"/>
                          <a:pt x="2" y="3"/>
                          <a:pt x="2" y="4"/>
                        </a:cubicBezTo>
                        <a:cubicBezTo>
                          <a:pt x="2" y="5"/>
                          <a:pt x="3" y="5"/>
                          <a:pt x="3" y="6"/>
                        </a:cubicBezTo>
                        <a:cubicBezTo>
                          <a:pt x="3" y="7"/>
                          <a:pt x="3" y="7"/>
                          <a:pt x="3" y="8"/>
                        </a:cubicBezTo>
                        <a:cubicBezTo>
                          <a:pt x="4" y="9"/>
                          <a:pt x="4" y="9"/>
                          <a:pt x="4" y="10"/>
                        </a:cubicBezTo>
                        <a:cubicBezTo>
                          <a:pt x="5" y="10"/>
                          <a:pt x="5" y="10"/>
                          <a:pt x="5" y="9"/>
                        </a:cubicBezTo>
                        <a:cubicBezTo>
                          <a:pt x="4" y="8"/>
                          <a:pt x="4" y="6"/>
                          <a:pt x="3" y="4"/>
                        </a:cubicBezTo>
                        <a:cubicBezTo>
                          <a:pt x="2" y="3"/>
                          <a:pt x="3" y="3"/>
                          <a:pt x="3" y="2"/>
                        </a:cubicBezTo>
                        <a:cubicBezTo>
                          <a:pt x="2" y="1"/>
                          <a:pt x="1" y="1"/>
                          <a:pt x="1" y="0"/>
                        </a:cubicBezTo>
                        <a:cubicBezTo>
                          <a:pt x="0"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39" name="Freeform 1023"/>
                  <p:cNvSpPr>
                    <a:spLocks/>
                  </p:cNvSpPr>
                  <p:nvPr/>
                </p:nvSpPr>
                <p:spPr bwMode="auto">
                  <a:xfrm>
                    <a:off x="3318" y="1834"/>
                    <a:ext cx="33" cy="83"/>
                  </a:xfrm>
                  <a:custGeom>
                    <a:avLst/>
                    <a:gdLst>
                      <a:gd name="T0" fmla="*/ 5 w 6"/>
                      <a:gd name="T1" fmla="*/ 0 h 15"/>
                      <a:gd name="T2" fmla="*/ 3 w 6"/>
                      <a:gd name="T3" fmla="*/ 2 h 15"/>
                      <a:gd name="T4" fmla="*/ 1 w 6"/>
                      <a:gd name="T5" fmla="*/ 4 h 15"/>
                      <a:gd name="T6" fmla="*/ 2 w 6"/>
                      <a:gd name="T7" fmla="*/ 9 h 15"/>
                      <a:gd name="T8" fmla="*/ 1 w 6"/>
                      <a:gd name="T9" fmla="*/ 14 h 15"/>
                      <a:gd name="T10" fmla="*/ 1 w 6"/>
                      <a:gd name="T11" fmla="*/ 15 h 15"/>
                      <a:gd name="T12" fmla="*/ 3 w 6"/>
                      <a:gd name="T13" fmla="*/ 11 h 15"/>
                      <a:gd name="T14" fmla="*/ 2 w 6"/>
                      <a:gd name="T15" fmla="*/ 8 h 15"/>
                      <a:gd name="T16" fmla="*/ 1 w 6"/>
                      <a:gd name="T17" fmla="*/ 5 h 15"/>
                      <a:gd name="T18" fmla="*/ 3 w 6"/>
                      <a:gd name="T19" fmla="*/ 2 h 15"/>
                      <a:gd name="T20" fmla="*/ 5 w 6"/>
                      <a:gd name="T21" fmla="*/ 1 h 15"/>
                      <a:gd name="T22" fmla="*/ 5 w 6"/>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5">
                        <a:moveTo>
                          <a:pt x="5" y="0"/>
                        </a:moveTo>
                        <a:cubicBezTo>
                          <a:pt x="4" y="0"/>
                          <a:pt x="4" y="1"/>
                          <a:pt x="3" y="2"/>
                        </a:cubicBezTo>
                        <a:cubicBezTo>
                          <a:pt x="2" y="3"/>
                          <a:pt x="1" y="2"/>
                          <a:pt x="1" y="4"/>
                        </a:cubicBezTo>
                        <a:cubicBezTo>
                          <a:pt x="0" y="6"/>
                          <a:pt x="1" y="7"/>
                          <a:pt x="2" y="9"/>
                        </a:cubicBezTo>
                        <a:cubicBezTo>
                          <a:pt x="2" y="10"/>
                          <a:pt x="2" y="15"/>
                          <a:pt x="1" y="14"/>
                        </a:cubicBezTo>
                        <a:cubicBezTo>
                          <a:pt x="1" y="14"/>
                          <a:pt x="0" y="15"/>
                          <a:pt x="1" y="15"/>
                        </a:cubicBezTo>
                        <a:cubicBezTo>
                          <a:pt x="3" y="15"/>
                          <a:pt x="3" y="13"/>
                          <a:pt x="3" y="11"/>
                        </a:cubicBezTo>
                        <a:cubicBezTo>
                          <a:pt x="3" y="10"/>
                          <a:pt x="3" y="9"/>
                          <a:pt x="2" y="8"/>
                        </a:cubicBezTo>
                        <a:cubicBezTo>
                          <a:pt x="2" y="7"/>
                          <a:pt x="1" y="6"/>
                          <a:pt x="1" y="5"/>
                        </a:cubicBezTo>
                        <a:cubicBezTo>
                          <a:pt x="1" y="3"/>
                          <a:pt x="2" y="3"/>
                          <a:pt x="3" y="2"/>
                        </a:cubicBezTo>
                        <a:cubicBezTo>
                          <a:pt x="4" y="2"/>
                          <a:pt x="4" y="1"/>
                          <a:pt x="5" y="1"/>
                        </a:cubicBezTo>
                        <a:cubicBezTo>
                          <a:pt x="5" y="1"/>
                          <a:pt x="6"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0" name="Freeform 1024"/>
                  <p:cNvSpPr>
                    <a:spLocks/>
                  </p:cNvSpPr>
                  <p:nvPr/>
                </p:nvSpPr>
                <p:spPr bwMode="auto">
                  <a:xfrm>
                    <a:off x="3390" y="1746"/>
                    <a:ext cx="38" cy="27"/>
                  </a:xfrm>
                  <a:custGeom>
                    <a:avLst/>
                    <a:gdLst>
                      <a:gd name="T0" fmla="*/ 7 w 7"/>
                      <a:gd name="T1" fmla="*/ 0 h 5"/>
                      <a:gd name="T2" fmla="*/ 3 w 7"/>
                      <a:gd name="T3" fmla="*/ 0 h 5"/>
                      <a:gd name="T4" fmla="*/ 2 w 7"/>
                      <a:gd name="T5" fmla="*/ 2 h 5"/>
                      <a:gd name="T6" fmla="*/ 1 w 7"/>
                      <a:gd name="T7" fmla="*/ 3 h 5"/>
                      <a:gd name="T8" fmla="*/ 0 w 7"/>
                      <a:gd name="T9" fmla="*/ 5 h 5"/>
                      <a:gd name="T10" fmla="*/ 1 w 7"/>
                      <a:gd name="T11" fmla="*/ 4 h 5"/>
                      <a:gd name="T12" fmla="*/ 2 w 7"/>
                      <a:gd name="T13" fmla="*/ 2 h 5"/>
                      <a:gd name="T14" fmla="*/ 6 w 7"/>
                      <a:gd name="T15" fmla="*/ 0 h 5"/>
                      <a:gd name="T16" fmla="*/ 7 w 7"/>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0"/>
                        </a:moveTo>
                        <a:cubicBezTo>
                          <a:pt x="6" y="0"/>
                          <a:pt x="4" y="0"/>
                          <a:pt x="3" y="0"/>
                        </a:cubicBezTo>
                        <a:cubicBezTo>
                          <a:pt x="2" y="1"/>
                          <a:pt x="2" y="1"/>
                          <a:pt x="2" y="2"/>
                        </a:cubicBezTo>
                        <a:cubicBezTo>
                          <a:pt x="2" y="2"/>
                          <a:pt x="2" y="3"/>
                          <a:pt x="1" y="3"/>
                        </a:cubicBezTo>
                        <a:cubicBezTo>
                          <a:pt x="1" y="4"/>
                          <a:pt x="1" y="4"/>
                          <a:pt x="0" y="5"/>
                        </a:cubicBezTo>
                        <a:cubicBezTo>
                          <a:pt x="0" y="5"/>
                          <a:pt x="1" y="5"/>
                          <a:pt x="1" y="4"/>
                        </a:cubicBezTo>
                        <a:cubicBezTo>
                          <a:pt x="2" y="4"/>
                          <a:pt x="2" y="3"/>
                          <a:pt x="2" y="2"/>
                        </a:cubicBezTo>
                        <a:cubicBezTo>
                          <a:pt x="3" y="0"/>
                          <a:pt x="5" y="0"/>
                          <a:pt x="6" y="0"/>
                        </a:cubicBezTo>
                        <a:cubicBezTo>
                          <a:pt x="7" y="0"/>
                          <a:pt x="7"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1" name="Freeform 1025"/>
                  <p:cNvSpPr>
                    <a:spLocks/>
                  </p:cNvSpPr>
                  <p:nvPr/>
                </p:nvSpPr>
                <p:spPr bwMode="auto">
                  <a:xfrm>
                    <a:off x="3384" y="1757"/>
                    <a:ext cx="11" cy="16"/>
                  </a:xfrm>
                  <a:custGeom>
                    <a:avLst/>
                    <a:gdLst>
                      <a:gd name="T0" fmla="*/ 1 w 2"/>
                      <a:gd name="T1" fmla="*/ 1 h 3"/>
                      <a:gd name="T2" fmla="*/ 1 w 2"/>
                      <a:gd name="T3" fmla="*/ 2 h 3"/>
                      <a:gd name="T4" fmla="*/ 1 w 2"/>
                      <a:gd name="T5" fmla="*/ 3 h 3"/>
                      <a:gd name="T6" fmla="*/ 2 w 2"/>
                      <a:gd name="T7" fmla="*/ 3 h 3"/>
                      <a:gd name="T8" fmla="*/ 2 w 2"/>
                      <a:gd name="T9" fmla="*/ 2 h 3"/>
                      <a:gd name="T10" fmla="*/ 2 w 2"/>
                      <a:gd name="T11" fmla="*/ 1 h 3"/>
                      <a:gd name="T12" fmla="*/ 2 w 2"/>
                      <a:gd name="T13" fmla="*/ 0 h 3"/>
                      <a:gd name="T14" fmla="*/ 1 w 2"/>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1" y="1"/>
                        </a:moveTo>
                        <a:cubicBezTo>
                          <a:pt x="1" y="1"/>
                          <a:pt x="0" y="1"/>
                          <a:pt x="1" y="2"/>
                        </a:cubicBezTo>
                        <a:cubicBezTo>
                          <a:pt x="1" y="2"/>
                          <a:pt x="1" y="2"/>
                          <a:pt x="1" y="3"/>
                        </a:cubicBezTo>
                        <a:cubicBezTo>
                          <a:pt x="1" y="3"/>
                          <a:pt x="2" y="3"/>
                          <a:pt x="2" y="3"/>
                        </a:cubicBezTo>
                        <a:cubicBezTo>
                          <a:pt x="2" y="2"/>
                          <a:pt x="2" y="2"/>
                          <a:pt x="2" y="2"/>
                        </a:cubicBezTo>
                        <a:cubicBezTo>
                          <a:pt x="1" y="1"/>
                          <a:pt x="1" y="1"/>
                          <a:pt x="2" y="1"/>
                        </a:cubicBezTo>
                        <a:cubicBezTo>
                          <a:pt x="2" y="1"/>
                          <a:pt x="2" y="1"/>
                          <a:pt x="2" y="0"/>
                        </a:cubicBezTo>
                        <a:cubicBezTo>
                          <a:pt x="1"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2" name="Freeform 1026"/>
                  <p:cNvSpPr>
                    <a:spLocks/>
                  </p:cNvSpPr>
                  <p:nvPr/>
                </p:nvSpPr>
                <p:spPr bwMode="auto">
                  <a:xfrm>
                    <a:off x="3384" y="1762"/>
                    <a:ext cx="11" cy="28"/>
                  </a:xfrm>
                  <a:custGeom>
                    <a:avLst/>
                    <a:gdLst>
                      <a:gd name="T0" fmla="*/ 1 w 2"/>
                      <a:gd name="T1" fmla="*/ 0 h 5"/>
                      <a:gd name="T2" fmla="*/ 0 w 2"/>
                      <a:gd name="T3" fmla="*/ 2 h 5"/>
                      <a:gd name="T4" fmla="*/ 1 w 2"/>
                      <a:gd name="T5" fmla="*/ 3 h 5"/>
                      <a:gd name="T6" fmla="*/ 0 w 2"/>
                      <a:gd name="T7" fmla="*/ 5 h 5"/>
                      <a:gd name="T8" fmla="*/ 1 w 2"/>
                      <a:gd name="T9" fmla="*/ 5 h 5"/>
                      <a:gd name="T10" fmla="*/ 2 w 2"/>
                      <a:gd name="T11" fmla="*/ 3 h 5"/>
                      <a:gd name="T12" fmla="*/ 1 w 2"/>
                      <a:gd name="T13" fmla="*/ 0 h 5"/>
                      <a:gd name="T14" fmla="*/ 1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0"/>
                        </a:moveTo>
                        <a:cubicBezTo>
                          <a:pt x="0" y="0"/>
                          <a:pt x="0" y="1"/>
                          <a:pt x="0" y="2"/>
                        </a:cubicBezTo>
                        <a:cubicBezTo>
                          <a:pt x="1" y="2"/>
                          <a:pt x="1" y="3"/>
                          <a:pt x="1" y="3"/>
                        </a:cubicBezTo>
                        <a:cubicBezTo>
                          <a:pt x="1" y="4"/>
                          <a:pt x="0" y="4"/>
                          <a:pt x="0" y="5"/>
                        </a:cubicBezTo>
                        <a:cubicBezTo>
                          <a:pt x="0" y="5"/>
                          <a:pt x="0" y="5"/>
                          <a:pt x="1" y="5"/>
                        </a:cubicBezTo>
                        <a:cubicBezTo>
                          <a:pt x="1" y="4"/>
                          <a:pt x="1" y="4"/>
                          <a:pt x="2" y="3"/>
                        </a:cubicBezTo>
                        <a:cubicBezTo>
                          <a:pt x="2" y="2"/>
                          <a:pt x="0" y="1"/>
                          <a:pt x="1"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3" name="Freeform 1027"/>
                  <p:cNvSpPr>
                    <a:spLocks/>
                  </p:cNvSpPr>
                  <p:nvPr/>
                </p:nvSpPr>
                <p:spPr bwMode="auto">
                  <a:xfrm>
                    <a:off x="3379" y="1773"/>
                    <a:ext cx="11" cy="17"/>
                  </a:xfrm>
                  <a:custGeom>
                    <a:avLst/>
                    <a:gdLst>
                      <a:gd name="T0" fmla="*/ 1 w 2"/>
                      <a:gd name="T1" fmla="*/ 3 h 3"/>
                      <a:gd name="T2" fmla="*/ 1 w 2"/>
                      <a:gd name="T3" fmla="*/ 2 h 3"/>
                      <a:gd name="T4" fmla="*/ 0 w 2"/>
                      <a:gd name="T5" fmla="*/ 0 h 3"/>
                      <a:gd name="T6" fmla="*/ 0 w 2"/>
                      <a:gd name="T7" fmla="*/ 0 h 3"/>
                      <a:gd name="T8" fmla="*/ 0 w 2"/>
                      <a:gd name="T9" fmla="*/ 2 h 3"/>
                      <a:gd name="T10" fmla="*/ 1 w 2"/>
                      <a:gd name="T11" fmla="*/ 3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1" y="3"/>
                          <a:pt x="1" y="2"/>
                          <a:pt x="1" y="2"/>
                        </a:cubicBezTo>
                        <a:cubicBezTo>
                          <a:pt x="1" y="1"/>
                          <a:pt x="1" y="1"/>
                          <a:pt x="0" y="0"/>
                        </a:cubicBezTo>
                        <a:cubicBezTo>
                          <a:pt x="0" y="0"/>
                          <a:pt x="0" y="0"/>
                          <a:pt x="0" y="0"/>
                        </a:cubicBezTo>
                        <a:cubicBezTo>
                          <a:pt x="0" y="1"/>
                          <a:pt x="0" y="1"/>
                          <a:pt x="0" y="2"/>
                        </a:cubicBezTo>
                        <a:cubicBezTo>
                          <a:pt x="0" y="2"/>
                          <a:pt x="0" y="3"/>
                          <a:pt x="1" y="3"/>
                        </a:cubicBezTo>
                        <a:cubicBezTo>
                          <a:pt x="1" y="3"/>
                          <a:pt x="2"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4" name="Freeform 1028"/>
                  <p:cNvSpPr>
                    <a:spLocks/>
                  </p:cNvSpPr>
                  <p:nvPr/>
                </p:nvSpPr>
                <p:spPr bwMode="auto">
                  <a:xfrm>
                    <a:off x="3346" y="1773"/>
                    <a:ext cx="38" cy="67"/>
                  </a:xfrm>
                  <a:custGeom>
                    <a:avLst/>
                    <a:gdLst>
                      <a:gd name="T0" fmla="*/ 6 w 7"/>
                      <a:gd name="T1" fmla="*/ 0 h 12"/>
                      <a:gd name="T2" fmla="*/ 6 w 7"/>
                      <a:gd name="T3" fmla="*/ 5 h 12"/>
                      <a:gd name="T4" fmla="*/ 3 w 7"/>
                      <a:gd name="T5" fmla="*/ 9 h 12"/>
                      <a:gd name="T6" fmla="*/ 1 w 7"/>
                      <a:gd name="T7" fmla="*/ 10 h 12"/>
                      <a:gd name="T8" fmla="*/ 0 w 7"/>
                      <a:gd name="T9" fmla="*/ 12 h 12"/>
                      <a:gd name="T10" fmla="*/ 1 w 7"/>
                      <a:gd name="T11" fmla="*/ 11 h 12"/>
                      <a:gd name="T12" fmla="*/ 1 w 7"/>
                      <a:gd name="T13" fmla="*/ 10 h 12"/>
                      <a:gd name="T14" fmla="*/ 2 w 7"/>
                      <a:gd name="T15" fmla="*/ 10 h 12"/>
                      <a:gd name="T16" fmla="*/ 3 w 7"/>
                      <a:gd name="T17" fmla="*/ 10 h 12"/>
                      <a:gd name="T18" fmla="*/ 5 w 7"/>
                      <a:gd name="T19" fmla="*/ 8 h 12"/>
                      <a:gd name="T20" fmla="*/ 7 w 7"/>
                      <a:gd name="T21" fmla="*/ 5 h 12"/>
                      <a:gd name="T22" fmla="*/ 6 w 7"/>
                      <a:gd name="T23" fmla="*/ 3 h 12"/>
                      <a:gd name="T24" fmla="*/ 6 w 7"/>
                      <a:gd name="T25" fmla="*/ 0 h 12"/>
                      <a:gd name="T26" fmla="*/ 6 w 7"/>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2">
                        <a:moveTo>
                          <a:pt x="6" y="0"/>
                        </a:moveTo>
                        <a:cubicBezTo>
                          <a:pt x="6" y="2"/>
                          <a:pt x="5" y="3"/>
                          <a:pt x="6" y="5"/>
                        </a:cubicBezTo>
                        <a:cubicBezTo>
                          <a:pt x="6" y="7"/>
                          <a:pt x="4" y="8"/>
                          <a:pt x="3" y="9"/>
                        </a:cubicBezTo>
                        <a:cubicBezTo>
                          <a:pt x="2" y="10"/>
                          <a:pt x="2" y="10"/>
                          <a:pt x="1" y="10"/>
                        </a:cubicBezTo>
                        <a:cubicBezTo>
                          <a:pt x="0" y="10"/>
                          <a:pt x="0" y="11"/>
                          <a:pt x="0" y="12"/>
                        </a:cubicBezTo>
                        <a:cubicBezTo>
                          <a:pt x="0" y="12"/>
                          <a:pt x="0" y="12"/>
                          <a:pt x="1" y="11"/>
                        </a:cubicBezTo>
                        <a:cubicBezTo>
                          <a:pt x="1" y="11"/>
                          <a:pt x="1" y="10"/>
                          <a:pt x="1" y="10"/>
                        </a:cubicBezTo>
                        <a:cubicBezTo>
                          <a:pt x="2" y="10"/>
                          <a:pt x="2" y="10"/>
                          <a:pt x="2" y="10"/>
                        </a:cubicBezTo>
                        <a:cubicBezTo>
                          <a:pt x="2" y="10"/>
                          <a:pt x="2" y="10"/>
                          <a:pt x="3" y="10"/>
                        </a:cubicBezTo>
                        <a:cubicBezTo>
                          <a:pt x="3" y="9"/>
                          <a:pt x="4" y="9"/>
                          <a:pt x="5" y="8"/>
                        </a:cubicBezTo>
                        <a:cubicBezTo>
                          <a:pt x="6" y="8"/>
                          <a:pt x="7" y="7"/>
                          <a:pt x="7" y="5"/>
                        </a:cubicBezTo>
                        <a:cubicBezTo>
                          <a:pt x="7" y="4"/>
                          <a:pt x="6" y="4"/>
                          <a:pt x="6" y="3"/>
                        </a:cubicBezTo>
                        <a:cubicBezTo>
                          <a:pt x="7" y="2"/>
                          <a:pt x="6" y="1"/>
                          <a:pt x="6" y="0"/>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5" name="Freeform 1029"/>
                  <p:cNvSpPr>
                    <a:spLocks/>
                  </p:cNvSpPr>
                  <p:nvPr/>
                </p:nvSpPr>
                <p:spPr bwMode="auto">
                  <a:xfrm>
                    <a:off x="3423" y="1702"/>
                    <a:ext cx="61" cy="44"/>
                  </a:xfrm>
                  <a:custGeom>
                    <a:avLst/>
                    <a:gdLst>
                      <a:gd name="T0" fmla="*/ 11 w 11"/>
                      <a:gd name="T1" fmla="*/ 0 h 8"/>
                      <a:gd name="T2" fmla="*/ 7 w 11"/>
                      <a:gd name="T3" fmla="*/ 1 h 8"/>
                      <a:gd name="T4" fmla="*/ 7 w 11"/>
                      <a:gd name="T5" fmla="*/ 1 h 8"/>
                      <a:gd name="T6" fmla="*/ 4 w 11"/>
                      <a:gd name="T7" fmla="*/ 2 h 8"/>
                      <a:gd name="T8" fmla="*/ 2 w 11"/>
                      <a:gd name="T9" fmla="*/ 4 h 8"/>
                      <a:gd name="T10" fmla="*/ 1 w 11"/>
                      <a:gd name="T11" fmla="*/ 6 h 8"/>
                      <a:gd name="T12" fmla="*/ 2 w 11"/>
                      <a:gd name="T13" fmla="*/ 7 h 8"/>
                      <a:gd name="T14" fmla="*/ 0 w 11"/>
                      <a:gd name="T15" fmla="*/ 8 h 8"/>
                      <a:gd name="T16" fmla="*/ 1 w 11"/>
                      <a:gd name="T17" fmla="*/ 8 h 8"/>
                      <a:gd name="T18" fmla="*/ 3 w 11"/>
                      <a:gd name="T19" fmla="*/ 7 h 8"/>
                      <a:gd name="T20" fmla="*/ 3 w 11"/>
                      <a:gd name="T21" fmla="*/ 7 h 8"/>
                      <a:gd name="T22" fmla="*/ 2 w 11"/>
                      <a:gd name="T23" fmla="*/ 4 h 8"/>
                      <a:gd name="T24" fmla="*/ 5 w 11"/>
                      <a:gd name="T25" fmla="*/ 2 h 8"/>
                      <a:gd name="T26" fmla="*/ 8 w 11"/>
                      <a:gd name="T27" fmla="*/ 1 h 8"/>
                      <a:gd name="T28" fmla="*/ 8 w 11"/>
                      <a:gd name="T29" fmla="*/ 1 h 8"/>
                      <a:gd name="T30" fmla="*/ 11 w 11"/>
                      <a:gd name="T31" fmla="*/ 0 h 8"/>
                      <a:gd name="T32" fmla="*/ 11 w 11"/>
                      <a:gd name="T3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8">
                        <a:moveTo>
                          <a:pt x="11" y="0"/>
                        </a:moveTo>
                        <a:cubicBezTo>
                          <a:pt x="10" y="0"/>
                          <a:pt x="9" y="0"/>
                          <a:pt x="7" y="1"/>
                        </a:cubicBezTo>
                        <a:cubicBezTo>
                          <a:pt x="7" y="1"/>
                          <a:pt x="7" y="1"/>
                          <a:pt x="7" y="1"/>
                        </a:cubicBezTo>
                        <a:cubicBezTo>
                          <a:pt x="8" y="2"/>
                          <a:pt x="5" y="2"/>
                          <a:pt x="4" y="2"/>
                        </a:cubicBezTo>
                        <a:cubicBezTo>
                          <a:pt x="3" y="3"/>
                          <a:pt x="2" y="3"/>
                          <a:pt x="2" y="4"/>
                        </a:cubicBezTo>
                        <a:cubicBezTo>
                          <a:pt x="1" y="4"/>
                          <a:pt x="1" y="5"/>
                          <a:pt x="1" y="6"/>
                        </a:cubicBezTo>
                        <a:cubicBezTo>
                          <a:pt x="1" y="6"/>
                          <a:pt x="2" y="7"/>
                          <a:pt x="2" y="7"/>
                        </a:cubicBezTo>
                        <a:cubicBezTo>
                          <a:pt x="1" y="7"/>
                          <a:pt x="1" y="7"/>
                          <a:pt x="0" y="8"/>
                        </a:cubicBezTo>
                        <a:cubicBezTo>
                          <a:pt x="0" y="8"/>
                          <a:pt x="1" y="8"/>
                          <a:pt x="1" y="8"/>
                        </a:cubicBezTo>
                        <a:cubicBezTo>
                          <a:pt x="1" y="7"/>
                          <a:pt x="2" y="7"/>
                          <a:pt x="3" y="7"/>
                        </a:cubicBezTo>
                        <a:cubicBezTo>
                          <a:pt x="3" y="7"/>
                          <a:pt x="3" y="7"/>
                          <a:pt x="3" y="7"/>
                        </a:cubicBezTo>
                        <a:cubicBezTo>
                          <a:pt x="2" y="6"/>
                          <a:pt x="1" y="6"/>
                          <a:pt x="2" y="4"/>
                        </a:cubicBezTo>
                        <a:cubicBezTo>
                          <a:pt x="3" y="3"/>
                          <a:pt x="4" y="2"/>
                          <a:pt x="5" y="2"/>
                        </a:cubicBezTo>
                        <a:cubicBezTo>
                          <a:pt x="6" y="2"/>
                          <a:pt x="7" y="2"/>
                          <a:pt x="8" y="1"/>
                        </a:cubicBezTo>
                        <a:cubicBezTo>
                          <a:pt x="8" y="1"/>
                          <a:pt x="8" y="1"/>
                          <a:pt x="8" y="1"/>
                        </a:cubicBezTo>
                        <a:cubicBezTo>
                          <a:pt x="8" y="1"/>
                          <a:pt x="10" y="1"/>
                          <a:pt x="11" y="0"/>
                        </a:cubicBezTo>
                        <a:cubicBezTo>
                          <a:pt x="11" y="0"/>
                          <a:pt x="11"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6" name="Freeform 1030"/>
                  <p:cNvSpPr>
                    <a:spLocks/>
                  </p:cNvSpPr>
                  <p:nvPr/>
                </p:nvSpPr>
                <p:spPr bwMode="auto">
                  <a:xfrm>
                    <a:off x="3467" y="1702"/>
                    <a:ext cx="17" cy="22"/>
                  </a:xfrm>
                  <a:custGeom>
                    <a:avLst/>
                    <a:gdLst>
                      <a:gd name="T0" fmla="*/ 2 w 3"/>
                      <a:gd name="T1" fmla="*/ 0 h 4"/>
                      <a:gd name="T2" fmla="*/ 1 w 3"/>
                      <a:gd name="T3" fmla="*/ 1 h 4"/>
                      <a:gd name="T4" fmla="*/ 0 w 3"/>
                      <a:gd name="T5" fmla="*/ 2 h 4"/>
                      <a:gd name="T6" fmla="*/ 2 w 3"/>
                      <a:gd name="T7" fmla="*/ 4 h 4"/>
                      <a:gd name="T8" fmla="*/ 2 w 3"/>
                      <a:gd name="T9" fmla="*/ 4 h 4"/>
                      <a:gd name="T10" fmla="*/ 1 w 3"/>
                      <a:gd name="T11" fmla="*/ 2 h 4"/>
                      <a:gd name="T12" fmla="*/ 2 w 3"/>
                      <a:gd name="T13" fmla="*/ 1 h 4"/>
                      <a:gd name="T14" fmla="*/ 3 w 3"/>
                      <a:gd name="T15" fmla="*/ 0 h 4"/>
                      <a:gd name="T16" fmla="*/ 2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2" y="0"/>
                        </a:moveTo>
                        <a:cubicBezTo>
                          <a:pt x="2" y="1"/>
                          <a:pt x="1" y="1"/>
                          <a:pt x="1" y="1"/>
                        </a:cubicBezTo>
                        <a:cubicBezTo>
                          <a:pt x="0" y="2"/>
                          <a:pt x="0" y="2"/>
                          <a:pt x="0" y="2"/>
                        </a:cubicBezTo>
                        <a:cubicBezTo>
                          <a:pt x="0" y="3"/>
                          <a:pt x="1" y="4"/>
                          <a:pt x="2" y="4"/>
                        </a:cubicBezTo>
                        <a:cubicBezTo>
                          <a:pt x="2" y="4"/>
                          <a:pt x="2" y="4"/>
                          <a:pt x="2" y="4"/>
                        </a:cubicBezTo>
                        <a:cubicBezTo>
                          <a:pt x="1" y="4"/>
                          <a:pt x="1" y="2"/>
                          <a:pt x="1" y="2"/>
                        </a:cubicBezTo>
                        <a:cubicBezTo>
                          <a:pt x="1" y="1"/>
                          <a:pt x="2" y="1"/>
                          <a:pt x="2" y="1"/>
                        </a:cubicBezTo>
                        <a:cubicBezTo>
                          <a:pt x="2" y="1"/>
                          <a:pt x="3" y="1"/>
                          <a:pt x="3" y="0"/>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7" name="Freeform 1031"/>
                  <p:cNvSpPr>
                    <a:spLocks/>
                  </p:cNvSpPr>
                  <p:nvPr/>
                </p:nvSpPr>
                <p:spPr bwMode="auto">
                  <a:xfrm>
                    <a:off x="3484" y="1702"/>
                    <a:ext cx="27" cy="22"/>
                  </a:xfrm>
                  <a:custGeom>
                    <a:avLst/>
                    <a:gdLst>
                      <a:gd name="T0" fmla="*/ 5 w 5"/>
                      <a:gd name="T1" fmla="*/ 1 h 4"/>
                      <a:gd name="T2" fmla="*/ 1 w 5"/>
                      <a:gd name="T3" fmla="*/ 2 h 4"/>
                      <a:gd name="T4" fmla="*/ 1 w 5"/>
                      <a:gd name="T5" fmla="*/ 2 h 4"/>
                      <a:gd name="T6" fmla="*/ 5 w 5"/>
                      <a:gd name="T7" fmla="*/ 1 h 4"/>
                      <a:gd name="T8" fmla="*/ 5 w 5"/>
                      <a:gd name="T9" fmla="*/ 1 h 4"/>
                    </a:gdLst>
                    <a:ahLst/>
                    <a:cxnLst>
                      <a:cxn ang="0">
                        <a:pos x="T0" y="T1"/>
                      </a:cxn>
                      <a:cxn ang="0">
                        <a:pos x="T2" y="T3"/>
                      </a:cxn>
                      <a:cxn ang="0">
                        <a:pos x="T4" y="T5"/>
                      </a:cxn>
                      <a:cxn ang="0">
                        <a:pos x="T6" y="T7"/>
                      </a:cxn>
                      <a:cxn ang="0">
                        <a:pos x="T8" y="T9"/>
                      </a:cxn>
                    </a:cxnLst>
                    <a:rect l="0" t="0" r="r" b="b"/>
                    <a:pathLst>
                      <a:path w="5" h="4">
                        <a:moveTo>
                          <a:pt x="5" y="1"/>
                        </a:moveTo>
                        <a:cubicBezTo>
                          <a:pt x="4" y="1"/>
                          <a:pt x="2" y="3"/>
                          <a:pt x="1" y="2"/>
                        </a:cubicBezTo>
                        <a:cubicBezTo>
                          <a:pt x="1" y="1"/>
                          <a:pt x="0" y="2"/>
                          <a:pt x="1" y="2"/>
                        </a:cubicBezTo>
                        <a:cubicBezTo>
                          <a:pt x="1" y="4"/>
                          <a:pt x="4" y="1"/>
                          <a:pt x="5" y="1"/>
                        </a:cubicBezTo>
                        <a:cubicBezTo>
                          <a:pt x="5" y="0"/>
                          <a:pt x="5" y="0"/>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8" name="Freeform 1032"/>
                  <p:cNvSpPr>
                    <a:spLocks/>
                  </p:cNvSpPr>
                  <p:nvPr/>
                </p:nvSpPr>
                <p:spPr bwMode="auto">
                  <a:xfrm>
                    <a:off x="3472" y="1707"/>
                    <a:ext cx="23" cy="17"/>
                  </a:xfrm>
                  <a:custGeom>
                    <a:avLst/>
                    <a:gdLst>
                      <a:gd name="T0" fmla="*/ 4 w 4"/>
                      <a:gd name="T1" fmla="*/ 1 h 3"/>
                      <a:gd name="T2" fmla="*/ 2 w 4"/>
                      <a:gd name="T3" fmla="*/ 1 h 3"/>
                      <a:gd name="T4" fmla="*/ 2 w 4"/>
                      <a:gd name="T5" fmla="*/ 2 h 3"/>
                      <a:gd name="T6" fmla="*/ 0 w 4"/>
                      <a:gd name="T7" fmla="*/ 3 h 3"/>
                      <a:gd name="T8" fmla="*/ 1 w 4"/>
                      <a:gd name="T9" fmla="*/ 3 h 3"/>
                      <a:gd name="T10" fmla="*/ 2 w 4"/>
                      <a:gd name="T11" fmla="*/ 2 h 3"/>
                      <a:gd name="T12" fmla="*/ 3 w 4"/>
                      <a:gd name="T13" fmla="*/ 1 h 3"/>
                      <a:gd name="T14" fmla="*/ 3 w 4"/>
                      <a:gd name="T15" fmla="*/ 1 h 3"/>
                      <a:gd name="T16" fmla="*/ 3 w 4"/>
                      <a:gd name="T17" fmla="*/ 1 h 3"/>
                      <a:gd name="T18" fmla="*/ 3 w 4"/>
                      <a:gd name="T19" fmla="*/ 1 h 3"/>
                      <a:gd name="T20" fmla="*/ 3 w 4"/>
                      <a:gd name="T21" fmla="*/ 1 h 3"/>
                      <a:gd name="T22" fmla="*/ 4 w 4"/>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1"/>
                        </a:moveTo>
                        <a:cubicBezTo>
                          <a:pt x="3" y="0"/>
                          <a:pt x="2" y="1"/>
                          <a:pt x="2" y="1"/>
                        </a:cubicBezTo>
                        <a:cubicBezTo>
                          <a:pt x="2" y="1"/>
                          <a:pt x="2" y="2"/>
                          <a:pt x="2" y="2"/>
                        </a:cubicBezTo>
                        <a:cubicBezTo>
                          <a:pt x="1" y="2"/>
                          <a:pt x="1" y="3"/>
                          <a:pt x="0" y="3"/>
                        </a:cubicBezTo>
                        <a:cubicBezTo>
                          <a:pt x="0" y="3"/>
                          <a:pt x="0" y="3"/>
                          <a:pt x="1" y="3"/>
                        </a:cubicBezTo>
                        <a:cubicBezTo>
                          <a:pt x="1" y="3"/>
                          <a:pt x="2" y="2"/>
                          <a:pt x="2" y="2"/>
                        </a:cubicBezTo>
                        <a:cubicBezTo>
                          <a:pt x="3" y="2"/>
                          <a:pt x="3" y="2"/>
                          <a:pt x="3" y="1"/>
                        </a:cubicBezTo>
                        <a:cubicBezTo>
                          <a:pt x="3" y="1"/>
                          <a:pt x="3" y="1"/>
                          <a:pt x="3" y="1"/>
                        </a:cubicBezTo>
                        <a:cubicBezTo>
                          <a:pt x="3" y="1"/>
                          <a:pt x="3" y="1"/>
                          <a:pt x="3" y="1"/>
                        </a:cubicBezTo>
                        <a:cubicBezTo>
                          <a:pt x="3" y="1"/>
                          <a:pt x="3" y="1"/>
                          <a:pt x="3" y="1"/>
                        </a:cubicBezTo>
                        <a:cubicBezTo>
                          <a:pt x="3" y="1"/>
                          <a:pt x="3" y="1"/>
                          <a:pt x="3" y="1"/>
                        </a:cubicBezTo>
                        <a:cubicBezTo>
                          <a:pt x="3" y="1"/>
                          <a:pt x="4" y="1"/>
                          <a:pt x="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49" name="Freeform 1033"/>
                  <p:cNvSpPr>
                    <a:spLocks/>
                  </p:cNvSpPr>
                  <p:nvPr/>
                </p:nvSpPr>
                <p:spPr bwMode="auto">
                  <a:xfrm>
                    <a:off x="3489" y="1685"/>
                    <a:ext cx="33" cy="17"/>
                  </a:xfrm>
                  <a:custGeom>
                    <a:avLst/>
                    <a:gdLst>
                      <a:gd name="T0" fmla="*/ 0 w 6"/>
                      <a:gd name="T1" fmla="*/ 2 h 3"/>
                      <a:gd name="T2" fmla="*/ 1 w 6"/>
                      <a:gd name="T3" fmla="*/ 3 h 3"/>
                      <a:gd name="T4" fmla="*/ 3 w 6"/>
                      <a:gd name="T5" fmla="*/ 3 h 3"/>
                      <a:gd name="T6" fmla="*/ 6 w 6"/>
                      <a:gd name="T7" fmla="*/ 1 h 3"/>
                      <a:gd name="T8" fmla="*/ 5 w 6"/>
                      <a:gd name="T9" fmla="*/ 0 h 3"/>
                      <a:gd name="T10" fmla="*/ 3 w 6"/>
                      <a:gd name="T11" fmla="*/ 3 h 3"/>
                      <a:gd name="T12" fmla="*/ 1 w 6"/>
                      <a:gd name="T13" fmla="*/ 2 h 3"/>
                      <a:gd name="T14" fmla="*/ 0 w 6"/>
                      <a:gd name="T15" fmla="*/ 1 h 3"/>
                      <a:gd name="T16" fmla="*/ 0 w 6"/>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
                        <a:moveTo>
                          <a:pt x="0" y="2"/>
                        </a:moveTo>
                        <a:cubicBezTo>
                          <a:pt x="1" y="2"/>
                          <a:pt x="1" y="2"/>
                          <a:pt x="1" y="3"/>
                        </a:cubicBezTo>
                        <a:cubicBezTo>
                          <a:pt x="2" y="3"/>
                          <a:pt x="2" y="3"/>
                          <a:pt x="3" y="3"/>
                        </a:cubicBezTo>
                        <a:cubicBezTo>
                          <a:pt x="4" y="3"/>
                          <a:pt x="4" y="2"/>
                          <a:pt x="6" y="1"/>
                        </a:cubicBezTo>
                        <a:cubicBezTo>
                          <a:pt x="6" y="1"/>
                          <a:pt x="5" y="0"/>
                          <a:pt x="5" y="0"/>
                        </a:cubicBezTo>
                        <a:cubicBezTo>
                          <a:pt x="4" y="1"/>
                          <a:pt x="4" y="2"/>
                          <a:pt x="3" y="3"/>
                        </a:cubicBezTo>
                        <a:cubicBezTo>
                          <a:pt x="2" y="3"/>
                          <a:pt x="2" y="2"/>
                          <a:pt x="1" y="2"/>
                        </a:cubicBezTo>
                        <a:cubicBezTo>
                          <a:pt x="1" y="2"/>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0" name="Freeform 1034"/>
                  <p:cNvSpPr>
                    <a:spLocks/>
                  </p:cNvSpPr>
                  <p:nvPr/>
                </p:nvSpPr>
                <p:spPr bwMode="auto">
                  <a:xfrm>
                    <a:off x="3506" y="1691"/>
                    <a:ext cx="22" cy="16"/>
                  </a:xfrm>
                  <a:custGeom>
                    <a:avLst/>
                    <a:gdLst>
                      <a:gd name="T0" fmla="*/ 2 w 4"/>
                      <a:gd name="T1" fmla="*/ 0 h 3"/>
                      <a:gd name="T2" fmla="*/ 3 w 4"/>
                      <a:gd name="T3" fmla="*/ 1 h 3"/>
                      <a:gd name="T4" fmla="*/ 3 w 4"/>
                      <a:gd name="T5" fmla="*/ 2 h 3"/>
                      <a:gd name="T6" fmla="*/ 3 w 4"/>
                      <a:gd name="T7" fmla="*/ 2 h 3"/>
                      <a:gd name="T8" fmla="*/ 3 w 4"/>
                      <a:gd name="T9" fmla="*/ 2 h 3"/>
                      <a:gd name="T10" fmla="*/ 2 w 4"/>
                      <a:gd name="T11" fmla="*/ 2 h 3"/>
                      <a:gd name="T12" fmla="*/ 1 w 4"/>
                      <a:gd name="T13" fmla="*/ 2 h 3"/>
                      <a:gd name="T14" fmla="*/ 1 w 4"/>
                      <a:gd name="T15" fmla="*/ 3 h 3"/>
                      <a:gd name="T16" fmla="*/ 2 w 4"/>
                      <a:gd name="T17" fmla="*/ 2 h 3"/>
                      <a:gd name="T18" fmla="*/ 3 w 4"/>
                      <a:gd name="T19" fmla="*/ 2 h 3"/>
                      <a:gd name="T20" fmla="*/ 4 w 4"/>
                      <a:gd name="T21" fmla="*/ 2 h 3"/>
                      <a:gd name="T22" fmla="*/ 3 w 4"/>
                      <a:gd name="T23" fmla="*/ 0 h 3"/>
                      <a:gd name="T24" fmla="*/ 2 w 4"/>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2" y="0"/>
                        </a:moveTo>
                        <a:cubicBezTo>
                          <a:pt x="1" y="1"/>
                          <a:pt x="2" y="1"/>
                          <a:pt x="3" y="1"/>
                        </a:cubicBezTo>
                        <a:cubicBezTo>
                          <a:pt x="3" y="2"/>
                          <a:pt x="3" y="2"/>
                          <a:pt x="3" y="2"/>
                        </a:cubicBezTo>
                        <a:cubicBezTo>
                          <a:pt x="3" y="2"/>
                          <a:pt x="3" y="2"/>
                          <a:pt x="3" y="2"/>
                        </a:cubicBezTo>
                        <a:cubicBezTo>
                          <a:pt x="3" y="2"/>
                          <a:pt x="3" y="2"/>
                          <a:pt x="3" y="2"/>
                        </a:cubicBezTo>
                        <a:cubicBezTo>
                          <a:pt x="3" y="2"/>
                          <a:pt x="2" y="2"/>
                          <a:pt x="2" y="2"/>
                        </a:cubicBezTo>
                        <a:cubicBezTo>
                          <a:pt x="2" y="2"/>
                          <a:pt x="1" y="2"/>
                          <a:pt x="1" y="2"/>
                        </a:cubicBezTo>
                        <a:cubicBezTo>
                          <a:pt x="0" y="3"/>
                          <a:pt x="1" y="3"/>
                          <a:pt x="1" y="3"/>
                        </a:cubicBezTo>
                        <a:cubicBezTo>
                          <a:pt x="1" y="3"/>
                          <a:pt x="2" y="2"/>
                          <a:pt x="2" y="2"/>
                        </a:cubicBezTo>
                        <a:cubicBezTo>
                          <a:pt x="2" y="2"/>
                          <a:pt x="2" y="2"/>
                          <a:pt x="3" y="2"/>
                        </a:cubicBezTo>
                        <a:cubicBezTo>
                          <a:pt x="3" y="2"/>
                          <a:pt x="3" y="2"/>
                          <a:pt x="4" y="2"/>
                        </a:cubicBezTo>
                        <a:cubicBezTo>
                          <a:pt x="4" y="1"/>
                          <a:pt x="2" y="1"/>
                          <a:pt x="3" y="0"/>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1" name="Freeform 1035"/>
                  <p:cNvSpPr>
                    <a:spLocks/>
                  </p:cNvSpPr>
                  <p:nvPr/>
                </p:nvSpPr>
                <p:spPr bwMode="auto">
                  <a:xfrm>
                    <a:off x="3478" y="1669"/>
                    <a:ext cx="17" cy="27"/>
                  </a:xfrm>
                  <a:custGeom>
                    <a:avLst/>
                    <a:gdLst>
                      <a:gd name="T0" fmla="*/ 2 w 3"/>
                      <a:gd name="T1" fmla="*/ 0 h 5"/>
                      <a:gd name="T2" fmla="*/ 2 w 3"/>
                      <a:gd name="T3" fmla="*/ 1 h 5"/>
                      <a:gd name="T4" fmla="*/ 0 w 3"/>
                      <a:gd name="T5" fmla="*/ 2 h 5"/>
                      <a:gd name="T6" fmla="*/ 1 w 3"/>
                      <a:gd name="T7" fmla="*/ 2 h 5"/>
                      <a:gd name="T8" fmla="*/ 1 w 3"/>
                      <a:gd name="T9" fmla="*/ 3 h 5"/>
                      <a:gd name="T10" fmla="*/ 2 w 3"/>
                      <a:gd name="T11" fmla="*/ 5 h 5"/>
                      <a:gd name="T12" fmla="*/ 2 w 3"/>
                      <a:gd name="T13" fmla="*/ 4 h 5"/>
                      <a:gd name="T14" fmla="*/ 2 w 3"/>
                      <a:gd name="T15" fmla="*/ 3 h 5"/>
                      <a:gd name="T16" fmla="*/ 2 w 3"/>
                      <a:gd name="T17" fmla="*/ 2 h 5"/>
                      <a:gd name="T18" fmla="*/ 1 w 3"/>
                      <a:gd name="T19" fmla="*/ 2 h 5"/>
                      <a:gd name="T20" fmla="*/ 1 w 3"/>
                      <a:gd name="T21" fmla="*/ 2 h 5"/>
                      <a:gd name="T22" fmla="*/ 2 w 3"/>
                      <a:gd name="T23" fmla="*/ 2 h 5"/>
                      <a:gd name="T24" fmla="*/ 3 w 3"/>
                      <a:gd name="T25" fmla="*/ 1 h 5"/>
                      <a:gd name="T26" fmla="*/ 2 w 3"/>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2" y="0"/>
                        </a:moveTo>
                        <a:cubicBezTo>
                          <a:pt x="2" y="1"/>
                          <a:pt x="2" y="1"/>
                          <a:pt x="2" y="1"/>
                        </a:cubicBezTo>
                        <a:cubicBezTo>
                          <a:pt x="1" y="1"/>
                          <a:pt x="1" y="1"/>
                          <a:pt x="0" y="2"/>
                        </a:cubicBezTo>
                        <a:cubicBezTo>
                          <a:pt x="0" y="2"/>
                          <a:pt x="0" y="2"/>
                          <a:pt x="1" y="2"/>
                        </a:cubicBezTo>
                        <a:cubicBezTo>
                          <a:pt x="1" y="2"/>
                          <a:pt x="1" y="3"/>
                          <a:pt x="1" y="3"/>
                        </a:cubicBezTo>
                        <a:cubicBezTo>
                          <a:pt x="1" y="4"/>
                          <a:pt x="1" y="4"/>
                          <a:pt x="2" y="5"/>
                        </a:cubicBezTo>
                        <a:cubicBezTo>
                          <a:pt x="2" y="5"/>
                          <a:pt x="2" y="5"/>
                          <a:pt x="2" y="4"/>
                        </a:cubicBezTo>
                        <a:cubicBezTo>
                          <a:pt x="2" y="4"/>
                          <a:pt x="2" y="4"/>
                          <a:pt x="2" y="3"/>
                        </a:cubicBezTo>
                        <a:cubicBezTo>
                          <a:pt x="2" y="3"/>
                          <a:pt x="2" y="3"/>
                          <a:pt x="2" y="2"/>
                        </a:cubicBezTo>
                        <a:cubicBezTo>
                          <a:pt x="2" y="2"/>
                          <a:pt x="1" y="1"/>
                          <a:pt x="1" y="2"/>
                        </a:cubicBezTo>
                        <a:cubicBezTo>
                          <a:pt x="1" y="2"/>
                          <a:pt x="1" y="2"/>
                          <a:pt x="1" y="2"/>
                        </a:cubicBezTo>
                        <a:cubicBezTo>
                          <a:pt x="1" y="2"/>
                          <a:pt x="2" y="2"/>
                          <a:pt x="2" y="2"/>
                        </a:cubicBezTo>
                        <a:cubicBezTo>
                          <a:pt x="2" y="1"/>
                          <a:pt x="2" y="1"/>
                          <a:pt x="3" y="1"/>
                        </a:cubicBezTo>
                        <a:cubicBezTo>
                          <a:pt x="3" y="1"/>
                          <a:pt x="3"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2" name="Freeform 1036"/>
                  <p:cNvSpPr>
                    <a:spLocks/>
                  </p:cNvSpPr>
                  <p:nvPr/>
                </p:nvSpPr>
                <p:spPr bwMode="auto">
                  <a:xfrm>
                    <a:off x="3434" y="1658"/>
                    <a:ext cx="61" cy="27"/>
                  </a:xfrm>
                  <a:custGeom>
                    <a:avLst/>
                    <a:gdLst>
                      <a:gd name="T0" fmla="*/ 1 w 11"/>
                      <a:gd name="T1" fmla="*/ 5 h 5"/>
                      <a:gd name="T2" fmla="*/ 5 w 11"/>
                      <a:gd name="T3" fmla="*/ 2 h 5"/>
                      <a:gd name="T4" fmla="*/ 10 w 11"/>
                      <a:gd name="T5" fmla="*/ 3 h 5"/>
                      <a:gd name="T6" fmla="*/ 11 w 11"/>
                      <a:gd name="T7" fmla="*/ 3 h 5"/>
                      <a:gd name="T8" fmla="*/ 7 w 11"/>
                      <a:gd name="T9" fmla="*/ 1 h 5"/>
                      <a:gd name="T10" fmla="*/ 5 w 11"/>
                      <a:gd name="T11" fmla="*/ 2 h 5"/>
                      <a:gd name="T12" fmla="*/ 2 w 11"/>
                      <a:gd name="T13" fmla="*/ 4 h 5"/>
                      <a:gd name="T14" fmla="*/ 1 w 11"/>
                      <a:gd name="T15" fmla="*/ 5 h 5"/>
                      <a:gd name="T16" fmla="*/ 1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1" y="5"/>
                        </a:moveTo>
                        <a:cubicBezTo>
                          <a:pt x="2" y="4"/>
                          <a:pt x="4" y="3"/>
                          <a:pt x="5" y="2"/>
                        </a:cubicBezTo>
                        <a:cubicBezTo>
                          <a:pt x="6" y="1"/>
                          <a:pt x="10" y="0"/>
                          <a:pt x="10" y="3"/>
                        </a:cubicBezTo>
                        <a:cubicBezTo>
                          <a:pt x="10" y="3"/>
                          <a:pt x="11" y="3"/>
                          <a:pt x="11" y="3"/>
                        </a:cubicBezTo>
                        <a:cubicBezTo>
                          <a:pt x="11" y="1"/>
                          <a:pt x="9" y="0"/>
                          <a:pt x="7" y="1"/>
                        </a:cubicBezTo>
                        <a:cubicBezTo>
                          <a:pt x="7" y="1"/>
                          <a:pt x="6" y="1"/>
                          <a:pt x="5" y="2"/>
                        </a:cubicBezTo>
                        <a:cubicBezTo>
                          <a:pt x="4" y="2"/>
                          <a:pt x="3" y="3"/>
                          <a:pt x="2" y="4"/>
                        </a:cubicBezTo>
                        <a:cubicBezTo>
                          <a:pt x="2" y="4"/>
                          <a:pt x="1" y="4"/>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3" name="Freeform 1037"/>
                  <p:cNvSpPr>
                    <a:spLocks/>
                  </p:cNvSpPr>
                  <p:nvPr/>
                </p:nvSpPr>
                <p:spPr bwMode="auto">
                  <a:xfrm>
                    <a:off x="3434" y="1658"/>
                    <a:ext cx="38" cy="27"/>
                  </a:xfrm>
                  <a:custGeom>
                    <a:avLst/>
                    <a:gdLst>
                      <a:gd name="T0" fmla="*/ 1 w 7"/>
                      <a:gd name="T1" fmla="*/ 5 h 5"/>
                      <a:gd name="T2" fmla="*/ 6 w 7"/>
                      <a:gd name="T3" fmla="*/ 0 h 5"/>
                      <a:gd name="T4" fmla="*/ 7 w 7"/>
                      <a:gd name="T5" fmla="*/ 0 h 5"/>
                      <a:gd name="T6" fmla="*/ 1 w 7"/>
                      <a:gd name="T7" fmla="*/ 4 h 5"/>
                      <a:gd name="T8" fmla="*/ 1 w 7"/>
                      <a:gd name="T9" fmla="*/ 5 h 5"/>
                    </a:gdLst>
                    <a:ahLst/>
                    <a:cxnLst>
                      <a:cxn ang="0">
                        <a:pos x="T0" y="T1"/>
                      </a:cxn>
                      <a:cxn ang="0">
                        <a:pos x="T2" y="T3"/>
                      </a:cxn>
                      <a:cxn ang="0">
                        <a:pos x="T4" y="T5"/>
                      </a:cxn>
                      <a:cxn ang="0">
                        <a:pos x="T6" y="T7"/>
                      </a:cxn>
                      <a:cxn ang="0">
                        <a:pos x="T8" y="T9"/>
                      </a:cxn>
                    </a:cxnLst>
                    <a:rect l="0" t="0" r="r" b="b"/>
                    <a:pathLst>
                      <a:path w="7" h="5">
                        <a:moveTo>
                          <a:pt x="1" y="5"/>
                        </a:moveTo>
                        <a:cubicBezTo>
                          <a:pt x="3" y="3"/>
                          <a:pt x="4" y="1"/>
                          <a:pt x="6" y="0"/>
                        </a:cubicBezTo>
                        <a:cubicBezTo>
                          <a:pt x="7" y="0"/>
                          <a:pt x="7" y="0"/>
                          <a:pt x="7" y="0"/>
                        </a:cubicBezTo>
                        <a:cubicBezTo>
                          <a:pt x="4" y="0"/>
                          <a:pt x="3" y="3"/>
                          <a:pt x="1" y="4"/>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4" name="Freeform 1038"/>
                  <p:cNvSpPr>
                    <a:spLocks/>
                  </p:cNvSpPr>
                  <p:nvPr/>
                </p:nvSpPr>
                <p:spPr bwMode="auto">
                  <a:xfrm>
                    <a:off x="3467" y="1641"/>
                    <a:ext cx="55" cy="22"/>
                  </a:xfrm>
                  <a:custGeom>
                    <a:avLst/>
                    <a:gdLst>
                      <a:gd name="T0" fmla="*/ 1 w 10"/>
                      <a:gd name="T1" fmla="*/ 3 h 4"/>
                      <a:gd name="T2" fmla="*/ 9 w 10"/>
                      <a:gd name="T3" fmla="*/ 3 h 4"/>
                      <a:gd name="T4" fmla="*/ 9 w 10"/>
                      <a:gd name="T5" fmla="*/ 2 h 4"/>
                      <a:gd name="T6" fmla="*/ 0 w 10"/>
                      <a:gd name="T7" fmla="*/ 3 h 4"/>
                      <a:gd name="T8" fmla="*/ 1 w 10"/>
                      <a:gd name="T9" fmla="*/ 3 h 4"/>
                    </a:gdLst>
                    <a:ahLst/>
                    <a:cxnLst>
                      <a:cxn ang="0">
                        <a:pos x="T0" y="T1"/>
                      </a:cxn>
                      <a:cxn ang="0">
                        <a:pos x="T2" y="T3"/>
                      </a:cxn>
                      <a:cxn ang="0">
                        <a:pos x="T4" y="T5"/>
                      </a:cxn>
                      <a:cxn ang="0">
                        <a:pos x="T6" y="T7"/>
                      </a:cxn>
                      <a:cxn ang="0">
                        <a:pos x="T8" y="T9"/>
                      </a:cxn>
                    </a:cxnLst>
                    <a:rect l="0" t="0" r="r" b="b"/>
                    <a:pathLst>
                      <a:path w="10" h="4">
                        <a:moveTo>
                          <a:pt x="1" y="3"/>
                        </a:moveTo>
                        <a:cubicBezTo>
                          <a:pt x="2" y="1"/>
                          <a:pt x="7" y="2"/>
                          <a:pt x="9" y="3"/>
                        </a:cubicBezTo>
                        <a:cubicBezTo>
                          <a:pt x="9" y="3"/>
                          <a:pt x="10" y="2"/>
                          <a:pt x="9" y="2"/>
                        </a:cubicBezTo>
                        <a:cubicBezTo>
                          <a:pt x="7" y="2"/>
                          <a:pt x="1" y="0"/>
                          <a:pt x="0" y="3"/>
                        </a:cubicBezTo>
                        <a:cubicBezTo>
                          <a:pt x="0" y="4"/>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5" name="Freeform 1039"/>
                  <p:cNvSpPr>
                    <a:spLocks/>
                  </p:cNvSpPr>
                  <p:nvPr/>
                </p:nvSpPr>
                <p:spPr bwMode="auto">
                  <a:xfrm>
                    <a:off x="3517" y="1636"/>
                    <a:ext cx="44" cy="22"/>
                  </a:xfrm>
                  <a:custGeom>
                    <a:avLst/>
                    <a:gdLst>
                      <a:gd name="T0" fmla="*/ 7 w 8"/>
                      <a:gd name="T1" fmla="*/ 1 h 4"/>
                      <a:gd name="T2" fmla="*/ 4 w 8"/>
                      <a:gd name="T3" fmla="*/ 1 h 4"/>
                      <a:gd name="T4" fmla="*/ 3 w 8"/>
                      <a:gd name="T5" fmla="*/ 2 h 4"/>
                      <a:gd name="T6" fmla="*/ 0 w 8"/>
                      <a:gd name="T7" fmla="*/ 3 h 4"/>
                      <a:gd name="T8" fmla="*/ 0 w 8"/>
                      <a:gd name="T9" fmla="*/ 4 h 4"/>
                      <a:gd name="T10" fmla="*/ 4 w 8"/>
                      <a:gd name="T11" fmla="*/ 2 h 4"/>
                      <a:gd name="T12" fmla="*/ 6 w 8"/>
                      <a:gd name="T13" fmla="*/ 1 h 4"/>
                      <a:gd name="T14" fmla="*/ 8 w 8"/>
                      <a:gd name="T15" fmla="*/ 1 h 4"/>
                      <a:gd name="T16" fmla="*/ 7 w 8"/>
                      <a:gd name="T1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7" y="1"/>
                        </a:moveTo>
                        <a:cubicBezTo>
                          <a:pt x="6" y="1"/>
                          <a:pt x="5" y="1"/>
                          <a:pt x="4" y="1"/>
                        </a:cubicBezTo>
                        <a:cubicBezTo>
                          <a:pt x="3" y="2"/>
                          <a:pt x="3" y="2"/>
                          <a:pt x="3" y="2"/>
                        </a:cubicBezTo>
                        <a:cubicBezTo>
                          <a:pt x="2" y="3"/>
                          <a:pt x="1" y="3"/>
                          <a:pt x="0" y="3"/>
                        </a:cubicBezTo>
                        <a:cubicBezTo>
                          <a:pt x="0" y="3"/>
                          <a:pt x="0" y="4"/>
                          <a:pt x="0" y="4"/>
                        </a:cubicBezTo>
                        <a:cubicBezTo>
                          <a:pt x="2" y="3"/>
                          <a:pt x="3" y="3"/>
                          <a:pt x="4" y="2"/>
                        </a:cubicBezTo>
                        <a:cubicBezTo>
                          <a:pt x="4" y="1"/>
                          <a:pt x="5" y="2"/>
                          <a:pt x="6" y="1"/>
                        </a:cubicBezTo>
                        <a:cubicBezTo>
                          <a:pt x="7" y="1"/>
                          <a:pt x="7" y="1"/>
                          <a:pt x="8" y="1"/>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6" name="Freeform 1040"/>
                  <p:cNvSpPr>
                    <a:spLocks/>
                  </p:cNvSpPr>
                  <p:nvPr/>
                </p:nvSpPr>
                <p:spPr bwMode="auto">
                  <a:xfrm>
                    <a:off x="3528" y="1641"/>
                    <a:ext cx="33" cy="44"/>
                  </a:xfrm>
                  <a:custGeom>
                    <a:avLst/>
                    <a:gdLst>
                      <a:gd name="T0" fmla="*/ 6 w 6"/>
                      <a:gd name="T1" fmla="*/ 0 h 8"/>
                      <a:gd name="T2" fmla="*/ 0 w 6"/>
                      <a:gd name="T3" fmla="*/ 7 h 8"/>
                      <a:gd name="T4" fmla="*/ 1 w 6"/>
                      <a:gd name="T5" fmla="*/ 7 h 8"/>
                      <a:gd name="T6" fmla="*/ 6 w 6"/>
                      <a:gd name="T7" fmla="*/ 1 h 8"/>
                      <a:gd name="T8" fmla="*/ 6 w 6"/>
                      <a:gd name="T9" fmla="*/ 0 h 8"/>
                    </a:gdLst>
                    <a:ahLst/>
                    <a:cxnLst>
                      <a:cxn ang="0">
                        <a:pos x="T0" y="T1"/>
                      </a:cxn>
                      <a:cxn ang="0">
                        <a:pos x="T2" y="T3"/>
                      </a:cxn>
                      <a:cxn ang="0">
                        <a:pos x="T4" y="T5"/>
                      </a:cxn>
                      <a:cxn ang="0">
                        <a:pos x="T6" y="T7"/>
                      </a:cxn>
                      <a:cxn ang="0">
                        <a:pos x="T8" y="T9"/>
                      </a:cxn>
                    </a:cxnLst>
                    <a:rect l="0" t="0" r="r" b="b"/>
                    <a:pathLst>
                      <a:path w="6" h="8">
                        <a:moveTo>
                          <a:pt x="6" y="0"/>
                        </a:moveTo>
                        <a:cubicBezTo>
                          <a:pt x="2" y="1"/>
                          <a:pt x="2" y="5"/>
                          <a:pt x="0" y="7"/>
                        </a:cubicBezTo>
                        <a:cubicBezTo>
                          <a:pt x="0" y="8"/>
                          <a:pt x="0" y="8"/>
                          <a:pt x="1" y="7"/>
                        </a:cubicBezTo>
                        <a:cubicBezTo>
                          <a:pt x="2" y="5"/>
                          <a:pt x="3" y="1"/>
                          <a:pt x="6" y="1"/>
                        </a:cubicBezTo>
                        <a:cubicBezTo>
                          <a:pt x="6" y="1"/>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7" name="Freeform 1041"/>
                  <p:cNvSpPr>
                    <a:spLocks/>
                  </p:cNvSpPr>
                  <p:nvPr/>
                </p:nvSpPr>
                <p:spPr bwMode="auto">
                  <a:xfrm>
                    <a:off x="3522" y="1680"/>
                    <a:ext cx="39" cy="5"/>
                  </a:xfrm>
                  <a:custGeom>
                    <a:avLst/>
                    <a:gdLst>
                      <a:gd name="T0" fmla="*/ 1 w 7"/>
                      <a:gd name="T1" fmla="*/ 1 h 1"/>
                      <a:gd name="T2" fmla="*/ 2 w 7"/>
                      <a:gd name="T3" fmla="*/ 1 h 1"/>
                      <a:gd name="T4" fmla="*/ 3 w 7"/>
                      <a:gd name="T5" fmla="*/ 1 h 1"/>
                      <a:gd name="T6" fmla="*/ 6 w 7"/>
                      <a:gd name="T7" fmla="*/ 1 h 1"/>
                      <a:gd name="T8" fmla="*/ 7 w 7"/>
                      <a:gd name="T9" fmla="*/ 1 h 1"/>
                      <a:gd name="T10" fmla="*/ 5 w 7"/>
                      <a:gd name="T11" fmla="*/ 1 h 1"/>
                      <a:gd name="T12" fmla="*/ 3 w 7"/>
                      <a:gd name="T13" fmla="*/ 0 h 1"/>
                      <a:gd name="T14" fmla="*/ 1 w 7"/>
                      <a:gd name="T15" fmla="*/ 0 h 1"/>
                      <a:gd name="T16" fmla="*/ 1 w 7"/>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
                        <a:moveTo>
                          <a:pt x="1" y="1"/>
                        </a:moveTo>
                        <a:cubicBezTo>
                          <a:pt x="1" y="1"/>
                          <a:pt x="1" y="1"/>
                          <a:pt x="2" y="1"/>
                        </a:cubicBezTo>
                        <a:cubicBezTo>
                          <a:pt x="2" y="0"/>
                          <a:pt x="3" y="1"/>
                          <a:pt x="3" y="1"/>
                        </a:cubicBezTo>
                        <a:cubicBezTo>
                          <a:pt x="4" y="1"/>
                          <a:pt x="5" y="1"/>
                          <a:pt x="6" y="1"/>
                        </a:cubicBezTo>
                        <a:cubicBezTo>
                          <a:pt x="6" y="1"/>
                          <a:pt x="7" y="1"/>
                          <a:pt x="7" y="1"/>
                        </a:cubicBezTo>
                        <a:cubicBezTo>
                          <a:pt x="6" y="1"/>
                          <a:pt x="5" y="1"/>
                          <a:pt x="5" y="1"/>
                        </a:cubicBezTo>
                        <a:cubicBezTo>
                          <a:pt x="4" y="1"/>
                          <a:pt x="4" y="0"/>
                          <a:pt x="3" y="0"/>
                        </a:cubicBezTo>
                        <a:cubicBezTo>
                          <a:pt x="2" y="0"/>
                          <a:pt x="2"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8" name="Freeform 1042"/>
                  <p:cNvSpPr>
                    <a:spLocks/>
                  </p:cNvSpPr>
                  <p:nvPr/>
                </p:nvSpPr>
                <p:spPr bwMode="auto">
                  <a:xfrm>
                    <a:off x="3550" y="1647"/>
                    <a:ext cx="11" cy="16"/>
                  </a:xfrm>
                  <a:custGeom>
                    <a:avLst/>
                    <a:gdLst>
                      <a:gd name="T0" fmla="*/ 2 w 2"/>
                      <a:gd name="T1" fmla="*/ 0 h 3"/>
                      <a:gd name="T2" fmla="*/ 1 w 2"/>
                      <a:gd name="T3" fmla="*/ 1 h 3"/>
                      <a:gd name="T4" fmla="*/ 0 w 2"/>
                      <a:gd name="T5" fmla="*/ 3 h 3"/>
                      <a:gd name="T6" fmla="*/ 1 w 2"/>
                      <a:gd name="T7" fmla="*/ 3 h 3"/>
                      <a:gd name="T8" fmla="*/ 1 w 2"/>
                      <a:gd name="T9" fmla="*/ 1 h 3"/>
                      <a:gd name="T10" fmla="*/ 2 w 2"/>
                      <a:gd name="T11" fmla="*/ 0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cubicBezTo>
                          <a:pt x="1" y="0"/>
                          <a:pt x="1" y="1"/>
                          <a:pt x="1" y="1"/>
                        </a:cubicBezTo>
                        <a:cubicBezTo>
                          <a:pt x="1" y="2"/>
                          <a:pt x="0" y="2"/>
                          <a:pt x="0" y="3"/>
                        </a:cubicBezTo>
                        <a:cubicBezTo>
                          <a:pt x="0" y="3"/>
                          <a:pt x="1" y="3"/>
                          <a:pt x="1" y="3"/>
                        </a:cubicBezTo>
                        <a:cubicBezTo>
                          <a:pt x="1" y="2"/>
                          <a:pt x="1" y="2"/>
                          <a:pt x="1" y="1"/>
                        </a:cubicBezTo>
                        <a:cubicBezTo>
                          <a:pt x="2" y="1"/>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59" name="Freeform 1043"/>
                  <p:cNvSpPr>
                    <a:spLocks/>
                  </p:cNvSpPr>
                  <p:nvPr/>
                </p:nvSpPr>
                <p:spPr bwMode="auto">
                  <a:xfrm>
                    <a:off x="3550" y="1658"/>
                    <a:ext cx="11" cy="5"/>
                  </a:xfrm>
                  <a:custGeom>
                    <a:avLst/>
                    <a:gdLst>
                      <a:gd name="T0" fmla="*/ 1 w 2"/>
                      <a:gd name="T1" fmla="*/ 1 h 1"/>
                      <a:gd name="T2" fmla="*/ 2 w 2"/>
                      <a:gd name="T3" fmla="*/ 1 h 1"/>
                      <a:gd name="T4" fmla="*/ 2 w 2"/>
                      <a:gd name="T5" fmla="*/ 1 h 1"/>
                      <a:gd name="T6" fmla="*/ 2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2" y="1"/>
                        </a:cubicBezTo>
                        <a:cubicBezTo>
                          <a:pt x="2" y="1"/>
                          <a:pt x="2" y="1"/>
                          <a:pt x="2" y="1"/>
                        </a:cubicBezTo>
                        <a:cubicBezTo>
                          <a:pt x="2" y="1"/>
                          <a:pt x="2" y="1"/>
                          <a:pt x="2" y="0"/>
                        </a:cubicBezTo>
                        <a:cubicBezTo>
                          <a:pt x="1" y="0"/>
                          <a:pt x="1"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0" name="Freeform 1044"/>
                  <p:cNvSpPr>
                    <a:spLocks/>
                  </p:cNvSpPr>
                  <p:nvPr/>
                </p:nvSpPr>
                <p:spPr bwMode="auto">
                  <a:xfrm>
                    <a:off x="3555" y="1641"/>
                    <a:ext cx="6" cy="6"/>
                  </a:xfrm>
                  <a:custGeom>
                    <a:avLst/>
                    <a:gdLst>
                      <a:gd name="T0" fmla="*/ 0 w 1"/>
                      <a:gd name="T1" fmla="*/ 1 h 1"/>
                      <a:gd name="T2" fmla="*/ 1 w 1"/>
                      <a:gd name="T3" fmla="*/ 1 h 1"/>
                      <a:gd name="T4" fmla="*/ 1 w 1"/>
                      <a:gd name="T5" fmla="*/ 1 h 1"/>
                      <a:gd name="T6" fmla="*/ 0 w 1"/>
                      <a:gd name="T7" fmla="*/ 1 h 1"/>
                      <a:gd name="T8" fmla="*/ 1 w 1"/>
                      <a:gd name="T9" fmla="*/ 1 h 1"/>
                      <a:gd name="T10" fmla="*/ 1 w 1"/>
                      <a:gd name="T11" fmla="*/ 1 h 1"/>
                      <a:gd name="T12" fmla="*/ 1 w 1"/>
                      <a:gd name="T13" fmla="*/ 1 h 1"/>
                      <a:gd name="T14" fmla="*/ 1 w 1"/>
                      <a:gd name="T15" fmla="*/ 1 h 1"/>
                      <a:gd name="T16" fmla="*/ 0 w 1"/>
                      <a:gd name="T17" fmla="*/ 0 h 1"/>
                      <a:gd name="T18" fmla="*/ 0 w 1"/>
                      <a:gd name="T19" fmla="*/ 1 h 1"/>
                      <a:gd name="T20" fmla="*/ 0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0" y="1"/>
                        </a:moveTo>
                        <a:cubicBezTo>
                          <a:pt x="0" y="1"/>
                          <a:pt x="0" y="1"/>
                          <a:pt x="1" y="1"/>
                        </a:cubicBezTo>
                        <a:cubicBezTo>
                          <a:pt x="1" y="1"/>
                          <a:pt x="1" y="1"/>
                          <a:pt x="1" y="1"/>
                        </a:cubicBezTo>
                        <a:cubicBezTo>
                          <a:pt x="1" y="1"/>
                          <a:pt x="0" y="1"/>
                          <a:pt x="0" y="1"/>
                        </a:cubicBezTo>
                        <a:cubicBezTo>
                          <a:pt x="0" y="1"/>
                          <a:pt x="0" y="1"/>
                          <a:pt x="1" y="1"/>
                        </a:cubicBezTo>
                        <a:cubicBezTo>
                          <a:pt x="1" y="1"/>
                          <a:pt x="1" y="1"/>
                          <a:pt x="1" y="1"/>
                        </a:cubicBezTo>
                        <a:cubicBezTo>
                          <a:pt x="1" y="1"/>
                          <a:pt x="1" y="1"/>
                          <a:pt x="1" y="1"/>
                        </a:cubicBezTo>
                        <a:cubicBezTo>
                          <a:pt x="1" y="1"/>
                          <a:pt x="1" y="1"/>
                          <a:pt x="1" y="1"/>
                        </a:cubicBezTo>
                        <a:cubicBezTo>
                          <a:pt x="1" y="0"/>
                          <a:pt x="1" y="0"/>
                          <a:pt x="0"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1" name="Freeform 1045"/>
                  <p:cNvSpPr>
                    <a:spLocks/>
                  </p:cNvSpPr>
                  <p:nvPr/>
                </p:nvSpPr>
                <p:spPr bwMode="auto">
                  <a:xfrm>
                    <a:off x="3555" y="1663"/>
                    <a:ext cx="22" cy="17"/>
                  </a:xfrm>
                  <a:custGeom>
                    <a:avLst/>
                    <a:gdLst>
                      <a:gd name="T0" fmla="*/ 0 w 4"/>
                      <a:gd name="T1" fmla="*/ 0 h 3"/>
                      <a:gd name="T2" fmla="*/ 1 w 4"/>
                      <a:gd name="T3" fmla="*/ 1 h 3"/>
                      <a:gd name="T4" fmla="*/ 1 w 4"/>
                      <a:gd name="T5" fmla="*/ 1 h 3"/>
                      <a:gd name="T6" fmla="*/ 2 w 4"/>
                      <a:gd name="T7" fmla="*/ 1 h 3"/>
                      <a:gd name="T8" fmla="*/ 3 w 4"/>
                      <a:gd name="T9" fmla="*/ 2 h 3"/>
                      <a:gd name="T10" fmla="*/ 3 w 4"/>
                      <a:gd name="T11" fmla="*/ 2 h 3"/>
                      <a:gd name="T12" fmla="*/ 3 w 4"/>
                      <a:gd name="T13" fmla="*/ 3 h 3"/>
                      <a:gd name="T14" fmla="*/ 4 w 4"/>
                      <a:gd name="T15" fmla="*/ 2 h 3"/>
                      <a:gd name="T16" fmla="*/ 3 w 4"/>
                      <a:gd name="T17" fmla="*/ 2 h 3"/>
                      <a:gd name="T18" fmla="*/ 4 w 4"/>
                      <a:gd name="T19" fmla="*/ 1 h 3"/>
                      <a:gd name="T20" fmla="*/ 3 w 4"/>
                      <a:gd name="T21" fmla="*/ 1 h 3"/>
                      <a:gd name="T22" fmla="*/ 1 w 4"/>
                      <a:gd name="T23" fmla="*/ 0 h 3"/>
                      <a:gd name="T24" fmla="*/ 2 w 4"/>
                      <a:gd name="T25" fmla="*/ 1 h 3"/>
                      <a:gd name="T26" fmla="*/ 1 w 4"/>
                      <a:gd name="T27" fmla="*/ 0 h 3"/>
                      <a:gd name="T28" fmla="*/ 0 w 4"/>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0" y="0"/>
                        </a:moveTo>
                        <a:cubicBezTo>
                          <a:pt x="1" y="0"/>
                          <a:pt x="1" y="0"/>
                          <a:pt x="1" y="1"/>
                        </a:cubicBezTo>
                        <a:cubicBezTo>
                          <a:pt x="1" y="1"/>
                          <a:pt x="1" y="1"/>
                          <a:pt x="1" y="1"/>
                        </a:cubicBezTo>
                        <a:cubicBezTo>
                          <a:pt x="2" y="1"/>
                          <a:pt x="2" y="1"/>
                          <a:pt x="2" y="1"/>
                        </a:cubicBezTo>
                        <a:cubicBezTo>
                          <a:pt x="3" y="1"/>
                          <a:pt x="3" y="2"/>
                          <a:pt x="3" y="2"/>
                        </a:cubicBezTo>
                        <a:cubicBezTo>
                          <a:pt x="3" y="2"/>
                          <a:pt x="2" y="2"/>
                          <a:pt x="3" y="2"/>
                        </a:cubicBezTo>
                        <a:cubicBezTo>
                          <a:pt x="3" y="2"/>
                          <a:pt x="3" y="2"/>
                          <a:pt x="3" y="3"/>
                        </a:cubicBezTo>
                        <a:cubicBezTo>
                          <a:pt x="3" y="3"/>
                          <a:pt x="4" y="2"/>
                          <a:pt x="4" y="2"/>
                        </a:cubicBezTo>
                        <a:cubicBezTo>
                          <a:pt x="4" y="2"/>
                          <a:pt x="4" y="2"/>
                          <a:pt x="3" y="2"/>
                        </a:cubicBezTo>
                        <a:cubicBezTo>
                          <a:pt x="3" y="2"/>
                          <a:pt x="4" y="1"/>
                          <a:pt x="4" y="1"/>
                        </a:cubicBezTo>
                        <a:cubicBezTo>
                          <a:pt x="4" y="1"/>
                          <a:pt x="4" y="1"/>
                          <a:pt x="3" y="1"/>
                        </a:cubicBezTo>
                        <a:cubicBezTo>
                          <a:pt x="3" y="0"/>
                          <a:pt x="2" y="0"/>
                          <a:pt x="1" y="0"/>
                        </a:cubicBezTo>
                        <a:cubicBezTo>
                          <a:pt x="1" y="0"/>
                          <a:pt x="2" y="1"/>
                          <a:pt x="2" y="1"/>
                        </a:cubicBezTo>
                        <a:cubicBezTo>
                          <a:pt x="2"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2" name="Freeform 1046"/>
                  <p:cNvSpPr>
                    <a:spLocks/>
                  </p:cNvSpPr>
                  <p:nvPr/>
                </p:nvSpPr>
                <p:spPr bwMode="auto">
                  <a:xfrm>
                    <a:off x="3550" y="1685"/>
                    <a:ext cx="16" cy="11"/>
                  </a:xfrm>
                  <a:custGeom>
                    <a:avLst/>
                    <a:gdLst>
                      <a:gd name="T0" fmla="*/ 1 w 3"/>
                      <a:gd name="T1" fmla="*/ 0 h 2"/>
                      <a:gd name="T2" fmla="*/ 0 w 3"/>
                      <a:gd name="T3" fmla="*/ 1 h 2"/>
                      <a:gd name="T4" fmla="*/ 0 w 3"/>
                      <a:gd name="T5" fmla="*/ 2 h 2"/>
                      <a:gd name="T6" fmla="*/ 2 w 3"/>
                      <a:gd name="T7" fmla="*/ 1 h 2"/>
                      <a:gd name="T8" fmla="*/ 3 w 3"/>
                      <a:gd name="T9" fmla="*/ 0 h 2"/>
                      <a:gd name="T10" fmla="*/ 2 w 3"/>
                      <a:gd name="T11" fmla="*/ 0 h 2"/>
                      <a:gd name="T12" fmla="*/ 1 w 3"/>
                      <a:gd name="T13" fmla="*/ 1 h 2"/>
                      <a:gd name="T14" fmla="*/ 1 w 3"/>
                      <a:gd name="T15" fmla="*/ 1 h 2"/>
                      <a:gd name="T16" fmla="*/ 1 w 3"/>
                      <a:gd name="T17" fmla="*/ 1 h 2"/>
                      <a:gd name="T18" fmla="*/ 1 w 3"/>
                      <a:gd name="T19" fmla="*/ 1 h 2"/>
                      <a:gd name="T20" fmla="*/ 1 w 3"/>
                      <a:gd name="T21" fmla="*/ 1 h 2"/>
                      <a:gd name="T22" fmla="*/ 2 w 3"/>
                      <a:gd name="T23" fmla="*/ 0 h 2"/>
                      <a:gd name="T24" fmla="*/ 1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1" y="0"/>
                        </a:moveTo>
                        <a:cubicBezTo>
                          <a:pt x="1" y="0"/>
                          <a:pt x="0" y="1"/>
                          <a:pt x="0" y="1"/>
                        </a:cubicBezTo>
                        <a:cubicBezTo>
                          <a:pt x="0" y="1"/>
                          <a:pt x="0" y="2"/>
                          <a:pt x="0" y="2"/>
                        </a:cubicBezTo>
                        <a:cubicBezTo>
                          <a:pt x="1" y="2"/>
                          <a:pt x="1" y="2"/>
                          <a:pt x="2" y="1"/>
                        </a:cubicBezTo>
                        <a:cubicBezTo>
                          <a:pt x="2" y="1"/>
                          <a:pt x="3" y="1"/>
                          <a:pt x="3" y="0"/>
                        </a:cubicBezTo>
                        <a:cubicBezTo>
                          <a:pt x="3" y="0"/>
                          <a:pt x="2" y="0"/>
                          <a:pt x="2" y="0"/>
                        </a:cubicBezTo>
                        <a:cubicBezTo>
                          <a:pt x="2" y="1"/>
                          <a:pt x="2" y="1"/>
                          <a:pt x="1" y="1"/>
                        </a:cubicBezTo>
                        <a:cubicBezTo>
                          <a:pt x="1" y="1"/>
                          <a:pt x="1" y="1"/>
                          <a:pt x="1" y="1"/>
                        </a:cubicBezTo>
                        <a:cubicBezTo>
                          <a:pt x="1" y="1"/>
                          <a:pt x="1" y="1"/>
                          <a:pt x="1" y="1"/>
                        </a:cubicBezTo>
                        <a:cubicBezTo>
                          <a:pt x="1" y="1"/>
                          <a:pt x="1" y="1"/>
                          <a:pt x="1" y="1"/>
                        </a:cubicBezTo>
                        <a:cubicBezTo>
                          <a:pt x="1" y="1"/>
                          <a:pt x="1" y="1"/>
                          <a:pt x="1" y="1"/>
                        </a:cubicBezTo>
                        <a:cubicBezTo>
                          <a:pt x="1" y="0"/>
                          <a:pt x="2" y="0"/>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3" name="Freeform 1047"/>
                  <p:cNvSpPr>
                    <a:spLocks/>
                  </p:cNvSpPr>
                  <p:nvPr/>
                </p:nvSpPr>
                <p:spPr bwMode="auto">
                  <a:xfrm>
                    <a:off x="3561" y="1685"/>
                    <a:ext cx="22" cy="11"/>
                  </a:xfrm>
                  <a:custGeom>
                    <a:avLst/>
                    <a:gdLst>
                      <a:gd name="T0" fmla="*/ 0 w 4"/>
                      <a:gd name="T1" fmla="*/ 1 h 2"/>
                      <a:gd name="T2" fmla="*/ 1 w 4"/>
                      <a:gd name="T3" fmla="*/ 2 h 2"/>
                      <a:gd name="T4" fmla="*/ 2 w 4"/>
                      <a:gd name="T5" fmla="*/ 2 h 2"/>
                      <a:gd name="T6" fmla="*/ 4 w 4"/>
                      <a:gd name="T7" fmla="*/ 1 h 2"/>
                      <a:gd name="T8" fmla="*/ 3 w 4"/>
                      <a:gd name="T9" fmla="*/ 0 h 2"/>
                      <a:gd name="T10" fmla="*/ 3 w 4"/>
                      <a:gd name="T11" fmla="*/ 0 h 2"/>
                      <a:gd name="T12" fmla="*/ 2 w 4"/>
                      <a:gd name="T13" fmla="*/ 0 h 2"/>
                      <a:gd name="T14" fmla="*/ 3 w 4"/>
                      <a:gd name="T15" fmla="*/ 0 h 2"/>
                      <a:gd name="T16" fmla="*/ 2 w 4"/>
                      <a:gd name="T17" fmla="*/ 2 h 2"/>
                      <a:gd name="T18" fmla="*/ 2 w 4"/>
                      <a:gd name="T19" fmla="*/ 1 h 2"/>
                      <a:gd name="T20" fmla="*/ 1 w 4"/>
                      <a:gd name="T21" fmla="*/ 0 h 2"/>
                      <a:gd name="T22" fmla="*/ 0 w 4"/>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0" y="1"/>
                        </a:moveTo>
                        <a:cubicBezTo>
                          <a:pt x="1" y="1"/>
                          <a:pt x="1" y="1"/>
                          <a:pt x="1" y="2"/>
                        </a:cubicBezTo>
                        <a:cubicBezTo>
                          <a:pt x="1" y="2"/>
                          <a:pt x="2" y="2"/>
                          <a:pt x="2" y="2"/>
                        </a:cubicBezTo>
                        <a:cubicBezTo>
                          <a:pt x="3" y="2"/>
                          <a:pt x="3" y="1"/>
                          <a:pt x="4" y="1"/>
                        </a:cubicBezTo>
                        <a:cubicBezTo>
                          <a:pt x="4" y="1"/>
                          <a:pt x="4" y="0"/>
                          <a:pt x="3" y="0"/>
                        </a:cubicBezTo>
                        <a:cubicBezTo>
                          <a:pt x="3" y="0"/>
                          <a:pt x="3" y="0"/>
                          <a:pt x="3" y="0"/>
                        </a:cubicBezTo>
                        <a:cubicBezTo>
                          <a:pt x="3" y="0"/>
                          <a:pt x="2" y="0"/>
                          <a:pt x="2" y="0"/>
                        </a:cubicBezTo>
                        <a:cubicBezTo>
                          <a:pt x="2" y="0"/>
                          <a:pt x="3" y="0"/>
                          <a:pt x="3" y="0"/>
                        </a:cubicBezTo>
                        <a:cubicBezTo>
                          <a:pt x="4" y="1"/>
                          <a:pt x="2" y="2"/>
                          <a:pt x="2" y="2"/>
                        </a:cubicBezTo>
                        <a:cubicBezTo>
                          <a:pt x="2" y="2"/>
                          <a:pt x="2" y="1"/>
                          <a:pt x="2" y="1"/>
                        </a:cubicBezTo>
                        <a:cubicBezTo>
                          <a:pt x="2" y="1"/>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4" name="Freeform 1048"/>
                  <p:cNvSpPr>
                    <a:spLocks/>
                  </p:cNvSpPr>
                  <p:nvPr/>
                </p:nvSpPr>
                <p:spPr bwMode="auto">
                  <a:xfrm>
                    <a:off x="3566" y="1674"/>
                    <a:ext cx="11" cy="11"/>
                  </a:xfrm>
                  <a:custGeom>
                    <a:avLst/>
                    <a:gdLst>
                      <a:gd name="T0" fmla="*/ 1 w 2"/>
                      <a:gd name="T1" fmla="*/ 2 h 2"/>
                      <a:gd name="T2" fmla="*/ 1 w 2"/>
                      <a:gd name="T3" fmla="*/ 1 h 2"/>
                      <a:gd name="T4" fmla="*/ 1 w 2"/>
                      <a:gd name="T5" fmla="*/ 1 h 2"/>
                      <a:gd name="T6" fmla="*/ 2 w 2"/>
                      <a:gd name="T7" fmla="*/ 1 h 2"/>
                      <a:gd name="T8" fmla="*/ 2 w 2"/>
                      <a:gd name="T9" fmla="*/ 1 h 2"/>
                      <a:gd name="T10" fmla="*/ 2 w 2"/>
                      <a:gd name="T11" fmla="*/ 0 h 2"/>
                      <a:gd name="T12" fmla="*/ 1 w 2"/>
                      <a:gd name="T13" fmla="*/ 0 h 2"/>
                      <a:gd name="T14" fmla="*/ 0 w 2"/>
                      <a:gd name="T15" fmla="*/ 1 h 2"/>
                      <a:gd name="T16" fmla="*/ 1 w 2"/>
                      <a:gd name="T17" fmla="*/ 2 h 2"/>
                      <a:gd name="T18" fmla="*/ 1 w 2"/>
                      <a:gd name="T19" fmla="*/ 2 h 2"/>
                      <a:gd name="T20" fmla="*/ 1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1" y="2"/>
                        </a:moveTo>
                        <a:cubicBezTo>
                          <a:pt x="1" y="2"/>
                          <a:pt x="1" y="1"/>
                          <a:pt x="1" y="1"/>
                        </a:cubicBezTo>
                        <a:cubicBezTo>
                          <a:pt x="1" y="1"/>
                          <a:pt x="1" y="1"/>
                          <a:pt x="1" y="1"/>
                        </a:cubicBezTo>
                        <a:cubicBezTo>
                          <a:pt x="1" y="1"/>
                          <a:pt x="1" y="1"/>
                          <a:pt x="2" y="1"/>
                        </a:cubicBezTo>
                        <a:cubicBezTo>
                          <a:pt x="2" y="1"/>
                          <a:pt x="2" y="1"/>
                          <a:pt x="2" y="1"/>
                        </a:cubicBezTo>
                        <a:cubicBezTo>
                          <a:pt x="2" y="0"/>
                          <a:pt x="2" y="0"/>
                          <a:pt x="2" y="0"/>
                        </a:cubicBezTo>
                        <a:cubicBezTo>
                          <a:pt x="1" y="0"/>
                          <a:pt x="1" y="0"/>
                          <a:pt x="1" y="0"/>
                        </a:cubicBezTo>
                        <a:cubicBezTo>
                          <a:pt x="1" y="0"/>
                          <a:pt x="0" y="0"/>
                          <a:pt x="0" y="1"/>
                        </a:cubicBezTo>
                        <a:cubicBezTo>
                          <a:pt x="0" y="1"/>
                          <a:pt x="0" y="2"/>
                          <a:pt x="1" y="2"/>
                        </a:cubicBezTo>
                        <a:cubicBezTo>
                          <a:pt x="1"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5" name="Freeform 1049"/>
                  <p:cNvSpPr>
                    <a:spLocks/>
                  </p:cNvSpPr>
                  <p:nvPr/>
                </p:nvSpPr>
                <p:spPr bwMode="auto">
                  <a:xfrm>
                    <a:off x="3489" y="1652"/>
                    <a:ext cx="28" cy="17"/>
                  </a:xfrm>
                  <a:custGeom>
                    <a:avLst/>
                    <a:gdLst>
                      <a:gd name="T0" fmla="*/ 0 w 5"/>
                      <a:gd name="T1" fmla="*/ 1 h 3"/>
                      <a:gd name="T2" fmla="*/ 4 w 5"/>
                      <a:gd name="T3" fmla="*/ 2 h 3"/>
                      <a:gd name="T4" fmla="*/ 5 w 5"/>
                      <a:gd name="T5" fmla="*/ 2 h 3"/>
                      <a:gd name="T6" fmla="*/ 1 w 5"/>
                      <a:gd name="T7" fmla="*/ 0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2" y="1"/>
                          <a:pt x="3" y="2"/>
                          <a:pt x="4" y="2"/>
                        </a:cubicBezTo>
                        <a:cubicBezTo>
                          <a:pt x="4" y="3"/>
                          <a:pt x="5" y="2"/>
                          <a:pt x="5" y="2"/>
                        </a:cubicBezTo>
                        <a:cubicBezTo>
                          <a:pt x="3" y="1"/>
                          <a:pt x="2" y="0"/>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6" name="Freeform 1050"/>
                  <p:cNvSpPr>
                    <a:spLocks/>
                  </p:cNvSpPr>
                  <p:nvPr/>
                </p:nvSpPr>
                <p:spPr bwMode="auto">
                  <a:xfrm>
                    <a:off x="3489" y="1652"/>
                    <a:ext cx="28" cy="17"/>
                  </a:xfrm>
                  <a:custGeom>
                    <a:avLst/>
                    <a:gdLst>
                      <a:gd name="T0" fmla="*/ 0 w 5"/>
                      <a:gd name="T1" fmla="*/ 1 h 3"/>
                      <a:gd name="T2" fmla="*/ 4 w 5"/>
                      <a:gd name="T3" fmla="*/ 3 h 3"/>
                      <a:gd name="T4" fmla="*/ 4 w 5"/>
                      <a:gd name="T5" fmla="*/ 2 h 3"/>
                      <a:gd name="T6" fmla="*/ 1 w 5"/>
                      <a:gd name="T7" fmla="*/ 1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cubicBezTo>
                          <a:pt x="1" y="2"/>
                          <a:pt x="3" y="3"/>
                          <a:pt x="4" y="3"/>
                        </a:cubicBezTo>
                        <a:cubicBezTo>
                          <a:pt x="4" y="3"/>
                          <a:pt x="5" y="2"/>
                          <a:pt x="4" y="2"/>
                        </a:cubicBezTo>
                        <a:cubicBezTo>
                          <a:pt x="3" y="2"/>
                          <a:pt x="2"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7" name="Freeform 1051"/>
                  <p:cNvSpPr>
                    <a:spLocks/>
                  </p:cNvSpPr>
                  <p:nvPr/>
                </p:nvSpPr>
                <p:spPr bwMode="auto">
                  <a:xfrm>
                    <a:off x="3495" y="1680"/>
                    <a:ext cx="16" cy="11"/>
                  </a:xfrm>
                  <a:custGeom>
                    <a:avLst/>
                    <a:gdLst>
                      <a:gd name="T0" fmla="*/ 0 w 3"/>
                      <a:gd name="T1" fmla="*/ 1 h 2"/>
                      <a:gd name="T2" fmla="*/ 2 w 3"/>
                      <a:gd name="T3" fmla="*/ 2 h 2"/>
                      <a:gd name="T4" fmla="*/ 2 w 3"/>
                      <a:gd name="T5" fmla="*/ 2 h 2"/>
                      <a:gd name="T6" fmla="*/ 0 w 3"/>
                      <a:gd name="T7" fmla="*/ 0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0" y="2"/>
                          <a:pt x="1" y="2"/>
                          <a:pt x="2" y="2"/>
                        </a:cubicBezTo>
                        <a:cubicBezTo>
                          <a:pt x="2" y="2"/>
                          <a:pt x="3" y="2"/>
                          <a:pt x="2" y="2"/>
                        </a:cubicBezTo>
                        <a:cubicBezTo>
                          <a:pt x="1" y="2"/>
                          <a:pt x="0" y="2"/>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8" name="Freeform 1052"/>
                  <p:cNvSpPr>
                    <a:spLocks/>
                  </p:cNvSpPr>
                  <p:nvPr/>
                </p:nvSpPr>
                <p:spPr bwMode="auto">
                  <a:xfrm>
                    <a:off x="3489" y="1680"/>
                    <a:ext cx="17" cy="16"/>
                  </a:xfrm>
                  <a:custGeom>
                    <a:avLst/>
                    <a:gdLst>
                      <a:gd name="T0" fmla="*/ 1 w 3"/>
                      <a:gd name="T1" fmla="*/ 0 h 3"/>
                      <a:gd name="T2" fmla="*/ 0 w 3"/>
                      <a:gd name="T3" fmla="*/ 2 h 3"/>
                      <a:gd name="T4" fmla="*/ 3 w 3"/>
                      <a:gd name="T5" fmla="*/ 3 h 3"/>
                      <a:gd name="T6" fmla="*/ 3 w 3"/>
                      <a:gd name="T7" fmla="*/ 2 h 3"/>
                      <a:gd name="T8" fmla="*/ 1 w 3"/>
                      <a:gd name="T9" fmla="*/ 2 h 3"/>
                      <a:gd name="T10" fmla="*/ 1 w 3"/>
                      <a:gd name="T11" fmla="*/ 1 h 3"/>
                      <a:gd name="T12" fmla="*/ 1 w 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0"/>
                        </a:moveTo>
                        <a:cubicBezTo>
                          <a:pt x="0" y="1"/>
                          <a:pt x="0" y="1"/>
                          <a:pt x="0" y="2"/>
                        </a:cubicBezTo>
                        <a:cubicBezTo>
                          <a:pt x="1" y="3"/>
                          <a:pt x="2" y="3"/>
                          <a:pt x="3" y="3"/>
                        </a:cubicBezTo>
                        <a:cubicBezTo>
                          <a:pt x="3" y="2"/>
                          <a:pt x="3" y="2"/>
                          <a:pt x="3" y="2"/>
                        </a:cubicBezTo>
                        <a:cubicBezTo>
                          <a:pt x="2" y="2"/>
                          <a:pt x="2" y="2"/>
                          <a:pt x="1" y="2"/>
                        </a:cubicBezTo>
                        <a:cubicBezTo>
                          <a:pt x="1" y="2"/>
                          <a:pt x="1" y="1"/>
                          <a:pt x="1" y="1"/>
                        </a:cubicBezTo>
                        <a:cubicBezTo>
                          <a:pt x="2"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69" name="Freeform 1053"/>
                  <p:cNvSpPr>
                    <a:spLocks/>
                  </p:cNvSpPr>
                  <p:nvPr/>
                </p:nvSpPr>
                <p:spPr bwMode="auto">
                  <a:xfrm>
                    <a:off x="3528" y="1608"/>
                    <a:ext cx="38" cy="33"/>
                  </a:xfrm>
                  <a:custGeom>
                    <a:avLst/>
                    <a:gdLst>
                      <a:gd name="T0" fmla="*/ 1 w 7"/>
                      <a:gd name="T1" fmla="*/ 2 h 6"/>
                      <a:gd name="T2" fmla="*/ 2 w 7"/>
                      <a:gd name="T3" fmla="*/ 2 h 6"/>
                      <a:gd name="T4" fmla="*/ 4 w 7"/>
                      <a:gd name="T5" fmla="*/ 2 h 6"/>
                      <a:gd name="T6" fmla="*/ 5 w 7"/>
                      <a:gd name="T7" fmla="*/ 3 h 6"/>
                      <a:gd name="T8" fmla="*/ 6 w 7"/>
                      <a:gd name="T9" fmla="*/ 3 h 6"/>
                      <a:gd name="T10" fmla="*/ 5 w 7"/>
                      <a:gd name="T11" fmla="*/ 4 h 6"/>
                      <a:gd name="T12" fmla="*/ 6 w 7"/>
                      <a:gd name="T13" fmla="*/ 5 h 6"/>
                      <a:gd name="T14" fmla="*/ 6 w 7"/>
                      <a:gd name="T15" fmla="*/ 4 h 6"/>
                      <a:gd name="T16" fmla="*/ 5 w 7"/>
                      <a:gd name="T17" fmla="*/ 5 h 6"/>
                      <a:gd name="T18" fmla="*/ 6 w 7"/>
                      <a:gd name="T19" fmla="*/ 6 h 6"/>
                      <a:gd name="T20" fmla="*/ 7 w 7"/>
                      <a:gd name="T21" fmla="*/ 4 h 6"/>
                      <a:gd name="T22" fmla="*/ 7 w 7"/>
                      <a:gd name="T23" fmla="*/ 4 h 6"/>
                      <a:gd name="T24" fmla="*/ 6 w 7"/>
                      <a:gd name="T25" fmla="*/ 3 h 6"/>
                      <a:gd name="T26" fmla="*/ 6 w 7"/>
                      <a:gd name="T27" fmla="*/ 3 h 6"/>
                      <a:gd name="T28" fmla="*/ 5 w 7"/>
                      <a:gd name="T29" fmla="*/ 2 h 6"/>
                      <a:gd name="T30" fmla="*/ 5 w 7"/>
                      <a:gd name="T31" fmla="*/ 2 h 6"/>
                      <a:gd name="T32" fmla="*/ 4 w 7"/>
                      <a:gd name="T33" fmla="*/ 1 h 6"/>
                      <a:gd name="T34" fmla="*/ 0 w 7"/>
                      <a:gd name="T35" fmla="*/ 2 h 6"/>
                      <a:gd name="T36" fmla="*/ 1 w 7"/>
                      <a:gd name="T3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6">
                        <a:moveTo>
                          <a:pt x="1" y="2"/>
                        </a:moveTo>
                        <a:cubicBezTo>
                          <a:pt x="1" y="2"/>
                          <a:pt x="2" y="2"/>
                          <a:pt x="2" y="2"/>
                        </a:cubicBezTo>
                        <a:cubicBezTo>
                          <a:pt x="3" y="1"/>
                          <a:pt x="5" y="1"/>
                          <a:pt x="4" y="2"/>
                        </a:cubicBezTo>
                        <a:cubicBezTo>
                          <a:pt x="4" y="2"/>
                          <a:pt x="5" y="3"/>
                          <a:pt x="5" y="3"/>
                        </a:cubicBezTo>
                        <a:cubicBezTo>
                          <a:pt x="5" y="3"/>
                          <a:pt x="6" y="3"/>
                          <a:pt x="6" y="3"/>
                        </a:cubicBezTo>
                        <a:cubicBezTo>
                          <a:pt x="5" y="3"/>
                          <a:pt x="5" y="3"/>
                          <a:pt x="5" y="4"/>
                        </a:cubicBezTo>
                        <a:cubicBezTo>
                          <a:pt x="5" y="4"/>
                          <a:pt x="6" y="4"/>
                          <a:pt x="6" y="5"/>
                        </a:cubicBezTo>
                        <a:cubicBezTo>
                          <a:pt x="6" y="4"/>
                          <a:pt x="6" y="4"/>
                          <a:pt x="6" y="4"/>
                        </a:cubicBezTo>
                        <a:cubicBezTo>
                          <a:pt x="6" y="5"/>
                          <a:pt x="5" y="5"/>
                          <a:pt x="5" y="5"/>
                        </a:cubicBezTo>
                        <a:cubicBezTo>
                          <a:pt x="5" y="6"/>
                          <a:pt x="6" y="6"/>
                          <a:pt x="6" y="6"/>
                        </a:cubicBezTo>
                        <a:cubicBezTo>
                          <a:pt x="6" y="5"/>
                          <a:pt x="6" y="5"/>
                          <a:pt x="7" y="4"/>
                        </a:cubicBezTo>
                        <a:cubicBezTo>
                          <a:pt x="7" y="4"/>
                          <a:pt x="7" y="4"/>
                          <a:pt x="7" y="4"/>
                        </a:cubicBezTo>
                        <a:cubicBezTo>
                          <a:pt x="6" y="4"/>
                          <a:pt x="6" y="4"/>
                          <a:pt x="6" y="3"/>
                        </a:cubicBezTo>
                        <a:cubicBezTo>
                          <a:pt x="6" y="3"/>
                          <a:pt x="6" y="3"/>
                          <a:pt x="6" y="3"/>
                        </a:cubicBezTo>
                        <a:cubicBezTo>
                          <a:pt x="6" y="2"/>
                          <a:pt x="6" y="2"/>
                          <a:pt x="5" y="2"/>
                        </a:cubicBezTo>
                        <a:cubicBezTo>
                          <a:pt x="5" y="2"/>
                          <a:pt x="5" y="2"/>
                          <a:pt x="5" y="2"/>
                        </a:cubicBezTo>
                        <a:cubicBezTo>
                          <a:pt x="5" y="1"/>
                          <a:pt x="5" y="1"/>
                          <a:pt x="4" y="1"/>
                        </a:cubicBezTo>
                        <a:cubicBezTo>
                          <a:pt x="3" y="0"/>
                          <a:pt x="2"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0" name="Freeform 1054"/>
                  <p:cNvSpPr>
                    <a:spLocks/>
                  </p:cNvSpPr>
                  <p:nvPr/>
                </p:nvSpPr>
                <p:spPr bwMode="auto">
                  <a:xfrm>
                    <a:off x="3522" y="1580"/>
                    <a:ext cx="33" cy="33"/>
                  </a:xfrm>
                  <a:custGeom>
                    <a:avLst/>
                    <a:gdLst>
                      <a:gd name="T0" fmla="*/ 0 w 6"/>
                      <a:gd name="T1" fmla="*/ 0 h 6"/>
                      <a:gd name="T2" fmla="*/ 2 w 6"/>
                      <a:gd name="T3" fmla="*/ 3 h 6"/>
                      <a:gd name="T4" fmla="*/ 3 w 6"/>
                      <a:gd name="T5" fmla="*/ 4 h 6"/>
                      <a:gd name="T6" fmla="*/ 4 w 6"/>
                      <a:gd name="T7" fmla="*/ 4 h 6"/>
                      <a:gd name="T8" fmla="*/ 4 w 6"/>
                      <a:gd name="T9" fmla="*/ 5 h 6"/>
                      <a:gd name="T10" fmla="*/ 5 w 6"/>
                      <a:gd name="T11" fmla="*/ 5 h 6"/>
                      <a:gd name="T12" fmla="*/ 4 w 6"/>
                      <a:gd name="T13" fmla="*/ 4 h 6"/>
                      <a:gd name="T14" fmla="*/ 2 w 6"/>
                      <a:gd name="T15" fmla="*/ 3 h 6"/>
                      <a:gd name="T16" fmla="*/ 1 w 6"/>
                      <a:gd name="T17" fmla="*/ 0 h 6"/>
                      <a:gd name="T18" fmla="*/ 0 w 6"/>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0" y="0"/>
                        </a:moveTo>
                        <a:cubicBezTo>
                          <a:pt x="0" y="1"/>
                          <a:pt x="1" y="3"/>
                          <a:pt x="2" y="3"/>
                        </a:cubicBezTo>
                        <a:cubicBezTo>
                          <a:pt x="2" y="4"/>
                          <a:pt x="3" y="4"/>
                          <a:pt x="3" y="4"/>
                        </a:cubicBezTo>
                        <a:cubicBezTo>
                          <a:pt x="4" y="4"/>
                          <a:pt x="4" y="4"/>
                          <a:pt x="4" y="4"/>
                        </a:cubicBezTo>
                        <a:cubicBezTo>
                          <a:pt x="5" y="5"/>
                          <a:pt x="5" y="5"/>
                          <a:pt x="4" y="5"/>
                        </a:cubicBezTo>
                        <a:cubicBezTo>
                          <a:pt x="4" y="5"/>
                          <a:pt x="4" y="6"/>
                          <a:pt x="5" y="5"/>
                        </a:cubicBezTo>
                        <a:cubicBezTo>
                          <a:pt x="6" y="5"/>
                          <a:pt x="5" y="4"/>
                          <a:pt x="4" y="4"/>
                        </a:cubicBezTo>
                        <a:cubicBezTo>
                          <a:pt x="3" y="3"/>
                          <a:pt x="3" y="3"/>
                          <a:pt x="2" y="3"/>
                        </a:cubicBezTo>
                        <a:cubicBezTo>
                          <a:pt x="2" y="2"/>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1" name="Freeform 1055"/>
                  <p:cNvSpPr>
                    <a:spLocks/>
                  </p:cNvSpPr>
                  <p:nvPr/>
                </p:nvSpPr>
                <p:spPr bwMode="auto">
                  <a:xfrm>
                    <a:off x="3528" y="1608"/>
                    <a:ext cx="27" cy="11"/>
                  </a:xfrm>
                  <a:custGeom>
                    <a:avLst/>
                    <a:gdLst>
                      <a:gd name="T0" fmla="*/ 0 w 5"/>
                      <a:gd name="T1" fmla="*/ 2 h 2"/>
                      <a:gd name="T2" fmla="*/ 4 w 5"/>
                      <a:gd name="T3" fmla="*/ 0 h 2"/>
                      <a:gd name="T4" fmla="*/ 4 w 5"/>
                      <a:gd name="T5" fmla="*/ 0 h 2"/>
                      <a:gd name="T6" fmla="*/ 2 w 5"/>
                      <a:gd name="T7" fmla="*/ 0 h 2"/>
                      <a:gd name="T8" fmla="*/ 0 w 5"/>
                      <a:gd name="T9" fmla="*/ 2 h 2"/>
                      <a:gd name="T10" fmla="*/ 0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0" y="2"/>
                        </a:moveTo>
                        <a:cubicBezTo>
                          <a:pt x="2" y="2"/>
                          <a:pt x="3" y="0"/>
                          <a:pt x="4" y="0"/>
                        </a:cubicBezTo>
                        <a:cubicBezTo>
                          <a:pt x="4" y="0"/>
                          <a:pt x="5" y="0"/>
                          <a:pt x="4" y="0"/>
                        </a:cubicBezTo>
                        <a:cubicBezTo>
                          <a:pt x="3" y="0"/>
                          <a:pt x="3" y="0"/>
                          <a:pt x="2" y="0"/>
                        </a:cubicBezTo>
                        <a:cubicBezTo>
                          <a:pt x="2" y="1"/>
                          <a:pt x="1"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2" name="Freeform 1056"/>
                  <p:cNvSpPr>
                    <a:spLocks/>
                  </p:cNvSpPr>
                  <p:nvPr/>
                </p:nvSpPr>
                <p:spPr bwMode="auto">
                  <a:xfrm>
                    <a:off x="3484" y="1531"/>
                    <a:ext cx="27" cy="27"/>
                  </a:xfrm>
                  <a:custGeom>
                    <a:avLst/>
                    <a:gdLst>
                      <a:gd name="T0" fmla="*/ 1 w 5"/>
                      <a:gd name="T1" fmla="*/ 4 h 5"/>
                      <a:gd name="T2" fmla="*/ 3 w 5"/>
                      <a:gd name="T3" fmla="*/ 3 h 5"/>
                      <a:gd name="T4" fmla="*/ 4 w 5"/>
                      <a:gd name="T5" fmla="*/ 1 h 5"/>
                      <a:gd name="T6" fmla="*/ 4 w 5"/>
                      <a:gd name="T7" fmla="*/ 1 h 5"/>
                      <a:gd name="T8" fmla="*/ 1 w 5"/>
                      <a:gd name="T9" fmla="*/ 4 h 5"/>
                      <a:gd name="T10" fmla="*/ 1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1" y="4"/>
                        </a:moveTo>
                        <a:cubicBezTo>
                          <a:pt x="2" y="4"/>
                          <a:pt x="3" y="4"/>
                          <a:pt x="3" y="3"/>
                        </a:cubicBezTo>
                        <a:cubicBezTo>
                          <a:pt x="4" y="3"/>
                          <a:pt x="5" y="2"/>
                          <a:pt x="4" y="1"/>
                        </a:cubicBezTo>
                        <a:cubicBezTo>
                          <a:pt x="4" y="0"/>
                          <a:pt x="3" y="1"/>
                          <a:pt x="4" y="1"/>
                        </a:cubicBezTo>
                        <a:cubicBezTo>
                          <a:pt x="4" y="2"/>
                          <a:pt x="2" y="4"/>
                          <a:pt x="1" y="4"/>
                        </a:cubicBezTo>
                        <a:cubicBezTo>
                          <a:pt x="0" y="4"/>
                          <a:pt x="0"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3" name="Freeform 1057"/>
                  <p:cNvSpPr>
                    <a:spLocks/>
                  </p:cNvSpPr>
                  <p:nvPr/>
                </p:nvSpPr>
                <p:spPr bwMode="auto">
                  <a:xfrm>
                    <a:off x="3500" y="1536"/>
                    <a:ext cx="28" cy="44"/>
                  </a:xfrm>
                  <a:custGeom>
                    <a:avLst/>
                    <a:gdLst>
                      <a:gd name="T0" fmla="*/ 0 w 5"/>
                      <a:gd name="T1" fmla="*/ 0 h 8"/>
                      <a:gd name="T2" fmla="*/ 3 w 5"/>
                      <a:gd name="T3" fmla="*/ 3 h 8"/>
                      <a:gd name="T4" fmla="*/ 4 w 5"/>
                      <a:gd name="T5" fmla="*/ 5 h 8"/>
                      <a:gd name="T6" fmla="*/ 4 w 5"/>
                      <a:gd name="T7" fmla="*/ 8 h 8"/>
                      <a:gd name="T8" fmla="*/ 5 w 5"/>
                      <a:gd name="T9" fmla="*/ 8 h 8"/>
                      <a:gd name="T10" fmla="*/ 5 w 5"/>
                      <a:gd name="T11" fmla="*/ 5 h 8"/>
                      <a:gd name="T12" fmla="*/ 3 w 5"/>
                      <a:gd name="T13" fmla="*/ 3 h 8"/>
                      <a:gd name="T14" fmla="*/ 1 w 5"/>
                      <a:gd name="T15" fmla="*/ 0 h 8"/>
                      <a:gd name="T16" fmla="*/ 0 w 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0" y="0"/>
                        </a:moveTo>
                        <a:cubicBezTo>
                          <a:pt x="2" y="0"/>
                          <a:pt x="2" y="2"/>
                          <a:pt x="3" y="3"/>
                        </a:cubicBezTo>
                        <a:cubicBezTo>
                          <a:pt x="3" y="4"/>
                          <a:pt x="3" y="5"/>
                          <a:pt x="4" y="5"/>
                        </a:cubicBezTo>
                        <a:cubicBezTo>
                          <a:pt x="4" y="6"/>
                          <a:pt x="4" y="7"/>
                          <a:pt x="4" y="8"/>
                        </a:cubicBezTo>
                        <a:cubicBezTo>
                          <a:pt x="4" y="8"/>
                          <a:pt x="5" y="8"/>
                          <a:pt x="5" y="8"/>
                        </a:cubicBezTo>
                        <a:cubicBezTo>
                          <a:pt x="5" y="7"/>
                          <a:pt x="5" y="6"/>
                          <a:pt x="5" y="5"/>
                        </a:cubicBezTo>
                        <a:cubicBezTo>
                          <a:pt x="4" y="4"/>
                          <a:pt x="4" y="4"/>
                          <a:pt x="3" y="3"/>
                        </a:cubicBezTo>
                        <a:cubicBezTo>
                          <a:pt x="3" y="1"/>
                          <a:pt x="3"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4" name="Freeform 1058"/>
                  <p:cNvSpPr>
                    <a:spLocks/>
                  </p:cNvSpPr>
                  <p:nvPr/>
                </p:nvSpPr>
                <p:spPr bwMode="auto">
                  <a:xfrm>
                    <a:off x="3428" y="1498"/>
                    <a:ext cx="61" cy="60"/>
                  </a:xfrm>
                  <a:custGeom>
                    <a:avLst/>
                    <a:gdLst>
                      <a:gd name="T0" fmla="*/ 0 w 11"/>
                      <a:gd name="T1" fmla="*/ 1 h 11"/>
                      <a:gd name="T2" fmla="*/ 3 w 11"/>
                      <a:gd name="T3" fmla="*/ 1 h 11"/>
                      <a:gd name="T4" fmla="*/ 6 w 11"/>
                      <a:gd name="T5" fmla="*/ 3 h 11"/>
                      <a:gd name="T6" fmla="*/ 8 w 11"/>
                      <a:gd name="T7" fmla="*/ 4 h 11"/>
                      <a:gd name="T8" fmla="*/ 9 w 11"/>
                      <a:gd name="T9" fmla="*/ 5 h 11"/>
                      <a:gd name="T10" fmla="*/ 8 w 11"/>
                      <a:gd name="T11" fmla="*/ 7 h 11"/>
                      <a:gd name="T12" fmla="*/ 8 w 11"/>
                      <a:gd name="T13" fmla="*/ 7 h 11"/>
                      <a:gd name="T14" fmla="*/ 9 w 11"/>
                      <a:gd name="T15" fmla="*/ 10 h 11"/>
                      <a:gd name="T16" fmla="*/ 10 w 11"/>
                      <a:gd name="T17" fmla="*/ 10 h 11"/>
                      <a:gd name="T18" fmla="*/ 11 w 11"/>
                      <a:gd name="T19" fmla="*/ 10 h 11"/>
                      <a:gd name="T20" fmla="*/ 9 w 11"/>
                      <a:gd name="T21" fmla="*/ 9 h 11"/>
                      <a:gd name="T22" fmla="*/ 9 w 11"/>
                      <a:gd name="T23" fmla="*/ 8 h 11"/>
                      <a:gd name="T24" fmla="*/ 8 w 11"/>
                      <a:gd name="T25" fmla="*/ 7 h 11"/>
                      <a:gd name="T26" fmla="*/ 8 w 11"/>
                      <a:gd name="T27" fmla="*/ 7 h 11"/>
                      <a:gd name="T28" fmla="*/ 10 w 11"/>
                      <a:gd name="T29" fmla="*/ 5 h 11"/>
                      <a:gd name="T30" fmla="*/ 10 w 11"/>
                      <a:gd name="T31" fmla="*/ 4 h 11"/>
                      <a:gd name="T32" fmla="*/ 9 w 11"/>
                      <a:gd name="T33" fmla="*/ 4 h 11"/>
                      <a:gd name="T34" fmla="*/ 7 w 11"/>
                      <a:gd name="T35" fmla="*/ 2 h 11"/>
                      <a:gd name="T36" fmla="*/ 2 w 11"/>
                      <a:gd name="T37" fmla="*/ 0 h 11"/>
                      <a:gd name="T38" fmla="*/ 0 w 11"/>
                      <a:gd name="T39" fmla="*/ 1 h 11"/>
                      <a:gd name="T40" fmla="*/ 0 w 11"/>
                      <a:gd name="T4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11">
                        <a:moveTo>
                          <a:pt x="0" y="1"/>
                        </a:moveTo>
                        <a:cubicBezTo>
                          <a:pt x="1" y="0"/>
                          <a:pt x="3" y="1"/>
                          <a:pt x="3" y="1"/>
                        </a:cubicBezTo>
                        <a:cubicBezTo>
                          <a:pt x="5" y="2"/>
                          <a:pt x="5" y="1"/>
                          <a:pt x="6" y="3"/>
                        </a:cubicBezTo>
                        <a:cubicBezTo>
                          <a:pt x="7" y="4"/>
                          <a:pt x="7" y="4"/>
                          <a:pt x="8" y="4"/>
                        </a:cubicBezTo>
                        <a:cubicBezTo>
                          <a:pt x="9" y="4"/>
                          <a:pt x="9" y="4"/>
                          <a:pt x="9" y="5"/>
                        </a:cubicBezTo>
                        <a:cubicBezTo>
                          <a:pt x="9" y="6"/>
                          <a:pt x="9" y="7"/>
                          <a:pt x="8" y="7"/>
                        </a:cubicBezTo>
                        <a:cubicBezTo>
                          <a:pt x="8" y="7"/>
                          <a:pt x="7" y="7"/>
                          <a:pt x="8" y="7"/>
                        </a:cubicBezTo>
                        <a:cubicBezTo>
                          <a:pt x="9" y="8"/>
                          <a:pt x="8" y="9"/>
                          <a:pt x="9" y="10"/>
                        </a:cubicBezTo>
                        <a:cubicBezTo>
                          <a:pt x="9" y="10"/>
                          <a:pt x="10" y="10"/>
                          <a:pt x="10" y="10"/>
                        </a:cubicBezTo>
                        <a:cubicBezTo>
                          <a:pt x="10" y="11"/>
                          <a:pt x="11" y="10"/>
                          <a:pt x="11" y="10"/>
                        </a:cubicBezTo>
                        <a:cubicBezTo>
                          <a:pt x="10" y="10"/>
                          <a:pt x="10" y="10"/>
                          <a:pt x="9" y="9"/>
                        </a:cubicBezTo>
                        <a:cubicBezTo>
                          <a:pt x="9" y="9"/>
                          <a:pt x="10" y="8"/>
                          <a:pt x="9" y="8"/>
                        </a:cubicBezTo>
                        <a:cubicBezTo>
                          <a:pt x="9" y="7"/>
                          <a:pt x="9" y="7"/>
                          <a:pt x="8" y="7"/>
                        </a:cubicBezTo>
                        <a:cubicBezTo>
                          <a:pt x="8" y="7"/>
                          <a:pt x="8" y="7"/>
                          <a:pt x="8" y="7"/>
                        </a:cubicBezTo>
                        <a:cubicBezTo>
                          <a:pt x="9" y="7"/>
                          <a:pt x="9" y="6"/>
                          <a:pt x="10" y="5"/>
                        </a:cubicBezTo>
                        <a:cubicBezTo>
                          <a:pt x="10" y="5"/>
                          <a:pt x="10" y="4"/>
                          <a:pt x="10" y="4"/>
                        </a:cubicBezTo>
                        <a:cubicBezTo>
                          <a:pt x="9" y="4"/>
                          <a:pt x="9" y="4"/>
                          <a:pt x="9" y="4"/>
                        </a:cubicBezTo>
                        <a:cubicBezTo>
                          <a:pt x="7" y="4"/>
                          <a:pt x="7" y="3"/>
                          <a:pt x="7" y="2"/>
                        </a:cubicBezTo>
                        <a:cubicBezTo>
                          <a:pt x="6" y="1"/>
                          <a:pt x="4" y="1"/>
                          <a:pt x="2" y="0"/>
                        </a:cubicBezTo>
                        <a:cubicBezTo>
                          <a:pt x="1"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5" name="Freeform 1059"/>
                  <p:cNvSpPr>
                    <a:spLocks/>
                  </p:cNvSpPr>
                  <p:nvPr/>
                </p:nvSpPr>
                <p:spPr bwMode="auto">
                  <a:xfrm>
                    <a:off x="3412" y="1503"/>
                    <a:ext cx="16" cy="50"/>
                  </a:xfrm>
                  <a:custGeom>
                    <a:avLst/>
                    <a:gdLst>
                      <a:gd name="T0" fmla="*/ 2 w 3"/>
                      <a:gd name="T1" fmla="*/ 0 h 9"/>
                      <a:gd name="T2" fmla="*/ 2 w 3"/>
                      <a:gd name="T3" fmla="*/ 2 h 9"/>
                      <a:gd name="T4" fmla="*/ 2 w 3"/>
                      <a:gd name="T5" fmla="*/ 5 h 9"/>
                      <a:gd name="T6" fmla="*/ 0 w 3"/>
                      <a:gd name="T7" fmla="*/ 7 h 9"/>
                      <a:gd name="T8" fmla="*/ 1 w 3"/>
                      <a:gd name="T9" fmla="*/ 9 h 9"/>
                      <a:gd name="T10" fmla="*/ 2 w 3"/>
                      <a:gd name="T11" fmla="*/ 9 h 9"/>
                      <a:gd name="T12" fmla="*/ 1 w 3"/>
                      <a:gd name="T13" fmla="*/ 8 h 9"/>
                      <a:gd name="T14" fmla="*/ 2 w 3"/>
                      <a:gd name="T15" fmla="*/ 5 h 9"/>
                      <a:gd name="T16" fmla="*/ 3 w 3"/>
                      <a:gd name="T17" fmla="*/ 2 h 9"/>
                      <a:gd name="T18" fmla="*/ 3 w 3"/>
                      <a:gd name="T19" fmla="*/ 1 h 9"/>
                      <a:gd name="T20" fmla="*/ 3 w 3"/>
                      <a:gd name="T21" fmla="*/ 0 h 9"/>
                      <a:gd name="T22" fmla="*/ 2 w 3"/>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9">
                        <a:moveTo>
                          <a:pt x="2" y="0"/>
                        </a:moveTo>
                        <a:cubicBezTo>
                          <a:pt x="2" y="1"/>
                          <a:pt x="2" y="1"/>
                          <a:pt x="2" y="2"/>
                        </a:cubicBezTo>
                        <a:cubicBezTo>
                          <a:pt x="2" y="3"/>
                          <a:pt x="2" y="4"/>
                          <a:pt x="2" y="5"/>
                        </a:cubicBezTo>
                        <a:cubicBezTo>
                          <a:pt x="1" y="6"/>
                          <a:pt x="0" y="6"/>
                          <a:pt x="0" y="7"/>
                        </a:cubicBezTo>
                        <a:cubicBezTo>
                          <a:pt x="0" y="8"/>
                          <a:pt x="1" y="8"/>
                          <a:pt x="1" y="9"/>
                        </a:cubicBezTo>
                        <a:cubicBezTo>
                          <a:pt x="1" y="9"/>
                          <a:pt x="2" y="9"/>
                          <a:pt x="2" y="9"/>
                        </a:cubicBezTo>
                        <a:cubicBezTo>
                          <a:pt x="1" y="8"/>
                          <a:pt x="1" y="8"/>
                          <a:pt x="1" y="8"/>
                        </a:cubicBezTo>
                        <a:cubicBezTo>
                          <a:pt x="0" y="7"/>
                          <a:pt x="2" y="5"/>
                          <a:pt x="2" y="5"/>
                        </a:cubicBezTo>
                        <a:cubicBezTo>
                          <a:pt x="3" y="4"/>
                          <a:pt x="3" y="3"/>
                          <a:pt x="3" y="2"/>
                        </a:cubicBezTo>
                        <a:cubicBezTo>
                          <a:pt x="3" y="3"/>
                          <a:pt x="3" y="1"/>
                          <a:pt x="3" y="1"/>
                        </a:cubicBezTo>
                        <a:cubicBezTo>
                          <a:pt x="3" y="1"/>
                          <a:pt x="3" y="0"/>
                          <a:pt x="3" y="0"/>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6" name="Freeform 1060"/>
                  <p:cNvSpPr>
                    <a:spLocks/>
                  </p:cNvSpPr>
                  <p:nvPr/>
                </p:nvSpPr>
                <p:spPr bwMode="auto">
                  <a:xfrm>
                    <a:off x="3384" y="1553"/>
                    <a:ext cx="39" cy="38"/>
                  </a:xfrm>
                  <a:custGeom>
                    <a:avLst/>
                    <a:gdLst>
                      <a:gd name="T0" fmla="*/ 1 w 7"/>
                      <a:gd name="T1" fmla="*/ 7 h 7"/>
                      <a:gd name="T2" fmla="*/ 5 w 7"/>
                      <a:gd name="T3" fmla="*/ 4 h 7"/>
                      <a:gd name="T4" fmla="*/ 7 w 7"/>
                      <a:gd name="T5" fmla="*/ 0 h 7"/>
                      <a:gd name="T6" fmla="*/ 6 w 7"/>
                      <a:gd name="T7" fmla="*/ 0 h 7"/>
                      <a:gd name="T8" fmla="*/ 4 w 7"/>
                      <a:gd name="T9" fmla="*/ 5 h 7"/>
                      <a:gd name="T10" fmla="*/ 0 w 7"/>
                      <a:gd name="T11" fmla="*/ 7 h 7"/>
                      <a:gd name="T12" fmla="*/ 1 w 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1" y="7"/>
                        </a:moveTo>
                        <a:cubicBezTo>
                          <a:pt x="2" y="5"/>
                          <a:pt x="4" y="5"/>
                          <a:pt x="5" y="4"/>
                        </a:cubicBezTo>
                        <a:cubicBezTo>
                          <a:pt x="6" y="4"/>
                          <a:pt x="7" y="1"/>
                          <a:pt x="7" y="0"/>
                        </a:cubicBezTo>
                        <a:cubicBezTo>
                          <a:pt x="6" y="0"/>
                          <a:pt x="6" y="0"/>
                          <a:pt x="6" y="0"/>
                        </a:cubicBezTo>
                        <a:cubicBezTo>
                          <a:pt x="6" y="2"/>
                          <a:pt x="5" y="4"/>
                          <a:pt x="4" y="5"/>
                        </a:cubicBezTo>
                        <a:cubicBezTo>
                          <a:pt x="2" y="5"/>
                          <a:pt x="1" y="6"/>
                          <a:pt x="0"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7" name="Freeform 1061"/>
                  <p:cNvSpPr>
                    <a:spLocks/>
                  </p:cNvSpPr>
                  <p:nvPr/>
                </p:nvSpPr>
                <p:spPr bwMode="auto">
                  <a:xfrm>
                    <a:off x="3362" y="1580"/>
                    <a:ext cx="28" cy="50"/>
                  </a:xfrm>
                  <a:custGeom>
                    <a:avLst/>
                    <a:gdLst>
                      <a:gd name="T0" fmla="*/ 1 w 5"/>
                      <a:gd name="T1" fmla="*/ 1 h 9"/>
                      <a:gd name="T2" fmla="*/ 1 w 5"/>
                      <a:gd name="T3" fmla="*/ 2 h 9"/>
                      <a:gd name="T4" fmla="*/ 1 w 5"/>
                      <a:gd name="T5" fmla="*/ 4 h 9"/>
                      <a:gd name="T6" fmla="*/ 2 w 5"/>
                      <a:gd name="T7" fmla="*/ 7 h 9"/>
                      <a:gd name="T8" fmla="*/ 3 w 5"/>
                      <a:gd name="T9" fmla="*/ 9 h 9"/>
                      <a:gd name="T10" fmla="*/ 5 w 5"/>
                      <a:gd name="T11" fmla="*/ 8 h 9"/>
                      <a:gd name="T12" fmla="*/ 5 w 5"/>
                      <a:gd name="T13" fmla="*/ 8 h 9"/>
                      <a:gd name="T14" fmla="*/ 4 w 5"/>
                      <a:gd name="T15" fmla="*/ 8 h 9"/>
                      <a:gd name="T16" fmla="*/ 2 w 5"/>
                      <a:gd name="T17" fmla="*/ 6 h 9"/>
                      <a:gd name="T18" fmla="*/ 1 w 5"/>
                      <a:gd name="T19" fmla="*/ 4 h 9"/>
                      <a:gd name="T20" fmla="*/ 2 w 5"/>
                      <a:gd name="T21" fmla="*/ 3 h 9"/>
                      <a:gd name="T22" fmla="*/ 2 w 5"/>
                      <a:gd name="T23" fmla="*/ 1 h 9"/>
                      <a:gd name="T24" fmla="*/ 1 w 5"/>
                      <a:gd name="T2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9">
                        <a:moveTo>
                          <a:pt x="1" y="1"/>
                        </a:moveTo>
                        <a:cubicBezTo>
                          <a:pt x="1" y="1"/>
                          <a:pt x="1" y="2"/>
                          <a:pt x="1" y="2"/>
                        </a:cubicBezTo>
                        <a:cubicBezTo>
                          <a:pt x="1" y="3"/>
                          <a:pt x="1" y="4"/>
                          <a:pt x="1" y="4"/>
                        </a:cubicBezTo>
                        <a:cubicBezTo>
                          <a:pt x="0" y="5"/>
                          <a:pt x="1" y="6"/>
                          <a:pt x="2" y="7"/>
                        </a:cubicBezTo>
                        <a:cubicBezTo>
                          <a:pt x="2" y="7"/>
                          <a:pt x="3" y="9"/>
                          <a:pt x="3" y="9"/>
                        </a:cubicBezTo>
                        <a:cubicBezTo>
                          <a:pt x="4" y="9"/>
                          <a:pt x="4" y="8"/>
                          <a:pt x="5" y="8"/>
                        </a:cubicBezTo>
                        <a:cubicBezTo>
                          <a:pt x="5" y="8"/>
                          <a:pt x="5" y="8"/>
                          <a:pt x="5" y="8"/>
                        </a:cubicBezTo>
                        <a:cubicBezTo>
                          <a:pt x="4" y="8"/>
                          <a:pt x="4" y="8"/>
                          <a:pt x="4" y="8"/>
                        </a:cubicBezTo>
                        <a:cubicBezTo>
                          <a:pt x="4" y="8"/>
                          <a:pt x="2" y="7"/>
                          <a:pt x="2" y="6"/>
                        </a:cubicBezTo>
                        <a:cubicBezTo>
                          <a:pt x="1" y="6"/>
                          <a:pt x="1" y="5"/>
                          <a:pt x="1" y="4"/>
                        </a:cubicBezTo>
                        <a:cubicBezTo>
                          <a:pt x="1" y="4"/>
                          <a:pt x="2" y="4"/>
                          <a:pt x="2" y="3"/>
                        </a:cubicBezTo>
                        <a:cubicBezTo>
                          <a:pt x="1" y="2"/>
                          <a:pt x="2" y="2"/>
                          <a:pt x="2" y="1"/>
                        </a:cubicBezTo>
                        <a:cubicBezTo>
                          <a:pt x="2" y="0"/>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8" name="Freeform 1062"/>
                  <p:cNvSpPr>
                    <a:spLocks/>
                  </p:cNvSpPr>
                  <p:nvPr/>
                </p:nvSpPr>
                <p:spPr bwMode="auto">
                  <a:xfrm>
                    <a:off x="3384" y="1586"/>
                    <a:ext cx="11" cy="38"/>
                  </a:xfrm>
                  <a:custGeom>
                    <a:avLst/>
                    <a:gdLst>
                      <a:gd name="T0" fmla="*/ 0 w 2"/>
                      <a:gd name="T1" fmla="*/ 0 h 7"/>
                      <a:gd name="T2" fmla="*/ 0 w 2"/>
                      <a:gd name="T3" fmla="*/ 4 h 7"/>
                      <a:gd name="T4" fmla="*/ 1 w 2"/>
                      <a:gd name="T5" fmla="*/ 7 h 7"/>
                      <a:gd name="T6" fmla="*/ 1 w 2"/>
                      <a:gd name="T7" fmla="*/ 7 h 7"/>
                      <a:gd name="T8" fmla="*/ 1 w 2"/>
                      <a:gd name="T9" fmla="*/ 5 h 7"/>
                      <a:gd name="T10" fmla="*/ 1 w 2"/>
                      <a:gd name="T11" fmla="*/ 0 h 7"/>
                      <a:gd name="T12" fmla="*/ 0 w 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0" y="0"/>
                        </a:moveTo>
                        <a:cubicBezTo>
                          <a:pt x="0" y="2"/>
                          <a:pt x="0" y="3"/>
                          <a:pt x="0" y="4"/>
                        </a:cubicBezTo>
                        <a:cubicBezTo>
                          <a:pt x="0" y="5"/>
                          <a:pt x="1" y="6"/>
                          <a:pt x="1" y="7"/>
                        </a:cubicBezTo>
                        <a:cubicBezTo>
                          <a:pt x="0" y="7"/>
                          <a:pt x="1" y="7"/>
                          <a:pt x="1" y="7"/>
                        </a:cubicBezTo>
                        <a:cubicBezTo>
                          <a:pt x="2" y="7"/>
                          <a:pt x="2" y="6"/>
                          <a:pt x="1" y="5"/>
                        </a:cubicBezTo>
                        <a:cubicBezTo>
                          <a:pt x="1" y="4"/>
                          <a:pt x="1" y="2"/>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79" name="Freeform 1063"/>
                  <p:cNvSpPr>
                    <a:spLocks/>
                  </p:cNvSpPr>
                  <p:nvPr/>
                </p:nvSpPr>
                <p:spPr bwMode="auto">
                  <a:xfrm>
                    <a:off x="3296" y="1553"/>
                    <a:ext cx="77" cy="33"/>
                  </a:xfrm>
                  <a:custGeom>
                    <a:avLst/>
                    <a:gdLst>
                      <a:gd name="T0" fmla="*/ 1 w 14"/>
                      <a:gd name="T1" fmla="*/ 0 h 6"/>
                      <a:gd name="T2" fmla="*/ 6 w 14"/>
                      <a:gd name="T3" fmla="*/ 1 h 6"/>
                      <a:gd name="T4" fmla="*/ 8 w 14"/>
                      <a:gd name="T5" fmla="*/ 3 h 6"/>
                      <a:gd name="T6" fmla="*/ 13 w 14"/>
                      <a:gd name="T7" fmla="*/ 6 h 6"/>
                      <a:gd name="T8" fmla="*/ 14 w 14"/>
                      <a:gd name="T9" fmla="*/ 6 h 6"/>
                      <a:gd name="T10" fmla="*/ 8 w 14"/>
                      <a:gd name="T11" fmla="*/ 2 h 6"/>
                      <a:gd name="T12" fmla="*/ 5 w 14"/>
                      <a:gd name="T13" fmla="*/ 0 h 6"/>
                      <a:gd name="T14" fmla="*/ 1 w 14"/>
                      <a:gd name="T15" fmla="*/ 0 h 6"/>
                      <a:gd name="T16" fmla="*/ 1 w 1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 y="0"/>
                        </a:moveTo>
                        <a:cubicBezTo>
                          <a:pt x="3" y="0"/>
                          <a:pt x="4" y="0"/>
                          <a:pt x="6" y="1"/>
                        </a:cubicBezTo>
                        <a:cubicBezTo>
                          <a:pt x="7" y="2"/>
                          <a:pt x="7" y="3"/>
                          <a:pt x="8" y="3"/>
                        </a:cubicBezTo>
                        <a:cubicBezTo>
                          <a:pt x="10" y="4"/>
                          <a:pt x="12" y="4"/>
                          <a:pt x="13" y="6"/>
                        </a:cubicBezTo>
                        <a:cubicBezTo>
                          <a:pt x="13" y="6"/>
                          <a:pt x="14" y="6"/>
                          <a:pt x="14" y="6"/>
                        </a:cubicBezTo>
                        <a:cubicBezTo>
                          <a:pt x="13" y="4"/>
                          <a:pt x="10" y="3"/>
                          <a:pt x="8" y="2"/>
                        </a:cubicBezTo>
                        <a:cubicBezTo>
                          <a:pt x="7" y="2"/>
                          <a:pt x="6" y="1"/>
                          <a:pt x="5" y="0"/>
                        </a:cubicBezTo>
                        <a:cubicBezTo>
                          <a:pt x="4" y="0"/>
                          <a:pt x="2"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0" name="Freeform 1064"/>
                  <p:cNvSpPr>
                    <a:spLocks/>
                  </p:cNvSpPr>
                  <p:nvPr/>
                </p:nvSpPr>
                <p:spPr bwMode="auto">
                  <a:xfrm>
                    <a:off x="3296" y="1487"/>
                    <a:ext cx="39" cy="49"/>
                  </a:xfrm>
                  <a:custGeom>
                    <a:avLst/>
                    <a:gdLst>
                      <a:gd name="T0" fmla="*/ 6 w 7"/>
                      <a:gd name="T1" fmla="*/ 0 h 9"/>
                      <a:gd name="T2" fmla="*/ 2 w 7"/>
                      <a:gd name="T3" fmla="*/ 4 h 9"/>
                      <a:gd name="T4" fmla="*/ 0 w 7"/>
                      <a:gd name="T5" fmla="*/ 9 h 9"/>
                      <a:gd name="T6" fmla="*/ 1 w 7"/>
                      <a:gd name="T7" fmla="*/ 9 h 9"/>
                      <a:gd name="T8" fmla="*/ 3 w 7"/>
                      <a:gd name="T9" fmla="*/ 4 h 9"/>
                      <a:gd name="T10" fmla="*/ 7 w 7"/>
                      <a:gd name="T11" fmla="*/ 0 h 9"/>
                      <a:gd name="T12" fmla="*/ 6 w 7"/>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6" y="0"/>
                        </a:moveTo>
                        <a:cubicBezTo>
                          <a:pt x="5" y="1"/>
                          <a:pt x="3" y="3"/>
                          <a:pt x="2" y="4"/>
                        </a:cubicBezTo>
                        <a:cubicBezTo>
                          <a:pt x="0" y="6"/>
                          <a:pt x="0" y="7"/>
                          <a:pt x="0" y="9"/>
                        </a:cubicBezTo>
                        <a:cubicBezTo>
                          <a:pt x="0" y="9"/>
                          <a:pt x="1" y="9"/>
                          <a:pt x="1" y="9"/>
                        </a:cubicBezTo>
                        <a:cubicBezTo>
                          <a:pt x="1" y="7"/>
                          <a:pt x="1" y="5"/>
                          <a:pt x="3" y="4"/>
                        </a:cubicBezTo>
                        <a:cubicBezTo>
                          <a:pt x="4" y="3"/>
                          <a:pt x="5" y="1"/>
                          <a:pt x="7" y="0"/>
                        </a:cubicBezTo>
                        <a:cubicBezTo>
                          <a:pt x="7" y="0"/>
                          <a:pt x="7"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1" name="Freeform 1065"/>
                  <p:cNvSpPr>
                    <a:spLocks/>
                  </p:cNvSpPr>
                  <p:nvPr/>
                </p:nvSpPr>
                <p:spPr bwMode="auto">
                  <a:xfrm>
                    <a:off x="3296" y="1525"/>
                    <a:ext cx="17" cy="28"/>
                  </a:xfrm>
                  <a:custGeom>
                    <a:avLst/>
                    <a:gdLst>
                      <a:gd name="T0" fmla="*/ 1 w 3"/>
                      <a:gd name="T1" fmla="*/ 1 h 5"/>
                      <a:gd name="T2" fmla="*/ 1 w 3"/>
                      <a:gd name="T3" fmla="*/ 1 h 5"/>
                      <a:gd name="T4" fmla="*/ 1 w 3"/>
                      <a:gd name="T5" fmla="*/ 1 h 5"/>
                      <a:gd name="T6" fmla="*/ 1 w 3"/>
                      <a:gd name="T7" fmla="*/ 5 h 5"/>
                      <a:gd name="T8" fmla="*/ 2 w 3"/>
                      <a:gd name="T9" fmla="*/ 5 h 5"/>
                      <a:gd name="T10" fmla="*/ 3 w 3"/>
                      <a:gd name="T11" fmla="*/ 3 h 5"/>
                      <a:gd name="T12" fmla="*/ 2 w 3"/>
                      <a:gd name="T13" fmla="*/ 1 h 5"/>
                      <a:gd name="T14" fmla="*/ 2 w 3"/>
                      <a:gd name="T15" fmla="*/ 1 h 5"/>
                      <a:gd name="T16" fmla="*/ 0 w 3"/>
                      <a:gd name="T17" fmla="*/ 1 h 5"/>
                      <a:gd name="T18" fmla="*/ 1 w 3"/>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1" y="1"/>
                        </a:moveTo>
                        <a:cubicBezTo>
                          <a:pt x="1" y="1"/>
                          <a:pt x="1" y="1"/>
                          <a:pt x="1" y="1"/>
                        </a:cubicBezTo>
                        <a:cubicBezTo>
                          <a:pt x="1" y="1"/>
                          <a:pt x="1" y="1"/>
                          <a:pt x="1" y="1"/>
                        </a:cubicBezTo>
                        <a:cubicBezTo>
                          <a:pt x="1" y="2"/>
                          <a:pt x="3" y="4"/>
                          <a:pt x="1" y="5"/>
                        </a:cubicBezTo>
                        <a:cubicBezTo>
                          <a:pt x="1" y="5"/>
                          <a:pt x="1" y="5"/>
                          <a:pt x="2" y="5"/>
                        </a:cubicBezTo>
                        <a:cubicBezTo>
                          <a:pt x="2" y="5"/>
                          <a:pt x="3" y="4"/>
                          <a:pt x="3" y="3"/>
                        </a:cubicBezTo>
                        <a:cubicBezTo>
                          <a:pt x="2" y="2"/>
                          <a:pt x="2" y="2"/>
                          <a:pt x="2" y="1"/>
                        </a:cubicBezTo>
                        <a:cubicBezTo>
                          <a:pt x="2" y="1"/>
                          <a:pt x="2" y="1"/>
                          <a:pt x="2" y="1"/>
                        </a:cubicBezTo>
                        <a:cubicBezTo>
                          <a:pt x="1" y="0"/>
                          <a:pt x="1" y="1"/>
                          <a:pt x="0" y="1"/>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2" name="Freeform 1066"/>
                  <p:cNvSpPr>
                    <a:spLocks/>
                  </p:cNvSpPr>
                  <p:nvPr/>
                </p:nvSpPr>
                <p:spPr bwMode="auto">
                  <a:xfrm>
                    <a:off x="3329" y="1476"/>
                    <a:ext cx="22" cy="16"/>
                  </a:xfrm>
                  <a:custGeom>
                    <a:avLst/>
                    <a:gdLst>
                      <a:gd name="T0" fmla="*/ 1 w 4"/>
                      <a:gd name="T1" fmla="*/ 2 h 3"/>
                      <a:gd name="T2" fmla="*/ 1 w 4"/>
                      <a:gd name="T3" fmla="*/ 1 h 3"/>
                      <a:gd name="T4" fmla="*/ 0 w 4"/>
                      <a:gd name="T5" fmla="*/ 2 h 3"/>
                      <a:gd name="T6" fmla="*/ 3 w 4"/>
                      <a:gd name="T7" fmla="*/ 2 h 3"/>
                      <a:gd name="T8" fmla="*/ 4 w 4"/>
                      <a:gd name="T9" fmla="*/ 0 h 3"/>
                      <a:gd name="T10" fmla="*/ 3 w 4"/>
                      <a:gd name="T11" fmla="*/ 0 h 3"/>
                      <a:gd name="T12" fmla="*/ 2 w 4"/>
                      <a:gd name="T13" fmla="*/ 1 h 3"/>
                      <a:gd name="T14" fmla="*/ 1 w 4"/>
                      <a:gd name="T15" fmla="*/ 1 h 3"/>
                      <a:gd name="T16" fmla="*/ 0 w 4"/>
                      <a:gd name="T17" fmla="*/ 1 h 3"/>
                      <a:gd name="T18" fmla="*/ 0 w 4"/>
                      <a:gd name="T19" fmla="*/ 2 h 3"/>
                      <a:gd name="T20" fmla="*/ 1 w 4"/>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1" y="2"/>
                        </a:moveTo>
                        <a:cubicBezTo>
                          <a:pt x="1" y="2"/>
                          <a:pt x="1" y="2"/>
                          <a:pt x="1" y="1"/>
                        </a:cubicBezTo>
                        <a:cubicBezTo>
                          <a:pt x="1" y="1"/>
                          <a:pt x="1" y="1"/>
                          <a:pt x="0" y="2"/>
                        </a:cubicBezTo>
                        <a:cubicBezTo>
                          <a:pt x="1" y="2"/>
                          <a:pt x="2" y="2"/>
                          <a:pt x="3" y="2"/>
                        </a:cubicBezTo>
                        <a:cubicBezTo>
                          <a:pt x="3" y="2"/>
                          <a:pt x="4" y="1"/>
                          <a:pt x="4" y="0"/>
                        </a:cubicBezTo>
                        <a:cubicBezTo>
                          <a:pt x="3" y="0"/>
                          <a:pt x="3" y="0"/>
                          <a:pt x="3" y="0"/>
                        </a:cubicBezTo>
                        <a:cubicBezTo>
                          <a:pt x="3" y="1"/>
                          <a:pt x="3" y="1"/>
                          <a:pt x="2" y="1"/>
                        </a:cubicBezTo>
                        <a:cubicBezTo>
                          <a:pt x="2" y="2"/>
                          <a:pt x="1" y="1"/>
                          <a:pt x="1" y="1"/>
                        </a:cubicBezTo>
                        <a:cubicBezTo>
                          <a:pt x="1" y="1"/>
                          <a:pt x="0" y="1"/>
                          <a:pt x="0" y="1"/>
                        </a:cubicBezTo>
                        <a:cubicBezTo>
                          <a:pt x="0" y="2"/>
                          <a:pt x="0" y="2"/>
                          <a:pt x="0" y="2"/>
                        </a:cubicBezTo>
                        <a:cubicBezTo>
                          <a:pt x="0" y="2"/>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3" name="Freeform 1067"/>
                  <p:cNvSpPr>
                    <a:spLocks/>
                  </p:cNvSpPr>
                  <p:nvPr/>
                </p:nvSpPr>
                <p:spPr bwMode="auto">
                  <a:xfrm>
                    <a:off x="3346" y="1459"/>
                    <a:ext cx="38" cy="22"/>
                  </a:xfrm>
                  <a:custGeom>
                    <a:avLst/>
                    <a:gdLst>
                      <a:gd name="T0" fmla="*/ 0 w 7"/>
                      <a:gd name="T1" fmla="*/ 4 h 4"/>
                      <a:gd name="T2" fmla="*/ 3 w 7"/>
                      <a:gd name="T3" fmla="*/ 2 h 4"/>
                      <a:gd name="T4" fmla="*/ 2 w 7"/>
                      <a:gd name="T5" fmla="*/ 2 h 4"/>
                      <a:gd name="T6" fmla="*/ 6 w 7"/>
                      <a:gd name="T7" fmla="*/ 1 h 4"/>
                      <a:gd name="T8" fmla="*/ 6 w 7"/>
                      <a:gd name="T9" fmla="*/ 1 h 4"/>
                      <a:gd name="T10" fmla="*/ 3 w 7"/>
                      <a:gd name="T11" fmla="*/ 2 h 4"/>
                      <a:gd name="T12" fmla="*/ 2 w 7"/>
                      <a:gd name="T13" fmla="*/ 2 h 4"/>
                      <a:gd name="T14" fmla="*/ 0 w 7"/>
                      <a:gd name="T15" fmla="*/ 3 h 4"/>
                      <a:gd name="T16" fmla="*/ 0 w 7"/>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0" y="4"/>
                        </a:moveTo>
                        <a:cubicBezTo>
                          <a:pt x="1" y="4"/>
                          <a:pt x="2" y="3"/>
                          <a:pt x="3" y="2"/>
                        </a:cubicBezTo>
                        <a:cubicBezTo>
                          <a:pt x="2" y="2"/>
                          <a:pt x="2" y="2"/>
                          <a:pt x="2" y="2"/>
                        </a:cubicBezTo>
                        <a:cubicBezTo>
                          <a:pt x="4" y="3"/>
                          <a:pt x="6" y="2"/>
                          <a:pt x="6" y="1"/>
                        </a:cubicBezTo>
                        <a:cubicBezTo>
                          <a:pt x="7" y="0"/>
                          <a:pt x="6" y="0"/>
                          <a:pt x="6" y="1"/>
                        </a:cubicBezTo>
                        <a:cubicBezTo>
                          <a:pt x="5" y="2"/>
                          <a:pt x="4" y="2"/>
                          <a:pt x="3" y="2"/>
                        </a:cubicBezTo>
                        <a:cubicBezTo>
                          <a:pt x="2" y="2"/>
                          <a:pt x="2" y="2"/>
                          <a:pt x="2" y="2"/>
                        </a:cubicBezTo>
                        <a:cubicBezTo>
                          <a:pt x="2" y="3"/>
                          <a:pt x="1" y="3"/>
                          <a:pt x="0"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4" name="Freeform 1068"/>
                  <p:cNvSpPr>
                    <a:spLocks/>
                  </p:cNvSpPr>
                  <p:nvPr/>
                </p:nvSpPr>
                <p:spPr bwMode="auto">
                  <a:xfrm>
                    <a:off x="3357" y="1448"/>
                    <a:ext cx="27" cy="17"/>
                  </a:xfrm>
                  <a:custGeom>
                    <a:avLst/>
                    <a:gdLst>
                      <a:gd name="T0" fmla="*/ 1 w 5"/>
                      <a:gd name="T1" fmla="*/ 1 h 3"/>
                      <a:gd name="T2" fmla="*/ 2 w 5"/>
                      <a:gd name="T3" fmla="*/ 2 h 3"/>
                      <a:gd name="T4" fmla="*/ 4 w 5"/>
                      <a:gd name="T5" fmla="*/ 3 h 3"/>
                      <a:gd name="T6" fmla="*/ 4 w 5"/>
                      <a:gd name="T7" fmla="*/ 3 h 3"/>
                      <a:gd name="T8" fmla="*/ 3 w 5"/>
                      <a:gd name="T9" fmla="*/ 1 h 3"/>
                      <a:gd name="T10" fmla="*/ 1 w 5"/>
                      <a:gd name="T11" fmla="*/ 0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cubicBezTo>
                          <a:pt x="2" y="1"/>
                          <a:pt x="2" y="1"/>
                          <a:pt x="2" y="2"/>
                        </a:cubicBezTo>
                        <a:cubicBezTo>
                          <a:pt x="3" y="3"/>
                          <a:pt x="3" y="3"/>
                          <a:pt x="4" y="3"/>
                        </a:cubicBezTo>
                        <a:cubicBezTo>
                          <a:pt x="4" y="3"/>
                          <a:pt x="5" y="3"/>
                          <a:pt x="4" y="3"/>
                        </a:cubicBezTo>
                        <a:cubicBezTo>
                          <a:pt x="3" y="3"/>
                          <a:pt x="3" y="2"/>
                          <a:pt x="3" y="1"/>
                        </a:cubicBezTo>
                        <a:cubicBezTo>
                          <a:pt x="2" y="0"/>
                          <a:pt x="2"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5" name="Freeform 1069"/>
                  <p:cNvSpPr>
                    <a:spLocks/>
                  </p:cNvSpPr>
                  <p:nvPr/>
                </p:nvSpPr>
                <p:spPr bwMode="auto">
                  <a:xfrm>
                    <a:off x="3368" y="1415"/>
                    <a:ext cx="71" cy="50"/>
                  </a:xfrm>
                  <a:custGeom>
                    <a:avLst/>
                    <a:gdLst>
                      <a:gd name="T0" fmla="*/ 1 w 13"/>
                      <a:gd name="T1" fmla="*/ 8 h 9"/>
                      <a:gd name="T2" fmla="*/ 5 w 13"/>
                      <a:gd name="T3" fmla="*/ 7 h 9"/>
                      <a:gd name="T4" fmla="*/ 5 w 13"/>
                      <a:gd name="T5" fmla="*/ 6 h 9"/>
                      <a:gd name="T6" fmla="*/ 5 w 13"/>
                      <a:gd name="T7" fmla="*/ 6 h 9"/>
                      <a:gd name="T8" fmla="*/ 4 w 13"/>
                      <a:gd name="T9" fmla="*/ 6 h 9"/>
                      <a:gd name="T10" fmla="*/ 7 w 13"/>
                      <a:gd name="T11" fmla="*/ 7 h 9"/>
                      <a:gd name="T12" fmla="*/ 9 w 13"/>
                      <a:gd name="T13" fmla="*/ 6 h 9"/>
                      <a:gd name="T14" fmla="*/ 11 w 13"/>
                      <a:gd name="T15" fmla="*/ 5 h 9"/>
                      <a:gd name="T16" fmla="*/ 12 w 13"/>
                      <a:gd name="T17" fmla="*/ 3 h 9"/>
                      <a:gd name="T18" fmla="*/ 12 w 13"/>
                      <a:gd name="T19" fmla="*/ 3 h 9"/>
                      <a:gd name="T20" fmla="*/ 12 w 13"/>
                      <a:gd name="T21" fmla="*/ 0 h 9"/>
                      <a:gd name="T22" fmla="*/ 11 w 13"/>
                      <a:gd name="T23" fmla="*/ 1 h 9"/>
                      <a:gd name="T24" fmla="*/ 11 w 13"/>
                      <a:gd name="T25" fmla="*/ 3 h 9"/>
                      <a:gd name="T26" fmla="*/ 10 w 13"/>
                      <a:gd name="T27" fmla="*/ 3 h 9"/>
                      <a:gd name="T28" fmla="*/ 10 w 13"/>
                      <a:gd name="T29" fmla="*/ 4 h 9"/>
                      <a:gd name="T30" fmla="*/ 8 w 13"/>
                      <a:gd name="T31" fmla="*/ 6 h 9"/>
                      <a:gd name="T32" fmla="*/ 4 w 13"/>
                      <a:gd name="T33" fmla="*/ 6 h 9"/>
                      <a:gd name="T34" fmla="*/ 4 w 13"/>
                      <a:gd name="T35" fmla="*/ 6 h 9"/>
                      <a:gd name="T36" fmla="*/ 4 w 13"/>
                      <a:gd name="T37" fmla="*/ 7 h 9"/>
                      <a:gd name="T38" fmla="*/ 1 w 13"/>
                      <a:gd name="T39" fmla="*/ 7 h 9"/>
                      <a:gd name="T40" fmla="*/ 1 w 13"/>
                      <a:gd name="T4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9">
                        <a:moveTo>
                          <a:pt x="1" y="8"/>
                        </a:moveTo>
                        <a:cubicBezTo>
                          <a:pt x="2" y="9"/>
                          <a:pt x="3" y="8"/>
                          <a:pt x="5" y="7"/>
                        </a:cubicBezTo>
                        <a:cubicBezTo>
                          <a:pt x="5" y="6"/>
                          <a:pt x="5" y="6"/>
                          <a:pt x="5" y="6"/>
                        </a:cubicBezTo>
                        <a:cubicBezTo>
                          <a:pt x="5" y="6"/>
                          <a:pt x="5" y="6"/>
                          <a:pt x="5" y="6"/>
                        </a:cubicBezTo>
                        <a:cubicBezTo>
                          <a:pt x="5" y="6"/>
                          <a:pt x="4" y="6"/>
                          <a:pt x="4" y="6"/>
                        </a:cubicBezTo>
                        <a:cubicBezTo>
                          <a:pt x="5" y="6"/>
                          <a:pt x="6" y="7"/>
                          <a:pt x="7" y="7"/>
                        </a:cubicBezTo>
                        <a:cubicBezTo>
                          <a:pt x="7" y="7"/>
                          <a:pt x="8" y="7"/>
                          <a:pt x="9" y="6"/>
                        </a:cubicBezTo>
                        <a:cubicBezTo>
                          <a:pt x="10" y="6"/>
                          <a:pt x="11" y="6"/>
                          <a:pt x="11" y="5"/>
                        </a:cubicBezTo>
                        <a:cubicBezTo>
                          <a:pt x="11" y="4"/>
                          <a:pt x="11" y="3"/>
                          <a:pt x="12" y="3"/>
                        </a:cubicBezTo>
                        <a:cubicBezTo>
                          <a:pt x="12" y="3"/>
                          <a:pt x="12" y="3"/>
                          <a:pt x="12" y="3"/>
                        </a:cubicBezTo>
                        <a:cubicBezTo>
                          <a:pt x="13" y="2"/>
                          <a:pt x="12" y="1"/>
                          <a:pt x="12" y="0"/>
                        </a:cubicBezTo>
                        <a:cubicBezTo>
                          <a:pt x="12" y="0"/>
                          <a:pt x="11" y="0"/>
                          <a:pt x="11" y="1"/>
                        </a:cubicBezTo>
                        <a:cubicBezTo>
                          <a:pt x="12" y="2"/>
                          <a:pt x="12" y="2"/>
                          <a:pt x="11" y="3"/>
                        </a:cubicBezTo>
                        <a:cubicBezTo>
                          <a:pt x="11" y="3"/>
                          <a:pt x="10" y="3"/>
                          <a:pt x="10" y="3"/>
                        </a:cubicBezTo>
                        <a:cubicBezTo>
                          <a:pt x="10" y="4"/>
                          <a:pt x="10" y="4"/>
                          <a:pt x="10" y="4"/>
                        </a:cubicBezTo>
                        <a:cubicBezTo>
                          <a:pt x="11" y="5"/>
                          <a:pt x="9" y="6"/>
                          <a:pt x="8" y="6"/>
                        </a:cubicBezTo>
                        <a:cubicBezTo>
                          <a:pt x="7" y="7"/>
                          <a:pt x="6" y="6"/>
                          <a:pt x="4" y="6"/>
                        </a:cubicBezTo>
                        <a:cubicBezTo>
                          <a:pt x="4" y="6"/>
                          <a:pt x="4" y="6"/>
                          <a:pt x="4" y="6"/>
                        </a:cubicBezTo>
                        <a:cubicBezTo>
                          <a:pt x="4" y="6"/>
                          <a:pt x="4" y="6"/>
                          <a:pt x="4" y="7"/>
                        </a:cubicBezTo>
                        <a:cubicBezTo>
                          <a:pt x="3" y="7"/>
                          <a:pt x="2" y="8"/>
                          <a:pt x="1" y="7"/>
                        </a:cubicBezTo>
                        <a:cubicBezTo>
                          <a:pt x="1" y="7"/>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6" name="Freeform 1070"/>
                  <p:cNvSpPr>
                    <a:spLocks/>
                  </p:cNvSpPr>
                  <p:nvPr/>
                </p:nvSpPr>
                <p:spPr bwMode="auto">
                  <a:xfrm>
                    <a:off x="3390" y="1409"/>
                    <a:ext cx="44" cy="34"/>
                  </a:xfrm>
                  <a:custGeom>
                    <a:avLst/>
                    <a:gdLst>
                      <a:gd name="T0" fmla="*/ 0 w 8"/>
                      <a:gd name="T1" fmla="*/ 5 h 6"/>
                      <a:gd name="T2" fmla="*/ 3 w 8"/>
                      <a:gd name="T3" fmla="*/ 3 h 6"/>
                      <a:gd name="T4" fmla="*/ 5 w 8"/>
                      <a:gd name="T5" fmla="*/ 2 h 6"/>
                      <a:gd name="T6" fmla="*/ 6 w 8"/>
                      <a:gd name="T7" fmla="*/ 1 h 6"/>
                      <a:gd name="T8" fmla="*/ 7 w 8"/>
                      <a:gd name="T9" fmla="*/ 2 h 6"/>
                      <a:gd name="T10" fmla="*/ 7 w 8"/>
                      <a:gd name="T11" fmla="*/ 1 h 6"/>
                      <a:gd name="T12" fmla="*/ 4 w 8"/>
                      <a:gd name="T13" fmla="*/ 1 h 6"/>
                      <a:gd name="T14" fmla="*/ 2 w 8"/>
                      <a:gd name="T15" fmla="*/ 3 h 6"/>
                      <a:gd name="T16" fmla="*/ 1 w 8"/>
                      <a:gd name="T17" fmla="*/ 5 h 6"/>
                      <a:gd name="T18" fmla="*/ 0 w 8"/>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6">
                        <a:moveTo>
                          <a:pt x="0" y="5"/>
                        </a:moveTo>
                        <a:cubicBezTo>
                          <a:pt x="1" y="6"/>
                          <a:pt x="2" y="4"/>
                          <a:pt x="3" y="3"/>
                        </a:cubicBezTo>
                        <a:cubicBezTo>
                          <a:pt x="4" y="3"/>
                          <a:pt x="4" y="2"/>
                          <a:pt x="5" y="2"/>
                        </a:cubicBezTo>
                        <a:cubicBezTo>
                          <a:pt x="5" y="1"/>
                          <a:pt x="5" y="1"/>
                          <a:pt x="6" y="1"/>
                        </a:cubicBezTo>
                        <a:cubicBezTo>
                          <a:pt x="6" y="1"/>
                          <a:pt x="7" y="2"/>
                          <a:pt x="7" y="2"/>
                        </a:cubicBezTo>
                        <a:cubicBezTo>
                          <a:pt x="7" y="2"/>
                          <a:pt x="8" y="1"/>
                          <a:pt x="7" y="1"/>
                        </a:cubicBezTo>
                        <a:cubicBezTo>
                          <a:pt x="7" y="1"/>
                          <a:pt x="4" y="0"/>
                          <a:pt x="4" y="1"/>
                        </a:cubicBezTo>
                        <a:cubicBezTo>
                          <a:pt x="4" y="2"/>
                          <a:pt x="3" y="3"/>
                          <a:pt x="2" y="3"/>
                        </a:cubicBezTo>
                        <a:cubicBezTo>
                          <a:pt x="2" y="3"/>
                          <a:pt x="1" y="5"/>
                          <a:pt x="1"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7" name="Freeform 1071"/>
                  <p:cNvSpPr>
                    <a:spLocks/>
                  </p:cNvSpPr>
                  <p:nvPr/>
                </p:nvSpPr>
                <p:spPr bwMode="auto">
                  <a:xfrm>
                    <a:off x="3373" y="1454"/>
                    <a:ext cx="50" cy="38"/>
                  </a:xfrm>
                  <a:custGeom>
                    <a:avLst/>
                    <a:gdLst>
                      <a:gd name="T0" fmla="*/ 4 w 9"/>
                      <a:gd name="T1" fmla="*/ 0 h 7"/>
                      <a:gd name="T2" fmla="*/ 7 w 9"/>
                      <a:gd name="T3" fmla="*/ 3 h 7"/>
                      <a:gd name="T4" fmla="*/ 7 w 9"/>
                      <a:gd name="T5" fmla="*/ 4 h 7"/>
                      <a:gd name="T6" fmla="*/ 8 w 9"/>
                      <a:gd name="T7" fmla="*/ 5 h 7"/>
                      <a:gd name="T8" fmla="*/ 6 w 9"/>
                      <a:gd name="T9" fmla="*/ 4 h 7"/>
                      <a:gd name="T10" fmla="*/ 4 w 9"/>
                      <a:gd name="T11" fmla="*/ 4 h 7"/>
                      <a:gd name="T12" fmla="*/ 3 w 9"/>
                      <a:gd name="T13" fmla="*/ 5 h 7"/>
                      <a:gd name="T14" fmla="*/ 2 w 9"/>
                      <a:gd name="T15" fmla="*/ 5 h 7"/>
                      <a:gd name="T16" fmla="*/ 1 w 9"/>
                      <a:gd name="T17" fmla="*/ 4 h 7"/>
                      <a:gd name="T18" fmla="*/ 2 w 9"/>
                      <a:gd name="T19" fmla="*/ 2 h 7"/>
                      <a:gd name="T20" fmla="*/ 4 w 9"/>
                      <a:gd name="T21" fmla="*/ 0 h 7"/>
                      <a:gd name="T22" fmla="*/ 4 w 9"/>
                      <a:gd name="T23" fmla="*/ 0 h 7"/>
                      <a:gd name="T24" fmla="*/ 0 w 9"/>
                      <a:gd name="T25" fmla="*/ 4 h 7"/>
                      <a:gd name="T26" fmla="*/ 1 w 9"/>
                      <a:gd name="T27" fmla="*/ 5 h 7"/>
                      <a:gd name="T28" fmla="*/ 3 w 9"/>
                      <a:gd name="T29" fmla="*/ 6 h 7"/>
                      <a:gd name="T30" fmla="*/ 4 w 9"/>
                      <a:gd name="T31" fmla="*/ 5 h 7"/>
                      <a:gd name="T32" fmla="*/ 6 w 9"/>
                      <a:gd name="T33" fmla="*/ 6 h 7"/>
                      <a:gd name="T34" fmla="*/ 8 w 9"/>
                      <a:gd name="T35" fmla="*/ 5 h 7"/>
                      <a:gd name="T36" fmla="*/ 5 w 9"/>
                      <a:gd name="T37" fmla="*/ 0 h 7"/>
                      <a:gd name="T38" fmla="*/ 4 w 9"/>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7">
                        <a:moveTo>
                          <a:pt x="4" y="0"/>
                        </a:moveTo>
                        <a:cubicBezTo>
                          <a:pt x="4" y="2"/>
                          <a:pt x="6" y="3"/>
                          <a:pt x="7" y="3"/>
                        </a:cubicBezTo>
                        <a:cubicBezTo>
                          <a:pt x="7" y="4"/>
                          <a:pt x="7" y="4"/>
                          <a:pt x="7" y="4"/>
                        </a:cubicBezTo>
                        <a:cubicBezTo>
                          <a:pt x="7" y="4"/>
                          <a:pt x="8" y="5"/>
                          <a:pt x="8" y="5"/>
                        </a:cubicBezTo>
                        <a:cubicBezTo>
                          <a:pt x="7" y="6"/>
                          <a:pt x="6" y="5"/>
                          <a:pt x="6" y="4"/>
                        </a:cubicBezTo>
                        <a:cubicBezTo>
                          <a:pt x="5" y="4"/>
                          <a:pt x="5" y="4"/>
                          <a:pt x="4" y="4"/>
                        </a:cubicBezTo>
                        <a:cubicBezTo>
                          <a:pt x="4" y="4"/>
                          <a:pt x="4" y="5"/>
                          <a:pt x="3" y="5"/>
                        </a:cubicBezTo>
                        <a:cubicBezTo>
                          <a:pt x="3" y="5"/>
                          <a:pt x="2" y="6"/>
                          <a:pt x="2" y="5"/>
                        </a:cubicBezTo>
                        <a:cubicBezTo>
                          <a:pt x="2" y="5"/>
                          <a:pt x="1" y="4"/>
                          <a:pt x="1" y="4"/>
                        </a:cubicBezTo>
                        <a:cubicBezTo>
                          <a:pt x="1" y="4"/>
                          <a:pt x="2" y="3"/>
                          <a:pt x="2" y="2"/>
                        </a:cubicBezTo>
                        <a:cubicBezTo>
                          <a:pt x="3" y="2"/>
                          <a:pt x="3" y="0"/>
                          <a:pt x="4" y="0"/>
                        </a:cubicBezTo>
                        <a:cubicBezTo>
                          <a:pt x="4" y="0"/>
                          <a:pt x="5" y="0"/>
                          <a:pt x="4" y="0"/>
                        </a:cubicBezTo>
                        <a:cubicBezTo>
                          <a:pt x="2" y="0"/>
                          <a:pt x="1" y="3"/>
                          <a:pt x="0" y="4"/>
                        </a:cubicBezTo>
                        <a:cubicBezTo>
                          <a:pt x="0" y="5"/>
                          <a:pt x="1" y="5"/>
                          <a:pt x="1" y="5"/>
                        </a:cubicBezTo>
                        <a:cubicBezTo>
                          <a:pt x="1" y="7"/>
                          <a:pt x="2" y="6"/>
                          <a:pt x="3" y="6"/>
                        </a:cubicBezTo>
                        <a:cubicBezTo>
                          <a:pt x="3" y="6"/>
                          <a:pt x="4" y="5"/>
                          <a:pt x="4" y="5"/>
                        </a:cubicBezTo>
                        <a:cubicBezTo>
                          <a:pt x="5" y="4"/>
                          <a:pt x="5" y="5"/>
                          <a:pt x="6" y="6"/>
                        </a:cubicBezTo>
                        <a:cubicBezTo>
                          <a:pt x="7" y="6"/>
                          <a:pt x="8" y="6"/>
                          <a:pt x="8" y="5"/>
                        </a:cubicBezTo>
                        <a:cubicBezTo>
                          <a:pt x="9" y="3"/>
                          <a:pt x="4" y="2"/>
                          <a:pt x="5" y="0"/>
                        </a:cubicBezTo>
                        <a:cubicBezTo>
                          <a:pt x="5" y="0"/>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8" name="Freeform 1072"/>
                  <p:cNvSpPr>
                    <a:spLocks/>
                  </p:cNvSpPr>
                  <p:nvPr/>
                </p:nvSpPr>
                <p:spPr bwMode="auto">
                  <a:xfrm>
                    <a:off x="3384" y="1487"/>
                    <a:ext cx="22" cy="11"/>
                  </a:xfrm>
                  <a:custGeom>
                    <a:avLst/>
                    <a:gdLst>
                      <a:gd name="T0" fmla="*/ 1 w 4"/>
                      <a:gd name="T1" fmla="*/ 2 h 2"/>
                      <a:gd name="T2" fmla="*/ 3 w 4"/>
                      <a:gd name="T3" fmla="*/ 1 h 2"/>
                      <a:gd name="T4" fmla="*/ 3 w 4"/>
                      <a:gd name="T5" fmla="*/ 0 h 2"/>
                      <a:gd name="T6" fmla="*/ 2 w 4"/>
                      <a:gd name="T7" fmla="*/ 1 h 2"/>
                      <a:gd name="T8" fmla="*/ 1 w 4"/>
                      <a:gd name="T9" fmla="*/ 2 h 2"/>
                      <a:gd name="T10" fmla="*/ 1 w 4"/>
                      <a:gd name="T11" fmla="*/ 2 h 2"/>
                      <a:gd name="T12" fmla="*/ 3 w 4"/>
                      <a:gd name="T13" fmla="*/ 2 h 2"/>
                      <a:gd name="T14" fmla="*/ 4 w 4"/>
                      <a:gd name="T15" fmla="*/ 0 h 2"/>
                      <a:gd name="T16" fmla="*/ 3 w 4"/>
                      <a:gd name="T17" fmla="*/ 0 h 2"/>
                      <a:gd name="T18" fmla="*/ 0 w 4"/>
                      <a:gd name="T19" fmla="*/ 2 h 2"/>
                      <a:gd name="T20" fmla="*/ 1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2"/>
                        </a:moveTo>
                        <a:cubicBezTo>
                          <a:pt x="1" y="1"/>
                          <a:pt x="2" y="0"/>
                          <a:pt x="3" y="1"/>
                        </a:cubicBezTo>
                        <a:cubicBezTo>
                          <a:pt x="3" y="0"/>
                          <a:pt x="3" y="0"/>
                          <a:pt x="3" y="0"/>
                        </a:cubicBezTo>
                        <a:cubicBezTo>
                          <a:pt x="3" y="1"/>
                          <a:pt x="3" y="1"/>
                          <a:pt x="2" y="1"/>
                        </a:cubicBezTo>
                        <a:cubicBezTo>
                          <a:pt x="2" y="2"/>
                          <a:pt x="2" y="2"/>
                          <a:pt x="1" y="2"/>
                        </a:cubicBezTo>
                        <a:cubicBezTo>
                          <a:pt x="1" y="2"/>
                          <a:pt x="1" y="2"/>
                          <a:pt x="1" y="2"/>
                        </a:cubicBezTo>
                        <a:cubicBezTo>
                          <a:pt x="2" y="2"/>
                          <a:pt x="2" y="2"/>
                          <a:pt x="3" y="2"/>
                        </a:cubicBezTo>
                        <a:cubicBezTo>
                          <a:pt x="3" y="1"/>
                          <a:pt x="3" y="1"/>
                          <a:pt x="4" y="0"/>
                        </a:cubicBezTo>
                        <a:cubicBezTo>
                          <a:pt x="4" y="0"/>
                          <a:pt x="3" y="0"/>
                          <a:pt x="3" y="0"/>
                        </a:cubicBezTo>
                        <a:cubicBezTo>
                          <a:pt x="2" y="0"/>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89" name="Freeform 1073"/>
                  <p:cNvSpPr>
                    <a:spLocks/>
                  </p:cNvSpPr>
                  <p:nvPr/>
                </p:nvSpPr>
                <p:spPr bwMode="auto">
                  <a:xfrm>
                    <a:off x="3406" y="1498"/>
                    <a:ext cx="17" cy="11"/>
                  </a:xfrm>
                  <a:custGeom>
                    <a:avLst/>
                    <a:gdLst>
                      <a:gd name="T0" fmla="*/ 2 w 3"/>
                      <a:gd name="T1" fmla="*/ 0 h 2"/>
                      <a:gd name="T2" fmla="*/ 1 w 3"/>
                      <a:gd name="T3" fmla="*/ 0 h 2"/>
                      <a:gd name="T4" fmla="*/ 1 w 3"/>
                      <a:gd name="T5" fmla="*/ 1 h 2"/>
                      <a:gd name="T6" fmla="*/ 2 w 3"/>
                      <a:gd name="T7" fmla="*/ 0 h 2"/>
                      <a:gd name="T8" fmla="*/ 2 w 3"/>
                      <a:gd name="T9" fmla="*/ 0 h 2"/>
                      <a:gd name="T10" fmla="*/ 2 w 3"/>
                      <a:gd name="T11" fmla="*/ 1 h 2"/>
                      <a:gd name="T12" fmla="*/ 1 w 3"/>
                      <a:gd name="T13" fmla="*/ 1 h 2"/>
                      <a:gd name="T14" fmla="*/ 1 w 3"/>
                      <a:gd name="T15" fmla="*/ 1 h 2"/>
                      <a:gd name="T16" fmla="*/ 1 w 3"/>
                      <a:gd name="T17" fmla="*/ 1 h 2"/>
                      <a:gd name="T18" fmla="*/ 1 w 3"/>
                      <a:gd name="T19" fmla="*/ 1 h 2"/>
                      <a:gd name="T20" fmla="*/ 1 w 3"/>
                      <a:gd name="T21" fmla="*/ 0 h 2"/>
                      <a:gd name="T22" fmla="*/ 1 w 3"/>
                      <a:gd name="T23" fmla="*/ 0 h 2"/>
                      <a:gd name="T24" fmla="*/ 1 w 3"/>
                      <a:gd name="T25" fmla="*/ 0 h 2"/>
                      <a:gd name="T26" fmla="*/ 2 w 3"/>
                      <a:gd name="T27" fmla="*/ 0 h 2"/>
                      <a:gd name="T28" fmla="*/ 2 w 3"/>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2" y="0"/>
                        </a:moveTo>
                        <a:cubicBezTo>
                          <a:pt x="1" y="0"/>
                          <a:pt x="1" y="0"/>
                          <a:pt x="1" y="0"/>
                        </a:cubicBezTo>
                        <a:cubicBezTo>
                          <a:pt x="0" y="1"/>
                          <a:pt x="0" y="1"/>
                          <a:pt x="1" y="1"/>
                        </a:cubicBezTo>
                        <a:cubicBezTo>
                          <a:pt x="1" y="2"/>
                          <a:pt x="3" y="1"/>
                          <a:pt x="2" y="0"/>
                        </a:cubicBezTo>
                        <a:cubicBezTo>
                          <a:pt x="2" y="0"/>
                          <a:pt x="1" y="0"/>
                          <a:pt x="2" y="0"/>
                        </a:cubicBezTo>
                        <a:cubicBezTo>
                          <a:pt x="2" y="0"/>
                          <a:pt x="2" y="1"/>
                          <a:pt x="2" y="1"/>
                        </a:cubicBezTo>
                        <a:cubicBezTo>
                          <a:pt x="2" y="1"/>
                          <a:pt x="2" y="1"/>
                          <a:pt x="1" y="1"/>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0" name="Freeform 1074"/>
                  <p:cNvSpPr>
                    <a:spLocks/>
                  </p:cNvSpPr>
                  <p:nvPr/>
                </p:nvSpPr>
                <p:spPr bwMode="auto">
                  <a:xfrm>
                    <a:off x="3434" y="1465"/>
                    <a:ext cx="66" cy="55"/>
                  </a:xfrm>
                  <a:custGeom>
                    <a:avLst/>
                    <a:gdLst>
                      <a:gd name="T0" fmla="*/ 5 w 12"/>
                      <a:gd name="T1" fmla="*/ 0 h 10"/>
                      <a:gd name="T2" fmla="*/ 1 w 12"/>
                      <a:gd name="T3" fmla="*/ 1 h 10"/>
                      <a:gd name="T4" fmla="*/ 1 w 12"/>
                      <a:gd name="T5" fmla="*/ 3 h 10"/>
                      <a:gd name="T6" fmla="*/ 4 w 12"/>
                      <a:gd name="T7" fmla="*/ 3 h 10"/>
                      <a:gd name="T8" fmla="*/ 6 w 12"/>
                      <a:gd name="T9" fmla="*/ 5 h 10"/>
                      <a:gd name="T10" fmla="*/ 8 w 12"/>
                      <a:gd name="T11" fmla="*/ 7 h 10"/>
                      <a:gd name="T12" fmla="*/ 10 w 12"/>
                      <a:gd name="T13" fmla="*/ 8 h 10"/>
                      <a:gd name="T14" fmla="*/ 12 w 12"/>
                      <a:gd name="T15" fmla="*/ 10 h 10"/>
                      <a:gd name="T16" fmla="*/ 12 w 12"/>
                      <a:gd name="T17" fmla="*/ 9 h 10"/>
                      <a:gd name="T18" fmla="*/ 9 w 12"/>
                      <a:gd name="T19" fmla="*/ 7 h 10"/>
                      <a:gd name="T20" fmla="*/ 8 w 12"/>
                      <a:gd name="T21" fmla="*/ 5 h 10"/>
                      <a:gd name="T22" fmla="*/ 4 w 12"/>
                      <a:gd name="T23" fmla="*/ 3 h 10"/>
                      <a:gd name="T24" fmla="*/ 1 w 12"/>
                      <a:gd name="T25" fmla="*/ 2 h 10"/>
                      <a:gd name="T26" fmla="*/ 3 w 12"/>
                      <a:gd name="T27" fmla="*/ 1 h 10"/>
                      <a:gd name="T28" fmla="*/ 6 w 12"/>
                      <a:gd name="T29" fmla="*/ 0 h 10"/>
                      <a:gd name="T30" fmla="*/ 5 w 12"/>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0">
                        <a:moveTo>
                          <a:pt x="5" y="0"/>
                        </a:moveTo>
                        <a:cubicBezTo>
                          <a:pt x="5" y="1"/>
                          <a:pt x="2" y="0"/>
                          <a:pt x="1" y="1"/>
                        </a:cubicBezTo>
                        <a:cubicBezTo>
                          <a:pt x="0" y="1"/>
                          <a:pt x="0" y="3"/>
                          <a:pt x="1" y="3"/>
                        </a:cubicBezTo>
                        <a:cubicBezTo>
                          <a:pt x="2" y="3"/>
                          <a:pt x="3" y="3"/>
                          <a:pt x="4" y="3"/>
                        </a:cubicBezTo>
                        <a:cubicBezTo>
                          <a:pt x="5" y="3"/>
                          <a:pt x="5" y="4"/>
                          <a:pt x="6" y="5"/>
                        </a:cubicBezTo>
                        <a:cubicBezTo>
                          <a:pt x="7" y="6"/>
                          <a:pt x="7" y="6"/>
                          <a:pt x="8" y="7"/>
                        </a:cubicBezTo>
                        <a:cubicBezTo>
                          <a:pt x="9" y="7"/>
                          <a:pt x="9" y="8"/>
                          <a:pt x="10" y="8"/>
                        </a:cubicBezTo>
                        <a:cubicBezTo>
                          <a:pt x="10" y="9"/>
                          <a:pt x="11" y="9"/>
                          <a:pt x="12" y="10"/>
                        </a:cubicBezTo>
                        <a:cubicBezTo>
                          <a:pt x="12" y="10"/>
                          <a:pt x="12" y="9"/>
                          <a:pt x="12" y="9"/>
                        </a:cubicBezTo>
                        <a:cubicBezTo>
                          <a:pt x="11" y="9"/>
                          <a:pt x="10" y="8"/>
                          <a:pt x="9" y="7"/>
                        </a:cubicBezTo>
                        <a:cubicBezTo>
                          <a:pt x="8" y="6"/>
                          <a:pt x="8" y="5"/>
                          <a:pt x="8" y="5"/>
                        </a:cubicBezTo>
                        <a:cubicBezTo>
                          <a:pt x="6" y="4"/>
                          <a:pt x="6" y="2"/>
                          <a:pt x="4" y="3"/>
                        </a:cubicBezTo>
                        <a:cubicBezTo>
                          <a:pt x="3" y="3"/>
                          <a:pt x="1" y="3"/>
                          <a:pt x="1" y="2"/>
                        </a:cubicBezTo>
                        <a:cubicBezTo>
                          <a:pt x="0" y="1"/>
                          <a:pt x="2" y="1"/>
                          <a:pt x="3" y="1"/>
                        </a:cubicBezTo>
                        <a:cubicBezTo>
                          <a:pt x="4" y="1"/>
                          <a:pt x="5" y="1"/>
                          <a:pt x="6" y="0"/>
                        </a:cubicBezTo>
                        <a:cubicBezTo>
                          <a:pt x="6" y="0"/>
                          <a:pt x="5"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1" name="Freeform 1075"/>
                  <p:cNvSpPr>
                    <a:spLocks/>
                  </p:cNvSpPr>
                  <p:nvPr/>
                </p:nvSpPr>
                <p:spPr bwMode="auto">
                  <a:xfrm>
                    <a:off x="3489" y="1492"/>
                    <a:ext cx="17" cy="28"/>
                  </a:xfrm>
                  <a:custGeom>
                    <a:avLst/>
                    <a:gdLst>
                      <a:gd name="T0" fmla="*/ 0 w 3"/>
                      <a:gd name="T1" fmla="*/ 1 h 5"/>
                      <a:gd name="T2" fmla="*/ 2 w 3"/>
                      <a:gd name="T3" fmla="*/ 3 h 5"/>
                      <a:gd name="T4" fmla="*/ 3 w 3"/>
                      <a:gd name="T5" fmla="*/ 4 h 5"/>
                      <a:gd name="T6" fmla="*/ 3 w 3"/>
                      <a:gd name="T7" fmla="*/ 5 h 5"/>
                      <a:gd name="T8" fmla="*/ 3 w 3"/>
                      <a:gd name="T9" fmla="*/ 5 h 5"/>
                      <a:gd name="T10" fmla="*/ 2 w 3"/>
                      <a:gd name="T11" fmla="*/ 4 h 5"/>
                      <a:gd name="T12" fmla="*/ 2 w 3"/>
                      <a:gd name="T13" fmla="*/ 4 h 5"/>
                      <a:gd name="T14" fmla="*/ 3 w 3"/>
                      <a:gd name="T15" fmla="*/ 5 h 5"/>
                      <a:gd name="T16" fmla="*/ 3 w 3"/>
                      <a:gd name="T17" fmla="*/ 5 h 5"/>
                      <a:gd name="T18" fmla="*/ 3 w 3"/>
                      <a:gd name="T19" fmla="*/ 3 h 5"/>
                      <a:gd name="T20" fmla="*/ 1 w 3"/>
                      <a:gd name="T21" fmla="*/ 1 h 5"/>
                      <a:gd name="T22" fmla="*/ 0 w 3"/>
                      <a:gd name="T2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1"/>
                        </a:moveTo>
                        <a:cubicBezTo>
                          <a:pt x="1" y="2"/>
                          <a:pt x="1" y="2"/>
                          <a:pt x="2" y="3"/>
                        </a:cubicBezTo>
                        <a:cubicBezTo>
                          <a:pt x="2" y="3"/>
                          <a:pt x="3" y="3"/>
                          <a:pt x="3" y="4"/>
                        </a:cubicBezTo>
                        <a:cubicBezTo>
                          <a:pt x="3" y="4"/>
                          <a:pt x="3" y="5"/>
                          <a:pt x="3" y="5"/>
                        </a:cubicBezTo>
                        <a:cubicBezTo>
                          <a:pt x="3" y="5"/>
                          <a:pt x="3" y="5"/>
                          <a:pt x="3" y="5"/>
                        </a:cubicBezTo>
                        <a:cubicBezTo>
                          <a:pt x="3" y="4"/>
                          <a:pt x="3" y="4"/>
                          <a:pt x="2" y="4"/>
                        </a:cubicBezTo>
                        <a:cubicBezTo>
                          <a:pt x="2" y="4"/>
                          <a:pt x="1" y="4"/>
                          <a:pt x="2" y="4"/>
                        </a:cubicBezTo>
                        <a:cubicBezTo>
                          <a:pt x="2" y="5"/>
                          <a:pt x="2" y="5"/>
                          <a:pt x="3" y="5"/>
                        </a:cubicBezTo>
                        <a:cubicBezTo>
                          <a:pt x="3" y="5"/>
                          <a:pt x="3" y="5"/>
                          <a:pt x="3" y="5"/>
                        </a:cubicBezTo>
                        <a:cubicBezTo>
                          <a:pt x="3" y="4"/>
                          <a:pt x="3" y="4"/>
                          <a:pt x="3" y="3"/>
                        </a:cubicBezTo>
                        <a:cubicBezTo>
                          <a:pt x="2" y="2"/>
                          <a:pt x="1" y="2"/>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2" name="Freeform 1076"/>
                  <p:cNvSpPr>
                    <a:spLocks/>
                  </p:cNvSpPr>
                  <p:nvPr/>
                </p:nvSpPr>
                <p:spPr bwMode="auto">
                  <a:xfrm>
                    <a:off x="3489" y="1498"/>
                    <a:ext cx="28" cy="11"/>
                  </a:xfrm>
                  <a:custGeom>
                    <a:avLst/>
                    <a:gdLst>
                      <a:gd name="T0" fmla="*/ 1 w 5"/>
                      <a:gd name="T1" fmla="*/ 0 h 2"/>
                      <a:gd name="T2" fmla="*/ 5 w 5"/>
                      <a:gd name="T3" fmla="*/ 2 h 2"/>
                      <a:gd name="T4" fmla="*/ 5 w 5"/>
                      <a:gd name="T5" fmla="*/ 2 h 2"/>
                      <a:gd name="T6" fmla="*/ 1 w 5"/>
                      <a:gd name="T7" fmla="*/ 0 h 2"/>
                      <a:gd name="T8" fmla="*/ 1 w 5"/>
                      <a:gd name="T9" fmla="*/ 0 h 2"/>
                    </a:gdLst>
                    <a:ahLst/>
                    <a:cxnLst>
                      <a:cxn ang="0">
                        <a:pos x="T0" y="T1"/>
                      </a:cxn>
                      <a:cxn ang="0">
                        <a:pos x="T2" y="T3"/>
                      </a:cxn>
                      <a:cxn ang="0">
                        <a:pos x="T4" y="T5"/>
                      </a:cxn>
                      <a:cxn ang="0">
                        <a:pos x="T6" y="T7"/>
                      </a:cxn>
                      <a:cxn ang="0">
                        <a:pos x="T8" y="T9"/>
                      </a:cxn>
                    </a:cxnLst>
                    <a:rect l="0" t="0" r="r" b="b"/>
                    <a:pathLst>
                      <a:path w="5" h="2">
                        <a:moveTo>
                          <a:pt x="1" y="0"/>
                        </a:moveTo>
                        <a:cubicBezTo>
                          <a:pt x="2" y="0"/>
                          <a:pt x="3" y="1"/>
                          <a:pt x="5" y="2"/>
                        </a:cubicBezTo>
                        <a:cubicBezTo>
                          <a:pt x="5" y="2"/>
                          <a:pt x="5" y="2"/>
                          <a:pt x="5" y="2"/>
                        </a:cubicBezTo>
                        <a:cubicBezTo>
                          <a:pt x="4" y="1"/>
                          <a:pt x="3" y="0"/>
                          <a:pt x="1" y="0"/>
                        </a:cubicBezTo>
                        <a:cubicBezTo>
                          <a:pt x="1"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3" name="Freeform 1077"/>
                  <p:cNvSpPr>
                    <a:spLocks/>
                  </p:cNvSpPr>
                  <p:nvPr/>
                </p:nvSpPr>
                <p:spPr bwMode="auto">
                  <a:xfrm>
                    <a:off x="3484" y="1459"/>
                    <a:ext cx="11" cy="11"/>
                  </a:xfrm>
                  <a:custGeom>
                    <a:avLst/>
                    <a:gdLst>
                      <a:gd name="T0" fmla="*/ 1 w 2"/>
                      <a:gd name="T1" fmla="*/ 0 h 2"/>
                      <a:gd name="T2" fmla="*/ 0 w 2"/>
                      <a:gd name="T3" fmla="*/ 1 h 2"/>
                      <a:gd name="T4" fmla="*/ 1 w 2"/>
                      <a:gd name="T5" fmla="*/ 2 h 2"/>
                      <a:gd name="T6" fmla="*/ 2 w 2"/>
                      <a:gd name="T7" fmla="*/ 1 h 2"/>
                      <a:gd name="T8" fmla="*/ 2 w 2"/>
                      <a:gd name="T9" fmla="*/ 1 h 2"/>
                      <a:gd name="T10" fmla="*/ 2 w 2"/>
                      <a:gd name="T11" fmla="*/ 1 h 2"/>
                      <a:gd name="T12" fmla="*/ 2 w 2"/>
                      <a:gd name="T13" fmla="*/ 0 h 2"/>
                      <a:gd name="T14" fmla="*/ 2 w 2"/>
                      <a:gd name="T15" fmla="*/ 0 h 2"/>
                      <a:gd name="T16" fmla="*/ 2 w 2"/>
                      <a:gd name="T17" fmla="*/ 0 h 2"/>
                      <a:gd name="T18" fmla="*/ 2 w 2"/>
                      <a:gd name="T19" fmla="*/ 0 h 2"/>
                      <a:gd name="T20" fmla="*/ 1 w 2"/>
                      <a:gd name="T21" fmla="*/ 0 h 2"/>
                      <a:gd name="T22" fmla="*/ 1 w 2"/>
                      <a:gd name="T23" fmla="*/ 0 h 2"/>
                      <a:gd name="T24" fmla="*/ 1 w 2"/>
                      <a:gd name="T25" fmla="*/ 1 h 2"/>
                      <a:gd name="T26" fmla="*/ 2 w 2"/>
                      <a:gd name="T27" fmla="*/ 1 h 2"/>
                      <a:gd name="T28" fmla="*/ 1 w 2"/>
                      <a:gd name="T29" fmla="*/ 1 h 2"/>
                      <a:gd name="T30" fmla="*/ 1 w 2"/>
                      <a:gd name="T31" fmla="*/ 1 h 2"/>
                      <a:gd name="T32" fmla="*/ 1 w 2"/>
                      <a:gd name="T33" fmla="*/ 0 h 2"/>
                      <a:gd name="T34" fmla="*/ 1 w 2"/>
                      <a:gd name="T35" fmla="*/ 0 h 2"/>
                      <a:gd name="T36" fmla="*/ 1 w 2"/>
                      <a:gd name="T37" fmla="*/ 0 h 2"/>
                      <a:gd name="T38" fmla="*/ 1 w 2"/>
                      <a:gd name="T3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 h="2">
                        <a:moveTo>
                          <a:pt x="1" y="0"/>
                        </a:moveTo>
                        <a:cubicBezTo>
                          <a:pt x="1" y="0"/>
                          <a:pt x="0" y="0"/>
                          <a:pt x="0" y="1"/>
                        </a:cubicBezTo>
                        <a:cubicBezTo>
                          <a:pt x="0" y="1"/>
                          <a:pt x="0" y="2"/>
                          <a:pt x="1" y="2"/>
                        </a:cubicBezTo>
                        <a:cubicBezTo>
                          <a:pt x="1" y="2"/>
                          <a:pt x="2" y="2"/>
                          <a:pt x="2" y="1"/>
                        </a:cubicBezTo>
                        <a:cubicBezTo>
                          <a:pt x="2" y="1"/>
                          <a:pt x="2" y="1"/>
                          <a:pt x="2" y="1"/>
                        </a:cubicBezTo>
                        <a:cubicBezTo>
                          <a:pt x="2" y="1"/>
                          <a:pt x="2" y="1"/>
                          <a:pt x="2" y="1"/>
                        </a:cubicBezTo>
                        <a:cubicBezTo>
                          <a:pt x="2" y="0"/>
                          <a:pt x="2" y="0"/>
                          <a:pt x="2" y="0"/>
                        </a:cubicBezTo>
                        <a:cubicBezTo>
                          <a:pt x="2" y="0"/>
                          <a:pt x="2" y="0"/>
                          <a:pt x="2" y="0"/>
                        </a:cubicBezTo>
                        <a:cubicBezTo>
                          <a:pt x="2" y="0"/>
                          <a:pt x="2" y="0"/>
                          <a:pt x="2" y="0"/>
                        </a:cubicBezTo>
                        <a:cubicBezTo>
                          <a:pt x="2" y="0"/>
                          <a:pt x="2" y="0"/>
                          <a:pt x="2" y="0"/>
                        </a:cubicBezTo>
                        <a:cubicBezTo>
                          <a:pt x="2" y="0"/>
                          <a:pt x="2" y="0"/>
                          <a:pt x="1" y="0"/>
                        </a:cubicBezTo>
                        <a:cubicBezTo>
                          <a:pt x="1" y="0"/>
                          <a:pt x="1" y="0"/>
                          <a:pt x="1" y="0"/>
                        </a:cubicBezTo>
                        <a:cubicBezTo>
                          <a:pt x="1" y="1"/>
                          <a:pt x="1" y="1"/>
                          <a:pt x="1" y="1"/>
                        </a:cubicBezTo>
                        <a:cubicBezTo>
                          <a:pt x="2" y="1"/>
                          <a:pt x="2" y="1"/>
                          <a:pt x="2" y="1"/>
                        </a:cubicBezTo>
                        <a:cubicBezTo>
                          <a:pt x="2" y="1"/>
                          <a:pt x="1" y="1"/>
                          <a:pt x="1" y="1"/>
                        </a:cubicBezTo>
                        <a:cubicBezTo>
                          <a:pt x="1" y="1"/>
                          <a:pt x="1" y="1"/>
                          <a:pt x="1" y="1"/>
                        </a:cubicBezTo>
                        <a:cubicBezTo>
                          <a:pt x="1" y="1"/>
                          <a:pt x="1" y="1"/>
                          <a:pt x="1" y="0"/>
                        </a:cubicBezTo>
                        <a:cubicBezTo>
                          <a:pt x="1" y="0"/>
                          <a:pt x="1"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4" name="Freeform 1078"/>
                  <p:cNvSpPr>
                    <a:spLocks/>
                  </p:cNvSpPr>
                  <p:nvPr/>
                </p:nvSpPr>
                <p:spPr bwMode="auto">
                  <a:xfrm>
                    <a:off x="3500" y="1470"/>
                    <a:ext cx="22" cy="39"/>
                  </a:xfrm>
                  <a:custGeom>
                    <a:avLst/>
                    <a:gdLst>
                      <a:gd name="T0" fmla="*/ 0 w 4"/>
                      <a:gd name="T1" fmla="*/ 0 h 7"/>
                      <a:gd name="T2" fmla="*/ 0 w 4"/>
                      <a:gd name="T3" fmla="*/ 2 h 7"/>
                      <a:gd name="T4" fmla="*/ 1 w 4"/>
                      <a:gd name="T5" fmla="*/ 3 h 7"/>
                      <a:gd name="T6" fmla="*/ 2 w 4"/>
                      <a:gd name="T7" fmla="*/ 5 h 7"/>
                      <a:gd name="T8" fmla="*/ 2 w 4"/>
                      <a:gd name="T9" fmla="*/ 7 h 7"/>
                      <a:gd name="T10" fmla="*/ 3 w 4"/>
                      <a:gd name="T11" fmla="*/ 7 h 7"/>
                      <a:gd name="T12" fmla="*/ 3 w 4"/>
                      <a:gd name="T13" fmla="*/ 3 h 7"/>
                      <a:gd name="T14" fmla="*/ 1 w 4"/>
                      <a:gd name="T15" fmla="*/ 2 h 7"/>
                      <a:gd name="T16" fmla="*/ 1 w 4"/>
                      <a:gd name="T17" fmla="*/ 0 h 7"/>
                      <a:gd name="T18" fmla="*/ 0 w 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0" y="0"/>
                        </a:moveTo>
                        <a:cubicBezTo>
                          <a:pt x="0" y="1"/>
                          <a:pt x="0" y="1"/>
                          <a:pt x="0" y="2"/>
                        </a:cubicBezTo>
                        <a:cubicBezTo>
                          <a:pt x="1" y="2"/>
                          <a:pt x="1" y="3"/>
                          <a:pt x="1" y="3"/>
                        </a:cubicBezTo>
                        <a:cubicBezTo>
                          <a:pt x="2" y="4"/>
                          <a:pt x="3" y="4"/>
                          <a:pt x="2" y="5"/>
                        </a:cubicBezTo>
                        <a:cubicBezTo>
                          <a:pt x="2" y="6"/>
                          <a:pt x="2" y="6"/>
                          <a:pt x="2" y="7"/>
                        </a:cubicBezTo>
                        <a:cubicBezTo>
                          <a:pt x="3" y="7"/>
                          <a:pt x="3" y="7"/>
                          <a:pt x="3" y="7"/>
                        </a:cubicBezTo>
                        <a:cubicBezTo>
                          <a:pt x="3" y="6"/>
                          <a:pt x="4" y="4"/>
                          <a:pt x="3" y="3"/>
                        </a:cubicBezTo>
                        <a:cubicBezTo>
                          <a:pt x="2" y="3"/>
                          <a:pt x="1" y="2"/>
                          <a:pt x="1" y="2"/>
                        </a:cubicBezTo>
                        <a:cubicBezTo>
                          <a:pt x="1" y="1"/>
                          <a:pt x="1" y="1"/>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5" name="Freeform 1079"/>
                  <p:cNvSpPr>
                    <a:spLocks/>
                  </p:cNvSpPr>
                  <p:nvPr/>
                </p:nvSpPr>
                <p:spPr bwMode="auto">
                  <a:xfrm>
                    <a:off x="3484" y="1459"/>
                    <a:ext cx="11" cy="6"/>
                  </a:xfrm>
                  <a:custGeom>
                    <a:avLst/>
                    <a:gdLst>
                      <a:gd name="T0" fmla="*/ 1 w 2"/>
                      <a:gd name="T1" fmla="*/ 1 h 1"/>
                      <a:gd name="T2" fmla="*/ 1 w 2"/>
                      <a:gd name="T3" fmla="*/ 1 h 1"/>
                      <a:gd name="T4" fmla="*/ 1 w 2"/>
                      <a:gd name="T5" fmla="*/ 0 h 1"/>
                      <a:gd name="T6" fmla="*/ 1 w 2"/>
                      <a:gd name="T7" fmla="*/ 0 h 1"/>
                      <a:gd name="T8" fmla="*/ 1 w 2"/>
                      <a:gd name="T9" fmla="*/ 0 h 1"/>
                      <a:gd name="T10" fmla="*/ 1 w 2"/>
                      <a:gd name="T11" fmla="*/ 0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1"/>
                          <a:pt x="1" y="1"/>
                          <a:pt x="1" y="0"/>
                        </a:cubicBezTo>
                        <a:cubicBezTo>
                          <a:pt x="2" y="0"/>
                          <a:pt x="1" y="0"/>
                          <a:pt x="1" y="0"/>
                        </a:cubicBezTo>
                        <a:cubicBezTo>
                          <a:pt x="1" y="0"/>
                          <a:pt x="1" y="0"/>
                          <a:pt x="1" y="0"/>
                        </a:cubicBezTo>
                        <a:cubicBezTo>
                          <a:pt x="1" y="0"/>
                          <a:pt x="1" y="0"/>
                          <a:pt x="1"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6" name="Freeform 1080"/>
                  <p:cNvSpPr>
                    <a:spLocks/>
                  </p:cNvSpPr>
                  <p:nvPr/>
                </p:nvSpPr>
                <p:spPr bwMode="auto">
                  <a:xfrm>
                    <a:off x="3456" y="1448"/>
                    <a:ext cx="33" cy="22"/>
                  </a:xfrm>
                  <a:custGeom>
                    <a:avLst/>
                    <a:gdLst>
                      <a:gd name="T0" fmla="*/ 6 w 6"/>
                      <a:gd name="T1" fmla="*/ 1 h 4"/>
                      <a:gd name="T2" fmla="*/ 3 w 6"/>
                      <a:gd name="T3" fmla="*/ 2 h 4"/>
                      <a:gd name="T4" fmla="*/ 2 w 6"/>
                      <a:gd name="T5" fmla="*/ 2 h 4"/>
                      <a:gd name="T6" fmla="*/ 1 w 6"/>
                      <a:gd name="T7" fmla="*/ 4 h 4"/>
                      <a:gd name="T8" fmla="*/ 1 w 6"/>
                      <a:gd name="T9" fmla="*/ 4 h 4"/>
                      <a:gd name="T10" fmla="*/ 2 w 6"/>
                      <a:gd name="T11" fmla="*/ 2 h 4"/>
                      <a:gd name="T12" fmla="*/ 3 w 6"/>
                      <a:gd name="T13" fmla="*/ 2 h 4"/>
                      <a:gd name="T14" fmla="*/ 4 w 6"/>
                      <a:gd name="T15" fmla="*/ 2 h 4"/>
                      <a:gd name="T16" fmla="*/ 5 w 6"/>
                      <a:gd name="T17" fmla="*/ 1 h 4"/>
                      <a:gd name="T18" fmla="*/ 6 w 6"/>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6" y="1"/>
                        </a:moveTo>
                        <a:cubicBezTo>
                          <a:pt x="5" y="0"/>
                          <a:pt x="4" y="1"/>
                          <a:pt x="3" y="2"/>
                        </a:cubicBezTo>
                        <a:cubicBezTo>
                          <a:pt x="3" y="2"/>
                          <a:pt x="2" y="2"/>
                          <a:pt x="2" y="2"/>
                        </a:cubicBezTo>
                        <a:cubicBezTo>
                          <a:pt x="1" y="3"/>
                          <a:pt x="1" y="3"/>
                          <a:pt x="1" y="4"/>
                        </a:cubicBezTo>
                        <a:cubicBezTo>
                          <a:pt x="0" y="4"/>
                          <a:pt x="1" y="4"/>
                          <a:pt x="1" y="4"/>
                        </a:cubicBezTo>
                        <a:cubicBezTo>
                          <a:pt x="2" y="3"/>
                          <a:pt x="2" y="3"/>
                          <a:pt x="2" y="2"/>
                        </a:cubicBezTo>
                        <a:cubicBezTo>
                          <a:pt x="2" y="2"/>
                          <a:pt x="3" y="2"/>
                          <a:pt x="3" y="2"/>
                        </a:cubicBezTo>
                        <a:cubicBezTo>
                          <a:pt x="3" y="2"/>
                          <a:pt x="4" y="2"/>
                          <a:pt x="4" y="2"/>
                        </a:cubicBezTo>
                        <a:cubicBezTo>
                          <a:pt x="4" y="1"/>
                          <a:pt x="4" y="1"/>
                          <a:pt x="5" y="1"/>
                        </a:cubicBezTo>
                        <a:cubicBezTo>
                          <a:pt x="5" y="1"/>
                          <a:pt x="6" y="1"/>
                          <a:pt x="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7" name="Freeform 1081"/>
                  <p:cNvSpPr>
                    <a:spLocks/>
                  </p:cNvSpPr>
                  <p:nvPr/>
                </p:nvSpPr>
                <p:spPr bwMode="auto">
                  <a:xfrm>
                    <a:off x="3450" y="1437"/>
                    <a:ext cx="22" cy="11"/>
                  </a:xfrm>
                  <a:custGeom>
                    <a:avLst/>
                    <a:gdLst>
                      <a:gd name="T0" fmla="*/ 1 w 4"/>
                      <a:gd name="T1" fmla="*/ 0 h 2"/>
                      <a:gd name="T2" fmla="*/ 0 w 4"/>
                      <a:gd name="T3" fmla="*/ 1 h 2"/>
                      <a:gd name="T4" fmla="*/ 0 w 4"/>
                      <a:gd name="T5" fmla="*/ 2 h 2"/>
                      <a:gd name="T6" fmla="*/ 1 w 4"/>
                      <a:gd name="T7" fmla="*/ 2 h 2"/>
                      <a:gd name="T8" fmla="*/ 3 w 4"/>
                      <a:gd name="T9" fmla="*/ 1 h 2"/>
                      <a:gd name="T10" fmla="*/ 2 w 4"/>
                      <a:gd name="T11" fmla="*/ 0 h 2"/>
                      <a:gd name="T12" fmla="*/ 2 w 4"/>
                      <a:gd name="T13" fmla="*/ 0 h 2"/>
                      <a:gd name="T14" fmla="*/ 2 w 4"/>
                      <a:gd name="T15" fmla="*/ 0 h 2"/>
                      <a:gd name="T16" fmla="*/ 3 w 4"/>
                      <a:gd name="T17" fmla="*/ 1 h 2"/>
                      <a:gd name="T18" fmla="*/ 1 w 4"/>
                      <a:gd name="T19" fmla="*/ 2 h 2"/>
                      <a:gd name="T20" fmla="*/ 1 w 4"/>
                      <a:gd name="T21" fmla="*/ 1 h 2"/>
                      <a:gd name="T22" fmla="*/ 1 w 4"/>
                      <a:gd name="T23" fmla="*/ 1 h 2"/>
                      <a:gd name="T24" fmla="*/ 2 w 4"/>
                      <a:gd name="T25" fmla="*/ 0 h 2"/>
                      <a:gd name="T26" fmla="*/ 2 w 4"/>
                      <a:gd name="T27" fmla="*/ 0 h 2"/>
                      <a:gd name="T28" fmla="*/ 1 w 4"/>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2">
                        <a:moveTo>
                          <a:pt x="1" y="0"/>
                        </a:moveTo>
                        <a:cubicBezTo>
                          <a:pt x="1" y="0"/>
                          <a:pt x="1" y="0"/>
                          <a:pt x="0" y="1"/>
                        </a:cubicBezTo>
                        <a:cubicBezTo>
                          <a:pt x="0" y="1"/>
                          <a:pt x="0" y="1"/>
                          <a:pt x="0" y="2"/>
                        </a:cubicBezTo>
                        <a:cubicBezTo>
                          <a:pt x="0" y="2"/>
                          <a:pt x="1" y="2"/>
                          <a:pt x="1" y="2"/>
                        </a:cubicBezTo>
                        <a:cubicBezTo>
                          <a:pt x="2" y="2"/>
                          <a:pt x="3" y="2"/>
                          <a:pt x="3" y="1"/>
                        </a:cubicBezTo>
                        <a:cubicBezTo>
                          <a:pt x="4" y="1"/>
                          <a:pt x="3" y="0"/>
                          <a:pt x="2" y="0"/>
                        </a:cubicBezTo>
                        <a:cubicBezTo>
                          <a:pt x="2" y="0"/>
                          <a:pt x="2" y="0"/>
                          <a:pt x="2" y="0"/>
                        </a:cubicBezTo>
                        <a:cubicBezTo>
                          <a:pt x="2" y="0"/>
                          <a:pt x="2" y="0"/>
                          <a:pt x="2" y="0"/>
                        </a:cubicBezTo>
                        <a:cubicBezTo>
                          <a:pt x="2" y="1"/>
                          <a:pt x="3" y="1"/>
                          <a:pt x="3" y="1"/>
                        </a:cubicBezTo>
                        <a:cubicBezTo>
                          <a:pt x="2" y="2"/>
                          <a:pt x="2" y="2"/>
                          <a:pt x="1" y="2"/>
                        </a:cubicBezTo>
                        <a:cubicBezTo>
                          <a:pt x="1" y="2"/>
                          <a:pt x="0" y="2"/>
                          <a:pt x="1" y="1"/>
                        </a:cubicBezTo>
                        <a:cubicBezTo>
                          <a:pt x="1" y="1"/>
                          <a:pt x="1" y="1"/>
                          <a:pt x="1" y="1"/>
                        </a:cubicBezTo>
                        <a:cubicBezTo>
                          <a:pt x="2" y="1"/>
                          <a:pt x="2" y="1"/>
                          <a:pt x="2" y="0"/>
                        </a:cubicBezTo>
                        <a:cubicBezTo>
                          <a:pt x="2" y="0"/>
                          <a:pt x="2" y="0"/>
                          <a:pt x="2" y="0"/>
                        </a:cubicBezTo>
                        <a:cubicBezTo>
                          <a:pt x="2" y="0"/>
                          <a:pt x="2"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8" name="Freeform 1082"/>
                  <p:cNvSpPr>
                    <a:spLocks/>
                  </p:cNvSpPr>
                  <p:nvPr/>
                </p:nvSpPr>
                <p:spPr bwMode="auto">
                  <a:xfrm>
                    <a:off x="3373" y="1382"/>
                    <a:ext cx="22" cy="55"/>
                  </a:xfrm>
                  <a:custGeom>
                    <a:avLst/>
                    <a:gdLst>
                      <a:gd name="T0" fmla="*/ 3 w 4"/>
                      <a:gd name="T1" fmla="*/ 10 h 10"/>
                      <a:gd name="T2" fmla="*/ 4 w 4"/>
                      <a:gd name="T3" fmla="*/ 7 h 10"/>
                      <a:gd name="T4" fmla="*/ 3 w 4"/>
                      <a:gd name="T5" fmla="*/ 6 h 10"/>
                      <a:gd name="T6" fmla="*/ 2 w 4"/>
                      <a:gd name="T7" fmla="*/ 6 h 10"/>
                      <a:gd name="T8" fmla="*/ 2 w 4"/>
                      <a:gd name="T9" fmla="*/ 6 h 10"/>
                      <a:gd name="T10" fmla="*/ 1 w 4"/>
                      <a:gd name="T11" fmla="*/ 5 h 10"/>
                      <a:gd name="T12" fmla="*/ 2 w 4"/>
                      <a:gd name="T13" fmla="*/ 3 h 10"/>
                      <a:gd name="T14" fmla="*/ 1 w 4"/>
                      <a:gd name="T15" fmla="*/ 0 h 10"/>
                      <a:gd name="T16" fmla="*/ 1 w 4"/>
                      <a:gd name="T17" fmla="*/ 0 h 10"/>
                      <a:gd name="T18" fmla="*/ 0 w 4"/>
                      <a:gd name="T19" fmla="*/ 4 h 10"/>
                      <a:gd name="T20" fmla="*/ 0 w 4"/>
                      <a:gd name="T21" fmla="*/ 5 h 10"/>
                      <a:gd name="T22" fmla="*/ 1 w 4"/>
                      <a:gd name="T23" fmla="*/ 7 h 10"/>
                      <a:gd name="T24" fmla="*/ 1 w 4"/>
                      <a:gd name="T25" fmla="*/ 8 h 10"/>
                      <a:gd name="T26" fmla="*/ 2 w 4"/>
                      <a:gd name="T27" fmla="*/ 7 h 10"/>
                      <a:gd name="T28" fmla="*/ 2 w 4"/>
                      <a:gd name="T29" fmla="*/ 7 h 10"/>
                      <a:gd name="T30" fmla="*/ 3 w 4"/>
                      <a:gd name="T31" fmla="*/ 8 h 10"/>
                      <a:gd name="T32" fmla="*/ 3 w 4"/>
                      <a:gd name="T33" fmla="*/ 10 h 10"/>
                      <a:gd name="T34" fmla="*/ 3 w 4"/>
                      <a:gd name="T3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10">
                        <a:moveTo>
                          <a:pt x="3" y="10"/>
                        </a:moveTo>
                        <a:cubicBezTo>
                          <a:pt x="2" y="9"/>
                          <a:pt x="3" y="8"/>
                          <a:pt x="4" y="7"/>
                        </a:cubicBezTo>
                        <a:cubicBezTo>
                          <a:pt x="4" y="7"/>
                          <a:pt x="4" y="7"/>
                          <a:pt x="3" y="6"/>
                        </a:cubicBezTo>
                        <a:cubicBezTo>
                          <a:pt x="3" y="6"/>
                          <a:pt x="2" y="6"/>
                          <a:pt x="2" y="6"/>
                        </a:cubicBezTo>
                        <a:cubicBezTo>
                          <a:pt x="1" y="7"/>
                          <a:pt x="2" y="7"/>
                          <a:pt x="2" y="6"/>
                        </a:cubicBezTo>
                        <a:cubicBezTo>
                          <a:pt x="2" y="6"/>
                          <a:pt x="1" y="5"/>
                          <a:pt x="1" y="5"/>
                        </a:cubicBezTo>
                        <a:cubicBezTo>
                          <a:pt x="1" y="5"/>
                          <a:pt x="2" y="3"/>
                          <a:pt x="2" y="3"/>
                        </a:cubicBezTo>
                        <a:cubicBezTo>
                          <a:pt x="2" y="2"/>
                          <a:pt x="2" y="1"/>
                          <a:pt x="1" y="0"/>
                        </a:cubicBezTo>
                        <a:cubicBezTo>
                          <a:pt x="1" y="0"/>
                          <a:pt x="1" y="0"/>
                          <a:pt x="1" y="0"/>
                        </a:cubicBezTo>
                        <a:cubicBezTo>
                          <a:pt x="1" y="2"/>
                          <a:pt x="1" y="3"/>
                          <a:pt x="0" y="4"/>
                        </a:cubicBezTo>
                        <a:cubicBezTo>
                          <a:pt x="0" y="5"/>
                          <a:pt x="0" y="5"/>
                          <a:pt x="0" y="5"/>
                        </a:cubicBezTo>
                        <a:cubicBezTo>
                          <a:pt x="1" y="6"/>
                          <a:pt x="2" y="5"/>
                          <a:pt x="1" y="7"/>
                        </a:cubicBezTo>
                        <a:cubicBezTo>
                          <a:pt x="1" y="7"/>
                          <a:pt x="1" y="7"/>
                          <a:pt x="1" y="8"/>
                        </a:cubicBezTo>
                        <a:cubicBezTo>
                          <a:pt x="1" y="8"/>
                          <a:pt x="2" y="8"/>
                          <a:pt x="2" y="7"/>
                        </a:cubicBezTo>
                        <a:cubicBezTo>
                          <a:pt x="2" y="7"/>
                          <a:pt x="2" y="7"/>
                          <a:pt x="2" y="7"/>
                        </a:cubicBezTo>
                        <a:cubicBezTo>
                          <a:pt x="3" y="6"/>
                          <a:pt x="3" y="8"/>
                          <a:pt x="3" y="8"/>
                        </a:cubicBezTo>
                        <a:cubicBezTo>
                          <a:pt x="2" y="9"/>
                          <a:pt x="2" y="10"/>
                          <a:pt x="3" y="10"/>
                        </a:cubicBezTo>
                        <a:cubicBezTo>
                          <a:pt x="3" y="10"/>
                          <a:pt x="4" y="10"/>
                          <a:pt x="3"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99" name="Freeform 1083"/>
                  <p:cNvSpPr>
                    <a:spLocks/>
                  </p:cNvSpPr>
                  <p:nvPr/>
                </p:nvSpPr>
                <p:spPr bwMode="auto">
                  <a:xfrm>
                    <a:off x="3379" y="1371"/>
                    <a:ext cx="38" cy="16"/>
                  </a:xfrm>
                  <a:custGeom>
                    <a:avLst/>
                    <a:gdLst>
                      <a:gd name="T0" fmla="*/ 1 w 7"/>
                      <a:gd name="T1" fmla="*/ 2 h 3"/>
                      <a:gd name="T2" fmla="*/ 2 w 7"/>
                      <a:gd name="T3" fmla="*/ 1 h 3"/>
                      <a:gd name="T4" fmla="*/ 1 w 7"/>
                      <a:gd name="T5" fmla="*/ 1 h 3"/>
                      <a:gd name="T6" fmla="*/ 2 w 7"/>
                      <a:gd name="T7" fmla="*/ 2 h 3"/>
                      <a:gd name="T8" fmla="*/ 3 w 7"/>
                      <a:gd name="T9" fmla="*/ 1 h 3"/>
                      <a:gd name="T10" fmla="*/ 6 w 7"/>
                      <a:gd name="T11" fmla="*/ 0 h 3"/>
                      <a:gd name="T12" fmla="*/ 6 w 7"/>
                      <a:gd name="T13" fmla="*/ 0 h 3"/>
                      <a:gd name="T14" fmla="*/ 4 w 7"/>
                      <a:gd name="T15" fmla="*/ 1 h 3"/>
                      <a:gd name="T16" fmla="*/ 2 w 7"/>
                      <a:gd name="T17" fmla="*/ 1 h 3"/>
                      <a:gd name="T18" fmla="*/ 2 w 7"/>
                      <a:gd name="T19" fmla="*/ 1 h 3"/>
                      <a:gd name="T20" fmla="*/ 1 w 7"/>
                      <a:gd name="T21" fmla="*/ 1 h 3"/>
                      <a:gd name="T22" fmla="*/ 0 w 7"/>
                      <a:gd name="T23" fmla="*/ 2 h 3"/>
                      <a:gd name="T24" fmla="*/ 1 w 7"/>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3">
                        <a:moveTo>
                          <a:pt x="1" y="2"/>
                        </a:moveTo>
                        <a:cubicBezTo>
                          <a:pt x="1" y="2"/>
                          <a:pt x="2" y="2"/>
                          <a:pt x="2" y="1"/>
                        </a:cubicBezTo>
                        <a:cubicBezTo>
                          <a:pt x="2" y="1"/>
                          <a:pt x="1" y="1"/>
                          <a:pt x="1" y="1"/>
                        </a:cubicBezTo>
                        <a:cubicBezTo>
                          <a:pt x="2" y="1"/>
                          <a:pt x="2" y="2"/>
                          <a:pt x="2" y="2"/>
                        </a:cubicBezTo>
                        <a:cubicBezTo>
                          <a:pt x="3" y="2"/>
                          <a:pt x="3" y="1"/>
                          <a:pt x="3" y="1"/>
                        </a:cubicBezTo>
                        <a:cubicBezTo>
                          <a:pt x="4" y="1"/>
                          <a:pt x="5" y="0"/>
                          <a:pt x="6" y="0"/>
                        </a:cubicBezTo>
                        <a:cubicBezTo>
                          <a:pt x="7" y="0"/>
                          <a:pt x="6" y="0"/>
                          <a:pt x="6" y="0"/>
                        </a:cubicBezTo>
                        <a:cubicBezTo>
                          <a:pt x="5" y="0"/>
                          <a:pt x="4" y="0"/>
                          <a:pt x="4" y="1"/>
                        </a:cubicBezTo>
                        <a:cubicBezTo>
                          <a:pt x="3" y="1"/>
                          <a:pt x="3" y="1"/>
                          <a:pt x="2" y="1"/>
                        </a:cubicBezTo>
                        <a:cubicBezTo>
                          <a:pt x="2" y="1"/>
                          <a:pt x="2" y="1"/>
                          <a:pt x="2" y="1"/>
                        </a:cubicBezTo>
                        <a:cubicBezTo>
                          <a:pt x="1" y="1"/>
                          <a:pt x="1" y="1"/>
                          <a:pt x="1" y="1"/>
                        </a:cubicBezTo>
                        <a:cubicBezTo>
                          <a:pt x="1" y="2"/>
                          <a:pt x="0" y="2"/>
                          <a:pt x="0" y="2"/>
                        </a:cubicBezTo>
                        <a:cubicBezTo>
                          <a:pt x="0"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0" name="Freeform 1084"/>
                  <p:cNvSpPr>
                    <a:spLocks/>
                  </p:cNvSpPr>
                  <p:nvPr/>
                </p:nvSpPr>
                <p:spPr bwMode="auto">
                  <a:xfrm>
                    <a:off x="3384" y="1360"/>
                    <a:ext cx="28" cy="11"/>
                  </a:xfrm>
                  <a:custGeom>
                    <a:avLst/>
                    <a:gdLst>
                      <a:gd name="T0" fmla="*/ 0 w 5"/>
                      <a:gd name="T1" fmla="*/ 2 h 2"/>
                      <a:gd name="T2" fmla="*/ 3 w 5"/>
                      <a:gd name="T3" fmla="*/ 1 h 2"/>
                      <a:gd name="T4" fmla="*/ 5 w 5"/>
                      <a:gd name="T5" fmla="*/ 2 h 2"/>
                      <a:gd name="T6" fmla="*/ 5 w 5"/>
                      <a:gd name="T7" fmla="*/ 1 h 2"/>
                      <a:gd name="T8" fmla="*/ 3 w 5"/>
                      <a:gd name="T9" fmla="*/ 0 h 2"/>
                      <a:gd name="T10" fmla="*/ 1 w 5"/>
                      <a:gd name="T11" fmla="*/ 0 h 2"/>
                      <a:gd name="T12" fmla="*/ 0 w 5"/>
                      <a:gd name="T13" fmla="*/ 2 h 2"/>
                      <a:gd name="T14" fmla="*/ 0 w 5"/>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2"/>
                        </a:moveTo>
                        <a:cubicBezTo>
                          <a:pt x="0" y="1"/>
                          <a:pt x="2" y="0"/>
                          <a:pt x="3" y="1"/>
                        </a:cubicBezTo>
                        <a:cubicBezTo>
                          <a:pt x="3" y="1"/>
                          <a:pt x="4" y="2"/>
                          <a:pt x="5" y="2"/>
                        </a:cubicBezTo>
                        <a:cubicBezTo>
                          <a:pt x="5" y="2"/>
                          <a:pt x="5" y="1"/>
                          <a:pt x="5" y="1"/>
                        </a:cubicBezTo>
                        <a:cubicBezTo>
                          <a:pt x="4" y="1"/>
                          <a:pt x="4" y="0"/>
                          <a:pt x="3" y="0"/>
                        </a:cubicBezTo>
                        <a:cubicBezTo>
                          <a:pt x="2" y="0"/>
                          <a:pt x="2" y="0"/>
                          <a:pt x="1" y="0"/>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1" name="Freeform 1085"/>
                  <p:cNvSpPr>
                    <a:spLocks/>
                  </p:cNvSpPr>
                  <p:nvPr/>
                </p:nvSpPr>
                <p:spPr bwMode="auto">
                  <a:xfrm>
                    <a:off x="3340" y="1365"/>
                    <a:ext cx="44" cy="61"/>
                  </a:xfrm>
                  <a:custGeom>
                    <a:avLst/>
                    <a:gdLst>
                      <a:gd name="T0" fmla="*/ 8 w 8"/>
                      <a:gd name="T1" fmla="*/ 1 h 11"/>
                      <a:gd name="T2" fmla="*/ 6 w 8"/>
                      <a:gd name="T3" fmla="*/ 3 h 11"/>
                      <a:gd name="T4" fmla="*/ 4 w 8"/>
                      <a:gd name="T5" fmla="*/ 4 h 11"/>
                      <a:gd name="T6" fmla="*/ 3 w 8"/>
                      <a:gd name="T7" fmla="*/ 5 h 11"/>
                      <a:gd name="T8" fmla="*/ 4 w 8"/>
                      <a:gd name="T9" fmla="*/ 7 h 11"/>
                      <a:gd name="T10" fmla="*/ 1 w 8"/>
                      <a:gd name="T11" fmla="*/ 10 h 11"/>
                      <a:gd name="T12" fmla="*/ 0 w 8"/>
                      <a:gd name="T13" fmla="*/ 11 h 11"/>
                      <a:gd name="T14" fmla="*/ 1 w 8"/>
                      <a:gd name="T15" fmla="*/ 11 h 11"/>
                      <a:gd name="T16" fmla="*/ 3 w 8"/>
                      <a:gd name="T17" fmla="*/ 10 h 11"/>
                      <a:gd name="T18" fmla="*/ 5 w 8"/>
                      <a:gd name="T19" fmla="*/ 9 h 11"/>
                      <a:gd name="T20" fmla="*/ 4 w 8"/>
                      <a:gd name="T21" fmla="*/ 7 h 11"/>
                      <a:gd name="T22" fmla="*/ 5 w 8"/>
                      <a:gd name="T23" fmla="*/ 4 h 11"/>
                      <a:gd name="T24" fmla="*/ 7 w 8"/>
                      <a:gd name="T25" fmla="*/ 3 h 11"/>
                      <a:gd name="T26" fmla="*/ 8 w 8"/>
                      <a:gd name="T27" fmla="*/ 1 h 11"/>
                      <a:gd name="T28" fmla="*/ 8 w 8"/>
                      <a:gd name="T2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1">
                        <a:moveTo>
                          <a:pt x="8" y="1"/>
                        </a:moveTo>
                        <a:cubicBezTo>
                          <a:pt x="7" y="1"/>
                          <a:pt x="7" y="2"/>
                          <a:pt x="6" y="3"/>
                        </a:cubicBezTo>
                        <a:cubicBezTo>
                          <a:pt x="5" y="3"/>
                          <a:pt x="5" y="4"/>
                          <a:pt x="4" y="4"/>
                        </a:cubicBezTo>
                        <a:cubicBezTo>
                          <a:pt x="4" y="4"/>
                          <a:pt x="3" y="4"/>
                          <a:pt x="3" y="5"/>
                        </a:cubicBezTo>
                        <a:cubicBezTo>
                          <a:pt x="2" y="6"/>
                          <a:pt x="2" y="7"/>
                          <a:pt x="4" y="7"/>
                        </a:cubicBezTo>
                        <a:cubicBezTo>
                          <a:pt x="6" y="8"/>
                          <a:pt x="2" y="10"/>
                          <a:pt x="1" y="10"/>
                        </a:cubicBezTo>
                        <a:cubicBezTo>
                          <a:pt x="1" y="10"/>
                          <a:pt x="1" y="10"/>
                          <a:pt x="0" y="11"/>
                        </a:cubicBezTo>
                        <a:cubicBezTo>
                          <a:pt x="0" y="11"/>
                          <a:pt x="1" y="11"/>
                          <a:pt x="1" y="11"/>
                        </a:cubicBezTo>
                        <a:cubicBezTo>
                          <a:pt x="1" y="10"/>
                          <a:pt x="3" y="10"/>
                          <a:pt x="3" y="10"/>
                        </a:cubicBezTo>
                        <a:cubicBezTo>
                          <a:pt x="4" y="10"/>
                          <a:pt x="4" y="9"/>
                          <a:pt x="5" y="9"/>
                        </a:cubicBezTo>
                        <a:cubicBezTo>
                          <a:pt x="5" y="8"/>
                          <a:pt x="5" y="7"/>
                          <a:pt x="4" y="7"/>
                        </a:cubicBezTo>
                        <a:cubicBezTo>
                          <a:pt x="2" y="6"/>
                          <a:pt x="4" y="5"/>
                          <a:pt x="5" y="4"/>
                        </a:cubicBezTo>
                        <a:cubicBezTo>
                          <a:pt x="6" y="4"/>
                          <a:pt x="6" y="3"/>
                          <a:pt x="7" y="3"/>
                        </a:cubicBezTo>
                        <a:cubicBezTo>
                          <a:pt x="8" y="3"/>
                          <a:pt x="7" y="1"/>
                          <a:pt x="8" y="1"/>
                        </a:cubicBezTo>
                        <a:cubicBezTo>
                          <a:pt x="8" y="1"/>
                          <a:pt x="8" y="0"/>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2" name="Freeform 1086"/>
                  <p:cNvSpPr>
                    <a:spLocks/>
                  </p:cNvSpPr>
                  <p:nvPr/>
                </p:nvSpPr>
                <p:spPr bwMode="auto">
                  <a:xfrm>
                    <a:off x="3335" y="1420"/>
                    <a:ext cx="11" cy="11"/>
                  </a:xfrm>
                  <a:custGeom>
                    <a:avLst/>
                    <a:gdLst>
                      <a:gd name="T0" fmla="*/ 1 w 2"/>
                      <a:gd name="T1" fmla="*/ 0 h 2"/>
                      <a:gd name="T2" fmla="*/ 1 w 2"/>
                      <a:gd name="T3" fmla="*/ 2 h 2"/>
                      <a:gd name="T4" fmla="*/ 1 w 2"/>
                      <a:gd name="T5" fmla="*/ 2 h 2"/>
                      <a:gd name="T6" fmla="*/ 1 w 2"/>
                      <a:gd name="T7" fmla="*/ 2 h 2"/>
                      <a:gd name="T8" fmla="*/ 1 w 2"/>
                      <a:gd name="T9" fmla="*/ 1 h 2"/>
                      <a:gd name="T10" fmla="*/ 1 w 2"/>
                      <a:gd name="T11" fmla="*/ 1 h 2"/>
                      <a:gd name="T12" fmla="*/ 1 w 2"/>
                      <a:gd name="T13" fmla="*/ 0 h 2"/>
                      <a:gd name="T14" fmla="*/ 1 w 2"/>
                      <a:gd name="T15" fmla="*/ 0 h 2"/>
                      <a:gd name="T16" fmla="*/ 1 w 2"/>
                      <a:gd name="T17" fmla="*/ 2 h 2"/>
                      <a:gd name="T18" fmla="*/ 2 w 2"/>
                      <a:gd name="T19" fmla="*/ 2 h 2"/>
                      <a:gd name="T20" fmla="*/ 2 w 2"/>
                      <a:gd name="T21" fmla="*/ 0 h 2"/>
                      <a:gd name="T22" fmla="*/ 1 w 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2">
                        <a:moveTo>
                          <a:pt x="1" y="0"/>
                        </a:moveTo>
                        <a:cubicBezTo>
                          <a:pt x="1" y="1"/>
                          <a:pt x="1" y="1"/>
                          <a:pt x="1" y="2"/>
                        </a:cubicBezTo>
                        <a:cubicBezTo>
                          <a:pt x="1" y="2"/>
                          <a:pt x="1" y="2"/>
                          <a:pt x="1" y="2"/>
                        </a:cubicBezTo>
                        <a:cubicBezTo>
                          <a:pt x="1" y="2"/>
                          <a:pt x="1" y="2"/>
                          <a:pt x="1" y="2"/>
                        </a:cubicBezTo>
                        <a:cubicBezTo>
                          <a:pt x="1" y="2"/>
                          <a:pt x="1" y="2"/>
                          <a:pt x="1" y="1"/>
                        </a:cubicBezTo>
                        <a:cubicBezTo>
                          <a:pt x="1" y="1"/>
                          <a:pt x="1" y="1"/>
                          <a:pt x="1" y="1"/>
                        </a:cubicBezTo>
                        <a:cubicBezTo>
                          <a:pt x="1" y="1"/>
                          <a:pt x="1" y="1"/>
                          <a:pt x="1" y="0"/>
                        </a:cubicBezTo>
                        <a:cubicBezTo>
                          <a:pt x="1" y="0"/>
                          <a:pt x="1" y="0"/>
                          <a:pt x="1" y="0"/>
                        </a:cubicBezTo>
                        <a:cubicBezTo>
                          <a:pt x="0" y="1"/>
                          <a:pt x="0" y="2"/>
                          <a:pt x="1" y="2"/>
                        </a:cubicBezTo>
                        <a:cubicBezTo>
                          <a:pt x="1" y="2"/>
                          <a:pt x="2" y="2"/>
                          <a:pt x="2" y="2"/>
                        </a:cubicBezTo>
                        <a:cubicBezTo>
                          <a:pt x="2" y="1"/>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3" name="Freeform 1087"/>
                  <p:cNvSpPr>
                    <a:spLocks/>
                  </p:cNvSpPr>
                  <p:nvPr/>
                </p:nvSpPr>
                <p:spPr bwMode="auto">
                  <a:xfrm>
                    <a:off x="3329" y="1415"/>
                    <a:ext cx="17" cy="11"/>
                  </a:xfrm>
                  <a:custGeom>
                    <a:avLst/>
                    <a:gdLst>
                      <a:gd name="T0" fmla="*/ 0 w 3"/>
                      <a:gd name="T1" fmla="*/ 2 h 2"/>
                      <a:gd name="T2" fmla="*/ 1 w 3"/>
                      <a:gd name="T3" fmla="*/ 1 h 2"/>
                      <a:gd name="T4" fmla="*/ 1 w 3"/>
                      <a:gd name="T5" fmla="*/ 1 h 2"/>
                      <a:gd name="T6" fmla="*/ 1 w 3"/>
                      <a:gd name="T7" fmla="*/ 1 h 2"/>
                      <a:gd name="T8" fmla="*/ 1 w 3"/>
                      <a:gd name="T9" fmla="*/ 1 h 2"/>
                      <a:gd name="T10" fmla="*/ 1 w 3"/>
                      <a:gd name="T11" fmla="*/ 1 h 2"/>
                      <a:gd name="T12" fmla="*/ 2 w 3"/>
                      <a:gd name="T13" fmla="*/ 1 h 2"/>
                      <a:gd name="T14" fmla="*/ 2 w 3"/>
                      <a:gd name="T15" fmla="*/ 1 h 2"/>
                      <a:gd name="T16" fmla="*/ 1 w 3"/>
                      <a:gd name="T17" fmla="*/ 0 h 2"/>
                      <a:gd name="T18" fmla="*/ 0 w 3"/>
                      <a:gd name="T19" fmla="*/ 1 h 2"/>
                      <a:gd name="T20" fmla="*/ 0 w 3"/>
                      <a:gd name="T21" fmla="*/ 1 h 2"/>
                      <a:gd name="T22" fmla="*/ 0 w 3"/>
                      <a:gd name="T23" fmla="*/ 1 h 2"/>
                      <a:gd name="T24" fmla="*/ 0 w 3"/>
                      <a:gd name="T25" fmla="*/ 1 h 2"/>
                      <a:gd name="T26" fmla="*/ 0 w 3"/>
                      <a:gd name="T27" fmla="*/ 2 h 2"/>
                      <a:gd name="T28" fmla="*/ 0 w 3"/>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2">
                        <a:moveTo>
                          <a:pt x="0" y="2"/>
                        </a:moveTo>
                        <a:cubicBezTo>
                          <a:pt x="0" y="2"/>
                          <a:pt x="1" y="2"/>
                          <a:pt x="1" y="1"/>
                        </a:cubicBezTo>
                        <a:cubicBezTo>
                          <a:pt x="1" y="1"/>
                          <a:pt x="1" y="1"/>
                          <a:pt x="1" y="1"/>
                        </a:cubicBezTo>
                        <a:cubicBezTo>
                          <a:pt x="1" y="1"/>
                          <a:pt x="1" y="1"/>
                          <a:pt x="1" y="1"/>
                        </a:cubicBezTo>
                        <a:cubicBezTo>
                          <a:pt x="1" y="1"/>
                          <a:pt x="1" y="1"/>
                          <a:pt x="1" y="1"/>
                        </a:cubicBezTo>
                        <a:cubicBezTo>
                          <a:pt x="1" y="1"/>
                          <a:pt x="1" y="1"/>
                          <a:pt x="1" y="1"/>
                        </a:cubicBezTo>
                        <a:cubicBezTo>
                          <a:pt x="1" y="1"/>
                          <a:pt x="2" y="1"/>
                          <a:pt x="2" y="1"/>
                        </a:cubicBezTo>
                        <a:cubicBezTo>
                          <a:pt x="2" y="1"/>
                          <a:pt x="2" y="1"/>
                          <a:pt x="2" y="1"/>
                        </a:cubicBezTo>
                        <a:cubicBezTo>
                          <a:pt x="3" y="0"/>
                          <a:pt x="2" y="0"/>
                          <a:pt x="1" y="0"/>
                        </a:cubicBezTo>
                        <a:cubicBezTo>
                          <a:pt x="1" y="0"/>
                          <a:pt x="0" y="0"/>
                          <a:pt x="0" y="1"/>
                        </a:cubicBezTo>
                        <a:cubicBezTo>
                          <a:pt x="0" y="1"/>
                          <a:pt x="0" y="1"/>
                          <a:pt x="0" y="1"/>
                        </a:cubicBezTo>
                        <a:cubicBezTo>
                          <a:pt x="0" y="1"/>
                          <a:pt x="0" y="1"/>
                          <a:pt x="0" y="1"/>
                        </a:cubicBezTo>
                        <a:cubicBezTo>
                          <a:pt x="0" y="1"/>
                          <a:pt x="0" y="1"/>
                          <a:pt x="0" y="1"/>
                        </a:cubicBezTo>
                        <a:cubicBezTo>
                          <a:pt x="0" y="1"/>
                          <a:pt x="0"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4" name="Freeform 1088"/>
                  <p:cNvSpPr>
                    <a:spLocks/>
                  </p:cNvSpPr>
                  <p:nvPr/>
                </p:nvSpPr>
                <p:spPr bwMode="auto">
                  <a:xfrm>
                    <a:off x="3329" y="1398"/>
                    <a:ext cx="22" cy="17"/>
                  </a:xfrm>
                  <a:custGeom>
                    <a:avLst/>
                    <a:gdLst>
                      <a:gd name="T0" fmla="*/ 1 w 4"/>
                      <a:gd name="T1" fmla="*/ 2 h 3"/>
                      <a:gd name="T2" fmla="*/ 1 w 4"/>
                      <a:gd name="T3" fmla="*/ 1 h 3"/>
                      <a:gd name="T4" fmla="*/ 3 w 4"/>
                      <a:gd name="T5" fmla="*/ 1 h 3"/>
                      <a:gd name="T6" fmla="*/ 3 w 4"/>
                      <a:gd name="T7" fmla="*/ 3 h 3"/>
                      <a:gd name="T8" fmla="*/ 2 w 4"/>
                      <a:gd name="T9" fmla="*/ 2 h 3"/>
                      <a:gd name="T10" fmla="*/ 1 w 4"/>
                      <a:gd name="T11" fmla="*/ 2 h 3"/>
                      <a:gd name="T12" fmla="*/ 1 w 4"/>
                      <a:gd name="T13" fmla="*/ 2 h 3"/>
                      <a:gd name="T14" fmla="*/ 2 w 4"/>
                      <a:gd name="T15" fmla="*/ 3 h 3"/>
                      <a:gd name="T16" fmla="*/ 3 w 4"/>
                      <a:gd name="T17" fmla="*/ 3 h 3"/>
                      <a:gd name="T18" fmla="*/ 4 w 4"/>
                      <a:gd name="T19" fmla="*/ 2 h 3"/>
                      <a:gd name="T20" fmla="*/ 2 w 4"/>
                      <a:gd name="T21" fmla="*/ 0 h 3"/>
                      <a:gd name="T22" fmla="*/ 0 w 4"/>
                      <a:gd name="T23" fmla="*/ 2 h 3"/>
                      <a:gd name="T24" fmla="*/ 1 w 4"/>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2"/>
                        </a:moveTo>
                        <a:cubicBezTo>
                          <a:pt x="1" y="2"/>
                          <a:pt x="1" y="1"/>
                          <a:pt x="1" y="1"/>
                        </a:cubicBezTo>
                        <a:cubicBezTo>
                          <a:pt x="2" y="1"/>
                          <a:pt x="2" y="1"/>
                          <a:pt x="3" y="1"/>
                        </a:cubicBezTo>
                        <a:cubicBezTo>
                          <a:pt x="3" y="1"/>
                          <a:pt x="4" y="2"/>
                          <a:pt x="3" y="3"/>
                        </a:cubicBezTo>
                        <a:cubicBezTo>
                          <a:pt x="3" y="3"/>
                          <a:pt x="2" y="2"/>
                          <a:pt x="2" y="2"/>
                        </a:cubicBezTo>
                        <a:cubicBezTo>
                          <a:pt x="2" y="2"/>
                          <a:pt x="1" y="2"/>
                          <a:pt x="1" y="2"/>
                        </a:cubicBezTo>
                        <a:cubicBezTo>
                          <a:pt x="0" y="2"/>
                          <a:pt x="1" y="3"/>
                          <a:pt x="1" y="2"/>
                        </a:cubicBezTo>
                        <a:cubicBezTo>
                          <a:pt x="1" y="2"/>
                          <a:pt x="2" y="3"/>
                          <a:pt x="2" y="3"/>
                        </a:cubicBezTo>
                        <a:cubicBezTo>
                          <a:pt x="2" y="3"/>
                          <a:pt x="3" y="3"/>
                          <a:pt x="3" y="3"/>
                        </a:cubicBezTo>
                        <a:cubicBezTo>
                          <a:pt x="4" y="3"/>
                          <a:pt x="4" y="2"/>
                          <a:pt x="4" y="2"/>
                        </a:cubicBezTo>
                        <a:cubicBezTo>
                          <a:pt x="4" y="1"/>
                          <a:pt x="3" y="0"/>
                          <a:pt x="2" y="0"/>
                        </a:cubicBezTo>
                        <a:cubicBezTo>
                          <a:pt x="1" y="0"/>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5" name="Freeform 1089"/>
                  <p:cNvSpPr>
                    <a:spLocks/>
                  </p:cNvSpPr>
                  <p:nvPr/>
                </p:nvSpPr>
                <p:spPr bwMode="auto">
                  <a:xfrm>
                    <a:off x="3412" y="1409"/>
                    <a:ext cx="44" cy="11"/>
                  </a:xfrm>
                  <a:custGeom>
                    <a:avLst/>
                    <a:gdLst>
                      <a:gd name="T0" fmla="*/ 7 w 8"/>
                      <a:gd name="T1" fmla="*/ 1 h 2"/>
                      <a:gd name="T2" fmla="*/ 6 w 8"/>
                      <a:gd name="T3" fmla="*/ 2 h 2"/>
                      <a:gd name="T4" fmla="*/ 4 w 8"/>
                      <a:gd name="T5" fmla="*/ 1 h 2"/>
                      <a:gd name="T6" fmla="*/ 1 w 8"/>
                      <a:gd name="T7" fmla="*/ 0 h 2"/>
                      <a:gd name="T8" fmla="*/ 0 w 8"/>
                      <a:gd name="T9" fmla="*/ 0 h 2"/>
                      <a:gd name="T10" fmla="*/ 4 w 8"/>
                      <a:gd name="T11" fmla="*/ 1 h 2"/>
                      <a:gd name="T12" fmla="*/ 7 w 8"/>
                      <a:gd name="T13" fmla="*/ 2 h 2"/>
                      <a:gd name="T14" fmla="*/ 8 w 8"/>
                      <a:gd name="T15" fmla="*/ 0 h 2"/>
                      <a:gd name="T16" fmla="*/ 7 w 8"/>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7" y="1"/>
                        </a:moveTo>
                        <a:cubicBezTo>
                          <a:pt x="8" y="1"/>
                          <a:pt x="7" y="2"/>
                          <a:pt x="6" y="2"/>
                        </a:cubicBezTo>
                        <a:cubicBezTo>
                          <a:pt x="6" y="1"/>
                          <a:pt x="5" y="1"/>
                          <a:pt x="4" y="1"/>
                        </a:cubicBezTo>
                        <a:cubicBezTo>
                          <a:pt x="3" y="0"/>
                          <a:pt x="2" y="0"/>
                          <a:pt x="1" y="0"/>
                        </a:cubicBezTo>
                        <a:cubicBezTo>
                          <a:pt x="1" y="0"/>
                          <a:pt x="0" y="0"/>
                          <a:pt x="0" y="0"/>
                        </a:cubicBezTo>
                        <a:cubicBezTo>
                          <a:pt x="2" y="0"/>
                          <a:pt x="3" y="1"/>
                          <a:pt x="4" y="1"/>
                        </a:cubicBezTo>
                        <a:cubicBezTo>
                          <a:pt x="5" y="1"/>
                          <a:pt x="6" y="2"/>
                          <a:pt x="7" y="2"/>
                        </a:cubicBezTo>
                        <a:cubicBezTo>
                          <a:pt x="8" y="2"/>
                          <a:pt x="8" y="1"/>
                          <a:pt x="8" y="0"/>
                        </a:cubicBezTo>
                        <a:cubicBezTo>
                          <a:pt x="8" y="0"/>
                          <a:pt x="7"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6" name="Freeform 1090"/>
                  <p:cNvSpPr>
                    <a:spLocks/>
                  </p:cNvSpPr>
                  <p:nvPr/>
                </p:nvSpPr>
                <p:spPr bwMode="auto">
                  <a:xfrm>
                    <a:off x="3395" y="1398"/>
                    <a:ext cx="22" cy="11"/>
                  </a:xfrm>
                  <a:custGeom>
                    <a:avLst/>
                    <a:gdLst>
                      <a:gd name="T0" fmla="*/ 0 w 4"/>
                      <a:gd name="T1" fmla="*/ 0 h 2"/>
                      <a:gd name="T2" fmla="*/ 3 w 4"/>
                      <a:gd name="T3" fmla="*/ 2 h 2"/>
                      <a:gd name="T4" fmla="*/ 4 w 4"/>
                      <a:gd name="T5" fmla="*/ 2 h 2"/>
                      <a:gd name="T6" fmla="*/ 1 w 4"/>
                      <a:gd name="T7" fmla="*/ 0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cubicBezTo>
                          <a:pt x="1" y="1"/>
                          <a:pt x="2" y="1"/>
                          <a:pt x="3" y="2"/>
                        </a:cubicBezTo>
                        <a:cubicBezTo>
                          <a:pt x="3" y="2"/>
                          <a:pt x="4" y="2"/>
                          <a:pt x="4" y="2"/>
                        </a:cubicBezTo>
                        <a:cubicBezTo>
                          <a:pt x="3"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7" name="Freeform 1091"/>
                  <p:cNvSpPr>
                    <a:spLocks/>
                  </p:cNvSpPr>
                  <p:nvPr/>
                </p:nvSpPr>
                <p:spPr bwMode="auto">
                  <a:xfrm>
                    <a:off x="3395" y="1371"/>
                    <a:ext cx="66" cy="27"/>
                  </a:xfrm>
                  <a:custGeom>
                    <a:avLst/>
                    <a:gdLst>
                      <a:gd name="T0" fmla="*/ 1 w 12"/>
                      <a:gd name="T1" fmla="*/ 5 h 5"/>
                      <a:gd name="T2" fmla="*/ 5 w 12"/>
                      <a:gd name="T3" fmla="*/ 5 h 5"/>
                      <a:gd name="T4" fmla="*/ 6 w 12"/>
                      <a:gd name="T5" fmla="*/ 5 h 5"/>
                      <a:gd name="T6" fmla="*/ 6 w 12"/>
                      <a:gd name="T7" fmla="*/ 3 h 5"/>
                      <a:gd name="T8" fmla="*/ 12 w 12"/>
                      <a:gd name="T9" fmla="*/ 1 h 5"/>
                      <a:gd name="T10" fmla="*/ 12 w 12"/>
                      <a:gd name="T11" fmla="*/ 1 h 5"/>
                      <a:gd name="T12" fmla="*/ 6 w 12"/>
                      <a:gd name="T13" fmla="*/ 2 h 5"/>
                      <a:gd name="T14" fmla="*/ 5 w 12"/>
                      <a:gd name="T15" fmla="*/ 4 h 5"/>
                      <a:gd name="T16" fmla="*/ 5 w 12"/>
                      <a:gd name="T17" fmla="*/ 4 h 5"/>
                      <a:gd name="T18" fmla="*/ 3 w 12"/>
                      <a:gd name="T19" fmla="*/ 5 h 5"/>
                      <a:gd name="T20" fmla="*/ 0 w 12"/>
                      <a:gd name="T21" fmla="*/ 5 h 5"/>
                      <a:gd name="T22" fmla="*/ 1 w 12"/>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5">
                        <a:moveTo>
                          <a:pt x="1" y="5"/>
                        </a:moveTo>
                        <a:cubicBezTo>
                          <a:pt x="2" y="5"/>
                          <a:pt x="4" y="5"/>
                          <a:pt x="5" y="5"/>
                        </a:cubicBezTo>
                        <a:cubicBezTo>
                          <a:pt x="5" y="5"/>
                          <a:pt x="5" y="5"/>
                          <a:pt x="6" y="5"/>
                        </a:cubicBezTo>
                        <a:cubicBezTo>
                          <a:pt x="6" y="4"/>
                          <a:pt x="5" y="4"/>
                          <a:pt x="6" y="3"/>
                        </a:cubicBezTo>
                        <a:cubicBezTo>
                          <a:pt x="8" y="2"/>
                          <a:pt x="9" y="0"/>
                          <a:pt x="12" y="1"/>
                        </a:cubicBezTo>
                        <a:cubicBezTo>
                          <a:pt x="12" y="2"/>
                          <a:pt x="12" y="1"/>
                          <a:pt x="12" y="1"/>
                        </a:cubicBezTo>
                        <a:cubicBezTo>
                          <a:pt x="11" y="0"/>
                          <a:pt x="7" y="0"/>
                          <a:pt x="6" y="2"/>
                        </a:cubicBezTo>
                        <a:cubicBezTo>
                          <a:pt x="6" y="3"/>
                          <a:pt x="5" y="3"/>
                          <a:pt x="5" y="4"/>
                        </a:cubicBezTo>
                        <a:cubicBezTo>
                          <a:pt x="5" y="4"/>
                          <a:pt x="5" y="4"/>
                          <a:pt x="5" y="4"/>
                        </a:cubicBezTo>
                        <a:cubicBezTo>
                          <a:pt x="5" y="5"/>
                          <a:pt x="4" y="5"/>
                          <a:pt x="3" y="5"/>
                        </a:cubicBezTo>
                        <a:cubicBezTo>
                          <a:pt x="2" y="4"/>
                          <a:pt x="1" y="4"/>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8" name="Freeform 1092"/>
                  <p:cNvSpPr>
                    <a:spLocks/>
                  </p:cNvSpPr>
                  <p:nvPr/>
                </p:nvSpPr>
                <p:spPr bwMode="auto">
                  <a:xfrm>
                    <a:off x="3395" y="1376"/>
                    <a:ext cx="44" cy="17"/>
                  </a:xfrm>
                  <a:custGeom>
                    <a:avLst/>
                    <a:gdLst>
                      <a:gd name="T0" fmla="*/ 7 w 8"/>
                      <a:gd name="T1" fmla="*/ 0 h 3"/>
                      <a:gd name="T2" fmla="*/ 5 w 8"/>
                      <a:gd name="T3" fmla="*/ 1 h 3"/>
                      <a:gd name="T4" fmla="*/ 5 w 8"/>
                      <a:gd name="T5" fmla="*/ 2 h 3"/>
                      <a:gd name="T6" fmla="*/ 3 w 8"/>
                      <a:gd name="T7" fmla="*/ 2 h 3"/>
                      <a:gd name="T8" fmla="*/ 2 w 8"/>
                      <a:gd name="T9" fmla="*/ 3 h 3"/>
                      <a:gd name="T10" fmla="*/ 2 w 8"/>
                      <a:gd name="T11" fmla="*/ 2 h 3"/>
                      <a:gd name="T12" fmla="*/ 2 w 8"/>
                      <a:gd name="T13" fmla="*/ 1 h 3"/>
                      <a:gd name="T14" fmla="*/ 7 w 8"/>
                      <a:gd name="T15" fmla="*/ 0 h 3"/>
                      <a:gd name="T16" fmla="*/ 6 w 8"/>
                      <a:gd name="T17" fmla="*/ 0 h 3"/>
                      <a:gd name="T18" fmla="*/ 2 w 8"/>
                      <a:gd name="T19" fmla="*/ 1 h 3"/>
                      <a:gd name="T20" fmla="*/ 1 w 8"/>
                      <a:gd name="T21" fmla="*/ 3 h 3"/>
                      <a:gd name="T22" fmla="*/ 2 w 8"/>
                      <a:gd name="T23" fmla="*/ 3 h 3"/>
                      <a:gd name="T24" fmla="*/ 4 w 8"/>
                      <a:gd name="T25" fmla="*/ 3 h 3"/>
                      <a:gd name="T26" fmla="*/ 5 w 8"/>
                      <a:gd name="T27" fmla="*/ 2 h 3"/>
                      <a:gd name="T28" fmla="*/ 5 w 8"/>
                      <a:gd name="T29" fmla="*/ 1 h 3"/>
                      <a:gd name="T30" fmla="*/ 7 w 8"/>
                      <a:gd name="T31" fmla="*/ 0 h 3"/>
                      <a:gd name="T32" fmla="*/ 7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7" y="0"/>
                        </a:moveTo>
                        <a:cubicBezTo>
                          <a:pt x="6" y="0"/>
                          <a:pt x="6" y="0"/>
                          <a:pt x="5" y="1"/>
                        </a:cubicBezTo>
                        <a:cubicBezTo>
                          <a:pt x="5" y="1"/>
                          <a:pt x="5" y="1"/>
                          <a:pt x="5" y="2"/>
                        </a:cubicBezTo>
                        <a:cubicBezTo>
                          <a:pt x="4" y="3"/>
                          <a:pt x="4" y="2"/>
                          <a:pt x="3" y="2"/>
                        </a:cubicBezTo>
                        <a:cubicBezTo>
                          <a:pt x="3" y="2"/>
                          <a:pt x="2" y="2"/>
                          <a:pt x="2" y="3"/>
                        </a:cubicBezTo>
                        <a:cubicBezTo>
                          <a:pt x="2" y="3"/>
                          <a:pt x="2" y="3"/>
                          <a:pt x="2" y="2"/>
                        </a:cubicBezTo>
                        <a:cubicBezTo>
                          <a:pt x="2" y="2"/>
                          <a:pt x="2" y="2"/>
                          <a:pt x="2" y="1"/>
                        </a:cubicBezTo>
                        <a:cubicBezTo>
                          <a:pt x="3" y="0"/>
                          <a:pt x="5" y="1"/>
                          <a:pt x="7" y="0"/>
                        </a:cubicBezTo>
                        <a:cubicBezTo>
                          <a:pt x="7" y="0"/>
                          <a:pt x="7" y="0"/>
                          <a:pt x="6" y="0"/>
                        </a:cubicBezTo>
                        <a:cubicBezTo>
                          <a:pt x="5" y="0"/>
                          <a:pt x="4" y="0"/>
                          <a:pt x="2" y="1"/>
                        </a:cubicBezTo>
                        <a:cubicBezTo>
                          <a:pt x="2" y="1"/>
                          <a:pt x="0" y="3"/>
                          <a:pt x="1" y="3"/>
                        </a:cubicBezTo>
                        <a:cubicBezTo>
                          <a:pt x="2" y="3"/>
                          <a:pt x="2" y="3"/>
                          <a:pt x="2" y="3"/>
                        </a:cubicBezTo>
                        <a:cubicBezTo>
                          <a:pt x="3" y="3"/>
                          <a:pt x="3" y="3"/>
                          <a:pt x="4" y="3"/>
                        </a:cubicBezTo>
                        <a:cubicBezTo>
                          <a:pt x="5" y="3"/>
                          <a:pt x="5" y="3"/>
                          <a:pt x="5" y="2"/>
                        </a:cubicBezTo>
                        <a:cubicBezTo>
                          <a:pt x="5" y="2"/>
                          <a:pt x="5" y="2"/>
                          <a:pt x="5" y="1"/>
                        </a:cubicBezTo>
                        <a:cubicBezTo>
                          <a:pt x="6" y="1"/>
                          <a:pt x="6" y="0"/>
                          <a:pt x="7" y="0"/>
                        </a:cubicBezTo>
                        <a:cubicBezTo>
                          <a:pt x="7" y="0"/>
                          <a:pt x="8"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09" name="Freeform 1093"/>
                  <p:cNvSpPr>
                    <a:spLocks/>
                  </p:cNvSpPr>
                  <p:nvPr/>
                </p:nvSpPr>
                <p:spPr bwMode="auto">
                  <a:xfrm>
                    <a:off x="3450" y="1415"/>
                    <a:ext cx="39" cy="39"/>
                  </a:xfrm>
                  <a:custGeom>
                    <a:avLst/>
                    <a:gdLst>
                      <a:gd name="T0" fmla="*/ 0 w 7"/>
                      <a:gd name="T1" fmla="*/ 0 h 7"/>
                      <a:gd name="T2" fmla="*/ 1 w 7"/>
                      <a:gd name="T3" fmla="*/ 1 h 7"/>
                      <a:gd name="T4" fmla="*/ 2 w 7"/>
                      <a:gd name="T5" fmla="*/ 2 h 7"/>
                      <a:gd name="T6" fmla="*/ 4 w 7"/>
                      <a:gd name="T7" fmla="*/ 4 h 7"/>
                      <a:gd name="T8" fmla="*/ 6 w 7"/>
                      <a:gd name="T9" fmla="*/ 7 h 7"/>
                      <a:gd name="T10" fmla="*/ 7 w 7"/>
                      <a:gd name="T11" fmla="*/ 6 h 7"/>
                      <a:gd name="T12" fmla="*/ 6 w 7"/>
                      <a:gd name="T13" fmla="*/ 4 h 7"/>
                      <a:gd name="T14" fmla="*/ 4 w 7"/>
                      <a:gd name="T15" fmla="*/ 3 h 7"/>
                      <a:gd name="T16" fmla="*/ 2 w 7"/>
                      <a:gd name="T17" fmla="*/ 1 h 7"/>
                      <a:gd name="T18" fmla="*/ 1 w 7"/>
                      <a:gd name="T19" fmla="*/ 0 h 7"/>
                      <a:gd name="T20" fmla="*/ 0 w 7"/>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0" y="0"/>
                        </a:moveTo>
                        <a:cubicBezTo>
                          <a:pt x="1" y="0"/>
                          <a:pt x="1" y="0"/>
                          <a:pt x="1" y="1"/>
                        </a:cubicBezTo>
                        <a:cubicBezTo>
                          <a:pt x="2" y="2"/>
                          <a:pt x="2" y="2"/>
                          <a:pt x="2" y="2"/>
                        </a:cubicBezTo>
                        <a:cubicBezTo>
                          <a:pt x="3" y="3"/>
                          <a:pt x="4" y="3"/>
                          <a:pt x="4" y="4"/>
                        </a:cubicBezTo>
                        <a:cubicBezTo>
                          <a:pt x="5" y="5"/>
                          <a:pt x="6" y="6"/>
                          <a:pt x="6" y="7"/>
                        </a:cubicBezTo>
                        <a:cubicBezTo>
                          <a:pt x="6" y="7"/>
                          <a:pt x="7" y="7"/>
                          <a:pt x="7" y="6"/>
                        </a:cubicBezTo>
                        <a:cubicBezTo>
                          <a:pt x="6" y="6"/>
                          <a:pt x="6" y="5"/>
                          <a:pt x="6" y="4"/>
                        </a:cubicBezTo>
                        <a:cubicBezTo>
                          <a:pt x="5" y="4"/>
                          <a:pt x="4" y="3"/>
                          <a:pt x="4" y="3"/>
                        </a:cubicBezTo>
                        <a:cubicBezTo>
                          <a:pt x="3" y="2"/>
                          <a:pt x="2" y="2"/>
                          <a:pt x="2" y="1"/>
                        </a:cubicBezTo>
                        <a:cubicBezTo>
                          <a:pt x="2" y="0"/>
                          <a:pt x="2"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0" name="Freeform 1094"/>
                  <p:cNvSpPr>
                    <a:spLocks/>
                  </p:cNvSpPr>
                  <p:nvPr/>
                </p:nvSpPr>
                <p:spPr bwMode="auto">
                  <a:xfrm>
                    <a:off x="3450" y="1376"/>
                    <a:ext cx="56" cy="39"/>
                  </a:xfrm>
                  <a:custGeom>
                    <a:avLst/>
                    <a:gdLst>
                      <a:gd name="T0" fmla="*/ 1 w 10"/>
                      <a:gd name="T1" fmla="*/ 0 h 7"/>
                      <a:gd name="T2" fmla="*/ 0 w 10"/>
                      <a:gd name="T3" fmla="*/ 3 h 7"/>
                      <a:gd name="T4" fmla="*/ 1 w 10"/>
                      <a:gd name="T5" fmla="*/ 3 h 7"/>
                      <a:gd name="T6" fmla="*/ 9 w 10"/>
                      <a:gd name="T7" fmla="*/ 7 h 7"/>
                      <a:gd name="T8" fmla="*/ 10 w 10"/>
                      <a:gd name="T9" fmla="*/ 7 h 7"/>
                      <a:gd name="T10" fmla="*/ 3 w 10"/>
                      <a:gd name="T11" fmla="*/ 3 h 7"/>
                      <a:gd name="T12" fmla="*/ 1 w 10"/>
                      <a:gd name="T13" fmla="*/ 3 h 7"/>
                      <a:gd name="T14" fmla="*/ 2 w 10"/>
                      <a:gd name="T15" fmla="*/ 0 h 7"/>
                      <a:gd name="T16" fmla="*/ 1 w 10"/>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1" y="0"/>
                        </a:moveTo>
                        <a:cubicBezTo>
                          <a:pt x="1" y="1"/>
                          <a:pt x="1" y="2"/>
                          <a:pt x="0" y="3"/>
                        </a:cubicBezTo>
                        <a:cubicBezTo>
                          <a:pt x="0" y="4"/>
                          <a:pt x="1" y="4"/>
                          <a:pt x="1" y="3"/>
                        </a:cubicBezTo>
                        <a:cubicBezTo>
                          <a:pt x="4" y="3"/>
                          <a:pt x="6" y="6"/>
                          <a:pt x="9" y="7"/>
                        </a:cubicBezTo>
                        <a:cubicBezTo>
                          <a:pt x="9" y="7"/>
                          <a:pt x="10" y="7"/>
                          <a:pt x="10" y="7"/>
                        </a:cubicBezTo>
                        <a:cubicBezTo>
                          <a:pt x="8" y="6"/>
                          <a:pt x="6" y="4"/>
                          <a:pt x="3" y="3"/>
                        </a:cubicBezTo>
                        <a:cubicBezTo>
                          <a:pt x="3" y="3"/>
                          <a:pt x="1" y="3"/>
                          <a:pt x="1" y="3"/>
                        </a:cubicBezTo>
                        <a:cubicBezTo>
                          <a:pt x="2" y="2"/>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1" name="Freeform 1095"/>
                  <p:cNvSpPr>
                    <a:spLocks/>
                  </p:cNvSpPr>
                  <p:nvPr/>
                </p:nvSpPr>
                <p:spPr bwMode="auto">
                  <a:xfrm>
                    <a:off x="3495" y="1409"/>
                    <a:ext cx="49" cy="67"/>
                  </a:xfrm>
                  <a:custGeom>
                    <a:avLst/>
                    <a:gdLst>
                      <a:gd name="T0" fmla="*/ 0 w 9"/>
                      <a:gd name="T1" fmla="*/ 1 h 12"/>
                      <a:gd name="T2" fmla="*/ 3 w 9"/>
                      <a:gd name="T3" fmla="*/ 4 h 12"/>
                      <a:gd name="T4" fmla="*/ 3 w 9"/>
                      <a:gd name="T5" fmla="*/ 6 h 12"/>
                      <a:gd name="T6" fmla="*/ 3 w 9"/>
                      <a:gd name="T7" fmla="*/ 7 h 12"/>
                      <a:gd name="T8" fmla="*/ 6 w 9"/>
                      <a:gd name="T9" fmla="*/ 9 h 12"/>
                      <a:gd name="T10" fmla="*/ 8 w 9"/>
                      <a:gd name="T11" fmla="*/ 12 h 12"/>
                      <a:gd name="T12" fmla="*/ 9 w 9"/>
                      <a:gd name="T13" fmla="*/ 12 h 12"/>
                      <a:gd name="T14" fmla="*/ 8 w 9"/>
                      <a:gd name="T15" fmla="*/ 10 h 12"/>
                      <a:gd name="T16" fmla="*/ 5 w 9"/>
                      <a:gd name="T17" fmla="*/ 7 h 12"/>
                      <a:gd name="T18" fmla="*/ 4 w 9"/>
                      <a:gd name="T19" fmla="*/ 6 h 12"/>
                      <a:gd name="T20" fmla="*/ 4 w 9"/>
                      <a:gd name="T21" fmla="*/ 4 h 12"/>
                      <a:gd name="T22" fmla="*/ 1 w 9"/>
                      <a:gd name="T23" fmla="*/ 1 h 12"/>
                      <a:gd name="T24" fmla="*/ 0 w 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0" y="1"/>
                        </a:moveTo>
                        <a:cubicBezTo>
                          <a:pt x="1" y="2"/>
                          <a:pt x="2" y="3"/>
                          <a:pt x="3" y="4"/>
                        </a:cubicBezTo>
                        <a:cubicBezTo>
                          <a:pt x="3" y="4"/>
                          <a:pt x="3" y="5"/>
                          <a:pt x="3" y="6"/>
                        </a:cubicBezTo>
                        <a:cubicBezTo>
                          <a:pt x="3" y="6"/>
                          <a:pt x="3" y="6"/>
                          <a:pt x="3" y="7"/>
                        </a:cubicBezTo>
                        <a:cubicBezTo>
                          <a:pt x="4" y="8"/>
                          <a:pt x="5" y="8"/>
                          <a:pt x="6" y="9"/>
                        </a:cubicBezTo>
                        <a:cubicBezTo>
                          <a:pt x="7" y="10"/>
                          <a:pt x="8" y="11"/>
                          <a:pt x="8" y="12"/>
                        </a:cubicBezTo>
                        <a:cubicBezTo>
                          <a:pt x="8" y="12"/>
                          <a:pt x="9" y="12"/>
                          <a:pt x="9" y="12"/>
                        </a:cubicBezTo>
                        <a:cubicBezTo>
                          <a:pt x="9" y="11"/>
                          <a:pt x="8" y="10"/>
                          <a:pt x="8" y="10"/>
                        </a:cubicBezTo>
                        <a:cubicBezTo>
                          <a:pt x="7" y="9"/>
                          <a:pt x="6" y="8"/>
                          <a:pt x="5" y="7"/>
                        </a:cubicBezTo>
                        <a:cubicBezTo>
                          <a:pt x="4" y="7"/>
                          <a:pt x="4" y="7"/>
                          <a:pt x="4" y="6"/>
                        </a:cubicBezTo>
                        <a:cubicBezTo>
                          <a:pt x="4" y="5"/>
                          <a:pt x="4" y="5"/>
                          <a:pt x="4" y="4"/>
                        </a:cubicBezTo>
                        <a:cubicBezTo>
                          <a:pt x="4" y="3"/>
                          <a:pt x="2" y="2"/>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2" name="Freeform 1096"/>
                  <p:cNvSpPr>
                    <a:spLocks/>
                  </p:cNvSpPr>
                  <p:nvPr/>
                </p:nvSpPr>
                <p:spPr bwMode="auto">
                  <a:xfrm>
                    <a:off x="3500" y="1470"/>
                    <a:ext cx="22" cy="6"/>
                  </a:xfrm>
                  <a:custGeom>
                    <a:avLst/>
                    <a:gdLst>
                      <a:gd name="T0" fmla="*/ 0 w 4"/>
                      <a:gd name="T1" fmla="*/ 0 h 1"/>
                      <a:gd name="T2" fmla="*/ 1 w 4"/>
                      <a:gd name="T3" fmla="*/ 1 h 1"/>
                      <a:gd name="T4" fmla="*/ 2 w 4"/>
                      <a:gd name="T5" fmla="*/ 0 h 1"/>
                      <a:gd name="T6" fmla="*/ 2 w 4"/>
                      <a:gd name="T7" fmla="*/ 1 h 1"/>
                      <a:gd name="T8" fmla="*/ 3 w 4"/>
                      <a:gd name="T9" fmla="*/ 1 h 1"/>
                      <a:gd name="T10" fmla="*/ 4 w 4"/>
                      <a:gd name="T11" fmla="*/ 1 h 1"/>
                      <a:gd name="T12" fmla="*/ 2 w 4"/>
                      <a:gd name="T13" fmla="*/ 0 h 1"/>
                      <a:gd name="T14" fmla="*/ 1 w 4"/>
                      <a:gd name="T15" fmla="*/ 0 h 1"/>
                      <a:gd name="T16" fmla="*/ 1 w 4"/>
                      <a:gd name="T17" fmla="*/ 1 h 1"/>
                      <a:gd name="T18" fmla="*/ 1 w 4"/>
                      <a:gd name="T19" fmla="*/ 1 h 1"/>
                      <a:gd name="T20" fmla="*/ 2 w 4"/>
                      <a:gd name="T21" fmla="*/ 1 h 1"/>
                      <a:gd name="T22" fmla="*/ 1 w 4"/>
                      <a:gd name="T23" fmla="*/ 1 h 1"/>
                      <a:gd name="T24" fmla="*/ 1 w 4"/>
                      <a:gd name="T25" fmla="*/ 0 h 1"/>
                      <a:gd name="T26" fmla="*/ 0 w 4"/>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
                        <a:moveTo>
                          <a:pt x="0" y="0"/>
                        </a:moveTo>
                        <a:cubicBezTo>
                          <a:pt x="0" y="1"/>
                          <a:pt x="1" y="1"/>
                          <a:pt x="1" y="1"/>
                        </a:cubicBezTo>
                        <a:cubicBezTo>
                          <a:pt x="2" y="1"/>
                          <a:pt x="2" y="1"/>
                          <a:pt x="2" y="0"/>
                        </a:cubicBezTo>
                        <a:cubicBezTo>
                          <a:pt x="2" y="0"/>
                          <a:pt x="2" y="0"/>
                          <a:pt x="2" y="1"/>
                        </a:cubicBezTo>
                        <a:cubicBezTo>
                          <a:pt x="2" y="0"/>
                          <a:pt x="3" y="1"/>
                          <a:pt x="3" y="1"/>
                        </a:cubicBezTo>
                        <a:cubicBezTo>
                          <a:pt x="3" y="1"/>
                          <a:pt x="4" y="1"/>
                          <a:pt x="4" y="1"/>
                        </a:cubicBezTo>
                        <a:cubicBezTo>
                          <a:pt x="3" y="1"/>
                          <a:pt x="2" y="0"/>
                          <a:pt x="2" y="0"/>
                        </a:cubicBezTo>
                        <a:cubicBezTo>
                          <a:pt x="2" y="0"/>
                          <a:pt x="1" y="0"/>
                          <a:pt x="1" y="0"/>
                        </a:cubicBezTo>
                        <a:cubicBezTo>
                          <a:pt x="1" y="1"/>
                          <a:pt x="1" y="1"/>
                          <a:pt x="1" y="1"/>
                        </a:cubicBezTo>
                        <a:cubicBezTo>
                          <a:pt x="1" y="1"/>
                          <a:pt x="1" y="1"/>
                          <a:pt x="1" y="1"/>
                        </a:cubicBezTo>
                        <a:cubicBezTo>
                          <a:pt x="1" y="1"/>
                          <a:pt x="1" y="1"/>
                          <a:pt x="2" y="1"/>
                        </a:cubicBezTo>
                        <a:cubicBezTo>
                          <a:pt x="2" y="1"/>
                          <a:pt x="2" y="1"/>
                          <a:pt x="1" y="1"/>
                        </a:cubicBez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3" name="Freeform 1097"/>
                  <p:cNvSpPr>
                    <a:spLocks/>
                  </p:cNvSpPr>
                  <p:nvPr/>
                </p:nvSpPr>
                <p:spPr bwMode="auto">
                  <a:xfrm>
                    <a:off x="3517" y="1470"/>
                    <a:ext cx="27" cy="11"/>
                  </a:xfrm>
                  <a:custGeom>
                    <a:avLst/>
                    <a:gdLst>
                      <a:gd name="T0" fmla="*/ 0 w 5"/>
                      <a:gd name="T1" fmla="*/ 1 h 2"/>
                      <a:gd name="T2" fmla="*/ 2 w 5"/>
                      <a:gd name="T3" fmla="*/ 2 h 2"/>
                      <a:gd name="T4" fmla="*/ 4 w 5"/>
                      <a:gd name="T5" fmla="*/ 2 h 2"/>
                      <a:gd name="T6" fmla="*/ 5 w 5"/>
                      <a:gd name="T7" fmla="*/ 1 h 2"/>
                      <a:gd name="T8" fmla="*/ 4 w 5"/>
                      <a:gd name="T9" fmla="*/ 1 h 2"/>
                      <a:gd name="T10" fmla="*/ 4 w 5"/>
                      <a:gd name="T11" fmla="*/ 1 h 2"/>
                      <a:gd name="T12" fmla="*/ 2 w 5"/>
                      <a:gd name="T13" fmla="*/ 2 h 2"/>
                      <a:gd name="T14" fmla="*/ 1 w 5"/>
                      <a:gd name="T15" fmla="*/ 2 h 2"/>
                      <a:gd name="T16" fmla="*/ 1 w 5"/>
                      <a:gd name="T17" fmla="*/ 1 h 2"/>
                      <a:gd name="T18" fmla="*/ 0 w 5"/>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1"/>
                        </a:moveTo>
                        <a:cubicBezTo>
                          <a:pt x="1" y="2"/>
                          <a:pt x="1" y="2"/>
                          <a:pt x="2" y="2"/>
                        </a:cubicBezTo>
                        <a:cubicBezTo>
                          <a:pt x="2" y="2"/>
                          <a:pt x="3" y="2"/>
                          <a:pt x="4" y="2"/>
                        </a:cubicBezTo>
                        <a:cubicBezTo>
                          <a:pt x="4" y="2"/>
                          <a:pt x="5" y="1"/>
                          <a:pt x="5" y="1"/>
                        </a:cubicBezTo>
                        <a:cubicBezTo>
                          <a:pt x="5" y="1"/>
                          <a:pt x="5" y="1"/>
                          <a:pt x="4" y="1"/>
                        </a:cubicBezTo>
                        <a:cubicBezTo>
                          <a:pt x="4" y="1"/>
                          <a:pt x="4" y="1"/>
                          <a:pt x="4" y="1"/>
                        </a:cubicBezTo>
                        <a:cubicBezTo>
                          <a:pt x="3" y="2"/>
                          <a:pt x="3" y="2"/>
                          <a:pt x="2" y="2"/>
                        </a:cubicBezTo>
                        <a:cubicBezTo>
                          <a:pt x="2" y="2"/>
                          <a:pt x="2" y="2"/>
                          <a:pt x="1" y="2"/>
                        </a:cubicBez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4" name="Freeform 1098"/>
                  <p:cNvSpPr>
                    <a:spLocks/>
                  </p:cNvSpPr>
                  <p:nvPr/>
                </p:nvSpPr>
                <p:spPr bwMode="auto">
                  <a:xfrm>
                    <a:off x="3456" y="1387"/>
                    <a:ext cx="33" cy="6"/>
                  </a:xfrm>
                  <a:custGeom>
                    <a:avLst/>
                    <a:gdLst>
                      <a:gd name="T0" fmla="*/ 1 w 6"/>
                      <a:gd name="T1" fmla="*/ 0 h 1"/>
                      <a:gd name="T2" fmla="*/ 2 w 6"/>
                      <a:gd name="T3" fmla="*/ 1 h 1"/>
                      <a:gd name="T4" fmla="*/ 3 w 6"/>
                      <a:gd name="T5" fmla="*/ 1 h 1"/>
                      <a:gd name="T6" fmla="*/ 5 w 6"/>
                      <a:gd name="T7" fmla="*/ 1 h 1"/>
                      <a:gd name="T8" fmla="*/ 6 w 6"/>
                      <a:gd name="T9" fmla="*/ 1 h 1"/>
                      <a:gd name="T10" fmla="*/ 3 w 6"/>
                      <a:gd name="T11" fmla="*/ 0 h 1"/>
                      <a:gd name="T12" fmla="*/ 2 w 6"/>
                      <a:gd name="T13" fmla="*/ 0 h 1"/>
                      <a:gd name="T14" fmla="*/ 1 w 6"/>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
                        <a:moveTo>
                          <a:pt x="1" y="0"/>
                        </a:moveTo>
                        <a:cubicBezTo>
                          <a:pt x="0" y="0"/>
                          <a:pt x="1" y="1"/>
                          <a:pt x="2" y="1"/>
                        </a:cubicBezTo>
                        <a:cubicBezTo>
                          <a:pt x="2" y="1"/>
                          <a:pt x="2" y="1"/>
                          <a:pt x="3" y="1"/>
                        </a:cubicBezTo>
                        <a:cubicBezTo>
                          <a:pt x="4" y="1"/>
                          <a:pt x="4" y="1"/>
                          <a:pt x="5" y="1"/>
                        </a:cubicBezTo>
                        <a:cubicBezTo>
                          <a:pt x="5" y="1"/>
                          <a:pt x="6" y="1"/>
                          <a:pt x="6" y="1"/>
                        </a:cubicBezTo>
                        <a:cubicBezTo>
                          <a:pt x="5" y="0"/>
                          <a:pt x="4" y="0"/>
                          <a:pt x="3" y="0"/>
                        </a:cubicBezTo>
                        <a:cubicBezTo>
                          <a:pt x="3" y="0"/>
                          <a:pt x="1"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5" name="Freeform 1099"/>
                  <p:cNvSpPr>
                    <a:spLocks/>
                  </p:cNvSpPr>
                  <p:nvPr/>
                </p:nvSpPr>
                <p:spPr bwMode="auto">
                  <a:xfrm>
                    <a:off x="3461" y="1382"/>
                    <a:ext cx="28" cy="11"/>
                  </a:xfrm>
                  <a:custGeom>
                    <a:avLst/>
                    <a:gdLst>
                      <a:gd name="T0" fmla="*/ 1 w 5"/>
                      <a:gd name="T1" fmla="*/ 1 h 2"/>
                      <a:gd name="T2" fmla="*/ 3 w 5"/>
                      <a:gd name="T3" fmla="*/ 1 h 2"/>
                      <a:gd name="T4" fmla="*/ 4 w 5"/>
                      <a:gd name="T5" fmla="*/ 2 h 2"/>
                      <a:gd name="T6" fmla="*/ 5 w 5"/>
                      <a:gd name="T7" fmla="*/ 2 h 2"/>
                      <a:gd name="T8" fmla="*/ 2 w 5"/>
                      <a:gd name="T9" fmla="*/ 0 h 2"/>
                      <a:gd name="T10" fmla="*/ 0 w 5"/>
                      <a:gd name="T11" fmla="*/ 1 h 2"/>
                      <a:gd name="T12" fmla="*/ 1 w 5"/>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1" y="1"/>
                        </a:moveTo>
                        <a:cubicBezTo>
                          <a:pt x="1" y="0"/>
                          <a:pt x="2" y="0"/>
                          <a:pt x="3" y="1"/>
                        </a:cubicBezTo>
                        <a:cubicBezTo>
                          <a:pt x="3" y="1"/>
                          <a:pt x="4" y="1"/>
                          <a:pt x="4" y="2"/>
                        </a:cubicBezTo>
                        <a:cubicBezTo>
                          <a:pt x="4" y="2"/>
                          <a:pt x="5" y="2"/>
                          <a:pt x="5" y="2"/>
                        </a:cubicBezTo>
                        <a:cubicBezTo>
                          <a:pt x="4" y="1"/>
                          <a:pt x="3" y="0"/>
                          <a:pt x="2" y="0"/>
                        </a:cubicBezTo>
                        <a:cubicBezTo>
                          <a:pt x="1" y="0"/>
                          <a:pt x="0"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6" name="Freeform 1100"/>
                  <p:cNvSpPr>
                    <a:spLocks/>
                  </p:cNvSpPr>
                  <p:nvPr/>
                </p:nvSpPr>
                <p:spPr bwMode="auto">
                  <a:xfrm>
                    <a:off x="3412" y="1354"/>
                    <a:ext cx="55" cy="17"/>
                  </a:xfrm>
                  <a:custGeom>
                    <a:avLst/>
                    <a:gdLst>
                      <a:gd name="T0" fmla="*/ 0 w 10"/>
                      <a:gd name="T1" fmla="*/ 0 h 3"/>
                      <a:gd name="T2" fmla="*/ 3 w 10"/>
                      <a:gd name="T3" fmla="*/ 2 h 3"/>
                      <a:gd name="T4" fmla="*/ 6 w 10"/>
                      <a:gd name="T5" fmla="*/ 2 h 3"/>
                      <a:gd name="T6" fmla="*/ 9 w 10"/>
                      <a:gd name="T7" fmla="*/ 3 h 3"/>
                      <a:gd name="T8" fmla="*/ 10 w 10"/>
                      <a:gd name="T9" fmla="*/ 3 h 3"/>
                      <a:gd name="T10" fmla="*/ 6 w 10"/>
                      <a:gd name="T11" fmla="*/ 2 h 3"/>
                      <a:gd name="T12" fmla="*/ 1 w 10"/>
                      <a:gd name="T13" fmla="*/ 0 h 3"/>
                      <a:gd name="T14" fmla="*/ 0 w 10"/>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3">
                        <a:moveTo>
                          <a:pt x="0" y="0"/>
                        </a:moveTo>
                        <a:cubicBezTo>
                          <a:pt x="0" y="2"/>
                          <a:pt x="2" y="2"/>
                          <a:pt x="3" y="2"/>
                        </a:cubicBezTo>
                        <a:cubicBezTo>
                          <a:pt x="4" y="2"/>
                          <a:pt x="5" y="2"/>
                          <a:pt x="6" y="2"/>
                        </a:cubicBezTo>
                        <a:cubicBezTo>
                          <a:pt x="7" y="2"/>
                          <a:pt x="8" y="3"/>
                          <a:pt x="9" y="3"/>
                        </a:cubicBezTo>
                        <a:cubicBezTo>
                          <a:pt x="10" y="3"/>
                          <a:pt x="10" y="3"/>
                          <a:pt x="10" y="3"/>
                        </a:cubicBezTo>
                        <a:cubicBezTo>
                          <a:pt x="8" y="3"/>
                          <a:pt x="7" y="2"/>
                          <a:pt x="6" y="2"/>
                        </a:cubicBezTo>
                        <a:cubicBezTo>
                          <a:pt x="4" y="2"/>
                          <a:pt x="1" y="2"/>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7" name="Freeform 1101"/>
                  <p:cNvSpPr>
                    <a:spLocks/>
                  </p:cNvSpPr>
                  <p:nvPr/>
                </p:nvSpPr>
                <p:spPr bwMode="auto">
                  <a:xfrm>
                    <a:off x="3412" y="1349"/>
                    <a:ext cx="60" cy="22"/>
                  </a:xfrm>
                  <a:custGeom>
                    <a:avLst/>
                    <a:gdLst>
                      <a:gd name="T0" fmla="*/ 1 w 11"/>
                      <a:gd name="T1" fmla="*/ 1 h 4"/>
                      <a:gd name="T2" fmla="*/ 5 w 11"/>
                      <a:gd name="T3" fmla="*/ 2 h 4"/>
                      <a:gd name="T4" fmla="*/ 7 w 11"/>
                      <a:gd name="T5" fmla="*/ 2 h 4"/>
                      <a:gd name="T6" fmla="*/ 9 w 11"/>
                      <a:gd name="T7" fmla="*/ 3 h 4"/>
                      <a:gd name="T8" fmla="*/ 10 w 11"/>
                      <a:gd name="T9" fmla="*/ 4 h 4"/>
                      <a:gd name="T10" fmla="*/ 10 w 11"/>
                      <a:gd name="T11" fmla="*/ 4 h 4"/>
                      <a:gd name="T12" fmla="*/ 11 w 11"/>
                      <a:gd name="T13" fmla="*/ 3 h 4"/>
                      <a:gd name="T14" fmla="*/ 8 w 11"/>
                      <a:gd name="T15" fmla="*/ 2 h 4"/>
                      <a:gd name="T16" fmla="*/ 4 w 11"/>
                      <a:gd name="T17" fmla="*/ 1 h 4"/>
                      <a:gd name="T18" fmla="*/ 2 w 11"/>
                      <a:gd name="T19" fmla="*/ 0 h 4"/>
                      <a:gd name="T20" fmla="*/ 1 w 11"/>
                      <a:gd name="T21" fmla="*/ 1 h 4"/>
                      <a:gd name="T22" fmla="*/ 1 w 11"/>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
                        <a:moveTo>
                          <a:pt x="1" y="1"/>
                        </a:moveTo>
                        <a:cubicBezTo>
                          <a:pt x="2" y="0"/>
                          <a:pt x="5" y="2"/>
                          <a:pt x="5" y="2"/>
                        </a:cubicBezTo>
                        <a:cubicBezTo>
                          <a:pt x="6" y="2"/>
                          <a:pt x="7" y="2"/>
                          <a:pt x="7" y="2"/>
                        </a:cubicBezTo>
                        <a:cubicBezTo>
                          <a:pt x="8" y="2"/>
                          <a:pt x="9" y="2"/>
                          <a:pt x="9" y="3"/>
                        </a:cubicBezTo>
                        <a:cubicBezTo>
                          <a:pt x="9" y="3"/>
                          <a:pt x="11" y="4"/>
                          <a:pt x="10" y="4"/>
                        </a:cubicBezTo>
                        <a:cubicBezTo>
                          <a:pt x="9" y="4"/>
                          <a:pt x="9" y="4"/>
                          <a:pt x="10" y="4"/>
                        </a:cubicBezTo>
                        <a:cubicBezTo>
                          <a:pt x="10" y="4"/>
                          <a:pt x="11" y="4"/>
                          <a:pt x="11" y="3"/>
                        </a:cubicBezTo>
                        <a:cubicBezTo>
                          <a:pt x="10" y="2"/>
                          <a:pt x="9" y="2"/>
                          <a:pt x="8" y="2"/>
                        </a:cubicBezTo>
                        <a:cubicBezTo>
                          <a:pt x="6" y="2"/>
                          <a:pt x="5" y="2"/>
                          <a:pt x="4" y="1"/>
                        </a:cubicBezTo>
                        <a:cubicBezTo>
                          <a:pt x="3" y="1"/>
                          <a:pt x="3" y="1"/>
                          <a:pt x="2" y="0"/>
                        </a:cubicBezTo>
                        <a:cubicBezTo>
                          <a:pt x="1" y="0"/>
                          <a:pt x="1"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8" name="Freeform 1102"/>
                  <p:cNvSpPr>
                    <a:spLocks/>
                  </p:cNvSpPr>
                  <p:nvPr/>
                </p:nvSpPr>
                <p:spPr bwMode="auto">
                  <a:xfrm>
                    <a:off x="3340" y="1360"/>
                    <a:ext cx="44" cy="27"/>
                  </a:xfrm>
                  <a:custGeom>
                    <a:avLst/>
                    <a:gdLst>
                      <a:gd name="T0" fmla="*/ 1 w 8"/>
                      <a:gd name="T1" fmla="*/ 1 h 5"/>
                      <a:gd name="T2" fmla="*/ 0 w 8"/>
                      <a:gd name="T3" fmla="*/ 1 h 5"/>
                      <a:gd name="T4" fmla="*/ 1 w 8"/>
                      <a:gd name="T5" fmla="*/ 4 h 5"/>
                      <a:gd name="T6" fmla="*/ 3 w 8"/>
                      <a:gd name="T7" fmla="*/ 5 h 5"/>
                      <a:gd name="T8" fmla="*/ 3 w 8"/>
                      <a:gd name="T9" fmla="*/ 4 h 5"/>
                      <a:gd name="T10" fmla="*/ 5 w 8"/>
                      <a:gd name="T11" fmla="*/ 4 h 5"/>
                      <a:gd name="T12" fmla="*/ 6 w 8"/>
                      <a:gd name="T13" fmla="*/ 3 h 5"/>
                      <a:gd name="T14" fmla="*/ 6 w 8"/>
                      <a:gd name="T15" fmla="*/ 2 h 5"/>
                      <a:gd name="T16" fmla="*/ 7 w 8"/>
                      <a:gd name="T17" fmla="*/ 1 h 5"/>
                      <a:gd name="T18" fmla="*/ 6 w 8"/>
                      <a:gd name="T19" fmla="*/ 0 h 5"/>
                      <a:gd name="T20" fmla="*/ 3 w 8"/>
                      <a:gd name="T21" fmla="*/ 0 h 5"/>
                      <a:gd name="T22" fmla="*/ 3 w 8"/>
                      <a:gd name="T23" fmla="*/ 1 h 5"/>
                      <a:gd name="T24" fmla="*/ 2 w 8"/>
                      <a:gd name="T25" fmla="*/ 2 h 5"/>
                      <a:gd name="T26" fmla="*/ 2 w 8"/>
                      <a:gd name="T27" fmla="*/ 1 h 5"/>
                      <a:gd name="T28" fmla="*/ 1 w 8"/>
                      <a:gd name="T29" fmla="*/ 1 h 5"/>
                      <a:gd name="T30" fmla="*/ 2 w 8"/>
                      <a:gd name="T31" fmla="*/ 2 h 5"/>
                      <a:gd name="T32" fmla="*/ 3 w 8"/>
                      <a:gd name="T33" fmla="*/ 2 h 5"/>
                      <a:gd name="T34" fmla="*/ 3 w 8"/>
                      <a:gd name="T35" fmla="*/ 1 h 5"/>
                      <a:gd name="T36" fmla="*/ 4 w 8"/>
                      <a:gd name="T37" fmla="*/ 1 h 5"/>
                      <a:gd name="T38" fmla="*/ 5 w 8"/>
                      <a:gd name="T39" fmla="*/ 1 h 5"/>
                      <a:gd name="T40" fmla="*/ 6 w 8"/>
                      <a:gd name="T41" fmla="*/ 1 h 5"/>
                      <a:gd name="T42" fmla="*/ 6 w 8"/>
                      <a:gd name="T43" fmla="*/ 2 h 5"/>
                      <a:gd name="T44" fmla="*/ 3 w 8"/>
                      <a:gd name="T45" fmla="*/ 4 h 5"/>
                      <a:gd name="T46" fmla="*/ 2 w 8"/>
                      <a:gd name="T47" fmla="*/ 4 h 5"/>
                      <a:gd name="T48" fmla="*/ 2 w 8"/>
                      <a:gd name="T49" fmla="*/ 4 h 5"/>
                      <a:gd name="T50" fmla="*/ 2 w 8"/>
                      <a:gd name="T51" fmla="*/ 3 h 5"/>
                      <a:gd name="T52" fmla="*/ 1 w 8"/>
                      <a:gd name="T53" fmla="*/ 3 h 5"/>
                      <a:gd name="T54" fmla="*/ 1 w 8"/>
                      <a:gd name="T55" fmla="*/ 1 h 5"/>
                      <a:gd name="T56" fmla="*/ 1 w 8"/>
                      <a:gd name="T5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 h="5">
                        <a:moveTo>
                          <a:pt x="1" y="1"/>
                        </a:moveTo>
                        <a:cubicBezTo>
                          <a:pt x="1" y="1"/>
                          <a:pt x="0" y="1"/>
                          <a:pt x="0" y="1"/>
                        </a:cubicBezTo>
                        <a:cubicBezTo>
                          <a:pt x="0" y="3"/>
                          <a:pt x="1" y="3"/>
                          <a:pt x="1" y="4"/>
                        </a:cubicBezTo>
                        <a:cubicBezTo>
                          <a:pt x="2" y="5"/>
                          <a:pt x="2" y="5"/>
                          <a:pt x="3" y="5"/>
                        </a:cubicBezTo>
                        <a:cubicBezTo>
                          <a:pt x="3" y="5"/>
                          <a:pt x="3" y="4"/>
                          <a:pt x="3" y="4"/>
                        </a:cubicBezTo>
                        <a:cubicBezTo>
                          <a:pt x="3" y="4"/>
                          <a:pt x="4" y="4"/>
                          <a:pt x="5" y="4"/>
                        </a:cubicBezTo>
                        <a:cubicBezTo>
                          <a:pt x="5" y="3"/>
                          <a:pt x="6" y="3"/>
                          <a:pt x="6" y="3"/>
                        </a:cubicBezTo>
                        <a:cubicBezTo>
                          <a:pt x="6" y="3"/>
                          <a:pt x="6" y="2"/>
                          <a:pt x="6" y="2"/>
                        </a:cubicBezTo>
                        <a:cubicBezTo>
                          <a:pt x="6" y="2"/>
                          <a:pt x="7" y="1"/>
                          <a:pt x="7" y="1"/>
                        </a:cubicBezTo>
                        <a:cubicBezTo>
                          <a:pt x="8" y="0"/>
                          <a:pt x="6" y="0"/>
                          <a:pt x="6" y="0"/>
                        </a:cubicBezTo>
                        <a:cubicBezTo>
                          <a:pt x="5" y="0"/>
                          <a:pt x="4" y="0"/>
                          <a:pt x="3" y="0"/>
                        </a:cubicBezTo>
                        <a:cubicBezTo>
                          <a:pt x="3" y="0"/>
                          <a:pt x="2" y="1"/>
                          <a:pt x="3" y="1"/>
                        </a:cubicBezTo>
                        <a:cubicBezTo>
                          <a:pt x="3" y="1"/>
                          <a:pt x="3" y="2"/>
                          <a:pt x="2" y="2"/>
                        </a:cubicBezTo>
                        <a:cubicBezTo>
                          <a:pt x="2" y="1"/>
                          <a:pt x="2" y="1"/>
                          <a:pt x="2" y="1"/>
                        </a:cubicBezTo>
                        <a:cubicBezTo>
                          <a:pt x="2" y="1"/>
                          <a:pt x="1" y="1"/>
                          <a:pt x="1" y="1"/>
                        </a:cubicBezTo>
                        <a:cubicBezTo>
                          <a:pt x="1" y="2"/>
                          <a:pt x="2" y="2"/>
                          <a:pt x="2" y="2"/>
                        </a:cubicBezTo>
                        <a:cubicBezTo>
                          <a:pt x="2" y="2"/>
                          <a:pt x="3" y="2"/>
                          <a:pt x="3" y="2"/>
                        </a:cubicBezTo>
                        <a:cubicBezTo>
                          <a:pt x="3" y="2"/>
                          <a:pt x="3" y="1"/>
                          <a:pt x="3" y="1"/>
                        </a:cubicBezTo>
                        <a:cubicBezTo>
                          <a:pt x="3" y="0"/>
                          <a:pt x="4" y="1"/>
                          <a:pt x="4" y="1"/>
                        </a:cubicBezTo>
                        <a:cubicBezTo>
                          <a:pt x="5" y="1"/>
                          <a:pt x="5" y="1"/>
                          <a:pt x="5" y="1"/>
                        </a:cubicBezTo>
                        <a:cubicBezTo>
                          <a:pt x="5" y="1"/>
                          <a:pt x="7" y="1"/>
                          <a:pt x="6" y="1"/>
                        </a:cubicBezTo>
                        <a:cubicBezTo>
                          <a:pt x="6" y="1"/>
                          <a:pt x="5" y="2"/>
                          <a:pt x="6" y="2"/>
                        </a:cubicBezTo>
                        <a:cubicBezTo>
                          <a:pt x="6" y="3"/>
                          <a:pt x="3" y="4"/>
                          <a:pt x="3" y="4"/>
                        </a:cubicBezTo>
                        <a:cubicBezTo>
                          <a:pt x="3" y="4"/>
                          <a:pt x="3" y="4"/>
                          <a:pt x="2" y="4"/>
                        </a:cubicBezTo>
                        <a:cubicBezTo>
                          <a:pt x="2" y="5"/>
                          <a:pt x="2" y="5"/>
                          <a:pt x="2" y="4"/>
                        </a:cubicBezTo>
                        <a:cubicBezTo>
                          <a:pt x="2" y="4"/>
                          <a:pt x="2" y="4"/>
                          <a:pt x="2" y="3"/>
                        </a:cubicBezTo>
                        <a:cubicBezTo>
                          <a:pt x="2" y="3"/>
                          <a:pt x="1" y="3"/>
                          <a:pt x="1" y="3"/>
                        </a:cubicBezTo>
                        <a:cubicBezTo>
                          <a:pt x="1" y="2"/>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19" name="Freeform 1103"/>
                  <p:cNvSpPr>
                    <a:spLocks/>
                  </p:cNvSpPr>
                  <p:nvPr/>
                </p:nvSpPr>
                <p:spPr bwMode="auto">
                  <a:xfrm>
                    <a:off x="3291" y="1404"/>
                    <a:ext cx="44" cy="22"/>
                  </a:xfrm>
                  <a:custGeom>
                    <a:avLst/>
                    <a:gdLst>
                      <a:gd name="T0" fmla="*/ 7 w 8"/>
                      <a:gd name="T1" fmla="*/ 3 h 4"/>
                      <a:gd name="T2" fmla="*/ 5 w 8"/>
                      <a:gd name="T3" fmla="*/ 3 h 4"/>
                      <a:gd name="T4" fmla="*/ 3 w 8"/>
                      <a:gd name="T5" fmla="*/ 3 h 4"/>
                      <a:gd name="T6" fmla="*/ 1 w 8"/>
                      <a:gd name="T7" fmla="*/ 2 h 4"/>
                      <a:gd name="T8" fmla="*/ 0 w 8"/>
                      <a:gd name="T9" fmla="*/ 0 h 4"/>
                      <a:gd name="T10" fmla="*/ 0 w 8"/>
                      <a:gd name="T11" fmla="*/ 0 h 4"/>
                      <a:gd name="T12" fmla="*/ 1 w 8"/>
                      <a:gd name="T13" fmla="*/ 2 h 4"/>
                      <a:gd name="T14" fmla="*/ 3 w 8"/>
                      <a:gd name="T15" fmla="*/ 3 h 4"/>
                      <a:gd name="T16" fmla="*/ 4 w 8"/>
                      <a:gd name="T17" fmla="*/ 3 h 4"/>
                      <a:gd name="T18" fmla="*/ 7 w 8"/>
                      <a:gd name="T19" fmla="*/ 4 h 4"/>
                      <a:gd name="T20" fmla="*/ 7 w 8"/>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3"/>
                        </a:moveTo>
                        <a:cubicBezTo>
                          <a:pt x="6" y="3"/>
                          <a:pt x="6" y="3"/>
                          <a:pt x="5" y="3"/>
                        </a:cubicBezTo>
                        <a:cubicBezTo>
                          <a:pt x="4" y="3"/>
                          <a:pt x="3" y="3"/>
                          <a:pt x="3" y="3"/>
                        </a:cubicBezTo>
                        <a:cubicBezTo>
                          <a:pt x="2" y="2"/>
                          <a:pt x="2" y="2"/>
                          <a:pt x="1" y="2"/>
                        </a:cubicBezTo>
                        <a:cubicBezTo>
                          <a:pt x="1" y="1"/>
                          <a:pt x="1" y="1"/>
                          <a:pt x="0" y="0"/>
                        </a:cubicBezTo>
                        <a:cubicBezTo>
                          <a:pt x="0" y="0"/>
                          <a:pt x="0" y="0"/>
                          <a:pt x="0" y="0"/>
                        </a:cubicBezTo>
                        <a:cubicBezTo>
                          <a:pt x="0" y="1"/>
                          <a:pt x="0" y="2"/>
                          <a:pt x="1" y="2"/>
                        </a:cubicBezTo>
                        <a:cubicBezTo>
                          <a:pt x="1" y="2"/>
                          <a:pt x="2" y="3"/>
                          <a:pt x="3" y="3"/>
                        </a:cubicBezTo>
                        <a:cubicBezTo>
                          <a:pt x="3" y="3"/>
                          <a:pt x="4" y="3"/>
                          <a:pt x="4" y="3"/>
                        </a:cubicBezTo>
                        <a:cubicBezTo>
                          <a:pt x="5" y="3"/>
                          <a:pt x="6" y="4"/>
                          <a:pt x="7" y="4"/>
                        </a:cubicBezTo>
                        <a:cubicBezTo>
                          <a:pt x="7" y="4"/>
                          <a:pt x="8" y="3"/>
                          <a:pt x="7"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0" name="Freeform 1104"/>
                  <p:cNvSpPr>
                    <a:spLocks/>
                  </p:cNvSpPr>
                  <p:nvPr/>
                </p:nvSpPr>
                <p:spPr bwMode="auto">
                  <a:xfrm>
                    <a:off x="3246" y="1404"/>
                    <a:ext cx="50" cy="22"/>
                  </a:xfrm>
                  <a:custGeom>
                    <a:avLst/>
                    <a:gdLst>
                      <a:gd name="T0" fmla="*/ 8 w 9"/>
                      <a:gd name="T1" fmla="*/ 0 h 4"/>
                      <a:gd name="T2" fmla="*/ 4 w 9"/>
                      <a:gd name="T3" fmla="*/ 1 h 4"/>
                      <a:gd name="T4" fmla="*/ 4 w 9"/>
                      <a:gd name="T5" fmla="*/ 1 h 4"/>
                      <a:gd name="T6" fmla="*/ 6 w 9"/>
                      <a:gd name="T7" fmla="*/ 1 h 4"/>
                      <a:gd name="T8" fmla="*/ 6 w 9"/>
                      <a:gd name="T9" fmla="*/ 1 h 4"/>
                      <a:gd name="T10" fmla="*/ 4 w 9"/>
                      <a:gd name="T11" fmla="*/ 2 h 4"/>
                      <a:gd name="T12" fmla="*/ 3 w 9"/>
                      <a:gd name="T13" fmla="*/ 4 h 4"/>
                      <a:gd name="T14" fmla="*/ 3 w 9"/>
                      <a:gd name="T15" fmla="*/ 4 h 4"/>
                      <a:gd name="T16" fmla="*/ 3 w 9"/>
                      <a:gd name="T17" fmla="*/ 1 h 4"/>
                      <a:gd name="T18" fmla="*/ 1 w 9"/>
                      <a:gd name="T19" fmla="*/ 1 h 4"/>
                      <a:gd name="T20" fmla="*/ 1 w 9"/>
                      <a:gd name="T21" fmla="*/ 2 h 4"/>
                      <a:gd name="T22" fmla="*/ 3 w 9"/>
                      <a:gd name="T23" fmla="*/ 3 h 4"/>
                      <a:gd name="T24" fmla="*/ 3 w 9"/>
                      <a:gd name="T25" fmla="*/ 4 h 4"/>
                      <a:gd name="T26" fmla="*/ 3 w 9"/>
                      <a:gd name="T27" fmla="*/ 4 h 4"/>
                      <a:gd name="T28" fmla="*/ 4 w 9"/>
                      <a:gd name="T29" fmla="*/ 3 h 4"/>
                      <a:gd name="T30" fmla="*/ 5 w 9"/>
                      <a:gd name="T31" fmla="*/ 2 h 4"/>
                      <a:gd name="T32" fmla="*/ 6 w 9"/>
                      <a:gd name="T33" fmla="*/ 1 h 4"/>
                      <a:gd name="T34" fmla="*/ 6 w 9"/>
                      <a:gd name="T35" fmla="*/ 1 h 4"/>
                      <a:gd name="T36" fmla="*/ 5 w 9"/>
                      <a:gd name="T37" fmla="*/ 1 h 4"/>
                      <a:gd name="T38" fmla="*/ 8 w 9"/>
                      <a:gd name="T39" fmla="*/ 0 h 4"/>
                      <a:gd name="T40" fmla="*/ 8 w 9"/>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4">
                        <a:moveTo>
                          <a:pt x="8" y="0"/>
                        </a:moveTo>
                        <a:cubicBezTo>
                          <a:pt x="8" y="0"/>
                          <a:pt x="4" y="0"/>
                          <a:pt x="4" y="1"/>
                        </a:cubicBezTo>
                        <a:cubicBezTo>
                          <a:pt x="4" y="1"/>
                          <a:pt x="4" y="1"/>
                          <a:pt x="4" y="1"/>
                        </a:cubicBezTo>
                        <a:cubicBezTo>
                          <a:pt x="5" y="2"/>
                          <a:pt x="5" y="1"/>
                          <a:pt x="6" y="1"/>
                        </a:cubicBezTo>
                        <a:cubicBezTo>
                          <a:pt x="6" y="1"/>
                          <a:pt x="6" y="1"/>
                          <a:pt x="6" y="1"/>
                        </a:cubicBezTo>
                        <a:cubicBezTo>
                          <a:pt x="5" y="1"/>
                          <a:pt x="5" y="2"/>
                          <a:pt x="4" y="2"/>
                        </a:cubicBezTo>
                        <a:cubicBezTo>
                          <a:pt x="4" y="3"/>
                          <a:pt x="3" y="3"/>
                          <a:pt x="3" y="4"/>
                        </a:cubicBezTo>
                        <a:cubicBezTo>
                          <a:pt x="3" y="4"/>
                          <a:pt x="3" y="4"/>
                          <a:pt x="3" y="4"/>
                        </a:cubicBezTo>
                        <a:cubicBezTo>
                          <a:pt x="3" y="3"/>
                          <a:pt x="4" y="2"/>
                          <a:pt x="3" y="1"/>
                        </a:cubicBezTo>
                        <a:cubicBezTo>
                          <a:pt x="2" y="1"/>
                          <a:pt x="1" y="1"/>
                          <a:pt x="1" y="1"/>
                        </a:cubicBezTo>
                        <a:cubicBezTo>
                          <a:pt x="0" y="2"/>
                          <a:pt x="0" y="2"/>
                          <a:pt x="1" y="2"/>
                        </a:cubicBezTo>
                        <a:cubicBezTo>
                          <a:pt x="1" y="2"/>
                          <a:pt x="3" y="1"/>
                          <a:pt x="3" y="3"/>
                        </a:cubicBezTo>
                        <a:cubicBezTo>
                          <a:pt x="3" y="3"/>
                          <a:pt x="3" y="4"/>
                          <a:pt x="3" y="4"/>
                        </a:cubicBezTo>
                        <a:cubicBezTo>
                          <a:pt x="3" y="4"/>
                          <a:pt x="3" y="4"/>
                          <a:pt x="3" y="4"/>
                        </a:cubicBezTo>
                        <a:cubicBezTo>
                          <a:pt x="4" y="4"/>
                          <a:pt x="4" y="4"/>
                          <a:pt x="4" y="3"/>
                        </a:cubicBezTo>
                        <a:cubicBezTo>
                          <a:pt x="4" y="3"/>
                          <a:pt x="4" y="3"/>
                          <a:pt x="5" y="2"/>
                        </a:cubicBezTo>
                        <a:cubicBezTo>
                          <a:pt x="5" y="2"/>
                          <a:pt x="6" y="2"/>
                          <a:pt x="6" y="1"/>
                        </a:cubicBezTo>
                        <a:cubicBezTo>
                          <a:pt x="7" y="1"/>
                          <a:pt x="7" y="1"/>
                          <a:pt x="6" y="1"/>
                        </a:cubicBezTo>
                        <a:cubicBezTo>
                          <a:pt x="6" y="1"/>
                          <a:pt x="5" y="1"/>
                          <a:pt x="5" y="1"/>
                        </a:cubicBezTo>
                        <a:cubicBezTo>
                          <a:pt x="6" y="0"/>
                          <a:pt x="7" y="0"/>
                          <a:pt x="8" y="0"/>
                        </a:cubicBezTo>
                        <a:cubicBezTo>
                          <a:pt x="8" y="1"/>
                          <a:pt x="9"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1" name="Oval 1105"/>
                  <p:cNvSpPr>
                    <a:spLocks noChangeArrowheads="1"/>
                  </p:cNvSpPr>
                  <p:nvPr/>
                </p:nvSpPr>
                <p:spPr bwMode="auto">
                  <a:xfrm>
                    <a:off x="2943" y="1492"/>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2" name="Freeform 1106"/>
                  <p:cNvSpPr>
                    <a:spLocks/>
                  </p:cNvSpPr>
                  <p:nvPr/>
                </p:nvSpPr>
                <p:spPr bwMode="auto">
                  <a:xfrm>
                    <a:off x="2949" y="1459"/>
                    <a:ext cx="33" cy="22"/>
                  </a:xfrm>
                  <a:custGeom>
                    <a:avLst/>
                    <a:gdLst>
                      <a:gd name="T0" fmla="*/ 1 w 6"/>
                      <a:gd name="T1" fmla="*/ 4 h 4"/>
                      <a:gd name="T2" fmla="*/ 4 w 6"/>
                      <a:gd name="T3" fmla="*/ 3 h 4"/>
                      <a:gd name="T4" fmla="*/ 6 w 6"/>
                      <a:gd name="T5" fmla="*/ 1 h 4"/>
                      <a:gd name="T6" fmla="*/ 6 w 6"/>
                      <a:gd name="T7" fmla="*/ 1 h 4"/>
                      <a:gd name="T8" fmla="*/ 4 w 6"/>
                      <a:gd name="T9" fmla="*/ 1 h 4"/>
                      <a:gd name="T10" fmla="*/ 5 w 6"/>
                      <a:gd name="T11" fmla="*/ 1 h 4"/>
                      <a:gd name="T12" fmla="*/ 5 w 6"/>
                      <a:gd name="T13" fmla="*/ 0 h 4"/>
                      <a:gd name="T14" fmla="*/ 4 w 6"/>
                      <a:gd name="T15" fmla="*/ 0 h 4"/>
                      <a:gd name="T16" fmla="*/ 4 w 6"/>
                      <a:gd name="T17" fmla="*/ 2 h 4"/>
                      <a:gd name="T18" fmla="*/ 4 w 6"/>
                      <a:gd name="T19" fmla="*/ 2 h 4"/>
                      <a:gd name="T20" fmla="*/ 6 w 6"/>
                      <a:gd name="T21" fmla="*/ 2 h 4"/>
                      <a:gd name="T22" fmla="*/ 6 w 6"/>
                      <a:gd name="T23" fmla="*/ 1 h 4"/>
                      <a:gd name="T24" fmla="*/ 3 w 6"/>
                      <a:gd name="T25" fmla="*/ 3 h 4"/>
                      <a:gd name="T26" fmla="*/ 0 w 6"/>
                      <a:gd name="T27" fmla="*/ 4 h 4"/>
                      <a:gd name="T28" fmla="*/ 1 w 6"/>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4">
                        <a:moveTo>
                          <a:pt x="1" y="4"/>
                        </a:moveTo>
                        <a:cubicBezTo>
                          <a:pt x="2" y="4"/>
                          <a:pt x="3" y="4"/>
                          <a:pt x="4" y="3"/>
                        </a:cubicBezTo>
                        <a:cubicBezTo>
                          <a:pt x="5" y="3"/>
                          <a:pt x="5" y="2"/>
                          <a:pt x="6" y="1"/>
                        </a:cubicBezTo>
                        <a:cubicBezTo>
                          <a:pt x="6" y="1"/>
                          <a:pt x="6" y="1"/>
                          <a:pt x="6" y="1"/>
                        </a:cubicBezTo>
                        <a:cubicBezTo>
                          <a:pt x="5" y="1"/>
                          <a:pt x="5" y="1"/>
                          <a:pt x="4" y="1"/>
                        </a:cubicBezTo>
                        <a:cubicBezTo>
                          <a:pt x="4" y="1"/>
                          <a:pt x="4" y="1"/>
                          <a:pt x="5" y="1"/>
                        </a:cubicBezTo>
                        <a:cubicBezTo>
                          <a:pt x="5" y="1"/>
                          <a:pt x="5" y="1"/>
                          <a:pt x="5" y="0"/>
                        </a:cubicBezTo>
                        <a:cubicBezTo>
                          <a:pt x="5" y="0"/>
                          <a:pt x="5" y="0"/>
                          <a:pt x="4" y="0"/>
                        </a:cubicBezTo>
                        <a:cubicBezTo>
                          <a:pt x="4" y="1"/>
                          <a:pt x="4" y="1"/>
                          <a:pt x="4" y="2"/>
                        </a:cubicBezTo>
                        <a:cubicBezTo>
                          <a:pt x="4" y="2"/>
                          <a:pt x="4" y="2"/>
                          <a:pt x="4" y="2"/>
                        </a:cubicBezTo>
                        <a:cubicBezTo>
                          <a:pt x="5" y="2"/>
                          <a:pt x="5" y="1"/>
                          <a:pt x="6" y="2"/>
                        </a:cubicBezTo>
                        <a:cubicBezTo>
                          <a:pt x="6" y="1"/>
                          <a:pt x="6" y="1"/>
                          <a:pt x="6" y="1"/>
                        </a:cubicBezTo>
                        <a:cubicBezTo>
                          <a:pt x="5" y="2"/>
                          <a:pt x="4" y="3"/>
                          <a:pt x="3" y="3"/>
                        </a:cubicBezTo>
                        <a:cubicBezTo>
                          <a:pt x="2" y="4"/>
                          <a:pt x="1" y="4"/>
                          <a:pt x="0" y="4"/>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3" name="Freeform 1107"/>
                  <p:cNvSpPr>
                    <a:spLocks/>
                  </p:cNvSpPr>
                  <p:nvPr/>
                </p:nvSpPr>
                <p:spPr bwMode="auto">
                  <a:xfrm>
                    <a:off x="3081" y="1382"/>
                    <a:ext cx="61" cy="16"/>
                  </a:xfrm>
                  <a:custGeom>
                    <a:avLst/>
                    <a:gdLst>
                      <a:gd name="T0" fmla="*/ 1 w 11"/>
                      <a:gd name="T1" fmla="*/ 1 h 3"/>
                      <a:gd name="T2" fmla="*/ 4 w 11"/>
                      <a:gd name="T3" fmla="*/ 1 h 3"/>
                      <a:gd name="T4" fmla="*/ 8 w 11"/>
                      <a:gd name="T5" fmla="*/ 2 h 3"/>
                      <a:gd name="T6" fmla="*/ 9 w 11"/>
                      <a:gd name="T7" fmla="*/ 3 h 3"/>
                      <a:gd name="T8" fmla="*/ 11 w 11"/>
                      <a:gd name="T9" fmla="*/ 2 h 3"/>
                      <a:gd name="T10" fmla="*/ 10 w 11"/>
                      <a:gd name="T11" fmla="*/ 2 h 3"/>
                      <a:gd name="T12" fmla="*/ 9 w 11"/>
                      <a:gd name="T13" fmla="*/ 2 h 3"/>
                      <a:gd name="T14" fmla="*/ 8 w 11"/>
                      <a:gd name="T15" fmla="*/ 1 h 3"/>
                      <a:gd name="T16" fmla="*/ 6 w 11"/>
                      <a:gd name="T17" fmla="*/ 1 h 3"/>
                      <a:gd name="T18" fmla="*/ 3 w 11"/>
                      <a:gd name="T19" fmla="*/ 1 h 3"/>
                      <a:gd name="T20" fmla="*/ 1 w 11"/>
                      <a:gd name="T21" fmla="*/ 0 h 3"/>
                      <a:gd name="T22" fmla="*/ 1 w 11"/>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
                        <a:moveTo>
                          <a:pt x="1" y="1"/>
                        </a:moveTo>
                        <a:cubicBezTo>
                          <a:pt x="2" y="1"/>
                          <a:pt x="3" y="1"/>
                          <a:pt x="4" y="1"/>
                        </a:cubicBezTo>
                        <a:cubicBezTo>
                          <a:pt x="5" y="1"/>
                          <a:pt x="7" y="1"/>
                          <a:pt x="8" y="2"/>
                        </a:cubicBezTo>
                        <a:cubicBezTo>
                          <a:pt x="8" y="2"/>
                          <a:pt x="8" y="3"/>
                          <a:pt x="9" y="3"/>
                        </a:cubicBezTo>
                        <a:cubicBezTo>
                          <a:pt x="10" y="3"/>
                          <a:pt x="10" y="2"/>
                          <a:pt x="11" y="2"/>
                        </a:cubicBezTo>
                        <a:cubicBezTo>
                          <a:pt x="11" y="2"/>
                          <a:pt x="11" y="1"/>
                          <a:pt x="10" y="2"/>
                        </a:cubicBezTo>
                        <a:cubicBezTo>
                          <a:pt x="10" y="2"/>
                          <a:pt x="10" y="2"/>
                          <a:pt x="9" y="2"/>
                        </a:cubicBezTo>
                        <a:cubicBezTo>
                          <a:pt x="9" y="2"/>
                          <a:pt x="9" y="1"/>
                          <a:pt x="8" y="1"/>
                        </a:cubicBezTo>
                        <a:cubicBezTo>
                          <a:pt x="8" y="1"/>
                          <a:pt x="7" y="1"/>
                          <a:pt x="6" y="1"/>
                        </a:cubicBezTo>
                        <a:cubicBezTo>
                          <a:pt x="5" y="1"/>
                          <a:pt x="4" y="1"/>
                          <a:pt x="3" y="1"/>
                        </a:cubicBezTo>
                        <a:cubicBezTo>
                          <a:pt x="2" y="0"/>
                          <a:pt x="2"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4" name="Freeform 1108"/>
                  <p:cNvSpPr>
                    <a:spLocks/>
                  </p:cNvSpPr>
                  <p:nvPr/>
                </p:nvSpPr>
                <p:spPr bwMode="auto">
                  <a:xfrm>
                    <a:off x="3136" y="1382"/>
                    <a:ext cx="55" cy="11"/>
                  </a:xfrm>
                  <a:custGeom>
                    <a:avLst/>
                    <a:gdLst>
                      <a:gd name="T0" fmla="*/ 0 w 10"/>
                      <a:gd name="T1" fmla="*/ 2 h 2"/>
                      <a:gd name="T2" fmla="*/ 0 w 10"/>
                      <a:gd name="T3" fmla="*/ 2 h 2"/>
                      <a:gd name="T4" fmla="*/ 1 w 10"/>
                      <a:gd name="T5" fmla="*/ 2 h 2"/>
                      <a:gd name="T6" fmla="*/ 4 w 10"/>
                      <a:gd name="T7" fmla="*/ 1 h 2"/>
                      <a:gd name="T8" fmla="*/ 9 w 10"/>
                      <a:gd name="T9" fmla="*/ 0 h 2"/>
                      <a:gd name="T10" fmla="*/ 10 w 10"/>
                      <a:gd name="T11" fmla="*/ 0 h 2"/>
                      <a:gd name="T12" fmla="*/ 0 w 10"/>
                      <a:gd name="T13" fmla="*/ 2 h 2"/>
                      <a:gd name="T14" fmla="*/ 0 w 10"/>
                      <a:gd name="T15" fmla="*/ 2 h 2"/>
                      <a:gd name="T16" fmla="*/ 0 w 10"/>
                      <a:gd name="T17" fmla="*/ 2 h 2"/>
                      <a:gd name="T18" fmla="*/ 1 w 10"/>
                      <a:gd name="T19" fmla="*/ 2 h 2"/>
                      <a:gd name="T20" fmla="*/ 1 w 10"/>
                      <a:gd name="T21" fmla="*/ 2 h 2"/>
                      <a:gd name="T22" fmla="*/ 0 w 10"/>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0" y="2"/>
                        </a:moveTo>
                        <a:cubicBezTo>
                          <a:pt x="0" y="2"/>
                          <a:pt x="0" y="2"/>
                          <a:pt x="0" y="2"/>
                        </a:cubicBezTo>
                        <a:cubicBezTo>
                          <a:pt x="1" y="2"/>
                          <a:pt x="1" y="2"/>
                          <a:pt x="1" y="2"/>
                        </a:cubicBezTo>
                        <a:cubicBezTo>
                          <a:pt x="1" y="2"/>
                          <a:pt x="4" y="1"/>
                          <a:pt x="4" y="1"/>
                        </a:cubicBezTo>
                        <a:cubicBezTo>
                          <a:pt x="6" y="1"/>
                          <a:pt x="8" y="0"/>
                          <a:pt x="9" y="0"/>
                        </a:cubicBezTo>
                        <a:cubicBezTo>
                          <a:pt x="10" y="0"/>
                          <a:pt x="10" y="0"/>
                          <a:pt x="10" y="0"/>
                        </a:cubicBezTo>
                        <a:cubicBezTo>
                          <a:pt x="7" y="0"/>
                          <a:pt x="3" y="1"/>
                          <a:pt x="0" y="2"/>
                        </a:cubicBezTo>
                        <a:cubicBezTo>
                          <a:pt x="0" y="2"/>
                          <a:pt x="0" y="2"/>
                          <a:pt x="0" y="2"/>
                        </a:cubicBezTo>
                        <a:cubicBezTo>
                          <a:pt x="0" y="2"/>
                          <a:pt x="0" y="2"/>
                          <a:pt x="0" y="2"/>
                        </a:cubicBezTo>
                        <a:cubicBezTo>
                          <a:pt x="0" y="2"/>
                          <a:pt x="1" y="2"/>
                          <a:pt x="1" y="2"/>
                        </a:cubicBezTo>
                        <a:cubicBezTo>
                          <a:pt x="1" y="2"/>
                          <a:pt x="1" y="2"/>
                          <a:pt x="1" y="2"/>
                        </a:cubicBezTo>
                        <a:cubicBezTo>
                          <a:pt x="1" y="2"/>
                          <a:pt x="1"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5" name="Freeform 1109"/>
                  <p:cNvSpPr>
                    <a:spLocks/>
                  </p:cNvSpPr>
                  <p:nvPr/>
                </p:nvSpPr>
                <p:spPr bwMode="auto">
                  <a:xfrm>
                    <a:off x="3186" y="1376"/>
                    <a:ext cx="38" cy="22"/>
                  </a:xfrm>
                  <a:custGeom>
                    <a:avLst/>
                    <a:gdLst>
                      <a:gd name="T0" fmla="*/ 0 w 7"/>
                      <a:gd name="T1" fmla="*/ 1 h 4"/>
                      <a:gd name="T2" fmla="*/ 0 w 7"/>
                      <a:gd name="T3" fmla="*/ 3 h 4"/>
                      <a:gd name="T4" fmla="*/ 2 w 7"/>
                      <a:gd name="T5" fmla="*/ 3 h 4"/>
                      <a:gd name="T6" fmla="*/ 3 w 7"/>
                      <a:gd name="T7" fmla="*/ 2 h 4"/>
                      <a:gd name="T8" fmla="*/ 5 w 7"/>
                      <a:gd name="T9" fmla="*/ 3 h 4"/>
                      <a:gd name="T10" fmla="*/ 7 w 7"/>
                      <a:gd name="T11" fmla="*/ 4 h 4"/>
                      <a:gd name="T12" fmla="*/ 7 w 7"/>
                      <a:gd name="T13" fmla="*/ 3 h 4"/>
                      <a:gd name="T14" fmla="*/ 3 w 7"/>
                      <a:gd name="T15" fmla="*/ 2 h 4"/>
                      <a:gd name="T16" fmla="*/ 2 w 7"/>
                      <a:gd name="T17" fmla="*/ 2 h 4"/>
                      <a:gd name="T18" fmla="*/ 1 w 7"/>
                      <a:gd name="T19" fmla="*/ 2 h 4"/>
                      <a:gd name="T20" fmla="*/ 1 w 7"/>
                      <a:gd name="T21" fmla="*/ 1 h 4"/>
                      <a:gd name="T22" fmla="*/ 0 w 7"/>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4">
                        <a:moveTo>
                          <a:pt x="0" y="1"/>
                        </a:moveTo>
                        <a:cubicBezTo>
                          <a:pt x="0" y="1"/>
                          <a:pt x="0" y="3"/>
                          <a:pt x="0" y="3"/>
                        </a:cubicBezTo>
                        <a:cubicBezTo>
                          <a:pt x="1" y="3"/>
                          <a:pt x="1" y="3"/>
                          <a:pt x="2" y="3"/>
                        </a:cubicBezTo>
                        <a:cubicBezTo>
                          <a:pt x="2" y="3"/>
                          <a:pt x="2" y="2"/>
                          <a:pt x="3" y="2"/>
                        </a:cubicBezTo>
                        <a:cubicBezTo>
                          <a:pt x="3" y="2"/>
                          <a:pt x="4" y="2"/>
                          <a:pt x="5" y="3"/>
                        </a:cubicBezTo>
                        <a:cubicBezTo>
                          <a:pt x="5" y="3"/>
                          <a:pt x="6" y="3"/>
                          <a:pt x="7" y="4"/>
                        </a:cubicBezTo>
                        <a:cubicBezTo>
                          <a:pt x="7" y="4"/>
                          <a:pt x="7" y="3"/>
                          <a:pt x="7" y="3"/>
                        </a:cubicBezTo>
                        <a:cubicBezTo>
                          <a:pt x="5" y="3"/>
                          <a:pt x="5" y="2"/>
                          <a:pt x="3" y="2"/>
                        </a:cubicBezTo>
                        <a:cubicBezTo>
                          <a:pt x="3" y="2"/>
                          <a:pt x="2" y="2"/>
                          <a:pt x="2" y="2"/>
                        </a:cubicBezTo>
                        <a:cubicBezTo>
                          <a:pt x="1" y="3"/>
                          <a:pt x="1" y="2"/>
                          <a:pt x="1" y="2"/>
                        </a:cubicBezTo>
                        <a:cubicBezTo>
                          <a:pt x="1"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6" name="Freeform 1110"/>
                  <p:cNvSpPr>
                    <a:spLocks/>
                  </p:cNvSpPr>
                  <p:nvPr/>
                </p:nvSpPr>
                <p:spPr bwMode="auto">
                  <a:xfrm>
                    <a:off x="3219" y="1393"/>
                    <a:ext cx="22" cy="22"/>
                  </a:xfrm>
                  <a:custGeom>
                    <a:avLst/>
                    <a:gdLst>
                      <a:gd name="T0" fmla="*/ 0 w 4"/>
                      <a:gd name="T1" fmla="*/ 1 h 4"/>
                      <a:gd name="T2" fmla="*/ 2 w 4"/>
                      <a:gd name="T3" fmla="*/ 1 h 4"/>
                      <a:gd name="T4" fmla="*/ 4 w 4"/>
                      <a:gd name="T5" fmla="*/ 2 h 4"/>
                      <a:gd name="T6" fmla="*/ 3 w 4"/>
                      <a:gd name="T7" fmla="*/ 2 h 4"/>
                      <a:gd name="T8" fmla="*/ 2 w 4"/>
                      <a:gd name="T9" fmla="*/ 2 h 4"/>
                      <a:gd name="T10" fmla="*/ 1 w 4"/>
                      <a:gd name="T11" fmla="*/ 4 h 4"/>
                      <a:gd name="T12" fmla="*/ 2 w 4"/>
                      <a:gd name="T13" fmla="*/ 3 h 4"/>
                      <a:gd name="T14" fmla="*/ 2 w 4"/>
                      <a:gd name="T15" fmla="*/ 3 h 4"/>
                      <a:gd name="T16" fmla="*/ 3 w 4"/>
                      <a:gd name="T17" fmla="*/ 3 h 4"/>
                      <a:gd name="T18" fmla="*/ 4 w 4"/>
                      <a:gd name="T19" fmla="*/ 2 h 4"/>
                      <a:gd name="T20" fmla="*/ 3 w 4"/>
                      <a:gd name="T21" fmla="*/ 1 h 4"/>
                      <a:gd name="T22" fmla="*/ 1 w 4"/>
                      <a:gd name="T23" fmla="*/ 0 h 4"/>
                      <a:gd name="T24" fmla="*/ 0 w 4"/>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0" y="1"/>
                        </a:moveTo>
                        <a:cubicBezTo>
                          <a:pt x="1" y="1"/>
                          <a:pt x="1" y="1"/>
                          <a:pt x="2" y="1"/>
                        </a:cubicBezTo>
                        <a:cubicBezTo>
                          <a:pt x="2" y="1"/>
                          <a:pt x="3" y="1"/>
                          <a:pt x="4" y="2"/>
                        </a:cubicBezTo>
                        <a:cubicBezTo>
                          <a:pt x="4" y="2"/>
                          <a:pt x="3" y="2"/>
                          <a:pt x="3" y="2"/>
                        </a:cubicBezTo>
                        <a:cubicBezTo>
                          <a:pt x="3" y="2"/>
                          <a:pt x="2" y="2"/>
                          <a:pt x="2" y="2"/>
                        </a:cubicBezTo>
                        <a:cubicBezTo>
                          <a:pt x="1" y="3"/>
                          <a:pt x="1" y="3"/>
                          <a:pt x="1" y="4"/>
                        </a:cubicBezTo>
                        <a:cubicBezTo>
                          <a:pt x="1" y="4"/>
                          <a:pt x="1" y="4"/>
                          <a:pt x="2" y="3"/>
                        </a:cubicBezTo>
                        <a:cubicBezTo>
                          <a:pt x="2" y="3"/>
                          <a:pt x="2" y="3"/>
                          <a:pt x="2" y="3"/>
                        </a:cubicBezTo>
                        <a:cubicBezTo>
                          <a:pt x="3" y="3"/>
                          <a:pt x="3" y="3"/>
                          <a:pt x="3" y="3"/>
                        </a:cubicBezTo>
                        <a:cubicBezTo>
                          <a:pt x="4" y="3"/>
                          <a:pt x="4" y="2"/>
                          <a:pt x="4" y="2"/>
                        </a:cubicBezTo>
                        <a:cubicBezTo>
                          <a:pt x="4" y="1"/>
                          <a:pt x="3" y="1"/>
                          <a:pt x="3" y="1"/>
                        </a:cubicBezTo>
                        <a:cubicBezTo>
                          <a:pt x="2" y="1"/>
                          <a:pt x="1" y="1"/>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7" name="Freeform 1111"/>
                  <p:cNvSpPr>
                    <a:spLocks/>
                  </p:cNvSpPr>
                  <p:nvPr/>
                </p:nvSpPr>
                <p:spPr bwMode="auto">
                  <a:xfrm>
                    <a:off x="3224" y="1409"/>
                    <a:ext cx="28" cy="6"/>
                  </a:xfrm>
                  <a:custGeom>
                    <a:avLst/>
                    <a:gdLst>
                      <a:gd name="T0" fmla="*/ 4 w 5"/>
                      <a:gd name="T1" fmla="*/ 0 h 1"/>
                      <a:gd name="T2" fmla="*/ 1 w 5"/>
                      <a:gd name="T3" fmla="*/ 0 h 1"/>
                      <a:gd name="T4" fmla="*/ 0 w 5"/>
                      <a:gd name="T5" fmla="*/ 1 h 1"/>
                      <a:gd name="T6" fmla="*/ 5 w 5"/>
                      <a:gd name="T7" fmla="*/ 1 h 1"/>
                      <a:gd name="T8" fmla="*/ 4 w 5"/>
                      <a:gd name="T9" fmla="*/ 0 h 1"/>
                    </a:gdLst>
                    <a:ahLst/>
                    <a:cxnLst>
                      <a:cxn ang="0">
                        <a:pos x="T0" y="T1"/>
                      </a:cxn>
                      <a:cxn ang="0">
                        <a:pos x="T2" y="T3"/>
                      </a:cxn>
                      <a:cxn ang="0">
                        <a:pos x="T4" y="T5"/>
                      </a:cxn>
                      <a:cxn ang="0">
                        <a:pos x="T6" y="T7"/>
                      </a:cxn>
                      <a:cxn ang="0">
                        <a:pos x="T8" y="T9"/>
                      </a:cxn>
                    </a:cxnLst>
                    <a:rect l="0" t="0" r="r" b="b"/>
                    <a:pathLst>
                      <a:path w="5" h="1">
                        <a:moveTo>
                          <a:pt x="4" y="0"/>
                        </a:moveTo>
                        <a:cubicBezTo>
                          <a:pt x="3" y="1"/>
                          <a:pt x="2" y="1"/>
                          <a:pt x="1" y="0"/>
                        </a:cubicBezTo>
                        <a:cubicBezTo>
                          <a:pt x="0" y="0"/>
                          <a:pt x="0" y="0"/>
                          <a:pt x="0" y="1"/>
                        </a:cubicBezTo>
                        <a:cubicBezTo>
                          <a:pt x="2" y="1"/>
                          <a:pt x="3" y="1"/>
                          <a:pt x="5" y="1"/>
                        </a:cubicBezTo>
                        <a:cubicBezTo>
                          <a:pt x="5" y="0"/>
                          <a:pt x="5"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8" name="Freeform 1112"/>
                  <p:cNvSpPr>
                    <a:spLocks/>
                  </p:cNvSpPr>
                  <p:nvPr/>
                </p:nvSpPr>
                <p:spPr bwMode="auto">
                  <a:xfrm>
                    <a:off x="3219" y="1354"/>
                    <a:ext cx="66" cy="22"/>
                  </a:xfrm>
                  <a:custGeom>
                    <a:avLst/>
                    <a:gdLst>
                      <a:gd name="T0" fmla="*/ 0 w 12"/>
                      <a:gd name="T1" fmla="*/ 4 h 4"/>
                      <a:gd name="T2" fmla="*/ 5 w 12"/>
                      <a:gd name="T3" fmla="*/ 2 h 4"/>
                      <a:gd name="T4" fmla="*/ 12 w 12"/>
                      <a:gd name="T5" fmla="*/ 0 h 4"/>
                      <a:gd name="T6" fmla="*/ 12 w 12"/>
                      <a:gd name="T7" fmla="*/ 0 h 4"/>
                      <a:gd name="T8" fmla="*/ 7 w 12"/>
                      <a:gd name="T9" fmla="*/ 1 h 4"/>
                      <a:gd name="T10" fmla="*/ 4 w 12"/>
                      <a:gd name="T11" fmla="*/ 2 h 4"/>
                      <a:gd name="T12" fmla="*/ 0 w 12"/>
                      <a:gd name="T13" fmla="*/ 3 h 4"/>
                      <a:gd name="T14" fmla="*/ 0 w 1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4">
                        <a:moveTo>
                          <a:pt x="0" y="4"/>
                        </a:moveTo>
                        <a:cubicBezTo>
                          <a:pt x="2" y="3"/>
                          <a:pt x="3" y="3"/>
                          <a:pt x="5" y="2"/>
                        </a:cubicBezTo>
                        <a:cubicBezTo>
                          <a:pt x="7" y="1"/>
                          <a:pt x="9" y="0"/>
                          <a:pt x="12" y="0"/>
                        </a:cubicBezTo>
                        <a:cubicBezTo>
                          <a:pt x="12" y="0"/>
                          <a:pt x="12" y="0"/>
                          <a:pt x="12" y="0"/>
                        </a:cubicBezTo>
                        <a:cubicBezTo>
                          <a:pt x="10" y="0"/>
                          <a:pt x="8" y="0"/>
                          <a:pt x="7" y="1"/>
                        </a:cubicBezTo>
                        <a:cubicBezTo>
                          <a:pt x="6" y="1"/>
                          <a:pt x="5" y="1"/>
                          <a:pt x="4" y="2"/>
                        </a:cubicBezTo>
                        <a:cubicBezTo>
                          <a:pt x="3" y="3"/>
                          <a:pt x="2" y="3"/>
                          <a:pt x="0" y="3"/>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29" name="Freeform 1113"/>
                  <p:cNvSpPr>
                    <a:spLocks/>
                  </p:cNvSpPr>
                  <p:nvPr/>
                </p:nvSpPr>
                <p:spPr bwMode="auto">
                  <a:xfrm>
                    <a:off x="3219" y="1349"/>
                    <a:ext cx="33" cy="27"/>
                  </a:xfrm>
                  <a:custGeom>
                    <a:avLst/>
                    <a:gdLst>
                      <a:gd name="T0" fmla="*/ 1 w 6"/>
                      <a:gd name="T1" fmla="*/ 4 h 5"/>
                      <a:gd name="T2" fmla="*/ 1 w 6"/>
                      <a:gd name="T3" fmla="*/ 3 h 5"/>
                      <a:gd name="T4" fmla="*/ 2 w 6"/>
                      <a:gd name="T5" fmla="*/ 2 h 5"/>
                      <a:gd name="T6" fmla="*/ 5 w 6"/>
                      <a:gd name="T7" fmla="*/ 1 h 5"/>
                      <a:gd name="T8" fmla="*/ 5 w 6"/>
                      <a:gd name="T9" fmla="*/ 0 h 5"/>
                      <a:gd name="T10" fmla="*/ 1 w 6"/>
                      <a:gd name="T11" fmla="*/ 2 h 5"/>
                      <a:gd name="T12" fmla="*/ 0 w 6"/>
                      <a:gd name="T13" fmla="*/ 4 h 5"/>
                      <a:gd name="T14" fmla="*/ 1 w 6"/>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1" y="4"/>
                        </a:moveTo>
                        <a:cubicBezTo>
                          <a:pt x="1" y="4"/>
                          <a:pt x="1" y="3"/>
                          <a:pt x="1" y="3"/>
                        </a:cubicBezTo>
                        <a:cubicBezTo>
                          <a:pt x="1" y="2"/>
                          <a:pt x="2" y="2"/>
                          <a:pt x="2" y="2"/>
                        </a:cubicBezTo>
                        <a:cubicBezTo>
                          <a:pt x="3" y="2"/>
                          <a:pt x="4" y="1"/>
                          <a:pt x="5" y="1"/>
                        </a:cubicBezTo>
                        <a:cubicBezTo>
                          <a:pt x="6" y="0"/>
                          <a:pt x="5" y="0"/>
                          <a:pt x="5" y="0"/>
                        </a:cubicBezTo>
                        <a:cubicBezTo>
                          <a:pt x="4" y="1"/>
                          <a:pt x="2" y="2"/>
                          <a:pt x="1" y="2"/>
                        </a:cubicBezTo>
                        <a:cubicBezTo>
                          <a:pt x="0" y="3"/>
                          <a:pt x="0" y="4"/>
                          <a:pt x="0" y="4"/>
                        </a:cubicBezTo>
                        <a:cubicBezTo>
                          <a:pt x="0" y="5"/>
                          <a:pt x="1"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0" name="Freeform 1114"/>
                  <p:cNvSpPr>
                    <a:spLocks/>
                  </p:cNvSpPr>
                  <p:nvPr/>
                </p:nvSpPr>
                <p:spPr bwMode="auto">
                  <a:xfrm>
                    <a:off x="3241" y="1338"/>
                    <a:ext cx="50" cy="16"/>
                  </a:xfrm>
                  <a:custGeom>
                    <a:avLst/>
                    <a:gdLst>
                      <a:gd name="T0" fmla="*/ 1 w 9"/>
                      <a:gd name="T1" fmla="*/ 3 h 3"/>
                      <a:gd name="T2" fmla="*/ 5 w 9"/>
                      <a:gd name="T3" fmla="*/ 2 h 3"/>
                      <a:gd name="T4" fmla="*/ 8 w 9"/>
                      <a:gd name="T5" fmla="*/ 3 h 3"/>
                      <a:gd name="T6" fmla="*/ 8 w 9"/>
                      <a:gd name="T7" fmla="*/ 3 h 3"/>
                      <a:gd name="T8" fmla="*/ 5 w 9"/>
                      <a:gd name="T9" fmla="*/ 1 h 3"/>
                      <a:gd name="T10" fmla="*/ 0 w 9"/>
                      <a:gd name="T11" fmla="*/ 3 h 3"/>
                      <a:gd name="T12" fmla="*/ 1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1" y="3"/>
                        </a:moveTo>
                        <a:cubicBezTo>
                          <a:pt x="2" y="1"/>
                          <a:pt x="4" y="2"/>
                          <a:pt x="5" y="2"/>
                        </a:cubicBezTo>
                        <a:cubicBezTo>
                          <a:pt x="6" y="2"/>
                          <a:pt x="8" y="1"/>
                          <a:pt x="8" y="3"/>
                        </a:cubicBezTo>
                        <a:cubicBezTo>
                          <a:pt x="7" y="3"/>
                          <a:pt x="8" y="3"/>
                          <a:pt x="8" y="3"/>
                        </a:cubicBezTo>
                        <a:cubicBezTo>
                          <a:pt x="9" y="1"/>
                          <a:pt x="6" y="1"/>
                          <a:pt x="5" y="1"/>
                        </a:cubicBezTo>
                        <a:cubicBezTo>
                          <a:pt x="4" y="1"/>
                          <a:pt x="1" y="0"/>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1" name="Freeform 1115"/>
                  <p:cNvSpPr>
                    <a:spLocks/>
                  </p:cNvSpPr>
                  <p:nvPr/>
                </p:nvSpPr>
                <p:spPr bwMode="auto">
                  <a:xfrm>
                    <a:off x="3235" y="1354"/>
                    <a:ext cx="94" cy="55"/>
                  </a:xfrm>
                  <a:custGeom>
                    <a:avLst/>
                    <a:gdLst>
                      <a:gd name="T0" fmla="*/ 1 w 17"/>
                      <a:gd name="T1" fmla="*/ 5 h 10"/>
                      <a:gd name="T2" fmla="*/ 5 w 17"/>
                      <a:gd name="T3" fmla="*/ 5 h 10"/>
                      <a:gd name="T4" fmla="*/ 1 w 17"/>
                      <a:gd name="T5" fmla="*/ 6 h 10"/>
                      <a:gd name="T6" fmla="*/ 2 w 17"/>
                      <a:gd name="T7" fmla="*/ 9 h 10"/>
                      <a:gd name="T8" fmla="*/ 9 w 17"/>
                      <a:gd name="T9" fmla="*/ 8 h 10"/>
                      <a:gd name="T10" fmla="*/ 13 w 17"/>
                      <a:gd name="T11" fmla="*/ 9 h 10"/>
                      <a:gd name="T12" fmla="*/ 15 w 17"/>
                      <a:gd name="T13" fmla="*/ 8 h 10"/>
                      <a:gd name="T14" fmla="*/ 16 w 17"/>
                      <a:gd name="T15" fmla="*/ 6 h 10"/>
                      <a:gd name="T16" fmla="*/ 16 w 17"/>
                      <a:gd name="T17" fmla="*/ 4 h 10"/>
                      <a:gd name="T18" fmla="*/ 15 w 17"/>
                      <a:gd name="T19" fmla="*/ 1 h 10"/>
                      <a:gd name="T20" fmla="*/ 13 w 17"/>
                      <a:gd name="T21" fmla="*/ 4 h 10"/>
                      <a:gd name="T22" fmla="*/ 12 w 17"/>
                      <a:gd name="T23" fmla="*/ 1 h 10"/>
                      <a:gd name="T24" fmla="*/ 12 w 17"/>
                      <a:gd name="T25" fmla="*/ 1 h 10"/>
                      <a:gd name="T26" fmla="*/ 11 w 17"/>
                      <a:gd name="T27" fmla="*/ 1 h 10"/>
                      <a:gd name="T28" fmla="*/ 10 w 17"/>
                      <a:gd name="T29" fmla="*/ 1 h 10"/>
                      <a:gd name="T30" fmla="*/ 3 w 17"/>
                      <a:gd name="T31" fmla="*/ 3 h 10"/>
                      <a:gd name="T32" fmla="*/ 8 w 17"/>
                      <a:gd name="T33" fmla="*/ 2 h 10"/>
                      <a:gd name="T34" fmla="*/ 9 w 17"/>
                      <a:gd name="T35" fmla="*/ 2 h 10"/>
                      <a:gd name="T36" fmla="*/ 10 w 17"/>
                      <a:gd name="T37" fmla="*/ 2 h 10"/>
                      <a:gd name="T38" fmla="*/ 13 w 17"/>
                      <a:gd name="T39" fmla="*/ 2 h 10"/>
                      <a:gd name="T40" fmla="*/ 12 w 17"/>
                      <a:gd name="T41" fmla="*/ 4 h 10"/>
                      <a:gd name="T42" fmla="*/ 14 w 17"/>
                      <a:gd name="T43" fmla="*/ 2 h 10"/>
                      <a:gd name="T44" fmla="*/ 16 w 17"/>
                      <a:gd name="T45" fmla="*/ 2 h 10"/>
                      <a:gd name="T46" fmla="*/ 14 w 17"/>
                      <a:gd name="T47" fmla="*/ 5 h 10"/>
                      <a:gd name="T48" fmla="*/ 14 w 17"/>
                      <a:gd name="T49" fmla="*/ 8 h 10"/>
                      <a:gd name="T50" fmla="*/ 12 w 17"/>
                      <a:gd name="T51" fmla="*/ 9 h 10"/>
                      <a:gd name="T52" fmla="*/ 10 w 17"/>
                      <a:gd name="T53" fmla="*/ 8 h 10"/>
                      <a:gd name="T54" fmla="*/ 6 w 17"/>
                      <a:gd name="T55" fmla="*/ 8 h 10"/>
                      <a:gd name="T56" fmla="*/ 3 w 17"/>
                      <a:gd name="T57" fmla="*/ 8 h 10"/>
                      <a:gd name="T58" fmla="*/ 2 w 17"/>
                      <a:gd name="T59" fmla="*/ 7 h 10"/>
                      <a:gd name="T60" fmla="*/ 3 w 17"/>
                      <a:gd name="T61" fmla="*/ 6 h 10"/>
                      <a:gd name="T62" fmla="*/ 6 w 17"/>
                      <a:gd name="T63" fmla="*/ 5 h 10"/>
                      <a:gd name="T64" fmla="*/ 4 w 17"/>
                      <a:gd name="T65" fmla="*/ 4 h 10"/>
                      <a:gd name="T66" fmla="*/ 2 w 17"/>
                      <a:gd name="T67" fmla="*/ 4 h 10"/>
                      <a:gd name="T68" fmla="*/ 3 w 17"/>
                      <a:gd name="T6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 h="10">
                        <a:moveTo>
                          <a:pt x="3" y="2"/>
                        </a:moveTo>
                        <a:cubicBezTo>
                          <a:pt x="2" y="3"/>
                          <a:pt x="1" y="4"/>
                          <a:pt x="1" y="5"/>
                        </a:cubicBezTo>
                        <a:cubicBezTo>
                          <a:pt x="2" y="5"/>
                          <a:pt x="3" y="5"/>
                          <a:pt x="4" y="5"/>
                        </a:cubicBezTo>
                        <a:cubicBezTo>
                          <a:pt x="5" y="5"/>
                          <a:pt x="5" y="5"/>
                          <a:pt x="5" y="5"/>
                        </a:cubicBezTo>
                        <a:cubicBezTo>
                          <a:pt x="6" y="5"/>
                          <a:pt x="4" y="6"/>
                          <a:pt x="4" y="6"/>
                        </a:cubicBezTo>
                        <a:cubicBezTo>
                          <a:pt x="3" y="6"/>
                          <a:pt x="2" y="6"/>
                          <a:pt x="1" y="6"/>
                        </a:cubicBezTo>
                        <a:cubicBezTo>
                          <a:pt x="1" y="6"/>
                          <a:pt x="0" y="7"/>
                          <a:pt x="1" y="7"/>
                        </a:cubicBezTo>
                        <a:cubicBezTo>
                          <a:pt x="1" y="8"/>
                          <a:pt x="2" y="8"/>
                          <a:pt x="2" y="9"/>
                        </a:cubicBezTo>
                        <a:cubicBezTo>
                          <a:pt x="2" y="9"/>
                          <a:pt x="2" y="9"/>
                          <a:pt x="2" y="9"/>
                        </a:cubicBezTo>
                        <a:cubicBezTo>
                          <a:pt x="4" y="10"/>
                          <a:pt x="9" y="7"/>
                          <a:pt x="9" y="8"/>
                        </a:cubicBezTo>
                        <a:cubicBezTo>
                          <a:pt x="9" y="8"/>
                          <a:pt x="10" y="8"/>
                          <a:pt x="10" y="8"/>
                        </a:cubicBezTo>
                        <a:cubicBezTo>
                          <a:pt x="11" y="8"/>
                          <a:pt x="12" y="10"/>
                          <a:pt x="13" y="9"/>
                        </a:cubicBezTo>
                        <a:cubicBezTo>
                          <a:pt x="14" y="9"/>
                          <a:pt x="14" y="9"/>
                          <a:pt x="15" y="9"/>
                        </a:cubicBezTo>
                        <a:cubicBezTo>
                          <a:pt x="15" y="9"/>
                          <a:pt x="15" y="8"/>
                          <a:pt x="15" y="8"/>
                        </a:cubicBezTo>
                        <a:cubicBezTo>
                          <a:pt x="14" y="8"/>
                          <a:pt x="16" y="8"/>
                          <a:pt x="16" y="8"/>
                        </a:cubicBezTo>
                        <a:cubicBezTo>
                          <a:pt x="17" y="8"/>
                          <a:pt x="17" y="7"/>
                          <a:pt x="16" y="6"/>
                        </a:cubicBezTo>
                        <a:cubicBezTo>
                          <a:pt x="16" y="6"/>
                          <a:pt x="15" y="6"/>
                          <a:pt x="15" y="5"/>
                        </a:cubicBezTo>
                        <a:cubicBezTo>
                          <a:pt x="15" y="5"/>
                          <a:pt x="16" y="4"/>
                          <a:pt x="16" y="4"/>
                        </a:cubicBezTo>
                        <a:cubicBezTo>
                          <a:pt x="16" y="3"/>
                          <a:pt x="16" y="3"/>
                          <a:pt x="17" y="2"/>
                        </a:cubicBezTo>
                        <a:cubicBezTo>
                          <a:pt x="17" y="1"/>
                          <a:pt x="15" y="1"/>
                          <a:pt x="15" y="1"/>
                        </a:cubicBezTo>
                        <a:cubicBezTo>
                          <a:pt x="14" y="1"/>
                          <a:pt x="14" y="1"/>
                          <a:pt x="14" y="2"/>
                        </a:cubicBezTo>
                        <a:cubicBezTo>
                          <a:pt x="13" y="2"/>
                          <a:pt x="13" y="3"/>
                          <a:pt x="13" y="4"/>
                        </a:cubicBezTo>
                        <a:cubicBezTo>
                          <a:pt x="13" y="4"/>
                          <a:pt x="13" y="3"/>
                          <a:pt x="13" y="2"/>
                        </a:cubicBezTo>
                        <a:cubicBezTo>
                          <a:pt x="13" y="2"/>
                          <a:pt x="13" y="1"/>
                          <a:pt x="12" y="1"/>
                        </a:cubicBezTo>
                        <a:cubicBezTo>
                          <a:pt x="12" y="1"/>
                          <a:pt x="12" y="2"/>
                          <a:pt x="12" y="2"/>
                        </a:cubicBezTo>
                        <a:cubicBezTo>
                          <a:pt x="10" y="2"/>
                          <a:pt x="11" y="2"/>
                          <a:pt x="12" y="1"/>
                        </a:cubicBezTo>
                        <a:cubicBezTo>
                          <a:pt x="12" y="1"/>
                          <a:pt x="12" y="1"/>
                          <a:pt x="12" y="1"/>
                        </a:cubicBezTo>
                        <a:cubicBezTo>
                          <a:pt x="11" y="1"/>
                          <a:pt x="11" y="1"/>
                          <a:pt x="11" y="1"/>
                        </a:cubicBezTo>
                        <a:cubicBezTo>
                          <a:pt x="11" y="1"/>
                          <a:pt x="9" y="1"/>
                          <a:pt x="10" y="1"/>
                        </a:cubicBezTo>
                        <a:cubicBezTo>
                          <a:pt x="10" y="1"/>
                          <a:pt x="10" y="1"/>
                          <a:pt x="10" y="1"/>
                        </a:cubicBezTo>
                        <a:cubicBezTo>
                          <a:pt x="7" y="0"/>
                          <a:pt x="3" y="1"/>
                          <a:pt x="2" y="3"/>
                        </a:cubicBezTo>
                        <a:cubicBezTo>
                          <a:pt x="2" y="3"/>
                          <a:pt x="2" y="3"/>
                          <a:pt x="3" y="3"/>
                        </a:cubicBezTo>
                        <a:cubicBezTo>
                          <a:pt x="4" y="2"/>
                          <a:pt x="5" y="1"/>
                          <a:pt x="6" y="1"/>
                        </a:cubicBezTo>
                        <a:cubicBezTo>
                          <a:pt x="7" y="1"/>
                          <a:pt x="9" y="0"/>
                          <a:pt x="8" y="2"/>
                        </a:cubicBezTo>
                        <a:cubicBezTo>
                          <a:pt x="8" y="2"/>
                          <a:pt x="9" y="2"/>
                          <a:pt x="9" y="2"/>
                        </a:cubicBezTo>
                        <a:cubicBezTo>
                          <a:pt x="9" y="2"/>
                          <a:pt x="9" y="2"/>
                          <a:pt x="9" y="2"/>
                        </a:cubicBezTo>
                        <a:cubicBezTo>
                          <a:pt x="10" y="2"/>
                          <a:pt x="10" y="2"/>
                          <a:pt x="11" y="2"/>
                        </a:cubicBezTo>
                        <a:cubicBezTo>
                          <a:pt x="10" y="2"/>
                          <a:pt x="10" y="2"/>
                          <a:pt x="10" y="2"/>
                        </a:cubicBezTo>
                        <a:cubicBezTo>
                          <a:pt x="10" y="2"/>
                          <a:pt x="10" y="2"/>
                          <a:pt x="10" y="2"/>
                        </a:cubicBezTo>
                        <a:cubicBezTo>
                          <a:pt x="11" y="3"/>
                          <a:pt x="13" y="2"/>
                          <a:pt x="13" y="2"/>
                        </a:cubicBezTo>
                        <a:cubicBezTo>
                          <a:pt x="13" y="3"/>
                          <a:pt x="12" y="4"/>
                          <a:pt x="12" y="4"/>
                        </a:cubicBezTo>
                        <a:cubicBezTo>
                          <a:pt x="12" y="4"/>
                          <a:pt x="12" y="4"/>
                          <a:pt x="12" y="4"/>
                        </a:cubicBezTo>
                        <a:cubicBezTo>
                          <a:pt x="13" y="4"/>
                          <a:pt x="14" y="3"/>
                          <a:pt x="14" y="3"/>
                        </a:cubicBezTo>
                        <a:cubicBezTo>
                          <a:pt x="14" y="3"/>
                          <a:pt x="14" y="2"/>
                          <a:pt x="14" y="2"/>
                        </a:cubicBezTo>
                        <a:cubicBezTo>
                          <a:pt x="14" y="2"/>
                          <a:pt x="14" y="2"/>
                          <a:pt x="14" y="2"/>
                        </a:cubicBezTo>
                        <a:cubicBezTo>
                          <a:pt x="15" y="1"/>
                          <a:pt x="15" y="1"/>
                          <a:pt x="16" y="2"/>
                        </a:cubicBezTo>
                        <a:cubicBezTo>
                          <a:pt x="16" y="3"/>
                          <a:pt x="15" y="3"/>
                          <a:pt x="15" y="4"/>
                        </a:cubicBezTo>
                        <a:cubicBezTo>
                          <a:pt x="15" y="4"/>
                          <a:pt x="15" y="4"/>
                          <a:pt x="14" y="5"/>
                        </a:cubicBezTo>
                        <a:cubicBezTo>
                          <a:pt x="14" y="6"/>
                          <a:pt x="17" y="8"/>
                          <a:pt x="15" y="8"/>
                        </a:cubicBezTo>
                        <a:cubicBezTo>
                          <a:pt x="15" y="7"/>
                          <a:pt x="14" y="8"/>
                          <a:pt x="14" y="8"/>
                        </a:cubicBezTo>
                        <a:cubicBezTo>
                          <a:pt x="14" y="8"/>
                          <a:pt x="14" y="8"/>
                          <a:pt x="14" y="8"/>
                        </a:cubicBezTo>
                        <a:cubicBezTo>
                          <a:pt x="15" y="9"/>
                          <a:pt x="14" y="9"/>
                          <a:pt x="12" y="9"/>
                        </a:cubicBezTo>
                        <a:cubicBezTo>
                          <a:pt x="12" y="9"/>
                          <a:pt x="12" y="8"/>
                          <a:pt x="12" y="8"/>
                        </a:cubicBezTo>
                        <a:cubicBezTo>
                          <a:pt x="11" y="8"/>
                          <a:pt x="10" y="8"/>
                          <a:pt x="10" y="8"/>
                        </a:cubicBezTo>
                        <a:cubicBezTo>
                          <a:pt x="10" y="7"/>
                          <a:pt x="9" y="7"/>
                          <a:pt x="9" y="7"/>
                        </a:cubicBezTo>
                        <a:cubicBezTo>
                          <a:pt x="8" y="8"/>
                          <a:pt x="7" y="8"/>
                          <a:pt x="6" y="8"/>
                        </a:cubicBezTo>
                        <a:cubicBezTo>
                          <a:pt x="5" y="9"/>
                          <a:pt x="5" y="9"/>
                          <a:pt x="4" y="9"/>
                        </a:cubicBezTo>
                        <a:cubicBezTo>
                          <a:pt x="4" y="9"/>
                          <a:pt x="1" y="10"/>
                          <a:pt x="3" y="8"/>
                        </a:cubicBezTo>
                        <a:cubicBezTo>
                          <a:pt x="3" y="8"/>
                          <a:pt x="3" y="8"/>
                          <a:pt x="3" y="8"/>
                        </a:cubicBezTo>
                        <a:cubicBezTo>
                          <a:pt x="3" y="8"/>
                          <a:pt x="3" y="7"/>
                          <a:pt x="2" y="7"/>
                        </a:cubicBezTo>
                        <a:cubicBezTo>
                          <a:pt x="2" y="7"/>
                          <a:pt x="1" y="7"/>
                          <a:pt x="1" y="7"/>
                        </a:cubicBezTo>
                        <a:cubicBezTo>
                          <a:pt x="1" y="6"/>
                          <a:pt x="3" y="6"/>
                          <a:pt x="3" y="6"/>
                        </a:cubicBezTo>
                        <a:cubicBezTo>
                          <a:pt x="4" y="6"/>
                          <a:pt x="5" y="6"/>
                          <a:pt x="6" y="6"/>
                        </a:cubicBezTo>
                        <a:cubicBezTo>
                          <a:pt x="6" y="6"/>
                          <a:pt x="7" y="5"/>
                          <a:pt x="6" y="5"/>
                        </a:cubicBezTo>
                        <a:cubicBezTo>
                          <a:pt x="6" y="4"/>
                          <a:pt x="5" y="4"/>
                          <a:pt x="5" y="4"/>
                        </a:cubicBezTo>
                        <a:cubicBezTo>
                          <a:pt x="4" y="4"/>
                          <a:pt x="4" y="4"/>
                          <a:pt x="4" y="4"/>
                        </a:cubicBezTo>
                        <a:cubicBezTo>
                          <a:pt x="4" y="4"/>
                          <a:pt x="1" y="4"/>
                          <a:pt x="2" y="4"/>
                        </a:cubicBezTo>
                        <a:cubicBezTo>
                          <a:pt x="2" y="4"/>
                          <a:pt x="3" y="4"/>
                          <a:pt x="2" y="4"/>
                        </a:cubicBezTo>
                        <a:cubicBezTo>
                          <a:pt x="2" y="3"/>
                          <a:pt x="2" y="3"/>
                          <a:pt x="3" y="3"/>
                        </a:cubicBezTo>
                        <a:cubicBezTo>
                          <a:pt x="3"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2" name="Freeform 1116"/>
                  <p:cNvSpPr>
                    <a:spLocks/>
                  </p:cNvSpPr>
                  <p:nvPr/>
                </p:nvSpPr>
                <p:spPr bwMode="auto">
                  <a:xfrm>
                    <a:off x="3291" y="1332"/>
                    <a:ext cx="71" cy="17"/>
                  </a:xfrm>
                  <a:custGeom>
                    <a:avLst/>
                    <a:gdLst>
                      <a:gd name="T0" fmla="*/ 2 w 13"/>
                      <a:gd name="T1" fmla="*/ 3 h 3"/>
                      <a:gd name="T2" fmla="*/ 5 w 13"/>
                      <a:gd name="T3" fmla="*/ 3 h 3"/>
                      <a:gd name="T4" fmla="*/ 8 w 13"/>
                      <a:gd name="T5" fmla="*/ 3 h 3"/>
                      <a:gd name="T6" fmla="*/ 13 w 13"/>
                      <a:gd name="T7" fmla="*/ 2 h 3"/>
                      <a:gd name="T8" fmla="*/ 13 w 13"/>
                      <a:gd name="T9" fmla="*/ 2 h 3"/>
                      <a:gd name="T10" fmla="*/ 11 w 13"/>
                      <a:gd name="T11" fmla="*/ 1 h 3"/>
                      <a:gd name="T12" fmla="*/ 11 w 13"/>
                      <a:gd name="T13" fmla="*/ 1 h 3"/>
                      <a:gd name="T14" fmla="*/ 8 w 13"/>
                      <a:gd name="T15" fmla="*/ 1 h 3"/>
                      <a:gd name="T16" fmla="*/ 8 w 13"/>
                      <a:gd name="T17" fmla="*/ 1 h 3"/>
                      <a:gd name="T18" fmla="*/ 7 w 13"/>
                      <a:gd name="T19" fmla="*/ 1 h 3"/>
                      <a:gd name="T20" fmla="*/ 7 w 13"/>
                      <a:gd name="T21" fmla="*/ 0 h 3"/>
                      <a:gd name="T22" fmla="*/ 6 w 13"/>
                      <a:gd name="T23" fmla="*/ 0 h 3"/>
                      <a:gd name="T24" fmla="*/ 2 w 13"/>
                      <a:gd name="T25" fmla="*/ 1 h 3"/>
                      <a:gd name="T26" fmla="*/ 2 w 13"/>
                      <a:gd name="T27" fmla="*/ 1 h 3"/>
                      <a:gd name="T28" fmla="*/ 2 w 13"/>
                      <a:gd name="T29" fmla="*/ 1 h 3"/>
                      <a:gd name="T30" fmla="*/ 3 w 13"/>
                      <a:gd name="T31" fmla="*/ 1 h 3"/>
                      <a:gd name="T32" fmla="*/ 0 w 13"/>
                      <a:gd name="T33" fmla="*/ 1 h 3"/>
                      <a:gd name="T34" fmla="*/ 0 w 13"/>
                      <a:gd name="T35" fmla="*/ 2 h 3"/>
                      <a:gd name="T36" fmla="*/ 3 w 13"/>
                      <a:gd name="T37" fmla="*/ 2 h 3"/>
                      <a:gd name="T38" fmla="*/ 2 w 13"/>
                      <a:gd name="T39" fmla="*/ 2 h 3"/>
                      <a:gd name="T40" fmla="*/ 2 w 13"/>
                      <a:gd name="T41" fmla="*/ 3 h 3"/>
                      <a:gd name="T42" fmla="*/ 2 w 13"/>
                      <a:gd name="T43" fmla="*/ 3 h 3"/>
                      <a:gd name="T44" fmla="*/ 4 w 13"/>
                      <a:gd name="T45" fmla="*/ 2 h 3"/>
                      <a:gd name="T46" fmla="*/ 4 w 13"/>
                      <a:gd name="T47" fmla="*/ 2 h 3"/>
                      <a:gd name="T48" fmla="*/ 2 w 13"/>
                      <a:gd name="T49" fmla="*/ 1 h 3"/>
                      <a:gd name="T50" fmla="*/ 2 w 13"/>
                      <a:gd name="T51" fmla="*/ 1 h 3"/>
                      <a:gd name="T52" fmla="*/ 3 w 13"/>
                      <a:gd name="T53" fmla="*/ 1 h 3"/>
                      <a:gd name="T54" fmla="*/ 5 w 13"/>
                      <a:gd name="T55" fmla="*/ 0 h 3"/>
                      <a:gd name="T56" fmla="*/ 7 w 13"/>
                      <a:gd name="T57" fmla="*/ 2 h 3"/>
                      <a:gd name="T58" fmla="*/ 9 w 13"/>
                      <a:gd name="T59" fmla="*/ 2 h 3"/>
                      <a:gd name="T60" fmla="*/ 9 w 13"/>
                      <a:gd name="T61" fmla="*/ 1 h 3"/>
                      <a:gd name="T62" fmla="*/ 10 w 13"/>
                      <a:gd name="T63" fmla="*/ 1 h 3"/>
                      <a:gd name="T64" fmla="*/ 11 w 13"/>
                      <a:gd name="T65" fmla="*/ 1 h 3"/>
                      <a:gd name="T66" fmla="*/ 10 w 13"/>
                      <a:gd name="T67" fmla="*/ 2 h 3"/>
                      <a:gd name="T68" fmla="*/ 7 w 13"/>
                      <a:gd name="T69" fmla="*/ 3 h 3"/>
                      <a:gd name="T70" fmla="*/ 3 w 13"/>
                      <a:gd name="T71" fmla="*/ 2 h 3"/>
                      <a:gd name="T72" fmla="*/ 2 w 13"/>
                      <a:gd name="T7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3">
                        <a:moveTo>
                          <a:pt x="2" y="3"/>
                        </a:moveTo>
                        <a:cubicBezTo>
                          <a:pt x="3" y="3"/>
                          <a:pt x="4" y="3"/>
                          <a:pt x="5" y="3"/>
                        </a:cubicBezTo>
                        <a:cubicBezTo>
                          <a:pt x="6" y="3"/>
                          <a:pt x="7" y="3"/>
                          <a:pt x="8" y="3"/>
                        </a:cubicBezTo>
                        <a:cubicBezTo>
                          <a:pt x="10" y="3"/>
                          <a:pt x="12" y="3"/>
                          <a:pt x="13" y="2"/>
                        </a:cubicBezTo>
                        <a:cubicBezTo>
                          <a:pt x="13" y="2"/>
                          <a:pt x="13" y="2"/>
                          <a:pt x="13" y="2"/>
                        </a:cubicBezTo>
                        <a:cubicBezTo>
                          <a:pt x="12" y="1"/>
                          <a:pt x="11" y="1"/>
                          <a:pt x="11" y="1"/>
                        </a:cubicBezTo>
                        <a:cubicBezTo>
                          <a:pt x="11" y="1"/>
                          <a:pt x="11" y="1"/>
                          <a:pt x="11" y="1"/>
                        </a:cubicBezTo>
                        <a:cubicBezTo>
                          <a:pt x="10" y="0"/>
                          <a:pt x="9" y="0"/>
                          <a:pt x="8" y="1"/>
                        </a:cubicBezTo>
                        <a:cubicBezTo>
                          <a:pt x="8" y="1"/>
                          <a:pt x="8" y="1"/>
                          <a:pt x="8" y="1"/>
                        </a:cubicBezTo>
                        <a:cubicBezTo>
                          <a:pt x="8" y="2"/>
                          <a:pt x="7" y="1"/>
                          <a:pt x="7" y="1"/>
                        </a:cubicBezTo>
                        <a:cubicBezTo>
                          <a:pt x="7" y="1"/>
                          <a:pt x="7" y="0"/>
                          <a:pt x="7" y="0"/>
                        </a:cubicBezTo>
                        <a:cubicBezTo>
                          <a:pt x="6" y="0"/>
                          <a:pt x="6" y="0"/>
                          <a:pt x="6" y="0"/>
                        </a:cubicBezTo>
                        <a:cubicBezTo>
                          <a:pt x="4" y="0"/>
                          <a:pt x="3" y="0"/>
                          <a:pt x="2" y="1"/>
                        </a:cubicBezTo>
                        <a:cubicBezTo>
                          <a:pt x="2" y="1"/>
                          <a:pt x="2" y="1"/>
                          <a:pt x="2" y="1"/>
                        </a:cubicBezTo>
                        <a:cubicBezTo>
                          <a:pt x="2" y="1"/>
                          <a:pt x="2" y="1"/>
                          <a:pt x="2" y="1"/>
                        </a:cubicBezTo>
                        <a:cubicBezTo>
                          <a:pt x="2" y="1"/>
                          <a:pt x="3" y="1"/>
                          <a:pt x="3" y="1"/>
                        </a:cubicBezTo>
                        <a:cubicBezTo>
                          <a:pt x="2" y="1"/>
                          <a:pt x="1" y="1"/>
                          <a:pt x="0" y="1"/>
                        </a:cubicBezTo>
                        <a:cubicBezTo>
                          <a:pt x="0" y="1"/>
                          <a:pt x="0" y="1"/>
                          <a:pt x="0" y="2"/>
                        </a:cubicBezTo>
                        <a:cubicBezTo>
                          <a:pt x="0" y="2"/>
                          <a:pt x="3" y="2"/>
                          <a:pt x="3" y="2"/>
                        </a:cubicBezTo>
                        <a:cubicBezTo>
                          <a:pt x="4" y="2"/>
                          <a:pt x="3" y="2"/>
                          <a:pt x="2" y="2"/>
                        </a:cubicBezTo>
                        <a:cubicBezTo>
                          <a:pt x="2" y="2"/>
                          <a:pt x="2" y="2"/>
                          <a:pt x="2" y="3"/>
                        </a:cubicBezTo>
                        <a:cubicBezTo>
                          <a:pt x="2" y="3"/>
                          <a:pt x="2" y="3"/>
                          <a:pt x="2" y="3"/>
                        </a:cubicBezTo>
                        <a:cubicBezTo>
                          <a:pt x="3" y="2"/>
                          <a:pt x="4" y="2"/>
                          <a:pt x="4" y="2"/>
                        </a:cubicBezTo>
                        <a:cubicBezTo>
                          <a:pt x="5" y="2"/>
                          <a:pt x="5" y="2"/>
                          <a:pt x="4" y="2"/>
                        </a:cubicBezTo>
                        <a:cubicBezTo>
                          <a:pt x="4" y="1"/>
                          <a:pt x="3" y="1"/>
                          <a:pt x="2" y="1"/>
                        </a:cubicBezTo>
                        <a:cubicBezTo>
                          <a:pt x="1" y="1"/>
                          <a:pt x="2" y="1"/>
                          <a:pt x="2" y="1"/>
                        </a:cubicBezTo>
                        <a:cubicBezTo>
                          <a:pt x="2" y="1"/>
                          <a:pt x="3" y="1"/>
                          <a:pt x="3" y="1"/>
                        </a:cubicBezTo>
                        <a:cubicBezTo>
                          <a:pt x="3" y="1"/>
                          <a:pt x="4" y="1"/>
                          <a:pt x="5" y="0"/>
                        </a:cubicBezTo>
                        <a:cubicBezTo>
                          <a:pt x="6" y="0"/>
                          <a:pt x="6" y="1"/>
                          <a:pt x="7" y="2"/>
                        </a:cubicBezTo>
                        <a:cubicBezTo>
                          <a:pt x="7" y="2"/>
                          <a:pt x="8" y="2"/>
                          <a:pt x="9" y="2"/>
                        </a:cubicBezTo>
                        <a:cubicBezTo>
                          <a:pt x="9" y="2"/>
                          <a:pt x="9" y="1"/>
                          <a:pt x="9" y="1"/>
                        </a:cubicBezTo>
                        <a:cubicBezTo>
                          <a:pt x="8" y="1"/>
                          <a:pt x="11" y="0"/>
                          <a:pt x="10" y="1"/>
                        </a:cubicBezTo>
                        <a:cubicBezTo>
                          <a:pt x="10" y="1"/>
                          <a:pt x="10" y="1"/>
                          <a:pt x="11" y="1"/>
                        </a:cubicBezTo>
                        <a:cubicBezTo>
                          <a:pt x="11" y="1"/>
                          <a:pt x="11" y="2"/>
                          <a:pt x="10" y="2"/>
                        </a:cubicBezTo>
                        <a:cubicBezTo>
                          <a:pt x="9" y="2"/>
                          <a:pt x="8" y="3"/>
                          <a:pt x="7" y="3"/>
                        </a:cubicBezTo>
                        <a:cubicBezTo>
                          <a:pt x="6" y="2"/>
                          <a:pt x="4" y="3"/>
                          <a:pt x="3" y="2"/>
                        </a:cubicBezTo>
                        <a:cubicBezTo>
                          <a:pt x="3" y="2"/>
                          <a:pt x="2"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3" name="Freeform 1117"/>
                  <p:cNvSpPr>
                    <a:spLocks/>
                  </p:cNvSpPr>
                  <p:nvPr/>
                </p:nvSpPr>
                <p:spPr bwMode="auto">
                  <a:xfrm>
                    <a:off x="3324" y="1354"/>
                    <a:ext cx="11" cy="11"/>
                  </a:xfrm>
                  <a:custGeom>
                    <a:avLst/>
                    <a:gdLst>
                      <a:gd name="T0" fmla="*/ 0 w 2"/>
                      <a:gd name="T1" fmla="*/ 1 h 2"/>
                      <a:gd name="T2" fmla="*/ 1 w 2"/>
                      <a:gd name="T3" fmla="*/ 2 h 2"/>
                      <a:gd name="T4" fmla="*/ 2 w 2"/>
                      <a:gd name="T5" fmla="*/ 2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1" y="1"/>
                          <a:pt x="1" y="1"/>
                          <a:pt x="1" y="2"/>
                        </a:cubicBezTo>
                        <a:cubicBezTo>
                          <a:pt x="1" y="2"/>
                          <a:pt x="2" y="2"/>
                          <a:pt x="2" y="2"/>
                        </a:cubicBezTo>
                        <a:cubicBezTo>
                          <a:pt x="2" y="1"/>
                          <a:pt x="1" y="1"/>
                          <a:pt x="1" y="1"/>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4" name="Freeform 1118"/>
                  <p:cNvSpPr>
                    <a:spLocks/>
                  </p:cNvSpPr>
                  <p:nvPr/>
                </p:nvSpPr>
                <p:spPr bwMode="auto">
                  <a:xfrm>
                    <a:off x="3324" y="1354"/>
                    <a:ext cx="16" cy="11"/>
                  </a:xfrm>
                  <a:custGeom>
                    <a:avLst/>
                    <a:gdLst>
                      <a:gd name="T0" fmla="*/ 1 w 3"/>
                      <a:gd name="T1" fmla="*/ 1 h 2"/>
                      <a:gd name="T2" fmla="*/ 2 w 3"/>
                      <a:gd name="T3" fmla="*/ 1 h 2"/>
                      <a:gd name="T4" fmla="*/ 2 w 3"/>
                      <a:gd name="T5" fmla="*/ 1 h 2"/>
                      <a:gd name="T6" fmla="*/ 2 w 3"/>
                      <a:gd name="T7" fmla="*/ 1 h 2"/>
                      <a:gd name="T8" fmla="*/ 2 w 3"/>
                      <a:gd name="T9" fmla="*/ 2 h 2"/>
                      <a:gd name="T10" fmla="*/ 1 w 3"/>
                      <a:gd name="T11" fmla="*/ 2 h 2"/>
                      <a:gd name="T12" fmla="*/ 2 w 3"/>
                      <a:gd name="T13" fmla="*/ 2 h 2"/>
                      <a:gd name="T14" fmla="*/ 3 w 3"/>
                      <a:gd name="T15" fmla="*/ 1 h 2"/>
                      <a:gd name="T16" fmla="*/ 1 w 3"/>
                      <a:gd name="T17" fmla="*/ 0 h 2"/>
                      <a:gd name="T18" fmla="*/ 1 w 3"/>
                      <a:gd name="T19" fmla="*/ 1 h 2"/>
                      <a:gd name="T20" fmla="*/ 1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1"/>
                        </a:moveTo>
                        <a:cubicBezTo>
                          <a:pt x="1" y="1"/>
                          <a:pt x="1" y="1"/>
                          <a:pt x="2" y="1"/>
                        </a:cubicBezTo>
                        <a:cubicBezTo>
                          <a:pt x="2" y="1"/>
                          <a:pt x="2" y="1"/>
                          <a:pt x="2" y="1"/>
                        </a:cubicBezTo>
                        <a:cubicBezTo>
                          <a:pt x="2" y="1"/>
                          <a:pt x="2" y="1"/>
                          <a:pt x="2" y="1"/>
                        </a:cubicBezTo>
                        <a:cubicBezTo>
                          <a:pt x="2" y="2"/>
                          <a:pt x="2" y="2"/>
                          <a:pt x="2" y="2"/>
                        </a:cubicBezTo>
                        <a:cubicBezTo>
                          <a:pt x="2" y="2"/>
                          <a:pt x="1" y="2"/>
                          <a:pt x="1" y="2"/>
                        </a:cubicBezTo>
                        <a:cubicBezTo>
                          <a:pt x="1" y="2"/>
                          <a:pt x="2" y="2"/>
                          <a:pt x="2" y="2"/>
                        </a:cubicBezTo>
                        <a:cubicBezTo>
                          <a:pt x="2" y="2"/>
                          <a:pt x="3" y="1"/>
                          <a:pt x="3" y="1"/>
                        </a:cubicBezTo>
                        <a:cubicBezTo>
                          <a:pt x="2" y="0"/>
                          <a:pt x="1" y="0"/>
                          <a:pt x="1" y="0"/>
                        </a:cubicBezTo>
                        <a:cubicBezTo>
                          <a:pt x="1"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5" name="Freeform 1119"/>
                  <p:cNvSpPr>
                    <a:spLocks/>
                  </p:cNvSpPr>
                  <p:nvPr/>
                </p:nvSpPr>
                <p:spPr bwMode="auto">
                  <a:xfrm>
                    <a:off x="3373" y="1343"/>
                    <a:ext cx="17" cy="11"/>
                  </a:xfrm>
                  <a:custGeom>
                    <a:avLst/>
                    <a:gdLst>
                      <a:gd name="T0" fmla="*/ 0 w 3"/>
                      <a:gd name="T1" fmla="*/ 1 h 2"/>
                      <a:gd name="T2" fmla="*/ 3 w 3"/>
                      <a:gd name="T3" fmla="*/ 1 h 2"/>
                      <a:gd name="T4" fmla="*/ 3 w 3"/>
                      <a:gd name="T5" fmla="*/ 1 h 2"/>
                      <a:gd name="T6" fmla="*/ 0 w 3"/>
                      <a:gd name="T7" fmla="*/ 1 h 2"/>
                      <a:gd name="T8" fmla="*/ 0 w 3"/>
                      <a:gd name="T9" fmla="*/ 1 h 2"/>
                      <a:gd name="T10" fmla="*/ 3 w 3"/>
                      <a:gd name="T11" fmla="*/ 1 h 2"/>
                      <a:gd name="T12" fmla="*/ 3 w 3"/>
                      <a:gd name="T13" fmla="*/ 1 h 2"/>
                      <a:gd name="T14" fmla="*/ 1 w 3"/>
                      <a:gd name="T15" fmla="*/ 1 h 2"/>
                      <a:gd name="T16" fmla="*/ 0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1"/>
                        </a:moveTo>
                        <a:cubicBezTo>
                          <a:pt x="1" y="2"/>
                          <a:pt x="3" y="2"/>
                          <a:pt x="3" y="1"/>
                        </a:cubicBezTo>
                        <a:cubicBezTo>
                          <a:pt x="3" y="1"/>
                          <a:pt x="3" y="1"/>
                          <a:pt x="3" y="1"/>
                        </a:cubicBezTo>
                        <a:cubicBezTo>
                          <a:pt x="2" y="0"/>
                          <a:pt x="1" y="1"/>
                          <a:pt x="0" y="1"/>
                        </a:cubicBezTo>
                        <a:cubicBezTo>
                          <a:pt x="0" y="1"/>
                          <a:pt x="0" y="1"/>
                          <a:pt x="0" y="1"/>
                        </a:cubicBezTo>
                        <a:cubicBezTo>
                          <a:pt x="1" y="1"/>
                          <a:pt x="2" y="1"/>
                          <a:pt x="3" y="1"/>
                        </a:cubicBezTo>
                        <a:cubicBezTo>
                          <a:pt x="3" y="1"/>
                          <a:pt x="3" y="1"/>
                          <a:pt x="3" y="1"/>
                        </a:cubicBezTo>
                        <a:cubicBezTo>
                          <a:pt x="2" y="2"/>
                          <a:pt x="1" y="1"/>
                          <a:pt x="1"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6" name="Freeform 1120"/>
                  <p:cNvSpPr>
                    <a:spLocks/>
                  </p:cNvSpPr>
                  <p:nvPr/>
                </p:nvSpPr>
                <p:spPr bwMode="auto">
                  <a:xfrm>
                    <a:off x="3390" y="1349"/>
                    <a:ext cx="22" cy="11"/>
                  </a:xfrm>
                  <a:custGeom>
                    <a:avLst/>
                    <a:gdLst>
                      <a:gd name="T0" fmla="*/ 1 w 4"/>
                      <a:gd name="T1" fmla="*/ 0 h 2"/>
                      <a:gd name="T2" fmla="*/ 2 w 4"/>
                      <a:gd name="T3" fmla="*/ 1 h 2"/>
                      <a:gd name="T4" fmla="*/ 3 w 4"/>
                      <a:gd name="T5" fmla="*/ 1 h 2"/>
                      <a:gd name="T6" fmla="*/ 3 w 4"/>
                      <a:gd name="T7" fmla="*/ 2 h 2"/>
                      <a:gd name="T8" fmla="*/ 3 w 4"/>
                      <a:gd name="T9" fmla="*/ 2 h 2"/>
                      <a:gd name="T10" fmla="*/ 3 w 4"/>
                      <a:gd name="T11" fmla="*/ 2 h 2"/>
                      <a:gd name="T12" fmla="*/ 2 w 4"/>
                      <a:gd name="T13" fmla="*/ 2 h 2"/>
                      <a:gd name="T14" fmla="*/ 1 w 4"/>
                      <a:gd name="T15" fmla="*/ 1 h 2"/>
                      <a:gd name="T16" fmla="*/ 1 w 4"/>
                      <a:gd name="T17" fmla="*/ 1 h 2"/>
                      <a:gd name="T18" fmla="*/ 1 w 4"/>
                      <a:gd name="T19" fmla="*/ 2 h 2"/>
                      <a:gd name="T20" fmla="*/ 3 w 4"/>
                      <a:gd name="T21" fmla="*/ 2 h 2"/>
                      <a:gd name="T22" fmla="*/ 1 w 4"/>
                      <a:gd name="T23" fmla="*/ 0 h 2"/>
                      <a:gd name="T24" fmla="*/ 1 w 4"/>
                      <a:gd name="T25" fmla="*/ 0 h 2"/>
                      <a:gd name="T26" fmla="*/ 1 w 4"/>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2">
                        <a:moveTo>
                          <a:pt x="1" y="0"/>
                        </a:moveTo>
                        <a:cubicBezTo>
                          <a:pt x="1" y="1"/>
                          <a:pt x="1" y="1"/>
                          <a:pt x="2" y="1"/>
                        </a:cubicBezTo>
                        <a:cubicBezTo>
                          <a:pt x="2" y="1"/>
                          <a:pt x="3" y="1"/>
                          <a:pt x="3" y="1"/>
                        </a:cubicBezTo>
                        <a:cubicBezTo>
                          <a:pt x="3" y="1"/>
                          <a:pt x="3" y="1"/>
                          <a:pt x="3" y="2"/>
                        </a:cubicBezTo>
                        <a:cubicBezTo>
                          <a:pt x="3" y="2"/>
                          <a:pt x="2" y="2"/>
                          <a:pt x="3" y="2"/>
                        </a:cubicBezTo>
                        <a:cubicBezTo>
                          <a:pt x="3" y="2"/>
                          <a:pt x="3" y="2"/>
                          <a:pt x="3" y="2"/>
                        </a:cubicBezTo>
                        <a:cubicBezTo>
                          <a:pt x="2" y="2"/>
                          <a:pt x="2" y="2"/>
                          <a:pt x="2" y="2"/>
                        </a:cubicBezTo>
                        <a:cubicBezTo>
                          <a:pt x="2" y="1"/>
                          <a:pt x="1" y="1"/>
                          <a:pt x="1" y="1"/>
                        </a:cubicBezTo>
                        <a:cubicBezTo>
                          <a:pt x="1" y="1"/>
                          <a:pt x="1" y="1"/>
                          <a:pt x="1" y="1"/>
                        </a:cubicBezTo>
                        <a:cubicBezTo>
                          <a:pt x="0" y="1"/>
                          <a:pt x="1" y="2"/>
                          <a:pt x="1" y="2"/>
                        </a:cubicBezTo>
                        <a:cubicBezTo>
                          <a:pt x="2" y="2"/>
                          <a:pt x="3" y="2"/>
                          <a:pt x="3" y="2"/>
                        </a:cubicBezTo>
                        <a:cubicBezTo>
                          <a:pt x="4" y="1"/>
                          <a:pt x="2" y="0"/>
                          <a:pt x="1" y="0"/>
                        </a:cubicBezTo>
                        <a:cubicBezTo>
                          <a:pt x="1"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7" name="Freeform 1121"/>
                  <p:cNvSpPr>
                    <a:spLocks/>
                  </p:cNvSpPr>
                  <p:nvPr/>
                </p:nvSpPr>
                <p:spPr bwMode="auto">
                  <a:xfrm>
                    <a:off x="3406" y="1343"/>
                    <a:ext cx="28" cy="11"/>
                  </a:xfrm>
                  <a:custGeom>
                    <a:avLst/>
                    <a:gdLst>
                      <a:gd name="T0" fmla="*/ 2 w 5"/>
                      <a:gd name="T1" fmla="*/ 2 h 2"/>
                      <a:gd name="T2" fmla="*/ 0 w 5"/>
                      <a:gd name="T3" fmla="*/ 0 h 2"/>
                      <a:gd name="T4" fmla="*/ 1 w 5"/>
                      <a:gd name="T5" fmla="*/ 0 h 2"/>
                      <a:gd name="T6" fmla="*/ 2 w 5"/>
                      <a:gd name="T7" fmla="*/ 1 h 2"/>
                      <a:gd name="T8" fmla="*/ 4 w 5"/>
                      <a:gd name="T9" fmla="*/ 2 h 2"/>
                      <a:gd name="T10" fmla="*/ 5 w 5"/>
                      <a:gd name="T11" fmla="*/ 1 h 2"/>
                      <a:gd name="T12" fmla="*/ 5 w 5"/>
                      <a:gd name="T13" fmla="*/ 1 h 2"/>
                      <a:gd name="T14" fmla="*/ 4 w 5"/>
                      <a:gd name="T15" fmla="*/ 2 h 2"/>
                      <a:gd name="T16" fmla="*/ 5 w 5"/>
                      <a:gd name="T17" fmla="*/ 2 h 2"/>
                      <a:gd name="T18" fmla="*/ 5 w 5"/>
                      <a:gd name="T19" fmla="*/ 1 h 2"/>
                      <a:gd name="T20" fmla="*/ 3 w 5"/>
                      <a:gd name="T21" fmla="*/ 0 h 2"/>
                      <a:gd name="T22" fmla="*/ 1 w 5"/>
                      <a:gd name="T23" fmla="*/ 0 h 2"/>
                      <a:gd name="T24" fmla="*/ 0 w 5"/>
                      <a:gd name="T25" fmla="*/ 1 h 2"/>
                      <a:gd name="T26" fmla="*/ 2 w 5"/>
                      <a:gd name="T27" fmla="*/ 2 h 2"/>
                      <a:gd name="T28" fmla="*/ 2 w 5"/>
                      <a:gd name="T2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2">
                        <a:moveTo>
                          <a:pt x="2" y="2"/>
                        </a:moveTo>
                        <a:cubicBezTo>
                          <a:pt x="3" y="0"/>
                          <a:pt x="1" y="1"/>
                          <a:pt x="0" y="0"/>
                        </a:cubicBezTo>
                        <a:cubicBezTo>
                          <a:pt x="0" y="0"/>
                          <a:pt x="1" y="0"/>
                          <a:pt x="1" y="0"/>
                        </a:cubicBezTo>
                        <a:cubicBezTo>
                          <a:pt x="2" y="0"/>
                          <a:pt x="2" y="0"/>
                          <a:pt x="2" y="1"/>
                        </a:cubicBezTo>
                        <a:cubicBezTo>
                          <a:pt x="3" y="1"/>
                          <a:pt x="4" y="1"/>
                          <a:pt x="4" y="2"/>
                        </a:cubicBezTo>
                        <a:cubicBezTo>
                          <a:pt x="5" y="1"/>
                          <a:pt x="5" y="1"/>
                          <a:pt x="5" y="1"/>
                        </a:cubicBezTo>
                        <a:cubicBezTo>
                          <a:pt x="5" y="1"/>
                          <a:pt x="5" y="1"/>
                          <a:pt x="5" y="1"/>
                        </a:cubicBezTo>
                        <a:cubicBezTo>
                          <a:pt x="4" y="1"/>
                          <a:pt x="4" y="2"/>
                          <a:pt x="4" y="2"/>
                        </a:cubicBezTo>
                        <a:cubicBezTo>
                          <a:pt x="5" y="2"/>
                          <a:pt x="5" y="2"/>
                          <a:pt x="5" y="2"/>
                        </a:cubicBezTo>
                        <a:cubicBezTo>
                          <a:pt x="5" y="2"/>
                          <a:pt x="5" y="2"/>
                          <a:pt x="5" y="1"/>
                        </a:cubicBezTo>
                        <a:cubicBezTo>
                          <a:pt x="5" y="1"/>
                          <a:pt x="4" y="1"/>
                          <a:pt x="3" y="0"/>
                        </a:cubicBezTo>
                        <a:cubicBezTo>
                          <a:pt x="2" y="0"/>
                          <a:pt x="2" y="0"/>
                          <a:pt x="1" y="0"/>
                        </a:cubicBezTo>
                        <a:cubicBezTo>
                          <a:pt x="0" y="0"/>
                          <a:pt x="0" y="0"/>
                          <a:pt x="0" y="1"/>
                        </a:cubicBezTo>
                        <a:cubicBezTo>
                          <a:pt x="0" y="1"/>
                          <a:pt x="2" y="1"/>
                          <a:pt x="2" y="2"/>
                        </a:cubicBezTo>
                        <a:cubicBezTo>
                          <a:pt x="2" y="2"/>
                          <a:pt x="2"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8" name="Freeform 1122"/>
                  <p:cNvSpPr>
                    <a:spLocks/>
                  </p:cNvSpPr>
                  <p:nvPr/>
                </p:nvSpPr>
                <p:spPr bwMode="auto">
                  <a:xfrm>
                    <a:off x="3439" y="1349"/>
                    <a:ext cx="89" cy="22"/>
                  </a:xfrm>
                  <a:custGeom>
                    <a:avLst/>
                    <a:gdLst>
                      <a:gd name="T0" fmla="*/ 0 w 16"/>
                      <a:gd name="T1" fmla="*/ 0 h 4"/>
                      <a:gd name="T2" fmla="*/ 2 w 16"/>
                      <a:gd name="T3" fmla="*/ 1 h 4"/>
                      <a:gd name="T4" fmla="*/ 7 w 16"/>
                      <a:gd name="T5" fmla="*/ 3 h 4"/>
                      <a:gd name="T6" fmla="*/ 9 w 16"/>
                      <a:gd name="T7" fmla="*/ 2 h 4"/>
                      <a:gd name="T8" fmla="*/ 12 w 16"/>
                      <a:gd name="T9" fmla="*/ 2 h 4"/>
                      <a:gd name="T10" fmla="*/ 15 w 16"/>
                      <a:gd name="T11" fmla="*/ 1 h 4"/>
                      <a:gd name="T12" fmla="*/ 15 w 16"/>
                      <a:gd name="T13" fmla="*/ 1 h 4"/>
                      <a:gd name="T14" fmla="*/ 13 w 16"/>
                      <a:gd name="T15" fmla="*/ 1 h 4"/>
                      <a:gd name="T16" fmla="*/ 9 w 16"/>
                      <a:gd name="T17" fmla="*/ 2 h 4"/>
                      <a:gd name="T18" fmla="*/ 9 w 16"/>
                      <a:gd name="T19" fmla="*/ 2 h 4"/>
                      <a:gd name="T20" fmla="*/ 4 w 16"/>
                      <a:gd name="T21" fmla="*/ 1 h 4"/>
                      <a:gd name="T22" fmla="*/ 1 w 16"/>
                      <a:gd name="T23" fmla="*/ 0 h 4"/>
                      <a:gd name="T24" fmla="*/ 0 w 1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
                        <a:moveTo>
                          <a:pt x="0" y="0"/>
                        </a:moveTo>
                        <a:cubicBezTo>
                          <a:pt x="0" y="1"/>
                          <a:pt x="1" y="1"/>
                          <a:pt x="2" y="1"/>
                        </a:cubicBezTo>
                        <a:cubicBezTo>
                          <a:pt x="4" y="2"/>
                          <a:pt x="5" y="3"/>
                          <a:pt x="7" y="3"/>
                        </a:cubicBezTo>
                        <a:cubicBezTo>
                          <a:pt x="8" y="3"/>
                          <a:pt x="9" y="3"/>
                          <a:pt x="9" y="2"/>
                        </a:cubicBezTo>
                        <a:cubicBezTo>
                          <a:pt x="10" y="2"/>
                          <a:pt x="11" y="2"/>
                          <a:pt x="12" y="2"/>
                        </a:cubicBezTo>
                        <a:cubicBezTo>
                          <a:pt x="13" y="2"/>
                          <a:pt x="14" y="1"/>
                          <a:pt x="15" y="1"/>
                        </a:cubicBezTo>
                        <a:cubicBezTo>
                          <a:pt x="15" y="1"/>
                          <a:pt x="16" y="1"/>
                          <a:pt x="15" y="1"/>
                        </a:cubicBezTo>
                        <a:cubicBezTo>
                          <a:pt x="14" y="1"/>
                          <a:pt x="13" y="1"/>
                          <a:pt x="13" y="1"/>
                        </a:cubicBezTo>
                        <a:cubicBezTo>
                          <a:pt x="12" y="2"/>
                          <a:pt x="10" y="1"/>
                          <a:pt x="9" y="2"/>
                        </a:cubicBezTo>
                        <a:cubicBezTo>
                          <a:pt x="9" y="2"/>
                          <a:pt x="9" y="2"/>
                          <a:pt x="9" y="2"/>
                        </a:cubicBezTo>
                        <a:cubicBezTo>
                          <a:pt x="9" y="4"/>
                          <a:pt x="5" y="1"/>
                          <a:pt x="4" y="1"/>
                        </a:cubicBezTo>
                        <a:cubicBezTo>
                          <a:pt x="3"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39" name="Freeform 1123"/>
                  <p:cNvSpPr>
                    <a:spLocks/>
                  </p:cNvSpPr>
                  <p:nvPr/>
                </p:nvSpPr>
                <p:spPr bwMode="auto">
                  <a:xfrm>
                    <a:off x="3434" y="1327"/>
                    <a:ext cx="22" cy="22"/>
                  </a:xfrm>
                  <a:custGeom>
                    <a:avLst/>
                    <a:gdLst>
                      <a:gd name="T0" fmla="*/ 2 w 4"/>
                      <a:gd name="T1" fmla="*/ 4 h 4"/>
                      <a:gd name="T2" fmla="*/ 4 w 4"/>
                      <a:gd name="T3" fmla="*/ 3 h 4"/>
                      <a:gd name="T4" fmla="*/ 3 w 4"/>
                      <a:gd name="T5" fmla="*/ 4 h 4"/>
                      <a:gd name="T6" fmla="*/ 4 w 4"/>
                      <a:gd name="T7" fmla="*/ 3 h 4"/>
                      <a:gd name="T8" fmla="*/ 4 w 4"/>
                      <a:gd name="T9" fmla="*/ 3 h 4"/>
                      <a:gd name="T10" fmla="*/ 2 w 4"/>
                      <a:gd name="T11" fmla="*/ 2 h 4"/>
                      <a:gd name="T12" fmla="*/ 1 w 4"/>
                      <a:gd name="T13" fmla="*/ 1 h 4"/>
                      <a:gd name="T14" fmla="*/ 1 w 4"/>
                      <a:gd name="T15" fmla="*/ 0 h 4"/>
                      <a:gd name="T16" fmla="*/ 1 w 4"/>
                      <a:gd name="T17" fmla="*/ 1 h 4"/>
                      <a:gd name="T18" fmla="*/ 1 w 4"/>
                      <a:gd name="T19" fmla="*/ 2 h 4"/>
                      <a:gd name="T20" fmla="*/ 2 w 4"/>
                      <a:gd name="T21" fmla="*/ 3 h 4"/>
                      <a:gd name="T22" fmla="*/ 3 w 4"/>
                      <a:gd name="T23" fmla="*/ 3 h 4"/>
                      <a:gd name="T24" fmla="*/ 3 w 4"/>
                      <a:gd name="T25" fmla="*/ 3 h 4"/>
                      <a:gd name="T26" fmla="*/ 3 w 4"/>
                      <a:gd name="T27" fmla="*/ 3 h 4"/>
                      <a:gd name="T28" fmla="*/ 3 w 4"/>
                      <a:gd name="T29" fmla="*/ 4 h 4"/>
                      <a:gd name="T30" fmla="*/ 3 w 4"/>
                      <a:gd name="T31" fmla="*/ 4 h 4"/>
                      <a:gd name="T32" fmla="*/ 3 w 4"/>
                      <a:gd name="T33" fmla="*/ 4 h 4"/>
                      <a:gd name="T34" fmla="*/ 3 w 4"/>
                      <a:gd name="T35" fmla="*/ 4 h 4"/>
                      <a:gd name="T36" fmla="*/ 2 w 4"/>
                      <a:gd name="T3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4">
                        <a:moveTo>
                          <a:pt x="2" y="4"/>
                        </a:moveTo>
                        <a:cubicBezTo>
                          <a:pt x="2" y="4"/>
                          <a:pt x="4" y="4"/>
                          <a:pt x="4" y="3"/>
                        </a:cubicBezTo>
                        <a:cubicBezTo>
                          <a:pt x="3" y="3"/>
                          <a:pt x="3" y="4"/>
                          <a:pt x="3" y="4"/>
                        </a:cubicBezTo>
                        <a:cubicBezTo>
                          <a:pt x="3" y="4"/>
                          <a:pt x="4" y="4"/>
                          <a:pt x="4" y="3"/>
                        </a:cubicBezTo>
                        <a:cubicBezTo>
                          <a:pt x="4" y="3"/>
                          <a:pt x="4" y="3"/>
                          <a:pt x="4" y="3"/>
                        </a:cubicBezTo>
                        <a:cubicBezTo>
                          <a:pt x="3" y="3"/>
                          <a:pt x="2" y="2"/>
                          <a:pt x="2" y="2"/>
                        </a:cubicBezTo>
                        <a:cubicBezTo>
                          <a:pt x="1" y="2"/>
                          <a:pt x="1" y="2"/>
                          <a:pt x="1" y="1"/>
                        </a:cubicBezTo>
                        <a:cubicBezTo>
                          <a:pt x="2" y="1"/>
                          <a:pt x="1" y="1"/>
                          <a:pt x="1" y="0"/>
                        </a:cubicBezTo>
                        <a:cubicBezTo>
                          <a:pt x="1" y="0"/>
                          <a:pt x="0" y="1"/>
                          <a:pt x="1" y="1"/>
                        </a:cubicBezTo>
                        <a:cubicBezTo>
                          <a:pt x="1" y="1"/>
                          <a:pt x="0" y="2"/>
                          <a:pt x="1" y="2"/>
                        </a:cubicBezTo>
                        <a:cubicBezTo>
                          <a:pt x="1" y="3"/>
                          <a:pt x="2" y="3"/>
                          <a:pt x="2" y="3"/>
                        </a:cubicBezTo>
                        <a:cubicBezTo>
                          <a:pt x="2" y="3"/>
                          <a:pt x="2" y="3"/>
                          <a:pt x="3" y="3"/>
                        </a:cubicBezTo>
                        <a:cubicBezTo>
                          <a:pt x="3" y="3"/>
                          <a:pt x="3" y="3"/>
                          <a:pt x="3" y="3"/>
                        </a:cubicBezTo>
                        <a:cubicBezTo>
                          <a:pt x="3" y="3"/>
                          <a:pt x="3" y="3"/>
                          <a:pt x="3" y="3"/>
                        </a:cubicBezTo>
                        <a:cubicBezTo>
                          <a:pt x="3" y="3"/>
                          <a:pt x="3" y="3"/>
                          <a:pt x="3" y="4"/>
                        </a:cubicBezTo>
                        <a:cubicBezTo>
                          <a:pt x="3" y="4"/>
                          <a:pt x="3" y="4"/>
                          <a:pt x="3" y="4"/>
                        </a:cubicBezTo>
                        <a:cubicBezTo>
                          <a:pt x="3" y="4"/>
                          <a:pt x="3" y="4"/>
                          <a:pt x="3" y="4"/>
                        </a:cubicBezTo>
                        <a:cubicBezTo>
                          <a:pt x="3" y="4"/>
                          <a:pt x="3" y="4"/>
                          <a:pt x="3" y="4"/>
                        </a:cubicBezTo>
                        <a:cubicBezTo>
                          <a:pt x="2" y="4"/>
                          <a:pt x="2" y="4"/>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0" name="Freeform 1124"/>
                  <p:cNvSpPr>
                    <a:spLocks/>
                  </p:cNvSpPr>
                  <p:nvPr/>
                </p:nvSpPr>
                <p:spPr bwMode="auto">
                  <a:xfrm>
                    <a:off x="3384" y="1321"/>
                    <a:ext cx="33" cy="17"/>
                  </a:xfrm>
                  <a:custGeom>
                    <a:avLst/>
                    <a:gdLst>
                      <a:gd name="T0" fmla="*/ 5 w 6"/>
                      <a:gd name="T1" fmla="*/ 2 h 3"/>
                      <a:gd name="T2" fmla="*/ 5 w 6"/>
                      <a:gd name="T3" fmla="*/ 2 h 3"/>
                      <a:gd name="T4" fmla="*/ 4 w 6"/>
                      <a:gd name="T5" fmla="*/ 2 h 3"/>
                      <a:gd name="T6" fmla="*/ 3 w 6"/>
                      <a:gd name="T7" fmla="*/ 2 h 3"/>
                      <a:gd name="T8" fmla="*/ 3 w 6"/>
                      <a:gd name="T9" fmla="*/ 1 h 3"/>
                      <a:gd name="T10" fmla="*/ 2 w 6"/>
                      <a:gd name="T11" fmla="*/ 1 h 3"/>
                      <a:gd name="T12" fmla="*/ 2 w 6"/>
                      <a:gd name="T13" fmla="*/ 1 h 3"/>
                      <a:gd name="T14" fmla="*/ 2 w 6"/>
                      <a:gd name="T15" fmla="*/ 1 h 3"/>
                      <a:gd name="T16" fmla="*/ 2 w 6"/>
                      <a:gd name="T17" fmla="*/ 0 h 3"/>
                      <a:gd name="T18" fmla="*/ 1 w 6"/>
                      <a:gd name="T19" fmla="*/ 2 h 3"/>
                      <a:gd name="T20" fmla="*/ 2 w 6"/>
                      <a:gd name="T21" fmla="*/ 2 h 3"/>
                      <a:gd name="T22" fmla="*/ 3 w 6"/>
                      <a:gd name="T23" fmla="*/ 2 h 3"/>
                      <a:gd name="T24" fmla="*/ 3 w 6"/>
                      <a:gd name="T25" fmla="*/ 3 h 3"/>
                      <a:gd name="T26" fmla="*/ 5 w 6"/>
                      <a:gd name="T27" fmla="*/ 3 h 3"/>
                      <a:gd name="T28" fmla="*/ 5 w 6"/>
                      <a:gd name="T29" fmla="*/ 1 h 3"/>
                      <a:gd name="T30" fmla="*/ 5 w 6"/>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3">
                        <a:moveTo>
                          <a:pt x="5" y="2"/>
                        </a:moveTo>
                        <a:cubicBezTo>
                          <a:pt x="5" y="2"/>
                          <a:pt x="5" y="2"/>
                          <a:pt x="5" y="2"/>
                        </a:cubicBezTo>
                        <a:cubicBezTo>
                          <a:pt x="4" y="2"/>
                          <a:pt x="4" y="2"/>
                          <a:pt x="4" y="2"/>
                        </a:cubicBezTo>
                        <a:cubicBezTo>
                          <a:pt x="4" y="3"/>
                          <a:pt x="4" y="2"/>
                          <a:pt x="3" y="2"/>
                        </a:cubicBezTo>
                        <a:cubicBezTo>
                          <a:pt x="3" y="1"/>
                          <a:pt x="3" y="1"/>
                          <a:pt x="3" y="1"/>
                        </a:cubicBezTo>
                        <a:cubicBezTo>
                          <a:pt x="2" y="1"/>
                          <a:pt x="2" y="1"/>
                          <a:pt x="2" y="1"/>
                        </a:cubicBezTo>
                        <a:cubicBezTo>
                          <a:pt x="2" y="1"/>
                          <a:pt x="2" y="1"/>
                          <a:pt x="2" y="1"/>
                        </a:cubicBezTo>
                        <a:cubicBezTo>
                          <a:pt x="1" y="1"/>
                          <a:pt x="1" y="1"/>
                          <a:pt x="2" y="1"/>
                        </a:cubicBezTo>
                        <a:cubicBezTo>
                          <a:pt x="2" y="1"/>
                          <a:pt x="2" y="0"/>
                          <a:pt x="2" y="0"/>
                        </a:cubicBezTo>
                        <a:cubicBezTo>
                          <a:pt x="1" y="0"/>
                          <a:pt x="0" y="1"/>
                          <a:pt x="1" y="2"/>
                        </a:cubicBezTo>
                        <a:cubicBezTo>
                          <a:pt x="1" y="2"/>
                          <a:pt x="1" y="2"/>
                          <a:pt x="2" y="2"/>
                        </a:cubicBezTo>
                        <a:cubicBezTo>
                          <a:pt x="2" y="2"/>
                          <a:pt x="2" y="2"/>
                          <a:pt x="3" y="2"/>
                        </a:cubicBezTo>
                        <a:cubicBezTo>
                          <a:pt x="3" y="2"/>
                          <a:pt x="3" y="2"/>
                          <a:pt x="3" y="3"/>
                        </a:cubicBezTo>
                        <a:cubicBezTo>
                          <a:pt x="3" y="3"/>
                          <a:pt x="4" y="3"/>
                          <a:pt x="5" y="3"/>
                        </a:cubicBezTo>
                        <a:cubicBezTo>
                          <a:pt x="5" y="2"/>
                          <a:pt x="6" y="2"/>
                          <a:pt x="5" y="1"/>
                        </a:cubicBezTo>
                        <a:cubicBezTo>
                          <a:pt x="5" y="1"/>
                          <a:pt x="4" y="1"/>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1" name="Freeform 1125"/>
                  <p:cNvSpPr>
                    <a:spLocks/>
                  </p:cNvSpPr>
                  <p:nvPr/>
                </p:nvSpPr>
                <p:spPr bwMode="auto">
                  <a:xfrm>
                    <a:off x="3511" y="1354"/>
                    <a:ext cx="50" cy="39"/>
                  </a:xfrm>
                  <a:custGeom>
                    <a:avLst/>
                    <a:gdLst>
                      <a:gd name="T0" fmla="*/ 1 w 9"/>
                      <a:gd name="T1" fmla="*/ 0 h 7"/>
                      <a:gd name="T2" fmla="*/ 2 w 9"/>
                      <a:gd name="T3" fmla="*/ 3 h 7"/>
                      <a:gd name="T4" fmla="*/ 4 w 9"/>
                      <a:gd name="T5" fmla="*/ 3 h 7"/>
                      <a:gd name="T6" fmla="*/ 4 w 9"/>
                      <a:gd name="T7" fmla="*/ 3 h 7"/>
                      <a:gd name="T8" fmla="*/ 4 w 9"/>
                      <a:gd name="T9" fmla="*/ 3 h 7"/>
                      <a:gd name="T10" fmla="*/ 2 w 9"/>
                      <a:gd name="T11" fmla="*/ 4 h 7"/>
                      <a:gd name="T12" fmla="*/ 2 w 9"/>
                      <a:gd name="T13" fmla="*/ 4 h 7"/>
                      <a:gd name="T14" fmla="*/ 3 w 9"/>
                      <a:gd name="T15" fmla="*/ 4 h 7"/>
                      <a:gd name="T16" fmla="*/ 5 w 9"/>
                      <a:gd name="T17" fmla="*/ 5 h 7"/>
                      <a:gd name="T18" fmla="*/ 8 w 9"/>
                      <a:gd name="T19" fmla="*/ 7 h 7"/>
                      <a:gd name="T20" fmla="*/ 9 w 9"/>
                      <a:gd name="T21" fmla="*/ 6 h 7"/>
                      <a:gd name="T22" fmla="*/ 6 w 9"/>
                      <a:gd name="T23" fmla="*/ 5 h 7"/>
                      <a:gd name="T24" fmla="*/ 4 w 9"/>
                      <a:gd name="T25" fmla="*/ 4 h 7"/>
                      <a:gd name="T26" fmla="*/ 4 w 9"/>
                      <a:gd name="T27" fmla="*/ 3 h 7"/>
                      <a:gd name="T28" fmla="*/ 5 w 9"/>
                      <a:gd name="T29" fmla="*/ 3 h 7"/>
                      <a:gd name="T30" fmla="*/ 5 w 9"/>
                      <a:gd name="T31" fmla="*/ 3 h 7"/>
                      <a:gd name="T32" fmla="*/ 5 w 9"/>
                      <a:gd name="T33" fmla="*/ 3 h 7"/>
                      <a:gd name="T34" fmla="*/ 4 w 9"/>
                      <a:gd name="T35" fmla="*/ 3 h 7"/>
                      <a:gd name="T36" fmla="*/ 2 w 9"/>
                      <a:gd name="T37" fmla="*/ 2 h 7"/>
                      <a:gd name="T38" fmla="*/ 2 w 9"/>
                      <a:gd name="T39" fmla="*/ 0 h 7"/>
                      <a:gd name="T40" fmla="*/ 1 w 9"/>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7">
                        <a:moveTo>
                          <a:pt x="1" y="0"/>
                        </a:moveTo>
                        <a:cubicBezTo>
                          <a:pt x="0" y="1"/>
                          <a:pt x="1" y="3"/>
                          <a:pt x="2" y="3"/>
                        </a:cubicBezTo>
                        <a:cubicBezTo>
                          <a:pt x="3" y="3"/>
                          <a:pt x="3" y="3"/>
                          <a:pt x="4" y="3"/>
                        </a:cubicBezTo>
                        <a:cubicBezTo>
                          <a:pt x="4" y="3"/>
                          <a:pt x="4" y="3"/>
                          <a:pt x="4" y="3"/>
                        </a:cubicBezTo>
                        <a:cubicBezTo>
                          <a:pt x="5" y="3"/>
                          <a:pt x="4" y="3"/>
                          <a:pt x="4" y="3"/>
                        </a:cubicBezTo>
                        <a:cubicBezTo>
                          <a:pt x="3" y="3"/>
                          <a:pt x="3" y="3"/>
                          <a:pt x="2" y="4"/>
                        </a:cubicBezTo>
                        <a:cubicBezTo>
                          <a:pt x="2" y="4"/>
                          <a:pt x="2" y="4"/>
                          <a:pt x="2" y="4"/>
                        </a:cubicBezTo>
                        <a:cubicBezTo>
                          <a:pt x="3" y="4"/>
                          <a:pt x="3" y="4"/>
                          <a:pt x="3" y="4"/>
                        </a:cubicBezTo>
                        <a:cubicBezTo>
                          <a:pt x="4" y="4"/>
                          <a:pt x="5" y="5"/>
                          <a:pt x="5" y="5"/>
                        </a:cubicBezTo>
                        <a:cubicBezTo>
                          <a:pt x="6" y="6"/>
                          <a:pt x="7" y="6"/>
                          <a:pt x="8" y="7"/>
                        </a:cubicBezTo>
                        <a:cubicBezTo>
                          <a:pt x="9" y="7"/>
                          <a:pt x="9" y="7"/>
                          <a:pt x="9" y="6"/>
                        </a:cubicBezTo>
                        <a:cubicBezTo>
                          <a:pt x="8" y="6"/>
                          <a:pt x="7" y="5"/>
                          <a:pt x="6" y="5"/>
                        </a:cubicBezTo>
                        <a:cubicBezTo>
                          <a:pt x="6" y="5"/>
                          <a:pt x="5" y="4"/>
                          <a:pt x="4" y="4"/>
                        </a:cubicBezTo>
                        <a:cubicBezTo>
                          <a:pt x="4" y="4"/>
                          <a:pt x="3" y="4"/>
                          <a:pt x="4" y="3"/>
                        </a:cubicBezTo>
                        <a:cubicBezTo>
                          <a:pt x="4" y="3"/>
                          <a:pt x="4" y="3"/>
                          <a:pt x="5" y="3"/>
                        </a:cubicBezTo>
                        <a:cubicBezTo>
                          <a:pt x="5" y="3"/>
                          <a:pt x="5" y="3"/>
                          <a:pt x="5" y="3"/>
                        </a:cubicBezTo>
                        <a:cubicBezTo>
                          <a:pt x="5" y="3"/>
                          <a:pt x="5" y="3"/>
                          <a:pt x="5" y="3"/>
                        </a:cubicBezTo>
                        <a:cubicBezTo>
                          <a:pt x="5" y="2"/>
                          <a:pt x="4" y="3"/>
                          <a:pt x="4" y="3"/>
                        </a:cubicBezTo>
                        <a:cubicBezTo>
                          <a:pt x="3" y="3"/>
                          <a:pt x="2" y="2"/>
                          <a:pt x="2" y="2"/>
                        </a:cubicBezTo>
                        <a:cubicBezTo>
                          <a:pt x="2" y="1"/>
                          <a:pt x="1" y="0"/>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2" name="Freeform 1126"/>
                  <p:cNvSpPr>
                    <a:spLocks/>
                  </p:cNvSpPr>
                  <p:nvPr/>
                </p:nvSpPr>
                <p:spPr bwMode="auto">
                  <a:xfrm>
                    <a:off x="3555" y="1387"/>
                    <a:ext cx="33" cy="50"/>
                  </a:xfrm>
                  <a:custGeom>
                    <a:avLst/>
                    <a:gdLst>
                      <a:gd name="T0" fmla="*/ 0 w 6"/>
                      <a:gd name="T1" fmla="*/ 1 h 9"/>
                      <a:gd name="T2" fmla="*/ 4 w 6"/>
                      <a:gd name="T3" fmla="*/ 4 h 9"/>
                      <a:gd name="T4" fmla="*/ 5 w 6"/>
                      <a:gd name="T5" fmla="*/ 9 h 9"/>
                      <a:gd name="T6" fmla="*/ 6 w 6"/>
                      <a:gd name="T7" fmla="*/ 9 h 9"/>
                      <a:gd name="T8" fmla="*/ 5 w 6"/>
                      <a:gd name="T9" fmla="*/ 4 h 9"/>
                      <a:gd name="T10" fmla="*/ 1 w 6"/>
                      <a:gd name="T11" fmla="*/ 0 h 9"/>
                      <a:gd name="T12" fmla="*/ 0 w 6"/>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0" y="1"/>
                        </a:moveTo>
                        <a:cubicBezTo>
                          <a:pt x="2" y="1"/>
                          <a:pt x="3" y="3"/>
                          <a:pt x="4" y="4"/>
                        </a:cubicBezTo>
                        <a:cubicBezTo>
                          <a:pt x="5" y="5"/>
                          <a:pt x="5" y="7"/>
                          <a:pt x="5" y="9"/>
                        </a:cubicBezTo>
                        <a:cubicBezTo>
                          <a:pt x="5" y="9"/>
                          <a:pt x="6" y="9"/>
                          <a:pt x="6" y="9"/>
                        </a:cubicBezTo>
                        <a:cubicBezTo>
                          <a:pt x="5" y="7"/>
                          <a:pt x="6" y="5"/>
                          <a:pt x="5" y="4"/>
                        </a:cubicBezTo>
                        <a:cubicBezTo>
                          <a:pt x="4" y="2"/>
                          <a:pt x="2" y="1"/>
                          <a:pt x="1"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3" name="Freeform 1127"/>
                  <p:cNvSpPr>
                    <a:spLocks/>
                  </p:cNvSpPr>
                  <p:nvPr/>
                </p:nvSpPr>
                <p:spPr bwMode="auto">
                  <a:xfrm>
                    <a:off x="3583" y="1431"/>
                    <a:ext cx="22" cy="17"/>
                  </a:xfrm>
                  <a:custGeom>
                    <a:avLst/>
                    <a:gdLst>
                      <a:gd name="T0" fmla="*/ 0 w 4"/>
                      <a:gd name="T1" fmla="*/ 0 h 3"/>
                      <a:gd name="T2" fmla="*/ 1 w 4"/>
                      <a:gd name="T3" fmla="*/ 1 h 3"/>
                      <a:gd name="T4" fmla="*/ 3 w 4"/>
                      <a:gd name="T5" fmla="*/ 3 h 3"/>
                      <a:gd name="T6" fmla="*/ 4 w 4"/>
                      <a:gd name="T7" fmla="*/ 2 h 3"/>
                      <a:gd name="T8" fmla="*/ 2 w 4"/>
                      <a:gd name="T9" fmla="*/ 1 h 3"/>
                      <a:gd name="T10" fmla="*/ 1 w 4"/>
                      <a:gd name="T11" fmla="*/ 0 h 3"/>
                      <a:gd name="T12" fmla="*/ 0 w 4"/>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0"/>
                        </a:moveTo>
                        <a:cubicBezTo>
                          <a:pt x="0" y="1"/>
                          <a:pt x="1" y="1"/>
                          <a:pt x="1" y="1"/>
                        </a:cubicBezTo>
                        <a:cubicBezTo>
                          <a:pt x="2" y="1"/>
                          <a:pt x="3" y="2"/>
                          <a:pt x="3" y="3"/>
                        </a:cubicBezTo>
                        <a:cubicBezTo>
                          <a:pt x="3" y="3"/>
                          <a:pt x="4" y="3"/>
                          <a:pt x="4" y="2"/>
                        </a:cubicBezTo>
                        <a:cubicBezTo>
                          <a:pt x="3" y="2"/>
                          <a:pt x="3" y="1"/>
                          <a:pt x="2" y="1"/>
                        </a:cubicBezTo>
                        <a:cubicBezTo>
                          <a:pt x="2"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4" name="Freeform 1128"/>
                  <p:cNvSpPr>
                    <a:spLocks/>
                  </p:cNvSpPr>
                  <p:nvPr/>
                </p:nvSpPr>
                <p:spPr bwMode="auto">
                  <a:xfrm>
                    <a:off x="3583" y="1443"/>
                    <a:ext cx="22" cy="5"/>
                  </a:xfrm>
                  <a:custGeom>
                    <a:avLst/>
                    <a:gdLst>
                      <a:gd name="T0" fmla="*/ 0 w 4"/>
                      <a:gd name="T1" fmla="*/ 0 h 1"/>
                      <a:gd name="T2" fmla="*/ 3 w 4"/>
                      <a:gd name="T3" fmla="*/ 1 h 1"/>
                      <a:gd name="T4" fmla="*/ 4 w 4"/>
                      <a:gd name="T5" fmla="*/ 1 h 1"/>
                      <a:gd name="T6" fmla="*/ 1 w 4"/>
                      <a:gd name="T7" fmla="*/ 0 h 1"/>
                      <a:gd name="T8" fmla="*/ 0 w 4"/>
                      <a:gd name="T9" fmla="*/ 0 h 1"/>
                    </a:gdLst>
                    <a:ahLst/>
                    <a:cxnLst>
                      <a:cxn ang="0">
                        <a:pos x="T0" y="T1"/>
                      </a:cxn>
                      <a:cxn ang="0">
                        <a:pos x="T2" y="T3"/>
                      </a:cxn>
                      <a:cxn ang="0">
                        <a:pos x="T4" y="T5"/>
                      </a:cxn>
                      <a:cxn ang="0">
                        <a:pos x="T6" y="T7"/>
                      </a:cxn>
                      <a:cxn ang="0">
                        <a:pos x="T8" y="T9"/>
                      </a:cxn>
                    </a:cxnLst>
                    <a:rect l="0" t="0" r="r" b="b"/>
                    <a:pathLst>
                      <a:path w="4" h="1">
                        <a:moveTo>
                          <a:pt x="0" y="0"/>
                        </a:moveTo>
                        <a:cubicBezTo>
                          <a:pt x="1" y="1"/>
                          <a:pt x="2" y="1"/>
                          <a:pt x="3" y="1"/>
                        </a:cubicBezTo>
                        <a:cubicBezTo>
                          <a:pt x="3" y="1"/>
                          <a:pt x="4" y="1"/>
                          <a:pt x="4" y="1"/>
                        </a:cubicBezTo>
                        <a:cubicBezTo>
                          <a:pt x="3" y="0"/>
                          <a:pt x="2"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5" name="Freeform 1129"/>
                  <p:cNvSpPr>
                    <a:spLocks/>
                  </p:cNvSpPr>
                  <p:nvPr/>
                </p:nvSpPr>
                <p:spPr bwMode="auto">
                  <a:xfrm>
                    <a:off x="3583" y="1443"/>
                    <a:ext cx="22" cy="33"/>
                  </a:xfrm>
                  <a:custGeom>
                    <a:avLst/>
                    <a:gdLst>
                      <a:gd name="T0" fmla="*/ 0 w 4"/>
                      <a:gd name="T1" fmla="*/ 1 h 6"/>
                      <a:gd name="T2" fmla="*/ 3 w 4"/>
                      <a:gd name="T3" fmla="*/ 2 h 6"/>
                      <a:gd name="T4" fmla="*/ 3 w 4"/>
                      <a:gd name="T5" fmla="*/ 4 h 6"/>
                      <a:gd name="T6" fmla="*/ 2 w 4"/>
                      <a:gd name="T7" fmla="*/ 4 h 6"/>
                      <a:gd name="T8" fmla="*/ 1 w 4"/>
                      <a:gd name="T9" fmla="*/ 6 h 6"/>
                      <a:gd name="T10" fmla="*/ 2 w 4"/>
                      <a:gd name="T11" fmla="*/ 6 h 6"/>
                      <a:gd name="T12" fmla="*/ 2 w 4"/>
                      <a:gd name="T13" fmla="*/ 5 h 6"/>
                      <a:gd name="T14" fmla="*/ 3 w 4"/>
                      <a:gd name="T15" fmla="*/ 5 h 6"/>
                      <a:gd name="T16" fmla="*/ 4 w 4"/>
                      <a:gd name="T17" fmla="*/ 3 h 6"/>
                      <a:gd name="T18" fmla="*/ 3 w 4"/>
                      <a:gd name="T19" fmla="*/ 2 h 6"/>
                      <a:gd name="T20" fmla="*/ 1 w 4"/>
                      <a:gd name="T21" fmla="*/ 0 h 6"/>
                      <a:gd name="T22" fmla="*/ 0 w 4"/>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1"/>
                        </a:moveTo>
                        <a:cubicBezTo>
                          <a:pt x="0" y="2"/>
                          <a:pt x="2" y="2"/>
                          <a:pt x="3" y="2"/>
                        </a:cubicBezTo>
                        <a:cubicBezTo>
                          <a:pt x="4" y="3"/>
                          <a:pt x="4" y="3"/>
                          <a:pt x="3" y="4"/>
                        </a:cubicBezTo>
                        <a:cubicBezTo>
                          <a:pt x="3" y="5"/>
                          <a:pt x="3" y="4"/>
                          <a:pt x="2" y="4"/>
                        </a:cubicBezTo>
                        <a:cubicBezTo>
                          <a:pt x="1" y="5"/>
                          <a:pt x="2" y="5"/>
                          <a:pt x="1" y="6"/>
                        </a:cubicBezTo>
                        <a:cubicBezTo>
                          <a:pt x="1" y="6"/>
                          <a:pt x="2" y="6"/>
                          <a:pt x="2" y="6"/>
                        </a:cubicBezTo>
                        <a:cubicBezTo>
                          <a:pt x="2" y="6"/>
                          <a:pt x="2" y="5"/>
                          <a:pt x="2" y="5"/>
                        </a:cubicBezTo>
                        <a:cubicBezTo>
                          <a:pt x="3" y="5"/>
                          <a:pt x="3" y="5"/>
                          <a:pt x="3" y="5"/>
                        </a:cubicBezTo>
                        <a:cubicBezTo>
                          <a:pt x="4" y="4"/>
                          <a:pt x="4" y="4"/>
                          <a:pt x="4" y="3"/>
                        </a:cubicBezTo>
                        <a:cubicBezTo>
                          <a:pt x="4" y="2"/>
                          <a:pt x="4" y="2"/>
                          <a:pt x="3" y="2"/>
                        </a:cubicBezTo>
                        <a:cubicBezTo>
                          <a:pt x="2" y="2"/>
                          <a:pt x="1" y="2"/>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6" name="Freeform 1130"/>
                  <p:cNvSpPr>
                    <a:spLocks/>
                  </p:cNvSpPr>
                  <p:nvPr/>
                </p:nvSpPr>
                <p:spPr bwMode="auto">
                  <a:xfrm>
                    <a:off x="3583" y="1470"/>
                    <a:ext cx="22" cy="44"/>
                  </a:xfrm>
                  <a:custGeom>
                    <a:avLst/>
                    <a:gdLst>
                      <a:gd name="T0" fmla="*/ 1 w 4"/>
                      <a:gd name="T1" fmla="*/ 1 h 8"/>
                      <a:gd name="T2" fmla="*/ 1 w 4"/>
                      <a:gd name="T3" fmla="*/ 4 h 8"/>
                      <a:gd name="T4" fmla="*/ 2 w 4"/>
                      <a:gd name="T5" fmla="*/ 7 h 8"/>
                      <a:gd name="T6" fmla="*/ 3 w 4"/>
                      <a:gd name="T7" fmla="*/ 8 h 8"/>
                      <a:gd name="T8" fmla="*/ 4 w 4"/>
                      <a:gd name="T9" fmla="*/ 8 h 8"/>
                      <a:gd name="T10" fmla="*/ 3 w 4"/>
                      <a:gd name="T11" fmla="*/ 7 h 8"/>
                      <a:gd name="T12" fmla="*/ 3 w 4"/>
                      <a:gd name="T13" fmla="*/ 5 h 8"/>
                      <a:gd name="T14" fmla="*/ 2 w 4"/>
                      <a:gd name="T15" fmla="*/ 4 h 8"/>
                      <a:gd name="T16" fmla="*/ 2 w 4"/>
                      <a:gd name="T17" fmla="*/ 1 h 8"/>
                      <a:gd name="T18" fmla="*/ 1 w 4"/>
                      <a:gd name="T1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1" y="1"/>
                        </a:moveTo>
                        <a:cubicBezTo>
                          <a:pt x="1" y="2"/>
                          <a:pt x="0" y="3"/>
                          <a:pt x="1" y="4"/>
                        </a:cubicBezTo>
                        <a:cubicBezTo>
                          <a:pt x="2" y="5"/>
                          <a:pt x="2" y="6"/>
                          <a:pt x="2" y="7"/>
                        </a:cubicBezTo>
                        <a:cubicBezTo>
                          <a:pt x="2" y="7"/>
                          <a:pt x="3" y="8"/>
                          <a:pt x="3" y="8"/>
                        </a:cubicBezTo>
                        <a:cubicBezTo>
                          <a:pt x="3" y="8"/>
                          <a:pt x="4" y="8"/>
                          <a:pt x="4" y="8"/>
                        </a:cubicBezTo>
                        <a:cubicBezTo>
                          <a:pt x="4" y="7"/>
                          <a:pt x="3" y="7"/>
                          <a:pt x="3" y="7"/>
                        </a:cubicBezTo>
                        <a:cubicBezTo>
                          <a:pt x="3" y="6"/>
                          <a:pt x="3" y="5"/>
                          <a:pt x="3" y="5"/>
                        </a:cubicBezTo>
                        <a:cubicBezTo>
                          <a:pt x="3" y="4"/>
                          <a:pt x="2" y="4"/>
                          <a:pt x="2" y="4"/>
                        </a:cubicBezTo>
                        <a:cubicBezTo>
                          <a:pt x="1" y="3"/>
                          <a:pt x="1" y="2"/>
                          <a:pt x="2" y="1"/>
                        </a:cubicBezTo>
                        <a:cubicBezTo>
                          <a:pt x="2" y="0"/>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7" name="Freeform 1131"/>
                  <p:cNvSpPr>
                    <a:spLocks/>
                  </p:cNvSpPr>
                  <p:nvPr/>
                </p:nvSpPr>
                <p:spPr bwMode="auto">
                  <a:xfrm>
                    <a:off x="3599" y="1514"/>
                    <a:ext cx="44" cy="50"/>
                  </a:xfrm>
                  <a:custGeom>
                    <a:avLst/>
                    <a:gdLst>
                      <a:gd name="T0" fmla="*/ 0 w 8"/>
                      <a:gd name="T1" fmla="*/ 0 h 9"/>
                      <a:gd name="T2" fmla="*/ 1 w 8"/>
                      <a:gd name="T3" fmla="*/ 4 h 9"/>
                      <a:gd name="T4" fmla="*/ 3 w 8"/>
                      <a:gd name="T5" fmla="*/ 6 h 9"/>
                      <a:gd name="T6" fmla="*/ 5 w 8"/>
                      <a:gd name="T7" fmla="*/ 8 h 9"/>
                      <a:gd name="T8" fmla="*/ 7 w 8"/>
                      <a:gd name="T9" fmla="*/ 9 h 9"/>
                      <a:gd name="T10" fmla="*/ 8 w 8"/>
                      <a:gd name="T11" fmla="*/ 9 h 9"/>
                      <a:gd name="T12" fmla="*/ 6 w 8"/>
                      <a:gd name="T13" fmla="*/ 6 h 9"/>
                      <a:gd name="T14" fmla="*/ 4 w 8"/>
                      <a:gd name="T15" fmla="*/ 6 h 9"/>
                      <a:gd name="T16" fmla="*/ 2 w 8"/>
                      <a:gd name="T17" fmla="*/ 3 h 9"/>
                      <a:gd name="T18" fmla="*/ 1 w 8"/>
                      <a:gd name="T19" fmla="*/ 0 h 9"/>
                      <a:gd name="T20" fmla="*/ 0 w 8"/>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0" y="0"/>
                        </a:moveTo>
                        <a:cubicBezTo>
                          <a:pt x="0" y="2"/>
                          <a:pt x="1" y="3"/>
                          <a:pt x="1" y="4"/>
                        </a:cubicBezTo>
                        <a:cubicBezTo>
                          <a:pt x="2" y="5"/>
                          <a:pt x="2" y="6"/>
                          <a:pt x="3" y="6"/>
                        </a:cubicBezTo>
                        <a:cubicBezTo>
                          <a:pt x="4" y="7"/>
                          <a:pt x="5" y="6"/>
                          <a:pt x="5" y="8"/>
                        </a:cubicBezTo>
                        <a:cubicBezTo>
                          <a:pt x="6" y="9"/>
                          <a:pt x="7" y="9"/>
                          <a:pt x="7" y="9"/>
                        </a:cubicBezTo>
                        <a:cubicBezTo>
                          <a:pt x="8" y="9"/>
                          <a:pt x="8" y="9"/>
                          <a:pt x="8" y="9"/>
                        </a:cubicBezTo>
                        <a:cubicBezTo>
                          <a:pt x="6" y="9"/>
                          <a:pt x="7" y="7"/>
                          <a:pt x="6" y="6"/>
                        </a:cubicBezTo>
                        <a:cubicBezTo>
                          <a:pt x="6" y="6"/>
                          <a:pt x="4" y="6"/>
                          <a:pt x="4" y="6"/>
                        </a:cubicBezTo>
                        <a:cubicBezTo>
                          <a:pt x="3" y="6"/>
                          <a:pt x="2" y="5"/>
                          <a:pt x="2" y="3"/>
                        </a:cubicBezTo>
                        <a:cubicBezTo>
                          <a:pt x="2" y="2"/>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8" name="Freeform 1132"/>
                  <p:cNvSpPr>
                    <a:spLocks/>
                  </p:cNvSpPr>
                  <p:nvPr/>
                </p:nvSpPr>
                <p:spPr bwMode="auto">
                  <a:xfrm>
                    <a:off x="3638" y="1476"/>
                    <a:ext cx="94" cy="88"/>
                  </a:xfrm>
                  <a:custGeom>
                    <a:avLst/>
                    <a:gdLst>
                      <a:gd name="T0" fmla="*/ 14 w 17"/>
                      <a:gd name="T1" fmla="*/ 0 h 16"/>
                      <a:gd name="T2" fmla="*/ 14 w 17"/>
                      <a:gd name="T3" fmla="*/ 2 h 16"/>
                      <a:gd name="T4" fmla="*/ 15 w 17"/>
                      <a:gd name="T5" fmla="*/ 4 h 16"/>
                      <a:gd name="T6" fmla="*/ 12 w 17"/>
                      <a:gd name="T7" fmla="*/ 5 h 16"/>
                      <a:gd name="T8" fmla="*/ 9 w 17"/>
                      <a:gd name="T9" fmla="*/ 6 h 16"/>
                      <a:gd name="T10" fmla="*/ 8 w 17"/>
                      <a:gd name="T11" fmla="*/ 7 h 16"/>
                      <a:gd name="T12" fmla="*/ 6 w 17"/>
                      <a:gd name="T13" fmla="*/ 7 h 16"/>
                      <a:gd name="T14" fmla="*/ 3 w 17"/>
                      <a:gd name="T15" fmla="*/ 10 h 16"/>
                      <a:gd name="T16" fmla="*/ 2 w 17"/>
                      <a:gd name="T17" fmla="*/ 13 h 16"/>
                      <a:gd name="T18" fmla="*/ 1 w 17"/>
                      <a:gd name="T19" fmla="*/ 16 h 16"/>
                      <a:gd name="T20" fmla="*/ 1 w 17"/>
                      <a:gd name="T21" fmla="*/ 16 h 16"/>
                      <a:gd name="T22" fmla="*/ 3 w 17"/>
                      <a:gd name="T23" fmla="*/ 13 h 16"/>
                      <a:gd name="T24" fmla="*/ 3 w 17"/>
                      <a:gd name="T25" fmla="*/ 13 h 16"/>
                      <a:gd name="T26" fmla="*/ 3 w 17"/>
                      <a:gd name="T27" fmla="*/ 10 h 16"/>
                      <a:gd name="T28" fmla="*/ 5 w 17"/>
                      <a:gd name="T29" fmla="*/ 8 h 16"/>
                      <a:gd name="T30" fmla="*/ 9 w 17"/>
                      <a:gd name="T31" fmla="*/ 7 h 16"/>
                      <a:gd name="T32" fmla="*/ 14 w 17"/>
                      <a:gd name="T33" fmla="*/ 6 h 16"/>
                      <a:gd name="T34" fmla="*/ 16 w 17"/>
                      <a:gd name="T35" fmla="*/ 6 h 16"/>
                      <a:gd name="T36" fmla="*/ 16 w 17"/>
                      <a:gd name="T37" fmla="*/ 4 h 16"/>
                      <a:gd name="T38" fmla="*/ 15 w 17"/>
                      <a:gd name="T39" fmla="*/ 0 h 16"/>
                      <a:gd name="T40" fmla="*/ 14 w 17"/>
                      <a:gd name="T4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6">
                        <a:moveTo>
                          <a:pt x="14" y="0"/>
                        </a:moveTo>
                        <a:cubicBezTo>
                          <a:pt x="14" y="0"/>
                          <a:pt x="13" y="1"/>
                          <a:pt x="14" y="2"/>
                        </a:cubicBezTo>
                        <a:cubicBezTo>
                          <a:pt x="14" y="3"/>
                          <a:pt x="15" y="4"/>
                          <a:pt x="15" y="4"/>
                        </a:cubicBezTo>
                        <a:cubicBezTo>
                          <a:pt x="16" y="6"/>
                          <a:pt x="13" y="6"/>
                          <a:pt x="12" y="5"/>
                        </a:cubicBezTo>
                        <a:cubicBezTo>
                          <a:pt x="11" y="5"/>
                          <a:pt x="10" y="5"/>
                          <a:pt x="9" y="6"/>
                        </a:cubicBezTo>
                        <a:cubicBezTo>
                          <a:pt x="9" y="6"/>
                          <a:pt x="9" y="6"/>
                          <a:pt x="8" y="7"/>
                        </a:cubicBezTo>
                        <a:cubicBezTo>
                          <a:pt x="7" y="8"/>
                          <a:pt x="7" y="8"/>
                          <a:pt x="6" y="7"/>
                        </a:cubicBezTo>
                        <a:cubicBezTo>
                          <a:pt x="4" y="6"/>
                          <a:pt x="3" y="9"/>
                          <a:pt x="3" y="10"/>
                        </a:cubicBezTo>
                        <a:cubicBezTo>
                          <a:pt x="2" y="11"/>
                          <a:pt x="1" y="12"/>
                          <a:pt x="2" y="13"/>
                        </a:cubicBezTo>
                        <a:cubicBezTo>
                          <a:pt x="2" y="13"/>
                          <a:pt x="1" y="16"/>
                          <a:pt x="1" y="16"/>
                        </a:cubicBezTo>
                        <a:cubicBezTo>
                          <a:pt x="0" y="16"/>
                          <a:pt x="1" y="16"/>
                          <a:pt x="1" y="16"/>
                        </a:cubicBezTo>
                        <a:cubicBezTo>
                          <a:pt x="3" y="16"/>
                          <a:pt x="2" y="14"/>
                          <a:pt x="3" y="13"/>
                        </a:cubicBezTo>
                        <a:cubicBezTo>
                          <a:pt x="3" y="13"/>
                          <a:pt x="3" y="13"/>
                          <a:pt x="3" y="13"/>
                        </a:cubicBezTo>
                        <a:cubicBezTo>
                          <a:pt x="2" y="12"/>
                          <a:pt x="3" y="11"/>
                          <a:pt x="3" y="10"/>
                        </a:cubicBezTo>
                        <a:cubicBezTo>
                          <a:pt x="4" y="9"/>
                          <a:pt x="4" y="7"/>
                          <a:pt x="5" y="8"/>
                        </a:cubicBezTo>
                        <a:cubicBezTo>
                          <a:pt x="7" y="9"/>
                          <a:pt x="8" y="8"/>
                          <a:pt x="9" y="7"/>
                        </a:cubicBezTo>
                        <a:cubicBezTo>
                          <a:pt x="10" y="5"/>
                          <a:pt x="12" y="6"/>
                          <a:pt x="14" y="6"/>
                        </a:cubicBezTo>
                        <a:cubicBezTo>
                          <a:pt x="14" y="6"/>
                          <a:pt x="15" y="6"/>
                          <a:pt x="16" y="6"/>
                        </a:cubicBezTo>
                        <a:cubicBezTo>
                          <a:pt x="17" y="5"/>
                          <a:pt x="16" y="4"/>
                          <a:pt x="16" y="4"/>
                        </a:cubicBezTo>
                        <a:cubicBezTo>
                          <a:pt x="15" y="3"/>
                          <a:pt x="13" y="1"/>
                          <a:pt x="15" y="0"/>
                        </a:cubicBezTo>
                        <a:cubicBezTo>
                          <a:pt x="15" y="0"/>
                          <a:pt x="15"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9" name="Freeform 1133"/>
                  <p:cNvSpPr>
                    <a:spLocks/>
                  </p:cNvSpPr>
                  <p:nvPr/>
                </p:nvSpPr>
                <p:spPr bwMode="auto">
                  <a:xfrm>
                    <a:off x="3737" y="1558"/>
                    <a:ext cx="39" cy="11"/>
                  </a:xfrm>
                  <a:custGeom>
                    <a:avLst/>
                    <a:gdLst>
                      <a:gd name="T0" fmla="*/ 0 w 7"/>
                      <a:gd name="T1" fmla="*/ 0 h 2"/>
                      <a:gd name="T2" fmla="*/ 2 w 7"/>
                      <a:gd name="T3" fmla="*/ 2 h 2"/>
                      <a:gd name="T4" fmla="*/ 4 w 7"/>
                      <a:gd name="T5" fmla="*/ 2 h 2"/>
                      <a:gd name="T6" fmla="*/ 6 w 7"/>
                      <a:gd name="T7" fmla="*/ 1 h 2"/>
                      <a:gd name="T8" fmla="*/ 5 w 7"/>
                      <a:gd name="T9" fmla="*/ 1 h 2"/>
                      <a:gd name="T10" fmla="*/ 3 w 7"/>
                      <a:gd name="T11" fmla="*/ 2 h 2"/>
                      <a:gd name="T12" fmla="*/ 1 w 7"/>
                      <a:gd name="T13" fmla="*/ 0 h 2"/>
                      <a:gd name="T14" fmla="*/ 0 w 7"/>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
                        <a:moveTo>
                          <a:pt x="0" y="0"/>
                        </a:moveTo>
                        <a:cubicBezTo>
                          <a:pt x="0" y="1"/>
                          <a:pt x="1" y="1"/>
                          <a:pt x="2" y="2"/>
                        </a:cubicBezTo>
                        <a:cubicBezTo>
                          <a:pt x="2" y="2"/>
                          <a:pt x="3" y="2"/>
                          <a:pt x="4" y="2"/>
                        </a:cubicBezTo>
                        <a:cubicBezTo>
                          <a:pt x="5" y="2"/>
                          <a:pt x="7" y="2"/>
                          <a:pt x="6" y="1"/>
                        </a:cubicBezTo>
                        <a:cubicBezTo>
                          <a:pt x="6" y="0"/>
                          <a:pt x="5" y="1"/>
                          <a:pt x="5" y="1"/>
                        </a:cubicBezTo>
                        <a:cubicBezTo>
                          <a:pt x="6" y="2"/>
                          <a:pt x="4" y="2"/>
                          <a:pt x="3" y="2"/>
                        </a:cubicBezTo>
                        <a:cubicBezTo>
                          <a:pt x="2"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0" name="Freeform 1134"/>
                  <p:cNvSpPr>
                    <a:spLocks/>
                  </p:cNvSpPr>
                  <p:nvPr/>
                </p:nvSpPr>
                <p:spPr bwMode="auto">
                  <a:xfrm>
                    <a:off x="3726" y="1547"/>
                    <a:ext cx="17" cy="17"/>
                  </a:xfrm>
                  <a:custGeom>
                    <a:avLst/>
                    <a:gdLst>
                      <a:gd name="T0" fmla="*/ 3 w 3"/>
                      <a:gd name="T1" fmla="*/ 2 h 3"/>
                      <a:gd name="T2" fmla="*/ 2 w 3"/>
                      <a:gd name="T3" fmla="*/ 1 h 3"/>
                      <a:gd name="T4" fmla="*/ 1 w 3"/>
                      <a:gd name="T5" fmla="*/ 0 h 3"/>
                      <a:gd name="T6" fmla="*/ 1 w 3"/>
                      <a:gd name="T7" fmla="*/ 0 h 3"/>
                      <a:gd name="T8" fmla="*/ 2 w 3"/>
                      <a:gd name="T9" fmla="*/ 1 h 3"/>
                      <a:gd name="T10" fmla="*/ 3 w 3"/>
                      <a:gd name="T11" fmla="*/ 0 h 3"/>
                      <a:gd name="T12" fmla="*/ 2 w 3"/>
                      <a:gd name="T13" fmla="*/ 0 h 3"/>
                      <a:gd name="T14" fmla="*/ 1 w 3"/>
                      <a:gd name="T15" fmla="*/ 0 h 3"/>
                      <a:gd name="T16" fmla="*/ 1 w 3"/>
                      <a:gd name="T17" fmla="*/ 0 h 3"/>
                      <a:gd name="T18" fmla="*/ 0 w 3"/>
                      <a:gd name="T19" fmla="*/ 0 h 3"/>
                      <a:gd name="T20" fmla="*/ 2 w 3"/>
                      <a:gd name="T21" fmla="*/ 1 h 3"/>
                      <a:gd name="T22" fmla="*/ 2 w 3"/>
                      <a:gd name="T23" fmla="*/ 1 h 3"/>
                      <a:gd name="T24" fmla="*/ 2 w 3"/>
                      <a:gd name="T25" fmla="*/ 2 h 3"/>
                      <a:gd name="T26" fmla="*/ 3 w 3"/>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3">
                        <a:moveTo>
                          <a:pt x="3" y="2"/>
                        </a:moveTo>
                        <a:cubicBezTo>
                          <a:pt x="3" y="2"/>
                          <a:pt x="3" y="1"/>
                          <a:pt x="2" y="1"/>
                        </a:cubicBezTo>
                        <a:cubicBezTo>
                          <a:pt x="2" y="1"/>
                          <a:pt x="1" y="1"/>
                          <a:pt x="1" y="0"/>
                        </a:cubicBezTo>
                        <a:cubicBezTo>
                          <a:pt x="1" y="0"/>
                          <a:pt x="1" y="0"/>
                          <a:pt x="1" y="0"/>
                        </a:cubicBezTo>
                        <a:cubicBezTo>
                          <a:pt x="1" y="0"/>
                          <a:pt x="2" y="1"/>
                          <a:pt x="2" y="1"/>
                        </a:cubicBezTo>
                        <a:cubicBezTo>
                          <a:pt x="2" y="1"/>
                          <a:pt x="2" y="0"/>
                          <a:pt x="3" y="0"/>
                        </a:cubicBezTo>
                        <a:cubicBezTo>
                          <a:pt x="3" y="0"/>
                          <a:pt x="3" y="0"/>
                          <a:pt x="2" y="0"/>
                        </a:cubicBezTo>
                        <a:cubicBezTo>
                          <a:pt x="2" y="0"/>
                          <a:pt x="2" y="0"/>
                          <a:pt x="1" y="0"/>
                        </a:cubicBezTo>
                        <a:cubicBezTo>
                          <a:pt x="1" y="0"/>
                          <a:pt x="1" y="0"/>
                          <a:pt x="1" y="0"/>
                        </a:cubicBezTo>
                        <a:cubicBezTo>
                          <a:pt x="1" y="0"/>
                          <a:pt x="0" y="0"/>
                          <a:pt x="0" y="0"/>
                        </a:cubicBezTo>
                        <a:cubicBezTo>
                          <a:pt x="1" y="1"/>
                          <a:pt x="1" y="1"/>
                          <a:pt x="2" y="1"/>
                        </a:cubicBezTo>
                        <a:cubicBezTo>
                          <a:pt x="2" y="1"/>
                          <a:pt x="2" y="1"/>
                          <a:pt x="2" y="1"/>
                        </a:cubicBezTo>
                        <a:cubicBezTo>
                          <a:pt x="2" y="2"/>
                          <a:pt x="2" y="2"/>
                          <a:pt x="2" y="2"/>
                        </a:cubicBezTo>
                        <a:cubicBezTo>
                          <a:pt x="2" y="3"/>
                          <a:pt x="3" y="3"/>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1" name="Freeform 1135"/>
                  <p:cNvSpPr>
                    <a:spLocks/>
                  </p:cNvSpPr>
                  <p:nvPr/>
                </p:nvSpPr>
                <p:spPr bwMode="auto">
                  <a:xfrm>
                    <a:off x="3726" y="1536"/>
                    <a:ext cx="44" cy="28"/>
                  </a:xfrm>
                  <a:custGeom>
                    <a:avLst/>
                    <a:gdLst>
                      <a:gd name="T0" fmla="*/ 3 w 8"/>
                      <a:gd name="T1" fmla="*/ 2 h 5"/>
                      <a:gd name="T2" fmla="*/ 2 w 8"/>
                      <a:gd name="T3" fmla="*/ 1 h 5"/>
                      <a:gd name="T4" fmla="*/ 2 w 8"/>
                      <a:gd name="T5" fmla="*/ 0 h 5"/>
                      <a:gd name="T6" fmla="*/ 3 w 8"/>
                      <a:gd name="T7" fmla="*/ 1 h 5"/>
                      <a:gd name="T8" fmla="*/ 5 w 8"/>
                      <a:gd name="T9" fmla="*/ 2 h 5"/>
                      <a:gd name="T10" fmla="*/ 8 w 8"/>
                      <a:gd name="T11" fmla="*/ 5 h 5"/>
                      <a:gd name="T12" fmla="*/ 8 w 8"/>
                      <a:gd name="T13" fmla="*/ 5 h 5"/>
                      <a:gd name="T14" fmla="*/ 6 w 8"/>
                      <a:gd name="T15" fmla="*/ 2 h 5"/>
                      <a:gd name="T16" fmla="*/ 3 w 8"/>
                      <a:gd name="T17" fmla="*/ 1 h 5"/>
                      <a:gd name="T18" fmla="*/ 3 w 8"/>
                      <a:gd name="T19" fmla="*/ 0 h 5"/>
                      <a:gd name="T20" fmla="*/ 1 w 8"/>
                      <a:gd name="T21" fmla="*/ 0 h 5"/>
                      <a:gd name="T22" fmla="*/ 0 w 8"/>
                      <a:gd name="T23" fmla="*/ 1 h 5"/>
                      <a:gd name="T24" fmla="*/ 2 w 8"/>
                      <a:gd name="T25" fmla="*/ 2 h 5"/>
                      <a:gd name="T26" fmla="*/ 3 w 8"/>
                      <a:gd name="T2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5">
                        <a:moveTo>
                          <a:pt x="3" y="2"/>
                        </a:moveTo>
                        <a:cubicBezTo>
                          <a:pt x="3" y="1"/>
                          <a:pt x="2" y="1"/>
                          <a:pt x="2" y="1"/>
                        </a:cubicBezTo>
                        <a:cubicBezTo>
                          <a:pt x="1" y="1"/>
                          <a:pt x="1" y="0"/>
                          <a:pt x="2" y="0"/>
                        </a:cubicBezTo>
                        <a:cubicBezTo>
                          <a:pt x="2" y="0"/>
                          <a:pt x="2" y="1"/>
                          <a:pt x="3" y="1"/>
                        </a:cubicBezTo>
                        <a:cubicBezTo>
                          <a:pt x="3" y="2"/>
                          <a:pt x="4" y="2"/>
                          <a:pt x="5" y="2"/>
                        </a:cubicBezTo>
                        <a:cubicBezTo>
                          <a:pt x="6" y="3"/>
                          <a:pt x="7" y="3"/>
                          <a:pt x="8" y="5"/>
                        </a:cubicBezTo>
                        <a:cubicBezTo>
                          <a:pt x="8" y="5"/>
                          <a:pt x="8" y="5"/>
                          <a:pt x="8" y="5"/>
                        </a:cubicBezTo>
                        <a:cubicBezTo>
                          <a:pt x="8" y="3"/>
                          <a:pt x="7" y="2"/>
                          <a:pt x="6" y="2"/>
                        </a:cubicBezTo>
                        <a:cubicBezTo>
                          <a:pt x="5" y="2"/>
                          <a:pt x="4" y="2"/>
                          <a:pt x="3" y="1"/>
                        </a:cubicBezTo>
                        <a:cubicBezTo>
                          <a:pt x="3" y="1"/>
                          <a:pt x="3" y="0"/>
                          <a:pt x="3" y="0"/>
                        </a:cubicBezTo>
                        <a:cubicBezTo>
                          <a:pt x="2" y="0"/>
                          <a:pt x="1" y="0"/>
                          <a:pt x="1" y="0"/>
                        </a:cubicBezTo>
                        <a:cubicBezTo>
                          <a:pt x="0" y="0"/>
                          <a:pt x="0" y="1"/>
                          <a:pt x="0" y="1"/>
                        </a:cubicBezTo>
                        <a:cubicBezTo>
                          <a:pt x="1" y="2"/>
                          <a:pt x="2" y="1"/>
                          <a:pt x="2" y="2"/>
                        </a:cubicBezTo>
                        <a:cubicBezTo>
                          <a:pt x="2" y="2"/>
                          <a:pt x="3" y="2"/>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2" name="Freeform 1136"/>
                  <p:cNvSpPr>
                    <a:spLocks/>
                  </p:cNvSpPr>
                  <p:nvPr/>
                </p:nvSpPr>
                <p:spPr bwMode="auto">
                  <a:xfrm>
                    <a:off x="3820" y="1613"/>
                    <a:ext cx="33" cy="78"/>
                  </a:xfrm>
                  <a:custGeom>
                    <a:avLst/>
                    <a:gdLst>
                      <a:gd name="T0" fmla="*/ 1 w 6"/>
                      <a:gd name="T1" fmla="*/ 0 h 14"/>
                      <a:gd name="T2" fmla="*/ 1 w 6"/>
                      <a:gd name="T3" fmla="*/ 4 h 14"/>
                      <a:gd name="T4" fmla="*/ 3 w 6"/>
                      <a:gd name="T5" fmla="*/ 9 h 14"/>
                      <a:gd name="T6" fmla="*/ 4 w 6"/>
                      <a:gd name="T7" fmla="*/ 9 h 14"/>
                      <a:gd name="T8" fmla="*/ 4 w 6"/>
                      <a:gd name="T9" fmla="*/ 10 h 14"/>
                      <a:gd name="T10" fmla="*/ 4 w 6"/>
                      <a:gd name="T11" fmla="*/ 11 h 14"/>
                      <a:gd name="T12" fmla="*/ 6 w 6"/>
                      <a:gd name="T13" fmla="*/ 13 h 14"/>
                      <a:gd name="T14" fmla="*/ 6 w 6"/>
                      <a:gd name="T15" fmla="*/ 13 h 14"/>
                      <a:gd name="T16" fmla="*/ 5 w 6"/>
                      <a:gd name="T17" fmla="*/ 12 h 14"/>
                      <a:gd name="T18" fmla="*/ 5 w 6"/>
                      <a:gd name="T19" fmla="*/ 9 h 14"/>
                      <a:gd name="T20" fmla="*/ 3 w 6"/>
                      <a:gd name="T21" fmla="*/ 9 h 14"/>
                      <a:gd name="T22" fmla="*/ 4 w 6"/>
                      <a:gd name="T23" fmla="*/ 9 h 14"/>
                      <a:gd name="T24" fmla="*/ 3 w 6"/>
                      <a:gd name="T25" fmla="*/ 5 h 14"/>
                      <a:gd name="T26" fmla="*/ 2 w 6"/>
                      <a:gd name="T27" fmla="*/ 4 h 14"/>
                      <a:gd name="T28" fmla="*/ 1 w 6"/>
                      <a:gd name="T29" fmla="*/ 0 h 14"/>
                      <a:gd name="T30" fmla="*/ 1 w 6"/>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4">
                        <a:moveTo>
                          <a:pt x="1" y="0"/>
                        </a:moveTo>
                        <a:cubicBezTo>
                          <a:pt x="0" y="2"/>
                          <a:pt x="0" y="3"/>
                          <a:pt x="1" y="4"/>
                        </a:cubicBezTo>
                        <a:cubicBezTo>
                          <a:pt x="3" y="5"/>
                          <a:pt x="3" y="7"/>
                          <a:pt x="3" y="9"/>
                        </a:cubicBezTo>
                        <a:cubicBezTo>
                          <a:pt x="3" y="9"/>
                          <a:pt x="4" y="9"/>
                          <a:pt x="4" y="9"/>
                        </a:cubicBezTo>
                        <a:cubicBezTo>
                          <a:pt x="4" y="9"/>
                          <a:pt x="4" y="10"/>
                          <a:pt x="4" y="10"/>
                        </a:cubicBezTo>
                        <a:cubicBezTo>
                          <a:pt x="4" y="11"/>
                          <a:pt x="4" y="11"/>
                          <a:pt x="4" y="11"/>
                        </a:cubicBezTo>
                        <a:cubicBezTo>
                          <a:pt x="4" y="12"/>
                          <a:pt x="5" y="12"/>
                          <a:pt x="6" y="13"/>
                        </a:cubicBezTo>
                        <a:cubicBezTo>
                          <a:pt x="6" y="14"/>
                          <a:pt x="6" y="13"/>
                          <a:pt x="6" y="13"/>
                        </a:cubicBezTo>
                        <a:cubicBezTo>
                          <a:pt x="6" y="12"/>
                          <a:pt x="6" y="12"/>
                          <a:pt x="5" y="12"/>
                        </a:cubicBezTo>
                        <a:cubicBezTo>
                          <a:pt x="4" y="11"/>
                          <a:pt x="5" y="10"/>
                          <a:pt x="5" y="9"/>
                        </a:cubicBezTo>
                        <a:cubicBezTo>
                          <a:pt x="4" y="8"/>
                          <a:pt x="3" y="9"/>
                          <a:pt x="3" y="9"/>
                        </a:cubicBezTo>
                        <a:cubicBezTo>
                          <a:pt x="3" y="9"/>
                          <a:pt x="4" y="9"/>
                          <a:pt x="4" y="9"/>
                        </a:cubicBezTo>
                        <a:cubicBezTo>
                          <a:pt x="3" y="7"/>
                          <a:pt x="3" y="6"/>
                          <a:pt x="3" y="5"/>
                        </a:cubicBezTo>
                        <a:cubicBezTo>
                          <a:pt x="3" y="4"/>
                          <a:pt x="2" y="4"/>
                          <a:pt x="2" y="4"/>
                        </a:cubicBezTo>
                        <a:cubicBezTo>
                          <a:pt x="1" y="3"/>
                          <a:pt x="1" y="2"/>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3" name="Freeform 1137"/>
                  <p:cNvSpPr>
                    <a:spLocks/>
                  </p:cNvSpPr>
                  <p:nvPr/>
                </p:nvSpPr>
                <p:spPr bwMode="auto">
                  <a:xfrm>
                    <a:off x="3825" y="1685"/>
                    <a:ext cx="28" cy="66"/>
                  </a:xfrm>
                  <a:custGeom>
                    <a:avLst/>
                    <a:gdLst>
                      <a:gd name="T0" fmla="*/ 4 w 5"/>
                      <a:gd name="T1" fmla="*/ 0 h 12"/>
                      <a:gd name="T2" fmla="*/ 4 w 5"/>
                      <a:gd name="T3" fmla="*/ 3 h 12"/>
                      <a:gd name="T4" fmla="*/ 2 w 5"/>
                      <a:gd name="T5" fmla="*/ 6 h 12"/>
                      <a:gd name="T6" fmla="*/ 1 w 5"/>
                      <a:gd name="T7" fmla="*/ 6 h 12"/>
                      <a:gd name="T8" fmla="*/ 1 w 5"/>
                      <a:gd name="T9" fmla="*/ 7 h 12"/>
                      <a:gd name="T10" fmla="*/ 2 w 5"/>
                      <a:gd name="T11" fmla="*/ 8 h 12"/>
                      <a:gd name="T12" fmla="*/ 3 w 5"/>
                      <a:gd name="T13" fmla="*/ 12 h 12"/>
                      <a:gd name="T14" fmla="*/ 4 w 5"/>
                      <a:gd name="T15" fmla="*/ 11 h 12"/>
                      <a:gd name="T16" fmla="*/ 2 w 5"/>
                      <a:gd name="T17" fmla="*/ 7 h 12"/>
                      <a:gd name="T18" fmla="*/ 2 w 5"/>
                      <a:gd name="T19" fmla="*/ 7 h 12"/>
                      <a:gd name="T20" fmla="*/ 3 w 5"/>
                      <a:gd name="T21" fmla="*/ 6 h 12"/>
                      <a:gd name="T22" fmla="*/ 5 w 5"/>
                      <a:gd name="T23" fmla="*/ 4 h 12"/>
                      <a:gd name="T24" fmla="*/ 5 w 5"/>
                      <a:gd name="T25" fmla="*/ 2 h 12"/>
                      <a:gd name="T26" fmla="*/ 5 w 5"/>
                      <a:gd name="T27" fmla="*/ 0 h 12"/>
                      <a:gd name="T28" fmla="*/ 4 w 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2">
                        <a:moveTo>
                          <a:pt x="4" y="0"/>
                        </a:moveTo>
                        <a:cubicBezTo>
                          <a:pt x="5" y="2"/>
                          <a:pt x="3" y="2"/>
                          <a:pt x="4" y="3"/>
                        </a:cubicBezTo>
                        <a:cubicBezTo>
                          <a:pt x="4" y="4"/>
                          <a:pt x="4" y="6"/>
                          <a:pt x="2" y="6"/>
                        </a:cubicBezTo>
                        <a:cubicBezTo>
                          <a:pt x="2" y="6"/>
                          <a:pt x="2" y="6"/>
                          <a:pt x="1" y="6"/>
                        </a:cubicBezTo>
                        <a:cubicBezTo>
                          <a:pt x="1" y="6"/>
                          <a:pt x="0" y="7"/>
                          <a:pt x="1" y="7"/>
                        </a:cubicBezTo>
                        <a:cubicBezTo>
                          <a:pt x="1" y="8"/>
                          <a:pt x="2" y="8"/>
                          <a:pt x="2" y="8"/>
                        </a:cubicBezTo>
                        <a:cubicBezTo>
                          <a:pt x="3" y="9"/>
                          <a:pt x="3" y="11"/>
                          <a:pt x="3" y="12"/>
                        </a:cubicBezTo>
                        <a:cubicBezTo>
                          <a:pt x="3" y="12"/>
                          <a:pt x="4" y="12"/>
                          <a:pt x="4" y="11"/>
                        </a:cubicBezTo>
                        <a:cubicBezTo>
                          <a:pt x="3" y="10"/>
                          <a:pt x="4" y="8"/>
                          <a:pt x="2" y="7"/>
                        </a:cubicBezTo>
                        <a:cubicBezTo>
                          <a:pt x="1" y="7"/>
                          <a:pt x="2" y="7"/>
                          <a:pt x="2" y="7"/>
                        </a:cubicBezTo>
                        <a:cubicBezTo>
                          <a:pt x="3" y="7"/>
                          <a:pt x="3" y="6"/>
                          <a:pt x="3" y="6"/>
                        </a:cubicBezTo>
                        <a:cubicBezTo>
                          <a:pt x="4" y="6"/>
                          <a:pt x="5" y="5"/>
                          <a:pt x="5" y="4"/>
                        </a:cubicBezTo>
                        <a:cubicBezTo>
                          <a:pt x="5" y="3"/>
                          <a:pt x="4" y="2"/>
                          <a:pt x="5" y="2"/>
                        </a:cubicBezTo>
                        <a:cubicBezTo>
                          <a:pt x="5" y="1"/>
                          <a:pt x="5" y="1"/>
                          <a:pt x="5" y="0"/>
                        </a:cubicBezTo>
                        <a:cubicBezTo>
                          <a:pt x="5" y="0"/>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4" name="Freeform 1138"/>
                  <p:cNvSpPr>
                    <a:spLocks/>
                  </p:cNvSpPr>
                  <p:nvPr/>
                </p:nvSpPr>
                <p:spPr bwMode="auto">
                  <a:xfrm>
                    <a:off x="3820" y="1746"/>
                    <a:ext cx="27" cy="77"/>
                  </a:xfrm>
                  <a:custGeom>
                    <a:avLst/>
                    <a:gdLst>
                      <a:gd name="T0" fmla="*/ 4 w 5"/>
                      <a:gd name="T1" fmla="*/ 0 h 14"/>
                      <a:gd name="T2" fmla="*/ 4 w 5"/>
                      <a:gd name="T3" fmla="*/ 4 h 14"/>
                      <a:gd name="T4" fmla="*/ 4 w 5"/>
                      <a:gd name="T5" fmla="*/ 4 h 14"/>
                      <a:gd name="T6" fmla="*/ 1 w 5"/>
                      <a:gd name="T7" fmla="*/ 3 h 14"/>
                      <a:gd name="T8" fmla="*/ 0 w 5"/>
                      <a:gd name="T9" fmla="*/ 4 h 14"/>
                      <a:gd name="T10" fmla="*/ 0 w 5"/>
                      <a:gd name="T11" fmla="*/ 7 h 14"/>
                      <a:gd name="T12" fmla="*/ 1 w 5"/>
                      <a:gd name="T13" fmla="*/ 11 h 14"/>
                      <a:gd name="T14" fmla="*/ 2 w 5"/>
                      <a:gd name="T15" fmla="*/ 14 h 14"/>
                      <a:gd name="T16" fmla="*/ 3 w 5"/>
                      <a:gd name="T17" fmla="*/ 13 h 14"/>
                      <a:gd name="T18" fmla="*/ 1 w 5"/>
                      <a:gd name="T19" fmla="*/ 7 h 14"/>
                      <a:gd name="T20" fmla="*/ 1 w 5"/>
                      <a:gd name="T21" fmla="*/ 4 h 14"/>
                      <a:gd name="T22" fmla="*/ 2 w 5"/>
                      <a:gd name="T23" fmla="*/ 3 h 14"/>
                      <a:gd name="T24" fmla="*/ 4 w 5"/>
                      <a:gd name="T25" fmla="*/ 4 h 14"/>
                      <a:gd name="T26" fmla="*/ 5 w 5"/>
                      <a:gd name="T27" fmla="*/ 4 h 14"/>
                      <a:gd name="T28" fmla="*/ 5 w 5"/>
                      <a:gd name="T29" fmla="*/ 0 h 14"/>
                      <a:gd name="T30" fmla="*/ 4 w 5"/>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14">
                        <a:moveTo>
                          <a:pt x="4" y="0"/>
                        </a:moveTo>
                        <a:cubicBezTo>
                          <a:pt x="4" y="2"/>
                          <a:pt x="4" y="3"/>
                          <a:pt x="4" y="4"/>
                        </a:cubicBezTo>
                        <a:cubicBezTo>
                          <a:pt x="4" y="4"/>
                          <a:pt x="4" y="4"/>
                          <a:pt x="4" y="4"/>
                        </a:cubicBezTo>
                        <a:cubicBezTo>
                          <a:pt x="3" y="3"/>
                          <a:pt x="3" y="2"/>
                          <a:pt x="1" y="3"/>
                        </a:cubicBezTo>
                        <a:cubicBezTo>
                          <a:pt x="0" y="3"/>
                          <a:pt x="0" y="3"/>
                          <a:pt x="0" y="4"/>
                        </a:cubicBezTo>
                        <a:cubicBezTo>
                          <a:pt x="1" y="5"/>
                          <a:pt x="0" y="6"/>
                          <a:pt x="0" y="7"/>
                        </a:cubicBezTo>
                        <a:cubicBezTo>
                          <a:pt x="0" y="8"/>
                          <a:pt x="0" y="9"/>
                          <a:pt x="1" y="11"/>
                        </a:cubicBezTo>
                        <a:cubicBezTo>
                          <a:pt x="1" y="12"/>
                          <a:pt x="1" y="13"/>
                          <a:pt x="2" y="14"/>
                        </a:cubicBezTo>
                        <a:cubicBezTo>
                          <a:pt x="3" y="14"/>
                          <a:pt x="3" y="13"/>
                          <a:pt x="3" y="13"/>
                        </a:cubicBezTo>
                        <a:cubicBezTo>
                          <a:pt x="1" y="13"/>
                          <a:pt x="1" y="8"/>
                          <a:pt x="1" y="7"/>
                        </a:cubicBezTo>
                        <a:cubicBezTo>
                          <a:pt x="1" y="6"/>
                          <a:pt x="1" y="5"/>
                          <a:pt x="1" y="4"/>
                        </a:cubicBezTo>
                        <a:cubicBezTo>
                          <a:pt x="0" y="2"/>
                          <a:pt x="3" y="3"/>
                          <a:pt x="2" y="3"/>
                        </a:cubicBezTo>
                        <a:cubicBezTo>
                          <a:pt x="3" y="3"/>
                          <a:pt x="3" y="4"/>
                          <a:pt x="4" y="4"/>
                        </a:cubicBezTo>
                        <a:cubicBezTo>
                          <a:pt x="4" y="4"/>
                          <a:pt x="4" y="4"/>
                          <a:pt x="5" y="4"/>
                        </a:cubicBezTo>
                        <a:cubicBezTo>
                          <a:pt x="5" y="3"/>
                          <a:pt x="5" y="1"/>
                          <a:pt x="5" y="0"/>
                        </a:cubicBezTo>
                        <a:cubicBezTo>
                          <a:pt x="5" y="0"/>
                          <a:pt x="4"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5" name="Freeform 1139"/>
                  <p:cNvSpPr>
                    <a:spLocks/>
                  </p:cNvSpPr>
                  <p:nvPr/>
                </p:nvSpPr>
                <p:spPr bwMode="auto">
                  <a:xfrm>
                    <a:off x="3831" y="1773"/>
                    <a:ext cx="33" cy="56"/>
                  </a:xfrm>
                  <a:custGeom>
                    <a:avLst/>
                    <a:gdLst>
                      <a:gd name="T0" fmla="*/ 0 w 6"/>
                      <a:gd name="T1" fmla="*/ 9 h 10"/>
                      <a:gd name="T2" fmla="*/ 1 w 6"/>
                      <a:gd name="T3" fmla="*/ 10 h 10"/>
                      <a:gd name="T4" fmla="*/ 2 w 6"/>
                      <a:gd name="T5" fmla="*/ 10 h 10"/>
                      <a:gd name="T6" fmla="*/ 3 w 6"/>
                      <a:gd name="T7" fmla="*/ 9 h 10"/>
                      <a:gd name="T8" fmla="*/ 5 w 6"/>
                      <a:gd name="T9" fmla="*/ 7 h 10"/>
                      <a:gd name="T10" fmla="*/ 5 w 6"/>
                      <a:gd name="T11" fmla="*/ 6 h 10"/>
                      <a:gd name="T12" fmla="*/ 5 w 6"/>
                      <a:gd name="T13" fmla="*/ 4 h 10"/>
                      <a:gd name="T14" fmla="*/ 6 w 6"/>
                      <a:gd name="T15" fmla="*/ 0 h 10"/>
                      <a:gd name="T16" fmla="*/ 5 w 6"/>
                      <a:gd name="T17" fmla="*/ 0 h 10"/>
                      <a:gd name="T18" fmla="*/ 4 w 6"/>
                      <a:gd name="T19" fmla="*/ 6 h 10"/>
                      <a:gd name="T20" fmla="*/ 2 w 6"/>
                      <a:gd name="T21" fmla="*/ 9 h 10"/>
                      <a:gd name="T22" fmla="*/ 1 w 6"/>
                      <a:gd name="T23" fmla="*/ 10 h 10"/>
                      <a:gd name="T24" fmla="*/ 2 w 6"/>
                      <a:gd name="T25" fmla="*/ 10 h 10"/>
                      <a:gd name="T26" fmla="*/ 1 w 6"/>
                      <a:gd name="T27" fmla="*/ 9 h 10"/>
                      <a:gd name="T28" fmla="*/ 0 w 6"/>
                      <a:gd name="T2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0">
                        <a:moveTo>
                          <a:pt x="0" y="9"/>
                        </a:moveTo>
                        <a:cubicBezTo>
                          <a:pt x="0" y="9"/>
                          <a:pt x="1" y="10"/>
                          <a:pt x="1" y="10"/>
                        </a:cubicBezTo>
                        <a:cubicBezTo>
                          <a:pt x="1" y="10"/>
                          <a:pt x="1" y="10"/>
                          <a:pt x="2" y="10"/>
                        </a:cubicBezTo>
                        <a:cubicBezTo>
                          <a:pt x="2" y="9"/>
                          <a:pt x="3" y="9"/>
                          <a:pt x="3" y="9"/>
                        </a:cubicBezTo>
                        <a:cubicBezTo>
                          <a:pt x="4" y="9"/>
                          <a:pt x="4" y="8"/>
                          <a:pt x="5" y="7"/>
                        </a:cubicBezTo>
                        <a:cubicBezTo>
                          <a:pt x="5" y="7"/>
                          <a:pt x="5" y="6"/>
                          <a:pt x="5" y="6"/>
                        </a:cubicBezTo>
                        <a:cubicBezTo>
                          <a:pt x="5" y="5"/>
                          <a:pt x="5" y="4"/>
                          <a:pt x="5" y="4"/>
                        </a:cubicBezTo>
                        <a:cubicBezTo>
                          <a:pt x="6" y="3"/>
                          <a:pt x="6" y="1"/>
                          <a:pt x="6" y="0"/>
                        </a:cubicBezTo>
                        <a:cubicBezTo>
                          <a:pt x="6" y="0"/>
                          <a:pt x="5" y="0"/>
                          <a:pt x="5" y="0"/>
                        </a:cubicBezTo>
                        <a:cubicBezTo>
                          <a:pt x="6" y="2"/>
                          <a:pt x="4" y="4"/>
                          <a:pt x="4" y="6"/>
                        </a:cubicBezTo>
                        <a:cubicBezTo>
                          <a:pt x="4" y="7"/>
                          <a:pt x="4" y="9"/>
                          <a:pt x="2" y="9"/>
                        </a:cubicBezTo>
                        <a:cubicBezTo>
                          <a:pt x="2" y="9"/>
                          <a:pt x="2" y="9"/>
                          <a:pt x="1" y="10"/>
                        </a:cubicBezTo>
                        <a:cubicBezTo>
                          <a:pt x="1" y="10"/>
                          <a:pt x="1" y="10"/>
                          <a:pt x="2" y="10"/>
                        </a:cubicBezTo>
                        <a:cubicBezTo>
                          <a:pt x="1" y="9"/>
                          <a:pt x="1" y="9"/>
                          <a:pt x="1" y="9"/>
                        </a:cubicBezTo>
                        <a:cubicBezTo>
                          <a:pt x="1" y="8"/>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6" name="Freeform 1140"/>
                  <p:cNvSpPr>
                    <a:spLocks/>
                  </p:cNvSpPr>
                  <p:nvPr/>
                </p:nvSpPr>
                <p:spPr bwMode="auto">
                  <a:xfrm>
                    <a:off x="3858" y="1768"/>
                    <a:ext cx="17" cy="11"/>
                  </a:xfrm>
                  <a:custGeom>
                    <a:avLst/>
                    <a:gdLst>
                      <a:gd name="T0" fmla="*/ 0 w 3"/>
                      <a:gd name="T1" fmla="*/ 1 h 2"/>
                      <a:gd name="T2" fmla="*/ 1 w 3"/>
                      <a:gd name="T3" fmla="*/ 2 h 2"/>
                      <a:gd name="T4" fmla="*/ 2 w 3"/>
                      <a:gd name="T5" fmla="*/ 1 h 2"/>
                      <a:gd name="T6" fmla="*/ 2 w 3"/>
                      <a:gd name="T7" fmla="*/ 1 h 2"/>
                      <a:gd name="T8" fmla="*/ 2 w 3"/>
                      <a:gd name="T9" fmla="*/ 1 h 2"/>
                      <a:gd name="T10" fmla="*/ 2 w 3"/>
                      <a:gd name="T11" fmla="*/ 1 h 2"/>
                      <a:gd name="T12" fmla="*/ 2 w 3"/>
                      <a:gd name="T13" fmla="*/ 1 h 2"/>
                      <a:gd name="T14" fmla="*/ 2 w 3"/>
                      <a:gd name="T15" fmla="*/ 0 h 2"/>
                      <a:gd name="T16" fmla="*/ 2 w 3"/>
                      <a:gd name="T17" fmla="*/ 1 h 2"/>
                      <a:gd name="T18" fmla="*/ 1 w 3"/>
                      <a:gd name="T19" fmla="*/ 1 h 2"/>
                      <a:gd name="T20" fmla="*/ 1 w 3"/>
                      <a:gd name="T21" fmla="*/ 1 h 2"/>
                      <a:gd name="T22" fmla="*/ 1 w 3"/>
                      <a:gd name="T23" fmla="*/ 1 h 2"/>
                      <a:gd name="T24" fmla="*/ 0 w 3"/>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0" y="1"/>
                        </a:moveTo>
                        <a:cubicBezTo>
                          <a:pt x="0" y="2"/>
                          <a:pt x="1" y="2"/>
                          <a:pt x="1" y="2"/>
                        </a:cubicBezTo>
                        <a:cubicBezTo>
                          <a:pt x="2" y="2"/>
                          <a:pt x="2" y="1"/>
                          <a:pt x="2" y="1"/>
                        </a:cubicBezTo>
                        <a:cubicBezTo>
                          <a:pt x="2" y="1"/>
                          <a:pt x="2" y="1"/>
                          <a:pt x="2" y="1"/>
                        </a:cubicBezTo>
                        <a:cubicBezTo>
                          <a:pt x="2" y="1"/>
                          <a:pt x="2" y="1"/>
                          <a:pt x="2" y="1"/>
                        </a:cubicBezTo>
                        <a:cubicBezTo>
                          <a:pt x="2" y="1"/>
                          <a:pt x="2" y="1"/>
                          <a:pt x="2" y="1"/>
                        </a:cubicBezTo>
                        <a:cubicBezTo>
                          <a:pt x="2" y="1"/>
                          <a:pt x="2" y="1"/>
                          <a:pt x="2" y="1"/>
                        </a:cubicBezTo>
                        <a:cubicBezTo>
                          <a:pt x="3" y="0"/>
                          <a:pt x="2" y="0"/>
                          <a:pt x="2" y="0"/>
                        </a:cubicBezTo>
                        <a:cubicBezTo>
                          <a:pt x="2" y="0"/>
                          <a:pt x="2" y="1"/>
                          <a:pt x="2" y="1"/>
                        </a:cubicBezTo>
                        <a:cubicBezTo>
                          <a:pt x="1" y="1"/>
                          <a:pt x="1" y="1"/>
                          <a:pt x="1" y="1"/>
                        </a:cubicBezTo>
                        <a:cubicBezTo>
                          <a:pt x="1" y="1"/>
                          <a:pt x="1" y="1"/>
                          <a:pt x="1" y="1"/>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7" name="Freeform 1141"/>
                  <p:cNvSpPr>
                    <a:spLocks/>
                  </p:cNvSpPr>
                  <p:nvPr/>
                </p:nvSpPr>
                <p:spPr bwMode="auto">
                  <a:xfrm>
                    <a:off x="3869" y="1768"/>
                    <a:ext cx="11" cy="33"/>
                  </a:xfrm>
                  <a:custGeom>
                    <a:avLst/>
                    <a:gdLst>
                      <a:gd name="T0" fmla="*/ 0 w 2"/>
                      <a:gd name="T1" fmla="*/ 1 h 6"/>
                      <a:gd name="T2" fmla="*/ 0 w 2"/>
                      <a:gd name="T3" fmla="*/ 3 h 6"/>
                      <a:gd name="T4" fmla="*/ 1 w 2"/>
                      <a:gd name="T5" fmla="*/ 6 h 6"/>
                      <a:gd name="T6" fmla="*/ 2 w 2"/>
                      <a:gd name="T7" fmla="*/ 6 h 6"/>
                      <a:gd name="T8" fmla="*/ 1 w 2"/>
                      <a:gd name="T9" fmla="*/ 3 h 6"/>
                      <a:gd name="T10" fmla="*/ 1 w 2"/>
                      <a:gd name="T11" fmla="*/ 0 h 6"/>
                      <a:gd name="T12" fmla="*/ 0 w 2"/>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0" y="1"/>
                        </a:moveTo>
                        <a:cubicBezTo>
                          <a:pt x="0" y="1"/>
                          <a:pt x="0" y="2"/>
                          <a:pt x="0" y="3"/>
                        </a:cubicBezTo>
                        <a:cubicBezTo>
                          <a:pt x="0" y="4"/>
                          <a:pt x="1" y="5"/>
                          <a:pt x="1" y="6"/>
                        </a:cubicBezTo>
                        <a:cubicBezTo>
                          <a:pt x="1" y="6"/>
                          <a:pt x="2" y="6"/>
                          <a:pt x="2" y="6"/>
                        </a:cubicBezTo>
                        <a:cubicBezTo>
                          <a:pt x="2" y="5"/>
                          <a:pt x="1" y="4"/>
                          <a:pt x="1" y="3"/>
                        </a:cubicBezTo>
                        <a:cubicBezTo>
                          <a:pt x="1" y="2"/>
                          <a:pt x="1" y="1"/>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8" name="Freeform 1142"/>
                  <p:cNvSpPr>
                    <a:spLocks/>
                  </p:cNvSpPr>
                  <p:nvPr/>
                </p:nvSpPr>
                <p:spPr bwMode="auto">
                  <a:xfrm>
                    <a:off x="3875" y="1801"/>
                    <a:ext cx="22" cy="28"/>
                  </a:xfrm>
                  <a:custGeom>
                    <a:avLst/>
                    <a:gdLst>
                      <a:gd name="T0" fmla="*/ 0 w 4"/>
                      <a:gd name="T1" fmla="*/ 0 h 5"/>
                      <a:gd name="T2" fmla="*/ 1 w 4"/>
                      <a:gd name="T3" fmla="*/ 3 h 5"/>
                      <a:gd name="T4" fmla="*/ 1 w 4"/>
                      <a:gd name="T5" fmla="*/ 3 h 5"/>
                      <a:gd name="T6" fmla="*/ 1 w 4"/>
                      <a:gd name="T7" fmla="*/ 3 h 5"/>
                      <a:gd name="T8" fmla="*/ 1 w 4"/>
                      <a:gd name="T9" fmla="*/ 3 h 5"/>
                      <a:gd name="T10" fmla="*/ 1 w 4"/>
                      <a:gd name="T11" fmla="*/ 4 h 5"/>
                      <a:gd name="T12" fmla="*/ 2 w 4"/>
                      <a:gd name="T13" fmla="*/ 5 h 5"/>
                      <a:gd name="T14" fmla="*/ 4 w 4"/>
                      <a:gd name="T15" fmla="*/ 2 h 5"/>
                      <a:gd name="T16" fmla="*/ 3 w 4"/>
                      <a:gd name="T17" fmla="*/ 2 h 5"/>
                      <a:gd name="T18" fmla="*/ 2 w 4"/>
                      <a:gd name="T19" fmla="*/ 4 h 5"/>
                      <a:gd name="T20" fmla="*/ 2 w 4"/>
                      <a:gd name="T21" fmla="*/ 4 h 5"/>
                      <a:gd name="T22" fmla="*/ 1 w 4"/>
                      <a:gd name="T23" fmla="*/ 4 h 5"/>
                      <a:gd name="T24" fmla="*/ 1 w 4"/>
                      <a:gd name="T25" fmla="*/ 3 h 5"/>
                      <a:gd name="T26" fmla="*/ 2 w 4"/>
                      <a:gd name="T27" fmla="*/ 2 h 5"/>
                      <a:gd name="T28" fmla="*/ 0 w 4"/>
                      <a:gd name="T29" fmla="*/ 0 h 5"/>
                      <a:gd name="T30" fmla="*/ 0 w 4"/>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5">
                        <a:moveTo>
                          <a:pt x="0" y="0"/>
                        </a:moveTo>
                        <a:cubicBezTo>
                          <a:pt x="1" y="1"/>
                          <a:pt x="1" y="2"/>
                          <a:pt x="1" y="3"/>
                        </a:cubicBezTo>
                        <a:cubicBezTo>
                          <a:pt x="1" y="3"/>
                          <a:pt x="1" y="3"/>
                          <a:pt x="1" y="3"/>
                        </a:cubicBezTo>
                        <a:cubicBezTo>
                          <a:pt x="1" y="3"/>
                          <a:pt x="1" y="3"/>
                          <a:pt x="1" y="3"/>
                        </a:cubicBezTo>
                        <a:cubicBezTo>
                          <a:pt x="1" y="3"/>
                          <a:pt x="1" y="3"/>
                          <a:pt x="1" y="3"/>
                        </a:cubicBezTo>
                        <a:cubicBezTo>
                          <a:pt x="1" y="3"/>
                          <a:pt x="0" y="4"/>
                          <a:pt x="1" y="4"/>
                        </a:cubicBezTo>
                        <a:cubicBezTo>
                          <a:pt x="1" y="4"/>
                          <a:pt x="1" y="5"/>
                          <a:pt x="2" y="5"/>
                        </a:cubicBezTo>
                        <a:cubicBezTo>
                          <a:pt x="3" y="4"/>
                          <a:pt x="3" y="3"/>
                          <a:pt x="4" y="2"/>
                        </a:cubicBezTo>
                        <a:cubicBezTo>
                          <a:pt x="4" y="2"/>
                          <a:pt x="3" y="2"/>
                          <a:pt x="3" y="2"/>
                        </a:cubicBezTo>
                        <a:cubicBezTo>
                          <a:pt x="3" y="3"/>
                          <a:pt x="2" y="3"/>
                          <a:pt x="2" y="4"/>
                        </a:cubicBezTo>
                        <a:cubicBezTo>
                          <a:pt x="2" y="4"/>
                          <a:pt x="2" y="5"/>
                          <a:pt x="2" y="4"/>
                        </a:cubicBezTo>
                        <a:cubicBezTo>
                          <a:pt x="2" y="4"/>
                          <a:pt x="2" y="4"/>
                          <a:pt x="1" y="4"/>
                        </a:cubicBezTo>
                        <a:cubicBezTo>
                          <a:pt x="1" y="3"/>
                          <a:pt x="1" y="4"/>
                          <a:pt x="1" y="3"/>
                        </a:cubicBezTo>
                        <a:cubicBezTo>
                          <a:pt x="2" y="3"/>
                          <a:pt x="2" y="2"/>
                          <a:pt x="2" y="2"/>
                        </a:cubicBezTo>
                        <a:cubicBezTo>
                          <a:pt x="2" y="1"/>
                          <a:pt x="1"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9" name="Freeform 1143"/>
                  <p:cNvSpPr>
                    <a:spLocks/>
                  </p:cNvSpPr>
                  <p:nvPr/>
                </p:nvSpPr>
                <p:spPr bwMode="auto">
                  <a:xfrm>
                    <a:off x="3864" y="1795"/>
                    <a:ext cx="16" cy="17"/>
                  </a:xfrm>
                  <a:custGeom>
                    <a:avLst/>
                    <a:gdLst>
                      <a:gd name="T0" fmla="*/ 0 w 3"/>
                      <a:gd name="T1" fmla="*/ 0 h 3"/>
                      <a:gd name="T2" fmla="*/ 1 w 3"/>
                      <a:gd name="T3" fmla="*/ 2 h 3"/>
                      <a:gd name="T4" fmla="*/ 2 w 3"/>
                      <a:gd name="T5" fmla="*/ 3 h 3"/>
                      <a:gd name="T6" fmla="*/ 1 w 3"/>
                      <a:gd name="T7" fmla="*/ 0 h 3"/>
                      <a:gd name="T8" fmla="*/ 1 w 3"/>
                      <a:gd name="T9" fmla="*/ 0 h 3"/>
                      <a:gd name="T10" fmla="*/ 1 w 3"/>
                      <a:gd name="T11" fmla="*/ 1 h 3"/>
                      <a:gd name="T12" fmla="*/ 1 w 3"/>
                      <a:gd name="T13" fmla="*/ 3 h 3"/>
                      <a:gd name="T14" fmla="*/ 2 w 3"/>
                      <a:gd name="T15" fmla="*/ 3 h 3"/>
                      <a:gd name="T16" fmla="*/ 1 w 3"/>
                      <a:gd name="T17" fmla="*/ 2 h 3"/>
                      <a:gd name="T18" fmla="*/ 1 w 3"/>
                      <a:gd name="T19" fmla="*/ 1 h 3"/>
                      <a:gd name="T20" fmla="*/ 1 w 3"/>
                      <a:gd name="T21" fmla="*/ 0 h 3"/>
                      <a:gd name="T22" fmla="*/ 0 w 3"/>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3">
                        <a:moveTo>
                          <a:pt x="0" y="0"/>
                        </a:moveTo>
                        <a:cubicBezTo>
                          <a:pt x="0" y="1"/>
                          <a:pt x="0" y="1"/>
                          <a:pt x="1" y="2"/>
                        </a:cubicBezTo>
                        <a:cubicBezTo>
                          <a:pt x="1" y="2"/>
                          <a:pt x="1" y="3"/>
                          <a:pt x="2" y="3"/>
                        </a:cubicBezTo>
                        <a:cubicBezTo>
                          <a:pt x="3" y="3"/>
                          <a:pt x="2" y="1"/>
                          <a:pt x="1" y="0"/>
                        </a:cubicBezTo>
                        <a:cubicBezTo>
                          <a:pt x="1" y="0"/>
                          <a:pt x="0" y="0"/>
                          <a:pt x="1" y="0"/>
                        </a:cubicBezTo>
                        <a:cubicBezTo>
                          <a:pt x="1" y="1"/>
                          <a:pt x="1" y="1"/>
                          <a:pt x="1" y="1"/>
                        </a:cubicBezTo>
                        <a:cubicBezTo>
                          <a:pt x="1" y="2"/>
                          <a:pt x="2" y="2"/>
                          <a:pt x="1" y="3"/>
                        </a:cubicBezTo>
                        <a:cubicBezTo>
                          <a:pt x="2" y="2"/>
                          <a:pt x="2" y="3"/>
                          <a:pt x="2" y="3"/>
                        </a:cubicBezTo>
                        <a:cubicBezTo>
                          <a:pt x="1" y="2"/>
                          <a:pt x="1" y="2"/>
                          <a:pt x="1" y="2"/>
                        </a:cubicBezTo>
                        <a:cubicBezTo>
                          <a:pt x="1" y="2"/>
                          <a:pt x="1" y="2"/>
                          <a:pt x="1" y="1"/>
                        </a:cubicBezTo>
                        <a:cubicBezTo>
                          <a:pt x="1" y="1"/>
                          <a:pt x="1" y="1"/>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0" name="Freeform 1144"/>
                  <p:cNvSpPr>
                    <a:spLocks/>
                  </p:cNvSpPr>
                  <p:nvPr/>
                </p:nvSpPr>
                <p:spPr bwMode="auto">
                  <a:xfrm>
                    <a:off x="3803" y="1829"/>
                    <a:ext cx="39" cy="77"/>
                  </a:xfrm>
                  <a:custGeom>
                    <a:avLst/>
                    <a:gdLst>
                      <a:gd name="T0" fmla="*/ 6 w 7"/>
                      <a:gd name="T1" fmla="*/ 0 h 14"/>
                      <a:gd name="T2" fmla="*/ 5 w 7"/>
                      <a:gd name="T3" fmla="*/ 2 h 14"/>
                      <a:gd name="T4" fmla="*/ 4 w 7"/>
                      <a:gd name="T5" fmla="*/ 4 h 14"/>
                      <a:gd name="T6" fmla="*/ 4 w 7"/>
                      <a:gd name="T7" fmla="*/ 7 h 14"/>
                      <a:gd name="T8" fmla="*/ 3 w 7"/>
                      <a:gd name="T9" fmla="*/ 8 h 14"/>
                      <a:gd name="T10" fmla="*/ 2 w 7"/>
                      <a:gd name="T11" fmla="*/ 11 h 14"/>
                      <a:gd name="T12" fmla="*/ 0 w 7"/>
                      <a:gd name="T13" fmla="*/ 14 h 14"/>
                      <a:gd name="T14" fmla="*/ 1 w 7"/>
                      <a:gd name="T15" fmla="*/ 13 h 14"/>
                      <a:gd name="T16" fmla="*/ 4 w 7"/>
                      <a:gd name="T17" fmla="*/ 11 h 14"/>
                      <a:gd name="T18" fmla="*/ 4 w 7"/>
                      <a:gd name="T19" fmla="*/ 9 h 14"/>
                      <a:gd name="T20" fmla="*/ 5 w 7"/>
                      <a:gd name="T21" fmla="*/ 6 h 14"/>
                      <a:gd name="T22" fmla="*/ 5 w 7"/>
                      <a:gd name="T23" fmla="*/ 4 h 14"/>
                      <a:gd name="T24" fmla="*/ 6 w 7"/>
                      <a:gd name="T25" fmla="*/ 3 h 14"/>
                      <a:gd name="T26" fmla="*/ 6 w 7"/>
                      <a:gd name="T27" fmla="*/ 0 h 14"/>
                      <a:gd name="T28" fmla="*/ 6 w 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4">
                        <a:moveTo>
                          <a:pt x="6" y="0"/>
                        </a:moveTo>
                        <a:cubicBezTo>
                          <a:pt x="5" y="1"/>
                          <a:pt x="5" y="1"/>
                          <a:pt x="5" y="2"/>
                        </a:cubicBezTo>
                        <a:cubicBezTo>
                          <a:pt x="5" y="3"/>
                          <a:pt x="5" y="3"/>
                          <a:pt x="4" y="4"/>
                        </a:cubicBezTo>
                        <a:cubicBezTo>
                          <a:pt x="4" y="5"/>
                          <a:pt x="4" y="6"/>
                          <a:pt x="4" y="7"/>
                        </a:cubicBezTo>
                        <a:cubicBezTo>
                          <a:pt x="4" y="7"/>
                          <a:pt x="3" y="7"/>
                          <a:pt x="3" y="8"/>
                        </a:cubicBezTo>
                        <a:cubicBezTo>
                          <a:pt x="4" y="9"/>
                          <a:pt x="3" y="10"/>
                          <a:pt x="2" y="11"/>
                        </a:cubicBezTo>
                        <a:cubicBezTo>
                          <a:pt x="1" y="12"/>
                          <a:pt x="0" y="13"/>
                          <a:pt x="0" y="14"/>
                        </a:cubicBezTo>
                        <a:cubicBezTo>
                          <a:pt x="0" y="14"/>
                          <a:pt x="1" y="14"/>
                          <a:pt x="1" y="13"/>
                        </a:cubicBezTo>
                        <a:cubicBezTo>
                          <a:pt x="1" y="12"/>
                          <a:pt x="3" y="12"/>
                          <a:pt x="4" y="11"/>
                        </a:cubicBezTo>
                        <a:cubicBezTo>
                          <a:pt x="4" y="10"/>
                          <a:pt x="4" y="10"/>
                          <a:pt x="4" y="9"/>
                        </a:cubicBezTo>
                        <a:cubicBezTo>
                          <a:pt x="4" y="8"/>
                          <a:pt x="4" y="7"/>
                          <a:pt x="5" y="6"/>
                        </a:cubicBezTo>
                        <a:cubicBezTo>
                          <a:pt x="5" y="6"/>
                          <a:pt x="4" y="5"/>
                          <a:pt x="5" y="4"/>
                        </a:cubicBezTo>
                        <a:cubicBezTo>
                          <a:pt x="5" y="3"/>
                          <a:pt x="6" y="3"/>
                          <a:pt x="6" y="3"/>
                        </a:cubicBezTo>
                        <a:cubicBezTo>
                          <a:pt x="6" y="2"/>
                          <a:pt x="6" y="1"/>
                          <a:pt x="6" y="0"/>
                        </a:cubicBezTo>
                        <a:cubicBezTo>
                          <a:pt x="7"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1" name="Freeform 1145"/>
                  <p:cNvSpPr>
                    <a:spLocks/>
                  </p:cNvSpPr>
                  <p:nvPr/>
                </p:nvSpPr>
                <p:spPr bwMode="auto">
                  <a:xfrm>
                    <a:off x="3787" y="1900"/>
                    <a:ext cx="22" cy="77"/>
                  </a:xfrm>
                  <a:custGeom>
                    <a:avLst/>
                    <a:gdLst>
                      <a:gd name="T0" fmla="*/ 3 w 4"/>
                      <a:gd name="T1" fmla="*/ 0 h 14"/>
                      <a:gd name="T2" fmla="*/ 2 w 4"/>
                      <a:gd name="T3" fmla="*/ 3 h 14"/>
                      <a:gd name="T4" fmla="*/ 1 w 4"/>
                      <a:gd name="T5" fmla="*/ 7 h 14"/>
                      <a:gd name="T6" fmla="*/ 1 w 4"/>
                      <a:gd name="T7" fmla="*/ 9 h 14"/>
                      <a:gd name="T8" fmla="*/ 1 w 4"/>
                      <a:gd name="T9" fmla="*/ 14 h 14"/>
                      <a:gd name="T10" fmla="*/ 1 w 4"/>
                      <a:gd name="T11" fmla="*/ 14 h 14"/>
                      <a:gd name="T12" fmla="*/ 2 w 4"/>
                      <a:gd name="T13" fmla="*/ 11 h 14"/>
                      <a:gd name="T14" fmla="*/ 1 w 4"/>
                      <a:gd name="T15" fmla="*/ 8 h 14"/>
                      <a:gd name="T16" fmla="*/ 3 w 4"/>
                      <a:gd name="T17" fmla="*/ 4 h 14"/>
                      <a:gd name="T18" fmla="*/ 3 w 4"/>
                      <a:gd name="T19" fmla="*/ 2 h 14"/>
                      <a:gd name="T20" fmla="*/ 4 w 4"/>
                      <a:gd name="T21" fmla="*/ 0 h 14"/>
                      <a:gd name="T22" fmla="*/ 3 w 4"/>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4">
                        <a:moveTo>
                          <a:pt x="3" y="0"/>
                        </a:moveTo>
                        <a:cubicBezTo>
                          <a:pt x="3" y="1"/>
                          <a:pt x="2" y="2"/>
                          <a:pt x="2" y="3"/>
                        </a:cubicBezTo>
                        <a:cubicBezTo>
                          <a:pt x="2" y="5"/>
                          <a:pt x="1" y="6"/>
                          <a:pt x="1" y="7"/>
                        </a:cubicBezTo>
                        <a:cubicBezTo>
                          <a:pt x="0" y="8"/>
                          <a:pt x="0" y="9"/>
                          <a:pt x="1" y="9"/>
                        </a:cubicBezTo>
                        <a:cubicBezTo>
                          <a:pt x="1" y="10"/>
                          <a:pt x="1" y="13"/>
                          <a:pt x="1" y="14"/>
                        </a:cubicBezTo>
                        <a:cubicBezTo>
                          <a:pt x="0" y="14"/>
                          <a:pt x="1" y="14"/>
                          <a:pt x="1" y="14"/>
                        </a:cubicBezTo>
                        <a:cubicBezTo>
                          <a:pt x="2" y="13"/>
                          <a:pt x="1" y="12"/>
                          <a:pt x="2" y="11"/>
                        </a:cubicBezTo>
                        <a:cubicBezTo>
                          <a:pt x="2" y="10"/>
                          <a:pt x="1" y="9"/>
                          <a:pt x="1" y="8"/>
                        </a:cubicBezTo>
                        <a:cubicBezTo>
                          <a:pt x="2" y="6"/>
                          <a:pt x="2" y="5"/>
                          <a:pt x="3" y="4"/>
                        </a:cubicBezTo>
                        <a:cubicBezTo>
                          <a:pt x="3" y="4"/>
                          <a:pt x="3" y="3"/>
                          <a:pt x="3" y="2"/>
                        </a:cubicBezTo>
                        <a:cubicBezTo>
                          <a:pt x="3" y="2"/>
                          <a:pt x="3" y="1"/>
                          <a:pt x="4" y="0"/>
                        </a:cubicBezTo>
                        <a:cubicBezTo>
                          <a:pt x="4" y="0"/>
                          <a:pt x="3"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2" name="Freeform 1146"/>
                  <p:cNvSpPr>
                    <a:spLocks/>
                  </p:cNvSpPr>
                  <p:nvPr/>
                </p:nvSpPr>
                <p:spPr bwMode="auto">
                  <a:xfrm>
                    <a:off x="3781" y="1977"/>
                    <a:ext cx="83" cy="89"/>
                  </a:xfrm>
                  <a:custGeom>
                    <a:avLst/>
                    <a:gdLst>
                      <a:gd name="T0" fmla="*/ 1 w 15"/>
                      <a:gd name="T1" fmla="*/ 0 h 16"/>
                      <a:gd name="T2" fmla="*/ 1 w 15"/>
                      <a:gd name="T3" fmla="*/ 3 h 16"/>
                      <a:gd name="T4" fmla="*/ 0 w 15"/>
                      <a:gd name="T5" fmla="*/ 4 h 16"/>
                      <a:gd name="T6" fmla="*/ 1 w 15"/>
                      <a:gd name="T7" fmla="*/ 4 h 16"/>
                      <a:gd name="T8" fmla="*/ 1 w 15"/>
                      <a:gd name="T9" fmla="*/ 7 h 16"/>
                      <a:gd name="T10" fmla="*/ 3 w 15"/>
                      <a:gd name="T11" fmla="*/ 9 h 16"/>
                      <a:gd name="T12" fmla="*/ 4 w 15"/>
                      <a:gd name="T13" fmla="*/ 13 h 16"/>
                      <a:gd name="T14" fmla="*/ 5 w 15"/>
                      <a:gd name="T15" fmla="*/ 14 h 16"/>
                      <a:gd name="T16" fmla="*/ 6 w 15"/>
                      <a:gd name="T17" fmla="*/ 15 h 16"/>
                      <a:gd name="T18" fmla="*/ 8 w 15"/>
                      <a:gd name="T19" fmla="*/ 15 h 16"/>
                      <a:gd name="T20" fmla="*/ 9 w 15"/>
                      <a:gd name="T21" fmla="*/ 14 h 16"/>
                      <a:gd name="T22" fmla="*/ 11 w 15"/>
                      <a:gd name="T23" fmla="*/ 14 h 16"/>
                      <a:gd name="T24" fmla="*/ 13 w 15"/>
                      <a:gd name="T25" fmla="*/ 13 h 16"/>
                      <a:gd name="T26" fmla="*/ 14 w 15"/>
                      <a:gd name="T27" fmla="*/ 13 h 16"/>
                      <a:gd name="T28" fmla="*/ 15 w 15"/>
                      <a:gd name="T29" fmla="*/ 12 h 16"/>
                      <a:gd name="T30" fmla="*/ 14 w 15"/>
                      <a:gd name="T31" fmla="*/ 12 h 16"/>
                      <a:gd name="T32" fmla="*/ 13 w 15"/>
                      <a:gd name="T33" fmla="*/ 12 h 16"/>
                      <a:gd name="T34" fmla="*/ 14 w 15"/>
                      <a:gd name="T35" fmla="*/ 12 h 16"/>
                      <a:gd name="T36" fmla="*/ 12 w 15"/>
                      <a:gd name="T37" fmla="*/ 12 h 16"/>
                      <a:gd name="T38" fmla="*/ 10 w 15"/>
                      <a:gd name="T39" fmla="*/ 13 h 16"/>
                      <a:gd name="T40" fmla="*/ 9 w 15"/>
                      <a:gd name="T41" fmla="*/ 14 h 16"/>
                      <a:gd name="T42" fmla="*/ 8 w 15"/>
                      <a:gd name="T43" fmla="*/ 15 h 16"/>
                      <a:gd name="T44" fmla="*/ 5 w 15"/>
                      <a:gd name="T45" fmla="*/ 14 h 16"/>
                      <a:gd name="T46" fmla="*/ 4 w 15"/>
                      <a:gd name="T47" fmla="*/ 11 h 16"/>
                      <a:gd name="T48" fmla="*/ 4 w 15"/>
                      <a:gd name="T49" fmla="*/ 10 h 16"/>
                      <a:gd name="T50" fmla="*/ 2 w 15"/>
                      <a:gd name="T51" fmla="*/ 8 h 16"/>
                      <a:gd name="T52" fmla="*/ 2 w 15"/>
                      <a:gd name="T53" fmla="*/ 4 h 16"/>
                      <a:gd name="T54" fmla="*/ 2 w 15"/>
                      <a:gd name="T55" fmla="*/ 2 h 16"/>
                      <a:gd name="T56" fmla="*/ 2 w 15"/>
                      <a:gd name="T57" fmla="*/ 0 h 16"/>
                      <a:gd name="T58" fmla="*/ 1 w 15"/>
                      <a:gd name="T5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6">
                        <a:moveTo>
                          <a:pt x="1" y="0"/>
                        </a:moveTo>
                        <a:cubicBezTo>
                          <a:pt x="1" y="1"/>
                          <a:pt x="1" y="2"/>
                          <a:pt x="1" y="3"/>
                        </a:cubicBezTo>
                        <a:cubicBezTo>
                          <a:pt x="1" y="3"/>
                          <a:pt x="0" y="3"/>
                          <a:pt x="0" y="4"/>
                        </a:cubicBezTo>
                        <a:cubicBezTo>
                          <a:pt x="0" y="4"/>
                          <a:pt x="1" y="4"/>
                          <a:pt x="1" y="4"/>
                        </a:cubicBezTo>
                        <a:cubicBezTo>
                          <a:pt x="1" y="5"/>
                          <a:pt x="1" y="7"/>
                          <a:pt x="1" y="7"/>
                        </a:cubicBezTo>
                        <a:cubicBezTo>
                          <a:pt x="1" y="8"/>
                          <a:pt x="3" y="9"/>
                          <a:pt x="3" y="9"/>
                        </a:cubicBezTo>
                        <a:cubicBezTo>
                          <a:pt x="4" y="10"/>
                          <a:pt x="3" y="12"/>
                          <a:pt x="4" y="13"/>
                        </a:cubicBezTo>
                        <a:cubicBezTo>
                          <a:pt x="4" y="14"/>
                          <a:pt x="5" y="14"/>
                          <a:pt x="5" y="14"/>
                        </a:cubicBezTo>
                        <a:cubicBezTo>
                          <a:pt x="5" y="15"/>
                          <a:pt x="6" y="15"/>
                          <a:pt x="6" y="15"/>
                        </a:cubicBezTo>
                        <a:cubicBezTo>
                          <a:pt x="7" y="16"/>
                          <a:pt x="7" y="15"/>
                          <a:pt x="8" y="15"/>
                        </a:cubicBezTo>
                        <a:cubicBezTo>
                          <a:pt x="8" y="15"/>
                          <a:pt x="9" y="15"/>
                          <a:pt x="9" y="14"/>
                        </a:cubicBezTo>
                        <a:cubicBezTo>
                          <a:pt x="10" y="14"/>
                          <a:pt x="10" y="14"/>
                          <a:pt x="11" y="14"/>
                        </a:cubicBezTo>
                        <a:cubicBezTo>
                          <a:pt x="12" y="13"/>
                          <a:pt x="13" y="10"/>
                          <a:pt x="13" y="13"/>
                        </a:cubicBezTo>
                        <a:cubicBezTo>
                          <a:pt x="13" y="13"/>
                          <a:pt x="13" y="13"/>
                          <a:pt x="14" y="13"/>
                        </a:cubicBezTo>
                        <a:cubicBezTo>
                          <a:pt x="14" y="12"/>
                          <a:pt x="14" y="12"/>
                          <a:pt x="15" y="12"/>
                        </a:cubicBezTo>
                        <a:cubicBezTo>
                          <a:pt x="15" y="12"/>
                          <a:pt x="15" y="11"/>
                          <a:pt x="14" y="12"/>
                        </a:cubicBezTo>
                        <a:cubicBezTo>
                          <a:pt x="14" y="12"/>
                          <a:pt x="14" y="12"/>
                          <a:pt x="13" y="12"/>
                        </a:cubicBezTo>
                        <a:cubicBezTo>
                          <a:pt x="13" y="12"/>
                          <a:pt x="14" y="12"/>
                          <a:pt x="14" y="12"/>
                        </a:cubicBezTo>
                        <a:cubicBezTo>
                          <a:pt x="14" y="11"/>
                          <a:pt x="13" y="11"/>
                          <a:pt x="12" y="12"/>
                        </a:cubicBezTo>
                        <a:cubicBezTo>
                          <a:pt x="11" y="12"/>
                          <a:pt x="11" y="13"/>
                          <a:pt x="10" y="13"/>
                        </a:cubicBezTo>
                        <a:cubicBezTo>
                          <a:pt x="10" y="13"/>
                          <a:pt x="9" y="13"/>
                          <a:pt x="9" y="14"/>
                        </a:cubicBezTo>
                        <a:cubicBezTo>
                          <a:pt x="8" y="14"/>
                          <a:pt x="8" y="14"/>
                          <a:pt x="8" y="15"/>
                        </a:cubicBezTo>
                        <a:cubicBezTo>
                          <a:pt x="7" y="15"/>
                          <a:pt x="6" y="14"/>
                          <a:pt x="5" y="14"/>
                        </a:cubicBezTo>
                        <a:cubicBezTo>
                          <a:pt x="5" y="13"/>
                          <a:pt x="4" y="13"/>
                          <a:pt x="4" y="11"/>
                        </a:cubicBezTo>
                        <a:cubicBezTo>
                          <a:pt x="4" y="11"/>
                          <a:pt x="4" y="10"/>
                          <a:pt x="4" y="10"/>
                        </a:cubicBezTo>
                        <a:cubicBezTo>
                          <a:pt x="4" y="9"/>
                          <a:pt x="3" y="8"/>
                          <a:pt x="2" y="8"/>
                        </a:cubicBezTo>
                        <a:cubicBezTo>
                          <a:pt x="1" y="7"/>
                          <a:pt x="2" y="5"/>
                          <a:pt x="2" y="4"/>
                        </a:cubicBezTo>
                        <a:cubicBezTo>
                          <a:pt x="1" y="3"/>
                          <a:pt x="1" y="3"/>
                          <a:pt x="2" y="2"/>
                        </a:cubicBezTo>
                        <a:cubicBezTo>
                          <a:pt x="2" y="2"/>
                          <a:pt x="2" y="1"/>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3" name="Freeform 1147"/>
                  <p:cNvSpPr>
                    <a:spLocks/>
                  </p:cNvSpPr>
                  <p:nvPr/>
                </p:nvSpPr>
                <p:spPr bwMode="auto">
                  <a:xfrm>
                    <a:off x="3853" y="2044"/>
                    <a:ext cx="16" cy="77"/>
                  </a:xfrm>
                  <a:custGeom>
                    <a:avLst/>
                    <a:gdLst>
                      <a:gd name="T0" fmla="*/ 1 w 3"/>
                      <a:gd name="T1" fmla="*/ 0 h 14"/>
                      <a:gd name="T2" fmla="*/ 0 w 3"/>
                      <a:gd name="T3" fmla="*/ 6 h 14"/>
                      <a:gd name="T4" fmla="*/ 0 w 3"/>
                      <a:gd name="T5" fmla="*/ 9 h 14"/>
                      <a:gd name="T6" fmla="*/ 0 w 3"/>
                      <a:gd name="T7" fmla="*/ 13 h 14"/>
                      <a:gd name="T8" fmla="*/ 0 w 3"/>
                      <a:gd name="T9" fmla="*/ 13 h 14"/>
                      <a:gd name="T10" fmla="*/ 1 w 3"/>
                      <a:gd name="T11" fmla="*/ 10 h 14"/>
                      <a:gd name="T12" fmla="*/ 1 w 3"/>
                      <a:gd name="T13" fmla="*/ 6 h 14"/>
                      <a:gd name="T14" fmla="*/ 2 w 3"/>
                      <a:gd name="T15" fmla="*/ 0 h 14"/>
                      <a:gd name="T16" fmla="*/ 1 w 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4">
                        <a:moveTo>
                          <a:pt x="1" y="0"/>
                        </a:moveTo>
                        <a:cubicBezTo>
                          <a:pt x="2" y="2"/>
                          <a:pt x="0" y="4"/>
                          <a:pt x="0" y="6"/>
                        </a:cubicBezTo>
                        <a:cubicBezTo>
                          <a:pt x="0" y="7"/>
                          <a:pt x="0" y="8"/>
                          <a:pt x="0" y="9"/>
                        </a:cubicBezTo>
                        <a:cubicBezTo>
                          <a:pt x="0" y="10"/>
                          <a:pt x="0" y="12"/>
                          <a:pt x="0" y="13"/>
                        </a:cubicBezTo>
                        <a:cubicBezTo>
                          <a:pt x="0" y="14"/>
                          <a:pt x="0" y="13"/>
                          <a:pt x="0" y="13"/>
                        </a:cubicBezTo>
                        <a:cubicBezTo>
                          <a:pt x="0" y="12"/>
                          <a:pt x="1" y="11"/>
                          <a:pt x="1" y="10"/>
                        </a:cubicBezTo>
                        <a:cubicBezTo>
                          <a:pt x="1" y="9"/>
                          <a:pt x="1" y="7"/>
                          <a:pt x="1" y="6"/>
                        </a:cubicBezTo>
                        <a:cubicBezTo>
                          <a:pt x="1" y="4"/>
                          <a:pt x="3" y="2"/>
                          <a:pt x="2"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4" name="Freeform 1148"/>
                  <p:cNvSpPr>
                    <a:spLocks/>
                  </p:cNvSpPr>
                  <p:nvPr/>
                </p:nvSpPr>
                <p:spPr bwMode="auto">
                  <a:xfrm>
                    <a:off x="3847" y="2115"/>
                    <a:ext cx="6" cy="11"/>
                  </a:xfrm>
                  <a:custGeom>
                    <a:avLst/>
                    <a:gdLst>
                      <a:gd name="T0" fmla="*/ 0 w 1"/>
                      <a:gd name="T1" fmla="*/ 0 h 2"/>
                      <a:gd name="T2" fmla="*/ 0 w 1"/>
                      <a:gd name="T3" fmla="*/ 1 h 2"/>
                      <a:gd name="T4" fmla="*/ 1 w 1"/>
                      <a:gd name="T5" fmla="*/ 1 h 2"/>
                      <a:gd name="T6" fmla="*/ 1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1"/>
                        </a:cubicBezTo>
                        <a:cubicBezTo>
                          <a:pt x="0" y="2"/>
                          <a:pt x="1" y="2"/>
                          <a:pt x="1" y="1"/>
                        </a:cubicBezTo>
                        <a:cubicBezTo>
                          <a:pt x="1" y="1"/>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5" name="Freeform 1149"/>
                  <p:cNvSpPr>
                    <a:spLocks/>
                  </p:cNvSpPr>
                  <p:nvPr/>
                </p:nvSpPr>
                <p:spPr bwMode="auto">
                  <a:xfrm>
                    <a:off x="3831" y="1823"/>
                    <a:ext cx="71" cy="44"/>
                  </a:xfrm>
                  <a:custGeom>
                    <a:avLst/>
                    <a:gdLst>
                      <a:gd name="T0" fmla="*/ 1 w 13"/>
                      <a:gd name="T1" fmla="*/ 2 h 8"/>
                      <a:gd name="T2" fmla="*/ 2 w 13"/>
                      <a:gd name="T3" fmla="*/ 2 h 8"/>
                      <a:gd name="T4" fmla="*/ 3 w 13"/>
                      <a:gd name="T5" fmla="*/ 2 h 8"/>
                      <a:gd name="T6" fmla="*/ 6 w 13"/>
                      <a:gd name="T7" fmla="*/ 1 h 8"/>
                      <a:gd name="T8" fmla="*/ 9 w 13"/>
                      <a:gd name="T9" fmla="*/ 4 h 8"/>
                      <a:gd name="T10" fmla="*/ 10 w 13"/>
                      <a:gd name="T11" fmla="*/ 8 h 8"/>
                      <a:gd name="T12" fmla="*/ 11 w 13"/>
                      <a:gd name="T13" fmla="*/ 8 h 8"/>
                      <a:gd name="T14" fmla="*/ 12 w 13"/>
                      <a:gd name="T15" fmla="*/ 6 h 8"/>
                      <a:gd name="T16" fmla="*/ 12 w 13"/>
                      <a:gd name="T17" fmla="*/ 6 h 8"/>
                      <a:gd name="T18" fmla="*/ 10 w 13"/>
                      <a:gd name="T19" fmla="*/ 8 h 8"/>
                      <a:gd name="T20" fmla="*/ 11 w 13"/>
                      <a:gd name="T21" fmla="*/ 8 h 8"/>
                      <a:gd name="T22" fmla="*/ 10 w 13"/>
                      <a:gd name="T23" fmla="*/ 6 h 8"/>
                      <a:gd name="T24" fmla="*/ 9 w 13"/>
                      <a:gd name="T25" fmla="*/ 3 h 8"/>
                      <a:gd name="T26" fmla="*/ 8 w 13"/>
                      <a:gd name="T27" fmla="*/ 0 h 8"/>
                      <a:gd name="T28" fmla="*/ 4 w 13"/>
                      <a:gd name="T29" fmla="*/ 1 h 8"/>
                      <a:gd name="T30" fmla="*/ 2 w 13"/>
                      <a:gd name="T31" fmla="*/ 2 h 8"/>
                      <a:gd name="T32" fmla="*/ 2 w 13"/>
                      <a:gd name="T33" fmla="*/ 1 h 8"/>
                      <a:gd name="T34" fmla="*/ 1 w 13"/>
                      <a:gd name="T35" fmla="*/ 1 h 8"/>
                      <a:gd name="T36" fmla="*/ 1 w 13"/>
                      <a:gd name="T37" fmla="*/ 1 h 8"/>
                      <a:gd name="T38" fmla="*/ 1 w 13"/>
                      <a:gd name="T3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8">
                        <a:moveTo>
                          <a:pt x="1" y="2"/>
                        </a:moveTo>
                        <a:cubicBezTo>
                          <a:pt x="1" y="2"/>
                          <a:pt x="2" y="2"/>
                          <a:pt x="2" y="2"/>
                        </a:cubicBezTo>
                        <a:cubicBezTo>
                          <a:pt x="2" y="2"/>
                          <a:pt x="3" y="2"/>
                          <a:pt x="3" y="2"/>
                        </a:cubicBezTo>
                        <a:cubicBezTo>
                          <a:pt x="4" y="3"/>
                          <a:pt x="5" y="1"/>
                          <a:pt x="6" y="1"/>
                        </a:cubicBezTo>
                        <a:cubicBezTo>
                          <a:pt x="8" y="0"/>
                          <a:pt x="9" y="3"/>
                          <a:pt x="9" y="4"/>
                        </a:cubicBezTo>
                        <a:cubicBezTo>
                          <a:pt x="9" y="6"/>
                          <a:pt x="10" y="7"/>
                          <a:pt x="10" y="8"/>
                        </a:cubicBezTo>
                        <a:cubicBezTo>
                          <a:pt x="10" y="8"/>
                          <a:pt x="11" y="8"/>
                          <a:pt x="11" y="8"/>
                        </a:cubicBezTo>
                        <a:cubicBezTo>
                          <a:pt x="11" y="7"/>
                          <a:pt x="11" y="6"/>
                          <a:pt x="12" y="6"/>
                        </a:cubicBezTo>
                        <a:cubicBezTo>
                          <a:pt x="12" y="6"/>
                          <a:pt x="13" y="6"/>
                          <a:pt x="12" y="6"/>
                        </a:cubicBezTo>
                        <a:cubicBezTo>
                          <a:pt x="11" y="6"/>
                          <a:pt x="11" y="6"/>
                          <a:pt x="10" y="8"/>
                        </a:cubicBezTo>
                        <a:cubicBezTo>
                          <a:pt x="11" y="8"/>
                          <a:pt x="11" y="8"/>
                          <a:pt x="11" y="8"/>
                        </a:cubicBezTo>
                        <a:cubicBezTo>
                          <a:pt x="11" y="7"/>
                          <a:pt x="11" y="6"/>
                          <a:pt x="10" y="6"/>
                        </a:cubicBezTo>
                        <a:cubicBezTo>
                          <a:pt x="10" y="5"/>
                          <a:pt x="10" y="4"/>
                          <a:pt x="9" y="3"/>
                        </a:cubicBezTo>
                        <a:cubicBezTo>
                          <a:pt x="9" y="2"/>
                          <a:pt x="10" y="1"/>
                          <a:pt x="8" y="0"/>
                        </a:cubicBezTo>
                        <a:cubicBezTo>
                          <a:pt x="7" y="0"/>
                          <a:pt x="5" y="0"/>
                          <a:pt x="4" y="1"/>
                        </a:cubicBezTo>
                        <a:cubicBezTo>
                          <a:pt x="4" y="1"/>
                          <a:pt x="3" y="2"/>
                          <a:pt x="2" y="2"/>
                        </a:cubicBezTo>
                        <a:cubicBezTo>
                          <a:pt x="2" y="2"/>
                          <a:pt x="2" y="1"/>
                          <a:pt x="2" y="1"/>
                        </a:cubicBezTo>
                        <a:cubicBezTo>
                          <a:pt x="1" y="1"/>
                          <a:pt x="1" y="1"/>
                          <a:pt x="1" y="1"/>
                        </a:cubicBezTo>
                        <a:cubicBezTo>
                          <a:pt x="1" y="1"/>
                          <a:pt x="1" y="1"/>
                          <a:pt x="1"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6" name="Freeform 1150"/>
                  <p:cNvSpPr>
                    <a:spLocks/>
                  </p:cNvSpPr>
                  <p:nvPr/>
                </p:nvSpPr>
                <p:spPr bwMode="auto">
                  <a:xfrm>
                    <a:off x="3285" y="1928"/>
                    <a:ext cx="94" cy="33"/>
                  </a:xfrm>
                  <a:custGeom>
                    <a:avLst/>
                    <a:gdLst>
                      <a:gd name="T0" fmla="*/ 0 w 17"/>
                      <a:gd name="T1" fmla="*/ 3 h 6"/>
                      <a:gd name="T2" fmla="*/ 5 w 17"/>
                      <a:gd name="T3" fmla="*/ 1 h 6"/>
                      <a:gd name="T4" fmla="*/ 9 w 17"/>
                      <a:gd name="T5" fmla="*/ 2 h 6"/>
                      <a:gd name="T6" fmla="*/ 13 w 17"/>
                      <a:gd name="T7" fmla="*/ 4 h 6"/>
                      <a:gd name="T8" fmla="*/ 15 w 17"/>
                      <a:gd name="T9" fmla="*/ 5 h 6"/>
                      <a:gd name="T10" fmla="*/ 16 w 17"/>
                      <a:gd name="T11" fmla="*/ 6 h 6"/>
                      <a:gd name="T12" fmla="*/ 16 w 17"/>
                      <a:gd name="T13" fmla="*/ 5 h 6"/>
                      <a:gd name="T14" fmla="*/ 15 w 17"/>
                      <a:gd name="T15" fmla="*/ 4 h 6"/>
                      <a:gd name="T16" fmla="*/ 13 w 17"/>
                      <a:gd name="T17" fmla="*/ 3 h 6"/>
                      <a:gd name="T18" fmla="*/ 8 w 17"/>
                      <a:gd name="T19" fmla="*/ 1 h 6"/>
                      <a:gd name="T20" fmla="*/ 4 w 17"/>
                      <a:gd name="T21" fmla="*/ 1 h 6"/>
                      <a:gd name="T22" fmla="*/ 2 w 17"/>
                      <a:gd name="T23" fmla="*/ 2 h 6"/>
                      <a:gd name="T24" fmla="*/ 0 w 17"/>
                      <a:gd name="T25" fmla="*/ 3 h 6"/>
                      <a:gd name="T26" fmla="*/ 0 w 17"/>
                      <a:gd name="T2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6">
                        <a:moveTo>
                          <a:pt x="0" y="3"/>
                        </a:moveTo>
                        <a:cubicBezTo>
                          <a:pt x="2" y="2"/>
                          <a:pt x="3" y="1"/>
                          <a:pt x="5" y="1"/>
                        </a:cubicBezTo>
                        <a:cubicBezTo>
                          <a:pt x="7" y="2"/>
                          <a:pt x="8" y="2"/>
                          <a:pt x="9" y="2"/>
                        </a:cubicBezTo>
                        <a:cubicBezTo>
                          <a:pt x="11" y="3"/>
                          <a:pt x="12" y="3"/>
                          <a:pt x="13" y="4"/>
                        </a:cubicBezTo>
                        <a:cubicBezTo>
                          <a:pt x="14" y="4"/>
                          <a:pt x="14" y="4"/>
                          <a:pt x="15" y="5"/>
                        </a:cubicBezTo>
                        <a:cubicBezTo>
                          <a:pt x="15" y="5"/>
                          <a:pt x="15" y="5"/>
                          <a:pt x="16" y="6"/>
                        </a:cubicBezTo>
                        <a:cubicBezTo>
                          <a:pt x="16" y="6"/>
                          <a:pt x="17" y="5"/>
                          <a:pt x="16" y="5"/>
                        </a:cubicBezTo>
                        <a:cubicBezTo>
                          <a:pt x="16" y="5"/>
                          <a:pt x="16" y="4"/>
                          <a:pt x="15" y="4"/>
                        </a:cubicBezTo>
                        <a:cubicBezTo>
                          <a:pt x="15" y="4"/>
                          <a:pt x="14" y="4"/>
                          <a:pt x="13" y="3"/>
                        </a:cubicBezTo>
                        <a:cubicBezTo>
                          <a:pt x="11" y="3"/>
                          <a:pt x="10" y="2"/>
                          <a:pt x="8" y="1"/>
                        </a:cubicBezTo>
                        <a:cubicBezTo>
                          <a:pt x="7" y="1"/>
                          <a:pt x="5" y="0"/>
                          <a:pt x="4" y="1"/>
                        </a:cubicBezTo>
                        <a:cubicBezTo>
                          <a:pt x="3" y="1"/>
                          <a:pt x="2" y="1"/>
                          <a:pt x="2" y="2"/>
                        </a:cubicBezTo>
                        <a:cubicBezTo>
                          <a:pt x="1" y="2"/>
                          <a:pt x="1" y="3"/>
                          <a:pt x="0" y="3"/>
                        </a:cubicBezTo>
                        <a:cubicBezTo>
                          <a:pt x="0" y="3"/>
                          <a:pt x="0"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7" name="Freeform 1151"/>
                  <p:cNvSpPr>
                    <a:spLocks/>
                  </p:cNvSpPr>
                  <p:nvPr/>
                </p:nvSpPr>
                <p:spPr bwMode="auto">
                  <a:xfrm>
                    <a:off x="3285" y="1939"/>
                    <a:ext cx="105" cy="27"/>
                  </a:xfrm>
                  <a:custGeom>
                    <a:avLst/>
                    <a:gdLst>
                      <a:gd name="T0" fmla="*/ 0 w 19"/>
                      <a:gd name="T1" fmla="*/ 1 h 5"/>
                      <a:gd name="T2" fmla="*/ 2 w 19"/>
                      <a:gd name="T3" fmla="*/ 1 h 5"/>
                      <a:gd name="T4" fmla="*/ 3 w 19"/>
                      <a:gd name="T5" fmla="*/ 1 h 5"/>
                      <a:gd name="T6" fmla="*/ 4 w 19"/>
                      <a:gd name="T7" fmla="*/ 1 h 5"/>
                      <a:gd name="T8" fmla="*/ 6 w 19"/>
                      <a:gd name="T9" fmla="*/ 1 h 5"/>
                      <a:gd name="T10" fmla="*/ 8 w 19"/>
                      <a:gd name="T11" fmla="*/ 2 h 5"/>
                      <a:gd name="T12" fmla="*/ 10 w 19"/>
                      <a:gd name="T13" fmla="*/ 3 h 5"/>
                      <a:gd name="T14" fmla="*/ 12 w 19"/>
                      <a:gd name="T15" fmla="*/ 4 h 5"/>
                      <a:gd name="T16" fmla="*/ 11 w 19"/>
                      <a:gd name="T17" fmla="*/ 5 h 5"/>
                      <a:gd name="T18" fmla="*/ 12 w 19"/>
                      <a:gd name="T19" fmla="*/ 5 h 5"/>
                      <a:gd name="T20" fmla="*/ 16 w 19"/>
                      <a:gd name="T21" fmla="*/ 3 h 5"/>
                      <a:gd name="T22" fmla="*/ 16 w 19"/>
                      <a:gd name="T23" fmla="*/ 3 h 5"/>
                      <a:gd name="T24" fmla="*/ 14 w 19"/>
                      <a:gd name="T25" fmla="*/ 4 h 5"/>
                      <a:gd name="T26" fmla="*/ 13 w 19"/>
                      <a:gd name="T27" fmla="*/ 5 h 5"/>
                      <a:gd name="T28" fmla="*/ 13 w 19"/>
                      <a:gd name="T29" fmla="*/ 4 h 5"/>
                      <a:gd name="T30" fmla="*/ 13 w 19"/>
                      <a:gd name="T31" fmla="*/ 3 h 5"/>
                      <a:gd name="T32" fmla="*/ 10 w 19"/>
                      <a:gd name="T33" fmla="*/ 2 h 5"/>
                      <a:gd name="T34" fmla="*/ 9 w 19"/>
                      <a:gd name="T35" fmla="*/ 1 h 5"/>
                      <a:gd name="T36" fmla="*/ 7 w 19"/>
                      <a:gd name="T37" fmla="*/ 1 h 5"/>
                      <a:gd name="T38" fmla="*/ 5 w 19"/>
                      <a:gd name="T39" fmla="*/ 0 h 5"/>
                      <a:gd name="T40" fmla="*/ 5 w 19"/>
                      <a:gd name="T41" fmla="*/ 0 h 5"/>
                      <a:gd name="T42" fmla="*/ 1 w 19"/>
                      <a:gd name="T43" fmla="*/ 1 h 5"/>
                      <a:gd name="T44" fmla="*/ 0 w 19"/>
                      <a:gd name="T4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5">
                        <a:moveTo>
                          <a:pt x="0" y="1"/>
                        </a:moveTo>
                        <a:cubicBezTo>
                          <a:pt x="1" y="2"/>
                          <a:pt x="2" y="2"/>
                          <a:pt x="2" y="1"/>
                        </a:cubicBezTo>
                        <a:cubicBezTo>
                          <a:pt x="3" y="1"/>
                          <a:pt x="3" y="1"/>
                          <a:pt x="3" y="1"/>
                        </a:cubicBezTo>
                        <a:cubicBezTo>
                          <a:pt x="4" y="0"/>
                          <a:pt x="4" y="1"/>
                          <a:pt x="4" y="1"/>
                        </a:cubicBezTo>
                        <a:cubicBezTo>
                          <a:pt x="5" y="2"/>
                          <a:pt x="6" y="1"/>
                          <a:pt x="6" y="1"/>
                        </a:cubicBezTo>
                        <a:cubicBezTo>
                          <a:pt x="7" y="1"/>
                          <a:pt x="8" y="2"/>
                          <a:pt x="8" y="2"/>
                        </a:cubicBezTo>
                        <a:cubicBezTo>
                          <a:pt x="10" y="2"/>
                          <a:pt x="9" y="3"/>
                          <a:pt x="10" y="3"/>
                        </a:cubicBezTo>
                        <a:cubicBezTo>
                          <a:pt x="11" y="4"/>
                          <a:pt x="11" y="4"/>
                          <a:pt x="12" y="4"/>
                        </a:cubicBezTo>
                        <a:cubicBezTo>
                          <a:pt x="12" y="4"/>
                          <a:pt x="11" y="4"/>
                          <a:pt x="11" y="5"/>
                        </a:cubicBezTo>
                        <a:cubicBezTo>
                          <a:pt x="11" y="5"/>
                          <a:pt x="12" y="5"/>
                          <a:pt x="12" y="5"/>
                        </a:cubicBezTo>
                        <a:cubicBezTo>
                          <a:pt x="12" y="5"/>
                          <a:pt x="19" y="5"/>
                          <a:pt x="16" y="3"/>
                        </a:cubicBezTo>
                        <a:cubicBezTo>
                          <a:pt x="16" y="3"/>
                          <a:pt x="16" y="3"/>
                          <a:pt x="16" y="3"/>
                        </a:cubicBezTo>
                        <a:cubicBezTo>
                          <a:pt x="15" y="4"/>
                          <a:pt x="15" y="5"/>
                          <a:pt x="14" y="4"/>
                        </a:cubicBezTo>
                        <a:cubicBezTo>
                          <a:pt x="14" y="4"/>
                          <a:pt x="14" y="4"/>
                          <a:pt x="13" y="5"/>
                        </a:cubicBezTo>
                        <a:cubicBezTo>
                          <a:pt x="12" y="5"/>
                          <a:pt x="13" y="4"/>
                          <a:pt x="13" y="4"/>
                        </a:cubicBezTo>
                        <a:cubicBezTo>
                          <a:pt x="13" y="4"/>
                          <a:pt x="13" y="3"/>
                          <a:pt x="13" y="3"/>
                        </a:cubicBezTo>
                        <a:cubicBezTo>
                          <a:pt x="12" y="3"/>
                          <a:pt x="10" y="3"/>
                          <a:pt x="10" y="2"/>
                        </a:cubicBezTo>
                        <a:cubicBezTo>
                          <a:pt x="10" y="2"/>
                          <a:pt x="9" y="2"/>
                          <a:pt x="9" y="1"/>
                        </a:cubicBezTo>
                        <a:cubicBezTo>
                          <a:pt x="8" y="1"/>
                          <a:pt x="8" y="1"/>
                          <a:pt x="7" y="1"/>
                        </a:cubicBezTo>
                        <a:cubicBezTo>
                          <a:pt x="6" y="1"/>
                          <a:pt x="5" y="1"/>
                          <a:pt x="5" y="0"/>
                        </a:cubicBezTo>
                        <a:cubicBezTo>
                          <a:pt x="5" y="0"/>
                          <a:pt x="5" y="0"/>
                          <a:pt x="5" y="0"/>
                        </a:cubicBezTo>
                        <a:cubicBezTo>
                          <a:pt x="4" y="0"/>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8" name="Freeform 1152"/>
                  <p:cNvSpPr>
                    <a:spLocks/>
                  </p:cNvSpPr>
                  <p:nvPr/>
                </p:nvSpPr>
                <p:spPr bwMode="auto">
                  <a:xfrm>
                    <a:off x="3335" y="1977"/>
                    <a:ext cx="27" cy="11"/>
                  </a:xfrm>
                  <a:custGeom>
                    <a:avLst/>
                    <a:gdLst>
                      <a:gd name="T0" fmla="*/ 2 w 5"/>
                      <a:gd name="T1" fmla="*/ 1 h 2"/>
                      <a:gd name="T2" fmla="*/ 3 w 5"/>
                      <a:gd name="T3" fmla="*/ 1 h 2"/>
                      <a:gd name="T4" fmla="*/ 4 w 5"/>
                      <a:gd name="T5" fmla="*/ 1 h 2"/>
                      <a:gd name="T6" fmla="*/ 3 w 5"/>
                      <a:gd name="T7" fmla="*/ 2 h 2"/>
                      <a:gd name="T8" fmla="*/ 2 w 5"/>
                      <a:gd name="T9" fmla="*/ 1 h 2"/>
                      <a:gd name="T10" fmla="*/ 1 w 5"/>
                      <a:gd name="T11" fmla="*/ 1 h 2"/>
                      <a:gd name="T12" fmla="*/ 1 w 5"/>
                      <a:gd name="T13" fmla="*/ 1 h 2"/>
                      <a:gd name="T14" fmla="*/ 2 w 5"/>
                      <a:gd name="T15" fmla="*/ 2 h 2"/>
                      <a:gd name="T16" fmla="*/ 3 w 5"/>
                      <a:gd name="T17" fmla="*/ 2 h 2"/>
                      <a:gd name="T18" fmla="*/ 5 w 5"/>
                      <a:gd name="T19" fmla="*/ 1 h 2"/>
                      <a:gd name="T20" fmla="*/ 3 w 5"/>
                      <a:gd name="T21" fmla="*/ 0 h 2"/>
                      <a:gd name="T22" fmla="*/ 1 w 5"/>
                      <a:gd name="T23" fmla="*/ 1 h 2"/>
                      <a:gd name="T24" fmla="*/ 2 w 5"/>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2" y="1"/>
                        </a:moveTo>
                        <a:cubicBezTo>
                          <a:pt x="2" y="0"/>
                          <a:pt x="3" y="1"/>
                          <a:pt x="3" y="1"/>
                        </a:cubicBezTo>
                        <a:cubicBezTo>
                          <a:pt x="3" y="1"/>
                          <a:pt x="4" y="1"/>
                          <a:pt x="4" y="1"/>
                        </a:cubicBezTo>
                        <a:cubicBezTo>
                          <a:pt x="4" y="2"/>
                          <a:pt x="3" y="2"/>
                          <a:pt x="3" y="2"/>
                        </a:cubicBezTo>
                        <a:cubicBezTo>
                          <a:pt x="2" y="2"/>
                          <a:pt x="2" y="1"/>
                          <a:pt x="2" y="1"/>
                        </a:cubicBezTo>
                        <a:cubicBezTo>
                          <a:pt x="2" y="1"/>
                          <a:pt x="1" y="1"/>
                          <a:pt x="1" y="1"/>
                        </a:cubicBezTo>
                        <a:cubicBezTo>
                          <a:pt x="1" y="1"/>
                          <a:pt x="0" y="1"/>
                          <a:pt x="1" y="1"/>
                        </a:cubicBezTo>
                        <a:cubicBezTo>
                          <a:pt x="1" y="1"/>
                          <a:pt x="2" y="2"/>
                          <a:pt x="2" y="2"/>
                        </a:cubicBezTo>
                        <a:cubicBezTo>
                          <a:pt x="3" y="2"/>
                          <a:pt x="3" y="2"/>
                          <a:pt x="3" y="2"/>
                        </a:cubicBezTo>
                        <a:cubicBezTo>
                          <a:pt x="4" y="2"/>
                          <a:pt x="5" y="2"/>
                          <a:pt x="5" y="1"/>
                        </a:cubicBezTo>
                        <a:cubicBezTo>
                          <a:pt x="5" y="0"/>
                          <a:pt x="4" y="1"/>
                          <a:pt x="3" y="0"/>
                        </a:cubicBezTo>
                        <a:cubicBezTo>
                          <a:pt x="2" y="0"/>
                          <a:pt x="1" y="0"/>
                          <a:pt x="1" y="1"/>
                        </a:cubicBezTo>
                        <a:cubicBezTo>
                          <a:pt x="1" y="1"/>
                          <a:pt x="2" y="1"/>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9" name="Freeform 1153"/>
                  <p:cNvSpPr>
                    <a:spLocks/>
                  </p:cNvSpPr>
                  <p:nvPr/>
                </p:nvSpPr>
                <p:spPr bwMode="auto">
                  <a:xfrm>
                    <a:off x="3373" y="1961"/>
                    <a:ext cx="61" cy="27"/>
                  </a:xfrm>
                  <a:custGeom>
                    <a:avLst/>
                    <a:gdLst>
                      <a:gd name="T0" fmla="*/ 0 w 11"/>
                      <a:gd name="T1" fmla="*/ 3 h 5"/>
                      <a:gd name="T2" fmla="*/ 3 w 11"/>
                      <a:gd name="T3" fmla="*/ 3 h 5"/>
                      <a:gd name="T4" fmla="*/ 3 w 11"/>
                      <a:gd name="T5" fmla="*/ 3 h 5"/>
                      <a:gd name="T6" fmla="*/ 4 w 11"/>
                      <a:gd name="T7" fmla="*/ 1 h 5"/>
                      <a:gd name="T8" fmla="*/ 6 w 11"/>
                      <a:gd name="T9" fmla="*/ 1 h 5"/>
                      <a:gd name="T10" fmla="*/ 8 w 11"/>
                      <a:gd name="T11" fmla="*/ 2 h 5"/>
                      <a:gd name="T12" fmla="*/ 9 w 11"/>
                      <a:gd name="T13" fmla="*/ 3 h 5"/>
                      <a:gd name="T14" fmla="*/ 8 w 11"/>
                      <a:gd name="T15" fmla="*/ 3 h 5"/>
                      <a:gd name="T16" fmla="*/ 7 w 11"/>
                      <a:gd name="T17" fmla="*/ 3 h 5"/>
                      <a:gd name="T18" fmla="*/ 7 w 11"/>
                      <a:gd name="T19" fmla="*/ 4 h 5"/>
                      <a:gd name="T20" fmla="*/ 6 w 11"/>
                      <a:gd name="T21" fmla="*/ 4 h 5"/>
                      <a:gd name="T22" fmla="*/ 6 w 11"/>
                      <a:gd name="T23" fmla="*/ 4 h 5"/>
                      <a:gd name="T24" fmla="*/ 4 w 11"/>
                      <a:gd name="T25" fmla="*/ 4 h 5"/>
                      <a:gd name="T26" fmla="*/ 4 w 11"/>
                      <a:gd name="T27" fmla="*/ 4 h 5"/>
                      <a:gd name="T28" fmla="*/ 2 w 11"/>
                      <a:gd name="T29" fmla="*/ 4 h 5"/>
                      <a:gd name="T30" fmla="*/ 0 w 11"/>
                      <a:gd name="T31" fmla="*/ 3 h 5"/>
                      <a:gd name="T32" fmla="*/ 0 w 11"/>
                      <a:gd name="T33" fmla="*/ 4 h 5"/>
                      <a:gd name="T34" fmla="*/ 1 w 11"/>
                      <a:gd name="T35" fmla="*/ 4 h 5"/>
                      <a:gd name="T36" fmla="*/ 2 w 11"/>
                      <a:gd name="T37" fmla="*/ 4 h 5"/>
                      <a:gd name="T38" fmla="*/ 4 w 11"/>
                      <a:gd name="T39" fmla="*/ 5 h 5"/>
                      <a:gd name="T40" fmla="*/ 5 w 11"/>
                      <a:gd name="T41" fmla="*/ 5 h 5"/>
                      <a:gd name="T42" fmla="*/ 6 w 11"/>
                      <a:gd name="T43" fmla="*/ 4 h 5"/>
                      <a:gd name="T44" fmla="*/ 6 w 11"/>
                      <a:gd name="T45" fmla="*/ 4 h 5"/>
                      <a:gd name="T46" fmla="*/ 9 w 11"/>
                      <a:gd name="T47" fmla="*/ 4 h 5"/>
                      <a:gd name="T48" fmla="*/ 10 w 11"/>
                      <a:gd name="T49" fmla="*/ 3 h 5"/>
                      <a:gd name="T50" fmla="*/ 8 w 11"/>
                      <a:gd name="T51" fmla="*/ 2 h 5"/>
                      <a:gd name="T52" fmla="*/ 6 w 11"/>
                      <a:gd name="T53" fmla="*/ 1 h 5"/>
                      <a:gd name="T54" fmla="*/ 2 w 11"/>
                      <a:gd name="T55" fmla="*/ 1 h 5"/>
                      <a:gd name="T56" fmla="*/ 2 w 11"/>
                      <a:gd name="T57" fmla="*/ 1 h 5"/>
                      <a:gd name="T58" fmla="*/ 2 w 11"/>
                      <a:gd name="T59" fmla="*/ 2 h 5"/>
                      <a:gd name="T60" fmla="*/ 2 w 11"/>
                      <a:gd name="T61" fmla="*/ 2 h 5"/>
                      <a:gd name="T62" fmla="*/ 1 w 11"/>
                      <a:gd name="T63" fmla="*/ 3 h 5"/>
                      <a:gd name="T64" fmla="*/ 0 w 11"/>
                      <a:gd name="T65" fmla="*/ 3 h 5"/>
                      <a:gd name="T66" fmla="*/ 0 w 11"/>
                      <a:gd name="T6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 h="5">
                        <a:moveTo>
                          <a:pt x="0" y="3"/>
                        </a:moveTo>
                        <a:cubicBezTo>
                          <a:pt x="1" y="3"/>
                          <a:pt x="3" y="3"/>
                          <a:pt x="3" y="3"/>
                        </a:cubicBezTo>
                        <a:cubicBezTo>
                          <a:pt x="3" y="3"/>
                          <a:pt x="3" y="3"/>
                          <a:pt x="3" y="3"/>
                        </a:cubicBezTo>
                        <a:cubicBezTo>
                          <a:pt x="2" y="1"/>
                          <a:pt x="3" y="1"/>
                          <a:pt x="4" y="1"/>
                        </a:cubicBezTo>
                        <a:cubicBezTo>
                          <a:pt x="5" y="1"/>
                          <a:pt x="5" y="1"/>
                          <a:pt x="6" y="1"/>
                        </a:cubicBezTo>
                        <a:cubicBezTo>
                          <a:pt x="7" y="1"/>
                          <a:pt x="7" y="2"/>
                          <a:pt x="8" y="2"/>
                        </a:cubicBezTo>
                        <a:cubicBezTo>
                          <a:pt x="8" y="2"/>
                          <a:pt x="10" y="3"/>
                          <a:pt x="9" y="3"/>
                        </a:cubicBezTo>
                        <a:cubicBezTo>
                          <a:pt x="9" y="3"/>
                          <a:pt x="8" y="3"/>
                          <a:pt x="8" y="3"/>
                        </a:cubicBezTo>
                        <a:cubicBezTo>
                          <a:pt x="8" y="3"/>
                          <a:pt x="8" y="3"/>
                          <a:pt x="7" y="3"/>
                        </a:cubicBezTo>
                        <a:cubicBezTo>
                          <a:pt x="7" y="3"/>
                          <a:pt x="6" y="4"/>
                          <a:pt x="7" y="4"/>
                        </a:cubicBezTo>
                        <a:cubicBezTo>
                          <a:pt x="7" y="3"/>
                          <a:pt x="7" y="3"/>
                          <a:pt x="6" y="4"/>
                        </a:cubicBezTo>
                        <a:cubicBezTo>
                          <a:pt x="6" y="4"/>
                          <a:pt x="6" y="4"/>
                          <a:pt x="6" y="4"/>
                        </a:cubicBezTo>
                        <a:cubicBezTo>
                          <a:pt x="5" y="4"/>
                          <a:pt x="4" y="5"/>
                          <a:pt x="4" y="4"/>
                        </a:cubicBezTo>
                        <a:cubicBezTo>
                          <a:pt x="4" y="4"/>
                          <a:pt x="4" y="4"/>
                          <a:pt x="4" y="4"/>
                        </a:cubicBezTo>
                        <a:cubicBezTo>
                          <a:pt x="4" y="4"/>
                          <a:pt x="3" y="4"/>
                          <a:pt x="2" y="4"/>
                        </a:cubicBezTo>
                        <a:cubicBezTo>
                          <a:pt x="1" y="4"/>
                          <a:pt x="1" y="4"/>
                          <a:pt x="0" y="3"/>
                        </a:cubicBezTo>
                        <a:cubicBezTo>
                          <a:pt x="0" y="3"/>
                          <a:pt x="0" y="4"/>
                          <a:pt x="0" y="4"/>
                        </a:cubicBezTo>
                        <a:cubicBezTo>
                          <a:pt x="0" y="4"/>
                          <a:pt x="0" y="4"/>
                          <a:pt x="1" y="4"/>
                        </a:cubicBezTo>
                        <a:cubicBezTo>
                          <a:pt x="1" y="4"/>
                          <a:pt x="2" y="4"/>
                          <a:pt x="2" y="4"/>
                        </a:cubicBezTo>
                        <a:cubicBezTo>
                          <a:pt x="3" y="4"/>
                          <a:pt x="3" y="5"/>
                          <a:pt x="4" y="5"/>
                        </a:cubicBezTo>
                        <a:cubicBezTo>
                          <a:pt x="5" y="5"/>
                          <a:pt x="5" y="5"/>
                          <a:pt x="5" y="5"/>
                        </a:cubicBezTo>
                        <a:cubicBezTo>
                          <a:pt x="5" y="5"/>
                          <a:pt x="6" y="4"/>
                          <a:pt x="6" y="4"/>
                        </a:cubicBezTo>
                        <a:cubicBezTo>
                          <a:pt x="6" y="4"/>
                          <a:pt x="6" y="4"/>
                          <a:pt x="6" y="4"/>
                        </a:cubicBezTo>
                        <a:cubicBezTo>
                          <a:pt x="7" y="5"/>
                          <a:pt x="8" y="3"/>
                          <a:pt x="9" y="4"/>
                        </a:cubicBezTo>
                        <a:cubicBezTo>
                          <a:pt x="9" y="4"/>
                          <a:pt x="11" y="4"/>
                          <a:pt x="10" y="3"/>
                        </a:cubicBezTo>
                        <a:cubicBezTo>
                          <a:pt x="9" y="2"/>
                          <a:pt x="8" y="2"/>
                          <a:pt x="8" y="2"/>
                        </a:cubicBezTo>
                        <a:cubicBezTo>
                          <a:pt x="7" y="1"/>
                          <a:pt x="7" y="1"/>
                          <a:pt x="6" y="1"/>
                        </a:cubicBezTo>
                        <a:cubicBezTo>
                          <a:pt x="5" y="1"/>
                          <a:pt x="3" y="0"/>
                          <a:pt x="2" y="1"/>
                        </a:cubicBezTo>
                        <a:cubicBezTo>
                          <a:pt x="2" y="1"/>
                          <a:pt x="2" y="1"/>
                          <a:pt x="2" y="1"/>
                        </a:cubicBezTo>
                        <a:cubicBezTo>
                          <a:pt x="2" y="2"/>
                          <a:pt x="2" y="2"/>
                          <a:pt x="2" y="2"/>
                        </a:cubicBezTo>
                        <a:cubicBezTo>
                          <a:pt x="2" y="2"/>
                          <a:pt x="2" y="2"/>
                          <a:pt x="2" y="2"/>
                        </a:cubicBezTo>
                        <a:cubicBezTo>
                          <a:pt x="3" y="3"/>
                          <a:pt x="1" y="3"/>
                          <a:pt x="1" y="3"/>
                        </a:cubicBezTo>
                        <a:cubicBezTo>
                          <a:pt x="1" y="3"/>
                          <a:pt x="0" y="3"/>
                          <a:pt x="0" y="3"/>
                        </a:cubicBezTo>
                        <a:cubicBezTo>
                          <a:pt x="0" y="3"/>
                          <a:pt x="0"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0" name="Freeform 1154"/>
                  <p:cNvSpPr>
                    <a:spLocks/>
                  </p:cNvSpPr>
                  <p:nvPr/>
                </p:nvSpPr>
                <p:spPr bwMode="auto">
                  <a:xfrm>
                    <a:off x="3428" y="1977"/>
                    <a:ext cx="22" cy="11"/>
                  </a:xfrm>
                  <a:custGeom>
                    <a:avLst/>
                    <a:gdLst>
                      <a:gd name="T0" fmla="*/ 1 w 4"/>
                      <a:gd name="T1" fmla="*/ 1 h 2"/>
                      <a:gd name="T2" fmla="*/ 2 w 4"/>
                      <a:gd name="T3" fmla="*/ 0 h 2"/>
                      <a:gd name="T4" fmla="*/ 2 w 4"/>
                      <a:gd name="T5" fmla="*/ 1 h 2"/>
                      <a:gd name="T6" fmla="*/ 3 w 4"/>
                      <a:gd name="T7" fmla="*/ 1 h 2"/>
                      <a:gd name="T8" fmla="*/ 3 w 4"/>
                      <a:gd name="T9" fmla="*/ 1 h 2"/>
                      <a:gd name="T10" fmla="*/ 1 w 4"/>
                      <a:gd name="T11" fmla="*/ 1 h 2"/>
                      <a:gd name="T12" fmla="*/ 1 w 4"/>
                      <a:gd name="T13" fmla="*/ 2 h 2"/>
                      <a:gd name="T14" fmla="*/ 3 w 4"/>
                      <a:gd name="T15" fmla="*/ 1 h 2"/>
                      <a:gd name="T16" fmla="*/ 4 w 4"/>
                      <a:gd name="T17" fmla="*/ 1 h 2"/>
                      <a:gd name="T18" fmla="*/ 3 w 4"/>
                      <a:gd name="T19" fmla="*/ 0 h 2"/>
                      <a:gd name="T20" fmla="*/ 2 w 4"/>
                      <a:gd name="T21" fmla="*/ 0 h 2"/>
                      <a:gd name="T22" fmla="*/ 1 w 4"/>
                      <a:gd name="T23" fmla="*/ 1 h 2"/>
                      <a:gd name="T24" fmla="*/ 1 w 4"/>
                      <a:gd name="T25" fmla="*/ 1 h 2"/>
                      <a:gd name="T26" fmla="*/ 1 w 4"/>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2">
                        <a:moveTo>
                          <a:pt x="1" y="1"/>
                        </a:moveTo>
                        <a:cubicBezTo>
                          <a:pt x="2" y="1"/>
                          <a:pt x="2" y="1"/>
                          <a:pt x="2" y="0"/>
                        </a:cubicBezTo>
                        <a:cubicBezTo>
                          <a:pt x="2" y="0"/>
                          <a:pt x="2" y="1"/>
                          <a:pt x="2" y="1"/>
                        </a:cubicBezTo>
                        <a:cubicBezTo>
                          <a:pt x="2" y="1"/>
                          <a:pt x="2" y="0"/>
                          <a:pt x="3" y="1"/>
                        </a:cubicBezTo>
                        <a:cubicBezTo>
                          <a:pt x="3" y="1"/>
                          <a:pt x="4" y="1"/>
                          <a:pt x="3" y="1"/>
                        </a:cubicBezTo>
                        <a:cubicBezTo>
                          <a:pt x="3" y="1"/>
                          <a:pt x="2" y="1"/>
                          <a:pt x="1" y="1"/>
                        </a:cubicBezTo>
                        <a:cubicBezTo>
                          <a:pt x="0" y="1"/>
                          <a:pt x="0" y="2"/>
                          <a:pt x="1" y="2"/>
                        </a:cubicBezTo>
                        <a:cubicBezTo>
                          <a:pt x="1" y="1"/>
                          <a:pt x="2" y="2"/>
                          <a:pt x="3" y="1"/>
                        </a:cubicBezTo>
                        <a:cubicBezTo>
                          <a:pt x="3" y="1"/>
                          <a:pt x="4" y="1"/>
                          <a:pt x="4" y="1"/>
                        </a:cubicBezTo>
                        <a:cubicBezTo>
                          <a:pt x="4" y="0"/>
                          <a:pt x="4" y="0"/>
                          <a:pt x="3" y="0"/>
                        </a:cubicBezTo>
                        <a:cubicBezTo>
                          <a:pt x="3" y="0"/>
                          <a:pt x="2" y="0"/>
                          <a:pt x="2" y="0"/>
                        </a:cubicBezTo>
                        <a:cubicBezTo>
                          <a:pt x="1" y="0"/>
                          <a:pt x="1" y="0"/>
                          <a:pt x="1" y="1"/>
                        </a:cubicBezTo>
                        <a:cubicBezTo>
                          <a:pt x="1" y="1"/>
                          <a:pt x="1" y="1"/>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1" name="Freeform 1155"/>
                  <p:cNvSpPr>
                    <a:spLocks noEditPoints="1"/>
                  </p:cNvSpPr>
                  <p:nvPr/>
                </p:nvSpPr>
                <p:spPr bwMode="auto">
                  <a:xfrm>
                    <a:off x="3803" y="1663"/>
                    <a:ext cx="17" cy="28"/>
                  </a:xfrm>
                  <a:custGeom>
                    <a:avLst/>
                    <a:gdLst>
                      <a:gd name="T0" fmla="*/ 2 w 3"/>
                      <a:gd name="T1" fmla="*/ 5 h 5"/>
                      <a:gd name="T2" fmla="*/ 1 w 3"/>
                      <a:gd name="T3" fmla="*/ 5 h 5"/>
                      <a:gd name="T4" fmla="*/ 1 w 3"/>
                      <a:gd name="T5" fmla="*/ 5 h 5"/>
                      <a:gd name="T6" fmla="*/ 1 w 3"/>
                      <a:gd name="T7" fmla="*/ 5 h 5"/>
                      <a:gd name="T8" fmla="*/ 1 w 3"/>
                      <a:gd name="T9" fmla="*/ 5 h 5"/>
                      <a:gd name="T10" fmla="*/ 1 w 3"/>
                      <a:gd name="T11" fmla="*/ 3 h 5"/>
                      <a:gd name="T12" fmla="*/ 1 w 3"/>
                      <a:gd name="T13" fmla="*/ 2 h 5"/>
                      <a:gd name="T14" fmla="*/ 1 w 3"/>
                      <a:gd name="T15" fmla="*/ 2 h 5"/>
                      <a:gd name="T16" fmla="*/ 0 w 3"/>
                      <a:gd name="T17" fmla="*/ 1 h 5"/>
                      <a:gd name="T18" fmla="*/ 0 w 3"/>
                      <a:gd name="T19" fmla="*/ 1 h 5"/>
                      <a:gd name="T20" fmla="*/ 0 w 3"/>
                      <a:gd name="T21" fmla="*/ 0 h 5"/>
                      <a:gd name="T22" fmla="*/ 1 w 3"/>
                      <a:gd name="T23" fmla="*/ 1 h 5"/>
                      <a:gd name="T24" fmla="*/ 1 w 3"/>
                      <a:gd name="T25" fmla="*/ 1 h 5"/>
                      <a:gd name="T26" fmla="*/ 1 w 3"/>
                      <a:gd name="T27" fmla="*/ 0 h 5"/>
                      <a:gd name="T28" fmla="*/ 2 w 3"/>
                      <a:gd name="T29" fmla="*/ 0 h 5"/>
                      <a:gd name="T30" fmla="*/ 2 w 3"/>
                      <a:gd name="T31" fmla="*/ 0 h 5"/>
                      <a:gd name="T32" fmla="*/ 3 w 3"/>
                      <a:gd name="T33" fmla="*/ 1 h 5"/>
                      <a:gd name="T34" fmla="*/ 3 w 3"/>
                      <a:gd name="T35" fmla="*/ 2 h 5"/>
                      <a:gd name="T36" fmla="*/ 3 w 3"/>
                      <a:gd name="T37" fmla="*/ 3 h 5"/>
                      <a:gd name="T38" fmla="*/ 3 w 3"/>
                      <a:gd name="T39" fmla="*/ 3 h 5"/>
                      <a:gd name="T40" fmla="*/ 3 w 3"/>
                      <a:gd name="T41" fmla="*/ 3 h 5"/>
                      <a:gd name="T42" fmla="*/ 3 w 3"/>
                      <a:gd name="T43" fmla="*/ 4 h 5"/>
                      <a:gd name="T44" fmla="*/ 3 w 3"/>
                      <a:gd name="T45" fmla="*/ 5 h 5"/>
                      <a:gd name="T46" fmla="*/ 3 w 3"/>
                      <a:gd name="T47" fmla="*/ 5 h 5"/>
                      <a:gd name="T48" fmla="*/ 2 w 3"/>
                      <a:gd name="T49" fmla="*/ 5 h 5"/>
                      <a:gd name="T50" fmla="*/ 2 w 3"/>
                      <a:gd name="T51" fmla="*/ 5 h 5"/>
                      <a:gd name="T52" fmla="*/ 1 w 3"/>
                      <a:gd name="T53" fmla="*/ 5 h 5"/>
                      <a:gd name="T54" fmla="*/ 1 w 3"/>
                      <a:gd name="T55" fmla="*/ 5 h 5"/>
                      <a:gd name="T56" fmla="*/ 2 w 3"/>
                      <a:gd name="T57" fmla="*/ 5 h 5"/>
                      <a:gd name="T58" fmla="*/ 2 w 3"/>
                      <a:gd name="T59" fmla="*/ 5 h 5"/>
                      <a:gd name="T60" fmla="*/ 2 w 3"/>
                      <a:gd name="T61" fmla="*/ 5 h 5"/>
                      <a:gd name="T62" fmla="*/ 2 w 3"/>
                      <a:gd name="T63" fmla="*/ 5 h 5"/>
                      <a:gd name="T64" fmla="*/ 3 w 3"/>
                      <a:gd name="T65" fmla="*/ 5 h 5"/>
                      <a:gd name="T66" fmla="*/ 3 w 3"/>
                      <a:gd name="T67" fmla="*/ 4 h 5"/>
                      <a:gd name="T68" fmla="*/ 3 w 3"/>
                      <a:gd name="T69" fmla="*/ 4 h 5"/>
                      <a:gd name="T70" fmla="*/ 2 w 3"/>
                      <a:gd name="T71" fmla="*/ 3 h 5"/>
                      <a:gd name="T72" fmla="*/ 2 w 3"/>
                      <a:gd name="T73" fmla="*/ 3 h 5"/>
                      <a:gd name="T74" fmla="*/ 3 w 3"/>
                      <a:gd name="T75" fmla="*/ 2 h 5"/>
                      <a:gd name="T76" fmla="*/ 2 w 3"/>
                      <a:gd name="T77" fmla="*/ 1 h 5"/>
                      <a:gd name="T78" fmla="*/ 2 w 3"/>
                      <a:gd name="T79" fmla="*/ 0 h 5"/>
                      <a:gd name="T80" fmla="*/ 2 w 3"/>
                      <a:gd name="T81" fmla="*/ 0 h 5"/>
                      <a:gd name="T82" fmla="*/ 1 w 3"/>
                      <a:gd name="T83" fmla="*/ 0 h 5"/>
                      <a:gd name="T84" fmla="*/ 1 w 3"/>
                      <a:gd name="T85" fmla="*/ 1 h 5"/>
                      <a:gd name="T86" fmla="*/ 2 w 3"/>
                      <a:gd name="T87" fmla="*/ 1 h 5"/>
                      <a:gd name="T88" fmla="*/ 1 w 3"/>
                      <a:gd name="T89" fmla="*/ 1 h 5"/>
                      <a:gd name="T90" fmla="*/ 1 w 3"/>
                      <a:gd name="T91" fmla="*/ 1 h 5"/>
                      <a:gd name="T92" fmla="*/ 1 w 3"/>
                      <a:gd name="T93" fmla="*/ 1 h 5"/>
                      <a:gd name="T94" fmla="*/ 0 w 3"/>
                      <a:gd name="T95" fmla="*/ 1 h 5"/>
                      <a:gd name="T96" fmla="*/ 0 w 3"/>
                      <a:gd name="T97" fmla="*/ 1 h 5"/>
                      <a:gd name="T98" fmla="*/ 0 w 3"/>
                      <a:gd name="T99" fmla="*/ 1 h 5"/>
                      <a:gd name="T100" fmla="*/ 1 w 3"/>
                      <a:gd name="T101" fmla="*/ 1 h 5"/>
                      <a:gd name="T102" fmla="*/ 1 w 3"/>
                      <a:gd name="T103" fmla="*/ 2 h 5"/>
                      <a:gd name="T104" fmla="*/ 1 w 3"/>
                      <a:gd name="T105" fmla="*/ 3 h 5"/>
                      <a:gd name="T106" fmla="*/ 1 w 3"/>
                      <a:gd name="T10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 h="5">
                        <a:moveTo>
                          <a:pt x="2" y="5"/>
                        </a:moveTo>
                        <a:cubicBezTo>
                          <a:pt x="1" y="5"/>
                          <a:pt x="1" y="5"/>
                          <a:pt x="1" y="5"/>
                        </a:cubicBezTo>
                        <a:cubicBezTo>
                          <a:pt x="1" y="5"/>
                          <a:pt x="1" y="5"/>
                          <a:pt x="1" y="5"/>
                        </a:cubicBezTo>
                        <a:cubicBezTo>
                          <a:pt x="1" y="5"/>
                          <a:pt x="1" y="5"/>
                          <a:pt x="1" y="5"/>
                        </a:cubicBezTo>
                        <a:cubicBezTo>
                          <a:pt x="1" y="5"/>
                          <a:pt x="1" y="5"/>
                          <a:pt x="1" y="5"/>
                        </a:cubicBezTo>
                        <a:cubicBezTo>
                          <a:pt x="0" y="4"/>
                          <a:pt x="1" y="4"/>
                          <a:pt x="1" y="3"/>
                        </a:cubicBezTo>
                        <a:cubicBezTo>
                          <a:pt x="1" y="3"/>
                          <a:pt x="1" y="3"/>
                          <a:pt x="1" y="2"/>
                        </a:cubicBezTo>
                        <a:cubicBezTo>
                          <a:pt x="1" y="2"/>
                          <a:pt x="1" y="2"/>
                          <a:pt x="1" y="2"/>
                        </a:cubicBezTo>
                        <a:cubicBezTo>
                          <a:pt x="0" y="2"/>
                          <a:pt x="0" y="2"/>
                          <a:pt x="0" y="1"/>
                        </a:cubicBezTo>
                        <a:cubicBezTo>
                          <a:pt x="0" y="1"/>
                          <a:pt x="0" y="1"/>
                          <a:pt x="0" y="1"/>
                        </a:cubicBezTo>
                        <a:cubicBezTo>
                          <a:pt x="0" y="1"/>
                          <a:pt x="0" y="0"/>
                          <a:pt x="0" y="0"/>
                        </a:cubicBezTo>
                        <a:cubicBezTo>
                          <a:pt x="1" y="1"/>
                          <a:pt x="1" y="1"/>
                          <a:pt x="1" y="1"/>
                        </a:cubicBezTo>
                        <a:cubicBezTo>
                          <a:pt x="1" y="1"/>
                          <a:pt x="1" y="1"/>
                          <a:pt x="1" y="1"/>
                        </a:cubicBezTo>
                        <a:cubicBezTo>
                          <a:pt x="1" y="1"/>
                          <a:pt x="1" y="0"/>
                          <a:pt x="1" y="0"/>
                        </a:cubicBezTo>
                        <a:cubicBezTo>
                          <a:pt x="1" y="0"/>
                          <a:pt x="1" y="0"/>
                          <a:pt x="2" y="0"/>
                        </a:cubicBezTo>
                        <a:cubicBezTo>
                          <a:pt x="2" y="0"/>
                          <a:pt x="2" y="0"/>
                          <a:pt x="2" y="0"/>
                        </a:cubicBezTo>
                        <a:cubicBezTo>
                          <a:pt x="2" y="0"/>
                          <a:pt x="3" y="1"/>
                          <a:pt x="3" y="1"/>
                        </a:cubicBezTo>
                        <a:cubicBezTo>
                          <a:pt x="3" y="2"/>
                          <a:pt x="3" y="2"/>
                          <a:pt x="3" y="2"/>
                        </a:cubicBezTo>
                        <a:cubicBezTo>
                          <a:pt x="3" y="2"/>
                          <a:pt x="3" y="3"/>
                          <a:pt x="3" y="3"/>
                        </a:cubicBezTo>
                        <a:cubicBezTo>
                          <a:pt x="3" y="3"/>
                          <a:pt x="3" y="3"/>
                          <a:pt x="3" y="3"/>
                        </a:cubicBezTo>
                        <a:cubicBezTo>
                          <a:pt x="3" y="3"/>
                          <a:pt x="3" y="3"/>
                          <a:pt x="3" y="3"/>
                        </a:cubicBezTo>
                        <a:cubicBezTo>
                          <a:pt x="3" y="4"/>
                          <a:pt x="3" y="4"/>
                          <a:pt x="3" y="4"/>
                        </a:cubicBezTo>
                        <a:cubicBezTo>
                          <a:pt x="3" y="5"/>
                          <a:pt x="3" y="5"/>
                          <a:pt x="3" y="5"/>
                        </a:cubicBezTo>
                        <a:cubicBezTo>
                          <a:pt x="3" y="5"/>
                          <a:pt x="3" y="5"/>
                          <a:pt x="3" y="5"/>
                        </a:cubicBezTo>
                        <a:cubicBezTo>
                          <a:pt x="2" y="5"/>
                          <a:pt x="2" y="5"/>
                          <a:pt x="2" y="5"/>
                        </a:cubicBezTo>
                        <a:cubicBezTo>
                          <a:pt x="2" y="5"/>
                          <a:pt x="2" y="5"/>
                          <a:pt x="2" y="5"/>
                        </a:cubicBezTo>
                        <a:close/>
                        <a:moveTo>
                          <a:pt x="1" y="5"/>
                        </a:moveTo>
                        <a:cubicBezTo>
                          <a:pt x="1" y="5"/>
                          <a:pt x="1" y="5"/>
                          <a:pt x="1" y="5"/>
                        </a:cubicBezTo>
                        <a:cubicBezTo>
                          <a:pt x="2" y="5"/>
                          <a:pt x="2" y="5"/>
                          <a:pt x="2" y="5"/>
                        </a:cubicBezTo>
                        <a:cubicBezTo>
                          <a:pt x="2" y="5"/>
                          <a:pt x="2" y="5"/>
                          <a:pt x="2" y="5"/>
                        </a:cubicBezTo>
                        <a:cubicBezTo>
                          <a:pt x="2" y="5"/>
                          <a:pt x="2" y="5"/>
                          <a:pt x="2" y="5"/>
                        </a:cubicBezTo>
                        <a:cubicBezTo>
                          <a:pt x="2" y="5"/>
                          <a:pt x="2" y="5"/>
                          <a:pt x="2" y="5"/>
                        </a:cubicBezTo>
                        <a:cubicBezTo>
                          <a:pt x="2" y="5"/>
                          <a:pt x="3" y="5"/>
                          <a:pt x="3" y="5"/>
                        </a:cubicBezTo>
                        <a:cubicBezTo>
                          <a:pt x="3" y="5"/>
                          <a:pt x="3" y="5"/>
                          <a:pt x="3" y="4"/>
                        </a:cubicBezTo>
                        <a:cubicBezTo>
                          <a:pt x="3" y="4"/>
                          <a:pt x="3" y="4"/>
                          <a:pt x="3" y="4"/>
                        </a:cubicBezTo>
                        <a:cubicBezTo>
                          <a:pt x="3" y="4"/>
                          <a:pt x="3" y="3"/>
                          <a:pt x="2" y="3"/>
                        </a:cubicBezTo>
                        <a:cubicBezTo>
                          <a:pt x="2" y="3"/>
                          <a:pt x="2" y="3"/>
                          <a:pt x="2" y="3"/>
                        </a:cubicBezTo>
                        <a:cubicBezTo>
                          <a:pt x="2" y="2"/>
                          <a:pt x="3" y="2"/>
                          <a:pt x="3" y="2"/>
                        </a:cubicBezTo>
                        <a:cubicBezTo>
                          <a:pt x="3" y="2"/>
                          <a:pt x="3" y="2"/>
                          <a:pt x="2" y="1"/>
                        </a:cubicBezTo>
                        <a:cubicBezTo>
                          <a:pt x="2" y="1"/>
                          <a:pt x="2" y="0"/>
                          <a:pt x="2" y="0"/>
                        </a:cubicBezTo>
                        <a:cubicBezTo>
                          <a:pt x="2" y="0"/>
                          <a:pt x="2" y="0"/>
                          <a:pt x="2" y="0"/>
                        </a:cubicBezTo>
                        <a:cubicBezTo>
                          <a:pt x="1" y="0"/>
                          <a:pt x="1" y="0"/>
                          <a:pt x="1" y="0"/>
                        </a:cubicBezTo>
                        <a:cubicBezTo>
                          <a:pt x="1" y="0"/>
                          <a:pt x="1" y="1"/>
                          <a:pt x="1" y="1"/>
                        </a:cubicBezTo>
                        <a:cubicBezTo>
                          <a:pt x="2" y="1"/>
                          <a:pt x="2" y="1"/>
                          <a:pt x="2"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1" y="1"/>
                          <a:pt x="1" y="1"/>
                          <a:pt x="1" y="1"/>
                        </a:cubicBezTo>
                        <a:cubicBezTo>
                          <a:pt x="1" y="1"/>
                          <a:pt x="1" y="2"/>
                          <a:pt x="1" y="2"/>
                        </a:cubicBezTo>
                        <a:cubicBezTo>
                          <a:pt x="1" y="3"/>
                          <a:pt x="1" y="3"/>
                          <a:pt x="1" y="3"/>
                        </a:cubicBezTo>
                        <a:cubicBezTo>
                          <a:pt x="1" y="4"/>
                          <a:pt x="1"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2" name="Freeform 1156"/>
                  <p:cNvSpPr>
                    <a:spLocks noEditPoints="1"/>
                  </p:cNvSpPr>
                  <p:nvPr/>
                </p:nvSpPr>
                <p:spPr bwMode="auto">
                  <a:xfrm>
                    <a:off x="3809" y="1636"/>
                    <a:ext cx="38" cy="77"/>
                  </a:xfrm>
                  <a:custGeom>
                    <a:avLst/>
                    <a:gdLst>
                      <a:gd name="T0" fmla="*/ 5 w 7"/>
                      <a:gd name="T1" fmla="*/ 13 h 14"/>
                      <a:gd name="T2" fmla="*/ 4 w 7"/>
                      <a:gd name="T3" fmla="*/ 13 h 14"/>
                      <a:gd name="T4" fmla="*/ 3 w 7"/>
                      <a:gd name="T5" fmla="*/ 13 h 14"/>
                      <a:gd name="T6" fmla="*/ 3 w 7"/>
                      <a:gd name="T7" fmla="*/ 12 h 14"/>
                      <a:gd name="T8" fmla="*/ 3 w 7"/>
                      <a:gd name="T9" fmla="*/ 11 h 14"/>
                      <a:gd name="T10" fmla="*/ 3 w 7"/>
                      <a:gd name="T11" fmla="*/ 10 h 14"/>
                      <a:gd name="T12" fmla="*/ 3 w 7"/>
                      <a:gd name="T13" fmla="*/ 9 h 14"/>
                      <a:gd name="T14" fmla="*/ 2 w 7"/>
                      <a:gd name="T15" fmla="*/ 9 h 14"/>
                      <a:gd name="T16" fmla="*/ 3 w 7"/>
                      <a:gd name="T17" fmla="*/ 8 h 14"/>
                      <a:gd name="T18" fmla="*/ 3 w 7"/>
                      <a:gd name="T19" fmla="*/ 7 h 14"/>
                      <a:gd name="T20" fmla="*/ 2 w 7"/>
                      <a:gd name="T21" fmla="*/ 6 h 14"/>
                      <a:gd name="T22" fmla="*/ 1 w 7"/>
                      <a:gd name="T23" fmla="*/ 3 h 14"/>
                      <a:gd name="T24" fmla="*/ 0 w 7"/>
                      <a:gd name="T25" fmla="*/ 1 h 14"/>
                      <a:gd name="T26" fmla="*/ 0 w 7"/>
                      <a:gd name="T27" fmla="*/ 0 h 14"/>
                      <a:gd name="T28" fmla="*/ 2 w 7"/>
                      <a:gd name="T29" fmla="*/ 1 h 14"/>
                      <a:gd name="T30" fmla="*/ 2 w 7"/>
                      <a:gd name="T31" fmla="*/ 2 h 14"/>
                      <a:gd name="T32" fmla="*/ 3 w 7"/>
                      <a:gd name="T33" fmla="*/ 4 h 14"/>
                      <a:gd name="T34" fmla="*/ 4 w 7"/>
                      <a:gd name="T35" fmla="*/ 8 h 14"/>
                      <a:gd name="T36" fmla="*/ 5 w 7"/>
                      <a:gd name="T37" fmla="*/ 9 h 14"/>
                      <a:gd name="T38" fmla="*/ 5 w 7"/>
                      <a:gd name="T39" fmla="*/ 10 h 14"/>
                      <a:gd name="T40" fmla="*/ 6 w 7"/>
                      <a:gd name="T41" fmla="*/ 11 h 14"/>
                      <a:gd name="T42" fmla="*/ 7 w 7"/>
                      <a:gd name="T43" fmla="*/ 13 h 14"/>
                      <a:gd name="T44" fmla="*/ 5 w 7"/>
                      <a:gd name="T45" fmla="*/ 13 h 14"/>
                      <a:gd name="T46" fmla="*/ 6 w 7"/>
                      <a:gd name="T47" fmla="*/ 13 h 14"/>
                      <a:gd name="T48" fmla="*/ 6 w 7"/>
                      <a:gd name="T49" fmla="*/ 13 h 14"/>
                      <a:gd name="T50" fmla="*/ 6 w 7"/>
                      <a:gd name="T51" fmla="*/ 12 h 14"/>
                      <a:gd name="T52" fmla="*/ 5 w 7"/>
                      <a:gd name="T53" fmla="*/ 11 h 14"/>
                      <a:gd name="T54" fmla="*/ 5 w 7"/>
                      <a:gd name="T55" fmla="*/ 10 h 14"/>
                      <a:gd name="T56" fmla="*/ 4 w 7"/>
                      <a:gd name="T57" fmla="*/ 8 h 14"/>
                      <a:gd name="T58" fmla="*/ 3 w 7"/>
                      <a:gd name="T59" fmla="*/ 5 h 14"/>
                      <a:gd name="T60" fmla="*/ 2 w 7"/>
                      <a:gd name="T61" fmla="*/ 3 h 14"/>
                      <a:gd name="T62" fmla="*/ 2 w 7"/>
                      <a:gd name="T63" fmla="*/ 1 h 14"/>
                      <a:gd name="T64" fmla="*/ 1 w 7"/>
                      <a:gd name="T65" fmla="*/ 0 h 14"/>
                      <a:gd name="T66" fmla="*/ 0 w 7"/>
                      <a:gd name="T67" fmla="*/ 1 h 14"/>
                      <a:gd name="T68" fmla="*/ 1 w 7"/>
                      <a:gd name="T69" fmla="*/ 2 h 14"/>
                      <a:gd name="T70" fmla="*/ 1 w 7"/>
                      <a:gd name="T71" fmla="*/ 4 h 14"/>
                      <a:gd name="T72" fmla="*/ 2 w 7"/>
                      <a:gd name="T73" fmla="*/ 5 h 14"/>
                      <a:gd name="T74" fmla="*/ 3 w 7"/>
                      <a:gd name="T75" fmla="*/ 6 h 14"/>
                      <a:gd name="T76" fmla="*/ 4 w 7"/>
                      <a:gd name="T77" fmla="*/ 8 h 14"/>
                      <a:gd name="T78" fmla="*/ 3 w 7"/>
                      <a:gd name="T79" fmla="*/ 9 h 14"/>
                      <a:gd name="T80" fmla="*/ 3 w 7"/>
                      <a:gd name="T81" fmla="*/ 9 h 14"/>
                      <a:gd name="T82" fmla="*/ 3 w 7"/>
                      <a:gd name="T83" fmla="*/ 11 h 14"/>
                      <a:gd name="T84" fmla="*/ 4 w 7"/>
                      <a:gd name="T85" fmla="*/ 11 h 14"/>
                      <a:gd name="T86" fmla="*/ 3 w 7"/>
                      <a:gd name="T87" fmla="*/ 12 h 14"/>
                      <a:gd name="T88" fmla="*/ 4 w 7"/>
                      <a:gd name="T89" fmla="*/ 13 h 14"/>
                      <a:gd name="T90" fmla="*/ 5 w 7"/>
                      <a:gd name="T9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 h="14">
                        <a:moveTo>
                          <a:pt x="6" y="14"/>
                        </a:moveTo>
                        <a:cubicBezTo>
                          <a:pt x="6" y="14"/>
                          <a:pt x="6" y="13"/>
                          <a:pt x="6" y="13"/>
                        </a:cubicBezTo>
                        <a:cubicBezTo>
                          <a:pt x="6" y="13"/>
                          <a:pt x="6" y="13"/>
                          <a:pt x="5" y="13"/>
                        </a:cubicBezTo>
                        <a:cubicBezTo>
                          <a:pt x="5" y="13"/>
                          <a:pt x="5" y="13"/>
                          <a:pt x="5" y="13"/>
                        </a:cubicBezTo>
                        <a:cubicBezTo>
                          <a:pt x="5" y="13"/>
                          <a:pt x="5" y="13"/>
                          <a:pt x="5" y="13"/>
                        </a:cubicBezTo>
                        <a:cubicBezTo>
                          <a:pt x="4" y="13"/>
                          <a:pt x="4" y="13"/>
                          <a:pt x="4" y="13"/>
                        </a:cubicBezTo>
                        <a:cubicBezTo>
                          <a:pt x="4" y="13"/>
                          <a:pt x="4" y="13"/>
                          <a:pt x="4" y="13"/>
                        </a:cubicBezTo>
                        <a:cubicBezTo>
                          <a:pt x="4" y="13"/>
                          <a:pt x="4" y="13"/>
                          <a:pt x="4" y="13"/>
                        </a:cubicBezTo>
                        <a:cubicBezTo>
                          <a:pt x="4" y="13"/>
                          <a:pt x="3" y="14"/>
                          <a:pt x="3" y="13"/>
                        </a:cubicBezTo>
                        <a:cubicBezTo>
                          <a:pt x="3" y="13"/>
                          <a:pt x="3" y="13"/>
                          <a:pt x="3" y="13"/>
                        </a:cubicBezTo>
                        <a:cubicBezTo>
                          <a:pt x="3" y="13"/>
                          <a:pt x="3" y="12"/>
                          <a:pt x="3" y="12"/>
                        </a:cubicBezTo>
                        <a:cubicBezTo>
                          <a:pt x="3" y="12"/>
                          <a:pt x="3" y="12"/>
                          <a:pt x="3" y="12"/>
                        </a:cubicBezTo>
                        <a:cubicBezTo>
                          <a:pt x="3" y="12"/>
                          <a:pt x="4" y="12"/>
                          <a:pt x="4" y="12"/>
                        </a:cubicBezTo>
                        <a:cubicBezTo>
                          <a:pt x="4" y="12"/>
                          <a:pt x="4" y="12"/>
                          <a:pt x="4" y="12"/>
                        </a:cubicBezTo>
                        <a:cubicBezTo>
                          <a:pt x="4" y="11"/>
                          <a:pt x="3" y="11"/>
                          <a:pt x="3" y="11"/>
                        </a:cubicBezTo>
                        <a:cubicBezTo>
                          <a:pt x="3" y="11"/>
                          <a:pt x="3" y="11"/>
                          <a:pt x="3" y="11"/>
                        </a:cubicBezTo>
                        <a:cubicBezTo>
                          <a:pt x="3" y="11"/>
                          <a:pt x="3" y="11"/>
                          <a:pt x="3" y="11"/>
                        </a:cubicBezTo>
                        <a:cubicBezTo>
                          <a:pt x="3" y="11"/>
                          <a:pt x="3" y="10"/>
                          <a:pt x="3" y="10"/>
                        </a:cubicBezTo>
                        <a:cubicBezTo>
                          <a:pt x="3" y="10"/>
                          <a:pt x="3" y="10"/>
                          <a:pt x="3" y="10"/>
                        </a:cubicBezTo>
                        <a:cubicBezTo>
                          <a:pt x="3" y="10"/>
                          <a:pt x="3" y="10"/>
                          <a:pt x="3" y="10"/>
                        </a:cubicBezTo>
                        <a:cubicBezTo>
                          <a:pt x="3" y="9"/>
                          <a:pt x="3" y="9"/>
                          <a:pt x="3" y="9"/>
                        </a:cubicBezTo>
                        <a:cubicBezTo>
                          <a:pt x="2" y="9"/>
                          <a:pt x="2" y="9"/>
                          <a:pt x="2" y="9"/>
                        </a:cubicBezTo>
                        <a:cubicBezTo>
                          <a:pt x="2" y="9"/>
                          <a:pt x="2" y="9"/>
                          <a:pt x="2" y="9"/>
                        </a:cubicBezTo>
                        <a:cubicBezTo>
                          <a:pt x="2" y="9"/>
                          <a:pt x="2" y="9"/>
                          <a:pt x="2" y="9"/>
                        </a:cubicBezTo>
                        <a:cubicBezTo>
                          <a:pt x="2" y="9"/>
                          <a:pt x="2" y="9"/>
                          <a:pt x="2" y="9"/>
                        </a:cubicBezTo>
                        <a:cubicBezTo>
                          <a:pt x="2" y="9"/>
                          <a:pt x="2" y="9"/>
                          <a:pt x="2" y="9"/>
                        </a:cubicBezTo>
                        <a:cubicBezTo>
                          <a:pt x="3" y="8"/>
                          <a:pt x="3" y="8"/>
                          <a:pt x="3" y="8"/>
                        </a:cubicBezTo>
                        <a:cubicBezTo>
                          <a:pt x="3" y="8"/>
                          <a:pt x="3" y="8"/>
                          <a:pt x="3" y="8"/>
                        </a:cubicBezTo>
                        <a:cubicBezTo>
                          <a:pt x="3" y="8"/>
                          <a:pt x="3" y="8"/>
                          <a:pt x="3" y="7"/>
                        </a:cubicBezTo>
                        <a:cubicBezTo>
                          <a:pt x="3" y="7"/>
                          <a:pt x="3" y="7"/>
                          <a:pt x="3" y="7"/>
                        </a:cubicBezTo>
                        <a:cubicBezTo>
                          <a:pt x="3" y="7"/>
                          <a:pt x="3" y="7"/>
                          <a:pt x="3" y="7"/>
                        </a:cubicBezTo>
                        <a:cubicBezTo>
                          <a:pt x="2" y="7"/>
                          <a:pt x="2" y="7"/>
                          <a:pt x="2" y="7"/>
                        </a:cubicBezTo>
                        <a:cubicBezTo>
                          <a:pt x="2" y="6"/>
                          <a:pt x="2" y="6"/>
                          <a:pt x="2" y="6"/>
                        </a:cubicBezTo>
                        <a:cubicBezTo>
                          <a:pt x="2" y="6"/>
                          <a:pt x="2" y="5"/>
                          <a:pt x="2" y="5"/>
                        </a:cubicBezTo>
                        <a:cubicBezTo>
                          <a:pt x="1" y="5"/>
                          <a:pt x="1" y="4"/>
                          <a:pt x="1" y="4"/>
                        </a:cubicBezTo>
                        <a:cubicBezTo>
                          <a:pt x="1" y="4"/>
                          <a:pt x="1" y="3"/>
                          <a:pt x="1" y="3"/>
                        </a:cubicBezTo>
                        <a:cubicBezTo>
                          <a:pt x="1" y="3"/>
                          <a:pt x="1" y="3"/>
                          <a:pt x="1" y="3"/>
                        </a:cubicBezTo>
                        <a:cubicBezTo>
                          <a:pt x="0" y="2"/>
                          <a:pt x="0" y="2"/>
                          <a:pt x="0" y="2"/>
                        </a:cubicBezTo>
                        <a:cubicBezTo>
                          <a:pt x="0" y="1"/>
                          <a:pt x="0" y="1"/>
                          <a:pt x="0" y="1"/>
                        </a:cubicBezTo>
                        <a:cubicBezTo>
                          <a:pt x="0" y="1"/>
                          <a:pt x="0" y="1"/>
                          <a:pt x="0" y="1"/>
                        </a:cubicBezTo>
                        <a:cubicBezTo>
                          <a:pt x="0" y="1"/>
                          <a:pt x="0" y="1"/>
                          <a:pt x="0" y="0"/>
                        </a:cubicBezTo>
                        <a:cubicBezTo>
                          <a:pt x="0" y="0"/>
                          <a:pt x="0" y="0"/>
                          <a:pt x="0" y="0"/>
                        </a:cubicBezTo>
                        <a:cubicBezTo>
                          <a:pt x="0" y="0"/>
                          <a:pt x="0" y="0"/>
                          <a:pt x="0" y="0"/>
                        </a:cubicBezTo>
                        <a:cubicBezTo>
                          <a:pt x="0" y="0"/>
                          <a:pt x="1" y="0"/>
                          <a:pt x="1" y="0"/>
                        </a:cubicBezTo>
                        <a:cubicBezTo>
                          <a:pt x="1" y="0"/>
                          <a:pt x="2" y="1"/>
                          <a:pt x="2" y="1"/>
                        </a:cubicBezTo>
                        <a:cubicBezTo>
                          <a:pt x="2" y="1"/>
                          <a:pt x="2" y="1"/>
                          <a:pt x="2" y="1"/>
                        </a:cubicBezTo>
                        <a:cubicBezTo>
                          <a:pt x="2" y="2"/>
                          <a:pt x="2" y="2"/>
                          <a:pt x="2" y="2"/>
                        </a:cubicBezTo>
                        <a:cubicBezTo>
                          <a:pt x="2" y="2"/>
                          <a:pt x="2" y="2"/>
                          <a:pt x="2" y="2"/>
                        </a:cubicBezTo>
                        <a:cubicBezTo>
                          <a:pt x="2" y="2"/>
                          <a:pt x="3" y="2"/>
                          <a:pt x="3" y="2"/>
                        </a:cubicBezTo>
                        <a:cubicBezTo>
                          <a:pt x="3" y="3"/>
                          <a:pt x="3" y="3"/>
                          <a:pt x="3" y="4"/>
                        </a:cubicBezTo>
                        <a:cubicBezTo>
                          <a:pt x="3" y="4"/>
                          <a:pt x="3" y="4"/>
                          <a:pt x="3" y="4"/>
                        </a:cubicBezTo>
                        <a:cubicBezTo>
                          <a:pt x="3" y="4"/>
                          <a:pt x="3" y="5"/>
                          <a:pt x="3" y="5"/>
                        </a:cubicBezTo>
                        <a:cubicBezTo>
                          <a:pt x="4" y="5"/>
                          <a:pt x="4" y="6"/>
                          <a:pt x="4" y="6"/>
                        </a:cubicBezTo>
                        <a:cubicBezTo>
                          <a:pt x="4" y="7"/>
                          <a:pt x="4" y="7"/>
                          <a:pt x="4" y="8"/>
                        </a:cubicBezTo>
                        <a:cubicBezTo>
                          <a:pt x="4" y="8"/>
                          <a:pt x="4" y="8"/>
                          <a:pt x="4" y="8"/>
                        </a:cubicBezTo>
                        <a:cubicBezTo>
                          <a:pt x="5" y="8"/>
                          <a:pt x="5" y="9"/>
                          <a:pt x="5" y="9"/>
                        </a:cubicBezTo>
                        <a:cubicBezTo>
                          <a:pt x="5" y="9"/>
                          <a:pt x="5" y="9"/>
                          <a:pt x="5" y="9"/>
                        </a:cubicBezTo>
                        <a:cubicBezTo>
                          <a:pt x="5" y="10"/>
                          <a:pt x="5" y="10"/>
                          <a:pt x="5" y="10"/>
                        </a:cubicBezTo>
                        <a:cubicBezTo>
                          <a:pt x="5" y="10"/>
                          <a:pt x="5" y="10"/>
                          <a:pt x="5" y="10"/>
                        </a:cubicBezTo>
                        <a:cubicBezTo>
                          <a:pt x="5" y="10"/>
                          <a:pt x="5" y="10"/>
                          <a:pt x="5" y="10"/>
                        </a:cubicBezTo>
                        <a:cubicBezTo>
                          <a:pt x="6" y="10"/>
                          <a:pt x="6" y="10"/>
                          <a:pt x="6" y="11"/>
                        </a:cubicBezTo>
                        <a:cubicBezTo>
                          <a:pt x="6" y="11"/>
                          <a:pt x="6" y="11"/>
                          <a:pt x="6" y="11"/>
                        </a:cubicBezTo>
                        <a:cubicBezTo>
                          <a:pt x="6" y="11"/>
                          <a:pt x="6" y="11"/>
                          <a:pt x="6" y="11"/>
                        </a:cubicBezTo>
                        <a:cubicBezTo>
                          <a:pt x="6" y="11"/>
                          <a:pt x="6" y="11"/>
                          <a:pt x="6" y="11"/>
                        </a:cubicBezTo>
                        <a:cubicBezTo>
                          <a:pt x="6" y="12"/>
                          <a:pt x="6" y="12"/>
                          <a:pt x="6" y="12"/>
                        </a:cubicBezTo>
                        <a:cubicBezTo>
                          <a:pt x="6" y="12"/>
                          <a:pt x="7" y="13"/>
                          <a:pt x="7" y="13"/>
                        </a:cubicBezTo>
                        <a:cubicBezTo>
                          <a:pt x="7" y="13"/>
                          <a:pt x="7" y="13"/>
                          <a:pt x="7" y="13"/>
                        </a:cubicBezTo>
                        <a:cubicBezTo>
                          <a:pt x="7" y="14"/>
                          <a:pt x="6" y="14"/>
                          <a:pt x="6" y="14"/>
                        </a:cubicBezTo>
                        <a:close/>
                        <a:moveTo>
                          <a:pt x="5" y="13"/>
                        </a:moveTo>
                        <a:cubicBezTo>
                          <a:pt x="5" y="13"/>
                          <a:pt x="5" y="13"/>
                          <a:pt x="6" y="13"/>
                        </a:cubicBezTo>
                        <a:cubicBezTo>
                          <a:pt x="6" y="13"/>
                          <a:pt x="6" y="13"/>
                          <a:pt x="6" y="13"/>
                        </a:cubicBezTo>
                        <a:cubicBezTo>
                          <a:pt x="6" y="13"/>
                          <a:pt x="6" y="13"/>
                          <a:pt x="6" y="13"/>
                        </a:cubicBezTo>
                        <a:cubicBezTo>
                          <a:pt x="7" y="13"/>
                          <a:pt x="7" y="13"/>
                          <a:pt x="7" y="13"/>
                        </a:cubicBezTo>
                        <a:cubicBezTo>
                          <a:pt x="7" y="13"/>
                          <a:pt x="6" y="13"/>
                          <a:pt x="6" y="13"/>
                        </a:cubicBezTo>
                        <a:cubicBezTo>
                          <a:pt x="6" y="13"/>
                          <a:pt x="6" y="13"/>
                          <a:pt x="6" y="13"/>
                        </a:cubicBezTo>
                        <a:cubicBezTo>
                          <a:pt x="6" y="13"/>
                          <a:pt x="6" y="13"/>
                          <a:pt x="6" y="13"/>
                        </a:cubicBezTo>
                        <a:cubicBezTo>
                          <a:pt x="6" y="12"/>
                          <a:pt x="6" y="12"/>
                          <a:pt x="6" y="12"/>
                        </a:cubicBezTo>
                        <a:cubicBezTo>
                          <a:pt x="6" y="12"/>
                          <a:pt x="6" y="12"/>
                          <a:pt x="6" y="12"/>
                        </a:cubicBezTo>
                        <a:cubicBezTo>
                          <a:pt x="6" y="11"/>
                          <a:pt x="6" y="11"/>
                          <a:pt x="6" y="11"/>
                        </a:cubicBezTo>
                        <a:cubicBezTo>
                          <a:pt x="6" y="11"/>
                          <a:pt x="5" y="11"/>
                          <a:pt x="5" y="11"/>
                        </a:cubicBezTo>
                        <a:cubicBezTo>
                          <a:pt x="5" y="11"/>
                          <a:pt x="5" y="11"/>
                          <a:pt x="5" y="11"/>
                        </a:cubicBezTo>
                        <a:cubicBezTo>
                          <a:pt x="5" y="11"/>
                          <a:pt x="5" y="10"/>
                          <a:pt x="5" y="10"/>
                        </a:cubicBezTo>
                        <a:cubicBezTo>
                          <a:pt x="5" y="10"/>
                          <a:pt x="5" y="10"/>
                          <a:pt x="5" y="10"/>
                        </a:cubicBezTo>
                        <a:cubicBezTo>
                          <a:pt x="5" y="10"/>
                          <a:pt x="5" y="10"/>
                          <a:pt x="5" y="10"/>
                        </a:cubicBezTo>
                        <a:cubicBezTo>
                          <a:pt x="5" y="10"/>
                          <a:pt x="5" y="10"/>
                          <a:pt x="5" y="9"/>
                        </a:cubicBezTo>
                        <a:cubicBezTo>
                          <a:pt x="5" y="9"/>
                          <a:pt x="5" y="9"/>
                          <a:pt x="4" y="9"/>
                        </a:cubicBezTo>
                        <a:cubicBezTo>
                          <a:pt x="4" y="9"/>
                          <a:pt x="4" y="9"/>
                          <a:pt x="4" y="8"/>
                        </a:cubicBezTo>
                        <a:cubicBezTo>
                          <a:pt x="4" y="8"/>
                          <a:pt x="4" y="8"/>
                          <a:pt x="4" y="8"/>
                        </a:cubicBezTo>
                        <a:cubicBezTo>
                          <a:pt x="3" y="7"/>
                          <a:pt x="3" y="7"/>
                          <a:pt x="3" y="6"/>
                        </a:cubicBezTo>
                        <a:cubicBezTo>
                          <a:pt x="3" y="6"/>
                          <a:pt x="3" y="5"/>
                          <a:pt x="3" y="5"/>
                        </a:cubicBezTo>
                        <a:cubicBezTo>
                          <a:pt x="3" y="5"/>
                          <a:pt x="3" y="5"/>
                          <a:pt x="3" y="5"/>
                        </a:cubicBezTo>
                        <a:cubicBezTo>
                          <a:pt x="3" y="4"/>
                          <a:pt x="3" y="4"/>
                          <a:pt x="3" y="4"/>
                        </a:cubicBezTo>
                        <a:cubicBezTo>
                          <a:pt x="3" y="3"/>
                          <a:pt x="3" y="3"/>
                          <a:pt x="2" y="3"/>
                        </a:cubicBezTo>
                        <a:cubicBezTo>
                          <a:pt x="2" y="3"/>
                          <a:pt x="2" y="3"/>
                          <a:pt x="2" y="2"/>
                        </a:cubicBezTo>
                        <a:cubicBezTo>
                          <a:pt x="2" y="2"/>
                          <a:pt x="2" y="2"/>
                          <a:pt x="1" y="2"/>
                        </a:cubicBezTo>
                        <a:cubicBezTo>
                          <a:pt x="1" y="2"/>
                          <a:pt x="2" y="1"/>
                          <a:pt x="2" y="1"/>
                        </a:cubicBezTo>
                        <a:cubicBezTo>
                          <a:pt x="2" y="1"/>
                          <a:pt x="2" y="1"/>
                          <a:pt x="2" y="1"/>
                        </a:cubicBezTo>
                        <a:cubicBezTo>
                          <a:pt x="2" y="1"/>
                          <a:pt x="1" y="0"/>
                          <a:pt x="1" y="0"/>
                        </a:cubicBezTo>
                        <a:cubicBezTo>
                          <a:pt x="1" y="0"/>
                          <a:pt x="1" y="0"/>
                          <a:pt x="1" y="0"/>
                        </a:cubicBezTo>
                        <a:cubicBezTo>
                          <a:pt x="1" y="1"/>
                          <a:pt x="1" y="1"/>
                          <a:pt x="1" y="1"/>
                        </a:cubicBezTo>
                        <a:cubicBezTo>
                          <a:pt x="0" y="0"/>
                          <a:pt x="0" y="0"/>
                          <a:pt x="0" y="0"/>
                        </a:cubicBezTo>
                        <a:cubicBezTo>
                          <a:pt x="0" y="1"/>
                          <a:pt x="0" y="1"/>
                          <a:pt x="0" y="1"/>
                        </a:cubicBezTo>
                        <a:cubicBezTo>
                          <a:pt x="0" y="1"/>
                          <a:pt x="1" y="1"/>
                          <a:pt x="1" y="1"/>
                        </a:cubicBezTo>
                        <a:cubicBezTo>
                          <a:pt x="1" y="1"/>
                          <a:pt x="1" y="1"/>
                          <a:pt x="1" y="1"/>
                        </a:cubicBezTo>
                        <a:cubicBezTo>
                          <a:pt x="1" y="1"/>
                          <a:pt x="1" y="1"/>
                          <a:pt x="1" y="2"/>
                        </a:cubicBezTo>
                        <a:cubicBezTo>
                          <a:pt x="1" y="2"/>
                          <a:pt x="1" y="2"/>
                          <a:pt x="1" y="3"/>
                        </a:cubicBezTo>
                        <a:cubicBezTo>
                          <a:pt x="1" y="3"/>
                          <a:pt x="1" y="3"/>
                          <a:pt x="1" y="3"/>
                        </a:cubicBezTo>
                        <a:cubicBezTo>
                          <a:pt x="1" y="3"/>
                          <a:pt x="1" y="3"/>
                          <a:pt x="1" y="4"/>
                        </a:cubicBezTo>
                        <a:cubicBezTo>
                          <a:pt x="2" y="4"/>
                          <a:pt x="2" y="5"/>
                          <a:pt x="2" y="5"/>
                        </a:cubicBezTo>
                        <a:cubicBezTo>
                          <a:pt x="2" y="5"/>
                          <a:pt x="2" y="5"/>
                          <a:pt x="2" y="5"/>
                        </a:cubicBezTo>
                        <a:cubicBezTo>
                          <a:pt x="2" y="5"/>
                          <a:pt x="2" y="5"/>
                          <a:pt x="2" y="5"/>
                        </a:cubicBezTo>
                        <a:cubicBezTo>
                          <a:pt x="2" y="6"/>
                          <a:pt x="2" y="6"/>
                          <a:pt x="2" y="6"/>
                        </a:cubicBezTo>
                        <a:cubicBezTo>
                          <a:pt x="2" y="6"/>
                          <a:pt x="2" y="6"/>
                          <a:pt x="2" y="6"/>
                        </a:cubicBezTo>
                        <a:cubicBezTo>
                          <a:pt x="3" y="6"/>
                          <a:pt x="3" y="6"/>
                          <a:pt x="3" y="6"/>
                        </a:cubicBezTo>
                        <a:cubicBezTo>
                          <a:pt x="3" y="6"/>
                          <a:pt x="3" y="6"/>
                          <a:pt x="3" y="6"/>
                        </a:cubicBezTo>
                        <a:cubicBezTo>
                          <a:pt x="3" y="7"/>
                          <a:pt x="3" y="7"/>
                          <a:pt x="3" y="7"/>
                        </a:cubicBezTo>
                        <a:cubicBezTo>
                          <a:pt x="3" y="8"/>
                          <a:pt x="3" y="8"/>
                          <a:pt x="4" y="8"/>
                        </a:cubicBezTo>
                        <a:cubicBezTo>
                          <a:pt x="4" y="8"/>
                          <a:pt x="4" y="8"/>
                          <a:pt x="4" y="8"/>
                        </a:cubicBezTo>
                        <a:cubicBezTo>
                          <a:pt x="4" y="8"/>
                          <a:pt x="4" y="8"/>
                          <a:pt x="4" y="8"/>
                        </a:cubicBezTo>
                        <a:cubicBezTo>
                          <a:pt x="3" y="9"/>
                          <a:pt x="3" y="9"/>
                          <a:pt x="3" y="9"/>
                        </a:cubicBezTo>
                        <a:cubicBezTo>
                          <a:pt x="3" y="9"/>
                          <a:pt x="3" y="9"/>
                          <a:pt x="3" y="9"/>
                        </a:cubicBezTo>
                        <a:cubicBezTo>
                          <a:pt x="3" y="9"/>
                          <a:pt x="3" y="9"/>
                          <a:pt x="3" y="9"/>
                        </a:cubicBezTo>
                        <a:cubicBezTo>
                          <a:pt x="3" y="9"/>
                          <a:pt x="3" y="9"/>
                          <a:pt x="3" y="9"/>
                        </a:cubicBezTo>
                        <a:cubicBezTo>
                          <a:pt x="3" y="9"/>
                          <a:pt x="4" y="9"/>
                          <a:pt x="4" y="10"/>
                        </a:cubicBezTo>
                        <a:cubicBezTo>
                          <a:pt x="4" y="10"/>
                          <a:pt x="3" y="10"/>
                          <a:pt x="3" y="11"/>
                        </a:cubicBezTo>
                        <a:cubicBezTo>
                          <a:pt x="3" y="11"/>
                          <a:pt x="3" y="11"/>
                          <a:pt x="3" y="11"/>
                        </a:cubicBezTo>
                        <a:cubicBezTo>
                          <a:pt x="3" y="11"/>
                          <a:pt x="3" y="11"/>
                          <a:pt x="3" y="11"/>
                        </a:cubicBezTo>
                        <a:cubicBezTo>
                          <a:pt x="3" y="11"/>
                          <a:pt x="3" y="11"/>
                          <a:pt x="3" y="11"/>
                        </a:cubicBezTo>
                        <a:cubicBezTo>
                          <a:pt x="4" y="11"/>
                          <a:pt x="4" y="11"/>
                          <a:pt x="4" y="11"/>
                        </a:cubicBezTo>
                        <a:cubicBezTo>
                          <a:pt x="4" y="11"/>
                          <a:pt x="4" y="12"/>
                          <a:pt x="4" y="12"/>
                        </a:cubicBezTo>
                        <a:cubicBezTo>
                          <a:pt x="4" y="12"/>
                          <a:pt x="4" y="12"/>
                          <a:pt x="4" y="12"/>
                        </a:cubicBezTo>
                        <a:cubicBezTo>
                          <a:pt x="3" y="12"/>
                          <a:pt x="3" y="12"/>
                          <a:pt x="3" y="12"/>
                        </a:cubicBezTo>
                        <a:cubicBezTo>
                          <a:pt x="3" y="12"/>
                          <a:pt x="3" y="13"/>
                          <a:pt x="3" y="13"/>
                        </a:cubicBezTo>
                        <a:cubicBezTo>
                          <a:pt x="3" y="13"/>
                          <a:pt x="3" y="13"/>
                          <a:pt x="3" y="13"/>
                        </a:cubicBezTo>
                        <a:cubicBezTo>
                          <a:pt x="3" y="13"/>
                          <a:pt x="4" y="13"/>
                          <a:pt x="4" y="13"/>
                        </a:cubicBezTo>
                        <a:cubicBezTo>
                          <a:pt x="4" y="13"/>
                          <a:pt x="4" y="13"/>
                          <a:pt x="4" y="13"/>
                        </a:cubicBezTo>
                        <a:cubicBezTo>
                          <a:pt x="4" y="13"/>
                          <a:pt x="4" y="13"/>
                          <a:pt x="4" y="13"/>
                        </a:cubicBezTo>
                        <a:cubicBezTo>
                          <a:pt x="4" y="13"/>
                          <a:pt x="4" y="13"/>
                          <a:pt x="5" y="13"/>
                        </a:cubicBezTo>
                        <a:cubicBezTo>
                          <a:pt x="5" y="13"/>
                          <a:pt x="5" y="13"/>
                          <a:pt x="5" y="13"/>
                        </a:cubicBezTo>
                        <a:cubicBezTo>
                          <a:pt x="5" y="13"/>
                          <a:pt x="5" y="13"/>
                          <a:pt x="5"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3" name="Freeform 1157"/>
                  <p:cNvSpPr>
                    <a:spLocks/>
                  </p:cNvSpPr>
                  <p:nvPr/>
                </p:nvSpPr>
                <p:spPr bwMode="auto">
                  <a:xfrm>
                    <a:off x="3495" y="1658"/>
                    <a:ext cx="11" cy="5"/>
                  </a:xfrm>
                  <a:custGeom>
                    <a:avLst/>
                    <a:gdLst>
                      <a:gd name="T0" fmla="*/ 1 w 2"/>
                      <a:gd name="T1" fmla="*/ 0 h 1"/>
                      <a:gd name="T2" fmla="*/ 2 w 2"/>
                      <a:gd name="T3" fmla="*/ 0 h 1"/>
                      <a:gd name="T4" fmla="*/ 2 w 2"/>
                      <a:gd name="T5" fmla="*/ 0 h 1"/>
                      <a:gd name="T6" fmla="*/ 1 w 2"/>
                      <a:gd name="T7" fmla="*/ 0 h 1"/>
                      <a:gd name="T8" fmla="*/ 0 w 2"/>
                      <a:gd name="T9" fmla="*/ 0 h 1"/>
                      <a:gd name="T10" fmla="*/ 0 w 2"/>
                      <a:gd name="T11" fmla="*/ 1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1" y="0"/>
                          <a:pt x="2" y="0"/>
                        </a:cubicBezTo>
                        <a:cubicBezTo>
                          <a:pt x="2" y="0"/>
                          <a:pt x="2" y="0"/>
                          <a:pt x="2" y="0"/>
                        </a:cubicBezTo>
                        <a:cubicBezTo>
                          <a:pt x="2" y="0"/>
                          <a:pt x="1" y="0"/>
                          <a:pt x="1" y="0"/>
                        </a:cubicBezTo>
                        <a:cubicBezTo>
                          <a:pt x="1" y="0"/>
                          <a:pt x="1" y="0"/>
                          <a:pt x="0" y="0"/>
                        </a:cubicBezTo>
                        <a:cubicBezTo>
                          <a:pt x="0" y="0"/>
                          <a:pt x="0" y="0"/>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4" name="Freeform 1158"/>
                  <p:cNvSpPr>
                    <a:spLocks/>
                  </p:cNvSpPr>
                  <p:nvPr/>
                </p:nvSpPr>
                <p:spPr bwMode="auto">
                  <a:xfrm>
                    <a:off x="3500" y="1658"/>
                    <a:ext cx="6" cy="5"/>
                  </a:xfrm>
                  <a:custGeom>
                    <a:avLst/>
                    <a:gdLst>
                      <a:gd name="T0" fmla="*/ 1 w 1"/>
                      <a:gd name="T1" fmla="*/ 1 h 1"/>
                      <a:gd name="T2" fmla="*/ 1 w 1"/>
                      <a:gd name="T3" fmla="*/ 1 h 1"/>
                      <a:gd name="T4" fmla="*/ 1 w 1"/>
                      <a:gd name="T5" fmla="*/ 1 h 1"/>
                      <a:gd name="T6" fmla="*/ 1 w 1"/>
                      <a:gd name="T7" fmla="*/ 1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1"/>
                          <a:pt x="1" y="1"/>
                          <a:pt x="1" y="1"/>
                        </a:cubicBezTo>
                        <a:cubicBezTo>
                          <a:pt x="1" y="0"/>
                          <a:pt x="1" y="1"/>
                          <a:pt x="1" y="1"/>
                        </a:cubicBezTo>
                        <a:cubicBezTo>
                          <a:pt x="1" y="1"/>
                          <a:pt x="0" y="1"/>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5" name="Freeform 1159"/>
                  <p:cNvSpPr>
                    <a:spLocks/>
                  </p:cNvSpPr>
                  <p:nvPr/>
                </p:nvSpPr>
                <p:spPr bwMode="auto">
                  <a:xfrm>
                    <a:off x="3539" y="1652"/>
                    <a:ext cx="16" cy="6"/>
                  </a:xfrm>
                  <a:custGeom>
                    <a:avLst/>
                    <a:gdLst>
                      <a:gd name="T0" fmla="*/ 1 w 3"/>
                      <a:gd name="T1" fmla="*/ 1 h 1"/>
                      <a:gd name="T2" fmla="*/ 3 w 3"/>
                      <a:gd name="T3" fmla="*/ 0 h 1"/>
                      <a:gd name="T4" fmla="*/ 3 w 3"/>
                      <a:gd name="T5" fmla="*/ 0 h 1"/>
                      <a:gd name="T6" fmla="*/ 3 w 3"/>
                      <a:gd name="T7" fmla="*/ 0 h 1"/>
                      <a:gd name="T8" fmla="*/ 1 w 3"/>
                      <a:gd name="T9" fmla="*/ 0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2" y="0"/>
                          <a:pt x="2" y="0"/>
                          <a:pt x="3" y="0"/>
                        </a:cubicBezTo>
                        <a:cubicBezTo>
                          <a:pt x="3" y="0"/>
                          <a:pt x="3" y="0"/>
                          <a:pt x="3" y="0"/>
                        </a:cubicBezTo>
                        <a:cubicBezTo>
                          <a:pt x="3" y="0"/>
                          <a:pt x="3" y="0"/>
                          <a:pt x="3" y="0"/>
                        </a:cubicBezTo>
                        <a:cubicBezTo>
                          <a:pt x="2" y="0"/>
                          <a:pt x="1" y="0"/>
                          <a:pt x="1"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6" name="Freeform 1160"/>
                  <p:cNvSpPr>
                    <a:spLocks/>
                  </p:cNvSpPr>
                  <p:nvPr/>
                </p:nvSpPr>
                <p:spPr bwMode="auto">
                  <a:xfrm>
                    <a:off x="3539" y="1652"/>
                    <a:ext cx="16" cy="11"/>
                  </a:xfrm>
                  <a:custGeom>
                    <a:avLst/>
                    <a:gdLst>
                      <a:gd name="T0" fmla="*/ 1 w 3"/>
                      <a:gd name="T1" fmla="*/ 2 h 2"/>
                      <a:gd name="T2" fmla="*/ 3 w 3"/>
                      <a:gd name="T3" fmla="*/ 1 h 2"/>
                      <a:gd name="T4" fmla="*/ 2 w 3"/>
                      <a:gd name="T5" fmla="*/ 0 h 2"/>
                      <a:gd name="T6" fmla="*/ 0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1" y="1"/>
                          <a:pt x="2" y="1"/>
                          <a:pt x="3" y="1"/>
                        </a:cubicBezTo>
                        <a:cubicBezTo>
                          <a:pt x="3" y="1"/>
                          <a:pt x="3" y="0"/>
                          <a:pt x="2" y="0"/>
                        </a:cubicBezTo>
                        <a:cubicBezTo>
                          <a:pt x="2" y="1"/>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7" name="Freeform 1161"/>
                  <p:cNvSpPr>
                    <a:spLocks/>
                  </p:cNvSpPr>
                  <p:nvPr/>
                </p:nvSpPr>
                <p:spPr bwMode="auto">
                  <a:xfrm>
                    <a:off x="3533" y="1658"/>
                    <a:ext cx="22" cy="11"/>
                  </a:xfrm>
                  <a:custGeom>
                    <a:avLst/>
                    <a:gdLst>
                      <a:gd name="T0" fmla="*/ 1 w 4"/>
                      <a:gd name="T1" fmla="*/ 2 h 2"/>
                      <a:gd name="T2" fmla="*/ 4 w 4"/>
                      <a:gd name="T3" fmla="*/ 1 h 2"/>
                      <a:gd name="T4" fmla="*/ 3 w 4"/>
                      <a:gd name="T5" fmla="*/ 1 h 2"/>
                      <a:gd name="T6" fmla="*/ 0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2"/>
                          <a:pt x="3" y="1"/>
                          <a:pt x="4" y="1"/>
                        </a:cubicBezTo>
                        <a:cubicBezTo>
                          <a:pt x="4" y="1"/>
                          <a:pt x="4" y="0"/>
                          <a:pt x="3" y="1"/>
                        </a:cubicBezTo>
                        <a:cubicBezTo>
                          <a:pt x="2" y="1"/>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8" name="Freeform 1162"/>
                  <p:cNvSpPr>
                    <a:spLocks/>
                  </p:cNvSpPr>
                  <p:nvPr/>
                </p:nvSpPr>
                <p:spPr bwMode="auto">
                  <a:xfrm>
                    <a:off x="3533" y="1663"/>
                    <a:ext cx="28" cy="11"/>
                  </a:xfrm>
                  <a:custGeom>
                    <a:avLst/>
                    <a:gdLst>
                      <a:gd name="T0" fmla="*/ 1 w 5"/>
                      <a:gd name="T1" fmla="*/ 2 h 2"/>
                      <a:gd name="T2" fmla="*/ 5 w 5"/>
                      <a:gd name="T3" fmla="*/ 0 h 2"/>
                      <a:gd name="T4" fmla="*/ 5 w 5"/>
                      <a:gd name="T5" fmla="*/ 0 h 2"/>
                      <a:gd name="T6" fmla="*/ 0 w 5"/>
                      <a:gd name="T7" fmla="*/ 2 h 2"/>
                      <a:gd name="T8" fmla="*/ 1 w 5"/>
                      <a:gd name="T9" fmla="*/ 2 h 2"/>
                    </a:gdLst>
                    <a:ahLst/>
                    <a:cxnLst>
                      <a:cxn ang="0">
                        <a:pos x="T0" y="T1"/>
                      </a:cxn>
                      <a:cxn ang="0">
                        <a:pos x="T2" y="T3"/>
                      </a:cxn>
                      <a:cxn ang="0">
                        <a:pos x="T4" y="T5"/>
                      </a:cxn>
                      <a:cxn ang="0">
                        <a:pos x="T6" y="T7"/>
                      </a:cxn>
                      <a:cxn ang="0">
                        <a:pos x="T8" y="T9"/>
                      </a:cxn>
                    </a:cxnLst>
                    <a:rect l="0" t="0" r="r" b="b"/>
                    <a:pathLst>
                      <a:path w="5" h="2">
                        <a:moveTo>
                          <a:pt x="1" y="2"/>
                        </a:moveTo>
                        <a:cubicBezTo>
                          <a:pt x="2" y="1"/>
                          <a:pt x="3" y="1"/>
                          <a:pt x="5" y="0"/>
                        </a:cubicBezTo>
                        <a:cubicBezTo>
                          <a:pt x="5" y="0"/>
                          <a:pt x="5" y="0"/>
                          <a:pt x="5" y="0"/>
                        </a:cubicBezTo>
                        <a:cubicBezTo>
                          <a:pt x="3" y="1"/>
                          <a:pt x="1"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9" name="Freeform 1163"/>
                  <p:cNvSpPr>
                    <a:spLocks/>
                  </p:cNvSpPr>
                  <p:nvPr/>
                </p:nvSpPr>
                <p:spPr bwMode="auto">
                  <a:xfrm>
                    <a:off x="3533" y="1663"/>
                    <a:ext cx="33" cy="22"/>
                  </a:xfrm>
                  <a:custGeom>
                    <a:avLst/>
                    <a:gdLst>
                      <a:gd name="T0" fmla="*/ 0 w 6"/>
                      <a:gd name="T1" fmla="*/ 3 h 4"/>
                      <a:gd name="T2" fmla="*/ 2 w 6"/>
                      <a:gd name="T3" fmla="*/ 3 h 4"/>
                      <a:gd name="T4" fmla="*/ 6 w 6"/>
                      <a:gd name="T5" fmla="*/ 1 h 4"/>
                      <a:gd name="T6" fmla="*/ 5 w 6"/>
                      <a:gd name="T7" fmla="*/ 1 h 4"/>
                      <a:gd name="T8" fmla="*/ 2 w 6"/>
                      <a:gd name="T9" fmla="*/ 2 h 4"/>
                      <a:gd name="T10" fmla="*/ 1 w 6"/>
                      <a:gd name="T11" fmla="*/ 3 h 4"/>
                      <a:gd name="T12" fmla="*/ 0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3"/>
                        </a:moveTo>
                        <a:cubicBezTo>
                          <a:pt x="1" y="4"/>
                          <a:pt x="1" y="3"/>
                          <a:pt x="2" y="3"/>
                        </a:cubicBezTo>
                        <a:cubicBezTo>
                          <a:pt x="3" y="2"/>
                          <a:pt x="4" y="1"/>
                          <a:pt x="6" y="1"/>
                        </a:cubicBezTo>
                        <a:cubicBezTo>
                          <a:pt x="6" y="1"/>
                          <a:pt x="6" y="0"/>
                          <a:pt x="5" y="1"/>
                        </a:cubicBezTo>
                        <a:cubicBezTo>
                          <a:pt x="4" y="1"/>
                          <a:pt x="3" y="1"/>
                          <a:pt x="2" y="2"/>
                        </a:cubicBezTo>
                        <a:cubicBezTo>
                          <a:pt x="2" y="2"/>
                          <a:pt x="1" y="3"/>
                          <a:pt x="1"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0" name="Freeform 1164"/>
                  <p:cNvSpPr>
                    <a:spLocks/>
                  </p:cNvSpPr>
                  <p:nvPr/>
                </p:nvSpPr>
                <p:spPr bwMode="auto">
                  <a:xfrm>
                    <a:off x="3544" y="1669"/>
                    <a:ext cx="28" cy="16"/>
                  </a:xfrm>
                  <a:custGeom>
                    <a:avLst/>
                    <a:gdLst>
                      <a:gd name="T0" fmla="*/ 0 w 5"/>
                      <a:gd name="T1" fmla="*/ 3 h 3"/>
                      <a:gd name="T2" fmla="*/ 5 w 5"/>
                      <a:gd name="T3" fmla="*/ 0 h 3"/>
                      <a:gd name="T4" fmla="*/ 5 w 5"/>
                      <a:gd name="T5" fmla="*/ 0 h 3"/>
                      <a:gd name="T6" fmla="*/ 0 w 5"/>
                      <a:gd name="T7" fmla="*/ 3 h 3"/>
                      <a:gd name="T8" fmla="*/ 0 w 5"/>
                      <a:gd name="T9" fmla="*/ 3 h 3"/>
                    </a:gdLst>
                    <a:ahLst/>
                    <a:cxnLst>
                      <a:cxn ang="0">
                        <a:pos x="T0" y="T1"/>
                      </a:cxn>
                      <a:cxn ang="0">
                        <a:pos x="T2" y="T3"/>
                      </a:cxn>
                      <a:cxn ang="0">
                        <a:pos x="T4" y="T5"/>
                      </a:cxn>
                      <a:cxn ang="0">
                        <a:pos x="T6" y="T7"/>
                      </a:cxn>
                      <a:cxn ang="0">
                        <a:pos x="T8" y="T9"/>
                      </a:cxn>
                    </a:cxnLst>
                    <a:rect l="0" t="0" r="r" b="b"/>
                    <a:pathLst>
                      <a:path w="5" h="3">
                        <a:moveTo>
                          <a:pt x="0" y="3"/>
                        </a:moveTo>
                        <a:cubicBezTo>
                          <a:pt x="2" y="2"/>
                          <a:pt x="3" y="1"/>
                          <a:pt x="5" y="0"/>
                        </a:cubicBezTo>
                        <a:cubicBezTo>
                          <a:pt x="5" y="0"/>
                          <a:pt x="5" y="0"/>
                          <a:pt x="5" y="0"/>
                        </a:cubicBezTo>
                        <a:cubicBezTo>
                          <a:pt x="3" y="1"/>
                          <a:pt x="1" y="1"/>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1" name="Freeform 1165"/>
                  <p:cNvSpPr>
                    <a:spLocks/>
                  </p:cNvSpPr>
                  <p:nvPr/>
                </p:nvSpPr>
                <p:spPr bwMode="auto">
                  <a:xfrm>
                    <a:off x="3550" y="1674"/>
                    <a:ext cx="22" cy="17"/>
                  </a:xfrm>
                  <a:custGeom>
                    <a:avLst/>
                    <a:gdLst>
                      <a:gd name="T0" fmla="*/ 0 w 4"/>
                      <a:gd name="T1" fmla="*/ 2 h 3"/>
                      <a:gd name="T2" fmla="*/ 3 w 4"/>
                      <a:gd name="T3" fmla="*/ 1 h 3"/>
                      <a:gd name="T4" fmla="*/ 3 w 4"/>
                      <a:gd name="T5" fmla="*/ 0 h 3"/>
                      <a:gd name="T6" fmla="*/ 0 w 4"/>
                      <a:gd name="T7" fmla="*/ 2 h 3"/>
                      <a:gd name="T8" fmla="*/ 0 w 4"/>
                      <a:gd name="T9" fmla="*/ 2 h 3"/>
                    </a:gdLst>
                    <a:ahLst/>
                    <a:cxnLst>
                      <a:cxn ang="0">
                        <a:pos x="T0" y="T1"/>
                      </a:cxn>
                      <a:cxn ang="0">
                        <a:pos x="T2" y="T3"/>
                      </a:cxn>
                      <a:cxn ang="0">
                        <a:pos x="T4" y="T5"/>
                      </a:cxn>
                      <a:cxn ang="0">
                        <a:pos x="T6" y="T7"/>
                      </a:cxn>
                      <a:cxn ang="0">
                        <a:pos x="T8" y="T9"/>
                      </a:cxn>
                    </a:cxnLst>
                    <a:rect l="0" t="0" r="r" b="b"/>
                    <a:pathLst>
                      <a:path w="4" h="3">
                        <a:moveTo>
                          <a:pt x="0" y="2"/>
                        </a:moveTo>
                        <a:cubicBezTo>
                          <a:pt x="1" y="2"/>
                          <a:pt x="2" y="1"/>
                          <a:pt x="3" y="1"/>
                        </a:cubicBezTo>
                        <a:cubicBezTo>
                          <a:pt x="4" y="0"/>
                          <a:pt x="3" y="0"/>
                          <a:pt x="3" y="0"/>
                        </a:cubicBezTo>
                        <a:cubicBezTo>
                          <a:pt x="2" y="1"/>
                          <a:pt x="1" y="2"/>
                          <a:pt x="0" y="2"/>
                        </a:cubicBezTo>
                        <a:cubicBezTo>
                          <a:pt x="0" y="2"/>
                          <a:pt x="0" y="3"/>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2" name="Freeform 1166"/>
                  <p:cNvSpPr>
                    <a:spLocks/>
                  </p:cNvSpPr>
                  <p:nvPr/>
                </p:nvSpPr>
                <p:spPr bwMode="auto">
                  <a:xfrm>
                    <a:off x="3550" y="1680"/>
                    <a:ext cx="22" cy="11"/>
                  </a:xfrm>
                  <a:custGeom>
                    <a:avLst/>
                    <a:gdLst>
                      <a:gd name="T0" fmla="*/ 1 w 4"/>
                      <a:gd name="T1" fmla="*/ 2 h 2"/>
                      <a:gd name="T2" fmla="*/ 3 w 4"/>
                      <a:gd name="T3" fmla="*/ 1 h 2"/>
                      <a:gd name="T4" fmla="*/ 3 w 4"/>
                      <a:gd name="T5" fmla="*/ 0 h 2"/>
                      <a:gd name="T6" fmla="*/ 1 w 4"/>
                      <a:gd name="T7" fmla="*/ 1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1"/>
                          <a:pt x="2" y="1"/>
                          <a:pt x="3" y="1"/>
                        </a:cubicBezTo>
                        <a:cubicBezTo>
                          <a:pt x="4" y="1"/>
                          <a:pt x="3" y="0"/>
                          <a:pt x="3" y="0"/>
                        </a:cubicBezTo>
                        <a:cubicBezTo>
                          <a:pt x="2" y="1"/>
                          <a:pt x="2" y="1"/>
                          <a:pt x="1"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3" name="Freeform 1167"/>
                  <p:cNvSpPr>
                    <a:spLocks/>
                  </p:cNvSpPr>
                  <p:nvPr/>
                </p:nvSpPr>
                <p:spPr bwMode="auto">
                  <a:xfrm>
                    <a:off x="3566" y="1685"/>
                    <a:ext cx="11" cy="6"/>
                  </a:xfrm>
                  <a:custGeom>
                    <a:avLst/>
                    <a:gdLst>
                      <a:gd name="T0" fmla="*/ 0 w 2"/>
                      <a:gd name="T1" fmla="*/ 1 h 1"/>
                      <a:gd name="T2" fmla="*/ 0 w 2"/>
                      <a:gd name="T3" fmla="*/ 1 h 1"/>
                      <a:gd name="T4" fmla="*/ 0 w 2"/>
                      <a:gd name="T5" fmla="*/ 1 h 1"/>
                      <a:gd name="T6" fmla="*/ 0 w 2"/>
                      <a:gd name="T7" fmla="*/ 1 h 1"/>
                      <a:gd name="T8" fmla="*/ 1 w 2"/>
                      <a:gd name="T9" fmla="*/ 1 h 1"/>
                      <a:gd name="T10" fmla="*/ 2 w 2"/>
                      <a:gd name="T11" fmla="*/ 1 h 1"/>
                      <a:gd name="T12" fmla="*/ 2 w 2"/>
                      <a:gd name="T13" fmla="*/ 0 h 1"/>
                      <a:gd name="T14" fmla="*/ 1 w 2"/>
                      <a:gd name="T15" fmla="*/ 0 h 1"/>
                      <a:gd name="T16" fmla="*/ 1 w 2"/>
                      <a:gd name="T17" fmla="*/ 1 h 1"/>
                      <a:gd name="T18" fmla="*/ 1 w 2"/>
                      <a:gd name="T19" fmla="*/ 1 h 1"/>
                      <a:gd name="T20" fmla="*/ 1 w 2"/>
                      <a:gd name="T21" fmla="*/ 1 h 1"/>
                      <a:gd name="T22" fmla="*/ 1 w 2"/>
                      <a:gd name="T23" fmla="*/ 1 h 1"/>
                      <a:gd name="T24" fmla="*/ 1 w 2"/>
                      <a:gd name="T25" fmla="*/ 1 h 1"/>
                      <a:gd name="T26" fmla="*/ 1 w 2"/>
                      <a:gd name="T27" fmla="*/ 1 h 1"/>
                      <a:gd name="T28" fmla="*/ 1 w 2"/>
                      <a:gd name="T29" fmla="*/ 1 h 1"/>
                      <a:gd name="T30" fmla="*/ 1 w 2"/>
                      <a:gd name="T31" fmla="*/ 1 h 1"/>
                      <a:gd name="T32" fmla="*/ 0 w 2"/>
                      <a:gd name="T3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
                        <a:moveTo>
                          <a:pt x="0" y="1"/>
                        </a:moveTo>
                        <a:cubicBezTo>
                          <a:pt x="0" y="1"/>
                          <a:pt x="0" y="1"/>
                          <a:pt x="0" y="1"/>
                        </a:cubicBezTo>
                        <a:cubicBezTo>
                          <a:pt x="0" y="1"/>
                          <a:pt x="0" y="1"/>
                          <a:pt x="0" y="1"/>
                        </a:cubicBezTo>
                        <a:cubicBezTo>
                          <a:pt x="0" y="1"/>
                          <a:pt x="0" y="1"/>
                          <a:pt x="0" y="1"/>
                        </a:cubicBezTo>
                        <a:cubicBezTo>
                          <a:pt x="1" y="1"/>
                          <a:pt x="1" y="1"/>
                          <a:pt x="1" y="1"/>
                        </a:cubicBezTo>
                        <a:cubicBezTo>
                          <a:pt x="1" y="1"/>
                          <a:pt x="1" y="1"/>
                          <a:pt x="2" y="1"/>
                        </a:cubicBezTo>
                        <a:cubicBezTo>
                          <a:pt x="2" y="0"/>
                          <a:pt x="2" y="0"/>
                          <a:pt x="2" y="0"/>
                        </a:cubicBezTo>
                        <a:cubicBezTo>
                          <a:pt x="1" y="0"/>
                          <a:pt x="1" y="0"/>
                          <a:pt x="1" y="0"/>
                        </a:cubicBezTo>
                        <a:cubicBezTo>
                          <a:pt x="1" y="1"/>
                          <a:pt x="1" y="1"/>
                          <a:pt x="1" y="1"/>
                        </a:cubicBezTo>
                        <a:cubicBezTo>
                          <a:pt x="1" y="1"/>
                          <a:pt x="1" y="1"/>
                          <a:pt x="1" y="1"/>
                        </a:cubicBezTo>
                        <a:cubicBezTo>
                          <a:pt x="1" y="1"/>
                          <a:pt x="0"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4" name="Freeform 1168"/>
                  <p:cNvSpPr>
                    <a:spLocks/>
                  </p:cNvSpPr>
                  <p:nvPr/>
                </p:nvSpPr>
                <p:spPr bwMode="auto">
                  <a:xfrm>
                    <a:off x="3478" y="1696"/>
                    <a:ext cx="17" cy="6"/>
                  </a:xfrm>
                  <a:custGeom>
                    <a:avLst/>
                    <a:gdLst>
                      <a:gd name="T0" fmla="*/ 0 w 3"/>
                      <a:gd name="T1" fmla="*/ 1 h 1"/>
                      <a:gd name="T2" fmla="*/ 3 w 3"/>
                      <a:gd name="T3" fmla="*/ 0 h 1"/>
                      <a:gd name="T4" fmla="*/ 3 w 3"/>
                      <a:gd name="T5" fmla="*/ 0 h 1"/>
                      <a:gd name="T6" fmla="*/ 0 w 3"/>
                      <a:gd name="T7" fmla="*/ 1 h 1"/>
                      <a:gd name="T8" fmla="*/ 0 w 3"/>
                      <a:gd name="T9" fmla="*/ 1 h 1"/>
                    </a:gdLst>
                    <a:ahLst/>
                    <a:cxnLst>
                      <a:cxn ang="0">
                        <a:pos x="T0" y="T1"/>
                      </a:cxn>
                      <a:cxn ang="0">
                        <a:pos x="T2" y="T3"/>
                      </a:cxn>
                      <a:cxn ang="0">
                        <a:pos x="T4" y="T5"/>
                      </a:cxn>
                      <a:cxn ang="0">
                        <a:pos x="T6" y="T7"/>
                      </a:cxn>
                      <a:cxn ang="0">
                        <a:pos x="T8" y="T9"/>
                      </a:cxn>
                    </a:cxnLst>
                    <a:rect l="0" t="0" r="r" b="b"/>
                    <a:pathLst>
                      <a:path w="3" h="1">
                        <a:moveTo>
                          <a:pt x="0" y="1"/>
                        </a:moveTo>
                        <a:cubicBezTo>
                          <a:pt x="1" y="1"/>
                          <a:pt x="2" y="0"/>
                          <a:pt x="3" y="0"/>
                        </a:cubicBezTo>
                        <a:cubicBezTo>
                          <a:pt x="3" y="0"/>
                          <a:pt x="3" y="0"/>
                          <a:pt x="3" y="0"/>
                        </a:cubicBezTo>
                        <a:cubicBezTo>
                          <a:pt x="2" y="0"/>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5" name="Freeform 1169"/>
                  <p:cNvSpPr>
                    <a:spLocks/>
                  </p:cNvSpPr>
                  <p:nvPr/>
                </p:nvSpPr>
                <p:spPr bwMode="auto">
                  <a:xfrm>
                    <a:off x="3478" y="1696"/>
                    <a:ext cx="22" cy="11"/>
                  </a:xfrm>
                  <a:custGeom>
                    <a:avLst/>
                    <a:gdLst>
                      <a:gd name="T0" fmla="*/ 0 w 4"/>
                      <a:gd name="T1" fmla="*/ 2 h 2"/>
                      <a:gd name="T2" fmla="*/ 3 w 4"/>
                      <a:gd name="T3" fmla="*/ 1 h 2"/>
                      <a:gd name="T4" fmla="*/ 3 w 4"/>
                      <a:gd name="T5" fmla="*/ 0 h 2"/>
                      <a:gd name="T6" fmla="*/ 0 w 4"/>
                      <a:gd name="T7" fmla="*/ 1 h 2"/>
                      <a:gd name="T8" fmla="*/ 0 w 4"/>
                      <a:gd name="T9" fmla="*/ 2 h 2"/>
                    </a:gdLst>
                    <a:ahLst/>
                    <a:cxnLst>
                      <a:cxn ang="0">
                        <a:pos x="T0" y="T1"/>
                      </a:cxn>
                      <a:cxn ang="0">
                        <a:pos x="T2" y="T3"/>
                      </a:cxn>
                      <a:cxn ang="0">
                        <a:pos x="T4" y="T5"/>
                      </a:cxn>
                      <a:cxn ang="0">
                        <a:pos x="T6" y="T7"/>
                      </a:cxn>
                      <a:cxn ang="0">
                        <a:pos x="T8" y="T9"/>
                      </a:cxn>
                    </a:cxnLst>
                    <a:rect l="0" t="0" r="r" b="b"/>
                    <a:pathLst>
                      <a:path w="4" h="2">
                        <a:moveTo>
                          <a:pt x="0" y="2"/>
                        </a:moveTo>
                        <a:cubicBezTo>
                          <a:pt x="1" y="1"/>
                          <a:pt x="2" y="1"/>
                          <a:pt x="3" y="1"/>
                        </a:cubicBezTo>
                        <a:cubicBezTo>
                          <a:pt x="4" y="1"/>
                          <a:pt x="4" y="0"/>
                          <a:pt x="3" y="0"/>
                        </a:cubicBezTo>
                        <a:cubicBezTo>
                          <a:pt x="2" y="0"/>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6" name="Freeform 1170"/>
                  <p:cNvSpPr>
                    <a:spLocks/>
                  </p:cNvSpPr>
                  <p:nvPr/>
                </p:nvSpPr>
                <p:spPr bwMode="auto">
                  <a:xfrm>
                    <a:off x="3472" y="1696"/>
                    <a:ext cx="34" cy="17"/>
                  </a:xfrm>
                  <a:custGeom>
                    <a:avLst/>
                    <a:gdLst>
                      <a:gd name="T0" fmla="*/ 1 w 6"/>
                      <a:gd name="T1" fmla="*/ 3 h 3"/>
                      <a:gd name="T2" fmla="*/ 6 w 6"/>
                      <a:gd name="T3" fmla="*/ 1 h 3"/>
                      <a:gd name="T4" fmla="*/ 6 w 6"/>
                      <a:gd name="T5" fmla="*/ 1 h 3"/>
                      <a:gd name="T6" fmla="*/ 0 w 6"/>
                      <a:gd name="T7" fmla="*/ 3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3" y="2"/>
                          <a:pt x="4" y="1"/>
                          <a:pt x="6" y="1"/>
                        </a:cubicBezTo>
                        <a:cubicBezTo>
                          <a:pt x="6" y="1"/>
                          <a:pt x="6" y="0"/>
                          <a:pt x="6" y="1"/>
                        </a:cubicBezTo>
                        <a:cubicBezTo>
                          <a:pt x="4" y="1"/>
                          <a:pt x="2" y="2"/>
                          <a:pt x="0" y="3"/>
                        </a:cubicBezTo>
                        <a:cubicBezTo>
                          <a:pt x="0" y="3"/>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7" name="Freeform 1171"/>
                  <p:cNvSpPr>
                    <a:spLocks/>
                  </p:cNvSpPr>
                  <p:nvPr/>
                </p:nvSpPr>
                <p:spPr bwMode="auto">
                  <a:xfrm>
                    <a:off x="3467" y="1713"/>
                    <a:ext cx="17" cy="11"/>
                  </a:xfrm>
                  <a:custGeom>
                    <a:avLst/>
                    <a:gdLst>
                      <a:gd name="T0" fmla="*/ 1 w 3"/>
                      <a:gd name="T1" fmla="*/ 1 h 2"/>
                      <a:gd name="T2" fmla="*/ 2 w 3"/>
                      <a:gd name="T3" fmla="*/ 1 h 2"/>
                      <a:gd name="T4" fmla="*/ 3 w 3"/>
                      <a:gd name="T5" fmla="*/ 0 h 2"/>
                      <a:gd name="T6" fmla="*/ 2 w 3"/>
                      <a:gd name="T7" fmla="*/ 0 h 2"/>
                      <a:gd name="T8" fmla="*/ 1 w 3"/>
                      <a:gd name="T9" fmla="*/ 1 h 2"/>
                      <a:gd name="T10" fmla="*/ 1 w 3"/>
                      <a:gd name="T11" fmla="*/ 1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2" y="1"/>
                          <a:pt x="2" y="1"/>
                          <a:pt x="2" y="1"/>
                        </a:cubicBezTo>
                        <a:cubicBezTo>
                          <a:pt x="3" y="1"/>
                          <a:pt x="3" y="0"/>
                          <a:pt x="3" y="0"/>
                        </a:cubicBezTo>
                        <a:cubicBezTo>
                          <a:pt x="3" y="0"/>
                          <a:pt x="2" y="0"/>
                          <a:pt x="2" y="0"/>
                        </a:cubicBezTo>
                        <a:cubicBezTo>
                          <a:pt x="2" y="1"/>
                          <a:pt x="1" y="1"/>
                          <a:pt x="1" y="1"/>
                        </a:cubicBezTo>
                        <a:cubicBezTo>
                          <a:pt x="0" y="1"/>
                          <a:pt x="1" y="1"/>
                          <a:pt x="1"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8" name="Freeform 1172"/>
                  <p:cNvSpPr>
                    <a:spLocks/>
                  </p:cNvSpPr>
                  <p:nvPr/>
                </p:nvSpPr>
                <p:spPr bwMode="auto">
                  <a:xfrm>
                    <a:off x="3484" y="1702"/>
                    <a:ext cx="33" cy="11"/>
                  </a:xfrm>
                  <a:custGeom>
                    <a:avLst/>
                    <a:gdLst>
                      <a:gd name="T0" fmla="*/ 1 w 6"/>
                      <a:gd name="T1" fmla="*/ 2 h 2"/>
                      <a:gd name="T2" fmla="*/ 6 w 6"/>
                      <a:gd name="T3" fmla="*/ 0 h 2"/>
                      <a:gd name="T4" fmla="*/ 5 w 6"/>
                      <a:gd name="T5" fmla="*/ 0 h 2"/>
                      <a:gd name="T6" fmla="*/ 1 w 6"/>
                      <a:gd name="T7" fmla="*/ 2 h 2"/>
                      <a:gd name="T8" fmla="*/ 1 w 6"/>
                      <a:gd name="T9" fmla="*/ 2 h 2"/>
                    </a:gdLst>
                    <a:ahLst/>
                    <a:cxnLst>
                      <a:cxn ang="0">
                        <a:pos x="T0" y="T1"/>
                      </a:cxn>
                      <a:cxn ang="0">
                        <a:pos x="T2" y="T3"/>
                      </a:cxn>
                      <a:cxn ang="0">
                        <a:pos x="T4" y="T5"/>
                      </a:cxn>
                      <a:cxn ang="0">
                        <a:pos x="T6" y="T7"/>
                      </a:cxn>
                      <a:cxn ang="0">
                        <a:pos x="T8" y="T9"/>
                      </a:cxn>
                    </a:cxnLst>
                    <a:rect l="0" t="0" r="r" b="b"/>
                    <a:pathLst>
                      <a:path w="6" h="2">
                        <a:moveTo>
                          <a:pt x="1" y="2"/>
                        </a:moveTo>
                        <a:cubicBezTo>
                          <a:pt x="3" y="1"/>
                          <a:pt x="4" y="1"/>
                          <a:pt x="6" y="0"/>
                        </a:cubicBezTo>
                        <a:cubicBezTo>
                          <a:pt x="6" y="0"/>
                          <a:pt x="6" y="0"/>
                          <a:pt x="5" y="0"/>
                        </a:cubicBezTo>
                        <a:cubicBezTo>
                          <a:pt x="4" y="0"/>
                          <a:pt x="2"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9" name="Freeform 1173"/>
                  <p:cNvSpPr>
                    <a:spLocks/>
                  </p:cNvSpPr>
                  <p:nvPr/>
                </p:nvSpPr>
                <p:spPr bwMode="auto">
                  <a:xfrm>
                    <a:off x="3291" y="1933"/>
                    <a:ext cx="22" cy="11"/>
                  </a:xfrm>
                  <a:custGeom>
                    <a:avLst/>
                    <a:gdLst>
                      <a:gd name="T0" fmla="*/ 1 w 4"/>
                      <a:gd name="T1" fmla="*/ 2 h 2"/>
                      <a:gd name="T2" fmla="*/ 4 w 4"/>
                      <a:gd name="T3" fmla="*/ 0 h 2"/>
                      <a:gd name="T4" fmla="*/ 3 w 4"/>
                      <a:gd name="T5" fmla="*/ 0 h 2"/>
                      <a:gd name="T6" fmla="*/ 0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1"/>
                          <a:pt x="3" y="1"/>
                          <a:pt x="4" y="0"/>
                        </a:cubicBezTo>
                        <a:cubicBezTo>
                          <a:pt x="4" y="0"/>
                          <a:pt x="4" y="0"/>
                          <a:pt x="3" y="0"/>
                        </a:cubicBezTo>
                        <a:cubicBezTo>
                          <a:pt x="2" y="0"/>
                          <a:pt x="1"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0" name="Freeform 1174"/>
                  <p:cNvSpPr>
                    <a:spLocks/>
                  </p:cNvSpPr>
                  <p:nvPr/>
                </p:nvSpPr>
                <p:spPr bwMode="auto">
                  <a:xfrm>
                    <a:off x="3302" y="1933"/>
                    <a:ext cx="22" cy="6"/>
                  </a:xfrm>
                  <a:custGeom>
                    <a:avLst/>
                    <a:gdLst>
                      <a:gd name="T0" fmla="*/ 1 w 4"/>
                      <a:gd name="T1" fmla="*/ 1 h 1"/>
                      <a:gd name="T2" fmla="*/ 3 w 4"/>
                      <a:gd name="T3" fmla="*/ 0 h 1"/>
                      <a:gd name="T4" fmla="*/ 3 w 4"/>
                      <a:gd name="T5" fmla="*/ 0 h 1"/>
                      <a:gd name="T6" fmla="*/ 0 w 4"/>
                      <a:gd name="T7" fmla="*/ 1 h 1"/>
                      <a:gd name="T8" fmla="*/ 0 w 4"/>
                      <a:gd name="T9" fmla="*/ 1 h 1"/>
                      <a:gd name="T10" fmla="*/ 1 w 4"/>
                      <a:gd name="T11" fmla="*/ 1 h 1"/>
                    </a:gdLst>
                    <a:ahLst/>
                    <a:cxnLst>
                      <a:cxn ang="0">
                        <a:pos x="T0" y="T1"/>
                      </a:cxn>
                      <a:cxn ang="0">
                        <a:pos x="T2" y="T3"/>
                      </a:cxn>
                      <a:cxn ang="0">
                        <a:pos x="T4" y="T5"/>
                      </a:cxn>
                      <a:cxn ang="0">
                        <a:pos x="T6" y="T7"/>
                      </a:cxn>
                      <a:cxn ang="0">
                        <a:pos x="T8" y="T9"/>
                      </a:cxn>
                      <a:cxn ang="0">
                        <a:pos x="T10" y="T11"/>
                      </a:cxn>
                    </a:cxnLst>
                    <a:rect l="0" t="0" r="r" b="b"/>
                    <a:pathLst>
                      <a:path w="4" h="1">
                        <a:moveTo>
                          <a:pt x="1" y="1"/>
                        </a:moveTo>
                        <a:cubicBezTo>
                          <a:pt x="2" y="1"/>
                          <a:pt x="2" y="0"/>
                          <a:pt x="3" y="0"/>
                        </a:cubicBezTo>
                        <a:cubicBezTo>
                          <a:pt x="4" y="0"/>
                          <a:pt x="3" y="0"/>
                          <a:pt x="3" y="0"/>
                        </a:cubicBezTo>
                        <a:cubicBezTo>
                          <a:pt x="2" y="0"/>
                          <a:pt x="1" y="1"/>
                          <a:pt x="0" y="1"/>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1" name="Freeform 1175"/>
                  <p:cNvSpPr>
                    <a:spLocks/>
                  </p:cNvSpPr>
                  <p:nvPr/>
                </p:nvSpPr>
                <p:spPr bwMode="auto">
                  <a:xfrm>
                    <a:off x="3307" y="1933"/>
                    <a:ext cx="17" cy="11"/>
                  </a:xfrm>
                  <a:custGeom>
                    <a:avLst/>
                    <a:gdLst>
                      <a:gd name="T0" fmla="*/ 1 w 3"/>
                      <a:gd name="T1" fmla="*/ 2 h 2"/>
                      <a:gd name="T2" fmla="*/ 3 w 3"/>
                      <a:gd name="T3" fmla="*/ 1 h 2"/>
                      <a:gd name="T4" fmla="*/ 2 w 3"/>
                      <a:gd name="T5" fmla="*/ 0 h 2"/>
                      <a:gd name="T6" fmla="*/ 0 w 3"/>
                      <a:gd name="T7" fmla="*/ 2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1" y="1"/>
                          <a:pt x="2" y="1"/>
                          <a:pt x="3" y="1"/>
                        </a:cubicBezTo>
                        <a:cubicBezTo>
                          <a:pt x="3" y="0"/>
                          <a:pt x="3" y="0"/>
                          <a:pt x="2" y="0"/>
                        </a:cubicBezTo>
                        <a:cubicBezTo>
                          <a:pt x="2" y="1"/>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2" name="Freeform 1176"/>
                  <p:cNvSpPr>
                    <a:spLocks/>
                  </p:cNvSpPr>
                  <p:nvPr/>
                </p:nvSpPr>
                <p:spPr bwMode="auto">
                  <a:xfrm>
                    <a:off x="3313" y="1933"/>
                    <a:ext cx="22" cy="11"/>
                  </a:xfrm>
                  <a:custGeom>
                    <a:avLst/>
                    <a:gdLst>
                      <a:gd name="T0" fmla="*/ 1 w 4"/>
                      <a:gd name="T1" fmla="*/ 2 h 2"/>
                      <a:gd name="T2" fmla="*/ 3 w 4"/>
                      <a:gd name="T3" fmla="*/ 1 h 2"/>
                      <a:gd name="T4" fmla="*/ 3 w 4"/>
                      <a:gd name="T5" fmla="*/ 1 h 2"/>
                      <a:gd name="T6" fmla="*/ 1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2"/>
                          <a:pt x="3" y="1"/>
                          <a:pt x="3" y="1"/>
                        </a:cubicBezTo>
                        <a:cubicBezTo>
                          <a:pt x="4" y="1"/>
                          <a:pt x="3" y="0"/>
                          <a:pt x="3" y="1"/>
                        </a:cubicBezTo>
                        <a:cubicBezTo>
                          <a:pt x="2" y="1"/>
                          <a:pt x="1"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3" name="Freeform 1177"/>
                  <p:cNvSpPr>
                    <a:spLocks/>
                  </p:cNvSpPr>
                  <p:nvPr/>
                </p:nvSpPr>
                <p:spPr bwMode="auto">
                  <a:xfrm>
                    <a:off x="3318" y="1939"/>
                    <a:ext cx="22" cy="5"/>
                  </a:xfrm>
                  <a:custGeom>
                    <a:avLst/>
                    <a:gdLst>
                      <a:gd name="T0" fmla="*/ 1 w 4"/>
                      <a:gd name="T1" fmla="*/ 1 h 1"/>
                      <a:gd name="T2" fmla="*/ 3 w 4"/>
                      <a:gd name="T3" fmla="*/ 0 h 1"/>
                      <a:gd name="T4" fmla="*/ 3 w 4"/>
                      <a:gd name="T5" fmla="*/ 0 h 1"/>
                      <a:gd name="T6" fmla="*/ 1 w 4"/>
                      <a:gd name="T7" fmla="*/ 1 h 1"/>
                      <a:gd name="T8" fmla="*/ 1 w 4"/>
                      <a:gd name="T9" fmla="*/ 1 h 1"/>
                    </a:gdLst>
                    <a:ahLst/>
                    <a:cxnLst>
                      <a:cxn ang="0">
                        <a:pos x="T0" y="T1"/>
                      </a:cxn>
                      <a:cxn ang="0">
                        <a:pos x="T2" y="T3"/>
                      </a:cxn>
                      <a:cxn ang="0">
                        <a:pos x="T4" y="T5"/>
                      </a:cxn>
                      <a:cxn ang="0">
                        <a:pos x="T6" y="T7"/>
                      </a:cxn>
                      <a:cxn ang="0">
                        <a:pos x="T8" y="T9"/>
                      </a:cxn>
                    </a:cxnLst>
                    <a:rect l="0" t="0" r="r" b="b"/>
                    <a:pathLst>
                      <a:path w="4" h="1">
                        <a:moveTo>
                          <a:pt x="1" y="1"/>
                        </a:moveTo>
                        <a:cubicBezTo>
                          <a:pt x="2" y="1"/>
                          <a:pt x="3" y="0"/>
                          <a:pt x="3" y="0"/>
                        </a:cubicBezTo>
                        <a:cubicBezTo>
                          <a:pt x="4" y="0"/>
                          <a:pt x="3" y="0"/>
                          <a:pt x="3" y="0"/>
                        </a:cubicBezTo>
                        <a:cubicBezTo>
                          <a:pt x="2" y="0"/>
                          <a:pt x="1" y="1"/>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4" name="Freeform 1178"/>
                  <p:cNvSpPr>
                    <a:spLocks/>
                  </p:cNvSpPr>
                  <p:nvPr/>
                </p:nvSpPr>
                <p:spPr bwMode="auto">
                  <a:xfrm>
                    <a:off x="3329" y="1939"/>
                    <a:ext cx="17" cy="5"/>
                  </a:xfrm>
                  <a:custGeom>
                    <a:avLst/>
                    <a:gdLst>
                      <a:gd name="T0" fmla="*/ 0 w 3"/>
                      <a:gd name="T1" fmla="*/ 1 h 1"/>
                      <a:gd name="T2" fmla="*/ 2 w 3"/>
                      <a:gd name="T3" fmla="*/ 0 h 1"/>
                      <a:gd name="T4" fmla="*/ 2 w 3"/>
                      <a:gd name="T5" fmla="*/ 0 h 1"/>
                      <a:gd name="T6" fmla="*/ 2 w 3"/>
                      <a:gd name="T7" fmla="*/ 0 h 1"/>
                      <a:gd name="T8" fmla="*/ 1 w 3"/>
                      <a:gd name="T9" fmla="*/ 1 h 1"/>
                      <a:gd name="T10" fmla="*/ 0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cubicBezTo>
                          <a:pt x="1" y="1"/>
                          <a:pt x="2" y="1"/>
                          <a:pt x="2" y="0"/>
                        </a:cubicBezTo>
                        <a:cubicBezTo>
                          <a:pt x="3" y="0"/>
                          <a:pt x="3" y="0"/>
                          <a:pt x="2" y="0"/>
                        </a:cubicBezTo>
                        <a:cubicBezTo>
                          <a:pt x="2" y="0"/>
                          <a:pt x="2" y="0"/>
                          <a:pt x="2" y="0"/>
                        </a:cubicBezTo>
                        <a:cubicBezTo>
                          <a:pt x="2" y="0"/>
                          <a:pt x="1" y="0"/>
                          <a:pt x="1" y="1"/>
                        </a:cubicBezTo>
                        <a:cubicBezTo>
                          <a:pt x="1" y="1"/>
                          <a:pt x="1"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5" name="Freeform 1179"/>
                  <p:cNvSpPr>
                    <a:spLocks/>
                  </p:cNvSpPr>
                  <p:nvPr/>
                </p:nvSpPr>
                <p:spPr bwMode="auto">
                  <a:xfrm>
                    <a:off x="3335" y="1944"/>
                    <a:ext cx="16" cy="6"/>
                  </a:xfrm>
                  <a:custGeom>
                    <a:avLst/>
                    <a:gdLst>
                      <a:gd name="T0" fmla="*/ 1 w 3"/>
                      <a:gd name="T1" fmla="*/ 1 h 1"/>
                      <a:gd name="T2" fmla="*/ 3 w 3"/>
                      <a:gd name="T3" fmla="*/ 0 h 1"/>
                      <a:gd name="T4" fmla="*/ 3 w 3"/>
                      <a:gd name="T5" fmla="*/ 0 h 1"/>
                      <a:gd name="T6" fmla="*/ 0 w 3"/>
                      <a:gd name="T7" fmla="*/ 1 h 1"/>
                      <a:gd name="T8" fmla="*/ 0 w 3"/>
                      <a:gd name="T9" fmla="*/ 1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1" y="0"/>
                          <a:pt x="2" y="0"/>
                          <a:pt x="3" y="0"/>
                        </a:cubicBezTo>
                        <a:cubicBezTo>
                          <a:pt x="3" y="0"/>
                          <a:pt x="3" y="0"/>
                          <a:pt x="3" y="0"/>
                        </a:cubicBezTo>
                        <a:cubicBezTo>
                          <a:pt x="2" y="0"/>
                          <a:pt x="1" y="0"/>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6" name="Freeform 1180"/>
                  <p:cNvSpPr>
                    <a:spLocks/>
                  </p:cNvSpPr>
                  <p:nvPr/>
                </p:nvSpPr>
                <p:spPr bwMode="auto">
                  <a:xfrm>
                    <a:off x="3335" y="1944"/>
                    <a:ext cx="22" cy="11"/>
                  </a:xfrm>
                  <a:custGeom>
                    <a:avLst/>
                    <a:gdLst>
                      <a:gd name="T0" fmla="*/ 1 w 4"/>
                      <a:gd name="T1" fmla="*/ 2 h 2"/>
                      <a:gd name="T2" fmla="*/ 4 w 4"/>
                      <a:gd name="T3" fmla="*/ 1 h 2"/>
                      <a:gd name="T4" fmla="*/ 3 w 4"/>
                      <a:gd name="T5" fmla="*/ 0 h 2"/>
                      <a:gd name="T6" fmla="*/ 1 w 4"/>
                      <a:gd name="T7" fmla="*/ 1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1"/>
                          <a:pt x="3" y="1"/>
                          <a:pt x="4" y="1"/>
                        </a:cubicBezTo>
                        <a:cubicBezTo>
                          <a:pt x="4" y="0"/>
                          <a:pt x="4" y="0"/>
                          <a:pt x="3" y="0"/>
                        </a:cubicBezTo>
                        <a:cubicBezTo>
                          <a:pt x="3" y="1"/>
                          <a:pt x="2" y="1"/>
                          <a:pt x="1"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7" name="Freeform 1181"/>
                  <p:cNvSpPr>
                    <a:spLocks/>
                  </p:cNvSpPr>
                  <p:nvPr/>
                </p:nvSpPr>
                <p:spPr bwMode="auto">
                  <a:xfrm>
                    <a:off x="3340" y="1944"/>
                    <a:ext cx="22" cy="11"/>
                  </a:xfrm>
                  <a:custGeom>
                    <a:avLst/>
                    <a:gdLst>
                      <a:gd name="T0" fmla="*/ 1 w 4"/>
                      <a:gd name="T1" fmla="*/ 2 h 2"/>
                      <a:gd name="T2" fmla="*/ 4 w 4"/>
                      <a:gd name="T3" fmla="*/ 1 h 2"/>
                      <a:gd name="T4" fmla="*/ 4 w 4"/>
                      <a:gd name="T5" fmla="*/ 1 h 2"/>
                      <a:gd name="T6" fmla="*/ 3 w 4"/>
                      <a:gd name="T7" fmla="*/ 1 h 2"/>
                      <a:gd name="T8" fmla="*/ 2 w 4"/>
                      <a:gd name="T9" fmla="*/ 1 h 2"/>
                      <a:gd name="T10" fmla="*/ 1 w 4"/>
                      <a:gd name="T11" fmla="*/ 1 h 2"/>
                      <a:gd name="T12" fmla="*/ 1 w 4"/>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1" y="2"/>
                        </a:moveTo>
                        <a:cubicBezTo>
                          <a:pt x="2" y="2"/>
                          <a:pt x="3" y="1"/>
                          <a:pt x="4" y="1"/>
                        </a:cubicBezTo>
                        <a:cubicBezTo>
                          <a:pt x="4" y="1"/>
                          <a:pt x="4" y="1"/>
                          <a:pt x="4" y="1"/>
                        </a:cubicBezTo>
                        <a:cubicBezTo>
                          <a:pt x="4" y="0"/>
                          <a:pt x="3" y="1"/>
                          <a:pt x="3" y="1"/>
                        </a:cubicBezTo>
                        <a:cubicBezTo>
                          <a:pt x="3" y="1"/>
                          <a:pt x="3" y="1"/>
                          <a:pt x="2" y="1"/>
                        </a:cubicBezTo>
                        <a:cubicBezTo>
                          <a:pt x="2" y="1"/>
                          <a:pt x="1" y="2"/>
                          <a:pt x="1" y="1"/>
                        </a:cubicBezTo>
                        <a:cubicBezTo>
                          <a:pt x="1"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8" name="Freeform 1182"/>
                  <p:cNvSpPr>
                    <a:spLocks/>
                  </p:cNvSpPr>
                  <p:nvPr/>
                </p:nvSpPr>
                <p:spPr bwMode="auto">
                  <a:xfrm>
                    <a:off x="3351" y="1950"/>
                    <a:ext cx="17" cy="11"/>
                  </a:xfrm>
                  <a:custGeom>
                    <a:avLst/>
                    <a:gdLst>
                      <a:gd name="T0" fmla="*/ 0 w 3"/>
                      <a:gd name="T1" fmla="*/ 1 h 2"/>
                      <a:gd name="T2" fmla="*/ 3 w 3"/>
                      <a:gd name="T3" fmla="*/ 0 h 2"/>
                      <a:gd name="T4" fmla="*/ 3 w 3"/>
                      <a:gd name="T5" fmla="*/ 0 h 2"/>
                      <a:gd name="T6" fmla="*/ 0 w 3"/>
                      <a:gd name="T7" fmla="*/ 1 h 2"/>
                      <a:gd name="T8" fmla="*/ 0 w 3"/>
                      <a:gd name="T9" fmla="*/ 1 h 2"/>
                    </a:gdLst>
                    <a:ahLst/>
                    <a:cxnLst>
                      <a:cxn ang="0">
                        <a:pos x="T0" y="T1"/>
                      </a:cxn>
                      <a:cxn ang="0">
                        <a:pos x="T2" y="T3"/>
                      </a:cxn>
                      <a:cxn ang="0">
                        <a:pos x="T4" y="T5"/>
                      </a:cxn>
                      <a:cxn ang="0">
                        <a:pos x="T6" y="T7"/>
                      </a:cxn>
                      <a:cxn ang="0">
                        <a:pos x="T8" y="T9"/>
                      </a:cxn>
                    </a:cxnLst>
                    <a:rect l="0" t="0" r="r" b="b"/>
                    <a:pathLst>
                      <a:path w="3" h="2">
                        <a:moveTo>
                          <a:pt x="0" y="1"/>
                        </a:moveTo>
                        <a:cubicBezTo>
                          <a:pt x="1" y="1"/>
                          <a:pt x="2" y="1"/>
                          <a:pt x="3" y="0"/>
                        </a:cubicBezTo>
                        <a:cubicBezTo>
                          <a:pt x="3" y="0"/>
                          <a:pt x="3" y="0"/>
                          <a:pt x="3" y="0"/>
                        </a:cubicBezTo>
                        <a:cubicBezTo>
                          <a:pt x="2" y="0"/>
                          <a:pt x="1" y="1"/>
                          <a:pt x="0" y="1"/>
                        </a:cubicBezTo>
                        <a:cubicBezTo>
                          <a:pt x="0" y="1"/>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9" name="Freeform 1183"/>
                  <p:cNvSpPr>
                    <a:spLocks/>
                  </p:cNvSpPr>
                  <p:nvPr/>
                </p:nvSpPr>
                <p:spPr bwMode="auto">
                  <a:xfrm>
                    <a:off x="3351" y="1950"/>
                    <a:ext cx="22" cy="11"/>
                  </a:xfrm>
                  <a:custGeom>
                    <a:avLst/>
                    <a:gdLst>
                      <a:gd name="T0" fmla="*/ 0 w 4"/>
                      <a:gd name="T1" fmla="*/ 2 h 2"/>
                      <a:gd name="T2" fmla="*/ 2 w 4"/>
                      <a:gd name="T3" fmla="*/ 2 h 2"/>
                      <a:gd name="T4" fmla="*/ 3 w 4"/>
                      <a:gd name="T5" fmla="*/ 1 h 2"/>
                      <a:gd name="T6" fmla="*/ 3 w 4"/>
                      <a:gd name="T7" fmla="*/ 1 h 2"/>
                      <a:gd name="T8" fmla="*/ 2 w 4"/>
                      <a:gd name="T9" fmla="*/ 1 h 2"/>
                      <a:gd name="T10" fmla="*/ 1 w 4"/>
                      <a:gd name="T11" fmla="*/ 2 h 2"/>
                      <a:gd name="T12" fmla="*/ 1 w 4"/>
                      <a:gd name="T13" fmla="*/ 2 h 2"/>
                      <a:gd name="T14" fmla="*/ 1 w 4"/>
                      <a:gd name="T15" fmla="*/ 2 h 2"/>
                      <a:gd name="T16" fmla="*/ 0 w 4"/>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2"/>
                        </a:moveTo>
                        <a:cubicBezTo>
                          <a:pt x="1" y="2"/>
                          <a:pt x="1" y="2"/>
                          <a:pt x="2" y="2"/>
                        </a:cubicBezTo>
                        <a:cubicBezTo>
                          <a:pt x="2" y="2"/>
                          <a:pt x="3" y="1"/>
                          <a:pt x="3" y="1"/>
                        </a:cubicBezTo>
                        <a:cubicBezTo>
                          <a:pt x="4" y="1"/>
                          <a:pt x="4" y="0"/>
                          <a:pt x="3" y="1"/>
                        </a:cubicBezTo>
                        <a:cubicBezTo>
                          <a:pt x="3" y="1"/>
                          <a:pt x="2" y="1"/>
                          <a:pt x="2" y="1"/>
                        </a:cubicBezTo>
                        <a:cubicBezTo>
                          <a:pt x="2" y="1"/>
                          <a:pt x="1" y="1"/>
                          <a:pt x="1" y="2"/>
                        </a:cubicBezTo>
                        <a:cubicBezTo>
                          <a:pt x="1" y="2"/>
                          <a:pt x="1" y="2"/>
                          <a:pt x="1" y="2"/>
                        </a:cubicBezTo>
                        <a:cubicBezTo>
                          <a:pt x="1" y="2"/>
                          <a:pt x="1" y="2"/>
                          <a:pt x="1" y="2"/>
                        </a:cubicBezTo>
                        <a:cubicBezTo>
                          <a:pt x="1"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0" name="Freeform 1184"/>
                  <p:cNvSpPr>
                    <a:spLocks/>
                  </p:cNvSpPr>
                  <p:nvPr/>
                </p:nvSpPr>
                <p:spPr bwMode="auto">
                  <a:xfrm>
                    <a:off x="3357" y="1955"/>
                    <a:ext cx="16" cy="11"/>
                  </a:xfrm>
                  <a:custGeom>
                    <a:avLst/>
                    <a:gdLst>
                      <a:gd name="T0" fmla="*/ 1 w 3"/>
                      <a:gd name="T1" fmla="*/ 2 h 2"/>
                      <a:gd name="T2" fmla="*/ 2 w 3"/>
                      <a:gd name="T3" fmla="*/ 1 h 2"/>
                      <a:gd name="T4" fmla="*/ 3 w 3"/>
                      <a:gd name="T5" fmla="*/ 0 h 2"/>
                      <a:gd name="T6" fmla="*/ 2 w 3"/>
                      <a:gd name="T7" fmla="*/ 0 h 2"/>
                      <a:gd name="T8" fmla="*/ 0 w 3"/>
                      <a:gd name="T9" fmla="*/ 1 h 2"/>
                      <a:gd name="T10" fmla="*/ 0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cubicBezTo>
                          <a:pt x="1" y="1"/>
                          <a:pt x="2" y="1"/>
                          <a:pt x="2" y="1"/>
                        </a:cubicBezTo>
                        <a:cubicBezTo>
                          <a:pt x="3" y="1"/>
                          <a:pt x="3" y="0"/>
                          <a:pt x="3" y="0"/>
                        </a:cubicBezTo>
                        <a:cubicBezTo>
                          <a:pt x="2" y="0"/>
                          <a:pt x="2" y="0"/>
                          <a:pt x="2" y="0"/>
                        </a:cubicBezTo>
                        <a:cubicBezTo>
                          <a:pt x="1" y="1"/>
                          <a:pt x="1" y="1"/>
                          <a:pt x="0" y="1"/>
                        </a:cubicBezTo>
                        <a:cubicBezTo>
                          <a:pt x="0" y="1"/>
                          <a:pt x="0"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1" name="Freeform 1185"/>
                  <p:cNvSpPr>
                    <a:spLocks/>
                  </p:cNvSpPr>
                  <p:nvPr/>
                </p:nvSpPr>
                <p:spPr bwMode="auto">
                  <a:xfrm>
                    <a:off x="3340" y="1977"/>
                    <a:ext cx="17" cy="11"/>
                  </a:xfrm>
                  <a:custGeom>
                    <a:avLst/>
                    <a:gdLst>
                      <a:gd name="T0" fmla="*/ 1 w 3"/>
                      <a:gd name="T1" fmla="*/ 2 h 2"/>
                      <a:gd name="T2" fmla="*/ 3 w 3"/>
                      <a:gd name="T3" fmla="*/ 1 h 2"/>
                      <a:gd name="T4" fmla="*/ 3 w 3"/>
                      <a:gd name="T5" fmla="*/ 0 h 2"/>
                      <a:gd name="T6" fmla="*/ 2 w 3"/>
                      <a:gd name="T7" fmla="*/ 1 h 2"/>
                      <a:gd name="T8" fmla="*/ 1 w 3"/>
                      <a:gd name="T9" fmla="*/ 1 h 2"/>
                      <a:gd name="T10" fmla="*/ 0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cubicBezTo>
                          <a:pt x="1" y="2"/>
                          <a:pt x="2" y="1"/>
                          <a:pt x="3" y="1"/>
                        </a:cubicBezTo>
                        <a:cubicBezTo>
                          <a:pt x="3" y="1"/>
                          <a:pt x="3" y="1"/>
                          <a:pt x="3" y="0"/>
                        </a:cubicBezTo>
                        <a:cubicBezTo>
                          <a:pt x="2" y="0"/>
                          <a:pt x="2" y="0"/>
                          <a:pt x="2" y="1"/>
                        </a:cubicBezTo>
                        <a:cubicBezTo>
                          <a:pt x="2" y="1"/>
                          <a:pt x="1" y="1"/>
                          <a:pt x="1" y="1"/>
                        </a:cubicBezTo>
                        <a:cubicBezTo>
                          <a:pt x="1" y="1"/>
                          <a:pt x="0"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2" name="Freeform 1186"/>
                  <p:cNvSpPr>
                    <a:spLocks/>
                  </p:cNvSpPr>
                  <p:nvPr/>
                </p:nvSpPr>
                <p:spPr bwMode="auto">
                  <a:xfrm>
                    <a:off x="3346" y="1983"/>
                    <a:ext cx="11" cy="5"/>
                  </a:xfrm>
                  <a:custGeom>
                    <a:avLst/>
                    <a:gdLst>
                      <a:gd name="T0" fmla="*/ 0 w 2"/>
                      <a:gd name="T1" fmla="*/ 1 h 1"/>
                      <a:gd name="T2" fmla="*/ 1 w 2"/>
                      <a:gd name="T3" fmla="*/ 0 h 1"/>
                      <a:gd name="T4" fmla="*/ 1 w 2"/>
                      <a:gd name="T5" fmla="*/ 0 h 1"/>
                      <a:gd name="T6" fmla="*/ 1 w 2"/>
                      <a:gd name="T7" fmla="*/ 0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1"/>
                          <a:pt x="1" y="0"/>
                        </a:cubicBezTo>
                        <a:cubicBezTo>
                          <a:pt x="1" y="0"/>
                          <a:pt x="2" y="0"/>
                          <a:pt x="1" y="0"/>
                        </a:cubicBezTo>
                        <a:cubicBezTo>
                          <a:pt x="1" y="0"/>
                          <a:pt x="1" y="0"/>
                          <a:pt x="1"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3" name="Freeform 1187"/>
                  <p:cNvSpPr>
                    <a:spLocks/>
                  </p:cNvSpPr>
                  <p:nvPr/>
                </p:nvSpPr>
                <p:spPr bwMode="auto">
                  <a:xfrm>
                    <a:off x="3390" y="1966"/>
                    <a:ext cx="16" cy="11"/>
                  </a:xfrm>
                  <a:custGeom>
                    <a:avLst/>
                    <a:gdLst>
                      <a:gd name="T0" fmla="*/ 0 w 3"/>
                      <a:gd name="T1" fmla="*/ 1 h 2"/>
                      <a:gd name="T2" fmla="*/ 2 w 3"/>
                      <a:gd name="T3" fmla="*/ 0 h 2"/>
                      <a:gd name="T4" fmla="*/ 2 w 3"/>
                      <a:gd name="T5" fmla="*/ 0 h 2"/>
                      <a:gd name="T6" fmla="*/ 2 w 3"/>
                      <a:gd name="T7" fmla="*/ 0 h 2"/>
                      <a:gd name="T8" fmla="*/ 0 w 3"/>
                      <a:gd name="T9" fmla="*/ 1 h 2"/>
                      <a:gd name="T10" fmla="*/ 0 w 3"/>
                      <a:gd name="T11" fmla="*/ 1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cubicBezTo>
                          <a:pt x="1" y="1"/>
                          <a:pt x="2" y="1"/>
                          <a:pt x="2" y="0"/>
                        </a:cubicBezTo>
                        <a:cubicBezTo>
                          <a:pt x="3" y="0"/>
                          <a:pt x="3" y="0"/>
                          <a:pt x="2" y="0"/>
                        </a:cubicBezTo>
                        <a:cubicBezTo>
                          <a:pt x="2" y="0"/>
                          <a:pt x="2" y="0"/>
                          <a:pt x="2" y="0"/>
                        </a:cubicBezTo>
                        <a:cubicBezTo>
                          <a:pt x="1" y="0"/>
                          <a:pt x="1" y="1"/>
                          <a:pt x="0" y="1"/>
                        </a:cubicBezTo>
                        <a:cubicBezTo>
                          <a:pt x="0" y="1"/>
                          <a:pt x="0" y="1"/>
                          <a:pt x="0" y="1"/>
                        </a:cubicBezTo>
                        <a:cubicBezTo>
                          <a:pt x="0" y="2"/>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4" name="Freeform 1188"/>
                  <p:cNvSpPr>
                    <a:spLocks/>
                  </p:cNvSpPr>
                  <p:nvPr/>
                </p:nvSpPr>
                <p:spPr bwMode="auto">
                  <a:xfrm>
                    <a:off x="3384" y="1966"/>
                    <a:ext cx="33" cy="17"/>
                  </a:xfrm>
                  <a:custGeom>
                    <a:avLst/>
                    <a:gdLst>
                      <a:gd name="T0" fmla="*/ 1 w 6"/>
                      <a:gd name="T1" fmla="*/ 3 h 3"/>
                      <a:gd name="T2" fmla="*/ 6 w 6"/>
                      <a:gd name="T3" fmla="*/ 0 h 3"/>
                      <a:gd name="T4" fmla="*/ 5 w 6"/>
                      <a:gd name="T5" fmla="*/ 0 h 3"/>
                      <a:gd name="T6" fmla="*/ 0 w 6"/>
                      <a:gd name="T7" fmla="*/ 3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2" y="2"/>
                          <a:pt x="4" y="1"/>
                          <a:pt x="6" y="0"/>
                        </a:cubicBezTo>
                        <a:cubicBezTo>
                          <a:pt x="6" y="0"/>
                          <a:pt x="6" y="0"/>
                          <a:pt x="5" y="0"/>
                        </a:cubicBezTo>
                        <a:cubicBezTo>
                          <a:pt x="4" y="1"/>
                          <a:pt x="2" y="1"/>
                          <a:pt x="0" y="3"/>
                        </a:cubicBezTo>
                        <a:cubicBezTo>
                          <a:pt x="0" y="3"/>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5" name="Freeform 1189"/>
                  <p:cNvSpPr>
                    <a:spLocks/>
                  </p:cNvSpPr>
                  <p:nvPr/>
                </p:nvSpPr>
                <p:spPr bwMode="auto">
                  <a:xfrm>
                    <a:off x="3390" y="1972"/>
                    <a:ext cx="27" cy="11"/>
                  </a:xfrm>
                  <a:custGeom>
                    <a:avLst/>
                    <a:gdLst>
                      <a:gd name="T0" fmla="*/ 1 w 5"/>
                      <a:gd name="T1" fmla="*/ 2 h 2"/>
                      <a:gd name="T2" fmla="*/ 5 w 5"/>
                      <a:gd name="T3" fmla="*/ 0 h 2"/>
                      <a:gd name="T4" fmla="*/ 5 w 5"/>
                      <a:gd name="T5" fmla="*/ 0 h 2"/>
                      <a:gd name="T6" fmla="*/ 0 w 5"/>
                      <a:gd name="T7" fmla="*/ 2 h 2"/>
                      <a:gd name="T8" fmla="*/ 1 w 5"/>
                      <a:gd name="T9" fmla="*/ 2 h 2"/>
                    </a:gdLst>
                    <a:ahLst/>
                    <a:cxnLst>
                      <a:cxn ang="0">
                        <a:pos x="T0" y="T1"/>
                      </a:cxn>
                      <a:cxn ang="0">
                        <a:pos x="T2" y="T3"/>
                      </a:cxn>
                      <a:cxn ang="0">
                        <a:pos x="T4" y="T5"/>
                      </a:cxn>
                      <a:cxn ang="0">
                        <a:pos x="T6" y="T7"/>
                      </a:cxn>
                      <a:cxn ang="0">
                        <a:pos x="T8" y="T9"/>
                      </a:cxn>
                    </a:cxnLst>
                    <a:rect l="0" t="0" r="r" b="b"/>
                    <a:pathLst>
                      <a:path w="5" h="2">
                        <a:moveTo>
                          <a:pt x="1" y="2"/>
                        </a:moveTo>
                        <a:cubicBezTo>
                          <a:pt x="2" y="1"/>
                          <a:pt x="4" y="1"/>
                          <a:pt x="5" y="0"/>
                        </a:cubicBezTo>
                        <a:cubicBezTo>
                          <a:pt x="5" y="0"/>
                          <a:pt x="5" y="0"/>
                          <a:pt x="5" y="0"/>
                        </a:cubicBezTo>
                        <a:cubicBezTo>
                          <a:pt x="3" y="1"/>
                          <a:pt x="2"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6" name="Freeform 1190"/>
                  <p:cNvSpPr>
                    <a:spLocks/>
                  </p:cNvSpPr>
                  <p:nvPr/>
                </p:nvSpPr>
                <p:spPr bwMode="auto">
                  <a:xfrm>
                    <a:off x="3401" y="1972"/>
                    <a:ext cx="16" cy="11"/>
                  </a:xfrm>
                  <a:custGeom>
                    <a:avLst/>
                    <a:gdLst>
                      <a:gd name="T0" fmla="*/ 1 w 3"/>
                      <a:gd name="T1" fmla="*/ 2 h 2"/>
                      <a:gd name="T2" fmla="*/ 3 w 3"/>
                      <a:gd name="T3" fmla="*/ 1 h 2"/>
                      <a:gd name="T4" fmla="*/ 2 w 3"/>
                      <a:gd name="T5" fmla="*/ 1 h 2"/>
                      <a:gd name="T6" fmla="*/ 0 w 3"/>
                      <a:gd name="T7" fmla="*/ 2 h 2"/>
                      <a:gd name="T8" fmla="*/ 0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1" y="2"/>
                          <a:pt x="2" y="1"/>
                          <a:pt x="3" y="1"/>
                        </a:cubicBezTo>
                        <a:cubicBezTo>
                          <a:pt x="3" y="1"/>
                          <a:pt x="3" y="0"/>
                          <a:pt x="2" y="1"/>
                        </a:cubicBezTo>
                        <a:cubicBezTo>
                          <a:pt x="2" y="1"/>
                          <a:pt x="1" y="1"/>
                          <a:pt x="0" y="2"/>
                        </a:cubicBezTo>
                        <a:cubicBezTo>
                          <a:pt x="0" y="2"/>
                          <a:pt x="0"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7" name="Freeform 1191"/>
                  <p:cNvSpPr>
                    <a:spLocks/>
                  </p:cNvSpPr>
                  <p:nvPr/>
                </p:nvSpPr>
                <p:spPr bwMode="auto">
                  <a:xfrm>
                    <a:off x="3439" y="1977"/>
                    <a:ext cx="6" cy="6"/>
                  </a:xfrm>
                  <a:custGeom>
                    <a:avLst/>
                    <a:gdLst>
                      <a:gd name="T0" fmla="*/ 0 w 1"/>
                      <a:gd name="T1" fmla="*/ 1 h 1"/>
                      <a:gd name="T2" fmla="*/ 1 w 1"/>
                      <a:gd name="T3" fmla="*/ 1 h 1"/>
                      <a:gd name="T4" fmla="*/ 1 w 1"/>
                      <a:gd name="T5" fmla="*/ 0 h 1"/>
                      <a:gd name="T6" fmla="*/ 1 w 1"/>
                      <a:gd name="T7" fmla="*/ 1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1" y="1"/>
                          <a:pt x="1" y="1"/>
                        </a:cubicBezTo>
                        <a:cubicBezTo>
                          <a:pt x="1" y="1"/>
                          <a:pt x="1" y="0"/>
                          <a:pt x="1" y="0"/>
                        </a:cubicBezTo>
                        <a:cubicBezTo>
                          <a:pt x="1" y="0"/>
                          <a:pt x="1" y="0"/>
                          <a:pt x="1"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8" name="Freeform 1192"/>
                  <p:cNvSpPr>
                    <a:spLocks/>
                  </p:cNvSpPr>
                  <p:nvPr/>
                </p:nvSpPr>
                <p:spPr bwMode="auto">
                  <a:xfrm>
                    <a:off x="3252" y="2010"/>
                    <a:ext cx="33" cy="17"/>
                  </a:xfrm>
                  <a:custGeom>
                    <a:avLst/>
                    <a:gdLst>
                      <a:gd name="T0" fmla="*/ 1 w 6"/>
                      <a:gd name="T1" fmla="*/ 3 h 3"/>
                      <a:gd name="T2" fmla="*/ 6 w 6"/>
                      <a:gd name="T3" fmla="*/ 0 h 3"/>
                      <a:gd name="T4" fmla="*/ 6 w 6"/>
                      <a:gd name="T5" fmla="*/ 0 h 3"/>
                      <a:gd name="T6" fmla="*/ 1 w 6"/>
                      <a:gd name="T7" fmla="*/ 2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3" y="2"/>
                          <a:pt x="4" y="1"/>
                          <a:pt x="6" y="0"/>
                        </a:cubicBezTo>
                        <a:cubicBezTo>
                          <a:pt x="6" y="0"/>
                          <a:pt x="6" y="0"/>
                          <a:pt x="6" y="0"/>
                        </a:cubicBezTo>
                        <a:cubicBezTo>
                          <a:pt x="4" y="0"/>
                          <a:pt x="2" y="1"/>
                          <a:pt x="1" y="2"/>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9" name="Freeform 1193"/>
                  <p:cNvSpPr>
                    <a:spLocks/>
                  </p:cNvSpPr>
                  <p:nvPr/>
                </p:nvSpPr>
                <p:spPr bwMode="auto">
                  <a:xfrm>
                    <a:off x="3258" y="2005"/>
                    <a:ext cx="44" cy="28"/>
                  </a:xfrm>
                  <a:custGeom>
                    <a:avLst/>
                    <a:gdLst>
                      <a:gd name="T0" fmla="*/ 1 w 8"/>
                      <a:gd name="T1" fmla="*/ 4 h 5"/>
                      <a:gd name="T2" fmla="*/ 7 w 8"/>
                      <a:gd name="T3" fmla="*/ 1 h 5"/>
                      <a:gd name="T4" fmla="*/ 7 w 8"/>
                      <a:gd name="T5" fmla="*/ 0 h 5"/>
                      <a:gd name="T6" fmla="*/ 1 w 8"/>
                      <a:gd name="T7" fmla="*/ 4 h 5"/>
                      <a:gd name="T8" fmla="*/ 1 w 8"/>
                      <a:gd name="T9" fmla="*/ 4 h 5"/>
                    </a:gdLst>
                    <a:ahLst/>
                    <a:cxnLst>
                      <a:cxn ang="0">
                        <a:pos x="T0" y="T1"/>
                      </a:cxn>
                      <a:cxn ang="0">
                        <a:pos x="T2" y="T3"/>
                      </a:cxn>
                      <a:cxn ang="0">
                        <a:pos x="T4" y="T5"/>
                      </a:cxn>
                      <a:cxn ang="0">
                        <a:pos x="T6" y="T7"/>
                      </a:cxn>
                      <a:cxn ang="0">
                        <a:pos x="T8" y="T9"/>
                      </a:cxn>
                    </a:cxnLst>
                    <a:rect l="0" t="0" r="r" b="b"/>
                    <a:pathLst>
                      <a:path w="8" h="5">
                        <a:moveTo>
                          <a:pt x="1" y="4"/>
                        </a:moveTo>
                        <a:cubicBezTo>
                          <a:pt x="2" y="2"/>
                          <a:pt x="5" y="1"/>
                          <a:pt x="7" y="1"/>
                        </a:cubicBezTo>
                        <a:cubicBezTo>
                          <a:pt x="8" y="1"/>
                          <a:pt x="7" y="0"/>
                          <a:pt x="7" y="0"/>
                        </a:cubicBezTo>
                        <a:cubicBezTo>
                          <a:pt x="5" y="1"/>
                          <a:pt x="2" y="2"/>
                          <a:pt x="1" y="4"/>
                        </a:cubicBezTo>
                        <a:cubicBezTo>
                          <a:pt x="0" y="4"/>
                          <a:pt x="1"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0" name="Freeform 1194"/>
                  <p:cNvSpPr>
                    <a:spLocks/>
                  </p:cNvSpPr>
                  <p:nvPr/>
                </p:nvSpPr>
                <p:spPr bwMode="auto">
                  <a:xfrm>
                    <a:off x="3263" y="2010"/>
                    <a:ext cx="39" cy="23"/>
                  </a:xfrm>
                  <a:custGeom>
                    <a:avLst/>
                    <a:gdLst>
                      <a:gd name="T0" fmla="*/ 0 w 7"/>
                      <a:gd name="T1" fmla="*/ 4 h 4"/>
                      <a:gd name="T2" fmla="*/ 7 w 7"/>
                      <a:gd name="T3" fmla="*/ 0 h 4"/>
                      <a:gd name="T4" fmla="*/ 6 w 7"/>
                      <a:gd name="T5" fmla="*/ 0 h 4"/>
                      <a:gd name="T6" fmla="*/ 0 w 7"/>
                      <a:gd name="T7" fmla="*/ 4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cubicBezTo>
                          <a:pt x="2" y="2"/>
                          <a:pt x="4" y="1"/>
                          <a:pt x="7" y="0"/>
                        </a:cubicBezTo>
                        <a:cubicBezTo>
                          <a:pt x="7" y="0"/>
                          <a:pt x="6" y="0"/>
                          <a:pt x="6" y="0"/>
                        </a:cubicBezTo>
                        <a:cubicBezTo>
                          <a:pt x="4" y="1"/>
                          <a:pt x="2" y="2"/>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1" name="Freeform 1195"/>
                  <p:cNvSpPr>
                    <a:spLocks/>
                  </p:cNvSpPr>
                  <p:nvPr/>
                </p:nvSpPr>
                <p:spPr bwMode="auto">
                  <a:xfrm>
                    <a:off x="3263" y="2016"/>
                    <a:ext cx="39" cy="22"/>
                  </a:xfrm>
                  <a:custGeom>
                    <a:avLst/>
                    <a:gdLst>
                      <a:gd name="T0" fmla="*/ 1 w 7"/>
                      <a:gd name="T1" fmla="*/ 4 h 4"/>
                      <a:gd name="T2" fmla="*/ 6 w 7"/>
                      <a:gd name="T3" fmla="*/ 0 h 4"/>
                      <a:gd name="T4" fmla="*/ 6 w 7"/>
                      <a:gd name="T5" fmla="*/ 0 h 4"/>
                      <a:gd name="T6" fmla="*/ 0 w 7"/>
                      <a:gd name="T7" fmla="*/ 4 h 4"/>
                      <a:gd name="T8" fmla="*/ 1 w 7"/>
                      <a:gd name="T9" fmla="*/ 4 h 4"/>
                    </a:gdLst>
                    <a:ahLst/>
                    <a:cxnLst>
                      <a:cxn ang="0">
                        <a:pos x="T0" y="T1"/>
                      </a:cxn>
                      <a:cxn ang="0">
                        <a:pos x="T2" y="T3"/>
                      </a:cxn>
                      <a:cxn ang="0">
                        <a:pos x="T4" y="T5"/>
                      </a:cxn>
                      <a:cxn ang="0">
                        <a:pos x="T6" y="T7"/>
                      </a:cxn>
                      <a:cxn ang="0">
                        <a:pos x="T8" y="T9"/>
                      </a:cxn>
                    </a:cxnLst>
                    <a:rect l="0" t="0" r="r" b="b"/>
                    <a:pathLst>
                      <a:path w="7" h="4">
                        <a:moveTo>
                          <a:pt x="1" y="4"/>
                        </a:moveTo>
                        <a:cubicBezTo>
                          <a:pt x="3" y="2"/>
                          <a:pt x="4" y="1"/>
                          <a:pt x="6" y="0"/>
                        </a:cubicBezTo>
                        <a:cubicBezTo>
                          <a:pt x="7" y="0"/>
                          <a:pt x="6" y="0"/>
                          <a:pt x="6" y="0"/>
                        </a:cubicBezTo>
                        <a:cubicBezTo>
                          <a:pt x="4" y="1"/>
                          <a:pt x="2"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2" name="Freeform 1196"/>
                  <p:cNvSpPr>
                    <a:spLocks/>
                  </p:cNvSpPr>
                  <p:nvPr/>
                </p:nvSpPr>
                <p:spPr bwMode="auto">
                  <a:xfrm>
                    <a:off x="3269" y="2022"/>
                    <a:ext cx="27" cy="22"/>
                  </a:xfrm>
                  <a:custGeom>
                    <a:avLst/>
                    <a:gdLst>
                      <a:gd name="T0" fmla="*/ 1 w 5"/>
                      <a:gd name="T1" fmla="*/ 4 h 4"/>
                      <a:gd name="T2" fmla="*/ 5 w 5"/>
                      <a:gd name="T3" fmla="*/ 1 h 4"/>
                      <a:gd name="T4" fmla="*/ 4 w 5"/>
                      <a:gd name="T5" fmla="*/ 0 h 4"/>
                      <a:gd name="T6" fmla="*/ 0 w 5"/>
                      <a:gd name="T7" fmla="*/ 3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2"/>
                          <a:pt x="3" y="1"/>
                          <a:pt x="5" y="1"/>
                        </a:cubicBezTo>
                        <a:cubicBezTo>
                          <a:pt x="5" y="0"/>
                          <a:pt x="4" y="0"/>
                          <a:pt x="4" y="0"/>
                        </a:cubicBezTo>
                        <a:cubicBezTo>
                          <a:pt x="3" y="1"/>
                          <a:pt x="1" y="2"/>
                          <a:pt x="0" y="3"/>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3" name="Freeform 1197"/>
                  <p:cNvSpPr>
                    <a:spLocks/>
                  </p:cNvSpPr>
                  <p:nvPr/>
                </p:nvSpPr>
                <p:spPr bwMode="auto">
                  <a:xfrm>
                    <a:off x="3269" y="2027"/>
                    <a:ext cx="27" cy="22"/>
                  </a:xfrm>
                  <a:custGeom>
                    <a:avLst/>
                    <a:gdLst>
                      <a:gd name="T0" fmla="*/ 1 w 5"/>
                      <a:gd name="T1" fmla="*/ 3 h 4"/>
                      <a:gd name="T2" fmla="*/ 5 w 5"/>
                      <a:gd name="T3" fmla="*/ 1 h 4"/>
                      <a:gd name="T4" fmla="*/ 5 w 5"/>
                      <a:gd name="T5" fmla="*/ 1 h 4"/>
                      <a:gd name="T6" fmla="*/ 1 w 5"/>
                      <a:gd name="T7" fmla="*/ 3 h 4"/>
                      <a:gd name="T8" fmla="*/ 1 w 5"/>
                      <a:gd name="T9" fmla="*/ 3 h 4"/>
                    </a:gdLst>
                    <a:ahLst/>
                    <a:cxnLst>
                      <a:cxn ang="0">
                        <a:pos x="T0" y="T1"/>
                      </a:cxn>
                      <a:cxn ang="0">
                        <a:pos x="T2" y="T3"/>
                      </a:cxn>
                      <a:cxn ang="0">
                        <a:pos x="T4" y="T5"/>
                      </a:cxn>
                      <a:cxn ang="0">
                        <a:pos x="T6" y="T7"/>
                      </a:cxn>
                      <a:cxn ang="0">
                        <a:pos x="T8" y="T9"/>
                      </a:cxn>
                    </a:cxnLst>
                    <a:rect l="0" t="0" r="r" b="b"/>
                    <a:pathLst>
                      <a:path w="5" h="4">
                        <a:moveTo>
                          <a:pt x="1" y="3"/>
                        </a:moveTo>
                        <a:cubicBezTo>
                          <a:pt x="2" y="2"/>
                          <a:pt x="4" y="2"/>
                          <a:pt x="5" y="1"/>
                        </a:cubicBezTo>
                        <a:cubicBezTo>
                          <a:pt x="5" y="1"/>
                          <a:pt x="5" y="0"/>
                          <a:pt x="5" y="1"/>
                        </a:cubicBezTo>
                        <a:cubicBezTo>
                          <a:pt x="3" y="1"/>
                          <a:pt x="2" y="2"/>
                          <a:pt x="1" y="3"/>
                        </a:cubicBezTo>
                        <a:cubicBezTo>
                          <a:pt x="0" y="4"/>
                          <a:pt x="1" y="4"/>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4" name="Freeform 1198"/>
                  <p:cNvSpPr>
                    <a:spLocks/>
                  </p:cNvSpPr>
                  <p:nvPr/>
                </p:nvSpPr>
                <p:spPr bwMode="auto">
                  <a:xfrm>
                    <a:off x="3274" y="2038"/>
                    <a:ext cx="17" cy="17"/>
                  </a:xfrm>
                  <a:custGeom>
                    <a:avLst/>
                    <a:gdLst>
                      <a:gd name="T0" fmla="*/ 1 w 3"/>
                      <a:gd name="T1" fmla="*/ 2 h 3"/>
                      <a:gd name="T2" fmla="*/ 3 w 3"/>
                      <a:gd name="T3" fmla="*/ 0 h 3"/>
                      <a:gd name="T4" fmla="*/ 3 w 3"/>
                      <a:gd name="T5" fmla="*/ 0 h 3"/>
                      <a:gd name="T6" fmla="*/ 3 w 3"/>
                      <a:gd name="T7" fmla="*/ 0 h 3"/>
                      <a:gd name="T8" fmla="*/ 0 w 3"/>
                      <a:gd name="T9" fmla="*/ 2 h 3"/>
                      <a:gd name="T10" fmla="*/ 1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2" y="2"/>
                          <a:pt x="2" y="1"/>
                          <a:pt x="3" y="0"/>
                        </a:cubicBezTo>
                        <a:cubicBezTo>
                          <a:pt x="3" y="0"/>
                          <a:pt x="3" y="0"/>
                          <a:pt x="3" y="0"/>
                        </a:cubicBezTo>
                        <a:cubicBezTo>
                          <a:pt x="3" y="0"/>
                          <a:pt x="3" y="0"/>
                          <a:pt x="3" y="0"/>
                        </a:cubicBezTo>
                        <a:cubicBezTo>
                          <a:pt x="2" y="1"/>
                          <a:pt x="1" y="2"/>
                          <a:pt x="0" y="2"/>
                        </a:cubicBezTo>
                        <a:cubicBezTo>
                          <a:pt x="0" y="3"/>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5" name="Freeform 1199"/>
                  <p:cNvSpPr>
                    <a:spLocks/>
                  </p:cNvSpPr>
                  <p:nvPr/>
                </p:nvSpPr>
                <p:spPr bwMode="auto">
                  <a:xfrm>
                    <a:off x="3274" y="2044"/>
                    <a:ext cx="22" cy="16"/>
                  </a:xfrm>
                  <a:custGeom>
                    <a:avLst/>
                    <a:gdLst>
                      <a:gd name="T0" fmla="*/ 1 w 4"/>
                      <a:gd name="T1" fmla="*/ 3 h 3"/>
                      <a:gd name="T2" fmla="*/ 3 w 4"/>
                      <a:gd name="T3" fmla="*/ 1 h 3"/>
                      <a:gd name="T4" fmla="*/ 3 w 4"/>
                      <a:gd name="T5" fmla="*/ 0 h 3"/>
                      <a:gd name="T6" fmla="*/ 0 w 4"/>
                      <a:gd name="T7" fmla="*/ 2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2" y="2"/>
                          <a:pt x="3" y="1"/>
                          <a:pt x="3" y="1"/>
                        </a:cubicBezTo>
                        <a:cubicBezTo>
                          <a:pt x="4" y="0"/>
                          <a:pt x="3" y="0"/>
                          <a:pt x="3" y="0"/>
                        </a:cubicBezTo>
                        <a:cubicBezTo>
                          <a:pt x="2" y="1"/>
                          <a:pt x="1" y="2"/>
                          <a:pt x="0" y="2"/>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6" name="Freeform 1200"/>
                  <p:cNvSpPr>
                    <a:spLocks/>
                  </p:cNvSpPr>
                  <p:nvPr/>
                </p:nvSpPr>
                <p:spPr bwMode="auto">
                  <a:xfrm>
                    <a:off x="3285" y="2049"/>
                    <a:ext cx="11" cy="11"/>
                  </a:xfrm>
                  <a:custGeom>
                    <a:avLst/>
                    <a:gdLst>
                      <a:gd name="T0" fmla="*/ 0 w 2"/>
                      <a:gd name="T1" fmla="*/ 2 h 2"/>
                      <a:gd name="T2" fmla="*/ 2 w 2"/>
                      <a:gd name="T3" fmla="*/ 0 h 2"/>
                      <a:gd name="T4" fmla="*/ 2 w 2"/>
                      <a:gd name="T5" fmla="*/ 0 h 2"/>
                      <a:gd name="T6" fmla="*/ 1 w 2"/>
                      <a:gd name="T7" fmla="*/ 0 h 2"/>
                      <a:gd name="T8" fmla="*/ 0 w 2"/>
                      <a:gd name="T9" fmla="*/ 2 h 2"/>
                      <a:gd name="T10" fmla="*/ 0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cubicBezTo>
                          <a:pt x="1" y="1"/>
                          <a:pt x="1" y="1"/>
                          <a:pt x="2" y="0"/>
                        </a:cubicBezTo>
                        <a:cubicBezTo>
                          <a:pt x="2" y="0"/>
                          <a:pt x="2" y="0"/>
                          <a:pt x="2" y="0"/>
                        </a:cubicBezTo>
                        <a:cubicBezTo>
                          <a:pt x="2" y="0"/>
                          <a:pt x="1" y="0"/>
                          <a:pt x="1" y="0"/>
                        </a:cubicBezTo>
                        <a:cubicBezTo>
                          <a:pt x="1" y="1"/>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7" name="Freeform 1201"/>
                  <p:cNvSpPr>
                    <a:spLocks/>
                  </p:cNvSpPr>
                  <p:nvPr/>
                </p:nvSpPr>
                <p:spPr bwMode="auto">
                  <a:xfrm>
                    <a:off x="3285" y="2055"/>
                    <a:ext cx="17" cy="11"/>
                  </a:xfrm>
                  <a:custGeom>
                    <a:avLst/>
                    <a:gdLst>
                      <a:gd name="T0" fmla="*/ 1 w 3"/>
                      <a:gd name="T1" fmla="*/ 2 h 2"/>
                      <a:gd name="T2" fmla="*/ 3 w 3"/>
                      <a:gd name="T3" fmla="*/ 0 h 2"/>
                      <a:gd name="T4" fmla="*/ 3 w 3"/>
                      <a:gd name="T5" fmla="*/ 0 h 2"/>
                      <a:gd name="T6" fmla="*/ 0 w 3"/>
                      <a:gd name="T7" fmla="*/ 2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2" y="1"/>
                          <a:pt x="2" y="1"/>
                          <a:pt x="3" y="0"/>
                        </a:cubicBezTo>
                        <a:cubicBezTo>
                          <a:pt x="3" y="0"/>
                          <a:pt x="3" y="0"/>
                          <a:pt x="3" y="0"/>
                        </a:cubicBezTo>
                        <a:cubicBezTo>
                          <a:pt x="2" y="0"/>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8" name="Freeform 1202"/>
                  <p:cNvSpPr>
                    <a:spLocks/>
                  </p:cNvSpPr>
                  <p:nvPr/>
                </p:nvSpPr>
                <p:spPr bwMode="auto">
                  <a:xfrm>
                    <a:off x="3291" y="2060"/>
                    <a:ext cx="11" cy="11"/>
                  </a:xfrm>
                  <a:custGeom>
                    <a:avLst/>
                    <a:gdLst>
                      <a:gd name="T0" fmla="*/ 1 w 2"/>
                      <a:gd name="T1" fmla="*/ 1 h 2"/>
                      <a:gd name="T2" fmla="*/ 2 w 2"/>
                      <a:gd name="T3" fmla="*/ 0 h 2"/>
                      <a:gd name="T4" fmla="*/ 2 w 2"/>
                      <a:gd name="T5" fmla="*/ 0 h 2"/>
                      <a:gd name="T6" fmla="*/ 2 w 2"/>
                      <a:gd name="T7" fmla="*/ 0 h 2"/>
                      <a:gd name="T8" fmla="*/ 0 w 2"/>
                      <a:gd name="T9" fmla="*/ 1 h 2"/>
                      <a:gd name="T10" fmla="*/ 0 w 2"/>
                      <a:gd name="T11" fmla="*/ 2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2" y="1"/>
                          <a:pt x="2" y="0"/>
                        </a:cubicBezTo>
                        <a:cubicBezTo>
                          <a:pt x="2" y="0"/>
                          <a:pt x="2" y="0"/>
                          <a:pt x="2" y="0"/>
                        </a:cubicBezTo>
                        <a:cubicBezTo>
                          <a:pt x="2" y="0"/>
                          <a:pt x="2" y="0"/>
                          <a:pt x="2" y="0"/>
                        </a:cubicBezTo>
                        <a:cubicBezTo>
                          <a:pt x="1" y="0"/>
                          <a:pt x="1" y="1"/>
                          <a:pt x="0" y="1"/>
                        </a:cubicBezTo>
                        <a:cubicBezTo>
                          <a:pt x="0" y="1"/>
                          <a:pt x="0" y="2"/>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9" name="Freeform 1203"/>
                  <p:cNvSpPr>
                    <a:spLocks/>
                  </p:cNvSpPr>
                  <p:nvPr/>
                </p:nvSpPr>
                <p:spPr bwMode="auto">
                  <a:xfrm>
                    <a:off x="3296" y="2066"/>
                    <a:ext cx="11" cy="5"/>
                  </a:xfrm>
                  <a:custGeom>
                    <a:avLst/>
                    <a:gdLst>
                      <a:gd name="T0" fmla="*/ 1 w 2"/>
                      <a:gd name="T1" fmla="*/ 1 h 1"/>
                      <a:gd name="T2" fmla="*/ 1 w 2"/>
                      <a:gd name="T3" fmla="*/ 0 h 1"/>
                      <a:gd name="T4" fmla="*/ 1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0"/>
                          <a:pt x="1" y="0"/>
                        </a:cubicBezTo>
                        <a:cubicBezTo>
                          <a:pt x="2" y="0"/>
                          <a:pt x="2" y="0"/>
                          <a:pt x="1" y="0"/>
                        </a:cubicBezTo>
                        <a:cubicBezTo>
                          <a:pt x="1" y="0"/>
                          <a:pt x="1" y="0"/>
                          <a:pt x="1" y="0"/>
                        </a:cubicBezTo>
                        <a:cubicBezTo>
                          <a:pt x="1" y="0"/>
                          <a:pt x="0" y="1"/>
                          <a:pt x="0" y="1"/>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20" name="Freeform 1204"/>
                  <p:cNvSpPr>
                    <a:spLocks/>
                  </p:cNvSpPr>
                  <p:nvPr/>
                </p:nvSpPr>
                <p:spPr bwMode="auto">
                  <a:xfrm>
                    <a:off x="3307" y="2060"/>
                    <a:ext cx="11" cy="11"/>
                  </a:xfrm>
                  <a:custGeom>
                    <a:avLst/>
                    <a:gdLst>
                      <a:gd name="T0" fmla="*/ 1 w 2"/>
                      <a:gd name="T1" fmla="*/ 2 h 2"/>
                      <a:gd name="T2" fmla="*/ 2 w 2"/>
                      <a:gd name="T3" fmla="*/ 1 h 2"/>
                      <a:gd name="T4" fmla="*/ 2 w 2"/>
                      <a:gd name="T5" fmla="*/ 0 h 2"/>
                      <a:gd name="T6" fmla="*/ 2 w 2"/>
                      <a:gd name="T7" fmla="*/ 1 h 2"/>
                      <a:gd name="T8" fmla="*/ 0 w 2"/>
                      <a:gd name="T9" fmla="*/ 2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2" y="1"/>
                          <a:pt x="2" y="1"/>
                        </a:cubicBezTo>
                        <a:cubicBezTo>
                          <a:pt x="2" y="1"/>
                          <a:pt x="2" y="0"/>
                          <a:pt x="2" y="0"/>
                        </a:cubicBezTo>
                        <a:cubicBezTo>
                          <a:pt x="2" y="0"/>
                          <a:pt x="2" y="0"/>
                          <a:pt x="2" y="1"/>
                        </a:cubicBezTo>
                        <a:cubicBezTo>
                          <a:pt x="1" y="1"/>
                          <a:pt x="1" y="1"/>
                          <a:pt x="0" y="2"/>
                        </a:cubicBezTo>
                        <a:cubicBezTo>
                          <a:pt x="0" y="2"/>
                          <a:pt x="0"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21" name="Freeform 1205"/>
                  <p:cNvSpPr>
                    <a:spLocks/>
                  </p:cNvSpPr>
                  <p:nvPr/>
                </p:nvSpPr>
                <p:spPr bwMode="auto">
                  <a:xfrm>
                    <a:off x="3313" y="2066"/>
                    <a:ext cx="11" cy="11"/>
                  </a:xfrm>
                  <a:custGeom>
                    <a:avLst/>
                    <a:gdLst>
                      <a:gd name="T0" fmla="*/ 1 w 2"/>
                      <a:gd name="T1" fmla="*/ 2 h 2"/>
                      <a:gd name="T2" fmla="*/ 2 w 2"/>
                      <a:gd name="T3" fmla="*/ 0 h 2"/>
                      <a:gd name="T4" fmla="*/ 1 w 2"/>
                      <a:gd name="T5" fmla="*/ 0 h 2"/>
                      <a:gd name="T6" fmla="*/ 0 w 2"/>
                      <a:gd name="T7" fmla="*/ 2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2" y="0"/>
                        </a:cubicBezTo>
                        <a:cubicBezTo>
                          <a:pt x="2" y="0"/>
                          <a:pt x="1" y="0"/>
                          <a:pt x="1" y="0"/>
                        </a:cubicBezTo>
                        <a:cubicBezTo>
                          <a:pt x="1" y="1"/>
                          <a:pt x="0"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22" name="Freeform 1206"/>
                  <p:cNvSpPr>
                    <a:spLocks/>
                  </p:cNvSpPr>
                  <p:nvPr/>
                </p:nvSpPr>
                <p:spPr bwMode="auto">
                  <a:xfrm>
                    <a:off x="3329" y="2060"/>
                    <a:ext cx="6" cy="6"/>
                  </a:xfrm>
                  <a:custGeom>
                    <a:avLst/>
                    <a:gdLst>
                      <a:gd name="T0" fmla="*/ 0 w 1"/>
                      <a:gd name="T1" fmla="*/ 1 h 1"/>
                      <a:gd name="T2" fmla="*/ 1 w 1"/>
                      <a:gd name="T3" fmla="*/ 0 h 1"/>
                      <a:gd name="T4" fmla="*/ 1 w 1"/>
                      <a:gd name="T5" fmla="*/ 0 h 1"/>
                      <a:gd name="T6" fmla="*/ 1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0"/>
                          <a:pt x="1" y="0"/>
                        </a:cubicBezTo>
                        <a:cubicBezTo>
                          <a:pt x="1" y="0"/>
                          <a:pt x="1" y="0"/>
                          <a:pt x="1" y="0"/>
                        </a:cubicBezTo>
                        <a:cubicBezTo>
                          <a:pt x="1" y="0"/>
                          <a:pt x="1" y="0"/>
                          <a:pt x="1" y="0"/>
                        </a:cubicBezTo>
                        <a:cubicBezTo>
                          <a:pt x="0"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23" name="Freeform 1207"/>
                  <p:cNvSpPr>
                    <a:spLocks/>
                  </p:cNvSpPr>
                  <p:nvPr/>
                </p:nvSpPr>
                <p:spPr bwMode="auto">
                  <a:xfrm>
                    <a:off x="3335" y="2066"/>
                    <a:ext cx="5" cy="0"/>
                  </a:xfrm>
                  <a:custGeom>
                    <a:avLst/>
                    <a:gdLst>
                      <a:gd name="T0" fmla="*/ 0 w 1"/>
                      <a:gd name="T1" fmla="*/ 1 w 1"/>
                      <a:gd name="T2" fmla="*/ 1 w 1"/>
                      <a:gd name="T3" fmla="*/ 0 w 1"/>
                      <a:gd name="T4" fmla="*/ 0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24" name="Freeform 1208"/>
                  <p:cNvSpPr>
                    <a:spLocks/>
                  </p:cNvSpPr>
                  <p:nvPr/>
                </p:nvSpPr>
                <p:spPr bwMode="auto">
                  <a:xfrm>
                    <a:off x="3335" y="2066"/>
                    <a:ext cx="5" cy="5"/>
                  </a:xfrm>
                  <a:custGeom>
                    <a:avLst/>
                    <a:gdLst>
                      <a:gd name="T0" fmla="*/ 1 w 1"/>
                      <a:gd name="T1" fmla="*/ 1 h 1"/>
                      <a:gd name="T2" fmla="*/ 1 w 1"/>
                      <a:gd name="T3" fmla="*/ 1 h 1"/>
                      <a:gd name="T4" fmla="*/ 1 w 1"/>
                      <a:gd name="T5" fmla="*/ 0 h 1"/>
                      <a:gd name="T6" fmla="*/ 1 w 1"/>
                      <a:gd name="T7" fmla="*/ 1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1"/>
                          <a:pt x="1" y="0"/>
                          <a:pt x="1" y="0"/>
                        </a:cubicBezTo>
                        <a:cubicBezTo>
                          <a:pt x="1" y="0"/>
                          <a:pt x="1" y="1"/>
                          <a:pt x="1" y="1"/>
                        </a:cubicBezTo>
                        <a:cubicBezTo>
                          <a:pt x="0"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25" name="Freeform 1209"/>
                  <p:cNvSpPr>
                    <a:spLocks/>
                  </p:cNvSpPr>
                  <p:nvPr/>
                </p:nvSpPr>
                <p:spPr bwMode="auto">
                  <a:xfrm>
                    <a:off x="3335" y="2066"/>
                    <a:ext cx="11" cy="5"/>
                  </a:xfrm>
                  <a:custGeom>
                    <a:avLst/>
                    <a:gdLst>
                      <a:gd name="T0" fmla="*/ 1 w 2"/>
                      <a:gd name="T1" fmla="*/ 1 h 1"/>
                      <a:gd name="T2" fmla="*/ 2 w 2"/>
                      <a:gd name="T3" fmla="*/ 1 h 1"/>
                      <a:gd name="T4" fmla="*/ 2 w 2"/>
                      <a:gd name="T5" fmla="*/ 0 h 1"/>
                      <a:gd name="T6" fmla="*/ 1 w 2"/>
                      <a:gd name="T7" fmla="*/ 0 h 1"/>
                      <a:gd name="T8" fmla="*/ 1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0"/>
                          <a:pt x="2" y="0"/>
                          <a:pt x="2" y="0"/>
                        </a:cubicBezTo>
                        <a:cubicBezTo>
                          <a:pt x="2" y="0"/>
                          <a:pt x="2" y="0"/>
                          <a:pt x="1" y="0"/>
                        </a:cubicBezTo>
                        <a:cubicBezTo>
                          <a:pt x="1" y="0"/>
                          <a:pt x="1" y="1"/>
                          <a:pt x="1" y="1"/>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grpSp>
            <p:grpSp>
              <p:nvGrpSpPr>
                <p:cNvPr id="123" name="Group 1411"/>
                <p:cNvGrpSpPr>
                  <a:grpSpLocks/>
                </p:cNvGrpSpPr>
                <p:nvPr/>
              </p:nvGrpSpPr>
              <p:grpSpPr bwMode="auto">
                <a:xfrm>
                  <a:off x="4611688" y="2106613"/>
                  <a:ext cx="1006475" cy="1216025"/>
                  <a:chOff x="2905" y="1327"/>
                  <a:chExt cx="634" cy="766"/>
                </a:xfrm>
                <a:grpFill/>
              </p:grpSpPr>
              <p:sp>
                <p:nvSpPr>
                  <p:cNvPr id="526" name="Freeform 1211"/>
                  <p:cNvSpPr>
                    <a:spLocks/>
                  </p:cNvSpPr>
                  <p:nvPr/>
                </p:nvSpPr>
                <p:spPr bwMode="auto">
                  <a:xfrm>
                    <a:off x="3340" y="2071"/>
                    <a:ext cx="11" cy="11"/>
                  </a:xfrm>
                  <a:custGeom>
                    <a:avLst/>
                    <a:gdLst>
                      <a:gd name="T0" fmla="*/ 0 w 2"/>
                      <a:gd name="T1" fmla="*/ 1 h 2"/>
                      <a:gd name="T2" fmla="*/ 2 w 2"/>
                      <a:gd name="T3" fmla="*/ 0 h 2"/>
                      <a:gd name="T4" fmla="*/ 2 w 2"/>
                      <a:gd name="T5" fmla="*/ 0 h 2"/>
                      <a:gd name="T6" fmla="*/ 1 w 2"/>
                      <a:gd name="T7" fmla="*/ 0 h 2"/>
                      <a:gd name="T8" fmla="*/ 0 w 2"/>
                      <a:gd name="T9" fmla="*/ 1 h 2"/>
                      <a:gd name="T10" fmla="*/ 0 w 2"/>
                      <a:gd name="T11" fmla="*/ 2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1" y="1"/>
                          <a:pt x="1" y="1"/>
                          <a:pt x="2" y="0"/>
                        </a:cubicBezTo>
                        <a:cubicBezTo>
                          <a:pt x="2" y="0"/>
                          <a:pt x="2" y="0"/>
                          <a:pt x="2" y="0"/>
                        </a:cubicBezTo>
                        <a:cubicBezTo>
                          <a:pt x="2" y="0"/>
                          <a:pt x="1" y="0"/>
                          <a:pt x="1" y="0"/>
                        </a:cubicBezTo>
                        <a:cubicBezTo>
                          <a:pt x="1" y="1"/>
                          <a:pt x="0" y="1"/>
                          <a:pt x="0" y="1"/>
                        </a:cubicBezTo>
                        <a:cubicBezTo>
                          <a:pt x="0" y="1"/>
                          <a:pt x="0" y="2"/>
                          <a:pt x="0" y="2"/>
                        </a:cubicBezTo>
                        <a:cubicBezTo>
                          <a:pt x="0" y="2"/>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7" name="Freeform 1212"/>
                  <p:cNvSpPr>
                    <a:spLocks/>
                  </p:cNvSpPr>
                  <p:nvPr/>
                </p:nvSpPr>
                <p:spPr bwMode="auto">
                  <a:xfrm>
                    <a:off x="3351" y="2044"/>
                    <a:ext cx="33" cy="22"/>
                  </a:xfrm>
                  <a:custGeom>
                    <a:avLst/>
                    <a:gdLst>
                      <a:gd name="T0" fmla="*/ 1 w 6"/>
                      <a:gd name="T1" fmla="*/ 4 h 4"/>
                      <a:gd name="T2" fmla="*/ 5 w 6"/>
                      <a:gd name="T3" fmla="*/ 0 h 4"/>
                      <a:gd name="T4" fmla="*/ 5 w 6"/>
                      <a:gd name="T5" fmla="*/ 0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2"/>
                          <a:pt x="4" y="1"/>
                          <a:pt x="5" y="0"/>
                        </a:cubicBezTo>
                        <a:cubicBezTo>
                          <a:pt x="6" y="0"/>
                          <a:pt x="5" y="0"/>
                          <a:pt x="5" y="0"/>
                        </a:cubicBezTo>
                        <a:cubicBezTo>
                          <a:pt x="3" y="1"/>
                          <a:pt x="2"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8" name="Freeform 1213"/>
                  <p:cNvSpPr>
                    <a:spLocks/>
                  </p:cNvSpPr>
                  <p:nvPr/>
                </p:nvSpPr>
                <p:spPr bwMode="auto">
                  <a:xfrm>
                    <a:off x="3351" y="2038"/>
                    <a:ext cx="55" cy="39"/>
                  </a:xfrm>
                  <a:custGeom>
                    <a:avLst/>
                    <a:gdLst>
                      <a:gd name="T0" fmla="*/ 0 w 10"/>
                      <a:gd name="T1" fmla="*/ 6 h 7"/>
                      <a:gd name="T2" fmla="*/ 9 w 10"/>
                      <a:gd name="T3" fmla="*/ 0 h 7"/>
                      <a:gd name="T4" fmla="*/ 9 w 10"/>
                      <a:gd name="T5" fmla="*/ 0 h 7"/>
                      <a:gd name="T6" fmla="*/ 0 w 10"/>
                      <a:gd name="T7" fmla="*/ 6 h 7"/>
                      <a:gd name="T8" fmla="*/ 0 w 10"/>
                      <a:gd name="T9" fmla="*/ 6 h 7"/>
                    </a:gdLst>
                    <a:ahLst/>
                    <a:cxnLst>
                      <a:cxn ang="0">
                        <a:pos x="T0" y="T1"/>
                      </a:cxn>
                      <a:cxn ang="0">
                        <a:pos x="T2" y="T3"/>
                      </a:cxn>
                      <a:cxn ang="0">
                        <a:pos x="T4" y="T5"/>
                      </a:cxn>
                      <a:cxn ang="0">
                        <a:pos x="T6" y="T7"/>
                      </a:cxn>
                      <a:cxn ang="0">
                        <a:pos x="T8" y="T9"/>
                      </a:cxn>
                    </a:cxnLst>
                    <a:rect l="0" t="0" r="r" b="b"/>
                    <a:pathLst>
                      <a:path w="10" h="7">
                        <a:moveTo>
                          <a:pt x="0" y="6"/>
                        </a:moveTo>
                        <a:cubicBezTo>
                          <a:pt x="3" y="4"/>
                          <a:pt x="6" y="2"/>
                          <a:pt x="9" y="0"/>
                        </a:cubicBezTo>
                        <a:cubicBezTo>
                          <a:pt x="10" y="0"/>
                          <a:pt x="9" y="0"/>
                          <a:pt x="9" y="0"/>
                        </a:cubicBezTo>
                        <a:cubicBezTo>
                          <a:pt x="6" y="1"/>
                          <a:pt x="2" y="4"/>
                          <a:pt x="0" y="6"/>
                        </a:cubicBezTo>
                        <a:cubicBezTo>
                          <a:pt x="0" y="7"/>
                          <a:pt x="0" y="7"/>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9" name="Freeform 1214"/>
                  <p:cNvSpPr>
                    <a:spLocks/>
                  </p:cNvSpPr>
                  <p:nvPr/>
                </p:nvSpPr>
                <p:spPr bwMode="auto">
                  <a:xfrm>
                    <a:off x="3340" y="2044"/>
                    <a:ext cx="61" cy="49"/>
                  </a:xfrm>
                  <a:custGeom>
                    <a:avLst/>
                    <a:gdLst>
                      <a:gd name="T0" fmla="*/ 1 w 11"/>
                      <a:gd name="T1" fmla="*/ 9 h 9"/>
                      <a:gd name="T2" fmla="*/ 10 w 11"/>
                      <a:gd name="T3" fmla="*/ 1 h 9"/>
                      <a:gd name="T4" fmla="*/ 10 w 11"/>
                      <a:gd name="T5" fmla="*/ 0 h 9"/>
                      <a:gd name="T6" fmla="*/ 0 w 11"/>
                      <a:gd name="T7" fmla="*/ 8 h 9"/>
                      <a:gd name="T8" fmla="*/ 1 w 11"/>
                      <a:gd name="T9" fmla="*/ 9 h 9"/>
                    </a:gdLst>
                    <a:ahLst/>
                    <a:cxnLst>
                      <a:cxn ang="0">
                        <a:pos x="T0" y="T1"/>
                      </a:cxn>
                      <a:cxn ang="0">
                        <a:pos x="T2" y="T3"/>
                      </a:cxn>
                      <a:cxn ang="0">
                        <a:pos x="T4" y="T5"/>
                      </a:cxn>
                      <a:cxn ang="0">
                        <a:pos x="T6" y="T7"/>
                      </a:cxn>
                      <a:cxn ang="0">
                        <a:pos x="T8" y="T9"/>
                      </a:cxn>
                    </a:cxnLst>
                    <a:rect l="0" t="0" r="r" b="b"/>
                    <a:pathLst>
                      <a:path w="11" h="9">
                        <a:moveTo>
                          <a:pt x="1" y="9"/>
                        </a:moveTo>
                        <a:cubicBezTo>
                          <a:pt x="4" y="6"/>
                          <a:pt x="7" y="3"/>
                          <a:pt x="10" y="1"/>
                        </a:cubicBezTo>
                        <a:cubicBezTo>
                          <a:pt x="11" y="0"/>
                          <a:pt x="10" y="0"/>
                          <a:pt x="10" y="0"/>
                        </a:cubicBezTo>
                        <a:cubicBezTo>
                          <a:pt x="6" y="3"/>
                          <a:pt x="3" y="6"/>
                          <a:pt x="0" y="8"/>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0" name="Freeform 1215"/>
                  <p:cNvSpPr>
                    <a:spLocks/>
                  </p:cNvSpPr>
                  <p:nvPr/>
                </p:nvSpPr>
                <p:spPr bwMode="auto">
                  <a:xfrm>
                    <a:off x="3246" y="2005"/>
                    <a:ext cx="34" cy="22"/>
                  </a:xfrm>
                  <a:custGeom>
                    <a:avLst/>
                    <a:gdLst>
                      <a:gd name="T0" fmla="*/ 1 w 6"/>
                      <a:gd name="T1" fmla="*/ 4 h 4"/>
                      <a:gd name="T2" fmla="*/ 6 w 6"/>
                      <a:gd name="T3" fmla="*/ 0 h 4"/>
                      <a:gd name="T4" fmla="*/ 5 w 6"/>
                      <a:gd name="T5" fmla="*/ 0 h 4"/>
                      <a:gd name="T6" fmla="*/ 1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2"/>
                          <a:pt x="4" y="1"/>
                          <a:pt x="6" y="0"/>
                        </a:cubicBezTo>
                        <a:cubicBezTo>
                          <a:pt x="6" y="0"/>
                          <a:pt x="6" y="0"/>
                          <a:pt x="5" y="0"/>
                        </a:cubicBezTo>
                        <a:cubicBezTo>
                          <a:pt x="4" y="1"/>
                          <a:pt x="2" y="2"/>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1" name="Freeform 1216"/>
                  <p:cNvSpPr>
                    <a:spLocks/>
                  </p:cNvSpPr>
                  <p:nvPr/>
                </p:nvSpPr>
                <p:spPr bwMode="auto">
                  <a:xfrm>
                    <a:off x="3241" y="2005"/>
                    <a:ext cx="33" cy="22"/>
                  </a:xfrm>
                  <a:custGeom>
                    <a:avLst/>
                    <a:gdLst>
                      <a:gd name="T0" fmla="*/ 1 w 6"/>
                      <a:gd name="T1" fmla="*/ 4 h 4"/>
                      <a:gd name="T2" fmla="*/ 6 w 6"/>
                      <a:gd name="T3" fmla="*/ 0 h 4"/>
                      <a:gd name="T4" fmla="*/ 5 w 6"/>
                      <a:gd name="T5" fmla="*/ 0 h 4"/>
                      <a:gd name="T6" fmla="*/ 0 w 6"/>
                      <a:gd name="T7" fmla="*/ 3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3"/>
                          <a:pt x="4" y="1"/>
                          <a:pt x="6" y="0"/>
                        </a:cubicBezTo>
                        <a:cubicBezTo>
                          <a:pt x="6" y="0"/>
                          <a:pt x="6" y="0"/>
                          <a:pt x="5" y="0"/>
                        </a:cubicBezTo>
                        <a:cubicBezTo>
                          <a:pt x="4" y="1"/>
                          <a:pt x="2" y="2"/>
                          <a:pt x="0" y="3"/>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2" name="Freeform 1217"/>
                  <p:cNvSpPr>
                    <a:spLocks/>
                  </p:cNvSpPr>
                  <p:nvPr/>
                </p:nvSpPr>
                <p:spPr bwMode="auto">
                  <a:xfrm>
                    <a:off x="3197" y="1977"/>
                    <a:ext cx="27" cy="22"/>
                  </a:xfrm>
                  <a:custGeom>
                    <a:avLst/>
                    <a:gdLst>
                      <a:gd name="T0" fmla="*/ 1 w 5"/>
                      <a:gd name="T1" fmla="*/ 4 h 4"/>
                      <a:gd name="T2" fmla="*/ 5 w 5"/>
                      <a:gd name="T3" fmla="*/ 1 h 4"/>
                      <a:gd name="T4" fmla="*/ 4 w 5"/>
                      <a:gd name="T5" fmla="*/ 0 h 4"/>
                      <a:gd name="T6" fmla="*/ 0 w 5"/>
                      <a:gd name="T7" fmla="*/ 4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3"/>
                          <a:pt x="3" y="2"/>
                          <a:pt x="5" y="1"/>
                        </a:cubicBezTo>
                        <a:cubicBezTo>
                          <a:pt x="5" y="0"/>
                          <a:pt x="4" y="0"/>
                          <a:pt x="4" y="0"/>
                        </a:cubicBezTo>
                        <a:cubicBezTo>
                          <a:pt x="3" y="1"/>
                          <a:pt x="1" y="2"/>
                          <a:pt x="0" y="4"/>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3" name="Freeform 1218"/>
                  <p:cNvSpPr>
                    <a:spLocks/>
                  </p:cNvSpPr>
                  <p:nvPr/>
                </p:nvSpPr>
                <p:spPr bwMode="auto">
                  <a:xfrm>
                    <a:off x="3202" y="1983"/>
                    <a:ext cx="28" cy="22"/>
                  </a:xfrm>
                  <a:custGeom>
                    <a:avLst/>
                    <a:gdLst>
                      <a:gd name="T0" fmla="*/ 1 w 5"/>
                      <a:gd name="T1" fmla="*/ 4 h 4"/>
                      <a:gd name="T2" fmla="*/ 5 w 5"/>
                      <a:gd name="T3" fmla="*/ 0 h 4"/>
                      <a:gd name="T4" fmla="*/ 4 w 5"/>
                      <a:gd name="T5" fmla="*/ 0 h 4"/>
                      <a:gd name="T6" fmla="*/ 0 w 5"/>
                      <a:gd name="T7" fmla="*/ 3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2"/>
                          <a:pt x="3" y="1"/>
                          <a:pt x="5" y="0"/>
                        </a:cubicBezTo>
                        <a:cubicBezTo>
                          <a:pt x="5" y="0"/>
                          <a:pt x="5" y="0"/>
                          <a:pt x="4" y="0"/>
                        </a:cubicBezTo>
                        <a:cubicBezTo>
                          <a:pt x="3" y="1"/>
                          <a:pt x="1" y="2"/>
                          <a:pt x="0" y="3"/>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4" name="Freeform 1219"/>
                  <p:cNvSpPr>
                    <a:spLocks/>
                  </p:cNvSpPr>
                  <p:nvPr/>
                </p:nvSpPr>
                <p:spPr bwMode="auto">
                  <a:xfrm>
                    <a:off x="3208" y="1966"/>
                    <a:ext cx="55" cy="44"/>
                  </a:xfrm>
                  <a:custGeom>
                    <a:avLst/>
                    <a:gdLst>
                      <a:gd name="T0" fmla="*/ 1 w 10"/>
                      <a:gd name="T1" fmla="*/ 7 h 8"/>
                      <a:gd name="T2" fmla="*/ 5 w 10"/>
                      <a:gd name="T3" fmla="*/ 3 h 8"/>
                      <a:gd name="T4" fmla="*/ 10 w 10"/>
                      <a:gd name="T5" fmla="*/ 0 h 8"/>
                      <a:gd name="T6" fmla="*/ 10 w 10"/>
                      <a:gd name="T7" fmla="*/ 0 h 8"/>
                      <a:gd name="T8" fmla="*/ 5 w 10"/>
                      <a:gd name="T9" fmla="*/ 4 h 8"/>
                      <a:gd name="T10" fmla="*/ 0 w 10"/>
                      <a:gd name="T11" fmla="*/ 7 h 8"/>
                      <a:gd name="T12" fmla="*/ 1 w 10"/>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1" y="7"/>
                        </a:moveTo>
                        <a:cubicBezTo>
                          <a:pt x="2" y="6"/>
                          <a:pt x="4" y="5"/>
                          <a:pt x="5" y="3"/>
                        </a:cubicBezTo>
                        <a:cubicBezTo>
                          <a:pt x="7" y="2"/>
                          <a:pt x="8" y="1"/>
                          <a:pt x="10" y="0"/>
                        </a:cubicBezTo>
                        <a:cubicBezTo>
                          <a:pt x="10" y="0"/>
                          <a:pt x="10" y="0"/>
                          <a:pt x="10" y="0"/>
                        </a:cubicBezTo>
                        <a:cubicBezTo>
                          <a:pt x="8" y="1"/>
                          <a:pt x="6" y="2"/>
                          <a:pt x="5" y="4"/>
                        </a:cubicBezTo>
                        <a:cubicBezTo>
                          <a:pt x="3" y="5"/>
                          <a:pt x="1" y="6"/>
                          <a:pt x="0" y="7"/>
                        </a:cubicBezTo>
                        <a:cubicBezTo>
                          <a:pt x="0" y="8"/>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5" name="Freeform 1220"/>
                  <p:cNvSpPr>
                    <a:spLocks/>
                  </p:cNvSpPr>
                  <p:nvPr/>
                </p:nvSpPr>
                <p:spPr bwMode="auto">
                  <a:xfrm>
                    <a:off x="3224" y="1955"/>
                    <a:ext cx="45" cy="28"/>
                  </a:xfrm>
                  <a:custGeom>
                    <a:avLst/>
                    <a:gdLst>
                      <a:gd name="T0" fmla="*/ 1 w 8"/>
                      <a:gd name="T1" fmla="*/ 5 h 5"/>
                      <a:gd name="T2" fmla="*/ 8 w 8"/>
                      <a:gd name="T3" fmla="*/ 1 h 5"/>
                      <a:gd name="T4" fmla="*/ 8 w 8"/>
                      <a:gd name="T5" fmla="*/ 1 h 5"/>
                      <a:gd name="T6" fmla="*/ 1 w 8"/>
                      <a:gd name="T7" fmla="*/ 4 h 5"/>
                      <a:gd name="T8" fmla="*/ 1 w 8"/>
                      <a:gd name="T9" fmla="*/ 5 h 5"/>
                    </a:gdLst>
                    <a:ahLst/>
                    <a:cxnLst>
                      <a:cxn ang="0">
                        <a:pos x="T0" y="T1"/>
                      </a:cxn>
                      <a:cxn ang="0">
                        <a:pos x="T2" y="T3"/>
                      </a:cxn>
                      <a:cxn ang="0">
                        <a:pos x="T4" y="T5"/>
                      </a:cxn>
                      <a:cxn ang="0">
                        <a:pos x="T6" y="T7"/>
                      </a:cxn>
                      <a:cxn ang="0">
                        <a:pos x="T8" y="T9"/>
                      </a:cxn>
                    </a:cxnLst>
                    <a:rect l="0" t="0" r="r" b="b"/>
                    <a:pathLst>
                      <a:path w="8" h="5">
                        <a:moveTo>
                          <a:pt x="1" y="5"/>
                        </a:moveTo>
                        <a:cubicBezTo>
                          <a:pt x="3" y="3"/>
                          <a:pt x="6" y="2"/>
                          <a:pt x="8" y="1"/>
                        </a:cubicBezTo>
                        <a:cubicBezTo>
                          <a:pt x="8" y="1"/>
                          <a:pt x="8" y="0"/>
                          <a:pt x="8" y="1"/>
                        </a:cubicBezTo>
                        <a:cubicBezTo>
                          <a:pt x="5" y="2"/>
                          <a:pt x="3" y="3"/>
                          <a:pt x="1" y="4"/>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6" name="Freeform 1221"/>
                  <p:cNvSpPr>
                    <a:spLocks/>
                  </p:cNvSpPr>
                  <p:nvPr/>
                </p:nvSpPr>
                <p:spPr bwMode="auto">
                  <a:xfrm>
                    <a:off x="3230" y="1955"/>
                    <a:ext cx="39" cy="17"/>
                  </a:xfrm>
                  <a:custGeom>
                    <a:avLst/>
                    <a:gdLst>
                      <a:gd name="T0" fmla="*/ 1 w 7"/>
                      <a:gd name="T1" fmla="*/ 3 h 3"/>
                      <a:gd name="T2" fmla="*/ 6 w 7"/>
                      <a:gd name="T3" fmla="*/ 0 h 3"/>
                      <a:gd name="T4" fmla="*/ 6 w 7"/>
                      <a:gd name="T5" fmla="*/ 0 h 3"/>
                      <a:gd name="T6" fmla="*/ 0 w 7"/>
                      <a:gd name="T7" fmla="*/ 3 h 3"/>
                      <a:gd name="T8" fmla="*/ 1 w 7"/>
                      <a:gd name="T9" fmla="*/ 3 h 3"/>
                    </a:gdLst>
                    <a:ahLst/>
                    <a:cxnLst>
                      <a:cxn ang="0">
                        <a:pos x="T0" y="T1"/>
                      </a:cxn>
                      <a:cxn ang="0">
                        <a:pos x="T2" y="T3"/>
                      </a:cxn>
                      <a:cxn ang="0">
                        <a:pos x="T4" y="T5"/>
                      </a:cxn>
                      <a:cxn ang="0">
                        <a:pos x="T6" y="T7"/>
                      </a:cxn>
                      <a:cxn ang="0">
                        <a:pos x="T8" y="T9"/>
                      </a:cxn>
                    </a:cxnLst>
                    <a:rect l="0" t="0" r="r" b="b"/>
                    <a:pathLst>
                      <a:path w="7" h="3">
                        <a:moveTo>
                          <a:pt x="1" y="3"/>
                        </a:moveTo>
                        <a:cubicBezTo>
                          <a:pt x="3" y="2"/>
                          <a:pt x="5" y="1"/>
                          <a:pt x="6" y="0"/>
                        </a:cubicBezTo>
                        <a:cubicBezTo>
                          <a:pt x="7" y="0"/>
                          <a:pt x="6" y="0"/>
                          <a:pt x="6" y="0"/>
                        </a:cubicBezTo>
                        <a:cubicBezTo>
                          <a:pt x="4" y="1"/>
                          <a:pt x="2" y="2"/>
                          <a:pt x="0" y="3"/>
                        </a:cubicBezTo>
                        <a:cubicBezTo>
                          <a:pt x="0" y="3"/>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7" name="Freeform 1222"/>
                  <p:cNvSpPr>
                    <a:spLocks/>
                  </p:cNvSpPr>
                  <p:nvPr/>
                </p:nvSpPr>
                <p:spPr bwMode="auto">
                  <a:xfrm>
                    <a:off x="3235" y="1950"/>
                    <a:ext cx="28" cy="16"/>
                  </a:xfrm>
                  <a:custGeom>
                    <a:avLst/>
                    <a:gdLst>
                      <a:gd name="T0" fmla="*/ 1 w 5"/>
                      <a:gd name="T1" fmla="*/ 2 h 3"/>
                      <a:gd name="T2" fmla="*/ 5 w 5"/>
                      <a:gd name="T3" fmla="*/ 0 h 3"/>
                      <a:gd name="T4" fmla="*/ 4 w 5"/>
                      <a:gd name="T5" fmla="*/ 0 h 3"/>
                      <a:gd name="T6" fmla="*/ 0 w 5"/>
                      <a:gd name="T7" fmla="*/ 2 h 3"/>
                      <a:gd name="T8" fmla="*/ 1 w 5"/>
                      <a:gd name="T9" fmla="*/ 2 h 3"/>
                    </a:gdLst>
                    <a:ahLst/>
                    <a:cxnLst>
                      <a:cxn ang="0">
                        <a:pos x="T0" y="T1"/>
                      </a:cxn>
                      <a:cxn ang="0">
                        <a:pos x="T2" y="T3"/>
                      </a:cxn>
                      <a:cxn ang="0">
                        <a:pos x="T4" y="T5"/>
                      </a:cxn>
                      <a:cxn ang="0">
                        <a:pos x="T6" y="T7"/>
                      </a:cxn>
                      <a:cxn ang="0">
                        <a:pos x="T8" y="T9"/>
                      </a:cxn>
                    </a:cxnLst>
                    <a:rect l="0" t="0" r="r" b="b"/>
                    <a:pathLst>
                      <a:path w="5" h="3">
                        <a:moveTo>
                          <a:pt x="1" y="2"/>
                        </a:moveTo>
                        <a:cubicBezTo>
                          <a:pt x="2" y="2"/>
                          <a:pt x="3" y="1"/>
                          <a:pt x="5" y="0"/>
                        </a:cubicBezTo>
                        <a:cubicBezTo>
                          <a:pt x="5" y="0"/>
                          <a:pt x="5" y="0"/>
                          <a:pt x="4" y="0"/>
                        </a:cubicBezTo>
                        <a:cubicBezTo>
                          <a:pt x="3" y="1"/>
                          <a:pt x="2" y="1"/>
                          <a:pt x="0" y="2"/>
                        </a:cubicBezTo>
                        <a:cubicBezTo>
                          <a:pt x="0" y="2"/>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8" name="Freeform 1223"/>
                  <p:cNvSpPr>
                    <a:spLocks/>
                  </p:cNvSpPr>
                  <p:nvPr/>
                </p:nvSpPr>
                <p:spPr bwMode="auto">
                  <a:xfrm>
                    <a:off x="3213" y="1983"/>
                    <a:ext cx="45" cy="27"/>
                  </a:xfrm>
                  <a:custGeom>
                    <a:avLst/>
                    <a:gdLst>
                      <a:gd name="T0" fmla="*/ 1 w 8"/>
                      <a:gd name="T1" fmla="*/ 5 h 5"/>
                      <a:gd name="T2" fmla="*/ 8 w 8"/>
                      <a:gd name="T3" fmla="*/ 0 h 5"/>
                      <a:gd name="T4" fmla="*/ 7 w 8"/>
                      <a:gd name="T5" fmla="*/ 0 h 5"/>
                      <a:gd name="T6" fmla="*/ 1 w 8"/>
                      <a:gd name="T7" fmla="*/ 5 h 5"/>
                      <a:gd name="T8" fmla="*/ 1 w 8"/>
                      <a:gd name="T9" fmla="*/ 5 h 5"/>
                    </a:gdLst>
                    <a:ahLst/>
                    <a:cxnLst>
                      <a:cxn ang="0">
                        <a:pos x="T0" y="T1"/>
                      </a:cxn>
                      <a:cxn ang="0">
                        <a:pos x="T2" y="T3"/>
                      </a:cxn>
                      <a:cxn ang="0">
                        <a:pos x="T4" y="T5"/>
                      </a:cxn>
                      <a:cxn ang="0">
                        <a:pos x="T6" y="T7"/>
                      </a:cxn>
                      <a:cxn ang="0">
                        <a:pos x="T8" y="T9"/>
                      </a:cxn>
                    </a:cxnLst>
                    <a:rect l="0" t="0" r="r" b="b"/>
                    <a:pathLst>
                      <a:path w="8" h="5">
                        <a:moveTo>
                          <a:pt x="1" y="5"/>
                        </a:moveTo>
                        <a:cubicBezTo>
                          <a:pt x="3" y="3"/>
                          <a:pt x="5" y="2"/>
                          <a:pt x="8" y="0"/>
                        </a:cubicBezTo>
                        <a:cubicBezTo>
                          <a:pt x="8" y="0"/>
                          <a:pt x="7" y="0"/>
                          <a:pt x="7" y="0"/>
                        </a:cubicBezTo>
                        <a:cubicBezTo>
                          <a:pt x="5" y="2"/>
                          <a:pt x="3"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39" name="Freeform 1224"/>
                  <p:cNvSpPr>
                    <a:spLocks/>
                  </p:cNvSpPr>
                  <p:nvPr/>
                </p:nvSpPr>
                <p:spPr bwMode="auto">
                  <a:xfrm>
                    <a:off x="3258" y="1977"/>
                    <a:ext cx="5" cy="0"/>
                  </a:xfrm>
                  <a:custGeom>
                    <a:avLst/>
                    <a:gdLst>
                      <a:gd name="T0" fmla="*/ 0 w 1"/>
                      <a:gd name="T1" fmla="*/ 1 w 1"/>
                      <a:gd name="T2" fmla="*/ 1 w 1"/>
                      <a:gd name="T3" fmla="*/ 0 w 1"/>
                      <a:gd name="T4" fmla="*/ 0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1" y="0"/>
                          <a:pt x="1" y="0"/>
                          <a:pt x="1" y="0"/>
                        </a:cubicBezTo>
                        <a:cubicBezTo>
                          <a:pt x="1" y="0"/>
                          <a:pt x="1" y="0"/>
                          <a:pt x="1" y="0"/>
                        </a:cubicBezTo>
                        <a:cubicBezTo>
                          <a:pt x="1" y="0"/>
                          <a:pt x="1"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0" name="Freeform 1225"/>
                  <p:cNvSpPr>
                    <a:spLocks/>
                  </p:cNvSpPr>
                  <p:nvPr/>
                </p:nvSpPr>
                <p:spPr bwMode="auto">
                  <a:xfrm>
                    <a:off x="3219" y="1988"/>
                    <a:ext cx="39" cy="28"/>
                  </a:xfrm>
                  <a:custGeom>
                    <a:avLst/>
                    <a:gdLst>
                      <a:gd name="T0" fmla="*/ 1 w 7"/>
                      <a:gd name="T1" fmla="*/ 5 h 5"/>
                      <a:gd name="T2" fmla="*/ 7 w 7"/>
                      <a:gd name="T3" fmla="*/ 0 h 5"/>
                      <a:gd name="T4" fmla="*/ 6 w 7"/>
                      <a:gd name="T5" fmla="*/ 0 h 5"/>
                      <a:gd name="T6" fmla="*/ 1 w 7"/>
                      <a:gd name="T7" fmla="*/ 4 h 5"/>
                      <a:gd name="T8" fmla="*/ 1 w 7"/>
                      <a:gd name="T9" fmla="*/ 5 h 5"/>
                    </a:gdLst>
                    <a:ahLst/>
                    <a:cxnLst>
                      <a:cxn ang="0">
                        <a:pos x="T0" y="T1"/>
                      </a:cxn>
                      <a:cxn ang="0">
                        <a:pos x="T2" y="T3"/>
                      </a:cxn>
                      <a:cxn ang="0">
                        <a:pos x="T4" y="T5"/>
                      </a:cxn>
                      <a:cxn ang="0">
                        <a:pos x="T6" y="T7"/>
                      </a:cxn>
                      <a:cxn ang="0">
                        <a:pos x="T8" y="T9"/>
                      </a:cxn>
                    </a:cxnLst>
                    <a:rect l="0" t="0" r="r" b="b"/>
                    <a:pathLst>
                      <a:path w="7" h="5">
                        <a:moveTo>
                          <a:pt x="1" y="5"/>
                        </a:moveTo>
                        <a:cubicBezTo>
                          <a:pt x="3" y="3"/>
                          <a:pt x="5" y="2"/>
                          <a:pt x="7" y="0"/>
                        </a:cubicBezTo>
                        <a:cubicBezTo>
                          <a:pt x="7" y="0"/>
                          <a:pt x="6" y="0"/>
                          <a:pt x="6" y="0"/>
                        </a:cubicBezTo>
                        <a:cubicBezTo>
                          <a:pt x="4" y="2"/>
                          <a:pt x="2" y="3"/>
                          <a:pt x="1" y="4"/>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1" name="Freeform 1226"/>
                  <p:cNvSpPr>
                    <a:spLocks/>
                  </p:cNvSpPr>
                  <p:nvPr/>
                </p:nvSpPr>
                <p:spPr bwMode="auto">
                  <a:xfrm>
                    <a:off x="3224" y="1999"/>
                    <a:ext cx="28" cy="17"/>
                  </a:xfrm>
                  <a:custGeom>
                    <a:avLst/>
                    <a:gdLst>
                      <a:gd name="T0" fmla="*/ 1 w 5"/>
                      <a:gd name="T1" fmla="*/ 3 h 3"/>
                      <a:gd name="T2" fmla="*/ 5 w 5"/>
                      <a:gd name="T3" fmla="*/ 0 h 3"/>
                      <a:gd name="T4" fmla="*/ 5 w 5"/>
                      <a:gd name="T5" fmla="*/ 0 h 3"/>
                      <a:gd name="T6" fmla="*/ 1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4" y="1"/>
                          <a:pt x="5" y="0"/>
                        </a:cubicBezTo>
                        <a:cubicBezTo>
                          <a:pt x="5" y="0"/>
                          <a:pt x="5" y="0"/>
                          <a:pt x="5" y="0"/>
                        </a:cubicBezTo>
                        <a:cubicBezTo>
                          <a:pt x="3"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2" name="Freeform 1227"/>
                  <p:cNvSpPr>
                    <a:spLocks/>
                  </p:cNvSpPr>
                  <p:nvPr/>
                </p:nvSpPr>
                <p:spPr bwMode="auto">
                  <a:xfrm>
                    <a:off x="3230" y="1999"/>
                    <a:ext cx="28" cy="23"/>
                  </a:xfrm>
                  <a:custGeom>
                    <a:avLst/>
                    <a:gdLst>
                      <a:gd name="T0" fmla="*/ 1 w 5"/>
                      <a:gd name="T1" fmla="*/ 4 h 4"/>
                      <a:gd name="T2" fmla="*/ 5 w 5"/>
                      <a:gd name="T3" fmla="*/ 1 h 4"/>
                      <a:gd name="T4" fmla="*/ 4 w 5"/>
                      <a:gd name="T5" fmla="*/ 1 h 4"/>
                      <a:gd name="T6" fmla="*/ 0 w 5"/>
                      <a:gd name="T7" fmla="*/ 4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2"/>
                          <a:pt x="3" y="1"/>
                          <a:pt x="5" y="1"/>
                        </a:cubicBezTo>
                        <a:cubicBezTo>
                          <a:pt x="5" y="0"/>
                          <a:pt x="4" y="0"/>
                          <a:pt x="4" y="1"/>
                        </a:cubicBezTo>
                        <a:cubicBezTo>
                          <a:pt x="3" y="1"/>
                          <a:pt x="2"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3" name="Freeform 1228"/>
                  <p:cNvSpPr>
                    <a:spLocks/>
                  </p:cNvSpPr>
                  <p:nvPr/>
                </p:nvSpPr>
                <p:spPr bwMode="auto">
                  <a:xfrm>
                    <a:off x="3235" y="2005"/>
                    <a:ext cx="28" cy="22"/>
                  </a:xfrm>
                  <a:custGeom>
                    <a:avLst/>
                    <a:gdLst>
                      <a:gd name="T0" fmla="*/ 1 w 5"/>
                      <a:gd name="T1" fmla="*/ 3 h 4"/>
                      <a:gd name="T2" fmla="*/ 5 w 5"/>
                      <a:gd name="T3" fmla="*/ 0 h 4"/>
                      <a:gd name="T4" fmla="*/ 4 w 5"/>
                      <a:gd name="T5" fmla="*/ 0 h 4"/>
                      <a:gd name="T6" fmla="*/ 0 w 5"/>
                      <a:gd name="T7" fmla="*/ 3 h 4"/>
                      <a:gd name="T8" fmla="*/ 1 w 5"/>
                      <a:gd name="T9" fmla="*/ 3 h 4"/>
                    </a:gdLst>
                    <a:ahLst/>
                    <a:cxnLst>
                      <a:cxn ang="0">
                        <a:pos x="T0" y="T1"/>
                      </a:cxn>
                      <a:cxn ang="0">
                        <a:pos x="T2" y="T3"/>
                      </a:cxn>
                      <a:cxn ang="0">
                        <a:pos x="T4" y="T5"/>
                      </a:cxn>
                      <a:cxn ang="0">
                        <a:pos x="T6" y="T7"/>
                      </a:cxn>
                      <a:cxn ang="0">
                        <a:pos x="T8" y="T9"/>
                      </a:cxn>
                    </a:cxnLst>
                    <a:rect l="0" t="0" r="r" b="b"/>
                    <a:pathLst>
                      <a:path w="5" h="4">
                        <a:moveTo>
                          <a:pt x="1" y="3"/>
                        </a:moveTo>
                        <a:cubicBezTo>
                          <a:pt x="2" y="2"/>
                          <a:pt x="3" y="1"/>
                          <a:pt x="5" y="0"/>
                        </a:cubicBezTo>
                        <a:cubicBezTo>
                          <a:pt x="5" y="0"/>
                          <a:pt x="4" y="0"/>
                          <a:pt x="4" y="0"/>
                        </a:cubicBezTo>
                        <a:cubicBezTo>
                          <a:pt x="3" y="1"/>
                          <a:pt x="1" y="2"/>
                          <a:pt x="0" y="3"/>
                        </a:cubicBezTo>
                        <a:cubicBezTo>
                          <a:pt x="0" y="4"/>
                          <a:pt x="1" y="4"/>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4" name="Freeform 1229"/>
                  <p:cNvSpPr>
                    <a:spLocks/>
                  </p:cNvSpPr>
                  <p:nvPr/>
                </p:nvSpPr>
                <p:spPr bwMode="auto">
                  <a:xfrm>
                    <a:off x="3114" y="1917"/>
                    <a:ext cx="66" cy="33"/>
                  </a:xfrm>
                  <a:custGeom>
                    <a:avLst/>
                    <a:gdLst>
                      <a:gd name="T0" fmla="*/ 1 w 12"/>
                      <a:gd name="T1" fmla="*/ 6 h 6"/>
                      <a:gd name="T2" fmla="*/ 5 w 12"/>
                      <a:gd name="T3" fmla="*/ 3 h 6"/>
                      <a:gd name="T4" fmla="*/ 11 w 12"/>
                      <a:gd name="T5" fmla="*/ 1 h 6"/>
                      <a:gd name="T6" fmla="*/ 11 w 12"/>
                      <a:gd name="T7" fmla="*/ 0 h 6"/>
                      <a:gd name="T8" fmla="*/ 7 w 12"/>
                      <a:gd name="T9" fmla="*/ 2 h 6"/>
                      <a:gd name="T10" fmla="*/ 0 w 12"/>
                      <a:gd name="T11" fmla="*/ 6 h 6"/>
                      <a:gd name="T12" fmla="*/ 1 w 12"/>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1" y="6"/>
                        </a:moveTo>
                        <a:cubicBezTo>
                          <a:pt x="2" y="5"/>
                          <a:pt x="4" y="4"/>
                          <a:pt x="5" y="3"/>
                        </a:cubicBezTo>
                        <a:cubicBezTo>
                          <a:pt x="7" y="2"/>
                          <a:pt x="9" y="1"/>
                          <a:pt x="11" y="1"/>
                        </a:cubicBezTo>
                        <a:cubicBezTo>
                          <a:pt x="11" y="1"/>
                          <a:pt x="12" y="0"/>
                          <a:pt x="11" y="0"/>
                        </a:cubicBezTo>
                        <a:cubicBezTo>
                          <a:pt x="10" y="1"/>
                          <a:pt x="8" y="1"/>
                          <a:pt x="7" y="2"/>
                        </a:cubicBezTo>
                        <a:cubicBezTo>
                          <a:pt x="5" y="3"/>
                          <a:pt x="2" y="5"/>
                          <a:pt x="0" y="6"/>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5" name="Freeform 1230"/>
                  <p:cNvSpPr>
                    <a:spLocks/>
                  </p:cNvSpPr>
                  <p:nvPr/>
                </p:nvSpPr>
                <p:spPr bwMode="auto">
                  <a:xfrm>
                    <a:off x="3114" y="1922"/>
                    <a:ext cx="66" cy="33"/>
                  </a:xfrm>
                  <a:custGeom>
                    <a:avLst/>
                    <a:gdLst>
                      <a:gd name="T0" fmla="*/ 1 w 12"/>
                      <a:gd name="T1" fmla="*/ 6 h 6"/>
                      <a:gd name="T2" fmla="*/ 12 w 12"/>
                      <a:gd name="T3" fmla="*/ 0 h 6"/>
                      <a:gd name="T4" fmla="*/ 11 w 12"/>
                      <a:gd name="T5" fmla="*/ 0 h 6"/>
                      <a:gd name="T6" fmla="*/ 0 w 12"/>
                      <a:gd name="T7" fmla="*/ 5 h 6"/>
                      <a:gd name="T8" fmla="*/ 1 w 12"/>
                      <a:gd name="T9" fmla="*/ 6 h 6"/>
                    </a:gdLst>
                    <a:ahLst/>
                    <a:cxnLst>
                      <a:cxn ang="0">
                        <a:pos x="T0" y="T1"/>
                      </a:cxn>
                      <a:cxn ang="0">
                        <a:pos x="T2" y="T3"/>
                      </a:cxn>
                      <a:cxn ang="0">
                        <a:pos x="T4" y="T5"/>
                      </a:cxn>
                      <a:cxn ang="0">
                        <a:pos x="T6" y="T7"/>
                      </a:cxn>
                      <a:cxn ang="0">
                        <a:pos x="T8" y="T9"/>
                      </a:cxn>
                    </a:cxnLst>
                    <a:rect l="0" t="0" r="r" b="b"/>
                    <a:pathLst>
                      <a:path w="12" h="6">
                        <a:moveTo>
                          <a:pt x="1" y="6"/>
                        </a:moveTo>
                        <a:cubicBezTo>
                          <a:pt x="4" y="3"/>
                          <a:pt x="8" y="2"/>
                          <a:pt x="12" y="0"/>
                        </a:cubicBezTo>
                        <a:cubicBezTo>
                          <a:pt x="12" y="0"/>
                          <a:pt x="12" y="0"/>
                          <a:pt x="11" y="0"/>
                        </a:cubicBezTo>
                        <a:cubicBezTo>
                          <a:pt x="8" y="2"/>
                          <a:pt x="4" y="3"/>
                          <a:pt x="0" y="5"/>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6" name="Freeform 1231"/>
                  <p:cNvSpPr>
                    <a:spLocks/>
                  </p:cNvSpPr>
                  <p:nvPr/>
                </p:nvSpPr>
                <p:spPr bwMode="auto">
                  <a:xfrm>
                    <a:off x="3114" y="1928"/>
                    <a:ext cx="66" cy="33"/>
                  </a:xfrm>
                  <a:custGeom>
                    <a:avLst/>
                    <a:gdLst>
                      <a:gd name="T0" fmla="*/ 1 w 12"/>
                      <a:gd name="T1" fmla="*/ 6 h 6"/>
                      <a:gd name="T2" fmla="*/ 12 w 12"/>
                      <a:gd name="T3" fmla="*/ 0 h 6"/>
                      <a:gd name="T4" fmla="*/ 12 w 12"/>
                      <a:gd name="T5" fmla="*/ 0 h 6"/>
                      <a:gd name="T6" fmla="*/ 0 w 12"/>
                      <a:gd name="T7" fmla="*/ 6 h 6"/>
                      <a:gd name="T8" fmla="*/ 1 w 12"/>
                      <a:gd name="T9" fmla="*/ 6 h 6"/>
                    </a:gdLst>
                    <a:ahLst/>
                    <a:cxnLst>
                      <a:cxn ang="0">
                        <a:pos x="T0" y="T1"/>
                      </a:cxn>
                      <a:cxn ang="0">
                        <a:pos x="T2" y="T3"/>
                      </a:cxn>
                      <a:cxn ang="0">
                        <a:pos x="T4" y="T5"/>
                      </a:cxn>
                      <a:cxn ang="0">
                        <a:pos x="T6" y="T7"/>
                      </a:cxn>
                      <a:cxn ang="0">
                        <a:pos x="T8" y="T9"/>
                      </a:cxn>
                    </a:cxnLst>
                    <a:rect l="0" t="0" r="r" b="b"/>
                    <a:pathLst>
                      <a:path w="12" h="6">
                        <a:moveTo>
                          <a:pt x="1" y="6"/>
                        </a:moveTo>
                        <a:cubicBezTo>
                          <a:pt x="4" y="3"/>
                          <a:pt x="8" y="2"/>
                          <a:pt x="12" y="0"/>
                        </a:cubicBezTo>
                        <a:cubicBezTo>
                          <a:pt x="12" y="0"/>
                          <a:pt x="12" y="0"/>
                          <a:pt x="12" y="0"/>
                        </a:cubicBezTo>
                        <a:cubicBezTo>
                          <a:pt x="8" y="1"/>
                          <a:pt x="4" y="3"/>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7" name="Freeform 1232"/>
                  <p:cNvSpPr>
                    <a:spLocks/>
                  </p:cNvSpPr>
                  <p:nvPr/>
                </p:nvSpPr>
                <p:spPr bwMode="auto">
                  <a:xfrm>
                    <a:off x="3109" y="1928"/>
                    <a:ext cx="71" cy="38"/>
                  </a:xfrm>
                  <a:custGeom>
                    <a:avLst/>
                    <a:gdLst>
                      <a:gd name="T0" fmla="*/ 1 w 13"/>
                      <a:gd name="T1" fmla="*/ 7 h 7"/>
                      <a:gd name="T2" fmla="*/ 7 w 13"/>
                      <a:gd name="T3" fmla="*/ 4 h 7"/>
                      <a:gd name="T4" fmla="*/ 13 w 13"/>
                      <a:gd name="T5" fmla="*/ 0 h 7"/>
                      <a:gd name="T6" fmla="*/ 13 w 13"/>
                      <a:gd name="T7" fmla="*/ 0 h 7"/>
                      <a:gd name="T8" fmla="*/ 7 w 13"/>
                      <a:gd name="T9" fmla="*/ 3 h 7"/>
                      <a:gd name="T10" fmla="*/ 1 w 13"/>
                      <a:gd name="T11" fmla="*/ 7 h 7"/>
                      <a:gd name="T12" fmla="*/ 1 w 13"/>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 y="7"/>
                        </a:moveTo>
                        <a:cubicBezTo>
                          <a:pt x="3" y="6"/>
                          <a:pt x="5" y="5"/>
                          <a:pt x="7" y="4"/>
                        </a:cubicBezTo>
                        <a:cubicBezTo>
                          <a:pt x="9" y="2"/>
                          <a:pt x="11" y="2"/>
                          <a:pt x="13" y="0"/>
                        </a:cubicBezTo>
                        <a:cubicBezTo>
                          <a:pt x="13" y="0"/>
                          <a:pt x="13" y="0"/>
                          <a:pt x="13" y="0"/>
                        </a:cubicBezTo>
                        <a:cubicBezTo>
                          <a:pt x="11" y="1"/>
                          <a:pt x="9" y="2"/>
                          <a:pt x="7" y="3"/>
                        </a:cubicBezTo>
                        <a:cubicBezTo>
                          <a:pt x="5" y="5"/>
                          <a:pt x="3" y="6"/>
                          <a:pt x="1"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8" name="Freeform 1233"/>
                  <p:cNvSpPr>
                    <a:spLocks/>
                  </p:cNvSpPr>
                  <p:nvPr/>
                </p:nvSpPr>
                <p:spPr bwMode="auto">
                  <a:xfrm>
                    <a:off x="3120" y="1933"/>
                    <a:ext cx="66" cy="39"/>
                  </a:xfrm>
                  <a:custGeom>
                    <a:avLst/>
                    <a:gdLst>
                      <a:gd name="T0" fmla="*/ 1 w 12"/>
                      <a:gd name="T1" fmla="*/ 6 h 7"/>
                      <a:gd name="T2" fmla="*/ 11 w 12"/>
                      <a:gd name="T3" fmla="*/ 0 h 7"/>
                      <a:gd name="T4" fmla="*/ 11 w 12"/>
                      <a:gd name="T5" fmla="*/ 0 h 7"/>
                      <a:gd name="T6" fmla="*/ 1 w 12"/>
                      <a:gd name="T7" fmla="*/ 6 h 7"/>
                      <a:gd name="T8" fmla="*/ 1 w 12"/>
                      <a:gd name="T9" fmla="*/ 6 h 7"/>
                    </a:gdLst>
                    <a:ahLst/>
                    <a:cxnLst>
                      <a:cxn ang="0">
                        <a:pos x="T0" y="T1"/>
                      </a:cxn>
                      <a:cxn ang="0">
                        <a:pos x="T2" y="T3"/>
                      </a:cxn>
                      <a:cxn ang="0">
                        <a:pos x="T4" y="T5"/>
                      </a:cxn>
                      <a:cxn ang="0">
                        <a:pos x="T6" y="T7"/>
                      </a:cxn>
                      <a:cxn ang="0">
                        <a:pos x="T8" y="T9"/>
                      </a:cxn>
                    </a:cxnLst>
                    <a:rect l="0" t="0" r="r" b="b"/>
                    <a:pathLst>
                      <a:path w="12" h="7">
                        <a:moveTo>
                          <a:pt x="1" y="6"/>
                        </a:moveTo>
                        <a:cubicBezTo>
                          <a:pt x="4" y="4"/>
                          <a:pt x="8" y="2"/>
                          <a:pt x="11" y="0"/>
                        </a:cubicBezTo>
                        <a:cubicBezTo>
                          <a:pt x="12" y="0"/>
                          <a:pt x="11" y="0"/>
                          <a:pt x="11" y="0"/>
                        </a:cubicBezTo>
                        <a:cubicBezTo>
                          <a:pt x="7" y="2"/>
                          <a:pt x="4" y="4"/>
                          <a:pt x="1" y="6"/>
                        </a:cubicBezTo>
                        <a:cubicBezTo>
                          <a:pt x="0" y="7"/>
                          <a:pt x="1" y="7"/>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49" name="Freeform 1234"/>
                  <p:cNvSpPr>
                    <a:spLocks/>
                  </p:cNvSpPr>
                  <p:nvPr/>
                </p:nvSpPr>
                <p:spPr bwMode="auto">
                  <a:xfrm>
                    <a:off x="3125" y="1944"/>
                    <a:ext cx="55" cy="33"/>
                  </a:xfrm>
                  <a:custGeom>
                    <a:avLst/>
                    <a:gdLst>
                      <a:gd name="T0" fmla="*/ 1 w 10"/>
                      <a:gd name="T1" fmla="*/ 6 h 6"/>
                      <a:gd name="T2" fmla="*/ 5 w 10"/>
                      <a:gd name="T3" fmla="*/ 3 h 6"/>
                      <a:gd name="T4" fmla="*/ 9 w 10"/>
                      <a:gd name="T5" fmla="*/ 0 h 6"/>
                      <a:gd name="T6" fmla="*/ 9 w 10"/>
                      <a:gd name="T7" fmla="*/ 0 h 6"/>
                      <a:gd name="T8" fmla="*/ 4 w 10"/>
                      <a:gd name="T9" fmla="*/ 3 h 6"/>
                      <a:gd name="T10" fmla="*/ 0 w 10"/>
                      <a:gd name="T11" fmla="*/ 5 h 6"/>
                      <a:gd name="T12" fmla="*/ 1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1" y="6"/>
                        </a:moveTo>
                        <a:cubicBezTo>
                          <a:pt x="2" y="4"/>
                          <a:pt x="4" y="3"/>
                          <a:pt x="5" y="3"/>
                        </a:cubicBezTo>
                        <a:cubicBezTo>
                          <a:pt x="7" y="2"/>
                          <a:pt x="8" y="1"/>
                          <a:pt x="9" y="0"/>
                        </a:cubicBezTo>
                        <a:cubicBezTo>
                          <a:pt x="10" y="0"/>
                          <a:pt x="9" y="0"/>
                          <a:pt x="9" y="0"/>
                        </a:cubicBezTo>
                        <a:cubicBezTo>
                          <a:pt x="7" y="1"/>
                          <a:pt x="6" y="2"/>
                          <a:pt x="4" y="3"/>
                        </a:cubicBezTo>
                        <a:cubicBezTo>
                          <a:pt x="3" y="3"/>
                          <a:pt x="1" y="4"/>
                          <a:pt x="0" y="5"/>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0" name="Freeform 1235"/>
                  <p:cNvSpPr>
                    <a:spLocks/>
                  </p:cNvSpPr>
                  <p:nvPr/>
                </p:nvSpPr>
                <p:spPr bwMode="auto">
                  <a:xfrm>
                    <a:off x="3131" y="1950"/>
                    <a:ext cx="49" cy="27"/>
                  </a:xfrm>
                  <a:custGeom>
                    <a:avLst/>
                    <a:gdLst>
                      <a:gd name="T0" fmla="*/ 1 w 9"/>
                      <a:gd name="T1" fmla="*/ 5 h 5"/>
                      <a:gd name="T2" fmla="*/ 8 w 9"/>
                      <a:gd name="T3" fmla="*/ 0 h 5"/>
                      <a:gd name="T4" fmla="*/ 8 w 9"/>
                      <a:gd name="T5" fmla="*/ 0 h 5"/>
                      <a:gd name="T6" fmla="*/ 0 w 9"/>
                      <a:gd name="T7" fmla="*/ 5 h 5"/>
                      <a:gd name="T8" fmla="*/ 1 w 9"/>
                      <a:gd name="T9" fmla="*/ 5 h 5"/>
                    </a:gdLst>
                    <a:ahLst/>
                    <a:cxnLst>
                      <a:cxn ang="0">
                        <a:pos x="T0" y="T1"/>
                      </a:cxn>
                      <a:cxn ang="0">
                        <a:pos x="T2" y="T3"/>
                      </a:cxn>
                      <a:cxn ang="0">
                        <a:pos x="T4" y="T5"/>
                      </a:cxn>
                      <a:cxn ang="0">
                        <a:pos x="T6" y="T7"/>
                      </a:cxn>
                      <a:cxn ang="0">
                        <a:pos x="T8" y="T9"/>
                      </a:cxn>
                    </a:cxnLst>
                    <a:rect l="0" t="0" r="r" b="b"/>
                    <a:pathLst>
                      <a:path w="9" h="5">
                        <a:moveTo>
                          <a:pt x="1" y="5"/>
                        </a:moveTo>
                        <a:cubicBezTo>
                          <a:pt x="3" y="3"/>
                          <a:pt x="6" y="2"/>
                          <a:pt x="8" y="0"/>
                        </a:cubicBezTo>
                        <a:cubicBezTo>
                          <a:pt x="9" y="0"/>
                          <a:pt x="8" y="0"/>
                          <a:pt x="8" y="0"/>
                        </a:cubicBezTo>
                        <a:cubicBezTo>
                          <a:pt x="5" y="2"/>
                          <a:pt x="3"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1" name="Freeform 1236"/>
                  <p:cNvSpPr>
                    <a:spLocks/>
                  </p:cNvSpPr>
                  <p:nvPr/>
                </p:nvSpPr>
                <p:spPr bwMode="auto">
                  <a:xfrm>
                    <a:off x="3136" y="1950"/>
                    <a:ext cx="44" cy="33"/>
                  </a:xfrm>
                  <a:custGeom>
                    <a:avLst/>
                    <a:gdLst>
                      <a:gd name="T0" fmla="*/ 1 w 8"/>
                      <a:gd name="T1" fmla="*/ 6 h 6"/>
                      <a:gd name="T2" fmla="*/ 8 w 8"/>
                      <a:gd name="T3" fmla="*/ 0 h 6"/>
                      <a:gd name="T4" fmla="*/ 8 w 8"/>
                      <a:gd name="T5" fmla="*/ 0 h 6"/>
                      <a:gd name="T6" fmla="*/ 0 w 8"/>
                      <a:gd name="T7" fmla="*/ 6 h 6"/>
                      <a:gd name="T8" fmla="*/ 1 w 8"/>
                      <a:gd name="T9" fmla="*/ 6 h 6"/>
                    </a:gdLst>
                    <a:ahLst/>
                    <a:cxnLst>
                      <a:cxn ang="0">
                        <a:pos x="T0" y="T1"/>
                      </a:cxn>
                      <a:cxn ang="0">
                        <a:pos x="T2" y="T3"/>
                      </a:cxn>
                      <a:cxn ang="0">
                        <a:pos x="T4" y="T5"/>
                      </a:cxn>
                      <a:cxn ang="0">
                        <a:pos x="T6" y="T7"/>
                      </a:cxn>
                      <a:cxn ang="0">
                        <a:pos x="T8" y="T9"/>
                      </a:cxn>
                    </a:cxnLst>
                    <a:rect l="0" t="0" r="r" b="b"/>
                    <a:pathLst>
                      <a:path w="8" h="6">
                        <a:moveTo>
                          <a:pt x="1" y="6"/>
                        </a:moveTo>
                        <a:cubicBezTo>
                          <a:pt x="3" y="4"/>
                          <a:pt x="6" y="2"/>
                          <a:pt x="8" y="0"/>
                        </a:cubicBezTo>
                        <a:cubicBezTo>
                          <a:pt x="8" y="0"/>
                          <a:pt x="8" y="0"/>
                          <a:pt x="8" y="0"/>
                        </a:cubicBezTo>
                        <a:cubicBezTo>
                          <a:pt x="5" y="2"/>
                          <a:pt x="3" y="4"/>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2" name="Freeform 1237"/>
                  <p:cNvSpPr>
                    <a:spLocks/>
                  </p:cNvSpPr>
                  <p:nvPr/>
                </p:nvSpPr>
                <p:spPr bwMode="auto">
                  <a:xfrm>
                    <a:off x="3142" y="1955"/>
                    <a:ext cx="49" cy="28"/>
                  </a:xfrm>
                  <a:custGeom>
                    <a:avLst/>
                    <a:gdLst>
                      <a:gd name="T0" fmla="*/ 0 w 9"/>
                      <a:gd name="T1" fmla="*/ 5 h 5"/>
                      <a:gd name="T2" fmla="*/ 8 w 9"/>
                      <a:gd name="T3" fmla="*/ 0 h 5"/>
                      <a:gd name="T4" fmla="*/ 8 w 9"/>
                      <a:gd name="T5" fmla="*/ 0 h 5"/>
                      <a:gd name="T6" fmla="*/ 0 w 9"/>
                      <a:gd name="T7" fmla="*/ 5 h 5"/>
                      <a:gd name="T8" fmla="*/ 0 w 9"/>
                      <a:gd name="T9" fmla="*/ 5 h 5"/>
                    </a:gdLst>
                    <a:ahLst/>
                    <a:cxnLst>
                      <a:cxn ang="0">
                        <a:pos x="T0" y="T1"/>
                      </a:cxn>
                      <a:cxn ang="0">
                        <a:pos x="T2" y="T3"/>
                      </a:cxn>
                      <a:cxn ang="0">
                        <a:pos x="T4" y="T5"/>
                      </a:cxn>
                      <a:cxn ang="0">
                        <a:pos x="T6" y="T7"/>
                      </a:cxn>
                      <a:cxn ang="0">
                        <a:pos x="T8" y="T9"/>
                      </a:cxn>
                    </a:cxnLst>
                    <a:rect l="0" t="0" r="r" b="b"/>
                    <a:pathLst>
                      <a:path w="9" h="5">
                        <a:moveTo>
                          <a:pt x="0" y="5"/>
                        </a:moveTo>
                        <a:cubicBezTo>
                          <a:pt x="3" y="3"/>
                          <a:pt x="6" y="2"/>
                          <a:pt x="8" y="0"/>
                        </a:cubicBezTo>
                        <a:cubicBezTo>
                          <a:pt x="9" y="0"/>
                          <a:pt x="8" y="0"/>
                          <a:pt x="8" y="0"/>
                        </a:cubicBezTo>
                        <a:cubicBezTo>
                          <a:pt x="5" y="2"/>
                          <a:pt x="2" y="3"/>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3" name="Freeform 1238"/>
                  <p:cNvSpPr>
                    <a:spLocks/>
                  </p:cNvSpPr>
                  <p:nvPr/>
                </p:nvSpPr>
                <p:spPr bwMode="auto">
                  <a:xfrm>
                    <a:off x="3147" y="1955"/>
                    <a:ext cx="44" cy="33"/>
                  </a:xfrm>
                  <a:custGeom>
                    <a:avLst/>
                    <a:gdLst>
                      <a:gd name="T0" fmla="*/ 1 w 8"/>
                      <a:gd name="T1" fmla="*/ 6 h 6"/>
                      <a:gd name="T2" fmla="*/ 8 w 8"/>
                      <a:gd name="T3" fmla="*/ 1 h 6"/>
                      <a:gd name="T4" fmla="*/ 7 w 8"/>
                      <a:gd name="T5" fmla="*/ 1 h 6"/>
                      <a:gd name="T6" fmla="*/ 0 w 8"/>
                      <a:gd name="T7" fmla="*/ 6 h 6"/>
                      <a:gd name="T8" fmla="*/ 1 w 8"/>
                      <a:gd name="T9" fmla="*/ 6 h 6"/>
                    </a:gdLst>
                    <a:ahLst/>
                    <a:cxnLst>
                      <a:cxn ang="0">
                        <a:pos x="T0" y="T1"/>
                      </a:cxn>
                      <a:cxn ang="0">
                        <a:pos x="T2" y="T3"/>
                      </a:cxn>
                      <a:cxn ang="0">
                        <a:pos x="T4" y="T5"/>
                      </a:cxn>
                      <a:cxn ang="0">
                        <a:pos x="T6" y="T7"/>
                      </a:cxn>
                      <a:cxn ang="0">
                        <a:pos x="T8" y="T9"/>
                      </a:cxn>
                    </a:cxnLst>
                    <a:rect l="0" t="0" r="r" b="b"/>
                    <a:pathLst>
                      <a:path w="8" h="6">
                        <a:moveTo>
                          <a:pt x="1" y="6"/>
                        </a:moveTo>
                        <a:cubicBezTo>
                          <a:pt x="3" y="4"/>
                          <a:pt x="5" y="3"/>
                          <a:pt x="8" y="1"/>
                        </a:cubicBezTo>
                        <a:cubicBezTo>
                          <a:pt x="8" y="1"/>
                          <a:pt x="8" y="0"/>
                          <a:pt x="7" y="1"/>
                        </a:cubicBezTo>
                        <a:cubicBezTo>
                          <a:pt x="5" y="2"/>
                          <a:pt x="2" y="4"/>
                          <a:pt x="0" y="6"/>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4" name="Freeform 1239"/>
                  <p:cNvSpPr>
                    <a:spLocks/>
                  </p:cNvSpPr>
                  <p:nvPr/>
                </p:nvSpPr>
                <p:spPr bwMode="auto">
                  <a:xfrm>
                    <a:off x="3153" y="1966"/>
                    <a:ext cx="44" cy="28"/>
                  </a:xfrm>
                  <a:custGeom>
                    <a:avLst/>
                    <a:gdLst>
                      <a:gd name="T0" fmla="*/ 1 w 8"/>
                      <a:gd name="T1" fmla="*/ 5 h 5"/>
                      <a:gd name="T2" fmla="*/ 7 w 8"/>
                      <a:gd name="T3" fmla="*/ 0 h 5"/>
                      <a:gd name="T4" fmla="*/ 7 w 8"/>
                      <a:gd name="T5" fmla="*/ 0 h 5"/>
                      <a:gd name="T6" fmla="*/ 0 w 8"/>
                      <a:gd name="T7" fmla="*/ 4 h 5"/>
                      <a:gd name="T8" fmla="*/ 1 w 8"/>
                      <a:gd name="T9" fmla="*/ 5 h 5"/>
                    </a:gdLst>
                    <a:ahLst/>
                    <a:cxnLst>
                      <a:cxn ang="0">
                        <a:pos x="T0" y="T1"/>
                      </a:cxn>
                      <a:cxn ang="0">
                        <a:pos x="T2" y="T3"/>
                      </a:cxn>
                      <a:cxn ang="0">
                        <a:pos x="T4" y="T5"/>
                      </a:cxn>
                      <a:cxn ang="0">
                        <a:pos x="T6" y="T7"/>
                      </a:cxn>
                      <a:cxn ang="0">
                        <a:pos x="T8" y="T9"/>
                      </a:cxn>
                    </a:cxnLst>
                    <a:rect l="0" t="0" r="r" b="b"/>
                    <a:pathLst>
                      <a:path w="8" h="5">
                        <a:moveTo>
                          <a:pt x="1" y="5"/>
                        </a:moveTo>
                        <a:cubicBezTo>
                          <a:pt x="3" y="3"/>
                          <a:pt x="5" y="1"/>
                          <a:pt x="7" y="0"/>
                        </a:cubicBezTo>
                        <a:cubicBezTo>
                          <a:pt x="8" y="0"/>
                          <a:pt x="7" y="0"/>
                          <a:pt x="7" y="0"/>
                        </a:cubicBezTo>
                        <a:cubicBezTo>
                          <a:pt x="5" y="1"/>
                          <a:pt x="2" y="3"/>
                          <a:pt x="0" y="4"/>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5" name="Freeform 1240"/>
                  <p:cNvSpPr>
                    <a:spLocks/>
                  </p:cNvSpPr>
                  <p:nvPr/>
                </p:nvSpPr>
                <p:spPr bwMode="auto">
                  <a:xfrm>
                    <a:off x="3158" y="1966"/>
                    <a:ext cx="44" cy="33"/>
                  </a:xfrm>
                  <a:custGeom>
                    <a:avLst/>
                    <a:gdLst>
                      <a:gd name="T0" fmla="*/ 1 w 8"/>
                      <a:gd name="T1" fmla="*/ 5 h 6"/>
                      <a:gd name="T2" fmla="*/ 7 w 8"/>
                      <a:gd name="T3" fmla="*/ 1 h 6"/>
                      <a:gd name="T4" fmla="*/ 7 w 8"/>
                      <a:gd name="T5" fmla="*/ 0 h 6"/>
                      <a:gd name="T6" fmla="*/ 0 w 8"/>
                      <a:gd name="T7" fmla="*/ 5 h 6"/>
                      <a:gd name="T8" fmla="*/ 1 w 8"/>
                      <a:gd name="T9" fmla="*/ 5 h 6"/>
                    </a:gdLst>
                    <a:ahLst/>
                    <a:cxnLst>
                      <a:cxn ang="0">
                        <a:pos x="T0" y="T1"/>
                      </a:cxn>
                      <a:cxn ang="0">
                        <a:pos x="T2" y="T3"/>
                      </a:cxn>
                      <a:cxn ang="0">
                        <a:pos x="T4" y="T5"/>
                      </a:cxn>
                      <a:cxn ang="0">
                        <a:pos x="T6" y="T7"/>
                      </a:cxn>
                      <a:cxn ang="0">
                        <a:pos x="T8" y="T9"/>
                      </a:cxn>
                    </a:cxnLst>
                    <a:rect l="0" t="0" r="r" b="b"/>
                    <a:pathLst>
                      <a:path w="8" h="6">
                        <a:moveTo>
                          <a:pt x="1" y="5"/>
                        </a:moveTo>
                        <a:cubicBezTo>
                          <a:pt x="2" y="3"/>
                          <a:pt x="5" y="2"/>
                          <a:pt x="7" y="1"/>
                        </a:cubicBezTo>
                        <a:cubicBezTo>
                          <a:pt x="8" y="0"/>
                          <a:pt x="7" y="0"/>
                          <a:pt x="7" y="0"/>
                        </a:cubicBezTo>
                        <a:cubicBezTo>
                          <a:pt x="5" y="2"/>
                          <a:pt x="2" y="3"/>
                          <a:pt x="0" y="5"/>
                        </a:cubicBezTo>
                        <a:cubicBezTo>
                          <a:pt x="0" y="6"/>
                          <a:pt x="1" y="6"/>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6" name="Freeform 1241"/>
                  <p:cNvSpPr>
                    <a:spLocks/>
                  </p:cNvSpPr>
                  <p:nvPr/>
                </p:nvSpPr>
                <p:spPr bwMode="auto">
                  <a:xfrm>
                    <a:off x="3164" y="1972"/>
                    <a:ext cx="38" cy="27"/>
                  </a:xfrm>
                  <a:custGeom>
                    <a:avLst/>
                    <a:gdLst>
                      <a:gd name="T0" fmla="*/ 1 w 7"/>
                      <a:gd name="T1" fmla="*/ 4 h 5"/>
                      <a:gd name="T2" fmla="*/ 1 w 7"/>
                      <a:gd name="T3" fmla="*/ 4 h 5"/>
                      <a:gd name="T4" fmla="*/ 1 w 7"/>
                      <a:gd name="T5" fmla="*/ 5 h 5"/>
                      <a:gd name="T6" fmla="*/ 7 w 7"/>
                      <a:gd name="T7" fmla="*/ 1 h 5"/>
                      <a:gd name="T8" fmla="*/ 6 w 7"/>
                      <a:gd name="T9" fmla="*/ 0 h 5"/>
                      <a:gd name="T10" fmla="*/ 1 w 7"/>
                      <a:gd name="T11" fmla="*/ 4 h 5"/>
                      <a:gd name="T12" fmla="*/ 1 w 7"/>
                      <a:gd name="T13" fmla="*/ 5 h 5"/>
                      <a:gd name="T14" fmla="*/ 1 w 7"/>
                      <a:gd name="T15" fmla="*/ 4 h 5"/>
                      <a:gd name="T16" fmla="*/ 1 w 7"/>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1" y="4"/>
                        </a:moveTo>
                        <a:cubicBezTo>
                          <a:pt x="1" y="4"/>
                          <a:pt x="1" y="4"/>
                          <a:pt x="1" y="4"/>
                        </a:cubicBezTo>
                        <a:cubicBezTo>
                          <a:pt x="0" y="5"/>
                          <a:pt x="1" y="5"/>
                          <a:pt x="1" y="5"/>
                        </a:cubicBezTo>
                        <a:cubicBezTo>
                          <a:pt x="3" y="3"/>
                          <a:pt x="5" y="2"/>
                          <a:pt x="7" y="1"/>
                        </a:cubicBezTo>
                        <a:cubicBezTo>
                          <a:pt x="7" y="0"/>
                          <a:pt x="7" y="0"/>
                          <a:pt x="6" y="0"/>
                        </a:cubicBezTo>
                        <a:cubicBezTo>
                          <a:pt x="4" y="2"/>
                          <a:pt x="2" y="3"/>
                          <a:pt x="1" y="4"/>
                        </a:cubicBezTo>
                        <a:cubicBezTo>
                          <a:pt x="1" y="4"/>
                          <a:pt x="1" y="4"/>
                          <a:pt x="1" y="5"/>
                        </a:cubicBezTo>
                        <a:cubicBezTo>
                          <a:pt x="1" y="4"/>
                          <a:pt x="1" y="4"/>
                          <a:pt x="1" y="4"/>
                        </a:cubicBezTo>
                        <a:cubicBezTo>
                          <a:pt x="2"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7" name="Freeform 1242"/>
                  <p:cNvSpPr>
                    <a:spLocks/>
                  </p:cNvSpPr>
                  <p:nvPr/>
                </p:nvSpPr>
                <p:spPr bwMode="auto">
                  <a:xfrm>
                    <a:off x="3169" y="1977"/>
                    <a:ext cx="39" cy="22"/>
                  </a:xfrm>
                  <a:custGeom>
                    <a:avLst/>
                    <a:gdLst>
                      <a:gd name="T0" fmla="*/ 1 w 7"/>
                      <a:gd name="T1" fmla="*/ 4 h 4"/>
                      <a:gd name="T2" fmla="*/ 7 w 7"/>
                      <a:gd name="T3" fmla="*/ 0 h 4"/>
                      <a:gd name="T4" fmla="*/ 6 w 7"/>
                      <a:gd name="T5" fmla="*/ 0 h 4"/>
                      <a:gd name="T6" fmla="*/ 0 w 7"/>
                      <a:gd name="T7" fmla="*/ 4 h 4"/>
                      <a:gd name="T8" fmla="*/ 1 w 7"/>
                      <a:gd name="T9" fmla="*/ 4 h 4"/>
                    </a:gdLst>
                    <a:ahLst/>
                    <a:cxnLst>
                      <a:cxn ang="0">
                        <a:pos x="T0" y="T1"/>
                      </a:cxn>
                      <a:cxn ang="0">
                        <a:pos x="T2" y="T3"/>
                      </a:cxn>
                      <a:cxn ang="0">
                        <a:pos x="T4" y="T5"/>
                      </a:cxn>
                      <a:cxn ang="0">
                        <a:pos x="T6" y="T7"/>
                      </a:cxn>
                      <a:cxn ang="0">
                        <a:pos x="T8" y="T9"/>
                      </a:cxn>
                    </a:cxnLst>
                    <a:rect l="0" t="0" r="r" b="b"/>
                    <a:pathLst>
                      <a:path w="7" h="4">
                        <a:moveTo>
                          <a:pt x="1" y="4"/>
                        </a:moveTo>
                        <a:cubicBezTo>
                          <a:pt x="3" y="3"/>
                          <a:pt x="5" y="2"/>
                          <a:pt x="7" y="0"/>
                        </a:cubicBezTo>
                        <a:cubicBezTo>
                          <a:pt x="7" y="0"/>
                          <a:pt x="6" y="0"/>
                          <a:pt x="6" y="0"/>
                        </a:cubicBezTo>
                        <a:cubicBezTo>
                          <a:pt x="4" y="2"/>
                          <a:pt x="2" y="3"/>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8" name="Freeform 1243"/>
                  <p:cNvSpPr>
                    <a:spLocks/>
                  </p:cNvSpPr>
                  <p:nvPr/>
                </p:nvSpPr>
                <p:spPr bwMode="auto">
                  <a:xfrm>
                    <a:off x="3175" y="1977"/>
                    <a:ext cx="38" cy="28"/>
                  </a:xfrm>
                  <a:custGeom>
                    <a:avLst/>
                    <a:gdLst>
                      <a:gd name="T0" fmla="*/ 1 w 7"/>
                      <a:gd name="T1" fmla="*/ 5 h 5"/>
                      <a:gd name="T2" fmla="*/ 1 w 7"/>
                      <a:gd name="T3" fmla="*/ 5 h 5"/>
                      <a:gd name="T4" fmla="*/ 1 w 7"/>
                      <a:gd name="T5" fmla="*/ 5 h 5"/>
                      <a:gd name="T6" fmla="*/ 3 w 7"/>
                      <a:gd name="T7" fmla="*/ 3 h 5"/>
                      <a:gd name="T8" fmla="*/ 7 w 7"/>
                      <a:gd name="T9" fmla="*/ 1 h 5"/>
                      <a:gd name="T10" fmla="*/ 6 w 7"/>
                      <a:gd name="T11" fmla="*/ 1 h 5"/>
                      <a:gd name="T12" fmla="*/ 4 w 7"/>
                      <a:gd name="T13" fmla="*/ 3 h 5"/>
                      <a:gd name="T14" fmla="*/ 2 w 7"/>
                      <a:gd name="T15" fmla="*/ 4 h 5"/>
                      <a:gd name="T16" fmla="*/ 1 w 7"/>
                      <a:gd name="T17" fmla="*/ 5 h 5"/>
                      <a:gd name="T18" fmla="*/ 1 w 7"/>
                      <a:gd name="T19" fmla="*/ 5 h 5"/>
                      <a:gd name="T20" fmla="*/ 1 w 7"/>
                      <a:gd name="T21" fmla="*/ 5 h 5"/>
                      <a:gd name="T22" fmla="*/ 1 w 7"/>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5">
                        <a:moveTo>
                          <a:pt x="1" y="5"/>
                        </a:moveTo>
                        <a:cubicBezTo>
                          <a:pt x="1" y="5"/>
                          <a:pt x="1" y="5"/>
                          <a:pt x="1" y="5"/>
                        </a:cubicBezTo>
                        <a:cubicBezTo>
                          <a:pt x="0" y="5"/>
                          <a:pt x="1" y="5"/>
                          <a:pt x="1" y="5"/>
                        </a:cubicBezTo>
                        <a:cubicBezTo>
                          <a:pt x="2" y="5"/>
                          <a:pt x="3" y="4"/>
                          <a:pt x="3" y="3"/>
                        </a:cubicBezTo>
                        <a:cubicBezTo>
                          <a:pt x="4" y="2"/>
                          <a:pt x="6" y="2"/>
                          <a:pt x="7" y="1"/>
                        </a:cubicBezTo>
                        <a:cubicBezTo>
                          <a:pt x="7" y="1"/>
                          <a:pt x="7" y="0"/>
                          <a:pt x="6" y="1"/>
                        </a:cubicBezTo>
                        <a:cubicBezTo>
                          <a:pt x="5" y="1"/>
                          <a:pt x="4" y="2"/>
                          <a:pt x="4" y="3"/>
                        </a:cubicBezTo>
                        <a:cubicBezTo>
                          <a:pt x="3" y="3"/>
                          <a:pt x="2" y="3"/>
                          <a:pt x="2" y="4"/>
                        </a:cubicBezTo>
                        <a:cubicBezTo>
                          <a:pt x="2" y="4"/>
                          <a:pt x="1" y="4"/>
                          <a:pt x="1" y="5"/>
                        </a:cubicBezTo>
                        <a:cubicBezTo>
                          <a:pt x="1" y="5"/>
                          <a:pt x="1" y="5"/>
                          <a:pt x="1" y="5"/>
                        </a:cubicBezTo>
                        <a:cubicBezTo>
                          <a:pt x="1" y="5"/>
                          <a:pt x="1" y="5"/>
                          <a:pt x="1" y="5"/>
                        </a:cubicBezTo>
                        <a:cubicBezTo>
                          <a:pt x="2" y="5"/>
                          <a:pt x="1"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59" name="Freeform 1244"/>
                  <p:cNvSpPr>
                    <a:spLocks/>
                  </p:cNvSpPr>
                  <p:nvPr/>
                </p:nvSpPr>
                <p:spPr bwMode="auto">
                  <a:xfrm>
                    <a:off x="3070" y="1917"/>
                    <a:ext cx="11" cy="5"/>
                  </a:xfrm>
                  <a:custGeom>
                    <a:avLst/>
                    <a:gdLst>
                      <a:gd name="T0" fmla="*/ 1 w 2"/>
                      <a:gd name="T1" fmla="*/ 1 h 1"/>
                      <a:gd name="T2" fmla="*/ 1 w 2"/>
                      <a:gd name="T3" fmla="*/ 1 h 1"/>
                      <a:gd name="T4" fmla="*/ 2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0"/>
                          <a:pt x="2" y="0"/>
                        </a:cubicBezTo>
                        <a:cubicBezTo>
                          <a:pt x="2" y="0"/>
                          <a:pt x="1" y="0"/>
                          <a:pt x="1" y="0"/>
                        </a:cubicBezTo>
                        <a:cubicBezTo>
                          <a:pt x="1"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0" name="Freeform 1245"/>
                  <p:cNvSpPr>
                    <a:spLocks/>
                  </p:cNvSpPr>
                  <p:nvPr/>
                </p:nvSpPr>
                <p:spPr bwMode="auto">
                  <a:xfrm>
                    <a:off x="3065" y="1911"/>
                    <a:ext cx="11" cy="11"/>
                  </a:xfrm>
                  <a:custGeom>
                    <a:avLst/>
                    <a:gdLst>
                      <a:gd name="T0" fmla="*/ 1 w 2"/>
                      <a:gd name="T1" fmla="*/ 1 h 2"/>
                      <a:gd name="T2" fmla="*/ 2 w 2"/>
                      <a:gd name="T3" fmla="*/ 1 h 2"/>
                      <a:gd name="T4" fmla="*/ 2 w 2"/>
                      <a:gd name="T5" fmla="*/ 0 h 2"/>
                      <a:gd name="T6" fmla="*/ 1 w 2"/>
                      <a:gd name="T7" fmla="*/ 1 h 2"/>
                      <a:gd name="T8" fmla="*/ 0 w 2"/>
                      <a:gd name="T9" fmla="*/ 1 h 2"/>
                      <a:gd name="T10" fmla="*/ 0 w 2"/>
                      <a:gd name="T11" fmla="*/ 2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2" y="1"/>
                          <a:pt x="2" y="1"/>
                        </a:cubicBezTo>
                        <a:cubicBezTo>
                          <a:pt x="2" y="1"/>
                          <a:pt x="2" y="0"/>
                          <a:pt x="2" y="0"/>
                        </a:cubicBezTo>
                        <a:cubicBezTo>
                          <a:pt x="2" y="0"/>
                          <a:pt x="2" y="0"/>
                          <a:pt x="1" y="1"/>
                        </a:cubicBezTo>
                        <a:cubicBezTo>
                          <a:pt x="1" y="1"/>
                          <a:pt x="1" y="1"/>
                          <a:pt x="0" y="1"/>
                        </a:cubicBezTo>
                        <a:cubicBezTo>
                          <a:pt x="0" y="1"/>
                          <a:pt x="0" y="2"/>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1" name="Freeform 1246"/>
                  <p:cNvSpPr>
                    <a:spLocks/>
                  </p:cNvSpPr>
                  <p:nvPr/>
                </p:nvSpPr>
                <p:spPr bwMode="auto">
                  <a:xfrm>
                    <a:off x="3059" y="1906"/>
                    <a:ext cx="17" cy="11"/>
                  </a:xfrm>
                  <a:custGeom>
                    <a:avLst/>
                    <a:gdLst>
                      <a:gd name="T0" fmla="*/ 1 w 3"/>
                      <a:gd name="T1" fmla="*/ 1 h 2"/>
                      <a:gd name="T2" fmla="*/ 3 w 3"/>
                      <a:gd name="T3" fmla="*/ 0 h 2"/>
                      <a:gd name="T4" fmla="*/ 3 w 3"/>
                      <a:gd name="T5" fmla="*/ 0 h 2"/>
                      <a:gd name="T6" fmla="*/ 3 w 3"/>
                      <a:gd name="T7" fmla="*/ 0 h 2"/>
                      <a:gd name="T8" fmla="*/ 1 w 3"/>
                      <a:gd name="T9" fmla="*/ 1 h 2"/>
                      <a:gd name="T10" fmla="*/ 1 w 3"/>
                      <a:gd name="T11" fmla="*/ 1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2" y="1"/>
                          <a:pt x="2" y="0"/>
                          <a:pt x="3" y="0"/>
                        </a:cubicBezTo>
                        <a:cubicBezTo>
                          <a:pt x="3" y="0"/>
                          <a:pt x="3" y="0"/>
                          <a:pt x="3" y="0"/>
                        </a:cubicBezTo>
                        <a:cubicBezTo>
                          <a:pt x="3" y="0"/>
                          <a:pt x="3" y="0"/>
                          <a:pt x="3" y="0"/>
                        </a:cubicBezTo>
                        <a:cubicBezTo>
                          <a:pt x="2" y="0"/>
                          <a:pt x="1" y="1"/>
                          <a:pt x="1" y="1"/>
                        </a:cubicBezTo>
                        <a:cubicBezTo>
                          <a:pt x="0" y="1"/>
                          <a:pt x="0" y="1"/>
                          <a:pt x="1" y="1"/>
                        </a:cubicBezTo>
                        <a:cubicBezTo>
                          <a:pt x="1"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2" name="Freeform 1247"/>
                  <p:cNvSpPr>
                    <a:spLocks/>
                  </p:cNvSpPr>
                  <p:nvPr/>
                </p:nvSpPr>
                <p:spPr bwMode="auto">
                  <a:xfrm>
                    <a:off x="3059" y="1900"/>
                    <a:ext cx="17" cy="11"/>
                  </a:xfrm>
                  <a:custGeom>
                    <a:avLst/>
                    <a:gdLst>
                      <a:gd name="T0" fmla="*/ 1 w 3"/>
                      <a:gd name="T1" fmla="*/ 1 h 2"/>
                      <a:gd name="T2" fmla="*/ 2 w 3"/>
                      <a:gd name="T3" fmla="*/ 0 h 2"/>
                      <a:gd name="T4" fmla="*/ 2 w 3"/>
                      <a:gd name="T5" fmla="*/ 0 h 2"/>
                      <a:gd name="T6" fmla="*/ 0 w 3"/>
                      <a:gd name="T7" fmla="*/ 1 h 2"/>
                      <a:gd name="T8" fmla="*/ 0 w 3"/>
                      <a:gd name="T9" fmla="*/ 2 h 2"/>
                      <a:gd name="T10" fmla="*/ 1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1" y="1"/>
                        </a:moveTo>
                        <a:cubicBezTo>
                          <a:pt x="1" y="1"/>
                          <a:pt x="2" y="1"/>
                          <a:pt x="2" y="0"/>
                        </a:cubicBezTo>
                        <a:cubicBezTo>
                          <a:pt x="3" y="0"/>
                          <a:pt x="2" y="0"/>
                          <a:pt x="2" y="0"/>
                        </a:cubicBezTo>
                        <a:cubicBezTo>
                          <a:pt x="1" y="0"/>
                          <a:pt x="1" y="1"/>
                          <a:pt x="0" y="1"/>
                        </a:cubicBezTo>
                        <a:cubicBezTo>
                          <a:pt x="0" y="1"/>
                          <a:pt x="0" y="2"/>
                          <a:pt x="0" y="2"/>
                        </a:cubicBezTo>
                        <a:cubicBezTo>
                          <a:pt x="0"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3" name="Freeform 1248"/>
                  <p:cNvSpPr>
                    <a:spLocks/>
                  </p:cNvSpPr>
                  <p:nvPr/>
                </p:nvSpPr>
                <p:spPr bwMode="auto">
                  <a:xfrm>
                    <a:off x="3059" y="1895"/>
                    <a:ext cx="17" cy="5"/>
                  </a:xfrm>
                  <a:custGeom>
                    <a:avLst/>
                    <a:gdLst>
                      <a:gd name="T0" fmla="*/ 1 w 3"/>
                      <a:gd name="T1" fmla="*/ 1 h 1"/>
                      <a:gd name="T2" fmla="*/ 2 w 3"/>
                      <a:gd name="T3" fmla="*/ 0 h 1"/>
                      <a:gd name="T4" fmla="*/ 2 w 3"/>
                      <a:gd name="T5" fmla="*/ 0 h 1"/>
                      <a:gd name="T6" fmla="*/ 2 w 3"/>
                      <a:gd name="T7" fmla="*/ 0 h 1"/>
                      <a:gd name="T8" fmla="*/ 1 w 3"/>
                      <a:gd name="T9" fmla="*/ 0 h 1"/>
                      <a:gd name="T10" fmla="*/ 1 w 3"/>
                      <a:gd name="T11" fmla="*/ 1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2" y="0"/>
                          <a:pt x="2" y="0"/>
                          <a:pt x="2" y="0"/>
                        </a:cubicBezTo>
                        <a:cubicBezTo>
                          <a:pt x="3" y="0"/>
                          <a:pt x="3" y="0"/>
                          <a:pt x="2" y="0"/>
                        </a:cubicBezTo>
                        <a:cubicBezTo>
                          <a:pt x="2" y="0"/>
                          <a:pt x="2" y="0"/>
                          <a:pt x="2" y="0"/>
                        </a:cubicBezTo>
                        <a:cubicBezTo>
                          <a:pt x="2" y="0"/>
                          <a:pt x="1" y="0"/>
                          <a:pt x="1" y="0"/>
                        </a:cubicBezTo>
                        <a:cubicBezTo>
                          <a:pt x="1"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4" name="Freeform 1249"/>
                  <p:cNvSpPr>
                    <a:spLocks/>
                  </p:cNvSpPr>
                  <p:nvPr/>
                </p:nvSpPr>
                <p:spPr bwMode="auto">
                  <a:xfrm>
                    <a:off x="3048" y="1884"/>
                    <a:ext cx="22" cy="11"/>
                  </a:xfrm>
                  <a:custGeom>
                    <a:avLst/>
                    <a:gdLst>
                      <a:gd name="T0" fmla="*/ 1 w 4"/>
                      <a:gd name="T1" fmla="*/ 2 h 2"/>
                      <a:gd name="T2" fmla="*/ 4 w 4"/>
                      <a:gd name="T3" fmla="*/ 0 h 2"/>
                      <a:gd name="T4" fmla="*/ 4 w 4"/>
                      <a:gd name="T5" fmla="*/ 0 h 2"/>
                      <a:gd name="T6" fmla="*/ 1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1"/>
                          <a:pt x="3" y="1"/>
                          <a:pt x="4" y="0"/>
                        </a:cubicBezTo>
                        <a:cubicBezTo>
                          <a:pt x="4" y="0"/>
                          <a:pt x="4" y="0"/>
                          <a:pt x="4" y="0"/>
                        </a:cubicBezTo>
                        <a:cubicBezTo>
                          <a:pt x="3" y="0"/>
                          <a:pt x="2"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5" name="Freeform 1250"/>
                  <p:cNvSpPr>
                    <a:spLocks/>
                  </p:cNvSpPr>
                  <p:nvPr/>
                </p:nvSpPr>
                <p:spPr bwMode="auto">
                  <a:xfrm>
                    <a:off x="3054" y="1884"/>
                    <a:ext cx="11" cy="5"/>
                  </a:xfrm>
                  <a:custGeom>
                    <a:avLst/>
                    <a:gdLst>
                      <a:gd name="T0" fmla="*/ 0 w 2"/>
                      <a:gd name="T1" fmla="*/ 1 h 1"/>
                      <a:gd name="T2" fmla="*/ 2 w 2"/>
                      <a:gd name="T3" fmla="*/ 0 h 1"/>
                      <a:gd name="T4" fmla="*/ 2 w 2"/>
                      <a:gd name="T5" fmla="*/ 0 h 1"/>
                      <a:gd name="T6" fmla="*/ 2 w 2"/>
                      <a:gd name="T7" fmla="*/ 0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0"/>
                          <a:pt x="1" y="0"/>
                          <a:pt x="2" y="0"/>
                        </a:cubicBezTo>
                        <a:cubicBezTo>
                          <a:pt x="2" y="0"/>
                          <a:pt x="2" y="0"/>
                          <a:pt x="2" y="0"/>
                        </a:cubicBezTo>
                        <a:cubicBezTo>
                          <a:pt x="2" y="0"/>
                          <a:pt x="2" y="0"/>
                          <a:pt x="2"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6" name="Freeform 1251"/>
                  <p:cNvSpPr>
                    <a:spLocks/>
                  </p:cNvSpPr>
                  <p:nvPr/>
                </p:nvSpPr>
                <p:spPr bwMode="auto">
                  <a:xfrm>
                    <a:off x="3048" y="1878"/>
                    <a:ext cx="17" cy="6"/>
                  </a:xfrm>
                  <a:custGeom>
                    <a:avLst/>
                    <a:gdLst>
                      <a:gd name="T0" fmla="*/ 1 w 3"/>
                      <a:gd name="T1" fmla="*/ 1 h 1"/>
                      <a:gd name="T2" fmla="*/ 2 w 3"/>
                      <a:gd name="T3" fmla="*/ 0 h 1"/>
                      <a:gd name="T4" fmla="*/ 2 w 3"/>
                      <a:gd name="T5" fmla="*/ 0 h 1"/>
                      <a:gd name="T6" fmla="*/ 2 w 3"/>
                      <a:gd name="T7" fmla="*/ 0 h 1"/>
                      <a:gd name="T8" fmla="*/ 1 w 3"/>
                      <a:gd name="T9" fmla="*/ 1 h 1"/>
                      <a:gd name="T10" fmla="*/ 1 w 3"/>
                      <a:gd name="T11" fmla="*/ 1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2" y="0"/>
                          <a:pt x="2" y="0"/>
                        </a:cubicBezTo>
                        <a:cubicBezTo>
                          <a:pt x="2" y="0"/>
                          <a:pt x="3" y="0"/>
                          <a:pt x="2" y="0"/>
                        </a:cubicBezTo>
                        <a:cubicBezTo>
                          <a:pt x="2" y="0"/>
                          <a:pt x="2" y="0"/>
                          <a:pt x="2" y="0"/>
                        </a:cubicBezTo>
                        <a:cubicBezTo>
                          <a:pt x="1" y="0"/>
                          <a:pt x="1" y="0"/>
                          <a:pt x="1" y="1"/>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7" name="Freeform 1252"/>
                  <p:cNvSpPr>
                    <a:spLocks/>
                  </p:cNvSpPr>
                  <p:nvPr/>
                </p:nvSpPr>
                <p:spPr bwMode="auto">
                  <a:xfrm>
                    <a:off x="3054" y="1867"/>
                    <a:ext cx="5" cy="6"/>
                  </a:xfrm>
                  <a:custGeom>
                    <a:avLst/>
                    <a:gdLst>
                      <a:gd name="T0" fmla="*/ 0 w 1"/>
                      <a:gd name="T1" fmla="*/ 1 h 1"/>
                      <a:gd name="T2" fmla="*/ 1 w 1"/>
                      <a:gd name="T3" fmla="*/ 0 h 1"/>
                      <a:gd name="T4" fmla="*/ 1 w 1"/>
                      <a:gd name="T5" fmla="*/ 0 h 1"/>
                      <a:gd name="T6" fmla="*/ 1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0"/>
                          <a:pt x="1" y="0"/>
                        </a:cubicBezTo>
                        <a:cubicBezTo>
                          <a:pt x="1" y="0"/>
                          <a:pt x="1" y="0"/>
                          <a:pt x="1" y="0"/>
                        </a:cubicBezTo>
                        <a:cubicBezTo>
                          <a:pt x="1" y="0"/>
                          <a:pt x="1" y="0"/>
                          <a:pt x="1" y="0"/>
                        </a:cubicBezTo>
                        <a:cubicBezTo>
                          <a:pt x="0"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8" name="Freeform 1253"/>
                  <p:cNvSpPr>
                    <a:spLocks/>
                  </p:cNvSpPr>
                  <p:nvPr/>
                </p:nvSpPr>
                <p:spPr bwMode="auto">
                  <a:xfrm>
                    <a:off x="3048" y="1862"/>
                    <a:ext cx="6" cy="5"/>
                  </a:xfrm>
                  <a:custGeom>
                    <a:avLst/>
                    <a:gdLst>
                      <a:gd name="T0" fmla="*/ 1 w 1"/>
                      <a:gd name="T1" fmla="*/ 1 h 1"/>
                      <a:gd name="T2" fmla="*/ 1 w 1"/>
                      <a:gd name="T3" fmla="*/ 1 h 1"/>
                      <a:gd name="T4" fmla="*/ 1 w 1"/>
                      <a:gd name="T5" fmla="*/ 1 h 1"/>
                      <a:gd name="T6" fmla="*/ 1 w 1"/>
                      <a:gd name="T7" fmla="*/ 0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1"/>
                          <a:pt x="1" y="1"/>
                          <a:pt x="1" y="1"/>
                        </a:cubicBezTo>
                        <a:cubicBezTo>
                          <a:pt x="1" y="0"/>
                          <a:pt x="1" y="0"/>
                          <a:pt x="1" y="0"/>
                        </a:cubicBezTo>
                        <a:cubicBezTo>
                          <a:pt x="1" y="1"/>
                          <a:pt x="0" y="1"/>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69" name="Freeform 1254"/>
                  <p:cNvSpPr>
                    <a:spLocks/>
                  </p:cNvSpPr>
                  <p:nvPr/>
                </p:nvSpPr>
                <p:spPr bwMode="auto">
                  <a:xfrm>
                    <a:off x="3043" y="1856"/>
                    <a:ext cx="11" cy="6"/>
                  </a:xfrm>
                  <a:custGeom>
                    <a:avLst/>
                    <a:gdLst>
                      <a:gd name="T0" fmla="*/ 1 w 2"/>
                      <a:gd name="T1" fmla="*/ 1 h 1"/>
                      <a:gd name="T2" fmla="*/ 2 w 2"/>
                      <a:gd name="T3" fmla="*/ 0 h 1"/>
                      <a:gd name="T4" fmla="*/ 2 w 2"/>
                      <a:gd name="T5" fmla="*/ 0 h 1"/>
                      <a:gd name="T6" fmla="*/ 2 w 2"/>
                      <a:gd name="T7" fmla="*/ 0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0"/>
                        </a:cubicBezTo>
                        <a:cubicBezTo>
                          <a:pt x="2" y="0"/>
                          <a:pt x="2" y="0"/>
                          <a:pt x="2" y="0"/>
                        </a:cubicBezTo>
                        <a:cubicBezTo>
                          <a:pt x="2" y="0"/>
                          <a:pt x="2" y="0"/>
                          <a:pt x="2" y="0"/>
                        </a:cubicBezTo>
                        <a:cubicBezTo>
                          <a:pt x="2" y="0"/>
                          <a:pt x="1"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0" name="Freeform 1255"/>
                  <p:cNvSpPr>
                    <a:spLocks/>
                  </p:cNvSpPr>
                  <p:nvPr/>
                </p:nvSpPr>
                <p:spPr bwMode="auto">
                  <a:xfrm>
                    <a:off x="3043" y="1851"/>
                    <a:ext cx="16" cy="5"/>
                  </a:xfrm>
                  <a:custGeom>
                    <a:avLst/>
                    <a:gdLst>
                      <a:gd name="T0" fmla="*/ 1 w 3"/>
                      <a:gd name="T1" fmla="*/ 1 h 1"/>
                      <a:gd name="T2" fmla="*/ 3 w 3"/>
                      <a:gd name="T3" fmla="*/ 0 h 1"/>
                      <a:gd name="T4" fmla="*/ 3 w 3"/>
                      <a:gd name="T5" fmla="*/ 0 h 1"/>
                      <a:gd name="T6" fmla="*/ 3 w 3"/>
                      <a:gd name="T7" fmla="*/ 0 h 1"/>
                      <a:gd name="T8" fmla="*/ 0 w 3"/>
                      <a:gd name="T9" fmla="*/ 1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1" y="0"/>
                          <a:pt x="2" y="0"/>
                          <a:pt x="3" y="0"/>
                        </a:cubicBezTo>
                        <a:cubicBezTo>
                          <a:pt x="3" y="0"/>
                          <a:pt x="3" y="0"/>
                          <a:pt x="3" y="0"/>
                        </a:cubicBezTo>
                        <a:cubicBezTo>
                          <a:pt x="3" y="0"/>
                          <a:pt x="3" y="0"/>
                          <a:pt x="3" y="0"/>
                        </a:cubicBezTo>
                        <a:cubicBezTo>
                          <a:pt x="2" y="0"/>
                          <a:pt x="1" y="0"/>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1" name="Freeform 1256"/>
                  <p:cNvSpPr>
                    <a:spLocks/>
                  </p:cNvSpPr>
                  <p:nvPr/>
                </p:nvSpPr>
                <p:spPr bwMode="auto">
                  <a:xfrm>
                    <a:off x="3037" y="1845"/>
                    <a:ext cx="22" cy="6"/>
                  </a:xfrm>
                  <a:custGeom>
                    <a:avLst/>
                    <a:gdLst>
                      <a:gd name="T0" fmla="*/ 1 w 4"/>
                      <a:gd name="T1" fmla="*/ 1 h 1"/>
                      <a:gd name="T2" fmla="*/ 4 w 4"/>
                      <a:gd name="T3" fmla="*/ 0 h 1"/>
                      <a:gd name="T4" fmla="*/ 4 w 4"/>
                      <a:gd name="T5" fmla="*/ 0 h 1"/>
                      <a:gd name="T6" fmla="*/ 1 w 4"/>
                      <a:gd name="T7" fmla="*/ 1 h 1"/>
                      <a:gd name="T8" fmla="*/ 1 w 4"/>
                      <a:gd name="T9" fmla="*/ 1 h 1"/>
                    </a:gdLst>
                    <a:ahLst/>
                    <a:cxnLst>
                      <a:cxn ang="0">
                        <a:pos x="T0" y="T1"/>
                      </a:cxn>
                      <a:cxn ang="0">
                        <a:pos x="T2" y="T3"/>
                      </a:cxn>
                      <a:cxn ang="0">
                        <a:pos x="T4" y="T5"/>
                      </a:cxn>
                      <a:cxn ang="0">
                        <a:pos x="T6" y="T7"/>
                      </a:cxn>
                      <a:cxn ang="0">
                        <a:pos x="T8" y="T9"/>
                      </a:cxn>
                    </a:cxnLst>
                    <a:rect l="0" t="0" r="r" b="b"/>
                    <a:pathLst>
                      <a:path w="4" h="1">
                        <a:moveTo>
                          <a:pt x="1" y="1"/>
                        </a:moveTo>
                        <a:cubicBezTo>
                          <a:pt x="2" y="1"/>
                          <a:pt x="3" y="0"/>
                          <a:pt x="4" y="0"/>
                        </a:cubicBezTo>
                        <a:cubicBezTo>
                          <a:pt x="4" y="0"/>
                          <a:pt x="4" y="0"/>
                          <a:pt x="4" y="0"/>
                        </a:cubicBezTo>
                        <a:cubicBezTo>
                          <a:pt x="3" y="0"/>
                          <a:pt x="2"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2" name="Freeform 1257"/>
                  <p:cNvSpPr>
                    <a:spLocks/>
                  </p:cNvSpPr>
                  <p:nvPr/>
                </p:nvSpPr>
                <p:spPr bwMode="auto">
                  <a:xfrm>
                    <a:off x="3302" y="1856"/>
                    <a:ext cx="22" cy="11"/>
                  </a:xfrm>
                  <a:custGeom>
                    <a:avLst/>
                    <a:gdLst>
                      <a:gd name="T0" fmla="*/ 1 w 4"/>
                      <a:gd name="T1" fmla="*/ 2 h 2"/>
                      <a:gd name="T2" fmla="*/ 4 w 4"/>
                      <a:gd name="T3" fmla="*/ 1 h 2"/>
                      <a:gd name="T4" fmla="*/ 4 w 4"/>
                      <a:gd name="T5" fmla="*/ 0 h 2"/>
                      <a:gd name="T6" fmla="*/ 0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1" y="1"/>
                          <a:pt x="3" y="1"/>
                          <a:pt x="4" y="1"/>
                        </a:cubicBezTo>
                        <a:cubicBezTo>
                          <a:pt x="4" y="0"/>
                          <a:pt x="4" y="0"/>
                          <a:pt x="4" y="0"/>
                        </a:cubicBezTo>
                        <a:cubicBezTo>
                          <a:pt x="2" y="0"/>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3" name="Freeform 1258"/>
                  <p:cNvSpPr>
                    <a:spLocks/>
                  </p:cNvSpPr>
                  <p:nvPr/>
                </p:nvSpPr>
                <p:spPr bwMode="auto">
                  <a:xfrm>
                    <a:off x="3307" y="1862"/>
                    <a:ext cx="17" cy="11"/>
                  </a:xfrm>
                  <a:custGeom>
                    <a:avLst/>
                    <a:gdLst>
                      <a:gd name="T0" fmla="*/ 0 w 3"/>
                      <a:gd name="T1" fmla="*/ 1 h 2"/>
                      <a:gd name="T2" fmla="*/ 3 w 3"/>
                      <a:gd name="T3" fmla="*/ 0 h 2"/>
                      <a:gd name="T4" fmla="*/ 3 w 3"/>
                      <a:gd name="T5" fmla="*/ 0 h 2"/>
                      <a:gd name="T6" fmla="*/ 2 w 3"/>
                      <a:gd name="T7" fmla="*/ 0 h 2"/>
                      <a:gd name="T8" fmla="*/ 0 w 3"/>
                      <a:gd name="T9" fmla="*/ 1 h 2"/>
                      <a:gd name="T10" fmla="*/ 0 w 3"/>
                      <a:gd name="T11" fmla="*/ 1 h 2"/>
                    </a:gdLst>
                    <a:ahLst/>
                    <a:cxnLst>
                      <a:cxn ang="0">
                        <a:pos x="T0" y="T1"/>
                      </a:cxn>
                      <a:cxn ang="0">
                        <a:pos x="T2" y="T3"/>
                      </a:cxn>
                      <a:cxn ang="0">
                        <a:pos x="T4" y="T5"/>
                      </a:cxn>
                      <a:cxn ang="0">
                        <a:pos x="T6" y="T7"/>
                      </a:cxn>
                      <a:cxn ang="0">
                        <a:pos x="T8" y="T9"/>
                      </a:cxn>
                      <a:cxn ang="0">
                        <a:pos x="T10" y="T11"/>
                      </a:cxn>
                    </a:cxnLst>
                    <a:rect l="0" t="0" r="r" b="b"/>
                    <a:pathLst>
                      <a:path w="3" h="2">
                        <a:moveTo>
                          <a:pt x="0" y="1"/>
                        </a:moveTo>
                        <a:cubicBezTo>
                          <a:pt x="1" y="1"/>
                          <a:pt x="2" y="1"/>
                          <a:pt x="3" y="0"/>
                        </a:cubicBezTo>
                        <a:cubicBezTo>
                          <a:pt x="3" y="0"/>
                          <a:pt x="3" y="0"/>
                          <a:pt x="3" y="0"/>
                        </a:cubicBezTo>
                        <a:cubicBezTo>
                          <a:pt x="3" y="0"/>
                          <a:pt x="3" y="0"/>
                          <a:pt x="2" y="0"/>
                        </a:cubicBezTo>
                        <a:cubicBezTo>
                          <a:pt x="2" y="0"/>
                          <a:pt x="1" y="1"/>
                          <a:pt x="0" y="1"/>
                        </a:cubicBezTo>
                        <a:cubicBezTo>
                          <a:pt x="0" y="1"/>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4" name="Freeform 1259"/>
                  <p:cNvSpPr>
                    <a:spLocks/>
                  </p:cNvSpPr>
                  <p:nvPr/>
                </p:nvSpPr>
                <p:spPr bwMode="auto">
                  <a:xfrm>
                    <a:off x="3307" y="1862"/>
                    <a:ext cx="22" cy="11"/>
                  </a:xfrm>
                  <a:custGeom>
                    <a:avLst/>
                    <a:gdLst>
                      <a:gd name="T0" fmla="*/ 1 w 4"/>
                      <a:gd name="T1" fmla="*/ 2 h 2"/>
                      <a:gd name="T2" fmla="*/ 3 w 4"/>
                      <a:gd name="T3" fmla="*/ 1 h 2"/>
                      <a:gd name="T4" fmla="*/ 3 w 4"/>
                      <a:gd name="T5" fmla="*/ 1 h 2"/>
                      <a:gd name="T6" fmla="*/ 0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1" y="2"/>
                          <a:pt x="2" y="1"/>
                          <a:pt x="3" y="1"/>
                        </a:cubicBezTo>
                        <a:cubicBezTo>
                          <a:pt x="4" y="1"/>
                          <a:pt x="3" y="0"/>
                          <a:pt x="3" y="1"/>
                        </a:cubicBezTo>
                        <a:cubicBezTo>
                          <a:pt x="2" y="1"/>
                          <a:pt x="1" y="2"/>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5" name="Freeform 1260"/>
                  <p:cNvSpPr>
                    <a:spLocks/>
                  </p:cNvSpPr>
                  <p:nvPr/>
                </p:nvSpPr>
                <p:spPr bwMode="auto">
                  <a:xfrm>
                    <a:off x="3307" y="1873"/>
                    <a:ext cx="22" cy="11"/>
                  </a:xfrm>
                  <a:custGeom>
                    <a:avLst/>
                    <a:gdLst>
                      <a:gd name="T0" fmla="*/ 0 w 4"/>
                      <a:gd name="T1" fmla="*/ 2 h 2"/>
                      <a:gd name="T2" fmla="*/ 3 w 4"/>
                      <a:gd name="T3" fmla="*/ 0 h 2"/>
                      <a:gd name="T4" fmla="*/ 3 w 4"/>
                      <a:gd name="T5" fmla="*/ 0 h 2"/>
                      <a:gd name="T6" fmla="*/ 0 w 4"/>
                      <a:gd name="T7" fmla="*/ 1 h 2"/>
                      <a:gd name="T8" fmla="*/ 0 w 4"/>
                      <a:gd name="T9" fmla="*/ 2 h 2"/>
                    </a:gdLst>
                    <a:ahLst/>
                    <a:cxnLst>
                      <a:cxn ang="0">
                        <a:pos x="T0" y="T1"/>
                      </a:cxn>
                      <a:cxn ang="0">
                        <a:pos x="T2" y="T3"/>
                      </a:cxn>
                      <a:cxn ang="0">
                        <a:pos x="T4" y="T5"/>
                      </a:cxn>
                      <a:cxn ang="0">
                        <a:pos x="T6" y="T7"/>
                      </a:cxn>
                      <a:cxn ang="0">
                        <a:pos x="T8" y="T9"/>
                      </a:cxn>
                    </a:cxnLst>
                    <a:rect l="0" t="0" r="r" b="b"/>
                    <a:pathLst>
                      <a:path w="4" h="2">
                        <a:moveTo>
                          <a:pt x="0" y="2"/>
                        </a:moveTo>
                        <a:cubicBezTo>
                          <a:pt x="1" y="1"/>
                          <a:pt x="2" y="1"/>
                          <a:pt x="3" y="0"/>
                        </a:cubicBezTo>
                        <a:cubicBezTo>
                          <a:pt x="4" y="0"/>
                          <a:pt x="3" y="0"/>
                          <a:pt x="3" y="0"/>
                        </a:cubicBezTo>
                        <a:cubicBezTo>
                          <a:pt x="2" y="0"/>
                          <a:pt x="1" y="1"/>
                          <a:pt x="0" y="1"/>
                        </a:cubicBezTo>
                        <a:cubicBezTo>
                          <a:pt x="0"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6" name="Freeform 1261"/>
                  <p:cNvSpPr>
                    <a:spLocks/>
                  </p:cNvSpPr>
                  <p:nvPr/>
                </p:nvSpPr>
                <p:spPr bwMode="auto">
                  <a:xfrm>
                    <a:off x="3307" y="1878"/>
                    <a:ext cx="22" cy="6"/>
                  </a:xfrm>
                  <a:custGeom>
                    <a:avLst/>
                    <a:gdLst>
                      <a:gd name="T0" fmla="*/ 1 w 4"/>
                      <a:gd name="T1" fmla="*/ 1 h 1"/>
                      <a:gd name="T2" fmla="*/ 1 w 4"/>
                      <a:gd name="T3" fmla="*/ 1 h 1"/>
                      <a:gd name="T4" fmla="*/ 2 w 4"/>
                      <a:gd name="T5" fmla="*/ 1 h 1"/>
                      <a:gd name="T6" fmla="*/ 2 w 4"/>
                      <a:gd name="T7" fmla="*/ 0 h 1"/>
                      <a:gd name="T8" fmla="*/ 4 w 4"/>
                      <a:gd name="T9" fmla="*/ 0 h 1"/>
                      <a:gd name="T10" fmla="*/ 3 w 4"/>
                      <a:gd name="T11" fmla="*/ 0 h 1"/>
                      <a:gd name="T12" fmla="*/ 2 w 4"/>
                      <a:gd name="T13" fmla="*/ 1 h 1"/>
                      <a:gd name="T14" fmla="*/ 1 w 4"/>
                      <a:gd name="T15" fmla="*/ 1 h 1"/>
                      <a:gd name="T16" fmla="*/ 1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1" y="1"/>
                        </a:moveTo>
                        <a:cubicBezTo>
                          <a:pt x="1" y="1"/>
                          <a:pt x="1" y="1"/>
                          <a:pt x="1" y="1"/>
                        </a:cubicBezTo>
                        <a:cubicBezTo>
                          <a:pt x="1" y="1"/>
                          <a:pt x="1" y="1"/>
                          <a:pt x="2" y="1"/>
                        </a:cubicBezTo>
                        <a:cubicBezTo>
                          <a:pt x="2" y="1"/>
                          <a:pt x="2" y="1"/>
                          <a:pt x="2" y="0"/>
                        </a:cubicBezTo>
                        <a:cubicBezTo>
                          <a:pt x="3" y="0"/>
                          <a:pt x="3" y="0"/>
                          <a:pt x="4" y="0"/>
                        </a:cubicBezTo>
                        <a:cubicBezTo>
                          <a:pt x="4" y="0"/>
                          <a:pt x="4" y="0"/>
                          <a:pt x="3" y="0"/>
                        </a:cubicBezTo>
                        <a:cubicBezTo>
                          <a:pt x="3" y="0"/>
                          <a:pt x="2" y="0"/>
                          <a:pt x="2" y="1"/>
                        </a:cubicBezTo>
                        <a:cubicBezTo>
                          <a:pt x="1" y="1"/>
                          <a:pt x="1" y="1"/>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7" name="Freeform 1262"/>
                  <p:cNvSpPr>
                    <a:spLocks/>
                  </p:cNvSpPr>
                  <p:nvPr/>
                </p:nvSpPr>
                <p:spPr bwMode="auto">
                  <a:xfrm>
                    <a:off x="3313" y="1884"/>
                    <a:ext cx="16" cy="5"/>
                  </a:xfrm>
                  <a:custGeom>
                    <a:avLst/>
                    <a:gdLst>
                      <a:gd name="T0" fmla="*/ 0 w 3"/>
                      <a:gd name="T1" fmla="*/ 1 h 1"/>
                      <a:gd name="T2" fmla="*/ 0 w 3"/>
                      <a:gd name="T3" fmla="*/ 1 h 1"/>
                      <a:gd name="T4" fmla="*/ 0 w 3"/>
                      <a:gd name="T5" fmla="*/ 1 h 1"/>
                      <a:gd name="T6" fmla="*/ 1 w 3"/>
                      <a:gd name="T7" fmla="*/ 1 h 1"/>
                      <a:gd name="T8" fmla="*/ 3 w 3"/>
                      <a:gd name="T9" fmla="*/ 0 h 1"/>
                      <a:gd name="T10" fmla="*/ 3 w 3"/>
                      <a:gd name="T11" fmla="*/ 0 h 1"/>
                      <a:gd name="T12" fmla="*/ 0 w 3"/>
                      <a:gd name="T13" fmla="*/ 1 h 1"/>
                      <a:gd name="T14" fmla="*/ 1 w 3"/>
                      <a:gd name="T15" fmla="*/ 1 h 1"/>
                      <a:gd name="T16" fmla="*/ 1 w 3"/>
                      <a:gd name="T17" fmla="*/ 1 h 1"/>
                      <a:gd name="T18" fmla="*/ 1 w 3"/>
                      <a:gd name="T19" fmla="*/ 1 h 1"/>
                      <a:gd name="T20" fmla="*/ 1 w 3"/>
                      <a:gd name="T21" fmla="*/ 1 h 1"/>
                      <a:gd name="T22" fmla="*/ 0 w 3"/>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0" y="1"/>
                        </a:moveTo>
                        <a:cubicBezTo>
                          <a:pt x="0" y="1"/>
                          <a:pt x="0" y="1"/>
                          <a:pt x="0" y="1"/>
                        </a:cubicBezTo>
                        <a:cubicBezTo>
                          <a:pt x="0" y="1"/>
                          <a:pt x="0" y="1"/>
                          <a:pt x="0" y="1"/>
                        </a:cubicBezTo>
                        <a:cubicBezTo>
                          <a:pt x="1" y="1"/>
                          <a:pt x="1" y="1"/>
                          <a:pt x="1" y="1"/>
                        </a:cubicBezTo>
                        <a:cubicBezTo>
                          <a:pt x="2" y="0"/>
                          <a:pt x="2" y="0"/>
                          <a:pt x="3" y="0"/>
                        </a:cubicBezTo>
                        <a:cubicBezTo>
                          <a:pt x="3" y="0"/>
                          <a:pt x="3" y="0"/>
                          <a:pt x="3" y="0"/>
                        </a:cubicBezTo>
                        <a:cubicBezTo>
                          <a:pt x="2" y="0"/>
                          <a:pt x="1" y="0"/>
                          <a:pt x="0" y="1"/>
                        </a:cubicBezTo>
                        <a:cubicBezTo>
                          <a:pt x="0" y="1"/>
                          <a:pt x="1" y="1"/>
                          <a:pt x="1" y="1"/>
                        </a:cubicBezTo>
                        <a:cubicBezTo>
                          <a:pt x="1" y="1"/>
                          <a:pt x="1" y="1"/>
                          <a:pt x="1" y="1"/>
                        </a:cubicBezTo>
                        <a:cubicBezTo>
                          <a:pt x="1" y="1"/>
                          <a:pt x="1" y="1"/>
                          <a:pt x="1" y="1"/>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8" name="Freeform 1263"/>
                  <p:cNvSpPr>
                    <a:spLocks/>
                  </p:cNvSpPr>
                  <p:nvPr/>
                </p:nvSpPr>
                <p:spPr bwMode="auto">
                  <a:xfrm>
                    <a:off x="3313" y="1889"/>
                    <a:ext cx="16" cy="6"/>
                  </a:xfrm>
                  <a:custGeom>
                    <a:avLst/>
                    <a:gdLst>
                      <a:gd name="T0" fmla="*/ 1 w 3"/>
                      <a:gd name="T1" fmla="*/ 1 h 1"/>
                      <a:gd name="T2" fmla="*/ 1 w 3"/>
                      <a:gd name="T3" fmla="*/ 1 h 1"/>
                      <a:gd name="T4" fmla="*/ 1 w 3"/>
                      <a:gd name="T5" fmla="*/ 1 h 1"/>
                      <a:gd name="T6" fmla="*/ 3 w 3"/>
                      <a:gd name="T7" fmla="*/ 0 h 1"/>
                      <a:gd name="T8" fmla="*/ 2 w 3"/>
                      <a:gd name="T9" fmla="*/ 0 h 1"/>
                      <a:gd name="T10" fmla="*/ 1 w 3"/>
                      <a:gd name="T11" fmla="*/ 0 h 1"/>
                      <a:gd name="T12" fmla="*/ 1 w 3"/>
                      <a:gd name="T13" fmla="*/ 1 h 1"/>
                      <a:gd name="T14" fmla="*/ 1 w 3"/>
                      <a:gd name="T15" fmla="*/ 1 h 1"/>
                      <a:gd name="T16" fmla="*/ 1 w 3"/>
                      <a:gd name="T17" fmla="*/ 1 h 1"/>
                      <a:gd name="T18" fmla="*/ 1 w 3"/>
                      <a:gd name="T19" fmla="*/ 1 h 1"/>
                      <a:gd name="T20" fmla="*/ 1 w 3"/>
                      <a:gd name="T21" fmla="*/ 1 h 1"/>
                      <a:gd name="T22" fmla="*/ 1 w 3"/>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
                        <a:moveTo>
                          <a:pt x="1" y="1"/>
                        </a:moveTo>
                        <a:cubicBezTo>
                          <a:pt x="0" y="1"/>
                          <a:pt x="0" y="1"/>
                          <a:pt x="1" y="1"/>
                        </a:cubicBezTo>
                        <a:cubicBezTo>
                          <a:pt x="1" y="1"/>
                          <a:pt x="1" y="1"/>
                          <a:pt x="1" y="1"/>
                        </a:cubicBezTo>
                        <a:cubicBezTo>
                          <a:pt x="2" y="1"/>
                          <a:pt x="2" y="0"/>
                          <a:pt x="3" y="0"/>
                        </a:cubicBezTo>
                        <a:cubicBezTo>
                          <a:pt x="3" y="0"/>
                          <a:pt x="3" y="0"/>
                          <a:pt x="2" y="0"/>
                        </a:cubicBezTo>
                        <a:cubicBezTo>
                          <a:pt x="2" y="0"/>
                          <a:pt x="2" y="0"/>
                          <a:pt x="1" y="0"/>
                        </a:cubicBezTo>
                        <a:cubicBezTo>
                          <a:pt x="1" y="0"/>
                          <a:pt x="1" y="0"/>
                          <a:pt x="1" y="1"/>
                        </a:cubicBezTo>
                        <a:cubicBezTo>
                          <a:pt x="1" y="1"/>
                          <a:pt x="1" y="1"/>
                          <a:pt x="1" y="1"/>
                        </a:cubicBezTo>
                        <a:cubicBezTo>
                          <a:pt x="1" y="1"/>
                          <a:pt x="1" y="1"/>
                          <a:pt x="1" y="1"/>
                        </a:cubicBezTo>
                        <a:cubicBezTo>
                          <a:pt x="1" y="1"/>
                          <a:pt x="1" y="1"/>
                          <a:pt x="1" y="1"/>
                        </a:cubicBezTo>
                        <a:cubicBezTo>
                          <a:pt x="1" y="1"/>
                          <a:pt x="1" y="1"/>
                          <a:pt x="1" y="1"/>
                        </a:cubicBezTo>
                        <a:cubicBezTo>
                          <a:pt x="1" y="1"/>
                          <a:pt x="1"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79" name="Freeform 1264"/>
                  <p:cNvSpPr>
                    <a:spLocks/>
                  </p:cNvSpPr>
                  <p:nvPr/>
                </p:nvSpPr>
                <p:spPr bwMode="auto">
                  <a:xfrm>
                    <a:off x="3318" y="1889"/>
                    <a:ext cx="17" cy="11"/>
                  </a:xfrm>
                  <a:custGeom>
                    <a:avLst/>
                    <a:gdLst>
                      <a:gd name="T0" fmla="*/ 1 w 3"/>
                      <a:gd name="T1" fmla="*/ 2 h 2"/>
                      <a:gd name="T2" fmla="*/ 3 w 3"/>
                      <a:gd name="T3" fmla="*/ 1 h 2"/>
                      <a:gd name="T4" fmla="*/ 3 w 3"/>
                      <a:gd name="T5" fmla="*/ 1 h 2"/>
                      <a:gd name="T6" fmla="*/ 2 w 3"/>
                      <a:gd name="T7" fmla="*/ 1 h 2"/>
                      <a:gd name="T8" fmla="*/ 0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1" y="1"/>
                          <a:pt x="2" y="1"/>
                          <a:pt x="3" y="1"/>
                        </a:cubicBezTo>
                        <a:cubicBezTo>
                          <a:pt x="3" y="1"/>
                          <a:pt x="3" y="1"/>
                          <a:pt x="3" y="1"/>
                        </a:cubicBezTo>
                        <a:cubicBezTo>
                          <a:pt x="2" y="0"/>
                          <a:pt x="2" y="1"/>
                          <a:pt x="2" y="1"/>
                        </a:cubicBezTo>
                        <a:cubicBezTo>
                          <a:pt x="1" y="1"/>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0" name="Freeform 1265"/>
                  <p:cNvSpPr>
                    <a:spLocks/>
                  </p:cNvSpPr>
                  <p:nvPr/>
                </p:nvSpPr>
                <p:spPr bwMode="auto">
                  <a:xfrm>
                    <a:off x="3318" y="1900"/>
                    <a:ext cx="11" cy="6"/>
                  </a:xfrm>
                  <a:custGeom>
                    <a:avLst/>
                    <a:gdLst>
                      <a:gd name="T0" fmla="*/ 1 w 2"/>
                      <a:gd name="T1" fmla="*/ 1 h 1"/>
                      <a:gd name="T2" fmla="*/ 2 w 2"/>
                      <a:gd name="T3" fmla="*/ 0 h 1"/>
                      <a:gd name="T4" fmla="*/ 2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2" y="0"/>
                        </a:cubicBezTo>
                        <a:cubicBezTo>
                          <a:pt x="2" y="0"/>
                          <a:pt x="2" y="0"/>
                          <a:pt x="2" y="0"/>
                        </a:cubicBezTo>
                        <a:cubicBezTo>
                          <a:pt x="2" y="0"/>
                          <a:pt x="1" y="0"/>
                          <a:pt x="1" y="0"/>
                        </a:cubicBezTo>
                        <a:cubicBezTo>
                          <a:pt x="1" y="0"/>
                          <a:pt x="0" y="1"/>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1" name="Freeform 1266"/>
                  <p:cNvSpPr>
                    <a:spLocks/>
                  </p:cNvSpPr>
                  <p:nvPr/>
                </p:nvSpPr>
                <p:spPr bwMode="auto">
                  <a:xfrm>
                    <a:off x="3318" y="1906"/>
                    <a:ext cx="11" cy="5"/>
                  </a:xfrm>
                  <a:custGeom>
                    <a:avLst/>
                    <a:gdLst>
                      <a:gd name="T0" fmla="*/ 1 w 2"/>
                      <a:gd name="T1" fmla="*/ 1 h 1"/>
                      <a:gd name="T2" fmla="*/ 2 w 2"/>
                      <a:gd name="T3" fmla="*/ 0 h 1"/>
                      <a:gd name="T4" fmla="*/ 2 w 2"/>
                      <a:gd name="T5" fmla="*/ 0 h 1"/>
                      <a:gd name="T6" fmla="*/ 2 w 2"/>
                      <a:gd name="T7" fmla="*/ 0 h 1"/>
                      <a:gd name="T8" fmla="*/ 0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0"/>
                        </a:cubicBezTo>
                        <a:cubicBezTo>
                          <a:pt x="2" y="0"/>
                          <a:pt x="2" y="0"/>
                          <a:pt x="2" y="0"/>
                        </a:cubicBezTo>
                        <a:cubicBezTo>
                          <a:pt x="2" y="0"/>
                          <a:pt x="2" y="0"/>
                          <a:pt x="2" y="0"/>
                        </a:cubicBezTo>
                        <a:cubicBezTo>
                          <a:pt x="1" y="1"/>
                          <a:pt x="1" y="1"/>
                          <a:pt x="0" y="1"/>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2" name="Freeform 1267"/>
                  <p:cNvSpPr>
                    <a:spLocks/>
                  </p:cNvSpPr>
                  <p:nvPr/>
                </p:nvSpPr>
                <p:spPr bwMode="auto">
                  <a:xfrm>
                    <a:off x="3026" y="1624"/>
                    <a:ext cx="11" cy="6"/>
                  </a:xfrm>
                  <a:custGeom>
                    <a:avLst/>
                    <a:gdLst>
                      <a:gd name="T0" fmla="*/ 1 w 2"/>
                      <a:gd name="T1" fmla="*/ 1 h 1"/>
                      <a:gd name="T2" fmla="*/ 2 w 2"/>
                      <a:gd name="T3" fmla="*/ 0 h 1"/>
                      <a:gd name="T4" fmla="*/ 2 w 2"/>
                      <a:gd name="T5" fmla="*/ 0 h 1"/>
                      <a:gd name="T6" fmla="*/ 2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2" y="0"/>
                        </a:cubicBezTo>
                        <a:cubicBezTo>
                          <a:pt x="2" y="0"/>
                          <a:pt x="2" y="0"/>
                          <a:pt x="2" y="0"/>
                        </a:cubicBezTo>
                        <a:cubicBezTo>
                          <a:pt x="2" y="0"/>
                          <a:pt x="2" y="0"/>
                          <a:pt x="2" y="0"/>
                        </a:cubicBezTo>
                        <a:cubicBezTo>
                          <a:pt x="1" y="0"/>
                          <a:pt x="0" y="1"/>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3" name="Freeform 1268"/>
                  <p:cNvSpPr>
                    <a:spLocks/>
                  </p:cNvSpPr>
                  <p:nvPr/>
                </p:nvSpPr>
                <p:spPr bwMode="auto">
                  <a:xfrm>
                    <a:off x="3032" y="1630"/>
                    <a:ext cx="5" cy="6"/>
                  </a:xfrm>
                  <a:custGeom>
                    <a:avLst/>
                    <a:gdLst>
                      <a:gd name="T0" fmla="*/ 0 w 1"/>
                      <a:gd name="T1" fmla="*/ 0 h 1"/>
                      <a:gd name="T2" fmla="*/ 0 w 1"/>
                      <a:gd name="T3" fmla="*/ 0 h 1"/>
                      <a:gd name="T4" fmla="*/ 1 w 1"/>
                      <a:gd name="T5" fmla="*/ 0 h 1"/>
                      <a:gd name="T6" fmla="*/ 1 w 1"/>
                      <a:gd name="T7" fmla="*/ 0 h 1"/>
                      <a:gd name="T8" fmla="*/ 1 w 1"/>
                      <a:gd name="T9" fmla="*/ 0 h 1"/>
                      <a:gd name="T10" fmla="*/ 1 w 1"/>
                      <a:gd name="T11" fmla="*/ 0 h 1"/>
                      <a:gd name="T12" fmla="*/ 0 w 1"/>
                      <a:gd name="T13" fmla="*/ 0 h 1"/>
                      <a:gd name="T14" fmla="*/ 0 w 1"/>
                      <a:gd name="T15" fmla="*/ 1 h 1"/>
                      <a:gd name="T16" fmla="*/ 0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0"/>
                        </a:moveTo>
                        <a:cubicBezTo>
                          <a:pt x="0" y="1"/>
                          <a:pt x="0" y="0"/>
                          <a:pt x="0" y="0"/>
                        </a:cubicBezTo>
                        <a:cubicBezTo>
                          <a:pt x="0" y="0"/>
                          <a:pt x="0" y="0"/>
                          <a:pt x="1" y="0"/>
                        </a:cubicBezTo>
                        <a:cubicBezTo>
                          <a:pt x="1" y="0"/>
                          <a:pt x="1" y="0"/>
                          <a:pt x="1" y="0"/>
                        </a:cubicBezTo>
                        <a:cubicBezTo>
                          <a:pt x="1" y="0"/>
                          <a:pt x="1" y="0"/>
                          <a:pt x="1" y="0"/>
                        </a:cubicBezTo>
                        <a:cubicBezTo>
                          <a:pt x="1" y="0"/>
                          <a:pt x="1" y="0"/>
                          <a:pt x="1" y="0"/>
                        </a:cubicBezTo>
                        <a:cubicBezTo>
                          <a:pt x="0" y="0"/>
                          <a:pt x="0" y="0"/>
                          <a:pt x="0" y="0"/>
                        </a:cubicBez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4" name="Freeform 1269"/>
                  <p:cNvSpPr>
                    <a:spLocks/>
                  </p:cNvSpPr>
                  <p:nvPr/>
                </p:nvSpPr>
                <p:spPr bwMode="auto">
                  <a:xfrm>
                    <a:off x="3032" y="1636"/>
                    <a:ext cx="5" cy="0"/>
                  </a:xfrm>
                  <a:custGeom>
                    <a:avLst/>
                    <a:gdLst>
                      <a:gd name="T0" fmla="*/ 0 w 1"/>
                      <a:gd name="T1" fmla="*/ 1 w 1"/>
                      <a:gd name="T2" fmla="*/ 1 w 1"/>
                      <a:gd name="T3" fmla="*/ 1 w 1"/>
                      <a:gd name="T4" fmla="*/ 1 w 1"/>
                      <a:gd name="T5" fmla="*/ 1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5" name="Freeform 1270"/>
                  <p:cNvSpPr>
                    <a:spLocks/>
                  </p:cNvSpPr>
                  <p:nvPr/>
                </p:nvSpPr>
                <p:spPr bwMode="auto">
                  <a:xfrm>
                    <a:off x="3009" y="1580"/>
                    <a:ext cx="11" cy="0"/>
                  </a:xfrm>
                  <a:custGeom>
                    <a:avLst/>
                    <a:gdLst>
                      <a:gd name="T0" fmla="*/ 1 w 2"/>
                      <a:gd name="T1" fmla="*/ 1 w 2"/>
                      <a:gd name="T2" fmla="*/ 2 w 2"/>
                      <a:gd name="T3" fmla="*/ 2 w 2"/>
                      <a:gd name="T4" fmla="*/ 0 w 2"/>
                      <a:gd name="T5" fmla="*/ 0 w 2"/>
                      <a:gd name="T6" fmla="*/ 1 w 2"/>
                    </a:gdLst>
                    <a:ahLst/>
                    <a:cxnLst>
                      <a:cxn ang="0">
                        <a:pos x="T0" y="0"/>
                      </a:cxn>
                      <a:cxn ang="0">
                        <a:pos x="T1" y="0"/>
                      </a:cxn>
                      <a:cxn ang="0">
                        <a:pos x="T2" y="0"/>
                      </a:cxn>
                      <a:cxn ang="0">
                        <a:pos x="T3" y="0"/>
                      </a:cxn>
                      <a:cxn ang="0">
                        <a:pos x="T4" y="0"/>
                      </a:cxn>
                      <a:cxn ang="0">
                        <a:pos x="T5" y="0"/>
                      </a:cxn>
                      <a:cxn ang="0">
                        <a:pos x="T6" y="0"/>
                      </a:cxn>
                    </a:cxnLst>
                    <a:rect l="0" t="0" r="r" b="b"/>
                    <a:pathLst>
                      <a:path w="2">
                        <a:moveTo>
                          <a:pt x="1" y="0"/>
                        </a:moveTo>
                        <a:cubicBezTo>
                          <a:pt x="1" y="0"/>
                          <a:pt x="1" y="0"/>
                          <a:pt x="1" y="0"/>
                        </a:cubicBezTo>
                        <a:cubicBezTo>
                          <a:pt x="2" y="0"/>
                          <a:pt x="2" y="0"/>
                          <a:pt x="2" y="0"/>
                        </a:cubicBezTo>
                        <a:cubicBezTo>
                          <a:pt x="2" y="0"/>
                          <a:pt x="2" y="0"/>
                          <a:pt x="2" y="0"/>
                        </a:cubicBezTo>
                        <a:cubicBezTo>
                          <a:pt x="1" y="0"/>
                          <a:pt x="1"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6" name="Freeform 1271"/>
                  <p:cNvSpPr>
                    <a:spLocks/>
                  </p:cNvSpPr>
                  <p:nvPr/>
                </p:nvSpPr>
                <p:spPr bwMode="auto">
                  <a:xfrm>
                    <a:off x="3009" y="1586"/>
                    <a:ext cx="11" cy="0"/>
                  </a:xfrm>
                  <a:custGeom>
                    <a:avLst/>
                    <a:gdLst>
                      <a:gd name="T0" fmla="*/ 1 w 2"/>
                      <a:gd name="T1" fmla="*/ 1 w 2"/>
                      <a:gd name="T2" fmla="*/ 2 w 2"/>
                      <a:gd name="T3" fmla="*/ 1 w 2"/>
                      <a:gd name="T4" fmla="*/ 1 w 2"/>
                      <a:gd name="T5" fmla="*/ 0 w 2"/>
                      <a:gd name="T6" fmla="*/ 1 w 2"/>
                    </a:gdLst>
                    <a:ahLst/>
                    <a:cxnLst>
                      <a:cxn ang="0">
                        <a:pos x="T0" y="0"/>
                      </a:cxn>
                      <a:cxn ang="0">
                        <a:pos x="T1" y="0"/>
                      </a:cxn>
                      <a:cxn ang="0">
                        <a:pos x="T2" y="0"/>
                      </a:cxn>
                      <a:cxn ang="0">
                        <a:pos x="T3" y="0"/>
                      </a:cxn>
                      <a:cxn ang="0">
                        <a:pos x="T4" y="0"/>
                      </a:cxn>
                      <a:cxn ang="0">
                        <a:pos x="T5" y="0"/>
                      </a:cxn>
                      <a:cxn ang="0">
                        <a:pos x="T6" y="0"/>
                      </a:cxn>
                    </a:cxnLst>
                    <a:rect l="0" t="0" r="r" b="b"/>
                    <a:pathLst>
                      <a:path w="2">
                        <a:moveTo>
                          <a:pt x="1" y="0"/>
                        </a:moveTo>
                        <a:cubicBezTo>
                          <a:pt x="1" y="0"/>
                          <a:pt x="1" y="0"/>
                          <a:pt x="1" y="0"/>
                        </a:cubicBezTo>
                        <a:cubicBezTo>
                          <a:pt x="1" y="0"/>
                          <a:pt x="2" y="0"/>
                          <a:pt x="2" y="0"/>
                        </a:cubicBezTo>
                        <a:cubicBezTo>
                          <a:pt x="2" y="0"/>
                          <a:pt x="1" y="0"/>
                          <a:pt x="1" y="0"/>
                        </a:cubicBezTo>
                        <a:cubicBezTo>
                          <a:pt x="1" y="0"/>
                          <a:pt x="1" y="0"/>
                          <a:pt x="1" y="0"/>
                        </a:cubicBezTo>
                        <a:cubicBezTo>
                          <a:pt x="1"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7" name="Freeform 1272"/>
                  <p:cNvSpPr>
                    <a:spLocks/>
                  </p:cNvSpPr>
                  <p:nvPr/>
                </p:nvSpPr>
                <p:spPr bwMode="auto">
                  <a:xfrm>
                    <a:off x="2938" y="1498"/>
                    <a:ext cx="49" cy="5"/>
                  </a:xfrm>
                  <a:custGeom>
                    <a:avLst/>
                    <a:gdLst>
                      <a:gd name="T0" fmla="*/ 0 w 9"/>
                      <a:gd name="T1" fmla="*/ 1 h 1"/>
                      <a:gd name="T2" fmla="*/ 8 w 9"/>
                      <a:gd name="T3" fmla="*/ 0 h 1"/>
                      <a:gd name="T4" fmla="*/ 8 w 9"/>
                      <a:gd name="T5" fmla="*/ 0 h 1"/>
                      <a:gd name="T6" fmla="*/ 0 w 9"/>
                      <a:gd name="T7" fmla="*/ 1 h 1"/>
                      <a:gd name="T8" fmla="*/ 0 w 9"/>
                      <a:gd name="T9" fmla="*/ 1 h 1"/>
                    </a:gdLst>
                    <a:ahLst/>
                    <a:cxnLst>
                      <a:cxn ang="0">
                        <a:pos x="T0" y="T1"/>
                      </a:cxn>
                      <a:cxn ang="0">
                        <a:pos x="T2" y="T3"/>
                      </a:cxn>
                      <a:cxn ang="0">
                        <a:pos x="T4" y="T5"/>
                      </a:cxn>
                      <a:cxn ang="0">
                        <a:pos x="T6" y="T7"/>
                      </a:cxn>
                      <a:cxn ang="0">
                        <a:pos x="T8" y="T9"/>
                      </a:cxn>
                    </a:cxnLst>
                    <a:rect l="0" t="0" r="r" b="b"/>
                    <a:pathLst>
                      <a:path w="9" h="1">
                        <a:moveTo>
                          <a:pt x="0" y="1"/>
                        </a:moveTo>
                        <a:cubicBezTo>
                          <a:pt x="3" y="0"/>
                          <a:pt x="5" y="0"/>
                          <a:pt x="8" y="0"/>
                        </a:cubicBezTo>
                        <a:cubicBezTo>
                          <a:pt x="8" y="0"/>
                          <a:pt x="9" y="0"/>
                          <a:pt x="8" y="0"/>
                        </a:cubicBezTo>
                        <a:cubicBezTo>
                          <a:pt x="6" y="0"/>
                          <a:pt x="3"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8" name="Freeform 1273"/>
                  <p:cNvSpPr>
                    <a:spLocks/>
                  </p:cNvSpPr>
                  <p:nvPr/>
                </p:nvSpPr>
                <p:spPr bwMode="auto">
                  <a:xfrm>
                    <a:off x="2938" y="1498"/>
                    <a:ext cx="38" cy="11"/>
                  </a:xfrm>
                  <a:custGeom>
                    <a:avLst/>
                    <a:gdLst>
                      <a:gd name="T0" fmla="*/ 0 w 7"/>
                      <a:gd name="T1" fmla="*/ 2 h 2"/>
                      <a:gd name="T2" fmla="*/ 7 w 7"/>
                      <a:gd name="T3" fmla="*/ 0 h 2"/>
                      <a:gd name="T4" fmla="*/ 7 w 7"/>
                      <a:gd name="T5" fmla="*/ 0 h 2"/>
                      <a:gd name="T6" fmla="*/ 0 w 7"/>
                      <a:gd name="T7" fmla="*/ 1 h 2"/>
                      <a:gd name="T8" fmla="*/ 0 w 7"/>
                      <a:gd name="T9" fmla="*/ 2 h 2"/>
                    </a:gdLst>
                    <a:ahLst/>
                    <a:cxnLst>
                      <a:cxn ang="0">
                        <a:pos x="T0" y="T1"/>
                      </a:cxn>
                      <a:cxn ang="0">
                        <a:pos x="T2" y="T3"/>
                      </a:cxn>
                      <a:cxn ang="0">
                        <a:pos x="T4" y="T5"/>
                      </a:cxn>
                      <a:cxn ang="0">
                        <a:pos x="T6" y="T7"/>
                      </a:cxn>
                      <a:cxn ang="0">
                        <a:pos x="T8" y="T9"/>
                      </a:cxn>
                    </a:cxnLst>
                    <a:rect l="0" t="0" r="r" b="b"/>
                    <a:pathLst>
                      <a:path w="7" h="2">
                        <a:moveTo>
                          <a:pt x="0" y="2"/>
                        </a:moveTo>
                        <a:cubicBezTo>
                          <a:pt x="2" y="1"/>
                          <a:pt x="5" y="1"/>
                          <a:pt x="7" y="0"/>
                        </a:cubicBezTo>
                        <a:cubicBezTo>
                          <a:pt x="7" y="0"/>
                          <a:pt x="7" y="0"/>
                          <a:pt x="7" y="0"/>
                        </a:cubicBezTo>
                        <a:cubicBezTo>
                          <a:pt x="5" y="0"/>
                          <a:pt x="2"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89" name="Freeform 1274"/>
                  <p:cNvSpPr>
                    <a:spLocks/>
                  </p:cNvSpPr>
                  <p:nvPr/>
                </p:nvSpPr>
                <p:spPr bwMode="auto">
                  <a:xfrm>
                    <a:off x="2932" y="1503"/>
                    <a:ext cx="39" cy="11"/>
                  </a:xfrm>
                  <a:custGeom>
                    <a:avLst/>
                    <a:gdLst>
                      <a:gd name="T0" fmla="*/ 1 w 7"/>
                      <a:gd name="T1" fmla="*/ 2 h 2"/>
                      <a:gd name="T2" fmla="*/ 7 w 7"/>
                      <a:gd name="T3" fmla="*/ 0 h 2"/>
                      <a:gd name="T4" fmla="*/ 7 w 7"/>
                      <a:gd name="T5" fmla="*/ 0 h 2"/>
                      <a:gd name="T6" fmla="*/ 1 w 7"/>
                      <a:gd name="T7" fmla="*/ 1 h 2"/>
                      <a:gd name="T8" fmla="*/ 1 w 7"/>
                      <a:gd name="T9" fmla="*/ 2 h 2"/>
                    </a:gdLst>
                    <a:ahLst/>
                    <a:cxnLst>
                      <a:cxn ang="0">
                        <a:pos x="T0" y="T1"/>
                      </a:cxn>
                      <a:cxn ang="0">
                        <a:pos x="T2" y="T3"/>
                      </a:cxn>
                      <a:cxn ang="0">
                        <a:pos x="T4" y="T5"/>
                      </a:cxn>
                      <a:cxn ang="0">
                        <a:pos x="T6" y="T7"/>
                      </a:cxn>
                      <a:cxn ang="0">
                        <a:pos x="T8" y="T9"/>
                      </a:cxn>
                    </a:cxnLst>
                    <a:rect l="0" t="0" r="r" b="b"/>
                    <a:pathLst>
                      <a:path w="7" h="2">
                        <a:moveTo>
                          <a:pt x="1" y="2"/>
                        </a:moveTo>
                        <a:cubicBezTo>
                          <a:pt x="3" y="1"/>
                          <a:pt x="5" y="1"/>
                          <a:pt x="7" y="0"/>
                        </a:cubicBezTo>
                        <a:cubicBezTo>
                          <a:pt x="7" y="0"/>
                          <a:pt x="7" y="0"/>
                          <a:pt x="7" y="0"/>
                        </a:cubicBezTo>
                        <a:cubicBezTo>
                          <a:pt x="5" y="0"/>
                          <a:pt x="3" y="1"/>
                          <a:pt x="1"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0" name="Freeform 1275"/>
                  <p:cNvSpPr>
                    <a:spLocks/>
                  </p:cNvSpPr>
                  <p:nvPr/>
                </p:nvSpPr>
                <p:spPr bwMode="auto">
                  <a:xfrm>
                    <a:off x="2982" y="1503"/>
                    <a:ext cx="11" cy="0"/>
                  </a:xfrm>
                  <a:custGeom>
                    <a:avLst/>
                    <a:gdLst>
                      <a:gd name="T0" fmla="*/ 0 w 2"/>
                      <a:gd name="T1" fmla="*/ 2 w 2"/>
                      <a:gd name="T2" fmla="*/ 2 w 2"/>
                      <a:gd name="T3" fmla="*/ 2 w 2"/>
                      <a:gd name="T4" fmla="*/ 0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1" y="0"/>
                          <a:pt x="1" y="0"/>
                          <a:pt x="2" y="0"/>
                        </a:cubicBezTo>
                        <a:cubicBezTo>
                          <a:pt x="2" y="0"/>
                          <a:pt x="2" y="0"/>
                          <a:pt x="2" y="0"/>
                        </a:cubicBezTo>
                        <a:cubicBezTo>
                          <a:pt x="2" y="0"/>
                          <a:pt x="2" y="0"/>
                          <a:pt x="2" y="0"/>
                        </a:cubicBezTo>
                        <a:cubicBezTo>
                          <a:pt x="1" y="0"/>
                          <a:pt x="1"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1" name="Freeform 1276"/>
                  <p:cNvSpPr>
                    <a:spLocks/>
                  </p:cNvSpPr>
                  <p:nvPr/>
                </p:nvSpPr>
                <p:spPr bwMode="auto">
                  <a:xfrm>
                    <a:off x="2976" y="1503"/>
                    <a:ext cx="17" cy="6"/>
                  </a:xfrm>
                  <a:custGeom>
                    <a:avLst/>
                    <a:gdLst>
                      <a:gd name="T0" fmla="*/ 0 w 3"/>
                      <a:gd name="T1" fmla="*/ 1 h 1"/>
                      <a:gd name="T2" fmla="*/ 2 w 3"/>
                      <a:gd name="T3" fmla="*/ 1 h 1"/>
                      <a:gd name="T4" fmla="*/ 2 w 3"/>
                      <a:gd name="T5" fmla="*/ 0 h 1"/>
                      <a:gd name="T6" fmla="*/ 0 w 3"/>
                      <a:gd name="T7" fmla="*/ 1 h 1"/>
                      <a:gd name="T8" fmla="*/ 0 w 3"/>
                      <a:gd name="T9" fmla="*/ 1 h 1"/>
                      <a:gd name="T10" fmla="*/ 0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0" y="1"/>
                        </a:moveTo>
                        <a:cubicBezTo>
                          <a:pt x="1" y="1"/>
                          <a:pt x="1" y="1"/>
                          <a:pt x="2" y="1"/>
                        </a:cubicBezTo>
                        <a:cubicBezTo>
                          <a:pt x="2" y="1"/>
                          <a:pt x="3" y="0"/>
                          <a:pt x="2" y="0"/>
                        </a:cubicBezTo>
                        <a:cubicBezTo>
                          <a:pt x="1" y="0"/>
                          <a:pt x="1"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2" name="Freeform 1277"/>
                  <p:cNvSpPr>
                    <a:spLocks/>
                  </p:cNvSpPr>
                  <p:nvPr/>
                </p:nvSpPr>
                <p:spPr bwMode="auto">
                  <a:xfrm>
                    <a:off x="2971" y="1509"/>
                    <a:ext cx="16" cy="5"/>
                  </a:xfrm>
                  <a:custGeom>
                    <a:avLst/>
                    <a:gdLst>
                      <a:gd name="T0" fmla="*/ 1 w 3"/>
                      <a:gd name="T1" fmla="*/ 1 h 1"/>
                      <a:gd name="T2" fmla="*/ 1 w 3"/>
                      <a:gd name="T3" fmla="*/ 1 h 1"/>
                      <a:gd name="T4" fmla="*/ 2 w 3"/>
                      <a:gd name="T5" fmla="*/ 1 h 1"/>
                      <a:gd name="T6" fmla="*/ 3 w 3"/>
                      <a:gd name="T7" fmla="*/ 0 h 1"/>
                      <a:gd name="T8" fmla="*/ 2 w 3"/>
                      <a:gd name="T9" fmla="*/ 0 h 1"/>
                      <a:gd name="T10" fmla="*/ 2 w 3"/>
                      <a:gd name="T11" fmla="*/ 0 h 1"/>
                      <a:gd name="T12" fmla="*/ 1 w 3"/>
                      <a:gd name="T13" fmla="*/ 0 h 1"/>
                      <a:gd name="T14" fmla="*/ 1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1"/>
                        </a:moveTo>
                        <a:cubicBezTo>
                          <a:pt x="1" y="1"/>
                          <a:pt x="1" y="1"/>
                          <a:pt x="1" y="1"/>
                        </a:cubicBezTo>
                        <a:cubicBezTo>
                          <a:pt x="1" y="1"/>
                          <a:pt x="2" y="1"/>
                          <a:pt x="2" y="1"/>
                        </a:cubicBezTo>
                        <a:cubicBezTo>
                          <a:pt x="2" y="1"/>
                          <a:pt x="2" y="1"/>
                          <a:pt x="3" y="0"/>
                        </a:cubicBezTo>
                        <a:cubicBezTo>
                          <a:pt x="3" y="0"/>
                          <a:pt x="2" y="0"/>
                          <a:pt x="2" y="0"/>
                        </a:cubicBezTo>
                        <a:cubicBezTo>
                          <a:pt x="2" y="0"/>
                          <a:pt x="2" y="0"/>
                          <a:pt x="2" y="0"/>
                        </a:cubicBezTo>
                        <a:cubicBezTo>
                          <a:pt x="2" y="0"/>
                          <a:pt x="1" y="0"/>
                          <a:pt x="1" y="0"/>
                        </a:cubicBezTo>
                        <a:cubicBezTo>
                          <a:pt x="1" y="0"/>
                          <a:pt x="0" y="0"/>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3" name="Freeform 1278"/>
                  <p:cNvSpPr>
                    <a:spLocks/>
                  </p:cNvSpPr>
                  <p:nvPr/>
                </p:nvSpPr>
                <p:spPr bwMode="auto">
                  <a:xfrm>
                    <a:off x="2971" y="1514"/>
                    <a:ext cx="5" cy="6"/>
                  </a:xfrm>
                  <a:custGeom>
                    <a:avLst/>
                    <a:gdLst>
                      <a:gd name="T0" fmla="*/ 0 w 1"/>
                      <a:gd name="T1" fmla="*/ 0 h 1"/>
                      <a:gd name="T2" fmla="*/ 1 w 1"/>
                      <a:gd name="T3" fmla="*/ 1 h 1"/>
                      <a:gd name="T4" fmla="*/ 1 w 1"/>
                      <a:gd name="T5" fmla="*/ 0 h 1"/>
                      <a:gd name="T6" fmla="*/ 1 w 1"/>
                      <a:gd name="T7" fmla="*/ 0 h 1"/>
                      <a:gd name="T8" fmla="*/ 1 w 1"/>
                      <a:gd name="T9" fmla="*/ 0 h 1"/>
                      <a:gd name="T10" fmla="*/ 0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1"/>
                          <a:pt x="1" y="1"/>
                        </a:cubicBezTo>
                        <a:cubicBezTo>
                          <a:pt x="1" y="1"/>
                          <a:pt x="1" y="0"/>
                          <a:pt x="1" y="0"/>
                        </a:cubicBezTo>
                        <a:cubicBezTo>
                          <a:pt x="1" y="0"/>
                          <a:pt x="1" y="0"/>
                          <a:pt x="1" y="0"/>
                        </a:cubicBezTo>
                        <a:cubicBezTo>
                          <a:pt x="1" y="0"/>
                          <a:pt x="1" y="0"/>
                          <a:pt x="1" y="0"/>
                        </a:cubicBezTo>
                        <a:cubicBezTo>
                          <a:pt x="1"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4" name="Freeform 1279"/>
                  <p:cNvSpPr>
                    <a:spLocks/>
                  </p:cNvSpPr>
                  <p:nvPr/>
                </p:nvSpPr>
                <p:spPr bwMode="auto">
                  <a:xfrm>
                    <a:off x="2932" y="1509"/>
                    <a:ext cx="39" cy="11"/>
                  </a:xfrm>
                  <a:custGeom>
                    <a:avLst/>
                    <a:gdLst>
                      <a:gd name="T0" fmla="*/ 1 w 7"/>
                      <a:gd name="T1" fmla="*/ 2 h 2"/>
                      <a:gd name="T2" fmla="*/ 4 w 7"/>
                      <a:gd name="T3" fmla="*/ 1 h 2"/>
                      <a:gd name="T4" fmla="*/ 7 w 7"/>
                      <a:gd name="T5" fmla="*/ 1 h 2"/>
                      <a:gd name="T6" fmla="*/ 7 w 7"/>
                      <a:gd name="T7" fmla="*/ 0 h 2"/>
                      <a:gd name="T8" fmla="*/ 3 w 7"/>
                      <a:gd name="T9" fmla="*/ 1 h 2"/>
                      <a:gd name="T10" fmla="*/ 0 w 7"/>
                      <a:gd name="T11" fmla="*/ 2 h 2"/>
                      <a:gd name="T12" fmla="*/ 1 w 7"/>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7" h="2">
                        <a:moveTo>
                          <a:pt x="1" y="2"/>
                        </a:moveTo>
                        <a:cubicBezTo>
                          <a:pt x="1" y="1"/>
                          <a:pt x="4" y="1"/>
                          <a:pt x="4" y="1"/>
                        </a:cubicBezTo>
                        <a:cubicBezTo>
                          <a:pt x="5" y="1"/>
                          <a:pt x="6" y="1"/>
                          <a:pt x="7" y="1"/>
                        </a:cubicBezTo>
                        <a:cubicBezTo>
                          <a:pt x="7" y="1"/>
                          <a:pt x="7" y="0"/>
                          <a:pt x="7" y="0"/>
                        </a:cubicBezTo>
                        <a:cubicBezTo>
                          <a:pt x="5" y="0"/>
                          <a:pt x="4" y="1"/>
                          <a:pt x="3" y="1"/>
                        </a:cubicBezTo>
                        <a:cubicBezTo>
                          <a:pt x="2" y="1"/>
                          <a:pt x="1"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5" name="Freeform 1280"/>
                  <p:cNvSpPr>
                    <a:spLocks/>
                  </p:cNvSpPr>
                  <p:nvPr/>
                </p:nvSpPr>
                <p:spPr bwMode="auto">
                  <a:xfrm>
                    <a:off x="2932" y="1514"/>
                    <a:ext cx="33" cy="11"/>
                  </a:xfrm>
                  <a:custGeom>
                    <a:avLst/>
                    <a:gdLst>
                      <a:gd name="T0" fmla="*/ 1 w 6"/>
                      <a:gd name="T1" fmla="*/ 2 h 2"/>
                      <a:gd name="T2" fmla="*/ 5 w 6"/>
                      <a:gd name="T3" fmla="*/ 1 h 2"/>
                      <a:gd name="T4" fmla="*/ 5 w 6"/>
                      <a:gd name="T5" fmla="*/ 0 h 2"/>
                      <a:gd name="T6" fmla="*/ 1 w 6"/>
                      <a:gd name="T7" fmla="*/ 1 h 2"/>
                      <a:gd name="T8" fmla="*/ 1 w 6"/>
                      <a:gd name="T9" fmla="*/ 2 h 2"/>
                    </a:gdLst>
                    <a:ahLst/>
                    <a:cxnLst>
                      <a:cxn ang="0">
                        <a:pos x="T0" y="T1"/>
                      </a:cxn>
                      <a:cxn ang="0">
                        <a:pos x="T2" y="T3"/>
                      </a:cxn>
                      <a:cxn ang="0">
                        <a:pos x="T4" y="T5"/>
                      </a:cxn>
                      <a:cxn ang="0">
                        <a:pos x="T6" y="T7"/>
                      </a:cxn>
                      <a:cxn ang="0">
                        <a:pos x="T8" y="T9"/>
                      </a:cxn>
                    </a:cxnLst>
                    <a:rect l="0" t="0" r="r" b="b"/>
                    <a:pathLst>
                      <a:path w="6" h="2">
                        <a:moveTo>
                          <a:pt x="1" y="2"/>
                        </a:moveTo>
                        <a:cubicBezTo>
                          <a:pt x="2" y="2"/>
                          <a:pt x="4" y="1"/>
                          <a:pt x="5" y="1"/>
                        </a:cubicBezTo>
                        <a:cubicBezTo>
                          <a:pt x="6" y="1"/>
                          <a:pt x="6" y="0"/>
                          <a:pt x="5" y="0"/>
                        </a:cubicBezTo>
                        <a:cubicBezTo>
                          <a:pt x="4" y="1"/>
                          <a:pt x="2" y="1"/>
                          <a:pt x="1" y="1"/>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6" name="Freeform 1281"/>
                  <p:cNvSpPr>
                    <a:spLocks/>
                  </p:cNvSpPr>
                  <p:nvPr/>
                </p:nvSpPr>
                <p:spPr bwMode="auto">
                  <a:xfrm>
                    <a:off x="2932" y="1525"/>
                    <a:ext cx="17" cy="6"/>
                  </a:xfrm>
                  <a:custGeom>
                    <a:avLst/>
                    <a:gdLst>
                      <a:gd name="T0" fmla="*/ 1 w 3"/>
                      <a:gd name="T1" fmla="*/ 1 h 1"/>
                      <a:gd name="T2" fmla="*/ 3 w 3"/>
                      <a:gd name="T3" fmla="*/ 0 h 1"/>
                      <a:gd name="T4" fmla="*/ 3 w 3"/>
                      <a:gd name="T5" fmla="*/ 0 h 1"/>
                      <a:gd name="T6" fmla="*/ 3 w 3"/>
                      <a:gd name="T7" fmla="*/ 0 h 1"/>
                      <a:gd name="T8" fmla="*/ 1 w 3"/>
                      <a:gd name="T9" fmla="*/ 0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2" y="1"/>
                          <a:pt x="2" y="1"/>
                          <a:pt x="3" y="0"/>
                        </a:cubicBezTo>
                        <a:cubicBezTo>
                          <a:pt x="3" y="0"/>
                          <a:pt x="3" y="0"/>
                          <a:pt x="3" y="0"/>
                        </a:cubicBezTo>
                        <a:cubicBezTo>
                          <a:pt x="3" y="0"/>
                          <a:pt x="3" y="0"/>
                          <a:pt x="3" y="0"/>
                        </a:cubicBezTo>
                        <a:cubicBezTo>
                          <a:pt x="2" y="0"/>
                          <a:pt x="2" y="0"/>
                          <a:pt x="1"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7" name="Freeform 1282"/>
                  <p:cNvSpPr>
                    <a:spLocks/>
                  </p:cNvSpPr>
                  <p:nvPr/>
                </p:nvSpPr>
                <p:spPr bwMode="auto">
                  <a:xfrm>
                    <a:off x="2932" y="1536"/>
                    <a:ext cx="17" cy="0"/>
                  </a:xfrm>
                  <a:custGeom>
                    <a:avLst/>
                    <a:gdLst>
                      <a:gd name="T0" fmla="*/ 1 w 3"/>
                      <a:gd name="T1" fmla="*/ 2 w 3"/>
                      <a:gd name="T2" fmla="*/ 3 w 3"/>
                      <a:gd name="T3" fmla="*/ 2 w 3"/>
                      <a:gd name="T4" fmla="*/ 0 w 3"/>
                      <a:gd name="T5" fmla="*/ 0 w 3"/>
                      <a:gd name="T6" fmla="*/ 1 w 3"/>
                    </a:gdLst>
                    <a:ahLst/>
                    <a:cxnLst>
                      <a:cxn ang="0">
                        <a:pos x="T0" y="0"/>
                      </a:cxn>
                      <a:cxn ang="0">
                        <a:pos x="T1" y="0"/>
                      </a:cxn>
                      <a:cxn ang="0">
                        <a:pos x="T2" y="0"/>
                      </a:cxn>
                      <a:cxn ang="0">
                        <a:pos x="T3" y="0"/>
                      </a:cxn>
                      <a:cxn ang="0">
                        <a:pos x="T4" y="0"/>
                      </a:cxn>
                      <a:cxn ang="0">
                        <a:pos x="T5" y="0"/>
                      </a:cxn>
                      <a:cxn ang="0">
                        <a:pos x="T6" y="0"/>
                      </a:cxn>
                    </a:cxnLst>
                    <a:rect l="0" t="0" r="r" b="b"/>
                    <a:pathLst>
                      <a:path w="3">
                        <a:moveTo>
                          <a:pt x="1" y="0"/>
                        </a:moveTo>
                        <a:cubicBezTo>
                          <a:pt x="1" y="0"/>
                          <a:pt x="2" y="0"/>
                          <a:pt x="2" y="0"/>
                        </a:cubicBezTo>
                        <a:cubicBezTo>
                          <a:pt x="2" y="0"/>
                          <a:pt x="3" y="0"/>
                          <a:pt x="3" y="0"/>
                        </a:cubicBezTo>
                        <a:cubicBezTo>
                          <a:pt x="3" y="0"/>
                          <a:pt x="2" y="0"/>
                          <a:pt x="2" y="0"/>
                        </a:cubicBezTo>
                        <a:cubicBezTo>
                          <a:pt x="2" y="0"/>
                          <a:pt x="1"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8" name="Freeform 1283"/>
                  <p:cNvSpPr>
                    <a:spLocks/>
                  </p:cNvSpPr>
                  <p:nvPr/>
                </p:nvSpPr>
                <p:spPr bwMode="auto">
                  <a:xfrm>
                    <a:off x="2927" y="1542"/>
                    <a:ext cx="16" cy="5"/>
                  </a:xfrm>
                  <a:custGeom>
                    <a:avLst/>
                    <a:gdLst>
                      <a:gd name="T0" fmla="*/ 0 w 3"/>
                      <a:gd name="T1" fmla="*/ 1 h 1"/>
                      <a:gd name="T2" fmla="*/ 2 w 3"/>
                      <a:gd name="T3" fmla="*/ 0 h 1"/>
                      <a:gd name="T4" fmla="*/ 3 w 3"/>
                      <a:gd name="T5" fmla="*/ 0 h 1"/>
                      <a:gd name="T6" fmla="*/ 2 w 3"/>
                      <a:gd name="T7" fmla="*/ 0 h 1"/>
                      <a:gd name="T8" fmla="*/ 1 w 3"/>
                      <a:gd name="T9" fmla="*/ 0 h 1"/>
                      <a:gd name="T10" fmla="*/ 0 w 3"/>
                      <a:gd name="T11" fmla="*/ 1 h 1"/>
                      <a:gd name="T12" fmla="*/ 0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1"/>
                        </a:moveTo>
                        <a:cubicBezTo>
                          <a:pt x="1" y="1"/>
                          <a:pt x="2" y="0"/>
                          <a:pt x="2" y="0"/>
                        </a:cubicBezTo>
                        <a:cubicBezTo>
                          <a:pt x="2" y="0"/>
                          <a:pt x="3" y="0"/>
                          <a:pt x="3" y="0"/>
                        </a:cubicBezTo>
                        <a:cubicBezTo>
                          <a:pt x="3" y="0"/>
                          <a:pt x="2" y="0"/>
                          <a:pt x="2" y="0"/>
                        </a:cubicBezTo>
                        <a:cubicBezTo>
                          <a:pt x="2" y="0"/>
                          <a:pt x="1" y="0"/>
                          <a:pt x="1" y="0"/>
                        </a:cubicBezTo>
                        <a:cubicBezTo>
                          <a:pt x="0" y="0"/>
                          <a:pt x="0"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99" name="Freeform 1284"/>
                  <p:cNvSpPr>
                    <a:spLocks/>
                  </p:cNvSpPr>
                  <p:nvPr/>
                </p:nvSpPr>
                <p:spPr bwMode="auto">
                  <a:xfrm>
                    <a:off x="2921" y="1547"/>
                    <a:ext cx="6" cy="6"/>
                  </a:xfrm>
                  <a:custGeom>
                    <a:avLst/>
                    <a:gdLst>
                      <a:gd name="T0" fmla="*/ 0 w 1"/>
                      <a:gd name="T1" fmla="*/ 1 h 1"/>
                      <a:gd name="T2" fmla="*/ 1 w 1"/>
                      <a:gd name="T3" fmla="*/ 1 h 1"/>
                      <a:gd name="T4" fmla="*/ 1 w 1"/>
                      <a:gd name="T5" fmla="*/ 0 h 1"/>
                      <a:gd name="T6" fmla="*/ 1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1"/>
                          <a:pt x="1" y="0"/>
                        </a:cubicBezTo>
                        <a:cubicBezTo>
                          <a:pt x="1" y="0"/>
                          <a:pt x="1" y="0"/>
                          <a:pt x="1"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0" name="Freeform 1285"/>
                  <p:cNvSpPr>
                    <a:spLocks/>
                  </p:cNvSpPr>
                  <p:nvPr/>
                </p:nvSpPr>
                <p:spPr bwMode="auto">
                  <a:xfrm>
                    <a:off x="2916" y="1558"/>
                    <a:ext cx="5" cy="0"/>
                  </a:xfrm>
                  <a:custGeom>
                    <a:avLst/>
                    <a:gdLst>
                      <a:gd name="T0" fmla="*/ 0 w 1"/>
                      <a:gd name="T1" fmla="*/ 1 w 1"/>
                      <a:gd name="T2" fmla="*/ 1 w 1"/>
                      <a:gd name="T3" fmla="*/ 1 w 1"/>
                      <a:gd name="T4" fmla="*/ 0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1"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1" name="Freeform 1286"/>
                  <p:cNvSpPr>
                    <a:spLocks/>
                  </p:cNvSpPr>
                  <p:nvPr/>
                </p:nvSpPr>
                <p:spPr bwMode="auto">
                  <a:xfrm>
                    <a:off x="2905" y="1564"/>
                    <a:ext cx="11" cy="5"/>
                  </a:xfrm>
                  <a:custGeom>
                    <a:avLst/>
                    <a:gdLst>
                      <a:gd name="T0" fmla="*/ 0 w 2"/>
                      <a:gd name="T1" fmla="*/ 1 h 1"/>
                      <a:gd name="T2" fmla="*/ 1 w 2"/>
                      <a:gd name="T3" fmla="*/ 1 h 1"/>
                      <a:gd name="T4" fmla="*/ 2 w 2"/>
                      <a:gd name="T5" fmla="*/ 1 h 1"/>
                      <a:gd name="T6" fmla="*/ 1 w 2"/>
                      <a:gd name="T7" fmla="*/ 0 h 1"/>
                      <a:gd name="T8" fmla="*/ 1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1" y="1"/>
                          <a:pt x="1" y="1"/>
                          <a:pt x="1" y="1"/>
                        </a:cubicBezTo>
                        <a:cubicBezTo>
                          <a:pt x="1" y="1"/>
                          <a:pt x="2" y="1"/>
                          <a:pt x="2" y="1"/>
                        </a:cubicBezTo>
                        <a:cubicBezTo>
                          <a:pt x="2" y="0"/>
                          <a:pt x="1" y="0"/>
                          <a:pt x="1" y="0"/>
                        </a:cubicBezTo>
                        <a:cubicBezTo>
                          <a:pt x="1" y="1"/>
                          <a:pt x="1" y="1"/>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2" name="Freeform 1287"/>
                  <p:cNvSpPr>
                    <a:spLocks/>
                  </p:cNvSpPr>
                  <p:nvPr/>
                </p:nvSpPr>
                <p:spPr bwMode="auto">
                  <a:xfrm>
                    <a:off x="2943" y="1536"/>
                    <a:ext cx="11" cy="6"/>
                  </a:xfrm>
                  <a:custGeom>
                    <a:avLst/>
                    <a:gdLst>
                      <a:gd name="T0" fmla="*/ 1 w 2"/>
                      <a:gd name="T1" fmla="*/ 1 h 1"/>
                      <a:gd name="T2" fmla="*/ 1 w 2"/>
                      <a:gd name="T3" fmla="*/ 1 h 1"/>
                      <a:gd name="T4" fmla="*/ 2 w 2"/>
                      <a:gd name="T5" fmla="*/ 0 h 1"/>
                      <a:gd name="T6" fmla="*/ 1 w 2"/>
                      <a:gd name="T7" fmla="*/ 0 h 1"/>
                      <a:gd name="T8" fmla="*/ 1 w 2"/>
                      <a:gd name="T9" fmla="*/ 1 h 1"/>
                    </a:gdLst>
                    <a:ahLst/>
                    <a:cxnLst>
                      <a:cxn ang="0">
                        <a:pos x="T0" y="T1"/>
                      </a:cxn>
                      <a:cxn ang="0">
                        <a:pos x="T2" y="T3"/>
                      </a:cxn>
                      <a:cxn ang="0">
                        <a:pos x="T4" y="T5"/>
                      </a:cxn>
                      <a:cxn ang="0">
                        <a:pos x="T6" y="T7"/>
                      </a:cxn>
                      <a:cxn ang="0">
                        <a:pos x="T8" y="T9"/>
                      </a:cxn>
                    </a:cxnLst>
                    <a:rect l="0" t="0" r="r" b="b"/>
                    <a:pathLst>
                      <a:path w="2" h="1">
                        <a:moveTo>
                          <a:pt x="1" y="1"/>
                        </a:moveTo>
                        <a:cubicBezTo>
                          <a:pt x="1" y="1"/>
                          <a:pt x="1" y="1"/>
                          <a:pt x="1" y="1"/>
                        </a:cubicBezTo>
                        <a:cubicBezTo>
                          <a:pt x="2" y="1"/>
                          <a:pt x="2" y="1"/>
                          <a:pt x="2" y="0"/>
                        </a:cubicBezTo>
                        <a:cubicBezTo>
                          <a:pt x="2" y="0"/>
                          <a:pt x="1" y="0"/>
                          <a:pt x="1" y="0"/>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3" name="Freeform 1288"/>
                  <p:cNvSpPr>
                    <a:spLocks/>
                  </p:cNvSpPr>
                  <p:nvPr/>
                </p:nvSpPr>
                <p:spPr bwMode="auto">
                  <a:xfrm>
                    <a:off x="2949" y="1542"/>
                    <a:ext cx="5" cy="5"/>
                  </a:xfrm>
                  <a:custGeom>
                    <a:avLst/>
                    <a:gdLst>
                      <a:gd name="T0" fmla="*/ 0 w 1"/>
                      <a:gd name="T1" fmla="*/ 0 h 1"/>
                      <a:gd name="T2" fmla="*/ 0 w 1"/>
                      <a:gd name="T3" fmla="*/ 1 h 1"/>
                      <a:gd name="T4" fmla="*/ 1 w 1"/>
                      <a:gd name="T5" fmla="*/ 0 h 1"/>
                      <a:gd name="T6" fmla="*/ 1 w 1"/>
                      <a:gd name="T7" fmla="*/ 0 h 1"/>
                      <a:gd name="T8" fmla="*/ 0 w 1"/>
                      <a:gd name="T9" fmla="*/ 1 h 1"/>
                      <a:gd name="T10" fmla="*/ 0 w 1"/>
                      <a:gd name="T11" fmla="*/ 1 h 1"/>
                      <a:gd name="T12" fmla="*/ 0 w 1"/>
                      <a:gd name="T13" fmla="*/ 1 h 1"/>
                      <a:gd name="T14" fmla="*/ 0 w 1"/>
                      <a:gd name="T15" fmla="*/ 1 h 1"/>
                      <a:gd name="T16" fmla="*/ 1 w 1"/>
                      <a:gd name="T17" fmla="*/ 0 h 1"/>
                      <a:gd name="T18" fmla="*/ 0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0"/>
                        </a:moveTo>
                        <a:cubicBezTo>
                          <a:pt x="0" y="0"/>
                          <a:pt x="0" y="0"/>
                          <a:pt x="0" y="1"/>
                        </a:cubicBezTo>
                        <a:cubicBezTo>
                          <a:pt x="0" y="1"/>
                          <a:pt x="0" y="1"/>
                          <a:pt x="1" y="0"/>
                        </a:cubicBezTo>
                        <a:cubicBezTo>
                          <a:pt x="1" y="0"/>
                          <a:pt x="1" y="0"/>
                          <a:pt x="1" y="0"/>
                        </a:cubicBezTo>
                        <a:cubicBezTo>
                          <a:pt x="0" y="0"/>
                          <a:pt x="0" y="0"/>
                          <a:pt x="0" y="1"/>
                        </a:cubicBezTo>
                        <a:cubicBezTo>
                          <a:pt x="0" y="1"/>
                          <a:pt x="0" y="1"/>
                          <a:pt x="0" y="1"/>
                        </a:cubicBezTo>
                        <a:cubicBezTo>
                          <a:pt x="0" y="1"/>
                          <a:pt x="0" y="1"/>
                          <a:pt x="0" y="1"/>
                        </a:cubicBezTo>
                        <a:cubicBezTo>
                          <a:pt x="0" y="1"/>
                          <a:pt x="0" y="1"/>
                          <a:pt x="0" y="1"/>
                        </a:cubicBezTo>
                        <a:cubicBezTo>
                          <a:pt x="0" y="1"/>
                          <a:pt x="0" y="1"/>
                          <a:pt x="1" y="0"/>
                        </a:cubicBezTo>
                        <a:cubicBezTo>
                          <a:pt x="1" y="0"/>
                          <a:pt x="1"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4" name="Freeform 1289"/>
                  <p:cNvSpPr>
                    <a:spLocks/>
                  </p:cNvSpPr>
                  <p:nvPr/>
                </p:nvSpPr>
                <p:spPr bwMode="auto">
                  <a:xfrm>
                    <a:off x="3246" y="1343"/>
                    <a:ext cx="23" cy="11"/>
                  </a:xfrm>
                  <a:custGeom>
                    <a:avLst/>
                    <a:gdLst>
                      <a:gd name="T0" fmla="*/ 0 w 4"/>
                      <a:gd name="T1" fmla="*/ 2 h 2"/>
                      <a:gd name="T2" fmla="*/ 3 w 4"/>
                      <a:gd name="T3" fmla="*/ 1 h 2"/>
                      <a:gd name="T4" fmla="*/ 3 w 4"/>
                      <a:gd name="T5" fmla="*/ 0 h 2"/>
                      <a:gd name="T6" fmla="*/ 0 w 4"/>
                      <a:gd name="T7" fmla="*/ 1 h 2"/>
                      <a:gd name="T8" fmla="*/ 0 w 4"/>
                      <a:gd name="T9" fmla="*/ 2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cubicBezTo>
                          <a:pt x="1" y="1"/>
                          <a:pt x="2" y="1"/>
                          <a:pt x="3" y="1"/>
                        </a:cubicBezTo>
                        <a:cubicBezTo>
                          <a:pt x="4" y="0"/>
                          <a:pt x="3" y="0"/>
                          <a:pt x="3" y="0"/>
                        </a:cubicBezTo>
                        <a:cubicBezTo>
                          <a:pt x="2" y="1"/>
                          <a:pt x="1" y="1"/>
                          <a:pt x="0" y="1"/>
                        </a:cubicBezTo>
                        <a:cubicBezTo>
                          <a:pt x="0"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5" name="Freeform 1290"/>
                  <p:cNvSpPr>
                    <a:spLocks/>
                  </p:cNvSpPr>
                  <p:nvPr/>
                </p:nvSpPr>
                <p:spPr bwMode="auto">
                  <a:xfrm>
                    <a:off x="3235" y="1343"/>
                    <a:ext cx="45" cy="17"/>
                  </a:xfrm>
                  <a:custGeom>
                    <a:avLst/>
                    <a:gdLst>
                      <a:gd name="T0" fmla="*/ 0 w 8"/>
                      <a:gd name="T1" fmla="*/ 3 h 3"/>
                      <a:gd name="T2" fmla="*/ 7 w 8"/>
                      <a:gd name="T3" fmla="*/ 1 h 3"/>
                      <a:gd name="T4" fmla="*/ 7 w 8"/>
                      <a:gd name="T5" fmla="*/ 0 h 3"/>
                      <a:gd name="T6" fmla="*/ 0 w 8"/>
                      <a:gd name="T7" fmla="*/ 3 h 3"/>
                      <a:gd name="T8" fmla="*/ 0 w 8"/>
                      <a:gd name="T9" fmla="*/ 3 h 3"/>
                    </a:gdLst>
                    <a:ahLst/>
                    <a:cxnLst>
                      <a:cxn ang="0">
                        <a:pos x="T0" y="T1"/>
                      </a:cxn>
                      <a:cxn ang="0">
                        <a:pos x="T2" y="T3"/>
                      </a:cxn>
                      <a:cxn ang="0">
                        <a:pos x="T4" y="T5"/>
                      </a:cxn>
                      <a:cxn ang="0">
                        <a:pos x="T6" y="T7"/>
                      </a:cxn>
                      <a:cxn ang="0">
                        <a:pos x="T8" y="T9"/>
                      </a:cxn>
                    </a:cxnLst>
                    <a:rect l="0" t="0" r="r" b="b"/>
                    <a:pathLst>
                      <a:path w="8" h="3">
                        <a:moveTo>
                          <a:pt x="0" y="3"/>
                        </a:moveTo>
                        <a:cubicBezTo>
                          <a:pt x="3" y="2"/>
                          <a:pt x="5" y="1"/>
                          <a:pt x="7" y="1"/>
                        </a:cubicBezTo>
                        <a:cubicBezTo>
                          <a:pt x="8" y="1"/>
                          <a:pt x="8" y="0"/>
                          <a:pt x="7" y="0"/>
                        </a:cubicBezTo>
                        <a:cubicBezTo>
                          <a:pt x="5" y="1"/>
                          <a:pt x="2"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6" name="Freeform 1291"/>
                  <p:cNvSpPr>
                    <a:spLocks/>
                  </p:cNvSpPr>
                  <p:nvPr/>
                </p:nvSpPr>
                <p:spPr bwMode="auto">
                  <a:xfrm>
                    <a:off x="3219" y="1349"/>
                    <a:ext cx="61" cy="22"/>
                  </a:xfrm>
                  <a:custGeom>
                    <a:avLst/>
                    <a:gdLst>
                      <a:gd name="T0" fmla="*/ 1 w 11"/>
                      <a:gd name="T1" fmla="*/ 4 h 4"/>
                      <a:gd name="T2" fmla="*/ 5 w 11"/>
                      <a:gd name="T3" fmla="*/ 2 h 4"/>
                      <a:gd name="T4" fmla="*/ 11 w 11"/>
                      <a:gd name="T5" fmla="*/ 0 h 4"/>
                      <a:gd name="T6" fmla="*/ 11 w 11"/>
                      <a:gd name="T7" fmla="*/ 0 h 4"/>
                      <a:gd name="T8" fmla="*/ 5 w 11"/>
                      <a:gd name="T9" fmla="*/ 2 h 4"/>
                      <a:gd name="T10" fmla="*/ 1 w 11"/>
                      <a:gd name="T11" fmla="*/ 4 h 4"/>
                      <a:gd name="T12" fmla="*/ 1 w 1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1" y="4"/>
                        </a:moveTo>
                        <a:cubicBezTo>
                          <a:pt x="2" y="3"/>
                          <a:pt x="4" y="3"/>
                          <a:pt x="5" y="2"/>
                        </a:cubicBezTo>
                        <a:cubicBezTo>
                          <a:pt x="7" y="2"/>
                          <a:pt x="9" y="1"/>
                          <a:pt x="11" y="0"/>
                        </a:cubicBezTo>
                        <a:cubicBezTo>
                          <a:pt x="11" y="0"/>
                          <a:pt x="11" y="0"/>
                          <a:pt x="11" y="0"/>
                        </a:cubicBezTo>
                        <a:cubicBezTo>
                          <a:pt x="9" y="0"/>
                          <a:pt x="7" y="1"/>
                          <a:pt x="5" y="2"/>
                        </a:cubicBezTo>
                        <a:cubicBezTo>
                          <a:pt x="3" y="2"/>
                          <a:pt x="2" y="3"/>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7" name="Freeform 1292"/>
                  <p:cNvSpPr>
                    <a:spLocks/>
                  </p:cNvSpPr>
                  <p:nvPr/>
                </p:nvSpPr>
                <p:spPr bwMode="auto">
                  <a:xfrm>
                    <a:off x="3246" y="1360"/>
                    <a:ext cx="39" cy="11"/>
                  </a:xfrm>
                  <a:custGeom>
                    <a:avLst/>
                    <a:gdLst>
                      <a:gd name="T0" fmla="*/ 1 w 7"/>
                      <a:gd name="T1" fmla="*/ 2 h 2"/>
                      <a:gd name="T2" fmla="*/ 6 w 7"/>
                      <a:gd name="T3" fmla="*/ 0 h 2"/>
                      <a:gd name="T4" fmla="*/ 6 w 7"/>
                      <a:gd name="T5" fmla="*/ 0 h 2"/>
                      <a:gd name="T6" fmla="*/ 1 w 7"/>
                      <a:gd name="T7" fmla="*/ 2 h 2"/>
                      <a:gd name="T8" fmla="*/ 1 w 7"/>
                      <a:gd name="T9" fmla="*/ 2 h 2"/>
                    </a:gdLst>
                    <a:ahLst/>
                    <a:cxnLst>
                      <a:cxn ang="0">
                        <a:pos x="T0" y="T1"/>
                      </a:cxn>
                      <a:cxn ang="0">
                        <a:pos x="T2" y="T3"/>
                      </a:cxn>
                      <a:cxn ang="0">
                        <a:pos x="T4" y="T5"/>
                      </a:cxn>
                      <a:cxn ang="0">
                        <a:pos x="T6" y="T7"/>
                      </a:cxn>
                      <a:cxn ang="0">
                        <a:pos x="T8" y="T9"/>
                      </a:cxn>
                    </a:cxnLst>
                    <a:rect l="0" t="0" r="r" b="b"/>
                    <a:pathLst>
                      <a:path w="7" h="2">
                        <a:moveTo>
                          <a:pt x="1" y="2"/>
                        </a:moveTo>
                        <a:cubicBezTo>
                          <a:pt x="3" y="1"/>
                          <a:pt x="5" y="0"/>
                          <a:pt x="6" y="0"/>
                        </a:cubicBezTo>
                        <a:cubicBezTo>
                          <a:pt x="7" y="0"/>
                          <a:pt x="7" y="0"/>
                          <a:pt x="6" y="0"/>
                        </a:cubicBezTo>
                        <a:cubicBezTo>
                          <a:pt x="4" y="0"/>
                          <a:pt x="2"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8" name="Freeform 1293"/>
                  <p:cNvSpPr>
                    <a:spLocks/>
                  </p:cNvSpPr>
                  <p:nvPr/>
                </p:nvSpPr>
                <p:spPr bwMode="auto">
                  <a:xfrm>
                    <a:off x="3246" y="1360"/>
                    <a:ext cx="45" cy="16"/>
                  </a:xfrm>
                  <a:custGeom>
                    <a:avLst/>
                    <a:gdLst>
                      <a:gd name="T0" fmla="*/ 1 w 8"/>
                      <a:gd name="T1" fmla="*/ 3 h 3"/>
                      <a:gd name="T2" fmla="*/ 7 w 8"/>
                      <a:gd name="T3" fmla="*/ 0 h 3"/>
                      <a:gd name="T4" fmla="*/ 7 w 8"/>
                      <a:gd name="T5" fmla="*/ 0 h 3"/>
                      <a:gd name="T6" fmla="*/ 1 w 8"/>
                      <a:gd name="T7" fmla="*/ 3 h 3"/>
                      <a:gd name="T8" fmla="*/ 1 w 8"/>
                      <a:gd name="T9" fmla="*/ 3 h 3"/>
                    </a:gdLst>
                    <a:ahLst/>
                    <a:cxnLst>
                      <a:cxn ang="0">
                        <a:pos x="T0" y="T1"/>
                      </a:cxn>
                      <a:cxn ang="0">
                        <a:pos x="T2" y="T3"/>
                      </a:cxn>
                      <a:cxn ang="0">
                        <a:pos x="T4" y="T5"/>
                      </a:cxn>
                      <a:cxn ang="0">
                        <a:pos x="T6" y="T7"/>
                      </a:cxn>
                      <a:cxn ang="0">
                        <a:pos x="T8" y="T9"/>
                      </a:cxn>
                    </a:cxnLst>
                    <a:rect l="0" t="0" r="r" b="b"/>
                    <a:pathLst>
                      <a:path w="8" h="3">
                        <a:moveTo>
                          <a:pt x="1" y="3"/>
                        </a:moveTo>
                        <a:cubicBezTo>
                          <a:pt x="3" y="2"/>
                          <a:pt x="5" y="1"/>
                          <a:pt x="7" y="0"/>
                        </a:cubicBezTo>
                        <a:cubicBezTo>
                          <a:pt x="8" y="0"/>
                          <a:pt x="7" y="0"/>
                          <a:pt x="7" y="0"/>
                        </a:cubicBezTo>
                        <a:cubicBezTo>
                          <a:pt x="5" y="1"/>
                          <a:pt x="3"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09" name="Freeform 1294"/>
                  <p:cNvSpPr>
                    <a:spLocks/>
                  </p:cNvSpPr>
                  <p:nvPr/>
                </p:nvSpPr>
                <p:spPr bwMode="auto">
                  <a:xfrm>
                    <a:off x="3252" y="1365"/>
                    <a:ext cx="39" cy="17"/>
                  </a:xfrm>
                  <a:custGeom>
                    <a:avLst/>
                    <a:gdLst>
                      <a:gd name="T0" fmla="*/ 1 w 7"/>
                      <a:gd name="T1" fmla="*/ 3 h 3"/>
                      <a:gd name="T2" fmla="*/ 7 w 7"/>
                      <a:gd name="T3" fmla="*/ 0 h 3"/>
                      <a:gd name="T4" fmla="*/ 7 w 7"/>
                      <a:gd name="T5" fmla="*/ 0 h 3"/>
                      <a:gd name="T6" fmla="*/ 1 w 7"/>
                      <a:gd name="T7" fmla="*/ 2 h 3"/>
                      <a:gd name="T8" fmla="*/ 1 w 7"/>
                      <a:gd name="T9" fmla="*/ 3 h 3"/>
                    </a:gdLst>
                    <a:ahLst/>
                    <a:cxnLst>
                      <a:cxn ang="0">
                        <a:pos x="T0" y="T1"/>
                      </a:cxn>
                      <a:cxn ang="0">
                        <a:pos x="T2" y="T3"/>
                      </a:cxn>
                      <a:cxn ang="0">
                        <a:pos x="T4" y="T5"/>
                      </a:cxn>
                      <a:cxn ang="0">
                        <a:pos x="T6" y="T7"/>
                      </a:cxn>
                      <a:cxn ang="0">
                        <a:pos x="T8" y="T9"/>
                      </a:cxn>
                    </a:cxnLst>
                    <a:rect l="0" t="0" r="r" b="b"/>
                    <a:pathLst>
                      <a:path w="7" h="3">
                        <a:moveTo>
                          <a:pt x="1" y="3"/>
                        </a:moveTo>
                        <a:cubicBezTo>
                          <a:pt x="3" y="2"/>
                          <a:pt x="5" y="1"/>
                          <a:pt x="7" y="0"/>
                        </a:cubicBezTo>
                        <a:cubicBezTo>
                          <a:pt x="7" y="0"/>
                          <a:pt x="7" y="0"/>
                          <a:pt x="7" y="0"/>
                        </a:cubicBezTo>
                        <a:cubicBezTo>
                          <a:pt x="5" y="0"/>
                          <a:pt x="3" y="1"/>
                          <a:pt x="1" y="2"/>
                        </a:cubicBezTo>
                        <a:cubicBezTo>
                          <a:pt x="0"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0" name="Freeform 1295"/>
                  <p:cNvSpPr>
                    <a:spLocks/>
                  </p:cNvSpPr>
                  <p:nvPr/>
                </p:nvSpPr>
                <p:spPr bwMode="auto">
                  <a:xfrm>
                    <a:off x="3263" y="1365"/>
                    <a:ext cx="33" cy="17"/>
                  </a:xfrm>
                  <a:custGeom>
                    <a:avLst/>
                    <a:gdLst>
                      <a:gd name="T0" fmla="*/ 0 w 6"/>
                      <a:gd name="T1" fmla="*/ 3 h 3"/>
                      <a:gd name="T2" fmla="*/ 6 w 6"/>
                      <a:gd name="T3" fmla="*/ 1 h 3"/>
                      <a:gd name="T4" fmla="*/ 6 w 6"/>
                      <a:gd name="T5" fmla="*/ 0 h 3"/>
                      <a:gd name="T6" fmla="*/ 0 w 6"/>
                      <a:gd name="T7" fmla="*/ 3 h 3"/>
                      <a:gd name="T8" fmla="*/ 0 w 6"/>
                      <a:gd name="T9" fmla="*/ 3 h 3"/>
                    </a:gdLst>
                    <a:ahLst/>
                    <a:cxnLst>
                      <a:cxn ang="0">
                        <a:pos x="T0" y="T1"/>
                      </a:cxn>
                      <a:cxn ang="0">
                        <a:pos x="T2" y="T3"/>
                      </a:cxn>
                      <a:cxn ang="0">
                        <a:pos x="T4" y="T5"/>
                      </a:cxn>
                      <a:cxn ang="0">
                        <a:pos x="T6" y="T7"/>
                      </a:cxn>
                      <a:cxn ang="0">
                        <a:pos x="T8" y="T9"/>
                      </a:cxn>
                    </a:cxnLst>
                    <a:rect l="0" t="0" r="r" b="b"/>
                    <a:pathLst>
                      <a:path w="6" h="3">
                        <a:moveTo>
                          <a:pt x="0" y="3"/>
                        </a:moveTo>
                        <a:cubicBezTo>
                          <a:pt x="2" y="2"/>
                          <a:pt x="4" y="1"/>
                          <a:pt x="6" y="1"/>
                        </a:cubicBezTo>
                        <a:cubicBezTo>
                          <a:pt x="6" y="1"/>
                          <a:pt x="6" y="0"/>
                          <a:pt x="6" y="0"/>
                        </a:cubicBezTo>
                        <a:cubicBezTo>
                          <a:pt x="4" y="1"/>
                          <a:pt x="2"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1" name="Freeform 1296"/>
                  <p:cNvSpPr>
                    <a:spLocks/>
                  </p:cNvSpPr>
                  <p:nvPr/>
                </p:nvSpPr>
                <p:spPr bwMode="auto">
                  <a:xfrm>
                    <a:off x="3263" y="1365"/>
                    <a:ext cx="44" cy="22"/>
                  </a:xfrm>
                  <a:custGeom>
                    <a:avLst/>
                    <a:gdLst>
                      <a:gd name="T0" fmla="*/ 1 w 8"/>
                      <a:gd name="T1" fmla="*/ 4 h 4"/>
                      <a:gd name="T2" fmla="*/ 7 w 8"/>
                      <a:gd name="T3" fmla="*/ 1 h 4"/>
                      <a:gd name="T4" fmla="*/ 7 w 8"/>
                      <a:gd name="T5" fmla="*/ 0 h 4"/>
                      <a:gd name="T6" fmla="*/ 1 w 8"/>
                      <a:gd name="T7" fmla="*/ 3 h 4"/>
                      <a:gd name="T8" fmla="*/ 1 w 8"/>
                      <a:gd name="T9" fmla="*/ 4 h 4"/>
                    </a:gdLst>
                    <a:ahLst/>
                    <a:cxnLst>
                      <a:cxn ang="0">
                        <a:pos x="T0" y="T1"/>
                      </a:cxn>
                      <a:cxn ang="0">
                        <a:pos x="T2" y="T3"/>
                      </a:cxn>
                      <a:cxn ang="0">
                        <a:pos x="T4" y="T5"/>
                      </a:cxn>
                      <a:cxn ang="0">
                        <a:pos x="T6" y="T7"/>
                      </a:cxn>
                      <a:cxn ang="0">
                        <a:pos x="T8" y="T9"/>
                      </a:cxn>
                    </a:cxnLst>
                    <a:rect l="0" t="0" r="r" b="b"/>
                    <a:pathLst>
                      <a:path w="8" h="4">
                        <a:moveTo>
                          <a:pt x="1" y="4"/>
                        </a:moveTo>
                        <a:cubicBezTo>
                          <a:pt x="3" y="2"/>
                          <a:pt x="5" y="2"/>
                          <a:pt x="7" y="1"/>
                        </a:cubicBezTo>
                        <a:cubicBezTo>
                          <a:pt x="8" y="1"/>
                          <a:pt x="8" y="0"/>
                          <a:pt x="7" y="0"/>
                        </a:cubicBezTo>
                        <a:cubicBezTo>
                          <a:pt x="5" y="1"/>
                          <a:pt x="3" y="2"/>
                          <a:pt x="1" y="3"/>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2" name="Freeform 1297"/>
                  <p:cNvSpPr>
                    <a:spLocks/>
                  </p:cNvSpPr>
                  <p:nvPr/>
                </p:nvSpPr>
                <p:spPr bwMode="auto">
                  <a:xfrm>
                    <a:off x="3246" y="1371"/>
                    <a:ext cx="61" cy="27"/>
                  </a:xfrm>
                  <a:custGeom>
                    <a:avLst/>
                    <a:gdLst>
                      <a:gd name="T0" fmla="*/ 1 w 11"/>
                      <a:gd name="T1" fmla="*/ 5 h 5"/>
                      <a:gd name="T2" fmla="*/ 11 w 11"/>
                      <a:gd name="T3" fmla="*/ 1 h 5"/>
                      <a:gd name="T4" fmla="*/ 10 w 11"/>
                      <a:gd name="T5" fmla="*/ 0 h 5"/>
                      <a:gd name="T6" fmla="*/ 0 w 11"/>
                      <a:gd name="T7" fmla="*/ 5 h 5"/>
                      <a:gd name="T8" fmla="*/ 1 w 11"/>
                      <a:gd name="T9" fmla="*/ 5 h 5"/>
                    </a:gdLst>
                    <a:ahLst/>
                    <a:cxnLst>
                      <a:cxn ang="0">
                        <a:pos x="T0" y="T1"/>
                      </a:cxn>
                      <a:cxn ang="0">
                        <a:pos x="T2" y="T3"/>
                      </a:cxn>
                      <a:cxn ang="0">
                        <a:pos x="T4" y="T5"/>
                      </a:cxn>
                      <a:cxn ang="0">
                        <a:pos x="T6" y="T7"/>
                      </a:cxn>
                      <a:cxn ang="0">
                        <a:pos x="T8" y="T9"/>
                      </a:cxn>
                    </a:cxnLst>
                    <a:rect l="0" t="0" r="r" b="b"/>
                    <a:pathLst>
                      <a:path w="11" h="5">
                        <a:moveTo>
                          <a:pt x="1" y="5"/>
                        </a:moveTo>
                        <a:cubicBezTo>
                          <a:pt x="4" y="3"/>
                          <a:pt x="7" y="2"/>
                          <a:pt x="11" y="1"/>
                        </a:cubicBezTo>
                        <a:cubicBezTo>
                          <a:pt x="11" y="0"/>
                          <a:pt x="11" y="0"/>
                          <a:pt x="10" y="0"/>
                        </a:cubicBezTo>
                        <a:cubicBezTo>
                          <a:pt x="7" y="2"/>
                          <a:pt x="4" y="3"/>
                          <a:pt x="0" y="5"/>
                        </a:cubicBezTo>
                        <a:cubicBezTo>
                          <a:pt x="0" y="5"/>
                          <a:pt x="0"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3" name="Freeform 1298"/>
                  <p:cNvSpPr>
                    <a:spLocks/>
                  </p:cNvSpPr>
                  <p:nvPr/>
                </p:nvSpPr>
                <p:spPr bwMode="auto">
                  <a:xfrm>
                    <a:off x="3241" y="1393"/>
                    <a:ext cx="11" cy="5"/>
                  </a:xfrm>
                  <a:custGeom>
                    <a:avLst/>
                    <a:gdLst>
                      <a:gd name="T0" fmla="*/ 0 w 2"/>
                      <a:gd name="T1" fmla="*/ 1 h 1"/>
                      <a:gd name="T2" fmla="*/ 2 w 2"/>
                      <a:gd name="T3" fmla="*/ 0 h 1"/>
                      <a:gd name="T4" fmla="*/ 2 w 2"/>
                      <a:gd name="T5" fmla="*/ 0 h 1"/>
                      <a:gd name="T6" fmla="*/ 1 w 2"/>
                      <a:gd name="T7" fmla="*/ 0 h 1"/>
                      <a:gd name="T8" fmla="*/ 1 w 2"/>
                      <a:gd name="T9" fmla="*/ 0 h 1"/>
                      <a:gd name="T10" fmla="*/ 1 w 2"/>
                      <a:gd name="T11" fmla="*/ 0 h 1"/>
                      <a:gd name="T12" fmla="*/ 1 w 2"/>
                      <a:gd name="T13" fmla="*/ 0 h 1"/>
                      <a:gd name="T14" fmla="*/ 0 w 2"/>
                      <a:gd name="T15" fmla="*/ 0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1" y="1"/>
                          <a:pt x="1" y="0"/>
                          <a:pt x="2" y="0"/>
                        </a:cubicBezTo>
                        <a:cubicBezTo>
                          <a:pt x="2" y="0"/>
                          <a:pt x="2" y="0"/>
                          <a:pt x="2" y="0"/>
                        </a:cubicBezTo>
                        <a:cubicBezTo>
                          <a:pt x="2" y="0"/>
                          <a:pt x="2" y="0"/>
                          <a:pt x="1" y="0"/>
                        </a:cubicBezTo>
                        <a:cubicBezTo>
                          <a:pt x="1" y="0"/>
                          <a:pt x="1" y="0"/>
                          <a:pt x="1" y="0"/>
                        </a:cubicBezTo>
                        <a:cubicBezTo>
                          <a:pt x="1" y="0"/>
                          <a:pt x="1" y="0"/>
                          <a:pt x="1" y="0"/>
                        </a:cubicBezTo>
                        <a:cubicBezTo>
                          <a:pt x="1" y="0"/>
                          <a:pt x="1" y="0"/>
                          <a:pt x="1" y="0"/>
                        </a:cubicBezTo>
                        <a:cubicBezTo>
                          <a:pt x="0" y="0"/>
                          <a:pt x="0" y="0"/>
                          <a:pt x="0"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4" name="Freeform 1299"/>
                  <p:cNvSpPr>
                    <a:spLocks/>
                  </p:cNvSpPr>
                  <p:nvPr/>
                </p:nvSpPr>
                <p:spPr bwMode="auto">
                  <a:xfrm>
                    <a:off x="3246" y="1382"/>
                    <a:ext cx="23" cy="11"/>
                  </a:xfrm>
                  <a:custGeom>
                    <a:avLst/>
                    <a:gdLst>
                      <a:gd name="T0" fmla="*/ 1 w 4"/>
                      <a:gd name="T1" fmla="*/ 2 h 2"/>
                      <a:gd name="T2" fmla="*/ 3 w 4"/>
                      <a:gd name="T3" fmla="*/ 1 h 2"/>
                      <a:gd name="T4" fmla="*/ 3 w 4"/>
                      <a:gd name="T5" fmla="*/ 1 h 2"/>
                      <a:gd name="T6" fmla="*/ 1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2"/>
                          <a:pt x="2" y="1"/>
                          <a:pt x="3" y="1"/>
                        </a:cubicBezTo>
                        <a:cubicBezTo>
                          <a:pt x="4" y="1"/>
                          <a:pt x="3" y="0"/>
                          <a:pt x="3" y="1"/>
                        </a:cubicBezTo>
                        <a:cubicBezTo>
                          <a:pt x="2" y="1"/>
                          <a:pt x="1"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5" name="Freeform 1300"/>
                  <p:cNvSpPr>
                    <a:spLocks/>
                  </p:cNvSpPr>
                  <p:nvPr/>
                </p:nvSpPr>
                <p:spPr bwMode="auto">
                  <a:xfrm>
                    <a:off x="3252" y="1376"/>
                    <a:ext cx="61" cy="28"/>
                  </a:xfrm>
                  <a:custGeom>
                    <a:avLst/>
                    <a:gdLst>
                      <a:gd name="T0" fmla="*/ 1 w 11"/>
                      <a:gd name="T1" fmla="*/ 5 h 5"/>
                      <a:gd name="T2" fmla="*/ 6 w 11"/>
                      <a:gd name="T3" fmla="*/ 2 h 5"/>
                      <a:gd name="T4" fmla="*/ 10 w 11"/>
                      <a:gd name="T5" fmla="*/ 0 h 5"/>
                      <a:gd name="T6" fmla="*/ 10 w 11"/>
                      <a:gd name="T7" fmla="*/ 0 h 5"/>
                      <a:gd name="T8" fmla="*/ 5 w 11"/>
                      <a:gd name="T9" fmla="*/ 2 h 5"/>
                      <a:gd name="T10" fmla="*/ 1 w 11"/>
                      <a:gd name="T11" fmla="*/ 5 h 5"/>
                      <a:gd name="T12" fmla="*/ 1 w 11"/>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1" h="5">
                        <a:moveTo>
                          <a:pt x="1" y="5"/>
                        </a:moveTo>
                        <a:cubicBezTo>
                          <a:pt x="2" y="4"/>
                          <a:pt x="4" y="3"/>
                          <a:pt x="6" y="2"/>
                        </a:cubicBezTo>
                        <a:cubicBezTo>
                          <a:pt x="7" y="2"/>
                          <a:pt x="9" y="1"/>
                          <a:pt x="10" y="0"/>
                        </a:cubicBezTo>
                        <a:cubicBezTo>
                          <a:pt x="11" y="0"/>
                          <a:pt x="11" y="0"/>
                          <a:pt x="10" y="0"/>
                        </a:cubicBezTo>
                        <a:cubicBezTo>
                          <a:pt x="8" y="0"/>
                          <a:pt x="7" y="1"/>
                          <a:pt x="5" y="2"/>
                        </a:cubicBezTo>
                        <a:cubicBezTo>
                          <a:pt x="4" y="3"/>
                          <a:pt x="2"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6" name="Freeform 1301"/>
                  <p:cNvSpPr>
                    <a:spLocks/>
                  </p:cNvSpPr>
                  <p:nvPr/>
                </p:nvSpPr>
                <p:spPr bwMode="auto">
                  <a:xfrm>
                    <a:off x="3274" y="1376"/>
                    <a:ext cx="50" cy="22"/>
                  </a:xfrm>
                  <a:custGeom>
                    <a:avLst/>
                    <a:gdLst>
                      <a:gd name="T0" fmla="*/ 1 w 9"/>
                      <a:gd name="T1" fmla="*/ 4 h 4"/>
                      <a:gd name="T2" fmla="*/ 9 w 9"/>
                      <a:gd name="T3" fmla="*/ 0 h 4"/>
                      <a:gd name="T4" fmla="*/ 9 w 9"/>
                      <a:gd name="T5" fmla="*/ 0 h 4"/>
                      <a:gd name="T6" fmla="*/ 0 w 9"/>
                      <a:gd name="T7" fmla="*/ 4 h 4"/>
                      <a:gd name="T8" fmla="*/ 1 w 9"/>
                      <a:gd name="T9" fmla="*/ 4 h 4"/>
                    </a:gdLst>
                    <a:ahLst/>
                    <a:cxnLst>
                      <a:cxn ang="0">
                        <a:pos x="T0" y="T1"/>
                      </a:cxn>
                      <a:cxn ang="0">
                        <a:pos x="T2" y="T3"/>
                      </a:cxn>
                      <a:cxn ang="0">
                        <a:pos x="T4" y="T5"/>
                      </a:cxn>
                      <a:cxn ang="0">
                        <a:pos x="T6" y="T7"/>
                      </a:cxn>
                      <a:cxn ang="0">
                        <a:pos x="T8" y="T9"/>
                      </a:cxn>
                    </a:cxnLst>
                    <a:rect l="0" t="0" r="r" b="b"/>
                    <a:pathLst>
                      <a:path w="9" h="4">
                        <a:moveTo>
                          <a:pt x="1" y="4"/>
                        </a:moveTo>
                        <a:cubicBezTo>
                          <a:pt x="3" y="2"/>
                          <a:pt x="6" y="1"/>
                          <a:pt x="9" y="0"/>
                        </a:cubicBezTo>
                        <a:cubicBezTo>
                          <a:pt x="9" y="0"/>
                          <a:pt x="9" y="0"/>
                          <a:pt x="9" y="0"/>
                        </a:cubicBezTo>
                        <a:cubicBezTo>
                          <a:pt x="6" y="1"/>
                          <a:pt x="3" y="2"/>
                          <a:pt x="0" y="4"/>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7" name="Freeform 1302"/>
                  <p:cNvSpPr>
                    <a:spLocks/>
                  </p:cNvSpPr>
                  <p:nvPr/>
                </p:nvSpPr>
                <p:spPr bwMode="auto">
                  <a:xfrm>
                    <a:off x="3307" y="1365"/>
                    <a:ext cx="17" cy="11"/>
                  </a:xfrm>
                  <a:custGeom>
                    <a:avLst/>
                    <a:gdLst>
                      <a:gd name="T0" fmla="*/ 0 w 3"/>
                      <a:gd name="T1" fmla="*/ 2 h 2"/>
                      <a:gd name="T2" fmla="*/ 3 w 3"/>
                      <a:gd name="T3" fmla="*/ 1 h 2"/>
                      <a:gd name="T4" fmla="*/ 2 w 3"/>
                      <a:gd name="T5" fmla="*/ 1 h 2"/>
                      <a:gd name="T6" fmla="*/ 0 w 3"/>
                      <a:gd name="T7" fmla="*/ 1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cubicBezTo>
                          <a:pt x="1" y="2"/>
                          <a:pt x="2" y="1"/>
                          <a:pt x="3" y="1"/>
                        </a:cubicBezTo>
                        <a:cubicBezTo>
                          <a:pt x="3" y="1"/>
                          <a:pt x="3" y="0"/>
                          <a:pt x="2" y="1"/>
                        </a:cubicBezTo>
                        <a:cubicBezTo>
                          <a:pt x="2" y="1"/>
                          <a:pt x="1" y="1"/>
                          <a:pt x="0" y="1"/>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8" name="Freeform 1303"/>
                  <p:cNvSpPr>
                    <a:spLocks/>
                  </p:cNvSpPr>
                  <p:nvPr/>
                </p:nvSpPr>
                <p:spPr bwMode="auto">
                  <a:xfrm>
                    <a:off x="3313" y="1365"/>
                    <a:ext cx="5" cy="6"/>
                  </a:xfrm>
                  <a:custGeom>
                    <a:avLst/>
                    <a:gdLst>
                      <a:gd name="T0" fmla="*/ 0 w 1"/>
                      <a:gd name="T1" fmla="*/ 1 h 1"/>
                      <a:gd name="T2" fmla="*/ 1 w 1"/>
                      <a:gd name="T3" fmla="*/ 1 h 1"/>
                      <a:gd name="T4" fmla="*/ 1 w 1"/>
                      <a:gd name="T5" fmla="*/ 0 h 1"/>
                      <a:gd name="T6" fmla="*/ 1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0"/>
                          <a:pt x="1" y="0"/>
                        </a:cubicBezTo>
                        <a:cubicBezTo>
                          <a:pt x="1" y="0"/>
                          <a:pt x="1" y="0"/>
                          <a:pt x="1"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19" name="Freeform 1304"/>
                  <p:cNvSpPr>
                    <a:spLocks/>
                  </p:cNvSpPr>
                  <p:nvPr/>
                </p:nvSpPr>
                <p:spPr bwMode="auto">
                  <a:xfrm>
                    <a:off x="3285" y="1382"/>
                    <a:ext cx="33" cy="16"/>
                  </a:xfrm>
                  <a:custGeom>
                    <a:avLst/>
                    <a:gdLst>
                      <a:gd name="T0" fmla="*/ 1 w 6"/>
                      <a:gd name="T1" fmla="*/ 3 h 3"/>
                      <a:gd name="T2" fmla="*/ 6 w 6"/>
                      <a:gd name="T3" fmla="*/ 0 h 3"/>
                      <a:gd name="T4" fmla="*/ 6 w 6"/>
                      <a:gd name="T5" fmla="*/ 0 h 3"/>
                      <a:gd name="T6" fmla="*/ 0 w 6"/>
                      <a:gd name="T7" fmla="*/ 3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2" y="2"/>
                          <a:pt x="4" y="1"/>
                          <a:pt x="6" y="0"/>
                        </a:cubicBezTo>
                        <a:cubicBezTo>
                          <a:pt x="6" y="0"/>
                          <a:pt x="6" y="0"/>
                          <a:pt x="6" y="0"/>
                        </a:cubicBezTo>
                        <a:cubicBezTo>
                          <a:pt x="4" y="1"/>
                          <a:pt x="2" y="2"/>
                          <a:pt x="0" y="3"/>
                        </a:cubicBezTo>
                        <a:cubicBezTo>
                          <a:pt x="0" y="3"/>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0" name="Freeform 1305"/>
                  <p:cNvSpPr>
                    <a:spLocks/>
                  </p:cNvSpPr>
                  <p:nvPr/>
                </p:nvSpPr>
                <p:spPr bwMode="auto">
                  <a:xfrm>
                    <a:off x="3291" y="1387"/>
                    <a:ext cx="33" cy="11"/>
                  </a:xfrm>
                  <a:custGeom>
                    <a:avLst/>
                    <a:gdLst>
                      <a:gd name="T0" fmla="*/ 1 w 6"/>
                      <a:gd name="T1" fmla="*/ 2 h 2"/>
                      <a:gd name="T2" fmla="*/ 5 w 6"/>
                      <a:gd name="T3" fmla="*/ 0 h 2"/>
                      <a:gd name="T4" fmla="*/ 5 w 6"/>
                      <a:gd name="T5" fmla="*/ 0 h 2"/>
                      <a:gd name="T6" fmla="*/ 0 w 6"/>
                      <a:gd name="T7" fmla="*/ 2 h 2"/>
                      <a:gd name="T8" fmla="*/ 1 w 6"/>
                      <a:gd name="T9" fmla="*/ 2 h 2"/>
                    </a:gdLst>
                    <a:ahLst/>
                    <a:cxnLst>
                      <a:cxn ang="0">
                        <a:pos x="T0" y="T1"/>
                      </a:cxn>
                      <a:cxn ang="0">
                        <a:pos x="T2" y="T3"/>
                      </a:cxn>
                      <a:cxn ang="0">
                        <a:pos x="T4" y="T5"/>
                      </a:cxn>
                      <a:cxn ang="0">
                        <a:pos x="T6" y="T7"/>
                      </a:cxn>
                      <a:cxn ang="0">
                        <a:pos x="T8" y="T9"/>
                      </a:cxn>
                    </a:cxnLst>
                    <a:rect l="0" t="0" r="r" b="b"/>
                    <a:pathLst>
                      <a:path w="6" h="2">
                        <a:moveTo>
                          <a:pt x="1" y="2"/>
                        </a:moveTo>
                        <a:cubicBezTo>
                          <a:pt x="2" y="1"/>
                          <a:pt x="4" y="1"/>
                          <a:pt x="5" y="0"/>
                        </a:cubicBezTo>
                        <a:cubicBezTo>
                          <a:pt x="6" y="0"/>
                          <a:pt x="5" y="0"/>
                          <a:pt x="5" y="0"/>
                        </a:cubicBezTo>
                        <a:cubicBezTo>
                          <a:pt x="3" y="1"/>
                          <a:pt x="2"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1" name="Freeform 1306"/>
                  <p:cNvSpPr>
                    <a:spLocks/>
                  </p:cNvSpPr>
                  <p:nvPr/>
                </p:nvSpPr>
                <p:spPr bwMode="auto">
                  <a:xfrm>
                    <a:off x="3296" y="1393"/>
                    <a:ext cx="28" cy="11"/>
                  </a:xfrm>
                  <a:custGeom>
                    <a:avLst/>
                    <a:gdLst>
                      <a:gd name="T0" fmla="*/ 1 w 5"/>
                      <a:gd name="T1" fmla="*/ 2 h 2"/>
                      <a:gd name="T2" fmla="*/ 4 w 5"/>
                      <a:gd name="T3" fmla="*/ 0 h 2"/>
                      <a:gd name="T4" fmla="*/ 4 w 5"/>
                      <a:gd name="T5" fmla="*/ 0 h 2"/>
                      <a:gd name="T6" fmla="*/ 0 w 5"/>
                      <a:gd name="T7" fmla="*/ 2 h 2"/>
                      <a:gd name="T8" fmla="*/ 1 w 5"/>
                      <a:gd name="T9" fmla="*/ 2 h 2"/>
                    </a:gdLst>
                    <a:ahLst/>
                    <a:cxnLst>
                      <a:cxn ang="0">
                        <a:pos x="T0" y="T1"/>
                      </a:cxn>
                      <a:cxn ang="0">
                        <a:pos x="T2" y="T3"/>
                      </a:cxn>
                      <a:cxn ang="0">
                        <a:pos x="T4" y="T5"/>
                      </a:cxn>
                      <a:cxn ang="0">
                        <a:pos x="T6" y="T7"/>
                      </a:cxn>
                      <a:cxn ang="0">
                        <a:pos x="T8" y="T9"/>
                      </a:cxn>
                    </a:cxnLst>
                    <a:rect l="0" t="0" r="r" b="b"/>
                    <a:pathLst>
                      <a:path w="5" h="2">
                        <a:moveTo>
                          <a:pt x="1" y="2"/>
                        </a:moveTo>
                        <a:cubicBezTo>
                          <a:pt x="2" y="1"/>
                          <a:pt x="3" y="1"/>
                          <a:pt x="4" y="0"/>
                        </a:cubicBezTo>
                        <a:cubicBezTo>
                          <a:pt x="5" y="0"/>
                          <a:pt x="4" y="0"/>
                          <a:pt x="4" y="0"/>
                        </a:cubicBezTo>
                        <a:cubicBezTo>
                          <a:pt x="2" y="0"/>
                          <a:pt x="1"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2" name="Freeform 1307"/>
                  <p:cNvSpPr>
                    <a:spLocks/>
                  </p:cNvSpPr>
                  <p:nvPr/>
                </p:nvSpPr>
                <p:spPr bwMode="auto">
                  <a:xfrm>
                    <a:off x="3335" y="1404"/>
                    <a:ext cx="16" cy="5"/>
                  </a:xfrm>
                  <a:custGeom>
                    <a:avLst/>
                    <a:gdLst>
                      <a:gd name="T0" fmla="*/ 0 w 3"/>
                      <a:gd name="T1" fmla="*/ 1 h 1"/>
                      <a:gd name="T2" fmla="*/ 3 w 3"/>
                      <a:gd name="T3" fmla="*/ 0 h 1"/>
                      <a:gd name="T4" fmla="*/ 2 w 3"/>
                      <a:gd name="T5" fmla="*/ 0 h 1"/>
                      <a:gd name="T6" fmla="*/ 0 w 3"/>
                      <a:gd name="T7" fmla="*/ 1 h 1"/>
                      <a:gd name="T8" fmla="*/ 0 w 3"/>
                      <a:gd name="T9" fmla="*/ 1 h 1"/>
                    </a:gdLst>
                    <a:ahLst/>
                    <a:cxnLst>
                      <a:cxn ang="0">
                        <a:pos x="T0" y="T1"/>
                      </a:cxn>
                      <a:cxn ang="0">
                        <a:pos x="T2" y="T3"/>
                      </a:cxn>
                      <a:cxn ang="0">
                        <a:pos x="T4" y="T5"/>
                      </a:cxn>
                      <a:cxn ang="0">
                        <a:pos x="T6" y="T7"/>
                      </a:cxn>
                      <a:cxn ang="0">
                        <a:pos x="T8" y="T9"/>
                      </a:cxn>
                    </a:cxnLst>
                    <a:rect l="0" t="0" r="r" b="b"/>
                    <a:pathLst>
                      <a:path w="3" h="1">
                        <a:moveTo>
                          <a:pt x="0" y="1"/>
                        </a:moveTo>
                        <a:cubicBezTo>
                          <a:pt x="1" y="1"/>
                          <a:pt x="2" y="1"/>
                          <a:pt x="3" y="0"/>
                        </a:cubicBezTo>
                        <a:cubicBezTo>
                          <a:pt x="3" y="0"/>
                          <a:pt x="3" y="0"/>
                          <a:pt x="2" y="0"/>
                        </a:cubicBezTo>
                        <a:cubicBezTo>
                          <a:pt x="2"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3" name="Freeform 1308"/>
                  <p:cNvSpPr>
                    <a:spLocks/>
                  </p:cNvSpPr>
                  <p:nvPr/>
                </p:nvSpPr>
                <p:spPr bwMode="auto">
                  <a:xfrm>
                    <a:off x="3340" y="1409"/>
                    <a:ext cx="11" cy="0"/>
                  </a:xfrm>
                  <a:custGeom>
                    <a:avLst/>
                    <a:gdLst>
                      <a:gd name="T0" fmla="*/ 1 w 2"/>
                      <a:gd name="T1" fmla="*/ 1 w 2"/>
                      <a:gd name="T2" fmla="*/ 1 w 2"/>
                      <a:gd name="T3" fmla="*/ 1 w 2"/>
                      <a:gd name="T4" fmla="*/ 0 w 2"/>
                      <a:gd name="T5" fmla="*/ 0 w 2"/>
                      <a:gd name="T6" fmla="*/ 1 w 2"/>
                    </a:gdLst>
                    <a:ahLst/>
                    <a:cxnLst>
                      <a:cxn ang="0">
                        <a:pos x="T0" y="0"/>
                      </a:cxn>
                      <a:cxn ang="0">
                        <a:pos x="T1" y="0"/>
                      </a:cxn>
                      <a:cxn ang="0">
                        <a:pos x="T2" y="0"/>
                      </a:cxn>
                      <a:cxn ang="0">
                        <a:pos x="T3" y="0"/>
                      </a:cxn>
                      <a:cxn ang="0">
                        <a:pos x="T4" y="0"/>
                      </a:cxn>
                      <a:cxn ang="0">
                        <a:pos x="T5" y="0"/>
                      </a:cxn>
                      <a:cxn ang="0">
                        <a:pos x="T6" y="0"/>
                      </a:cxn>
                    </a:cxnLst>
                    <a:rect l="0" t="0" r="r" b="b"/>
                    <a:pathLst>
                      <a:path w="2">
                        <a:moveTo>
                          <a:pt x="1" y="0"/>
                        </a:moveTo>
                        <a:cubicBezTo>
                          <a:pt x="1" y="0"/>
                          <a:pt x="1" y="0"/>
                          <a:pt x="1" y="0"/>
                        </a:cubicBezTo>
                        <a:cubicBezTo>
                          <a:pt x="2" y="0"/>
                          <a:pt x="1" y="0"/>
                          <a:pt x="1" y="0"/>
                        </a:cubicBezTo>
                        <a:cubicBezTo>
                          <a:pt x="1" y="0"/>
                          <a:pt x="1" y="0"/>
                          <a:pt x="1" y="0"/>
                        </a:cubicBezTo>
                        <a:cubicBezTo>
                          <a:pt x="1" y="0"/>
                          <a:pt x="0"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4" name="Freeform 1309"/>
                  <p:cNvSpPr>
                    <a:spLocks/>
                  </p:cNvSpPr>
                  <p:nvPr/>
                </p:nvSpPr>
                <p:spPr bwMode="auto">
                  <a:xfrm>
                    <a:off x="3329" y="1360"/>
                    <a:ext cx="6" cy="0"/>
                  </a:xfrm>
                  <a:custGeom>
                    <a:avLst/>
                    <a:gdLst>
                      <a:gd name="T0" fmla="*/ 1 w 1"/>
                      <a:gd name="T1" fmla="*/ 1 w 1"/>
                      <a:gd name="T2" fmla="*/ 1 w 1"/>
                      <a:gd name="T3" fmla="*/ 0 w 1"/>
                      <a:gd name="T4" fmla="*/ 0 w 1"/>
                      <a:gd name="T5" fmla="*/ 0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1" y="0"/>
                          <a:pt x="1" y="0"/>
                        </a:cubicBezTo>
                        <a:cubicBezTo>
                          <a:pt x="1" y="0"/>
                          <a:pt x="0" y="0"/>
                          <a:pt x="0" y="0"/>
                        </a:cubicBezTo>
                        <a:cubicBezTo>
                          <a:pt x="0" y="0"/>
                          <a:pt x="0" y="0"/>
                          <a:pt x="0" y="0"/>
                        </a:cubicBez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5" name="Freeform 1310"/>
                  <p:cNvSpPr>
                    <a:spLocks/>
                  </p:cNvSpPr>
                  <p:nvPr/>
                </p:nvSpPr>
                <p:spPr bwMode="auto">
                  <a:xfrm>
                    <a:off x="3307" y="1332"/>
                    <a:ext cx="11" cy="11"/>
                  </a:xfrm>
                  <a:custGeom>
                    <a:avLst/>
                    <a:gdLst>
                      <a:gd name="T0" fmla="*/ 0 w 2"/>
                      <a:gd name="T1" fmla="*/ 1 h 2"/>
                      <a:gd name="T2" fmla="*/ 2 w 2"/>
                      <a:gd name="T3" fmla="*/ 0 h 2"/>
                      <a:gd name="T4" fmla="*/ 2 w 2"/>
                      <a:gd name="T5" fmla="*/ 0 h 2"/>
                      <a:gd name="T6" fmla="*/ 2 w 2"/>
                      <a:gd name="T7" fmla="*/ 0 h 2"/>
                      <a:gd name="T8" fmla="*/ 0 w 2"/>
                      <a:gd name="T9" fmla="*/ 1 h 2"/>
                      <a:gd name="T10" fmla="*/ 0 w 2"/>
                      <a:gd name="T11" fmla="*/ 2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1" y="1"/>
                          <a:pt x="2" y="1"/>
                          <a:pt x="2" y="0"/>
                        </a:cubicBezTo>
                        <a:cubicBezTo>
                          <a:pt x="2" y="0"/>
                          <a:pt x="2" y="0"/>
                          <a:pt x="2" y="0"/>
                        </a:cubicBezTo>
                        <a:cubicBezTo>
                          <a:pt x="2" y="0"/>
                          <a:pt x="2" y="0"/>
                          <a:pt x="2" y="0"/>
                        </a:cubicBezTo>
                        <a:cubicBezTo>
                          <a:pt x="1" y="0"/>
                          <a:pt x="0" y="1"/>
                          <a:pt x="0" y="1"/>
                        </a:cubicBezTo>
                        <a:cubicBezTo>
                          <a:pt x="0" y="1"/>
                          <a:pt x="0" y="1"/>
                          <a:pt x="0" y="2"/>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6" name="Freeform 1311"/>
                  <p:cNvSpPr>
                    <a:spLocks/>
                  </p:cNvSpPr>
                  <p:nvPr/>
                </p:nvSpPr>
                <p:spPr bwMode="auto">
                  <a:xfrm>
                    <a:off x="3313" y="1332"/>
                    <a:ext cx="11" cy="11"/>
                  </a:xfrm>
                  <a:custGeom>
                    <a:avLst/>
                    <a:gdLst>
                      <a:gd name="T0" fmla="*/ 0 w 2"/>
                      <a:gd name="T1" fmla="*/ 2 h 2"/>
                      <a:gd name="T2" fmla="*/ 2 w 2"/>
                      <a:gd name="T3" fmla="*/ 1 h 2"/>
                      <a:gd name="T4" fmla="*/ 2 w 2"/>
                      <a:gd name="T5" fmla="*/ 0 h 2"/>
                      <a:gd name="T6" fmla="*/ 1 w 2"/>
                      <a:gd name="T7" fmla="*/ 0 h 2"/>
                      <a:gd name="T8" fmla="*/ 0 w 2"/>
                      <a:gd name="T9" fmla="*/ 1 h 2"/>
                      <a:gd name="T10" fmla="*/ 0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cubicBezTo>
                          <a:pt x="1" y="1"/>
                          <a:pt x="1" y="1"/>
                          <a:pt x="2" y="1"/>
                        </a:cubicBezTo>
                        <a:cubicBezTo>
                          <a:pt x="2" y="0"/>
                          <a:pt x="2" y="0"/>
                          <a:pt x="2" y="0"/>
                        </a:cubicBezTo>
                        <a:cubicBezTo>
                          <a:pt x="2" y="0"/>
                          <a:pt x="1" y="0"/>
                          <a:pt x="1" y="0"/>
                        </a:cubicBezTo>
                        <a:cubicBezTo>
                          <a:pt x="1" y="1"/>
                          <a:pt x="0" y="1"/>
                          <a:pt x="0" y="1"/>
                        </a:cubicBezTo>
                        <a:cubicBezTo>
                          <a:pt x="0"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7" name="Freeform 1312"/>
                  <p:cNvSpPr>
                    <a:spLocks/>
                  </p:cNvSpPr>
                  <p:nvPr/>
                </p:nvSpPr>
                <p:spPr bwMode="auto">
                  <a:xfrm>
                    <a:off x="3307" y="1332"/>
                    <a:ext cx="28" cy="17"/>
                  </a:xfrm>
                  <a:custGeom>
                    <a:avLst/>
                    <a:gdLst>
                      <a:gd name="T0" fmla="*/ 1 w 5"/>
                      <a:gd name="T1" fmla="*/ 3 h 3"/>
                      <a:gd name="T2" fmla="*/ 4 w 5"/>
                      <a:gd name="T3" fmla="*/ 0 h 3"/>
                      <a:gd name="T4" fmla="*/ 4 w 5"/>
                      <a:gd name="T5" fmla="*/ 0 h 3"/>
                      <a:gd name="T6" fmla="*/ 1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4" y="0"/>
                        </a:cubicBezTo>
                        <a:cubicBezTo>
                          <a:pt x="5" y="0"/>
                          <a:pt x="4" y="0"/>
                          <a:pt x="4" y="0"/>
                        </a:cubicBezTo>
                        <a:cubicBezTo>
                          <a:pt x="3"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8" name="Freeform 1313"/>
                  <p:cNvSpPr>
                    <a:spLocks/>
                  </p:cNvSpPr>
                  <p:nvPr/>
                </p:nvSpPr>
                <p:spPr bwMode="auto">
                  <a:xfrm>
                    <a:off x="3318" y="1338"/>
                    <a:ext cx="17" cy="11"/>
                  </a:xfrm>
                  <a:custGeom>
                    <a:avLst/>
                    <a:gdLst>
                      <a:gd name="T0" fmla="*/ 1 w 3"/>
                      <a:gd name="T1" fmla="*/ 2 h 2"/>
                      <a:gd name="T2" fmla="*/ 2 w 3"/>
                      <a:gd name="T3" fmla="*/ 0 h 2"/>
                      <a:gd name="T4" fmla="*/ 2 w 3"/>
                      <a:gd name="T5" fmla="*/ 0 h 2"/>
                      <a:gd name="T6" fmla="*/ 0 w 3"/>
                      <a:gd name="T7" fmla="*/ 2 h 2"/>
                      <a:gd name="T8" fmla="*/ 1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2" y="1"/>
                          <a:pt x="2" y="1"/>
                          <a:pt x="2" y="0"/>
                        </a:cubicBezTo>
                        <a:cubicBezTo>
                          <a:pt x="3" y="0"/>
                          <a:pt x="2" y="0"/>
                          <a:pt x="2" y="0"/>
                        </a:cubicBezTo>
                        <a:cubicBezTo>
                          <a:pt x="1" y="1"/>
                          <a:pt x="1" y="1"/>
                          <a:pt x="0" y="2"/>
                        </a:cubicBezTo>
                        <a:cubicBezTo>
                          <a:pt x="0"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29" name="Freeform 1314"/>
                  <p:cNvSpPr>
                    <a:spLocks/>
                  </p:cNvSpPr>
                  <p:nvPr/>
                </p:nvSpPr>
                <p:spPr bwMode="auto">
                  <a:xfrm>
                    <a:off x="3329" y="1343"/>
                    <a:ext cx="6" cy="6"/>
                  </a:xfrm>
                  <a:custGeom>
                    <a:avLst/>
                    <a:gdLst>
                      <a:gd name="T0" fmla="*/ 1 w 1"/>
                      <a:gd name="T1" fmla="*/ 1 h 1"/>
                      <a:gd name="T2" fmla="*/ 1 w 1"/>
                      <a:gd name="T3" fmla="*/ 0 h 1"/>
                      <a:gd name="T4" fmla="*/ 1 w 1"/>
                      <a:gd name="T5" fmla="*/ 0 h 1"/>
                      <a:gd name="T6" fmla="*/ 1 w 1"/>
                      <a:gd name="T7" fmla="*/ 0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0"/>
                          <a:pt x="1" y="0"/>
                          <a:pt x="1" y="0"/>
                        </a:cubicBezTo>
                        <a:cubicBezTo>
                          <a:pt x="1" y="0"/>
                          <a:pt x="1" y="0"/>
                          <a:pt x="1" y="0"/>
                        </a:cubicBezTo>
                        <a:cubicBezTo>
                          <a:pt x="1" y="0"/>
                          <a:pt x="1" y="0"/>
                          <a:pt x="1" y="0"/>
                        </a:cubicBezTo>
                        <a:cubicBezTo>
                          <a:pt x="1" y="0"/>
                          <a:pt x="0" y="0"/>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0" name="Freeform 1315"/>
                  <p:cNvSpPr>
                    <a:spLocks/>
                  </p:cNvSpPr>
                  <p:nvPr/>
                </p:nvSpPr>
                <p:spPr bwMode="auto">
                  <a:xfrm>
                    <a:off x="3340" y="1338"/>
                    <a:ext cx="11" cy="11"/>
                  </a:xfrm>
                  <a:custGeom>
                    <a:avLst/>
                    <a:gdLst>
                      <a:gd name="T0" fmla="*/ 0 w 2"/>
                      <a:gd name="T1" fmla="*/ 2 h 2"/>
                      <a:gd name="T2" fmla="*/ 1 w 2"/>
                      <a:gd name="T3" fmla="*/ 0 h 2"/>
                      <a:gd name="T4" fmla="*/ 1 w 2"/>
                      <a:gd name="T5" fmla="*/ 0 h 2"/>
                      <a:gd name="T6" fmla="*/ 0 w 2"/>
                      <a:gd name="T7" fmla="*/ 1 h 2"/>
                      <a:gd name="T8" fmla="*/ 0 w 2"/>
                      <a:gd name="T9" fmla="*/ 2 h 2"/>
                      <a:gd name="T10" fmla="*/ 0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0" y="2"/>
                        </a:moveTo>
                        <a:cubicBezTo>
                          <a:pt x="1" y="1"/>
                          <a:pt x="1" y="1"/>
                          <a:pt x="1" y="0"/>
                        </a:cubicBezTo>
                        <a:cubicBezTo>
                          <a:pt x="2" y="0"/>
                          <a:pt x="1" y="0"/>
                          <a:pt x="1" y="0"/>
                        </a:cubicBezTo>
                        <a:cubicBezTo>
                          <a:pt x="0" y="0"/>
                          <a:pt x="0" y="1"/>
                          <a:pt x="0"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1" name="Freeform 1316"/>
                  <p:cNvSpPr>
                    <a:spLocks/>
                  </p:cNvSpPr>
                  <p:nvPr/>
                </p:nvSpPr>
                <p:spPr bwMode="auto">
                  <a:xfrm>
                    <a:off x="3346" y="1371"/>
                    <a:ext cx="11" cy="5"/>
                  </a:xfrm>
                  <a:custGeom>
                    <a:avLst/>
                    <a:gdLst>
                      <a:gd name="T0" fmla="*/ 1 w 2"/>
                      <a:gd name="T1" fmla="*/ 1 h 1"/>
                      <a:gd name="T2" fmla="*/ 2 w 2"/>
                      <a:gd name="T3" fmla="*/ 0 h 1"/>
                      <a:gd name="T4" fmla="*/ 1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0"/>
                          <a:pt x="1" y="0"/>
                          <a:pt x="2" y="0"/>
                        </a:cubicBezTo>
                        <a:cubicBezTo>
                          <a:pt x="2" y="0"/>
                          <a:pt x="2" y="0"/>
                          <a:pt x="1" y="0"/>
                        </a:cubicBezTo>
                        <a:cubicBezTo>
                          <a:pt x="1" y="0"/>
                          <a:pt x="1" y="0"/>
                          <a:pt x="1" y="0"/>
                        </a:cubicBezTo>
                        <a:cubicBezTo>
                          <a:pt x="1" y="0"/>
                          <a:pt x="0" y="0"/>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2" name="Freeform 1317"/>
                  <p:cNvSpPr>
                    <a:spLocks/>
                  </p:cNvSpPr>
                  <p:nvPr/>
                </p:nvSpPr>
                <p:spPr bwMode="auto">
                  <a:xfrm>
                    <a:off x="3346" y="1365"/>
                    <a:ext cx="16" cy="17"/>
                  </a:xfrm>
                  <a:custGeom>
                    <a:avLst/>
                    <a:gdLst>
                      <a:gd name="T0" fmla="*/ 1 w 3"/>
                      <a:gd name="T1" fmla="*/ 3 h 3"/>
                      <a:gd name="T2" fmla="*/ 3 w 3"/>
                      <a:gd name="T3" fmla="*/ 0 h 3"/>
                      <a:gd name="T4" fmla="*/ 2 w 3"/>
                      <a:gd name="T5" fmla="*/ 0 h 3"/>
                      <a:gd name="T6" fmla="*/ 1 w 3"/>
                      <a:gd name="T7" fmla="*/ 2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cubicBezTo>
                          <a:pt x="2" y="2"/>
                          <a:pt x="2" y="1"/>
                          <a:pt x="3" y="0"/>
                        </a:cubicBezTo>
                        <a:cubicBezTo>
                          <a:pt x="3" y="0"/>
                          <a:pt x="3" y="0"/>
                          <a:pt x="2" y="0"/>
                        </a:cubicBezTo>
                        <a:cubicBezTo>
                          <a:pt x="2" y="1"/>
                          <a:pt x="1" y="2"/>
                          <a:pt x="1" y="2"/>
                        </a:cubicBezTo>
                        <a:cubicBezTo>
                          <a:pt x="0"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3" name="Freeform 1318"/>
                  <p:cNvSpPr>
                    <a:spLocks/>
                  </p:cNvSpPr>
                  <p:nvPr/>
                </p:nvSpPr>
                <p:spPr bwMode="auto">
                  <a:xfrm>
                    <a:off x="3357" y="1360"/>
                    <a:ext cx="16" cy="22"/>
                  </a:xfrm>
                  <a:custGeom>
                    <a:avLst/>
                    <a:gdLst>
                      <a:gd name="T0" fmla="*/ 1 w 3"/>
                      <a:gd name="T1" fmla="*/ 4 h 4"/>
                      <a:gd name="T2" fmla="*/ 3 w 3"/>
                      <a:gd name="T3" fmla="*/ 1 h 4"/>
                      <a:gd name="T4" fmla="*/ 2 w 3"/>
                      <a:gd name="T5" fmla="*/ 1 h 4"/>
                      <a:gd name="T6" fmla="*/ 0 w 3"/>
                      <a:gd name="T7" fmla="*/ 4 h 4"/>
                      <a:gd name="T8" fmla="*/ 1 w 3"/>
                      <a:gd name="T9" fmla="*/ 4 h 4"/>
                    </a:gdLst>
                    <a:ahLst/>
                    <a:cxnLst>
                      <a:cxn ang="0">
                        <a:pos x="T0" y="T1"/>
                      </a:cxn>
                      <a:cxn ang="0">
                        <a:pos x="T2" y="T3"/>
                      </a:cxn>
                      <a:cxn ang="0">
                        <a:pos x="T4" y="T5"/>
                      </a:cxn>
                      <a:cxn ang="0">
                        <a:pos x="T6" y="T7"/>
                      </a:cxn>
                      <a:cxn ang="0">
                        <a:pos x="T8" y="T9"/>
                      </a:cxn>
                    </a:cxnLst>
                    <a:rect l="0" t="0" r="r" b="b"/>
                    <a:pathLst>
                      <a:path w="3" h="4">
                        <a:moveTo>
                          <a:pt x="1" y="4"/>
                        </a:moveTo>
                        <a:cubicBezTo>
                          <a:pt x="1" y="2"/>
                          <a:pt x="2" y="2"/>
                          <a:pt x="3" y="1"/>
                        </a:cubicBezTo>
                        <a:cubicBezTo>
                          <a:pt x="3" y="0"/>
                          <a:pt x="2" y="1"/>
                          <a:pt x="2" y="1"/>
                        </a:cubicBezTo>
                        <a:cubicBezTo>
                          <a:pt x="1" y="2"/>
                          <a:pt x="1" y="3"/>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4" name="Freeform 1319"/>
                  <p:cNvSpPr>
                    <a:spLocks/>
                  </p:cNvSpPr>
                  <p:nvPr/>
                </p:nvSpPr>
                <p:spPr bwMode="auto">
                  <a:xfrm>
                    <a:off x="3384" y="1365"/>
                    <a:ext cx="22" cy="6"/>
                  </a:xfrm>
                  <a:custGeom>
                    <a:avLst/>
                    <a:gdLst>
                      <a:gd name="T0" fmla="*/ 0 w 4"/>
                      <a:gd name="T1" fmla="*/ 1 h 1"/>
                      <a:gd name="T2" fmla="*/ 3 w 4"/>
                      <a:gd name="T3" fmla="*/ 0 h 1"/>
                      <a:gd name="T4" fmla="*/ 3 w 4"/>
                      <a:gd name="T5" fmla="*/ 0 h 1"/>
                      <a:gd name="T6" fmla="*/ 0 w 4"/>
                      <a:gd name="T7" fmla="*/ 1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1" y="1"/>
                          <a:pt x="2" y="0"/>
                          <a:pt x="3" y="0"/>
                        </a:cubicBezTo>
                        <a:cubicBezTo>
                          <a:pt x="4" y="0"/>
                          <a:pt x="3" y="0"/>
                          <a:pt x="3" y="0"/>
                        </a:cubicBezTo>
                        <a:cubicBezTo>
                          <a:pt x="2"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5" name="Freeform 1320"/>
                  <p:cNvSpPr>
                    <a:spLocks/>
                  </p:cNvSpPr>
                  <p:nvPr/>
                </p:nvSpPr>
                <p:spPr bwMode="auto">
                  <a:xfrm>
                    <a:off x="3379" y="1365"/>
                    <a:ext cx="33" cy="11"/>
                  </a:xfrm>
                  <a:custGeom>
                    <a:avLst/>
                    <a:gdLst>
                      <a:gd name="T0" fmla="*/ 1 w 6"/>
                      <a:gd name="T1" fmla="*/ 2 h 2"/>
                      <a:gd name="T2" fmla="*/ 5 w 6"/>
                      <a:gd name="T3" fmla="*/ 0 h 2"/>
                      <a:gd name="T4" fmla="*/ 5 w 6"/>
                      <a:gd name="T5" fmla="*/ 0 h 2"/>
                      <a:gd name="T6" fmla="*/ 0 w 6"/>
                      <a:gd name="T7" fmla="*/ 2 h 2"/>
                      <a:gd name="T8" fmla="*/ 1 w 6"/>
                      <a:gd name="T9" fmla="*/ 2 h 2"/>
                    </a:gdLst>
                    <a:ahLst/>
                    <a:cxnLst>
                      <a:cxn ang="0">
                        <a:pos x="T0" y="T1"/>
                      </a:cxn>
                      <a:cxn ang="0">
                        <a:pos x="T2" y="T3"/>
                      </a:cxn>
                      <a:cxn ang="0">
                        <a:pos x="T4" y="T5"/>
                      </a:cxn>
                      <a:cxn ang="0">
                        <a:pos x="T6" y="T7"/>
                      </a:cxn>
                      <a:cxn ang="0">
                        <a:pos x="T8" y="T9"/>
                      </a:cxn>
                    </a:cxnLst>
                    <a:rect l="0" t="0" r="r" b="b"/>
                    <a:pathLst>
                      <a:path w="6" h="2">
                        <a:moveTo>
                          <a:pt x="1" y="2"/>
                        </a:moveTo>
                        <a:cubicBezTo>
                          <a:pt x="2" y="2"/>
                          <a:pt x="4" y="1"/>
                          <a:pt x="5" y="0"/>
                        </a:cubicBezTo>
                        <a:cubicBezTo>
                          <a:pt x="6" y="0"/>
                          <a:pt x="5" y="0"/>
                          <a:pt x="5" y="0"/>
                        </a:cubicBezTo>
                        <a:cubicBezTo>
                          <a:pt x="3" y="1"/>
                          <a:pt x="2" y="2"/>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6" name="Freeform 1321"/>
                  <p:cNvSpPr>
                    <a:spLocks/>
                  </p:cNvSpPr>
                  <p:nvPr/>
                </p:nvSpPr>
                <p:spPr bwMode="auto">
                  <a:xfrm>
                    <a:off x="3362" y="1382"/>
                    <a:ext cx="17" cy="11"/>
                  </a:xfrm>
                  <a:custGeom>
                    <a:avLst/>
                    <a:gdLst>
                      <a:gd name="T0" fmla="*/ 1 w 3"/>
                      <a:gd name="T1" fmla="*/ 2 h 2"/>
                      <a:gd name="T2" fmla="*/ 3 w 3"/>
                      <a:gd name="T3" fmla="*/ 1 h 2"/>
                      <a:gd name="T4" fmla="*/ 3 w 3"/>
                      <a:gd name="T5" fmla="*/ 0 h 2"/>
                      <a:gd name="T6" fmla="*/ 0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1" y="1"/>
                          <a:pt x="2" y="1"/>
                          <a:pt x="3" y="1"/>
                        </a:cubicBezTo>
                        <a:cubicBezTo>
                          <a:pt x="3" y="0"/>
                          <a:pt x="3" y="0"/>
                          <a:pt x="3" y="0"/>
                        </a:cubicBezTo>
                        <a:cubicBezTo>
                          <a:pt x="2"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7" name="Freeform 1322"/>
                  <p:cNvSpPr>
                    <a:spLocks/>
                  </p:cNvSpPr>
                  <p:nvPr/>
                </p:nvSpPr>
                <p:spPr bwMode="auto">
                  <a:xfrm>
                    <a:off x="3351" y="1387"/>
                    <a:ext cx="28" cy="11"/>
                  </a:xfrm>
                  <a:custGeom>
                    <a:avLst/>
                    <a:gdLst>
                      <a:gd name="T0" fmla="*/ 1 w 5"/>
                      <a:gd name="T1" fmla="*/ 2 h 2"/>
                      <a:gd name="T2" fmla="*/ 5 w 5"/>
                      <a:gd name="T3" fmla="*/ 0 h 2"/>
                      <a:gd name="T4" fmla="*/ 5 w 5"/>
                      <a:gd name="T5" fmla="*/ 0 h 2"/>
                      <a:gd name="T6" fmla="*/ 1 w 5"/>
                      <a:gd name="T7" fmla="*/ 2 h 2"/>
                      <a:gd name="T8" fmla="*/ 1 w 5"/>
                      <a:gd name="T9" fmla="*/ 2 h 2"/>
                    </a:gdLst>
                    <a:ahLst/>
                    <a:cxnLst>
                      <a:cxn ang="0">
                        <a:pos x="T0" y="T1"/>
                      </a:cxn>
                      <a:cxn ang="0">
                        <a:pos x="T2" y="T3"/>
                      </a:cxn>
                      <a:cxn ang="0">
                        <a:pos x="T4" y="T5"/>
                      </a:cxn>
                      <a:cxn ang="0">
                        <a:pos x="T6" y="T7"/>
                      </a:cxn>
                      <a:cxn ang="0">
                        <a:pos x="T8" y="T9"/>
                      </a:cxn>
                    </a:cxnLst>
                    <a:rect l="0" t="0" r="r" b="b"/>
                    <a:pathLst>
                      <a:path w="5" h="2">
                        <a:moveTo>
                          <a:pt x="1" y="2"/>
                        </a:moveTo>
                        <a:cubicBezTo>
                          <a:pt x="2" y="2"/>
                          <a:pt x="3" y="1"/>
                          <a:pt x="5" y="0"/>
                        </a:cubicBezTo>
                        <a:cubicBezTo>
                          <a:pt x="5" y="0"/>
                          <a:pt x="5" y="0"/>
                          <a:pt x="5" y="0"/>
                        </a:cubicBezTo>
                        <a:cubicBezTo>
                          <a:pt x="3" y="1"/>
                          <a:pt x="2" y="2"/>
                          <a:pt x="1"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8" name="Freeform 1323"/>
                  <p:cNvSpPr>
                    <a:spLocks/>
                  </p:cNvSpPr>
                  <p:nvPr/>
                </p:nvSpPr>
                <p:spPr bwMode="auto">
                  <a:xfrm>
                    <a:off x="3357" y="1393"/>
                    <a:ext cx="22" cy="16"/>
                  </a:xfrm>
                  <a:custGeom>
                    <a:avLst/>
                    <a:gdLst>
                      <a:gd name="T0" fmla="*/ 1 w 4"/>
                      <a:gd name="T1" fmla="*/ 2 h 3"/>
                      <a:gd name="T2" fmla="*/ 4 w 4"/>
                      <a:gd name="T3" fmla="*/ 1 h 3"/>
                      <a:gd name="T4" fmla="*/ 3 w 4"/>
                      <a:gd name="T5" fmla="*/ 0 h 3"/>
                      <a:gd name="T6" fmla="*/ 0 w 4"/>
                      <a:gd name="T7" fmla="*/ 2 h 3"/>
                      <a:gd name="T8" fmla="*/ 1 w 4"/>
                      <a:gd name="T9" fmla="*/ 2 h 3"/>
                    </a:gdLst>
                    <a:ahLst/>
                    <a:cxnLst>
                      <a:cxn ang="0">
                        <a:pos x="T0" y="T1"/>
                      </a:cxn>
                      <a:cxn ang="0">
                        <a:pos x="T2" y="T3"/>
                      </a:cxn>
                      <a:cxn ang="0">
                        <a:pos x="T4" y="T5"/>
                      </a:cxn>
                      <a:cxn ang="0">
                        <a:pos x="T6" y="T7"/>
                      </a:cxn>
                      <a:cxn ang="0">
                        <a:pos x="T8" y="T9"/>
                      </a:cxn>
                    </a:cxnLst>
                    <a:rect l="0" t="0" r="r" b="b"/>
                    <a:pathLst>
                      <a:path w="4" h="3">
                        <a:moveTo>
                          <a:pt x="1" y="2"/>
                        </a:moveTo>
                        <a:cubicBezTo>
                          <a:pt x="2" y="2"/>
                          <a:pt x="3" y="1"/>
                          <a:pt x="4" y="1"/>
                        </a:cubicBezTo>
                        <a:cubicBezTo>
                          <a:pt x="4" y="1"/>
                          <a:pt x="4" y="0"/>
                          <a:pt x="3" y="0"/>
                        </a:cubicBezTo>
                        <a:cubicBezTo>
                          <a:pt x="2" y="1"/>
                          <a:pt x="1" y="1"/>
                          <a:pt x="0" y="2"/>
                        </a:cubicBezTo>
                        <a:cubicBezTo>
                          <a:pt x="0" y="2"/>
                          <a:pt x="0"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39" name="Freeform 1324"/>
                  <p:cNvSpPr>
                    <a:spLocks/>
                  </p:cNvSpPr>
                  <p:nvPr/>
                </p:nvSpPr>
                <p:spPr bwMode="auto">
                  <a:xfrm>
                    <a:off x="3362" y="1404"/>
                    <a:ext cx="11" cy="5"/>
                  </a:xfrm>
                  <a:custGeom>
                    <a:avLst/>
                    <a:gdLst>
                      <a:gd name="T0" fmla="*/ 1 w 2"/>
                      <a:gd name="T1" fmla="*/ 1 h 1"/>
                      <a:gd name="T2" fmla="*/ 2 w 2"/>
                      <a:gd name="T3" fmla="*/ 0 h 1"/>
                      <a:gd name="T4" fmla="*/ 2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0"/>
                          <a:pt x="2" y="0"/>
                        </a:cubicBezTo>
                        <a:cubicBezTo>
                          <a:pt x="2" y="0"/>
                          <a:pt x="2" y="0"/>
                          <a:pt x="2" y="0"/>
                        </a:cubicBezTo>
                        <a:cubicBezTo>
                          <a:pt x="2" y="0"/>
                          <a:pt x="2" y="0"/>
                          <a:pt x="1" y="0"/>
                        </a:cubicBezTo>
                        <a:cubicBezTo>
                          <a:pt x="1" y="0"/>
                          <a:pt x="1" y="0"/>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0" name="Freeform 1325"/>
                  <p:cNvSpPr>
                    <a:spLocks/>
                  </p:cNvSpPr>
                  <p:nvPr/>
                </p:nvSpPr>
                <p:spPr bwMode="auto">
                  <a:xfrm>
                    <a:off x="3362" y="1409"/>
                    <a:ext cx="11" cy="6"/>
                  </a:xfrm>
                  <a:custGeom>
                    <a:avLst/>
                    <a:gdLst>
                      <a:gd name="T0" fmla="*/ 0 w 2"/>
                      <a:gd name="T1" fmla="*/ 1 h 1"/>
                      <a:gd name="T2" fmla="*/ 2 w 2"/>
                      <a:gd name="T3" fmla="*/ 1 h 1"/>
                      <a:gd name="T4" fmla="*/ 2 w 2"/>
                      <a:gd name="T5" fmla="*/ 0 h 1"/>
                      <a:gd name="T6" fmla="*/ 0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1" y="1"/>
                          <a:pt x="1" y="1"/>
                          <a:pt x="2" y="1"/>
                        </a:cubicBezTo>
                        <a:cubicBezTo>
                          <a:pt x="2" y="0"/>
                          <a:pt x="2" y="0"/>
                          <a:pt x="2" y="0"/>
                        </a:cubicBezTo>
                        <a:cubicBezTo>
                          <a:pt x="1"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1" name="Freeform 1326"/>
                  <p:cNvSpPr>
                    <a:spLocks/>
                  </p:cNvSpPr>
                  <p:nvPr/>
                </p:nvSpPr>
                <p:spPr bwMode="auto">
                  <a:xfrm>
                    <a:off x="3357" y="1409"/>
                    <a:ext cx="22" cy="11"/>
                  </a:xfrm>
                  <a:custGeom>
                    <a:avLst/>
                    <a:gdLst>
                      <a:gd name="T0" fmla="*/ 1 w 4"/>
                      <a:gd name="T1" fmla="*/ 2 h 2"/>
                      <a:gd name="T2" fmla="*/ 4 w 4"/>
                      <a:gd name="T3" fmla="*/ 1 h 2"/>
                      <a:gd name="T4" fmla="*/ 4 w 4"/>
                      <a:gd name="T5" fmla="*/ 1 h 2"/>
                      <a:gd name="T6" fmla="*/ 1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2"/>
                          <a:pt x="3" y="1"/>
                          <a:pt x="4" y="1"/>
                        </a:cubicBezTo>
                        <a:cubicBezTo>
                          <a:pt x="4" y="1"/>
                          <a:pt x="4" y="0"/>
                          <a:pt x="4" y="1"/>
                        </a:cubicBezTo>
                        <a:cubicBezTo>
                          <a:pt x="3" y="1"/>
                          <a:pt x="2" y="2"/>
                          <a:pt x="1"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2" name="Freeform 1327"/>
                  <p:cNvSpPr>
                    <a:spLocks/>
                  </p:cNvSpPr>
                  <p:nvPr/>
                </p:nvSpPr>
                <p:spPr bwMode="auto">
                  <a:xfrm>
                    <a:off x="3340" y="1415"/>
                    <a:ext cx="50" cy="16"/>
                  </a:xfrm>
                  <a:custGeom>
                    <a:avLst/>
                    <a:gdLst>
                      <a:gd name="T0" fmla="*/ 1 w 9"/>
                      <a:gd name="T1" fmla="*/ 3 h 3"/>
                      <a:gd name="T2" fmla="*/ 9 w 9"/>
                      <a:gd name="T3" fmla="*/ 1 h 3"/>
                      <a:gd name="T4" fmla="*/ 9 w 9"/>
                      <a:gd name="T5" fmla="*/ 0 h 3"/>
                      <a:gd name="T6" fmla="*/ 1 w 9"/>
                      <a:gd name="T7" fmla="*/ 3 h 3"/>
                      <a:gd name="T8" fmla="*/ 1 w 9"/>
                      <a:gd name="T9" fmla="*/ 3 h 3"/>
                    </a:gdLst>
                    <a:ahLst/>
                    <a:cxnLst>
                      <a:cxn ang="0">
                        <a:pos x="T0" y="T1"/>
                      </a:cxn>
                      <a:cxn ang="0">
                        <a:pos x="T2" y="T3"/>
                      </a:cxn>
                      <a:cxn ang="0">
                        <a:pos x="T4" y="T5"/>
                      </a:cxn>
                      <a:cxn ang="0">
                        <a:pos x="T6" y="T7"/>
                      </a:cxn>
                      <a:cxn ang="0">
                        <a:pos x="T8" y="T9"/>
                      </a:cxn>
                    </a:cxnLst>
                    <a:rect l="0" t="0" r="r" b="b"/>
                    <a:pathLst>
                      <a:path w="9" h="3">
                        <a:moveTo>
                          <a:pt x="1" y="3"/>
                        </a:moveTo>
                        <a:cubicBezTo>
                          <a:pt x="3" y="2"/>
                          <a:pt x="6" y="1"/>
                          <a:pt x="9" y="1"/>
                        </a:cubicBezTo>
                        <a:cubicBezTo>
                          <a:pt x="9" y="1"/>
                          <a:pt x="9" y="0"/>
                          <a:pt x="9" y="0"/>
                        </a:cubicBezTo>
                        <a:cubicBezTo>
                          <a:pt x="6" y="1"/>
                          <a:pt x="3"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3" name="Freeform 1328"/>
                  <p:cNvSpPr>
                    <a:spLocks/>
                  </p:cNvSpPr>
                  <p:nvPr/>
                </p:nvSpPr>
                <p:spPr bwMode="auto">
                  <a:xfrm>
                    <a:off x="3368" y="1431"/>
                    <a:ext cx="27" cy="23"/>
                  </a:xfrm>
                  <a:custGeom>
                    <a:avLst/>
                    <a:gdLst>
                      <a:gd name="T0" fmla="*/ 0 w 5"/>
                      <a:gd name="T1" fmla="*/ 4 h 4"/>
                      <a:gd name="T2" fmla="*/ 5 w 5"/>
                      <a:gd name="T3" fmla="*/ 1 h 4"/>
                      <a:gd name="T4" fmla="*/ 5 w 5"/>
                      <a:gd name="T5" fmla="*/ 0 h 4"/>
                      <a:gd name="T6" fmla="*/ 0 w 5"/>
                      <a:gd name="T7" fmla="*/ 4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cubicBezTo>
                          <a:pt x="2" y="3"/>
                          <a:pt x="3" y="1"/>
                          <a:pt x="5" y="1"/>
                        </a:cubicBezTo>
                        <a:cubicBezTo>
                          <a:pt x="5" y="0"/>
                          <a:pt x="5" y="0"/>
                          <a:pt x="5" y="0"/>
                        </a:cubicBezTo>
                        <a:cubicBezTo>
                          <a:pt x="3" y="1"/>
                          <a:pt x="2" y="2"/>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4" name="Freeform 1329"/>
                  <p:cNvSpPr>
                    <a:spLocks/>
                  </p:cNvSpPr>
                  <p:nvPr/>
                </p:nvSpPr>
                <p:spPr bwMode="auto">
                  <a:xfrm>
                    <a:off x="3373" y="1431"/>
                    <a:ext cx="33" cy="23"/>
                  </a:xfrm>
                  <a:custGeom>
                    <a:avLst/>
                    <a:gdLst>
                      <a:gd name="T0" fmla="*/ 1 w 6"/>
                      <a:gd name="T1" fmla="*/ 4 h 4"/>
                      <a:gd name="T2" fmla="*/ 5 w 6"/>
                      <a:gd name="T3" fmla="*/ 0 h 4"/>
                      <a:gd name="T4" fmla="*/ 5 w 6"/>
                      <a:gd name="T5" fmla="*/ 0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3"/>
                          <a:pt x="4" y="2"/>
                          <a:pt x="5" y="0"/>
                        </a:cubicBezTo>
                        <a:cubicBezTo>
                          <a:pt x="6" y="0"/>
                          <a:pt x="5" y="0"/>
                          <a:pt x="5" y="0"/>
                        </a:cubicBezTo>
                        <a:cubicBezTo>
                          <a:pt x="3" y="2"/>
                          <a:pt x="2" y="3"/>
                          <a:pt x="0" y="4"/>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5" name="Freeform 1330"/>
                  <p:cNvSpPr>
                    <a:spLocks/>
                  </p:cNvSpPr>
                  <p:nvPr/>
                </p:nvSpPr>
                <p:spPr bwMode="auto">
                  <a:xfrm>
                    <a:off x="3390" y="1420"/>
                    <a:ext cx="38" cy="28"/>
                  </a:xfrm>
                  <a:custGeom>
                    <a:avLst/>
                    <a:gdLst>
                      <a:gd name="T0" fmla="*/ 1 w 7"/>
                      <a:gd name="T1" fmla="*/ 5 h 5"/>
                      <a:gd name="T2" fmla="*/ 4 w 7"/>
                      <a:gd name="T3" fmla="*/ 2 h 5"/>
                      <a:gd name="T4" fmla="*/ 7 w 7"/>
                      <a:gd name="T5" fmla="*/ 0 h 5"/>
                      <a:gd name="T6" fmla="*/ 7 w 7"/>
                      <a:gd name="T7" fmla="*/ 0 h 5"/>
                      <a:gd name="T8" fmla="*/ 4 w 7"/>
                      <a:gd name="T9" fmla="*/ 2 h 5"/>
                      <a:gd name="T10" fmla="*/ 1 w 7"/>
                      <a:gd name="T11" fmla="*/ 5 h 5"/>
                      <a:gd name="T12" fmla="*/ 1 w 7"/>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1" y="5"/>
                        </a:moveTo>
                        <a:cubicBezTo>
                          <a:pt x="2" y="4"/>
                          <a:pt x="3" y="3"/>
                          <a:pt x="4" y="2"/>
                        </a:cubicBezTo>
                        <a:cubicBezTo>
                          <a:pt x="5" y="1"/>
                          <a:pt x="6" y="1"/>
                          <a:pt x="7" y="0"/>
                        </a:cubicBezTo>
                        <a:cubicBezTo>
                          <a:pt x="7" y="0"/>
                          <a:pt x="7" y="0"/>
                          <a:pt x="7" y="0"/>
                        </a:cubicBezTo>
                        <a:cubicBezTo>
                          <a:pt x="6" y="1"/>
                          <a:pt x="5" y="2"/>
                          <a:pt x="4" y="2"/>
                        </a:cubicBezTo>
                        <a:cubicBezTo>
                          <a:pt x="2" y="3"/>
                          <a:pt x="1" y="4"/>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6" name="Freeform 1331"/>
                  <p:cNvSpPr>
                    <a:spLocks/>
                  </p:cNvSpPr>
                  <p:nvPr/>
                </p:nvSpPr>
                <p:spPr bwMode="auto">
                  <a:xfrm>
                    <a:off x="3395" y="1415"/>
                    <a:ext cx="33" cy="22"/>
                  </a:xfrm>
                  <a:custGeom>
                    <a:avLst/>
                    <a:gdLst>
                      <a:gd name="T0" fmla="*/ 1 w 6"/>
                      <a:gd name="T1" fmla="*/ 4 h 4"/>
                      <a:gd name="T2" fmla="*/ 6 w 6"/>
                      <a:gd name="T3" fmla="*/ 1 h 4"/>
                      <a:gd name="T4" fmla="*/ 5 w 6"/>
                      <a:gd name="T5" fmla="*/ 0 h 4"/>
                      <a:gd name="T6" fmla="*/ 0 w 6"/>
                      <a:gd name="T7" fmla="*/ 3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3"/>
                          <a:pt x="4" y="2"/>
                          <a:pt x="6" y="1"/>
                        </a:cubicBezTo>
                        <a:cubicBezTo>
                          <a:pt x="6" y="1"/>
                          <a:pt x="6" y="0"/>
                          <a:pt x="5" y="0"/>
                        </a:cubicBezTo>
                        <a:cubicBezTo>
                          <a:pt x="3" y="1"/>
                          <a:pt x="2" y="2"/>
                          <a:pt x="0" y="3"/>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7" name="Freeform 1332"/>
                  <p:cNvSpPr>
                    <a:spLocks/>
                  </p:cNvSpPr>
                  <p:nvPr/>
                </p:nvSpPr>
                <p:spPr bwMode="auto">
                  <a:xfrm>
                    <a:off x="3401" y="1426"/>
                    <a:ext cx="33" cy="22"/>
                  </a:xfrm>
                  <a:custGeom>
                    <a:avLst/>
                    <a:gdLst>
                      <a:gd name="T0" fmla="*/ 1 w 6"/>
                      <a:gd name="T1" fmla="*/ 4 h 4"/>
                      <a:gd name="T2" fmla="*/ 6 w 6"/>
                      <a:gd name="T3" fmla="*/ 1 h 4"/>
                      <a:gd name="T4" fmla="*/ 5 w 6"/>
                      <a:gd name="T5" fmla="*/ 0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2"/>
                          <a:pt x="4" y="2"/>
                          <a:pt x="6" y="1"/>
                        </a:cubicBezTo>
                        <a:cubicBezTo>
                          <a:pt x="6" y="0"/>
                          <a:pt x="5" y="0"/>
                          <a:pt x="5" y="0"/>
                        </a:cubicBezTo>
                        <a:cubicBezTo>
                          <a:pt x="4" y="1"/>
                          <a:pt x="1"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8" name="Freeform 1333"/>
                  <p:cNvSpPr>
                    <a:spLocks/>
                  </p:cNvSpPr>
                  <p:nvPr/>
                </p:nvSpPr>
                <p:spPr bwMode="auto">
                  <a:xfrm>
                    <a:off x="3406" y="1443"/>
                    <a:ext cx="17" cy="11"/>
                  </a:xfrm>
                  <a:custGeom>
                    <a:avLst/>
                    <a:gdLst>
                      <a:gd name="T0" fmla="*/ 0 w 3"/>
                      <a:gd name="T1" fmla="*/ 1 h 2"/>
                      <a:gd name="T2" fmla="*/ 0 w 3"/>
                      <a:gd name="T3" fmla="*/ 1 h 2"/>
                      <a:gd name="T4" fmla="*/ 0 w 3"/>
                      <a:gd name="T5" fmla="*/ 1 h 2"/>
                      <a:gd name="T6" fmla="*/ 1 w 3"/>
                      <a:gd name="T7" fmla="*/ 1 h 2"/>
                      <a:gd name="T8" fmla="*/ 2 w 3"/>
                      <a:gd name="T9" fmla="*/ 0 h 2"/>
                      <a:gd name="T10" fmla="*/ 2 w 3"/>
                      <a:gd name="T11" fmla="*/ 0 h 2"/>
                      <a:gd name="T12" fmla="*/ 2 w 3"/>
                      <a:gd name="T13" fmla="*/ 0 h 2"/>
                      <a:gd name="T14" fmla="*/ 0 w 3"/>
                      <a:gd name="T15" fmla="*/ 1 h 2"/>
                      <a:gd name="T16" fmla="*/ 1 w 3"/>
                      <a:gd name="T17" fmla="*/ 1 h 2"/>
                      <a:gd name="T18" fmla="*/ 1 w 3"/>
                      <a:gd name="T19" fmla="*/ 1 h 2"/>
                      <a:gd name="T20" fmla="*/ 1 w 3"/>
                      <a:gd name="T21" fmla="*/ 1 h 2"/>
                      <a:gd name="T22" fmla="*/ 1 w 3"/>
                      <a:gd name="T23" fmla="*/ 1 h 2"/>
                      <a:gd name="T24" fmla="*/ 0 w 3"/>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0" y="1"/>
                        </a:moveTo>
                        <a:cubicBezTo>
                          <a:pt x="0" y="1"/>
                          <a:pt x="0" y="1"/>
                          <a:pt x="0" y="1"/>
                        </a:cubicBezTo>
                        <a:cubicBezTo>
                          <a:pt x="0" y="1"/>
                          <a:pt x="0" y="1"/>
                          <a:pt x="0" y="1"/>
                        </a:cubicBezTo>
                        <a:cubicBezTo>
                          <a:pt x="1" y="2"/>
                          <a:pt x="1" y="1"/>
                          <a:pt x="1" y="1"/>
                        </a:cubicBezTo>
                        <a:cubicBezTo>
                          <a:pt x="2" y="1"/>
                          <a:pt x="2" y="0"/>
                          <a:pt x="2" y="0"/>
                        </a:cubicBezTo>
                        <a:cubicBezTo>
                          <a:pt x="3" y="0"/>
                          <a:pt x="3" y="0"/>
                          <a:pt x="2" y="0"/>
                        </a:cubicBezTo>
                        <a:cubicBezTo>
                          <a:pt x="2" y="0"/>
                          <a:pt x="2" y="0"/>
                          <a:pt x="2" y="0"/>
                        </a:cubicBezTo>
                        <a:cubicBezTo>
                          <a:pt x="1" y="0"/>
                          <a:pt x="1" y="1"/>
                          <a:pt x="0" y="1"/>
                        </a:cubicBezTo>
                        <a:cubicBezTo>
                          <a:pt x="1" y="1"/>
                          <a:pt x="1" y="1"/>
                          <a:pt x="1" y="1"/>
                        </a:cubicBezTo>
                        <a:cubicBezTo>
                          <a:pt x="1" y="1"/>
                          <a:pt x="1" y="1"/>
                          <a:pt x="1" y="1"/>
                        </a:cubicBezTo>
                        <a:cubicBezTo>
                          <a:pt x="1" y="1"/>
                          <a:pt x="1" y="1"/>
                          <a:pt x="1" y="1"/>
                        </a:cubicBezTo>
                        <a:cubicBezTo>
                          <a:pt x="1" y="1"/>
                          <a:pt x="1" y="1"/>
                          <a:pt x="1" y="1"/>
                        </a:cubicBezTo>
                        <a:cubicBezTo>
                          <a:pt x="1"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49" name="Freeform 1334"/>
                  <p:cNvSpPr>
                    <a:spLocks/>
                  </p:cNvSpPr>
                  <p:nvPr/>
                </p:nvSpPr>
                <p:spPr bwMode="auto">
                  <a:xfrm>
                    <a:off x="3384" y="1459"/>
                    <a:ext cx="11" cy="6"/>
                  </a:xfrm>
                  <a:custGeom>
                    <a:avLst/>
                    <a:gdLst>
                      <a:gd name="T0" fmla="*/ 0 w 2"/>
                      <a:gd name="T1" fmla="*/ 1 h 1"/>
                      <a:gd name="T2" fmla="*/ 2 w 2"/>
                      <a:gd name="T3" fmla="*/ 0 h 1"/>
                      <a:gd name="T4" fmla="*/ 2 w 2"/>
                      <a:gd name="T5" fmla="*/ 0 h 1"/>
                      <a:gd name="T6" fmla="*/ 2 w 2"/>
                      <a:gd name="T7" fmla="*/ 0 h 1"/>
                      <a:gd name="T8" fmla="*/ 0 w 2"/>
                      <a:gd name="T9" fmla="*/ 1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1" y="1"/>
                          <a:pt x="1" y="1"/>
                          <a:pt x="2" y="0"/>
                        </a:cubicBezTo>
                        <a:cubicBezTo>
                          <a:pt x="2" y="0"/>
                          <a:pt x="2" y="0"/>
                          <a:pt x="2" y="0"/>
                        </a:cubicBezTo>
                        <a:cubicBezTo>
                          <a:pt x="2" y="0"/>
                          <a:pt x="2" y="0"/>
                          <a:pt x="2" y="0"/>
                        </a:cubicBezTo>
                        <a:cubicBezTo>
                          <a:pt x="1"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0" name="Freeform 1335"/>
                  <p:cNvSpPr>
                    <a:spLocks/>
                  </p:cNvSpPr>
                  <p:nvPr/>
                </p:nvSpPr>
                <p:spPr bwMode="auto">
                  <a:xfrm>
                    <a:off x="3379" y="1465"/>
                    <a:ext cx="22" cy="11"/>
                  </a:xfrm>
                  <a:custGeom>
                    <a:avLst/>
                    <a:gdLst>
                      <a:gd name="T0" fmla="*/ 1 w 4"/>
                      <a:gd name="T1" fmla="*/ 2 h 2"/>
                      <a:gd name="T2" fmla="*/ 4 w 4"/>
                      <a:gd name="T3" fmla="*/ 0 h 2"/>
                      <a:gd name="T4" fmla="*/ 3 w 4"/>
                      <a:gd name="T5" fmla="*/ 0 h 2"/>
                      <a:gd name="T6" fmla="*/ 0 w 4"/>
                      <a:gd name="T7" fmla="*/ 1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1"/>
                          <a:pt x="3" y="0"/>
                          <a:pt x="4" y="0"/>
                        </a:cubicBezTo>
                        <a:cubicBezTo>
                          <a:pt x="4" y="0"/>
                          <a:pt x="4" y="0"/>
                          <a:pt x="3" y="0"/>
                        </a:cubicBezTo>
                        <a:cubicBezTo>
                          <a:pt x="2" y="0"/>
                          <a:pt x="1" y="1"/>
                          <a:pt x="0"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1" name="Freeform 1336"/>
                  <p:cNvSpPr>
                    <a:spLocks/>
                  </p:cNvSpPr>
                  <p:nvPr/>
                </p:nvSpPr>
                <p:spPr bwMode="auto">
                  <a:xfrm>
                    <a:off x="3373" y="1465"/>
                    <a:ext cx="33" cy="16"/>
                  </a:xfrm>
                  <a:custGeom>
                    <a:avLst/>
                    <a:gdLst>
                      <a:gd name="T0" fmla="*/ 1 w 6"/>
                      <a:gd name="T1" fmla="*/ 3 h 3"/>
                      <a:gd name="T2" fmla="*/ 5 w 6"/>
                      <a:gd name="T3" fmla="*/ 1 h 3"/>
                      <a:gd name="T4" fmla="*/ 5 w 6"/>
                      <a:gd name="T5" fmla="*/ 0 h 3"/>
                      <a:gd name="T6" fmla="*/ 1 w 6"/>
                      <a:gd name="T7" fmla="*/ 3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3" y="2"/>
                          <a:pt x="4" y="1"/>
                          <a:pt x="5" y="1"/>
                        </a:cubicBezTo>
                        <a:cubicBezTo>
                          <a:pt x="6" y="0"/>
                          <a:pt x="5" y="0"/>
                          <a:pt x="5" y="0"/>
                        </a:cubicBezTo>
                        <a:cubicBezTo>
                          <a:pt x="4"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2" name="Freeform 1337"/>
                  <p:cNvSpPr>
                    <a:spLocks/>
                  </p:cNvSpPr>
                  <p:nvPr/>
                </p:nvSpPr>
                <p:spPr bwMode="auto">
                  <a:xfrm>
                    <a:off x="3384" y="1465"/>
                    <a:ext cx="28" cy="22"/>
                  </a:xfrm>
                  <a:custGeom>
                    <a:avLst/>
                    <a:gdLst>
                      <a:gd name="T0" fmla="*/ 0 w 5"/>
                      <a:gd name="T1" fmla="*/ 3 h 4"/>
                      <a:gd name="T2" fmla="*/ 0 w 5"/>
                      <a:gd name="T3" fmla="*/ 3 h 4"/>
                      <a:gd name="T4" fmla="*/ 0 w 5"/>
                      <a:gd name="T5" fmla="*/ 4 h 4"/>
                      <a:gd name="T6" fmla="*/ 5 w 5"/>
                      <a:gd name="T7" fmla="*/ 1 h 4"/>
                      <a:gd name="T8" fmla="*/ 5 w 5"/>
                      <a:gd name="T9" fmla="*/ 0 h 4"/>
                      <a:gd name="T10" fmla="*/ 0 w 5"/>
                      <a:gd name="T11" fmla="*/ 3 h 4"/>
                      <a:gd name="T12" fmla="*/ 0 w 5"/>
                      <a:gd name="T13" fmla="*/ 3 h 4"/>
                      <a:gd name="T14" fmla="*/ 1 w 5"/>
                      <a:gd name="T15" fmla="*/ 3 h 4"/>
                      <a:gd name="T16" fmla="*/ 0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3"/>
                        </a:moveTo>
                        <a:cubicBezTo>
                          <a:pt x="0" y="3"/>
                          <a:pt x="0" y="3"/>
                          <a:pt x="0" y="3"/>
                        </a:cubicBezTo>
                        <a:cubicBezTo>
                          <a:pt x="0" y="4"/>
                          <a:pt x="0" y="4"/>
                          <a:pt x="0" y="4"/>
                        </a:cubicBezTo>
                        <a:cubicBezTo>
                          <a:pt x="2" y="2"/>
                          <a:pt x="3" y="2"/>
                          <a:pt x="5" y="1"/>
                        </a:cubicBezTo>
                        <a:cubicBezTo>
                          <a:pt x="5" y="0"/>
                          <a:pt x="5" y="0"/>
                          <a:pt x="5" y="0"/>
                        </a:cubicBezTo>
                        <a:cubicBezTo>
                          <a:pt x="3" y="1"/>
                          <a:pt x="1" y="2"/>
                          <a:pt x="0" y="3"/>
                        </a:cubicBezTo>
                        <a:cubicBezTo>
                          <a:pt x="0" y="3"/>
                          <a:pt x="0" y="3"/>
                          <a:pt x="0" y="3"/>
                        </a:cubicBezTo>
                        <a:cubicBezTo>
                          <a:pt x="1" y="3"/>
                          <a:pt x="1" y="3"/>
                          <a:pt x="1" y="3"/>
                        </a:cubicBezTo>
                        <a:cubicBezTo>
                          <a:pt x="1"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3" name="Freeform 1338"/>
                  <p:cNvSpPr>
                    <a:spLocks/>
                  </p:cNvSpPr>
                  <p:nvPr/>
                </p:nvSpPr>
                <p:spPr bwMode="auto">
                  <a:xfrm>
                    <a:off x="3401" y="1476"/>
                    <a:ext cx="5" cy="5"/>
                  </a:xfrm>
                  <a:custGeom>
                    <a:avLst/>
                    <a:gdLst>
                      <a:gd name="T0" fmla="*/ 1 w 1"/>
                      <a:gd name="T1" fmla="*/ 1 h 1"/>
                      <a:gd name="T2" fmla="*/ 1 w 1"/>
                      <a:gd name="T3" fmla="*/ 0 h 1"/>
                      <a:gd name="T4" fmla="*/ 1 w 1"/>
                      <a:gd name="T5" fmla="*/ 0 h 1"/>
                      <a:gd name="T6" fmla="*/ 1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0"/>
                          <a:pt x="1" y="0"/>
                        </a:cubicBezTo>
                        <a:cubicBezTo>
                          <a:pt x="1" y="0"/>
                          <a:pt x="1" y="0"/>
                          <a:pt x="1" y="0"/>
                        </a:cubicBezTo>
                        <a:cubicBezTo>
                          <a:pt x="1" y="0"/>
                          <a:pt x="1" y="0"/>
                          <a:pt x="1" y="0"/>
                        </a:cubicBezTo>
                        <a:cubicBezTo>
                          <a:pt x="0" y="0"/>
                          <a:pt x="0" y="0"/>
                          <a:pt x="0" y="0"/>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4" name="Freeform 1339"/>
                  <p:cNvSpPr>
                    <a:spLocks/>
                  </p:cNvSpPr>
                  <p:nvPr/>
                </p:nvSpPr>
                <p:spPr bwMode="auto">
                  <a:xfrm>
                    <a:off x="3390" y="1492"/>
                    <a:ext cx="11" cy="6"/>
                  </a:xfrm>
                  <a:custGeom>
                    <a:avLst/>
                    <a:gdLst>
                      <a:gd name="T0" fmla="*/ 1 w 2"/>
                      <a:gd name="T1" fmla="*/ 1 h 1"/>
                      <a:gd name="T2" fmla="*/ 1 w 2"/>
                      <a:gd name="T3" fmla="*/ 0 h 1"/>
                      <a:gd name="T4" fmla="*/ 1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0"/>
                          <a:pt x="1" y="0"/>
                        </a:cubicBezTo>
                        <a:cubicBezTo>
                          <a:pt x="2" y="0"/>
                          <a:pt x="1" y="0"/>
                          <a:pt x="1" y="0"/>
                        </a:cubicBezTo>
                        <a:cubicBezTo>
                          <a:pt x="1" y="0"/>
                          <a:pt x="1" y="0"/>
                          <a:pt x="1" y="0"/>
                        </a:cubicBezTo>
                        <a:cubicBezTo>
                          <a:pt x="1" y="0"/>
                          <a:pt x="0" y="1"/>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5" name="Freeform 1340"/>
                  <p:cNvSpPr>
                    <a:spLocks/>
                  </p:cNvSpPr>
                  <p:nvPr/>
                </p:nvSpPr>
                <p:spPr bwMode="auto">
                  <a:xfrm>
                    <a:off x="3406" y="1503"/>
                    <a:ext cx="6" cy="0"/>
                  </a:xfrm>
                  <a:custGeom>
                    <a:avLst/>
                    <a:gdLst>
                      <a:gd name="T0" fmla="*/ 1 w 1"/>
                      <a:gd name="T1" fmla="*/ 1 w 1"/>
                      <a:gd name="T2" fmla="*/ 1 w 1"/>
                      <a:gd name="T3" fmla="*/ 1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cubicBezTo>
                          <a:pt x="1" y="0"/>
                          <a:pt x="1" y="0"/>
                          <a:pt x="1" y="0"/>
                        </a:cubicBezTo>
                        <a:cubicBezTo>
                          <a:pt x="1" y="0"/>
                          <a:pt x="1" y="0"/>
                          <a:pt x="1" y="0"/>
                        </a:cubicBezTo>
                        <a:cubicBezTo>
                          <a:pt x="1" y="0"/>
                          <a:pt x="1" y="0"/>
                          <a:pt x="1" y="0"/>
                        </a:cubicBezTo>
                        <a:cubicBezTo>
                          <a:pt x="1" y="0"/>
                          <a:pt x="0" y="0"/>
                          <a:pt x="0" y="0"/>
                        </a:cubicBezTo>
                        <a:cubicBezTo>
                          <a:pt x="0" y="0"/>
                          <a:pt x="1" y="0"/>
                          <a:pt x="1"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6" name="Freeform 1341"/>
                  <p:cNvSpPr>
                    <a:spLocks/>
                  </p:cNvSpPr>
                  <p:nvPr/>
                </p:nvSpPr>
                <p:spPr bwMode="auto">
                  <a:xfrm>
                    <a:off x="3428" y="1503"/>
                    <a:ext cx="11" cy="6"/>
                  </a:xfrm>
                  <a:custGeom>
                    <a:avLst/>
                    <a:gdLst>
                      <a:gd name="T0" fmla="*/ 0 w 2"/>
                      <a:gd name="T1" fmla="*/ 1 h 1"/>
                      <a:gd name="T2" fmla="*/ 2 w 2"/>
                      <a:gd name="T3" fmla="*/ 0 h 1"/>
                      <a:gd name="T4" fmla="*/ 2 w 2"/>
                      <a:gd name="T5" fmla="*/ 0 h 1"/>
                      <a:gd name="T6" fmla="*/ 2 w 2"/>
                      <a:gd name="T7" fmla="*/ 0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2" y="1"/>
                          <a:pt x="2" y="0"/>
                        </a:cubicBezTo>
                        <a:cubicBezTo>
                          <a:pt x="2" y="0"/>
                          <a:pt x="2" y="0"/>
                          <a:pt x="2" y="0"/>
                        </a:cubicBezTo>
                        <a:cubicBezTo>
                          <a:pt x="2" y="0"/>
                          <a:pt x="2" y="0"/>
                          <a:pt x="2" y="0"/>
                        </a:cubicBezTo>
                        <a:cubicBezTo>
                          <a:pt x="1" y="0"/>
                          <a:pt x="1"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7" name="Freeform 1342"/>
                  <p:cNvSpPr>
                    <a:spLocks/>
                  </p:cNvSpPr>
                  <p:nvPr/>
                </p:nvSpPr>
                <p:spPr bwMode="auto">
                  <a:xfrm>
                    <a:off x="3423" y="1503"/>
                    <a:ext cx="27" cy="17"/>
                  </a:xfrm>
                  <a:custGeom>
                    <a:avLst/>
                    <a:gdLst>
                      <a:gd name="T0" fmla="*/ 1 w 5"/>
                      <a:gd name="T1" fmla="*/ 3 h 3"/>
                      <a:gd name="T2" fmla="*/ 4 w 5"/>
                      <a:gd name="T3" fmla="*/ 1 h 3"/>
                      <a:gd name="T4" fmla="*/ 4 w 5"/>
                      <a:gd name="T5" fmla="*/ 0 h 3"/>
                      <a:gd name="T6" fmla="*/ 1 w 5"/>
                      <a:gd name="T7" fmla="*/ 2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4" y="1"/>
                        </a:cubicBezTo>
                        <a:cubicBezTo>
                          <a:pt x="5" y="1"/>
                          <a:pt x="4" y="0"/>
                          <a:pt x="4" y="0"/>
                        </a:cubicBezTo>
                        <a:cubicBezTo>
                          <a:pt x="3" y="1"/>
                          <a:pt x="2" y="1"/>
                          <a:pt x="1" y="2"/>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8" name="Freeform 1343"/>
                  <p:cNvSpPr>
                    <a:spLocks/>
                  </p:cNvSpPr>
                  <p:nvPr/>
                </p:nvSpPr>
                <p:spPr bwMode="auto">
                  <a:xfrm>
                    <a:off x="3423" y="1509"/>
                    <a:ext cx="33" cy="16"/>
                  </a:xfrm>
                  <a:custGeom>
                    <a:avLst/>
                    <a:gdLst>
                      <a:gd name="T0" fmla="*/ 1 w 6"/>
                      <a:gd name="T1" fmla="*/ 3 h 3"/>
                      <a:gd name="T2" fmla="*/ 6 w 6"/>
                      <a:gd name="T3" fmla="*/ 0 h 3"/>
                      <a:gd name="T4" fmla="*/ 5 w 6"/>
                      <a:gd name="T5" fmla="*/ 0 h 3"/>
                      <a:gd name="T6" fmla="*/ 0 w 6"/>
                      <a:gd name="T7" fmla="*/ 3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2" y="2"/>
                          <a:pt x="4" y="1"/>
                          <a:pt x="6" y="0"/>
                        </a:cubicBezTo>
                        <a:cubicBezTo>
                          <a:pt x="6" y="0"/>
                          <a:pt x="6" y="0"/>
                          <a:pt x="5" y="0"/>
                        </a:cubicBezTo>
                        <a:cubicBezTo>
                          <a:pt x="4" y="1"/>
                          <a:pt x="2" y="2"/>
                          <a:pt x="0" y="3"/>
                        </a:cubicBezTo>
                        <a:cubicBezTo>
                          <a:pt x="0" y="3"/>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59" name="Freeform 1344"/>
                  <p:cNvSpPr>
                    <a:spLocks/>
                  </p:cNvSpPr>
                  <p:nvPr/>
                </p:nvSpPr>
                <p:spPr bwMode="auto">
                  <a:xfrm>
                    <a:off x="3423" y="1509"/>
                    <a:ext cx="38" cy="22"/>
                  </a:xfrm>
                  <a:custGeom>
                    <a:avLst/>
                    <a:gdLst>
                      <a:gd name="T0" fmla="*/ 0 w 7"/>
                      <a:gd name="T1" fmla="*/ 4 h 4"/>
                      <a:gd name="T2" fmla="*/ 7 w 7"/>
                      <a:gd name="T3" fmla="*/ 0 h 4"/>
                      <a:gd name="T4" fmla="*/ 6 w 7"/>
                      <a:gd name="T5" fmla="*/ 0 h 4"/>
                      <a:gd name="T6" fmla="*/ 0 w 7"/>
                      <a:gd name="T7" fmla="*/ 4 h 4"/>
                      <a:gd name="T8" fmla="*/ 0 w 7"/>
                      <a:gd name="T9" fmla="*/ 4 h 4"/>
                    </a:gdLst>
                    <a:ahLst/>
                    <a:cxnLst>
                      <a:cxn ang="0">
                        <a:pos x="T0" y="T1"/>
                      </a:cxn>
                      <a:cxn ang="0">
                        <a:pos x="T2" y="T3"/>
                      </a:cxn>
                      <a:cxn ang="0">
                        <a:pos x="T4" y="T5"/>
                      </a:cxn>
                      <a:cxn ang="0">
                        <a:pos x="T6" y="T7"/>
                      </a:cxn>
                      <a:cxn ang="0">
                        <a:pos x="T8" y="T9"/>
                      </a:cxn>
                    </a:cxnLst>
                    <a:rect l="0" t="0" r="r" b="b"/>
                    <a:pathLst>
                      <a:path w="7" h="4">
                        <a:moveTo>
                          <a:pt x="0" y="4"/>
                        </a:moveTo>
                        <a:cubicBezTo>
                          <a:pt x="2" y="3"/>
                          <a:pt x="5" y="1"/>
                          <a:pt x="7" y="0"/>
                        </a:cubicBezTo>
                        <a:cubicBezTo>
                          <a:pt x="7" y="0"/>
                          <a:pt x="7" y="0"/>
                          <a:pt x="6" y="0"/>
                        </a:cubicBezTo>
                        <a:cubicBezTo>
                          <a:pt x="4" y="1"/>
                          <a:pt x="2" y="3"/>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0" name="Freeform 1345"/>
                  <p:cNvSpPr>
                    <a:spLocks/>
                  </p:cNvSpPr>
                  <p:nvPr/>
                </p:nvSpPr>
                <p:spPr bwMode="auto">
                  <a:xfrm>
                    <a:off x="3417" y="1514"/>
                    <a:ext cx="50" cy="28"/>
                  </a:xfrm>
                  <a:custGeom>
                    <a:avLst/>
                    <a:gdLst>
                      <a:gd name="T0" fmla="*/ 1 w 9"/>
                      <a:gd name="T1" fmla="*/ 5 h 5"/>
                      <a:gd name="T2" fmla="*/ 9 w 9"/>
                      <a:gd name="T3" fmla="*/ 0 h 5"/>
                      <a:gd name="T4" fmla="*/ 8 w 9"/>
                      <a:gd name="T5" fmla="*/ 0 h 5"/>
                      <a:gd name="T6" fmla="*/ 0 w 9"/>
                      <a:gd name="T7" fmla="*/ 4 h 5"/>
                      <a:gd name="T8" fmla="*/ 1 w 9"/>
                      <a:gd name="T9" fmla="*/ 5 h 5"/>
                    </a:gdLst>
                    <a:ahLst/>
                    <a:cxnLst>
                      <a:cxn ang="0">
                        <a:pos x="T0" y="T1"/>
                      </a:cxn>
                      <a:cxn ang="0">
                        <a:pos x="T2" y="T3"/>
                      </a:cxn>
                      <a:cxn ang="0">
                        <a:pos x="T4" y="T5"/>
                      </a:cxn>
                      <a:cxn ang="0">
                        <a:pos x="T6" y="T7"/>
                      </a:cxn>
                      <a:cxn ang="0">
                        <a:pos x="T8" y="T9"/>
                      </a:cxn>
                    </a:cxnLst>
                    <a:rect l="0" t="0" r="r" b="b"/>
                    <a:pathLst>
                      <a:path w="9" h="5">
                        <a:moveTo>
                          <a:pt x="1" y="5"/>
                        </a:moveTo>
                        <a:cubicBezTo>
                          <a:pt x="3" y="3"/>
                          <a:pt x="6" y="1"/>
                          <a:pt x="9" y="0"/>
                        </a:cubicBezTo>
                        <a:cubicBezTo>
                          <a:pt x="9" y="0"/>
                          <a:pt x="9" y="0"/>
                          <a:pt x="8" y="0"/>
                        </a:cubicBezTo>
                        <a:cubicBezTo>
                          <a:pt x="6" y="1"/>
                          <a:pt x="3" y="3"/>
                          <a:pt x="0" y="4"/>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1" name="Freeform 1346"/>
                  <p:cNvSpPr>
                    <a:spLocks/>
                  </p:cNvSpPr>
                  <p:nvPr/>
                </p:nvSpPr>
                <p:spPr bwMode="auto">
                  <a:xfrm>
                    <a:off x="3417" y="1514"/>
                    <a:ext cx="61" cy="33"/>
                  </a:xfrm>
                  <a:custGeom>
                    <a:avLst/>
                    <a:gdLst>
                      <a:gd name="T0" fmla="*/ 1 w 11"/>
                      <a:gd name="T1" fmla="*/ 6 h 6"/>
                      <a:gd name="T2" fmla="*/ 10 w 11"/>
                      <a:gd name="T3" fmla="*/ 0 h 6"/>
                      <a:gd name="T4" fmla="*/ 10 w 11"/>
                      <a:gd name="T5" fmla="*/ 0 h 6"/>
                      <a:gd name="T6" fmla="*/ 0 w 11"/>
                      <a:gd name="T7" fmla="*/ 6 h 6"/>
                      <a:gd name="T8" fmla="*/ 1 w 11"/>
                      <a:gd name="T9" fmla="*/ 6 h 6"/>
                    </a:gdLst>
                    <a:ahLst/>
                    <a:cxnLst>
                      <a:cxn ang="0">
                        <a:pos x="T0" y="T1"/>
                      </a:cxn>
                      <a:cxn ang="0">
                        <a:pos x="T2" y="T3"/>
                      </a:cxn>
                      <a:cxn ang="0">
                        <a:pos x="T4" y="T5"/>
                      </a:cxn>
                      <a:cxn ang="0">
                        <a:pos x="T6" y="T7"/>
                      </a:cxn>
                      <a:cxn ang="0">
                        <a:pos x="T8" y="T9"/>
                      </a:cxn>
                    </a:cxnLst>
                    <a:rect l="0" t="0" r="r" b="b"/>
                    <a:pathLst>
                      <a:path w="11" h="6">
                        <a:moveTo>
                          <a:pt x="1" y="6"/>
                        </a:moveTo>
                        <a:cubicBezTo>
                          <a:pt x="4" y="4"/>
                          <a:pt x="7" y="2"/>
                          <a:pt x="10" y="0"/>
                        </a:cubicBezTo>
                        <a:cubicBezTo>
                          <a:pt x="11" y="0"/>
                          <a:pt x="10" y="0"/>
                          <a:pt x="10" y="0"/>
                        </a:cubicBezTo>
                        <a:cubicBezTo>
                          <a:pt x="7" y="2"/>
                          <a:pt x="3" y="3"/>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2" name="Freeform 1347"/>
                  <p:cNvSpPr>
                    <a:spLocks/>
                  </p:cNvSpPr>
                  <p:nvPr/>
                </p:nvSpPr>
                <p:spPr bwMode="auto">
                  <a:xfrm>
                    <a:off x="3417" y="1520"/>
                    <a:ext cx="55" cy="33"/>
                  </a:xfrm>
                  <a:custGeom>
                    <a:avLst/>
                    <a:gdLst>
                      <a:gd name="T0" fmla="*/ 1 w 10"/>
                      <a:gd name="T1" fmla="*/ 6 h 6"/>
                      <a:gd name="T2" fmla="*/ 5 w 10"/>
                      <a:gd name="T3" fmla="*/ 3 h 6"/>
                      <a:gd name="T4" fmla="*/ 10 w 10"/>
                      <a:gd name="T5" fmla="*/ 0 h 6"/>
                      <a:gd name="T6" fmla="*/ 9 w 10"/>
                      <a:gd name="T7" fmla="*/ 0 h 6"/>
                      <a:gd name="T8" fmla="*/ 4 w 10"/>
                      <a:gd name="T9" fmla="*/ 3 h 6"/>
                      <a:gd name="T10" fmla="*/ 0 w 10"/>
                      <a:gd name="T11" fmla="*/ 6 h 6"/>
                      <a:gd name="T12" fmla="*/ 1 w 10"/>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0" h="6">
                        <a:moveTo>
                          <a:pt x="1" y="6"/>
                        </a:moveTo>
                        <a:cubicBezTo>
                          <a:pt x="2" y="5"/>
                          <a:pt x="3" y="4"/>
                          <a:pt x="5" y="3"/>
                        </a:cubicBezTo>
                        <a:cubicBezTo>
                          <a:pt x="6" y="2"/>
                          <a:pt x="8" y="1"/>
                          <a:pt x="10" y="0"/>
                        </a:cubicBezTo>
                        <a:cubicBezTo>
                          <a:pt x="10" y="0"/>
                          <a:pt x="9" y="0"/>
                          <a:pt x="9" y="0"/>
                        </a:cubicBezTo>
                        <a:cubicBezTo>
                          <a:pt x="7" y="1"/>
                          <a:pt x="6" y="2"/>
                          <a:pt x="4" y="3"/>
                        </a:cubicBezTo>
                        <a:cubicBezTo>
                          <a:pt x="2" y="4"/>
                          <a:pt x="1" y="5"/>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3" name="Freeform 1348"/>
                  <p:cNvSpPr>
                    <a:spLocks/>
                  </p:cNvSpPr>
                  <p:nvPr/>
                </p:nvSpPr>
                <p:spPr bwMode="auto">
                  <a:xfrm>
                    <a:off x="3412" y="1520"/>
                    <a:ext cx="72" cy="38"/>
                  </a:xfrm>
                  <a:custGeom>
                    <a:avLst/>
                    <a:gdLst>
                      <a:gd name="T0" fmla="*/ 1 w 13"/>
                      <a:gd name="T1" fmla="*/ 7 h 7"/>
                      <a:gd name="T2" fmla="*/ 12 w 13"/>
                      <a:gd name="T3" fmla="*/ 1 h 7"/>
                      <a:gd name="T4" fmla="*/ 12 w 13"/>
                      <a:gd name="T5" fmla="*/ 1 h 7"/>
                      <a:gd name="T6" fmla="*/ 1 w 13"/>
                      <a:gd name="T7" fmla="*/ 7 h 7"/>
                      <a:gd name="T8" fmla="*/ 1 w 13"/>
                      <a:gd name="T9" fmla="*/ 7 h 7"/>
                    </a:gdLst>
                    <a:ahLst/>
                    <a:cxnLst>
                      <a:cxn ang="0">
                        <a:pos x="T0" y="T1"/>
                      </a:cxn>
                      <a:cxn ang="0">
                        <a:pos x="T2" y="T3"/>
                      </a:cxn>
                      <a:cxn ang="0">
                        <a:pos x="T4" y="T5"/>
                      </a:cxn>
                      <a:cxn ang="0">
                        <a:pos x="T6" y="T7"/>
                      </a:cxn>
                      <a:cxn ang="0">
                        <a:pos x="T8" y="T9"/>
                      </a:cxn>
                    </a:cxnLst>
                    <a:rect l="0" t="0" r="r" b="b"/>
                    <a:pathLst>
                      <a:path w="13" h="7">
                        <a:moveTo>
                          <a:pt x="1" y="7"/>
                        </a:moveTo>
                        <a:cubicBezTo>
                          <a:pt x="5" y="5"/>
                          <a:pt x="8" y="3"/>
                          <a:pt x="12" y="1"/>
                        </a:cubicBezTo>
                        <a:cubicBezTo>
                          <a:pt x="13" y="1"/>
                          <a:pt x="12" y="0"/>
                          <a:pt x="12" y="1"/>
                        </a:cubicBezTo>
                        <a:cubicBezTo>
                          <a:pt x="8" y="2"/>
                          <a:pt x="4" y="4"/>
                          <a:pt x="1"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4" name="Freeform 1349"/>
                  <p:cNvSpPr>
                    <a:spLocks/>
                  </p:cNvSpPr>
                  <p:nvPr/>
                </p:nvSpPr>
                <p:spPr bwMode="auto">
                  <a:xfrm>
                    <a:off x="3439" y="1470"/>
                    <a:ext cx="17" cy="11"/>
                  </a:xfrm>
                  <a:custGeom>
                    <a:avLst/>
                    <a:gdLst>
                      <a:gd name="T0" fmla="*/ 1 w 3"/>
                      <a:gd name="T1" fmla="*/ 2 h 2"/>
                      <a:gd name="T2" fmla="*/ 2 w 3"/>
                      <a:gd name="T3" fmla="*/ 0 h 2"/>
                      <a:gd name="T4" fmla="*/ 2 w 3"/>
                      <a:gd name="T5" fmla="*/ 0 h 2"/>
                      <a:gd name="T6" fmla="*/ 2 w 3"/>
                      <a:gd name="T7" fmla="*/ 0 h 2"/>
                      <a:gd name="T8" fmla="*/ 0 w 3"/>
                      <a:gd name="T9" fmla="*/ 1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1" y="1"/>
                          <a:pt x="2" y="1"/>
                          <a:pt x="2" y="0"/>
                        </a:cubicBezTo>
                        <a:cubicBezTo>
                          <a:pt x="3" y="0"/>
                          <a:pt x="3" y="0"/>
                          <a:pt x="2" y="0"/>
                        </a:cubicBezTo>
                        <a:cubicBezTo>
                          <a:pt x="2" y="0"/>
                          <a:pt x="2" y="0"/>
                          <a:pt x="2" y="0"/>
                        </a:cubicBezTo>
                        <a:cubicBezTo>
                          <a:pt x="1" y="0"/>
                          <a:pt x="1" y="1"/>
                          <a:pt x="0" y="1"/>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5" name="Freeform 1350"/>
                  <p:cNvSpPr>
                    <a:spLocks/>
                  </p:cNvSpPr>
                  <p:nvPr/>
                </p:nvSpPr>
                <p:spPr bwMode="auto">
                  <a:xfrm>
                    <a:off x="3445" y="1470"/>
                    <a:ext cx="11" cy="11"/>
                  </a:xfrm>
                  <a:custGeom>
                    <a:avLst/>
                    <a:gdLst>
                      <a:gd name="T0" fmla="*/ 1 w 2"/>
                      <a:gd name="T1" fmla="*/ 1 h 2"/>
                      <a:gd name="T2" fmla="*/ 2 w 2"/>
                      <a:gd name="T3" fmla="*/ 0 h 2"/>
                      <a:gd name="T4" fmla="*/ 2 w 2"/>
                      <a:gd name="T5" fmla="*/ 0 h 2"/>
                      <a:gd name="T6" fmla="*/ 1 w 2"/>
                      <a:gd name="T7" fmla="*/ 1 h 2"/>
                      <a:gd name="T8" fmla="*/ 0 w 2"/>
                      <a:gd name="T9" fmla="*/ 1 h 2"/>
                      <a:gd name="T10" fmla="*/ 1 w 2"/>
                      <a:gd name="T11" fmla="*/ 2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2" y="1"/>
                          <a:pt x="2" y="0"/>
                        </a:cubicBezTo>
                        <a:cubicBezTo>
                          <a:pt x="2" y="0"/>
                          <a:pt x="2" y="0"/>
                          <a:pt x="2" y="0"/>
                        </a:cubicBezTo>
                        <a:cubicBezTo>
                          <a:pt x="2" y="0"/>
                          <a:pt x="1" y="0"/>
                          <a:pt x="1" y="1"/>
                        </a:cubicBezTo>
                        <a:cubicBezTo>
                          <a:pt x="1" y="1"/>
                          <a:pt x="1" y="1"/>
                          <a:pt x="0" y="1"/>
                        </a:cubicBezTo>
                        <a:cubicBezTo>
                          <a:pt x="0" y="2"/>
                          <a:pt x="1" y="2"/>
                          <a:pt x="1"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6" name="Freeform 1351"/>
                  <p:cNvSpPr>
                    <a:spLocks/>
                  </p:cNvSpPr>
                  <p:nvPr/>
                </p:nvSpPr>
                <p:spPr bwMode="auto">
                  <a:xfrm>
                    <a:off x="3456" y="1437"/>
                    <a:ext cx="5" cy="11"/>
                  </a:xfrm>
                  <a:custGeom>
                    <a:avLst/>
                    <a:gdLst>
                      <a:gd name="T0" fmla="*/ 0 w 1"/>
                      <a:gd name="T1" fmla="*/ 2 h 2"/>
                      <a:gd name="T2" fmla="*/ 1 w 1"/>
                      <a:gd name="T3" fmla="*/ 1 h 2"/>
                      <a:gd name="T4" fmla="*/ 1 w 1"/>
                      <a:gd name="T5" fmla="*/ 0 h 2"/>
                      <a:gd name="T6" fmla="*/ 1 w 1"/>
                      <a:gd name="T7" fmla="*/ 1 h 2"/>
                      <a:gd name="T8" fmla="*/ 0 w 1"/>
                      <a:gd name="T9" fmla="*/ 2 h 2"/>
                      <a:gd name="T10" fmla="*/ 0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1" y="1"/>
                          <a:pt x="1" y="1"/>
                          <a:pt x="1" y="1"/>
                        </a:cubicBezTo>
                        <a:cubicBezTo>
                          <a:pt x="1" y="1"/>
                          <a:pt x="1" y="1"/>
                          <a:pt x="1" y="0"/>
                        </a:cubicBezTo>
                        <a:cubicBezTo>
                          <a:pt x="1" y="0"/>
                          <a:pt x="1" y="1"/>
                          <a:pt x="1" y="1"/>
                        </a:cubicBezTo>
                        <a:cubicBezTo>
                          <a:pt x="0" y="1"/>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7" name="Freeform 1352"/>
                  <p:cNvSpPr>
                    <a:spLocks/>
                  </p:cNvSpPr>
                  <p:nvPr/>
                </p:nvSpPr>
                <p:spPr bwMode="auto">
                  <a:xfrm>
                    <a:off x="3456" y="1459"/>
                    <a:ext cx="28" cy="22"/>
                  </a:xfrm>
                  <a:custGeom>
                    <a:avLst/>
                    <a:gdLst>
                      <a:gd name="T0" fmla="*/ 0 w 5"/>
                      <a:gd name="T1" fmla="*/ 4 h 4"/>
                      <a:gd name="T2" fmla="*/ 4 w 5"/>
                      <a:gd name="T3" fmla="*/ 0 h 4"/>
                      <a:gd name="T4" fmla="*/ 4 w 5"/>
                      <a:gd name="T5" fmla="*/ 0 h 4"/>
                      <a:gd name="T6" fmla="*/ 0 w 5"/>
                      <a:gd name="T7" fmla="*/ 4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cubicBezTo>
                          <a:pt x="1" y="2"/>
                          <a:pt x="3" y="1"/>
                          <a:pt x="4" y="0"/>
                        </a:cubicBezTo>
                        <a:cubicBezTo>
                          <a:pt x="5" y="0"/>
                          <a:pt x="4" y="0"/>
                          <a:pt x="4" y="0"/>
                        </a:cubicBezTo>
                        <a:cubicBezTo>
                          <a:pt x="2" y="1"/>
                          <a:pt x="1" y="2"/>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8" name="Freeform 1353"/>
                  <p:cNvSpPr>
                    <a:spLocks/>
                  </p:cNvSpPr>
                  <p:nvPr/>
                </p:nvSpPr>
                <p:spPr bwMode="auto">
                  <a:xfrm>
                    <a:off x="3456" y="1431"/>
                    <a:ext cx="61" cy="56"/>
                  </a:xfrm>
                  <a:custGeom>
                    <a:avLst/>
                    <a:gdLst>
                      <a:gd name="T0" fmla="*/ 1 w 11"/>
                      <a:gd name="T1" fmla="*/ 10 h 10"/>
                      <a:gd name="T2" fmla="*/ 11 w 11"/>
                      <a:gd name="T3" fmla="*/ 1 h 10"/>
                      <a:gd name="T4" fmla="*/ 10 w 11"/>
                      <a:gd name="T5" fmla="*/ 0 h 10"/>
                      <a:gd name="T6" fmla="*/ 1 w 11"/>
                      <a:gd name="T7" fmla="*/ 9 h 10"/>
                      <a:gd name="T8" fmla="*/ 1 w 11"/>
                      <a:gd name="T9" fmla="*/ 10 h 10"/>
                    </a:gdLst>
                    <a:ahLst/>
                    <a:cxnLst>
                      <a:cxn ang="0">
                        <a:pos x="T0" y="T1"/>
                      </a:cxn>
                      <a:cxn ang="0">
                        <a:pos x="T2" y="T3"/>
                      </a:cxn>
                      <a:cxn ang="0">
                        <a:pos x="T4" y="T5"/>
                      </a:cxn>
                      <a:cxn ang="0">
                        <a:pos x="T6" y="T7"/>
                      </a:cxn>
                      <a:cxn ang="0">
                        <a:pos x="T8" y="T9"/>
                      </a:cxn>
                    </a:cxnLst>
                    <a:rect l="0" t="0" r="r" b="b"/>
                    <a:pathLst>
                      <a:path w="11" h="10">
                        <a:moveTo>
                          <a:pt x="1" y="10"/>
                        </a:moveTo>
                        <a:cubicBezTo>
                          <a:pt x="4" y="7"/>
                          <a:pt x="7" y="3"/>
                          <a:pt x="11" y="1"/>
                        </a:cubicBezTo>
                        <a:cubicBezTo>
                          <a:pt x="11" y="1"/>
                          <a:pt x="11" y="0"/>
                          <a:pt x="10" y="0"/>
                        </a:cubicBezTo>
                        <a:cubicBezTo>
                          <a:pt x="6" y="3"/>
                          <a:pt x="4" y="6"/>
                          <a:pt x="1" y="9"/>
                        </a:cubicBezTo>
                        <a:cubicBezTo>
                          <a:pt x="0"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69" name="Freeform 1354"/>
                  <p:cNvSpPr>
                    <a:spLocks/>
                  </p:cNvSpPr>
                  <p:nvPr/>
                </p:nvSpPr>
                <p:spPr bwMode="auto">
                  <a:xfrm>
                    <a:off x="3467" y="1465"/>
                    <a:ext cx="28" cy="22"/>
                  </a:xfrm>
                  <a:custGeom>
                    <a:avLst/>
                    <a:gdLst>
                      <a:gd name="T0" fmla="*/ 1 w 5"/>
                      <a:gd name="T1" fmla="*/ 4 h 4"/>
                      <a:gd name="T2" fmla="*/ 5 w 5"/>
                      <a:gd name="T3" fmla="*/ 0 h 4"/>
                      <a:gd name="T4" fmla="*/ 4 w 5"/>
                      <a:gd name="T5" fmla="*/ 0 h 4"/>
                      <a:gd name="T6" fmla="*/ 0 w 5"/>
                      <a:gd name="T7" fmla="*/ 4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3"/>
                          <a:pt x="3" y="2"/>
                          <a:pt x="5" y="0"/>
                        </a:cubicBezTo>
                        <a:cubicBezTo>
                          <a:pt x="5" y="0"/>
                          <a:pt x="4" y="0"/>
                          <a:pt x="4" y="0"/>
                        </a:cubicBezTo>
                        <a:cubicBezTo>
                          <a:pt x="3" y="1"/>
                          <a:pt x="2" y="3"/>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0" name="Freeform 1355"/>
                  <p:cNvSpPr>
                    <a:spLocks/>
                  </p:cNvSpPr>
                  <p:nvPr/>
                </p:nvSpPr>
                <p:spPr bwMode="auto">
                  <a:xfrm>
                    <a:off x="3489" y="1443"/>
                    <a:ext cx="28" cy="16"/>
                  </a:xfrm>
                  <a:custGeom>
                    <a:avLst/>
                    <a:gdLst>
                      <a:gd name="T0" fmla="*/ 1 w 5"/>
                      <a:gd name="T1" fmla="*/ 3 h 3"/>
                      <a:gd name="T2" fmla="*/ 5 w 5"/>
                      <a:gd name="T3" fmla="*/ 1 h 3"/>
                      <a:gd name="T4" fmla="*/ 4 w 5"/>
                      <a:gd name="T5" fmla="*/ 0 h 3"/>
                      <a:gd name="T6" fmla="*/ 0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5" y="1"/>
                        </a:cubicBezTo>
                        <a:cubicBezTo>
                          <a:pt x="5" y="0"/>
                          <a:pt x="5" y="0"/>
                          <a:pt x="4" y="0"/>
                        </a:cubicBezTo>
                        <a:cubicBezTo>
                          <a:pt x="3" y="1"/>
                          <a:pt x="2"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1" name="Freeform 1356"/>
                  <p:cNvSpPr>
                    <a:spLocks/>
                  </p:cNvSpPr>
                  <p:nvPr/>
                </p:nvSpPr>
                <p:spPr bwMode="auto">
                  <a:xfrm>
                    <a:off x="3495" y="1448"/>
                    <a:ext cx="27" cy="17"/>
                  </a:xfrm>
                  <a:custGeom>
                    <a:avLst/>
                    <a:gdLst>
                      <a:gd name="T0" fmla="*/ 1 w 5"/>
                      <a:gd name="T1" fmla="*/ 3 h 3"/>
                      <a:gd name="T2" fmla="*/ 5 w 5"/>
                      <a:gd name="T3" fmla="*/ 0 h 3"/>
                      <a:gd name="T4" fmla="*/ 4 w 5"/>
                      <a:gd name="T5" fmla="*/ 0 h 3"/>
                      <a:gd name="T6" fmla="*/ 0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5" y="0"/>
                        </a:cubicBezTo>
                        <a:cubicBezTo>
                          <a:pt x="5" y="0"/>
                          <a:pt x="5" y="0"/>
                          <a:pt x="4" y="0"/>
                        </a:cubicBezTo>
                        <a:cubicBezTo>
                          <a:pt x="3" y="1"/>
                          <a:pt x="1" y="1"/>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2" name="Freeform 1357"/>
                  <p:cNvSpPr>
                    <a:spLocks/>
                  </p:cNvSpPr>
                  <p:nvPr/>
                </p:nvSpPr>
                <p:spPr bwMode="auto">
                  <a:xfrm>
                    <a:off x="3495" y="1448"/>
                    <a:ext cx="33" cy="22"/>
                  </a:xfrm>
                  <a:custGeom>
                    <a:avLst/>
                    <a:gdLst>
                      <a:gd name="T0" fmla="*/ 1 w 6"/>
                      <a:gd name="T1" fmla="*/ 4 h 4"/>
                      <a:gd name="T2" fmla="*/ 6 w 6"/>
                      <a:gd name="T3" fmla="*/ 1 h 4"/>
                      <a:gd name="T4" fmla="*/ 5 w 6"/>
                      <a:gd name="T5" fmla="*/ 0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3"/>
                          <a:pt x="4" y="2"/>
                          <a:pt x="6" y="1"/>
                        </a:cubicBezTo>
                        <a:cubicBezTo>
                          <a:pt x="6" y="1"/>
                          <a:pt x="6" y="0"/>
                          <a:pt x="5" y="0"/>
                        </a:cubicBezTo>
                        <a:cubicBezTo>
                          <a:pt x="3" y="1"/>
                          <a:pt x="2"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3" name="Freeform 1358"/>
                  <p:cNvSpPr>
                    <a:spLocks/>
                  </p:cNvSpPr>
                  <p:nvPr/>
                </p:nvSpPr>
                <p:spPr bwMode="auto">
                  <a:xfrm>
                    <a:off x="3472" y="1465"/>
                    <a:ext cx="34" cy="27"/>
                  </a:xfrm>
                  <a:custGeom>
                    <a:avLst/>
                    <a:gdLst>
                      <a:gd name="T0" fmla="*/ 0 w 6"/>
                      <a:gd name="T1" fmla="*/ 5 h 5"/>
                      <a:gd name="T2" fmla="*/ 6 w 6"/>
                      <a:gd name="T3" fmla="*/ 1 h 5"/>
                      <a:gd name="T4" fmla="*/ 5 w 6"/>
                      <a:gd name="T5" fmla="*/ 0 h 5"/>
                      <a:gd name="T6" fmla="*/ 0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2" y="3"/>
                          <a:pt x="4" y="2"/>
                          <a:pt x="6" y="1"/>
                        </a:cubicBezTo>
                        <a:cubicBezTo>
                          <a:pt x="6" y="0"/>
                          <a:pt x="6" y="0"/>
                          <a:pt x="5" y="0"/>
                        </a:cubicBezTo>
                        <a:cubicBezTo>
                          <a:pt x="4" y="2"/>
                          <a:pt x="2" y="3"/>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4" name="Freeform 1359"/>
                  <p:cNvSpPr>
                    <a:spLocks/>
                  </p:cNvSpPr>
                  <p:nvPr/>
                </p:nvSpPr>
                <p:spPr bwMode="auto">
                  <a:xfrm>
                    <a:off x="3472" y="1476"/>
                    <a:ext cx="34" cy="22"/>
                  </a:xfrm>
                  <a:custGeom>
                    <a:avLst/>
                    <a:gdLst>
                      <a:gd name="T0" fmla="*/ 1 w 6"/>
                      <a:gd name="T1" fmla="*/ 4 h 4"/>
                      <a:gd name="T2" fmla="*/ 6 w 6"/>
                      <a:gd name="T3" fmla="*/ 0 h 4"/>
                      <a:gd name="T4" fmla="*/ 5 w 6"/>
                      <a:gd name="T5" fmla="*/ 0 h 4"/>
                      <a:gd name="T6" fmla="*/ 1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2"/>
                          <a:pt x="4" y="1"/>
                          <a:pt x="6" y="0"/>
                        </a:cubicBezTo>
                        <a:cubicBezTo>
                          <a:pt x="6" y="0"/>
                          <a:pt x="5" y="0"/>
                          <a:pt x="5" y="0"/>
                        </a:cubicBezTo>
                        <a:cubicBezTo>
                          <a:pt x="4" y="1"/>
                          <a:pt x="2" y="2"/>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5" name="Freeform 1360"/>
                  <p:cNvSpPr>
                    <a:spLocks/>
                  </p:cNvSpPr>
                  <p:nvPr/>
                </p:nvSpPr>
                <p:spPr bwMode="auto">
                  <a:xfrm>
                    <a:off x="3478" y="1476"/>
                    <a:ext cx="28" cy="27"/>
                  </a:xfrm>
                  <a:custGeom>
                    <a:avLst/>
                    <a:gdLst>
                      <a:gd name="T0" fmla="*/ 1 w 5"/>
                      <a:gd name="T1" fmla="*/ 5 h 5"/>
                      <a:gd name="T2" fmla="*/ 3 w 5"/>
                      <a:gd name="T3" fmla="*/ 3 h 5"/>
                      <a:gd name="T4" fmla="*/ 5 w 5"/>
                      <a:gd name="T5" fmla="*/ 1 h 5"/>
                      <a:gd name="T6" fmla="*/ 4 w 5"/>
                      <a:gd name="T7" fmla="*/ 1 h 5"/>
                      <a:gd name="T8" fmla="*/ 2 w 5"/>
                      <a:gd name="T9" fmla="*/ 3 h 5"/>
                      <a:gd name="T10" fmla="*/ 0 w 5"/>
                      <a:gd name="T11" fmla="*/ 4 h 5"/>
                      <a:gd name="T12" fmla="*/ 1 w 5"/>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5"/>
                        </a:moveTo>
                        <a:cubicBezTo>
                          <a:pt x="1" y="4"/>
                          <a:pt x="2" y="3"/>
                          <a:pt x="3" y="3"/>
                        </a:cubicBezTo>
                        <a:cubicBezTo>
                          <a:pt x="3" y="2"/>
                          <a:pt x="4" y="2"/>
                          <a:pt x="5" y="1"/>
                        </a:cubicBezTo>
                        <a:cubicBezTo>
                          <a:pt x="5" y="1"/>
                          <a:pt x="5" y="0"/>
                          <a:pt x="4" y="1"/>
                        </a:cubicBezTo>
                        <a:cubicBezTo>
                          <a:pt x="3" y="1"/>
                          <a:pt x="3" y="2"/>
                          <a:pt x="2" y="3"/>
                        </a:cubicBezTo>
                        <a:cubicBezTo>
                          <a:pt x="1" y="3"/>
                          <a:pt x="0" y="4"/>
                          <a:pt x="0" y="4"/>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6" name="Freeform 1361"/>
                  <p:cNvSpPr>
                    <a:spLocks/>
                  </p:cNvSpPr>
                  <p:nvPr/>
                </p:nvSpPr>
                <p:spPr bwMode="auto">
                  <a:xfrm>
                    <a:off x="3478" y="1481"/>
                    <a:ext cx="33" cy="28"/>
                  </a:xfrm>
                  <a:custGeom>
                    <a:avLst/>
                    <a:gdLst>
                      <a:gd name="T0" fmla="*/ 1 w 6"/>
                      <a:gd name="T1" fmla="*/ 4 h 5"/>
                      <a:gd name="T2" fmla="*/ 6 w 6"/>
                      <a:gd name="T3" fmla="*/ 0 h 5"/>
                      <a:gd name="T4" fmla="*/ 5 w 6"/>
                      <a:gd name="T5" fmla="*/ 0 h 5"/>
                      <a:gd name="T6" fmla="*/ 0 w 6"/>
                      <a:gd name="T7" fmla="*/ 4 h 5"/>
                      <a:gd name="T8" fmla="*/ 1 w 6"/>
                      <a:gd name="T9" fmla="*/ 4 h 5"/>
                    </a:gdLst>
                    <a:ahLst/>
                    <a:cxnLst>
                      <a:cxn ang="0">
                        <a:pos x="T0" y="T1"/>
                      </a:cxn>
                      <a:cxn ang="0">
                        <a:pos x="T2" y="T3"/>
                      </a:cxn>
                      <a:cxn ang="0">
                        <a:pos x="T4" y="T5"/>
                      </a:cxn>
                      <a:cxn ang="0">
                        <a:pos x="T6" y="T7"/>
                      </a:cxn>
                      <a:cxn ang="0">
                        <a:pos x="T8" y="T9"/>
                      </a:cxn>
                    </a:cxnLst>
                    <a:rect l="0" t="0" r="r" b="b"/>
                    <a:pathLst>
                      <a:path w="6" h="5">
                        <a:moveTo>
                          <a:pt x="1" y="4"/>
                        </a:moveTo>
                        <a:cubicBezTo>
                          <a:pt x="2" y="3"/>
                          <a:pt x="4" y="2"/>
                          <a:pt x="6" y="0"/>
                        </a:cubicBezTo>
                        <a:cubicBezTo>
                          <a:pt x="6" y="0"/>
                          <a:pt x="5" y="0"/>
                          <a:pt x="5" y="0"/>
                        </a:cubicBezTo>
                        <a:cubicBezTo>
                          <a:pt x="3" y="2"/>
                          <a:pt x="2" y="3"/>
                          <a:pt x="0" y="4"/>
                        </a:cubicBezTo>
                        <a:cubicBezTo>
                          <a:pt x="0" y="5"/>
                          <a:pt x="1"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7" name="Freeform 1362"/>
                  <p:cNvSpPr>
                    <a:spLocks/>
                  </p:cNvSpPr>
                  <p:nvPr/>
                </p:nvSpPr>
                <p:spPr bwMode="auto">
                  <a:xfrm>
                    <a:off x="3489" y="1503"/>
                    <a:ext cx="6" cy="6"/>
                  </a:xfrm>
                  <a:custGeom>
                    <a:avLst/>
                    <a:gdLst>
                      <a:gd name="T0" fmla="*/ 0 w 1"/>
                      <a:gd name="T1" fmla="*/ 1 h 1"/>
                      <a:gd name="T2" fmla="*/ 1 w 1"/>
                      <a:gd name="T3" fmla="*/ 0 h 1"/>
                      <a:gd name="T4" fmla="*/ 1 w 1"/>
                      <a:gd name="T5" fmla="*/ 0 h 1"/>
                      <a:gd name="T6" fmla="*/ 1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0"/>
                          <a:pt x="1" y="0"/>
                        </a:cubicBezTo>
                        <a:cubicBezTo>
                          <a:pt x="1" y="0"/>
                          <a:pt x="1" y="0"/>
                          <a:pt x="1" y="0"/>
                        </a:cubicBezTo>
                        <a:cubicBezTo>
                          <a:pt x="1" y="0"/>
                          <a:pt x="1" y="0"/>
                          <a:pt x="1" y="0"/>
                        </a:cubicBezTo>
                        <a:cubicBezTo>
                          <a:pt x="0"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8" name="Freeform 1363"/>
                  <p:cNvSpPr>
                    <a:spLocks/>
                  </p:cNvSpPr>
                  <p:nvPr/>
                </p:nvSpPr>
                <p:spPr bwMode="auto">
                  <a:xfrm>
                    <a:off x="3495" y="1509"/>
                    <a:ext cx="5" cy="5"/>
                  </a:xfrm>
                  <a:custGeom>
                    <a:avLst/>
                    <a:gdLst>
                      <a:gd name="T0" fmla="*/ 0 w 1"/>
                      <a:gd name="T1" fmla="*/ 1 h 1"/>
                      <a:gd name="T2" fmla="*/ 1 w 1"/>
                      <a:gd name="T3" fmla="*/ 0 h 1"/>
                      <a:gd name="T4" fmla="*/ 0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0"/>
                          <a:pt x="1" y="0"/>
                          <a:pt x="1" y="0"/>
                        </a:cubicBezTo>
                        <a:cubicBezTo>
                          <a:pt x="1" y="0"/>
                          <a:pt x="0" y="0"/>
                          <a:pt x="0" y="0"/>
                        </a:cubicBez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79" name="Freeform 1364"/>
                  <p:cNvSpPr>
                    <a:spLocks/>
                  </p:cNvSpPr>
                  <p:nvPr/>
                </p:nvSpPr>
                <p:spPr bwMode="auto">
                  <a:xfrm>
                    <a:off x="3500" y="1487"/>
                    <a:ext cx="11" cy="5"/>
                  </a:xfrm>
                  <a:custGeom>
                    <a:avLst/>
                    <a:gdLst>
                      <a:gd name="T0" fmla="*/ 0 w 2"/>
                      <a:gd name="T1" fmla="*/ 1 h 1"/>
                      <a:gd name="T2" fmla="*/ 2 w 2"/>
                      <a:gd name="T3" fmla="*/ 0 h 1"/>
                      <a:gd name="T4" fmla="*/ 1 w 2"/>
                      <a:gd name="T5" fmla="*/ 0 h 1"/>
                      <a:gd name="T6" fmla="*/ 0 w 2"/>
                      <a:gd name="T7" fmla="*/ 1 h 1"/>
                      <a:gd name="T8" fmla="*/ 0 w 2"/>
                      <a:gd name="T9" fmla="*/ 1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1" y="1"/>
                          <a:pt x="1" y="0"/>
                          <a:pt x="2" y="0"/>
                        </a:cubicBezTo>
                        <a:cubicBezTo>
                          <a:pt x="2" y="0"/>
                          <a:pt x="2" y="0"/>
                          <a:pt x="1" y="0"/>
                        </a:cubicBezTo>
                        <a:cubicBezTo>
                          <a:pt x="1"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0" name="Freeform 1365"/>
                  <p:cNvSpPr>
                    <a:spLocks/>
                  </p:cNvSpPr>
                  <p:nvPr/>
                </p:nvSpPr>
                <p:spPr bwMode="auto">
                  <a:xfrm>
                    <a:off x="3500" y="1492"/>
                    <a:ext cx="11" cy="11"/>
                  </a:xfrm>
                  <a:custGeom>
                    <a:avLst/>
                    <a:gdLst>
                      <a:gd name="T0" fmla="*/ 1 w 2"/>
                      <a:gd name="T1" fmla="*/ 1 h 2"/>
                      <a:gd name="T2" fmla="*/ 2 w 2"/>
                      <a:gd name="T3" fmla="*/ 0 h 2"/>
                      <a:gd name="T4" fmla="*/ 2 w 2"/>
                      <a:gd name="T5" fmla="*/ 0 h 2"/>
                      <a:gd name="T6" fmla="*/ 1 w 2"/>
                      <a:gd name="T7" fmla="*/ 0 h 2"/>
                      <a:gd name="T8" fmla="*/ 0 w 2"/>
                      <a:gd name="T9" fmla="*/ 1 h 2"/>
                      <a:gd name="T10" fmla="*/ 1 w 2"/>
                      <a:gd name="T11" fmla="*/ 2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2" y="1"/>
                          <a:pt x="2" y="0"/>
                        </a:cubicBezTo>
                        <a:cubicBezTo>
                          <a:pt x="2" y="0"/>
                          <a:pt x="2" y="0"/>
                          <a:pt x="2" y="0"/>
                        </a:cubicBezTo>
                        <a:cubicBezTo>
                          <a:pt x="2" y="0"/>
                          <a:pt x="2" y="0"/>
                          <a:pt x="1" y="0"/>
                        </a:cubicBezTo>
                        <a:cubicBezTo>
                          <a:pt x="1" y="1"/>
                          <a:pt x="1" y="1"/>
                          <a:pt x="0" y="1"/>
                        </a:cubicBezTo>
                        <a:cubicBezTo>
                          <a:pt x="0" y="2"/>
                          <a:pt x="0" y="2"/>
                          <a:pt x="1"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1" name="Freeform 1366"/>
                  <p:cNvSpPr>
                    <a:spLocks/>
                  </p:cNvSpPr>
                  <p:nvPr/>
                </p:nvSpPr>
                <p:spPr bwMode="auto">
                  <a:xfrm>
                    <a:off x="3500" y="1454"/>
                    <a:ext cx="33" cy="16"/>
                  </a:xfrm>
                  <a:custGeom>
                    <a:avLst/>
                    <a:gdLst>
                      <a:gd name="T0" fmla="*/ 1 w 6"/>
                      <a:gd name="T1" fmla="*/ 3 h 3"/>
                      <a:gd name="T2" fmla="*/ 5 w 6"/>
                      <a:gd name="T3" fmla="*/ 0 h 3"/>
                      <a:gd name="T4" fmla="*/ 5 w 6"/>
                      <a:gd name="T5" fmla="*/ 0 h 3"/>
                      <a:gd name="T6" fmla="*/ 1 w 6"/>
                      <a:gd name="T7" fmla="*/ 3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2" y="2"/>
                          <a:pt x="4" y="1"/>
                          <a:pt x="5" y="0"/>
                        </a:cubicBezTo>
                        <a:cubicBezTo>
                          <a:pt x="6" y="0"/>
                          <a:pt x="5" y="0"/>
                          <a:pt x="5" y="0"/>
                        </a:cubicBezTo>
                        <a:cubicBezTo>
                          <a:pt x="3"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2" name="Freeform 1367"/>
                  <p:cNvSpPr>
                    <a:spLocks/>
                  </p:cNvSpPr>
                  <p:nvPr/>
                </p:nvSpPr>
                <p:spPr bwMode="auto">
                  <a:xfrm>
                    <a:off x="3511" y="1459"/>
                    <a:ext cx="22" cy="17"/>
                  </a:xfrm>
                  <a:custGeom>
                    <a:avLst/>
                    <a:gdLst>
                      <a:gd name="T0" fmla="*/ 1 w 4"/>
                      <a:gd name="T1" fmla="*/ 2 h 3"/>
                      <a:gd name="T2" fmla="*/ 4 w 4"/>
                      <a:gd name="T3" fmla="*/ 0 h 3"/>
                      <a:gd name="T4" fmla="*/ 3 w 4"/>
                      <a:gd name="T5" fmla="*/ 0 h 3"/>
                      <a:gd name="T6" fmla="*/ 0 w 4"/>
                      <a:gd name="T7" fmla="*/ 2 h 3"/>
                      <a:gd name="T8" fmla="*/ 1 w 4"/>
                      <a:gd name="T9" fmla="*/ 2 h 3"/>
                    </a:gdLst>
                    <a:ahLst/>
                    <a:cxnLst>
                      <a:cxn ang="0">
                        <a:pos x="T0" y="T1"/>
                      </a:cxn>
                      <a:cxn ang="0">
                        <a:pos x="T2" y="T3"/>
                      </a:cxn>
                      <a:cxn ang="0">
                        <a:pos x="T4" y="T5"/>
                      </a:cxn>
                      <a:cxn ang="0">
                        <a:pos x="T6" y="T7"/>
                      </a:cxn>
                      <a:cxn ang="0">
                        <a:pos x="T8" y="T9"/>
                      </a:cxn>
                    </a:cxnLst>
                    <a:rect l="0" t="0" r="r" b="b"/>
                    <a:pathLst>
                      <a:path w="4" h="3">
                        <a:moveTo>
                          <a:pt x="1" y="2"/>
                        </a:moveTo>
                        <a:cubicBezTo>
                          <a:pt x="2" y="2"/>
                          <a:pt x="3" y="1"/>
                          <a:pt x="4" y="0"/>
                        </a:cubicBezTo>
                        <a:cubicBezTo>
                          <a:pt x="4" y="0"/>
                          <a:pt x="4" y="0"/>
                          <a:pt x="3" y="0"/>
                        </a:cubicBezTo>
                        <a:cubicBezTo>
                          <a:pt x="2" y="1"/>
                          <a:pt x="1" y="1"/>
                          <a:pt x="0" y="2"/>
                        </a:cubicBezTo>
                        <a:cubicBezTo>
                          <a:pt x="0" y="2"/>
                          <a:pt x="1" y="3"/>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3" name="Freeform 1368"/>
                  <p:cNvSpPr>
                    <a:spLocks/>
                  </p:cNvSpPr>
                  <p:nvPr/>
                </p:nvSpPr>
                <p:spPr bwMode="auto">
                  <a:xfrm>
                    <a:off x="3522" y="1459"/>
                    <a:ext cx="17" cy="17"/>
                  </a:xfrm>
                  <a:custGeom>
                    <a:avLst/>
                    <a:gdLst>
                      <a:gd name="T0" fmla="*/ 0 w 3"/>
                      <a:gd name="T1" fmla="*/ 3 h 3"/>
                      <a:gd name="T2" fmla="*/ 1 w 3"/>
                      <a:gd name="T3" fmla="*/ 3 h 3"/>
                      <a:gd name="T4" fmla="*/ 2 w 3"/>
                      <a:gd name="T5" fmla="*/ 1 h 3"/>
                      <a:gd name="T6" fmla="*/ 2 w 3"/>
                      <a:gd name="T7" fmla="*/ 1 h 3"/>
                      <a:gd name="T8" fmla="*/ 1 w 3"/>
                      <a:gd name="T9" fmla="*/ 2 h 3"/>
                      <a:gd name="T10" fmla="*/ 0 w 3"/>
                      <a:gd name="T11" fmla="*/ 2 h 3"/>
                      <a:gd name="T12" fmla="*/ 0 w 3"/>
                      <a:gd name="T13" fmla="*/ 2 h 3"/>
                      <a:gd name="T14" fmla="*/ 0 w 3"/>
                      <a:gd name="T15" fmla="*/ 2 h 3"/>
                      <a:gd name="T16" fmla="*/ 0 w 3"/>
                      <a:gd name="T17" fmla="*/ 2 h 3"/>
                      <a:gd name="T18" fmla="*/ 0 w 3"/>
                      <a:gd name="T19" fmla="*/ 2 h 3"/>
                      <a:gd name="T20" fmla="*/ 0 w 3"/>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0" y="3"/>
                        </a:moveTo>
                        <a:cubicBezTo>
                          <a:pt x="0" y="3"/>
                          <a:pt x="0" y="3"/>
                          <a:pt x="1" y="3"/>
                        </a:cubicBezTo>
                        <a:cubicBezTo>
                          <a:pt x="1" y="2"/>
                          <a:pt x="2" y="1"/>
                          <a:pt x="2" y="1"/>
                        </a:cubicBezTo>
                        <a:cubicBezTo>
                          <a:pt x="3" y="1"/>
                          <a:pt x="2" y="0"/>
                          <a:pt x="2" y="1"/>
                        </a:cubicBezTo>
                        <a:cubicBezTo>
                          <a:pt x="1" y="1"/>
                          <a:pt x="1" y="1"/>
                          <a:pt x="1" y="2"/>
                        </a:cubicBezTo>
                        <a:cubicBezTo>
                          <a:pt x="1" y="2"/>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4" name="Freeform 1369"/>
                  <p:cNvSpPr>
                    <a:spLocks/>
                  </p:cNvSpPr>
                  <p:nvPr/>
                </p:nvSpPr>
                <p:spPr bwMode="auto">
                  <a:xfrm>
                    <a:off x="3522" y="1470"/>
                    <a:ext cx="17" cy="11"/>
                  </a:xfrm>
                  <a:custGeom>
                    <a:avLst/>
                    <a:gdLst>
                      <a:gd name="T0" fmla="*/ 1 w 3"/>
                      <a:gd name="T1" fmla="*/ 1 h 2"/>
                      <a:gd name="T2" fmla="*/ 3 w 3"/>
                      <a:gd name="T3" fmla="*/ 0 h 2"/>
                      <a:gd name="T4" fmla="*/ 3 w 3"/>
                      <a:gd name="T5" fmla="*/ 0 h 2"/>
                      <a:gd name="T6" fmla="*/ 2 w 3"/>
                      <a:gd name="T7" fmla="*/ 0 h 2"/>
                      <a:gd name="T8" fmla="*/ 1 w 3"/>
                      <a:gd name="T9" fmla="*/ 1 h 2"/>
                      <a:gd name="T10" fmla="*/ 1 w 3"/>
                      <a:gd name="T11" fmla="*/ 1 h 2"/>
                      <a:gd name="T12" fmla="*/ 0 w 3"/>
                      <a:gd name="T13" fmla="*/ 1 h 2"/>
                      <a:gd name="T14" fmla="*/ 1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1"/>
                        </a:moveTo>
                        <a:cubicBezTo>
                          <a:pt x="2" y="1"/>
                          <a:pt x="2" y="1"/>
                          <a:pt x="3" y="0"/>
                        </a:cubicBezTo>
                        <a:cubicBezTo>
                          <a:pt x="3" y="0"/>
                          <a:pt x="3" y="0"/>
                          <a:pt x="3" y="0"/>
                        </a:cubicBezTo>
                        <a:cubicBezTo>
                          <a:pt x="2" y="0"/>
                          <a:pt x="2" y="0"/>
                          <a:pt x="2" y="0"/>
                        </a:cubicBezTo>
                        <a:cubicBezTo>
                          <a:pt x="2" y="0"/>
                          <a:pt x="2" y="0"/>
                          <a:pt x="1" y="1"/>
                        </a:cubicBezTo>
                        <a:cubicBezTo>
                          <a:pt x="1" y="1"/>
                          <a:pt x="1" y="1"/>
                          <a:pt x="1" y="1"/>
                        </a:cubicBezTo>
                        <a:cubicBezTo>
                          <a:pt x="1" y="1"/>
                          <a:pt x="0" y="1"/>
                          <a:pt x="0" y="1"/>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5" name="Freeform 1370"/>
                  <p:cNvSpPr>
                    <a:spLocks/>
                  </p:cNvSpPr>
                  <p:nvPr/>
                </p:nvSpPr>
                <p:spPr bwMode="auto">
                  <a:xfrm>
                    <a:off x="3484" y="1426"/>
                    <a:ext cx="33" cy="22"/>
                  </a:xfrm>
                  <a:custGeom>
                    <a:avLst/>
                    <a:gdLst>
                      <a:gd name="T0" fmla="*/ 1 w 6"/>
                      <a:gd name="T1" fmla="*/ 4 h 4"/>
                      <a:gd name="T2" fmla="*/ 5 w 6"/>
                      <a:gd name="T3" fmla="*/ 0 h 4"/>
                      <a:gd name="T4" fmla="*/ 5 w 6"/>
                      <a:gd name="T5" fmla="*/ 0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2"/>
                          <a:pt x="4" y="1"/>
                          <a:pt x="5" y="0"/>
                        </a:cubicBezTo>
                        <a:cubicBezTo>
                          <a:pt x="6" y="0"/>
                          <a:pt x="5" y="0"/>
                          <a:pt x="5" y="0"/>
                        </a:cubicBezTo>
                        <a:cubicBezTo>
                          <a:pt x="3" y="1"/>
                          <a:pt x="2"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6" name="Freeform 1371"/>
                  <p:cNvSpPr>
                    <a:spLocks/>
                  </p:cNvSpPr>
                  <p:nvPr/>
                </p:nvSpPr>
                <p:spPr bwMode="auto">
                  <a:xfrm>
                    <a:off x="3478" y="1420"/>
                    <a:ext cx="28" cy="23"/>
                  </a:xfrm>
                  <a:custGeom>
                    <a:avLst/>
                    <a:gdLst>
                      <a:gd name="T0" fmla="*/ 1 w 5"/>
                      <a:gd name="T1" fmla="*/ 4 h 4"/>
                      <a:gd name="T2" fmla="*/ 5 w 5"/>
                      <a:gd name="T3" fmla="*/ 1 h 4"/>
                      <a:gd name="T4" fmla="*/ 4 w 5"/>
                      <a:gd name="T5" fmla="*/ 1 h 4"/>
                      <a:gd name="T6" fmla="*/ 1 w 5"/>
                      <a:gd name="T7" fmla="*/ 4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3"/>
                          <a:pt x="4" y="2"/>
                          <a:pt x="5" y="1"/>
                        </a:cubicBezTo>
                        <a:cubicBezTo>
                          <a:pt x="5" y="0"/>
                          <a:pt x="4" y="0"/>
                          <a:pt x="4" y="1"/>
                        </a:cubicBezTo>
                        <a:cubicBezTo>
                          <a:pt x="3" y="2"/>
                          <a:pt x="2" y="3"/>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7" name="Freeform 1372"/>
                  <p:cNvSpPr>
                    <a:spLocks/>
                  </p:cNvSpPr>
                  <p:nvPr/>
                </p:nvSpPr>
                <p:spPr bwMode="auto">
                  <a:xfrm>
                    <a:off x="3472" y="1415"/>
                    <a:ext cx="34" cy="28"/>
                  </a:xfrm>
                  <a:custGeom>
                    <a:avLst/>
                    <a:gdLst>
                      <a:gd name="T0" fmla="*/ 1 w 6"/>
                      <a:gd name="T1" fmla="*/ 5 h 5"/>
                      <a:gd name="T2" fmla="*/ 6 w 6"/>
                      <a:gd name="T3" fmla="*/ 1 h 5"/>
                      <a:gd name="T4" fmla="*/ 5 w 6"/>
                      <a:gd name="T5" fmla="*/ 1 h 5"/>
                      <a:gd name="T6" fmla="*/ 0 w 6"/>
                      <a:gd name="T7" fmla="*/ 5 h 5"/>
                      <a:gd name="T8" fmla="*/ 1 w 6"/>
                      <a:gd name="T9" fmla="*/ 5 h 5"/>
                    </a:gdLst>
                    <a:ahLst/>
                    <a:cxnLst>
                      <a:cxn ang="0">
                        <a:pos x="T0" y="T1"/>
                      </a:cxn>
                      <a:cxn ang="0">
                        <a:pos x="T2" y="T3"/>
                      </a:cxn>
                      <a:cxn ang="0">
                        <a:pos x="T4" y="T5"/>
                      </a:cxn>
                      <a:cxn ang="0">
                        <a:pos x="T6" y="T7"/>
                      </a:cxn>
                      <a:cxn ang="0">
                        <a:pos x="T8" y="T9"/>
                      </a:cxn>
                    </a:cxnLst>
                    <a:rect l="0" t="0" r="r" b="b"/>
                    <a:pathLst>
                      <a:path w="6" h="5">
                        <a:moveTo>
                          <a:pt x="1" y="5"/>
                        </a:moveTo>
                        <a:cubicBezTo>
                          <a:pt x="2" y="3"/>
                          <a:pt x="4" y="2"/>
                          <a:pt x="6" y="1"/>
                        </a:cubicBezTo>
                        <a:cubicBezTo>
                          <a:pt x="6" y="0"/>
                          <a:pt x="5" y="0"/>
                          <a:pt x="5" y="1"/>
                        </a:cubicBezTo>
                        <a:cubicBezTo>
                          <a:pt x="3" y="2"/>
                          <a:pt x="2"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8" name="Freeform 1373"/>
                  <p:cNvSpPr>
                    <a:spLocks/>
                  </p:cNvSpPr>
                  <p:nvPr/>
                </p:nvSpPr>
                <p:spPr bwMode="auto">
                  <a:xfrm>
                    <a:off x="3472" y="1415"/>
                    <a:ext cx="34" cy="22"/>
                  </a:xfrm>
                  <a:custGeom>
                    <a:avLst/>
                    <a:gdLst>
                      <a:gd name="T0" fmla="*/ 1 w 6"/>
                      <a:gd name="T1" fmla="*/ 4 h 4"/>
                      <a:gd name="T2" fmla="*/ 5 w 6"/>
                      <a:gd name="T3" fmla="*/ 0 h 4"/>
                      <a:gd name="T4" fmla="*/ 5 w 6"/>
                      <a:gd name="T5" fmla="*/ 0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3"/>
                          <a:pt x="4" y="1"/>
                          <a:pt x="5" y="0"/>
                        </a:cubicBezTo>
                        <a:cubicBezTo>
                          <a:pt x="6" y="0"/>
                          <a:pt x="5" y="0"/>
                          <a:pt x="5" y="0"/>
                        </a:cubicBezTo>
                        <a:cubicBezTo>
                          <a:pt x="3" y="1"/>
                          <a:pt x="1" y="2"/>
                          <a:pt x="0" y="4"/>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89" name="Freeform 1374"/>
                  <p:cNvSpPr>
                    <a:spLocks/>
                  </p:cNvSpPr>
                  <p:nvPr/>
                </p:nvSpPr>
                <p:spPr bwMode="auto">
                  <a:xfrm>
                    <a:off x="3467" y="1382"/>
                    <a:ext cx="11" cy="11"/>
                  </a:xfrm>
                  <a:custGeom>
                    <a:avLst/>
                    <a:gdLst>
                      <a:gd name="T0" fmla="*/ 1 w 2"/>
                      <a:gd name="T1" fmla="*/ 2 h 2"/>
                      <a:gd name="T2" fmla="*/ 2 w 2"/>
                      <a:gd name="T3" fmla="*/ 0 h 2"/>
                      <a:gd name="T4" fmla="*/ 2 w 2"/>
                      <a:gd name="T5" fmla="*/ 0 h 2"/>
                      <a:gd name="T6" fmla="*/ 1 w 2"/>
                      <a:gd name="T7" fmla="*/ 0 h 2"/>
                      <a:gd name="T8" fmla="*/ 0 w 2"/>
                      <a:gd name="T9" fmla="*/ 2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1" y="1"/>
                          <a:pt x="1" y="1"/>
                          <a:pt x="2" y="0"/>
                        </a:cubicBezTo>
                        <a:cubicBezTo>
                          <a:pt x="2" y="0"/>
                          <a:pt x="2" y="0"/>
                          <a:pt x="2" y="0"/>
                        </a:cubicBezTo>
                        <a:cubicBezTo>
                          <a:pt x="1" y="0"/>
                          <a:pt x="1" y="0"/>
                          <a:pt x="1" y="0"/>
                        </a:cubicBezTo>
                        <a:cubicBezTo>
                          <a:pt x="1" y="1"/>
                          <a:pt x="0"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0" name="Freeform 1375"/>
                  <p:cNvSpPr>
                    <a:spLocks/>
                  </p:cNvSpPr>
                  <p:nvPr/>
                </p:nvSpPr>
                <p:spPr bwMode="auto">
                  <a:xfrm>
                    <a:off x="3472" y="1382"/>
                    <a:ext cx="6" cy="5"/>
                  </a:xfrm>
                  <a:custGeom>
                    <a:avLst/>
                    <a:gdLst>
                      <a:gd name="T0" fmla="*/ 1 w 1"/>
                      <a:gd name="T1" fmla="*/ 1 h 1"/>
                      <a:gd name="T2" fmla="*/ 1 w 1"/>
                      <a:gd name="T3" fmla="*/ 1 h 1"/>
                      <a:gd name="T4" fmla="*/ 1 w 1"/>
                      <a:gd name="T5" fmla="*/ 0 h 1"/>
                      <a:gd name="T6" fmla="*/ 0 w 1"/>
                      <a:gd name="T7" fmla="*/ 1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0" y="0"/>
                          <a:pt x="0" y="1"/>
                        </a:cubicBezTo>
                        <a:cubicBezTo>
                          <a:pt x="0" y="1"/>
                          <a:pt x="0" y="1"/>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1" name="Freeform 1376"/>
                  <p:cNvSpPr>
                    <a:spLocks/>
                  </p:cNvSpPr>
                  <p:nvPr/>
                </p:nvSpPr>
                <p:spPr bwMode="auto">
                  <a:xfrm>
                    <a:off x="3406" y="1376"/>
                    <a:ext cx="17" cy="17"/>
                  </a:xfrm>
                  <a:custGeom>
                    <a:avLst/>
                    <a:gdLst>
                      <a:gd name="T0" fmla="*/ 1 w 3"/>
                      <a:gd name="T1" fmla="*/ 3 h 3"/>
                      <a:gd name="T2" fmla="*/ 3 w 3"/>
                      <a:gd name="T3" fmla="*/ 1 h 3"/>
                      <a:gd name="T4" fmla="*/ 2 w 3"/>
                      <a:gd name="T5" fmla="*/ 0 h 3"/>
                      <a:gd name="T6" fmla="*/ 0 w 3"/>
                      <a:gd name="T7" fmla="*/ 2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cubicBezTo>
                          <a:pt x="2" y="2"/>
                          <a:pt x="2" y="1"/>
                          <a:pt x="3" y="1"/>
                        </a:cubicBezTo>
                        <a:cubicBezTo>
                          <a:pt x="3" y="0"/>
                          <a:pt x="3" y="0"/>
                          <a:pt x="2" y="0"/>
                        </a:cubicBezTo>
                        <a:cubicBezTo>
                          <a:pt x="2" y="1"/>
                          <a:pt x="1" y="2"/>
                          <a:pt x="0" y="2"/>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2" name="Freeform 1377"/>
                  <p:cNvSpPr>
                    <a:spLocks/>
                  </p:cNvSpPr>
                  <p:nvPr/>
                </p:nvSpPr>
                <p:spPr bwMode="auto">
                  <a:xfrm>
                    <a:off x="3412" y="1382"/>
                    <a:ext cx="11" cy="11"/>
                  </a:xfrm>
                  <a:custGeom>
                    <a:avLst/>
                    <a:gdLst>
                      <a:gd name="T0" fmla="*/ 1 w 2"/>
                      <a:gd name="T1" fmla="*/ 2 h 2"/>
                      <a:gd name="T2" fmla="*/ 2 w 2"/>
                      <a:gd name="T3" fmla="*/ 1 h 2"/>
                      <a:gd name="T4" fmla="*/ 2 w 2"/>
                      <a:gd name="T5" fmla="*/ 0 h 2"/>
                      <a:gd name="T6" fmla="*/ 1 w 2"/>
                      <a:gd name="T7" fmla="*/ 0 h 2"/>
                      <a:gd name="T8" fmla="*/ 0 w 2"/>
                      <a:gd name="T9" fmla="*/ 2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1" y="1"/>
                          <a:pt x="2" y="1"/>
                        </a:cubicBezTo>
                        <a:cubicBezTo>
                          <a:pt x="2" y="0"/>
                          <a:pt x="2" y="0"/>
                          <a:pt x="2" y="0"/>
                        </a:cubicBezTo>
                        <a:cubicBezTo>
                          <a:pt x="2" y="0"/>
                          <a:pt x="1" y="0"/>
                          <a:pt x="1" y="0"/>
                        </a:cubicBezTo>
                        <a:cubicBezTo>
                          <a:pt x="1" y="1"/>
                          <a:pt x="1" y="1"/>
                          <a:pt x="0" y="2"/>
                        </a:cubicBezTo>
                        <a:cubicBezTo>
                          <a:pt x="0" y="2"/>
                          <a:pt x="0" y="2"/>
                          <a:pt x="0"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3" name="Freeform 1378"/>
                  <p:cNvSpPr>
                    <a:spLocks/>
                  </p:cNvSpPr>
                  <p:nvPr/>
                </p:nvSpPr>
                <p:spPr bwMode="auto">
                  <a:xfrm>
                    <a:off x="3406" y="1398"/>
                    <a:ext cx="11" cy="11"/>
                  </a:xfrm>
                  <a:custGeom>
                    <a:avLst/>
                    <a:gdLst>
                      <a:gd name="T0" fmla="*/ 0 w 2"/>
                      <a:gd name="T1" fmla="*/ 1 h 2"/>
                      <a:gd name="T2" fmla="*/ 2 w 2"/>
                      <a:gd name="T3" fmla="*/ 0 h 2"/>
                      <a:gd name="T4" fmla="*/ 2 w 2"/>
                      <a:gd name="T5" fmla="*/ 0 h 2"/>
                      <a:gd name="T6" fmla="*/ 1 w 2"/>
                      <a:gd name="T7" fmla="*/ 0 h 2"/>
                      <a:gd name="T8" fmla="*/ 0 w 2"/>
                      <a:gd name="T9" fmla="*/ 1 h 2"/>
                      <a:gd name="T10" fmla="*/ 0 w 2"/>
                      <a:gd name="T11" fmla="*/ 1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1" y="1"/>
                          <a:pt x="1" y="0"/>
                          <a:pt x="2" y="0"/>
                        </a:cubicBezTo>
                        <a:cubicBezTo>
                          <a:pt x="2" y="0"/>
                          <a:pt x="2" y="0"/>
                          <a:pt x="2" y="0"/>
                        </a:cubicBezTo>
                        <a:cubicBezTo>
                          <a:pt x="1" y="0"/>
                          <a:pt x="1" y="0"/>
                          <a:pt x="1" y="0"/>
                        </a:cubicBezTo>
                        <a:cubicBezTo>
                          <a:pt x="1" y="0"/>
                          <a:pt x="0" y="1"/>
                          <a:pt x="0" y="1"/>
                        </a:cubicBezTo>
                        <a:cubicBezTo>
                          <a:pt x="0" y="1"/>
                          <a:pt x="0" y="1"/>
                          <a:pt x="0" y="1"/>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4" name="Freeform 1379"/>
                  <p:cNvSpPr>
                    <a:spLocks/>
                  </p:cNvSpPr>
                  <p:nvPr/>
                </p:nvSpPr>
                <p:spPr bwMode="auto">
                  <a:xfrm>
                    <a:off x="3412" y="1398"/>
                    <a:ext cx="11" cy="6"/>
                  </a:xfrm>
                  <a:custGeom>
                    <a:avLst/>
                    <a:gdLst>
                      <a:gd name="T0" fmla="*/ 1 w 2"/>
                      <a:gd name="T1" fmla="*/ 1 h 1"/>
                      <a:gd name="T2" fmla="*/ 1 w 2"/>
                      <a:gd name="T3" fmla="*/ 0 h 1"/>
                      <a:gd name="T4" fmla="*/ 1 w 2"/>
                      <a:gd name="T5" fmla="*/ 0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0"/>
                          <a:pt x="1" y="0"/>
                        </a:cubicBezTo>
                        <a:cubicBezTo>
                          <a:pt x="2" y="0"/>
                          <a:pt x="1" y="0"/>
                          <a:pt x="1" y="0"/>
                        </a:cubicBezTo>
                        <a:cubicBezTo>
                          <a:pt x="1" y="0"/>
                          <a:pt x="1" y="0"/>
                          <a:pt x="1" y="0"/>
                        </a:cubicBezTo>
                        <a:cubicBezTo>
                          <a:pt x="1"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5" name="Freeform 1380"/>
                  <p:cNvSpPr>
                    <a:spLocks/>
                  </p:cNvSpPr>
                  <p:nvPr/>
                </p:nvSpPr>
                <p:spPr bwMode="auto">
                  <a:xfrm>
                    <a:off x="3417" y="1376"/>
                    <a:ext cx="39" cy="33"/>
                  </a:xfrm>
                  <a:custGeom>
                    <a:avLst/>
                    <a:gdLst>
                      <a:gd name="T0" fmla="*/ 1 w 7"/>
                      <a:gd name="T1" fmla="*/ 6 h 6"/>
                      <a:gd name="T2" fmla="*/ 7 w 7"/>
                      <a:gd name="T3" fmla="*/ 0 h 6"/>
                      <a:gd name="T4" fmla="*/ 6 w 7"/>
                      <a:gd name="T5" fmla="*/ 0 h 6"/>
                      <a:gd name="T6" fmla="*/ 0 w 7"/>
                      <a:gd name="T7" fmla="*/ 6 h 6"/>
                      <a:gd name="T8" fmla="*/ 1 w 7"/>
                      <a:gd name="T9" fmla="*/ 6 h 6"/>
                    </a:gdLst>
                    <a:ahLst/>
                    <a:cxnLst>
                      <a:cxn ang="0">
                        <a:pos x="T0" y="T1"/>
                      </a:cxn>
                      <a:cxn ang="0">
                        <a:pos x="T2" y="T3"/>
                      </a:cxn>
                      <a:cxn ang="0">
                        <a:pos x="T4" y="T5"/>
                      </a:cxn>
                      <a:cxn ang="0">
                        <a:pos x="T6" y="T7"/>
                      </a:cxn>
                      <a:cxn ang="0">
                        <a:pos x="T8" y="T9"/>
                      </a:cxn>
                    </a:cxnLst>
                    <a:rect l="0" t="0" r="r" b="b"/>
                    <a:pathLst>
                      <a:path w="7" h="6">
                        <a:moveTo>
                          <a:pt x="1" y="6"/>
                        </a:moveTo>
                        <a:cubicBezTo>
                          <a:pt x="3" y="4"/>
                          <a:pt x="4" y="2"/>
                          <a:pt x="7" y="0"/>
                        </a:cubicBezTo>
                        <a:cubicBezTo>
                          <a:pt x="7" y="0"/>
                          <a:pt x="6" y="0"/>
                          <a:pt x="6" y="0"/>
                        </a:cubicBezTo>
                        <a:cubicBezTo>
                          <a:pt x="4" y="2"/>
                          <a:pt x="2" y="4"/>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6" name="Freeform 1381"/>
                  <p:cNvSpPr>
                    <a:spLocks/>
                  </p:cNvSpPr>
                  <p:nvPr/>
                </p:nvSpPr>
                <p:spPr bwMode="auto">
                  <a:xfrm>
                    <a:off x="3423" y="1371"/>
                    <a:ext cx="33" cy="22"/>
                  </a:xfrm>
                  <a:custGeom>
                    <a:avLst/>
                    <a:gdLst>
                      <a:gd name="T0" fmla="*/ 1 w 6"/>
                      <a:gd name="T1" fmla="*/ 4 h 4"/>
                      <a:gd name="T2" fmla="*/ 6 w 6"/>
                      <a:gd name="T3" fmla="*/ 1 h 4"/>
                      <a:gd name="T4" fmla="*/ 5 w 6"/>
                      <a:gd name="T5" fmla="*/ 1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3" y="3"/>
                          <a:pt x="4" y="2"/>
                          <a:pt x="6" y="1"/>
                        </a:cubicBezTo>
                        <a:cubicBezTo>
                          <a:pt x="6" y="0"/>
                          <a:pt x="5" y="1"/>
                          <a:pt x="5" y="1"/>
                        </a:cubicBezTo>
                        <a:cubicBezTo>
                          <a:pt x="4" y="2"/>
                          <a:pt x="2" y="3"/>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7" name="Freeform 1382"/>
                  <p:cNvSpPr>
                    <a:spLocks/>
                  </p:cNvSpPr>
                  <p:nvPr/>
                </p:nvSpPr>
                <p:spPr bwMode="auto">
                  <a:xfrm>
                    <a:off x="3428" y="1382"/>
                    <a:ext cx="33" cy="27"/>
                  </a:xfrm>
                  <a:custGeom>
                    <a:avLst/>
                    <a:gdLst>
                      <a:gd name="T0" fmla="*/ 1 w 6"/>
                      <a:gd name="T1" fmla="*/ 5 h 5"/>
                      <a:gd name="T2" fmla="*/ 6 w 6"/>
                      <a:gd name="T3" fmla="*/ 0 h 5"/>
                      <a:gd name="T4" fmla="*/ 5 w 6"/>
                      <a:gd name="T5" fmla="*/ 0 h 5"/>
                      <a:gd name="T6" fmla="*/ 0 w 6"/>
                      <a:gd name="T7" fmla="*/ 5 h 5"/>
                      <a:gd name="T8" fmla="*/ 1 w 6"/>
                      <a:gd name="T9" fmla="*/ 5 h 5"/>
                    </a:gdLst>
                    <a:ahLst/>
                    <a:cxnLst>
                      <a:cxn ang="0">
                        <a:pos x="T0" y="T1"/>
                      </a:cxn>
                      <a:cxn ang="0">
                        <a:pos x="T2" y="T3"/>
                      </a:cxn>
                      <a:cxn ang="0">
                        <a:pos x="T4" y="T5"/>
                      </a:cxn>
                      <a:cxn ang="0">
                        <a:pos x="T6" y="T7"/>
                      </a:cxn>
                      <a:cxn ang="0">
                        <a:pos x="T8" y="T9"/>
                      </a:cxn>
                    </a:cxnLst>
                    <a:rect l="0" t="0" r="r" b="b"/>
                    <a:pathLst>
                      <a:path w="6" h="5">
                        <a:moveTo>
                          <a:pt x="1" y="5"/>
                        </a:moveTo>
                        <a:cubicBezTo>
                          <a:pt x="2" y="3"/>
                          <a:pt x="4" y="2"/>
                          <a:pt x="6" y="0"/>
                        </a:cubicBezTo>
                        <a:cubicBezTo>
                          <a:pt x="6" y="0"/>
                          <a:pt x="6" y="0"/>
                          <a:pt x="5" y="0"/>
                        </a:cubicBezTo>
                        <a:cubicBezTo>
                          <a:pt x="3" y="2"/>
                          <a:pt x="1" y="3"/>
                          <a:pt x="0" y="5"/>
                        </a:cubicBezTo>
                        <a:cubicBezTo>
                          <a:pt x="0" y="5"/>
                          <a:pt x="0"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8" name="Freeform 1383"/>
                  <p:cNvSpPr>
                    <a:spLocks/>
                  </p:cNvSpPr>
                  <p:nvPr/>
                </p:nvSpPr>
                <p:spPr bwMode="auto">
                  <a:xfrm>
                    <a:off x="3434" y="1387"/>
                    <a:ext cx="27" cy="28"/>
                  </a:xfrm>
                  <a:custGeom>
                    <a:avLst/>
                    <a:gdLst>
                      <a:gd name="T0" fmla="*/ 1 w 5"/>
                      <a:gd name="T1" fmla="*/ 5 h 5"/>
                      <a:gd name="T2" fmla="*/ 5 w 5"/>
                      <a:gd name="T3" fmla="*/ 1 h 5"/>
                      <a:gd name="T4" fmla="*/ 4 w 5"/>
                      <a:gd name="T5" fmla="*/ 0 h 5"/>
                      <a:gd name="T6" fmla="*/ 0 w 5"/>
                      <a:gd name="T7" fmla="*/ 5 h 5"/>
                      <a:gd name="T8" fmla="*/ 1 w 5"/>
                      <a:gd name="T9" fmla="*/ 5 h 5"/>
                    </a:gdLst>
                    <a:ahLst/>
                    <a:cxnLst>
                      <a:cxn ang="0">
                        <a:pos x="T0" y="T1"/>
                      </a:cxn>
                      <a:cxn ang="0">
                        <a:pos x="T2" y="T3"/>
                      </a:cxn>
                      <a:cxn ang="0">
                        <a:pos x="T4" y="T5"/>
                      </a:cxn>
                      <a:cxn ang="0">
                        <a:pos x="T6" y="T7"/>
                      </a:cxn>
                      <a:cxn ang="0">
                        <a:pos x="T8" y="T9"/>
                      </a:cxn>
                    </a:cxnLst>
                    <a:rect l="0" t="0" r="r" b="b"/>
                    <a:pathLst>
                      <a:path w="5" h="5">
                        <a:moveTo>
                          <a:pt x="1" y="5"/>
                        </a:moveTo>
                        <a:cubicBezTo>
                          <a:pt x="2" y="3"/>
                          <a:pt x="3" y="2"/>
                          <a:pt x="5" y="1"/>
                        </a:cubicBezTo>
                        <a:cubicBezTo>
                          <a:pt x="5" y="0"/>
                          <a:pt x="5" y="0"/>
                          <a:pt x="4" y="0"/>
                        </a:cubicBezTo>
                        <a:cubicBezTo>
                          <a:pt x="3" y="2"/>
                          <a:pt x="1"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699" name="Freeform 1384"/>
                  <p:cNvSpPr>
                    <a:spLocks/>
                  </p:cNvSpPr>
                  <p:nvPr/>
                </p:nvSpPr>
                <p:spPr bwMode="auto">
                  <a:xfrm>
                    <a:off x="3439" y="1393"/>
                    <a:ext cx="28" cy="27"/>
                  </a:xfrm>
                  <a:custGeom>
                    <a:avLst/>
                    <a:gdLst>
                      <a:gd name="T0" fmla="*/ 1 w 5"/>
                      <a:gd name="T1" fmla="*/ 4 h 5"/>
                      <a:gd name="T2" fmla="*/ 5 w 5"/>
                      <a:gd name="T3" fmla="*/ 0 h 5"/>
                      <a:gd name="T4" fmla="*/ 5 w 5"/>
                      <a:gd name="T5" fmla="*/ 0 h 5"/>
                      <a:gd name="T6" fmla="*/ 0 w 5"/>
                      <a:gd name="T7" fmla="*/ 4 h 5"/>
                      <a:gd name="T8" fmla="*/ 1 w 5"/>
                      <a:gd name="T9" fmla="*/ 4 h 5"/>
                    </a:gdLst>
                    <a:ahLst/>
                    <a:cxnLst>
                      <a:cxn ang="0">
                        <a:pos x="T0" y="T1"/>
                      </a:cxn>
                      <a:cxn ang="0">
                        <a:pos x="T2" y="T3"/>
                      </a:cxn>
                      <a:cxn ang="0">
                        <a:pos x="T4" y="T5"/>
                      </a:cxn>
                      <a:cxn ang="0">
                        <a:pos x="T6" y="T7"/>
                      </a:cxn>
                      <a:cxn ang="0">
                        <a:pos x="T8" y="T9"/>
                      </a:cxn>
                    </a:cxnLst>
                    <a:rect l="0" t="0" r="r" b="b"/>
                    <a:pathLst>
                      <a:path w="5" h="5">
                        <a:moveTo>
                          <a:pt x="1" y="4"/>
                        </a:moveTo>
                        <a:cubicBezTo>
                          <a:pt x="2" y="3"/>
                          <a:pt x="4" y="2"/>
                          <a:pt x="5" y="0"/>
                        </a:cubicBezTo>
                        <a:cubicBezTo>
                          <a:pt x="5" y="0"/>
                          <a:pt x="5" y="0"/>
                          <a:pt x="5" y="0"/>
                        </a:cubicBezTo>
                        <a:cubicBezTo>
                          <a:pt x="3" y="1"/>
                          <a:pt x="2" y="3"/>
                          <a:pt x="0" y="4"/>
                        </a:cubicBezTo>
                        <a:cubicBezTo>
                          <a:pt x="0" y="4"/>
                          <a:pt x="1"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0" name="Freeform 1385"/>
                  <p:cNvSpPr>
                    <a:spLocks/>
                  </p:cNvSpPr>
                  <p:nvPr/>
                </p:nvSpPr>
                <p:spPr bwMode="auto">
                  <a:xfrm>
                    <a:off x="3450" y="1393"/>
                    <a:ext cx="22" cy="22"/>
                  </a:xfrm>
                  <a:custGeom>
                    <a:avLst/>
                    <a:gdLst>
                      <a:gd name="T0" fmla="*/ 1 w 4"/>
                      <a:gd name="T1" fmla="*/ 4 h 4"/>
                      <a:gd name="T2" fmla="*/ 4 w 4"/>
                      <a:gd name="T3" fmla="*/ 0 h 4"/>
                      <a:gd name="T4" fmla="*/ 3 w 4"/>
                      <a:gd name="T5" fmla="*/ 0 h 4"/>
                      <a:gd name="T6" fmla="*/ 0 w 4"/>
                      <a:gd name="T7" fmla="*/ 4 h 4"/>
                      <a:gd name="T8" fmla="*/ 1 w 4"/>
                      <a:gd name="T9" fmla="*/ 4 h 4"/>
                    </a:gdLst>
                    <a:ahLst/>
                    <a:cxnLst>
                      <a:cxn ang="0">
                        <a:pos x="T0" y="T1"/>
                      </a:cxn>
                      <a:cxn ang="0">
                        <a:pos x="T2" y="T3"/>
                      </a:cxn>
                      <a:cxn ang="0">
                        <a:pos x="T4" y="T5"/>
                      </a:cxn>
                      <a:cxn ang="0">
                        <a:pos x="T6" y="T7"/>
                      </a:cxn>
                      <a:cxn ang="0">
                        <a:pos x="T8" y="T9"/>
                      </a:cxn>
                    </a:cxnLst>
                    <a:rect l="0" t="0" r="r" b="b"/>
                    <a:pathLst>
                      <a:path w="4" h="4">
                        <a:moveTo>
                          <a:pt x="1" y="4"/>
                        </a:moveTo>
                        <a:cubicBezTo>
                          <a:pt x="2" y="2"/>
                          <a:pt x="3" y="1"/>
                          <a:pt x="4" y="0"/>
                        </a:cubicBezTo>
                        <a:cubicBezTo>
                          <a:pt x="4" y="0"/>
                          <a:pt x="3" y="0"/>
                          <a:pt x="3" y="0"/>
                        </a:cubicBezTo>
                        <a:cubicBezTo>
                          <a:pt x="2" y="1"/>
                          <a:pt x="1"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1" name="Freeform 1386"/>
                  <p:cNvSpPr>
                    <a:spLocks/>
                  </p:cNvSpPr>
                  <p:nvPr/>
                </p:nvSpPr>
                <p:spPr bwMode="auto">
                  <a:xfrm>
                    <a:off x="3456" y="1398"/>
                    <a:ext cx="28" cy="17"/>
                  </a:xfrm>
                  <a:custGeom>
                    <a:avLst/>
                    <a:gdLst>
                      <a:gd name="T0" fmla="*/ 1 w 5"/>
                      <a:gd name="T1" fmla="*/ 3 h 3"/>
                      <a:gd name="T2" fmla="*/ 4 w 5"/>
                      <a:gd name="T3" fmla="*/ 0 h 3"/>
                      <a:gd name="T4" fmla="*/ 4 w 5"/>
                      <a:gd name="T5" fmla="*/ 0 h 3"/>
                      <a:gd name="T6" fmla="*/ 0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4" y="0"/>
                        </a:cubicBezTo>
                        <a:cubicBezTo>
                          <a:pt x="5" y="0"/>
                          <a:pt x="4" y="0"/>
                          <a:pt x="4" y="0"/>
                        </a:cubicBezTo>
                        <a:cubicBezTo>
                          <a:pt x="3"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2" name="Freeform 1387"/>
                  <p:cNvSpPr>
                    <a:spLocks/>
                  </p:cNvSpPr>
                  <p:nvPr/>
                </p:nvSpPr>
                <p:spPr bwMode="auto">
                  <a:xfrm>
                    <a:off x="3461" y="1404"/>
                    <a:ext cx="28" cy="22"/>
                  </a:xfrm>
                  <a:custGeom>
                    <a:avLst/>
                    <a:gdLst>
                      <a:gd name="T0" fmla="*/ 0 w 5"/>
                      <a:gd name="T1" fmla="*/ 4 h 4"/>
                      <a:gd name="T2" fmla="*/ 4 w 5"/>
                      <a:gd name="T3" fmla="*/ 0 h 4"/>
                      <a:gd name="T4" fmla="*/ 4 w 5"/>
                      <a:gd name="T5" fmla="*/ 0 h 4"/>
                      <a:gd name="T6" fmla="*/ 0 w 5"/>
                      <a:gd name="T7" fmla="*/ 4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cubicBezTo>
                          <a:pt x="1" y="2"/>
                          <a:pt x="3" y="1"/>
                          <a:pt x="4" y="0"/>
                        </a:cubicBezTo>
                        <a:cubicBezTo>
                          <a:pt x="5" y="0"/>
                          <a:pt x="4" y="0"/>
                          <a:pt x="4" y="0"/>
                        </a:cubicBezTo>
                        <a:cubicBezTo>
                          <a:pt x="2" y="1"/>
                          <a:pt x="1" y="2"/>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3" name="Freeform 1388"/>
                  <p:cNvSpPr>
                    <a:spLocks/>
                  </p:cNvSpPr>
                  <p:nvPr/>
                </p:nvSpPr>
                <p:spPr bwMode="auto">
                  <a:xfrm>
                    <a:off x="3467" y="1404"/>
                    <a:ext cx="28" cy="22"/>
                  </a:xfrm>
                  <a:custGeom>
                    <a:avLst/>
                    <a:gdLst>
                      <a:gd name="T0" fmla="*/ 1 w 5"/>
                      <a:gd name="T1" fmla="*/ 4 h 4"/>
                      <a:gd name="T2" fmla="*/ 5 w 5"/>
                      <a:gd name="T3" fmla="*/ 0 h 4"/>
                      <a:gd name="T4" fmla="*/ 4 w 5"/>
                      <a:gd name="T5" fmla="*/ 0 h 4"/>
                      <a:gd name="T6" fmla="*/ 0 w 5"/>
                      <a:gd name="T7" fmla="*/ 4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1" y="2"/>
                          <a:pt x="3" y="1"/>
                          <a:pt x="5" y="0"/>
                        </a:cubicBezTo>
                        <a:cubicBezTo>
                          <a:pt x="5" y="0"/>
                          <a:pt x="4" y="0"/>
                          <a:pt x="4" y="0"/>
                        </a:cubicBezTo>
                        <a:cubicBezTo>
                          <a:pt x="3" y="1"/>
                          <a:pt x="1"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4" name="Freeform 1389"/>
                  <p:cNvSpPr>
                    <a:spLocks/>
                  </p:cNvSpPr>
                  <p:nvPr/>
                </p:nvSpPr>
                <p:spPr bwMode="auto">
                  <a:xfrm>
                    <a:off x="3472" y="1409"/>
                    <a:ext cx="28" cy="22"/>
                  </a:xfrm>
                  <a:custGeom>
                    <a:avLst/>
                    <a:gdLst>
                      <a:gd name="T0" fmla="*/ 0 w 5"/>
                      <a:gd name="T1" fmla="*/ 3 h 4"/>
                      <a:gd name="T2" fmla="*/ 5 w 5"/>
                      <a:gd name="T3" fmla="*/ 0 h 4"/>
                      <a:gd name="T4" fmla="*/ 4 w 5"/>
                      <a:gd name="T5" fmla="*/ 0 h 4"/>
                      <a:gd name="T6" fmla="*/ 0 w 5"/>
                      <a:gd name="T7" fmla="*/ 3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1" y="2"/>
                          <a:pt x="3" y="1"/>
                          <a:pt x="5" y="0"/>
                        </a:cubicBezTo>
                        <a:cubicBezTo>
                          <a:pt x="5" y="0"/>
                          <a:pt x="4" y="0"/>
                          <a:pt x="4" y="0"/>
                        </a:cubicBezTo>
                        <a:cubicBezTo>
                          <a:pt x="3" y="1"/>
                          <a:pt x="1" y="2"/>
                          <a:pt x="0" y="3"/>
                        </a:cubicBezTo>
                        <a:cubicBezTo>
                          <a:pt x="0" y="4"/>
                          <a:pt x="0"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5" name="Freeform 1390"/>
                  <p:cNvSpPr>
                    <a:spLocks/>
                  </p:cNvSpPr>
                  <p:nvPr/>
                </p:nvSpPr>
                <p:spPr bwMode="auto">
                  <a:xfrm>
                    <a:off x="3417" y="1354"/>
                    <a:ext cx="11" cy="6"/>
                  </a:xfrm>
                  <a:custGeom>
                    <a:avLst/>
                    <a:gdLst>
                      <a:gd name="T0" fmla="*/ 1 w 2"/>
                      <a:gd name="T1" fmla="*/ 1 h 1"/>
                      <a:gd name="T2" fmla="*/ 2 w 2"/>
                      <a:gd name="T3" fmla="*/ 0 h 1"/>
                      <a:gd name="T4" fmla="*/ 2 w 2"/>
                      <a:gd name="T5" fmla="*/ 0 h 1"/>
                      <a:gd name="T6" fmla="*/ 2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0"/>
                          <a:pt x="2" y="0"/>
                        </a:cubicBezTo>
                        <a:cubicBezTo>
                          <a:pt x="2" y="0"/>
                          <a:pt x="2" y="0"/>
                          <a:pt x="2" y="0"/>
                        </a:cubicBezTo>
                        <a:cubicBezTo>
                          <a:pt x="2" y="0"/>
                          <a:pt x="2" y="0"/>
                          <a:pt x="2" y="0"/>
                        </a:cubicBezTo>
                        <a:cubicBezTo>
                          <a:pt x="1" y="0"/>
                          <a:pt x="1" y="0"/>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6" name="Freeform 1391"/>
                  <p:cNvSpPr>
                    <a:spLocks/>
                  </p:cNvSpPr>
                  <p:nvPr/>
                </p:nvSpPr>
                <p:spPr bwMode="auto">
                  <a:xfrm>
                    <a:off x="3417" y="1354"/>
                    <a:ext cx="17" cy="11"/>
                  </a:xfrm>
                  <a:custGeom>
                    <a:avLst/>
                    <a:gdLst>
                      <a:gd name="T0" fmla="*/ 1 w 3"/>
                      <a:gd name="T1" fmla="*/ 1 h 2"/>
                      <a:gd name="T2" fmla="*/ 2 w 3"/>
                      <a:gd name="T3" fmla="*/ 1 h 2"/>
                      <a:gd name="T4" fmla="*/ 2 w 3"/>
                      <a:gd name="T5" fmla="*/ 0 h 2"/>
                      <a:gd name="T6" fmla="*/ 2 w 3"/>
                      <a:gd name="T7" fmla="*/ 0 h 2"/>
                      <a:gd name="T8" fmla="*/ 0 w 3"/>
                      <a:gd name="T9" fmla="*/ 1 h 2"/>
                      <a:gd name="T10" fmla="*/ 1 w 3"/>
                      <a:gd name="T11" fmla="*/ 2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1" y="1"/>
                          <a:pt x="2" y="1"/>
                          <a:pt x="2" y="1"/>
                        </a:cubicBezTo>
                        <a:cubicBezTo>
                          <a:pt x="2" y="0"/>
                          <a:pt x="3" y="0"/>
                          <a:pt x="2" y="0"/>
                        </a:cubicBezTo>
                        <a:cubicBezTo>
                          <a:pt x="2" y="0"/>
                          <a:pt x="2" y="0"/>
                          <a:pt x="2" y="0"/>
                        </a:cubicBezTo>
                        <a:cubicBezTo>
                          <a:pt x="1" y="1"/>
                          <a:pt x="1" y="1"/>
                          <a:pt x="0" y="1"/>
                        </a:cubicBezTo>
                        <a:cubicBezTo>
                          <a:pt x="0" y="1"/>
                          <a:pt x="0" y="2"/>
                          <a:pt x="1"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7" name="Freeform 1392"/>
                  <p:cNvSpPr>
                    <a:spLocks/>
                  </p:cNvSpPr>
                  <p:nvPr/>
                </p:nvSpPr>
                <p:spPr bwMode="auto">
                  <a:xfrm>
                    <a:off x="3423" y="1354"/>
                    <a:ext cx="16" cy="11"/>
                  </a:xfrm>
                  <a:custGeom>
                    <a:avLst/>
                    <a:gdLst>
                      <a:gd name="T0" fmla="*/ 1 w 3"/>
                      <a:gd name="T1" fmla="*/ 2 h 2"/>
                      <a:gd name="T2" fmla="*/ 3 w 3"/>
                      <a:gd name="T3" fmla="*/ 0 h 2"/>
                      <a:gd name="T4" fmla="*/ 3 w 3"/>
                      <a:gd name="T5" fmla="*/ 0 h 2"/>
                      <a:gd name="T6" fmla="*/ 2 w 3"/>
                      <a:gd name="T7" fmla="*/ 0 h 2"/>
                      <a:gd name="T8" fmla="*/ 0 w 3"/>
                      <a:gd name="T9" fmla="*/ 2 h 2"/>
                      <a:gd name="T10" fmla="*/ 1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cubicBezTo>
                          <a:pt x="2" y="1"/>
                          <a:pt x="2" y="1"/>
                          <a:pt x="3" y="0"/>
                        </a:cubicBezTo>
                        <a:cubicBezTo>
                          <a:pt x="3" y="0"/>
                          <a:pt x="3" y="0"/>
                          <a:pt x="3" y="0"/>
                        </a:cubicBezTo>
                        <a:cubicBezTo>
                          <a:pt x="2" y="0"/>
                          <a:pt x="2" y="0"/>
                          <a:pt x="2" y="0"/>
                        </a:cubicBezTo>
                        <a:cubicBezTo>
                          <a:pt x="2" y="1"/>
                          <a:pt x="1" y="1"/>
                          <a:pt x="0" y="2"/>
                        </a:cubicBezTo>
                        <a:cubicBezTo>
                          <a:pt x="0" y="2"/>
                          <a:pt x="1"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8" name="Freeform 1393"/>
                  <p:cNvSpPr>
                    <a:spLocks/>
                  </p:cNvSpPr>
                  <p:nvPr/>
                </p:nvSpPr>
                <p:spPr bwMode="auto">
                  <a:xfrm>
                    <a:off x="3434" y="1360"/>
                    <a:ext cx="11" cy="5"/>
                  </a:xfrm>
                  <a:custGeom>
                    <a:avLst/>
                    <a:gdLst>
                      <a:gd name="T0" fmla="*/ 0 w 2"/>
                      <a:gd name="T1" fmla="*/ 1 h 1"/>
                      <a:gd name="T2" fmla="*/ 1 w 2"/>
                      <a:gd name="T3" fmla="*/ 0 h 1"/>
                      <a:gd name="T4" fmla="*/ 1 w 2"/>
                      <a:gd name="T5" fmla="*/ 0 h 1"/>
                      <a:gd name="T6" fmla="*/ 1 w 2"/>
                      <a:gd name="T7" fmla="*/ 0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0"/>
                          <a:pt x="1" y="0"/>
                        </a:cubicBezTo>
                        <a:cubicBezTo>
                          <a:pt x="2" y="0"/>
                          <a:pt x="1" y="0"/>
                          <a:pt x="1" y="0"/>
                        </a:cubicBezTo>
                        <a:cubicBezTo>
                          <a:pt x="1" y="0"/>
                          <a:pt x="1" y="0"/>
                          <a:pt x="1" y="0"/>
                        </a:cubicBezTo>
                        <a:cubicBezTo>
                          <a:pt x="0"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09" name="Freeform 1394"/>
                  <p:cNvSpPr>
                    <a:spLocks/>
                  </p:cNvSpPr>
                  <p:nvPr/>
                </p:nvSpPr>
                <p:spPr bwMode="auto">
                  <a:xfrm>
                    <a:off x="3439" y="1360"/>
                    <a:ext cx="11" cy="5"/>
                  </a:xfrm>
                  <a:custGeom>
                    <a:avLst/>
                    <a:gdLst>
                      <a:gd name="T0" fmla="*/ 1 w 2"/>
                      <a:gd name="T1" fmla="*/ 1 h 1"/>
                      <a:gd name="T2" fmla="*/ 2 w 2"/>
                      <a:gd name="T3" fmla="*/ 0 h 1"/>
                      <a:gd name="T4" fmla="*/ 2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0"/>
                          <a:pt x="2" y="0"/>
                        </a:cubicBezTo>
                        <a:cubicBezTo>
                          <a:pt x="2" y="0"/>
                          <a:pt x="2" y="0"/>
                          <a:pt x="2" y="0"/>
                        </a:cubicBezTo>
                        <a:cubicBezTo>
                          <a:pt x="2" y="0"/>
                          <a:pt x="1" y="0"/>
                          <a:pt x="1" y="0"/>
                        </a:cubicBezTo>
                        <a:cubicBezTo>
                          <a:pt x="1" y="0"/>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0" name="Freeform 1395"/>
                  <p:cNvSpPr>
                    <a:spLocks/>
                  </p:cNvSpPr>
                  <p:nvPr/>
                </p:nvSpPr>
                <p:spPr bwMode="auto">
                  <a:xfrm>
                    <a:off x="3445" y="1360"/>
                    <a:ext cx="11" cy="5"/>
                  </a:xfrm>
                  <a:custGeom>
                    <a:avLst/>
                    <a:gdLst>
                      <a:gd name="T0" fmla="*/ 1 w 2"/>
                      <a:gd name="T1" fmla="*/ 1 h 1"/>
                      <a:gd name="T2" fmla="*/ 2 w 2"/>
                      <a:gd name="T3" fmla="*/ 1 h 1"/>
                      <a:gd name="T4" fmla="*/ 2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2" y="1"/>
                        </a:cubicBezTo>
                        <a:cubicBezTo>
                          <a:pt x="2" y="1"/>
                          <a:pt x="2" y="0"/>
                          <a:pt x="2" y="0"/>
                        </a:cubicBezTo>
                        <a:cubicBezTo>
                          <a:pt x="1" y="0"/>
                          <a:pt x="1" y="0"/>
                          <a:pt x="1" y="0"/>
                        </a:cubicBezTo>
                        <a:cubicBezTo>
                          <a:pt x="1" y="1"/>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1" name="Freeform 1396"/>
                  <p:cNvSpPr>
                    <a:spLocks/>
                  </p:cNvSpPr>
                  <p:nvPr/>
                </p:nvSpPr>
                <p:spPr bwMode="auto">
                  <a:xfrm>
                    <a:off x="3450" y="1360"/>
                    <a:ext cx="11" cy="11"/>
                  </a:xfrm>
                  <a:custGeom>
                    <a:avLst/>
                    <a:gdLst>
                      <a:gd name="T0" fmla="*/ 1 w 2"/>
                      <a:gd name="T1" fmla="*/ 2 h 2"/>
                      <a:gd name="T2" fmla="*/ 2 w 2"/>
                      <a:gd name="T3" fmla="*/ 1 h 2"/>
                      <a:gd name="T4" fmla="*/ 1 w 2"/>
                      <a:gd name="T5" fmla="*/ 1 h 2"/>
                      <a:gd name="T6" fmla="*/ 1 w 2"/>
                      <a:gd name="T7" fmla="*/ 1 h 2"/>
                      <a:gd name="T8" fmla="*/ 0 w 2"/>
                      <a:gd name="T9" fmla="*/ 1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1" y="1"/>
                          <a:pt x="2" y="1"/>
                          <a:pt x="2" y="1"/>
                        </a:cubicBezTo>
                        <a:cubicBezTo>
                          <a:pt x="2" y="0"/>
                          <a:pt x="2" y="0"/>
                          <a:pt x="1" y="1"/>
                        </a:cubicBezTo>
                        <a:cubicBezTo>
                          <a:pt x="1" y="1"/>
                          <a:pt x="1" y="1"/>
                          <a:pt x="1" y="1"/>
                        </a:cubicBezTo>
                        <a:cubicBezTo>
                          <a:pt x="1" y="1"/>
                          <a:pt x="0" y="1"/>
                          <a:pt x="0"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2" name="Freeform 1397"/>
                  <p:cNvSpPr>
                    <a:spLocks/>
                  </p:cNvSpPr>
                  <p:nvPr/>
                </p:nvSpPr>
                <p:spPr bwMode="auto">
                  <a:xfrm>
                    <a:off x="3461" y="1365"/>
                    <a:ext cx="0" cy="6"/>
                  </a:xfrm>
                  <a:custGeom>
                    <a:avLst/>
                    <a:gdLst>
                      <a:gd name="T0" fmla="*/ 1 h 1"/>
                      <a:gd name="T1" fmla="*/ 1 h 1"/>
                      <a:gd name="T2" fmla="*/ 1 h 1"/>
                      <a:gd name="T3" fmla="*/ 1 h 1"/>
                      <a:gd name="T4" fmla="*/ 0 h 1"/>
                      <a:gd name="T5" fmla="*/ 0 h 1"/>
                      <a:gd name="T6" fmla="*/ 1 h 1"/>
                      <a:gd name="T7" fmla="*/ 1 h 1"/>
                      <a:gd name="T8" fmla="*/ 1 h 1"/>
                      <a:gd name="T9" fmla="*/ 1 h 1"/>
                      <a:gd name="T10"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1">
                        <a:moveTo>
                          <a:pt x="0" y="1"/>
                        </a:moveTo>
                        <a:cubicBezTo>
                          <a:pt x="0" y="1"/>
                          <a:pt x="0" y="1"/>
                          <a:pt x="0" y="1"/>
                        </a:cubicBezTo>
                        <a:cubicBezTo>
                          <a:pt x="0" y="1"/>
                          <a:pt x="0" y="1"/>
                          <a:pt x="0" y="1"/>
                        </a:cubicBezTo>
                        <a:cubicBezTo>
                          <a:pt x="0" y="1"/>
                          <a:pt x="0" y="1"/>
                          <a:pt x="0" y="1"/>
                        </a:cubicBezTo>
                        <a:cubicBezTo>
                          <a:pt x="0" y="1"/>
                          <a:pt x="0" y="1"/>
                          <a:pt x="0" y="0"/>
                        </a:cubicBezTo>
                        <a:cubicBezTo>
                          <a:pt x="0" y="0"/>
                          <a:pt x="0" y="0"/>
                          <a:pt x="0" y="0"/>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3" name="Freeform 1398"/>
                  <p:cNvSpPr>
                    <a:spLocks/>
                  </p:cNvSpPr>
                  <p:nvPr/>
                </p:nvSpPr>
                <p:spPr bwMode="auto">
                  <a:xfrm>
                    <a:off x="3412" y="1343"/>
                    <a:ext cx="11" cy="6"/>
                  </a:xfrm>
                  <a:custGeom>
                    <a:avLst/>
                    <a:gdLst>
                      <a:gd name="T0" fmla="*/ 1 w 2"/>
                      <a:gd name="T1" fmla="*/ 1 h 1"/>
                      <a:gd name="T2" fmla="*/ 1 w 2"/>
                      <a:gd name="T3" fmla="*/ 0 h 1"/>
                      <a:gd name="T4" fmla="*/ 1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0"/>
                          <a:pt x="1" y="0"/>
                        </a:cubicBezTo>
                        <a:cubicBezTo>
                          <a:pt x="1" y="0"/>
                          <a:pt x="2" y="0"/>
                          <a:pt x="1" y="0"/>
                        </a:cubicBezTo>
                        <a:cubicBezTo>
                          <a:pt x="1" y="0"/>
                          <a:pt x="1" y="0"/>
                          <a:pt x="1" y="0"/>
                        </a:cubicBezTo>
                        <a:cubicBezTo>
                          <a:pt x="1" y="0"/>
                          <a:pt x="0" y="0"/>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4" name="Freeform 1399"/>
                  <p:cNvSpPr>
                    <a:spLocks/>
                  </p:cNvSpPr>
                  <p:nvPr/>
                </p:nvSpPr>
                <p:spPr bwMode="auto">
                  <a:xfrm>
                    <a:off x="3417" y="1349"/>
                    <a:ext cx="6" cy="0"/>
                  </a:xfrm>
                  <a:custGeom>
                    <a:avLst/>
                    <a:gdLst>
                      <a:gd name="T0" fmla="*/ 0 w 1"/>
                      <a:gd name="T1" fmla="*/ 1 w 1"/>
                      <a:gd name="T2" fmla="*/ 1 w 1"/>
                      <a:gd name="T3" fmla="*/ 0 w 1"/>
                      <a:gd name="T4" fmla="*/ 0 w 1"/>
                      <a:gd name="T5" fmla="*/ 0 w 1"/>
                      <a:gd name="T6" fmla="*/ 0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5" name="Freeform 1400"/>
                  <p:cNvSpPr>
                    <a:spLocks/>
                  </p:cNvSpPr>
                  <p:nvPr/>
                </p:nvSpPr>
                <p:spPr bwMode="auto">
                  <a:xfrm>
                    <a:off x="3395" y="1327"/>
                    <a:ext cx="6" cy="5"/>
                  </a:xfrm>
                  <a:custGeom>
                    <a:avLst/>
                    <a:gdLst>
                      <a:gd name="T0" fmla="*/ 0 w 1"/>
                      <a:gd name="T1" fmla="*/ 1 h 1"/>
                      <a:gd name="T2" fmla="*/ 1 w 1"/>
                      <a:gd name="T3" fmla="*/ 0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0"/>
                          <a:pt x="1" y="0"/>
                          <a:pt x="1" y="0"/>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6" name="Freeform 1401"/>
                  <p:cNvSpPr>
                    <a:spLocks/>
                  </p:cNvSpPr>
                  <p:nvPr/>
                </p:nvSpPr>
                <p:spPr bwMode="auto">
                  <a:xfrm>
                    <a:off x="3395" y="1327"/>
                    <a:ext cx="11" cy="5"/>
                  </a:xfrm>
                  <a:custGeom>
                    <a:avLst/>
                    <a:gdLst>
                      <a:gd name="T0" fmla="*/ 1 w 2"/>
                      <a:gd name="T1" fmla="*/ 1 h 1"/>
                      <a:gd name="T2" fmla="*/ 2 w 2"/>
                      <a:gd name="T3" fmla="*/ 0 h 1"/>
                      <a:gd name="T4" fmla="*/ 1 w 2"/>
                      <a:gd name="T5" fmla="*/ 0 h 1"/>
                      <a:gd name="T6" fmla="*/ 1 w 2"/>
                      <a:gd name="T7" fmla="*/ 1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0"/>
                        </a:cubicBezTo>
                        <a:cubicBezTo>
                          <a:pt x="2" y="0"/>
                          <a:pt x="1" y="0"/>
                          <a:pt x="1" y="0"/>
                        </a:cubicBezTo>
                        <a:cubicBezTo>
                          <a:pt x="1" y="0"/>
                          <a:pt x="1" y="0"/>
                          <a:pt x="1" y="1"/>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7" name="Freeform 1402"/>
                  <p:cNvSpPr>
                    <a:spLocks/>
                  </p:cNvSpPr>
                  <p:nvPr/>
                </p:nvSpPr>
                <p:spPr bwMode="auto">
                  <a:xfrm>
                    <a:off x="3395" y="1354"/>
                    <a:ext cx="6" cy="6"/>
                  </a:xfrm>
                  <a:custGeom>
                    <a:avLst/>
                    <a:gdLst>
                      <a:gd name="T0" fmla="*/ 1 w 1"/>
                      <a:gd name="T1" fmla="*/ 0 h 1"/>
                      <a:gd name="T2" fmla="*/ 1 w 1"/>
                      <a:gd name="T3" fmla="*/ 0 h 1"/>
                      <a:gd name="T4" fmla="*/ 1 w 1"/>
                      <a:gd name="T5" fmla="*/ 0 h 1"/>
                      <a:gd name="T6" fmla="*/ 1 w 1"/>
                      <a:gd name="T7" fmla="*/ 0 h 1"/>
                      <a:gd name="T8" fmla="*/ 0 w 1"/>
                      <a:gd name="T9" fmla="*/ 1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1" y="0"/>
                          <a:pt x="1" y="0"/>
                          <a:pt x="1" y="0"/>
                        </a:cubicBezTo>
                        <a:cubicBezTo>
                          <a:pt x="1" y="0"/>
                          <a:pt x="1" y="0"/>
                          <a:pt x="1" y="0"/>
                        </a:cubicBezTo>
                        <a:cubicBezTo>
                          <a:pt x="0" y="0"/>
                          <a:pt x="0" y="0"/>
                          <a:pt x="0" y="1"/>
                        </a:cubicBez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8" name="Freeform 1403"/>
                  <p:cNvSpPr>
                    <a:spLocks/>
                  </p:cNvSpPr>
                  <p:nvPr/>
                </p:nvSpPr>
                <p:spPr bwMode="auto">
                  <a:xfrm>
                    <a:off x="3401" y="1354"/>
                    <a:ext cx="0" cy="6"/>
                  </a:xfrm>
                  <a:custGeom>
                    <a:avLst/>
                    <a:gdLst>
                      <a:gd name="T0" fmla="*/ 0 h 1"/>
                      <a:gd name="T1" fmla="*/ 0 h 1"/>
                      <a:gd name="T2" fmla="*/ 0 h 1"/>
                      <a:gd name="T3" fmla="*/ 0 h 1"/>
                      <a:gd name="T4" fmla="*/ 0 h 1"/>
                      <a:gd name="T5" fmla="*/ 0 h 1"/>
                      <a:gd name="T6" fmla="*/ 1 h 1"/>
                      <a:gd name="T7" fmla="*/ 0 h 1"/>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19" name="Freeform 1404"/>
                  <p:cNvSpPr>
                    <a:spLocks/>
                  </p:cNvSpPr>
                  <p:nvPr/>
                </p:nvSpPr>
                <p:spPr bwMode="auto">
                  <a:xfrm>
                    <a:off x="3445" y="1332"/>
                    <a:ext cx="11" cy="6"/>
                  </a:xfrm>
                  <a:custGeom>
                    <a:avLst/>
                    <a:gdLst>
                      <a:gd name="T0" fmla="*/ 0 w 2"/>
                      <a:gd name="T1" fmla="*/ 1 h 1"/>
                      <a:gd name="T2" fmla="*/ 2 w 2"/>
                      <a:gd name="T3" fmla="*/ 0 h 1"/>
                      <a:gd name="T4" fmla="*/ 2 w 2"/>
                      <a:gd name="T5" fmla="*/ 0 h 1"/>
                      <a:gd name="T6" fmla="*/ 1 w 2"/>
                      <a:gd name="T7" fmla="*/ 0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0"/>
                          <a:pt x="2" y="0"/>
                        </a:cubicBezTo>
                        <a:cubicBezTo>
                          <a:pt x="2" y="0"/>
                          <a:pt x="2" y="0"/>
                          <a:pt x="2" y="0"/>
                        </a:cubicBezTo>
                        <a:cubicBezTo>
                          <a:pt x="2" y="0"/>
                          <a:pt x="2" y="0"/>
                          <a:pt x="1" y="0"/>
                        </a:cubicBezTo>
                        <a:cubicBezTo>
                          <a:pt x="1" y="0"/>
                          <a:pt x="0" y="0"/>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0" name="Freeform 1405"/>
                  <p:cNvSpPr>
                    <a:spLocks/>
                  </p:cNvSpPr>
                  <p:nvPr/>
                </p:nvSpPr>
                <p:spPr bwMode="auto">
                  <a:xfrm>
                    <a:off x="3445" y="1332"/>
                    <a:ext cx="16" cy="11"/>
                  </a:xfrm>
                  <a:custGeom>
                    <a:avLst/>
                    <a:gdLst>
                      <a:gd name="T0" fmla="*/ 1 w 3"/>
                      <a:gd name="T1" fmla="*/ 2 h 2"/>
                      <a:gd name="T2" fmla="*/ 2 w 3"/>
                      <a:gd name="T3" fmla="*/ 1 h 2"/>
                      <a:gd name="T4" fmla="*/ 3 w 3"/>
                      <a:gd name="T5" fmla="*/ 0 h 2"/>
                      <a:gd name="T6" fmla="*/ 2 w 3"/>
                      <a:gd name="T7" fmla="*/ 0 h 2"/>
                      <a:gd name="T8" fmla="*/ 1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1" y="1"/>
                          <a:pt x="2" y="1"/>
                          <a:pt x="2" y="1"/>
                        </a:cubicBezTo>
                        <a:cubicBezTo>
                          <a:pt x="3" y="1"/>
                          <a:pt x="3" y="1"/>
                          <a:pt x="3" y="0"/>
                        </a:cubicBezTo>
                        <a:cubicBezTo>
                          <a:pt x="2" y="0"/>
                          <a:pt x="2" y="0"/>
                          <a:pt x="2" y="0"/>
                        </a:cubicBezTo>
                        <a:cubicBezTo>
                          <a:pt x="1" y="1"/>
                          <a:pt x="1"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1" name="Freeform 1406"/>
                  <p:cNvSpPr>
                    <a:spLocks/>
                  </p:cNvSpPr>
                  <p:nvPr/>
                </p:nvSpPr>
                <p:spPr bwMode="auto">
                  <a:xfrm>
                    <a:off x="3456" y="1338"/>
                    <a:ext cx="11" cy="5"/>
                  </a:xfrm>
                  <a:custGeom>
                    <a:avLst/>
                    <a:gdLst>
                      <a:gd name="T0" fmla="*/ 0 w 2"/>
                      <a:gd name="T1" fmla="*/ 1 h 1"/>
                      <a:gd name="T2" fmla="*/ 0 w 2"/>
                      <a:gd name="T3" fmla="*/ 1 h 1"/>
                      <a:gd name="T4" fmla="*/ 0 w 2"/>
                      <a:gd name="T5" fmla="*/ 1 h 1"/>
                      <a:gd name="T6" fmla="*/ 1 w 2"/>
                      <a:gd name="T7" fmla="*/ 0 h 1"/>
                      <a:gd name="T8" fmla="*/ 1 w 2"/>
                      <a:gd name="T9" fmla="*/ 0 h 1"/>
                      <a:gd name="T10" fmla="*/ 2 w 2"/>
                      <a:gd name="T11" fmla="*/ 0 h 1"/>
                      <a:gd name="T12" fmla="*/ 1 w 2"/>
                      <a:gd name="T13" fmla="*/ 0 h 1"/>
                      <a:gd name="T14" fmla="*/ 0 w 2"/>
                      <a:gd name="T15" fmla="*/ 0 h 1"/>
                      <a:gd name="T16" fmla="*/ 0 w 2"/>
                      <a:gd name="T17" fmla="*/ 1 h 1"/>
                      <a:gd name="T18" fmla="*/ 0 w 2"/>
                      <a:gd name="T19" fmla="*/ 1 h 1"/>
                      <a:gd name="T20" fmla="*/ 0 w 2"/>
                      <a:gd name="T21" fmla="*/ 1 h 1"/>
                      <a:gd name="T22" fmla="*/ 0 w 2"/>
                      <a:gd name="T23" fmla="*/ 1 h 1"/>
                      <a:gd name="T24" fmla="*/ 0 w 2"/>
                      <a:gd name="T25" fmla="*/ 1 h 1"/>
                      <a:gd name="T26" fmla="*/ 0 w 2"/>
                      <a:gd name="T27" fmla="*/ 1 h 1"/>
                      <a:gd name="T28" fmla="*/ 0 w 2"/>
                      <a:gd name="T29" fmla="*/ 1 h 1"/>
                      <a:gd name="T30" fmla="*/ 0 w 2"/>
                      <a:gd name="T3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1">
                        <a:moveTo>
                          <a:pt x="0" y="1"/>
                        </a:moveTo>
                        <a:cubicBezTo>
                          <a:pt x="0" y="1"/>
                          <a:pt x="0" y="1"/>
                          <a:pt x="0" y="1"/>
                        </a:cubicBezTo>
                        <a:cubicBezTo>
                          <a:pt x="0" y="1"/>
                          <a:pt x="0" y="1"/>
                          <a:pt x="0" y="1"/>
                        </a:cubicBezTo>
                        <a:cubicBezTo>
                          <a:pt x="0" y="1"/>
                          <a:pt x="0" y="1"/>
                          <a:pt x="1" y="0"/>
                        </a:cubicBezTo>
                        <a:cubicBezTo>
                          <a:pt x="1" y="0"/>
                          <a:pt x="1" y="0"/>
                          <a:pt x="1"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2" name="Freeform 1407"/>
                  <p:cNvSpPr>
                    <a:spLocks/>
                  </p:cNvSpPr>
                  <p:nvPr/>
                </p:nvSpPr>
                <p:spPr bwMode="auto">
                  <a:xfrm>
                    <a:off x="3450" y="1338"/>
                    <a:ext cx="22" cy="16"/>
                  </a:xfrm>
                  <a:custGeom>
                    <a:avLst/>
                    <a:gdLst>
                      <a:gd name="T0" fmla="*/ 1 w 4"/>
                      <a:gd name="T1" fmla="*/ 3 h 3"/>
                      <a:gd name="T2" fmla="*/ 4 w 4"/>
                      <a:gd name="T3" fmla="*/ 0 h 3"/>
                      <a:gd name="T4" fmla="*/ 4 w 4"/>
                      <a:gd name="T5" fmla="*/ 0 h 3"/>
                      <a:gd name="T6" fmla="*/ 0 w 4"/>
                      <a:gd name="T7" fmla="*/ 3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2" y="2"/>
                          <a:pt x="3" y="1"/>
                          <a:pt x="4" y="0"/>
                        </a:cubicBezTo>
                        <a:cubicBezTo>
                          <a:pt x="4" y="0"/>
                          <a:pt x="4" y="0"/>
                          <a:pt x="4" y="0"/>
                        </a:cubicBezTo>
                        <a:cubicBezTo>
                          <a:pt x="2"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3" name="Freeform 1408"/>
                  <p:cNvSpPr>
                    <a:spLocks/>
                  </p:cNvSpPr>
                  <p:nvPr/>
                </p:nvSpPr>
                <p:spPr bwMode="auto">
                  <a:xfrm>
                    <a:off x="3456" y="1338"/>
                    <a:ext cx="28" cy="16"/>
                  </a:xfrm>
                  <a:custGeom>
                    <a:avLst/>
                    <a:gdLst>
                      <a:gd name="T0" fmla="*/ 1 w 5"/>
                      <a:gd name="T1" fmla="*/ 3 h 3"/>
                      <a:gd name="T2" fmla="*/ 4 w 5"/>
                      <a:gd name="T3" fmla="*/ 1 h 3"/>
                      <a:gd name="T4" fmla="*/ 4 w 5"/>
                      <a:gd name="T5" fmla="*/ 0 h 3"/>
                      <a:gd name="T6" fmla="*/ 0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4" y="1"/>
                        </a:cubicBezTo>
                        <a:cubicBezTo>
                          <a:pt x="5" y="0"/>
                          <a:pt x="4" y="0"/>
                          <a:pt x="4" y="0"/>
                        </a:cubicBezTo>
                        <a:cubicBezTo>
                          <a:pt x="3"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4" name="Freeform 1409"/>
                  <p:cNvSpPr>
                    <a:spLocks/>
                  </p:cNvSpPr>
                  <p:nvPr/>
                </p:nvSpPr>
                <p:spPr bwMode="auto">
                  <a:xfrm>
                    <a:off x="3461" y="1338"/>
                    <a:ext cx="28" cy="16"/>
                  </a:xfrm>
                  <a:custGeom>
                    <a:avLst/>
                    <a:gdLst>
                      <a:gd name="T0" fmla="*/ 1 w 5"/>
                      <a:gd name="T1" fmla="*/ 3 h 3"/>
                      <a:gd name="T2" fmla="*/ 5 w 5"/>
                      <a:gd name="T3" fmla="*/ 0 h 3"/>
                      <a:gd name="T4" fmla="*/ 4 w 5"/>
                      <a:gd name="T5" fmla="*/ 0 h 3"/>
                      <a:gd name="T6" fmla="*/ 1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5" y="0"/>
                        </a:cubicBezTo>
                        <a:cubicBezTo>
                          <a:pt x="5" y="0"/>
                          <a:pt x="4" y="0"/>
                          <a:pt x="4" y="0"/>
                        </a:cubicBezTo>
                        <a:cubicBezTo>
                          <a:pt x="3"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725" name="Freeform 1410"/>
                  <p:cNvSpPr>
                    <a:spLocks/>
                  </p:cNvSpPr>
                  <p:nvPr/>
                </p:nvSpPr>
                <p:spPr bwMode="auto">
                  <a:xfrm>
                    <a:off x="3467" y="1343"/>
                    <a:ext cx="28" cy="17"/>
                  </a:xfrm>
                  <a:custGeom>
                    <a:avLst/>
                    <a:gdLst>
                      <a:gd name="T0" fmla="*/ 1 w 5"/>
                      <a:gd name="T1" fmla="*/ 3 h 3"/>
                      <a:gd name="T2" fmla="*/ 4 w 5"/>
                      <a:gd name="T3" fmla="*/ 0 h 3"/>
                      <a:gd name="T4" fmla="*/ 4 w 5"/>
                      <a:gd name="T5" fmla="*/ 0 h 3"/>
                      <a:gd name="T6" fmla="*/ 0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4" y="0"/>
                        </a:cubicBezTo>
                        <a:cubicBezTo>
                          <a:pt x="5" y="0"/>
                          <a:pt x="4" y="0"/>
                          <a:pt x="4" y="0"/>
                        </a:cubicBezTo>
                        <a:cubicBezTo>
                          <a:pt x="3"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grpSp>
            <p:grpSp>
              <p:nvGrpSpPr>
                <p:cNvPr id="124" name="Group 1612"/>
                <p:cNvGrpSpPr>
                  <a:grpSpLocks/>
                </p:cNvGrpSpPr>
                <p:nvPr/>
              </p:nvGrpSpPr>
              <p:grpSpPr bwMode="auto">
                <a:xfrm>
                  <a:off x="5267325" y="2132013"/>
                  <a:ext cx="936625" cy="1751013"/>
                  <a:chOff x="3318" y="1343"/>
                  <a:chExt cx="590" cy="1103"/>
                </a:xfrm>
                <a:grpFill/>
              </p:grpSpPr>
              <p:sp>
                <p:nvSpPr>
                  <p:cNvPr id="326" name="Freeform 1412"/>
                  <p:cNvSpPr>
                    <a:spLocks/>
                  </p:cNvSpPr>
                  <p:nvPr/>
                </p:nvSpPr>
                <p:spPr bwMode="auto">
                  <a:xfrm>
                    <a:off x="3472" y="1343"/>
                    <a:ext cx="28" cy="17"/>
                  </a:xfrm>
                  <a:custGeom>
                    <a:avLst/>
                    <a:gdLst>
                      <a:gd name="T0" fmla="*/ 1 w 5"/>
                      <a:gd name="T1" fmla="*/ 3 h 3"/>
                      <a:gd name="T2" fmla="*/ 4 w 5"/>
                      <a:gd name="T3" fmla="*/ 0 h 3"/>
                      <a:gd name="T4" fmla="*/ 4 w 5"/>
                      <a:gd name="T5" fmla="*/ 0 h 3"/>
                      <a:gd name="T6" fmla="*/ 0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4" y="0"/>
                        </a:cubicBezTo>
                        <a:cubicBezTo>
                          <a:pt x="5" y="0"/>
                          <a:pt x="4" y="0"/>
                          <a:pt x="4" y="0"/>
                        </a:cubicBezTo>
                        <a:cubicBezTo>
                          <a:pt x="3"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7" name="Freeform 1413"/>
                  <p:cNvSpPr>
                    <a:spLocks/>
                  </p:cNvSpPr>
                  <p:nvPr/>
                </p:nvSpPr>
                <p:spPr bwMode="auto">
                  <a:xfrm>
                    <a:off x="3478" y="1343"/>
                    <a:ext cx="22" cy="17"/>
                  </a:xfrm>
                  <a:custGeom>
                    <a:avLst/>
                    <a:gdLst>
                      <a:gd name="T0" fmla="*/ 1 w 4"/>
                      <a:gd name="T1" fmla="*/ 3 h 3"/>
                      <a:gd name="T2" fmla="*/ 4 w 4"/>
                      <a:gd name="T3" fmla="*/ 0 h 3"/>
                      <a:gd name="T4" fmla="*/ 4 w 4"/>
                      <a:gd name="T5" fmla="*/ 0 h 3"/>
                      <a:gd name="T6" fmla="*/ 0 w 4"/>
                      <a:gd name="T7" fmla="*/ 3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2" y="2"/>
                          <a:pt x="3" y="1"/>
                          <a:pt x="4" y="0"/>
                        </a:cubicBezTo>
                        <a:cubicBezTo>
                          <a:pt x="4" y="0"/>
                          <a:pt x="4" y="0"/>
                          <a:pt x="4" y="0"/>
                        </a:cubicBezTo>
                        <a:cubicBezTo>
                          <a:pt x="2"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8" name="Freeform 1414"/>
                  <p:cNvSpPr>
                    <a:spLocks/>
                  </p:cNvSpPr>
                  <p:nvPr/>
                </p:nvSpPr>
                <p:spPr bwMode="auto">
                  <a:xfrm>
                    <a:off x="3484" y="1343"/>
                    <a:ext cx="27" cy="17"/>
                  </a:xfrm>
                  <a:custGeom>
                    <a:avLst/>
                    <a:gdLst>
                      <a:gd name="T0" fmla="*/ 1 w 5"/>
                      <a:gd name="T1" fmla="*/ 3 h 3"/>
                      <a:gd name="T2" fmla="*/ 4 w 5"/>
                      <a:gd name="T3" fmla="*/ 1 h 3"/>
                      <a:gd name="T4" fmla="*/ 4 w 5"/>
                      <a:gd name="T5" fmla="*/ 1 h 3"/>
                      <a:gd name="T6" fmla="*/ 1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2"/>
                          <a:pt x="4" y="1"/>
                        </a:cubicBezTo>
                        <a:cubicBezTo>
                          <a:pt x="5" y="0"/>
                          <a:pt x="4" y="0"/>
                          <a:pt x="4" y="1"/>
                        </a:cubicBezTo>
                        <a:cubicBezTo>
                          <a:pt x="3"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9" name="Freeform 1415"/>
                  <p:cNvSpPr>
                    <a:spLocks/>
                  </p:cNvSpPr>
                  <p:nvPr/>
                </p:nvSpPr>
                <p:spPr bwMode="auto">
                  <a:xfrm>
                    <a:off x="3500" y="1349"/>
                    <a:ext cx="11" cy="11"/>
                  </a:xfrm>
                  <a:custGeom>
                    <a:avLst/>
                    <a:gdLst>
                      <a:gd name="T0" fmla="*/ 0 w 2"/>
                      <a:gd name="T1" fmla="*/ 2 h 2"/>
                      <a:gd name="T2" fmla="*/ 2 w 2"/>
                      <a:gd name="T3" fmla="*/ 0 h 2"/>
                      <a:gd name="T4" fmla="*/ 2 w 2"/>
                      <a:gd name="T5" fmla="*/ 0 h 2"/>
                      <a:gd name="T6" fmla="*/ 0 w 2"/>
                      <a:gd name="T7" fmla="*/ 1 h 2"/>
                      <a:gd name="T8" fmla="*/ 0 w 2"/>
                      <a:gd name="T9" fmla="*/ 2 h 2"/>
                      <a:gd name="T10" fmla="*/ 0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0" y="2"/>
                        </a:moveTo>
                        <a:cubicBezTo>
                          <a:pt x="1" y="1"/>
                          <a:pt x="1" y="1"/>
                          <a:pt x="2" y="0"/>
                        </a:cubicBezTo>
                        <a:cubicBezTo>
                          <a:pt x="2" y="0"/>
                          <a:pt x="2" y="0"/>
                          <a:pt x="2" y="0"/>
                        </a:cubicBezTo>
                        <a:cubicBezTo>
                          <a:pt x="1" y="0"/>
                          <a:pt x="0" y="1"/>
                          <a:pt x="0"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0" name="Freeform 1416"/>
                  <p:cNvSpPr>
                    <a:spLocks/>
                  </p:cNvSpPr>
                  <p:nvPr/>
                </p:nvSpPr>
                <p:spPr bwMode="auto">
                  <a:xfrm>
                    <a:off x="3511" y="1354"/>
                    <a:ext cx="6" cy="0"/>
                  </a:xfrm>
                  <a:custGeom>
                    <a:avLst/>
                    <a:gdLst>
                      <a:gd name="T0" fmla="*/ 0 w 1"/>
                      <a:gd name="T1" fmla="*/ 1 w 1"/>
                      <a:gd name="T2" fmla="*/ 1 w 1"/>
                      <a:gd name="T3" fmla="*/ 0 w 1"/>
                      <a:gd name="T4" fmla="*/ 0 w 1"/>
                      <a:gd name="T5" fmla="*/ 0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1" y="0"/>
                          <a:pt x="1" y="0"/>
                        </a:cubicBezTo>
                        <a:cubicBezTo>
                          <a:pt x="1" y="0"/>
                          <a:pt x="1" y="0"/>
                          <a:pt x="1" y="0"/>
                        </a:cubicBezTo>
                        <a:cubicBezTo>
                          <a:pt x="0" y="0"/>
                          <a:pt x="0" y="0"/>
                          <a:pt x="0" y="0"/>
                        </a:cubicBez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1" name="Freeform 1417"/>
                  <p:cNvSpPr>
                    <a:spLocks/>
                  </p:cNvSpPr>
                  <p:nvPr/>
                </p:nvSpPr>
                <p:spPr bwMode="auto">
                  <a:xfrm>
                    <a:off x="3517" y="1354"/>
                    <a:ext cx="11" cy="6"/>
                  </a:xfrm>
                  <a:custGeom>
                    <a:avLst/>
                    <a:gdLst>
                      <a:gd name="T0" fmla="*/ 1 w 2"/>
                      <a:gd name="T1" fmla="*/ 1 h 1"/>
                      <a:gd name="T2" fmla="*/ 2 w 2"/>
                      <a:gd name="T3" fmla="*/ 1 h 1"/>
                      <a:gd name="T4" fmla="*/ 2 w 2"/>
                      <a:gd name="T5" fmla="*/ 0 h 1"/>
                      <a:gd name="T6" fmla="*/ 2 w 2"/>
                      <a:gd name="T7" fmla="*/ 0 h 1"/>
                      <a:gd name="T8" fmla="*/ 1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0"/>
                          <a:pt x="2" y="0"/>
                        </a:cubicBezTo>
                        <a:cubicBezTo>
                          <a:pt x="2" y="0"/>
                          <a:pt x="2" y="0"/>
                          <a:pt x="2" y="0"/>
                        </a:cubicBezTo>
                        <a:cubicBezTo>
                          <a:pt x="1" y="0"/>
                          <a:pt x="1" y="1"/>
                          <a:pt x="1" y="1"/>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2" name="Freeform 1418"/>
                  <p:cNvSpPr>
                    <a:spLocks/>
                  </p:cNvSpPr>
                  <p:nvPr/>
                </p:nvSpPr>
                <p:spPr bwMode="auto">
                  <a:xfrm>
                    <a:off x="3522" y="1360"/>
                    <a:ext cx="11" cy="5"/>
                  </a:xfrm>
                  <a:custGeom>
                    <a:avLst/>
                    <a:gdLst>
                      <a:gd name="T0" fmla="*/ 0 w 2"/>
                      <a:gd name="T1" fmla="*/ 1 h 1"/>
                      <a:gd name="T2" fmla="*/ 2 w 2"/>
                      <a:gd name="T3" fmla="*/ 0 h 1"/>
                      <a:gd name="T4" fmla="*/ 2 w 2"/>
                      <a:gd name="T5" fmla="*/ 0 h 1"/>
                      <a:gd name="T6" fmla="*/ 2 w 2"/>
                      <a:gd name="T7" fmla="*/ 0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0"/>
                          <a:pt x="2" y="0"/>
                        </a:cubicBezTo>
                        <a:cubicBezTo>
                          <a:pt x="2" y="0"/>
                          <a:pt x="2" y="0"/>
                          <a:pt x="2" y="0"/>
                        </a:cubicBezTo>
                        <a:cubicBezTo>
                          <a:pt x="2" y="0"/>
                          <a:pt x="2" y="0"/>
                          <a:pt x="2" y="0"/>
                        </a:cubicBezTo>
                        <a:cubicBezTo>
                          <a:pt x="1"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3" name="Freeform 1419"/>
                  <p:cNvSpPr>
                    <a:spLocks/>
                  </p:cNvSpPr>
                  <p:nvPr/>
                </p:nvSpPr>
                <p:spPr bwMode="auto">
                  <a:xfrm>
                    <a:off x="3522" y="1360"/>
                    <a:ext cx="17" cy="11"/>
                  </a:xfrm>
                  <a:custGeom>
                    <a:avLst/>
                    <a:gdLst>
                      <a:gd name="T0" fmla="*/ 1 w 3"/>
                      <a:gd name="T1" fmla="*/ 2 h 2"/>
                      <a:gd name="T2" fmla="*/ 3 w 3"/>
                      <a:gd name="T3" fmla="*/ 1 h 2"/>
                      <a:gd name="T4" fmla="*/ 3 w 3"/>
                      <a:gd name="T5" fmla="*/ 0 h 2"/>
                      <a:gd name="T6" fmla="*/ 1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2" y="1"/>
                          <a:pt x="2" y="1"/>
                          <a:pt x="3" y="1"/>
                        </a:cubicBezTo>
                        <a:cubicBezTo>
                          <a:pt x="3" y="0"/>
                          <a:pt x="3" y="0"/>
                          <a:pt x="3" y="0"/>
                        </a:cubicBezTo>
                        <a:cubicBezTo>
                          <a:pt x="2" y="1"/>
                          <a:pt x="1" y="1"/>
                          <a:pt x="1"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4" name="Freeform 1420"/>
                  <p:cNvSpPr>
                    <a:spLocks/>
                  </p:cNvSpPr>
                  <p:nvPr/>
                </p:nvSpPr>
                <p:spPr bwMode="auto">
                  <a:xfrm>
                    <a:off x="3533" y="1360"/>
                    <a:ext cx="11" cy="5"/>
                  </a:xfrm>
                  <a:custGeom>
                    <a:avLst/>
                    <a:gdLst>
                      <a:gd name="T0" fmla="*/ 1 w 2"/>
                      <a:gd name="T1" fmla="*/ 1 h 1"/>
                      <a:gd name="T2" fmla="*/ 2 w 2"/>
                      <a:gd name="T3" fmla="*/ 1 h 1"/>
                      <a:gd name="T4" fmla="*/ 1 w 2"/>
                      <a:gd name="T5" fmla="*/ 0 h 1"/>
                      <a:gd name="T6" fmla="*/ 1 w 2"/>
                      <a:gd name="T7" fmla="*/ 1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2" y="1"/>
                        </a:cubicBezTo>
                        <a:cubicBezTo>
                          <a:pt x="2" y="1"/>
                          <a:pt x="2" y="0"/>
                          <a:pt x="1" y="0"/>
                        </a:cubicBezTo>
                        <a:cubicBezTo>
                          <a:pt x="1" y="0"/>
                          <a:pt x="1" y="0"/>
                          <a:pt x="1" y="1"/>
                        </a:cubicBezTo>
                        <a:cubicBezTo>
                          <a:pt x="1" y="1"/>
                          <a:pt x="1"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5" name="Freeform 1421"/>
                  <p:cNvSpPr>
                    <a:spLocks/>
                  </p:cNvSpPr>
                  <p:nvPr/>
                </p:nvSpPr>
                <p:spPr bwMode="auto">
                  <a:xfrm>
                    <a:off x="3533" y="1365"/>
                    <a:ext cx="22" cy="11"/>
                  </a:xfrm>
                  <a:custGeom>
                    <a:avLst/>
                    <a:gdLst>
                      <a:gd name="T0" fmla="*/ 1 w 4"/>
                      <a:gd name="T1" fmla="*/ 2 h 2"/>
                      <a:gd name="T2" fmla="*/ 4 w 4"/>
                      <a:gd name="T3" fmla="*/ 0 h 2"/>
                      <a:gd name="T4" fmla="*/ 3 w 4"/>
                      <a:gd name="T5" fmla="*/ 0 h 2"/>
                      <a:gd name="T6" fmla="*/ 0 w 4"/>
                      <a:gd name="T7" fmla="*/ 2 h 2"/>
                      <a:gd name="T8" fmla="*/ 0 w 4"/>
                      <a:gd name="T9" fmla="*/ 2 h 2"/>
                      <a:gd name="T10" fmla="*/ 1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1" y="2"/>
                        </a:moveTo>
                        <a:cubicBezTo>
                          <a:pt x="2" y="1"/>
                          <a:pt x="3" y="1"/>
                          <a:pt x="4" y="0"/>
                        </a:cubicBezTo>
                        <a:cubicBezTo>
                          <a:pt x="4" y="0"/>
                          <a:pt x="3" y="0"/>
                          <a:pt x="3" y="0"/>
                        </a:cubicBezTo>
                        <a:cubicBezTo>
                          <a:pt x="2" y="1"/>
                          <a:pt x="1" y="1"/>
                          <a:pt x="0" y="2"/>
                        </a:cubicBezTo>
                        <a:cubicBezTo>
                          <a:pt x="0" y="2"/>
                          <a:pt x="0" y="2"/>
                          <a:pt x="0"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6" name="Freeform 1422"/>
                  <p:cNvSpPr>
                    <a:spLocks/>
                  </p:cNvSpPr>
                  <p:nvPr/>
                </p:nvSpPr>
                <p:spPr bwMode="auto">
                  <a:xfrm>
                    <a:off x="3539" y="1365"/>
                    <a:ext cx="22" cy="17"/>
                  </a:xfrm>
                  <a:custGeom>
                    <a:avLst/>
                    <a:gdLst>
                      <a:gd name="T0" fmla="*/ 1 w 4"/>
                      <a:gd name="T1" fmla="*/ 3 h 3"/>
                      <a:gd name="T2" fmla="*/ 4 w 4"/>
                      <a:gd name="T3" fmla="*/ 1 h 3"/>
                      <a:gd name="T4" fmla="*/ 3 w 4"/>
                      <a:gd name="T5" fmla="*/ 0 h 3"/>
                      <a:gd name="T6" fmla="*/ 0 w 4"/>
                      <a:gd name="T7" fmla="*/ 3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2" y="2"/>
                          <a:pt x="3" y="1"/>
                          <a:pt x="4" y="1"/>
                        </a:cubicBezTo>
                        <a:cubicBezTo>
                          <a:pt x="4" y="0"/>
                          <a:pt x="3" y="0"/>
                          <a:pt x="3" y="0"/>
                        </a:cubicBezTo>
                        <a:cubicBezTo>
                          <a:pt x="2"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7" name="Freeform 1423"/>
                  <p:cNvSpPr>
                    <a:spLocks/>
                  </p:cNvSpPr>
                  <p:nvPr/>
                </p:nvSpPr>
                <p:spPr bwMode="auto">
                  <a:xfrm>
                    <a:off x="3544" y="1365"/>
                    <a:ext cx="22" cy="17"/>
                  </a:xfrm>
                  <a:custGeom>
                    <a:avLst/>
                    <a:gdLst>
                      <a:gd name="T0" fmla="*/ 1 w 4"/>
                      <a:gd name="T1" fmla="*/ 3 h 3"/>
                      <a:gd name="T2" fmla="*/ 4 w 4"/>
                      <a:gd name="T3" fmla="*/ 1 h 3"/>
                      <a:gd name="T4" fmla="*/ 3 w 4"/>
                      <a:gd name="T5" fmla="*/ 0 h 3"/>
                      <a:gd name="T6" fmla="*/ 0 w 4"/>
                      <a:gd name="T7" fmla="*/ 3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2" y="2"/>
                          <a:pt x="3" y="1"/>
                          <a:pt x="4" y="1"/>
                        </a:cubicBezTo>
                        <a:cubicBezTo>
                          <a:pt x="4" y="0"/>
                          <a:pt x="3" y="0"/>
                          <a:pt x="3" y="0"/>
                        </a:cubicBezTo>
                        <a:cubicBezTo>
                          <a:pt x="2"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8" name="Freeform 1424"/>
                  <p:cNvSpPr>
                    <a:spLocks/>
                  </p:cNvSpPr>
                  <p:nvPr/>
                </p:nvSpPr>
                <p:spPr bwMode="auto">
                  <a:xfrm>
                    <a:off x="3550" y="1371"/>
                    <a:ext cx="22" cy="16"/>
                  </a:xfrm>
                  <a:custGeom>
                    <a:avLst/>
                    <a:gdLst>
                      <a:gd name="T0" fmla="*/ 1 w 4"/>
                      <a:gd name="T1" fmla="*/ 2 h 3"/>
                      <a:gd name="T2" fmla="*/ 4 w 4"/>
                      <a:gd name="T3" fmla="*/ 0 h 3"/>
                      <a:gd name="T4" fmla="*/ 3 w 4"/>
                      <a:gd name="T5" fmla="*/ 0 h 3"/>
                      <a:gd name="T6" fmla="*/ 0 w 4"/>
                      <a:gd name="T7" fmla="*/ 2 h 3"/>
                      <a:gd name="T8" fmla="*/ 1 w 4"/>
                      <a:gd name="T9" fmla="*/ 2 h 3"/>
                    </a:gdLst>
                    <a:ahLst/>
                    <a:cxnLst>
                      <a:cxn ang="0">
                        <a:pos x="T0" y="T1"/>
                      </a:cxn>
                      <a:cxn ang="0">
                        <a:pos x="T2" y="T3"/>
                      </a:cxn>
                      <a:cxn ang="0">
                        <a:pos x="T4" y="T5"/>
                      </a:cxn>
                      <a:cxn ang="0">
                        <a:pos x="T6" y="T7"/>
                      </a:cxn>
                      <a:cxn ang="0">
                        <a:pos x="T8" y="T9"/>
                      </a:cxn>
                    </a:cxnLst>
                    <a:rect l="0" t="0" r="r" b="b"/>
                    <a:pathLst>
                      <a:path w="4" h="3">
                        <a:moveTo>
                          <a:pt x="1" y="2"/>
                        </a:moveTo>
                        <a:cubicBezTo>
                          <a:pt x="2" y="1"/>
                          <a:pt x="3" y="1"/>
                          <a:pt x="4" y="0"/>
                        </a:cubicBezTo>
                        <a:cubicBezTo>
                          <a:pt x="4" y="0"/>
                          <a:pt x="3" y="0"/>
                          <a:pt x="3" y="0"/>
                        </a:cubicBezTo>
                        <a:cubicBezTo>
                          <a:pt x="2" y="1"/>
                          <a:pt x="1" y="2"/>
                          <a:pt x="0" y="2"/>
                        </a:cubicBezTo>
                        <a:cubicBezTo>
                          <a:pt x="0" y="3"/>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39" name="Freeform 1425"/>
                  <p:cNvSpPr>
                    <a:spLocks/>
                  </p:cNvSpPr>
                  <p:nvPr/>
                </p:nvSpPr>
                <p:spPr bwMode="auto">
                  <a:xfrm>
                    <a:off x="3555" y="1376"/>
                    <a:ext cx="17" cy="11"/>
                  </a:xfrm>
                  <a:custGeom>
                    <a:avLst/>
                    <a:gdLst>
                      <a:gd name="T0" fmla="*/ 1 w 3"/>
                      <a:gd name="T1" fmla="*/ 2 h 2"/>
                      <a:gd name="T2" fmla="*/ 2 w 3"/>
                      <a:gd name="T3" fmla="*/ 0 h 2"/>
                      <a:gd name="T4" fmla="*/ 2 w 3"/>
                      <a:gd name="T5" fmla="*/ 0 h 2"/>
                      <a:gd name="T6" fmla="*/ 0 w 3"/>
                      <a:gd name="T7" fmla="*/ 2 h 2"/>
                      <a:gd name="T8" fmla="*/ 0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1" y="2"/>
                          <a:pt x="2" y="1"/>
                          <a:pt x="2" y="0"/>
                        </a:cubicBezTo>
                        <a:cubicBezTo>
                          <a:pt x="3" y="0"/>
                          <a:pt x="2" y="0"/>
                          <a:pt x="2" y="0"/>
                        </a:cubicBezTo>
                        <a:cubicBezTo>
                          <a:pt x="1" y="1"/>
                          <a:pt x="1" y="1"/>
                          <a:pt x="0" y="2"/>
                        </a:cubicBezTo>
                        <a:cubicBezTo>
                          <a:pt x="0" y="2"/>
                          <a:pt x="0" y="2"/>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0" name="Freeform 1426"/>
                  <p:cNvSpPr>
                    <a:spLocks/>
                  </p:cNvSpPr>
                  <p:nvPr/>
                </p:nvSpPr>
                <p:spPr bwMode="auto">
                  <a:xfrm>
                    <a:off x="3561" y="1376"/>
                    <a:ext cx="22" cy="17"/>
                  </a:xfrm>
                  <a:custGeom>
                    <a:avLst/>
                    <a:gdLst>
                      <a:gd name="T0" fmla="*/ 0 w 4"/>
                      <a:gd name="T1" fmla="*/ 3 h 3"/>
                      <a:gd name="T2" fmla="*/ 3 w 4"/>
                      <a:gd name="T3" fmla="*/ 1 h 3"/>
                      <a:gd name="T4" fmla="*/ 3 w 4"/>
                      <a:gd name="T5" fmla="*/ 0 h 3"/>
                      <a:gd name="T6" fmla="*/ 0 w 4"/>
                      <a:gd name="T7" fmla="*/ 2 h 3"/>
                      <a:gd name="T8" fmla="*/ 0 w 4"/>
                      <a:gd name="T9" fmla="*/ 3 h 3"/>
                    </a:gdLst>
                    <a:ahLst/>
                    <a:cxnLst>
                      <a:cxn ang="0">
                        <a:pos x="T0" y="T1"/>
                      </a:cxn>
                      <a:cxn ang="0">
                        <a:pos x="T2" y="T3"/>
                      </a:cxn>
                      <a:cxn ang="0">
                        <a:pos x="T4" y="T5"/>
                      </a:cxn>
                      <a:cxn ang="0">
                        <a:pos x="T6" y="T7"/>
                      </a:cxn>
                      <a:cxn ang="0">
                        <a:pos x="T8" y="T9"/>
                      </a:cxn>
                    </a:cxnLst>
                    <a:rect l="0" t="0" r="r" b="b"/>
                    <a:pathLst>
                      <a:path w="4" h="3">
                        <a:moveTo>
                          <a:pt x="0" y="3"/>
                        </a:moveTo>
                        <a:cubicBezTo>
                          <a:pt x="1" y="2"/>
                          <a:pt x="2" y="1"/>
                          <a:pt x="3" y="1"/>
                        </a:cubicBezTo>
                        <a:cubicBezTo>
                          <a:pt x="4" y="0"/>
                          <a:pt x="4" y="0"/>
                          <a:pt x="3" y="0"/>
                        </a:cubicBezTo>
                        <a:cubicBezTo>
                          <a:pt x="2" y="1"/>
                          <a:pt x="1" y="2"/>
                          <a:pt x="0" y="2"/>
                        </a:cubicBezTo>
                        <a:cubicBezTo>
                          <a:pt x="0" y="2"/>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1" name="Freeform 1427"/>
                  <p:cNvSpPr>
                    <a:spLocks/>
                  </p:cNvSpPr>
                  <p:nvPr/>
                </p:nvSpPr>
                <p:spPr bwMode="auto">
                  <a:xfrm>
                    <a:off x="3566" y="1382"/>
                    <a:ext cx="22" cy="16"/>
                  </a:xfrm>
                  <a:custGeom>
                    <a:avLst/>
                    <a:gdLst>
                      <a:gd name="T0" fmla="*/ 0 w 4"/>
                      <a:gd name="T1" fmla="*/ 3 h 3"/>
                      <a:gd name="T2" fmla="*/ 4 w 4"/>
                      <a:gd name="T3" fmla="*/ 0 h 3"/>
                      <a:gd name="T4" fmla="*/ 4 w 4"/>
                      <a:gd name="T5" fmla="*/ 0 h 3"/>
                      <a:gd name="T6" fmla="*/ 0 w 4"/>
                      <a:gd name="T7" fmla="*/ 3 h 3"/>
                      <a:gd name="T8" fmla="*/ 0 w 4"/>
                      <a:gd name="T9" fmla="*/ 3 h 3"/>
                    </a:gdLst>
                    <a:ahLst/>
                    <a:cxnLst>
                      <a:cxn ang="0">
                        <a:pos x="T0" y="T1"/>
                      </a:cxn>
                      <a:cxn ang="0">
                        <a:pos x="T2" y="T3"/>
                      </a:cxn>
                      <a:cxn ang="0">
                        <a:pos x="T4" y="T5"/>
                      </a:cxn>
                      <a:cxn ang="0">
                        <a:pos x="T6" y="T7"/>
                      </a:cxn>
                      <a:cxn ang="0">
                        <a:pos x="T8" y="T9"/>
                      </a:cxn>
                    </a:cxnLst>
                    <a:rect l="0" t="0" r="r" b="b"/>
                    <a:pathLst>
                      <a:path w="4" h="3">
                        <a:moveTo>
                          <a:pt x="0" y="3"/>
                        </a:moveTo>
                        <a:cubicBezTo>
                          <a:pt x="1" y="2"/>
                          <a:pt x="3" y="1"/>
                          <a:pt x="4" y="0"/>
                        </a:cubicBezTo>
                        <a:cubicBezTo>
                          <a:pt x="4" y="0"/>
                          <a:pt x="4" y="0"/>
                          <a:pt x="4" y="0"/>
                        </a:cubicBezTo>
                        <a:cubicBezTo>
                          <a:pt x="2" y="1"/>
                          <a:pt x="1" y="2"/>
                          <a:pt x="0" y="3"/>
                        </a:cubicBezTo>
                        <a:cubicBezTo>
                          <a:pt x="0" y="3"/>
                          <a:pt x="0" y="3"/>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2" name="Freeform 1428"/>
                  <p:cNvSpPr>
                    <a:spLocks/>
                  </p:cNvSpPr>
                  <p:nvPr/>
                </p:nvSpPr>
                <p:spPr bwMode="auto">
                  <a:xfrm>
                    <a:off x="3572" y="1382"/>
                    <a:ext cx="27" cy="22"/>
                  </a:xfrm>
                  <a:custGeom>
                    <a:avLst/>
                    <a:gdLst>
                      <a:gd name="T0" fmla="*/ 0 w 5"/>
                      <a:gd name="T1" fmla="*/ 3 h 4"/>
                      <a:gd name="T2" fmla="*/ 5 w 5"/>
                      <a:gd name="T3" fmla="*/ 0 h 4"/>
                      <a:gd name="T4" fmla="*/ 4 w 5"/>
                      <a:gd name="T5" fmla="*/ 0 h 4"/>
                      <a:gd name="T6" fmla="*/ 0 w 5"/>
                      <a:gd name="T7" fmla="*/ 3 h 4"/>
                      <a:gd name="T8" fmla="*/ 0 w 5"/>
                      <a:gd name="T9" fmla="*/ 3 h 4"/>
                    </a:gdLst>
                    <a:ahLst/>
                    <a:cxnLst>
                      <a:cxn ang="0">
                        <a:pos x="T0" y="T1"/>
                      </a:cxn>
                      <a:cxn ang="0">
                        <a:pos x="T2" y="T3"/>
                      </a:cxn>
                      <a:cxn ang="0">
                        <a:pos x="T4" y="T5"/>
                      </a:cxn>
                      <a:cxn ang="0">
                        <a:pos x="T6" y="T7"/>
                      </a:cxn>
                      <a:cxn ang="0">
                        <a:pos x="T8" y="T9"/>
                      </a:cxn>
                    </a:cxnLst>
                    <a:rect l="0" t="0" r="r" b="b"/>
                    <a:pathLst>
                      <a:path w="5" h="4">
                        <a:moveTo>
                          <a:pt x="0" y="3"/>
                        </a:moveTo>
                        <a:cubicBezTo>
                          <a:pt x="2" y="2"/>
                          <a:pt x="3" y="1"/>
                          <a:pt x="5" y="0"/>
                        </a:cubicBezTo>
                        <a:cubicBezTo>
                          <a:pt x="5" y="0"/>
                          <a:pt x="4" y="0"/>
                          <a:pt x="4" y="0"/>
                        </a:cubicBezTo>
                        <a:cubicBezTo>
                          <a:pt x="3" y="1"/>
                          <a:pt x="1" y="2"/>
                          <a:pt x="0" y="3"/>
                        </a:cubicBezTo>
                        <a:cubicBezTo>
                          <a:pt x="0" y="3"/>
                          <a:pt x="0" y="4"/>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3" name="Freeform 1429"/>
                  <p:cNvSpPr>
                    <a:spLocks/>
                  </p:cNvSpPr>
                  <p:nvPr/>
                </p:nvSpPr>
                <p:spPr bwMode="auto">
                  <a:xfrm>
                    <a:off x="3572" y="1387"/>
                    <a:ext cx="27" cy="17"/>
                  </a:xfrm>
                  <a:custGeom>
                    <a:avLst/>
                    <a:gdLst>
                      <a:gd name="T0" fmla="*/ 1 w 5"/>
                      <a:gd name="T1" fmla="*/ 3 h 3"/>
                      <a:gd name="T2" fmla="*/ 5 w 5"/>
                      <a:gd name="T3" fmla="*/ 1 h 3"/>
                      <a:gd name="T4" fmla="*/ 5 w 5"/>
                      <a:gd name="T5" fmla="*/ 0 h 3"/>
                      <a:gd name="T6" fmla="*/ 1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4" y="1"/>
                          <a:pt x="5" y="1"/>
                        </a:cubicBezTo>
                        <a:cubicBezTo>
                          <a:pt x="5" y="0"/>
                          <a:pt x="5" y="0"/>
                          <a:pt x="5" y="0"/>
                        </a:cubicBezTo>
                        <a:cubicBezTo>
                          <a:pt x="3"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4" name="Freeform 1430"/>
                  <p:cNvSpPr>
                    <a:spLocks/>
                  </p:cNvSpPr>
                  <p:nvPr/>
                </p:nvSpPr>
                <p:spPr bwMode="auto">
                  <a:xfrm>
                    <a:off x="3577" y="1387"/>
                    <a:ext cx="28" cy="22"/>
                  </a:xfrm>
                  <a:custGeom>
                    <a:avLst/>
                    <a:gdLst>
                      <a:gd name="T0" fmla="*/ 1 w 5"/>
                      <a:gd name="T1" fmla="*/ 4 h 4"/>
                      <a:gd name="T2" fmla="*/ 5 w 5"/>
                      <a:gd name="T3" fmla="*/ 1 h 4"/>
                      <a:gd name="T4" fmla="*/ 4 w 5"/>
                      <a:gd name="T5" fmla="*/ 1 h 4"/>
                      <a:gd name="T6" fmla="*/ 0 w 5"/>
                      <a:gd name="T7" fmla="*/ 4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3"/>
                          <a:pt x="4" y="2"/>
                          <a:pt x="5" y="1"/>
                        </a:cubicBezTo>
                        <a:cubicBezTo>
                          <a:pt x="5" y="0"/>
                          <a:pt x="5" y="0"/>
                          <a:pt x="4" y="1"/>
                        </a:cubicBezTo>
                        <a:cubicBezTo>
                          <a:pt x="3" y="2"/>
                          <a:pt x="2" y="3"/>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5" name="Freeform 1431"/>
                  <p:cNvSpPr>
                    <a:spLocks/>
                  </p:cNvSpPr>
                  <p:nvPr/>
                </p:nvSpPr>
                <p:spPr bwMode="auto">
                  <a:xfrm>
                    <a:off x="3583" y="1393"/>
                    <a:ext cx="33" cy="22"/>
                  </a:xfrm>
                  <a:custGeom>
                    <a:avLst/>
                    <a:gdLst>
                      <a:gd name="T0" fmla="*/ 1 w 6"/>
                      <a:gd name="T1" fmla="*/ 4 h 4"/>
                      <a:gd name="T2" fmla="*/ 5 w 6"/>
                      <a:gd name="T3" fmla="*/ 0 h 4"/>
                      <a:gd name="T4" fmla="*/ 5 w 6"/>
                      <a:gd name="T5" fmla="*/ 0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2"/>
                          <a:pt x="4" y="1"/>
                          <a:pt x="5" y="0"/>
                        </a:cubicBezTo>
                        <a:cubicBezTo>
                          <a:pt x="6" y="0"/>
                          <a:pt x="5" y="0"/>
                          <a:pt x="5" y="0"/>
                        </a:cubicBezTo>
                        <a:cubicBezTo>
                          <a:pt x="3" y="1"/>
                          <a:pt x="1" y="2"/>
                          <a:pt x="0" y="4"/>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6" name="Freeform 1432"/>
                  <p:cNvSpPr>
                    <a:spLocks/>
                  </p:cNvSpPr>
                  <p:nvPr/>
                </p:nvSpPr>
                <p:spPr bwMode="auto">
                  <a:xfrm>
                    <a:off x="3577" y="1398"/>
                    <a:ext cx="44" cy="22"/>
                  </a:xfrm>
                  <a:custGeom>
                    <a:avLst/>
                    <a:gdLst>
                      <a:gd name="T0" fmla="*/ 1 w 8"/>
                      <a:gd name="T1" fmla="*/ 4 h 4"/>
                      <a:gd name="T2" fmla="*/ 7 w 8"/>
                      <a:gd name="T3" fmla="*/ 0 h 4"/>
                      <a:gd name="T4" fmla="*/ 7 w 8"/>
                      <a:gd name="T5" fmla="*/ 0 h 4"/>
                      <a:gd name="T6" fmla="*/ 1 w 8"/>
                      <a:gd name="T7" fmla="*/ 3 h 4"/>
                      <a:gd name="T8" fmla="*/ 1 w 8"/>
                      <a:gd name="T9" fmla="*/ 4 h 4"/>
                    </a:gdLst>
                    <a:ahLst/>
                    <a:cxnLst>
                      <a:cxn ang="0">
                        <a:pos x="T0" y="T1"/>
                      </a:cxn>
                      <a:cxn ang="0">
                        <a:pos x="T2" y="T3"/>
                      </a:cxn>
                      <a:cxn ang="0">
                        <a:pos x="T4" y="T5"/>
                      </a:cxn>
                      <a:cxn ang="0">
                        <a:pos x="T6" y="T7"/>
                      </a:cxn>
                      <a:cxn ang="0">
                        <a:pos x="T8" y="T9"/>
                      </a:cxn>
                    </a:cxnLst>
                    <a:rect l="0" t="0" r="r" b="b"/>
                    <a:pathLst>
                      <a:path w="8" h="4">
                        <a:moveTo>
                          <a:pt x="1" y="4"/>
                        </a:moveTo>
                        <a:cubicBezTo>
                          <a:pt x="3" y="2"/>
                          <a:pt x="5" y="1"/>
                          <a:pt x="7" y="0"/>
                        </a:cubicBezTo>
                        <a:cubicBezTo>
                          <a:pt x="8" y="0"/>
                          <a:pt x="7" y="0"/>
                          <a:pt x="7" y="0"/>
                        </a:cubicBezTo>
                        <a:cubicBezTo>
                          <a:pt x="5" y="1"/>
                          <a:pt x="2" y="2"/>
                          <a:pt x="1" y="3"/>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7" name="Freeform 1433"/>
                  <p:cNvSpPr>
                    <a:spLocks/>
                  </p:cNvSpPr>
                  <p:nvPr/>
                </p:nvSpPr>
                <p:spPr bwMode="auto">
                  <a:xfrm>
                    <a:off x="3583" y="1398"/>
                    <a:ext cx="38" cy="28"/>
                  </a:xfrm>
                  <a:custGeom>
                    <a:avLst/>
                    <a:gdLst>
                      <a:gd name="T0" fmla="*/ 1 w 7"/>
                      <a:gd name="T1" fmla="*/ 4 h 5"/>
                      <a:gd name="T2" fmla="*/ 6 w 7"/>
                      <a:gd name="T3" fmla="*/ 1 h 5"/>
                      <a:gd name="T4" fmla="*/ 6 w 7"/>
                      <a:gd name="T5" fmla="*/ 0 h 5"/>
                      <a:gd name="T6" fmla="*/ 0 w 7"/>
                      <a:gd name="T7" fmla="*/ 4 h 5"/>
                      <a:gd name="T8" fmla="*/ 1 w 7"/>
                      <a:gd name="T9" fmla="*/ 4 h 5"/>
                    </a:gdLst>
                    <a:ahLst/>
                    <a:cxnLst>
                      <a:cxn ang="0">
                        <a:pos x="T0" y="T1"/>
                      </a:cxn>
                      <a:cxn ang="0">
                        <a:pos x="T2" y="T3"/>
                      </a:cxn>
                      <a:cxn ang="0">
                        <a:pos x="T4" y="T5"/>
                      </a:cxn>
                      <a:cxn ang="0">
                        <a:pos x="T6" y="T7"/>
                      </a:cxn>
                      <a:cxn ang="0">
                        <a:pos x="T8" y="T9"/>
                      </a:cxn>
                    </a:cxnLst>
                    <a:rect l="0" t="0" r="r" b="b"/>
                    <a:pathLst>
                      <a:path w="7" h="5">
                        <a:moveTo>
                          <a:pt x="1" y="4"/>
                        </a:moveTo>
                        <a:cubicBezTo>
                          <a:pt x="2" y="3"/>
                          <a:pt x="4" y="1"/>
                          <a:pt x="6" y="1"/>
                        </a:cubicBezTo>
                        <a:cubicBezTo>
                          <a:pt x="7" y="0"/>
                          <a:pt x="6" y="0"/>
                          <a:pt x="6" y="0"/>
                        </a:cubicBezTo>
                        <a:cubicBezTo>
                          <a:pt x="4" y="1"/>
                          <a:pt x="2" y="2"/>
                          <a:pt x="0" y="4"/>
                        </a:cubicBezTo>
                        <a:cubicBezTo>
                          <a:pt x="0" y="4"/>
                          <a:pt x="0"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8" name="Freeform 1434"/>
                  <p:cNvSpPr>
                    <a:spLocks/>
                  </p:cNvSpPr>
                  <p:nvPr/>
                </p:nvSpPr>
                <p:spPr bwMode="auto">
                  <a:xfrm>
                    <a:off x="3583" y="1398"/>
                    <a:ext cx="49" cy="28"/>
                  </a:xfrm>
                  <a:custGeom>
                    <a:avLst/>
                    <a:gdLst>
                      <a:gd name="T0" fmla="*/ 1 w 9"/>
                      <a:gd name="T1" fmla="*/ 5 h 5"/>
                      <a:gd name="T2" fmla="*/ 9 w 9"/>
                      <a:gd name="T3" fmla="*/ 0 h 5"/>
                      <a:gd name="T4" fmla="*/ 8 w 9"/>
                      <a:gd name="T5" fmla="*/ 0 h 5"/>
                      <a:gd name="T6" fmla="*/ 0 w 9"/>
                      <a:gd name="T7" fmla="*/ 5 h 5"/>
                      <a:gd name="T8" fmla="*/ 1 w 9"/>
                      <a:gd name="T9" fmla="*/ 5 h 5"/>
                    </a:gdLst>
                    <a:ahLst/>
                    <a:cxnLst>
                      <a:cxn ang="0">
                        <a:pos x="T0" y="T1"/>
                      </a:cxn>
                      <a:cxn ang="0">
                        <a:pos x="T2" y="T3"/>
                      </a:cxn>
                      <a:cxn ang="0">
                        <a:pos x="T4" y="T5"/>
                      </a:cxn>
                      <a:cxn ang="0">
                        <a:pos x="T6" y="T7"/>
                      </a:cxn>
                      <a:cxn ang="0">
                        <a:pos x="T8" y="T9"/>
                      </a:cxn>
                    </a:cxnLst>
                    <a:rect l="0" t="0" r="r" b="b"/>
                    <a:pathLst>
                      <a:path w="9" h="5">
                        <a:moveTo>
                          <a:pt x="1" y="5"/>
                        </a:moveTo>
                        <a:cubicBezTo>
                          <a:pt x="3" y="4"/>
                          <a:pt x="6" y="1"/>
                          <a:pt x="9" y="0"/>
                        </a:cubicBezTo>
                        <a:cubicBezTo>
                          <a:pt x="9" y="0"/>
                          <a:pt x="9" y="0"/>
                          <a:pt x="8" y="0"/>
                        </a:cubicBezTo>
                        <a:cubicBezTo>
                          <a:pt x="5" y="1"/>
                          <a:pt x="3"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49" name="Freeform 1435"/>
                  <p:cNvSpPr>
                    <a:spLocks/>
                  </p:cNvSpPr>
                  <p:nvPr/>
                </p:nvSpPr>
                <p:spPr bwMode="auto">
                  <a:xfrm>
                    <a:off x="3583" y="1404"/>
                    <a:ext cx="55" cy="27"/>
                  </a:xfrm>
                  <a:custGeom>
                    <a:avLst/>
                    <a:gdLst>
                      <a:gd name="T0" fmla="*/ 1 w 10"/>
                      <a:gd name="T1" fmla="*/ 5 h 5"/>
                      <a:gd name="T2" fmla="*/ 5 w 10"/>
                      <a:gd name="T3" fmla="*/ 3 h 5"/>
                      <a:gd name="T4" fmla="*/ 9 w 10"/>
                      <a:gd name="T5" fmla="*/ 1 h 5"/>
                      <a:gd name="T6" fmla="*/ 9 w 10"/>
                      <a:gd name="T7" fmla="*/ 0 h 5"/>
                      <a:gd name="T8" fmla="*/ 6 w 10"/>
                      <a:gd name="T9" fmla="*/ 1 h 5"/>
                      <a:gd name="T10" fmla="*/ 1 w 10"/>
                      <a:gd name="T11" fmla="*/ 5 h 5"/>
                      <a:gd name="T12" fmla="*/ 1 w 10"/>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0" h="5">
                        <a:moveTo>
                          <a:pt x="1" y="5"/>
                        </a:moveTo>
                        <a:cubicBezTo>
                          <a:pt x="2" y="4"/>
                          <a:pt x="4" y="3"/>
                          <a:pt x="5" y="3"/>
                        </a:cubicBezTo>
                        <a:cubicBezTo>
                          <a:pt x="6" y="2"/>
                          <a:pt x="8" y="1"/>
                          <a:pt x="9" y="1"/>
                        </a:cubicBezTo>
                        <a:cubicBezTo>
                          <a:pt x="9" y="1"/>
                          <a:pt x="10" y="0"/>
                          <a:pt x="9" y="0"/>
                        </a:cubicBezTo>
                        <a:cubicBezTo>
                          <a:pt x="8" y="0"/>
                          <a:pt x="7" y="1"/>
                          <a:pt x="6" y="1"/>
                        </a:cubicBezTo>
                        <a:cubicBezTo>
                          <a:pt x="4" y="3"/>
                          <a:pt x="2" y="4"/>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0" name="Freeform 1436"/>
                  <p:cNvSpPr>
                    <a:spLocks/>
                  </p:cNvSpPr>
                  <p:nvPr/>
                </p:nvSpPr>
                <p:spPr bwMode="auto">
                  <a:xfrm>
                    <a:off x="3594" y="1409"/>
                    <a:ext cx="38" cy="28"/>
                  </a:xfrm>
                  <a:custGeom>
                    <a:avLst/>
                    <a:gdLst>
                      <a:gd name="T0" fmla="*/ 1 w 7"/>
                      <a:gd name="T1" fmla="*/ 5 h 5"/>
                      <a:gd name="T2" fmla="*/ 7 w 7"/>
                      <a:gd name="T3" fmla="*/ 0 h 5"/>
                      <a:gd name="T4" fmla="*/ 7 w 7"/>
                      <a:gd name="T5" fmla="*/ 0 h 5"/>
                      <a:gd name="T6" fmla="*/ 0 w 7"/>
                      <a:gd name="T7" fmla="*/ 5 h 5"/>
                      <a:gd name="T8" fmla="*/ 1 w 7"/>
                      <a:gd name="T9" fmla="*/ 5 h 5"/>
                    </a:gdLst>
                    <a:ahLst/>
                    <a:cxnLst>
                      <a:cxn ang="0">
                        <a:pos x="T0" y="T1"/>
                      </a:cxn>
                      <a:cxn ang="0">
                        <a:pos x="T2" y="T3"/>
                      </a:cxn>
                      <a:cxn ang="0">
                        <a:pos x="T4" y="T5"/>
                      </a:cxn>
                      <a:cxn ang="0">
                        <a:pos x="T6" y="T7"/>
                      </a:cxn>
                      <a:cxn ang="0">
                        <a:pos x="T8" y="T9"/>
                      </a:cxn>
                    </a:cxnLst>
                    <a:rect l="0" t="0" r="r" b="b"/>
                    <a:pathLst>
                      <a:path w="7" h="5">
                        <a:moveTo>
                          <a:pt x="1" y="5"/>
                        </a:moveTo>
                        <a:cubicBezTo>
                          <a:pt x="2" y="3"/>
                          <a:pt x="5" y="2"/>
                          <a:pt x="7" y="0"/>
                        </a:cubicBezTo>
                        <a:cubicBezTo>
                          <a:pt x="7" y="0"/>
                          <a:pt x="7" y="0"/>
                          <a:pt x="7" y="0"/>
                        </a:cubicBezTo>
                        <a:cubicBezTo>
                          <a:pt x="4" y="1"/>
                          <a:pt x="2" y="3"/>
                          <a:pt x="0" y="5"/>
                        </a:cubicBezTo>
                        <a:cubicBezTo>
                          <a:pt x="0" y="5"/>
                          <a:pt x="0"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1" name="Freeform 1437"/>
                  <p:cNvSpPr>
                    <a:spLocks/>
                  </p:cNvSpPr>
                  <p:nvPr/>
                </p:nvSpPr>
                <p:spPr bwMode="auto">
                  <a:xfrm>
                    <a:off x="3599" y="1409"/>
                    <a:ext cx="44" cy="34"/>
                  </a:xfrm>
                  <a:custGeom>
                    <a:avLst/>
                    <a:gdLst>
                      <a:gd name="T0" fmla="*/ 0 w 8"/>
                      <a:gd name="T1" fmla="*/ 6 h 6"/>
                      <a:gd name="T2" fmla="*/ 3 w 8"/>
                      <a:gd name="T3" fmla="*/ 3 h 6"/>
                      <a:gd name="T4" fmla="*/ 5 w 8"/>
                      <a:gd name="T5" fmla="*/ 2 h 6"/>
                      <a:gd name="T6" fmla="*/ 7 w 8"/>
                      <a:gd name="T7" fmla="*/ 0 h 6"/>
                      <a:gd name="T8" fmla="*/ 7 w 8"/>
                      <a:gd name="T9" fmla="*/ 0 h 6"/>
                      <a:gd name="T10" fmla="*/ 4 w 8"/>
                      <a:gd name="T11" fmla="*/ 2 h 6"/>
                      <a:gd name="T12" fmla="*/ 0 w 8"/>
                      <a:gd name="T13" fmla="*/ 5 h 6"/>
                      <a:gd name="T14" fmla="*/ 0 w 8"/>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0" y="6"/>
                        </a:moveTo>
                        <a:cubicBezTo>
                          <a:pt x="1" y="5"/>
                          <a:pt x="2" y="4"/>
                          <a:pt x="3" y="3"/>
                        </a:cubicBezTo>
                        <a:cubicBezTo>
                          <a:pt x="4" y="3"/>
                          <a:pt x="4" y="2"/>
                          <a:pt x="5" y="2"/>
                        </a:cubicBezTo>
                        <a:cubicBezTo>
                          <a:pt x="6" y="1"/>
                          <a:pt x="6" y="1"/>
                          <a:pt x="7" y="0"/>
                        </a:cubicBezTo>
                        <a:cubicBezTo>
                          <a:pt x="7" y="0"/>
                          <a:pt x="8" y="0"/>
                          <a:pt x="7" y="0"/>
                        </a:cubicBezTo>
                        <a:cubicBezTo>
                          <a:pt x="6" y="0"/>
                          <a:pt x="5" y="1"/>
                          <a:pt x="4" y="2"/>
                        </a:cubicBezTo>
                        <a:cubicBezTo>
                          <a:pt x="3" y="3"/>
                          <a:pt x="1" y="4"/>
                          <a:pt x="0" y="5"/>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2" name="Freeform 1438"/>
                  <p:cNvSpPr>
                    <a:spLocks/>
                  </p:cNvSpPr>
                  <p:nvPr/>
                </p:nvSpPr>
                <p:spPr bwMode="auto">
                  <a:xfrm>
                    <a:off x="3588" y="1448"/>
                    <a:ext cx="6" cy="6"/>
                  </a:xfrm>
                  <a:custGeom>
                    <a:avLst/>
                    <a:gdLst>
                      <a:gd name="T0" fmla="*/ 1 w 1"/>
                      <a:gd name="T1" fmla="*/ 1 h 1"/>
                      <a:gd name="T2" fmla="*/ 1 w 1"/>
                      <a:gd name="T3" fmla="*/ 0 h 1"/>
                      <a:gd name="T4" fmla="*/ 1 w 1"/>
                      <a:gd name="T5" fmla="*/ 0 h 1"/>
                      <a:gd name="T6" fmla="*/ 1 w 1"/>
                      <a:gd name="T7" fmla="*/ 0 h 1"/>
                      <a:gd name="T8" fmla="*/ 0 w 1"/>
                      <a:gd name="T9" fmla="*/ 1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0"/>
                          <a:pt x="1" y="0"/>
                          <a:pt x="1" y="0"/>
                        </a:cubicBezTo>
                        <a:cubicBezTo>
                          <a:pt x="1" y="0"/>
                          <a:pt x="1" y="0"/>
                          <a:pt x="1" y="0"/>
                        </a:cubicBezTo>
                        <a:cubicBezTo>
                          <a:pt x="1" y="0"/>
                          <a:pt x="1" y="0"/>
                          <a:pt x="1" y="0"/>
                        </a:cubicBezTo>
                        <a:cubicBezTo>
                          <a:pt x="0" y="0"/>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3" name="Freeform 1439"/>
                  <p:cNvSpPr>
                    <a:spLocks/>
                  </p:cNvSpPr>
                  <p:nvPr/>
                </p:nvSpPr>
                <p:spPr bwMode="auto">
                  <a:xfrm>
                    <a:off x="3594" y="1415"/>
                    <a:ext cx="49" cy="39"/>
                  </a:xfrm>
                  <a:custGeom>
                    <a:avLst/>
                    <a:gdLst>
                      <a:gd name="T0" fmla="*/ 1 w 9"/>
                      <a:gd name="T1" fmla="*/ 7 h 7"/>
                      <a:gd name="T2" fmla="*/ 9 w 9"/>
                      <a:gd name="T3" fmla="*/ 0 h 7"/>
                      <a:gd name="T4" fmla="*/ 8 w 9"/>
                      <a:gd name="T5" fmla="*/ 0 h 7"/>
                      <a:gd name="T6" fmla="*/ 0 w 9"/>
                      <a:gd name="T7" fmla="*/ 7 h 7"/>
                      <a:gd name="T8" fmla="*/ 1 w 9"/>
                      <a:gd name="T9" fmla="*/ 7 h 7"/>
                    </a:gdLst>
                    <a:ahLst/>
                    <a:cxnLst>
                      <a:cxn ang="0">
                        <a:pos x="T0" y="T1"/>
                      </a:cxn>
                      <a:cxn ang="0">
                        <a:pos x="T2" y="T3"/>
                      </a:cxn>
                      <a:cxn ang="0">
                        <a:pos x="T4" y="T5"/>
                      </a:cxn>
                      <a:cxn ang="0">
                        <a:pos x="T6" y="T7"/>
                      </a:cxn>
                      <a:cxn ang="0">
                        <a:pos x="T8" y="T9"/>
                      </a:cxn>
                    </a:cxnLst>
                    <a:rect l="0" t="0" r="r" b="b"/>
                    <a:pathLst>
                      <a:path w="9" h="7">
                        <a:moveTo>
                          <a:pt x="1" y="7"/>
                        </a:moveTo>
                        <a:cubicBezTo>
                          <a:pt x="3" y="4"/>
                          <a:pt x="6" y="2"/>
                          <a:pt x="9" y="0"/>
                        </a:cubicBezTo>
                        <a:cubicBezTo>
                          <a:pt x="9" y="0"/>
                          <a:pt x="8" y="0"/>
                          <a:pt x="8" y="0"/>
                        </a:cubicBezTo>
                        <a:cubicBezTo>
                          <a:pt x="5" y="2"/>
                          <a:pt x="2" y="4"/>
                          <a:pt x="0"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4" name="Freeform 1440"/>
                  <p:cNvSpPr>
                    <a:spLocks/>
                  </p:cNvSpPr>
                  <p:nvPr/>
                </p:nvSpPr>
                <p:spPr bwMode="auto">
                  <a:xfrm>
                    <a:off x="3599" y="1420"/>
                    <a:ext cx="50" cy="34"/>
                  </a:xfrm>
                  <a:custGeom>
                    <a:avLst/>
                    <a:gdLst>
                      <a:gd name="T0" fmla="*/ 1 w 9"/>
                      <a:gd name="T1" fmla="*/ 6 h 6"/>
                      <a:gd name="T2" fmla="*/ 8 w 9"/>
                      <a:gd name="T3" fmla="*/ 0 h 6"/>
                      <a:gd name="T4" fmla="*/ 8 w 9"/>
                      <a:gd name="T5" fmla="*/ 0 h 6"/>
                      <a:gd name="T6" fmla="*/ 0 w 9"/>
                      <a:gd name="T7" fmla="*/ 6 h 6"/>
                      <a:gd name="T8" fmla="*/ 1 w 9"/>
                      <a:gd name="T9" fmla="*/ 6 h 6"/>
                    </a:gdLst>
                    <a:ahLst/>
                    <a:cxnLst>
                      <a:cxn ang="0">
                        <a:pos x="T0" y="T1"/>
                      </a:cxn>
                      <a:cxn ang="0">
                        <a:pos x="T2" y="T3"/>
                      </a:cxn>
                      <a:cxn ang="0">
                        <a:pos x="T4" y="T5"/>
                      </a:cxn>
                      <a:cxn ang="0">
                        <a:pos x="T6" y="T7"/>
                      </a:cxn>
                      <a:cxn ang="0">
                        <a:pos x="T8" y="T9"/>
                      </a:cxn>
                    </a:cxnLst>
                    <a:rect l="0" t="0" r="r" b="b"/>
                    <a:pathLst>
                      <a:path w="9" h="6">
                        <a:moveTo>
                          <a:pt x="1" y="6"/>
                        </a:moveTo>
                        <a:cubicBezTo>
                          <a:pt x="3" y="4"/>
                          <a:pt x="6" y="2"/>
                          <a:pt x="8" y="0"/>
                        </a:cubicBezTo>
                        <a:cubicBezTo>
                          <a:pt x="9" y="0"/>
                          <a:pt x="8" y="0"/>
                          <a:pt x="8" y="0"/>
                        </a:cubicBezTo>
                        <a:cubicBezTo>
                          <a:pt x="5" y="2"/>
                          <a:pt x="2" y="4"/>
                          <a:pt x="0" y="6"/>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5" name="Freeform 1441"/>
                  <p:cNvSpPr>
                    <a:spLocks/>
                  </p:cNvSpPr>
                  <p:nvPr/>
                </p:nvSpPr>
                <p:spPr bwMode="auto">
                  <a:xfrm>
                    <a:off x="3599" y="1420"/>
                    <a:ext cx="61" cy="39"/>
                  </a:xfrm>
                  <a:custGeom>
                    <a:avLst/>
                    <a:gdLst>
                      <a:gd name="T0" fmla="*/ 1 w 11"/>
                      <a:gd name="T1" fmla="*/ 6 h 7"/>
                      <a:gd name="T2" fmla="*/ 10 w 11"/>
                      <a:gd name="T3" fmla="*/ 1 h 7"/>
                      <a:gd name="T4" fmla="*/ 10 w 11"/>
                      <a:gd name="T5" fmla="*/ 0 h 7"/>
                      <a:gd name="T6" fmla="*/ 1 w 11"/>
                      <a:gd name="T7" fmla="*/ 6 h 7"/>
                      <a:gd name="T8" fmla="*/ 1 w 11"/>
                      <a:gd name="T9" fmla="*/ 6 h 7"/>
                    </a:gdLst>
                    <a:ahLst/>
                    <a:cxnLst>
                      <a:cxn ang="0">
                        <a:pos x="T0" y="T1"/>
                      </a:cxn>
                      <a:cxn ang="0">
                        <a:pos x="T2" y="T3"/>
                      </a:cxn>
                      <a:cxn ang="0">
                        <a:pos x="T4" y="T5"/>
                      </a:cxn>
                      <a:cxn ang="0">
                        <a:pos x="T6" y="T7"/>
                      </a:cxn>
                      <a:cxn ang="0">
                        <a:pos x="T8" y="T9"/>
                      </a:cxn>
                    </a:cxnLst>
                    <a:rect l="0" t="0" r="r" b="b"/>
                    <a:pathLst>
                      <a:path w="11" h="7">
                        <a:moveTo>
                          <a:pt x="1" y="6"/>
                        </a:moveTo>
                        <a:cubicBezTo>
                          <a:pt x="4" y="4"/>
                          <a:pt x="7" y="2"/>
                          <a:pt x="10" y="1"/>
                        </a:cubicBezTo>
                        <a:cubicBezTo>
                          <a:pt x="11" y="0"/>
                          <a:pt x="10" y="0"/>
                          <a:pt x="10" y="0"/>
                        </a:cubicBezTo>
                        <a:cubicBezTo>
                          <a:pt x="6" y="1"/>
                          <a:pt x="4" y="4"/>
                          <a:pt x="1" y="6"/>
                        </a:cubicBezTo>
                        <a:cubicBezTo>
                          <a:pt x="0" y="6"/>
                          <a:pt x="1" y="7"/>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6" name="Freeform 1442"/>
                  <p:cNvSpPr>
                    <a:spLocks/>
                  </p:cNvSpPr>
                  <p:nvPr/>
                </p:nvSpPr>
                <p:spPr bwMode="auto">
                  <a:xfrm>
                    <a:off x="3599" y="1426"/>
                    <a:ext cx="66" cy="39"/>
                  </a:xfrm>
                  <a:custGeom>
                    <a:avLst/>
                    <a:gdLst>
                      <a:gd name="T0" fmla="*/ 1 w 12"/>
                      <a:gd name="T1" fmla="*/ 7 h 7"/>
                      <a:gd name="T2" fmla="*/ 6 w 12"/>
                      <a:gd name="T3" fmla="*/ 3 h 7"/>
                      <a:gd name="T4" fmla="*/ 11 w 12"/>
                      <a:gd name="T5" fmla="*/ 0 h 7"/>
                      <a:gd name="T6" fmla="*/ 11 w 12"/>
                      <a:gd name="T7" fmla="*/ 0 h 7"/>
                      <a:gd name="T8" fmla="*/ 7 w 12"/>
                      <a:gd name="T9" fmla="*/ 2 h 7"/>
                      <a:gd name="T10" fmla="*/ 0 w 12"/>
                      <a:gd name="T11" fmla="*/ 7 h 7"/>
                      <a:gd name="T12" fmla="*/ 1 w 12"/>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7"/>
                        </a:moveTo>
                        <a:cubicBezTo>
                          <a:pt x="3" y="6"/>
                          <a:pt x="4" y="4"/>
                          <a:pt x="6" y="3"/>
                        </a:cubicBezTo>
                        <a:cubicBezTo>
                          <a:pt x="8" y="2"/>
                          <a:pt x="10" y="0"/>
                          <a:pt x="11" y="0"/>
                        </a:cubicBezTo>
                        <a:cubicBezTo>
                          <a:pt x="12" y="0"/>
                          <a:pt x="12" y="0"/>
                          <a:pt x="11" y="0"/>
                        </a:cubicBezTo>
                        <a:cubicBezTo>
                          <a:pt x="10" y="0"/>
                          <a:pt x="8" y="1"/>
                          <a:pt x="7" y="2"/>
                        </a:cubicBezTo>
                        <a:cubicBezTo>
                          <a:pt x="5" y="4"/>
                          <a:pt x="2" y="5"/>
                          <a:pt x="0"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7" name="Freeform 1443"/>
                  <p:cNvSpPr>
                    <a:spLocks/>
                  </p:cNvSpPr>
                  <p:nvPr/>
                </p:nvSpPr>
                <p:spPr bwMode="auto">
                  <a:xfrm>
                    <a:off x="3588" y="1426"/>
                    <a:ext cx="83" cy="55"/>
                  </a:xfrm>
                  <a:custGeom>
                    <a:avLst/>
                    <a:gdLst>
                      <a:gd name="T0" fmla="*/ 1 w 15"/>
                      <a:gd name="T1" fmla="*/ 10 h 10"/>
                      <a:gd name="T2" fmla="*/ 14 w 15"/>
                      <a:gd name="T3" fmla="*/ 1 h 10"/>
                      <a:gd name="T4" fmla="*/ 14 w 15"/>
                      <a:gd name="T5" fmla="*/ 0 h 10"/>
                      <a:gd name="T6" fmla="*/ 0 w 15"/>
                      <a:gd name="T7" fmla="*/ 10 h 10"/>
                      <a:gd name="T8" fmla="*/ 1 w 15"/>
                      <a:gd name="T9" fmla="*/ 10 h 10"/>
                    </a:gdLst>
                    <a:ahLst/>
                    <a:cxnLst>
                      <a:cxn ang="0">
                        <a:pos x="T0" y="T1"/>
                      </a:cxn>
                      <a:cxn ang="0">
                        <a:pos x="T2" y="T3"/>
                      </a:cxn>
                      <a:cxn ang="0">
                        <a:pos x="T4" y="T5"/>
                      </a:cxn>
                      <a:cxn ang="0">
                        <a:pos x="T6" y="T7"/>
                      </a:cxn>
                      <a:cxn ang="0">
                        <a:pos x="T8" y="T9"/>
                      </a:cxn>
                    </a:cxnLst>
                    <a:rect l="0" t="0" r="r" b="b"/>
                    <a:pathLst>
                      <a:path w="15" h="10">
                        <a:moveTo>
                          <a:pt x="1" y="10"/>
                        </a:moveTo>
                        <a:cubicBezTo>
                          <a:pt x="4" y="6"/>
                          <a:pt x="9" y="3"/>
                          <a:pt x="14" y="1"/>
                        </a:cubicBezTo>
                        <a:cubicBezTo>
                          <a:pt x="15" y="1"/>
                          <a:pt x="15" y="0"/>
                          <a:pt x="14" y="0"/>
                        </a:cubicBezTo>
                        <a:cubicBezTo>
                          <a:pt x="9" y="2"/>
                          <a:pt x="4" y="6"/>
                          <a:pt x="0" y="10"/>
                        </a:cubicBezTo>
                        <a:cubicBezTo>
                          <a:pt x="0" y="10"/>
                          <a:pt x="0"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8" name="Freeform 1444"/>
                  <p:cNvSpPr>
                    <a:spLocks/>
                  </p:cNvSpPr>
                  <p:nvPr/>
                </p:nvSpPr>
                <p:spPr bwMode="auto">
                  <a:xfrm>
                    <a:off x="3588" y="1431"/>
                    <a:ext cx="83" cy="61"/>
                  </a:xfrm>
                  <a:custGeom>
                    <a:avLst/>
                    <a:gdLst>
                      <a:gd name="T0" fmla="*/ 1 w 15"/>
                      <a:gd name="T1" fmla="*/ 11 h 11"/>
                      <a:gd name="T2" fmla="*/ 15 w 15"/>
                      <a:gd name="T3" fmla="*/ 0 h 11"/>
                      <a:gd name="T4" fmla="*/ 14 w 15"/>
                      <a:gd name="T5" fmla="*/ 0 h 11"/>
                      <a:gd name="T6" fmla="*/ 0 w 15"/>
                      <a:gd name="T7" fmla="*/ 11 h 11"/>
                      <a:gd name="T8" fmla="*/ 1 w 15"/>
                      <a:gd name="T9" fmla="*/ 11 h 11"/>
                    </a:gdLst>
                    <a:ahLst/>
                    <a:cxnLst>
                      <a:cxn ang="0">
                        <a:pos x="T0" y="T1"/>
                      </a:cxn>
                      <a:cxn ang="0">
                        <a:pos x="T2" y="T3"/>
                      </a:cxn>
                      <a:cxn ang="0">
                        <a:pos x="T4" y="T5"/>
                      </a:cxn>
                      <a:cxn ang="0">
                        <a:pos x="T6" y="T7"/>
                      </a:cxn>
                      <a:cxn ang="0">
                        <a:pos x="T8" y="T9"/>
                      </a:cxn>
                    </a:cxnLst>
                    <a:rect l="0" t="0" r="r" b="b"/>
                    <a:pathLst>
                      <a:path w="15" h="11">
                        <a:moveTo>
                          <a:pt x="1" y="11"/>
                        </a:moveTo>
                        <a:cubicBezTo>
                          <a:pt x="5" y="7"/>
                          <a:pt x="10" y="4"/>
                          <a:pt x="15" y="0"/>
                        </a:cubicBezTo>
                        <a:cubicBezTo>
                          <a:pt x="15" y="0"/>
                          <a:pt x="15" y="0"/>
                          <a:pt x="14" y="0"/>
                        </a:cubicBezTo>
                        <a:cubicBezTo>
                          <a:pt x="9" y="3"/>
                          <a:pt x="5" y="6"/>
                          <a:pt x="0" y="11"/>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59" name="Freeform 1445"/>
                  <p:cNvSpPr>
                    <a:spLocks/>
                  </p:cNvSpPr>
                  <p:nvPr/>
                </p:nvSpPr>
                <p:spPr bwMode="auto">
                  <a:xfrm>
                    <a:off x="3594" y="1437"/>
                    <a:ext cx="88" cy="55"/>
                  </a:xfrm>
                  <a:custGeom>
                    <a:avLst/>
                    <a:gdLst>
                      <a:gd name="T0" fmla="*/ 1 w 16"/>
                      <a:gd name="T1" fmla="*/ 10 h 10"/>
                      <a:gd name="T2" fmla="*/ 15 w 16"/>
                      <a:gd name="T3" fmla="*/ 0 h 10"/>
                      <a:gd name="T4" fmla="*/ 15 w 16"/>
                      <a:gd name="T5" fmla="*/ 0 h 10"/>
                      <a:gd name="T6" fmla="*/ 0 w 16"/>
                      <a:gd name="T7" fmla="*/ 10 h 10"/>
                      <a:gd name="T8" fmla="*/ 1 w 16"/>
                      <a:gd name="T9" fmla="*/ 10 h 10"/>
                    </a:gdLst>
                    <a:ahLst/>
                    <a:cxnLst>
                      <a:cxn ang="0">
                        <a:pos x="T0" y="T1"/>
                      </a:cxn>
                      <a:cxn ang="0">
                        <a:pos x="T2" y="T3"/>
                      </a:cxn>
                      <a:cxn ang="0">
                        <a:pos x="T4" y="T5"/>
                      </a:cxn>
                      <a:cxn ang="0">
                        <a:pos x="T6" y="T7"/>
                      </a:cxn>
                      <a:cxn ang="0">
                        <a:pos x="T8" y="T9"/>
                      </a:cxn>
                    </a:cxnLst>
                    <a:rect l="0" t="0" r="r" b="b"/>
                    <a:pathLst>
                      <a:path w="16" h="10">
                        <a:moveTo>
                          <a:pt x="1" y="10"/>
                        </a:moveTo>
                        <a:cubicBezTo>
                          <a:pt x="5" y="6"/>
                          <a:pt x="10" y="3"/>
                          <a:pt x="15" y="0"/>
                        </a:cubicBezTo>
                        <a:cubicBezTo>
                          <a:pt x="16" y="0"/>
                          <a:pt x="15" y="0"/>
                          <a:pt x="15" y="0"/>
                        </a:cubicBezTo>
                        <a:cubicBezTo>
                          <a:pt x="9" y="3"/>
                          <a:pt x="5" y="6"/>
                          <a:pt x="0" y="10"/>
                        </a:cubicBezTo>
                        <a:cubicBezTo>
                          <a:pt x="0" y="10"/>
                          <a:pt x="0"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0" name="Freeform 1446"/>
                  <p:cNvSpPr>
                    <a:spLocks/>
                  </p:cNvSpPr>
                  <p:nvPr/>
                </p:nvSpPr>
                <p:spPr bwMode="auto">
                  <a:xfrm>
                    <a:off x="3594" y="1443"/>
                    <a:ext cx="93" cy="55"/>
                  </a:xfrm>
                  <a:custGeom>
                    <a:avLst/>
                    <a:gdLst>
                      <a:gd name="T0" fmla="*/ 1 w 17"/>
                      <a:gd name="T1" fmla="*/ 10 h 10"/>
                      <a:gd name="T2" fmla="*/ 8 w 17"/>
                      <a:gd name="T3" fmla="*/ 5 h 10"/>
                      <a:gd name="T4" fmla="*/ 17 w 17"/>
                      <a:gd name="T5" fmla="*/ 0 h 10"/>
                      <a:gd name="T6" fmla="*/ 16 w 17"/>
                      <a:gd name="T7" fmla="*/ 0 h 10"/>
                      <a:gd name="T8" fmla="*/ 7 w 17"/>
                      <a:gd name="T9" fmla="*/ 5 h 10"/>
                      <a:gd name="T10" fmla="*/ 0 w 17"/>
                      <a:gd name="T11" fmla="*/ 10 h 10"/>
                      <a:gd name="T12" fmla="*/ 1 w 17"/>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7" h="10">
                        <a:moveTo>
                          <a:pt x="1" y="10"/>
                        </a:moveTo>
                        <a:cubicBezTo>
                          <a:pt x="3" y="8"/>
                          <a:pt x="6" y="6"/>
                          <a:pt x="8" y="5"/>
                        </a:cubicBezTo>
                        <a:cubicBezTo>
                          <a:pt x="11" y="3"/>
                          <a:pt x="14" y="2"/>
                          <a:pt x="17" y="0"/>
                        </a:cubicBezTo>
                        <a:cubicBezTo>
                          <a:pt x="17" y="0"/>
                          <a:pt x="16" y="0"/>
                          <a:pt x="16" y="0"/>
                        </a:cubicBezTo>
                        <a:cubicBezTo>
                          <a:pt x="13" y="2"/>
                          <a:pt x="10" y="3"/>
                          <a:pt x="7" y="5"/>
                        </a:cubicBezTo>
                        <a:cubicBezTo>
                          <a:pt x="5" y="7"/>
                          <a:pt x="2" y="8"/>
                          <a:pt x="0" y="10"/>
                        </a:cubicBezTo>
                        <a:cubicBezTo>
                          <a:pt x="0"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1" name="Freeform 1447"/>
                  <p:cNvSpPr>
                    <a:spLocks/>
                  </p:cNvSpPr>
                  <p:nvPr/>
                </p:nvSpPr>
                <p:spPr bwMode="auto">
                  <a:xfrm>
                    <a:off x="3599" y="1443"/>
                    <a:ext cx="94" cy="60"/>
                  </a:xfrm>
                  <a:custGeom>
                    <a:avLst/>
                    <a:gdLst>
                      <a:gd name="T0" fmla="*/ 0 w 17"/>
                      <a:gd name="T1" fmla="*/ 11 h 11"/>
                      <a:gd name="T2" fmla="*/ 8 w 17"/>
                      <a:gd name="T3" fmla="*/ 5 h 11"/>
                      <a:gd name="T4" fmla="*/ 17 w 17"/>
                      <a:gd name="T5" fmla="*/ 0 h 11"/>
                      <a:gd name="T6" fmla="*/ 17 w 17"/>
                      <a:gd name="T7" fmla="*/ 0 h 11"/>
                      <a:gd name="T8" fmla="*/ 7 w 17"/>
                      <a:gd name="T9" fmla="*/ 5 h 11"/>
                      <a:gd name="T10" fmla="*/ 0 w 17"/>
                      <a:gd name="T11" fmla="*/ 11 h 11"/>
                      <a:gd name="T12" fmla="*/ 0 w 17"/>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7" h="11">
                        <a:moveTo>
                          <a:pt x="0" y="11"/>
                        </a:moveTo>
                        <a:cubicBezTo>
                          <a:pt x="2" y="9"/>
                          <a:pt x="5" y="7"/>
                          <a:pt x="8" y="5"/>
                        </a:cubicBezTo>
                        <a:cubicBezTo>
                          <a:pt x="11" y="4"/>
                          <a:pt x="14" y="2"/>
                          <a:pt x="17" y="0"/>
                        </a:cubicBezTo>
                        <a:cubicBezTo>
                          <a:pt x="17" y="0"/>
                          <a:pt x="17" y="0"/>
                          <a:pt x="17" y="0"/>
                        </a:cubicBezTo>
                        <a:cubicBezTo>
                          <a:pt x="13" y="1"/>
                          <a:pt x="10" y="3"/>
                          <a:pt x="7" y="5"/>
                        </a:cubicBezTo>
                        <a:cubicBezTo>
                          <a:pt x="5" y="7"/>
                          <a:pt x="2" y="9"/>
                          <a:pt x="0" y="11"/>
                        </a:cubicBezTo>
                        <a:cubicBezTo>
                          <a:pt x="0" y="11"/>
                          <a:pt x="0" y="11"/>
                          <a:pt x="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2" name="Freeform 1448"/>
                  <p:cNvSpPr>
                    <a:spLocks/>
                  </p:cNvSpPr>
                  <p:nvPr/>
                </p:nvSpPr>
                <p:spPr bwMode="auto">
                  <a:xfrm>
                    <a:off x="3599" y="1454"/>
                    <a:ext cx="94" cy="60"/>
                  </a:xfrm>
                  <a:custGeom>
                    <a:avLst/>
                    <a:gdLst>
                      <a:gd name="T0" fmla="*/ 1 w 17"/>
                      <a:gd name="T1" fmla="*/ 11 h 11"/>
                      <a:gd name="T2" fmla="*/ 9 w 17"/>
                      <a:gd name="T3" fmla="*/ 4 h 11"/>
                      <a:gd name="T4" fmla="*/ 17 w 17"/>
                      <a:gd name="T5" fmla="*/ 0 h 11"/>
                      <a:gd name="T6" fmla="*/ 16 w 17"/>
                      <a:gd name="T7" fmla="*/ 0 h 11"/>
                      <a:gd name="T8" fmla="*/ 12 w 17"/>
                      <a:gd name="T9" fmla="*/ 2 h 11"/>
                      <a:gd name="T10" fmla="*/ 7 w 17"/>
                      <a:gd name="T11" fmla="*/ 5 h 11"/>
                      <a:gd name="T12" fmla="*/ 0 w 17"/>
                      <a:gd name="T13" fmla="*/ 11 h 11"/>
                      <a:gd name="T14" fmla="*/ 1 w 1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1" y="11"/>
                        </a:moveTo>
                        <a:cubicBezTo>
                          <a:pt x="3" y="9"/>
                          <a:pt x="6" y="6"/>
                          <a:pt x="9" y="4"/>
                        </a:cubicBezTo>
                        <a:cubicBezTo>
                          <a:pt x="12" y="3"/>
                          <a:pt x="15" y="2"/>
                          <a:pt x="17" y="0"/>
                        </a:cubicBezTo>
                        <a:cubicBezTo>
                          <a:pt x="17" y="0"/>
                          <a:pt x="16" y="0"/>
                          <a:pt x="16" y="0"/>
                        </a:cubicBezTo>
                        <a:cubicBezTo>
                          <a:pt x="15" y="1"/>
                          <a:pt x="13" y="2"/>
                          <a:pt x="12" y="2"/>
                        </a:cubicBezTo>
                        <a:cubicBezTo>
                          <a:pt x="10" y="3"/>
                          <a:pt x="9" y="4"/>
                          <a:pt x="7" y="5"/>
                        </a:cubicBezTo>
                        <a:cubicBezTo>
                          <a:pt x="5" y="7"/>
                          <a:pt x="2" y="9"/>
                          <a:pt x="0" y="11"/>
                        </a:cubicBezTo>
                        <a:cubicBezTo>
                          <a:pt x="0" y="11"/>
                          <a:pt x="0"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3" name="Freeform 1449"/>
                  <p:cNvSpPr>
                    <a:spLocks/>
                  </p:cNvSpPr>
                  <p:nvPr/>
                </p:nvSpPr>
                <p:spPr bwMode="auto">
                  <a:xfrm>
                    <a:off x="3599" y="1459"/>
                    <a:ext cx="94" cy="61"/>
                  </a:xfrm>
                  <a:custGeom>
                    <a:avLst/>
                    <a:gdLst>
                      <a:gd name="T0" fmla="*/ 1 w 17"/>
                      <a:gd name="T1" fmla="*/ 10 h 11"/>
                      <a:gd name="T2" fmla="*/ 17 w 17"/>
                      <a:gd name="T3" fmla="*/ 0 h 11"/>
                      <a:gd name="T4" fmla="*/ 16 w 17"/>
                      <a:gd name="T5" fmla="*/ 0 h 11"/>
                      <a:gd name="T6" fmla="*/ 1 w 17"/>
                      <a:gd name="T7" fmla="*/ 10 h 11"/>
                      <a:gd name="T8" fmla="*/ 1 w 17"/>
                      <a:gd name="T9" fmla="*/ 10 h 11"/>
                    </a:gdLst>
                    <a:ahLst/>
                    <a:cxnLst>
                      <a:cxn ang="0">
                        <a:pos x="T0" y="T1"/>
                      </a:cxn>
                      <a:cxn ang="0">
                        <a:pos x="T2" y="T3"/>
                      </a:cxn>
                      <a:cxn ang="0">
                        <a:pos x="T4" y="T5"/>
                      </a:cxn>
                      <a:cxn ang="0">
                        <a:pos x="T6" y="T7"/>
                      </a:cxn>
                      <a:cxn ang="0">
                        <a:pos x="T8" y="T9"/>
                      </a:cxn>
                    </a:cxnLst>
                    <a:rect l="0" t="0" r="r" b="b"/>
                    <a:pathLst>
                      <a:path w="17" h="11">
                        <a:moveTo>
                          <a:pt x="1" y="10"/>
                        </a:moveTo>
                        <a:cubicBezTo>
                          <a:pt x="6" y="6"/>
                          <a:pt x="11" y="3"/>
                          <a:pt x="17" y="0"/>
                        </a:cubicBezTo>
                        <a:cubicBezTo>
                          <a:pt x="17" y="0"/>
                          <a:pt x="16" y="0"/>
                          <a:pt x="16" y="0"/>
                        </a:cubicBezTo>
                        <a:cubicBezTo>
                          <a:pt x="11" y="3"/>
                          <a:pt x="5" y="6"/>
                          <a:pt x="1" y="10"/>
                        </a:cubicBezTo>
                        <a:cubicBezTo>
                          <a:pt x="0" y="11"/>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4" name="Freeform 1450"/>
                  <p:cNvSpPr>
                    <a:spLocks/>
                  </p:cNvSpPr>
                  <p:nvPr/>
                </p:nvSpPr>
                <p:spPr bwMode="auto">
                  <a:xfrm>
                    <a:off x="3599" y="1454"/>
                    <a:ext cx="105" cy="71"/>
                  </a:xfrm>
                  <a:custGeom>
                    <a:avLst/>
                    <a:gdLst>
                      <a:gd name="T0" fmla="*/ 1 w 19"/>
                      <a:gd name="T1" fmla="*/ 13 h 13"/>
                      <a:gd name="T2" fmla="*/ 19 w 19"/>
                      <a:gd name="T3" fmla="*/ 1 h 13"/>
                      <a:gd name="T4" fmla="*/ 18 w 19"/>
                      <a:gd name="T5" fmla="*/ 0 h 13"/>
                      <a:gd name="T6" fmla="*/ 1 w 19"/>
                      <a:gd name="T7" fmla="*/ 13 h 13"/>
                      <a:gd name="T8" fmla="*/ 1 w 19"/>
                      <a:gd name="T9" fmla="*/ 13 h 13"/>
                    </a:gdLst>
                    <a:ahLst/>
                    <a:cxnLst>
                      <a:cxn ang="0">
                        <a:pos x="T0" y="T1"/>
                      </a:cxn>
                      <a:cxn ang="0">
                        <a:pos x="T2" y="T3"/>
                      </a:cxn>
                      <a:cxn ang="0">
                        <a:pos x="T4" y="T5"/>
                      </a:cxn>
                      <a:cxn ang="0">
                        <a:pos x="T6" y="T7"/>
                      </a:cxn>
                      <a:cxn ang="0">
                        <a:pos x="T8" y="T9"/>
                      </a:cxn>
                    </a:cxnLst>
                    <a:rect l="0" t="0" r="r" b="b"/>
                    <a:pathLst>
                      <a:path w="19" h="13">
                        <a:moveTo>
                          <a:pt x="1" y="13"/>
                        </a:moveTo>
                        <a:cubicBezTo>
                          <a:pt x="7" y="9"/>
                          <a:pt x="13" y="4"/>
                          <a:pt x="19" y="1"/>
                        </a:cubicBezTo>
                        <a:cubicBezTo>
                          <a:pt x="19" y="0"/>
                          <a:pt x="19" y="0"/>
                          <a:pt x="18" y="0"/>
                        </a:cubicBezTo>
                        <a:cubicBezTo>
                          <a:pt x="12" y="4"/>
                          <a:pt x="7" y="9"/>
                          <a:pt x="1" y="13"/>
                        </a:cubicBezTo>
                        <a:cubicBezTo>
                          <a:pt x="0" y="13"/>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5" name="Freeform 1451"/>
                  <p:cNvSpPr>
                    <a:spLocks/>
                  </p:cNvSpPr>
                  <p:nvPr/>
                </p:nvSpPr>
                <p:spPr bwMode="auto">
                  <a:xfrm>
                    <a:off x="3605" y="1465"/>
                    <a:ext cx="99" cy="66"/>
                  </a:xfrm>
                  <a:custGeom>
                    <a:avLst/>
                    <a:gdLst>
                      <a:gd name="T0" fmla="*/ 1 w 18"/>
                      <a:gd name="T1" fmla="*/ 12 h 12"/>
                      <a:gd name="T2" fmla="*/ 9 w 18"/>
                      <a:gd name="T3" fmla="*/ 6 h 12"/>
                      <a:gd name="T4" fmla="*/ 14 w 18"/>
                      <a:gd name="T5" fmla="*/ 3 h 12"/>
                      <a:gd name="T6" fmla="*/ 18 w 18"/>
                      <a:gd name="T7" fmla="*/ 0 h 12"/>
                      <a:gd name="T8" fmla="*/ 18 w 18"/>
                      <a:gd name="T9" fmla="*/ 0 h 12"/>
                      <a:gd name="T10" fmla="*/ 10 w 18"/>
                      <a:gd name="T11" fmla="*/ 5 h 12"/>
                      <a:gd name="T12" fmla="*/ 1 w 18"/>
                      <a:gd name="T13" fmla="*/ 12 h 12"/>
                      <a:gd name="T14" fmla="*/ 1 w 18"/>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2">
                        <a:moveTo>
                          <a:pt x="1" y="12"/>
                        </a:moveTo>
                        <a:cubicBezTo>
                          <a:pt x="4" y="10"/>
                          <a:pt x="7" y="8"/>
                          <a:pt x="9" y="6"/>
                        </a:cubicBezTo>
                        <a:cubicBezTo>
                          <a:pt x="11" y="5"/>
                          <a:pt x="12" y="4"/>
                          <a:pt x="14" y="3"/>
                        </a:cubicBezTo>
                        <a:cubicBezTo>
                          <a:pt x="15" y="2"/>
                          <a:pt x="17" y="1"/>
                          <a:pt x="18" y="0"/>
                        </a:cubicBezTo>
                        <a:cubicBezTo>
                          <a:pt x="18" y="0"/>
                          <a:pt x="18" y="0"/>
                          <a:pt x="18" y="0"/>
                        </a:cubicBezTo>
                        <a:cubicBezTo>
                          <a:pt x="15" y="1"/>
                          <a:pt x="13" y="3"/>
                          <a:pt x="10" y="5"/>
                        </a:cubicBezTo>
                        <a:cubicBezTo>
                          <a:pt x="7" y="7"/>
                          <a:pt x="4" y="10"/>
                          <a:pt x="1" y="12"/>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6" name="Freeform 1452"/>
                  <p:cNvSpPr>
                    <a:spLocks/>
                  </p:cNvSpPr>
                  <p:nvPr/>
                </p:nvSpPr>
                <p:spPr bwMode="auto">
                  <a:xfrm>
                    <a:off x="3605" y="1465"/>
                    <a:ext cx="116" cy="71"/>
                  </a:xfrm>
                  <a:custGeom>
                    <a:avLst/>
                    <a:gdLst>
                      <a:gd name="T0" fmla="*/ 1 w 21"/>
                      <a:gd name="T1" fmla="*/ 13 h 13"/>
                      <a:gd name="T2" fmla="*/ 20 w 21"/>
                      <a:gd name="T3" fmla="*/ 0 h 13"/>
                      <a:gd name="T4" fmla="*/ 20 w 21"/>
                      <a:gd name="T5" fmla="*/ 0 h 13"/>
                      <a:gd name="T6" fmla="*/ 0 w 21"/>
                      <a:gd name="T7" fmla="*/ 13 h 13"/>
                      <a:gd name="T8" fmla="*/ 1 w 21"/>
                      <a:gd name="T9" fmla="*/ 13 h 13"/>
                    </a:gdLst>
                    <a:ahLst/>
                    <a:cxnLst>
                      <a:cxn ang="0">
                        <a:pos x="T0" y="T1"/>
                      </a:cxn>
                      <a:cxn ang="0">
                        <a:pos x="T2" y="T3"/>
                      </a:cxn>
                      <a:cxn ang="0">
                        <a:pos x="T4" y="T5"/>
                      </a:cxn>
                      <a:cxn ang="0">
                        <a:pos x="T6" y="T7"/>
                      </a:cxn>
                      <a:cxn ang="0">
                        <a:pos x="T8" y="T9"/>
                      </a:cxn>
                    </a:cxnLst>
                    <a:rect l="0" t="0" r="r" b="b"/>
                    <a:pathLst>
                      <a:path w="21" h="13">
                        <a:moveTo>
                          <a:pt x="1" y="13"/>
                        </a:moveTo>
                        <a:cubicBezTo>
                          <a:pt x="7" y="9"/>
                          <a:pt x="13" y="4"/>
                          <a:pt x="20" y="0"/>
                        </a:cubicBezTo>
                        <a:cubicBezTo>
                          <a:pt x="21" y="0"/>
                          <a:pt x="20" y="0"/>
                          <a:pt x="20" y="0"/>
                        </a:cubicBezTo>
                        <a:cubicBezTo>
                          <a:pt x="13" y="4"/>
                          <a:pt x="7" y="9"/>
                          <a:pt x="0" y="13"/>
                        </a:cubicBezTo>
                        <a:cubicBezTo>
                          <a:pt x="0" y="13"/>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7" name="Freeform 1453"/>
                  <p:cNvSpPr>
                    <a:spLocks/>
                  </p:cNvSpPr>
                  <p:nvPr/>
                </p:nvSpPr>
                <p:spPr bwMode="auto">
                  <a:xfrm>
                    <a:off x="3610" y="1470"/>
                    <a:ext cx="111" cy="72"/>
                  </a:xfrm>
                  <a:custGeom>
                    <a:avLst/>
                    <a:gdLst>
                      <a:gd name="T0" fmla="*/ 1 w 20"/>
                      <a:gd name="T1" fmla="*/ 13 h 13"/>
                      <a:gd name="T2" fmla="*/ 19 w 20"/>
                      <a:gd name="T3" fmla="*/ 0 h 13"/>
                      <a:gd name="T4" fmla="*/ 19 w 20"/>
                      <a:gd name="T5" fmla="*/ 0 h 13"/>
                      <a:gd name="T6" fmla="*/ 1 w 20"/>
                      <a:gd name="T7" fmla="*/ 13 h 13"/>
                      <a:gd name="T8" fmla="*/ 1 w 20"/>
                      <a:gd name="T9" fmla="*/ 13 h 13"/>
                    </a:gdLst>
                    <a:ahLst/>
                    <a:cxnLst>
                      <a:cxn ang="0">
                        <a:pos x="T0" y="T1"/>
                      </a:cxn>
                      <a:cxn ang="0">
                        <a:pos x="T2" y="T3"/>
                      </a:cxn>
                      <a:cxn ang="0">
                        <a:pos x="T4" y="T5"/>
                      </a:cxn>
                      <a:cxn ang="0">
                        <a:pos x="T6" y="T7"/>
                      </a:cxn>
                      <a:cxn ang="0">
                        <a:pos x="T8" y="T9"/>
                      </a:cxn>
                    </a:cxnLst>
                    <a:rect l="0" t="0" r="r" b="b"/>
                    <a:pathLst>
                      <a:path w="20" h="13">
                        <a:moveTo>
                          <a:pt x="1" y="13"/>
                        </a:moveTo>
                        <a:cubicBezTo>
                          <a:pt x="7" y="8"/>
                          <a:pt x="13" y="4"/>
                          <a:pt x="19" y="0"/>
                        </a:cubicBezTo>
                        <a:cubicBezTo>
                          <a:pt x="20" y="0"/>
                          <a:pt x="19" y="0"/>
                          <a:pt x="19" y="0"/>
                        </a:cubicBezTo>
                        <a:cubicBezTo>
                          <a:pt x="12" y="4"/>
                          <a:pt x="7" y="8"/>
                          <a:pt x="1" y="13"/>
                        </a:cubicBezTo>
                        <a:cubicBezTo>
                          <a:pt x="0" y="13"/>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8" name="Freeform 1454"/>
                  <p:cNvSpPr>
                    <a:spLocks/>
                  </p:cNvSpPr>
                  <p:nvPr/>
                </p:nvSpPr>
                <p:spPr bwMode="auto">
                  <a:xfrm>
                    <a:off x="3610" y="1476"/>
                    <a:ext cx="105" cy="77"/>
                  </a:xfrm>
                  <a:custGeom>
                    <a:avLst/>
                    <a:gdLst>
                      <a:gd name="T0" fmla="*/ 1 w 19"/>
                      <a:gd name="T1" fmla="*/ 14 h 14"/>
                      <a:gd name="T2" fmla="*/ 19 w 19"/>
                      <a:gd name="T3" fmla="*/ 0 h 14"/>
                      <a:gd name="T4" fmla="*/ 18 w 19"/>
                      <a:gd name="T5" fmla="*/ 0 h 14"/>
                      <a:gd name="T6" fmla="*/ 1 w 19"/>
                      <a:gd name="T7" fmla="*/ 14 h 14"/>
                      <a:gd name="T8" fmla="*/ 1 w 19"/>
                      <a:gd name="T9" fmla="*/ 14 h 14"/>
                    </a:gdLst>
                    <a:ahLst/>
                    <a:cxnLst>
                      <a:cxn ang="0">
                        <a:pos x="T0" y="T1"/>
                      </a:cxn>
                      <a:cxn ang="0">
                        <a:pos x="T2" y="T3"/>
                      </a:cxn>
                      <a:cxn ang="0">
                        <a:pos x="T4" y="T5"/>
                      </a:cxn>
                      <a:cxn ang="0">
                        <a:pos x="T6" y="T7"/>
                      </a:cxn>
                      <a:cxn ang="0">
                        <a:pos x="T8" y="T9"/>
                      </a:cxn>
                    </a:cxnLst>
                    <a:rect l="0" t="0" r="r" b="b"/>
                    <a:pathLst>
                      <a:path w="19" h="14">
                        <a:moveTo>
                          <a:pt x="1" y="14"/>
                        </a:moveTo>
                        <a:cubicBezTo>
                          <a:pt x="6" y="8"/>
                          <a:pt x="13" y="5"/>
                          <a:pt x="19" y="0"/>
                        </a:cubicBezTo>
                        <a:cubicBezTo>
                          <a:pt x="19" y="0"/>
                          <a:pt x="19" y="0"/>
                          <a:pt x="18" y="0"/>
                        </a:cubicBezTo>
                        <a:cubicBezTo>
                          <a:pt x="13" y="5"/>
                          <a:pt x="6" y="8"/>
                          <a:pt x="1" y="14"/>
                        </a:cubicBezTo>
                        <a:cubicBezTo>
                          <a:pt x="0" y="14"/>
                          <a:pt x="1"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69" name="Freeform 1455"/>
                  <p:cNvSpPr>
                    <a:spLocks/>
                  </p:cNvSpPr>
                  <p:nvPr/>
                </p:nvSpPr>
                <p:spPr bwMode="auto">
                  <a:xfrm>
                    <a:off x="3621" y="1531"/>
                    <a:ext cx="33" cy="22"/>
                  </a:xfrm>
                  <a:custGeom>
                    <a:avLst/>
                    <a:gdLst>
                      <a:gd name="T0" fmla="*/ 1 w 6"/>
                      <a:gd name="T1" fmla="*/ 3 h 4"/>
                      <a:gd name="T2" fmla="*/ 5 w 6"/>
                      <a:gd name="T3" fmla="*/ 0 h 4"/>
                      <a:gd name="T4" fmla="*/ 5 w 6"/>
                      <a:gd name="T5" fmla="*/ 0 h 4"/>
                      <a:gd name="T6" fmla="*/ 1 w 6"/>
                      <a:gd name="T7" fmla="*/ 3 h 4"/>
                      <a:gd name="T8" fmla="*/ 1 w 6"/>
                      <a:gd name="T9" fmla="*/ 3 h 4"/>
                    </a:gdLst>
                    <a:ahLst/>
                    <a:cxnLst>
                      <a:cxn ang="0">
                        <a:pos x="T0" y="T1"/>
                      </a:cxn>
                      <a:cxn ang="0">
                        <a:pos x="T2" y="T3"/>
                      </a:cxn>
                      <a:cxn ang="0">
                        <a:pos x="T4" y="T5"/>
                      </a:cxn>
                      <a:cxn ang="0">
                        <a:pos x="T6" y="T7"/>
                      </a:cxn>
                      <a:cxn ang="0">
                        <a:pos x="T8" y="T9"/>
                      </a:cxn>
                    </a:cxnLst>
                    <a:rect l="0" t="0" r="r" b="b"/>
                    <a:pathLst>
                      <a:path w="6" h="4">
                        <a:moveTo>
                          <a:pt x="1" y="3"/>
                        </a:moveTo>
                        <a:cubicBezTo>
                          <a:pt x="2" y="2"/>
                          <a:pt x="4" y="1"/>
                          <a:pt x="5" y="0"/>
                        </a:cubicBezTo>
                        <a:cubicBezTo>
                          <a:pt x="6" y="0"/>
                          <a:pt x="5" y="0"/>
                          <a:pt x="5" y="0"/>
                        </a:cubicBezTo>
                        <a:cubicBezTo>
                          <a:pt x="3" y="1"/>
                          <a:pt x="2" y="2"/>
                          <a:pt x="1" y="3"/>
                        </a:cubicBezTo>
                        <a:cubicBezTo>
                          <a:pt x="0" y="4"/>
                          <a:pt x="1" y="4"/>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0" name="Freeform 1456"/>
                  <p:cNvSpPr>
                    <a:spLocks/>
                  </p:cNvSpPr>
                  <p:nvPr/>
                </p:nvSpPr>
                <p:spPr bwMode="auto">
                  <a:xfrm>
                    <a:off x="3627" y="1536"/>
                    <a:ext cx="22" cy="17"/>
                  </a:xfrm>
                  <a:custGeom>
                    <a:avLst/>
                    <a:gdLst>
                      <a:gd name="T0" fmla="*/ 1 w 4"/>
                      <a:gd name="T1" fmla="*/ 3 h 3"/>
                      <a:gd name="T2" fmla="*/ 4 w 4"/>
                      <a:gd name="T3" fmla="*/ 0 h 3"/>
                      <a:gd name="T4" fmla="*/ 4 w 4"/>
                      <a:gd name="T5" fmla="*/ 0 h 3"/>
                      <a:gd name="T6" fmla="*/ 0 w 4"/>
                      <a:gd name="T7" fmla="*/ 3 h 3"/>
                      <a:gd name="T8" fmla="*/ 1 w 4"/>
                      <a:gd name="T9" fmla="*/ 3 h 3"/>
                    </a:gdLst>
                    <a:ahLst/>
                    <a:cxnLst>
                      <a:cxn ang="0">
                        <a:pos x="T0" y="T1"/>
                      </a:cxn>
                      <a:cxn ang="0">
                        <a:pos x="T2" y="T3"/>
                      </a:cxn>
                      <a:cxn ang="0">
                        <a:pos x="T4" y="T5"/>
                      </a:cxn>
                      <a:cxn ang="0">
                        <a:pos x="T6" y="T7"/>
                      </a:cxn>
                      <a:cxn ang="0">
                        <a:pos x="T8" y="T9"/>
                      </a:cxn>
                    </a:cxnLst>
                    <a:rect l="0" t="0" r="r" b="b"/>
                    <a:pathLst>
                      <a:path w="4" h="3">
                        <a:moveTo>
                          <a:pt x="1" y="3"/>
                        </a:moveTo>
                        <a:cubicBezTo>
                          <a:pt x="2" y="2"/>
                          <a:pt x="3" y="1"/>
                          <a:pt x="4" y="0"/>
                        </a:cubicBezTo>
                        <a:cubicBezTo>
                          <a:pt x="4" y="0"/>
                          <a:pt x="4" y="0"/>
                          <a:pt x="4" y="0"/>
                        </a:cubicBezTo>
                        <a:cubicBezTo>
                          <a:pt x="2" y="1"/>
                          <a:pt x="1"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1" name="Freeform 1457"/>
                  <p:cNvSpPr>
                    <a:spLocks/>
                  </p:cNvSpPr>
                  <p:nvPr/>
                </p:nvSpPr>
                <p:spPr bwMode="auto">
                  <a:xfrm>
                    <a:off x="3632" y="1547"/>
                    <a:ext cx="17" cy="11"/>
                  </a:xfrm>
                  <a:custGeom>
                    <a:avLst/>
                    <a:gdLst>
                      <a:gd name="T0" fmla="*/ 0 w 3"/>
                      <a:gd name="T1" fmla="*/ 2 h 2"/>
                      <a:gd name="T2" fmla="*/ 3 w 3"/>
                      <a:gd name="T3" fmla="*/ 0 h 2"/>
                      <a:gd name="T4" fmla="*/ 2 w 3"/>
                      <a:gd name="T5" fmla="*/ 0 h 2"/>
                      <a:gd name="T6" fmla="*/ 2 w 3"/>
                      <a:gd name="T7" fmla="*/ 0 h 2"/>
                      <a:gd name="T8" fmla="*/ 0 w 3"/>
                      <a:gd name="T9" fmla="*/ 2 h 2"/>
                      <a:gd name="T10" fmla="*/ 0 w 3"/>
                      <a:gd name="T11" fmla="*/ 2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1" y="1"/>
                          <a:pt x="2" y="0"/>
                          <a:pt x="3" y="0"/>
                        </a:cubicBezTo>
                        <a:cubicBezTo>
                          <a:pt x="3" y="0"/>
                          <a:pt x="2" y="0"/>
                          <a:pt x="2" y="0"/>
                        </a:cubicBezTo>
                        <a:cubicBezTo>
                          <a:pt x="2" y="0"/>
                          <a:pt x="2" y="0"/>
                          <a:pt x="2" y="0"/>
                        </a:cubicBezTo>
                        <a:cubicBezTo>
                          <a:pt x="1" y="1"/>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2" name="Freeform 1458"/>
                  <p:cNvSpPr>
                    <a:spLocks/>
                  </p:cNvSpPr>
                  <p:nvPr/>
                </p:nvSpPr>
                <p:spPr bwMode="auto">
                  <a:xfrm>
                    <a:off x="3632" y="1553"/>
                    <a:ext cx="11" cy="11"/>
                  </a:xfrm>
                  <a:custGeom>
                    <a:avLst/>
                    <a:gdLst>
                      <a:gd name="T0" fmla="*/ 1 w 2"/>
                      <a:gd name="T1" fmla="*/ 2 h 2"/>
                      <a:gd name="T2" fmla="*/ 2 w 2"/>
                      <a:gd name="T3" fmla="*/ 0 h 2"/>
                      <a:gd name="T4" fmla="*/ 1 w 2"/>
                      <a:gd name="T5" fmla="*/ 0 h 2"/>
                      <a:gd name="T6" fmla="*/ 0 w 2"/>
                      <a:gd name="T7" fmla="*/ 2 h 2"/>
                      <a:gd name="T8" fmla="*/ 0 w 2"/>
                      <a:gd name="T9" fmla="*/ 2 h 2"/>
                      <a:gd name="T10" fmla="*/ 1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1" y="2"/>
                        </a:moveTo>
                        <a:cubicBezTo>
                          <a:pt x="1" y="1"/>
                          <a:pt x="2" y="1"/>
                          <a:pt x="2" y="0"/>
                        </a:cubicBezTo>
                        <a:cubicBezTo>
                          <a:pt x="2" y="0"/>
                          <a:pt x="2" y="0"/>
                          <a:pt x="1" y="0"/>
                        </a:cubicBezTo>
                        <a:cubicBezTo>
                          <a:pt x="1" y="1"/>
                          <a:pt x="1" y="1"/>
                          <a:pt x="0" y="2"/>
                        </a:cubicBezTo>
                        <a:cubicBezTo>
                          <a:pt x="0" y="2"/>
                          <a:pt x="0" y="2"/>
                          <a:pt x="0"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3" name="Freeform 1459"/>
                  <p:cNvSpPr>
                    <a:spLocks/>
                  </p:cNvSpPr>
                  <p:nvPr/>
                </p:nvSpPr>
                <p:spPr bwMode="auto">
                  <a:xfrm>
                    <a:off x="3665" y="1481"/>
                    <a:ext cx="50" cy="39"/>
                  </a:xfrm>
                  <a:custGeom>
                    <a:avLst/>
                    <a:gdLst>
                      <a:gd name="T0" fmla="*/ 1 w 9"/>
                      <a:gd name="T1" fmla="*/ 6 h 7"/>
                      <a:gd name="T2" fmla="*/ 9 w 9"/>
                      <a:gd name="T3" fmla="*/ 1 h 7"/>
                      <a:gd name="T4" fmla="*/ 9 w 9"/>
                      <a:gd name="T5" fmla="*/ 1 h 7"/>
                      <a:gd name="T6" fmla="*/ 0 w 9"/>
                      <a:gd name="T7" fmla="*/ 6 h 7"/>
                      <a:gd name="T8" fmla="*/ 1 w 9"/>
                      <a:gd name="T9" fmla="*/ 6 h 7"/>
                    </a:gdLst>
                    <a:ahLst/>
                    <a:cxnLst>
                      <a:cxn ang="0">
                        <a:pos x="T0" y="T1"/>
                      </a:cxn>
                      <a:cxn ang="0">
                        <a:pos x="T2" y="T3"/>
                      </a:cxn>
                      <a:cxn ang="0">
                        <a:pos x="T4" y="T5"/>
                      </a:cxn>
                      <a:cxn ang="0">
                        <a:pos x="T6" y="T7"/>
                      </a:cxn>
                      <a:cxn ang="0">
                        <a:pos x="T8" y="T9"/>
                      </a:cxn>
                    </a:cxnLst>
                    <a:rect l="0" t="0" r="r" b="b"/>
                    <a:pathLst>
                      <a:path w="9" h="7">
                        <a:moveTo>
                          <a:pt x="1" y="6"/>
                        </a:moveTo>
                        <a:cubicBezTo>
                          <a:pt x="3" y="5"/>
                          <a:pt x="6" y="2"/>
                          <a:pt x="9" y="1"/>
                        </a:cubicBezTo>
                        <a:cubicBezTo>
                          <a:pt x="9" y="1"/>
                          <a:pt x="9" y="0"/>
                          <a:pt x="9" y="1"/>
                        </a:cubicBezTo>
                        <a:cubicBezTo>
                          <a:pt x="6" y="2"/>
                          <a:pt x="3" y="4"/>
                          <a:pt x="0" y="6"/>
                        </a:cubicBezTo>
                        <a:cubicBezTo>
                          <a:pt x="0" y="6"/>
                          <a:pt x="0" y="7"/>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4" name="Freeform 1460"/>
                  <p:cNvSpPr>
                    <a:spLocks/>
                  </p:cNvSpPr>
                  <p:nvPr/>
                </p:nvSpPr>
                <p:spPr bwMode="auto">
                  <a:xfrm>
                    <a:off x="3671" y="1487"/>
                    <a:ext cx="50" cy="33"/>
                  </a:xfrm>
                  <a:custGeom>
                    <a:avLst/>
                    <a:gdLst>
                      <a:gd name="T0" fmla="*/ 1 w 9"/>
                      <a:gd name="T1" fmla="*/ 6 h 6"/>
                      <a:gd name="T2" fmla="*/ 9 w 9"/>
                      <a:gd name="T3" fmla="*/ 0 h 6"/>
                      <a:gd name="T4" fmla="*/ 8 w 9"/>
                      <a:gd name="T5" fmla="*/ 0 h 6"/>
                      <a:gd name="T6" fmla="*/ 4 w 9"/>
                      <a:gd name="T7" fmla="*/ 3 h 6"/>
                      <a:gd name="T8" fmla="*/ 0 w 9"/>
                      <a:gd name="T9" fmla="*/ 6 h 6"/>
                      <a:gd name="T10" fmla="*/ 1 w 9"/>
                      <a:gd name="T11" fmla="*/ 6 h 6"/>
                    </a:gdLst>
                    <a:ahLst/>
                    <a:cxnLst>
                      <a:cxn ang="0">
                        <a:pos x="T0" y="T1"/>
                      </a:cxn>
                      <a:cxn ang="0">
                        <a:pos x="T2" y="T3"/>
                      </a:cxn>
                      <a:cxn ang="0">
                        <a:pos x="T4" y="T5"/>
                      </a:cxn>
                      <a:cxn ang="0">
                        <a:pos x="T6" y="T7"/>
                      </a:cxn>
                      <a:cxn ang="0">
                        <a:pos x="T8" y="T9"/>
                      </a:cxn>
                      <a:cxn ang="0">
                        <a:pos x="T10" y="T11"/>
                      </a:cxn>
                    </a:cxnLst>
                    <a:rect l="0" t="0" r="r" b="b"/>
                    <a:pathLst>
                      <a:path w="9" h="6">
                        <a:moveTo>
                          <a:pt x="1" y="6"/>
                        </a:moveTo>
                        <a:cubicBezTo>
                          <a:pt x="3" y="3"/>
                          <a:pt x="6" y="1"/>
                          <a:pt x="9" y="0"/>
                        </a:cubicBezTo>
                        <a:cubicBezTo>
                          <a:pt x="9" y="0"/>
                          <a:pt x="9" y="0"/>
                          <a:pt x="8" y="0"/>
                        </a:cubicBezTo>
                        <a:cubicBezTo>
                          <a:pt x="7" y="1"/>
                          <a:pt x="5" y="2"/>
                          <a:pt x="4" y="3"/>
                        </a:cubicBezTo>
                        <a:cubicBezTo>
                          <a:pt x="2" y="3"/>
                          <a:pt x="1" y="4"/>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5" name="Freeform 1461"/>
                  <p:cNvSpPr>
                    <a:spLocks/>
                  </p:cNvSpPr>
                  <p:nvPr/>
                </p:nvSpPr>
                <p:spPr bwMode="auto">
                  <a:xfrm>
                    <a:off x="3693" y="1492"/>
                    <a:ext cx="28" cy="17"/>
                  </a:xfrm>
                  <a:custGeom>
                    <a:avLst/>
                    <a:gdLst>
                      <a:gd name="T0" fmla="*/ 1 w 5"/>
                      <a:gd name="T1" fmla="*/ 3 h 3"/>
                      <a:gd name="T2" fmla="*/ 4 w 5"/>
                      <a:gd name="T3" fmla="*/ 0 h 3"/>
                      <a:gd name="T4" fmla="*/ 4 w 5"/>
                      <a:gd name="T5" fmla="*/ 0 h 3"/>
                      <a:gd name="T6" fmla="*/ 0 w 5"/>
                      <a:gd name="T7" fmla="*/ 3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3" y="1"/>
                          <a:pt x="4" y="0"/>
                        </a:cubicBezTo>
                        <a:cubicBezTo>
                          <a:pt x="5" y="0"/>
                          <a:pt x="4" y="0"/>
                          <a:pt x="4" y="0"/>
                        </a:cubicBezTo>
                        <a:cubicBezTo>
                          <a:pt x="3" y="1"/>
                          <a:pt x="2" y="2"/>
                          <a:pt x="0"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6" name="Freeform 1462"/>
                  <p:cNvSpPr>
                    <a:spLocks/>
                  </p:cNvSpPr>
                  <p:nvPr/>
                </p:nvSpPr>
                <p:spPr bwMode="auto">
                  <a:xfrm>
                    <a:off x="3704" y="1498"/>
                    <a:ext cx="17" cy="11"/>
                  </a:xfrm>
                  <a:custGeom>
                    <a:avLst/>
                    <a:gdLst>
                      <a:gd name="T0" fmla="*/ 1 w 3"/>
                      <a:gd name="T1" fmla="*/ 1 h 2"/>
                      <a:gd name="T2" fmla="*/ 3 w 3"/>
                      <a:gd name="T3" fmla="*/ 0 h 2"/>
                      <a:gd name="T4" fmla="*/ 3 w 3"/>
                      <a:gd name="T5" fmla="*/ 0 h 2"/>
                      <a:gd name="T6" fmla="*/ 2 w 3"/>
                      <a:gd name="T7" fmla="*/ 0 h 2"/>
                      <a:gd name="T8" fmla="*/ 0 w 3"/>
                      <a:gd name="T9" fmla="*/ 2 h 2"/>
                      <a:gd name="T10" fmla="*/ 0 w 3"/>
                      <a:gd name="T11" fmla="*/ 2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2" y="1"/>
                          <a:pt x="2" y="1"/>
                          <a:pt x="3" y="0"/>
                        </a:cubicBezTo>
                        <a:cubicBezTo>
                          <a:pt x="3" y="0"/>
                          <a:pt x="3" y="0"/>
                          <a:pt x="3" y="0"/>
                        </a:cubicBezTo>
                        <a:cubicBezTo>
                          <a:pt x="2" y="0"/>
                          <a:pt x="2" y="0"/>
                          <a:pt x="2" y="0"/>
                        </a:cubicBezTo>
                        <a:cubicBezTo>
                          <a:pt x="2" y="1"/>
                          <a:pt x="1" y="1"/>
                          <a:pt x="0" y="2"/>
                        </a:cubicBezTo>
                        <a:cubicBezTo>
                          <a:pt x="0" y="2"/>
                          <a:pt x="0" y="2"/>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7" name="Freeform 1463"/>
                  <p:cNvSpPr>
                    <a:spLocks/>
                  </p:cNvSpPr>
                  <p:nvPr/>
                </p:nvSpPr>
                <p:spPr bwMode="auto">
                  <a:xfrm>
                    <a:off x="3715" y="1503"/>
                    <a:ext cx="6" cy="6"/>
                  </a:xfrm>
                  <a:custGeom>
                    <a:avLst/>
                    <a:gdLst>
                      <a:gd name="T0" fmla="*/ 0 w 1"/>
                      <a:gd name="T1" fmla="*/ 0 h 1"/>
                      <a:gd name="T2" fmla="*/ 1 w 1"/>
                      <a:gd name="T3" fmla="*/ 0 h 1"/>
                      <a:gd name="T4" fmla="*/ 1 w 1"/>
                      <a:gd name="T5" fmla="*/ 0 h 1"/>
                      <a:gd name="T6" fmla="*/ 0 w 1"/>
                      <a:gd name="T7" fmla="*/ 0 h 1"/>
                      <a:gd name="T8" fmla="*/ 0 w 1"/>
                      <a:gd name="T9" fmla="*/ 0 h 1"/>
                      <a:gd name="T10" fmla="*/ 0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1" y="0"/>
                          <a:pt x="1" y="0"/>
                          <a:pt x="1" y="0"/>
                        </a:cubicBezTo>
                        <a:cubicBezTo>
                          <a:pt x="1" y="0"/>
                          <a:pt x="1" y="0"/>
                          <a:pt x="1" y="0"/>
                        </a:cubicBezTo>
                        <a:cubicBezTo>
                          <a:pt x="1" y="0"/>
                          <a:pt x="0" y="0"/>
                          <a:pt x="0" y="0"/>
                        </a:cubicBezTo>
                        <a:cubicBezTo>
                          <a:pt x="0" y="0"/>
                          <a:pt x="0" y="0"/>
                          <a:pt x="0" y="0"/>
                        </a:cubicBez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8" name="Freeform 1464"/>
                  <p:cNvSpPr>
                    <a:spLocks/>
                  </p:cNvSpPr>
                  <p:nvPr/>
                </p:nvSpPr>
                <p:spPr bwMode="auto">
                  <a:xfrm>
                    <a:off x="3732" y="1542"/>
                    <a:ext cx="5" cy="5"/>
                  </a:xfrm>
                  <a:custGeom>
                    <a:avLst/>
                    <a:gdLst>
                      <a:gd name="T0" fmla="*/ 1 w 1"/>
                      <a:gd name="T1" fmla="*/ 0 h 1"/>
                      <a:gd name="T2" fmla="*/ 1 w 1"/>
                      <a:gd name="T3" fmla="*/ 0 h 1"/>
                      <a:gd name="T4" fmla="*/ 1 w 1"/>
                      <a:gd name="T5" fmla="*/ 0 h 1"/>
                      <a:gd name="T6" fmla="*/ 1 w 1"/>
                      <a:gd name="T7" fmla="*/ 0 h 1"/>
                      <a:gd name="T8" fmla="*/ 0 w 1"/>
                      <a:gd name="T9" fmla="*/ 0 h 1"/>
                      <a:gd name="T10" fmla="*/ 0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1" y="0"/>
                          <a:pt x="1" y="0"/>
                          <a:pt x="1" y="0"/>
                        </a:cubicBezTo>
                        <a:cubicBezTo>
                          <a:pt x="1" y="0"/>
                          <a:pt x="1" y="0"/>
                          <a:pt x="1" y="0"/>
                        </a:cubicBezTo>
                        <a:cubicBezTo>
                          <a:pt x="1" y="0"/>
                          <a:pt x="0" y="0"/>
                          <a:pt x="0" y="0"/>
                        </a:cubicBezTo>
                        <a:cubicBezTo>
                          <a:pt x="0" y="0"/>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79" name="Freeform 1465"/>
                  <p:cNvSpPr>
                    <a:spLocks/>
                  </p:cNvSpPr>
                  <p:nvPr/>
                </p:nvSpPr>
                <p:spPr bwMode="auto">
                  <a:xfrm>
                    <a:off x="3737" y="1542"/>
                    <a:ext cx="11" cy="11"/>
                  </a:xfrm>
                  <a:custGeom>
                    <a:avLst/>
                    <a:gdLst>
                      <a:gd name="T0" fmla="*/ 0 w 2"/>
                      <a:gd name="T1" fmla="*/ 2 h 2"/>
                      <a:gd name="T2" fmla="*/ 2 w 2"/>
                      <a:gd name="T3" fmla="*/ 1 h 2"/>
                      <a:gd name="T4" fmla="*/ 2 w 2"/>
                      <a:gd name="T5" fmla="*/ 1 h 2"/>
                      <a:gd name="T6" fmla="*/ 1 w 2"/>
                      <a:gd name="T7" fmla="*/ 1 h 2"/>
                      <a:gd name="T8" fmla="*/ 0 w 2"/>
                      <a:gd name="T9" fmla="*/ 2 h 2"/>
                      <a:gd name="T10" fmla="*/ 0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cubicBezTo>
                          <a:pt x="1" y="2"/>
                          <a:pt x="1" y="1"/>
                          <a:pt x="2" y="1"/>
                        </a:cubicBezTo>
                        <a:cubicBezTo>
                          <a:pt x="2" y="1"/>
                          <a:pt x="2" y="1"/>
                          <a:pt x="2" y="1"/>
                        </a:cubicBezTo>
                        <a:cubicBezTo>
                          <a:pt x="2" y="0"/>
                          <a:pt x="1" y="1"/>
                          <a:pt x="1" y="1"/>
                        </a:cubicBezTo>
                        <a:cubicBezTo>
                          <a:pt x="1" y="1"/>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0" name="Freeform 1466"/>
                  <p:cNvSpPr>
                    <a:spLocks/>
                  </p:cNvSpPr>
                  <p:nvPr/>
                </p:nvSpPr>
                <p:spPr bwMode="auto">
                  <a:xfrm>
                    <a:off x="3737" y="1547"/>
                    <a:ext cx="11" cy="11"/>
                  </a:xfrm>
                  <a:custGeom>
                    <a:avLst/>
                    <a:gdLst>
                      <a:gd name="T0" fmla="*/ 1 w 2"/>
                      <a:gd name="T1" fmla="*/ 2 h 2"/>
                      <a:gd name="T2" fmla="*/ 2 w 2"/>
                      <a:gd name="T3" fmla="*/ 1 h 2"/>
                      <a:gd name="T4" fmla="*/ 2 w 2"/>
                      <a:gd name="T5" fmla="*/ 0 h 2"/>
                      <a:gd name="T6" fmla="*/ 2 w 2"/>
                      <a:gd name="T7" fmla="*/ 0 h 2"/>
                      <a:gd name="T8" fmla="*/ 0 w 2"/>
                      <a:gd name="T9" fmla="*/ 2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0"/>
                          <a:pt x="2" y="0"/>
                          <a:pt x="2" y="0"/>
                        </a:cubicBezTo>
                        <a:cubicBezTo>
                          <a:pt x="2" y="0"/>
                          <a:pt x="2" y="0"/>
                          <a:pt x="2" y="0"/>
                        </a:cubicBezTo>
                        <a:cubicBezTo>
                          <a:pt x="1" y="1"/>
                          <a:pt x="0" y="1"/>
                          <a:pt x="0" y="2"/>
                        </a:cubicBezTo>
                        <a:cubicBezTo>
                          <a:pt x="0" y="2"/>
                          <a:pt x="0"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1" name="Freeform 1467"/>
                  <p:cNvSpPr>
                    <a:spLocks/>
                  </p:cNvSpPr>
                  <p:nvPr/>
                </p:nvSpPr>
                <p:spPr bwMode="auto">
                  <a:xfrm>
                    <a:off x="3737" y="1553"/>
                    <a:ext cx="17" cy="11"/>
                  </a:xfrm>
                  <a:custGeom>
                    <a:avLst/>
                    <a:gdLst>
                      <a:gd name="T0" fmla="*/ 1 w 3"/>
                      <a:gd name="T1" fmla="*/ 2 h 2"/>
                      <a:gd name="T2" fmla="*/ 3 w 3"/>
                      <a:gd name="T3" fmla="*/ 0 h 2"/>
                      <a:gd name="T4" fmla="*/ 3 w 3"/>
                      <a:gd name="T5" fmla="*/ 0 h 2"/>
                      <a:gd name="T6" fmla="*/ 2 w 3"/>
                      <a:gd name="T7" fmla="*/ 0 h 2"/>
                      <a:gd name="T8" fmla="*/ 0 w 3"/>
                      <a:gd name="T9" fmla="*/ 1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2" y="1"/>
                          <a:pt x="2" y="0"/>
                          <a:pt x="3" y="0"/>
                        </a:cubicBezTo>
                        <a:cubicBezTo>
                          <a:pt x="3" y="0"/>
                          <a:pt x="3" y="0"/>
                          <a:pt x="3" y="0"/>
                        </a:cubicBezTo>
                        <a:cubicBezTo>
                          <a:pt x="3" y="0"/>
                          <a:pt x="2" y="0"/>
                          <a:pt x="2" y="0"/>
                        </a:cubicBezTo>
                        <a:cubicBezTo>
                          <a:pt x="2" y="0"/>
                          <a:pt x="1" y="1"/>
                          <a:pt x="0"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2" name="Freeform 1468"/>
                  <p:cNvSpPr>
                    <a:spLocks/>
                  </p:cNvSpPr>
                  <p:nvPr/>
                </p:nvSpPr>
                <p:spPr bwMode="auto">
                  <a:xfrm>
                    <a:off x="3743" y="1553"/>
                    <a:ext cx="16" cy="11"/>
                  </a:xfrm>
                  <a:custGeom>
                    <a:avLst/>
                    <a:gdLst>
                      <a:gd name="T0" fmla="*/ 1 w 3"/>
                      <a:gd name="T1" fmla="*/ 2 h 2"/>
                      <a:gd name="T2" fmla="*/ 3 w 3"/>
                      <a:gd name="T3" fmla="*/ 0 h 2"/>
                      <a:gd name="T4" fmla="*/ 3 w 3"/>
                      <a:gd name="T5" fmla="*/ 0 h 2"/>
                      <a:gd name="T6" fmla="*/ 2 w 3"/>
                      <a:gd name="T7" fmla="*/ 0 h 2"/>
                      <a:gd name="T8" fmla="*/ 0 w 3"/>
                      <a:gd name="T9" fmla="*/ 2 h 2"/>
                      <a:gd name="T10" fmla="*/ 0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cubicBezTo>
                          <a:pt x="1" y="1"/>
                          <a:pt x="2" y="1"/>
                          <a:pt x="3" y="0"/>
                        </a:cubicBezTo>
                        <a:cubicBezTo>
                          <a:pt x="3" y="0"/>
                          <a:pt x="3" y="0"/>
                          <a:pt x="3" y="0"/>
                        </a:cubicBezTo>
                        <a:cubicBezTo>
                          <a:pt x="3" y="0"/>
                          <a:pt x="3" y="0"/>
                          <a:pt x="2" y="0"/>
                        </a:cubicBezTo>
                        <a:cubicBezTo>
                          <a:pt x="2" y="1"/>
                          <a:pt x="1" y="1"/>
                          <a:pt x="0" y="2"/>
                        </a:cubicBezTo>
                        <a:cubicBezTo>
                          <a:pt x="0" y="2"/>
                          <a:pt x="0"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3" name="Freeform 1469"/>
                  <p:cNvSpPr>
                    <a:spLocks/>
                  </p:cNvSpPr>
                  <p:nvPr/>
                </p:nvSpPr>
                <p:spPr bwMode="auto">
                  <a:xfrm>
                    <a:off x="3748" y="1558"/>
                    <a:ext cx="17" cy="11"/>
                  </a:xfrm>
                  <a:custGeom>
                    <a:avLst/>
                    <a:gdLst>
                      <a:gd name="T0" fmla="*/ 1 w 3"/>
                      <a:gd name="T1" fmla="*/ 1 h 2"/>
                      <a:gd name="T2" fmla="*/ 3 w 3"/>
                      <a:gd name="T3" fmla="*/ 0 h 2"/>
                      <a:gd name="T4" fmla="*/ 3 w 3"/>
                      <a:gd name="T5" fmla="*/ 0 h 2"/>
                      <a:gd name="T6" fmla="*/ 2 w 3"/>
                      <a:gd name="T7" fmla="*/ 0 h 2"/>
                      <a:gd name="T8" fmla="*/ 0 w 3"/>
                      <a:gd name="T9" fmla="*/ 2 h 2"/>
                      <a:gd name="T10" fmla="*/ 0 w 3"/>
                      <a:gd name="T11" fmla="*/ 2 h 2"/>
                      <a:gd name="T12" fmla="*/ 1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1"/>
                        </a:moveTo>
                        <a:cubicBezTo>
                          <a:pt x="1" y="1"/>
                          <a:pt x="2" y="0"/>
                          <a:pt x="3" y="0"/>
                        </a:cubicBezTo>
                        <a:cubicBezTo>
                          <a:pt x="3" y="0"/>
                          <a:pt x="3" y="0"/>
                          <a:pt x="3" y="0"/>
                        </a:cubicBezTo>
                        <a:cubicBezTo>
                          <a:pt x="2" y="0"/>
                          <a:pt x="2" y="0"/>
                          <a:pt x="2" y="0"/>
                        </a:cubicBezTo>
                        <a:cubicBezTo>
                          <a:pt x="1" y="0"/>
                          <a:pt x="1" y="1"/>
                          <a:pt x="0" y="2"/>
                        </a:cubicBezTo>
                        <a:cubicBezTo>
                          <a:pt x="0" y="2"/>
                          <a:pt x="0" y="2"/>
                          <a:pt x="0"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4" name="Freeform 1470"/>
                  <p:cNvSpPr>
                    <a:spLocks/>
                  </p:cNvSpPr>
                  <p:nvPr/>
                </p:nvSpPr>
                <p:spPr bwMode="auto">
                  <a:xfrm>
                    <a:off x="3754" y="1558"/>
                    <a:ext cx="16" cy="11"/>
                  </a:xfrm>
                  <a:custGeom>
                    <a:avLst/>
                    <a:gdLst>
                      <a:gd name="T0" fmla="*/ 1 w 3"/>
                      <a:gd name="T1" fmla="*/ 2 h 2"/>
                      <a:gd name="T2" fmla="*/ 2 w 3"/>
                      <a:gd name="T3" fmla="*/ 1 h 2"/>
                      <a:gd name="T4" fmla="*/ 2 w 3"/>
                      <a:gd name="T5" fmla="*/ 0 h 2"/>
                      <a:gd name="T6" fmla="*/ 0 w 3"/>
                      <a:gd name="T7" fmla="*/ 2 h 2"/>
                      <a:gd name="T8" fmla="*/ 0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1" y="1"/>
                          <a:pt x="2" y="1"/>
                          <a:pt x="2" y="1"/>
                        </a:cubicBezTo>
                        <a:cubicBezTo>
                          <a:pt x="3" y="0"/>
                          <a:pt x="2" y="0"/>
                          <a:pt x="2" y="0"/>
                        </a:cubicBezTo>
                        <a:cubicBezTo>
                          <a:pt x="1" y="1"/>
                          <a:pt x="1" y="1"/>
                          <a:pt x="0" y="2"/>
                        </a:cubicBezTo>
                        <a:cubicBezTo>
                          <a:pt x="0" y="2"/>
                          <a:pt x="0"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5" name="Freeform 1471"/>
                  <p:cNvSpPr>
                    <a:spLocks/>
                  </p:cNvSpPr>
                  <p:nvPr/>
                </p:nvSpPr>
                <p:spPr bwMode="auto">
                  <a:xfrm>
                    <a:off x="3809" y="1641"/>
                    <a:ext cx="11" cy="6"/>
                  </a:xfrm>
                  <a:custGeom>
                    <a:avLst/>
                    <a:gdLst>
                      <a:gd name="T0" fmla="*/ 1 w 2"/>
                      <a:gd name="T1" fmla="*/ 1 h 1"/>
                      <a:gd name="T2" fmla="*/ 1 w 2"/>
                      <a:gd name="T3" fmla="*/ 0 h 1"/>
                      <a:gd name="T4" fmla="*/ 1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0"/>
                          <a:pt x="1" y="0"/>
                        </a:cubicBezTo>
                        <a:cubicBezTo>
                          <a:pt x="2" y="0"/>
                          <a:pt x="1" y="0"/>
                          <a:pt x="1" y="0"/>
                        </a:cubicBezTo>
                        <a:cubicBezTo>
                          <a:pt x="1" y="0"/>
                          <a:pt x="1" y="0"/>
                          <a:pt x="1" y="0"/>
                        </a:cubicBezTo>
                        <a:cubicBezTo>
                          <a:pt x="1" y="0"/>
                          <a:pt x="0" y="1"/>
                          <a:pt x="0" y="1"/>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6" name="Freeform 1472"/>
                  <p:cNvSpPr>
                    <a:spLocks/>
                  </p:cNvSpPr>
                  <p:nvPr/>
                </p:nvSpPr>
                <p:spPr bwMode="auto">
                  <a:xfrm>
                    <a:off x="3809" y="1647"/>
                    <a:ext cx="11" cy="5"/>
                  </a:xfrm>
                  <a:custGeom>
                    <a:avLst/>
                    <a:gdLst>
                      <a:gd name="T0" fmla="*/ 1 w 2"/>
                      <a:gd name="T1" fmla="*/ 1 h 1"/>
                      <a:gd name="T2" fmla="*/ 2 w 2"/>
                      <a:gd name="T3" fmla="*/ 0 h 1"/>
                      <a:gd name="T4" fmla="*/ 2 w 2"/>
                      <a:gd name="T5" fmla="*/ 0 h 1"/>
                      <a:gd name="T6" fmla="*/ 1 w 2"/>
                      <a:gd name="T7" fmla="*/ 0 h 1"/>
                      <a:gd name="T8" fmla="*/ 0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0"/>
                        </a:cubicBezTo>
                        <a:cubicBezTo>
                          <a:pt x="2" y="0"/>
                          <a:pt x="2" y="0"/>
                          <a:pt x="2" y="0"/>
                        </a:cubicBezTo>
                        <a:cubicBezTo>
                          <a:pt x="2" y="0"/>
                          <a:pt x="1" y="0"/>
                          <a:pt x="1" y="0"/>
                        </a:cubicBezTo>
                        <a:cubicBezTo>
                          <a:pt x="1" y="1"/>
                          <a:pt x="1" y="1"/>
                          <a:pt x="0" y="1"/>
                        </a:cubicBezTo>
                        <a:cubicBezTo>
                          <a:pt x="0"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7" name="Freeform 1473"/>
                  <p:cNvSpPr>
                    <a:spLocks/>
                  </p:cNvSpPr>
                  <p:nvPr/>
                </p:nvSpPr>
                <p:spPr bwMode="auto">
                  <a:xfrm>
                    <a:off x="3814" y="1652"/>
                    <a:ext cx="6" cy="6"/>
                  </a:xfrm>
                  <a:custGeom>
                    <a:avLst/>
                    <a:gdLst>
                      <a:gd name="T0" fmla="*/ 1 w 1"/>
                      <a:gd name="T1" fmla="*/ 1 h 1"/>
                      <a:gd name="T2" fmla="*/ 1 w 1"/>
                      <a:gd name="T3" fmla="*/ 0 h 1"/>
                      <a:gd name="T4" fmla="*/ 1 w 1"/>
                      <a:gd name="T5" fmla="*/ 0 h 1"/>
                      <a:gd name="T6" fmla="*/ 1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0"/>
                          <a:pt x="1" y="0"/>
                          <a:pt x="1" y="0"/>
                        </a:cubicBezTo>
                        <a:cubicBezTo>
                          <a:pt x="1" y="0"/>
                          <a:pt x="1" y="0"/>
                          <a:pt x="1" y="0"/>
                        </a:cubicBezTo>
                        <a:cubicBezTo>
                          <a:pt x="1" y="0"/>
                          <a:pt x="1" y="0"/>
                          <a:pt x="1" y="0"/>
                        </a:cubicBezTo>
                        <a:cubicBezTo>
                          <a:pt x="1" y="0"/>
                          <a:pt x="0" y="0"/>
                          <a:pt x="0" y="0"/>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8" name="Freeform 1474"/>
                  <p:cNvSpPr>
                    <a:spLocks/>
                  </p:cNvSpPr>
                  <p:nvPr/>
                </p:nvSpPr>
                <p:spPr bwMode="auto">
                  <a:xfrm>
                    <a:off x="3814" y="1658"/>
                    <a:ext cx="11" cy="5"/>
                  </a:xfrm>
                  <a:custGeom>
                    <a:avLst/>
                    <a:gdLst>
                      <a:gd name="T0" fmla="*/ 1 w 2"/>
                      <a:gd name="T1" fmla="*/ 1 h 1"/>
                      <a:gd name="T2" fmla="*/ 2 w 2"/>
                      <a:gd name="T3" fmla="*/ 0 h 1"/>
                      <a:gd name="T4" fmla="*/ 1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0"/>
                          <a:pt x="1" y="0"/>
                          <a:pt x="2" y="0"/>
                        </a:cubicBezTo>
                        <a:cubicBezTo>
                          <a:pt x="2" y="0"/>
                          <a:pt x="1" y="0"/>
                          <a:pt x="1" y="0"/>
                        </a:cubicBezTo>
                        <a:cubicBezTo>
                          <a:pt x="1" y="0"/>
                          <a:pt x="1" y="0"/>
                          <a:pt x="1" y="0"/>
                        </a:cubicBezTo>
                        <a:cubicBezTo>
                          <a:pt x="1" y="0"/>
                          <a:pt x="1" y="0"/>
                          <a:pt x="0" y="1"/>
                        </a:cubicBezTo>
                        <a:cubicBezTo>
                          <a:pt x="0" y="1"/>
                          <a:pt x="0" y="1"/>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89" name="Freeform 1475"/>
                  <p:cNvSpPr>
                    <a:spLocks/>
                  </p:cNvSpPr>
                  <p:nvPr/>
                </p:nvSpPr>
                <p:spPr bwMode="auto">
                  <a:xfrm>
                    <a:off x="3820" y="1663"/>
                    <a:ext cx="5" cy="6"/>
                  </a:xfrm>
                  <a:custGeom>
                    <a:avLst/>
                    <a:gdLst>
                      <a:gd name="T0" fmla="*/ 0 w 1"/>
                      <a:gd name="T1" fmla="*/ 1 h 1"/>
                      <a:gd name="T2" fmla="*/ 1 w 1"/>
                      <a:gd name="T3" fmla="*/ 0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0"/>
                        </a:cubicBezTo>
                        <a:cubicBezTo>
                          <a:pt x="1" y="0"/>
                          <a:pt x="1" y="0"/>
                          <a:pt x="1" y="0"/>
                        </a:cubicBezTo>
                        <a:cubicBezTo>
                          <a:pt x="1" y="0"/>
                          <a:pt x="1" y="0"/>
                          <a:pt x="0" y="0"/>
                        </a:cubicBezTo>
                        <a:cubicBezTo>
                          <a:pt x="0"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0" name="Freeform 1476"/>
                  <p:cNvSpPr>
                    <a:spLocks/>
                  </p:cNvSpPr>
                  <p:nvPr/>
                </p:nvSpPr>
                <p:spPr bwMode="auto">
                  <a:xfrm>
                    <a:off x="3820" y="1669"/>
                    <a:ext cx="5" cy="5"/>
                  </a:xfrm>
                  <a:custGeom>
                    <a:avLst/>
                    <a:gdLst>
                      <a:gd name="T0" fmla="*/ 1 w 1"/>
                      <a:gd name="T1" fmla="*/ 0 h 1"/>
                      <a:gd name="T2" fmla="*/ 1 w 1"/>
                      <a:gd name="T3" fmla="*/ 0 h 1"/>
                      <a:gd name="T4" fmla="*/ 1 w 1"/>
                      <a:gd name="T5" fmla="*/ 0 h 1"/>
                      <a:gd name="T6" fmla="*/ 0 w 1"/>
                      <a:gd name="T7" fmla="*/ 0 h 1"/>
                      <a:gd name="T8" fmla="*/ 0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1" y="0"/>
                          <a:pt x="0" y="0"/>
                          <a:pt x="0" y="0"/>
                        </a:cubicBezTo>
                        <a:cubicBezTo>
                          <a:pt x="0" y="1"/>
                          <a:pt x="0" y="1"/>
                          <a:pt x="0" y="1"/>
                        </a:cubicBezTo>
                        <a:cubicBezTo>
                          <a:pt x="0" y="1"/>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1" name="Freeform 1477"/>
                  <p:cNvSpPr>
                    <a:spLocks/>
                  </p:cNvSpPr>
                  <p:nvPr/>
                </p:nvSpPr>
                <p:spPr bwMode="auto">
                  <a:xfrm>
                    <a:off x="3820" y="1680"/>
                    <a:ext cx="11" cy="11"/>
                  </a:xfrm>
                  <a:custGeom>
                    <a:avLst/>
                    <a:gdLst>
                      <a:gd name="T0" fmla="*/ 1 w 2"/>
                      <a:gd name="T1" fmla="*/ 1 h 2"/>
                      <a:gd name="T2" fmla="*/ 2 w 2"/>
                      <a:gd name="T3" fmla="*/ 1 h 2"/>
                      <a:gd name="T4" fmla="*/ 2 w 2"/>
                      <a:gd name="T5" fmla="*/ 1 h 2"/>
                      <a:gd name="T6" fmla="*/ 1 w 2"/>
                      <a:gd name="T7" fmla="*/ 1 h 2"/>
                      <a:gd name="T8" fmla="*/ 1 w 2"/>
                      <a:gd name="T9" fmla="*/ 1 h 2"/>
                      <a:gd name="T10" fmla="*/ 1 w 2"/>
                      <a:gd name="T11" fmla="*/ 2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2" y="1"/>
                          <a:pt x="2" y="1"/>
                        </a:cubicBezTo>
                        <a:cubicBezTo>
                          <a:pt x="2" y="1"/>
                          <a:pt x="2" y="1"/>
                          <a:pt x="2" y="1"/>
                        </a:cubicBezTo>
                        <a:cubicBezTo>
                          <a:pt x="2" y="0"/>
                          <a:pt x="2" y="1"/>
                          <a:pt x="1" y="1"/>
                        </a:cubicBezTo>
                        <a:cubicBezTo>
                          <a:pt x="1" y="1"/>
                          <a:pt x="1" y="1"/>
                          <a:pt x="1" y="1"/>
                        </a:cubicBezTo>
                        <a:cubicBezTo>
                          <a:pt x="1" y="1"/>
                          <a:pt x="0" y="1"/>
                          <a:pt x="1"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2" name="Freeform 1478"/>
                  <p:cNvSpPr>
                    <a:spLocks/>
                  </p:cNvSpPr>
                  <p:nvPr/>
                </p:nvSpPr>
                <p:spPr bwMode="auto">
                  <a:xfrm>
                    <a:off x="3825" y="1691"/>
                    <a:ext cx="11" cy="5"/>
                  </a:xfrm>
                  <a:custGeom>
                    <a:avLst/>
                    <a:gdLst>
                      <a:gd name="T0" fmla="*/ 1 w 2"/>
                      <a:gd name="T1" fmla="*/ 1 h 1"/>
                      <a:gd name="T2" fmla="*/ 2 w 2"/>
                      <a:gd name="T3" fmla="*/ 0 h 1"/>
                      <a:gd name="T4" fmla="*/ 1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0"/>
                          <a:pt x="1" y="0"/>
                          <a:pt x="2" y="0"/>
                        </a:cubicBezTo>
                        <a:cubicBezTo>
                          <a:pt x="2" y="0"/>
                          <a:pt x="2" y="0"/>
                          <a:pt x="1" y="0"/>
                        </a:cubicBezTo>
                        <a:cubicBezTo>
                          <a:pt x="1" y="0"/>
                          <a:pt x="1" y="0"/>
                          <a:pt x="1" y="0"/>
                        </a:cubicBezTo>
                        <a:cubicBezTo>
                          <a:pt x="1" y="0"/>
                          <a:pt x="0"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3" name="Freeform 1479"/>
                  <p:cNvSpPr>
                    <a:spLocks/>
                  </p:cNvSpPr>
                  <p:nvPr/>
                </p:nvSpPr>
                <p:spPr bwMode="auto">
                  <a:xfrm>
                    <a:off x="3831" y="1696"/>
                    <a:ext cx="5" cy="6"/>
                  </a:xfrm>
                  <a:custGeom>
                    <a:avLst/>
                    <a:gdLst>
                      <a:gd name="T0" fmla="*/ 0 w 1"/>
                      <a:gd name="T1" fmla="*/ 1 h 1"/>
                      <a:gd name="T2" fmla="*/ 1 w 1"/>
                      <a:gd name="T3" fmla="*/ 0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0"/>
                          <a:pt x="1" y="0"/>
                        </a:cubicBezTo>
                        <a:cubicBezTo>
                          <a:pt x="1" y="0"/>
                          <a:pt x="1" y="0"/>
                          <a:pt x="1" y="0"/>
                        </a:cubicBezTo>
                        <a:cubicBezTo>
                          <a:pt x="1" y="0"/>
                          <a:pt x="1" y="0"/>
                          <a:pt x="0" y="0"/>
                        </a:cubicBezTo>
                        <a:cubicBezTo>
                          <a:pt x="0"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4" name="Freeform 1480"/>
                  <p:cNvSpPr>
                    <a:spLocks/>
                  </p:cNvSpPr>
                  <p:nvPr/>
                </p:nvSpPr>
                <p:spPr bwMode="auto">
                  <a:xfrm>
                    <a:off x="3831" y="1702"/>
                    <a:ext cx="11" cy="5"/>
                  </a:xfrm>
                  <a:custGeom>
                    <a:avLst/>
                    <a:gdLst>
                      <a:gd name="T0" fmla="*/ 1 w 2"/>
                      <a:gd name="T1" fmla="*/ 1 h 1"/>
                      <a:gd name="T2" fmla="*/ 2 w 2"/>
                      <a:gd name="T3" fmla="*/ 0 h 1"/>
                      <a:gd name="T4" fmla="*/ 1 w 2"/>
                      <a:gd name="T5" fmla="*/ 0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1" y="1"/>
                          <a:pt x="2" y="0"/>
                        </a:cubicBezTo>
                        <a:cubicBezTo>
                          <a:pt x="2" y="0"/>
                          <a:pt x="2" y="0"/>
                          <a:pt x="1" y="0"/>
                        </a:cubicBezTo>
                        <a:cubicBezTo>
                          <a:pt x="1" y="0"/>
                          <a:pt x="1" y="0"/>
                          <a:pt x="1" y="0"/>
                        </a:cubicBezTo>
                        <a:cubicBezTo>
                          <a:pt x="1" y="0"/>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5" name="Freeform 1481"/>
                  <p:cNvSpPr>
                    <a:spLocks/>
                  </p:cNvSpPr>
                  <p:nvPr/>
                </p:nvSpPr>
                <p:spPr bwMode="auto">
                  <a:xfrm>
                    <a:off x="3803" y="1663"/>
                    <a:ext cx="11" cy="11"/>
                  </a:xfrm>
                  <a:custGeom>
                    <a:avLst/>
                    <a:gdLst>
                      <a:gd name="T0" fmla="*/ 1 w 2"/>
                      <a:gd name="T1" fmla="*/ 2 h 2"/>
                      <a:gd name="T2" fmla="*/ 2 w 2"/>
                      <a:gd name="T3" fmla="*/ 1 h 2"/>
                      <a:gd name="T4" fmla="*/ 2 w 2"/>
                      <a:gd name="T5" fmla="*/ 0 h 2"/>
                      <a:gd name="T6" fmla="*/ 2 w 2"/>
                      <a:gd name="T7" fmla="*/ 0 h 2"/>
                      <a:gd name="T8" fmla="*/ 0 w 2"/>
                      <a:gd name="T9" fmla="*/ 2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0"/>
                          <a:pt x="2" y="0"/>
                        </a:cubicBezTo>
                        <a:cubicBezTo>
                          <a:pt x="2" y="0"/>
                          <a:pt x="2" y="0"/>
                          <a:pt x="2" y="0"/>
                        </a:cubicBezTo>
                        <a:cubicBezTo>
                          <a:pt x="1" y="1"/>
                          <a:pt x="1" y="1"/>
                          <a:pt x="0" y="2"/>
                        </a:cubicBezTo>
                        <a:cubicBezTo>
                          <a:pt x="0" y="2"/>
                          <a:pt x="0"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6" name="Freeform 1482"/>
                  <p:cNvSpPr>
                    <a:spLocks/>
                  </p:cNvSpPr>
                  <p:nvPr/>
                </p:nvSpPr>
                <p:spPr bwMode="auto">
                  <a:xfrm>
                    <a:off x="3809" y="1669"/>
                    <a:ext cx="11" cy="11"/>
                  </a:xfrm>
                  <a:custGeom>
                    <a:avLst/>
                    <a:gdLst>
                      <a:gd name="T0" fmla="*/ 0 w 2"/>
                      <a:gd name="T1" fmla="*/ 1 h 2"/>
                      <a:gd name="T2" fmla="*/ 1 w 2"/>
                      <a:gd name="T3" fmla="*/ 1 h 2"/>
                      <a:gd name="T4" fmla="*/ 1 w 2"/>
                      <a:gd name="T5" fmla="*/ 0 h 2"/>
                      <a:gd name="T6" fmla="*/ 1 w 2"/>
                      <a:gd name="T7" fmla="*/ 0 h 2"/>
                      <a:gd name="T8" fmla="*/ 0 w 2"/>
                      <a:gd name="T9" fmla="*/ 1 h 2"/>
                      <a:gd name="T10" fmla="*/ 0 w 2"/>
                      <a:gd name="T11" fmla="*/ 2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cubicBezTo>
                          <a:pt x="1" y="1"/>
                          <a:pt x="1" y="1"/>
                          <a:pt x="1" y="1"/>
                        </a:cubicBezTo>
                        <a:cubicBezTo>
                          <a:pt x="2" y="0"/>
                          <a:pt x="2" y="0"/>
                          <a:pt x="1" y="0"/>
                        </a:cubicBezTo>
                        <a:cubicBezTo>
                          <a:pt x="1" y="0"/>
                          <a:pt x="1" y="0"/>
                          <a:pt x="1" y="0"/>
                        </a:cubicBezTo>
                        <a:cubicBezTo>
                          <a:pt x="0" y="1"/>
                          <a:pt x="0" y="1"/>
                          <a:pt x="0" y="1"/>
                        </a:cubicBezTo>
                        <a:cubicBezTo>
                          <a:pt x="0" y="1"/>
                          <a:pt x="0" y="2"/>
                          <a:pt x="0" y="2"/>
                        </a:cubicBezTo>
                        <a:cubicBezTo>
                          <a:pt x="0" y="2"/>
                          <a:pt x="0" y="2"/>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7" name="Freeform 1483"/>
                  <p:cNvSpPr>
                    <a:spLocks/>
                  </p:cNvSpPr>
                  <p:nvPr/>
                </p:nvSpPr>
                <p:spPr bwMode="auto">
                  <a:xfrm>
                    <a:off x="3809" y="1674"/>
                    <a:ext cx="5" cy="11"/>
                  </a:xfrm>
                  <a:custGeom>
                    <a:avLst/>
                    <a:gdLst>
                      <a:gd name="T0" fmla="*/ 0 w 1"/>
                      <a:gd name="T1" fmla="*/ 2 h 2"/>
                      <a:gd name="T2" fmla="*/ 1 w 1"/>
                      <a:gd name="T3" fmla="*/ 1 h 2"/>
                      <a:gd name="T4" fmla="*/ 1 w 1"/>
                      <a:gd name="T5" fmla="*/ 0 h 2"/>
                      <a:gd name="T6" fmla="*/ 1 w 1"/>
                      <a:gd name="T7" fmla="*/ 1 h 2"/>
                      <a:gd name="T8" fmla="*/ 0 w 1"/>
                      <a:gd name="T9" fmla="*/ 1 h 2"/>
                      <a:gd name="T10" fmla="*/ 0 w 1"/>
                      <a:gd name="T11" fmla="*/ 2 h 2"/>
                      <a:gd name="T12" fmla="*/ 0 w 1"/>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2"/>
                        </a:moveTo>
                        <a:cubicBezTo>
                          <a:pt x="1" y="1"/>
                          <a:pt x="1" y="1"/>
                          <a:pt x="1" y="1"/>
                        </a:cubicBezTo>
                        <a:cubicBezTo>
                          <a:pt x="1" y="1"/>
                          <a:pt x="1" y="0"/>
                          <a:pt x="1" y="0"/>
                        </a:cubicBezTo>
                        <a:cubicBezTo>
                          <a:pt x="1" y="0"/>
                          <a:pt x="1" y="0"/>
                          <a:pt x="1" y="1"/>
                        </a:cubicBezTo>
                        <a:cubicBezTo>
                          <a:pt x="1" y="1"/>
                          <a:pt x="0" y="1"/>
                          <a:pt x="0" y="1"/>
                        </a:cubicBezTo>
                        <a:cubicBezTo>
                          <a:pt x="0" y="1"/>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8" name="Freeform 1484"/>
                  <p:cNvSpPr>
                    <a:spLocks/>
                  </p:cNvSpPr>
                  <p:nvPr/>
                </p:nvSpPr>
                <p:spPr bwMode="auto">
                  <a:xfrm>
                    <a:off x="3803" y="1685"/>
                    <a:ext cx="11" cy="6"/>
                  </a:xfrm>
                  <a:custGeom>
                    <a:avLst/>
                    <a:gdLst>
                      <a:gd name="T0" fmla="*/ 1 w 2"/>
                      <a:gd name="T1" fmla="*/ 1 h 1"/>
                      <a:gd name="T2" fmla="*/ 2 w 2"/>
                      <a:gd name="T3" fmla="*/ 0 h 1"/>
                      <a:gd name="T4" fmla="*/ 2 w 2"/>
                      <a:gd name="T5" fmla="*/ 0 h 1"/>
                      <a:gd name="T6" fmla="*/ 2 w 2"/>
                      <a:gd name="T7" fmla="*/ 0 h 1"/>
                      <a:gd name="T8" fmla="*/ 1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0"/>
                          <a:pt x="2" y="0"/>
                          <a:pt x="2" y="0"/>
                        </a:cubicBezTo>
                        <a:cubicBezTo>
                          <a:pt x="2" y="0"/>
                          <a:pt x="2" y="0"/>
                          <a:pt x="2" y="0"/>
                        </a:cubicBezTo>
                        <a:cubicBezTo>
                          <a:pt x="2" y="0"/>
                          <a:pt x="2" y="0"/>
                          <a:pt x="2" y="0"/>
                        </a:cubicBezTo>
                        <a:cubicBezTo>
                          <a:pt x="1" y="0"/>
                          <a:pt x="1" y="0"/>
                          <a:pt x="1" y="1"/>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99" name="Freeform 1485"/>
                  <p:cNvSpPr>
                    <a:spLocks/>
                  </p:cNvSpPr>
                  <p:nvPr/>
                </p:nvSpPr>
                <p:spPr bwMode="auto">
                  <a:xfrm>
                    <a:off x="3820" y="1669"/>
                    <a:ext cx="5" cy="5"/>
                  </a:xfrm>
                  <a:custGeom>
                    <a:avLst/>
                    <a:gdLst>
                      <a:gd name="T0" fmla="*/ 0 w 1"/>
                      <a:gd name="T1" fmla="*/ 1 h 1"/>
                      <a:gd name="T2" fmla="*/ 1 w 1"/>
                      <a:gd name="T3" fmla="*/ 0 h 1"/>
                      <a:gd name="T4" fmla="*/ 0 w 1"/>
                      <a:gd name="T5" fmla="*/ 1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0"/>
                        </a:cubicBezTo>
                        <a:cubicBezTo>
                          <a:pt x="1" y="0"/>
                          <a:pt x="0" y="0"/>
                          <a:pt x="0" y="1"/>
                        </a:cubicBezTo>
                        <a:cubicBezTo>
                          <a:pt x="0" y="1"/>
                          <a:pt x="0" y="1"/>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0" name="Freeform 1486"/>
                  <p:cNvSpPr>
                    <a:spLocks/>
                  </p:cNvSpPr>
                  <p:nvPr/>
                </p:nvSpPr>
                <p:spPr bwMode="auto">
                  <a:xfrm>
                    <a:off x="3825" y="1624"/>
                    <a:ext cx="6" cy="6"/>
                  </a:xfrm>
                  <a:custGeom>
                    <a:avLst/>
                    <a:gdLst>
                      <a:gd name="T0" fmla="*/ 0 w 1"/>
                      <a:gd name="T1" fmla="*/ 1 h 1"/>
                      <a:gd name="T2" fmla="*/ 1 w 1"/>
                      <a:gd name="T3" fmla="*/ 0 h 1"/>
                      <a:gd name="T4" fmla="*/ 1 w 1"/>
                      <a:gd name="T5" fmla="*/ 0 h 1"/>
                      <a:gd name="T6" fmla="*/ 1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0"/>
                          <a:pt x="1" y="0"/>
                        </a:cubicBezTo>
                        <a:cubicBezTo>
                          <a:pt x="1" y="0"/>
                          <a:pt x="1" y="0"/>
                          <a:pt x="1" y="0"/>
                        </a:cubicBezTo>
                        <a:cubicBezTo>
                          <a:pt x="1" y="0"/>
                          <a:pt x="1" y="0"/>
                          <a:pt x="1" y="0"/>
                        </a:cubicBezTo>
                        <a:cubicBezTo>
                          <a:pt x="0" y="0"/>
                          <a:pt x="0" y="0"/>
                          <a:pt x="0" y="0"/>
                        </a:cubicBezTo>
                        <a:cubicBezTo>
                          <a:pt x="0" y="0"/>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1" name="Freeform 1487"/>
                  <p:cNvSpPr>
                    <a:spLocks/>
                  </p:cNvSpPr>
                  <p:nvPr/>
                </p:nvSpPr>
                <p:spPr bwMode="auto">
                  <a:xfrm>
                    <a:off x="3825" y="1624"/>
                    <a:ext cx="11" cy="12"/>
                  </a:xfrm>
                  <a:custGeom>
                    <a:avLst/>
                    <a:gdLst>
                      <a:gd name="T0" fmla="*/ 1 w 2"/>
                      <a:gd name="T1" fmla="*/ 1 h 2"/>
                      <a:gd name="T2" fmla="*/ 2 w 2"/>
                      <a:gd name="T3" fmla="*/ 1 h 2"/>
                      <a:gd name="T4" fmla="*/ 2 w 2"/>
                      <a:gd name="T5" fmla="*/ 0 h 2"/>
                      <a:gd name="T6" fmla="*/ 1 w 2"/>
                      <a:gd name="T7" fmla="*/ 0 h 2"/>
                      <a:gd name="T8" fmla="*/ 0 w 2"/>
                      <a:gd name="T9" fmla="*/ 1 h 2"/>
                      <a:gd name="T10" fmla="*/ 0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2" y="1"/>
                        </a:cubicBezTo>
                        <a:cubicBezTo>
                          <a:pt x="2" y="1"/>
                          <a:pt x="2" y="0"/>
                          <a:pt x="2" y="0"/>
                        </a:cubicBezTo>
                        <a:cubicBezTo>
                          <a:pt x="2" y="0"/>
                          <a:pt x="1" y="0"/>
                          <a:pt x="1" y="0"/>
                        </a:cubicBezTo>
                        <a:cubicBezTo>
                          <a:pt x="1" y="1"/>
                          <a:pt x="1" y="1"/>
                          <a:pt x="0" y="1"/>
                        </a:cubicBezTo>
                        <a:cubicBezTo>
                          <a:pt x="0" y="1"/>
                          <a:pt x="0" y="1"/>
                          <a:pt x="0" y="1"/>
                        </a:cubicBezTo>
                        <a:cubicBezTo>
                          <a:pt x="0" y="2"/>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2" name="Freeform 1488"/>
                  <p:cNvSpPr>
                    <a:spLocks/>
                  </p:cNvSpPr>
                  <p:nvPr/>
                </p:nvSpPr>
                <p:spPr bwMode="auto">
                  <a:xfrm>
                    <a:off x="3831" y="1630"/>
                    <a:ext cx="5" cy="11"/>
                  </a:xfrm>
                  <a:custGeom>
                    <a:avLst/>
                    <a:gdLst>
                      <a:gd name="T0" fmla="*/ 0 w 1"/>
                      <a:gd name="T1" fmla="*/ 1 h 2"/>
                      <a:gd name="T2" fmla="*/ 1 w 1"/>
                      <a:gd name="T3" fmla="*/ 1 h 2"/>
                      <a:gd name="T4" fmla="*/ 1 w 1"/>
                      <a:gd name="T5" fmla="*/ 0 h 2"/>
                      <a:gd name="T6" fmla="*/ 0 w 1"/>
                      <a:gd name="T7" fmla="*/ 1 h 2"/>
                      <a:gd name="T8" fmla="*/ 0 w 1"/>
                      <a:gd name="T9" fmla="*/ 1 h 2"/>
                      <a:gd name="T10" fmla="*/ 0 w 1"/>
                      <a:gd name="T11" fmla="*/ 2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1"/>
                          <a:pt x="1" y="1"/>
                        </a:cubicBezTo>
                        <a:cubicBezTo>
                          <a:pt x="1" y="1"/>
                          <a:pt x="1" y="0"/>
                          <a:pt x="1" y="0"/>
                        </a:cubicBezTo>
                        <a:cubicBezTo>
                          <a:pt x="1" y="0"/>
                          <a:pt x="0" y="1"/>
                          <a:pt x="0" y="1"/>
                        </a:cubicBezTo>
                        <a:cubicBezTo>
                          <a:pt x="0" y="1"/>
                          <a:pt x="0" y="1"/>
                          <a:pt x="0" y="1"/>
                        </a:cubicBezTo>
                        <a:cubicBezTo>
                          <a:pt x="0" y="1"/>
                          <a:pt x="0" y="2"/>
                          <a:pt x="0" y="2"/>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3" name="Freeform 1489"/>
                  <p:cNvSpPr>
                    <a:spLocks/>
                  </p:cNvSpPr>
                  <p:nvPr/>
                </p:nvSpPr>
                <p:spPr bwMode="auto">
                  <a:xfrm>
                    <a:off x="3831" y="1641"/>
                    <a:ext cx="11" cy="6"/>
                  </a:xfrm>
                  <a:custGeom>
                    <a:avLst/>
                    <a:gdLst>
                      <a:gd name="T0" fmla="*/ 1 w 2"/>
                      <a:gd name="T1" fmla="*/ 1 h 1"/>
                      <a:gd name="T2" fmla="*/ 2 w 2"/>
                      <a:gd name="T3" fmla="*/ 0 h 1"/>
                      <a:gd name="T4" fmla="*/ 1 w 2"/>
                      <a:gd name="T5" fmla="*/ 0 h 1"/>
                      <a:gd name="T6" fmla="*/ 1 w 2"/>
                      <a:gd name="T7" fmla="*/ 0 h 1"/>
                      <a:gd name="T8" fmla="*/ 1 w 2"/>
                      <a:gd name="T9" fmla="*/ 1 h 1"/>
                      <a:gd name="T10" fmla="*/ 1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2" y="0"/>
                        </a:cubicBezTo>
                        <a:cubicBezTo>
                          <a:pt x="2" y="0"/>
                          <a:pt x="1" y="0"/>
                          <a:pt x="1" y="0"/>
                        </a:cubicBezTo>
                        <a:cubicBezTo>
                          <a:pt x="1" y="0"/>
                          <a:pt x="1" y="0"/>
                          <a:pt x="1" y="0"/>
                        </a:cubicBezTo>
                        <a:cubicBezTo>
                          <a:pt x="1" y="0"/>
                          <a:pt x="1" y="0"/>
                          <a:pt x="1" y="1"/>
                        </a:cubicBezTo>
                        <a:cubicBezTo>
                          <a:pt x="1" y="1"/>
                          <a:pt x="1" y="1"/>
                          <a:pt x="1" y="1"/>
                        </a:cubicBezTo>
                        <a:cubicBezTo>
                          <a:pt x="1"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4" name="Freeform 1490"/>
                  <p:cNvSpPr>
                    <a:spLocks/>
                  </p:cNvSpPr>
                  <p:nvPr/>
                </p:nvSpPr>
                <p:spPr bwMode="auto">
                  <a:xfrm>
                    <a:off x="3836" y="1647"/>
                    <a:ext cx="6" cy="5"/>
                  </a:xfrm>
                  <a:custGeom>
                    <a:avLst/>
                    <a:gdLst>
                      <a:gd name="T0" fmla="*/ 0 w 1"/>
                      <a:gd name="T1" fmla="*/ 1 h 1"/>
                      <a:gd name="T2" fmla="*/ 1 w 1"/>
                      <a:gd name="T3" fmla="*/ 0 h 1"/>
                      <a:gd name="T4" fmla="*/ 1 w 1"/>
                      <a:gd name="T5" fmla="*/ 0 h 1"/>
                      <a:gd name="T6" fmla="*/ 1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0"/>
                        </a:cubicBezTo>
                        <a:cubicBezTo>
                          <a:pt x="1" y="0"/>
                          <a:pt x="1" y="0"/>
                          <a:pt x="1" y="0"/>
                        </a:cubicBezTo>
                        <a:cubicBezTo>
                          <a:pt x="1" y="0"/>
                          <a:pt x="1" y="0"/>
                          <a:pt x="1" y="0"/>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5" name="Freeform 1491"/>
                  <p:cNvSpPr>
                    <a:spLocks/>
                  </p:cNvSpPr>
                  <p:nvPr/>
                </p:nvSpPr>
                <p:spPr bwMode="auto">
                  <a:xfrm>
                    <a:off x="3836" y="1652"/>
                    <a:ext cx="11" cy="6"/>
                  </a:xfrm>
                  <a:custGeom>
                    <a:avLst/>
                    <a:gdLst>
                      <a:gd name="T0" fmla="*/ 1 w 2"/>
                      <a:gd name="T1" fmla="*/ 1 h 1"/>
                      <a:gd name="T2" fmla="*/ 2 w 2"/>
                      <a:gd name="T3" fmla="*/ 0 h 1"/>
                      <a:gd name="T4" fmla="*/ 2 w 2"/>
                      <a:gd name="T5" fmla="*/ 0 h 1"/>
                      <a:gd name="T6" fmla="*/ 1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2" y="0"/>
                        </a:cubicBezTo>
                        <a:cubicBezTo>
                          <a:pt x="2" y="0"/>
                          <a:pt x="2" y="0"/>
                          <a:pt x="2" y="0"/>
                        </a:cubicBezTo>
                        <a:cubicBezTo>
                          <a:pt x="1" y="0"/>
                          <a:pt x="1" y="0"/>
                          <a:pt x="1" y="0"/>
                        </a:cubicBezTo>
                        <a:cubicBezTo>
                          <a:pt x="1" y="0"/>
                          <a:pt x="1"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6" name="Freeform 1492"/>
                  <p:cNvSpPr>
                    <a:spLocks/>
                  </p:cNvSpPr>
                  <p:nvPr/>
                </p:nvSpPr>
                <p:spPr bwMode="auto">
                  <a:xfrm>
                    <a:off x="3842" y="1658"/>
                    <a:ext cx="5" cy="11"/>
                  </a:xfrm>
                  <a:custGeom>
                    <a:avLst/>
                    <a:gdLst>
                      <a:gd name="T0" fmla="*/ 0 w 1"/>
                      <a:gd name="T1" fmla="*/ 1 h 2"/>
                      <a:gd name="T2" fmla="*/ 1 w 1"/>
                      <a:gd name="T3" fmla="*/ 1 h 2"/>
                      <a:gd name="T4" fmla="*/ 1 w 1"/>
                      <a:gd name="T5" fmla="*/ 0 h 2"/>
                      <a:gd name="T6" fmla="*/ 1 w 1"/>
                      <a:gd name="T7" fmla="*/ 0 h 2"/>
                      <a:gd name="T8" fmla="*/ 0 w 1"/>
                      <a:gd name="T9" fmla="*/ 1 h 2"/>
                      <a:gd name="T10" fmla="*/ 0 w 1"/>
                      <a:gd name="T11" fmla="*/ 1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1"/>
                          <a:pt x="1" y="1"/>
                        </a:cubicBezTo>
                        <a:cubicBezTo>
                          <a:pt x="1" y="1"/>
                          <a:pt x="1" y="0"/>
                          <a:pt x="1" y="0"/>
                        </a:cubicBezTo>
                        <a:cubicBezTo>
                          <a:pt x="1" y="0"/>
                          <a:pt x="1" y="0"/>
                          <a:pt x="1" y="0"/>
                        </a:cubicBezTo>
                        <a:cubicBezTo>
                          <a:pt x="0" y="1"/>
                          <a:pt x="0" y="1"/>
                          <a:pt x="0" y="1"/>
                        </a:cubicBezTo>
                        <a:cubicBezTo>
                          <a:pt x="0" y="1"/>
                          <a:pt x="0" y="1"/>
                          <a:pt x="0" y="1"/>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7" name="Freeform 1493"/>
                  <p:cNvSpPr>
                    <a:spLocks/>
                  </p:cNvSpPr>
                  <p:nvPr/>
                </p:nvSpPr>
                <p:spPr bwMode="auto">
                  <a:xfrm>
                    <a:off x="3842" y="1663"/>
                    <a:ext cx="11" cy="11"/>
                  </a:xfrm>
                  <a:custGeom>
                    <a:avLst/>
                    <a:gdLst>
                      <a:gd name="T0" fmla="*/ 1 w 2"/>
                      <a:gd name="T1" fmla="*/ 1 h 2"/>
                      <a:gd name="T2" fmla="*/ 2 w 2"/>
                      <a:gd name="T3" fmla="*/ 1 h 2"/>
                      <a:gd name="T4" fmla="*/ 2 w 2"/>
                      <a:gd name="T5" fmla="*/ 0 h 2"/>
                      <a:gd name="T6" fmla="*/ 1 w 2"/>
                      <a:gd name="T7" fmla="*/ 1 h 2"/>
                      <a:gd name="T8" fmla="*/ 0 w 2"/>
                      <a:gd name="T9" fmla="*/ 2 h 2"/>
                      <a:gd name="T10" fmla="*/ 1 w 2"/>
                      <a:gd name="T11" fmla="*/ 2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2" y="1"/>
                        </a:cubicBezTo>
                        <a:cubicBezTo>
                          <a:pt x="2" y="1"/>
                          <a:pt x="2" y="0"/>
                          <a:pt x="2" y="0"/>
                        </a:cubicBezTo>
                        <a:cubicBezTo>
                          <a:pt x="2" y="0"/>
                          <a:pt x="1" y="0"/>
                          <a:pt x="1" y="1"/>
                        </a:cubicBezTo>
                        <a:cubicBezTo>
                          <a:pt x="1" y="1"/>
                          <a:pt x="1" y="1"/>
                          <a:pt x="0" y="2"/>
                        </a:cubicBezTo>
                        <a:cubicBezTo>
                          <a:pt x="0" y="2"/>
                          <a:pt x="1" y="2"/>
                          <a:pt x="1"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8" name="Freeform 1494"/>
                  <p:cNvSpPr>
                    <a:spLocks/>
                  </p:cNvSpPr>
                  <p:nvPr/>
                </p:nvSpPr>
                <p:spPr bwMode="auto">
                  <a:xfrm>
                    <a:off x="3842" y="1669"/>
                    <a:ext cx="11" cy="11"/>
                  </a:xfrm>
                  <a:custGeom>
                    <a:avLst/>
                    <a:gdLst>
                      <a:gd name="T0" fmla="*/ 1 w 2"/>
                      <a:gd name="T1" fmla="*/ 2 h 2"/>
                      <a:gd name="T2" fmla="*/ 2 w 2"/>
                      <a:gd name="T3" fmla="*/ 1 h 2"/>
                      <a:gd name="T4" fmla="*/ 2 w 2"/>
                      <a:gd name="T5" fmla="*/ 0 h 2"/>
                      <a:gd name="T6" fmla="*/ 2 w 2"/>
                      <a:gd name="T7" fmla="*/ 0 h 2"/>
                      <a:gd name="T8" fmla="*/ 1 w 2"/>
                      <a:gd name="T9" fmla="*/ 2 h 2"/>
                      <a:gd name="T10" fmla="*/ 1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0"/>
                          <a:pt x="2" y="0"/>
                        </a:cubicBezTo>
                        <a:cubicBezTo>
                          <a:pt x="2" y="0"/>
                          <a:pt x="2" y="0"/>
                          <a:pt x="2" y="0"/>
                        </a:cubicBezTo>
                        <a:cubicBezTo>
                          <a:pt x="1" y="1"/>
                          <a:pt x="1" y="1"/>
                          <a:pt x="1" y="2"/>
                        </a:cubicBezTo>
                        <a:cubicBezTo>
                          <a:pt x="0" y="2"/>
                          <a:pt x="0"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09" name="Freeform 1495"/>
                  <p:cNvSpPr>
                    <a:spLocks/>
                  </p:cNvSpPr>
                  <p:nvPr/>
                </p:nvSpPr>
                <p:spPr bwMode="auto">
                  <a:xfrm>
                    <a:off x="3847" y="1680"/>
                    <a:ext cx="11" cy="5"/>
                  </a:xfrm>
                  <a:custGeom>
                    <a:avLst/>
                    <a:gdLst>
                      <a:gd name="T0" fmla="*/ 1 w 2"/>
                      <a:gd name="T1" fmla="*/ 1 h 1"/>
                      <a:gd name="T2" fmla="*/ 1 w 2"/>
                      <a:gd name="T3" fmla="*/ 0 h 1"/>
                      <a:gd name="T4" fmla="*/ 1 w 2"/>
                      <a:gd name="T5" fmla="*/ 0 h 1"/>
                      <a:gd name="T6" fmla="*/ 1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0"/>
                          <a:pt x="1" y="0"/>
                          <a:pt x="1" y="0"/>
                        </a:cubicBezTo>
                        <a:cubicBezTo>
                          <a:pt x="2" y="0"/>
                          <a:pt x="1" y="0"/>
                          <a:pt x="1" y="0"/>
                        </a:cubicBezTo>
                        <a:cubicBezTo>
                          <a:pt x="1" y="0"/>
                          <a:pt x="1" y="0"/>
                          <a:pt x="1" y="0"/>
                        </a:cubicBezTo>
                        <a:cubicBezTo>
                          <a:pt x="1" y="0"/>
                          <a:pt x="1" y="0"/>
                          <a:pt x="1" y="0"/>
                        </a:cubicBezTo>
                        <a:cubicBezTo>
                          <a:pt x="1" y="0"/>
                          <a:pt x="0" y="0"/>
                          <a:pt x="0"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0" name="Freeform 1496"/>
                  <p:cNvSpPr>
                    <a:spLocks/>
                  </p:cNvSpPr>
                  <p:nvPr/>
                </p:nvSpPr>
                <p:spPr bwMode="auto">
                  <a:xfrm>
                    <a:off x="3847" y="1685"/>
                    <a:ext cx="11" cy="11"/>
                  </a:xfrm>
                  <a:custGeom>
                    <a:avLst/>
                    <a:gdLst>
                      <a:gd name="T0" fmla="*/ 1 w 2"/>
                      <a:gd name="T1" fmla="*/ 2 h 2"/>
                      <a:gd name="T2" fmla="*/ 2 w 2"/>
                      <a:gd name="T3" fmla="*/ 1 h 2"/>
                      <a:gd name="T4" fmla="*/ 2 w 2"/>
                      <a:gd name="T5" fmla="*/ 0 h 2"/>
                      <a:gd name="T6" fmla="*/ 2 w 2"/>
                      <a:gd name="T7" fmla="*/ 1 h 2"/>
                      <a:gd name="T8" fmla="*/ 0 w 2"/>
                      <a:gd name="T9" fmla="*/ 2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0"/>
                          <a:pt x="2" y="0"/>
                        </a:cubicBezTo>
                        <a:cubicBezTo>
                          <a:pt x="2" y="0"/>
                          <a:pt x="2" y="0"/>
                          <a:pt x="2" y="1"/>
                        </a:cubicBezTo>
                        <a:cubicBezTo>
                          <a:pt x="1" y="1"/>
                          <a:pt x="1" y="1"/>
                          <a:pt x="0" y="2"/>
                        </a:cubicBezTo>
                        <a:cubicBezTo>
                          <a:pt x="0" y="2"/>
                          <a:pt x="0" y="2"/>
                          <a:pt x="0"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1" name="Freeform 1497"/>
                  <p:cNvSpPr>
                    <a:spLocks/>
                  </p:cNvSpPr>
                  <p:nvPr/>
                </p:nvSpPr>
                <p:spPr bwMode="auto">
                  <a:xfrm>
                    <a:off x="3847" y="1691"/>
                    <a:ext cx="17" cy="11"/>
                  </a:xfrm>
                  <a:custGeom>
                    <a:avLst/>
                    <a:gdLst>
                      <a:gd name="T0" fmla="*/ 1 w 3"/>
                      <a:gd name="T1" fmla="*/ 2 h 2"/>
                      <a:gd name="T2" fmla="*/ 3 w 3"/>
                      <a:gd name="T3" fmla="*/ 0 h 2"/>
                      <a:gd name="T4" fmla="*/ 3 w 3"/>
                      <a:gd name="T5" fmla="*/ 0 h 2"/>
                      <a:gd name="T6" fmla="*/ 2 w 3"/>
                      <a:gd name="T7" fmla="*/ 0 h 2"/>
                      <a:gd name="T8" fmla="*/ 0 w 3"/>
                      <a:gd name="T9" fmla="*/ 2 h 2"/>
                      <a:gd name="T10" fmla="*/ 1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1" y="2"/>
                        </a:moveTo>
                        <a:cubicBezTo>
                          <a:pt x="1" y="2"/>
                          <a:pt x="2" y="1"/>
                          <a:pt x="3" y="0"/>
                        </a:cubicBezTo>
                        <a:cubicBezTo>
                          <a:pt x="3" y="0"/>
                          <a:pt x="3" y="0"/>
                          <a:pt x="3" y="0"/>
                        </a:cubicBezTo>
                        <a:cubicBezTo>
                          <a:pt x="3" y="0"/>
                          <a:pt x="3" y="0"/>
                          <a:pt x="2" y="0"/>
                        </a:cubicBezTo>
                        <a:cubicBezTo>
                          <a:pt x="2" y="1"/>
                          <a:pt x="1"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2" name="Freeform 1498"/>
                  <p:cNvSpPr>
                    <a:spLocks/>
                  </p:cNvSpPr>
                  <p:nvPr/>
                </p:nvSpPr>
                <p:spPr bwMode="auto">
                  <a:xfrm>
                    <a:off x="3847" y="1696"/>
                    <a:ext cx="22" cy="17"/>
                  </a:xfrm>
                  <a:custGeom>
                    <a:avLst/>
                    <a:gdLst>
                      <a:gd name="T0" fmla="*/ 1 w 4"/>
                      <a:gd name="T1" fmla="*/ 2 h 3"/>
                      <a:gd name="T2" fmla="*/ 4 w 4"/>
                      <a:gd name="T3" fmla="*/ 0 h 3"/>
                      <a:gd name="T4" fmla="*/ 3 w 4"/>
                      <a:gd name="T5" fmla="*/ 0 h 3"/>
                      <a:gd name="T6" fmla="*/ 0 w 4"/>
                      <a:gd name="T7" fmla="*/ 2 h 3"/>
                      <a:gd name="T8" fmla="*/ 1 w 4"/>
                      <a:gd name="T9" fmla="*/ 2 h 3"/>
                    </a:gdLst>
                    <a:ahLst/>
                    <a:cxnLst>
                      <a:cxn ang="0">
                        <a:pos x="T0" y="T1"/>
                      </a:cxn>
                      <a:cxn ang="0">
                        <a:pos x="T2" y="T3"/>
                      </a:cxn>
                      <a:cxn ang="0">
                        <a:pos x="T4" y="T5"/>
                      </a:cxn>
                      <a:cxn ang="0">
                        <a:pos x="T6" y="T7"/>
                      </a:cxn>
                      <a:cxn ang="0">
                        <a:pos x="T8" y="T9"/>
                      </a:cxn>
                    </a:cxnLst>
                    <a:rect l="0" t="0" r="r" b="b"/>
                    <a:pathLst>
                      <a:path w="4" h="3">
                        <a:moveTo>
                          <a:pt x="1" y="2"/>
                        </a:moveTo>
                        <a:cubicBezTo>
                          <a:pt x="2" y="1"/>
                          <a:pt x="3" y="1"/>
                          <a:pt x="4" y="0"/>
                        </a:cubicBezTo>
                        <a:cubicBezTo>
                          <a:pt x="4" y="0"/>
                          <a:pt x="3" y="0"/>
                          <a:pt x="3" y="0"/>
                        </a:cubicBezTo>
                        <a:cubicBezTo>
                          <a:pt x="2" y="1"/>
                          <a:pt x="1" y="1"/>
                          <a:pt x="0" y="2"/>
                        </a:cubicBezTo>
                        <a:cubicBezTo>
                          <a:pt x="0" y="3"/>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3" name="Freeform 1499"/>
                  <p:cNvSpPr>
                    <a:spLocks/>
                  </p:cNvSpPr>
                  <p:nvPr/>
                </p:nvSpPr>
                <p:spPr bwMode="auto">
                  <a:xfrm>
                    <a:off x="3831" y="1702"/>
                    <a:ext cx="44" cy="27"/>
                  </a:xfrm>
                  <a:custGeom>
                    <a:avLst/>
                    <a:gdLst>
                      <a:gd name="T0" fmla="*/ 1 w 8"/>
                      <a:gd name="T1" fmla="*/ 5 h 5"/>
                      <a:gd name="T2" fmla="*/ 4 w 8"/>
                      <a:gd name="T3" fmla="*/ 3 h 5"/>
                      <a:gd name="T4" fmla="*/ 7 w 8"/>
                      <a:gd name="T5" fmla="*/ 0 h 5"/>
                      <a:gd name="T6" fmla="*/ 7 w 8"/>
                      <a:gd name="T7" fmla="*/ 0 h 5"/>
                      <a:gd name="T8" fmla="*/ 4 w 8"/>
                      <a:gd name="T9" fmla="*/ 2 h 5"/>
                      <a:gd name="T10" fmla="*/ 1 w 8"/>
                      <a:gd name="T11" fmla="*/ 5 h 5"/>
                      <a:gd name="T12" fmla="*/ 1 w 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8" h="5">
                        <a:moveTo>
                          <a:pt x="1" y="5"/>
                        </a:moveTo>
                        <a:cubicBezTo>
                          <a:pt x="2" y="4"/>
                          <a:pt x="3" y="4"/>
                          <a:pt x="4" y="3"/>
                        </a:cubicBezTo>
                        <a:cubicBezTo>
                          <a:pt x="5" y="2"/>
                          <a:pt x="6" y="1"/>
                          <a:pt x="7" y="0"/>
                        </a:cubicBezTo>
                        <a:cubicBezTo>
                          <a:pt x="8" y="0"/>
                          <a:pt x="7" y="0"/>
                          <a:pt x="7" y="0"/>
                        </a:cubicBezTo>
                        <a:cubicBezTo>
                          <a:pt x="6" y="1"/>
                          <a:pt x="5" y="1"/>
                          <a:pt x="4" y="2"/>
                        </a:cubicBezTo>
                        <a:cubicBezTo>
                          <a:pt x="3" y="3"/>
                          <a:pt x="2" y="4"/>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4" name="Freeform 1500"/>
                  <p:cNvSpPr>
                    <a:spLocks/>
                  </p:cNvSpPr>
                  <p:nvPr/>
                </p:nvSpPr>
                <p:spPr bwMode="auto">
                  <a:xfrm>
                    <a:off x="3836" y="1707"/>
                    <a:ext cx="39" cy="28"/>
                  </a:xfrm>
                  <a:custGeom>
                    <a:avLst/>
                    <a:gdLst>
                      <a:gd name="T0" fmla="*/ 1 w 7"/>
                      <a:gd name="T1" fmla="*/ 5 h 5"/>
                      <a:gd name="T2" fmla="*/ 7 w 7"/>
                      <a:gd name="T3" fmla="*/ 0 h 5"/>
                      <a:gd name="T4" fmla="*/ 6 w 7"/>
                      <a:gd name="T5" fmla="*/ 0 h 5"/>
                      <a:gd name="T6" fmla="*/ 1 w 7"/>
                      <a:gd name="T7" fmla="*/ 5 h 5"/>
                      <a:gd name="T8" fmla="*/ 1 w 7"/>
                      <a:gd name="T9" fmla="*/ 5 h 5"/>
                    </a:gdLst>
                    <a:ahLst/>
                    <a:cxnLst>
                      <a:cxn ang="0">
                        <a:pos x="T0" y="T1"/>
                      </a:cxn>
                      <a:cxn ang="0">
                        <a:pos x="T2" y="T3"/>
                      </a:cxn>
                      <a:cxn ang="0">
                        <a:pos x="T4" y="T5"/>
                      </a:cxn>
                      <a:cxn ang="0">
                        <a:pos x="T6" y="T7"/>
                      </a:cxn>
                      <a:cxn ang="0">
                        <a:pos x="T8" y="T9"/>
                      </a:cxn>
                    </a:cxnLst>
                    <a:rect l="0" t="0" r="r" b="b"/>
                    <a:pathLst>
                      <a:path w="7" h="5">
                        <a:moveTo>
                          <a:pt x="1" y="5"/>
                        </a:moveTo>
                        <a:cubicBezTo>
                          <a:pt x="3" y="3"/>
                          <a:pt x="5" y="2"/>
                          <a:pt x="7" y="0"/>
                        </a:cubicBezTo>
                        <a:cubicBezTo>
                          <a:pt x="7" y="0"/>
                          <a:pt x="6" y="0"/>
                          <a:pt x="6" y="0"/>
                        </a:cubicBezTo>
                        <a:cubicBezTo>
                          <a:pt x="4" y="2"/>
                          <a:pt x="3"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5" name="Freeform 1501"/>
                  <p:cNvSpPr>
                    <a:spLocks/>
                  </p:cNvSpPr>
                  <p:nvPr/>
                </p:nvSpPr>
                <p:spPr bwMode="auto">
                  <a:xfrm>
                    <a:off x="3842" y="1718"/>
                    <a:ext cx="27" cy="22"/>
                  </a:xfrm>
                  <a:custGeom>
                    <a:avLst/>
                    <a:gdLst>
                      <a:gd name="T0" fmla="*/ 0 w 5"/>
                      <a:gd name="T1" fmla="*/ 4 h 4"/>
                      <a:gd name="T2" fmla="*/ 5 w 5"/>
                      <a:gd name="T3" fmla="*/ 0 h 4"/>
                      <a:gd name="T4" fmla="*/ 5 w 5"/>
                      <a:gd name="T5" fmla="*/ 0 h 4"/>
                      <a:gd name="T6" fmla="*/ 0 w 5"/>
                      <a:gd name="T7" fmla="*/ 3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cubicBezTo>
                          <a:pt x="2" y="2"/>
                          <a:pt x="3" y="1"/>
                          <a:pt x="5" y="0"/>
                        </a:cubicBezTo>
                        <a:cubicBezTo>
                          <a:pt x="5" y="0"/>
                          <a:pt x="5" y="0"/>
                          <a:pt x="5" y="0"/>
                        </a:cubicBezTo>
                        <a:cubicBezTo>
                          <a:pt x="3" y="1"/>
                          <a:pt x="1" y="2"/>
                          <a:pt x="0" y="3"/>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6" name="Freeform 1502"/>
                  <p:cNvSpPr>
                    <a:spLocks/>
                  </p:cNvSpPr>
                  <p:nvPr/>
                </p:nvSpPr>
                <p:spPr bwMode="auto">
                  <a:xfrm>
                    <a:off x="3842" y="1718"/>
                    <a:ext cx="33" cy="28"/>
                  </a:xfrm>
                  <a:custGeom>
                    <a:avLst/>
                    <a:gdLst>
                      <a:gd name="T0" fmla="*/ 1 w 6"/>
                      <a:gd name="T1" fmla="*/ 4 h 5"/>
                      <a:gd name="T2" fmla="*/ 5 w 6"/>
                      <a:gd name="T3" fmla="*/ 1 h 5"/>
                      <a:gd name="T4" fmla="*/ 5 w 6"/>
                      <a:gd name="T5" fmla="*/ 1 h 5"/>
                      <a:gd name="T6" fmla="*/ 0 w 6"/>
                      <a:gd name="T7" fmla="*/ 4 h 5"/>
                      <a:gd name="T8" fmla="*/ 1 w 6"/>
                      <a:gd name="T9" fmla="*/ 4 h 5"/>
                    </a:gdLst>
                    <a:ahLst/>
                    <a:cxnLst>
                      <a:cxn ang="0">
                        <a:pos x="T0" y="T1"/>
                      </a:cxn>
                      <a:cxn ang="0">
                        <a:pos x="T2" y="T3"/>
                      </a:cxn>
                      <a:cxn ang="0">
                        <a:pos x="T4" y="T5"/>
                      </a:cxn>
                      <a:cxn ang="0">
                        <a:pos x="T6" y="T7"/>
                      </a:cxn>
                      <a:cxn ang="0">
                        <a:pos x="T8" y="T9"/>
                      </a:cxn>
                    </a:cxnLst>
                    <a:rect l="0" t="0" r="r" b="b"/>
                    <a:pathLst>
                      <a:path w="6" h="5">
                        <a:moveTo>
                          <a:pt x="1" y="4"/>
                        </a:moveTo>
                        <a:cubicBezTo>
                          <a:pt x="2" y="3"/>
                          <a:pt x="4" y="2"/>
                          <a:pt x="5" y="1"/>
                        </a:cubicBezTo>
                        <a:cubicBezTo>
                          <a:pt x="6" y="0"/>
                          <a:pt x="5" y="0"/>
                          <a:pt x="5" y="1"/>
                        </a:cubicBezTo>
                        <a:cubicBezTo>
                          <a:pt x="3" y="2"/>
                          <a:pt x="1" y="3"/>
                          <a:pt x="0" y="4"/>
                        </a:cubicBezTo>
                        <a:cubicBezTo>
                          <a:pt x="0" y="5"/>
                          <a:pt x="0"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7" name="Freeform 1503"/>
                  <p:cNvSpPr>
                    <a:spLocks/>
                  </p:cNvSpPr>
                  <p:nvPr/>
                </p:nvSpPr>
                <p:spPr bwMode="auto">
                  <a:xfrm>
                    <a:off x="3842" y="1724"/>
                    <a:ext cx="33" cy="22"/>
                  </a:xfrm>
                  <a:custGeom>
                    <a:avLst/>
                    <a:gdLst>
                      <a:gd name="T0" fmla="*/ 1 w 6"/>
                      <a:gd name="T1" fmla="*/ 4 h 4"/>
                      <a:gd name="T2" fmla="*/ 5 w 6"/>
                      <a:gd name="T3" fmla="*/ 1 h 4"/>
                      <a:gd name="T4" fmla="*/ 5 w 6"/>
                      <a:gd name="T5" fmla="*/ 1 h 4"/>
                      <a:gd name="T6" fmla="*/ 0 w 6"/>
                      <a:gd name="T7" fmla="*/ 4 h 4"/>
                      <a:gd name="T8" fmla="*/ 1 w 6"/>
                      <a:gd name="T9" fmla="*/ 4 h 4"/>
                    </a:gdLst>
                    <a:ahLst/>
                    <a:cxnLst>
                      <a:cxn ang="0">
                        <a:pos x="T0" y="T1"/>
                      </a:cxn>
                      <a:cxn ang="0">
                        <a:pos x="T2" y="T3"/>
                      </a:cxn>
                      <a:cxn ang="0">
                        <a:pos x="T4" y="T5"/>
                      </a:cxn>
                      <a:cxn ang="0">
                        <a:pos x="T6" y="T7"/>
                      </a:cxn>
                      <a:cxn ang="0">
                        <a:pos x="T8" y="T9"/>
                      </a:cxn>
                    </a:cxnLst>
                    <a:rect l="0" t="0" r="r" b="b"/>
                    <a:pathLst>
                      <a:path w="6" h="4">
                        <a:moveTo>
                          <a:pt x="1" y="4"/>
                        </a:moveTo>
                        <a:cubicBezTo>
                          <a:pt x="2" y="3"/>
                          <a:pt x="4" y="2"/>
                          <a:pt x="5" y="1"/>
                        </a:cubicBezTo>
                        <a:cubicBezTo>
                          <a:pt x="6" y="0"/>
                          <a:pt x="5" y="0"/>
                          <a:pt x="5" y="1"/>
                        </a:cubicBezTo>
                        <a:cubicBezTo>
                          <a:pt x="3" y="2"/>
                          <a:pt x="2" y="3"/>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8" name="Freeform 1504"/>
                  <p:cNvSpPr>
                    <a:spLocks/>
                  </p:cNvSpPr>
                  <p:nvPr/>
                </p:nvSpPr>
                <p:spPr bwMode="auto">
                  <a:xfrm>
                    <a:off x="3842" y="1724"/>
                    <a:ext cx="38" cy="33"/>
                  </a:xfrm>
                  <a:custGeom>
                    <a:avLst/>
                    <a:gdLst>
                      <a:gd name="T0" fmla="*/ 1 w 7"/>
                      <a:gd name="T1" fmla="*/ 6 h 6"/>
                      <a:gd name="T2" fmla="*/ 7 w 7"/>
                      <a:gd name="T3" fmla="*/ 1 h 6"/>
                      <a:gd name="T4" fmla="*/ 6 w 7"/>
                      <a:gd name="T5" fmla="*/ 1 h 6"/>
                      <a:gd name="T6" fmla="*/ 0 w 7"/>
                      <a:gd name="T7" fmla="*/ 5 h 6"/>
                      <a:gd name="T8" fmla="*/ 1 w 7"/>
                      <a:gd name="T9" fmla="*/ 6 h 6"/>
                    </a:gdLst>
                    <a:ahLst/>
                    <a:cxnLst>
                      <a:cxn ang="0">
                        <a:pos x="T0" y="T1"/>
                      </a:cxn>
                      <a:cxn ang="0">
                        <a:pos x="T2" y="T3"/>
                      </a:cxn>
                      <a:cxn ang="0">
                        <a:pos x="T4" y="T5"/>
                      </a:cxn>
                      <a:cxn ang="0">
                        <a:pos x="T6" y="T7"/>
                      </a:cxn>
                      <a:cxn ang="0">
                        <a:pos x="T8" y="T9"/>
                      </a:cxn>
                    </a:cxnLst>
                    <a:rect l="0" t="0" r="r" b="b"/>
                    <a:pathLst>
                      <a:path w="7" h="6">
                        <a:moveTo>
                          <a:pt x="1" y="6"/>
                        </a:moveTo>
                        <a:cubicBezTo>
                          <a:pt x="3" y="4"/>
                          <a:pt x="5" y="2"/>
                          <a:pt x="7" y="1"/>
                        </a:cubicBezTo>
                        <a:cubicBezTo>
                          <a:pt x="7" y="1"/>
                          <a:pt x="6" y="0"/>
                          <a:pt x="6" y="1"/>
                        </a:cubicBezTo>
                        <a:cubicBezTo>
                          <a:pt x="4" y="2"/>
                          <a:pt x="2" y="4"/>
                          <a:pt x="0" y="5"/>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19" name="Freeform 1505"/>
                  <p:cNvSpPr>
                    <a:spLocks/>
                  </p:cNvSpPr>
                  <p:nvPr/>
                </p:nvSpPr>
                <p:spPr bwMode="auto">
                  <a:xfrm>
                    <a:off x="3842" y="1735"/>
                    <a:ext cx="33" cy="27"/>
                  </a:xfrm>
                  <a:custGeom>
                    <a:avLst/>
                    <a:gdLst>
                      <a:gd name="T0" fmla="*/ 0 w 6"/>
                      <a:gd name="T1" fmla="*/ 5 h 5"/>
                      <a:gd name="T2" fmla="*/ 6 w 6"/>
                      <a:gd name="T3" fmla="*/ 1 h 5"/>
                      <a:gd name="T4" fmla="*/ 5 w 6"/>
                      <a:gd name="T5" fmla="*/ 0 h 5"/>
                      <a:gd name="T6" fmla="*/ 0 w 6"/>
                      <a:gd name="T7" fmla="*/ 5 h 5"/>
                      <a:gd name="T8" fmla="*/ 0 w 6"/>
                      <a:gd name="T9" fmla="*/ 5 h 5"/>
                    </a:gdLst>
                    <a:ahLst/>
                    <a:cxnLst>
                      <a:cxn ang="0">
                        <a:pos x="T0" y="T1"/>
                      </a:cxn>
                      <a:cxn ang="0">
                        <a:pos x="T2" y="T3"/>
                      </a:cxn>
                      <a:cxn ang="0">
                        <a:pos x="T4" y="T5"/>
                      </a:cxn>
                      <a:cxn ang="0">
                        <a:pos x="T6" y="T7"/>
                      </a:cxn>
                      <a:cxn ang="0">
                        <a:pos x="T8" y="T9"/>
                      </a:cxn>
                    </a:cxnLst>
                    <a:rect l="0" t="0" r="r" b="b"/>
                    <a:pathLst>
                      <a:path w="6" h="5">
                        <a:moveTo>
                          <a:pt x="0" y="5"/>
                        </a:moveTo>
                        <a:cubicBezTo>
                          <a:pt x="2" y="3"/>
                          <a:pt x="4" y="2"/>
                          <a:pt x="6" y="1"/>
                        </a:cubicBezTo>
                        <a:cubicBezTo>
                          <a:pt x="6" y="0"/>
                          <a:pt x="6" y="0"/>
                          <a:pt x="5" y="0"/>
                        </a:cubicBezTo>
                        <a:cubicBezTo>
                          <a:pt x="4" y="2"/>
                          <a:pt x="2" y="3"/>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0" name="Freeform 1506"/>
                  <p:cNvSpPr>
                    <a:spLocks/>
                  </p:cNvSpPr>
                  <p:nvPr/>
                </p:nvSpPr>
                <p:spPr bwMode="auto">
                  <a:xfrm>
                    <a:off x="3842" y="1746"/>
                    <a:ext cx="38" cy="22"/>
                  </a:xfrm>
                  <a:custGeom>
                    <a:avLst/>
                    <a:gdLst>
                      <a:gd name="T0" fmla="*/ 1 w 7"/>
                      <a:gd name="T1" fmla="*/ 4 h 4"/>
                      <a:gd name="T2" fmla="*/ 7 w 7"/>
                      <a:gd name="T3" fmla="*/ 0 h 4"/>
                      <a:gd name="T4" fmla="*/ 6 w 7"/>
                      <a:gd name="T5" fmla="*/ 0 h 4"/>
                      <a:gd name="T6" fmla="*/ 0 w 7"/>
                      <a:gd name="T7" fmla="*/ 4 h 4"/>
                      <a:gd name="T8" fmla="*/ 1 w 7"/>
                      <a:gd name="T9" fmla="*/ 4 h 4"/>
                    </a:gdLst>
                    <a:ahLst/>
                    <a:cxnLst>
                      <a:cxn ang="0">
                        <a:pos x="T0" y="T1"/>
                      </a:cxn>
                      <a:cxn ang="0">
                        <a:pos x="T2" y="T3"/>
                      </a:cxn>
                      <a:cxn ang="0">
                        <a:pos x="T4" y="T5"/>
                      </a:cxn>
                      <a:cxn ang="0">
                        <a:pos x="T6" y="T7"/>
                      </a:cxn>
                      <a:cxn ang="0">
                        <a:pos x="T8" y="T9"/>
                      </a:cxn>
                    </a:cxnLst>
                    <a:rect l="0" t="0" r="r" b="b"/>
                    <a:pathLst>
                      <a:path w="7" h="4">
                        <a:moveTo>
                          <a:pt x="1" y="4"/>
                        </a:moveTo>
                        <a:cubicBezTo>
                          <a:pt x="2" y="2"/>
                          <a:pt x="5" y="1"/>
                          <a:pt x="7" y="0"/>
                        </a:cubicBezTo>
                        <a:cubicBezTo>
                          <a:pt x="7" y="0"/>
                          <a:pt x="6" y="0"/>
                          <a:pt x="6" y="0"/>
                        </a:cubicBezTo>
                        <a:cubicBezTo>
                          <a:pt x="4" y="1"/>
                          <a:pt x="2" y="2"/>
                          <a:pt x="0" y="4"/>
                        </a:cubicBezTo>
                        <a:cubicBezTo>
                          <a:pt x="0" y="4"/>
                          <a:pt x="0"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1" name="Freeform 1507"/>
                  <p:cNvSpPr>
                    <a:spLocks/>
                  </p:cNvSpPr>
                  <p:nvPr/>
                </p:nvSpPr>
                <p:spPr bwMode="auto">
                  <a:xfrm>
                    <a:off x="3820" y="1746"/>
                    <a:ext cx="66" cy="44"/>
                  </a:xfrm>
                  <a:custGeom>
                    <a:avLst/>
                    <a:gdLst>
                      <a:gd name="T0" fmla="*/ 1 w 12"/>
                      <a:gd name="T1" fmla="*/ 7 h 8"/>
                      <a:gd name="T2" fmla="*/ 11 w 12"/>
                      <a:gd name="T3" fmla="*/ 1 h 8"/>
                      <a:gd name="T4" fmla="*/ 11 w 12"/>
                      <a:gd name="T5" fmla="*/ 1 h 8"/>
                      <a:gd name="T6" fmla="*/ 1 w 12"/>
                      <a:gd name="T7" fmla="*/ 7 h 8"/>
                      <a:gd name="T8" fmla="*/ 1 w 12"/>
                      <a:gd name="T9" fmla="*/ 7 h 8"/>
                    </a:gdLst>
                    <a:ahLst/>
                    <a:cxnLst>
                      <a:cxn ang="0">
                        <a:pos x="T0" y="T1"/>
                      </a:cxn>
                      <a:cxn ang="0">
                        <a:pos x="T2" y="T3"/>
                      </a:cxn>
                      <a:cxn ang="0">
                        <a:pos x="T4" y="T5"/>
                      </a:cxn>
                      <a:cxn ang="0">
                        <a:pos x="T6" y="T7"/>
                      </a:cxn>
                      <a:cxn ang="0">
                        <a:pos x="T8" y="T9"/>
                      </a:cxn>
                    </a:cxnLst>
                    <a:rect l="0" t="0" r="r" b="b"/>
                    <a:pathLst>
                      <a:path w="12" h="8">
                        <a:moveTo>
                          <a:pt x="1" y="7"/>
                        </a:moveTo>
                        <a:cubicBezTo>
                          <a:pt x="4" y="5"/>
                          <a:pt x="7" y="2"/>
                          <a:pt x="11" y="1"/>
                        </a:cubicBezTo>
                        <a:cubicBezTo>
                          <a:pt x="12" y="1"/>
                          <a:pt x="12" y="0"/>
                          <a:pt x="11" y="1"/>
                        </a:cubicBezTo>
                        <a:cubicBezTo>
                          <a:pt x="7" y="2"/>
                          <a:pt x="3" y="4"/>
                          <a:pt x="1" y="7"/>
                        </a:cubicBezTo>
                        <a:cubicBezTo>
                          <a:pt x="0" y="8"/>
                          <a:pt x="1" y="8"/>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2" name="Freeform 1508"/>
                  <p:cNvSpPr>
                    <a:spLocks/>
                  </p:cNvSpPr>
                  <p:nvPr/>
                </p:nvSpPr>
                <p:spPr bwMode="auto">
                  <a:xfrm>
                    <a:off x="3825" y="1768"/>
                    <a:ext cx="17" cy="11"/>
                  </a:xfrm>
                  <a:custGeom>
                    <a:avLst/>
                    <a:gdLst>
                      <a:gd name="T0" fmla="*/ 0 w 3"/>
                      <a:gd name="T1" fmla="*/ 2 h 2"/>
                      <a:gd name="T2" fmla="*/ 3 w 3"/>
                      <a:gd name="T3" fmla="*/ 0 h 2"/>
                      <a:gd name="T4" fmla="*/ 3 w 3"/>
                      <a:gd name="T5" fmla="*/ 0 h 2"/>
                      <a:gd name="T6" fmla="*/ 2 w 3"/>
                      <a:gd name="T7" fmla="*/ 0 h 2"/>
                      <a:gd name="T8" fmla="*/ 0 w 3"/>
                      <a:gd name="T9" fmla="*/ 2 h 2"/>
                      <a:gd name="T10" fmla="*/ 0 w 3"/>
                      <a:gd name="T11" fmla="*/ 2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1" y="1"/>
                          <a:pt x="2" y="0"/>
                          <a:pt x="3" y="0"/>
                        </a:cubicBezTo>
                        <a:cubicBezTo>
                          <a:pt x="3" y="0"/>
                          <a:pt x="3" y="0"/>
                          <a:pt x="3" y="0"/>
                        </a:cubicBezTo>
                        <a:cubicBezTo>
                          <a:pt x="3" y="0"/>
                          <a:pt x="2" y="0"/>
                          <a:pt x="2" y="0"/>
                        </a:cubicBezTo>
                        <a:cubicBezTo>
                          <a:pt x="1" y="0"/>
                          <a:pt x="0"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3" name="Freeform 1509"/>
                  <p:cNvSpPr>
                    <a:spLocks/>
                  </p:cNvSpPr>
                  <p:nvPr/>
                </p:nvSpPr>
                <p:spPr bwMode="auto">
                  <a:xfrm>
                    <a:off x="3825" y="1762"/>
                    <a:ext cx="11" cy="11"/>
                  </a:xfrm>
                  <a:custGeom>
                    <a:avLst/>
                    <a:gdLst>
                      <a:gd name="T0" fmla="*/ 0 w 2"/>
                      <a:gd name="T1" fmla="*/ 2 h 2"/>
                      <a:gd name="T2" fmla="*/ 2 w 2"/>
                      <a:gd name="T3" fmla="*/ 1 h 2"/>
                      <a:gd name="T4" fmla="*/ 2 w 2"/>
                      <a:gd name="T5" fmla="*/ 0 h 2"/>
                      <a:gd name="T6" fmla="*/ 1 w 2"/>
                      <a:gd name="T7" fmla="*/ 0 h 2"/>
                      <a:gd name="T8" fmla="*/ 0 w 2"/>
                      <a:gd name="T9" fmla="*/ 1 h 2"/>
                      <a:gd name="T10" fmla="*/ 0 w 2"/>
                      <a:gd name="T11" fmla="*/ 2 h 2"/>
                      <a:gd name="T12" fmla="*/ 0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2"/>
                        </a:moveTo>
                        <a:cubicBezTo>
                          <a:pt x="1" y="1"/>
                          <a:pt x="1" y="1"/>
                          <a:pt x="2" y="1"/>
                        </a:cubicBezTo>
                        <a:cubicBezTo>
                          <a:pt x="2" y="0"/>
                          <a:pt x="2" y="0"/>
                          <a:pt x="2" y="0"/>
                        </a:cubicBezTo>
                        <a:cubicBezTo>
                          <a:pt x="1" y="0"/>
                          <a:pt x="1" y="0"/>
                          <a:pt x="1" y="0"/>
                        </a:cubicBezTo>
                        <a:cubicBezTo>
                          <a:pt x="1" y="1"/>
                          <a:pt x="0" y="1"/>
                          <a:pt x="0" y="1"/>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4" name="Freeform 1510"/>
                  <p:cNvSpPr>
                    <a:spLocks/>
                  </p:cNvSpPr>
                  <p:nvPr/>
                </p:nvSpPr>
                <p:spPr bwMode="auto">
                  <a:xfrm>
                    <a:off x="3820" y="1762"/>
                    <a:ext cx="11" cy="6"/>
                  </a:xfrm>
                  <a:custGeom>
                    <a:avLst/>
                    <a:gdLst>
                      <a:gd name="T0" fmla="*/ 1 w 2"/>
                      <a:gd name="T1" fmla="*/ 1 h 1"/>
                      <a:gd name="T2" fmla="*/ 1 w 2"/>
                      <a:gd name="T3" fmla="*/ 1 h 1"/>
                      <a:gd name="T4" fmla="*/ 2 w 2"/>
                      <a:gd name="T5" fmla="*/ 0 h 1"/>
                      <a:gd name="T6" fmla="*/ 1 w 2"/>
                      <a:gd name="T7" fmla="*/ 0 h 1"/>
                      <a:gd name="T8" fmla="*/ 0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0"/>
                          <a:pt x="2" y="0"/>
                        </a:cubicBezTo>
                        <a:cubicBezTo>
                          <a:pt x="2" y="0"/>
                          <a:pt x="1" y="0"/>
                          <a:pt x="1" y="0"/>
                        </a:cubicBezTo>
                        <a:cubicBezTo>
                          <a:pt x="1" y="0"/>
                          <a:pt x="1" y="1"/>
                          <a:pt x="0" y="1"/>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5" name="Freeform 1511"/>
                  <p:cNvSpPr>
                    <a:spLocks/>
                  </p:cNvSpPr>
                  <p:nvPr/>
                </p:nvSpPr>
                <p:spPr bwMode="auto">
                  <a:xfrm>
                    <a:off x="3864" y="1757"/>
                    <a:ext cx="16" cy="11"/>
                  </a:xfrm>
                  <a:custGeom>
                    <a:avLst/>
                    <a:gdLst>
                      <a:gd name="T0" fmla="*/ 1 w 3"/>
                      <a:gd name="T1" fmla="*/ 2 h 2"/>
                      <a:gd name="T2" fmla="*/ 3 w 3"/>
                      <a:gd name="T3" fmla="*/ 0 h 2"/>
                      <a:gd name="T4" fmla="*/ 2 w 3"/>
                      <a:gd name="T5" fmla="*/ 0 h 2"/>
                      <a:gd name="T6" fmla="*/ 0 w 3"/>
                      <a:gd name="T7" fmla="*/ 1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cubicBezTo>
                          <a:pt x="1" y="1"/>
                          <a:pt x="2" y="1"/>
                          <a:pt x="3" y="0"/>
                        </a:cubicBezTo>
                        <a:cubicBezTo>
                          <a:pt x="3" y="0"/>
                          <a:pt x="3" y="0"/>
                          <a:pt x="2" y="0"/>
                        </a:cubicBezTo>
                        <a:cubicBezTo>
                          <a:pt x="2" y="0"/>
                          <a:pt x="1" y="1"/>
                          <a:pt x="0" y="1"/>
                        </a:cubicBezTo>
                        <a:cubicBezTo>
                          <a:pt x="0" y="1"/>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6" name="Freeform 1512"/>
                  <p:cNvSpPr>
                    <a:spLocks/>
                  </p:cNvSpPr>
                  <p:nvPr/>
                </p:nvSpPr>
                <p:spPr bwMode="auto">
                  <a:xfrm>
                    <a:off x="3820" y="1757"/>
                    <a:ext cx="60" cy="38"/>
                  </a:xfrm>
                  <a:custGeom>
                    <a:avLst/>
                    <a:gdLst>
                      <a:gd name="T0" fmla="*/ 1 w 11"/>
                      <a:gd name="T1" fmla="*/ 7 h 7"/>
                      <a:gd name="T2" fmla="*/ 11 w 11"/>
                      <a:gd name="T3" fmla="*/ 0 h 7"/>
                      <a:gd name="T4" fmla="*/ 11 w 11"/>
                      <a:gd name="T5" fmla="*/ 0 h 7"/>
                      <a:gd name="T6" fmla="*/ 0 w 11"/>
                      <a:gd name="T7" fmla="*/ 7 h 7"/>
                      <a:gd name="T8" fmla="*/ 1 w 11"/>
                      <a:gd name="T9" fmla="*/ 7 h 7"/>
                    </a:gdLst>
                    <a:ahLst/>
                    <a:cxnLst>
                      <a:cxn ang="0">
                        <a:pos x="T0" y="T1"/>
                      </a:cxn>
                      <a:cxn ang="0">
                        <a:pos x="T2" y="T3"/>
                      </a:cxn>
                      <a:cxn ang="0">
                        <a:pos x="T4" y="T5"/>
                      </a:cxn>
                      <a:cxn ang="0">
                        <a:pos x="T6" y="T7"/>
                      </a:cxn>
                      <a:cxn ang="0">
                        <a:pos x="T8" y="T9"/>
                      </a:cxn>
                    </a:cxnLst>
                    <a:rect l="0" t="0" r="r" b="b"/>
                    <a:pathLst>
                      <a:path w="11" h="7">
                        <a:moveTo>
                          <a:pt x="1" y="7"/>
                        </a:moveTo>
                        <a:cubicBezTo>
                          <a:pt x="4" y="4"/>
                          <a:pt x="7" y="2"/>
                          <a:pt x="11" y="0"/>
                        </a:cubicBezTo>
                        <a:cubicBezTo>
                          <a:pt x="11" y="0"/>
                          <a:pt x="11" y="0"/>
                          <a:pt x="11" y="0"/>
                        </a:cubicBezTo>
                        <a:cubicBezTo>
                          <a:pt x="7" y="2"/>
                          <a:pt x="3" y="4"/>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7" name="Freeform 1513"/>
                  <p:cNvSpPr>
                    <a:spLocks/>
                  </p:cNvSpPr>
                  <p:nvPr/>
                </p:nvSpPr>
                <p:spPr bwMode="auto">
                  <a:xfrm>
                    <a:off x="3836" y="1751"/>
                    <a:ext cx="50" cy="28"/>
                  </a:xfrm>
                  <a:custGeom>
                    <a:avLst/>
                    <a:gdLst>
                      <a:gd name="T0" fmla="*/ 1 w 9"/>
                      <a:gd name="T1" fmla="*/ 4 h 5"/>
                      <a:gd name="T2" fmla="*/ 9 w 9"/>
                      <a:gd name="T3" fmla="*/ 1 h 5"/>
                      <a:gd name="T4" fmla="*/ 8 w 9"/>
                      <a:gd name="T5" fmla="*/ 0 h 5"/>
                      <a:gd name="T6" fmla="*/ 1 w 9"/>
                      <a:gd name="T7" fmla="*/ 4 h 5"/>
                      <a:gd name="T8" fmla="*/ 1 w 9"/>
                      <a:gd name="T9" fmla="*/ 4 h 5"/>
                    </a:gdLst>
                    <a:ahLst/>
                    <a:cxnLst>
                      <a:cxn ang="0">
                        <a:pos x="T0" y="T1"/>
                      </a:cxn>
                      <a:cxn ang="0">
                        <a:pos x="T2" y="T3"/>
                      </a:cxn>
                      <a:cxn ang="0">
                        <a:pos x="T4" y="T5"/>
                      </a:cxn>
                      <a:cxn ang="0">
                        <a:pos x="T6" y="T7"/>
                      </a:cxn>
                      <a:cxn ang="0">
                        <a:pos x="T8" y="T9"/>
                      </a:cxn>
                    </a:cxnLst>
                    <a:rect l="0" t="0" r="r" b="b"/>
                    <a:pathLst>
                      <a:path w="9" h="5">
                        <a:moveTo>
                          <a:pt x="1" y="4"/>
                        </a:moveTo>
                        <a:cubicBezTo>
                          <a:pt x="3" y="3"/>
                          <a:pt x="6" y="2"/>
                          <a:pt x="9" y="1"/>
                        </a:cubicBezTo>
                        <a:cubicBezTo>
                          <a:pt x="9" y="0"/>
                          <a:pt x="9" y="0"/>
                          <a:pt x="8" y="0"/>
                        </a:cubicBezTo>
                        <a:cubicBezTo>
                          <a:pt x="6" y="1"/>
                          <a:pt x="3" y="2"/>
                          <a:pt x="1" y="4"/>
                        </a:cubicBezTo>
                        <a:cubicBezTo>
                          <a:pt x="0" y="4"/>
                          <a:pt x="1"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8" name="Freeform 1514"/>
                  <p:cNvSpPr>
                    <a:spLocks/>
                  </p:cNvSpPr>
                  <p:nvPr/>
                </p:nvSpPr>
                <p:spPr bwMode="auto">
                  <a:xfrm>
                    <a:off x="3820" y="1762"/>
                    <a:ext cx="66" cy="39"/>
                  </a:xfrm>
                  <a:custGeom>
                    <a:avLst/>
                    <a:gdLst>
                      <a:gd name="T0" fmla="*/ 1 w 12"/>
                      <a:gd name="T1" fmla="*/ 7 h 7"/>
                      <a:gd name="T2" fmla="*/ 11 w 12"/>
                      <a:gd name="T3" fmla="*/ 0 h 7"/>
                      <a:gd name="T4" fmla="*/ 11 w 12"/>
                      <a:gd name="T5" fmla="*/ 0 h 7"/>
                      <a:gd name="T6" fmla="*/ 0 w 12"/>
                      <a:gd name="T7" fmla="*/ 7 h 7"/>
                      <a:gd name="T8" fmla="*/ 1 w 12"/>
                      <a:gd name="T9" fmla="*/ 7 h 7"/>
                    </a:gdLst>
                    <a:ahLst/>
                    <a:cxnLst>
                      <a:cxn ang="0">
                        <a:pos x="T0" y="T1"/>
                      </a:cxn>
                      <a:cxn ang="0">
                        <a:pos x="T2" y="T3"/>
                      </a:cxn>
                      <a:cxn ang="0">
                        <a:pos x="T4" y="T5"/>
                      </a:cxn>
                      <a:cxn ang="0">
                        <a:pos x="T6" y="T7"/>
                      </a:cxn>
                      <a:cxn ang="0">
                        <a:pos x="T8" y="T9"/>
                      </a:cxn>
                    </a:cxnLst>
                    <a:rect l="0" t="0" r="r" b="b"/>
                    <a:pathLst>
                      <a:path w="12" h="7">
                        <a:moveTo>
                          <a:pt x="1" y="7"/>
                        </a:moveTo>
                        <a:cubicBezTo>
                          <a:pt x="3" y="4"/>
                          <a:pt x="8" y="2"/>
                          <a:pt x="11" y="0"/>
                        </a:cubicBezTo>
                        <a:cubicBezTo>
                          <a:pt x="12" y="0"/>
                          <a:pt x="11" y="0"/>
                          <a:pt x="11" y="0"/>
                        </a:cubicBezTo>
                        <a:cubicBezTo>
                          <a:pt x="7" y="2"/>
                          <a:pt x="3" y="4"/>
                          <a:pt x="0"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29" name="Freeform 1515"/>
                  <p:cNvSpPr>
                    <a:spLocks/>
                  </p:cNvSpPr>
                  <p:nvPr/>
                </p:nvSpPr>
                <p:spPr bwMode="auto">
                  <a:xfrm>
                    <a:off x="3825" y="1779"/>
                    <a:ext cx="39" cy="27"/>
                  </a:xfrm>
                  <a:custGeom>
                    <a:avLst/>
                    <a:gdLst>
                      <a:gd name="T0" fmla="*/ 1 w 7"/>
                      <a:gd name="T1" fmla="*/ 4 h 5"/>
                      <a:gd name="T2" fmla="*/ 6 w 7"/>
                      <a:gd name="T3" fmla="*/ 0 h 5"/>
                      <a:gd name="T4" fmla="*/ 6 w 7"/>
                      <a:gd name="T5" fmla="*/ 0 h 5"/>
                      <a:gd name="T6" fmla="*/ 0 w 7"/>
                      <a:gd name="T7" fmla="*/ 4 h 5"/>
                      <a:gd name="T8" fmla="*/ 1 w 7"/>
                      <a:gd name="T9" fmla="*/ 4 h 5"/>
                    </a:gdLst>
                    <a:ahLst/>
                    <a:cxnLst>
                      <a:cxn ang="0">
                        <a:pos x="T0" y="T1"/>
                      </a:cxn>
                      <a:cxn ang="0">
                        <a:pos x="T2" y="T3"/>
                      </a:cxn>
                      <a:cxn ang="0">
                        <a:pos x="T4" y="T5"/>
                      </a:cxn>
                      <a:cxn ang="0">
                        <a:pos x="T6" y="T7"/>
                      </a:cxn>
                      <a:cxn ang="0">
                        <a:pos x="T8" y="T9"/>
                      </a:cxn>
                    </a:cxnLst>
                    <a:rect l="0" t="0" r="r" b="b"/>
                    <a:pathLst>
                      <a:path w="7" h="5">
                        <a:moveTo>
                          <a:pt x="1" y="4"/>
                        </a:moveTo>
                        <a:cubicBezTo>
                          <a:pt x="2" y="3"/>
                          <a:pt x="4" y="2"/>
                          <a:pt x="6" y="0"/>
                        </a:cubicBezTo>
                        <a:cubicBezTo>
                          <a:pt x="7" y="0"/>
                          <a:pt x="6" y="0"/>
                          <a:pt x="6" y="0"/>
                        </a:cubicBezTo>
                        <a:cubicBezTo>
                          <a:pt x="4" y="1"/>
                          <a:pt x="2" y="3"/>
                          <a:pt x="0" y="4"/>
                        </a:cubicBezTo>
                        <a:cubicBezTo>
                          <a:pt x="0" y="5"/>
                          <a:pt x="1" y="5"/>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0" name="Freeform 1516"/>
                  <p:cNvSpPr>
                    <a:spLocks/>
                  </p:cNvSpPr>
                  <p:nvPr/>
                </p:nvSpPr>
                <p:spPr bwMode="auto">
                  <a:xfrm>
                    <a:off x="3820" y="1790"/>
                    <a:ext cx="38" cy="22"/>
                  </a:xfrm>
                  <a:custGeom>
                    <a:avLst/>
                    <a:gdLst>
                      <a:gd name="T0" fmla="*/ 1 w 7"/>
                      <a:gd name="T1" fmla="*/ 4 h 4"/>
                      <a:gd name="T2" fmla="*/ 6 w 7"/>
                      <a:gd name="T3" fmla="*/ 0 h 4"/>
                      <a:gd name="T4" fmla="*/ 6 w 7"/>
                      <a:gd name="T5" fmla="*/ 0 h 4"/>
                      <a:gd name="T6" fmla="*/ 1 w 7"/>
                      <a:gd name="T7" fmla="*/ 4 h 4"/>
                      <a:gd name="T8" fmla="*/ 1 w 7"/>
                      <a:gd name="T9" fmla="*/ 4 h 4"/>
                    </a:gdLst>
                    <a:ahLst/>
                    <a:cxnLst>
                      <a:cxn ang="0">
                        <a:pos x="T0" y="T1"/>
                      </a:cxn>
                      <a:cxn ang="0">
                        <a:pos x="T2" y="T3"/>
                      </a:cxn>
                      <a:cxn ang="0">
                        <a:pos x="T4" y="T5"/>
                      </a:cxn>
                      <a:cxn ang="0">
                        <a:pos x="T6" y="T7"/>
                      </a:cxn>
                      <a:cxn ang="0">
                        <a:pos x="T8" y="T9"/>
                      </a:cxn>
                    </a:cxnLst>
                    <a:rect l="0" t="0" r="r" b="b"/>
                    <a:pathLst>
                      <a:path w="7" h="4">
                        <a:moveTo>
                          <a:pt x="1" y="4"/>
                        </a:moveTo>
                        <a:cubicBezTo>
                          <a:pt x="3" y="2"/>
                          <a:pt x="4" y="1"/>
                          <a:pt x="6" y="0"/>
                        </a:cubicBezTo>
                        <a:cubicBezTo>
                          <a:pt x="7" y="0"/>
                          <a:pt x="6" y="0"/>
                          <a:pt x="6" y="0"/>
                        </a:cubicBezTo>
                        <a:cubicBezTo>
                          <a:pt x="4" y="1"/>
                          <a:pt x="2" y="2"/>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1" name="Freeform 1517"/>
                  <p:cNvSpPr>
                    <a:spLocks/>
                  </p:cNvSpPr>
                  <p:nvPr/>
                </p:nvSpPr>
                <p:spPr bwMode="auto">
                  <a:xfrm>
                    <a:off x="3825" y="1795"/>
                    <a:ext cx="28" cy="22"/>
                  </a:xfrm>
                  <a:custGeom>
                    <a:avLst/>
                    <a:gdLst>
                      <a:gd name="T0" fmla="*/ 1 w 5"/>
                      <a:gd name="T1" fmla="*/ 4 h 4"/>
                      <a:gd name="T2" fmla="*/ 5 w 5"/>
                      <a:gd name="T3" fmla="*/ 1 h 4"/>
                      <a:gd name="T4" fmla="*/ 4 w 5"/>
                      <a:gd name="T5" fmla="*/ 0 h 4"/>
                      <a:gd name="T6" fmla="*/ 0 w 5"/>
                      <a:gd name="T7" fmla="*/ 4 h 4"/>
                      <a:gd name="T8" fmla="*/ 1 w 5"/>
                      <a:gd name="T9" fmla="*/ 4 h 4"/>
                    </a:gdLst>
                    <a:ahLst/>
                    <a:cxnLst>
                      <a:cxn ang="0">
                        <a:pos x="T0" y="T1"/>
                      </a:cxn>
                      <a:cxn ang="0">
                        <a:pos x="T2" y="T3"/>
                      </a:cxn>
                      <a:cxn ang="0">
                        <a:pos x="T4" y="T5"/>
                      </a:cxn>
                      <a:cxn ang="0">
                        <a:pos x="T6" y="T7"/>
                      </a:cxn>
                      <a:cxn ang="0">
                        <a:pos x="T8" y="T9"/>
                      </a:cxn>
                    </a:cxnLst>
                    <a:rect l="0" t="0" r="r" b="b"/>
                    <a:pathLst>
                      <a:path w="5" h="4">
                        <a:moveTo>
                          <a:pt x="1" y="4"/>
                        </a:moveTo>
                        <a:cubicBezTo>
                          <a:pt x="2" y="2"/>
                          <a:pt x="3" y="1"/>
                          <a:pt x="5" y="1"/>
                        </a:cubicBezTo>
                        <a:cubicBezTo>
                          <a:pt x="5" y="0"/>
                          <a:pt x="4" y="0"/>
                          <a:pt x="4" y="0"/>
                        </a:cubicBezTo>
                        <a:cubicBezTo>
                          <a:pt x="3" y="1"/>
                          <a:pt x="1"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2" name="Freeform 1518"/>
                  <p:cNvSpPr>
                    <a:spLocks/>
                  </p:cNvSpPr>
                  <p:nvPr/>
                </p:nvSpPr>
                <p:spPr bwMode="auto">
                  <a:xfrm>
                    <a:off x="3831" y="1801"/>
                    <a:ext cx="22" cy="22"/>
                  </a:xfrm>
                  <a:custGeom>
                    <a:avLst/>
                    <a:gdLst>
                      <a:gd name="T0" fmla="*/ 0 w 4"/>
                      <a:gd name="T1" fmla="*/ 4 h 4"/>
                      <a:gd name="T2" fmla="*/ 4 w 4"/>
                      <a:gd name="T3" fmla="*/ 0 h 4"/>
                      <a:gd name="T4" fmla="*/ 3 w 4"/>
                      <a:gd name="T5" fmla="*/ 1 h 4"/>
                      <a:gd name="T6" fmla="*/ 0 w 4"/>
                      <a:gd name="T7" fmla="*/ 4 h 4"/>
                      <a:gd name="T8" fmla="*/ 0 w 4"/>
                      <a:gd name="T9" fmla="*/ 4 h 4"/>
                    </a:gdLst>
                    <a:ahLst/>
                    <a:cxnLst>
                      <a:cxn ang="0">
                        <a:pos x="T0" y="T1"/>
                      </a:cxn>
                      <a:cxn ang="0">
                        <a:pos x="T2" y="T3"/>
                      </a:cxn>
                      <a:cxn ang="0">
                        <a:pos x="T4" y="T5"/>
                      </a:cxn>
                      <a:cxn ang="0">
                        <a:pos x="T6" y="T7"/>
                      </a:cxn>
                      <a:cxn ang="0">
                        <a:pos x="T8" y="T9"/>
                      </a:cxn>
                    </a:cxnLst>
                    <a:rect l="0" t="0" r="r" b="b"/>
                    <a:pathLst>
                      <a:path w="4" h="4">
                        <a:moveTo>
                          <a:pt x="0" y="4"/>
                        </a:moveTo>
                        <a:cubicBezTo>
                          <a:pt x="2" y="3"/>
                          <a:pt x="3" y="2"/>
                          <a:pt x="4" y="0"/>
                        </a:cubicBezTo>
                        <a:cubicBezTo>
                          <a:pt x="4" y="0"/>
                          <a:pt x="3" y="0"/>
                          <a:pt x="3" y="1"/>
                        </a:cubicBezTo>
                        <a:cubicBezTo>
                          <a:pt x="2" y="2"/>
                          <a:pt x="1" y="3"/>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3" name="Freeform 1519"/>
                  <p:cNvSpPr>
                    <a:spLocks/>
                  </p:cNvSpPr>
                  <p:nvPr/>
                </p:nvSpPr>
                <p:spPr bwMode="auto">
                  <a:xfrm>
                    <a:off x="3836" y="1812"/>
                    <a:ext cx="17" cy="11"/>
                  </a:xfrm>
                  <a:custGeom>
                    <a:avLst/>
                    <a:gdLst>
                      <a:gd name="T0" fmla="*/ 0 w 3"/>
                      <a:gd name="T1" fmla="*/ 2 h 2"/>
                      <a:gd name="T2" fmla="*/ 2 w 3"/>
                      <a:gd name="T3" fmla="*/ 1 h 2"/>
                      <a:gd name="T4" fmla="*/ 3 w 3"/>
                      <a:gd name="T5" fmla="*/ 0 h 2"/>
                      <a:gd name="T6" fmla="*/ 3 w 3"/>
                      <a:gd name="T7" fmla="*/ 0 h 2"/>
                      <a:gd name="T8" fmla="*/ 2 w 3"/>
                      <a:gd name="T9" fmla="*/ 0 h 2"/>
                      <a:gd name="T10" fmla="*/ 1 w 3"/>
                      <a:gd name="T11" fmla="*/ 1 h 2"/>
                      <a:gd name="T12" fmla="*/ 1 w 3"/>
                      <a:gd name="T13" fmla="*/ 1 h 2"/>
                      <a:gd name="T14" fmla="*/ 1 w 3"/>
                      <a:gd name="T15" fmla="*/ 1 h 2"/>
                      <a:gd name="T16" fmla="*/ 1 w 3"/>
                      <a:gd name="T17" fmla="*/ 1 h 2"/>
                      <a:gd name="T18" fmla="*/ 1 w 3"/>
                      <a:gd name="T19" fmla="*/ 1 h 2"/>
                      <a:gd name="T20" fmla="*/ 0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2"/>
                        </a:moveTo>
                        <a:cubicBezTo>
                          <a:pt x="1" y="2"/>
                          <a:pt x="1" y="1"/>
                          <a:pt x="2" y="1"/>
                        </a:cubicBezTo>
                        <a:cubicBezTo>
                          <a:pt x="2" y="1"/>
                          <a:pt x="2" y="0"/>
                          <a:pt x="3" y="0"/>
                        </a:cubicBezTo>
                        <a:cubicBezTo>
                          <a:pt x="3" y="0"/>
                          <a:pt x="3" y="0"/>
                          <a:pt x="3" y="0"/>
                        </a:cubicBezTo>
                        <a:cubicBezTo>
                          <a:pt x="3" y="0"/>
                          <a:pt x="3" y="0"/>
                          <a:pt x="2" y="0"/>
                        </a:cubicBezTo>
                        <a:cubicBezTo>
                          <a:pt x="2" y="0"/>
                          <a:pt x="2" y="0"/>
                          <a:pt x="1" y="1"/>
                        </a:cubicBezTo>
                        <a:cubicBezTo>
                          <a:pt x="1" y="1"/>
                          <a:pt x="1" y="1"/>
                          <a:pt x="1" y="1"/>
                        </a:cubicBezTo>
                        <a:cubicBezTo>
                          <a:pt x="1" y="1"/>
                          <a:pt x="1" y="1"/>
                          <a:pt x="1" y="1"/>
                        </a:cubicBezTo>
                        <a:cubicBezTo>
                          <a:pt x="1" y="1"/>
                          <a:pt x="1" y="1"/>
                          <a:pt x="1" y="1"/>
                        </a:cubicBezTo>
                        <a:cubicBezTo>
                          <a:pt x="0" y="1"/>
                          <a:pt x="1" y="1"/>
                          <a:pt x="1" y="1"/>
                        </a:cubicBezTo>
                        <a:cubicBezTo>
                          <a:pt x="1" y="1"/>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4" name="Freeform 1520"/>
                  <p:cNvSpPr>
                    <a:spLocks/>
                  </p:cNvSpPr>
                  <p:nvPr/>
                </p:nvSpPr>
                <p:spPr bwMode="auto">
                  <a:xfrm>
                    <a:off x="3864" y="1762"/>
                    <a:ext cx="22" cy="11"/>
                  </a:xfrm>
                  <a:custGeom>
                    <a:avLst/>
                    <a:gdLst>
                      <a:gd name="T0" fmla="*/ 1 w 4"/>
                      <a:gd name="T1" fmla="*/ 2 h 2"/>
                      <a:gd name="T2" fmla="*/ 3 w 4"/>
                      <a:gd name="T3" fmla="*/ 1 h 2"/>
                      <a:gd name="T4" fmla="*/ 3 w 4"/>
                      <a:gd name="T5" fmla="*/ 1 h 2"/>
                      <a:gd name="T6" fmla="*/ 1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2"/>
                          <a:pt x="2" y="1"/>
                          <a:pt x="3" y="1"/>
                        </a:cubicBezTo>
                        <a:cubicBezTo>
                          <a:pt x="4" y="1"/>
                          <a:pt x="3" y="0"/>
                          <a:pt x="3" y="1"/>
                        </a:cubicBezTo>
                        <a:cubicBezTo>
                          <a:pt x="2" y="1"/>
                          <a:pt x="1" y="1"/>
                          <a:pt x="1"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5" name="Freeform 1521"/>
                  <p:cNvSpPr>
                    <a:spLocks/>
                  </p:cNvSpPr>
                  <p:nvPr/>
                </p:nvSpPr>
                <p:spPr bwMode="auto">
                  <a:xfrm>
                    <a:off x="3869" y="1768"/>
                    <a:ext cx="17" cy="11"/>
                  </a:xfrm>
                  <a:custGeom>
                    <a:avLst/>
                    <a:gdLst>
                      <a:gd name="T0" fmla="*/ 1 w 3"/>
                      <a:gd name="T1" fmla="*/ 2 h 2"/>
                      <a:gd name="T2" fmla="*/ 3 w 3"/>
                      <a:gd name="T3" fmla="*/ 1 h 2"/>
                      <a:gd name="T4" fmla="*/ 3 w 3"/>
                      <a:gd name="T5" fmla="*/ 0 h 2"/>
                      <a:gd name="T6" fmla="*/ 2 w 3"/>
                      <a:gd name="T7" fmla="*/ 1 h 2"/>
                      <a:gd name="T8" fmla="*/ 1 w 3"/>
                      <a:gd name="T9" fmla="*/ 2 h 2"/>
                      <a:gd name="T10" fmla="*/ 1 w 3"/>
                      <a:gd name="T11" fmla="*/ 2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cubicBezTo>
                          <a:pt x="2" y="2"/>
                          <a:pt x="2" y="1"/>
                          <a:pt x="3" y="1"/>
                        </a:cubicBezTo>
                        <a:cubicBezTo>
                          <a:pt x="3" y="0"/>
                          <a:pt x="3" y="0"/>
                          <a:pt x="3" y="0"/>
                        </a:cubicBezTo>
                        <a:cubicBezTo>
                          <a:pt x="3" y="0"/>
                          <a:pt x="3" y="0"/>
                          <a:pt x="2" y="1"/>
                        </a:cubicBezTo>
                        <a:cubicBezTo>
                          <a:pt x="2" y="1"/>
                          <a:pt x="1" y="2"/>
                          <a:pt x="1" y="2"/>
                        </a:cubicBezTo>
                        <a:cubicBezTo>
                          <a:pt x="1" y="2"/>
                          <a:pt x="0" y="2"/>
                          <a:pt x="1" y="2"/>
                        </a:cubicBezTo>
                        <a:cubicBezTo>
                          <a:pt x="1"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6" name="Freeform 1522"/>
                  <p:cNvSpPr>
                    <a:spLocks/>
                  </p:cNvSpPr>
                  <p:nvPr/>
                </p:nvSpPr>
                <p:spPr bwMode="auto">
                  <a:xfrm>
                    <a:off x="3875" y="1779"/>
                    <a:ext cx="11" cy="5"/>
                  </a:xfrm>
                  <a:custGeom>
                    <a:avLst/>
                    <a:gdLst>
                      <a:gd name="T0" fmla="*/ 1 w 2"/>
                      <a:gd name="T1" fmla="*/ 1 h 1"/>
                      <a:gd name="T2" fmla="*/ 2 w 2"/>
                      <a:gd name="T3" fmla="*/ 0 h 1"/>
                      <a:gd name="T4" fmla="*/ 2 w 2"/>
                      <a:gd name="T5" fmla="*/ 0 h 1"/>
                      <a:gd name="T6" fmla="*/ 2 w 2"/>
                      <a:gd name="T7" fmla="*/ 0 h 1"/>
                      <a:gd name="T8" fmla="*/ 0 w 2"/>
                      <a:gd name="T9" fmla="*/ 1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0"/>
                          <a:pt x="2" y="0"/>
                        </a:cubicBezTo>
                        <a:cubicBezTo>
                          <a:pt x="2" y="0"/>
                          <a:pt x="2" y="0"/>
                          <a:pt x="2" y="0"/>
                        </a:cubicBezTo>
                        <a:cubicBezTo>
                          <a:pt x="2" y="0"/>
                          <a:pt x="2" y="0"/>
                          <a:pt x="2" y="0"/>
                        </a:cubicBezTo>
                        <a:cubicBezTo>
                          <a:pt x="1" y="0"/>
                          <a:pt x="1" y="1"/>
                          <a:pt x="0" y="1"/>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7" name="Freeform 1523"/>
                  <p:cNvSpPr>
                    <a:spLocks/>
                  </p:cNvSpPr>
                  <p:nvPr/>
                </p:nvSpPr>
                <p:spPr bwMode="auto">
                  <a:xfrm>
                    <a:off x="3875" y="1784"/>
                    <a:ext cx="16" cy="6"/>
                  </a:xfrm>
                  <a:custGeom>
                    <a:avLst/>
                    <a:gdLst>
                      <a:gd name="T0" fmla="*/ 1 w 3"/>
                      <a:gd name="T1" fmla="*/ 1 h 1"/>
                      <a:gd name="T2" fmla="*/ 2 w 3"/>
                      <a:gd name="T3" fmla="*/ 0 h 1"/>
                      <a:gd name="T4" fmla="*/ 2 w 3"/>
                      <a:gd name="T5" fmla="*/ 0 h 1"/>
                      <a:gd name="T6" fmla="*/ 2 w 3"/>
                      <a:gd name="T7" fmla="*/ 0 h 1"/>
                      <a:gd name="T8" fmla="*/ 0 w 3"/>
                      <a:gd name="T9" fmla="*/ 1 h 1"/>
                      <a:gd name="T10" fmla="*/ 0 w 3"/>
                      <a:gd name="T11" fmla="*/ 1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2" y="0"/>
                          <a:pt x="2" y="0"/>
                        </a:cubicBezTo>
                        <a:cubicBezTo>
                          <a:pt x="3" y="0"/>
                          <a:pt x="3" y="0"/>
                          <a:pt x="2" y="0"/>
                        </a:cubicBezTo>
                        <a:cubicBezTo>
                          <a:pt x="2" y="0"/>
                          <a:pt x="2" y="0"/>
                          <a:pt x="2" y="0"/>
                        </a:cubicBezTo>
                        <a:cubicBezTo>
                          <a:pt x="1" y="0"/>
                          <a:pt x="1" y="1"/>
                          <a:pt x="0" y="1"/>
                        </a:cubicBezTo>
                        <a:cubicBezTo>
                          <a:pt x="0" y="1"/>
                          <a:pt x="0"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8" name="Freeform 1524"/>
                  <p:cNvSpPr>
                    <a:spLocks/>
                  </p:cNvSpPr>
                  <p:nvPr/>
                </p:nvSpPr>
                <p:spPr bwMode="auto">
                  <a:xfrm>
                    <a:off x="3875" y="1790"/>
                    <a:ext cx="16" cy="5"/>
                  </a:xfrm>
                  <a:custGeom>
                    <a:avLst/>
                    <a:gdLst>
                      <a:gd name="T0" fmla="*/ 1 w 3"/>
                      <a:gd name="T1" fmla="*/ 1 h 1"/>
                      <a:gd name="T2" fmla="*/ 3 w 3"/>
                      <a:gd name="T3" fmla="*/ 0 h 1"/>
                      <a:gd name="T4" fmla="*/ 3 w 3"/>
                      <a:gd name="T5" fmla="*/ 0 h 1"/>
                      <a:gd name="T6" fmla="*/ 2 w 3"/>
                      <a:gd name="T7" fmla="*/ 0 h 1"/>
                      <a:gd name="T8" fmla="*/ 0 w 3"/>
                      <a:gd name="T9" fmla="*/ 1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1" y="1"/>
                          <a:pt x="2" y="0"/>
                          <a:pt x="3" y="0"/>
                        </a:cubicBezTo>
                        <a:cubicBezTo>
                          <a:pt x="3" y="0"/>
                          <a:pt x="3" y="0"/>
                          <a:pt x="3" y="0"/>
                        </a:cubicBezTo>
                        <a:cubicBezTo>
                          <a:pt x="3" y="0"/>
                          <a:pt x="2" y="0"/>
                          <a:pt x="2" y="0"/>
                        </a:cubicBezTo>
                        <a:cubicBezTo>
                          <a:pt x="2" y="0"/>
                          <a:pt x="1" y="1"/>
                          <a:pt x="0"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39" name="Freeform 1525"/>
                  <p:cNvSpPr>
                    <a:spLocks/>
                  </p:cNvSpPr>
                  <p:nvPr/>
                </p:nvSpPr>
                <p:spPr bwMode="auto">
                  <a:xfrm>
                    <a:off x="3880" y="1795"/>
                    <a:ext cx="11" cy="6"/>
                  </a:xfrm>
                  <a:custGeom>
                    <a:avLst/>
                    <a:gdLst>
                      <a:gd name="T0" fmla="*/ 0 w 2"/>
                      <a:gd name="T1" fmla="*/ 1 h 1"/>
                      <a:gd name="T2" fmla="*/ 2 w 2"/>
                      <a:gd name="T3" fmla="*/ 0 h 1"/>
                      <a:gd name="T4" fmla="*/ 2 w 2"/>
                      <a:gd name="T5" fmla="*/ 0 h 1"/>
                      <a:gd name="T6" fmla="*/ 2 w 2"/>
                      <a:gd name="T7" fmla="*/ 0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2" y="0"/>
                          <a:pt x="2" y="0"/>
                        </a:cubicBezTo>
                        <a:cubicBezTo>
                          <a:pt x="2" y="0"/>
                          <a:pt x="2" y="0"/>
                          <a:pt x="2" y="0"/>
                        </a:cubicBezTo>
                        <a:cubicBezTo>
                          <a:pt x="2" y="0"/>
                          <a:pt x="2" y="0"/>
                          <a:pt x="2" y="0"/>
                        </a:cubicBezTo>
                        <a:cubicBezTo>
                          <a:pt x="1" y="0"/>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0" name="Freeform 1526"/>
                  <p:cNvSpPr>
                    <a:spLocks/>
                  </p:cNvSpPr>
                  <p:nvPr/>
                </p:nvSpPr>
                <p:spPr bwMode="auto">
                  <a:xfrm>
                    <a:off x="3886" y="1801"/>
                    <a:ext cx="5" cy="5"/>
                  </a:xfrm>
                  <a:custGeom>
                    <a:avLst/>
                    <a:gdLst>
                      <a:gd name="T0" fmla="*/ 0 w 1"/>
                      <a:gd name="T1" fmla="*/ 0 h 1"/>
                      <a:gd name="T2" fmla="*/ 1 w 1"/>
                      <a:gd name="T3" fmla="*/ 0 h 1"/>
                      <a:gd name="T4" fmla="*/ 1 w 1"/>
                      <a:gd name="T5" fmla="*/ 0 h 1"/>
                      <a:gd name="T6" fmla="*/ 1 w 1"/>
                      <a:gd name="T7" fmla="*/ 0 h 1"/>
                      <a:gd name="T8" fmla="*/ 0 w 1"/>
                      <a:gd name="T9" fmla="*/ 0 h 1"/>
                      <a:gd name="T10" fmla="*/ 0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1" y="0"/>
                          <a:pt x="1" y="0"/>
                          <a:pt x="1" y="0"/>
                        </a:cubicBezTo>
                        <a:cubicBezTo>
                          <a:pt x="1" y="0"/>
                          <a:pt x="1" y="0"/>
                          <a:pt x="1" y="0"/>
                        </a:cubicBezTo>
                        <a:cubicBezTo>
                          <a:pt x="1" y="0"/>
                          <a:pt x="1" y="0"/>
                          <a:pt x="1" y="0"/>
                        </a:cubicBezTo>
                        <a:cubicBezTo>
                          <a:pt x="0" y="0"/>
                          <a:pt x="0" y="0"/>
                          <a:pt x="0" y="0"/>
                        </a:cubicBezTo>
                        <a:cubicBezTo>
                          <a:pt x="0" y="0"/>
                          <a:pt x="0" y="1"/>
                          <a:pt x="0" y="1"/>
                        </a:cubicBezTo>
                        <a:cubicBezTo>
                          <a:pt x="0" y="1"/>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1" name="Freeform 1527"/>
                  <p:cNvSpPr>
                    <a:spLocks/>
                  </p:cNvSpPr>
                  <p:nvPr/>
                </p:nvSpPr>
                <p:spPr bwMode="auto">
                  <a:xfrm>
                    <a:off x="3886" y="1806"/>
                    <a:ext cx="5" cy="6"/>
                  </a:xfrm>
                  <a:custGeom>
                    <a:avLst/>
                    <a:gdLst>
                      <a:gd name="T0" fmla="*/ 0 w 1"/>
                      <a:gd name="T1" fmla="*/ 1 h 1"/>
                      <a:gd name="T2" fmla="*/ 1 w 1"/>
                      <a:gd name="T3" fmla="*/ 0 h 1"/>
                      <a:gd name="T4" fmla="*/ 1 w 1"/>
                      <a:gd name="T5" fmla="*/ 0 h 1"/>
                      <a:gd name="T6" fmla="*/ 1 w 1"/>
                      <a:gd name="T7" fmla="*/ 0 h 1"/>
                      <a:gd name="T8" fmla="*/ 0 w 1"/>
                      <a:gd name="T9" fmla="*/ 0 h 1"/>
                      <a:gd name="T10" fmla="*/ 0 w 1"/>
                      <a:gd name="T11" fmla="*/ 0 h 1"/>
                      <a:gd name="T12" fmla="*/ 0 w 1"/>
                      <a:gd name="T13" fmla="*/ 1 h 1"/>
                      <a:gd name="T14" fmla="*/ 0 w 1"/>
                      <a:gd name="T15" fmla="*/ 1 h 1"/>
                      <a:gd name="T16" fmla="*/ 0 w 1"/>
                      <a:gd name="T17" fmla="*/ 1 h 1"/>
                      <a:gd name="T18" fmla="*/ 0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1"/>
                        </a:moveTo>
                        <a:cubicBezTo>
                          <a:pt x="1" y="1"/>
                          <a:pt x="1" y="0"/>
                          <a:pt x="1" y="0"/>
                        </a:cubicBezTo>
                        <a:cubicBezTo>
                          <a:pt x="1" y="0"/>
                          <a:pt x="1" y="0"/>
                          <a:pt x="1" y="0"/>
                        </a:cubicBezTo>
                        <a:cubicBezTo>
                          <a:pt x="1" y="0"/>
                          <a:pt x="1" y="0"/>
                          <a:pt x="1" y="0"/>
                        </a:cubicBezTo>
                        <a:cubicBezTo>
                          <a:pt x="1" y="0"/>
                          <a:pt x="0" y="0"/>
                          <a:pt x="0" y="0"/>
                        </a:cubicBezTo>
                        <a:cubicBezTo>
                          <a:pt x="0" y="0"/>
                          <a:pt x="0" y="0"/>
                          <a:pt x="0" y="0"/>
                        </a:cubicBezTo>
                        <a:cubicBezTo>
                          <a:pt x="0" y="0"/>
                          <a:pt x="0" y="1"/>
                          <a:pt x="0" y="1"/>
                        </a:cubicBezTo>
                        <a:cubicBezTo>
                          <a:pt x="0" y="1"/>
                          <a:pt x="0"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2" name="Freeform 1528"/>
                  <p:cNvSpPr>
                    <a:spLocks/>
                  </p:cNvSpPr>
                  <p:nvPr/>
                </p:nvSpPr>
                <p:spPr bwMode="auto">
                  <a:xfrm>
                    <a:off x="3880" y="1812"/>
                    <a:ext cx="11" cy="5"/>
                  </a:xfrm>
                  <a:custGeom>
                    <a:avLst/>
                    <a:gdLst>
                      <a:gd name="T0" fmla="*/ 1 w 2"/>
                      <a:gd name="T1" fmla="*/ 1 h 1"/>
                      <a:gd name="T2" fmla="*/ 2 w 2"/>
                      <a:gd name="T3" fmla="*/ 1 h 1"/>
                      <a:gd name="T4" fmla="*/ 2 w 2"/>
                      <a:gd name="T5" fmla="*/ 1 h 1"/>
                      <a:gd name="T6" fmla="*/ 1 w 2"/>
                      <a:gd name="T7" fmla="*/ 1 h 1"/>
                      <a:gd name="T8" fmla="*/ 1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1"/>
                          <a:pt x="2" y="1"/>
                        </a:cubicBezTo>
                        <a:cubicBezTo>
                          <a:pt x="1" y="0"/>
                          <a:pt x="1" y="1"/>
                          <a:pt x="1" y="1"/>
                        </a:cubicBezTo>
                        <a:cubicBezTo>
                          <a:pt x="1" y="1"/>
                          <a:pt x="1" y="1"/>
                          <a:pt x="1" y="1"/>
                        </a:cubicBezTo>
                        <a:cubicBezTo>
                          <a:pt x="1" y="1"/>
                          <a:pt x="0"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3" name="Freeform 1529"/>
                  <p:cNvSpPr>
                    <a:spLocks/>
                  </p:cNvSpPr>
                  <p:nvPr/>
                </p:nvSpPr>
                <p:spPr bwMode="auto">
                  <a:xfrm>
                    <a:off x="3831" y="1834"/>
                    <a:ext cx="16" cy="11"/>
                  </a:xfrm>
                  <a:custGeom>
                    <a:avLst/>
                    <a:gdLst>
                      <a:gd name="T0" fmla="*/ 0 w 3"/>
                      <a:gd name="T1" fmla="*/ 2 h 2"/>
                      <a:gd name="T2" fmla="*/ 3 w 3"/>
                      <a:gd name="T3" fmla="*/ 1 h 2"/>
                      <a:gd name="T4" fmla="*/ 3 w 3"/>
                      <a:gd name="T5" fmla="*/ 0 h 2"/>
                      <a:gd name="T6" fmla="*/ 2 w 3"/>
                      <a:gd name="T7" fmla="*/ 1 h 2"/>
                      <a:gd name="T8" fmla="*/ 0 w 3"/>
                      <a:gd name="T9" fmla="*/ 2 h 2"/>
                      <a:gd name="T10" fmla="*/ 0 w 3"/>
                      <a:gd name="T11" fmla="*/ 2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cubicBezTo>
                          <a:pt x="1" y="1"/>
                          <a:pt x="2" y="1"/>
                          <a:pt x="3" y="1"/>
                        </a:cubicBezTo>
                        <a:cubicBezTo>
                          <a:pt x="3" y="1"/>
                          <a:pt x="3" y="0"/>
                          <a:pt x="3" y="0"/>
                        </a:cubicBezTo>
                        <a:cubicBezTo>
                          <a:pt x="2" y="0"/>
                          <a:pt x="2" y="0"/>
                          <a:pt x="2" y="1"/>
                        </a:cubicBezTo>
                        <a:cubicBezTo>
                          <a:pt x="1" y="1"/>
                          <a:pt x="1" y="1"/>
                          <a:pt x="0" y="2"/>
                        </a:cubicBezTo>
                        <a:cubicBezTo>
                          <a:pt x="0" y="2"/>
                          <a:pt x="0" y="2"/>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4" name="Freeform 1530"/>
                  <p:cNvSpPr>
                    <a:spLocks/>
                  </p:cNvSpPr>
                  <p:nvPr/>
                </p:nvSpPr>
                <p:spPr bwMode="auto">
                  <a:xfrm>
                    <a:off x="3825" y="1829"/>
                    <a:ext cx="44" cy="27"/>
                  </a:xfrm>
                  <a:custGeom>
                    <a:avLst/>
                    <a:gdLst>
                      <a:gd name="T0" fmla="*/ 1 w 8"/>
                      <a:gd name="T1" fmla="*/ 5 h 5"/>
                      <a:gd name="T2" fmla="*/ 7 w 8"/>
                      <a:gd name="T3" fmla="*/ 1 h 5"/>
                      <a:gd name="T4" fmla="*/ 7 w 8"/>
                      <a:gd name="T5" fmla="*/ 0 h 5"/>
                      <a:gd name="T6" fmla="*/ 0 w 8"/>
                      <a:gd name="T7" fmla="*/ 5 h 5"/>
                      <a:gd name="T8" fmla="*/ 1 w 8"/>
                      <a:gd name="T9" fmla="*/ 5 h 5"/>
                    </a:gdLst>
                    <a:ahLst/>
                    <a:cxnLst>
                      <a:cxn ang="0">
                        <a:pos x="T0" y="T1"/>
                      </a:cxn>
                      <a:cxn ang="0">
                        <a:pos x="T2" y="T3"/>
                      </a:cxn>
                      <a:cxn ang="0">
                        <a:pos x="T4" y="T5"/>
                      </a:cxn>
                      <a:cxn ang="0">
                        <a:pos x="T6" y="T7"/>
                      </a:cxn>
                      <a:cxn ang="0">
                        <a:pos x="T8" y="T9"/>
                      </a:cxn>
                    </a:cxnLst>
                    <a:rect l="0" t="0" r="r" b="b"/>
                    <a:pathLst>
                      <a:path w="8" h="5">
                        <a:moveTo>
                          <a:pt x="1" y="5"/>
                        </a:moveTo>
                        <a:cubicBezTo>
                          <a:pt x="3" y="3"/>
                          <a:pt x="5" y="2"/>
                          <a:pt x="7" y="1"/>
                        </a:cubicBezTo>
                        <a:cubicBezTo>
                          <a:pt x="8" y="0"/>
                          <a:pt x="7" y="0"/>
                          <a:pt x="7" y="0"/>
                        </a:cubicBezTo>
                        <a:cubicBezTo>
                          <a:pt x="5" y="2"/>
                          <a:pt x="2"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5" name="Freeform 1531"/>
                  <p:cNvSpPr>
                    <a:spLocks/>
                  </p:cNvSpPr>
                  <p:nvPr/>
                </p:nvSpPr>
                <p:spPr bwMode="auto">
                  <a:xfrm>
                    <a:off x="3825" y="1834"/>
                    <a:ext cx="50" cy="28"/>
                  </a:xfrm>
                  <a:custGeom>
                    <a:avLst/>
                    <a:gdLst>
                      <a:gd name="T0" fmla="*/ 1 w 9"/>
                      <a:gd name="T1" fmla="*/ 5 h 5"/>
                      <a:gd name="T2" fmla="*/ 8 w 9"/>
                      <a:gd name="T3" fmla="*/ 0 h 5"/>
                      <a:gd name="T4" fmla="*/ 8 w 9"/>
                      <a:gd name="T5" fmla="*/ 0 h 5"/>
                      <a:gd name="T6" fmla="*/ 0 w 9"/>
                      <a:gd name="T7" fmla="*/ 5 h 5"/>
                      <a:gd name="T8" fmla="*/ 1 w 9"/>
                      <a:gd name="T9" fmla="*/ 5 h 5"/>
                    </a:gdLst>
                    <a:ahLst/>
                    <a:cxnLst>
                      <a:cxn ang="0">
                        <a:pos x="T0" y="T1"/>
                      </a:cxn>
                      <a:cxn ang="0">
                        <a:pos x="T2" y="T3"/>
                      </a:cxn>
                      <a:cxn ang="0">
                        <a:pos x="T4" y="T5"/>
                      </a:cxn>
                      <a:cxn ang="0">
                        <a:pos x="T6" y="T7"/>
                      </a:cxn>
                      <a:cxn ang="0">
                        <a:pos x="T8" y="T9"/>
                      </a:cxn>
                    </a:cxnLst>
                    <a:rect l="0" t="0" r="r" b="b"/>
                    <a:pathLst>
                      <a:path w="9" h="5">
                        <a:moveTo>
                          <a:pt x="1" y="5"/>
                        </a:moveTo>
                        <a:cubicBezTo>
                          <a:pt x="3" y="3"/>
                          <a:pt x="6" y="1"/>
                          <a:pt x="8" y="0"/>
                        </a:cubicBezTo>
                        <a:cubicBezTo>
                          <a:pt x="9" y="0"/>
                          <a:pt x="8" y="0"/>
                          <a:pt x="8" y="0"/>
                        </a:cubicBezTo>
                        <a:cubicBezTo>
                          <a:pt x="5" y="1"/>
                          <a:pt x="3"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6" name="Freeform 1532"/>
                  <p:cNvSpPr>
                    <a:spLocks/>
                  </p:cNvSpPr>
                  <p:nvPr/>
                </p:nvSpPr>
                <p:spPr bwMode="auto">
                  <a:xfrm>
                    <a:off x="3825" y="1834"/>
                    <a:ext cx="55" cy="33"/>
                  </a:xfrm>
                  <a:custGeom>
                    <a:avLst/>
                    <a:gdLst>
                      <a:gd name="T0" fmla="*/ 1 w 10"/>
                      <a:gd name="T1" fmla="*/ 6 h 6"/>
                      <a:gd name="T2" fmla="*/ 9 w 10"/>
                      <a:gd name="T3" fmla="*/ 1 h 6"/>
                      <a:gd name="T4" fmla="*/ 9 w 10"/>
                      <a:gd name="T5" fmla="*/ 0 h 6"/>
                      <a:gd name="T6" fmla="*/ 0 w 10"/>
                      <a:gd name="T7" fmla="*/ 6 h 6"/>
                      <a:gd name="T8" fmla="*/ 1 w 10"/>
                      <a:gd name="T9" fmla="*/ 6 h 6"/>
                    </a:gdLst>
                    <a:ahLst/>
                    <a:cxnLst>
                      <a:cxn ang="0">
                        <a:pos x="T0" y="T1"/>
                      </a:cxn>
                      <a:cxn ang="0">
                        <a:pos x="T2" y="T3"/>
                      </a:cxn>
                      <a:cxn ang="0">
                        <a:pos x="T4" y="T5"/>
                      </a:cxn>
                      <a:cxn ang="0">
                        <a:pos x="T6" y="T7"/>
                      </a:cxn>
                      <a:cxn ang="0">
                        <a:pos x="T8" y="T9"/>
                      </a:cxn>
                    </a:cxnLst>
                    <a:rect l="0" t="0" r="r" b="b"/>
                    <a:pathLst>
                      <a:path w="10" h="6">
                        <a:moveTo>
                          <a:pt x="1" y="6"/>
                        </a:moveTo>
                        <a:cubicBezTo>
                          <a:pt x="3" y="4"/>
                          <a:pt x="6" y="2"/>
                          <a:pt x="9" y="1"/>
                        </a:cubicBezTo>
                        <a:cubicBezTo>
                          <a:pt x="10" y="0"/>
                          <a:pt x="9" y="0"/>
                          <a:pt x="9" y="0"/>
                        </a:cubicBezTo>
                        <a:cubicBezTo>
                          <a:pt x="6" y="2"/>
                          <a:pt x="3" y="4"/>
                          <a:pt x="0" y="6"/>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7" name="Freeform 1533"/>
                  <p:cNvSpPr>
                    <a:spLocks/>
                  </p:cNvSpPr>
                  <p:nvPr/>
                </p:nvSpPr>
                <p:spPr bwMode="auto">
                  <a:xfrm>
                    <a:off x="3820" y="1840"/>
                    <a:ext cx="60" cy="38"/>
                  </a:xfrm>
                  <a:custGeom>
                    <a:avLst/>
                    <a:gdLst>
                      <a:gd name="T0" fmla="*/ 1 w 11"/>
                      <a:gd name="T1" fmla="*/ 6 h 7"/>
                      <a:gd name="T2" fmla="*/ 10 w 11"/>
                      <a:gd name="T3" fmla="*/ 1 h 7"/>
                      <a:gd name="T4" fmla="*/ 10 w 11"/>
                      <a:gd name="T5" fmla="*/ 1 h 7"/>
                      <a:gd name="T6" fmla="*/ 0 w 11"/>
                      <a:gd name="T7" fmla="*/ 6 h 7"/>
                      <a:gd name="T8" fmla="*/ 1 w 11"/>
                      <a:gd name="T9" fmla="*/ 6 h 7"/>
                    </a:gdLst>
                    <a:ahLst/>
                    <a:cxnLst>
                      <a:cxn ang="0">
                        <a:pos x="T0" y="T1"/>
                      </a:cxn>
                      <a:cxn ang="0">
                        <a:pos x="T2" y="T3"/>
                      </a:cxn>
                      <a:cxn ang="0">
                        <a:pos x="T4" y="T5"/>
                      </a:cxn>
                      <a:cxn ang="0">
                        <a:pos x="T6" y="T7"/>
                      </a:cxn>
                      <a:cxn ang="0">
                        <a:pos x="T8" y="T9"/>
                      </a:cxn>
                    </a:cxnLst>
                    <a:rect l="0" t="0" r="r" b="b"/>
                    <a:pathLst>
                      <a:path w="11" h="7">
                        <a:moveTo>
                          <a:pt x="1" y="6"/>
                        </a:moveTo>
                        <a:cubicBezTo>
                          <a:pt x="4" y="4"/>
                          <a:pt x="7" y="3"/>
                          <a:pt x="10" y="1"/>
                        </a:cubicBezTo>
                        <a:cubicBezTo>
                          <a:pt x="11" y="1"/>
                          <a:pt x="10" y="0"/>
                          <a:pt x="10" y="1"/>
                        </a:cubicBezTo>
                        <a:cubicBezTo>
                          <a:pt x="7" y="2"/>
                          <a:pt x="3" y="4"/>
                          <a:pt x="0" y="6"/>
                        </a:cubicBezTo>
                        <a:cubicBezTo>
                          <a:pt x="0" y="6"/>
                          <a:pt x="1" y="7"/>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8" name="Freeform 1534"/>
                  <p:cNvSpPr>
                    <a:spLocks/>
                  </p:cNvSpPr>
                  <p:nvPr/>
                </p:nvSpPr>
                <p:spPr bwMode="auto">
                  <a:xfrm>
                    <a:off x="3825" y="1851"/>
                    <a:ext cx="61" cy="27"/>
                  </a:xfrm>
                  <a:custGeom>
                    <a:avLst/>
                    <a:gdLst>
                      <a:gd name="T0" fmla="*/ 0 w 11"/>
                      <a:gd name="T1" fmla="*/ 5 h 5"/>
                      <a:gd name="T2" fmla="*/ 10 w 11"/>
                      <a:gd name="T3" fmla="*/ 0 h 5"/>
                      <a:gd name="T4" fmla="*/ 10 w 11"/>
                      <a:gd name="T5" fmla="*/ 0 h 5"/>
                      <a:gd name="T6" fmla="*/ 0 w 11"/>
                      <a:gd name="T7" fmla="*/ 4 h 5"/>
                      <a:gd name="T8" fmla="*/ 0 w 11"/>
                      <a:gd name="T9" fmla="*/ 5 h 5"/>
                    </a:gdLst>
                    <a:ahLst/>
                    <a:cxnLst>
                      <a:cxn ang="0">
                        <a:pos x="T0" y="T1"/>
                      </a:cxn>
                      <a:cxn ang="0">
                        <a:pos x="T2" y="T3"/>
                      </a:cxn>
                      <a:cxn ang="0">
                        <a:pos x="T4" y="T5"/>
                      </a:cxn>
                      <a:cxn ang="0">
                        <a:pos x="T6" y="T7"/>
                      </a:cxn>
                      <a:cxn ang="0">
                        <a:pos x="T8" y="T9"/>
                      </a:cxn>
                    </a:cxnLst>
                    <a:rect l="0" t="0" r="r" b="b"/>
                    <a:pathLst>
                      <a:path w="11" h="5">
                        <a:moveTo>
                          <a:pt x="0" y="5"/>
                        </a:moveTo>
                        <a:cubicBezTo>
                          <a:pt x="4" y="3"/>
                          <a:pt x="7" y="2"/>
                          <a:pt x="10" y="0"/>
                        </a:cubicBezTo>
                        <a:cubicBezTo>
                          <a:pt x="11" y="0"/>
                          <a:pt x="11" y="0"/>
                          <a:pt x="10" y="0"/>
                        </a:cubicBezTo>
                        <a:cubicBezTo>
                          <a:pt x="7" y="1"/>
                          <a:pt x="3" y="3"/>
                          <a:pt x="0" y="4"/>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49" name="Freeform 1535"/>
                  <p:cNvSpPr>
                    <a:spLocks/>
                  </p:cNvSpPr>
                  <p:nvPr/>
                </p:nvSpPr>
                <p:spPr bwMode="auto">
                  <a:xfrm>
                    <a:off x="3820" y="1851"/>
                    <a:ext cx="66" cy="33"/>
                  </a:xfrm>
                  <a:custGeom>
                    <a:avLst/>
                    <a:gdLst>
                      <a:gd name="T0" fmla="*/ 1 w 12"/>
                      <a:gd name="T1" fmla="*/ 6 h 6"/>
                      <a:gd name="T2" fmla="*/ 12 w 12"/>
                      <a:gd name="T3" fmla="*/ 1 h 6"/>
                      <a:gd name="T4" fmla="*/ 12 w 12"/>
                      <a:gd name="T5" fmla="*/ 1 h 6"/>
                      <a:gd name="T6" fmla="*/ 0 w 12"/>
                      <a:gd name="T7" fmla="*/ 6 h 6"/>
                      <a:gd name="T8" fmla="*/ 1 w 12"/>
                      <a:gd name="T9" fmla="*/ 6 h 6"/>
                    </a:gdLst>
                    <a:ahLst/>
                    <a:cxnLst>
                      <a:cxn ang="0">
                        <a:pos x="T0" y="T1"/>
                      </a:cxn>
                      <a:cxn ang="0">
                        <a:pos x="T2" y="T3"/>
                      </a:cxn>
                      <a:cxn ang="0">
                        <a:pos x="T4" y="T5"/>
                      </a:cxn>
                      <a:cxn ang="0">
                        <a:pos x="T6" y="T7"/>
                      </a:cxn>
                      <a:cxn ang="0">
                        <a:pos x="T8" y="T9"/>
                      </a:cxn>
                    </a:cxnLst>
                    <a:rect l="0" t="0" r="r" b="b"/>
                    <a:pathLst>
                      <a:path w="12" h="6">
                        <a:moveTo>
                          <a:pt x="1" y="6"/>
                        </a:moveTo>
                        <a:cubicBezTo>
                          <a:pt x="4" y="4"/>
                          <a:pt x="8" y="2"/>
                          <a:pt x="12" y="1"/>
                        </a:cubicBezTo>
                        <a:cubicBezTo>
                          <a:pt x="12" y="1"/>
                          <a:pt x="12" y="0"/>
                          <a:pt x="12" y="1"/>
                        </a:cubicBezTo>
                        <a:cubicBezTo>
                          <a:pt x="8" y="2"/>
                          <a:pt x="4" y="4"/>
                          <a:pt x="0" y="6"/>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0" name="Freeform 1536"/>
                  <p:cNvSpPr>
                    <a:spLocks/>
                  </p:cNvSpPr>
                  <p:nvPr/>
                </p:nvSpPr>
                <p:spPr bwMode="auto">
                  <a:xfrm>
                    <a:off x="3820" y="1856"/>
                    <a:ext cx="66" cy="33"/>
                  </a:xfrm>
                  <a:custGeom>
                    <a:avLst/>
                    <a:gdLst>
                      <a:gd name="T0" fmla="*/ 0 w 12"/>
                      <a:gd name="T1" fmla="*/ 6 h 6"/>
                      <a:gd name="T2" fmla="*/ 11 w 12"/>
                      <a:gd name="T3" fmla="*/ 1 h 6"/>
                      <a:gd name="T4" fmla="*/ 11 w 12"/>
                      <a:gd name="T5" fmla="*/ 1 h 6"/>
                      <a:gd name="T6" fmla="*/ 0 w 12"/>
                      <a:gd name="T7" fmla="*/ 6 h 6"/>
                      <a:gd name="T8" fmla="*/ 0 w 12"/>
                      <a:gd name="T9" fmla="*/ 6 h 6"/>
                    </a:gdLst>
                    <a:ahLst/>
                    <a:cxnLst>
                      <a:cxn ang="0">
                        <a:pos x="T0" y="T1"/>
                      </a:cxn>
                      <a:cxn ang="0">
                        <a:pos x="T2" y="T3"/>
                      </a:cxn>
                      <a:cxn ang="0">
                        <a:pos x="T4" y="T5"/>
                      </a:cxn>
                      <a:cxn ang="0">
                        <a:pos x="T6" y="T7"/>
                      </a:cxn>
                      <a:cxn ang="0">
                        <a:pos x="T8" y="T9"/>
                      </a:cxn>
                    </a:cxnLst>
                    <a:rect l="0" t="0" r="r" b="b"/>
                    <a:pathLst>
                      <a:path w="12" h="6">
                        <a:moveTo>
                          <a:pt x="0" y="6"/>
                        </a:moveTo>
                        <a:cubicBezTo>
                          <a:pt x="4" y="4"/>
                          <a:pt x="8" y="3"/>
                          <a:pt x="11" y="1"/>
                        </a:cubicBezTo>
                        <a:cubicBezTo>
                          <a:pt x="12" y="1"/>
                          <a:pt x="12" y="0"/>
                          <a:pt x="11" y="1"/>
                        </a:cubicBezTo>
                        <a:cubicBezTo>
                          <a:pt x="7" y="2"/>
                          <a:pt x="3" y="4"/>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1" name="Freeform 1537"/>
                  <p:cNvSpPr>
                    <a:spLocks/>
                  </p:cNvSpPr>
                  <p:nvPr/>
                </p:nvSpPr>
                <p:spPr bwMode="auto">
                  <a:xfrm>
                    <a:off x="3803" y="1867"/>
                    <a:ext cx="83" cy="39"/>
                  </a:xfrm>
                  <a:custGeom>
                    <a:avLst/>
                    <a:gdLst>
                      <a:gd name="T0" fmla="*/ 1 w 15"/>
                      <a:gd name="T1" fmla="*/ 7 h 7"/>
                      <a:gd name="T2" fmla="*/ 15 w 15"/>
                      <a:gd name="T3" fmla="*/ 1 h 7"/>
                      <a:gd name="T4" fmla="*/ 15 w 15"/>
                      <a:gd name="T5" fmla="*/ 0 h 7"/>
                      <a:gd name="T6" fmla="*/ 1 w 15"/>
                      <a:gd name="T7" fmla="*/ 6 h 7"/>
                      <a:gd name="T8" fmla="*/ 1 w 15"/>
                      <a:gd name="T9" fmla="*/ 7 h 7"/>
                    </a:gdLst>
                    <a:ahLst/>
                    <a:cxnLst>
                      <a:cxn ang="0">
                        <a:pos x="T0" y="T1"/>
                      </a:cxn>
                      <a:cxn ang="0">
                        <a:pos x="T2" y="T3"/>
                      </a:cxn>
                      <a:cxn ang="0">
                        <a:pos x="T4" y="T5"/>
                      </a:cxn>
                      <a:cxn ang="0">
                        <a:pos x="T6" y="T7"/>
                      </a:cxn>
                      <a:cxn ang="0">
                        <a:pos x="T8" y="T9"/>
                      </a:cxn>
                    </a:cxnLst>
                    <a:rect l="0" t="0" r="r" b="b"/>
                    <a:pathLst>
                      <a:path w="15" h="7">
                        <a:moveTo>
                          <a:pt x="1" y="7"/>
                        </a:moveTo>
                        <a:cubicBezTo>
                          <a:pt x="6" y="5"/>
                          <a:pt x="10" y="2"/>
                          <a:pt x="15" y="1"/>
                        </a:cubicBezTo>
                        <a:cubicBezTo>
                          <a:pt x="15" y="0"/>
                          <a:pt x="15" y="0"/>
                          <a:pt x="15" y="0"/>
                        </a:cubicBezTo>
                        <a:cubicBezTo>
                          <a:pt x="10" y="2"/>
                          <a:pt x="5" y="4"/>
                          <a:pt x="1" y="6"/>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2" name="Freeform 1538"/>
                  <p:cNvSpPr>
                    <a:spLocks/>
                  </p:cNvSpPr>
                  <p:nvPr/>
                </p:nvSpPr>
                <p:spPr bwMode="auto">
                  <a:xfrm>
                    <a:off x="3792" y="1867"/>
                    <a:ext cx="110" cy="50"/>
                  </a:xfrm>
                  <a:custGeom>
                    <a:avLst/>
                    <a:gdLst>
                      <a:gd name="T0" fmla="*/ 1 w 20"/>
                      <a:gd name="T1" fmla="*/ 8 h 9"/>
                      <a:gd name="T2" fmla="*/ 19 w 20"/>
                      <a:gd name="T3" fmla="*/ 1 h 9"/>
                      <a:gd name="T4" fmla="*/ 20 w 20"/>
                      <a:gd name="T5" fmla="*/ 0 h 9"/>
                      <a:gd name="T6" fmla="*/ 1 w 20"/>
                      <a:gd name="T7" fmla="*/ 8 h 9"/>
                      <a:gd name="T8" fmla="*/ 1 w 20"/>
                      <a:gd name="T9" fmla="*/ 8 h 9"/>
                    </a:gdLst>
                    <a:ahLst/>
                    <a:cxnLst>
                      <a:cxn ang="0">
                        <a:pos x="T0" y="T1"/>
                      </a:cxn>
                      <a:cxn ang="0">
                        <a:pos x="T2" y="T3"/>
                      </a:cxn>
                      <a:cxn ang="0">
                        <a:pos x="T4" y="T5"/>
                      </a:cxn>
                      <a:cxn ang="0">
                        <a:pos x="T6" y="T7"/>
                      </a:cxn>
                      <a:cxn ang="0">
                        <a:pos x="T8" y="T9"/>
                      </a:cxn>
                    </a:cxnLst>
                    <a:rect l="0" t="0" r="r" b="b"/>
                    <a:pathLst>
                      <a:path w="20" h="9">
                        <a:moveTo>
                          <a:pt x="1" y="8"/>
                        </a:moveTo>
                        <a:cubicBezTo>
                          <a:pt x="7" y="7"/>
                          <a:pt x="13" y="1"/>
                          <a:pt x="19" y="1"/>
                        </a:cubicBezTo>
                        <a:cubicBezTo>
                          <a:pt x="20" y="1"/>
                          <a:pt x="20" y="0"/>
                          <a:pt x="20" y="0"/>
                        </a:cubicBezTo>
                        <a:cubicBezTo>
                          <a:pt x="13" y="1"/>
                          <a:pt x="7" y="6"/>
                          <a:pt x="1" y="8"/>
                        </a:cubicBezTo>
                        <a:cubicBezTo>
                          <a:pt x="0" y="8"/>
                          <a:pt x="0"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3" name="Freeform 1539"/>
                  <p:cNvSpPr>
                    <a:spLocks/>
                  </p:cNvSpPr>
                  <p:nvPr/>
                </p:nvSpPr>
                <p:spPr bwMode="auto">
                  <a:xfrm>
                    <a:off x="3798" y="1873"/>
                    <a:ext cx="99" cy="44"/>
                  </a:xfrm>
                  <a:custGeom>
                    <a:avLst/>
                    <a:gdLst>
                      <a:gd name="T0" fmla="*/ 1 w 18"/>
                      <a:gd name="T1" fmla="*/ 8 h 8"/>
                      <a:gd name="T2" fmla="*/ 18 w 18"/>
                      <a:gd name="T3" fmla="*/ 0 h 8"/>
                      <a:gd name="T4" fmla="*/ 18 w 18"/>
                      <a:gd name="T5" fmla="*/ 0 h 8"/>
                      <a:gd name="T6" fmla="*/ 0 w 18"/>
                      <a:gd name="T7" fmla="*/ 8 h 8"/>
                      <a:gd name="T8" fmla="*/ 1 w 18"/>
                      <a:gd name="T9" fmla="*/ 8 h 8"/>
                    </a:gdLst>
                    <a:ahLst/>
                    <a:cxnLst>
                      <a:cxn ang="0">
                        <a:pos x="T0" y="T1"/>
                      </a:cxn>
                      <a:cxn ang="0">
                        <a:pos x="T2" y="T3"/>
                      </a:cxn>
                      <a:cxn ang="0">
                        <a:pos x="T4" y="T5"/>
                      </a:cxn>
                      <a:cxn ang="0">
                        <a:pos x="T6" y="T7"/>
                      </a:cxn>
                      <a:cxn ang="0">
                        <a:pos x="T8" y="T9"/>
                      </a:cxn>
                    </a:cxnLst>
                    <a:rect l="0" t="0" r="r" b="b"/>
                    <a:pathLst>
                      <a:path w="18" h="8">
                        <a:moveTo>
                          <a:pt x="1" y="8"/>
                        </a:moveTo>
                        <a:cubicBezTo>
                          <a:pt x="7" y="6"/>
                          <a:pt x="12" y="3"/>
                          <a:pt x="18" y="0"/>
                        </a:cubicBezTo>
                        <a:cubicBezTo>
                          <a:pt x="18" y="0"/>
                          <a:pt x="18" y="0"/>
                          <a:pt x="18" y="0"/>
                        </a:cubicBezTo>
                        <a:cubicBezTo>
                          <a:pt x="12" y="2"/>
                          <a:pt x="6" y="6"/>
                          <a:pt x="0" y="8"/>
                        </a:cubicBezTo>
                        <a:cubicBezTo>
                          <a:pt x="0" y="8"/>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4" name="Freeform 1540"/>
                  <p:cNvSpPr>
                    <a:spLocks/>
                  </p:cNvSpPr>
                  <p:nvPr/>
                </p:nvSpPr>
                <p:spPr bwMode="auto">
                  <a:xfrm>
                    <a:off x="3803" y="1878"/>
                    <a:ext cx="94" cy="44"/>
                  </a:xfrm>
                  <a:custGeom>
                    <a:avLst/>
                    <a:gdLst>
                      <a:gd name="T0" fmla="*/ 1 w 17"/>
                      <a:gd name="T1" fmla="*/ 8 h 8"/>
                      <a:gd name="T2" fmla="*/ 17 w 17"/>
                      <a:gd name="T3" fmla="*/ 1 h 8"/>
                      <a:gd name="T4" fmla="*/ 17 w 17"/>
                      <a:gd name="T5" fmla="*/ 0 h 8"/>
                      <a:gd name="T6" fmla="*/ 0 w 17"/>
                      <a:gd name="T7" fmla="*/ 8 h 8"/>
                      <a:gd name="T8" fmla="*/ 1 w 17"/>
                      <a:gd name="T9" fmla="*/ 8 h 8"/>
                    </a:gdLst>
                    <a:ahLst/>
                    <a:cxnLst>
                      <a:cxn ang="0">
                        <a:pos x="T0" y="T1"/>
                      </a:cxn>
                      <a:cxn ang="0">
                        <a:pos x="T2" y="T3"/>
                      </a:cxn>
                      <a:cxn ang="0">
                        <a:pos x="T4" y="T5"/>
                      </a:cxn>
                      <a:cxn ang="0">
                        <a:pos x="T6" y="T7"/>
                      </a:cxn>
                      <a:cxn ang="0">
                        <a:pos x="T8" y="T9"/>
                      </a:cxn>
                    </a:cxnLst>
                    <a:rect l="0" t="0" r="r" b="b"/>
                    <a:pathLst>
                      <a:path w="17" h="8">
                        <a:moveTo>
                          <a:pt x="1" y="8"/>
                        </a:moveTo>
                        <a:cubicBezTo>
                          <a:pt x="6" y="5"/>
                          <a:pt x="11" y="3"/>
                          <a:pt x="17" y="1"/>
                        </a:cubicBezTo>
                        <a:cubicBezTo>
                          <a:pt x="17" y="0"/>
                          <a:pt x="17" y="0"/>
                          <a:pt x="17" y="0"/>
                        </a:cubicBezTo>
                        <a:cubicBezTo>
                          <a:pt x="11" y="2"/>
                          <a:pt x="5" y="5"/>
                          <a:pt x="0" y="8"/>
                        </a:cubicBezTo>
                        <a:cubicBezTo>
                          <a:pt x="0" y="8"/>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5" name="Freeform 1541"/>
                  <p:cNvSpPr>
                    <a:spLocks/>
                  </p:cNvSpPr>
                  <p:nvPr/>
                </p:nvSpPr>
                <p:spPr bwMode="auto">
                  <a:xfrm>
                    <a:off x="3792" y="1878"/>
                    <a:ext cx="116" cy="55"/>
                  </a:xfrm>
                  <a:custGeom>
                    <a:avLst/>
                    <a:gdLst>
                      <a:gd name="T0" fmla="*/ 1 w 21"/>
                      <a:gd name="T1" fmla="*/ 10 h 10"/>
                      <a:gd name="T2" fmla="*/ 9 w 21"/>
                      <a:gd name="T3" fmla="*/ 6 h 10"/>
                      <a:gd name="T4" fmla="*/ 15 w 21"/>
                      <a:gd name="T5" fmla="*/ 3 h 10"/>
                      <a:gd name="T6" fmla="*/ 20 w 21"/>
                      <a:gd name="T7" fmla="*/ 1 h 10"/>
                      <a:gd name="T8" fmla="*/ 20 w 21"/>
                      <a:gd name="T9" fmla="*/ 0 h 10"/>
                      <a:gd name="T10" fmla="*/ 11 w 21"/>
                      <a:gd name="T11" fmla="*/ 4 h 10"/>
                      <a:gd name="T12" fmla="*/ 1 w 21"/>
                      <a:gd name="T13" fmla="*/ 10 h 10"/>
                      <a:gd name="T14" fmla="*/ 1 w 21"/>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10"/>
                        </a:moveTo>
                        <a:cubicBezTo>
                          <a:pt x="4" y="9"/>
                          <a:pt x="7" y="7"/>
                          <a:pt x="9" y="6"/>
                        </a:cubicBezTo>
                        <a:cubicBezTo>
                          <a:pt x="11" y="5"/>
                          <a:pt x="13" y="4"/>
                          <a:pt x="15" y="3"/>
                        </a:cubicBezTo>
                        <a:cubicBezTo>
                          <a:pt x="16" y="2"/>
                          <a:pt x="18" y="2"/>
                          <a:pt x="20" y="1"/>
                        </a:cubicBezTo>
                        <a:cubicBezTo>
                          <a:pt x="21" y="1"/>
                          <a:pt x="20" y="0"/>
                          <a:pt x="20" y="0"/>
                        </a:cubicBezTo>
                        <a:cubicBezTo>
                          <a:pt x="17" y="2"/>
                          <a:pt x="14" y="3"/>
                          <a:pt x="11" y="4"/>
                        </a:cubicBezTo>
                        <a:cubicBezTo>
                          <a:pt x="8" y="6"/>
                          <a:pt x="4" y="8"/>
                          <a:pt x="1" y="10"/>
                        </a:cubicBezTo>
                        <a:cubicBezTo>
                          <a:pt x="0" y="10"/>
                          <a:pt x="0"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6" name="Freeform 1542"/>
                  <p:cNvSpPr>
                    <a:spLocks/>
                  </p:cNvSpPr>
                  <p:nvPr/>
                </p:nvSpPr>
                <p:spPr bwMode="auto">
                  <a:xfrm>
                    <a:off x="3792" y="1889"/>
                    <a:ext cx="116" cy="50"/>
                  </a:xfrm>
                  <a:custGeom>
                    <a:avLst/>
                    <a:gdLst>
                      <a:gd name="T0" fmla="*/ 1 w 21"/>
                      <a:gd name="T1" fmla="*/ 9 h 9"/>
                      <a:gd name="T2" fmla="*/ 20 w 21"/>
                      <a:gd name="T3" fmla="*/ 0 h 9"/>
                      <a:gd name="T4" fmla="*/ 20 w 21"/>
                      <a:gd name="T5" fmla="*/ 0 h 9"/>
                      <a:gd name="T6" fmla="*/ 0 w 21"/>
                      <a:gd name="T7" fmla="*/ 9 h 9"/>
                      <a:gd name="T8" fmla="*/ 1 w 21"/>
                      <a:gd name="T9" fmla="*/ 9 h 9"/>
                    </a:gdLst>
                    <a:ahLst/>
                    <a:cxnLst>
                      <a:cxn ang="0">
                        <a:pos x="T0" y="T1"/>
                      </a:cxn>
                      <a:cxn ang="0">
                        <a:pos x="T2" y="T3"/>
                      </a:cxn>
                      <a:cxn ang="0">
                        <a:pos x="T4" y="T5"/>
                      </a:cxn>
                      <a:cxn ang="0">
                        <a:pos x="T6" y="T7"/>
                      </a:cxn>
                      <a:cxn ang="0">
                        <a:pos x="T8" y="T9"/>
                      </a:cxn>
                    </a:cxnLst>
                    <a:rect l="0" t="0" r="r" b="b"/>
                    <a:pathLst>
                      <a:path w="21" h="9">
                        <a:moveTo>
                          <a:pt x="1" y="9"/>
                        </a:moveTo>
                        <a:cubicBezTo>
                          <a:pt x="7" y="6"/>
                          <a:pt x="14" y="3"/>
                          <a:pt x="20" y="0"/>
                        </a:cubicBezTo>
                        <a:cubicBezTo>
                          <a:pt x="21" y="0"/>
                          <a:pt x="20" y="0"/>
                          <a:pt x="20" y="0"/>
                        </a:cubicBezTo>
                        <a:cubicBezTo>
                          <a:pt x="13" y="3"/>
                          <a:pt x="7" y="6"/>
                          <a:pt x="0" y="9"/>
                        </a:cubicBezTo>
                        <a:cubicBezTo>
                          <a:pt x="0" y="9"/>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7" name="Freeform 1543"/>
                  <p:cNvSpPr>
                    <a:spLocks/>
                  </p:cNvSpPr>
                  <p:nvPr/>
                </p:nvSpPr>
                <p:spPr bwMode="auto">
                  <a:xfrm>
                    <a:off x="3787" y="1900"/>
                    <a:ext cx="115" cy="50"/>
                  </a:xfrm>
                  <a:custGeom>
                    <a:avLst/>
                    <a:gdLst>
                      <a:gd name="T0" fmla="*/ 1 w 21"/>
                      <a:gd name="T1" fmla="*/ 9 h 9"/>
                      <a:gd name="T2" fmla="*/ 20 w 21"/>
                      <a:gd name="T3" fmla="*/ 1 h 9"/>
                      <a:gd name="T4" fmla="*/ 20 w 21"/>
                      <a:gd name="T5" fmla="*/ 1 h 9"/>
                      <a:gd name="T6" fmla="*/ 1 w 21"/>
                      <a:gd name="T7" fmla="*/ 8 h 9"/>
                      <a:gd name="T8" fmla="*/ 1 w 21"/>
                      <a:gd name="T9" fmla="*/ 9 h 9"/>
                    </a:gdLst>
                    <a:ahLst/>
                    <a:cxnLst>
                      <a:cxn ang="0">
                        <a:pos x="T0" y="T1"/>
                      </a:cxn>
                      <a:cxn ang="0">
                        <a:pos x="T2" y="T3"/>
                      </a:cxn>
                      <a:cxn ang="0">
                        <a:pos x="T4" y="T5"/>
                      </a:cxn>
                      <a:cxn ang="0">
                        <a:pos x="T6" y="T7"/>
                      </a:cxn>
                      <a:cxn ang="0">
                        <a:pos x="T8" y="T9"/>
                      </a:cxn>
                    </a:cxnLst>
                    <a:rect l="0" t="0" r="r" b="b"/>
                    <a:pathLst>
                      <a:path w="21" h="9">
                        <a:moveTo>
                          <a:pt x="1" y="9"/>
                        </a:moveTo>
                        <a:cubicBezTo>
                          <a:pt x="7" y="5"/>
                          <a:pt x="14" y="3"/>
                          <a:pt x="20" y="1"/>
                        </a:cubicBezTo>
                        <a:cubicBezTo>
                          <a:pt x="21" y="1"/>
                          <a:pt x="20" y="0"/>
                          <a:pt x="20" y="1"/>
                        </a:cubicBezTo>
                        <a:cubicBezTo>
                          <a:pt x="14" y="3"/>
                          <a:pt x="7" y="5"/>
                          <a:pt x="1" y="8"/>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8" name="Freeform 1544"/>
                  <p:cNvSpPr>
                    <a:spLocks/>
                  </p:cNvSpPr>
                  <p:nvPr/>
                </p:nvSpPr>
                <p:spPr bwMode="auto">
                  <a:xfrm>
                    <a:off x="3792" y="1906"/>
                    <a:ext cx="110" cy="49"/>
                  </a:xfrm>
                  <a:custGeom>
                    <a:avLst/>
                    <a:gdLst>
                      <a:gd name="T0" fmla="*/ 1 w 20"/>
                      <a:gd name="T1" fmla="*/ 9 h 9"/>
                      <a:gd name="T2" fmla="*/ 20 w 20"/>
                      <a:gd name="T3" fmla="*/ 0 h 9"/>
                      <a:gd name="T4" fmla="*/ 20 w 20"/>
                      <a:gd name="T5" fmla="*/ 0 h 9"/>
                      <a:gd name="T6" fmla="*/ 0 w 20"/>
                      <a:gd name="T7" fmla="*/ 8 h 9"/>
                      <a:gd name="T8" fmla="*/ 1 w 20"/>
                      <a:gd name="T9" fmla="*/ 9 h 9"/>
                    </a:gdLst>
                    <a:ahLst/>
                    <a:cxnLst>
                      <a:cxn ang="0">
                        <a:pos x="T0" y="T1"/>
                      </a:cxn>
                      <a:cxn ang="0">
                        <a:pos x="T2" y="T3"/>
                      </a:cxn>
                      <a:cxn ang="0">
                        <a:pos x="T4" y="T5"/>
                      </a:cxn>
                      <a:cxn ang="0">
                        <a:pos x="T6" y="T7"/>
                      </a:cxn>
                      <a:cxn ang="0">
                        <a:pos x="T8" y="T9"/>
                      </a:cxn>
                    </a:cxnLst>
                    <a:rect l="0" t="0" r="r" b="b"/>
                    <a:pathLst>
                      <a:path w="20" h="9">
                        <a:moveTo>
                          <a:pt x="1" y="9"/>
                        </a:moveTo>
                        <a:cubicBezTo>
                          <a:pt x="6" y="5"/>
                          <a:pt x="14" y="3"/>
                          <a:pt x="20" y="0"/>
                        </a:cubicBezTo>
                        <a:cubicBezTo>
                          <a:pt x="20" y="0"/>
                          <a:pt x="20" y="0"/>
                          <a:pt x="20" y="0"/>
                        </a:cubicBezTo>
                        <a:cubicBezTo>
                          <a:pt x="13" y="3"/>
                          <a:pt x="6" y="4"/>
                          <a:pt x="0" y="8"/>
                        </a:cubicBezTo>
                        <a:cubicBezTo>
                          <a:pt x="0" y="9"/>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59" name="Freeform 1545"/>
                  <p:cNvSpPr>
                    <a:spLocks/>
                  </p:cNvSpPr>
                  <p:nvPr/>
                </p:nvSpPr>
                <p:spPr bwMode="auto">
                  <a:xfrm>
                    <a:off x="3847" y="1895"/>
                    <a:ext cx="55" cy="22"/>
                  </a:xfrm>
                  <a:custGeom>
                    <a:avLst/>
                    <a:gdLst>
                      <a:gd name="T0" fmla="*/ 1 w 10"/>
                      <a:gd name="T1" fmla="*/ 4 h 4"/>
                      <a:gd name="T2" fmla="*/ 10 w 10"/>
                      <a:gd name="T3" fmla="*/ 1 h 4"/>
                      <a:gd name="T4" fmla="*/ 10 w 10"/>
                      <a:gd name="T5" fmla="*/ 1 h 4"/>
                      <a:gd name="T6" fmla="*/ 1 w 10"/>
                      <a:gd name="T7" fmla="*/ 4 h 4"/>
                      <a:gd name="T8" fmla="*/ 1 w 10"/>
                      <a:gd name="T9" fmla="*/ 4 h 4"/>
                    </a:gdLst>
                    <a:ahLst/>
                    <a:cxnLst>
                      <a:cxn ang="0">
                        <a:pos x="T0" y="T1"/>
                      </a:cxn>
                      <a:cxn ang="0">
                        <a:pos x="T2" y="T3"/>
                      </a:cxn>
                      <a:cxn ang="0">
                        <a:pos x="T4" y="T5"/>
                      </a:cxn>
                      <a:cxn ang="0">
                        <a:pos x="T6" y="T7"/>
                      </a:cxn>
                      <a:cxn ang="0">
                        <a:pos x="T8" y="T9"/>
                      </a:cxn>
                    </a:cxnLst>
                    <a:rect l="0" t="0" r="r" b="b"/>
                    <a:pathLst>
                      <a:path w="10" h="4">
                        <a:moveTo>
                          <a:pt x="1" y="4"/>
                        </a:moveTo>
                        <a:cubicBezTo>
                          <a:pt x="4" y="3"/>
                          <a:pt x="7" y="2"/>
                          <a:pt x="10" y="1"/>
                        </a:cubicBezTo>
                        <a:cubicBezTo>
                          <a:pt x="10" y="1"/>
                          <a:pt x="10" y="0"/>
                          <a:pt x="10" y="1"/>
                        </a:cubicBezTo>
                        <a:cubicBezTo>
                          <a:pt x="7" y="2"/>
                          <a:pt x="4" y="2"/>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0" name="Freeform 1546"/>
                  <p:cNvSpPr>
                    <a:spLocks/>
                  </p:cNvSpPr>
                  <p:nvPr/>
                </p:nvSpPr>
                <p:spPr bwMode="auto">
                  <a:xfrm>
                    <a:off x="3792" y="1911"/>
                    <a:ext cx="110" cy="44"/>
                  </a:xfrm>
                  <a:custGeom>
                    <a:avLst/>
                    <a:gdLst>
                      <a:gd name="T0" fmla="*/ 1 w 20"/>
                      <a:gd name="T1" fmla="*/ 8 h 8"/>
                      <a:gd name="T2" fmla="*/ 19 w 20"/>
                      <a:gd name="T3" fmla="*/ 1 h 8"/>
                      <a:gd name="T4" fmla="*/ 19 w 20"/>
                      <a:gd name="T5" fmla="*/ 1 h 8"/>
                      <a:gd name="T6" fmla="*/ 1 w 20"/>
                      <a:gd name="T7" fmla="*/ 8 h 8"/>
                      <a:gd name="T8" fmla="*/ 1 w 20"/>
                      <a:gd name="T9" fmla="*/ 8 h 8"/>
                    </a:gdLst>
                    <a:ahLst/>
                    <a:cxnLst>
                      <a:cxn ang="0">
                        <a:pos x="T0" y="T1"/>
                      </a:cxn>
                      <a:cxn ang="0">
                        <a:pos x="T2" y="T3"/>
                      </a:cxn>
                      <a:cxn ang="0">
                        <a:pos x="T4" y="T5"/>
                      </a:cxn>
                      <a:cxn ang="0">
                        <a:pos x="T6" y="T7"/>
                      </a:cxn>
                      <a:cxn ang="0">
                        <a:pos x="T8" y="T9"/>
                      </a:cxn>
                    </a:cxnLst>
                    <a:rect l="0" t="0" r="r" b="b"/>
                    <a:pathLst>
                      <a:path w="20" h="8">
                        <a:moveTo>
                          <a:pt x="1" y="8"/>
                        </a:moveTo>
                        <a:cubicBezTo>
                          <a:pt x="7" y="5"/>
                          <a:pt x="13" y="2"/>
                          <a:pt x="19" y="1"/>
                        </a:cubicBezTo>
                        <a:cubicBezTo>
                          <a:pt x="19" y="1"/>
                          <a:pt x="20" y="0"/>
                          <a:pt x="19" y="1"/>
                        </a:cubicBezTo>
                        <a:cubicBezTo>
                          <a:pt x="13" y="2"/>
                          <a:pt x="7" y="5"/>
                          <a:pt x="1" y="8"/>
                        </a:cubicBezTo>
                        <a:cubicBezTo>
                          <a:pt x="0"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1" name="Freeform 1547"/>
                  <p:cNvSpPr>
                    <a:spLocks/>
                  </p:cNvSpPr>
                  <p:nvPr/>
                </p:nvSpPr>
                <p:spPr bwMode="auto">
                  <a:xfrm>
                    <a:off x="3792" y="1922"/>
                    <a:ext cx="110" cy="39"/>
                  </a:xfrm>
                  <a:custGeom>
                    <a:avLst/>
                    <a:gdLst>
                      <a:gd name="T0" fmla="*/ 1 w 20"/>
                      <a:gd name="T1" fmla="*/ 7 h 7"/>
                      <a:gd name="T2" fmla="*/ 10 w 20"/>
                      <a:gd name="T3" fmla="*/ 4 h 7"/>
                      <a:gd name="T4" fmla="*/ 14 w 20"/>
                      <a:gd name="T5" fmla="*/ 2 h 7"/>
                      <a:gd name="T6" fmla="*/ 19 w 20"/>
                      <a:gd name="T7" fmla="*/ 0 h 7"/>
                      <a:gd name="T8" fmla="*/ 19 w 20"/>
                      <a:gd name="T9" fmla="*/ 0 h 7"/>
                      <a:gd name="T10" fmla="*/ 11 w 20"/>
                      <a:gd name="T11" fmla="*/ 3 h 7"/>
                      <a:gd name="T12" fmla="*/ 0 w 20"/>
                      <a:gd name="T13" fmla="*/ 7 h 7"/>
                      <a:gd name="T14" fmla="*/ 1 w 20"/>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 y="7"/>
                        </a:moveTo>
                        <a:cubicBezTo>
                          <a:pt x="4" y="6"/>
                          <a:pt x="7" y="5"/>
                          <a:pt x="10" y="4"/>
                        </a:cubicBezTo>
                        <a:cubicBezTo>
                          <a:pt x="11" y="3"/>
                          <a:pt x="13" y="3"/>
                          <a:pt x="14" y="2"/>
                        </a:cubicBezTo>
                        <a:cubicBezTo>
                          <a:pt x="16" y="2"/>
                          <a:pt x="17" y="1"/>
                          <a:pt x="19" y="0"/>
                        </a:cubicBezTo>
                        <a:cubicBezTo>
                          <a:pt x="19" y="0"/>
                          <a:pt x="20" y="0"/>
                          <a:pt x="19" y="0"/>
                        </a:cubicBezTo>
                        <a:cubicBezTo>
                          <a:pt x="16" y="1"/>
                          <a:pt x="13" y="2"/>
                          <a:pt x="11" y="3"/>
                        </a:cubicBezTo>
                        <a:cubicBezTo>
                          <a:pt x="7" y="4"/>
                          <a:pt x="4" y="5"/>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2" name="Freeform 1548"/>
                  <p:cNvSpPr>
                    <a:spLocks/>
                  </p:cNvSpPr>
                  <p:nvPr/>
                </p:nvSpPr>
                <p:spPr bwMode="auto">
                  <a:xfrm>
                    <a:off x="3792" y="1928"/>
                    <a:ext cx="105" cy="38"/>
                  </a:xfrm>
                  <a:custGeom>
                    <a:avLst/>
                    <a:gdLst>
                      <a:gd name="T0" fmla="*/ 1 w 19"/>
                      <a:gd name="T1" fmla="*/ 7 h 7"/>
                      <a:gd name="T2" fmla="*/ 5 w 19"/>
                      <a:gd name="T3" fmla="*/ 5 h 7"/>
                      <a:gd name="T4" fmla="*/ 9 w 19"/>
                      <a:gd name="T5" fmla="*/ 4 h 7"/>
                      <a:gd name="T6" fmla="*/ 19 w 19"/>
                      <a:gd name="T7" fmla="*/ 1 h 7"/>
                      <a:gd name="T8" fmla="*/ 19 w 19"/>
                      <a:gd name="T9" fmla="*/ 0 h 7"/>
                      <a:gd name="T10" fmla="*/ 9 w 19"/>
                      <a:gd name="T11" fmla="*/ 4 h 7"/>
                      <a:gd name="T12" fmla="*/ 3 w 19"/>
                      <a:gd name="T13" fmla="*/ 6 h 7"/>
                      <a:gd name="T14" fmla="*/ 0 w 19"/>
                      <a:gd name="T15" fmla="*/ 7 h 7"/>
                      <a:gd name="T16" fmla="*/ 1 w 19"/>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7">
                        <a:moveTo>
                          <a:pt x="1" y="7"/>
                        </a:moveTo>
                        <a:cubicBezTo>
                          <a:pt x="2" y="6"/>
                          <a:pt x="3" y="6"/>
                          <a:pt x="5" y="5"/>
                        </a:cubicBezTo>
                        <a:cubicBezTo>
                          <a:pt x="6" y="5"/>
                          <a:pt x="7" y="4"/>
                          <a:pt x="9" y="4"/>
                        </a:cubicBezTo>
                        <a:cubicBezTo>
                          <a:pt x="12" y="3"/>
                          <a:pt x="15" y="1"/>
                          <a:pt x="19" y="1"/>
                        </a:cubicBezTo>
                        <a:cubicBezTo>
                          <a:pt x="19" y="0"/>
                          <a:pt x="19" y="0"/>
                          <a:pt x="19" y="0"/>
                        </a:cubicBezTo>
                        <a:cubicBezTo>
                          <a:pt x="15" y="1"/>
                          <a:pt x="12" y="2"/>
                          <a:pt x="9" y="4"/>
                        </a:cubicBezTo>
                        <a:cubicBezTo>
                          <a:pt x="7" y="4"/>
                          <a:pt x="5" y="5"/>
                          <a:pt x="3" y="6"/>
                        </a:cubicBezTo>
                        <a:cubicBezTo>
                          <a:pt x="2" y="6"/>
                          <a:pt x="1" y="6"/>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3" name="Freeform 1549"/>
                  <p:cNvSpPr>
                    <a:spLocks/>
                  </p:cNvSpPr>
                  <p:nvPr/>
                </p:nvSpPr>
                <p:spPr bwMode="auto">
                  <a:xfrm>
                    <a:off x="3792" y="1939"/>
                    <a:ext cx="105" cy="33"/>
                  </a:xfrm>
                  <a:custGeom>
                    <a:avLst/>
                    <a:gdLst>
                      <a:gd name="T0" fmla="*/ 1 w 19"/>
                      <a:gd name="T1" fmla="*/ 6 h 6"/>
                      <a:gd name="T2" fmla="*/ 18 w 19"/>
                      <a:gd name="T3" fmla="*/ 1 h 6"/>
                      <a:gd name="T4" fmla="*/ 18 w 19"/>
                      <a:gd name="T5" fmla="*/ 0 h 6"/>
                      <a:gd name="T6" fmla="*/ 1 w 19"/>
                      <a:gd name="T7" fmla="*/ 6 h 6"/>
                      <a:gd name="T8" fmla="*/ 1 w 19"/>
                      <a:gd name="T9" fmla="*/ 6 h 6"/>
                    </a:gdLst>
                    <a:ahLst/>
                    <a:cxnLst>
                      <a:cxn ang="0">
                        <a:pos x="T0" y="T1"/>
                      </a:cxn>
                      <a:cxn ang="0">
                        <a:pos x="T2" y="T3"/>
                      </a:cxn>
                      <a:cxn ang="0">
                        <a:pos x="T4" y="T5"/>
                      </a:cxn>
                      <a:cxn ang="0">
                        <a:pos x="T6" y="T7"/>
                      </a:cxn>
                      <a:cxn ang="0">
                        <a:pos x="T8" y="T9"/>
                      </a:cxn>
                    </a:cxnLst>
                    <a:rect l="0" t="0" r="r" b="b"/>
                    <a:pathLst>
                      <a:path w="19" h="6">
                        <a:moveTo>
                          <a:pt x="1" y="6"/>
                        </a:moveTo>
                        <a:cubicBezTo>
                          <a:pt x="6" y="3"/>
                          <a:pt x="13" y="2"/>
                          <a:pt x="18" y="1"/>
                        </a:cubicBezTo>
                        <a:cubicBezTo>
                          <a:pt x="19" y="1"/>
                          <a:pt x="19" y="0"/>
                          <a:pt x="18" y="0"/>
                        </a:cubicBezTo>
                        <a:cubicBezTo>
                          <a:pt x="12" y="2"/>
                          <a:pt x="6" y="3"/>
                          <a:pt x="1"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4" name="Freeform 1550"/>
                  <p:cNvSpPr>
                    <a:spLocks/>
                  </p:cNvSpPr>
                  <p:nvPr/>
                </p:nvSpPr>
                <p:spPr bwMode="auto">
                  <a:xfrm>
                    <a:off x="3792" y="1944"/>
                    <a:ext cx="105" cy="33"/>
                  </a:xfrm>
                  <a:custGeom>
                    <a:avLst/>
                    <a:gdLst>
                      <a:gd name="T0" fmla="*/ 1 w 19"/>
                      <a:gd name="T1" fmla="*/ 6 h 6"/>
                      <a:gd name="T2" fmla="*/ 18 w 19"/>
                      <a:gd name="T3" fmla="*/ 1 h 6"/>
                      <a:gd name="T4" fmla="*/ 18 w 19"/>
                      <a:gd name="T5" fmla="*/ 0 h 6"/>
                      <a:gd name="T6" fmla="*/ 1 w 19"/>
                      <a:gd name="T7" fmla="*/ 6 h 6"/>
                      <a:gd name="T8" fmla="*/ 1 w 19"/>
                      <a:gd name="T9" fmla="*/ 6 h 6"/>
                    </a:gdLst>
                    <a:ahLst/>
                    <a:cxnLst>
                      <a:cxn ang="0">
                        <a:pos x="T0" y="T1"/>
                      </a:cxn>
                      <a:cxn ang="0">
                        <a:pos x="T2" y="T3"/>
                      </a:cxn>
                      <a:cxn ang="0">
                        <a:pos x="T4" y="T5"/>
                      </a:cxn>
                      <a:cxn ang="0">
                        <a:pos x="T6" y="T7"/>
                      </a:cxn>
                      <a:cxn ang="0">
                        <a:pos x="T8" y="T9"/>
                      </a:cxn>
                    </a:cxnLst>
                    <a:rect l="0" t="0" r="r" b="b"/>
                    <a:pathLst>
                      <a:path w="19" h="6">
                        <a:moveTo>
                          <a:pt x="1" y="6"/>
                        </a:moveTo>
                        <a:cubicBezTo>
                          <a:pt x="6" y="3"/>
                          <a:pt x="12" y="2"/>
                          <a:pt x="18" y="1"/>
                        </a:cubicBezTo>
                        <a:cubicBezTo>
                          <a:pt x="18" y="1"/>
                          <a:pt x="19" y="0"/>
                          <a:pt x="18" y="0"/>
                        </a:cubicBezTo>
                        <a:cubicBezTo>
                          <a:pt x="12" y="2"/>
                          <a:pt x="6" y="3"/>
                          <a:pt x="1"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5" name="Freeform 1551"/>
                  <p:cNvSpPr>
                    <a:spLocks/>
                  </p:cNvSpPr>
                  <p:nvPr/>
                </p:nvSpPr>
                <p:spPr bwMode="auto">
                  <a:xfrm>
                    <a:off x="3787" y="1950"/>
                    <a:ext cx="110" cy="38"/>
                  </a:xfrm>
                  <a:custGeom>
                    <a:avLst/>
                    <a:gdLst>
                      <a:gd name="T0" fmla="*/ 1 w 20"/>
                      <a:gd name="T1" fmla="*/ 7 h 7"/>
                      <a:gd name="T2" fmla="*/ 19 w 20"/>
                      <a:gd name="T3" fmla="*/ 0 h 7"/>
                      <a:gd name="T4" fmla="*/ 19 w 20"/>
                      <a:gd name="T5" fmla="*/ 0 h 7"/>
                      <a:gd name="T6" fmla="*/ 1 w 20"/>
                      <a:gd name="T7" fmla="*/ 7 h 7"/>
                      <a:gd name="T8" fmla="*/ 1 w 20"/>
                      <a:gd name="T9" fmla="*/ 7 h 7"/>
                    </a:gdLst>
                    <a:ahLst/>
                    <a:cxnLst>
                      <a:cxn ang="0">
                        <a:pos x="T0" y="T1"/>
                      </a:cxn>
                      <a:cxn ang="0">
                        <a:pos x="T2" y="T3"/>
                      </a:cxn>
                      <a:cxn ang="0">
                        <a:pos x="T4" y="T5"/>
                      </a:cxn>
                      <a:cxn ang="0">
                        <a:pos x="T6" y="T7"/>
                      </a:cxn>
                      <a:cxn ang="0">
                        <a:pos x="T8" y="T9"/>
                      </a:cxn>
                    </a:cxnLst>
                    <a:rect l="0" t="0" r="r" b="b"/>
                    <a:pathLst>
                      <a:path w="20" h="7">
                        <a:moveTo>
                          <a:pt x="1" y="7"/>
                        </a:moveTo>
                        <a:cubicBezTo>
                          <a:pt x="7" y="5"/>
                          <a:pt x="13" y="2"/>
                          <a:pt x="19" y="0"/>
                        </a:cubicBezTo>
                        <a:cubicBezTo>
                          <a:pt x="20" y="0"/>
                          <a:pt x="20" y="0"/>
                          <a:pt x="19" y="0"/>
                        </a:cubicBezTo>
                        <a:cubicBezTo>
                          <a:pt x="13" y="2"/>
                          <a:pt x="7" y="4"/>
                          <a:pt x="1"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6" name="Freeform 1552"/>
                  <p:cNvSpPr>
                    <a:spLocks/>
                  </p:cNvSpPr>
                  <p:nvPr/>
                </p:nvSpPr>
                <p:spPr bwMode="auto">
                  <a:xfrm>
                    <a:off x="3787" y="1950"/>
                    <a:ext cx="110" cy="44"/>
                  </a:xfrm>
                  <a:custGeom>
                    <a:avLst/>
                    <a:gdLst>
                      <a:gd name="T0" fmla="*/ 0 w 20"/>
                      <a:gd name="T1" fmla="*/ 8 h 8"/>
                      <a:gd name="T2" fmla="*/ 19 w 20"/>
                      <a:gd name="T3" fmla="*/ 1 h 8"/>
                      <a:gd name="T4" fmla="*/ 19 w 20"/>
                      <a:gd name="T5" fmla="*/ 1 h 8"/>
                      <a:gd name="T6" fmla="*/ 0 w 20"/>
                      <a:gd name="T7" fmla="*/ 8 h 8"/>
                      <a:gd name="T8" fmla="*/ 0 w 20"/>
                      <a:gd name="T9" fmla="*/ 8 h 8"/>
                    </a:gdLst>
                    <a:ahLst/>
                    <a:cxnLst>
                      <a:cxn ang="0">
                        <a:pos x="T0" y="T1"/>
                      </a:cxn>
                      <a:cxn ang="0">
                        <a:pos x="T2" y="T3"/>
                      </a:cxn>
                      <a:cxn ang="0">
                        <a:pos x="T4" y="T5"/>
                      </a:cxn>
                      <a:cxn ang="0">
                        <a:pos x="T6" y="T7"/>
                      </a:cxn>
                      <a:cxn ang="0">
                        <a:pos x="T8" y="T9"/>
                      </a:cxn>
                    </a:cxnLst>
                    <a:rect l="0" t="0" r="r" b="b"/>
                    <a:pathLst>
                      <a:path w="20" h="8">
                        <a:moveTo>
                          <a:pt x="0" y="8"/>
                        </a:moveTo>
                        <a:cubicBezTo>
                          <a:pt x="6" y="5"/>
                          <a:pt x="13" y="3"/>
                          <a:pt x="19" y="1"/>
                        </a:cubicBezTo>
                        <a:cubicBezTo>
                          <a:pt x="20" y="1"/>
                          <a:pt x="19" y="0"/>
                          <a:pt x="19" y="1"/>
                        </a:cubicBezTo>
                        <a:cubicBezTo>
                          <a:pt x="13" y="3"/>
                          <a:pt x="6" y="5"/>
                          <a:pt x="0" y="8"/>
                        </a:cubicBez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7" name="Freeform 1553"/>
                  <p:cNvSpPr>
                    <a:spLocks/>
                  </p:cNvSpPr>
                  <p:nvPr/>
                </p:nvSpPr>
                <p:spPr bwMode="auto">
                  <a:xfrm>
                    <a:off x="3787" y="1955"/>
                    <a:ext cx="104" cy="50"/>
                  </a:xfrm>
                  <a:custGeom>
                    <a:avLst/>
                    <a:gdLst>
                      <a:gd name="T0" fmla="*/ 1 w 19"/>
                      <a:gd name="T1" fmla="*/ 8 h 9"/>
                      <a:gd name="T2" fmla="*/ 10 w 19"/>
                      <a:gd name="T3" fmla="*/ 4 h 9"/>
                      <a:gd name="T4" fmla="*/ 19 w 19"/>
                      <a:gd name="T5" fmla="*/ 1 h 9"/>
                      <a:gd name="T6" fmla="*/ 19 w 19"/>
                      <a:gd name="T7" fmla="*/ 0 h 9"/>
                      <a:gd name="T8" fmla="*/ 9 w 19"/>
                      <a:gd name="T9" fmla="*/ 4 h 9"/>
                      <a:gd name="T10" fmla="*/ 1 w 19"/>
                      <a:gd name="T11" fmla="*/ 8 h 9"/>
                      <a:gd name="T12" fmla="*/ 1 w 19"/>
                      <a:gd name="T13" fmla="*/ 8 h 9"/>
                    </a:gdLst>
                    <a:ahLst/>
                    <a:cxnLst>
                      <a:cxn ang="0">
                        <a:pos x="T0" y="T1"/>
                      </a:cxn>
                      <a:cxn ang="0">
                        <a:pos x="T2" y="T3"/>
                      </a:cxn>
                      <a:cxn ang="0">
                        <a:pos x="T4" y="T5"/>
                      </a:cxn>
                      <a:cxn ang="0">
                        <a:pos x="T6" y="T7"/>
                      </a:cxn>
                      <a:cxn ang="0">
                        <a:pos x="T8" y="T9"/>
                      </a:cxn>
                      <a:cxn ang="0">
                        <a:pos x="T10" y="T11"/>
                      </a:cxn>
                      <a:cxn ang="0">
                        <a:pos x="T12" y="T13"/>
                      </a:cxn>
                    </a:cxnLst>
                    <a:rect l="0" t="0" r="r" b="b"/>
                    <a:pathLst>
                      <a:path w="19" h="9">
                        <a:moveTo>
                          <a:pt x="1" y="8"/>
                        </a:moveTo>
                        <a:cubicBezTo>
                          <a:pt x="4" y="6"/>
                          <a:pt x="7" y="5"/>
                          <a:pt x="10" y="4"/>
                        </a:cubicBezTo>
                        <a:cubicBezTo>
                          <a:pt x="13" y="3"/>
                          <a:pt x="16" y="2"/>
                          <a:pt x="19" y="1"/>
                        </a:cubicBezTo>
                        <a:cubicBezTo>
                          <a:pt x="19" y="1"/>
                          <a:pt x="19" y="0"/>
                          <a:pt x="19" y="0"/>
                        </a:cubicBezTo>
                        <a:cubicBezTo>
                          <a:pt x="16" y="1"/>
                          <a:pt x="12" y="3"/>
                          <a:pt x="9" y="4"/>
                        </a:cubicBezTo>
                        <a:cubicBezTo>
                          <a:pt x="6" y="5"/>
                          <a:pt x="3" y="6"/>
                          <a:pt x="1" y="8"/>
                        </a:cubicBezTo>
                        <a:cubicBezTo>
                          <a:pt x="0" y="8"/>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8" name="Freeform 1554"/>
                  <p:cNvSpPr>
                    <a:spLocks/>
                  </p:cNvSpPr>
                  <p:nvPr/>
                </p:nvSpPr>
                <p:spPr bwMode="auto">
                  <a:xfrm>
                    <a:off x="3787" y="1972"/>
                    <a:ext cx="104" cy="38"/>
                  </a:xfrm>
                  <a:custGeom>
                    <a:avLst/>
                    <a:gdLst>
                      <a:gd name="T0" fmla="*/ 1 w 19"/>
                      <a:gd name="T1" fmla="*/ 7 h 7"/>
                      <a:gd name="T2" fmla="*/ 18 w 19"/>
                      <a:gd name="T3" fmla="*/ 0 h 7"/>
                      <a:gd name="T4" fmla="*/ 18 w 19"/>
                      <a:gd name="T5" fmla="*/ 0 h 7"/>
                      <a:gd name="T6" fmla="*/ 0 w 19"/>
                      <a:gd name="T7" fmla="*/ 7 h 7"/>
                      <a:gd name="T8" fmla="*/ 1 w 19"/>
                      <a:gd name="T9" fmla="*/ 7 h 7"/>
                    </a:gdLst>
                    <a:ahLst/>
                    <a:cxnLst>
                      <a:cxn ang="0">
                        <a:pos x="T0" y="T1"/>
                      </a:cxn>
                      <a:cxn ang="0">
                        <a:pos x="T2" y="T3"/>
                      </a:cxn>
                      <a:cxn ang="0">
                        <a:pos x="T4" y="T5"/>
                      </a:cxn>
                      <a:cxn ang="0">
                        <a:pos x="T6" y="T7"/>
                      </a:cxn>
                      <a:cxn ang="0">
                        <a:pos x="T8" y="T9"/>
                      </a:cxn>
                    </a:cxnLst>
                    <a:rect l="0" t="0" r="r" b="b"/>
                    <a:pathLst>
                      <a:path w="19" h="7">
                        <a:moveTo>
                          <a:pt x="1" y="7"/>
                        </a:moveTo>
                        <a:cubicBezTo>
                          <a:pt x="6" y="4"/>
                          <a:pt x="13" y="3"/>
                          <a:pt x="18" y="0"/>
                        </a:cubicBezTo>
                        <a:cubicBezTo>
                          <a:pt x="19" y="0"/>
                          <a:pt x="19" y="0"/>
                          <a:pt x="18" y="0"/>
                        </a:cubicBezTo>
                        <a:cubicBezTo>
                          <a:pt x="12" y="3"/>
                          <a:pt x="6" y="3"/>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69" name="Freeform 1555"/>
                  <p:cNvSpPr>
                    <a:spLocks/>
                  </p:cNvSpPr>
                  <p:nvPr/>
                </p:nvSpPr>
                <p:spPr bwMode="auto">
                  <a:xfrm>
                    <a:off x="3792" y="1966"/>
                    <a:ext cx="110" cy="39"/>
                  </a:xfrm>
                  <a:custGeom>
                    <a:avLst/>
                    <a:gdLst>
                      <a:gd name="T0" fmla="*/ 1 w 20"/>
                      <a:gd name="T1" fmla="*/ 7 h 7"/>
                      <a:gd name="T2" fmla="*/ 19 w 20"/>
                      <a:gd name="T3" fmla="*/ 1 h 7"/>
                      <a:gd name="T4" fmla="*/ 19 w 20"/>
                      <a:gd name="T5" fmla="*/ 0 h 7"/>
                      <a:gd name="T6" fmla="*/ 0 w 20"/>
                      <a:gd name="T7" fmla="*/ 7 h 7"/>
                      <a:gd name="T8" fmla="*/ 1 w 20"/>
                      <a:gd name="T9" fmla="*/ 7 h 7"/>
                    </a:gdLst>
                    <a:ahLst/>
                    <a:cxnLst>
                      <a:cxn ang="0">
                        <a:pos x="T0" y="T1"/>
                      </a:cxn>
                      <a:cxn ang="0">
                        <a:pos x="T2" y="T3"/>
                      </a:cxn>
                      <a:cxn ang="0">
                        <a:pos x="T4" y="T5"/>
                      </a:cxn>
                      <a:cxn ang="0">
                        <a:pos x="T6" y="T7"/>
                      </a:cxn>
                      <a:cxn ang="0">
                        <a:pos x="T8" y="T9"/>
                      </a:cxn>
                    </a:cxnLst>
                    <a:rect l="0" t="0" r="r" b="b"/>
                    <a:pathLst>
                      <a:path w="20" h="7">
                        <a:moveTo>
                          <a:pt x="1" y="7"/>
                        </a:moveTo>
                        <a:cubicBezTo>
                          <a:pt x="6" y="3"/>
                          <a:pt x="13" y="3"/>
                          <a:pt x="19" y="1"/>
                        </a:cubicBezTo>
                        <a:cubicBezTo>
                          <a:pt x="20" y="0"/>
                          <a:pt x="19" y="0"/>
                          <a:pt x="19" y="0"/>
                        </a:cubicBezTo>
                        <a:cubicBezTo>
                          <a:pt x="13" y="2"/>
                          <a:pt x="6" y="3"/>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0" name="Freeform 1556"/>
                  <p:cNvSpPr>
                    <a:spLocks/>
                  </p:cNvSpPr>
                  <p:nvPr/>
                </p:nvSpPr>
                <p:spPr bwMode="auto">
                  <a:xfrm>
                    <a:off x="3787" y="1977"/>
                    <a:ext cx="104" cy="39"/>
                  </a:xfrm>
                  <a:custGeom>
                    <a:avLst/>
                    <a:gdLst>
                      <a:gd name="T0" fmla="*/ 1 w 19"/>
                      <a:gd name="T1" fmla="*/ 7 h 7"/>
                      <a:gd name="T2" fmla="*/ 19 w 19"/>
                      <a:gd name="T3" fmla="*/ 0 h 7"/>
                      <a:gd name="T4" fmla="*/ 19 w 19"/>
                      <a:gd name="T5" fmla="*/ 0 h 7"/>
                      <a:gd name="T6" fmla="*/ 0 w 19"/>
                      <a:gd name="T7" fmla="*/ 7 h 7"/>
                      <a:gd name="T8" fmla="*/ 1 w 19"/>
                      <a:gd name="T9" fmla="*/ 7 h 7"/>
                    </a:gdLst>
                    <a:ahLst/>
                    <a:cxnLst>
                      <a:cxn ang="0">
                        <a:pos x="T0" y="T1"/>
                      </a:cxn>
                      <a:cxn ang="0">
                        <a:pos x="T2" y="T3"/>
                      </a:cxn>
                      <a:cxn ang="0">
                        <a:pos x="T4" y="T5"/>
                      </a:cxn>
                      <a:cxn ang="0">
                        <a:pos x="T6" y="T7"/>
                      </a:cxn>
                      <a:cxn ang="0">
                        <a:pos x="T8" y="T9"/>
                      </a:cxn>
                    </a:cxnLst>
                    <a:rect l="0" t="0" r="r" b="b"/>
                    <a:pathLst>
                      <a:path w="19" h="7">
                        <a:moveTo>
                          <a:pt x="1" y="7"/>
                        </a:moveTo>
                        <a:cubicBezTo>
                          <a:pt x="7" y="4"/>
                          <a:pt x="13" y="2"/>
                          <a:pt x="19" y="0"/>
                        </a:cubicBezTo>
                        <a:cubicBezTo>
                          <a:pt x="19" y="0"/>
                          <a:pt x="19" y="0"/>
                          <a:pt x="19" y="0"/>
                        </a:cubicBezTo>
                        <a:cubicBezTo>
                          <a:pt x="12" y="1"/>
                          <a:pt x="6" y="4"/>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1" name="Freeform 1557"/>
                  <p:cNvSpPr>
                    <a:spLocks/>
                  </p:cNvSpPr>
                  <p:nvPr/>
                </p:nvSpPr>
                <p:spPr bwMode="auto">
                  <a:xfrm>
                    <a:off x="3792" y="1983"/>
                    <a:ext cx="99" cy="39"/>
                  </a:xfrm>
                  <a:custGeom>
                    <a:avLst/>
                    <a:gdLst>
                      <a:gd name="T0" fmla="*/ 0 w 18"/>
                      <a:gd name="T1" fmla="*/ 7 h 7"/>
                      <a:gd name="T2" fmla="*/ 18 w 18"/>
                      <a:gd name="T3" fmla="*/ 0 h 7"/>
                      <a:gd name="T4" fmla="*/ 18 w 18"/>
                      <a:gd name="T5" fmla="*/ 0 h 7"/>
                      <a:gd name="T6" fmla="*/ 0 w 18"/>
                      <a:gd name="T7" fmla="*/ 6 h 7"/>
                      <a:gd name="T8" fmla="*/ 0 w 18"/>
                      <a:gd name="T9" fmla="*/ 7 h 7"/>
                    </a:gdLst>
                    <a:ahLst/>
                    <a:cxnLst>
                      <a:cxn ang="0">
                        <a:pos x="T0" y="T1"/>
                      </a:cxn>
                      <a:cxn ang="0">
                        <a:pos x="T2" y="T3"/>
                      </a:cxn>
                      <a:cxn ang="0">
                        <a:pos x="T4" y="T5"/>
                      </a:cxn>
                      <a:cxn ang="0">
                        <a:pos x="T6" y="T7"/>
                      </a:cxn>
                      <a:cxn ang="0">
                        <a:pos x="T8" y="T9"/>
                      </a:cxn>
                    </a:cxnLst>
                    <a:rect l="0" t="0" r="r" b="b"/>
                    <a:pathLst>
                      <a:path w="18" h="7">
                        <a:moveTo>
                          <a:pt x="0" y="7"/>
                        </a:moveTo>
                        <a:cubicBezTo>
                          <a:pt x="6" y="4"/>
                          <a:pt x="12" y="2"/>
                          <a:pt x="18" y="0"/>
                        </a:cubicBezTo>
                        <a:cubicBezTo>
                          <a:pt x="18" y="0"/>
                          <a:pt x="18" y="0"/>
                          <a:pt x="18" y="0"/>
                        </a:cubicBezTo>
                        <a:cubicBezTo>
                          <a:pt x="11" y="1"/>
                          <a:pt x="6" y="3"/>
                          <a:pt x="0" y="6"/>
                        </a:cubicBezTo>
                        <a:cubicBezTo>
                          <a:pt x="0" y="6"/>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2" name="Freeform 1558"/>
                  <p:cNvSpPr>
                    <a:spLocks/>
                  </p:cNvSpPr>
                  <p:nvPr/>
                </p:nvSpPr>
                <p:spPr bwMode="auto">
                  <a:xfrm>
                    <a:off x="3792" y="1988"/>
                    <a:ext cx="99" cy="39"/>
                  </a:xfrm>
                  <a:custGeom>
                    <a:avLst/>
                    <a:gdLst>
                      <a:gd name="T0" fmla="*/ 1 w 18"/>
                      <a:gd name="T1" fmla="*/ 7 h 7"/>
                      <a:gd name="T2" fmla="*/ 9 w 18"/>
                      <a:gd name="T3" fmla="*/ 3 h 7"/>
                      <a:gd name="T4" fmla="*/ 17 w 18"/>
                      <a:gd name="T5" fmla="*/ 1 h 7"/>
                      <a:gd name="T6" fmla="*/ 17 w 18"/>
                      <a:gd name="T7" fmla="*/ 0 h 7"/>
                      <a:gd name="T8" fmla="*/ 8 w 18"/>
                      <a:gd name="T9" fmla="*/ 3 h 7"/>
                      <a:gd name="T10" fmla="*/ 0 w 18"/>
                      <a:gd name="T11" fmla="*/ 6 h 7"/>
                      <a:gd name="T12" fmla="*/ 1 w 18"/>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8" h="7">
                        <a:moveTo>
                          <a:pt x="1" y="7"/>
                        </a:moveTo>
                        <a:cubicBezTo>
                          <a:pt x="3" y="5"/>
                          <a:pt x="6" y="4"/>
                          <a:pt x="9" y="3"/>
                        </a:cubicBezTo>
                        <a:cubicBezTo>
                          <a:pt x="12" y="2"/>
                          <a:pt x="14" y="1"/>
                          <a:pt x="17" y="1"/>
                        </a:cubicBezTo>
                        <a:cubicBezTo>
                          <a:pt x="18" y="0"/>
                          <a:pt x="17" y="0"/>
                          <a:pt x="17" y="0"/>
                        </a:cubicBezTo>
                        <a:cubicBezTo>
                          <a:pt x="14" y="1"/>
                          <a:pt x="11" y="2"/>
                          <a:pt x="8" y="3"/>
                        </a:cubicBezTo>
                        <a:cubicBezTo>
                          <a:pt x="6" y="4"/>
                          <a:pt x="3" y="5"/>
                          <a:pt x="0" y="6"/>
                        </a:cubicBezTo>
                        <a:cubicBezTo>
                          <a:pt x="0" y="6"/>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3" name="Freeform 1559"/>
                  <p:cNvSpPr>
                    <a:spLocks/>
                  </p:cNvSpPr>
                  <p:nvPr/>
                </p:nvSpPr>
                <p:spPr bwMode="auto">
                  <a:xfrm>
                    <a:off x="3798" y="1988"/>
                    <a:ext cx="93" cy="39"/>
                  </a:xfrm>
                  <a:custGeom>
                    <a:avLst/>
                    <a:gdLst>
                      <a:gd name="T0" fmla="*/ 1 w 17"/>
                      <a:gd name="T1" fmla="*/ 7 h 7"/>
                      <a:gd name="T2" fmla="*/ 16 w 17"/>
                      <a:gd name="T3" fmla="*/ 1 h 7"/>
                      <a:gd name="T4" fmla="*/ 16 w 17"/>
                      <a:gd name="T5" fmla="*/ 1 h 7"/>
                      <a:gd name="T6" fmla="*/ 0 w 17"/>
                      <a:gd name="T7" fmla="*/ 7 h 7"/>
                      <a:gd name="T8" fmla="*/ 1 w 17"/>
                      <a:gd name="T9" fmla="*/ 7 h 7"/>
                    </a:gdLst>
                    <a:ahLst/>
                    <a:cxnLst>
                      <a:cxn ang="0">
                        <a:pos x="T0" y="T1"/>
                      </a:cxn>
                      <a:cxn ang="0">
                        <a:pos x="T2" y="T3"/>
                      </a:cxn>
                      <a:cxn ang="0">
                        <a:pos x="T4" y="T5"/>
                      </a:cxn>
                      <a:cxn ang="0">
                        <a:pos x="T6" y="T7"/>
                      </a:cxn>
                      <a:cxn ang="0">
                        <a:pos x="T8" y="T9"/>
                      </a:cxn>
                    </a:cxnLst>
                    <a:rect l="0" t="0" r="r" b="b"/>
                    <a:pathLst>
                      <a:path w="17" h="7">
                        <a:moveTo>
                          <a:pt x="1" y="7"/>
                        </a:moveTo>
                        <a:cubicBezTo>
                          <a:pt x="6" y="5"/>
                          <a:pt x="11" y="3"/>
                          <a:pt x="16" y="1"/>
                        </a:cubicBezTo>
                        <a:cubicBezTo>
                          <a:pt x="17" y="1"/>
                          <a:pt x="17" y="0"/>
                          <a:pt x="16" y="1"/>
                        </a:cubicBezTo>
                        <a:cubicBezTo>
                          <a:pt x="11" y="3"/>
                          <a:pt x="6" y="5"/>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4" name="Freeform 1560"/>
                  <p:cNvSpPr>
                    <a:spLocks/>
                  </p:cNvSpPr>
                  <p:nvPr/>
                </p:nvSpPr>
                <p:spPr bwMode="auto">
                  <a:xfrm>
                    <a:off x="3798" y="1999"/>
                    <a:ext cx="88" cy="34"/>
                  </a:xfrm>
                  <a:custGeom>
                    <a:avLst/>
                    <a:gdLst>
                      <a:gd name="T0" fmla="*/ 0 w 16"/>
                      <a:gd name="T1" fmla="*/ 6 h 6"/>
                      <a:gd name="T2" fmla="*/ 15 w 16"/>
                      <a:gd name="T3" fmla="*/ 1 h 6"/>
                      <a:gd name="T4" fmla="*/ 15 w 16"/>
                      <a:gd name="T5" fmla="*/ 1 h 6"/>
                      <a:gd name="T6" fmla="*/ 0 w 16"/>
                      <a:gd name="T7" fmla="*/ 6 h 6"/>
                      <a:gd name="T8" fmla="*/ 0 w 16"/>
                      <a:gd name="T9" fmla="*/ 6 h 6"/>
                    </a:gdLst>
                    <a:ahLst/>
                    <a:cxnLst>
                      <a:cxn ang="0">
                        <a:pos x="T0" y="T1"/>
                      </a:cxn>
                      <a:cxn ang="0">
                        <a:pos x="T2" y="T3"/>
                      </a:cxn>
                      <a:cxn ang="0">
                        <a:pos x="T4" y="T5"/>
                      </a:cxn>
                      <a:cxn ang="0">
                        <a:pos x="T6" y="T7"/>
                      </a:cxn>
                      <a:cxn ang="0">
                        <a:pos x="T8" y="T9"/>
                      </a:cxn>
                    </a:cxnLst>
                    <a:rect l="0" t="0" r="r" b="b"/>
                    <a:pathLst>
                      <a:path w="16" h="6">
                        <a:moveTo>
                          <a:pt x="0" y="6"/>
                        </a:moveTo>
                        <a:cubicBezTo>
                          <a:pt x="5" y="4"/>
                          <a:pt x="10" y="2"/>
                          <a:pt x="15" y="1"/>
                        </a:cubicBezTo>
                        <a:cubicBezTo>
                          <a:pt x="16" y="1"/>
                          <a:pt x="15" y="0"/>
                          <a:pt x="15" y="1"/>
                        </a:cubicBezTo>
                        <a:cubicBezTo>
                          <a:pt x="10" y="2"/>
                          <a:pt x="5" y="4"/>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5" name="Freeform 1561"/>
                  <p:cNvSpPr>
                    <a:spLocks/>
                  </p:cNvSpPr>
                  <p:nvPr/>
                </p:nvSpPr>
                <p:spPr bwMode="auto">
                  <a:xfrm>
                    <a:off x="3798" y="2010"/>
                    <a:ext cx="88" cy="28"/>
                  </a:xfrm>
                  <a:custGeom>
                    <a:avLst/>
                    <a:gdLst>
                      <a:gd name="T0" fmla="*/ 1 w 16"/>
                      <a:gd name="T1" fmla="*/ 5 h 5"/>
                      <a:gd name="T2" fmla="*/ 9 w 16"/>
                      <a:gd name="T3" fmla="*/ 2 h 5"/>
                      <a:gd name="T4" fmla="*/ 16 w 16"/>
                      <a:gd name="T5" fmla="*/ 0 h 5"/>
                      <a:gd name="T6" fmla="*/ 16 w 16"/>
                      <a:gd name="T7" fmla="*/ 0 h 5"/>
                      <a:gd name="T8" fmla="*/ 7 w 16"/>
                      <a:gd name="T9" fmla="*/ 2 h 5"/>
                      <a:gd name="T10" fmla="*/ 0 w 16"/>
                      <a:gd name="T11" fmla="*/ 5 h 5"/>
                      <a:gd name="T12" fmla="*/ 1 w 16"/>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6" h="5">
                        <a:moveTo>
                          <a:pt x="1" y="5"/>
                        </a:moveTo>
                        <a:cubicBezTo>
                          <a:pt x="3" y="4"/>
                          <a:pt x="6" y="3"/>
                          <a:pt x="9" y="2"/>
                        </a:cubicBezTo>
                        <a:cubicBezTo>
                          <a:pt x="11" y="2"/>
                          <a:pt x="14" y="1"/>
                          <a:pt x="16" y="0"/>
                        </a:cubicBezTo>
                        <a:cubicBezTo>
                          <a:pt x="16" y="0"/>
                          <a:pt x="16" y="0"/>
                          <a:pt x="16" y="0"/>
                        </a:cubicBezTo>
                        <a:cubicBezTo>
                          <a:pt x="13" y="1"/>
                          <a:pt x="10" y="2"/>
                          <a:pt x="7" y="2"/>
                        </a:cubicBezTo>
                        <a:cubicBezTo>
                          <a:pt x="5" y="3"/>
                          <a:pt x="2" y="4"/>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6" name="Freeform 1562"/>
                  <p:cNvSpPr>
                    <a:spLocks/>
                  </p:cNvSpPr>
                  <p:nvPr/>
                </p:nvSpPr>
                <p:spPr bwMode="auto">
                  <a:xfrm>
                    <a:off x="3803" y="2010"/>
                    <a:ext cx="99" cy="34"/>
                  </a:xfrm>
                  <a:custGeom>
                    <a:avLst/>
                    <a:gdLst>
                      <a:gd name="T0" fmla="*/ 0 w 18"/>
                      <a:gd name="T1" fmla="*/ 6 h 6"/>
                      <a:gd name="T2" fmla="*/ 17 w 18"/>
                      <a:gd name="T3" fmla="*/ 1 h 6"/>
                      <a:gd name="T4" fmla="*/ 17 w 18"/>
                      <a:gd name="T5" fmla="*/ 0 h 6"/>
                      <a:gd name="T6" fmla="*/ 0 w 18"/>
                      <a:gd name="T7" fmla="*/ 6 h 6"/>
                      <a:gd name="T8" fmla="*/ 0 w 18"/>
                      <a:gd name="T9" fmla="*/ 6 h 6"/>
                    </a:gdLst>
                    <a:ahLst/>
                    <a:cxnLst>
                      <a:cxn ang="0">
                        <a:pos x="T0" y="T1"/>
                      </a:cxn>
                      <a:cxn ang="0">
                        <a:pos x="T2" y="T3"/>
                      </a:cxn>
                      <a:cxn ang="0">
                        <a:pos x="T4" y="T5"/>
                      </a:cxn>
                      <a:cxn ang="0">
                        <a:pos x="T6" y="T7"/>
                      </a:cxn>
                      <a:cxn ang="0">
                        <a:pos x="T8" y="T9"/>
                      </a:cxn>
                    </a:cxnLst>
                    <a:rect l="0" t="0" r="r" b="b"/>
                    <a:pathLst>
                      <a:path w="18" h="6">
                        <a:moveTo>
                          <a:pt x="0" y="6"/>
                        </a:moveTo>
                        <a:cubicBezTo>
                          <a:pt x="6" y="4"/>
                          <a:pt x="11" y="2"/>
                          <a:pt x="17" y="1"/>
                        </a:cubicBezTo>
                        <a:cubicBezTo>
                          <a:pt x="17" y="1"/>
                          <a:pt x="18" y="0"/>
                          <a:pt x="17" y="0"/>
                        </a:cubicBezTo>
                        <a:cubicBezTo>
                          <a:pt x="11" y="2"/>
                          <a:pt x="5" y="4"/>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7" name="Freeform 1563"/>
                  <p:cNvSpPr>
                    <a:spLocks/>
                  </p:cNvSpPr>
                  <p:nvPr/>
                </p:nvSpPr>
                <p:spPr bwMode="auto">
                  <a:xfrm>
                    <a:off x="3803" y="2022"/>
                    <a:ext cx="88" cy="33"/>
                  </a:xfrm>
                  <a:custGeom>
                    <a:avLst/>
                    <a:gdLst>
                      <a:gd name="T0" fmla="*/ 1 w 16"/>
                      <a:gd name="T1" fmla="*/ 6 h 6"/>
                      <a:gd name="T2" fmla="*/ 15 w 16"/>
                      <a:gd name="T3" fmla="*/ 0 h 6"/>
                      <a:gd name="T4" fmla="*/ 15 w 16"/>
                      <a:gd name="T5" fmla="*/ 0 h 6"/>
                      <a:gd name="T6" fmla="*/ 0 w 16"/>
                      <a:gd name="T7" fmla="*/ 6 h 6"/>
                      <a:gd name="T8" fmla="*/ 1 w 16"/>
                      <a:gd name="T9" fmla="*/ 6 h 6"/>
                    </a:gdLst>
                    <a:ahLst/>
                    <a:cxnLst>
                      <a:cxn ang="0">
                        <a:pos x="T0" y="T1"/>
                      </a:cxn>
                      <a:cxn ang="0">
                        <a:pos x="T2" y="T3"/>
                      </a:cxn>
                      <a:cxn ang="0">
                        <a:pos x="T4" y="T5"/>
                      </a:cxn>
                      <a:cxn ang="0">
                        <a:pos x="T6" y="T7"/>
                      </a:cxn>
                      <a:cxn ang="0">
                        <a:pos x="T8" y="T9"/>
                      </a:cxn>
                    </a:cxnLst>
                    <a:rect l="0" t="0" r="r" b="b"/>
                    <a:pathLst>
                      <a:path w="16" h="6">
                        <a:moveTo>
                          <a:pt x="1" y="6"/>
                        </a:moveTo>
                        <a:cubicBezTo>
                          <a:pt x="5" y="3"/>
                          <a:pt x="10" y="2"/>
                          <a:pt x="15" y="0"/>
                        </a:cubicBezTo>
                        <a:cubicBezTo>
                          <a:pt x="16" y="0"/>
                          <a:pt x="16" y="0"/>
                          <a:pt x="15" y="0"/>
                        </a:cubicBezTo>
                        <a:cubicBezTo>
                          <a:pt x="10" y="2"/>
                          <a:pt x="5" y="3"/>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8" name="Freeform 1564"/>
                  <p:cNvSpPr>
                    <a:spLocks/>
                  </p:cNvSpPr>
                  <p:nvPr/>
                </p:nvSpPr>
                <p:spPr bwMode="auto">
                  <a:xfrm>
                    <a:off x="3809" y="2016"/>
                    <a:ext cx="82" cy="33"/>
                  </a:xfrm>
                  <a:custGeom>
                    <a:avLst/>
                    <a:gdLst>
                      <a:gd name="T0" fmla="*/ 1 w 15"/>
                      <a:gd name="T1" fmla="*/ 6 h 6"/>
                      <a:gd name="T2" fmla="*/ 8 w 15"/>
                      <a:gd name="T3" fmla="*/ 3 h 6"/>
                      <a:gd name="T4" fmla="*/ 15 w 15"/>
                      <a:gd name="T5" fmla="*/ 0 h 6"/>
                      <a:gd name="T6" fmla="*/ 15 w 15"/>
                      <a:gd name="T7" fmla="*/ 0 h 6"/>
                      <a:gd name="T8" fmla="*/ 7 w 15"/>
                      <a:gd name="T9" fmla="*/ 3 h 6"/>
                      <a:gd name="T10" fmla="*/ 0 w 15"/>
                      <a:gd name="T11" fmla="*/ 6 h 6"/>
                      <a:gd name="T12" fmla="*/ 1 w 15"/>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5" h="6">
                        <a:moveTo>
                          <a:pt x="1" y="6"/>
                        </a:moveTo>
                        <a:cubicBezTo>
                          <a:pt x="3" y="4"/>
                          <a:pt x="5" y="3"/>
                          <a:pt x="8" y="3"/>
                        </a:cubicBezTo>
                        <a:cubicBezTo>
                          <a:pt x="10" y="2"/>
                          <a:pt x="12" y="1"/>
                          <a:pt x="15" y="0"/>
                        </a:cubicBezTo>
                        <a:cubicBezTo>
                          <a:pt x="15" y="0"/>
                          <a:pt x="15" y="0"/>
                          <a:pt x="15" y="0"/>
                        </a:cubicBezTo>
                        <a:cubicBezTo>
                          <a:pt x="12" y="0"/>
                          <a:pt x="10" y="2"/>
                          <a:pt x="7" y="3"/>
                        </a:cubicBezTo>
                        <a:cubicBezTo>
                          <a:pt x="5" y="3"/>
                          <a:pt x="2" y="4"/>
                          <a:pt x="0" y="6"/>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79" name="Freeform 1565"/>
                  <p:cNvSpPr>
                    <a:spLocks/>
                  </p:cNvSpPr>
                  <p:nvPr/>
                </p:nvSpPr>
                <p:spPr bwMode="auto">
                  <a:xfrm>
                    <a:off x="3809" y="2038"/>
                    <a:ext cx="33" cy="22"/>
                  </a:xfrm>
                  <a:custGeom>
                    <a:avLst/>
                    <a:gdLst>
                      <a:gd name="T0" fmla="*/ 1 w 6"/>
                      <a:gd name="T1" fmla="*/ 3 h 4"/>
                      <a:gd name="T2" fmla="*/ 3 w 6"/>
                      <a:gd name="T3" fmla="*/ 2 h 4"/>
                      <a:gd name="T4" fmla="*/ 6 w 6"/>
                      <a:gd name="T5" fmla="*/ 1 h 4"/>
                      <a:gd name="T6" fmla="*/ 6 w 6"/>
                      <a:gd name="T7" fmla="*/ 0 h 4"/>
                      <a:gd name="T8" fmla="*/ 3 w 6"/>
                      <a:gd name="T9" fmla="*/ 2 h 4"/>
                      <a:gd name="T10" fmla="*/ 0 w 6"/>
                      <a:gd name="T11" fmla="*/ 3 h 4"/>
                      <a:gd name="T12" fmla="*/ 1 w 6"/>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1" y="3"/>
                        </a:moveTo>
                        <a:cubicBezTo>
                          <a:pt x="1" y="3"/>
                          <a:pt x="2" y="2"/>
                          <a:pt x="3" y="2"/>
                        </a:cubicBezTo>
                        <a:cubicBezTo>
                          <a:pt x="4" y="2"/>
                          <a:pt x="5" y="1"/>
                          <a:pt x="6" y="1"/>
                        </a:cubicBezTo>
                        <a:cubicBezTo>
                          <a:pt x="6" y="1"/>
                          <a:pt x="6" y="0"/>
                          <a:pt x="6" y="0"/>
                        </a:cubicBezTo>
                        <a:cubicBezTo>
                          <a:pt x="5" y="1"/>
                          <a:pt x="4" y="1"/>
                          <a:pt x="3" y="2"/>
                        </a:cubicBezTo>
                        <a:cubicBezTo>
                          <a:pt x="2" y="2"/>
                          <a:pt x="1" y="2"/>
                          <a:pt x="0" y="3"/>
                        </a:cubicBezTo>
                        <a:cubicBezTo>
                          <a:pt x="0" y="4"/>
                          <a:pt x="0" y="4"/>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0" name="Freeform 1566"/>
                  <p:cNvSpPr>
                    <a:spLocks/>
                  </p:cNvSpPr>
                  <p:nvPr/>
                </p:nvSpPr>
                <p:spPr bwMode="auto">
                  <a:xfrm>
                    <a:off x="3809" y="2044"/>
                    <a:ext cx="33" cy="16"/>
                  </a:xfrm>
                  <a:custGeom>
                    <a:avLst/>
                    <a:gdLst>
                      <a:gd name="T0" fmla="*/ 1 w 6"/>
                      <a:gd name="T1" fmla="*/ 3 h 3"/>
                      <a:gd name="T2" fmla="*/ 6 w 6"/>
                      <a:gd name="T3" fmla="*/ 1 h 3"/>
                      <a:gd name="T4" fmla="*/ 6 w 6"/>
                      <a:gd name="T5" fmla="*/ 0 h 3"/>
                      <a:gd name="T6" fmla="*/ 1 w 6"/>
                      <a:gd name="T7" fmla="*/ 3 h 3"/>
                      <a:gd name="T8" fmla="*/ 1 w 6"/>
                      <a:gd name="T9" fmla="*/ 3 h 3"/>
                    </a:gdLst>
                    <a:ahLst/>
                    <a:cxnLst>
                      <a:cxn ang="0">
                        <a:pos x="T0" y="T1"/>
                      </a:cxn>
                      <a:cxn ang="0">
                        <a:pos x="T2" y="T3"/>
                      </a:cxn>
                      <a:cxn ang="0">
                        <a:pos x="T4" y="T5"/>
                      </a:cxn>
                      <a:cxn ang="0">
                        <a:pos x="T6" y="T7"/>
                      </a:cxn>
                      <a:cxn ang="0">
                        <a:pos x="T8" y="T9"/>
                      </a:cxn>
                    </a:cxnLst>
                    <a:rect l="0" t="0" r="r" b="b"/>
                    <a:pathLst>
                      <a:path w="6" h="3">
                        <a:moveTo>
                          <a:pt x="1" y="3"/>
                        </a:moveTo>
                        <a:cubicBezTo>
                          <a:pt x="2" y="2"/>
                          <a:pt x="4" y="1"/>
                          <a:pt x="6" y="1"/>
                        </a:cubicBezTo>
                        <a:cubicBezTo>
                          <a:pt x="6" y="1"/>
                          <a:pt x="6" y="0"/>
                          <a:pt x="6" y="0"/>
                        </a:cubicBezTo>
                        <a:cubicBezTo>
                          <a:pt x="4" y="1"/>
                          <a:pt x="2" y="2"/>
                          <a:pt x="1" y="3"/>
                        </a:cubicBezTo>
                        <a:cubicBezTo>
                          <a:pt x="0" y="3"/>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1" name="Freeform 1567"/>
                  <p:cNvSpPr>
                    <a:spLocks/>
                  </p:cNvSpPr>
                  <p:nvPr/>
                </p:nvSpPr>
                <p:spPr bwMode="auto">
                  <a:xfrm>
                    <a:off x="3847" y="2033"/>
                    <a:ext cx="28" cy="11"/>
                  </a:xfrm>
                  <a:custGeom>
                    <a:avLst/>
                    <a:gdLst>
                      <a:gd name="T0" fmla="*/ 1 w 5"/>
                      <a:gd name="T1" fmla="*/ 2 h 2"/>
                      <a:gd name="T2" fmla="*/ 5 w 5"/>
                      <a:gd name="T3" fmla="*/ 1 h 2"/>
                      <a:gd name="T4" fmla="*/ 5 w 5"/>
                      <a:gd name="T5" fmla="*/ 0 h 2"/>
                      <a:gd name="T6" fmla="*/ 1 w 5"/>
                      <a:gd name="T7" fmla="*/ 1 h 2"/>
                      <a:gd name="T8" fmla="*/ 1 w 5"/>
                      <a:gd name="T9" fmla="*/ 2 h 2"/>
                    </a:gdLst>
                    <a:ahLst/>
                    <a:cxnLst>
                      <a:cxn ang="0">
                        <a:pos x="T0" y="T1"/>
                      </a:cxn>
                      <a:cxn ang="0">
                        <a:pos x="T2" y="T3"/>
                      </a:cxn>
                      <a:cxn ang="0">
                        <a:pos x="T4" y="T5"/>
                      </a:cxn>
                      <a:cxn ang="0">
                        <a:pos x="T6" y="T7"/>
                      </a:cxn>
                      <a:cxn ang="0">
                        <a:pos x="T8" y="T9"/>
                      </a:cxn>
                    </a:cxnLst>
                    <a:rect l="0" t="0" r="r" b="b"/>
                    <a:pathLst>
                      <a:path w="5" h="2">
                        <a:moveTo>
                          <a:pt x="1" y="2"/>
                        </a:moveTo>
                        <a:cubicBezTo>
                          <a:pt x="2" y="1"/>
                          <a:pt x="4" y="1"/>
                          <a:pt x="5" y="1"/>
                        </a:cubicBezTo>
                        <a:cubicBezTo>
                          <a:pt x="5" y="0"/>
                          <a:pt x="5" y="0"/>
                          <a:pt x="5" y="0"/>
                        </a:cubicBezTo>
                        <a:cubicBezTo>
                          <a:pt x="3" y="1"/>
                          <a:pt x="2" y="1"/>
                          <a:pt x="1"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2" name="Freeform 1568"/>
                  <p:cNvSpPr>
                    <a:spLocks/>
                  </p:cNvSpPr>
                  <p:nvPr/>
                </p:nvSpPr>
                <p:spPr bwMode="auto">
                  <a:xfrm>
                    <a:off x="3847" y="2027"/>
                    <a:ext cx="33" cy="11"/>
                  </a:xfrm>
                  <a:custGeom>
                    <a:avLst/>
                    <a:gdLst>
                      <a:gd name="T0" fmla="*/ 1 w 6"/>
                      <a:gd name="T1" fmla="*/ 2 h 2"/>
                      <a:gd name="T2" fmla="*/ 6 w 6"/>
                      <a:gd name="T3" fmla="*/ 1 h 2"/>
                      <a:gd name="T4" fmla="*/ 6 w 6"/>
                      <a:gd name="T5" fmla="*/ 0 h 2"/>
                      <a:gd name="T6" fmla="*/ 1 w 6"/>
                      <a:gd name="T7" fmla="*/ 2 h 2"/>
                      <a:gd name="T8" fmla="*/ 1 w 6"/>
                      <a:gd name="T9" fmla="*/ 2 h 2"/>
                    </a:gdLst>
                    <a:ahLst/>
                    <a:cxnLst>
                      <a:cxn ang="0">
                        <a:pos x="T0" y="T1"/>
                      </a:cxn>
                      <a:cxn ang="0">
                        <a:pos x="T2" y="T3"/>
                      </a:cxn>
                      <a:cxn ang="0">
                        <a:pos x="T4" y="T5"/>
                      </a:cxn>
                      <a:cxn ang="0">
                        <a:pos x="T6" y="T7"/>
                      </a:cxn>
                      <a:cxn ang="0">
                        <a:pos x="T8" y="T9"/>
                      </a:cxn>
                    </a:cxnLst>
                    <a:rect l="0" t="0" r="r" b="b"/>
                    <a:pathLst>
                      <a:path w="6" h="2">
                        <a:moveTo>
                          <a:pt x="1" y="2"/>
                        </a:moveTo>
                        <a:cubicBezTo>
                          <a:pt x="3" y="2"/>
                          <a:pt x="4" y="1"/>
                          <a:pt x="6" y="1"/>
                        </a:cubicBezTo>
                        <a:cubicBezTo>
                          <a:pt x="6" y="1"/>
                          <a:pt x="6" y="0"/>
                          <a:pt x="6" y="0"/>
                        </a:cubicBezTo>
                        <a:cubicBezTo>
                          <a:pt x="4" y="1"/>
                          <a:pt x="3" y="1"/>
                          <a:pt x="1" y="2"/>
                        </a:cubicBezTo>
                        <a:cubicBezTo>
                          <a:pt x="1"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3" name="Freeform 1569"/>
                  <p:cNvSpPr>
                    <a:spLocks/>
                  </p:cNvSpPr>
                  <p:nvPr/>
                </p:nvSpPr>
                <p:spPr bwMode="auto">
                  <a:xfrm>
                    <a:off x="3858" y="2038"/>
                    <a:ext cx="22" cy="6"/>
                  </a:xfrm>
                  <a:custGeom>
                    <a:avLst/>
                    <a:gdLst>
                      <a:gd name="T0" fmla="*/ 0 w 4"/>
                      <a:gd name="T1" fmla="*/ 1 h 1"/>
                      <a:gd name="T2" fmla="*/ 4 w 4"/>
                      <a:gd name="T3" fmla="*/ 0 h 1"/>
                      <a:gd name="T4" fmla="*/ 3 w 4"/>
                      <a:gd name="T5" fmla="*/ 0 h 1"/>
                      <a:gd name="T6" fmla="*/ 0 w 4"/>
                      <a:gd name="T7" fmla="*/ 1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1" y="1"/>
                          <a:pt x="2" y="1"/>
                          <a:pt x="4" y="0"/>
                        </a:cubicBezTo>
                        <a:cubicBezTo>
                          <a:pt x="4" y="0"/>
                          <a:pt x="4" y="0"/>
                          <a:pt x="3" y="0"/>
                        </a:cubicBezTo>
                        <a:cubicBezTo>
                          <a:pt x="2"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4" name="Freeform 1570"/>
                  <p:cNvSpPr>
                    <a:spLocks/>
                  </p:cNvSpPr>
                  <p:nvPr/>
                </p:nvSpPr>
                <p:spPr bwMode="auto">
                  <a:xfrm>
                    <a:off x="3858" y="2044"/>
                    <a:ext cx="22" cy="5"/>
                  </a:xfrm>
                  <a:custGeom>
                    <a:avLst/>
                    <a:gdLst>
                      <a:gd name="T0" fmla="*/ 0 w 4"/>
                      <a:gd name="T1" fmla="*/ 1 h 1"/>
                      <a:gd name="T2" fmla="*/ 3 w 4"/>
                      <a:gd name="T3" fmla="*/ 0 h 1"/>
                      <a:gd name="T4" fmla="*/ 3 w 4"/>
                      <a:gd name="T5" fmla="*/ 0 h 1"/>
                      <a:gd name="T6" fmla="*/ 0 w 4"/>
                      <a:gd name="T7" fmla="*/ 1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cubicBezTo>
                          <a:pt x="1" y="1"/>
                          <a:pt x="2" y="0"/>
                          <a:pt x="3" y="0"/>
                        </a:cubicBezTo>
                        <a:cubicBezTo>
                          <a:pt x="4" y="0"/>
                          <a:pt x="4" y="0"/>
                          <a:pt x="3" y="0"/>
                        </a:cubicBezTo>
                        <a:cubicBezTo>
                          <a:pt x="2" y="0"/>
                          <a:pt x="1"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5" name="Freeform 1571"/>
                  <p:cNvSpPr>
                    <a:spLocks/>
                  </p:cNvSpPr>
                  <p:nvPr/>
                </p:nvSpPr>
                <p:spPr bwMode="auto">
                  <a:xfrm>
                    <a:off x="3858" y="2049"/>
                    <a:ext cx="17" cy="6"/>
                  </a:xfrm>
                  <a:custGeom>
                    <a:avLst/>
                    <a:gdLst>
                      <a:gd name="T0" fmla="*/ 0 w 3"/>
                      <a:gd name="T1" fmla="*/ 1 h 1"/>
                      <a:gd name="T2" fmla="*/ 3 w 3"/>
                      <a:gd name="T3" fmla="*/ 0 h 1"/>
                      <a:gd name="T4" fmla="*/ 2 w 3"/>
                      <a:gd name="T5" fmla="*/ 0 h 1"/>
                      <a:gd name="T6" fmla="*/ 0 w 3"/>
                      <a:gd name="T7" fmla="*/ 1 h 1"/>
                      <a:gd name="T8" fmla="*/ 0 w 3"/>
                      <a:gd name="T9" fmla="*/ 1 h 1"/>
                    </a:gdLst>
                    <a:ahLst/>
                    <a:cxnLst>
                      <a:cxn ang="0">
                        <a:pos x="T0" y="T1"/>
                      </a:cxn>
                      <a:cxn ang="0">
                        <a:pos x="T2" y="T3"/>
                      </a:cxn>
                      <a:cxn ang="0">
                        <a:pos x="T4" y="T5"/>
                      </a:cxn>
                      <a:cxn ang="0">
                        <a:pos x="T6" y="T7"/>
                      </a:cxn>
                      <a:cxn ang="0">
                        <a:pos x="T8" y="T9"/>
                      </a:cxn>
                    </a:cxnLst>
                    <a:rect l="0" t="0" r="r" b="b"/>
                    <a:pathLst>
                      <a:path w="3" h="1">
                        <a:moveTo>
                          <a:pt x="0" y="1"/>
                        </a:moveTo>
                        <a:cubicBezTo>
                          <a:pt x="1" y="1"/>
                          <a:pt x="2" y="0"/>
                          <a:pt x="3" y="0"/>
                        </a:cubicBezTo>
                        <a:cubicBezTo>
                          <a:pt x="3" y="0"/>
                          <a:pt x="3" y="0"/>
                          <a:pt x="2" y="0"/>
                        </a:cubicBezTo>
                        <a:cubicBezTo>
                          <a:pt x="2" y="0"/>
                          <a:pt x="1" y="0"/>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6" name="Freeform 1572"/>
                  <p:cNvSpPr>
                    <a:spLocks/>
                  </p:cNvSpPr>
                  <p:nvPr/>
                </p:nvSpPr>
                <p:spPr bwMode="auto">
                  <a:xfrm>
                    <a:off x="3853" y="2055"/>
                    <a:ext cx="22" cy="5"/>
                  </a:xfrm>
                  <a:custGeom>
                    <a:avLst/>
                    <a:gdLst>
                      <a:gd name="T0" fmla="*/ 1 w 4"/>
                      <a:gd name="T1" fmla="*/ 1 h 1"/>
                      <a:gd name="T2" fmla="*/ 4 w 4"/>
                      <a:gd name="T3" fmla="*/ 0 h 1"/>
                      <a:gd name="T4" fmla="*/ 4 w 4"/>
                      <a:gd name="T5" fmla="*/ 0 h 1"/>
                      <a:gd name="T6" fmla="*/ 1 w 4"/>
                      <a:gd name="T7" fmla="*/ 1 h 1"/>
                      <a:gd name="T8" fmla="*/ 1 w 4"/>
                      <a:gd name="T9" fmla="*/ 1 h 1"/>
                    </a:gdLst>
                    <a:ahLst/>
                    <a:cxnLst>
                      <a:cxn ang="0">
                        <a:pos x="T0" y="T1"/>
                      </a:cxn>
                      <a:cxn ang="0">
                        <a:pos x="T2" y="T3"/>
                      </a:cxn>
                      <a:cxn ang="0">
                        <a:pos x="T4" y="T5"/>
                      </a:cxn>
                      <a:cxn ang="0">
                        <a:pos x="T6" y="T7"/>
                      </a:cxn>
                      <a:cxn ang="0">
                        <a:pos x="T8" y="T9"/>
                      </a:cxn>
                    </a:cxnLst>
                    <a:rect l="0" t="0" r="r" b="b"/>
                    <a:pathLst>
                      <a:path w="4" h="1">
                        <a:moveTo>
                          <a:pt x="1" y="1"/>
                        </a:moveTo>
                        <a:cubicBezTo>
                          <a:pt x="2" y="1"/>
                          <a:pt x="3" y="0"/>
                          <a:pt x="4" y="0"/>
                        </a:cubicBezTo>
                        <a:cubicBezTo>
                          <a:pt x="4" y="0"/>
                          <a:pt x="4" y="0"/>
                          <a:pt x="4" y="0"/>
                        </a:cubicBezTo>
                        <a:cubicBezTo>
                          <a:pt x="3" y="0"/>
                          <a:pt x="2" y="0"/>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7" name="Freeform 1573"/>
                  <p:cNvSpPr>
                    <a:spLocks/>
                  </p:cNvSpPr>
                  <p:nvPr/>
                </p:nvSpPr>
                <p:spPr bwMode="auto">
                  <a:xfrm>
                    <a:off x="3853" y="2060"/>
                    <a:ext cx="22" cy="6"/>
                  </a:xfrm>
                  <a:custGeom>
                    <a:avLst/>
                    <a:gdLst>
                      <a:gd name="T0" fmla="*/ 1 w 4"/>
                      <a:gd name="T1" fmla="*/ 1 h 1"/>
                      <a:gd name="T2" fmla="*/ 3 w 4"/>
                      <a:gd name="T3" fmla="*/ 0 h 1"/>
                      <a:gd name="T4" fmla="*/ 3 w 4"/>
                      <a:gd name="T5" fmla="*/ 0 h 1"/>
                      <a:gd name="T6" fmla="*/ 1 w 4"/>
                      <a:gd name="T7" fmla="*/ 1 h 1"/>
                      <a:gd name="T8" fmla="*/ 1 w 4"/>
                      <a:gd name="T9" fmla="*/ 1 h 1"/>
                    </a:gdLst>
                    <a:ahLst/>
                    <a:cxnLst>
                      <a:cxn ang="0">
                        <a:pos x="T0" y="T1"/>
                      </a:cxn>
                      <a:cxn ang="0">
                        <a:pos x="T2" y="T3"/>
                      </a:cxn>
                      <a:cxn ang="0">
                        <a:pos x="T4" y="T5"/>
                      </a:cxn>
                      <a:cxn ang="0">
                        <a:pos x="T6" y="T7"/>
                      </a:cxn>
                      <a:cxn ang="0">
                        <a:pos x="T8" y="T9"/>
                      </a:cxn>
                    </a:cxnLst>
                    <a:rect l="0" t="0" r="r" b="b"/>
                    <a:pathLst>
                      <a:path w="4" h="1">
                        <a:moveTo>
                          <a:pt x="1" y="1"/>
                        </a:moveTo>
                        <a:cubicBezTo>
                          <a:pt x="2" y="1"/>
                          <a:pt x="2" y="1"/>
                          <a:pt x="3" y="0"/>
                        </a:cubicBezTo>
                        <a:cubicBezTo>
                          <a:pt x="4" y="0"/>
                          <a:pt x="3" y="0"/>
                          <a:pt x="3" y="0"/>
                        </a:cubicBezTo>
                        <a:cubicBezTo>
                          <a:pt x="2" y="0"/>
                          <a:pt x="2" y="1"/>
                          <a:pt x="1"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8" name="Freeform 1574"/>
                  <p:cNvSpPr>
                    <a:spLocks/>
                  </p:cNvSpPr>
                  <p:nvPr/>
                </p:nvSpPr>
                <p:spPr bwMode="auto">
                  <a:xfrm>
                    <a:off x="3853" y="2066"/>
                    <a:ext cx="22" cy="5"/>
                  </a:xfrm>
                  <a:custGeom>
                    <a:avLst/>
                    <a:gdLst>
                      <a:gd name="T0" fmla="*/ 1 w 4"/>
                      <a:gd name="T1" fmla="*/ 1 h 1"/>
                      <a:gd name="T2" fmla="*/ 4 w 4"/>
                      <a:gd name="T3" fmla="*/ 0 h 1"/>
                      <a:gd name="T4" fmla="*/ 3 w 4"/>
                      <a:gd name="T5" fmla="*/ 0 h 1"/>
                      <a:gd name="T6" fmla="*/ 1 w 4"/>
                      <a:gd name="T7" fmla="*/ 1 h 1"/>
                      <a:gd name="T8" fmla="*/ 1 w 4"/>
                      <a:gd name="T9" fmla="*/ 1 h 1"/>
                    </a:gdLst>
                    <a:ahLst/>
                    <a:cxnLst>
                      <a:cxn ang="0">
                        <a:pos x="T0" y="T1"/>
                      </a:cxn>
                      <a:cxn ang="0">
                        <a:pos x="T2" y="T3"/>
                      </a:cxn>
                      <a:cxn ang="0">
                        <a:pos x="T4" y="T5"/>
                      </a:cxn>
                      <a:cxn ang="0">
                        <a:pos x="T6" y="T7"/>
                      </a:cxn>
                      <a:cxn ang="0">
                        <a:pos x="T8" y="T9"/>
                      </a:cxn>
                    </a:cxnLst>
                    <a:rect l="0" t="0" r="r" b="b"/>
                    <a:pathLst>
                      <a:path w="4" h="1">
                        <a:moveTo>
                          <a:pt x="1" y="1"/>
                        </a:moveTo>
                        <a:cubicBezTo>
                          <a:pt x="2" y="1"/>
                          <a:pt x="3" y="1"/>
                          <a:pt x="4" y="0"/>
                        </a:cubicBezTo>
                        <a:cubicBezTo>
                          <a:pt x="4" y="0"/>
                          <a:pt x="4" y="0"/>
                          <a:pt x="3" y="0"/>
                        </a:cubicBezTo>
                        <a:cubicBezTo>
                          <a:pt x="2" y="0"/>
                          <a:pt x="2" y="1"/>
                          <a:pt x="1" y="1"/>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89" name="Freeform 1575"/>
                  <p:cNvSpPr>
                    <a:spLocks/>
                  </p:cNvSpPr>
                  <p:nvPr/>
                </p:nvSpPr>
                <p:spPr bwMode="auto">
                  <a:xfrm>
                    <a:off x="3853" y="2071"/>
                    <a:ext cx="16" cy="6"/>
                  </a:xfrm>
                  <a:custGeom>
                    <a:avLst/>
                    <a:gdLst>
                      <a:gd name="T0" fmla="*/ 1 w 3"/>
                      <a:gd name="T1" fmla="*/ 1 h 1"/>
                      <a:gd name="T2" fmla="*/ 3 w 3"/>
                      <a:gd name="T3" fmla="*/ 1 h 1"/>
                      <a:gd name="T4" fmla="*/ 3 w 3"/>
                      <a:gd name="T5" fmla="*/ 0 h 1"/>
                      <a:gd name="T6" fmla="*/ 2 w 3"/>
                      <a:gd name="T7" fmla="*/ 0 h 1"/>
                      <a:gd name="T8" fmla="*/ 1 w 3"/>
                      <a:gd name="T9" fmla="*/ 1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cubicBezTo>
                          <a:pt x="1" y="1"/>
                          <a:pt x="2" y="1"/>
                          <a:pt x="3" y="1"/>
                        </a:cubicBezTo>
                        <a:cubicBezTo>
                          <a:pt x="3" y="0"/>
                          <a:pt x="3" y="0"/>
                          <a:pt x="3" y="0"/>
                        </a:cubicBezTo>
                        <a:cubicBezTo>
                          <a:pt x="3" y="0"/>
                          <a:pt x="2" y="0"/>
                          <a:pt x="2" y="0"/>
                        </a:cubicBezTo>
                        <a:cubicBezTo>
                          <a:pt x="2" y="0"/>
                          <a:pt x="1" y="1"/>
                          <a:pt x="1"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0" name="Freeform 1576"/>
                  <p:cNvSpPr>
                    <a:spLocks/>
                  </p:cNvSpPr>
                  <p:nvPr/>
                </p:nvSpPr>
                <p:spPr bwMode="auto">
                  <a:xfrm>
                    <a:off x="3853" y="2077"/>
                    <a:ext cx="11" cy="5"/>
                  </a:xfrm>
                  <a:custGeom>
                    <a:avLst/>
                    <a:gdLst>
                      <a:gd name="T0" fmla="*/ 0 w 2"/>
                      <a:gd name="T1" fmla="*/ 1 h 1"/>
                      <a:gd name="T2" fmla="*/ 2 w 2"/>
                      <a:gd name="T3" fmla="*/ 1 h 1"/>
                      <a:gd name="T4" fmla="*/ 2 w 2"/>
                      <a:gd name="T5" fmla="*/ 0 h 1"/>
                      <a:gd name="T6" fmla="*/ 2 w 2"/>
                      <a:gd name="T7" fmla="*/ 1 h 1"/>
                      <a:gd name="T8" fmla="*/ 0 w 2"/>
                      <a:gd name="T9" fmla="*/ 1 h 1"/>
                      <a:gd name="T10" fmla="*/ 0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1" y="1"/>
                          <a:pt x="1" y="1"/>
                          <a:pt x="2" y="1"/>
                        </a:cubicBezTo>
                        <a:cubicBezTo>
                          <a:pt x="2" y="1"/>
                          <a:pt x="2" y="1"/>
                          <a:pt x="2" y="0"/>
                        </a:cubicBezTo>
                        <a:cubicBezTo>
                          <a:pt x="2" y="0"/>
                          <a:pt x="2" y="0"/>
                          <a:pt x="2" y="1"/>
                        </a:cubicBezTo>
                        <a:cubicBezTo>
                          <a:pt x="1" y="1"/>
                          <a:pt x="1" y="1"/>
                          <a:pt x="0" y="1"/>
                        </a:cubicBezTo>
                        <a:cubicBezTo>
                          <a:pt x="0" y="1"/>
                          <a:pt x="0" y="1"/>
                          <a:pt x="0" y="1"/>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1" name="Freeform 1577"/>
                  <p:cNvSpPr>
                    <a:spLocks/>
                  </p:cNvSpPr>
                  <p:nvPr/>
                </p:nvSpPr>
                <p:spPr bwMode="auto">
                  <a:xfrm>
                    <a:off x="3853" y="2082"/>
                    <a:ext cx="16" cy="11"/>
                  </a:xfrm>
                  <a:custGeom>
                    <a:avLst/>
                    <a:gdLst>
                      <a:gd name="T0" fmla="*/ 0 w 3"/>
                      <a:gd name="T1" fmla="*/ 1 h 2"/>
                      <a:gd name="T2" fmla="*/ 2 w 3"/>
                      <a:gd name="T3" fmla="*/ 1 h 2"/>
                      <a:gd name="T4" fmla="*/ 2 w 3"/>
                      <a:gd name="T5" fmla="*/ 0 h 2"/>
                      <a:gd name="T6" fmla="*/ 2 w 3"/>
                      <a:gd name="T7" fmla="*/ 0 h 2"/>
                      <a:gd name="T8" fmla="*/ 0 w 3"/>
                      <a:gd name="T9" fmla="*/ 1 h 2"/>
                      <a:gd name="T10" fmla="*/ 0 w 3"/>
                      <a:gd name="T11" fmla="*/ 1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cubicBezTo>
                          <a:pt x="1" y="1"/>
                          <a:pt x="2" y="1"/>
                          <a:pt x="2" y="1"/>
                        </a:cubicBezTo>
                        <a:cubicBezTo>
                          <a:pt x="2" y="1"/>
                          <a:pt x="3" y="0"/>
                          <a:pt x="2" y="0"/>
                        </a:cubicBezTo>
                        <a:cubicBezTo>
                          <a:pt x="2" y="0"/>
                          <a:pt x="2" y="0"/>
                          <a:pt x="2" y="0"/>
                        </a:cubicBezTo>
                        <a:cubicBezTo>
                          <a:pt x="1" y="1"/>
                          <a:pt x="1" y="1"/>
                          <a:pt x="0" y="1"/>
                        </a:cubicBezTo>
                        <a:cubicBezTo>
                          <a:pt x="0" y="1"/>
                          <a:pt x="0" y="1"/>
                          <a:pt x="0" y="1"/>
                        </a:cubicBezTo>
                        <a:cubicBezTo>
                          <a:pt x="0" y="2"/>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2" name="Freeform 1578"/>
                  <p:cNvSpPr>
                    <a:spLocks/>
                  </p:cNvSpPr>
                  <p:nvPr/>
                </p:nvSpPr>
                <p:spPr bwMode="auto">
                  <a:xfrm>
                    <a:off x="3853" y="2093"/>
                    <a:ext cx="11" cy="0"/>
                  </a:xfrm>
                  <a:custGeom>
                    <a:avLst/>
                    <a:gdLst>
                      <a:gd name="T0" fmla="*/ 1 w 2"/>
                      <a:gd name="T1" fmla="*/ 2 w 2"/>
                      <a:gd name="T2" fmla="*/ 2 w 2"/>
                      <a:gd name="T3" fmla="*/ 1 w 2"/>
                      <a:gd name="T4" fmla="*/ 0 w 2"/>
                      <a:gd name="T5" fmla="*/ 0 w 2"/>
                      <a:gd name="T6" fmla="*/ 1 w 2"/>
                    </a:gdLst>
                    <a:ahLst/>
                    <a:cxnLst>
                      <a:cxn ang="0">
                        <a:pos x="T0" y="0"/>
                      </a:cxn>
                      <a:cxn ang="0">
                        <a:pos x="T1" y="0"/>
                      </a:cxn>
                      <a:cxn ang="0">
                        <a:pos x="T2" y="0"/>
                      </a:cxn>
                      <a:cxn ang="0">
                        <a:pos x="T3" y="0"/>
                      </a:cxn>
                      <a:cxn ang="0">
                        <a:pos x="T4" y="0"/>
                      </a:cxn>
                      <a:cxn ang="0">
                        <a:pos x="T5" y="0"/>
                      </a:cxn>
                      <a:cxn ang="0">
                        <a:pos x="T6" y="0"/>
                      </a:cxn>
                    </a:cxnLst>
                    <a:rect l="0" t="0" r="r" b="b"/>
                    <a:pathLst>
                      <a:path w="2">
                        <a:moveTo>
                          <a:pt x="1" y="0"/>
                        </a:moveTo>
                        <a:cubicBezTo>
                          <a:pt x="1" y="0"/>
                          <a:pt x="1" y="0"/>
                          <a:pt x="2" y="0"/>
                        </a:cubicBezTo>
                        <a:cubicBezTo>
                          <a:pt x="2" y="0"/>
                          <a:pt x="2" y="0"/>
                          <a:pt x="2" y="0"/>
                        </a:cubicBezTo>
                        <a:cubicBezTo>
                          <a:pt x="2" y="0"/>
                          <a:pt x="2" y="0"/>
                          <a:pt x="1" y="0"/>
                        </a:cubicBezTo>
                        <a:cubicBezTo>
                          <a:pt x="1" y="0"/>
                          <a:pt x="1" y="0"/>
                          <a:pt x="0" y="0"/>
                        </a:cubicBezTo>
                        <a:cubicBezTo>
                          <a:pt x="0" y="0"/>
                          <a:pt x="0" y="0"/>
                          <a:pt x="0" y="0"/>
                        </a:cubicBezTo>
                        <a:cubicBezTo>
                          <a:pt x="0" y="0"/>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3" name="Freeform 1579"/>
                  <p:cNvSpPr>
                    <a:spLocks/>
                  </p:cNvSpPr>
                  <p:nvPr/>
                </p:nvSpPr>
                <p:spPr bwMode="auto">
                  <a:xfrm>
                    <a:off x="3847" y="2099"/>
                    <a:ext cx="11" cy="5"/>
                  </a:xfrm>
                  <a:custGeom>
                    <a:avLst/>
                    <a:gdLst>
                      <a:gd name="T0" fmla="*/ 1 w 2"/>
                      <a:gd name="T1" fmla="*/ 1 h 1"/>
                      <a:gd name="T2" fmla="*/ 2 w 2"/>
                      <a:gd name="T3" fmla="*/ 0 h 1"/>
                      <a:gd name="T4" fmla="*/ 2 w 2"/>
                      <a:gd name="T5" fmla="*/ 0 h 1"/>
                      <a:gd name="T6" fmla="*/ 1 w 2"/>
                      <a:gd name="T7" fmla="*/ 0 h 1"/>
                      <a:gd name="T8" fmla="*/ 1 w 2"/>
                      <a:gd name="T9" fmla="*/ 1 h 1"/>
                      <a:gd name="T10" fmla="*/ 1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0"/>
                        </a:cubicBezTo>
                        <a:cubicBezTo>
                          <a:pt x="2" y="0"/>
                          <a:pt x="2" y="0"/>
                          <a:pt x="2" y="0"/>
                        </a:cubicBezTo>
                        <a:cubicBezTo>
                          <a:pt x="2" y="0"/>
                          <a:pt x="2" y="0"/>
                          <a:pt x="1" y="0"/>
                        </a:cubicBezTo>
                        <a:cubicBezTo>
                          <a:pt x="1" y="0"/>
                          <a:pt x="1" y="1"/>
                          <a:pt x="1" y="1"/>
                        </a:cubicBezTo>
                        <a:cubicBezTo>
                          <a:pt x="0" y="1"/>
                          <a:pt x="1" y="1"/>
                          <a:pt x="1" y="1"/>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4" name="Freeform 1580"/>
                  <p:cNvSpPr>
                    <a:spLocks/>
                  </p:cNvSpPr>
                  <p:nvPr/>
                </p:nvSpPr>
                <p:spPr bwMode="auto">
                  <a:xfrm>
                    <a:off x="3412" y="2435"/>
                    <a:ext cx="22" cy="11"/>
                  </a:xfrm>
                  <a:custGeom>
                    <a:avLst/>
                    <a:gdLst>
                      <a:gd name="T0" fmla="*/ 1 w 4"/>
                      <a:gd name="T1" fmla="*/ 2 h 2"/>
                      <a:gd name="T2" fmla="*/ 4 w 4"/>
                      <a:gd name="T3" fmla="*/ 0 h 2"/>
                      <a:gd name="T4" fmla="*/ 3 w 4"/>
                      <a:gd name="T5" fmla="*/ 0 h 2"/>
                      <a:gd name="T6" fmla="*/ 0 w 4"/>
                      <a:gd name="T7" fmla="*/ 2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1"/>
                          <a:pt x="3" y="1"/>
                          <a:pt x="4" y="0"/>
                        </a:cubicBezTo>
                        <a:cubicBezTo>
                          <a:pt x="4" y="0"/>
                          <a:pt x="4" y="0"/>
                          <a:pt x="3" y="0"/>
                        </a:cubicBezTo>
                        <a:cubicBezTo>
                          <a:pt x="2" y="1"/>
                          <a:pt x="1" y="1"/>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5" name="Freeform 1581"/>
                  <p:cNvSpPr>
                    <a:spLocks/>
                  </p:cNvSpPr>
                  <p:nvPr/>
                </p:nvSpPr>
                <p:spPr bwMode="auto">
                  <a:xfrm>
                    <a:off x="3401" y="2424"/>
                    <a:ext cx="44" cy="22"/>
                  </a:xfrm>
                  <a:custGeom>
                    <a:avLst/>
                    <a:gdLst>
                      <a:gd name="T0" fmla="*/ 1 w 8"/>
                      <a:gd name="T1" fmla="*/ 4 h 4"/>
                      <a:gd name="T2" fmla="*/ 8 w 8"/>
                      <a:gd name="T3" fmla="*/ 0 h 4"/>
                      <a:gd name="T4" fmla="*/ 8 w 8"/>
                      <a:gd name="T5" fmla="*/ 0 h 4"/>
                      <a:gd name="T6" fmla="*/ 1 w 8"/>
                      <a:gd name="T7" fmla="*/ 4 h 4"/>
                      <a:gd name="T8" fmla="*/ 1 w 8"/>
                      <a:gd name="T9" fmla="*/ 4 h 4"/>
                    </a:gdLst>
                    <a:ahLst/>
                    <a:cxnLst>
                      <a:cxn ang="0">
                        <a:pos x="T0" y="T1"/>
                      </a:cxn>
                      <a:cxn ang="0">
                        <a:pos x="T2" y="T3"/>
                      </a:cxn>
                      <a:cxn ang="0">
                        <a:pos x="T4" y="T5"/>
                      </a:cxn>
                      <a:cxn ang="0">
                        <a:pos x="T6" y="T7"/>
                      </a:cxn>
                      <a:cxn ang="0">
                        <a:pos x="T8" y="T9"/>
                      </a:cxn>
                    </a:cxnLst>
                    <a:rect l="0" t="0" r="r" b="b"/>
                    <a:pathLst>
                      <a:path w="8" h="4">
                        <a:moveTo>
                          <a:pt x="1" y="4"/>
                        </a:moveTo>
                        <a:cubicBezTo>
                          <a:pt x="3" y="2"/>
                          <a:pt x="6" y="1"/>
                          <a:pt x="8" y="0"/>
                        </a:cubicBezTo>
                        <a:cubicBezTo>
                          <a:pt x="8" y="0"/>
                          <a:pt x="8" y="0"/>
                          <a:pt x="8" y="0"/>
                        </a:cubicBezTo>
                        <a:cubicBezTo>
                          <a:pt x="5" y="1"/>
                          <a:pt x="2" y="2"/>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6" name="Freeform 1582"/>
                  <p:cNvSpPr>
                    <a:spLocks/>
                  </p:cNvSpPr>
                  <p:nvPr/>
                </p:nvSpPr>
                <p:spPr bwMode="auto">
                  <a:xfrm>
                    <a:off x="3395" y="2408"/>
                    <a:ext cx="55" cy="33"/>
                  </a:xfrm>
                  <a:custGeom>
                    <a:avLst/>
                    <a:gdLst>
                      <a:gd name="T0" fmla="*/ 1 w 10"/>
                      <a:gd name="T1" fmla="*/ 6 h 6"/>
                      <a:gd name="T2" fmla="*/ 10 w 10"/>
                      <a:gd name="T3" fmla="*/ 1 h 6"/>
                      <a:gd name="T4" fmla="*/ 9 w 10"/>
                      <a:gd name="T5" fmla="*/ 1 h 6"/>
                      <a:gd name="T6" fmla="*/ 0 w 10"/>
                      <a:gd name="T7" fmla="*/ 5 h 6"/>
                      <a:gd name="T8" fmla="*/ 1 w 10"/>
                      <a:gd name="T9" fmla="*/ 6 h 6"/>
                    </a:gdLst>
                    <a:ahLst/>
                    <a:cxnLst>
                      <a:cxn ang="0">
                        <a:pos x="T0" y="T1"/>
                      </a:cxn>
                      <a:cxn ang="0">
                        <a:pos x="T2" y="T3"/>
                      </a:cxn>
                      <a:cxn ang="0">
                        <a:pos x="T4" y="T5"/>
                      </a:cxn>
                      <a:cxn ang="0">
                        <a:pos x="T6" y="T7"/>
                      </a:cxn>
                      <a:cxn ang="0">
                        <a:pos x="T8" y="T9"/>
                      </a:cxn>
                    </a:cxnLst>
                    <a:rect l="0" t="0" r="r" b="b"/>
                    <a:pathLst>
                      <a:path w="10" h="6">
                        <a:moveTo>
                          <a:pt x="1" y="6"/>
                        </a:moveTo>
                        <a:cubicBezTo>
                          <a:pt x="4" y="4"/>
                          <a:pt x="7" y="2"/>
                          <a:pt x="10" y="1"/>
                        </a:cubicBezTo>
                        <a:cubicBezTo>
                          <a:pt x="10" y="1"/>
                          <a:pt x="10" y="0"/>
                          <a:pt x="9" y="1"/>
                        </a:cubicBezTo>
                        <a:cubicBezTo>
                          <a:pt x="6" y="2"/>
                          <a:pt x="3" y="4"/>
                          <a:pt x="0" y="5"/>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7" name="Freeform 1583"/>
                  <p:cNvSpPr>
                    <a:spLocks/>
                  </p:cNvSpPr>
                  <p:nvPr/>
                </p:nvSpPr>
                <p:spPr bwMode="auto">
                  <a:xfrm>
                    <a:off x="3401" y="2408"/>
                    <a:ext cx="55" cy="22"/>
                  </a:xfrm>
                  <a:custGeom>
                    <a:avLst/>
                    <a:gdLst>
                      <a:gd name="T0" fmla="*/ 1 w 10"/>
                      <a:gd name="T1" fmla="*/ 4 h 4"/>
                      <a:gd name="T2" fmla="*/ 10 w 10"/>
                      <a:gd name="T3" fmla="*/ 0 h 4"/>
                      <a:gd name="T4" fmla="*/ 9 w 10"/>
                      <a:gd name="T5" fmla="*/ 0 h 4"/>
                      <a:gd name="T6" fmla="*/ 0 w 10"/>
                      <a:gd name="T7" fmla="*/ 4 h 4"/>
                      <a:gd name="T8" fmla="*/ 1 w 10"/>
                      <a:gd name="T9" fmla="*/ 4 h 4"/>
                    </a:gdLst>
                    <a:ahLst/>
                    <a:cxnLst>
                      <a:cxn ang="0">
                        <a:pos x="T0" y="T1"/>
                      </a:cxn>
                      <a:cxn ang="0">
                        <a:pos x="T2" y="T3"/>
                      </a:cxn>
                      <a:cxn ang="0">
                        <a:pos x="T4" y="T5"/>
                      </a:cxn>
                      <a:cxn ang="0">
                        <a:pos x="T6" y="T7"/>
                      </a:cxn>
                      <a:cxn ang="0">
                        <a:pos x="T8" y="T9"/>
                      </a:cxn>
                    </a:cxnLst>
                    <a:rect l="0" t="0" r="r" b="b"/>
                    <a:pathLst>
                      <a:path w="10" h="4">
                        <a:moveTo>
                          <a:pt x="1" y="4"/>
                        </a:moveTo>
                        <a:cubicBezTo>
                          <a:pt x="3" y="2"/>
                          <a:pt x="7" y="1"/>
                          <a:pt x="10" y="0"/>
                        </a:cubicBezTo>
                        <a:cubicBezTo>
                          <a:pt x="10" y="0"/>
                          <a:pt x="10" y="0"/>
                          <a:pt x="9" y="0"/>
                        </a:cubicBezTo>
                        <a:cubicBezTo>
                          <a:pt x="6" y="1"/>
                          <a:pt x="3" y="2"/>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8" name="Freeform 1584"/>
                  <p:cNvSpPr>
                    <a:spLocks/>
                  </p:cNvSpPr>
                  <p:nvPr/>
                </p:nvSpPr>
                <p:spPr bwMode="auto">
                  <a:xfrm>
                    <a:off x="3401" y="2396"/>
                    <a:ext cx="66" cy="23"/>
                  </a:xfrm>
                  <a:custGeom>
                    <a:avLst/>
                    <a:gdLst>
                      <a:gd name="T0" fmla="*/ 1 w 12"/>
                      <a:gd name="T1" fmla="*/ 4 h 4"/>
                      <a:gd name="T2" fmla="*/ 5 w 12"/>
                      <a:gd name="T3" fmla="*/ 2 h 4"/>
                      <a:gd name="T4" fmla="*/ 11 w 12"/>
                      <a:gd name="T5" fmla="*/ 0 h 4"/>
                      <a:gd name="T6" fmla="*/ 11 w 12"/>
                      <a:gd name="T7" fmla="*/ 0 h 4"/>
                      <a:gd name="T8" fmla="*/ 4 w 12"/>
                      <a:gd name="T9" fmla="*/ 2 h 4"/>
                      <a:gd name="T10" fmla="*/ 0 w 12"/>
                      <a:gd name="T11" fmla="*/ 4 h 4"/>
                      <a:gd name="T12" fmla="*/ 1 w 1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2" h="4">
                        <a:moveTo>
                          <a:pt x="1" y="4"/>
                        </a:moveTo>
                        <a:cubicBezTo>
                          <a:pt x="2" y="3"/>
                          <a:pt x="4" y="3"/>
                          <a:pt x="5" y="2"/>
                        </a:cubicBezTo>
                        <a:cubicBezTo>
                          <a:pt x="7" y="1"/>
                          <a:pt x="9" y="1"/>
                          <a:pt x="11" y="0"/>
                        </a:cubicBezTo>
                        <a:cubicBezTo>
                          <a:pt x="12" y="0"/>
                          <a:pt x="12" y="0"/>
                          <a:pt x="11" y="0"/>
                        </a:cubicBezTo>
                        <a:cubicBezTo>
                          <a:pt x="9" y="1"/>
                          <a:pt x="6" y="2"/>
                          <a:pt x="4" y="2"/>
                        </a:cubicBezTo>
                        <a:cubicBezTo>
                          <a:pt x="2" y="3"/>
                          <a:pt x="1" y="3"/>
                          <a:pt x="0"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499" name="Freeform 1585"/>
                  <p:cNvSpPr>
                    <a:spLocks/>
                  </p:cNvSpPr>
                  <p:nvPr/>
                </p:nvSpPr>
                <p:spPr bwMode="auto">
                  <a:xfrm>
                    <a:off x="3395" y="2380"/>
                    <a:ext cx="100" cy="33"/>
                  </a:xfrm>
                  <a:custGeom>
                    <a:avLst/>
                    <a:gdLst>
                      <a:gd name="T0" fmla="*/ 1 w 18"/>
                      <a:gd name="T1" fmla="*/ 6 h 6"/>
                      <a:gd name="T2" fmla="*/ 17 w 18"/>
                      <a:gd name="T3" fmla="*/ 1 h 6"/>
                      <a:gd name="T4" fmla="*/ 17 w 18"/>
                      <a:gd name="T5" fmla="*/ 0 h 6"/>
                      <a:gd name="T6" fmla="*/ 1 w 18"/>
                      <a:gd name="T7" fmla="*/ 6 h 6"/>
                      <a:gd name="T8" fmla="*/ 1 w 18"/>
                      <a:gd name="T9" fmla="*/ 6 h 6"/>
                    </a:gdLst>
                    <a:ahLst/>
                    <a:cxnLst>
                      <a:cxn ang="0">
                        <a:pos x="T0" y="T1"/>
                      </a:cxn>
                      <a:cxn ang="0">
                        <a:pos x="T2" y="T3"/>
                      </a:cxn>
                      <a:cxn ang="0">
                        <a:pos x="T4" y="T5"/>
                      </a:cxn>
                      <a:cxn ang="0">
                        <a:pos x="T6" y="T7"/>
                      </a:cxn>
                      <a:cxn ang="0">
                        <a:pos x="T8" y="T9"/>
                      </a:cxn>
                    </a:cxnLst>
                    <a:rect l="0" t="0" r="r" b="b"/>
                    <a:pathLst>
                      <a:path w="18" h="6">
                        <a:moveTo>
                          <a:pt x="1" y="6"/>
                        </a:moveTo>
                        <a:cubicBezTo>
                          <a:pt x="6" y="3"/>
                          <a:pt x="12" y="2"/>
                          <a:pt x="17" y="1"/>
                        </a:cubicBezTo>
                        <a:cubicBezTo>
                          <a:pt x="18" y="1"/>
                          <a:pt x="17" y="0"/>
                          <a:pt x="17" y="0"/>
                        </a:cubicBezTo>
                        <a:cubicBezTo>
                          <a:pt x="11" y="2"/>
                          <a:pt x="6" y="3"/>
                          <a:pt x="1"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0" name="Freeform 1586"/>
                  <p:cNvSpPr>
                    <a:spLocks/>
                  </p:cNvSpPr>
                  <p:nvPr/>
                </p:nvSpPr>
                <p:spPr bwMode="auto">
                  <a:xfrm>
                    <a:off x="3390" y="2369"/>
                    <a:ext cx="105" cy="44"/>
                  </a:xfrm>
                  <a:custGeom>
                    <a:avLst/>
                    <a:gdLst>
                      <a:gd name="T0" fmla="*/ 1 w 19"/>
                      <a:gd name="T1" fmla="*/ 7 h 8"/>
                      <a:gd name="T2" fmla="*/ 9 w 19"/>
                      <a:gd name="T3" fmla="*/ 4 h 8"/>
                      <a:gd name="T4" fmla="*/ 18 w 19"/>
                      <a:gd name="T5" fmla="*/ 1 h 8"/>
                      <a:gd name="T6" fmla="*/ 18 w 19"/>
                      <a:gd name="T7" fmla="*/ 0 h 8"/>
                      <a:gd name="T8" fmla="*/ 8 w 19"/>
                      <a:gd name="T9" fmla="*/ 3 h 8"/>
                      <a:gd name="T10" fmla="*/ 0 w 19"/>
                      <a:gd name="T11" fmla="*/ 7 h 8"/>
                      <a:gd name="T12" fmla="*/ 1 w 19"/>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9" h="8">
                        <a:moveTo>
                          <a:pt x="1" y="7"/>
                        </a:moveTo>
                        <a:cubicBezTo>
                          <a:pt x="3" y="5"/>
                          <a:pt x="6" y="5"/>
                          <a:pt x="9" y="4"/>
                        </a:cubicBezTo>
                        <a:cubicBezTo>
                          <a:pt x="12" y="2"/>
                          <a:pt x="15" y="1"/>
                          <a:pt x="18" y="1"/>
                        </a:cubicBezTo>
                        <a:cubicBezTo>
                          <a:pt x="18" y="1"/>
                          <a:pt x="19" y="0"/>
                          <a:pt x="18" y="0"/>
                        </a:cubicBezTo>
                        <a:cubicBezTo>
                          <a:pt x="15" y="1"/>
                          <a:pt x="12" y="2"/>
                          <a:pt x="8" y="3"/>
                        </a:cubicBezTo>
                        <a:cubicBezTo>
                          <a:pt x="6" y="4"/>
                          <a:pt x="2" y="5"/>
                          <a:pt x="0" y="7"/>
                        </a:cubicBezTo>
                        <a:cubicBezTo>
                          <a:pt x="0" y="8"/>
                          <a:pt x="0" y="8"/>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1" name="Freeform 1587"/>
                  <p:cNvSpPr>
                    <a:spLocks/>
                  </p:cNvSpPr>
                  <p:nvPr/>
                </p:nvSpPr>
                <p:spPr bwMode="auto">
                  <a:xfrm>
                    <a:off x="3346" y="2055"/>
                    <a:ext cx="55" cy="38"/>
                  </a:xfrm>
                  <a:custGeom>
                    <a:avLst/>
                    <a:gdLst>
                      <a:gd name="T0" fmla="*/ 1 w 10"/>
                      <a:gd name="T1" fmla="*/ 7 h 7"/>
                      <a:gd name="T2" fmla="*/ 10 w 10"/>
                      <a:gd name="T3" fmla="*/ 0 h 7"/>
                      <a:gd name="T4" fmla="*/ 10 w 10"/>
                      <a:gd name="T5" fmla="*/ 0 h 7"/>
                      <a:gd name="T6" fmla="*/ 0 w 10"/>
                      <a:gd name="T7" fmla="*/ 7 h 7"/>
                      <a:gd name="T8" fmla="*/ 1 w 10"/>
                      <a:gd name="T9" fmla="*/ 7 h 7"/>
                    </a:gdLst>
                    <a:ahLst/>
                    <a:cxnLst>
                      <a:cxn ang="0">
                        <a:pos x="T0" y="T1"/>
                      </a:cxn>
                      <a:cxn ang="0">
                        <a:pos x="T2" y="T3"/>
                      </a:cxn>
                      <a:cxn ang="0">
                        <a:pos x="T4" y="T5"/>
                      </a:cxn>
                      <a:cxn ang="0">
                        <a:pos x="T6" y="T7"/>
                      </a:cxn>
                      <a:cxn ang="0">
                        <a:pos x="T8" y="T9"/>
                      </a:cxn>
                    </a:cxnLst>
                    <a:rect l="0" t="0" r="r" b="b"/>
                    <a:pathLst>
                      <a:path w="10" h="7">
                        <a:moveTo>
                          <a:pt x="1" y="7"/>
                        </a:moveTo>
                        <a:cubicBezTo>
                          <a:pt x="3" y="4"/>
                          <a:pt x="7" y="2"/>
                          <a:pt x="10" y="0"/>
                        </a:cubicBezTo>
                        <a:cubicBezTo>
                          <a:pt x="10" y="0"/>
                          <a:pt x="10" y="0"/>
                          <a:pt x="10" y="0"/>
                        </a:cubicBezTo>
                        <a:cubicBezTo>
                          <a:pt x="6" y="2"/>
                          <a:pt x="3" y="4"/>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2" name="Freeform 1588"/>
                  <p:cNvSpPr>
                    <a:spLocks/>
                  </p:cNvSpPr>
                  <p:nvPr/>
                </p:nvSpPr>
                <p:spPr bwMode="auto">
                  <a:xfrm>
                    <a:off x="3340" y="2044"/>
                    <a:ext cx="99" cy="55"/>
                  </a:xfrm>
                  <a:custGeom>
                    <a:avLst/>
                    <a:gdLst>
                      <a:gd name="T0" fmla="*/ 1 w 18"/>
                      <a:gd name="T1" fmla="*/ 10 h 10"/>
                      <a:gd name="T2" fmla="*/ 17 w 18"/>
                      <a:gd name="T3" fmla="*/ 0 h 10"/>
                      <a:gd name="T4" fmla="*/ 17 w 18"/>
                      <a:gd name="T5" fmla="*/ 0 h 10"/>
                      <a:gd name="T6" fmla="*/ 0 w 18"/>
                      <a:gd name="T7" fmla="*/ 10 h 10"/>
                      <a:gd name="T8" fmla="*/ 1 w 18"/>
                      <a:gd name="T9" fmla="*/ 10 h 10"/>
                    </a:gdLst>
                    <a:ahLst/>
                    <a:cxnLst>
                      <a:cxn ang="0">
                        <a:pos x="T0" y="T1"/>
                      </a:cxn>
                      <a:cxn ang="0">
                        <a:pos x="T2" y="T3"/>
                      </a:cxn>
                      <a:cxn ang="0">
                        <a:pos x="T4" y="T5"/>
                      </a:cxn>
                      <a:cxn ang="0">
                        <a:pos x="T6" y="T7"/>
                      </a:cxn>
                      <a:cxn ang="0">
                        <a:pos x="T8" y="T9"/>
                      </a:cxn>
                    </a:cxnLst>
                    <a:rect l="0" t="0" r="r" b="b"/>
                    <a:pathLst>
                      <a:path w="18" h="10">
                        <a:moveTo>
                          <a:pt x="1" y="10"/>
                        </a:moveTo>
                        <a:cubicBezTo>
                          <a:pt x="6" y="6"/>
                          <a:pt x="11" y="3"/>
                          <a:pt x="17" y="0"/>
                        </a:cubicBezTo>
                        <a:cubicBezTo>
                          <a:pt x="18" y="0"/>
                          <a:pt x="17" y="0"/>
                          <a:pt x="17" y="0"/>
                        </a:cubicBezTo>
                        <a:cubicBezTo>
                          <a:pt x="11" y="2"/>
                          <a:pt x="5" y="6"/>
                          <a:pt x="0" y="10"/>
                        </a:cubicBezTo>
                        <a:cubicBezTo>
                          <a:pt x="0"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3" name="Freeform 1589"/>
                  <p:cNvSpPr>
                    <a:spLocks/>
                  </p:cNvSpPr>
                  <p:nvPr/>
                </p:nvSpPr>
                <p:spPr bwMode="auto">
                  <a:xfrm>
                    <a:off x="3390" y="2049"/>
                    <a:ext cx="22" cy="11"/>
                  </a:xfrm>
                  <a:custGeom>
                    <a:avLst/>
                    <a:gdLst>
                      <a:gd name="T0" fmla="*/ 1 w 4"/>
                      <a:gd name="T1" fmla="*/ 1 h 2"/>
                      <a:gd name="T2" fmla="*/ 3 w 4"/>
                      <a:gd name="T3" fmla="*/ 0 h 2"/>
                      <a:gd name="T4" fmla="*/ 3 w 4"/>
                      <a:gd name="T5" fmla="*/ 0 h 2"/>
                      <a:gd name="T6" fmla="*/ 3 w 4"/>
                      <a:gd name="T7" fmla="*/ 0 h 2"/>
                      <a:gd name="T8" fmla="*/ 1 w 4"/>
                      <a:gd name="T9" fmla="*/ 1 h 2"/>
                      <a:gd name="T10" fmla="*/ 1 w 4"/>
                      <a:gd name="T11" fmla="*/ 2 h 2"/>
                      <a:gd name="T12" fmla="*/ 1 w 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1" y="1"/>
                        </a:moveTo>
                        <a:cubicBezTo>
                          <a:pt x="2" y="1"/>
                          <a:pt x="3" y="0"/>
                          <a:pt x="3" y="0"/>
                        </a:cubicBezTo>
                        <a:cubicBezTo>
                          <a:pt x="4" y="0"/>
                          <a:pt x="4" y="0"/>
                          <a:pt x="3" y="0"/>
                        </a:cubicBezTo>
                        <a:cubicBezTo>
                          <a:pt x="3" y="0"/>
                          <a:pt x="3" y="0"/>
                          <a:pt x="3" y="0"/>
                        </a:cubicBezTo>
                        <a:cubicBezTo>
                          <a:pt x="2" y="0"/>
                          <a:pt x="1" y="1"/>
                          <a:pt x="1" y="1"/>
                        </a:cubicBezTo>
                        <a:cubicBezTo>
                          <a:pt x="0" y="1"/>
                          <a:pt x="1" y="2"/>
                          <a:pt x="1" y="2"/>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4" name="Freeform 1590"/>
                  <p:cNvSpPr>
                    <a:spLocks/>
                  </p:cNvSpPr>
                  <p:nvPr/>
                </p:nvSpPr>
                <p:spPr bwMode="auto">
                  <a:xfrm>
                    <a:off x="3346" y="2055"/>
                    <a:ext cx="93" cy="49"/>
                  </a:xfrm>
                  <a:custGeom>
                    <a:avLst/>
                    <a:gdLst>
                      <a:gd name="T0" fmla="*/ 1 w 17"/>
                      <a:gd name="T1" fmla="*/ 9 h 9"/>
                      <a:gd name="T2" fmla="*/ 17 w 17"/>
                      <a:gd name="T3" fmla="*/ 0 h 9"/>
                      <a:gd name="T4" fmla="*/ 17 w 17"/>
                      <a:gd name="T5" fmla="*/ 0 h 9"/>
                      <a:gd name="T6" fmla="*/ 1 w 17"/>
                      <a:gd name="T7" fmla="*/ 8 h 9"/>
                      <a:gd name="T8" fmla="*/ 1 w 17"/>
                      <a:gd name="T9" fmla="*/ 9 h 9"/>
                    </a:gdLst>
                    <a:ahLst/>
                    <a:cxnLst>
                      <a:cxn ang="0">
                        <a:pos x="T0" y="T1"/>
                      </a:cxn>
                      <a:cxn ang="0">
                        <a:pos x="T2" y="T3"/>
                      </a:cxn>
                      <a:cxn ang="0">
                        <a:pos x="T4" y="T5"/>
                      </a:cxn>
                      <a:cxn ang="0">
                        <a:pos x="T6" y="T7"/>
                      </a:cxn>
                      <a:cxn ang="0">
                        <a:pos x="T8" y="T9"/>
                      </a:cxn>
                    </a:cxnLst>
                    <a:rect l="0" t="0" r="r" b="b"/>
                    <a:pathLst>
                      <a:path w="17" h="9">
                        <a:moveTo>
                          <a:pt x="1" y="9"/>
                        </a:moveTo>
                        <a:cubicBezTo>
                          <a:pt x="7" y="7"/>
                          <a:pt x="12" y="3"/>
                          <a:pt x="17" y="0"/>
                        </a:cubicBezTo>
                        <a:cubicBezTo>
                          <a:pt x="17" y="0"/>
                          <a:pt x="17" y="0"/>
                          <a:pt x="17" y="0"/>
                        </a:cubicBezTo>
                        <a:cubicBezTo>
                          <a:pt x="11" y="3"/>
                          <a:pt x="6" y="6"/>
                          <a:pt x="1" y="8"/>
                        </a:cubicBezTo>
                        <a:cubicBezTo>
                          <a:pt x="0" y="8"/>
                          <a:pt x="0"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5" name="Freeform 1591"/>
                  <p:cNvSpPr>
                    <a:spLocks/>
                  </p:cNvSpPr>
                  <p:nvPr/>
                </p:nvSpPr>
                <p:spPr bwMode="auto">
                  <a:xfrm>
                    <a:off x="3346" y="2055"/>
                    <a:ext cx="115" cy="55"/>
                  </a:xfrm>
                  <a:custGeom>
                    <a:avLst/>
                    <a:gdLst>
                      <a:gd name="T0" fmla="*/ 1 w 21"/>
                      <a:gd name="T1" fmla="*/ 10 h 10"/>
                      <a:gd name="T2" fmla="*/ 20 w 21"/>
                      <a:gd name="T3" fmla="*/ 1 h 10"/>
                      <a:gd name="T4" fmla="*/ 20 w 21"/>
                      <a:gd name="T5" fmla="*/ 0 h 10"/>
                      <a:gd name="T6" fmla="*/ 0 w 21"/>
                      <a:gd name="T7" fmla="*/ 10 h 10"/>
                      <a:gd name="T8" fmla="*/ 1 w 21"/>
                      <a:gd name="T9" fmla="*/ 10 h 10"/>
                    </a:gdLst>
                    <a:ahLst/>
                    <a:cxnLst>
                      <a:cxn ang="0">
                        <a:pos x="T0" y="T1"/>
                      </a:cxn>
                      <a:cxn ang="0">
                        <a:pos x="T2" y="T3"/>
                      </a:cxn>
                      <a:cxn ang="0">
                        <a:pos x="T4" y="T5"/>
                      </a:cxn>
                      <a:cxn ang="0">
                        <a:pos x="T6" y="T7"/>
                      </a:cxn>
                      <a:cxn ang="0">
                        <a:pos x="T8" y="T9"/>
                      </a:cxn>
                    </a:cxnLst>
                    <a:rect l="0" t="0" r="r" b="b"/>
                    <a:pathLst>
                      <a:path w="21" h="10">
                        <a:moveTo>
                          <a:pt x="1" y="10"/>
                        </a:moveTo>
                        <a:cubicBezTo>
                          <a:pt x="7" y="7"/>
                          <a:pt x="13" y="3"/>
                          <a:pt x="20" y="1"/>
                        </a:cubicBezTo>
                        <a:cubicBezTo>
                          <a:pt x="21" y="1"/>
                          <a:pt x="20" y="0"/>
                          <a:pt x="20" y="0"/>
                        </a:cubicBezTo>
                        <a:cubicBezTo>
                          <a:pt x="13" y="3"/>
                          <a:pt x="7" y="7"/>
                          <a:pt x="0" y="10"/>
                        </a:cubicBezTo>
                        <a:cubicBezTo>
                          <a:pt x="0" y="10"/>
                          <a:pt x="0"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6" name="Freeform 1592"/>
                  <p:cNvSpPr>
                    <a:spLocks/>
                  </p:cNvSpPr>
                  <p:nvPr/>
                </p:nvSpPr>
                <p:spPr bwMode="auto">
                  <a:xfrm>
                    <a:off x="3340" y="2060"/>
                    <a:ext cx="132" cy="61"/>
                  </a:xfrm>
                  <a:custGeom>
                    <a:avLst/>
                    <a:gdLst>
                      <a:gd name="T0" fmla="*/ 1 w 24"/>
                      <a:gd name="T1" fmla="*/ 11 h 11"/>
                      <a:gd name="T2" fmla="*/ 23 w 24"/>
                      <a:gd name="T3" fmla="*/ 0 h 11"/>
                      <a:gd name="T4" fmla="*/ 23 w 24"/>
                      <a:gd name="T5" fmla="*/ 0 h 11"/>
                      <a:gd name="T6" fmla="*/ 1 w 24"/>
                      <a:gd name="T7" fmla="*/ 11 h 11"/>
                      <a:gd name="T8" fmla="*/ 1 w 24"/>
                      <a:gd name="T9" fmla="*/ 11 h 11"/>
                    </a:gdLst>
                    <a:ahLst/>
                    <a:cxnLst>
                      <a:cxn ang="0">
                        <a:pos x="T0" y="T1"/>
                      </a:cxn>
                      <a:cxn ang="0">
                        <a:pos x="T2" y="T3"/>
                      </a:cxn>
                      <a:cxn ang="0">
                        <a:pos x="T4" y="T5"/>
                      </a:cxn>
                      <a:cxn ang="0">
                        <a:pos x="T6" y="T7"/>
                      </a:cxn>
                      <a:cxn ang="0">
                        <a:pos x="T8" y="T9"/>
                      </a:cxn>
                    </a:cxnLst>
                    <a:rect l="0" t="0" r="r" b="b"/>
                    <a:pathLst>
                      <a:path w="24" h="11">
                        <a:moveTo>
                          <a:pt x="1" y="11"/>
                        </a:moveTo>
                        <a:cubicBezTo>
                          <a:pt x="7" y="5"/>
                          <a:pt x="16" y="3"/>
                          <a:pt x="23" y="0"/>
                        </a:cubicBezTo>
                        <a:cubicBezTo>
                          <a:pt x="24" y="0"/>
                          <a:pt x="23" y="0"/>
                          <a:pt x="23" y="0"/>
                        </a:cubicBezTo>
                        <a:cubicBezTo>
                          <a:pt x="15" y="3"/>
                          <a:pt x="7" y="5"/>
                          <a:pt x="1" y="11"/>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7" name="Freeform 1593"/>
                  <p:cNvSpPr>
                    <a:spLocks/>
                  </p:cNvSpPr>
                  <p:nvPr/>
                </p:nvSpPr>
                <p:spPr bwMode="auto">
                  <a:xfrm>
                    <a:off x="3329" y="2060"/>
                    <a:ext cx="149" cy="72"/>
                  </a:xfrm>
                  <a:custGeom>
                    <a:avLst/>
                    <a:gdLst>
                      <a:gd name="T0" fmla="*/ 1 w 27"/>
                      <a:gd name="T1" fmla="*/ 13 h 13"/>
                      <a:gd name="T2" fmla="*/ 27 w 27"/>
                      <a:gd name="T3" fmla="*/ 1 h 13"/>
                      <a:gd name="T4" fmla="*/ 26 w 27"/>
                      <a:gd name="T5" fmla="*/ 0 h 13"/>
                      <a:gd name="T6" fmla="*/ 0 w 27"/>
                      <a:gd name="T7" fmla="*/ 13 h 13"/>
                      <a:gd name="T8" fmla="*/ 1 w 27"/>
                      <a:gd name="T9" fmla="*/ 13 h 13"/>
                    </a:gdLst>
                    <a:ahLst/>
                    <a:cxnLst>
                      <a:cxn ang="0">
                        <a:pos x="T0" y="T1"/>
                      </a:cxn>
                      <a:cxn ang="0">
                        <a:pos x="T2" y="T3"/>
                      </a:cxn>
                      <a:cxn ang="0">
                        <a:pos x="T4" y="T5"/>
                      </a:cxn>
                      <a:cxn ang="0">
                        <a:pos x="T6" y="T7"/>
                      </a:cxn>
                      <a:cxn ang="0">
                        <a:pos x="T8" y="T9"/>
                      </a:cxn>
                    </a:cxnLst>
                    <a:rect l="0" t="0" r="r" b="b"/>
                    <a:pathLst>
                      <a:path w="27" h="13">
                        <a:moveTo>
                          <a:pt x="1" y="13"/>
                        </a:moveTo>
                        <a:cubicBezTo>
                          <a:pt x="9" y="8"/>
                          <a:pt x="18" y="4"/>
                          <a:pt x="27" y="1"/>
                        </a:cubicBezTo>
                        <a:cubicBezTo>
                          <a:pt x="27" y="0"/>
                          <a:pt x="27" y="0"/>
                          <a:pt x="26" y="0"/>
                        </a:cubicBezTo>
                        <a:cubicBezTo>
                          <a:pt x="17" y="4"/>
                          <a:pt x="9" y="8"/>
                          <a:pt x="0" y="13"/>
                        </a:cubicBezTo>
                        <a:cubicBezTo>
                          <a:pt x="0" y="13"/>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8" name="Freeform 1594"/>
                  <p:cNvSpPr>
                    <a:spLocks/>
                  </p:cNvSpPr>
                  <p:nvPr/>
                </p:nvSpPr>
                <p:spPr bwMode="auto">
                  <a:xfrm>
                    <a:off x="3324" y="2071"/>
                    <a:ext cx="160" cy="77"/>
                  </a:xfrm>
                  <a:custGeom>
                    <a:avLst/>
                    <a:gdLst>
                      <a:gd name="T0" fmla="*/ 1 w 29"/>
                      <a:gd name="T1" fmla="*/ 14 h 14"/>
                      <a:gd name="T2" fmla="*/ 28 w 29"/>
                      <a:gd name="T3" fmla="*/ 0 h 14"/>
                      <a:gd name="T4" fmla="*/ 28 w 29"/>
                      <a:gd name="T5" fmla="*/ 0 h 14"/>
                      <a:gd name="T6" fmla="*/ 0 w 29"/>
                      <a:gd name="T7" fmla="*/ 13 h 14"/>
                      <a:gd name="T8" fmla="*/ 1 w 29"/>
                      <a:gd name="T9" fmla="*/ 14 h 14"/>
                    </a:gdLst>
                    <a:ahLst/>
                    <a:cxnLst>
                      <a:cxn ang="0">
                        <a:pos x="T0" y="T1"/>
                      </a:cxn>
                      <a:cxn ang="0">
                        <a:pos x="T2" y="T3"/>
                      </a:cxn>
                      <a:cxn ang="0">
                        <a:pos x="T4" y="T5"/>
                      </a:cxn>
                      <a:cxn ang="0">
                        <a:pos x="T6" y="T7"/>
                      </a:cxn>
                      <a:cxn ang="0">
                        <a:pos x="T8" y="T9"/>
                      </a:cxn>
                    </a:cxnLst>
                    <a:rect l="0" t="0" r="r" b="b"/>
                    <a:pathLst>
                      <a:path w="29" h="14">
                        <a:moveTo>
                          <a:pt x="1" y="14"/>
                        </a:moveTo>
                        <a:cubicBezTo>
                          <a:pt x="10" y="10"/>
                          <a:pt x="18" y="4"/>
                          <a:pt x="28" y="0"/>
                        </a:cubicBezTo>
                        <a:cubicBezTo>
                          <a:pt x="29" y="0"/>
                          <a:pt x="28" y="0"/>
                          <a:pt x="28" y="0"/>
                        </a:cubicBezTo>
                        <a:cubicBezTo>
                          <a:pt x="18" y="3"/>
                          <a:pt x="10" y="10"/>
                          <a:pt x="0" y="13"/>
                        </a:cubicBezTo>
                        <a:cubicBezTo>
                          <a:pt x="0" y="13"/>
                          <a:pt x="0"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09" name="Freeform 1595"/>
                  <p:cNvSpPr>
                    <a:spLocks/>
                  </p:cNvSpPr>
                  <p:nvPr/>
                </p:nvSpPr>
                <p:spPr bwMode="auto">
                  <a:xfrm>
                    <a:off x="3318" y="2071"/>
                    <a:ext cx="171" cy="88"/>
                  </a:xfrm>
                  <a:custGeom>
                    <a:avLst/>
                    <a:gdLst>
                      <a:gd name="T0" fmla="*/ 0 w 31"/>
                      <a:gd name="T1" fmla="*/ 16 h 16"/>
                      <a:gd name="T2" fmla="*/ 31 w 31"/>
                      <a:gd name="T3" fmla="*/ 1 h 16"/>
                      <a:gd name="T4" fmla="*/ 31 w 31"/>
                      <a:gd name="T5" fmla="*/ 0 h 16"/>
                      <a:gd name="T6" fmla="*/ 0 w 31"/>
                      <a:gd name="T7" fmla="*/ 15 h 16"/>
                      <a:gd name="T8" fmla="*/ 0 w 31"/>
                      <a:gd name="T9" fmla="*/ 16 h 16"/>
                    </a:gdLst>
                    <a:ahLst/>
                    <a:cxnLst>
                      <a:cxn ang="0">
                        <a:pos x="T0" y="T1"/>
                      </a:cxn>
                      <a:cxn ang="0">
                        <a:pos x="T2" y="T3"/>
                      </a:cxn>
                      <a:cxn ang="0">
                        <a:pos x="T4" y="T5"/>
                      </a:cxn>
                      <a:cxn ang="0">
                        <a:pos x="T6" y="T7"/>
                      </a:cxn>
                      <a:cxn ang="0">
                        <a:pos x="T8" y="T9"/>
                      </a:cxn>
                    </a:cxnLst>
                    <a:rect l="0" t="0" r="r" b="b"/>
                    <a:pathLst>
                      <a:path w="31" h="16">
                        <a:moveTo>
                          <a:pt x="0" y="16"/>
                        </a:moveTo>
                        <a:cubicBezTo>
                          <a:pt x="10" y="9"/>
                          <a:pt x="20" y="4"/>
                          <a:pt x="31" y="1"/>
                        </a:cubicBezTo>
                        <a:cubicBezTo>
                          <a:pt x="31" y="1"/>
                          <a:pt x="31" y="0"/>
                          <a:pt x="31" y="0"/>
                        </a:cubicBezTo>
                        <a:cubicBezTo>
                          <a:pt x="20" y="4"/>
                          <a:pt x="9" y="9"/>
                          <a:pt x="0" y="15"/>
                        </a:cubicBezTo>
                        <a:cubicBezTo>
                          <a:pt x="0" y="16"/>
                          <a:pt x="0" y="16"/>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0" name="Freeform 1596"/>
                  <p:cNvSpPr>
                    <a:spLocks/>
                  </p:cNvSpPr>
                  <p:nvPr/>
                </p:nvSpPr>
                <p:spPr bwMode="auto">
                  <a:xfrm>
                    <a:off x="3324" y="2082"/>
                    <a:ext cx="182" cy="83"/>
                  </a:xfrm>
                  <a:custGeom>
                    <a:avLst/>
                    <a:gdLst>
                      <a:gd name="T0" fmla="*/ 1 w 33"/>
                      <a:gd name="T1" fmla="*/ 15 h 15"/>
                      <a:gd name="T2" fmla="*/ 33 w 33"/>
                      <a:gd name="T3" fmla="*/ 1 h 15"/>
                      <a:gd name="T4" fmla="*/ 33 w 33"/>
                      <a:gd name="T5" fmla="*/ 0 h 15"/>
                      <a:gd name="T6" fmla="*/ 0 w 33"/>
                      <a:gd name="T7" fmla="*/ 15 h 15"/>
                      <a:gd name="T8" fmla="*/ 1 w 33"/>
                      <a:gd name="T9" fmla="*/ 15 h 15"/>
                    </a:gdLst>
                    <a:ahLst/>
                    <a:cxnLst>
                      <a:cxn ang="0">
                        <a:pos x="T0" y="T1"/>
                      </a:cxn>
                      <a:cxn ang="0">
                        <a:pos x="T2" y="T3"/>
                      </a:cxn>
                      <a:cxn ang="0">
                        <a:pos x="T4" y="T5"/>
                      </a:cxn>
                      <a:cxn ang="0">
                        <a:pos x="T6" y="T7"/>
                      </a:cxn>
                      <a:cxn ang="0">
                        <a:pos x="T8" y="T9"/>
                      </a:cxn>
                    </a:cxnLst>
                    <a:rect l="0" t="0" r="r" b="b"/>
                    <a:pathLst>
                      <a:path w="33" h="15">
                        <a:moveTo>
                          <a:pt x="1" y="15"/>
                        </a:moveTo>
                        <a:cubicBezTo>
                          <a:pt x="11" y="9"/>
                          <a:pt x="21" y="3"/>
                          <a:pt x="33" y="1"/>
                        </a:cubicBezTo>
                        <a:cubicBezTo>
                          <a:pt x="33" y="1"/>
                          <a:pt x="33" y="0"/>
                          <a:pt x="33" y="0"/>
                        </a:cubicBezTo>
                        <a:cubicBezTo>
                          <a:pt x="21" y="3"/>
                          <a:pt x="10" y="9"/>
                          <a:pt x="0" y="15"/>
                        </a:cubicBezTo>
                        <a:cubicBezTo>
                          <a:pt x="0" y="15"/>
                          <a:pt x="1" y="15"/>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1" name="Freeform 1597"/>
                  <p:cNvSpPr>
                    <a:spLocks/>
                  </p:cNvSpPr>
                  <p:nvPr/>
                </p:nvSpPr>
                <p:spPr bwMode="auto">
                  <a:xfrm>
                    <a:off x="3324" y="2088"/>
                    <a:ext cx="193" cy="88"/>
                  </a:xfrm>
                  <a:custGeom>
                    <a:avLst/>
                    <a:gdLst>
                      <a:gd name="T0" fmla="*/ 1 w 35"/>
                      <a:gd name="T1" fmla="*/ 16 h 16"/>
                      <a:gd name="T2" fmla="*/ 35 w 35"/>
                      <a:gd name="T3" fmla="*/ 1 h 16"/>
                      <a:gd name="T4" fmla="*/ 34 w 35"/>
                      <a:gd name="T5" fmla="*/ 1 h 16"/>
                      <a:gd name="T6" fmla="*/ 0 w 35"/>
                      <a:gd name="T7" fmla="*/ 16 h 16"/>
                      <a:gd name="T8" fmla="*/ 1 w 35"/>
                      <a:gd name="T9" fmla="*/ 16 h 16"/>
                    </a:gdLst>
                    <a:ahLst/>
                    <a:cxnLst>
                      <a:cxn ang="0">
                        <a:pos x="T0" y="T1"/>
                      </a:cxn>
                      <a:cxn ang="0">
                        <a:pos x="T2" y="T3"/>
                      </a:cxn>
                      <a:cxn ang="0">
                        <a:pos x="T4" y="T5"/>
                      </a:cxn>
                      <a:cxn ang="0">
                        <a:pos x="T6" y="T7"/>
                      </a:cxn>
                      <a:cxn ang="0">
                        <a:pos x="T8" y="T9"/>
                      </a:cxn>
                    </a:cxnLst>
                    <a:rect l="0" t="0" r="r" b="b"/>
                    <a:pathLst>
                      <a:path w="35" h="16">
                        <a:moveTo>
                          <a:pt x="1" y="16"/>
                        </a:moveTo>
                        <a:cubicBezTo>
                          <a:pt x="12" y="10"/>
                          <a:pt x="23" y="5"/>
                          <a:pt x="35" y="1"/>
                        </a:cubicBezTo>
                        <a:cubicBezTo>
                          <a:pt x="35" y="1"/>
                          <a:pt x="35" y="0"/>
                          <a:pt x="34" y="1"/>
                        </a:cubicBezTo>
                        <a:cubicBezTo>
                          <a:pt x="22" y="4"/>
                          <a:pt x="11" y="10"/>
                          <a:pt x="0" y="16"/>
                        </a:cubicBezTo>
                        <a:cubicBezTo>
                          <a:pt x="0" y="16"/>
                          <a:pt x="0"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2" name="Freeform 1598"/>
                  <p:cNvSpPr>
                    <a:spLocks/>
                  </p:cNvSpPr>
                  <p:nvPr/>
                </p:nvSpPr>
                <p:spPr bwMode="auto">
                  <a:xfrm>
                    <a:off x="3329" y="2099"/>
                    <a:ext cx="193" cy="88"/>
                  </a:xfrm>
                  <a:custGeom>
                    <a:avLst/>
                    <a:gdLst>
                      <a:gd name="T0" fmla="*/ 1 w 35"/>
                      <a:gd name="T1" fmla="*/ 16 h 16"/>
                      <a:gd name="T2" fmla="*/ 35 w 35"/>
                      <a:gd name="T3" fmla="*/ 0 h 16"/>
                      <a:gd name="T4" fmla="*/ 35 w 35"/>
                      <a:gd name="T5" fmla="*/ 0 h 16"/>
                      <a:gd name="T6" fmla="*/ 0 w 35"/>
                      <a:gd name="T7" fmla="*/ 16 h 16"/>
                      <a:gd name="T8" fmla="*/ 1 w 35"/>
                      <a:gd name="T9" fmla="*/ 16 h 16"/>
                    </a:gdLst>
                    <a:ahLst/>
                    <a:cxnLst>
                      <a:cxn ang="0">
                        <a:pos x="T0" y="T1"/>
                      </a:cxn>
                      <a:cxn ang="0">
                        <a:pos x="T2" y="T3"/>
                      </a:cxn>
                      <a:cxn ang="0">
                        <a:pos x="T4" y="T5"/>
                      </a:cxn>
                      <a:cxn ang="0">
                        <a:pos x="T6" y="T7"/>
                      </a:cxn>
                      <a:cxn ang="0">
                        <a:pos x="T8" y="T9"/>
                      </a:cxn>
                    </a:cxnLst>
                    <a:rect l="0" t="0" r="r" b="b"/>
                    <a:pathLst>
                      <a:path w="35" h="16">
                        <a:moveTo>
                          <a:pt x="1" y="16"/>
                        </a:moveTo>
                        <a:cubicBezTo>
                          <a:pt x="12" y="9"/>
                          <a:pt x="23" y="3"/>
                          <a:pt x="35" y="0"/>
                        </a:cubicBezTo>
                        <a:cubicBezTo>
                          <a:pt x="35" y="0"/>
                          <a:pt x="35" y="0"/>
                          <a:pt x="35" y="0"/>
                        </a:cubicBezTo>
                        <a:cubicBezTo>
                          <a:pt x="22" y="3"/>
                          <a:pt x="11" y="9"/>
                          <a:pt x="0" y="16"/>
                        </a:cubicBezTo>
                        <a:cubicBezTo>
                          <a:pt x="0" y="16"/>
                          <a:pt x="1"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3" name="Freeform 1599"/>
                  <p:cNvSpPr>
                    <a:spLocks/>
                  </p:cNvSpPr>
                  <p:nvPr/>
                </p:nvSpPr>
                <p:spPr bwMode="auto">
                  <a:xfrm>
                    <a:off x="3335" y="2104"/>
                    <a:ext cx="209" cy="99"/>
                  </a:xfrm>
                  <a:custGeom>
                    <a:avLst/>
                    <a:gdLst>
                      <a:gd name="T0" fmla="*/ 0 w 38"/>
                      <a:gd name="T1" fmla="*/ 17 h 18"/>
                      <a:gd name="T2" fmla="*/ 19 w 38"/>
                      <a:gd name="T3" fmla="*/ 8 h 18"/>
                      <a:gd name="T4" fmla="*/ 28 w 38"/>
                      <a:gd name="T5" fmla="*/ 5 h 18"/>
                      <a:gd name="T6" fmla="*/ 38 w 38"/>
                      <a:gd name="T7" fmla="*/ 1 h 18"/>
                      <a:gd name="T8" fmla="*/ 38 w 38"/>
                      <a:gd name="T9" fmla="*/ 0 h 18"/>
                      <a:gd name="T10" fmla="*/ 29 w 38"/>
                      <a:gd name="T11" fmla="*/ 4 h 18"/>
                      <a:gd name="T12" fmla="*/ 19 w 38"/>
                      <a:gd name="T13" fmla="*/ 8 h 18"/>
                      <a:gd name="T14" fmla="*/ 0 w 38"/>
                      <a:gd name="T15" fmla="*/ 17 h 18"/>
                      <a:gd name="T16" fmla="*/ 0 w 38"/>
                      <a:gd name="T1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8">
                        <a:moveTo>
                          <a:pt x="0" y="17"/>
                        </a:moveTo>
                        <a:cubicBezTo>
                          <a:pt x="7" y="14"/>
                          <a:pt x="13" y="11"/>
                          <a:pt x="19" y="8"/>
                        </a:cubicBezTo>
                        <a:cubicBezTo>
                          <a:pt x="22" y="7"/>
                          <a:pt x="25" y="6"/>
                          <a:pt x="28" y="5"/>
                        </a:cubicBezTo>
                        <a:cubicBezTo>
                          <a:pt x="31" y="3"/>
                          <a:pt x="35" y="2"/>
                          <a:pt x="38" y="1"/>
                        </a:cubicBezTo>
                        <a:cubicBezTo>
                          <a:pt x="38" y="1"/>
                          <a:pt x="38" y="0"/>
                          <a:pt x="38" y="0"/>
                        </a:cubicBezTo>
                        <a:cubicBezTo>
                          <a:pt x="35" y="1"/>
                          <a:pt x="32" y="3"/>
                          <a:pt x="29" y="4"/>
                        </a:cubicBezTo>
                        <a:cubicBezTo>
                          <a:pt x="26" y="5"/>
                          <a:pt x="23" y="6"/>
                          <a:pt x="19" y="8"/>
                        </a:cubicBezTo>
                        <a:cubicBezTo>
                          <a:pt x="13" y="11"/>
                          <a:pt x="6" y="13"/>
                          <a:pt x="0" y="17"/>
                        </a:cubicBezTo>
                        <a:cubicBezTo>
                          <a:pt x="0" y="17"/>
                          <a:pt x="0" y="18"/>
                          <a:pt x="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4" name="Freeform 1600"/>
                  <p:cNvSpPr>
                    <a:spLocks/>
                  </p:cNvSpPr>
                  <p:nvPr/>
                </p:nvSpPr>
                <p:spPr bwMode="auto">
                  <a:xfrm>
                    <a:off x="3335" y="2104"/>
                    <a:ext cx="204" cy="99"/>
                  </a:xfrm>
                  <a:custGeom>
                    <a:avLst/>
                    <a:gdLst>
                      <a:gd name="T0" fmla="*/ 1 w 37"/>
                      <a:gd name="T1" fmla="*/ 17 h 18"/>
                      <a:gd name="T2" fmla="*/ 18 w 37"/>
                      <a:gd name="T3" fmla="*/ 8 h 18"/>
                      <a:gd name="T4" fmla="*/ 37 w 37"/>
                      <a:gd name="T5" fmla="*/ 0 h 18"/>
                      <a:gd name="T6" fmla="*/ 37 w 37"/>
                      <a:gd name="T7" fmla="*/ 0 h 18"/>
                      <a:gd name="T8" fmla="*/ 17 w 37"/>
                      <a:gd name="T9" fmla="*/ 8 h 18"/>
                      <a:gd name="T10" fmla="*/ 1 w 37"/>
                      <a:gd name="T11" fmla="*/ 17 h 18"/>
                      <a:gd name="T12" fmla="*/ 1 w 37"/>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37" h="18">
                        <a:moveTo>
                          <a:pt x="1" y="17"/>
                        </a:moveTo>
                        <a:cubicBezTo>
                          <a:pt x="6" y="13"/>
                          <a:pt x="12" y="11"/>
                          <a:pt x="18" y="8"/>
                        </a:cubicBezTo>
                        <a:cubicBezTo>
                          <a:pt x="24" y="5"/>
                          <a:pt x="30" y="2"/>
                          <a:pt x="37" y="0"/>
                        </a:cubicBezTo>
                        <a:cubicBezTo>
                          <a:pt x="37" y="0"/>
                          <a:pt x="37" y="0"/>
                          <a:pt x="37" y="0"/>
                        </a:cubicBezTo>
                        <a:cubicBezTo>
                          <a:pt x="30" y="2"/>
                          <a:pt x="24" y="5"/>
                          <a:pt x="17" y="8"/>
                        </a:cubicBezTo>
                        <a:cubicBezTo>
                          <a:pt x="11" y="10"/>
                          <a:pt x="5" y="13"/>
                          <a:pt x="1" y="17"/>
                        </a:cubicBezTo>
                        <a:cubicBezTo>
                          <a:pt x="0" y="18"/>
                          <a:pt x="1" y="18"/>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5" name="Freeform 1601"/>
                  <p:cNvSpPr>
                    <a:spLocks/>
                  </p:cNvSpPr>
                  <p:nvPr/>
                </p:nvSpPr>
                <p:spPr bwMode="auto">
                  <a:xfrm>
                    <a:off x="3335" y="2110"/>
                    <a:ext cx="209" cy="105"/>
                  </a:xfrm>
                  <a:custGeom>
                    <a:avLst/>
                    <a:gdLst>
                      <a:gd name="T0" fmla="*/ 1 w 38"/>
                      <a:gd name="T1" fmla="*/ 19 h 19"/>
                      <a:gd name="T2" fmla="*/ 19 w 38"/>
                      <a:gd name="T3" fmla="*/ 9 h 19"/>
                      <a:gd name="T4" fmla="*/ 38 w 38"/>
                      <a:gd name="T5" fmla="*/ 0 h 19"/>
                      <a:gd name="T6" fmla="*/ 38 w 38"/>
                      <a:gd name="T7" fmla="*/ 0 h 19"/>
                      <a:gd name="T8" fmla="*/ 19 w 38"/>
                      <a:gd name="T9" fmla="*/ 8 h 19"/>
                      <a:gd name="T10" fmla="*/ 1 w 38"/>
                      <a:gd name="T11" fmla="*/ 19 h 19"/>
                      <a:gd name="T12" fmla="*/ 1 w 38"/>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38" h="19">
                        <a:moveTo>
                          <a:pt x="1" y="19"/>
                        </a:moveTo>
                        <a:cubicBezTo>
                          <a:pt x="7" y="15"/>
                          <a:pt x="13" y="12"/>
                          <a:pt x="19" y="9"/>
                        </a:cubicBezTo>
                        <a:cubicBezTo>
                          <a:pt x="25" y="6"/>
                          <a:pt x="32" y="2"/>
                          <a:pt x="38" y="0"/>
                        </a:cubicBezTo>
                        <a:cubicBezTo>
                          <a:pt x="38" y="0"/>
                          <a:pt x="38" y="0"/>
                          <a:pt x="38" y="0"/>
                        </a:cubicBezTo>
                        <a:cubicBezTo>
                          <a:pt x="31" y="2"/>
                          <a:pt x="25" y="5"/>
                          <a:pt x="19" y="8"/>
                        </a:cubicBezTo>
                        <a:cubicBezTo>
                          <a:pt x="13" y="11"/>
                          <a:pt x="6" y="15"/>
                          <a:pt x="1" y="19"/>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6" name="Freeform 1602"/>
                  <p:cNvSpPr>
                    <a:spLocks/>
                  </p:cNvSpPr>
                  <p:nvPr/>
                </p:nvSpPr>
                <p:spPr bwMode="auto">
                  <a:xfrm>
                    <a:off x="3340" y="2110"/>
                    <a:ext cx="221" cy="116"/>
                  </a:xfrm>
                  <a:custGeom>
                    <a:avLst/>
                    <a:gdLst>
                      <a:gd name="T0" fmla="*/ 1 w 40"/>
                      <a:gd name="T1" fmla="*/ 20 h 21"/>
                      <a:gd name="T2" fmla="*/ 39 w 40"/>
                      <a:gd name="T3" fmla="*/ 0 h 21"/>
                      <a:gd name="T4" fmla="*/ 39 w 40"/>
                      <a:gd name="T5" fmla="*/ 0 h 21"/>
                      <a:gd name="T6" fmla="*/ 0 w 40"/>
                      <a:gd name="T7" fmla="*/ 20 h 21"/>
                      <a:gd name="T8" fmla="*/ 1 w 40"/>
                      <a:gd name="T9" fmla="*/ 20 h 21"/>
                    </a:gdLst>
                    <a:ahLst/>
                    <a:cxnLst>
                      <a:cxn ang="0">
                        <a:pos x="T0" y="T1"/>
                      </a:cxn>
                      <a:cxn ang="0">
                        <a:pos x="T2" y="T3"/>
                      </a:cxn>
                      <a:cxn ang="0">
                        <a:pos x="T4" y="T5"/>
                      </a:cxn>
                      <a:cxn ang="0">
                        <a:pos x="T6" y="T7"/>
                      </a:cxn>
                      <a:cxn ang="0">
                        <a:pos x="T8" y="T9"/>
                      </a:cxn>
                    </a:cxnLst>
                    <a:rect l="0" t="0" r="r" b="b"/>
                    <a:pathLst>
                      <a:path w="40" h="21">
                        <a:moveTo>
                          <a:pt x="1" y="20"/>
                        </a:moveTo>
                        <a:cubicBezTo>
                          <a:pt x="13" y="13"/>
                          <a:pt x="25" y="5"/>
                          <a:pt x="39" y="0"/>
                        </a:cubicBezTo>
                        <a:cubicBezTo>
                          <a:pt x="40" y="0"/>
                          <a:pt x="39" y="0"/>
                          <a:pt x="39" y="0"/>
                        </a:cubicBezTo>
                        <a:cubicBezTo>
                          <a:pt x="25" y="5"/>
                          <a:pt x="13" y="13"/>
                          <a:pt x="0" y="20"/>
                        </a:cubicBezTo>
                        <a:cubicBezTo>
                          <a:pt x="0" y="21"/>
                          <a:pt x="1" y="21"/>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7" name="Freeform 1603"/>
                  <p:cNvSpPr>
                    <a:spLocks/>
                  </p:cNvSpPr>
                  <p:nvPr/>
                </p:nvSpPr>
                <p:spPr bwMode="auto">
                  <a:xfrm>
                    <a:off x="3346" y="2115"/>
                    <a:ext cx="209" cy="122"/>
                  </a:xfrm>
                  <a:custGeom>
                    <a:avLst/>
                    <a:gdLst>
                      <a:gd name="T0" fmla="*/ 1 w 38"/>
                      <a:gd name="T1" fmla="*/ 22 h 22"/>
                      <a:gd name="T2" fmla="*/ 37 w 38"/>
                      <a:gd name="T3" fmla="*/ 1 h 22"/>
                      <a:gd name="T4" fmla="*/ 37 w 38"/>
                      <a:gd name="T5" fmla="*/ 0 h 22"/>
                      <a:gd name="T6" fmla="*/ 0 w 38"/>
                      <a:gd name="T7" fmla="*/ 21 h 22"/>
                      <a:gd name="T8" fmla="*/ 1 w 38"/>
                      <a:gd name="T9" fmla="*/ 22 h 22"/>
                    </a:gdLst>
                    <a:ahLst/>
                    <a:cxnLst>
                      <a:cxn ang="0">
                        <a:pos x="T0" y="T1"/>
                      </a:cxn>
                      <a:cxn ang="0">
                        <a:pos x="T2" y="T3"/>
                      </a:cxn>
                      <a:cxn ang="0">
                        <a:pos x="T4" y="T5"/>
                      </a:cxn>
                      <a:cxn ang="0">
                        <a:pos x="T6" y="T7"/>
                      </a:cxn>
                      <a:cxn ang="0">
                        <a:pos x="T8" y="T9"/>
                      </a:cxn>
                    </a:cxnLst>
                    <a:rect l="0" t="0" r="r" b="b"/>
                    <a:pathLst>
                      <a:path w="38" h="22">
                        <a:moveTo>
                          <a:pt x="1" y="22"/>
                        </a:moveTo>
                        <a:cubicBezTo>
                          <a:pt x="13" y="15"/>
                          <a:pt x="24" y="6"/>
                          <a:pt x="37" y="1"/>
                        </a:cubicBezTo>
                        <a:cubicBezTo>
                          <a:pt x="38" y="1"/>
                          <a:pt x="38" y="0"/>
                          <a:pt x="37" y="0"/>
                        </a:cubicBezTo>
                        <a:cubicBezTo>
                          <a:pt x="24" y="6"/>
                          <a:pt x="13" y="15"/>
                          <a:pt x="0" y="21"/>
                        </a:cubicBezTo>
                        <a:cubicBezTo>
                          <a:pt x="0" y="22"/>
                          <a:pt x="0" y="22"/>
                          <a:pt x="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8" name="Freeform 1604"/>
                  <p:cNvSpPr>
                    <a:spLocks/>
                  </p:cNvSpPr>
                  <p:nvPr/>
                </p:nvSpPr>
                <p:spPr bwMode="auto">
                  <a:xfrm>
                    <a:off x="3351" y="2115"/>
                    <a:ext cx="215" cy="127"/>
                  </a:xfrm>
                  <a:custGeom>
                    <a:avLst/>
                    <a:gdLst>
                      <a:gd name="T0" fmla="*/ 1 w 39"/>
                      <a:gd name="T1" fmla="*/ 23 h 23"/>
                      <a:gd name="T2" fmla="*/ 9 w 39"/>
                      <a:gd name="T3" fmla="*/ 18 h 23"/>
                      <a:gd name="T4" fmla="*/ 19 w 39"/>
                      <a:gd name="T5" fmla="*/ 12 h 23"/>
                      <a:gd name="T6" fmla="*/ 30 w 39"/>
                      <a:gd name="T7" fmla="*/ 5 h 23"/>
                      <a:gd name="T8" fmla="*/ 39 w 39"/>
                      <a:gd name="T9" fmla="*/ 1 h 23"/>
                      <a:gd name="T10" fmla="*/ 39 w 39"/>
                      <a:gd name="T11" fmla="*/ 1 h 23"/>
                      <a:gd name="T12" fmla="*/ 29 w 39"/>
                      <a:gd name="T13" fmla="*/ 5 h 23"/>
                      <a:gd name="T14" fmla="*/ 20 w 39"/>
                      <a:gd name="T15" fmla="*/ 11 h 23"/>
                      <a:gd name="T16" fmla="*/ 10 w 39"/>
                      <a:gd name="T17" fmla="*/ 17 h 23"/>
                      <a:gd name="T18" fmla="*/ 1 w 39"/>
                      <a:gd name="T19" fmla="*/ 22 h 23"/>
                      <a:gd name="T20" fmla="*/ 1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1" y="23"/>
                        </a:moveTo>
                        <a:cubicBezTo>
                          <a:pt x="4" y="21"/>
                          <a:pt x="7" y="20"/>
                          <a:pt x="9" y="18"/>
                        </a:cubicBezTo>
                        <a:cubicBezTo>
                          <a:pt x="12" y="16"/>
                          <a:pt x="16" y="14"/>
                          <a:pt x="19" y="12"/>
                        </a:cubicBezTo>
                        <a:cubicBezTo>
                          <a:pt x="22" y="9"/>
                          <a:pt x="26" y="7"/>
                          <a:pt x="30" y="5"/>
                        </a:cubicBezTo>
                        <a:cubicBezTo>
                          <a:pt x="33" y="4"/>
                          <a:pt x="36" y="3"/>
                          <a:pt x="39" y="1"/>
                        </a:cubicBezTo>
                        <a:cubicBezTo>
                          <a:pt x="39" y="1"/>
                          <a:pt x="39" y="0"/>
                          <a:pt x="39" y="1"/>
                        </a:cubicBezTo>
                        <a:cubicBezTo>
                          <a:pt x="36" y="3"/>
                          <a:pt x="32" y="4"/>
                          <a:pt x="29" y="5"/>
                        </a:cubicBezTo>
                        <a:cubicBezTo>
                          <a:pt x="26" y="7"/>
                          <a:pt x="23" y="9"/>
                          <a:pt x="20" y="11"/>
                        </a:cubicBezTo>
                        <a:cubicBezTo>
                          <a:pt x="16" y="13"/>
                          <a:pt x="13" y="14"/>
                          <a:pt x="10" y="17"/>
                        </a:cubicBezTo>
                        <a:cubicBezTo>
                          <a:pt x="7" y="19"/>
                          <a:pt x="4" y="21"/>
                          <a:pt x="1" y="22"/>
                        </a:cubicBezTo>
                        <a:cubicBezTo>
                          <a:pt x="0" y="23"/>
                          <a:pt x="1" y="23"/>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19" name="Freeform 1605"/>
                  <p:cNvSpPr>
                    <a:spLocks/>
                  </p:cNvSpPr>
                  <p:nvPr/>
                </p:nvSpPr>
                <p:spPr bwMode="auto">
                  <a:xfrm>
                    <a:off x="3351" y="2148"/>
                    <a:ext cx="210" cy="105"/>
                  </a:xfrm>
                  <a:custGeom>
                    <a:avLst/>
                    <a:gdLst>
                      <a:gd name="T0" fmla="*/ 1 w 38"/>
                      <a:gd name="T1" fmla="*/ 19 h 19"/>
                      <a:gd name="T2" fmla="*/ 18 w 38"/>
                      <a:gd name="T3" fmla="*/ 9 h 19"/>
                      <a:gd name="T4" fmla="*/ 37 w 38"/>
                      <a:gd name="T5" fmla="*/ 0 h 19"/>
                      <a:gd name="T6" fmla="*/ 37 w 38"/>
                      <a:gd name="T7" fmla="*/ 0 h 19"/>
                      <a:gd name="T8" fmla="*/ 18 w 38"/>
                      <a:gd name="T9" fmla="*/ 8 h 19"/>
                      <a:gd name="T10" fmla="*/ 1 w 38"/>
                      <a:gd name="T11" fmla="*/ 18 h 19"/>
                      <a:gd name="T12" fmla="*/ 1 w 38"/>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38" h="19">
                        <a:moveTo>
                          <a:pt x="1" y="19"/>
                        </a:moveTo>
                        <a:cubicBezTo>
                          <a:pt x="7" y="16"/>
                          <a:pt x="12" y="12"/>
                          <a:pt x="18" y="9"/>
                        </a:cubicBezTo>
                        <a:cubicBezTo>
                          <a:pt x="24" y="6"/>
                          <a:pt x="31" y="3"/>
                          <a:pt x="37" y="0"/>
                        </a:cubicBezTo>
                        <a:cubicBezTo>
                          <a:pt x="38" y="0"/>
                          <a:pt x="37" y="0"/>
                          <a:pt x="37" y="0"/>
                        </a:cubicBezTo>
                        <a:cubicBezTo>
                          <a:pt x="31" y="3"/>
                          <a:pt x="24" y="5"/>
                          <a:pt x="18" y="8"/>
                        </a:cubicBezTo>
                        <a:cubicBezTo>
                          <a:pt x="12" y="12"/>
                          <a:pt x="7" y="15"/>
                          <a:pt x="1" y="18"/>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0" name="Freeform 1606"/>
                  <p:cNvSpPr>
                    <a:spLocks/>
                  </p:cNvSpPr>
                  <p:nvPr/>
                </p:nvSpPr>
                <p:spPr bwMode="auto">
                  <a:xfrm>
                    <a:off x="3439" y="2137"/>
                    <a:ext cx="127" cy="61"/>
                  </a:xfrm>
                  <a:custGeom>
                    <a:avLst/>
                    <a:gdLst>
                      <a:gd name="T0" fmla="*/ 1 w 23"/>
                      <a:gd name="T1" fmla="*/ 11 h 11"/>
                      <a:gd name="T2" fmla="*/ 22 w 23"/>
                      <a:gd name="T3" fmla="*/ 1 h 11"/>
                      <a:gd name="T4" fmla="*/ 22 w 23"/>
                      <a:gd name="T5" fmla="*/ 0 h 11"/>
                      <a:gd name="T6" fmla="*/ 0 w 23"/>
                      <a:gd name="T7" fmla="*/ 11 h 11"/>
                      <a:gd name="T8" fmla="*/ 1 w 23"/>
                      <a:gd name="T9" fmla="*/ 11 h 11"/>
                    </a:gdLst>
                    <a:ahLst/>
                    <a:cxnLst>
                      <a:cxn ang="0">
                        <a:pos x="T0" y="T1"/>
                      </a:cxn>
                      <a:cxn ang="0">
                        <a:pos x="T2" y="T3"/>
                      </a:cxn>
                      <a:cxn ang="0">
                        <a:pos x="T4" y="T5"/>
                      </a:cxn>
                      <a:cxn ang="0">
                        <a:pos x="T6" y="T7"/>
                      </a:cxn>
                      <a:cxn ang="0">
                        <a:pos x="T8" y="T9"/>
                      </a:cxn>
                    </a:cxnLst>
                    <a:rect l="0" t="0" r="r" b="b"/>
                    <a:pathLst>
                      <a:path w="23" h="11">
                        <a:moveTo>
                          <a:pt x="1" y="11"/>
                        </a:moveTo>
                        <a:cubicBezTo>
                          <a:pt x="8" y="7"/>
                          <a:pt x="15" y="4"/>
                          <a:pt x="22" y="1"/>
                        </a:cubicBezTo>
                        <a:cubicBezTo>
                          <a:pt x="23" y="0"/>
                          <a:pt x="22" y="0"/>
                          <a:pt x="22" y="0"/>
                        </a:cubicBezTo>
                        <a:cubicBezTo>
                          <a:pt x="14" y="4"/>
                          <a:pt x="7" y="7"/>
                          <a:pt x="0" y="11"/>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1" name="Freeform 1607"/>
                  <p:cNvSpPr>
                    <a:spLocks/>
                  </p:cNvSpPr>
                  <p:nvPr/>
                </p:nvSpPr>
                <p:spPr bwMode="auto">
                  <a:xfrm>
                    <a:off x="3362" y="2187"/>
                    <a:ext cx="122" cy="77"/>
                  </a:xfrm>
                  <a:custGeom>
                    <a:avLst/>
                    <a:gdLst>
                      <a:gd name="T0" fmla="*/ 1 w 22"/>
                      <a:gd name="T1" fmla="*/ 13 h 14"/>
                      <a:gd name="T2" fmla="*/ 21 w 22"/>
                      <a:gd name="T3" fmla="*/ 1 h 14"/>
                      <a:gd name="T4" fmla="*/ 21 w 22"/>
                      <a:gd name="T5" fmla="*/ 0 h 14"/>
                      <a:gd name="T6" fmla="*/ 0 w 22"/>
                      <a:gd name="T7" fmla="*/ 13 h 14"/>
                      <a:gd name="T8" fmla="*/ 1 w 22"/>
                      <a:gd name="T9" fmla="*/ 13 h 14"/>
                    </a:gdLst>
                    <a:ahLst/>
                    <a:cxnLst>
                      <a:cxn ang="0">
                        <a:pos x="T0" y="T1"/>
                      </a:cxn>
                      <a:cxn ang="0">
                        <a:pos x="T2" y="T3"/>
                      </a:cxn>
                      <a:cxn ang="0">
                        <a:pos x="T4" y="T5"/>
                      </a:cxn>
                      <a:cxn ang="0">
                        <a:pos x="T6" y="T7"/>
                      </a:cxn>
                      <a:cxn ang="0">
                        <a:pos x="T8" y="T9"/>
                      </a:cxn>
                    </a:cxnLst>
                    <a:rect l="0" t="0" r="r" b="b"/>
                    <a:pathLst>
                      <a:path w="22" h="14">
                        <a:moveTo>
                          <a:pt x="1" y="13"/>
                        </a:moveTo>
                        <a:cubicBezTo>
                          <a:pt x="7" y="8"/>
                          <a:pt x="14" y="5"/>
                          <a:pt x="21" y="1"/>
                        </a:cubicBezTo>
                        <a:cubicBezTo>
                          <a:pt x="22" y="1"/>
                          <a:pt x="21" y="0"/>
                          <a:pt x="21" y="0"/>
                        </a:cubicBezTo>
                        <a:cubicBezTo>
                          <a:pt x="14" y="4"/>
                          <a:pt x="6" y="8"/>
                          <a:pt x="0" y="13"/>
                        </a:cubicBezTo>
                        <a:cubicBezTo>
                          <a:pt x="0" y="13"/>
                          <a:pt x="0" y="14"/>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2" name="Freeform 1608"/>
                  <p:cNvSpPr>
                    <a:spLocks/>
                  </p:cNvSpPr>
                  <p:nvPr/>
                </p:nvSpPr>
                <p:spPr bwMode="auto">
                  <a:xfrm>
                    <a:off x="3544" y="2143"/>
                    <a:ext cx="28" cy="16"/>
                  </a:xfrm>
                  <a:custGeom>
                    <a:avLst/>
                    <a:gdLst>
                      <a:gd name="T0" fmla="*/ 1 w 5"/>
                      <a:gd name="T1" fmla="*/ 3 h 3"/>
                      <a:gd name="T2" fmla="*/ 5 w 5"/>
                      <a:gd name="T3" fmla="*/ 1 h 3"/>
                      <a:gd name="T4" fmla="*/ 5 w 5"/>
                      <a:gd name="T5" fmla="*/ 0 h 3"/>
                      <a:gd name="T6" fmla="*/ 1 w 5"/>
                      <a:gd name="T7" fmla="*/ 2 h 3"/>
                      <a:gd name="T8" fmla="*/ 1 w 5"/>
                      <a:gd name="T9" fmla="*/ 3 h 3"/>
                    </a:gdLst>
                    <a:ahLst/>
                    <a:cxnLst>
                      <a:cxn ang="0">
                        <a:pos x="T0" y="T1"/>
                      </a:cxn>
                      <a:cxn ang="0">
                        <a:pos x="T2" y="T3"/>
                      </a:cxn>
                      <a:cxn ang="0">
                        <a:pos x="T4" y="T5"/>
                      </a:cxn>
                      <a:cxn ang="0">
                        <a:pos x="T6" y="T7"/>
                      </a:cxn>
                      <a:cxn ang="0">
                        <a:pos x="T8" y="T9"/>
                      </a:cxn>
                    </a:cxnLst>
                    <a:rect l="0" t="0" r="r" b="b"/>
                    <a:pathLst>
                      <a:path w="5" h="3">
                        <a:moveTo>
                          <a:pt x="1" y="3"/>
                        </a:moveTo>
                        <a:cubicBezTo>
                          <a:pt x="2" y="2"/>
                          <a:pt x="4" y="1"/>
                          <a:pt x="5" y="1"/>
                        </a:cubicBezTo>
                        <a:cubicBezTo>
                          <a:pt x="5" y="0"/>
                          <a:pt x="5" y="0"/>
                          <a:pt x="5" y="0"/>
                        </a:cubicBezTo>
                        <a:cubicBezTo>
                          <a:pt x="3" y="1"/>
                          <a:pt x="2" y="1"/>
                          <a:pt x="1" y="2"/>
                        </a:cubicBezTo>
                        <a:cubicBezTo>
                          <a:pt x="0"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3" name="Freeform 1609"/>
                  <p:cNvSpPr>
                    <a:spLocks/>
                  </p:cNvSpPr>
                  <p:nvPr/>
                </p:nvSpPr>
                <p:spPr bwMode="auto">
                  <a:xfrm>
                    <a:off x="3379" y="2143"/>
                    <a:ext cx="209" cy="121"/>
                  </a:xfrm>
                  <a:custGeom>
                    <a:avLst/>
                    <a:gdLst>
                      <a:gd name="T0" fmla="*/ 1 w 38"/>
                      <a:gd name="T1" fmla="*/ 22 h 22"/>
                      <a:gd name="T2" fmla="*/ 19 w 38"/>
                      <a:gd name="T3" fmla="*/ 10 h 22"/>
                      <a:gd name="T4" fmla="*/ 28 w 38"/>
                      <a:gd name="T5" fmla="*/ 6 h 22"/>
                      <a:gd name="T6" fmla="*/ 38 w 38"/>
                      <a:gd name="T7" fmla="*/ 1 h 22"/>
                      <a:gd name="T8" fmla="*/ 38 w 38"/>
                      <a:gd name="T9" fmla="*/ 1 h 22"/>
                      <a:gd name="T10" fmla="*/ 30 w 38"/>
                      <a:gd name="T11" fmla="*/ 5 h 22"/>
                      <a:gd name="T12" fmla="*/ 20 w 38"/>
                      <a:gd name="T13" fmla="*/ 10 h 22"/>
                      <a:gd name="T14" fmla="*/ 0 w 38"/>
                      <a:gd name="T15" fmla="*/ 22 h 22"/>
                      <a:gd name="T16" fmla="*/ 1 w 38"/>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22"/>
                        </a:moveTo>
                        <a:cubicBezTo>
                          <a:pt x="7" y="17"/>
                          <a:pt x="13" y="14"/>
                          <a:pt x="19" y="10"/>
                        </a:cubicBezTo>
                        <a:cubicBezTo>
                          <a:pt x="22" y="9"/>
                          <a:pt x="25" y="7"/>
                          <a:pt x="28" y="6"/>
                        </a:cubicBezTo>
                        <a:cubicBezTo>
                          <a:pt x="31" y="4"/>
                          <a:pt x="34" y="2"/>
                          <a:pt x="38" y="1"/>
                        </a:cubicBezTo>
                        <a:cubicBezTo>
                          <a:pt x="38" y="1"/>
                          <a:pt x="38" y="0"/>
                          <a:pt x="38" y="1"/>
                        </a:cubicBezTo>
                        <a:cubicBezTo>
                          <a:pt x="35" y="1"/>
                          <a:pt x="32" y="3"/>
                          <a:pt x="30" y="5"/>
                        </a:cubicBezTo>
                        <a:cubicBezTo>
                          <a:pt x="26" y="6"/>
                          <a:pt x="23" y="8"/>
                          <a:pt x="20" y="10"/>
                        </a:cubicBezTo>
                        <a:cubicBezTo>
                          <a:pt x="13" y="13"/>
                          <a:pt x="6" y="17"/>
                          <a:pt x="0" y="22"/>
                        </a:cubicBezTo>
                        <a:cubicBezTo>
                          <a:pt x="0" y="22"/>
                          <a:pt x="1" y="22"/>
                          <a:pt x="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4" name="Freeform 1610"/>
                  <p:cNvSpPr>
                    <a:spLocks/>
                  </p:cNvSpPr>
                  <p:nvPr/>
                </p:nvSpPr>
                <p:spPr bwMode="auto">
                  <a:xfrm>
                    <a:off x="3478" y="2159"/>
                    <a:ext cx="72" cy="28"/>
                  </a:xfrm>
                  <a:custGeom>
                    <a:avLst/>
                    <a:gdLst>
                      <a:gd name="T0" fmla="*/ 1 w 13"/>
                      <a:gd name="T1" fmla="*/ 5 h 5"/>
                      <a:gd name="T2" fmla="*/ 13 w 13"/>
                      <a:gd name="T3" fmla="*/ 1 h 5"/>
                      <a:gd name="T4" fmla="*/ 12 w 13"/>
                      <a:gd name="T5" fmla="*/ 0 h 5"/>
                      <a:gd name="T6" fmla="*/ 1 w 13"/>
                      <a:gd name="T7" fmla="*/ 5 h 5"/>
                      <a:gd name="T8" fmla="*/ 1 w 13"/>
                      <a:gd name="T9" fmla="*/ 5 h 5"/>
                    </a:gdLst>
                    <a:ahLst/>
                    <a:cxnLst>
                      <a:cxn ang="0">
                        <a:pos x="T0" y="T1"/>
                      </a:cxn>
                      <a:cxn ang="0">
                        <a:pos x="T2" y="T3"/>
                      </a:cxn>
                      <a:cxn ang="0">
                        <a:pos x="T4" y="T5"/>
                      </a:cxn>
                      <a:cxn ang="0">
                        <a:pos x="T6" y="T7"/>
                      </a:cxn>
                      <a:cxn ang="0">
                        <a:pos x="T8" y="T9"/>
                      </a:cxn>
                    </a:cxnLst>
                    <a:rect l="0" t="0" r="r" b="b"/>
                    <a:pathLst>
                      <a:path w="13" h="5">
                        <a:moveTo>
                          <a:pt x="1" y="5"/>
                        </a:moveTo>
                        <a:cubicBezTo>
                          <a:pt x="5" y="4"/>
                          <a:pt x="9" y="3"/>
                          <a:pt x="13" y="1"/>
                        </a:cubicBezTo>
                        <a:cubicBezTo>
                          <a:pt x="13" y="1"/>
                          <a:pt x="13" y="0"/>
                          <a:pt x="12" y="0"/>
                        </a:cubicBezTo>
                        <a:cubicBezTo>
                          <a:pt x="9" y="2"/>
                          <a:pt x="5"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525" name="Freeform 1611"/>
                  <p:cNvSpPr>
                    <a:spLocks/>
                  </p:cNvSpPr>
                  <p:nvPr/>
                </p:nvSpPr>
                <p:spPr bwMode="auto">
                  <a:xfrm>
                    <a:off x="3384" y="2148"/>
                    <a:ext cx="226" cy="122"/>
                  </a:xfrm>
                  <a:custGeom>
                    <a:avLst/>
                    <a:gdLst>
                      <a:gd name="T0" fmla="*/ 0 w 41"/>
                      <a:gd name="T1" fmla="*/ 22 h 22"/>
                      <a:gd name="T2" fmla="*/ 20 w 41"/>
                      <a:gd name="T3" fmla="*/ 11 h 22"/>
                      <a:gd name="T4" fmla="*/ 31 w 41"/>
                      <a:gd name="T5" fmla="*/ 5 h 22"/>
                      <a:gd name="T6" fmla="*/ 40 w 41"/>
                      <a:gd name="T7" fmla="*/ 0 h 22"/>
                      <a:gd name="T8" fmla="*/ 40 w 41"/>
                      <a:gd name="T9" fmla="*/ 0 h 22"/>
                      <a:gd name="T10" fmla="*/ 29 w 41"/>
                      <a:gd name="T11" fmla="*/ 5 h 22"/>
                      <a:gd name="T12" fmla="*/ 20 w 41"/>
                      <a:gd name="T13" fmla="*/ 10 h 22"/>
                      <a:gd name="T14" fmla="*/ 0 w 41"/>
                      <a:gd name="T15" fmla="*/ 22 h 22"/>
                      <a:gd name="T16" fmla="*/ 0 w 4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2">
                        <a:moveTo>
                          <a:pt x="0" y="22"/>
                        </a:moveTo>
                        <a:cubicBezTo>
                          <a:pt x="7" y="18"/>
                          <a:pt x="13" y="14"/>
                          <a:pt x="20" y="11"/>
                        </a:cubicBezTo>
                        <a:cubicBezTo>
                          <a:pt x="23" y="9"/>
                          <a:pt x="27" y="7"/>
                          <a:pt x="31" y="5"/>
                        </a:cubicBezTo>
                        <a:cubicBezTo>
                          <a:pt x="34" y="3"/>
                          <a:pt x="37" y="2"/>
                          <a:pt x="40" y="0"/>
                        </a:cubicBezTo>
                        <a:cubicBezTo>
                          <a:pt x="41" y="0"/>
                          <a:pt x="40" y="0"/>
                          <a:pt x="40" y="0"/>
                        </a:cubicBezTo>
                        <a:cubicBezTo>
                          <a:pt x="37" y="2"/>
                          <a:pt x="33" y="4"/>
                          <a:pt x="29" y="5"/>
                        </a:cubicBezTo>
                        <a:cubicBezTo>
                          <a:pt x="26" y="7"/>
                          <a:pt x="23" y="9"/>
                          <a:pt x="20" y="10"/>
                        </a:cubicBezTo>
                        <a:cubicBezTo>
                          <a:pt x="13" y="14"/>
                          <a:pt x="7" y="18"/>
                          <a:pt x="0" y="22"/>
                        </a:cubicBezTo>
                        <a:cubicBezTo>
                          <a:pt x="0" y="22"/>
                          <a:pt x="0" y="22"/>
                          <a:pt x="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grpSp>
            <p:grpSp>
              <p:nvGrpSpPr>
                <p:cNvPr id="125" name="Group 1813"/>
                <p:cNvGrpSpPr>
                  <a:grpSpLocks/>
                </p:cNvGrpSpPr>
                <p:nvPr/>
              </p:nvGrpSpPr>
              <p:grpSpPr bwMode="auto">
                <a:xfrm>
                  <a:off x="4654550" y="2193925"/>
                  <a:ext cx="1190625" cy="1628775"/>
                  <a:chOff x="2932" y="1382"/>
                  <a:chExt cx="750" cy="1026"/>
                </a:xfrm>
                <a:grpFill/>
              </p:grpSpPr>
              <p:sp>
                <p:nvSpPr>
                  <p:cNvPr id="126" name="Freeform 1613"/>
                  <p:cNvSpPr>
                    <a:spLocks/>
                  </p:cNvSpPr>
                  <p:nvPr/>
                </p:nvSpPr>
                <p:spPr bwMode="auto">
                  <a:xfrm>
                    <a:off x="3395" y="2148"/>
                    <a:ext cx="226" cy="133"/>
                  </a:xfrm>
                  <a:custGeom>
                    <a:avLst/>
                    <a:gdLst>
                      <a:gd name="T0" fmla="*/ 1 w 41"/>
                      <a:gd name="T1" fmla="*/ 23 h 24"/>
                      <a:gd name="T2" fmla="*/ 41 w 41"/>
                      <a:gd name="T3" fmla="*/ 1 h 24"/>
                      <a:gd name="T4" fmla="*/ 40 w 41"/>
                      <a:gd name="T5" fmla="*/ 1 h 24"/>
                      <a:gd name="T6" fmla="*/ 0 w 41"/>
                      <a:gd name="T7" fmla="*/ 23 h 24"/>
                      <a:gd name="T8" fmla="*/ 1 w 41"/>
                      <a:gd name="T9" fmla="*/ 23 h 24"/>
                    </a:gdLst>
                    <a:ahLst/>
                    <a:cxnLst>
                      <a:cxn ang="0">
                        <a:pos x="T0" y="T1"/>
                      </a:cxn>
                      <a:cxn ang="0">
                        <a:pos x="T2" y="T3"/>
                      </a:cxn>
                      <a:cxn ang="0">
                        <a:pos x="T4" y="T5"/>
                      </a:cxn>
                      <a:cxn ang="0">
                        <a:pos x="T6" y="T7"/>
                      </a:cxn>
                      <a:cxn ang="0">
                        <a:pos x="T8" y="T9"/>
                      </a:cxn>
                    </a:cxnLst>
                    <a:rect l="0" t="0" r="r" b="b"/>
                    <a:pathLst>
                      <a:path w="41" h="24">
                        <a:moveTo>
                          <a:pt x="1" y="23"/>
                        </a:moveTo>
                        <a:cubicBezTo>
                          <a:pt x="13" y="14"/>
                          <a:pt x="28" y="10"/>
                          <a:pt x="41" y="1"/>
                        </a:cubicBezTo>
                        <a:cubicBezTo>
                          <a:pt x="41" y="1"/>
                          <a:pt x="41" y="0"/>
                          <a:pt x="40" y="1"/>
                        </a:cubicBezTo>
                        <a:cubicBezTo>
                          <a:pt x="27" y="9"/>
                          <a:pt x="12" y="13"/>
                          <a:pt x="0" y="23"/>
                        </a:cubicBezTo>
                        <a:cubicBezTo>
                          <a:pt x="0" y="23"/>
                          <a:pt x="0" y="24"/>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27" name="Freeform 1614"/>
                  <p:cNvSpPr>
                    <a:spLocks/>
                  </p:cNvSpPr>
                  <p:nvPr/>
                </p:nvSpPr>
                <p:spPr bwMode="auto">
                  <a:xfrm>
                    <a:off x="3406" y="2148"/>
                    <a:ext cx="243" cy="127"/>
                  </a:xfrm>
                  <a:custGeom>
                    <a:avLst/>
                    <a:gdLst>
                      <a:gd name="T0" fmla="*/ 1 w 44"/>
                      <a:gd name="T1" fmla="*/ 23 h 23"/>
                      <a:gd name="T2" fmla="*/ 10 w 44"/>
                      <a:gd name="T3" fmla="*/ 18 h 23"/>
                      <a:gd name="T4" fmla="*/ 20 w 44"/>
                      <a:gd name="T5" fmla="*/ 12 h 23"/>
                      <a:gd name="T6" fmla="*/ 44 w 44"/>
                      <a:gd name="T7" fmla="*/ 1 h 23"/>
                      <a:gd name="T8" fmla="*/ 43 w 44"/>
                      <a:gd name="T9" fmla="*/ 1 h 23"/>
                      <a:gd name="T10" fmla="*/ 22 w 44"/>
                      <a:gd name="T11" fmla="*/ 11 h 23"/>
                      <a:gd name="T12" fmla="*/ 11 w 44"/>
                      <a:gd name="T13" fmla="*/ 17 h 23"/>
                      <a:gd name="T14" fmla="*/ 1 w 44"/>
                      <a:gd name="T15" fmla="*/ 23 h 23"/>
                      <a:gd name="T16" fmla="*/ 1 w 44"/>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3">
                        <a:moveTo>
                          <a:pt x="1" y="23"/>
                        </a:moveTo>
                        <a:cubicBezTo>
                          <a:pt x="4" y="22"/>
                          <a:pt x="7" y="20"/>
                          <a:pt x="10" y="18"/>
                        </a:cubicBezTo>
                        <a:cubicBezTo>
                          <a:pt x="13" y="16"/>
                          <a:pt x="17" y="14"/>
                          <a:pt x="20" y="12"/>
                        </a:cubicBezTo>
                        <a:cubicBezTo>
                          <a:pt x="28" y="8"/>
                          <a:pt x="35" y="4"/>
                          <a:pt x="44" y="1"/>
                        </a:cubicBezTo>
                        <a:cubicBezTo>
                          <a:pt x="44" y="1"/>
                          <a:pt x="44" y="0"/>
                          <a:pt x="43" y="1"/>
                        </a:cubicBezTo>
                        <a:cubicBezTo>
                          <a:pt x="36" y="3"/>
                          <a:pt x="29" y="7"/>
                          <a:pt x="22" y="11"/>
                        </a:cubicBezTo>
                        <a:cubicBezTo>
                          <a:pt x="18" y="13"/>
                          <a:pt x="15" y="15"/>
                          <a:pt x="11" y="17"/>
                        </a:cubicBezTo>
                        <a:cubicBezTo>
                          <a:pt x="8" y="19"/>
                          <a:pt x="4" y="22"/>
                          <a:pt x="1" y="23"/>
                        </a:cubicBezTo>
                        <a:cubicBezTo>
                          <a:pt x="0" y="23"/>
                          <a:pt x="1" y="23"/>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28" name="Freeform 1615"/>
                  <p:cNvSpPr>
                    <a:spLocks/>
                  </p:cNvSpPr>
                  <p:nvPr/>
                </p:nvSpPr>
                <p:spPr bwMode="auto">
                  <a:xfrm>
                    <a:off x="3406" y="2159"/>
                    <a:ext cx="243" cy="138"/>
                  </a:xfrm>
                  <a:custGeom>
                    <a:avLst/>
                    <a:gdLst>
                      <a:gd name="T0" fmla="*/ 1 w 44"/>
                      <a:gd name="T1" fmla="*/ 24 h 25"/>
                      <a:gd name="T2" fmla="*/ 22 w 44"/>
                      <a:gd name="T3" fmla="*/ 11 h 25"/>
                      <a:gd name="T4" fmla="*/ 34 w 44"/>
                      <a:gd name="T5" fmla="*/ 5 h 25"/>
                      <a:gd name="T6" fmla="*/ 44 w 44"/>
                      <a:gd name="T7" fmla="*/ 1 h 25"/>
                      <a:gd name="T8" fmla="*/ 44 w 44"/>
                      <a:gd name="T9" fmla="*/ 1 h 25"/>
                      <a:gd name="T10" fmla="*/ 33 w 44"/>
                      <a:gd name="T11" fmla="*/ 5 h 25"/>
                      <a:gd name="T12" fmla="*/ 22 w 44"/>
                      <a:gd name="T13" fmla="*/ 11 h 25"/>
                      <a:gd name="T14" fmla="*/ 1 w 44"/>
                      <a:gd name="T15" fmla="*/ 24 h 25"/>
                      <a:gd name="T16" fmla="*/ 1 w 44"/>
                      <a:gd name="T17"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1" y="24"/>
                        </a:moveTo>
                        <a:cubicBezTo>
                          <a:pt x="8" y="19"/>
                          <a:pt x="15" y="15"/>
                          <a:pt x="22" y="11"/>
                        </a:cubicBezTo>
                        <a:cubicBezTo>
                          <a:pt x="26" y="9"/>
                          <a:pt x="30" y="7"/>
                          <a:pt x="34" y="5"/>
                        </a:cubicBezTo>
                        <a:cubicBezTo>
                          <a:pt x="37" y="4"/>
                          <a:pt x="41" y="3"/>
                          <a:pt x="44" y="1"/>
                        </a:cubicBezTo>
                        <a:cubicBezTo>
                          <a:pt x="44" y="1"/>
                          <a:pt x="44" y="0"/>
                          <a:pt x="44" y="1"/>
                        </a:cubicBezTo>
                        <a:cubicBezTo>
                          <a:pt x="40" y="3"/>
                          <a:pt x="36" y="4"/>
                          <a:pt x="33" y="5"/>
                        </a:cubicBezTo>
                        <a:cubicBezTo>
                          <a:pt x="29" y="7"/>
                          <a:pt x="25" y="9"/>
                          <a:pt x="22" y="11"/>
                        </a:cubicBezTo>
                        <a:cubicBezTo>
                          <a:pt x="14" y="15"/>
                          <a:pt x="7" y="19"/>
                          <a:pt x="1" y="24"/>
                        </a:cubicBezTo>
                        <a:cubicBezTo>
                          <a:pt x="0" y="24"/>
                          <a:pt x="1" y="25"/>
                          <a:pt x="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29" name="Freeform 1616"/>
                  <p:cNvSpPr>
                    <a:spLocks/>
                  </p:cNvSpPr>
                  <p:nvPr/>
                </p:nvSpPr>
                <p:spPr bwMode="auto">
                  <a:xfrm>
                    <a:off x="3406" y="2170"/>
                    <a:ext cx="248" cy="127"/>
                  </a:xfrm>
                  <a:custGeom>
                    <a:avLst/>
                    <a:gdLst>
                      <a:gd name="T0" fmla="*/ 0 w 45"/>
                      <a:gd name="T1" fmla="*/ 23 h 23"/>
                      <a:gd name="T2" fmla="*/ 22 w 45"/>
                      <a:gd name="T3" fmla="*/ 10 h 23"/>
                      <a:gd name="T4" fmla="*/ 32 w 45"/>
                      <a:gd name="T5" fmla="*/ 6 h 23"/>
                      <a:gd name="T6" fmla="*/ 45 w 45"/>
                      <a:gd name="T7" fmla="*/ 1 h 23"/>
                      <a:gd name="T8" fmla="*/ 45 w 45"/>
                      <a:gd name="T9" fmla="*/ 0 h 23"/>
                      <a:gd name="T10" fmla="*/ 34 w 45"/>
                      <a:gd name="T11" fmla="*/ 5 h 23"/>
                      <a:gd name="T12" fmla="*/ 21 w 45"/>
                      <a:gd name="T13" fmla="*/ 10 h 23"/>
                      <a:gd name="T14" fmla="*/ 0 w 45"/>
                      <a:gd name="T15" fmla="*/ 23 h 23"/>
                      <a:gd name="T16" fmla="*/ 0 w 45"/>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3">
                        <a:moveTo>
                          <a:pt x="0" y="23"/>
                        </a:moveTo>
                        <a:cubicBezTo>
                          <a:pt x="7" y="18"/>
                          <a:pt x="14" y="14"/>
                          <a:pt x="22" y="10"/>
                        </a:cubicBezTo>
                        <a:cubicBezTo>
                          <a:pt x="25" y="9"/>
                          <a:pt x="29" y="7"/>
                          <a:pt x="32" y="6"/>
                        </a:cubicBezTo>
                        <a:cubicBezTo>
                          <a:pt x="36" y="4"/>
                          <a:pt x="40" y="1"/>
                          <a:pt x="45" y="1"/>
                        </a:cubicBezTo>
                        <a:cubicBezTo>
                          <a:pt x="45" y="1"/>
                          <a:pt x="45" y="0"/>
                          <a:pt x="45" y="0"/>
                        </a:cubicBezTo>
                        <a:cubicBezTo>
                          <a:pt x="41" y="1"/>
                          <a:pt x="37" y="3"/>
                          <a:pt x="34" y="5"/>
                        </a:cubicBezTo>
                        <a:cubicBezTo>
                          <a:pt x="30" y="6"/>
                          <a:pt x="25" y="8"/>
                          <a:pt x="21" y="10"/>
                        </a:cubicBezTo>
                        <a:cubicBezTo>
                          <a:pt x="14" y="13"/>
                          <a:pt x="6" y="17"/>
                          <a:pt x="0" y="23"/>
                        </a:cubicBezTo>
                        <a:cubicBezTo>
                          <a:pt x="0" y="23"/>
                          <a:pt x="0" y="23"/>
                          <a:pt x="0"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0" name="Freeform 1617"/>
                  <p:cNvSpPr>
                    <a:spLocks/>
                  </p:cNvSpPr>
                  <p:nvPr/>
                </p:nvSpPr>
                <p:spPr bwMode="auto">
                  <a:xfrm>
                    <a:off x="3406" y="2165"/>
                    <a:ext cx="276" cy="143"/>
                  </a:xfrm>
                  <a:custGeom>
                    <a:avLst/>
                    <a:gdLst>
                      <a:gd name="T0" fmla="*/ 1 w 50"/>
                      <a:gd name="T1" fmla="*/ 26 h 26"/>
                      <a:gd name="T2" fmla="*/ 50 w 50"/>
                      <a:gd name="T3" fmla="*/ 1 h 26"/>
                      <a:gd name="T4" fmla="*/ 50 w 50"/>
                      <a:gd name="T5" fmla="*/ 1 h 26"/>
                      <a:gd name="T6" fmla="*/ 1 w 50"/>
                      <a:gd name="T7" fmla="*/ 25 h 26"/>
                      <a:gd name="T8" fmla="*/ 1 w 50"/>
                      <a:gd name="T9" fmla="*/ 26 h 26"/>
                    </a:gdLst>
                    <a:ahLst/>
                    <a:cxnLst>
                      <a:cxn ang="0">
                        <a:pos x="T0" y="T1"/>
                      </a:cxn>
                      <a:cxn ang="0">
                        <a:pos x="T2" y="T3"/>
                      </a:cxn>
                      <a:cxn ang="0">
                        <a:pos x="T4" y="T5"/>
                      </a:cxn>
                      <a:cxn ang="0">
                        <a:pos x="T6" y="T7"/>
                      </a:cxn>
                      <a:cxn ang="0">
                        <a:pos x="T8" y="T9"/>
                      </a:cxn>
                    </a:cxnLst>
                    <a:rect l="0" t="0" r="r" b="b"/>
                    <a:pathLst>
                      <a:path w="50" h="26">
                        <a:moveTo>
                          <a:pt x="1" y="26"/>
                        </a:moveTo>
                        <a:cubicBezTo>
                          <a:pt x="16" y="16"/>
                          <a:pt x="32" y="7"/>
                          <a:pt x="50" y="1"/>
                        </a:cubicBezTo>
                        <a:cubicBezTo>
                          <a:pt x="50" y="1"/>
                          <a:pt x="50" y="0"/>
                          <a:pt x="50" y="1"/>
                        </a:cubicBezTo>
                        <a:cubicBezTo>
                          <a:pt x="32" y="6"/>
                          <a:pt x="16" y="15"/>
                          <a:pt x="1" y="25"/>
                        </a:cubicBezTo>
                        <a:cubicBezTo>
                          <a:pt x="0" y="26"/>
                          <a:pt x="1" y="26"/>
                          <a:pt x="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1" name="Freeform 1618"/>
                  <p:cNvSpPr>
                    <a:spLocks/>
                  </p:cNvSpPr>
                  <p:nvPr/>
                </p:nvSpPr>
                <p:spPr bwMode="auto">
                  <a:xfrm>
                    <a:off x="3406" y="2187"/>
                    <a:ext cx="248" cy="138"/>
                  </a:xfrm>
                  <a:custGeom>
                    <a:avLst/>
                    <a:gdLst>
                      <a:gd name="T0" fmla="*/ 1 w 45"/>
                      <a:gd name="T1" fmla="*/ 24 h 25"/>
                      <a:gd name="T2" fmla="*/ 22 w 45"/>
                      <a:gd name="T3" fmla="*/ 11 h 25"/>
                      <a:gd name="T4" fmla="*/ 45 w 45"/>
                      <a:gd name="T5" fmla="*/ 0 h 25"/>
                      <a:gd name="T6" fmla="*/ 45 w 45"/>
                      <a:gd name="T7" fmla="*/ 0 h 25"/>
                      <a:gd name="T8" fmla="*/ 22 w 45"/>
                      <a:gd name="T9" fmla="*/ 11 h 25"/>
                      <a:gd name="T10" fmla="*/ 1 w 45"/>
                      <a:gd name="T11" fmla="*/ 24 h 25"/>
                      <a:gd name="T12" fmla="*/ 1 w 45"/>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45" h="25">
                        <a:moveTo>
                          <a:pt x="1" y="24"/>
                        </a:moveTo>
                        <a:cubicBezTo>
                          <a:pt x="8" y="20"/>
                          <a:pt x="15" y="15"/>
                          <a:pt x="22" y="11"/>
                        </a:cubicBezTo>
                        <a:cubicBezTo>
                          <a:pt x="30" y="7"/>
                          <a:pt x="37" y="3"/>
                          <a:pt x="45" y="0"/>
                        </a:cubicBezTo>
                        <a:cubicBezTo>
                          <a:pt x="45" y="0"/>
                          <a:pt x="45" y="0"/>
                          <a:pt x="45" y="0"/>
                        </a:cubicBezTo>
                        <a:cubicBezTo>
                          <a:pt x="37" y="3"/>
                          <a:pt x="29" y="7"/>
                          <a:pt x="22" y="11"/>
                        </a:cubicBezTo>
                        <a:cubicBezTo>
                          <a:pt x="15" y="15"/>
                          <a:pt x="8" y="19"/>
                          <a:pt x="1" y="24"/>
                        </a:cubicBezTo>
                        <a:cubicBezTo>
                          <a:pt x="0" y="25"/>
                          <a:pt x="1" y="25"/>
                          <a:pt x="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2" name="Freeform 1619"/>
                  <p:cNvSpPr>
                    <a:spLocks/>
                  </p:cNvSpPr>
                  <p:nvPr/>
                </p:nvSpPr>
                <p:spPr bwMode="auto">
                  <a:xfrm>
                    <a:off x="3401" y="2198"/>
                    <a:ext cx="248" cy="143"/>
                  </a:xfrm>
                  <a:custGeom>
                    <a:avLst/>
                    <a:gdLst>
                      <a:gd name="T0" fmla="*/ 1 w 45"/>
                      <a:gd name="T1" fmla="*/ 26 h 26"/>
                      <a:gd name="T2" fmla="*/ 23 w 45"/>
                      <a:gd name="T3" fmla="*/ 12 h 26"/>
                      <a:gd name="T4" fmla="*/ 45 w 45"/>
                      <a:gd name="T5" fmla="*/ 1 h 26"/>
                      <a:gd name="T6" fmla="*/ 45 w 45"/>
                      <a:gd name="T7" fmla="*/ 0 h 26"/>
                      <a:gd name="T8" fmla="*/ 23 w 45"/>
                      <a:gd name="T9" fmla="*/ 11 h 26"/>
                      <a:gd name="T10" fmla="*/ 1 w 45"/>
                      <a:gd name="T11" fmla="*/ 26 h 26"/>
                      <a:gd name="T12" fmla="*/ 1 w 45"/>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45" h="26">
                        <a:moveTo>
                          <a:pt x="1" y="26"/>
                        </a:moveTo>
                        <a:cubicBezTo>
                          <a:pt x="8" y="20"/>
                          <a:pt x="15" y="16"/>
                          <a:pt x="23" y="12"/>
                        </a:cubicBezTo>
                        <a:cubicBezTo>
                          <a:pt x="30" y="8"/>
                          <a:pt x="37" y="3"/>
                          <a:pt x="45" y="1"/>
                        </a:cubicBezTo>
                        <a:cubicBezTo>
                          <a:pt x="45" y="0"/>
                          <a:pt x="45" y="0"/>
                          <a:pt x="45" y="0"/>
                        </a:cubicBezTo>
                        <a:cubicBezTo>
                          <a:pt x="37" y="3"/>
                          <a:pt x="30" y="7"/>
                          <a:pt x="23" y="11"/>
                        </a:cubicBezTo>
                        <a:cubicBezTo>
                          <a:pt x="15" y="15"/>
                          <a:pt x="7" y="20"/>
                          <a:pt x="1" y="26"/>
                        </a:cubicBezTo>
                        <a:cubicBezTo>
                          <a:pt x="0" y="26"/>
                          <a:pt x="1" y="26"/>
                          <a:pt x="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3" name="Freeform 1620"/>
                  <p:cNvSpPr>
                    <a:spLocks/>
                  </p:cNvSpPr>
                  <p:nvPr/>
                </p:nvSpPr>
                <p:spPr bwMode="auto">
                  <a:xfrm>
                    <a:off x="3406" y="2220"/>
                    <a:ext cx="232" cy="132"/>
                  </a:xfrm>
                  <a:custGeom>
                    <a:avLst/>
                    <a:gdLst>
                      <a:gd name="T0" fmla="*/ 1 w 42"/>
                      <a:gd name="T1" fmla="*/ 24 h 24"/>
                      <a:gd name="T2" fmla="*/ 42 w 42"/>
                      <a:gd name="T3" fmla="*/ 1 h 24"/>
                      <a:gd name="T4" fmla="*/ 41 w 42"/>
                      <a:gd name="T5" fmla="*/ 0 h 24"/>
                      <a:gd name="T6" fmla="*/ 0 w 42"/>
                      <a:gd name="T7" fmla="*/ 23 h 24"/>
                      <a:gd name="T8" fmla="*/ 1 w 42"/>
                      <a:gd name="T9" fmla="*/ 24 h 24"/>
                    </a:gdLst>
                    <a:ahLst/>
                    <a:cxnLst>
                      <a:cxn ang="0">
                        <a:pos x="T0" y="T1"/>
                      </a:cxn>
                      <a:cxn ang="0">
                        <a:pos x="T2" y="T3"/>
                      </a:cxn>
                      <a:cxn ang="0">
                        <a:pos x="T4" y="T5"/>
                      </a:cxn>
                      <a:cxn ang="0">
                        <a:pos x="T6" y="T7"/>
                      </a:cxn>
                      <a:cxn ang="0">
                        <a:pos x="T8" y="T9"/>
                      </a:cxn>
                    </a:cxnLst>
                    <a:rect l="0" t="0" r="r" b="b"/>
                    <a:pathLst>
                      <a:path w="42" h="24">
                        <a:moveTo>
                          <a:pt x="1" y="24"/>
                        </a:moveTo>
                        <a:cubicBezTo>
                          <a:pt x="14" y="16"/>
                          <a:pt x="26" y="5"/>
                          <a:pt x="42" y="1"/>
                        </a:cubicBezTo>
                        <a:cubicBezTo>
                          <a:pt x="42" y="1"/>
                          <a:pt x="42" y="0"/>
                          <a:pt x="41" y="0"/>
                        </a:cubicBezTo>
                        <a:cubicBezTo>
                          <a:pt x="26" y="5"/>
                          <a:pt x="14" y="16"/>
                          <a:pt x="0" y="23"/>
                        </a:cubicBezTo>
                        <a:cubicBezTo>
                          <a:pt x="0" y="24"/>
                          <a:pt x="1" y="24"/>
                          <a:pt x="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4" name="Freeform 1621"/>
                  <p:cNvSpPr>
                    <a:spLocks/>
                  </p:cNvSpPr>
                  <p:nvPr/>
                </p:nvSpPr>
                <p:spPr bwMode="auto">
                  <a:xfrm>
                    <a:off x="3401" y="2242"/>
                    <a:ext cx="231" cy="127"/>
                  </a:xfrm>
                  <a:custGeom>
                    <a:avLst/>
                    <a:gdLst>
                      <a:gd name="T0" fmla="*/ 0 w 42"/>
                      <a:gd name="T1" fmla="*/ 22 h 23"/>
                      <a:gd name="T2" fmla="*/ 19 w 42"/>
                      <a:gd name="T3" fmla="*/ 11 h 23"/>
                      <a:gd name="T4" fmla="*/ 30 w 42"/>
                      <a:gd name="T5" fmla="*/ 5 h 23"/>
                      <a:gd name="T6" fmla="*/ 41 w 42"/>
                      <a:gd name="T7" fmla="*/ 1 h 23"/>
                      <a:gd name="T8" fmla="*/ 41 w 42"/>
                      <a:gd name="T9" fmla="*/ 1 h 23"/>
                      <a:gd name="T10" fmla="*/ 31 w 42"/>
                      <a:gd name="T11" fmla="*/ 4 h 23"/>
                      <a:gd name="T12" fmla="*/ 21 w 42"/>
                      <a:gd name="T13" fmla="*/ 9 h 23"/>
                      <a:gd name="T14" fmla="*/ 0 w 42"/>
                      <a:gd name="T15" fmla="*/ 22 h 23"/>
                      <a:gd name="T16" fmla="*/ 0 w 42"/>
                      <a:gd name="T17"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3">
                        <a:moveTo>
                          <a:pt x="0" y="22"/>
                        </a:moveTo>
                        <a:cubicBezTo>
                          <a:pt x="7" y="18"/>
                          <a:pt x="13" y="14"/>
                          <a:pt x="19" y="11"/>
                        </a:cubicBezTo>
                        <a:cubicBezTo>
                          <a:pt x="23" y="9"/>
                          <a:pt x="26" y="7"/>
                          <a:pt x="30" y="5"/>
                        </a:cubicBezTo>
                        <a:cubicBezTo>
                          <a:pt x="33" y="4"/>
                          <a:pt x="37" y="2"/>
                          <a:pt x="41" y="1"/>
                        </a:cubicBezTo>
                        <a:cubicBezTo>
                          <a:pt x="41" y="1"/>
                          <a:pt x="42" y="0"/>
                          <a:pt x="41" y="1"/>
                        </a:cubicBezTo>
                        <a:cubicBezTo>
                          <a:pt x="38" y="1"/>
                          <a:pt x="35" y="3"/>
                          <a:pt x="31" y="4"/>
                        </a:cubicBezTo>
                        <a:cubicBezTo>
                          <a:pt x="28" y="6"/>
                          <a:pt x="24" y="7"/>
                          <a:pt x="21" y="9"/>
                        </a:cubicBezTo>
                        <a:cubicBezTo>
                          <a:pt x="14" y="13"/>
                          <a:pt x="7" y="18"/>
                          <a:pt x="0" y="22"/>
                        </a:cubicBezTo>
                        <a:cubicBezTo>
                          <a:pt x="0" y="22"/>
                          <a:pt x="0" y="23"/>
                          <a:pt x="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5" name="Freeform 1622"/>
                  <p:cNvSpPr>
                    <a:spLocks/>
                  </p:cNvSpPr>
                  <p:nvPr/>
                </p:nvSpPr>
                <p:spPr bwMode="auto">
                  <a:xfrm>
                    <a:off x="3401" y="2264"/>
                    <a:ext cx="215" cy="116"/>
                  </a:xfrm>
                  <a:custGeom>
                    <a:avLst/>
                    <a:gdLst>
                      <a:gd name="T0" fmla="*/ 1 w 39"/>
                      <a:gd name="T1" fmla="*/ 21 h 21"/>
                      <a:gd name="T2" fmla="*/ 38 w 39"/>
                      <a:gd name="T3" fmla="*/ 0 h 21"/>
                      <a:gd name="T4" fmla="*/ 38 w 39"/>
                      <a:gd name="T5" fmla="*/ 0 h 21"/>
                      <a:gd name="T6" fmla="*/ 0 w 39"/>
                      <a:gd name="T7" fmla="*/ 21 h 21"/>
                      <a:gd name="T8" fmla="*/ 1 w 39"/>
                      <a:gd name="T9" fmla="*/ 21 h 21"/>
                    </a:gdLst>
                    <a:ahLst/>
                    <a:cxnLst>
                      <a:cxn ang="0">
                        <a:pos x="T0" y="T1"/>
                      </a:cxn>
                      <a:cxn ang="0">
                        <a:pos x="T2" y="T3"/>
                      </a:cxn>
                      <a:cxn ang="0">
                        <a:pos x="T4" y="T5"/>
                      </a:cxn>
                      <a:cxn ang="0">
                        <a:pos x="T6" y="T7"/>
                      </a:cxn>
                      <a:cxn ang="0">
                        <a:pos x="T8" y="T9"/>
                      </a:cxn>
                    </a:cxnLst>
                    <a:rect l="0" t="0" r="r" b="b"/>
                    <a:pathLst>
                      <a:path w="39" h="21">
                        <a:moveTo>
                          <a:pt x="1" y="21"/>
                        </a:moveTo>
                        <a:cubicBezTo>
                          <a:pt x="12" y="11"/>
                          <a:pt x="26" y="8"/>
                          <a:pt x="38" y="0"/>
                        </a:cubicBezTo>
                        <a:cubicBezTo>
                          <a:pt x="39" y="0"/>
                          <a:pt x="38" y="0"/>
                          <a:pt x="38" y="0"/>
                        </a:cubicBezTo>
                        <a:cubicBezTo>
                          <a:pt x="26" y="8"/>
                          <a:pt x="11" y="11"/>
                          <a:pt x="0" y="21"/>
                        </a:cubicBezTo>
                        <a:cubicBezTo>
                          <a:pt x="0" y="21"/>
                          <a:pt x="0" y="21"/>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6" name="Freeform 1623"/>
                  <p:cNvSpPr>
                    <a:spLocks/>
                  </p:cNvSpPr>
                  <p:nvPr/>
                </p:nvSpPr>
                <p:spPr bwMode="auto">
                  <a:xfrm>
                    <a:off x="3390" y="2303"/>
                    <a:ext cx="176" cy="88"/>
                  </a:xfrm>
                  <a:custGeom>
                    <a:avLst/>
                    <a:gdLst>
                      <a:gd name="T0" fmla="*/ 1 w 32"/>
                      <a:gd name="T1" fmla="*/ 16 h 16"/>
                      <a:gd name="T2" fmla="*/ 31 w 32"/>
                      <a:gd name="T3" fmla="*/ 1 h 16"/>
                      <a:gd name="T4" fmla="*/ 31 w 32"/>
                      <a:gd name="T5" fmla="*/ 0 h 16"/>
                      <a:gd name="T6" fmla="*/ 0 w 32"/>
                      <a:gd name="T7" fmla="*/ 16 h 16"/>
                      <a:gd name="T8" fmla="*/ 1 w 32"/>
                      <a:gd name="T9" fmla="*/ 16 h 16"/>
                    </a:gdLst>
                    <a:ahLst/>
                    <a:cxnLst>
                      <a:cxn ang="0">
                        <a:pos x="T0" y="T1"/>
                      </a:cxn>
                      <a:cxn ang="0">
                        <a:pos x="T2" y="T3"/>
                      </a:cxn>
                      <a:cxn ang="0">
                        <a:pos x="T4" y="T5"/>
                      </a:cxn>
                      <a:cxn ang="0">
                        <a:pos x="T6" y="T7"/>
                      </a:cxn>
                      <a:cxn ang="0">
                        <a:pos x="T8" y="T9"/>
                      </a:cxn>
                    </a:cxnLst>
                    <a:rect l="0" t="0" r="r" b="b"/>
                    <a:pathLst>
                      <a:path w="32" h="16">
                        <a:moveTo>
                          <a:pt x="1" y="16"/>
                        </a:moveTo>
                        <a:cubicBezTo>
                          <a:pt x="9" y="8"/>
                          <a:pt x="21" y="5"/>
                          <a:pt x="31" y="1"/>
                        </a:cubicBezTo>
                        <a:cubicBezTo>
                          <a:pt x="32" y="0"/>
                          <a:pt x="31" y="0"/>
                          <a:pt x="31" y="0"/>
                        </a:cubicBezTo>
                        <a:cubicBezTo>
                          <a:pt x="21" y="5"/>
                          <a:pt x="8" y="7"/>
                          <a:pt x="0" y="16"/>
                        </a:cubicBezTo>
                        <a:cubicBezTo>
                          <a:pt x="0" y="16"/>
                          <a:pt x="1"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7" name="Freeform 1624"/>
                  <p:cNvSpPr>
                    <a:spLocks/>
                  </p:cNvSpPr>
                  <p:nvPr/>
                </p:nvSpPr>
                <p:spPr bwMode="auto">
                  <a:xfrm>
                    <a:off x="3401" y="2325"/>
                    <a:ext cx="149" cy="66"/>
                  </a:xfrm>
                  <a:custGeom>
                    <a:avLst/>
                    <a:gdLst>
                      <a:gd name="T0" fmla="*/ 0 w 27"/>
                      <a:gd name="T1" fmla="*/ 12 h 12"/>
                      <a:gd name="T2" fmla="*/ 11 w 27"/>
                      <a:gd name="T3" fmla="*/ 7 h 12"/>
                      <a:gd name="T4" fmla="*/ 26 w 27"/>
                      <a:gd name="T5" fmla="*/ 1 h 12"/>
                      <a:gd name="T6" fmla="*/ 26 w 27"/>
                      <a:gd name="T7" fmla="*/ 1 h 12"/>
                      <a:gd name="T8" fmla="*/ 12 w 27"/>
                      <a:gd name="T9" fmla="*/ 6 h 12"/>
                      <a:gd name="T10" fmla="*/ 0 w 27"/>
                      <a:gd name="T11" fmla="*/ 11 h 12"/>
                      <a:gd name="T12" fmla="*/ 0 w 27"/>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7" h="12">
                        <a:moveTo>
                          <a:pt x="0" y="12"/>
                        </a:moveTo>
                        <a:cubicBezTo>
                          <a:pt x="4" y="11"/>
                          <a:pt x="8" y="9"/>
                          <a:pt x="11" y="7"/>
                        </a:cubicBezTo>
                        <a:cubicBezTo>
                          <a:pt x="16" y="5"/>
                          <a:pt x="21" y="3"/>
                          <a:pt x="26" y="1"/>
                        </a:cubicBezTo>
                        <a:cubicBezTo>
                          <a:pt x="27" y="1"/>
                          <a:pt x="26" y="0"/>
                          <a:pt x="26" y="1"/>
                        </a:cubicBezTo>
                        <a:cubicBezTo>
                          <a:pt x="21" y="2"/>
                          <a:pt x="17" y="4"/>
                          <a:pt x="12" y="6"/>
                        </a:cubicBezTo>
                        <a:cubicBezTo>
                          <a:pt x="8" y="8"/>
                          <a:pt x="5" y="11"/>
                          <a:pt x="0" y="11"/>
                        </a:cubicBezTo>
                        <a:cubicBezTo>
                          <a:pt x="0" y="11"/>
                          <a:pt x="0" y="12"/>
                          <a:pt x="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8" name="Freeform 1625"/>
                  <p:cNvSpPr>
                    <a:spLocks/>
                  </p:cNvSpPr>
                  <p:nvPr/>
                </p:nvSpPr>
                <p:spPr bwMode="auto">
                  <a:xfrm>
                    <a:off x="3395" y="2341"/>
                    <a:ext cx="144" cy="67"/>
                  </a:xfrm>
                  <a:custGeom>
                    <a:avLst/>
                    <a:gdLst>
                      <a:gd name="T0" fmla="*/ 1 w 26"/>
                      <a:gd name="T1" fmla="*/ 11 h 12"/>
                      <a:gd name="T2" fmla="*/ 25 w 26"/>
                      <a:gd name="T3" fmla="*/ 0 h 12"/>
                      <a:gd name="T4" fmla="*/ 25 w 26"/>
                      <a:gd name="T5" fmla="*/ 0 h 12"/>
                      <a:gd name="T6" fmla="*/ 1 w 26"/>
                      <a:gd name="T7" fmla="*/ 11 h 12"/>
                      <a:gd name="T8" fmla="*/ 1 w 26"/>
                      <a:gd name="T9" fmla="*/ 11 h 12"/>
                    </a:gdLst>
                    <a:ahLst/>
                    <a:cxnLst>
                      <a:cxn ang="0">
                        <a:pos x="T0" y="T1"/>
                      </a:cxn>
                      <a:cxn ang="0">
                        <a:pos x="T2" y="T3"/>
                      </a:cxn>
                      <a:cxn ang="0">
                        <a:pos x="T4" y="T5"/>
                      </a:cxn>
                      <a:cxn ang="0">
                        <a:pos x="T6" y="T7"/>
                      </a:cxn>
                      <a:cxn ang="0">
                        <a:pos x="T8" y="T9"/>
                      </a:cxn>
                    </a:cxnLst>
                    <a:rect l="0" t="0" r="r" b="b"/>
                    <a:pathLst>
                      <a:path w="26" h="12">
                        <a:moveTo>
                          <a:pt x="1" y="11"/>
                        </a:moveTo>
                        <a:cubicBezTo>
                          <a:pt x="8" y="6"/>
                          <a:pt x="17" y="3"/>
                          <a:pt x="25" y="0"/>
                        </a:cubicBezTo>
                        <a:cubicBezTo>
                          <a:pt x="26" y="0"/>
                          <a:pt x="26" y="0"/>
                          <a:pt x="25" y="0"/>
                        </a:cubicBezTo>
                        <a:cubicBezTo>
                          <a:pt x="17" y="3"/>
                          <a:pt x="8" y="5"/>
                          <a:pt x="1" y="11"/>
                        </a:cubicBezTo>
                        <a:cubicBezTo>
                          <a:pt x="0" y="11"/>
                          <a:pt x="1" y="12"/>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39" name="Freeform 1626"/>
                  <p:cNvSpPr>
                    <a:spLocks/>
                  </p:cNvSpPr>
                  <p:nvPr/>
                </p:nvSpPr>
                <p:spPr bwMode="auto">
                  <a:xfrm>
                    <a:off x="3533" y="2253"/>
                    <a:ext cx="99" cy="39"/>
                  </a:xfrm>
                  <a:custGeom>
                    <a:avLst/>
                    <a:gdLst>
                      <a:gd name="T0" fmla="*/ 1 w 18"/>
                      <a:gd name="T1" fmla="*/ 7 h 7"/>
                      <a:gd name="T2" fmla="*/ 18 w 18"/>
                      <a:gd name="T3" fmla="*/ 0 h 7"/>
                      <a:gd name="T4" fmla="*/ 18 w 18"/>
                      <a:gd name="T5" fmla="*/ 0 h 7"/>
                      <a:gd name="T6" fmla="*/ 0 w 18"/>
                      <a:gd name="T7" fmla="*/ 7 h 7"/>
                      <a:gd name="T8" fmla="*/ 1 w 18"/>
                      <a:gd name="T9" fmla="*/ 7 h 7"/>
                    </a:gdLst>
                    <a:ahLst/>
                    <a:cxnLst>
                      <a:cxn ang="0">
                        <a:pos x="T0" y="T1"/>
                      </a:cxn>
                      <a:cxn ang="0">
                        <a:pos x="T2" y="T3"/>
                      </a:cxn>
                      <a:cxn ang="0">
                        <a:pos x="T4" y="T5"/>
                      </a:cxn>
                      <a:cxn ang="0">
                        <a:pos x="T6" y="T7"/>
                      </a:cxn>
                      <a:cxn ang="0">
                        <a:pos x="T8" y="T9"/>
                      </a:cxn>
                    </a:cxnLst>
                    <a:rect l="0" t="0" r="r" b="b"/>
                    <a:pathLst>
                      <a:path w="18" h="7">
                        <a:moveTo>
                          <a:pt x="1" y="7"/>
                        </a:moveTo>
                        <a:cubicBezTo>
                          <a:pt x="7" y="5"/>
                          <a:pt x="12" y="2"/>
                          <a:pt x="18" y="0"/>
                        </a:cubicBezTo>
                        <a:cubicBezTo>
                          <a:pt x="18" y="0"/>
                          <a:pt x="18" y="0"/>
                          <a:pt x="18" y="0"/>
                        </a:cubicBezTo>
                        <a:cubicBezTo>
                          <a:pt x="12" y="2"/>
                          <a:pt x="6" y="5"/>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0" name="Freeform 1627"/>
                  <p:cNvSpPr>
                    <a:spLocks/>
                  </p:cNvSpPr>
                  <p:nvPr/>
                </p:nvSpPr>
                <p:spPr bwMode="auto">
                  <a:xfrm>
                    <a:off x="3109" y="1906"/>
                    <a:ext cx="77" cy="38"/>
                  </a:xfrm>
                  <a:custGeom>
                    <a:avLst/>
                    <a:gdLst>
                      <a:gd name="T0" fmla="*/ 1 w 14"/>
                      <a:gd name="T1" fmla="*/ 7 h 7"/>
                      <a:gd name="T2" fmla="*/ 14 w 14"/>
                      <a:gd name="T3" fmla="*/ 0 h 7"/>
                      <a:gd name="T4" fmla="*/ 13 w 14"/>
                      <a:gd name="T5" fmla="*/ 0 h 7"/>
                      <a:gd name="T6" fmla="*/ 0 w 14"/>
                      <a:gd name="T7" fmla="*/ 7 h 7"/>
                      <a:gd name="T8" fmla="*/ 1 w 14"/>
                      <a:gd name="T9" fmla="*/ 7 h 7"/>
                    </a:gdLst>
                    <a:ahLst/>
                    <a:cxnLst>
                      <a:cxn ang="0">
                        <a:pos x="T0" y="T1"/>
                      </a:cxn>
                      <a:cxn ang="0">
                        <a:pos x="T2" y="T3"/>
                      </a:cxn>
                      <a:cxn ang="0">
                        <a:pos x="T4" y="T5"/>
                      </a:cxn>
                      <a:cxn ang="0">
                        <a:pos x="T6" y="T7"/>
                      </a:cxn>
                      <a:cxn ang="0">
                        <a:pos x="T8" y="T9"/>
                      </a:cxn>
                    </a:cxnLst>
                    <a:rect l="0" t="0" r="r" b="b"/>
                    <a:pathLst>
                      <a:path w="14" h="7">
                        <a:moveTo>
                          <a:pt x="1" y="7"/>
                        </a:moveTo>
                        <a:cubicBezTo>
                          <a:pt x="5" y="4"/>
                          <a:pt x="9" y="2"/>
                          <a:pt x="14" y="0"/>
                        </a:cubicBezTo>
                        <a:cubicBezTo>
                          <a:pt x="14" y="0"/>
                          <a:pt x="13" y="0"/>
                          <a:pt x="13" y="0"/>
                        </a:cubicBezTo>
                        <a:cubicBezTo>
                          <a:pt x="9" y="2"/>
                          <a:pt x="4" y="4"/>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1" name="Freeform 1628"/>
                  <p:cNvSpPr>
                    <a:spLocks/>
                  </p:cNvSpPr>
                  <p:nvPr/>
                </p:nvSpPr>
                <p:spPr bwMode="auto">
                  <a:xfrm>
                    <a:off x="3109" y="1900"/>
                    <a:ext cx="77" cy="39"/>
                  </a:xfrm>
                  <a:custGeom>
                    <a:avLst/>
                    <a:gdLst>
                      <a:gd name="T0" fmla="*/ 1 w 14"/>
                      <a:gd name="T1" fmla="*/ 7 h 7"/>
                      <a:gd name="T2" fmla="*/ 14 w 14"/>
                      <a:gd name="T3" fmla="*/ 1 h 7"/>
                      <a:gd name="T4" fmla="*/ 13 w 14"/>
                      <a:gd name="T5" fmla="*/ 0 h 7"/>
                      <a:gd name="T6" fmla="*/ 1 w 14"/>
                      <a:gd name="T7" fmla="*/ 6 h 7"/>
                      <a:gd name="T8" fmla="*/ 1 w 14"/>
                      <a:gd name="T9" fmla="*/ 7 h 7"/>
                    </a:gdLst>
                    <a:ahLst/>
                    <a:cxnLst>
                      <a:cxn ang="0">
                        <a:pos x="T0" y="T1"/>
                      </a:cxn>
                      <a:cxn ang="0">
                        <a:pos x="T2" y="T3"/>
                      </a:cxn>
                      <a:cxn ang="0">
                        <a:pos x="T4" y="T5"/>
                      </a:cxn>
                      <a:cxn ang="0">
                        <a:pos x="T6" y="T7"/>
                      </a:cxn>
                      <a:cxn ang="0">
                        <a:pos x="T8" y="T9"/>
                      </a:cxn>
                    </a:cxnLst>
                    <a:rect l="0" t="0" r="r" b="b"/>
                    <a:pathLst>
                      <a:path w="14" h="7">
                        <a:moveTo>
                          <a:pt x="1" y="7"/>
                        </a:moveTo>
                        <a:cubicBezTo>
                          <a:pt x="5" y="5"/>
                          <a:pt x="9" y="2"/>
                          <a:pt x="14" y="1"/>
                        </a:cubicBezTo>
                        <a:cubicBezTo>
                          <a:pt x="14" y="0"/>
                          <a:pt x="14" y="0"/>
                          <a:pt x="13" y="0"/>
                        </a:cubicBezTo>
                        <a:cubicBezTo>
                          <a:pt x="9" y="2"/>
                          <a:pt x="5" y="5"/>
                          <a:pt x="1" y="6"/>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2" name="Freeform 1629"/>
                  <p:cNvSpPr>
                    <a:spLocks/>
                  </p:cNvSpPr>
                  <p:nvPr/>
                </p:nvSpPr>
                <p:spPr bwMode="auto">
                  <a:xfrm>
                    <a:off x="3109" y="1889"/>
                    <a:ext cx="88" cy="39"/>
                  </a:xfrm>
                  <a:custGeom>
                    <a:avLst/>
                    <a:gdLst>
                      <a:gd name="T0" fmla="*/ 1 w 16"/>
                      <a:gd name="T1" fmla="*/ 7 h 7"/>
                      <a:gd name="T2" fmla="*/ 15 w 16"/>
                      <a:gd name="T3" fmla="*/ 0 h 7"/>
                      <a:gd name="T4" fmla="*/ 15 w 16"/>
                      <a:gd name="T5" fmla="*/ 0 h 7"/>
                      <a:gd name="T6" fmla="*/ 0 w 16"/>
                      <a:gd name="T7" fmla="*/ 6 h 7"/>
                      <a:gd name="T8" fmla="*/ 1 w 16"/>
                      <a:gd name="T9" fmla="*/ 7 h 7"/>
                    </a:gdLst>
                    <a:ahLst/>
                    <a:cxnLst>
                      <a:cxn ang="0">
                        <a:pos x="T0" y="T1"/>
                      </a:cxn>
                      <a:cxn ang="0">
                        <a:pos x="T2" y="T3"/>
                      </a:cxn>
                      <a:cxn ang="0">
                        <a:pos x="T4" y="T5"/>
                      </a:cxn>
                      <a:cxn ang="0">
                        <a:pos x="T6" y="T7"/>
                      </a:cxn>
                      <a:cxn ang="0">
                        <a:pos x="T8" y="T9"/>
                      </a:cxn>
                    </a:cxnLst>
                    <a:rect l="0" t="0" r="r" b="b"/>
                    <a:pathLst>
                      <a:path w="16" h="7">
                        <a:moveTo>
                          <a:pt x="1" y="7"/>
                        </a:moveTo>
                        <a:cubicBezTo>
                          <a:pt x="6" y="4"/>
                          <a:pt x="10" y="2"/>
                          <a:pt x="15" y="0"/>
                        </a:cubicBezTo>
                        <a:cubicBezTo>
                          <a:pt x="16" y="0"/>
                          <a:pt x="15" y="0"/>
                          <a:pt x="15" y="0"/>
                        </a:cubicBezTo>
                        <a:cubicBezTo>
                          <a:pt x="10" y="2"/>
                          <a:pt x="5" y="4"/>
                          <a:pt x="0" y="6"/>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3" name="Freeform 1630"/>
                  <p:cNvSpPr>
                    <a:spLocks/>
                  </p:cNvSpPr>
                  <p:nvPr/>
                </p:nvSpPr>
                <p:spPr bwMode="auto">
                  <a:xfrm>
                    <a:off x="3103" y="1873"/>
                    <a:ext cx="99" cy="49"/>
                  </a:xfrm>
                  <a:custGeom>
                    <a:avLst/>
                    <a:gdLst>
                      <a:gd name="T0" fmla="*/ 0 w 18"/>
                      <a:gd name="T1" fmla="*/ 9 h 9"/>
                      <a:gd name="T2" fmla="*/ 17 w 18"/>
                      <a:gd name="T3" fmla="*/ 0 h 9"/>
                      <a:gd name="T4" fmla="*/ 17 w 18"/>
                      <a:gd name="T5" fmla="*/ 0 h 9"/>
                      <a:gd name="T6" fmla="*/ 0 w 18"/>
                      <a:gd name="T7" fmla="*/ 9 h 9"/>
                      <a:gd name="T8" fmla="*/ 0 w 18"/>
                      <a:gd name="T9" fmla="*/ 9 h 9"/>
                    </a:gdLst>
                    <a:ahLst/>
                    <a:cxnLst>
                      <a:cxn ang="0">
                        <a:pos x="T0" y="T1"/>
                      </a:cxn>
                      <a:cxn ang="0">
                        <a:pos x="T2" y="T3"/>
                      </a:cxn>
                      <a:cxn ang="0">
                        <a:pos x="T4" y="T5"/>
                      </a:cxn>
                      <a:cxn ang="0">
                        <a:pos x="T6" y="T7"/>
                      </a:cxn>
                      <a:cxn ang="0">
                        <a:pos x="T8" y="T9"/>
                      </a:cxn>
                    </a:cxnLst>
                    <a:rect l="0" t="0" r="r" b="b"/>
                    <a:pathLst>
                      <a:path w="18" h="9">
                        <a:moveTo>
                          <a:pt x="0" y="9"/>
                        </a:moveTo>
                        <a:cubicBezTo>
                          <a:pt x="5" y="5"/>
                          <a:pt x="12" y="2"/>
                          <a:pt x="17" y="0"/>
                        </a:cubicBezTo>
                        <a:cubicBezTo>
                          <a:pt x="18" y="0"/>
                          <a:pt x="17" y="0"/>
                          <a:pt x="17" y="0"/>
                        </a:cubicBezTo>
                        <a:cubicBezTo>
                          <a:pt x="11" y="2"/>
                          <a:pt x="5" y="5"/>
                          <a:pt x="0" y="9"/>
                        </a:cubicBez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4" name="Freeform 1631"/>
                  <p:cNvSpPr>
                    <a:spLocks/>
                  </p:cNvSpPr>
                  <p:nvPr/>
                </p:nvSpPr>
                <p:spPr bwMode="auto">
                  <a:xfrm>
                    <a:off x="3263" y="1817"/>
                    <a:ext cx="99" cy="45"/>
                  </a:xfrm>
                  <a:custGeom>
                    <a:avLst/>
                    <a:gdLst>
                      <a:gd name="T0" fmla="*/ 1 w 18"/>
                      <a:gd name="T1" fmla="*/ 8 h 8"/>
                      <a:gd name="T2" fmla="*/ 18 w 18"/>
                      <a:gd name="T3" fmla="*/ 0 h 8"/>
                      <a:gd name="T4" fmla="*/ 18 w 18"/>
                      <a:gd name="T5" fmla="*/ 0 h 8"/>
                      <a:gd name="T6" fmla="*/ 0 w 18"/>
                      <a:gd name="T7" fmla="*/ 8 h 8"/>
                      <a:gd name="T8" fmla="*/ 1 w 18"/>
                      <a:gd name="T9" fmla="*/ 8 h 8"/>
                    </a:gdLst>
                    <a:ahLst/>
                    <a:cxnLst>
                      <a:cxn ang="0">
                        <a:pos x="T0" y="T1"/>
                      </a:cxn>
                      <a:cxn ang="0">
                        <a:pos x="T2" y="T3"/>
                      </a:cxn>
                      <a:cxn ang="0">
                        <a:pos x="T4" y="T5"/>
                      </a:cxn>
                      <a:cxn ang="0">
                        <a:pos x="T6" y="T7"/>
                      </a:cxn>
                      <a:cxn ang="0">
                        <a:pos x="T8" y="T9"/>
                      </a:cxn>
                    </a:cxnLst>
                    <a:rect l="0" t="0" r="r" b="b"/>
                    <a:pathLst>
                      <a:path w="18" h="8">
                        <a:moveTo>
                          <a:pt x="1" y="8"/>
                        </a:moveTo>
                        <a:cubicBezTo>
                          <a:pt x="6" y="5"/>
                          <a:pt x="12" y="2"/>
                          <a:pt x="18" y="0"/>
                        </a:cubicBezTo>
                        <a:cubicBezTo>
                          <a:pt x="18" y="0"/>
                          <a:pt x="18" y="0"/>
                          <a:pt x="18" y="0"/>
                        </a:cubicBezTo>
                        <a:cubicBezTo>
                          <a:pt x="12" y="2"/>
                          <a:pt x="6" y="5"/>
                          <a:pt x="0" y="8"/>
                        </a:cubicBezTo>
                        <a:cubicBezTo>
                          <a:pt x="0"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5" name="Freeform 1632"/>
                  <p:cNvSpPr>
                    <a:spLocks/>
                  </p:cNvSpPr>
                  <p:nvPr/>
                </p:nvSpPr>
                <p:spPr bwMode="auto">
                  <a:xfrm>
                    <a:off x="3274" y="1829"/>
                    <a:ext cx="72" cy="33"/>
                  </a:xfrm>
                  <a:custGeom>
                    <a:avLst/>
                    <a:gdLst>
                      <a:gd name="T0" fmla="*/ 1 w 13"/>
                      <a:gd name="T1" fmla="*/ 6 h 6"/>
                      <a:gd name="T2" fmla="*/ 13 w 13"/>
                      <a:gd name="T3" fmla="*/ 1 h 6"/>
                      <a:gd name="T4" fmla="*/ 13 w 13"/>
                      <a:gd name="T5" fmla="*/ 0 h 6"/>
                      <a:gd name="T6" fmla="*/ 1 w 13"/>
                      <a:gd name="T7" fmla="*/ 6 h 6"/>
                      <a:gd name="T8" fmla="*/ 1 w 13"/>
                      <a:gd name="T9" fmla="*/ 6 h 6"/>
                    </a:gdLst>
                    <a:ahLst/>
                    <a:cxnLst>
                      <a:cxn ang="0">
                        <a:pos x="T0" y="T1"/>
                      </a:cxn>
                      <a:cxn ang="0">
                        <a:pos x="T2" y="T3"/>
                      </a:cxn>
                      <a:cxn ang="0">
                        <a:pos x="T4" y="T5"/>
                      </a:cxn>
                      <a:cxn ang="0">
                        <a:pos x="T6" y="T7"/>
                      </a:cxn>
                      <a:cxn ang="0">
                        <a:pos x="T8" y="T9"/>
                      </a:cxn>
                    </a:cxnLst>
                    <a:rect l="0" t="0" r="r" b="b"/>
                    <a:pathLst>
                      <a:path w="13" h="6">
                        <a:moveTo>
                          <a:pt x="1" y="6"/>
                        </a:moveTo>
                        <a:cubicBezTo>
                          <a:pt x="5" y="4"/>
                          <a:pt x="9" y="2"/>
                          <a:pt x="13" y="1"/>
                        </a:cubicBezTo>
                        <a:cubicBezTo>
                          <a:pt x="13" y="1"/>
                          <a:pt x="13" y="0"/>
                          <a:pt x="13" y="0"/>
                        </a:cubicBezTo>
                        <a:cubicBezTo>
                          <a:pt x="8" y="2"/>
                          <a:pt x="5" y="4"/>
                          <a:pt x="1"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6" name="Freeform 1633"/>
                  <p:cNvSpPr>
                    <a:spLocks/>
                  </p:cNvSpPr>
                  <p:nvPr/>
                </p:nvSpPr>
                <p:spPr bwMode="auto">
                  <a:xfrm>
                    <a:off x="3291" y="1845"/>
                    <a:ext cx="38" cy="17"/>
                  </a:xfrm>
                  <a:custGeom>
                    <a:avLst/>
                    <a:gdLst>
                      <a:gd name="T0" fmla="*/ 1 w 7"/>
                      <a:gd name="T1" fmla="*/ 3 h 3"/>
                      <a:gd name="T2" fmla="*/ 6 w 7"/>
                      <a:gd name="T3" fmla="*/ 0 h 3"/>
                      <a:gd name="T4" fmla="*/ 6 w 7"/>
                      <a:gd name="T5" fmla="*/ 0 h 3"/>
                      <a:gd name="T6" fmla="*/ 0 w 7"/>
                      <a:gd name="T7" fmla="*/ 3 h 3"/>
                      <a:gd name="T8" fmla="*/ 1 w 7"/>
                      <a:gd name="T9" fmla="*/ 3 h 3"/>
                    </a:gdLst>
                    <a:ahLst/>
                    <a:cxnLst>
                      <a:cxn ang="0">
                        <a:pos x="T0" y="T1"/>
                      </a:cxn>
                      <a:cxn ang="0">
                        <a:pos x="T2" y="T3"/>
                      </a:cxn>
                      <a:cxn ang="0">
                        <a:pos x="T4" y="T5"/>
                      </a:cxn>
                      <a:cxn ang="0">
                        <a:pos x="T6" y="T7"/>
                      </a:cxn>
                      <a:cxn ang="0">
                        <a:pos x="T8" y="T9"/>
                      </a:cxn>
                    </a:cxnLst>
                    <a:rect l="0" t="0" r="r" b="b"/>
                    <a:pathLst>
                      <a:path w="7" h="3">
                        <a:moveTo>
                          <a:pt x="1" y="3"/>
                        </a:moveTo>
                        <a:cubicBezTo>
                          <a:pt x="2" y="2"/>
                          <a:pt x="4" y="1"/>
                          <a:pt x="6" y="0"/>
                        </a:cubicBezTo>
                        <a:cubicBezTo>
                          <a:pt x="7" y="0"/>
                          <a:pt x="6" y="0"/>
                          <a:pt x="6" y="0"/>
                        </a:cubicBezTo>
                        <a:cubicBezTo>
                          <a:pt x="4" y="1"/>
                          <a:pt x="2" y="1"/>
                          <a:pt x="0" y="3"/>
                        </a:cubicBezTo>
                        <a:cubicBezTo>
                          <a:pt x="0" y="3"/>
                          <a:pt x="0"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7" name="Freeform 1634"/>
                  <p:cNvSpPr>
                    <a:spLocks/>
                  </p:cNvSpPr>
                  <p:nvPr/>
                </p:nvSpPr>
                <p:spPr bwMode="auto">
                  <a:xfrm>
                    <a:off x="3202" y="1806"/>
                    <a:ext cx="188" cy="67"/>
                  </a:xfrm>
                  <a:custGeom>
                    <a:avLst/>
                    <a:gdLst>
                      <a:gd name="T0" fmla="*/ 0 w 34"/>
                      <a:gd name="T1" fmla="*/ 12 h 12"/>
                      <a:gd name="T2" fmla="*/ 33 w 34"/>
                      <a:gd name="T3" fmla="*/ 1 h 12"/>
                      <a:gd name="T4" fmla="*/ 33 w 34"/>
                      <a:gd name="T5" fmla="*/ 0 h 12"/>
                      <a:gd name="T6" fmla="*/ 0 w 34"/>
                      <a:gd name="T7" fmla="*/ 11 h 12"/>
                      <a:gd name="T8" fmla="*/ 0 w 34"/>
                      <a:gd name="T9" fmla="*/ 12 h 12"/>
                    </a:gdLst>
                    <a:ahLst/>
                    <a:cxnLst>
                      <a:cxn ang="0">
                        <a:pos x="T0" y="T1"/>
                      </a:cxn>
                      <a:cxn ang="0">
                        <a:pos x="T2" y="T3"/>
                      </a:cxn>
                      <a:cxn ang="0">
                        <a:pos x="T4" y="T5"/>
                      </a:cxn>
                      <a:cxn ang="0">
                        <a:pos x="T6" y="T7"/>
                      </a:cxn>
                      <a:cxn ang="0">
                        <a:pos x="T8" y="T9"/>
                      </a:cxn>
                    </a:cxnLst>
                    <a:rect l="0" t="0" r="r" b="b"/>
                    <a:pathLst>
                      <a:path w="34" h="12">
                        <a:moveTo>
                          <a:pt x="0" y="12"/>
                        </a:moveTo>
                        <a:cubicBezTo>
                          <a:pt x="12" y="9"/>
                          <a:pt x="22" y="4"/>
                          <a:pt x="33" y="1"/>
                        </a:cubicBezTo>
                        <a:cubicBezTo>
                          <a:pt x="34" y="0"/>
                          <a:pt x="34" y="0"/>
                          <a:pt x="33" y="0"/>
                        </a:cubicBezTo>
                        <a:cubicBezTo>
                          <a:pt x="22" y="3"/>
                          <a:pt x="12" y="9"/>
                          <a:pt x="0" y="11"/>
                        </a:cubicBezTo>
                        <a:cubicBezTo>
                          <a:pt x="0" y="11"/>
                          <a:pt x="0" y="12"/>
                          <a:pt x="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8" name="Freeform 1635"/>
                  <p:cNvSpPr>
                    <a:spLocks/>
                  </p:cNvSpPr>
                  <p:nvPr/>
                </p:nvSpPr>
                <p:spPr bwMode="auto">
                  <a:xfrm>
                    <a:off x="3103" y="1806"/>
                    <a:ext cx="270" cy="105"/>
                  </a:xfrm>
                  <a:custGeom>
                    <a:avLst/>
                    <a:gdLst>
                      <a:gd name="T0" fmla="*/ 1 w 49"/>
                      <a:gd name="T1" fmla="*/ 18 h 19"/>
                      <a:gd name="T2" fmla="*/ 48 w 49"/>
                      <a:gd name="T3" fmla="*/ 0 h 19"/>
                      <a:gd name="T4" fmla="*/ 48 w 49"/>
                      <a:gd name="T5" fmla="*/ 0 h 19"/>
                      <a:gd name="T6" fmla="*/ 0 w 49"/>
                      <a:gd name="T7" fmla="*/ 18 h 19"/>
                      <a:gd name="T8" fmla="*/ 1 w 49"/>
                      <a:gd name="T9" fmla="*/ 18 h 19"/>
                    </a:gdLst>
                    <a:ahLst/>
                    <a:cxnLst>
                      <a:cxn ang="0">
                        <a:pos x="T0" y="T1"/>
                      </a:cxn>
                      <a:cxn ang="0">
                        <a:pos x="T2" y="T3"/>
                      </a:cxn>
                      <a:cxn ang="0">
                        <a:pos x="T4" y="T5"/>
                      </a:cxn>
                      <a:cxn ang="0">
                        <a:pos x="T6" y="T7"/>
                      </a:cxn>
                      <a:cxn ang="0">
                        <a:pos x="T8" y="T9"/>
                      </a:cxn>
                    </a:cxnLst>
                    <a:rect l="0" t="0" r="r" b="b"/>
                    <a:pathLst>
                      <a:path w="49" h="19">
                        <a:moveTo>
                          <a:pt x="1" y="18"/>
                        </a:moveTo>
                        <a:cubicBezTo>
                          <a:pt x="15" y="9"/>
                          <a:pt x="32" y="6"/>
                          <a:pt x="48" y="0"/>
                        </a:cubicBezTo>
                        <a:cubicBezTo>
                          <a:pt x="49" y="0"/>
                          <a:pt x="48" y="0"/>
                          <a:pt x="48" y="0"/>
                        </a:cubicBezTo>
                        <a:cubicBezTo>
                          <a:pt x="32" y="6"/>
                          <a:pt x="15" y="9"/>
                          <a:pt x="0" y="18"/>
                        </a:cubicBezTo>
                        <a:cubicBezTo>
                          <a:pt x="0" y="18"/>
                          <a:pt x="0" y="19"/>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49" name="Freeform 1636"/>
                  <p:cNvSpPr>
                    <a:spLocks/>
                  </p:cNvSpPr>
                  <p:nvPr/>
                </p:nvSpPr>
                <p:spPr bwMode="auto">
                  <a:xfrm>
                    <a:off x="3417" y="1531"/>
                    <a:ext cx="55" cy="27"/>
                  </a:xfrm>
                  <a:custGeom>
                    <a:avLst/>
                    <a:gdLst>
                      <a:gd name="T0" fmla="*/ 1 w 10"/>
                      <a:gd name="T1" fmla="*/ 5 h 5"/>
                      <a:gd name="T2" fmla="*/ 10 w 10"/>
                      <a:gd name="T3" fmla="*/ 0 h 5"/>
                      <a:gd name="T4" fmla="*/ 10 w 10"/>
                      <a:gd name="T5" fmla="*/ 0 h 5"/>
                      <a:gd name="T6" fmla="*/ 1 w 10"/>
                      <a:gd name="T7" fmla="*/ 5 h 5"/>
                      <a:gd name="T8" fmla="*/ 1 w 10"/>
                      <a:gd name="T9" fmla="*/ 5 h 5"/>
                    </a:gdLst>
                    <a:ahLst/>
                    <a:cxnLst>
                      <a:cxn ang="0">
                        <a:pos x="T0" y="T1"/>
                      </a:cxn>
                      <a:cxn ang="0">
                        <a:pos x="T2" y="T3"/>
                      </a:cxn>
                      <a:cxn ang="0">
                        <a:pos x="T4" y="T5"/>
                      </a:cxn>
                      <a:cxn ang="0">
                        <a:pos x="T6" y="T7"/>
                      </a:cxn>
                      <a:cxn ang="0">
                        <a:pos x="T8" y="T9"/>
                      </a:cxn>
                    </a:cxnLst>
                    <a:rect l="0" t="0" r="r" b="b"/>
                    <a:pathLst>
                      <a:path w="10" h="5">
                        <a:moveTo>
                          <a:pt x="1" y="5"/>
                        </a:moveTo>
                        <a:cubicBezTo>
                          <a:pt x="4" y="3"/>
                          <a:pt x="7" y="1"/>
                          <a:pt x="10" y="0"/>
                        </a:cubicBezTo>
                        <a:cubicBezTo>
                          <a:pt x="10" y="0"/>
                          <a:pt x="10" y="0"/>
                          <a:pt x="10" y="0"/>
                        </a:cubicBezTo>
                        <a:cubicBezTo>
                          <a:pt x="6" y="1"/>
                          <a:pt x="3"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0" name="Freeform 1637"/>
                  <p:cNvSpPr>
                    <a:spLocks/>
                  </p:cNvSpPr>
                  <p:nvPr/>
                </p:nvSpPr>
                <p:spPr bwMode="auto">
                  <a:xfrm>
                    <a:off x="3406" y="1536"/>
                    <a:ext cx="72" cy="39"/>
                  </a:xfrm>
                  <a:custGeom>
                    <a:avLst/>
                    <a:gdLst>
                      <a:gd name="T0" fmla="*/ 1 w 13"/>
                      <a:gd name="T1" fmla="*/ 6 h 7"/>
                      <a:gd name="T2" fmla="*/ 12 w 13"/>
                      <a:gd name="T3" fmla="*/ 1 h 7"/>
                      <a:gd name="T4" fmla="*/ 12 w 13"/>
                      <a:gd name="T5" fmla="*/ 1 h 7"/>
                      <a:gd name="T6" fmla="*/ 1 w 13"/>
                      <a:gd name="T7" fmla="*/ 6 h 7"/>
                      <a:gd name="T8" fmla="*/ 1 w 13"/>
                      <a:gd name="T9" fmla="*/ 6 h 7"/>
                    </a:gdLst>
                    <a:ahLst/>
                    <a:cxnLst>
                      <a:cxn ang="0">
                        <a:pos x="T0" y="T1"/>
                      </a:cxn>
                      <a:cxn ang="0">
                        <a:pos x="T2" y="T3"/>
                      </a:cxn>
                      <a:cxn ang="0">
                        <a:pos x="T4" y="T5"/>
                      </a:cxn>
                      <a:cxn ang="0">
                        <a:pos x="T6" y="T7"/>
                      </a:cxn>
                      <a:cxn ang="0">
                        <a:pos x="T8" y="T9"/>
                      </a:cxn>
                    </a:cxnLst>
                    <a:rect l="0" t="0" r="r" b="b"/>
                    <a:pathLst>
                      <a:path w="13" h="7">
                        <a:moveTo>
                          <a:pt x="1" y="6"/>
                        </a:moveTo>
                        <a:cubicBezTo>
                          <a:pt x="4" y="4"/>
                          <a:pt x="8" y="2"/>
                          <a:pt x="12" y="1"/>
                        </a:cubicBezTo>
                        <a:cubicBezTo>
                          <a:pt x="13" y="1"/>
                          <a:pt x="12" y="0"/>
                          <a:pt x="12" y="1"/>
                        </a:cubicBezTo>
                        <a:cubicBezTo>
                          <a:pt x="8" y="2"/>
                          <a:pt x="4" y="4"/>
                          <a:pt x="1" y="6"/>
                        </a:cubicBezTo>
                        <a:cubicBezTo>
                          <a:pt x="0" y="6"/>
                          <a:pt x="1" y="7"/>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1" name="Freeform 1638"/>
                  <p:cNvSpPr>
                    <a:spLocks/>
                  </p:cNvSpPr>
                  <p:nvPr/>
                </p:nvSpPr>
                <p:spPr bwMode="auto">
                  <a:xfrm>
                    <a:off x="3401" y="1547"/>
                    <a:ext cx="77" cy="39"/>
                  </a:xfrm>
                  <a:custGeom>
                    <a:avLst/>
                    <a:gdLst>
                      <a:gd name="T0" fmla="*/ 1 w 14"/>
                      <a:gd name="T1" fmla="*/ 6 h 7"/>
                      <a:gd name="T2" fmla="*/ 14 w 14"/>
                      <a:gd name="T3" fmla="*/ 0 h 7"/>
                      <a:gd name="T4" fmla="*/ 13 w 14"/>
                      <a:gd name="T5" fmla="*/ 0 h 7"/>
                      <a:gd name="T6" fmla="*/ 1 w 14"/>
                      <a:gd name="T7" fmla="*/ 7 h 7"/>
                      <a:gd name="T8" fmla="*/ 1 w 14"/>
                      <a:gd name="T9" fmla="*/ 6 h 7"/>
                    </a:gdLst>
                    <a:ahLst/>
                    <a:cxnLst>
                      <a:cxn ang="0">
                        <a:pos x="T0" y="T1"/>
                      </a:cxn>
                      <a:cxn ang="0">
                        <a:pos x="T2" y="T3"/>
                      </a:cxn>
                      <a:cxn ang="0">
                        <a:pos x="T4" y="T5"/>
                      </a:cxn>
                      <a:cxn ang="0">
                        <a:pos x="T6" y="T7"/>
                      </a:cxn>
                      <a:cxn ang="0">
                        <a:pos x="T8" y="T9"/>
                      </a:cxn>
                    </a:cxnLst>
                    <a:rect l="0" t="0" r="r" b="b"/>
                    <a:pathLst>
                      <a:path w="14" h="7">
                        <a:moveTo>
                          <a:pt x="1" y="6"/>
                        </a:moveTo>
                        <a:cubicBezTo>
                          <a:pt x="4" y="3"/>
                          <a:pt x="9" y="2"/>
                          <a:pt x="14" y="0"/>
                        </a:cubicBezTo>
                        <a:cubicBezTo>
                          <a:pt x="14" y="0"/>
                          <a:pt x="14" y="0"/>
                          <a:pt x="13" y="0"/>
                        </a:cubicBezTo>
                        <a:cubicBezTo>
                          <a:pt x="9" y="1"/>
                          <a:pt x="4" y="3"/>
                          <a:pt x="1" y="7"/>
                        </a:cubicBezTo>
                        <a:cubicBezTo>
                          <a:pt x="0" y="7"/>
                          <a:pt x="1" y="7"/>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2" name="Freeform 1639"/>
                  <p:cNvSpPr>
                    <a:spLocks/>
                  </p:cNvSpPr>
                  <p:nvPr/>
                </p:nvSpPr>
                <p:spPr bwMode="auto">
                  <a:xfrm>
                    <a:off x="3384" y="1547"/>
                    <a:ext cx="111" cy="55"/>
                  </a:xfrm>
                  <a:custGeom>
                    <a:avLst/>
                    <a:gdLst>
                      <a:gd name="T0" fmla="*/ 1 w 20"/>
                      <a:gd name="T1" fmla="*/ 9 h 10"/>
                      <a:gd name="T2" fmla="*/ 19 w 20"/>
                      <a:gd name="T3" fmla="*/ 1 h 10"/>
                      <a:gd name="T4" fmla="*/ 19 w 20"/>
                      <a:gd name="T5" fmla="*/ 0 h 10"/>
                      <a:gd name="T6" fmla="*/ 0 w 20"/>
                      <a:gd name="T7" fmla="*/ 9 h 10"/>
                      <a:gd name="T8" fmla="*/ 1 w 20"/>
                      <a:gd name="T9" fmla="*/ 9 h 10"/>
                    </a:gdLst>
                    <a:ahLst/>
                    <a:cxnLst>
                      <a:cxn ang="0">
                        <a:pos x="T0" y="T1"/>
                      </a:cxn>
                      <a:cxn ang="0">
                        <a:pos x="T2" y="T3"/>
                      </a:cxn>
                      <a:cxn ang="0">
                        <a:pos x="T4" y="T5"/>
                      </a:cxn>
                      <a:cxn ang="0">
                        <a:pos x="T6" y="T7"/>
                      </a:cxn>
                      <a:cxn ang="0">
                        <a:pos x="T8" y="T9"/>
                      </a:cxn>
                    </a:cxnLst>
                    <a:rect l="0" t="0" r="r" b="b"/>
                    <a:pathLst>
                      <a:path w="20" h="10">
                        <a:moveTo>
                          <a:pt x="1" y="9"/>
                        </a:moveTo>
                        <a:cubicBezTo>
                          <a:pt x="7" y="6"/>
                          <a:pt x="13" y="3"/>
                          <a:pt x="19" y="1"/>
                        </a:cubicBezTo>
                        <a:cubicBezTo>
                          <a:pt x="20" y="1"/>
                          <a:pt x="19" y="0"/>
                          <a:pt x="19" y="0"/>
                        </a:cubicBezTo>
                        <a:cubicBezTo>
                          <a:pt x="13" y="3"/>
                          <a:pt x="6" y="6"/>
                          <a:pt x="0" y="9"/>
                        </a:cubicBezTo>
                        <a:cubicBezTo>
                          <a:pt x="0" y="9"/>
                          <a:pt x="0" y="10"/>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3" name="Freeform 1640"/>
                  <p:cNvSpPr>
                    <a:spLocks/>
                  </p:cNvSpPr>
                  <p:nvPr/>
                </p:nvSpPr>
                <p:spPr bwMode="auto">
                  <a:xfrm>
                    <a:off x="3390" y="1547"/>
                    <a:ext cx="121" cy="61"/>
                  </a:xfrm>
                  <a:custGeom>
                    <a:avLst/>
                    <a:gdLst>
                      <a:gd name="T0" fmla="*/ 1 w 22"/>
                      <a:gd name="T1" fmla="*/ 11 h 11"/>
                      <a:gd name="T2" fmla="*/ 22 w 22"/>
                      <a:gd name="T3" fmla="*/ 1 h 11"/>
                      <a:gd name="T4" fmla="*/ 21 w 22"/>
                      <a:gd name="T5" fmla="*/ 0 h 11"/>
                      <a:gd name="T6" fmla="*/ 1 w 22"/>
                      <a:gd name="T7" fmla="*/ 11 h 11"/>
                      <a:gd name="T8" fmla="*/ 1 w 22"/>
                      <a:gd name="T9" fmla="*/ 11 h 11"/>
                    </a:gdLst>
                    <a:ahLst/>
                    <a:cxnLst>
                      <a:cxn ang="0">
                        <a:pos x="T0" y="T1"/>
                      </a:cxn>
                      <a:cxn ang="0">
                        <a:pos x="T2" y="T3"/>
                      </a:cxn>
                      <a:cxn ang="0">
                        <a:pos x="T4" y="T5"/>
                      </a:cxn>
                      <a:cxn ang="0">
                        <a:pos x="T6" y="T7"/>
                      </a:cxn>
                      <a:cxn ang="0">
                        <a:pos x="T8" y="T9"/>
                      </a:cxn>
                    </a:cxnLst>
                    <a:rect l="0" t="0" r="r" b="b"/>
                    <a:pathLst>
                      <a:path w="22" h="11">
                        <a:moveTo>
                          <a:pt x="1" y="11"/>
                        </a:moveTo>
                        <a:cubicBezTo>
                          <a:pt x="7" y="6"/>
                          <a:pt x="15" y="4"/>
                          <a:pt x="22" y="1"/>
                        </a:cubicBezTo>
                        <a:cubicBezTo>
                          <a:pt x="22" y="1"/>
                          <a:pt x="22" y="0"/>
                          <a:pt x="21" y="0"/>
                        </a:cubicBezTo>
                        <a:cubicBezTo>
                          <a:pt x="15" y="4"/>
                          <a:pt x="7" y="6"/>
                          <a:pt x="1" y="11"/>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4" name="Freeform 1641"/>
                  <p:cNvSpPr>
                    <a:spLocks/>
                  </p:cNvSpPr>
                  <p:nvPr/>
                </p:nvSpPr>
                <p:spPr bwMode="auto">
                  <a:xfrm>
                    <a:off x="3384" y="1553"/>
                    <a:ext cx="133" cy="71"/>
                  </a:xfrm>
                  <a:custGeom>
                    <a:avLst/>
                    <a:gdLst>
                      <a:gd name="T0" fmla="*/ 1 w 24"/>
                      <a:gd name="T1" fmla="*/ 13 h 13"/>
                      <a:gd name="T2" fmla="*/ 24 w 24"/>
                      <a:gd name="T3" fmla="*/ 1 h 13"/>
                      <a:gd name="T4" fmla="*/ 24 w 24"/>
                      <a:gd name="T5" fmla="*/ 0 h 13"/>
                      <a:gd name="T6" fmla="*/ 1 w 24"/>
                      <a:gd name="T7" fmla="*/ 12 h 13"/>
                      <a:gd name="T8" fmla="*/ 1 w 24"/>
                      <a:gd name="T9" fmla="*/ 13 h 13"/>
                    </a:gdLst>
                    <a:ahLst/>
                    <a:cxnLst>
                      <a:cxn ang="0">
                        <a:pos x="T0" y="T1"/>
                      </a:cxn>
                      <a:cxn ang="0">
                        <a:pos x="T2" y="T3"/>
                      </a:cxn>
                      <a:cxn ang="0">
                        <a:pos x="T4" y="T5"/>
                      </a:cxn>
                      <a:cxn ang="0">
                        <a:pos x="T6" y="T7"/>
                      </a:cxn>
                      <a:cxn ang="0">
                        <a:pos x="T8" y="T9"/>
                      </a:cxn>
                    </a:cxnLst>
                    <a:rect l="0" t="0" r="r" b="b"/>
                    <a:pathLst>
                      <a:path w="24" h="13">
                        <a:moveTo>
                          <a:pt x="1" y="13"/>
                        </a:moveTo>
                        <a:cubicBezTo>
                          <a:pt x="9" y="9"/>
                          <a:pt x="16" y="4"/>
                          <a:pt x="24" y="1"/>
                        </a:cubicBezTo>
                        <a:cubicBezTo>
                          <a:pt x="24" y="0"/>
                          <a:pt x="24" y="0"/>
                          <a:pt x="24" y="0"/>
                        </a:cubicBezTo>
                        <a:cubicBezTo>
                          <a:pt x="15" y="3"/>
                          <a:pt x="8" y="8"/>
                          <a:pt x="1" y="12"/>
                        </a:cubicBezTo>
                        <a:cubicBezTo>
                          <a:pt x="0" y="12"/>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5" name="Freeform 1642"/>
                  <p:cNvSpPr>
                    <a:spLocks/>
                  </p:cNvSpPr>
                  <p:nvPr/>
                </p:nvSpPr>
                <p:spPr bwMode="auto">
                  <a:xfrm>
                    <a:off x="3472" y="1608"/>
                    <a:ext cx="78" cy="39"/>
                  </a:xfrm>
                  <a:custGeom>
                    <a:avLst/>
                    <a:gdLst>
                      <a:gd name="T0" fmla="*/ 1 w 14"/>
                      <a:gd name="T1" fmla="*/ 7 h 7"/>
                      <a:gd name="T2" fmla="*/ 14 w 14"/>
                      <a:gd name="T3" fmla="*/ 1 h 7"/>
                      <a:gd name="T4" fmla="*/ 14 w 14"/>
                      <a:gd name="T5" fmla="*/ 0 h 7"/>
                      <a:gd name="T6" fmla="*/ 0 w 14"/>
                      <a:gd name="T7" fmla="*/ 7 h 7"/>
                      <a:gd name="T8" fmla="*/ 1 w 14"/>
                      <a:gd name="T9" fmla="*/ 7 h 7"/>
                    </a:gdLst>
                    <a:ahLst/>
                    <a:cxnLst>
                      <a:cxn ang="0">
                        <a:pos x="T0" y="T1"/>
                      </a:cxn>
                      <a:cxn ang="0">
                        <a:pos x="T2" y="T3"/>
                      </a:cxn>
                      <a:cxn ang="0">
                        <a:pos x="T4" y="T5"/>
                      </a:cxn>
                      <a:cxn ang="0">
                        <a:pos x="T6" y="T7"/>
                      </a:cxn>
                      <a:cxn ang="0">
                        <a:pos x="T8" y="T9"/>
                      </a:cxn>
                    </a:cxnLst>
                    <a:rect l="0" t="0" r="r" b="b"/>
                    <a:pathLst>
                      <a:path w="14" h="7">
                        <a:moveTo>
                          <a:pt x="1" y="7"/>
                        </a:moveTo>
                        <a:cubicBezTo>
                          <a:pt x="5" y="4"/>
                          <a:pt x="9" y="3"/>
                          <a:pt x="14" y="1"/>
                        </a:cubicBezTo>
                        <a:cubicBezTo>
                          <a:pt x="14" y="0"/>
                          <a:pt x="14" y="0"/>
                          <a:pt x="14" y="0"/>
                        </a:cubicBezTo>
                        <a:cubicBezTo>
                          <a:pt x="9" y="2"/>
                          <a:pt x="4" y="4"/>
                          <a:pt x="0" y="7"/>
                        </a:cubicBezTo>
                        <a:cubicBezTo>
                          <a:pt x="0" y="7"/>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6" name="Freeform 1643"/>
                  <p:cNvSpPr>
                    <a:spLocks/>
                  </p:cNvSpPr>
                  <p:nvPr/>
                </p:nvSpPr>
                <p:spPr bwMode="auto">
                  <a:xfrm>
                    <a:off x="3478" y="1624"/>
                    <a:ext cx="61" cy="34"/>
                  </a:xfrm>
                  <a:custGeom>
                    <a:avLst/>
                    <a:gdLst>
                      <a:gd name="T0" fmla="*/ 1 w 11"/>
                      <a:gd name="T1" fmla="*/ 5 h 6"/>
                      <a:gd name="T2" fmla="*/ 10 w 11"/>
                      <a:gd name="T3" fmla="*/ 0 h 6"/>
                      <a:gd name="T4" fmla="*/ 10 w 11"/>
                      <a:gd name="T5" fmla="*/ 0 h 6"/>
                      <a:gd name="T6" fmla="*/ 0 w 11"/>
                      <a:gd name="T7" fmla="*/ 5 h 6"/>
                      <a:gd name="T8" fmla="*/ 1 w 11"/>
                      <a:gd name="T9" fmla="*/ 5 h 6"/>
                    </a:gdLst>
                    <a:ahLst/>
                    <a:cxnLst>
                      <a:cxn ang="0">
                        <a:pos x="T0" y="T1"/>
                      </a:cxn>
                      <a:cxn ang="0">
                        <a:pos x="T2" y="T3"/>
                      </a:cxn>
                      <a:cxn ang="0">
                        <a:pos x="T4" y="T5"/>
                      </a:cxn>
                      <a:cxn ang="0">
                        <a:pos x="T6" y="T7"/>
                      </a:cxn>
                      <a:cxn ang="0">
                        <a:pos x="T8" y="T9"/>
                      </a:cxn>
                    </a:cxnLst>
                    <a:rect l="0" t="0" r="r" b="b"/>
                    <a:pathLst>
                      <a:path w="11" h="6">
                        <a:moveTo>
                          <a:pt x="1" y="5"/>
                        </a:moveTo>
                        <a:cubicBezTo>
                          <a:pt x="4" y="4"/>
                          <a:pt x="7" y="2"/>
                          <a:pt x="10" y="0"/>
                        </a:cubicBezTo>
                        <a:cubicBezTo>
                          <a:pt x="11" y="0"/>
                          <a:pt x="10" y="0"/>
                          <a:pt x="10" y="0"/>
                        </a:cubicBezTo>
                        <a:cubicBezTo>
                          <a:pt x="7" y="2"/>
                          <a:pt x="4" y="4"/>
                          <a:pt x="0" y="5"/>
                        </a:cubicBezTo>
                        <a:cubicBezTo>
                          <a:pt x="0" y="5"/>
                          <a:pt x="0" y="6"/>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7" name="Freeform 1644"/>
                  <p:cNvSpPr>
                    <a:spLocks/>
                  </p:cNvSpPr>
                  <p:nvPr/>
                </p:nvSpPr>
                <p:spPr bwMode="auto">
                  <a:xfrm>
                    <a:off x="3500" y="1619"/>
                    <a:ext cx="55" cy="33"/>
                  </a:xfrm>
                  <a:custGeom>
                    <a:avLst/>
                    <a:gdLst>
                      <a:gd name="T0" fmla="*/ 0 w 10"/>
                      <a:gd name="T1" fmla="*/ 6 h 6"/>
                      <a:gd name="T2" fmla="*/ 10 w 10"/>
                      <a:gd name="T3" fmla="*/ 1 h 6"/>
                      <a:gd name="T4" fmla="*/ 10 w 10"/>
                      <a:gd name="T5" fmla="*/ 1 h 6"/>
                      <a:gd name="T6" fmla="*/ 0 w 10"/>
                      <a:gd name="T7" fmla="*/ 6 h 6"/>
                      <a:gd name="T8" fmla="*/ 0 w 10"/>
                      <a:gd name="T9" fmla="*/ 6 h 6"/>
                    </a:gdLst>
                    <a:ahLst/>
                    <a:cxnLst>
                      <a:cxn ang="0">
                        <a:pos x="T0" y="T1"/>
                      </a:cxn>
                      <a:cxn ang="0">
                        <a:pos x="T2" y="T3"/>
                      </a:cxn>
                      <a:cxn ang="0">
                        <a:pos x="T4" y="T5"/>
                      </a:cxn>
                      <a:cxn ang="0">
                        <a:pos x="T6" y="T7"/>
                      </a:cxn>
                      <a:cxn ang="0">
                        <a:pos x="T8" y="T9"/>
                      </a:cxn>
                    </a:cxnLst>
                    <a:rect l="0" t="0" r="r" b="b"/>
                    <a:pathLst>
                      <a:path w="10" h="6">
                        <a:moveTo>
                          <a:pt x="0" y="6"/>
                        </a:moveTo>
                        <a:cubicBezTo>
                          <a:pt x="3" y="4"/>
                          <a:pt x="7" y="2"/>
                          <a:pt x="10" y="1"/>
                        </a:cubicBezTo>
                        <a:cubicBezTo>
                          <a:pt x="10" y="1"/>
                          <a:pt x="10" y="0"/>
                          <a:pt x="10" y="1"/>
                        </a:cubicBezTo>
                        <a:cubicBezTo>
                          <a:pt x="6" y="2"/>
                          <a:pt x="3" y="4"/>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8" name="Freeform 1645"/>
                  <p:cNvSpPr>
                    <a:spLocks/>
                  </p:cNvSpPr>
                  <p:nvPr/>
                </p:nvSpPr>
                <p:spPr bwMode="auto">
                  <a:xfrm>
                    <a:off x="3445" y="1685"/>
                    <a:ext cx="50" cy="28"/>
                  </a:xfrm>
                  <a:custGeom>
                    <a:avLst/>
                    <a:gdLst>
                      <a:gd name="T0" fmla="*/ 1 w 9"/>
                      <a:gd name="T1" fmla="*/ 5 h 5"/>
                      <a:gd name="T2" fmla="*/ 8 w 9"/>
                      <a:gd name="T3" fmla="*/ 0 h 5"/>
                      <a:gd name="T4" fmla="*/ 8 w 9"/>
                      <a:gd name="T5" fmla="*/ 0 h 5"/>
                      <a:gd name="T6" fmla="*/ 0 w 9"/>
                      <a:gd name="T7" fmla="*/ 5 h 5"/>
                      <a:gd name="T8" fmla="*/ 1 w 9"/>
                      <a:gd name="T9" fmla="*/ 5 h 5"/>
                    </a:gdLst>
                    <a:ahLst/>
                    <a:cxnLst>
                      <a:cxn ang="0">
                        <a:pos x="T0" y="T1"/>
                      </a:cxn>
                      <a:cxn ang="0">
                        <a:pos x="T2" y="T3"/>
                      </a:cxn>
                      <a:cxn ang="0">
                        <a:pos x="T4" y="T5"/>
                      </a:cxn>
                      <a:cxn ang="0">
                        <a:pos x="T6" y="T7"/>
                      </a:cxn>
                      <a:cxn ang="0">
                        <a:pos x="T8" y="T9"/>
                      </a:cxn>
                    </a:cxnLst>
                    <a:rect l="0" t="0" r="r" b="b"/>
                    <a:pathLst>
                      <a:path w="9" h="5">
                        <a:moveTo>
                          <a:pt x="1" y="5"/>
                        </a:moveTo>
                        <a:cubicBezTo>
                          <a:pt x="3" y="3"/>
                          <a:pt x="6" y="2"/>
                          <a:pt x="8" y="0"/>
                        </a:cubicBezTo>
                        <a:cubicBezTo>
                          <a:pt x="9" y="0"/>
                          <a:pt x="8" y="0"/>
                          <a:pt x="8" y="0"/>
                        </a:cubicBezTo>
                        <a:cubicBezTo>
                          <a:pt x="5" y="1"/>
                          <a:pt x="3"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59" name="Freeform 1646"/>
                  <p:cNvSpPr>
                    <a:spLocks/>
                  </p:cNvSpPr>
                  <p:nvPr/>
                </p:nvSpPr>
                <p:spPr bwMode="auto">
                  <a:xfrm>
                    <a:off x="3434" y="1674"/>
                    <a:ext cx="55" cy="39"/>
                  </a:xfrm>
                  <a:custGeom>
                    <a:avLst/>
                    <a:gdLst>
                      <a:gd name="T0" fmla="*/ 1 w 10"/>
                      <a:gd name="T1" fmla="*/ 7 h 7"/>
                      <a:gd name="T2" fmla="*/ 10 w 10"/>
                      <a:gd name="T3" fmla="*/ 1 h 7"/>
                      <a:gd name="T4" fmla="*/ 9 w 10"/>
                      <a:gd name="T5" fmla="*/ 0 h 7"/>
                      <a:gd name="T6" fmla="*/ 0 w 10"/>
                      <a:gd name="T7" fmla="*/ 7 h 7"/>
                      <a:gd name="T8" fmla="*/ 1 w 10"/>
                      <a:gd name="T9" fmla="*/ 7 h 7"/>
                    </a:gdLst>
                    <a:ahLst/>
                    <a:cxnLst>
                      <a:cxn ang="0">
                        <a:pos x="T0" y="T1"/>
                      </a:cxn>
                      <a:cxn ang="0">
                        <a:pos x="T2" y="T3"/>
                      </a:cxn>
                      <a:cxn ang="0">
                        <a:pos x="T4" y="T5"/>
                      </a:cxn>
                      <a:cxn ang="0">
                        <a:pos x="T6" y="T7"/>
                      </a:cxn>
                      <a:cxn ang="0">
                        <a:pos x="T8" y="T9"/>
                      </a:cxn>
                    </a:cxnLst>
                    <a:rect l="0" t="0" r="r" b="b"/>
                    <a:pathLst>
                      <a:path w="10" h="7">
                        <a:moveTo>
                          <a:pt x="1" y="7"/>
                        </a:moveTo>
                        <a:cubicBezTo>
                          <a:pt x="4" y="5"/>
                          <a:pt x="7" y="3"/>
                          <a:pt x="10" y="1"/>
                        </a:cubicBezTo>
                        <a:cubicBezTo>
                          <a:pt x="10" y="0"/>
                          <a:pt x="10" y="0"/>
                          <a:pt x="9" y="0"/>
                        </a:cubicBezTo>
                        <a:cubicBezTo>
                          <a:pt x="6" y="2"/>
                          <a:pt x="3" y="4"/>
                          <a:pt x="0"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0" name="Freeform 1647"/>
                  <p:cNvSpPr>
                    <a:spLocks/>
                  </p:cNvSpPr>
                  <p:nvPr/>
                </p:nvSpPr>
                <p:spPr bwMode="auto">
                  <a:xfrm>
                    <a:off x="2943" y="1398"/>
                    <a:ext cx="226" cy="100"/>
                  </a:xfrm>
                  <a:custGeom>
                    <a:avLst/>
                    <a:gdLst>
                      <a:gd name="T0" fmla="*/ 1 w 41"/>
                      <a:gd name="T1" fmla="*/ 18 h 18"/>
                      <a:gd name="T2" fmla="*/ 9 w 41"/>
                      <a:gd name="T3" fmla="*/ 13 h 18"/>
                      <a:gd name="T4" fmla="*/ 18 w 41"/>
                      <a:gd name="T5" fmla="*/ 9 h 18"/>
                      <a:gd name="T6" fmla="*/ 40 w 41"/>
                      <a:gd name="T7" fmla="*/ 0 h 18"/>
                      <a:gd name="T8" fmla="*/ 40 w 41"/>
                      <a:gd name="T9" fmla="*/ 0 h 18"/>
                      <a:gd name="T10" fmla="*/ 17 w 41"/>
                      <a:gd name="T11" fmla="*/ 9 h 18"/>
                      <a:gd name="T12" fmla="*/ 8 w 41"/>
                      <a:gd name="T13" fmla="*/ 13 h 18"/>
                      <a:gd name="T14" fmla="*/ 0 w 41"/>
                      <a:gd name="T15" fmla="*/ 18 h 18"/>
                      <a:gd name="T16" fmla="*/ 1 w 41"/>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8">
                        <a:moveTo>
                          <a:pt x="1" y="18"/>
                        </a:moveTo>
                        <a:cubicBezTo>
                          <a:pt x="3" y="15"/>
                          <a:pt x="6" y="14"/>
                          <a:pt x="9" y="13"/>
                        </a:cubicBezTo>
                        <a:cubicBezTo>
                          <a:pt x="12" y="12"/>
                          <a:pt x="15" y="10"/>
                          <a:pt x="18" y="9"/>
                        </a:cubicBezTo>
                        <a:cubicBezTo>
                          <a:pt x="25" y="6"/>
                          <a:pt x="32" y="2"/>
                          <a:pt x="40" y="0"/>
                        </a:cubicBezTo>
                        <a:cubicBezTo>
                          <a:pt x="41" y="0"/>
                          <a:pt x="40" y="0"/>
                          <a:pt x="40" y="0"/>
                        </a:cubicBezTo>
                        <a:cubicBezTo>
                          <a:pt x="32" y="2"/>
                          <a:pt x="24" y="5"/>
                          <a:pt x="17" y="9"/>
                        </a:cubicBezTo>
                        <a:cubicBezTo>
                          <a:pt x="14" y="10"/>
                          <a:pt x="11" y="12"/>
                          <a:pt x="8" y="13"/>
                        </a:cubicBezTo>
                        <a:cubicBezTo>
                          <a:pt x="5" y="14"/>
                          <a:pt x="2" y="16"/>
                          <a:pt x="0" y="18"/>
                        </a:cubicBezTo>
                        <a:cubicBezTo>
                          <a:pt x="0"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1" name="Freeform 1648"/>
                  <p:cNvSpPr>
                    <a:spLocks/>
                  </p:cNvSpPr>
                  <p:nvPr/>
                </p:nvSpPr>
                <p:spPr bwMode="auto">
                  <a:xfrm>
                    <a:off x="2982" y="1382"/>
                    <a:ext cx="204" cy="83"/>
                  </a:xfrm>
                  <a:custGeom>
                    <a:avLst/>
                    <a:gdLst>
                      <a:gd name="T0" fmla="*/ 1 w 37"/>
                      <a:gd name="T1" fmla="*/ 15 h 15"/>
                      <a:gd name="T2" fmla="*/ 36 w 37"/>
                      <a:gd name="T3" fmla="*/ 1 h 15"/>
                      <a:gd name="T4" fmla="*/ 36 w 37"/>
                      <a:gd name="T5" fmla="*/ 0 h 15"/>
                      <a:gd name="T6" fmla="*/ 1 w 37"/>
                      <a:gd name="T7" fmla="*/ 15 h 15"/>
                      <a:gd name="T8" fmla="*/ 1 w 37"/>
                      <a:gd name="T9" fmla="*/ 15 h 15"/>
                    </a:gdLst>
                    <a:ahLst/>
                    <a:cxnLst>
                      <a:cxn ang="0">
                        <a:pos x="T0" y="T1"/>
                      </a:cxn>
                      <a:cxn ang="0">
                        <a:pos x="T2" y="T3"/>
                      </a:cxn>
                      <a:cxn ang="0">
                        <a:pos x="T4" y="T5"/>
                      </a:cxn>
                      <a:cxn ang="0">
                        <a:pos x="T6" y="T7"/>
                      </a:cxn>
                      <a:cxn ang="0">
                        <a:pos x="T8" y="T9"/>
                      </a:cxn>
                    </a:cxnLst>
                    <a:rect l="0" t="0" r="r" b="b"/>
                    <a:pathLst>
                      <a:path w="37" h="15">
                        <a:moveTo>
                          <a:pt x="1" y="15"/>
                        </a:moveTo>
                        <a:cubicBezTo>
                          <a:pt x="11" y="8"/>
                          <a:pt x="24" y="5"/>
                          <a:pt x="36" y="1"/>
                        </a:cubicBezTo>
                        <a:cubicBezTo>
                          <a:pt x="37" y="0"/>
                          <a:pt x="36" y="0"/>
                          <a:pt x="36" y="0"/>
                        </a:cubicBezTo>
                        <a:cubicBezTo>
                          <a:pt x="24" y="5"/>
                          <a:pt x="11" y="7"/>
                          <a:pt x="1" y="15"/>
                        </a:cubicBezTo>
                        <a:cubicBezTo>
                          <a:pt x="0" y="15"/>
                          <a:pt x="1" y="15"/>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2" name="Freeform 1649"/>
                  <p:cNvSpPr>
                    <a:spLocks/>
                  </p:cNvSpPr>
                  <p:nvPr/>
                </p:nvSpPr>
                <p:spPr bwMode="auto">
                  <a:xfrm>
                    <a:off x="3147" y="1393"/>
                    <a:ext cx="22" cy="11"/>
                  </a:xfrm>
                  <a:custGeom>
                    <a:avLst/>
                    <a:gdLst>
                      <a:gd name="T0" fmla="*/ 1 w 4"/>
                      <a:gd name="T1" fmla="*/ 2 h 2"/>
                      <a:gd name="T2" fmla="*/ 3 w 4"/>
                      <a:gd name="T3" fmla="*/ 1 h 2"/>
                      <a:gd name="T4" fmla="*/ 3 w 4"/>
                      <a:gd name="T5" fmla="*/ 0 h 2"/>
                      <a:gd name="T6" fmla="*/ 1 w 4"/>
                      <a:gd name="T7" fmla="*/ 1 h 2"/>
                      <a:gd name="T8" fmla="*/ 1 w 4"/>
                      <a:gd name="T9" fmla="*/ 2 h 2"/>
                    </a:gdLst>
                    <a:ahLst/>
                    <a:cxnLst>
                      <a:cxn ang="0">
                        <a:pos x="T0" y="T1"/>
                      </a:cxn>
                      <a:cxn ang="0">
                        <a:pos x="T2" y="T3"/>
                      </a:cxn>
                      <a:cxn ang="0">
                        <a:pos x="T4" y="T5"/>
                      </a:cxn>
                      <a:cxn ang="0">
                        <a:pos x="T6" y="T7"/>
                      </a:cxn>
                      <a:cxn ang="0">
                        <a:pos x="T8" y="T9"/>
                      </a:cxn>
                    </a:cxnLst>
                    <a:rect l="0" t="0" r="r" b="b"/>
                    <a:pathLst>
                      <a:path w="4" h="2">
                        <a:moveTo>
                          <a:pt x="1" y="2"/>
                        </a:moveTo>
                        <a:cubicBezTo>
                          <a:pt x="2" y="2"/>
                          <a:pt x="3" y="1"/>
                          <a:pt x="3" y="1"/>
                        </a:cubicBezTo>
                        <a:cubicBezTo>
                          <a:pt x="4" y="1"/>
                          <a:pt x="4" y="0"/>
                          <a:pt x="3" y="0"/>
                        </a:cubicBezTo>
                        <a:cubicBezTo>
                          <a:pt x="3" y="1"/>
                          <a:pt x="2" y="1"/>
                          <a:pt x="1" y="1"/>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3" name="Freeform 1650"/>
                  <p:cNvSpPr>
                    <a:spLocks/>
                  </p:cNvSpPr>
                  <p:nvPr/>
                </p:nvSpPr>
                <p:spPr bwMode="auto">
                  <a:xfrm>
                    <a:off x="2987" y="1398"/>
                    <a:ext cx="144" cy="56"/>
                  </a:xfrm>
                  <a:custGeom>
                    <a:avLst/>
                    <a:gdLst>
                      <a:gd name="T0" fmla="*/ 0 w 26"/>
                      <a:gd name="T1" fmla="*/ 10 h 10"/>
                      <a:gd name="T2" fmla="*/ 13 w 26"/>
                      <a:gd name="T3" fmla="*/ 5 h 10"/>
                      <a:gd name="T4" fmla="*/ 26 w 26"/>
                      <a:gd name="T5" fmla="*/ 1 h 10"/>
                      <a:gd name="T6" fmla="*/ 26 w 26"/>
                      <a:gd name="T7" fmla="*/ 0 h 10"/>
                      <a:gd name="T8" fmla="*/ 12 w 26"/>
                      <a:gd name="T9" fmla="*/ 5 h 10"/>
                      <a:gd name="T10" fmla="*/ 0 w 26"/>
                      <a:gd name="T11" fmla="*/ 10 h 10"/>
                      <a:gd name="T12" fmla="*/ 0 w 26"/>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6" h="10">
                        <a:moveTo>
                          <a:pt x="0" y="10"/>
                        </a:moveTo>
                        <a:cubicBezTo>
                          <a:pt x="4" y="8"/>
                          <a:pt x="9" y="6"/>
                          <a:pt x="13" y="5"/>
                        </a:cubicBezTo>
                        <a:cubicBezTo>
                          <a:pt x="18" y="4"/>
                          <a:pt x="22" y="2"/>
                          <a:pt x="26" y="1"/>
                        </a:cubicBezTo>
                        <a:cubicBezTo>
                          <a:pt x="26" y="0"/>
                          <a:pt x="26" y="0"/>
                          <a:pt x="26" y="0"/>
                        </a:cubicBezTo>
                        <a:cubicBezTo>
                          <a:pt x="21" y="2"/>
                          <a:pt x="16" y="4"/>
                          <a:pt x="12" y="5"/>
                        </a:cubicBezTo>
                        <a:cubicBezTo>
                          <a:pt x="8" y="6"/>
                          <a:pt x="4" y="8"/>
                          <a:pt x="0" y="10"/>
                        </a:cubicBezTo>
                        <a:cubicBezTo>
                          <a:pt x="0" y="10"/>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4" name="Freeform 1651"/>
                  <p:cNvSpPr>
                    <a:spLocks/>
                  </p:cNvSpPr>
                  <p:nvPr/>
                </p:nvSpPr>
                <p:spPr bwMode="auto">
                  <a:xfrm>
                    <a:off x="3009" y="1393"/>
                    <a:ext cx="127" cy="44"/>
                  </a:xfrm>
                  <a:custGeom>
                    <a:avLst/>
                    <a:gdLst>
                      <a:gd name="T0" fmla="*/ 0 w 23"/>
                      <a:gd name="T1" fmla="*/ 8 h 8"/>
                      <a:gd name="T2" fmla="*/ 22 w 23"/>
                      <a:gd name="T3" fmla="*/ 1 h 8"/>
                      <a:gd name="T4" fmla="*/ 22 w 23"/>
                      <a:gd name="T5" fmla="*/ 0 h 8"/>
                      <a:gd name="T6" fmla="*/ 0 w 23"/>
                      <a:gd name="T7" fmla="*/ 8 h 8"/>
                      <a:gd name="T8" fmla="*/ 0 w 23"/>
                      <a:gd name="T9" fmla="*/ 8 h 8"/>
                    </a:gdLst>
                    <a:ahLst/>
                    <a:cxnLst>
                      <a:cxn ang="0">
                        <a:pos x="T0" y="T1"/>
                      </a:cxn>
                      <a:cxn ang="0">
                        <a:pos x="T2" y="T3"/>
                      </a:cxn>
                      <a:cxn ang="0">
                        <a:pos x="T4" y="T5"/>
                      </a:cxn>
                      <a:cxn ang="0">
                        <a:pos x="T6" y="T7"/>
                      </a:cxn>
                      <a:cxn ang="0">
                        <a:pos x="T8" y="T9"/>
                      </a:cxn>
                    </a:cxnLst>
                    <a:rect l="0" t="0" r="r" b="b"/>
                    <a:pathLst>
                      <a:path w="23" h="8">
                        <a:moveTo>
                          <a:pt x="0" y="8"/>
                        </a:moveTo>
                        <a:cubicBezTo>
                          <a:pt x="8" y="5"/>
                          <a:pt x="15" y="3"/>
                          <a:pt x="22" y="1"/>
                        </a:cubicBezTo>
                        <a:cubicBezTo>
                          <a:pt x="23" y="1"/>
                          <a:pt x="23" y="0"/>
                          <a:pt x="22" y="0"/>
                        </a:cubicBezTo>
                        <a:cubicBezTo>
                          <a:pt x="15" y="2"/>
                          <a:pt x="8" y="5"/>
                          <a:pt x="0" y="8"/>
                        </a:cubicBez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5" name="Freeform 1652"/>
                  <p:cNvSpPr>
                    <a:spLocks/>
                  </p:cNvSpPr>
                  <p:nvPr/>
                </p:nvSpPr>
                <p:spPr bwMode="auto">
                  <a:xfrm>
                    <a:off x="3032" y="1393"/>
                    <a:ext cx="93" cy="27"/>
                  </a:xfrm>
                  <a:custGeom>
                    <a:avLst/>
                    <a:gdLst>
                      <a:gd name="T0" fmla="*/ 1 w 17"/>
                      <a:gd name="T1" fmla="*/ 5 h 5"/>
                      <a:gd name="T2" fmla="*/ 4 w 17"/>
                      <a:gd name="T3" fmla="*/ 3 h 5"/>
                      <a:gd name="T4" fmla="*/ 9 w 17"/>
                      <a:gd name="T5" fmla="*/ 2 h 5"/>
                      <a:gd name="T6" fmla="*/ 16 w 17"/>
                      <a:gd name="T7" fmla="*/ 1 h 5"/>
                      <a:gd name="T8" fmla="*/ 16 w 17"/>
                      <a:gd name="T9" fmla="*/ 0 h 5"/>
                      <a:gd name="T10" fmla="*/ 7 w 17"/>
                      <a:gd name="T11" fmla="*/ 2 h 5"/>
                      <a:gd name="T12" fmla="*/ 0 w 17"/>
                      <a:gd name="T13" fmla="*/ 5 h 5"/>
                      <a:gd name="T14" fmla="*/ 1 w 17"/>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
                        <a:moveTo>
                          <a:pt x="1" y="5"/>
                        </a:moveTo>
                        <a:cubicBezTo>
                          <a:pt x="1" y="4"/>
                          <a:pt x="3" y="3"/>
                          <a:pt x="4" y="3"/>
                        </a:cubicBezTo>
                        <a:cubicBezTo>
                          <a:pt x="5" y="3"/>
                          <a:pt x="7" y="2"/>
                          <a:pt x="9" y="2"/>
                        </a:cubicBezTo>
                        <a:cubicBezTo>
                          <a:pt x="11" y="2"/>
                          <a:pt x="14" y="1"/>
                          <a:pt x="16" y="1"/>
                        </a:cubicBezTo>
                        <a:cubicBezTo>
                          <a:pt x="16" y="1"/>
                          <a:pt x="17" y="0"/>
                          <a:pt x="16" y="0"/>
                        </a:cubicBezTo>
                        <a:cubicBezTo>
                          <a:pt x="13" y="1"/>
                          <a:pt x="10" y="1"/>
                          <a:pt x="7" y="2"/>
                        </a:cubicBezTo>
                        <a:cubicBezTo>
                          <a:pt x="5" y="2"/>
                          <a:pt x="1" y="3"/>
                          <a:pt x="0"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6" name="Freeform 1653"/>
                  <p:cNvSpPr>
                    <a:spLocks/>
                  </p:cNvSpPr>
                  <p:nvPr/>
                </p:nvSpPr>
                <p:spPr bwMode="auto">
                  <a:xfrm>
                    <a:off x="3048" y="1387"/>
                    <a:ext cx="72" cy="22"/>
                  </a:xfrm>
                  <a:custGeom>
                    <a:avLst/>
                    <a:gdLst>
                      <a:gd name="T0" fmla="*/ 0 w 13"/>
                      <a:gd name="T1" fmla="*/ 4 h 4"/>
                      <a:gd name="T2" fmla="*/ 12 w 13"/>
                      <a:gd name="T3" fmla="*/ 1 h 4"/>
                      <a:gd name="T4" fmla="*/ 12 w 13"/>
                      <a:gd name="T5" fmla="*/ 0 h 4"/>
                      <a:gd name="T6" fmla="*/ 0 w 13"/>
                      <a:gd name="T7" fmla="*/ 3 h 4"/>
                      <a:gd name="T8" fmla="*/ 0 w 13"/>
                      <a:gd name="T9" fmla="*/ 4 h 4"/>
                    </a:gdLst>
                    <a:ahLst/>
                    <a:cxnLst>
                      <a:cxn ang="0">
                        <a:pos x="T0" y="T1"/>
                      </a:cxn>
                      <a:cxn ang="0">
                        <a:pos x="T2" y="T3"/>
                      </a:cxn>
                      <a:cxn ang="0">
                        <a:pos x="T4" y="T5"/>
                      </a:cxn>
                      <a:cxn ang="0">
                        <a:pos x="T6" y="T7"/>
                      </a:cxn>
                      <a:cxn ang="0">
                        <a:pos x="T8" y="T9"/>
                      </a:cxn>
                    </a:cxnLst>
                    <a:rect l="0" t="0" r="r" b="b"/>
                    <a:pathLst>
                      <a:path w="13" h="4">
                        <a:moveTo>
                          <a:pt x="0" y="4"/>
                        </a:moveTo>
                        <a:cubicBezTo>
                          <a:pt x="4" y="2"/>
                          <a:pt x="8" y="1"/>
                          <a:pt x="12" y="1"/>
                        </a:cubicBezTo>
                        <a:cubicBezTo>
                          <a:pt x="13" y="1"/>
                          <a:pt x="13" y="0"/>
                          <a:pt x="12" y="0"/>
                        </a:cubicBezTo>
                        <a:cubicBezTo>
                          <a:pt x="8" y="1"/>
                          <a:pt x="4" y="2"/>
                          <a:pt x="0" y="3"/>
                        </a:cubicBezTo>
                        <a:cubicBezTo>
                          <a:pt x="0" y="3"/>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7" name="Freeform 1654"/>
                  <p:cNvSpPr>
                    <a:spLocks/>
                  </p:cNvSpPr>
                  <p:nvPr/>
                </p:nvSpPr>
                <p:spPr bwMode="auto">
                  <a:xfrm>
                    <a:off x="3065" y="1387"/>
                    <a:ext cx="27" cy="11"/>
                  </a:xfrm>
                  <a:custGeom>
                    <a:avLst/>
                    <a:gdLst>
                      <a:gd name="T0" fmla="*/ 1 w 5"/>
                      <a:gd name="T1" fmla="*/ 1 h 2"/>
                      <a:gd name="T2" fmla="*/ 4 w 5"/>
                      <a:gd name="T3" fmla="*/ 1 h 2"/>
                      <a:gd name="T4" fmla="*/ 4 w 5"/>
                      <a:gd name="T5" fmla="*/ 0 h 2"/>
                      <a:gd name="T6" fmla="*/ 1 w 5"/>
                      <a:gd name="T7" fmla="*/ 1 h 2"/>
                      <a:gd name="T8" fmla="*/ 1 w 5"/>
                      <a:gd name="T9" fmla="*/ 1 h 2"/>
                    </a:gdLst>
                    <a:ahLst/>
                    <a:cxnLst>
                      <a:cxn ang="0">
                        <a:pos x="T0" y="T1"/>
                      </a:cxn>
                      <a:cxn ang="0">
                        <a:pos x="T2" y="T3"/>
                      </a:cxn>
                      <a:cxn ang="0">
                        <a:pos x="T4" y="T5"/>
                      </a:cxn>
                      <a:cxn ang="0">
                        <a:pos x="T6" y="T7"/>
                      </a:cxn>
                      <a:cxn ang="0">
                        <a:pos x="T8" y="T9"/>
                      </a:cxn>
                    </a:cxnLst>
                    <a:rect l="0" t="0" r="r" b="b"/>
                    <a:pathLst>
                      <a:path w="5" h="2">
                        <a:moveTo>
                          <a:pt x="1" y="1"/>
                        </a:moveTo>
                        <a:cubicBezTo>
                          <a:pt x="2" y="1"/>
                          <a:pt x="3" y="1"/>
                          <a:pt x="4" y="1"/>
                        </a:cubicBezTo>
                        <a:cubicBezTo>
                          <a:pt x="4" y="1"/>
                          <a:pt x="5" y="0"/>
                          <a:pt x="4" y="0"/>
                        </a:cubicBezTo>
                        <a:cubicBezTo>
                          <a:pt x="3" y="0"/>
                          <a:pt x="2" y="1"/>
                          <a:pt x="1" y="1"/>
                        </a:cubicBezTo>
                        <a:cubicBezTo>
                          <a:pt x="0" y="1"/>
                          <a:pt x="0" y="2"/>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8" name="Freeform 1655"/>
                  <p:cNvSpPr>
                    <a:spLocks/>
                  </p:cNvSpPr>
                  <p:nvPr/>
                </p:nvSpPr>
                <p:spPr bwMode="auto">
                  <a:xfrm>
                    <a:off x="2932" y="1393"/>
                    <a:ext cx="265" cy="116"/>
                  </a:xfrm>
                  <a:custGeom>
                    <a:avLst/>
                    <a:gdLst>
                      <a:gd name="T0" fmla="*/ 1 w 48"/>
                      <a:gd name="T1" fmla="*/ 20 h 21"/>
                      <a:gd name="T2" fmla="*/ 11 w 48"/>
                      <a:gd name="T3" fmla="*/ 15 h 21"/>
                      <a:gd name="T4" fmla="*/ 23 w 48"/>
                      <a:gd name="T5" fmla="*/ 10 h 21"/>
                      <a:gd name="T6" fmla="*/ 35 w 48"/>
                      <a:gd name="T7" fmla="*/ 6 h 21"/>
                      <a:gd name="T8" fmla="*/ 47 w 48"/>
                      <a:gd name="T9" fmla="*/ 0 h 21"/>
                      <a:gd name="T10" fmla="*/ 47 w 48"/>
                      <a:gd name="T11" fmla="*/ 0 h 21"/>
                      <a:gd name="T12" fmla="*/ 21 w 48"/>
                      <a:gd name="T13" fmla="*/ 11 h 21"/>
                      <a:gd name="T14" fmla="*/ 10 w 48"/>
                      <a:gd name="T15" fmla="*/ 15 h 21"/>
                      <a:gd name="T16" fmla="*/ 0 w 48"/>
                      <a:gd name="T17" fmla="*/ 20 h 21"/>
                      <a:gd name="T18" fmla="*/ 1 w 48"/>
                      <a:gd name="T1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21">
                        <a:moveTo>
                          <a:pt x="1" y="20"/>
                        </a:moveTo>
                        <a:cubicBezTo>
                          <a:pt x="4" y="18"/>
                          <a:pt x="7" y="17"/>
                          <a:pt x="11" y="15"/>
                        </a:cubicBezTo>
                        <a:cubicBezTo>
                          <a:pt x="15" y="14"/>
                          <a:pt x="19" y="12"/>
                          <a:pt x="23" y="10"/>
                        </a:cubicBezTo>
                        <a:cubicBezTo>
                          <a:pt x="27" y="9"/>
                          <a:pt x="31" y="7"/>
                          <a:pt x="35" y="6"/>
                        </a:cubicBezTo>
                        <a:cubicBezTo>
                          <a:pt x="39" y="4"/>
                          <a:pt x="43" y="2"/>
                          <a:pt x="47" y="0"/>
                        </a:cubicBezTo>
                        <a:cubicBezTo>
                          <a:pt x="48" y="0"/>
                          <a:pt x="47" y="0"/>
                          <a:pt x="47" y="0"/>
                        </a:cubicBezTo>
                        <a:cubicBezTo>
                          <a:pt x="38" y="3"/>
                          <a:pt x="30" y="8"/>
                          <a:pt x="21" y="11"/>
                        </a:cubicBezTo>
                        <a:cubicBezTo>
                          <a:pt x="17" y="12"/>
                          <a:pt x="14" y="14"/>
                          <a:pt x="10" y="15"/>
                        </a:cubicBezTo>
                        <a:cubicBezTo>
                          <a:pt x="7" y="16"/>
                          <a:pt x="3" y="18"/>
                          <a:pt x="0" y="20"/>
                        </a:cubicBezTo>
                        <a:cubicBezTo>
                          <a:pt x="0" y="20"/>
                          <a:pt x="1" y="21"/>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69" name="Freeform 1656"/>
                  <p:cNvSpPr>
                    <a:spLocks/>
                  </p:cNvSpPr>
                  <p:nvPr/>
                </p:nvSpPr>
                <p:spPr bwMode="auto">
                  <a:xfrm>
                    <a:off x="2960" y="1393"/>
                    <a:ext cx="264" cy="99"/>
                  </a:xfrm>
                  <a:custGeom>
                    <a:avLst/>
                    <a:gdLst>
                      <a:gd name="T0" fmla="*/ 0 w 48"/>
                      <a:gd name="T1" fmla="*/ 18 h 18"/>
                      <a:gd name="T2" fmla="*/ 11 w 48"/>
                      <a:gd name="T3" fmla="*/ 14 h 18"/>
                      <a:gd name="T4" fmla="*/ 23 w 48"/>
                      <a:gd name="T5" fmla="*/ 9 h 18"/>
                      <a:gd name="T6" fmla="*/ 48 w 48"/>
                      <a:gd name="T7" fmla="*/ 0 h 18"/>
                      <a:gd name="T8" fmla="*/ 47 w 48"/>
                      <a:gd name="T9" fmla="*/ 0 h 18"/>
                      <a:gd name="T10" fmla="*/ 24 w 48"/>
                      <a:gd name="T11" fmla="*/ 9 h 18"/>
                      <a:gd name="T12" fmla="*/ 13 w 48"/>
                      <a:gd name="T13" fmla="*/ 13 h 18"/>
                      <a:gd name="T14" fmla="*/ 0 w 48"/>
                      <a:gd name="T15" fmla="*/ 18 h 18"/>
                      <a:gd name="T16" fmla="*/ 0 w 48"/>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8">
                        <a:moveTo>
                          <a:pt x="0" y="18"/>
                        </a:moveTo>
                        <a:cubicBezTo>
                          <a:pt x="4" y="17"/>
                          <a:pt x="7" y="16"/>
                          <a:pt x="11" y="14"/>
                        </a:cubicBezTo>
                        <a:cubicBezTo>
                          <a:pt x="15" y="13"/>
                          <a:pt x="19" y="11"/>
                          <a:pt x="23" y="9"/>
                        </a:cubicBezTo>
                        <a:cubicBezTo>
                          <a:pt x="31" y="6"/>
                          <a:pt x="39" y="3"/>
                          <a:pt x="48" y="0"/>
                        </a:cubicBezTo>
                        <a:cubicBezTo>
                          <a:pt x="48" y="0"/>
                          <a:pt x="48" y="0"/>
                          <a:pt x="47" y="0"/>
                        </a:cubicBezTo>
                        <a:cubicBezTo>
                          <a:pt x="39" y="2"/>
                          <a:pt x="32" y="6"/>
                          <a:pt x="24" y="9"/>
                        </a:cubicBezTo>
                        <a:cubicBezTo>
                          <a:pt x="20" y="10"/>
                          <a:pt x="16" y="12"/>
                          <a:pt x="13" y="13"/>
                        </a:cubicBezTo>
                        <a:cubicBezTo>
                          <a:pt x="9" y="15"/>
                          <a:pt x="5" y="17"/>
                          <a:pt x="0" y="18"/>
                        </a:cubicBezTo>
                        <a:cubicBezTo>
                          <a:pt x="0" y="18"/>
                          <a:pt x="0"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0" name="Freeform 1657"/>
                  <p:cNvSpPr>
                    <a:spLocks/>
                  </p:cNvSpPr>
                  <p:nvPr/>
                </p:nvSpPr>
                <p:spPr bwMode="auto">
                  <a:xfrm>
                    <a:off x="2971" y="1393"/>
                    <a:ext cx="253" cy="105"/>
                  </a:xfrm>
                  <a:custGeom>
                    <a:avLst/>
                    <a:gdLst>
                      <a:gd name="T0" fmla="*/ 1 w 46"/>
                      <a:gd name="T1" fmla="*/ 19 h 19"/>
                      <a:gd name="T2" fmla="*/ 46 w 46"/>
                      <a:gd name="T3" fmla="*/ 1 h 19"/>
                      <a:gd name="T4" fmla="*/ 45 w 46"/>
                      <a:gd name="T5" fmla="*/ 0 h 19"/>
                      <a:gd name="T6" fmla="*/ 0 w 46"/>
                      <a:gd name="T7" fmla="*/ 19 h 19"/>
                      <a:gd name="T8" fmla="*/ 1 w 46"/>
                      <a:gd name="T9" fmla="*/ 19 h 19"/>
                    </a:gdLst>
                    <a:ahLst/>
                    <a:cxnLst>
                      <a:cxn ang="0">
                        <a:pos x="T0" y="T1"/>
                      </a:cxn>
                      <a:cxn ang="0">
                        <a:pos x="T2" y="T3"/>
                      </a:cxn>
                      <a:cxn ang="0">
                        <a:pos x="T4" y="T5"/>
                      </a:cxn>
                      <a:cxn ang="0">
                        <a:pos x="T6" y="T7"/>
                      </a:cxn>
                      <a:cxn ang="0">
                        <a:pos x="T8" y="T9"/>
                      </a:cxn>
                    </a:cxnLst>
                    <a:rect l="0" t="0" r="r" b="b"/>
                    <a:pathLst>
                      <a:path w="46" h="19">
                        <a:moveTo>
                          <a:pt x="1" y="19"/>
                        </a:moveTo>
                        <a:cubicBezTo>
                          <a:pt x="15" y="11"/>
                          <a:pt x="31" y="6"/>
                          <a:pt x="46" y="1"/>
                        </a:cubicBezTo>
                        <a:cubicBezTo>
                          <a:pt x="46" y="1"/>
                          <a:pt x="46" y="0"/>
                          <a:pt x="45" y="0"/>
                        </a:cubicBezTo>
                        <a:cubicBezTo>
                          <a:pt x="30" y="6"/>
                          <a:pt x="14" y="10"/>
                          <a:pt x="0" y="19"/>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1" name="Freeform 1658"/>
                  <p:cNvSpPr>
                    <a:spLocks/>
                  </p:cNvSpPr>
                  <p:nvPr/>
                </p:nvSpPr>
                <p:spPr bwMode="auto">
                  <a:xfrm>
                    <a:off x="2993" y="1398"/>
                    <a:ext cx="231" cy="94"/>
                  </a:xfrm>
                  <a:custGeom>
                    <a:avLst/>
                    <a:gdLst>
                      <a:gd name="T0" fmla="*/ 1 w 42"/>
                      <a:gd name="T1" fmla="*/ 17 h 17"/>
                      <a:gd name="T2" fmla="*/ 41 w 42"/>
                      <a:gd name="T3" fmla="*/ 0 h 17"/>
                      <a:gd name="T4" fmla="*/ 41 w 42"/>
                      <a:gd name="T5" fmla="*/ 0 h 17"/>
                      <a:gd name="T6" fmla="*/ 1 w 42"/>
                      <a:gd name="T7" fmla="*/ 17 h 17"/>
                      <a:gd name="T8" fmla="*/ 1 w 42"/>
                      <a:gd name="T9" fmla="*/ 17 h 17"/>
                    </a:gdLst>
                    <a:ahLst/>
                    <a:cxnLst>
                      <a:cxn ang="0">
                        <a:pos x="T0" y="T1"/>
                      </a:cxn>
                      <a:cxn ang="0">
                        <a:pos x="T2" y="T3"/>
                      </a:cxn>
                      <a:cxn ang="0">
                        <a:pos x="T4" y="T5"/>
                      </a:cxn>
                      <a:cxn ang="0">
                        <a:pos x="T6" y="T7"/>
                      </a:cxn>
                      <a:cxn ang="0">
                        <a:pos x="T8" y="T9"/>
                      </a:cxn>
                    </a:cxnLst>
                    <a:rect l="0" t="0" r="r" b="b"/>
                    <a:pathLst>
                      <a:path w="42" h="17">
                        <a:moveTo>
                          <a:pt x="1" y="17"/>
                        </a:moveTo>
                        <a:cubicBezTo>
                          <a:pt x="15" y="12"/>
                          <a:pt x="27" y="3"/>
                          <a:pt x="41" y="0"/>
                        </a:cubicBezTo>
                        <a:cubicBezTo>
                          <a:pt x="41" y="0"/>
                          <a:pt x="42" y="0"/>
                          <a:pt x="41" y="0"/>
                        </a:cubicBezTo>
                        <a:cubicBezTo>
                          <a:pt x="27" y="3"/>
                          <a:pt x="15" y="12"/>
                          <a:pt x="1" y="17"/>
                        </a:cubicBezTo>
                        <a:cubicBezTo>
                          <a:pt x="0" y="17"/>
                          <a:pt x="1" y="17"/>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2" name="Freeform 1659"/>
                  <p:cNvSpPr>
                    <a:spLocks/>
                  </p:cNvSpPr>
                  <p:nvPr/>
                </p:nvSpPr>
                <p:spPr bwMode="auto">
                  <a:xfrm>
                    <a:off x="3004" y="1404"/>
                    <a:ext cx="220" cy="94"/>
                  </a:xfrm>
                  <a:custGeom>
                    <a:avLst/>
                    <a:gdLst>
                      <a:gd name="T0" fmla="*/ 1 w 40"/>
                      <a:gd name="T1" fmla="*/ 17 h 17"/>
                      <a:gd name="T2" fmla="*/ 8 w 40"/>
                      <a:gd name="T3" fmla="*/ 14 h 17"/>
                      <a:gd name="T4" fmla="*/ 18 w 40"/>
                      <a:gd name="T5" fmla="*/ 10 h 17"/>
                      <a:gd name="T6" fmla="*/ 29 w 40"/>
                      <a:gd name="T7" fmla="*/ 5 h 17"/>
                      <a:gd name="T8" fmla="*/ 39 w 40"/>
                      <a:gd name="T9" fmla="*/ 1 h 17"/>
                      <a:gd name="T10" fmla="*/ 39 w 40"/>
                      <a:gd name="T11" fmla="*/ 1 h 17"/>
                      <a:gd name="T12" fmla="*/ 29 w 40"/>
                      <a:gd name="T13" fmla="*/ 4 h 17"/>
                      <a:gd name="T14" fmla="*/ 19 w 40"/>
                      <a:gd name="T15" fmla="*/ 9 h 17"/>
                      <a:gd name="T16" fmla="*/ 10 w 40"/>
                      <a:gd name="T17" fmla="*/ 13 h 17"/>
                      <a:gd name="T18" fmla="*/ 1 w 40"/>
                      <a:gd name="T19" fmla="*/ 17 h 17"/>
                      <a:gd name="T20" fmla="*/ 1 w 40"/>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17">
                        <a:moveTo>
                          <a:pt x="1" y="17"/>
                        </a:moveTo>
                        <a:cubicBezTo>
                          <a:pt x="3" y="17"/>
                          <a:pt x="6" y="16"/>
                          <a:pt x="8" y="14"/>
                        </a:cubicBezTo>
                        <a:cubicBezTo>
                          <a:pt x="11" y="13"/>
                          <a:pt x="15" y="11"/>
                          <a:pt x="18" y="10"/>
                        </a:cubicBezTo>
                        <a:cubicBezTo>
                          <a:pt x="22" y="8"/>
                          <a:pt x="25" y="6"/>
                          <a:pt x="29" y="5"/>
                        </a:cubicBezTo>
                        <a:cubicBezTo>
                          <a:pt x="32" y="3"/>
                          <a:pt x="36" y="2"/>
                          <a:pt x="39" y="1"/>
                        </a:cubicBezTo>
                        <a:cubicBezTo>
                          <a:pt x="40" y="1"/>
                          <a:pt x="39" y="0"/>
                          <a:pt x="39" y="1"/>
                        </a:cubicBezTo>
                        <a:cubicBezTo>
                          <a:pt x="36" y="2"/>
                          <a:pt x="32" y="3"/>
                          <a:pt x="29" y="4"/>
                        </a:cubicBezTo>
                        <a:cubicBezTo>
                          <a:pt x="26" y="6"/>
                          <a:pt x="22" y="7"/>
                          <a:pt x="19" y="9"/>
                        </a:cubicBezTo>
                        <a:cubicBezTo>
                          <a:pt x="16" y="10"/>
                          <a:pt x="13" y="11"/>
                          <a:pt x="10" y="13"/>
                        </a:cubicBezTo>
                        <a:cubicBezTo>
                          <a:pt x="7" y="14"/>
                          <a:pt x="4" y="16"/>
                          <a:pt x="1" y="17"/>
                        </a:cubicBezTo>
                        <a:cubicBezTo>
                          <a:pt x="0" y="17"/>
                          <a:pt x="0" y="17"/>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3" name="Freeform 1660"/>
                  <p:cNvSpPr>
                    <a:spLocks/>
                  </p:cNvSpPr>
                  <p:nvPr/>
                </p:nvSpPr>
                <p:spPr bwMode="auto">
                  <a:xfrm>
                    <a:off x="3020" y="1420"/>
                    <a:ext cx="204" cy="89"/>
                  </a:xfrm>
                  <a:custGeom>
                    <a:avLst/>
                    <a:gdLst>
                      <a:gd name="T0" fmla="*/ 1 w 37"/>
                      <a:gd name="T1" fmla="*/ 16 h 16"/>
                      <a:gd name="T2" fmla="*/ 18 w 37"/>
                      <a:gd name="T3" fmla="*/ 7 h 16"/>
                      <a:gd name="T4" fmla="*/ 27 w 37"/>
                      <a:gd name="T5" fmla="*/ 4 h 16"/>
                      <a:gd name="T6" fmla="*/ 36 w 37"/>
                      <a:gd name="T7" fmla="*/ 0 h 16"/>
                      <a:gd name="T8" fmla="*/ 36 w 37"/>
                      <a:gd name="T9" fmla="*/ 0 h 16"/>
                      <a:gd name="T10" fmla="*/ 27 w 37"/>
                      <a:gd name="T11" fmla="*/ 4 h 16"/>
                      <a:gd name="T12" fmla="*/ 18 w 37"/>
                      <a:gd name="T13" fmla="*/ 7 h 16"/>
                      <a:gd name="T14" fmla="*/ 0 w 37"/>
                      <a:gd name="T15" fmla="*/ 15 h 16"/>
                      <a:gd name="T16" fmla="*/ 1 w 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6">
                        <a:moveTo>
                          <a:pt x="1" y="16"/>
                        </a:moveTo>
                        <a:cubicBezTo>
                          <a:pt x="6" y="12"/>
                          <a:pt x="12" y="10"/>
                          <a:pt x="18" y="7"/>
                        </a:cubicBezTo>
                        <a:cubicBezTo>
                          <a:pt x="21" y="6"/>
                          <a:pt x="24" y="5"/>
                          <a:pt x="27" y="4"/>
                        </a:cubicBezTo>
                        <a:cubicBezTo>
                          <a:pt x="30" y="3"/>
                          <a:pt x="33" y="1"/>
                          <a:pt x="36" y="0"/>
                        </a:cubicBezTo>
                        <a:cubicBezTo>
                          <a:pt x="37" y="0"/>
                          <a:pt x="37" y="0"/>
                          <a:pt x="36" y="0"/>
                        </a:cubicBezTo>
                        <a:cubicBezTo>
                          <a:pt x="33" y="1"/>
                          <a:pt x="30" y="2"/>
                          <a:pt x="27" y="4"/>
                        </a:cubicBezTo>
                        <a:cubicBezTo>
                          <a:pt x="24" y="5"/>
                          <a:pt x="21" y="6"/>
                          <a:pt x="18" y="7"/>
                        </a:cubicBezTo>
                        <a:cubicBezTo>
                          <a:pt x="12" y="9"/>
                          <a:pt x="5" y="12"/>
                          <a:pt x="0" y="15"/>
                        </a:cubicBezTo>
                        <a:cubicBezTo>
                          <a:pt x="0" y="16"/>
                          <a:pt x="0"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4" name="Freeform 1661"/>
                  <p:cNvSpPr>
                    <a:spLocks/>
                  </p:cNvSpPr>
                  <p:nvPr/>
                </p:nvSpPr>
                <p:spPr bwMode="auto">
                  <a:xfrm>
                    <a:off x="3026" y="1420"/>
                    <a:ext cx="226" cy="94"/>
                  </a:xfrm>
                  <a:custGeom>
                    <a:avLst/>
                    <a:gdLst>
                      <a:gd name="T0" fmla="*/ 1 w 41"/>
                      <a:gd name="T1" fmla="*/ 17 h 17"/>
                      <a:gd name="T2" fmla="*/ 20 w 41"/>
                      <a:gd name="T3" fmla="*/ 8 h 17"/>
                      <a:gd name="T4" fmla="*/ 29 w 41"/>
                      <a:gd name="T5" fmla="*/ 5 h 17"/>
                      <a:gd name="T6" fmla="*/ 40 w 41"/>
                      <a:gd name="T7" fmla="*/ 1 h 17"/>
                      <a:gd name="T8" fmla="*/ 40 w 41"/>
                      <a:gd name="T9" fmla="*/ 0 h 17"/>
                      <a:gd name="T10" fmla="*/ 29 w 41"/>
                      <a:gd name="T11" fmla="*/ 4 h 17"/>
                      <a:gd name="T12" fmla="*/ 19 w 41"/>
                      <a:gd name="T13" fmla="*/ 7 h 17"/>
                      <a:gd name="T14" fmla="*/ 0 w 41"/>
                      <a:gd name="T15" fmla="*/ 16 h 17"/>
                      <a:gd name="T16" fmla="*/ 1 w 41"/>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17">
                        <a:moveTo>
                          <a:pt x="1" y="17"/>
                        </a:moveTo>
                        <a:cubicBezTo>
                          <a:pt x="6" y="12"/>
                          <a:pt x="13" y="10"/>
                          <a:pt x="20" y="8"/>
                        </a:cubicBezTo>
                        <a:cubicBezTo>
                          <a:pt x="23" y="7"/>
                          <a:pt x="26" y="6"/>
                          <a:pt x="29" y="5"/>
                        </a:cubicBezTo>
                        <a:cubicBezTo>
                          <a:pt x="33" y="4"/>
                          <a:pt x="37" y="2"/>
                          <a:pt x="40" y="1"/>
                        </a:cubicBezTo>
                        <a:cubicBezTo>
                          <a:pt x="41" y="0"/>
                          <a:pt x="41" y="0"/>
                          <a:pt x="40" y="0"/>
                        </a:cubicBezTo>
                        <a:cubicBezTo>
                          <a:pt x="36" y="1"/>
                          <a:pt x="33" y="3"/>
                          <a:pt x="29" y="4"/>
                        </a:cubicBezTo>
                        <a:cubicBezTo>
                          <a:pt x="26" y="5"/>
                          <a:pt x="22" y="6"/>
                          <a:pt x="19" y="7"/>
                        </a:cubicBezTo>
                        <a:cubicBezTo>
                          <a:pt x="12" y="10"/>
                          <a:pt x="6" y="12"/>
                          <a:pt x="0" y="16"/>
                        </a:cubicBezTo>
                        <a:cubicBezTo>
                          <a:pt x="0" y="17"/>
                          <a:pt x="1" y="17"/>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5" name="Freeform 1662"/>
                  <p:cNvSpPr>
                    <a:spLocks/>
                  </p:cNvSpPr>
                  <p:nvPr/>
                </p:nvSpPr>
                <p:spPr bwMode="auto">
                  <a:xfrm>
                    <a:off x="3032" y="1420"/>
                    <a:ext cx="231" cy="100"/>
                  </a:xfrm>
                  <a:custGeom>
                    <a:avLst/>
                    <a:gdLst>
                      <a:gd name="T0" fmla="*/ 1 w 42"/>
                      <a:gd name="T1" fmla="*/ 18 h 18"/>
                      <a:gd name="T2" fmla="*/ 20 w 42"/>
                      <a:gd name="T3" fmla="*/ 9 h 18"/>
                      <a:gd name="T4" fmla="*/ 29 w 42"/>
                      <a:gd name="T5" fmla="*/ 6 h 18"/>
                      <a:gd name="T6" fmla="*/ 42 w 42"/>
                      <a:gd name="T7" fmla="*/ 1 h 18"/>
                      <a:gd name="T8" fmla="*/ 42 w 42"/>
                      <a:gd name="T9" fmla="*/ 1 h 18"/>
                      <a:gd name="T10" fmla="*/ 30 w 42"/>
                      <a:gd name="T11" fmla="*/ 5 h 18"/>
                      <a:gd name="T12" fmla="*/ 19 w 42"/>
                      <a:gd name="T13" fmla="*/ 9 h 18"/>
                      <a:gd name="T14" fmla="*/ 0 w 42"/>
                      <a:gd name="T15" fmla="*/ 18 h 18"/>
                      <a:gd name="T16" fmla="*/ 1 w 42"/>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8">
                        <a:moveTo>
                          <a:pt x="1" y="18"/>
                        </a:moveTo>
                        <a:cubicBezTo>
                          <a:pt x="6" y="13"/>
                          <a:pt x="13" y="11"/>
                          <a:pt x="20" y="9"/>
                        </a:cubicBezTo>
                        <a:cubicBezTo>
                          <a:pt x="23" y="8"/>
                          <a:pt x="26" y="7"/>
                          <a:pt x="29" y="6"/>
                        </a:cubicBezTo>
                        <a:cubicBezTo>
                          <a:pt x="34" y="4"/>
                          <a:pt x="37" y="2"/>
                          <a:pt x="42" y="1"/>
                        </a:cubicBezTo>
                        <a:cubicBezTo>
                          <a:pt x="42" y="1"/>
                          <a:pt x="42" y="0"/>
                          <a:pt x="42" y="1"/>
                        </a:cubicBezTo>
                        <a:cubicBezTo>
                          <a:pt x="37" y="2"/>
                          <a:pt x="34" y="4"/>
                          <a:pt x="30" y="5"/>
                        </a:cubicBezTo>
                        <a:cubicBezTo>
                          <a:pt x="26" y="7"/>
                          <a:pt x="22" y="8"/>
                          <a:pt x="19" y="9"/>
                        </a:cubicBezTo>
                        <a:cubicBezTo>
                          <a:pt x="12" y="11"/>
                          <a:pt x="5" y="13"/>
                          <a:pt x="0" y="18"/>
                        </a:cubicBezTo>
                        <a:cubicBezTo>
                          <a:pt x="0"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6" name="Freeform 1663"/>
                  <p:cNvSpPr>
                    <a:spLocks/>
                  </p:cNvSpPr>
                  <p:nvPr/>
                </p:nvSpPr>
                <p:spPr bwMode="auto">
                  <a:xfrm>
                    <a:off x="3026" y="1420"/>
                    <a:ext cx="270" cy="105"/>
                  </a:xfrm>
                  <a:custGeom>
                    <a:avLst/>
                    <a:gdLst>
                      <a:gd name="T0" fmla="*/ 1 w 49"/>
                      <a:gd name="T1" fmla="*/ 19 h 19"/>
                      <a:gd name="T2" fmla="*/ 24 w 49"/>
                      <a:gd name="T3" fmla="*/ 10 h 19"/>
                      <a:gd name="T4" fmla="*/ 49 w 49"/>
                      <a:gd name="T5" fmla="*/ 1 h 19"/>
                      <a:gd name="T6" fmla="*/ 49 w 49"/>
                      <a:gd name="T7" fmla="*/ 0 h 19"/>
                      <a:gd name="T8" fmla="*/ 23 w 49"/>
                      <a:gd name="T9" fmla="*/ 9 h 19"/>
                      <a:gd name="T10" fmla="*/ 1 w 49"/>
                      <a:gd name="T11" fmla="*/ 19 h 19"/>
                      <a:gd name="T12" fmla="*/ 1 w 49"/>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49" h="19">
                        <a:moveTo>
                          <a:pt x="1" y="19"/>
                        </a:moveTo>
                        <a:cubicBezTo>
                          <a:pt x="8" y="15"/>
                          <a:pt x="16" y="12"/>
                          <a:pt x="24" y="10"/>
                        </a:cubicBezTo>
                        <a:cubicBezTo>
                          <a:pt x="32" y="7"/>
                          <a:pt x="41" y="4"/>
                          <a:pt x="49" y="1"/>
                        </a:cubicBezTo>
                        <a:cubicBezTo>
                          <a:pt x="49" y="1"/>
                          <a:pt x="49" y="0"/>
                          <a:pt x="49" y="0"/>
                        </a:cubicBezTo>
                        <a:cubicBezTo>
                          <a:pt x="40" y="3"/>
                          <a:pt x="31" y="7"/>
                          <a:pt x="23" y="9"/>
                        </a:cubicBezTo>
                        <a:cubicBezTo>
                          <a:pt x="15" y="12"/>
                          <a:pt x="7" y="14"/>
                          <a:pt x="1" y="19"/>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7" name="Freeform 1664"/>
                  <p:cNvSpPr>
                    <a:spLocks/>
                  </p:cNvSpPr>
                  <p:nvPr/>
                </p:nvSpPr>
                <p:spPr bwMode="auto">
                  <a:xfrm>
                    <a:off x="3026" y="1431"/>
                    <a:ext cx="292" cy="105"/>
                  </a:xfrm>
                  <a:custGeom>
                    <a:avLst/>
                    <a:gdLst>
                      <a:gd name="T0" fmla="*/ 1 w 53"/>
                      <a:gd name="T1" fmla="*/ 19 h 19"/>
                      <a:gd name="T2" fmla="*/ 26 w 53"/>
                      <a:gd name="T3" fmla="*/ 8 h 19"/>
                      <a:gd name="T4" fmla="*/ 40 w 53"/>
                      <a:gd name="T5" fmla="*/ 3 h 19"/>
                      <a:gd name="T6" fmla="*/ 52 w 53"/>
                      <a:gd name="T7" fmla="*/ 0 h 19"/>
                      <a:gd name="T8" fmla="*/ 52 w 53"/>
                      <a:gd name="T9" fmla="*/ 0 h 19"/>
                      <a:gd name="T10" fmla="*/ 39 w 53"/>
                      <a:gd name="T11" fmla="*/ 3 h 19"/>
                      <a:gd name="T12" fmla="*/ 26 w 53"/>
                      <a:gd name="T13" fmla="*/ 8 h 19"/>
                      <a:gd name="T14" fmla="*/ 0 w 53"/>
                      <a:gd name="T15" fmla="*/ 19 h 19"/>
                      <a:gd name="T16" fmla="*/ 1 w 53"/>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9">
                        <a:moveTo>
                          <a:pt x="1" y="19"/>
                        </a:moveTo>
                        <a:cubicBezTo>
                          <a:pt x="9" y="15"/>
                          <a:pt x="18" y="11"/>
                          <a:pt x="26" y="8"/>
                        </a:cubicBezTo>
                        <a:cubicBezTo>
                          <a:pt x="31" y="6"/>
                          <a:pt x="36" y="5"/>
                          <a:pt x="40" y="3"/>
                        </a:cubicBezTo>
                        <a:cubicBezTo>
                          <a:pt x="44" y="2"/>
                          <a:pt x="48" y="2"/>
                          <a:pt x="52" y="0"/>
                        </a:cubicBezTo>
                        <a:cubicBezTo>
                          <a:pt x="53" y="0"/>
                          <a:pt x="52" y="0"/>
                          <a:pt x="52" y="0"/>
                        </a:cubicBezTo>
                        <a:cubicBezTo>
                          <a:pt x="48" y="2"/>
                          <a:pt x="43" y="2"/>
                          <a:pt x="39" y="3"/>
                        </a:cubicBezTo>
                        <a:cubicBezTo>
                          <a:pt x="35" y="5"/>
                          <a:pt x="30" y="6"/>
                          <a:pt x="26" y="8"/>
                        </a:cubicBezTo>
                        <a:cubicBezTo>
                          <a:pt x="17" y="11"/>
                          <a:pt x="9" y="15"/>
                          <a:pt x="0" y="19"/>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8" name="Freeform 1665"/>
                  <p:cNvSpPr>
                    <a:spLocks/>
                  </p:cNvSpPr>
                  <p:nvPr/>
                </p:nvSpPr>
                <p:spPr bwMode="auto">
                  <a:xfrm>
                    <a:off x="3032" y="1426"/>
                    <a:ext cx="303" cy="121"/>
                  </a:xfrm>
                  <a:custGeom>
                    <a:avLst/>
                    <a:gdLst>
                      <a:gd name="T0" fmla="*/ 0 w 55"/>
                      <a:gd name="T1" fmla="*/ 22 h 22"/>
                      <a:gd name="T2" fmla="*/ 12 w 55"/>
                      <a:gd name="T3" fmla="*/ 17 h 22"/>
                      <a:gd name="T4" fmla="*/ 25 w 55"/>
                      <a:gd name="T5" fmla="*/ 11 h 22"/>
                      <a:gd name="T6" fmla="*/ 41 w 55"/>
                      <a:gd name="T7" fmla="*/ 5 h 22"/>
                      <a:gd name="T8" fmla="*/ 55 w 55"/>
                      <a:gd name="T9" fmla="*/ 1 h 22"/>
                      <a:gd name="T10" fmla="*/ 55 w 55"/>
                      <a:gd name="T11" fmla="*/ 0 h 22"/>
                      <a:gd name="T12" fmla="*/ 42 w 55"/>
                      <a:gd name="T13" fmla="*/ 4 h 22"/>
                      <a:gd name="T14" fmla="*/ 27 w 55"/>
                      <a:gd name="T15" fmla="*/ 10 h 22"/>
                      <a:gd name="T16" fmla="*/ 13 w 55"/>
                      <a:gd name="T17" fmla="*/ 16 h 22"/>
                      <a:gd name="T18" fmla="*/ 0 w 55"/>
                      <a:gd name="T19" fmla="*/ 21 h 22"/>
                      <a:gd name="T20" fmla="*/ 0 w 55"/>
                      <a:gd name="T2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22">
                        <a:moveTo>
                          <a:pt x="0" y="22"/>
                        </a:moveTo>
                        <a:cubicBezTo>
                          <a:pt x="4" y="21"/>
                          <a:pt x="8" y="19"/>
                          <a:pt x="12" y="17"/>
                        </a:cubicBezTo>
                        <a:cubicBezTo>
                          <a:pt x="16" y="15"/>
                          <a:pt x="21" y="13"/>
                          <a:pt x="25" y="11"/>
                        </a:cubicBezTo>
                        <a:cubicBezTo>
                          <a:pt x="30" y="9"/>
                          <a:pt x="35" y="7"/>
                          <a:pt x="41" y="5"/>
                        </a:cubicBezTo>
                        <a:cubicBezTo>
                          <a:pt x="45" y="4"/>
                          <a:pt x="50" y="2"/>
                          <a:pt x="55" y="1"/>
                        </a:cubicBezTo>
                        <a:cubicBezTo>
                          <a:pt x="55" y="1"/>
                          <a:pt x="55" y="0"/>
                          <a:pt x="55" y="0"/>
                        </a:cubicBezTo>
                        <a:cubicBezTo>
                          <a:pt x="50" y="1"/>
                          <a:pt x="46" y="3"/>
                          <a:pt x="42" y="4"/>
                        </a:cubicBezTo>
                        <a:cubicBezTo>
                          <a:pt x="37" y="6"/>
                          <a:pt x="32" y="8"/>
                          <a:pt x="27" y="10"/>
                        </a:cubicBezTo>
                        <a:cubicBezTo>
                          <a:pt x="23" y="12"/>
                          <a:pt x="18" y="13"/>
                          <a:pt x="13" y="16"/>
                        </a:cubicBezTo>
                        <a:cubicBezTo>
                          <a:pt x="9" y="18"/>
                          <a:pt x="5" y="20"/>
                          <a:pt x="0" y="21"/>
                        </a:cubicBezTo>
                        <a:cubicBezTo>
                          <a:pt x="0" y="22"/>
                          <a:pt x="0" y="22"/>
                          <a:pt x="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79" name="Freeform 1666"/>
                  <p:cNvSpPr>
                    <a:spLocks/>
                  </p:cNvSpPr>
                  <p:nvPr/>
                </p:nvSpPr>
                <p:spPr bwMode="auto">
                  <a:xfrm>
                    <a:off x="3026" y="1443"/>
                    <a:ext cx="314" cy="115"/>
                  </a:xfrm>
                  <a:custGeom>
                    <a:avLst/>
                    <a:gdLst>
                      <a:gd name="T0" fmla="*/ 1 w 57"/>
                      <a:gd name="T1" fmla="*/ 21 h 21"/>
                      <a:gd name="T2" fmla="*/ 29 w 57"/>
                      <a:gd name="T3" fmla="*/ 10 h 21"/>
                      <a:gd name="T4" fmla="*/ 43 w 57"/>
                      <a:gd name="T5" fmla="*/ 4 h 21"/>
                      <a:gd name="T6" fmla="*/ 57 w 57"/>
                      <a:gd name="T7" fmla="*/ 0 h 21"/>
                      <a:gd name="T8" fmla="*/ 57 w 57"/>
                      <a:gd name="T9" fmla="*/ 0 h 21"/>
                      <a:gd name="T10" fmla="*/ 45 w 57"/>
                      <a:gd name="T11" fmla="*/ 3 h 21"/>
                      <a:gd name="T12" fmla="*/ 30 w 57"/>
                      <a:gd name="T13" fmla="*/ 8 h 21"/>
                      <a:gd name="T14" fmla="*/ 0 w 57"/>
                      <a:gd name="T15" fmla="*/ 21 h 21"/>
                      <a:gd name="T16" fmla="*/ 1 w 57"/>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21">
                        <a:moveTo>
                          <a:pt x="1" y="21"/>
                        </a:moveTo>
                        <a:cubicBezTo>
                          <a:pt x="10" y="17"/>
                          <a:pt x="19" y="13"/>
                          <a:pt x="29" y="10"/>
                        </a:cubicBezTo>
                        <a:cubicBezTo>
                          <a:pt x="33" y="8"/>
                          <a:pt x="38" y="6"/>
                          <a:pt x="43" y="4"/>
                        </a:cubicBezTo>
                        <a:cubicBezTo>
                          <a:pt x="48" y="3"/>
                          <a:pt x="52" y="0"/>
                          <a:pt x="57" y="0"/>
                        </a:cubicBezTo>
                        <a:cubicBezTo>
                          <a:pt x="57" y="0"/>
                          <a:pt x="57" y="0"/>
                          <a:pt x="57" y="0"/>
                        </a:cubicBezTo>
                        <a:cubicBezTo>
                          <a:pt x="53" y="0"/>
                          <a:pt x="49" y="1"/>
                          <a:pt x="45" y="3"/>
                        </a:cubicBezTo>
                        <a:cubicBezTo>
                          <a:pt x="40" y="5"/>
                          <a:pt x="35" y="7"/>
                          <a:pt x="30" y="8"/>
                        </a:cubicBezTo>
                        <a:cubicBezTo>
                          <a:pt x="20" y="12"/>
                          <a:pt x="10" y="17"/>
                          <a:pt x="0" y="21"/>
                        </a:cubicBezTo>
                        <a:cubicBezTo>
                          <a:pt x="0" y="21"/>
                          <a:pt x="0" y="21"/>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0" name="Freeform 1667"/>
                  <p:cNvSpPr>
                    <a:spLocks/>
                  </p:cNvSpPr>
                  <p:nvPr/>
                </p:nvSpPr>
                <p:spPr bwMode="auto">
                  <a:xfrm>
                    <a:off x="3026" y="1454"/>
                    <a:ext cx="342" cy="121"/>
                  </a:xfrm>
                  <a:custGeom>
                    <a:avLst/>
                    <a:gdLst>
                      <a:gd name="T0" fmla="*/ 1 w 62"/>
                      <a:gd name="T1" fmla="*/ 22 h 22"/>
                      <a:gd name="T2" fmla="*/ 13 w 62"/>
                      <a:gd name="T3" fmla="*/ 16 h 22"/>
                      <a:gd name="T4" fmla="*/ 26 w 62"/>
                      <a:gd name="T5" fmla="*/ 11 h 22"/>
                      <a:gd name="T6" fmla="*/ 43 w 62"/>
                      <a:gd name="T7" fmla="*/ 5 h 22"/>
                      <a:gd name="T8" fmla="*/ 61 w 62"/>
                      <a:gd name="T9" fmla="*/ 0 h 22"/>
                      <a:gd name="T10" fmla="*/ 61 w 62"/>
                      <a:gd name="T11" fmla="*/ 0 h 22"/>
                      <a:gd name="T12" fmla="*/ 45 w 62"/>
                      <a:gd name="T13" fmla="*/ 4 h 22"/>
                      <a:gd name="T14" fmla="*/ 26 w 62"/>
                      <a:gd name="T15" fmla="*/ 11 h 22"/>
                      <a:gd name="T16" fmla="*/ 11 w 62"/>
                      <a:gd name="T17" fmla="*/ 16 h 22"/>
                      <a:gd name="T18" fmla="*/ 1 w 62"/>
                      <a:gd name="T19" fmla="*/ 22 h 22"/>
                      <a:gd name="T20" fmla="*/ 1 w 62"/>
                      <a:gd name="T2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22">
                        <a:moveTo>
                          <a:pt x="1" y="22"/>
                        </a:moveTo>
                        <a:cubicBezTo>
                          <a:pt x="4" y="19"/>
                          <a:pt x="9" y="18"/>
                          <a:pt x="13" y="16"/>
                        </a:cubicBezTo>
                        <a:cubicBezTo>
                          <a:pt x="17" y="15"/>
                          <a:pt x="22" y="13"/>
                          <a:pt x="26" y="11"/>
                        </a:cubicBezTo>
                        <a:cubicBezTo>
                          <a:pt x="32" y="9"/>
                          <a:pt x="38" y="7"/>
                          <a:pt x="43" y="5"/>
                        </a:cubicBezTo>
                        <a:cubicBezTo>
                          <a:pt x="49" y="3"/>
                          <a:pt x="55" y="0"/>
                          <a:pt x="61" y="0"/>
                        </a:cubicBezTo>
                        <a:cubicBezTo>
                          <a:pt x="61" y="0"/>
                          <a:pt x="62" y="0"/>
                          <a:pt x="61" y="0"/>
                        </a:cubicBezTo>
                        <a:cubicBezTo>
                          <a:pt x="56" y="0"/>
                          <a:pt x="50" y="2"/>
                          <a:pt x="45" y="4"/>
                        </a:cubicBezTo>
                        <a:cubicBezTo>
                          <a:pt x="39" y="6"/>
                          <a:pt x="32" y="9"/>
                          <a:pt x="26" y="11"/>
                        </a:cubicBezTo>
                        <a:cubicBezTo>
                          <a:pt x="21" y="13"/>
                          <a:pt x="16" y="15"/>
                          <a:pt x="11" y="16"/>
                        </a:cubicBezTo>
                        <a:cubicBezTo>
                          <a:pt x="8" y="18"/>
                          <a:pt x="3" y="19"/>
                          <a:pt x="1" y="22"/>
                        </a:cubicBezTo>
                        <a:cubicBezTo>
                          <a:pt x="0" y="22"/>
                          <a:pt x="1" y="22"/>
                          <a:pt x="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1" name="Freeform 1668"/>
                  <p:cNvSpPr>
                    <a:spLocks/>
                  </p:cNvSpPr>
                  <p:nvPr/>
                </p:nvSpPr>
                <p:spPr bwMode="auto">
                  <a:xfrm>
                    <a:off x="3037" y="1459"/>
                    <a:ext cx="331" cy="127"/>
                  </a:xfrm>
                  <a:custGeom>
                    <a:avLst/>
                    <a:gdLst>
                      <a:gd name="T0" fmla="*/ 1 w 60"/>
                      <a:gd name="T1" fmla="*/ 23 h 23"/>
                      <a:gd name="T2" fmla="*/ 13 w 60"/>
                      <a:gd name="T3" fmla="*/ 16 h 23"/>
                      <a:gd name="T4" fmla="*/ 27 w 60"/>
                      <a:gd name="T5" fmla="*/ 11 h 23"/>
                      <a:gd name="T6" fmla="*/ 59 w 60"/>
                      <a:gd name="T7" fmla="*/ 0 h 23"/>
                      <a:gd name="T8" fmla="*/ 59 w 60"/>
                      <a:gd name="T9" fmla="*/ 0 h 23"/>
                      <a:gd name="T10" fmla="*/ 27 w 60"/>
                      <a:gd name="T11" fmla="*/ 11 h 23"/>
                      <a:gd name="T12" fmla="*/ 13 w 60"/>
                      <a:gd name="T13" fmla="*/ 16 h 23"/>
                      <a:gd name="T14" fmla="*/ 0 w 60"/>
                      <a:gd name="T15" fmla="*/ 22 h 23"/>
                      <a:gd name="T16" fmla="*/ 1 w 60"/>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23">
                        <a:moveTo>
                          <a:pt x="1" y="23"/>
                        </a:moveTo>
                        <a:cubicBezTo>
                          <a:pt x="4" y="20"/>
                          <a:pt x="9" y="18"/>
                          <a:pt x="13" y="16"/>
                        </a:cubicBezTo>
                        <a:cubicBezTo>
                          <a:pt x="18" y="14"/>
                          <a:pt x="23" y="13"/>
                          <a:pt x="27" y="11"/>
                        </a:cubicBezTo>
                        <a:cubicBezTo>
                          <a:pt x="38" y="7"/>
                          <a:pt x="48" y="2"/>
                          <a:pt x="59" y="0"/>
                        </a:cubicBezTo>
                        <a:cubicBezTo>
                          <a:pt x="60" y="0"/>
                          <a:pt x="60" y="0"/>
                          <a:pt x="59" y="0"/>
                        </a:cubicBezTo>
                        <a:cubicBezTo>
                          <a:pt x="48" y="1"/>
                          <a:pt x="38" y="6"/>
                          <a:pt x="27" y="11"/>
                        </a:cubicBezTo>
                        <a:cubicBezTo>
                          <a:pt x="22" y="12"/>
                          <a:pt x="17" y="14"/>
                          <a:pt x="13" y="16"/>
                        </a:cubicBezTo>
                        <a:cubicBezTo>
                          <a:pt x="8" y="18"/>
                          <a:pt x="4" y="19"/>
                          <a:pt x="0" y="22"/>
                        </a:cubicBezTo>
                        <a:cubicBezTo>
                          <a:pt x="0" y="23"/>
                          <a:pt x="0" y="23"/>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2" name="Freeform 1669"/>
                  <p:cNvSpPr>
                    <a:spLocks/>
                  </p:cNvSpPr>
                  <p:nvPr/>
                </p:nvSpPr>
                <p:spPr bwMode="auto">
                  <a:xfrm>
                    <a:off x="3032" y="1465"/>
                    <a:ext cx="319" cy="137"/>
                  </a:xfrm>
                  <a:custGeom>
                    <a:avLst/>
                    <a:gdLst>
                      <a:gd name="T0" fmla="*/ 0 w 58"/>
                      <a:gd name="T1" fmla="*/ 24 h 25"/>
                      <a:gd name="T2" fmla="*/ 29 w 58"/>
                      <a:gd name="T3" fmla="*/ 12 h 25"/>
                      <a:gd name="T4" fmla="*/ 42 w 58"/>
                      <a:gd name="T5" fmla="*/ 7 h 25"/>
                      <a:gd name="T6" fmla="*/ 57 w 58"/>
                      <a:gd name="T7" fmla="*/ 1 h 25"/>
                      <a:gd name="T8" fmla="*/ 58 w 58"/>
                      <a:gd name="T9" fmla="*/ 1 h 25"/>
                      <a:gd name="T10" fmla="*/ 45 w 58"/>
                      <a:gd name="T11" fmla="*/ 5 h 25"/>
                      <a:gd name="T12" fmla="*/ 29 w 58"/>
                      <a:gd name="T13" fmla="*/ 12 h 25"/>
                      <a:gd name="T14" fmla="*/ 0 w 58"/>
                      <a:gd name="T15" fmla="*/ 24 h 25"/>
                      <a:gd name="T16" fmla="*/ 0 w 58"/>
                      <a:gd name="T17"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25">
                        <a:moveTo>
                          <a:pt x="0" y="24"/>
                        </a:moveTo>
                        <a:cubicBezTo>
                          <a:pt x="9" y="19"/>
                          <a:pt x="19" y="15"/>
                          <a:pt x="29" y="12"/>
                        </a:cubicBezTo>
                        <a:cubicBezTo>
                          <a:pt x="33" y="10"/>
                          <a:pt x="38" y="9"/>
                          <a:pt x="42" y="7"/>
                        </a:cubicBezTo>
                        <a:cubicBezTo>
                          <a:pt x="47" y="5"/>
                          <a:pt x="52" y="2"/>
                          <a:pt x="57" y="1"/>
                        </a:cubicBezTo>
                        <a:cubicBezTo>
                          <a:pt x="58" y="1"/>
                          <a:pt x="58" y="0"/>
                          <a:pt x="58" y="1"/>
                        </a:cubicBezTo>
                        <a:cubicBezTo>
                          <a:pt x="53" y="1"/>
                          <a:pt x="49" y="4"/>
                          <a:pt x="45" y="5"/>
                        </a:cubicBezTo>
                        <a:cubicBezTo>
                          <a:pt x="39" y="8"/>
                          <a:pt x="34" y="10"/>
                          <a:pt x="29" y="12"/>
                        </a:cubicBezTo>
                        <a:cubicBezTo>
                          <a:pt x="19" y="15"/>
                          <a:pt x="9" y="19"/>
                          <a:pt x="0" y="24"/>
                        </a:cubicBezTo>
                        <a:cubicBezTo>
                          <a:pt x="0" y="25"/>
                          <a:pt x="0" y="25"/>
                          <a:pt x="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3" name="Freeform 1670"/>
                  <p:cNvSpPr>
                    <a:spLocks/>
                  </p:cNvSpPr>
                  <p:nvPr/>
                </p:nvSpPr>
                <p:spPr bwMode="auto">
                  <a:xfrm>
                    <a:off x="3043" y="1476"/>
                    <a:ext cx="297" cy="132"/>
                  </a:xfrm>
                  <a:custGeom>
                    <a:avLst/>
                    <a:gdLst>
                      <a:gd name="T0" fmla="*/ 1 w 54"/>
                      <a:gd name="T1" fmla="*/ 24 h 24"/>
                      <a:gd name="T2" fmla="*/ 27 w 54"/>
                      <a:gd name="T3" fmla="*/ 11 h 24"/>
                      <a:gd name="T4" fmla="*/ 54 w 54"/>
                      <a:gd name="T5" fmla="*/ 0 h 24"/>
                      <a:gd name="T6" fmla="*/ 53 w 54"/>
                      <a:gd name="T7" fmla="*/ 0 h 24"/>
                      <a:gd name="T8" fmla="*/ 25 w 54"/>
                      <a:gd name="T9" fmla="*/ 11 h 24"/>
                      <a:gd name="T10" fmla="*/ 0 w 54"/>
                      <a:gd name="T11" fmla="*/ 23 h 24"/>
                      <a:gd name="T12" fmla="*/ 1 w 54"/>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54" h="24">
                        <a:moveTo>
                          <a:pt x="1" y="24"/>
                        </a:moveTo>
                        <a:cubicBezTo>
                          <a:pt x="8" y="18"/>
                          <a:pt x="18" y="14"/>
                          <a:pt x="27" y="11"/>
                        </a:cubicBezTo>
                        <a:cubicBezTo>
                          <a:pt x="36" y="8"/>
                          <a:pt x="44" y="3"/>
                          <a:pt x="54" y="0"/>
                        </a:cubicBezTo>
                        <a:cubicBezTo>
                          <a:pt x="54" y="0"/>
                          <a:pt x="54" y="0"/>
                          <a:pt x="53" y="0"/>
                        </a:cubicBezTo>
                        <a:cubicBezTo>
                          <a:pt x="44" y="3"/>
                          <a:pt x="35" y="8"/>
                          <a:pt x="25" y="11"/>
                        </a:cubicBezTo>
                        <a:cubicBezTo>
                          <a:pt x="16" y="14"/>
                          <a:pt x="8" y="18"/>
                          <a:pt x="0" y="23"/>
                        </a:cubicBezTo>
                        <a:cubicBezTo>
                          <a:pt x="0" y="24"/>
                          <a:pt x="1" y="24"/>
                          <a:pt x="1"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4" name="Freeform 1671"/>
                  <p:cNvSpPr>
                    <a:spLocks/>
                  </p:cNvSpPr>
                  <p:nvPr/>
                </p:nvSpPr>
                <p:spPr bwMode="auto">
                  <a:xfrm>
                    <a:off x="3043" y="1487"/>
                    <a:ext cx="286" cy="126"/>
                  </a:xfrm>
                  <a:custGeom>
                    <a:avLst/>
                    <a:gdLst>
                      <a:gd name="T0" fmla="*/ 1 w 52"/>
                      <a:gd name="T1" fmla="*/ 23 h 23"/>
                      <a:gd name="T2" fmla="*/ 52 w 52"/>
                      <a:gd name="T3" fmla="*/ 0 h 23"/>
                      <a:gd name="T4" fmla="*/ 52 w 52"/>
                      <a:gd name="T5" fmla="*/ 0 h 23"/>
                      <a:gd name="T6" fmla="*/ 1 w 52"/>
                      <a:gd name="T7" fmla="*/ 22 h 23"/>
                      <a:gd name="T8" fmla="*/ 1 w 52"/>
                      <a:gd name="T9" fmla="*/ 23 h 23"/>
                    </a:gdLst>
                    <a:ahLst/>
                    <a:cxnLst>
                      <a:cxn ang="0">
                        <a:pos x="T0" y="T1"/>
                      </a:cxn>
                      <a:cxn ang="0">
                        <a:pos x="T2" y="T3"/>
                      </a:cxn>
                      <a:cxn ang="0">
                        <a:pos x="T4" y="T5"/>
                      </a:cxn>
                      <a:cxn ang="0">
                        <a:pos x="T6" y="T7"/>
                      </a:cxn>
                      <a:cxn ang="0">
                        <a:pos x="T8" y="T9"/>
                      </a:cxn>
                    </a:cxnLst>
                    <a:rect l="0" t="0" r="r" b="b"/>
                    <a:pathLst>
                      <a:path w="52" h="23">
                        <a:moveTo>
                          <a:pt x="1" y="23"/>
                        </a:moveTo>
                        <a:cubicBezTo>
                          <a:pt x="18" y="14"/>
                          <a:pt x="34" y="7"/>
                          <a:pt x="52" y="0"/>
                        </a:cubicBezTo>
                        <a:cubicBezTo>
                          <a:pt x="52" y="0"/>
                          <a:pt x="52" y="0"/>
                          <a:pt x="52" y="0"/>
                        </a:cubicBezTo>
                        <a:cubicBezTo>
                          <a:pt x="34" y="6"/>
                          <a:pt x="17" y="14"/>
                          <a:pt x="1" y="22"/>
                        </a:cubicBezTo>
                        <a:cubicBezTo>
                          <a:pt x="0" y="23"/>
                          <a:pt x="1" y="23"/>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5" name="Freeform 1672"/>
                  <p:cNvSpPr>
                    <a:spLocks/>
                  </p:cNvSpPr>
                  <p:nvPr/>
                </p:nvSpPr>
                <p:spPr bwMode="auto">
                  <a:xfrm>
                    <a:off x="3037" y="1509"/>
                    <a:ext cx="265" cy="115"/>
                  </a:xfrm>
                  <a:custGeom>
                    <a:avLst/>
                    <a:gdLst>
                      <a:gd name="T0" fmla="*/ 1 w 48"/>
                      <a:gd name="T1" fmla="*/ 21 h 21"/>
                      <a:gd name="T2" fmla="*/ 24 w 48"/>
                      <a:gd name="T3" fmla="*/ 10 h 21"/>
                      <a:gd name="T4" fmla="*/ 35 w 48"/>
                      <a:gd name="T5" fmla="*/ 5 h 21"/>
                      <a:gd name="T6" fmla="*/ 48 w 48"/>
                      <a:gd name="T7" fmla="*/ 0 h 21"/>
                      <a:gd name="T8" fmla="*/ 48 w 48"/>
                      <a:gd name="T9" fmla="*/ 0 h 21"/>
                      <a:gd name="T10" fmla="*/ 36 w 48"/>
                      <a:gd name="T11" fmla="*/ 4 h 21"/>
                      <a:gd name="T12" fmla="*/ 24 w 48"/>
                      <a:gd name="T13" fmla="*/ 10 h 21"/>
                      <a:gd name="T14" fmla="*/ 0 w 48"/>
                      <a:gd name="T15" fmla="*/ 21 h 21"/>
                      <a:gd name="T16" fmla="*/ 1 w 48"/>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1">
                        <a:moveTo>
                          <a:pt x="1" y="21"/>
                        </a:moveTo>
                        <a:cubicBezTo>
                          <a:pt x="8" y="16"/>
                          <a:pt x="16" y="13"/>
                          <a:pt x="24" y="10"/>
                        </a:cubicBezTo>
                        <a:cubicBezTo>
                          <a:pt x="28" y="8"/>
                          <a:pt x="32" y="7"/>
                          <a:pt x="35" y="5"/>
                        </a:cubicBezTo>
                        <a:cubicBezTo>
                          <a:pt x="40" y="3"/>
                          <a:pt x="44" y="2"/>
                          <a:pt x="48" y="0"/>
                        </a:cubicBezTo>
                        <a:cubicBezTo>
                          <a:pt x="48" y="0"/>
                          <a:pt x="48" y="0"/>
                          <a:pt x="48" y="0"/>
                        </a:cubicBezTo>
                        <a:cubicBezTo>
                          <a:pt x="44" y="1"/>
                          <a:pt x="40" y="3"/>
                          <a:pt x="36" y="4"/>
                        </a:cubicBezTo>
                        <a:cubicBezTo>
                          <a:pt x="32" y="6"/>
                          <a:pt x="28" y="8"/>
                          <a:pt x="24" y="10"/>
                        </a:cubicBezTo>
                        <a:cubicBezTo>
                          <a:pt x="16" y="13"/>
                          <a:pt x="8" y="16"/>
                          <a:pt x="0" y="21"/>
                        </a:cubicBezTo>
                        <a:cubicBezTo>
                          <a:pt x="0" y="21"/>
                          <a:pt x="0" y="21"/>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6" name="Freeform 1673"/>
                  <p:cNvSpPr>
                    <a:spLocks/>
                  </p:cNvSpPr>
                  <p:nvPr/>
                </p:nvSpPr>
                <p:spPr bwMode="auto">
                  <a:xfrm>
                    <a:off x="3043" y="1520"/>
                    <a:ext cx="259" cy="116"/>
                  </a:xfrm>
                  <a:custGeom>
                    <a:avLst/>
                    <a:gdLst>
                      <a:gd name="T0" fmla="*/ 1 w 47"/>
                      <a:gd name="T1" fmla="*/ 21 h 21"/>
                      <a:gd name="T2" fmla="*/ 25 w 47"/>
                      <a:gd name="T3" fmla="*/ 8 h 21"/>
                      <a:gd name="T4" fmla="*/ 37 w 47"/>
                      <a:gd name="T5" fmla="*/ 4 h 21"/>
                      <a:gd name="T6" fmla="*/ 46 w 47"/>
                      <a:gd name="T7" fmla="*/ 1 h 21"/>
                      <a:gd name="T8" fmla="*/ 46 w 47"/>
                      <a:gd name="T9" fmla="*/ 0 h 21"/>
                      <a:gd name="T10" fmla="*/ 38 w 47"/>
                      <a:gd name="T11" fmla="*/ 3 h 21"/>
                      <a:gd name="T12" fmla="*/ 26 w 47"/>
                      <a:gd name="T13" fmla="*/ 8 h 21"/>
                      <a:gd name="T14" fmla="*/ 0 w 47"/>
                      <a:gd name="T15" fmla="*/ 20 h 21"/>
                      <a:gd name="T16" fmla="*/ 1 w 47"/>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1">
                        <a:moveTo>
                          <a:pt x="1" y="21"/>
                        </a:moveTo>
                        <a:cubicBezTo>
                          <a:pt x="8" y="15"/>
                          <a:pt x="17" y="12"/>
                          <a:pt x="25" y="8"/>
                        </a:cubicBezTo>
                        <a:cubicBezTo>
                          <a:pt x="29" y="7"/>
                          <a:pt x="33" y="6"/>
                          <a:pt x="37" y="4"/>
                        </a:cubicBezTo>
                        <a:cubicBezTo>
                          <a:pt x="40" y="3"/>
                          <a:pt x="43" y="1"/>
                          <a:pt x="46" y="1"/>
                        </a:cubicBezTo>
                        <a:cubicBezTo>
                          <a:pt x="46" y="0"/>
                          <a:pt x="47" y="0"/>
                          <a:pt x="46" y="0"/>
                        </a:cubicBezTo>
                        <a:cubicBezTo>
                          <a:pt x="43" y="1"/>
                          <a:pt x="41" y="2"/>
                          <a:pt x="38" y="3"/>
                        </a:cubicBezTo>
                        <a:cubicBezTo>
                          <a:pt x="34" y="5"/>
                          <a:pt x="30" y="6"/>
                          <a:pt x="26" y="8"/>
                        </a:cubicBezTo>
                        <a:cubicBezTo>
                          <a:pt x="17" y="11"/>
                          <a:pt x="8" y="15"/>
                          <a:pt x="0" y="20"/>
                        </a:cubicBezTo>
                        <a:cubicBezTo>
                          <a:pt x="0" y="21"/>
                          <a:pt x="1" y="21"/>
                          <a:pt x="1"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7" name="Freeform 1674"/>
                  <p:cNvSpPr>
                    <a:spLocks/>
                  </p:cNvSpPr>
                  <p:nvPr/>
                </p:nvSpPr>
                <p:spPr bwMode="auto">
                  <a:xfrm>
                    <a:off x="3048" y="1531"/>
                    <a:ext cx="259" cy="105"/>
                  </a:xfrm>
                  <a:custGeom>
                    <a:avLst/>
                    <a:gdLst>
                      <a:gd name="T0" fmla="*/ 1 w 47"/>
                      <a:gd name="T1" fmla="*/ 19 h 19"/>
                      <a:gd name="T2" fmla="*/ 46 w 47"/>
                      <a:gd name="T3" fmla="*/ 0 h 19"/>
                      <a:gd name="T4" fmla="*/ 46 w 47"/>
                      <a:gd name="T5" fmla="*/ 0 h 19"/>
                      <a:gd name="T6" fmla="*/ 0 w 47"/>
                      <a:gd name="T7" fmla="*/ 19 h 19"/>
                      <a:gd name="T8" fmla="*/ 1 w 47"/>
                      <a:gd name="T9" fmla="*/ 19 h 19"/>
                    </a:gdLst>
                    <a:ahLst/>
                    <a:cxnLst>
                      <a:cxn ang="0">
                        <a:pos x="T0" y="T1"/>
                      </a:cxn>
                      <a:cxn ang="0">
                        <a:pos x="T2" y="T3"/>
                      </a:cxn>
                      <a:cxn ang="0">
                        <a:pos x="T4" y="T5"/>
                      </a:cxn>
                      <a:cxn ang="0">
                        <a:pos x="T6" y="T7"/>
                      </a:cxn>
                      <a:cxn ang="0">
                        <a:pos x="T8" y="T9"/>
                      </a:cxn>
                    </a:cxnLst>
                    <a:rect l="0" t="0" r="r" b="b"/>
                    <a:pathLst>
                      <a:path w="47" h="19">
                        <a:moveTo>
                          <a:pt x="1" y="19"/>
                        </a:moveTo>
                        <a:cubicBezTo>
                          <a:pt x="14" y="10"/>
                          <a:pt x="31" y="7"/>
                          <a:pt x="46" y="0"/>
                        </a:cubicBezTo>
                        <a:cubicBezTo>
                          <a:pt x="47" y="0"/>
                          <a:pt x="46" y="0"/>
                          <a:pt x="46" y="0"/>
                        </a:cubicBezTo>
                        <a:cubicBezTo>
                          <a:pt x="31" y="7"/>
                          <a:pt x="14" y="10"/>
                          <a:pt x="0" y="19"/>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8" name="Freeform 1675"/>
                  <p:cNvSpPr>
                    <a:spLocks/>
                  </p:cNvSpPr>
                  <p:nvPr/>
                </p:nvSpPr>
                <p:spPr bwMode="auto">
                  <a:xfrm>
                    <a:off x="3048" y="1542"/>
                    <a:ext cx="259" cy="105"/>
                  </a:xfrm>
                  <a:custGeom>
                    <a:avLst/>
                    <a:gdLst>
                      <a:gd name="T0" fmla="*/ 0 w 47"/>
                      <a:gd name="T1" fmla="*/ 19 h 19"/>
                      <a:gd name="T2" fmla="*/ 47 w 47"/>
                      <a:gd name="T3" fmla="*/ 0 h 19"/>
                      <a:gd name="T4" fmla="*/ 47 w 47"/>
                      <a:gd name="T5" fmla="*/ 0 h 19"/>
                      <a:gd name="T6" fmla="*/ 0 w 47"/>
                      <a:gd name="T7" fmla="*/ 19 h 19"/>
                      <a:gd name="T8" fmla="*/ 0 w 47"/>
                      <a:gd name="T9" fmla="*/ 19 h 19"/>
                    </a:gdLst>
                    <a:ahLst/>
                    <a:cxnLst>
                      <a:cxn ang="0">
                        <a:pos x="T0" y="T1"/>
                      </a:cxn>
                      <a:cxn ang="0">
                        <a:pos x="T2" y="T3"/>
                      </a:cxn>
                      <a:cxn ang="0">
                        <a:pos x="T4" y="T5"/>
                      </a:cxn>
                      <a:cxn ang="0">
                        <a:pos x="T6" y="T7"/>
                      </a:cxn>
                      <a:cxn ang="0">
                        <a:pos x="T8" y="T9"/>
                      </a:cxn>
                    </a:cxnLst>
                    <a:rect l="0" t="0" r="r" b="b"/>
                    <a:pathLst>
                      <a:path w="47" h="19">
                        <a:moveTo>
                          <a:pt x="0" y="19"/>
                        </a:moveTo>
                        <a:cubicBezTo>
                          <a:pt x="14" y="9"/>
                          <a:pt x="31" y="4"/>
                          <a:pt x="47" y="0"/>
                        </a:cubicBezTo>
                        <a:cubicBezTo>
                          <a:pt x="47" y="0"/>
                          <a:pt x="47" y="0"/>
                          <a:pt x="47" y="0"/>
                        </a:cubicBezTo>
                        <a:cubicBezTo>
                          <a:pt x="31" y="4"/>
                          <a:pt x="14" y="9"/>
                          <a:pt x="0" y="19"/>
                        </a:cubicBezTo>
                        <a:cubicBezTo>
                          <a:pt x="0" y="19"/>
                          <a:pt x="0" y="19"/>
                          <a:pt x="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89" name="Freeform 1676"/>
                  <p:cNvSpPr>
                    <a:spLocks/>
                  </p:cNvSpPr>
                  <p:nvPr/>
                </p:nvSpPr>
                <p:spPr bwMode="auto">
                  <a:xfrm>
                    <a:off x="3054" y="1547"/>
                    <a:ext cx="270" cy="111"/>
                  </a:xfrm>
                  <a:custGeom>
                    <a:avLst/>
                    <a:gdLst>
                      <a:gd name="T0" fmla="*/ 1 w 49"/>
                      <a:gd name="T1" fmla="*/ 20 h 20"/>
                      <a:gd name="T2" fmla="*/ 24 w 49"/>
                      <a:gd name="T3" fmla="*/ 9 h 20"/>
                      <a:gd name="T4" fmla="*/ 37 w 49"/>
                      <a:gd name="T5" fmla="*/ 4 h 20"/>
                      <a:gd name="T6" fmla="*/ 48 w 49"/>
                      <a:gd name="T7" fmla="*/ 1 h 20"/>
                      <a:gd name="T8" fmla="*/ 48 w 49"/>
                      <a:gd name="T9" fmla="*/ 0 h 20"/>
                      <a:gd name="T10" fmla="*/ 38 w 49"/>
                      <a:gd name="T11" fmla="*/ 3 h 20"/>
                      <a:gd name="T12" fmla="*/ 25 w 49"/>
                      <a:gd name="T13" fmla="*/ 8 h 20"/>
                      <a:gd name="T14" fmla="*/ 0 w 49"/>
                      <a:gd name="T15" fmla="*/ 19 h 20"/>
                      <a:gd name="T16" fmla="*/ 1 w 49"/>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20">
                        <a:moveTo>
                          <a:pt x="1" y="20"/>
                        </a:moveTo>
                        <a:cubicBezTo>
                          <a:pt x="8" y="15"/>
                          <a:pt x="16" y="12"/>
                          <a:pt x="24" y="9"/>
                        </a:cubicBezTo>
                        <a:cubicBezTo>
                          <a:pt x="28" y="7"/>
                          <a:pt x="33" y="6"/>
                          <a:pt x="37" y="4"/>
                        </a:cubicBezTo>
                        <a:cubicBezTo>
                          <a:pt x="40" y="3"/>
                          <a:pt x="44" y="1"/>
                          <a:pt x="48" y="1"/>
                        </a:cubicBezTo>
                        <a:cubicBezTo>
                          <a:pt x="49" y="1"/>
                          <a:pt x="49" y="0"/>
                          <a:pt x="48" y="0"/>
                        </a:cubicBezTo>
                        <a:cubicBezTo>
                          <a:pt x="45" y="1"/>
                          <a:pt x="41" y="2"/>
                          <a:pt x="38" y="3"/>
                        </a:cubicBezTo>
                        <a:cubicBezTo>
                          <a:pt x="34" y="5"/>
                          <a:pt x="30" y="6"/>
                          <a:pt x="25" y="8"/>
                        </a:cubicBezTo>
                        <a:cubicBezTo>
                          <a:pt x="17" y="11"/>
                          <a:pt x="8" y="14"/>
                          <a:pt x="0" y="19"/>
                        </a:cubicBezTo>
                        <a:cubicBezTo>
                          <a:pt x="0" y="20"/>
                          <a:pt x="1"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0" name="Freeform 1677"/>
                  <p:cNvSpPr>
                    <a:spLocks/>
                  </p:cNvSpPr>
                  <p:nvPr/>
                </p:nvSpPr>
                <p:spPr bwMode="auto">
                  <a:xfrm>
                    <a:off x="3015" y="1558"/>
                    <a:ext cx="309" cy="127"/>
                  </a:xfrm>
                  <a:custGeom>
                    <a:avLst/>
                    <a:gdLst>
                      <a:gd name="T0" fmla="*/ 1 w 56"/>
                      <a:gd name="T1" fmla="*/ 23 h 23"/>
                      <a:gd name="T2" fmla="*/ 13 w 56"/>
                      <a:gd name="T3" fmla="*/ 17 h 23"/>
                      <a:gd name="T4" fmla="*/ 27 w 56"/>
                      <a:gd name="T5" fmla="*/ 11 h 23"/>
                      <a:gd name="T6" fmla="*/ 41 w 56"/>
                      <a:gd name="T7" fmla="*/ 5 h 23"/>
                      <a:gd name="T8" fmla="*/ 56 w 56"/>
                      <a:gd name="T9" fmla="*/ 1 h 23"/>
                      <a:gd name="T10" fmla="*/ 56 w 56"/>
                      <a:gd name="T11" fmla="*/ 0 h 23"/>
                      <a:gd name="T12" fmla="*/ 43 w 56"/>
                      <a:gd name="T13" fmla="*/ 4 h 23"/>
                      <a:gd name="T14" fmla="*/ 28 w 56"/>
                      <a:gd name="T15" fmla="*/ 10 h 23"/>
                      <a:gd name="T16" fmla="*/ 14 w 56"/>
                      <a:gd name="T17" fmla="*/ 16 h 23"/>
                      <a:gd name="T18" fmla="*/ 1 w 56"/>
                      <a:gd name="T19" fmla="*/ 22 h 23"/>
                      <a:gd name="T20" fmla="*/ 1 w 56"/>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23">
                        <a:moveTo>
                          <a:pt x="1" y="23"/>
                        </a:moveTo>
                        <a:cubicBezTo>
                          <a:pt x="5" y="21"/>
                          <a:pt x="9" y="19"/>
                          <a:pt x="13" y="17"/>
                        </a:cubicBezTo>
                        <a:cubicBezTo>
                          <a:pt x="17" y="14"/>
                          <a:pt x="22" y="13"/>
                          <a:pt x="27" y="11"/>
                        </a:cubicBezTo>
                        <a:cubicBezTo>
                          <a:pt x="31" y="9"/>
                          <a:pt x="36" y="7"/>
                          <a:pt x="41" y="5"/>
                        </a:cubicBezTo>
                        <a:cubicBezTo>
                          <a:pt x="46" y="4"/>
                          <a:pt x="50" y="1"/>
                          <a:pt x="56" y="1"/>
                        </a:cubicBezTo>
                        <a:cubicBezTo>
                          <a:pt x="56" y="1"/>
                          <a:pt x="56" y="0"/>
                          <a:pt x="56" y="0"/>
                        </a:cubicBezTo>
                        <a:cubicBezTo>
                          <a:pt x="51" y="1"/>
                          <a:pt x="47" y="2"/>
                          <a:pt x="43" y="4"/>
                        </a:cubicBezTo>
                        <a:cubicBezTo>
                          <a:pt x="38" y="6"/>
                          <a:pt x="33" y="8"/>
                          <a:pt x="28" y="10"/>
                        </a:cubicBezTo>
                        <a:cubicBezTo>
                          <a:pt x="24" y="12"/>
                          <a:pt x="19" y="14"/>
                          <a:pt x="14" y="16"/>
                        </a:cubicBezTo>
                        <a:cubicBezTo>
                          <a:pt x="9" y="18"/>
                          <a:pt x="5" y="21"/>
                          <a:pt x="1" y="22"/>
                        </a:cubicBezTo>
                        <a:cubicBezTo>
                          <a:pt x="0" y="23"/>
                          <a:pt x="1" y="23"/>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1" name="Freeform 1678"/>
                  <p:cNvSpPr>
                    <a:spLocks/>
                  </p:cNvSpPr>
                  <p:nvPr/>
                </p:nvSpPr>
                <p:spPr bwMode="auto">
                  <a:xfrm>
                    <a:off x="3026" y="1564"/>
                    <a:ext cx="309" cy="127"/>
                  </a:xfrm>
                  <a:custGeom>
                    <a:avLst/>
                    <a:gdLst>
                      <a:gd name="T0" fmla="*/ 1 w 56"/>
                      <a:gd name="T1" fmla="*/ 23 h 23"/>
                      <a:gd name="T2" fmla="*/ 56 w 56"/>
                      <a:gd name="T3" fmla="*/ 0 h 23"/>
                      <a:gd name="T4" fmla="*/ 55 w 56"/>
                      <a:gd name="T5" fmla="*/ 0 h 23"/>
                      <a:gd name="T6" fmla="*/ 1 w 56"/>
                      <a:gd name="T7" fmla="*/ 23 h 23"/>
                      <a:gd name="T8" fmla="*/ 1 w 56"/>
                      <a:gd name="T9" fmla="*/ 23 h 23"/>
                    </a:gdLst>
                    <a:ahLst/>
                    <a:cxnLst>
                      <a:cxn ang="0">
                        <a:pos x="T0" y="T1"/>
                      </a:cxn>
                      <a:cxn ang="0">
                        <a:pos x="T2" y="T3"/>
                      </a:cxn>
                      <a:cxn ang="0">
                        <a:pos x="T4" y="T5"/>
                      </a:cxn>
                      <a:cxn ang="0">
                        <a:pos x="T6" y="T7"/>
                      </a:cxn>
                      <a:cxn ang="0">
                        <a:pos x="T8" y="T9"/>
                      </a:cxn>
                    </a:cxnLst>
                    <a:rect l="0" t="0" r="r" b="b"/>
                    <a:pathLst>
                      <a:path w="56" h="23">
                        <a:moveTo>
                          <a:pt x="1" y="23"/>
                        </a:moveTo>
                        <a:cubicBezTo>
                          <a:pt x="20" y="16"/>
                          <a:pt x="36" y="4"/>
                          <a:pt x="56" y="0"/>
                        </a:cubicBezTo>
                        <a:cubicBezTo>
                          <a:pt x="56" y="0"/>
                          <a:pt x="56" y="0"/>
                          <a:pt x="55" y="0"/>
                        </a:cubicBezTo>
                        <a:cubicBezTo>
                          <a:pt x="36" y="4"/>
                          <a:pt x="19" y="16"/>
                          <a:pt x="1" y="23"/>
                        </a:cubicBezTo>
                        <a:cubicBezTo>
                          <a:pt x="0" y="23"/>
                          <a:pt x="1" y="23"/>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2" name="Freeform 1679"/>
                  <p:cNvSpPr>
                    <a:spLocks/>
                  </p:cNvSpPr>
                  <p:nvPr/>
                </p:nvSpPr>
                <p:spPr bwMode="auto">
                  <a:xfrm>
                    <a:off x="3015" y="1564"/>
                    <a:ext cx="331" cy="154"/>
                  </a:xfrm>
                  <a:custGeom>
                    <a:avLst/>
                    <a:gdLst>
                      <a:gd name="T0" fmla="*/ 1 w 60"/>
                      <a:gd name="T1" fmla="*/ 27 h 28"/>
                      <a:gd name="T2" fmla="*/ 30 w 60"/>
                      <a:gd name="T3" fmla="*/ 13 h 28"/>
                      <a:gd name="T4" fmla="*/ 44 w 60"/>
                      <a:gd name="T5" fmla="*/ 7 h 28"/>
                      <a:gd name="T6" fmla="*/ 60 w 60"/>
                      <a:gd name="T7" fmla="*/ 0 h 28"/>
                      <a:gd name="T8" fmla="*/ 59 w 60"/>
                      <a:gd name="T9" fmla="*/ 0 h 28"/>
                      <a:gd name="T10" fmla="*/ 45 w 60"/>
                      <a:gd name="T11" fmla="*/ 6 h 28"/>
                      <a:gd name="T12" fmla="*/ 30 w 60"/>
                      <a:gd name="T13" fmla="*/ 12 h 28"/>
                      <a:gd name="T14" fmla="*/ 1 w 60"/>
                      <a:gd name="T15" fmla="*/ 27 h 28"/>
                      <a:gd name="T16" fmla="*/ 1 w 60"/>
                      <a:gd name="T1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28">
                        <a:moveTo>
                          <a:pt x="1" y="27"/>
                        </a:moveTo>
                        <a:cubicBezTo>
                          <a:pt x="11" y="23"/>
                          <a:pt x="20" y="18"/>
                          <a:pt x="30" y="13"/>
                        </a:cubicBezTo>
                        <a:cubicBezTo>
                          <a:pt x="35" y="11"/>
                          <a:pt x="40" y="9"/>
                          <a:pt x="44" y="7"/>
                        </a:cubicBezTo>
                        <a:cubicBezTo>
                          <a:pt x="50" y="5"/>
                          <a:pt x="54" y="2"/>
                          <a:pt x="60" y="0"/>
                        </a:cubicBezTo>
                        <a:cubicBezTo>
                          <a:pt x="60" y="0"/>
                          <a:pt x="60" y="0"/>
                          <a:pt x="59" y="0"/>
                        </a:cubicBezTo>
                        <a:cubicBezTo>
                          <a:pt x="55" y="1"/>
                          <a:pt x="50" y="4"/>
                          <a:pt x="45" y="6"/>
                        </a:cubicBezTo>
                        <a:cubicBezTo>
                          <a:pt x="40" y="8"/>
                          <a:pt x="35" y="10"/>
                          <a:pt x="30" y="12"/>
                        </a:cubicBezTo>
                        <a:cubicBezTo>
                          <a:pt x="20" y="17"/>
                          <a:pt x="11" y="23"/>
                          <a:pt x="1" y="27"/>
                        </a:cubicBezTo>
                        <a:cubicBezTo>
                          <a:pt x="0" y="27"/>
                          <a:pt x="1" y="28"/>
                          <a:pt x="1"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3" name="Freeform 1680"/>
                  <p:cNvSpPr>
                    <a:spLocks/>
                  </p:cNvSpPr>
                  <p:nvPr/>
                </p:nvSpPr>
                <p:spPr bwMode="auto">
                  <a:xfrm>
                    <a:off x="3009" y="1569"/>
                    <a:ext cx="359" cy="160"/>
                  </a:xfrm>
                  <a:custGeom>
                    <a:avLst/>
                    <a:gdLst>
                      <a:gd name="T0" fmla="*/ 1 w 65"/>
                      <a:gd name="T1" fmla="*/ 29 h 29"/>
                      <a:gd name="T2" fmla="*/ 64 w 65"/>
                      <a:gd name="T3" fmla="*/ 0 h 29"/>
                      <a:gd name="T4" fmla="*/ 64 w 65"/>
                      <a:gd name="T5" fmla="*/ 0 h 29"/>
                      <a:gd name="T6" fmla="*/ 1 w 65"/>
                      <a:gd name="T7" fmla="*/ 29 h 29"/>
                      <a:gd name="T8" fmla="*/ 1 w 65"/>
                      <a:gd name="T9" fmla="*/ 29 h 29"/>
                    </a:gdLst>
                    <a:ahLst/>
                    <a:cxnLst>
                      <a:cxn ang="0">
                        <a:pos x="T0" y="T1"/>
                      </a:cxn>
                      <a:cxn ang="0">
                        <a:pos x="T2" y="T3"/>
                      </a:cxn>
                      <a:cxn ang="0">
                        <a:pos x="T4" y="T5"/>
                      </a:cxn>
                      <a:cxn ang="0">
                        <a:pos x="T6" y="T7"/>
                      </a:cxn>
                      <a:cxn ang="0">
                        <a:pos x="T8" y="T9"/>
                      </a:cxn>
                    </a:cxnLst>
                    <a:rect l="0" t="0" r="r" b="b"/>
                    <a:pathLst>
                      <a:path w="65" h="29">
                        <a:moveTo>
                          <a:pt x="1" y="29"/>
                        </a:moveTo>
                        <a:cubicBezTo>
                          <a:pt x="22" y="19"/>
                          <a:pt x="43" y="9"/>
                          <a:pt x="64" y="0"/>
                        </a:cubicBezTo>
                        <a:cubicBezTo>
                          <a:pt x="65" y="0"/>
                          <a:pt x="64" y="0"/>
                          <a:pt x="64" y="0"/>
                        </a:cubicBezTo>
                        <a:cubicBezTo>
                          <a:pt x="43" y="9"/>
                          <a:pt x="22" y="19"/>
                          <a:pt x="1" y="29"/>
                        </a:cubicBezTo>
                        <a:cubicBezTo>
                          <a:pt x="0" y="29"/>
                          <a:pt x="1" y="29"/>
                          <a:pt x="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4" name="Freeform 1681"/>
                  <p:cNvSpPr>
                    <a:spLocks/>
                  </p:cNvSpPr>
                  <p:nvPr/>
                </p:nvSpPr>
                <p:spPr bwMode="auto">
                  <a:xfrm>
                    <a:off x="3020" y="1575"/>
                    <a:ext cx="359" cy="165"/>
                  </a:xfrm>
                  <a:custGeom>
                    <a:avLst/>
                    <a:gdLst>
                      <a:gd name="T0" fmla="*/ 1 w 65"/>
                      <a:gd name="T1" fmla="*/ 30 h 30"/>
                      <a:gd name="T2" fmla="*/ 64 w 65"/>
                      <a:gd name="T3" fmla="*/ 0 h 30"/>
                      <a:gd name="T4" fmla="*/ 64 w 65"/>
                      <a:gd name="T5" fmla="*/ 0 h 30"/>
                      <a:gd name="T6" fmla="*/ 1 w 65"/>
                      <a:gd name="T7" fmla="*/ 30 h 30"/>
                      <a:gd name="T8" fmla="*/ 1 w 65"/>
                      <a:gd name="T9" fmla="*/ 30 h 30"/>
                    </a:gdLst>
                    <a:ahLst/>
                    <a:cxnLst>
                      <a:cxn ang="0">
                        <a:pos x="T0" y="T1"/>
                      </a:cxn>
                      <a:cxn ang="0">
                        <a:pos x="T2" y="T3"/>
                      </a:cxn>
                      <a:cxn ang="0">
                        <a:pos x="T4" y="T5"/>
                      </a:cxn>
                      <a:cxn ang="0">
                        <a:pos x="T6" y="T7"/>
                      </a:cxn>
                      <a:cxn ang="0">
                        <a:pos x="T8" y="T9"/>
                      </a:cxn>
                    </a:cxnLst>
                    <a:rect l="0" t="0" r="r" b="b"/>
                    <a:pathLst>
                      <a:path w="65" h="30">
                        <a:moveTo>
                          <a:pt x="1" y="30"/>
                        </a:moveTo>
                        <a:cubicBezTo>
                          <a:pt x="22" y="19"/>
                          <a:pt x="42" y="7"/>
                          <a:pt x="64" y="0"/>
                        </a:cubicBezTo>
                        <a:cubicBezTo>
                          <a:pt x="65" y="0"/>
                          <a:pt x="64" y="0"/>
                          <a:pt x="64" y="0"/>
                        </a:cubicBezTo>
                        <a:cubicBezTo>
                          <a:pt x="41" y="6"/>
                          <a:pt x="21" y="19"/>
                          <a:pt x="1" y="30"/>
                        </a:cubicBezTo>
                        <a:cubicBezTo>
                          <a:pt x="0" y="30"/>
                          <a:pt x="1"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5" name="Freeform 1682"/>
                  <p:cNvSpPr>
                    <a:spLocks/>
                  </p:cNvSpPr>
                  <p:nvPr/>
                </p:nvSpPr>
                <p:spPr bwMode="auto">
                  <a:xfrm>
                    <a:off x="3015" y="1575"/>
                    <a:ext cx="358" cy="187"/>
                  </a:xfrm>
                  <a:custGeom>
                    <a:avLst/>
                    <a:gdLst>
                      <a:gd name="T0" fmla="*/ 1 w 65"/>
                      <a:gd name="T1" fmla="*/ 34 h 34"/>
                      <a:gd name="T2" fmla="*/ 31 w 65"/>
                      <a:gd name="T3" fmla="*/ 16 h 34"/>
                      <a:gd name="T4" fmla="*/ 65 w 65"/>
                      <a:gd name="T5" fmla="*/ 1 h 34"/>
                      <a:gd name="T6" fmla="*/ 65 w 65"/>
                      <a:gd name="T7" fmla="*/ 1 h 34"/>
                      <a:gd name="T8" fmla="*/ 32 w 65"/>
                      <a:gd name="T9" fmla="*/ 15 h 34"/>
                      <a:gd name="T10" fmla="*/ 1 w 65"/>
                      <a:gd name="T11" fmla="*/ 34 h 34"/>
                      <a:gd name="T12" fmla="*/ 1 w 65"/>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5" h="34">
                        <a:moveTo>
                          <a:pt x="1" y="34"/>
                        </a:moveTo>
                        <a:cubicBezTo>
                          <a:pt x="11" y="27"/>
                          <a:pt x="21" y="21"/>
                          <a:pt x="31" y="16"/>
                        </a:cubicBezTo>
                        <a:cubicBezTo>
                          <a:pt x="42" y="10"/>
                          <a:pt x="53" y="4"/>
                          <a:pt x="65" y="1"/>
                        </a:cubicBezTo>
                        <a:cubicBezTo>
                          <a:pt x="65" y="1"/>
                          <a:pt x="65" y="0"/>
                          <a:pt x="65" y="1"/>
                        </a:cubicBezTo>
                        <a:cubicBezTo>
                          <a:pt x="53" y="4"/>
                          <a:pt x="43" y="10"/>
                          <a:pt x="32" y="15"/>
                        </a:cubicBezTo>
                        <a:cubicBezTo>
                          <a:pt x="21" y="21"/>
                          <a:pt x="10" y="26"/>
                          <a:pt x="1" y="34"/>
                        </a:cubicBezTo>
                        <a:cubicBezTo>
                          <a:pt x="0" y="34"/>
                          <a:pt x="1" y="34"/>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6" name="Freeform 1683"/>
                  <p:cNvSpPr>
                    <a:spLocks/>
                  </p:cNvSpPr>
                  <p:nvPr/>
                </p:nvSpPr>
                <p:spPr bwMode="auto">
                  <a:xfrm>
                    <a:off x="3020" y="1597"/>
                    <a:ext cx="353" cy="182"/>
                  </a:xfrm>
                  <a:custGeom>
                    <a:avLst/>
                    <a:gdLst>
                      <a:gd name="T0" fmla="*/ 1 w 64"/>
                      <a:gd name="T1" fmla="*/ 33 h 33"/>
                      <a:gd name="T2" fmla="*/ 64 w 64"/>
                      <a:gd name="T3" fmla="*/ 0 h 33"/>
                      <a:gd name="T4" fmla="*/ 63 w 64"/>
                      <a:gd name="T5" fmla="*/ 0 h 33"/>
                      <a:gd name="T6" fmla="*/ 1 w 64"/>
                      <a:gd name="T7" fmla="*/ 32 h 33"/>
                      <a:gd name="T8" fmla="*/ 1 w 64"/>
                      <a:gd name="T9" fmla="*/ 33 h 33"/>
                    </a:gdLst>
                    <a:ahLst/>
                    <a:cxnLst>
                      <a:cxn ang="0">
                        <a:pos x="T0" y="T1"/>
                      </a:cxn>
                      <a:cxn ang="0">
                        <a:pos x="T2" y="T3"/>
                      </a:cxn>
                      <a:cxn ang="0">
                        <a:pos x="T4" y="T5"/>
                      </a:cxn>
                      <a:cxn ang="0">
                        <a:pos x="T6" y="T7"/>
                      </a:cxn>
                      <a:cxn ang="0">
                        <a:pos x="T8" y="T9"/>
                      </a:cxn>
                    </a:cxnLst>
                    <a:rect l="0" t="0" r="r" b="b"/>
                    <a:pathLst>
                      <a:path w="64" h="33">
                        <a:moveTo>
                          <a:pt x="1" y="33"/>
                        </a:moveTo>
                        <a:cubicBezTo>
                          <a:pt x="20" y="19"/>
                          <a:pt x="42" y="9"/>
                          <a:pt x="64" y="0"/>
                        </a:cubicBezTo>
                        <a:cubicBezTo>
                          <a:pt x="64" y="0"/>
                          <a:pt x="64" y="0"/>
                          <a:pt x="63" y="0"/>
                        </a:cubicBezTo>
                        <a:cubicBezTo>
                          <a:pt x="41" y="8"/>
                          <a:pt x="20" y="19"/>
                          <a:pt x="1" y="32"/>
                        </a:cubicBezTo>
                        <a:cubicBezTo>
                          <a:pt x="0" y="33"/>
                          <a:pt x="1" y="33"/>
                          <a:pt x="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7" name="Freeform 1684"/>
                  <p:cNvSpPr>
                    <a:spLocks/>
                  </p:cNvSpPr>
                  <p:nvPr/>
                </p:nvSpPr>
                <p:spPr bwMode="auto">
                  <a:xfrm>
                    <a:off x="3015" y="1613"/>
                    <a:ext cx="342" cy="188"/>
                  </a:xfrm>
                  <a:custGeom>
                    <a:avLst/>
                    <a:gdLst>
                      <a:gd name="T0" fmla="*/ 1 w 62"/>
                      <a:gd name="T1" fmla="*/ 34 h 34"/>
                      <a:gd name="T2" fmla="*/ 62 w 62"/>
                      <a:gd name="T3" fmla="*/ 1 h 34"/>
                      <a:gd name="T4" fmla="*/ 62 w 62"/>
                      <a:gd name="T5" fmla="*/ 0 h 34"/>
                      <a:gd name="T6" fmla="*/ 0 w 62"/>
                      <a:gd name="T7" fmla="*/ 33 h 34"/>
                      <a:gd name="T8" fmla="*/ 1 w 62"/>
                      <a:gd name="T9" fmla="*/ 34 h 34"/>
                    </a:gdLst>
                    <a:ahLst/>
                    <a:cxnLst>
                      <a:cxn ang="0">
                        <a:pos x="T0" y="T1"/>
                      </a:cxn>
                      <a:cxn ang="0">
                        <a:pos x="T2" y="T3"/>
                      </a:cxn>
                      <a:cxn ang="0">
                        <a:pos x="T4" y="T5"/>
                      </a:cxn>
                      <a:cxn ang="0">
                        <a:pos x="T6" y="T7"/>
                      </a:cxn>
                      <a:cxn ang="0">
                        <a:pos x="T8" y="T9"/>
                      </a:cxn>
                    </a:cxnLst>
                    <a:rect l="0" t="0" r="r" b="b"/>
                    <a:pathLst>
                      <a:path w="62" h="34">
                        <a:moveTo>
                          <a:pt x="1" y="34"/>
                        </a:moveTo>
                        <a:cubicBezTo>
                          <a:pt x="20" y="21"/>
                          <a:pt x="40" y="9"/>
                          <a:pt x="62" y="1"/>
                        </a:cubicBezTo>
                        <a:cubicBezTo>
                          <a:pt x="62" y="1"/>
                          <a:pt x="62" y="0"/>
                          <a:pt x="62" y="0"/>
                        </a:cubicBezTo>
                        <a:cubicBezTo>
                          <a:pt x="40" y="8"/>
                          <a:pt x="20" y="21"/>
                          <a:pt x="0" y="33"/>
                        </a:cubicBezTo>
                        <a:cubicBezTo>
                          <a:pt x="0" y="34"/>
                          <a:pt x="0" y="34"/>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8" name="Freeform 1685"/>
                  <p:cNvSpPr>
                    <a:spLocks/>
                  </p:cNvSpPr>
                  <p:nvPr/>
                </p:nvSpPr>
                <p:spPr bwMode="auto">
                  <a:xfrm>
                    <a:off x="3032" y="1619"/>
                    <a:ext cx="336" cy="187"/>
                  </a:xfrm>
                  <a:custGeom>
                    <a:avLst/>
                    <a:gdLst>
                      <a:gd name="T0" fmla="*/ 1 w 61"/>
                      <a:gd name="T1" fmla="*/ 34 h 34"/>
                      <a:gd name="T2" fmla="*/ 29 w 61"/>
                      <a:gd name="T3" fmla="*/ 16 h 34"/>
                      <a:gd name="T4" fmla="*/ 44 w 61"/>
                      <a:gd name="T5" fmla="*/ 8 h 34"/>
                      <a:gd name="T6" fmla="*/ 60 w 61"/>
                      <a:gd name="T7" fmla="*/ 0 h 34"/>
                      <a:gd name="T8" fmla="*/ 60 w 61"/>
                      <a:gd name="T9" fmla="*/ 0 h 34"/>
                      <a:gd name="T10" fmla="*/ 45 w 61"/>
                      <a:gd name="T11" fmla="*/ 7 h 34"/>
                      <a:gd name="T12" fmla="*/ 30 w 61"/>
                      <a:gd name="T13" fmla="*/ 15 h 34"/>
                      <a:gd name="T14" fmla="*/ 0 w 61"/>
                      <a:gd name="T15" fmla="*/ 34 h 34"/>
                      <a:gd name="T16" fmla="*/ 1 w 61"/>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4">
                        <a:moveTo>
                          <a:pt x="1" y="34"/>
                        </a:moveTo>
                        <a:cubicBezTo>
                          <a:pt x="10" y="28"/>
                          <a:pt x="20" y="22"/>
                          <a:pt x="29" y="16"/>
                        </a:cubicBezTo>
                        <a:cubicBezTo>
                          <a:pt x="34" y="13"/>
                          <a:pt x="39" y="10"/>
                          <a:pt x="44" y="8"/>
                        </a:cubicBezTo>
                        <a:cubicBezTo>
                          <a:pt x="49" y="5"/>
                          <a:pt x="54" y="2"/>
                          <a:pt x="60" y="0"/>
                        </a:cubicBezTo>
                        <a:cubicBezTo>
                          <a:pt x="61" y="0"/>
                          <a:pt x="60" y="0"/>
                          <a:pt x="60" y="0"/>
                        </a:cubicBezTo>
                        <a:cubicBezTo>
                          <a:pt x="55" y="1"/>
                          <a:pt x="50" y="4"/>
                          <a:pt x="45" y="7"/>
                        </a:cubicBezTo>
                        <a:cubicBezTo>
                          <a:pt x="40" y="9"/>
                          <a:pt x="35" y="12"/>
                          <a:pt x="30" y="15"/>
                        </a:cubicBezTo>
                        <a:cubicBezTo>
                          <a:pt x="20" y="21"/>
                          <a:pt x="10" y="28"/>
                          <a:pt x="0" y="34"/>
                        </a:cubicBezTo>
                        <a:cubicBezTo>
                          <a:pt x="0" y="34"/>
                          <a:pt x="0" y="34"/>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99" name="Freeform 1686"/>
                  <p:cNvSpPr>
                    <a:spLocks/>
                  </p:cNvSpPr>
                  <p:nvPr/>
                </p:nvSpPr>
                <p:spPr bwMode="auto">
                  <a:xfrm>
                    <a:off x="3032" y="1624"/>
                    <a:ext cx="347" cy="199"/>
                  </a:xfrm>
                  <a:custGeom>
                    <a:avLst/>
                    <a:gdLst>
                      <a:gd name="T0" fmla="*/ 1 w 63"/>
                      <a:gd name="T1" fmla="*/ 36 h 36"/>
                      <a:gd name="T2" fmla="*/ 30 w 63"/>
                      <a:gd name="T3" fmla="*/ 18 h 36"/>
                      <a:gd name="T4" fmla="*/ 45 w 63"/>
                      <a:gd name="T5" fmla="*/ 10 h 36"/>
                      <a:gd name="T6" fmla="*/ 63 w 63"/>
                      <a:gd name="T7" fmla="*/ 0 h 36"/>
                      <a:gd name="T8" fmla="*/ 62 w 63"/>
                      <a:gd name="T9" fmla="*/ 0 h 36"/>
                      <a:gd name="T10" fmla="*/ 46 w 63"/>
                      <a:gd name="T11" fmla="*/ 9 h 36"/>
                      <a:gd name="T12" fmla="*/ 30 w 63"/>
                      <a:gd name="T13" fmla="*/ 18 h 36"/>
                      <a:gd name="T14" fmla="*/ 0 w 63"/>
                      <a:gd name="T15" fmla="*/ 36 h 36"/>
                      <a:gd name="T16" fmla="*/ 1 w 63"/>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6">
                        <a:moveTo>
                          <a:pt x="1" y="36"/>
                        </a:moveTo>
                        <a:cubicBezTo>
                          <a:pt x="9" y="28"/>
                          <a:pt x="20" y="23"/>
                          <a:pt x="30" y="18"/>
                        </a:cubicBezTo>
                        <a:cubicBezTo>
                          <a:pt x="35" y="16"/>
                          <a:pt x="40" y="13"/>
                          <a:pt x="45" y="10"/>
                        </a:cubicBezTo>
                        <a:cubicBezTo>
                          <a:pt x="51" y="6"/>
                          <a:pt x="57" y="3"/>
                          <a:pt x="63" y="0"/>
                        </a:cubicBezTo>
                        <a:cubicBezTo>
                          <a:pt x="63" y="0"/>
                          <a:pt x="63" y="0"/>
                          <a:pt x="62" y="0"/>
                        </a:cubicBezTo>
                        <a:cubicBezTo>
                          <a:pt x="57" y="2"/>
                          <a:pt x="51" y="5"/>
                          <a:pt x="46" y="9"/>
                        </a:cubicBezTo>
                        <a:cubicBezTo>
                          <a:pt x="41" y="12"/>
                          <a:pt x="35" y="15"/>
                          <a:pt x="30" y="18"/>
                        </a:cubicBezTo>
                        <a:cubicBezTo>
                          <a:pt x="20" y="23"/>
                          <a:pt x="9" y="28"/>
                          <a:pt x="0" y="36"/>
                        </a:cubicBezTo>
                        <a:cubicBezTo>
                          <a:pt x="0" y="36"/>
                          <a:pt x="0" y="36"/>
                          <a:pt x="1"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0" name="Freeform 1687"/>
                  <p:cNvSpPr>
                    <a:spLocks/>
                  </p:cNvSpPr>
                  <p:nvPr/>
                </p:nvSpPr>
                <p:spPr bwMode="auto">
                  <a:xfrm>
                    <a:off x="3059" y="1569"/>
                    <a:ext cx="469" cy="248"/>
                  </a:xfrm>
                  <a:custGeom>
                    <a:avLst/>
                    <a:gdLst>
                      <a:gd name="T0" fmla="*/ 0 w 85"/>
                      <a:gd name="T1" fmla="*/ 45 h 45"/>
                      <a:gd name="T2" fmla="*/ 41 w 85"/>
                      <a:gd name="T3" fmla="*/ 21 h 45"/>
                      <a:gd name="T4" fmla="*/ 62 w 85"/>
                      <a:gd name="T5" fmla="*/ 10 h 45"/>
                      <a:gd name="T6" fmla="*/ 85 w 85"/>
                      <a:gd name="T7" fmla="*/ 1 h 45"/>
                      <a:gd name="T8" fmla="*/ 85 w 85"/>
                      <a:gd name="T9" fmla="*/ 1 h 45"/>
                      <a:gd name="T10" fmla="*/ 63 w 85"/>
                      <a:gd name="T11" fmla="*/ 9 h 45"/>
                      <a:gd name="T12" fmla="*/ 41 w 85"/>
                      <a:gd name="T13" fmla="*/ 20 h 45"/>
                      <a:gd name="T14" fmla="*/ 0 w 85"/>
                      <a:gd name="T15" fmla="*/ 45 h 45"/>
                      <a:gd name="T16" fmla="*/ 0 w 85"/>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5">
                        <a:moveTo>
                          <a:pt x="0" y="45"/>
                        </a:moveTo>
                        <a:cubicBezTo>
                          <a:pt x="13" y="35"/>
                          <a:pt x="27" y="28"/>
                          <a:pt x="41" y="21"/>
                        </a:cubicBezTo>
                        <a:cubicBezTo>
                          <a:pt x="48" y="17"/>
                          <a:pt x="55" y="14"/>
                          <a:pt x="62" y="10"/>
                        </a:cubicBezTo>
                        <a:cubicBezTo>
                          <a:pt x="69" y="6"/>
                          <a:pt x="77" y="3"/>
                          <a:pt x="85" y="1"/>
                        </a:cubicBezTo>
                        <a:cubicBezTo>
                          <a:pt x="85" y="1"/>
                          <a:pt x="85" y="0"/>
                          <a:pt x="85" y="1"/>
                        </a:cubicBezTo>
                        <a:cubicBezTo>
                          <a:pt x="77" y="2"/>
                          <a:pt x="70" y="6"/>
                          <a:pt x="63" y="9"/>
                        </a:cubicBezTo>
                        <a:cubicBezTo>
                          <a:pt x="56" y="13"/>
                          <a:pt x="49" y="17"/>
                          <a:pt x="41" y="20"/>
                        </a:cubicBezTo>
                        <a:cubicBezTo>
                          <a:pt x="27" y="28"/>
                          <a:pt x="13" y="35"/>
                          <a:pt x="0" y="45"/>
                        </a:cubicBezTo>
                        <a:cubicBezTo>
                          <a:pt x="0" y="45"/>
                          <a:pt x="0" y="45"/>
                          <a:pt x="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1" name="Freeform 1688"/>
                  <p:cNvSpPr>
                    <a:spLocks/>
                  </p:cNvSpPr>
                  <p:nvPr/>
                </p:nvSpPr>
                <p:spPr bwMode="auto">
                  <a:xfrm>
                    <a:off x="3048" y="1580"/>
                    <a:ext cx="469" cy="260"/>
                  </a:xfrm>
                  <a:custGeom>
                    <a:avLst/>
                    <a:gdLst>
                      <a:gd name="T0" fmla="*/ 1 w 85"/>
                      <a:gd name="T1" fmla="*/ 47 h 47"/>
                      <a:gd name="T2" fmla="*/ 40 w 85"/>
                      <a:gd name="T3" fmla="*/ 21 h 47"/>
                      <a:gd name="T4" fmla="*/ 62 w 85"/>
                      <a:gd name="T5" fmla="*/ 10 h 47"/>
                      <a:gd name="T6" fmla="*/ 85 w 85"/>
                      <a:gd name="T7" fmla="*/ 1 h 47"/>
                      <a:gd name="T8" fmla="*/ 85 w 85"/>
                      <a:gd name="T9" fmla="*/ 0 h 47"/>
                      <a:gd name="T10" fmla="*/ 63 w 85"/>
                      <a:gd name="T11" fmla="*/ 9 h 47"/>
                      <a:gd name="T12" fmla="*/ 41 w 85"/>
                      <a:gd name="T13" fmla="*/ 20 h 47"/>
                      <a:gd name="T14" fmla="*/ 0 w 85"/>
                      <a:gd name="T15" fmla="*/ 47 h 47"/>
                      <a:gd name="T16" fmla="*/ 1 w 85"/>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7">
                        <a:moveTo>
                          <a:pt x="1" y="47"/>
                        </a:moveTo>
                        <a:cubicBezTo>
                          <a:pt x="14" y="38"/>
                          <a:pt x="27" y="29"/>
                          <a:pt x="40" y="21"/>
                        </a:cubicBezTo>
                        <a:cubicBezTo>
                          <a:pt x="47" y="17"/>
                          <a:pt x="55" y="14"/>
                          <a:pt x="62" y="10"/>
                        </a:cubicBezTo>
                        <a:cubicBezTo>
                          <a:pt x="69" y="6"/>
                          <a:pt x="77" y="3"/>
                          <a:pt x="85" y="1"/>
                        </a:cubicBezTo>
                        <a:cubicBezTo>
                          <a:pt x="85" y="1"/>
                          <a:pt x="85" y="0"/>
                          <a:pt x="85" y="0"/>
                        </a:cubicBezTo>
                        <a:cubicBezTo>
                          <a:pt x="77" y="2"/>
                          <a:pt x="70" y="6"/>
                          <a:pt x="63" y="9"/>
                        </a:cubicBezTo>
                        <a:cubicBezTo>
                          <a:pt x="56" y="13"/>
                          <a:pt x="48" y="16"/>
                          <a:pt x="41" y="20"/>
                        </a:cubicBezTo>
                        <a:cubicBezTo>
                          <a:pt x="27" y="28"/>
                          <a:pt x="14" y="38"/>
                          <a:pt x="0" y="47"/>
                        </a:cubicBezTo>
                        <a:cubicBezTo>
                          <a:pt x="0" y="47"/>
                          <a:pt x="0" y="47"/>
                          <a:pt x="1"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2" name="Freeform 1689"/>
                  <p:cNvSpPr>
                    <a:spLocks/>
                  </p:cNvSpPr>
                  <p:nvPr/>
                </p:nvSpPr>
                <p:spPr bwMode="auto">
                  <a:xfrm>
                    <a:off x="3065" y="1591"/>
                    <a:ext cx="463" cy="254"/>
                  </a:xfrm>
                  <a:custGeom>
                    <a:avLst/>
                    <a:gdLst>
                      <a:gd name="T0" fmla="*/ 1 w 84"/>
                      <a:gd name="T1" fmla="*/ 46 h 46"/>
                      <a:gd name="T2" fmla="*/ 83 w 84"/>
                      <a:gd name="T3" fmla="*/ 1 h 46"/>
                      <a:gd name="T4" fmla="*/ 83 w 84"/>
                      <a:gd name="T5" fmla="*/ 0 h 46"/>
                      <a:gd name="T6" fmla="*/ 0 w 84"/>
                      <a:gd name="T7" fmla="*/ 46 h 46"/>
                      <a:gd name="T8" fmla="*/ 1 w 84"/>
                      <a:gd name="T9" fmla="*/ 46 h 46"/>
                    </a:gdLst>
                    <a:ahLst/>
                    <a:cxnLst>
                      <a:cxn ang="0">
                        <a:pos x="T0" y="T1"/>
                      </a:cxn>
                      <a:cxn ang="0">
                        <a:pos x="T2" y="T3"/>
                      </a:cxn>
                      <a:cxn ang="0">
                        <a:pos x="T4" y="T5"/>
                      </a:cxn>
                      <a:cxn ang="0">
                        <a:pos x="T6" y="T7"/>
                      </a:cxn>
                      <a:cxn ang="0">
                        <a:pos x="T8" y="T9"/>
                      </a:cxn>
                    </a:cxnLst>
                    <a:rect l="0" t="0" r="r" b="b"/>
                    <a:pathLst>
                      <a:path w="84" h="46">
                        <a:moveTo>
                          <a:pt x="1" y="46"/>
                        </a:moveTo>
                        <a:cubicBezTo>
                          <a:pt x="26" y="27"/>
                          <a:pt x="53" y="10"/>
                          <a:pt x="83" y="1"/>
                        </a:cubicBezTo>
                        <a:cubicBezTo>
                          <a:pt x="84" y="1"/>
                          <a:pt x="84" y="0"/>
                          <a:pt x="83" y="0"/>
                        </a:cubicBezTo>
                        <a:cubicBezTo>
                          <a:pt x="53" y="10"/>
                          <a:pt x="26" y="27"/>
                          <a:pt x="0" y="46"/>
                        </a:cubicBezTo>
                        <a:cubicBezTo>
                          <a:pt x="0" y="46"/>
                          <a:pt x="1" y="46"/>
                          <a:pt x="1" y="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3" name="Freeform 1690"/>
                  <p:cNvSpPr>
                    <a:spLocks/>
                  </p:cNvSpPr>
                  <p:nvPr/>
                </p:nvSpPr>
                <p:spPr bwMode="auto">
                  <a:xfrm>
                    <a:off x="3065" y="1602"/>
                    <a:ext cx="468" cy="249"/>
                  </a:xfrm>
                  <a:custGeom>
                    <a:avLst/>
                    <a:gdLst>
                      <a:gd name="T0" fmla="*/ 1 w 85"/>
                      <a:gd name="T1" fmla="*/ 45 h 45"/>
                      <a:gd name="T2" fmla="*/ 85 w 85"/>
                      <a:gd name="T3" fmla="*/ 1 h 45"/>
                      <a:gd name="T4" fmla="*/ 84 w 85"/>
                      <a:gd name="T5" fmla="*/ 1 h 45"/>
                      <a:gd name="T6" fmla="*/ 0 w 85"/>
                      <a:gd name="T7" fmla="*/ 45 h 45"/>
                      <a:gd name="T8" fmla="*/ 1 w 85"/>
                      <a:gd name="T9" fmla="*/ 45 h 45"/>
                    </a:gdLst>
                    <a:ahLst/>
                    <a:cxnLst>
                      <a:cxn ang="0">
                        <a:pos x="T0" y="T1"/>
                      </a:cxn>
                      <a:cxn ang="0">
                        <a:pos x="T2" y="T3"/>
                      </a:cxn>
                      <a:cxn ang="0">
                        <a:pos x="T4" y="T5"/>
                      </a:cxn>
                      <a:cxn ang="0">
                        <a:pos x="T6" y="T7"/>
                      </a:cxn>
                      <a:cxn ang="0">
                        <a:pos x="T8" y="T9"/>
                      </a:cxn>
                    </a:cxnLst>
                    <a:rect l="0" t="0" r="r" b="b"/>
                    <a:pathLst>
                      <a:path w="85" h="45">
                        <a:moveTo>
                          <a:pt x="1" y="45"/>
                        </a:moveTo>
                        <a:cubicBezTo>
                          <a:pt x="27" y="26"/>
                          <a:pt x="56" y="13"/>
                          <a:pt x="85" y="1"/>
                        </a:cubicBezTo>
                        <a:cubicBezTo>
                          <a:pt x="85" y="1"/>
                          <a:pt x="85" y="0"/>
                          <a:pt x="84" y="1"/>
                        </a:cubicBezTo>
                        <a:cubicBezTo>
                          <a:pt x="55" y="13"/>
                          <a:pt x="26" y="26"/>
                          <a:pt x="0" y="45"/>
                        </a:cubicBezTo>
                        <a:cubicBezTo>
                          <a:pt x="0" y="45"/>
                          <a:pt x="1" y="45"/>
                          <a:pt x="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4" name="Freeform 1691"/>
                  <p:cNvSpPr>
                    <a:spLocks/>
                  </p:cNvSpPr>
                  <p:nvPr/>
                </p:nvSpPr>
                <p:spPr bwMode="auto">
                  <a:xfrm>
                    <a:off x="3059" y="1658"/>
                    <a:ext cx="386" cy="198"/>
                  </a:xfrm>
                  <a:custGeom>
                    <a:avLst/>
                    <a:gdLst>
                      <a:gd name="T0" fmla="*/ 0 w 70"/>
                      <a:gd name="T1" fmla="*/ 36 h 36"/>
                      <a:gd name="T2" fmla="*/ 16 w 70"/>
                      <a:gd name="T3" fmla="*/ 27 h 36"/>
                      <a:gd name="T4" fmla="*/ 33 w 70"/>
                      <a:gd name="T5" fmla="*/ 17 h 36"/>
                      <a:gd name="T6" fmla="*/ 52 w 70"/>
                      <a:gd name="T7" fmla="*/ 8 h 36"/>
                      <a:gd name="T8" fmla="*/ 70 w 70"/>
                      <a:gd name="T9" fmla="*/ 1 h 36"/>
                      <a:gd name="T10" fmla="*/ 70 w 70"/>
                      <a:gd name="T11" fmla="*/ 0 h 36"/>
                      <a:gd name="T12" fmla="*/ 53 w 70"/>
                      <a:gd name="T13" fmla="*/ 7 h 36"/>
                      <a:gd name="T14" fmla="*/ 34 w 70"/>
                      <a:gd name="T15" fmla="*/ 16 h 36"/>
                      <a:gd name="T16" fmla="*/ 17 w 70"/>
                      <a:gd name="T17" fmla="*/ 25 h 36"/>
                      <a:gd name="T18" fmla="*/ 0 w 70"/>
                      <a:gd name="T19" fmla="*/ 36 h 36"/>
                      <a:gd name="T20" fmla="*/ 0 w 70"/>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36">
                        <a:moveTo>
                          <a:pt x="0" y="36"/>
                        </a:moveTo>
                        <a:cubicBezTo>
                          <a:pt x="6" y="33"/>
                          <a:pt x="11" y="30"/>
                          <a:pt x="16" y="27"/>
                        </a:cubicBezTo>
                        <a:cubicBezTo>
                          <a:pt x="21" y="23"/>
                          <a:pt x="27" y="20"/>
                          <a:pt x="33" y="17"/>
                        </a:cubicBezTo>
                        <a:cubicBezTo>
                          <a:pt x="39" y="14"/>
                          <a:pt x="45" y="11"/>
                          <a:pt x="52" y="8"/>
                        </a:cubicBezTo>
                        <a:cubicBezTo>
                          <a:pt x="57" y="5"/>
                          <a:pt x="63" y="2"/>
                          <a:pt x="70" y="1"/>
                        </a:cubicBezTo>
                        <a:cubicBezTo>
                          <a:pt x="70" y="1"/>
                          <a:pt x="70" y="0"/>
                          <a:pt x="70" y="0"/>
                        </a:cubicBezTo>
                        <a:cubicBezTo>
                          <a:pt x="64" y="2"/>
                          <a:pt x="58" y="5"/>
                          <a:pt x="53" y="7"/>
                        </a:cubicBezTo>
                        <a:cubicBezTo>
                          <a:pt x="46" y="10"/>
                          <a:pt x="40" y="13"/>
                          <a:pt x="34" y="16"/>
                        </a:cubicBezTo>
                        <a:cubicBezTo>
                          <a:pt x="28" y="19"/>
                          <a:pt x="22" y="22"/>
                          <a:pt x="17" y="25"/>
                        </a:cubicBezTo>
                        <a:cubicBezTo>
                          <a:pt x="11" y="29"/>
                          <a:pt x="6" y="33"/>
                          <a:pt x="0" y="36"/>
                        </a:cubicBezTo>
                        <a:cubicBezTo>
                          <a:pt x="0" y="36"/>
                          <a:pt x="0" y="36"/>
                          <a:pt x="0"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5" name="Freeform 1692"/>
                  <p:cNvSpPr>
                    <a:spLocks/>
                  </p:cNvSpPr>
                  <p:nvPr/>
                </p:nvSpPr>
                <p:spPr bwMode="auto">
                  <a:xfrm>
                    <a:off x="3070" y="1674"/>
                    <a:ext cx="375" cy="182"/>
                  </a:xfrm>
                  <a:custGeom>
                    <a:avLst/>
                    <a:gdLst>
                      <a:gd name="T0" fmla="*/ 1 w 68"/>
                      <a:gd name="T1" fmla="*/ 33 h 33"/>
                      <a:gd name="T2" fmla="*/ 68 w 68"/>
                      <a:gd name="T3" fmla="*/ 1 h 33"/>
                      <a:gd name="T4" fmla="*/ 68 w 68"/>
                      <a:gd name="T5" fmla="*/ 0 h 33"/>
                      <a:gd name="T6" fmla="*/ 1 w 68"/>
                      <a:gd name="T7" fmla="*/ 33 h 33"/>
                      <a:gd name="T8" fmla="*/ 1 w 68"/>
                      <a:gd name="T9" fmla="*/ 33 h 33"/>
                    </a:gdLst>
                    <a:ahLst/>
                    <a:cxnLst>
                      <a:cxn ang="0">
                        <a:pos x="T0" y="T1"/>
                      </a:cxn>
                      <a:cxn ang="0">
                        <a:pos x="T2" y="T3"/>
                      </a:cxn>
                      <a:cxn ang="0">
                        <a:pos x="T4" y="T5"/>
                      </a:cxn>
                      <a:cxn ang="0">
                        <a:pos x="T6" y="T7"/>
                      </a:cxn>
                      <a:cxn ang="0">
                        <a:pos x="T8" y="T9"/>
                      </a:cxn>
                    </a:cxnLst>
                    <a:rect l="0" t="0" r="r" b="b"/>
                    <a:pathLst>
                      <a:path w="68" h="33">
                        <a:moveTo>
                          <a:pt x="1" y="33"/>
                        </a:moveTo>
                        <a:cubicBezTo>
                          <a:pt x="22" y="20"/>
                          <a:pt x="44" y="8"/>
                          <a:pt x="68" y="1"/>
                        </a:cubicBezTo>
                        <a:cubicBezTo>
                          <a:pt x="68" y="1"/>
                          <a:pt x="68" y="0"/>
                          <a:pt x="68" y="0"/>
                        </a:cubicBezTo>
                        <a:cubicBezTo>
                          <a:pt x="44" y="8"/>
                          <a:pt x="22" y="19"/>
                          <a:pt x="1" y="33"/>
                        </a:cubicBezTo>
                        <a:cubicBezTo>
                          <a:pt x="0" y="33"/>
                          <a:pt x="1" y="33"/>
                          <a:pt x="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6" name="Freeform 1693"/>
                  <p:cNvSpPr>
                    <a:spLocks/>
                  </p:cNvSpPr>
                  <p:nvPr/>
                </p:nvSpPr>
                <p:spPr bwMode="auto">
                  <a:xfrm>
                    <a:off x="3070" y="1674"/>
                    <a:ext cx="402" cy="193"/>
                  </a:xfrm>
                  <a:custGeom>
                    <a:avLst/>
                    <a:gdLst>
                      <a:gd name="T0" fmla="*/ 1 w 73"/>
                      <a:gd name="T1" fmla="*/ 35 h 35"/>
                      <a:gd name="T2" fmla="*/ 32 w 73"/>
                      <a:gd name="T3" fmla="*/ 18 h 35"/>
                      <a:gd name="T4" fmla="*/ 52 w 73"/>
                      <a:gd name="T5" fmla="*/ 8 h 35"/>
                      <a:gd name="T6" fmla="*/ 73 w 73"/>
                      <a:gd name="T7" fmla="*/ 0 h 35"/>
                      <a:gd name="T8" fmla="*/ 73 w 73"/>
                      <a:gd name="T9" fmla="*/ 0 h 35"/>
                      <a:gd name="T10" fmla="*/ 52 w 73"/>
                      <a:gd name="T11" fmla="*/ 8 h 35"/>
                      <a:gd name="T12" fmla="*/ 31 w 73"/>
                      <a:gd name="T13" fmla="*/ 18 h 35"/>
                      <a:gd name="T14" fmla="*/ 0 w 73"/>
                      <a:gd name="T15" fmla="*/ 35 h 35"/>
                      <a:gd name="T16" fmla="*/ 1 w 73"/>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35">
                        <a:moveTo>
                          <a:pt x="1" y="35"/>
                        </a:moveTo>
                        <a:cubicBezTo>
                          <a:pt x="9" y="27"/>
                          <a:pt x="21" y="23"/>
                          <a:pt x="32" y="18"/>
                        </a:cubicBezTo>
                        <a:cubicBezTo>
                          <a:pt x="38" y="14"/>
                          <a:pt x="45" y="11"/>
                          <a:pt x="52" y="8"/>
                        </a:cubicBezTo>
                        <a:cubicBezTo>
                          <a:pt x="59" y="6"/>
                          <a:pt x="66" y="3"/>
                          <a:pt x="73" y="0"/>
                        </a:cubicBezTo>
                        <a:cubicBezTo>
                          <a:pt x="73" y="0"/>
                          <a:pt x="73" y="0"/>
                          <a:pt x="73" y="0"/>
                        </a:cubicBezTo>
                        <a:cubicBezTo>
                          <a:pt x="66" y="3"/>
                          <a:pt x="59" y="5"/>
                          <a:pt x="52" y="8"/>
                        </a:cubicBezTo>
                        <a:cubicBezTo>
                          <a:pt x="45" y="11"/>
                          <a:pt x="38" y="14"/>
                          <a:pt x="31" y="18"/>
                        </a:cubicBezTo>
                        <a:cubicBezTo>
                          <a:pt x="21" y="23"/>
                          <a:pt x="8" y="27"/>
                          <a:pt x="0" y="35"/>
                        </a:cubicBezTo>
                        <a:cubicBezTo>
                          <a:pt x="0" y="35"/>
                          <a:pt x="0" y="35"/>
                          <a:pt x="1"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7" name="Freeform 1694"/>
                  <p:cNvSpPr>
                    <a:spLocks/>
                  </p:cNvSpPr>
                  <p:nvPr/>
                </p:nvSpPr>
                <p:spPr bwMode="auto">
                  <a:xfrm>
                    <a:off x="3076" y="1696"/>
                    <a:ext cx="374" cy="182"/>
                  </a:xfrm>
                  <a:custGeom>
                    <a:avLst/>
                    <a:gdLst>
                      <a:gd name="T0" fmla="*/ 1 w 68"/>
                      <a:gd name="T1" fmla="*/ 33 h 33"/>
                      <a:gd name="T2" fmla="*/ 32 w 68"/>
                      <a:gd name="T3" fmla="*/ 15 h 33"/>
                      <a:gd name="T4" fmla="*/ 67 w 68"/>
                      <a:gd name="T5" fmla="*/ 1 h 33"/>
                      <a:gd name="T6" fmla="*/ 67 w 68"/>
                      <a:gd name="T7" fmla="*/ 0 h 33"/>
                      <a:gd name="T8" fmla="*/ 32 w 68"/>
                      <a:gd name="T9" fmla="*/ 15 h 33"/>
                      <a:gd name="T10" fmla="*/ 1 w 68"/>
                      <a:gd name="T11" fmla="*/ 33 h 33"/>
                      <a:gd name="T12" fmla="*/ 1 w 68"/>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68" h="33">
                        <a:moveTo>
                          <a:pt x="1" y="33"/>
                        </a:moveTo>
                        <a:cubicBezTo>
                          <a:pt x="11" y="25"/>
                          <a:pt x="21" y="20"/>
                          <a:pt x="32" y="15"/>
                        </a:cubicBezTo>
                        <a:cubicBezTo>
                          <a:pt x="44" y="9"/>
                          <a:pt x="55" y="4"/>
                          <a:pt x="67" y="1"/>
                        </a:cubicBezTo>
                        <a:cubicBezTo>
                          <a:pt x="68" y="0"/>
                          <a:pt x="68" y="0"/>
                          <a:pt x="67" y="0"/>
                        </a:cubicBezTo>
                        <a:cubicBezTo>
                          <a:pt x="55" y="4"/>
                          <a:pt x="44" y="9"/>
                          <a:pt x="32" y="15"/>
                        </a:cubicBezTo>
                        <a:cubicBezTo>
                          <a:pt x="21" y="20"/>
                          <a:pt x="10" y="25"/>
                          <a:pt x="1" y="33"/>
                        </a:cubicBezTo>
                        <a:cubicBezTo>
                          <a:pt x="0" y="33"/>
                          <a:pt x="1" y="33"/>
                          <a:pt x="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8" name="Freeform 1695"/>
                  <p:cNvSpPr>
                    <a:spLocks/>
                  </p:cNvSpPr>
                  <p:nvPr/>
                </p:nvSpPr>
                <p:spPr bwMode="auto">
                  <a:xfrm>
                    <a:off x="3092" y="1713"/>
                    <a:ext cx="347" cy="171"/>
                  </a:xfrm>
                  <a:custGeom>
                    <a:avLst/>
                    <a:gdLst>
                      <a:gd name="T0" fmla="*/ 1 w 63"/>
                      <a:gd name="T1" fmla="*/ 31 h 31"/>
                      <a:gd name="T2" fmla="*/ 62 w 63"/>
                      <a:gd name="T3" fmla="*/ 1 h 31"/>
                      <a:gd name="T4" fmla="*/ 62 w 63"/>
                      <a:gd name="T5" fmla="*/ 1 h 31"/>
                      <a:gd name="T6" fmla="*/ 1 w 63"/>
                      <a:gd name="T7" fmla="*/ 30 h 31"/>
                      <a:gd name="T8" fmla="*/ 1 w 63"/>
                      <a:gd name="T9" fmla="*/ 31 h 31"/>
                    </a:gdLst>
                    <a:ahLst/>
                    <a:cxnLst>
                      <a:cxn ang="0">
                        <a:pos x="T0" y="T1"/>
                      </a:cxn>
                      <a:cxn ang="0">
                        <a:pos x="T2" y="T3"/>
                      </a:cxn>
                      <a:cxn ang="0">
                        <a:pos x="T4" y="T5"/>
                      </a:cxn>
                      <a:cxn ang="0">
                        <a:pos x="T6" y="T7"/>
                      </a:cxn>
                      <a:cxn ang="0">
                        <a:pos x="T8" y="T9"/>
                      </a:cxn>
                    </a:cxnLst>
                    <a:rect l="0" t="0" r="r" b="b"/>
                    <a:pathLst>
                      <a:path w="63" h="31">
                        <a:moveTo>
                          <a:pt x="1" y="31"/>
                        </a:moveTo>
                        <a:cubicBezTo>
                          <a:pt x="21" y="19"/>
                          <a:pt x="40" y="7"/>
                          <a:pt x="62" y="1"/>
                        </a:cubicBezTo>
                        <a:cubicBezTo>
                          <a:pt x="63" y="1"/>
                          <a:pt x="63" y="0"/>
                          <a:pt x="62" y="1"/>
                        </a:cubicBezTo>
                        <a:cubicBezTo>
                          <a:pt x="40" y="7"/>
                          <a:pt x="20" y="19"/>
                          <a:pt x="1" y="30"/>
                        </a:cubicBezTo>
                        <a:cubicBezTo>
                          <a:pt x="0" y="31"/>
                          <a:pt x="1" y="31"/>
                          <a:pt x="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09" name="Freeform 1696"/>
                  <p:cNvSpPr>
                    <a:spLocks/>
                  </p:cNvSpPr>
                  <p:nvPr/>
                </p:nvSpPr>
                <p:spPr bwMode="auto">
                  <a:xfrm>
                    <a:off x="3092" y="1740"/>
                    <a:ext cx="314" cy="160"/>
                  </a:xfrm>
                  <a:custGeom>
                    <a:avLst/>
                    <a:gdLst>
                      <a:gd name="T0" fmla="*/ 1 w 57"/>
                      <a:gd name="T1" fmla="*/ 28 h 29"/>
                      <a:gd name="T2" fmla="*/ 56 w 57"/>
                      <a:gd name="T3" fmla="*/ 1 h 29"/>
                      <a:gd name="T4" fmla="*/ 56 w 57"/>
                      <a:gd name="T5" fmla="*/ 1 h 29"/>
                      <a:gd name="T6" fmla="*/ 0 w 57"/>
                      <a:gd name="T7" fmla="*/ 28 h 29"/>
                      <a:gd name="T8" fmla="*/ 1 w 57"/>
                      <a:gd name="T9" fmla="*/ 28 h 29"/>
                    </a:gdLst>
                    <a:ahLst/>
                    <a:cxnLst>
                      <a:cxn ang="0">
                        <a:pos x="T0" y="T1"/>
                      </a:cxn>
                      <a:cxn ang="0">
                        <a:pos x="T2" y="T3"/>
                      </a:cxn>
                      <a:cxn ang="0">
                        <a:pos x="T4" y="T5"/>
                      </a:cxn>
                      <a:cxn ang="0">
                        <a:pos x="T6" y="T7"/>
                      </a:cxn>
                      <a:cxn ang="0">
                        <a:pos x="T8" y="T9"/>
                      </a:cxn>
                    </a:cxnLst>
                    <a:rect l="0" t="0" r="r" b="b"/>
                    <a:pathLst>
                      <a:path w="57" h="29">
                        <a:moveTo>
                          <a:pt x="1" y="28"/>
                        </a:moveTo>
                        <a:cubicBezTo>
                          <a:pt x="19" y="18"/>
                          <a:pt x="36" y="7"/>
                          <a:pt x="56" y="1"/>
                        </a:cubicBezTo>
                        <a:cubicBezTo>
                          <a:pt x="57" y="1"/>
                          <a:pt x="56" y="0"/>
                          <a:pt x="56" y="1"/>
                        </a:cubicBezTo>
                        <a:cubicBezTo>
                          <a:pt x="36" y="7"/>
                          <a:pt x="18" y="18"/>
                          <a:pt x="0" y="28"/>
                        </a:cubicBezTo>
                        <a:cubicBezTo>
                          <a:pt x="0" y="28"/>
                          <a:pt x="0" y="29"/>
                          <a:pt x="1"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0" name="Freeform 1697"/>
                  <p:cNvSpPr>
                    <a:spLocks/>
                  </p:cNvSpPr>
                  <p:nvPr/>
                </p:nvSpPr>
                <p:spPr bwMode="auto">
                  <a:xfrm>
                    <a:off x="3109" y="1762"/>
                    <a:ext cx="292" cy="133"/>
                  </a:xfrm>
                  <a:custGeom>
                    <a:avLst/>
                    <a:gdLst>
                      <a:gd name="T0" fmla="*/ 0 w 53"/>
                      <a:gd name="T1" fmla="*/ 24 h 24"/>
                      <a:gd name="T2" fmla="*/ 53 w 53"/>
                      <a:gd name="T3" fmla="*/ 1 h 24"/>
                      <a:gd name="T4" fmla="*/ 53 w 53"/>
                      <a:gd name="T5" fmla="*/ 0 h 24"/>
                      <a:gd name="T6" fmla="*/ 0 w 53"/>
                      <a:gd name="T7" fmla="*/ 24 h 24"/>
                      <a:gd name="T8" fmla="*/ 0 w 53"/>
                      <a:gd name="T9" fmla="*/ 24 h 24"/>
                    </a:gdLst>
                    <a:ahLst/>
                    <a:cxnLst>
                      <a:cxn ang="0">
                        <a:pos x="T0" y="T1"/>
                      </a:cxn>
                      <a:cxn ang="0">
                        <a:pos x="T2" y="T3"/>
                      </a:cxn>
                      <a:cxn ang="0">
                        <a:pos x="T4" y="T5"/>
                      </a:cxn>
                      <a:cxn ang="0">
                        <a:pos x="T6" y="T7"/>
                      </a:cxn>
                      <a:cxn ang="0">
                        <a:pos x="T8" y="T9"/>
                      </a:cxn>
                    </a:cxnLst>
                    <a:rect l="0" t="0" r="r" b="b"/>
                    <a:pathLst>
                      <a:path w="53" h="24">
                        <a:moveTo>
                          <a:pt x="0" y="24"/>
                        </a:moveTo>
                        <a:cubicBezTo>
                          <a:pt x="18" y="16"/>
                          <a:pt x="34" y="6"/>
                          <a:pt x="53" y="1"/>
                        </a:cubicBezTo>
                        <a:cubicBezTo>
                          <a:pt x="53" y="1"/>
                          <a:pt x="53" y="0"/>
                          <a:pt x="53" y="0"/>
                        </a:cubicBezTo>
                        <a:cubicBezTo>
                          <a:pt x="34" y="6"/>
                          <a:pt x="18" y="16"/>
                          <a:pt x="0" y="24"/>
                        </a:cubicBezTo>
                        <a:cubicBezTo>
                          <a:pt x="0" y="24"/>
                          <a:pt x="0" y="24"/>
                          <a:pt x="0"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1" name="Freeform 1698"/>
                  <p:cNvSpPr>
                    <a:spLocks/>
                  </p:cNvSpPr>
                  <p:nvPr/>
                </p:nvSpPr>
                <p:spPr bwMode="auto">
                  <a:xfrm>
                    <a:off x="3180" y="1784"/>
                    <a:ext cx="215" cy="78"/>
                  </a:xfrm>
                  <a:custGeom>
                    <a:avLst/>
                    <a:gdLst>
                      <a:gd name="T0" fmla="*/ 0 w 39"/>
                      <a:gd name="T1" fmla="*/ 14 h 14"/>
                      <a:gd name="T2" fmla="*/ 39 w 39"/>
                      <a:gd name="T3" fmla="*/ 0 h 14"/>
                      <a:gd name="T4" fmla="*/ 39 w 39"/>
                      <a:gd name="T5" fmla="*/ 0 h 14"/>
                      <a:gd name="T6" fmla="*/ 0 w 39"/>
                      <a:gd name="T7" fmla="*/ 14 h 14"/>
                      <a:gd name="T8" fmla="*/ 0 w 39"/>
                      <a:gd name="T9" fmla="*/ 14 h 14"/>
                    </a:gdLst>
                    <a:ahLst/>
                    <a:cxnLst>
                      <a:cxn ang="0">
                        <a:pos x="T0" y="T1"/>
                      </a:cxn>
                      <a:cxn ang="0">
                        <a:pos x="T2" y="T3"/>
                      </a:cxn>
                      <a:cxn ang="0">
                        <a:pos x="T4" y="T5"/>
                      </a:cxn>
                      <a:cxn ang="0">
                        <a:pos x="T6" y="T7"/>
                      </a:cxn>
                      <a:cxn ang="0">
                        <a:pos x="T8" y="T9"/>
                      </a:cxn>
                    </a:cxnLst>
                    <a:rect l="0" t="0" r="r" b="b"/>
                    <a:pathLst>
                      <a:path w="39" h="14">
                        <a:moveTo>
                          <a:pt x="0" y="14"/>
                        </a:moveTo>
                        <a:cubicBezTo>
                          <a:pt x="13" y="10"/>
                          <a:pt x="25" y="4"/>
                          <a:pt x="39" y="0"/>
                        </a:cubicBezTo>
                        <a:cubicBezTo>
                          <a:pt x="39" y="0"/>
                          <a:pt x="39" y="0"/>
                          <a:pt x="39" y="0"/>
                        </a:cubicBezTo>
                        <a:cubicBezTo>
                          <a:pt x="25" y="4"/>
                          <a:pt x="13" y="9"/>
                          <a:pt x="0" y="14"/>
                        </a:cubicBezTo>
                        <a:cubicBezTo>
                          <a:pt x="0" y="14"/>
                          <a:pt x="0" y="14"/>
                          <a:pt x="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2" name="Freeform 1699"/>
                  <p:cNvSpPr>
                    <a:spLocks/>
                  </p:cNvSpPr>
                  <p:nvPr/>
                </p:nvSpPr>
                <p:spPr bwMode="auto">
                  <a:xfrm>
                    <a:off x="3081" y="1724"/>
                    <a:ext cx="342" cy="149"/>
                  </a:xfrm>
                  <a:custGeom>
                    <a:avLst/>
                    <a:gdLst>
                      <a:gd name="T0" fmla="*/ 1 w 62"/>
                      <a:gd name="T1" fmla="*/ 26 h 27"/>
                      <a:gd name="T2" fmla="*/ 14 w 62"/>
                      <a:gd name="T3" fmla="*/ 19 h 27"/>
                      <a:gd name="T4" fmla="*/ 28 w 62"/>
                      <a:gd name="T5" fmla="*/ 12 h 27"/>
                      <a:gd name="T6" fmla="*/ 45 w 62"/>
                      <a:gd name="T7" fmla="*/ 6 h 27"/>
                      <a:gd name="T8" fmla="*/ 61 w 62"/>
                      <a:gd name="T9" fmla="*/ 1 h 27"/>
                      <a:gd name="T10" fmla="*/ 61 w 62"/>
                      <a:gd name="T11" fmla="*/ 0 h 27"/>
                      <a:gd name="T12" fmla="*/ 44 w 62"/>
                      <a:gd name="T13" fmla="*/ 6 h 27"/>
                      <a:gd name="T14" fmla="*/ 28 w 62"/>
                      <a:gd name="T15" fmla="*/ 12 h 27"/>
                      <a:gd name="T16" fmla="*/ 13 w 62"/>
                      <a:gd name="T17" fmla="*/ 19 h 27"/>
                      <a:gd name="T18" fmla="*/ 1 w 62"/>
                      <a:gd name="T19" fmla="*/ 26 h 27"/>
                      <a:gd name="T20" fmla="*/ 1 w 62"/>
                      <a:gd name="T21"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27">
                        <a:moveTo>
                          <a:pt x="1" y="26"/>
                        </a:moveTo>
                        <a:cubicBezTo>
                          <a:pt x="5" y="23"/>
                          <a:pt x="9" y="21"/>
                          <a:pt x="14" y="19"/>
                        </a:cubicBezTo>
                        <a:cubicBezTo>
                          <a:pt x="19" y="16"/>
                          <a:pt x="23" y="14"/>
                          <a:pt x="28" y="12"/>
                        </a:cubicBezTo>
                        <a:cubicBezTo>
                          <a:pt x="34" y="10"/>
                          <a:pt x="39" y="8"/>
                          <a:pt x="45" y="6"/>
                        </a:cubicBezTo>
                        <a:cubicBezTo>
                          <a:pt x="50" y="4"/>
                          <a:pt x="56" y="2"/>
                          <a:pt x="61" y="1"/>
                        </a:cubicBezTo>
                        <a:cubicBezTo>
                          <a:pt x="62" y="1"/>
                          <a:pt x="62" y="0"/>
                          <a:pt x="61" y="0"/>
                        </a:cubicBezTo>
                        <a:cubicBezTo>
                          <a:pt x="55" y="1"/>
                          <a:pt x="50" y="4"/>
                          <a:pt x="44" y="6"/>
                        </a:cubicBezTo>
                        <a:cubicBezTo>
                          <a:pt x="39" y="7"/>
                          <a:pt x="33" y="9"/>
                          <a:pt x="28" y="12"/>
                        </a:cubicBezTo>
                        <a:cubicBezTo>
                          <a:pt x="23" y="14"/>
                          <a:pt x="18" y="16"/>
                          <a:pt x="13" y="19"/>
                        </a:cubicBezTo>
                        <a:cubicBezTo>
                          <a:pt x="9" y="21"/>
                          <a:pt x="4" y="23"/>
                          <a:pt x="1" y="26"/>
                        </a:cubicBezTo>
                        <a:cubicBezTo>
                          <a:pt x="0" y="26"/>
                          <a:pt x="1" y="27"/>
                          <a:pt x="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3" name="Freeform 1700"/>
                  <p:cNvSpPr>
                    <a:spLocks/>
                  </p:cNvSpPr>
                  <p:nvPr/>
                </p:nvSpPr>
                <p:spPr bwMode="auto">
                  <a:xfrm>
                    <a:off x="3009" y="1586"/>
                    <a:ext cx="353" cy="187"/>
                  </a:xfrm>
                  <a:custGeom>
                    <a:avLst/>
                    <a:gdLst>
                      <a:gd name="T0" fmla="*/ 1 w 64"/>
                      <a:gd name="T1" fmla="*/ 34 h 34"/>
                      <a:gd name="T2" fmla="*/ 28 w 64"/>
                      <a:gd name="T3" fmla="*/ 15 h 34"/>
                      <a:gd name="T4" fmla="*/ 64 w 64"/>
                      <a:gd name="T5" fmla="*/ 1 h 34"/>
                      <a:gd name="T6" fmla="*/ 64 w 64"/>
                      <a:gd name="T7" fmla="*/ 0 h 34"/>
                      <a:gd name="T8" fmla="*/ 27 w 64"/>
                      <a:gd name="T9" fmla="*/ 15 h 34"/>
                      <a:gd name="T10" fmla="*/ 0 w 64"/>
                      <a:gd name="T11" fmla="*/ 33 h 34"/>
                      <a:gd name="T12" fmla="*/ 1 w 64"/>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64" h="34">
                        <a:moveTo>
                          <a:pt x="1" y="34"/>
                        </a:moveTo>
                        <a:cubicBezTo>
                          <a:pt x="8" y="25"/>
                          <a:pt x="18" y="20"/>
                          <a:pt x="28" y="15"/>
                        </a:cubicBezTo>
                        <a:cubicBezTo>
                          <a:pt x="40" y="9"/>
                          <a:pt x="51" y="4"/>
                          <a:pt x="64" y="1"/>
                        </a:cubicBezTo>
                        <a:cubicBezTo>
                          <a:pt x="64" y="1"/>
                          <a:pt x="64" y="0"/>
                          <a:pt x="64" y="0"/>
                        </a:cubicBezTo>
                        <a:cubicBezTo>
                          <a:pt x="51" y="4"/>
                          <a:pt x="39" y="9"/>
                          <a:pt x="27" y="15"/>
                        </a:cubicBezTo>
                        <a:cubicBezTo>
                          <a:pt x="18" y="20"/>
                          <a:pt x="7" y="25"/>
                          <a:pt x="0" y="33"/>
                        </a:cubicBezTo>
                        <a:cubicBezTo>
                          <a:pt x="0" y="34"/>
                          <a:pt x="1" y="34"/>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4" name="Freeform 1701"/>
                  <p:cNvSpPr>
                    <a:spLocks/>
                  </p:cNvSpPr>
                  <p:nvPr/>
                </p:nvSpPr>
                <p:spPr bwMode="auto">
                  <a:xfrm>
                    <a:off x="3004" y="1597"/>
                    <a:ext cx="358" cy="176"/>
                  </a:xfrm>
                  <a:custGeom>
                    <a:avLst/>
                    <a:gdLst>
                      <a:gd name="T0" fmla="*/ 1 w 65"/>
                      <a:gd name="T1" fmla="*/ 32 h 32"/>
                      <a:gd name="T2" fmla="*/ 31 w 65"/>
                      <a:gd name="T3" fmla="*/ 14 h 32"/>
                      <a:gd name="T4" fmla="*/ 48 w 65"/>
                      <a:gd name="T5" fmla="*/ 6 h 32"/>
                      <a:gd name="T6" fmla="*/ 64 w 65"/>
                      <a:gd name="T7" fmla="*/ 1 h 32"/>
                      <a:gd name="T8" fmla="*/ 64 w 65"/>
                      <a:gd name="T9" fmla="*/ 1 h 32"/>
                      <a:gd name="T10" fmla="*/ 47 w 65"/>
                      <a:gd name="T11" fmla="*/ 6 h 32"/>
                      <a:gd name="T12" fmla="*/ 31 w 65"/>
                      <a:gd name="T13" fmla="*/ 13 h 32"/>
                      <a:gd name="T14" fmla="*/ 1 w 65"/>
                      <a:gd name="T15" fmla="*/ 32 h 32"/>
                      <a:gd name="T16" fmla="*/ 1 w 65"/>
                      <a:gd name="T1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32">
                        <a:moveTo>
                          <a:pt x="1" y="32"/>
                        </a:moveTo>
                        <a:cubicBezTo>
                          <a:pt x="11" y="26"/>
                          <a:pt x="21" y="19"/>
                          <a:pt x="31" y="14"/>
                        </a:cubicBezTo>
                        <a:cubicBezTo>
                          <a:pt x="36" y="11"/>
                          <a:pt x="42" y="8"/>
                          <a:pt x="48" y="6"/>
                        </a:cubicBezTo>
                        <a:cubicBezTo>
                          <a:pt x="54" y="5"/>
                          <a:pt x="59" y="3"/>
                          <a:pt x="64" y="1"/>
                        </a:cubicBezTo>
                        <a:cubicBezTo>
                          <a:pt x="65" y="1"/>
                          <a:pt x="64" y="0"/>
                          <a:pt x="64" y="1"/>
                        </a:cubicBezTo>
                        <a:cubicBezTo>
                          <a:pt x="58" y="3"/>
                          <a:pt x="52" y="4"/>
                          <a:pt x="47" y="6"/>
                        </a:cubicBezTo>
                        <a:cubicBezTo>
                          <a:pt x="41" y="8"/>
                          <a:pt x="36" y="10"/>
                          <a:pt x="31" y="13"/>
                        </a:cubicBezTo>
                        <a:cubicBezTo>
                          <a:pt x="20" y="19"/>
                          <a:pt x="11" y="26"/>
                          <a:pt x="1" y="32"/>
                        </a:cubicBezTo>
                        <a:cubicBezTo>
                          <a:pt x="0" y="32"/>
                          <a:pt x="1" y="32"/>
                          <a:pt x="1"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5" name="Freeform 1702"/>
                  <p:cNvSpPr>
                    <a:spLocks/>
                  </p:cNvSpPr>
                  <p:nvPr/>
                </p:nvSpPr>
                <p:spPr bwMode="auto">
                  <a:xfrm>
                    <a:off x="3004" y="1613"/>
                    <a:ext cx="347" cy="166"/>
                  </a:xfrm>
                  <a:custGeom>
                    <a:avLst/>
                    <a:gdLst>
                      <a:gd name="T0" fmla="*/ 1 w 63"/>
                      <a:gd name="T1" fmla="*/ 30 h 30"/>
                      <a:gd name="T2" fmla="*/ 62 w 63"/>
                      <a:gd name="T3" fmla="*/ 0 h 30"/>
                      <a:gd name="T4" fmla="*/ 62 w 63"/>
                      <a:gd name="T5" fmla="*/ 0 h 30"/>
                      <a:gd name="T6" fmla="*/ 1 w 63"/>
                      <a:gd name="T7" fmla="*/ 29 h 30"/>
                      <a:gd name="T8" fmla="*/ 1 w 63"/>
                      <a:gd name="T9" fmla="*/ 30 h 30"/>
                    </a:gdLst>
                    <a:ahLst/>
                    <a:cxnLst>
                      <a:cxn ang="0">
                        <a:pos x="T0" y="T1"/>
                      </a:cxn>
                      <a:cxn ang="0">
                        <a:pos x="T2" y="T3"/>
                      </a:cxn>
                      <a:cxn ang="0">
                        <a:pos x="T4" y="T5"/>
                      </a:cxn>
                      <a:cxn ang="0">
                        <a:pos x="T6" y="T7"/>
                      </a:cxn>
                      <a:cxn ang="0">
                        <a:pos x="T8" y="T9"/>
                      </a:cxn>
                    </a:cxnLst>
                    <a:rect l="0" t="0" r="r" b="b"/>
                    <a:pathLst>
                      <a:path w="63" h="30">
                        <a:moveTo>
                          <a:pt x="1" y="30"/>
                        </a:moveTo>
                        <a:cubicBezTo>
                          <a:pt x="20" y="18"/>
                          <a:pt x="41" y="7"/>
                          <a:pt x="62" y="0"/>
                        </a:cubicBezTo>
                        <a:cubicBezTo>
                          <a:pt x="63" y="0"/>
                          <a:pt x="63" y="0"/>
                          <a:pt x="62" y="0"/>
                        </a:cubicBezTo>
                        <a:cubicBezTo>
                          <a:pt x="40" y="6"/>
                          <a:pt x="20" y="17"/>
                          <a:pt x="1" y="29"/>
                        </a:cubicBezTo>
                        <a:cubicBezTo>
                          <a:pt x="0" y="30"/>
                          <a:pt x="1"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6" name="Freeform 1703"/>
                  <p:cNvSpPr>
                    <a:spLocks/>
                  </p:cNvSpPr>
                  <p:nvPr/>
                </p:nvSpPr>
                <p:spPr bwMode="auto">
                  <a:xfrm>
                    <a:off x="3020" y="1624"/>
                    <a:ext cx="326" cy="166"/>
                  </a:xfrm>
                  <a:custGeom>
                    <a:avLst/>
                    <a:gdLst>
                      <a:gd name="T0" fmla="*/ 1 w 59"/>
                      <a:gd name="T1" fmla="*/ 30 h 30"/>
                      <a:gd name="T2" fmla="*/ 59 w 59"/>
                      <a:gd name="T3" fmla="*/ 0 h 30"/>
                      <a:gd name="T4" fmla="*/ 59 w 59"/>
                      <a:gd name="T5" fmla="*/ 0 h 30"/>
                      <a:gd name="T6" fmla="*/ 0 w 59"/>
                      <a:gd name="T7" fmla="*/ 30 h 30"/>
                      <a:gd name="T8" fmla="*/ 1 w 59"/>
                      <a:gd name="T9" fmla="*/ 30 h 30"/>
                    </a:gdLst>
                    <a:ahLst/>
                    <a:cxnLst>
                      <a:cxn ang="0">
                        <a:pos x="T0" y="T1"/>
                      </a:cxn>
                      <a:cxn ang="0">
                        <a:pos x="T2" y="T3"/>
                      </a:cxn>
                      <a:cxn ang="0">
                        <a:pos x="T4" y="T5"/>
                      </a:cxn>
                      <a:cxn ang="0">
                        <a:pos x="T6" y="T7"/>
                      </a:cxn>
                      <a:cxn ang="0">
                        <a:pos x="T8" y="T9"/>
                      </a:cxn>
                    </a:cxnLst>
                    <a:rect l="0" t="0" r="r" b="b"/>
                    <a:pathLst>
                      <a:path w="59" h="30">
                        <a:moveTo>
                          <a:pt x="1" y="30"/>
                        </a:moveTo>
                        <a:cubicBezTo>
                          <a:pt x="18" y="17"/>
                          <a:pt x="38" y="6"/>
                          <a:pt x="59" y="0"/>
                        </a:cubicBezTo>
                        <a:cubicBezTo>
                          <a:pt x="59" y="0"/>
                          <a:pt x="59" y="0"/>
                          <a:pt x="59" y="0"/>
                        </a:cubicBezTo>
                        <a:cubicBezTo>
                          <a:pt x="37" y="5"/>
                          <a:pt x="17" y="16"/>
                          <a:pt x="0" y="30"/>
                        </a:cubicBezTo>
                        <a:cubicBezTo>
                          <a:pt x="0" y="30"/>
                          <a:pt x="1"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7" name="Freeform 1704"/>
                  <p:cNvSpPr>
                    <a:spLocks/>
                  </p:cNvSpPr>
                  <p:nvPr/>
                </p:nvSpPr>
                <p:spPr bwMode="auto">
                  <a:xfrm>
                    <a:off x="3026" y="1630"/>
                    <a:ext cx="342" cy="171"/>
                  </a:xfrm>
                  <a:custGeom>
                    <a:avLst/>
                    <a:gdLst>
                      <a:gd name="T0" fmla="*/ 1 w 62"/>
                      <a:gd name="T1" fmla="*/ 31 h 31"/>
                      <a:gd name="T2" fmla="*/ 28 w 62"/>
                      <a:gd name="T3" fmla="*/ 14 h 31"/>
                      <a:gd name="T4" fmla="*/ 43 w 62"/>
                      <a:gd name="T5" fmla="*/ 7 h 31"/>
                      <a:gd name="T6" fmla="*/ 61 w 62"/>
                      <a:gd name="T7" fmla="*/ 1 h 31"/>
                      <a:gd name="T8" fmla="*/ 61 w 62"/>
                      <a:gd name="T9" fmla="*/ 0 h 31"/>
                      <a:gd name="T10" fmla="*/ 44 w 62"/>
                      <a:gd name="T11" fmla="*/ 6 h 31"/>
                      <a:gd name="T12" fmla="*/ 29 w 62"/>
                      <a:gd name="T13" fmla="*/ 13 h 31"/>
                      <a:gd name="T14" fmla="*/ 0 w 62"/>
                      <a:gd name="T15" fmla="*/ 31 h 31"/>
                      <a:gd name="T16" fmla="*/ 1 w 62"/>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31">
                        <a:moveTo>
                          <a:pt x="1" y="31"/>
                        </a:moveTo>
                        <a:cubicBezTo>
                          <a:pt x="9" y="24"/>
                          <a:pt x="19" y="18"/>
                          <a:pt x="28" y="14"/>
                        </a:cubicBezTo>
                        <a:cubicBezTo>
                          <a:pt x="33" y="12"/>
                          <a:pt x="38" y="10"/>
                          <a:pt x="43" y="7"/>
                        </a:cubicBezTo>
                        <a:cubicBezTo>
                          <a:pt x="49" y="5"/>
                          <a:pt x="55" y="2"/>
                          <a:pt x="61" y="1"/>
                        </a:cubicBezTo>
                        <a:cubicBezTo>
                          <a:pt x="61" y="1"/>
                          <a:pt x="62" y="0"/>
                          <a:pt x="61" y="0"/>
                        </a:cubicBezTo>
                        <a:cubicBezTo>
                          <a:pt x="55" y="1"/>
                          <a:pt x="50" y="4"/>
                          <a:pt x="44" y="6"/>
                        </a:cubicBezTo>
                        <a:cubicBezTo>
                          <a:pt x="39" y="9"/>
                          <a:pt x="34" y="11"/>
                          <a:pt x="29" y="13"/>
                        </a:cubicBezTo>
                        <a:cubicBezTo>
                          <a:pt x="18" y="18"/>
                          <a:pt x="8" y="23"/>
                          <a:pt x="0" y="31"/>
                        </a:cubicBezTo>
                        <a:cubicBezTo>
                          <a:pt x="0" y="31"/>
                          <a:pt x="0" y="31"/>
                          <a:pt x="1"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8" name="Freeform 1705"/>
                  <p:cNvSpPr>
                    <a:spLocks/>
                  </p:cNvSpPr>
                  <p:nvPr/>
                </p:nvSpPr>
                <p:spPr bwMode="auto">
                  <a:xfrm>
                    <a:off x="2998" y="1641"/>
                    <a:ext cx="348" cy="188"/>
                  </a:xfrm>
                  <a:custGeom>
                    <a:avLst/>
                    <a:gdLst>
                      <a:gd name="T0" fmla="*/ 1 w 63"/>
                      <a:gd name="T1" fmla="*/ 34 h 34"/>
                      <a:gd name="T2" fmla="*/ 30 w 63"/>
                      <a:gd name="T3" fmla="*/ 15 h 34"/>
                      <a:gd name="T4" fmla="*/ 46 w 63"/>
                      <a:gd name="T5" fmla="*/ 7 h 34"/>
                      <a:gd name="T6" fmla="*/ 62 w 63"/>
                      <a:gd name="T7" fmla="*/ 0 h 34"/>
                      <a:gd name="T8" fmla="*/ 62 w 63"/>
                      <a:gd name="T9" fmla="*/ 0 h 34"/>
                      <a:gd name="T10" fmla="*/ 47 w 63"/>
                      <a:gd name="T11" fmla="*/ 6 h 34"/>
                      <a:gd name="T12" fmla="*/ 30 w 63"/>
                      <a:gd name="T13" fmla="*/ 15 h 34"/>
                      <a:gd name="T14" fmla="*/ 0 w 63"/>
                      <a:gd name="T15" fmla="*/ 34 h 34"/>
                      <a:gd name="T16" fmla="*/ 1 w 6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4">
                        <a:moveTo>
                          <a:pt x="1" y="34"/>
                        </a:moveTo>
                        <a:cubicBezTo>
                          <a:pt x="10" y="27"/>
                          <a:pt x="20" y="21"/>
                          <a:pt x="30" y="15"/>
                        </a:cubicBezTo>
                        <a:cubicBezTo>
                          <a:pt x="35" y="13"/>
                          <a:pt x="41" y="10"/>
                          <a:pt x="46" y="7"/>
                        </a:cubicBezTo>
                        <a:cubicBezTo>
                          <a:pt x="51" y="4"/>
                          <a:pt x="56" y="2"/>
                          <a:pt x="62" y="0"/>
                        </a:cubicBezTo>
                        <a:cubicBezTo>
                          <a:pt x="63" y="0"/>
                          <a:pt x="63" y="0"/>
                          <a:pt x="62" y="0"/>
                        </a:cubicBezTo>
                        <a:cubicBezTo>
                          <a:pt x="57" y="1"/>
                          <a:pt x="52" y="4"/>
                          <a:pt x="47" y="6"/>
                        </a:cubicBezTo>
                        <a:cubicBezTo>
                          <a:pt x="41" y="9"/>
                          <a:pt x="36" y="12"/>
                          <a:pt x="30" y="15"/>
                        </a:cubicBezTo>
                        <a:cubicBezTo>
                          <a:pt x="20" y="20"/>
                          <a:pt x="9" y="26"/>
                          <a:pt x="0" y="34"/>
                        </a:cubicBezTo>
                        <a:cubicBezTo>
                          <a:pt x="0" y="34"/>
                          <a:pt x="0" y="34"/>
                          <a:pt x="1"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19" name="Freeform 1706"/>
                  <p:cNvSpPr>
                    <a:spLocks/>
                  </p:cNvSpPr>
                  <p:nvPr/>
                </p:nvSpPr>
                <p:spPr bwMode="auto">
                  <a:xfrm>
                    <a:off x="3020" y="1663"/>
                    <a:ext cx="364" cy="166"/>
                  </a:xfrm>
                  <a:custGeom>
                    <a:avLst/>
                    <a:gdLst>
                      <a:gd name="T0" fmla="*/ 1 w 66"/>
                      <a:gd name="T1" fmla="*/ 30 h 30"/>
                      <a:gd name="T2" fmla="*/ 65 w 66"/>
                      <a:gd name="T3" fmla="*/ 0 h 30"/>
                      <a:gd name="T4" fmla="*/ 65 w 66"/>
                      <a:gd name="T5" fmla="*/ 0 h 30"/>
                      <a:gd name="T6" fmla="*/ 1 w 66"/>
                      <a:gd name="T7" fmla="*/ 30 h 30"/>
                      <a:gd name="T8" fmla="*/ 1 w 66"/>
                      <a:gd name="T9" fmla="*/ 30 h 30"/>
                    </a:gdLst>
                    <a:ahLst/>
                    <a:cxnLst>
                      <a:cxn ang="0">
                        <a:pos x="T0" y="T1"/>
                      </a:cxn>
                      <a:cxn ang="0">
                        <a:pos x="T2" y="T3"/>
                      </a:cxn>
                      <a:cxn ang="0">
                        <a:pos x="T4" y="T5"/>
                      </a:cxn>
                      <a:cxn ang="0">
                        <a:pos x="T6" y="T7"/>
                      </a:cxn>
                      <a:cxn ang="0">
                        <a:pos x="T8" y="T9"/>
                      </a:cxn>
                    </a:cxnLst>
                    <a:rect l="0" t="0" r="r" b="b"/>
                    <a:pathLst>
                      <a:path w="66" h="30">
                        <a:moveTo>
                          <a:pt x="1" y="30"/>
                        </a:moveTo>
                        <a:cubicBezTo>
                          <a:pt x="22" y="18"/>
                          <a:pt x="43" y="7"/>
                          <a:pt x="65" y="0"/>
                        </a:cubicBezTo>
                        <a:cubicBezTo>
                          <a:pt x="66" y="0"/>
                          <a:pt x="65" y="0"/>
                          <a:pt x="65" y="0"/>
                        </a:cubicBezTo>
                        <a:cubicBezTo>
                          <a:pt x="42" y="7"/>
                          <a:pt x="21" y="18"/>
                          <a:pt x="1" y="30"/>
                        </a:cubicBezTo>
                        <a:cubicBezTo>
                          <a:pt x="0" y="30"/>
                          <a:pt x="1" y="30"/>
                          <a:pt x="1"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0" name="Freeform 1707"/>
                  <p:cNvSpPr>
                    <a:spLocks/>
                  </p:cNvSpPr>
                  <p:nvPr/>
                </p:nvSpPr>
                <p:spPr bwMode="auto">
                  <a:xfrm>
                    <a:off x="3026" y="1630"/>
                    <a:ext cx="474" cy="204"/>
                  </a:xfrm>
                  <a:custGeom>
                    <a:avLst/>
                    <a:gdLst>
                      <a:gd name="T0" fmla="*/ 1 w 86"/>
                      <a:gd name="T1" fmla="*/ 37 h 37"/>
                      <a:gd name="T2" fmla="*/ 86 w 86"/>
                      <a:gd name="T3" fmla="*/ 0 h 37"/>
                      <a:gd name="T4" fmla="*/ 86 w 86"/>
                      <a:gd name="T5" fmla="*/ 0 h 37"/>
                      <a:gd name="T6" fmla="*/ 0 w 86"/>
                      <a:gd name="T7" fmla="*/ 37 h 37"/>
                      <a:gd name="T8" fmla="*/ 1 w 86"/>
                      <a:gd name="T9" fmla="*/ 37 h 37"/>
                    </a:gdLst>
                    <a:ahLst/>
                    <a:cxnLst>
                      <a:cxn ang="0">
                        <a:pos x="T0" y="T1"/>
                      </a:cxn>
                      <a:cxn ang="0">
                        <a:pos x="T2" y="T3"/>
                      </a:cxn>
                      <a:cxn ang="0">
                        <a:pos x="T4" y="T5"/>
                      </a:cxn>
                      <a:cxn ang="0">
                        <a:pos x="T6" y="T7"/>
                      </a:cxn>
                      <a:cxn ang="0">
                        <a:pos x="T8" y="T9"/>
                      </a:cxn>
                    </a:cxnLst>
                    <a:rect l="0" t="0" r="r" b="b"/>
                    <a:pathLst>
                      <a:path w="86" h="37">
                        <a:moveTo>
                          <a:pt x="1" y="37"/>
                        </a:moveTo>
                        <a:cubicBezTo>
                          <a:pt x="27" y="21"/>
                          <a:pt x="57" y="12"/>
                          <a:pt x="86" y="0"/>
                        </a:cubicBezTo>
                        <a:cubicBezTo>
                          <a:pt x="86" y="0"/>
                          <a:pt x="86" y="0"/>
                          <a:pt x="86" y="0"/>
                        </a:cubicBezTo>
                        <a:cubicBezTo>
                          <a:pt x="57" y="12"/>
                          <a:pt x="27" y="21"/>
                          <a:pt x="0" y="37"/>
                        </a:cubicBezTo>
                        <a:cubicBezTo>
                          <a:pt x="0" y="37"/>
                          <a:pt x="0" y="37"/>
                          <a:pt x="1"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1" name="Freeform 1708"/>
                  <p:cNvSpPr>
                    <a:spLocks/>
                  </p:cNvSpPr>
                  <p:nvPr/>
                </p:nvSpPr>
                <p:spPr bwMode="auto">
                  <a:xfrm>
                    <a:off x="3296" y="1608"/>
                    <a:ext cx="221" cy="77"/>
                  </a:xfrm>
                  <a:custGeom>
                    <a:avLst/>
                    <a:gdLst>
                      <a:gd name="T0" fmla="*/ 0 w 40"/>
                      <a:gd name="T1" fmla="*/ 14 h 14"/>
                      <a:gd name="T2" fmla="*/ 39 w 40"/>
                      <a:gd name="T3" fmla="*/ 1 h 14"/>
                      <a:gd name="T4" fmla="*/ 39 w 40"/>
                      <a:gd name="T5" fmla="*/ 0 h 14"/>
                      <a:gd name="T6" fmla="*/ 0 w 40"/>
                      <a:gd name="T7" fmla="*/ 14 h 14"/>
                      <a:gd name="T8" fmla="*/ 0 w 40"/>
                      <a:gd name="T9" fmla="*/ 14 h 14"/>
                    </a:gdLst>
                    <a:ahLst/>
                    <a:cxnLst>
                      <a:cxn ang="0">
                        <a:pos x="T0" y="T1"/>
                      </a:cxn>
                      <a:cxn ang="0">
                        <a:pos x="T2" y="T3"/>
                      </a:cxn>
                      <a:cxn ang="0">
                        <a:pos x="T4" y="T5"/>
                      </a:cxn>
                      <a:cxn ang="0">
                        <a:pos x="T6" y="T7"/>
                      </a:cxn>
                      <a:cxn ang="0">
                        <a:pos x="T8" y="T9"/>
                      </a:cxn>
                    </a:cxnLst>
                    <a:rect l="0" t="0" r="r" b="b"/>
                    <a:pathLst>
                      <a:path w="40" h="14">
                        <a:moveTo>
                          <a:pt x="0" y="14"/>
                        </a:moveTo>
                        <a:cubicBezTo>
                          <a:pt x="13" y="8"/>
                          <a:pt x="25" y="3"/>
                          <a:pt x="39" y="1"/>
                        </a:cubicBezTo>
                        <a:cubicBezTo>
                          <a:pt x="39" y="1"/>
                          <a:pt x="40" y="0"/>
                          <a:pt x="39" y="0"/>
                        </a:cubicBezTo>
                        <a:cubicBezTo>
                          <a:pt x="25" y="3"/>
                          <a:pt x="12" y="8"/>
                          <a:pt x="0" y="14"/>
                        </a:cubicBezTo>
                        <a:cubicBezTo>
                          <a:pt x="0" y="14"/>
                          <a:pt x="0" y="14"/>
                          <a:pt x="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2" name="Freeform 1709"/>
                  <p:cNvSpPr>
                    <a:spLocks/>
                  </p:cNvSpPr>
                  <p:nvPr/>
                </p:nvSpPr>
                <p:spPr bwMode="auto">
                  <a:xfrm>
                    <a:off x="3318" y="1630"/>
                    <a:ext cx="132" cy="55"/>
                  </a:xfrm>
                  <a:custGeom>
                    <a:avLst/>
                    <a:gdLst>
                      <a:gd name="T0" fmla="*/ 1 w 24"/>
                      <a:gd name="T1" fmla="*/ 10 h 10"/>
                      <a:gd name="T2" fmla="*/ 24 w 24"/>
                      <a:gd name="T3" fmla="*/ 1 h 10"/>
                      <a:gd name="T4" fmla="*/ 24 w 24"/>
                      <a:gd name="T5" fmla="*/ 0 h 10"/>
                      <a:gd name="T6" fmla="*/ 1 w 24"/>
                      <a:gd name="T7" fmla="*/ 10 h 10"/>
                      <a:gd name="T8" fmla="*/ 1 w 24"/>
                      <a:gd name="T9" fmla="*/ 10 h 10"/>
                    </a:gdLst>
                    <a:ahLst/>
                    <a:cxnLst>
                      <a:cxn ang="0">
                        <a:pos x="T0" y="T1"/>
                      </a:cxn>
                      <a:cxn ang="0">
                        <a:pos x="T2" y="T3"/>
                      </a:cxn>
                      <a:cxn ang="0">
                        <a:pos x="T4" y="T5"/>
                      </a:cxn>
                      <a:cxn ang="0">
                        <a:pos x="T6" y="T7"/>
                      </a:cxn>
                      <a:cxn ang="0">
                        <a:pos x="T8" y="T9"/>
                      </a:cxn>
                    </a:cxnLst>
                    <a:rect l="0" t="0" r="r" b="b"/>
                    <a:pathLst>
                      <a:path w="24" h="10">
                        <a:moveTo>
                          <a:pt x="1" y="10"/>
                        </a:moveTo>
                        <a:cubicBezTo>
                          <a:pt x="9" y="7"/>
                          <a:pt x="16" y="3"/>
                          <a:pt x="24" y="1"/>
                        </a:cubicBezTo>
                        <a:cubicBezTo>
                          <a:pt x="24" y="0"/>
                          <a:pt x="24" y="0"/>
                          <a:pt x="24" y="0"/>
                        </a:cubicBezTo>
                        <a:cubicBezTo>
                          <a:pt x="16" y="3"/>
                          <a:pt x="8" y="6"/>
                          <a:pt x="1" y="10"/>
                        </a:cubicBezTo>
                        <a:cubicBezTo>
                          <a:pt x="0"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3" name="Freeform 1710"/>
                  <p:cNvSpPr>
                    <a:spLocks/>
                  </p:cNvSpPr>
                  <p:nvPr/>
                </p:nvSpPr>
                <p:spPr bwMode="auto">
                  <a:xfrm>
                    <a:off x="3054" y="1702"/>
                    <a:ext cx="325" cy="165"/>
                  </a:xfrm>
                  <a:custGeom>
                    <a:avLst/>
                    <a:gdLst>
                      <a:gd name="T0" fmla="*/ 0 w 59"/>
                      <a:gd name="T1" fmla="*/ 30 h 30"/>
                      <a:gd name="T2" fmla="*/ 26 w 59"/>
                      <a:gd name="T3" fmla="*/ 16 h 30"/>
                      <a:gd name="T4" fmla="*/ 41 w 59"/>
                      <a:gd name="T5" fmla="*/ 8 h 30"/>
                      <a:gd name="T6" fmla="*/ 58 w 59"/>
                      <a:gd name="T7" fmla="*/ 0 h 30"/>
                      <a:gd name="T8" fmla="*/ 58 w 59"/>
                      <a:gd name="T9" fmla="*/ 0 h 30"/>
                      <a:gd name="T10" fmla="*/ 43 w 59"/>
                      <a:gd name="T11" fmla="*/ 7 h 30"/>
                      <a:gd name="T12" fmla="*/ 28 w 59"/>
                      <a:gd name="T13" fmla="*/ 15 h 30"/>
                      <a:gd name="T14" fmla="*/ 0 w 59"/>
                      <a:gd name="T15" fmla="*/ 29 h 30"/>
                      <a:gd name="T16" fmla="*/ 0 w 59"/>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0" y="30"/>
                        </a:moveTo>
                        <a:cubicBezTo>
                          <a:pt x="10" y="27"/>
                          <a:pt x="18" y="21"/>
                          <a:pt x="26" y="16"/>
                        </a:cubicBezTo>
                        <a:cubicBezTo>
                          <a:pt x="31" y="13"/>
                          <a:pt x="36" y="11"/>
                          <a:pt x="41" y="8"/>
                        </a:cubicBezTo>
                        <a:cubicBezTo>
                          <a:pt x="47" y="5"/>
                          <a:pt x="52" y="3"/>
                          <a:pt x="58" y="0"/>
                        </a:cubicBezTo>
                        <a:cubicBezTo>
                          <a:pt x="59" y="0"/>
                          <a:pt x="58" y="0"/>
                          <a:pt x="58" y="0"/>
                        </a:cubicBezTo>
                        <a:cubicBezTo>
                          <a:pt x="53" y="2"/>
                          <a:pt x="48" y="5"/>
                          <a:pt x="43" y="7"/>
                        </a:cubicBezTo>
                        <a:cubicBezTo>
                          <a:pt x="38" y="10"/>
                          <a:pt x="32" y="12"/>
                          <a:pt x="28" y="15"/>
                        </a:cubicBezTo>
                        <a:cubicBezTo>
                          <a:pt x="19" y="20"/>
                          <a:pt x="10" y="27"/>
                          <a:pt x="0" y="29"/>
                        </a:cubicBezTo>
                        <a:cubicBezTo>
                          <a:pt x="0" y="30"/>
                          <a:pt x="0" y="30"/>
                          <a:pt x="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4" name="Freeform 1711"/>
                  <p:cNvSpPr>
                    <a:spLocks/>
                  </p:cNvSpPr>
                  <p:nvPr/>
                </p:nvSpPr>
                <p:spPr bwMode="auto">
                  <a:xfrm>
                    <a:off x="3076" y="1735"/>
                    <a:ext cx="303" cy="143"/>
                  </a:xfrm>
                  <a:custGeom>
                    <a:avLst/>
                    <a:gdLst>
                      <a:gd name="T0" fmla="*/ 1 w 55"/>
                      <a:gd name="T1" fmla="*/ 26 h 26"/>
                      <a:gd name="T2" fmla="*/ 54 w 55"/>
                      <a:gd name="T3" fmla="*/ 1 h 26"/>
                      <a:gd name="T4" fmla="*/ 54 w 55"/>
                      <a:gd name="T5" fmla="*/ 0 h 26"/>
                      <a:gd name="T6" fmla="*/ 1 w 55"/>
                      <a:gd name="T7" fmla="*/ 25 h 26"/>
                      <a:gd name="T8" fmla="*/ 1 w 55"/>
                      <a:gd name="T9" fmla="*/ 26 h 26"/>
                    </a:gdLst>
                    <a:ahLst/>
                    <a:cxnLst>
                      <a:cxn ang="0">
                        <a:pos x="T0" y="T1"/>
                      </a:cxn>
                      <a:cxn ang="0">
                        <a:pos x="T2" y="T3"/>
                      </a:cxn>
                      <a:cxn ang="0">
                        <a:pos x="T4" y="T5"/>
                      </a:cxn>
                      <a:cxn ang="0">
                        <a:pos x="T6" y="T7"/>
                      </a:cxn>
                      <a:cxn ang="0">
                        <a:pos x="T8" y="T9"/>
                      </a:cxn>
                    </a:cxnLst>
                    <a:rect l="0" t="0" r="r" b="b"/>
                    <a:pathLst>
                      <a:path w="55" h="26">
                        <a:moveTo>
                          <a:pt x="1" y="26"/>
                        </a:moveTo>
                        <a:cubicBezTo>
                          <a:pt x="18" y="15"/>
                          <a:pt x="36" y="8"/>
                          <a:pt x="54" y="1"/>
                        </a:cubicBezTo>
                        <a:cubicBezTo>
                          <a:pt x="55" y="0"/>
                          <a:pt x="55" y="0"/>
                          <a:pt x="54" y="0"/>
                        </a:cubicBezTo>
                        <a:cubicBezTo>
                          <a:pt x="36" y="8"/>
                          <a:pt x="17" y="14"/>
                          <a:pt x="1" y="25"/>
                        </a:cubicBezTo>
                        <a:cubicBezTo>
                          <a:pt x="0" y="26"/>
                          <a:pt x="1" y="26"/>
                          <a:pt x="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5" name="Freeform 1712"/>
                  <p:cNvSpPr>
                    <a:spLocks/>
                  </p:cNvSpPr>
                  <p:nvPr/>
                </p:nvSpPr>
                <p:spPr bwMode="auto">
                  <a:xfrm>
                    <a:off x="3070" y="1762"/>
                    <a:ext cx="292" cy="138"/>
                  </a:xfrm>
                  <a:custGeom>
                    <a:avLst/>
                    <a:gdLst>
                      <a:gd name="T0" fmla="*/ 1 w 53"/>
                      <a:gd name="T1" fmla="*/ 25 h 25"/>
                      <a:gd name="T2" fmla="*/ 52 w 53"/>
                      <a:gd name="T3" fmla="*/ 0 h 25"/>
                      <a:gd name="T4" fmla="*/ 52 w 53"/>
                      <a:gd name="T5" fmla="*/ 0 h 25"/>
                      <a:gd name="T6" fmla="*/ 0 w 53"/>
                      <a:gd name="T7" fmla="*/ 25 h 25"/>
                      <a:gd name="T8" fmla="*/ 1 w 53"/>
                      <a:gd name="T9" fmla="*/ 25 h 25"/>
                    </a:gdLst>
                    <a:ahLst/>
                    <a:cxnLst>
                      <a:cxn ang="0">
                        <a:pos x="T0" y="T1"/>
                      </a:cxn>
                      <a:cxn ang="0">
                        <a:pos x="T2" y="T3"/>
                      </a:cxn>
                      <a:cxn ang="0">
                        <a:pos x="T4" y="T5"/>
                      </a:cxn>
                      <a:cxn ang="0">
                        <a:pos x="T6" y="T7"/>
                      </a:cxn>
                      <a:cxn ang="0">
                        <a:pos x="T8" y="T9"/>
                      </a:cxn>
                    </a:cxnLst>
                    <a:rect l="0" t="0" r="r" b="b"/>
                    <a:pathLst>
                      <a:path w="53" h="25">
                        <a:moveTo>
                          <a:pt x="1" y="25"/>
                        </a:moveTo>
                        <a:cubicBezTo>
                          <a:pt x="16" y="13"/>
                          <a:pt x="35" y="8"/>
                          <a:pt x="52" y="0"/>
                        </a:cubicBezTo>
                        <a:cubicBezTo>
                          <a:pt x="53" y="0"/>
                          <a:pt x="52" y="0"/>
                          <a:pt x="52" y="0"/>
                        </a:cubicBezTo>
                        <a:cubicBezTo>
                          <a:pt x="34" y="8"/>
                          <a:pt x="16" y="13"/>
                          <a:pt x="0" y="25"/>
                        </a:cubicBezTo>
                        <a:cubicBezTo>
                          <a:pt x="0" y="25"/>
                          <a:pt x="1" y="25"/>
                          <a:pt x="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6" name="Freeform 1713"/>
                  <p:cNvSpPr>
                    <a:spLocks/>
                  </p:cNvSpPr>
                  <p:nvPr/>
                </p:nvSpPr>
                <p:spPr bwMode="auto">
                  <a:xfrm>
                    <a:off x="3109" y="1757"/>
                    <a:ext cx="281" cy="138"/>
                  </a:xfrm>
                  <a:custGeom>
                    <a:avLst/>
                    <a:gdLst>
                      <a:gd name="T0" fmla="*/ 1 w 51"/>
                      <a:gd name="T1" fmla="*/ 25 h 25"/>
                      <a:gd name="T2" fmla="*/ 51 w 51"/>
                      <a:gd name="T3" fmla="*/ 1 h 25"/>
                      <a:gd name="T4" fmla="*/ 51 w 51"/>
                      <a:gd name="T5" fmla="*/ 0 h 25"/>
                      <a:gd name="T6" fmla="*/ 0 w 51"/>
                      <a:gd name="T7" fmla="*/ 25 h 25"/>
                      <a:gd name="T8" fmla="*/ 1 w 51"/>
                      <a:gd name="T9" fmla="*/ 25 h 25"/>
                    </a:gdLst>
                    <a:ahLst/>
                    <a:cxnLst>
                      <a:cxn ang="0">
                        <a:pos x="T0" y="T1"/>
                      </a:cxn>
                      <a:cxn ang="0">
                        <a:pos x="T2" y="T3"/>
                      </a:cxn>
                      <a:cxn ang="0">
                        <a:pos x="T4" y="T5"/>
                      </a:cxn>
                      <a:cxn ang="0">
                        <a:pos x="T6" y="T7"/>
                      </a:cxn>
                      <a:cxn ang="0">
                        <a:pos x="T8" y="T9"/>
                      </a:cxn>
                    </a:cxnLst>
                    <a:rect l="0" t="0" r="r" b="b"/>
                    <a:pathLst>
                      <a:path w="51" h="25">
                        <a:moveTo>
                          <a:pt x="1" y="25"/>
                        </a:moveTo>
                        <a:cubicBezTo>
                          <a:pt x="16" y="14"/>
                          <a:pt x="33" y="7"/>
                          <a:pt x="51" y="1"/>
                        </a:cubicBezTo>
                        <a:cubicBezTo>
                          <a:pt x="51" y="1"/>
                          <a:pt x="51" y="0"/>
                          <a:pt x="51" y="0"/>
                        </a:cubicBezTo>
                        <a:cubicBezTo>
                          <a:pt x="33" y="6"/>
                          <a:pt x="16" y="14"/>
                          <a:pt x="0" y="25"/>
                        </a:cubicBezTo>
                        <a:cubicBezTo>
                          <a:pt x="0" y="25"/>
                          <a:pt x="1" y="25"/>
                          <a:pt x="1"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7" name="Freeform 1714"/>
                  <p:cNvSpPr>
                    <a:spLocks/>
                  </p:cNvSpPr>
                  <p:nvPr/>
                </p:nvSpPr>
                <p:spPr bwMode="auto">
                  <a:xfrm>
                    <a:off x="3092" y="1845"/>
                    <a:ext cx="138" cy="72"/>
                  </a:xfrm>
                  <a:custGeom>
                    <a:avLst/>
                    <a:gdLst>
                      <a:gd name="T0" fmla="*/ 1 w 25"/>
                      <a:gd name="T1" fmla="*/ 13 h 13"/>
                      <a:gd name="T2" fmla="*/ 25 w 25"/>
                      <a:gd name="T3" fmla="*/ 1 h 13"/>
                      <a:gd name="T4" fmla="*/ 25 w 25"/>
                      <a:gd name="T5" fmla="*/ 0 h 13"/>
                      <a:gd name="T6" fmla="*/ 0 w 25"/>
                      <a:gd name="T7" fmla="*/ 13 h 13"/>
                      <a:gd name="T8" fmla="*/ 1 w 25"/>
                      <a:gd name="T9" fmla="*/ 13 h 13"/>
                    </a:gdLst>
                    <a:ahLst/>
                    <a:cxnLst>
                      <a:cxn ang="0">
                        <a:pos x="T0" y="T1"/>
                      </a:cxn>
                      <a:cxn ang="0">
                        <a:pos x="T2" y="T3"/>
                      </a:cxn>
                      <a:cxn ang="0">
                        <a:pos x="T4" y="T5"/>
                      </a:cxn>
                      <a:cxn ang="0">
                        <a:pos x="T6" y="T7"/>
                      </a:cxn>
                      <a:cxn ang="0">
                        <a:pos x="T8" y="T9"/>
                      </a:cxn>
                    </a:cxnLst>
                    <a:rect l="0" t="0" r="r" b="b"/>
                    <a:pathLst>
                      <a:path w="25" h="13">
                        <a:moveTo>
                          <a:pt x="1" y="13"/>
                        </a:moveTo>
                        <a:cubicBezTo>
                          <a:pt x="8" y="8"/>
                          <a:pt x="17" y="4"/>
                          <a:pt x="25" y="1"/>
                        </a:cubicBezTo>
                        <a:cubicBezTo>
                          <a:pt x="25" y="0"/>
                          <a:pt x="25" y="0"/>
                          <a:pt x="25" y="0"/>
                        </a:cubicBezTo>
                        <a:cubicBezTo>
                          <a:pt x="16" y="4"/>
                          <a:pt x="8" y="8"/>
                          <a:pt x="0" y="13"/>
                        </a:cubicBezTo>
                        <a:cubicBezTo>
                          <a:pt x="0" y="13"/>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8" name="Freeform 1715"/>
                  <p:cNvSpPr>
                    <a:spLocks/>
                  </p:cNvSpPr>
                  <p:nvPr/>
                </p:nvSpPr>
                <p:spPr bwMode="auto">
                  <a:xfrm>
                    <a:off x="3263" y="1768"/>
                    <a:ext cx="127" cy="61"/>
                  </a:xfrm>
                  <a:custGeom>
                    <a:avLst/>
                    <a:gdLst>
                      <a:gd name="T0" fmla="*/ 1 w 23"/>
                      <a:gd name="T1" fmla="*/ 11 h 11"/>
                      <a:gd name="T2" fmla="*/ 22 w 23"/>
                      <a:gd name="T3" fmla="*/ 1 h 11"/>
                      <a:gd name="T4" fmla="*/ 22 w 23"/>
                      <a:gd name="T5" fmla="*/ 1 h 11"/>
                      <a:gd name="T6" fmla="*/ 0 w 23"/>
                      <a:gd name="T7" fmla="*/ 10 h 11"/>
                      <a:gd name="T8" fmla="*/ 1 w 23"/>
                      <a:gd name="T9" fmla="*/ 11 h 11"/>
                    </a:gdLst>
                    <a:ahLst/>
                    <a:cxnLst>
                      <a:cxn ang="0">
                        <a:pos x="T0" y="T1"/>
                      </a:cxn>
                      <a:cxn ang="0">
                        <a:pos x="T2" y="T3"/>
                      </a:cxn>
                      <a:cxn ang="0">
                        <a:pos x="T4" y="T5"/>
                      </a:cxn>
                      <a:cxn ang="0">
                        <a:pos x="T6" y="T7"/>
                      </a:cxn>
                      <a:cxn ang="0">
                        <a:pos x="T8" y="T9"/>
                      </a:cxn>
                    </a:cxnLst>
                    <a:rect l="0" t="0" r="r" b="b"/>
                    <a:pathLst>
                      <a:path w="23" h="11">
                        <a:moveTo>
                          <a:pt x="1" y="11"/>
                        </a:moveTo>
                        <a:cubicBezTo>
                          <a:pt x="8" y="7"/>
                          <a:pt x="15" y="4"/>
                          <a:pt x="22" y="1"/>
                        </a:cubicBezTo>
                        <a:cubicBezTo>
                          <a:pt x="23" y="1"/>
                          <a:pt x="22" y="0"/>
                          <a:pt x="22" y="1"/>
                        </a:cubicBezTo>
                        <a:cubicBezTo>
                          <a:pt x="15" y="3"/>
                          <a:pt x="7" y="7"/>
                          <a:pt x="0" y="10"/>
                        </a:cubicBezTo>
                        <a:cubicBezTo>
                          <a:pt x="0" y="10"/>
                          <a:pt x="0"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29" name="Freeform 1716"/>
                  <p:cNvSpPr>
                    <a:spLocks/>
                  </p:cNvSpPr>
                  <p:nvPr/>
                </p:nvSpPr>
                <p:spPr bwMode="auto">
                  <a:xfrm>
                    <a:off x="3269" y="1795"/>
                    <a:ext cx="99" cy="45"/>
                  </a:xfrm>
                  <a:custGeom>
                    <a:avLst/>
                    <a:gdLst>
                      <a:gd name="T0" fmla="*/ 1 w 18"/>
                      <a:gd name="T1" fmla="*/ 8 h 8"/>
                      <a:gd name="T2" fmla="*/ 18 w 18"/>
                      <a:gd name="T3" fmla="*/ 0 h 8"/>
                      <a:gd name="T4" fmla="*/ 17 w 18"/>
                      <a:gd name="T5" fmla="*/ 0 h 8"/>
                      <a:gd name="T6" fmla="*/ 1 w 18"/>
                      <a:gd name="T7" fmla="*/ 8 h 8"/>
                      <a:gd name="T8" fmla="*/ 1 w 18"/>
                      <a:gd name="T9" fmla="*/ 8 h 8"/>
                    </a:gdLst>
                    <a:ahLst/>
                    <a:cxnLst>
                      <a:cxn ang="0">
                        <a:pos x="T0" y="T1"/>
                      </a:cxn>
                      <a:cxn ang="0">
                        <a:pos x="T2" y="T3"/>
                      </a:cxn>
                      <a:cxn ang="0">
                        <a:pos x="T4" y="T5"/>
                      </a:cxn>
                      <a:cxn ang="0">
                        <a:pos x="T6" y="T7"/>
                      </a:cxn>
                      <a:cxn ang="0">
                        <a:pos x="T8" y="T9"/>
                      </a:cxn>
                    </a:cxnLst>
                    <a:rect l="0" t="0" r="r" b="b"/>
                    <a:pathLst>
                      <a:path w="18" h="8">
                        <a:moveTo>
                          <a:pt x="1" y="8"/>
                        </a:moveTo>
                        <a:cubicBezTo>
                          <a:pt x="7" y="6"/>
                          <a:pt x="12" y="3"/>
                          <a:pt x="18" y="0"/>
                        </a:cubicBezTo>
                        <a:cubicBezTo>
                          <a:pt x="18" y="0"/>
                          <a:pt x="17" y="0"/>
                          <a:pt x="17" y="0"/>
                        </a:cubicBezTo>
                        <a:cubicBezTo>
                          <a:pt x="12" y="3"/>
                          <a:pt x="6" y="6"/>
                          <a:pt x="1" y="8"/>
                        </a:cubicBezTo>
                        <a:cubicBezTo>
                          <a:pt x="0"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0" name="Freeform 1717"/>
                  <p:cNvSpPr>
                    <a:spLocks/>
                  </p:cNvSpPr>
                  <p:nvPr/>
                </p:nvSpPr>
                <p:spPr bwMode="auto">
                  <a:xfrm>
                    <a:off x="3274" y="1685"/>
                    <a:ext cx="171" cy="66"/>
                  </a:xfrm>
                  <a:custGeom>
                    <a:avLst/>
                    <a:gdLst>
                      <a:gd name="T0" fmla="*/ 1 w 31"/>
                      <a:gd name="T1" fmla="*/ 12 h 12"/>
                      <a:gd name="T2" fmla="*/ 31 w 31"/>
                      <a:gd name="T3" fmla="*/ 1 h 12"/>
                      <a:gd name="T4" fmla="*/ 31 w 31"/>
                      <a:gd name="T5" fmla="*/ 0 h 12"/>
                      <a:gd name="T6" fmla="*/ 1 w 31"/>
                      <a:gd name="T7" fmla="*/ 12 h 12"/>
                      <a:gd name="T8" fmla="*/ 1 w 31"/>
                      <a:gd name="T9" fmla="*/ 12 h 12"/>
                    </a:gdLst>
                    <a:ahLst/>
                    <a:cxnLst>
                      <a:cxn ang="0">
                        <a:pos x="T0" y="T1"/>
                      </a:cxn>
                      <a:cxn ang="0">
                        <a:pos x="T2" y="T3"/>
                      </a:cxn>
                      <a:cxn ang="0">
                        <a:pos x="T4" y="T5"/>
                      </a:cxn>
                      <a:cxn ang="0">
                        <a:pos x="T6" y="T7"/>
                      </a:cxn>
                      <a:cxn ang="0">
                        <a:pos x="T8" y="T9"/>
                      </a:cxn>
                    </a:cxnLst>
                    <a:rect l="0" t="0" r="r" b="b"/>
                    <a:pathLst>
                      <a:path w="31" h="12">
                        <a:moveTo>
                          <a:pt x="1" y="12"/>
                        </a:moveTo>
                        <a:cubicBezTo>
                          <a:pt x="10" y="6"/>
                          <a:pt x="21" y="4"/>
                          <a:pt x="31" y="1"/>
                        </a:cubicBezTo>
                        <a:cubicBezTo>
                          <a:pt x="31" y="0"/>
                          <a:pt x="31" y="0"/>
                          <a:pt x="31" y="0"/>
                        </a:cubicBezTo>
                        <a:cubicBezTo>
                          <a:pt x="21" y="4"/>
                          <a:pt x="10" y="6"/>
                          <a:pt x="1" y="12"/>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1" name="Freeform 1718"/>
                  <p:cNvSpPr>
                    <a:spLocks/>
                  </p:cNvSpPr>
                  <p:nvPr/>
                </p:nvSpPr>
                <p:spPr bwMode="auto">
                  <a:xfrm>
                    <a:off x="3004" y="1564"/>
                    <a:ext cx="325" cy="160"/>
                  </a:xfrm>
                  <a:custGeom>
                    <a:avLst/>
                    <a:gdLst>
                      <a:gd name="T0" fmla="*/ 1 w 59"/>
                      <a:gd name="T1" fmla="*/ 29 h 29"/>
                      <a:gd name="T2" fmla="*/ 58 w 59"/>
                      <a:gd name="T3" fmla="*/ 1 h 29"/>
                      <a:gd name="T4" fmla="*/ 58 w 59"/>
                      <a:gd name="T5" fmla="*/ 1 h 29"/>
                      <a:gd name="T6" fmla="*/ 0 w 59"/>
                      <a:gd name="T7" fmla="*/ 29 h 29"/>
                      <a:gd name="T8" fmla="*/ 1 w 59"/>
                      <a:gd name="T9" fmla="*/ 29 h 29"/>
                    </a:gdLst>
                    <a:ahLst/>
                    <a:cxnLst>
                      <a:cxn ang="0">
                        <a:pos x="T0" y="T1"/>
                      </a:cxn>
                      <a:cxn ang="0">
                        <a:pos x="T2" y="T3"/>
                      </a:cxn>
                      <a:cxn ang="0">
                        <a:pos x="T4" y="T5"/>
                      </a:cxn>
                      <a:cxn ang="0">
                        <a:pos x="T6" y="T7"/>
                      </a:cxn>
                      <a:cxn ang="0">
                        <a:pos x="T8" y="T9"/>
                      </a:cxn>
                    </a:cxnLst>
                    <a:rect l="0" t="0" r="r" b="b"/>
                    <a:pathLst>
                      <a:path w="59" h="29">
                        <a:moveTo>
                          <a:pt x="1" y="29"/>
                        </a:moveTo>
                        <a:cubicBezTo>
                          <a:pt x="18" y="16"/>
                          <a:pt x="37" y="6"/>
                          <a:pt x="58" y="1"/>
                        </a:cubicBezTo>
                        <a:cubicBezTo>
                          <a:pt x="59" y="1"/>
                          <a:pt x="59" y="0"/>
                          <a:pt x="58" y="1"/>
                        </a:cubicBezTo>
                        <a:cubicBezTo>
                          <a:pt x="37" y="5"/>
                          <a:pt x="18" y="16"/>
                          <a:pt x="0" y="29"/>
                        </a:cubicBezTo>
                        <a:cubicBezTo>
                          <a:pt x="0" y="29"/>
                          <a:pt x="1" y="29"/>
                          <a:pt x="1"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2" name="Freeform 1719"/>
                  <p:cNvSpPr>
                    <a:spLocks/>
                  </p:cNvSpPr>
                  <p:nvPr/>
                </p:nvSpPr>
                <p:spPr bwMode="auto">
                  <a:xfrm>
                    <a:off x="3015" y="1564"/>
                    <a:ext cx="270" cy="127"/>
                  </a:xfrm>
                  <a:custGeom>
                    <a:avLst/>
                    <a:gdLst>
                      <a:gd name="T0" fmla="*/ 1 w 49"/>
                      <a:gd name="T1" fmla="*/ 23 h 23"/>
                      <a:gd name="T2" fmla="*/ 49 w 49"/>
                      <a:gd name="T3" fmla="*/ 1 h 23"/>
                      <a:gd name="T4" fmla="*/ 49 w 49"/>
                      <a:gd name="T5" fmla="*/ 0 h 23"/>
                      <a:gd name="T6" fmla="*/ 1 w 49"/>
                      <a:gd name="T7" fmla="*/ 23 h 23"/>
                      <a:gd name="T8" fmla="*/ 1 w 49"/>
                      <a:gd name="T9" fmla="*/ 23 h 23"/>
                    </a:gdLst>
                    <a:ahLst/>
                    <a:cxnLst>
                      <a:cxn ang="0">
                        <a:pos x="T0" y="T1"/>
                      </a:cxn>
                      <a:cxn ang="0">
                        <a:pos x="T2" y="T3"/>
                      </a:cxn>
                      <a:cxn ang="0">
                        <a:pos x="T4" y="T5"/>
                      </a:cxn>
                      <a:cxn ang="0">
                        <a:pos x="T6" y="T7"/>
                      </a:cxn>
                      <a:cxn ang="0">
                        <a:pos x="T8" y="T9"/>
                      </a:cxn>
                    </a:cxnLst>
                    <a:rect l="0" t="0" r="r" b="b"/>
                    <a:pathLst>
                      <a:path w="49" h="23">
                        <a:moveTo>
                          <a:pt x="1" y="23"/>
                        </a:moveTo>
                        <a:cubicBezTo>
                          <a:pt x="16" y="13"/>
                          <a:pt x="32" y="7"/>
                          <a:pt x="49" y="1"/>
                        </a:cubicBezTo>
                        <a:cubicBezTo>
                          <a:pt x="49" y="1"/>
                          <a:pt x="49" y="0"/>
                          <a:pt x="49" y="0"/>
                        </a:cubicBezTo>
                        <a:cubicBezTo>
                          <a:pt x="32" y="6"/>
                          <a:pt x="15" y="13"/>
                          <a:pt x="1" y="23"/>
                        </a:cubicBezTo>
                        <a:cubicBezTo>
                          <a:pt x="0" y="23"/>
                          <a:pt x="1" y="23"/>
                          <a:pt x="1"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3" name="Freeform 1720"/>
                  <p:cNvSpPr>
                    <a:spLocks/>
                  </p:cNvSpPr>
                  <p:nvPr/>
                </p:nvSpPr>
                <p:spPr bwMode="auto">
                  <a:xfrm>
                    <a:off x="2998" y="1393"/>
                    <a:ext cx="171" cy="61"/>
                  </a:xfrm>
                  <a:custGeom>
                    <a:avLst/>
                    <a:gdLst>
                      <a:gd name="T0" fmla="*/ 1 w 31"/>
                      <a:gd name="T1" fmla="*/ 11 h 11"/>
                      <a:gd name="T2" fmla="*/ 30 w 31"/>
                      <a:gd name="T3" fmla="*/ 0 h 11"/>
                      <a:gd name="T4" fmla="*/ 30 w 31"/>
                      <a:gd name="T5" fmla="*/ 0 h 11"/>
                      <a:gd name="T6" fmla="*/ 0 w 31"/>
                      <a:gd name="T7" fmla="*/ 10 h 11"/>
                      <a:gd name="T8" fmla="*/ 1 w 31"/>
                      <a:gd name="T9" fmla="*/ 11 h 11"/>
                    </a:gdLst>
                    <a:ahLst/>
                    <a:cxnLst>
                      <a:cxn ang="0">
                        <a:pos x="T0" y="T1"/>
                      </a:cxn>
                      <a:cxn ang="0">
                        <a:pos x="T2" y="T3"/>
                      </a:cxn>
                      <a:cxn ang="0">
                        <a:pos x="T4" y="T5"/>
                      </a:cxn>
                      <a:cxn ang="0">
                        <a:pos x="T6" y="T7"/>
                      </a:cxn>
                      <a:cxn ang="0">
                        <a:pos x="T8" y="T9"/>
                      </a:cxn>
                    </a:cxnLst>
                    <a:rect l="0" t="0" r="r" b="b"/>
                    <a:pathLst>
                      <a:path w="31" h="11">
                        <a:moveTo>
                          <a:pt x="1" y="11"/>
                        </a:moveTo>
                        <a:cubicBezTo>
                          <a:pt x="10" y="7"/>
                          <a:pt x="20" y="2"/>
                          <a:pt x="30" y="0"/>
                        </a:cubicBezTo>
                        <a:cubicBezTo>
                          <a:pt x="31" y="0"/>
                          <a:pt x="31" y="0"/>
                          <a:pt x="30" y="0"/>
                        </a:cubicBezTo>
                        <a:cubicBezTo>
                          <a:pt x="20" y="1"/>
                          <a:pt x="10" y="6"/>
                          <a:pt x="0" y="10"/>
                        </a:cubicBezTo>
                        <a:cubicBezTo>
                          <a:pt x="0" y="10"/>
                          <a:pt x="0"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4" name="Freeform 1721"/>
                  <p:cNvSpPr>
                    <a:spLocks/>
                  </p:cNvSpPr>
                  <p:nvPr/>
                </p:nvSpPr>
                <p:spPr bwMode="auto">
                  <a:xfrm>
                    <a:off x="2971" y="1409"/>
                    <a:ext cx="209" cy="94"/>
                  </a:xfrm>
                  <a:custGeom>
                    <a:avLst/>
                    <a:gdLst>
                      <a:gd name="T0" fmla="*/ 1 w 38"/>
                      <a:gd name="T1" fmla="*/ 16 h 17"/>
                      <a:gd name="T2" fmla="*/ 38 w 38"/>
                      <a:gd name="T3" fmla="*/ 1 h 17"/>
                      <a:gd name="T4" fmla="*/ 38 w 38"/>
                      <a:gd name="T5" fmla="*/ 0 h 17"/>
                      <a:gd name="T6" fmla="*/ 0 w 38"/>
                      <a:gd name="T7" fmla="*/ 16 h 17"/>
                      <a:gd name="T8" fmla="*/ 1 w 38"/>
                      <a:gd name="T9" fmla="*/ 16 h 17"/>
                    </a:gdLst>
                    <a:ahLst/>
                    <a:cxnLst>
                      <a:cxn ang="0">
                        <a:pos x="T0" y="T1"/>
                      </a:cxn>
                      <a:cxn ang="0">
                        <a:pos x="T2" y="T3"/>
                      </a:cxn>
                      <a:cxn ang="0">
                        <a:pos x="T4" y="T5"/>
                      </a:cxn>
                      <a:cxn ang="0">
                        <a:pos x="T6" y="T7"/>
                      </a:cxn>
                      <a:cxn ang="0">
                        <a:pos x="T8" y="T9"/>
                      </a:cxn>
                    </a:cxnLst>
                    <a:rect l="0" t="0" r="r" b="b"/>
                    <a:pathLst>
                      <a:path w="38" h="17">
                        <a:moveTo>
                          <a:pt x="1" y="16"/>
                        </a:moveTo>
                        <a:cubicBezTo>
                          <a:pt x="13" y="11"/>
                          <a:pt x="25" y="5"/>
                          <a:pt x="38" y="1"/>
                        </a:cubicBezTo>
                        <a:cubicBezTo>
                          <a:pt x="38" y="1"/>
                          <a:pt x="38" y="0"/>
                          <a:pt x="38" y="0"/>
                        </a:cubicBezTo>
                        <a:cubicBezTo>
                          <a:pt x="25" y="5"/>
                          <a:pt x="13" y="11"/>
                          <a:pt x="0" y="16"/>
                        </a:cubicBezTo>
                        <a:cubicBezTo>
                          <a:pt x="0" y="16"/>
                          <a:pt x="0" y="17"/>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5" name="Freeform 1722"/>
                  <p:cNvSpPr>
                    <a:spLocks/>
                  </p:cNvSpPr>
                  <p:nvPr/>
                </p:nvSpPr>
                <p:spPr bwMode="auto">
                  <a:xfrm>
                    <a:off x="2987" y="1426"/>
                    <a:ext cx="210" cy="88"/>
                  </a:xfrm>
                  <a:custGeom>
                    <a:avLst/>
                    <a:gdLst>
                      <a:gd name="T0" fmla="*/ 1 w 38"/>
                      <a:gd name="T1" fmla="*/ 16 h 16"/>
                      <a:gd name="T2" fmla="*/ 38 w 38"/>
                      <a:gd name="T3" fmla="*/ 0 h 16"/>
                      <a:gd name="T4" fmla="*/ 38 w 38"/>
                      <a:gd name="T5" fmla="*/ 0 h 16"/>
                      <a:gd name="T6" fmla="*/ 1 w 38"/>
                      <a:gd name="T7" fmla="*/ 15 h 16"/>
                      <a:gd name="T8" fmla="*/ 1 w 38"/>
                      <a:gd name="T9" fmla="*/ 16 h 16"/>
                    </a:gdLst>
                    <a:ahLst/>
                    <a:cxnLst>
                      <a:cxn ang="0">
                        <a:pos x="T0" y="T1"/>
                      </a:cxn>
                      <a:cxn ang="0">
                        <a:pos x="T2" y="T3"/>
                      </a:cxn>
                      <a:cxn ang="0">
                        <a:pos x="T4" y="T5"/>
                      </a:cxn>
                      <a:cxn ang="0">
                        <a:pos x="T6" y="T7"/>
                      </a:cxn>
                      <a:cxn ang="0">
                        <a:pos x="T8" y="T9"/>
                      </a:cxn>
                    </a:cxnLst>
                    <a:rect l="0" t="0" r="r" b="b"/>
                    <a:pathLst>
                      <a:path w="38" h="16">
                        <a:moveTo>
                          <a:pt x="1" y="16"/>
                        </a:moveTo>
                        <a:cubicBezTo>
                          <a:pt x="13" y="10"/>
                          <a:pt x="25" y="4"/>
                          <a:pt x="38" y="0"/>
                        </a:cubicBezTo>
                        <a:cubicBezTo>
                          <a:pt x="38" y="0"/>
                          <a:pt x="38" y="0"/>
                          <a:pt x="38" y="0"/>
                        </a:cubicBezTo>
                        <a:cubicBezTo>
                          <a:pt x="25" y="3"/>
                          <a:pt x="13" y="10"/>
                          <a:pt x="1" y="15"/>
                        </a:cubicBezTo>
                        <a:cubicBezTo>
                          <a:pt x="0" y="16"/>
                          <a:pt x="1"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6" name="Freeform 1723"/>
                  <p:cNvSpPr>
                    <a:spLocks/>
                  </p:cNvSpPr>
                  <p:nvPr/>
                </p:nvSpPr>
                <p:spPr bwMode="auto">
                  <a:xfrm>
                    <a:off x="3037" y="1431"/>
                    <a:ext cx="193" cy="72"/>
                  </a:xfrm>
                  <a:custGeom>
                    <a:avLst/>
                    <a:gdLst>
                      <a:gd name="T0" fmla="*/ 0 w 35"/>
                      <a:gd name="T1" fmla="*/ 13 h 13"/>
                      <a:gd name="T2" fmla="*/ 35 w 35"/>
                      <a:gd name="T3" fmla="*/ 0 h 13"/>
                      <a:gd name="T4" fmla="*/ 35 w 35"/>
                      <a:gd name="T5" fmla="*/ 0 h 13"/>
                      <a:gd name="T6" fmla="*/ 0 w 35"/>
                      <a:gd name="T7" fmla="*/ 12 h 13"/>
                      <a:gd name="T8" fmla="*/ 0 w 35"/>
                      <a:gd name="T9" fmla="*/ 13 h 13"/>
                    </a:gdLst>
                    <a:ahLst/>
                    <a:cxnLst>
                      <a:cxn ang="0">
                        <a:pos x="T0" y="T1"/>
                      </a:cxn>
                      <a:cxn ang="0">
                        <a:pos x="T2" y="T3"/>
                      </a:cxn>
                      <a:cxn ang="0">
                        <a:pos x="T4" y="T5"/>
                      </a:cxn>
                      <a:cxn ang="0">
                        <a:pos x="T6" y="T7"/>
                      </a:cxn>
                      <a:cxn ang="0">
                        <a:pos x="T8" y="T9"/>
                      </a:cxn>
                    </a:cxnLst>
                    <a:rect l="0" t="0" r="r" b="b"/>
                    <a:pathLst>
                      <a:path w="35" h="13">
                        <a:moveTo>
                          <a:pt x="0" y="13"/>
                        </a:moveTo>
                        <a:cubicBezTo>
                          <a:pt x="11" y="6"/>
                          <a:pt x="23" y="3"/>
                          <a:pt x="35" y="0"/>
                        </a:cubicBezTo>
                        <a:cubicBezTo>
                          <a:pt x="35" y="0"/>
                          <a:pt x="35" y="0"/>
                          <a:pt x="35" y="0"/>
                        </a:cubicBezTo>
                        <a:cubicBezTo>
                          <a:pt x="23" y="3"/>
                          <a:pt x="10" y="6"/>
                          <a:pt x="0" y="12"/>
                        </a:cubicBez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7" name="Freeform 1724"/>
                  <p:cNvSpPr>
                    <a:spLocks/>
                  </p:cNvSpPr>
                  <p:nvPr/>
                </p:nvSpPr>
                <p:spPr bwMode="auto">
                  <a:xfrm>
                    <a:off x="3032" y="1443"/>
                    <a:ext cx="220" cy="88"/>
                  </a:xfrm>
                  <a:custGeom>
                    <a:avLst/>
                    <a:gdLst>
                      <a:gd name="T0" fmla="*/ 1 w 40"/>
                      <a:gd name="T1" fmla="*/ 16 h 16"/>
                      <a:gd name="T2" fmla="*/ 40 w 40"/>
                      <a:gd name="T3" fmla="*/ 0 h 16"/>
                      <a:gd name="T4" fmla="*/ 40 w 40"/>
                      <a:gd name="T5" fmla="*/ 0 h 16"/>
                      <a:gd name="T6" fmla="*/ 0 w 40"/>
                      <a:gd name="T7" fmla="*/ 15 h 16"/>
                      <a:gd name="T8" fmla="*/ 1 w 40"/>
                      <a:gd name="T9" fmla="*/ 16 h 16"/>
                    </a:gdLst>
                    <a:ahLst/>
                    <a:cxnLst>
                      <a:cxn ang="0">
                        <a:pos x="T0" y="T1"/>
                      </a:cxn>
                      <a:cxn ang="0">
                        <a:pos x="T2" y="T3"/>
                      </a:cxn>
                      <a:cxn ang="0">
                        <a:pos x="T4" y="T5"/>
                      </a:cxn>
                      <a:cxn ang="0">
                        <a:pos x="T6" y="T7"/>
                      </a:cxn>
                      <a:cxn ang="0">
                        <a:pos x="T8" y="T9"/>
                      </a:cxn>
                    </a:cxnLst>
                    <a:rect l="0" t="0" r="r" b="b"/>
                    <a:pathLst>
                      <a:path w="40" h="16">
                        <a:moveTo>
                          <a:pt x="1" y="16"/>
                        </a:moveTo>
                        <a:cubicBezTo>
                          <a:pt x="12" y="7"/>
                          <a:pt x="26" y="2"/>
                          <a:pt x="40" y="0"/>
                        </a:cubicBezTo>
                        <a:cubicBezTo>
                          <a:pt x="40" y="0"/>
                          <a:pt x="40" y="0"/>
                          <a:pt x="40" y="0"/>
                        </a:cubicBezTo>
                        <a:cubicBezTo>
                          <a:pt x="26" y="2"/>
                          <a:pt x="11" y="7"/>
                          <a:pt x="0" y="15"/>
                        </a:cubicBezTo>
                        <a:cubicBezTo>
                          <a:pt x="0" y="16"/>
                          <a:pt x="0"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8" name="Freeform 1725"/>
                  <p:cNvSpPr>
                    <a:spLocks/>
                  </p:cNvSpPr>
                  <p:nvPr/>
                </p:nvSpPr>
                <p:spPr bwMode="auto">
                  <a:xfrm>
                    <a:off x="3009" y="1454"/>
                    <a:ext cx="298" cy="104"/>
                  </a:xfrm>
                  <a:custGeom>
                    <a:avLst/>
                    <a:gdLst>
                      <a:gd name="T0" fmla="*/ 1 w 54"/>
                      <a:gd name="T1" fmla="*/ 19 h 19"/>
                      <a:gd name="T2" fmla="*/ 53 w 54"/>
                      <a:gd name="T3" fmla="*/ 0 h 19"/>
                      <a:gd name="T4" fmla="*/ 53 w 54"/>
                      <a:gd name="T5" fmla="*/ 0 h 19"/>
                      <a:gd name="T6" fmla="*/ 1 w 54"/>
                      <a:gd name="T7" fmla="*/ 19 h 19"/>
                      <a:gd name="T8" fmla="*/ 1 w 54"/>
                      <a:gd name="T9" fmla="*/ 19 h 19"/>
                    </a:gdLst>
                    <a:ahLst/>
                    <a:cxnLst>
                      <a:cxn ang="0">
                        <a:pos x="T0" y="T1"/>
                      </a:cxn>
                      <a:cxn ang="0">
                        <a:pos x="T2" y="T3"/>
                      </a:cxn>
                      <a:cxn ang="0">
                        <a:pos x="T4" y="T5"/>
                      </a:cxn>
                      <a:cxn ang="0">
                        <a:pos x="T6" y="T7"/>
                      </a:cxn>
                      <a:cxn ang="0">
                        <a:pos x="T8" y="T9"/>
                      </a:cxn>
                    </a:cxnLst>
                    <a:rect l="0" t="0" r="r" b="b"/>
                    <a:pathLst>
                      <a:path w="54" h="19">
                        <a:moveTo>
                          <a:pt x="1" y="19"/>
                        </a:moveTo>
                        <a:cubicBezTo>
                          <a:pt x="18" y="13"/>
                          <a:pt x="35" y="6"/>
                          <a:pt x="53" y="0"/>
                        </a:cubicBezTo>
                        <a:cubicBezTo>
                          <a:pt x="54" y="0"/>
                          <a:pt x="53" y="0"/>
                          <a:pt x="53" y="0"/>
                        </a:cubicBezTo>
                        <a:cubicBezTo>
                          <a:pt x="35" y="5"/>
                          <a:pt x="18" y="13"/>
                          <a:pt x="1" y="19"/>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39" name="Freeform 1726"/>
                  <p:cNvSpPr>
                    <a:spLocks/>
                  </p:cNvSpPr>
                  <p:nvPr/>
                </p:nvSpPr>
                <p:spPr bwMode="auto">
                  <a:xfrm>
                    <a:off x="3015" y="1454"/>
                    <a:ext cx="347" cy="110"/>
                  </a:xfrm>
                  <a:custGeom>
                    <a:avLst/>
                    <a:gdLst>
                      <a:gd name="T0" fmla="*/ 1 w 63"/>
                      <a:gd name="T1" fmla="*/ 20 h 20"/>
                      <a:gd name="T2" fmla="*/ 62 w 63"/>
                      <a:gd name="T3" fmla="*/ 0 h 20"/>
                      <a:gd name="T4" fmla="*/ 62 w 63"/>
                      <a:gd name="T5" fmla="*/ 0 h 20"/>
                      <a:gd name="T6" fmla="*/ 0 w 63"/>
                      <a:gd name="T7" fmla="*/ 20 h 20"/>
                      <a:gd name="T8" fmla="*/ 1 w 63"/>
                      <a:gd name="T9" fmla="*/ 20 h 20"/>
                    </a:gdLst>
                    <a:ahLst/>
                    <a:cxnLst>
                      <a:cxn ang="0">
                        <a:pos x="T0" y="T1"/>
                      </a:cxn>
                      <a:cxn ang="0">
                        <a:pos x="T2" y="T3"/>
                      </a:cxn>
                      <a:cxn ang="0">
                        <a:pos x="T4" y="T5"/>
                      </a:cxn>
                      <a:cxn ang="0">
                        <a:pos x="T6" y="T7"/>
                      </a:cxn>
                      <a:cxn ang="0">
                        <a:pos x="T8" y="T9"/>
                      </a:cxn>
                    </a:cxnLst>
                    <a:rect l="0" t="0" r="r" b="b"/>
                    <a:pathLst>
                      <a:path w="63" h="20">
                        <a:moveTo>
                          <a:pt x="1" y="20"/>
                        </a:moveTo>
                        <a:cubicBezTo>
                          <a:pt x="22" y="15"/>
                          <a:pt x="41" y="6"/>
                          <a:pt x="62" y="0"/>
                        </a:cubicBezTo>
                        <a:cubicBezTo>
                          <a:pt x="63" y="0"/>
                          <a:pt x="63" y="0"/>
                          <a:pt x="62" y="0"/>
                        </a:cubicBezTo>
                        <a:cubicBezTo>
                          <a:pt x="41" y="6"/>
                          <a:pt x="21" y="14"/>
                          <a:pt x="0" y="20"/>
                        </a:cubicBezTo>
                        <a:cubicBezTo>
                          <a:pt x="0" y="20"/>
                          <a:pt x="0"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0" name="Freeform 1727"/>
                  <p:cNvSpPr>
                    <a:spLocks/>
                  </p:cNvSpPr>
                  <p:nvPr/>
                </p:nvSpPr>
                <p:spPr bwMode="auto">
                  <a:xfrm>
                    <a:off x="3048" y="1437"/>
                    <a:ext cx="265" cy="99"/>
                  </a:xfrm>
                  <a:custGeom>
                    <a:avLst/>
                    <a:gdLst>
                      <a:gd name="T0" fmla="*/ 1 w 48"/>
                      <a:gd name="T1" fmla="*/ 17 h 18"/>
                      <a:gd name="T2" fmla="*/ 48 w 48"/>
                      <a:gd name="T3" fmla="*/ 1 h 18"/>
                      <a:gd name="T4" fmla="*/ 47 w 48"/>
                      <a:gd name="T5" fmla="*/ 0 h 18"/>
                      <a:gd name="T6" fmla="*/ 1 w 48"/>
                      <a:gd name="T7" fmla="*/ 17 h 18"/>
                      <a:gd name="T8" fmla="*/ 1 w 48"/>
                      <a:gd name="T9" fmla="*/ 17 h 18"/>
                    </a:gdLst>
                    <a:ahLst/>
                    <a:cxnLst>
                      <a:cxn ang="0">
                        <a:pos x="T0" y="T1"/>
                      </a:cxn>
                      <a:cxn ang="0">
                        <a:pos x="T2" y="T3"/>
                      </a:cxn>
                      <a:cxn ang="0">
                        <a:pos x="T4" y="T5"/>
                      </a:cxn>
                      <a:cxn ang="0">
                        <a:pos x="T6" y="T7"/>
                      </a:cxn>
                      <a:cxn ang="0">
                        <a:pos x="T8" y="T9"/>
                      </a:cxn>
                    </a:cxnLst>
                    <a:rect l="0" t="0" r="r" b="b"/>
                    <a:pathLst>
                      <a:path w="48" h="18">
                        <a:moveTo>
                          <a:pt x="1" y="17"/>
                        </a:moveTo>
                        <a:cubicBezTo>
                          <a:pt x="16" y="10"/>
                          <a:pt x="32" y="5"/>
                          <a:pt x="48" y="1"/>
                        </a:cubicBezTo>
                        <a:cubicBezTo>
                          <a:pt x="48" y="1"/>
                          <a:pt x="48" y="0"/>
                          <a:pt x="47" y="0"/>
                        </a:cubicBezTo>
                        <a:cubicBezTo>
                          <a:pt x="31" y="4"/>
                          <a:pt x="15" y="9"/>
                          <a:pt x="1" y="17"/>
                        </a:cubicBezTo>
                        <a:cubicBezTo>
                          <a:pt x="0" y="17"/>
                          <a:pt x="1" y="18"/>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1" name="Freeform 1728"/>
                  <p:cNvSpPr>
                    <a:spLocks/>
                  </p:cNvSpPr>
                  <p:nvPr/>
                </p:nvSpPr>
                <p:spPr bwMode="auto">
                  <a:xfrm>
                    <a:off x="3037" y="1487"/>
                    <a:ext cx="259" cy="88"/>
                  </a:xfrm>
                  <a:custGeom>
                    <a:avLst/>
                    <a:gdLst>
                      <a:gd name="T0" fmla="*/ 1 w 47"/>
                      <a:gd name="T1" fmla="*/ 16 h 16"/>
                      <a:gd name="T2" fmla="*/ 47 w 47"/>
                      <a:gd name="T3" fmla="*/ 0 h 16"/>
                      <a:gd name="T4" fmla="*/ 47 w 47"/>
                      <a:gd name="T5" fmla="*/ 0 h 16"/>
                      <a:gd name="T6" fmla="*/ 1 w 47"/>
                      <a:gd name="T7" fmla="*/ 15 h 16"/>
                      <a:gd name="T8" fmla="*/ 1 w 47"/>
                      <a:gd name="T9" fmla="*/ 16 h 16"/>
                    </a:gdLst>
                    <a:ahLst/>
                    <a:cxnLst>
                      <a:cxn ang="0">
                        <a:pos x="T0" y="T1"/>
                      </a:cxn>
                      <a:cxn ang="0">
                        <a:pos x="T2" y="T3"/>
                      </a:cxn>
                      <a:cxn ang="0">
                        <a:pos x="T4" y="T5"/>
                      </a:cxn>
                      <a:cxn ang="0">
                        <a:pos x="T6" y="T7"/>
                      </a:cxn>
                      <a:cxn ang="0">
                        <a:pos x="T8" y="T9"/>
                      </a:cxn>
                    </a:cxnLst>
                    <a:rect l="0" t="0" r="r" b="b"/>
                    <a:pathLst>
                      <a:path w="47" h="16">
                        <a:moveTo>
                          <a:pt x="1" y="16"/>
                        </a:moveTo>
                        <a:cubicBezTo>
                          <a:pt x="16" y="9"/>
                          <a:pt x="31" y="5"/>
                          <a:pt x="47" y="0"/>
                        </a:cubicBezTo>
                        <a:cubicBezTo>
                          <a:pt x="47" y="0"/>
                          <a:pt x="47" y="0"/>
                          <a:pt x="47" y="0"/>
                        </a:cubicBezTo>
                        <a:cubicBezTo>
                          <a:pt x="31" y="4"/>
                          <a:pt x="16" y="9"/>
                          <a:pt x="1" y="15"/>
                        </a:cubicBezTo>
                        <a:cubicBezTo>
                          <a:pt x="0" y="15"/>
                          <a:pt x="1"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2" name="Freeform 1729"/>
                  <p:cNvSpPr>
                    <a:spLocks/>
                  </p:cNvSpPr>
                  <p:nvPr/>
                </p:nvSpPr>
                <p:spPr bwMode="auto">
                  <a:xfrm>
                    <a:off x="3048" y="1503"/>
                    <a:ext cx="221" cy="88"/>
                  </a:xfrm>
                  <a:custGeom>
                    <a:avLst/>
                    <a:gdLst>
                      <a:gd name="T0" fmla="*/ 1 w 40"/>
                      <a:gd name="T1" fmla="*/ 16 h 16"/>
                      <a:gd name="T2" fmla="*/ 40 w 40"/>
                      <a:gd name="T3" fmla="*/ 0 h 16"/>
                      <a:gd name="T4" fmla="*/ 40 w 40"/>
                      <a:gd name="T5" fmla="*/ 0 h 16"/>
                      <a:gd name="T6" fmla="*/ 0 w 40"/>
                      <a:gd name="T7" fmla="*/ 15 h 16"/>
                      <a:gd name="T8" fmla="*/ 1 w 40"/>
                      <a:gd name="T9" fmla="*/ 16 h 16"/>
                    </a:gdLst>
                    <a:ahLst/>
                    <a:cxnLst>
                      <a:cxn ang="0">
                        <a:pos x="T0" y="T1"/>
                      </a:cxn>
                      <a:cxn ang="0">
                        <a:pos x="T2" y="T3"/>
                      </a:cxn>
                      <a:cxn ang="0">
                        <a:pos x="T4" y="T5"/>
                      </a:cxn>
                      <a:cxn ang="0">
                        <a:pos x="T6" y="T7"/>
                      </a:cxn>
                      <a:cxn ang="0">
                        <a:pos x="T8" y="T9"/>
                      </a:cxn>
                    </a:cxnLst>
                    <a:rect l="0" t="0" r="r" b="b"/>
                    <a:pathLst>
                      <a:path w="40" h="16">
                        <a:moveTo>
                          <a:pt x="1" y="16"/>
                        </a:moveTo>
                        <a:cubicBezTo>
                          <a:pt x="14" y="10"/>
                          <a:pt x="27" y="5"/>
                          <a:pt x="40" y="0"/>
                        </a:cubicBezTo>
                        <a:cubicBezTo>
                          <a:pt x="40" y="0"/>
                          <a:pt x="40" y="0"/>
                          <a:pt x="40" y="0"/>
                        </a:cubicBezTo>
                        <a:cubicBezTo>
                          <a:pt x="26" y="4"/>
                          <a:pt x="13" y="10"/>
                          <a:pt x="0" y="15"/>
                        </a:cubicBezTo>
                        <a:cubicBezTo>
                          <a:pt x="0" y="16"/>
                          <a:pt x="0"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3" name="Freeform 1730"/>
                  <p:cNvSpPr>
                    <a:spLocks/>
                  </p:cNvSpPr>
                  <p:nvPr/>
                </p:nvSpPr>
                <p:spPr bwMode="auto">
                  <a:xfrm>
                    <a:off x="3037" y="1520"/>
                    <a:ext cx="237" cy="99"/>
                  </a:xfrm>
                  <a:custGeom>
                    <a:avLst/>
                    <a:gdLst>
                      <a:gd name="T0" fmla="*/ 0 w 43"/>
                      <a:gd name="T1" fmla="*/ 18 h 18"/>
                      <a:gd name="T2" fmla="*/ 43 w 43"/>
                      <a:gd name="T3" fmla="*/ 0 h 18"/>
                      <a:gd name="T4" fmla="*/ 42 w 43"/>
                      <a:gd name="T5" fmla="*/ 0 h 18"/>
                      <a:gd name="T6" fmla="*/ 0 w 43"/>
                      <a:gd name="T7" fmla="*/ 17 h 18"/>
                      <a:gd name="T8" fmla="*/ 0 w 43"/>
                      <a:gd name="T9" fmla="*/ 18 h 18"/>
                    </a:gdLst>
                    <a:ahLst/>
                    <a:cxnLst>
                      <a:cxn ang="0">
                        <a:pos x="T0" y="T1"/>
                      </a:cxn>
                      <a:cxn ang="0">
                        <a:pos x="T2" y="T3"/>
                      </a:cxn>
                      <a:cxn ang="0">
                        <a:pos x="T4" y="T5"/>
                      </a:cxn>
                      <a:cxn ang="0">
                        <a:pos x="T6" y="T7"/>
                      </a:cxn>
                      <a:cxn ang="0">
                        <a:pos x="T8" y="T9"/>
                      </a:cxn>
                    </a:cxnLst>
                    <a:rect l="0" t="0" r="r" b="b"/>
                    <a:pathLst>
                      <a:path w="43" h="18">
                        <a:moveTo>
                          <a:pt x="0" y="18"/>
                        </a:moveTo>
                        <a:cubicBezTo>
                          <a:pt x="14" y="11"/>
                          <a:pt x="29" y="8"/>
                          <a:pt x="43" y="0"/>
                        </a:cubicBezTo>
                        <a:cubicBezTo>
                          <a:pt x="43" y="0"/>
                          <a:pt x="43" y="0"/>
                          <a:pt x="42" y="0"/>
                        </a:cubicBezTo>
                        <a:cubicBezTo>
                          <a:pt x="29" y="7"/>
                          <a:pt x="14" y="10"/>
                          <a:pt x="0" y="17"/>
                        </a:cubicBezTo>
                        <a:cubicBezTo>
                          <a:pt x="0" y="17"/>
                          <a:pt x="0"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4" name="Freeform 1731"/>
                  <p:cNvSpPr>
                    <a:spLocks/>
                  </p:cNvSpPr>
                  <p:nvPr/>
                </p:nvSpPr>
                <p:spPr bwMode="auto">
                  <a:xfrm>
                    <a:off x="3043" y="1536"/>
                    <a:ext cx="237" cy="88"/>
                  </a:xfrm>
                  <a:custGeom>
                    <a:avLst/>
                    <a:gdLst>
                      <a:gd name="T0" fmla="*/ 1 w 43"/>
                      <a:gd name="T1" fmla="*/ 16 h 16"/>
                      <a:gd name="T2" fmla="*/ 43 w 43"/>
                      <a:gd name="T3" fmla="*/ 0 h 16"/>
                      <a:gd name="T4" fmla="*/ 43 w 43"/>
                      <a:gd name="T5" fmla="*/ 0 h 16"/>
                      <a:gd name="T6" fmla="*/ 0 w 43"/>
                      <a:gd name="T7" fmla="*/ 16 h 16"/>
                      <a:gd name="T8" fmla="*/ 1 w 43"/>
                      <a:gd name="T9" fmla="*/ 16 h 16"/>
                    </a:gdLst>
                    <a:ahLst/>
                    <a:cxnLst>
                      <a:cxn ang="0">
                        <a:pos x="T0" y="T1"/>
                      </a:cxn>
                      <a:cxn ang="0">
                        <a:pos x="T2" y="T3"/>
                      </a:cxn>
                      <a:cxn ang="0">
                        <a:pos x="T4" y="T5"/>
                      </a:cxn>
                      <a:cxn ang="0">
                        <a:pos x="T6" y="T7"/>
                      </a:cxn>
                      <a:cxn ang="0">
                        <a:pos x="T8" y="T9"/>
                      </a:cxn>
                    </a:cxnLst>
                    <a:rect l="0" t="0" r="r" b="b"/>
                    <a:pathLst>
                      <a:path w="43" h="16">
                        <a:moveTo>
                          <a:pt x="1" y="16"/>
                        </a:moveTo>
                        <a:cubicBezTo>
                          <a:pt x="15" y="11"/>
                          <a:pt x="28" y="4"/>
                          <a:pt x="43" y="0"/>
                        </a:cubicBezTo>
                        <a:cubicBezTo>
                          <a:pt x="43" y="0"/>
                          <a:pt x="43" y="0"/>
                          <a:pt x="43" y="0"/>
                        </a:cubicBezTo>
                        <a:cubicBezTo>
                          <a:pt x="28" y="4"/>
                          <a:pt x="14" y="10"/>
                          <a:pt x="0" y="16"/>
                        </a:cubicBezTo>
                        <a:cubicBezTo>
                          <a:pt x="0" y="16"/>
                          <a:pt x="0"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5" name="Freeform 1732"/>
                  <p:cNvSpPr>
                    <a:spLocks/>
                  </p:cNvSpPr>
                  <p:nvPr/>
                </p:nvSpPr>
                <p:spPr bwMode="auto">
                  <a:xfrm>
                    <a:off x="3048" y="1547"/>
                    <a:ext cx="226" cy="105"/>
                  </a:xfrm>
                  <a:custGeom>
                    <a:avLst/>
                    <a:gdLst>
                      <a:gd name="T0" fmla="*/ 1 w 41"/>
                      <a:gd name="T1" fmla="*/ 19 h 19"/>
                      <a:gd name="T2" fmla="*/ 40 w 41"/>
                      <a:gd name="T3" fmla="*/ 1 h 19"/>
                      <a:gd name="T4" fmla="*/ 40 w 41"/>
                      <a:gd name="T5" fmla="*/ 0 h 19"/>
                      <a:gd name="T6" fmla="*/ 0 w 41"/>
                      <a:gd name="T7" fmla="*/ 18 h 19"/>
                      <a:gd name="T8" fmla="*/ 1 w 41"/>
                      <a:gd name="T9" fmla="*/ 19 h 19"/>
                    </a:gdLst>
                    <a:ahLst/>
                    <a:cxnLst>
                      <a:cxn ang="0">
                        <a:pos x="T0" y="T1"/>
                      </a:cxn>
                      <a:cxn ang="0">
                        <a:pos x="T2" y="T3"/>
                      </a:cxn>
                      <a:cxn ang="0">
                        <a:pos x="T4" y="T5"/>
                      </a:cxn>
                      <a:cxn ang="0">
                        <a:pos x="T6" y="T7"/>
                      </a:cxn>
                      <a:cxn ang="0">
                        <a:pos x="T8" y="T9"/>
                      </a:cxn>
                    </a:cxnLst>
                    <a:rect l="0" t="0" r="r" b="b"/>
                    <a:pathLst>
                      <a:path w="41" h="19">
                        <a:moveTo>
                          <a:pt x="1" y="19"/>
                        </a:moveTo>
                        <a:cubicBezTo>
                          <a:pt x="13" y="12"/>
                          <a:pt x="27" y="5"/>
                          <a:pt x="40" y="1"/>
                        </a:cubicBezTo>
                        <a:cubicBezTo>
                          <a:pt x="41" y="1"/>
                          <a:pt x="41" y="0"/>
                          <a:pt x="40" y="0"/>
                        </a:cubicBezTo>
                        <a:cubicBezTo>
                          <a:pt x="26" y="5"/>
                          <a:pt x="13" y="11"/>
                          <a:pt x="0" y="18"/>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6" name="Freeform 1733"/>
                  <p:cNvSpPr>
                    <a:spLocks/>
                  </p:cNvSpPr>
                  <p:nvPr/>
                </p:nvSpPr>
                <p:spPr bwMode="auto">
                  <a:xfrm>
                    <a:off x="3015" y="1580"/>
                    <a:ext cx="281" cy="138"/>
                  </a:xfrm>
                  <a:custGeom>
                    <a:avLst/>
                    <a:gdLst>
                      <a:gd name="T0" fmla="*/ 0 w 51"/>
                      <a:gd name="T1" fmla="*/ 25 h 25"/>
                      <a:gd name="T2" fmla="*/ 51 w 51"/>
                      <a:gd name="T3" fmla="*/ 1 h 25"/>
                      <a:gd name="T4" fmla="*/ 51 w 51"/>
                      <a:gd name="T5" fmla="*/ 0 h 25"/>
                      <a:gd name="T6" fmla="*/ 0 w 51"/>
                      <a:gd name="T7" fmla="*/ 25 h 25"/>
                      <a:gd name="T8" fmla="*/ 0 w 51"/>
                      <a:gd name="T9" fmla="*/ 25 h 25"/>
                    </a:gdLst>
                    <a:ahLst/>
                    <a:cxnLst>
                      <a:cxn ang="0">
                        <a:pos x="T0" y="T1"/>
                      </a:cxn>
                      <a:cxn ang="0">
                        <a:pos x="T2" y="T3"/>
                      </a:cxn>
                      <a:cxn ang="0">
                        <a:pos x="T4" y="T5"/>
                      </a:cxn>
                      <a:cxn ang="0">
                        <a:pos x="T6" y="T7"/>
                      </a:cxn>
                      <a:cxn ang="0">
                        <a:pos x="T8" y="T9"/>
                      </a:cxn>
                    </a:cxnLst>
                    <a:rect l="0" t="0" r="r" b="b"/>
                    <a:pathLst>
                      <a:path w="51" h="25">
                        <a:moveTo>
                          <a:pt x="0" y="25"/>
                        </a:moveTo>
                        <a:cubicBezTo>
                          <a:pt x="18" y="19"/>
                          <a:pt x="33" y="7"/>
                          <a:pt x="51" y="1"/>
                        </a:cubicBezTo>
                        <a:cubicBezTo>
                          <a:pt x="51" y="0"/>
                          <a:pt x="51" y="0"/>
                          <a:pt x="51" y="0"/>
                        </a:cubicBezTo>
                        <a:cubicBezTo>
                          <a:pt x="33" y="6"/>
                          <a:pt x="18" y="18"/>
                          <a:pt x="0" y="25"/>
                        </a:cubicBezTo>
                        <a:cubicBezTo>
                          <a:pt x="0" y="25"/>
                          <a:pt x="0" y="25"/>
                          <a:pt x="0"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7" name="Freeform 1734"/>
                  <p:cNvSpPr>
                    <a:spLocks/>
                  </p:cNvSpPr>
                  <p:nvPr/>
                </p:nvSpPr>
                <p:spPr bwMode="auto">
                  <a:xfrm>
                    <a:off x="3004" y="1580"/>
                    <a:ext cx="309" cy="155"/>
                  </a:xfrm>
                  <a:custGeom>
                    <a:avLst/>
                    <a:gdLst>
                      <a:gd name="T0" fmla="*/ 0 w 56"/>
                      <a:gd name="T1" fmla="*/ 28 h 28"/>
                      <a:gd name="T2" fmla="*/ 56 w 56"/>
                      <a:gd name="T3" fmla="*/ 1 h 28"/>
                      <a:gd name="T4" fmla="*/ 56 w 56"/>
                      <a:gd name="T5" fmla="*/ 0 h 28"/>
                      <a:gd name="T6" fmla="*/ 0 w 56"/>
                      <a:gd name="T7" fmla="*/ 27 h 28"/>
                      <a:gd name="T8" fmla="*/ 0 w 56"/>
                      <a:gd name="T9" fmla="*/ 28 h 28"/>
                    </a:gdLst>
                    <a:ahLst/>
                    <a:cxnLst>
                      <a:cxn ang="0">
                        <a:pos x="T0" y="T1"/>
                      </a:cxn>
                      <a:cxn ang="0">
                        <a:pos x="T2" y="T3"/>
                      </a:cxn>
                      <a:cxn ang="0">
                        <a:pos x="T4" y="T5"/>
                      </a:cxn>
                      <a:cxn ang="0">
                        <a:pos x="T6" y="T7"/>
                      </a:cxn>
                      <a:cxn ang="0">
                        <a:pos x="T8" y="T9"/>
                      </a:cxn>
                    </a:cxnLst>
                    <a:rect l="0" t="0" r="r" b="b"/>
                    <a:pathLst>
                      <a:path w="56" h="28">
                        <a:moveTo>
                          <a:pt x="0" y="28"/>
                        </a:moveTo>
                        <a:cubicBezTo>
                          <a:pt x="18" y="18"/>
                          <a:pt x="36" y="6"/>
                          <a:pt x="56" y="1"/>
                        </a:cubicBezTo>
                        <a:cubicBezTo>
                          <a:pt x="56" y="1"/>
                          <a:pt x="56" y="0"/>
                          <a:pt x="56" y="0"/>
                        </a:cubicBezTo>
                        <a:cubicBezTo>
                          <a:pt x="36" y="6"/>
                          <a:pt x="18" y="17"/>
                          <a:pt x="0" y="27"/>
                        </a:cubicBezTo>
                        <a:cubicBezTo>
                          <a:pt x="0" y="28"/>
                          <a:pt x="0" y="28"/>
                          <a:pt x="0"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8" name="Freeform 1735"/>
                  <p:cNvSpPr>
                    <a:spLocks/>
                  </p:cNvSpPr>
                  <p:nvPr/>
                </p:nvSpPr>
                <p:spPr bwMode="auto">
                  <a:xfrm>
                    <a:off x="3384" y="1895"/>
                    <a:ext cx="22" cy="16"/>
                  </a:xfrm>
                  <a:custGeom>
                    <a:avLst/>
                    <a:gdLst>
                      <a:gd name="T0" fmla="*/ 2 w 4"/>
                      <a:gd name="T1" fmla="*/ 0 h 3"/>
                      <a:gd name="T2" fmla="*/ 0 w 4"/>
                      <a:gd name="T3" fmla="*/ 3 h 3"/>
                      <a:gd name="T4" fmla="*/ 1 w 4"/>
                      <a:gd name="T5" fmla="*/ 3 h 3"/>
                      <a:gd name="T6" fmla="*/ 3 w 4"/>
                      <a:gd name="T7" fmla="*/ 0 h 3"/>
                      <a:gd name="T8" fmla="*/ 2 w 4"/>
                      <a:gd name="T9" fmla="*/ 0 h 3"/>
                    </a:gdLst>
                    <a:ahLst/>
                    <a:cxnLst>
                      <a:cxn ang="0">
                        <a:pos x="T0" y="T1"/>
                      </a:cxn>
                      <a:cxn ang="0">
                        <a:pos x="T2" y="T3"/>
                      </a:cxn>
                      <a:cxn ang="0">
                        <a:pos x="T4" y="T5"/>
                      </a:cxn>
                      <a:cxn ang="0">
                        <a:pos x="T6" y="T7"/>
                      </a:cxn>
                      <a:cxn ang="0">
                        <a:pos x="T8" y="T9"/>
                      </a:cxn>
                    </a:cxnLst>
                    <a:rect l="0" t="0" r="r" b="b"/>
                    <a:pathLst>
                      <a:path w="4" h="3">
                        <a:moveTo>
                          <a:pt x="2" y="0"/>
                        </a:moveTo>
                        <a:cubicBezTo>
                          <a:pt x="3" y="1"/>
                          <a:pt x="2" y="2"/>
                          <a:pt x="0" y="3"/>
                        </a:cubicBezTo>
                        <a:cubicBezTo>
                          <a:pt x="0" y="3"/>
                          <a:pt x="1" y="3"/>
                          <a:pt x="1" y="3"/>
                        </a:cubicBezTo>
                        <a:cubicBezTo>
                          <a:pt x="2" y="3"/>
                          <a:pt x="4" y="1"/>
                          <a:pt x="3" y="0"/>
                        </a:cubicBezTo>
                        <a:cubicBezTo>
                          <a:pt x="3" y="0"/>
                          <a:pt x="2" y="0"/>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49" name="Freeform 1736"/>
                  <p:cNvSpPr>
                    <a:spLocks/>
                  </p:cNvSpPr>
                  <p:nvPr/>
                </p:nvSpPr>
                <p:spPr bwMode="auto">
                  <a:xfrm>
                    <a:off x="3098" y="1873"/>
                    <a:ext cx="88" cy="44"/>
                  </a:xfrm>
                  <a:custGeom>
                    <a:avLst/>
                    <a:gdLst>
                      <a:gd name="T0" fmla="*/ 1 w 16"/>
                      <a:gd name="T1" fmla="*/ 8 h 8"/>
                      <a:gd name="T2" fmla="*/ 16 w 16"/>
                      <a:gd name="T3" fmla="*/ 1 h 8"/>
                      <a:gd name="T4" fmla="*/ 16 w 16"/>
                      <a:gd name="T5" fmla="*/ 0 h 8"/>
                      <a:gd name="T6" fmla="*/ 1 w 16"/>
                      <a:gd name="T7" fmla="*/ 8 h 8"/>
                      <a:gd name="T8" fmla="*/ 1 w 16"/>
                      <a:gd name="T9" fmla="*/ 8 h 8"/>
                    </a:gdLst>
                    <a:ahLst/>
                    <a:cxnLst>
                      <a:cxn ang="0">
                        <a:pos x="T0" y="T1"/>
                      </a:cxn>
                      <a:cxn ang="0">
                        <a:pos x="T2" y="T3"/>
                      </a:cxn>
                      <a:cxn ang="0">
                        <a:pos x="T4" y="T5"/>
                      </a:cxn>
                      <a:cxn ang="0">
                        <a:pos x="T6" y="T7"/>
                      </a:cxn>
                      <a:cxn ang="0">
                        <a:pos x="T8" y="T9"/>
                      </a:cxn>
                    </a:cxnLst>
                    <a:rect l="0" t="0" r="r" b="b"/>
                    <a:pathLst>
                      <a:path w="16" h="8">
                        <a:moveTo>
                          <a:pt x="1" y="8"/>
                        </a:moveTo>
                        <a:cubicBezTo>
                          <a:pt x="6" y="5"/>
                          <a:pt x="11" y="2"/>
                          <a:pt x="16" y="1"/>
                        </a:cubicBezTo>
                        <a:cubicBezTo>
                          <a:pt x="16" y="0"/>
                          <a:pt x="16" y="0"/>
                          <a:pt x="16" y="0"/>
                        </a:cubicBezTo>
                        <a:cubicBezTo>
                          <a:pt x="11" y="2"/>
                          <a:pt x="5" y="4"/>
                          <a:pt x="1" y="8"/>
                        </a:cubicBezTo>
                        <a:cubicBezTo>
                          <a:pt x="0"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0" name="Freeform 1737"/>
                  <p:cNvSpPr>
                    <a:spLocks/>
                  </p:cNvSpPr>
                  <p:nvPr/>
                </p:nvSpPr>
                <p:spPr bwMode="auto">
                  <a:xfrm>
                    <a:off x="3098" y="1895"/>
                    <a:ext cx="71" cy="38"/>
                  </a:xfrm>
                  <a:custGeom>
                    <a:avLst/>
                    <a:gdLst>
                      <a:gd name="T0" fmla="*/ 1 w 13"/>
                      <a:gd name="T1" fmla="*/ 7 h 7"/>
                      <a:gd name="T2" fmla="*/ 13 w 13"/>
                      <a:gd name="T3" fmla="*/ 0 h 7"/>
                      <a:gd name="T4" fmla="*/ 12 w 13"/>
                      <a:gd name="T5" fmla="*/ 0 h 7"/>
                      <a:gd name="T6" fmla="*/ 1 w 13"/>
                      <a:gd name="T7" fmla="*/ 7 h 7"/>
                      <a:gd name="T8" fmla="*/ 1 w 13"/>
                      <a:gd name="T9" fmla="*/ 7 h 7"/>
                    </a:gdLst>
                    <a:ahLst/>
                    <a:cxnLst>
                      <a:cxn ang="0">
                        <a:pos x="T0" y="T1"/>
                      </a:cxn>
                      <a:cxn ang="0">
                        <a:pos x="T2" y="T3"/>
                      </a:cxn>
                      <a:cxn ang="0">
                        <a:pos x="T4" y="T5"/>
                      </a:cxn>
                      <a:cxn ang="0">
                        <a:pos x="T6" y="T7"/>
                      </a:cxn>
                      <a:cxn ang="0">
                        <a:pos x="T8" y="T9"/>
                      </a:cxn>
                    </a:cxnLst>
                    <a:rect l="0" t="0" r="r" b="b"/>
                    <a:pathLst>
                      <a:path w="13" h="7">
                        <a:moveTo>
                          <a:pt x="1" y="7"/>
                        </a:moveTo>
                        <a:cubicBezTo>
                          <a:pt x="4" y="3"/>
                          <a:pt x="9" y="2"/>
                          <a:pt x="13" y="0"/>
                        </a:cubicBezTo>
                        <a:cubicBezTo>
                          <a:pt x="13" y="0"/>
                          <a:pt x="13" y="0"/>
                          <a:pt x="12" y="0"/>
                        </a:cubicBezTo>
                        <a:cubicBezTo>
                          <a:pt x="8" y="2"/>
                          <a:pt x="4" y="3"/>
                          <a:pt x="1"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1" name="Freeform 1738"/>
                  <p:cNvSpPr>
                    <a:spLocks/>
                  </p:cNvSpPr>
                  <p:nvPr/>
                </p:nvSpPr>
                <p:spPr bwMode="auto">
                  <a:xfrm>
                    <a:off x="3103" y="1911"/>
                    <a:ext cx="50" cy="33"/>
                  </a:xfrm>
                  <a:custGeom>
                    <a:avLst/>
                    <a:gdLst>
                      <a:gd name="T0" fmla="*/ 1 w 9"/>
                      <a:gd name="T1" fmla="*/ 6 h 6"/>
                      <a:gd name="T2" fmla="*/ 9 w 9"/>
                      <a:gd name="T3" fmla="*/ 1 h 6"/>
                      <a:gd name="T4" fmla="*/ 8 w 9"/>
                      <a:gd name="T5" fmla="*/ 0 h 6"/>
                      <a:gd name="T6" fmla="*/ 1 w 9"/>
                      <a:gd name="T7" fmla="*/ 5 h 6"/>
                      <a:gd name="T8" fmla="*/ 1 w 9"/>
                      <a:gd name="T9" fmla="*/ 6 h 6"/>
                    </a:gdLst>
                    <a:ahLst/>
                    <a:cxnLst>
                      <a:cxn ang="0">
                        <a:pos x="T0" y="T1"/>
                      </a:cxn>
                      <a:cxn ang="0">
                        <a:pos x="T2" y="T3"/>
                      </a:cxn>
                      <a:cxn ang="0">
                        <a:pos x="T4" y="T5"/>
                      </a:cxn>
                      <a:cxn ang="0">
                        <a:pos x="T6" y="T7"/>
                      </a:cxn>
                      <a:cxn ang="0">
                        <a:pos x="T8" y="T9"/>
                      </a:cxn>
                    </a:cxnLst>
                    <a:rect l="0" t="0" r="r" b="b"/>
                    <a:pathLst>
                      <a:path w="9" h="6">
                        <a:moveTo>
                          <a:pt x="1" y="6"/>
                        </a:moveTo>
                        <a:cubicBezTo>
                          <a:pt x="3" y="4"/>
                          <a:pt x="6" y="2"/>
                          <a:pt x="9" y="1"/>
                        </a:cubicBezTo>
                        <a:cubicBezTo>
                          <a:pt x="9" y="1"/>
                          <a:pt x="9" y="0"/>
                          <a:pt x="8" y="0"/>
                        </a:cubicBezTo>
                        <a:cubicBezTo>
                          <a:pt x="6" y="2"/>
                          <a:pt x="3" y="3"/>
                          <a:pt x="1" y="5"/>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2" name="Freeform 1739"/>
                  <p:cNvSpPr>
                    <a:spLocks/>
                  </p:cNvSpPr>
                  <p:nvPr/>
                </p:nvSpPr>
                <p:spPr bwMode="auto">
                  <a:xfrm>
                    <a:off x="3020" y="1795"/>
                    <a:ext cx="105" cy="50"/>
                  </a:xfrm>
                  <a:custGeom>
                    <a:avLst/>
                    <a:gdLst>
                      <a:gd name="T0" fmla="*/ 1 w 19"/>
                      <a:gd name="T1" fmla="*/ 9 h 9"/>
                      <a:gd name="T2" fmla="*/ 18 w 19"/>
                      <a:gd name="T3" fmla="*/ 0 h 9"/>
                      <a:gd name="T4" fmla="*/ 18 w 19"/>
                      <a:gd name="T5" fmla="*/ 0 h 9"/>
                      <a:gd name="T6" fmla="*/ 1 w 19"/>
                      <a:gd name="T7" fmla="*/ 9 h 9"/>
                      <a:gd name="T8" fmla="*/ 1 w 19"/>
                      <a:gd name="T9" fmla="*/ 9 h 9"/>
                    </a:gdLst>
                    <a:ahLst/>
                    <a:cxnLst>
                      <a:cxn ang="0">
                        <a:pos x="T0" y="T1"/>
                      </a:cxn>
                      <a:cxn ang="0">
                        <a:pos x="T2" y="T3"/>
                      </a:cxn>
                      <a:cxn ang="0">
                        <a:pos x="T4" y="T5"/>
                      </a:cxn>
                      <a:cxn ang="0">
                        <a:pos x="T6" y="T7"/>
                      </a:cxn>
                      <a:cxn ang="0">
                        <a:pos x="T8" y="T9"/>
                      </a:cxn>
                    </a:cxnLst>
                    <a:rect l="0" t="0" r="r" b="b"/>
                    <a:pathLst>
                      <a:path w="19" h="9">
                        <a:moveTo>
                          <a:pt x="1" y="9"/>
                        </a:moveTo>
                        <a:cubicBezTo>
                          <a:pt x="6" y="5"/>
                          <a:pt x="12" y="3"/>
                          <a:pt x="18" y="0"/>
                        </a:cubicBezTo>
                        <a:cubicBezTo>
                          <a:pt x="19" y="0"/>
                          <a:pt x="18" y="0"/>
                          <a:pt x="18" y="0"/>
                        </a:cubicBezTo>
                        <a:cubicBezTo>
                          <a:pt x="12" y="3"/>
                          <a:pt x="6" y="5"/>
                          <a:pt x="1"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3" name="Freeform 1740"/>
                  <p:cNvSpPr>
                    <a:spLocks/>
                  </p:cNvSpPr>
                  <p:nvPr/>
                </p:nvSpPr>
                <p:spPr bwMode="auto">
                  <a:xfrm>
                    <a:off x="3009" y="1718"/>
                    <a:ext cx="56" cy="33"/>
                  </a:xfrm>
                  <a:custGeom>
                    <a:avLst/>
                    <a:gdLst>
                      <a:gd name="T0" fmla="*/ 1 w 10"/>
                      <a:gd name="T1" fmla="*/ 6 h 6"/>
                      <a:gd name="T2" fmla="*/ 9 w 10"/>
                      <a:gd name="T3" fmla="*/ 1 h 6"/>
                      <a:gd name="T4" fmla="*/ 9 w 10"/>
                      <a:gd name="T5" fmla="*/ 1 h 6"/>
                      <a:gd name="T6" fmla="*/ 0 w 10"/>
                      <a:gd name="T7" fmla="*/ 6 h 6"/>
                      <a:gd name="T8" fmla="*/ 1 w 10"/>
                      <a:gd name="T9" fmla="*/ 6 h 6"/>
                    </a:gdLst>
                    <a:ahLst/>
                    <a:cxnLst>
                      <a:cxn ang="0">
                        <a:pos x="T0" y="T1"/>
                      </a:cxn>
                      <a:cxn ang="0">
                        <a:pos x="T2" y="T3"/>
                      </a:cxn>
                      <a:cxn ang="0">
                        <a:pos x="T4" y="T5"/>
                      </a:cxn>
                      <a:cxn ang="0">
                        <a:pos x="T6" y="T7"/>
                      </a:cxn>
                      <a:cxn ang="0">
                        <a:pos x="T8" y="T9"/>
                      </a:cxn>
                    </a:cxnLst>
                    <a:rect l="0" t="0" r="r" b="b"/>
                    <a:pathLst>
                      <a:path w="10" h="6">
                        <a:moveTo>
                          <a:pt x="1" y="6"/>
                        </a:moveTo>
                        <a:cubicBezTo>
                          <a:pt x="3" y="4"/>
                          <a:pt x="6" y="2"/>
                          <a:pt x="9" y="1"/>
                        </a:cubicBezTo>
                        <a:cubicBezTo>
                          <a:pt x="10" y="1"/>
                          <a:pt x="9" y="0"/>
                          <a:pt x="9" y="1"/>
                        </a:cubicBezTo>
                        <a:cubicBezTo>
                          <a:pt x="6" y="2"/>
                          <a:pt x="3" y="4"/>
                          <a:pt x="0" y="6"/>
                        </a:cubicBezTo>
                        <a:cubicBezTo>
                          <a:pt x="0" y="6"/>
                          <a:pt x="1"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4" name="Freeform 1741"/>
                  <p:cNvSpPr>
                    <a:spLocks/>
                  </p:cNvSpPr>
                  <p:nvPr/>
                </p:nvSpPr>
                <p:spPr bwMode="auto">
                  <a:xfrm>
                    <a:off x="3015" y="1586"/>
                    <a:ext cx="231" cy="110"/>
                  </a:xfrm>
                  <a:custGeom>
                    <a:avLst/>
                    <a:gdLst>
                      <a:gd name="T0" fmla="*/ 1 w 42"/>
                      <a:gd name="T1" fmla="*/ 19 h 20"/>
                      <a:gd name="T2" fmla="*/ 42 w 42"/>
                      <a:gd name="T3" fmla="*/ 1 h 20"/>
                      <a:gd name="T4" fmla="*/ 41 w 42"/>
                      <a:gd name="T5" fmla="*/ 0 h 20"/>
                      <a:gd name="T6" fmla="*/ 1 w 42"/>
                      <a:gd name="T7" fmla="*/ 19 h 20"/>
                      <a:gd name="T8" fmla="*/ 1 w 42"/>
                      <a:gd name="T9" fmla="*/ 19 h 20"/>
                    </a:gdLst>
                    <a:ahLst/>
                    <a:cxnLst>
                      <a:cxn ang="0">
                        <a:pos x="T0" y="T1"/>
                      </a:cxn>
                      <a:cxn ang="0">
                        <a:pos x="T2" y="T3"/>
                      </a:cxn>
                      <a:cxn ang="0">
                        <a:pos x="T4" y="T5"/>
                      </a:cxn>
                      <a:cxn ang="0">
                        <a:pos x="T6" y="T7"/>
                      </a:cxn>
                      <a:cxn ang="0">
                        <a:pos x="T8" y="T9"/>
                      </a:cxn>
                    </a:cxnLst>
                    <a:rect l="0" t="0" r="r" b="b"/>
                    <a:pathLst>
                      <a:path w="42" h="20">
                        <a:moveTo>
                          <a:pt x="1" y="19"/>
                        </a:moveTo>
                        <a:cubicBezTo>
                          <a:pt x="12" y="9"/>
                          <a:pt x="28" y="6"/>
                          <a:pt x="42" y="1"/>
                        </a:cubicBezTo>
                        <a:cubicBezTo>
                          <a:pt x="42" y="0"/>
                          <a:pt x="42" y="0"/>
                          <a:pt x="41" y="0"/>
                        </a:cubicBezTo>
                        <a:cubicBezTo>
                          <a:pt x="28" y="6"/>
                          <a:pt x="11" y="9"/>
                          <a:pt x="1" y="19"/>
                        </a:cubicBezTo>
                        <a:cubicBezTo>
                          <a:pt x="0" y="20"/>
                          <a:pt x="1" y="20"/>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5" name="Freeform 1742"/>
                  <p:cNvSpPr>
                    <a:spLocks/>
                  </p:cNvSpPr>
                  <p:nvPr/>
                </p:nvSpPr>
                <p:spPr bwMode="auto">
                  <a:xfrm>
                    <a:off x="3120" y="1624"/>
                    <a:ext cx="93" cy="45"/>
                  </a:xfrm>
                  <a:custGeom>
                    <a:avLst/>
                    <a:gdLst>
                      <a:gd name="T0" fmla="*/ 1 w 17"/>
                      <a:gd name="T1" fmla="*/ 8 h 8"/>
                      <a:gd name="T2" fmla="*/ 16 w 17"/>
                      <a:gd name="T3" fmla="*/ 0 h 8"/>
                      <a:gd name="T4" fmla="*/ 16 w 17"/>
                      <a:gd name="T5" fmla="*/ 0 h 8"/>
                      <a:gd name="T6" fmla="*/ 0 w 17"/>
                      <a:gd name="T7" fmla="*/ 8 h 8"/>
                      <a:gd name="T8" fmla="*/ 1 w 17"/>
                      <a:gd name="T9" fmla="*/ 8 h 8"/>
                    </a:gdLst>
                    <a:ahLst/>
                    <a:cxnLst>
                      <a:cxn ang="0">
                        <a:pos x="T0" y="T1"/>
                      </a:cxn>
                      <a:cxn ang="0">
                        <a:pos x="T2" y="T3"/>
                      </a:cxn>
                      <a:cxn ang="0">
                        <a:pos x="T4" y="T5"/>
                      </a:cxn>
                      <a:cxn ang="0">
                        <a:pos x="T6" y="T7"/>
                      </a:cxn>
                      <a:cxn ang="0">
                        <a:pos x="T8" y="T9"/>
                      </a:cxn>
                    </a:cxnLst>
                    <a:rect l="0" t="0" r="r" b="b"/>
                    <a:pathLst>
                      <a:path w="17" h="8">
                        <a:moveTo>
                          <a:pt x="1" y="8"/>
                        </a:moveTo>
                        <a:cubicBezTo>
                          <a:pt x="6" y="5"/>
                          <a:pt x="11" y="3"/>
                          <a:pt x="16" y="0"/>
                        </a:cubicBezTo>
                        <a:cubicBezTo>
                          <a:pt x="17" y="0"/>
                          <a:pt x="17" y="0"/>
                          <a:pt x="16" y="0"/>
                        </a:cubicBezTo>
                        <a:cubicBezTo>
                          <a:pt x="11" y="3"/>
                          <a:pt x="5" y="5"/>
                          <a:pt x="0" y="8"/>
                        </a:cubicBezTo>
                        <a:cubicBezTo>
                          <a:pt x="0" y="8"/>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6" name="Freeform 1743"/>
                  <p:cNvSpPr>
                    <a:spLocks/>
                  </p:cNvSpPr>
                  <p:nvPr/>
                </p:nvSpPr>
                <p:spPr bwMode="auto">
                  <a:xfrm>
                    <a:off x="3324" y="1624"/>
                    <a:ext cx="204" cy="94"/>
                  </a:xfrm>
                  <a:custGeom>
                    <a:avLst/>
                    <a:gdLst>
                      <a:gd name="T0" fmla="*/ 0 w 37"/>
                      <a:gd name="T1" fmla="*/ 17 h 17"/>
                      <a:gd name="T2" fmla="*/ 37 w 37"/>
                      <a:gd name="T3" fmla="*/ 0 h 17"/>
                      <a:gd name="T4" fmla="*/ 37 w 37"/>
                      <a:gd name="T5" fmla="*/ 0 h 17"/>
                      <a:gd name="T6" fmla="*/ 0 w 37"/>
                      <a:gd name="T7" fmla="*/ 16 h 17"/>
                      <a:gd name="T8" fmla="*/ 0 w 37"/>
                      <a:gd name="T9" fmla="*/ 17 h 17"/>
                    </a:gdLst>
                    <a:ahLst/>
                    <a:cxnLst>
                      <a:cxn ang="0">
                        <a:pos x="T0" y="T1"/>
                      </a:cxn>
                      <a:cxn ang="0">
                        <a:pos x="T2" y="T3"/>
                      </a:cxn>
                      <a:cxn ang="0">
                        <a:pos x="T4" y="T5"/>
                      </a:cxn>
                      <a:cxn ang="0">
                        <a:pos x="T6" y="T7"/>
                      </a:cxn>
                      <a:cxn ang="0">
                        <a:pos x="T8" y="T9"/>
                      </a:cxn>
                    </a:cxnLst>
                    <a:rect l="0" t="0" r="r" b="b"/>
                    <a:pathLst>
                      <a:path w="37" h="17">
                        <a:moveTo>
                          <a:pt x="0" y="17"/>
                        </a:moveTo>
                        <a:cubicBezTo>
                          <a:pt x="13" y="11"/>
                          <a:pt x="24" y="4"/>
                          <a:pt x="37" y="0"/>
                        </a:cubicBezTo>
                        <a:cubicBezTo>
                          <a:pt x="37" y="0"/>
                          <a:pt x="37" y="0"/>
                          <a:pt x="37" y="0"/>
                        </a:cubicBezTo>
                        <a:cubicBezTo>
                          <a:pt x="24" y="4"/>
                          <a:pt x="12" y="11"/>
                          <a:pt x="0" y="16"/>
                        </a:cubicBezTo>
                        <a:cubicBezTo>
                          <a:pt x="0" y="17"/>
                          <a:pt x="0" y="17"/>
                          <a:pt x="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7" name="Freeform 1744"/>
                  <p:cNvSpPr>
                    <a:spLocks/>
                  </p:cNvSpPr>
                  <p:nvPr/>
                </p:nvSpPr>
                <p:spPr bwMode="auto">
                  <a:xfrm>
                    <a:off x="3362" y="1591"/>
                    <a:ext cx="171" cy="72"/>
                  </a:xfrm>
                  <a:custGeom>
                    <a:avLst/>
                    <a:gdLst>
                      <a:gd name="T0" fmla="*/ 0 w 31"/>
                      <a:gd name="T1" fmla="*/ 13 h 13"/>
                      <a:gd name="T2" fmla="*/ 30 w 31"/>
                      <a:gd name="T3" fmla="*/ 0 h 13"/>
                      <a:gd name="T4" fmla="*/ 30 w 31"/>
                      <a:gd name="T5" fmla="*/ 0 h 13"/>
                      <a:gd name="T6" fmla="*/ 0 w 31"/>
                      <a:gd name="T7" fmla="*/ 13 h 13"/>
                      <a:gd name="T8" fmla="*/ 0 w 31"/>
                      <a:gd name="T9" fmla="*/ 13 h 13"/>
                    </a:gdLst>
                    <a:ahLst/>
                    <a:cxnLst>
                      <a:cxn ang="0">
                        <a:pos x="T0" y="T1"/>
                      </a:cxn>
                      <a:cxn ang="0">
                        <a:pos x="T2" y="T3"/>
                      </a:cxn>
                      <a:cxn ang="0">
                        <a:pos x="T4" y="T5"/>
                      </a:cxn>
                      <a:cxn ang="0">
                        <a:pos x="T6" y="T7"/>
                      </a:cxn>
                      <a:cxn ang="0">
                        <a:pos x="T8" y="T9"/>
                      </a:cxn>
                    </a:cxnLst>
                    <a:rect l="0" t="0" r="r" b="b"/>
                    <a:pathLst>
                      <a:path w="31" h="13">
                        <a:moveTo>
                          <a:pt x="0" y="13"/>
                        </a:moveTo>
                        <a:cubicBezTo>
                          <a:pt x="8" y="5"/>
                          <a:pt x="20" y="4"/>
                          <a:pt x="30" y="0"/>
                        </a:cubicBezTo>
                        <a:cubicBezTo>
                          <a:pt x="31" y="0"/>
                          <a:pt x="30" y="0"/>
                          <a:pt x="30" y="0"/>
                        </a:cubicBezTo>
                        <a:cubicBezTo>
                          <a:pt x="20" y="3"/>
                          <a:pt x="7" y="5"/>
                          <a:pt x="0" y="13"/>
                        </a:cubicBez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8" name="Freeform 1745"/>
                  <p:cNvSpPr>
                    <a:spLocks/>
                  </p:cNvSpPr>
                  <p:nvPr/>
                </p:nvSpPr>
                <p:spPr bwMode="auto">
                  <a:xfrm>
                    <a:off x="3269" y="1691"/>
                    <a:ext cx="165" cy="66"/>
                  </a:xfrm>
                  <a:custGeom>
                    <a:avLst/>
                    <a:gdLst>
                      <a:gd name="T0" fmla="*/ 1 w 30"/>
                      <a:gd name="T1" fmla="*/ 12 h 12"/>
                      <a:gd name="T2" fmla="*/ 29 w 30"/>
                      <a:gd name="T3" fmla="*/ 0 h 12"/>
                      <a:gd name="T4" fmla="*/ 29 w 30"/>
                      <a:gd name="T5" fmla="*/ 0 h 12"/>
                      <a:gd name="T6" fmla="*/ 1 w 30"/>
                      <a:gd name="T7" fmla="*/ 12 h 12"/>
                      <a:gd name="T8" fmla="*/ 1 w 30"/>
                      <a:gd name="T9" fmla="*/ 12 h 12"/>
                    </a:gdLst>
                    <a:ahLst/>
                    <a:cxnLst>
                      <a:cxn ang="0">
                        <a:pos x="T0" y="T1"/>
                      </a:cxn>
                      <a:cxn ang="0">
                        <a:pos x="T2" y="T3"/>
                      </a:cxn>
                      <a:cxn ang="0">
                        <a:pos x="T4" y="T5"/>
                      </a:cxn>
                      <a:cxn ang="0">
                        <a:pos x="T6" y="T7"/>
                      </a:cxn>
                      <a:cxn ang="0">
                        <a:pos x="T8" y="T9"/>
                      </a:cxn>
                    </a:cxnLst>
                    <a:rect l="0" t="0" r="r" b="b"/>
                    <a:pathLst>
                      <a:path w="30" h="12">
                        <a:moveTo>
                          <a:pt x="1" y="12"/>
                        </a:moveTo>
                        <a:cubicBezTo>
                          <a:pt x="10" y="8"/>
                          <a:pt x="19" y="3"/>
                          <a:pt x="29" y="0"/>
                        </a:cubicBezTo>
                        <a:cubicBezTo>
                          <a:pt x="30" y="0"/>
                          <a:pt x="30" y="0"/>
                          <a:pt x="29" y="0"/>
                        </a:cubicBezTo>
                        <a:cubicBezTo>
                          <a:pt x="19" y="3"/>
                          <a:pt x="10" y="8"/>
                          <a:pt x="1" y="12"/>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59" name="Freeform 1746"/>
                  <p:cNvSpPr>
                    <a:spLocks/>
                  </p:cNvSpPr>
                  <p:nvPr/>
                </p:nvSpPr>
                <p:spPr bwMode="auto">
                  <a:xfrm>
                    <a:off x="3258" y="1696"/>
                    <a:ext cx="187" cy="77"/>
                  </a:xfrm>
                  <a:custGeom>
                    <a:avLst/>
                    <a:gdLst>
                      <a:gd name="T0" fmla="*/ 1 w 34"/>
                      <a:gd name="T1" fmla="*/ 14 h 14"/>
                      <a:gd name="T2" fmla="*/ 33 w 34"/>
                      <a:gd name="T3" fmla="*/ 0 h 14"/>
                      <a:gd name="T4" fmla="*/ 33 w 34"/>
                      <a:gd name="T5" fmla="*/ 0 h 14"/>
                      <a:gd name="T6" fmla="*/ 1 w 34"/>
                      <a:gd name="T7" fmla="*/ 13 h 14"/>
                      <a:gd name="T8" fmla="*/ 1 w 34"/>
                      <a:gd name="T9" fmla="*/ 14 h 14"/>
                    </a:gdLst>
                    <a:ahLst/>
                    <a:cxnLst>
                      <a:cxn ang="0">
                        <a:pos x="T0" y="T1"/>
                      </a:cxn>
                      <a:cxn ang="0">
                        <a:pos x="T2" y="T3"/>
                      </a:cxn>
                      <a:cxn ang="0">
                        <a:pos x="T4" y="T5"/>
                      </a:cxn>
                      <a:cxn ang="0">
                        <a:pos x="T6" y="T7"/>
                      </a:cxn>
                      <a:cxn ang="0">
                        <a:pos x="T8" y="T9"/>
                      </a:cxn>
                    </a:cxnLst>
                    <a:rect l="0" t="0" r="r" b="b"/>
                    <a:pathLst>
                      <a:path w="34" h="14">
                        <a:moveTo>
                          <a:pt x="1" y="14"/>
                        </a:moveTo>
                        <a:cubicBezTo>
                          <a:pt x="11" y="8"/>
                          <a:pt x="22" y="5"/>
                          <a:pt x="33" y="0"/>
                        </a:cubicBezTo>
                        <a:cubicBezTo>
                          <a:pt x="34" y="0"/>
                          <a:pt x="33" y="0"/>
                          <a:pt x="33" y="0"/>
                        </a:cubicBezTo>
                        <a:cubicBezTo>
                          <a:pt x="22" y="4"/>
                          <a:pt x="11" y="8"/>
                          <a:pt x="1" y="13"/>
                        </a:cubicBezTo>
                        <a:cubicBezTo>
                          <a:pt x="0" y="14"/>
                          <a:pt x="1"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0" name="Freeform 1747"/>
                  <p:cNvSpPr>
                    <a:spLocks/>
                  </p:cNvSpPr>
                  <p:nvPr/>
                </p:nvSpPr>
                <p:spPr bwMode="auto">
                  <a:xfrm>
                    <a:off x="3070" y="1746"/>
                    <a:ext cx="314" cy="143"/>
                  </a:xfrm>
                  <a:custGeom>
                    <a:avLst/>
                    <a:gdLst>
                      <a:gd name="T0" fmla="*/ 1 w 57"/>
                      <a:gd name="T1" fmla="*/ 26 h 26"/>
                      <a:gd name="T2" fmla="*/ 26 w 57"/>
                      <a:gd name="T3" fmla="*/ 12 h 26"/>
                      <a:gd name="T4" fmla="*/ 39 w 57"/>
                      <a:gd name="T5" fmla="*/ 7 h 26"/>
                      <a:gd name="T6" fmla="*/ 56 w 57"/>
                      <a:gd name="T7" fmla="*/ 0 h 26"/>
                      <a:gd name="T8" fmla="*/ 56 w 57"/>
                      <a:gd name="T9" fmla="*/ 0 h 26"/>
                      <a:gd name="T10" fmla="*/ 40 w 57"/>
                      <a:gd name="T11" fmla="*/ 6 h 26"/>
                      <a:gd name="T12" fmla="*/ 25 w 57"/>
                      <a:gd name="T13" fmla="*/ 12 h 26"/>
                      <a:gd name="T14" fmla="*/ 0 w 57"/>
                      <a:gd name="T15" fmla="*/ 26 h 26"/>
                      <a:gd name="T16" fmla="*/ 1 w 57"/>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26">
                        <a:moveTo>
                          <a:pt x="1" y="26"/>
                        </a:moveTo>
                        <a:cubicBezTo>
                          <a:pt x="8" y="19"/>
                          <a:pt x="17" y="16"/>
                          <a:pt x="26" y="12"/>
                        </a:cubicBezTo>
                        <a:cubicBezTo>
                          <a:pt x="31" y="11"/>
                          <a:pt x="35" y="9"/>
                          <a:pt x="39" y="7"/>
                        </a:cubicBezTo>
                        <a:cubicBezTo>
                          <a:pt x="45" y="4"/>
                          <a:pt x="50" y="2"/>
                          <a:pt x="56" y="0"/>
                        </a:cubicBezTo>
                        <a:cubicBezTo>
                          <a:pt x="57" y="0"/>
                          <a:pt x="56" y="0"/>
                          <a:pt x="56" y="0"/>
                        </a:cubicBezTo>
                        <a:cubicBezTo>
                          <a:pt x="51" y="1"/>
                          <a:pt x="46" y="4"/>
                          <a:pt x="40" y="6"/>
                        </a:cubicBezTo>
                        <a:cubicBezTo>
                          <a:pt x="36" y="8"/>
                          <a:pt x="30" y="10"/>
                          <a:pt x="25" y="12"/>
                        </a:cubicBezTo>
                        <a:cubicBezTo>
                          <a:pt x="16" y="16"/>
                          <a:pt x="7" y="19"/>
                          <a:pt x="0" y="26"/>
                        </a:cubicBezTo>
                        <a:cubicBezTo>
                          <a:pt x="0" y="26"/>
                          <a:pt x="1" y="26"/>
                          <a:pt x="1"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1" name="Freeform 1748"/>
                  <p:cNvSpPr>
                    <a:spLocks/>
                  </p:cNvSpPr>
                  <p:nvPr/>
                </p:nvSpPr>
                <p:spPr bwMode="auto">
                  <a:xfrm>
                    <a:off x="3020" y="1624"/>
                    <a:ext cx="127" cy="67"/>
                  </a:xfrm>
                  <a:custGeom>
                    <a:avLst/>
                    <a:gdLst>
                      <a:gd name="T0" fmla="*/ 1 w 23"/>
                      <a:gd name="T1" fmla="*/ 12 h 12"/>
                      <a:gd name="T2" fmla="*/ 23 w 23"/>
                      <a:gd name="T3" fmla="*/ 0 h 12"/>
                      <a:gd name="T4" fmla="*/ 22 w 23"/>
                      <a:gd name="T5" fmla="*/ 0 h 12"/>
                      <a:gd name="T6" fmla="*/ 1 w 23"/>
                      <a:gd name="T7" fmla="*/ 12 h 12"/>
                      <a:gd name="T8" fmla="*/ 1 w 23"/>
                      <a:gd name="T9" fmla="*/ 12 h 12"/>
                    </a:gdLst>
                    <a:ahLst/>
                    <a:cxnLst>
                      <a:cxn ang="0">
                        <a:pos x="T0" y="T1"/>
                      </a:cxn>
                      <a:cxn ang="0">
                        <a:pos x="T2" y="T3"/>
                      </a:cxn>
                      <a:cxn ang="0">
                        <a:pos x="T4" y="T5"/>
                      </a:cxn>
                      <a:cxn ang="0">
                        <a:pos x="T6" y="T7"/>
                      </a:cxn>
                      <a:cxn ang="0">
                        <a:pos x="T8" y="T9"/>
                      </a:cxn>
                    </a:cxnLst>
                    <a:rect l="0" t="0" r="r" b="b"/>
                    <a:pathLst>
                      <a:path w="23" h="12">
                        <a:moveTo>
                          <a:pt x="1" y="12"/>
                        </a:moveTo>
                        <a:cubicBezTo>
                          <a:pt x="8" y="7"/>
                          <a:pt x="15" y="4"/>
                          <a:pt x="23" y="0"/>
                        </a:cubicBezTo>
                        <a:cubicBezTo>
                          <a:pt x="23" y="0"/>
                          <a:pt x="23" y="0"/>
                          <a:pt x="22" y="0"/>
                        </a:cubicBezTo>
                        <a:cubicBezTo>
                          <a:pt x="15" y="3"/>
                          <a:pt x="7" y="7"/>
                          <a:pt x="1" y="12"/>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2" name="Freeform 1749"/>
                  <p:cNvSpPr>
                    <a:spLocks/>
                  </p:cNvSpPr>
                  <p:nvPr/>
                </p:nvSpPr>
                <p:spPr bwMode="auto">
                  <a:xfrm>
                    <a:off x="3153" y="1426"/>
                    <a:ext cx="220" cy="94"/>
                  </a:xfrm>
                  <a:custGeom>
                    <a:avLst/>
                    <a:gdLst>
                      <a:gd name="T0" fmla="*/ 1 w 40"/>
                      <a:gd name="T1" fmla="*/ 17 h 17"/>
                      <a:gd name="T2" fmla="*/ 40 w 40"/>
                      <a:gd name="T3" fmla="*/ 1 h 17"/>
                      <a:gd name="T4" fmla="*/ 39 w 40"/>
                      <a:gd name="T5" fmla="*/ 0 h 17"/>
                      <a:gd name="T6" fmla="*/ 1 w 40"/>
                      <a:gd name="T7" fmla="*/ 16 h 17"/>
                      <a:gd name="T8" fmla="*/ 1 w 40"/>
                      <a:gd name="T9" fmla="*/ 17 h 17"/>
                    </a:gdLst>
                    <a:ahLst/>
                    <a:cxnLst>
                      <a:cxn ang="0">
                        <a:pos x="T0" y="T1"/>
                      </a:cxn>
                      <a:cxn ang="0">
                        <a:pos x="T2" y="T3"/>
                      </a:cxn>
                      <a:cxn ang="0">
                        <a:pos x="T4" y="T5"/>
                      </a:cxn>
                      <a:cxn ang="0">
                        <a:pos x="T6" y="T7"/>
                      </a:cxn>
                      <a:cxn ang="0">
                        <a:pos x="T8" y="T9"/>
                      </a:cxn>
                    </a:cxnLst>
                    <a:rect l="0" t="0" r="r" b="b"/>
                    <a:pathLst>
                      <a:path w="40" h="17">
                        <a:moveTo>
                          <a:pt x="1" y="17"/>
                        </a:moveTo>
                        <a:cubicBezTo>
                          <a:pt x="13" y="9"/>
                          <a:pt x="26" y="5"/>
                          <a:pt x="40" y="1"/>
                        </a:cubicBezTo>
                        <a:cubicBezTo>
                          <a:pt x="40" y="1"/>
                          <a:pt x="40" y="0"/>
                          <a:pt x="39" y="0"/>
                        </a:cubicBezTo>
                        <a:cubicBezTo>
                          <a:pt x="26" y="5"/>
                          <a:pt x="13" y="9"/>
                          <a:pt x="1" y="16"/>
                        </a:cubicBezTo>
                        <a:cubicBezTo>
                          <a:pt x="0" y="17"/>
                          <a:pt x="1" y="17"/>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3" name="Freeform 1750"/>
                  <p:cNvSpPr>
                    <a:spLocks/>
                  </p:cNvSpPr>
                  <p:nvPr/>
                </p:nvSpPr>
                <p:spPr bwMode="auto">
                  <a:xfrm>
                    <a:off x="3087" y="1465"/>
                    <a:ext cx="154" cy="66"/>
                  </a:xfrm>
                  <a:custGeom>
                    <a:avLst/>
                    <a:gdLst>
                      <a:gd name="T0" fmla="*/ 1 w 28"/>
                      <a:gd name="T1" fmla="*/ 12 h 12"/>
                      <a:gd name="T2" fmla="*/ 27 w 28"/>
                      <a:gd name="T3" fmla="*/ 1 h 12"/>
                      <a:gd name="T4" fmla="*/ 27 w 28"/>
                      <a:gd name="T5" fmla="*/ 0 h 12"/>
                      <a:gd name="T6" fmla="*/ 1 w 28"/>
                      <a:gd name="T7" fmla="*/ 11 h 12"/>
                      <a:gd name="T8" fmla="*/ 1 w 28"/>
                      <a:gd name="T9" fmla="*/ 12 h 12"/>
                    </a:gdLst>
                    <a:ahLst/>
                    <a:cxnLst>
                      <a:cxn ang="0">
                        <a:pos x="T0" y="T1"/>
                      </a:cxn>
                      <a:cxn ang="0">
                        <a:pos x="T2" y="T3"/>
                      </a:cxn>
                      <a:cxn ang="0">
                        <a:pos x="T4" y="T5"/>
                      </a:cxn>
                      <a:cxn ang="0">
                        <a:pos x="T6" y="T7"/>
                      </a:cxn>
                      <a:cxn ang="0">
                        <a:pos x="T8" y="T9"/>
                      </a:cxn>
                    </a:cxnLst>
                    <a:rect l="0" t="0" r="r" b="b"/>
                    <a:pathLst>
                      <a:path w="28" h="12">
                        <a:moveTo>
                          <a:pt x="1" y="12"/>
                        </a:moveTo>
                        <a:cubicBezTo>
                          <a:pt x="9" y="7"/>
                          <a:pt x="18" y="4"/>
                          <a:pt x="27" y="1"/>
                        </a:cubicBezTo>
                        <a:cubicBezTo>
                          <a:pt x="28" y="0"/>
                          <a:pt x="27" y="0"/>
                          <a:pt x="27" y="0"/>
                        </a:cubicBezTo>
                        <a:cubicBezTo>
                          <a:pt x="18" y="4"/>
                          <a:pt x="9" y="6"/>
                          <a:pt x="1" y="11"/>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4" name="Freeform 1751"/>
                  <p:cNvSpPr>
                    <a:spLocks/>
                  </p:cNvSpPr>
                  <p:nvPr/>
                </p:nvSpPr>
                <p:spPr bwMode="auto">
                  <a:xfrm>
                    <a:off x="3423" y="1564"/>
                    <a:ext cx="99" cy="38"/>
                  </a:xfrm>
                  <a:custGeom>
                    <a:avLst/>
                    <a:gdLst>
                      <a:gd name="T0" fmla="*/ 0 w 18"/>
                      <a:gd name="T1" fmla="*/ 7 h 7"/>
                      <a:gd name="T2" fmla="*/ 9 w 18"/>
                      <a:gd name="T3" fmla="*/ 3 h 7"/>
                      <a:gd name="T4" fmla="*/ 18 w 18"/>
                      <a:gd name="T5" fmla="*/ 0 h 7"/>
                      <a:gd name="T6" fmla="*/ 17 w 18"/>
                      <a:gd name="T7" fmla="*/ 0 h 7"/>
                      <a:gd name="T8" fmla="*/ 0 w 18"/>
                      <a:gd name="T9" fmla="*/ 7 h 7"/>
                      <a:gd name="T10" fmla="*/ 0 w 18"/>
                      <a:gd name="T11" fmla="*/ 7 h 7"/>
                    </a:gdLst>
                    <a:ahLst/>
                    <a:cxnLst>
                      <a:cxn ang="0">
                        <a:pos x="T0" y="T1"/>
                      </a:cxn>
                      <a:cxn ang="0">
                        <a:pos x="T2" y="T3"/>
                      </a:cxn>
                      <a:cxn ang="0">
                        <a:pos x="T4" y="T5"/>
                      </a:cxn>
                      <a:cxn ang="0">
                        <a:pos x="T6" y="T7"/>
                      </a:cxn>
                      <a:cxn ang="0">
                        <a:pos x="T8" y="T9"/>
                      </a:cxn>
                      <a:cxn ang="0">
                        <a:pos x="T10" y="T11"/>
                      </a:cxn>
                    </a:cxnLst>
                    <a:rect l="0" t="0" r="r" b="b"/>
                    <a:pathLst>
                      <a:path w="18" h="7">
                        <a:moveTo>
                          <a:pt x="0" y="7"/>
                        </a:moveTo>
                        <a:cubicBezTo>
                          <a:pt x="3" y="4"/>
                          <a:pt x="6" y="3"/>
                          <a:pt x="9" y="3"/>
                        </a:cubicBezTo>
                        <a:cubicBezTo>
                          <a:pt x="12" y="2"/>
                          <a:pt x="15" y="1"/>
                          <a:pt x="18" y="0"/>
                        </a:cubicBezTo>
                        <a:cubicBezTo>
                          <a:pt x="18" y="0"/>
                          <a:pt x="18" y="0"/>
                          <a:pt x="17" y="0"/>
                        </a:cubicBezTo>
                        <a:cubicBezTo>
                          <a:pt x="12" y="2"/>
                          <a:pt x="4" y="2"/>
                          <a:pt x="0" y="7"/>
                        </a:cubicBezTo>
                        <a:cubicBezTo>
                          <a:pt x="0"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5" name="Freeform 1752"/>
                  <p:cNvSpPr>
                    <a:spLocks/>
                  </p:cNvSpPr>
                  <p:nvPr/>
                </p:nvSpPr>
                <p:spPr bwMode="auto">
                  <a:xfrm>
                    <a:off x="3401" y="1575"/>
                    <a:ext cx="110" cy="44"/>
                  </a:xfrm>
                  <a:custGeom>
                    <a:avLst/>
                    <a:gdLst>
                      <a:gd name="T0" fmla="*/ 1 w 20"/>
                      <a:gd name="T1" fmla="*/ 8 h 8"/>
                      <a:gd name="T2" fmla="*/ 19 w 20"/>
                      <a:gd name="T3" fmla="*/ 0 h 8"/>
                      <a:gd name="T4" fmla="*/ 19 w 20"/>
                      <a:gd name="T5" fmla="*/ 0 h 8"/>
                      <a:gd name="T6" fmla="*/ 0 w 20"/>
                      <a:gd name="T7" fmla="*/ 7 h 8"/>
                      <a:gd name="T8" fmla="*/ 1 w 20"/>
                      <a:gd name="T9" fmla="*/ 8 h 8"/>
                    </a:gdLst>
                    <a:ahLst/>
                    <a:cxnLst>
                      <a:cxn ang="0">
                        <a:pos x="T0" y="T1"/>
                      </a:cxn>
                      <a:cxn ang="0">
                        <a:pos x="T2" y="T3"/>
                      </a:cxn>
                      <a:cxn ang="0">
                        <a:pos x="T4" y="T5"/>
                      </a:cxn>
                      <a:cxn ang="0">
                        <a:pos x="T6" y="T7"/>
                      </a:cxn>
                      <a:cxn ang="0">
                        <a:pos x="T8" y="T9"/>
                      </a:cxn>
                    </a:cxnLst>
                    <a:rect l="0" t="0" r="r" b="b"/>
                    <a:pathLst>
                      <a:path w="20" h="8">
                        <a:moveTo>
                          <a:pt x="1" y="8"/>
                        </a:moveTo>
                        <a:cubicBezTo>
                          <a:pt x="7" y="5"/>
                          <a:pt x="13" y="2"/>
                          <a:pt x="19" y="0"/>
                        </a:cubicBezTo>
                        <a:cubicBezTo>
                          <a:pt x="20" y="0"/>
                          <a:pt x="20" y="0"/>
                          <a:pt x="19" y="0"/>
                        </a:cubicBezTo>
                        <a:cubicBezTo>
                          <a:pt x="13" y="2"/>
                          <a:pt x="6" y="4"/>
                          <a:pt x="0" y="7"/>
                        </a:cubicBezTo>
                        <a:cubicBezTo>
                          <a:pt x="0" y="7"/>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6" name="Freeform 1753"/>
                  <p:cNvSpPr>
                    <a:spLocks/>
                  </p:cNvSpPr>
                  <p:nvPr/>
                </p:nvSpPr>
                <p:spPr bwMode="auto">
                  <a:xfrm>
                    <a:off x="3213" y="1470"/>
                    <a:ext cx="28" cy="11"/>
                  </a:xfrm>
                  <a:custGeom>
                    <a:avLst/>
                    <a:gdLst>
                      <a:gd name="T0" fmla="*/ 1 w 5"/>
                      <a:gd name="T1" fmla="*/ 2 h 2"/>
                      <a:gd name="T2" fmla="*/ 5 w 5"/>
                      <a:gd name="T3" fmla="*/ 1 h 2"/>
                      <a:gd name="T4" fmla="*/ 4 w 5"/>
                      <a:gd name="T5" fmla="*/ 1 h 2"/>
                      <a:gd name="T6" fmla="*/ 0 w 5"/>
                      <a:gd name="T7" fmla="*/ 2 h 2"/>
                      <a:gd name="T8" fmla="*/ 1 w 5"/>
                      <a:gd name="T9" fmla="*/ 2 h 2"/>
                    </a:gdLst>
                    <a:ahLst/>
                    <a:cxnLst>
                      <a:cxn ang="0">
                        <a:pos x="T0" y="T1"/>
                      </a:cxn>
                      <a:cxn ang="0">
                        <a:pos x="T2" y="T3"/>
                      </a:cxn>
                      <a:cxn ang="0">
                        <a:pos x="T4" y="T5"/>
                      </a:cxn>
                      <a:cxn ang="0">
                        <a:pos x="T6" y="T7"/>
                      </a:cxn>
                      <a:cxn ang="0">
                        <a:pos x="T8" y="T9"/>
                      </a:cxn>
                    </a:cxnLst>
                    <a:rect l="0" t="0" r="r" b="b"/>
                    <a:pathLst>
                      <a:path w="5" h="2">
                        <a:moveTo>
                          <a:pt x="1" y="2"/>
                        </a:moveTo>
                        <a:cubicBezTo>
                          <a:pt x="2" y="2"/>
                          <a:pt x="3" y="1"/>
                          <a:pt x="5" y="1"/>
                        </a:cubicBezTo>
                        <a:cubicBezTo>
                          <a:pt x="5" y="0"/>
                          <a:pt x="4" y="1"/>
                          <a:pt x="4" y="1"/>
                        </a:cubicBezTo>
                        <a:cubicBezTo>
                          <a:pt x="3" y="1"/>
                          <a:pt x="2" y="2"/>
                          <a:pt x="0" y="2"/>
                        </a:cubicBezTo>
                        <a:cubicBezTo>
                          <a:pt x="0" y="2"/>
                          <a:pt x="0"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7" name="Freeform 1754"/>
                  <p:cNvSpPr>
                    <a:spLocks/>
                  </p:cNvSpPr>
                  <p:nvPr/>
                </p:nvSpPr>
                <p:spPr bwMode="auto">
                  <a:xfrm>
                    <a:off x="3191" y="1437"/>
                    <a:ext cx="188" cy="61"/>
                  </a:xfrm>
                  <a:custGeom>
                    <a:avLst/>
                    <a:gdLst>
                      <a:gd name="T0" fmla="*/ 1 w 34"/>
                      <a:gd name="T1" fmla="*/ 11 h 11"/>
                      <a:gd name="T2" fmla="*/ 33 w 34"/>
                      <a:gd name="T3" fmla="*/ 0 h 11"/>
                      <a:gd name="T4" fmla="*/ 33 w 34"/>
                      <a:gd name="T5" fmla="*/ 0 h 11"/>
                      <a:gd name="T6" fmla="*/ 1 w 34"/>
                      <a:gd name="T7" fmla="*/ 10 h 11"/>
                      <a:gd name="T8" fmla="*/ 1 w 34"/>
                      <a:gd name="T9" fmla="*/ 11 h 11"/>
                    </a:gdLst>
                    <a:ahLst/>
                    <a:cxnLst>
                      <a:cxn ang="0">
                        <a:pos x="T0" y="T1"/>
                      </a:cxn>
                      <a:cxn ang="0">
                        <a:pos x="T2" y="T3"/>
                      </a:cxn>
                      <a:cxn ang="0">
                        <a:pos x="T4" y="T5"/>
                      </a:cxn>
                      <a:cxn ang="0">
                        <a:pos x="T6" y="T7"/>
                      </a:cxn>
                      <a:cxn ang="0">
                        <a:pos x="T8" y="T9"/>
                      </a:cxn>
                    </a:cxnLst>
                    <a:rect l="0" t="0" r="r" b="b"/>
                    <a:pathLst>
                      <a:path w="34" h="11">
                        <a:moveTo>
                          <a:pt x="1" y="11"/>
                        </a:moveTo>
                        <a:cubicBezTo>
                          <a:pt x="12" y="7"/>
                          <a:pt x="22" y="3"/>
                          <a:pt x="33" y="0"/>
                        </a:cubicBezTo>
                        <a:cubicBezTo>
                          <a:pt x="34" y="0"/>
                          <a:pt x="34" y="0"/>
                          <a:pt x="33" y="0"/>
                        </a:cubicBezTo>
                        <a:cubicBezTo>
                          <a:pt x="22" y="2"/>
                          <a:pt x="11" y="6"/>
                          <a:pt x="1" y="10"/>
                        </a:cubicBezTo>
                        <a:cubicBezTo>
                          <a:pt x="0" y="10"/>
                          <a:pt x="0"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8" name="Freeform 1755"/>
                  <p:cNvSpPr>
                    <a:spLocks/>
                  </p:cNvSpPr>
                  <p:nvPr/>
                </p:nvSpPr>
                <p:spPr bwMode="auto">
                  <a:xfrm>
                    <a:off x="3357" y="2049"/>
                    <a:ext cx="88" cy="33"/>
                  </a:xfrm>
                  <a:custGeom>
                    <a:avLst/>
                    <a:gdLst>
                      <a:gd name="T0" fmla="*/ 0 w 16"/>
                      <a:gd name="T1" fmla="*/ 6 h 6"/>
                      <a:gd name="T2" fmla="*/ 15 w 16"/>
                      <a:gd name="T3" fmla="*/ 1 h 6"/>
                      <a:gd name="T4" fmla="*/ 15 w 16"/>
                      <a:gd name="T5" fmla="*/ 0 h 6"/>
                      <a:gd name="T6" fmla="*/ 0 w 16"/>
                      <a:gd name="T7" fmla="*/ 6 h 6"/>
                      <a:gd name="T8" fmla="*/ 0 w 16"/>
                      <a:gd name="T9" fmla="*/ 6 h 6"/>
                    </a:gdLst>
                    <a:ahLst/>
                    <a:cxnLst>
                      <a:cxn ang="0">
                        <a:pos x="T0" y="T1"/>
                      </a:cxn>
                      <a:cxn ang="0">
                        <a:pos x="T2" y="T3"/>
                      </a:cxn>
                      <a:cxn ang="0">
                        <a:pos x="T4" y="T5"/>
                      </a:cxn>
                      <a:cxn ang="0">
                        <a:pos x="T6" y="T7"/>
                      </a:cxn>
                      <a:cxn ang="0">
                        <a:pos x="T8" y="T9"/>
                      </a:cxn>
                    </a:cxnLst>
                    <a:rect l="0" t="0" r="r" b="b"/>
                    <a:pathLst>
                      <a:path w="16" h="6">
                        <a:moveTo>
                          <a:pt x="0" y="6"/>
                        </a:moveTo>
                        <a:cubicBezTo>
                          <a:pt x="5" y="5"/>
                          <a:pt x="10" y="2"/>
                          <a:pt x="15" y="1"/>
                        </a:cubicBezTo>
                        <a:cubicBezTo>
                          <a:pt x="16" y="1"/>
                          <a:pt x="16" y="0"/>
                          <a:pt x="15" y="0"/>
                        </a:cubicBezTo>
                        <a:cubicBezTo>
                          <a:pt x="10" y="2"/>
                          <a:pt x="5" y="4"/>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69" name="Freeform 1756"/>
                  <p:cNvSpPr>
                    <a:spLocks/>
                  </p:cNvSpPr>
                  <p:nvPr/>
                </p:nvSpPr>
                <p:spPr bwMode="auto">
                  <a:xfrm>
                    <a:off x="3318" y="2066"/>
                    <a:ext cx="160" cy="60"/>
                  </a:xfrm>
                  <a:custGeom>
                    <a:avLst/>
                    <a:gdLst>
                      <a:gd name="T0" fmla="*/ 1 w 29"/>
                      <a:gd name="T1" fmla="*/ 11 h 11"/>
                      <a:gd name="T2" fmla="*/ 29 w 29"/>
                      <a:gd name="T3" fmla="*/ 1 h 11"/>
                      <a:gd name="T4" fmla="*/ 28 w 29"/>
                      <a:gd name="T5" fmla="*/ 0 h 11"/>
                      <a:gd name="T6" fmla="*/ 1 w 29"/>
                      <a:gd name="T7" fmla="*/ 11 h 11"/>
                      <a:gd name="T8" fmla="*/ 1 w 29"/>
                      <a:gd name="T9" fmla="*/ 11 h 11"/>
                    </a:gdLst>
                    <a:ahLst/>
                    <a:cxnLst>
                      <a:cxn ang="0">
                        <a:pos x="T0" y="T1"/>
                      </a:cxn>
                      <a:cxn ang="0">
                        <a:pos x="T2" y="T3"/>
                      </a:cxn>
                      <a:cxn ang="0">
                        <a:pos x="T4" y="T5"/>
                      </a:cxn>
                      <a:cxn ang="0">
                        <a:pos x="T6" y="T7"/>
                      </a:cxn>
                      <a:cxn ang="0">
                        <a:pos x="T8" y="T9"/>
                      </a:cxn>
                    </a:cxnLst>
                    <a:rect l="0" t="0" r="r" b="b"/>
                    <a:pathLst>
                      <a:path w="29" h="11">
                        <a:moveTo>
                          <a:pt x="1" y="11"/>
                        </a:moveTo>
                        <a:cubicBezTo>
                          <a:pt x="10" y="7"/>
                          <a:pt x="19" y="4"/>
                          <a:pt x="29" y="1"/>
                        </a:cubicBezTo>
                        <a:cubicBezTo>
                          <a:pt x="29" y="0"/>
                          <a:pt x="29" y="0"/>
                          <a:pt x="28" y="0"/>
                        </a:cubicBezTo>
                        <a:cubicBezTo>
                          <a:pt x="19" y="3"/>
                          <a:pt x="10" y="6"/>
                          <a:pt x="1" y="11"/>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0" name="Freeform 1757"/>
                  <p:cNvSpPr>
                    <a:spLocks/>
                  </p:cNvSpPr>
                  <p:nvPr/>
                </p:nvSpPr>
                <p:spPr bwMode="auto">
                  <a:xfrm>
                    <a:off x="3313" y="2082"/>
                    <a:ext cx="182" cy="72"/>
                  </a:xfrm>
                  <a:custGeom>
                    <a:avLst/>
                    <a:gdLst>
                      <a:gd name="T0" fmla="*/ 1 w 33"/>
                      <a:gd name="T1" fmla="*/ 13 h 13"/>
                      <a:gd name="T2" fmla="*/ 33 w 33"/>
                      <a:gd name="T3" fmla="*/ 1 h 13"/>
                      <a:gd name="T4" fmla="*/ 32 w 33"/>
                      <a:gd name="T5" fmla="*/ 0 h 13"/>
                      <a:gd name="T6" fmla="*/ 1 w 33"/>
                      <a:gd name="T7" fmla="*/ 12 h 13"/>
                      <a:gd name="T8" fmla="*/ 1 w 33"/>
                      <a:gd name="T9" fmla="*/ 13 h 13"/>
                    </a:gdLst>
                    <a:ahLst/>
                    <a:cxnLst>
                      <a:cxn ang="0">
                        <a:pos x="T0" y="T1"/>
                      </a:cxn>
                      <a:cxn ang="0">
                        <a:pos x="T2" y="T3"/>
                      </a:cxn>
                      <a:cxn ang="0">
                        <a:pos x="T4" y="T5"/>
                      </a:cxn>
                      <a:cxn ang="0">
                        <a:pos x="T6" y="T7"/>
                      </a:cxn>
                      <a:cxn ang="0">
                        <a:pos x="T8" y="T9"/>
                      </a:cxn>
                    </a:cxnLst>
                    <a:rect l="0" t="0" r="r" b="b"/>
                    <a:pathLst>
                      <a:path w="33" h="13">
                        <a:moveTo>
                          <a:pt x="1" y="13"/>
                        </a:moveTo>
                        <a:cubicBezTo>
                          <a:pt x="11" y="7"/>
                          <a:pt x="22" y="4"/>
                          <a:pt x="33" y="1"/>
                        </a:cubicBezTo>
                        <a:cubicBezTo>
                          <a:pt x="33" y="0"/>
                          <a:pt x="33" y="0"/>
                          <a:pt x="32" y="0"/>
                        </a:cubicBezTo>
                        <a:cubicBezTo>
                          <a:pt x="22" y="3"/>
                          <a:pt x="11" y="7"/>
                          <a:pt x="1" y="12"/>
                        </a:cubicBezTo>
                        <a:cubicBezTo>
                          <a:pt x="0" y="12"/>
                          <a:pt x="0"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1" name="Freeform 1758"/>
                  <p:cNvSpPr>
                    <a:spLocks/>
                  </p:cNvSpPr>
                  <p:nvPr/>
                </p:nvSpPr>
                <p:spPr bwMode="auto">
                  <a:xfrm>
                    <a:off x="3324" y="2099"/>
                    <a:ext cx="242" cy="82"/>
                  </a:xfrm>
                  <a:custGeom>
                    <a:avLst/>
                    <a:gdLst>
                      <a:gd name="T0" fmla="*/ 0 w 44"/>
                      <a:gd name="T1" fmla="*/ 15 h 15"/>
                      <a:gd name="T2" fmla="*/ 8 w 44"/>
                      <a:gd name="T3" fmla="*/ 13 h 15"/>
                      <a:gd name="T4" fmla="*/ 18 w 44"/>
                      <a:gd name="T5" fmla="*/ 9 h 15"/>
                      <a:gd name="T6" fmla="*/ 44 w 44"/>
                      <a:gd name="T7" fmla="*/ 1 h 15"/>
                      <a:gd name="T8" fmla="*/ 44 w 44"/>
                      <a:gd name="T9" fmla="*/ 0 h 15"/>
                      <a:gd name="T10" fmla="*/ 21 w 44"/>
                      <a:gd name="T11" fmla="*/ 7 h 15"/>
                      <a:gd name="T12" fmla="*/ 11 w 44"/>
                      <a:gd name="T13" fmla="*/ 12 h 15"/>
                      <a:gd name="T14" fmla="*/ 1 w 44"/>
                      <a:gd name="T15" fmla="*/ 15 h 15"/>
                      <a:gd name="T16" fmla="*/ 0 w 44"/>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0" y="15"/>
                        </a:moveTo>
                        <a:cubicBezTo>
                          <a:pt x="3" y="15"/>
                          <a:pt x="5" y="14"/>
                          <a:pt x="8" y="13"/>
                        </a:cubicBezTo>
                        <a:cubicBezTo>
                          <a:pt x="11" y="12"/>
                          <a:pt x="15" y="10"/>
                          <a:pt x="18" y="9"/>
                        </a:cubicBezTo>
                        <a:cubicBezTo>
                          <a:pt x="26" y="5"/>
                          <a:pt x="35" y="2"/>
                          <a:pt x="44" y="1"/>
                        </a:cubicBezTo>
                        <a:cubicBezTo>
                          <a:pt x="44" y="1"/>
                          <a:pt x="44" y="0"/>
                          <a:pt x="44" y="0"/>
                        </a:cubicBezTo>
                        <a:cubicBezTo>
                          <a:pt x="36" y="1"/>
                          <a:pt x="28" y="4"/>
                          <a:pt x="21" y="7"/>
                        </a:cubicBezTo>
                        <a:cubicBezTo>
                          <a:pt x="17" y="9"/>
                          <a:pt x="14" y="10"/>
                          <a:pt x="11" y="12"/>
                        </a:cubicBezTo>
                        <a:cubicBezTo>
                          <a:pt x="7" y="13"/>
                          <a:pt x="4" y="14"/>
                          <a:pt x="1" y="15"/>
                        </a:cubicBezTo>
                        <a:cubicBezTo>
                          <a:pt x="0" y="15"/>
                          <a:pt x="0" y="15"/>
                          <a:pt x="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2" name="Freeform 1759"/>
                  <p:cNvSpPr>
                    <a:spLocks/>
                  </p:cNvSpPr>
                  <p:nvPr/>
                </p:nvSpPr>
                <p:spPr bwMode="auto">
                  <a:xfrm>
                    <a:off x="3329" y="2088"/>
                    <a:ext cx="182" cy="71"/>
                  </a:xfrm>
                  <a:custGeom>
                    <a:avLst/>
                    <a:gdLst>
                      <a:gd name="T0" fmla="*/ 1 w 33"/>
                      <a:gd name="T1" fmla="*/ 13 h 13"/>
                      <a:gd name="T2" fmla="*/ 32 w 33"/>
                      <a:gd name="T3" fmla="*/ 1 h 13"/>
                      <a:gd name="T4" fmla="*/ 33 w 33"/>
                      <a:gd name="T5" fmla="*/ 0 h 13"/>
                      <a:gd name="T6" fmla="*/ 0 w 33"/>
                      <a:gd name="T7" fmla="*/ 13 h 13"/>
                      <a:gd name="T8" fmla="*/ 1 w 33"/>
                      <a:gd name="T9" fmla="*/ 13 h 13"/>
                    </a:gdLst>
                    <a:ahLst/>
                    <a:cxnLst>
                      <a:cxn ang="0">
                        <a:pos x="T0" y="T1"/>
                      </a:cxn>
                      <a:cxn ang="0">
                        <a:pos x="T2" y="T3"/>
                      </a:cxn>
                      <a:cxn ang="0">
                        <a:pos x="T4" y="T5"/>
                      </a:cxn>
                      <a:cxn ang="0">
                        <a:pos x="T6" y="T7"/>
                      </a:cxn>
                      <a:cxn ang="0">
                        <a:pos x="T8" y="T9"/>
                      </a:cxn>
                    </a:cxnLst>
                    <a:rect l="0" t="0" r="r" b="b"/>
                    <a:pathLst>
                      <a:path w="33" h="13">
                        <a:moveTo>
                          <a:pt x="1" y="13"/>
                        </a:moveTo>
                        <a:cubicBezTo>
                          <a:pt x="10" y="6"/>
                          <a:pt x="21" y="2"/>
                          <a:pt x="32" y="1"/>
                        </a:cubicBezTo>
                        <a:cubicBezTo>
                          <a:pt x="33" y="1"/>
                          <a:pt x="33" y="0"/>
                          <a:pt x="33" y="0"/>
                        </a:cubicBezTo>
                        <a:cubicBezTo>
                          <a:pt x="21" y="1"/>
                          <a:pt x="10" y="6"/>
                          <a:pt x="0" y="13"/>
                        </a:cubicBezTo>
                        <a:cubicBezTo>
                          <a:pt x="0" y="13"/>
                          <a:pt x="0"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3" name="Freeform 1760"/>
                  <p:cNvSpPr>
                    <a:spLocks/>
                  </p:cNvSpPr>
                  <p:nvPr/>
                </p:nvSpPr>
                <p:spPr bwMode="auto">
                  <a:xfrm>
                    <a:off x="3313" y="2099"/>
                    <a:ext cx="215" cy="88"/>
                  </a:xfrm>
                  <a:custGeom>
                    <a:avLst/>
                    <a:gdLst>
                      <a:gd name="T0" fmla="*/ 1 w 39"/>
                      <a:gd name="T1" fmla="*/ 16 h 16"/>
                      <a:gd name="T2" fmla="*/ 38 w 39"/>
                      <a:gd name="T3" fmla="*/ 1 h 16"/>
                      <a:gd name="T4" fmla="*/ 38 w 39"/>
                      <a:gd name="T5" fmla="*/ 1 h 16"/>
                      <a:gd name="T6" fmla="*/ 1 w 39"/>
                      <a:gd name="T7" fmla="*/ 15 h 16"/>
                      <a:gd name="T8" fmla="*/ 1 w 39"/>
                      <a:gd name="T9" fmla="*/ 16 h 16"/>
                    </a:gdLst>
                    <a:ahLst/>
                    <a:cxnLst>
                      <a:cxn ang="0">
                        <a:pos x="T0" y="T1"/>
                      </a:cxn>
                      <a:cxn ang="0">
                        <a:pos x="T2" y="T3"/>
                      </a:cxn>
                      <a:cxn ang="0">
                        <a:pos x="T4" y="T5"/>
                      </a:cxn>
                      <a:cxn ang="0">
                        <a:pos x="T6" y="T7"/>
                      </a:cxn>
                      <a:cxn ang="0">
                        <a:pos x="T8" y="T9"/>
                      </a:cxn>
                    </a:cxnLst>
                    <a:rect l="0" t="0" r="r" b="b"/>
                    <a:pathLst>
                      <a:path w="39" h="16">
                        <a:moveTo>
                          <a:pt x="1" y="16"/>
                        </a:moveTo>
                        <a:cubicBezTo>
                          <a:pt x="13" y="10"/>
                          <a:pt x="25" y="4"/>
                          <a:pt x="38" y="1"/>
                        </a:cubicBezTo>
                        <a:cubicBezTo>
                          <a:pt x="39" y="1"/>
                          <a:pt x="39" y="0"/>
                          <a:pt x="38" y="1"/>
                        </a:cubicBezTo>
                        <a:cubicBezTo>
                          <a:pt x="25" y="4"/>
                          <a:pt x="13" y="10"/>
                          <a:pt x="1" y="15"/>
                        </a:cubicBezTo>
                        <a:cubicBezTo>
                          <a:pt x="0" y="16"/>
                          <a:pt x="1"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4" name="Freeform 1761"/>
                  <p:cNvSpPr>
                    <a:spLocks/>
                  </p:cNvSpPr>
                  <p:nvPr/>
                </p:nvSpPr>
                <p:spPr bwMode="auto">
                  <a:xfrm>
                    <a:off x="3318" y="2110"/>
                    <a:ext cx="226" cy="88"/>
                  </a:xfrm>
                  <a:custGeom>
                    <a:avLst/>
                    <a:gdLst>
                      <a:gd name="T0" fmla="*/ 1 w 41"/>
                      <a:gd name="T1" fmla="*/ 16 h 16"/>
                      <a:gd name="T2" fmla="*/ 41 w 41"/>
                      <a:gd name="T3" fmla="*/ 1 h 16"/>
                      <a:gd name="T4" fmla="*/ 41 w 41"/>
                      <a:gd name="T5" fmla="*/ 0 h 16"/>
                      <a:gd name="T6" fmla="*/ 0 w 41"/>
                      <a:gd name="T7" fmla="*/ 16 h 16"/>
                      <a:gd name="T8" fmla="*/ 1 w 41"/>
                      <a:gd name="T9" fmla="*/ 16 h 16"/>
                    </a:gdLst>
                    <a:ahLst/>
                    <a:cxnLst>
                      <a:cxn ang="0">
                        <a:pos x="T0" y="T1"/>
                      </a:cxn>
                      <a:cxn ang="0">
                        <a:pos x="T2" y="T3"/>
                      </a:cxn>
                      <a:cxn ang="0">
                        <a:pos x="T4" y="T5"/>
                      </a:cxn>
                      <a:cxn ang="0">
                        <a:pos x="T6" y="T7"/>
                      </a:cxn>
                      <a:cxn ang="0">
                        <a:pos x="T8" y="T9"/>
                      </a:cxn>
                    </a:cxnLst>
                    <a:rect l="0" t="0" r="r" b="b"/>
                    <a:pathLst>
                      <a:path w="41" h="16">
                        <a:moveTo>
                          <a:pt x="1" y="16"/>
                        </a:moveTo>
                        <a:cubicBezTo>
                          <a:pt x="13" y="9"/>
                          <a:pt x="27" y="4"/>
                          <a:pt x="41" y="1"/>
                        </a:cubicBezTo>
                        <a:cubicBezTo>
                          <a:pt x="41" y="1"/>
                          <a:pt x="41" y="0"/>
                          <a:pt x="41" y="0"/>
                        </a:cubicBezTo>
                        <a:cubicBezTo>
                          <a:pt x="27" y="4"/>
                          <a:pt x="13" y="9"/>
                          <a:pt x="0" y="16"/>
                        </a:cubicBezTo>
                        <a:cubicBezTo>
                          <a:pt x="0" y="16"/>
                          <a:pt x="0"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5" name="Freeform 1762"/>
                  <p:cNvSpPr>
                    <a:spLocks/>
                  </p:cNvSpPr>
                  <p:nvPr/>
                </p:nvSpPr>
                <p:spPr bwMode="auto">
                  <a:xfrm>
                    <a:off x="3329" y="2132"/>
                    <a:ext cx="215" cy="83"/>
                  </a:xfrm>
                  <a:custGeom>
                    <a:avLst/>
                    <a:gdLst>
                      <a:gd name="T0" fmla="*/ 0 w 39"/>
                      <a:gd name="T1" fmla="*/ 15 h 15"/>
                      <a:gd name="T2" fmla="*/ 39 w 39"/>
                      <a:gd name="T3" fmla="*/ 0 h 15"/>
                      <a:gd name="T4" fmla="*/ 39 w 39"/>
                      <a:gd name="T5" fmla="*/ 0 h 15"/>
                      <a:gd name="T6" fmla="*/ 0 w 39"/>
                      <a:gd name="T7" fmla="*/ 14 h 15"/>
                      <a:gd name="T8" fmla="*/ 0 w 39"/>
                      <a:gd name="T9" fmla="*/ 15 h 15"/>
                    </a:gdLst>
                    <a:ahLst/>
                    <a:cxnLst>
                      <a:cxn ang="0">
                        <a:pos x="T0" y="T1"/>
                      </a:cxn>
                      <a:cxn ang="0">
                        <a:pos x="T2" y="T3"/>
                      </a:cxn>
                      <a:cxn ang="0">
                        <a:pos x="T4" y="T5"/>
                      </a:cxn>
                      <a:cxn ang="0">
                        <a:pos x="T6" y="T7"/>
                      </a:cxn>
                      <a:cxn ang="0">
                        <a:pos x="T8" y="T9"/>
                      </a:cxn>
                    </a:cxnLst>
                    <a:rect l="0" t="0" r="r" b="b"/>
                    <a:pathLst>
                      <a:path w="39" h="15">
                        <a:moveTo>
                          <a:pt x="0" y="15"/>
                        </a:moveTo>
                        <a:cubicBezTo>
                          <a:pt x="13" y="10"/>
                          <a:pt x="26" y="5"/>
                          <a:pt x="39" y="0"/>
                        </a:cubicBezTo>
                        <a:cubicBezTo>
                          <a:pt x="39" y="0"/>
                          <a:pt x="39" y="0"/>
                          <a:pt x="39" y="0"/>
                        </a:cubicBezTo>
                        <a:cubicBezTo>
                          <a:pt x="26" y="5"/>
                          <a:pt x="13" y="9"/>
                          <a:pt x="0" y="14"/>
                        </a:cubicBezTo>
                        <a:cubicBezTo>
                          <a:pt x="0" y="15"/>
                          <a:pt x="0" y="15"/>
                          <a:pt x="0"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6" name="Freeform 1763"/>
                  <p:cNvSpPr>
                    <a:spLocks/>
                  </p:cNvSpPr>
                  <p:nvPr/>
                </p:nvSpPr>
                <p:spPr bwMode="auto">
                  <a:xfrm>
                    <a:off x="3412" y="2325"/>
                    <a:ext cx="121" cy="55"/>
                  </a:xfrm>
                  <a:custGeom>
                    <a:avLst/>
                    <a:gdLst>
                      <a:gd name="T0" fmla="*/ 0 w 22"/>
                      <a:gd name="T1" fmla="*/ 10 h 10"/>
                      <a:gd name="T2" fmla="*/ 21 w 22"/>
                      <a:gd name="T3" fmla="*/ 0 h 10"/>
                      <a:gd name="T4" fmla="*/ 21 w 22"/>
                      <a:gd name="T5" fmla="*/ 0 h 10"/>
                      <a:gd name="T6" fmla="*/ 0 w 22"/>
                      <a:gd name="T7" fmla="*/ 10 h 10"/>
                      <a:gd name="T8" fmla="*/ 0 w 22"/>
                      <a:gd name="T9" fmla="*/ 10 h 10"/>
                    </a:gdLst>
                    <a:ahLst/>
                    <a:cxnLst>
                      <a:cxn ang="0">
                        <a:pos x="T0" y="T1"/>
                      </a:cxn>
                      <a:cxn ang="0">
                        <a:pos x="T2" y="T3"/>
                      </a:cxn>
                      <a:cxn ang="0">
                        <a:pos x="T4" y="T5"/>
                      </a:cxn>
                      <a:cxn ang="0">
                        <a:pos x="T6" y="T7"/>
                      </a:cxn>
                      <a:cxn ang="0">
                        <a:pos x="T8" y="T9"/>
                      </a:cxn>
                    </a:cxnLst>
                    <a:rect l="0" t="0" r="r" b="b"/>
                    <a:pathLst>
                      <a:path w="22" h="10">
                        <a:moveTo>
                          <a:pt x="0" y="10"/>
                        </a:moveTo>
                        <a:cubicBezTo>
                          <a:pt x="7" y="6"/>
                          <a:pt x="14" y="2"/>
                          <a:pt x="21" y="0"/>
                        </a:cubicBezTo>
                        <a:cubicBezTo>
                          <a:pt x="22" y="0"/>
                          <a:pt x="22" y="0"/>
                          <a:pt x="21" y="0"/>
                        </a:cubicBezTo>
                        <a:cubicBezTo>
                          <a:pt x="13" y="2"/>
                          <a:pt x="6" y="6"/>
                          <a:pt x="0" y="10"/>
                        </a:cubicBezTo>
                        <a:cubicBezTo>
                          <a:pt x="0" y="10"/>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7" name="Freeform 1764"/>
                  <p:cNvSpPr>
                    <a:spLocks/>
                  </p:cNvSpPr>
                  <p:nvPr/>
                </p:nvSpPr>
                <p:spPr bwMode="auto">
                  <a:xfrm>
                    <a:off x="3406" y="2336"/>
                    <a:ext cx="133" cy="60"/>
                  </a:xfrm>
                  <a:custGeom>
                    <a:avLst/>
                    <a:gdLst>
                      <a:gd name="T0" fmla="*/ 1 w 24"/>
                      <a:gd name="T1" fmla="*/ 10 h 11"/>
                      <a:gd name="T2" fmla="*/ 23 w 24"/>
                      <a:gd name="T3" fmla="*/ 0 h 11"/>
                      <a:gd name="T4" fmla="*/ 23 w 24"/>
                      <a:gd name="T5" fmla="*/ 0 h 11"/>
                      <a:gd name="T6" fmla="*/ 0 w 24"/>
                      <a:gd name="T7" fmla="*/ 10 h 11"/>
                      <a:gd name="T8" fmla="*/ 1 w 24"/>
                      <a:gd name="T9" fmla="*/ 10 h 11"/>
                    </a:gdLst>
                    <a:ahLst/>
                    <a:cxnLst>
                      <a:cxn ang="0">
                        <a:pos x="T0" y="T1"/>
                      </a:cxn>
                      <a:cxn ang="0">
                        <a:pos x="T2" y="T3"/>
                      </a:cxn>
                      <a:cxn ang="0">
                        <a:pos x="T4" y="T5"/>
                      </a:cxn>
                      <a:cxn ang="0">
                        <a:pos x="T6" y="T7"/>
                      </a:cxn>
                      <a:cxn ang="0">
                        <a:pos x="T8" y="T9"/>
                      </a:cxn>
                    </a:cxnLst>
                    <a:rect l="0" t="0" r="r" b="b"/>
                    <a:pathLst>
                      <a:path w="24" h="11">
                        <a:moveTo>
                          <a:pt x="1" y="10"/>
                        </a:moveTo>
                        <a:cubicBezTo>
                          <a:pt x="8" y="6"/>
                          <a:pt x="15" y="3"/>
                          <a:pt x="23" y="0"/>
                        </a:cubicBezTo>
                        <a:cubicBezTo>
                          <a:pt x="24" y="0"/>
                          <a:pt x="24" y="0"/>
                          <a:pt x="23" y="0"/>
                        </a:cubicBezTo>
                        <a:cubicBezTo>
                          <a:pt x="15" y="2"/>
                          <a:pt x="7" y="5"/>
                          <a:pt x="0" y="10"/>
                        </a:cubicBezTo>
                        <a:cubicBezTo>
                          <a:pt x="0" y="10"/>
                          <a:pt x="0" y="11"/>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8" name="Freeform 1765"/>
                  <p:cNvSpPr>
                    <a:spLocks/>
                  </p:cNvSpPr>
                  <p:nvPr/>
                </p:nvSpPr>
                <p:spPr bwMode="auto">
                  <a:xfrm>
                    <a:off x="3401" y="2358"/>
                    <a:ext cx="105" cy="50"/>
                  </a:xfrm>
                  <a:custGeom>
                    <a:avLst/>
                    <a:gdLst>
                      <a:gd name="T0" fmla="*/ 1 w 19"/>
                      <a:gd name="T1" fmla="*/ 9 h 9"/>
                      <a:gd name="T2" fmla="*/ 19 w 19"/>
                      <a:gd name="T3" fmla="*/ 1 h 9"/>
                      <a:gd name="T4" fmla="*/ 19 w 19"/>
                      <a:gd name="T5" fmla="*/ 1 h 9"/>
                      <a:gd name="T6" fmla="*/ 1 w 19"/>
                      <a:gd name="T7" fmla="*/ 9 h 9"/>
                      <a:gd name="T8" fmla="*/ 1 w 19"/>
                      <a:gd name="T9" fmla="*/ 9 h 9"/>
                    </a:gdLst>
                    <a:ahLst/>
                    <a:cxnLst>
                      <a:cxn ang="0">
                        <a:pos x="T0" y="T1"/>
                      </a:cxn>
                      <a:cxn ang="0">
                        <a:pos x="T2" y="T3"/>
                      </a:cxn>
                      <a:cxn ang="0">
                        <a:pos x="T4" y="T5"/>
                      </a:cxn>
                      <a:cxn ang="0">
                        <a:pos x="T6" y="T7"/>
                      </a:cxn>
                      <a:cxn ang="0">
                        <a:pos x="T8" y="T9"/>
                      </a:cxn>
                    </a:cxnLst>
                    <a:rect l="0" t="0" r="r" b="b"/>
                    <a:pathLst>
                      <a:path w="19" h="9">
                        <a:moveTo>
                          <a:pt x="1" y="9"/>
                        </a:moveTo>
                        <a:cubicBezTo>
                          <a:pt x="7" y="5"/>
                          <a:pt x="13" y="4"/>
                          <a:pt x="19" y="1"/>
                        </a:cubicBezTo>
                        <a:cubicBezTo>
                          <a:pt x="19" y="1"/>
                          <a:pt x="19" y="0"/>
                          <a:pt x="19" y="1"/>
                        </a:cubicBezTo>
                        <a:cubicBezTo>
                          <a:pt x="13" y="3"/>
                          <a:pt x="6" y="5"/>
                          <a:pt x="1" y="9"/>
                        </a:cubicBezTo>
                        <a:cubicBezTo>
                          <a:pt x="0" y="9"/>
                          <a:pt x="1" y="9"/>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79" name="Freeform 1766"/>
                  <p:cNvSpPr>
                    <a:spLocks/>
                  </p:cNvSpPr>
                  <p:nvPr/>
                </p:nvSpPr>
                <p:spPr bwMode="auto">
                  <a:xfrm>
                    <a:off x="3412" y="2292"/>
                    <a:ext cx="143" cy="66"/>
                  </a:xfrm>
                  <a:custGeom>
                    <a:avLst/>
                    <a:gdLst>
                      <a:gd name="T0" fmla="*/ 1 w 26"/>
                      <a:gd name="T1" fmla="*/ 11 h 12"/>
                      <a:gd name="T2" fmla="*/ 25 w 26"/>
                      <a:gd name="T3" fmla="*/ 0 h 12"/>
                      <a:gd name="T4" fmla="*/ 25 w 26"/>
                      <a:gd name="T5" fmla="*/ 0 h 12"/>
                      <a:gd name="T6" fmla="*/ 0 w 26"/>
                      <a:gd name="T7" fmla="*/ 11 h 12"/>
                      <a:gd name="T8" fmla="*/ 1 w 26"/>
                      <a:gd name="T9" fmla="*/ 11 h 12"/>
                    </a:gdLst>
                    <a:ahLst/>
                    <a:cxnLst>
                      <a:cxn ang="0">
                        <a:pos x="T0" y="T1"/>
                      </a:cxn>
                      <a:cxn ang="0">
                        <a:pos x="T2" y="T3"/>
                      </a:cxn>
                      <a:cxn ang="0">
                        <a:pos x="T4" y="T5"/>
                      </a:cxn>
                      <a:cxn ang="0">
                        <a:pos x="T6" y="T7"/>
                      </a:cxn>
                      <a:cxn ang="0">
                        <a:pos x="T8" y="T9"/>
                      </a:cxn>
                    </a:cxnLst>
                    <a:rect l="0" t="0" r="r" b="b"/>
                    <a:pathLst>
                      <a:path w="26" h="12">
                        <a:moveTo>
                          <a:pt x="1" y="11"/>
                        </a:moveTo>
                        <a:cubicBezTo>
                          <a:pt x="7" y="5"/>
                          <a:pt x="17" y="4"/>
                          <a:pt x="25" y="0"/>
                        </a:cubicBezTo>
                        <a:cubicBezTo>
                          <a:pt x="26" y="0"/>
                          <a:pt x="25" y="0"/>
                          <a:pt x="25" y="0"/>
                        </a:cubicBezTo>
                        <a:cubicBezTo>
                          <a:pt x="16" y="4"/>
                          <a:pt x="7" y="5"/>
                          <a:pt x="0" y="11"/>
                        </a:cubicBezTo>
                        <a:cubicBezTo>
                          <a:pt x="0" y="12"/>
                          <a:pt x="1" y="12"/>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0" name="Freeform 1767"/>
                  <p:cNvSpPr>
                    <a:spLocks/>
                  </p:cNvSpPr>
                  <p:nvPr/>
                </p:nvSpPr>
                <p:spPr bwMode="auto">
                  <a:xfrm>
                    <a:off x="3406" y="2259"/>
                    <a:ext cx="204" cy="88"/>
                  </a:xfrm>
                  <a:custGeom>
                    <a:avLst/>
                    <a:gdLst>
                      <a:gd name="T0" fmla="*/ 1 w 37"/>
                      <a:gd name="T1" fmla="*/ 15 h 16"/>
                      <a:gd name="T2" fmla="*/ 37 w 37"/>
                      <a:gd name="T3" fmla="*/ 1 h 16"/>
                      <a:gd name="T4" fmla="*/ 37 w 37"/>
                      <a:gd name="T5" fmla="*/ 0 h 16"/>
                      <a:gd name="T6" fmla="*/ 0 w 37"/>
                      <a:gd name="T7" fmla="*/ 15 h 16"/>
                      <a:gd name="T8" fmla="*/ 1 w 37"/>
                      <a:gd name="T9" fmla="*/ 15 h 16"/>
                    </a:gdLst>
                    <a:ahLst/>
                    <a:cxnLst>
                      <a:cxn ang="0">
                        <a:pos x="T0" y="T1"/>
                      </a:cxn>
                      <a:cxn ang="0">
                        <a:pos x="T2" y="T3"/>
                      </a:cxn>
                      <a:cxn ang="0">
                        <a:pos x="T4" y="T5"/>
                      </a:cxn>
                      <a:cxn ang="0">
                        <a:pos x="T6" y="T7"/>
                      </a:cxn>
                      <a:cxn ang="0">
                        <a:pos x="T8" y="T9"/>
                      </a:cxn>
                    </a:cxnLst>
                    <a:rect l="0" t="0" r="r" b="b"/>
                    <a:pathLst>
                      <a:path w="37" h="16">
                        <a:moveTo>
                          <a:pt x="1" y="15"/>
                        </a:moveTo>
                        <a:cubicBezTo>
                          <a:pt x="13" y="10"/>
                          <a:pt x="25" y="5"/>
                          <a:pt x="37" y="1"/>
                        </a:cubicBezTo>
                        <a:cubicBezTo>
                          <a:pt x="37" y="1"/>
                          <a:pt x="37" y="0"/>
                          <a:pt x="37" y="0"/>
                        </a:cubicBezTo>
                        <a:cubicBezTo>
                          <a:pt x="25" y="5"/>
                          <a:pt x="12" y="10"/>
                          <a:pt x="0" y="15"/>
                        </a:cubicBezTo>
                        <a:cubicBezTo>
                          <a:pt x="0" y="15"/>
                          <a:pt x="0" y="16"/>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1" name="Freeform 1768"/>
                  <p:cNvSpPr>
                    <a:spLocks/>
                  </p:cNvSpPr>
                  <p:nvPr/>
                </p:nvSpPr>
                <p:spPr bwMode="auto">
                  <a:xfrm>
                    <a:off x="3423" y="2242"/>
                    <a:ext cx="209" cy="88"/>
                  </a:xfrm>
                  <a:custGeom>
                    <a:avLst/>
                    <a:gdLst>
                      <a:gd name="T0" fmla="*/ 0 w 38"/>
                      <a:gd name="T1" fmla="*/ 16 h 16"/>
                      <a:gd name="T2" fmla="*/ 17 w 38"/>
                      <a:gd name="T3" fmla="*/ 8 h 16"/>
                      <a:gd name="T4" fmla="*/ 37 w 38"/>
                      <a:gd name="T5" fmla="*/ 1 h 16"/>
                      <a:gd name="T6" fmla="*/ 37 w 38"/>
                      <a:gd name="T7" fmla="*/ 0 h 16"/>
                      <a:gd name="T8" fmla="*/ 15 w 38"/>
                      <a:gd name="T9" fmla="*/ 8 h 16"/>
                      <a:gd name="T10" fmla="*/ 0 w 38"/>
                      <a:gd name="T11" fmla="*/ 16 h 16"/>
                      <a:gd name="T12" fmla="*/ 0 w 3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38" h="16">
                        <a:moveTo>
                          <a:pt x="0" y="16"/>
                        </a:moveTo>
                        <a:cubicBezTo>
                          <a:pt x="5" y="12"/>
                          <a:pt x="11" y="10"/>
                          <a:pt x="17" y="8"/>
                        </a:cubicBezTo>
                        <a:cubicBezTo>
                          <a:pt x="24" y="5"/>
                          <a:pt x="30" y="3"/>
                          <a:pt x="37" y="1"/>
                        </a:cubicBezTo>
                        <a:cubicBezTo>
                          <a:pt x="38" y="0"/>
                          <a:pt x="37" y="0"/>
                          <a:pt x="37" y="0"/>
                        </a:cubicBezTo>
                        <a:cubicBezTo>
                          <a:pt x="30" y="3"/>
                          <a:pt x="22" y="6"/>
                          <a:pt x="15" y="8"/>
                        </a:cubicBezTo>
                        <a:cubicBezTo>
                          <a:pt x="10" y="10"/>
                          <a:pt x="4" y="12"/>
                          <a:pt x="0" y="16"/>
                        </a:cubicBezTo>
                        <a:cubicBezTo>
                          <a:pt x="0" y="16"/>
                          <a:pt x="0" y="16"/>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2" name="Freeform 1769"/>
                  <p:cNvSpPr>
                    <a:spLocks/>
                  </p:cNvSpPr>
                  <p:nvPr/>
                </p:nvSpPr>
                <p:spPr bwMode="auto">
                  <a:xfrm>
                    <a:off x="3428" y="2220"/>
                    <a:ext cx="193" cy="88"/>
                  </a:xfrm>
                  <a:custGeom>
                    <a:avLst/>
                    <a:gdLst>
                      <a:gd name="T0" fmla="*/ 0 w 35"/>
                      <a:gd name="T1" fmla="*/ 16 h 16"/>
                      <a:gd name="T2" fmla="*/ 35 w 35"/>
                      <a:gd name="T3" fmla="*/ 0 h 16"/>
                      <a:gd name="T4" fmla="*/ 35 w 35"/>
                      <a:gd name="T5" fmla="*/ 0 h 16"/>
                      <a:gd name="T6" fmla="*/ 0 w 35"/>
                      <a:gd name="T7" fmla="*/ 16 h 16"/>
                      <a:gd name="T8" fmla="*/ 0 w 35"/>
                      <a:gd name="T9" fmla="*/ 16 h 16"/>
                    </a:gdLst>
                    <a:ahLst/>
                    <a:cxnLst>
                      <a:cxn ang="0">
                        <a:pos x="T0" y="T1"/>
                      </a:cxn>
                      <a:cxn ang="0">
                        <a:pos x="T2" y="T3"/>
                      </a:cxn>
                      <a:cxn ang="0">
                        <a:pos x="T4" y="T5"/>
                      </a:cxn>
                      <a:cxn ang="0">
                        <a:pos x="T6" y="T7"/>
                      </a:cxn>
                      <a:cxn ang="0">
                        <a:pos x="T8" y="T9"/>
                      </a:cxn>
                    </a:cxnLst>
                    <a:rect l="0" t="0" r="r" b="b"/>
                    <a:pathLst>
                      <a:path w="35" h="16">
                        <a:moveTo>
                          <a:pt x="0" y="16"/>
                        </a:moveTo>
                        <a:cubicBezTo>
                          <a:pt x="11" y="10"/>
                          <a:pt x="23" y="4"/>
                          <a:pt x="35" y="0"/>
                        </a:cubicBezTo>
                        <a:cubicBezTo>
                          <a:pt x="35" y="0"/>
                          <a:pt x="35" y="0"/>
                          <a:pt x="35" y="0"/>
                        </a:cubicBezTo>
                        <a:cubicBezTo>
                          <a:pt x="22" y="4"/>
                          <a:pt x="11" y="10"/>
                          <a:pt x="0" y="16"/>
                        </a:cubicBezTo>
                        <a:cubicBezTo>
                          <a:pt x="0" y="16"/>
                          <a:pt x="0" y="16"/>
                          <a:pt x="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3" name="Freeform 1770"/>
                  <p:cNvSpPr>
                    <a:spLocks/>
                  </p:cNvSpPr>
                  <p:nvPr/>
                </p:nvSpPr>
                <p:spPr bwMode="auto">
                  <a:xfrm>
                    <a:off x="3428" y="2231"/>
                    <a:ext cx="188" cy="83"/>
                  </a:xfrm>
                  <a:custGeom>
                    <a:avLst/>
                    <a:gdLst>
                      <a:gd name="T0" fmla="*/ 1 w 34"/>
                      <a:gd name="T1" fmla="*/ 15 h 15"/>
                      <a:gd name="T2" fmla="*/ 33 w 34"/>
                      <a:gd name="T3" fmla="*/ 1 h 15"/>
                      <a:gd name="T4" fmla="*/ 33 w 34"/>
                      <a:gd name="T5" fmla="*/ 1 h 15"/>
                      <a:gd name="T6" fmla="*/ 0 w 34"/>
                      <a:gd name="T7" fmla="*/ 15 h 15"/>
                      <a:gd name="T8" fmla="*/ 1 w 34"/>
                      <a:gd name="T9" fmla="*/ 15 h 15"/>
                    </a:gdLst>
                    <a:ahLst/>
                    <a:cxnLst>
                      <a:cxn ang="0">
                        <a:pos x="T0" y="T1"/>
                      </a:cxn>
                      <a:cxn ang="0">
                        <a:pos x="T2" y="T3"/>
                      </a:cxn>
                      <a:cxn ang="0">
                        <a:pos x="T4" y="T5"/>
                      </a:cxn>
                      <a:cxn ang="0">
                        <a:pos x="T6" y="T7"/>
                      </a:cxn>
                      <a:cxn ang="0">
                        <a:pos x="T8" y="T9"/>
                      </a:cxn>
                    </a:cxnLst>
                    <a:rect l="0" t="0" r="r" b="b"/>
                    <a:pathLst>
                      <a:path w="34" h="15">
                        <a:moveTo>
                          <a:pt x="1" y="15"/>
                        </a:moveTo>
                        <a:cubicBezTo>
                          <a:pt x="11" y="8"/>
                          <a:pt x="23" y="7"/>
                          <a:pt x="33" y="1"/>
                        </a:cubicBezTo>
                        <a:cubicBezTo>
                          <a:pt x="34" y="0"/>
                          <a:pt x="33" y="0"/>
                          <a:pt x="33" y="1"/>
                        </a:cubicBezTo>
                        <a:cubicBezTo>
                          <a:pt x="23" y="7"/>
                          <a:pt x="10" y="8"/>
                          <a:pt x="0" y="15"/>
                        </a:cubicBezTo>
                        <a:cubicBezTo>
                          <a:pt x="0" y="15"/>
                          <a:pt x="1" y="15"/>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4" name="Freeform 1771"/>
                  <p:cNvSpPr>
                    <a:spLocks/>
                  </p:cNvSpPr>
                  <p:nvPr/>
                </p:nvSpPr>
                <p:spPr bwMode="auto">
                  <a:xfrm>
                    <a:off x="3417" y="2187"/>
                    <a:ext cx="237" cy="99"/>
                  </a:xfrm>
                  <a:custGeom>
                    <a:avLst/>
                    <a:gdLst>
                      <a:gd name="T0" fmla="*/ 1 w 43"/>
                      <a:gd name="T1" fmla="*/ 18 h 18"/>
                      <a:gd name="T2" fmla="*/ 43 w 43"/>
                      <a:gd name="T3" fmla="*/ 0 h 18"/>
                      <a:gd name="T4" fmla="*/ 42 w 43"/>
                      <a:gd name="T5" fmla="*/ 0 h 18"/>
                      <a:gd name="T6" fmla="*/ 0 w 43"/>
                      <a:gd name="T7" fmla="*/ 17 h 18"/>
                      <a:gd name="T8" fmla="*/ 1 w 43"/>
                      <a:gd name="T9" fmla="*/ 18 h 18"/>
                    </a:gdLst>
                    <a:ahLst/>
                    <a:cxnLst>
                      <a:cxn ang="0">
                        <a:pos x="T0" y="T1"/>
                      </a:cxn>
                      <a:cxn ang="0">
                        <a:pos x="T2" y="T3"/>
                      </a:cxn>
                      <a:cxn ang="0">
                        <a:pos x="T4" y="T5"/>
                      </a:cxn>
                      <a:cxn ang="0">
                        <a:pos x="T6" y="T7"/>
                      </a:cxn>
                      <a:cxn ang="0">
                        <a:pos x="T8" y="T9"/>
                      </a:cxn>
                    </a:cxnLst>
                    <a:rect l="0" t="0" r="r" b="b"/>
                    <a:pathLst>
                      <a:path w="43" h="18">
                        <a:moveTo>
                          <a:pt x="1" y="18"/>
                        </a:moveTo>
                        <a:cubicBezTo>
                          <a:pt x="15" y="12"/>
                          <a:pt x="29" y="6"/>
                          <a:pt x="43" y="0"/>
                        </a:cubicBezTo>
                        <a:cubicBezTo>
                          <a:pt x="43" y="0"/>
                          <a:pt x="43" y="0"/>
                          <a:pt x="42" y="0"/>
                        </a:cubicBezTo>
                        <a:cubicBezTo>
                          <a:pt x="28" y="6"/>
                          <a:pt x="15" y="12"/>
                          <a:pt x="0" y="17"/>
                        </a:cubicBezTo>
                        <a:cubicBezTo>
                          <a:pt x="0" y="17"/>
                          <a:pt x="0"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5" name="Freeform 1772"/>
                  <p:cNvSpPr>
                    <a:spLocks/>
                  </p:cNvSpPr>
                  <p:nvPr/>
                </p:nvSpPr>
                <p:spPr bwMode="auto">
                  <a:xfrm>
                    <a:off x="3395" y="2170"/>
                    <a:ext cx="243" cy="111"/>
                  </a:xfrm>
                  <a:custGeom>
                    <a:avLst/>
                    <a:gdLst>
                      <a:gd name="T0" fmla="*/ 1 w 44"/>
                      <a:gd name="T1" fmla="*/ 20 h 20"/>
                      <a:gd name="T2" fmla="*/ 43 w 44"/>
                      <a:gd name="T3" fmla="*/ 0 h 20"/>
                      <a:gd name="T4" fmla="*/ 43 w 44"/>
                      <a:gd name="T5" fmla="*/ 0 h 20"/>
                      <a:gd name="T6" fmla="*/ 1 w 44"/>
                      <a:gd name="T7" fmla="*/ 20 h 20"/>
                      <a:gd name="T8" fmla="*/ 1 w 44"/>
                      <a:gd name="T9" fmla="*/ 20 h 20"/>
                    </a:gdLst>
                    <a:ahLst/>
                    <a:cxnLst>
                      <a:cxn ang="0">
                        <a:pos x="T0" y="T1"/>
                      </a:cxn>
                      <a:cxn ang="0">
                        <a:pos x="T2" y="T3"/>
                      </a:cxn>
                      <a:cxn ang="0">
                        <a:pos x="T4" y="T5"/>
                      </a:cxn>
                      <a:cxn ang="0">
                        <a:pos x="T6" y="T7"/>
                      </a:cxn>
                      <a:cxn ang="0">
                        <a:pos x="T8" y="T9"/>
                      </a:cxn>
                    </a:cxnLst>
                    <a:rect l="0" t="0" r="r" b="b"/>
                    <a:pathLst>
                      <a:path w="44" h="20">
                        <a:moveTo>
                          <a:pt x="1" y="20"/>
                        </a:moveTo>
                        <a:cubicBezTo>
                          <a:pt x="13" y="9"/>
                          <a:pt x="29" y="5"/>
                          <a:pt x="43" y="0"/>
                        </a:cubicBezTo>
                        <a:cubicBezTo>
                          <a:pt x="44" y="0"/>
                          <a:pt x="43" y="0"/>
                          <a:pt x="43" y="0"/>
                        </a:cubicBezTo>
                        <a:cubicBezTo>
                          <a:pt x="29" y="5"/>
                          <a:pt x="12" y="9"/>
                          <a:pt x="1" y="20"/>
                        </a:cubicBezTo>
                        <a:cubicBezTo>
                          <a:pt x="0" y="20"/>
                          <a:pt x="1" y="20"/>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6" name="Freeform 1773"/>
                  <p:cNvSpPr>
                    <a:spLocks/>
                  </p:cNvSpPr>
                  <p:nvPr/>
                </p:nvSpPr>
                <p:spPr bwMode="auto">
                  <a:xfrm>
                    <a:off x="3379" y="2165"/>
                    <a:ext cx="231" cy="105"/>
                  </a:xfrm>
                  <a:custGeom>
                    <a:avLst/>
                    <a:gdLst>
                      <a:gd name="T0" fmla="*/ 1 w 42"/>
                      <a:gd name="T1" fmla="*/ 19 h 19"/>
                      <a:gd name="T2" fmla="*/ 41 w 42"/>
                      <a:gd name="T3" fmla="*/ 1 h 19"/>
                      <a:gd name="T4" fmla="*/ 41 w 42"/>
                      <a:gd name="T5" fmla="*/ 0 h 19"/>
                      <a:gd name="T6" fmla="*/ 1 w 42"/>
                      <a:gd name="T7" fmla="*/ 19 h 19"/>
                      <a:gd name="T8" fmla="*/ 1 w 42"/>
                      <a:gd name="T9" fmla="*/ 19 h 19"/>
                    </a:gdLst>
                    <a:ahLst/>
                    <a:cxnLst>
                      <a:cxn ang="0">
                        <a:pos x="T0" y="T1"/>
                      </a:cxn>
                      <a:cxn ang="0">
                        <a:pos x="T2" y="T3"/>
                      </a:cxn>
                      <a:cxn ang="0">
                        <a:pos x="T4" y="T5"/>
                      </a:cxn>
                      <a:cxn ang="0">
                        <a:pos x="T6" y="T7"/>
                      </a:cxn>
                      <a:cxn ang="0">
                        <a:pos x="T8" y="T9"/>
                      </a:cxn>
                    </a:cxnLst>
                    <a:rect l="0" t="0" r="r" b="b"/>
                    <a:pathLst>
                      <a:path w="42" h="19">
                        <a:moveTo>
                          <a:pt x="1" y="19"/>
                        </a:moveTo>
                        <a:cubicBezTo>
                          <a:pt x="15" y="14"/>
                          <a:pt x="28" y="6"/>
                          <a:pt x="41" y="1"/>
                        </a:cubicBezTo>
                        <a:cubicBezTo>
                          <a:pt x="42" y="0"/>
                          <a:pt x="41" y="0"/>
                          <a:pt x="41" y="0"/>
                        </a:cubicBezTo>
                        <a:cubicBezTo>
                          <a:pt x="27" y="6"/>
                          <a:pt x="15" y="14"/>
                          <a:pt x="1" y="19"/>
                        </a:cubicBezTo>
                        <a:cubicBezTo>
                          <a:pt x="0" y="19"/>
                          <a:pt x="1" y="19"/>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7" name="Freeform 1774"/>
                  <p:cNvSpPr>
                    <a:spLocks/>
                  </p:cNvSpPr>
                  <p:nvPr/>
                </p:nvSpPr>
                <p:spPr bwMode="auto">
                  <a:xfrm>
                    <a:off x="3351" y="2170"/>
                    <a:ext cx="210" cy="100"/>
                  </a:xfrm>
                  <a:custGeom>
                    <a:avLst/>
                    <a:gdLst>
                      <a:gd name="T0" fmla="*/ 0 w 38"/>
                      <a:gd name="T1" fmla="*/ 18 h 18"/>
                      <a:gd name="T2" fmla="*/ 18 w 38"/>
                      <a:gd name="T3" fmla="*/ 8 h 18"/>
                      <a:gd name="T4" fmla="*/ 37 w 38"/>
                      <a:gd name="T5" fmla="*/ 1 h 18"/>
                      <a:gd name="T6" fmla="*/ 37 w 38"/>
                      <a:gd name="T7" fmla="*/ 0 h 18"/>
                      <a:gd name="T8" fmla="*/ 17 w 38"/>
                      <a:gd name="T9" fmla="*/ 8 h 18"/>
                      <a:gd name="T10" fmla="*/ 0 w 38"/>
                      <a:gd name="T11" fmla="*/ 18 h 18"/>
                      <a:gd name="T12" fmla="*/ 0 w 38"/>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8" h="18">
                        <a:moveTo>
                          <a:pt x="0" y="18"/>
                        </a:moveTo>
                        <a:cubicBezTo>
                          <a:pt x="6" y="13"/>
                          <a:pt x="12" y="11"/>
                          <a:pt x="18" y="8"/>
                        </a:cubicBezTo>
                        <a:cubicBezTo>
                          <a:pt x="25" y="5"/>
                          <a:pt x="31" y="3"/>
                          <a:pt x="37" y="1"/>
                        </a:cubicBezTo>
                        <a:cubicBezTo>
                          <a:pt x="38" y="1"/>
                          <a:pt x="37" y="0"/>
                          <a:pt x="37" y="0"/>
                        </a:cubicBezTo>
                        <a:cubicBezTo>
                          <a:pt x="30" y="3"/>
                          <a:pt x="24" y="5"/>
                          <a:pt x="17" y="8"/>
                        </a:cubicBezTo>
                        <a:cubicBezTo>
                          <a:pt x="11" y="11"/>
                          <a:pt x="5" y="14"/>
                          <a:pt x="0" y="18"/>
                        </a:cubicBezTo>
                        <a:cubicBezTo>
                          <a:pt x="0" y="18"/>
                          <a:pt x="0" y="18"/>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8" name="Freeform 1775"/>
                  <p:cNvSpPr>
                    <a:spLocks/>
                  </p:cNvSpPr>
                  <p:nvPr/>
                </p:nvSpPr>
                <p:spPr bwMode="auto">
                  <a:xfrm>
                    <a:off x="3357" y="2165"/>
                    <a:ext cx="176" cy="77"/>
                  </a:xfrm>
                  <a:custGeom>
                    <a:avLst/>
                    <a:gdLst>
                      <a:gd name="T0" fmla="*/ 1 w 32"/>
                      <a:gd name="T1" fmla="*/ 14 h 14"/>
                      <a:gd name="T2" fmla="*/ 15 w 32"/>
                      <a:gd name="T3" fmla="*/ 6 h 14"/>
                      <a:gd name="T4" fmla="*/ 31 w 32"/>
                      <a:gd name="T5" fmla="*/ 1 h 14"/>
                      <a:gd name="T6" fmla="*/ 31 w 32"/>
                      <a:gd name="T7" fmla="*/ 0 h 14"/>
                      <a:gd name="T8" fmla="*/ 14 w 32"/>
                      <a:gd name="T9" fmla="*/ 6 h 14"/>
                      <a:gd name="T10" fmla="*/ 0 w 32"/>
                      <a:gd name="T11" fmla="*/ 14 h 14"/>
                      <a:gd name="T12" fmla="*/ 1 w 3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32" h="14">
                        <a:moveTo>
                          <a:pt x="1" y="14"/>
                        </a:moveTo>
                        <a:cubicBezTo>
                          <a:pt x="4" y="10"/>
                          <a:pt x="10" y="8"/>
                          <a:pt x="15" y="6"/>
                        </a:cubicBezTo>
                        <a:cubicBezTo>
                          <a:pt x="20" y="4"/>
                          <a:pt x="26" y="2"/>
                          <a:pt x="31" y="1"/>
                        </a:cubicBezTo>
                        <a:cubicBezTo>
                          <a:pt x="32" y="1"/>
                          <a:pt x="32" y="0"/>
                          <a:pt x="31" y="0"/>
                        </a:cubicBezTo>
                        <a:cubicBezTo>
                          <a:pt x="26" y="2"/>
                          <a:pt x="20" y="4"/>
                          <a:pt x="14" y="6"/>
                        </a:cubicBezTo>
                        <a:cubicBezTo>
                          <a:pt x="9" y="8"/>
                          <a:pt x="4" y="10"/>
                          <a:pt x="0" y="14"/>
                        </a:cubicBezTo>
                        <a:cubicBezTo>
                          <a:pt x="0" y="14"/>
                          <a:pt x="1" y="14"/>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89" name="Freeform 1776"/>
                  <p:cNvSpPr>
                    <a:spLocks/>
                  </p:cNvSpPr>
                  <p:nvPr/>
                </p:nvSpPr>
                <p:spPr bwMode="auto">
                  <a:xfrm>
                    <a:off x="3351" y="2154"/>
                    <a:ext cx="182" cy="72"/>
                  </a:xfrm>
                  <a:custGeom>
                    <a:avLst/>
                    <a:gdLst>
                      <a:gd name="T0" fmla="*/ 1 w 33"/>
                      <a:gd name="T1" fmla="*/ 13 h 13"/>
                      <a:gd name="T2" fmla="*/ 33 w 33"/>
                      <a:gd name="T3" fmla="*/ 0 h 13"/>
                      <a:gd name="T4" fmla="*/ 33 w 33"/>
                      <a:gd name="T5" fmla="*/ 0 h 13"/>
                      <a:gd name="T6" fmla="*/ 1 w 33"/>
                      <a:gd name="T7" fmla="*/ 13 h 13"/>
                      <a:gd name="T8" fmla="*/ 1 w 33"/>
                      <a:gd name="T9" fmla="*/ 13 h 13"/>
                    </a:gdLst>
                    <a:ahLst/>
                    <a:cxnLst>
                      <a:cxn ang="0">
                        <a:pos x="T0" y="T1"/>
                      </a:cxn>
                      <a:cxn ang="0">
                        <a:pos x="T2" y="T3"/>
                      </a:cxn>
                      <a:cxn ang="0">
                        <a:pos x="T4" y="T5"/>
                      </a:cxn>
                      <a:cxn ang="0">
                        <a:pos x="T6" y="T7"/>
                      </a:cxn>
                      <a:cxn ang="0">
                        <a:pos x="T8" y="T9"/>
                      </a:cxn>
                    </a:cxnLst>
                    <a:rect l="0" t="0" r="r" b="b"/>
                    <a:pathLst>
                      <a:path w="33" h="13">
                        <a:moveTo>
                          <a:pt x="1" y="13"/>
                        </a:moveTo>
                        <a:cubicBezTo>
                          <a:pt x="11" y="7"/>
                          <a:pt x="22" y="4"/>
                          <a:pt x="33" y="0"/>
                        </a:cubicBezTo>
                        <a:cubicBezTo>
                          <a:pt x="33" y="0"/>
                          <a:pt x="33" y="0"/>
                          <a:pt x="33" y="0"/>
                        </a:cubicBezTo>
                        <a:cubicBezTo>
                          <a:pt x="22" y="4"/>
                          <a:pt x="11" y="7"/>
                          <a:pt x="1" y="13"/>
                        </a:cubicBezTo>
                        <a:cubicBezTo>
                          <a:pt x="0" y="13"/>
                          <a:pt x="1"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0" name="Freeform 1777"/>
                  <p:cNvSpPr>
                    <a:spLocks/>
                  </p:cNvSpPr>
                  <p:nvPr/>
                </p:nvSpPr>
                <p:spPr bwMode="auto">
                  <a:xfrm>
                    <a:off x="3357" y="2148"/>
                    <a:ext cx="182" cy="72"/>
                  </a:xfrm>
                  <a:custGeom>
                    <a:avLst/>
                    <a:gdLst>
                      <a:gd name="T0" fmla="*/ 0 w 33"/>
                      <a:gd name="T1" fmla="*/ 13 h 13"/>
                      <a:gd name="T2" fmla="*/ 33 w 33"/>
                      <a:gd name="T3" fmla="*/ 0 h 13"/>
                      <a:gd name="T4" fmla="*/ 33 w 33"/>
                      <a:gd name="T5" fmla="*/ 0 h 13"/>
                      <a:gd name="T6" fmla="*/ 0 w 33"/>
                      <a:gd name="T7" fmla="*/ 12 h 13"/>
                      <a:gd name="T8" fmla="*/ 0 w 33"/>
                      <a:gd name="T9" fmla="*/ 13 h 13"/>
                    </a:gdLst>
                    <a:ahLst/>
                    <a:cxnLst>
                      <a:cxn ang="0">
                        <a:pos x="T0" y="T1"/>
                      </a:cxn>
                      <a:cxn ang="0">
                        <a:pos x="T2" y="T3"/>
                      </a:cxn>
                      <a:cxn ang="0">
                        <a:pos x="T4" y="T5"/>
                      </a:cxn>
                      <a:cxn ang="0">
                        <a:pos x="T6" y="T7"/>
                      </a:cxn>
                      <a:cxn ang="0">
                        <a:pos x="T8" y="T9"/>
                      </a:cxn>
                    </a:cxnLst>
                    <a:rect l="0" t="0" r="r" b="b"/>
                    <a:pathLst>
                      <a:path w="33" h="13">
                        <a:moveTo>
                          <a:pt x="0" y="13"/>
                        </a:moveTo>
                        <a:cubicBezTo>
                          <a:pt x="11" y="8"/>
                          <a:pt x="22" y="5"/>
                          <a:pt x="33" y="0"/>
                        </a:cubicBezTo>
                        <a:cubicBezTo>
                          <a:pt x="33" y="0"/>
                          <a:pt x="33" y="0"/>
                          <a:pt x="33" y="0"/>
                        </a:cubicBezTo>
                        <a:cubicBezTo>
                          <a:pt x="22" y="4"/>
                          <a:pt x="11" y="7"/>
                          <a:pt x="0" y="12"/>
                        </a:cubicBez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1" name="Freeform 1778"/>
                  <p:cNvSpPr>
                    <a:spLocks/>
                  </p:cNvSpPr>
                  <p:nvPr/>
                </p:nvSpPr>
                <p:spPr bwMode="auto">
                  <a:xfrm>
                    <a:off x="3340" y="2132"/>
                    <a:ext cx="199" cy="77"/>
                  </a:xfrm>
                  <a:custGeom>
                    <a:avLst/>
                    <a:gdLst>
                      <a:gd name="T0" fmla="*/ 1 w 36"/>
                      <a:gd name="T1" fmla="*/ 13 h 14"/>
                      <a:gd name="T2" fmla="*/ 36 w 36"/>
                      <a:gd name="T3" fmla="*/ 1 h 14"/>
                      <a:gd name="T4" fmla="*/ 35 w 36"/>
                      <a:gd name="T5" fmla="*/ 0 h 14"/>
                      <a:gd name="T6" fmla="*/ 1 w 36"/>
                      <a:gd name="T7" fmla="*/ 13 h 14"/>
                      <a:gd name="T8" fmla="*/ 1 w 36"/>
                      <a:gd name="T9" fmla="*/ 13 h 14"/>
                    </a:gdLst>
                    <a:ahLst/>
                    <a:cxnLst>
                      <a:cxn ang="0">
                        <a:pos x="T0" y="T1"/>
                      </a:cxn>
                      <a:cxn ang="0">
                        <a:pos x="T2" y="T3"/>
                      </a:cxn>
                      <a:cxn ang="0">
                        <a:pos x="T4" y="T5"/>
                      </a:cxn>
                      <a:cxn ang="0">
                        <a:pos x="T6" y="T7"/>
                      </a:cxn>
                      <a:cxn ang="0">
                        <a:pos x="T8" y="T9"/>
                      </a:cxn>
                    </a:cxnLst>
                    <a:rect l="0" t="0" r="r" b="b"/>
                    <a:pathLst>
                      <a:path w="36" h="14">
                        <a:moveTo>
                          <a:pt x="1" y="13"/>
                        </a:moveTo>
                        <a:cubicBezTo>
                          <a:pt x="13" y="10"/>
                          <a:pt x="24" y="4"/>
                          <a:pt x="36" y="1"/>
                        </a:cubicBezTo>
                        <a:cubicBezTo>
                          <a:pt x="36" y="0"/>
                          <a:pt x="36" y="0"/>
                          <a:pt x="35" y="0"/>
                        </a:cubicBezTo>
                        <a:cubicBezTo>
                          <a:pt x="24" y="4"/>
                          <a:pt x="12" y="10"/>
                          <a:pt x="1" y="13"/>
                        </a:cubicBezTo>
                        <a:cubicBezTo>
                          <a:pt x="0" y="13"/>
                          <a:pt x="0" y="14"/>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2" name="Freeform 1779"/>
                  <p:cNvSpPr>
                    <a:spLocks/>
                  </p:cNvSpPr>
                  <p:nvPr/>
                </p:nvSpPr>
                <p:spPr bwMode="auto">
                  <a:xfrm>
                    <a:off x="3351" y="2126"/>
                    <a:ext cx="155" cy="72"/>
                  </a:xfrm>
                  <a:custGeom>
                    <a:avLst/>
                    <a:gdLst>
                      <a:gd name="T0" fmla="*/ 1 w 28"/>
                      <a:gd name="T1" fmla="*/ 13 h 13"/>
                      <a:gd name="T2" fmla="*/ 28 w 28"/>
                      <a:gd name="T3" fmla="*/ 1 h 13"/>
                      <a:gd name="T4" fmla="*/ 27 w 28"/>
                      <a:gd name="T5" fmla="*/ 0 h 13"/>
                      <a:gd name="T6" fmla="*/ 0 w 28"/>
                      <a:gd name="T7" fmla="*/ 13 h 13"/>
                      <a:gd name="T8" fmla="*/ 1 w 28"/>
                      <a:gd name="T9" fmla="*/ 13 h 13"/>
                    </a:gdLst>
                    <a:ahLst/>
                    <a:cxnLst>
                      <a:cxn ang="0">
                        <a:pos x="T0" y="T1"/>
                      </a:cxn>
                      <a:cxn ang="0">
                        <a:pos x="T2" y="T3"/>
                      </a:cxn>
                      <a:cxn ang="0">
                        <a:pos x="T4" y="T5"/>
                      </a:cxn>
                      <a:cxn ang="0">
                        <a:pos x="T6" y="T7"/>
                      </a:cxn>
                      <a:cxn ang="0">
                        <a:pos x="T8" y="T9"/>
                      </a:cxn>
                    </a:cxnLst>
                    <a:rect l="0" t="0" r="r" b="b"/>
                    <a:pathLst>
                      <a:path w="28" h="13">
                        <a:moveTo>
                          <a:pt x="1" y="13"/>
                        </a:moveTo>
                        <a:cubicBezTo>
                          <a:pt x="9" y="8"/>
                          <a:pt x="18" y="4"/>
                          <a:pt x="28" y="1"/>
                        </a:cubicBezTo>
                        <a:cubicBezTo>
                          <a:pt x="28" y="1"/>
                          <a:pt x="28" y="0"/>
                          <a:pt x="27" y="0"/>
                        </a:cubicBezTo>
                        <a:cubicBezTo>
                          <a:pt x="18" y="4"/>
                          <a:pt x="9" y="8"/>
                          <a:pt x="0" y="13"/>
                        </a:cubicBezTo>
                        <a:cubicBezTo>
                          <a:pt x="0" y="13"/>
                          <a:pt x="0"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3" name="Freeform 1780"/>
                  <p:cNvSpPr>
                    <a:spLocks/>
                  </p:cNvSpPr>
                  <p:nvPr/>
                </p:nvSpPr>
                <p:spPr bwMode="auto">
                  <a:xfrm>
                    <a:off x="3428" y="2165"/>
                    <a:ext cx="171" cy="77"/>
                  </a:xfrm>
                  <a:custGeom>
                    <a:avLst/>
                    <a:gdLst>
                      <a:gd name="T0" fmla="*/ 0 w 31"/>
                      <a:gd name="T1" fmla="*/ 13 h 14"/>
                      <a:gd name="T2" fmla="*/ 30 w 31"/>
                      <a:gd name="T3" fmla="*/ 0 h 14"/>
                      <a:gd name="T4" fmla="*/ 30 w 31"/>
                      <a:gd name="T5" fmla="*/ 0 h 14"/>
                      <a:gd name="T6" fmla="*/ 0 w 31"/>
                      <a:gd name="T7" fmla="*/ 13 h 14"/>
                      <a:gd name="T8" fmla="*/ 0 w 31"/>
                      <a:gd name="T9" fmla="*/ 13 h 14"/>
                    </a:gdLst>
                    <a:ahLst/>
                    <a:cxnLst>
                      <a:cxn ang="0">
                        <a:pos x="T0" y="T1"/>
                      </a:cxn>
                      <a:cxn ang="0">
                        <a:pos x="T2" y="T3"/>
                      </a:cxn>
                      <a:cxn ang="0">
                        <a:pos x="T4" y="T5"/>
                      </a:cxn>
                      <a:cxn ang="0">
                        <a:pos x="T6" y="T7"/>
                      </a:cxn>
                      <a:cxn ang="0">
                        <a:pos x="T8" y="T9"/>
                      </a:cxn>
                    </a:cxnLst>
                    <a:rect l="0" t="0" r="r" b="b"/>
                    <a:pathLst>
                      <a:path w="31" h="14">
                        <a:moveTo>
                          <a:pt x="0" y="13"/>
                        </a:moveTo>
                        <a:cubicBezTo>
                          <a:pt x="10" y="9"/>
                          <a:pt x="20" y="4"/>
                          <a:pt x="30" y="0"/>
                        </a:cubicBezTo>
                        <a:cubicBezTo>
                          <a:pt x="31" y="0"/>
                          <a:pt x="30" y="0"/>
                          <a:pt x="30" y="0"/>
                        </a:cubicBezTo>
                        <a:cubicBezTo>
                          <a:pt x="20" y="4"/>
                          <a:pt x="10" y="9"/>
                          <a:pt x="0" y="13"/>
                        </a:cubicBezTo>
                        <a:cubicBezTo>
                          <a:pt x="0" y="14"/>
                          <a:pt x="0" y="14"/>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4" name="Freeform 1781"/>
                  <p:cNvSpPr>
                    <a:spLocks/>
                  </p:cNvSpPr>
                  <p:nvPr/>
                </p:nvSpPr>
                <p:spPr bwMode="auto">
                  <a:xfrm>
                    <a:off x="3495" y="2187"/>
                    <a:ext cx="154" cy="66"/>
                  </a:xfrm>
                  <a:custGeom>
                    <a:avLst/>
                    <a:gdLst>
                      <a:gd name="T0" fmla="*/ 1 w 28"/>
                      <a:gd name="T1" fmla="*/ 12 h 12"/>
                      <a:gd name="T2" fmla="*/ 27 w 28"/>
                      <a:gd name="T3" fmla="*/ 0 h 12"/>
                      <a:gd name="T4" fmla="*/ 27 w 28"/>
                      <a:gd name="T5" fmla="*/ 0 h 12"/>
                      <a:gd name="T6" fmla="*/ 0 w 28"/>
                      <a:gd name="T7" fmla="*/ 12 h 12"/>
                      <a:gd name="T8" fmla="*/ 1 w 28"/>
                      <a:gd name="T9" fmla="*/ 12 h 12"/>
                    </a:gdLst>
                    <a:ahLst/>
                    <a:cxnLst>
                      <a:cxn ang="0">
                        <a:pos x="T0" y="T1"/>
                      </a:cxn>
                      <a:cxn ang="0">
                        <a:pos x="T2" y="T3"/>
                      </a:cxn>
                      <a:cxn ang="0">
                        <a:pos x="T4" y="T5"/>
                      </a:cxn>
                      <a:cxn ang="0">
                        <a:pos x="T6" y="T7"/>
                      </a:cxn>
                      <a:cxn ang="0">
                        <a:pos x="T8" y="T9"/>
                      </a:cxn>
                    </a:cxnLst>
                    <a:rect l="0" t="0" r="r" b="b"/>
                    <a:pathLst>
                      <a:path w="28" h="12">
                        <a:moveTo>
                          <a:pt x="1" y="12"/>
                        </a:moveTo>
                        <a:cubicBezTo>
                          <a:pt x="9" y="7"/>
                          <a:pt x="19" y="5"/>
                          <a:pt x="27" y="0"/>
                        </a:cubicBezTo>
                        <a:cubicBezTo>
                          <a:pt x="28" y="0"/>
                          <a:pt x="27" y="0"/>
                          <a:pt x="27" y="0"/>
                        </a:cubicBezTo>
                        <a:cubicBezTo>
                          <a:pt x="19" y="5"/>
                          <a:pt x="9" y="7"/>
                          <a:pt x="0" y="12"/>
                        </a:cubicBezTo>
                        <a:cubicBezTo>
                          <a:pt x="0" y="12"/>
                          <a:pt x="0"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5" name="Freeform 1782"/>
                  <p:cNvSpPr>
                    <a:spLocks/>
                  </p:cNvSpPr>
                  <p:nvPr/>
                </p:nvSpPr>
                <p:spPr bwMode="auto">
                  <a:xfrm>
                    <a:off x="3533" y="2181"/>
                    <a:ext cx="77" cy="34"/>
                  </a:xfrm>
                  <a:custGeom>
                    <a:avLst/>
                    <a:gdLst>
                      <a:gd name="T0" fmla="*/ 1 w 14"/>
                      <a:gd name="T1" fmla="*/ 6 h 6"/>
                      <a:gd name="T2" fmla="*/ 14 w 14"/>
                      <a:gd name="T3" fmla="*/ 0 h 6"/>
                      <a:gd name="T4" fmla="*/ 14 w 14"/>
                      <a:gd name="T5" fmla="*/ 0 h 6"/>
                      <a:gd name="T6" fmla="*/ 0 w 14"/>
                      <a:gd name="T7" fmla="*/ 5 h 6"/>
                      <a:gd name="T8" fmla="*/ 1 w 14"/>
                      <a:gd name="T9" fmla="*/ 6 h 6"/>
                    </a:gdLst>
                    <a:ahLst/>
                    <a:cxnLst>
                      <a:cxn ang="0">
                        <a:pos x="T0" y="T1"/>
                      </a:cxn>
                      <a:cxn ang="0">
                        <a:pos x="T2" y="T3"/>
                      </a:cxn>
                      <a:cxn ang="0">
                        <a:pos x="T4" y="T5"/>
                      </a:cxn>
                      <a:cxn ang="0">
                        <a:pos x="T6" y="T7"/>
                      </a:cxn>
                      <a:cxn ang="0">
                        <a:pos x="T8" y="T9"/>
                      </a:cxn>
                    </a:cxnLst>
                    <a:rect l="0" t="0" r="r" b="b"/>
                    <a:pathLst>
                      <a:path w="14" h="6">
                        <a:moveTo>
                          <a:pt x="1" y="6"/>
                        </a:moveTo>
                        <a:cubicBezTo>
                          <a:pt x="5" y="4"/>
                          <a:pt x="10" y="2"/>
                          <a:pt x="14" y="0"/>
                        </a:cubicBezTo>
                        <a:cubicBezTo>
                          <a:pt x="14" y="0"/>
                          <a:pt x="14" y="0"/>
                          <a:pt x="14" y="0"/>
                        </a:cubicBezTo>
                        <a:cubicBezTo>
                          <a:pt x="9" y="2"/>
                          <a:pt x="5" y="4"/>
                          <a:pt x="0" y="5"/>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6" name="Freeform 1783"/>
                  <p:cNvSpPr>
                    <a:spLocks/>
                  </p:cNvSpPr>
                  <p:nvPr/>
                </p:nvSpPr>
                <p:spPr bwMode="auto">
                  <a:xfrm>
                    <a:off x="3439" y="2286"/>
                    <a:ext cx="56" cy="28"/>
                  </a:xfrm>
                  <a:custGeom>
                    <a:avLst/>
                    <a:gdLst>
                      <a:gd name="T0" fmla="*/ 1 w 10"/>
                      <a:gd name="T1" fmla="*/ 5 h 5"/>
                      <a:gd name="T2" fmla="*/ 9 w 10"/>
                      <a:gd name="T3" fmla="*/ 0 h 5"/>
                      <a:gd name="T4" fmla="*/ 9 w 10"/>
                      <a:gd name="T5" fmla="*/ 0 h 5"/>
                      <a:gd name="T6" fmla="*/ 1 w 10"/>
                      <a:gd name="T7" fmla="*/ 5 h 5"/>
                      <a:gd name="T8" fmla="*/ 1 w 10"/>
                      <a:gd name="T9" fmla="*/ 5 h 5"/>
                    </a:gdLst>
                    <a:ahLst/>
                    <a:cxnLst>
                      <a:cxn ang="0">
                        <a:pos x="T0" y="T1"/>
                      </a:cxn>
                      <a:cxn ang="0">
                        <a:pos x="T2" y="T3"/>
                      </a:cxn>
                      <a:cxn ang="0">
                        <a:pos x="T4" y="T5"/>
                      </a:cxn>
                      <a:cxn ang="0">
                        <a:pos x="T6" y="T7"/>
                      </a:cxn>
                      <a:cxn ang="0">
                        <a:pos x="T8" y="T9"/>
                      </a:cxn>
                    </a:cxnLst>
                    <a:rect l="0" t="0" r="r" b="b"/>
                    <a:pathLst>
                      <a:path w="10" h="5">
                        <a:moveTo>
                          <a:pt x="1" y="5"/>
                        </a:moveTo>
                        <a:cubicBezTo>
                          <a:pt x="4" y="3"/>
                          <a:pt x="7" y="2"/>
                          <a:pt x="9" y="0"/>
                        </a:cubicBezTo>
                        <a:cubicBezTo>
                          <a:pt x="10" y="0"/>
                          <a:pt x="9" y="0"/>
                          <a:pt x="9" y="0"/>
                        </a:cubicBezTo>
                        <a:cubicBezTo>
                          <a:pt x="6" y="2"/>
                          <a:pt x="3"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7" name="Freeform 1784"/>
                  <p:cNvSpPr>
                    <a:spLocks/>
                  </p:cNvSpPr>
                  <p:nvPr/>
                </p:nvSpPr>
                <p:spPr bwMode="auto">
                  <a:xfrm>
                    <a:off x="3329" y="1702"/>
                    <a:ext cx="99" cy="44"/>
                  </a:xfrm>
                  <a:custGeom>
                    <a:avLst/>
                    <a:gdLst>
                      <a:gd name="T0" fmla="*/ 1 w 18"/>
                      <a:gd name="T1" fmla="*/ 8 h 8"/>
                      <a:gd name="T2" fmla="*/ 18 w 18"/>
                      <a:gd name="T3" fmla="*/ 0 h 8"/>
                      <a:gd name="T4" fmla="*/ 17 w 18"/>
                      <a:gd name="T5" fmla="*/ 0 h 8"/>
                      <a:gd name="T6" fmla="*/ 0 w 18"/>
                      <a:gd name="T7" fmla="*/ 8 h 8"/>
                      <a:gd name="T8" fmla="*/ 1 w 18"/>
                      <a:gd name="T9" fmla="*/ 8 h 8"/>
                    </a:gdLst>
                    <a:ahLst/>
                    <a:cxnLst>
                      <a:cxn ang="0">
                        <a:pos x="T0" y="T1"/>
                      </a:cxn>
                      <a:cxn ang="0">
                        <a:pos x="T2" y="T3"/>
                      </a:cxn>
                      <a:cxn ang="0">
                        <a:pos x="T4" y="T5"/>
                      </a:cxn>
                      <a:cxn ang="0">
                        <a:pos x="T6" y="T7"/>
                      </a:cxn>
                      <a:cxn ang="0">
                        <a:pos x="T8" y="T9"/>
                      </a:cxn>
                    </a:cxnLst>
                    <a:rect l="0" t="0" r="r" b="b"/>
                    <a:pathLst>
                      <a:path w="18" h="8">
                        <a:moveTo>
                          <a:pt x="1" y="8"/>
                        </a:moveTo>
                        <a:cubicBezTo>
                          <a:pt x="6" y="5"/>
                          <a:pt x="12" y="2"/>
                          <a:pt x="18" y="0"/>
                        </a:cubicBezTo>
                        <a:cubicBezTo>
                          <a:pt x="18" y="0"/>
                          <a:pt x="18" y="0"/>
                          <a:pt x="17" y="0"/>
                        </a:cubicBezTo>
                        <a:cubicBezTo>
                          <a:pt x="11" y="2"/>
                          <a:pt x="6" y="5"/>
                          <a:pt x="0" y="8"/>
                        </a:cubicBezTo>
                        <a:cubicBezTo>
                          <a:pt x="0"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8" name="Freeform 1785"/>
                  <p:cNvSpPr>
                    <a:spLocks/>
                  </p:cNvSpPr>
                  <p:nvPr/>
                </p:nvSpPr>
                <p:spPr bwMode="auto">
                  <a:xfrm>
                    <a:off x="3335" y="1729"/>
                    <a:ext cx="82" cy="39"/>
                  </a:xfrm>
                  <a:custGeom>
                    <a:avLst/>
                    <a:gdLst>
                      <a:gd name="T0" fmla="*/ 0 w 15"/>
                      <a:gd name="T1" fmla="*/ 7 h 7"/>
                      <a:gd name="T2" fmla="*/ 14 w 15"/>
                      <a:gd name="T3" fmla="*/ 0 h 7"/>
                      <a:gd name="T4" fmla="*/ 14 w 15"/>
                      <a:gd name="T5" fmla="*/ 0 h 7"/>
                      <a:gd name="T6" fmla="*/ 0 w 15"/>
                      <a:gd name="T7" fmla="*/ 7 h 7"/>
                      <a:gd name="T8" fmla="*/ 0 w 15"/>
                      <a:gd name="T9" fmla="*/ 7 h 7"/>
                    </a:gdLst>
                    <a:ahLst/>
                    <a:cxnLst>
                      <a:cxn ang="0">
                        <a:pos x="T0" y="T1"/>
                      </a:cxn>
                      <a:cxn ang="0">
                        <a:pos x="T2" y="T3"/>
                      </a:cxn>
                      <a:cxn ang="0">
                        <a:pos x="T4" y="T5"/>
                      </a:cxn>
                      <a:cxn ang="0">
                        <a:pos x="T6" y="T7"/>
                      </a:cxn>
                      <a:cxn ang="0">
                        <a:pos x="T8" y="T9"/>
                      </a:cxn>
                    </a:cxnLst>
                    <a:rect l="0" t="0" r="r" b="b"/>
                    <a:pathLst>
                      <a:path w="15" h="7">
                        <a:moveTo>
                          <a:pt x="0" y="7"/>
                        </a:moveTo>
                        <a:cubicBezTo>
                          <a:pt x="4" y="3"/>
                          <a:pt x="9" y="1"/>
                          <a:pt x="14" y="0"/>
                        </a:cubicBezTo>
                        <a:cubicBezTo>
                          <a:pt x="15" y="0"/>
                          <a:pt x="15" y="0"/>
                          <a:pt x="14" y="0"/>
                        </a:cubicBezTo>
                        <a:cubicBezTo>
                          <a:pt x="9" y="1"/>
                          <a:pt x="4" y="3"/>
                          <a:pt x="0" y="7"/>
                        </a:cubicBezTo>
                        <a:cubicBezTo>
                          <a:pt x="0" y="7"/>
                          <a:pt x="0" y="7"/>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299" name="Freeform 1786"/>
                  <p:cNvSpPr>
                    <a:spLocks/>
                  </p:cNvSpPr>
                  <p:nvPr/>
                </p:nvSpPr>
                <p:spPr bwMode="auto">
                  <a:xfrm>
                    <a:off x="3346" y="1735"/>
                    <a:ext cx="66" cy="33"/>
                  </a:xfrm>
                  <a:custGeom>
                    <a:avLst/>
                    <a:gdLst>
                      <a:gd name="T0" fmla="*/ 1 w 12"/>
                      <a:gd name="T1" fmla="*/ 6 h 6"/>
                      <a:gd name="T2" fmla="*/ 12 w 12"/>
                      <a:gd name="T3" fmla="*/ 0 h 6"/>
                      <a:gd name="T4" fmla="*/ 12 w 12"/>
                      <a:gd name="T5" fmla="*/ 0 h 6"/>
                      <a:gd name="T6" fmla="*/ 0 w 12"/>
                      <a:gd name="T7" fmla="*/ 6 h 6"/>
                      <a:gd name="T8" fmla="*/ 1 w 12"/>
                      <a:gd name="T9" fmla="*/ 6 h 6"/>
                    </a:gdLst>
                    <a:ahLst/>
                    <a:cxnLst>
                      <a:cxn ang="0">
                        <a:pos x="T0" y="T1"/>
                      </a:cxn>
                      <a:cxn ang="0">
                        <a:pos x="T2" y="T3"/>
                      </a:cxn>
                      <a:cxn ang="0">
                        <a:pos x="T4" y="T5"/>
                      </a:cxn>
                      <a:cxn ang="0">
                        <a:pos x="T6" y="T7"/>
                      </a:cxn>
                      <a:cxn ang="0">
                        <a:pos x="T8" y="T9"/>
                      </a:cxn>
                    </a:cxnLst>
                    <a:rect l="0" t="0" r="r" b="b"/>
                    <a:pathLst>
                      <a:path w="12" h="6">
                        <a:moveTo>
                          <a:pt x="1" y="6"/>
                        </a:moveTo>
                        <a:cubicBezTo>
                          <a:pt x="4" y="3"/>
                          <a:pt x="8" y="2"/>
                          <a:pt x="12" y="0"/>
                        </a:cubicBezTo>
                        <a:cubicBezTo>
                          <a:pt x="12" y="0"/>
                          <a:pt x="12" y="0"/>
                          <a:pt x="12" y="0"/>
                        </a:cubicBezTo>
                        <a:cubicBezTo>
                          <a:pt x="8" y="1"/>
                          <a:pt x="3" y="3"/>
                          <a:pt x="0" y="6"/>
                        </a:cubicBezTo>
                        <a:cubicBezTo>
                          <a:pt x="0" y="6"/>
                          <a:pt x="0" y="6"/>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0" name="Freeform 1787"/>
                  <p:cNvSpPr>
                    <a:spLocks/>
                  </p:cNvSpPr>
                  <p:nvPr/>
                </p:nvSpPr>
                <p:spPr bwMode="auto">
                  <a:xfrm>
                    <a:off x="3048" y="1680"/>
                    <a:ext cx="248" cy="104"/>
                  </a:xfrm>
                  <a:custGeom>
                    <a:avLst/>
                    <a:gdLst>
                      <a:gd name="T0" fmla="*/ 1 w 45"/>
                      <a:gd name="T1" fmla="*/ 18 h 19"/>
                      <a:gd name="T2" fmla="*/ 1 w 45"/>
                      <a:gd name="T3" fmla="*/ 18 h 19"/>
                      <a:gd name="T4" fmla="*/ 1 w 45"/>
                      <a:gd name="T5" fmla="*/ 19 h 19"/>
                      <a:gd name="T6" fmla="*/ 45 w 45"/>
                      <a:gd name="T7" fmla="*/ 1 h 19"/>
                      <a:gd name="T8" fmla="*/ 45 w 45"/>
                      <a:gd name="T9" fmla="*/ 0 h 19"/>
                      <a:gd name="T10" fmla="*/ 1 w 45"/>
                      <a:gd name="T11" fmla="*/ 18 h 19"/>
                      <a:gd name="T12" fmla="*/ 1 w 45"/>
                      <a:gd name="T13" fmla="*/ 19 h 19"/>
                      <a:gd name="T14" fmla="*/ 2 w 45"/>
                      <a:gd name="T15" fmla="*/ 18 h 19"/>
                      <a:gd name="T16" fmla="*/ 1 w 45"/>
                      <a:gd name="T17"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19">
                        <a:moveTo>
                          <a:pt x="1" y="18"/>
                        </a:moveTo>
                        <a:cubicBezTo>
                          <a:pt x="1" y="18"/>
                          <a:pt x="1" y="18"/>
                          <a:pt x="1" y="18"/>
                        </a:cubicBezTo>
                        <a:cubicBezTo>
                          <a:pt x="1" y="18"/>
                          <a:pt x="1" y="19"/>
                          <a:pt x="1" y="19"/>
                        </a:cubicBezTo>
                        <a:cubicBezTo>
                          <a:pt x="15" y="12"/>
                          <a:pt x="30" y="6"/>
                          <a:pt x="45" y="1"/>
                        </a:cubicBezTo>
                        <a:cubicBezTo>
                          <a:pt x="45" y="1"/>
                          <a:pt x="45" y="0"/>
                          <a:pt x="45" y="0"/>
                        </a:cubicBezTo>
                        <a:cubicBezTo>
                          <a:pt x="30" y="5"/>
                          <a:pt x="15" y="12"/>
                          <a:pt x="1" y="18"/>
                        </a:cubicBezTo>
                        <a:cubicBezTo>
                          <a:pt x="0" y="19"/>
                          <a:pt x="1" y="19"/>
                          <a:pt x="1" y="19"/>
                        </a:cubicBezTo>
                        <a:cubicBezTo>
                          <a:pt x="1" y="19"/>
                          <a:pt x="2" y="18"/>
                          <a:pt x="2" y="18"/>
                        </a:cubicBezTo>
                        <a:cubicBezTo>
                          <a:pt x="2"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1" name="Freeform 1788"/>
                  <p:cNvSpPr>
                    <a:spLocks/>
                  </p:cNvSpPr>
                  <p:nvPr/>
                </p:nvSpPr>
                <p:spPr bwMode="auto">
                  <a:xfrm>
                    <a:off x="3048" y="1680"/>
                    <a:ext cx="298" cy="126"/>
                  </a:xfrm>
                  <a:custGeom>
                    <a:avLst/>
                    <a:gdLst>
                      <a:gd name="T0" fmla="*/ 1 w 54"/>
                      <a:gd name="T1" fmla="*/ 22 h 23"/>
                      <a:gd name="T2" fmla="*/ 54 w 54"/>
                      <a:gd name="T3" fmla="*/ 1 h 23"/>
                      <a:gd name="T4" fmla="*/ 54 w 54"/>
                      <a:gd name="T5" fmla="*/ 0 h 23"/>
                      <a:gd name="T6" fmla="*/ 0 w 54"/>
                      <a:gd name="T7" fmla="*/ 22 h 23"/>
                      <a:gd name="T8" fmla="*/ 1 w 54"/>
                      <a:gd name="T9" fmla="*/ 22 h 23"/>
                    </a:gdLst>
                    <a:ahLst/>
                    <a:cxnLst>
                      <a:cxn ang="0">
                        <a:pos x="T0" y="T1"/>
                      </a:cxn>
                      <a:cxn ang="0">
                        <a:pos x="T2" y="T3"/>
                      </a:cxn>
                      <a:cxn ang="0">
                        <a:pos x="T4" y="T5"/>
                      </a:cxn>
                      <a:cxn ang="0">
                        <a:pos x="T6" y="T7"/>
                      </a:cxn>
                      <a:cxn ang="0">
                        <a:pos x="T8" y="T9"/>
                      </a:cxn>
                    </a:cxnLst>
                    <a:rect l="0" t="0" r="r" b="b"/>
                    <a:pathLst>
                      <a:path w="54" h="23">
                        <a:moveTo>
                          <a:pt x="1" y="22"/>
                        </a:moveTo>
                        <a:cubicBezTo>
                          <a:pt x="19" y="16"/>
                          <a:pt x="35" y="5"/>
                          <a:pt x="54" y="1"/>
                        </a:cubicBezTo>
                        <a:cubicBezTo>
                          <a:pt x="54" y="1"/>
                          <a:pt x="54" y="0"/>
                          <a:pt x="54" y="0"/>
                        </a:cubicBezTo>
                        <a:cubicBezTo>
                          <a:pt x="35" y="5"/>
                          <a:pt x="18" y="15"/>
                          <a:pt x="0" y="22"/>
                        </a:cubicBezTo>
                        <a:cubicBezTo>
                          <a:pt x="0" y="22"/>
                          <a:pt x="0" y="23"/>
                          <a:pt x="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2" name="Freeform 1789"/>
                  <p:cNvSpPr>
                    <a:spLocks/>
                  </p:cNvSpPr>
                  <p:nvPr/>
                </p:nvSpPr>
                <p:spPr bwMode="auto">
                  <a:xfrm>
                    <a:off x="3087" y="1608"/>
                    <a:ext cx="204" cy="72"/>
                  </a:xfrm>
                  <a:custGeom>
                    <a:avLst/>
                    <a:gdLst>
                      <a:gd name="T0" fmla="*/ 0 w 37"/>
                      <a:gd name="T1" fmla="*/ 13 h 13"/>
                      <a:gd name="T2" fmla="*/ 37 w 37"/>
                      <a:gd name="T3" fmla="*/ 0 h 13"/>
                      <a:gd name="T4" fmla="*/ 36 w 37"/>
                      <a:gd name="T5" fmla="*/ 0 h 13"/>
                      <a:gd name="T6" fmla="*/ 0 w 37"/>
                      <a:gd name="T7" fmla="*/ 13 h 13"/>
                      <a:gd name="T8" fmla="*/ 0 w 37"/>
                      <a:gd name="T9" fmla="*/ 13 h 13"/>
                    </a:gdLst>
                    <a:ahLst/>
                    <a:cxnLst>
                      <a:cxn ang="0">
                        <a:pos x="T0" y="T1"/>
                      </a:cxn>
                      <a:cxn ang="0">
                        <a:pos x="T2" y="T3"/>
                      </a:cxn>
                      <a:cxn ang="0">
                        <a:pos x="T4" y="T5"/>
                      </a:cxn>
                      <a:cxn ang="0">
                        <a:pos x="T6" y="T7"/>
                      </a:cxn>
                      <a:cxn ang="0">
                        <a:pos x="T8" y="T9"/>
                      </a:cxn>
                    </a:cxnLst>
                    <a:rect l="0" t="0" r="r" b="b"/>
                    <a:pathLst>
                      <a:path w="37" h="13">
                        <a:moveTo>
                          <a:pt x="0" y="13"/>
                        </a:moveTo>
                        <a:cubicBezTo>
                          <a:pt x="12" y="9"/>
                          <a:pt x="24" y="4"/>
                          <a:pt x="37" y="0"/>
                        </a:cubicBezTo>
                        <a:cubicBezTo>
                          <a:pt x="37" y="0"/>
                          <a:pt x="37" y="0"/>
                          <a:pt x="36" y="0"/>
                        </a:cubicBezTo>
                        <a:cubicBezTo>
                          <a:pt x="24" y="4"/>
                          <a:pt x="12" y="8"/>
                          <a:pt x="0" y="13"/>
                        </a:cubicBezTo>
                        <a:cubicBezTo>
                          <a:pt x="0" y="13"/>
                          <a:pt x="0" y="13"/>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3" name="Freeform 1790"/>
                  <p:cNvSpPr>
                    <a:spLocks/>
                  </p:cNvSpPr>
                  <p:nvPr/>
                </p:nvSpPr>
                <p:spPr bwMode="auto">
                  <a:xfrm>
                    <a:off x="3020" y="1597"/>
                    <a:ext cx="249" cy="99"/>
                  </a:xfrm>
                  <a:custGeom>
                    <a:avLst/>
                    <a:gdLst>
                      <a:gd name="T0" fmla="*/ 1 w 45"/>
                      <a:gd name="T1" fmla="*/ 17 h 18"/>
                      <a:gd name="T2" fmla="*/ 23 w 45"/>
                      <a:gd name="T3" fmla="*/ 6 h 18"/>
                      <a:gd name="T4" fmla="*/ 45 w 45"/>
                      <a:gd name="T5" fmla="*/ 0 h 18"/>
                      <a:gd name="T6" fmla="*/ 44 w 45"/>
                      <a:gd name="T7" fmla="*/ 0 h 18"/>
                      <a:gd name="T8" fmla="*/ 21 w 45"/>
                      <a:gd name="T9" fmla="*/ 7 h 18"/>
                      <a:gd name="T10" fmla="*/ 1 w 45"/>
                      <a:gd name="T11" fmla="*/ 17 h 18"/>
                      <a:gd name="T12" fmla="*/ 1 w 45"/>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45" h="18">
                        <a:moveTo>
                          <a:pt x="1" y="17"/>
                        </a:moveTo>
                        <a:cubicBezTo>
                          <a:pt x="7" y="12"/>
                          <a:pt x="15" y="9"/>
                          <a:pt x="23" y="6"/>
                        </a:cubicBezTo>
                        <a:cubicBezTo>
                          <a:pt x="30" y="4"/>
                          <a:pt x="37" y="2"/>
                          <a:pt x="45" y="0"/>
                        </a:cubicBezTo>
                        <a:cubicBezTo>
                          <a:pt x="45" y="0"/>
                          <a:pt x="45" y="0"/>
                          <a:pt x="44" y="0"/>
                        </a:cubicBezTo>
                        <a:cubicBezTo>
                          <a:pt x="37" y="2"/>
                          <a:pt x="29" y="4"/>
                          <a:pt x="21" y="7"/>
                        </a:cubicBezTo>
                        <a:cubicBezTo>
                          <a:pt x="14" y="9"/>
                          <a:pt x="6" y="12"/>
                          <a:pt x="1" y="17"/>
                        </a:cubicBezTo>
                        <a:cubicBezTo>
                          <a:pt x="0" y="18"/>
                          <a:pt x="1" y="18"/>
                          <a:pt x="1"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4" name="Freeform 1791"/>
                  <p:cNvSpPr>
                    <a:spLocks/>
                  </p:cNvSpPr>
                  <p:nvPr/>
                </p:nvSpPr>
                <p:spPr bwMode="auto">
                  <a:xfrm>
                    <a:off x="3098" y="1602"/>
                    <a:ext cx="187" cy="78"/>
                  </a:xfrm>
                  <a:custGeom>
                    <a:avLst/>
                    <a:gdLst>
                      <a:gd name="T0" fmla="*/ 0 w 34"/>
                      <a:gd name="T1" fmla="*/ 14 h 14"/>
                      <a:gd name="T2" fmla="*/ 34 w 34"/>
                      <a:gd name="T3" fmla="*/ 0 h 14"/>
                      <a:gd name="T4" fmla="*/ 33 w 34"/>
                      <a:gd name="T5" fmla="*/ 0 h 14"/>
                      <a:gd name="T6" fmla="*/ 0 w 34"/>
                      <a:gd name="T7" fmla="*/ 14 h 14"/>
                      <a:gd name="T8" fmla="*/ 0 w 34"/>
                      <a:gd name="T9" fmla="*/ 14 h 14"/>
                    </a:gdLst>
                    <a:ahLst/>
                    <a:cxnLst>
                      <a:cxn ang="0">
                        <a:pos x="T0" y="T1"/>
                      </a:cxn>
                      <a:cxn ang="0">
                        <a:pos x="T2" y="T3"/>
                      </a:cxn>
                      <a:cxn ang="0">
                        <a:pos x="T4" y="T5"/>
                      </a:cxn>
                      <a:cxn ang="0">
                        <a:pos x="T6" y="T7"/>
                      </a:cxn>
                      <a:cxn ang="0">
                        <a:pos x="T8" y="T9"/>
                      </a:cxn>
                    </a:cxnLst>
                    <a:rect l="0" t="0" r="r" b="b"/>
                    <a:pathLst>
                      <a:path w="34" h="14">
                        <a:moveTo>
                          <a:pt x="0" y="14"/>
                        </a:moveTo>
                        <a:cubicBezTo>
                          <a:pt x="11" y="8"/>
                          <a:pt x="22" y="4"/>
                          <a:pt x="34" y="0"/>
                        </a:cubicBezTo>
                        <a:cubicBezTo>
                          <a:pt x="34" y="0"/>
                          <a:pt x="34" y="0"/>
                          <a:pt x="33" y="0"/>
                        </a:cubicBezTo>
                        <a:cubicBezTo>
                          <a:pt x="22" y="4"/>
                          <a:pt x="11" y="8"/>
                          <a:pt x="0" y="14"/>
                        </a:cubicBezTo>
                        <a:cubicBezTo>
                          <a:pt x="0" y="14"/>
                          <a:pt x="0" y="14"/>
                          <a:pt x="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5" name="Freeform 1792"/>
                  <p:cNvSpPr>
                    <a:spLocks/>
                  </p:cNvSpPr>
                  <p:nvPr/>
                </p:nvSpPr>
                <p:spPr bwMode="auto">
                  <a:xfrm>
                    <a:off x="3065" y="1498"/>
                    <a:ext cx="176" cy="71"/>
                  </a:xfrm>
                  <a:custGeom>
                    <a:avLst/>
                    <a:gdLst>
                      <a:gd name="T0" fmla="*/ 1 w 32"/>
                      <a:gd name="T1" fmla="*/ 13 h 13"/>
                      <a:gd name="T2" fmla="*/ 31 w 32"/>
                      <a:gd name="T3" fmla="*/ 0 h 13"/>
                      <a:gd name="T4" fmla="*/ 31 w 32"/>
                      <a:gd name="T5" fmla="*/ 0 h 13"/>
                      <a:gd name="T6" fmla="*/ 0 w 32"/>
                      <a:gd name="T7" fmla="*/ 13 h 13"/>
                      <a:gd name="T8" fmla="*/ 1 w 32"/>
                      <a:gd name="T9" fmla="*/ 13 h 13"/>
                    </a:gdLst>
                    <a:ahLst/>
                    <a:cxnLst>
                      <a:cxn ang="0">
                        <a:pos x="T0" y="T1"/>
                      </a:cxn>
                      <a:cxn ang="0">
                        <a:pos x="T2" y="T3"/>
                      </a:cxn>
                      <a:cxn ang="0">
                        <a:pos x="T4" y="T5"/>
                      </a:cxn>
                      <a:cxn ang="0">
                        <a:pos x="T6" y="T7"/>
                      </a:cxn>
                      <a:cxn ang="0">
                        <a:pos x="T8" y="T9"/>
                      </a:cxn>
                    </a:cxnLst>
                    <a:rect l="0" t="0" r="r" b="b"/>
                    <a:pathLst>
                      <a:path w="32" h="13">
                        <a:moveTo>
                          <a:pt x="1" y="13"/>
                        </a:moveTo>
                        <a:cubicBezTo>
                          <a:pt x="11" y="9"/>
                          <a:pt x="21" y="4"/>
                          <a:pt x="31" y="0"/>
                        </a:cubicBezTo>
                        <a:cubicBezTo>
                          <a:pt x="32" y="0"/>
                          <a:pt x="31" y="0"/>
                          <a:pt x="31" y="0"/>
                        </a:cubicBezTo>
                        <a:cubicBezTo>
                          <a:pt x="21" y="4"/>
                          <a:pt x="11" y="9"/>
                          <a:pt x="0" y="13"/>
                        </a:cubicBezTo>
                        <a:cubicBezTo>
                          <a:pt x="0" y="13"/>
                          <a:pt x="0"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6" name="Freeform 1793"/>
                  <p:cNvSpPr>
                    <a:spLocks/>
                  </p:cNvSpPr>
                  <p:nvPr/>
                </p:nvSpPr>
                <p:spPr bwMode="auto">
                  <a:xfrm>
                    <a:off x="3087" y="1509"/>
                    <a:ext cx="148" cy="55"/>
                  </a:xfrm>
                  <a:custGeom>
                    <a:avLst/>
                    <a:gdLst>
                      <a:gd name="T0" fmla="*/ 1 w 27"/>
                      <a:gd name="T1" fmla="*/ 10 h 10"/>
                      <a:gd name="T2" fmla="*/ 27 w 27"/>
                      <a:gd name="T3" fmla="*/ 1 h 10"/>
                      <a:gd name="T4" fmla="*/ 27 w 27"/>
                      <a:gd name="T5" fmla="*/ 0 h 10"/>
                      <a:gd name="T6" fmla="*/ 1 w 27"/>
                      <a:gd name="T7" fmla="*/ 9 h 10"/>
                      <a:gd name="T8" fmla="*/ 1 w 27"/>
                      <a:gd name="T9" fmla="*/ 10 h 10"/>
                    </a:gdLst>
                    <a:ahLst/>
                    <a:cxnLst>
                      <a:cxn ang="0">
                        <a:pos x="T0" y="T1"/>
                      </a:cxn>
                      <a:cxn ang="0">
                        <a:pos x="T2" y="T3"/>
                      </a:cxn>
                      <a:cxn ang="0">
                        <a:pos x="T4" y="T5"/>
                      </a:cxn>
                      <a:cxn ang="0">
                        <a:pos x="T6" y="T7"/>
                      </a:cxn>
                      <a:cxn ang="0">
                        <a:pos x="T8" y="T9"/>
                      </a:cxn>
                    </a:cxnLst>
                    <a:rect l="0" t="0" r="r" b="b"/>
                    <a:pathLst>
                      <a:path w="27" h="10">
                        <a:moveTo>
                          <a:pt x="1" y="10"/>
                        </a:moveTo>
                        <a:cubicBezTo>
                          <a:pt x="10" y="9"/>
                          <a:pt x="18" y="3"/>
                          <a:pt x="27" y="1"/>
                        </a:cubicBezTo>
                        <a:cubicBezTo>
                          <a:pt x="27" y="0"/>
                          <a:pt x="27" y="0"/>
                          <a:pt x="27" y="0"/>
                        </a:cubicBezTo>
                        <a:cubicBezTo>
                          <a:pt x="18" y="3"/>
                          <a:pt x="10" y="9"/>
                          <a:pt x="1" y="9"/>
                        </a:cubicBezTo>
                        <a:cubicBezTo>
                          <a:pt x="0" y="9"/>
                          <a:pt x="0"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7" name="Freeform 1794"/>
                  <p:cNvSpPr>
                    <a:spLocks/>
                  </p:cNvSpPr>
                  <p:nvPr/>
                </p:nvSpPr>
                <p:spPr bwMode="auto">
                  <a:xfrm>
                    <a:off x="3583" y="1465"/>
                    <a:ext cx="99" cy="55"/>
                  </a:xfrm>
                  <a:custGeom>
                    <a:avLst/>
                    <a:gdLst>
                      <a:gd name="T0" fmla="*/ 0 w 18"/>
                      <a:gd name="T1" fmla="*/ 10 h 10"/>
                      <a:gd name="T2" fmla="*/ 17 w 18"/>
                      <a:gd name="T3" fmla="*/ 0 h 10"/>
                      <a:gd name="T4" fmla="*/ 17 w 18"/>
                      <a:gd name="T5" fmla="*/ 0 h 10"/>
                      <a:gd name="T6" fmla="*/ 0 w 18"/>
                      <a:gd name="T7" fmla="*/ 9 h 10"/>
                      <a:gd name="T8" fmla="*/ 0 w 18"/>
                      <a:gd name="T9" fmla="*/ 10 h 10"/>
                    </a:gdLst>
                    <a:ahLst/>
                    <a:cxnLst>
                      <a:cxn ang="0">
                        <a:pos x="T0" y="T1"/>
                      </a:cxn>
                      <a:cxn ang="0">
                        <a:pos x="T2" y="T3"/>
                      </a:cxn>
                      <a:cxn ang="0">
                        <a:pos x="T4" y="T5"/>
                      </a:cxn>
                      <a:cxn ang="0">
                        <a:pos x="T6" y="T7"/>
                      </a:cxn>
                      <a:cxn ang="0">
                        <a:pos x="T8" y="T9"/>
                      </a:cxn>
                    </a:cxnLst>
                    <a:rect l="0" t="0" r="r" b="b"/>
                    <a:pathLst>
                      <a:path w="18" h="10">
                        <a:moveTo>
                          <a:pt x="0" y="10"/>
                        </a:moveTo>
                        <a:cubicBezTo>
                          <a:pt x="6" y="7"/>
                          <a:pt x="12" y="3"/>
                          <a:pt x="17" y="0"/>
                        </a:cubicBezTo>
                        <a:cubicBezTo>
                          <a:pt x="18" y="0"/>
                          <a:pt x="17" y="0"/>
                          <a:pt x="17" y="0"/>
                        </a:cubicBezTo>
                        <a:cubicBezTo>
                          <a:pt x="11" y="3"/>
                          <a:pt x="6" y="6"/>
                          <a:pt x="0" y="9"/>
                        </a:cubicBezTo>
                        <a:cubicBezTo>
                          <a:pt x="0" y="10"/>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8" name="Freeform 1795"/>
                  <p:cNvSpPr>
                    <a:spLocks/>
                  </p:cNvSpPr>
                  <p:nvPr/>
                </p:nvSpPr>
                <p:spPr bwMode="auto">
                  <a:xfrm>
                    <a:off x="3599" y="1448"/>
                    <a:ext cx="77" cy="44"/>
                  </a:xfrm>
                  <a:custGeom>
                    <a:avLst/>
                    <a:gdLst>
                      <a:gd name="T0" fmla="*/ 1 w 14"/>
                      <a:gd name="T1" fmla="*/ 8 h 8"/>
                      <a:gd name="T2" fmla="*/ 13 w 14"/>
                      <a:gd name="T3" fmla="*/ 1 h 8"/>
                      <a:gd name="T4" fmla="*/ 13 w 14"/>
                      <a:gd name="T5" fmla="*/ 1 h 8"/>
                      <a:gd name="T6" fmla="*/ 0 w 14"/>
                      <a:gd name="T7" fmla="*/ 8 h 8"/>
                      <a:gd name="T8" fmla="*/ 1 w 14"/>
                      <a:gd name="T9" fmla="*/ 8 h 8"/>
                    </a:gdLst>
                    <a:ahLst/>
                    <a:cxnLst>
                      <a:cxn ang="0">
                        <a:pos x="T0" y="T1"/>
                      </a:cxn>
                      <a:cxn ang="0">
                        <a:pos x="T2" y="T3"/>
                      </a:cxn>
                      <a:cxn ang="0">
                        <a:pos x="T4" y="T5"/>
                      </a:cxn>
                      <a:cxn ang="0">
                        <a:pos x="T6" y="T7"/>
                      </a:cxn>
                      <a:cxn ang="0">
                        <a:pos x="T8" y="T9"/>
                      </a:cxn>
                    </a:cxnLst>
                    <a:rect l="0" t="0" r="r" b="b"/>
                    <a:pathLst>
                      <a:path w="14" h="8">
                        <a:moveTo>
                          <a:pt x="1" y="8"/>
                        </a:moveTo>
                        <a:cubicBezTo>
                          <a:pt x="4" y="5"/>
                          <a:pt x="9" y="3"/>
                          <a:pt x="13" y="1"/>
                        </a:cubicBezTo>
                        <a:cubicBezTo>
                          <a:pt x="14" y="1"/>
                          <a:pt x="14" y="0"/>
                          <a:pt x="13" y="1"/>
                        </a:cubicBezTo>
                        <a:cubicBezTo>
                          <a:pt x="8" y="2"/>
                          <a:pt x="4" y="4"/>
                          <a:pt x="0" y="8"/>
                        </a:cubicBezTo>
                        <a:cubicBezTo>
                          <a:pt x="0"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09" name="Freeform 1796"/>
                  <p:cNvSpPr>
                    <a:spLocks/>
                  </p:cNvSpPr>
                  <p:nvPr/>
                </p:nvSpPr>
                <p:spPr bwMode="auto">
                  <a:xfrm>
                    <a:off x="3599" y="1448"/>
                    <a:ext cx="66" cy="28"/>
                  </a:xfrm>
                  <a:custGeom>
                    <a:avLst/>
                    <a:gdLst>
                      <a:gd name="T0" fmla="*/ 1 w 12"/>
                      <a:gd name="T1" fmla="*/ 5 h 5"/>
                      <a:gd name="T2" fmla="*/ 12 w 12"/>
                      <a:gd name="T3" fmla="*/ 1 h 5"/>
                      <a:gd name="T4" fmla="*/ 12 w 12"/>
                      <a:gd name="T5" fmla="*/ 0 h 5"/>
                      <a:gd name="T6" fmla="*/ 1 w 12"/>
                      <a:gd name="T7" fmla="*/ 5 h 5"/>
                      <a:gd name="T8" fmla="*/ 1 w 12"/>
                      <a:gd name="T9" fmla="*/ 5 h 5"/>
                    </a:gdLst>
                    <a:ahLst/>
                    <a:cxnLst>
                      <a:cxn ang="0">
                        <a:pos x="T0" y="T1"/>
                      </a:cxn>
                      <a:cxn ang="0">
                        <a:pos x="T2" y="T3"/>
                      </a:cxn>
                      <a:cxn ang="0">
                        <a:pos x="T4" y="T5"/>
                      </a:cxn>
                      <a:cxn ang="0">
                        <a:pos x="T6" y="T7"/>
                      </a:cxn>
                      <a:cxn ang="0">
                        <a:pos x="T8" y="T9"/>
                      </a:cxn>
                    </a:cxnLst>
                    <a:rect l="0" t="0" r="r" b="b"/>
                    <a:pathLst>
                      <a:path w="12" h="5">
                        <a:moveTo>
                          <a:pt x="1" y="5"/>
                        </a:moveTo>
                        <a:cubicBezTo>
                          <a:pt x="5" y="3"/>
                          <a:pt x="8" y="2"/>
                          <a:pt x="12" y="1"/>
                        </a:cubicBezTo>
                        <a:cubicBezTo>
                          <a:pt x="12" y="0"/>
                          <a:pt x="12" y="0"/>
                          <a:pt x="12" y="0"/>
                        </a:cubicBezTo>
                        <a:cubicBezTo>
                          <a:pt x="8" y="1"/>
                          <a:pt x="4"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0" name="Freeform 1797"/>
                  <p:cNvSpPr>
                    <a:spLocks/>
                  </p:cNvSpPr>
                  <p:nvPr/>
                </p:nvSpPr>
                <p:spPr bwMode="auto">
                  <a:xfrm>
                    <a:off x="3610" y="1487"/>
                    <a:ext cx="61" cy="27"/>
                  </a:xfrm>
                  <a:custGeom>
                    <a:avLst/>
                    <a:gdLst>
                      <a:gd name="T0" fmla="*/ 1 w 11"/>
                      <a:gd name="T1" fmla="*/ 5 h 5"/>
                      <a:gd name="T2" fmla="*/ 10 w 11"/>
                      <a:gd name="T3" fmla="*/ 0 h 5"/>
                      <a:gd name="T4" fmla="*/ 10 w 11"/>
                      <a:gd name="T5" fmla="*/ 0 h 5"/>
                      <a:gd name="T6" fmla="*/ 0 w 11"/>
                      <a:gd name="T7" fmla="*/ 4 h 5"/>
                      <a:gd name="T8" fmla="*/ 1 w 11"/>
                      <a:gd name="T9" fmla="*/ 5 h 5"/>
                    </a:gdLst>
                    <a:ahLst/>
                    <a:cxnLst>
                      <a:cxn ang="0">
                        <a:pos x="T0" y="T1"/>
                      </a:cxn>
                      <a:cxn ang="0">
                        <a:pos x="T2" y="T3"/>
                      </a:cxn>
                      <a:cxn ang="0">
                        <a:pos x="T4" y="T5"/>
                      </a:cxn>
                      <a:cxn ang="0">
                        <a:pos x="T6" y="T7"/>
                      </a:cxn>
                      <a:cxn ang="0">
                        <a:pos x="T8" y="T9"/>
                      </a:cxn>
                    </a:cxnLst>
                    <a:rect l="0" t="0" r="r" b="b"/>
                    <a:pathLst>
                      <a:path w="11" h="5">
                        <a:moveTo>
                          <a:pt x="1" y="5"/>
                        </a:moveTo>
                        <a:cubicBezTo>
                          <a:pt x="4" y="3"/>
                          <a:pt x="7" y="1"/>
                          <a:pt x="10" y="0"/>
                        </a:cubicBezTo>
                        <a:cubicBezTo>
                          <a:pt x="11" y="0"/>
                          <a:pt x="10" y="0"/>
                          <a:pt x="10" y="0"/>
                        </a:cubicBezTo>
                        <a:cubicBezTo>
                          <a:pt x="7" y="1"/>
                          <a:pt x="4" y="3"/>
                          <a:pt x="0" y="4"/>
                        </a:cubicBezTo>
                        <a:cubicBezTo>
                          <a:pt x="0" y="4"/>
                          <a:pt x="0"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1" name="Freeform 1798"/>
                  <p:cNvSpPr>
                    <a:spLocks/>
                  </p:cNvSpPr>
                  <p:nvPr/>
                </p:nvSpPr>
                <p:spPr bwMode="auto">
                  <a:xfrm>
                    <a:off x="3588" y="1443"/>
                    <a:ext cx="33" cy="11"/>
                  </a:xfrm>
                  <a:custGeom>
                    <a:avLst/>
                    <a:gdLst>
                      <a:gd name="T0" fmla="*/ 1 w 6"/>
                      <a:gd name="T1" fmla="*/ 2 h 2"/>
                      <a:gd name="T2" fmla="*/ 6 w 6"/>
                      <a:gd name="T3" fmla="*/ 0 h 2"/>
                      <a:gd name="T4" fmla="*/ 6 w 6"/>
                      <a:gd name="T5" fmla="*/ 0 h 2"/>
                      <a:gd name="T6" fmla="*/ 0 w 6"/>
                      <a:gd name="T7" fmla="*/ 2 h 2"/>
                      <a:gd name="T8" fmla="*/ 1 w 6"/>
                      <a:gd name="T9" fmla="*/ 2 h 2"/>
                    </a:gdLst>
                    <a:ahLst/>
                    <a:cxnLst>
                      <a:cxn ang="0">
                        <a:pos x="T0" y="T1"/>
                      </a:cxn>
                      <a:cxn ang="0">
                        <a:pos x="T2" y="T3"/>
                      </a:cxn>
                      <a:cxn ang="0">
                        <a:pos x="T4" y="T5"/>
                      </a:cxn>
                      <a:cxn ang="0">
                        <a:pos x="T6" y="T7"/>
                      </a:cxn>
                      <a:cxn ang="0">
                        <a:pos x="T8" y="T9"/>
                      </a:cxn>
                    </a:cxnLst>
                    <a:rect l="0" t="0" r="r" b="b"/>
                    <a:pathLst>
                      <a:path w="6" h="2">
                        <a:moveTo>
                          <a:pt x="1" y="2"/>
                        </a:moveTo>
                        <a:cubicBezTo>
                          <a:pt x="2" y="1"/>
                          <a:pt x="4" y="1"/>
                          <a:pt x="6" y="0"/>
                        </a:cubicBezTo>
                        <a:cubicBezTo>
                          <a:pt x="6" y="0"/>
                          <a:pt x="6" y="0"/>
                          <a:pt x="6" y="0"/>
                        </a:cubicBezTo>
                        <a:cubicBezTo>
                          <a:pt x="4" y="1"/>
                          <a:pt x="2" y="1"/>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2" name="Freeform 1799"/>
                  <p:cNvSpPr>
                    <a:spLocks/>
                  </p:cNvSpPr>
                  <p:nvPr/>
                </p:nvSpPr>
                <p:spPr bwMode="auto">
                  <a:xfrm>
                    <a:off x="3125" y="1961"/>
                    <a:ext cx="44" cy="22"/>
                  </a:xfrm>
                  <a:custGeom>
                    <a:avLst/>
                    <a:gdLst>
                      <a:gd name="T0" fmla="*/ 1 w 8"/>
                      <a:gd name="T1" fmla="*/ 4 h 4"/>
                      <a:gd name="T2" fmla="*/ 7 w 8"/>
                      <a:gd name="T3" fmla="*/ 1 h 4"/>
                      <a:gd name="T4" fmla="*/ 7 w 8"/>
                      <a:gd name="T5" fmla="*/ 1 h 4"/>
                      <a:gd name="T6" fmla="*/ 1 w 8"/>
                      <a:gd name="T7" fmla="*/ 4 h 4"/>
                      <a:gd name="T8" fmla="*/ 1 w 8"/>
                      <a:gd name="T9" fmla="*/ 4 h 4"/>
                    </a:gdLst>
                    <a:ahLst/>
                    <a:cxnLst>
                      <a:cxn ang="0">
                        <a:pos x="T0" y="T1"/>
                      </a:cxn>
                      <a:cxn ang="0">
                        <a:pos x="T2" y="T3"/>
                      </a:cxn>
                      <a:cxn ang="0">
                        <a:pos x="T4" y="T5"/>
                      </a:cxn>
                      <a:cxn ang="0">
                        <a:pos x="T6" y="T7"/>
                      </a:cxn>
                      <a:cxn ang="0">
                        <a:pos x="T8" y="T9"/>
                      </a:cxn>
                    </a:cxnLst>
                    <a:rect l="0" t="0" r="r" b="b"/>
                    <a:pathLst>
                      <a:path w="8" h="4">
                        <a:moveTo>
                          <a:pt x="1" y="4"/>
                        </a:moveTo>
                        <a:cubicBezTo>
                          <a:pt x="3" y="3"/>
                          <a:pt x="5" y="2"/>
                          <a:pt x="7" y="1"/>
                        </a:cubicBezTo>
                        <a:cubicBezTo>
                          <a:pt x="8" y="1"/>
                          <a:pt x="7" y="0"/>
                          <a:pt x="7" y="1"/>
                        </a:cubicBezTo>
                        <a:cubicBezTo>
                          <a:pt x="5" y="1"/>
                          <a:pt x="3" y="2"/>
                          <a:pt x="1" y="4"/>
                        </a:cubicBezTo>
                        <a:cubicBezTo>
                          <a:pt x="0" y="4"/>
                          <a:pt x="1" y="4"/>
                          <a:pt x="1"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3" name="Freeform 1800"/>
                  <p:cNvSpPr>
                    <a:spLocks/>
                  </p:cNvSpPr>
                  <p:nvPr/>
                </p:nvSpPr>
                <p:spPr bwMode="auto">
                  <a:xfrm>
                    <a:off x="3153" y="1983"/>
                    <a:ext cx="5"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4" name="Freeform 1801"/>
                  <p:cNvSpPr>
                    <a:spLocks/>
                  </p:cNvSpPr>
                  <p:nvPr/>
                </p:nvSpPr>
                <p:spPr bwMode="auto">
                  <a:xfrm>
                    <a:off x="3335" y="2104"/>
                    <a:ext cx="121" cy="55"/>
                  </a:xfrm>
                  <a:custGeom>
                    <a:avLst/>
                    <a:gdLst>
                      <a:gd name="T0" fmla="*/ 0 w 22"/>
                      <a:gd name="T1" fmla="*/ 10 h 10"/>
                      <a:gd name="T2" fmla="*/ 21 w 22"/>
                      <a:gd name="T3" fmla="*/ 0 h 10"/>
                      <a:gd name="T4" fmla="*/ 21 w 22"/>
                      <a:gd name="T5" fmla="*/ 0 h 10"/>
                      <a:gd name="T6" fmla="*/ 0 w 22"/>
                      <a:gd name="T7" fmla="*/ 10 h 10"/>
                      <a:gd name="T8" fmla="*/ 0 w 22"/>
                      <a:gd name="T9" fmla="*/ 10 h 10"/>
                    </a:gdLst>
                    <a:ahLst/>
                    <a:cxnLst>
                      <a:cxn ang="0">
                        <a:pos x="T0" y="T1"/>
                      </a:cxn>
                      <a:cxn ang="0">
                        <a:pos x="T2" y="T3"/>
                      </a:cxn>
                      <a:cxn ang="0">
                        <a:pos x="T4" y="T5"/>
                      </a:cxn>
                      <a:cxn ang="0">
                        <a:pos x="T6" y="T7"/>
                      </a:cxn>
                      <a:cxn ang="0">
                        <a:pos x="T8" y="T9"/>
                      </a:cxn>
                    </a:cxnLst>
                    <a:rect l="0" t="0" r="r" b="b"/>
                    <a:pathLst>
                      <a:path w="22" h="10">
                        <a:moveTo>
                          <a:pt x="0" y="10"/>
                        </a:moveTo>
                        <a:cubicBezTo>
                          <a:pt x="7" y="6"/>
                          <a:pt x="14" y="3"/>
                          <a:pt x="21" y="0"/>
                        </a:cubicBezTo>
                        <a:cubicBezTo>
                          <a:pt x="22" y="0"/>
                          <a:pt x="21" y="0"/>
                          <a:pt x="21" y="0"/>
                        </a:cubicBezTo>
                        <a:cubicBezTo>
                          <a:pt x="14" y="3"/>
                          <a:pt x="6" y="6"/>
                          <a:pt x="0" y="10"/>
                        </a:cubicBezTo>
                        <a:cubicBezTo>
                          <a:pt x="0" y="10"/>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5" name="Freeform 1802"/>
                  <p:cNvSpPr>
                    <a:spLocks/>
                  </p:cNvSpPr>
                  <p:nvPr/>
                </p:nvSpPr>
                <p:spPr bwMode="auto">
                  <a:xfrm>
                    <a:off x="3395" y="2209"/>
                    <a:ext cx="105" cy="44"/>
                  </a:xfrm>
                  <a:custGeom>
                    <a:avLst/>
                    <a:gdLst>
                      <a:gd name="T0" fmla="*/ 1 w 19"/>
                      <a:gd name="T1" fmla="*/ 8 h 8"/>
                      <a:gd name="T2" fmla="*/ 18 w 19"/>
                      <a:gd name="T3" fmla="*/ 0 h 8"/>
                      <a:gd name="T4" fmla="*/ 18 w 19"/>
                      <a:gd name="T5" fmla="*/ 0 h 8"/>
                      <a:gd name="T6" fmla="*/ 0 w 19"/>
                      <a:gd name="T7" fmla="*/ 8 h 8"/>
                      <a:gd name="T8" fmla="*/ 1 w 19"/>
                      <a:gd name="T9" fmla="*/ 8 h 8"/>
                    </a:gdLst>
                    <a:ahLst/>
                    <a:cxnLst>
                      <a:cxn ang="0">
                        <a:pos x="T0" y="T1"/>
                      </a:cxn>
                      <a:cxn ang="0">
                        <a:pos x="T2" y="T3"/>
                      </a:cxn>
                      <a:cxn ang="0">
                        <a:pos x="T4" y="T5"/>
                      </a:cxn>
                      <a:cxn ang="0">
                        <a:pos x="T6" y="T7"/>
                      </a:cxn>
                      <a:cxn ang="0">
                        <a:pos x="T8" y="T9"/>
                      </a:cxn>
                    </a:cxnLst>
                    <a:rect l="0" t="0" r="r" b="b"/>
                    <a:pathLst>
                      <a:path w="19" h="8">
                        <a:moveTo>
                          <a:pt x="1" y="8"/>
                        </a:moveTo>
                        <a:cubicBezTo>
                          <a:pt x="7" y="5"/>
                          <a:pt x="12" y="2"/>
                          <a:pt x="18" y="0"/>
                        </a:cubicBezTo>
                        <a:cubicBezTo>
                          <a:pt x="19" y="0"/>
                          <a:pt x="18" y="0"/>
                          <a:pt x="18" y="0"/>
                        </a:cubicBezTo>
                        <a:cubicBezTo>
                          <a:pt x="12" y="2"/>
                          <a:pt x="6" y="5"/>
                          <a:pt x="0" y="8"/>
                        </a:cubicBezTo>
                        <a:cubicBezTo>
                          <a:pt x="0" y="8"/>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6" name="Freeform 1803"/>
                  <p:cNvSpPr>
                    <a:spLocks/>
                  </p:cNvSpPr>
                  <p:nvPr/>
                </p:nvSpPr>
                <p:spPr bwMode="auto">
                  <a:xfrm>
                    <a:off x="3412" y="2203"/>
                    <a:ext cx="149" cy="61"/>
                  </a:xfrm>
                  <a:custGeom>
                    <a:avLst/>
                    <a:gdLst>
                      <a:gd name="T0" fmla="*/ 1 w 27"/>
                      <a:gd name="T1" fmla="*/ 11 h 11"/>
                      <a:gd name="T2" fmla="*/ 26 w 27"/>
                      <a:gd name="T3" fmla="*/ 1 h 11"/>
                      <a:gd name="T4" fmla="*/ 26 w 27"/>
                      <a:gd name="T5" fmla="*/ 0 h 11"/>
                      <a:gd name="T6" fmla="*/ 0 w 27"/>
                      <a:gd name="T7" fmla="*/ 10 h 11"/>
                      <a:gd name="T8" fmla="*/ 1 w 27"/>
                      <a:gd name="T9" fmla="*/ 11 h 11"/>
                    </a:gdLst>
                    <a:ahLst/>
                    <a:cxnLst>
                      <a:cxn ang="0">
                        <a:pos x="T0" y="T1"/>
                      </a:cxn>
                      <a:cxn ang="0">
                        <a:pos x="T2" y="T3"/>
                      </a:cxn>
                      <a:cxn ang="0">
                        <a:pos x="T4" y="T5"/>
                      </a:cxn>
                      <a:cxn ang="0">
                        <a:pos x="T6" y="T7"/>
                      </a:cxn>
                      <a:cxn ang="0">
                        <a:pos x="T8" y="T9"/>
                      </a:cxn>
                    </a:cxnLst>
                    <a:rect l="0" t="0" r="r" b="b"/>
                    <a:pathLst>
                      <a:path w="27" h="11">
                        <a:moveTo>
                          <a:pt x="1" y="11"/>
                        </a:moveTo>
                        <a:cubicBezTo>
                          <a:pt x="10" y="9"/>
                          <a:pt x="18" y="4"/>
                          <a:pt x="26" y="1"/>
                        </a:cubicBezTo>
                        <a:cubicBezTo>
                          <a:pt x="27" y="1"/>
                          <a:pt x="27" y="0"/>
                          <a:pt x="26" y="0"/>
                        </a:cubicBezTo>
                        <a:cubicBezTo>
                          <a:pt x="17" y="3"/>
                          <a:pt x="9" y="8"/>
                          <a:pt x="0" y="10"/>
                        </a:cubicBezTo>
                        <a:cubicBezTo>
                          <a:pt x="0" y="10"/>
                          <a:pt x="0"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7" name="Freeform 1804"/>
                  <p:cNvSpPr>
                    <a:spLocks/>
                  </p:cNvSpPr>
                  <p:nvPr/>
                </p:nvSpPr>
                <p:spPr bwMode="auto">
                  <a:xfrm>
                    <a:off x="3428" y="2226"/>
                    <a:ext cx="160" cy="60"/>
                  </a:xfrm>
                  <a:custGeom>
                    <a:avLst/>
                    <a:gdLst>
                      <a:gd name="T0" fmla="*/ 1 w 29"/>
                      <a:gd name="T1" fmla="*/ 10 h 11"/>
                      <a:gd name="T2" fmla="*/ 29 w 29"/>
                      <a:gd name="T3" fmla="*/ 1 h 11"/>
                      <a:gd name="T4" fmla="*/ 29 w 29"/>
                      <a:gd name="T5" fmla="*/ 0 h 11"/>
                      <a:gd name="T6" fmla="*/ 1 w 29"/>
                      <a:gd name="T7" fmla="*/ 10 h 11"/>
                      <a:gd name="T8" fmla="*/ 1 w 29"/>
                      <a:gd name="T9" fmla="*/ 10 h 11"/>
                    </a:gdLst>
                    <a:ahLst/>
                    <a:cxnLst>
                      <a:cxn ang="0">
                        <a:pos x="T0" y="T1"/>
                      </a:cxn>
                      <a:cxn ang="0">
                        <a:pos x="T2" y="T3"/>
                      </a:cxn>
                      <a:cxn ang="0">
                        <a:pos x="T4" y="T5"/>
                      </a:cxn>
                      <a:cxn ang="0">
                        <a:pos x="T6" y="T7"/>
                      </a:cxn>
                      <a:cxn ang="0">
                        <a:pos x="T8" y="T9"/>
                      </a:cxn>
                    </a:cxnLst>
                    <a:rect l="0" t="0" r="r" b="b"/>
                    <a:pathLst>
                      <a:path w="29" h="11">
                        <a:moveTo>
                          <a:pt x="1" y="10"/>
                        </a:moveTo>
                        <a:cubicBezTo>
                          <a:pt x="11" y="8"/>
                          <a:pt x="19" y="3"/>
                          <a:pt x="29" y="1"/>
                        </a:cubicBezTo>
                        <a:cubicBezTo>
                          <a:pt x="29" y="1"/>
                          <a:pt x="29" y="0"/>
                          <a:pt x="29" y="0"/>
                        </a:cubicBezTo>
                        <a:cubicBezTo>
                          <a:pt x="19" y="3"/>
                          <a:pt x="11" y="8"/>
                          <a:pt x="1" y="10"/>
                        </a:cubicBezTo>
                        <a:cubicBezTo>
                          <a:pt x="0" y="10"/>
                          <a:pt x="1" y="11"/>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8" name="Freeform 1805"/>
                  <p:cNvSpPr>
                    <a:spLocks/>
                  </p:cNvSpPr>
                  <p:nvPr/>
                </p:nvSpPr>
                <p:spPr bwMode="auto">
                  <a:xfrm>
                    <a:off x="3401" y="2297"/>
                    <a:ext cx="187" cy="66"/>
                  </a:xfrm>
                  <a:custGeom>
                    <a:avLst/>
                    <a:gdLst>
                      <a:gd name="T0" fmla="*/ 1 w 34"/>
                      <a:gd name="T1" fmla="*/ 12 h 12"/>
                      <a:gd name="T2" fmla="*/ 34 w 34"/>
                      <a:gd name="T3" fmla="*/ 1 h 12"/>
                      <a:gd name="T4" fmla="*/ 34 w 34"/>
                      <a:gd name="T5" fmla="*/ 0 h 12"/>
                      <a:gd name="T6" fmla="*/ 1 w 34"/>
                      <a:gd name="T7" fmla="*/ 12 h 12"/>
                      <a:gd name="T8" fmla="*/ 1 w 34"/>
                      <a:gd name="T9" fmla="*/ 12 h 12"/>
                    </a:gdLst>
                    <a:ahLst/>
                    <a:cxnLst>
                      <a:cxn ang="0">
                        <a:pos x="T0" y="T1"/>
                      </a:cxn>
                      <a:cxn ang="0">
                        <a:pos x="T2" y="T3"/>
                      </a:cxn>
                      <a:cxn ang="0">
                        <a:pos x="T4" y="T5"/>
                      </a:cxn>
                      <a:cxn ang="0">
                        <a:pos x="T6" y="T7"/>
                      </a:cxn>
                      <a:cxn ang="0">
                        <a:pos x="T8" y="T9"/>
                      </a:cxn>
                    </a:cxnLst>
                    <a:rect l="0" t="0" r="r" b="b"/>
                    <a:pathLst>
                      <a:path w="34" h="12">
                        <a:moveTo>
                          <a:pt x="1" y="12"/>
                        </a:moveTo>
                        <a:cubicBezTo>
                          <a:pt x="12" y="8"/>
                          <a:pt x="23" y="4"/>
                          <a:pt x="34" y="1"/>
                        </a:cubicBezTo>
                        <a:cubicBezTo>
                          <a:pt x="34" y="0"/>
                          <a:pt x="34" y="0"/>
                          <a:pt x="34" y="0"/>
                        </a:cubicBezTo>
                        <a:cubicBezTo>
                          <a:pt x="23" y="3"/>
                          <a:pt x="12" y="8"/>
                          <a:pt x="1" y="12"/>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19" name="Freeform 1806"/>
                  <p:cNvSpPr>
                    <a:spLocks/>
                  </p:cNvSpPr>
                  <p:nvPr/>
                </p:nvSpPr>
                <p:spPr bwMode="auto">
                  <a:xfrm>
                    <a:off x="3495" y="2253"/>
                    <a:ext cx="126" cy="44"/>
                  </a:xfrm>
                  <a:custGeom>
                    <a:avLst/>
                    <a:gdLst>
                      <a:gd name="T0" fmla="*/ 0 w 23"/>
                      <a:gd name="T1" fmla="*/ 8 h 8"/>
                      <a:gd name="T2" fmla="*/ 23 w 23"/>
                      <a:gd name="T3" fmla="*/ 1 h 8"/>
                      <a:gd name="T4" fmla="*/ 23 w 23"/>
                      <a:gd name="T5" fmla="*/ 0 h 8"/>
                      <a:gd name="T6" fmla="*/ 0 w 23"/>
                      <a:gd name="T7" fmla="*/ 8 h 8"/>
                      <a:gd name="T8" fmla="*/ 0 w 23"/>
                      <a:gd name="T9" fmla="*/ 8 h 8"/>
                    </a:gdLst>
                    <a:ahLst/>
                    <a:cxnLst>
                      <a:cxn ang="0">
                        <a:pos x="T0" y="T1"/>
                      </a:cxn>
                      <a:cxn ang="0">
                        <a:pos x="T2" y="T3"/>
                      </a:cxn>
                      <a:cxn ang="0">
                        <a:pos x="T4" y="T5"/>
                      </a:cxn>
                      <a:cxn ang="0">
                        <a:pos x="T6" y="T7"/>
                      </a:cxn>
                      <a:cxn ang="0">
                        <a:pos x="T8" y="T9"/>
                      </a:cxn>
                    </a:cxnLst>
                    <a:rect l="0" t="0" r="r" b="b"/>
                    <a:pathLst>
                      <a:path w="23" h="8">
                        <a:moveTo>
                          <a:pt x="0" y="8"/>
                        </a:moveTo>
                        <a:cubicBezTo>
                          <a:pt x="8" y="5"/>
                          <a:pt x="15" y="3"/>
                          <a:pt x="23" y="1"/>
                        </a:cubicBezTo>
                        <a:cubicBezTo>
                          <a:pt x="23" y="1"/>
                          <a:pt x="23" y="0"/>
                          <a:pt x="23" y="0"/>
                        </a:cubicBezTo>
                        <a:cubicBezTo>
                          <a:pt x="15" y="2"/>
                          <a:pt x="7" y="5"/>
                          <a:pt x="0" y="8"/>
                        </a:cubicBez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0" name="Freeform 1807"/>
                  <p:cNvSpPr>
                    <a:spLocks/>
                  </p:cNvSpPr>
                  <p:nvPr/>
                </p:nvSpPr>
                <p:spPr bwMode="auto">
                  <a:xfrm>
                    <a:off x="3472" y="2242"/>
                    <a:ext cx="133" cy="55"/>
                  </a:xfrm>
                  <a:custGeom>
                    <a:avLst/>
                    <a:gdLst>
                      <a:gd name="T0" fmla="*/ 1 w 24"/>
                      <a:gd name="T1" fmla="*/ 10 h 10"/>
                      <a:gd name="T2" fmla="*/ 24 w 24"/>
                      <a:gd name="T3" fmla="*/ 1 h 10"/>
                      <a:gd name="T4" fmla="*/ 23 w 24"/>
                      <a:gd name="T5" fmla="*/ 0 h 10"/>
                      <a:gd name="T6" fmla="*/ 1 w 24"/>
                      <a:gd name="T7" fmla="*/ 9 h 10"/>
                      <a:gd name="T8" fmla="*/ 1 w 24"/>
                      <a:gd name="T9" fmla="*/ 10 h 10"/>
                    </a:gdLst>
                    <a:ahLst/>
                    <a:cxnLst>
                      <a:cxn ang="0">
                        <a:pos x="T0" y="T1"/>
                      </a:cxn>
                      <a:cxn ang="0">
                        <a:pos x="T2" y="T3"/>
                      </a:cxn>
                      <a:cxn ang="0">
                        <a:pos x="T4" y="T5"/>
                      </a:cxn>
                      <a:cxn ang="0">
                        <a:pos x="T6" y="T7"/>
                      </a:cxn>
                      <a:cxn ang="0">
                        <a:pos x="T8" y="T9"/>
                      </a:cxn>
                    </a:cxnLst>
                    <a:rect l="0" t="0" r="r" b="b"/>
                    <a:pathLst>
                      <a:path w="24" h="10">
                        <a:moveTo>
                          <a:pt x="1" y="10"/>
                        </a:moveTo>
                        <a:cubicBezTo>
                          <a:pt x="9" y="8"/>
                          <a:pt x="16" y="4"/>
                          <a:pt x="24" y="1"/>
                        </a:cubicBezTo>
                        <a:cubicBezTo>
                          <a:pt x="24" y="1"/>
                          <a:pt x="24" y="0"/>
                          <a:pt x="23" y="0"/>
                        </a:cubicBezTo>
                        <a:cubicBezTo>
                          <a:pt x="16" y="3"/>
                          <a:pt x="9" y="7"/>
                          <a:pt x="1" y="9"/>
                        </a:cubicBezTo>
                        <a:cubicBezTo>
                          <a:pt x="0" y="9"/>
                          <a:pt x="0"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1" name="Freeform 1808"/>
                  <p:cNvSpPr>
                    <a:spLocks/>
                  </p:cNvSpPr>
                  <p:nvPr/>
                </p:nvSpPr>
                <p:spPr bwMode="auto">
                  <a:xfrm>
                    <a:off x="3511" y="2220"/>
                    <a:ext cx="116" cy="39"/>
                  </a:xfrm>
                  <a:custGeom>
                    <a:avLst/>
                    <a:gdLst>
                      <a:gd name="T0" fmla="*/ 1 w 21"/>
                      <a:gd name="T1" fmla="*/ 7 h 7"/>
                      <a:gd name="T2" fmla="*/ 20 w 21"/>
                      <a:gd name="T3" fmla="*/ 0 h 7"/>
                      <a:gd name="T4" fmla="*/ 20 w 21"/>
                      <a:gd name="T5" fmla="*/ 0 h 7"/>
                      <a:gd name="T6" fmla="*/ 1 w 21"/>
                      <a:gd name="T7" fmla="*/ 6 h 7"/>
                      <a:gd name="T8" fmla="*/ 1 w 21"/>
                      <a:gd name="T9" fmla="*/ 7 h 7"/>
                    </a:gdLst>
                    <a:ahLst/>
                    <a:cxnLst>
                      <a:cxn ang="0">
                        <a:pos x="T0" y="T1"/>
                      </a:cxn>
                      <a:cxn ang="0">
                        <a:pos x="T2" y="T3"/>
                      </a:cxn>
                      <a:cxn ang="0">
                        <a:pos x="T4" y="T5"/>
                      </a:cxn>
                      <a:cxn ang="0">
                        <a:pos x="T6" y="T7"/>
                      </a:cxn>
                      <a:cxn ang="0">
                        <a:pos x="T8" y="T9"/>
                      </a:cxn>
                    </a:cxnLst>
                    <a:rect l="0" t="0" r="r" b="b"/>
                    <a:pathLst>
                      <a:path w="21" h="7">
                        <a:moveTo>
                          <a:pt x="1" y="7"/>
                        </a:moveTo>
                        <a:cubicBezTo>
                          <a:pt x="7" y="4"/>
                          <a:pt x="14" y="2"/>
                          <a:pt x="20" y="0"/>
                        </a:cubicBezTo>
                        <a:cubicBezTo>
                          <a:pt x="21" y="0"/>
                          <a:pt x="20" y="0"/>
                          <a:pt x="20" y="0"/>
                        </a:cubicBezTo>
                        <a:cubicBezTo>
                          <a:pt x="13" y="1"/>
                          <a:pt x="7" y="4"/>
                          <a:pt x="1" y="6"/>
                        </a:cubicBezTo>
                        <a:cubicBezTo>
                          <a:pt x="0" y="6"/>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2" name="Freeform 1809"/>
                  <p:cNvSpPr>
                    <a:spLocks/>
                  </p:cNvSpPr>
                  <p:nvPr/>
                </p:nvSpPr>
                <p:spPr bwMode="auto">
                  <a:xfrm>
                    <a:off x="3506" y="2154"/>
                    <a:ext cx="88" cy="27"/>
                  </a:xfrm>
                  <a:custGeom>
                    <a:avLst/>
                    <a:gdLst>
                      <a:gd name="T0" fmla="*/ 0 w 16"/>
                      <a:gd name="T1" fmla="*/ 4 h 5"/>
                      <a:gd name="T2" fmla="*/ 15 w 16"/>
                      <a:gd name="T3" fmla="*/ 0 h 5"/>
                      <a:gd name="T4" fmla="*/ 15 w 16"/>
                      <a:gd name="T5" fmla="*/ 0 h 5"/>
                      <a:gd name="T6" fmla="*/ 0 w 16"/>
                      <a:gd name="T7" fmla="*/ 4 h 5"/>
                      <a:gd name="T8" fmla="*/ 0 w 16"/>
                      <a:gd name="T9" fmla="*/ 4 h 5"/>
                    </a:gdLst>
                    <a:ahLst/>
                    <a:cxnLst>
                      <a:cxn ang="0">
                        <a:pos x="T0" y="T1"/>
                      </a:cxn>
                      <a:cxn ang="0">
                        <a:pos x="T2" y="T3"/>
                      </a:cxn>
                      <a:cxn ang="0">
                        <a:pos x="T4" y="T5"/>
                      </a:cxn>
                      <a:cxn ang="0">
                        <a:pos x="T6" y="T7"/>
                      </a:cxn>
                      <a:cxn ang="0">
                        <a:pos x="T8" y="T9"/>
                      </a:cxn>
                    </a:cxnLst>
                    <a:rect l="0" t="0" r="r" b="b"/>
                    <a:pathLst>
                      <a:path w="16" h="5">
                        <a:moveTo>
                          <a:pt x="0" y="4"/>
                        </a:moveTo>
                        <a:cubicBezTo>
                          <a:pt x="5" y="2"/>
                          <a:pt x="10" y="0"/>
                          <a:pt x="15" y="0"/>
                        </a:cubicBezTo>
                        <a:cubicBezTo>
                          <a:pt x="15" y="0"/>
                          <a:pt x="16" y="0"/>
                          <a:pt x="15" y="0"/>
                        </a:cubicBezTo>
                        <a:cubicBezTo>
                          <a:pt x="10" y="0"/>
                          <a:pt x="5" y="2"/>
                          <a:pt x="0" y="4"/>
                        </a:cubicBezTo>
                        <a:cubicBezTo>
                          <a:pt x="0" y="5"/>
                          <a:pt x="0" y="5"/>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3" name="Freeform 1810"/>
                  <p:cNvSpPr>
                    <a:spLocks/>
                  </p:cNvSpPr>
                  <p:nvPr/>
                </p:nvSpPr>
                <p:spPr bwMode="auto">
                  <a:xfrm>
                    <a:off x="3522" y="2159"/>
                    <a:ext cx="83" cy="33"/>
                  </a:xfrm>
                  <a:custGeom>
                    <a:avLst/>
                    <a:gdLst>
                      <a:gd name="T0" fmla="*/ 0 w 15"/>
                      <a:gd name="T1" fmla="*/ 6 h 6"/>
                      <a:gd name="T2" fmla="*/ 14 w 15"/>
                      <a:gd name="T3" fmla="*/ 1 h 6"/>
                      <a:gd name="T4" fmla="*/ 14 w 15"/>
                      <a:gd name="T5" fmla="*/ 0 h 6"/>
                      <a:gd name="T6" fmla="*/ 0 w 15"/>
                      <a:gd name="T7" fmla="*/ 6 h 6"/>
                      <a:gd name="T8" fmla="*/ 0 w 15"/>
                      <a:gd name="T9" fmla="*/ 6 h 6"/>
                    </a:gdLst>
                    <a:ahLst/>
                    <a:cxnLst>
                      <a:cxn ang="0">
                        <a:pos x="T0" y="T1"/>
                      </a:cxn>
                      <a:cxn ang="0">
                        <a:pos x="T2" y="T3"/>
                      </a:cxn>
                      <a:cxn ang="0">
                        <a:pos x="T4" y="T5"/>
                      </a:cxn>
                      <a:cxn ang="0">
                        <a:pos x="T6" y="T7"/>
                      </a:cxn>
                      <a:cxn ang="0">
                        <a:pos x="T8" y="T9"/>
                      </a:cxn>
                    </a:cxnLst>
                    <a:rect l="0" t="0" r="r" b="b"/>
                    <a:pathLst>
                      <a:path w="15" h="6">
                        <a:moveTo>
                          <a:pt x="0" y="6"/>
                        </a:moveTo>
                        <a:cubicBezTo>
                          <a:pt x="5" y="3"/>
                          <a:pt x="10" y="2"/>
                          <a:pt x="14" y="1"/>
                        </a:cubicBezTo>
                        <a:cubicBezTo>
                          <a:pt x="15" y="0"/>
                          <a:pt x="15" y="0"/>
                          <a:pt x="14" y="0"/>
                        </a:cubicBezTo>
                        <a:cubicBezTo>
                          <a:pt x="9" y="2"/>
                          <a:pt x="4" y="3"/>
                          <a:pt x="0" y="6"/>
                        </a:cubicBezTo>
                        <a:cubicBezTo>
                          <a:pt x="0" y="6"/>
                          <a:pt x="0" y="6"/>
                          <a:pt x="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4" name="Freeform 1811"/>
                  <p:cNvSpPr>
                    <a:spLocks/>
                  </p:cNvSpPr>
                  <p:nvPr/>
                </p:nvSpPr>
                <p:spPr bwMode="auto">
                  <a:xfrm>
                    <a:off x="3329" y="2148"/>
                    <a:ext cx="149" cy="67"/>
                  </a:xfrm>
                  <a:custGeom>
                    <a:avLst/>
                    <a:gdLst>
                      <a:gd name="T0" fmla="*/ 1 w 27"/>
                      <a:gd name="T1" fmla="*/ 12 h 12"/>
                      <a:gd name="T2" fmla="*/ 27 w 27"/>
                      <a:gd name="T3" fmla="*/ 1 h 12"/>
                      <a:gd name="T4" fmla="*/ 26 w 27"/>
                      <a:gd name="T5" fmla="*/ 0 h 12"/>
                      <a:gd name="T6" fmla="*/ 0 w 27"/>
                      <a:gd name="T7" fmla="*/ 11 h 12"/>
                      <a:gd name="T8" fmla="*/ 1 w 27"/>
                      <a:gd name="T9" fmla="*/ 12 h 12"/>
                    </a:gdLst>
                    <a:ahLst/>
                    <a:cxnLst>
                      <a:cxn ang="0">
                        <a:pos x="T0" y="T1"/>
                      </a:cxn>
                      <a:cxn ang="0">
                        <a:pos x="T2" y="T3"/>
                      </a:cxn>
                      <a:cxn ang="0">
                        <a:pos x="T4" y="T5"/>
                      </a:cxn>
                      <a:cxn ang="0">
                        <a:pos x="T6" y="T7"/>
                      </a:cxn>
                      <a:cxn ang="0">
                        <a:pos x="T8" y="T9"/>
                      </a:cxn>
                    </a:cxnLst>
                    <a:rect l="0" t="0" r="r" b="b"/>
                    <a:pathLst>
                      <a:path w="27" h="12">
                        <a:moveTo>
                          <a:pt x="1" y="12"/>
                        </a:moveTo>
                        <a:cubicBezTo>
                          <a:pt x="9" y="7"/>
                          <a:pt x="18" y="3"/>
                          <a:pt x="27" y="1"/>
                        </a:cubicBezTo>
                        <a:cubicBezTo>
                          <a:pt x="27" y="0"/>
                          <a:pt x="27" y="0"/>
                          <a:pt x="26" y="0"/>
                        </a:cubicBezTo>
                        <a:cubicBezTo>
                          <a:pt x="17" y="3"/>
                          <a:pt x="9" y="7"/>
                          <a:pt x="0" y="11"/>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325" name="Freeform 1812"/>
                  <p:cNvSpPr>
                    <a:spLocks/>
                  </p:cNvSpPr>
                  <p:nvPr/>
                </p:nvSpPr>
                <p:spPr bwMode="auto">
                  <a:xfrm>
                    <a:off x="3351" y="2187"/>
                    <a:ext cx="99" cy="50"/>
                  </a:xfrm>
                  <a:custGeom>
                    <a:avLst/>
                    <a:gdLst>
                      <a:gd name="T0" fmla="*/ 1 w 18"/>
                      <a:gd name="T1" fmla="*/ 8 h 9"/>
                      <a:gd name="T2" fmla="*/ 7 w 18"/>
                      <a:gd name="T3" fmla="*/ 6 h 9"/>
                      <a:gd name="T4" fmla="*/ 18 w 18"/>
                      <a:gd name="T5" fmla="*/ 1 h 9"/>
                      <a:gd name="T6" fmla="*/ 17 w 18"/>
                      <a:gd name="T7" fmla="*/ 1 h 9"/>
                      <a:gd name="T8" fmla="*/ 10 w 18"/>
                      <a:gd name="T9" fmla="*/ 5 h 9"/>
                      <a:gd name="T10" fmla="*/ 6 w 18"/>
                      <a:gd name="T11" fmla="*/ 7 h 9"/>
                      <a:gd name="T12" fmla="*/ 1 w 18"/>
                      <a:gd name="T13" fmla="*/ 8 h 9"/>
                      <a:gd name="T14" fmla="*/ 1 w 18"/>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9">
                        <a:moveTo>
                          <a:pt x="1" y="8"/>
                        </a:moveTo>
                        <a:cubicBezTo>
                          <a:pt x="2" y="9"/>
                          <a:pt x="6" y="7"/>
                          <a:pt x="7" y="6"/>
                        </a:cubicBezTo>
                        <a:cubicBezTo>
                          <a:pt x="11" y="5"/>
                          <a:pt x="14" y="3"/>
                          <a:pt x="18" y="1"/>
                        </a:cubicBezTo>
                        <a:cubicBezTo>
                          <a:pt x="18" y="0"/>
                          <a:pt x="17" y="1"/>
                          <a:pt x="17" y="1"/>
                        </a:cubicBezTo>
                        <a:cubicBezTo>
                          <a:pt x="15" y="2"/>
                          <a:pt x="12" y="3"/>
                          <a:pt x="10" y="5"/>
                        </a:cubicBezTo>
                        <a:cubicBezTo>
                          <a:pt x="8" y="6"/>
                          <a:pt x="7" y="6"/>
                          <a:pt x="6" y="7"/>
                        </a:cubicBezTo>
                        <a:cubicBezTo>
                          <a:pt x="5" y="7"/>
                          <a:pt x="2" y="8"/>
                          <a:pt x="1" y="8"/>
                        </a:cubicBezTo>
                        <a:cubicBezTo>
                          <a:pt x="1" y="8"/>
                          <a:pt x="0"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grpSp>
          </p:grpSp>
          <p:sp>
            <p:nvSpPr>
              <p:cNvPr id="83" name="Freeform 1814"/>
              <p:cNvSpPr>
                <a:spLocks/>
              </p:cNvSpPr>
              <p:nvPr/>
            </p:nvSpPr>
            <p:spPr bwMode="auto">
              <a:xfrm>
                <a:off x="5245895" y="2894013"/>
                <a:ext cx="192088" cy="96838"/>
              </a:xfrm>
              <a:custGeom>
                <a:avLst/>
                <a:gdLst>
                  <a:gd name="T0" fmla="*/ 1 w 22"/>
                  <a:gd name="T1" fmla="*/ 11 h 11"/>
                  <a:gd name="T2" fmla="*/ 22 w 22"/>
                  <a:gd name="T3" fmla="*/ 0 h 11"/>
                  <a:gd name="T4" fmla="*/ 22 w 22"/>
                  <a:gd name="T5" fmla="*/ 0 h 11"/>
                  <a:gd name="T6" fmla="*/ 1 w 22"/>
                  <a:gd name="T7" fmla="*/ 11 h 11"/>
                  <a:gd name="T8" fmla="*/ 1 w 22"/>
                  <a:gd name="T9" fmla="*/ 11 h 11"/>
                </a:gdLst>
                <a:ahLst/>
                <a:cxnLst>
                  <a:cxn ang="0">
                    <a:pos x="T0" y="T1"/>
                  </a:cxn>
                  <a:cxn ang="0">
                    <a:pos x="T2" y="T3"/>
                  </a:cxn>
                  <a:cxn ang="0">
                    <a:pos x="T4" y="T5"/>
                  </a:cxn>
                  <a:cxn ang="0">
                    <a:pos x="T6" y="T7"/>
                  </a:cxn>
                  <a:cxn ang="0">
                    <a:pos x="T8" y="T9"/>
                  </a:cxn>
                </a:cxnLst>
                <a:rect l="0" t="0" r="r" b="b"/>
                <a:pathLst>
                  <a:path w="22" h="11">
                    <a:moveTo>
                      <a:pt x="1" y="11"/>
                    </a:moveTo>
                    <a:cubicBezTo>
                      <a:pt x="7" y="6"/>
                      <a:pt x="15" y="3"/>
                      <a:pt x="22" y="0"/>
                    </a:cubicBezTo>
                    <a:cubicBezTo>
                      <a:pt x="22" y="0"/>
                      <a:pt x="22" y="0"/>
                      <a:pt x="22" y="0"/>
                    </a:cubicBezTo>
                    <a:cubicBezTo>
                      <a:pt x="14" y="2"/>
                      <a:pt x="7" y="6"/>
                      <a:pt x="1" y="11"/>
                    </a:cubicBezTo>
                    <a:cubicBezTo>
                      <a:pt x="0" y="11"/>
                      <a:pt x="1" y="11"/>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4" name="Freeform 1815"/>
              <p:cNvSpPr>
                <a:spLocks/>
              </p:cNvSpPr>
              <p:nvPr/>
            </p:nvSpPr>
            <p:spPr bwMode="auto">
              <a:xfrm>
                <a:off x="5315745" y="2903538"/>
                <a:ext cx="219075" cy="87313"/>
              </a:xfrm>
              <a:custGeom>
                <a:avLst/>
                <a:gdLst>
                  <a:gd name="T0" fmla="*/ 1 w 25"/>
                  <a:gd name="T1" fmla="*/ 10 h 10"/>
                  <a:gd name="T2" fmla="*/ 25 w 25"/>
                  <a:gd name="T3" fmla="*/ 1 h 10"/>
                  <a:gd name="T4" fmla="*/ 24 w 25"/>
                  <a:gd name="T5" fmla="*/ 0 h 10"/>
                  <a:gd name="T6" fmla="*/ 0 w 25"/>
                  <a:gd name="T7" fmla="*/ 9 h 10"/>
                  <a:gd name="T8" fmla="*/ 1 w 25"/>
                  <a:gd name="T9" fmla="*/ 10 h 10"/>
                </a:gdLst>
                <a:ahLst/>
                <a:cxnLst>
                  <a:cxn ang="0">
                    <a:pos x="T0" y="T1"/>
                  </a:cxn>
                  <a:cxn ang="0">
                    <a:pos x="T2" y="T3"/>
                  </a:cxn>
                  <a:cxn ang="0">
                    <a:pos x="T4" y="T5"/>
                  </a:cxn>
                  <a:cxn ang="0">
                    <a:pos x="T6" y="T7"/>
                  </a:cxn>
                  <a:cxn ang="0">
                    <a:pos x="T8" y="T9"/>
                  </a:cxn>
                </a:cxnLst>
                <a:rect l="0" t="0" r="r" b="b"/>
                <a:pathLst>
                  <a:path w="25" h="10">
                    <a:moveTo>
                      <a:pt x="1" y="10"/>
                    </a:moveTo>
                    <a:cubicBezTo>
                      <a:pt x="8" y="6"/>
                      <a:pt x="17" y="4"/>
                      <a:pt x="25" y="1"/>
                    </a:cubicBezTo>
                    <a:cubicBezTo>
                      <a:pt x="25" y="0"/>
                      <a:pt x="25" y="0"/>
                      <a:pt x="24" y="0"/>
                    </a:cubicBezTo>
                    <a:cubicBezTo>
                      <a:pt x="16" y="4"/>
                      <a:pt x="8" y="5"/>
                      <a:pt x="0" y="9"/>
                    </a:cubicBezTo>
                    <a:cubicBezTo>
                      <a:pt x="0"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5" name="Freeform 1816"/>
              <p:cNvSpPr>
                <a:spLocks/>
              </p:cNvSpPr>
              <p:nvPr/>
            </p:nvSpPr>
            <p:spPr bwMode="auto">
              <a:xfrm>
                <a:off x="5176045" y="2552701"/>
                <a:ext cx="192088" cy="104775"/>
              </a:xfrm>
              <a:custGeom>
                <a:avLst/>
                <a:gdLst>
                  <a:gd name="T0" fmla="*/ 1 w 22"/>
                  <a:gd name="T1" fmla="*/ 12 h 12"/>
                  <a:gd name="T2" fmla="*/ 21 w 22"/>
                  <a:gd name="T3" fmla="*/ 0 h 12"/>
                  <a:gd name="T4" fmla="*/ 21 w 22"/>
                  <a:gd name="T5" fmla="*/ 0 h 12"/>
                  <a:gd name="T6" fmla="*/ 0 w 22"/>
                  <a:gd name="T7" fmla="*/ 12 h 12"/>
                  <a:gd name="T8" fmla="*/ 1 w 22"/>
                  <a:gd name="T9" fmla="*/ 12 h 12"/>
                </a:gdLst>
                <a:ahLst/>
                <a:cxnLst>
                  <a:cxn ang="0">
                    <a:pos x="T0" y="T1"/>
                  </a:cxn>
                  <a:cxn ang="0">
                    <a:pos x="T2" y="T3"/>
                  </a:cxn>
                  <a:cxn ang="0">
                    <a:pos x="T4" y="T5"/>
                  </a:cxn>
                  <a:cxn ang="0">
                    <a:pos x="T6" y="T7"/>
                  </a:cxn>
                  <a:cxn ang="0">
                    <a:pos x="T8" y="T9"/>
                  </a:cxn>
                </a:cxnLst>
                <a:rect l="0" t="0" r="r" b="b"/>
                <a:pathLst>
                  <a:path w="22" h="12">
                    <a:moveTo>
                      <a:pt x="1" y="12"/>
                    </a:moveTo>
                    <a:cubicBezTo>
                      <a:pt x="7" y="7"/>
                      <a:pt x="14" y="3"/>
                      <a:pt x="21" y="0"/>
                    </a:cubicBezTo>
                    <a:cubicBezTo>
                      <a:pt x="22" y="0"/>
                      <a:pt x="21" y="0"/>
                      <a:pt x="21" y="0"/>
                    </a:cubicBezTo>
                    <a:cubicBezTo>
                      <a:pt x="14" y="3"/>
                      <a:pt x="6" y="7"/>
                      <a:pt x="0" y="12"/>
                    </a:cubicBezTo>
                    <a:cubicBezTo>
                      <a:pt x="0" y="12"/>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6" name="Freeform 1817"/>
              <p:cNvSpPr>
                <a:spLocks/>
              </p:cNvSpPr>
              <p:nvPr/>
            </p:nvSpPr>
            <p:spPr bwMode="auto">
              <a:xfrm>
                <a:off x="5166520" y="2535238"/>
                <a:ext cx="279400" cy="157163"/>
              </a:xfrm>
              <a:custGeom>
                <a:avLst/>
                <a:gdLst>
                  <a:gd name="T0" fmla="*/ 1 w 32"/>
                  <a:gd name="T1" fmla="*/ 18 h 18"/>
                  <a:gd name="T2" fmla="*/ 32 w 32"/>
                  <a:gd name="T3" fmla="*/ 0 h 18"/>
                  <a:gd name="T4" fmla="*/ 31 w 32"/>
                  <a:gd name="T5" fmla="*/ 0 h 18"/>
                  <a:gd name="T6" fmla="*/ 1 w 32"/>
                  <a:gd name="T7" fmla="*/ 18 h 18"/>
                  <a:gd name="T8" fmla="*/ 1 w 32"/>
                  <a:gd name="T9" fmla="*/ 18 h 18"/>
                </a:gdLst>
                <a:ahLst/>
                <a:cxnLst>
                  <a:cxn ang="0">
                    <a:pos x="T0" y="T1"/>
                  </a:cxn>
                  <a:cxn ang="0">
                    <a:pos x="T2" y="T3"/>
                  </a:cxn>
                  <a:cxn ang="0">
                    <a:pos x="T4" y="T5"/>
                  </a:cxn>
                  <a:cxn ang="0">
                    <a:pos x="T6" y="T7"/>
                  </a:cxn>
                  <a:cxn ang="0">
                    <a:pos x="T8" y="T9"/>
                  </a:cxn>
                </a:cxnLst>
                <a:rect l="0" t="0" r="r" b="b"/>
                <a:pathLst>
                  <a:path w="32" h="18">
                    <a:moveTo>
                      <a:pt x="1" y="18"/>
                    </a:moveTo>
                    <a:cubicBezTo>
                      <a:pt x="11" y="11"/>
                      <a:pt x="22" y="6"/>
                      <a:pt x="32" y="0"/>
                    </a:cubicBezTo>
                    <a:cubicBezTo>
                      <a:pt x="32" y="0"/>
                      <a:pt x="32" y="0"/>
                      <a:pt x="31" y="0"/>
                    </a:cubicBezTo>
                    <a:cubicBezTo>
                      <a:pt x="21" y="6"/>
                      <a:pt x="10" y="10"/>
                      <a:pt x="1" y="18"/>
                    </a:cubicBezTo>
                    <a:cubicBezTo>
                      <a:pt x="0" y="18"/>
                      <a:pt x="1" y="18"/>
                      <a:pt x="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7" name="Freeform 1818"/>
              <p:cNvSpPr>
                <a:spLocks/>
              </p:cNvSpPr>
              <p:nvPr/>
            </p:nvSpPr>
            <p:spPr bwMode="auto">
              <a:xfrm>
                <a:off x="5149058" y="2500313"/>
                <a:ext cx="323850" cy="192088"/>
              </a:xfrm>
              <a:custGeom>
                <a:avLst/>
                <a:gdLst>
                  <a:gd name="T0" fmla="*/ 1 w 37"/>
                  <a:gd name="T1" fmla="*/ 22 h 22"/>
                  <a:gd name="T2" fmla="*/ 36 w 37"/>
                  <a:gd name="T3" fmla="*/ 1 h 22"/>
                  <a:gd name="T4" fmla="*/ 36 w 37"/>
                  <a:gd name="T5" fmla="*/ 0 h 22"/>
                  <a:gd name="T6" fmla="*/ 0 w 37"/>
                  <a:gd name="T7" fmla="*/ 22 h 22"/>
                  <a:gd name="T8" fmla="*/ 1 w 37"/>
                  <a:gd name="T9" fmla="*/ 22 h 22"/>
                </a:gdLst>
                <a:ahLst/>
                <a:cxnLst>
                  <a:cxn ang="0">
                    <a:pos x="T0" y="T1"/>
                  </a:cxn>
                  <a:cxn ang="0">
                    <a:pos x="T2" y="T3"/>
                  </a:cxn>
                  <a:cxn ang="0">
                    <a:pos x="T4" y="T5"/>
                  </a:cxn>
                  <a:cxn ang="0">
                    <a:pos x="T6" y="T7"/>
                  </a:cxn>
                  <a:cxn ang="0">
                    <a:pos x="T8" y="T9"/>
                  </a:cxn>
                </a:cxnLst>
                <a:rect l="0" t="0" r="r" b="b"/>
                <a:pathLst>
                  <a:path w="37" h="22">
                    <a:moveTo>
                      <a:pt x="1" y="22"/>
                    </a:moveTo>
                    <a:cubicBezTo>
                      <a:pt x="11" y="12"/>
                      <a:pt x="24" y="7"/>
                      <a:pt x="36" y="1"/>
                    </a:cubicBezTo>
                    <a:cubicBezTo>
                      <a:pt x="37" y="0"/>
                      <a:pt x="36" y="0"/>
                      <a:pt x="36" y="0"/>
                    </a:cubicBezTo>
                    <a:cubicBezTo>
                      <a:pt x="24" y="7"/>
                      <a:pt x="10" y="12"/>
                      <a:pt x="0" y="22"/>
                    </a:cubicBezTo>
                    <a:cubicBezTo>
                      <a:pt x="0" y="22"/>
                      <a:pt x="0" y="22"/>
                      <a:pt x="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8" name="Freeform 1819"/>
              <p:cNvSpPr>
                <a:spLocks/>
              </p:cNvSpPr>
              <p:nvPr/>
            </p:nvSpPr>
            <p:spPr bwMode="auto">
              <a:xfrm>
                <a:off x="5236370" y="2482851"/>
                <a:ext cx="244475" cy="131763"/>
              </a:xfrm>
              <a:custGeom>
                <a:avLst/>
                <a:gdLst>
                  <a:gd name="T0" fmla="*/ 1 w 28"/>
                  <a:gd name="T1" fmla="*/ 15 h 15"/>
                  <a:gd name="T2" fmla="*/ 28 w 28"/>
                  <a:gd name="T3" fmla="*/ 0 h 15"/>
                  <a:gd name="T4" fmla="*/ 28 w 28"/>
                  <a:gd name="T5" fmla="*/ 0 h 15"/>
                  <a:gd name="T6" fmla="*/ 0 w 28"/>
                  <a:gd name="T7" fmla="*/ 15 h 15"/>
                  <a:gd name="T8" fmla="*/ 1 w 28"/>
                  <a:gd name="T9" fmla="*/ 15 h 15"/>
                </a:gdLst>
                <a:ahLst/>
                <a:cxnLst>
                  <a:cxn ang="0">
                    <a:pos x="T0" y="T1"/>
                  </a:cxn>
                  <a:cxn ang="0">
                    <a:pos x="T2" y="T3"/>
                  </a:cxn>
                  <a:cxn ang="0">
                    <a:pos x="T4" y="T5"/>
                  </a:cxn>
                  <a:cxn ang="0">
                    <a:pos x="T6" y="T7"/>
                  </a:cxn>
                  <a:cxn ang="0">
                    <a:pos x="T8" y="T9"/>
                  </a:cxn>
                </a:cxnLst>
                <a:rect l="0" t="0" r="r" b="b"/>
                <a:pathLst>
                  <a:path w="28" h="15">
                    <a:moveTo>
                      <a:pt x="1" y="15"/>
                    </a:moveTo>
                    <a:cubicBezTo>
                      <a:pt x="10" y="10"/>
                      <a:pt x="18" y="4"/>
                      <a:pt x="28" y="0"/>
                    </a:cubicBezTo>
                    <a:cubicBezTo>
                      <a:pt x="28" y="0"/>
                      <a:pt x="28" y="0"/>
                      <a:pt x="28" y="0"/>
                    </a:cubicBezTo>
                    <a:cubicBezTo>
                      <a:pt x="18" y="4"/>
                      <a:pt x="9" y="10"/>
                      <a:pt x="0" y="15"/>
                    </a:cubicBezTo>
                    <a:cubicBezTo>
                      <a:pt x="0" y="15"/>
                      <a:pt x="1" y="15"/>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89" name="Freeform 1820"/>
              <p:cNvSpPr>
                <a:spLocks/>
              </p:cNvSpPr>
              <p:nvPr/>
            </p:nvSpPr>
            <p:spPr bwMode="auto">
              <a:xfrm>
                <a:off x="5149058" y="2201863"/>
                <a:ext cx="201613" cy="88900"/>
              </a:xfrm>
              <a:custGeom>
                <a:avLst/>
                <a:gdLst>
                  <a:gd name="T0" fmla="*/ 1 w 23"/>
                  <a:gd name="T1" fmla="*/ 9 h 10"/>
                  <a:gd name="T2" fmla="*/ 23 w 23"/>
                  <a:gd name="T3" fmla="*/ 0 h 10"/>
                  <a:gd name="T4" fmla="*/ 23 w 23"/>
                  <a:gd name="T5" fmla="*/ 0 h 10"/>
                  <a:gd name="T6" fmla="*/ 0 w 23"/>
                  <a:gd name="T7" fmla="*/ 9 h 10"/>
                  <a:gd name="T8" fmla="*/ 1 w 23"/>
                  <a:gd name="T9" fmla="*/ 9 h 10"/>
                </a:gdLst>
                <a:ahLst/>
                <a:cxnLst>
                  <a:cxn ang="0">
                    <a:pos x="T0" y="T1"/>
                  </a:cxn>
                  <a:cxn ang="0">
                    <a:pos x="T2" y="T3"/>
                  </a:cxn>
                  <a:cxn ang="0">
                    <a:pos x="T4" y="T5"/>
                  </a:cxn>
                  <a:cxn ang="0">
                    <a:pos x="T6" y="T7"/>
                  </a:cxn>
                  <a:cxn ang="0">
                    <a:pos x="T8" y="T9"/>
                  </a:cxn>
                </a:cxnLst>
                <a:rect l="0" t="0" r="r" b="b"/>
                <a:pathLst>
                  <a:path w="23" h="10">
                    <a:moveTo>
                      <a:pt x="1" y="9"/>
                    </a:moveTo>
                    <a:cubicBezTo>
                      <a:pt x="8" y="6"/>
                      <a:pt x="15" y="2"/>
                      <a:pt x="23" y="0"/>
                    </a:cubicBezTo>
                    <a:cubicBezTo>
                      <a:pt x="23" y="0"/>
                      <a:pt x="23" y="0"/>
                      <a:pt x="23" y="0"/>
                    </a:cubicBezTo>
                    <a:cubicBezTo>
                      <a:pt x="15" y="2"/>
                      <a:pt x="8" y="6"/>
                      <a:pt x="0" y="9"/>
                    </a:cubicBezTo>
                    <a:cubicBezTo>
                      <a:pt x="0" y="9"/>
                      <a:pt x="0" y="10"/>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0" name="Freeform 1821"/>
              <p:cNvSpPr>
                <a:spLocks/>
              </p:cNvSpPr>
              <p:nvPr/>
            </p:nvSpPr>
            <p:spPr bwMode="auto">
              <a:xfrm>
                <a:off x="5166520" y="2228851"/>
                <a:ext cx="209550" cy="69850"/>
              </a:xfrm>
              <a:custGeom>
                <a:avLst/>
                <a:gdLst>
                  <a:gd name="T0" fmla="*/ 1 w 24"/>
                  <a:gd name="T1" fmla="*/ 8 h 8"/>
                  <a:gd name="T2" fmla="*/ 23 w 24"/>
                  <a:gd name="T3" fmla="*/ 0 h 8"/>
                  <a:gd name="T4" fmla="*/ 23 w 24"/>
                  <a:gd name="T5" fmla="*/ 0 h 8"/>
                  <a:gd name="T6" fmla="*/ 0 w 24"/>
                  <a:gd name="T7" fmla="*/ 8 h 8"/>
                  <a:gd name="T8" fmla="*/ 1 w 24"/>
                  <a:gd name="T9" fmla="*/ 8 h 8"/>
                </a:gdLst>
                <a:ahLst/>
                <a:cxnLst>
                  <a:cxn ang="0">
                    <a:pos x="T0" y="T1"/>
                  </a:cxn>
                  <a:cxn ang="0">
                    <a:pos x="T2" y="T3"/>
                  </a:cxn>
                  <a:cxn ang="0">
                    <a:pos x="T4" y="T5"/>
                  </a:cxn>
                  <a:cxn ang="0">
                    <a:pos x="T6" y="T7"/>
                  </a:cxn>
                  <a:cxn ang="0">
                    <a:pos x="T8" y="T9"/>
                  </a:cxn>
                </a:cxnLst>
                <a:rect l="0" t="0" r="r" b="b"/>
                <a:pathLst>
                  <a:path w="24" h="8">
                    <a:moveTo>
                      <a:pt x="1" y="8"/>
                    </a:moveTo>
                    <a:cubicBezTo>
                      <a:pt x="7" y="3"/>
                      <a:pt x="16" y="2"/>
                      <a:pt x="23" y="0"/>
                    </a:cubicBezTo>
                    <a:cubicBezTo>
                      <a:pt x="24" y="0"/>
                      <a:pt x="23" y="0"/>
                      <a:pt x="23" y="0"/>
                    </a:cubicBezTo>
                    <a:cubicBezTo>
                      <a:pt x="15" y="2"/>
                      <a:pt x="7" y="3"/>
                      <a:pt x="0" y="8"/>
                    </a:cubicBezTo>
                    <a:cubicBezTo>
                      <a:pt x="0" y="8"/>
                      <a:pt x="1" y="8"/>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1" name="Freeform 1822"/>
              <p:cNvSpPr>
                <a:spLocks/>
              </p:cNvSpPr>
              <p:nvPr/>
            </p:nvSpPr>
            <p:spPr bwMode="auto">
              <a:xfrm>
                <a:off x="5218908" y="2254251"/>
                <a:ext cx="174625" cy="36513"/>
              </a:xfrm>
              <a:custGeom>
                <a:avLst/>
                <a:gdLst>
                  <a:gd name="T0" fmla="*/ 0 w 20"/>
                  <a:gd name="T1" fmla="*/ 4 h 4"/>
                  <a:gd name="T2" fmla="*/ 19 w 20"/>
                  <a:gd name="T3" fmla="*/ 0 h 4"/>
                  <a:gd name="T4" fmla="*/ 20 w 20"/>
                  <a:gd name="T5" fmla="*/ 0 h 4"/>
                  <a:gd name="T6" fmla="*/ 0 w 20"/>
                  <a:gd name="T7" fmla="*/ 4 h 4"/>
                  <a:gd name="T8" fmla="*/ 0 w 20"/>
                  <a:gd name="T9" fmla="*/ 4 h 4"/>
                </a:gdLst>
                <a:ahLst/>
                <a:cxnLst>
                  <a:cxn ang="0">
                    <a:pos x="T0" y="T1"/>
                  </a:cxn>
                  <a:cxn ang="0">
                    <a:pos x="T2" y="T3"/>
                  </a:cxn>
                  <a:cxn ang="0">
                    <a:pos x="T4" y="T5"/>
                  </a:cxn>
                  <a:cxn ang="0">
                    <a:pos x="T6" y="T7"/>
                  </a:cxn>
                  <a:cxn ang="0">
                    <a:pos x="T8" y="T9"/>
                  </a:cxn>
                </a:cxnLst>
                <a:rect l="0" t="0" r="r" b="b"/>
                <a:pathLst>
                  <a:path w="20" h="4">
                    <a:moveTo>
                      <a:pt x="0" y="4"/>
                    </a:moveTo>
                    <a:cubicBezTo>
                      <a:pt x="7" y="3"/>
                      <a:pt x="13" y="1"/>
                      <a:pt x="19" y="0"/>
                    </a:cubicBezTo>
                    <a:cubicBezTo>
                      <a:pt x="20" y="0"/>
                      <a:pt x="20" y="0"/>
                      <a:pt x="20" y="0"/>
                    </a:cubicBezTo>
                    <a:cubicBezTo>
                      <a:pt x="13" y="0"/>
                      <a:pt x="7" y="2"/>
                      <a:pt x="0" y="4"/>
                    </a:cubicBezTo>
                    <a:cubicBezTo>
                      <a:pt x="0" y="4"/>
                      <a:pt x="0" y="4"/>
                      <a:pt x="0"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2" name="Freeform 1823"/>
              <p:cNvSpPr>
                <a:spLocks/>
              </p:cNvSpPr>
              <p:nvPr/>
            </p:nvSpPr>
            <p:spPr bwMode="auto">
              <a:xfrm>
                <a:off x="5323683" y="2254251"/>
                <a:ext cx="96838" cy="36513"/>
              </a:xfrm>
              <a:custGeom>
                <a:avLst/>
                <a:gdLst>
                  <a:gd name="T0" fmla="*/ 1 w 11"/>
                  <a:gd name="T1" fmla="*/ 3 h 4"/>
                  <a:gd name="T2" fmla="*/ 10 w 11"/>
                  <a:gd name="T3" fmla="*/ 0 h 4"/>
                  <a:gd name="T4" fmla="*/ 10 w 11"/>
                  <a:gd name="T5" fmla="*/ 0 h 4"/>
                  <a:gd name="T6" fmla="*/ 0 w 11"/>
                  <a:gd name="T7" fmla="*/ 3 h 4"/>
                  <a:gd name="T8" fmla="*/ 1 w 11"/>
                  <a:gd name="T9" fmla="*/ 3 h 4"/>
                </a:gdLst>
                <a:ahLst/>
                <a:cxnLst>
                  <a:cxn ang="0">
                    <a:pos x="T0" y="T1"/>
                  </a:cxn>
                  <a:cxn ang="0">
                    <a:pos x="T2" y="T3"/>
                  </a:cxn>
                  <a:cxn ang="0">
                    <a:pos x="T4" y="T5"/>
                  </a:cxn>
                  <a:cxn ang="0">
                    <a:pos x="T6" y="T7"/>
                  </a:cxn>
                  <a:cxn ang="0">
                    <a:pos x="T8" y="T9"/>
                  </a:cxn>
                </a:cxnLst>
                <a:rect l="0" t="0" r="r" b="b"/>
                <a:pathLst>
                  <a:path w="11" h="4">
                    <a:moveTo>
                      <a:pt x="1" y="3"/>
                    </a:moveTo>
                    <a:cubicBezTo>
                      <a:pt x="4" y="2"/>
                      <a:pt x="7" y="1"/>
                      <a:pt x="10" y="0"/>
                    </a:cubicBezTo>
                    <a:cubicBezTo>
                      <a:pt x="11" y="0"/>
                      <a:pt x="11" y="0"/>
                      <a:pt x="10" y="0"/>
                    </a:cubicBezTo>
                    <a:cubicBezTo>
                      <a:pt x="7" y="1"/>
                      <a:pt x="3" y="1"/>
                      <a:pt x="0" y="3"/>
                    </a:cubicBezTo>
                    <a:cubicBezTo>
                      <a:pt x="0" y="3"/>
                      <a:pt x="0" y="4"/>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3" name="Freeform 1824"/>
              <p:cNvSpPr>
                <a:spLocks/>
              </p:cNvSpPr>
              <p:nvPr/>
            </p:nvSpPr>
            <p:spPr bwMode="auto">
              <a:xfrm>
                <a:off x="5358608" y="2271713"/>
                <a:ext cx="79375" cy="19050"/>
              </a:xfrm>
              <a:custGeom>
                <a:avLst/>
                <a:gdLst>
                  <a:gd name="T0" fmla="*/ 0 w 9"/>
                  <a:gd name="T1" fmla="*/ 2 h 2"/>
                  <a:gd name="T2" fmla="*/ 8 w 9"/>
                  <a:gd name="T3" fmla="*/ 0 h 2"/>
                  <a:gd name="T4" fmla="*/ 9 w 9"/>
                  <a:gd name="T5" fmla="*/ 0 h 2"/>
                  <a:gd name="T6" fmla="*/ 0 w 9"/>
                  <a:gd name="T7" fmla="*/ 2 h 2"/>
                  <a:gd name="T8" fmla="*/ 0 w 9"/>
                  <a:gd name="T9" fmla="*/ 2 h 2"/>
                </a:gdLst>
                <a:ahLst/>
                <a:cxnLst>
                  <a:cxn ang="0">
                    <a:pos x="T0" y="T1"/>
                  </a:cxn>
                  <a:cxn ang="0">
                    <a:pos x="T2" y="T3"/>
                  </a:cxn>
                  <a:cxn ang="0">
                    <a:pos x="T4" y="T5"/>
                  </a:cxn>
                  <a:cxn ang="0">
                    <a:pos x="T6" y="T7"/>
                  </a:cxn>
                  <a:cxn ang="0">
                    <a:pos x="T8" y="T9"/>
                  </a:cxn>
                </a:cxnLst>
                <a:rect l="0" t="0" r="r" b="b"/>
                <a:pathLst>
                  <a:path w="9" h="2">
                    <a:moveTo>
                      <a:pt x="0" y="2"/>
                    </a:moveTo>
                    <a:cubicBezTo>
                      <a:pt x="3" y="2"/>
                      <a:pt x="6" y="1"/>
                      <a:pt x="8" y="0"/>
                    </a:cubicBezTo>
                    <a:cubicBezTo>
                      <a:pt x="9" y="0"/>
                      <a:pt x="9" y="0"/>
                      <a:pt x="9" y="0"/>
                    </a:cubicBezTo>
                    <a:cubicBezTo>
                      <a:pt x="6" y="0"/>
                      <a:pt x="3" y="1"/>
                      <a:pt x="0" y="2"/>
                    </a:cubicBezTo>
                    <a:cubicBezTo>
                      <a:pt x="0" y="2"/>
                      <a:pt x="0"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4" name="Freeform 1825"/>
              <p:cNvSpPr>
                <a:spLocks/>
              </p:cNvSpPr>
              <p:nvPr/>
            </p:nvSpPr>
            <p:spPr bwMode="auto">
              <a:xfrm>
                <a:off x="5149058" y="2290763"/>
                <a:ext cx="174625" cy="77788"/>
              </a:xfrm>
              <a:custGeom>
                <a:avLst/>
                <a:gdLst>
                  <a:gd name="T0" fmla="*/ 0 w 20"/>
                  <a:gd name="T1" fmla="*/ 9 h 9"/>
                  <a:gd name="T2" fmla="*/ 19 w 20"/>
                  <a:gd name="T3" fmla="*/ 1 h 9"/>
                  <a:gd name="T4" fmla="*/ 19 w 20"/>
                  <a:gd name="T5" fmla="*/ 1 h 9"/>
                  <a:gd name="T6" fmla="*/ 0 w 20"/>
                  <a:gd name="T7" fmla="*/ 9 h 9"/>
                  <a:gd name="T8" fmla="*/ 0 w 20"/>
                  <a:gd name="T9" fmla="*/ 9 h 9"/>
                </a:gdLst>
                <a:ahLst/>
                <a:cxnLst>
                  <a:cxn ang="0">
                    <a:pos x="T0" y="T1"/>
                  </a:cxn>
                  <a:cxn ang="0">
                    <a:pos x="T2" y="T3"/>
                  </a:cxn>
                  <a:cxn ang="0">
                    <a:pos x="T4" y="T5"/>
                  </a:cxn>
                  <a:cxn ang="0">
                    <a:pos x="T6" y="T7"/>
                  </a:cxn>
                  <a:cxn ang="0">
                    <a:pos x="T8" y="T9"/>
                  </a:cxn>
                </a:cxnLst>
                <a:rect l="0" t="0" r="r" b="b"/>
                <a:pathLst>
                  <a:path w="20" h="9">
                    <a:moveTo>
                      <a:pt x="0" y="9"/>
                    </a:moveTo>
                    <a:cubicBezTo>
                      <a:pt x="6" y="5"/>
                      <a:pt x="13" y="3"/>
                      <a:pt x="19" y="1"/>
                    </a:cubicBezTo>
                    <a:cubicBezTo>
                      <a:pt x="20" y="1"/>
                      <a:pt x="19" y="0"/>
                      <a:pt x="19" y="1"/>
                    </a:cubicBezTo>
                    <a:cubicBezTo>
                      <a:pt x="13" y="3"/>
                      <a:pt x="6" y="5"/>
                      <a:pt x="0" y="9"/>
                    </a:cubicBez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5" name="Freeform 1826"/>
              <p:cNvSpPr>
                <a:spLocks/>
              </p:cNvSpPr>
              <p:nvPr/>
            </p:nvSpPr>
            <p:spPr bwMode="auto">
              <a:xfrm>
                <a:off x="5280820" y="2395538"/>
                <a:ext cx="95250" cy="60325"/>
              </a:xfrm>
              <a:custGeom>
                <a:avLst/>
                <a:gdLst>
                  <a:gd name="T0" fmla="*/ 1 w 11"/>
                  <a:gd name="T1" fmla="*/ 7 h 7"/>
                  <a:gd name="T2" fmla="*/ 11 w 11"/>
                  <a:gd name="T3" fmla="*/ 1 h 7"/>
                  <a:gd name="T4" fmla="*/ 10 w 11"/>
                  <a:gd name="T5" fmla="*/ 1 h 7"/>
                  <a:gd name="T6" fmla="*/ 0 w 11"/>
                  <a:gd name="T7" fmla="*/ 6 h 7"/>
                  <a:gd name="T8" fmla="*/ 1 w 11"/>
                  <a:gd name="T9" fmla="*/ 7 h 7"/>
                </a:gdLst>
                <a:ahLst/>
                <a:cxnLst>
                  <a:cxn ang="0">
                    <a:pos x="T0" y="T1"/>
                  </a:cxn>
                  <a:cxn ang="0">
                    <a:pos x="T2" y="T3"/>
                  </a:cxn>
                  <a:cxn ang="0">
                    <a:pos x="T4" y="T5"/>
                  </a:cxn>
                  <a:cxn ang="0">
                    <a:pos x="T6" y="T7"/>
                  </a:cxn>
                  <a:cxn ang="0">
                    <a:pos x="T8" y="T9"/>
                  </a:cxn>
                </a:cxnLst>
                <a:rect l="0" t="0" r="r" b="b"/>
                <a:pathLst>
                  <a:path w="11" h="7">
                    <a:moveTo>
                      <a:pt x="1" y="7"/>
                    </a:moveTo>
                    <a:cubicBezTo>
                      <a:pt x="4" y="5"/>
                      <a:pt x="8" y="3"/>
                      <a:pt x="11" y="1"/>
                    </a:cubicBezTo>
                    <a:cubicBezTo>
                      <a:pt x="11" y="1"/>
                      <a:pt x="11" y="0"/>
                      <a:pt x="10" y="1"/>
                    </a:cubicBezTo>
                    <a:cubicBezTo>
                      <a:pt x="7" y="3"/>
                      <a:pt x="4" y="5"/>
                      <a:pt x="0" y="6"/>
                    </a:cubicBezTo>
                    <a:cubicBezTo>
                      <a:pt x="0" y="6"/>
                      <a:pt x="0"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6" name="Freeform 1827"/>
              <p:cNvSpPr>
                <a:spLocks/>
              </p:cNvSpPr>
              <p:nvPr/>
            </p:nvSpPr>
            <p:spPr bwMode="auto">
              <a:xfrm>
                <a:off x="5647533" y="2640013"/>
                <a:ext cx="131763" cy="69850"/>
              </a:xfrm>
              <a:custGeom>
                <a:avLst/>
                <a:gdLst>
                  <a:gd name="T0" fmla="*/ 0 w 15"/>
                  <a:gd name="T1" fmla="*/ 8 h 8"/>
                  <a:gd name="T2" fmla="*/ 15 w 15"/>
                  <a:gd name="T3" fmla="*/ 1 h 8"/>
                  <a:gd name="T4" fmla="*/ 15 w 15"/>
                  <a:gd name="T5" fmla="*/ 0 h 8"/>
                  <a:gd name="T6" fmla="*/ 0 w 15"/>
                  <a:gd name="T7" fmla="*/ 8 h 8"/>
                  <a:gd name="T8" fmla="*/ 0 w 15"/>
                  <a:gd name="T9" fmla="*/ 8 h 8"/>
                </a:gdLst>
                <a:ahLst/>
                <a:cxnLst>
                  <a:cxn ang="0">
                    <a:pos x="T0" y="T1"/>
                  </a:cxn>
                  <a:cxn ang="0">
                    <a:pos x="T2" y="T3"/>
                  </a:cxn>
                  <a:cxn ang="0">
                    <a:pos x="T4" y="T5"/>
                  </a:cxn>
                  <a:cxn ang="0">
                    <a:pos x="T6" y="T7"/>
                  </a:cxn>
                  <a:cxn ang="0">
                    <a:pos x="T8" y="T9"/>
                  </a:cxn>
                </a:cxnLst>
                <a:rect l="0" t="0" r="r" b="b"/>
                <a:pathLst>
                  <a:path w="15" h="8">
                    <a:moveTo>
                      <a:pt x="0" y="8"/>
                    </a:moveTo>
                    <a:cubicBezTo>
                      <a:pt x="5" y="5"/>
                      <a:pt x="9" y="2"/>
                      <a:pt x="15" y="1"/>
                    </a:cubicBezTo>
                    <a:cubicBezTo>
                      <a:pt x="15" y="0"/>
                      <a:pt x="15" y="0"/>
                      <a:pt x="15" y="0"/>
                    </a:cubicBezTo>
                    <a:cubicBezTo>
                      <a:pt x="9" y="2"/>
                      <a:pt x="4" y="4"/>
                      <a:pt x="0" y="8"/>
                    </a:cubicBezTo>
                    <a:cubicBezTo>
                      <a:pt x="0" y="8"/>
                      <a:pt x="0" y="8"/>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7" name="Freeform 1828"/>
              <p:cNvSpPr>
                <a:spLocks/>
              </p:cNvSpPr>
              <p:nvPr/>
            </p:nvSpPr>
            <p:spPr bwMode="auto">
              <a:xfrm>
                <a:off x="5622133" y="2587626"/>
                <a:ext cx="236538" cy="122238"/>
              </a:xfrm>
              <a:custGeom>
                <a:avLst/>
                <a:gdLst>
                  <a:gd name="T0" fmla="*/ 0 w 27"/>
                  <a:gd name="T1" fmla="*/ 14 h 14"/>
                  <a:gd name="T2" fmla="*/ 26 w 27"/>
                  <a:gd name="T3" fmla="*/ 0 h 14"/>
                  <a:gd name="T4" fmla="*/ 26 w 27"/>
                  <a:gd name="T5" fmla="*/ 0 h 14"/>
                  <a:gd name="T6" fmla="*/ 0 w 27"/>
                  <a:gd name="T7" fmla="*/ 14 h 14"/>
                  <a:gd name="T8" fmla="*/ 0 w 27"/>
                  <a:gd name="T9" fmla="*/ 14 h 14"/>
                </a:gdLst>
                <a:ahLst/>
                <a:cxnLst>
                  <a:cxn ang="0">
                    <a:pos x="T0" y="T1"/>
                  </a:cxn>
                  <a:cxn ang="0">
                    <a:pos x="T2" y="T3"/>
                  </a:cxn>
                  <a:cxn ang="0">
                    <a:pos x="T4" y="T5"/>
                  </a:cxn>
                  <a:cxn ang="0">
                    <a:pos x="T6" y="T7"/>
                  </a:cxn>
                  <a:cxn ang="0">
                    <a:pos x="T8" y="T9"/>
                  </a:cxn>
                </a:cxnLst>
                <a:rect l="0" t="0" r="r" b="b"/>
                <a:pathLst>
                  <a:path w="27" h="14">
                    <a:moveTo>
                      <a:pt x="0" y="14"/>
                    </a:moveTo>
                    <a:cubicBezTo>
                      <a:pt x="8" y="8"/>
                      <a:pt x="17" y="3"/>
                      <a:pt x="26" y="0"/>
                    </a:cubicBezTo>
                    <a:cubicBezTo>
                      <a:pt x="27" y="0"/>
                      <a:pt x="26" y="0"/>
                      <a:pt x="26" y="0"/>
                    </a:cubicBezTo>
                    <a:cubicBezTo>
                      <a:pt x="16" y="3"/>
                      <a:pt x="8" y="8"/>
                      <a:pt x="0" y="14"/>
                    </a:cubicBezTo>
                    <a:cubicBezTo>
                      <a:pt x="0" y="14"/>
                      <a:pt x="0" y="14"/>
                      <a:pt x="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8" name="Freeform 1829"/>
              <p:cNvSpPr>
                <a:spLocks/>
              </p:cNvSpPr>
              <p:nvPr/>
            </p:nvSpPr>
            <p:spPr bwMode="auto">
              <a:xfrm>
                <a:off x="5674520" y="2535238"/>
                <a:ext cx="296863" cy="104775"/>
              </a:xfrm>
              <a:custGeom>
                <a:avLst/>
                <a:gdLst>
                  <a:gd name="T0" fmla="*/ 1 w 34"/>
                  <a:gd name="T1" fmla="*/ 11 h 12"/>
                  <a:gd name="T2" fmla="*/ 16 w 34"/>
                  <a:gd name="T3" fmla="*/ 4 h 12"/>
                  <a:gd name="T4" fmla="*/ 33 w 34"/>
                  <a:gd name="T5" fmla="*/ 0 h 12"/>
                  <a:gd name="T6" fmla="*/ 34 w 34"/>
                  <a:gd name="T7" fmla="*/ 0 h 12"/>
                  <a:gd name="T8" fmla="*/ 15 w 34"/>
                  <a:gd name="T9" fmla="*/ 4 h 12"/>
                  <a:gd name="T10" fmla="*/ 0 w 34"/>
                  <a:gd name="T11" fmla="*/ 11 h 12"/>
                  <a:gd name="T12" fmla="*/ 1 w 3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34" h="12">
                    <a:moveTo>
                      <a:pt x="1" y="11"/>
                    </a:moveTo>
                    <a:cubicBezTo>
                      <a:pt x="5" y="7"/>
                      <a:pt x="11" y="6"/>
                      <a:pt x="16" y="4"/>
                    </a:cubicBezTo>
                    <a:cubicBezTo>
                      <a:pt x="22" y="2"/>
                      <a:pt x="28" y="1"/>
                      <a:pt x="33" y="0"/>
                    </a:cubicBezTo>
                    <a:cubicBezTo>
                      <a:pt x="34" y="0"/>
                      <a:pt x="34" y="0"/>
                      <a:pt x="34" y="0"/>
                    </a:cubicBezTo>
                    <a:cubicBezTo>
                      <a:pt x="27" y="1"/>
                      <a:pt x="21" y="2"/>
                      <a:pt x="15" y="4"/>
                    </a:cubicBezTo>
                    <a:cubicBezTo>
                      <a:pt x="10" y="6"/>
                      <a:pt x="4" y="7"/>
                      <a:pt x="0" y="11"/>
                    </a:cubicBezTo>
                    <a:cubicBezTo>
                      <a:pt x="0" y="12"/>
                      <a:pt x="1" y="12"/>
                      <a:pt x="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99" name="Freeform 1830"/>
              <p:cNvSpPr>
                <a:spLocks/>
              </p:cNvSpPr>
              <p:nvPr/>
            </p:nvSpPr>
            <p:spPr bwMode="auto">
              <a:xfrm>
                <a:off x="5577683" y="2674938"/>
                <a:ext cx="219075" cy="114300"/>
              </a:xfrm>
              <a:custGeom>
                <a:avLst/>
                <a:gdLst>
                  <a:gd name="T0" fmla="*/ 1 w 25"/>
                  <a:gd name="T1" fmla="*/ 12 h 13"/>
                  <a:gd name="T2" fmla="*/ 25 w 25"/>
                  <a:gd name="T3" fmla="*/ 0 h 13"/>
                  <a:gd name="T4" fmla="*/ 24 w 25"/>
                  <a:gd name="T5" fmla="*/ 0 h 13"/>
                  <a:gd name="T6" fmla="*/ 0 w 25"/>
                  <a:gd name="T7" fmla="*/ 12 h 13"/>
                  <a:gd name="T8" fmla="*/ 1 w 25"/>
                  <a:gd name="T9" fmla="*/ 12 h 13"/>
                </a:gdLst>
                <a:ahLst/>
                <a:cxnLst>
                  <a:cxn ang="0">
                    <a:pos x="T0" y="T1"/>
                  </a:cxn>
                  <a:cxn ang="0">
                    <a:pos x="T2" y="T3"/>
                  </a:cxn>
                  <a:cxn ang="0">
                    <a:pos x="T4" y="T5"/>
                  </a:cxn>
                  <a:cxn ang="0">
                    <a:pos x="T6" y="T7"/>
                  </a:cxn>
                  <a:cxn ang="0">
                    <a:pos x="T8" y="T9"/>
                  </a:cxn>
                </a:cxnLst>
                <a:rect l="0" t="0" r="r" b="b"/>
                <a:pathLst>
                  <a:path w="25" h="13">
                    <a:moveTo>
                      <a:pt x="1" y="12"/>
                    </a:moveTo>
                    <a:cubicBezTo>
                      <a:pt x="8" y="7"/>
                      <a:pt x="16" y="3"/>
                      <a:pt x="25" y="0"/>
                    </a:cubicBezTo>
                    <a:cubicBezTo>
                      <a:pt x="25" y="0"/>
                      <a:pt x="25" y="0"/>
                      <a:pt x="24" y="0"/>
                    </a:cubicBezTo>
                    <a:cubicBezTo>
                      <a:pt x="16" y="3"/>
                      <a:pt x="7" y="7"/>
                      <a:pt x="0" y="12"/>
                    </a:cubicBezTo>
                    <a:cubicBezTo>
                      <a:pt x="0" y="13"/>
                      <a:pt x="1"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0" name="Freeform 1831"/>
              <p:cNvSpPr>
                <a:spLocks/>
              </p:cNvSpPr>
              <p:nvPr/>
            </p:nvSpPr>
            <p:spPr bwMode="auto">
              <a:xfrm>
                <a:off x="5612608" y="2701926"/>
                <a:ext cx="192088" cy="87313"/>
              </a:xfrm>
              <a:custGeom>
                <a:avLst/>
                <a:gdLst>
                  <a:gd name="T0" fmla="*/ 1 w 22"/>
                  <a:gd name="T1" fmla="*/ 10 h 10"/>
                  <a:gd name="T2" fmla="*/ 21 w 22"/>
                  <a:gd name="T3" fmla="*/ 1 h 10"/>
                  <a:gd name="T4" fmla="*/ 21 w 22"/>
                  <a:gd name="T5" fmla="*/ 0 h 10"/>
                  <a:gd name="T6" fmla="*/ 1 w 22"/>
                  <a:gd name="T7" fmla="*/ 10 h 10"/>
                  <a:gd name="T8" fmla="*/ 1 w 22"/>
                  <a:gd name="T9" fmla="*/ 10 h 10"/>
                </a:gdLst>
                <a:ahLst/>
                <a:cxnLst>
                  <a:cxn ang="0">
                    <a:pos x="T0" y="T1"/>
                  </a:cxn>
                  <a:cxn ang="0">
                    <a:pos x="T2" y="T3"/>
                  </a:cxn>
                  <a:cxn ang="0">
                    <a:pos x="T4" y="T5"/>
                  </a:cxn>
                  <a:cxn ang="0">
                    <a:pos x="T6" y="T7"/>
                  </a:cxn>
                  <a:cxn ang="0">
                    <a:pos x="T8" y="T9"/>
                  </a:cxn>
                </a:cxnLst>
                <a:rect l="0" t="0" r="r" b="b"/>
                <a:pathLst>
                  <a:path w="22" h="10">
                    <a:moveTo>
                      <a:pt x="1" y="10"/>
                    </a:moveTo>
                    <a:cubicBezTo>
                      <a:pt x="7" y="5"/>
                      <a:pt x="14" y="3"/>
                      <a:pt x="21" y="1"/>
                    </a:cubicBezTo>
                    <a:cubicBezTo>
                      <a:pt x="22" y="0"/>
                      <a:pt x="22" y="0"/>
                      <a:pt x="21" y="0"/>
                    </a:cubicBezTo>
                    <a:cubicBezTo>
                      <a:pt x="14" y="2"/>
                      <a:pt x="7" y="5"/>
                      <a:pt x="1" y="10"/>
                    </a:cubicBezTo>
                    <a:cubicBezTo>
                      <a:pt x="0"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1" name="Freeform 1832"/>
              <p:cNvSpPr>
                <a:spLocks/>
              </p:cNvSpPr>
              <p:nvPr/>
            </p:nvSpPr>
            <p:spPr bwMode="auto">
              <a:xfrm>
                <a:off x="5639595" y="2719388"/>
                <a:ext cx="139700" cy="60325"/>
              </a:xfrm>
              <a:custGeom>
                <a:avLst/>
                <a:gdLst>
                  <a:gd name="T0" fmla="*/ 1 w 16"/>
                  <a:gd name="T1" fmla="*/ 7 h 7"/>
                  <a:gd name="T2" fmla="*/ 16 w 16"/>
                  <a:gd name="T3" fmla="*/ 0 h 7"/>
                  <a:gd name="T4" fmla="*/ 15 w 16"/>
                  <a:gd name="T5" fmla="*/ 0 h 7"/>
                  <a:gd name="T6" fmla="*/ 0 w 16"/>
                  <a:gd name="T7" fmla="*/ 7 h 7"/>
                  <a:gd name="T8" fmla="*/ 1 w 16"/>
                  <a:gd name="T9" fmla="*/ 7 h 7"/>
                </a:gdLst>
                <a:ahLst/>
                <a:cxnLst>
                  <a:cxn ang="0">
                    <a:pos x="T0" y="T1"/>
                  </a:cxn>
                  <a:cxn ang="0">
                    <a:pos x="T2" y="T3"/>
                  </a:cxn>
                  <a:cxn ang="0">
                    <a:pos x="T4" y="T5"/>
                  </a:cxn>
                  <a:cxn ang="0">
                    <a:pos x="T6" y="T7"/>
                  </a:cxn>
                  <a:cxn ang="0">
                    <a:pos x="T8" y="T9"/>
                  </a:cxn>
                </a:cxnLst>
                <a:rect l="0" t="0" r="r" b="b"/>
                <a:pathLst>
                  <a:path w="16" h="7">
                    <a:moveTo>
                      <a:pt x="1" y="7"/>
                    </a:moveTo>
                    <a:cubicBezTo>
                      <a:pt x="5" y="3"/>
                      <a:pt x="11" y="2"/>
                      <a:pt x="16" y="0"/>
                    </a:cubicBezTo>
                    <a:cubicBezTo>
                      <a:pt x="16" y="0"/>
                      <a:pt x="16" y="0"/>
                      <a:pt x="15" y="0"/>
                    </a:cubicBezTo>
                    <a:cubicBezTo>
                      <a:pt x="10" y="2"/>
                      <a:pt x="4" y="3"/>
                      <a:pt x="0" y="7"/>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2" name="Freeform 1833"/>
              <p:cNvSpPr>
                <a:spLocks/>
              </p:cNvSpPr>
              <p:nvPr/>
            </p:nvSpPr>
            <p:spPr bwMode="auto">
              <a:xfrm>
                <a:off x="5657058" y="2692401"/>
                <a:ext cx="95250" cy="44450"/>
              </a:xfrm>
              <a:custGeom>
                <a:avLst/>
                <a:gdLst>
                  <a:gd name="T0" fmla="*/ 1 w 11"/>
                  <a:gd name="T1" fmla="*/ 5 h 5"/>
                  <a:gd name="T2" fmla="*/ 10 w 11"/>
                  <a:gd name="T3" fmla="*/ 0 h 5"/>
                  <a:gd name="T4" fmla="*/ 10 w 11"/>
                  <a:gd name="T5" fmla="*/ 0 h 5"/>
                  <a:gd name="T6" fmla="*/ 1 w 11"/>
                  <a:gd name="T7" fmla="*/ 5 h 5"/>
                  <a:gd name="T8" fmla="*/ 1 w 11"/>
                  <a:gd name="T9" fmla="*/ 5 h 5"/>
                </a:gdLst>
                <a:ahLst/>
                <a:cxnLst>
                  <a:cxn ang="0">
                    <a:pos x="T0" y="T1"/>
                  </a:cxn>
                  <a:cxn ang="0">
                    <a:pos x="T2" y="T3"/>
                  </a:cxn>
                  <a:cxn ang="0">
                    <a:pos x="T4" y="T5"/>
                  </a:cxn>
                  <a:cxn ang="0">
                    <a:pos x="T6" y="T7"/>
                  </a:cxn>
                  <a:cxn ang="0">
                    <a:pos x="T8" y="T9"/>
                  </a:cxn>
                </a:cxnLst>
                <a:rect l="0" t="0" r="r" b="b"/>
                <a:pathLst>
                  <a:path w="11" h="5">
                    <a:moveTo>
                      <a:pt x="1" y="5"/>
                    </a:moveTo>
                    <a:cubicBezTo>
                      <a:pt x="4" y="3"/>
                      <a:pt x="7" y="1"/>
                      <a:pt x="10" y="0"/>
                    </a:cubicBezTo>
                    <a:cubicBezTo>
                      <a:pt x="11" y="0"/>
                      <a:pt x="10" y="0"/>
                      <a:pt x="10" y="0"/>
                    </a:cubicBezTo>
                    <a:cubicBezTo>
                      <a:pt x="7" y="1"/>
                      <a:pt x="4" y="3"/>
                      <a:pt x="1" y="5"/>
                    </a:cubicBezTo>
                    <a:cubicBezTo>
                      <a:pt x="0" y="5"/>
                      <a:pt x="1" y="5"/>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3" name="Freeform 1834"/>
              <p:cNvSpPr>
                <a:spLocks/>
              </p:cNvSpPr>
              <p:nvPr/>
            </p:nvSpPr>
            <p:spPr bwMode="auto">
              <a:xfrm>
                <a:off x="5410995" y="2719388"/>
                <a:ext cx="176213" cy="112713"/>
              </a:xfrm>
              <a:custGeom>
                <a:avLst/>
                <a:gdLst>
                  <a:gd name="T0" fmla="*/ 1 w 20"/>
                  <a:gd name="T1" fmla="*/ 13 h 13"/>
                  <a:gd name="T2" fmla="*/ 10 w 20"/>
                  <a:gd name="T3" fmla="*/ 5 h 13"/>
                  <a:gd name="T4" fmla="*/ 20 w 20"/>
                  <a:gd name="T5" fmla="*/ 0 h 13"/>
                  <a:gd name="T6" fmla="*/ 19 w 20"/>
                  <a:gd name="T7" fmla="*/ 0 h 13"/>
                  <a:gd name="T8" fmla="*/ 0 w 20"/>
                  <a:gd name="T9" fmla="*/ 13 h 13"/>
                  <a:gd name="T10" fmla="*/ 1 w 20"/>
                  <a:gd name="T11" fmla="*/ 13 h 13"/>
                </a:gdLst>
                <a:ahLst/>
                <a:cxnLst>
                  <a:cxn ang="0">
                    <a:pos x="T0" y="T1"/>
                  </a:cxn>
                  <a:cxn ang="0">
                    <a:pos x="T2" y="T3"/>
                  </a:cxn>
                  <a:cxn ang="0">
                    <a:pos x="T4" y="T5"/>
                  </a:cxn>
                  <a:cxn ang="0">
                    <a:pos x="T6" y="T7"/>
                  </a:cxn>
                  <a:cxn ang="0">
                    <a:pos x="T8" y="T9"/>
                  </a:cxn>
                  <a:cxn ang="0">
                    <a:pos x="T10" y="T11"/>
                  </a:cxn>
                </a:cxnLst>
                <a:rect l="0" t="0" r="r" b="b"/>
                <a:pathLst>
                  <a:path w="20" h="13">
                    <a:moveTo>
                      <a:pt x="1" y="13"/>
                    </a:moveTo>
                    <a:cubicBezTo>
                      <a:pt x="3" y="9"/>
                      <a:pt x="6" y="7"/>
                      <a:pt x="10" y="5"/>
                    </a:cubicBezTo>
                    <a:cubicBezTo>
                      <a:pt x="13" y="3"/>
                      <a:pt x="17" y="2"/>
                      <a:pt x="20" y="0"/>
                    </a:cubicBezTo>
                    <a:cubicBezTo>
                      <a:pt x="20" y="0"/>
                      <a:pt x="20" y="0"/>
                      <a:pt x="19" y="0"/>
                    </a:cubicBezTo>
                    <a:cubicBezTo>
                      <a:pt x="13" y="3"/>
                      <a:pt x="4" y="6"/>
                      <a:pt x="0" y="13"/>
                    </a:cubicBezTo>
                    <a:cubicBezTo>
                      <a:pt x="0" y="13"/>
                      <a:pt x="0" y="13"/>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4" name="Freeform 1835"/>
              <p:cNvSpPr>
                <a:spLocks/>
              </p:cNvSpPr>
              <p:nvPr/>
            </p:nvSpPr>
            <p:spPr bwMode="auto">
              <a:xfrm>
                <a:off x="5350670" y="2692401"/>
                <a:ext cx="306388" cy="139700"/>
              </a:xfrm>
              <a:custGeom>
                <a:avLst/>
                <a:gdLst>
                  <a:gd name="T0" fmla="*/ 1 w 35"/>
                  <a:gd name="T1" fmla="*/ 15 h 16"/>
                  <a:gd name="T2" fmla="*/ 35 w 35"/>
                  <a:gd name="T3" fmla="*/ 0 h 16"/>
                  <a:gd name="T4" fmla="*/ 34 w 35"/>
                  <a:gd name="T5" fmla="*/ 0 h 16"/>
                  <a:gd name="T6" fmla="*/ 1 w 35"/>
                  <a:gd name="T7" fmla="*/ 15 h 16"/>
                  <a:gd name="T8" fmla="*/ 1 w 35"/>
                  <a:gd name="T9" fmla="*/ 15 h 16"/>
                </a:gdLst>
                <a:ahLst/>
                <a:cxnLst>
                  <a:cxn ang="0">
                    <a:pos x="T0" y="T1"/>
                  </a:cxn>
                  <a:cxn ang="0">
                    <a:pos x="T2" y="T3"/>
                  </a:cxn>
                  <a:cxn ang="0">
                    <a:pos x="T4" y="T5"/>
                  </a:cxn>
                  <a:cxn ang="0">
                    <a:pos x="T6" y="T7"/>
                  </a:cxn>
                  <a:cxn ang="0">
                    <a:pos x="T8" y="T9"/>
                  </a:cxn>
                </a:cxnLst>
                <a:rect l="0" t="0" r="r" b="b"/>
                <a:pathLst>
                  <a:path w="35" h="16">
                    <a:moveTo>
                      <a:pt x="1" y="15"/>
                    </a:moveTo>
                    <a:cubicBezTo>
                      <a:pt x="12" y="9"/>
                      <a:pt x="23" y="4"/>
                      <a:pt x="35" y="0"/>
                    </a:cubicBezTo>
                    <a:cubicBezTo>
                      <a:pt x="35" y="0"/>
                      <a:pt x="35" y="0"/>
                      <a:pt x="34" y="0"/>
                    </a:cubicBezTo>
                    <a:cubicBezTo>
                      <a:pt x="23" y="3"/>
                      <a:pt x="11" y="9"/>
                      <a:pt x="1" y="15"/>
                    </a:cubicBezTo>
                    <a:cubicBezTo>
                      <a:pt x="0" y="15"/>
                      <a:pt x="1" y="16"/>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5" name="Freeform 1836"/>
              <p:cNvSpPr>
                <a:spLocks/>
              </p:cNvSpPr>
              <p:nvPr/>
            </p:nvSpPr>
            <p:spPr bwMode="auto">
              <a:xfrm>
                <a:off x="5664995" y="2552701"/>
                <a:ext cx="236538" cy="96838"/>
              </a:xfrm>
              <a:custGeom>
                <a:avLst/>
                <a:gdLst>
                  <a:gd name="T0" fmla="*/ 1 w 27"/>
                  <a:gd name="T1" fmla="*/ 10 h 11"/>
                  <a:gd name="T2" fmla="*/ 27 w 27"/>
                  <a:gd name="T3" fmla="*/ 1 h 11"/>
                  <a:gd name="T4" fmla="*/ 27 w 27"/>
                  <a:gd name="T5" fmla="*/ 0 h 11"/>
                  <a:gd name="T6" fmla="*/ 0 w 27"/>
                  <a:gd name="T7" fmla="*/ 10 h 11"/>
                  <a:gd name="T8" fmla="*/ 1 w 27"/>
                  <a:gd name="T9" fmla="*/ 10 h 11"/>
                </a:gdLst>
                <a:ahLst/>
                <a:cxnLst>
                  <a:cxn ang="0">
                    <a:pos x="T0" y="T1"/>
                  </a:cxn>
                  <a:cxn ang="0">
                    <a:pos x="T2" y="T3"/>
                  </a:cxn>
                  <a:cxn ang="0">
                    <a:pos x="T4" y="T5"/>
                  </a:cxn>
                  <a:cxn ang="0">
                    <a:pos x="T6" y="T7"/>
                  </a:cxn>
                  <a:cxn ang="0">
                    <a:pos x="T8" y="T9"/>
                  </a:cxn>
                </a:cxnLst>
                <a:rect l="0" t="0" r="r" b="b"/>
                <a:pathLst>
                  <a:path w="27" h="11">
                    <a:moveTo>
                      <a:pt x="1" y="10"/>
                    </a:moveTo>
                    <a:cubicBezTo>
                      <a:pt x="9" y="6"/>
                      <a:pt x="18" y="2"/>
                      <a:pt x="27" y="1"/>
                    </a:cubicBezTo>
                    <a:cubicBezTo>
                      <a:pt x="27" y="1"/>
                      <a:pt x="27" y="0"/>
                      <a:pt x="27" y="0"/>
                    </a:cubicBezTo>
                    <a:cubicBezTo>
                      <a:pt x="18" y="2"/>
                      <a:pt x="8" y="5"/>
                      <a:pt x="0" y="10"/>
                    </a:cubicBezTo>
                    <a:cubicBezTo>
                      <a:pt x="0" y="10"/>
                      <a:pt x="1" y="11"/>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6" name="Freeform 1837"/>
              <p:cNvSpPr>
                <a:spLocks/>
              </p:cNvSpPr>
              <p:nvPr/>
            </p:nvSpPr>
            <p:spPr bwMode="auto">
              <a:xfrm>
                <a:off x="5734845" y="2482851"/>
                <a:ext cx="123825" cy="42863"/>
              </a:xfrm>
              <a:custGeom>
                <a:avLst/>
                <a:gdLst>
                  <a:gd name="T0" fmla="*/ 0 w 14"/>
                  <a:gd name="T1" fmla="*/ 5 h 5"/>
                  <a:gd name="T2" fmla="*/ 14 w 14"/>
                  <a:gd name="T3" fmla="*/ 0 h 5"/>
                  <a:gd name="T4" fmla="*/ 13 w 14"/>
                  <a:gd name="T5" fmla="*/ 0 h 5"/>
                  <a:gd name="T6" fmla="*/ 0 w 14"/>
                  <a:gd name="T7" fmla="*/ 5 h 5"/>
                  <a:gd name="T8" fmla="*/ 0 w 14"/>
                  <a:gd name="T9" fmla="*/ 5 h 5"/>
                </a:gdLst>
                <a:ahLst/>
                <a:cxnLst>
                  <a:cxn ang="0">
                    <a:pos x="T0" y="T1"/>
                  </a:cxn>
                  <a:cxn ang="0">
                    <a:pos x="T2" y="T3"/>
                  </a:cxn>
                  <a:cxn ang="0">
                    <a:pos x="T4" y="T5"/>
                  </a:cxn>
                  <a:cxn ang="0">
                    <a:pos x="T6" y="T7"/>
                  </a:cxn>
                  <a:cxn ang="0">
                    <a:pos x="T8" y="T9"/>
                  </a:cxn>
                </a:cxnLst>
                <a:rect l="0" t="0" r="r" b="b"/>
                <a:pathLst>
                  <a:path w="14" h="5">
                    <a:moveTo>
                      <a:pt x="0" y="5"/>
                    </a:moveTo>
                    <a:cubicBezTo>
                      <a:pt x="4" y="2"/>
                      <a:pt x="9" y="1"/>
                      <a:pt x="14" y="0"/>
                    </a:cubicBezTo>
                    <a:cubicBezTo>
                      <a:pt x="14" y="0"/>
                      <a:pt x="14" y="0"/>
                      <a:pt x="13" y="0"/>
                    </a:cubicBezTo>
                    <a:cubicBezTo>
                      <a:pt x="9" y="1"/>
                      <a:pt x="4" y="2"/>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7" name="Freeform 1838"/>
              <p:cNvSpPr>
                <a:spLocks/>
              </p:cNvSpPr>
              <p:nvPr/>
            </p:nvSpPr>
            <p:spPr bwMode="auto">
              <a:xfrm>
                <a:off x="5744370" y="2500313"/>
                <a:ext cx="157163" cy="42863"/>
              </a:xfrm>
              <a:custGeom>
                <a:avLst/>
                <a:gdLst>
                  <a:gd name="T0" fmla="*/ 0 w 18"/>
                  <a:gd name="T1" fmla="*/ 5 h 5"/>
                  <a:gd name="T2" fmla="*/ 17 w 18"/>
                  <a:gd name="T3" fmla="*/ 0 h 5"/>
                  <a:gd name="T4" fmla="*/ 17 w 18"/>
                  <a:gd name="T5" fmla="*/ 0 h 5"/>
                  <a:gd name="T6" fmla="*/ 0 w 18"/>
                  <a:gd name="T7" fmla="*/ 5 h 5"/>
                  <a:gd name="T8" fmla="*/ 0 w 18"/>
                  <a:gd name="T9" fmla="*/ 5 h 5"/>
                </a:gdLst>
                <a:ahLst/>
                <a:cxnLst>
                  <a:cxn ang="0">
                    <a:pos x="T0" y="T1"/>
                  </a:cxn>
                  <a:cxn ang="0">
                    <a:pos x="T2" y="T3"/>
                  </a:cxn>
                  <a:cxn ang="0">
                    <a:pos x="T4" y="T5"/>
                  </a:cxn>
                  <a:cxn ang="0">
                    <a:pos x="T6" y="T7"/>
                  </a:cxn>
                  <a:cxn ang="0">
                    <a:pos x="T8" y="T9"/>
                  </a:cxn>
                </a:cxnLst>
                <a:rect l="0" t="0" r="r" b="b"/>
                <a:pathLst>
                  <a:path w="18" h="5">
                    <a:moveTo>
                      <a:pt x="0" y="5"/>
                    </a:moveTo>
                    <a:cubicBezTo>
                      <a:pt x="6" y="4"/>
                      <a:pt x="11" y="1"/>
                      <a:pt x="17" y="0"/>
                    </a:cubicBezTo>
                    <a:cubicBezTo>
                      <a:pt x="18" y="0"/>
                      <a:pt x="18" y="0"/>
                      <a:pt x="17" y="0"/>
                    </a:cubicBezTo>
                    <a:cubicBezTo>
                      <a:pt x="11" y="1"/>
                      <a:pt x="6" y="3"/>
                      <a:pt x="0" y="5"/>
                    </a:cubicBezTo>
                    <a:cubicBezTo>
                      <a:pt x="0" y="5"/>
                      <a:pt x="0" y="5"/>
                      <a:pt x="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8" name="Freeform 1839"/>
              <p:cNvSpPr>
                <a:spLocks/>
              </p:cNvSpPr>
              <p:nvPr/>
            </p:nvSpPr>
            <p:spPr bwMode="auto">
              <a:xfrm>
                <a:off x="5734845" y="2552701"/>
                <a:ext cx="79375" cy="25400"/>
              </a:xfrm>
              <a:custGeom>
                <a:avLst/>
                <a:gdLst>
                  <a:gd name="T0" fmla="*/ 1 w 9"/>
                  <a:gd name="T1" fmla="*/ 3 h 3"/>
                  <a:gd name="T2" fmla="*/ 8 w 9"/>
                  <a:gd name="T3" fmla="*/ 0 h 3"/>
                  <a:gd name="T4" fmla="*/ 8 w 9"/>
                  <a:gd name="T5" fmla="*/ 0 h 3"/>
                  <a:gd name="T6" fmla="*/ 1 w 9"/>
                  <a:gd name="T7" fmla="*/ 2 h 3"/>
                  <a:gd name="T8" fmla="*/ 1 w 9"/>
                  <a:gd name="T9" fmla="*/ 3 h 3"/>
                </a:gdLst>
                <a:ahLst/>
                <a:cxnLst>
                  <a:cxn ang="0">
                    <a:pos x="T0" y="T1"/>
                  </a:cxn>
                  <a:cxn ang="0">
                    <a:pos x="T2" y="T3"/>
                  </a:cxn>
                  <a:cxn ang="0">
                    <a:pos x="T4" y="T5"/>
                  </a:cxn>
                  <a:cxn ang="0">
                    <a:pos x="T6" y="T7"/>
                  </a:cxn>
                  <a:cxn ang="0">
                    <a:pos x="T8" y="T9"/>
                  </a:cxn>
                </a:cxnLst>
                <a:rect l="0" t="0" r="r" b="b"/>
                <a:pathLst>
                  <a:path w="9" h="3">
                    <a:moveTo>
                      <a:pt x="1" y="3"/>
                    </a:moveTo>
                    <a:cubicBezTo>
                      <a:pt x="3" y="2"/>
                      <a:pt x="6" y="1"/>
                      <a:pt x="8" y="0"/>
                    </a:cubicBezTo>
                    <a:cubicBezTo>
                      <a:pt x="9" y="0"/>
                      <a:pt x="9" y="0"/>
                      <a:pt x="8" y="0"/>
                    </a:cubicBezTo>
                    <a:cubicBezTo>
                      <a:pt x="6" y="1"/>
                      <a:pt x="3" y="1"/>
                      <a:pt x="1" y="2"/>
                    </a:cubicBezTo>
                    <a:cubicBezTo>
                      <a:pt x="0" y="2"/>
                      <a:pt x="1" y="3"/>
                      <a:pt x="1"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09" name="Freeform 1840"/>
              <p:cNvSpPr>
                <a:spLocks/>
              </p:cNvSpPr>
              <p:nvPr/>
            </p:nvSpPr>
            <p:spPr bwMode="auto">
              <a:xfrm>
                <a:off x="5403058" y="2824163"/>
                <a:ext cx="244475" cy="131763"/>
              </a:xfrm>
              <a:custGeom>
                <a:avLst/>
                <a:gdLst>
                  <a:gd name="T0" fmla="*/ 1 w 28"/>
                  <a:gd name="T1" fmla="*/ 15 h 15"/>
                  <a:gd name="T2" fmla="*/ 28 w 28"/>
                  <a:gd name="T3" fmla="*/ 1 h 15"/>
                  <a:gd name="T4" fmla="*/ 27 w 28"/>
                  <a:gd name="T5" fmla="*/ 0 h 15"/>
                  <a:gd name="T6" fmla="*/ 1 w 28"/>
                  <a:gd name="T7" fmla="*/ 15 h 15"/>
                  <a:gd name="T8" fmla="*/ 1 w 28"/>
                  <a:gd name="T9" fmla="*/ 15 h 15"/>
                </a:gdLst>
                <a:ahLst/>
                <a:cxnLst>
                  <a:cxn ang="0">
                    <a:pos x="T0" y="T1"/>
                  </a:cxn>
                  <a:cxn ang="0">
                    <a:pos x="T2" y="T3"/>
                  </a:cxn>
                  <a:cxn ang="0">
                    <a:pos x="T4" y="T5"/>
                  </a:cxn>
                  <a:cxn ang="0">
                    <a:pos x="T6" y="T7"/>
                  </a:cxn>
                  <a:cxn ang="0">
                    <a:pos x="T8" y="T9"/>
                  </a:cxn>
                </a:cxnLst>
                <a:rect l="0" t="0" r="r" b="b"/>
                <a:pathLst>
                  <a:path w="28" h="15">
                    <a:moveTo>
                      <a:pt x="1" y="15"/>
                    </a:moveTo>
                    <a:cubicBezTo>
                      <a:pt x="10" y="10"/>
                      <a:pt x="19" y="5"/>
                      <a:pt x="28" y="1"/>
                    </a:cubicBezTo>
                    <a:cubicBezTo>
                      <a:pt x="28" y="0"/>
                      <a:pt x="28" y="0"/>
                      <a:pt x="27" y="0"/>
                    </a:cubicBezTo>
                    <a:cubicBezTo>
                      <a:pt x="18" y="5"/>
                      <a:pt x="9" y="10"/>
                      <a:pt x="1" y="15"/>
                    </a:cubicBezTo>
                    <a:cubicBezTo>
                      <a:pt x="0" y="15"/>
                      <a:pt x="1" y="15"/>
                      <a:pt x="1"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0" name="Freeform 1841"/>
              <p:cNvSpPr>
                <a:spLocks/>
              </p:cNvSpPr>
              <p:nvPr/>
            </p:nvSpPr>
            <p:spPr bwMode="auto">
              <a:xfrm>
                <a:off x="5280820" y="2981326"/>
                <a:ext cx="112713" cy="61913"/>
              </a:xfrm>
              <a:custGeom>
                <a:avLst/>
                <a:gdLst>
                  <a:gd name="T0" fmla="*/ 1 w 13"/>
                  <a:gd name="T1" fmla="*/ 6 h 7"/>
                  <a:gd name="T2" fmla="*/ 13 w 13"/>
                  <a:gd name="T3" fmla="*/ 0 h 7"/>
                  <a:gd name="T4" fmla="*/ 12 w 13"/>
                  <a:gd name="T5" fmla="*/ 0 h 7"/>
                  <a:gd name="T6" fmla="*/ 0 w 13"/>
                  <a:gd name="T7" fmla="*/ 6 h 7"/>
                  <a:gd name="T8" fmla="*/ 1 w 13"/>
                  <a:gd name="T9" fmla="*/ 6 h 7"/>
                </a:gdLst>
                <a:ahLst/>
                <a:cxnLst>
                  <a:cxn ang="0">
                    <a:pos x="T0" y="T1"/>
                  </a:cxn>
                  <a:cxn ang="0">
                    <a:pos x="T2" y="T3"/>
                  </a:cxn>
                  <a:cxn ang="0">
                    <a:pos x="T4" y="T5"/>
                  </a:cxn>
                  <a:cxn ang="0">
                    <a:pos x="T6" y="T7"/>
                  </a:cxn>
                  <a:cxn ang="0">
                    <a:pos x="T8" y="T9"/>
                  </a:cxn>
                </a:cxnLst>
                <a:rect l="0" t="0" r="r" b="b"/>
                <a:pathLst>
                  <a:path w="13" h="7">
                    <a:moveTo>
                      <a:pt x="1" y="6"/>
                    </a:moveTo>
                    <a:cubicBezTo>
                      <a:pt x="4" y="4"/>
                      <a:pt x="8" y="2"/>
                      <a:pt x="13" y="0"/>
                    </a:cubicBezTo>
                    <a:cubicBezTo>
                      <a:pt x="13" y="0"/>
                      <a:pt x="13" y="0"/>
                      <a:pt x="12" y="0"/>
                    </a:cubicBezTo>
                    <a:cubicBezTo>
                      <a:pt x="8" y="1"/>
                      <a:pt x="4" y="4"/>
                      <a:pt x="0" y="6"/>
                    </a:cubicBezTo>
                    <a:cubicBezTo>
                      <a:pt x="0" y="6"/>
                      <a:pt x="0" y="7"/>
                      <a:pt x="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1" name="Freeform 1842"/>
              <p:cNvSpPr>
                <a:spLocks/>
              </p:cNvSpPr>
              <p:nvPr/>
            </p:nvSpPr>
            <p:spPr bwMode="auto">
              <a:xfrm>
                <a:off x="5253833" y="3008313"/>
                <a:ext cx="114300" cy="60325"/>
              </a:xfrm>
              <a:custGeom>
                <a:avLst/>
                <a:gdLst>
                  <a:gd name="T0" fmla="*/ 1 w 13"/>
                  <a:gd name="T1" fmla="*/ 7 h 7"/>
                  <a:gd name="T2" fmla="*/ 13 w 13"/>
                  <a:gd name="T3" fmla="*/ 0 h 7"/>
                  <a:gd name="T4" fmla="*/ 13 w 13"/>
                  <a:gd name="T5" fmla="*/ 0 h 7"/>
                  <a:gd name="T6" fmla="*/ 1 w 13"/>
                  <a:gd name="T7" fmla="*/ 6 h 7"/>
                  <a:gd name="T8" fmla="*/ 1 w 13"/>
                  <a:gd name="T9" fmla="*/ 7 h 7"/>
                </a:gdLst>
                <a:ahLst/>
                <a:cxnLst>
                  <a:cxn ang="0">
                    <a:pos x="T0" y="T1"/>
                  </a:cxn>
                  <a:cxn ang="0">
                    <a:pos x="T2" y="T3"/>
                  </a:cxn>
                  <a:cxn ang="0">
                    <a:pos x="T4" y="T5"/>
                  </a:cxn>
                  <a:cxn ang="0">
                    <a:pos x="T6" y="T7"/>
                  </a:cxn>
                  <a:cxn ang="0">
                    <a:pos x="T8" y="T9"/>
                  </a:cxn>
                </a:cxnLst>
                <a:rect l="0" t="0" r="r" b="b"/>
                <a:pathLst>
                  <a:path w="13" h="7">
                    <a:moveTo>
                      <a:pt x="1" y="7"/>
                    </a:moveTo>
                    <a:cubicBezTo>
                      <a:pt x="5" y="4"/>
                      <a:pt x="9" y="2"/>
                      <a:pt x="13" y="0"/>
                    </a:cubicBezTo>
                    <a:cubicBezTo>
                      <a:pt x="13" y="0"/>
                      <a:pt x="13" y="0"/>
                      <a:pt x="13" y="0"/>
                    </a:cubicBezTo>
                    <a:cubicBezTo>
                      <a:pt x="8" y="2"/>
                      <a:pt x="4" y="4"/>
                      <a:pt x="1" y="6"/>
                    </a:cubicBezTo>
                    <a:cubicBezTo>
                      <a:pt x="0" y="7"/>
                      <a:pt x="1" y="7"/>
                      <a:pt x="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2" name="Freeform 1843"/>
              <p:cNvSpPr>
                <a:spLocks/>
              </p:cNvSpPr>
              <p:nvPr/>
            </p:nvSpPr>
            <p:spPr bwMode="auto">
              <a:xfrm>
                <a:off x="5114133" y="2657476"/>
                <a:ext cx="184150" cy="104775"/>
              </a:xfrm>
              <a:custGeom>
                <a:avLst/>
                <a:gdLst>
                  <a:gd name="T0" fmla="*/ 1 w 21"/>
                  <a:gd name="T1" fmla="*/ 12 h 12"/>
                  <a:gd name="T2" fmla="*/ 20 w 21"/>
                  <a:gd name="T3" fmla="*/ 1 h 12"/>
                  <a:gd name="T4" fmla="*/ 20 w 21"/>
                  <a:gd name="T5" fmla="*/ 0 h 12"/>
                  <a:gd name="T6" fmla="*/ 0 w 21"/>
                  <a:gd name="T7" fmla="*/ 11 h 12"/>
                  <a:gd name="T8" fmla="*/ 1 w 21"/>
                  <a:gd name="T9" fmla="*/ 12 h 12"/>
                </a:gdLst>
                <a:ahLst/>
                <a:cxnLst>
                  <a:cxn ang="0">
                    <a:pos x="T0" y="T1"/>
                  </a:cxn>
                  <a:cxn ang="0">
                    <a:pos x="T2" y="T3"/>
                  </a:cxn>
                  <a:cxn ang="0">
                    <a:pos x="T4" y="T5"/>
                  </a:cxn>
                  <a:cxn ang="0">
                    <a:pos x="T6" y="T7"/>
                  </a:cxn>
                  <a:cxn ang="0">
                    <a:pos x="T8" y="T9"/>
                  </a:cxn>
                </a:cxnLst>
                <a:rect l="0" t="0" r="r" b="b"/>
                <a:pathLst>
                  <a:path w="21" h="12">
                    <a:moveTo>
                      <a:pt x="1" y="12"/>
                    </a:moveTo>
                    <a:cubicBezTo>
                      <a:pt x="7" y="8"/>
                      <a:pt x="13" y="4"/>
                      <a:pt x="20" y="1"/>
                    </a:cubicBezTo>
                    <a:cubicBezTo>
                      <a:pt x="21" y="1"/>
                      <a:pt x="20" y="0"/>
                      <a:pt x="20" y="0"/>
                    </a:cubicBezTo>
                    <a:cubicBezTo>
                      <a:pt x="13" y="3"/>
                      <a:pt x="7" y="8"/>
                      <a:pt x="0" y="11"/>
                    </a:cubicBezTo>
                    <a:cubicBezTo>
                      <a:pt x="0" y="12"/>
                      <a:pt x="0" y="12"/>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3" name="Freeform 1844"/>
              <p:cNvSpPr>
                <a:spLocks/>
              </p:cNvSpPr>
              <p:nvPr/>
            </p:nvSpPr>
            <p:spPr bwMode="auto">
              <a:xfrm>
                <a:off x="5288758" y="2403476"/>
                <a:ext cx="184150" cy="87313"/>
              </a:xfrm>
              <a:custGeom>
                <a:avLst/>
                <a:gdLst>
                  <a:gd name="T0" fmla="*/ 1 w 21"/>
                  <a:gd name="T1" fmla="*/ 10 h 10"/>
                  <a:gd name="T2" fmla="*/ 20 w 21"/>
                  <a:gd name="T3" fmla="*/ 1 h 10"/>
                  <a:gd name="T4" fmla="*/ 20 w 21"/>
                  <a:gd name="T5" fmla="*/ 1 h 10"/>
                  <a:gd name="T6" fmla="*/ 1 w 21"/>
                  <a:gd name="T7" fmla="*/ 10 h 10"/>
                  <a:gd name="T8" fmla="*/ 1 w 21"/>
                  <a:gd name="T9" fmla="*/ 10 h 10"/>
                </a:gdLst>
                <a:ahLst/>
                <a:cxnLst>
                  <a:cxn ang="0">
                    <a:pos x="T0" y="T1"/>
                  </a:cxn>
                  <a:cxn ang="0">
                    <a:pos x="T2" y="T3"/>
                  </a:cxn>
                  <a:cxn ang="0">
                    <a:pos x="T4" y="T5"/>
                  </a:cxn>
                  <a:cxn ang="0">
                    <a:pos x="T6" y="T7"/>
                  </a:cxn>
                  <a:cxn ang="0">
                    <a:pos x="T8" y="T9"/>
                  </a:cxn>
                </a:cxnLst>
                <a:rect l="0" t="0" r="r" b="b"/>
                <a:pathLst>
                  <a:path w="21" h="10">
                    <a:moveTo>
                      <a:pt x="1" y="10"/>
                    </a:moveTo>
                    <a:cubicBezTo>
                      <a:pt x="7" y="6"/>
                      <a:pt x="14" y="4"/>
                      <a:pt x="20" y="1"/>
                    </a:cubicBezTo>
                    <a:cubicBezTo>
                      <a:pt x="21" y="1"/>
                      <a:pt x="20" y="0"/>
                      <a:pt x="20" y="1"/>
                    </a:cubicBezTo>
                    <a:cubicBezTo>
                      <a:pt x="13" y="3"/>
                      <a:pt x="7" y="6"/>
                      <a:pt x="1" y="10"/>
                    </a:cubicBezTo>
                    <a:cubicBezTo>
                      <a:pt x="0" y="10"/>
                      <a:pt x="1" y="10"/>
                      <a:pt x="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4" name="Freeform 1845"/>
              <p:cNvSpPr>
                <a:spLocks/>
              </p:cNvSpPr>
              <p:nvPr/>
            </p:nvSpPr>
            <p:spPr bwMode="auto">
              <a:xfrm>
                <a:off x="5253833" y="2360613"/>
                <a:ext cx="174625" cy="77788"/>
              </a:xfrm>
              <a:custGeom>
                <a:avLst/>
                <a:gdLst>
                  <a:gd name="T0" fmla="*/ 0 w 20"/>
                  <a:gd name="T1" fmla="*/ 9 h 9"/>
                  <a:gd name="T2" fmla="*/ 20 w 20"/>
                  <a:gd name="T3" fmla="*/ 0 h 9"/>
                  <a:gd name="T4" fmla="*/ 19 w 20"/>
                  <a:gd name="T5" fmla="*/ 0 h 9"/>
                  <a:gd name="T6" fmla="*/ 0 w 20"/>
                  <a:gd name="T7" fmla="*/ 9 h 9"/>
                  <a:gd name="T8" fmla="*/ 0 w 20"/>
                  <a:gd name="T9" fmla="*/ 9 h 9"/>
                </a:gdLst>
                <a:ahLst/>
                <a:cxnLst>
                  <a:cxn ang="0">
                    <a:pos x="T0" y="T1"/>
                  </a:cxn>
                  <a:cxn ang="0">
                    <a:pos x="T2" y="T3"/>
                  </a:cxn>
                  <a:cxn ang="0">
                    <a:pos x="T4" y="T5"/>
                  </a:cxn>
                  <a:cxn ang="0">
                    <a:pos x="T6" y="T7"/>
                  </a:cxn>
                  <a:cxn ang="0">
                    <a:pos x="T8" y="T9"/>
                  </a:cxn>
                </a:cxnLst>
                <a:rect l="0" t="0" r="r" b="b"/>
                <a:pathLst>
                  <a:path w="20" h="9">
                    <a:moveTo>
                      <a:pt x="0" y="9"/>
                    </a:moveTo>
                    <a:cubicBezTo>
                      <a:pt x="6" y="4"/>
                      <a:pt x="13" y="3"/>
                      <a:pt x="20" y="0"/>
                    </a:cubicBezTo>
                    <a:cubicBezTo>
                      <a:pt x="20" y="0"/>
                      <a:pt x="20" y="0"/>
                      <a:pt x="19" y="0"/>
                    </a:cubicBezTo>
                    <a:cubicBezTo>
                      <a:pt x="13" y="2"/>
                      <a:pt x="5" y="4"/>
                      <a:pt x="0" y="9"/>
                    </a:cubicBezTo>
                    <a:cubicBezTo>
                      <a:pt x="0" y="9"/>
                      <a:pt x="0" y="9"/>
                      <a:pt x="0"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5" name="Freeform 1846"/>
              <p:cNvSpPr>
                <a:spLocks/>
              </p:cNvSpPr>
              <p:nvPr/>
            </p:nvSpPr>
            <p:spPr bwMode="auto">
              <a:xfrm>
                <a:off x="4991895" y="2193926"/>
                <a:ext cx="236538" cy="184150"/>
              </a:xfrm>
              <a:custGeom>
                <a:avLst/>
                <a:gdLst>
                  <a:gd name="T0" fmla="*/ 1 w 27"/>
                  <a:gd name="T1" fmla="*/ 20 h 21"/>
                  <a:gd name="T2" fmla="*/ 27 w 27"/>
                  <a:gd name="T3" fmla="*/ 1 h 21"/>
                  <a:gd name="T4" fmla="*/ 27 w 27"/>
                  <a:gd name="T5" fmla="*/ 0 h 21"/>
                  <a:gd name="T6" fmla="*/ 0 w 27"/>
                  <a:gd name="T7" fmla="*/ 20 h 21"/>
                  <a:gd name="T8" fmla="*/ 1 w 27"/>
                  <a:gd name="T9" fmla="*/ 20 h 21"/>
                </a:gdLst>
                <a:ahLst/>
                <a:cxnLst>
                  <a:cxn ang="0">
                    <a:pos x="T0" y="T1"/>
                  </a:cxn>
                  <a:cxn ang="0">
                    <a:pos x="T2" y="T3"/>
                  </a:cxn>
                  <a:cxn ang="0">
                    <a:pos x="T4" y="T5"/>
                  </a:cxn>
                  <a:cxn ang="0">
                    <a:pos x="T6" y="T7"/>
                  </a:cxn>
                  <a:cxn ang="0">
                    <a:pos x="T8" y="T9"/>
                  </a:cxn>
                </a:cxnLst>
                <a:rect l="0" t="0" r="r" b="b"/>
                <a:pathLst>
                  <a:path w="27" h="21">
                    <a:moveTo>
                      <a:pt x="1" y="20"/>
                    </a:moveTo>
                    <a:cubicBezTo>
                      <a:pt x="8" y="13"/>
                      <a:pt x="17" y="5"/>
                      <a:pt x="27" y="1"/>
                    </a:cubicBezTo>
                    <a:cubicBezTo>
                      <a:pt x="27" y="1"/>
                      <a:pt x="27" y="0"/>
                      <a:pt x="27" y="0"/>
                    </a:cubicBezTo>
                    <a:cubicBezTo>
                      <a:pt x="16" y="5"/>
                      <a:pt x="8" y="12"/>
                      <a:pt x="0" y="20"/>
                    </a:cubicBezTo>
                    <a:cubicBezTo>
                      <a:pt x="0" y="20"/>
                      <a:pt x="0" y="21"/>
                      <a:pt x="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6" name="Freeform 1847"/>
              <p:cNvSpPr>
                <a:spLocks/>
              </p:cNvSpPr>
              <p:nvPr/>
            </p:nvSpPr>
            <p:spPr bwMode="auto">
              <a:xfrm>
                <a:off x="5709445" y="2097088"/>
                <a:ext cx="42863" cy="9525"/>
              </a:xfrm>
              <a:custGeom>
                <a:avLst/>
                <a:gdLst>
                  <a:gd name="T0" fmla="*/ 1 w 5"/>
                  <a:gd name="T1" fmla="*/ 1 h 1"/>
                  <a:gd name="T2" fmla="*/ 4 w 5"/>
                  <a:gd name="T3" fmla="*/ 1 h 1"/>
                  <a:gd name="T4" fmla="*/ 4 w 5"/>
                  <a:gd name="T5" fmla="*/ 0 h 1"/>
                  <a:gd name="T6" fmla="*/ 1 w 5"/>
                  <a:gd name="T7" fmla="*/ 0 h 1"/>
                  <a:gd name="T8" fmla="*/ 1 w 5"/>
                  <a:gd name="T9" fmla="*/ 1 h 1"/>
                </a:gdLst>
                <a:ahLst/>
                <a:cxnLst>
                  <a:cxn ang="0">
                    <a:pos x="T0" y="T1"/>
                  </a:cxn>
                  <a:cxn ang="0">
                    <a:pos x="T2" y="T3"/>
                  </a:cxn>
                  <a:cxn ang="0">
                    <a:pos x="T4" y="T5"/>
                  </a:cxn>
                  <a:cxn ang="0">
                    <a:pos x="T6" y="T7"/>
                  </a:cxn>
                  <a:cxn ang="0">
                    <a:pos x="T8" y="T9"/>
                  </a:cxn>
                </a:cxnLst>
                <a:rect l="0" t="0" r="r" b="b"/>
                <a:pathLst>
                  <a:path w="5" h="1">
                    <a:moveTo>
                      <a:pt x="1" y="1"/>
                    </a:moveTo>
                    <a:cubicBezTo>
                      <a:pt x="2" y="1"/>
                      <a:pt x="3" y="1"/>
                      <a:pt x="4" y="1"/>
                    </a:cubicBezTo>
                    <a:cubicBezTo>
                      <a:pt x="4" y="1"/>
                      <a:pt x="5" y="1"/>
                      <a:pt x="4" y="0"/>
                    </a:cubicBezTo>
                    <a:cubicBezTo>
                      <a:pt x="3" y="0"/>
                      <a:pt x="2" y="0"/>
                      <a:pt x="1"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8" name="Freeform 1848"/>
              <p:cNvSpPr>
                <a:spLocks/>
              </p:cNvSpPr>
              <p:nvPr/>
            </p:nvSpPr>
            <p:spPr bwMode="auto">
              <a:xfrm>
                <a:off x="5744370" y="2097088"/>
                <a:ext cx="7938" cy="17463"/>
              </a:xfrm>
              <a:custGeom>
                <a:avLst/>
                <a:gdLst>
                  <a:gd name="T0" fmla="*/ 0 w 1"/>
                  <a:gd name="T1" fmla="*/ 1 h 2"/>
                  <a:gd name="T2" fmla="*/ 0 w 1"/>
                  <a:gd name="T3" fmla="*/ 2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2"/>
                    </a:cubicBezTo>
                    <a:cubicBezTo>
                      <a:pt x="0" y="2"/>
                      <a:pt x="1" y="1"/>
                      <a:pt x="1" y="1"/>
                    </a:cubicBezTo>
                    <a:cubicBezTo>
                      <a:pt x="1" y="1"/>
                      <a:pt x="0" y="1"/>
                      <a:pt x="0" y="1"/>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19" name="Freeform 1849"/>
              <p:cNvSpPr>
                <a:spLocks/>
              </p:cNvSpPr>
              <p:nvPr/>
            </p:nvSpPr>
            <p:spPr bwMode="auto">
              <a:xfrm>
                <a:off x="5779295" y="2106613"/>
                <a:ext cx="463550" cy="236538"/>
              </a:xfrm>
              <a:custGeom>
                <a:avLst/>
                <a:gdLst>
                  <a:gd name="T0" fmla="*/ 1 w 53"/>
                  <a:gd name="T1" fmla="*/ 1 h 27"/>
                  <a:gd name="T2" fmla="*/ 15 w 53"/>
                  <a:gd name="T3" fmla="*/ 3 h 27"/>
                  <a:gd name="T4" fmla="*/ 29 w 53"/>
                  <a:gd name="T5" fmla="*/ 10 h 27"/>
                  <a:gd name="T6" fmla="*/ 42 w 53"/>
                  <a:gd name="T7" fmla="*/ 19 h 27"/>
                  <a:gd name="T8" fmla="*/ 52 w 53"/>
                  <a:gd name="T9" fmla="*/ 27 h 27"/>
                  <a:gd name="T10" fmla="*/ 52 w 53"/>
                  <a:gd name="T11" fmla="*/ 27 h 27"/>
                  <a:gd name="T12" fmla="*/ 47 w 53"/>
                  <a:gd name="T13" fmla="*/ 22 h 27"/>
                  <a:gd name="T14" fmla="*/ 42 w 53"/>
                  <a:gd name="T15" fmla="*/ 18 h 27"/>
                  <a:gd name="T16" fmla="*/ 29 w 53"/>
                  <a:gd name="T17" fmla="*/ 10 h 27"/>
                  <a:gd name="T18" fmla="*/ 15 w 53"/>
                  <a:gd name="T19" fmla="*/ 3 h 27"/>
                  <a:gd name="T20" fmla="*/ 1 w 53"/>
                  <a:gd name="T21" fmla="*/ 1 h 27"/>
                  <a:gd name="T22" fmla="*/ 1 w 53"/>
                  <a:gd name="T23"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27">
                    <a:moveTo>
                      <a:pt x="1" y="1"/>
                    </a:moveTo>
                    <a:cubicBezTo>
                      <a:pt x="6" y="2"/>
                      <a:pt x="10" y="2"/>
                      <a:pt x="15" y="3"/>
                    </a:cubicBezTo>
                    <a:cubicBezTo>
                      <a:pt x="20" y="5"/>
                      <a:pt x="25" y="8"/>
                      <a:pt x="29" y="10"/>
                    </a:cubicBezTo>
                    <a:cubicBezTo>
                      <a:pt x="33" y="13"/>
                      <a:pt x="38" y="16"/>
                      <a:pt x="42" y="19"/>
                    </a:cubicBezTo>
                    <a:cubicBezTo>
                      <a:pt x="46" y="21"/>
                      <a:pt x="48" y="25"/>
                      <a:pt x="52" y="27"/>
                    </a:cubicBezTo>
                    <a:cubicBezTo>
                      <a:pt x="52" y="27"/>
                      <a:pt x="53" y="27"/>
                      <a:pt x="52" y="27"/>
                    </a:cubicBezTo>
                    <a:cubicBezTo>
                      <a:pt x="50" y="26"/>
                      <a:pt x="49" y="24"/>
                      <a:pt x="47" y="22"/>
                    </a:cubicBezTo>
                    <a:cubicBezTo>
                      <a:pt x="46" y="21"/>
                      <a:pt x="44" y="19"/>
                      <a:pt x="42" y="18"/>
                    </a:cubicBezTo>
                    <a:cubicBezTo>
                      <a:pt x="38" y="15"/>
                      <a:pt x="33" y="12"/>
                      <a:pt x="29" y="10"/>
                    </a:cubicBezTo>
                    <a:cubicBezTo>
                      <a:pt x="25" y="7"/>
                      <a:pt x="20" y="5"/>
                      <a:pt x="15" y="3"/>
                    </a:cubicBezTo>
                    <a:cubicBezTo>
                      <a:pt x="11" y="1"/>
                      <a:pt x="6" y="1"/>
                      <a:pt x="1" y="1"/>
                    </a:cubicBezTo>
                    <a:cubicBezTo>
                      <a:pt x="1" y="0"/>
                      <a:pt x="0" y="1"/>
                      <a:pt x="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20" name="Freeform 1850"/>
              <p:cNvSpPr>
                <a:spLocks/>
              </p:cNvSpPr>
              <p:nvPr/>
            </p:nvSpPr>
            <p:spPr bwMode="auto">
              <a:xfrm>
                <a:off x="6400008" y="2560638"/>
                <a:ext cx="122238" cy="323850"/>
              </a:xfrm>
              <a:custGeom>
                <a:avLst/>
                <a:gdLst>
                  <a:gd name="T0" fmla="*/ 0 w 14"/>
                  <a:gd name="T1" fmla="*/ 1 h 37"/>
                  <a:gd name="T2" fmla="*/ 5 w 14"/>
                  <a:gd name="T3" fmla="*/ 10 h 37"/>
                  <a:gd name="T4" fmla="*/ 6 w 14"/>
                  <a:gd name="T5" fmla="*/ 14 h 37"/>
                  <a:gd name="T6" fmla="*/ 9 w 14"/>
                  <a:gd name="T7" fmla="*/ 19 h 37"/>
                  <a:gd name="T8" fmla="*/ 12 w 14"/>
                  <a:gd name="T9" fmla="*/ 36 h 37"/>
                  <a:gd name="T10" fmla="*/ 13 w 14"/>
                  <a:gd name="T11" fmla="*/ 36 h 37"/>
                  <a:gd name="T12" fmla="*/ 10 w 14"/>
                  <a:gd name="T13" fmla="*/ 19 h 37"/>
                  <a:gd name="T14" fmla="*/ 8 w 14"/>
                  <a:gd name="T15" fmla="*/ 16 h 37"/>
                  <a:gd name="T16" fmla="*/ 6 w 14"/>
                  <a:gd name="T17" fmla="*/ 10 h 37"/>
                  <a:gd name="T18" fmla="*/ 0 w 14"/>
                  <a:gd name="T19" fmla="*/ 0 h 37"/>
                  <a:gd name="T20" fmla="*/ 0 w 14"/>
                  <a:gd name="T21"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7">
                    <a:moveTo>
                      <a:pt x="0" y="1"/>
                    </a:moveTo>
                    <a:cubicBezTo>
                      <a:pt x="2" y="3"/>
                      <a:pt x="4" y="7"/>
                      <a:pt x="5" y="10"/>
                    </a:cubicBezTo>
                    <a:cubicBezTo>
                      <a:pt x="5" y="11"/>
                      <a:pt x="5" y="13"/>
                      <a:pt x="6" y="14"/>
                    </a:cubicBezTo>
                    <a:cubicBezTo>
                      <a:pt x="7" y="16"/>
                      <a:pt x="8" y="17"/>
                      <a:pt x="9" y="19"/>
                    </a:cubicBezTo>
                    <a:cubicBezTo>
                      <a:pt x="11" y="24"/>
                      <a:pt x="13" y="31"/>
                      <a:pt x="12" y="36"/>
                    </a:cubicBezTo>
                    <a:cubicBezTo>
                      <a:pt x="12" y="37"/>
                      <a:pt x="13" y="37"/>
                      <a:pt x="13" y="36"/>
                    </a:cubicBezTo>
                    <a:cubicBezTo>
                      <a:pt x="14" y="31"/>
                      <a:pt x="12" y="24"/>
                      <a:pt x="10" y="19"/>
                    </a:cubicBezTo>
                    <a:cubicBezTo>
                      <a:pt x="9" y="18"/>
                      <a:pt x="9" y="17"/>
                      <a:pt x="8" y="16"/>
                    </a:cubicBezTo>
                    <a:cubicBezTo>
                      <a:pt x="7" y="14"/>
                      <a:pt x="6" y="12"/>
                      <a:pt x="6" y="10"/>
                    </a:cubicBezTo>
                    <a:cubicBezTo>
                      <a:pt x="5" y="6"/>
                      <a:pt x="3" y="3"/>
                      <a:pt x="0"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sp>
            <p:nvSpPr>
              <p:cNvPr id="121" name="Freeform 1851"/>
              <p:cNvSpPr>
                <a:spLocks/>
              </p:cNvSpPr>
              <p:nvPr/>
            </p:nvSpPr>
            <p:spPr bwMode="auto">
              <a:xfrm>
                <a:off x="6434933" y="2946401"/>
                <a:ext cx="96838" cy="428625"/>
              </a:xfrm>
              <a:custGeom>
                <a:avLst/>
                <a:gdLst>
                  <a:gd name="T0" fmla="*/ 9 w 11"/>
                  <a:gd name="T1" fmla="*/ 0 h 49"/>
                  <a:gd name="T2" fmla="*/ 7 w 11"/>
                  <a:gd name="T3" fmla="*/ 29 h 49"/>
                  <a:gd name="T4" fmla="*/ 3 w 11"/>
                  <a:gd name="T5" fmla="*/ 40 h 49"/>
                  <a:gd name="T6" fmla="*/ 0 w 11"/>
                  <a:gd name="T7" fmla="*/ 49 h 49"/>
                  <a:gd name="T8" fmla="*/ 1 w 11"/>
                  <a:gd name="T9" fmla="*/ 49 h 49"/>
                  <a:gd name="T10" fmla="*/ 4 w 11"/>
                  <a:gd name="T11" fmla="*/ 42 h 49"/>
                  <a:gd name="T12" fmla="*/ 7 w 11"/>
                  <a:gd name="T13" fmla="*/ 30 h 49"/>
                  <a:gd name="T14" fmla="*/ 10 w 11"/>
                  <a:gd name="T15" fmla="*/ 0 h 49"/>
                  <a:gd name="T16" fmla="*/ 9 w 11"/>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9">
                    <a:moveTo>
                      <a:pt x="9" y="0"/>
                    </a:moveTo>
                    <a:cubicBezTo>
                      <a:pt x="11" y="10"/>
                      <a:pt x="9" y="20"/>
                      <a:pt x="7" y="29"/>
                    </a:cubicBezTo>
                    <a:cubicBezTo>
                      <a:pt x="5" y="32"/>
                      <a:pt x="4" y="36"/>
                      <a:pt x="3" y="40"/>
                    </a:cubicBezTo>
                    <a:cubicBezTo>
                      <a:pt x="3" y="42"/>
                      <a:pt x="3" y="47"/>
                      <a:pt x="0" y="49"/>
                    </a:cubicBezTo>
                    <a:cubicBezTo>
                      <a:pt x="0" y="49"/>
                      <a:pt x="0" y="49"/>
                      <a:pt x="1" y="49"/>
                    </a:cubicBezTo>
                    <a:cubicBezTo>
                      <a:pt x="3" y="47"/>
                      <a:pt x="3" y="44"/>
                      <a:pt x="4" y="42"/>
                    </a:cubicBezTo>
                    <a:cubicBezTo>
                      <a:pt x="4" y="38"/>
                      <a:pt x="6" y="34"/>
                      <a:pt x="7" y="30"/>
                    </a:cubicBezTo>
                    <a:cubicBezTo>
                      <a:pt x="10" y="20"/>
                      <a:pt x="11" y="10"/>
                      <a:pt x="10" y="0"/>
                    </a:cubicBezTo>
                    <a:cubicBezTo>
                      <a:pt x="10" y="0"/>
                      <a:pt x="9"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s-ES_tradnl" sz="2400" kern="0" dirty="0" smtClean="0">
                  <a:solidFill>
                    <a:srgbClr val="000000"/>
                  </a:solidFill>
                  <a:cs typeface="Arial" charset="0"/>
                </a:endParaRPr>
              </a:p>
            </p:txBody>
          </p:sp>
        </p:grpSp>
      </p:grpSp>
      <p:sp>
        <p:nvSpPr>
          <p:cNvPr id="926" name="Rectangle 925"/>
          <p:cNvSpPr/>
          <p:nvPr>
            <p:custDataLst>
              <p:tags r:id="rId2"/>
            </p:custDataLst>
          </p:nvPr>
        </p:nvSpPr>
        <p:spPr>
          <a:xfrm>
            <a:off x="344488" y="3875651"/>
            <a:ext cx="3672000" cy="2569934"/>
          </a:xfrm>
          <a:prstGeom prst="rect">
            <a:avLst/>
          </a:prstGeom>
        </p:spPr>
        <p:txBody>
          <a:bodyPr wrap="square" lIns="0" tIns="0" rIns="0" bIns="0">
            <a:spAutoFit/>
          </a:bodyPr>
          <a:lstStyle/>
          <a:p>
            <a:pPr marL="171450" indent="-171450" defTabSz="914400" fontAlgn="base">
              <a:spcBef>
                <a:spcPct val="0"/>
              </a:spcBef>
              <a:spcAft>
                <a:spcPts val="300"/>
              </a:spcAft>
              <a:buFont typeface="Arial" panose="020B0604020202020204" pitchFamily="34" charset="0"/>
              <a:buChar char="•"/>
            </a:pPr>
            <a:r>
              <a:rPr lang="es-ES" sz="1050" b="1" dirty="0" smtClean="0">
                <a:solidFill>
                  <a:srgbClr val="002776"/>
                </a:solidFill>
                <a:cs typeface="Arial" pitchFamily="34" charset="0"/>
              </a:rPr>
              <a:t>Resultados de crecimiento diversos y perspectivas moderadas </a:t>
            </a:r>
          </a:p>
          <a:p>
            <a:pPr marL="171450"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Se prevé que en 2016 el </a:t>
            </a:r>
            <a:r>
              <a:rPr lang="es-ES" sz="1050" b="1" dirty="0" smtClean="0">
                <a:solidFill>
                  <a:srgbClr val="002776"/>
                </a:solidFill>
              </a:rPr>
              <a:t>crecimiento sea negativo por segundo año consecutivo</a:t>
            </a:r>
          </a:p>
          <a:p>
            <a:pPr marL="171450"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La recesión regional oculta el hecho de que </a:t>
            </a:r>
            <a:r>
              <a:rPr lang="es-ES" sz="1050" b="1" dirty="0" smtClean="0">
                <a:solidFill>
                  <a:srgbClr val="002776"/>
                </a:solidFill>
              </a:rPr>
              <a:t>la mayoría de los países siguen creciendo</a:t>
            </a:r>
            <a:r>
              <a:rPr lang="es-ES" sz="1050" dirty="0" smtClean="0">
                <a:solidFill>
                  <a:srgbClr val="002776"/>
                </a:solidFill>
              </a:rPr>
              <a:t>, de manera moderada pero segura, (la contracción responde a acontecimientos que se están produciendo en unos pocos países de la región)</a:t>
            </a:r>
            <a:endParaRPr lang="es-ES" sz="1050" b="1" dirty="0" smtClean="0">
              <a:solidFill>
                <a:srgbClr val="002776"/>
              </a:solidFill>
              <a:cs typeface="Arial" pitchFamily="34" charset="0"/>
            </a:endParaRPr>
          </a:p>
          <a:p>
            <a:pPr marL="171450" indent="-171450" defTabSz="914400" fontAlgn="base">
              <a:spcBef>
                <a:spcPct val="0"/>
              </a:spcBef>
              <a:spcAft>
                <a:spcPts val="300"/>
              </a:spcAft>
              <a:buFont typeface="Arial" panose="020B0604020202020204" pitchFamily="34" charset="0"/>
              <a:buChar char="•"/>
            </a:pPr>
            <a:r>
              <a:rPr lang="es-ES" sz="1050" b="1" dirty="0" smtClean="0">
                <a:solidFill>
                  <a:srgbClr val="002776"/>
                </a:solidFill>
                <a:cs typeface="Arial" pitchFamily="34" charset="0"/>
              </a:rPr>
              <a:t>Deterioro de las condiciones externas:</a:t>
            </a:r>
          </a:p>
          <a:p>
            <a:pPr marL="447675" lvl="1" indent="-171450" defTabSz="914400" fontAlgn="base">
              <a:spcBef>
                <a:spcPct val="0"/>
              </a:spcBef>
              <a:spcAft>
                <a:spcPts val="600"/>
              </a:spcAft>
              <a:buFont typeface="Arial" panose="020B0604020202020204" pitchFamily="34" charset="0"/>
              <a:buChar char="•"/>
            </a:pPr>
            <a:r>
              <a:rPr lang="es-ES" sz="1050" dirty="0" smtClean="0">
                <a:solidFill>
                  <a:srgbClr val="002776"/>
                </a:solidFill>
              </a:rPr>
              <a:t>Débil demanda externa, por la lenta recuperación mundial</a:t>
            </a:r>
          </a:p>
          <a:p>
            <a:pPr marL="447675" lvl="1" indent="-171450" defTabSz="914400" fontAlgn="base">
              <a:spcBef>
                <a:spcPct val="0"/>
              </a:spcBef>
              <a:spcAft>
                <a:spcPts val="600"/>
              </a:spcAft>
              <a:buFont typeface="Arial" panose="020B0604020202020204" pitchFamily="34" charset="0"/>
              <a:buChar char="•"/>
            </a:pPr>
            <a:r>
              <a:rPr lang="es-ES" sz="1050" dirty="0" smtClean="0">
                <a:solidFill>
                  <a:srgbClr val="002776"/>
                </a:solidFill>
              </a:rPr>
              <a:t>Nuevas disminuciones del precio de las materias primas</a:t>
            </a:r>
          </a:p>
          <a:p>
            <a:pPr marL="447675" lvl="1" indent="-171450" defTabSz="914400" fontAlgn="base">
              <a:spcBef>
                <a:spcPct val="0"/>
              </a:spcBef>
              <a:spcAft>
                <a:spcPts val="600"/>
              </a:spcAft>
              <a:buFont typeface="Arial" panose="020B0604020202020204" pitchFamily="34" charset="0"/>
              <a:buChar char="•"/>
            </a:pPr>
            <a:r>
              <a:rPr lang="es-ES" sz="1050" dirty="0" smtClean="0">
                <a:solidFill>
                  <a:srgbClr val="002776"/>
                </a:solidFill>
              </a:rPr>
              <a:t>Condiciones financieras volátiles</a:t>
            </a:r>
            <a:endParaRPr lang="es-ES" sz="1050" dirty="0">
              <a:solidFill>
                <a:srgbClr val="002776"/>
              </a:solidFill>
            </a:endParaRPr>
          </a:p>
        </p:txBody>
      </p:sp>
      <p:sp>
        <p:nvSpPr>
          <p:cNvPr id="927" name="Rectangle 926"/>
          <p:cNvSpPr/>
          <p:nvPr>
            <p:custDataLst>
              <p:tags r:id="rId3"/>
            </p:custDataLst>
          </p:nvPr>
        </p:nvSpPr>
        <p:spPr>
          <a:xfrm>
            <a:off x="5889104" y="1648946"/>
            <a:ext cx="3672000" cy="1969770"/>
          </a:xfrm>
          <a:prstGeom prst="rect">
            <a:avLst/>
          </a:prstGeom>
        </p:spPr>
        <p:txBody>
          <a:bodyPr wrap="square" lIns="0" tIns="0" rIns="0" bIns="0">
            <a:spAutoFit/>
          </a:bodyPr>
          <a:lstStyle/>
          <a:p>
            <a:pPr marL="171450" indent="-171450" defTabSz="914400" fontAlgn="base">
              <a:spcBef>
                <a:spcPct val="0"/>
              </a:spcBef>
              <a:spcAft>
                <a:spcPts val="300"/>
              </a:spcAft>
              <a:buFont typeface="Arial" panose="020B0604020202020204" pitchFamily="34" charset="0"/>
              <a:buChar char="•"/>
            </a:pPr>
            <a:r>
              <a:rPr lang="es-ES" sz="1050" b="1" dirty="0" smtClean="0">
                <a:solidFill>
                  <a:srgbClr val="002776"/>
                </a:solidFill>
              </a:rPr>
              <a:t>Aumento moderado previsto </a:t>
            </a:r>
            <a:r>
              <a:rPr lang="es-ES" sz="1050" dirty="0" smtClean="0">
                <a:solidFill>
                  <a:srgbClr val="002776"/>
                </a:solidFill>
              </a:rPr>
              <a:t>de la actividad en 2016–17 (crecimiento 1,5-1,7%) en la zona euro, respaldado por:</a:t>
            </a:r>
          </a:p>
          <a:p>
            <a:pPr marL="447675" lvl="1"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Precios más bajos del petróleo</a:t>
            </a:r>
          </a:p>
          <a:p>
            <a:pPr marL="447675" lvl="1"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Políticas fiscales favorables </a:t>
            </a:r>
          </a:p>
          <a:p>
            <a:pPr marL="447675" lvl="1"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Nuevas medidas no convencionales de expansión monetaria por parte del Banco Central Europeo</a:t>
            </a:r>
          </a:p>
          <a:p>
            <a:pPr marL="171450" lvl="1"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La </a:t>
            </a:r>
            <a:r>
              <a:rPr lang="es-ES" sz="1050" b="1" dirty="0" smtClean="0">
                <a:solidFill>
                  <a:srgbClr val="002776"/>
                </a:solidFill>
              </a:rPr>
              <a:t>incertidumbre política</a:t>
            </a:r>
            <a:r>
              <a:rPr lang="es-ES" sz="1050" dirty="0" smtClean="0">
                <a:solidFill>
                  <a:srgbClr val="002776"/>
                </a:solidFill>
              </a:rPr>
              <a:t>, como la generada por la </a:t>
            </a:r>
            <a:r>
              <a:rPr lang="es-ES" sz="1050" b="1" dirty="0" smtClean="0">
                <a:solidFill>
                  <a:srgbClr val="002776"/>
                </a:solidFill>
              </a:rPr>
              <a:t>ola de refugiados</a:t>
            </a:r>
            <a:r>
              <a:rPr lang="es-ES" sz="1050" dirty="0" smtClean="0">
                <a:solidFill>
                  <a:srgbClr val="002776"/>
                </a:solidFill>
              </a:rPr>
              <a:t>, y la posible salida de la Unión Europea contemplada por el Reino Unido, son riesgos internos de gran importancia</a:t>
            </a:r>
          </a:p>
          <a:p>
            <a:pPr marL="171450" indent="-171450" defTabSz="914400" fontAlgn="base">
              <a:spcBef>
                <a:spcPct val="0"/>
              </a:spcBef>
              <a:spcAft>
                <a:spcPts val="300"/>
              </a:spcAft>
              <a:buFont typeface="Arial" panose="020B0604020202020204" pitchFamily="34" charset="0"/>
              <a:buChar char="•"/>
            </a:pPr>
            <a:endParaRPr lang="es-ES" sz="1050" dirty="0">
              <a:solidFill>
                <a:srgbClr val="002776"/>
              </a:solidFill>
            </a:endParaRPr>
          </a:p>
        </p:txBody>
      </p:sp>
      <p:sp>
        <p:nvSpPr>
          <p:cNvPr id="928" name="Rectangle 927"/>
          <p:cNvSpPr/>
          <p:nvPr>
            <p:custDataLst>
              <p:tags r:id="rId4"/>
            </p:custDataLst>
          </p:nvPr>
        </p:nvSpPr>
        <p:spPr>
          <a:xfrm>
            <a:off x="5889104" y="3859915"/>
            <a:ext cx="3672000" cy="2131353"/>
          </a:xfrm>
          <a:prstGeom prst="rect">
            <a:avLst/>
          </a:prstGeom>
        </p:spPr>
        <p:txBody>
          <a:bodyPr wrap="square" lIns="0" tIns="0" rIns="0" bIns="0">
            <a:spAutoFit/>
          </a:bodyPr>
          <a:lstStyle/>
          <a:p>
            <a:pPr marL="171450" indent="-171450" defTabSz="914400" fontAlgn="base">
              <a:spcBef>
                <a:spcPct val="0"/>
              </a:spcBef>
              <a:spcAft>
                <a:spcPts val="300"/>
              </a:spcAft>
              <a:buFont typeface="Arial" panose="020B0604020202020204" pitchFamily="34" charset="0"/>
              <a:buChar char="•"/>
            </a:pPr>
            <a:r>
              <a:rPr lang="es-ES" sz="1050" b="1" dirty="0" smtClean="0">
                <a:solidFill>
                  <a:srgbClr val="002776"/>
                </a:solidFill>
                <a:cs typeface="Arial" pitchFamily="34" charset="0"/>
              </a:rPr>
              <a:t>Ralentización del crecimiento de China, </a:t>
            </a:r>
            <a:r>
              <a:rPr lang="es-ES" sz="1050" dirty="0" smtClean="0">
                <a:solidFill>
                  <a:srgbClr val="002776"/>
                </a:solidFill>
                <a:cs typeface="Arial" pitchFamily="34" charset="0"/>
              </a:rPr>
              <a:t>con diferentes factores que tienen repercusión mundial: </a:t>
            </a:r>
          </a:p>
          <a:p>
            <a:pPr marL="444500" lvl="1" indent="-176213" defTabSz="914400" fontAlgn="base">
              <a:spcBef>
                <a:spcPct val="0"/>
              </a:spcBef>
              <a:spcAft>
                <a:spcPts val="300"/>
              </a:spcAft>
              <a:buFont typeface="Arial" panose="020B0604020202020204" pitchFamily="34" charset="0"/>
              <a:buChar char="•"/>
            </a:pPr>
            <a:r>
              <a:rPr lang="es-ES" sz="1050" b="1" dirty="0" smtClean="0">
                <a:solidFill>
                  <a:srgbClr val="002776"/>
                </a:solidFill>
                <a:cs typeface="Arial" pitchFamily="34" charset="0"/>
              </a:rPr>
              <a:t>Descenso continuado </a:t>
            </a:r>
            <a:r>
              <a:rPr lang="es-ES" sz="1050" dirty="0" smtClean="0">
                <a:solidFill>
                  <a:srgbClr val="002776"/>
                </a:solidFill>
                <a:cs typeface="Arial" pitchFamily="34" charset="0"/>
              </a:rPr>
              <a:t>de sus </a:t>
            </a:r>
            <a:r>
              <a:rPr lang="es-ES" sz="1050" b="1" dirty="0" smtClean="0">
                <a:solidFill>
                  <a:srgbClr val="002776"/>
                </a:solidFill>
                <a:cs typeface="Arial" pitchFamily="34" charset="0"/>
              </a:rPr>
              <a:t>valor bursátiles</a:t>
            </a:r>
            <a:r>
              <a:rPr lang="es-ES" sz="1050" dirty="0" smtClean="0">
                <a:solidFill>
                  <a:srgbClr val="002776"/>
                </a:solidFill>
                <a:cs typeface="Arial" pitchFamily="34" charset="0"/>
              </a:rPr>
              <a:t> </a:t>
            </a:r>
          </a:p>
          <a:p>
            <a:pPr marL="444500" lvl="1" indent="-176213" defTabSz="914400" fontAlgn="base">
              <a:spcBef>
                <a:spcPct val="0"/>
              </a:spcBef>
              <a:spcAft>
                <a:spcPts val="300"/>
              </a:spcAft>
              <a:buFont typeface="Arial" panose="020B0604020202020204" pitchFamily="34" charset="0"/>
              <a:buChar char="•"/>
            </a:pPr>
            <a:r>
              <a:rPr lang="es-ES" sz="1050" dirty="0" smtClean="0">
                <a:solidFill>
                  <a:srgbClr val="002776"/>
                </a:solidFill>
                <a:cs typeface="Arial" pitchFamily="34" charset="0"/>
              </a:rPr>
              <a:t>Influencia directa sobre el </a:t>
            </a:r>
            <a:r>
              <a:rPr lang="es-ES" sz="1050" b="1" dirty="0" smtClean="0">
                <a:solidFill>
                  <a:srgbClr val="002776"/>
                </a:solidFill>
                <a:cs typeface="Arial" pitchFamily="34" charset="0"/>
              </a:rPr>
              <a:t>comercio mundial</a:t>
            </a:r>
            <a:r>
              <a:rPr lang="es-ES" sz="1050" dirty="0" smtClean="0">
                <a:solidFill>
                  <a:srgbClr val="002776"/>
                </a:solidFill>
                <a:cs typeface="Arial" pitchFamily="34" charset="0"/>
              </a:rPr>
              <a:t>, afectando a sus </a:t>
            </a:r>
            <a:r>
              <a:rPr lang="es-ES" sz="1050" dirty="0" err="1" smtClean="0">
                <a:solidFill>
                  <a:srgbClr val="002776"/>
                </a:solidFill>
                <a:cs typeface="Arial" pitchFamily="34" charset="0"/>
              </a:rPr>
              <a:t>partners</a:t>
            </a:r>
            <a:r>
              <a:rPr lang="es-ES" sz="1050" dirty="0" smtClean="0">
                <a:solidFill>
                  <a:srgbClr val="002776"/>
                </a:solidFill>
                <a:cs typeface="Arial" pitchFamily="34" charset="0"/>
              </a:rPr>
              <a:t> comerciales y a su vez a los </a:t>
            </a:r>
            <a:r>
              <a:rPr lang="es-ES" sz="1050" b="1" dirty="0" smtClean="0">
                <a:solidFill>
                  <a:srgbClr val="002776"/>
                </a:solidFill>
                <a:cs typeface="Arial" pitchFamily="34" charset="0"/>
              </a:rPr>
              <a:t>precios de las materias primas</a:t>
            </a:r>
            <a:endParaRPr lang="es-ES" sz="1050" dirty="0" smtClean="0">
              <a:solidFill>
                <a:srgbClr val="002776"/>
              </a:solidFill>
              <a:cs typeface="Arial" pitchFamily="34" charset="0"/>
            </a:endParaRPr>
          </a:p>
          <a:p>
            <a:pPr marL="171450" indent="-171450" defTabSz="914400" fontAlgn="base">
              <a:spcBef>
                <a:spcPct val="0"/>
              </a:spcBef>
              <a:spcAft>
                <a:spcPts val="300"/>
              </a:spcAft>
              <a:buFont typeface="Arial" panose="020B0604020202020204" pitchFamily="34" charset="0"/>
              <a:buChar char="•"/>
            </a:pPr>
            <a:r>
              <a:rPr lang="es-ES" sz="1050" b="1" dirty="0" smtClean="0">
                <a:solidFill>
                  <a:srgbClr val="002776"/>
                </a:solidFill>
                <a:cs typeface="Arial" pitchFamily="34" charset="0"/>
              </a:rPr>
              <a:t>Devaluación</a:t>
            </a:r>
            <a:r>
              <a:rPr lang="es-ES" sz="1050" dirty="0" smtClean="0">
                <a:solidFill>
                  <a:srgbClr val="002776"/>
                </a:solidFill>
                <a:cs typeface="Arial" pitchFamily="34" charset="0"/>
              </a:rPr>
              <a:t> del yuan </a:t>
            </a:r>
          </a:p>
          <a:p>
            <a:pPr marL="171450"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Se prevé que </a:t>
            </a:r>
            <a:r>
              <a:rPr lang="es-ES" sz="1050" b="1" dirty="0" smtClean="0">
                <a:solidFill>
                  <a:srgbClr val="002776"/>
                </a:solidFill>
              </a:rPr>
              <a:t>continúen las tensiones </a:t>
            </a:r>
            <a:r>
              <a:rPr lang="es-ES" sz="1050" dirty="0" smtClean="0">
                <a:solidFill>
                  <a:srgbClr val="002776"/>
                </a:solidFill>
              </a:rPr>
              <a:t>en varias grandes economías de mercados emergentes, especialmente en </a:t>
            </a:r>
            <a:r>
              <a:rPr lang="es-ES" sz="1050" b="1" dirty="0" smtClean="0">
                <a:solidFill>
                  <a:srgbClr val="002776"/>
                </a:solidFill>
              </a:rPr>
              <a:t>Brasil y Rusia</a:t>
            </a:r>
          </a:p>
          <a:p>
            <a:pPr marL="171450"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Perspectivas de </a:t>
            </a:r>
            <a:r>
              <a:rPr lang="es-ES" sz="1050" b="1" dirty="0" smtClean="0">
                <a:solidFill>
                  <a:srgbClr val="002776"/>
                </a:solidFill>
              </a:rPr>
              <a:t>retraso en la recuperación </a:t>
            </a:r>
            <a:r>
              <a:rPr lang="es-ES" sz="1050" dirty="0" smtClean="0">
                <a:solidFill>
                  <a:srgbClr val="002776"/>
                </a:solidFill>
              </a:rPr>
              <a:t>del crecimiento en los mercados emergentes (hasta 2017–18)</a:t>
            </a:r>
            <a:endParaRPr lang="es-ES" sz="1050" dirty="0">
              <a:solidFill>
                <a:srgbClr val="002776"/>
              </a:solidFill>
              <a:cs typeface="Arial" pitchFamily="34" charset="0"/>
            </a:endParaRPr>
          </a:p>
        </p:txBody>
      </p:sp>
      <p:sp>
        <p:nvSpPr>
          <p:cNvPr id="929" name="Rectangle 928"/>
          <p:cNvSpPr/>
          <p:nvPr>
            <p:custDataLst>
              <p:tags r:id="rId5"/>
            </p:custDataLst>
          </p:nvPr>
        </p:nvSpPr>
        <p:spPr>
          <a:xfrm>
            <a:off x="344488" y="1621653"/>
            <a:ext cx="3672000" cy="1569660"/>
          </a:xfrm>
          <a:prstGeom prst="rect">
            <a:avLst/>
          </a:prstGeom>
        </p:spPr>
        <p:txBody>
          <a:bodyPr wrap="square" lIns="0" tIns="0" rIns="0" bIns="0">
            <a:spAutoFit/>
          </a:bodyPr>
          <a:lstStyle/>
          <a:p>
            <a:pPr marL="171450" indent="-171450" defTabSz="914400" fontAlgn="base">
              <a:spcBef>
                <a:spcPct val="0"/>
              </a:spcBef>
              <a:spcAft>
                <a:spcPts val="300"/>
              </a:spcAft>
              <a:buFont typeface="Arial" panose="020B0604020202020204" pitchFamily="34" charset="0"/>
              <a:buChar char="•"/>
            </a:pPr>
            <a:r>
              <a:rPr lang="es-ES" sz="1050" b="1" dirty="0" smtClean="0">
                <a:solidFill>
                  <a:srgbClr val="002776"/>
                </a:solidFill>
              </a:rPr>
              <a:t>Expansión económica impulsada por el consumo y crecimiento sólido en EEUU</a:t>
            </a:r>
            <a:r>
              <a:rPr lang="es-ES" sz="1050" dirty="0" smtClean="0">
                <a:solidFill>
                  <a:srgbClr val="002776"/>
                </a:solidFill>
              </a:rPr>
              <a:t>, respaldado por: </a:t>
            </a:r>
          </a:p>
          <a:p>
            <a:pPr marL="447675" lvl="1"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Condiciones financieras todavía favorables </a:t>
            </a:r>
          </a:p>
          <a:p>
            <a:pPr marL="447675" lvl="1"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Fortalecimiento de los mercados de la vivienda y de trabajo</a:t>
            </a:r>
          </a:p>
          <a:p>
            <a:pPr marL="171450" indent="-171450" defTabSz="914400" fontAlgn="base">
              <a:spcBef>
                <a:spcPct val="0"/>
              </a:spcBef>
              <a:spcAft>
                <a:spcPts val="300"/>
              </a:spcAft>
              <a:buFont typeface="Arial" panose="020B0604020202020204" pitchFamily="34" charset="0"/>
              <a:buChar char="•"/>
            </a:pPr>
            <a:r>
              <a:rPr lang="es-ES" sz="1050" dirty="0" smtClean="0">
                <a:solidFill>
                  <a:srgbClr val="002776"/>
                </a:solidFill>
              </a:rPr>
              <a:t>Se proyecta que </a:t>
            </a:r>
            <a:r>
              <a:rPr lang="es-ES" sz="1050" b="1" dirty="0" smtClean="0">
                <a:solidFill>
                  <a:srgbClr val="002776"/>
                </a:solidFill>
              </a:rPr>
              <a:t>Canadá vuelva a mostrar un nivel de crecimiento más vigoroso</a:t>
            </a:r>
            <a:r>
              <a:rPr lang="es-ES" sz="1050" dirty="0" smtClean="0">
                <a:solidFill>
                  <a:srgbClr val="002776"/>
                </a:solidFill>
              </a:rPr>
              <a:t>, pero de forma más gradual de lo previsto, en un contexto de </a:t>
            </a:r>
            <a:r>
              <a:rPr lang="es-ES" sz="1050" b="1" dirty="0" smtClean="0">
                <a:solidFill>
                  <a:srgbClr val="002776"/>
                </a:solidFill>
              </a:rPr>
              <a:t>precios bajos del petróleo</a:t>
            </a:r>
            <a:endParaRPr lang="es-ES" sz="1050" b="1" dirty="0" smtClean="0">
              <a:solidFill>
                <a:srgbClr val="002776"/>
              </a:solidFill>
              <a:cs typeface="Arial" pitchFamily="34" charset="0"/>
            </a:endParaRPr>
          </a:p>
        </p:txBody>
      </p:sp>
      <p:sp>
        <p:nvSpPr>
          <p:cNvPr id="930" name="Rounded Rectangle 929"/>
          <p:cNvSpPr/>
          <p:nvPr/>
        </p:nvSpPr>
        <p:spPr bwMode="auto">
          <a:xfrm>
            <a:off x="344488" y="1340768"/>
            <a:ext cx="3672000" cy="27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EE.UU. y Canadá</a:t>
            </a:r>
          </a:p>
        </p:txBody>
      </p:sp>
      <p:sp>
        <p:nvSpPr>
          <p:cNvPr id="931" name="Rounded Rectangle 930"/>
          <p:cNvSpPr/>
          <p:nvPr/>
        </p:nvSpPr>
        <p:spPr bwMode="auto">
          <a:xfrm>
            <a:off x="5889104" y="1340768"/>
            <a:ext cx="3672000" cy="27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Europa</a:t>
            </a:r>
          </a:p>
        </p:txBody>
      </p:sp>
      <p:sp>
        <p:nvSpPr>
          <p:cNvPr id="932" name="Rounded Rectangle 931"/>
          <p:cNvSpPr/>
          <p:nvPr/>
        </p:nvSpPr>
        <p:spPr bwMode="auto">
          <a:xfrm>
            <a:off x="344488" y="3565869"/>
            <a:ext cx="3672000" cy="27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América Latina y Caribe </a:t>
            </a:r>
          </a:p>
        </p:txBody>
      </p:sp>
      <p:sp>
        <p:nvSpPr>
          <p:cNvPr id="933" name="Rounded Rectangle 932"/>
          <p:cNvSpPr/>
          <p:nvPr/>
        </p:nvSpPr>
        <p:spPr bwMode="auto">
          <a:xfrm>
            <a:off x="5889104" y="3565869"/>
            <a:ext cx="3672000" cy="27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BRICS</a:t>
            </a:r>
          </a:p>
        </p:txBody>
      </p:sp>
      <p:pic>
        <p:nvPicPr>
          <p:cNvPr id="936" name="Picture 935"/>
          <p:cNvPicPr>
            <a:picLocks noChangeAspect="1"/>
          </p:cNvPicPr>
          <p:nvPr/>
        </p:nvPicPr>
        <p:blipFill>
          <a:blip r:embed="rId8" cstate="email">
            <a:extLst>
              <a:ext uri="{28A0092B-C50C-407E-A947-70E740481C1C}">
                <a14:useLocalDpi xmlns:a14="http://schemas.microsoft.com/office/drawing/2010/main" val="0"/>
              </a:ext>
            </a:extLst>
          </a:blip>
          <a:stretch>
            <a:fillRect/>
          </a:stretch>
        </p:blipFill>
        <p:spPr>
          <a:xfrm>
            <a:off x="8123063" y="116632"/>
            <a:ext cx="430337" cy="360000"/>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216</a:t>
            </a:fld>
            <a:endParaRPr lang="es-ES" dirty="0">
              <a:solidFill>
                <a:srgbClr val="002776"/>
              </a:solidFill>
            </a:endParaRPr>
          </a:p>
        </p:txBody>
      </p:sp>
    </p:spTree>
    <p:extLst>
      <p:ext uri="{BB962C8B-B14F-4D97-AF65-F5344CB8AC3E}">
        <p14:creationId xmlns:p14="http://schemas.microsoft.com/office/powerpoint/2010/main" val="688373049"/>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económicas y políticas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Contexto político</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7884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OMT – Turismo en las Américas (2013) / OMT – </a:t>
            </a:r>
            <a:r>
              <a:rPr lang="es-ES" b="0" i="1" dirty="0" err="1">
                <a:solidFill>
                  <a:srgbClr val="002776"/>
                </a:solidFill>
              </a:rPr>
              <a:t>Tourism</a:t>
            </a:r>
            <a:r>
              <a:rPr lang="es-ES" b="0" i="1" dirty="0">
                <a:solidFill>
                  <a:srgbClr val="002776"/>
                </a:solidFill>
              </a:rPr>
              <a:t> </a:t>
            </a:r>
            <a:r>
              <a:rPr lang="es-ES" b="0" i="1" dirty="0" err="1">
                <a:solidFill>
                  <a:srgbClr val="002776"/>
                </a:solidFill>
              </a:rPr>
              <a:t>Openess</a:t>
            </a:r>
            <a:r>
              <a:rPr lang="es-ES" b="0" i="1" dirty="0">
                <a:solidFill>
                  <a:srgbClr val="002776"/>
                </a:solidFill>
              </a:rPr>
              <a:t> Visa </a:t>
            </a:r>
            <a:r>
              <a:rPr lang="es-ES" b="0" i="1" dirty="0" err="1">
                <a:solidFill>
                  <a:srgbClr val="002776"/>
                </a:solidFill>
              </a:rPr>
              <a:t>Report</a:t>
            </a:r>
            <a:r>
              <a:rPr lang="es-ES" b="0" i="1" dirty="0">
                <a:solidFill>
                  <a:srgbClr val="002776"/>
                </a:solidFill>
              </a:rPr>
              <a:t> (2013) / </a:t>
            </a:r>
            <a:r>
              <a:rPr lang="es-ES" b="0" i="1" dirty="0" smtClean="0">
                <a:solidFill>
                  <a:srgbClr val="002776"/>
                </a:solidFill>
              </a:rPr>
              <a:t>www.cancilleria.gob.ec / El Universo </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Entre los factores políticos relevantes destaca una </a:t>
            </a:r>
            <a:r>
              <a:rPr lang="es-ES" sz="1200" b="1" dirty="0">
                <a:solidFill>
                  <a:srgbClr val="002060"/>
                </a:solidFill>
              </a:rPr>
              <a:t>generalizada eliminación de visas</a:t>
            </a:r>
            <a:r>
              <a:rPr lang="es-ES" sz="1200" dirty="0">
                <a:solidFill>
                  <a:srgbClr val="002060"/>
                </a:solidFill>
              </a:rPr>
              <a:t>, un </a:t>
            </a:r>
            <a:r>
              <a:rPr lang="es-ES" sz="1200" b="1" dirty="0">
                <a:solidFill>
                  <a:srgbClr val="002060"/>
                </a:solidFill>
              </a:rPr>
              <a:t>clima político regional inestable </a:t>
            </a:r>
            <a:r>
              <a:rPr lang="es-ES" sz="1200" dirty="0">
                <a:solidFill>
                  <a:srgbClr val="002060"/>
                </a:solidFill>
              </a:rPr>
              <a:t>y </a:t>
            </a:r>
            <a:r>
              <a:rPr lang="es-ES" sz="1200" b="1" dirty="0">
                <a:solidFill>
                  <a:srgbClr val="002060"/>
                </a:solidFill>
              </a:rPr>
              <a:t>relaciones bilaterales cambiantes </a:t>
            </a:r>
            <a:r>
              <a:rPr lang="es-ES" sz="1200" dirty="0">
                <a:solidFill>
                  <a:srgbClr val="002060"/>
                </a:solidFill>
              </a:rPr>
              <a:t>entre países de la región</a:t>
            </a:r>
            <a:endParaRPr lang="es-ES" sz="1200" dirty="0">
              <a:solidFill>
                <a:srgbClr val="002776"/>
              </a:solidFill>
            </a:endParaRPr>
          </a:p>
        </p:txBody>
      </p:sp>
      <p:graphicFrame>
        <p:nvGraphicFramePr>
          <p:cNvPr id="936" name="Table 935"/>
          <p:cNvGraphicFramePr>
            <a:graphicFrameLocks noGrp="1"/>
          </p:cNvGraphicFramePr>
          <p:nvPr>
            <p:extLst/>
          </p:nvPr>
        </p:nvGraphicFramePr>
        <p:xfrm>
          <a:off x="362558" y="1534408"/>
          <a:ext cx="9198545" cy="5258400"/>
        </p:xfrm>
        <a:graphic>
          <a:graphicData uri="http://schemas.openxmlformats.org/drawingml/2006/table">
            <a:tbl>
              <a:tblPr firstRow="1" bandRow="1">
                <a:tableStyleId>{5C22544A-7EE6-4342-B048-85BDC9FD1C3A}</a:tableStyleId>
              </a:tblPr>
              <a:tblGrid>
                <a:gridCol w="1506705"/>
                <a:gridCol w="7691840"/>
              </a:tblGrid>
              <a:tr h="1566211">
                <a:tc>
                  <a:txBody>
                    <a:bodyPr/>
                    <a:lstStyle/>
                    <a:p>
                      <a:pPr algn="ctr"/>
                      <a:r>
                        <a:rPr lang="es-ES" sz="1400" b="1" dirty="0" smtClean="0">
                          <a:solidFill>
                            <a:schemeClr val="bg1"/>
                          </a:solidFill>
                        </a:rPr>
                        <a:t>Visas</a:t>
                      </a:r>
                      <a:endParaRPr lang="es-ES" sz="1400" b="1" dirty="0">
                        <a:solidFill>
                          <a:schemeClr val="bg1"/>
                        </a:solidFill>
                      </a:endParaRPr>
                    </a:p>
                  </a:txBody>
                  <a:tcPr marL="72000" marR="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171450" lvl="1" indent="-171450">
                        <a:spcBef>
                          <a:spcPts val="600"/>
                        </a:spcBef>
                        <a:buFont typeface="Arial" pitchFamily="34" charset="0"/>
                        <a:buChar char="•"/>
                      </a:pPr>
                      <a:r>
                        <a:rPr lang="es-ES" sz="1100" b="1" dirty="0" smtClean="0">
                          <a:solidFill>
                            <a:schemeClr val="accent1"/>
                          </a:solidFill>
                          <a:cs typeface="Arial" charset="0"/>
                        </a:rPr>
                        <a:t>Eliminación de la visa de turista para ciudadanos chinos</a:t>
                      </a:r>
                      <a:r>
                        <a:rPr lang="es-ES" sz="1100" b="1" baseline="0" dirty="0" smtClean="0">
                          <a:solidFill>
                            <a:schemeClr val="accent1"/>
                          </a:solidFill>
                          <a:cs typeface="Arial" charset="0"/>
                        </a:rPr>
                        <a:t> que visiten Ecuador</a:t>
                      </a:r>
                      <a:r>
                        <a:rPr lang="es-ES" sz="1100" b="0" dirty="0" smtClean="0">
                          <a:solidFill>
                            <a:schemeClr val="accent1"/>
                          </a:solidFill>
                          <a:cs typeface="Arial" charset="0"/>
                        </a:rPr>
                        <a:t> (Febrero 2016) </a:t>
                      </a:r>
                    </a:p>
                    <a:p>
                      <a:pPr marL="171450" lvl="1" indent="-171450">
                        <a:spcBef>
                          <a:spcPts val="600"/>
                        </a:spcBef>
                        <a:buFont typeface="Arial" pitchFamily="34" charset="0"/>
                        <a:buChar char="•"/>
                      </a:pPr>
                      <a:r>
                        <a:rPr lang="es-ES" sz="1100" b="0" dirty="0" smtClean="0">
                          <a:solidFill>
                            <a:schemeClr val="accent1"/>
                          </a:solidFill>
                          <a:cs typeface="Arial" charset="0"/>
                        </a:rPr>
                        <a:t>Progresiva </a:t>
                      </a:r>
                      <a:r>
                        <a:rPr lang="es-ES" sz="1100" b="1" dirty="0" smtClean="0">
                          <a:solidFill>
                            <a:schemeClr val="accent1"/>
                          </a:solidFill>
                          <a:cs typeface="Arial" charset="0"/>
                        </a:rPr>
                        <a:t>eliminación de visas de movimiento en Latinoamérica</a:t>
                      </a:r>
                      <a:r>
                        <a:rPr lang="es-ES" sz="1100" b="0" dirty="0" smtClean="0">
                          <a:solidFill>
                            <a:schemeClr val="accent1"/>
                          </a:solidFill>
                          <a:cs typeface="Arial" charset="0"/>
                        </a:rPr>
                        <a:t>. </a:t>
                      </a:r>
                    </a:p>
                    <a:p>
                      <a:pPr marL="628650" lvl="2" indent="-171450">
                        <a:spcBef>
                          <a:spcPts val="600"/>
                        </a:spcBef>
                        <a:buFont typeface="Arial" pitchFamily="34" charset="0"/>
                        <a:buChar char="•"/>
                      </a:pPr>
                      <a:r>
                        <a:rPr lang="es-ES" sz="1100" b="0" dirty="0" smtClean="0">
                          <a:solidFill>
                            <a:schemeClr val="accent1"/>
                          </a:solidFill>
                          <a:cs typeface="Arial" charset="0"/>
                        </a:rPr>
                        <a:t>Creación de visa de Alianza del Pacífico entre Chile, Perú, México y Colombia (2013)</a:t>
                      </a:r>
                    </a:p>
                    <a:p>
                      <a:pPr marL="628650" lvl="2" indent="-171450">
                        <a:spcBef>
                          <a:spcPts val="600"/>
                        </a:spcBef>
                        <a:buFont typeface="Arial" pitchFamily="34" charset="0"/>
                        <a:buChar char="•"/>
                      </a:pPr>
                      <a:r>
                        <a:rPr lang="es-ES" sz="1100" b="0" dirty="0" smtClean="0">
                          <a:solidFill>
                            <a:schemeClr val="accent1"/>
                          </a:solidFill>
                          <a:cs typeface="Arial" charset="0"/>
                        </a:rPr>
                        <a:t>Eliminación de visa entre Brasil y México (2013)</a:t>
                      </a:r>
                    </a:p>
                    <a:p>
                      <a:pPr marL="628650" lvl="2" indent="-171450">
                        <a:spcBef>
                          <a:spcPts val="600"/>
                        </a:spcBef>
                        <a:buFont typeface="Arial" pitchFamily="34" charset="0"/>
                        <a:buChar char="•"/>
                      </a:pPr>
                      <a:r>
                        <a:rPr lang="es-ES" sz="1100" b="0" dirty="0" smtClean="0">
                          <a:solidFill>
                            <a:schemeClr val="accent1"/>
                          </a:solidFill>
                          <a:cs typeface="Arial" charset="0"/>
                        </a:rPr>
                        <a:t>Eliminación de la visa </a:t>
                      </a:r>
                      <a:r>
                        <a:rPr lang="es-ES" sz="1100" b="0" dirty="0" err="1" smtClean="0">
                          <a:solidFill>
                            <a:schemeClr val="accent1"/>
                          </a:solidFill>
                          <a:cs typeface="Arial" charset="0"/>
                        </a:rPr>
                        <a:t>Schengen</a:t>
                      </a:r>
                      <a:r>
                        <a:rPr lang="es-ES" sz="1100" b="0" dirty="0" smtClean="0">
                          <a:solidFill>
                            <a:schemeClr val="accent1"/>
                          </a:solidFill>
                          <a:cs typeface="Arial" charset="0"/>
                        </a:rPr>
                        <a:t> para Colombia y Perú (2015)</a:t>
                      </a:r>
                    </a:p>
                    <a:p>
                      <a:pPr marL="174625" lvl="2" indent="-174625">
                        <a:spcBef>
                          <a:spcPts val="600"/>
                        </a:spcBef>
                        <a:buFont typeface="Arial" pitchFamily="34" charset="0"/>
                        <a:buChar char="•"/>
                      </a:pPr>
                      <a:r>
                        <a:rPr lang="es-ES" sz="1100" b="1" dirty="0" smtClean="0">
                          <a:solidFill>
                            <a:schemeClr val="accent1"/>
                          </a:solidFill>
                          <a:cs typeface="Arial" charset="0"/>
                        </a:rPr>
                        <a:t>Flexibilización progresiva de visas para visitar la UE </a:t>
                      </a:r>
                      <a:r>
                        <a:rPr lang="es-ES" sz="1100" b="0" dirty="0" smtClean="0">
                          <a:solidFill>
                            <a:schemeClr val="accent1"/>
                          </a:solidFill>
                          <a:cs typeface="Arial" charset="0"/>
                        </a:rPr>
                        <a:t>para turistas de </a:t>
                      </a:r>
                      <a:r>
                        <a:rPr lang="es-ES" sz="1100" b="1" dirty="0" smtClean="0">
                          <a:solidFill>
                            <a:schemeClr val="accent1"/>
                          </a:solidFill>
                          <a:cs typeface="Arial" charset="0"/>
                        </a:rPr>
                        <a:t>Brasil </a:t>
                      </a:r>
                      <a:r>
                        <a:rPr lang="es-ES" sz="1100" b="0" dirty="0" smtClean="0">
                          <a:solidFill>
                            <a:schemeClr val="accent1"/>
                          </a:solidFill>
                          <a:cs typeface="Arial" charset="0"/>
                        </a:rPr>
                        <a:t>(2013) y </a:t>
                      </a:r>
                      <a:r>
                        <a:rPr lang="es-ES" sz="1100" b="1" dirty="0" smtClean="0">
                          <a:solidFill>
                            <a:schemeClr val="accent1"/>
                          </a:solidFill>
                          <a:cs typeface="Arial" charset="0"/>
                        </a:rPr>
                        <a:t>China </a:t>
                      </a:r>
                      <a:r>
                        <a:rPr lang="es-ES" sz="1100" b="0" dirty="0" smtClean="0">
                          <a:solidFill>
                            <a:schemeClr val="accent1"/>
                          </a:solidFill>
                          <a:cs typeface="Arial" charset="0"/>
                        </a:rPr>
                        <a:t>(2014), entre otros países</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1812744">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400" b="1" dirty="0" smtClean="0">
                          <a:solidFill>
                            <a:schemeClr val="bg1"/>
                          </a:solidFill>
                          <a:ea typeface="Courier New"/>
                        </a:rPr>
                        <a:t>Situación política regional</a:t>
                      </a:r>
                    </a:p>
                  </a:txBody>
                  <a:tcPr marL="72000" marR="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171450" lvl="1" indent="-171450">
                        <a:spcBef>
                          <a:spcPts val="600"/>
                        </a:spcBef>
                        <a:buFont typeface="Arial" pitchFamily="34" charset="0"/>
                        <a:buChar char="•"/>
                      </a:pPr>
                      <a:r>
                        <a:rPr lang="es-ES" sz="1100" b="1" dirty="0" smtClean="0">
                          <a:solidFill>
                            <a:schemeClr val="accent1"/>
                          </a:solidFill>
                          <a:cs typeface="Arial" charset="0"/>
                        </a:rPr>
                        <a:t>Después de un 2014 de elecciones generales</a:t>
                      </a:r>
                      <a:r>
                        <a:rPr lang="es-ES" sz="1100" b="0" dirty="0" smtClean="0">
                          <a:solidFill>
                            <a:schemeClr val="accent1"/>
                          </a:solidFill>
                          <a:cs typeface="Arial" charset="0"/>
                        </a:rPr>
                        <a:t>, con 7 procesos electorales en América</a:t>
                      </a:r>
                      <a:r>
                        <a:rPr lang="es-ES" sz="1100" b="0" baseline="0" dirty="0" smtClean="0">
                          <a:solidFill>
                            <a:schemeClr val="accent1"/>
                          </a:solidFill>
                          <a:cs typeface="Arial" charset="0"/>
                        </a:rPr>
                        <a:t> Latina,</a:t>
                      </a:r>
                      <a:r>
                        <a:rPr lang="es-ES" sz="1100" b="0" dirty="0" smtClean="0">
                          <a:solidFill>
                            <a:schemeClr val="accent1"/>
                          </a:solidFill>
                          <a:cs typeface="Arial" charset="0"/>
                        </a:rPr>
                        <a:t> se presenta un </a:t>
                      </a:r>
                      <a:r>
                        <a:rPr lang="es-ES" sz="1100" b="1" dirty="0" smtClean="0">
                          <a:solidFill>
                            <a:schemeClr val="accent1"/>
                          </a:solidFill>
                          <a:cs typeface="Arial" charset="0"/>
                        </a:rPr>
                        <a:t>nuevo panorama político con</a:t>
                      </a:r>
                      <a:r>
                        <a:rPr lang="es-ES" sz="1100" b="1" baseline="0" dirty="0" smtClean="0">
                          <a:solidFill>
                            <a:schemeClr val="accent1"/>
                          </a:solidFill>
                          <a:cs typeface="Arial" charset="0"/>
                        </a:rPr>
                        <a:t> ajustes importantes </a:t>
                      </a:r>
                      <a:r>
                        <a:rPr lang="es-ES" sz="1100" b="0" baseline="0" dirty="0" smtClean="0">
                          <a:solidFill>
                            <a:schemeClr val="accent1"/>
                          </a:solidFill>
                          <a:cs typeface="Arial" charset="0"/>
                        </a:rPr>
                        <a:t>para la región </a:t>
                      </a:r>
                      <a:r>
                        <a:rPr lang="es-ES" sz="1100" b="0" dirty="0" smtClean="0">
                          <a:solidFill>
                            <a:schemeClr val="accent1"/>
                          </a:solidFill>
                          <a:cs typeface="Arial" charset="0"/>
                        </a:rPr>
                        <a:t>en los próximos años</a:t>
                      </a:r>
                    </a:p>
                    <a:p>
                      <a:pPr marL="171450" lvl="1" indent="-171450">
                        <a:spcBef>
                          <a:spcPts val="600"/>
                        </a:spcBef>
                        <a:buFont typeface="Arial" pitchFamily="34" charset="0"/>
                        <a:buChar char="•"/>
                      </a:pPr>
                      <a:r>
                        <a:rPr lang="es-ES" sz="1100" b="0" dirty="0" smtClean="0">
                          <a:solidFill>
                            <a:schemeClr val="accent1"/>
                          </a:solidFill>
                          <a:cs typeface="Arial" charset="0"/>
                        </a:rPr>
                        <a:t>Nuevo tiempo electoral y político marcado por la </a:t>
                      </a:r>
                      <a:r>
                        <a:rPr lang="es-ES" sz="1100" b="1" dirty="0" smtClean="0">
                          <a:solidFill>
                            <a:schemeClr val="accent1"/>
                          </a:solidFill>
                          <a:cs typeface="Arial" charset="0"/>
                        </a:rPr>
                        <a:t>heterogeneidad, la volatilidad </a:t>
                      </a:r>
                      <a:r>
                        <a:rPr lang="es-ES" sz="1100" b="0" dirty="0" smtClean="0">
                          <a:solidFill>
                            <a:schemeClr val="accent1"/>
                          </a:solidFill>
                          <a:cs typeface="Arial" charset="0"/>
                        </a:rPr>
                        <a:t>y la dificultad de mantener las hegemonías de determinados partidos</a:t>
                      </a:r>
                      <a:r>
                        <a:rPr lang="es-ES" sz="1100" b="0" baseline="0" dirty="0" smtClean="0">
                          <a:solidFill>
                            <a:schemeClr val="accent1"/>
                          </a:solidFill>
                          <a:cs typeface="Arial" charset="0"/>
                        </a:rPr>
                        <a:t> / </a:t>
                      </a:r>
                      <a:r>
                        <a:rPr lang="es-ES" sz="1100" b="0" dirty="0" smtClean="0">
                          <a:solidFill>
                            <a:schemeClr val="accent1"/>
                          </a:solidFill>
                          <a:cs typeface="Arial" charset="0"/>
                        </a:rPr>
                        <a:t>liderazgos que hasta ahora parecían imbatibles</a:t>
                      </a:r>
                    </a:p>
                    <a:p>
                      <a:pPr marL="171450" lvl="1" indent="-171450">
                        <a:spcBef>
                          <a:spcPts val="600"/>
                        </a:spcBef>
                        <a:buFont typeface="Arial" pitchFamily="34" charset="0"/>
                        <a:buChar char="•"/>
                      </a:pPr>
                      <a:r>
                        <a:rPr lang="es-ES" sz="1100" b="0" dirty="0" smtClean="0">
                          <a:solidFill>
                            <a:schemeClr val="accent1"/>
                          </a:solidFill>
                          <a:cs typeface="Arial" charset="0"/>
                        </a:rPr>
                        <a:t>Grave </a:t>
                      </a:r>
                      <a:r>
                        <a:rPr lang="es-ES" sz="1100" b="1" dirty="0" smtClean="0">
                          <a:solidFill>
                            <a:schemeClr val="accent1"/>
                          </a:solidFill>
                          <a:cs typeface="Arial" charset="0"/>
                        </a:rPr>
                        <a:t>crisis política en Brasil </a:t>
                      </a:r>
                      <a:r>
                        <a:rPr lang="es-ES" sz="1100" b="0" dirty="0" smtClean="0">
                          <a:solidFill>
                            <a:schemeClr val="accent1"/>
                          </a:solidFill>
                          <a:cs typeface="Arial" charset="0"/>
                        </a:rPr>
                        <a:t>causada por los escándalos de corrupción de la petrolera </a:t>
                      </a:r>
                      <a:r>
                        <a:rPr lang="es-ES" sz="1100" b="1" dirty="0" smtClean="0">
                          <a:solidFill>
                            <a:schemeClr val="accent1"/>
                          </a:solidFill>
                          <a:cs typeface="Arial" charset="0"/>
                        </a:rPr>
                        <a:t>Petrobras</a:t>
                      </a:r>
                    </a:p>
                    <a:p>
                      <a:pPr marL="171450" lvl="1" indent="-171450">
                        <a:spcBef>
                          <a:spcPts val="600"/>
                        </a:spcBef>
                        <a:buFont typeface="Arial" pitchFamily="34" charset="0"/>
                        <a:buChar char="•"/>
                      </a:pPr>
                      <a:r>
                        <a:rPr lang="es-ES" sz="1100" b="1" dirty="0" smtClean="0">
                          <a:solidFill>
                            <a:schemeClr val="accent1"/>
                          </a:solidFill>
                          <a:cs typeface="Arial" charset="0"/>
                        </a:rPr>
                        <a:t>Proceso de </a:t>
                      </a:r>
                      <a:r>
                        <a:rPr lang="es-ES" sz="1100" b="1" dirty="0" err="1" smtClean="0">
                          <a:solidFill>
                            <a:schemeClr val="accent1"/>
                          </a:solidFill>
                          <a:cs typeface="Arial" charset="0"/>
                        </a:rPr>
                        <a:t>impeachment</a:t>
                      </a:r>
                      <a:r>
                        <a:rPr lang="es-ES" sz="1100" b="1" dirty="0" smtClean="0">
                          <a:solidFill>
                            <a:schemeClr val="accent1"/>
                          </a:solidFill>
                          <a:cs typeface="Arial" charset="0"/>
                        </a:rPr>
                        <a:t> o juicio político</a:t>
                      </a:r>
                      <a:r>
                        <a:rPr lang="es-ES" sz="1100" b="1" baseline="0" dirty="0" smtClean="0">
                          <a:solidFill>
                            <a:schemeClr val="accent1"/>
                          </a:solidFill>
                          <a:cs typeface="Arial" charset="0"/>
                        </a:rPr>
                        <a:t> contra Dilma </a:t>
                      </a:r>
                      <a:r>
                        <a:rPr lang="es-ES" sz="1100" b="1" baseline="0" dirty="0" err="1" smtClean="0">
                          <a:solidFill>
                            <a:schemeClr val="accent1"/>
                          </a:solidFill>
                          <a:cs typeface="Arial" charset="0"/>
                        </a:rPr>
                        <a:t>Rousseff</a:t>
                      </a:r>
                      <a:r>
                        <a:rPr lang="es-ES" sz="1100" b="1" baseline="0" dirty="0" smtClean="0">
                          <a:solidFill>
                            <a:schemeClr val="accent1"/>
                          </a:solidFill>
                          <a:cs typeface="Arial" charset="0"/>
                        </a:rPr>
                        <a:t> en Brasil</a:t>
                      </a:r>
                      <a:r>
                        <a:rPr lang="es-ES" sz="1100" b="0" baseline="0" dirty="0" smtClean="0">
                          <a:solidFill>
                            <a:schemeClr val="accent1"/>
                          </a:solidFill>
                          <a:cs typeface="Arial" charset="0"/>
                        </a:rPr>
                        <a:t>, suspendida de su cargo como presidenta</a:t>
                      </a:r>
                      <a:endParaRPr lang="es-ES" sz="1100" b="0" dirty="0" smtClean="0">
                        <a:solidFill>
                          <a:schemeClr val="accent1"/>
                        </a:solidFill>
                        <a:cs typeface="Arial" charset="0"/>
                      </a:endParaRPr>
                    </a:p>
                    <a:p>
                      <a:pPr marL="171450" lvl="1" indent="-171450">
                        <a:spcBef>
                          <a:spcPts val="600"/>
                        </a:spcBef>
                        <a:buFont typeface="Arial" pitchFamily="34" charset="0"/>
                        <a:buChar char="•"/>
                      </a:pPr>
                      <a:r>
                        <a:rPr lang="es-ES" sz="1100" b="1" dirty="0" smtClean="0">
                          <a:solidFill>
                            <a:schemeClr val="accent1"/>
                          </a:solidFill>
                          <a:cs typeface="Arial" charset="0"/>
                        </a:rPr>
                        <a:t>Nuevo escenario político</a:t>
                      </a:r>
                      <a:r>
                        <a:rPr lang="es-ES" sz="1100" b="0" dirty="0" smtClean="0">
                          <a:solidFill>
                            <a:schemeClr val="accent1"/>
                          </a:solidFill>
                          <a:cs typeface="Arial" charset="0"/>
                        </a:rPr>
                        <a:t> presidencial y perspectivas de mejora en Argentina,</a:t>
                      </a:r>
                      <a:r>
                        <a:rPr lang="es-ES" sz="1100" b="0" baseline="0" dirty="0" smtClean="0">
                          <a:solidFill>
                            <a:schemeClr val="accent1"/>
                          </a:solidFill>
                          <a:cs typeface="Arial" charset="0"/>
                        </a:rPr>
                        <a:t> tras la </a:t>
                      </a:r>
                      <a:r>
                        <a:rPr lang="es-ES" sz="1100" b="1" baseline="0" dirty="0" smtClean="0">
                          <a:solidFill>
                            <a:schemeClr val="accent1"/>
                          </a:solidFill>
                          <a:cs typeface="Arial" charset="0"/>
                        </a:rPr>
                        <a:t>elección de </a:t>
                      </a:r>
                      <a:r>
                        <a:rPr lang="es-ES" sz="1100" b="1" baseline="0" dirty="0" err="1" smtClean="0">
                          <a:solidFill>
                            <a:schemeClr val="accent1"/>
                          </a:solidFill>
                          <a:cs typeface="Arial" charset="0"/>
                        </a:rPr>
                        <a:t>Macri</a:t>
                      </a:r>
                      <a:r>
                        <a:rPr lang="es-ES" sz="1100" b="1" baseline="0" dirty="0" smtClean="0">
                          <a:solidFill>
                            <a:schemeClr val="accent1"/>
                          </a:solidFill>
                          <a:cs typeface="Arial" charset="0"/>
                        </a:rPr>
                        <a:t> </a:t>
                      </a:r>
                      <a:r>
                        <a:rPr lang="es-ES" sz="1100" b="0" baseline="0" dirty="0" smtClean="0">
                          <a:solidFill>
                            <a:schemeClr val="accent1"/>
                          </a:solidFill>
                          <a:cs typeface="Arial" charset="0"/>
                        </a:rPr>
                        <a:t>como presidente en octubre 2015</a:t>
                      </a:r>
                      <a:endParaRPr lang="es-ES" sz="1100" b="0" dirty="0" smtClean="0">
                        <a:solidFill>
                          <a:schemeClr val="accent1"/>
                        </a:solidFill>
                        <a:cs typeface="Arial" charset="0"/>
                      </a:endParaRPr>
                    </a:p>
                    <a:p>
                      <a:pPr marL="171450" lvl="1" indent="-171450">
                        <a:spcBef>
                          <a:spcPts val="600"/>
                        </a:spcBef>
                        <a:buFont typeface="Arial" pitchFamily="34" charset="0"/>
                        <a:buChar char="•"/>
                      </a:pPr>
                      <a:r>
                        <a:rPr lang="es-ES" sz="1100" b="1" dirty="0" smtClean="0">
                          <a:solidFill>
                            <a:schemeClr val="accent1"/>
                          </a:solidFill>
                          <a:cs typeface="Arial" charset="0"/>
                        </a:rPr>
                        <a:t>Disparidad en la situación política de países vecinos</a:t>
                      </a:r>
                      <a:r>
                        <a:rPr lang="es-ES" sz="1100" b="0" dirty="0" smtClean="0">
                          <a:solidFill>
                            <a:schemeClr val="accent1"/>
                          </a:solidFill>
                          <a:cs typeface="Arial" charset="0"/>
                        </a:rPr>
                        <a:t>: creciente clima de agitación en </a:t>
                      </a:r>
                      <a:r>
                        <a:rPr lang="es-ES" sz="1100" b="1" dirty="0" smtClean="0">
                          <a:solidFill>
                            <a:schemeClr val="accent1"/>
                          </a:solidFill>
                          <a:cs typeface="Arial" charset="0"/>
                        </a:rPr>
                        <a:t>Venezuela </a:t>
                      </a:r>
                      <a:r>
                        <a:rPr lang="es-ES" sz="1100" b="0" dirty="0" smtClean="0">
                          <a:solidFill>
                            <a:schemeClr val="accent1"/>
                          </a:solidFill>
                          <a:cs typeface="Arial" charset="0"/>
                        </a:rPr>
                        <a:t>con una situación cada vez más compleja, mientras </a:t>
                      </a:r>
                      <a:r>
                        <a:rPr lang="es-ES" sz="1100" b="1" dirty="0" smtClean="0">
                          <a:solidFill>
                            <a:schemeClr val="accent1"/>
                          </a:solidFill>
                          <a:cs typeface="Arial" charset="0"/>
                        </a:rPr>
                        <a:t>Colombia </a:t>
                      </a:r>
                      <a:r>
                        <a:rPr lang="es-ES" sz="1100" b="0" dirty="0" smtClean="0">
                          <a:solidFill>
                            <a:schemeClr val="accent1"/>
                          </a:solidFill>
                          <a:cs typeface="Arial" charset="0"/>
                        </a:rPr>
                        <a:t>trabaja en su proceso de pacificación</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r h="1296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400" b="1" dirty="0" smtClean="0">
                          <a:solidFill>
                            <a:schemeClr val="bg1"/>
                          </a:solidFill>
                          <a:ea typeface="Courier New"/>
                        </a:rPr>
                        <a:t>Relaciones bilaterales</a:t>
                      </a:r>
                    </a:p>
                  </a:txBody>
                  <a:tcPr marL="72000" marR="72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marL="171450" lvl="1" indent="-171450" rtl="0">
                        <a:spcBef>
                          <a:spcPts val="600"/>
                        </a:spcBef>
                        <a:buFont typeface="Arial" pitchFamily="34" charset="0"/>
                        <a:buChar char="•"/>
                      </a:pPr>
                      <a:r>
                        <a:rPr lang="es-ES" sz="1100" b="0" dirty="0" smtClean="0">
                          <a:solidFill>
                            <a:schemeClr val="accent1"/>
                          </a:solidFill>
                          <a:cs typeface="Arial" charset="0"/>
                        </a:rPr>
                        <a:t>Afianzamiento de las relaciones bilaterales entre </a:t>
                      </a:r>
                      <a:r>
                        <a:rPr lang="es-ES" sz="1100" b="1" dirty="0" smtClean="0">
                          <a:solidFill>
                            <a:schemeClr val="accent1"/>
                          </a:solidFill>
                          <a:cs typeface="Arial" charset="0"/>
                        </a:rPr>
                        <a:t>Ecuador y</a:t>
                      </a:r>
                      <a:r>
                        <a:rPr lang="es-ES" sz="1100" b="1" baseline="0" dirty="0" smtClean="0">
                          <a:solidFill>
                            <a:schemeClr val="accent1"/>
                          </a:solidFill>
                          <a:cs typeface="Arial" charset="0"/>
                        </a:rPr>
                        <a:t> </a:t>
                      </a:r>
                      <a:r>
                        <a:rPr lang="es-ES" sz="1100" b="1" dirty="0" smtClean="0">
                          <a:solidFill>
                            <a:schemeClr val="accent1"/>
                          </a:solidFill>
                          <a:cs typeface="Arial" charset="0"/>
                        </a:rPr>
                        <a:t>Rusia,</a:t>
                      </a:r>
                      <a:r>
                        <a:rPr lang="es-ES" sz="1100" b="1" baseline="0" dirty="0" smtClean="0">
                          <a:solidFill>
                            <a:schemeClr val="accent1"/>
                          </a:solidFill>
                          <a:cs typeface="Arial" charset="0"/>
                        </a:rPr>
                        <a:t> EEUU</a:t>
                      </a:r>
                      <a:r>
                        <a:rPr lang="es-ES" sz="1100" b="0" dirty="0" smtClean="0">
                          <a:solidFill>
                            <a:schemeClr val="accent1"/>
                          </a:solidFill>
                          <a:cs typeface="Arial" charset="0"/>
                        </a:rPr>
                        <a:t>, </a:t>
                      </a:r>
                      <a:r>
                        <a:rPr lang="es-ES" sz="1100" b="1" dirty="0" smtClean="0">
                          <a:solidFill>
                            <a:schemeClr val="accent1"/>
                          </a:solidFill>
                          <a:cs typeface="Arial" charset="0"/>
                        </a:rPr>
                        <a:t>Turquía </a:t>
                      </a:r>
                      <a:r>
                        <a:rPr lang="es-ES" sz="1100" b="0" dirty="0" smtClean="0">
                          <a:solidFill>
                            <a:schemeClr val="accent1"/>
                          </a:solidFill>
                          <a:cs typeface="Arial" charset="0"/>
                        </a:rPr>
                        <a:t>(2016) entre otros países</a:t>
                      </a:r>
                    </a:p>
                    <a:p>
                      <a:pPr marL="171450" lvl="1" indent="-171450">
                        <a:spcBef>
                          <a:spcPts val="600"/>
                        </a:spcBef>
                        <a:buFont typeface="Arial" pitchFamily="34" charset="0"/>
                        <a:buChar char="•"/>
                      </a:pPr>
                      <a:r>
                        <a:rPr lang="es-ES" sz="1100" b="0" dirty="0" smtClean="0">
                          <a:solidFill>
                            <a:schemeClr val="accent1"/>
                          </a:solidFill>
                          <a:cs typeface="Arial" charset="0"/>
                        </a:rPr>
                        <a:t>Reanudación progresiva de las </a:t>
                      </a:r>
                      <a:r>
                        <a:rPr lang="es-ES" sz="1100" b="1" dirty="0" smtClean="0">
                          <a:solidFill>
                            <a:schemeClr val="accent1"/>
                          </a:solidFill>
                          <a:cs typeface="Arial" charset="0"/>
                        </a:rPr>
                        <a:t>relaciones bilaterales entre EEUU y Cuba</a:t>
                      </a:r>
                      <a:r>
                        <a:rPr lang="es-ES" sz="1100" b="0" dirty="0" smtClean="0">
                          <a:solidFill>
                            <a:schemeClr val="accent1"/>
                          </a:solidFill>
                          <a:cs typeface="Arial" charset="0"/>
                        </a:rPr>
                        <a:t>, suponiendo esto una gran oportunidad de captación de inversión para el país cubano.</a:t>
                      </a:r>
                    </a:p>
                    <a:p>
                      <a:pPr marL="171450" lvl="1" indent="-171450">
                        <a:spcBef>
                          <a:spcPts val="600"/>
                        </a:spcBef>
                        <a:buFont typeface="Arial" pitchFamily="34" charset="0"/>
                        <a:buChar char="•"/>
                      </a:pPr>
                      <a:r>
                        <a:rPr lang="es-ES" sz="1100" b="0" dirty="0" smtClean="0">
                          <a:solidFill>
                            <a:schemeClr val="accent1"/>
                          </a:solidFill>
                          <a:cs typeface="Arial" charset="0"/>
                        </a:rPr>
                        <a:t>Incremento de </a:t>
                      </a:r>
                      <a:r>
                        <a:rPr lang="es-ES" sz="1100" b="1" dirty="0" smtClean="0">
                          <a:solidFill>
                            <a:schemeClr val="accent1"/>
                          </a:solidFill>
                          <a:cs typeface="Arial" charset="0"/>
                        </a:rPr>
                        <a:t>tensiones territoriales entre Venezuela y Colombia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pic>
        <p:nvPicPr>
          <p:cNvPr id="8" name="Picture 7"/>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8123063" y="116632"/>
            <a:ext cx="430337" cy="360000"/>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217</a:t>
            </a:fld>
            <a:endParaRPr lang="es-ES" dirty="0">
              <a:solidFill>
                <a:srgbClr val="002776"/>
              </a:solidFill>
            </a:endParaRPr>
          </a:p>
        </p:txBody>
      </p:sp>
    </p:spTree>
    <p:extLst>
      <p:ext uri="{BB962C8B-B14F-4D97-AF65-F5344CB8AC3E}">
        <p14:creationId xmlns:p14="http://schemas.microsoft.com/office/powerpoint/2010/main" val="1860797732"/>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2.2.3 Tendencias culturales y socio-demográficas</a:t>
            </a:r>
            <a:endParaRPr lang="es-ES" sz="2800" kern="0" dirty="0">
              <a:solidFill>
                <a:srgbClr val="FFFFFF"/>
              </a:solidFill>
            </a:endParaRPr>
          </a:p>
        </p:txBody>
      </p:sp>
    </p:spTree>
    <p:extLst>
      <p:ext uri="{BB962C8B-B14F-4D97-AF65-F5344CB8AC3E}">
        <p14:creationId xmlns:p14="http://schemas.microsoft.com/office/powerpoint/2010/main" val="2114234029"/>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culturales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 a la especialización</a:t>
            </a:r>
            <a:endParaRPr lang="es-ES" sz="2000" b="1" dirty="0">
              <a:solidFill>
                <a:srgbClr val="00B0F0"/>
              </a:solidFill>
              <a:cs typeface="Arial" charset="0"/>
            </a:endParaRPr>
          </a:p>
        </p:txBody>
      </p:sp>
      <p:sp>
        <p:nvSpPr>
          <p:cNvPr id="117" name="Slide Number Placeholder 3"/>
          <p:cNvSpPr txBox="1">
            <a:spLocks/>
          </p:cNvSpPr>
          <p:nvPr/>
        </p:nvSpPr>
        <p:spPr>
          <a:xfrm>
            <a:off x="705536" y="6569948"/>
            <a:ext cx="9072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a:t>
            </a:r>
            <a:r>
              <a:rPr lang="es-ES" b="0" i="1" dirty="0" err="1">
                <a:solidFill>
                  <a:srgbClr val="002776"/>
                </a:solidFill>
              </a:rPr>
              <a:t>Euromonitor</a:t>
            </a:r>
            <a:r>
              <a:rPr lang="es-ES" b="0" i="1" dirty="0">
                <a:solidFill>
                  <a:srgbClr val="002776"/>
                </a:solidFill>
              </a:rPr>
              <a:t> - Global </a:t>
            </a:r>
            <a:r>
              <a:rPr lang="es-ES" b="0" i="1" dirty="0" err="1">
                <a:solidFill>
                  <a:srgbClr val="002776"/>
                </a:solidFill>
              </a:rPr>
              <a:t>travel</a:t>
            </a:r>
            <a:r>
              <a:rPr lang="es-ES" b="0" i="1" dirty="0">
                <a:solidFill>
                  <a:srgbClr val="002776"/>
                </a:solidFill>
              </a:rPr>
              <a:t> </a:t>
            </a:r>
            <a:r>
              <a:rPr lang="es-ES" b="0" i="1" dirty="0" err="1">
                <a:solidFill>
                  <a:srgbClr val="002776"/>
                </a:solidFill>
              </a:rPr>
              <a:t>update</a:t>
            </a:r>
            <a:r>
              <a:rPr lang="es-ES" b="0" i="1" dirty="0">
                <a:solidFill>
                  <a:srgbClr val="002776"/>
                </a:solidFill>
              </a:rPr>
              <a:t> 2015 / Amadeus - </a:t>
            </a:r>
            <a:r>
              <a:rPr lang="es-ES" b="0" i="1" dirty="0" err="1">
                <a:solidFill>
                  <a:srgbClr val="002776"/>
                </a:solidFill>
              </a:rPr>
              <a:t>Future</a:t>
            </a:r>
            <a:r>
              <a:rPr lang="es-ES" b="0" i="1" dirty="0">
                <a:solidFill>
                  <a:srgbClr val="002776"/>
                </a:solidFill>
              </a:rPr>
              <a:t> </a:t>
            </a:r>
            <a:r>
              <a:rPr lang="es-ES" b="0" i="1" dirty="0" err="1">
                <a:solidFill>
                  <a:srgbClr val="002776"/>
                </a:solidFill>
              </a:rPr>
              <a:t>traveller</a:t>
            </a:r>
            <a:r>
              <a:rPr lang="es-ES" b="0" i="1" dirty="0">
                <a:solidFill>
                  <a:srgbClr val="002776"/>
                </a:solidFill>
              </a:rPr>
              <a:t> </a:t>
            </a:r>
            <a:r>
              <a:rPr lang="es-ES" b="0" i="1" dirty="0" err="1">
                <a:solidFill>
                  <a:srgbClr val="002776"/>
                </a:solidFill>
              </a:rPr>
              <a:t>tribes</a:t>
            </a:r>
            <a:r>
              <a:rPr lang="es-ES" b="0" i="1" dirty="0">
                <a:solidFill>
                  <a:srgbClr val="002776"/>
                </a:solidFill>
              </a:rPr>
              <a:t> 2030, (2015) / </a:t>
            </a:r>
            <a:r>
              <a:rPr lang="es-ES" b="0" i="1" dirty="0" err="1">
                <a:solidFill>
                  <a:srgbClr val="002776"/>
                </a:solidFill>
              </a:rPr>
              <a:t>Trip</a:t>
            </a:r>
            <a:r>
              <a:rPr lang="es-ES" b="0" i="1" dirty="0">
                <a:solidFill>
                  <a:srgbClr val="002776"/>
                </a:solidFill>
              </a:rPr>
              <a:t> </a:t>
            </a:r>
            <a:r>
              <a:rPr lang="es-ES" b="0" i="1" dirty="0" err="1">
                <a:solidFill>
                  <a:srgbClr val="002776"/>
                </a:solidFill>
              </a:rPr>
              <a:t>Advisor</a:t>
            </a:r>
            <a:r>
              <a:rPr lang="es-ES" b="0" i="1" dirty="0">
                <a:solidFill>
                  <a:srgbClr val="002776"/>
                </a:solidFill>
              </a:rPr>
              <a:t> - </a:t>
            </a:r>
            <a:r>
              <a:rPr lang="es-ES" b="0" i="1" dirty="0" err="1">
                <a:solidFill>
                  <a:srgbClr val="002776"/>
                </a:solidFill>
              </a:rPr>
              <a:t>TripBarometer</a:t>
            </a:r>
            <a:r>
              <a:rPr lang="es-ES" b="0" i="1" dirty="0">
                <a:solidFill>
                  <a:srgbClr val="002776"/>
                </a:solidFill>
              </a:rPr>
              <a:t> (</a:t>
            </a:r>
            <a:r>
              <a:rPr lang="es-ES" b="0" i="1" dirty="0" err="1">
                <a:solidFill>
                  <a:srgbClr val="002776"/>
                </a:solidFill>
              </a:rPr>
              <a:t>March</a:t>
            </a:r>
            <a:r>
              <a:rPr lang="es-ES" b="0" i="1" dirty="0">
                <a:solidFill>
                  <a:srgbClr val="002776"/>
                </a:solidFill>
              </a:rPr>
              <a:t> 2015) / Deloitte </a:t>
            </a:r>
            <a:r>
              <a:rPr lang="es-ES" b="0" i="1" dirty="0" err="1">
                <a:solidFill>
                  <a:srgbClr val="002776"/>
                </a:solidFill>
              </a:rPr>
              <a:t>Research</a:t>
            </a:r>
            <a:r>
              <a:rPr lang="es-ES" b="0" i="1" dirty="0">
                <a:solidFill>
                  <a:srgbClr val="002776"/>
                </a:solidFill>
              </a:rPr>
              <a:t> </a:t>
            </a:r>
          </a:p>
        </p:txBody>
      </p:sp>
      <p:sp>
        <p:nvSpPr>
          <p:cNvPr id="5" name="Content Placeholder 5"/>
          <p:cNvSpPr txBox="1">
            <a:spLocks/>
          </p:cNvSpPr>
          <p:nvPr/>
        </p:nvSpPr>
        <p:spPr bwMode="auto">
          <a:xfrm>
            <a:off x="362559" y="1052736"/>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400" dirty="0">
                <a:solidFill>
                  <a:srgbClr val="002060"/>
                </a:solidFill>
              </a:rPr>
              <a:t>La tendencia hacia la especialización influye en la aparición de nuevos segmentos, hábitos de consumo y productos</a:t>
            </a:r>
          </a:p>
        </p:txBody>
      </p:sp>
      <p:pic>
        <p:nvPicPr>
          <p:cNvPr id="2" name="Picture 1"/>
          <p:cNvPicPr>
            <a:picLocks noChangeAspect="1"/>
          </p:cNvPicPr>
          <p:nvPr/>
        </p:nvPicPr>
        <p:blipFill>
          <a:blip r:embed="rId19" cstate="email">
            <a:extLst>
              <a:ext uri="{28A0092B-C50C-407E-A947-70E740481C1C}">
                <a14:useLocalDpi xmlns:a14="http://schemas.microsoft.com/office/drawing/2010/main" val="0"/>
              </a:ext>
            </a:extLst>
          </a:blip>
          <a:stretch>
            <a:fillRect/>
          </a:stretch>
        </p:blipFill>
        <p:spPr>
          <a:xfrm>
            <a:off x="8195071" y="115888"/>
            <a:ext cx="430337" cy="360000"/>
          </a:xfrm>
          <a:prstGeom prst="rect">
            <a:avLst/>
          </a:prstGeom>
        </p:spPr>
      </p:pic>
      <p:sp>
        <p:nvSpPr>
          <p:cNvPr id="8" name="Rectangle 7"/>
          <p:cNvSpPr/>
          <p:nvPr>
            <p:custDataLst>
              <p:tags r:id="rId1"/>
            </p:custDataLst>
          </p:nvPr>
        </p:nvSpPr>
        <p:spPr bwMode="auto">
          <a:xfrm>
            <a:off x="5101431" y="3319406"/>
            <a:ext cx="4460080" cy="275185"/>
          </a:xfrm>
          <a:prstGeom prst="rect">
            <a:avLst/>
          </a:prstGeom>
          <a:solidFill>
            <a:schemeClr val="accent4"/>
          </a:solidFill>
          <a:ln w="9525" cap="flat" cmpd="sng" algn="ctr">
            <a:solidFill>
              <a:schemeClr val="accent4"/>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Nuevos segmentos</a:t>
            </a:r>
            <a:endParaRPr lang="es-ES" sz="1100" b="1" dirty="0">
              <a:solidFill>
                <a:srgbClr val="FFFFFF"/>
              </a:solidFill>
              <a:cs typeface="Arial" pitchFamily="34" charset="0"/>
            </a:endParaRPr>
          </a:p>
        </p:txBody>
      </p:sp>
      <p:sp>
        <p:nvSpPr>
          <p:cNvPr id="9" name="Text Placeholder 5"/>
          <p:cNvSpPr txBox="1">
            <a:spLocks/>
          </p:cNvSpPr>
          <p:nvPr>
            <p:custDataLst>
              <p:tags r:id="rId2"/>
            </p:custDataLst>
          </p:nvPr>
        </p:nvSpPr>
        <p:spPr>
          <a:xfrm>
            <a:off x="5101430" y="1700808"/>
            <a:ext cx="4460081" cy="1836000"/>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3663" indent="-93663">
              <a:spcBef>
                <a:spcPts val="0"/>
              </a:spcBef>
              <a:spcAft>
                <a:spcPts val="300"/>
              </a:spcAft>
              <a:buFont typeface="Arial" panose="020B0604020202020204" pitchFamily="34" charset="0"/>
              <a:buChar char="•"/>
            </a:pPr>
            <a:r>
              <a:rPr lang="es-ES" sz="1000" dirty="0" smtClean="0">
                <a:solidFill>
                  <a:srgbClr val="002776"/>
                </a:solidFill>
              </a:rPr>
              <a:t>Búsqueda de </a:t>
            </a:r>
            <a:r>
              <a:rPr lang="es-ES" sz="1000" b="1" dirty="0" smtClean="0">
                <a:solidFill>
                  <a:srgbClr val="002776"/>
                </a:solidFill>
              </a:rPr>
              <a:t>experiencias</a:t>
            </a:r>
            <a:r>
              <a:rPr lang="es-ES" sz="1000" dirty="0" smtClean="0">
                <a:solidFill>
                  <a:srgbClr val="002776"/>
                </a:solidFill>
              </a:rPr>
              <a:t>, y generar momentos emocionales - ej. </a:t>
            </a:r>
            <a:r>
              <a:rPr lang="es-ES" sz="1000" dirty="0" err="1" smtClean="0">
                <a:solidFill>
                  <a:srgbClr val="002776"/>
                </a:solidFill>
              </a:rPr>
              <a:t>Foodies</a:t>
            </a:r>
            <a:r>
              <a:rPr lang="es-ES" sz="1000" dirty="0" smtClean="0">
                <a:solidFill>
                  <a:srgbClr val="002776"/>
                </a:solidFill>
              </a:rPr>
              <a:t> en gastronomía</a:t>
            </a:r>
          </a:p>
          <a:p>
            <a:pPr marL="93663" indent="-93663">
              <a:spcBef>
                <a:spcPts val="0"/>
              </a:spcBef>
              <a:spcAft>
                <a:spcPts val="300"/>
              </a:spcAft>
              <a:buFont typeface="Arial" panose="020B0604020202020204" pitchFamily="34" charset="0"/>
              <a:buChar char="•"/>
            </a:pPr>
            <a:r>
              <a:rPr lang="es-ES" sz="1000" dirty="0" smtClean="0">
                <a:solidFill>
                  <a:srgbClr val="002776"/>
                </a:solidFill>
              </a:rPr>
              <a:t>“Si no lo </a:t>
            </a:r>
            <a:r>
              <a:rPr lang="es-ES" sz="1000" b="1" dirty="0" smtClean="0">
                <a:solidFill>
                  <a:srgbClr val="002776"/>
                </a:solidFill>
              </a:rPr>
              <a:t>compartes</a:t>
            </a:r>
            <a:r>
              <a:rPr lang="es-ES" sz="1000" dirty="0" smtClean="0">
                <a:solidFill>
                  <a:srgbClr val="002776"/>
                </a:solidFill>
              </a:rPr>
              <a:t> es como si no lo hubieras hecho”</a:t>
            </a:r>
          </a:p>
          <a:p>
            <a:pPr marL="93663" indent="-93663">
              <a:spcBef>
                <a:spcPts val="0"/>
              </a:spcBef>
              <a:spcAft>
                <a:spcPts val="300"/>
              </a:spcAft>
              <a:buFont typeface="Arial" panose="020B0604020202020204" pitchFamily="34" charset="0"/>
              <a:buChar char="•"/>
            </a:pPr>
            <a:r>
              <a:rPr lang="es-ES" sz="1000" dirty="0" smtClean="0">
                <a:solidFill>
                  <a:srgbClr val="002776"/>
                </a:solidFill>
              </a:rPr>
              <a:t>Consolidación de la “</a:t>
            </a:r>
            <a:r>
              <a:rPr lang="es-ES" sz="1000" b="1" dirty="0" err="1" smtClean="0">
                <a:solidFill>
                  <a:srgbClr val="002776"/>
                </a:solidFill>
              </a:rPr>
              <a:t>sharing</a:t>
            </a:r>
            <a:r>
              <a:rPr lang="es-ES" sz="1000" b="1" dirty="0" smtClean="0">
                <a:solidFill>
                  <a:srgbClr val="002776"/>
                </a:solidFill>
              </a:rPr>
              <a:t> </a:t>
            </a:r>
            <a:r>
              <a:rPr lang="es-ES" sz="1000" b="1" dirty="0" err="1" smtClean="0">
                <a:solidFill>
                  <a:srgbClr val="002776"/>
                </a:solidFill>
              </a:rPr>
              <a:t>economy</a:t>
            </a:r>
            <a:r>
              <a:rPr lang="es-ES" sz="1000" dirty="0" smtClean="0">
                <a:solidFill>
                  <a:srgbClr val="002776"/>
                </a:solidFill>
              </a:rPr>
              <a:t>” (</a:t>
            </a:r>
            <a:r>
              <a:rPr lang="es-ES" sz="1000" dirty="0" err="1" smtClean="0">
                <a:solidFill>
                  <a:srgbClr val="002776"/>
                </a:solidFill>
              </a:rPr>
              <a:t>Airbnb</a:t>
            </a:r>
            <a:r>
              <a:rPr lang="es-ES" sz="1000" dirty="0" smtClean="0">
                <a:solidFill>
                  <a:srgbClr val="002776"/>
                </a:solidFill>
              </a:rPr>
              <a:t>, </a:t>
            </a:r>
            <a:r>
              <a:rPr lang="es-ES" sz="1000" dirty="0" err="1" smtClean="0">
                <a:solidFill>
                  <a:srgbClr val="002776"/>
                </a:solidFill>
              </a:rPr>
              <a:t>Uber</a:t>
            </a:r>
            <a:r>
              <a:rPr lang="es-ES" sz="1000" dirty="0" smtClean="0">
                <a:solidFill>
                  <a:srgbClr val="002776"/>
                </a:solidFill>
              </a:rPr>
              <a:t>, etc.)</a:t>
            </a:r>
          </a:p>
          <a:p>
            <a:pPr marL="93663" indent="-93663">
              <a:spcBef>
                <a:spcPts val="0"/>
              </a:spcBef>
              <a:spcAft>
                <a:spcPts val="300"/>
              </a:spcAft>
              <a:buFont typeface="Arial" panose="020B0604020202020204" pitchFamily="34" charset="0"/>
              <a:buChar char="•"/>
            </a:pPr>
            <a:r>
              <a:rPr lang="es-ES" sz="1000" b="1" dirty="0" smtClean="0">
                <a:solidFill>
                  <a:srgbClr val="002776"/>
                </a:solidFill>
              </a:rPr>
              <a:t>Democratización</a:t>
            </a:r>
            <a:r>
              <a:rPr lang="es-ES" sz="1000" dirty="0" smtClean="0">
                <a:solidFill>
                  <a:srgbClr val="002776"/>
                </a:solidFill>
              </a:rPr>
              <a:t> de la tecnología en una sociedad </a:t>
            </a:r>
            <a:r>
              <a:rPr lang="es-ES" sz="1000" b="1" dirty="0" err="1" smtClean="0">
                <a:solidFill>
                  <a:srgbClr val="002776"/>
                </a:solidFill>
              </a:rPr>
              <a:t>hiper</a:t>
            </a:r>
            <a:r>
              <a:rPr lang="es-ES" sz="1000" b="1" dirty="0" smtClean="0">
                <a:solidFill>
                  <a:srgbClr val="002776"/>
                </a:solidFill>
              </a:rPr>
              <a:t> informada</a:t>
            </a:r>
          </a:p>
          <a:p>
            <a:pPr marL="93663" indent="-93663">
              <a:spcBef>
                <a:spcPts val="0"/>
              </a:spcBef>
              <a:spcAft>
                <a:spcPts val="300"/>
              </a:spcAft>
              <a:buFont typeface="Arial" panose="020B0604020202020204" pitchFamily="34" charset="0"/>
              <a:buChar char="•"/>
            </a:pPr>
            <a:r>
              <a:rPr lang="es-ES" sz="1000" dirty="0" smtClean="0">
                <a:solidFill>
                  <a:srgbClr val="002776"/>
                </a:solidFill>
              </a:rPr>
              <a:t>Aparición de figuras mediáticas </a:t>
            </a:r>
            <a:r>
              <a:rPr lang="es-ES" sz="1000" b="1" dirty="0" smtClean="0">
                <a:solidFill>
                  <a:srgbClr val="002776"/>
                </a:solidFill>
              </a:rPr>
              <a:t>“</a:t>
            </a:r>
            <a:r>
              <a:rPr lang="es-ES" sz="1000" b="1" dirty="0" err="1" smtClean="0">
                <a:solidFill>
                  <a:srgbClr val="002776"/>
                </a:solidFill>
              </a:rPr>
              <a:t>influencers</a:t>
            </a:r>
            <a:r>
              <a:rPr lang="es-ES" sz="1000" b="1" dirty="0" smtClean="0">
                <a:solidFill>
                  <a:srgbClr val="002776"/>
                </a:solidFill>
              </a:rPr>
              <a:t>”</a:t>
            </a:r>
          </a:p>
          <a:p>
            <a:pPr>
              <a:spcBef>
                <a:spcPts val="0"/>
              </a:spcBef>
              <a:spcAft>
                <a:spcPts val="300"/>
              </a:spcAft>
            </a:pPr>
            <a:r>
              <a:rPr lang="es-ES" sz="1000" dirty="0" smtClean="0">
                <a:solidFill>
                  <a:srgbClr val="002776"/>
                </a:solidFill>
              </a:rPr>
              <a:t>  que crean tendencias para el resto</a:t>
            </a:r>
          </a:p>
          <a:p>
            <a:pPr marL="93663" indent="-93663">
              <a:spcBef>
                <a:spcPts val="0"/>
              </a:spcBef>
              <a:spcAft>
                <a:spcPts val="300"/>
              </a:spcAft>
              <a:buFont typeface="Arial" panose="020B0604020202020204" pitchFamily="34" charset="0"/>
              <a:buChar char="•"/>
            </a:pPr>
            <a:r>
              <a:rPr lang="es-ES" sz="1000" b="1" dirty="0" err="1" smtClean="0">
                <a:solidFill>
                  <a:srgbClr val="002776"/>
                </a:solidFill>
              </a:rPr>
              <a:t>Lowxury</a:t>
            </a:r>
            <a:r>
              <a:rPr lang="es-ES" sz="1000" dirty="0" smtClean="0">
                <a:solidFill>
                  <a:srgbClr val="002776"/>
                </a:solidFill>
              </a:rPr>
              <a:t> – menor coste mayor calidad </a:t>
            </a:r>
            <a:endParaRPr lang="es-ES" sz="1000" dirty="0">
              <a:solidFill>
                <a:srgbClr val="002776"/>
              </a:solidFill>
            </a:endParaRPr>
          </a:p>
        </p:txBody>
      </p:sp>
      <p:sp>
        <p:nvSpPr>
          <p:cNvPr id="10" name="Rectangle 9"/>
          <p:cNvSpPr/>
          <p:nvPr>
            <p:custDataLst>
              <p:tags r:id="rId3"/>
            </p:custDataLst>
          </p:nvPr>
        </p:nvSpPr>
        <p:spPr bwMode="auto">
          <a:xfrm>
            <a:off x="356813" y="3319406"/>
            <a:ext cx="4451724" cy="275185"/>
          </a:xfrm>
          <a:prstGeom prst="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Nuevos destinos</a:t>
            </a:r>
            <a:endParaRPr lang="es-ES" sz="1100" b="1" dirty="0">
              <a:solidFill>
                <a:srgbClr val="FFFFFF"/>
              </a:solidFill>
              <a:cs typeface="Arial" pitchFamily="34" charset="0"/>
            </a:endParaRPr>
          </a:p>
        </p:txBody>
      </p:sp>
      <p:sp>
        <p:nvSpPr>
          <p:cNvPr id="11" name="Text Placeholder 5"/>
          <p:cNvSpPr txBox="1">
            <a:spLocks/>
          </p:cNvSpPr>
          <p:nvPr>
            <p:custDataLst>
              <p:tags r:id="rId4"/>
            </p:custDataLst>
          </p:nvPr>
        </p:nvSpPr>
        <p:spPr>
          <a:xfrm>
            <a:off x="356811" y="1700808"/>
            <a:ext cx="4451725" cy="1836000"/>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0"/>
              </a:spcBef>
              <a:spcAft>
                <a:spcPts val="300"/>
              </a:spcAft>
            </a:pPr>
            <a:r>
              <a:rPr lang="es-ES" sz="1000" dirty="0" smtClean="0">
                <a:solidFill>
                  <a:srgbClr val="002776"/>
                </a:solidFill>
              </a:rPr>
              <a:t>Aparición de </a:t>
            </a:r>
            <a:r>
              <a:rPr lang="es-ES" sz="1000" b="1" dirty="0" smtClean="0">
                <a:solidFill>
                  <a:srgbClr val="002776"/>
                </a:solidFill>
              </a:rPr>
              <a:t>nuevos productos </a:t>
            </a:r>
            <a:r>
              <a:rPr lang="es-ES" sz="1000" dirty="0" smtClean="0">
                <a:solidFill>
                  <a:srgbClr val="002776"/>
                </a:solidFill>
              </a:rPr>
              <a:t>cada vez más especializados en una industria en constante cambio y evolución, algunos ejemplos:</a:t>
            </a:r>
          </a:p>
          <a:p>
            <a:pPr marL="177800" lvl="1" indent="-82550">
              <a:spcBef>
                <a:spcPts val="0"/>
              </a:spcBef>
              <a:spcAft>
                <a:spcPts val="300"/>
              </a:spcAft>
              <a:buFont typeface="Arial" panose="020B0604020202020204" pitchFamily="34" charset="0"/>
              <a:buChar char="•"/>
            </a:pPr>
            <a:r>
              <a:rPr lang="es-ES" sz="1000" b="1" dirty="0" smtClean="0">
                <a:solidFill>
                  <a:srgbClr val="002776"/>
                </a:solidFill>
              </a:rPr>
              <a:t>Tradicionales</a:t>
            </a:r>
            <a:r>
              <a:rPr lang="es-ES" sz="1000" dirty="0" smtClean="0">
                <a:solidFill>
                  <a:srgbClr val="002776"/>
                </a:solidFill>
              </a:rPr>
              <a:t>: Cultural &amp; Patrimonio, Deportivo &amp; aventuras, </a:t>
            </a:r>
            <a:r>
              <a:rPr lang="es-ES" sz="1000" dirty="0" err="1" smtClean="0">
                <a:solidFill>
                  <a:srgbClr val="002776"/>
                </a:solidFill>
              </a:rPr>
              <a:t>Wellness&amp;Salud</a:t>
            </a:r>
            <a:r>
              <a:rPr lang="es-ES" sz="1000" dirty="0" smtClean="0">
                <a:solidFill>
                  <a:srgbClr val="002776"/>
                </a:solidFill>
              </a:rPr>
              <a:t>, Turismo de lujo &amp; compras, Turismo MICE, Turismo de nieve, </a:t>
            </a:r>
          </a:p>
          <a:p>
            <a:pPr marL="177800" lvl="1" indent="-82550">
              <a:spcBef>
                <a:spcPts val="0"/>
              </a:spcBef>
              <a:spcAft>
                <a:spcPts val="300"/>
              </a:spcAft>
              <a:buFont typeface="Arial" panose="020B0604020202020204" pitchFamily="34" charset="0"/>
              <a:buChar char="•"/>
            </a:pPr>
            <a:r>
              <a:rPr lang="es-ES" sz="1000" b="1" dirty="0" smtClean="0">
                <a:solidFill>
                  <a:srgbClr val="002776"/>
                </a:solidFill>
              </a:rPr>
              <a:t>De especial interés (SIT)</a:t>
            </a:r>
            <a:r>
              <a:rPr lang="es-ES" sz="1000" dirty="0" smtClean="0">
                <a:solidFill>
                  <a:srgbClr val="002776"/>
                </a:solidFill>
              </a:rPr>
              <a:t>: Turismo gastronómico y enológico, Ecoturismo, </a:t>
            </a:r>
            <a:r>
              <a:rPr lang="es-ES" sz="1000" dirty="0" err="1" smtClean="0">
                <a:solidFill>
                  <a:srgbClr val="002776"/>
                </a:solidFill>
              </a:rPr>
              <a:t>Backpackers</a:t>
            </a:r>
            <a:r>
              <a:rPr lang="es-ES" sz="1000" dirty="0" smtClean="0">
                <a:solidFill>
                  <a:srgbClr val="002776"/>
                </a:solidFill>
              </a:rPr>
              <a:t>, </a:t>
            </a:r>
            <a:r>
              <a:rPr lang="es-ES" sz="1000" dirty="0" err="1" smtClean="0">
                <a:solidFill>
                  <a:srgbClr val="002776"/>
                </a:solidFill>
              </a:rPr>
              <a:t>Volunturismo</a:t>
            </a:r>
            <a:r>
              <a:rPr lang="es-ES" sz="1000" dirty="0" smtClean="0">
                <a:solidFill>
                  <a:srgbClr val="002776"/>
                </a:solidFill>
              </a:rPr>
              <a:t> y segmento SAVE, etnológico, </a:t>
            </a:r>
            <a:r>
              <a:rPr lang="es-ES" sz="1000" dirty="0" err="1" smtClean="0">
                <a:solidFill>
                  <a:srgbClr val="002776"/>
                </a:solidFill>
              </a:rPr>
              <a:t>birdwatching</a:t>
            </a:r>
            <a:r>
              <a:rPr lang="es-ES" sz="1000" dirty="0" smtClean="0">
                <a:solidFill>
                  <a:srgbClr val="002776"/>
                </a:solidFill>
              </a:rPr>
              <a:t>, </a:t>
            </a:r>
            <a:r>
              <a:rPr lang="es-ES" sz="1000" dirty="0" err="1" smtClean="0">
                <a:solidFill>
                  <a:srgbClr val="002776"/>
                </a:solidFill>
              </a:rPr>
              <a:t>astroturismo</a:t>
            </a:r>
            <a:r>
              <a:rPr lang="es-ES" sz="1000" dirty="0" smtClean="0">
                <a:solidFill>
                  <a:srgbClr val="002776"/>
                </a:solidFill>
              </a:rPr>
              <a:t>, fotográfico, </a:t>
            </a:r>
            <a:r>
              <a:rPr lang="es-ES" sz="1000" dirty="0" err="1" smtClean="0">
                <a:solidFill>
                  <a:srgbClr val="002776"/>
                </a:solidFill>
              </a:rPr>
              <a:t>etc</a:t>
            </a:r>
            <a:endParaRPr lang="es-ES" sz="1000" dirty="0">
              <a:solidFill>
                <a:srgbClr val="002776"/>
              </a:solidFill>
            </a:endParaRPr>
          </a:p>
        </p:txBody>
      </p:sp>
      <p:sp>
        <p:nvSpPr>
          <p:cNvPr id="12" name="Text Placeholder 5"/>
          <p:cNvSpPr txBox="1">
            <a:spLocks/>
          </p:cNvSpPr>
          <p:nvPr>
            <p:custDataLst>
              <p:tags r:id="rId5"/>
            </p:custDataLst>
          </p:nvPr>
        </p:nvSpPr>
        <p:spPr>
          <a:xfrm>
            <a:off x="5097019" y="3617056"/>
            <a:ext cx="4369023" cy="2500207"/>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0"/>
              </a:spcBef>
              <a:spcAft>
                <a:spcPts val="300"/>
              </a:spcAft>
            </a:pPr>
            <a:r>
              <a:rPr lang="es-ES" sz="1000" dirty="0" smtClean="0">
                <a:solidFill>
                  <a:srgbClr val="002776"/>
                </a:solidFill>
              </a:rPr>
              <a:t>Aparición de </a:t>
            </a:r>
            <a:r>
              <a:rPr lang="es-ES" sz="1000" b="1" dirty="0" smtClean="0">
                <a:solidFill>
                  <a:srgbClr val="002776"/>
                </a:solidFill>
              </a:rPr>
              <a:t>nuevos segmentos </a:t>
            </a:r>
            <a:r>
              <a:rPr lang="es-ES" sz="1000" dirty="0" smtClean="0">
                <a:solidFill>
                  <a:srgbClr val="002776"/>
                </a:solidFill>
              </a:rPr>
              <a:t>objetivo cada vez </a:t>
            </a:r>
            <a:r>
              <a:rPr lang="es-ES" sz="1000" b="1" dirty="0" smtClean="0">
                <a:solidFill>
                  <a:srgbClr val="002776"/>
                </a:solidFill>
              </a:rPr>
              <a:t>más específicos</a:t>
            </a:r>
            <a:r>
              <a:rPr lang="es-ES" sz="1000" dirty="0" smtClean="0">
                <a:solidFill>
                  <a:srgbClr val="002776"/>
                </a:solidFill>
              </a:rPr>
              <a:t>, con inquietudes y necesidades diferentes, segmentados:</a:t>
            </a:r>
          </a:p>
          <a:p>
            <a:pPr marL="93663" indent="-93663">
              <a:spcBef>
                <a:spcPts val="0"/>
              </a:spcBef>
              <a:spcAft>
                <a:spcPts val="300"/>
              </a:spcAft>
              <a:buFont typeface="Arial" panose="020B0604020202020204" pitchFamily="34" charset="0"/>
              <a:buChar char="•"/>
            </a:pPr>
            <a:r>
              <a:rPr lang="es-ES" sz="1000" b="1" dirty="0" smtClean="0">
                <a:solidFill>
                  <a:srgbClr val="002776"/>
                </a:solidFill>
              </a:rPr>
              <a:t>Edad</a:t>
            </a:r>
            <a:r>
              <a:rPr lang="es-ES" sz="1000" dirty="0" smtClean="0">
                <a:solidFill>
                  <a:srgbClr val="002776"/>
                </a:solidFill>
              </a:rPr>
              <a:t>: </a:t>
            </a:r>
            <a:r>
              <a:rPr lang="es-ES" sz="1000" dirty="0" err="1" smtClean="0">
                <a:solidFill>
                  <a:srgbClr val="002776"/>
                </a:solidFill>
              </a:rPr>
              <a:t>Millennials</a:t>
            </a:r>
            <a:r>
              <a:rPr lang="es-ES" sz="1000" dirty="0" smtClean="0">
                <a:solidFill>
                  <a:srgbClr val="002776"/>
                </a:solidFill>
              </a:rPr>
              <a:t>, </a:t>
            </a:r>
            <a:r>
              <a:rPr lang="es-ES" sz="1000" dirty="0" err="1" smtClean="0">
                <a:solidFill>
                  <a:srgbClr val="002776"/>
                </a:solidFill>
              </a:rPr>
              <a:t>baby</a:t>
            </a:r>
            <a:r>
              <a:rPr lang="es-ES" sz="1000" dirty="0" smtClean="0">
                <a:solidFill>
                  <a:srgbClr val="002776"/>
                </a:solidFill>
              </a:rPr>
              <a:t> </a:t>
            </a:r>
            <a:r>
              <a:rPr lang="es-ES" sz="1000" dirty="0" err="1" smtClean="0">
                <a:solidFill>
                  <a:srgbClr val="002776"/>
                </a:solidFill>
              </a:rPr>
              <a:t>boomers</a:t>
            </a:r>
            <a:r>
              <a:rPr lang="es-ES" sz="1000" dirty="0" smtClean="0">
                <a:solidFill>
                  <a:srgbClr val="002776"/>
                </a:solidFill>
              </a:rPr>
              <a:t>, gen X, gen Y, Generación Alfa, etc.</a:t>
            </a:r>
          </a:p>
          <a:p>
            <a:pPr marL="93663" indent="-93663">
              <a:spcBef>
                <a:spcPts val="0"/>
              </a:spcBef>
              <a:spcAft>
                <a:spcPts val="300"/>
              </a:spcAft>
              <a:buFont typeface="Arial" panose="020B0604020202020204" pitchFamily="34" charset="0"/>
              <a:buChar char="•"/>
            </a:pPr>
            <a:r>
              <a:rPr lang="es-ES" sz="1000" b="1" dirty="0" smtClean="0">
                <a:solidFill>
                  <a:srgbClr val="002776"/>
                </a:solidFill>
              </a:rPr>
              <a:t>Comportamiento</a:t>
            </a:r>
            <a:r>
              <a:rPr lang="es-ES" sz="1000" dirty="0" smtClean="0">
                <a:solidFill>
                  <a:srgbClr val="002776"/>
                </a:solidFill>
              </a:rPr>
              <a:t> (Tribus): Amantes de la comodidad, Puristas culturales, Viajeros por obligación, Trotamundos comprometido, Buscadores de capital social y cazadores de lujo</a:t>
            </a:r>
          </a:p>
          <a:p>
            <a:pPr marL="93663" indent="-93663">
              <a:spcBef>
                <a:spcPts val="0"/>
              </a:spcBef>
              <a:spcAft>
                <a:spcPts val="300"/>
              </a:spcAft>
              <a:buFont typeface="Arial" panose="020B0604020202020204" pitchFamily="34" charset="0"/>
              <a:buChar char="•"/>
            </a:pPr>
            <a:r>
              <a:rPr lang="es-ES" sz="1000" b="1" dirty="0" smtClean="0">
                <a:solidFill>
                  <a:srgbClr val="002776"/>
                </a:solidFill>
              </a:rPr>
              <a:t>Colectivos nichos</a:t>
            </a:r>
            <a:r>
              <a:rPr lang="es-ES" sz="1000" dirty="0" smtClean="0">
                <a:solidFill>
                  <a:srgbClr val="002776"/>
                </a:solidFill>
              </a:rPr>
              <a:t>: LGBT, DINKS (</a:t>
            </a:r>
            <a:r>
              <a:rPr lang="es-ES" sz="1000" dirty="0" err="1" smtClean="0">
                <a:solidFill>
                  <a:srgbClr val="002776"/>
                </a:solidFill>
              </a:rPr>
              <a:t>Double</a:t>
            </a:r>
            <a:r>
              <a:rPr lang="es-ES" sz="1000" dirty="0" smtClean="0">
                <a:solidFill>
                  <a:srgbClr val="002776"/>
                </a:solidFill>
              </a:rPr>
              <a:t> </a:t>
            </a:r>
            <a:r>
              <a:rPr lang="es-ES" sz="1000" dirty="0" err="1" smtClean="0">
                <a:solidFill>
                  <a:srgbClr val="002776"/>
                </a:solidFill>
              </a:rPr>
              <a:t>income</a:t>
            </a:r>
            <a:r>
              <a:rPr lang="es-ES" sz="1000" dirty="0" smtClean="0">
                <a:solidFill>
                  <a:srgbClr val="002776"/>
                </a:solidFill>
              </a:rPr>
              <a:t> no </a:t>
            </a:r>
            <a:r>
              <a:rPr lang="es-ES" sz="1000" dirty="0" err="1" smtClean="0">
                <a:solidFill>
                  <a:srgbClr val="002776"/>
                </a:solidFill>
              </a:rPr>
              <a:t>kids</a:t>
            </a:r>
            <a:r>
              <a:rPr lang="es-ES" sz="1000" dirty="0" smtClean="0">
                <a:solidFill>
                  <a:srgbClr val="002776"/>
                </a:solidFill>
              </a:rPr>
              <a:t>), PANK (Professional </a:t>
            </a:r>
            <a:r>
              <a:rPr lang="es-ES" sz="1000" dirty="0" err="1" smtClean="0">
                <a:solidFill>
                  <a:srgbClr val="002776"/>
                </a:solidFill>
              </a:rPr>
              <a:t>aunts</a:t>
            </a:r>
            <a:r>
              <a:rPr lang="es-ES" sz="1000" dirty="0" smtClean="0">
                <a:solidFill>
                  <a:srgbClr val="002776"/>
                </a:solidFill>
              </a:rPr>
              <a:t> no </a:t>
            </a:r>
            <a:r>
              <a:rPr lang="es-ES" sz="1000" dirty="0" err="1" smtClean="0">
                <a:solidFill>
                  <a:srgbClr val="002776"/>
                </a:solidFill>
              </a:rPr>
              <a:t>kids</a:t>
            </a:r>
            <a:r>
              <a:rPr lang="es-ES" sz="1000" dirty="0" smtClean="0">
                <a:solidFill>
                  <a:srgbClr val="002776"/>
                </a:solidFill>
              </a:rPr>
              <a:t>), </a:t>
            </a:r>
            <a:r>
              <a:rPr lang="es-ES" sz="1000" dirty="0" err="1" smtClean="0">
                <a:solidFill>
                  <a:srgbClr val="002776"/>
                </a:solidFill>
              </a:rPr>
              <a:t>Bobo’s</a:t>
            </a:r>
            <a:r>
              <a:rPr lang="es-ES" sz="1000" dirty="0" smtClean="0">
                <a:solidFill>
                  <a:srgbClr val="002776"/>
                </a:solidFill>
              </a:rPr>
              <a:t> (burgueses bohemios), Singles, etc.</a:t>
            </a:r>
            <a:endParaRPr lang="es-ES" sz="1000" dirty="0">
              <a:solidFill>
                <a:srgbClr val="002776"/>
              </a:solidFill>
            </a:endParaRPr>
          </a:p>
        </p:txBody>
      </p:sp>
      <p:sp>
        <p:nvSpPr>
          <p:cNvPr id="14" name="Rectangle 13"/>
          <p:cNvSpPr/>
          <p:nvPr>
            <p:custDataLst>
              <p:tags r:id="rId6"/>
            </p:custDataLst>
          </p:nvPr>
        </p:nvSpPr>
        <p:spPr bwMode="auto">
          <a:xfrm>
            <a:off x="356812" y="1404867"/>
            <a:ext cx="4451725" cy="275185"/>
          </a:xfrm>
          <a:prstGeom prst="rect">
            <a:avLst/>
          </a:prstGeom>
          <a:solidFill>
            <a:schemeClr val="tx2"/>
          </a:solidFill>
          <a:ln w="9525" cap="flat" cmpd="sng" algn="ctr">
            <a:solidFill>
              <a:schemeClr val="accent1"/>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Nuevos productos</a:t>
            </a:r>
            <a:endParaRPr lang="es-ES" sz="1100" b="1" dirty="0">
              <a:solidFill>
                <a:srgbClr val="FFFFFF"/>
              </a:solidFill>
              <a:cs typeface="Arial" pitchFamily="34" charset="0"/>
            </a:endParaRPr>
          </a:p>
        </p:txBody>
      </p:sp>
      <p:sp>
        <p:nvSpPr>
          <p:cNvPr id="15" name="Rectangle 14"/>
          <p:cNvSpPr/>
          <p:nvPr>
            <p:custDataLst>
              <p:tags r:id="rId7"/>
            </p:custDataLst>
          </p:nvPr>
        </p:nvSpPr>
        <p:spPr bwMode="auto">
          <a:xfrm>
            <a:off x="5101430" y="1404867"/>
            <a:ext cx="4460081" cy="275185"/>
          </a:xfrm>
          <a:prstGeom prst="rect">
            <a:avLst/>
          </a:prstGeom>
          <a:solidFill>
            <a:schemeClr val="accent3"/>
          </a:solidFill>
          <a:ln w="9525" cap="flat" cmpd="sng" algn="ctr">
            <a:solidFill>
              <a:schemeClr val="accent3"/>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Nuevos hábitos de consumo</a:t>
            </a:r>
            <a:endParaRPr lang="es-ES" sz="1100" b="1" dirty="0">
              <a:solidFill>
                <a:srgbClr val="FFFFFF"/>
              </a:solidFill>
              <a:cs typeface="Arial" pitchFamily="34" charset="0"/>
            </a:endParaRPr>
          </a:p>
        </p:txBody>
      </p:sp>
      <p:sp>
        <p:nvSpPr>
          <p:cNvPr id="16" name="Oval 15"/>
          <p:cNvSpPr/>
          <p:nvPr>
            <p:custDataLst>
              <p:tags r:id="rId8"/>
            </p:custDataLst>
          </p:nvPr>
        </p:nvSpPr>
        <p:spPr bwMode="auto">
          <a:xfrm>
            <a:off x="200472" y="1303515"/>
            <a:ext cx="468000" cy="468000"/>
          </a:xfrm>
          <a:prstGeom prst="ellipse">
            <a:avLst/>
          </a:prstGeom>
          <a:solidFill>
            <a:schemeClr val="accent1"/>
          </a:solidFill>
          <a:ln w="9525" cap="flat" cmpd="sng" algn="ctr">
            <a:solidFill>
              <a:srgbClr val="4066B2"/>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grpSp>
        <p:nvGrpSpPr>
          <p:cNvPr id="17" name="Group 16"/>
          <p:cNvGrpSpPr/>
          <p:nvPr/>
        </p:nvGrpSpPr>
        <p:grpSpPr>
          <a:xfrm>
            <a:off x="200472" y="3231702"/>
            <a:ext cx="468000" cy="468000"/>
            <a:chOff x="215228" y="3111488"/>
            <a:chExt cx="468000" cy="468000"/>
          </a:xfrm>
        </p:grpSpPr>
        <p:sp>
          <p:nvSpPr>
            <p:cNvPr id="18" name="Oval 17"/>
            <p:cNvSpPr/>
            <p:nvPr>
              <p:custDataLst>
                <p:tags r:id="rId15"/>
              </p:custDataLst>
            </p:nvPr>
          </p:nvSpPr>
          <p:spPr bwMode="auto">
            <a:xfrm>
              <a:off x="215228" y="3111488"/>
              <a:ext cx="468000" cy="468000"/>
            </a:xfrm>
            <a:prstGeom prst="ellipse">
              <a:avLst/>
            </a:prstGeom>
            <a:solidFill>
              <a:schemeClr val="accent2"/>
            </a:solidFill>
            <a:ln w="9525" cap="flat" cmpd="sng" algn="ctr">
              <a:solidFill>
                <a:schemeClr val="bg1"/>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CL" sz="2400" dirty="0">
                <a:solidFill>
                  <a:srgbClr val="000000"/>
                </a:solidFill>
                <a:cs typeface="Arial" pitchFamily="34" charset="0"/>
              </a:endParaRPr>
            </a:p>
          </p:txBody>
        </p:sp>
        <p:sp>
          <p:nvSpPr>
            <p:cNvPr id="19" name="Freeform 43"/>
            <p:cNvSpPr>
              <a:spLocks noEditPoints="1"/>
            </p:cNvSpPr>
            <p:nvPr>
              <p:custDataLst>
                <p:tags r:id="rId16"/>
              </p:custDataLst>
            </p:nvPr>
          </p:nvSpPr>
          <p:spPr bwMode="auto">
            <a:xfrm>
              <a:off x="292602" y="3170406"/>
              <a:ext cx="340549" cy="350165"/>
            </a:xfrm>
            <a:custGeom>
              <a:avLst/>
              <a:gdLst>
                <a:gd name="T0" fmla="*/ 330 w 938"/>
                <a:gd name="T1" fmla="*/ 22 h 938"/>
                <a:gd name="T2" fmla="*/ 108 w 938"/>
                <a:gd name="T3" fmla="*/ 172 h 938"/>
                <a:gd name="T4" fmla="*/ 2 w 938"/>
                <a:gd name="T5" fmla="*/ 422 h 938"/>
                <a:gd name="T6" fmla="*/ 10 w 938"/>
                <a:gd name="T7" fmla="*/ 564 h 938"/>
                <a:gd name="T8" fmla="*/ 138 w 938"/>
                <a:gd name="T9" fmla="*/ 800 h 938"/>
                <a:gd name="T10" fmla="*/ 374 w 938"/>
                <a:gd name="T11" fmla="*/ 928 h 938"/>
                <a:gd name="T12" fmla="*/ 516 w 938"/>
                <a:gd name="T13" fmla="*/ 934 h 938"/>
                <a:gd name="T14" fmla="*/ 766 w 938"/>
                <a:gd name="T15" fmla="*/ 830 h 938"/>
                <a:gd name="T16" fmla="*/ 916 w 938"/>
                <a:gd name="T17" fmla="*/ 608 h 938"/>
                <a:gd name="T18" fmla="*/ 936 w 938"/>
                <a:gd name="T19" fmla="*/ 444 h 938"/>
                <a:gd name="T20" fmla="*/ 858 w 938"/>
                <a:gd name="T21" fmla="*/ 208 h 938"/>
                <a:gd name="T22" fmla="*/ 650 w 938"/>
                <a:gd name="T23" fmla="*/ 38 h 938"/>
                <a:gd name="T24" fmla="*/ 468 w 938"/>
                <a:gd name="T25" fmla="*/ 0 h 938"/>
                <a:gd name="T26" fmla="*/ 846 w 938"/>
                <a:gd name="T27" fmla="*/ 600 h 938"/>
                <a:gd name="T28" fmla="*/ 780 w 938"/>
                <a:gd name="T29" fmla="*/ 706 h 938"/>
                <a:gd name="T30" fmla="*/ 766 w 938"/>
                <a:gd name="T31" fmla="*/ 650 h 938"/>
                <a:gd name="T32" fmla="*/ 786 w 938"/>
                <a:gd name="T33" fmla="*/ 530 h 938"/>
                <a:gd name="T34" fmla="*/ 762 w 938"/>
                <a:gd name="T35" fmla="*/ 426 h 938"/>
                <a:gd name="T36" fmla="*/ 726 w 938"/>
                <a:gd name="T37" fmla="*/ 402 h 938"/>
                <a:gd name="T38" fmla="*/ 652 w 938"/>
                <a:gd name="T39" fmla="*/ 370 h 938"/>
                <a:gd name="T40" fmla="*/ 622 w 938"/>
                <a:gd name="T41" fmla="*/ 290 h 938"/>
                <a:gd name="T42" fmla="*/ 678 w 938"/>
                <a:gd name="T43" fmla="*/ 208 h 938"/>
                <a:gd name="T44" fmla="*/ 676 w 938"/>
                <a:gd name="T45" fmla="*/ 164 h 938"/>
                <a:gd name="T46" fmla="*/ 618 w 938"/>
                <a:gd name="T47" fmla="*/ 178 h 938"/>
                <a:gd name="T48" fmla="*/ 582 w 938"/>
                <a:gd name="T49" fmla="*/ 140 h 938"/>
                <a:gd name="T50" fmla="*/ 596 w 938"/>
                <a:gd name="T51" fmla="*/ 90 h 938"/>
                <a:gd name="T52" fmla="*/ 752 w 938"/>
                <a:gd name="T53" fmla="*/ 188 h 938"/>
                <a:gd name="T54" fmla="*/ 848 w 938"/>
                <a:gd name="T55" fmla="*/ 344 h 938"/>
                <a:gd name="T56" fmla="*/ 414 w 938"/>
                <a:gd name="T57" fmla="*/ 74 h 938"/>
                <a:gd name="T58" fmla="*/ 364 w 938"/>
                <a:gd name="T59" fmla="*/ 114 h 938"/>
                <a:gd name="T60" fmla="*/ 298 w 938"/>
                <a:gd name="T61" fmla="*/ 168 h 938"/>
                <a:gd name="T62" fmla="*/ 224 w 938"/>
                <a:gd name="T63" fmla="*/ 252 h 938"/>
                <a:gd name="T64" fmla="*/ 238 w 938"/>
                <a:gd name="T65" fmla="*/ 290 h 938"/>
                <a:gd name="T66" fmla="*/ 280 w 938"/>
                <a:gd name="T67" fmla="*/ 298 h 938"/>
                <a:gd name="T68" fmla="*/ 380 w 938"/>
                <a:gd name="T69" fmla="*/ 312 h 938"/>
                <a:gd name="T70" fmla="*/ 476 w 938"/>
                <a:gd name="T71" fmla="*/ 364 h 938"/>
                <a:gd name="T72" fmla="*/ 480 w 938"/>
                <a:gd name="T73" fmla="*/ 462 h 938"/>
                <a:gd name="T74" fmla="*/ 408 w 938"/>
                <a:gd name="T75" fmla="*/ 518 h 938"/>
                <a:gd name="T76" fmla="*/ 368 w 938"/>
                <a:gd name="T77" fmla="*/ 576 h 938"/>
                <a:gd name="T78" fmla="*/ 360 w 938"/>
                <a:gd name="T79" fmla="*/ 714 h 938"/>
                <a:gd name="T80" fmla="*/ 348 w 938"/>
                <a:gd name="T81" fmla="*/ 762 h 938"/>
                <a:gd name="T82" fmla="*/ 284 w 938"/>
                <a:gd name="T83" fmla="*/ 704 h 938"/>
                <a:gd name="T84" fmla="*/ 256 w 938"/>
                <a:gd name="T85" fmla="*/ 624 h 938"/>
                <a:gd name="T86" fmla="*/ 244 w 938"/>
                <a:gd name="T87" fmla="*/ 544 h 938"/>
                <a:gd name="T88" fmla="*/ 186 w 938"/>
                <a:gd name="T89" fmla="*/ 492 h 938"/>
                <a:gd name="T90" fmla="*/ 176 w 938"/>
                <a:gd name="T91" fmla="*/ 440 h 938"/>
                <a:gd name="T92" fmla="*/ 206 w 938"/>
                <a:gd name="T93" fmla="*/ 364 h 938"/>
                <a:gd name="T94" fmla="*/ 174 w 938"/>
                <a:gd name="T95" fmla="*/ 336 h 938"/>
                <a:gd name="T96" fmla="*/ 118 w 938"/>
                <a:gd name="T97" fmla="*/ 278 h 938"/>
                <a:gd name="T98" fmla="*/ 220 w 938"/>
                <a:gd name="T99" fmla="*/ 158 h 938"/>
                <a:gd name="T100" fmla="*/ 360 w 938"/>
                <a:gd name="T101" fmla="*/ 84 h 938"/>
                <a:gd name="T102" fmla="*/ 358 w 938"/>
                <a:gd name="T103" fmla="*/ 838 h 938"/>
                <a:gd name="T104" fmla="*/ 410 w 938"/>
                <a:gd name="T105" fmla="*/ 816 h 938"/>
                <a:gd name="T106" fmla="*/ 544 w 938"/>
                <a:gd name="T107" fmla="*/ 774 h 938"/>
                <a:gd name="T108" fmla="*/ 636 w 938"/>
                <a:gd name="T109" fmla="*/ 772 h 938"/>
                <a:gd name="T110" fmla="*/ 690 w 938"/>
                <a:gd name="T111" fmla="*/ 802 h 938"/>
                <a:gd name="T112" fmla="*/ 528 w 938"/>
                <a:gd name="T113" fmla="*/ 864 h 938"/>
                <a:gd name="T114" fmla="*/ 374 w 938"/>
                <a:gd name="T115" fmla="*/ 856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38" h="938">
                  <a:moveTo>
                    <a:pt x="468" y="0"/>
                  </a:moveTo>
                  <a:lnTo>
                    <a:pt x="468" y="0"/>
                  </a:lnTo>
                  <a:lnTo>
                    <a:pt x="444" y="2"/>
                  </a:lnTo>
                  <a:lnTo>
                    <a:pt x="420" y="2"/>
                  </a:lnTo>
                  <a:lnTo>
                    <a:pt x="374" y="10"/>
                  </a:lnTo>
                  <a:lnTo>
                    <a:pt x="330" y="22"/>
                  </a:lnTo>
                  <a:lnTo>
                    <a:pt x="286" y="38"/>
                  </a:lnTo>
                  <a:lnTo>
                    <a:pt x="246" y="58"/>
                  </a:lnTo>
                  <a:lnTo>
                    <a:pt x="206" y="80"/>
                  </a:lnTo>
                  <a:lnTo>
                    <a:pt x="170" y="108"/>
                  </a:lnTo>
                  <a:lnTo>
                    <a:pt x="138" y="138"/>
                  </a:lnTo>
                  <a:lnTo>
                    <a:pt x="108" y="172"/>
                  </a:lnTo>
                  <a:lnTo>
                    <a:pt x="80" y="208"/>
                  </a:lnTo>
                  <a:lnTo>
                    <a:pt x="56" y="246"/>
                  </a:lnTo>
                  <a:lnTo>
                    <a:pt x="38" y="286"/>
                  </a:lnTo>
                  <a:lnTo>
                    <a:pt x="22" y="330"/>
                  </a:lnTo>
                  <a:lnTo>
                    <a:pt x="10" y="374"/>
                  </a:lnTo>
                  <a:lnTo>
                    <a:pt x="2" y="422"/>
                  </a:lnTo>
                  <a:lnTo>
                    <a:pt x="0" y="444"/>
                  </a:lnTo>
                  <a:lnTo>
                    <a:pt x="0" y="468"/>
                  </a:lnTo>
                  <a:lnTo>
                    <a:pt x="0" y="468"/>
                  </a:lnTo>
                  <a:lnTo>
                    <a:pt x="0" y="494"/>
                  </a:lnTo>
                  <a:lnTo>
                    <a:pt x="2" y="516"/>
                  </a:lnTo>
                  <a:lnTo>
                    <a:pt x="10" y="564"/>
                  </a:lnTo>
                  <a:lnTo>
                    <a:pt x="22" y="608"/>
                  </a:lnTo>
                  <a:lnTo>
                    <a:pt x="38" y="652"/>
                  </a:lnTo>
                  <a:lnTo>
                    <a:pt x="56" y="692"/>
                  </a:lnTo>
                  <a:lnTo>
                    <a:pt x="80" y="730"/>
                  </a:lnTo>
                  <a:lnTo>
                    <a:pt x="108" y="766"/>
                  </a:lnTo>
                  <a:lnTo>
                    <a:pt x="138" y="800"/>
                  </a:lnTo>
                  <a:lnTo>
                    <a:pt x="170" y="830"/>
                  </a:lnTo>
                  <a:lnTo>
                    <a:pt x="206" y="858"/>
                  </a:lnTo>
                  <a:lnTo>
                    <a:pt x="246" y="880"/>
                  </a:lnTo>
                  <a:lnTo>
                    <a:pt x="286" y="900"/>
                  </a:lnTo>
                  <a:lnTo>
                    <a:pt x="330" y="916"/>
                  </a:lnTo>
                  <a:lnTo>
                    <a:pt x="374" y="928"/>
                  </a:lnTo>
                  <a:lnTo>
                    <a:pt x="420" y="934"/>
                  </a:lnTo>
                  <a:lnTo>
                    <a:pt x="444" y="936"/>
                  </a:lnTo>
                  <a:lnTo>
                    <a:pt x="468" y="938"/>
                  </a:lnTo>
                  <a:lnTo>
                    <a:pt x="468" y="938"/>
                  </a:lnTo>
                  <a:lnTo>
                    <a:pt x="492" y="936"/>
                  </a:lnTo>
                  <a:lnTo>
                    <a:pt x="516" y="934"/>
                  </a:lnTo>
                  <a:lnTo>
                    <a:pt x="564" y="928"/>
                  </a:lnTo>
                  <a:lnTo>
                    <a:pt x="608" y="916"/>
                  </a:lnTo>
                  <a:lnTo>
                    <a:pt x="650" y="900"/>
                  </a:lnTo>
                  <a:lnTo>
                    <a:pt x="692" y="880"/>
                  </a:lnTo>
                  <a:lnTo>
                    <a:pt x="730" y="858"/>
                  </a:lnTo>
                  <a:lnTo>
                    <a:pt x="766" y="830"/>
                  </a:lnTo>
                  <a:lnTo>
                    <a:pt x="800" y="800"/>
                  </a:lnTo>
                  <a:lnTo>
                    <a:pt x="830" y="766"/>
                  </a:lnTo>
                  <a:lnTo>
                    <a:pt x="858" y="730"/>
                  </a:lnTo>
                  <a:lnTo>
                    <a:pt x="880" y="692"/>
                  </a:lnTo>
                  <a:lnTo>
                    <a:pt x="900" y="652"/>
                  </a:lnTo>
                  <a:lnTo>
                    <a:pt x="916" y="608"/>
                  </a:lnTo>
                  <a:lnTo>
                    <a:pt x="928" y="564"/>
                  </a:lnTo>
                  <a:lnTo>
                    <a:pt x="934" y="516"/>
                  </a:lnTo>
                  <a:lnTo>
                    <a:pt x="936" y="494"/>
                  </a:lnTo>
                  <a:lnTo>
                    <a:pt x="938" y="468"/>
                  </a:lnTo>
                  <a:lnTo>
                    <a:pt x="938" y="468"/>
                  </a:lnTo>
                  <a:lnTo>
                    <a:pt x="936" y="444"/>
                  </a:lnTo>
                  <a:lnTo>
                    <a:pt x="934" y="422"/>
                  </a:lnTo>
                  <a:lnTo>
                    <a:pt x="928" y="374"/>
                  </a:lnTo>
                  <a:lnTo>
                    <a:pt x="916" y="330"/>
                  </a:lnTo>
                  <a:lnTo>
                    <a:pt x="900" y="286"/>
                  </a:lnTo>
                  <a:lnTo>
                    <a:pt x="880" y="246"/>
                  </a:lnTo>
                  <a:lnTo>
                    <a:pt x="858" y="208"/>
                  </a:lnTo>
                  <a:lnTo>
                    <a:pt x="830" y="172"/>
                  </a:lnTo>
                  <a:lnTo>
                    <a:pt x="800" y="138"/>
                  </a:lnTo>
                  <a:lnTo>
                    <a:pt x="766" y="108"/>
                  </a:lnTo>
                  <a:lnTo>
                    <a:pt x="730" y="80"/>
                  </a:lnTo>
                  <a:lnTo>
                    <a:pt x="692" y="58"/>
                  </a:lnTo>
                  <a:lnTo>
                    <a:pt x="650" y="38"/>
                  </a:lnTo>
                  <a:lnTo>
                    <a:pt x="608" y="22"/>
                  </a:lnTo>
                  <a:lnTo>
                    <a:pt x="564" y="10"/>
                  </a:lnTo>
                  <a:lnTo>
                    <a:pt x="516" y="2"/>
                  </a:lnTo>
                  <a:lnTo>
                    <a:pt x="492" y="2"/>
                  </a:lnTo>
                  <a:lnTo>
                    <a:pt x="468" y="0"/>
                  </a:lnTo>
                  <a:lnTo>
                    <a:pt x="468" y="0"/>
                  </a:lnTo>
                  <a:close/>
                  <a:moveTo>
                    <a:pt x="868" y="468"/>
                  </a:moveTo>
                  <a:lnTo>
                    <a:pt x="868" y="468"/>
                  </a:lnTo>
                  <a:lnTo>
                    <a:pt x="866" y="502"/>
                  </a:lnTo>
                  <a:lnTo>
                    <a:pt x="862" y="536"/>
                  </a:lnTo>
                  <a:lnTo>
                    <a:pt x="856" y="568"/>
                  </a:lnTo>
                  <a:lnTo>
                    <a:pt x="846" y="600"/>
                  </a:lnTo>
                  <a:lnTo>
                    <a:pt x="834" y="630"/>
                  </a:lnTo>
                  <a:lnTo>
                    <a:pt x="820" y="658"/>
                  </a:lnTo>
                  <a:lnTo>
                    <a:pt x="804" y="686"/>
                  </a:lnTo>
                  <a:lnTo>
                    <a:pt x="786" y="712"/>
                  </a:lnTo>
                  <a:lnTo>
                    <a:pt x="786" y="712"/>
                  </a:lnTo>
                  <a:lnTo>
                    <a:pt x="780" y="706"/>
                  </a:lnTo>
                  <a:lnTo>
                    <a:pt x="774" y="700"/>
                  </a:lnTo>
                  <a:lnTo>
                    <a:pt x="770" y="692"/>
                  </a:lnTo>
                  <a:lnTo>
                    <a:pt x="766" y="682"/>
                  </a:lnTo>
                  <a:lnTo>
                    <a:pt x="764" y="672"/>
                  </a:lnTo>
                  <a:lnTo>
                    <a:pt x="764" y="662"/>
                  </a:lnTo>
                  <a:lnTo>
                    <a:pt x="766" y="650"/>
                  </a:lnTo>
                  <a:lnTo>
                    <a:pt x="770" y="638"/>
                  </a:lnTo>
                  <a:lnTo>
                    <a:pt x="770" y="638"/>
                  </a:lnTo>
                  <a:lnTo>
                    <a:pt x="776" y="624"/>
                  </a:lnTo>
                  <a:lnTo>
                    <a:pt x="780" y="606"/>
                  </a:lnTo>
                  <a:lnTo>
                    <a:pt x="784" y="568"/>
                  </a:lnTo>
                  <a:lnTo>
                    <a:pt x="786" y="530"/>
                  </a:lnTo>
                  <a:lnTo>
                    <a:pt x="786" y="502"/>
                  </a:lnTo>
                  <a:lnTo>
                    <a:pt x="786" y="502"/>
                  </a:lnTo>
                  <a:lnTo>
                    <a:pt x="780" y="474"/>
                  </a:lnTo>
                  <a:lnTo>
                    <a:pt x="776" y="458"/>
                  </a:lnTo>
                  <a:lnTo>
                    <a:pt x="770" y="442"/>
                  </a:lnTo>
                  <a:lnTo>
                    <a:pt x="762" y="426"/>
                  </a:lnTo>
                  <a:lnTo>
                    <a:pt x="752" y="414"/>
                  </a:lnTo>
                  <a:lnTo>
                    <a:pt x="746" y="410"/>
                  </a:lnTo>
                  <a:lnTo>
                    <a:pt x="740" y="406"/>
                  </a:lnTo>
                  <a:lnTo>
                    <a:pt x="734" y="404"/>
                  </a:lnTo>
                  <a:lnTo>
                    <a:pt x="726" y="402"/>
                  </a:lnTo>
                  <a:lnTo>
                    <a:pt x="726" y="402"/>
                  </a:lnTo>
                  <a:lnTo>
                    <a:pt x="712" y="402"/>
                  </a:lnTo>
                  <a:lnTo>
                    <a:pt x="698" y="400"/>
                  </a:lnTo>
                  <a:lnTo>
                    <a:pt x="684" y="396"/>
                  </a:lnTo>
                  <a:lnTo>
                    <a:pt x="674" y="390"/>
                  </a:lnTo>
                  <a:lnTo>
                    <a:pt x="662" y="380"/>
                  </a:lnTo>
                  <a:lnTo>
                    <a:pt x="652" y="370"/>
                  </a:lnTo>
                  <a:lnTo>
                    <a:pt x="642" y="356"/>
                  </a:lnTo>
                  <a:lnTo>
                    <a:pt x="632" y="340"/>
                  </a:lnTo>
                  <a:lnTo>
                    <a:pt x="632" y="340"/>
                  </a:lnTo>
                  <a:lnTo>
                    <a:pt x="626" y="322"/>
                  </a:lnTo>
                  <a:lnTo>
                    <a:pt x="622" y="306"/>
                  </a:lnTo>
                  <a:lnTo>
                    <a:pt x="622" y="290"/>
                  </a:lnTo>
                  <a:lnTo>
                    <a:pt x="626" y="278"/>
                  </a:lnTo>
                  <a:lnTo>
                    <a:pt x="630" y="266"/>
                  </a:lnTo>
                  <a:lnTo>
                    <a:pt x="638" y="254"/>
                  </a:lnTo>
                  <a:lnTo>
                    <a:pt x="654" y="234"/>
                  </a:lnTo>
                  <a:lnTo>
                    <a:pt x="672" y="218"/>
                  </a:lnTo>
                  <a:lnTo>
                    <a:pt x="678" y="208"/>
                  </a:lnTo>
                  <a:lnTo>
                    <a:pt x="684" y="200"/>
                  </a:lnTo>
                  <a:lnTo>
                    <a:pt x="688" y="192"/>
                  </a:lnTo>
                  <a:lnTo>
                    <a:pt x="688" y="184"/>
                  </a:lnTo>
                  <a:lnTo>
                    <a:pt x="684" y="174"/>
                  </a:lnTo>
                  <a:lnTo>
                    <a:pt x="676" y="164"/>
                  </a:lnTo>
                  <a:lnTo>
                    <a:pt x="676" y="164"/>
                  </a:lnTo>
                  <a:lnTo>
                    <a:pt x="674" y="162"/>
                  </a:lnTo>
                  <a:lnTo>
                    <a:pt x="670" y="162"/>
                  </a:lnTo>
                  <a:lnTo>
                    <a:pt x="658" y="166"/>
                  </a:lnTo>
                  <a:lnTo>
                    <a:pt x="642" y="172"/>
                  </a:lnTo>
                  <a:lnTo>
                    <a:pt x="626" y="176"/>
                  </a:lnTo>
                  <a:lnTo>
                    <a:pt x="618" y="178"/>
                  </a:lnTo>
                  <a:lnTo>
                    <a:pt x="612" y="178"/>
                  </a:lnTo>
                  <a:lnTo>
                    <a:pt x="604" y="176"/>
                  </a:lnTo>
                  <a:lnTo>
                    <a:pt x="598" y="170"/>
                  </a:lnTo>
                  <a:lnTo>
                    <a:pt x="592" y="164"/>
                  </a:lnTo>
                  <a:lnTo>
                    <a:pt x="586" y="154"/>
                  </a:lnTo>
                  <a:lnTo>
                    <a:pt x="582" y="140"/>
                  </a:lnTo>
                  <a:lnTo>
                    <a:pt x="580" y="122"/>
                  </a:lnTo>
                  <a:lnTo>
                    <a:pt x="580" y="122"/>
                  </a:lnTo>
                  <a:lnTo>
                    <a:pt x="580" y="114"/>
                  </a:lnTo>
                  <a:lnTo>
                    <a:pt x="584" y="108"/>
                  </a:lnTo>
                  <a:lnTo>
                    <a:pt x="596" y="90"/>
                  </a:lnTo>
                  <a:lnTo>
                    <a:pt x="596" y="90"/>
                  </a:lnTo>
                  <a:lnTo>
                    <a:pt x="624" y="102"/>
                  </a:lnTo>
                  <a:lnTo>
                    <a:pt x="652" y="114"/>
                  </a:lnTo>
                  <a:lnTo>
                    <a:pt x="680" y="130"/>
                  </a:lnTo>
                  <a:lnTo>
                    <a:pt x="706" y="148"/>
                  </a:lnTo>
                  <a:lnTo>
                    <a:pt x="730" y="166"/>
                  </a:lnTo>
                  <a:lnTo>
                    <a:pt x="752" y="188"/>
                  </a:lnTo>
                  <a:lnTo>
                    <a:pt x="772" y="210"/>
                  </a:lnTo>
                  <a:lnTo>
                    <a:pt x="792" y="234"/>
                  </a:lnTo>
                  <a:lnTo>
                    <a:pt x="808" y="260"/>
                  </a:lnTo>
                  <a:lnTo>
                    <a:pt x="824" y="286"/>
                  </a:lnTo>
                  <a:lnTo>
                    <a:pt x="836" y="314"/>
                  </a:lnTo>
                  <a:lnTo>
                    <a:pt x="848" y="344"/>
                  </a:lnTo>
                  <a:lnTo>
                    <a:pt x="856" y="374"/>
                  </a:lnTo>
                  <a:lnTo>
                    <a:pt x="864" y="404"/>
                  </a:lnTo>
                  <a:lnTo>
                    <a:pt x="866" y="436"/>
                  </a:lnTo>
                  <a:lnTo>
                    <a:pt x="868" y="468"/>
                  </a:lnTo>
                  <a:lnTo>
                    <a:pt x="868" y="468"/>
                  </a:lnTo>
                  <a:close/>
                  <a:moveTo>
                    <a:pt x="414" y="74"/>
                  </a:moveTo>
                  <a:lnTo>
                    <a:pt x="414" y="74"/>
                  </a:lnTo>
                  <a:lnTo>
                    <a:pt x="410" y="80"/>
                  </a:lnTo>
                  <a:lnTo>
                    <a:pt x="404" y="86"/>
                  </a:lnTo>
                  <a:lnTo>
                    <a:pt x="390" y="96"/>
                  </a:lnTo>
                  <a:lnTo>
                    <a:pt x="376" y="104"/>
                  </a:lnTo>
                  <a:lnTo>
                    <a:pt x="364" y="114"/>
                  </a:lnTo>
                  <a:lnTo>
                    <a:pt x="364" y="114"/>
                  </a:lnTo>
                  <a:lnTo>
                    <a:pt x="342" y="130"/>
                  </a:lnTo>
                  <a:lnTo>
                    <a:pt x="326" y="142"/>
                  </a:lnTo>
                  <a:lnTo>
                    <a:pt x="312" y="152"/>
                  </a:lnTo>
                  <a:lnTo>
                    <a:pt x="304" y="160"/>
                  </a:lnTo>
                  <a:lnTo>
                    <a:pt x="298" y="168"/>
                  </a:lnTo>
                  <a:lnTo>
                    <a:pt x="298" y="168"/>
                  </a:lnTo>
                  <a:lnTo>
                    <a:pt x="290" y="180"/>
                  </a:lnTo>
                  <a:lnTo>
                    <a:pt x="278" y="192"/>
                  </a:lnTo>
                  <a:lnTo>
                    <a:pt x="254" y="218"/>
                  </a:lnTo>
                  <a:lnTo>
                    <a:pt x="232" y="242"/>
                  </a:lnTo>
                  <a:lnTo>
                    <a:pt x="224" y="252"/>
                  </a:lnTo>
                  <a:lnTo>
                    <a:pt x="222" y="260"/>
                  </a:lnTo>
                  <a:lnTo>
                    <a:pt x="222" y="260"/>
                  </a:lnTo>
                  <a:lnTo>
                    <a:pt x="222" y="268"/>
                  </a:lnTo>
                  <a:lnTo>
                    <a:pt x="226" y="276"/>
                  </a:lnTo>
                  <a:lnTo>
                    <a:pt x="232" y="284"/>
                  </a:lnTo>
                  <a:lnTo>
                    <a:pt x="238" y="290"/>
                  </a:lnTo>
                  <a:lnTo>
                    <a:pt x="246" y="296"/>
                  </a:lnTo>
                  <a:lnTo>
                    <a:pt x="252" y="300"/>
                  </a:lnTo>
                  <a:lnTo>
                    <a:pt x="260" y="302"/>
                  </a:lnTo>
                  <a:lnTo>
                    <a:pt x="266" y="302"/>
                  </a:lnTo>
                  <a:lnTo>
                    <a:pt x="266" y="302"/>
                  </a:lnTo>
                  <a:lnTo>
                    <a:pt x="280" y="298"/>
                  </a:lnTo>
                  <a:lnTo>
                    <a:pt x="302" y="298"/>
                  </a:lnTo>
                  <a:lnTo>
                    <a:pt x="322" y="300"/>
                  </a:lnTo>
                  <a:lnTo>
                    <a:pt x="342" y="304"/>
                  </a:lnTo>
                  <a:lnTo>
                    <a:pt x="342" y="304"/>
                  </a:lnTo>
                  <a:lnTo>
                    <a:pt x="356" y="308"/>
                  </a:lnTo>
                  <a:lnTo>
                    <a:pt x="380" y="312"/>
                  </a:lnTo>
                  <a:lnTo>
                    <a:pt x="410" y="320"/>
                  </a:lnTo>
                  <a:lnTo>
                    <a:pt x="424" y="326"/>
                  </a:lnTo>
                  <a:lnTo>
                    <a:pt x="440" y="334"/>
                  </a:lnTo>
                  <a:lnTo>
                    <a:pt x="454" y="342"/>
                  </a:lnTo>
                  <a:lnTo>
                    <a:pt x="466" y="352"/>
                  </a:lnTo>
                  <a:lnTo>
                    <a:pt x="476" y="364"/>
                  </a:lnTo>
                  <a:lnTo>
                    <a:pt x="484" y="380"/>
                  </a:lnTo>
                  <a:lnTo>
                    <a:pt x="488" y="396"/>
                  </a:lnTo>
                  <a:lnTo>
                    <a:pt x="490" y="416"/>
                  </a:lnTo>
                  <a:lnTo>
                    <a:pt x="488" y="438"/>
                  </a:lnTo>
                  <a:lnTo>
                    <a:pt x="480" y="462"/>
                  </a:lnTo>
                  <a:lnTo>
                    <a:pt x="480" y="462"/>
                  </a:lnTo>
                  <a:lnTo>
                    <a:pt x="476" y="470"/>
                  </a:lnTo>
                  <a:lnTo>
                    <a:pt x="470" y="478"/>
                  </a:lnTo>
                  <a:lnTo>
                    <a:pt x="458" y="490"/>
                  </a:lnTo>
                  <a:lnTo>
                    <a:pt x="442" y="498"/>
                  </a:lnTo>
                  <a:lnTo>
                    <a:pt x="426" y="508"/>
                  </a:lnTo>
                  <a:lnTo>
                    <a:pt x="408" y="518"/>
                  </a:lnTo>
                  <a:lnTo>
                    <a:pt x="392" y="532"/>
                  </a:lnTo>
                  <a:lnTo>
                    <a:pt x="384" y="540"/>
                  </a:lnTo>
                  <a:lnTo>
                    <a:pt x="378" y="550"/>
                  </a:lnTo>
                  <a:lnTo>
                    <a:pt x="372" y="562"/>
                  </a:lnTo>
                  <a:lnTo>
                    <a:pt x="368" y="576"/>
                  </a:lnTo>
                  <a:lnTo>
                    <a:pt x="368" y="576"/>
                  </a:lnTo>
                  <a:lnTo>
                    <a:pt x="360" y="610"/>
                  </a:lnTo>
                  <a:lnTo>
                    <a:pt x="356" y="632"/>
                  </a:lnTo>
                  <a:lnTo>
                    <a:pt x="354" y="648"/>
                  </a:lnTo>
                  <a:lnTo>
                    <a:pt x="354" y="648"/>
                  </a:lnTo>
                  <a:lnTo>
                    <a:pt x="356" y="676"/>
                  </a:lnTo>
                  <a:lnTo>
                    <a:pt x="360" y="714"/>
                  </a:lnTo>
                  <a:lnTo>
                    <a:pt x="360" y="732"/>
                  </a:lnTo>
                  <a:lnTo>
                    <a:pt x="358" y="748"/>
                  </a:lnTo>
                  <a:lnTo>
                    <a:pt x="356" y="758"/>
                  </a:lnTo>
                  <a:lnTo>
                    <a:pt x="352" y="760"/>
                  </a:lnTo>
                  <a:lnTo>
                    <a:pt x="348" y="762"/>
                  </a:lnTo>
                  <a:lnTo>
                    <a:pt x="348" y="762"/>
                  </a:lnTo>
                  <a:lnTo>
                    <a:pt x="344" y="760"/>
                  </a:lnTo>
                  <a:lnTo>
                    <a:pt x="338" y="758"/>
                  </a:lnTo>
                  <a:lnTo>
                    <a:pt x="326" y="748"/>
                  </a:lnTo>
                  <a:lnTo>
                    <a:pt x="312" y="736"/>
                  </a:lnTo>
                  <a:lnTo>
                    <a:pt x="298" y="720"/>
                  </a:lnTo>
                  <a:lnTo>
                    <a:pt x="284" y="704"/>
                  </a:lnTo>
                  <a:lnTo>
                    <a:pt x="274" y="688"/>
                  </a:lnTo>
                  <a:lnTo>
                    <a:pt x="266" y="676"/>
                  </a:lnTo>
                  <a:lnTo>
                    <a:pt x="264" y="668"/>
                  </a:lnTo>
                  <a:lnTo>
                    <a:pt x="264" y="668"/>
                  </a:lnTo>
                  <a:lnTo>
                    <a:pt x="262" y="650"/>
                  </a:lnTo>
                  <a:lnTo>
                    <a:pt x="256" y="624"/>
                  </a:lnTo>
                  <a:lnTo>
                    <a:pt x="250" y="592"/>
                  </a:lnTo>
                  <a:lnTo>
                    <a:pt x="248" y="574"/>
                  </a:lnTo>
                  <a:lnTo>
                    <a:pt x="248" y="558"/>
                  </a:lnTo>
                  <a:lnTo>
                    <a:pt x="248" y="558"/>
                  </a:lnTo>
                  <a:lnTo>
                    <a:pt x="246" y="550"/>
                  </a:lnTo>
                  <a:lnTo>
                    <a:pt x="244" y="544"/>
                  </a:lnTo>
                  <a:lnTo>
                    <a:pt x="240" y="538"/>
                  </a:lnTo>
                  <a:lnTo>
                    <a:pt x="236" y="532"/>
                  </a:lnTo>
                  <a:lnTo>
                    <a:pt x="224" y="522"/>
                  </a:lnTo>
                  <a:lnTo>
                    <a:pt x="210" y="514"/>
                  </a:lnTo>
                  <a:lnTo>
                    <a:pt x="198" y="504"/>
                  </a:lnTo>
                  <a:lnTo>
                    <a:pt x="186" y="492"/>
                  </a:lnTo>
                  <a:lnTo>
                    <a:pt x="180" y="484"/>
                  </a:lnTo>
                  <a:lnTo>
                    <a:pt x="176" y="476"/>
                  </a:lnTo>
                  <a:lnTo>
                    <a:pt x="174" y="468"/>
                  </a:lnTo>
                  <a:lnTo>
                    <a:pt x="174" y="458"/>
                  </a:lnTo>
                  <a:lnTo>
                    <a:pt x="174" y="458"/>
                  </a:lnTo>
                  <a:lnTo>
                    <a:pt x="176" y="440"/>
                  </a:lnTo>
                  <a:lnTo>
                    <a:pt x="180" y="424"/>
                  </a:lnTo>
                  <a:lnTo>
                    <a:pt x="186" y="408"/>
                  </a:lnTo>
                  <a:lnTo>
                    <a:pt x="192" y="396"/>
                  </a:lnTo>
                  <a:lnTo>
                    <a:pt x="198" y="384"/>
                  </a:lnTo>
                  <a:lnTo>
                    <a:pt x="204" y="374"/>
                  </a:lnTo>
                  <a:lnTo>
                    <a:pt x="206" y="364"/>
                  </a:lnTo>
                  <a:lnTo>
                    <a:pt x="204" y="354"/>
                  </a:lnTo>
                  <a:lnTo>
                    <a:pt x="204" y="354"/>
                  </a:lnTo>
                  <a:lnTo>
                    <a:pt x="202" y="350"/>
                  </a:lnTo>
                  <a:lnTo>
                    <a:pt x="198" y="346"/>
                  </a:lnTo>
                  <a:lnTo>
                    <a:pt x="188" y="340"/>
                  </a:lnTo>
                  <a:lnTo>
                    <a:pt x="174" y="336"/>
                  </a:lnTo>
                  <a:lnTo>
                    <a:pt x="158" y="332"/>
                  </a:lnTo>
                  <a:lnTo>
                    <a:pt x="124" y="328"/>
                  </a:lnTo>
                  <a:lnTo>
                    <a:pt x="96" y="326"/>
                  </a:lnTo>
                  <a:lnTo>
                    <a:pt x="96" y="326"/>
                  </a:lnTo>
                  <a:lnTo>
                    <a:pt x="106" y="302"/>
                  </a:lnTo>
                  <a:lnTo>
                    <a:pt x="118" y="278"/>
                  </a:lnTo>
                  <a:lnTo>
                    <a:pt x="132" y="254"/>
                  </a:lnTo>
                  <a:lnTo>
                    <a:pt x="146" y="232"/>
                  </a:lnTo>
                  <a:lnTo>
                    <a:pt x="164" y="212"/>
                  </a:lnTo>
                  <a:lnTo>
                    <a:pt x="180" y="192"/>
                  </a:lnTo>
                  <a:lnTo>
                    <a:pt x="200" y="174"/>
                  </a:lnTo>
                  <a:lnTo>
                    <a:pt x="220" y="158"/>
                  </a:lnTo>
                  <a:lnTo>
                    <a:pt x="240" y="142"/>
                  </a:lnTo>
                  <a:lnTo>
                    <a:pt x="262" y="126"/>
                  </a:lnTo>
                  <a:lnTo>
                    <a:pt x="286" y="114"/>
                  </a:lnTo>
                  <a:lnTo>
                    <a:pt x="310" y="102"/>
                  </a:lnTo>
                  <a:lnTo>
                    <a:pt x="334" y="92"/>
                  </a:lnTo>
                  <a:lnTo>
                    <a:pt x="360" y="84"/>
                  </a:lnTo>
                  <a:lnTo>
                    <a:pt x="386" y="78"/>
                  </a:lnTo>
                  <a:lnTo>
                    <a:pt x="414" y="74"/>
                  </a:lnTo>
                  <a:lnTo>
                    <a:pt x="414" y="74"/>
                  </a:lnTo>
                  <a:close/>
                  <a:moveTo>
                    <a:pt x="344" y="848"/>
                  </a:moveTo>
                  <a:lnTo>
                    <a:pt x="344" y="848"/>
                  </a:lnTo>
                  <a:lnTo>
                    <a:pt x="358" y="838"/>
                  </a:lnTo>
                  <a:lnTo>
                    <a:pt x="368" y="828"/>
                  </a:lnTo>
                  <a:lnTo>
                    <a:pt x="378" y="822"/>
                  </a:lnTo>
                  <a:lnTo>
                    <a:pt x="384" y="820"/>
                  </a:lnTo>
                  <a:lnTo>
                    <a:pt x="392" y="818"/>
                  </a:lnTo>
                  <a:lnTo>
                    <a:pt x="392" y="818"/>
                  </a:lnTo>
                  <a:lnTo>
                    <a:pt x="410" y="816"/>
                  </a:lnTo>
                  <a:lnTo>
                    <a:pt x="426" y="812"/>
                  </a:lnTo>
                  <a:lnTo>
                    <a:pt x="464" y="802"/>
                  </a:lnTo>
                  <a:lnTo>
                    <a:pt x="464" y="802"/>
                  </a:lnTo>
                  <a:lnTo>
                    <a:pt x="486" y="796"/>
                  </a:lnTo>
                  <a:lnTo>
                    <a:pt x="514" y="784"/>
                  </a:lnTo>
                  <a:lnTo>
                    <a:pt x="544" y="774"/>
                  </a:lnTo>
                  <a:lnTo>
                    <a:pt x="558" y="770"/>
                  </a:lnTo>
                  <a:lnTo>
                    <a:pt x="574" y="768"/>
                  </a:lnTo>
                  <a:lnTo>
                    <a:pt x="574" y="768"/>
                  </a:lnTo>
                  <a:lnTo>
                    <a:pt x="602" y="768"/>
                  </a:lnTo>
                  <a:lnTo>
                    <a:pt x="620" y="770"/>
                  </a:lnTo>
                  <a:lnTo>
                    <a:pt x="636" y="772"/>
                  </a:lnTo>
                  <a:lnTo>
                    <a:pt x="654" y="776"/>
                  </a:lnTo>
                  <a:lnTo>
                    <a:pt x="668" y="782"/>
                  </a:lnTo>
                  <a:lnTo>
                    <a:pt x="680" y="792"/>
                  </a:lnTo>
                  <a:lnTo>
                    <a:pt x="686" y="796"/>
                  </a:lnTo>
                  <a:lnTo>
                    <a:pt x="690" y="802"/>
                  </a:lnTo>
                  <a:lnTo>
                    <a:pt x="690" y="802"/>
                  </a:lnTo>
                  <a:lnTo>
                    <a:pt x="664" y="816"/>
                  </a:lnTo>
                  <a:lnTo>
                    <a:pt x="640" y="830"/>
                  </a:lnTo>
                  <a:lnTo>
                    <a:pt x="614" y="842"/>
                  </a:lnTo>
                  <a:lnTo>
                    <a:pt x="586" y="850"/>
                  </a:lnTo>
                  <a:lnTo>
                    <a:pt x="558" y="858"/>
                  </a:lnTo>
                  <a:lnTo>
                    <a:pt x="528" y="864"/>
                  </a:lnTo>
                  <a:lnTo>
                    <a:pt x="498" y="868"/>
                  </a:lnTo>
                  <a:lnTo>
                    <a:pt x="468" y="868"/>
                  </a:lnTo>
                  <a:lnTo>
                    <a:pt x="468" y="868"/>
                  </a:lnTo>
                  <a:lnTo>
                    <a:pt x="436" y="868"/>
                  </a:lnTo>
                  <a:lnTo>
                    <a:pt x="404" y="864"/>
                  </a:lnTo>
                  <a:lnTo>
                    <a:pt x="374" y="856"/>
                  </a:lnTo>
                  <a:lnTo>
                    <a:pt x="344" y="848"/>
                  </a:lnTo>
                  <a:lnTo>
                    <a:pt x="344" y="84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CL" sz="2400" dirty="0">
                <a:solidFill>
                  <a:srgbClr val="000000"/>
                </a:solidFill>
                <a:cs typeface="Arial" pitchFamily="34" charset="0"/>
              </a:endParaRPr>
            </a:p>
          </p:txBody>
        </p:sp>
      </p:grpSp>
      <p:grpSp>
        <p:nvGrpSpPr>
          <p:cNvPr id="20" name="Group 19"/>
          <p:cNvGrpSpPr/>
          <p:nvPr/>
        </p:nvGrpSpPr>
        <p:grpSpPr>
          <a:xfrm>
            <a:off x="4953000" y="1303515"/>
            <a:ext cx="468000" cy="468000"/>
            <a:chOff x="9657383" y="1143247"/>
            <a:chExt cx="791570" cy="769832"/>
          </a:xfrm>
        </p:grpSpPr>
        <p:sp>
          <p:nvSpPr>
            <p:cNvPr id="21" name="Oval 20"/>
            <p:cNvSpPr/>
            <p:nvPr>
              <p:custDataLst>
                <p:tags r:id="rId13"/>
              </p:custDataLst>
            </p:nvPr>
          </p:nvSpPr>
          <p:spPr bwMode="auto">
            <a:xfrm>
              <a:off x="9657383" y="1143247"/>
              <a:ext cx="791570" cy="769832"/>
            </a:xfrm>
            <a:prstGeom prst="ellipse">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CL" sz="2400" dirty="0">
                <a:solidFill>
                  <a:srgbClr val="000000"/>
                </a:solidFill>
                <a:cs typeface="Arial" pitchFamily="34" charset="0"/>
              </a:endParaRPr>
            </a:p>
          </p:txBody>
        </p:sp>
        <p:sp>
          <p:nvSpPr>
            <p:cNvPr id="22" name="Freeform 173"/>
            <p:cNvSpPr>
              <a:spLocks noEditPoints="1"/>
            </p:cNvSpPr>
            <p:nvPr>
              <p:custDataLst>
                <p:tags r:id="rId14"/>
              </p:custDataLst>
            </p:nvPr>
          </p:nvSpPr>
          <p:spPr bwMode="auto">
            <a:xfrm>
              <a:off x="9783168" y="1312163"/>
              <a:ext cx="540000" cy="432000"/>
            </a:xfrm>
            <a:custGeom>
              <a:avLst/>
              <a:gdLst>
                <a:gd name="T0" fmla="*/ 108 w 108"/>
                <a:gd name="T1" fmla="*/ 93 h 93"/>
                <a:gd name="T2" fmla="*/ 97 w 108"/>
                <a:gd name="T3" fmla="*/ 31 h 93"/>
                <a:gd name="T4" fmla="*/ 94 w 108"/>
                <a:gd name="T5" fmla="*/ 17 h 93"/>
                <a:gd name="T6" fmla="*/ 91 w 108"/>
                <a:gd name="T7" fmla="*/ 11 h 93"/>
                <a:gd name="T8" fmla="*/ 85 w 108"/>
                <a:gd name="T9" fmla="*/ 7 h 93"/>
                <a:gd name="T10" fmla="*/ 79 w 108"/>
                <a:gd name="T11" fmla="*/ 11 h 93"/>
                <a:gd name="T12" fmla="*/ 74 w 108"/>
                <a:gd name="T13" fmla="*/ 23 h 93"/>
                <a:gd name="T14" fmla="*/ 69 w 108"/>
                <a:gd name="T15" fmla="*/ 14 h 93"/>
                <a:gd name="T16" fmla="*/ 51 w 108"/>
                <a:gd name="T17" fmla="*/ 11 h 93"/>
                <a:gd name="T18" fmla="*/ 46 w 108"/>
                <a:gd name="T19" fmla="*/ 3 h 93"/>
                <a:gd name="T20" fmla="*/ 40 w 108"/>
                <a:gd name="T21" fmla="*/ 0 h 93"/>
                <a:gd name="T22" fmla="*/ 32 w 108"/>
                <a:gd name="T23" fmla="*/ 3 h 93"/>
                <a:gd name="T24" fmla="*/ 28 w 108"/>
                <a:gd name="T25" fmla="*/ 11 h 93"/>
                <a:gd name="T26" fmla="*/ 9 w 108"/>
                <a:gd name="T27" fmla="*/ 14 h 93"/>
                <a:gd name="T28" fmla="*/ 0 w 108"/>
                <a:gd name="T29" fmla="*/ 89 h 93"/>
                <a:gd name="T30" fmla="*/ 59 w 108"/>
                <a:gd name="T31" fmla="*/ 93 h 93"/>
                <a:gd name="T32" fmla="*/ 79 w 108"/>
                <a:gd name="T33" fmla="*/ 31 h 93"/>
                <a:gd name="T34" fmla="*/ 79 w 108"/>
                <a:gd name="T35" fmla="*/ 26 h 93"/>
                <a:gd name="T36" fmla="*/ 83 w 108"/>
                <a:gd name="T37" fmla="*/ 15 h 93"/>
                <a:gd name="T38" fmla="*/ 85 w 108"/>
                <a:gd name="T39" fmla="*/ 15 h 93"/>
                <a:gd name="T40" fmla="*/ 90 w 108"/>
                <a:gd name="T41" fmla="*/ 20 h 93"/>
                <a:gd name="T42" fmla="*/ 91 w 108"/>
                <a:gd name="T43" fmla="*/ 26 h 93"/>
                <a:gd name="T44" fmla="*/ 54 w 108"/>
                <a:gd name="T45" fmla="*/ 21 h 93"/>
                <a:gd name="T46" fmla="*/ 8 w 108"/>
                <a:gd name="T47" fmla="*/ 85 h 93"/>
                <a:gd name="T48" fmla="*/ 25 w 108"/>
                <a:gd name="T49" fmla="*/ 21 h 93"/>
                <a:gd name="T50" fmla="*/ 21 w 108"/>
                <a:gd name="T51" fmla="*/ 29 h 93"/>
                <a:gd name="T52" fmla="*/ 23 w 108"/>
                <a:gd name="T53" fmla="*/ 35 h 93"/>
                <a:gd name="T54" fmla="*/ 31 w 108"/>
                <a:gd name="T55" fmla="*/ 35 h 93"/>
                <a:gd name="T56" fmla="*/ 32 w 108"/>
                <a:gd name="T57" fmla="*/ 28 h 93"/>
                <a:gd name="T58" fmla="*/ 32 w 108"/>
                <a:gd name="T59" fmla="*/ 21 h 93"/>
                <a:gd name="T60" fmla="*/ 46 w 108"/>
                <a:gd name="T61" fmla="*/ 21 h 93"/>
                <a:gd name="T62" fmla="*/ 46 w 108"/>
                <a:gd name="T63" fmla="*/ 31 h 93"/>
                <a:gd name="T64" fmla="*/ 51 w 108"/>
                <a:gd name="T65" fmla="*/ 37 h 93"/>
                <a:gd name="T66" fmla="*/ 57 w 108"/>
                <a:gd name="T67" fmla="*/ 31 h 93"/>
                <a:gd name="T68" fmla="*/ 56 w 108"/>
                <a:gd name="T69" fmla="*/ 28 h 93"/>
                <a:gd name="T70" fmla="*/ 54 w 108"/>
                <a:gd name="T71" fmla="*/ 21 h 93"/>
                <a:gd name="T72" fmla="*/ 34 w 108"/>
                <a:gd name="T73" fmla="*/ 14 h 93"/>
                <a:gd name="T74" fmla="*/ 37 w 108"/>
                <a:gd name="T75" fmla="*/ 9 h 93"/>
                <a:gd name="T76" fmla="*/ 42 w 108"/>
                <a:gd name="T77" fmla="*/ 9 h 93"/>
                <a:gd name="T78" fmla="*/ 45 w 108"/>
                <a:gd name="T79" fmla="*/ 14 h 93"/>
                <a:gd name="T80" fmla="*/ 74 w 108"/>
                <a:gd name="T81" fmla="*/ 37 h 93"/>
                <a:gd name="T82" fmla="*/ 77 w 108"/>
                <a:gd name="T83" fmla="*/ 40 h 93"/>
                <a:gd name="T84" fmla="*/ 74 w 108"/>
                <a:gd name="T85" fmla="*/ 37 h 93"/>
                <a:gd name="T86" fmla="*/ 94 w 108"/>
                <a:gd name="T87" fmla="*/ 37 h 93"/>
                <a:gd name="T88" fmla="*/ 99 w 108"/>
                <a:gd name="T89" fmla="*/ 40 h 93"/>
                <a:gd name="T90" fmla="*/ 94 w 108"/>
                <a:gd name="T91" fmla="*/ 45 h 93"/>
                <a:gd name="T92" fmla="*/ 91 w 108"/>
                <a:gd name="T93" fmla="*/ 40 h 93"/>
                <a:gd name="T94" fmla="*/ 94 w 108"/>
                <a:gd name="T95" fmla="*/ 3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 h="93">
                  <a:moveTo>
                    <a:pt x="59" y="93"/>
                  </a:moveTo>
                  <a:lnTo>
                    <a:pt x="77" y="93"/>
                  </a:lnTo>
                  <a:lnTo>
                    <a:pt x="108" y="93"/>
                  </a:lnTo>
                  <a:lnTo>
                    <a:pt x="108" y="31"/>
                  </a:lnTo>
                  <a:lnTo>
                    <a:pt x="97" y="31"/>
                  </a:lnTo>
                  <a:lnTo>
                    <a:pt x="97" y="31"/>
                  </a:lnTo>
                  <a:lnTo>
                    <a:pt x="97" y="24"/>
                  </a:lnTo>
                  <a:lnTo>
                    <a:pt x="97" y="24"/>
                  </a:lnTo>
                  <a:lnTo>
                    <a:pt x="94" y="17"/>
                  </a:lnTo>
                  <a:lnTo>
                    <a:pt x="94" y="17"/>
                  </a:lnTo>
                  <a:lnTo>
                    <a:pt x="91" y="11"/>
                  </a:lnTo>
                  <a:lnTo>
                    <a:pt x="91" y="11"/>
                  </a:lnTo>
                  <a:lnTo>
                    <a:pt x="88" y="9"/>
                  </a:lnTo>
                  <a:lnTo>
                    <a:pt x="85" y="7"/>
                  </a:lnTo>
                  <a:lnTo>
                    <a:pt x="85" y="7"/>
                  </a:lnTo>
                  <a:lnTo>
                    <a:pt x="82" y="9"/>
                  </a:lnTo>
                  <a:lnTo>
                    <a:pt x="79" y="11"/>
                  </a:lnTo>
                  <a:lnTo>
                    <a:pt x="79" y="11"/>
                  </a:lnTo>
                  <a:lnTo>
                    <a:pt x="76" y="17"/>
                  </a:lnTo>
                  <a:lnTo>
                    <a:pt x="76" y="17"/>
                  </a:lnTo>
                  <a:lnTo>
                    <a:pt x="74" y="23"/>
                  </a:lnTo>
                  <a:lnTo>
                    <a:pt x="73" y="17"/>
                  </a:lnTo>
                  <a:lnTo>
                    <a:pt x="73" y="14"/>
                  </a:lnTo>
                  <a:lnTo>
                    <a:pt x="69" y="14"/>
                  </a:lnTo>
                  <a:lnTo>
                    <a:pt x="52" y="14"/>
                  </a:lnTo>
                  <a:lnTo>
                    <a:pt x="52" y="14"/>
                  </a:lnTo>
                  <a:lnTo>
                    <a:pt x="51" y="11"/>
                  </a:lnTo>
                  <a:lnTo>
                    <a:pt x="51" y="11"/>
                  </a:lnTo>
                  <a:lnTo>
                    <a:pt x="49" y="6"/>
                  </a:lnTo>
                  <a:lnTo>
                    <a:pt x="46" y="3"/>
                  </a:lnTo>
                  <a:lnTo>
                    <a:pt x="46" y="3"/>
                  </a:lnTo>
                  <a:lnTo>
                    <a:pt x="43" y="0"/>
                  </a:lnTo>
                  <a:lnTo>
                    <a:pt x="40" y="0"/>
                  </a:lnTo>
                  <a:lnTo>
                    <a:pt x="40" y="0"/>
                  </a:lnTo>
                  <a:lnTo>
                    <a:pt x="35" y="0"/>
                  </a:lnTo>
                  <a:lnTo>
                    <a:pt x="32" y="3"/>
                  </a:lnTo>
                  <a:lnTo>
                    <a:pt x="32" y="3"/>
                  </a:lnTo>
                  <a:lnTo>
                    <a:pt x="29" y="6"/>
                  </a:lnTo>
                  <a:lnTo>
                    <a:pt x="28" y="11"/>
                  </a:lnTo>
                  <a:lnTo>
                    <a:pt x="28" y="11"/>
                  </a:lnTo>
                  <a:lnTo>
                    <a:pt x="26" y="14"/>
                  </a:lnTo>
                  <a:lnTo>
                    <a:pt x="9" y="14"/>
                  </a:lnTo>
                  <a:lnTo>
                    <a:pt x="6" y="14"/>
                  </a:lnTo>
                  <a:lnTo>
                    <a:pt x="6" y="17"/>
                  </a:lnTo>
                  <a:lnTo>
                    <a:pt x="0" y="89"/>
                  </a:lnTo>
                  <a:lnTo>
                    <a:pt x="0" y="93"/>
                  </a:lnTo>
                  <a:lnTo>
                    <a:pt x="4" y="93"/>
                  </a:lnTo>
                  <a:lnTo>
                    <a:pt x="59" y="93"/>
                  </a:lnTo>
                  <a:lnTo>
                    <a:pt x="59" y="93"/>
                  </a:lnTo>
                  <a:close/>
                  <a:moveTo>
                    <a:pt x="91" y="31"/>
                  </a:moveTo>
                  <a:lnTo>
                    <a:pt x="79" y="31"/>
                  </a:lnTo>
                  <a:lnTo>
                    <a:pt x="79" y="31"/>
                  </a:lnTo>
                  <a:lnTo>
                    <a:pt x="79" y="26"/>
                  </a:lnTo>
                  <a:lnTo>
                    <a:pt x="79" y="26"/>
                  </a:lnTo>
                  <a:lnTo>
                    <a:pt x="80" y="20"/>
                  </a:lnTo>
                  <a:lnTo>
                    <a:pt x="80" y="20"/>
                  </a:lnTo>
                  <a:lnTo>
                    <a:pt x="83" y="15"/>
                  </a:lnTo>
                  <a:lnTo>
                    <a:pt x="83" y="15"/>
                  </a:lnTo>
                  <a:lnTo>
                    <a:pt x="85" y="15"/>
                  </a:lnTo>
                  <a:lnTo>
                    <a:pt x="85" y="15"/>
                  </a:lnTo>
                  <a:lnTo>
                    <a:pt x="87" y="15"/>
                  </a:lnTo>
                  <a:lnTo>
                    <a:pt x="87" y="15"/>
                  </a:lnTo>
                  <a:lnTo>
                    <a:pt x="90" y="20"/>
                  </a:lnTo>
                  <a:lnTo>
                    <a:pt x="90" y="20"/>
                  </a:lnTo>
                  <a:lnTo>
                    <a:pt x="91" y="26"/>
                  </a:lnTo>
                  <a:lnTo>
                    <a:pt x="91" y="26"/>
                  </a:lnTo>
                  <a:lnTo>
                    <a:pt x="91" y="31"/>
                  </a:lnTo>
                  <a:lnTo>
                    <a:pt x="91" y="31"/>
                  </a:lnTo>
                  <a:close/>
                  <a:moveTo>
                    <a:pt x="54" y="21"/>
                  </a:moveTo>
                  <a:lnTo>
                    <a:pt x="65" y="21"/>
                  </a:lnTo>
                  <a:lnTo>
                    <a:pt x="69" y="85"/>
                  </a:lnTo>
                  <a:lnTo>
                    <a:pt x="8" y="85"/>
                  </a:lnTo>
                  <a:lnTo>
                    <a:pt x="14" y="21"/>
                  </a:lnTo>
                  <a:lnTo>
                    <a:pt x="25" y="21"/>
                  </a:lnTo>
                  <a:lnTo>
                    <a:pt x="25" y="21"/>
                  </a:lnTo>
                  <a:lnTo>
                    <a:pt x="23" y="28"/>
                  </a:lnTo>
                  <a:lnTo>
                    <a:pt x="23" y="28"/>
                  </a:lnTo>
                  <a:lnTo>
                    <a:pt x="21" y="29"/>
                  </a:lnTo>
                  <a:lnTo>
                    <a:pt x="21" y="31"/>
                  </a:lnTo>
                  <a:lnTo>
                    <a:pt x="21" y="31"/>
                  </a:lnTo>
                  <a:lnTo>
                    <a:pt x="23" y="35"/>
                  </a:lnTo>
                  <a:lnTo>
                    <a:pt x="28" y="37"/>
                  </a:lnTo>
                  <a:lnTo>
                    <a:pt x="28" y="37"/>
                  </a:lnTo>
                  <a:lnTo>
                    <a:pt x="31" y="35"/>
                  </a:lnTo>
                  <a:lnTo>
                    <a:pt x="32" y="31"/>
                  </a:lnTo>
                  <a:lnTo>
                    <a:pt x="32" y="31"/>
                  </a:lnTo>
                  <a:lnTo>
                    <a:pt x="32" y="28"/>
                  </a:lnTo>
                  <a:lnTo>
                    <a:pt x="32" y="28"/>
                  </a:lnTo>
                  <a:lnTo>
                    <a:pt x="32" y="21"/>
                  </a:lnTo>
                  <a:lnTo>
                    <a:pt x="32" y="21"/>
                  </a:lnTo>
                  <a:lnTo>
                    <a:pt x="46" y="21"/>
                  </a:lnTo>
                  <a:lnTo>
                    <a:pt x="46" y="21"/>
                  </a:lnTo>
                  <a:lnTo>
                    <a:pt x="46" y="21"/>
                  </a:lnTo>
                  <a:lnTo>
                    <a:pt x="48" y="28"/>
                  </a:lnTo>
                  <a:lnTo>
                    <a:pt x="48" y="28"/>
                  </a:lnTo>
                  <a:lnTo>
                    <a:pt x="46" y="31"/>
                  </a:lnTo>
                  <a:lnTo>
                    <a:pt x="46" y="31"/>
                  </a:lnTo>
                  <a:lnTo>
                    <a:pt x="48" y="35"/>
                  </a:lnTo>
                  <a:lnTo>
                    <a:pt x="51" y="37"/>
                  </a:lnTo>
                  <a:lnTo>
                    <a:pt x="51" y="37"/>
                  </a:lnTo>
                  <a:lnTo>
                    <a:pt x="56" y="35"/>
                  </a:lnTo>
                  <a:lnTo>
                    <a:pt x="57" y="31"/>
                  </a:lnTo>
                  <a:lnTo>
                    <a:pt x="57" y="31"/>
                  </a:lnTo>
                  <a:lnTo>
                    <a:pt x="57" y="29"/>
                  </a:lnTo>
                  <a:lnTo>
                    <a:pt x="56" y="28"/>
                  </a:lnTo>
                  <a:lnTo>
                    <a:pt x="56" y="28"/>
                  </a:lnTo>
                  <a:lnTo>
                    <a:pt x="54" y="21"/>
                  </a:lnTo>
                  <a:lnTo>
                    <a:pt x="54" y="21"/>
                  </a:lnTo>
                  <a:close/>
                  <a:moveTo>
                    <a:pt x="45" y="14"/>
                  </a:moveTo>
                  <a:lnTo>
                    <a:pt x="34" y="14"/>
                  </a:lnTo>
                  <a:lnTo>
                    <a:pt x="34" y="14"/>
                  </a:lnTo>
                  <a:lnTo>
                    <a:pt x="34" y="14"/>
                  </a:lnTo>
                  <a:lnTo>
                    <a:pt x="37" y="9"/>
                  </a:lnTo>
                  <a:lnTo>
                    <a:pt x="37" y="9"/>
                  </a:lnTo>
                  <a:lnTo>
                    <a:pt x="40" y="7"/>
                  </a:lnTo>
                  <a:lnTo>
                    <a:pt x="40" y="7"/>
                  </a:lnTo>
                  <a:lnTo>
                    <a:pt x="42" y="9"/>
                  </a:lnTo>
                  <a:lnTo>
                    <a:pt x="42" y="9"/>
                  </a:lnTo>
                  <a:lnTo>
                    <a:pt x="45" y="14"/>
                  </a:lnTo>
                  <a:lnTo>
                    <a:pt x="45" y="14"/>
                  </a:lnTo>
                  <a:lnTo>
                    <a:pt x="45" y="14"/>
                  </a:lnTo>
                  <a:close/>
                  <a:moveTo>
                    <a:pt x="74" y="37"/>
                  </a:moveTo>
                  <a:lnTo>
                    <a:pt x="74" y="37"/>
                  </a:lnTo>
                  <a:lnTo>
                    <a:pt x="76" y="38"/>
                  </a:lnTo>
                  <a:lnTo>
                    <a:pt x="77" y="40"/>
                  </a:lnTo>
                  <a:lnTo>
                    <a:pt x="77" y="40"/>
                  </a:lnTo>
                  <a:lnTo>
                    <a:pt x="77" y="43"/>
                  </a:lnTo>
                  <a:lnTo>
                    <a:pt x="74" y="43"/>
                  </a:lnTo>
                  <a:lnTo>
                    <a:pt x="74" y="37"/>
                  </a:lnTo>
                  <a:lnTo>
                    <a:pt x="74" y="37"/>
                  </a:lnTo>
                  <a:close/>
                  <a:moveTo>
                    <a:pt x="94" y="37"/>
                  </a:moveTo>
                  <a:lnTo>
                    <a:pt x="94" y="37"/>
                  </a:lnTo>
                  <a:lnTo>
                    <a:pt x="97" y="37"/>
                  </a:lnTo>
                  <a:lnTo>
                    <a:pt x="99" y="40"/>
                  </a:lnTo>
                  <a:lnTo>
                    <a:pt x="99" y="40"/>
                  </a:lnTo>
                  <a:lnTo>
                    <a:pt x="97" y="43"/>
                  </a:lnTo>
                  <a:lnTo>
                    <a:pt x="94" y="45"/>
                  </a:lnTo>
                  <a:lnTo>
                    <a:pt x="94" y="45"/>
                  </a:lnTo>
                  <a:lnTo>
                    <a:pt x="93" y="43"/>
                  </a:lnTo>
                  <a:lnTo>
                    <a:pt x="91" y="40"/>
                  </a:lnTo>
                  <a:lnTo>
                    <a:pt x="91" y="40"/>
                  </a:lnTo>
                  <a:lnTo>
                    <a:pt x="93" y="37"/>
                  </a:lnTo>
                  <a:lnTo>
                    <a:pt x="94" y="37"/>
                  </a:lnTo>
                  <a:lnTo>
                    <a:pt x="94" y="3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CL" sz="2400" u="sng" dirty="0">
                <a:solidFill>
                  <a:srgbClr val="000000"/>
                </a:solidFill>
                <a:cs typeface="Arial" pitchFamily="34" charset="0"/>
              </a:endParaRPr>
            </a:p>
          </p:txBody>
        </p:sp>
      </p:grpSp>
      <p:sp>
        <p:nvSpPr>
          <p:cNvPr id="23" name="Freeform 22"/>
          <p:cNvSpPr>
            <a:spLocks noEditPoints="1"/>
          </p:cNvSpPr>
          <p:nvPr>
            <p:custDataLst>
              <p:tags r:id="rId9"/>
            </p:custDataLst>
          </p:nvPr>
        </p:nvSpPr>
        <p:spPr bwMode="auto">
          <a:xfrm>
            <a:off x="318336" y="1430227"/>
            <a:ext cx="252000" cy="216000"/>
          </a:xfrm>
          <a:custGeom>
            <a:avLst/>
            <a:gdLst>
              <a:gd name="T0" fmla="*/ 0 w 1212"/>
              <a:gd name="T1" fmla="*/ 894 h 1016"/>
              <a:gd name="T2" fmla="*/ 12 w 1212"/>
              <a:gd name="T3" fmla="*/ 956 h 1016"/>
              <a:gd name="T4" fmla="*/ 30 w 1212"/>
              <a:gd name="T5" fmla="*/ 984 h 1016"/>
              <a:gd name="T6" fmla="*/ 56 w 1212"/>
              <a:gd name="T7" fmla="*/ 1002 h 1016"/>
              <a:gd name="T8" fmla="*/ 120 w 1212"/>
              <a:gd name="T9" fmla="*/ 1014 h 1016"/>
              <a:gd name="T10" fmla="*/ 124 w 1212"/>
              <a:gd name="T11" fmla="*/ 250 h 1016"/>
              <a:gd name="T12" fmla="*/ 70 w 1212"/>
              <a:gd name="T13" fmla="*/ 256 h 1016"/>
              <a:gd name="T14" fmla="*/ 32 w 1212"/>
              <a:gd name="T15" fmla="*/ 276 h 1016"/>
              <a:gd name="T16" fmla="*/ 12 w 1212"/>
              <a:gd name="T17" fmla="*/ 298 h 1016"/>
              <a:gd name="T18" fmla="*/ 2 w 1212"/>
              <a:gd name="T19" fmla="*/ 332 h 1016"/>
              <a:gd name="T20" fmla="*/ 1084 w 1212"/>
              <a:gd name="T21" fmla="*/ 250 h 1016"/>
              <a:gd name="T22" fmla="*/ 1096 w 1212"/>
              <a:gd name="T23" fmla="*/ 1016 h 1016"/>
              <a:gd name="T24" fmla="*/ 1148 w 1212"/>
              <a:gd name="T25" fmla="*/ 1008 h 1016"/>
              <a:gd name="T26" fmla="*/ 1176 w 1212"/>
              <a:gd name="T27" fmla="*/ 992 h 1016"/>
              <a:gd name="T28" fmla="*/ 1196 w 1212"/>
              <a:gd name="T29" fmla="*/ 968 h 1016"/>
              <a:gd name="T30" fmla="*/ 1212 w 1212"/>
              <a:gd name="T31" fmla="*/ 894 h 1016"/>
              <a:gd name="T32" fmla="*/ 1210 w 1212"/>
              <a:gd name="T33" fmla="*/ 330 h 1016"/>
              <a:gd name="T34" fmla="*/ 1198 w 1212"/>
              <a:gd name="T35" fmla="*/ 296 h 1016"/>
              <a:gd name="T36" fmla="*/ 1178 w 1212"/>
              <a:gd name="T37" fmla="*/ 274 h 1016"/>
              <a:gd name="T38" fmla="*/ 1138 w 1212"/>
              <a:gd name="T39" fmla="*/ 256 h 1016"/>
              <a:gd name="T40" fmla="*/ 1084 w 1212"/>
              <a:gd name="T41" fmla="*/ 250 h 1016"/>
              <a:gd name="T42" fmla="*/ 978 w 1212"/>
              <a:gd name="T43" fmla="*/ 250 h 1016"/>
              <a:gd name="T44" fmla="*/ 380 w 1212"/>
              <a:gd name="T45" fmla="*/ 202 h 1016"/>
              <a:gd name="T46" fmla="*/ 402 w 1212"/>
              <a:gd name="T47" fmla="*/ 200 h 1016"/>
              <a:gd name="T48" fmla="*/ 408 w 1212"/>
              <a:gd name="T49" fmla="*/ 192 h 1016"/>
              <a:gd name="T50" fmla="*/ 408 w 1212"/>
              <a:gd name="T51" fmla="*/ 94 h 1016"/>
              <a:gd name="T52" fmla="*/ 414 w 1212"/>
              <a:gd name="T53" fmla="*/ 66 h 1016"/>
              <a:gd name="T54" fmla="*/ 434 w 1212"/>
              <a:gd name="T55" fmla="*/ 60 h 1016"/>
              <a:gd name="T56" fmla="*/ 792 w 1212"/>
              <a:gd name="T57" fmla="*/ 60 h 1016"/>
              <a:gd name="T58" fmla="*/ 808 w 1212"/>
              <a:gd name="T59" fmla="*/ 70 h 1016"/>
              <a:gd name="T60" fmla="*/ 814 w 1212"/>
              <a:gd name="T61" fmla="*/ 102 h 1016"/>
              <a:gd name="T62" fmla="*/ 814 w 1212"/>
              <a:gd name="T63" fmla="*/ 190 h 1016"/>
              <a:gd name="T64" fmla="*/ 826 w 1212"/>
              <a:gd name="T65" fmla="*/ 200 h 1016"/>
              <a:gd name="T66" fmla="*/ 854 w 1212"/>
              <a:gd name="T67" fmla="*/ 200 h 1016"/>
              <a:gd name="T68" fmla="*/ 864 w 1212"/>
              <a:gd name="T69" fmla="*/ 194 h 1016"/>
              <a:gd name="T70" fmla="*/ 866 w 1212"/>
              <a:gd name="T71" fmla="*/ 38 h 1016"/>
              <a:gd name="T72" fmla="*/ 862 w 1212"/>
              <a:gd name="T73" fmla="*/ 16 h 1016"/>
              <a:gd name="T74" fmla="*/ 848 w 1212"/>
              <a:gd name="T75" fmla="*/ 2 h 1016"/>
              <a:gd name="T76" fmla="*/ 392 w 1212"/>
              <a:gd name="T77" fmla="*/ 0 h 1016"/>
              <a:gd name="T78" fmla="*/ 372 w 1212"/>
              <a:gd name="T79" fmla="*/ 4 h 1016"/>
              <a:gd name="T80" fmla="*/ 358 w 1212"/>
              <a:gd name="T81" fmla="*/ 20 h 1016"/>
              <a:gd name="T82" fmla="*/ 354 w 1212"/>
              <a:gd name="T83" fmla="*/ 180 h 1016"/>
              <a:gd name="T84" fmla="*/ 358 w 1212"/>
              <a:gd name="T85" fmla="*/ 196 h 1016"/>
              <a:gd name="T86" fmla="*/ 380 w 1212"/>
              <a:gd name="T87" fmla="*/ 202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1016">
                <a:moveTo>
                  <a:pt x="0" y="360"/>
                </a:moveTo>
                <a:lnTo>
                  <a:pt x="0" y="894"/>
                </a:lnTo>
                <a:lnTo>
                  <a:pt x="0" y="894"/>
                </a:lnTo>
                <a:lnTo>
                  <a:pt x="2" y="920"/>
                </a:lnTo>
                <a:lnTo>
                  <a:pt x="8" y="946"/>
                </a:lnTo>
                <a:lnTo>
                  <a:pt x="12" y="956"/>
                </a:lnTo>
                <a:lnTo>
                  <a:pt x="16" y="966"/>
                </a:lnTo>
                <a:lnTo>
                  <a:pt x="22" y="976"/>
                </a:lnTo>
                <a:lnTo>
                  <a:pt x="30" y="984"/>
                </a:lnTo>
                <a:lnTo>
                  <a:pt x="38" y="990"/>
                </a:lnTo>
                <a:lnTo>
                  <a:pt x="46" y="996"/>
                </a:lnTo>
                <a:lnTo>
                  <a:pt x="56" y="1002"/>
                </a:lnTo>
                <a:lnTo>
                  <a:pt x="68" y="1006"/>
                </a:lnTo>
                <a:lnTo>
                  <a:pt x="92" y="1012"/>
                </a:lnTo>
                <a:lnTo>
                  <a:pt x="120" y="1014"/>
                </a:lnTo>
                <a:lnTo>
                  <a:pt x="186" y="1014"/>
                </a:lnTo>
                <a:lnTo>
                  <a:pt x="186" y="250"/>
                </a:lnTo>
                <a:lnTo>
                  <a:pt x="124" y="250"/>
                </a:lnTo>
                <a:lnTo>
                  <a:pt x="124" y="250"/>
                </a:lnTo>
                <a:lnTo>
                  <a:pt x="96" y="252"/>
                </a:lnTo>
                <a:lnTo>
                  <a:pt x="70" y="256"/>
                </a:lnTo>
                <a:lnTo>
                  <a:pt x="50" y="264"/>
                </a:lnTo>
                <a:lnTo>
                  <a:pt x="40" y="270"/>
                </a:lnTo>
                <a:lnTo>
                  <a:pt x="32" y="276"/>
                </a:lnTo>
                <a:lnTo>
                  <a:pt x="24" y="282"/>
                </a:lnTo>
                <a:lnTo>
                  <a:pt x="18" y="290"/>
                </a:lnTo>
                <a:lnTo>
                  <a:pt x="12" y="298"/>
                </a:lnTo>
                <a:lnTo>
                  <a:pt x="8" y="308"/>
                </a:lnTo>
                <a:lnTo>
                  <a:pt x="4" y="320"/>
                </a:lnTo>
                <a:lnTo>
                  <a:pt x="2" y="332"/>
                </a:lnTo>
                <a:lnTo>
                  <a:pt x="0" y="360"/>
                </a:lnTo>
                <a:lnTo>
                  <a:pt x="0" y="360"/>
                </a:lnTo>
                <a:close/>
                <a:moveTo>
                  <a:pt x="1084" y="250"/>
                </a:moveTo>
                <a:lnTo>
                  <a:pt x="1026" y="250"/>
                </a:lnTo>
                <a:lnTo>
                  <a:pt x="1026" y="1016"/>
                </a:lnTo>
                <a:lnTo>
                  <a:pt x="1096" y="1016"/>
                </a:lnTo>
                <a:lnTo>
                  <a:pt x="1096" y="1016"/>
                </a:lnTo>
                <a:lnTo>
                  <a:pt x="1124" y="1014"/>
                </a:lnTo>
                <a:lnTo>
                  <a:pt x="1148" y="1008"/>
                </a:lnTo>
                <a:lnTo>
                  <a:pt x="1158" y="1004"/>
                </a:lnTo>
                <a:lnTo>
                  <a:pt x="1168" y="998"/>
                </a:lnTo>
                <a:lnTo>
                  <a:pt x="1176" y="992"/>
                </a:lnTo>
                <a:lnTo>
                  <a:pt x="1184" y="984"/>
                </a:lnTo>
                <a:lnTo>
                  <a:pt x="1190" y="976"/>
                </a:lnTo>
                <a:lnTo>
                  <a:pt x="1196" y="968"/>
                </a:lnTo>
                <a:lnTo>
                  <a:pt x="1204" y="946"/>
                </a:lnTo>
                <a:lnTo>
                  <a:pt x="1210" y="922"/>
                </a:lnTo>
                <a:lnTo>
                  <a:pt x="1212" y="894"/>
                </a:lnTo>
                <a:lnTo>
                  <a:pt x="1212" y="356"/>
                </a:lnTo>
                <a:lnTo>
                  <a:pt x="1212" y="356"/>
                </a:lnTo>
                <a:lnTo>
                  <a:pt x="1210" y="330"/>
                </a:lnTo>
                <a:lnTo>
                  <a:pt x="1206" y="318"/>
                </a:lnTo>
                <a:lnTo>
                  <a:pt x="1204" y="306"/>
                </a:lnTo>
                <a:lnTo>
                  <a:pt x="1198" y="296"/>
                </a:lnTo>
                <a:lnTo>
                  <a:pt x="1192" y="288"/>
                </a:lnTo>
                <a:lnTo>
                  <a:pt x="1186" y="280"/>
                </a:lnTo>
                <a:lnTo>
                  <a:pt x="1178" y="274"/>
                </a:lnTo>
                <a:lnTo>
                  <a:pt x="1170" y="268"/>
                </a:lnTo>
                <a:lnTo>
                  <a:pt x="1160" y="262"/>
                </a:lnTo>
                <a:lnTo>
                  <a:pt x="1138" y="256"/>
                </a:lnTo>
                <a:lnTo>
                  <a:pt x="1112" y="252"/>
                </a:lnTo>
                <a:lnTo>
                  <a:pt x="1084" y="250"/>
                </a:lnTo>
                <a:lnTo>
                  <a:pt x="1084" y="250"/>
                </a:lnTo>
                <a:close/>
                <a:moveTo>
                  <a:pt x="234" y="1014"/>
                </a:moveTo>
                <a:lnTo>
                  <a:pt x="978" y="1016"/>
                </a:lnTo>
                <a:lnTo>
                  <a:pt x="978" y="250"/>
                </a:lnTo>
                <a:lnTo>
                  <a:pt x="234" y="250"/>
                </a:lnTo>
                <a:lnTo>
                  <a:pt x="234" y="1014"/>
                </a:lnTo>
                <a:close/>
                <a:moveTo>
                  <a:pt x="380" y="202"/>
                </a:moveTo>
                <a:lnTo>
                  <a:pt x="380" y="202"/>
                </a:lnTo>
                <a:lnTo>
                  <a:pt x="396" y="202"/>
                </a:lnTo>
                <a:lnTo>
                  <a:pt x="402" y="200"/>
                </a:lnTo>
                <a:lnTo>
                  <a:pt x="406" y="198"/>
                </a:lnTo>
                <a:lnTo>
                  <a:pt x="408" y="196"/>
                </a:lnTo>
                <a:lnTo>
                  <a:pt x="408" y="192"/>
                </a:lnTo>
                <a:lnTo>
                  <a:pt x="408" y="182"/>
                </a:lnTo>
                <a:lnTo>
                  <a:pt x="408" y="94"/>
                </a:lnTo>
                <a:lnTo>
                  <a:pt x="408" y="94"/>
                </a:lnTo>
                <a:lnTo>
                  <a:pt x="408" y="82"/>
                </a:lnTo>
                <a:lnTo>
                  <a:pt x="412" y="70"/>
                </a:lnTo>
                <a:lnTo>
                  <a:pt x="414" y="66"/>
                </a:lnTo>
                <a:lnTo>
                  <a:pt x="420" y="62"/>
                </a:lnTo>
                <a:lnTo>
                  <a:pt x="426" y="60"/>
                </a:lnTo>
                <a:lnTo>
                  <a:pt x="434" y="60"/>
                </a:lnTo>
                <a:lnTo>
                  <a:pt x="782" y="60"/>
                </a:lnTo>
                <a:lnTo>
                  <a:pt x="782" y="60"/>
                </a:lnTo>
                <a:lnTo>
                  <a:pt x="792" y="60"/>
                </a:lnTo>
                <a:lnTo>
                  <a:pt x="800" y="62"/>
                </a:lnTo>
                <a:lnTo>
                  <a:pt x="804" y="66"/>
                </a:lnTo>
                <a:lnTo>
                  <a:pt x="808" y="70"/>
                </a:lnTo>
                <a:lnTo>
                  <a:pt x="812" y="76"/>
                </a:lnTo>
                <a:lnTo>
                  <a:pt x="812" y="82"/>
                </a:lnTo>
                <a:lnTo>
                  <a:pt x="814" y="102"/>
                </a:lnTo>
                <a:lnTo>
                  <a:pt x="812" y="178"/>
                </a:lnTo>
                <a:lnTo>
                  <a:pt x="812" y="178"/>
                </a:lnTo>
                <a:lnTo>
                  <a:pt x="814" y="190"/>
                </a:lnTo>
                <a:lnTo>
                  <a:pt x="816" y="194"/>
                </a:lnTo>
                <a:lnTo>
                  <a:pt x="818" y="198"/>
                </a:lnTo>
                <a:lnTo>
                  <a:pt x="826" y="200"/>
                </a:lnTo>
                <a:lnTo>
                  <a:pt x="838" y="202"/>
                </a:lnTo>
                <a:lnTo>
                  <a:pt x="838" y="202"/>
                </a:lnTo>
                <a:lnTo>
                  <a:pt x="854" y="200"/>
                </a:lnTo>
                <a:lnTo>
                  <a:pt x="860" y="200"/>
                </a:lnTo>
                <a:lnTo>
                  <a:pt x="862" y="196"/>
                </a:lnTo>
                <a:lnTo>
                  <a:pt x="864" y="194"/>
                </a:lnTo>
                <a:lnTo>
                  <a:pt x="866" y="190"/>
                </a:lnTo>
                <a:lnTo>
                  <a:pt x="866" y="182"/>
                </a:lnTo>
                <a:lnTo>
                  <a:pt x="866" y="38"/>
                </a:lnTo>
                <a:lnTo>
                  <a:pt x="866" y="38"/>
                </a:lnTo>
                <a:lnTo>
                  <a:pt x="864" y="24"/>
                </a:lnTo>
                <a:lnTo>
                  <a:pt x="862" y="16"/>
                </a:lnTo>
                <a:lnTo>
                  <a:pt x="860" y="12"/>
                </a:lnTo>
                <a:lnTo>
                  <a:pt x="854" y="6"/>
                </a:lnTo>
                <a:lnTo>
                  <a:pt x="848" y="2"/>
                </a:lnTo>
                <a:lnTo>
                  <a:pt x="838" y="0"/>
                </a:lnTo>
                <a:lnTo>
                  <a:pt x="826" y="0"/>
                </a:lnTo>
                <a:lnTo>
                  <a:pt x="392" y="0"/>
                </a:lnTo>
                <a:lnTo>
                  <a:pt x="392" y="0"/>
                </a:lnTo>
                <a:lnTo>
                  <a:pt x="382" y="2"/>
                </a:lnTo>
                <a:lnTo>
                  <a:pt x="372" y="4"/>
                </a:lnTo>
                <a:lnTo>
                  <a:pt x="366" y="8"/>
                </a:lnTo>
                <a:lnTo>
                  <a:pt x="362" y="14"/>
                </a:lnTo>
                <a:lnTo>
                  <a:pt x="358" y="20"/>
                </a:lnTo>
                <a:lnTo>
                  <a:pt x="356" y="28"/>
                </a:lnTo>
                <a:lnTo>
                  <a:pt x="356" y="42"/>
                </a:lnTo>
                <a:lnTo>
                  <a:pt x="354" y="180"/>
                </a:lnTo>
                <a:lnTo>
                  <a:pt x="354" y="180"/>
                </a:lnTo>
                <a:lnTo>
                  <a:pt x="356" y="192"/>
                </a:lnTo>
                <a:lnTo>
                  <a:pt x="358" y="196"/>
                </a:lnTo>
                <a:lnTo>
                  <a:pt x="360" y="198"/>
                </a:lnTo>
                <a:lnTo>
                  <a:pt x="368" y="202"/>
                </a:lnTo>
                <a:lnTo>
                  <a:pt x="380" y="202"/>
                </a:lnTo>
                <a:lnTo>
                  <a:pt x="380" y="20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26" name="TxtBox:83/125"/>
          <p:cNvSpPr/>
          <p:nvPr/>
        </p:nvSpPr>
        <p:spPr bwMode="auto">
          <a:xfrm>
            <a:off x="901420" y="5378961"/>
            <a:ext cx="3537549" cy="136384"/>
          </a:xfrm>
          <a:prstGeom prst="rect">
            <a:avLst/>
          </a:prstGeom>
          <a:solidFill>
            <a:schemeClr val="bg1"/>
          </a:solid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b="1" i="1" dirty="0" err="1" smtClean="0">
                <a:solidFill>
                  <a:srgbClr val="002060"/>
                </a:solidFill>
                <a:cs typeface="Arial" pitchFamily="34" charset="0"/>
              </a:rPr>
              <a:t>Prev</a:t>
            </a:r>
            <a:r>
              <a:rPr lang="es-ES" sz="900" b="1" i="1" dirty="0" smtClean="0">
                <a:solidFill>
                  <a:srgbClr val="002060"/>
                </a:solidFill>
                <a:cs typeface="Arial" pitchFamily="34" charset="0"/>
              </a:rPr>
              <a:t>. Crecimiento de llegadas por región 2014-2016, CAGR %</a:t>
            </a:r>
            <a:endParaRPr lang="es-ES" sz="900" b="1" i="1" dirty="0">
              <a:solidFill>
                <a:srgbClr val="002060"/>
              </a:solidFill>
              <a:cs typeface="Arial" pitchFamily="34" charset="0"/>
            </a:endParaRPr>
          </a:p>
        </p:txBody>
      </p:sp>
      <p:graphicFrame>
        <p:nvGraphicFramePr>
          <p:cNvPr id="27" name="Chart 26"/>
          <p:cNvGraphicFramePr/>
          <p:nvPr>
            <p:extLst/>
          </p:nvPr>
        </p:nvGraphicFramePr>
        <p:xfrm>
          <a:off x="704528" y="5553336"/>
          <a:ext cx="4046119" cy="900000"/>
        </p:xfrm>
        <a:graphic>
          <a:graphicData uri="http://schemas.openxmlformats.org/drawingml/2006/chart">
            <c:chart xmlns:c="http://schemas.openxmlformats.org/drawingml/2006/chart" xmlns:r="http://schemas.openxmlformats.org/officeDocument/2006/relationships" r:id="rId20"/>
          </a:graphicData>
        </a:graphic>
      </p:graphicFrame>
      <p:sp>
        <p:nvSpPr>
          <p:cNvPr id="28" name="Oval 27"/>
          <p:cNvSpPr/>
          <p:nvPr>
            <p:custDataLst>
              <p:tags r:id="rId10"/>
            </p:custDataLst>
          </p:nvPr>
        </p:nvSpPr>
        <p:spPr bwMode="auto">
          <a:xfrm>
            <a:off x="4975742" y="3231702"/>
            <a:ext cx="468000" cy="468000"/>
          </a:xfrm>
          <a:prstGeom prst="ellipse">
            <a:avLst/>
          </a:prstGeom>
          <a:solidFill>
            <a:schemeClr val="accent4"/>
          </a:solidFill>
          <a:ln w="9525" cap="flat" cmpd="sng" algn="ctr">
            <a:solidFill>
              <a:schemeClr val="bg1"/>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9" name="Freeform 12"/>
          <p:cNvSpPr>
            <a:spLocks noEditPoints="1"/>
          </p:cNvSpPr>
          <p:nvPr>
            <p:custDataLst>
              <p:tags r:id="rId11"/>
            </p:custDataLst>
          </p:nvPr>
        </p:nvSpPr>
        <p:spPr bwMode="auto">
          <a:xfrm>
            <a:off x="5071394" y="3345333"/>
            <a:ext cx="276696" cy="240738"/>
          </a:xfrm>
          <a:custGeom>
            <a:avLst/>
            <a:gdLst>
              <a:gd name="T0" fmla="*/ 493 w 496"/>
              <a:gd name="T1" fmla="*/ 352 h 436"/>
              <a:gd name="T2" fmla="*/ 486 w 496"/>
              <a:gd name="T3" fmla="*/ 327 h 436"/>
              <a:gd name="T4" fmla="*/ 448 w 496"/>
              <a:gd name="T5" fmla="*/ 302 h 436"/>
              <a:gd name="T6" fmla="*/ 400 w 496"/>
              <a:gd name="T7" fmla="*/ 281 h 436"/>
              <a:gd name="T8" fmla="*/ 378 w 496"/>
              <a:gd name="T9" fmla="*/ 255 h 436"/>
              <a:gd name="T10" fmla="*/ 376 w 496"/>
              <a:gd name="T11" fmla="*/ 230 h 436"/>
              <a:gd name="T12" fmla="*/ 387 w 496"/>
              <a:gd name="T13" fmla="*/ 211 h 436"/>
              <a:gd name="T14" fmla="*/ 392 w 496"/>
              <a:gd name="T15" fmla="*/ 191 h 436"/>
              <a:gd name="T16" fmla="*/ 402 w 496"/>
              <a:gd name="T17" fmla="*/ 181 h 436"/>
              <a:gd name="T18" fmla="*/ 404 w 496"/>
              <a:gd name="T19" fmla="*/ 158 h 436"/>
              <a:gd name="T20" fmla="*/ 399 w 496"/>
              <a:gd name="T21" fmla="*/ 151 h 436"/>
              <a:gd name="T22" fmla="*/ 403 w 496"/>
              <a:gd name="T23" fmla="*/ 113 h 436"/>
              <a:gd name="T24" fmla="*/ 390 w 496"/>
              <a:gd name="T25" fmla="*/ 81 h 436"/>
              <a:gd name="T26" fmla="*/ 369 w 496"/>
              <a:gd name="T27" fmla="*/ 66 h 436"/>
              <a:gd name="T28" fmla="*/ 345 w 496"/>
              <a:gd name="T29" fmla="*/ 62 h 436"/>
              <a:gd name="T30" fmla="*/ 313 w 496"/>
              <a:gd name="T31" fmla="*/ 69 h 436"/>
              <a:gd name="T32" fmla="*/ 295 w 496"/>
              <a:gd name="T33" fmla="*/ 85 h 436"/>
              <a:gd name="T34" fmla="*/ 286 w 496"/>
              <a:gd name="T35" fmla="*/ 121 h 436"/>
              <a:gd name="T36" fmla="*/ 289 w 496"/>
              <a:gd name="T37" fmla="*/ 151 h 436"/>
              <a:gd name="T38" fmla="*/ 284 w 496"/>
              <a:gd name="T39" fmla="*/ 165 h 436"/>
              <a:gd name="T40" fmla="*/ 289 w 496"/>
              <a:gd name="T41" fmla="*/ 184 h 436"/>
              <a:gd name="T42" fmla="*/ 298 w 496"/>
              <a:gd name="T43" fmla="*/ 195 h 436"/>
              <a:gd name="T44" fmla="*/ 305 w 496"/>
              <a:gd name="T45" fmla="*/ 216 h 436"/>
              <a:gd name="T46" fmla="*/ 314 w 496"/>
              <a:gd name="T47" fmla="*/ 236 h 436"/>
              <a:gd name="T48" fmla="*/ 311 w 496"/>
              <a:gd name="T49" fmla="*/ 255 h 436"/>
              <a:gd name="T50" fmla="*/ 298 w 496"/>
              <a:gd name="T51" fmla="*/ 274 h 436"/>
              <a:gd name="T52" fmla="*/ 341 w 496"/>
              <a:gd name="T53" fmla="*/ 302 h 436"/>
              <a:gd name="T54" fmla="*/ 377 w 496"/>
              <a:gd name="T55" fmla="*/ 330 h 436"/>
              <a:gd name="T56" fmla="*/ 384 w 496"/>
              <a:gd name="T57" fmla="*/ 362 h 436"/>
              <a:gd name="T58" fmla="*/ 253 w 496"/>
              <a:gd name="T59" fmla="*/ 307 h 436"/>
              <a:gd name="T60" fmla="*/ 202 w 496"/>
              <a:gd name="T61" fmla="*/ 275 h 436"/>
              <a:gd name="T62" fmla="*/ 189 w 496"/>
              <a:gd name="T63" fmla="*/ 231 h 436"/>
              <a:gd name="T64" fmla="*/ 194 w 496"/>
              <a:gd name="T65" fmla="*/ 215 h 436"/>
              <a:gd name="T66" fmla="*/ 207 w 496"/>
              <a:gd name="T67" fmla="*/ 189 h 436"/>
              <a:gd name="T68" fmla="*/ 214 w 496"/>
              <a:gd name="T69" fmla="*/ 168 h 436"/>
              <a:gd name="T70" fmla="*/ 228 w 496"/>
              <a:gd name="T71" fmla="*/ 149 h 436"/>
              <a:gd name="T72" fmla="*/ 228 w 496"/>
              <a:gd name="T73" fmla="*/ 128 h 436"/>
              <a:gd name="T74" fmla="*/ 222 w 496"/>
              <a:gd name="T75" fmla="*/ 118 h 436"/>
              <a:gd name="T76" fmla="*/ 227 w 496"/>
              <a:gd name="T77" fmla="*/ 68 h 436"/>
              <a:gd name="T78" fmla="*/ 213 w 496"/>
              <a:gd name="T79" fmla="*/ 30 h 436"/>
              <a:gd name="T80" fmla="*/ 189 w 496"/>
              <a:gd name="T81" fmla="*/ 9 h 436"/>
              <a:gd name="T82" fmla="*/ 147 w 496"/>
              <a:gd name="T83" fmla="*/ 0 h 436"/>
              <a:gd name="T84" fmla="*/ 115 w 496"/>
              <a:gd name="T85" fmla="*/ 5 h 436"/>
              <a:gd name="T86" fmla="*/ 86 w 496"/>
              <a:gd name="T87" fmla="*/ 24 h 436"/>
              <a:gd name="T88" fmla="*/ 70 w 496"/>
              <a:gd name="T89" fmla="*/ 56 h 436"/>
              <a:gd name="T90" fmla="*/ 71 w 496"/>
              <a:gd name="T91" fmla="*/ 104 h 436"/>
              <a:gd name="T92" fmla="*/ 70 w 496"/>
              <a:gd name="T93" fmla="*/ 122 h 436"/>
              <a:gd name="T94" fmla="*/ 66 w 496"/>
              <a:gd name="T95" fmla="*/ 137 h 436"/>
              <a:gd name="T96" fmla="*/ 75 w 496"/>
              <a:gd name="T97" fmla="*/ 164 h 436"/>
              <a:gd name="T98" fmla="*/ 84 w 496"/>
              <a:gd name="T99" fmla="*/ 175 h 436"/>
              <a:gd name="T100" fmla="*/ 99 w 496"/>
              <a:gd name="T101" fmla="*/ 210 h 436"/>
              <a:gd name="T102" fmla="*/ 107 w 496"/>
              <a:gd name="T103" fmla="*/ 231 h 436"/>
              <a:gd name="T104" fmla="*/ 99 w 496"/>
              <a:gd name="T105" fmla="*/ 266 h 436"/>
              <a:gd name="T106" fmla="*/ 59 w 496"/>
              <a:gd name="T107" fmla="*/ 298 h 436"/>
              <a:gd name="T108" fmla="*/ 22 w 496"/>
              <a:gd name="T109" fmla="*/ 315 h 436"/>
              <a:gd name="T110" fmla="*/ 1 w 496"/>
              <a:gd name="T111" fmla="*/ 337 h 436"/>
              <a:gd name="T112" fmla="*/ 345 w 496"/>
              <a:gd name="T113" fmla="*/ 436 h 436"/>
              <a:gd name="T114" fmla="*/ 343 w 496"/>
              <a:gd name="T115" fmla="*/ 363 h 436"/>
              <a:gd name="T116" fmla="*/ 328 w 496"/>
              <a:gd name="T117" fmla="*/ 344 h 436"/>
              <a:gd name="T118" fmla="*/ 253 w 496"/>
              <a:gd name="T119" fmla="*/ 307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6" h="436">
                <a:moveTo>
                  <a:pt x="496" y="436"/>
                </a:moveTo>
                <a:lnTo>
                  <a:pt x="496" y="436"/>
                </a:lnTo>
                <a:lnTo>
                  <a:pt x="495" y="388"/>
                </a:lnTo>
                <a:lnTo>
                  <a:pt x="493" y="352"/>
                </a:lnTo>
                <a:lnTo>
                  <a:pt x="491" y="339"/>
                </a:lnTo>
                <a:lnTo>
                  <a:pt x="489" y="332"/>
                </a:lnTo>
                <a:lnTo>
                  <a:pt x="489" y="332"/>
                </a:lnTo>
                <a:lnTo>
                  <a:pt x="486" y="327"/>
                </a:lnTo>
                <a:lnTo>
                  <a:pt x="481" y="322"/>
                </a:lnTo>
                <a:lnTo>
                  <a:pt x="475" y="317"/>
                </a:lnTo>
                <a:lnTo>
                  <a:pt x="467" y="313"/>
                </a:lnTo>
                <a:lnTo>
                  <a:pt x="448" y="302"/>
                </a:lnTo>
                <a:lnTo>
                  <a:pt x="424" y="292"/>
                </a:lnTo>
                <a:lnTo>
                  <a:pt x="424" y="292"/>
                </a:lnTo>
                <a:lnTo>
                  <a:pt x="412" y="286"/>
                </a:lnTo>
                <a:lnTo>
                  <a:pt x="400" y="281"/>
                </a:lnTo>
                <a:lnTo>
                  <a:pt x="392" y="275"/>
                </a:lnTo>
                <a:lnTo>
                  <a:pt x="386" y="269"/>
                </a:lnTo>
                <a:lnTo>
                  <a:pt x="381" y="262"/>
                </a:lnTo>
                <a:lnTo>
                  <a:pt x="378" y="255"/>
                </a:lnTo>
                <a:lnTo>
                  <a:pt x="376" y="246"/>
                </a:lnTo>
                <a:lnTo>
                  <a:pt x="375" y="236"/>
                </a:lnTo>
                <a:lnTo>
                  <a:pt x="375" y="236"/>
                </a:lnTo>
                <a:lnTo>
                  <a:pt x="376" y="230"/>
                </a:lnTo>
                <a:lnTo>
                  <a:pt x="377" y="226"/>
                </a:lnTo>
                <a:lnTo>
                  <a:pt x="381" y="220"/>
                </a:lnTo>
                <a:lnTo>
                  <a:pt x="384" y="216"/>
                </a:lnTo>
                <a:lnTo>
                  <a:pt x="387" y="211"/>
                </a:lnTo>
                <a:lnTo>
                  <a:pt x="389" y="204"/>
                </a:lnTo>
                <a:lnTo>
                  <a:pt x="391" y="195"/>
                </a:lnTo>
                <a:lnTo>
                  <a:pt x="391" y="195"/>
                </a:lnTo>
                <a:lnTo>
                  <a:pt x="392" y="191"/>
                </a:lnTo>
                <a:lnTo>
                  <a:pt x="394" y="189"/>
                </a:lnTo>
                <a:lnTo>
                  <a:pt x="398" y="186"/>
                </a:lnTo>
                <a:lnTo>
                  <a:pt x="400" y="184"/>
                </a:lnTo>
                <a:lnTo>
                  <a:pt x="402" y="181"/>
                </a:lnTo>
                <a:lnTo>
                  <a:pt x="404" y="174"/>
                </a:lnTo>
                <a:lnTo>
                  <a:pt x="405" y="165"/>
                </a:lnTo>
                <a:lnTo>
                  <a:pt x="405" y="165"/>
                </a:lnTo>
                <a:lnTo>
                  <a:pt x="404" y="158"/>
                </a:lnTo>
                <a:lnTo>
                  <a:pt x="402" y="154"/>
                </a:lnTo>
                <a:lnTo>
                  <a:pt x="400" y="151"/>
                </a:lnTo>
                <a:lnTo>
                  <a:pt x="399" y="151"/>
                </a:lnTo>
                <a:lnTo>
                  <a:pt x="399" y="151"/>
                </a:lnTo>
                <a:lnTo>
                  <a:pt x="401" y="141"/>
                </a:lnTo>
                <a:lnTo>
                  <a:pt x="403" y="121"/>
                </a:lnTo>
                <a:lnTo>
                  <a:pt x="403" y="121"/>
                </a:lnTo>
                <a:lnTo>
                  <a:pt x="403" y="113"/>
                </a:lnTo>
                <a:lnTo>
                  <a:pt x="402" y="104"/>
                </a:lnTo>
                <a:lnTo>
                  <a:pt x="399" y="95"/>
                </a:lnTo>
                <a:lnTo>
                  <a:pt x="393" y="85"/>
                </a:lnTo>
                <a:lnTo>
                  <a:pt x="390" y="81"/>
                </a:lnTo>
                <a:lnTo>
                  <a:pt x="386" y="76"/>
                </a:lnTo>
                <a:lnTo>
                  <a:pt x="381" y="72"/>
                </a:lnTo>
                <a:lnTo>
                  <a:pt x="375" y="69"/>
                </a:lnTo>
                <a:lnTo>
                  <a:pt x="369" y="66"/>
                </a:lnTo>
                <a:lnTo>
                  <a:pt x="362" y="64"/>
                </a:lnTo>
                <a:lnTo>
                  <a:pt x="354" y="63"/>
                </a:lnTo>
                <a:lnTo>
                  <a:pt x="345" y="62"/>
                </a:lnTo>
                <a:lnTo>
                  <a:pt x="345" y="62"/>
                </a:lnTo>
                <a:lnTo>
                  <a:pt x="335" y="63"/>
                </a:lnTo>
                <a:lnTo>
                  <a:pt x="327" y="64"/>
                </a:lnTo>
                <a:lnTo>
                  <a:pt x="320" y="66"/>
                </a:lnTo>
                <a:lnTo>
                  <a:pt x="313" y="69"/>
                </a:lnTo>
                <a:lnTo>
                  <a:pt x="308" y="72"/>
                </a:lnTo>
                <a:lnTo>
                  <a:pt x="303" y="76"/>
                </a:lnTo>
                <a:lnTo>
                  <a:pt x="299" y="81"/>
                </a:lnTo>
                <a:lnTo>
                  <a:pt x="295" y="85"/>
                </a:lnTo>
                <a:lnTo>
                  <a:pt x="290" y="95"/>
                </a:lnTo>
                <a:lnTo>
                  <a:pt x="287" y="104"/>
                </a:lnTo>
                <a:lnTo>
                  <a:pt x="286" y="113"/>
                </a:lnTo>
                <a:lnTo>
                  <a:pt x="286" y="121"/>
                </a:lnTo>
                <a:lnTo>
                  <a:pt x="286" y="121"/>
                </a:lnTo>
                <a:lnTo>
                  <a:pt x="288" y="141"/>
                </a:lnTo>
                <a:lnTo>
                  <a:pt x="289" y="151"/>
                </a:lnTo>
                <a:lnTo>
                  <a:pt x="289" y="151"/>
                </a:lnTo>
                <a:lnTo>
                  <a:pt x="288" y="151"/>
                </a:lnTo>
                <a:lnTo>
                  <a:pt x="287" y="154"/>
                </a:lnTo>
                <a:lnTo>
                  <a:pt x="285" y="158"/>
                </a:lnTo>
                <a:lnTo>
                  <a:pt x="284" y="165"/>
                </a:lnTo>
                <a:lnTo>
                  <a:pt x="284" y="165"/>
                </a:lnTo>
                <a:lnTo>
                  <a:pt x="285" y="174"/>
                </a:lnTo>
                <a:lnTo>
                  <a:pt x="287" y="181"/>
                </a:lnTo>
                <a:lnTo>
                  <a:pt x="289" y="184"/>
                </a:lnTo>
                <a:lnTo>
                  <a:pt x="291" y="186"/>
                </a:lnTo>
                <a:lnTo>
                  <a:pt x="295" y="189"/>
                </a:lnTo>
                <a:lnTo>
                  <a:pt x="297" y="191"/>
                </a:lnTo>
                <a:lnTo>
                  <a:pt x="298" y="195"/>
                </a:lnTo>
                <a:lnTo>
                  <a:pt x="298" y="195"/>
                </a:lnTo>
                <a:lnTo>
                  <a:pt x="300" y="204"/>
                </a:lnTo>
                <a:lnTo>
                  <a:pt x="302" y="211"/>
                </a:lnTo>
                <a:lnTo>
                  <a:pt x="305" y="216"/>
                </a:lnTo>
                <a:lnTo>
                  <a:pt x="307" y="220"/>
                </a:lnTo>
                <a:lnTo>
                  <a:pt x="312" y="226"/>
                </a:lnTo>
                <a:lnTo>
                  <a:pt x="313" y="230"/>
                </a:lnTo>
                <a:lnTo>
                  <a:pt x="314" y="236"/>
                </a:lnTo>
                <a:lnTo>
                  <a:pt x="314" y="236"/>
                </a:lnTo>
                <a:lnTo>
                  <a:pt x="313" y="243"/>
                </a:lnTo>
                <a:lnTo>
                  <a:pt x="312" y="249"/>
                </a:lnTo>
                <a:lnTo>
                  <a:pt x="311" y="255"/>
                </a:lnTo>
                <a:lnTo>
                  <a:pt x="309" y="260"/>
                </a:lnTo>
                <a:lnTo>
                  <a:pt x="306" y="265"/>
                </a:lnTo>
                <a:lnTo>
                  <a:pt x="303" y="269"/>
                </a:lnTo>
                <a:lnTo>
                  <a:pt x="298" y="274"/>
                </a:lnTo>
                <a:lnTo>
                  <a:pt x="293" y="278"/>
                </a:lnTo>
                <a:lnTo>
                  <a:pt x="293" y="278"/>
                </a:lnTo>
                <a:lnTo>
                  <a:pt x="320" y="291"/>
                </a:lnTo>
                <a:lnTo>
                  <a:pt x="341" y="302"/>
                </a:lnTo>
                <a:lnTo>
                  <a:pt x="357" y="313"/>
                </a:lnTo>
                <a:lnTo>
                  <a:pt x="369" y="322"/>
                </a:lnTo>
                <a:lnTo>
                  <a:pt x="373" y="326"/>
                </a:lnTo>
                <a:lnTo>
                  <a:pt x="377" y="330"/>
                </a:lnTo>
                <a:lnTo>
                  <a:pt x="379" y="335"/>
                </a:lnTo>
                <a:lnTo>
                  <a:pt x="381" y="339"/>
                </a:lnTo>
                <a:lnTo>
                  <a:pt x="383" y="349"/>
                </a:lnTo>
                <a:lnTo>
                  <a:pt x="384" y="362"/>
                </a:lnTo>
                <a:lnTo>
                  <a:pt x="384" y="436"/>
                </a:lnTo>
                <a:lnTo>
                  <a:pt x="496" y="436"/>
                </a:lnTo>
                <a:close/>
                <a:moveTo>
                  <a:pt x="253" y="307"/>
                </a:moveTo>
                <a:lnTo>
                  <a:pt x="253" y="307"/>
                </a:lnTo>
                <a:lnTo>
                  <a:pt x="237" y="298"/>
                </a:lnTo>
                <a:lnTo>
                  <a:pt x="223" y="291"/>
                </a:lnTo>
                <a:lnTo>
                  <a:pt x="211" y="283"/>
                </a:lnTo>
                <a:lnTo>
                  <a:pt x="202" y="275"/>
                </a:lnTo>
                <a:lnTo>
                  <a:pt x="196" y="266"/>
                </a:lnTo>
                <a:lnTo>
                  <a:pt x="192" y="256"/>
                </a:lnTo>
                <a:lnTo>
                  <a:pt x="189" y="245"/>
                </a:lnTo>
                <a:lnTo>
                  <a:pt x="189" y="231"/>
                </a:lnTo>
                <a:lnTo>
                  <a:pt x="189" y="231"/>
                </a:lnTo>
                <a:lnTo>
                  <a:pt x="189" y="224"/>
                </a:lnTo>
                <a:lnTo>
                  <a:pt x="191" y="219"/>
                </a:lnTo>
                <a:lnTo>
                  <a:pt x="194" y="215"/>
                </a:lnTo>
                <a:lnTo>
                  <a:pt x="197" y="210"/>
                </a:lnTo>
                <a:lnTo>
                  <a:pt x="200" y="205"/>
                </a:lnTo>
                <a:lnTo>
                  <a:pt x="204" y="199"/>
                </a:lnTo>
                <a:lnTo>
                  <a:pt x="207" y="189"/>
                </a:lnTo>
                <a:lnTo>
                  <a:pt x="210" y="175"/>
                </a:lnTo>
                <a:lnTo>
                  <a:pt x="210" y="175"/>
                </a:lnTo>
                <a:lnTo>
                  <a:pt x="211" y="170"/>
                </a:lnTo>
                <a:lnTo>
                  <a:pt x="214" y="168"/>
                </a:lnTo>
                <a:lnTo>
                  <a:pt x="220" y="164"/>
                </a:lnTo>
                <a:lnTo>
                  <a:pt x="223" y="161"/>
                </a:lnTo>
                <a:lnTo>
                  <a:pt x="226" y="157"/>
                </a:lnTo>
                <a:lnTo>
                  <a:pt x="228" y="149"/>
                </a:lnTo>
                <a:lnTo>
                  <a:pt x="229" y="137"/>
                </a:lnTo>
                <a:lnTo>
                  <a:pt x="229" y="137"/>
                </a:lnTo>
                <a:lnTo>
                  <a:pt x="229" y="132"/>
                </a:lnTo>
                <a:lnTo>
                  <a:pt x="228" y="128"/>
                </a:lnTo>
                <a:lnTo>
                  <a:pt x="225" y="122"/>
                </a:lnTo>
                <a:lnTo>
                  <a:pt x="223" y="119"/>
                </a:lnTo>
                <a:lnTo>
                  <a:pt x="222" y="118"/>
                </a:lnTo>
                <a:lnTo>
                  <a:pt x="222" y="118"/>
                </a:lnTo>
                <a:lnTo>
                  <a:pt x="224" y="104"/>
                </a:lnTo>
                <a:lnTo>
                  <a:pt x="227" y="78"/>
                </a:lnTo>
                <a:lnTo>
                  <a:pt x="227" y="78"/>
                </a:lnTo>
                <a:lnTo>
                  <a:pt x="227" y="68"/>
                </a:lnTo>
                <a:lnTo>
                  <a:pt x="225" y="56"/>
                </a:lnTo>
                <a:lnTo>
                  <a:pt x="221" y="43"/>
                </a:lnTo>
                <a:lnTo>
                  <a:pt x="217" y="36"/>
                </a:lnTo>
                <a:lnTo>
                  <a:pt x="213" y="30"/>
                </a:lnTo>
                <a:lnTo>
                  <a:pt x="208" y="24"/>
                </a:lnTo>
                <a:lnTo>
                  <a:pt x="203" y="18"/>
                </a:lnTo>
                <a:lnTo>
                  <a:pt x="196" y="13"/>
                </a:lnTo>
                <a:lnTo>
                  <a:pt x="189" y="9"/>
                </a:lnTo>
                <a:lnTo>
                  <a:pt x="180" y="5"/>
                </a:lnTo>
                <a:lnTo>
                  <a:pt x="171" y="2"/>
                </a:lnTo>
                <a:lnTo>
                  <a:pt x="160" y="0"/>
                </a:lnTo>
                <a:lnTo>
                  <a:pt x="147" y="0"/>
                </a:lnTo>
                <a:lnTo>
                  <a:pt x="147" y="0"/>
                </a:lnTo>
                <a:lnTo>
                  <a:pt x="135" y="0"/>
                </a:lnTo>
                <a:lnTo>
                  <a:pt x="125" y="2"/>
                </a:lnTo>
                <a:lnTo>
                  <a:pt x="115" y="5"/>
                </a:lnTo>
                <a:lnTo>
                  <a:pt x="107" y="9"/>
                </a:lnTo>
                <a:lnTo>
                  <a:pt x="99" y="13"/>
                </a:lnTo>
                <a:lnTo>
                  <a:pt x="92" y="18"/>
                </a:lnTo>
                <a:lnTo>
                  <a:pt x="86" y="24"/>
                </a:lnTo>
                <a:lnTo>
                  <a:pt x="81" y="30"/>
                </a:lnTo>
                <a:lnTo>
                  <a:pt x="78" y="36"/>
                </a:lnTo>
                <a:lnTo>
                  <a:pt x="75" y="43"/>
                </a:lnTo>
                <a:lnTo>
                  <a:pt x="70" y="56"/>
                </a:lnTo>
                <a:lnTo>
                  <a:pt x="68" y="68"/>
                </a:lnTo>
                <a:lnTo>
                  <a:pt x="68" y="78"/>
                </a:lnTo>
                <a:lnTo>
                  <a:pt x="68" y="78"/>
                </a:lnTo>
                <a:lnTo>
                  <a:pt x="71" y="104"/>
                </a:lnTo>
                <a:lnTo>
                  <a:pt x="73" y="118"/>
                </a:lnTo>
                <a:lnTo>
                  <a:pt x="73" y="118"/>
                </a:lnTo>
                <a:lnTo>
                  <a:pt x="72" y="119"/>
                </a:lnTo>
                <a:lnTo>
                  <a:pt x="70" y="122"/>
                </a:lnTo>
                <a:lnTo>
                  <a:pt x="67" y="128"/>
                </a:lnTo>
                <a:lnTo>
                  <a:pt x="67" y="132"/>
                </a:lnTo>
                <a:lnTo>
                  <a:pt x="66" y="137"/>
                </a:lnTo>
                <a:lnTo>
                  <a:pt x="66" y="137"/>
                </a:lnTo>
                <a:lnTo>
                  <a:pt x="68" y="149"/>
                </a:lnTo>
                <a:lnTo>
                  <a:pt x="70" y="157"/>
                </a:lnTo>
                <a:lnTo>
                  <a:pt x="72" y="161"/>
                </a:lnTo>
                <a:lnTo>
                  <a:pt x="75" y="164"/>
                </a:lnTo>
                <a:lnTo>
                  <a:pt x="81" y="168"/>
                </a:lnTo>
                <a:lnTo>
                  <a:pt x="83" y="170"/>
                </a:lnTo>
                <a:lnTo>
                  <a:pt x="84" y="175"/>
                </a:lnTo>
                <a:lnTo>
                  <a:pt x="84" y="175"/>
                </a:lnTo>
                <a:lnTo>
                  <a:pt x="87" y="189"/>
                </a:lnTo>
                <a:lnTo>
                  <a:pt x="91" y="199"/>
                </a:lnTo>
                <a:lnTo>
                  <a:pt x="95" y="205"/>
                </a:lnTo>
                <a:lnTo>
                  <a:pt x="99" y="210"/>
                </a:lnTo>
                <a:lnTo>
                  <a:pt x="102" y="215"/>
                </a:lnTo>
                <a:lnTo>
                  <a:pt x="104" y="219"/>
                </a:lnTo>
                <a:lnTo>
                  <a:pt x="106" y="224"/>
                </a:lnTo>
                <a:lnTo>
                  <a:pt x="107" y="231"/>
                </a:lnTo>
                <a:lnTo>
                  <a:pt x="107" y="231"/>
                </a:lnTo>
                <a:lnTo>
                  <a:pt x="106" y="245"/>
                </a:lnTo>
                <a:lnTo>
                  <a:pt x="104" y="256"/>
                </a:lnTo>
                <a:lnTo>
                  <a:pt x="99" y="266"/>
                </a:lnTo>
                <a:lnTo>
                  <a:pt x="92" y="275"/>
                </a:lnTo>
                <a:lnTo>
                  <a:pt x="83" y="283"/>
                </a:lnTo>
                <a:lnTo>
                  <a:pt x="72" y="291"/>
                </a:lnTo>
                <a:lnTo>
                  <a:pt x="59" y="298"/>
                </a:lnTo>
                <a:lnTo>
                  <a:pt x="42" y="307"/>
                </a:lnTo>
                <a:lnTo>
                  <a:pt x="42" y="307"/>
                </a:lnTo>
                <a:lnTo>
                  <a:pt x="28" y="312"/>
                </a:lnTo>
                <a:lnTo>
                  <a:pt x="22" y="315"/>
                </a:lnTo>
                <a:lnTo>
                  <a:pt x="15" y="320"/>
                </a:lnTo>
                <a:lnTo>
                  <a:pt x="9" y="324"/>
                </a:lnTo>
                <a:lnTo>
                  <a:pt x="4" y="330"/>
                </a:lnTo>
                <a:lnTo>
                  <a:pt x="1" y="337"/>
                </a:lnTo>
                <a:lnTo>
                  <a:pt x="0" y="341"/>
                </a:lnTo>
                <a:lnTo>
                  <a:pt x="0" y="345"/>
                </a:lnTo>
                <a:lnTo>
                  <a:pt x="0" y="436"/>
                </a:lnTo>
                <a:lnTo>
                  <a:pt x="345" y="436"/>
                </a:lnTo>
                <a:lnTo>
                  <a:pt x="345" y="436"/>
                </a:lnTo>
                <a:lnTo>
                  <a:pt x="345" y="368"/>
                </a:lnTo>
                <a:lnTo>
                  <a:pt x="345" y="368"/>
                </a:lnTo>
                <a:lnTo>
                  <a:pt x="343" y="363"/>
                </a:lnTo>
                <a:lnTo>
                  <a:pt x="342" y="360"/>
                </a:lnTo>
                <a:lnTo>
                  <a:pt x="340" y="356"/>
                </a:lnTo>
                <a:lnTo>
                  <a:pt x="337" y="352"/>
                </a:lnTo>
                <a:lnTo>
                  <a:pt x="328" y="344"/>
                </a:lnTo>
                <a:lnTo>
                  <a:pt x="317" y="337"/>
                </a:lnTo>
                <a:lnTo>
                  <a:pt x="304" y="329"/>
                </a:lnTo>
                <a:lnTo>
                  <a:pt x="289" y="322"/>
                </a:lnTo>
                <a:lnTo>
                  <a:pt x="253" y="307"/>
                </a:lnTo>
                <a:lnTo>
                  <a:pt x="253" y="30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13" name="Text Placeholder 5"/>
          <p:cNvSpPr txBox="1">
            <a:spLocks/>
          </p:cNvSpPr>
          <p:nvPr>
            <p:custDataLst>
              <p:tags r:id="rId12"/>
            </p:custDataLst>
          </p:nvPr>
        </p:nvSpPr>
        <p:spPr>
          <a:xfrm>
            <a:off x="356812" y="3617055"/>
            <a:ext cx="4451724" cy="2772000"/>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a:spcBef>
                <a:spcPts val="600"/>
              </a:spcBef>
              <a:spcAft>
                <a:spcPts val="300"/>
              </a:spcAft>
            </a:pPr>
            <a:r>
              <a:rPr lang="es-ES" sz="1000" dirty="0" smtClean="0">
                <a:solidFill>
                  <a:srgbClr val="002776"/>
                </a:solidFill>
              </a:rPr>
              <a:t>Existen diferentes tendencias con respecto a la búsqueda de destinos:</a:t>
            </a:r>
          </a:p>
          <a:p>
            <a:pPr marL="93663" indent="-93663">
              <a:spcBef>
                <a:spcPts val="0"/>
              </a:spcBef>
              <a:spcAft>
                <a:spcPts val="300"/>
              </a:spcAft>
              <a:buFont typeface="Arial" panose="020B0604020202020204" pitchFamily="34" charset="0"/>
              <a:buChar char="•"/>
            </a:pPr>
            <a:r>
              <a:rPr lang="es-ES" sz="1000" b="1" dirty="0" smtClean="0">
                <a:solidFill>
                  <a:srgbClr val="002776"/>
                </a:solidFill>
              </a:rPr>
              <a:t>Asia Pacífico </a:t>
            </a:r>
            <a:r>
              <a:rPr lang="es-ES" sz="1000" dirty="0" smtClean="0">
                <a:solidFill>
                  <a:srgbClr val="002776"/>
                </a:solidFill>
              </a:rPr>
              <a:t>se mantendrá como la región con </a:t>
            </a:r>
            <a:r>
              <a:rPr lang="es-ES" sz="1000" b="1" dirty="0" smtClean="0">
                <a:solidFill>
                  <a:srgbClr val="002776"/>
                </a:solidFill>
              </a:rPr>
              <a:t>mayor movimiento </a:t>
            </a:r>
            <a:r>
              <a:rPr lang="es-ES" sz="1000" dirty="0" smtClean="0">
                <a:solidFill>
                  <a:srgbClr val="002776"/>
                </a:solidFill>
              </a:rPr>
              <a:t>(emisión y recepción) de turistas </a:t>
            </a:r>
          </a:p>
          <a:p>
            <a:pPr marL="93663" indent="-93663">
              <a:spcBef>
                <a:spcPts val="0"/>
              </a:spcBef>
              <a:spcAft>
                <a:spcPts val="300"/>
              </a:spcAft>
              <a:buFont typeface="Arial" panose="020B0604020202020204" pitchFamily="34" charset="0"/>
              <a:buChar char="•"/>
            </a:pPr>
            <a:r>
              <a:rPr lang="es-ES" sz="1000" dirty="0" smtClean="0">
                <a:solidFill>
                  <a:srgbClr val="002776"/>
                </a:solidFill>
              </a:rPr>
              <a:t>Según </a:t>
            </a:r>
            <a:r>
              <a:rPr lang="es-ES" sz="1000" dirty="0" err="1" smtClean="0">
                <a:solidFill>
                  <a:srgbClr val="002776"/>
                </a:solidFill>
              </a:rPr>
              <a:t>Trip</a:t>
            </a:r>
            <a:r>
              <a:rPr lang="es-ES" sz="1000" dirty="0" smtClean="0">
                <a:solidFill>
                  <a:srgbClr val="002776"/>
                </a:solidFill>
              </a:rPr>
              <a:t> </a:t>
            </a:r>
            <a:r>
              <a:rPr lang="es-ES" sz="1000" dirty="0" err="1" smtClean="0">
                <a:solidFill>
                  <a:srgbClr val="002776"/>
                </a:solidFill>
              </a:rPr>
              <a:t>Advisor</a:t>
            </a:r>
            <a:r>
              <a:rPr lang="es-ES" sz="1000" dirty="0" smtClean="0">
                <a:solidFill>
                  <a:srgbClr val="002776"/>
                </a:solidFill>
              </a:rPr>
              <a:t>, las </a:t>
            </a:r>
            <a:r>
              <a:rPr lang="es-ES" sz="1000" b="1" dirty="0" smtClean="0">
                <a:solidFill>
                  <a:srgbClr val="002776"/>
                </a:solidFill>
              </a:rPr>
              <a:t>regiones más populares </a:t>
            </a:r>
            <a:r>
              <a:rPr lang="es-ES" sz="1000" dirty="0" smtClean="0">
                <a:solidFill>
                  <a:srgbClr val="002776"/>
                </a:solidFill>
              </a:rPr>
              <a:t>para visitar en el año próximo son </a:t>
            </a:r>
            <a:r>
              <a:rPr lang="es-ES" sz="1000" b="1" dirty="0" smtClean="0">
                <a:solidFill>
                  <a:srgbClr val="002776"/>
                </a:solidFill>
              </a:rPr>
              <a:t>Europa, Asia y Norte América </a:t>
            </a:r>
            <a:r>
              <a:rPr lang="es-ES" sz="1000" dirty="0" smtClean="0">
                <a:solidFill>
                  <a:srgbClr val="002776"/>
                </a:solidFill>
              </a:rPr>
              <a:t>(2015)</a:t>
            </a:r>
          </a:p>
          <a:p>
            <a:pPr marL="93663" indent="-93663">
              <a:spcBef>
                <a:spcPts val="0"/>
              </a:spcBef>
              <a:spcAft>
                <a:spcPts val="300"/>
              </a:spcAft>
              <a:buFont typeface="Arial" panose="020B0604020202020204" pitchFamily="34" charset="0"/>
              <a:buChar char="•"/>
            </a:pPr>
            <a:r>
              <a:rPr lang="es-ES" sz="1000" dirty="0" smtClean="0">
                <a:solidFill>
                  <a:srgbClr val="002776"/>
                </a:solidFill>
              </a:rPr>
              <a:t>Los </a:t>
            </a:r>
            <a:r>
              <a:rPr lang="es-ES" sz="1000" b="1" dirty="0" smtClean="0">
                <a:solidFill>
                  <a:srgbClr val="002776"/>
                </a:solidFill>
              </a:rPr>
              <a:t>destinos más deseados son Australia, US, Italia y Nueva Zelanda</a:t>
            </a:r>
            <a:r>
              <a:rPr lang="es-ES" sz="1000" dirty="0" smtClean="0">
                <a:solidFill>
                  <a:srgbClr val="002776"/>
                </a:solidFill>
              </a:rPr>
              <a:t> (</a:t>
            </a:r>
            <a:r>
              <a:rPr lang="es-ES" sz="1000" dirty="0" err="1" smtClean="0">
                <a:solidFill>
                  <a:srgbClr val="002776"/>
                </a:solidFill>
              </a:rPr>
              <a:t>Trip</a:t>
            </a:r>
            <a:r>
              <a:rPr lang="es-ES" sz="1000" dirty="0" smtClean="0">
                <a:solidFill>
                  <a:srgbClr val="002776"/>
                </a:solidFill>
              </a:rPr>
              <a:t> </a:t>
            </a:r>
            <a:r>
              <a:rPr lang="es-ES" sz="1000" dirty="0" err="1" smtClean="0">
                <a:solidFill>
                  <a:srgbClr val="002776"/>
                </a:solidFill>
              </a:rPr>
              <a:t>Advisor</a:t>
            </a:r>
            <a:r>
              <a:rPr lang="es-ES" sz="1000" dirty="0" smtClean="0">
                <a:solidFill>
                  <a:srgbClr val="002776"/>
                </a:solidFill>
              </a:rPr>
              <a:t> 2015)</a:t>
            </a:r>
          </a:p>
          <a:p>
            <a:pPr marL="93663" indent="-93663">
              <a:spcBef>
                <a:spcPts val="0"/>
              </a:spcBef>
              <a:spcAft>
                <a:spcPts val="300"/>
              </a:spcAft>
              <a:buFont typeface="Arial" panose="020B0604020202020204" pitchFamily="34" charset="0"/>
              <a:buChar char="•"/>
            </a:pPr>
            <a:r>
              <a:rPr lang="es-ES" sz="1000" dirty="0" smtClean="0">
                <a:solidFill>
                  <a:srgbClr val="002776"/>
                </a:solidFill>
              </a:rPr>
              <a:t>Los destinos tradicionales como EEUU, España y Francia prevén un aumento de 9 M de visitas en el período 2014-2019, manteniendo su atractivo</a:t>
            </a:r>
            <a:endParaRPr lang="es-ES" sz="1000"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219</a:t>
            </a:fld>
            <a:endParaRPr lang="es-ES" dirty="0">
              <a:solidFill>
                <a:srgbClr val="002776"/>
              </a:solidFill>
            </a:endParaRPr>
          </a:p>
        </p:txBody>
      </p:sp>
    </p:spTree>
    <p:extLst>
      <p:ext uri="{BB962C8B-B14F-4D97-AF65-F5344CB8AC3E}">
        <p14:creationId xmlns:p14="http://schemas.microsoft.com/office/powerpoint/2010/main" val="1088672108"/>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22</a:t>
            </a:fld>
            <a:endParaRPr lang="es-ES" dirty="0">
              <a:solidFill>
                <a:srgbClr val="002776"/>
              </a:solidFill>
            </a:endParaRPr>
          </a:p>
        </p:txBody>
      </p:sp>
      <p:grpSp>
        <p:nvGrpSpPr>
          <p:cNvPr id="4" name="Group 3"/>
          <p:cNvGrpSpPr/>
          <p:nvPr/>
        </p:nvGrpSpPr>
        <p:grpSpPr>
          <a:xfrm>
            <a:off x="369499" y="1084000"/>
            <a:ext cx="9120576" cy="195759"/>
            <a:chOff x="369499" y="1554307"/>
            <a:chExt cx="8388000" cy="20866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9"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0" name="Freeform 26"/>
          <p:cNvSpPr>
            <a:spLocks/>
          </p:cNvSpPr>
          <p:nvPr/>
        </p:nvSpPr>
        <p:spPr bwMode="auto">
          <a:xfrm>
            <a:off x="520715" y="2542253"/>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1" name="Freeform 27"/>
          <p:cNvSpPr>
            <a:spLocks/>
          </p:cNvSpPr>
          <p:nvPr/>
        </p:nvSpPr>
        <p:spPr bwMode="auto">
          <a:xfrm>
            <a:off x="520715" y="3581469"/>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2" name="Freeform 28"/>
          <p:cNvSpPr>
            <a:spLocks noEditPoints="1"/>
          </p:cNvSpPr>
          <p:nvPr/>
        </p:nvSpPr>
        <p:spPr bwMode="auto">
          <a:xfrm>
            <a:off x="520715" y="462068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9"/>
          <p:cNvSpPr>
            <a:spLocks/>
          </p:cNvSpPr>
          <p:nvPr/>
        </p:nvSpPr>
        <p:spPr bwMode="auto">
          <a:xfrm>
            <a:off x="520715" y="5659900"/>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TextBox 13"/>
          <p:cNvSpPr txBox="1"/>
          <p:nvPr/>
        </p:nvSpPr>
        <p:spPr bwMode="auto">
          <a:xfrm>
            <a:off x="906012" y="3435625"/>
            <a:ext cx="8280000" cy="70274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chemeClr val="accent1"/>
                </a:solidFill>
                <a:latin typeface="Arial" charset="0"/>
                <a:cs typeface="Arial" charset="0"/>
              </a:rPr>
              <a:t>La contribución directa del turismo al PIB mundial fue de </a:t>
            </a:r>
            <a:r>
              <a:rPr lang="es-ES" sz="1200" b="1" dirty="0">
                <a:solidFill>
                  <a:schemeClr val="accent1"/>
                </a:solidFill>
                <a:latin typeface="Arial" charset="0"/>
                <a:cs typeface="Arial" charset="0"/>
              </a:rPr>
              <a:t>USD2,4 mil millones (</a:t>
            </a:r>
            <a:r>
              <a:rPr lang="es-ES" sz="1200" b="1" dirty="0" smtClean="0">
                <a:solidFill>
                  <a:schemeClr val="accent1"/>
                </a:solidFill>
                <a:latin typeface="Arial" charset="0"/>
                <a:cs typeface="Arial" charset="0"/>
              </a:rPr>
              <a:t>3,1</a:t>
            </a:r>
            <a:r>
              <a:rPr lang="es-ES" sz="1200" b="1" dirty="0">
                <a:solidFill>
                  <a:schemeClr val="accent1"/>
                </a:solidFill>
                <a:latin typeface="Arial" charset="0"/>
                <a:cs typeface="Arial" charset="0"/>
              </a:rPr>
              <a:t>% del PIB) </a:t>
            </a:r>
            <a:r>
              <a:rPr lang="es-ES" sz="1200" dirty="0">
                <a:solidFill>
                  <a:schemeClr val="accent1"/>
                </a:solidFill>
                <a:latin typeface="Arial" charset="0"/>
                <a:cs typeface="Arial" charset="0"/>
              </a:rPr>
              <a:t>en 2014, y se espera que crezca a un ritmo anual del +3,9% entre 2015 y 2025, alcanzando en 2025 un total de USD 3.593,2 miles de millones (3,3% del PIB total). </a:t>
            </a:r>
            <a:r>
              <a:rPr lang="es-ES" sz="1200" dirty="0">
                <a:solidFill>
                  <a:srgbClr val="002776"/>
                </a:solidFill>
                <a:cs typeface="Arial" charset="0"/>
              </a:rPr>
              <a:t>El </a:t>
            </a:r>
            <a:r>
              <a:rPr lang="es-ES" sz="1200" b="1" dirty="0">
                <a:solidFill>
                  <a:srgbClr val="002776"/>
                </a:solidFill>
                <a:cs typeface="Arial" charset="0"/>
              </a:rPr>
              <a:t>turismo por motivos de ocio contribuye en mayor medida </a:t>
            </a:r>
            <a:r>
              <a:rPr lang="es-ES" sz="1200" dirty="0">
                <a:solidFill>
                  <a:srgbClr val="002776"/>
                </a:solidFill>
                <a:cs typeface="Arial" charset="0"/>
              </a:rPr>
              <a:t>al PIB mundial que el de negocios. Por ámbito geográfico, </a:t>
            </a:r>
            <a:r>
              <a:rPr lang="es-ES" sz="1200" b="1" dirty="0">
                <a:solidFill>
                  <a:srgbClr val="002776"/>
                </a:solidFill>
                <a:cs typeface="Arial" charset="0"/>
              </a:rPr>
              <a:t>el turismo doméstico prevalece en contribución </a:t>
            </a:r>
            <a:r>
              <a:rPr lang="es-ES" sz="1200" dirty="0">
                <a:solidFill>
                  <a:srgbClr val="002776"/>
                </a:solidFill>
                <a:cs typeface="Arial" charset="0"/>
              </a:rPr>
              <a:t>sobre el internacional </a:t>
            </a:r>
          </a:p>
        </p:txBody>
      </p:sp>
      <p:sp>
        <p:nvSpPr>
          <p:cNvPr id="15" name="TextBox 14"/>
          <p:cNvSpPr txBox="1"/>
          <p:nvPr/>
        </p:nvSpPr>
        <p:spPr bwMode="auto">
          <a:xfrm>
            <a:off x="906012" y="4575224"/>
            <a:ext cx="8280000" cy="509960"/>
          </a:xfrm>
          <a:prstGeom prst="rect">
            <a:avLst/>
          </a:prstGeom>
        </p:spPr>
        <p:txBody>
          <a:bodyPr wrap="square" lIns="36000" rIns="36000" rtlCol="0" anchor="ctr">
            <a:noAutofit/>
          </a:bodyPr>
          <a:lstStyle/>
          <a:p>
            <a:r>
              <a:rPr lang="es-ES" sz="1200" dirty="0" smtClean="0">
                <a:solidFill>
                  <a:srgbClr val="002776"/>
                </a:solidFill>
                <a:cs typeface="Arial" charset="0"/>
              </a:rPr>
              <a:t>En Latinoamérica, </a:t>
            </a:r>
            <a:r>
              <a:rPr lang="es-ES" sz="1200" b="1" dirty="0" smtClean="0">
                <a:solidFill>
                  <a:srgbClr val="002776"/>
                </a:solidFill>
                <a:cs typeface="Arial" charset="0"/>
              </a:rPr>
              <a:t>China</a:t>
            </a:r>
            <a:r>
              <a:rPr lang="es-ES" sz="1200" dirty="0" smtClean="0">
                <a:solidFill>
                  <a:srgbClr val="002776"/>
                </a:solidFill>
                <a:cs typeface="Arial" charset="0"/>
              </a:rPr>
              <a:t> </a:t>
            </a:r>
            <a:r>
              <a:rPr lang="es-ES" sz="1200" b="1" dirty="0">
                <a:solidFill>
                  <a:srgbClr val="002060"/>
                </a:solidFill>
              </a:rPr>
              <a:t>registrará el mayor crecimiento de llegadas </a:t>
            </a:r>
            <a:r>
              <a:rPr lang="es-ES" sz="1200" dirty="0" smtClean="0">
                <a:solidFill>
                  <a:srgbClr val="002060"/>
                </a:solidFill>
              </a:rPr>
              <a:t>situándose entre los top 10 mercados emisores</a:t>
            </a:r>
            <a:endParaRPr lang="es-ES" sz="1200" dirty="0">
              <a:solidFill>
                <a:srgbClr val="002776"/>
              </a:solidFill>
              <a:cs typeface="Arial" charset="0"/>
            </a:endParaRPr>
          </a:p>
        </p:txBody>
      </p:sp>
      <p:sp>
        <p:nvSpPr>
          <p:cNvPr id="16" name="TextBox 15"/>
          <p:cNvSpPr txBox="1"/>
          <p:nvPr/>
        </p:nvSpPr>
        <p:spPr bwMode="auto">
          <a:xfrm>
            <a:off x="906012" y="5442489"/>
            <a:ext cx="8280000" cy="794823"/>
          </a:xfrm>
          <a:prstGeom prst="rect">
            <a:avLst/>
          </a:prstGeom>
        </p:spPr>
        <p:txBody>
          <a:bodyPr wrap="square" lIns="36000" rIns="36000" rtlCol="0" anchor="ctr">
            <a:noAutofit/>
          </a:bodyPr>
          <a:lstStyle/>
          <a:p>
            <a:pPr marL="1588" algn="l" rtl="0" fontAlgn="base">
              <a:lnSpc>
                <a:spcPct val="106000"/>
              </a:lnSpc>
              <a:spcBef>
                <a:spcPct val="40000"/>
              </a:spcBef>
              <a:spcAft>
                <a:spcPct val="0"/>
              </a:spcAft>
              <a:buClr>
                <a:srgbClr val="000000"/>
              </a:buClr>
            </a:pPr>
            <a:r>
              <a:rPr lang="es-ES" sz="1200" dirty="0" smtClean="0">
                <a:solidFill>
                  <a:schemeClr val="accent1"/>
                </a:solidFill>
                <a:latin typeface="Arial" charset="0"/>
                <a:cs typeface="Arial" charset="0"/>
              </a:rPr>
              <a:t>El </a:t>
            </a:r>
            <a:r>
              <a:rPr lang="es-ES" sz="1200" b="1" dirty="0" smtClean="0">
                <a:solidFill>
                  <a:schemeClr val="accent1"/>
                </a:solidFill>
                <a:latin typeface="Arial" charset="0"/>
                <a:cs typeface="Arial" charset="0"/>
              </a:rPr>
              <a:t>turismo de ciudad </a:t>
            </a:r>
            <a:r>
              <a:rPr lang="es-ES" sz="1200" dirty="0" smtClean="0">
                <a:solidFill>
                  <a:schemeClr val="accent1"/>
                </a:solidFill>
                <a:latin typeface="Arial" charset="0"/>
                <a:cs typeface="Arial" charset="0"/>
              </a:rPr>
              <a:t>representa </a:t>
            </a:r>
            <a:r>
              <a:rPr lang="es-ES" sz="1200" b="1" dirty="0" smtClean="0">
                <a:solidFill>
                  <a:schemeClr val="accent1"/>
                </a:solidFill>
                <a:latin typeface="Arial" charset="0"/>
                <a:cs typeface="Arial" charset="0"/>
              </a:rPr>
              <a:t>~60% del total de turistas mundiales</a:t>
            </a:r>
            <a:r>
              <a:rPr lang="es-ES" sz="1200" dirty="0" smtClean="0">
                <a:solidFill>
                  <a:schemeClr val="accent1"/>
                </a:solidFill>
                <a:latin typeface="Arial" charset="0"/>
                <a:cs typeface="Arial" charset="0"/>
              </a:rPr>
              <a:t>, habiendo crecido un 58% acumulado entre 2009 y 2014. El </a:t>
            </a:r>
            <a:r>
              <a:rPr lang="es-ES" sz="1200" b="1" dirty="0" smtClean="0">
                <a:solidFill>
                  <a:schemeClr val="accent1"/>
                </a:solidFill>
                <a:latin typeface="Arial" charset="0"/>
                <a:cs typeface="Arial" charset="0"/>
              </a:rPr>
              <a:t>crecimiento de la población urbana</a:t>
            </a:r>
            <a:r>
              <a:rPr lang="es-ES" sz="1200" dirty="0" smtClean="0">
                <a:solidFill>
                  <a:schemeClr val="accent1"/>
                </a:solidFill>
                <a:latin typeface="Arial" charset="0"/>
                <a:cs typeface="Arial" charset="0"/>
              </a:rPr>
              <a:t>, las ciudades como </a:t>
            </a:r>
            <a:r>
              <a:rPr lang="es-ES" sz="1200" b="1" dirty="0" smtClean="0">
                <a:solidFill>
                  <a:schemeClr val="accent1"/>
                </a:solidFill>
                <a:latin typeface="Arial" charset="0"/>
                <a:cs typeface="Arial" charset="0"/>
              </a:rPr>
              <a:t>núcleos económicos</a:t>
            </a:r>
            <a:r>
              <a:rPr lang="es-ES" sz="1200" dirty="0" smtClean="0">
                <a:solidFill>
                  <a:schemeClr val="accent1"/>
                </a:solidFill>
                <a:latin typeface="Arial" charset="0"/>
                <a:cs typeface="Arial" charset="0"/>
              </a:rPr>
              <a:t>, el </a:t>
            </a:r>
            <a:r>
              <a:rPr lang="es-ES" sz="1200" b="1" dirty="0" smtClean="0">
                <a:solidFill>
                  <a:schemeClr val="accent1"/>
                </a:solidFill>
                <a:latin typeface="Arial" charset="0"/>
                <a:cs typeface="Arial" charset="0"/>
              </a:rPr>
              <a:t>cambio tecnológico </a:t>
            </a:r>
            <a:r>
              <a:rPr lang="es-ES" sz="1200" dirty="0" smtClean="0">
                <a:solidFill>
                  <a:schemeClr val="accent1"/>
                </a:solidFill>
                <a:latin typeface="Arial" charset="0"/>
                <a:cs typeface="Arial" charset="0"/>
              </a:rPr>
              <a:t>y la </a:t>
            </a:r>
            <a:r>
              <a:rPr lang="es-ES" sz="1200" b="1" dirty="0" smtClean="0">
                <a:solidFill>
                  <a:schemeClr val="accent1"/>
                </a:solidFill>
                <a:latin typeface="Arial" charset="0"/>
                <a:cs typeface="Arial" charset="0"/>
              </a:rPr>
              <a:t>economía colaborativa </a:t>
            </a:r>
            <a:r>
              <a:rPr lang="es-ES" sz="1200" dirty="0" smtClean="0">
                <a:solidFill>
                  <a:schemeClr val="accent1"/>
                </a:solidFill>
                <a:latin typeface="Arial" charset="0"/>
                <a:cs typeface="Arial" charset="0"/>
              </a:rPr>
              <a:t>impactaran en el futuro del turismo de ciudad, que actualmente cuenta con un 60% del total de turistas mundiales </a:t>
            </a:r>
            <a:endParaRPr lang="es-ES" sz="1200" b="1" dirty="0">
              <a:solidFill>
                <a:schemeClr val="accent1"/>
              </a:solidFill>
              <a:latin typeface="Arial" charset="0"/>
              <a:cs typeface="Arial" charset="0"/>
            </a:endParaRPr>
          </a:p>
        </p:txBody>
      </p:sp>
      <p:sp>
        <p:nvSpPr>
          <p:cNvPr id="17" name="TextBox 16"/>
          <p:cNvSpPr txBox="1"/>
          <p:nvPr/>
        </p:nvSpPr>
        <p:spPr bwMode="auto">
          <a:xfrm>
            <a:off x="906012" y="2488809"/>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chemeClr val="accent1"/>
                </a:solidFill>
                <a:latin typeface="Arial" charset="0"/>
                <a:cs typeface="Arial" charset="0"/>
              </a:rPr>
              <a:t>Las </a:t>
            </a:r>
            <a:r>
              <a:rPr lang="es-ES" sz="1200" b="1" dirty="0">
                <a:solidFill>
                  <a:schemeClr val="accent1"/>
                </a:solidFill>
                <a:latin typeface="Arial" charset="0"/>
                <a:cs typeface="Arial" charset="0"/>
              </a:rPr>
              <a:t>divisas por turismo </a:t>
            </a:r>
            <a:r>
              <a:rPr lang="es-ES" sz="1200" dirty="0">
                <a:solidFill>
                  <a:schemeClr val="accent1"/>
                </a:solidFill>
                <a:latin typeface="Arial" charset="0"/>
                <a:cs typeface="Arial" charset="0"/>
              </a:rPr>
              <a:t>han crecido a un menor ritmo en Sudamérica desde 2010 (+6,4% CAGR 2010-14 vs +8,9% CAGR 2000-14), indicando una </a:t>
            </a:r>
            <a:r>
              <a:rPr lang="es-ES" sz="1200" b="1" dirty="0">
                <a:solidFill>
                  <a:schemeClr val="accent1"/>
                </a:solidFill>
                <a:latin typeface="Arial" charset="0"/>
                <a:cs typeface="Arial" charset="0"/>
              </a:rPr>
              <a:t>relación divisas/llegadas inferior al promedio mundial</a:t>
            </a:r>
            <a:r>
              <a:rPr lang="es-ES" sz="1200" dirty="0">
                <a:solidFill>
                  <a:schemeClr val="accent1"/>
                </a:solidFill>
                <a:latin typeface="Arial" charset="0"/>
                <a:cs typeface="Arial" charset="0"/>
              </a:rPr>
              <a:t>. Sin embargo, las </a:t>
            </a:r>
            <a:r>
              <a:rPr lang="es-ES" sz="1200" b="1" dirty="0" smtClean="0">
                <a:solidFill>
                  <a:schemeClr val="accent1"/>
                </a:solidFill>
                <a:latin typeface="Arial" charset="0"/>
                <a:cs typeface="Arial" charset="0"/>
              </a:rPr>
              <a:t>divisas/llegadas han crecido a mayor ritmo en Suramérica </a:t>
            </a:r>
            <a:r>
              <a:rPr lang="es-ES" sz="1200" dirty="0">
                <a:solidFill>
                  <a:srgbClr val="002776"/>
                </a:solidFill>
                <a:cs typeface="Arial" charset="0"/>
              </a:rPr>
              <a:t>(+4,2% vs +3,2% CAGR</a:t>
            </a:r>
            <a:r>
              <a:rPr lang="es-ES" sz="1200" dirty="0" smtClean="0">
                <a:solidFill>
                  <a:srgbClr val="002776"/>
                </a:solidFill>
                <a:cs typeface="Arial" charset="0"/>
              </a:rPr>
              <a:t>)</a:t>
            </a:r>
            <a:endParaRPr lang="es-ES" sz="1200" dirty="0">
              <a:solidFill>
                <a:srgbClr val="002776"/>
              </a:solidFill>
              <a:cs typeface="Arial" charset="0"/>
            </a:endParaRPr>
          </a:p>
        </p:txBody>
      </p:sp>
      <p:sp>
        <p:nvSpPr>
          <p:cNvPr id="18" name="TextBox 17"/>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a:t>Crecimiento en el volumen de llegadas internacionales a Sudamérica por encima del promedio </a:t>
            </a:r>
            <a:r>
              <a:rPr lang="es-ES" b="1" dirty="0" smtClean="0"/>
              <a:t>mundial </a:t>
            </a:r>
            <a:r>
              <a:rPr lang="es-ES" dirty="0" smtClean="0"/>
              <a:t>a nivel histórico </a:t>
            </a:r>
            <a:r>
              <a:rPr lang="es-ES" dirty="0" smtClean="0">
                <a:solidFill>
                  <a:srgbClr val="002776"/>
                </a:solidFill>
              </a:rPr>
              <a:t>(+4,5% vs +3,8% TACC 2010-15</a:t>
            </a:r>
            <a:r>
              <a:rPr lang="es-ES" dirty="0" smtClean="0"/>
              <a:t>) y </a:t>
            </a:r>
            <a:r>
              <a:rPr lang="es-ES" b="1" dirty="0" smtClean="0"/>
              <a:t>previsiones de incremento de esta diferencia </a:t>
            </a:r>
            <a:r>
              <a:rPr lang="es-ES" dirty="0" smtClean="0"/>
              <a:t>en crecimiento (+6,1% </a:t>
            </a:r>
            <a:r>
              <a:rPr lang="es-ES" dirty="0"/>
              <a:t>vs </a:t>
            </a:r>
            <a:r>
              <a:rPr lang="es-ES" dirty="0" smtClean="0"/>
              <a:t>+2,8% </a:t>
            </a:r>
            <a:r>
              <a:rPr lang="es-ES" dirty="0"/>
              <a:t>CAGR </a:t>
            </a:r>
            <a:r>
              <a:rPr lang="es-ES" dirty="0" smtClean="0"/>
              <a:t>2015-20</a:t>
            </a:r>
            <a:r>
              <a:rPr lang="es-ES" dirty="0"/>
              <a:t>)</a:t>
            </a:r>
          </a:p>
        </p:txBody>
      </p:sp>
    </p:spTree>
    <p:extLst>
      <p:ext uri="{BB962C8B-B14F-4D97-AF65-F5344CB8AC3E}">
        <p14:creationId xmlns:p14="http://schemas.microsoft.com/office/powerpoint/2010/main" val="3415776244"/>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culturales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Viajes peer-to-peer (i/iii)</a:t>
            </a:r>
            <a:endParaRPr lang="es-ES" sz="2000" b="1" dirty="0">
              <a:solidFill>
                <a:srgbClr val="00B0F0"/>
              </a:solidFill>
              <a:cs typeface="Arial" charset="0"/>
            </a:endParaRPr>
          </a:p>
        </p:txBody>
      </p:sp>
      <p:pic>
        <p:nvPicPr>
          <p:cNvPr id="2" name="Picture 1"/>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8195071" y="115888"/>
            <a:ext cx="430337" cy="360000"/>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220</a:t>
            </a:fld>
            <a:endParaRPr lang="es-ES" dirty="0">
              <a:solidFill>
                <a:srgbClr val="002776"/>
              </a:solidFill>
            </a:endParaRPr>
          </a:p>
        </p:txBody>
      </p:sp>
      <p:sp>
        <p:nvSpPr>
          <p:cNvPr id="30" name="Slide Number Placeholder 3"/>
          <p:cNvSpPr txBox="1">
            <a:spLocks/>
          </p:cNvSpPr>
          <p:nvPr/>
        </p:nvSpPr>
        <p:spPr>
          <a:xfrm>
            <a:off x="732708" y="6525113"/>
            <a:ext cx="6341561"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WTM </a:t>
            </a:r>
            <a:r>
              <a:rPr lang="es-ES" b="0" i="1" dirty="0" err="1">
                <a:solidFill>
                  <a:srgbClr val="002776"/>
                </a:solidFill>
              </a:rPr>
              <a:t>Latin</a:t>
            </a:r>
            <a:r>
              <a:rPr lang="es-ES" b="0" i="1" dirty="0">
                <a:solidFill>
                  <a:srgbClr val="002776"/>
                </a:solidFill>
              </a:rPr>
              <a:t> </a:t>
            </a:r>
            <a:r>
              <a:rPr lang="es-ES" b="0" i="1" dirty="0" err="1">
                <a:solidFill>
                  <a:srgbClr val="002776"/>
                </a:solidFill>
              </a:rPr>
              <a:t>America</a:t>
            </a:r>
            <a:r>
              <a:rPr lang="es-ES" b="0" i="1" dirty="0">
                <a:solidFill>
                  <a:srgbClr val="002776"/>
                </a:solidFill>
              </a:rPr>
              <a:t>, Reporte de tendencias 2016</a:t>
            </a:r>
          </a:p>
        </p:txBody>
      </p:sp>
      <p:sp>
        <p:nvSpPr>
          <p:cNvPr id="31" name="Content Placeholder 5"/>
          <p:cNvSpPr txBox="1">
            <a:spLocks/>
          </p:cNvSpPr>
          <p:nvPr/>
        </p:nvSpPr>
        <p:spPr bwMode="auto">
          <a:xfrm>
            <a:off x="362559" y="1067907"/>
            <a:ext cx="9198953" cy="106494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Font typeface="Arial" panose="020B0604020202020204" pitchFamily="34" charset="0"/>
              <a:buChar char="•"/>
            </a:pPr>
            <a:r>
              <a:rPr lang="es-ES" sz="1200" dirty="0">
                <a:solidFill>
                  <a:srgbClr val="002776"/>
                </a:solidFill>
              </a:rPr>
              <a:t>La buena relación costo-beneficio y las experiencias auténticas son muy atractivas para los viajeros.</a:t>
            </a:r>
          </a:p>
          <a:p>
            <a:pPr marL="171450" indent="-171450" algn="just" defTabSz="913965" fontAlgn="auto">
              <a:spcBef>
                <a:spcPts val="0"/>
              </a:spcBef>
              <a:spcAft>
                <a:spcPts val="600"/>
              </a:spcAft>
              <a:buFont typeface="Arial" panose="020B0604020202020204" pitchFamily="34" charset="0"/>
              <a:buChar char="•"/>
            </a:pPr>
            <a:r>
              <a:rPr lang="es-ES" sz="1200" dirty="0" smtClean="0">
                <a:solidFill>
                  <a:srgbClr val="002776"/>
                </a:solidFill>
              </a:rPr>
              <a:t>El </a:t>
            </a:r>
            <a:r>
              <a:rPr lang="es-ES" sz="1200" dirty="0">
                <a:solidFill>
                  <a:srgbClr val="002776"/>
                </a:solidFill>
              </a:rPr>
              <a:t>ascenso de los </a:t>
            </a:r>
            <a:r>
              <a:rPr lang="es-ES" sz="1200" dirty="0" smtClean="0">
                <a:solidFill>
                  <a:srgbClr val="002776"/>
                </a:solidFill>
              </a:rPr>
              <a:t>micro-emprendedores </a:t>
            </a:r>
            <a:r>
              <a:rPr lang="es-ES" sz="1200" dirty="0">
                <a:solidFill>
                  <a:srgbClr val="002776"/>
                </a:solidFill>
              </a:rPr>
              <a:t>online impulsa las ofertas de servicios de viaje peer-to-peer.</a:t>
            </a:r>
          </a:p>
          <a:p>
            <a:pPr marL="171450" indent="-171450" algn="just" defTabSz="913965" fontAlgn="auto">
              <a:spcBef>
                <a:spcPts val="0"/>
              </a:spcBef>
              <a:spcAft>
                <a:spcPts val="600"/>
              </a:spcAft>
              <a:buFont typeface="Arial" panose="020B0604020202020204" pitchFamily="34" charset="0"/>
              <a:buChar char="•"/>
            </a:pPr>
            <a:r>
              <a:rPr lang="es-ES" sz="1200" dirty="0" smtClean="0">
                <a:solidFill>
                  <a:srgbClr val="002776"/>
                </a:solidFill>
              </a:rPr>
              <a:t>Las </a:t>
            </a:r>
            <a:r>
              <a:rPr lang="es-ES" sz="1200" dirty="0">
                <a:solidFill>
                  <a:srgbClr val="002776"/>
                </a:solidFill>
              </a:rPr>
              <a:t>funcionalidades de las redes sociales garantizan la confianza en los productos peer-to-peer.</a:t>
            </a:r>
            <a:endParaRPr lang="es-ES" sz="1200" dirty="0">
              <a:solidFill>
                <a:srgbClr val="002060"/>
              </a:solidFill>
            </a:endParaRPr>
          </a:p>
        </p:txBody>
      </p:sp>
      <p:pic>
        <p:nvPicPr>
          <p:cNvPr id="4" name="Picture 3" descr="Screen Clippin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08994" y="1916832"/>
            <a:ext cx="8688012" cy="4334480"/>
          </a:xfrm>
          <a:prstGeom prst="rect">
            <a:avLst/>
          </a:prstGeom>
        </p:spPr>
      </p:pic>
    </p:spTree>
    <p:extLst>
      <p:ext uri="{BB962C8B-B14F-4D97-AF65-F5344CB8AC3E}">
        <p14:creationId xmlns:p14="http://schemas.microsoft.com/office/powerpoint/2010/main" val="939278453"/>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culturales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Viajes peer-to-peer (ii/iii)</a:t>
            </a:r>
            <a:endParaRPr lang="es-ES" sz="2000" b="1" dirty="0">
              <a:solidFill>
                <a:srgbClr val="00B0F0"/>
              </a:solidFill>
              <a:cs typeface="Arial" charset="0"/>
            </a:endParaRPr>
          </a:p>
        </p:txBody>
      </p:sp>
      <p:pic>
        <p:nvPicPr>
          <p:cNvPr id="2" name="Picture 1"/>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195071" y="115888"/>
            <a:ext cx="430337" cy="360000"/>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221</a:t>
            </a:fld>
            <a:endParaRPr lang="es-ES" dirty="0">
              <a:solidFill>
                <a:srgbClr val="002776"/>
              </a:solidFill>
            </a:endParaRPr>
          </a:p>
        </p:txBody>
      </p:sp>
      <p:sp>
        <p:nvSpPr>
          <p:cNvPr id="30" name="Slide Number Placeholder 3"/>
          <p:cNvSpPr txBox="1">
            <a:spLocks/>
          </p:cNvSpPr>
          <p:nvPr/>
        </p:nvSpPr>
        <p:spPr>
          <a:xfrm>
            <a:off x="732708" y="6525113"/>
            <a:ext cx="6341561"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WTM </a:t>
            </a:r>
            <a:r>
              <a:rPr lang="es-ES" b="0" i="1" dirty="0" err="1">
                <a:solidFill>
                  <a:srgbClr val="002776"/>
                </a:solidFill>
              </a:rPr>
              <a:t>Latin</a:t>
            </a:r>
            <a:r>
              <a:rPr lang="es-ES" b="0" i="1" dirty="0">
                <a:solidFill>
                  <a:srgbClr val="002776"/>
                </a:solidFill>
              </a:rPr>
              <a:t> </a:t>
            </a:r>
            <a:r>
              <a:rPr lang="es-ES" b="0" i="1" dirty="0" err="1">
                <a:solidFill>
                  <a:srgbClr val="002776"/>
                </a:solidFill>
              </a:rPr>
              <a:t>America</a:t>
            </a:r>
            <a:r>
              <a:rPr lang="es-ES" b="0" i="1" dirty="0">
                <a:solidFill>
                  <a:srgbClr val="002776"/>
                </a:solidFill>
              </a:rPr>
              <a:t>, Reporte de tendencias 2016</a:t>
            </a:r>
          </a:p>
        </p:txBody>
      </p:sp>
      <p:sp>
        <p:nvSpPr>
          <p:cNvPr id="31" name="Content Placeholder 5"/>
          <p:cNvSpPr txBox="1">
            <a:spLocks/>
          </p:cNvSpPr>
          <p:nvPr/>
        </p:nvSpPr>
        <p:spPr bwMode="auto">
          <a:xfrm>
            <a:off x="362559" y="1067907"/>
            <a:ext cx="9198953" cy="106494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Font typeface="Arial" panose="020B0604020202020204" pitchFamily="34" charset="0"/>
              <a:buChar char="•"/>
            </a:pPr>
            <a:r>
              <a:rPr lang="es-ES" sz="1200" dirty="0">
                <a:solidFill>
                  <a:srgbClr val="002776"/>
                </a:solidFill>
              </a:rPr>
              <a:t>Multicanal y altamente fragmentado</a:t>
            </a:r>
          </a:p>
          <a:p>
            <a:pPr marL="171450" indent="-171450" algn="just" defTabSz="913965" fontAlgn="auto">
              <a:spcBef>
                <a:spcPts val="0"/>
              </a:spcBef>
              <a:spcAft>
                <a:spcPts val="600"/>
              </a:spcAft>
              <a:buFont typeface="Arial" panose="020B0604020202020204" pitchFamily="34" charset="0"/>
              <a:buChar char="•"/>
            </a:pPr>
            <a:r>
              <a:rPr lang="es-ES" sz="1200" dirty="0" smtClean="0">
                <a:solidFill>
                  <a:srgbClr val="002776"/>
                </a:solidFill>
              </a:rPr>
              <a:t>Desafío </a:t>
            </a:r>
            <a:r>
              <a:rPr lang="es-ES" sz="1200" dirty="0">
                <a:solidFill>
                  <a:srgbClr val="002776"/>
                </a:solidFill>
              </a:rPr>
              <a:t>futuro con relación a quién asumirá el control general de la jornada y de la experiencia del cliente</a:t>
            </a:r>
            <a:endParaRPr lang="es-ES" sz="1200" dirty="0">
              <a:solidFill>
                <a:srgbClr val="002060"/>
              </a:solidFill>
            </a:endParaRPr>
          </a:p>
        </p:txBody>
      </p:sp>
      <p:grpSp>
        <p:nvGrpSpPr>
          <p:cNvPr id="32" name="Group 31"/>
          <p:cNvGrpSpPr/>
          <p:nvPr/>
        </p:nvGrpSpPr>
        <p:grpSpPr>
          <a:xfrm>
            <a:off x="318495" y="1700808"/>
            <a:ext cx="9243016" cy="271741"/>
            <a:chOff x="318495" y="1519796"/>
            <a:chExt cx="9243016" cy="271741"/>
          </a:xfrm>
        </p:grpSpPr>
        <p:cxnSp>
          <p:nvCxnSpPr>
            <p:cNvPr id="33" name="Straight Connector 32"/>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custDataLst>
                <p:tags r:id="rId2"/>
              </p:custDataLst>
            </p:nvPr>
          </p:nvSpPr>
          <p:spPr bwMode="auto">
            <a:xfrm>
              <a:off x="3105774" y="1519796"/>
              <a:ext cx="3516358" cy="271741"/>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100" b="1" dirty="0" smtClean="0">
                  <a:solidFill>
                    <a:srgbClr val="002776"/>
                  </a:solidFill>
                  <a:cs typeface="Arial" charset="0"/>
                </a:rPr>
                <a:t>Nuevo panorama de viajes con el peer-to-peer</a:t>
              </a:r>
              <a:endParaRPr lang="es-ES" sz="1100" b="1" dirty="0">
                <a:solidFill>
                  <a:srgbClr val="002776"/>
                </a:solidFill>
                <a:cs typeface="Arial" charset="0"/>
              </a:endParaRPr>
            </a:p>
          </p:txBody>
        </p:sp>
      </p:grpSp>
      <p:pic>
        <p:nvPicPr>
          <p:cNvPr id="35" name="Picture 34" descr="Screen Clipping"/>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6466" y="2001314"/>
            <a:ext cx="9793067" cy="4420217"/>
          </a:xfrm>
          <a:prstGeom prst="rect">
            <a:avLst/>
          </a:prstGeom>
        </p:spPr>
      </p:pic>
    </p:spTree>
    <p:extLst>
      <p:ext uri="{BB962C8B-B14F-4D97-AF65-F5344CB8AC3E}">
        <p14:creationId xmlns:p14="http://schemas.microsoft.com/office/powerpoint/2010/main" val="4001501012"/>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a:t>
            </a:r>
            <a:r>
              <a:rPr lang="es-ES" b="1" dirty="0" smtClean="0">
                <a:solidFill>
                  <a:srgbClr val="002060"/>
                </a:solidFill>
                <a:cs typeface="Arial" charset="0"/>
              </a:rPr>
              <a:t>socio-demográficas</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Crecimiento demográfico y </a:t>
            </a:r>
            <a:r>
              <a:rPr lang="es-ES" sz="2000" b="1" dirty="0" err="1" smtClean="0">
                <a:solidFill>
                  <a:srgbClr val="00B0F0"/>
                </a:solidFill>
                <a:cs typeface="Arial" charset="0"/>
              </a:rPr>
              <a:t>interculturalismo</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Amadeus – </a:t>
            </a:r>
            <a:r>
              <a:rPr lang="es-ES" b="0" i="1" dirty="0" err="1">
                <a:solidFill>
                  <a:srgbClr val="002776"/>
                </a:solidFill>
              </a:rPr>
              <a:t>Future</a:t>
            </a:r>
            <a:r>
              <a:rPr lang="es-ES" b="0" i="1" dirty="0">
                <a:solidFill>
                  <a:srgbClr val="002776"/>
                </a:solidFill>
              </a:rPr>
              <a:t> </a:t>
            </a:r>
            <a:r>
              <a:rPr lang="es-ES" b="0" i="1" dirty="0" err="1">
                <a:solidFill>
                  <a:srgbClr val="002776"/>
                </a:solidFill>
              </a:rPr>
              <a:t>Traveller</a:t>
            </a:r>
            <a:r>
              <a:rPr lang="es-ES" b="0" i="1" dirty="0">
                <a:solidFill>
                  <a:srgbClr val="002776"/>
                </a:solidFill>
              </a:rPr>
              <a:t> </a:t>
            </a:r>
            <a:r>
              <a:rPr lang="es-ES" b="0" i="1" dirty="0" err="1">
                <a:solidFill>
                  <a:srgbClr val="002776"/>
                </a:solidFill>
              </a:rPr>
              <a:t>Tribes</a:t>
            </a:r>
            <a:r>
              <a:rPr lang="es-ES" b="0" i="1" dirty="0">
                <a:solidFill>
                  <a:srgbClr val="002776"/>
                </a:solidFill>
              </a:rPr>
              <a:t> </a:t>
            </a:r>
            <a:r>
              <a:rPr lang="es-ES" b="0" i="1" dirty="0" smtClean="0">
                <a:solidFill>
                  <a:srgbClr val="002776"/>
                </a:solidFill>
              </a:rPr>
              <a:t>2030</a:t>
            </a:r>
            <a:endParaRPr lang="es-ES" b="0" i="1" dirty="0">
              <a:solidFill>
                <a:srgbClr val="002776"/>
              </a:solidFill>
            </a:endParaRPr>
          </a:p>
        </p:txBody>
      </p:sp>
      <p:sp>
        <p:nvSpPr>
          <p:cNvPr id="17" name="Content Placeholder 5"/>
          <p:cNvSpPr txBox="1">
            <a:spLocks/>
          </p:cNvSpPr>
          <p:nvPr/>
        </p:nvSpPr>
        <p:spPr bwMode="auto">
          <a:xfrm>
            <a:off x="362559" y="1000060"/>
            <a:ext cx="9198953" cy="106078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300"/>
              </a:spcAft>
              <a:buFont typeface="Arial" panose="020B0604020202020204" pitchFamily="34" charset="0"/>
              <a:buChar char="•"/>
            </a:pPr>
            <a:r>
              <a:rPr lang="es-ES" sz="1100" dirty="0" smtClean="0">
                <a:solidFill>
                  <a:srgbClr val="002060"/>
                </a:solidFill>
              </a:rPr>
              <a:t>El </a:t>
            </a:r>
            <a:r>
              <a:rPr lang="es-ES" sz="1100" b="1" dirty="0" smtClean="0">
                <a:solidFill>
                  <a:srgbClr val="002060"/>
                </a:solidFill>
              </a:rPr>
              <a:t>sistema turístico mundial </a:t>
            </a:r>
            <a:r>
              <a:rPr lang="es-ES" sz="1100" dirty="0" smtClean="0">
                <a:solidFill>
                  <a:srgbClr val="002060"/>
                </a:solidFill>
              </a:rPr>
              <a:t>se verá afectado en las próximas décadas por un </a:t>
            </a:r>
            <a:r>
              <a:rPr lang="es-ES" sz="1100" b="1" dirty="0" smtClean="0">
                <a:solidFill>
                  <a:srgbClr val="002060"/>
                </a:solidFill>
              </a:rPr>
              <a:t>fuerte crecimiento y progresivo envejecimiento </a:t>
            </a:r>
            <a:r>
              <a:rPr lang="es-ES" sz="1100" dirty="0" smtClean="0">
                <a:solidFill>
                  <a:srgbClr val="002060"/>
                </a:solidFill>
              </a:rPr>
              <a:t>de la demanda, así como por un creciente </a:t>
            </a:r>
            <a:r>
              <a:rPr lang="es-ES" sz="1100" b="1" dirty="0" err="1" smtClean="0">
                <a:solidFill>
                  <a:srgbClr val="002060"/>
                </a:solidFill>
              </a:rPr>
              <a:t>interculturalismo</a:t>
            </a:r>
            <a:r>
              <a:rPr lang="es-ES" sz="1100" dirty="0" smtClean="0">
                <a:solidFill>
                  <a:srgbClr val="002060"/>
                </a:solidFill>
              </a:rPr>
              <a:t>, incidiendo en las necesidades y el comportamiento de los turistas del futuro  . </a:t>
            </a:r>
          </a:p>
          <a:p>
            <a:pPr marL="171450" indent="-171450" algn="just">
              <a:spcAft>
                <a:spcPts val="300"/>
              </a:spcAft>
              <a:buFont typeface="Arial" panose="020B0604020202020204" pitchFamily="34" charset="0"/>
              <a:buChar char="•"/>
            </a:pPr>
            <a:r>
              <a:rPr lang="es-ES" sz="1100" dirty="0" smtClean="0">
                <a:solidFill>
                  <a:srgbClr val="002060"/>
                </a:solidFill>
              </a:rPr>
              <a:t>Los </a:t>
            </a:r>
            <a:r>
              <a:rPr lang="es-ES" sz="1100" b="1" dirty="0" smtClean="0">
                <a:solidFill>
                  <a:srgbClr val="002060"/>
                </a:solidFill>
              </a:rPr>
              <a:t>países menos desarrollados </a:t>
            </a:r>
            <a:r>
              <a:rPr lang="es-ES" sz="1100" dirty="0" smtClean="0">
                <a:solidFill>
                  <a:srgbClr val="002060"/>
                </a:solidFill>
              </a:rPr>
              <a:t>incrementaran su </a:t>
            </a:r>
            <a:r>
              <a:rPr lang="es-ES" sz="1100" b="1" dirty="0" smtClean="0">
                <a:solidFill>
                  <a:srgbClr val="002060"/>
                </a:solidFill>
              </a:rPr>
              <a:t>importancia como mercados turísticos emergentes</a:t>
            </a:r>
            <a:r>
              <a:rPr lang="es-ES" sz="1100" dirty="0" smtClean="0">
                <a:solidFill>
                  <a:srgbClr val="002060"/>
                </a:solidFill>
              </a:rPr>
              <a:t>, dado su aumento poblacional vs estancamiento de los volúmenes poblacionales en los más desarrollados</a:t>
            </a:r>
          </a:p>
          <a:p>
            <a:pPr marL="171450" indent="-171450" algn="just">
              <a:spcAft>
                <a:spcPts val="300"/>
              </a:spcAft>
              <a:buFont typeface="Arial" panose="020B0604020202020204" pitchFamily="34" charset="0"/>
              <a:buChar char="•"/>
            </a:pPr>
            <a:r>
              <a:rPr lang="es-ES" sz="1100" dirty="0" smtClean="0">
                <a:solidFill>
                  <a:srgbClr val="002060"/>
                </a:solidFill>
              </a:rPr>
              <a:t>Existe la oportunidad de que los </a:t>
            </a:r>
            <a:r>
              <a:rPr lang="es-ES" sz="1100" b="1" dirty="0" smtClean="0">
                <a:solidFill>
                  <a:srgbClr val="002060"/>
                </a:solidFill>
              </a:rPr>
              <a:t>migrantes latinoamericanos </a:t>
            </a:r>
            <a:r>
              <a:rPr lang="es-ES" sz="1100" dirty="0" smtClean="0">
                <a:solidFill>
                  <a:srgbClr val="002060"/>
                </a:solidFill>
              </a:rPr>
              <a:t>actúen </a:t>
            </a:r>
            <a:r>
              <a:rPr lang="es-ES" sz="1100" b="1" dirty="0" smtClean="0">
                <a:solidFill>
                  <a:srgbClr val="002060"/>
                </a:solidFill>
              </a:rPr>
              <a:t>como embajadores de destino</a:t>
            </a:r>
            <a:r>
              <a:rPr lang="es-ES" sz="1100" dirty="0" smtClean="0">
                <a:solidFill>
                  <a:srgbClr val="002060"/>
                </a:solidFill>
              </a:rPr>
              <a:t> en países target</a:t>
            </a:r>
            <a:endParaRPr lang="es-ES" sz="1100" dirty="0">
              <a:solidFill>
                <a:srgbClr val="002776"/>
              </a:solidFill>
            </a:endParaRPr>
          </a:p>
        </p:txBody>
      </p:sp>
      <p:pic>
        <p:nvPicPr>
          <p:cNvPr id="2" name="Picture 1"/>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8121352" y="116815"/>
            <a:ext cx="430338" cy="360000"/>
          </a:xfrm>
          <a:prstGeom prst="rect">
            <a:avLst/>
          </a:prstGeom>
        </p:spPr>
      </p:pic>
      <p:sp>
        <p:nvSpPr>
          <p:cNvPr id="11" name="Text Placeholder 5"/>
          <p:cNvSpPr txBox="1">
            <a:spLocks/>
          </p:cNvSpPr>
          <p:nvPr>
            <p:custDataLst>
              <p:tags r:id="rId1"/>
            </p:custDataLst>
          </p:nvPr>
        </p:nvSpPr>
        <p:spPr>
          <a:xfrm>
            <a:off x="5101430" y="2385088"/>
            <a:ext cx="4460081" cy="1836000"/>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93663" indent="-93663">
              <a:spcBef>
                <a:spcPts val="0"/>
              </a:spcBef>
              <a:spcAft>
                <a:spcPts val="300"/>
              </a:spcAft>
              <a:buFont typeface="Arial" panose="020B0604020202020204" pitchFamily="34" charset="0"/>
              <a:buChar char="•"/>
            </a:pPr>
            <a:r>
              <a:rPr lang="es-ES" sz="1000" dirty="0">
                <a:solidFill>
                  <a:srgbClr val="002060"/>
                </a:solidFill>
              </a:rPr>
              <a:t>Aumento en la </a:t>
            </a:r>
            <a:r>
              <a:rPr lang="es-ES" sz="1000" b="1" dirty="0">
                <a:solidFill>
                  <a:srgbClr val="002060"/>
                </a:solidFill>
              </a:rPr>
              <a:t>emigración mundial</a:t>
            </a:r>
            <a:r>
              <a:rPr lang="es-ES" sz="1000" dirty="0">
                <a:solidFill>
                  <a:srgbClr val="002060"/>
                </a:solidFill>
              </a:rPr>
              <a:t>, actuando como </a:t>
            </a:r>
            <a:r>
              <a:rPr lang="es-ES" sz="1000" b="1" dirty="0">
                <a:solidFill>
                  <a:srgbClr val="002060"/>
                </a:solidFill>
              </a:rPr>
              <a:t>estímulo para los viajes internacionales</a:t>
            </a:r>
            <a:r>
              <a:rPr lang="es-ES" sz="1000" dirty="0">
                <a:solidFill>
                  <a:srgbClr val="002060"/>
                </a:solidFill>
              </a:rPr>
              <a:t> ya que muchos emigrantes regresan a sus países de origen</a:t>
            </a:r>
          </a:p>
          <a:p>
            <a:pPr marL="93663" indent="-93663">
              <a:spcBef>
                <a:spcPts val="0"/>
              </a:spcBef>
              <a:spcAft>
                <a:spcPts val="300"/>
              </a:spcAft>
              <a:buFont typeface="Arial" panose="020B0604020202020204" pitchFamily="34" charset="0"/>
              <a:buChar char="•"/>
            </a:pPr>
            <a:r>
              <a:rPr lang="es-ES" sz="1000" dirty="0" smtClean="0">
                <a:solidFill>
                  <a:srgbClr val="002060"/>
                </a:solidFill>
              </a:rPr>
              <a:t>La </a:t>
            </a:r>
            <a:r>
              <a:rPr lang="es-ES" sz="1000" b="1" dirty="0" smtClean="0">
                <a:solidFill>
                  <a:srgbClr val="002060"/>
                </a:solidFill>
              </a:rPr>
              <a:t>globalización y el </a:t>
            </a:r>
            <a:r>
              <a:rPr lang="es-ES" sz="1000" b="1" i="1" dirty="0" err="1" smtClean="0">
                <a:solidFill>
                  <a:srgbClr val="002060"/>
                </a:solidFill>
              </a:rPr>
              <a:t>mass</a:t>
            </a:r>
            <a:r>
              <a:rPr lang="es-ES" sz="1000" b="1" i="1" dirty="0" smtClean="0">
                <a:solidFill>
                  <a:srgbClr val="002060"/>
                </a:solidFill>
              </a:rPr>
              <a:t> </a:t>
            </a:r>
            <a:r>
              <a:rPr lang="es-ES" sz="1000" b="1" i="1" dirty="0" err="1" smtClean="0">
                <a:solidFill>
                  <a:srgbClr val="002060"/>
                </a:solidFill>
              </a:rPr>
              <a:t>networking</a:t>
            </a:r>
            <a:r>
              <a:rPr lang="es-ES" sz="1000" b="1" i="1" dirty="0" smtClean="0">
                <a:solidFill>
                  <a:srgbClr val="002060"/>
                </a:solidFill>
              </a:rPr>
              <a:t> </a:t>
            </a:r>
            <a:r>
              <a:rPr lang="es-ES" sz="1000" dirty="0" smtClean="0">
                <a:solidFill>
                  <a:srgbClr val="002060"/>
                </a:solidFill>
              </a:rPr>
              <a:t>fomentan la conciencia y entendimiento global, haciendo que el mundo parezca cada vez más pequeño </a:t>
            </a:r>
          </a:p>
          <a:p>
            <a:pPr marL="93663" indent="-93663">
              <a:spcBef>
                <a:spcPts val="0"/>
              </a:spcBef>
              <a:spcAft>
                <a:spcPts val="300"/>
              </a:spcAft>
              <a:buFont typeface="Arial" panose="020B0604020202020204" pitchFamily="34" charset="0"/>
              <a:buChar char="•"/>
            </a:pPr>
            <a:r>
              <a:rPr lang="es-ES" sz="1000" dirty="0" smtClean="0">
                <a:solidFill>
                  <a:srgbClr val="002060"/>
                </a:solidFill>
              </a:rPr>
              <a:t>La progresiva </a:t>
            </a:r>
            <a:r>
              <a:rPr lang="es-ES" sz="1000" b="1" dirty="0" smtClean="0">
                <a:solidFill>
                  <a:srgbClr val="002060"/>
                </a:solidFill>
              </a:rPr>
              <a:t>homogeneización de las culturas globales </a:t>
            </a:r>
            <a:r>
              <a:rPr lang="es-ES" sz="1000" dirty="0" smtClean="0">
                <a:solidFill>
                  <a:srgbClr val="002060"/>
                </a:solidFill>
              </a:rPr>
              <a:t>presenta </a:t>
            </a:r>
            <a:r>
              <a:rPr lang="es-ES" sz="1000" b="1" dirty="0" smtClean="0">
                <a:solidFill>
                  <a:srgbClr val="002060"/>
                </a:solidFill>
              </a:rPr>
              <a:t>retos y oportunidades para la industria turística</a:t>
            </a:r>
            <a:r>
              <a:rPr lang="es-ES" sz="1000" dirty="0" smtClean="0">
                <a:solidFill>
                  <a:srgbClr val="002060"/>
                </a:solidFill>
              </a:rPr>
              <a:t>: abre nuevos mercados y fomenta viajar, amenazando también algunos de los factores fundamentales que hacen atractivo viajar</a:t>
            </a:r>
          </a:p>
          <a:p>
            <a:pPr marL="93663" indent="-93663">
              <a:spcBef>
                <a:spcPts val="0"/>
              </a:spcBef>
              <a:spcAft>
                <a:spcPts val="300"/>
              </a:spcAft>
              <a:buFont typeface="Arial" panose="020B0604020202020204" pitchFamily="34" charset="0"/>
              <a:buChar char="•"/>
            </a:pPr>
            <a:endParaRPr lang="es-ES" sz="1000" dirty="0">
              <a:solidFill>
                <a:srgbClr val="002060"/>
              </a:solidFill>
            </a:endParaRPr>
          </a:p>
        </p:txBody>
      </p:sp>
      <p:sp>
        <p:nvSpPr>
          <p:cNvPr id="13" name="Text Placeholder 5"/>
          <p:cNvSpPr txBox="1">
            <a:spLocks/>
          </p:cNvSpPr>
          <p:nvPr>
            <p:custDataLst>
              <p:tags r:id="rId2"/>
            </p:custDataLst>
          </p:nvPr>
        </p:nvSpPr>
        <p:spPr>
          <a:xfrm>
            <a:off x="356811" y="2385088"/>
            <a:ext cx="4451725" cy="1836000"/>
          </a:xfrm>
          <a:prstGeom prst="rect">
            <a:avLst/>
          </a:prstGeom>
          <a:noFill/>
          <a:ln w="12700">
            <a:noFill/>
          </a:ln>
        </p:spPr>
        <p:txBody>
          <a:bodyPr wrap="square" lIns="72000" tIns="72000" rIns="72000" bIns="72000"/>
          <a:lstStyle>
            <a:lvl1pPr marL="0" indent="0" algn="l" defTabSz="957263" rtl="0" eaLnBrk="1" fontAlgn="base" hangingPunct="1">
              <a:lnSpc>
                <a:spcPct val="100000"/>
              </a:lnSpc>
              <a:spcBef>
                <a:spcPts val="400"/>
              </a:spcBef>
              <a:spcAft>
                <a:spcPts val="0"/>
              </a:spcAft>
              <a:buFont typeface="Arial" charset="0"/>
              <a:defRPr lang="en-US" sz="1400" kern="1200">
                <a:solidFill>
                  <a:schemeClr val="tx2"/>
                </a:solidFill>
                <a:latin typeface="+mn-lt"/>
                <a:ea typeface="+mn-ea"/>
                <a:cs typeface="+mn-cs"/>
              </a:defRPr>
            </a:lvl1pPr>
            <a:lvl2pPr marL="180000" indent="-180000" algn="l" defTabSz="957263" rtl="0" eaLnBrk="1" fontAlgn="base" hangingPunct="1">
              <a:lnSpc>
                <a:spcPct val="100000"/>
              </a:lnSpc>
              <a:spcBef>
                <a:spcPts val="400"/>
              </a:spcBef>
              <a:spcAft>
                <a:spcPts val="0"/>
              </a:spcAft>
              <a:buFont typeface="Arial" charset="0"/>
              <a:buChar char="•"/>
              <a:defRPr lang="en-US" sz="1400" kern="1200">
                <a:solidFill>
                  <a:schemeClr val="tx2"/>
                </a:solidFill>
                <a:latin typeface="+mn-lt"/>
                <a:ea typeface="+mj-ea"/>
                <a:cs typeface="+mj-cs"/>
              </a:defRPr>
            </a:lvl2pPr>
            <a:lvl3pPr marL="36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3pPr>
            <a:lvl4pPr marL="540000" indent="-180000" algn="l" defTabSz="957263" rtl="0" eaLnBrk="1" fontAlgn="base" hangingPunct="1">
              <a:lnSpc>
                <a:spcPct val="100000"/>
              </a:lnSpc>
              <a:spcBef>
                <a:spcPts val="400"/>
              </a:spcBef>
              <a:spcAft>
                <a:spcPts val="0"/>
              </a:spcAft>
              <a:buFont typeface="Arial" charset="0"/>
              <a:buChar char="•"/>
              <a:defRPr lang="en-US" sz="1200" kern="1200">
                <a:solidFill>
                  <a:schemeClr val="tx2"/>
                </a:solidFill>
                <a:latin typeface="+mn-lt"/>
                <a:ea typeface="+mj-ea"/>
                <a:cs typeface="+mj-cs"/>
              </a:defRPr>
            </a:lvl4pPr>
            <a:lvl5pPr marL="720000" indent="-179388" algn="l" defTabSz="957263" rtl="0" eaLnBrk="1" fontAlgn="base" hangingPunct="1">
              <a:lnSpc>
                <a:spcPct val="100000"/>
              </a:lnSpc>
              <a:spcBef>
                <a:spcPts val="400"/>
              </a:spcBef>
              <a:spcAft>
                <a:spcPts val="0"/>
              </a:spcAft>
              <a:buFont typeface="Arial" charset="0"/>
              <a:buChar char="‒"/>
              <a:defRPr lang="en-GB" sz="1200" kern="1200">
                <a:solidFill>
                  <a:schemeClr val="tx2"/>
                </a:solidFill>
                <a:latin typeface="+mn-lt"/>
                <a:ea typeface="+mj-ea"/>
                <a:cs typeface="+mj-cs"/>
              </a:defRPr>
            </a:lvl5pPr>
            <a:lvl6pPr marL="900000" indent="-180000" algn="l" defTabSz="859512" rtl="0" eaLnBrk="1" latinLnBrk="0" hangingPunct="1">
              <a:lnSpc>
                <a:spcPct val="100000"/>
              </a:lnSpc>
              <a:spcBef>
                <a:spcPts val="400"/>
              </a:spcBef>
              <a:spcAft>
                <a:spcPts val="0"/>
              </a:spcAft>
              <a:buFont typeface="Arial" pitchFamily="34" charset="0"/>
              <a:buChar char="•"/>
              <a:defRPr sz="1200" kern="1200" baseline="0">
                <a:solidFill>
                  <a:schemeClr val="accent1"/>
                </a:solidFill>
                <a:latin typeface="+mn-lt"/>
                <a:ea typeface="+mn-ea"/>
                <a:cs typeface="+mn-cs"/>
              </a:defRPr>
            </a:lvl6pPr>
            <a:lvl7pPr marL="108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7pPr>
            <a:lvl8pPr marL="126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8pPr>
            <a:lvl9pPr marL="1440000" indent="-180000" algn="l" defTabSz="859512" rtl="0" eaLnBrk="1" latinLnBrk="0" hangingPunct="1">
              <a:lnSpc>
                <a:spcPct val="100000"/>
              </a:lnSpc>
              <a:spcBef>
                <a:spcPts val="400"/>
              </a:spcBef>
              <a:spcAft>
                <a:spcPts val="0"/>
              </a:spcAft>
              <a:buFont typeface="Arial" pitchFamily="34" charset="0"/>
              <a:buChar char="‒"/>
              <a:defRPr sz="1200" kern="1200">
                <a:solidFill>
                  <a:schemeClr val="accent1"/>
                </a:solidFill>
                <a:latin typeface="+mn-lt"/>
                <a:ea typeface="+mn-ea"/>
                <a:cs typeface="+mn-cs"/>
              </a:defRPr>
            </a:lvl9pPr>
          </a:lstStyle>
          <a:p>
            <a:pPr marL="177800" lvl="1" indent="-82550">
              <a:spcBef>
                <a:spcPts val="0"/>
              </a:spcBef>
              <a:spcAft>
                <a:spcPts val="300"/>
              </a:spcAft>
              <a:buFont typeface="Arial" panose="020B0604020202020204" pitchFamily="34" charset="0"/>
              <a:buChar char="•"/>
            </a:pPr>
            <a:r>
              <a:rPr lang="es-ES" sz="1000" dirty="0" smtClean="0">
                <a:solidFill>
                  <a:srgbClr val="002060"/>
                </a:solidFill>
              </a:rPr>
              <a:t>El </a:t>
            </a:r>
            <a:r>
              <a:rPr lang="es-ES" sz="1000" b="1" dirty="0" smtClean="0">
                <a:solidFill>
                  <a:srgbClr val="002060"/>
                </a:solidFill>
              </a:rPr>
              <a:t>sistema turístico mundial </a:t>
            </a:r>
            <a:r>
              <a:rPr lang="es-ES" sz="1000" dirty="0" smtClean="0">
                <a:solidFill>
                  <a:srgbClr val="002060"/>
                </a:solidFill>
              </a:rPr>
              <a:t>se verá afectado en las próximas décadas por un </a:t>
            </a:r>
            <a:r>
              <a:rPr lang="es-ES" sz="1000" b="1" dirty="0" smtClean="0">
                <a:solidFill>
                  <a:srgbClr val="002060"/>
                </a:solidFill>
              </a:rPr>
              <a:t>fuerte crecimiento de la población </a:t>
            </a:r>
            <a:r>
              <a:rPr lang="es-ES" sz="1000" dirty="0" smtClean="0">
                <a:solidFill>
                  <a:srgbClr val="002060"/>
                </a:solidFill>
              </a:rPr>
              <a:t>en determinadas regiones emergentes</a:t>
            </a:r>
          </a:p>
          <a:p>
            <a:pPr marL="177800" lvl="1" indent="-82550">
              <a:spcBef>
                <a:spcPts val="0"/>
              </a:spcBef>
              <a:spcAft>
                <a:spcPts val="300"/>
              </a:spcAft>
              <a:buFont typeface="Arial" panose="020B0604020202020204" pitchFamily="34" charset="0"/>
              <a:buChar char="•"/>
            </a:pPr>
            <a:r>
              <a:rPr lang="es-ES" sz="1000" b="1" dirty="0" smtClean="0">
                <a:solidFill>
                  <a:srgbClr val="002060"/>
                </a:solidFill>
              </a:rPr>
              <a:t>En 2030</a:t>
            </a:r>
            <a:r>
              <a:rPr lang="es-ES" sz="1000" dirty="0" smtClean="0">
                <a:solidFill>
                  <a:srgbClr val="002060"/>
                </a:solidFill>
              </a:rPr>
              <a:t>, la </a:t>
            </a:r>
            <a:r>
              <a:rPr lang="es-ES" sz="1000" b="1" dirty="0" smtClean="0">
                <a:solidFill>
                  <a:srgbClr val="002060"/>
                </a:solidFill>
              </a:rPr>
              <a:t>población mundial se habrá incrementado en mil millones </a:t>
            </a:r>
            <a:r>
              <a:rPr lang="es-ES" sz="1000" dirty="0" smtClean="0">
                <a:solidFill>
                  <a:srgbClr val="002060"/>
                </a:solidFill>
              </a:rPr>
              <a:t>de personas más, </a:t>
            </a:r>
            <a:r>
              <a:rPr lang="es-ES" sz="1000" b="1" dirty="0" smtClean="0">
                <a:solidFill>
                  <a:srgbClr val="002060"/>
                </a:solidFill>
              </a:rPr>
              <a:t>20% de las cuáles viajará</a:t>
            </a:r>
          </a:p>
          <a:p>
            <a:pPr marL="177800" lvl="1" indent="-82550">
              <a:spcBef>
                <a:spcPts val="0"/>
              </a:spcBef>
              <a:spcAft>
                <a:spcPts val="300"/>
              </a:spcAft>
              <a:buFont typeface="Arial" panose="020B0604020202020204" pitchFamily="34" charset="0"/>
              <a:buChar char="•"/>
            </a:pPr>
            <a:r>
              <a:rPr lang="es-ES" sz="1000" dirty="0" smtClean="0">
                <a:solidFill>
                  <a:srgbClr val="002060"/>
                </a:solidFill>
              </a:rPr>
              <a:t>El </a:t>
            </a:r>
            <a:r>
              <a:rPr lang="es-ES" sz="1000" b="1" dirty="0" smtClean="0">
                <a:solidFill>
                  <a:srgbClr val="002060"/>
                </a:solidFill>
              </a:rPr>
              <a:t>envejecimiento demográfico </a:t>
            </a:r>
            <a:r>
              <a:rPr lang="es-ES" sz="1000" dirty="0" smtClean="0">
                <a:solidFill>
                  <a:srgbClr val="002060"/>
                </a:solidFill>
              </a:rPr>
              <a:t>incrementará la edad media de la población mundial de 29,6 a 33,2 años en 2030, y la esperanza de vida aumentará, impactando en las </a:t>
            </a:r>
            <a:r>
              <a:rPr lang="es-ES" sz="1000" b="1" dirty="0" smtClean="0">
                <a:solidFill>
                  <a:srgbClr val="002060"/>
                </a:solidFill>
              </a:rPr>
              <a:t>necesidades y comportamiento de la demanda</a:t>
            </a:r>
          </a:p>
        </p:txBody>
      </p:sp>
      <p:sp>
        <p:nvSpPr>
          <p:cNvPr id="15" name="Rectangle 14"/>
          <p:cNvSpPr/>
          <p:nvPr>
            <p:custDataLst>
              <p:tags r:id="rId3"/>
            </p:custDataLst>
          </p:nvPr>
        </p:nvSpPr>
        <p:spPr bwMode="auto">
          <a:xfrm>
            <a:off x="356812" y="2068110"/>
            <a:ext cx="4451725" cy="275185"/>
          </a:xfrm>
          <a:prstGeom prst="rect">
            <a:avLst/>
          </a:prstGeom>
          <a:solidFill>
            <a:schemeClr val="tx2"/>
          </a:solidFill>
          <a:ln w="9525" cap="flat" cmpd="sng" algn="ctr">
            <a:solidFill>
              <a:schemeClr val="accent1"/>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Crecimiento y envejecimiento demográfico</a:t>
            </a:r>
            <a:endParaRPr lang="es-ES" sz="1100" b="1" dirty="0">
              <a:solidFill>
                <a:srgbClr val="FFFFFF"/>
              </a:solidFill>
              <a:cs typeface="Arial" pitchFamily="34" charset="0"/>
            </a:endParaRPr>
          </a:p>
        </p:txBody>
      </p:sp>
      <p:sp>
        <p:nvSpPr>
          <p:cNvPr id="16" name="Rectangle 15"/>
          <p:cNvSpPr/>
          <p:nvPr>
            <p:custDataLst>
              <p:tags r:id="rId4"/>
            </p:custDataLst>
          </p:nvPr>
        </p:nvSpPr>
        <p:spPr bwMode="auto">
          <a:xfrm>
            <a:off x="5101430" y="2068110"/>
            <a:ext cx="4460081" cy="275185"/>
          </a:xfrm>
          <a:prstGeom prst="rect">
            <a:avLst/>
          </a:prstGeom>
          <a:solidFill>
            <a:schemeClr val="accent3"/>
          </a:solidFill>
          <a:ln w="9525" cap="flat" cmpd="sng" algn="ctr">
            <a:solidFill>
              <a:schemeClr val="accent3"/>
            </a:solidFill>
            <a:prstDash val="solid"/>
            <a:round/>
            <a:headEnd type="none" w="med" len="med"/>
            <a:tailEnd type="none" w="med" len="med"/>
          </a:ln>
          <a:effectLst/>
        </p:spPr>
        <p:txBody>
          <a:bodyPr vert="horz" wrap="square" lIns="576000" tIns="36000" rIns="252000" bIns="36000" numCol="1" rtlCol="0" anchor="ctr" anchorCtr="0" compatLnSpc="1">
            <a:prstTxWarp prst="textNoShape">
              <a:avLst/>
            </a:prstTxWarp>
          </a:bodyPr>
          <a:lstStyle/>
          <a:p>
            <a:pPr marL="231775" indent="-231775" defTabSz="914400" fontAlgn="base">
              <a:lnSpc>
                <a:spcPct val="106000"/>
              </a:lnSpc>
              <a:spcBef>
                <a:spcPct val="0"/>
              </a:spcBef>
              <a:spcAft>
                <a:spcPct val="0"/>
              </a:spcAft>
            </a:pPr>
            <a:r>
              <a:rPr lang="es-ES" sz="1100" b="1" dirty="0" smtClean="0">
                <a:solidFill>
                  <a:srgbClr val="FFFFFF"/>
                </a:solidFill>
                <a:cs typeface="Arial" pitchFamily="34" charset="0"/>
              </a:rPr>
              <a:t>Del multiculturalismo al </a:t>
            </a:r>
            <a:r>
              <a:rPr lang="es-ES" sz="1100" b="1" dirty="0" err="1" smtClean="0">
                <a:solidFill>
                  <a:srgbClr val="FFFFFF"/>
                </a:solidFill>
                <a:cs typeface="Arial" pitchFamily="34" charset="0"/>
              </a:rPr>
              <a:t>interculturalismo</a:t>
            </a:r>
            <a:endParaRPr lang="es-ES" sz="1100" b="1" dirty="0">
              <a:solidFill>
                <a:srgbClr val="FFFFFF"/>
              </a:solidFill>
              <a:cs typeface="Arial" pitchFamily="34" charset="0"/>
            </a:endParaRPr>
          </a:p>
        </p:txBody>
      </p:sp>
      <p:sp>
        <p:nvSpPr>
          <p:cNvPr id="18" name="Oval 17"/>
          <p:cNvSpPr/>
          <p:nvPr>
            <p:custDataLst>
              <p:tags r:id="rId5"/>
            </p:custDataLst>
          </p:nvPr>
        </p:nvSpPr>
        <p:spPr bwMode="auto">
          <a:xfrm>
            <a:off x="200472" y="1966758"/>
            <a:ext cx="468000" cy="468000"/>
          </a:xfrm>
          <a:prstGeom prst="ellipse">
            <a:avLst/>
          </a:prstGeom>
          <a:solidFill>
            <a:schemeClr val="accent1"/>
          </a:solidFill>
          <a:ln w="9525" cap="flat" cmpd="sng" algn="ctr">
            <a:solidFill>
              <a:srgbClr val="4066B2"/>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3" name="Oval 22"/>
          <p:cNvSpPr/>
          <p:nvPr>
            <p:custDataLst>
              <p:tags r:id="rId6"/>
            </p:custDataLst>
          </p:nvPr>
        </p:nvSpPr>
        <p:spPr bwMode="auto">
          <a:xfrm>
            <a:off x="4953000" y="1966760"/>
            <a:ext cx="468000" cy="468001"/>
          </a:xfrm>
          <a:prstGeom prst="ellipse">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5" name="Freeform 24"/>
          <p:cNvSpPr>
            <a:spLocks noEditPoints="1"/>
          </p:cNvSpPr>
          <p:nvPr>
            <p:custDataLst>
              <p:tags r:id="rId7"/>
            </p:custDataLst>
          </p:nvPr>
        </p:nvSpPr>
        <p:spPr bwMode="auto">
          <a:xfrm>
            <a:off x="318336" y="2093470"/>
            <a:ext cx="252000" cy="216000"/>
          </a:xfrm>
          <a:custGeom>
            <a:avLst/>
            <a:gdLst>
              <a:gd name="T0" fmla="*/ 0 w 1212"/>
              <a:gd name="T1" fmla="*/ 894 h 1016"/>
              <a:gd name="T2" fmla="*/ 12 w 1212"/>
              <a:gd name="T3" fmla="*/ 956 h 1016"/>
              <a:gd name="T4" fmla="*/ 30 w 1212"/>
              <a:gd name="T5" fmla="*/ 984 h 1016"/>
              <a:gd name="T6" fmla="*/ 56 w 1212"/>
              <a:gd name="T7" fmla="*/ 1002 h 1016"/>
              <a:gd name="T8" fmla="*/ 120 w 1212"/>
              <a:gd name="T9" fmla="*/ 1014 h 1016"/>
              <a:gd name="T10" fmla="*/ 124 w 1212"/>
              <a:gd name="T11" fmla="*/ 250 h 1016"/>
              <a:gd name="T12" fmla="*/ 70 w 1212"/>
              <a:gd name="T13" fmla="*/ 256 h 1016"/>
              <a:gd name="T14" fmla="*/ 32 w 1212"/>
              <a:gd name="T15" fmla="*/ 276 h 1016"/>
              <a:gd name="T16" fmla="*/ 12 w 1212"/>
              <a:gd name="T17" fmla="*/ 298 h 1016"/>
              <a:gd name="T18" fmla="*/ 2 w 1212"/>
              <a:gd name="T19" fmla="*/ 332 h 1016"/>
              <a:gd name="T20" fmla="*/ 1084 w 1212"/>
              <a:gd name="T21" fmla="*/ 250 h 1016"/>
              <a:gd name="T22" fmla="*/ 1096 w 1212"/>
              <a:gd name="T23" fmla="*/ 1016 h 1016"/>
              <a:gd name="T24" fmla="*/ 1148 w 1212"/>
              <a:gd name="T25" fmla="*/ 1008 h 1016"/>
              <a:gd name="T26" fmla="*/ 1176 w 1212"/>
              <a:gd name="T27" fmla="*/ 992 h 1016"/>
              <a:gd name="T28" fmla="*/ 1196 w 1212"/>
              <a:gd name="T29" fmla="*/ 968 h 1016"/>
              <a:gd name="T30" fmla="*/ 1212 w 1212"/>
              <a:gd name="T31" fmla="*/ 894 h 1016"/>
              <a:gd name="T32" fmla="*/ 1210 w 1212"/>
              <a:gd name="T33" fmla="*/ 330 h 1016"/>
              <a:gd name="T34" fmla="*/ 1198 w 1212"/>
              <a:gd name="T35" fmla="*/ 296 h 1016"/>
              <a:gd name="T36" fmla="*/ 1178 w 1212"/>
              <a:gd name="T37" fmla="*/ 274 h 1016"/>
              <a:gd name="T38" fmla="*/ 1138 w 1212"/>
              <a:gd name="T39" fmla="*/ 256 h 1016"/>
              <a:gd name="T40" fmla="*/ 1084 w 1212"/>
              <a:gd name="T41" fmla="*/ 250 h 1016"/>
              <a:gd name="T42" fmla="*/ 978 w 1212"/>
              <a:gd name="T43" fmla="*/ 250 h 1016"/>
              <a:gd name="T44" fmla="*/ 380 w 1212"/>
              <a:gd name="T45" fmla="*/ 202 h 1016"/>
              <a:gd name="T46" fmla="*/ 402 w 1212"/>
              <a:gd name="T47" fmla="*/ 200 h 1016"/>
              <a:gd name="T48" fmla="*/ 408 w 1212"/>
              <a:gd name="T49" fmla="*/ 192 h 1016"/>
              <a:gd name="T50" fmla="*/ 408 w 1212"/>
              <a:gd name="T51" fmla="*/ 94 h 1016"/>
              <a:gd name="T52" fmla="*/ 414 w 1212"/>
              <a:gd name="T53" fmla="*/ 66 h 1016"/>
              <a:gd name="T54" fmla="*/ 434 w 1212"/>
              <a:gd name="T55" fmla="*/ 60 h 1016"/>
              <a:gd name="T56" fmla="*/ 792 w 1212"/>
              <a:gd name="T57" fmla="*/ 60 h 1016"/>
              <a:gd name="T58" fmla="*/ 808 w 1212"/>
              <a:gd name="T59" fmla="*/ 70 h 1016"/>
              <a:gd name="T60" fmla="*/ 814 w 1212"/>
              <a:gd name="T61" fmla="*/ 102 h 1016"/>
              <a:gd name="T62" fmla="*/ 814 w 1212"/>
              <a:gd name="T63" fmla="*/ 190 h 1016"/>
              <a:gd name="T64" fmla="*/ 826 w 1212"/>
              <a:gd name="T65" fmla="*/ 200 h 1016"/>
              <a:gd name="T66" fmla="*/ 854 w 1212"/>
              <a:gd name="T67" fmla="*/ 200 h 1016"/>
              <a:gd name="T68" fmla="*/ 864 w 1212"/>
              <a:gd name="T69" fmla="*/ 194 h 1016"/>
              <a:gd name="T70" fmla="*/ 866 w 1212"/>
              <a:gd name="T71" fmla="*/ 38 h 1016"/>
              <a:gd name="T72" fmla="*/ 862 w 1212"/>
              <a:gd name="T73" fmla="*/ 16 h 1016"/>
              <a:gd name="T74" fmla="*/ 848 w 1212"/>
              <a:gd name="T75" fmla="*/ 2 h 1016"/>
              <a:gd name="T76" fmla="*/ 392 w 1212"/>
              <a:gd name="T77" fmla="*/ 0 h 1016"/>
              <a:gd name="T78" fmla="*/ 372 w 1212"/>
              <a:gd name="T79" fmla="*/ 4 h 1016"/>
              <a:gd name="T80" fmla="*/ 358 w 1212"/>
              <a:gd name="T81" fmla="*/ 20 h 1016"/>
              <a:gd name="T82" fmla="*/ 354 w 1212"/>
              <a:gd name="T83" fmla="*/ 180 h 1016"/>
              <a:gd name="T84" fmla="*/ 358 w 1212"/>
              <a:gd name="T85" fmla="*/ 196 h 1016"/>
              <a:gd name="T86" fmla="*/ 380 w 1212"/>
              <a:gd name="T87" fmla="*/ 202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1016">
                <a:moveTo>
                  <a:pt x="0" y="360"/>
                </a:moveTo>
                <a:lnTo>
                  <a:pt x="0" y="894"/>
                </a:lnTo>
                <a:lnTo>
                  <a:pt x="0" y="894"/>
                </a:lnTo>
                <a:lnTo>
                  <a:pt x="2" y="920"/>
                </a:lnTo>
                <a:lnTo>
                  <a:pt x="8" y="946"/>
                </a:lnTo>
                <a:lnTo>
                  <a:pt x="12" y="956"/>
                </a:lnTo>
                <a:lnTo>
                  <a:pt x="16" y="966"/>
                </a:lnTo>
                <a:lnTo>
                  <a:pt x="22" y="976"/>
                </a:lnTo>
                <a:lnTo>
                  <a:pt x="30" y="984"/>
                </a:lnTo>
                <a:lnTo>
                  <a:pt x="38" y="990"/>
                </a:lnTo>
                <a:lnTo>
                  <a:pt x="46" y="996"/>
                </a:lnTo>
                <a:lnTo>
                  <a:pt x="56" y="1002"/>
                </a:lnTo>
                <a:lnTo>
                  <a:pt x="68" y="1006"/>
                </a:lnTo>
                <a:lnTo>
                  <a:pt x="92" y="1012"/>
                </a:lnTo>
                <a:lnTo>
                  <a:pt x="120" y="1014"/>
                </a:lnTo>
                <a:lnTo>
                  <a:pt x="186" y="1014"/>
                </a:lnTo>
                <a:lnTo>
                  <a:pt x="186" y="250"/>
                </a:lnTo>
                <a:lnTo>
                  <a:pt x="124" y="250"/>
                </a:lnTo>
                <a:lnTo>
                  <a:pt x="124" y="250"/>
                </a:lnTo>
                <a:lnTo>
                  <a:pt x="96" y="252"/>
                </a:lnTo>
                <a:lnTo>
                  <a:pt x="70" y="256"/>
                </a:lnTo>
                <a:lnTo>
                  <a:pt x="50" y="264"/>
                </a:lnTo>
                <a:lnTo>
                  <a:pt x="40" y="270"/>
                </a:lnTo>
                <a:lnTo>
                  <a:pt x="32" y="276"/>
                </a:lnTo>
                <a:lnTo>
                  <a:pt x="24" y="282"/>
                </a:lnTo>
                <a:lnTo>
                  <a:pt x="18" y="290"/>
                </a:lnTo>
                <a:lnTo>
                  <a:pt x="12" y="298"/>
                </a:lnTo>
                <a:lnTo>
                  <a:pt x="8" y="308"/>
                </a:lnTo>
                <a:lnTo>
                  <a:pt x="4" y="320"/>
                </a:lnTo>
                <a:lnTo>
                  <a:pt x="2" y="332"/>
                </a:lnTo>
                <a:lnTo>
                  <a:pt x="0" y="360"/>
                </a:lnTo>
                <a:lnTo>
                  <a:pt x="0" y="360"/>
                </a:lnTo>
                <a:close/>
                <a:moveTo>
                  <a:pt x="1084" y="250"/>
                </a:moveTo>
                <a:lnTo>
                  <a:pt x="1026" y="250"/>
                </a:lnTo>
                <a:lnTo>
                  <a:pt x="1026" y="1016"/>
                </a:lnTo>
                <a:lnTo>
                  <a:pt x="1096" y="1016"/>
                </a:lnTo>
                <a:lnTo>
                  <a:pt x="1096" y="1016"/>
                </a:lnTo>
                <a:lnTo>
                  <a:pt x="1124" y="1014"/>
                </a:lnTo>
                <a:lnTo>
                  <a:pt x="1148" y="1008"/>
                </a:lnTo>
                <a:lnTo>
                  <a:pt x="1158" y="1004"/>
                </a:lnTo>
                <a:lnTo>
                  <a:pt x="1168" y="998"/>
                </a:lnTo>
                <a:lnTo>
                  <a:pt x="1176" y="992"/>
                </a:lnTo>
                <a:lnTo>
                  <a:pt x="1184" y="984"/>
                </a:lnTo>
                <a:lnTo>
                  <a:pt x="1190" y="976"/>
                </a:lnTo>
                <a:lnTo>
                  <a:pt x="1196" y="968"/>
                </a:lnTo>
                <a:lnTo>
                  <a:pt x="1204" y="946"/>
                </a:lnTo>
                <a:lnTo>
                  <a:pt x="1210" y="922"/>
                </a:lnTo>
                <a:lnTo>
                  <a:pt x="1212" y="894"/>
                </a:lnTo>
                <a:lnTo>
                  <a:pt x="1212" y="356"/>
                </a:lnTo>
                <a:lnTo>
                  <a:pt x="1212" y="356"/>
                </a:lnTo>
                <a:lnTo>
                  <a:pt x="1210" y="330"/>
                </a:lnTo>
                <a:lnTo>
                  <a:pt x="1206" y="318"/>
                </a:lnTo>
                <a:lnTo>
                  <a:pt x="1204" y="306"/>
                </a:lnTo>
                <a:lnTo>
                  <a:pt x="1198" y="296"/>
                </a:lnTo>
                <a:lnTo>
                  <a:pt x="1192" y="288"/>
                </a:lnTo>
                <a:lnTo>
                  <a:pt x="1186" y="280"/>
                </a:lnTo>
                <a:lnTo>
                  <a:pt x="1178" y="274"/>
                </a:lnTo>
                <a:lnTo>
                  <a:pt x="1170" y="268"/>
                </a:lnTo>
                <a:lnTo>
                  <a:pt x="1160" y="262"/>
                </a:lnTo>
                <a:lnTo>
                  <a:pt x="1138" y="256"/>
                </a:lnTo>
                <a:lnTo>
                  <a:pt x="1112" y="252"/>
                </a:lnTo>
                <a:lnTo>
                  <a:pt x="1084" y="250"/>
                </a:lnTo>
                <a:lnTo>
                  <a:pt x="1084" y="250"/>
                </a:lnTo>
                <a:close/>
                <a:moveTo>
                  <a:pt x="234" y="1014"/>
                </a:moveTo>
                <a:lnTo>
                  <a:pt x="978" y="1016"/>
                </a:lnTo>
                <a:lnTo>
                  <a:pt x="978" y="250"/>
                </a:lnTo>
                <a:lnTo>
                  <a:pt x="234" y="250"/>
                </a:lnTo>
                <a:lnTo>
                  <a:pt x="234" y="1014"/>
                </a:lnTo>
                <a:close/>
                <a:moveTo>
                  <a:pt x="380" y="202"/>
                </a:moveTo>
                <a:lnTo>
                  <a:pt x="380" y="202"/>
                </a:lnTo>
                <a:lnTo>
                  <a:pt x="396" y="202"/>
                </a:lnTo>
                <a:lnTo>
                  <a:pt x="402" y="200"/>
                </a:lnTo>
                <a:lnTo>
                  <a:pt x="406" y="198"/>
                </a:lnTo>
                <a:lnTo>
                  <a:pt x="408" y="196"/>
                </a:lnTo>
                <a:lnTo>
                  <a:pt x="408" y="192"/>
                </a:lnTo>
                <a:lnTo>
                  <a:pt x="408" y="182"/>
                </a:lnTo>
                <a:lnTo>
                  <a:pt x="408" y="94"/>
                </a:lnTo>
                <a:lnTo>
                  <a:pt x="408" y="94"/>
                </a:lnTo>
                <a:lnTo>
                  <a:pt x="408" y="82"/>
                </a:lnTo>
                <a:lnTo>
                  <a:pt x="412" y="70"/>
                </a:lnTo>
                <a:lnTo>
                  <a:pt x="414" y="66"/>
                </a:lnTo>
                <a:lnTo>
                  <a:pt x="420" y="62"/>
                </a:lnTo>
                <a:lnTo>
                  <a:pt x="426" y="60"/>
                </a:lnTo>
                <a:lnTo>
                  <a:pt x="434" y="60"/>
                </a:lnTo>
                <a:lnTo>
                  <a:pt x="782" y="60"/>
                </a:lnTo>
                <a:lnTo>
                  <a:pt x="782" y="60"/>
                </a:lnTo>
                <a:lnTo>
                  <a:pt x="792" y="60"/>
                </a:lnTo>
                <a:lnTo>
                  <a:pt x="800" y="62"/>
                </a:lnTo>
                <a:lnTo>
                  <a:pt x="804" y="66"/>
                </a:lnTo>
                <a:lnTo>
                  <a:pt x="808" y="70"/>
                </a:lnTo>
                <a:lnTo>
                  <a:pt x="812" y="76"/>
                </a:lnTo>
                <a:lnTo>
                  <a:pt x="812" y="82"/>
                </a:lnTo>
                <a:lnTo>
                  <a:pt x="814" y="102"/>
                </a:lnTo>
                <a:lnTo>
                  <a:pt x="812" y="178"/>
                </a:lnTo>
                <a:lnTo>
                  <a:pt x="812" y="178"/>
                </a:lnTo>
                <a:lnTo>
                  <a:pt x="814" y="190"/>
                </a:lnTo>
                <a:lnTo>
                  <a:pt x="816" y="194"/>
                </a:lnTo>
                <a:lnTo>
                  <a:pt x="818" y="198"/>
                </a:lnTo>
                <a:lnTo>
                  <a:pt x="826" y="200"/>
                </a:lnTo>
                <a:lnTo>
                  <a:pt x="838" y="202"/>
                </a:lnTo>
                <a:lnTo>
                  <a:pt x="838" y="202"/>
                </a:lnTo>
                <a:lnTo>
                  <a:pt x="854" y="200"/>
                </a:lnTo>
                <a:lnTo>
                  <a:pt x="860" y="200"/>
                </a:lnTo>
                <a:lnTo>
                  <a:pt x="862" y="196"/>
                </a:lnTo>
                <a:lnTo>
                  <a:pt x="864" y="194"/>
                </a:lnTo>
                <a:lnTo>
                  <a:pt x="866" y="190"/>
                </a:lnTo>
                <a:lnTo>
                  <a:pt x="866" y="182"/>
                </a:lnTo>
                <a:lnTo>
                  <a:pt x="866" y="38"/>
                </a:lnTo>
                <a:lnTo>
                  <a:pt x="866" y="38"/>
                </a:lnTo>
                <a:lnTo>
                  <a:pt x="864" y="24"/>
                </a:lnTo>
                <a:lnTo>
                  <a:pt x="862" y="16"/>
                </a:lnTo>
                <a:lnTo>
                  <a:pt x="860" y="12"/>
                </a:lnTo>
                <a:lnTo>
                  <a:pt x="854" y="6"/>
                </a:lnTo>
                <a:lnTo>
                  <a:pt x="848" y="2"/>
                </a:lnTo>
                <a:lnTo>
                  <a:pt x="838" y="0"/>
                </a:lnTo>
                <a:lnTo>
                  <a:pt x="826" y="0"/>
                </a:lnTo>
                <a:lnTo>
                  <a:pt x="392" y="0"/>
                </a:lnTo>
                <a:lnTo>
                  <a:pt x="392" y="0"/>
                </a:lnTo>
                <a:lnTo>
                  <a:pt x="382" y="2"/>
                </a:lnTo>
                <a:lnTo>
                  <a:pt x="372" y="4"/>
                </a:lnTo>
                <a:lnTo>
                  <a:pt x="366" y="8"/>
                </a:lnTo>
                <a:lnTo>
                  <a:pt x="362" y="14"/>
                </a:lnTo>
                <a:lnTo>
                  <a:pt x="358" y="20"/>
                </a:lnTo>
                <a:lnTo>
                  <a:pt x="356" y="28"/>
                </a:lnTo>
                <a:lnTo>
                  <a:pt x="356" y="42"/>
                </a:lnTo>
                <a:lnTo>
                  <a:pt x="354" y="180"/>
                </a:lnTo>
                <a:lnTo>
                  <a:pt x="354" y="180"/>
                </a:lnTo>
                <a:lnTo>
                  <a:pt x="356" y="192"/>
                </a:lnTo>
                <a:lnTo>
                  <a:pt x="358" y="196"/>
                </a:lnTo>
                <a:lnTo>
                  <a:pt x="360" y="198"/>
                </a:lnTo>
                <a:lnTo>
                  <a:pt x="368" y="202"/>
                </a:lnTo>
                <a:lnTo>
                  <a:pt x="380" y="202"/>
                </a:lnTo>
                <a:lnTo>
                  <a:pt x="380" y="20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27" name="Freeform 12"/>
          <p:cNvSpPr>
            <a:spLocks noEditPoints="1"/>
          </p:cNvSpPr>
          <p:nvPr>
            <p:custDataLst>
              <p:tags r:id="rId8"/>
            </p:custDataLst>
          </p:nvPr>
        </p:nvSpPr>
        <p:spPr bwMode="auto">
          <a:xfrm>
            <a:off x="5071394" y="2108142"/>
            <a:ext cx="276696" cy="240738"/>
          </a:xfrm>
          <a:custGeom>
            <a:avLst/>
            <a:gdLst>
              <a:gd name="T0" fmla="*/ 493 w 496"/>
              <a:gd name="T1" fmla="*/ 352 h 436"/>
              <a:gd name="T2" fmla="*/ 486 w 496"/>
              <a:gd name="T3" fmla="*/ 327 h 436"/>
              <a:gd name="T4" fmla="*/ 448 w 496"/>
              <a:gd name="T5" fmla="*/ 302 h 436"/>
              <a:gd name="T6" fmla="*/ 400 w 496"/>
              <a:gd name="T7" fmla="*/ 281 h 436"/>
              <a:gd name="T8" fmla="*/ 378 w 496"/>
              <a:gd name="T9" fmla="*/ 255 h 436"/>
              <a:gd name="T10" fmla="*/ 376 w 496"/>
              <a:gd name="T11" fmla="*/ 230 h 436"/>
              <a:gd name="T12" fmla="*/ 387 w 496"/>
              <a:gd name="T13" fmla="*/ 211 h 436"/>
              <a:gd name="T14" fmla="*/ 392 w 496"/>
              <a:gd name="T15" fmla="*/ 191 h 436"/>
              <a:gd name="T16" fmla="*/ 402 w 496"/>
              <a:gd name="T17" fmla="*/ 181 h 436"/>
              <a:gd name="T18" fmla="*/ 404 w 496"/>
              <a:gd name="T19" fmla="*/ 158 h 436"/>
              <a:gd name="T20" fmla="*/ 399 w 496"/>
              <a:gd name="T21" fmla="*/ 151 h 436"/>
              <a:gd name="T22" fmla="*/ 403 w 496"/>
              <a:gd name="T23" fmla="*/ 113 h 436"/>
              <a:gd name="T24" fmla="*/ 390 w 496"/>
              <a:gd name="T25" fmla="*/ 81 h 436"/>
              <a:gd name="T26" fmla="*/ 369 w 496"/>
              <a:gd name="T27" fmla="*/ 66 h 436"/>
              <a:gd name="T28" fmla="*/ 345 w 496"/>
              <a:gd name="T29" fmla="*/ 62 h 436"/>
              <a:gd name="T30" fmla="*/ 313 w 496"/>
              <a:gd name="T31" fmla="*/ 69 h 436"/>
              <a:gd name="T32" fmla="*/ 295 w 496"/>
              <a:gd name="T33" fmla="*/ 85 h 436"/>
              <a:gd name="T34" fmla="*/ 286 w 496"/>
              <a:gd name="T35" fmla="*/ 121 h 436"/>
              <a:gd name="T36" fmla="*/ 289 w 496"/>
              <a:gd name="T37" fmla="*/ 151 h 436"/>
              <a:gd name="T38" fmla="*/ 284 w 496"/>
              <a:gd name="T39" fmla="*/ 165 h 436"/>
              <a:gd name="T40" fmla="*/ 289 w 496"/>
              <a:gd name="T41" fmla="*/ 184 h 436"/>
              <a:gd name="T42" fmla="*/ 298 w 496"/>
              <a:gd name="T43" fmla="*/ 195 h 436"/>
              <a:gd name="T44" fmla="*/ 305 w 496"/>
              <a:gd name="T45" fmla="*/ 216 h 436"/>
              <a:gd name="T46" fmla="*/ 314 w 496"/>
              <a:gd name="T47" fmla="*/ 236 h 436"/>
              <a:gd name="T48" fmla="*/ 311 w 496"/>
              <a:gd name="T49" fmla="*/ 255 h 436"/>
              <a:gd name="T50" fmla="*/ 298 w 496"/>
              <a:gd name="T51" fmla="*/ 274 h 436"/>
              <a:gd name="T52" fmla="*/ 341 w 496"/>
              <a:gd name="T53" fmla="*/ 302 h 436"/>
              <a:gd name="T54" fmla="*/ 377 w 496"/>
              <a:gd name="T55" fmla="*/ 330 h 436"/>
              <a:gd name="T56" fmla="*/ 384 w 496"/>
              <a:gd name="T57" fmla="*/ 362 h 436"/>
              <a:gd name="T58" fmla="*/ 253 w 496"/>
              <a:gd name="T59" fmla="*/ 307 h 436"/>
              <a:gd name="T60" fmla="*/ 202 w 496"/>
              <a:gd name="T61" fmla="*/ 275 h 436"/>
              <a:gd name="T62" fmla="*/ 189 w 496"/>
              <a:gd name="T63" fmla="*/ 231 h 436"/>
              <a:gd name="T64" fmla="*/ 194 w 496"/>
              <a:gd name="T65" fmla="*/ 215 h 436"/>
              <a:gd name="T66" fmla="*/ 207 w 496"/>
              <a:gd name="T67" fmla="*/ 189 h 436"/>
              <a:gd name="T68" fmla="*/ 214 w 496"/>
              <a:gd name="T69" fmla="*/ 168 h 436"/>
              <a:gd name="T70" fmla="*/ 228 w 496"/>
              <a:gd name="T71" fmla="*/ 149 h 436"/>
              <a:gd name="T72" fmla="*/ 228 w 496"/>
              <a:gd name="T73" fmla="*/ 128 h 436"/>
              <a:gd name="T74" fmla="*/ 222 w 496"/>
              <a:gd name="T75" fmla="*/ 118 h 436"/>
              <a:gd name="T76" fmla="*/ 227 w 496"/>
              <a:gd name="T77" fmla="*/ 68 h 436"/>
              <a:gd name="T78" fmla="*/ 213 w 496"/>
              <a:gd name="T79" fmla="*/ 30 h 436"/>
              <a:gd name="T80" fmla="*/ 189 w 496"/>
              <a:gd name="T81" fmla="*/ 9 h 436"/>
              <a:gd name="T82" fmla="*/ 147 w 496"/>
              <a:gd name="T83" fmla="*/ 0 h 436"/>
              <a:gd name="T84" fmla="*/ 115 w 496"/>
              <a:gd name="T85" fmla="*/ 5 h 436"/>
              <a:gd name="T86" fmla="*/ 86 w 496"/>
              <a:gd name="T87" fmla="*/ 24 h 436"/>
              <a:gd name="T88" fmla="*/ 70 w 496"/>
              <a:gd name="T89" fmla="*/ 56 h 436"/>
              <a:gd name="T90" fmla="*/ 71 w 496"/>
              <a:gd name="T91" fmla="*/ 104 h 436"/>
              <a:gd name="T92" fmla="*/ 70 w 496"/>
              <a:gd name="T93" fmla="*/ 122 h 436"/>
              <a:gd name="T94" fmla="*/ 66 w 496"/>
              <a:gd name="T95" fmla="*/ 137 h 436"/>
              <a:gd name="T96" fmla="*/ 75 w 496"/>
              <a:gd name="T97" fmla="*/ 164 h 436"/>
              <a:gd name="T98" fmla="*/ 84 w 496"/>
              <a:gd name="T99" fmla="*/ 175 h 436"/>
              <a:gd name="T100" fmla="*/ 99 w 496"/>
              <a:gd name="T101" fmla="*/ 210 h 436"/>
              <a:gd name="T102" fmla="*/ 107 w 496"/>
              <a:gd name="T103" fmla="*/ 231 h 436"/>
              <a:gd name="T104" fmla="*/ 99 w 496"/>
              <a:gd name="T105" fmla="*/ 266 h 436"/>
              <a:gd name="T106" fmla="*/ 59 w 496"/>
              <a:gd name="T107" fmla="*/ 298 h 436"/>
              <a:gd name="T108" fmla="*/ 22 w 496"/>
              <a:gd name="T109" fmla="*/ 315 h 436"/>
              <a:gd name="T110" fmla="*/ 1 w 496"/>
              <a:gd name="T111" fmla="*/ 337 h 436"/>
              <a:gd name="T112" fmla="*/ 345 w 496"/>
              <a:gd name="T113" fmla="*/ 436 h 436"/>
              <a:gd name="T114" fmla="*/ 343 w 496"/>
              <a:gd name="T115" fmla="*/ 363 h 436"/>
              <a:gd name="T116" fmla="*/ 328 w 496"/>
              <a:gd name="T117" fmla="*/ 344 h 436"/>
              <a:gd name="T118" fmla="*/ 253 w 496"/>
              <a:gd name="T119" fmla="*/ 307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6" h="436">
                <a:moveTo>
                  <a:pt x="496" y="436"/>
                </a:moveTo>
                <a:lnTo>
                  <a:pt x="496" y="436"/>
                </a:lnTo>
                <a:lnTo>
                  <a:pt x="495" y="388"/>
                </a:lnTo>
                <a:lnTo>
                  <a:pt x="493" y="352"/>
                </a:lnTo>
                <a:lnTo>
                  <a:pt x="491" y="339"/>
                </a:lnTo>
                <a:lnTo>
                  <a:pt x="489" y="332"/>
                </a:lnTo>
                <a:lnTo>
                  <a:pt x="489" y="332"/>
                </a:lnTo>
                <a:lnTo>
                  <a:pt x="486" y="327"/>
                </a:lnTo>
                <a:lnTo>
                  <a:pt x="481" y="322"/>
                </a:lnTo>
                <a:lnTo>
                  <a:pt x="475" y="317"/>
                </a:lnTo>
                <a:lnTo>
                  <a:pt x="467" y="313"/>
                </a:lnTo>
                <a:lnTo>
                  <a:pt x="448" y="302"/>
                </a:lnTo>
                <a:lnTo>
                  <a:pt x="424" y="292"/>
                </a:lnTo>
                <a:lnTo>
                  <a:pt x="424" y="292"/>
                </a:lnTo>
                <a:lnTo>
                  <a:pt x="412" y="286"/>
                </a:lnTo>
                <a:lnTo>
                  <a:pt x="400" y="281"/>
                </a:lnTo>
                <a:lnTo>
                  <a:pt x="392" y="275"/>
                </a:lnTo>
                <a:lnTo>
                  <a:pt x="386" y="269"/>
                </a:lnTo>
                <a:lnTo>
                  <a:pt x="381" y="262"/>
                </a:lnTo>
                <a:lnTo>
                  <a:pt x="378" y="255"/>
                </a:lnTo>
                <a:lnTo>
                  <a:pt x="376" y="246"/>
                </a:lnTo>
                <a:lnTo>
                  <a:pt x="375" y="236"/>
                </a:lnTo>
                <a:lnTo>
                  <a:pt x="375" y="236"/>
                </a:lnTo>
                <a:lnTo>
                  <a:pt x="376" y="230"/>
                </a:lnTo>
                <a:lnTo>
                  <a:pt x="377" y="226"/>
                </a:lnTo>
                <a:lnTo>
                  <a:pt x="381" y="220"/>
                </a:lnTo>
                <a:lnTo>
                  <a:pt x="384" y="216"/>
                </a:lnTo>
                <a:lnTo>
                  <a:pt x="387" y="211"/>
                </a:lnTo>
                <a:lnTo>
                  <a:pt x="389" y="204"/>
                </a:lnTo>
                <a:lnTo>
                  <a:pt x="391" y="195"/>
                </a:lnTo>
                <a:lnTo>
                  <a:pt x="391" y="195"/>
                </a:lnTo>
                <a:lnTo>
                  <a:pt x="392" y="191"/>
                </a:lnTo>
                <a:lnTo>
                  <a:pt x="394" y="189"/>
                </a:lnTo>
                <a:lnTo>
                  <a:pt x="398" y="186"/>
                </a:lnTo>
                <a:lnTo>
                  <a:pt x="400" y="184"/>
                </a:lnTo>
                <a:lnTo>
                  <a:pt x="402" y="181"/>
                </a:lnTo>
                <a:lnTo>
                  <a:pt x="404" y="174"/>
                </a:lnTo>
                <a:lnTo>
                  <a:pt x="405" y="165"/>
                </a:lnTo>
                <a:lnTo>
                  <a:pt x="405" y="165"/>
                </a:lnTo>
                <a:lnTo>
                  <a:pt x="404" y="158"/>
                </a:lnTo>
                <a:lnTo>
                  <a:pt x="402" y="154"/>
                </a:lnTo>
                <a:lnTo>
                  <a:pt x="400" y="151"/>
                </a:lnTo>
                <a:lnTo>
                  <a:pt x="399" y="151"/>
                </a:lnTo>
                <a:lnTo>
                  <a:pt x="399" y="151"/>
                </a:lnTo>
                <a:lnTo>
                  <a:pt x="401" y="141"/>
                </a:lnTo>
                <a:lnTo>
                  <a:pt x="403" y="121"/>
                </a:lnTo>
                <a:lnTo>
                  <a:pt x="403" y="121"/>
                </a:lnTo>
                <a:lnTo>
                  <a:pt x="403" y="113"/>
                </a:lnTo>
                <a:lnTo>
                  <a:pt x="402" y="104"/>
                </a:lnTo>
                <a:lnTo>
                  <a:pt x="399" y="95"/>
                </a:lnTo>
                <a:lnTo>
                  <a:pt x="393" y="85"/>
                </a:lnTo>
                <a:lnTo>
                  <a:pt x="390" y="81"/>
                </a:lnTo>
                <a:lnTo>
                  <a:pt x="386" y="76"/>
                </a:lnTo>
                <a:lnTo>
                  <a:pt x="381" y="72"/>
                </a:lnTo>
                <a:lnTo>
                  <a:pt x="375" y="69"/>
                </a:lnTo>
                <a:lnTo>
                  <a:pt x="369" y="66"/>
                </a:lnTo>
                <a:lnTo>
                  <a:pt x="362" y="64"/>
                </a:lnTo>
                <a:lnTo>
                  <a:pt x="354" y="63"/>
                </a:lnTo>
                <a:lnTo>
                  <a:pt x="345" y="62"/>
                </a:lnTo>
                <a:lnTo>
                  <a:pt x="345" y="62"/>
                </a:lnTo>
                <a:lnTo>
                  <a:pt x="335" y="63"/>
                </a:lnTo>
                <a:lnTo>
                  <a:pt x="327" y="64"/>
                </a:lnTo>
                <a:lnTo>
                  <a:pt x="320" y="66"/>
                </a:lnTo>
                <a:lnTo>
                  <a:pt x="313" y="69"/>
                </a:lnTo>
                <a:lnTo>
                  <a:pt x="308" y="72"/>
                </a:lnTo>
                <a:lnTo>
                  <a:pt x="303" y="76"/>
                </a:lnTo>
                <a:lnTo>
                  <a:pt x="299" y="81"/>
                </a:lnTo>
                <a:lnTo>
                  <a:pt x="295" y="85"/>
                </a:lnTo>
                <a:lnTo>
                  <a:pt x="290" y="95"/>
                </a:lnTo>
                <a:lnTo>
                  <a:pt x="287" y="104"/>
                </a:lnTo>
                <a:lnTo>
                  <a:pt x="286" y="113"/>
                </a:lnTo>
                <a:lnTo>
                  <a:pt x="286" y="121"/>
                </a:lnTo>
                <a:lnTo>
                  <a:pt x="286" y="121"/>
                </a:lnTo>
                <a:lnTo>
                  <a:pt x="288" y="141"/>
                </a:lnTo>
                <a:lnTo>
                  <a:pt x="289" y="151"/>
                </a:lnTo>
                <a:lnTo>
                  <a:pt x="289" y="151"/>
                </a:lnTo>
                <a:lnTo>
                  <a:pt x="288" y="151"/>
                </a:lnTo>
                <a:lnTo>
                  <a:pt x="287" y="154"/>
                </a:lnTo>
                <a:lnTo>
                  <a:pt x="285" y="158"/>
                </a:lnTo>
                <a:lnTo>
                  <a:pt x="284" y="165"/>
                </a:lnTo>
                <a:lnTo>
                  <a:pt x="284" y="165"/>
                </a:lnTo>
                <a:lnTo>
                  <a:pt x="285" y="174"/>
                </a:lnTo>
                <a:lnTo>
                  <a:pt x="287" y="181"/>
                </a:lnTo>
                <a:lnTo>
                  <a:pt x="289" y="184"/>
                </a:lnTo>
                <a:lnTo>
                  <a:pt x="291" y="186"/>
                </a:lnTo>
                <a:lnTo>
                  <a:pt x="295" y="189"/>
                </a:lnTo>
                <a:lnTo>
                  <a:pt x="297" y="191"/>
                </a:lnTo>
                <a:lnTo>
                  <a:pt x="298" y="195"/>
                </a:lnTo>
                <a:lnTo>
                  <a:pt x="298" y="195"/>
                </a:lnTo>
                <a:lnTo>
                  <a:pt x="300" y="204"/>
                </a:lnTo>
                <a:lnTo>
                  <a:pt x="302" y="211"/>
                </a:lnTo>
                <a:lnTo>
                  <a:pt x="305" y="216"/>
                </a:lnTo>
                <a:lnTo>
                  <a:pt x="307" y="220"/>
                </a:lnTo>
                <a:lnTo>
                  <a:pt x="312" y="226"/>
                </a:lnTo>
                <a:lnTo>
                  <a:pt x="313" y="230"/>
                </a:lnTo>
                <a:lnTo>
                  <a:pt x="314" y="236"/>
                </a:lnTo>
                <a:lnTo>
                  <a:pt x="314" y="236"/>
                </a:lnTo>
                <a:lnTo>
                  <a:pt x="313" y="243"/>
                </a:lnTo>
                <a:lnTo>
                  <a:pt x="312" y="249"/>
                </a:lnTo>
                <a:lnTo>
                  <a:pt x="311" y="255"/>
                </a:lnTo>
                <a:lnTo>
                  <a:pt x="309" y="260"/>
                </a:lnTo>
                <a:lnTo>
                  <a:pt x="306" y="265"/>
                </a:lnTo>
                <a:lnTo>
                  <a:pt x="303" y="269"/>
                </a:lnTo>
                <a:lnTo>
                  <a:pt x="298" y="274"/>
                </a:lnTo>
                <a:lnTo>
                  <a:pt x="293" y="278"/>
                </a:lnTo>
                <a:lnTo>
                  <a:pt x="293" y="278"/>
                </a:lnTo>
                <a:lnTo>
                  <a:pt x="320" y="291"/>
                </a:lnTo>
                <a:lnTo>
                  <a:pt x="341" y="302"/>
                </a:lnTo>
                <a:lnTo>
                  <a:pt x="357" y="313"/>
                </a:lnTo>
                <a:lnTo>
                  <a:pt x="369" y="322"/>
                </a:lnTo>
                <a:lnTo>
                  <a:pt x="373" y="326"/>
                </a:lnTo>
                <a:lnTo>
                  <a:pt x="377" y="330"/>
                </a:lnTo>
                <a:lnTo>
                  <a:pt x="379" y="335"/>
                </a:lnTo>
                <a:lnTo>
                  <a:pt x="381" y="339"/>
                </a:lnTo>
                <a:lnTo>
                  <a:pt x="383" y="349"/>
                </a:lnTo>
                <a:lnTo>
                  <a:pt x="384" y="362"/>
                </a:lnTo>
                <a:lnTo>
                  <a:pt x="384" y="436"/>
                </a:lnTo>
                <a:lnTo>
                  <a:pt x="496" y="436"/>
                </a:lnTo>
                <a:close/>
                <a:moveTo>
                  <a:pt x="253" y="307"/>
                </a:moveTo>
                <a:lnTo>
                  <a:pt x="253" y="307"/>
                </a:lnTo>
                <a:lnTo>
                  <a:pt x="237" y="298"/>
                </a:lnTo>
                <a:lnTo>
                  <a:pt x="223" y="291"/>
                </a:lnTo>
                <a:lnTo>
                  <a:pt x="211" y="283"/>
                </a:lnTo>
                <a:lnTo>
                  <a:pt x="202" y="275"/>
                </a:lnTo>
                <a:lnTo>
                  <a:pt x="196" y="266"/>
                </a:lnTo>
                <a:lnTo>
                  <a:pt x="192" y="256"/>
                </a:lnTo>
                <a:lnTo>
                  <a:pt x="189" y="245"/>
                </a:lnTo>
                <a:lnTo>
                  <a:pt x="189" y="231"/>
                </a:lnTo>
                <a:lnTo>
                  <a:pt x="189" y="231"/>
                </a:lnTo>
                <a:lnTo>
                  <a:pt x="189" y="224"/>
                </a:lnTo>
                <a:lnTo>
                  <a:pt x="191" y="219"/>
                </a:lnTo>
                <a:lnTo>
                  <a:pt x="194" y="215"/>
                </a:lnTo>
                <a:lnTo>
                  <a:pt x="197" y="210"/>
                </a:lnTo>
                <a:lnTo>
                  <a:pt x="200" y="205"/>
                </a:lnTo>
                <a:lnTo>
                  <a:pt x="204" y="199"/>
                </a:lnTo>
                <a:lnTo>
                  <a:pt x="207" y="189"/>
                </a:lnTo>
                <a:lnTo>
                  <a:pt x="210" y="175"/>
                </a:lnTo>
                <a:lnTo>
                  <a:pt x="210" y="175"/>
                </a:lnTo>
                <a:lnTo>
                  <a:pt x="211" y="170"/>
                </a:lnTo>
                <a:lnTo>
                  <a:pt x="214" y="168"/>
                </a:lnTo>
                <a:lnTo>
                  <a:pt x="220" y="164"/>
                </a:lnTo>
                <a:lnTo>
                  <a:pt x="223" y="161"/>
                </a:lnTo>
                <a:lnTo>
                  <a:pt x="226" y="157"/>
                </a:lnTo>
                <a:lnTo>
                  <a:pt x="228" y="149"/>
                </a:lnTo>
                <a:lnTo>
                  <a:pt x="229" y="137"/>
                </a:lnTo>
                <a:lnTo>
                  <a:pt x="229" y="137"/>
                </a:lnTo>
                <a:lnTo>
                  <a:pt x="229" y="132"/>
                </a:lnTo>
                <a:lnTo>
                  <a:pt x="228" y="128"/>
                </a:lnTo>
                <a:lnTo>
                  <a:pt x="225" y="122"/>
                </a:lnTo>
                <a:lnTo>
                  <a:pt x="223" y="119"/>
                </a:lnTo>
                <a:lnTo>
                  <a:pt x="222" y="118"/>
                </a:lnTo>
                <a:lnTo>
                  <a:pt x="222" y="118"/>
                </a:lnTo>
                <a:lnTo>
                  <a:pt x="224" y="104"/>
                </a:lnTo>
                <a:lnTo>
                  <a:pt x="227" y="78"/>
                </a:lnTo>
                <a:lnTo>
                  <a:pt x="227" y="78"/>
                </a:lnTo>
                <a:lnTo>
                  <a:pt x="227" y="68"/>
                </a:lnTo>
                <a:lnTo>
                  <a:pt x="225" y="56"/>
                </a:lnTo>
                <a:lnTo>
                  <a:pt x="221" y="43"/>
                </a:lnTo>
                <a:lnTo>
                  <a:pt x="217" y="36"/>
                </a:lnTo>
                <a:lnTo>
                  <a:pt x="213" y="30"/>
                </a:lnTo>
                <a:lnTo>
                  <a:pt x="208" y="24"/>
                </a:lnTo>
                <a:lnTo>
                  <a:pt x="203" y="18"/>
                </a:lnTo>
                <a:lnTo>
                  <a:pt x="196" y="13"/>
                </a:lnTo>
                <a:lnTo>
                  <a:pt x="189" y="9"/>
                </a:lnTo>
                <a:lnTo>
                  <a:pt x="180" y="5"/>
                </a:lnTo>
                <a:lnTo>
                  <a:pt x="171" y="2"/>
                </a:lnTo>
                <a:lnTo>
                  <a:pt x="160" y="0"/>
                </a:lnTo>
                <a:lnTo>
                  <a:pt x="147" y="0"/>
                </a:lnTo>
                <a:lnTo>
                  <a:pt x="147" y="0"/>
                </a:lnTo>
                <a:lnTo>
                  <a:pt x="135" y="0"/>
                </a:lnTo>
                <a:lnTo>
                  <a:pt x="125" y="2"/>
                </a:lnTo>
                <a:lnTo>
                  <a:pt x="115" y="5"/>
                </a:lnTo>
                <a:lnTo>
                  <a:pt x="107" y="9"/>
                </a:lnTo>
                <a:lnTo>
                  <a:pt x="99" y="13"/>
                </a:lnTo>
                <a:lnTo>
                  <a:pt x="92" y="18"/>
                </a:lnTo>
                <a:lnTo>
                  <a:pt x="86" y="24"/>
                </a:lnTo>
                <a:lnTo>
                  <a:pt x="81" y="30"/>
                </a:lnTo>
                <a:lnTo>
                  <a:pt x="78" y="36"/>
                </a:lnTo>
                <a:lnTo>
                  <a:pt x="75" y="43"/>
                </a:lnTo>
                <a:lnTo>
                  <a:pt x="70" y="56"/>
                </a:lnTo>
                <a:lnTo>
                  <a:pt x="68" y="68"/>
                </a:lnTo>
                <a:lnTo>
                  <a:pt x="68" y="78"/>
                </a:lnTo>
                <a:lnTo>
                  <a:pt x="68" y="78"/>
                </a:lnTo>
                <a:lnTo>
                  <a:pt x="71" y="104"/>
                </a:lnTo>
                <a:lnTo>
                  <a:pt x="73" y="118"/>
                </a:lnTo>
                <a:lnTo>
                  <a:pt x="73" y="118"/>
                </a:lnTo>
                <a:lnTo>
                  <a:pt x="72" y="119"/>
                </a:lnTo>
                <a:lnTo>
                  <a:pt x="70" y="122"/>
                </a:lnTo>
                <a:lnTo>
                  <a:pt x="67" y="128"/>
                </a:lnTo>
                <a:lnTo>
                  <a:pt x="67" y="132"/>
                </a:lnTo>
                <a:lnTo>
                  <a:pt x="66" y="137"/>
                </a:lnTo>
                <a:lnTo>
                  <a:pt x="66" y="137"/>
                </a:lnTo>
                <a:lnTo>
                  <a:pt x="68" y="149"/>
                </a:lnTo>
                <a:lnTo>
                  <a:pt x="70" y="157"/>
                </a:lnTo>
                <a:lnTo>
                  <a:pt x="72" y="161"/>
                </a:lnTo>
                <a:lnTo>
                  <a:pt x="75" y="164"/>
                </a:lnTo>
                <a:lnTo>
                  <a:pt x="81" y="168"/>
                </a:lnTo>
                <a:lnTo>
                  <a:pt x="83" y="170"/>
                </a:lnTo>
                <a:lnTo>
                  <a:pt x="84" y="175"/>
                </a:lnTo>
                <a:lnTo>
                  <a:pt x="84" y="175"/>
                </a:lnTo>
                <a:lnTo>
                  <a:pt x="87" y="189"/>
                </a:lnTo>
                <a:lnTo>
                  <a:pt x="91" y="199"/>
                </a:lnTo>
                <a:lnTo>
                  <a:pt x="95" y="205"/>
                </a:lnTo>
                <a:lnTo>
                  <a:pt x="99" y="210"/>
                </a:lnTo>
                <a:lnTo>
                  <a:pt x="102" y="215"/>
                </a:lnTo>
                <a:lnTo>
                  <a:pt x="104" y="219"/>
                </a:lnTo>
                <a:lnTo>
                  <a:pt x="106" y="224"/>
                </a:lnTo>
                <a:lnTo>
                  <a:pt x="107" y="231"/>
                </a:lnTo>
                <a:lnTo>
                  <a:pt x="107" y="231"/>
                </a:lnTo>
                <a:lnTo>
                  <a:pt x="106" y="245"/>
                </a:lnTo>
                <a:lnTo>
                  <a:pt x="104" y="256"/>
                </a:lnTo>
                <a:lnTo>
                  <a:pt x="99" y="266"/>
                </a:lnTo>
                <a:lnTo>
                  <a:pt x="92" y="275"/>
                </a:lnTo>
                <a:lnTo>
                  <a:pt x="83" y="283"/>
                </a:lnTo>
                <a:lnTo>
                  <a:pt x="72" y="291"/>
                </a:lnTo>
                <a:lnTo>
                  <a:pt x="59" y="298"/>
                </a:lnTo>
                <a:lnTo>
                  <a:pt x="42" y="307"/>
                </a:lnTo>
                <a:lnTo>
                  <a:pt x="42" y="307"/>
                </a:lnTo>
                <a:lnTo>
                  <a:pt x="28" y="312"/>
                </a:lnTo>
                <a:lnTo>
                  <a:pt x="22" y="315"/>
                </a:lnTo>
                <a:lnTo>
                  <a:pt x="15" y="320"/>
                </a:lnTo>
                <a:lnTo>
                  <a:pt x="9" y="324"/>
                </a:lnTo>
                <a:lnTo>
                  <a:pt x="4" y="330"/>
                </a:lnTo>
                <a:lnTo>
                  <a:pt x="1" y="337"/>
                </a:lnTo>
                <a:lnTo>
                  <a:pt x="0" y="341"/>
                </a:lnTo>
                <a:lnTo>
                  <a:pt x="0" y="345"/>
                </a:lnTo>
                <a:lnTo>
                  <a:pt x="0" y="436"/>
                </a:lnTo>
                <a:lnTo>
                  <a:pt x="345" y="436"/>
                </a:lnTo>
                <a:lnTo>
                  <a:pt x="345" y="436"/>
                </a:lnTo>
                <a:lnTo>
                  <a:pt x="345" y="368"/>
                </a:lnTo>
                <a:lnTo>
                  <a:pt x="345" y="368"/>
                </a:lnTo>
                <a:lnTo>
                  <a:pt x="343" y="363"/>
                </a:lnTo>
                <a:lnTo>
                  <a:pt x="342" y="360"/>
                </a:lnTo>
                <a:lnTo>
                  <a:pt x="340" y="356"/>
                </a:lnTo>
                <a:lnTo>
                  <a:pt x="337" y="352"/>
                </a:lnTo>
                <a:lnTo>
                  <a:pt x="328" y="344"/>
                </a:lnTo>
                <a:lnTo>
                  <a:pt x="317" y="337"/>
                </a:lnTo>
                <a:lnTo>
                  <a:pt x="304" y="329"/>
                </a:lnTo>
                <a:lnTo>
                  <a:pt x="289" y="322"/>
                </a:lnTo>
                <a:lnTo>
                  <a:pt x="253" y="307"/>
                </a:lnTo>
                <a:lnTo>
                  <a:pt x="253" y="30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pic>
        <p:nvPicPr>
          <p:cNvPr id="5" name="Picture 4" descr="Screen Clipping"/>
          <p:cNvPicPr>
            <a:picLocks noChangeAspect="1"/>
          </p:cNvPicPr>
          <p:nvPr/>
        </p:nvPicPr>
        <p:blipFill rotWithShape="1">
          <a:blip r:embed="rId12" cstate="email">
            <a:extLst>
              <a:ext uri="{28A0092B-C50C-407E-A947-70E740481C1C}">
                <a14:useLocalDpi xmlns:a14="http://schemas.microsoft.com/office/drawing/2010/main" val="0"/>
              </a:ext>
            </a:extLst>
          </a:blip>
          <a:srcRect/>
          <a:stretch/>
        </p:blipFill>
        <p:spPr>
          <a:xfrm>
            <a:off x="465018" y="4437112"/>
            <a:ext cx="4284461" cy="2088232"/>
          </a:xfrm>
          <a:prstGeom prst="rect">
            <a:avLst/>
          </a:prstGeom>
        </p:spPr>
      </p:pic>
      <p:pic>
        <p:nvPicPr>
          <p:cNvPr id="7" name="Picture 6" descr="Screen Clipping"/>
          <p:cNvPicPr>
            <a:picLocks noChangeAspect="1"/>
          </p:cNvPicPr>
          <p:nvPr/>
        </p:nvPicPr>
        <p:blipFill rotWithShape="1">
          <a:blip r:embed="rId13" cstate="email">
            <a:extLst>
              <a:ext uri="{28A0092B-C50C-407E-A947-70E740481C1C}">
                <a14:useLocalDpi xmlns:a14="http://schemas.microsoft.com/office/drawing/2010/main" val="0"/>
              </a:ext>
            </a:extLst>
          </a:blip>
          <a:srcRect/>
          <a:stretch/>
        </p:blipFill>
        <p:spPr>
          <a:xfrm>
            <a:off x="5373809" y="4437112"/>
            <a:ext cx="3915321" cy="2160240"/>
          </a:xfrm>
          <a:prstGeom prst="rect">
            <a:avLst/>
          </a:prstGeom>
        </p:spPr>
      </p:pic>
      <p:sp>
        <p:nvSpPr>
          <p:cNvPr id="31" name="TxtBox:83/125"/>
          <p:cNvSpPr/>
          <p:nvPr/>
        </p:nvSpPr>
        <p:spPr bwMode="auto">
          <a:xfrm>
            <a:off x="838473" y="4153893"/>
            <a:ext cx="3537549" cy="283219"/>
          </a:xfrm>
          <a:prstGeom prst="rect">
            <a:avLst/>
          </a:prstGeom>
          <a:solidFill>
            <a:schemeClr val="bg1"/>
          </a:solid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b="1" i="1" dirty="0" smtClean="0">
                <a:solidFill>
                  <a:srgbClr val="002060"/>
                </a:solidFill>
                <a:cs typeface="Arial" pitchFamily="34" charset="0"/>
              </a:rPr>
              <a:t>Población total, miles de millones</a:t>
            </a:r>
          </a:p>
          <a:p>
            <a:pPr algn="ctr" defTabSz="914400" fontAlgn="base">
              <a:spcBef>
                <a:spcPct val="0"/>
              </a:spcBef>
              <a:spcAft>
                <a:spcPct val="0"/>
              </a:spcAft>
            </a:pPr>
            <a:r>
              <a:rPr lang="es-ES" sz="900" i="1" dirty="0" smtClean="0">
                <a:solidFill>
                  <a:srgbClr val="002060"/>
                </a:solidFill>
                <a:cs typeface="Arial" pitchFamily="34" charset="0"/>
              </a:rPr>
              <a:t>(</a:t>
            </a:r>
            <a:r>
              <a:rPr lang="es-ES" sz="900" i="1" dirty="0" err="1" smtClean="0">
                <a:solidFill>
                  <a:srgbClr val="002060"/>
                </a:solidFill>
                <a:cs typeface="Arial" pitchFamily="34" charset="0"/>
              </a:rPr>
              <a:t>Prev</a:t>
            </a:r>
            <a:r>
              <a:rPr lang="es-ES" sz="900" i="1" dirty="0" smtClean="0">
                <a:solidFill>
                  <a:srgbClr val="002060"/>
                </a:solidFill>
                <a:cs typeface="Arial" pitchFamily="34" charset="0"/>
              </a:rPr>
              <a:t>. Naciones Unidas)</a:t>
            </a:r>
            <a:endParaRPr lang="es-ES" sz="900" i="1" dirty="0">
              <a:solidFill>
                <a:srgbClr val="002060"/>
              </a:solidFill>
              <a:cs typeface="Arial" pitchFamily="34" charset="0"/>
            </a:endParaRPr>
          </a:p>
        </p:txBody>
      </p:sp>
      <p:sp>
        <p:nvSpPr>
          <p:cNvPr id="32" name="TxtBox:83/125"/>
          <p:cNvSpPr/>
          <p:nvPr/>
        </p:nvSpPr>
        <p:spPr bwMode="auto">
          <a:xfrm>
            <a:off x="5722375" y="4148668"/>
            <a:ext cx="3326505" cy="293670"/>
          </a:xfrm>
          <a:prstGeom prst="rect">
            <a:avLst/>
          </a:prstGeom>
          <a:solidFill>
            <a:schemeClr val="bg1"/>
          </a:solid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b="1" i="1" dirty="0" smtClean="0">
                <a:solidFill>
                  <a:srgbClr val="002060"/>
                </a:solidFill>
                <a:cs typeface="Arial" pitchFamily="34" charset="0"/>
              </a:rPr>
              <a:t>Núm. neto de migrantes (000’s) y tasa neta de migración </a:t>
            </a:r>
            <a:r>
              <a:rPr lang="es-ES" sz="900" i="1" dirty="0" smtClean="0">
                <a:solidFill>
                  <a:srgbClr val="002060"/>
                </a:solidFill>
                <a:cs typeface="Arial" pitchFamily="34" charset="0"/>
              </a:rPr>
              <a:t>(</a:t>
            </a:r>
            <a:r>
              <a:rPr lang="es-ES" sz="900" i="1" dirty="0" err="1" smtClean="0">
                <a:solidFill>
                  <a:srgbClr val="002060"/>
                </a:solidFill>
                <a:cs typeface="Arial" pitchFamily="34" charset="0"/>
              </a:rPr>
              <a:t>Prev</a:t>
            </a:r>
            <a:r>
              <a:rPr lang="es-ES" sz="900" i="1" dirty="0" smtClean="0">
                <a:solidFill>
                  <a:srgbClr val="002060"/>
                </a:solidFill>
                <a:cs typeface="Arial" pitchFamily="34" charset="0"/>
              </a:rPr>
              <a:t>. Naciones Unidas)</a:t>
            </a:r>
            <a:endParaRPr lang="es-ES" sz="900" i="1" dirty="0">
              <a:solidFill>
                <a:srgbClr val="002060"/>
              </a:solidFill>
              <a:cs typeface="Arial" pitchFamily="34"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222</a:t>
            </a:fld>
            <a:endParaRPr lang="es-ES" dirty="0">
              <a:solidFill>
                <a:srgbClr val="002776"/>
              </a:solidFill>
            </a:endParaRPr>
          </a:p>
        </p:txBody>
      </p:sp>
    </p:spTree>
    <p:extLst>
      <p:ext uri="{BB962C8B-B14F-4D97-AF65-F5344CB8AC3E}">
        <p14:creationId xmlns:p14="http://schemas.microsoft.com/office/powerpoint/2010/main" val="3728603107"/>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socio-demográficas</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Cambios generacionales (i/iv)</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DK </a:t>
            </a:r>
            <a:r>
              <a:rPr lang="es-ES" b="0" i="1" dirty="0" err="1" smtClean="0">
                <a:solidFill>
                  <a:srgbClr val="002776"/>
                </a:solidFill>
              </a:rPr>
              <a:t>Shifflet</a:t>
            </a:r>
            <a:r>
              <a:rPr lang="es-ES" b="0" i="1" dirty="0" smtClean="0">
                <a:solidFill>
                  <a:srgbClr val="002776"/>
                </a:solidFill>
              </a:rPr>
              <a:t> &amp; </a:t>
            </a:r>
            <a:r>
              <a:rPr lang="es-ES" b="0" i="1" dirty="0" err="1" smtClean="0">
                <a:solidFill>
                  <a:srgbClr val="002776"/>
                </a:solidFill>
              </a:rPr>
              <a:t>Associates</a:t>
            </a:r>
            <a:r>
              <a:rPr lang="es-ES" b="0" i="1" dirty="0" smtClean="0">
                <a:solidFill>
                  <a:srgbClr val="002776"/>
                </a:solidFill>
              </a:rPr>
              <a:t>, Ltd., </a:t>
            </a:r>
            <a:r>
              <a:rPr lang="es-ES" b="0" i="1" dirty="0" err="1" smtClean="0">
                <a:solidFill>
                  <a:srgbClr val="002776"/>
                </a:solidFill>
              </a:rPr>
              <a:t>Lodging</a:t>
            </a:r>
            <a:r>
              <a:rPr lang="es-ES" b="0" i="1" dirty="0" smtClean="0">
                <a:solidFill>
                  <a:srgbClr val="002776"/>
                </a:solidFill>
              </a:rPr>
              <a:t> </a:t>
            </a:r>
            <a:r>
              <a:rPr lang="es-ES" b="0" i="1" dirty="0" err="1" smtClean="0">
                <a:solidFill>
                  <a:srgbClr val="002776"/>
                </a:solidFill>
              </a:rPr>
              <a:t>trends</a:t>
            </a:r>
            <a:r>
              <a:rPr lang="es-ES" b="0" i="1" dirty="0" smtClean="0">
                <a:solidFill>
                  <a:srgbClr val="002776"/>
                </a:solidFill>
              </a:rPr>
              <a:t> in </a:t>
            </a:r>
            <a:r>
              <a:rPr lang="es-ES" b="0" i="1" dirty="0" err="1" smtClean="0">
                <a:solidFill>
                  <a:srgbClr val="002776"/>
                </a:solidFill>
              </a:rPr>
              <a:t>the</a:t>
            </a:r>
            <a:r>
              <a:rPr lang="es-ES" b="0" i="1" dirty="0" smtClean="0">
                <a:solidFill>
                  <a:srgbClr val="002776"/>
                </a:solidFill>
              </a:rPr>
              <a:t> US (2012) </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Los </a:t>
            </a:r>
            <a:r>
              <a:rPr lang="es-ES" sz="1200" b="1" dirty="0" err="1" smtClean="0">
                <a:solidFill>
                  <a:srgbClr val="002060"/>
                </a:solidFill>
              </a:rPr>
              <a:t>millennial</a:t>
            </a:r>
            <a:r>
              <a:rPr lang="es-ES" sz="1200" dirty="0" smtClean="0">
                <a:solidFill>
                  <a:srgbClr val="002060"/>
                </a:solidFill>
              </a:rPr>
              <a:t> se posicionan como un </a:t>
            </a:r>
            <a:r>
              <a:rPr lang="es-ES" sz="1200" dirty="0">
                <a:solidFill>
                  <a:srgbClr val="002060"/>
                </a:solidFill>
              </a:rPr>
              <a:t>target </a:t>
            </a:r>
            <a:r>
              <a:rPr lang="es-ES" sz="1200" dirty="0" smtClean="0">
                <a:solidFill>
                  <a:srgbClr val="002060"/>
                </a:solidFill>
              </a:rPr>
              <a:t>de creciente importancia en la industria con comportamientos diferenciados que requiere estrategias y tácticas específicas </a:t>
            </a:r>
            <a:endParaRPr lang="es-ES" sz="1200" dirty="0">
              <a:solidFill>
                <a:srgbClr val="002060"/>
              </a:solidFill>
            </a:endParaRPr>
          </a:p>
        </p:txBody>
      </p:sp>
      <p:cxnSp>
        <p:nvCxnSpPr>
          <p:cNvPr id="19" name="Straight Connector 18"/>
          <p:cNvCxnSpPr/>
          <p:nvPr>
            <p:custDataLst>
              <p:tags r:id="rId1"/>
            </p:custDataLst>
          </p:nvPr>
        </p:nvCxnSpPr>
        <p:spPr bwMode="auto">
          <a:xfrm>
            <a:off x="318495" y="1599085"/>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custDataLst>
              <p:tags r:id="rId2"/>
            </p:custDataLst>
          </p:nvPr>
        </p:nvSpPr>
        <p:spPr bwMode="auto">
          <a:xfrm>
            <a:off x="2112738" y="1446832"/>
            <a:ext cx="5502431" cy="274242"/>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200" b="1" dirty="0">
                <a:solidFill>
                  <a:srgbClr val="002776"/>
                </a:solidFill>
                <a:cs typeface="Arial" charset="0"/>
              </a:rPr>
              <a:t>Implicaciones de los hábitos, atributos y valores por generación</a:t>
            </a:r>
          </a:p>
        </p:txBody>
      </p:sp>
      <p:graphicFrame>
        <p:nvGraphicFramePr>
          <p:cNvPr id="25" name="Table 24"/>
          <p:cNvGraphicFramePr>
            <a:graphicFrameLocks noGrp="1"/>
          </p:cNvGraphicFramePr>
          <p:nvPr>
            <p:extLst/>
          </p:nvPr>
        </p:nvGraphicFramePr>
        <p:xfrm>
          <a:off x="318493" y="1712516"/>
          <a:ext cx="9315026" cy="4753873"/>
        </p:xfrm>
        <a:graphic>
          <a:graphicData uri="http://schemas.openxmlformats.org/drawingml/2006/table">
            <a:tbl>
              <a:tblPr bandRow="1">
                <a:tableStyleId>{5C22544A-7EE6-4342-B048-85BDC9FD1C3A}</a:tableStyleId>
              </a:tblPr>
              <a:tblGrid>
                <a:gridCol w="1164378"/>
                <a:gridCol w="2037662"/>
                <a:gridCol w="2037662"/>
                <a:gridCol w="2037662"/>
                <a:gridCol w="2037662"/>
              </a:tblGrid>
              <a:tr h="214913">
                <a:tc>
                  <a:txBody>
                    <a:bodyPr/>
                    <a:lstStyle/>
                    <a:p>
                      <a:endParaRPr lang="es-ES" sz="1050" noProof="0" dirty="0"/>
                    </a:p>
                  </a:txBody>
                  <a:tcPr marL="36000" marR="36000" marT="36000" marB="36000">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50" b="1" noProof="0" dirty="0" smtClean="0">
                          <a:solidFill>
                            <a:schemeClr val="bg1"/>
                          </a:solidFill>
                        </a:rPr>
                        <a:t>Pre-</a:t>
                      </a:r>
                      <a:r>
                        <a:rPr lang="es-ES" sz="1050" b="1" noProof="0" dirty="0" err="1" smtClean="0">
                          <a:solidFill>
                            <a:schemeClr val="bg1"/>
                          </a:solidFill>
                        </a:rPr>
                        <a:t>boomers</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err="1" smtClean="0">
                          <a:solidFill>
                            <a:schemeClr val="bg1"/>
                          </a:solidFill>
                        </a:rPr>
                        <a:t>Boomers</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smtClean="0">
                          <a:solidFill>
                            <a:schemeClr val="bg1"/>
                          </a:solidFill>
                        </a:rPr>
                        <a:t>Gen X</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err="1" smtClean="0">
                          <a:solidFill>
                            <a:schemeClr val="bg1"/>
                          </a:solidFill>
                        </a:rPr>
                        <a:t>Millennials</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214913">
                <a:tc>
                  <a:txBody>
                    <a:bodyPr/>
                    <a:lstStyle/>
                    <a:p>
                      <a:r>
                        <a:rPr lang="es-ES" sz="1000" b="1" noProof="0" dirty="0" smtClean="0"/>
                        <a:t>Año nacimiento</a:t>
                      </a:r>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1900-1945 (+67)</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1946-1964 (50-66)</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1965-1980 (35-50)</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1981-2000 (&lt;35)</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49018">
                <a:tc>
                  <a:txBody>
                    <a:bodyPr/>
                    <a:lstStyle/>
                    <a:p>
                      <a:r>
                        <a:rPr lang="es-ES" sz="1000" b="1" noProof="0" dirty="0" smtClean="0"/>
                        <a:t>Otros nombres</a:t>
                      </a:r>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Veteranos,</a:t>
                      </a:r>
                      <a:r>
                        <a:rPr lang="es-ES" sz="900" baseline="0" noProof="0" dirty="0" smtClean="0"/>
                        <a:t> silencioso, tradicionalistas, la generación olvidada</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err="1" smtClean="0"/>
                        <a:t>Baby</a:t>
                      </a:r>
                      <a:r>
                        <a:rPr lang="es-ES" sz="900" baseline="0" noProof="0" dirty="0" smtClean="0"/>
                        <a:t> </a:t>
                      </a:r>
                      <a:r>
                        <a:rPr lang="es-ES" sz="900" baseline="0" noProof="0" dirty="0" err="1" smtClean="0"/>
                        <a:t>boomers</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err="1" smtClean="0"/>
                        <a:t>GenXers</a:t>
                      </a:r>
                      <a:r>
                        <a:rPr lang="es-ES" sz="900" noProof="0" dirty="0" smtClean="0"/>
                        <a:t>, post </a:t>
                      </a:r>
                      <a:r>
                        <a:rPr lang="es-ES" sz="900" noProof="0" dirty="0" err="1" smtClean="0"/>
                        <a:t>boomers</a:t>
                      </a:r>
                      <a:r>
                        <a:rPr lang="es-ES" sz="900" noProof="0" dirty="0" smtClean="0"/>
                        <a:t>, generación 13th</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Gen Y,</a:t>
                      </a:r>
                      <a:r>
                        <a:rPr lang="es-ES" sz="900" baseline="0" noProof="0" dirty="0" smtClean="0"/>
                        <a:t> siguiente generación, echo </a:t>
                      </a:r>
                      <a:r>
                        <a:rPr lang="es-ES" sz="900" baseline="0" noProof="0" dirty="0" err="1" smtClean="0"/>
                        <a:t>boomers</a:t>
                      </a:r>
                      <a:r>
                        <a:rPr lang="es-ES" sz="900" baseline="0" noProof="0" dirty="0" smtClean="0"/>
                        <a:t>, 24/7s</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631346">
                <a:tc>
                  <a:txBody>
                    <a:bodyPr/>
                    <a:lstStyle/>
                    <a:p>
                      <a:r>
                        <a:rPr lang="es-ES" sz="1000" b="1" noProof="0" dirty="0" smtClean="0"/>
                        <a:t>Valores</a:t>
                      </a:r>
                      <a:r>
                        <a:rPr lang="es-ES" sz="1000" b="1" baseline="0" noProof="0" dirty="0" smtClean="0"/>
                        <a:t> </a:t>
                      </a:r>
                      <a:r>
                        <a:rPr lang="es-ES" sz="1000" b="1" baseline="0" noProof="0" dirty="0" err="1" smtClean="0"/>
                        <a:t>core</a:t>
                      </a:r>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Se</a:t>
                      </a:r>
                      <a:r>
                        <a:rPr lang="es-ES" sz="900" baseline="0" noProof="0" dirty="0" smtClean="0"/>
                        <a:t> adhieren a las reglas, disciplina, foco familiar</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Viven para trabajar,</a:t>
                      </a:r>
                      <a:r>
                        <a:rPr lang="es-ES" sz="900" baseline="0" noProof="0" dirty="0" smtClean="0"/>
                        <a:t> crecimiento personal, gasta ahora / preocúpate luego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19878" rtl="0" eaLnBrk="1" fontAlgn="auto" latinLnBrk="0" hangingPunct="1">
                        <a:lnSpc>
                          <a:spcPct val="100000"/>
                        </a:lnSpc>
                        <a:spcBef>
                          <a:spcPts val="0"/>
                        </a:spcBef>
                        <a:spcAft>
                          <a:spcPts val="0"/>
                        </a:spcAft>
                        <a:buClrTx/>
                        <a:buSzTx/>
                        <a:buFontTx/>
                        <a:buNone/>
                        <a:tabLst/>
                        <a:defRPr/>
                      </a:pPr>
                      <a:r>
                        <a:rPr lang="es-ES" sz="900" noProof="0" dirty="0" smtClean="0"/>
                        <a:t>Vivir para trabajar, búsqueda</a:t>
                      </a:r>
                      <a:r>
                        <a:rPr lang="es-ES" sz="900" baseline="0" noProof="0" dirty="0" smtClean="0"/>
                        <a:t> del equilibrio vital, sospecha de los valores de los </a:t>
                      </a:r>
                      <a:r>
                        <a:rPr lang="es-ES" sz="900" baseline="0" noProof="0" dirty="0" err="1" smtClean="0"/>
                        <a:t>boomers</a:t>
                      </a:r>
                      <a:r>
                        <a:rPr lang="es-ES" sz="900" baseline="0" noProof="0" dirty="0" smtClean="0"/>
                        <a:t>, alta educación y expectativas de trabajo, informalidad</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Vivir para trabajar, confianza, la generación más educada, </a:t>
                      </a:r>
                      <a:r>
                        <a:rPr lang="es-ES" sz="900" baseline="0" noProof="0" dirty="0" smtClean="0"/>
                        <a:t>techno </a:t>
                      </a:r>
                      <a:r>
                        <a:rPr lang="es-ES" sz="900" baseline="0" noProof="0" dirty="0" err="1" smtClean="0"/>
                        <a:t>savvy</a:t>
                      </a:r>
                      <a:r>
                        <a:rPr lang="es-ES" sz="900" baseline="0" noProof="0" dirty="0" smtClean="0"/>
                        <a:t>, moral y tolerante, social, le gusta la atención personal, competitivo</a:t>
                      </a:r>
                      <a:endParaRPr lang="es-ES" sz="900" noProof="0" dirty="0" smtClean="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490182">
                <a:tc>
                  <a:txBody>
                    <a:bodyPr/>
                    <a:lstStyle/>
                    <a:p>
                      <a:r>
                        <a:rPr lang="es-ES" sz="1000" b="1" noProof="0" dirty="0" smtClean="0"/>
                        <a:t>Experiencia familiar</a:t>
                      </a:r>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Tradicional,</a:t>
                      </a:r>
                      <a:r>
                        <a:rPr lang="es-ES" sz="900" baseline="0" noProof="0" dirty="0" smtClean="0"/>
                        <a:t> nuclear</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Desintegración, madre en casa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Mujeres esperan</a:t>
                      </a:r>
                      <a:r>
                        <a:rPr lang="es-ES" sz="900" baseline="0" noProof="0" dirty="0" smtClean="0"/>
                        <a:t> trabajar fuera de casa, familias de doble ingreso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Familia fusionada, niños mimados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14913">
                <a:tc>
                  <a:txBody>
                    <a:bodyPr/>
                    <a:lstStyle/>
                    <a:p>
                      <a:r>
                        <a:rPr lang="es-ES" sz="1000" b="1" kern="1200" noProof="0" dirty="0" smtClean="0">
                          <a:solidFill>
                            <a:schemeClr val="dk1"/>
                          </a:solidFill>
                          <a:latin typeface="+mn-lt"/>
                          <a:ea typeface="+mn-ea"/>
                          <a:cs typeface="+mn-cs"/>
                        </a:rPr>
                        <a:t>Valor</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Familia / Comunidad</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Éxito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Tiempo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Individualidad</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63135">
                <a:tc>
                  <a:txBody>
                    <a:bodyPr/>
                    <a:lstStyle/>
                    <a:p>
                      <a:r>
                        <a:rPr lang="es-ES" sz="1000" b="1" kern="1200" noProof="0" dirty="0" smtClean="0">
                          <a:solidFill>
                            <a:schemeClr val="dk1"/>
                          </a:solidFill>
                          <a:latin typeface="+mn-lt"/>
                          <a:ea typeface="+mn-ea"/>
                          <a:cs typeface="+mn-cs"/>
                        </a:rPr>
                        <a:t>Gestión del dinero</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Déjalo de lado, paga en efectivo y ahorra, ahorrar y ahorrar</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Compra ahora, paga luego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Cauteloso, conservador y ahorrar, ahorrar y ahorrar</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Ganar para gastar</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14913">
                <a:tc>
                  <a:txBody>
                    <a:bodyPr/>
                    <a:lstStyle/>
                    <a:p>
                      <a:r>
                        <a:rPr lang="es-ES" sz="1000" b="1" kern="1200" noProof="0" dirty="0" smtClean="0">
                          <a:solidFill>
                            <a:schemeClr val="dk1"/>
                          </a:solidFill>
                          <a:latin typeface="+mn-lt"/>
                          <a:ea typeface="+mn-ea"/>
                          <a:cs typeface="+mn-cs"/>
                        </a:rPr>
                        <a:t>Foco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Tareas</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Relaciones y resultados</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Tareas y resultados</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Global y relacionado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14913">
                <a:tc>
                  <a:txBody>
                    <a:bodyPr/>
                    <a:lstStyle/>
                    <a:p>
                      <a:r>
                        <a:rPr lang="es-ES" sz="1000" b="1" kern="1200" noProof="0" dirty="0" smtClean="0">
                          <a:solidFill>
                            <a:schemeClr val="dk1"/>
                          </a:solidFill>
                          <a:latin typeface="+mn-lt"/>
                          <a:ea typeface="+mn-ea"/>
                          <a:cs typeface="+mn-cs"/>
                        </a:rPr>
                        <a:t>Tecnología</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Adaptado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Adquirido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Asimilado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Integral</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351217">
                <a:tc>
                  <a:txBody>
                    <a:bodyPr/>
                    <a:lstStyle/>
                    <a:p>
                      <a:r>
                        <a:rPr lang="es-ES" sz="1000" b="1" kern="1200" noProof="0" dirty="0" smtClean="0">
                          <a:solidFill>
                            <a:schemeClr val="dk1"/>
                          </a:solidFill>
                          <a:latin typeface="+mn-lt"/>
                          <a:ea typeface="+mn-ea"/>
                          <a:cs typeface="+mn-cs"/>
                        </a:rPr>
                        <a:t>Tecnología es…</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Presa de </a:t>
                      </a:r>
                      <a:r>
                        <a:rPr lang="es-ES" sz="900" noProof="0" dirty="0" err="1" smtClean="0"/>
                        <a:t>Hoover</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Microondas</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Lo</a:t>
                      </a:r>
                      <a:r>
                        <a:rPr lang="es-ES" sz="900" baseline="0" noProof="0" dirty="0" smtClean="0"/>
                        <a:t> que puedes tener en una mano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Etéreo, intangible</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214913">
                <a:tc>
                  <a:txBody>
                    <a:bodyPr/>
                    <a:lstStyle/>
                    <a:p>
                      <a:r>
                        <a:rPr lang="es-ES" sz="1000" b="1" kern="1200" noProof="0" dirty="0" smtClean="0">
                          <a:solidFill>
                            <a:schemeClr val="dk1"/>
                          </a:solidFill>
                          <a:latin typeface="+mn-lt"/>
                          <a:ea typeface="+mn-ea"/>
                          <a:cs typeface="+mn-cs"/>
                        </a:rPr>
                        <a:t>Estilo interactivo</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Individual</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Jugador en equipo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Emprendedor</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900" noProof="0" dirty="0" smtClean="0"/>
                        <a:t>Participativo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349018">
                <a:tc>
                  <a:txBody>
                    <a:bodyPr/>
                    <a:lstStyle/>
                    <a:p>
                      <a:r>
                        <a:rPr lang="es-ES" sz="1000" b="1" kern="1200" noProof="0" dirty="0" smtClean="0">
                          <a:solidFill>
                            <a:schemeClr val="dk1"/>
                          </a:solidFill>
                          <a:latin typeface="+mn-lt"/>
                          <a:ea typeface="+mn-ea"/>
                          <a:cs typeface="+mn-cs"/>
                        </a:rPr>
                        <a:t>Estilo liderazgo</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Jerarquía, directivo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Consensual</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Competencia,</a:t>
                      </a:r>
                      <a:r>
                        <a:rPr lang="es-ES" sz="900" baseline="0" noProof="0" dirty="0" smtClean="0"/>
                        <a:t> todo el mundo es igual, pregunta por qué</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err="1" smtClean="0"/>
                        <a:t>Achievers</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363135">
                <a:tc>
                  <a:txBody>
                    <a:bodyPr/>
                    <a:lstStyle/>
                    <a:p>
                      <a:r>
                        <a:rPr lang="es-ES" sz="1000" b="1" kern="1200" noProof="0" dirty="0" smtClean="0">
                          <a:solidFill>
                            <a:schemeClr val="dk1"/>
                          </a:solidFill>
                          <a:latin typeface="+mn-lt"/>
                          <a:ea typeface="+mn-ea"/>
                          <a:cs typeface="+mn-cs"/>
                        </a:rPr>
                        <a:t>Medio de comunicación</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900" noProof="0" dirty="0" smtClean="0"/>
                        <a:t>Teléfono de disco clásico, </a:t>
                      </a:r>
                      <a:r>
                        <a:rPr lang="es-ES" sz="900" noProof="0" dirty="0" err="1" smtClean="0"/>
                        <a:t>one-on-one</a:t>
                      </a:r>
                      <a:r>
                        <a:rPr lang="es-ES" sz="900" noProof="0" dirty="0" smtClean="0"/>
                        <a:t>,</a:t>
                      </a:r>
                      <a:r>
                        <a:rPr lang="es-ES" sz="900" baseline="0" noProof="0" dirty="0" smtClean="0"/>
                        <a:t> escribir un </a:t>
                      </a:r>
                      <a:r>
                        <a:rPr lang="es-ES" sz="900" noProof="0" dirty="0" smtClean="0"/>
                        <a:t>memo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Teléfonos</a:t>
                      </a:r>
                      <a:r>
                        <a:rPr lang="es-ES" sz="900" baseline="0" noProof="0" dirty="0" smtClean="0"/>
                        <a:t> de tono</a:t>
                      </a:r>
                      <a:r>
                        <a:rPr lang="es-ES" sz="900" noProof="0" dirty="0" smtClean="0"/>
                        <a:t>, llámame a cualquier hora</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Teléfono móvil,</a:t>
                      </a:r>
                      <a:r>
                        <a:rPr lang="es-ES" sz="900" baseline="0" noProof="0" dirty="0" smtClean="0"/>
                        <a:t> llámame sólo en el trabajo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900" noProof="0" dirty="0" smtClean="0"/>
                        <a:t>Internet, </a:t>
                      </a:r>
                      <a:r>
                        <a:rPr lang="es-ES" sz="900" noProof="0" dirty="0" err="1" smtClean="0"/>
                        <a:t>smartphones</a:t>
                      </a:r>
                      <a:r>
                        <a:rPr lang="es-ES" sz="900" noProof="0" dirty="0" smtClean="0"/>
                        <a:t>, e-mail</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349018">
                <a:tc>
                  <a:txBody>
                    <a:bodyPr/>
                    <a:lstStyle/>
                    <a:p>
                      <a:r>
                        <a:rPr lang="es-ES" sz="1000" b="1" kern="1200" noProof="0" dirty="0" smtClean="0">
                          <a:solidFill>
                            <a:schemeClr val="dk1"/>
                          </a:solidFill>
                          <a:latin typeface="+mn-lt"/>
                          <a:ea typeface="+mn-ea"/>
                          <a:cs typeface="+mn-cs"/>
                        </a:rPr>
                        <a:t>Motivado</a:t>
                      </a:r>
                      <a:r>
                        <a:rPr lang="es-ES" sz="1000" b="1" kern="1200" baseline="0" noProof="0" dirty="0" smtClean="0">
                          <a:solidFill>
                            <a:schemeClr val="dk1"/>
                          </a:solidFill>
                          <a:latin typeface="+mn-lt"/>
                          <a:ea typeface="+mn-ea"/>
                          <a:cs typeface="+mn-cs"/>
                        </a:rPr>
                        <a:t> por</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Ser respetado, seguridad</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Ser valorado, necesidad de dinero</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Libertad y eliminación de reglas,</a:t>
                      </a:r>
                      <a:r>
                        <a:rPr lang="es-ES" sz="900" baseline="0" noProof="0" dirty="0" smtClean="0"/>
                        <a:t> tiempo libre</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noProof="0" dirty="0" smtClean="0"/>
                        <a:t>Trabajar con otra gente brillante, tiempo libre</a:t>
                      </a:r>
                      <a:endParaRPr lang="es-ES" sz="9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pic>
        <p:nvPicPr>
          <p:cNvPr id="10" name="Picture 9"/>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121352" y="116815"/>
            <a:ext cx="430338" cy="360000"/>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223</a:t>
            </a:fld>
            <a:endParaRPr lang="es-ES" dirty="0">
              <a:solidFill>
                <a:srgbClr val="002776"/>
              </a:solidFill>
            </a:endParaRPr>
          </a:p>
        </p:txBody>
      </p:sp>
    </p:spTree>
    <p:extLst>
      <p:ext uri="{BB962C8B-B14F-4D97-AF65-F5344CB8AC3E}">
        <p14:creationId xmlns:p14="http://schemas.microsoft.com/office/powerpoint/2010/main" val="2664117262"/>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socio-demográficas</a:t>
            </a:r>
            <a:endParaRPr lang="es-ES"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Cambios generacionales (</a:t>
            </a:r>
            <a:r>
              <a:rPr lang="es-ES" sz="2000" b="1" dirty="0" smtClean="0">
                <a:solidFill>
                  <a:srgbClr val="00B0F0"/>
                </a:solidFill>
                <a:cs typeface="Arial" charset="0"/>
              </a:rPr>
              <a:t>ii/iv)</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Amadeus – </a:t>
            </a:r>
            <a:r>
              <a:rPr lang="es-ES" b="0" i="1" dirty="0" err="1">
                <a:solidFill>
                  <a:srgbClr val="002776"/>
                </a:solidFill>
              </a:rPr>
              <a:t>Future</a:t>
            </a:r>
            <a:r>
              <a:rPr lang="es-ES" b="0" i="1" dirty="0">
                <a:solidFill>
                  <a:srgbClr val="002776"/>
                </a:solidFill>
              </a:rPr>
              <a:t> </a:t>
            </a:r>
            <a:r>
              <a:rPr lang="es-ES" b="0" i="1" dirty="0" err="1">
                <a:solidFill>
                  <a:srgbClr val="002776"/>
                </a:solidFill>
              </a:rPr>
              <a:t>Traveller</a:t>
            </a:r>
            <a:r>
              <a:rPr lang="es-ES" b="0" i="1" dirty="0">
                <a:solidFill>
                  <a:srgbClr val="002776"/>
                </a:solidFill>
              </a:rPr>
              <a:t> </a:t>
            </a:r>
            <a:r>
              <a:rPr lang="es-ES" b="0" i="1" dirty="0" err="1">
                <a:solidFill>
                  <a:srgbClr val="002776"/>
                </a:solidFill>
              </a:rPr>
              <a:t>Tribes</a:t>
            </a:r>
            <a:r>
              <a:rPr lang="es-ES" b="0" i="1" dirty="0">
                <a:solidFill>
                  <a:srgbClr val="002776"/>
                </a:solidFill>
              </a:rPr>
              <a:t> </a:t>
            </a:r>
            <a:r>
              <a:rPr lang="es-ES" b="0" i="1" dirty="0" smtClean="0">
                <a:solidFill>
                  <a:srgbClr val="002776"/>
                </a:solidFill>
              </a:rPr>
              <a:t>2030</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Se espera que los </a:t>
            </a:r>
            <a:r>
              <a:rPr lang="es-ES" sz="1200" b="1" dirty="0" err="1" smtClean="0">
                <a:solidFill>
                  <a:srgbClr val="002060"/>
                </a:solidFill>
              </a:rPr>
              <a:t>millennials</a:t>
            </a:r>
            <a:r>
              <a:rPr lang="es-ES" sz="1200" b="1" dirty="0" smtClean="0">
                <a:solidFill>
                  <a:srgbClr val="002060"/>
                </a:solidFill>
              </a:rPr>
              <a:t> adquieran relevancia </a:t>
            </a:r>
            <a:r>
              <a:rPr lang="es-ES" sz="1200" dirty="0" smtClean="0">
                <a:solidFill>
                  <a:srgbClr val="002060"/>
                </a:solidFill>
              </a:rPr>
              <a:t>en la industria turística, representando </a:t>
            </a:r>
            <a:r>
              <a:rPr lang="es-ES" sz="1200" b="1" dirty="0" smtClean="0">
                <a:solidFill>
                  <a:srgbClr val="002060"/>
                </a:solidFill>
              </a:rPr>
              <a:t>~50% de los viajes por negocios en 2020</a:t>
            </a:r>
            <a:endParaRPr lang="es-ES" sz="1200" b="1" dirty="0">
              <a:solidFill>
                <a:srgbClr val="002060"/>
              </a:solidFill>
            </a:endParaRPr>
          </a:p>
          <a:p>
            <a:pPr algn="just">
              <a:spcAft>
                <a:spcPts val="600"/>
              </a:spcAft>
            </a:pPr>
            <a:endParaRPr lang="es-ES" sz="1200" dirty="0">
              <a:solidFill>
                <a:srgbClr val="002776"/>
              </a:solidFill>
            </a:endParaRPr>
          </a:p>
        </p:txBody>
      </p:sp>
      <p:grpSp>
        <p:nvGrpSpPr>
          <p:cNvPr id="63" name="Group 62"/>
          <p:cNvGrpSpPr/>
          <p:nvPr/>
        </p:nvGrpSpPr>
        <p:grpSpPr>
          <a:xfrm>
            <a:off x="318495" y="1664832"/>
            <a:ext cx="9243016" cy="271741"/>
            <a:chOff x="318495" y="1519796"/>
            <a:chExt cx="9243016" cy="271741"/>
          </a:xfrm>
        </p:grpSpPr>
        <p:cxnSp>
          <p:nvCxnSpPr>
            <p:cNvPr id="19" name="Straight Connector 18"/>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custDataLst>
                <p:tags r:id="rId2"/>
              </p:custDataLst>
            </p:nvPr>
          </p:nvSpPr>
          <p:spPr bwMode="auto">
            <a:xfrm>
              <a:off x="2675521" y="1519796"/>
              <a:ext cx="4376864" cy="271741"/>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100" b="1" dirty="0" smtClean="0">
                  <a:solidFill>
                    <a:srgbClr val="002776"/>
                  </a:solidFill>
                  <a:cs typeface="Arial" charset="0"/>
                </a:rPr>
                <a:t>Gasto en viajes de negocios, por generación (2013-2035)</a:t>
              </a:r>
              <a:endParaRPr lang="es-ES" sz="1100" b="1" dirty="0">
                <a:solidFill>
                  <a:srgbClr val="002776"/>
                </a:solidFill>
                <a:cs typeface="Arial" charset="0"/>
              </a:endParaRPr>
            </a:p>
          </p:txBody>
        </p:sp>
      </p:grpSp>
      <p:cxnSp>
        <p:nvCxnSpPr>
          <p:cNvPr id="7" name="Straight Connector 6"/>
          <p:cNvCxnSpPr/>
          <p:nvPr/>
        </p:nvCxnSpPr>
        <p:spPr>
          <a:xfrm flipV="1">
            <a:off x="2288704" y="2399573"/>
            <a:ext cx="576064" cy="2063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V="1">
            <a:off x="2288704" y="4005064"/>
            <a:ext cx="576064" cy="38873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V="1">
            <a:off x="2288704" y="5473953"/>
            <a:ext cx="576064" cy="12963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flipV="1">
            <a:off x="2288704" y="2895984"/>
            <a:ext cx="576064" cy="31679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V="1">
            <a:off x="3875770" y="2730313"/>
            <a:ext cx="576064" cy="16567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V="1">
            <a:off x="3875770" y="3584635"/>
            <a:ext cx="576064" cy="41417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3875770" y="5310624"/>
            <a:ext cx="576064" cy="19270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V="1">
            <a:off x="5462836" y="4840401"/>
            <a:ext cx="576064" cy="47022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flipV="1">
            <a:off x="5462836" y="3212775"/>
            <a:ext cx="576064" cy="33390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flipV="1">
            <a:off x="5462836" y="2481971"/>
            <a:ext cx="576064" cy="24834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V="1">
            <a:off x="7049902" y="2420209"/>
            <a:ext cx="609178" cy="6176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V="1">
            <a:off x="7041232" y="2895985"/>
            <a:ext cx="617848" cy="31699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flipV="1">
            <a:off x="7041232" y="4393803"/>
            <a:ext cx="617848" cy="47535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V="1">
            <a:off x="7113240" y="5473953"/>
            <a:ext cx="545840" cy="129637"/>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aphicFrame>
        <p:nvGraphicFramePr>
          <p:cNvPr id="24" name="Chart 23"/>
          <p:cNvGraphicFramePr>
            <a:graphicFrameLocks/>
          </p:cNvGraphicFramePr>
          <p:nvPr>
            <p:extLst/>
          </p:nvPr>
        </p:nvGraphicFramePr>
        <p:xfrm>
          <a:off x="668524" y="2032149"/>
          <a:ext cx="8568952" cy="4493195"/>
        </p:xfrm>
        <a:graphic>
          <a:graphicData uri="http://schemas.openxmlformats.org/drawingml/2006/chart">
            <c:chart xmlns:c="http://schemas.openxmlformats.org/drawingml/2006/chart" xmlns:r="http://schemas.openxmlformats.org/officeDocument/2006/relationships" r:id="rId5"/>
          </a:graphicData>
        </a:graphic>
      </p:graphicFrame>
      <p:pic>
        <p:nvPicPr>
          <p:cNvPr id="25" name="Picture 24"/>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8121352" y="116815"/>
            <a:ext cx="430338" cy="360000"/>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224</a:t>
            </a:fld>
            <a:endParaRPr lang="es-ES" dirty="0">
              <a:solidFill>
                <a:srgbClr val="002776"/>
              </a:solidFill>
            </a:endParaRPr>
          </a:p>
        </p:txBody>
      </p:sp>
    </p:spTree>
    <p:extLst>
      <p:ext uri="{BB962C8B-B14F-4D97-AF65-F5344CB8AC3E}">
        <p14:creationId xmlns:p14="http://schemas.microsoft.com/office/powerpoint/2010/main" val="870081450"/>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socio-demográficas</a:t>
            </a:r>
            <a:endParaRPr lang="es-ES"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Cambios generacionales (</a:t>
            </a:r>
            <a:r>
              <a:rPr lang="es-ES" sz="2000" b="1" dirty="0" smtClean="0">
                <a:solidFill>
                  <a:srgbClr val="00B0F0"/>
                </a:solidFill>
                <a:cs typeface="Arial" charset="0"/>
              </a:rPr>
              <a:t>iii/iv) – </a:t>
            </a:r>
            <a:r>
              <a:rPr lang="es-ES" sz="2000" dirty="0" err="1" smtClean="0">
                <a:solidFill>
                  <a:srgbClr val="00B0F0"/>
                </a:solidFill>
                <a:cs typeface="Arial" charset="0"/>
              </a:rPr>
              <a:t>Millennials</a:t>
            </a:r>
            <a:r>
              <a:rPr lang="es-ES" sz="2000" dirty="0" smtClean="0">
                <a:solidFill>
                  <a:srgbClr val="00B0F0"/>
                </a:solidFill>
                <a:cs typeface="Arial" charset="0"/>
              </a:rPr>
              <a:t> lideran rápida adopción del móvil</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WTM </a:t>
            </a:r>
            <a:r>
              <a:rPr lang="es-ES" b="0" i="1" dirty="0" err="1">
                <a:solidFill>
                  <a:srgbClr val="002776"/>
                </a:solidFill>
              </a:rPr>
              <a:t>Latin</a:t>
            </a:r>
            <a:r>
              <a:rPr lang="es-ES" b="0" i="1" dirty="0">
                <a:solidFill>
                  <a:srgbClr val="002776"/>
                </a:solidFill>
              </a:rPr>
              <a:t> </a:t>
            </a:r>
            <a:r>
              <a:rPr lang="es-ES" b="0" i="1" dirty="0" err="1">
                <a:solidFill>
                  <a:srgbClr val="002776"/>
                </a:solidFill>
              </a:rPr>
              <a:t>America</a:t>
            </a:r>
            <a:r>
              <a:rPr lang="es-ES" b="0" i="1" dirty="0">
                <a:solidFill>
                  <a:srgbClr val="002776"/>
                </a:solidFill>
              </a:rPr>
              <a:t>, Reporte de tendencias 2016</a:t>
            </a:r>
          </a:p>
        </p:txBody>
      </p:sp>
      <p:sp>
        <p:nvSpPr>
          <p:cNvPr id="17" name="Content Placeholder 5"/>
          <p:cNvSpPr txBox="1">
            <a:spLocks/>
          </p:cNvSpPr>
          <p:nvPr/>
        </p:nvSpPr>
        <p:spPr bwMode="auto">
          <a:xfrm>
            <a:off x="362559" y="1067907"/>
            <a:ext cx="9198953" cy="138079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sz="1200" dirty="0">
                <a:solidFill>
                  <a:srgbClr val="002060"/>
                </a:solidFill>
              </a:rPr>
              <a:t>Los </a:t>
            </a:r>
            <a:r>
              <a:rPr lang="es-ES" sz="1200" dirty="0" err="1">
                <a:solidFill>
                  <a:srgbClr val="002060"/>
                </a:solidFill>
              </a:rPr>
              <a:t>millennials</a:t>
            </a:r>
            <a:r>
              <a:rPr lang="es-ES" sz="1200" dirty="0">
                <a:solidFill>
                  <a:srgbClr val="002060"/>
                </a:solidFill>
              </a:rPr>
              <a:t> (generación que actualmente tiene entre 15 y 35 años) </a:t>
            </a:r>
            <a:r>
              <a:rPr lang="es-ES" sz="1200" b="1" dirty="0">
                <a:solidFill>
                  <a:srgbClr val="002060"/>
                </a:solidFill>
              </a:rPr>
              <a:t>es la más propensa a </a:t>
            </a:r>
            <a:r>
              <a:rPr lang="es-ES" sz="1200" b="1" dirty="0" smtClean="0">
                <a:solidFill>
                  <a:srgbClr val="002060"/>
                </a:solidFill>
              </a:rPr>
              <a:t>usar </a:t>
            </a:r>
            <a:r>
              <a:rPr lang="es-ES" sz="1200" b="1" dirty="0" err="1" smtClean="0">
                <a:solidFill>
                  <a:srgbClr val="002060"/>
                </a:solidFill>
              </a:rPr>
              <a:t>smartphones</a:t>
            </a:r>
            <a:r>
              <a:rPr lang="es-ES" sz="1200" b="1" dirty="0" smtClean="0">
                <a:solidFill>
                  <a:srgbClr val="002060"/>
                </a:solidFill>
              </a:rPr>
              <a:t> </a:t>
            </a:r>
            <a:r>
              <a:rPr lang="es-ES" sz="1200" b="1" dirty="0">
                <a:solidFill>
                  <a:srgbClr val="002060"/>
                </a:solidFill>
              </a:rPr>
              <a:t>para navegar por sitios web</a:t>
            </a:r>
            <a:r>
              <a:rPr lang="es-ES" sz="1200" dirty="0">
                <a:solidFill>
                  <a:srgbClr val="002060"/>
                </a:solidFill>
              </a:rPr>
              <a:t>. En comparación, el uso de computadoras de mesa aumenta </a:t>
            </a:r>
            <a:r>
              <a:rPr lang="es-ES" sz="1200" dirty="0" smtClean="0">
                <a:solidFill>
                  <a:srgbClr val="002060"/>
                </a:solidFill>
              </a:rPr>
              <a:t>en los </a:t>
            </a:r>
            <a:r>
              <a:rPr lang="es-ES" sz="1200" dirty="0">
                <a:solidFill>
                  <a:srgbClr val="002060"/>
                </a:solidFill>
              </a:rPr>
              <a:t>rangos etarios </a:t>
            </a:r>
            <a:r>
              <a:rPr lang="es-ES" sz="1200" dirty="0" smtClean="0">
                <a:solidFill>
                  <a:srgbClr val="002060"/>
                </a:solidFill>
              </a:rPr>
              <a:t>superiores</a:t>
            </a:r>
          </a:p>
          <a:p>
            <a:pPr marL="171450" indent="-171450" algn="just">
              <a:spcAft>
                <a:spcPts val="600"/>
              </a:spcAft>
              <a:buFont typeface="Arial" panose="020B0604020202020204" pitchFamily="34" charset="0"/>
              <a:buChar char="•"/>
            </a:pPr>
            <a:r>
              <a:rPr lang="es-ES" sz="1200" dirty="0" smtClean="0">
                <a:solidFill>
                  <a:srgbClr val="002060"/>
                </a:solidFill>
              </a:rPr>
              <a:t>Un </a:t>
            </a:r>
            <a:r>
              <a:rPr lang="es-ES" sz="1200" dirty="0">
                <a:solidFill>
                  <a:srgbClr val="002060"/>
                </a:solidFill>
              </a:rPr>
              <a:t>hecho importante es que </a:t>
            </a:r>
            <a:r>
              <a:rPr lang="es-ES" sz="1200" b="1" dirty="0">
                <a:solidFill>
                  <a:srgbClr val="002060"/>
                </a:solidFill>
              </a:rPr>
              <a:t>los </a:t>
            </a:r>
            <a:r>
              <a:rPr lang="es-ES" sz="1200" b="1" dirty="0" err="1">
                <a:solidFill>
                  <a:srgbClr val="002060"/>
                </a:solidFill>
              </a:rPr>
              <a:t>millennials</a:t>
            </a:r>
            <a:r>
              <a:rPr lang="es-ES" sz="1200" b="1" dirty="0">
                <a:solidFill>
                  <a:srgbClr val="002060"/>
                </a:solidFill>
              </a:rPr>
              <a:t> son conocedores de la tecnología</a:t>
            </a:r>
            <a:r>
              <a:rPr lang="es-ES" sz="1200" dirty="0">
                <a:solidFill>
                  <a:srgbClr val="002060"/>
                </a:solidFill>
              </a:rPr>
              <a:t>. Poseer ítems que </a:t>
            </a:r>
            <a:r>
              <a:rPr lang="es-ES" sz="1200" dirty="0" smtClean="0">
                <a:solidFill>
                  <a:srgbClr val="002060"/>
                </a:solidFill>
              </a:rPr>
              <a:t>exigen altas </a:t>
            </a:r>
            <a:r>
              <a:rPr lang="es-ES" sz="1200" dirty="0">
                <a:solidFill>
                  <a:srgbClr val="002060"/>
                </a:solidFill>
              </a:rPr>
              <a:t>inversiones, como una casa, un automóvil o un inmueble de vacaciones, ya no es el indicador </a:t>
            </a:r>
            <a:r>
              <a:rPr lang="es-ES" sz="1200" dirty="0" smtClean="0">
                <a:solidFill>
                  <a:srgbClr val="002060"/>
                </a:solidFill>
              </a:rPr>
              <a:t>de éxito </a:t>
            </a:r>
            <a:r>
              <a:rPr lang="es-ES" sz="1200" dirty="0">
                <a:solidFill>
                  <a:srgbClr val="002060"/>
                </a:solidFill>
              </a:rPr>
              <a:t>que solía ser, mientras que tener los últimos dispositivos tecnológicos se ha convertido en </a:t>
            </a:r>
            <a:r>
              <a:rPr lang="es-ES" sz="1200" dirty="0" smtClean="0">
                <a:solidFill>
                  <a:srgbClr val="002060"/>
                </a:solidFill>
              </a:rPr>
              <a:t>algo fundamental</a:t>
            </a:r>
            <a:r>
              <a:rPr lang="es-ES" sz="1200" dirty="0">
                <a:solidFill>
                  <a:srgbClr val="002060"/>
                </a:solidFill>
              </a:rPr>
              <a:t>.</a:t>
            </a:r>
            <a:endParaRPr lang="es-ES" sz="1200" dirty="0">
              <a:solidFill>
                <a:srgbClr val="002776"/>
              </a:solidFill>
            </a:endParaRPr>
          </a:p>
        </p:txBody>
      </p:sp>
      <p:grpSp>
        <p:nvGrpSpPr>
          <p:cNvPr id="63" name="Group 62"/>
          <p:cNvGrpSpPr/>
          <p:nvPr/>
        </p:nvGrpSpPr>
        <p:grpSpPr>
          <a:xfrm>
            <a:off x="318495" y="2348880"/>
            <a:ext cx="9243016" cy="271741"/>
            <a:chOff x="318495" y="1519796"/>
            <a:chExt cx="9243016" cy="271741"/>
          </a:xfrm>
        </p:grpSpPr>
        <p:cxnSp>
          <p:nvCxnSpPr>
            <p:cNvPr id="19" name="Straight Connector 18"/>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custDataLst>
                <p:tags r:id="rId2"/>
              </p:custDataLst>
            </p:nvPr>
          </p:nvSpPr>
          <p:spPr bwMode="auto">
            <a:xfrm>
              <a:off x="2675521" y="1519796"/>
              <a:ext cx="4376864" cy="271741"/>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100" b="1" dirty="0" smtClean="0">
                  <a:solidFill>
                    <a:srgbClr val="002776"/>
                  </a:solidFill>
                  <a:cs typeface="Arial" charset="0"/>
                </a:rPr>
                <a:t>Actividades online en el último mes: navegar por sitios web</a:t>
              </a:r>
              <a:endParaRPr lang="es-ES" sz="1100" b="1" dirty="0">
                <a:solidFill>
                  <a:srgbClr val="002776"/>
                </a:solidFill>
                <a:cs typeface="Arial" charset="0"/>
              </a:endParaRPr>
            </a:p>
          </p:txBody>
        </p:sp>
      </p:grpSp>
      <p:pic>
        <p:nvPicPr>
          <p:cNvPr id="25" name="Picture 24"/>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121352" y="116815"/>
            <a:ext cx="430338" cy="360000"/>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225</a:t>
            </a:fld>
            <a:endParaRPr lang="es-ES" dirty="0">
              <a:solidFill>
                <a:srgbClr val="002776"/>
              </a:solidFill>
            </a:endParaRPr>
          </a:p>
        </p:txBody>
      </p:sp>
      <p:pic>
        <p:nvPicPr>
          <p:cNvPr id="5" name="Picture 4" descr="Screen Clipping"/>
          <p:cNvPicPr>
            <a:picLocks noChangeAspect="1"/>
          </p:cNvPicPr>
          <p:nvPr/>
        </p:nvPicPr>
        <p:blipFill rotWithShape="1">
          <a:blip r:embed="rId6" cstate="print">
            <a:extLst>
              <a:ext uri="{28A0092B-C50C-407E-A947-70E740481C1C}">
                <a14:useLocalDpi xmlns:a14="http://schemas.microsoft.com/office/drawing/2010/main" val="0"/>
              </a:ext>
            </a:extLst>
          </a:blip>
          <a:srcRect t="5987"/>
          <a:stretch/>
        </p:blipFill>
        <p:spPr>
          <a:xfrm>
            <a:off x="362559" y="2751314"/>
            <a:ext cx="9250066" cy="3537634"/>
          </a:xfrm>
          <a:prstGeom prst="rect">
            <a:avLst/>
          </a:prstGeom>
        </p:spPr>
      </p:pic>
    </p:spTree>
    <p:extLst>
      <p:ext uri="{BB962C8B-B14F-4D97-AF65-F5344CB8AC3E}">
        <p14:creationId xmlns:p14="http://schemas.microsoft.com/office/powerpoint/2010/main" val="2786463584"/>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36104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socio-demográficas</a:t>
            </a:r>
            <a:endParaRPr lang="es-ES"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Cambios generacionales (</a:t>
            </a:r>
            <a:r>
              <a:rPr lang="es-ES" sz="2000" b="1" dirty="0" smtClean="0">
                <a:solidFill>
                  <a:srgbClr val="00B0F0"/>
                </a:solidFill>
                <a:cs typeface="Arial" charset="0"/>
              </a:rPr>
              <a:t>iv/iv) – </a:t>
            </a:r>
            <a:r>
              <a:rPr lang="es-ES" sz="2000" dirty="0" err="1" smtClean="0">
                <a:solidFill>
                  <a:srgbClr val="00B0F0"/>
                </a:solidFill>
                <a:cs typeface="Arial" charset="0"/>
              </a:rPr>
              <a:t>Millennials</a:t>
            </a:r>
            <a:r>
              <a:rPr lang="es-ES" sz="2000" dirty="0" smtClean="0">
                <a:solidFill>
                  <a:srgbClr val="00B0F0"/>
                </a:solidFill>
                <a:cs typeface="Arial" charset="0"/>
              </a:rPr>
              <a:t> son 1/3 de la población en LATAM</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WTM </a:t>
            </a:r>
            <a:r>
              <a:rPr lang="es-ES" b="0" i="1" dirty="0" err="1">
                <a:solidFill>
                  <a:srgbClr val="002776"/>
                </a:solidFill>
              </a:rPr>
              <a:t>Latin</a:t>
            </a:r>
            <a:r>
              <a:rPr lang="es-ES" b="0" i="1" dirty="0">
                <a:solidFill>
                  <a:srgbClr val="002776"/>
                </a:solidFill>
              </a:rPr>
              <a:t> </a:t>
            </a:r>
            <a:r>
              <a:rPr lang="es-ES" b="0" i="1" dirty="0" err="1">
                <a:solidFill>
                  <a:srgbClr val="002776"/>
                </a:solidFill>
              </a:rPr>
              <a:t>America</a:t>
            </a:r>
            <a:r>
              <a:rPr lang="es-ES" b="0" i="1" dirty="0">
                <a:solidFill>
                  <a:srgbClr val="002776"/>
                </a:solidFill>
              </a:rPr>
              <a:t>, Reporte de tendencias 2016</a:t>
            </a:r>
          </a:p>
        </p:txBody>
      </p:sp>
      <p:sp>
        <p:nvSpPr>
          <p:cNvPr id="17" name="Content Placeholder 5"/>
          <p:cNvSpPr txBox="1">
            <a:spLocks/>
          </p:cNvSpPr>
          <p:nvPr/>
        </p:nvSpPr>
        <p:spPr bwMode="auto">
          <a:xfrm>
            <a:off x="362559" y="1067907"/>
            <a:ext cx="9198953" cy="138079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Los </a:t>
            </a:r>
            <a:r>
              <a:rPr lang="es-ES" sz="1200" dirty="0" err="1" smtClean="0">
                <a:solidFill>
                  <a:srgbClr val="002060"/>
                </a:solidFill>
              </a:rPr>
              <a:t>millennials</a:t>
            </a:r>
            <a:r>
              <a:rPr lang="es-ES" sz="1200" dirty="0" smtClean="0">
                <a:solidFill>
                  <a:srgbClr val="002060"/>
                </a:solidFill>
              </a:rPr>
              <a:t> representan un tercio de la población en América Latina</a:t>
            </a:r>
            <a:endParaRPr lang="es-ES" sz="1200" dirty="0">
              <a:solidFill>
                <a:srgbClr val="002776"/>
              </a:solidFill>
            </a:endParaRPr>
          </a:p>
        </p:txBody>
      </p:sp>
      <p:grpSp>
        <p:nvGrpSpPr>
          <p:cNvPr id="63" name="Group 62"/>
          <p:cNvGrpSpPr/>
          <p:nvPr/>
        </p:nvGrpSpPr>
        <p:grpSpPr>
          <a:xfrm>
            <a:off x="318495" y="1484784"/>
            <a:ext cx="9243016" cy="259045"/>
            <a:chOff x="318495" y="1519796"/>
            <a:chExt cx="9243016" cy="259045"/>
          </a:xfrm>
        </p:grpSpPr>
        <p:cxnSp>
          <p:nvCxnSpPr>
            <p:cNvPr id="19" name="Straight Connector 18"/>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0" name="TextBox 19"/>
            <p:cNvSpPr txBox="1"/>
            <p:nvPr>
              <p:custDataLst>
                <p:tags r:id="rId2"/>
              </p:custDataLst>
            </p:nvPr>
          </p:nvSpPr>
          <p:spPr bwMode="auto">
            <a:xfrm>
              <a:off x="3288056" y="1519796"/>
              <a:ext cx="3151795" cy="259045"/>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100" b="1" dirty="0" err="1" smtClean="0">
                  <a:solidFill>
                    <a:srgbClr val="002776"/>
                  </a:solidFill>
                  <a:cs typeface="Arial" charset="0"/>
                </a:rPr>
                <a:t>Millennials</a:t>
              </a:r>
              <a:r>
                <a:rPr lang="es-ES" sz="1100" b="1" dirty="0" smtClean="0">
                  <a:solidFill>
                    <a:srgbClr val="002776"/>
                  </a:solidFill>
                  <a:cs typeface="Arial" charset="0"/>
                </a:rPr>
                <a:t> por región en 2014</a:t>
              </a:r>
              <a:endParaRPr lang="es-ES" sz="1100" b="1" dirty="0">
                <a:solidFill>
                  <a:srgbClr val="002776"/>
                </a:solidFill>
                <a:cs typeface="Arial" charset="0"/>
              </a:endParaRPr>
            </a:p>
          </p:txBody>
        </p:sp>
      </p:grpSp>
      <p:pic>
        <p:nvPicPr>
          <p:cNvPr id="25" name="Picture 24"/>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121352" y="116815"/>
            <a:ext cx="430338" cy="360000"/>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226</a:t>
            </a:fld>
            <a:endParaRPr lang="es-ES" dirty="0">
              <a:solidFill>
                <a:srgbClr val="002776"/>
              </a:solidFill>
            </a:endParaRPr>
          </a:p>
        </p:txBody>
      </p:sp>
      <p:pic>
        <p:nvPicPr>
          <p:cNvPr id="3" name="Picture 2" descr="Screen Clipping"/>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18495" y="1910557"/>
            <a:ext cx="9345329" cy="4439270"/>
          </a:xfrm>
          <a:prstGeom prst="rect">
            <a:avLst/>
          </a:prstGeom>
        </p:spPr>
      </p:pic>
    </p:spTree>
    <p:extLst>
      <p:ext uri="{BB962C8B-B14F-4D97-AF65-F5344CB8AC3E}">
        <p14:creationId xmlns:p14="http://schemas.microsoft.com/office/powerpoint/2010/main" val="2339807224"/>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socio-demográficas</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Segmentación en base a tribus viajeras</a:t>
            </a:r>
            <a:endParaRPr lang="es-ES" sz="2000" b="1"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Amadeus – </a:t>
            </a:r>
            <a:r>
              <a:rPr lang="es-ES" b="0" i="1" dirty="0" err="1" smtClean="0">
                <a:solidFill>
                  <a:srgbClr val="002776"/>
                </a:solidFill>
              </a:rPr>
              <a:t>Future</a:t>
            </a:r>
            <a:r>
              <a:rPr lang="es-ES" b="0" i="1" dirty="0" smtClean="0">
                <a:solidFill>
                  <a:srgbClr val="002776"/>
                </a:solidFill>
              </a:rPr>
              <a:t> </a:t>
            </a:r>
            <a:r>
              <a:rPr lang="es-ES" b="0" i="1" dirty="0" err="1" smtClean="0">
                <a:solidFill>
                  <a:srgbClr val="002776"/>
                </a:solidFill>
              </a:rPr>
              <a:t>Traveller</a:t>
            </a:r>
            <a:r>
              <a:rPr lang="es-ES" b="0" i="1" dirty="0" smtClean="0">
                <a:solidFill>
                  <a:srgbClr val="002776"/>
                </a:solidFill>
              </a:rPr>
              <a:t> </a:t>
            </a:r>
            <a:r>
              <a:rPr lang="es-ES" b="0" i="1" dirty="0" err="1" smtClean="0">
                <a:solidFill>
                  <a:srgbClr val="002776"/>
                </a:solidFill>
              </a:rPr>
              <a:t>Tribes</a:t>
            </a:r>
            <a:r>
              <a:rPr lang="es-ES" b="0" i="1" dirty="0" smtClean="0">
                <a:solidFill>
                  <a:srgbClr val="002776"/>
                </a:solidFill>
              </a:rPr>
              <a:t> 2030</a:t>
            </a:r>
            <a:endParaRPr lang="es-ES" b="0" i="1" dirty="0">
              <a:solidFill>
                <a:srgbClr val="002776"/>
              </a:solidFill>
            </a:endParaRPr>
          </a:p>
        </p:txBody>
      </p:sp>
      <p:sp>
        <p:nvSpPr>
          <p:cNvPr id="5"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200" dirty="0" smtClean="0">
                <a:solidFill>
                  <a:srgbClr val="002060"/>
                </a:solidFill>
              </a:rPr>
              <a:t>Se ha pasado de una segmentación basada en factores demográficos a una con un </a:t>
            </a:r>
            <a:r>
              <a:rPr lang="es-ES" sz="1200" b="1" dirty="0" smtClean="0">
                <a:solidFill>
                  <a:srgbClr val="002060"/>
                </a:solidFill>
              </a:rPr>
              <a:t>enfoque </a:t>
            </a:r>
            <a:r>
              <a:rPr lang="es-ES" sz="1200" b="1" dirty="0" err="1" smtClean="0">
                <a:solidFill>
                  <a:srgbClr val="002060"/>
                </a:solidFill>
              </a:rPr>
              <a:t>psicográfico</a:t>
            </a:r>
            <a:r>
              <a:rPr lang="es-ES" sz="1200" b="1" dirty="0" smtClean="0">
                <a:solidFill>
                  <a:srgbClr val="002060"/>
                </a:solidFill>
              </a:rPr>
              <a:t> </a:t>
            </a:r>
            <a:r>
              <a:rPr lang="es-ES" sz="1200" dirty="0" smtClean="0">
                <a:solidFill>
                  <a:srgbClr val="002060"/>
                </a:solidFill>
              </a:rPr>
              <a:t>que considera los </a:t>
            </a:r>
            <a:r>
              <a:rPr lang="es-ES" sz="1200" b="1" dirty="0" smtClean="0">
                <a:solidFill>
                  <a:srgbClr val="002060"/>
                </a:solidFill>
              </a:rPr>
              <a:t>valores, comportamientos y necesidades de los viajeros </a:t>
            </a:r>
            <a:endParaRPr lang="es-ES" sz="1200" b="1" dirty="0">
              <a:solidFill>
                <a:srgbClr val="002060"/>
              </a:solidFill>
            </a:endParaRPr>
          </a:p>
          <a:p>
            <a:pPr algn="just" defTabSz="913965" fontAlgn="auto">
              <a:spcBef>
                <a:spcPts val="0"/>
              </a:spcBef>
              <a:spcAft>
                <a:spcPts val="600"/>
              </a:spcAft>
            </a:pPr>
            <a:endParaRPr lang="es-ES" sz="1200" dirty="0">
              <a:solidFill>
                <a:srgbClr val="002060"/>
              </a:solidFill>
            </a:endParaRPr>
          </a:p>
        </p:txBody>
      </p:sp>
      <p:grpSp>
        <p:nvGrpSpPr>
          <p:cNvPr id="2" name="Group 1"/>
          <p:cNvGrpSpPr/>
          <p:nvPr/>
        </p:nvGrpSpPr>
        <p:grpSpPr>
          <a:xfrm>
            <a:off x="512668" y="1529976"/>
            <a:ext cx="8688804" cy="5283400"/>
            <a:chOff x="129086" y="1367502"/>
            <a:chExt cx="8688804" cy="5283400"/>
          </a:xfrm>
        </p:grpSpPr>
        <p:sp>
          <p:nvSpPr>
            <p:cNvPr id="10" name="TextBox 9"/>
            <p:cNvSpPr txBox="1"/>
            <p:nvPr/>
          </p:nvSpPr>
          <p:spPr>
            <a:xfrm>
              <a:off x="3241987" y="1633489"/>
              <a:ext cx="1774773" cy="738605"/>
            </a:xfrm>
            <a:prstGeom prst="rect">
              <a:avLst/>
            </a:prstGeom>
            <a:noFill/>
          </p:spPr>
          <p:txBody>
            <a:bodyPr wrap="square" lIns="91380" tIns="45691" rIns="91380" bIns="45691" rtlCol="0">
              <a:spAutoFit/>
            </a:bodyPr>
            <a:lstStyle/>
            <a:p>
              <a:pPr algn="ctr"/>
              <a:r>
                <a:rPr lang="es-ES" sz="1050" dirty="0" smtClean="0">
                  <a:solidFill>
                    <a:srgbClr val="002060"/>
                  </a:solidFill>
                  <a:cs typeface="Arial" pitchFamily="34" charset="0"/>
                </a:rPr>
                <a:t>Valoran la facilidad y transparencia. Están dispuestos a </a:t>
              </a:r>
              <a:r>
                <a:rPr lang="es-ES" sz="1050" dirty="0" err="1" smtClean="0">
                  <a:solidFill>
                    <a:srgbClr val="002060"/>
                  </a:solidFill>
                  <a:cs typeface="Arial" pitchFamily="34" charset="0"/>
                </a:rPr>
                <a:t>tercerizar</a:t>
              </a:r>
              <a:r>
                <a:rPr lang="es-ES" sz="1050" dirty="0" smtClean="0">
                  <a:solidFill>
                    <a:srgbClr val="002060"/>
                  </a:solidFill>
                  <a:cs typeface="Arial" pitchFamily="34" charset="0"/>
                </a:rPr>
                <a:t> las tomas de decisión</a:t>
              </a:r>
              <a:endParaRPr lang="es-ES" sz="1050" dirty="0">
                <a:solidFill>
                  <a:srgbClr val="002060"/>
                </a:solidFill>
                <a:cs typeface="Arial" pitchFamily="34" charset="0"/>
              </a:endParaRPr>
            </a:p>
          </p:txBody>
        </p:sp>
        <p:sp>
          <p:nvSpPr>
            <p:cNvPr id="11" name="TextBox 10"/>
            <p:cNvSpPr txBox="1"/>
            <p:nvPr/>
          </p:nvSpPr>
          <p:spPr>
            <a:xfrm>
              <a:off x="6010776" y="2749944"/>
              <a:ext cx="1686561" cy="1061771"/>
            </a:xfrm>
            <a:prstGeom prst="rect">
              <a:avLst/>
            </a:prstGeom>
            <a:noFill/>
          </p:spPr>
          <p:txBody>
            <a:bodyPr wrap="square" lIns="91380" tIns="45691" rIns="91380" bIns="45691" rtlCol="0">
              <a:spAutoFit/>
            </a:bodyPr>
            <a:lstStyle/>
            <a:p>
              <a:pPr algn="ctr"/>
              <a:r>
                <a:rPr lang="es-ES" sz="1050" dirty="0" smtClean="0">
                  <a:solidFill>
                    <a:srgbClr val="002060"/>
                  </a:solidFill>
                  <a:cs typeface="Arial" pitchFamily="34" charset="0"/>
                </a:rPr>
                <a:t>Buscan separarse de su vida actual y conocer nuevos estilos de vida, valorando la autenticidad de la experiencia cultural y natural</a:t>
              </a:r>
              <a:endParaRPr lang="es-ES" sz="1050" dirty="0">
                <a:solidFill>
                  <a:srgbClr val="002060"/>
                </a:solidFill>
                <a:cs typeface="Arial" pitchFamily="34" charset="0"/>
              </a:endParaRPr>
            </a:p>
          </p:txBody>
        </p:sp>
        <p:sp>
          <p:nvSpPr>
            <p:cNvPr id="12" name="TextBox 11"/>
            <p:cNvSpPr txBox="1"/>
            <p:nvPr/>
          </p:nvSpPr>
          <p:spPr>
            <a:xfrm>
              <a:off x="6035048" y="4438825"/>
              <a:ext cx="1529521" cy="1061771"/>
            </a:xfrm>
            <a:prstGeom prst="rect">
              <a:avLst/>
            </a:prstGeom>
            <a:noFill/>
          </p:spPr>
          <p:txBody>
            <a:bodyPr wrap="square" lIns="91380" tIns="45691" rIns="91380" bIns="45691" rtlCol="0">
              <a:spAutoFit/>
            </a:bodyPr>
            <a:lstStyle/>
            <a:p>
              <a:pPr algn="ctr"/>
              <a:r>
                <a:rPr lang="es-ES" sz="1050" dirty="0" smtClean="0">
                  <a:solidFill>
                    <a:srgbClr val="002060"/>
                  </a:solidFill>
                  <a:cs typeface="Arial" pitchFamily="34" charset="0"/>
                </a:rPr>
                <a:t>Buscan reconocimiento social de sus viajes. Explotan los medios digitales para obtenerlo</a:t>
              </a:r>
              <a:endParaRPr lang="es-ES" sz="1050" dirty="0">
                <a:solidFill>
                  <a:srgbClr val="002060"/>
                </a:solidFill>
                <a:cs typeface="Arial" pitchFamily="34" charset="0"/>
              </a:endParaRPr>
            </a:p>
          </p:txBody>
        </p:sp>
        <p:sp>
          <p:nvSpPr>
            <p:cNvPr id="13" name="TextBox 12"/>
            <p:cNvSpPr txBox="1"/>
            <p:nvPr/>
          </p:nvSpPr>
          <p:spPr>
            <a:xfrm>
              <a:off x="4317037" y="5427549"/>
              <a:ext cx="1820210" cy="1223353"/>
            </a:xfrm>
            <a:prstGeom prst="rect">
              <a:avLst/>
            </a:prstGeom>
            <a:noFill/>
          </p:spPr>
          <p:txBody>
            <a:bodyPr wrap="square" lIns="91380" tIns="45691" rIns="91380" bIns="45691" rtlCol="0">
              <a:spAutoFit/>
            </a:bodyPr>
            <a:lstStyle/>
            <a:p>
              <a:pPr algn="ctr"/>
              <a:r>
                <a:rPr lang="es-ES" sz="1050" dirty="0" smtClean="0">
                  <a:solidFill>
                    <a:srgbClr val="002060"/>
                  </a:solidFill>
                  <a:cs typeface="Arial" pitchFamily="34" charset="0"/>
                </a:rPr>
                <a:t>Viajeros que buscan en el viaje un “retorno de su inversión” en una vida exitosa. Se relaciona al turismo de </a:t>
              </a:r>
              <a:r>
                <a:rPr lang="es-ES" sz="1050" dirty="0" err="1" smtClean="0">
                  <a:solidFill>
                    <a:srgbClr val="002060"/>
                  </a:solidFill>
                  <a:cs typeface="Arial" pitchFamily="34" charset="0"/>
                </a:rPr>
                <a:t>wellness</a:t>
              </a:r>
              <a:r>
                <a:rPr lang="es-ES" sz="1050" dirty="0" smtClean="0">
                  <a:solidFill>
                    <a:srgbClr val="002060"/>
                  </a:solidFill>
                  <a:cs typeface="Arial" pitchFamily="34" charset="0"/>
                </a:rPr>
                <a:t> y la búsqueda de experiencias extraordinarias</a:t>
              </a:r>
              <a:endParaRPr lang="es-ES" sz="1050" dirty="0">
                <a:solidFill>
                  <a:srgbClr val="002060"/>
                </a:solidFill>
                <a:cs typeface="Arial" pitchFamily="34" charset="0"/>
              </a:endParaRPr>
            </a:p>
          </p:txBody>
        </p:sp>
        <p:sp>
          <p:nvSpPr>
            <p:cNvPr id="14" name="TextBox 13"/>
            <p:cNvSpPr txBox="1"/>
            <p:nvPr/>
          </p:nvSpPr>
          <p:spPr>
            <a:xfrm>
              <a:off x="1506424" y="2695093"/>
              <a:ext cx="1602556" cy="900188"/>
            </a:xfrm>
            <a:prstGeom prst="rect">
              <a:avLst/>
            </a:prstGeom>
            <a:noFill/>
          </p:spPr>
          <p:txBody>
            <a:bodyPr wrap="square" lIns="91380" tIns="45691" rIns="91380" bIns="45691" rtlCol="0">
              <a:spAutoFit/>
            </a:bodyPr>
            <a:lstStyle/>
            <a:p>
              <a:pPr algn="ctr"/>
              <a:r>
                <a:rPr lang="es-ES" sz="1050" dirty="0" smtClean="0">
                  <a:solidFill>
                    <a:srgbClr val="002060"/>
                  </a:solidFill>
                  <a:cs typeface="Arial" pitchFamily="34" charset="0"/>
                </a:rPr>
                <a:t>Basan las decisiones en preocupaciones ambientales, políticas y su contribución a economías y mercados</a:t>
              </a:r>
              <a:endParaRPr lang="es-ES" sz="1050" dirty="0">
                <a:solidFill>
                  <a:srgbClr val="002060"/>
                </a:solidFill>
                <a:cs typeface="Arial" pitchFamily="34" charset="0"/>
              </a:endParaRPr>
            </a:p>
          </p:txBody>
        </p:sp>
        <p:sp>
          <p:nvSpPr>
            <p:cNvPr id="15" name="TextBox 14"/>
            <p:cNvSpPr txBox="1"/>
            <p:nvPr/>
          </p:nvSpPr>
          <p:spPr>
            <a:xfrm>
              <a:off x="1239999" y="4414797"/>
              <a:ext cx="1596021" cy="1223353"/>
            </a:xfrm>
            <a:prstGeom prst="rect">
              <a:avLst/>
            </a:prstGeom>
            <a:noFill/>
          </p:spPr>
          <p:txBody>
            <a:bodyPr wrap="square" lIns="91380" tIns="45691" rIns="91380" bIns="45691" rtlCol="0">
              <a:spAutoFit/>
            </a:bodyPr>
            <a:lstStyle/>
            <a:p>
              <a:pPr algn="ctr"/>
              <a:r>
                <a:rPr lang="es-ES" sz="1050" dirty="0" smtClean="0">
                  <a:solidFill>
                    <a:srgbClr val="002060"/>
                  </a:solidFill>
                  <a:cs typeface="Arial" pitchFamily="34" charset="0"/>
                </a:rPr>
                <a:t>Son el típico hombre de negocios. Deben estar en un lugar en un cierto momento, por obligación. Realizan actividades a partir de esto</a:t>
              </a:r>
              <a:endParaRPr lang="es-ES" sz="1050" dirty="0">
                <a:solidFill>
                  <a:srgbClr val="002060"/>
                </a:solidFill>
                <a:cs typeface="Arial" pitchFamily="34" charset="0"/>
              </a:endParaRPr>
            </a:p>
          </p:txBody>
        </p:sp>
        <p:sp>
          <p:nvSpPr>
            <p:cNvPr id="16" name="Rounded Rectangle 15"/>
            <p:cNvSpPr/>
            <p:nvPr/>
          </p:nvSpPr>
          <p:spPr>
            <a:xfrm>
              <a:off x="129086" y="4129209"/>
              <a:ext cx="2706951" cy="299221"/>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33228" tIns="33228" rIns="33228" bIns="33228" rtlCol="0" anchor="ctr"/>
            <a:lstStyle/>
            <a:p>
              <a:pPr algn="ctr"/>
              <a:r>
                <a:rPr lang="es-ES" sz="1100" b="1" dirty="0">
                  <a:solidFill>
                    <a:srgbClr val="002776"/>
                  </a:solidFill>
                </a:rPr>
                <a:t>Viajeros por obligación</a:t>
              </a:r>
            </a:p>
          </p:txBody>
        </p:sp>
        <p:sp>
          <p:nvSpPr>
            <p:cNvPr id="17" name="Rounded Rectangle 16"/>
            <p:cNvSpPr/>
            <p:nvPr/>
          </p:nvSpPr>
          <p:spPr>
            <a:xfrm>
              <a:off x="6056248" y="4118587"/>
              <a:ext cx="2620009" cy="29922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3228" tIns="33228" rIns="33228" bIns="33228" rtlCol="0" anchor="ctr"/>
            <a:lstStyle/>
            <a:p>
              <a:pPr algn="ctr"/>
              <a:r>
                <a:rPr lang="es-ES" sz="1100" b="1" dirty="0">
                  <a:solidFill>
                    <a:srgbClr val="002776"/>
                  </a:solidFill>
                </a:rPr>
                <a:t>Buscadores de capital social</a:t>
              </a:r>
            </a:p>
          </p:txBody>
        </p:sp>
        <p:sp>
          <p:nvSpPr>
            <p:cNvPr id="18" name="Rounded Rectangle 17"/>
            <p:cNvSpPr/>
            <p:nvPr/>
          </p:nvSpPr>
          <p:spPr>
            <a:xfrm>
              <a:off x="2878703" y="5141111"/>
              <a:ext cx="3192043" cy="299221"/>
            </a:xfrm>
            <a:prstGeom prst="round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33228" tIns="33228" rIns="33228" bIns="33228" rtlCol="0" anchor="ctr"/>
            <a:lstStyle/>
            <a:p>
              <a:pPr algn="ctr"/>
              <a:r>
                <a:rPr lang="es-ES" sz="1100" b="1" dirty="0">
                  <a:solidFill>
                    <a:srgbClr val="002776"/>
                  </a:solidFill>
                </a:rPr>
                <a:t>Cazadores de recompensa</a:t>
              </a:r>
            </a:p>
          </p:txBody>
        </p:sp>
        <p:sp>
          <p:nvSpPr>
            <p:cNvPr id="19" name="Rounded Rectangle 18"/>
            <p:cNvSpPr/>
            <p:nvPr/>
          </p:nvSpPr>
          <p:spPr>
            <a:xfrm>
              <a:off x="6035020" y="2444357"/>
              <a:ext cx="2782870" cy="299221"/>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33228" tIns="33228" rIns="33228" bIns="33228" rtlCol="0" anchor="ctr"/>
            <a:lstStyle/>
            <a:p>
              <a:pPr algn="ctr"/>
              <a:r>
                <a:rPr lang="es-ES" sz="1100" b="1" dirty="0">
                  <a:solidFill>
                    <a:srgbClr val="FFFFFF"/>
                  </a:solidFill>
                </a:rPr>
                <a:t>Puristas culturales y naturales</a:t>
              </a:r>
            </a:p>
          </p:txBody>
        </p:sp>
        <p:sp>
          <p:nvSpPr>
            <p:cNvPr id="20" name="Rounded Rectangle 19"/>
            <p:cNvSpPr/>
            <p:nvPr/>
          </p:nvSpPr>
          <p:spPr>
            <a:xfrm>
              <a:off x="382473" y="2430575"/>
              <a:ext cx="2725505" cy="299221"/>
            </a:xfrm>
            <a:prstGeom prst="round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lIns="33228" tIns="33228" rIns="33228" bIns="33228" rtlCol="0" anchor="ctr"/>
            <a:lstStyle/>
            <a:p>
              <a:pPr algn="ctr"/>
              <a:r>
                <a:rPr lang="es-ES" sz="1100" b="1" dirty="0">
                  <a:solidFill>
                    <a:srgbClr val="002776"/>
                  </a:solidFill>
                </a:rPr>
                <a:t>Trotamundos comprometidos</a:t>
              </a:r>
            </a:p>
          </p:txBody>
        </p:sp>
        <p:pic>
          <p:nvPicPr>
            <p:cNvPr id="21" name="Picture 20"/>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7498041" y="4490989"/>
              <a:ext cx="1150264" cy="758155"/>
            </a:xfrm>
            <a:prstGeom prst="rect">
              <a:avLst/>
            </a:prstGeom>
          </p:spPr>
        </p:pic>
        <p:pic>
          <p:nvPicPr>
            <p:cNvPr id="22" name="Picture 21"/>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382458" y="2769068"/>
              <a:ext cx="1162015" cy="724018"/>
            </a:xfrm>
            <a:prstGeom prst="rect">
              <a:avLst/>
            </a:prstGeom>
          </p:spPr>
        </p:pic>
        <p:pic>
          <p:nvPicPr>
            <p:cNvPr id="23" name="Picture 22"/>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2870571" y="5469937"/>
              <a:ext cx="1418050" cy="853286"/>
            </a:xfrm>
            <a:prstGeom prst="rect">
              <a:avLst/>
            </a:prstGeom>
          </p:spPr>
        </p:pic>
        <p:pic>
          <p:nvPicPr>
            <p:cNvPr id="25" name="Picture 24"/>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175985" y="4464032"/>
              <a:ext cx="1130514" cy="893525"/>
            </a:xfrm>
            <a:prstGeom prst="rect">
              <a:avLst/>
            </a:prstGeom>
          </p:spPr>
        </p:pic>
        <p:pic>
          <p:nvPicPr>
            <p:cNvPr id="26" name="Picture 25"/>
            <p:cNvPicPr>
              <a:picLocks noChangeAspect="1"/>
            </p:cNvPicPr>
            <p:nvPr/>
          </p:nvPicPr>
          <p:blipFill rotWithShape="1">
            <a:blip r:embed="rId7" cstate="print">
              <a:extLst>
                <a:ext uri="{28A0092B-C50C-407E-A947-70E740481C1C}">
                  <a14:useLocalDpi xmlns:a14="http://schemas.microsoft.com/office/drawing/2010/main" val="0"/>
                </a:ext>
              </a:extLst>
            </a:blip>
            <a:srcRect/>
            <a:stretch/>
          </p:blipFill>
          <p:spPr>
            <a:xfrm>
              <a:off x="7716521" y="2782406"/>
              <a:ext cx="1101369" cy="670218"/>
            </a:xfrm>
            <a:prstGeom prst="rect">
              <a:avLst/>
            </a:prstGeom>
          </p:spPr>
        </p:pic>
        <p:sp>
          <p:nvSpPr>
            <p:cNvPr id="27" name="Rounded Rectangle 26"/>
            <p:cNvSpPr/>
            <p:nvPr/>
          </p:nvSpPr>
          <p:spPr>
            <a:xfrm>
              <a:off x="3241987" y="1367502"/>
              <a:ext cx="2793038" cy="299221"/>
            </a:xfrm>
            <a:prstGeom prst="round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33228" tIns="33228" rIns="33228" bIns="33228" rtlCol="0" anchor="ctr"/>
            <a:lstStyle/>
            <a:p>
              <a:pPr algn="ctr"/>
              <a:r>
                <a:rPr lang="es-ES" sz="1100" b="1" dirty="0">
                  <a:solidFill>
                    <a:srgbClr val="FFFFFF"/>
                  </a:solidFill>
                </a:rPr>
                <a:t>Buscadores de simplicidad</a:t>
              </a:r>
            </a:p>
          </p:txBody>
        </p:sp>
        <p:pic>
          <p:nvPicPr>
            <p:cNvPr id="28" name="Picture 27"/>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4882083" y="1695186"/>
              <a:ext cx="1128693" cy="669565"/>
            </a:xfrm>
            <a:prstGeom prst="rect">
              <a:avLst/>
            </a:prstGeom>
          </p:spPr>
        </p:pic>
        <p:grpSp>
          <p:nvGrpSpPr>
            <p:cNvPr id="29" name="Group 28"/>
            <p:cNvGrpSpPr/>
            <p:nvPr/>
          </p:nvGrpSpPr>
          <p:grpSpPr>
            <a:xfrm>
              <a:off x="3042479" y="2523682"/>
              <a:ext cx="3165102" cy="2403524"/>
              <a:chOff x="3294435" y="2600812"/>
              <a:chExt cx="3427212" cy="2602566"/>
            </a:xfrm>
          </p:grpSpPr>
          <p:graphicFrame>
            <p:nvGraphicFramePr>
              <p:cNvPr id="30" name="Chart 29"/>
              <p:cNvGraphicFramePr/>
              <p:nvPr>
                <p:extLst/>
              </p:nvPr>
            </p:nvGraphicFramePr>
            <p:xfrm>
              <a:off x="3294435" y="2600812"/>
              <a:ext cx="3427212" cy="2602566"/>
            </p:xfrm>
            <a:graphic>
              <a:graphicData uri="http://schemas.openxmlformats.org/drawingml/2006/chart">
                <c:chart xmlns:c="http://schemas.openxmlformats.org/drawingml/2006/chart" xmlns:r="http://schemas.openxmlformats.org/officeDocument/2006/relationships" r:id="rId9"/>
              </a:graphicData>
            </a:graphic>
          </p:graphicFrame>
          <p:grpSp>
            <p:nvGrpSpPr>
              <p:cNvPr id="31" name="Group 30"/>
              <p:cNvGrpSpPr/>
              <p:nvPr/>
            </p:nvGrpSpPr>
            <p:grpSpPr>
              <a:xfrm>
                <a:off x="3829872" y="2624296"/>
                <a:ext cx="2267233" cy="2545207"/>
                <a:chOff x="3829872" y="2624296"/>
                <a:chExt cx="2267233" cy="2545207"/>
              </a:xfrm>
            </p:grpSpPr>
            <p:cxnSp>
              <p:nvCxnSpPr>
                <p:cNvPr id="32" name="Straight Connector 31"/>
                <p:cNvCxnSpPr/>
                <p:nvPr/>
              </p:nvCxnSpPr>
              <p:spPr>
                <a:xfrm>
                  <a:off x="4255691" y="4128632"/>
                  <a:ext cx="135384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4273375" y="3528304"/>
                  <a:ext cx="1353845"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4" name="Group 33"/>
                <p:cNvGrpSpPr>
                  <a:grpSpLocks noChangeAspect="1"/>
                </p:cNvGrpSpPr>
                <p:nvPr/>
              </p:nvGrpSpPr>
              <p:grpSpPr>
                <a:xfrm rot="8228767">
                  <a:off x="4657413" y="4533673"/>
                  <a:ext cx="636816" cy="635830"/>
                  <a:chOff x="7606853" y="246063"/>
                  <a:chExt cx="896937" cy="896937"/>
                </a:xfrm>
                <a:solidFill>
                  <a:srgbClr val="72C7E7"/>
                </a:solidFill>
              </p:grpSpPr>
              <p:sp>
                <p:nvSpPr>
                  <p:cNvPr id="61" name="Teardrop 60"/>
                  <p:cNvSpPr/>
                  <p:nvPr/>
                </p:nvSpPr>
                <p:spPr>
                  <a:xfrm>
                    <a:off x="7606853" y="246063"/>
                    <a:ext cx="896937" cy="896937"/>
                  </a:xfrm>
                  <a:prstGeom prst="teardrop">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sp>
                <p:nvSpPr>
                  <p:cNvPr id="62" name="Oval 61"/>
                  <p:cNvSpPr/>
                  <p:nvPr/>
                </p:nvSpPr>
                <p:spPr>
                  <a:xfrm>
                    <a:off x="7647293" y="280458"/>
                    <a:ext cx="822602" cy="822602"/>
                  </a:xfrm>
                  <a:prstGeom prst="ellipse">
                    <a:avLst/>
                  </a:prstGeom>
                  <a:solidFill>
                    <a:srgbClr val="00A1DE"/>
                  </a:solid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grpSp>
            <p:pic>
              <p:nvPicPr>
                <p:cNvPr id="35" name="Picture 7"/>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27977" y="4725144"/>
                  <a:ext cx="276600" cy="2507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6" name="Group 35"/>
                <p:cNvGrpSpPr>
                  <a:grpSpLocks noChangeAspect="1"/>
                </p:cNvGrpSpPr>
                <p:nvPr/>
              </p:nvGrpSpPr>
              <p:grpSpPr>
                <a:xfrm rot="4322055">
                  <a:off x="5460782" y="3993729"/>
                  <a:ext cx="636816" cy="635830"/>
                  <a:chOff x="7606853" y="246063"/>
                  <a:chExt cx="896937" cy="896937"/>
                </a:xfrm>
                <a:solidFill>
                  <a:schemeClr val="accent2"/>
                </a:solidFill>
              </p:grpSpPr>
              <p:sp>
                <p:nvSpPr>
                  <p:cNvPr id="59" name="Teardrop 58"/>
                  <p:cNvSpPr/>
                  <p:nvPr/>
                </p:nvSpPr>
                <p:spPr>
                  <a:xfrm>
                    <a:off x="7606853" y="246063"/>
                    <a:ext cx="896937" cy="896937"/>
                  </a:xfrm>
                  <a:prstGeom prst="teardrop">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sp>
                <p:nvSpPr>
                  <p:cNvPr id="60" name="Oval 59"/>
                  <p:cNvSpPr/>
                  <p:nvPr/>
                </p:nvSpPr>
                <p:spPr>
                  <a:xfrm>
                    <a:off x="7647293" y="280458"/>
                    <a:ext cx="822602" cy="822602"/>
                  </a:xfrm>
                  <a:prstGeom prst="ellipse">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grpSp>
            <p:grpSp>
              <p:nvGrpSpPr>
                <p:cNvPr id="37" name="Group 36"/>
                <p:cNvGrpSpPr>
                  <a:grpSpLocks noChangeAspect="1"/>
                </p:cNvGrpSpPr>
                <p:nvPr/>
              </p:nvGrpSpPr>
              <p:grpSpPr>
                <a:xfrm rot="18811275">
                  <a:off x="4646068" y="2624789"/>
                  <a:ext cx="636816" cy="635830"/>
                  <a:chOff x="7606853" y="246063"/>
                  <a:chExt cx="896937" cy="896937"/>
                </a:xfrm>
                <a:solidFill>
                  <a:schemeClr val="accent4"/>
                </a:solidFill>
              </p:grpSpPr>
              <p:sp>
                <p:nvSpPr>
                  <p:cNvPr id="57" name="Teardrop 56"/>
                  <p:cNvSpPr/>
                  <p:nvPr/>
                </p:nvSpPr>
                <p:spPr>
                  <a:xfrm>
                    <a:off x="7606853" y="246063"/>
                    <a:ext cx="896937" cy="896937"/>
                  </a:xfrm>
                  <a:prstGeom prst="teardrop">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sp>
                <p:nvSpPr>
                  <p:cNvPr id="58" name="Oval 57"/>
                  <p:cNvSpPr/>
                  <p:nvPr/>
                </p:nvSpPr>
                <p:spPr>
                  <a:xfrm>
                    <a:off x="7647293" y="280458"/>
                    <a:ext cx="822602" cy="822602"/>
                  </a:xfrm>
                  <a:prstGeom prst="ellipse">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grpSp>
            <p:grpSp>
              <p:nvGrpSpPr>
                <p:cNvPr id="38" name="Group 37"/>
                <p:cNvGrpSpPr>
                  <a:grpSpLocks noChangeAspect="1"/>
                </p:cNvGrpSpPr>
                <p:nvPr/>
              </p:nvGrpSpPr>
              <p:grpSpPr>
                <a:xfrm rot="475316">
                  <a:off x="5435754" y="3051489"/>
                  <a:ext cx="636816" cy="635830"/>
                  <a:chOff x="7606853" y="246063"/>
                  <a:chExt cx="896937" cy="896937"/>
                </a:xfrm>
                <a:solidFill>
                  <a:schemeClr val="accent1"/>
                </a:solidFill>
              </p:grpSpPr>
              <p:sp>
                <p:nvSpPr>
                  <p:cNvPr id="55" name="Teardrop 54"/>
                  <p:cNvSpPr/>
                  <p:nvPr/>
                </p:nvSpPr>
                <p:spPr>
                  <a:xfrm>
                    <a:off x="7606853" y="246063"/>
                    <a:ext cx="896937" cy="896937"/>
                  </a:xfrm>
                  <a:prstGeom prst="teardrop">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sp>
                <p:nvSpPr>
                  <p:cNvPr id="56" name="Oval 55"/>
                  <p:cNvSpPr/>
                  <p:nvPr/>
                </p:nvSpPr>
                <p:spPr>
                  <a:xfrm>
                    <a:off x="7647293" y="280458"/>
                    <a:ext cx="822602" cy="822602"/>
                  </a:xfrm>
                  <a:prstGeom prst="ellipse">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grpSp>
            <p:grpSp>
              <p:nvGrpSpPr>
                <p:cNvPr id="39" name="Group 38"/>
                <p:cNvGrpSpPr>
                  <a:grpSpLocks noChangeAspect="1"/>
                </p:cNvGrpSpPr>
                <p:nvPr/>
              </p:nvGrpSpPr>
              <p:grpSpPr>
                <a:xfrm rot="11890552">
                  <a:off x="3842487" y="4002539"/>
                  <a:ext cx="636816" cy="635830"/>
                  <a:chOff x="7606853" y="246063"/>
                  <a:chExt cx="896937" cy="896937"/>
                </a:xfrm>
                <a:solidFill>
                  <a:schemeClr val="accent6"/>
                </a:solidFill>
              </p:grpSpPr>
              <p:sp>
                <p:nvSpPr>
                  <p:cNvPr id="53" name="Teardrop 52"/>
                  <p:cNvSpPr/>
                  <p:nvPr/>
                </p:nvSpPr>
                <p:spPr>
                  <a:xfrm>
                    <a:off x="7606853" y="246063"/>
                    <a:ext cx="896937" cy="896937"/>
                  </a:xfrm>
                  <a:prstGeom prst="teardrop">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sp>
                <p:nvSpPr>
                  <p:cNvPr id="54" name="Oval 53"/>
                  <p:cNvSpPr/>
                  <p:nvPr/>
                </p:nvSpPr>
                <p:spPr>
                  <a:xfrm>
                    <a:off x="7647291" y="280458"/>
                    <a:ext cx="822602" cy="822603"/>
                  </a:xfrm>
                  <a:prstGeom prst="ellipse">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grpSp>
            <p:grpSp>
              <p:nvGrpSpPr>
                <p:cNvPr id="40" name="Group 39"/>
                <p:cNvGrpSpPr>
                  <a:grpSpLocks noChangeAspect="1"/>
                </p:cNvGrpSpPr>
                <p:nvPr/>
              </p:nvGrpSpPr>
              <p:grpSpPr>
                <a:xfrm rot="15793577">
                  <a:off x="3829379" y="3061064"/>
                  <a:ext cx="636816" cy="635830"/>
                  <a:chOff x="7606853" y="246063"/>
                  <a:chExt cx="896937" cy="896937"/>
                </a:xfrm>
                <a:solidFill>
                  <a:schemeClr val="bg1">
                    <a:lumMod val="85000"/>
                  </a:schemeClr>
                </a:solidFill>
              </p:grpSpPr>
              <p:sp>
                <p:nvSpPr>
                  <p:cNvPr id="51" name="Teardrop 50"/>
                  <p:cNvSpPr/>
                  <p:nvPr/>
                </p:nvSpPr>
                <p:spPr>
                  <a:xfrm>
                    <a:off x="7606853" y="246063"/>
                    <a:ext cx="896937" cy="896937"/>
                  </a:xfrm>
                  <a:prstGeom prst="teardrop">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sp>
                <p:nvSpPr>
                  <p:cNvPr id="52" name="Oval 51"/>
                  <p:cNvSpPr/>
                  <p:nvPr/>
                </p:nvSpPr>
                <p:spPr>
                  <a:xfrm>
                    <a:off x="7647293" y="280458"/>
                    <a:ext cx="822602" cy="822602"/>
                  </a:xfrm>
                  <a:prstGeom prst="ellipse">
                    <a:avLst/>
                  </a:prstGeom>
                  <a:grpFill/>
                  <a:ln w="12700" cap="flat" cmpd="sng" algn="ctr">
                    <a:solidFill>
                      <a:srgbClr val="FFFFFF"/>
                    </a:solidFill>
                    <a:prstDash val="solid"/>
                  </a:ln>
                  <a:effectLst/>
                </p:spPr>
                <p:txBody>
                  <a:bodyPr rtlCol="0" anchor="ctr"/>
                  <a:lstStyle/>
                  <a:p>
                    <a:pPr algn="ctr">
                      <a:defRPr/>
                    </a:pPr>
                    <a:endParaRPr lang="es-CL" kern="0" dirty="0">
                      <a:solidFill>
                        <a:srgbClr val="FFFFFF"/>
                      </a:solidFill>
                      <a:cs typeface="Arial" pitchFamily="34" charset="0"/>
                    </a:endParaRPr>
                  </a:p>
                </p:txBody>
              </p:sp>
            </p:grpSp>
            <p:sp>
              <p:nvSpPr>
                <p:cNvPr id="41" name="TextBox 40"/>
                <p:cNvSpPr txBox="1"/>
                <p:nvPr/>
              </p:nvSpPr>
              <p:spPr>
                <a:xfrm>
                  <a:off x="4242202" y="3293042"/>
                  <a:ext cx="1397057" cy="283275"/>
                </a:xfrm>
                <a:prstGeom prst="rect">
                  <a:avLst/>
                </a:prstGeom>
                <a:noFill/>
              </p:spPr>
              <p:txBody>
                <a:bodyPr wrap="square" rtlCol="0">
                  <a:spAutoFit/>
                </a:bodyPr>
                <a:lstStyle/>
                <a:p>
                  <a:pPr algn="ctr"/>
                  <a:r>
                    <a:rPr lang="es-ES" sz="1100" dirty="0" smtClean="0">
                      <a:solidFill>
                        <a:srgbClr val="000000"/>
                      </a:solidFill>
                      <a:cs typeface="Arial" pitchFamily="34" charset="0"/>
                    </a:rPr>
                    <a:t>Adultos Activos</a:t>
                  </a:r>
                  <a:endParaRPr lang="es-ES" sz="1100" dirty="0">
                    <a:solidFill>
                      <a:srgbClr val="000000"/>
                    </a:solidFill>
                    <a:cs typeface="Arial" pitchFamily="34" charset="0"/>
                  </a:endParaRPr>
                </a:p>
              </p:txBody>
            </p:sp>
            <p:sp>
              <p:nvSpPr>
                <p:cNvPr id="42" name="TextBox 41"/>
                <p:cNvSpPr txBox="1"/>
                <p:nvPr/>
              </p:nvSpPr>
              <p:spPr>
                <a:xfrm>
                  <a:off x="4273374" y="3559368"/>
                  <a:ext cx="1391093" cy="283275"/>
                </a:xfrm>
                <a:prstGeom prst="rect">
                  <a:avLst/>
                </a:prstGeom>
                <a:noFill/>
              </p:spPr>
              <p:txBody>
                <a:bodyPr wrap="square" rtlCol="0">
                  <a:spAutoFit/>
                </a:bodyPr>
                <a:lstStyle/>
                <a:p>
                  <a:pPr algn="ctr"/>
                  <a:r>
                    <a:rPr lang="es-ES" sz="1100" dirty="0" smtClean="0">
                      <a:solidFill>
                        <a:srgbClr val="000000"/>
                      </a:solidFill>
                      <a:cs typeface="Arial" pitchFamily="34" charset="0"/>
                    </a:rPr>
                    <a:t>Clanes Globales</a:t>
                  </a:r>
                  <a:endParaRPr lang="es-ES" sz="1100" dirty="0">
                    <a:solidFill>
                      <a:srgbClr val="000000"/>
                    </a:solidFill>
                    <a:cs typeface="Arial" pitchFamily="34" charset="0"/>
                  </a:endParaRPr>
                </a:p>
              </p:txBody>
            </p:sp>
            <p:cxnSp>
              <p:nvCxnSpPr>
                <p:cNvPr id="43" name="Straight Connector 42"/>
                <p:cNvCxnSpPr/>
                <p:nvPr/>
              </p:nvCxnSpPr>
              <p:spPr>
                <a:xfrm>
                  <a:off x="4238435" y="3861048"/>
                  <a:ext cx="1504272" cy="0"/>
                </a:xfrm>
                <a:prstGeom prst="line">
                  <a:avLst/>
                </a:prstGeom>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4261044" y="3849347"/>
                  <a:ext cx="1391093" cy="283275"/>
                </a:xfrm>
                <a:prstGeom prst="rect">
                  <a:avLst/>
                </a:prstGeom>
                <a:noFill/>
              </p:spPr>
              <p:txBody>
                <a:bodyPr wrap="square" rtlCol="0">
                  <a:spAutoFit/>
                </a:bodyPr>
                <a:lstStyle/>
                <a:p>
                  <a:pPr algn="ctr"/>
                  <a:r>
                    <a:rPr lang="es-ES" sz="1100" dirty="0" smtClean="0">
                      <a:solidFill>
                        <a:srgbClr val="000000"/>
                      </a:solidFill>
                      <a:cs typeface="Arial" pitchFamily="34" charset="0"/>
                    </a:rPr>
                    <a:t>Cosmopolitas</a:t>
                  </a:r>
                  <a:endParaRPr lang="es-ES" sz="1100" dirty="0">
                    <a:solidFill>
                      <a:srgbClr val="000000"/>
                    </a:solidFill>
                    <a:cs typeface="Arial" pitchFamily="34" charset="0"/>
                  </a:endParaRPr>
                </a:p>
              </p:txBody>
            </p:sp>
            <p:sp>
              <p:nvSpPr>
                <p:cNvPr id="45" name="TextBox 44"/>
                <p:cNvSpPr txBox="1"/>
                <p:nvPr/>
              </p:nvSpPr>
              <p:spPr>
                <a:xfrm>
                  <a:off x="4333758" y="4104369"/>
                  <a:ext cx="1264933" cy="466570"/>
                </a:xfrm>
                <a:prstGeom prst="rect">
                  <a:avLst/>
                </a:prstGeom>
                <a:noFill/>
              </p:spPr>
              <p:txBody>
                <a:bodyPr wrap="square" rtlCol="0">
                  <a:spAutoFit/>
                </a:bodyPr>
                <a:lstStyle/>
                <a:p>
                  <a:pPr algn="ctr"/>
                  <a:r>
                    <a:rPr lang="es-ES" sz="1100" dirty="0" smtClean="0">
                      <a:solidFill>
                        <a:srgbClr val="000000"/>
                      </a:solidFill>
                      <a:cs typeface="Arial" pitchFamily="34" charset="0"/>
                    </a:rPr>
                    <a:t>Ejecutivos Globales</a:t>
                  </a:r>
                  <a:endParaRPr lang="es-ES" sz="1100" dirty="0">
                    <a:solidFill>
                      <a:srgbClr val="000000"/>
                    </a:solidFill>
                    <a:cs typeface="Arial" pitchFamily="34" charset="0"/>
                  </a:endParaRPr>
                </a:p>
              </p:txBody>
            </p:sp>
            <p:sp>
              <p:nvSpPr>
                <p:cNvPr id="46" name="Freeform 38"/>
                <p:cNvSpPr>
                  <a:spLocks noEditPoints="1"/>
                </p:cNvSpPr>
                <p:nvPr/>
              </p:nvSpPr>
              <p:spPr bwMode="auto">
                <a:xfrm>
                  <a:off x="5660053" y="4149886"/>
                  <a:ext cx="226670" cy="331938"/>
                </a:xfrm>
                <a:custGeom>
                  <a:avLst/>
                  <a:gdLst>
                    <a:gd name="T0" fmla="*/ 96 w 566"/>
                    <a:gd name="T1" fmla="*/ 0 h 958"/>
                    <a:gd name="T2" fmla="*/ 78 w 566"/>
                    <a:gd name="T3" fmla="*/ 2 h 958"/>
                    <a:gd name="T4" fmla="*/ 42 w 566"/>
                    <a:gd name="T5" fmla="*/ 18 h 958"/>
                    <a:gd name="T6" fmla="*/ 16 w 566"/>
                    <a:gd name="T7" fmla="*/ 44 h 958"/>
                    <a:gd name="T8" fmla="*/ 2 w 566"/>
                    <a:gd name="T9" fmla="*/ 78 h 958"/>
                    <a:gd name="T10" fmla="*/ 0 w 566"/>
                    <a:gd name="T11" fmla="*/ 860 h 958"/>
                    <a:gd name="T12" fmla="*/ 2 w 566"/>
                    <a:gd name="T13" fmla="*/ 880 h 958"/>
                    <a:gd name="T14" fmla="*/ 16 w 566"/>
                    <a:gd name="T15" fmla="*/ 914 h 958"/>
                    <a:gd name="T16" fmla="*/ 42 w 566"/>
                    <a:gd name="T17" fmla="*/ 940 h 958"/>
                    <a:gd name="T18" fmla="*/ 78 w 566"/>
                    <a:gd name="T19" fmla="*/ 956 h 958"/>
                    <a:gd name="T20" fmla="*/ 468 w 566"/>
                    <a:gd name="T21" fmla="*/ 958 h 958"/>
                    <a:gd name="T22" fmla="*/ 488 w 566"/>
                    <a:gd name="T23" fmla="*/ 956 h 958"/>
                    <a:gd name="T24" fmla="*/ 522 w 566"/>
                    <a:gd name="T25" fmla="*/ 940 h 958"/>
                    <a:gd name="T26" fmla="*/ 548 w 566"/>
                    <a:gd name="T27" fmla="*/ 914 h 958"/>
                    <a:gd name="T28" fmla="*/ 564 w 566"/>
                    <a:gd name="T29" fmla="*/ 880 h 958"/>
                    <a:gd name="T30" fmla="*/ 566 w 566"/>
                    <a:gd name="T31" fmla="*/ 98 h 958"/>
                    <a:gd name="T32" fmla="*/ 564 w 566"/>
                    <a:gd name="T33" fmla="*/ 78 h 958"/>
                    <a:gd name="T34" fmla="*/ 548 w 566"/>
                    <a:gd name="T35" fmla="*/ 44 h 958"/>
                    <a:gd name="T36" fmla="*/ 522 w 566"/>
                    <a:gd name="T37" fmla="*/ 18 h 958"/>
                    <a:gd name="T38" fmla="*/ 488 w 566"/>
                    <a:gd name="T39" fmla="*/ 2 h 958"/>
                    <a:gd name="T40" fmla="*/ 468 w 566"/>
                    <a:gd name="T41" fmla="*/ 0 h 958"/>
                    <a:gd name="T42" fmla="*/ 282 w 566"/>
                    <a:gd name="T43" fmla="*/ 918 h 958"/>
                    <a:gd name="T44" fmla="*/ 256 w 566"/>
                    <a:gd name="T45" fmla="*/ 914 h 958"/>
                    <a:gd name="T46" fmla="*/ 234 w 566"/>
                    <a:gd name="T47" fmla="*/ 904 h 958"/>
                    <a:gd name="T48" fmla="*/ 220 w 566"/>
                    <a:gd name="T49" fmla="*/ 888 h 958"/>
                    <a:gd name="T50" fmla="*/ 214 w 566"/>
                    <a:gd name="T51" fmla="*/ 870 h 958"/>
                    <a:gd name="T52" fmla="*/ 216 w 566"/>
                    <a:gd name="T53" fmla="*/ 860 h 958"/>
                    <a:gd name="T54" fmla="*/ 226 w 566"/>
                    <a:gd name="T55" fmla="*/ 842 h 958"/>
                    <a:gd name="T56" fmla="*/ 244 w 566"/>
                    <a:gd name="T57" fmla="*/ 828 h 958"/>
                    <a:gd name="T58" fmla="*/ 268 w 566"/>
                    <a:gd name="T59" fmla="*/ 822 h 958"/>
                    <a:gd name="T60" fmla="*/ 282 w 566"/>
                    <a:gd name="T61" fmla="*/ 820 h 958"/>
                    <a:gd name="T62" fmla="*/ 310 w 566"/>
                    <a:gd name="T63" fmla="*/ 824 h 958"/>
                    <a:gd name="T64" fmla="*/ 330 w 566"/>
                    <a:gd name="T65" fmla="*/ 834 h 958"/>
                    <a:gd name="T66" fmla="*/ 346 w 566"/>
                    <a:gd name="T67" fmla="*/ 850 h 958"/>
                    <a:gd name="T68" fmla="*/ 350 w 566"/>
                    <a:gd name="T69" fmla="*/ 870 h 958"/>
                    <a:gd name="T70" fmla="*/ 350 w 566"/>
                    <a:gd name="T71" fmla="*/ 878 h 958"/>
                    <a:gd name="T72" fmla="*/ 340 w 566"/>
                    <a:gd name="T73" fmla="*/ 896 h 958"/>
                    <a:gd name="T74" fmla="*/ 320 w 566"/>
                    <a:gd name="T75" fmla="*/ 910 h 958"/>
                    <a:gd name="T76" fmla="*/ 296 w 566"/>
                    <a:gd name="T77" fmla="*/ 918 h 958"/>
                    <a:gd name="T78" fmla="*/ 282 w 566"/>
                    <a:gd name="T79" fmla="*/ 918 h 958"/>
                    <a:gd name="T80" fmla="*/ 78 w 566"/>
                    <a:gd name="T81" fmla="*/ 772 h 958"/>
                    <a:gd name="T82" fmla="*/ 488 w 566"/>
                    <a:gd name="T83" fmla="*/ 128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66" h="958">
                      <a:moveTo>
                        <a:pt x="468" y="0"/>
                      </a:moveTo>
                      <a:lnTo>
                        <a:pt x="96" y="0"/>
                      </a:lnTo>
                      <a:lnTo>
                        <a:pt x="96" y="0"/>
                      </a:lnTo>
                      <a:lnTo>
                        <a:pt x="78" y="2"/>
                      </a:lnTo>
                      <a:lnTo>
                        <a:pt x="60" y="8"/>
                      </a:lnTo>
                      <a:lnTo>
                        <a:pt x="42" y="18"/>
                      </a:lnTo>
                      <a:lnTo>
                        <a:pt x="28" y="30"/>
                      </a:lnTo>
                      <a:lnTo>
                        <a:pt x="16" y="44"/>
                      </a:lnTo>
                      <a:lnTo>
                        <a:pt x="8" y="60"/>
                      </a:lnTo>
                      <a:lnTo>
                        <a:pt x="2" y="78"/>
                      </a:lnTo>
                      <a:lnTo>
                        <a:pt x="0" y="98"/>
                      </a:lnTo>
                      <a:lnTo>
                        <a:pt x="0" y="860"/>
                      </a:lnTo>
                      <a:lnTo>
                        <a:pt x="0" y="860"/>
                      </a:lnTo>
                      <a:lnTo>
                        <a:pt x="2" y="880"/>
                      </a:lnTo>
                      <a:lnTo>
                        <a:pt x="8" y="898"/>
                      </a:lnTo>
                      <a:lnTo>
                        <a:pt x="16" y="914"/>
                      </a:lnTo>
                      <a:lnTo>
                        <a:pt x="28" y="928"/>
                      </a:lnTo>
                      <a:lnTo>
                        <a:pt x="42" y="940"/>
                      </a:lnTo>
                      <a:lnTo>
                        <a:pt x="60" y="950"/>
                      </a:lnTo>
                      <a:lnTo>
                        <a:pt x="78" y="956"/>
                      </a:lnTo>
                      <a:lnTo>
                        <a:pt x="96" y="958"/>
                      </a:lnTo>
                      <a:lnTo>
                        <a:pt x="468" y="958"/>
                      </a:lnTo>
                      <a:lnTo>
                        <a:pt x="468" y="958"/>
                      </a:lnTo>
                      <a:lnTo>
                        <a:pt x="488" y="956"/>
                      </a:lnTo>
                      <a:lnTo>
                        <a:pt x="506" y="950"/>
                      </a:lnTo>
                      <a:lnTo>
                        <a:pt x="522" y="940"/>
                      </a:lnTo>
                      <a:lnTo>
                        <a:pt x="536" y="928"/>
                      </a:lnTo>
                      <a:lnTo>
                        <a:pt x="548" y="914"/>
                      </a:lnTo>
                      <a:lnTo>
                        <a:pt x="558" y="898"/>
                      </a:lnTo>
                      <a:lnTo>
                        <a:pt x="564" y="880"/>
                      </a:lnTo>
                      <a:lnTo>
                        <a:pt x="566" y="860"/>
                      </a:lnTo>
                      <a:lnTo>
                        <a:pt x="566" y="98"/>
                      </a:lnTo>
                      <a:lnTo>
                        <a:pt x="566" y="98"/>
                      </a:lnTo>
                      <a:lnTo>
                        <a:pt x="564" y="78"/>
                      </a:lnTo>
                      <a:lnTo>
                        <a:pt x="558" y="60"/>
                      </a:lnTo>
                      <a:lnTo>
                        <a:pt x="548" y="44"/>
                      </a:lnTo>
                      <a:lnTo>
                        <a:pt x="536" y="30"/>
                      </a:lnTo>
                      <a:lnTo>
                        <a:pt x="522" y="18"/>
                      </a:lnTo>
                      <a:lnTo>
                        <a:pt x="506" y="8"/>
                      </a:lnTo>
                      <a:lnTo>
                        <a:pt x="488" y="2"/>
                      </a:lnTo>
                      <a:lnTo>
                        <a:pt x="468" y="0"/>
                      </a:lnTo>
                      <a:lnTo>
                        <a:pt x="468" y="0"/>
                      </a:lnTo>
                      <a:close/>
                      <a:moveTo>
                        <a:pt x="282" y="918"/>
                      </a:moveTo>
                      <a:lnTo>
                        <a:pt x="282" y="918"/>
                      </a:lnTo>
                      <a:lnTo>
                        <a:pt x="268" y="918"/>
                      </a:lnTo>
                      <a:lnTo>
                        <a:pt x="256" y="914"/>
                      </a:lnTo>
                      <a:lnTo>
                        <a:pt x="244" y="910"/>
                      </a:lnTo>
                      <a:lnTo>
                        <a:pt x="234" y="904"/>
                      </a:lnTo>
                      <a:lnTo>
                        <a:pt x="226" y="896"/>
                      </a:lnTo>
                      <a:lnTo>
                        <a:pt x="220" y="888"/>
                      </a:lnTo>
                      <a:lnTo>
                        <a:pt x="216" y="878"/>
                      </a:lnTo>
                      <a:lnTo>
                        <a:pt x="214" y="870"/>
                      </a:lnTo>
                      <a:lnTo>
                        <a:pt x="214" y="870"/>
                      </a:lnTo>
                      <a:lnTo>
                        <a:pt x="216" y="860"/>
                      </a:lnTo>
                      <a:lnTo>
                        <a:pt x="220" y="850"/>
                      </a:lnTo>
                      <a:lnTo>
                        <a:pt x="226" y="842"/>
                      </a:lnTo>
                      <a:lnTo>
                        <a:pt x="234" y="834"/>
                      </a:lnTo>
                      <a:lnTo>
                        <a:pt x="244" y="828"/>
                      </a:lnTo>
                      <a:lnTo>
                        <a:pt x="256" y="824"/>
                      </a:lnTo>
                      <a:lnTo>
                        <a:pt x="268" y="822"/>
                      </a:lnTo>
                      <a:lnTo>
                        <a:pt x="282" y="820"/>
                      </a:lnTo>
                      <a:lnTo>
                        <a:pt x="282" y="820"/>
                      </a:lnTo>
                      <a:lnTo>
                        <a:pt x="296" y="822"/>
                      </a:lnTo>
                      <a:lnTo>
                        <a:pt x="310" y="824"/>
                      </a:lnTo>
                      <a:lnTo>
                        <a:pt x="320" y="828"/>
                      </a:lnTo>
                      <a:lnTo>
                        <a:pt x="330" y="834"/>
                      </a:lnTo>
                      <a:lnTo>
                        <a:pt x="340" y="842"/>
                      </a:lnTo>
                      <a:lnTo>
                        <a:pt x="346" y="850"/>
                      </a:lnTo>
                      <a:lnTo>
                        <a:pt x="350" y="860"/>
                      </a:lnTo>
                      <a:lnTo>
                        <a:pt x="350" y="870"/>
                      </a:lnTo>
                      <a:lnTo>
                        <a:pt x="350" y="870"/>
                      </a:lnTo>
                      <a:lnTo>
                        <a:pt x="350" y="878"/>
                      </a:lnTo>
                      <a:lnTo>
                        <a:pt x="346" y="888"/>
                      </a:lnTo>
                      <a:lnTo>
                        <a:pt x="340" y="896"/>
                      </a:lnTo>
                      <a:lnTo>
                        <a:pt x="330" y="904"/>
                      </a:lnTo>
                      <a:lnTo>
                        <a:pt x="320" y="910"/>
                      </a:lnTo>
                      <a:lnTo>
                        <a:pt x="310" y="914"/>
                      </a:lnTo>
                      <a:lnTo>
                        <a:pt x="296" y="918"/>
                      </a:lnTo>
                      <a:lnTo>
                        <a:pt x="282" y="918"/>
                      </a:lnTo>
                      <a:lnTo>
                        <a:pt x="282" y="918"/>
                      </a:lnTo>
                      <a:close/>
                      <a:moveTo>
                        <a:pt x="488" y="772"/>
                      </a:moveTo>
                      <a:lnTo>
                        <a:pt x="78" y="772"/>
                      </a:lnTo>
                      <a:lnTo>
                        <a:pt x="78" y="128"/>
                      </a:lnTo>
                      <a:lnTo>
                        <a:pt x="488" y="128"/>
                      </a:lnTo>
                      <a:lnTo>
                        <a:pt x="488" y="772"/>
                      </a:lnTo>
                      <a:close/>
                    </a:path>
                  </a:pathLst>
                </a:custGeom>
                <a:solidFill>
                  <a:schemeClr val="bg1"/>
                </a:solidFill>
                <a:ln>
                  <a:noFill/>
                </a:ln>
              </p:spPr>
              <p:txBody>
                <a:bodyPr vert="horz" wrap="square" lIns="84447" tIns="42223" rIns="84447" bIns="42223" numCol="1" anchor="t" anchorCtr="0" compatLnSpc="1">
                  <a:prstTxWarp prst="textNoShape">
                    <a:avLst/>
                  </a:prstTxWarp>
                </a:bodyPr>
                <a:lstStyle/>
                <a:p>
                  <a:endParaRPr lang="en-US" sz="1600">
                    <a:solidFill>
                      <a:srgbClr val="000000"/>
                    </a:solidFill>
                    <a:cs typeface="Arial" pitchFamily="34" charset="0"/>
                  </a:endParaRPr>
                </a:p>
              </p:txBody>
            </p:sp>
            <p:sp>
              <p:nvSpPr>
                <p:cNvPr id="47" name="Freeform 45"/>
                <p:cNvSpPr>
                  <a:spLocks/>
                </p:cNvSpPr>
                <p:nvPr/>
              </p:nvSpPr>
              <p:spPr bwMode="auto">
                <a:xfrm>
                  <a:off x="4024274" y="3199328"/>
                  <a:ext cx="250977" cy="367333"/>
                </a:xfrm>
                <a:custGeom>
                  <a:avLst/>
                  <a:gdLst>
                    <a:gd name="T0" fmla="*/ 390 w 820"/>
                    <a:gd name="T1" fmla="*/ 28 h 1406"/>
                    <a:gd name="T2" fmla="*/ 230 w 820"/>
                    <a:gd name="T3" fmla="*/ 280 h 1406"/>
                    <a:gd name="T4" fmla="*/ 112 w 820"/>
                    <a:gd name="T5" fmla="*/ 498 h 1406"/>
                    <a:gd name="T6" fmla="*/ 36 w 820"/>
                    <a:gd name="T7" fmla="*/ 682 h 1406"/>
                    <a:gd name="T8" fmla="*/ 8 w 820"/>
                    <a:gd name="T9" fmla="*/ 784 h 1406"/>
                    <a:gd name="T10" fmla="*/ 0 w 820"/>
                    <a:gd name="T11" fmla="*/ 874 h 1406"/>
                    <a:gd name="T12" fmla="*/ 2 w 820"/>
                    <a:gd name="T13" fmla="*/ 900 h 1406"/>
                    <a:gd name="T14" fmla="*/ 24 w 820"/>
                    <a:gd name="T15" fmla="*/ 1014 h 1406"/>
                    <a:gd name="T16" fmla="*/ 74 w 820"/>
                    <a:gd name="T17" fmla="*/ 1116 h 1406"/>
                    <a:gd name="T18" fmla="*/ 150 w 820"/>
                    <a:gd name="T19" fmla="*/ 1198 h 1406"/>
                    <a:gd name="T20" fmla="*/ 248 w 820"/>
                    <a:gd name="T21" fmla="*/ 1258 h 1406"/>
                    <a:gd name="T22" fmla="*/ 358 w 820"/>
                    <a:gd name="T23" fmla="*/ 1288 h 1406"/>
                    <a:gd name="T24" fmla="*/ 98 w 820"/>
                    <a:gd name="T25" fmla="*/ 830 h 1406"/>
                    <a:gd name="T26" fmla="*/ 240 w 820"/>
                    <a:gd name="T27" fmla="*/ 908 h 1406"/>
                    <a:gd name="T28" fmla="*/ 282 w 820"/>
                    <a:gd name="T29" fmla="*/ 934 h 1406"/>
                    <a:gd name="T30" fmla="*/ 398 w 820"/>
                    <a:gd name="T31" fmla="*/ 1044 h 1406"/>
                    <a:gd name="T32" fmla="*/ 178 w 820"/>
                    <a:gd name="T33" fmla="*/ 644 h 1406"/>
                    <a:gd name="T34" fmla="*/ 312 w 820"/>
                    <a:gd name="T35" fmla="*/ 716 h 1406"/>
                    <a:gd name="T36" fmla="*/ 358 w 820"/>
                    <a:gd name="T37" fmla="*/ 750 h 1406"/>
                    <a:gd name="T38" fmla="*/ 270 w 820"/>
                    <a:gd name="T39" fmla="*/ 456 h 1406"/>
                    <a:gd name="T40" fmla="*/ 352 w 820"/>
                    <a:gd name="T41" fmla="*/ 494 h 1406"/>
                    <a:gd name="T42" fmla="*/ 374 w 820"/>
                    <a:gd name="T43" fmla="*/ 512 h 1406"/>
                    <a:gd name="T44" fmla="*/ 428 w 820"/>
                    <a:gd name="T45" fmla="*/ 290 h 1406"/>
                    <a:gd name="T46" fmla="*/ 452 w 820"/>
                    <a:gd name="T47" fmla="*/ 510 h 1406"/>
                    <a:gd name="T48" fmla="*/ 472 w 820"/>
                    <a:gd name="T49" fmla="*/ 494 h 1406"/>
                    <a:gd name="T50" fmla="*/ 428 w 820"/>
                    <a:gd name="T51" fmla="*/ 566 h 1406"/>
                    <a:gd name="T52" fmla="*/ 468 w 820"/>
                    <a:gd name="T53" fmla="*/ 748 h 1406"/>
                    <a:gd name="T54" fmla="*/ 512 w 820"/>
                    <a:gd name="T55" fmla="*/ 716 h 1406"/>
                    <a:gd name="T56" fmla="*/ 644 w 820"/>
                    <a:gd name="T57" fmla="*/ 644 h 1406"/>
                    <a:gd name="T58" fmla="*/ 428 w 820"/>
                    <a:gd name="T59" fmla="*/ 1040 h 1406"/>
                    <a:gd name="T60" fmla="*/ 542 w 820"/>
                    <a:gd name="T61" fmla="*/ 934 h 1406"/>
                    <a:gd name="T62" fmla="*/ 582 w 820"/>
                    <a:gd name="T63" fmla="*/ 908 h 1406"/>
                    <a:gd name="T64" fmla="*/ 428 w 820"/>
                    <a:gd name="T65" fmla="*/ 1090 h 1406"/>
                    <a:gd name="T66" fmla="*/ 428 w 820"/>
                    <a:gd name="T67" fmla="*/ 1406 h 1406"/>
                    <a:gd name="T68" fmla="*/ 496 w 820"/>
                    <a:gd name="T69" fmla="*/ 1282 h 1406"/>
                    <a:gd name="T70" fmla="*/ 594 w 820"/>
                    <a:gd name="T71" fmla="*/ 1248 h 1406"/>
                    <a:gd name="T72" fmla="*/ 680 w 820"/>
                    <a:gd name="T73" fmla="*/ 1192 h 1406"/>
                    <a:gd name="T74" fmla="*/ 748 w 820"/>
                    <a:gd name="T75" fmla="*/ 1114 h 1406"/>
                    <a:gd name="T76" fmla="*/ 794 w 820"/>
                    <a:gd name="T77" fmla="*/ 1024 h 1406"/>
                    <a:gd name="T78" fmla="*/ 818 w 820"/>
                    <a:gd name="T79" fmla="*/ 920 h 1406"/>
                    <a:gd name="T80" fmla="*/ 820 w 820"/>
                    <a:gd name="T81" fmla="*/ 884 h 1406"/>
                    <a:gd name="T82" fmla="*/ 814 w 820"/>
                    <a:gd name="T83" fmla="*/ 798 h 1406"/>
                    <a:gd name="T84" fmla="*/ 790 w 820"/>
                    <a:gd name="T85" fmla="*/ 700 h 1406"/>
                    <a:gd name="T86" fmla="*/ 734 w 820"/>
                    <a:gd name="T87" fmla="*/ 558 h 1406"/>
                    <a:gd name="T88" fmla="*/ 622 w 820"/>
                    <a:gd name="T89" fmla="*/ 340 h 1406"/>
                    <a:gd name="T90" fmla="*/ 476 w 820"/>
                    <a:gd name="T91" fmla="*/ 100 h 1406"/>
                    <a:gd name="T92" fmla="*/ 408 w 820"/>
                    <a:gd name="T93" fmla="*/ 0 h 1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20" h="1406">
                      <a:moveTo>
                        <a:pt x="408" y="0"/>
                      </a:moveTo>
                      <a:lnTo>
                        <a:pt x="408" y="0"/>
                      </a:lnTo>
                      <a:lnTo>
                        <a:pt x="390" y="28"/>
                      </a:lnTo>
                      <a:lnTo>
                        <a:pt x="340" y="102"/>
                      </a:lnTo>
                      <a:lnTo>
                        <a:pt x="270" y="214"/>
                      </a:lnTo>
                      <a:lnTo>
                        <a:pt x="230" y="280"/>
                      </a:lnTo>
                      <a:lnTo>
                        <a:pt x="190" y="350"/>
                      </a:lnTo>
                      <a:lnTo>
                        <a:pt x="150" y="424"/>
                      </a:lnTo>
                      <a:lnTo>
                        <a:pt x="112" y="498"/>
                      </a:lnTo>
                      <a:lnTo>
                        <a:pt x="78" y="574"/>
                      </a:lnTo>
                      <a:lnTo>
                        <a:pt x="48" y="646"/>
                      </a:lnTo>
                      <a:lnTo>
                        <a:pt x="36" y="682"/>
                      </a:lnTo>
                      <a:lnTo>
                        <a:pt x="24" y="718"/>
                      </a:lnTo>
                      <a:lnTo>
                        <a:pt x="16" y="752"/>
                      </a:lnTo>
                      <a:lnTo>
                        <a:pt x="8" y="784"/>
                      </a:lnTo>
                      <a:lnTo>
                        <a:pt x="2" y="816"/>
                      </a:lnTo>
                      <a:lnTo>
                        <a:pt x="0" y="846"/>
                      </a:lnTo>
                      <a:lnTo>
                        <a:pt x="0" y="874"/>
                      </a:lnTo>
                      <a:lnTo>
                        <a:pt x="2" y="900"/>
                      </a:lnTo>
                      <a:lnTo>
                        <a:pt x="2" y="900"/>
                      </a:lnTo>
                      <a:lnTo>
                        <a:pt x="2" y="900"/>
                      </a:lnTo>
                      <a:lnTo>
                        <a:pt x="6" y="938"/>
                      </a:lnTo>
                      <a:lnTo>
                        <a:pt x="14" y="978"/>
                      </a:lnTo>
                      <a:lnTo>
                        <a:pt x="24" y="1014"/>
                      </a:lnTo>
                      <a:lnTo>
                        <a:pt x="38" y="1050"/>
                      </a:lnTo>
                      <a:lnTo>
                        <a:pt x="54" y="1084"/>
                      </a:lnTo>
                      <a:lnTo>
                        <a:pt x="74" y="1116"/>
                      </a:lnTo>
                      <a:lnTo>
                        <a:pt x="98" y="1146"/>
                      </a:lnTo>
                      <a:lnTo>
                        <a:pt x="124" y="1174"/>
                      </a:lnTo>
                      <a:lnTo>
                        <a:pt x="150" y="1198"/>
                      </a:lnTo>
                      <a:lnTo>
                        <a:pt x="180" y="1222"/>
                      </a:lnTo>
                      <a:lnTo>
                        <a:pt x="214" y="1242"/>
                      </a:lnTo>
                      <a:lnTo>
                        <a:pt x="248" y="1258"/>
                      </a:lnTo>
                      <a:lnTo>
                        <a:pt x="282" y="1272"/>
                      </a:lnTo>
                      <a:lnTo>
                        <a:pt x="320" y="1282"/>
                      </a:lnTo>
                      <a:lnTo>
                        <a:pt x="358" y="1288"/>
                      </a:lnTo>
                      <a:lnTo>
                        <a:pt x="398" y="1292"/>
                      </a:lnTo>
                      <a:lnTo>
                        <a:pt x="398" y="1092"/>
                      </a:lnTo>
                      <a:lnTo>
                        <a:pt x="98" y="830"/>
                      </a:lnTo>
                      <a:lnTo>
                        <a:pt x="98" y="830"/>
                      </a:lnTo>
                      <a:lnTo>
                        <a:pt x="178" y="874"/>
                      </a:lnTo>
                      <a:lnTo>
                        <a:pt x="240" y="908"/>
                      </a:lnTo>
                      <a:lnTo>
                        <a:pt x="266" y="922"/>
                      </a:lnTo>
                      <a:lnTo>
                        <a:pt x="282" y="934"/>
                      </a:lnTo>
                      <a:lnTo>
                        <a:pt x="282" y="934"/>
                      </a:lnTo>
                      <a:lnTo>
                        <a:pt x="306" y="954"/>
                      </a:lnTo>
                      <a:lnTo>
                        <a:pt x="338" y="984"/>
                      </a:lnTo>
                      <a:lnTo>
                        <a:pt x="398" y="1044"/>
                      </a:lnTo>
                      <a:lnTo>
                        <a:pt x="398" y="832"/>
                      </a:lnTo>
                      <a:lnTo>
                        <a:pt x="178" y="644"/>
                      </a:lnTo>
                      <a:lnTo>
                        <a:pt x="178" y="644"/>
                      </a:lnTo>
                      <a:lnTo>
                        <a:pt x="232" y="670"/>
                      </a:lnTo>
                      <a:lnTo>
                        <a:pt x="276" y="694"/>
                      </a:lnTo>
                      <a:lnTo>
                        <a:pt x="312" y="716"/>
                      </a:lnTo>
                      <a:lnTo>
                        <a:pt x="312" y="716"/>
                      </a:lnTo>
                      <a:lnTo>
                        <a:pt x="334" y="732"/>
                      </a:lnTo>
                      <a:lnTo>
                        <a:pt x="358" y="750"/>
                      </a:lnTo>
                      <a:lnTo>
                        <a:pt x="398" y="784"/>
                      </a:lnTo>
                      <a:lnTo>
                        <a:pt x="398" y="568"/>
                      </a:lnTo>
                      <a:lnTo>
                        <a:pt x="270" y="456"/>
                      </a:lnTo>
                      <a:lnTo>
                        <a:pt x="270" y="456"/>
                      </a:lnTo>
                      <a:lnTo>
                        <a:pt x="304" y="472"/>
                      </a:lnTo>
                      <a:lnTo>
                        <a:pt x="352" y="494"/>
                      </a:lnTo>
                      <a:lnTo>
                        <a:pt x="352" y="494"/>
                      </a:lnTo>
                      <a:lnTo>
                        <a:pt x="362" y="502"/>
                      </a:lnTo>
                      <a:lnTo>
                        <a:pt x="374" y="512"/>
                      </a:lnTo>
                      <a:lnTo>
                        <a:pt x="398" y="534"/>
                      </a:lnTo>
                      <a:lnTo>
                        <a:pt x="398" y="290"/>
                      </a:lnTo>
                      <a:lnTo>
                        <a:pt x="428" y="290"/>
                      </a:lnTo>
                      <a:lnTo>
                        <a:pt x="428" y="532"/>
                      </a:lnTo>
                      <a:lnTo>
                        <a:pt x="428" y="532"/>
                      </a:lnTo>
                      <a:lnTo>
                        <a:pt x="452" y="510"/>
                      </a:lnTo>
                      <a:lnTo>
                        <a:pt x="462" y="502"/>
                      </a:lnTo>
                      <a:lnTo>
                        <a:pt x="472" y="494"/>
                      </a:lnTo>
                      <a:lnTo>
                        <a:pt x="472" y="494"/>
                      </a:lnTo>
                      <a:lnTo>
                        <a:pt x="518" y="472"/>
                      </a:lnTo>
                      <a:lnTo>
                        <a:pt x="554" y="456"/>
                      </a:lnTo>
                      <a:lnTo>
                        <a:pt x="428" y="566"/>
                      </a:lnTo>
                      <a:lnTo>
                        <a:pt x="428" y="782"/>
                      </a:lnTo>
                      <a:lnTo>
                        <a:pt x="428" y="782"/>
                      </a:lnTo>
                      <a:lnTo>
                        <a:pt x="468" y="748"/>
                      </a:lnTo>
                      <a:lnTo>
                        <a:pt x="490" y="732"/>
                      </a:lnTo>
                      <a:lnTo>
                        <a:pt x="512" y="716"/>
                      </a:lnTo>
                      <a:lnTo>
                        <a:pt x="512" y="716"/>
                      </a:lnTo>
                      <a:lnTo>
                        <a:pt x="548" y="694"/>
                      </a:lnTo>
                      <a:lnTo>
                        <a:pt x="592" y="670"/>
                      </a:lnTo>
                      <a:lnTo>
                        <a:pt x="644" y="644"/>
                      </a:lnTo>
                      <a:lnTo>
                        <a:pt x="428" y="830"/>
                      </a:lnTo>
                      <a:lnTo>
                        <a:pt x="428" y="1040"/>
                      </a:lnTo>
                      <a:lnTo>
                        <a:pt x="428" y="1040"/>
                      </a:lnTo>
                      <a:lnTo>
                        <a:pt x="488" y="982"/>
                      </a:lnTo>
                      <a:lnTo>
                        <a:pt x="518" y="954"/>
                      </a:lnTo>
                      <a:lnTo>
                        <a:pt x="542" y="934"/>
                      </a:lnTo>
                      <a:lnTo>
                        <a:pt x="542" y="934"/>
                      </a:lnTo>
                      <a:lnTo>
                        <a:pt x="558" y="922"/>
                      </a:lnTo>
                      <a:lnTo>
                        <a:pt x="582" y="908"/>
                      </a:lnTo>
                      <a:lnTo>
                        <a:pt x="644" y="874"/>
                      </a:lnTo>
                      <a:lnTo>
                        <a:pt x="726" y="830"/>
                      </a:lnTo>
                      <a:lnTo>
                        <a:pt x="428" y="1090"/>
                      </a:lnTo>
                      <a:lnTo>
                        <a:pt x="428" y="1262"/>
                      </a:lnTo>
                      <a:lnTo>
                        <a:pt x="428" y="1262"/>
                      </a:lnTo>
                      <a:lnTo>
                        <a:pt x="428" y="1406"/>
                      </a:lnTo>
                      <a:lnTo>
                        <a:pt x="496" y="1406"/>
                      </a:lnTo>
                      <a:lnTo>
                        <a:pt x="496" y="1282"/>
                      </a:lnTo>
                      <a:lnTo>
                        <a:pt x="496" y="1282"/>
                      </a:lnTo>
                      <a:lnTo>
                        <a:pt x="530" y="1274"/>
                      </a:lnTo>
                      <a:lnTo>
                        <a:pt x="564" y="1262"/>
                      </a:lnTo>
                      <a:lnTo>
                        <a:pt x="594" y="1248"/>
                      </a:lnTo>
                      <a:lnTo>
                        <a:pt x="624" y="1232"/>
                      </a:lnTo>
                      <a:lnTo>
                        <a:pt x="652" y="1212"/>
                      </a:lnTo>
                      <a:lnTo>
                        <a:pt x="680" y="1192"/>
                      </a:lnTo>
                      <a:lnTo>
                        <a:pt x="704" y="1168"/>
                      </a:lnTo>
                      <a:lnTo>
                        <a:pt x="726" y="1142"/>
                      </a:lnTo>
                      <a:lnTo>
                        <a:pt x="748" y="1114"/>
                      </a:lnTo>
                      <a:lnTo>
                        <a:pt x="766" y="1086"/>
                      </a:lnTo>
                      <a:lnTo>
                        <a:pt x="782" y="1056"/>
                      </a:lnTo>
                      <a:lnTo>
                        <a:pt x="794" y="1024"/>
                      </a:lnTo>
                      <a:lnTo>
                        <a:pt x="806" y="990"/>
                      </a:lnTo>
                      <a:lnTo>
                        <a:pt x="812" y="956"/>
                      </a:lnTo>
                      <a:lnTo>
                        <a:pt x="818" y="920"/>
                      </a:lnTo>
                      <a:lnTo>
                        <a:pt x="820" y="884"/>
                      </a:lnTo>
                      <a:lnTo>
                        <a:pt x="820" y="884"/>
                      </a:lnTo>
                      <a:lnTo>
                        <a:pt x="820" y="884"/>
                      </a:lnTo>
                      <a:lnTo>
                        <a:pt x="820" y="858"/>
                      </a:lnTo>
                      <a:lnTo>
                        <a:pt x="818" y="828"/>
                      </a:lnTo>
                      <a:lnTo>
                        <a:pt x="814" y="798"/>
                      </a:lnTo>
                      <a:lnTo>
                        <a:pt x="808" y="768"/>
                      </a:lnTo>
                      <a:lnTo>
                        <a:pt x="800" y="734"/>
                      </a:lnTo>
                      <a:lnTo>
                        <a:pt x="790" y="700"/>
                      </a:lnTo>
                      <a:lnTo>
                        <a:pt x="778" y="666"/>
                      </a:lnTo>
                      <a:lnTo>
                        <a:pt x="764" y="630"/>
                      </a:lnTo>
                      <a:lnTo>
                        <a:pt x="734" y="558"/>
                      </a:lnTo>
                      <a:lnTo>
                        <a:pt x="700" y="484"/>
                      </a:lnTo>
                      <a:lnTo>
                        <a:pt x="662" y="410"/>
                      </a:lnTo>
                      <a:lnTo>
                        <a:pt x="622" y="340"/>
                      </a:lnTo>
                      <a:lnTo>
                        <a:pt x="584" y="272"/>
                      </a:lnTo>
                      <a:lnTo>
                        <a:pt x="544" y="208"/>
                      </a:lnTo>
                      <a:lnTo>
                        <a:pt x="476" y="100"/>
                      </a:lnTo>
                      <a:lnTo>
                        <a:pt x="428" y="26"/>
                      </a:lnTo>
                      <a:lnTo>
                        <a:pt x="408" y="0"/>
                      </a:lnTo>
                      <a:lnTo>
                        <a:pt x="408" y="0"/>
                      </a:lnTo>
                      <a:close/>
                    </a:path>
                  </a:pathLst>
                </a:custGeom>
                <a:solidFill>
                  <a:schemeClr val="bg1"/>
                </a:solidFill>
                <a:ln>
                  <a:noFill/>
                </a:ln>
              </p:spPr>
              <p:txBody>
                <a:bodyPr vert="horz" wrap="square" lIns="84447" tIns="42223" rIns="84447" bIns="42223" numCol="1" anchor="t" anchorCtr="0" compatLnSpc="1">
                  <a:prstTxWarp prst="textNoShape">
                    <a:avLst/>
                  </a:prstTxWarp>
                </a:bodyPr>
                <a:lstStyle/>
                <a:p>
                  <a:endParaRPr lang="en-US" sz="1600">
                    <a:solidFill>
                      <a:srgbClr val="000000"/>
                    </a:solidFill>
                    <a:cs typeface="Arial" pitchFamily="34" charset="0"/>
                  </a:endParaRPr>
                </a:p>
              </p:txBody>
            </p:sp>
            <p:sp>
              <p:nvSpPr>
                <p:cNvPr id="48" name="Freeform 48"/>
                <p:cNvSpPr>
                  <a:spLocks noEditPoints="1"/>
                </p:cNvSpPr>
                <p:nvPr/>
              </p:nvSpPr>
              <p:spPr bwMode="auto">
                <a:xfrm>
                  <a:off x="4055459" y="4141873"/>
                  <a:ext cx="203545" cy="341323"/>
                </a:xfrm>
                <a:custGeom>
                  <a:avLst/>
                  <a:gdLst>
                    <a:gd name="T0" fmla="*/ 240 w 257"/>
                    <a:gd name="T1" fmla="*/ 37 h 630"/>
                    <a:gd name="T2" fmla="*/ 165 w 257"/>
                    <a:gd name="T3" fmla="*/ 0 h 630"/>
                    <a:gd name="T4" fmla="*/ 18 w 257"/>
                    <a:gd name="T5" fmla="*/ 17 h 630"/>
                    <a:gd name="T6" fmla="*/ 23 w 257"/>
                    <a:gd name="T7" fmla="*/ 589 h 630"/>
                    <a:gd name="T8" fmla="*/ 257 w 257"/>
                    <a:gd name="T9" fmla="*/ 630 h 630"/>
                    <a:gd name="T10" fmla="*/ 90 w 257"/>
                    <a:gd name="T11" fmla="*/ 589 h 630"/>
                    <a:gd name="T12" fmla="*/ 90 w 257"/>
                    <a:gd name="T13" fmla="*/ 549 h 630"/>
                    <a:gd name="T14" fmla="*/ 58 w 257"/>
                    <a:gd name="T15" fmla="*/ 527 h 630"/>
                    <a:gd name="T16" fmla="*/ 90 w 257"/>
                    <a:gd name="T17" fmla="*/ 527 h 630"/>
                    <a:gd name="T18" fmla="*/ 58 w 257"/>
                    <a:gd name="T19" fmla="*/ 427 h 630"/>
                    <a:gd name="T20" fmla="*/ 90 w 257"/>
                    <a:gd name="T21" fmla="*/ 404 h 630"/>
                    <a:gd name="T22" fmla="*/ 90 w 257"/>
                    <a:gd name="T23" fmla="*/ 366 h 630"/>
                    <a:gd name="T24" fmla="*/ 58 w 257"/>
                    <a:gd name="T25" fmla="*/ 343 h 630"/>
                    <a:gd name="T26" fmla="*/ 90 w 257"/>
                    <a:gd name="T27" fmla="*/ 343 h 630"/>
                    <a:gd name="T28" fmla="*/ 58 w 257"/>
                    <a:gd name="T29" fmla="*/ 243 h 630"/>
                    <a:gd name="T30" fmla="*/ 90 w 257"/>
                    <a:gd name="T31" fmla="*/ 221 h 630"/>
                    <a:gd name="T32" fmla="*/ 90 w 257"/>
                    <a:gd name="T33" fmla="*/ 181 h 630"/>
                    <a:gd name="T34" fmla="*/ 58 w 257"/>
                    <a:gd name="T35" fmla="*/ 160 h 630"/>
                    <a:gd name="T36" fmla="*/ 90 w 257"/>
                    <a:gd name="T37" fmla="*/ 160 h 630"/>
                    <a:gd name="T38" fmla="*/ 58 w 257"/>
                    <a:gd name="T39" fmla="*/ 59 h 630"/>
                    <a:gd name="T40" fmla="*/ 145 w 257"/>
                    <a:gd name="T41" fmla="*/ 589 h 630"/>
                    <a:gd name="T42" fmla="*/ 145 w 257"/>
                    <a:gd name="T43" fmla="*/ 549 h 630"/>
                    <a:gd name="T44" fmla="*/ 113 w 257"/>
                    <a:gd name="T45" fmla="*/ 527 h 630"/>
                    <a:gd name="T46" fmla="*/ 145 w 257"/>
                    <a:gd name="T47" fmla="*/ 527 h 630"/>
                    <a:gd name="T48" fmla="*/ 113 w 257"/>
                    <a:gd name="T49" fmla="*/ 427 h 630"/>
                    <a:gd name="T50" fmla="*/ 145 w 257"/>
                    <a:gd name="T51" fmla="*/ 404 h 630"/>
                    <a:gd name="T52" fmla="*/ 145 w 257"/>
                    <a:gd name="T53" fmla="*/ 366 h 630"/>
                    <a:gd name="T54" fmla="*/ 113 w 257"/>
                    <a:gd name="T55" fmla="*/ 343 h 630"/>
                    <a:gd name="T56" fmla="*/ 145 w 257"/>
                    <a:gd name="T57" fmla="*/ 343 h 630"/>
                    <a:gd name="T58" fmla="*/ 113 w 257"/>
                    <a:gd name="T59" fmla="*/ 243 h 630"/>
                    <a:gd name="T60" fmla="*/ 145 w 257"/>
                    <a:gd name="T61" fmla="*/ 221 h 630"/>
                    <a:gd name="T62" fmla="*/ 145 w 257"/>
                    <a:gd name="T63" fmla="*/ 181 h 630"/>
                    <a:gd name="T64" fmla="*/ 113 w 257"/>
                    <a:gd name="T65" fmla="*/ 160 h 630"/>
                    <a:gd name="T66" fmla="*/ 145 w 257"/>
                    <a:gd name="T67" fmla="*/ 160 h 630"/>
                    <a:gd name="T68" fmla="*/ 113 w 257"/>
                    <a:gd name="T69" fmla="*/ 59 h 630"/>
                    <a:gd name="T70" fmla="*/ 199 w 257"/>
                    <a:gd name="T71" fmla="*/ 589 h 630"/>
                    <a:gd name="T72" fmla="*/ 199 w 257"/>
                    <a:gd name="T73" fmla="*/ 549 h 630"/>
                    <a:gd name="T74" fmla="*/ 167 w 257"/>
                    <a:gd name="T75" fmla="*/ 527 h 630"/>
                    <a:gd name="T76" fmla="*/ 199 w 257"/>
                    <a:gd name="T77" fmla="*/ 527 h 630"/>
                    <a:gd name="T78" fmla="*/ 167 w 257"/>
                    <a:gd name="T79" fmla="*/ 427 h 630"/>
                    <a:gd name="T80" fmla="*/ 199 w 257"/>
                    <a:gd name="T81" fmla="*/ 404 h 630"/>
                    <a:gd name="T82" fmla="*/ 199 w 257"/>
                    <a:gd name="T83" fmla="*/ 366 h 630"/>
                    <a:gd name="T84" fmla="*/ 167 w 257"/>
                    <a:gd name="T85" fmla="*/ 343 h 630"/>
                    <a:gd name="T86" fmla="*/ 199 w 257"/>
                    <a:gd name="T87" fmla="*/ 343 h 630"/>
                    <a:gd name="T88" fmla="*/ 167 w 257"/>
                    <a:gd name="T89" fmla="*/ 243 h 630"/>
                    <a:gd name="T90" fmla="*/ 199 w 257"/>
                    <a:gd name="T91" fmla="*/ 221 h 630"/>
                    <a:gd name="T92" fmla="*/ 199 w 257"/>
                    <a:gd name="T93" fmla="*/ 181 h 630"/>
                    <a:gd name="T94" fmla="*/ 167 w 257"/>
                    <a:gd name="T95" fmla="*/ 160 h 630"/>
                    <a:gd name="T96" fmla="*/ 199 w 257"/>
                    <a:gd name="T97" fmla="*/ 160 h 630"/>
                    <a:gd name="T98" fmla="*/ 167 w 257"/>
                    <a:gd name="T99" fmla="*/ 5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7" h="630">
                      <a:moveTo>
                        <a:pt x="235" y="589"/>
                      </a:moveTo>
                      <a:lnTo>
                        <a:pt x="235" y="37"/>
                      </a:lnTo>
                      <a:lnTo>
                        <a:pt x="240" y="37"/>
                      </a:lnTo>
                      <a:lnTo>
                        <a:pt x="240" y="17"/>
                      </a:lnTo>
                      <a:lnTo>
                        <a:pt x="165" y="17"/>
                      </a:lnTo>
                      <a:lnTo>
                        <a:pt x="165" y="0"/>
                      </a:lnTo>
                      <a:lnTo>
                        <a:pt x="50" y="0"/>
                      </a:lnTo>
                      <a:lnTo>
                        <a:pt x="50" y="17"/>
                      </a:lnTo>
                      <a:lnTo>
                        <a:pt x="18" y="17"/>
                      </a:lnTo>
                      <a:lnTo>
                        <a:pt x="18" y="37"/>
                      </a:lnTo>
                      <a:lnTo>
                        <a:pt x="23" y="37"/>
                      </a:lnTo>
                      <a:lnTo>
                        <a:pt x="23" y="589"/>
                      </a:lnTo>
                      <a:lnTo>
                        <a:pt x="0" y="589"/>
                      </a:lnTo>
                      <a:lnTo>
                        <a:pt x="0" y="630"/>
                      </a:lnTo>
                      <a:lnTo>
                        <a:pt x="257" y="630"/>
                      </a:lnTo>
                      <a:lnTo>
                        <a:pt x="257" y="589"/>
                      </a:lnTo>
                      <a:lnTo>
                        <a:pt x="235" y="589"/>
                      </a:lnTo>
                      <a:close/>
                      <a:moveTo>
                        <a:pt x="90" y="589"/>
                      </a:moveTo>
                      <a:lnTo>
                        <a:pt x="58" y="589"/>
                      </a:lnTo>
                      <a:lnTo>
                        <a:pt x="58" y="549"/>
                      </a:lnTo>
                      <a:lnTo>
                        <a:pt x="90" y="549"/>
                      </a:lnTo>
                      <a:lnTo>
                        <a:pt x="90" y="589"/>
                      </a:lnTo>
                      <a:close/>
                      <a:moveTo>
                        <a:pt x="90" y="527"/>
                      </a:moveTo>
                      <a:lnTo>
                        <a:pt x="58" y="527"/>
                      </a:lnTo>
                      <a:lnTo>
                        <a:pt x="58" y="488"/>
                      </a:lnTo>
                      <a:lnTo>
                        <a:pt x="90" y="488"/>
                      </a:lnTo>
                      <a:lnTo>
                        <a:pt x="90" y="527"/>
                      </a:lnTo>
                      <a:close/>
                      <a:moveTo>
                        <a:pt x="90" y="465"/>
                      </a:moveTo>
                      <a:lnTo>
                        <a:pt x="58" y="465"/>
                      </a:lnTo>
                      <a:lnTo>
                        <a:pt x="58" y="427"/>
                      </a:lnTo>
                      <a:lnTo>
                        <a:pt x="90" y="427"/>
                      </a:lnTo>
                      <a:lnTo>
                        <a:pt x="90" y="465"/>
                      </a:lnTo>
                      <a:close/>
                      <a:moveTo>
                        <a:pt x="90" y="404"/>
                      </a:moveTo>
                      <a:lnTo>
                        <a:pt x="58" y="404"/>
                      </a:lnTo>
                      <a:lnTo>
                        <a:pt x="58" y="366"/>
                      </a:lnTo>
                      <a:lnTo>
                        <a:pt x="90" y="366"/>
                      </a:lnTo>
                      <a:lnTo>
                        <a:pt x="90" y="404"/>
                      </a:lnTo>
                      <a:close/>
                      <a:moveTo>
                        <a:pt x="90" y="343"/>
                      </a:moveTo>
                      <a:lnTo>
                        <a:pt x="58" y="343"/>
                      </a:lnTo>
                      <a:lnTo>
                        <a:pt x="58" y="304"/>
                      </a:lnTo>
                      <a:lnTo>
                        <a:pt x="90" y="304"/>
                      </a:lnTo>
                      <a:lnTo>
                        <a:pt x="90" y="343"/>
                      </a:lnTo>
                      <a:close/>
                      <a:moveTo>
                        <a:pt x="90" y="282"/>
                      </a:moveTo>
                      <a:lnTo>
                        <a:pt x="58" y="282"/>
                      </a:lnTo>
                      <a:lnTo>
                        <a:pt x="58" y="243"/>
                      </a:lnTo>
                      <a:lnTo>
                        <a:pt x="90" y="243"/>
                      </a:lnTo>
                      <a:lnTo>
                        <a:pt x="90" y="282"/>
                      </a:lnTo>
                      <a:close/>
                      <a:moveTo>
                        <a:pt x="90" y="221"/>
                      </a:moveTo>
                      <a:lnTo>
                        <a:pt x="58" y="221"/>
                      </a:lnTo>
                      <a:lnTo>
                        <a:pt x="58" y="181"/>
                      </a:lnTo>
                      <a:lnTo>
                        <a:pt x="90" y="181"/>
                      </a:lnTo>
                      <a:lnTo>
                        <a:pt x="90" y="221"/>
                      </a:lnTo>
                      <a:close/>
                      <a:moveTo>
                        <a:pt x="90" y="160"/>
                      </a:moveTo>
                      <a:lnTo>
                        <a:pt x="58" y="160"/>
                      </a:lnTo>
                      <a:lnTo>
                        <a:pt x="58" y="120"/>
                      </a:lnTo>
                      <a:lnTo>
                        <a:pt x="90" y="120"/>
                      </a:lnTo>
                      <a:lnTo>
                        <a:pt x="90" y="160"/>
                      </a:lnTo>
                      <a:close/>
                      <a:moveTo>
                        <a:pt x="90" y="99"/>
                      </a:moveTo>
                      <a:lnTo>
                        <a:pt x="58" y="99"/>
                      </a:lnTo>
                      <a:lnTo>
                        <a:pt x="58" y="59"/>
                      </a:lnTo>
                      <a:lnTo>
                        <a:pt x="90" y="59"/>
                      </a:lnTo>
                      <a:lnTo>
                        <a:pt x="90" y="99"/>
                      </a:lnTo>
                      <a:close/>
                      <a:moveTo>
                        <a:pt x="145" y="589"/>
                      </a:moveTo>
                      <a:lnTo>
                        <a:pt x="113" y="589"/>
                      </a:lnTo>
                      <a:lnTo>
                        <a:pt x="113" y="549"/>
                      </a:lnTo>
                      <a:lnTo>
                        <a:pt x="145" y="549"/>
                      </a:lnTo>
                      <a:lnTo>
                        <a:pt x="145" y="589"/>
                      </a:lnTo>
                      <a:close/>
                      <a:moveTo>
                        <a:pt x="145" y="527"/>
                      </a:moveTo>
                      <a:lnTo>
                        <a:pt x="113" y="527"/>
                      </a:lnTo>
                      <a:lnTo>
                        <a:pt x="113" y="488"/>
                      </a:lnTo>
                      <a:lnTo>
                        <a:pt x="145" y="488"/>
                      </a:lnTo>
                      <a:lnTo>
                        <a:pt x="145" y="527"/>
                      </a:lnTo>
                      <a:close/>
                      <a:moveTo>
                        <a:pt x="145" y="465"/>
                      </a:moveTo>
                      <a:lnTo>
                        <a:pt x="113" y="465"/>
                      </a:lnTo>
                      <a:lnTo>
                        <a:pt x="113" y="427"/>
                      </a:lnTo>
                      <a:lnTo>
                        <a:pt x="145" y="427"/>
                      </a:lnTo>
                      <a:lnTo>
                        <a:pt x="145" y="465"/>
                      </a:lnTo>
                      <a:close/>
                      <a:moveTo>
                        <a:pt x="145" y="404"/>
                      </a:moveTo>
                      <a:lnTo>
                        <a:pt x="113" y="404"/>
                      </a:lnTo>
                      <a:lnTo>
                        <a:pt x="113" y="366"/>
                      </a:lnTo>
                      <a:lnTo>
                        <a:pt x="145" y="366"/>
                      </a:lnTo>
                      <a:lnTo>
                        <a:pt x="145" y="404"/>
                      </a:lnTo>
                      <a:close/>
                      <a:moveTo>
                        <a:pt x="145" y="343"/>
                      </a:moveTo>
                      <a:lnTo>
                        <a:pt x="113" y="343"/>
                      </a:lnTo>
                      <a:lnTo>
                        <a:pt x="113" y="304"/>
                      </a:lnTo>
                      <a:lnTo>
                        <a:pt x="145" y="304"/>
                      </a:lnTo>
                      <a:lnTo>
                        <a:pt x="145" y="343"/>
                      </a:lnTo>
                      <a:close/>
                      <a:moveTo>
                        <a:pt x="145" y="282"/>
                      </a:moveTo>
                      <a:lnTo>
                        <a:pt x="113" y="282"/>
                      </a:lnTo>
                      <a:lnTo>
                        <a:pt x="113" y="243"/>
                      </a:lnTo>
                      <a:lnTo>
                        <a:pt x="145" y="243"/>
                      </a:lnTo>
                      <a:lnTo>
                        <a:pt x="145" y="282"/>
                      </a:lnTo>
                      <a:close/>
                      <a:moveTo>
                        <a:pt x="145" y="221"/>
                      </a:moveTo>
                      <a:lnTo>
                        <a:pt x="113" y="221"/>
                      </a:lnTo>
                      <a:lnTo>
                        <a:pt x="113" y="181"/>
                      </a:lnTo>
                      <a:lnTo>
                        <a:pt x="145" y="181"/>
                      </a:lnTo>
                      <a:lnTo>
                        <a:pt x="145" y="221"/>
                      </a:lnTo>
                      <a:close/>
                      <a:moveTo>
                        <a:pt x="145" y="160"/>
                      </a:moveTo>
                      <a:lnTo>
                        <a:pt x="113" y="160"/>
                      </a:lnTo>
                      <a:lnTo>
                        <a:pt x="113" y="120"/>
                      </a:lnTo>
                      <a:lnTo>
                        <a:pt x="145" y="120"/>
                      </a:lnTo>
                      <a:lnTo>
                        <a:pt x="145" y="160"/>
                      </a:lnTo>
                      <a:close/>
                      <a:moveTo>
                        <a:pt x="145" y="99"/>
                      </a:moveTo>
                      <a:lnTo>
                        <a:pt x="113" y="99"/>
                      </a:lnTo>
                      <a:lnTo>
                        <a:pt x="113" y="59"/>
                      </a:lnTo>
                      <a:lnTo>
                        <a:pt x="145" y="59"/>
                      </a:lnTo>
                      <a:lnTo>
                        <a:pt x="145" y="99"/>
                      </a:lnTo>
                      <a:close/>
                      <a:moveTo>
                        <a:pt x="199" y="589"/>
                      </a:moveTo>
                      <a:lnTo>
                        <a:pt x="167" y="589"/>
                      </a:lnTo>
                      <a:lnTo>
                        <a:pt x="167" y="549"/>
                      </a:lnTo>
                      <a:lnTo>
                        <a:pt x="199" y="549"/>
                      </a:lnTo>
                      <a:lnTo>
                        <a:pt x="199" y="589"/>
                      </a:lnTo>
                      <a:close/>
                      <a:moveTo>
                        <a:pt x="199" y="527"/>
                      </a:moveTo>
                      <a:lnTo>
                        <a:pt x="167" y="527"/>
                      </a:lnTo>
                      <a:lnTo>
                        <a:pt x="167" y="488"/>
                      </a:lnTo>
                      <a:lnTo>
                        <a:pt x="199" y="488"/>
                      </a:lnTo>
                      <a:lnTo>
                        <a:pt x="199" y="527"/>
                      </a:lnTo>
                      <a:close/>
                      <a:moveTo>
                        <a:pt x="199" y="465"/>
                      </a:moveTo>
                      <a:lnTo>
                        <a:pt x="167" y="465"/>
                      </a:lnTo>
                      <a:lnTo>
                        <a:pt x="167" y="427"/>
                      </a:lnTo>
                      <a:lnTo>
                        <a:pt x="199" y="427"/>
                      </a:lnTo>
                      <a:lnTo>
                        <a:pt x="199" y="465"/>
                      </a:lnTo>
                      <a:close/>
                      <a:moveTo>
                        <a:pt x="199" y="404"/>
                      </a:moveTo>
                      <a:lnTo>
                        <a:pt x="167" y="404"/>
                      </a:lnTo>
                      <a:lnTo>
                        <a:pt x="167" y="366"/>
                      </a:lnTo>
                      <a:lnTo>
                        <a:pt x="199" y="366"/>
                      </a:lnTo>
                      <a:lnTo>
                        <a:pt x="199" y="404"/>
                      </a:lnTo>
                      <a:close/>
                      <a:moveTo>
                        <a:pt x="199" y="343"/>
                      </a:moveTo>
                      <a:lnTo>
                        <a:pt x="167" y="343"/>
                      </a:lnTo>
                      <a:lnTo>
                        <a:pt x="167" y="304"/>
                      </a:lnTo>
                      <a:lnTo>
                        <a:pt x="199" y="304"/>
                      </a:lnTo>
                      <a:lnTo>
                        <a:pt x="199" y="343"/>
                      </a:lnTo>
                      <a:close/>
                      <a:moveTo>
                        <a:pt x="199" y="282"/>
                      </a:moveTo>
                      <a:lnTo>
                        <a:pt x="167" y="282"/>
                      </a:lnTo>
                      <a:lnTo>
                        <a:pt x="167" y="243"/>
                      </a:lnTo>
                      <a:lnTo>
                        <a:pt x="199" y="243"/>
                      </a:lnTo>
                      <a:lnTo>
                        <a:pt x="199" y="282"/>
                      </a:lnTo>
                      <a:close/>
                      <a:moveTo>
                        <a:pt x="199" y="221"/>
                      </a:moveTo>
                      <a:lnTo>
                        <a:pt x="167" y="221"/>
                      </a:lnTo>
                      <a:lnTo>
                        <a:pt x="167" y="181"/>
                      </a:lnTo>
                      <a:lnTo>
                        <a:pt x="199" y="181"/>
                      </a:lnTo>
                      <a:lnTo>
                        <a:pt x="199" y="221"/>
                      </a:lnTo>
                      <a:close/>
                      <a:moveTo>
                        <a:pt x="199" y="160"/>
                      </a:moveTo>
                      <a:lnTo>
                        <a:pt x="167" y="160"/>
                      </a:lnTo>
                      <a:lnTo>
                        <a:pt x="167" y="120"/>
                      </a:lnTo>
                      <a:lnTo>
                        <a:pt x="199" y="120"/>
                      </a:lnTo>
                      <a:lnTo>
                        <a:pt x="199" y="160"/>
                      </a:lnTo>
                      <a:close/>
                      <a:moveTo>
                        <a:pt x="199" y="99"/>
                      </a:moveTo>
                      <a:lnTo>
                        <a:pt x="167" y="99"/>
                      </a:lnTo>
                      <a:lnTo>
                        <a:pt x="167" y="59"/>
                      </a:lnTo>
                      <a:lnTo>
                        <a:pt x="199" y="59"/>
                      </a:lnTo>
                      <a:lnTo>
                        <a:pt x="199" y="99"/>
                      </a:lnTo>
                      <a:close/>
                    </a:path>
                  </a:pathLst>
                </a:custGeom>
                <a:solidFill>
                  <a:schemeClr val="bg1"/>
                </a:solidFill>
                <a:ln>
                  <a:noFill/>
                </a:ln>
              </p:spPr>
              <p:txBody>
                <a:bodyPr vert="horz" wrap="square" lIns="84447" tIns="42223" rIns="84447" bIns="42223" numCol="1" anchor="t" anchorCtr="0" compatLnSpc="1">
                  <a:prstTxWarp prst="textNoShape">
                    <a:avLst/>
                  </a:prstTxWarp>
                </a:bodyPr>
                <a:lstStyle/>
                <a:p>
                  <a:endParaRPr lang="en-US" sz="1600">
                    <a:solidFill>
                      <a:srgbClr val="000000"/>
                    </a:solidFill>
                    <a:cs typeface="Arial" pitchFamily="34" charset="0"/>
                  </a:endParaRPr>
                </a:p>
              </p:txBody>
            </p:sp>
            <p:sp>
              <p:nvSpPr>
                <p:cNvPr id="49" name="Freeform 70"/>
                <p:cNvSpPr>
                  <a:spLocks noEditPoints="1"/>
                </p:cNvSpPr>
                <p:nvPr/>
              </p:nvSpPr>
              <p:spPr bwMode="auto">
                <a:xfrm>
                  <a:off x="4821110" y="2800220"/>
                  <a:ext cx="297116" cy="255092"/>
                </a:xfrm>
                <a:custGeom>
                  <a:avLst/>
                  <a:gdLst>
                    <a:gd name="T0" fmla="*/ 458 w 976"/>
                    <a:gd name="T1" fmla="*/ 296 h 780"/>
                    <a:gd name="T2" fmla="*/ 406 w 976"/>
                    <a:gd name="T3" fmla="*/ 318 h 780"/>
                    <a:gd name="T4" fmla="*/ 366 w 976"/>
                    <a:gd name="T5" fmla="*/ 356 h 780"/>
                    <a:gd name="T6" fmla="*/ 344 w 976"/>
                    <a:gd name="T7" fmla="*/ 410 h 780"/>
                    <a:gd name="T8" fmla="*/ 342 w 976"/>
                    <a:gd name="T9" fmla="*/ 454 h 780"/>
                    <a:gd name="T10" fmla="*/ 358 w 976"/>
                    <a:gd name="T11" fmla="*/ 508 h 780"/>
                    <a:gd name="T12" fmla="*/ 394 w 976"/>
                    <a:gd name="T13" fmla="*/ 552 h 780"/>
                    <a:gd name="T14" fmla="*/ 444 w 976"/>
                    <a:gd name="T15" fmla="*/ 578 h 780"/>
                    <a:gd name="T16" fmla="*/ 488 w 976"/>
                    <a:gd name="T17" fmla="*/ 586 h 780"/>
                    <a:gd name="T18" fmla="*/ 544 w 976"/>
                    <a:gd name="T19" fmla="*/ 574 h 780"/>
                    <a:gd name="T20" fmla="*/ 592 w 976"/>
                    <a:gd name="T21" fmla="*/ 542 h 780"/>
                    <a:gd name="T22" fmla="*/ 622 w 976"/>
                    <a:gd name="T23" fmla="*/ 496 h 780"/>
                    <a:gd name="T24" fmla="*/ 634 w 976"/>
                    <a:gd name="T25" fmla="*/ 438 h 780"/>
                    <a:gd name="T26" fmla="*/ 628 w 976"/>
                    <a:gd name="T27" fmla="*/ 396 h 780"/>
                    <a:gd name="T28" fmla="*/ 600 w 976"/>
                    <a:gd name="T29" fmla="*/ 346 h 780"/>
                    <a:gd name="T30" fmla="*/ 558 w 976"/>
                    <a:gd name="T31" fmla="*/ 310 h 780"/>
                    <a:gd name="T32" fmla="*/ 502 w 976"/>
                    <a:gd name="T33" fmla="*/ 292 h 780"/>
                    <a:gd name="T34" fmla="*/ 760 w 976"/>
                    <a:gd name="T35" fmla="*/ 146 h 780"/>
                    <a:gd name="T36" fmla="*/ 728 w 976"/>
                    <a:gd name="T37" fmla="*/ 128 h 780"/>
                    <a:gd name="T38" fmla="*/ 686 w 976"/>
                    <a:gd name="T39" fmla="*/ 16 h 780"/>
                    <a:gd name="T40" fmla="*/ 322 w 976"/>
                    <a:gd name="T41" fmla="*/ 0 h 780"/>
                    <a:gd name="T42" fmla="*/ 290 w 976"/>
                    <a:gd name="T43" fmla="*/ 16 h 780"/>
                    <a:gd name="T44" fmla="*/ 246 w 976"/>
                    <a:gd name="T45" fmla="*/ 128 h 780"/>
                    <a:gd name="T46" fmla="*/ 98 w 976"/>
                    <a:gd name="T47" fmla="*/ 146 h 780"/>
                    <a:gd name="T48" fmla="*/ 42 w 976"/>
                    <a:gd name="T49" fmla="*/ 162 h 780"/>
                    <a:gd name="T50" fmla="*/ 2 w 976"/>
                    <a:gd name="T51" fmla="*/ 224 h 780"/>
                    <a:gd name="T52" fmla="*/ 2 w 976"/>
                    <a:gd name="T53" fmla="*/ 702 h 780"/>
                    <a:gd name="T54" fmla="*/ 42 w 976"/>
                    <a:gd name="T55" fmla="*/ 764 h 780"/>
                    <a:gd name="T56" fmla="*/ 878 w 976"/>
                    <a:gd name="T57" fmla="*/ 780 h 780"/>
                    <a:gd name="T58" fmla="*/ 932 w 976"/>
                    <a:gd name="T59" fmla="*/ 764 h 780"/>
                    <a:gd name="T60" fmla="*/ 974 w 976"/>
                    <a:gd name="T61" fmla="*/ 702 h 780"/>
                    <a:gd name="T62" fmla="*/ 974 w 976"/>
                    <a:gd name="T63" fmla="*/ 224 h 780"/>
                    <a:gd name="T64" fmla="*/ 932 w 976"/>
                    <a:gd name="T65" fmla="*/ 162 h 780"/>
                    <a:gd name="T66" fmla="*/ 878 w 976"/>
                    <a:gd name="T67" fmla="*/ 146 h 780"/>
                    <a:gd name="T68" fmla="*/ 438 w 976"/>
                    <a:gd name="T69" fmla="*/ 678 h 780"/>
                    <a:gd name="T70" fmla="*/ 352 w 976"/>
                    <a:gd name="T71" fmla="*/ 640 h 780"/>
                    <a:gd name="T72" fmla="*/ 286 w 976"/>
                    <a:gd name="T73" fmla="*/ 576 h 780"/>
                    <a:gd name="T74" fmla="*/ 248 w 976"/>
                    <a:gd name="T75" fmla="*/ 488 h 780"/>
                    <a:gd name="T76" fmla="*/ 244 w 976"/>
                    <a:gd name="T77" fmla="*/ 414 h 780"/>
                    <a:gd name="T78" fmla="*/ 274 w 976"/>
                    <a:gd name="T79" fmla="*/ 322 h 780"/>
                    <a:gd name="T80" fmla="*/ 332 w 976"/>
                    <a:gd name="T81" fmla="*/ 250 h 780"/>
                    <a:gd name="T82" fmla="*/ 416 w 976"/>
                    <a:gd name="T83" fmla="*/ 206 h 780"/>
                    <a:gd name="T84" fmla="*/ 488 w 976"/>
                    <a:gd name="T85" fmla="*/ 194 h 780"/>
                    <a:gd name="T86" fmla="*/ 582 w 976"/>
                    <a:gd name="T87" fmla="*/ 214 h 780"/>
                    <a:gd name="T88" fmla="*/ 660 w 976"/>
                    <a:gd name="T89" fmla="*/ 266 h 780"/>
                    <a:gd name="T90" fmla="*/ 712 w 976"/>
                    <a:gd name="T91" fmla="*/ 344 h 780"/>
                    <a:gd name="T92" fmla="*/ 732 w 976"/>
                    <a:gd name="T93" fmla="*/ 438 h 780"/>
                    <a:gd name="T94" fmla="*/ 720 w 976"/>
                    <a:gd name="T95" fmla="*/ 512 h 780"/>
                    <a:gd name="T96" fmla="*/ 676 w 976"/>
                    <a:gd name="T97" fmla="*/ 594 h 780"/>
                    <a:gd name="T98" fmla="*/ 604 w 976"/>
                    <a:gd name="T99" fmla="*/ 654 h 780"/>
                    <a:gd name="T100" fmla="*/ 512 w 976"/>
                    <a:gd name="T101" fmla="*/ 682 h 780"/>
                    <a:gd name="T102" fmla="*/ 844 w 976"/>
                    <a:gd name="T103" fmla="*/ 312 h 780"/>
                    <a:gd name="T104" fmla="*/ 820 w 976"/>
                    <a:gd name="T105" fmla="*/ 302 h 780"/>
                    <a:gd name="T106" fmla="*/ 810 w 976"/>
                    <a:gd name="T107" fmla="*/ 278 h 780"/>
                    <a:gd name="T108" fmla="*/ 816 w 976"/>
                    <a:gd name="T109" fmla="*/ 258 h 780"/>
                    <a:gd name="T110" fmla="*/ 838 w 976"/>
                    <a:gd name="T111" fmla="*/ 244 h 780"/>
                    <a:gd name="T112" fmla="*/ 858 w 976"/>
                    <a:gd name="T113" fmla="*/ 246 h 780"/>
                    <a:gd name="T114" fmla="*/ 876 w 976"/>
                    <a:gd name="T115" fmla="*/ 264 h 780"/>
                    <a:gd name="T116" fmla="*/ 878 w 976"/>
                    <a:gd name="T117" fmla="*/ 284 h 780"/>
                    <a:gd name="T118" fmla="*/ 864 w 976"/>
                    <a:gd name="T119" fmla="*/ 306 h 780"/>
                    <a:gd name="T120" fmla="*/ 844 w 976"/>
                    <a:gd name="T121" fmla="*/ 312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6" h="780">
                      <a:moveTo>
                        <a:pt x="488" y="292"/>
                      </a:moveTo>
                      <a:lnTo>
                        <a:pt x="488" y="292"/>
                      </a:lnTo>
                      <a:lnTo>
                        <a:pt x="472" y="292"/>
                      </a:lnTo>
                      <a:lnTo>
                        <a:pt x="458" y="296"/>
                      </a:lnTo>
                      <a:lnTo>
                        <a:pt x="444" y="298"/>
                      </a:lnTo>
                      <a:lnTo>
                        <a:pt x="430" y="304"/>
                      </a:lnTo>
                      <a:lnTo>
                        <a:pt x="418" y="310"/>
                      </a:lnTo>
                      <a:lnTo>
                        <a:pt x="406" y="318"/>
                      </a:lnTo>
                      <a:lnTo>
                        <a:pt x="394" y="326"/>
                      </a:lnTo>
                      <a:lnTo>
                        <a:pt x="384" y="336"/>
                      </a:lnTo>
                      <a:lnTo>
                        <a:pt x="374" y="346"/>
                      </a:lnTo>
                      <a:lnTo>
                        <a:pt x="366" y="356"/>
                      </a:lnTo>
                      <a:lnTo>
                        <a:pt x="358" y="368"/>
                      </a:lnTo>
                      <a:lnTo>
                        <a:pt x="352" y="382"/>
                      </a:lnTo>
                      <a:lnTo>
                        <a:pt x="348" y="396"/>
                      </a:lnTo>
                      <a:lnTo>
                        <a:pt x="344" y="410"/>
                      </a:lnTo>
                      <a:lnTo>
                        <a:pt x="342" y="424"/>
                      </a:lnTo>
                      <a:lnTo>
                        <a:pt x="342" y="438"/>
                      </a:lnTo>
                      <a:lnTo>
                        <a:pt x="342" y="438"/>
                      </a:lnTo>
                      <a:lnTo>
                        <a:pt x="342" y="454"/>
                      </a:lnTo>
                      <a:lnTo>
                        <a:pt x="344" y="468"/>
                      </a:lnTo>
                      <a:lnTo>
                        <a:pt x="348" y="482"/>
                      </a:lnTo>
                      <a:lnTo>
                        <a:pt x="352" y="496"/>
                      </a:lnTo>
                      <a:lnTo>
                        <a:pt x="358" y="508"/>
                      </a:lnTo>
                      <a:lnTo>
                        <a:pt x="366" y="520"/>
                      </a:lnTo>
                      <a:lnTo>
                        <a:pt x="374" y="532"/>
                      </a:lnTo>
                      <a:lnTo>
                        <a:pt x="384" y="542"/>
                      </a:lnTo>
                      <a:lnTo>
                        <a:pt x="394" y="552"/>
                      </a:lnTo>
                      <a:lnTo>
                        <a:pt x="406" y="560"/>
                      </a:lnTo>
                      <a:lnTo>
                        <a:pt x="418" y="568"/>
                      </a:lnTo>
                      <a:lnTo>
                        <a:pt x="430" y="574"/>
                      </a:lnTo>
                      <a:lnTo>
                        <a:pt x="444" y="578"/>
                      </a:lnTo>
                      <a:lnTo>
                        <a:pt x="458" y="582"/>
                      </a:lnTo>
                      <a:lnTo>
                        <a:pt x="472" y="584"/>
                      </a:lnTo>
                      <a:lnTo>
                        <a:pt x="488" y="586"/>
                      </a:lnTo>
                      <a:lnTo>
                        <a:pt x="488" y="586"/>
                      </a:lnTo>
                      <a:lnTo>
                        <a:pt x="502" y="584"/>
                      </a:lnTo>
                      <a:lnTo>
                        <a:pt x="518" y="582"/>
                      </a:lnTo>
                      <a:lnTo>
                        <a:pt x="532" y="578"/>
                      </a:lnTo>
                      <a:lnTo>
                        <a:pt x="544" y="574"/>
                      </a:lnTo>
                      <a:lnTo>
                        <a:pt x="558" y="568"/>
                      </a:lnTo>
                      <a:lnTo>
                        <a:pt x="570" y="560"/>
                      </a:lnTo>
                      <a:lnTo>
                        <a:pt x="580" y="552"/>
                      </a:lnTo>
                      <a:lnTo>
                        <a:pt x="592" y="542"/>
                      </a:lnTo>
                      <a:lnTo>
                        <a:pt x="600" y="532"/>
                      </a:lnTo>
                      <a:lnTo>
                        <a:pt x="610" y="520"/>
                      </a:lnTo>
                      <a:lnTo>
                        <a:pt x="616" y="508"/>
                      </a:lnTo>
                      <a:lnTo>
                        <a:pt x="622" y="496"/>
                      </a:lnTo>
                      <a:lnTo>
                        <a:pt x="628" y="482"/>
                      </a:lnTo>
                      <a:lnTo>
                        <a:pt x="632" y="468"/>
                      </a:lnTo>
                      <a:lnTo>
                        <a:pt x="634" y="454"/>
                      </a:lnTo>
                      <a:lnTo>
                        <a:pt x="634" y="438"/>
                      </a:lnTo>
                      <a:lnTo>
                        <a:pt x="634" y="438"/>
                      </a:lnTo>
                      <a:lnTo>
                        <a:pt x="634" y="424"/>
                      </a:lnTo>
                      <a:lnTo>
                        <a:pt x="632" y="410"/>
                      </a:lnTo>
                      <a:lnTo>
                        <a:pt x="628" y="396"/>
                      </a:lnTo>
                      <a:lnTo>
                        <a:pt x="622" y="382"/>
                      </a:lnTo>
                      <a:lnTo>
                        <a:pt x="616" y="368"/>
                      </a:lnTo>
                      <a:lnTo>
                        <a:pt x="610" y="356"/>
                      </a:lnTo>
                      <a:lnTo>
                        <a:pt x="600" y="346"/>
                      </a:lnTo>
                      <a:lnTo>
                        <a:pt x="592" y="336"/>
                      </a:lnTo>
                      <a:lnTo>
                        <a:pt x="580" y="326"/>
                      </a:lnTo>
                      <a:lnTo>
                        <a:pt x="570" y="318"/>
                      </a:lnTo>
                      <a:lnTo>
                        <a:pt x="558" y="310"/>
                      </a:lnTo>
                      <a:lnTo>
                        <a:pt x="544" y="304"/>
                      </a:lnTo>
                      <a:lnTo>
                        <a:pt x="532" y="298"/>
                      </a:lnTo>
                      <a:lnTo>
                        <a:pt x="518" y="296"/>
                      </a:lnTo>
                      <a:lnTo>
                        <a:pt x="502" y="292"/>
                      </a:lnTo>
                      <a:lnTo>
                        <a:pt x="488" y="292"/>
                      </a:lnTo>
                      <a:lnTo>
                        <a:pt x="488" y="292"/>
                      </a:lnTo>
                      <a:close/>
                      <a:moveTo>
                        <a:pt x="878" y="146"/>
                      </a:moveTo>
                      <a:lnTo>
                        <a:pt x="760" y="146"/>
                      </a:lnTo>
                      <a:lnTo>
                        <a:pt x="760" y="146"/>
                      </a:lnTo>
                      <a:lnTo>
                        <a:pt x="748" y="144"/>
                      </a:lnTo>
                      <a:lnTo>
                        <a:pt x="738" y="138"/>
                      </a:lnTo>
                      <a:lnTo>
                        <a:pt x="728" y="128"/>
                      </a:lnTo>
                      <a:lnTo>
                        <a:pt x="722" y="118"/>
                      </a:lnTo>
                      <a:lnTo>
                        <a:pt x="692" y="28"/>
                      </a:lnTo>
                      <a:lnTo>
                        <a:pt x="692" y="28"/>
                      </a:lnTo>
                      <a:lnTo>
                        <a:pt x="686" y="16"/>
                      </a:lnTo>
                      <a:lnTo>
                        <a:pt x="676" y="8"/>
                      </a:lnTo>
                      <a:lnTo>
                        <a:pt x="666" y="2"/>
                      </a:lnTo>
                      <a:lnTo>
                        <a:pt x="654" y="0"/>
                      </a:lnTo>
                      <a:lnTo>
                        <a:pt x="322" y="0"/>
                      </a:lnTo>
                      <a:lnTo>
                        <a:pt x="322" y="0"/>
                      </a:lnTo>
                      <a:lnTo>
                        <a:pt x="310" y="2"/>
                      </a:lnTo>
                      <a:lnTo>
                        <a:pt x="298" y="8"/>
                      </a:lnTo>
                      <a:lnTo>
                        <a:pt x="290" y="16"/>
                      </a:lnTo>
                      <a:lnTo>
                        <a:pt x="284" y="28"/>
                      </a:lnTo>
                      <a:lnTo>
                        <a:pt x="252" y="118"/>
                      </a:lnTo>
                      <a:lnTo>
                        <a:pt x="252" y="118"/>
                      </a:lnTo>
                      <a:lnTo>
                        <a:pt x="246" y="128"/>
                      </a:lnTo>
                      <a:lnTo>
                        <a:pt x="238" y="138"/>
                      </a:lnTo>
                      <a:lnTo>
                        <a:pt x="226" y="144"/>
                      </a:lnTo>
                      <a:lnTo>
                        <a:pt x="214" y="146"/>
                      </a:lnTo>
                      <a:lnTo>
                        <a:pt x="98" y="146"/>
                      </a:lnTo>
                      <a:lnTo>
                        <a:pt x="98" y="146"/>
                      </a:lnTo>
                      <a:lnTo>
                        <a:pt x="78" y="148"/>
                      </a:lnTo>
                      <a:lnTo>
                        <a:pt x="60" y="154"/>
                      </a:lnTo>
                      <a:lnTo>
                        <a:pt x="42" y="162"/>
                      </a:lnTo>
                      <a:lnTo>
                        <a:pt x="28" y="174"/>
                      </a:lnTo>
                      <a:lnTo>
                        <a:pt x="16" y="188"/>
                      </a:lnTo>
                      <a:lnTo>
                        <a:pt x="8" y="206"/>
                      </a:lnTo>
                      <a:lnTo>
                        <a:pt x="2" y="224"/>
                      </a:lnTo>
                      <a:lnTo>
                        <a:pt x="0" y="244"/>
                      </a:lnTo>
                      <a:lnTo>
                        <a:pt x="0" y="682"/>
                      </a:lnTo>
                      <a:lnTo>
                        <a:pt x="0" y="682"/>
                      </a:lnTo>
                      <a:lnTo>
                        <a:pt x="2" y="702"/>
                      </a:lnTo>
                      <a:lnTo>
                        <a:pt x="8" y="720"/>
                      </a:lnTo>
                      <a:lnTo>
                        <a:pt x="16" y="738"/>
                      </a:lnTo>
                      <a:lnTo>
                        <a:pt x="28" y="752"/>
                      </a:lnTo>
                      <a:lnTo>
                        <a:pt x="42" y="764"/>
                      </a:lnTo>
                      <a:lnTo>
                        <a:pt x="60" y="772"/>
                      </a:lnTo>
                      <a:lnTo>
                        <a:pt x="78" y="778"/>
                      </a:lnTo>
                      <a:lnTo>
                        <a:pt x="98" y="780"/>
                      </a:lnTo>
                      <a:lnTo>
                        <a:pt x="878" y="780"/>
                      </a:lnTo>
                      <a:lnTo>
                        <a:pt x="878" y="780"/>
                      </a:lnTo>
                      <a:lnTo>
                        <a:pt x="898" y="778"/>
                      </a:lnTo>
                      <a:lnTo>
                        <a:pt x="916" y="772"/>
                      </a:lnTo>
                      <a:lnTo>
                        <a:pt x="932" y="764"/>
                      </a:lnTo>
                      <a:lnTo>
                        <a:pt x="948" y="752"/>
                      </a:lnTo>
                      <a:lnTo>
                        <a:pt x="958" y="738"/>
                      </a:lnTo>
                      <a:lnTo>
                        <a:pt x="968" y="720"/>
                      </a:lnTo>
                      <a:lnTo>
                        <a:pt x="974" y="702"/>
                      </a:lnTo>
                      <a:lnTo>
                        <a:pt x="976" y="682"/>
                      </a:lnTo>
                      <a:lnTo>
                        <a:pt x="976" y="244"/>
                      </a:lnTo>
                      <a:lnTo>
                        <a:pt x="976" y="244"/>
                      </a:lnTo>
                      <a:lnTo>
                        <a:pt x="974" y="224"/>
                      </a:lnTo>
                      <a:lnTo>
                        <a:pt x="968" y="206"/>
                      </a:lnTo>
                      <a:lnTo>
                        <a:pt x="958" y="188"/>
                      </a:lnTo>
                      <a:lnTo>
                        <a:pt x="948" y="174"/>
                      </a:lnTo>
                      <a:lnTo>
                        <a:pt x="932" y="162"/>
                      </a:lnTo>
                      <a:lnTo>
                        <a:pt x="916" y="154"/>
                      </a:lnTo>
                      <a:lnTo>
                        <a:pt x="898" y="148"/>
                      </a:lnTo>
                      <a:lnTo>
                        <a:pt x="878" y="146"/>
                      </a:lnTo>
                      <a:lnTo>
                        <a:pt x="878" y="146"/>
                      </a:lnTo>
                      <a:close/>
                      <a:moveTo>
                        <a:pt x="488" y="682"/>
                      </a:moveTo>
                      <a:lnTo>
                        <a:pt x="488" y="682"/>
                      </a:lnTo>
                      <a:lnTo>
                        <a:pt x="462" y="682"/>
                      </a:lnTo>
                      <a:lnTo>
                        <a:pt x="438" y="678"/>
                      </a:lnTo>
                      <a:lnTo>
                        <a:pt x="416" y="672"/>
                      </a:lnTo>
                      <a:lnTo>
                        <a:pt x="392" y="664"/>
                      </a:lnTo>
                      <a:lnTo>
                        <a:pt x="372" y="654"/>
                      </a:lnTo>
                      <a:lnTo>
                        <a:pt x="352" y="640"/>
                      </a:lnTo>
                      <a:lnTo>
                        <a:pt x="332" y="626"/>
                      </a:lnTo>
                      <a:lnTo>
                        <a:pt x="316" y="612"/>
                      </a:lnTo>
                      <a:lnTo>
                        <a:pt x="300" y="594"/>
                      </a:lnTo>
                      <a:lnTo>
                        <a:pt x="286" y="576"/>
                      </a:lnTo>
                      <a:lnTo>
                        <a:pt x="274" y="554"/>
                      </a:lnTo>
                      <a:lnTo>
                        <a:pt x="262" y="534"/>
                      </a:lnTo>
                      <a:lnTo>
                        <a:pt x="254" y="512"/>
                      </a:lnTo>
                      <a:lnTo>
                        <a:pt x="248" y="488"/>
                      </a:lnTo>
                      <a:lnTo>
                        <a:pt x="244" y="464"/>
                      </a:lnTo>
                      <a:lnTo>
                        <a:pt x="244" y="438"/>
                      </a:lnTo>
                      <a:lnTo>
                        <a:pt x="244" y="438"/>
                      </a:lnTo>
                      <a:lnTo>
                        <a:pt x="244" y="414"/>
                      </a:lnTo>
                      <a:lnTo>
                        <a:pt x="248" y="390"/>
                      </a:lnTo>
                      <a:lnTo>
                        <a:pt x="254" y="366"/>
                      </a:lnTo>
                      <a:lnTo>
                        <a:pt x="262" y="344"/>
                      </a:lnTo>
                      <a:lnTo>
                        <a:pt x="274" y="322"/>
                      </a:lnTo>
                      <a:lnTo>
                        <a:pt x="286" y="302"/>
                      </a:lnTo>
                      <a:lnTo>
                        <a:pt x="300" y="284"/>
                      </a:lnTo>
                      <a:lnTo>
                        <a:pt x="316" y="266"/>
                      </a:lnTo>
                      <a:lnTo>
                        <a:pt x="332" y="250"/>
                      </a:lnTo>
                      <a:lnTo>
                        <a:pt x="352" y="236"/>
                      </a:lnTo>
                      <a:lnTo>
                        <a:pt x="372" y="224"/>
                      </a:lnTo>
                      <a:lnTo>
                        <a:pt x="392" y="214"/>
                      </a:lnTo>
                      <a:lnTo>
                        <a:pt x="416" y="206"/>
                      </a:lnTo>
                      <a:lnTo>
                        <a:pt x="438" y="200"/>
                      </a:lnTo>
                      <a:lnTo>
                        <a:pt x="462" y="196"/>
                      </a:lnTo>
                      <a:lnTo>
                        <a:pt x="488" y="194"/>
                      </a:lnTo>
                      <a:lnTo>
                        <a:pt x="488" y="194"/>
                      </a:lnTo>
                      <a:lnTo>
                        <a:pt x="512" y="196"/>
                      </a:lnTo>
                      <a:lnTo>
                        <a:pt x="536" y="200"/>
                      </a:lnTo>
                      <a:lnTo>
                        <a:pt x="560" y="206"/>
                      </a:lnTo>
                      <a:lnTo>
                        <a:pt x="582" y="214"/>
                      </a:lnTo>
                      <a:lnTo>
                        <a:pt x="604" y="224"/>
                      </a:lnTo>
                      <a:lnTo>
                        <a:pt x="624" y="236"/>
                      </a:lnTo>
                      <a:lnTo>
                        <a:pt x="642" y="250"/>
                      </a:lnTo>
                      <a:lnTo>
                        <a:pt x="660" y="266"/>
                      </a:lnTo>
                      <a:lnTo>
                        <a:pt x="676" y="284"/>
                      </a:lnTo>
                      <a:lnTo>
                        <a:pt x="690" y="302"/>
                      </a:lnTo>
                      <a:lnTo>
                        <a:pt x="702" y="322"/>
                      </a:lnTo>
                      <a:lnTo>
                        <a:pt x="712" y="344"/>
                      </a:lnTo>
                      <a:lnTo>
                        <a:pt x="720" y="366"/>
                      </a:lnTo>
                      <a:lnTo>
                        <a:pt x="726" y="390"/>
                      </a:lnTo>
                      <a:lnTo>
                        <a:pt x="730" y="414"/>
                      </a:lnTo>
                      <a:lnTo>
                        <a:pt x="732" y="438"/>
                      </a:lnTo>
                      <a:lnTo>
                        <a:pt x="732" y="438"/>
                      </a:lnTo>
                      <a:lnTo>
                        <a:pt x="730" y="464"/>
                      </a:lnTo>
                      <a:lnTo>
                        <a:pt x="726" y="488"/>
                      </a:lnTo>
                      <a:lnTo>
                        <a:pt x="720" y="512"/>
                      </a:lnTo>
                      <a:lnTo>
                        <a:pt x="712" y="534"/>
                      </a:lnTo>
                      <a:lnTo>
                        <a:pt x="702" y="554"/>
                      </a:lnTo>
                      <a:lnTo>
                        <a:pt x="690" y="576"/>
                      </a:lnTo>
                      <a:lnTo>
                        <a:pt x="676" y="594"/>
                      </a:lnTo>
                      <a:lnTo>
                        <a:pt x="660" y="612"/>
                      </a:lnTo>
                      <a:lnTo>
                        <a:pt x="642" y="626"/>
                      </a:lnTo>
                      <a:lnTo>
                        <a:pt x="624" y="640"/>
                      </a:lnTo>
                      <a:lnTo>
                        <a:pt x="604" y="654"/>
                      </a:lnTo>
                      <a:lnTo>
                        <a:pt x="582" y="664"/>
                      </a:lnTo>
                      <a:lnTo>
                        <a:pt x="560" y="672"/>
                      </a:lnTo>
                      <a:lnTo>
                        <a:pt x="536" y="678"/>
                      </a:lnTo>
                      <a:lnTo>
                        <a:pt x="512" y="682"/>
                      </a:lnTo>
                      <a:lnTo>
                        <a:pt x="488" y="682"/>
                      </a:lnTo>
                      <a:lnTo>
                        <a:pt x="488" y="682"/>
                      </a:lnTo>
                      <a:close/>
                      <a:moveTo>
                        <a:pt x="844" y="312"/>
                      </a:moveTo>
                      <a:lnTo>
                        <a:pt x="844" y="312"/>
                      </a:lnTo>
                      <a:lnTo>
                        <a:pt x="838" y="310"/>
                      </a:lnTo>
                      <a:lnTo>
                        <a:pt x="830" y="308"/>
                      </a:lnTo>
                      <a:lnTo>
                        <a:pt x="824" y="306"/>
                      </a:lnTo>
                      <a:lnTo>
                        <a:pt x="820" y="302"/>
                      </a:lnTo>
                      <a:lnTo>
                        <a:pt x="816" y="296"/>
                      </a:lnTo>
                      <a:lnTo>
                        <a:pt x="812" y="290"/>
                      </a:lnTo>
                      <a:lnTo>
                        <a:pt x="810" y="284"/>
                      </a:lnTo>
                      <a:lnTo>
                        <a:pt x="810" y="278"/>
                      </a:lnTo>
                      <a:lnTo>
                        <a:pt x="810" y="278"/>
                      </a:lnTo>
                      <a:lnTo>
                        <a:pt x="810" y="270"/>
                      </a:lnTo>
                      <a:lnTo>
                        <a:pt x="812" y="264"/>
                      </a:lnTo>
                      <a:lnTo>
                        <a:pt x="816" y="258"/>
                      </a:lnTo>
                      <a:lnTo>
                        <a:pt x="820" y="254"/>
                      </a:lnTo>
                      <a:lnTo>
                        <a:pt x="824" y="250"/>
                      </a:lnTo>
                      <a:lnTo>
                        <a:pt x="830" y="246"/>
                      </a:lnTo>
                      <a:lnTo>
                        <a:pt x="838" y="244"/>
                      </a:lnTo>
                      <a:lnTo>
                        <a:pt x="844" y="244"/>
                      </a:lnTo>
                      <a:lnTo>
                        <a:pt x="844" y="244"/>
                      </a:lnTo>
                      <a:lnTo>
                        <a:pt x="850" y="244"/>
                      </a:lnTo>
                      <a:lnTo>
                        <a:pt x="858" y="246"/>
                      </a:lnTo>
                      <a:lnTo>
                        <a:pt x="864" y="250"/>
                      </a:lnTo>
                      <a:lnTo>
                        <a:pt x="868" y="254"/>
                      </a:lnTo>
                      <a:lnTo>
                        <a:pt x="872" y="258"/>
                      </a:lnTo>
                      <a:lnTo>
                        <a:pt x="876" y="264"/>
                      </a:lnTo>
                      <a:lnTo>
                        <a:pt x="878" y="270"/>
                      </a:lnTo>
                      <a:lnTo>
                        <a:pt x="878" y="278"/>
                      </a:lnTo>
                      <a:lnTo>
                        <a:pt x="878" y="278"/>
                      </a:lnTo>
                      <a:lnTo>
                        <a:pt x="878" y="284"/>
                      </a:lnTo>
                      <a:lnTo>
                        <a:pt x="876" y="290"/>
                      </a:lnTo>
                      <a:lnTo>
                        <a:pt x="872" y="296"/>
                      </a:lnTo>
                      <a:lnTo>
                        <a:pt x="868" y="302"/>
                      </a:lnTo>
                      <a:lnTo>
                        <a:pt x="864" y="306"/>
                      </a:lnTo>
                      <a:lnTo>
                        <a:pt x="858" y="308"/>
                      </a:lnTo>
                      <a:lnTo>
                        <a:pt x="850" y="310"/>
                      </a:lnTo>
                      <a:lnTo>
                        <a:pt x="844" y="312"/>
                      </a:lnTo>
                      <a:lnTo>
                        <a:pt x="844" y="312"/>
                      </a:lnTo>
                      <a:close/>
                    </a:path>
                  </a:pathLst>
                </a:custGeom>
                <a:solidFill>
                  <a:schemeClr val="bg1"/>
                </a:solidFill>
                <a:ln>
                  <a:noFill/>
                </a:ln>
              </p:spPr>
              <p:txBody>
                <a:bodyPr vert="horz" wrap="square" lIns="84447" tIns="42223" rIns="84447" bIns="42223" numCol="1" anchor="t" anchorCtr="0" compatLnSpc="1">
                  <a:prstTxWarp prst="textNoShape">
                    <a:avLst/>
                  </a:prstTxWarp>
                </a:bodyPr>
                <a:lstStyle/>
                <a:p>
                  <a:endParaRPr lang="en-US" sz="1600">
                    <a:solidFill>
                      <a:srgbClr val="000000"/>
                    </a:solidFill>
                    <a:cs typeface="Arial" pitchFamily="34" charset="0"/>
                  </a:endParaRPr>
                </a:p>
              </p:txBody>
            </p:sp>
            <p:sp>
              <p:nvSpPr>
                <p:cNvPr id="50" name="Freeform 16"/>
                <p:cNvSpPr>
                  <a:spLocks noEditPoints="1"/>
                </p:cNvSpPr>
                <p:nvPr/>
              </p:nvSpPr>
              <p:spPr bwMode="auto">
                <a:xfrm>
                  <a:off x="5598691" y="3212976"/>
                  <a:ext cx="327166" cy="261501"/>
                </a:xfrm>
                <a:custGeom>
                  <a:avLst/>
                  <a:gdLst>
                    <a:gd name="T0" fmla="*/ 143 w 496"/>
                    <a:gd name="T1" fmla="*/ 124 h 446"/>
                    <a:gd name="T2" fmla="*/ 50 w 496"/>
                    <a:gd name="T3" fmla="*/ 124 h 446"/>
                    <a:gd name="T4" fmla="*/ 31 w 496"/>
                    <a:gd name="T5" fmla="*/ 128 h 446"/>
                    <a:gd name="T6" fmla="*/ 14 w 496"/>
                    <a:gd name="T7" fmla="*/ 140 h 446"/>
                    <a:gd name="T8" fmla="*/ 4 w 496"/>
                    <a:gd name="T9" fmla="*/ 155 h 446"/>
                    <a:gd name="T10" fmla="*/ 0 w 496"/>
                    <a:gd name="T11" fmla="*/ 174 h 446"/>
                    <a:gd name="T12" fmla="*/ 0 w 496"/>
                    <a:gd name="T13" fmla="*/ 322 h 446"/>
                    <a:gd name="T14" fmla="*/ 4 w 496"/>
                    <a:gd name="T15" fmla="*/ 342 h 446"/>
                    <a:gd name="T16" fmla="*/ 14 w 496"/>
                    <a:gd name="T17" fmla="*/ 358 h 446"/>
                    <a:gd name="T18" fmla="*/ 31 w 496"/>
                    <a:gd name="T19" fmla="*/ 368 h 446"/>
                    <a:gd name="T20" fmla="*/ 50 w 496"/>
                    <a:gd name="T21" fmla="*/ 372 h 446"/>
                    <a:gd name="T22" fmla="*/ 74 w 496"/>
                    <a:gd name="T23" fmla="*/ 446 h 446"/>
                    <a:gd name="T24" fmla="*/ 273 w 496"/>
                    <a:gd name="T25" fmla="*/ 372 h 446"/>
                    <a:gd name="T26" fmla="*/ 283 w 496"/>
                    <a:gd name="T27" fmla="*/ 371 h 446"/>
                    <a:gd name="T28" fmla="*/ 301 w 496"/>
                    <a:gd name="T29" fmla="*/ 364 h 446"/>
                    <a:gd name="T30" fmla="*/ 314 w 496"/>
                    <a:gd name="T31" fmla="*/ 351 h 446"/>
                    <a:gd name="T32" fmla="*/ 321 w 496"/>
                    <a:gd name="T33" fmla="*/ 333 h 446"/>
                    <a:gd name="T34" fmla="*/ 322 w 496"/>
                    <a:gd name="T35" fmla="*/ 278 h 446"/>
                    <a:gd name="T36" fmla="*/ 317 w 496"/>
                    <a:gd name="T37" fmla="*/ 279 h 446"/>
                    <a:gd name="T38" fmla="*/ 446 w 496"/>
                    <a:gd name="T39" fmla="*/ 0 h 446"/>
                    <a:gd name="T40" fmla="*/ 224 w 496"/>
                    <a:gd name="T41" fmla="*/ 0 h 446"/>
                    <a:gd name="T42" fmla="*/ 204 w 496"/>
                    <a:gd name="T43" fmla="*/ 4 h 446"/>
                    <a:gd name="T44" fmla="*/ 188 w 496"/>
                    <a:gd name="T45" fmla="*/ 16 h 446"/>
                    <a:gd name="T46" fmla="*/ 178 w 496"/>
                    <a:gd name="T47" fmla="*/ 31 h 446"/>
                    <a:gd name="T48" fmla="*/ 174 w 496"/>
                    <a:gd name="T49" fmla="*/ 50 h 446"/>
                    <a:gd name="T50" fmla="*/ 348 w 496"/>
                    <a:gd name="T51" fmla="*/ 248 h 446"/>
                    <a:gd name="T52" fmla="*/ 422 w 496"/>
                    <a:gd name="T53" fmla="*/ 248 h 446"/>
                    <a:gd name="T54" fmla="*/ 446 w 496"/>
                    <a:gd name="T55" fmla="*/ 248 h 446"/>
                    <a:gd name="T56" fmla="*/ 466 w 496"/>
                    <a:gd name="T57" fmla="*/ 244 h 446"/>
                    <a:gd name="T58" fmla="*/ 482 w 496"/>
                    <a:gd name="T59" fmla="*/ 234 h 446"/>
                    <a:gd name="T60" fmla="*/ 492 w 496"/>
                    <a:gd name="T61" fmla="*/ 218 h 446"/>
                    <a:gd name="T62" fmla="*/ 496 w 496"/>
                    <a:gd name="T63" fmla="*/ 198 h 446"/>
                    <a:gd name="T64" fmla="*/ 496 w 496"/>
                    <a:gd name="T65" fmla="*/ 50 h 446"/>
                    <a:gd name="T66" fmla="*/ 492 w 496"/>
                    <a:gd name="T67" fmla="*/ 31 h 446"/>
                    <a:gd name="T68" fmla="*/ 482 w 496"/>
                    <a:gd name="T69" fmla="*/ 16 h 446"/>
                    <a:gd name="T70" fmla="*/ 466 w 496"/>
                    <a:gd name="T71" fmla="*/ 4 h 446"/>
                    <a:gd name="T72" fmla="*/ 446 w 496"/>
                    <a:gd name="T73" fmla="*/ 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6" h="446">
                      <a:moveTo>
                        <a:pt x="143" y="279"/>
                      </a:moveTo>
                      <a:lnTo>
                        <a:pt x="143" y="124"/>
                      </a:lnTo>
                      <a:lnTo>
                        <a:pt x="50" y="124"/>
                      </a:lnTo>
                      <a:lnTo>
                        <a:pt x="50" y="124"/>
                      </a:lnTo>
                      <a:lnTo>
                        <a:pt x="40" y="125"/>
                      </a:lnTo>
                      <a:lnTo>
                        <a:pt x="31" y="128"/>
                      </a:lnTo>
                      <a:lnTo>
                        <a:pt x="22" y="133"/>
                      </a:lnTo>
                      <a:lnTo>
                        <a:pt x="14" y="140"/>
                      </a:lnTo>
                      <a:lnTo>
                        <a:pt x="8" y="147"/>
                      </a:lnTo>
                      <a:lnTo>
                        <a:pt x="4" y="155"/>
                      </a:lnTo>
                      <a:lnTo>
                        <a:pt x="1" y="164"/>
                      </a:lnTo>
                      <a:lnTo>
                        <a:pt x="0" y="174"/>
                      </a:lnTo>
                      <a:lnTo>
                        <a:pt x="0" y="322"/>
                      </a:lnTo>
                      <a:lnTo>
                        <a:pt x="0" y="322"/>
                      </a:lnTo>
                      <a:lnTo>
                        <a:pt x="1" y="333"/>
                      </a:lnTo>
                      <a:lnTo>
                        <a:pt x="4" y="342"/>
                      </a:lnTo>
                      <a:lnTo>
                        <a:pt x="8" y="351"/>
                      </a:lnTo>
                      <a:lnTo>
                        <a:pt x="14" y="358"/>
                      </a:lnTo>
                      <a:lnTo>
                        <a:pt x="22" y="364"/>
                      </a:lnTo>
                      <a:lnTo>
                        <a:pt x="31" y="368"/>
                      </a:lnTo>
                      <a:lnTo>
                        <a:pt x="40" y="371"/>
                      </a:lnTo>
                      <a:lnTo>
                        <a:pt x="50" y="372"/>
                      </a:lnTo>
                      <a:lnTo>
                        <a:pt x="74" y="372"/>
                      </a:lnTo>
                      <a:lnTo>
                        <a:pt x="74" y="446"/>
                      </a:lnTo>
                      <a:lnTo>
                        <a:pt x="149" y="372"/>
                      </a:lnTo>
                      <a:lnTo>
                        <a:pt x="273" y="372"/>
                      </a:lnTo>
                      <a:lnTo>
                        <a:pt x="273" y="372"/>
                      </a:lnTo>
                      <a:lnTo>
                        <a:pt x="283" y="371"/>
                      </a:lnTo>
                      <a:lnTo>
                        <a:pt x="292" y="368"/>
                      </a:lnTo>
                      <a:lnTo>
                        <a:pt x="301" y="364"/>
                      </a:lnTo>
                      <a:lnTo>
                        <a:pt x="308" y="358"/>
                      </a:lnTo>
                      <a:lnTo>
                        <a:pt x="314" y="351"/>
                      </a:lnTo>
                      <a:lnTo>
                        <a:pt x="318" y="342"/>
                      </a:lnTo>
                      <a:lnTo>
                        <a:pt x="321" y="333"/>
                      </a:lnTo>
                      <a:lnTo>
                        <a:pt x="322" y="322"/>
                      </a:lnTo>
                      <a:lnTo>
                        <a:pt x="322" y="278"/>
                      </a:lnTo>
                      <a:lnTo>
                        <a:pt x="322" y="278"/>
                      </a:lnTo>
                      <a:lnTo>
                        <a:pt x="317" y="279"/>
                      </a:lnTo>
                      <a:lnTo>
                        <a:pt x="143" y="279"/>
                      </a:lnTo>
                      <a:close/>
                      <a:moveTo>
                        <a:pt x="446" y="0"/>
                      </a:moveTo>
                      <a:lnTo>
                        <a:pt x="224" y="0"/>
                      </a:lnTo>
                      <a:lnTo>
                        <a:pt x="224" y="0"/>
                      </a:lnTo>
                      <a:lnTo>
                        <a:pt x="214" y="1"/>
                      </a:lnTo>
                      <a:lnTo>
                        <a:pt x="204" y="4"/>
                      </a:lnTo>
                      <a:lnTo>
                        <a:pt x="195" y="9"/>
                      </a:lnTo>
                      <a:lnTo>
                        <a:pt x="188" y="16"/>
                      </a:lnTo>
                      <a:lnTo>
                        <a:pt x="182" y="23"/>
                      </a:lnTo>
                      <a:lnTo>
                        <a:pt x="178" y="31"/>
                      </a:lnTo>
                      <a:lnTo>
                        <a:pt x="175" y="40"/>
                      </a:lnTo>
                      <a:lnTo>
                        <a:pt x="174" y="50"/>
                      </a:lnTo>
                      <a:lnTo>
                        <a:pt x="174" y="248"/>
                      </a:lnTo>
                      <a:lnTo>
                        <a:pt x="348" y="248"/>
                      </a:lnTo>
                      <a:lnTo>
                        <a:pt x="422" y="322"/>
                      </a:lnTo>
                      <a:lnTo>
                        <a:pt x="422" y="248"/>
                      </a:lnTo>
                      <a:lnTo>
                        <a:pt x="446" y="248"/>
                      </a:lnTo>
                      <a:lnTo>
                        <a:pt x="446" y="248"/>
                      </a:lnTo>
                      <a:lnTo>
                        <a:pt x="456" y="247"/>
                      </a:lnTo>
                      <a:lnTo>
                        <a:pt x="466" y="244"/>
                      </a:lnTo>
                      <a:lnTo>
                        <a:pt x="474" y="240"/>
                      </a:lnTo>
                      <a:lnTo>
                        <a:pt x="482" y="234"/>
                      </a:lnTo>
                      <a:lnTo>
                        <a:pt x="488" y="227"/>
                      </a:lnTo>
                      <a:lnTo>
                        <a:pt x="492" y="218"/>
                      </a:lnTo>
                      <a:lnTo>
                        <a:pt x="495" y="209"/>
                      </a:lnTo>
                      <a:lnTo>
                        <a:pt x="496" y="198"/>
                      </a:lnTo>
                      <a:lnTo>
                        <a:pt x="496" y="50"/>
                      </a:lnTo>
                      <a:lnTo>
                        <a:pt x="496" y="50"/>
                      </a:lnTo>
                      <a:lnTo>
                        <a:pt x="495" y="40"/>
                      </a:lnTo>
                      <a:lnTo>
                        <a:pt x="492" y="31"/>
                      </a:lnTo>
                      <a:lnTo>
                        <a:pt x="488" y="23"/>
                      </a:lnTo>
                      <a:lnTo>
                        <a:pt x="482" y="16"/>
                      </a:lnTo>
                      <a:lnTo>
                        <a:pt x="474" y="9"/>
                      </a:lnTo>
                      <a:lnTo>
                        <a:pt x="466" y="4"/>
                      </a:lnTo>
                      <a:lnTo>
                        <a:pt x="456" y="1"/>
                      </a:lnTo>
                      <a:lnTo>
                        <a:pt x="446" y="0"/>
                      </a:lnTo>
                      <a:lnTo>
                        <a:pt x="446" y="0"/>
                      </a:lnTo>
                      <a:close/>
                    </a:path>
                  </a:pathLst>
                </a:custGeom>
                <a:solidFill>
                  <a:schemeClr val="bg1"/>
                </a:solidFill>
                <a:ln>
                  <a:noFill/>
                </a:ln>
              </p:spPr>
              <p:txBody>
                <a:bodyPr vert="horz" wrap="square" lIns="84447" tIns="42223" rIns="84447" bIns="42223" numCol="1" anchor="t" anchorCtr="0" compatLnSpc="1">
                  <a:prstTxWarp prst="textNoShape">
                    <a:avLst/>
                  </a:prstTxWarp>
                </a:bodyPr>
                <a:lstStyle/>
                <a:p>
                  <a:endParaRPr lang="en-US" sz="1600">
                    <a:solidFill>
                      <a:srgbClr val="000000"/>
                    </a:solidFill>
                    <a:cs typeface="Arial" pitchFamily="34" charset="0"/>
                  </a:endParaRPr>
                </a:p>
              </p:txBody>
            </p:sp>
          </p:grpSp>
        </p:grpSp>
      </p:gr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227</a:t>
            </a:fld>
            <a:endParaRPr lang="es-ES" dirty="0">
              <a:solidFill>
                <a:srgbClr val="002776"/>
              </a:solidFill>
            </a:endParaRPr>
          </a:p>
        </p:txBody>
      </p:sp>
      <p:pic>
        <p:nvPicPr>
          <p:cNvPr id="63" name="Picture 62"/>
          <p:cNvPicPr>
            <a:picLocks noChangeAspect="1"/>
          </p:cNvPicPr>
          <p:nvPr/>
        </p:nvPicPr>
        <p:blipFill>
          <a:blip r:embed="rId11" cstate="email">
            <a:extLst>
              <a:ext uri="{28A0092B-C50C-407E-A947-70E740481C1C}">
                <a14:useLocalDpi xmlns:a14="http://schemas.microsoft.com/office/drawing/2010/main" val="0"/>
              </a:ext>
            </a:extLst>
          </a:blip>
          <a:stretch>
            <a:fillRect/>
          </a:stretch>
        </p:blipFill>
        <p:spPr>
          <a:xfrm>
            <a:off x="8121352" y="116815"/>
            <a:ext cx="430338" cy="360000"/>
          </a:xfrm>
          <a:prstGeom prst="rect">
            <a:avLst/>
          </a:prstGeom>
        </p:spPr>
      </p:pic>
    </p:spTree>
    <p:extLst>
      <p:ext uri="{BB962C8B-B14F-4D97-AF65-F5344CB8AC3E}">
        <p14:creationId xmlns:p14="http://schemas.microsoft.com/office/powerpoint/2010/main" val="4148466936"/>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900" b="1" dirty="0">
                <a:solidFill>
                  <a:srgbClr val="002060"/>
                </a:solidFill>
                <a:latin typeface="Arial"/>
                <a:ea typeface="+mn-ea"/>
                <a:cs typeface="Arial" charset="0"/>
              </a:rPr>
              <a:t>Tendencias tecnológicas, culturales, económico-políticas y socio-demo</a:t>
            </a:r>
            <a:endParaRPr lang="es-ES" sz="1900" b="1"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Conclusiones generales de tendencias de marketing online de </a:t>
            </a:r>
            <a:r>
              <a:rPr lang="es-ES" sz="2000" b="1" dirty="0" smtClean="0">
                <a:solidFill>
                  <a:srgbClr val="00B0F0"/>
                </a:solidFill>
                <a:cs typeface="Arial" charset="0"/>
              </a:rPr>
              <a:t>destinos</a:t>
            </a:r>
            <a:endParaRPr lang="es-ES" sz="2000" b="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228</a:t>
            </a:fld>
            <a:endParaRPr lang="es-ES" dirty="0">
              <a:solidFill>
                <a:srgbClr val="002776"/>
              </a:solidFill>
            </a:endParaRPr>
          </a:p>
        </p:txBody>
      </p:sp>
      <p:sp>
        <p:nvSpPr>
          <p:cNvPr id="18" name="Freeform 25"/>
          <p:cNvSpPr>
            <a:spLocks/>
          </p:cNvSpPr>
          <p:nvPr/>
        </p:nvSpPr>
        <p:spPr bwMode="auto">
          <a:xfrm>
            <a:off x="470944" y="1566848"/>
            <a:ext cx="52620" cy="2631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sz="1200" dirty="0">
              <a:solidFill>
                <a:srgbClr val="000000"/>
              </a:solidFill>
              <a:cs typeface="Arial" charset="0"/>
            </a:endParaRPr>
          </a:p>
        </p:txBody>
      </p:sp>
      <p:sp>
        <p:nvSpPr>
          <p:cNvPr id="30" name="Freeform 26"/>
          <p:cNvSpPr>
            <a:spLocks/>
          </p:cNvSpPr>
          <p:nvPr/>
        </p:nvSpPr>
        <p:spPr bwMode="auto">
          <a:xfrm>
            <a:off x="414621" y="2202545"/>
            <a:ext cx="157860" cy="2631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sz="1200" dirty="0">
              <a:solidFill>
                <a:srgbClr val="000000"/>
              </a:solidFill>
              <a:cs typeface="Arial" charset="0"/>
            </a:endParaRPr>
          </a:p>
        </p:txBody>
      </p:sp>
      <p:sp>
        <p:nvSpPr>
          <p:cNvPr id="32" name="Freeform 27"/>
          <p:cNvSpPr>
            <a:spLocks/>
          </p:cNvSpPr>
          <p:nvPr/>
        </p:nvSpPr>
        <p:spPr bwMode="auto">
          <a:xfrm>
            <a:off x="414621" y="2838242"/>
            <a:ext cx="157860" cy="2631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sz="1200" dirty="0">
              <a:solidFill>
                <a:srgbClr val="000000"/>
              </a:solidFill>
              <a:cs typeface="Arial" charset="0"/>
            </a:endParaRPr>
          </a:p>
        </p:txBody>
      </p:sp>
      <p:sp>
        <p:nvSpPr>
          <p:cNvPr id="35" name="Freeform 28"/>
          <p:cNvSpPr>
            <a:spLocks noEditPoints="1"/>
          </p:cNvSpPr>
          <p:nvPr/>
        </p:nvSpPr>
        <p:spPr bwMode="auto">
          <a:xfrm>
            <a:off x="401466" y="3473939"/>
            <a:ext cx="184170" cy="2631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sz="1200" dirty="0">
              <a:solidFill>
                <a:srgbClr val="000000"/>
              </a:solidFill>
              <a:cs typeface="Arial" charset="0"/>
            </a:endParaRPr>
          </a:p>
        </p:txBody>
      </p:sp>
      <p:sp>
        <p:nvSpPr>
          <p:cNvPr id="36" name="Freeform 29"/>
          <p:cNvSpPr>
            <a:spLocks/>
          </p:cNvSpPr>
          <p:nvPr/>
        </p:nvSpPr>
        <p:spPr bwMode="auto">
          <a:xfrm>
            <a:off x="401466" y="4109636"/>
            <a:ext cx="184170" cy="2631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sz="1200" dirty="0">
              <a:solidFill>
                <a:srgbClr val="000000"/>
              </a:solidFill>
              <a:cs typeface="Arial" charset="0"/>
            </a:endParaRPr>
          </a:p>
        </p:txBody>
      </p:sp>
      <p:sp>
        <p:nvSpPr>
          <p:cNvPr id="37" name="TextBox 36"/>
          <p:cNvSpPr txBox="1"/>
          <p:nvPr/>
        </p:nvSpPr>
        <p:spPr bwMode="auto">
          <a:xfrm>
            <a:off x="591221" y="1484784"/>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776"/>
                </a:solidFill>
                <a:cs typeface="Arial" charset="0"/>
              </a:rPr>
              <a:t>Transformación general de la </a:t>
            </a:r>
            <a:r>
              <a:rPr lang="es-ES" sz="1200" b="1" dirty="0" smtClean="0">
                <a:solidFill>
                  <a:srgbClr val="002776"/>
                </a:solidFill>
                <a:cs typeface="Arial" charset="0"/>
              </a:rPr>
              <a:t>promoción turística pasando de soporte offline a soporte online</a:t>
            </a:r>
            <a:endParaRPr lang="es-ES" sz="1200" b="1" dirty="0">
              <a:solidFill>
                <a:srgbClr val="002776"/>
              </a:solidFill>
              <a:cs typeface="Arial" charset="0"/>
            </a:endParaRPr>
          </a:p>
        </p:txBody>
      </p:sp>
      <p:sp>
        <p:nvSpPr>
          <p:cNvPr id="38" name="Freeform 30"/>
          <p:cNvSpPr>
            <a:spLocks noEditPoints="1"/>
          </p:cNvSpPr>
          <p:nvPr/>
        </p:nvSpPr>
        <p:spPr bwMode="auto">
          <a:xfrm>
            <a:off x="396425" y="4745333"/>
            <a:ext cx="194251" cy="281454"/>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ES" sz="1200" dirty="0">
              <a:solidFill>
                <a:srgbClr val="002776"/>
              </a:solidFill>
            </a:endParaRPr>
          </a:p>
        </p:txBody>
      </p:sp>
      <p:sp>
        <p:nvSpPr>
          <p:cNvPr id="39" name="Freeform 31"/>
          <p:cNvSpPr>
            <a:spLocks/>
          </p:cNvSpPr>
          <p:nvPr/>
        </p:nvSpPr>
        <p:spPr bwMode="auto">
          <a:xfrm>
            <a:off x="414621" y="5399384"/>
            <a:ext cx="144000" cy="252000"/>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sz="1200" dirty="0">
              <a:solidFill>
                <a:srgbClr val="000000"/>
              </a:solidFill>
              <a:cs typeface="Arial" charset="0"/>
            </a:endParaRPr>
          </a:p>
        </p:txBody>
      </p:sp>
      <p:sp>
        <p:nvSpPr>
          <p:cNvPr id="40" name="Freeform 32"/>
          <p:cNvSpPr>
            <a:spLocks noEditPoints="1"/>
          </p:cNvSpPr>
          <p:nvPr/>
        </p:nvSpPr>
        <p:spPr bwMode="auto">
          <a:xfrm>
            <a:off x="409120" y="6023979"/>
            <a:ext cx="144000" cy="252000"/>
          </a:xfrm>
          <a:custGeom>
            <a:avLst/>
            <a:gdLst>
              <a:gd name="T0" fmla="*/ 50 w 50"/>
              <a:gd name="T1" fmla="*/ 51 h 70"/>
              <a:gd name="T2" fmla="*/ 45 w 50"/>
              <a:gd name="T3" fmla="*/ 63 h 70"/>
              <a:gd name="T4" fmla="*/ 34 w 50"/>
              <a:gd name="T5" fmla="*/ 69 h 70"/>
              <a:gd name="T6" fmla="*/ 25 w 50"/>
              <a:gd name="T7" fmla="*/ 70 h 70"/>
              <a:gd name="T8" fmla="*/ 9 w 50"/>
              <a:gd name="T9" fmla="*/ 66 h 70"/>
              <a:gd name="T10" fmla="*/ 0 w 50"/>
              <a:gd name="T11" fmla="*/ 52 h 70"/>
              <a:gd name="T12" fmla="*/ 4 w 50"/>
              <a:gd name="T13" fmla="*/ 41 h 70"/>
              <a:gd name="T14" fmla="*/ 14 w 50"/>
              <a:gd name="T15" fmla="*/ 33 h 70"/>
              <a:gd name="T16" fmla="*/ 4 w 50"/>
              <a:gd name="T17" fmla="*/ 19 h 70"/>
              <a:gd name="T18" fmla="*/ 10 w 50"/>
              <a:gd name="T19" fmla="*/ 5 h 70"/>
              <a:gd name="T20" fmla="*/ 25 w 50"/>
              <a:gd name="T21" fmla="*/ 0 h 70"/>
              <a:gd name="T22" fmla="*/ 36 w 50"/>
              <a:gd name="T23" fmla="*/ 4 h 70"/>
              <a:gd name="T24" fmla="*/ 44 w 50"/>
              <a:gd name="T25" fmla="*/ 12 h 70"/>
              <a:gd name="T26" fmla="*/ 46 w 50"/>
              <a:gd name="T27" fmla="*/ 10 h 70"/>
              <a:gd name="T28" fmla="*/ 48 w 50"/>
              <a:gd name="T29" fmla="*/ 13 h 70"/>
              <a:gd name="T30" fmla="*/ 41 w 50"/>
              <a:gd name="T31" fmla="*/ 24 h 70"/>
              <a:gd name="T32" fmla="*/ 29 w 50"/>
              <a:gd name="T33" fmla="*/ 31 h 70"/>
              <a:gd name="T34" fmla="*/ 29 w 50"/>
              <a:gd name="T35" fmla="*/ 31 h 70"/>
              <a:gd name="T36" fmla="*/ 29 w 50"/>
              <a:gd name="T37" fmla="*/ 31 h 70"/>
              <a:gd name="T38" fmla="*/ 50 w 50"/>
              <a:gd name="T39" fmla="*/ 51 h 70"/>
              <a:gd name="T40" fmla="*/ 44 w 50"/>
              <a:gd name="T41" fmla="*/ 52 h 70"/>
              <a:gd name="T42" fmla="*/ 38 w 50"/>
              <a:gd name="T43" fmla="*/ 41 h 70"/>
              <a:gd name="T44" fmla="*/ 25 w 50"/>
              <a:gd name="T45" fmla="*/ 36 h 70"/>
              <a:gd name="T46" fmla="*/ 20 w 50"/>
              <a:gd name="T47" fmla="*/ 35 h 70"/>
              <a:gd name="T48" fmla="*/ 17 w 50"/>
              <a:gd name="T49" fmla="*/ 36 h 70"/>
              <a:gd name="T50" fmla="*/ 9 w 50"/>
              <a:gd name="T51" fmla="*/ 43 h 70"/>
              <a:gd name="T52" fmla="*/ 5 w 50"/>
              <a:gd name="T53" fmla="*/ 52 h 70"/>
              <a:gd name="T54" fmla="*/ 12 w 50"/>
              <a:gd name="T55" fmla="*/ 63 h 70"/>
              <a:gd name="T56" fmla="*/ 25 w 50"/>
              <a:gd name="T57" fmla="*/ 66 h 70"/>
              <a:gd name="T58" fmla="*/ 38 w 50"/>
              <a:gd name="T59" fmla="*/ 63 h 70"/>
              <a:gd name="T60" fmla="*/ 44 w 50"/>
              <a:gd name="T61" fmla="*/ 52 h 70"/>
              <a:gd name="T62" fmla="*/ 42 w 50"/>
              <a:gd name="T63" fmla="*/ 18 h 70"/>
              <a:gd name="T64" fmla="*/ 40 w 50"/>
              <a:gd name="T65" fmla="*/ 15 h 70"/>
              <a:gd name="T66" fmla="*/ 25 w 50"/>
              <a:gd name="T67" fmla="*/ 4 h 70"/>
              <a:gd name="T68" fmla="*/ 14 w 50"/>
              <a:gd name="T69" fmla="*/ 8 h 70"/>
              <a:gd name="T70" fmla="*/ 8 w 50"/>
              <a:gd name="T71" fmla="*/ 18 h 70"/>
              <a:gd name="T72" fmla="*/ 13 w 50"/>
              <a:gd name="T73" fmla="*/ 26 h 70"/>
              <a:gd name="T74" fmla="*/ 22 w 50"/>
              <a:gd name="T75" fmla="*/ 29 h 70"/>
              <a:gd name="T76" fmla="*/ 31 w 50"/>
              <a:gd name="T77" fmla="*/ 25 h 70"/>
              <a:gd name="T78" fmla="*/ 42 w 50"/>
              <a:gd name="T79" fmla="*/ 1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0">
                <a:moveTo>
                  <a:pt x="50" y="51"/>
                </a:moveTo>
                <a:cubicBezTo>
                  <a:pt x="50" y="55"/>
                  <a:pt x="48" y="59"/>
                  <a:pt x="45" y="63"/>
                </a:cubicBezTo>
                <a:cubicBezTo>
                  <a:pt x="42" y="66"/>
                  <a:pt x="38" y="68"/>
                  <a:pt x="34" y="69"/>
                </a:cubicBezTo>
                <a:cubicBezTo>
                  <a:pt x="31" y="69"/>
                  <a:pt x="28" y="70"/>
                  <a:pt x="25" y="70"/>
                </a:cubicBezTo>
                <a:cubicBezTo>
                  <a:pt x="19" y="70"/>
                  <a:pt x="13" y="68"/>
                  <a:pt x="9" y="66"/>
                </a:cubicBezTo>
                <a:cubicBezTo>
                  <a:pt x="3" y="63"/>
                  <a:pt x="0" y="58"/>
                  <a:pt x="0" y="52"/>
                </a:cubicBezTo>
                <a:cubicBezTo>
                  <a:pt x="0" y="48"/>
                  <a:pt x="2" y="44"/>
                  <a:pt x="4" y="41"/>
                </a:cubicBezTo>
                <a:cubicBezTo>
                  <a:pt x="6" y="38"/>
                  <a:pt x="10" y="36"/>
                  <a:pt x="14" y="33"/>
                </a:cubicBezTo>
                <a:cubicBezTo>
                  <a:pt x="7" y="29"/>
                  <a:pt x="4" y="24"/>
                  <a:pt x="4" y="19"/>
                </a:cubicBezTo>
                <a:cubicBezTo>
                  <a:pt x="4" y="13"/>
                  <a:pt x="6" y="9"/>
                  <a:pt x="10" y="5"/>
                </a:cubicBezTo>
                <a:cubicBezTo>
                  <a:pt x="14" y="2"/>
                  <a:pt x="19" y="0"/>
                  <a:pt x="25" y="0"/>
                </a:cubicBezTo>
                <a:cubicBezTo>
                  <a:pt x="29" y="0"/>
                  <a:pt x="33" y="1"/>
                  <a:pt x="36" y="4"/>
                </a:cubicBezTo>
                <a:cubicBezTo>
                  <a:pt x="40" y="6"/>
                  <a:pt x="43" y="9"/>
                  <a:pt x="44" y="12"/>
                </a:cubicBezTo>
                <a:cubicBezTo>
                  <a:pt x="45" y="11"/>
                  <a:pt x="46" y="10"/>
                  <a:pt x="46" y="10"/>
                </a:cubicBezTo>
                <a:cubicBezTo>
                  <a:pt x="48" y="10"/>
                  <a:pt x="48" y="11"/>
                  <a:pt x="48" y="13"/>
                </a:cubicBezTo>
                <a:cubicBezTo>
                  <a:pt x="48" y="17"/>
                  <a:pt x="46" y="20"/>
                  <a:pt x="41" y="24"/>
                </a:cubicBezTo>
                <a:cubicBezTo>
                  <a:pt x="37" y="26"/>
                  <a:pt x="33" y="28"/>
                  <a:pt x="29" y="31"/>
                </a:cubicBezTo>
                <a:cubicBezTo>
                  <a:pt x="29" y="31"/>
                  <a:pt x="29" y="31"/>
                  <a:pt x="29" y="31"/>
                </a:cubicBezTo>
                <a:cubicBezTo>
                  <a:pt x="29" y="31"/>
                  <a:pt x="29" y="31"/>
                  <a:pt x="29" y="31"/>
                </a:cubicBezTo>
                <a:cubicBezTo>
                  <a:pt x="43" y="35"/>
                  <a:pt x="50" y="41"/>
                  <a:pt x="50" y="51"/>
                </a:cubicBezTo>
                <a:close/>
                <a:moveTo>
                  <a:pt x="44" y="52"/>
                </a:moveTo>
                <a:cubicBezTo>
                  <a:pt x="44" y="48"/>
                  <a:pt x="42" y="44"/>
                  <a:pt x="38" y="41"/>
                </a:cubicBezTo>
                <a:cubicBezTo>
                  <a:pt x="35" y="40"/>
                  <a:pt x="31" y="38"/>
                  <a:pt x="25" y="36"/>
                </a:cubicBezTo>
                <a:cubicBezTo>
                  <a:pt x="22" y="35"/>
                  <a:pt x="21" y="35"/>
                  <a:pt x="20" y="35"/>
                </a:cubicBezTo>
                <a:cubicBezTo>
                  <a:pt x="20" y="35"/>
                  <a:pt x="19" y="35"/>
                  <a:pt x="17" y="36"/>
                </a:cubicBezTo>
                <a:cubicBezTo>
                  <a:pt x="13" y="39"/>
                  <a:pt x="10" y="41"/>
                  <a:pt x="9" y="43"/>
                </a:cubicBezTo>
                <a:cubicBezTo>
                  <a:pt x="6" y="45"/>
                  <a:pt x="5" y="48"/>
                  <a:pt x="5" y="52"/>
                </a:cubicBezTo>
                <a:cubicBezTo>
                  <a:pt x="5" y="57"/>
                  <a:pt x="7" y="61"/>
                  <a:pt x="12" y="63"/>
                </a:cubicBezTo>
                <a:cubicBezTo>
                  <a:pt x="16" y="65"/>
                  <a:pt x="20" y="66"/>
                  <a:pt x="25" y="66"/>
                </a:cubicBezTo>
                <a:cubicBezTo>
                  <a:pt x="30" y="66"/>
                  <a:pt x="35" y="65"/>
                  <a:pt x="38" y="63"/>
                </a:cubicBezTo>
                <a:cubicBezTo>
                  <a:pt x="42" y="60"/>
                  <a:pt x="44" y="57"/>
                  <a:pt x="44" y="52"/>
                </a:cubicBezTo>
                <a:close/>
                <a:moveTo>
                  <a:pt x="42" y="18"/>
                </a:moveTo>
                <a:cubicBezTo>
                  <a:pt x="41" y="17"/>
                  <a:pt x="40" y="16"/>
                  <a:pt x="40" y="15"/>
                </a:cubicBezTo>
                <a:cubicBezTo>
                  <a:pt x="37" y="8"/>
                  <a:pt x="32" y="4"/>
                  <a:pt x="25" y="4"/>
                </a:cubicBezTo>
                <a:cubicBezTo>
                  <a:pt x="21" y="4"/>
                  <a:pt x="17" y="5"/>
                  <a:pt x="14" y="8"/>
                </a:cubicBezTo>
                <a:cubicBezTo>
                  <a:pt x="10" y="11"/>
                  <a:pt x="8" y="14"/>
                  <a:pt x="8" y="18"/>
                </a:cubicBezTo>
                <a:cubicBezTo>
                  <a:pt x="8" y="21"/>
                  <a:pt x="10" y="24"/>
                  <a:pt x="13" y="26"/>
                </a:cubicBezTo>
                <a:cubicBezTo>
                  <a:pt x="16" y="28"/>
                  <a:pt x="19" y="29"/>
                  <a:pt x="22" y="29"/>
                </a:cubicBezTo>
                <a:cubicBezTo>
                  <a:pt x="23" y="29"/>
                  <a:pt x="26" y="28"/>
                  <a:pt x="31" y="25"/>
                </a:cubicBezTo>
                <a:cubicBezTo>
                  <a:pt x="36" y="23"/>
                  <a:pt x="39" y="21"/>
                  <a:pt x="42" y="18"/>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sz="1200" dirty="0">
              <a:solidFill>
                <a:srgbClr val="000000"/>
              </a:solidFill>
              <a:cs typeface="Arial" charset="0"/>
            </a:endParaRPr>
          </a:p>
        </p:txBody>
      </p:sp>
      <p:sp>
        <p:nvSpPr>
          <p:cNvPr id="41" name="TextBox 40"/>
          <p:cNvSpPr txBox="1"/>
          <p:nvPr/>
        </p:nvSpPr>
        <p:spPr bwMode="auto">
          <a:xfrm>
            <a:off x="637327" y="4651819"/>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776"/>
                </a:solidFill>
                <a:cs typeface="Arial" charset="0"/>
              </a:rPr>
              <a:t>Tendencia a </a:t>
            </a:r>
            <a:r>
              <a:rPr lang="es-ES" sz="1200" b="1" dirty="0" smtClean="0">
                <a:solidFill>
                  <a:srgbClr val="002776"/>
                </a:solidFill>
                <a:cs typeface="Arial" charset="0"/>
              </a:rPr>
              <a:t>creación de contenidos muy visuales </a:t>
            </a:r>
            <a:r>
              <a:rPr lang="es-ES" sz="1200" dirty="0" smtClean="0">
                <a:solidFill>
                  <a:srgbClr val="002776"/>
                </a:solidFill>
                <a:cs typeface="Arial" charset="0"/>
              </a:rPr>
              <a:t>(vídeos) para </a:t>
            </a:r>
            <a:r>
              <a:rPr lang="es-ES" sz="1200" b="1" dirty="0" smtClean="0">
                <a:solidFill>
                  <a:srgbClr val="002776"/>
                </a:solidFill>
                <a:cs typeface="Arial" charset="0"/>
              </a:rPr>
              <a:t>atraer</a:t>
            </a:r>
            <a:r>
              <a:rPr lang="es-ES" sz="1200" dirty="0" smtClean="0">
                <a:solidFill>
                  <a:srgbClr val="002776"/>
                </a:solidFill>
                <a:cs typeface="Arial" charset="0"/>
              </a:rPr>
              <a:t> </a:t>
            </a:r>
            <a:r>
              <a:rPr lang="es-ES" sz="1200" b="1" dirty="0" smtClean="0">
                <a:solidFill>
                  <a:srgbClr val="002776"/>
                </a:solidFill>
                <a:cs typeface="Arial" charset="0"/>
              </a:rPr>
              <a:t>la atención </a:t>
            </a:r>
            <a:r>
              <a:rPr lang="es-ES" sz="1200" dirty="0" smtClean="0">
                <a:solidFill>
                  <a:srgbClr val="002776"/>
                </a:solidFill>
                <a:cs typeface="Arial" charset="0"/>
              </a:rPr>
              <a:t>del consumidor en la promoción del destino, que a su vez </a:t>
            </a:r>
            <a:r>
              <a:rPr lang="es-ES" sz="1200" b="1" dirty="0" smtClean="0">
                <a:solidFill>
                  <a:srgbClr val="002776"/>
                </a:solidFill>
                <a:cs typeface="Arial" charset="0"/>
              </a:rPr>
              <a:t>participa en la creación de éstos </a:t>
            </a:r>
            <a:r>
              <a:rPr lang="es-ES" sz="1200" dirty="0" smtClean="0">
                <a:solidFill>
                  <a:srgbClr val="002776"/>
                </a:solidFill>
                <a:cs typeface="Arial" charset="0"/>
              </a:rPr>
              <a:t>(UGC)</a:t>
            </a:r>
            <a:endParaRPr lang="es-ES" sz="1200" dirty="0">
              <a:solidFill>
                <a:srgbClr val="002776"/>
              </a:solidFill>
              <a:cs typeface="Arial" charset="0"/>
            </a:endParaRPr>
          </a:p>
        </p:txBody>
      </p:sp>
      <p:sp>
        <p:nvSpPr>
          <p:cNvPr id="42" name="TextBox 41"/>
          <p:cNvSpPr txBox="1"/>
          <p:nvPr/>
        </p:nvSpPr>
        <p:spPr bwMode="auto">
          <a:xfrm>
            <a:off x="625453" y="3385005"/>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776"/>
                </a:solidFill>
                <a:cs typeface="Arial" charset="0"/>
              </a:rPr>
              <a:t>Integración de </a:t>
            </a:r>
            <a:r>
              <a:rPr lang="es-ES" sz="1200" b="1" dirty="0" err="1" smtClean="0">
                <a:solidFill>
                  <a:srgbClr val="002776"/>
                </a:solidFill>
                <a:cs typeface="Arial" charset="0"/>
              </a:rPr>
              <a:t>multi</a:t>
            </a:r>
            <a:r>
              <a:rPr lang="es-ES" sz="1200" b="1" dirty="0" smtClean="0">
                <a:solidFill>
                  <a:srgbClr val="002776"/>
                </a:solidFill>
                <a:cs typeface="Arial" charset="0"/>
              </a:rPr>
              <a:t>-dispositivos</a:t>
            </a:r>
            <a:r>
              <a:rPr lang="es-ES" sz="1200" dirty="0" smtClean="0">
                <a:solidFill>
                  <a:srgbClr val="002776"/>
                </a:solidFill>
                <a:cs typeface="Arial" charset="0"/>
              </a:rPr>
              <a:t> para </a:t>
            </a:r>
            <a:r>
              <a:rPr lang="es-ES" sz="1200" b="1" dirty="0" smtClean="0">
                <a:solidFill>
                  <a:srgbClr val="002776"/>
                </a:solidFill>
                <a:cs typeface="Arial" charset="0"/>
              </a:rPr>
              <a:t>todas las etapas</a:t>
            </a:r>
            <a:r>
              <a:rPr lang="es-ES" sz="1200" dirty="0" smtClean="0">
                <a:solidFill>
                  <a:srgbClr val="002776"/>
                </a:solidFill>
                <a:cs typeface="Arial" charset="0"/>
              </a:rPr>
              <a:t> en el </a:t>
            </a:r>
            <a:r>
              <a:rPr lang="es-ES" sz="1200" b="1" dirty="0" smtClean="0">
                <a:solidFill>
                  <a:srgbClr val="002776"/>
                </a:solidFill>
                <a:cs typeface="Arial" charset="0"/>
              </a:rPr>
              <a:t>ciclo de vida </a:t>
            </a:r>
            <a:r>
              <a:rPr lang="es-ES" sz="1200" dirty="0" smtClean="0">
                <a:solidFill>
                  <a:srgbClr val="002776"/>
                </a:solidFill>
                <a:cs typeface="Arial" charset="0"/>
              </a:rPr>
              <a:t>del viaje, con especial incidencia en el </a:t>
            </a:r>
            <a:r>
              <a:rPr lang="es-ES" sz="1200" b="1" dirty="0" smtClean="0">
                <a:solidFill>
                  <a:srgbClr val="002776"/>
                </a:solidFill>
                <a:cs typeface="Arial" charset="0"/>
              </a:rPr>
              <a:t>proceso de compra</a:t>
            </a:r>
            <a:endParaRPr lang="es-ES" sz="1200" b="1" dirty="0">
              <a:solidFill>
                <a:srgbClr val="002776"/>
              </a:solidFill>
              <a:cs typeface="Arial" charset="0"/>
            </a:endParaRPr>
          </a:p>
        </p:txBody>
      </p:sp>
      <p:sp>
        <p:nvSpPr>
          <p:cNvPr id="43" name="TextBox 42"/>
          <p:cNvSpPr txBox="1"/>
          <p:nvPr/>
        </p:nvSpPr>
        <p:spPr bwMode="auto">
          <a:xfrm>
            <a:off x="611187" y="2118191"/>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776"/>
                </a:solidFill>
                <a:cs typeface="Arial" charset="0"/>
              </a:rPr>
              <a:t>Las </a:t>
            </a:r>
            <a:r>
              <a:rPr lang="es-ES" sz="1200" b="1" dirty="0" smtClean="0">
                <a:solidFill>
                  <a:srgbClr val="002776"/>
                </a:solidFill>
                <a:cs typeface="Arial" charset="0"/>
              </a:rPr>
              <a:t>campañas offline </a:t>
            </a:r>
            <a:r>
              <a:rPr lang="es-ES" sz="1200" dirty="0" smtClean="0">
                <a:solidFill>
                  <a:srgbClr val="002776"/>
                </a:solidFill>
                <a:cs typeface="Arial" charset="0"/>
              </a:rPr>
              <a:t>dirigidas a los </a:t>
            </a:r>
            <a:r>
              <a:rPr lang="es-ES" sz="1200" b="1" dirty="0" smtClean="0">
                <a:solidFill>
                  <a:srgbClr val="002776"/>
                </a:solidFill>
                <a:cs typeface="Arial" charset="0"/>
              </a:rPr>
              <a:t>consumidores finales </a:t>
            </a:r>
            <a:r>
              <a:rPr lang="es-ES" sz="1200" dirty="0" smtClean="0">
                <a:solidFill>
                  <a:srgbClr val="002776"/>
                </a:solidFill>
                <a:cs typeface="Arial" charset="0"/>
              </a:rPr>
              <a:t>buscan provocar una </a:t>
            </a:r>
            <a:r>
              <a:rPr lang="es-ES" sz="1200" b="1" dirty="0" smtClean="0">
                <a:solidFill>
                  <a:srgbClr val="002776"/>
                </a:solidFill>
                <a:cs typeface="Arial" charset="0"/>
              </a:rPr>
              <a:t>reacción impactante en el usuario</a:t>
            </a:r>
            <a:r>
              <a:rPr lang="es-ES" sz="1200" dirty="0" smtClean="0">
                <a:solidFill>
                  <a:srgbClr val="002776"/>
                </a:solidFill>
                <a:cs typeface="Arial" charset="0"/>
              </a:rPr>
              <a:t>, mediante acciones </a:t>
            </a:r>
            <a:r>
              <a:rPr lang="es-ES" sz="1200" b="1" dirty="0" smtClean="0">
                <a:solidFill>
                  <a:srgbClr val="002776"/>
                </a:solidFill>
                <a:cs typeface="Arial" charset="0"/>
              </a:rPr>
              <a:t>innovadoras y espontáneas, que luego permitan su </a:t>
            </a:r>
            <a:r>
              <a:rPr lang="es-ES" sz="1200" b="1" dirty="0" err="1" smtClean="0">
                <a:solidFill>
                  <a:srgbClr val="002776"/>
                </a:solidFill>
                <a:cs typeface="Arial" charset="0"/>
              </a:rPr>
              <a:t>viralidad</a:t>
            </a:r>
            <a:r>
              <a:rPr lang="es-ES" sz="1200" b="1" dirty="0" smtClean="0">
                <a:solidFill>
                  <a:srgbClr val="002776"/>
                </a:solidFill>
                <a:cs typeface="Arial" charset="0"/>
              </a:rPr>
              <a:t>, </a:t>
            </a:r>
            <a:r>
              <a:rPr lang="es-ES" sz="1200" dirty="0" smtClean="0">
                <a:solidFill>
                  <a:srgbClr val="002776"/>
                </a:solidFill>
                <a:cs typeface="Arial" charset="0"/>
              </a:rPr>
              <a:t>sobre todo en los países de origen</a:t>
            </a:r>
            <a:endParaRPr lang="es-ES" sz="1200" b="1" dirty="0">
              <a:solidFill>
                <a:srgbClr val="002776"/>
              </a:solidFill>
              <a:cs typeface="Arial" charset="0"/>
            </a:endParaRPr>
          </a:p>
        </p:txBody>
      </p:sp>
      <p:sp>
        <p:nvSpPr>
          <p:cNvPr id="44" name="TextBox 43"/>
          <p:cNvSpPr txBox="1"/>
          <p:nvPr/>
        </p:nvSpPr>
        <p:spPr bwMode="auto">
          <a:xfrm>
            <a:off x="611187" y="5285226"/>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776"/>
                </a:solidFill>
                <a:cs typeface="Arial" charset="0"/>
              </a:rPr>
              <a:t>Adaptar los formatos y soportes </a:t>
            </a:r>
            <a:r>
              <a:rPr lang="es-ES" sz="1200" dirty="0" smtClean="0">
                <a:solidFill>
                  <a:srgbClr val="002776"/>
                </a:solidFill>
                <a:cs typeface="Arial" charset="0"/>
              </a:rPr>
              <a:t>de campañas a la aparición de </a:t>
            </a:r>
            <a:r>
              <a:rPr lang="es-ES" sz="1200" b="1" dirty="0" smtClean="0">
                <a:solidFill>
                  <a:srgbClr val="002776"/>
                </a:solidFill>
                <a:cs typeface="Arial" charset="0"/>
              </a:rPr>
              <a:t>nuevos conceptos tecnológicos</a:t>
            </a:r>
            <a:r>
              <a:rPr lang="es-ES" sz="1200" dirty="0" smtClean="0">
                <a:solidFill>
                  <a:srgbClr val="002776"/>
                </a:solidFill>
                <a:cs typeface="Arial" charset="0"/>
              </a:rPr>
              <a:t> (geolocalización, </a:t>
            </a:r>
            <a:r>
              <a:rPr lang="es-ES" sz="1200" dirty="0" err="1" smtClean="0">
                <a:solidFill>
                  <a:srgbClr val="002776"/>
                </a:solidFill>
                <a:cs typeface="Arial" charset="0"/>
              </a:rPr>
              <a:t>gamificación</a:t>
            </a:r>
            <a:r>
              <a:rPr lang="es-ES" sz="1200" dirty="0" smtClean="0">
                <a:solidFill>
                  <a:srgbClr val="002776"/>
                </a:solidFill>
                <a:cs typeface="Arial" charset="0"/>
              </a:rPr>
              <a:t>, realidad aumentada, etc.)</a:t>
            </a:r>
            <a:endParaRPr lang="es-ES" sz="1200" b="1" dirty="0">
              <a:solidFill>
                <a:srgbClr val="002776"/>
              </a:solidFill>
              <a:cs typeface="Arial" charset="0"/>
            </a:endParaRPr>
          </a:p>
        </p:txBody>
      </p:sp>
      <p:sp>
        <p:nvSpPr>
          <p:cNvPr id="45" name="TextBox 44"/>
          <p:cNvSpPr txBox="1"/>
          <p:nvPr/>
        </p:nvSpPr>
        <p:spPr bwMode="auto">
          <a:xfrm>
            <a:off x="625453" y="5918630"/>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smtClean="0">
                <a:solidFill>
                  <a:srgbClr val="002776"/>
                </a:solidFill>
                <a:cs typeface="Arial" charset="0"/>
              </a:rPr>
              <a:t>Maximizar la gestión </a:t>
            </a:r>
            <a:r>
              <a:rPr lang="es-ES" sz="1200" dirty="0" smtClean="0">
                <a:solidFill>
                  <a:srgbClr val="002776"/>
                </a:solidFill>
                <a:cs typeface="Arial" charset="0"/>
              </a:rPr>
              <a:t>de grandes cantidades de </a:t>
            </a:r>
            <a:r>
              <a:rPr lang="es-ES" sz="1200" b="1" dirty="0" smtClean="0">
                <a:solidFill>
                  <a:srgbClr val="002776"/>
                </a:solidFill>
                <a:cs typeface="Arial" charset="0"/>
              </a:rPr>
              <a:t>datos generados </a:t>
            </a:r>
            <a:r>
              <a:rPr lang="es-ES" sz="1200" dirty="0" smtClean="0">
                <a:solidFill>
                  <a:srgbClr val="002776"/>
                </a:solidFill>
                <a:cs typeface="Arial" charset="0"/>
              </a:rPr>
              <a:t>proporcionará </a:t>
            </a:r>
            <a:r>
              <a:rPr lang="es-ES" sz="1200" b="1" dirty="0" smtClean="0">
                <a:solidFill>
                  <a:srgbClr val="002776"/>
                </a:solidFill>
                <a:cs typeface="Arial" charset="0"/>
              </a:rPr>
              <a:t>claves</a:t>
            </a:r>
            <a:r>
              <a:rPr lang="es-ES" sz="1200" dirty="0" smtClean="0">
                <a:solidFill>
                  <a:srgbClr val="002776"/>
                </a:solidFill>
                <a:cs typeface="Arial" charset="0"/>
              </a:rPr>
              <a:t> a la hora de mejorar la </a:t>
            </a:r>
            <a:r>
              <a:rPr lang="es-ES" sz="1200" b="1" dirty="0" smtClean="0">
                <a:solidFill>
                  <a:srgbClr val="002776"/>
                </a:solidFill>
                <a:cs typeface="Arial" charset="0"/>
              </a:rPr>
              <a:t>segmentación</a:t>
            </a:r>
            <a:r>
              <a:rPr lang="es-ES" sz="1200" dirty="0" smtClean="0">
                <a:solidFill>
                  <a:srgbClr val="002776"/>
                </a:solidFill>
                <a:cs typeface="Arial" charset="0"/>
              </a:rPr>
              <a:t> y ser capaz de mejorar la </a:t>
            </a:r>
            <a:r>
              <a:rPr lang="es-ES" sz="1200" b="1" dirty="0" smtClean="0">
                <a:solidFill>
                  <a:srgbClr val="002776"/>
                </a:solidFill>
                <a:cs typeface="Arial" charset="0"/>
              </a:rPr>
              <a:t>precisión en las previsiones</a:t>
            </a:r>
            <a:endParaRPr lang="es-ES" sz="1200" b="1" dirty="0">
              <a:solidFill>
                <a:srgbClr val="002776"/>
              </a:solidFill>
              <a:cs typeface="Arial" charset="0"/>
            </a:endParaRPr>
          </a:p>
        </p:txBody>
      </p:sp>
      <p:sp>
        <p:nvSpPr>
          <p:cNvPr id="46" name="TextBox 45"/>
          <p:cNvSpPr txBox="1"/>
          <p:nvPr/>
        </p:nvSpPr>
        <p:spPr bwMode="auto">
          <a:xfrm>
            <a:off x="611187" y="4018412"/>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776"/>
                </a:solidFill>
                <a:cs typeface="Arial" charset="0"/>
              </a:rPr>
              <a:t>El </a:t>
            </a:r>
            <a:r>
              <a:rPr lang="es-ES" sz="1200" b="1" dirty="0" smtClean="0">
                <a:solidFill>
                  <a:srgbClr val="002776"/>
                </a:solidFill>
                <a:cs typeface="Arial" charset="0"/>
              </a:rPr>
              <a:t>usuario es el centro</a:t>
            </a:r>
            <a:r>
              <a:rPr lang="es-ES" sz="1200" dirty="0" smtClean="0">
                <a:solidFill>
                  <a:srgbClr val="002776"/>
                </a:solidFill>
                <a:cs typeface="Arial" charset="0"/>
              </a:rPr>
              <a:t>, con </a:t>
            </a:r>
            <a:r>
              <a:rPr lang="es-ES" sz="1200" b="1" dirty="0" smtClean="0">
                <a:solidFill>
                  <a:srgbClr val="002776"/>
                </a:solidFill>
                <a:cs typeface="Arial" charset="0"/>
              </a:rPr>
              <a:t>un comportamiento </a:t>
            </a:r>
            <a:r>
              <a:rPr lang="es-ES" sz="1200" dirty="0" smtClean="0">
                <a:solidFill>
                  <a:srgbClr val="002776"/>
                </a:solidFill>
                <a:cs typeface="Arial" charset="0"/>
              </a:rPr>
              <a:t>cada vez más influenciado por el uso que hace de las </a:t>
            </a:r>
            <a:r>
              <a:rPr lang="es-ES" sz="1200" b="1" dirty="0" smtClean="0">
                <a:solidFill>
                  <a:srgbClr val="002776"/>
                </a:solidFill>
                <a:cs typeface="Arial" charset="0"/>
              </a:rPr>
              <a:t>tecnologías móviles </a:t>
            </a:r>
            <a:r>
              <a:rPr lang="es-ES" sz="1200" dirty="0" smtClean="0">
                <a:solidFill>
                  <a:srgbClr val="002776"/>
                </a:solidFill>
                <a:cs typeface="Arial" charset="0"/>
              </a:rPr>
              <a:t>(redes sociales, mensajería instantánea, blogs, etc.), con lo que se debe </a:t>
            </a:r>
            <a:r>
              <a:rPr lang="es-ES" sz="1200" b="1" dirty="0" smtClean="0">
                <a:solidFill>
                  <a:srgbClr val="002776"/>
                </a:solidFill>
                <a:cs typeface="Arial" charset="0"/>
              </a:rPr>
              <a:t>personalizar</a:t>
            </a:r>
            <a:r>
              <a:rPr lang="es-ES" sz="1200" dirty="0" smtClean="0">
                <a:solidFill>
                  <a:srgbClr val="002776"/>
                </a:solidFill>
                <a:cs typeface="Arial" charset="0"/>
              </a:rPr>
              <a:t> y </a:t>
            </a:r>
            <a:r>
              <a:rPr lang="es-ES" sz="1200" b="1" dirty="0" smtClean="0">
                <a:solidFill>
                  <a:srgbClr val="002776"/>
                </a:solidFill>
                <a:cs typeface="Arial" charset="0"/>
              </a:rPr>
              <a:t>adaptar contenidos </a:t>
            </a:r>
            <a:r>
              <a:rPr lang="es-ES" sz="1200" dirty="0" smtClean="0">
                <a:solidFill>
                  <a:srgbClr val="002776"/>
                </a:solidFill>
                <a:cs typeface="Arial" charset="0"/>
              </a:rPr>
              <a:t>a su situación particular y etapa del proceso de compra </a:t>
            </a:r>
            <a:r>
              <a:rPr lang="es-ES" sz="1200" b="1" dirty="0" smtClean="0">
                <a:solidFill>
                  <a:srgbClr val="002776"/>
                </a:solidFill>
                <a:cs typeface="Arial" charset="0"/>
              </a:rPr>
              <a:t>(</a:t>
            </a:r>
            <a:r>
              <a:rPr lang="es-ES" sz="1200" b="1" dirty="0" err="1" smtClean="0">
                <a:solidFill>
                  <a:srgbClr val="002776"/>
                </a:solidFill>
                <a:cs typeface="Arial" charset="0"/>
              </a:rPr>
              <a:t>Inbound</a:t>
            </a:r>
            <a:r>
              <a:rPr lang="es-ES" sz="1200" b="1" dirty="0" smtClean="0">
                <a:solidFill>
                  <a:srgbClr val="002776"/>
                </a:solidFill>
                <a:cs typeface="Arial" charset="0"/>
              </a:rPr>
              <a:t> marketing) </a:t>
            </a:r>
            <a:endParaRPr lang="es-ES" sz="1200" b="1" dirty="0">
              <a:solidFill>
                <a:srgbClr val="002776"/>
              </a:solidFill>
              <a:cs typeface="Arial" charset="0"/>
            </a:endParaRPr>
          </a:p>
        </p:txBody>
      </p:sp>
      <p:sp>
        <p:nvSpPr>
          <p:cNvPr id="47" name="TextBox 46"/>
          <p:cNvSpPr txBox="1"/>
          <p:nvPr/>
        </p:nvSpPr>
        <p:spPr bwMode="auto">
          <a:xfrm>
            <a:off x="625453" y="2751598"/>
            <a:ext cx="8970292" cy="462698"/>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776"/>
                </a:solidFill>
                <a:cs typeface="Arial" charset="0"/>
              </a:rPr>
              <a:t>Importancia de </a:t>
            </a:r>
            <a:r>
              <a:rPr lang="es-ES" sz="1200" b="1" dirty="0" smtClean="0">
                <a:solidFill>
                  <a:srgbClr val="002776"/>
                </a:solidFill>
                <a:cs typeface="Arial" charset="0"/>
              </a:rPr>
              <a:t>desarrollar relaciones a nivel de </a:t>
            </a:r>
            <a:r>
              <a:rPr lang="es-ES" sz="1200" b="1" dirty="0" err="1" smtClean="0">
                <a:solidFill>
                  <a:srgbClr val="002776"/>
                </a:solidFill>
                <a:cs typeface="Arial" charset="0"/>
              </a:rPr>
              <a:t>trade</a:t>
            </a:r>
            <a:r>
              <a:rPr lang="es-ES" sz="1200" b="1" dirty="0" smtClean="0">
                <a:solidFill>
                  <a:srgbClr val="002776"/>
                </a:solidFill>
                <a:cs typeface="Arial" charset="0"/>
              </a:rPr>
              <a:t> </a:t>
            </a:r>
            <a:r>
              <a:rPr lang="es-ES" sz="1200" dirty="0" smtClean="0">
                <a:solidFill>
                  <a:srgbClr val="002776"/>
                </a:solidFill>
                <a:cs typeface="Arial" charset="0"/>
              </a:rPr>
              <a:t>con los </a:t>
            </a:r>
            <a:r>
              <a:rPr lang="es-ES" sz="1200" b="1" dirty="0" smtClean="0">
                <a:solidFill>
                  <a:srgbClr val="002776"/>
                </a:solidFill>
                <a:cs typeface="Arial" charset="0"/>
              </a:rPr>
              <a:t>principales actores del sector turístico</a:t>
            </a:r>
            <a:r>
              <a:rPr lang="es-ES" sz="1200" dirty="0" smtClean="0">
                <a:solidFill>
                  <a:srgbClr val="002776"/>
                </a:solidFill>
                <a:cs typeface="Arial" charset="0"/>
              </a:rPr>
              <a:t>, tanto internacionales como nacionales</a:t>
            </a:r>
            <a:endParaRPr lang="es-ES" sz="1200" b="1" dirty="0">
              <a:solidFill>
                <a:srgbClr val="002776"/>
              </a:solidFill>
              <a:cs typeface="Arial" charset="0"/>
            </a:endParaRPr>
          </a:p>
        </p:txBody>
      </p:sp>
      <p:grpSp>
        <p:nvGrpSpPr>
          <p:cNvPr id="48" name="Group 47"/>
          <p:cNvGrpSpPr/>
          <p:nvPr/>
        </p:nvGrpSpPr>
        <p:grpSpPr>
          <a:xfrm>
            <a:off x="318495" y="1124744"/>
            <a:ext cx="9243016" cy="271741"/>
            <a:chOff x="318495" y="1519796"/>
            <a:chExt cx="9243016" cy="271741"/>
          </a:xfrm>
        </p:grpSpPr>
        <p:cxnSp>
          <p:nvCxnSpPr>
            <p:cNvPr id="49" name="Straight Connector 48"/>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50" name="TextBox 49"/>
            <p:cNvSpPr txBox="1"/>
            <p:nvPr>
              <p:custDataLst>
                <p:tags r:id="rId2"/>
              </p:custDataLst>
            </p:nvPr>
          </p:nvSpPr>
          <p:spPr bwMode="auto">
            <a:xfrm>
              <a:off x="3659330" y="1519796"/>
              <a:ext cx="2409246" cy="271741"/>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100" b="1" dirty="0" smtClean="0">
                  <a:solidFill>
                    <a:srgbClr val="002776"/>
                  </a:solidFill>
                  <a:cs typeface="Arial" charset="0"/>
                </a:rPr>
                <a:t>Conclusiones generales</a:t>
              </a:r>
              <a:endParaRPr lang="es-ES" sz="1100" b="1" dirty="0">
                <a:solidFill>
                  <a:srgbClr val="002776"/>
                </a:solidFill>
                <a:cs typeface="Arial" charset="0"/>
              </a:endParaRPr>
            </a:p>
          </p:txBody>
        </p:sp>
      </p:grpSp>
    </p:spTree>
    <p:extLst>
      <p:ext uri="{BB962C8B-B14F-4D97-AF65-F5344CB8AC3E}">
        <p14:creationId xmlns:p14="http://schemas.microsoft.com/office/powerpoint/2010/main" val="1248576241"/>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36104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000" b="1" dirty="0">
                <a:solidFill>
                  <a:srgbClr val="002060"/>
                </a:solidFill>
                <a:latin typeface="Arial"/>
                <a:ea typeface="+mn-ea"/>
                <a:cs typeface="Arial" charset="0"/>
              </a:rPr>
              <a:t>Tendencias tecnológicas, culturales, económico-políticas y socio-demo</a:t>
            </a:r>
            <a:endParaRPr lang="es-ES" b="1"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Conclusiones generales de tendencias </a:t>
            </a:r>
            <a:r>
              <a:rPr lang="es-ES" sz="2000" b="1" dirty="0" smtClean="0">
                <a:solidFill>
                  <a:srgbClr val="00B0F0"/>
                </a:solidFill>
                <a:cs typeface="Arial" charset="0"/>
              </a:rPr>
              <a:t>culturales, eco-políticas y socio-demo</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229</a:t>
            </a:fld>
            <a:endParaRPr lang="es-ES" dirty="0">
              <a:solidFill>
                <a:srgbClr val="002776"/>
              </a:solidFill>
            </a:endParaRPr>
          </a:p>
        </p:txBody>
      </p:sp>
      <p:grpSp>
        <p:nvGrpSpPr>
          <p:cNvPr id="19" name="Group 18"/>
          <p:cNvGrpSpPr/>
          <p:nvPr/>
        </p:nvGrpSpPr>
        <p:grpSpPr>
          <a:xfrm>
            <a:off x="369499" y="1084000"/>
            <a:ext cx="9120576" cy="195759"/>
            <a:chOff x="369499" y="1554307"/>
            <a:chExt cx="8388000" cy="208669"/>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22"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3" name="Freeform 26"/>
          <p:cNvSpPr>
            <a:spLocks/>
          </p:cNvSpPr>
          <p:nvPr/>
        </p:nvSpPr>
        <p:spPr bwMode="auto">
          <a:xfrm>
            <a:off x="520715" y="2542253"/>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4" name="Freeform 27"/>
          <p:cNvSpPr>
            <a:spLocks/>
          </p:cNvSpPr>
          <p:nvPr/>
        </p:nvSpPr>
        <p:spPr bwMode="auto">
          <a:xfrm>
            <a:off x="520715" y="3581469"/>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5" name="Freeform 28"/>
          <p:cNvSpPr>
            <a:spLocks noEditPoints="1"/>
          </p:cNvSpPr>
          <p:nvPr/>
        </p:nvSpPr>
        <p:spPr bwMode="auto">
          <a:xfrm>
            <a:off x="520715" y="462068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6" name="Freeform 29"/>
          <p:cNvSpPr>
            <a:spLocks/>
          </p:cNvSpPr>
          <p:nvPr/>
        </p:nvSpPr>
        <p:spPr bwMode="auto">
          <a:xfrm>
            <a:off x="520715" y="5659900"/>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7" name="TextBox 26"/>
          <p:cNvSpPr txBox="1"/>
          <p:nvPr/>
        </p:nvSpPr>
        <p:spPr bwMode="auto">
          <a:xfrm>
            <a:off x="906012" y="3435625"/>
            <a:ext cx="8280000" cy="702743"/>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El contexto económico-política se ve influenciado por las </a:t>
            </a:r>
            <a:r>
              <a:rPr lang="es-ES" sz="1200" b="1" dirty="0" smtClean="0">
                <a:solidFill>
                  <a:srgbClr val="002060"/>
                </a:solidFill>
              </a:rPr>
              <a:t>fluctuaciones </a:t>
            </a:r>
            <a:r>
              <a:rPr lang="es-ES" sz="1200" b="1" dirty="0">
                <a:solidFill>
                  <a:srgbClr val="002060"/>
                </a:solidFill>
              </a:rPr>
              <a:t>en los precios del petróleo </a:t>
            </a:r>
            <a:r>
              <a:rPr lang="es-ES" sz="1200" dirty="0">
                <a:solidFill>
                  <a:srgbClr val="002060"/>
                </a:solidFill>
              </a:rPr>
              <a:t>y los </a:t>
            </a:r>
            <a:r>
              <a:rPr lang="es-ES" sz="1200" b="1" dirty="0" err="1" smtClean="0">
                <a:solidFill>
                  <a:srgbClr val="002060"/>
                </a:solidFill>
              </a:rPr>
              <a:t>commodities</a:t>
            </a:r>
            <a:r>
              <a:rPr lang="es-ES" sz="1200" b="1" dirty="0" smtClean="0">
                <a:solidFill>
                  <a:srgbClr val="002060"/>
                </a:solidFill>
              </a:rPr>
              <a:t>, </a:t>
            </a:r>
            <a:r>
              <a:rPr lang="es-ES" sz="1200" dirty="0" smtClean="0">
                <a:solidFill>
                  <a:srgbClr val="002060"/>
                </a:solidFill>
              </a:rPr>
              <a:t>así como la </a:t>
            </a:r>
            <a:r>
              <a:rPr lang="es-ES" sz="1200" b="1" dirty="0" smtClean="0">
                <a:solidFill>
                  <a:srgbClr val="002060"/>
                </a:solidFill>
              </a:rPr>
              <a:t>generalizada </a:t>
            </a:r>
            <a:r>
              <a:rPr lang="es-ES" sz="1200" b="1" dirty="0">
                <a:solidFill>
                  <a:srgbClr val="002060"/>
                </a:solidFill>
              </a:rPr>
              <a:t>eliminación de visas</a:t>
            </a:r>
            <a:r>
              <a:rPr lang="es-ES" sz="1200" dirty="0">
                <a:solidFill>
                  <a:srgbClr val="002060"/>
                </a:solidFill>
              </a:rPr>
              <a:t>, </a:t>
            </a:r>
            <a:r>
              <a:rPr lang="es-ES" sz="1200" dirty="0" smtClean="0">
                <a:solidFill>
                  <a:srgbClr val="002060"/>
                </a:solidFill>
              </a:rPr>
              <a:t>el </a:t>
            </a:r>
            <a:r>
              <a:rPr lang="es-ES" sz="1200" b="1" dirty="0" smtClean="0">
                <a:solidFill>
                  <a:srgbClr val="002060"/>
                </a:solidFill>
              </a:rPr>
              <a:t>clima </a:t>
            </a:r>
            <a:r>
              <a:rPr lang="es-ES" sz="1200" b="1" dirty="0">
                <a:solidFill>
                  <a:srgbClr val="002060"/>
                </a:solidFill>
              </a:rPr>
              <a:t>político regional inestable </a:t>
            </a:r>
            <a:r>
              <a:rPr lang="es-ES" sz="1200" dirty="0">
                <a:solidFill>
                  <a:srgbClr val="002060"/>
                </a:solidFill>
              </a:rPr>
              <a:t>y </a:t>
            </a:r>
            <a:r>
              <a:rPr lang="es-ES" sz="1200" dirty="0" smtClean="0">
                <a:solidFill>
                  <a:srgbClr val="002060"/>
                </a:solidFill>
              </a:rPr>
              <a:t>las </a:t>
            </a:r>
            <a:r>
              <a:rPr lang="es-ES" sz="1200" b="1" dirty="0" smtClean="0">
                <a:solidFill>
                  <a:srgbClr val="002060"/>
                </a:solidFill>
              </a:rPr>
              <a:t>relaciones </a:t>
            </a:r>
            <a:r>
              <a:rPr lang="es-ES" sz="1200" b="1" dirty="0">
                <a:solidFill>
                  <a:srgbClr val="002060"/>
                </a:solidFill>
              </a:rPr>
              <a:t>bilaterales cambiantes </a:t>
            </a:r>
            <a:r>
              <a:rPr lang="es-ES" sz="1200" dirty="0">
                <a:solidFill>
                  <a:srgbClr val="002060"/>
                </a:solidFill>
              </a:rPr>
              <a:t>entre países de la </a:t>
            </a:r>
            <a:r>
              <a:rPr lang="es-ES" sz="1200" dirty="0" smtClean="0">
                <a:solidFill>
                  <a:srgbClr val="002060"/>
                </a:solidFill>
              </a:rPr>
              <a:t>región</a:t>
            </a:r>
            <a:endParaRPr lang="es-ES" sz="1200" dirty="0">
              <a:solidFill>
                <a:srgbClr val="002060"/>
              </a:solidFill>
            </a:endParaRPr>
          </a:p>
        </p:txBody>
      </p:sp>
      <p:sp>
        <p:nvSpPr>
          <p:cNvPr id="28" name="TextBox 27"/>
          <p:cNvSpPr txBox="1"/>
          <p:nvPr/>
        </p:nvSpPr>
        <p:spPr bwMode="auto">
          <a:xfrm>
            <a:off x="906012" y="4575224"/>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060"/>
                </a:solidFill>
              </a:rPr>
              <a:t>Los </a:t>
            </a:r>
            <a:r>
              <a:rPr lang="es-ES" sz="1200" b="1" dirty="0" err="1">
                <a:solidFill>
                  <a:srgbClr val="002060"/>
                </a:solidFill>
              </a:rPr>
              <a:t>millennials</a:t>
            </a:r>
            <a:r>
              <a:rPr lang="es-ES" sz="1200" dirty="0">
                <a:solidFill>
                  <a:srgbClr val="002060"/>
                </a:solidFill>
              </a:rPr>
              <a:t> adquieren influencia en la industria con comportamientos diferenciados que requieren estrategias específicas. Surgimiento de los </a:t>
            </a:r>
            <a:r>
              <a:rPr lang="es-ES" sz="1200" b="1" dirty="0" err="1">
                <a:solidFill>
                  <a:srgbClr val="002060"/>
                </a:solidFill>
              </a:rPr>
              <a:t>centennials</a:t>
            </a:r>
            <a:r>
              <a:rPr lang="es-ES" sz="1200" dirty="0">
                <a:solidFill>
                  <a:srgbClr val="002060"/>
                </a:solidFill>
              </a:rPr>
              <a:t> como futura generación viajera: menos idealistas, más pragmáticos</a:t>
            </a:r>
            <a:r>
              <a:rPr lang="es-ES" sz="1200" dirty="0" smtClean="0">
                <a:solidFill>
                  <a:srgbClr val="002060"/>
                </a:solidFill>
              </a:rPr>
              <a:t>.</a:t>
            </a:r>
            <a:endParaRPr lang="es-ES" sz="1200" dirty="0">
              <a:solidFill>
                <a:srgbClr val="002060"/>
              </a:solidFill>
            </a:endParaRPr>
          </a:p>
        </p:txBody>
      </p:sp>
      <p:sp>
        <p:nvSpPr>
          <p:cNvPr id="29" name="TextBox 28"/>
          <p:cNvSpPr txBox="1"/>
          <p:nvPr/>
        </p:nvSpPr>
        <p:spPr bwMode="auto">
          <a:xfrm>
            <a:off x="906012" y="5442489"/>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060"/>
                </a:solidFill>
                <a:cs typeface="Arial" charset="0"/>
              </a:rPr>
              <a:t>Impacto del </a:t>
            </a:r>
            <a:r>
              <a:rPr lang="es-ES" sz="1200" b="1" dirty="0">
                <a:solidFill>
                  <a:srgbClr val="002060"/>
                </a:solidFill>
                <a:cs typeface="Arial" charset="0"/>
              </a:rPr>
              <a:t>fuerte crecimiento </a:t>
            </a:r>
            <a:r>
              <a:rPr lang="es-ES" sz="1200" dirty="0">
                <a:solidFill>
                  <a:srgbClr val="002060"/>
                </a:solidFill>
                <a:cs typeface="Arial" charset="0"/>
              </a:rPr>
              <a:t>previsto y </a:t>
            </a:r>
            <a:r>
              <a:rPr lang="es-ES" sz="1200" b="1" dirty="0">
                <a:solidFill>
                  <a:srgbClr val="002060"/>
                </a:solidFill>
                <a:cs typeface="Arial" charset="0"/>
              </a:rPr>
              <a:t>progresivo envejecimiento </a:t>
            </a:r>
            <a:r>
              <a:rPr lang="es-ES" sz="1200" dirty="0">
                <a:solidFill>
                  <a:srgbClr val="002060"/>
                </a:solidFill>
                <a:cs typeface="Arial" charset="0"/>
              </a:rPr>
              <a:t>de la población e </a:t>
            </a:r>
            <a:r>
              <a:rPr lang="es-ES" sz="1200" b="1" dirty="0" err="1">
                <a:solidFill>
                  <a:srgbClr val="002060"/>
                </a:solidFill>
                <a:cs typeface="Arial" charset="0"/>
              </a:rPr>
              <a:t>interculturalismo</a:t>
            </a:r>
            <a:r>
              <a:rPr lang="es-ES" sz="1200" dirty="0">
                <a:solidFill>
                  <a:srgbClr val="002060"/>
                </a:solidFill>
                <a:cs typeface="Arial" charset="0"/>
              </a:rPr>
              <a:t> en el sistema turístico </a:t>
            </a:r>
            <a:r>
              <a:rPr lang="es-ES" sz="1200" dirty="0" smtClean="0">
                <a:solidFill>
                  <a:srgbClr val="002060"/>
                </a:solidFill>
                <a:cs typeface="Arial" charset="0"/>
              </a:rPr>
              <a:t>mundial</a:t>
            </a:r>
            <a:endParaRPr lang="es-ES" sz="1200" b="1" dirty="0">
              <a:solidFill>
                <a:srgbClr val="002060"/>
              </a:solidFill>
              <a:cs typeface="Arial" charset="0"/>
            </a:endParaRPr>
          </a:p>
        </p:txBody>
      </p:sp>
      <p:sp>
        <p:nvSpPr>
          <p:cNvPr id="31" name="TextBox 30"/>
          <p:cNvSpPr txBox="1"/>
          <p:nvPr/>
        </p:nvSpPr>
        <p:spPr bwMode="auto">
          <a:xfrm>
            <a:off x="906012" y="2328594"/>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060"/>
                </a:solidFill>
              </a:rPr>
              <a:t>Cambio en el panorama de viajes con el </a:t>
            </a:r>
            <a:r>
              <a:rPr lang="es-ES" sz="1200" b="1" dirty="0" smtClean="0">
                <a:solidFill>
                  <a:srgbClr val="002060"/>
                </a:solidFill>
              </a:rPr>
              <a:t>impulso de los viajes peer-to-peer</a:t>
            </a:r>
            <a:r>
              <a:rPr lang="es-ES" sz="1200" dirty="0" smtClean="0">
                <a:solidFill>
                  <a:srgbClr val="002060"/>
                </a:solidFill>
              </a:rPr>
              <a:t>, motivados por la </a:t>
            </a:r>
            <a:r>
              <a:rPr lang="es-ES" sz="1200" b="1" dirty="0" smtClean="0">
                <a:solidFill>
                  <a:srgbClr val="002060"/>
                </a:solidFill>
              </a:rPr>
              <a:t>búsqueda de experiencias únicas </a:t>
            </a:r>
            <a:r>
              <a:rPr lang="es-ES" sz="1200" dirty="0" smtClean="0">
                <a:solidFill>
                  <a:srgbClr val="002060"/>
                </a:solidFill>
              </a:rPr>
              <a:t>y el soporte de las </a:t>
            </a:r>
            <a:r>
              <a:rPr lang="es-ES" sz="1200" b="1" dirty="0" smtClean="0">
                <a:solidFill>
                  <a:srgbClr val="002060"/>
                </a:solidFill>
              </a:rPr>
              <a:t>nuevas tecnologías </a:t>
            </a:r>
            <a:r>
              <a:rPr lang="es-ES" sz="1200" dirty="0" smtClean="0">
                <a:solidFill>
                  <a:srgbClr val="002060"/>
                </a:solidFill>
              </a:rPr>
              <a:t>y servicios como </a:t>
            </a:r>
            <a:r>
              <a:rPr lang="es-ES" sz="1200" dirty="0" err="1" smtClean="0">
                <a:solidFill>
                  <a:srgbClr val="002060"/>
                </a:solidFill>
              </a:rPr>
              <a:t>Airbnb</a:t>
            </a:r>
            <a:r>
              <a:rPr lang="es-ES" sz="1200" dirty="0" smtClean="0">
                <a:solidFill>
                  <a:srgbClr val="002060"/>
                </a:solidFill>
              </a:rPr>
              <a:t> o </a:t>
            </a:r>
            <a:r>
              <a:rPr lang="es-ES" sz="1200" dirty="0" err="1" smtClean="0">
                <a:solidFill>
                  <a:srgbClr val="002060"/>
                </a:solidFill>
              </a:rPr>
              <a:t>Coachsurfing</a:t>
            </a:r>
            <a:r>
              <a:rPr lang="es-ES" sz="1200" dirty="0" smtClean="0">
                <a:solidFill>
                  <a:srgbClr val="002060"/>
                </a:solidFill>
              </a:rPr>
              <a:t>, entre otros</a:t>
            </a:r>
            <a:endParaRPr lang="es-ES" sz="1200" dirty="0">
              <a:solidFill>
                <a:srgbClr val="002776"/>
              </a:solidFill>
            </a:endParaRPr>
          </a:p>
        </p:txBody>
      </p:sp>
      <p:sp>
        <p:nvSpPr>
          <p:cNvPr id="33" name="TextBox 32"/>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dirty="0" smtClean="0">
                <a:solidFill>
                  <a:srgbClr val="002060"/>
                </a:solidFill>
              </a:rPr>
              <a:t>Tendencia </a:t>
            </a:r>
            <a:r>
              <a:rPr lang="es-ES" dirty="0">
                <a:solidFill>
                  <a:srgbClr val="002060"/>
                </a:solidFill>
              </a:rPr>
              <a:t>hacia la </a:t>
            </a:r>
            <a:r>
              <a:rPr lang="es-ES" b="1" dirty="0">
                <a:solidFill>
                  <a:srgbClr val="002060"/>
                </a:solidFill>
              </a:rPr>
              <a:t>especialización</a:t>
            </a:r>
            <a:r>
              <a:rPr lang="es-ES" dirty="0">
                <a:solidFill>
                  <a:srgbClr val="002060"/>
                </a:solidFill>
              </a:rPr>
              <a:t> </a:t>
            </a:r>
            <a:r>
              <a:rPr lang="es-ES" dirty="0" smtClean="0">
                <a:solidFill>
                  <a:srgbClr val="002060"/>
                </a:solidFill>
              </a:rPr>
              <a:t>influyendo </a:t>
            </a:r>
            <a:r>
              <a:rPr lang="es-ES" dirty="0">
                <a:solidFill>
                  <a:srgbClr val="002060"/>
                </a:solidFill>
              </a:rPr>
              <a:t>en la aparición de </a:t>
            </a:r>
            <a:r>
              <a:rPr lang="es-ES" b="1" dirty="0">
                <a:solidFill>
                  <a:srgbClr val="002060"/>
                </a:solidFill>
              </a:rPr>
              <a:t>nuevos segmentos, hábitos de consumo y productos</a:t>
            </a:r>
            <a:endParaRPr lang="es-ES" b="1" dirty="0">
              <a:solidFill>
                <a:srgbClr val="002776"/>
              </a:solidFill>
            </a:endParaRPr>
          </a:p>
        </p:txBody>
      </p:sp>
    </p:spTree>
    <p:extLst>
      <p:ext uri="{BB962C8B-B14F-4D97-AF65-F5344CB8AC3E}">
        <p14:creationId xmlns:p14="http://schemas.microsoft.com/office/powerpoint/2010/main" val="3097434634"/>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704528" y="3092944"/>
            <a:ext cx="8899324"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r>
              <a:rPr lang="es-ES_tradnl" sz="2800" kern="0" dirty="0" smtClean="0">
                <a:solidFill>
                  <a:schemeClr val="bg1"/>
                </a:solidFill>
              </a:rPr>
              <a:t>1.2. </a:t>
            </a:r>
            <a:r>
              <a:rPr lang="es-ES" sz="2800" dirty="0">
                <a:solidFill>
                  <a:schemeClr val="bg1"/>
                </a:solidFill>
              </a:rPr>
              <a:t>Cifras y datos de turismo de ciudades en la región</a:t>
            </a:r>
            <a:endParaRPr lang="es-ES_tradnl" sz="2800" dirty="0" smtClean="0">
              <a:solidFill>
                <a:schemeClr val="bg1"/>
              </a:solidFill>
            </a:endParaRPr>
          </a:p>
          <a:p>
            <a:pPr marL="723900" indent="0"/>
            <a:r>
              <a:rPr lang="es-ES_tradnl" sz="2800" i="1" dirty="0" smtClean="0">
                <a:solidFill>
                  <a:schemeClr val="bg1"/>
                </a:solidFill>
              </a:rPr>
              <a:t>Competidores</a:t>
            </a:r>
            <a:endParaRPr lang="es-ES_tradnl" sz="2800" i="1" dirty="0">
              <a:solidFill>
                <a:schemeClr val="bg1"/>
              </a:solidFill>
            </a:endParaRPr>
          </a:p>
        </p:txBody>
      </p:sp>
    </p:spTree>
    <p:extLst>
      <p:ext uri="{BB962C8B-B14F-4D97-AF65-F5344CB8AC3E}">
        <p14:creationId xmlns:p14="http://schemas.microsoft.com/office/powerpoint/2010/main" val="4050882816"/>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711200" indent="-711200">
              <a:buClr>
                <a:srgbClr val="000000"/>
              </a:buClr>
            </a:pPr>
            <a:r>
              <a:rPr lang="es-ES" sz="2800" kern="0" dirty="0" smtClean="0">
                <a:solidFill>
                  <a:srgbClr val="FFFFFF"/>
                </a:solidFill>
              </a:rPr>
              <a:t>2.3. Tendencias en transporte aéreo</a:t>
            </a:r>
            <a:endParaRPr lang="es-ES" sz="2800" kern="0" dirty="0">
              <a:solidFill>
                <a:srgbClr val="FFFFFF"/>
              </a:solidFill>
            </a:endParaRPr>
          </a:p>
        </p:txBody>
      </p:sp>
    </p:spTree>
    <p:extLst>
      <p:ext uri="{BB962C8B-B14F-4D97-AF65-F5344CB8AC3E}">
        <p14:creationId xmlns:p14="http://schemas.microsoft.com/office/powerpoint/2010/main" val="1300160912"/>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en transporte aéreo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231</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400" b="0" dirty="0"/>
              <a:t>Obtener una panorámica de </a:t>
            </a:r>
            <a:r>
              <a:rPr lang="es-ES" sz="1400" b="0" dirty="0" smtClean="0"/>
              <a:t>la </a:t>
            </a:r>
            <a:r>
              <a:rPr lang="es-ES" sz="1400" dirty="0" smtClean="0"/>
              <a:t>situación actual y principales tendencias </a:t>
            </a:r>
            <a:r>
              <a:rPr lang="es-ES" sz="1400" dirty="0"/>
              <a:t>en </a:t>
            </a:r>
            <a:r>
              <a:rPr lang="es-ES" sz="1400" dirty="0" smtClean="0"/>
              <a:t>transporte aéreo a nivel mundial que sirvan de marco para el desarrollo de la conectividad aérea internacional de Quito</a:t>
            </a:r>
            <a:endParaRPr lang="es-ES" sz="1400" b="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499" y="3298787"/>
            <a:ext cx="4439039"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5080504" y="3298799"/>
            <a:ext cx="4439039"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Situación actual del transporte aéreo a nivel global incluyendo análisis y evolución de cifras clave en el sector:</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Ingresos, costos, ocupación (load factor), </a:t>
            </a:r>
            <a:r>
              <a:rPr lang="es-ES" sz="1200" dirty="0" err="1" smtClean="0">
                <a:solidFill>
                  <a:srgbClr val="002776"/>
                </a:solidFill>
                <a:cs typeface="Arial" charset="0"/>
              </a:rPr>
              <a:t>RPKs</a:t>
            </a:r>
            <a:r>
              <a:rPr lang="es-ES" sz="1200" dirty="0" smtClean="0">
                <a:solidFill>
                  <a:srgbClr val="002776"/>
                </a:solidFill>
                <a:cs typeface="Arial" charset="0"/>
              </a:rPr>
              <a:t> </a:t>
            </a:r>
            <a:r>
              <a:rPr lang="es-ES" sz="1200" dirty="0">
                <a:solidFill>
                  <a:srgbClr val="002776"/>
                </a:solidFill>
                <a:cs typeface="Arial" pitchFamily="34" charset="0"/>
              </a:rPr>
              <a:t>(Pasajeros-Kilómetro Transportados</a:t>
            </a:r>
            <a:r>
              <a:rPr lang="es-ES" sz="1200" dirty="0" smtClean="0">
                <a:solidFill>
                  <a:srgbClr val="002776"/>
                </a:solidFill>
                <a:cs typeface="Arial" pitchFamily="34" charset="0"/>
              </a:rPr>
              <a:t>), márgenes y beneficios</a:t>
            </a:r>
            <a:endParaRPr lang="es-ES" sz="1200" dirty="0" smtClean="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Tendencias en transporte aéreo, destacando:</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Viajar seguro</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Seguridad</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Infraestructura</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Compromiso con el medioambiente</a:t>
            </a:r>
          </a:p>
          <a:p>
            <a:pPr marL="630020" lvl="1" indent="-171450" defTabSz="914400" fontAlgn="base">
              <a:spcAft>
                <a:spcPts val="600"/>
              </a:spcAft>
              <a:buClr>
                <a:srgbClr val="002060"/>
              </a:buClr>
              <a:buFont typeface="Arial" panose="020B0604020202020204" pitchFamily="34" charset="0"/>
              <a:buChar char="•"/>
            </a:pPr>
            <a:r>
              <a:rPr lang="es-ES" sz="1200" dirty="0" err="1" smtClean="0">
                <a:solidFill>
                  <a:srgbClr val="002776"/>
                </a:solidFill>
                <a:cs typeface="Arial" charset="0"/>
              </a:rPr>
              <a:t>Tailor-made</a:t>
            </a:r>
            <a:endParaRPr lang="es-ES" sz="1200" dirty="0">
              <a:solidFill>
                <a:srgbClr val="002776"/>
              </a:solidFill>
              <a:cs typeface="Arial" charset="0"/>
            </a:endParaRPr>
          </a:p>
        </p:txBody>
      </p:sp>
      <p:sp>
        <p:nvSpPr>
          <p:cNvPr id="26" name="TextBox 25"/>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Análisis de fuentes y publicaciones especializadas del sector (ej. IATA)</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Identificación de tendencias clave a partir de información disponible y analizada de la industria</a:t>
            </a:r>
            <a:endParaRPr lang="es-ES" sz="1200" dirty="0">
              <a:solidFill>
                <a:srgbClr val="002776"/>
              </a:solidFill>
              <a:cs typeface="Arial" charset="0"/>
            </a:endParaRPr>
          </a:p>
        </p:txBody>
      </p:sp>
      <p:sp>
        <p:nvSpPr>
          <p:cNvPr id="27"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1766831702"/>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232</a:t>
            </a:fld>
            <a:endParaRPr lang="es-ES" dirty="0">
              <a:solidFill>
                <a:srgbClr val="002776"/>
              </a:solidFill>
            </a:endParaRPr>
          </a:p>
        </p:txBody>
      </p:sp>
      <p:sp>
        <p:nvSpPr>
          <p:cNvPr id="18"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Situación </a:t>
            </a:r>
            <a:r>
              <a:rPr lang="es-ES" sz="2000" b="1" dirty="0">
                <a:solidFill>
                  <a:srgbClr val="00B0F0"/>
                </a:solidFill>
                <a:cs typeface="Arial" charset="0"/>
              </a:rPr>
              <a:t>actual a nivel global (i/iv) </a:t>
            </a: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060"/>
                </a:solidFill>
              </a:rPr>
              <a:t>Fuente: IATA </a:t>
            </a:r>
            <a:r>
              <a:rPr lang="es-ES" b="0" i="1" dirty="0" err="1" smtClean="0">
                <a:solidFill>
                  <a:srgbClr val="002060"/>
                </a:solidFill>
              </a:rPr>
              <a:t>Annual</a:t>
            </a:r>
            <a:r>
              <a:rPr lang="es-ES" b="0" i="1" dirty="0" smtClean="0">
                <a:solidFill>
                  <a:srgbClr val="002060"/>
                </a:solidFill>
              </a:rPr>
              <a:t> </a:t>
            </a:r>
            <a:r>
              <a:rPr lang="es-ES" b="0" i="1" dirty="0" err="1" smtClean="0">
                <a:solidFill>
                  <a:srgbClr val="002060"/>
                </a:solidFill>
              </a:rPr>
              <a:t>Review</a:t>
            </a:r>
            <a:r>
              <a:rPr lang="es-ES" b="0" i="1" dirty="0" smtClean="0">
                <a:solidFill>
                  <a:srgbClr val="002060"/>
                </a:solidFill>
              </a:rPr>
              <a:t> 2016</a:t>
            </a:r>
            <a:endParaRPr lang="es-ES" b="0" i="1" dirty="0">
              <a:solidFill>
                <a:srgbClr val="002060"/>
              </a:solidFill>
            </a:endParaRPr>
          </a:p>
        </p:txBody>
      </p:sp>
      <p:sp>
        <p:nvSpPr>
          <p:cNvPr id="10" name="Rectangle 9"/>
          <p:cNvSpPr/>
          <p:nvPr/>
        </p:nvSpPr>
        <p:spPr bwMode="auto">
          <a:xfrm>
            <a:off x="200472" y="980728"/>
            <a:ext cx="5687994" cy="468052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Aft>
                <a:spcPts val="300"/>
              </a:spcAft>
            </a:pPr>
            <a:r>
              <a:rPr lang="es-ES" sz="1100" i="1" u="sng" dirty="0" smtClean="0">
                <a:solidFill>
                  <a:srgbClr val="002776"/>
                </a:solidFill>
                <a:cs typeface="Arial" pitchFamily="34" charset="0"/>
              </a:rPr>
              <a:t>La tendencia positiva de la industria se consolida, tras un período de pérdidas importantes durante la crisis económica 2008-09</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Beneficio después de impuestos de </a:t>
            </a:r>
            <a:r>
              <a:rPr lang="es-ES" sz="1000" b="1" dirty="0" smtClean="0">
                <a:solidFill>
                  <a:srgbClr val="002776"/>
                </a:solidFill>
                <a:cs typeface="Arial" pitchFamily="34" charset="0"/>
              </a:rPr>
              <a:t>$ 17,6 miles de millones </a:t>
            </a:r>
            <a:r>
              <a:rPr lang="es-ES" sz="1000" dirty="0" smtClean="0">
                <a:solidFill>
                  <a:srgbClr val="002776"/>
                </a:solidFill>
                <a:cs typeface="Arial" pitchFamily="34" charset="0"/>
              </a:rPr>
              <a:t>en 2015 (vs. $16,4 MM en 2014), siendo el 6º año sucesivo de rentabilidad del sector de transporte aéreo de pasajeros y el mejor desde el rebote de 2010.</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La </a:t>
            </a:r>
            <a:r>
              <a:rPr lang="es-ES" sz="1000" b="1" dirty="0" smtClean="0">
                <a:solidFill>
                  <a:srgbClr val="002776"/>
                </a:solidFill>
                <a:cs typeface="Arial" pitchFamily="34" charset="0"/>
              </a:rPr>
              <a:t>mejora de las condiciones económicas globales</a:t>
            </a:r>
            <a:r>
              <a:rPr lang="es-ES" sz="1000" dirty="0" smtClean="0">
                <a:solidFill>
                  <a:srgbClr val="002776"/>
                </a:solidFill>
                <a:cs typeface="Arial" pitchFamily="34" charset="0"/>
              </a:rPr>
              <a:t>, principal causa de la mejora de rentabilidad de la industria del sector aviación</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Incremento de la demanda de servicios de carga y pasajeros, reflejando una recuperación en la economía mundial y un incremento del comercio mundial: incremento de </a:t>
            </a:r>
            <a:r>
              <a:rPr lang="es-ES" sz="1000" dirty="0" err="1" smtClean="0">
                <a:solidFill>
                  <a:srgbClr val="002776"/>
                </a:solidFill>
                <a:cs typeface="Arial" pitchFamily="34" charset="0"/>
              </a:rPr>
              <a:t>FTKs</a:t>
            </a:r>
            <a:r>
              <a:rPr lang="es-ES" sz="1000" dirty="0" smtClean="0">
                <a:solidFill>
                  <a:srgbClr val="002776"/>
                </a:solidFill>
                <a:cs typeface="Arial" pitchFamily="34" charset="0"/>
              </a:rPr>
              <a:t> (</a:t>
            </a:r>
            <a:r>
              <a:rPr lang="es-ES" sz="1000" i="1" dirty="0" err="1" smtClean="0">
                <a:solidFill>
                  <a:srgbClr val="002776"/>
                </a:solidFill>
                <a:cs typeface="Arial" pitchFamily="34" charset="0"/>
              </a:rPr>
              <a:t>freight</a:t>
            </a:r>
            <a:r>
              <a:rPr lang="es-ES" sz="1000" i="1" dirty="0" smtClean="0">
                <a:solidFill>
                  <a:srgbClr val="002776"/>
                </a:solidFill>
                <a:cs typeface="Arial" pitchFamily="34" charset="0"/>
              </a:rPr>
              <a:t> </a:t>
            </a:r>
            <a:r>
              <a:rPr lang="es-ES" sz="1000" i="1" dirty="0" err="1" smtClean="0">
                <a:solidFill>
                  <a:srgbClr val="002776"/>
                </a:solidFill>
                <a:cs typeface="Arial" pitchFamily="34" charset="0"/>
              </a:rPr>
              <a:t>tonne</a:t>
            </a:r>
            <a:r>
              <a:rPr lang="es-ES" sz="1000" i="1" dirty="0" smtClean="0">
                <a:solidFill>
                  <a:srgbClr val="002776"/>
                </a:solidFill>
                <a:cs typeface="Arial" pitchFamily="34" charset="0"/>
              </a:rPr>
              <a:t> </a:t>
            </a:r>
            <a:r>
              <a:rPr lang="es-ES" sz="1000" i="1" dirty="0" err="1" smtClean="0">
                <a:solidFill>
                  <a:srgbClr val="002776"/>
                </a:solidFill>
                <a:cs typeface="Arial" pitchFamily="34" charset="0"/>
              </a:rPr>
              <a:t>kilometers</a:t>
            </a:r>
            <a:r>
              <a:rPr lang="es-ES" sz="1000" dirty="0" smtClean="0">
                <a:solidFill>
                  <a:srgbClr val="002776"/>
                </a:solidFill>
                <a:cs typeface="Arial" pitchFamily="34" charset="0"/>
              </a:rPr>
              <a:t>) y </a:t>
            </a:r>
            <a:r>
              <a:rPr lang="es-ES" sz="1000" dirty="0" err="1" smtClean="0">
                <a:solidFill>
                  <a:srgbClr val="002776"/>
                </a:solidFill>
                <a:cs typeface="Arial" pitchFamily="34" charset="0"/>
              </a:rPr>
              <a:t>RPKs</a:t>
            </a:r>
            <a:r>
              <a:rPr lang="es-ES" sz="1000" dirty="0" smtClean="0">
                <a:solidFill>
                  <a:srgbClr val="002776"/>
                </a:solidFill>
                <a:cs typeface="Arial" pitchFamily="34" charset="0"/>
              </a:rPr>
              <a:t> (</a:t>
            </a:r>
            <a:r>
              <a:rPr lang="es-ES" sz="1000" i="1" dirty="0" smtClean="0">
                <a:solidFill>
                  <a:srgbClr val="002776"/>
                </a:solidFill>
                <a:cs typeface="Arial" pitchFamily="34" charset="0"/>
              </a:rPr>
              <a:t>revenue </a:t>
            </a:r>
            <a:r>
              <a:rPr lang="es-ES" sz="1000" i="1" dirty="0" err="1" smtClean="0">
                <a:solidFill>
                  <a:srgbClr val="002776"/>
                </a:solidFill>
                <a:cs typeface="Arial" pitchFamily="34" charset="0"/>
              </a:rPr>
              <a:t>passenger</a:t>
            </a:r>
            <a:r>
              <a:rPr lang="es-ES" sz="1000" i="1" dirty="0" smtClean="0">
                <a:solidFill>
                  <a:srgbClr val="002776"/>
                </a:solidFill>
                <a:cs typeface="Arial" pitchFamily="34" charset="0"/>
              </a:rPr>
              <a:t> </a:t>
            </a:r>
            <a:r>
              <a:rPr lang="es-ES" sz="1000" i="1" dirty="0" err="1" smtClean="0">
                <a:solidFill>
                  <a:srgbClr val="002776"/>
                </a:solidFill>
                <a:cs typeface="Arial" pitchFamily="34" charset="0"/>
              </a:rPr>
              <a:t>kilometers</a:t>
            </a:r>
            <a:r>
              <a:rPr lang="es-ES" sz="1000" dirty="0" smtClean="0">
                <a:solidFill>
                  <a:srgbClr val="002776"/>
                </a:solidFill>
                <a:cs typeface="Arial" pitchFamily="34" charset="0"/>
              </a:rPr>
              <a:t>) respectivamente, aunque con una ligera ralentización del crecimiento en el transporte de carga en 2015.</a:t>
            </a:r>
          </a:p>
          <a:p>
            <a:pPr fontAlgn="base">
              <a:spcBef>
                <a:spcPts val="600"/>
              </a:spcBef>
              <a:spcAft>
                <a:spcPts val="300"/>
              </a:spcAft>
            </a:pPr>
            <a:r>
              <a:rPr lang="es-ES" sz="1100" i="1" u="sng" dirty="0" smtClean="0">
                <a:solidFill>
                  <a:srgbClr val="002776"/>
                </a:solidFill>
                <a:cs typeface="Arial" pitchFamily="34" charset="0"/>
              </a:rPr>
              <a:t>Decrecimiento en el precio del combustible, favoreciendo el abaratamiento de los viajes</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El precio medio del combustible de aeronaves cerró 2015 en </a:t>
            </a:r>
            <a:r>
              <a:rPr lang="es-ES" sz="1000" b="1" dirty="0" smtClean="0">
                <a:solidFill>
                  <a:srgbClr val="002776"/>
                </a:solidFill>
                <a:cs typeface="Arial" pitchFamily="34" charset="0"/>
              </a:rPr>
              <a:t>$ 48/barril (-42% vs 2014)</a:t>
            </a:r>
            <a:r>
              <a:rPr lang="es-ES" sz="1000" dirty="0" smtClean="0">
                <a:solidFill>
                  <a:srgbClr val="002776"/>
                </a:solidFill>
                <a:cs typeface="Arial" pitchFamily="34" charset="0"/>
              </a:rPr>
              <a:t>, el nivel más bajo en los últimos 11 años.</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La </a:t>
            </a:r>
            <a:r>
              <a:rPr lang="es-ES" sz="1000" b="1" dirty="0" smtClean="0">
                <a:solidFill>
                  <a:srgbClr val="002776"/>
                </a:solidFill>
                <a:cs typeface="Arial" pitchFamily="34" charset="0"/>
              </a:rPr>
              <a:t>tarifa media a nivel global bajó un 4,5% en 2015 con respecto a valores de</a:t>
            </a:r>
            <a:r>
              <a:rPr lang="es-ES" sz="1000" dirty="0" smtClean="0">
                <a:solidFill>
                  <a:srgbClr val="002776"/>
                </a:solidFill>
                <a:cs typeface="Arial" pitchFamily="34" charset="0"/>
              </a:rPr>
              <a:t> </a:t>
            </a:r>
            <a:r>
              <a:rPr lang="es-ES" sz="1000" b="1" dirty="0" smtClean="0">
                <a:solidFill>
                  <a:srgbClr val="002776"/>
                </a:solidFill>
                <a:cs typeface="Arial" pitchFamily="34" charset="0"/>
              </a:rPr>
              <a:t>2013</a:t>
            </a:r>
            <a:r>
              <a:rPr lang="es-ES" sz="1000" dirty="0" smtClean="0">
                <a:solidFill>
                  <a:srgbClr val="002776"/>
                </a:solidFill>
                <a:cs typeface="Arial" pitchFamily="34" charset="0"/>
              </a:rPr>
              <a:t>, principalmente debido al aumento de la competencia en mercados que adicionalmente tuvieron fuertes reducciones en los precios del combustible.</a:t>
            </a:r>
          </a:p>
          <a:p>
            <a:pPr fontAlgn="base">
              <a:spcBef>
                <a:spcPts val="600"/>
              </a:spcBef>
              <a:spcAft>
                <a:spcPts val="300"/>
              </a:spcAft>
            </a:pPr>
            <a:r>
              <a:rPr lang="es-ES" sz="1100" i="1" u="sng" dirty="0" smtClean="0">
                <a:solidFill>
                  <a:srgbClr val="002776"/>
                </a:solidFill>
                <a:cs typeface="Arial" pitchFamily="34" charset="0"/>
              </a:rPr>
              <a:t>Rápido crecimiento en los mercados emergentes</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Las </a:t>
            </a:r>
            <a:r>
              <a:rPr lang="es-ES" sz="1000" b="1" dirty="0" smtClean="0">
                <a:solidFill>
                  <a:srgbClr val="002776"/>
                </a:solidFill>
                <a:cs typeface="Arial" pitchFamily="34" charset="0"/>
              </a:rPr>
              <a:t>mayores mejoras </a:t>
            </a:r>
            <a:r>
              <a:rPr lang="es-ES" sz="1000" dirty="0" smtClean="0">
                <a:solidFill>
                  <a:srgbClr val="002776"/>
                </a:solidFill>
                <a:cs typeface="Arial" pitchFamily="34" charset="0"/>
              </a:rPr>
              <a:t>se mostraron en economías maduras como </a:t>
            </a:r>
            <a:r>
              <a:rPr lang="es-ES" sz="1000" b="1" dirty="0" smtClean="0">
                <a:solidFill>
                  <a:srgbClr val="002776"/>
                </a:solidFill>
                <a:cs typeface="Arial" pitchFamily="34" charset="0"/>
              </a:rPr>
              <a:t>EEUU</a:t>
            </a:r>
            <a:r>
              <a:rPr lang="es-ES" sz="1000" dirty="0" smtClean="0">
                <a:solidFill>
                  <a:srgbClr val="002776"/>
                </a:solidFill>
                <a:cs typeface="Arial" pitchFamily="34" charset="0"/>
              </a:rPr>
              <a:t> y el </a:t>
            </a:r>
            <a:r>
              <a:rPr lang="es-ES" sz="1000" b="1" dirty="0" smtClean="0">
                <a:solidFill>
                  <a:srgbClr val="002776"/>
                </a:solidFill>
                <a:cs typeface="Arial" pitchFamily="34" charset="0"/>
              </a:rPr>
              <a:t>Reino Unido.</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No obstante, el incremento en pasajeros domésticos en China fue record en 2015 (+36 </a:t>
            </a:r>
            <a:r>
              <a:rPr lang="es-ES" sz="1000" dirty="0" err="1" smtClean="0">
                <a:solidFill>
                  <a:srgbClr val="002776"/>
                </a:solidFill>
                <a:cs typeface="Arial" pitchFamily="34" charset="0"/>
              </a:rPr>
              <a:t>Mpax</a:t>
            </a:r>
            <a:r>
              <a:rPr lang="es-ES" sz="1000" dirty="0" smtClean="0">
                <a:solidFill>
                  <a:srgbClr val="002776"/>
                </a:solidFill>
                <a:cs typeface="Arial" pitchFamily="34" charset="0"/>
              </a:rPr>
              <a:t> vs. 2014), incluso mayor que el aumento sumado por los dos mercados siguientes, India e Indonesia. Adicionalmente, en estas economías el crecimiento del PIB generó un mayor impacto en demanda de transporte aéreo, puesto que cada unidad de PIB genera más viajes aéreos en economías emergentes que en mercados maduros. </a:t>
            </a:r>
            <a:r>
              <a:rPr lang="es-ES" sz="1000" b="1" dirty="0" smtClean="0">
                <a:solidFill>
                  <a:srgbClr val="002776"/>
                </a:solidFill>
                <a:cs typeface="Arial" pitchFamily="34" charset="0"/>
              </a:rPr>
              <a:t>7 de los 10 mejores mercados origen-destino en 2015 se localizaron en Asia</a:t>
            </a:r>
            <a:r>
              <a:rPr lang="es-ES" sz="1000" dirty="0" smtClean="0">
                <a:solidFill>
                  <a:srgbClr val="002776"/>
                </a:solidFill>
                <a:cs typeface="Arial" pitchFamily="34" charset="0"/>
              </a:rPr>
              <a:t>.</a:t>
            </a:r>
          </a:p>
          <a:p>
            <a:pPr fontAlgn="base">
              <a:spcBef>
                <a:spcPts val="600"/>
              </a:spcBef>
              <a:spcAft>
                <a:spcPts val="300"/>
              </a:spcAft>
            </a:pPr>
            <a:r>
              <a:rPr lang="es-ES" sz="1100" i="1" u="sng" dirty="0" smtClean="0">
                <a:solidFill>
                  <a:srgbClr val="002776"/>
                </a:solidFill>
                <a:cs typeface="Arial" pitchFamily="34" charset="0"/>
              </a:rPr>
              <a:t>Contribución del transporte aéreo al comercio internacional</a:t>
            </a:r>
            <a:endParaRPr lang="es-ES" sz="1100" i="1" u="sng" dirty="0">
              <a:solidFill>
                <a:srgbClr val="002776"/>
              </a:solidFill>
              <a:cs typeface="Arial" pitchFamily="34" charset="0"/>
            </a:endParaRP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El transporte aéreo es un eslabón vital para el comercio internacional y juega un rol crítico como facilitador del turismo.</a:t>
            </a:r>
          </a:p>
          <a:p>
            <a:pPr marL="171450" indent="-171450" fontAlgn="base">
              <a:spcAft>
                <a:spcPts val="300"/>
              </a:spcAft>
              <a:buFont typeface="Arial" panose="020B0604020202020204" pitchFamily="34" charset="0"/>
              <a:buChar char="•"/>
            </a:pPr>
            <a:r>
              <a:rPr lang="es-ES" sz="1000" b="1" dirty="0" smtClean="0">
                <a:solidFill>
                  <a:srgbClr val="002776"/>
                </a:solidFill>
                <a:cs typeface="Arial" pitchFamily="34" charset="0"/>
              </a:rPr>
              <a:t>El valor total del comercio transportado en modo aéreo se ha estimado en $ 5.7 trillones en 2015, </a:t>
            </a:r>
            <a:r>
              <a:rPr lang="es-ES" sz="1000" dirty="0" smtClean="0">
                <a:solidFill>
                  <a:srgbClr val="002776"/>
                </a:solidFill>
                <a:cs typeface="Arial" pitchFamily="34" charset="0"/>
              </a:rPr>
              <a:t>mientras que los </a:t>
            </a:r>
            <a:r>
              <a:rPr lang="es-ES" sz="1000" b="1" dirty="0" smtClean="0">
                <a:solidFill>
                  <a:srgbClr val="002776"/>
                </a:solidFill>
                <a:cs typeface="Arial" pitchFamily="34" charset="0"/>
              </a:rPr>
              <a:t>turistas que viajaron por aire gastaron un total de $ 620.000 millones.</a:t>
            </a:r>
            <a:endParaRPr lang="es-ES" sz="1000" b="1" dirty="0">
              <a:solidFill>
                <a:srgbClr val="002776"/>
              </a:solidFill>
              <a:cs typeface="Arial" pitchFamily="34" charset="0"/>
            </a:endParaRPr>
          </a:p>
          <a:p>
            <a:pPr fontAlgn="base">
              <a:spcAft>
                <a:spcPts val="300"/>
              </a:spcAft>
            </a:pPr>
            <a:endParaRPr lang="es-ES" sz="1000" dirty="0" smtClean="0">
              <a:solidFill>
                <a:srgbClr val="002776"/>
              </a:solidFill>
              <a:cs typeface="Arial" pitchFamily="34" charset="0"/>
            </a:endParaRPr>
          </a:p>
        </p:txBody>
      </p:sp>
      <p:sp>
        <p:nvSpPr>
          <p:cNvPr id="13" name="TxtBox:83/125"/>
          <p:cNvSpPr/>
          <p:nvPr/>
        </p:nvSpPr>
        <p:spPr bwMode="auto">
          <a:xfrm>
            <a:off x="5943643" y="1194059"/>
            <a:ext cx="3347756"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Ingresos netos del sector aviación ($ MM), 2000-15</a:t>
            </a:r>
            <a:endParaRPr lang="es-ES" sz="1050" b="1" dirty="0">
              <a:solidFill>
                <a:srgbClr val="002776"/>
              </a:solidFill>
            </a:endParaRPr>
          </a:p>
        </p:txBody>
      </p:sp>
      <p:sp>
        <p:nvSpPr>
          <p:cNvPr id="17" name="TxtBox:83/125"/>
          <p:cNvSpPr/>
          <p:nvPr/>
        </p:nvSpPr>
        <p:spPr bwMode="auto">
          <a:xfrm>
            <a:off x="5768520" y="4022575"/>
            <a:ext cx="3698004"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Valor comercial trasportado en modo aéreo y gasto turístico ($ </a:t>
            </a:r>
            <a:r>
              <a:rPr lang="es-ES" sz="1050" b="1" dirty="0" err="1" smtClean="0">
                <a:solidFill>
                  <a:srgbClr val="002776"/>
                </a:solidFill>
              </a:rPr>
              <a:t>billion</a:t>
            </a:r>
            <a:r>
              <a:rPr lang="es-ES" sz="1050" b="1" dirty="0" smtClean="0">
                <a:solidFill>
                  <a:srgbClr val="002776"/>
                </a:solidFill>
              </a:rPr>
              <a:t>), 2000-15$)</a:t>
            </a:r>
            <a:endParaRPr lang="es-ES" sz="1050" b="1" dirty="0">
              <a:solidFill>
                <a:srgbClr val="002776"/>
              </a:solidFill>
            </a:endParaRPr>
          </a:p>
        </p:txBody>
      </p:sp>
      <p:pic>
        <p:nvPicPr>
          <p:cNvPr id="19" name="Picture 1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898820" y="1493488"/>
            <a:ext cx="3437397" cy="2511576"/>
          </a:xfrm>
          <a:prstGeom prst="rect">
            <a:avLst/>
          </a:prstGeom>
        </p:spPr>
      </p:pic>
      <p:pic>
        <p:nvPicPr>
          <p:cNvPr id="20" name="Picture 1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148504" y="4382615"/>
            <a:ext cx="2938028" cy="2158005"/>
          </a:xfrm>
          <a:prstGeom prst="rect">
            <a:avLst/>
          </a:prstGeom>
        </p:spPr>
      </p:pic>
    </p:spTree>
    <p:extLst>
      <p:ext uri="{BB962C8B-B14F-4D97-AF65-F5344CB8AC3E}">
        <p14:creationId xmlns:p14="http://schemas.microsoft.com/office/powerpoint/2010/main" val="13581218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233</a:t>
            </a:fld>
            <a:endParaRPr lang="es-ES" dirty="0">
              <a:solidFill>
                <a:srgbClr val="002776"/>
              </a:solidFill>
            </a:endParaRPr>
          </a:p>
        </p:txBody>
      </p:sp>
      <p:sp>
        <p:nvSpPr>
          <p:cNvPr id="1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060"/>
                </a:solidFill>
              </a:rPr>
              <a:t>Fuente: IATA </a:t>
            </a:r>
            <a:r>
              <a:rPr lang="es-ES" b="0" i="1" dirty="0" err="1" smtClean="0">
                <a:solidFill>
                  <a:srgbClr val="002060"/>
                </a:solidFill>
              </a:rPr>
              <a:t>Annual</a:t>
            </a:r>
            <a:r>
              <a:rPr lang="es-ES" b="0" i="1" dirty="0" smtClean="0">
                <a:solidFill>
                  <a:srgbClr val="002060"/>
                </a:solidFill>
              </a:rPr>
              <a:t> </a:t>
            </a:r>
            <a:r>
              <a:rPr lang="es-ES" b="0" i="1" dirty="0" err="1" smtClean="0">
                <a:solidFill>
                  <a:srgbClr val="002060"/>
                </a:solidFill>
              </a:rPr>
              <a:t>Review</a:t>
            </a:r>
            <a:r>
              <a:rPr lang="es-ES" b="0" i="1" dirty="0" smtClean="0">
                <a:solidFill>
                  <a:srgbClr val="002060"/>
                </a:solidFill>
              </a:rPr>
              <a:t> 2015-2016</a:t>
            </a:r>
            <a:endParaRPr lang="es-ES" b="0" i="1" dirty="0">
              <a:solidFill>
                <a:srgbClr val="002060"/>
              </a:solidFill>
            </a:endParaRPr>
          </a:p>
        </p:txBody>
      </p:sp>
      <p:sp>
        <p:nvSpPr>
          <p:cNvPr id="10"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Situación </a:t>
            </a:r>
            <a:r>
              <a:rPr lang="es-ES" sz="2000" b="1" dirty="0">
                <a:solidFill>
                  <a:srgbClr val="00B0F0"/>
                </a:solidFill>
                <a:cs typeface="Arial" charset="0"/>
              </a:rPr>
              <a:t>actual a nivel global (</a:t>
            </a:r>
            <a:r>
              <a:rPr lang="es-ES" sz="2000" b="1" dirty="0" smtClean="0">
                <a:solidFill>
                  <a:srgbClr val="00B0F0"/>
                </a:solidFill>
                <a:cs typeface="Arial" charset="0"/>
              </a:rPr>
              <a:t>ii/iv</a:t>
            </a:r>
            <a:r>
              <a:rPr lang="es-ES" sz="2000" b="1" dirty="0">
                <a:solidFill>
                  <a:srgbClr val="00B0F0"/>
                </a:solidFill>
                <a:cs typeface="Arial" charset="0"/>
              </a:rPr>
              <a:t>) </a:t>
            </a:r>
          </a:p>
        </p:txBody>
      </p:sp>
      <p:sp>
        <p:nvSpPr>
          <p:cNvPr id="8" name="Rectangle 7"/>
          <p:cNvSpPr/>
          <p:nvPr/>
        </p:nvSpPr>
        <p:spPr bwMode="auto">
          <a:xfrm>
            <a:off x="345126" y="1537150"/>
            <a:ext cx="9216387" cy="2016224"/>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Bef>
                <a:spcPts val="600"/>
              </a:spcBef>
              <a:spcAft>
                <a:spcPts val="300"/>
              </a:spcAft>
            </a:pPr>
            <a:r>
              <a:rPr lang="es-ES" sz="1100" i="1" u="sng" dirty="0" smtClean="0">
                <a:solidFill>
                  <a:srgbClr val="002776"/>
                </a:solidFill>
                <a:cs typeface="Arial" pitchFamily="34" charset="0"/>
              </a:rPr>
              <a:t>El factor de ocupación se mantiene e incrementa la importancia de los ingresos complementarios</a:t>
            </a:r>
          </a:p>
          <a:p>
            <a:pPr marL="171450" indent="-171450" fontAlgn="base">
              <a:spcAft>
                <a:spcPts val="300"/>
              </a:spcAft>
              <a:buFont typeface="Arial" panose="020B0604020202020204" pitchFamily="34" charset="0"/>
              <a:buChar char="•"/>
            </a:pPr>
            <a:r>
              <a:rPr lang="es-ES" sz="1100" dirty="0" smtClean="0">
                <a:solidFill>
                  <a:srgbClr val="002776"/>
                </a:solidFill>
                <a:cs typeface="Arial" pitchFamily="34" charset="0"/>
              </a:rPr>
              <a:t>El </a:t>
            </a:r>
            <a:r>
              <a:rPr lang="es-ES" sz="1100" b="1" dirty="0" smtClean="0">
                <a:solidFill>
                  <a:srgbClr val="002776"/>
                </a:solidFill>
                <a:cs typeface="Arial" pitchFamily="34" charset="0"/>
              </a:rPr>
              <a:t>factor de ocupación de pasajeros se mantuvo entorno al 80% en 2015, </a:t>
            </a:r>
            <a:r>
              <a:rPr lang="es-ES" sz="1100" dirty="0" smtClean="0">
                <a:solidFill>
                  <a:srgbClr val="002776"/>
                </a:solidFill>
                <a:cs typeface="Arial" pitchFamily="34" charset="0"/>
              </a:rPr>
              <a:t>manteniendo el leve crecimiento sostenido desde de 2009, como resultado del </a:t>
            </a:r>
            <a:r>
              <a:rPr lang="es-ES" sz="1100" b="1" dirty="0" smtClean="0">
                <a:solidFill>
                  <a:srgbClr val="002776"/>
                </a:solidFill>
                <a:cs typeface="Arial" pitchFamily="34" charset="0"/>
              </a:rPr>
              <a:t>incremento en el volumen de pasajeros </a:t>
            </a:r>
            <a:r>
              <a:rPr lang="es-ES" sz="1100" dirty="0" smtClean="0">
                <a:solidFill>
                  <a:srgbClr val="002776"/>
                </a:solidFill>
                <a:cs typeface="Arial" pitchFamily="34" charset="0"/>
              </a:rPr>
              <a:t>y la consolidación de una </a:t>
            </a:r>
            <a:r>
              <a:rPr lang="es-ES" sz="1100" b="1" dirty="0" smtClean="0">
                <a:solidFill>
                  <a:srgbClr val="002776"/>
                </a:solidFill>
                <a:cs typeface="Arial" pitchFamily="34" charset="0"/>
              </a:rPr>
              <a:t>disciplinada gestión de la capacidad </a:t>
            </a:r>
            <a:r>
              <a:rPr lang="es-ES" sz="1100" dirty="0" smtClean="0">
                <a:solidFill>
                  <a:srgbClr val="002776"/>
                </a:solidFill>
                <a:cs typeface="Arial" pitchFamily="34" charset="0"/>
              </a:rPr>
              <a:t>(particularmente en mercados maduros como EEUU y Atlántico Norte).</a:t>
            </a:r>
          </a:p>
        </p:txBody>
      </p:sp>
      <p:sp>
        <p:nvSpPr>
          <p:cNvPr id="13" name="Rectangle 12"/>
          <p:cNvSpPr/>
          <p:nvPr/>
        </p:nvSpPr>
        <p:spPr bwMode="auto">
          <a:xfrm>
            <a:off x="344489" y="2385273"/>
            <a:ext cx="3456384" cy="2451474"/>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171450" indent="-171450" fontAlgn="base">
              <a:spcAft>
                <a:spcPts val="600"/>
              </a:spcAft>
              <a:buFont typeface="Arial" panose="020B0604020202020204" pitchFamily="34" charset="0"/>
              <a:buChar char="•"/>
            </a:pPr>
            <a:r>
              <a:rPr lang="es-ES" sz="1100" dirty="0">
                <a:solidFill>
                  <a:srgbClr val="002776"/>
                </a:solidFill>
                <a:cs typeface="Arial" pitchFamily="34" charset="0"/>
              </a:rPr>
              <a:t>La ocupación para punto de equilibrio </a:t>
            </a:r>
            <a:r>
              <a:rPr lang="es-ES" sz="1100" dirty="0" smtClean="0">
                <a:solidFill>
                  <a:srgbClr val="002776"/>
                </a:solidFill>
                <a:cs typeface="Arial" pitchFamily="34" charset="0"/>
              </a:rPr>
              <a:t>(</a:t>
            </a:r>
            <a:r>
              <a:rPr lang="es-ES" sz="1100" i="1" dirty="0" err="1" smtClean="0">
                <a:solidFill>
                  <a:srgbClr val="002776"/>
                </a:solidFill>
                <a:cs typeface="Arial" pitchFamily="34" charset="0"/>
              </a:rPr>
              <a:t>breakeven</a:t>
            </a:r>
            <a:r>
              <a:rPr lang="es-ES" sz="1100" i="1" dirty="0" smtClean="0">
                <a:solidFill>
                  <a:srgbClr val="002776"/>
                </a:solidFill>
                <a:cs typeface="Arial" pitchFamily="34" charset="0"/>
              </a:rPr>
              <a:t> load factor</a:t>
            </a:r>
            <a:r>
              <a:rPr lang="es-ES" sz="1100" dirty="0" smtClean="0">
                <a:solidFill>
                  <a:srgbClr val="002776"/>
                </a:solidFill>
                <a:cs typeface="Arial" pitchFamily="34" charset="0"/>
              </a:rPr>
              <a:t>) bajó </a:t>
            </a:r>
            <a:r>
              <a:rPr lang="es-ES" sz="1100" dirty="0">
                <a:solidFill>
                  <a:srgbClr val="002776"/>
                </a:solidFill>
                <a:cs typeface="Arial" pitchFamily="34" charset="0"/>
              </a:rPr>
              <a:t>aún más en </a:t>
            </a:r>
            <a:r>
              <a:rPr lang="es-ES" sz="1100" dirty="0" smtClean="0">
                <a:solidFill>
                  <a:srgbClr val="002776"/>
                </a:solidFill>
                <a:cs typeface="Arial" pitchFamily="34" charset="0"/>
              </a:rPr>
              <a:t>2015 (61,8% vs 64,1</a:t>
            </a:r>
            <a:r>
              <a:rPr lang="es-ES" sz="1100" dirty="0">
                <a:solidFill>
                  <a:srgbClr val="002776"/>
                </a:solidFill>
                <a:cs typeface="Arial" pitchFamily="34" charset="0"/>
              </a:rPr>
              <a:t>% </a:t>
            </a:r>
            <a:r>
              <a:rPr lang="es-ES" sz="1100" dirty="0" smtClean="0">
                <a:solidFill>
                  <a:srgbClr val="002776"/>
                </a:solidFill>
                <a:cs typeface="Arial" pitchFamily="34" charset="0"/>
              </a:rPr>
              <a:t>en 2014 y </a:t>
            </a:r>
            <a:r>
              <a:rPr lang="es-ES" sz="1100" dirty="0">
                <a:solidFill>
                  <a:srgbClr val="002776"/>
                </a:solidFill>
                <a:cs typeface="Arial" pitchFamily="34" charset="0"/>
              </a:rPr>
              <a:t>64,5% en 2013) </a:t>
            </a:r>
            <a:r>
              <a:rPr lang="es-ES" sz="1100" dirty="0" smtClean="0">
                <a:solidFill>
                  <a:srgbClr val="002776"/>
                </a:solidFill>
                <a:cs typeface="Arial" pitchFamily="34" charset="0"/>
              </a:rPr>
              <a:t>principalmente en línea con la reducción del coste de combustible, complementado por </a:t>
            </a:r>
            <a:r>
              <a:rPr lang="es-ES" sz="1100" dirty="0">
                <a:solidFill>
                  <a:srgbClr val="002776"/>
                </a:solidFill>
                <a:cs typeface="Arial" pitchFamily="34" charset="0"/>
              </a:rPr>
              <a:t>el efecto positivo de mayores ingresos complementarios sobre los </a:t>
            </a:r>
            <a:r>
              <a:rPr lang="es-ES" sz="1100" dirty="0" err="1" smtClean="0">
                <a:solidFill>
                  <a:srgbClr val="002776"/>
                </a:solidFill>
                <a:cs typeface="Arial" pitchFamily="34" charset="0"/>
              </a:rPr>
              <a:t>yields</a:t>
            </a:r>
            <a:r>
              <a:rPr lang="es-ES" sz="1100" dirty="0" smtClean="0">
                <a:solidFill>
                  <a:srgbClr val="002776"/>
                </a:solidFill>
                <a:cs typeface="Arial" pitchFamily="34" charset="0"/>
              </a:rPr>
              <a:t>.</a:t>
            </a:r>
            <a:endParaRPr lang="es-ES" sz="1100" dirty="0">
              <a:solidFill>
                <a:srgbClr val="002776"/>
              </a:solidFill>
              <a:cs typeface="Arial" pitchFamily="34" charset="0"/>
            </a:endParaRPr>
          </a:p>
          <a:p>
            <a:pPr marL="171450" indent="-171450" fontAlgn="base">
              <a:spcAft>
                <a:spcPts val="600"/>
              </a:spcAft>
              <a:buFont typeface="Arial" panose="020B0604020202020204" pitchFamily="34" charset="0"/>
              <a:buChar char="•"/>
            </a:pPr>
            <a:r>
              <a:rPr lang="es-ES" sz="1100" dirty="0" smtClean="0">
                <a:solidFill>
                  <a:srgbClr val="002776"/>
                </a:solidFill>
                <a:cs typeface="Arial" pitchFamily="34" charset="0"/>
              </a:rPr>
              <a:t>Los </a:t>
            </a:r>
            <a:r>
              <a:rPr lang="es-ES" sz="1100" b="1" dirty="0" smtClean="0">
                <a:solidFill>
                  <a:srgbClr val="002776"/>
                </a:solidFill>
                <a:cs typeface="Arial" pitchFamily="34" charset="0"/>
              </a:rPr>
              <a:t>ingresos complementarios (</a:t>
            </a:r>
            <a:r>
              <a:rPr lang="es-ES" sz="1100" b="1" i="1" dirty="0" err="1" smtClean="0">
                <a:solidFill>
                  <a:srgbClr val="002776"/>
                </a:solidFill>
                <a:cs typeface="Arial" pitchFamily="34" charset="0"/>
              </a:rPr>
              <a:t>ancillary</a:t>
            </a:r>
            <a:r>
              <a:rPr lang="es-ES" sz="1100" b="1" i="1" dirty="0" smtClean="0">
                <a:solidFill>
                  <a:srgbClr val="002776"/>
                </a:solidFill>
                <a:cs typeface="Arial" pitchFamily="34" charset="0"/>
              </a:rPr>
              <a:t> revenue</a:t>
            </a:r>
            <a:r>
              <a:rPr lang="es-ES" sz="1100" b="1" dirty="0" smtClean="0">
                <a:solidFill>
                  <a:srgbClr val="002776"/>
                </a:solidFill>
                <a:cs typeface="Arial" pitchFamily="34" charset="0"/>
              </a:rPr>
              <a:t>) </a:t>
            </a:r>
            <a:r>
              <a:rPr lang="es-ES" sz="1100" dirty="0" smtClean="0">
                <a:solidFill>
                  <a:srgbClr val="002776"/>
                </a:solidFill>
                <a:cs typeface="Arial" pitchFamily="34" charset="0"/>
              </a:rPr>
              <a:t>juegan cada vez un </a:t>
            </a:r>
            <a:r>
              <a:rPr lang="es-ES" sz="1100" b="1" dirty="0" smtClean="0">
                <a:solidFill>
                  <a:srgbClr val="002776"/>
                </a:solidFill>
                <a:cs typeface="Arial" pitchFamily="34" charset="0"/>
              </a:rPr>
              <a:t>papel más importante en la industria</a:t>
            </a:r>
            <a:r>
              <a:rPr lang="es-ES" sz="1100" dirty="0" smtClean="0">
                <a:solidFill>
                  <a:srgbClr val="002776"/>
                </a:solidFill>
                <a:cs typeface="Arial" pitchFamily="34" charset="0"/>
              </a:rPr>
              <a:t>: de $42,6 MM en 2013 a </a:t>
            </a:r>
            <a:r>
              <a:rPr lang="es-ES" sz="1100" b="1" dirty="0" smtClean="0">
                <a:solidFill>
                  <a:srgbClr val="002776"/>
                </a:solidFill>
                <a:cs typeface="Arial" pitchFamily="34" charset="0"/>
              </a:rPr>
              <a:t>$49,9 MM en 2014 </a:t>
            </a:r>
            <a:r>
              <a:rPr lang="es-ES" sz="1100" dirty="0" smtClean="0">
                <a:solidFill>
                  <a:srgbClr val="002776"/>
                </a:solidFill>
                <a:cs typeface="Arial" pitchFamily="34" charset="0"/>
              </a:rPr>
              <a:t>(más de $15 por pasajero). Las aerolíneas consiguieron mantener como beneficio neto un promedio de $6,02 de cada pasajero servido, resultando en una mejora de $3,39 del beneficio promedio por pasajero en 2013). La tendencia en 2015 ha sido de mejora en este sentido.</a:t>
            </a:r>
          </a:p>
          <a:p>
            <a:pPr marL="171450" indent="-171450" fontAlgn="base">
              <a:spcAft>
                <a:spcPts val="600"/>
              </a:spcAft>
              <a:buFont typeface="Arial" panose="020B0604020202020204" pitchFamily="34" charset="0"/>
              <a:buChar char="•"/>
            </a:pPr>
            <a:r>
              <a:rPr lang="es-ES" sz="1100" dirty="0" smtClean="0">
                <a:solidFill>
                  <a:srgbClr val="002776"/>
                </a:solidFill>
                <a:cs typeface="Arial" pitchFamily="34" charset="0"/>
              </a:rPr>
              <a:t>Como resultado, el </a:t>
            </a:r>
            <a:r>
              <a:rPr lang="es-ES" sz="1100" b="1" dirty="0" smtClean="0">
                <a:solidFill>
                  <a:srgbClr val="002776"/>
                </a:solidFill>
                <a:cs typeface="Arial" pitchFamily="34" charset="0"/>
              </a:rPr>
              <a:t>retorno en capital invertido </a:t>
            </a:r>
            <a:r>
              <a:rPr lang="es-ES" sz="1100" dirty="0" smtClean="0">
                <a:solidFill>
                  <a:srgbClr val="002776"/>
                </a:solidFill>
                <a:cs typeface="Arial" pitchFamily="34" charset="0"/>
              </a:rPr>
              <a:t>por las aerolíneas creció del 6,1% en 2014 al </a:t>
            </a:r>
            <a:r>
              <a:rPr lang="es-ES" sz="1100" b="1" dirty="0" smtClean="0">
                <a:solidFill>
                  <a:srgbClr val="002776"/>
                </a:solidFill>
                <a:cs typeface="Arial" pitchFamily="34" charset="0"/>
              </a:rPr>
              <a:t>8,2% en 2015.</a:t>
            </a:r>
          </a:p>
        </p:txBody>
      </p:sp>
      <p:pic>
        <p:nvPicPr>
          <p:cNvPr id="14" name="Picture 1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054620" y="2257230"/>
            <a:ext cx="5506893" cy="4052090"/>
          </a:xfrm>
          <a:prstGeom prst="rect">
            <a:avLst/>
          </a:prstGeom>
        </p:spPr>
      </p:pic>
    </p:spTree>
    <p:extLst>
      <p:ext uri="{BB962C8B-B14F-4D97-AF65-F5344CB8AC3E}">
        <p14:creationId xmlns:p14="http://schemas.microsoft.com/office/powerpoint/2010/main" val="21088694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p:cNvGrpSpPr/>
          <p:nvPr/>
        </p:nvGrpSpPr>
        <p:grpSpPr>
          <a:xfrm>
            <a:off x="605584" y="1412776"/>
            <a:ext cx="8694833" cy="181909"/>
            <a:chOff x="5174971" y="3724733"/>
            <a:chExt cx="4269852" cy="181909"/>
          </a:xfrm>
        </p:grpSpPr>
        <p:cxnSp>
          <p:nvCxnSpPr>
            <p:cNvPr id="19" name="iBar:83/125"/>
            <p:cNvCxnSpPr>
              <a:cxnSpLocks noChangeShapeType="1"/>
            </p:cNvCxnSpPr>
            <p:nvPr/>
          </p:nvCxnSpPr>
          <p:spPr bwMode="auto">
            <a:xfrm flipV="1">
              <a:off x="5174971" y="3784646"/>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0" name="TxtBox:83/125"/>
            <p:cNvSpPr/>
            <p:nvPr/>
          </p:nvSpPr>
          <p:spPr bwMode="auto">
            <a:xfrm>
              <a:off x="6201956" y="3724733"/>
              <a:ext cx="2215887" cy="18190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Costes unitarios, </a:t>
              </a:r>
              <a:r>
                <a:rPr lang="es-ES" sz="1200" b="1" dirty="0" err="1" smtClean="0">
                  <a:solidFill>
                    <a:srgbClr val="002776"/>
                  </a:solidFill>
                </a:rPr>
                <a:t>yields</a:t>
              </a:r>
              <a:r>
                <a:rPr lang="es-ES" sz="1200" b="1" dirty="0">
                  <a:solidFill>
                    <a:srgbClr val="002776"/>
                  </a:solidFill>
                </a:rPr>
                <a:t> </a:t>
              </a:r>
              <a:r>
                <a:rPr lang="es-ES" sz="1200" b="1" dirty="0" smtClean="0">
                  <a:solidFill>
                    <a:srgbClr val="002776"/>
                  </a:solidFill>
                </a:rPr>
                <a:t>y </a:t>
              </a:r>
              <a:r>
                <a:rPr lang="es-ES" sz="1200" b="1" dirty="0" err="1" smtClean="0">
                  <a:solidFill>
                    <a:srgbClr val="002776"/>
                  </a:solidFill>
                </a:rPr>
                <a:t>breakeven</a:t>
              </a:r>
              <a:r>
                <a:rPr lang="es-ES" sz="1200" b="1" dirty="0" smtClean="0">
                  <a:solidFill>
                    <a:srgbClr val="002776"/>
                  </a:solidFill>
                </a:rPr>
                <a:t> load factor (%), 2000-14</a:t>
              </a:r>
              <a:endParaRPr lang="es-ES" sz="1200" b="1" dirty="0">
                <a:solidFill>
                  <a:srgbClr val="002776"/>
                </a:solidFill>
              </a:endParaRPr>
            </a:p>
          </p:txBody>
        </p:sp>
      </p:grpSp>
      <p:graphicFrame>
        <p:nvGraphicFramePr>
          <p:cNvPr id="30" name="Chart 29"/>
          <p:cNvGraphicFramePr/>
          <p:nvPr>
            <p:extLst>
              <p:ext uri="{D42A27DB-BD31-4B8C-83A1-F6EECF244321}">
                <p14:modId xmlns:p14="http://schemas.microsoft.com/office/powerpoint/2010/main" val="3402892051"/>
              </p:ext>
            </p:extLst>
          </p:nvPr>
        </p:nvGraphicFramePr>
        <p:xfrm>
          <a:off x="687404" y="1854732"/>
          <a:ext cx="8531191" cy="4507116"/>
        </p:xfrm>
        <a:graphic>
          <a:graphicData uri="http://schemas.openxmlformats.org/drawingml/2006/chart">
            <c:chart xmlns:c="http://schemas.openxmlformats.org/drawingml/2006/chart" xmlns:r="http://schemas.openxmlformats.org/officeDocument/2006/relationships" r:id="rId3"/>
          </a:graphicData>
        </a:graphic>
      </p:graphicFrame>
      <p:sp>
        <p:nvSpPr>
          <p:cNvPr id="7" name="Slide Number Placeholder 6"/>
          <p:cNvSpPr>
            <a:spLocks noGrp="1"/>
          </p:cNvSpPr>
          <p:nvPr>
            <p:ph type="sldNum" sz="quarter" idx="10"/>
          </p:nvPr>
        </p:nvSpPr>
        <p:spPr/>
        <p:txBody>
          <a:bodyPr/>
          <a:lstStyle/>
          <a:p>
            <a:fld id="{20A7A354-C5FB-4D1E-BE75-5A939ED93F75}" type="slidenum">
              <a:rPr lang="es-ES" smtClean="0">
                <a:solidFill>
                  <a:srgbClr val="002776"/>
                </a:solidFill>
              </a:rPr>
              <a:pPr/>
              <a:t>234</a:t>
            </a:fld>
            <a:endParaRPr lang="es-ES" dirty="0">
              <a:solidFill>
                <a:srgbClr val="002776"/>
              </a:solidFill>
            </a:endParaRPr>
          </a:p>
        </p:txBody>
      </p:sp>
      <p:sp>
        <p:nvSpPr>
          <p:cNvPr id="34"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060"/>
                </a:solidFill>
              </a:rPr>
              <a:t>Fuente: IATA </a:t>
            </a:r>
            <a:r>
              <a:rPr lang="es-ES" b="0" i="1" dirty="0" err="1" smtClean="0">
                <a:solidFill>
                  <a:srgbClr val="002060"/>
                </a:solidFill>
              </a:rPr>
              <a:t>Annual</a:t>
            </a:r>
            <a:r>
              <a:rPr lang="es-ES" b="0" i="1" dirty="0" smtClean="0">
                <a:solidFill>
                  <a:srgbClr val="002060"/>
                </a:solidFill>
              </a:rPr>
              <a:t> </a:t>
            </a:r>
            <a:r>
              <a:rPr lang="es-ES" b="0" i="1" dirty="0" err="1" smtClean="0">
                <a:solidFill>
                  <a:srgbClr val="002060"/>
                </a:solidFill>
              </a:rPr>
              <a:t>Review</a:t>
            </a:r>
            <a:r>
              <a:rPr lang="es-ES" b="0" i="1" dirty="0" smtClean="0">
                <a:solidFill>
                  <a:srgbClr val="002060"/>
                </a:solidFill>
              </a:rPr>
              <a:t> 2015</a:t>
            </a:r>
            <a:endParaRPr lang="es-ES" b="0" i="1" dirty="0">
              <a:solidFill>
                <a:srgbClr val="002060"/>
              </a:solidFill>
            </a:endParaRPr>
          </a:p>
        </p:txBody>
      </p:sp>
      <p:sp>
        <p:nvSpPr>
          <p:cNvPr id="11"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Situación </a:t>
            </a:r>
            <a:r>
              <a:rPr lang="es-ES" sz="2000" b="1" dirty="0">
                <a:solidFill>
                  <a:srgbClr val="00B0F0"/>
                </a:solidFill>
                <a:cs typeface="Arial" charset="0"/>
              </a:rPr>
              <a:t>actual a nivel global </a:t>
            </a:r>
            <a:r>
              <a:rPr lang="es-ES" sz="2000" b="1" dirty="0" smtClean="0">
                <a:solidFill>
                  <a:srgbClr val="00B0F0"/>
                </a:solidFill>
                <a:cs typeface="Arial" charset="0"/>
              </a:rPr>
              <a:t>(iii/iv</a:t>
            </a:r>
            <a:r>
              <a:rPr lang="es-ES" sz="2000" b="1" dirty="0">
                <a:solidFill>
                  <a:srgbClr val="00B0F0"/>
                </a:solidFill>
                <a:cs typeface="Arial" charset="0"/>
              </a:rPr>
              <a:t>) </a:t>
            </a:r>
          </a:p>
        </p:txBody>
      </p:sp>
    </p:spTree>
    <p:extLst>
      <p:ext uri="{BB962C8B-B14F-4D97-AF65-F5344CB8AC3E}">
        <p14:creationId xmlns:p14="http://schemas.microsoft.com/office/powerpoint/2010/main" val="5396914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p:cNvSpPr>
            <a:spLocks noGrp="1"/>
          </p:cNvSpPr>
          <p:nvPr>
            <p:ph type="sldNum" sz="quarter" idx="10"/>
          </p:nvPr>
        </p:nvSpPr>
        <p:spPr/>
        <p:txBody>
          <a:bodyPr/>
          <a:lstStyle/>
          <a:p>
            <a:fld id="{20A7A354-C5FB-4D1E-BE75-5A939ED93F75}" type="slidenum">
              <a:rPr lang="es-ES" smtClean="0">
                <a:solidFill>
                  <a:srgbClr val="002776"/>
                </a:solidFill>
              </a:rPr>
              <a:pPr/>
              <a:t>235</a:t>
            </a:fld>
            <a:endParaRPr lang="es-ES" dirty="0">
              <a:solidFill>
                <a:srgbClr val="002776"/>
              </a:solidFill>
            </a:endParaRPr>
          </a:p>
        </p:txBody>
      </p:sp>
      <p:sp>
        <p:nvSpPr>
          <p:cNvPr id="34" name="Slide Number Placeholder 3"/>
          <p:cNvSpPr txBox="1">
            <a:spLocks/>
          </p:cNvSpPr>
          <p:nvPr/>
        </p:nvSpPr>
        <p:spPr>
          <a:xfrm>
            <a:off x="732708" y="6554103"/>
            <a:ext cx="5012379"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060"/>
                </a:solidFill>
              </a:rPr>
              <a:t>Fuente: IATA </a:t>
            </a:r>
            <a:r>
              <a:rPr lang="es-ES" b="0" i="1" dirty="0" err="1" smtClean="0">
                <a:solidFill>
                  <a:srgbClr val="002060"/>
                </a:solidFill>
              </a:rPr>
              <a:t>Annual</a:t>
            </a:r>
            <a:r>
              <a:rPr lang="es-ES" b="0" i="1" dirty="0" smtClean="0">
                <a:solidFill>
                  <a:srgbClr val="002060"/>
                </a:solidFill>
              </a:rPr>
              <a:t> </a:t>
            </a:r>
            <a:r>
              <a:rPr lang="es-ES" b="0" i="1" dirty="0" err="1" smtClean="0">
                <a:solidFill>
                  <a:srgbClr val="002060"/>
                </a:solidFill>
              </a:rPr>
              <a:t>Review</a:t>
            </a:r>
            <a:r>
              <a:rPr lang="es-ES" b="0" i="1" dirty="0" smtClean="0">
                <a:solidFill>
                  <a:srgbClr val="002060"/>
                </a:solidFill>
              </a:rPr>
              <a:t> 2015-2016 y notas de prensa complementarias</a:t>
            </a:r>
            <a:endParaRPr lang="es-ES" b="0" i="1" dirty="0">
              <a:solidFill>
                <a:srgbClr val="002060"/>
              </a:solidFill>
            </a:endParaRPr>
          </a:p>
        </p:txBody>
      </p:sp>
      <p:sp>
        <p:nvSpPr>
          <p:cNvPr id="12"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Situación </a:t>
            </a:r>
            <a:r>
              <a:rPr lang="es-ES" sz="2000" b="1" dirty="0">
                <a:solidFill>
                  <a:srgbClr val="00B0F0"/>
                </a:solidFill>
                <a:cs typeface="Arial" charset="0"/>
              </a:rPr>
              <a:t>actual a nivel global (</a:t>
            </a:r>
            <a:r>
              <a:rPr lang="es-ES" sz="2000" b="1" dirty="0" smtClean="0">
                <a:solidFill>
                  <a:srgbClr val="00B0F0"/>
                </a:solidFill>
                <a:cs typeface="Arial" charset="0"/>
              </a:rPr>
              <a:t>iv/iv</a:t>
            </a:r>
            <a:r>
              <a:rPr lang="es-ES" sz="2000" b="1" dirty="0">
                <a:solidFill>
                  <a:srgbClr val="00B0F0"/>
                </a:solidFill>
                <a:cs typeface="Arial" charset="0"/>
              </a:rPr>
              <a:t>) </a:t>
            </a:r>
          </a:p>
        </p:txBody>
      </p:sp>
      <p:sp>
        <p:nvSpPr>
          <p:cNvPr id="13" name="TxtBox:83/125"/>
          <p:cNvSpPr/>
          <p:nvPr/>
        </p:nvSpPr>
        <p:spPr bwMode="auto">
          <a:xfrm>
            <a:off x="626794" y="1052736"/>
            <a:ext cx="2118219"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Crecimiento de </a:t>
            </a:r>
            <a:r>
              <a:rPr lang="es-ES" sz="1050" b="1" dirty="0" err="1" smtClean="0">
                <a:solidFill>
                  <a:srgbClr val="002776"/>
                </a:solidFill>
              </a:rPr>
              <a:t>RPKs</a:t>
            </a:r>
            <a:r>
              <a:rPr lang="es-ES" sz="1050" b="1" dirty="0" smtClean="0">
                <a:solidFill>
                  <a:srgbClr val="002776"/>
                </a:solidFill>
              </a:rPr>
              <a:t> por área de ruta (%), 2011-14</a:t>
            </a:r>
            <a:endParaRPr lang="es-ES" sz="1050" b="1" dirty="0">
              <a:solidFill>
                <a:srgbClr val="002776"/>
              </a:solidFill>
            </a:endParaRPr>
          </a:p>
        </p:txBody>
      </p:sp>
      <p:sp>
        <p:nvSpPr>
          <p:cNvPr id="17" name="TxtBox:83/125"/>
          <p:cNvSpPr/>
          <p:nvPr/>
        </p:nvSpPr>
        <p:spPr bwMode="auto">
          <a:xfrm>
            <a:off x="165129" y="3673783"/>
            <a:ext cx="3059679" cy="34253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050" b="1" dirty="0" smtClean="0">
                <a:solidFill>
                  <a:srgbClr val="002776"/>
                </a:solidFill>
              </a:rPr>
              <a:t>Márgenes y beneficios de aerolíneas según región de registro (como % de ventas), 2000-15</a:t>
            </a:r>
            <a:endParaRPr lang="es-ES" sz="1050" b="1" dirty="0">
              <a:solidFill>
                <a:srgbClr val="002776"/>
              </a:solidFill>
            </a:endParaRPr>
          </a:p>
        </p:txBody>
      </p:sp>
      <p:pic>
        <p:nvPicPr>
          <p:cNvPr id="18" name="Picture 1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87099" y="1382612"/>
            <a:ext cx="2815740" cy="2190404"/>
          </a:xfrm>
          <a:prstGeom prst="rect">
            <a:avLst/>
          </a:prstGeom>
        </p:spPr>
      </p:pic>
      <p:pic>
        <p:nvPicPr>
          <p:cNvPr id="19" name="Picture 1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68968" y="4049631"/>
            <a:ext cx="2833872" cy="2259689"/>
          </a:xfrm>
          <a:prstGeom prst="rect">
            <a:avLst/>
          </a:prstGeom>
        </p:spPr>
      </p:pic>
      <p:sp>
        <p:nvSpPr>
          <p:cNvPr id="20" name="Rectangle 19"/>
          <p:cNvSpPr/>
          <p:nvPr/>
        </p:nvSpPr>
        <p:spPr bwMode="auto">
          <a:xfrm>
            <a:off x="3224808" y="980728"/>
            <a:ext cx="6416253" cy="5427724"/>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Aft>
                <a:spcPts val="600"/>
              </a:spcAft>
            </a:pPr>
            <a:r>
              <a:rPr lang="es-ES" sz="1200" i="1" u="sng" dirty="0">
                <a:solidFill>
                  <a:srgbClr val="002776"/>
                </a:solidFill>
                <a:cs typeface="Arial" pitchFamily="34" charset="0"/>
              </a:rPr>
              <a:t>Incremento </a:t>
            </a:r>
            <a:r>
              <a:rPr lang="es-ES" sz="1200" i="1" u="sng" dirty="0" smtClean="0">
                <a:solidFill>
                  <a:srgbClr val="002776"/>
                </a:solidFill>
                <a:cs typeface="Arial" pitchFamily="34" charset="0"/>
              </a:rPr>
              <a:t>del tráfico a nivel regional</a:t>
            </a:r>
            <a:endParaRPr lang="es-ES" sz="1200" i="1" u="sng" dirty="0">
              <a:solidFill>
                <a:srgbClr val="002776"/>
              </a:solidFill>
              <a:cs typeface="Arial" pitchFamily="34" charset="0"/>
            </a:endParaRPr>
          </a:p>
          <a:p>
            <a:pPr marL="171450" indent="-171450" fontAlgn="base">
              <a:spcAft>
                <a:spcPts val="600"/>
              </a:spcAft>
              <a:buFont typeface="Arial" panose="020B0604020202020204" pitchFamily="34" charset="0"/>
              <a:buChar char="•"/>
            </a:pPr>
            <a:r>
              <a:rPr lang="es-ES" sz="1000" dirty="0">
                <a:solidFill>
                  <a:srgbClr val="002776"/>
                </a:solidFill>
                <a:cs typeface="Arial" pitchFamily="34" charset="0"/>
              </a:rPr>
              <a:t>Los </a:t>
            </a:r>
            <a:r>
              <a:rPr lang="es-ES" sz="1000" b="1" dirty="0" err="1">
                <a:solidFill>
                  <a:srgbClr val="002776"/>
                </a:solidFill>
                <a:cs typeface="Arial" pitchFamily="34" charset="0"/>
              </a:rPr>
              <a:t>RPKs</a:t>
            </a:r>
            <a:r>
              <a:rPr lang="es-ES" sz="1000" b="1" dirty="0">
                <a:solidFill>
                  <a:srgbClr val="002776"/>
                </a:solidFill>
                <a:cs typeface="Arial" pitchFamily="34" charset="0"/>
              </a:rPr>
              <a:t> (Pasajeros-Kilómetro </a:t>
            </a:r>
            <a:r>
              <a:rPr lang="es-ES" sz="1000" b="1" dirty="0" smtClean="0">
                <a:solidFill>
                  <a:srgbClr val="002776"/>
                </a:solidFill>
                <a:cs typeface="Arial" pitchFamily="34" charset="0"/>
              </a:rPr>
              <a:t>Transportados)  entre </a:t>
            </a:r>
            <a:r>
              <a:rPr lang="es-ES" sz="1000" b="1" dirty="0">
                <a:solidFill>
                  <a:srgbClr val="002776"/>
                </a:solidFill>
                <a:cs typeface="Arial" pitchFamily="34" charset="0"/>
              </a:rPr>
              <a:t>regiones se incrementaron en un 6,1% </a:t>
            </a:r>
            <a:r>
              <a:rPr lang="es-ES" sz="1000" dirty="0">
                <a:solidFill>
                  <a:srgbClr val="002776"/>
                </a:solidFill>
                <a:cs typeface="Arial" pitchFamily="34" charset="0"/>
              </a:rPr>
              <a:t>en 2014 (vs 5,4% en </a:t>
            </a:r>
            <a:r>
              <a:rPr lang="es-ES" sz="1000" dirty="0" smtClean="0">
                <a:solidFill>
                  <a:srgbClr val="002776"/>
                </a:solidFill>
                <a:cs typeface="Arial" pitchFamily="34" charset="0"/>
              </a:rPr>
              <a:t>2013). Las </a:t>
            </a:r>
            <a:r>
              <a:rPr lang="es-ES" sz="1000" dirty="0">
                <a:solidFill>
                  <a:srgbClr val="002776"/>
                </a:solidFill>
                <a:cs typeface="Arial" pitchFamily="34" charset="0"/>
              </a:rPr>
              <a:t>aerolíneas mantienen una </a:t>
            </a:r>
            <a:r>
              <a:rPr lang="es-ES" sz="1000" b="1" dirty="0">
                <a:solidFill>
                  <a:srgbClr val="002776"/>
                </a:solidFill>
                <a:cs typeface="Arial" pitchFamily="34" charset="0"/>
              </a:rPr>
              <a:t>estricta gestión de la capacidad </a:t>
            </a:r>
            <a:r>
              <a:rPr lang="es-ES" sz="1000" dirty="0">
                <a:solidFill>
                  <a:srgbClr val="002776"/>
                </a:solidFill>
                <a:cs typeface="Arial" pitchFamily="34" charset="0"/>
              </a:rPr>
              <a:t>y los </a:t>
            </a:r>
            <a:r>
              <a:rPr lang="es-ES" sz="1000" b="1" dirty="0">
                <a:solidFill>
                  <a:srgbClr val="002776"/>
                </a:solidFill>
                <a:cs typeface="Arial" pitchFamily="34" charset="0"/>
              </a:rPr>
              <a:t>asientos disponibles por kilómetro (ASK) se incrementan sólo ligeramente por encima</a:t>
            </a:r>
            <a:r>
              <a:rPr lang="es-ES" sz="1000" dirty="0">
                <a:solidFill>
                  <a:srgbClr val="002776"/>
                </a:solidFill>
                <a:cs typeface="Arial" pitchFamily="34" charset="0"/>
              </a:rPr>
              <a:t> del crecimiento en </a:t>
            </a:r>
            <a:r>
              <a:rPr lang="es-ES" sz="1000" dirty="0" err="1">
                <a:solidFill>
                  <a:srgbClr val="002776"/>
                </a:solidFill>
                <a:cs typeface="Arial" pitchFamily="34" charset="0"/>
              </a:rPr>
              <a:t>RPKs</a:t>
            </a:r>
            <a:r>
              <a:rPr lang="es-ES" sz="1000" dirty="0">
                <a:solidFill>
                  <a:srgbClr val="002776"/>
                </a:solidFill>
                <a:cs typeface="Arial" pitchFamily="34" charset="0"/>
              </a:rPr>
              <a:t> (6,3% en 2014</a:t>
            </a:r>
            <a:r>
              <a:rPr lang="es-ES" sz="1000" dirty="0" smtClean="0">
                <a:solidFill>
                  <a:srgbClr val="002776"/>
                </a:solidFill>
                <a:cs typeface="Arial" pitchFamily="34" charset="0"/>
              </a:rPr>
              <a:t>).</a:t>
            </a:r>
            <a:endParaRPr lang="es-ES" sz="1000" dirty="0">
              <a:solidFill>
                <a:srgbClr val="002776"/>
              </a:solidFill>
              <a:cs typeface="Arial" pitchFamily="34" charset="0"/>
            </a:endParaRPr>
          </a:p>
          <a:p>
            <a:pPr marL="171450" indent="-171450" fontAlgn="base">
              <a:spcAft>
                <a:spcPts val="300"/>
              </a:spcAft>
              <a:buFont typeface="Arial" panose="020B0604020202020204" pitchFamily="34" charset="0"/>
              <a:buChar char="•"/>
            </a:pPr>
            <a:r>
              <a:rPr lang="es-ES" sz="1000" b="1" dirty="0" smtClean="0">
                <a:solidFill>
                  <a:srgbClr val="002776"/>
                </a:solidFill>
                <a:cs typeface="Arial" pitchFamily="34" charset="0"/>
              </a:rPr>
              <a:t>Latinoamérica representó en 2015 el 5,9% del mercado total global de tráfico de pasajeros en términos de RPK</a:t>
            </a:r>
            <a:r>
              <a:rPr lang="es-ES" sz="1000" dirty="0" smtClean="0">
                <a:solidFill>
                  <a:srgbClr val="002776"/>
                </a:solidFill>
                <a:cs typeface="Arial" pitchFamily="34" charset="0"/>
              </a:rPr>
              <a:t>, valor que aún continua siendo bajo en comparación con el resto de mercados: Asia-Pacífico 33,3%, </a:t>
            </a:r>
            <a:r>
              <a:rPr lang="es-ES" sz="1000" dirty="0">
                <a:solidFill>
                  <a:srgbClr val="002776"/>
                </a:solidFill>
                <a:cs typeface="Arial" pitchFamily="34" charset="0"/>
              </a:rPr>
              <a:t>Norteamérica 24,8%, </a:t>
            </a:r>
            <a:r>
              <a:rPr lang="es-ES" sz="1000" dirty="0" smtClean="0">
                <a:solidFill>
                  <a:srgbClr val="002776"/>
                </a:solidFill>
                <a:cs typeface="Arial" pitchFamily="34" charset="0"/>
              </a:rPr>
              <a:t>Europa 23,1%, Oriente Medio 10,4% y África 2,4%.</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En los últimos años se ha venido observando una fuerte </a:t>
            </a:r>
            <a:r>
              <a:rPr lang="es-ES" sz="1000" b="1" dirty="0" smtClean="0">
                <a:solidFill>
                  <a:srgbClr val="002776"/>
                </a:solidFill>
                <a:cs typeface="Arial" pitchFamily="34" charset="0"/>
              </a:rPr>
              <a:t>reducción del crecimiento de </a:t>
            </a:r>
            <a:r>
              <a:rPr lang="es-ES" sz="1000" b="1" dirty="0" err="1">
                <a:solidFill>
                  <a:srgbClr val="002776"/>
                </a:solidFill>
                <a:cs typeface="Arial" pitchFamily="34" charset="0"/>
              </a:rPr>
              <a:t>RPKs</a:t>
            </a:r>
            <a:r>
              <a:rPr lang="es-ES" sz="1000" b="1" dirty="0">
                <a:solidFill>
                  <a:srgbClr val="002776"/>
                </a:solidFill>
                <a:cs typeface="Arial" pitchFamily="34" charset="0"/>
              </a:rPr>
              <a:t> entre Sudamérica y </a:t>
            </a:r>
            <a:r>
              <a:rPr lang="es-ES" sz="1000" b="1" dirty="0" smtClean="0">
                <a:solidFill>
                  <a:srgbClr val="002776"/>
                </a:solidFill>
                <a:cs typeface="Arial" pitchFamily="34" charset="0"/>
              </a:rPr>
              <a:t>Centroamérica, </a:t>
            </a:r>
            <a:r>
              <a:rPr lang="es-ES" sz="1000" dirty="0" smtClean="0">
                <a:solidFill>
                  <a:srgbClr val="002776"/>
                </a:solidFill>
                <a:cs typeface="Arial" pitchFamily="34" charset="0"/>
              </a:rPr>
              <a:t>en </a:t>
            </a:r>
            <a:r>
              <a:rPr lang="es-ES" sz="1000" dirty="0">
                <a:solidFill>
                  <a:srgbClr val="002776"/>
                </a:solidFill>
                <a:cs typeface="Arial" pitchFamily="34" charset="0"/>
              </a:rPr>
              <a:t>parte resultado de la reducción significativa por parte de algunas aerolíneas regionales de la capacidad a Venezuela por las dificultades de repatriación de </a:t>
            </a:r>
            <a:r>
              <a:rPr lang="es-ES" sz="1000" dirty="0" smtClean="0">
                <a:solidFill>
                  <a:srgbClr val="002776"/>
                </a:solidFill>
                <a:cs typeface="Arial" pitchFamily="34" charset="0"/>
              </a:rPr>
              <a:t>fondos, una tendencia que continua actualmente. </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La región latinoamericana (igual que el resto) experimentó un </a:t>
            </a:r>
            <a:r>
              <a:rPr lang="es-ES" sz="1000" b="1" dirty="0" smtClean="0">
                <a:solidFill>
                  <a:srgbClr val="002776"/>
                </a:solidFill>
                <a:cs typeface="Arial" pitchFamily="34" charset="0"/>
              </a:rPr>
              <a:t>crecimiento positivo de tráfico internacional en </a:t>
            </a:r>
            <a:r>
              <a:rPr lang="es-ES" sz="1000" b="1" dirty="0">
                <a:solidFill>
                  <a:srgbClr val="002776"/>
                </a:solidFill>
                <a:cs typeface="Arial" pitchFamily="34" charset="0"/>
              </a:rPr>
              <a:t>2015, de un </a:t>
            </a:r>
            <a:r>
              <a:rPr lang="es-ES" sz="1000" b="1" dirty="0" smtClean="0">
                <a:solidFill>
                  <a:srgbClr val="002776"/>
                </a:solidFill>
                <a:cs typeface="Arial" pitchFamily="34" charset="0"/>
              </a:rPr>
              <a:t>9,3</a:t>
            </a:r>
            <a:r>
              <a:rPr lang="es-ES" sz="1000" b="1" dirty="0">
                <a:solidFill>
                  <a:srgbClr val="002776"/>
                </a:solidFill>
                <a:cs typeface="Arial" pitchFamily="34" charset="0"/>
              </a:rPr>
              <a:t>% </a:t>
            </a:r>
            <a:r>
              <a:rPr lang="es-ES" sz="1000" b="1" dirty="0" smtClean="0">
                <a:solidFill>
                  <a:srgbClr val="002776"/>
                </a:solidFill>
                <a:cs typeface="Arial" pitchFamily="34" charset="0"/>
              </a:rPr>
              <a:t>sobre los valores de 2014</a:t>
            </a:r>
            <a:r>
              <a:rPr lang="es-ES" sz="1000" dirty="0" smtClean="0">
                <a:solidFill>
                  <a:srgbClr val="002776"/>
                </a:solidFill>
                <a:cs typeface="Arial" pitchFamily="34" charset="0"/>
              </a:rPr>
              <a:t>. La </a:t>
            </a:r>
            <a:r>
              <a:rPr lang="es-ES" sz="1000" b="1" dirty="0" smtClean="0">
                <a:solidFill>
                  <a:srgbClr val="002776"/>
                </a:solidFill>
                <a:cs typeface="Arial" pitchFamily="34" charset="0"/>
              </a:rPr>
              <a:t>capacidad total </a:t>
            </a:r>
            <a:r>
              <a:rPr lang="es-ES" sz="1000" dirty="0" smtClean="0">
                <a:solidFill>
                  <a:srgbClr val="002776"/>
                </a:solidFill>
                <a:cs typeface="Arial" pitchFamily="34" charset="0"/>
              </a:rPr>
              <a:t>ofertada por las aerolíneas en la región subió asimismo un </a:t>
            </a:r>
            <a:r>
              <a:rPr lang="es-ES" sz="1000" b="1" dirty="0" smtClean="0">
                <a:solidFill>
                  <a:srgbClr val="002776"/>
                </a:solidFill>
                <a:cs typeface="Arial" pitchFamily="34" charset="0"/>
              </a:rPr>
              <a:t>9,2%</a:t>
            </a:r>
            <a:r>
              <a:rPr lang="es-ES" sz="1000" dirty="0" smtClean="0">
                <a:solidFill>
                  <a:srgbClr val="002776"/>
                </a:solidFill>
                <a:cs typeface="Arial" pitchFamily="34" charset="0"/>
              </a:rPr>
              <a:t>, mientras que el </a:t>
            </a:r>
            <a:r>
              <a:rPr lang="es-ES" sz="1000" b="1" dirty="0" smtClean="0">
                <a:solidFill>
                  <a:srgbClr val="002776"/>
                </a:solidFill>
                <a:cs typeface="Arial" pitchFamily="34" charset="0"/>
              </a:rPr>
              <a:t>factor de carga </a:t>
            </a:r>
            <a:r>
              <a:rPr lang="es-ES" sz="1000" dirty="0" smtClean="0">
                <a:solidFill>
                  <a:srgbClr val="002776"/>
                </a:solidFill>
                <a:cs typeface="Arial" pitchFamily="34" charset="0"/>
              </a:rPr>
              <a:t>lo hizo en un 0,1%, hasta un total de </a:t>
            </a:r>
            <a:r>
              <a:rPr lang="es-ES" sz="1000" b="1" dirty="0" smtClean="0">
                <a:solidFill>
                  <a:srgbClr val="002776"/>
                </a:solidFill>
                <a:cs typeface="Arial" pitchFamily="34" charset="0"/>
              </a:rPr>
              <a:t>80,1%</a:t>
            </a:r>
            <a:r>
              <a:rPr lang="es-ES" sz="1000" dirty="0" smtClean="0">
                <a:solidFill>
                  <a:srgbClr val="002776"/>
                </a:solidFill>
                <a:cs typeface="Arial" pitchFamily="34" charset="0"/>
              </a:rPr>
              <a:t>.</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Por su parte, </a:t>
            </a:r>
            <a:r>
              <a:rPr lang="es-ES" sz="1000" b="1" dirty="0" smtClean="0">
                <a:solidFill>
                  <a:srgbClr val="002776"/>
                </a:solidFill>
                <a:cs typeface="Arial" pitchFamily="34" charset="0"/>
              </a:rPr>
              <a:t>el segmento de tráfico de pasajeros doméstico representó el 46% de las operaciones en Latinoamérica</a:t>
            </a:r>
            <a:r>
              <a:rPr lang="es-ES" sz="1000" dirty="0" smtClean="0">
                <a:solidFill>
                  <a:srgbClr val="002776"/>
                </a:solidFill>
                <a:cs typeface="Arial" pitchFamily="34" charset="0"/>
              </a:rPr>
              <a:t>, aunque claramente impulsado por el mercado brasileño.</a:t>
            </a:r>
            <a:endParaRPr lang="es-ES" sz="1000" dirty="0">
              <a:solidFill>
                <a:srgbClr val="002776"/>
              </a:solidFill>
              <a:cs typeface="Arial" pitchFamily="34" charset="0"/>
            </a:endParaRPr>
          </a:p>
          <a:p>
            <a:pPr fontAlgn="base">
              <a:spcBef>
                <a:spcPts val="600"/>
              </a:spcBef>
              <a:spcAft>
                <a:spcPts val="300"/>
              </a:spcAft>
            </a:pPr>
            <a:r>
              <a:rPr lang="es-ES" sz="1200" i="1" u="sng" dirty="0" smtClean="0">
                <a:solidFill>
                  <a:srgbClr val="002776"/>
                </a:solidFill>
                <a:cs typeface="Arial" pitchFamily="34" charset="0"/>
              </a:rPr>
              <a:t>Márgenes y beneficios de las compañías</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Los márgenes operativos de las aerolíneas latinoamericanas presentan valores por debajo de la media correspondiente a la industria, situadas en alrededor del </a:t>
            </a:r>
            <a:r>
              <a:rPr lang="es-ES" sz="1000" b="1" dirty="0" smtClean="0">
                <a:solidFill>
                  <a:srgbClr val="002776"/>
                </a:solidFill>
                <a:cs typeface="Arial" pitchFamily="34" charset="0"/>
              </a:rPr>
              <a:t>5% sobre el total de ingresos</a:t>
            </a:r>
            <a:r>
              <a:rPr lang="es-ES" sz="1000" dirty="0" smtClean="0">
                <a:solidFill>
                  <a:srgbClr val="002776"/>
                </a:solidFill>
                <a:cs typeface="Arial" pitchFamily="34" charset="0"/>
              </a:rPr>
              <a:t>.</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Aun siendo niveles comparables a los de otras regiones como Europa, estos niveles han resultado en unos </a:t>
            </a:r>
            <a:r>
              <a:rPr lang="es-ES" sz="1000" b="1" dirty="0" smtClean="0">
                <a:solidFill>
                  <a:srgbClr val="002776"/>
                </a:solidFill>
                <a:cs typeface="Arial" pitchFamily="34" charset="0"/>
              </a:rPr>
              <a:t>beneficios netos tras impuestos negativos</a:t>
            </a:r>
            <a:r>
              <a:rPr lang="es-ES" sz="1000" dirty="0" smtClean="0">
                <a:solidFill>
                  <a:srgbClr val="002776"/>
                </a:solidFill>
                <a:cs typeface="Arial" pitchFamily="34" charset="0"/>
              </a:rPr>
              <a:t>, siendo junto con África los únicos mercados en los que se ha observado esta situación.</a:t>
            </a:r>
            <a:endParaRPr lang="es-ES" sz="1000" dirty="0">
              <a:solidFill>
                <a:srgbClr val="002776"/>
              </a:solidFill>
              <a:cs typeface="Arial" pitchFamily="34" charset="0"/>
            </a:endParaRP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Esta performance negativa se ha debido en gran parte a un </a:t>
            </a:r>
            <a:r>
              <a:rPr lang="es-ES" sz="1000" b="1" dirty="0" smtClean="0">
                <a:solidFill>
                  <a:srgbClr val="002776"/>
                </a:solidFill>
                <a:cs typeface="Arial" pitchFamily="34" charset="0"/>
              </a:rPr>
              <a:t>contexto macro-económico adverso en las principales economías</a:t>
            </a:r>
            <a:r>
              <a:rPr lang="es-ES" sz="1000" dirty="0" smtClean="0">
                <a:solidFill>
                  <a:srgbClr val="002776"/>
                </a:solidFill>
                <a:cs typeface="Arial" pitchFamily="34" charset="0"/>
              </a:rPr>
              <a:t> de la región dependientes de la exportación de energía.</a:t>
            </a:r>
          </a:p>
          <a:p>
            <a:pPr fontAlgn="base">
              <a:spcBef>
                <a:spcPts val="600"/>
              </a:spcBef>
              <a:spcAft>
                <a:spcPts val="300"/>
              </a:spcAft>
            </a:pPr>
            <a:r>
              <a:rPr lang="es-ES" sz="1200" i="1" u="sng" dirty="0" smtClean="0">
                <a:solidFill>
                  <a:srgbClr val="002776"/>
                </a:solidFill>
                <a:cs typeface="Arial" pitchFamily="34" charset="0"/>
              </a:rPr>
              <a:t>Infraestructura y entorno regulatorio</a:t>
            </a:r>
            <a:endParaRPr lang="es-ES" sz="1200" i="1" u="sng" dirty="0">
              <a:solidFill>
                <a:srgbClr val="002776"/>
              </a:solidFill>
              <a:cs typeface="Arial" pitchFamily="34" charset="0"/>
            </a:endParaRP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El </a:t>
            </a:r>
            <a:r>
              <a:rPr lang="es-ES" sz="1000" b="1" dirty="0" smtClean="0">
                <a:solidFill>
                  <a:srgbClr val="002776"/>
                </a:solidFill>
                <a:cs typeface="Arial" pitchFamily="34" charset="0"/>
              </a:rPr>
              <a:t>rápido crecimiento de la demanda en el mercado latinoamericano </a:t>
            </a:r>
            <a:r>
              <a:rPr lang="es-ES" sz="1000" dirty="0" smtClean="0">
                <a:solidFill>
                  <a:srgbClr val="002776"/>
                </a:solidFill>
                <a:cs typeface="Arial" pitchFamily="34" charset="0"/>
              </a:rPr>
              <a:t>en los últimos años, </a:t>
            </a:r>
            <a:r>
              <a:rPr lang="es-ES" sz="1000" dirty="0">
                <a:solidFill>
                  <a:srgbClr val="002776"/>
                </a:solidFill>
                <a:cs typeface="Arial" pitchFamily="34" charset="0"/>
              </a:rPr>
              <a:t>a pesar de las dificultades económicas en países clave,</a:t>
            </a:r>
            <a:r>
              <a:rPr lang="es-ES" sz="1000" dirty="0" smtClean="0">
                <a:solidFill>
                  <a:srgbClr val="002776"/>
                </a:solidFill>
                <a:cs typeface="Arial" pitchFamily="34" charset="0"/>
              </a:rPr>
              <a:t> ha resultado en una </a:t>
            </a:r>
            <a:r>
              <a:rPr lang="es-ES" sz="1000" b="1" dirty="0" smtClean="0">
                <a:solidFill>
                  <a:srgbClr val="002776"/>
                </a:solidFill>
                <a:cs typeface="Arial" pitchFamily="34" charset="0"/>
              </a:rPr>
              <a:t>brecha en la capacidad de la infraestructura</a:t>
            </a:r>
            <a:r>
              <a:rPr lang="es-ES" sz="1000" dirty="0" smtClean="0">
                <a:solidFill>
                  <a:srgbClr val="002776"/>
                </a:solidFill>
                <a:cs typeface="Arial" pitchFamily="34" charset="0"/>
              </a:rPr>
              <a:t>.</a:t>
            </a:r>
          </a:p>
          <a:p>
            <a:pPr marL="171450" indent="-171450" fontAlgn="base">
              <a:spcAft>
                <a:spcPts val="300"/>
              </a:spcAft>
              <a:buFont typeface="Arial" panose="020B0604020202020204" pitchFamily="34" charset="0"/>
              <a:buChar char="•"/>
            </a:pPr>
            <a:r>
              <a:rPr lang="es-ES" sz="1000" dirty="0" smtClean="0">
                <a:solidFill>
                  <a:srgbClr val="002776"/>
                </a:solidFill>
                <a:cs typeface="Arial" pitchFamily="34" charset="0"/>
              </a:rPr>
              <a:t>Algunos países, como Brasil o México han optado por asumir medidas en ciertos campos como la asignación de slots de manera unilateral, difiriendo en gran medida de las reglas y guía de IATA sobre el particular (</a:t>
            </a:r>
            <a:r>
              <a:rPr lang="es-ES" sz="1000" i="1" dirty="0" err="1" smtClean="0"/>
              <a:t>Worldwide</a:t>
            </a:r>
            <a:r>
              <a:rPr lang="es-ES" sz="1000" i="1" dirty="0" smtClean="0"/>
              <a:t> </a:t>
            </a:r>
            <a:r>
              <a:rPr lang="es-ES" sz="1000" i="1" dirty="0"/>
              <a:t>Slot </a:t>
            </a:r>
            <a:r>
              <a:rPr lang="es-ES" sz="1000" i="1" dirty="0" err="1" smtClean="0"/>
              <a:t>Guidelines</a:t>
            </a:r>
            <a:r>
              <a:rPr lang="es-ES" sz="1000" i="1" dirty="0" smtClean="0"/>
              <a:t>)</a:t>
            </a:r>
            <a:r>
              <a:rPr lang="es-ES" sz="1000" dirty="0" smtClean="0"/>
              <a:t>, con un cierto impacto en la operación normal del trasporte aéreo</a:t>
            </a:r>
            <a:r>
              <a:rPr lang="es-ES" sz="1000" i="1" dirty="0" smtClean="0"/>
              <a:t>.</a:t>
            </a:r>
            <a:endParaRPr lang="es-ES" sz="1000" dirty="0">
              <a:solidFill>
                <a:srgbClr val="002776"/>
              </a:solidFill>
              <a:cs typeface="Arial" pitchFamily="34" charset="0"/>
            </a:endParaRPr>
          </a:p>
          <a:p>
            <a:pPr marL="171450" indent="-171450" fontAlgn="base">
              <a:spcAft>
                <a:spcPts val="300"/>
              </a:spcAft>
              <a:buFont typeface="Arial" panose="020B0604020202020204" pitchFamily="34" charset="0"/>
              <a:buChar char="•"/>
            </a:pPr>
            <a:endParaRPr lang="es-ES" sz="1000" dirty="0" smtClean="0">
              <a:solidFill>
                <a:srgbClr val="002776"/>
              </a:solidFill>
              <a:cs typeface="Arial" pitchFamily="34" charset="0"/>
            </a:endParaRPr>
          </a:p>
        </p:txBody>
      </p:sp>
    </p:spTree>
    <p:extLst>
      <p:ext uri="{BB962C8B-B14F-4D97-AF65-F5344CB8AC3E}">
        <p14:creationId xmlns:p14="http://schemas.microsoft.com/office/powerpoint/2010/main" val="37111753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1712640" y="432537"/>
            <a:ext cx="6114015" cy="6308831"/>
            <a:chOff x="1331589" y="185706"/>
            <a:chExt cx="6114015" cy="6308831"/>
          </a:xfrm>
        </p:grpSpPr>
        <p:sp>
          <p:nvSpPr>
            <p:cNvPr id="16" name="Oval 15"/>
            <p:cNvSpPr/>
            <p:nvPr/>
          </p:nvSpPr>
          <p:spPr>
            <a:xfrm>
              <a:off x="2363174" y="1547813"/>
              <a:ext cx="4140460" cy="4140460"/>
            </a:xfrm>
            <a:prstGeom prst="ellipse">
              <a:avLst/>
            </a:prstGeom>
            <a:solidFill>
              <a:srgbClr val="B4B4B4"/>
            </a:solidFill>
            <a:ln w="12700" cap="flat" cmpd="sng" algn="ctr">
              <a:solidFill>
                <a:srgbClr val="002776"/>
              </a:solidFill>
              <a:prstDash val="solid"/>
            </a:ln>
            <a:effectLst/>
          </p:spPr>
          <p:txBody>
            <a:bodyPr lIns="36000" tIns="36000" rIns="36000" bIns="36000" rtlCol="0" anchor="ctr">
              <a:spAutoFit/>
            </a:bodyPr>
            <a:lstStyle/>
            <a:p>
              <a:pPr algn="ctr" defTabSz="914400">
                <a:defRPr/>
              </a:pPr>
              <a:endParaRPr lang="en-US" sz="1400" kern="0" dirty="0" err="1" smtClean="0">
                <a:solidFill>
                  <a:srgbClr val="313131"/>
                </a:solidFill>
              </a:endParaRPr>
            </a:p>
          </p:txBody>
        </p:sp>
        <p:grpSp>
          <p:nvGrpSpPr>
            <p:cNvPr id="17" name="Group 16"/>
            <p:cNvGrpSpPr>
              <a:grpSpLocks noChangeAspect="1"/>
            </p:cNvGrpSpPr>
            <p:nvPr/>
          </p:nvGrpSpPr>
          <p:grpSpPr>
            <a:xfrm>
              <a:off x="1331589" y="185706"/>
              <a:ext cx="6114015" cy="6308831"/>
              <a:chOff x="1965375" y="1159859"/>
              <a:chExt cx="4532698" cy="4677132"/>
            </a:xfrm>
          </p:grpSpPr>
          <p:sp>
            <p:nvSpPr>
              <p:cNvPr id="35" name="Freeform 34"/>
              <p:cNvSpPr/>
              <p:nvPr/>
            </p:nvSpPr>
            <p:spPr>
              <a:xfrm>
                <a:off x="2305630" y="3097433"/>
                <a:ext cx="1834570" cy="2626034"/>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28103 w 1834570"/>
                  <a:gd name="connsiteY0" fmla="*/ 0 h 2626034"/>
                  <a:gd name="connsiteX1" fmla="*/ 1008 w 1834570"/>
                  <a:gd name="connsiteY1" fmla="*/ 1044884 h 2626034"/>
                  <a:gd name="connsiteX2" fmla="*/ 1834570 w 1834570"/>
                  <a:gd name="connsiteY2" fmla="*/ 2626034 h 2626034"/>
                  <a:gd name="connsiteX3" fmla="*/ 1123370 w 1834570"/>
                  <a:gd name="connsiteY3" fmla="*/ 1516900 h 2626034"/>
                  <a:gd name="connsiteX4" fmla="*/ 1148241 w 1834570"/>
                  <a:gd name="connsiteY4" fmla="*/ 861792 h 2626034"/>
                  <a:gd name="connsiteX5" fmla="*/ 1128103 w 1834570"/>
                  <a:gd name="connsiteY5" fmla="*/ 0 h 262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70" h="2626034">
                    <a:moveTo>
                      <a:pt x="1128103" y="0"/>
                    </a:moveTo>
                    <a:cubicBezTo>
                      <a:pt x="311774" y="11995"/>
                      <a:pt x="-20864" y="499489"/>
                      <a:pt x="1008" y="1044884"/>
                    </a:cubicBezTo>
                    <a:cubicBezTo>
                      <a:pt x="-2167" y="1171884"/>
                      <a:pt x="342320" y="2403783"/>
                      <a:pt x="1834570" y="2626034"/>
                    </a:cubicBezTo>
                    <a:cubicBezTo>
                      <a:pt x="1059340" y="2294423"/>
                      <a:pt x="1084212" y="1705636"/>
                      <a:pt x="1123370" y="1516900"/>
                    </a:cubicBezTo>
                    <a:cubicBezTo>
                      <a:pt x="1131660" y="1298531"/>
                      <a:pt x="1206627" y="1170648"/>
                      <a:pt x="1148241" y="861792"/>
                    </a:cubicBezTo>
                    <a:cubicBezTo>
                      <a:pt x="993195" y="432990"/>
                      <a:pt x="63948" y="85902"/>
                      <a:pt x="1128103" y="0"/>
                    </a:cubicBezTo>
                    <a:close/>
                  </a:path>
                </a:pathLst>
              </a:custGeom>
              <a:solidFill>
                <a:srgbClr val="00A1DE"/>
              </a:solidFill>
              <a:ln w="12700" cap="flat" cmpd="sng" algn="ctr">
                <a:solidFill>
                  <a:srgbClr val="FFFFFF"/>
                </a:solidFill>
                <a:prstDash val="solid"/>
              </a:ln>
              <a:effectLst/>
            </p:spPr>
            <p:txBody>
              <a:bodyPr lIns="36000" tIns="36000" rIns="36000" bIns="36000" rtlCol="0" anchor="ctr">
                <a:noAutofit/>
              </a:bodyPr>
              <a:lstStyle/>
              <a:p>
                <a:pPr algn="ctr" defTabSz="914400">
                  <a:defRPr/>
                </a:pPr>
                <a:endParaRPr lang="en-US" sz="1400" kern="0" dirty="0" err="1" smtClean="0">
                  <a:solidFill>
                    <a:srgbClr val="313131"/>
                  </a:solidFill>
                </a:endParaRPr>
              </a:p>
            </p:txBody>
          </p:sp>
          <p:sp>
            <p:nvSpPr>
              <p:cNvPr id="36" name="Freeform 35"/>
              <p:cNvSpPr/>
              <p:nvPr/>
            </p:nvSpPr>
            <p:spPr>
              <a:xfrm rot="4355147">
                <a:off x="2376025" y="1561564"/>
                <a:ext cx="1834534" cy="2655834"/>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1852 w 1834534"/>
                  <a:gd name="connsiteY0" fmla="*/ 0 h 2612705"/>
                  <a:gd name="connsiteX1" fmla="*/ 972 w 1834534"/>
                  <a:gd name="connsiteY1" fmla="*/ 1031555 h 2612705"/>
                  <a:gd name="connsiteX2" fmla="*/ 1834534 w 1834534"/>
                  <a:gd name="connsiteY2" fmla="*/ 2612705 h 2612705"/>
                  <a:gd name="connsiteX3" fmla="*/ 1123334 w 1834534"/>
                  <a:gd name="connsiteY3" fmla="*/ 1503571 h 2612705"/>
                  <a:gd name="connsiteX4" fmla="*/ 1148205 w 1834534"/>
                  <a:gd name="connsiteY4" fmla="*/ 848463 h 2612705"/>
                  <a:gd name="connsiteX5" fmla="*/ 1141852 w 1834534"/>
                  <a:gd name="connsiteY5" fmla="*/ 0 h 26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34" h="2612705">
                    <a:moveTo>
                      <a:pt x="1141852" y="0"/>
                    </a:moveTo>
                    <a:cubicBezTo>
                      <a:pt x="325523" y="11995"/>
                      <a:pt x="-20900" y="486160"/>
                      <a:pt x="972" y="1031555"/>
                    </a:cubicBezTo>
                    <a:cubicBezTo>
                      <a:pt x="-2203" y="1158555"/>
                      <a:pt x="342284" y="2390454"/>
                      <a:pt x="1834534" y="2612705"/>
                    </a:cubicBezTo>
                    <a:cubicBezTo>
                      <a:pt x="1059304" y="2281094"/>
                      <a:pt x="1084176" y="1692307"/>
                      <a:pt x="1123334" y="1503571"/>
                    </a:cubicBezTo>
                    <a:cubicBezTo>
                      <a:pt x="1131624" y="1285202"/>
                      <a:pt x="1206591" y="1157319"/>
                      <a:pt x="1148205" y="848463"/>
                    </a:cubicBezTo>
                    <a:cubicBezTo>
                      <a:pt x="993159" y="419661"/>
                      <a:pt x="77697" y="85902"/>
                      <a:pt x="1141852" y="0"/>
                    </a:cubicBezTo>
                    <a:close/>
                  </a:path>
                </a:pathLst>
              </a:custGeom>
              <a:solidFill>
                <a:srgbClr val="72C7E7"/>
              </a:solidFill>
              <a:ln w="12700" cap="flat" cmpd="sng" algn="ctr">
                <a:solidFill>
                  <a:srgbClr val="FFFFFF"/>
                </a:solidFill>
                <a:prstDash val="solid"/>
              </a:ln>
              <a:effectLst/>
            </p:spPr>
            <p:txBody>
              <a:bodyPr lIns="36000" tIns="36000" rIns="36000" bIns="36000" rtlCol="0" anchor="ctr">
                <a:noAutofit/>
              </a:bodyPr>
              <a:lstStyle/>
              <a:p>
                <a:pPr algn="ctr" defTabSz="914400">
                  <a:defRPr/>
                </a:pPr>
                <a:endParaRPr lang="en-US" sz="1400" kern="0" dirty="0" err="1" smtClean="0">
                  <a:solidFill>
                    <a:srgbClr val="313131"/>
                  </a:solidFill>
                </a:endParaRPr>
              </a:p>
            </p:txBody>
          </p:sp>
          <p:sp>
            <p:nvSpPr>
              <p:cNvPr id="37" name="Freeform 36"/>
              <p:cNvSpPr/>
              <p:nvPr/>
            </p:nvSpPr>
            <p:spPr>
              <a:xfrm rot="8681779">
                <a:off x="3846972" y="1159859"/>
                <a:ext cx="1834537" cy="2622920"/>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08 w 1834537"/>
                  <a:gd name="connsiteY0" fmla="*/ 0 h 2622920"/>
                  <a:gd name="connsiteX1" fmla="*/ 975 w 1834537"/>
                  <a:gd name="connsiteY1" fmla="*/ 1041770 h 2622920"/>
                  <a:gd name="connsiteX2" fmla="*/ 1834537 w 1834537"/>
                  <a:gd name="connsiteY2" fmla="*/ 2622920 h 2622920"/>
                  <a:gd name="connsiteX3" fmla="*/ 1123337 w 1834537"/>
                  <a:gd name="connsiteY3" fmla="*/ 1513786 h 2622920"/>
                  <a:gd name="connsiteX4" fmla="*/ 1148208 w 1834537"/>
                  <a:gd name="connsiteY4" fmla="*/ 858678 h 2622920"/>
                  <a:gd name="connsiteX5" fmla="*/ 1140208 w 1834537"/>
                  <a:gd name="connsiteY5" fmla="*/ 0 h 262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37" h="2622920">
                    <a:moveTo>
                      <a:pt x="1140208" y="0"/>
                    </a:moveTo>
                    <a:cubicBezTo>
                      <a:pt x="323879" y="11995"/>
                      <a:pt x="-20897" y="496375"/>
                      <a:pt x="975" y="1041770"/>
                    </a:cubicBezTo>
                    <a:cubicBezTo>
                      <a:pt x="-2200" y="1168770"/>
                      <a:pt x="342287" y="2400669"/>
                      <a:pt x="1834537" y="2622920"/>
                    </a:cubicBezTo>
                    <a:cubicBezTo>
                      <a:pt x="1059307" y="2291309"/>
                      <a:pt x="1084179" y="1702522"/>
                      <a:pt x="1123337" y="1513786"/>
                    </a:cubicBezTo>
                    <a:cubicBezTo>
                      <a:pt x="1131627" y="1295417"/>
                      <a:pt x="1206594" y="1167534"/>
                      <a:pt x="1148208" y="858678"/>
                    </a:cubicBezTo>
                    <a:cubicBezTo>
                      <a:pt x="993162" y="429876"/>
                      <a:pt x="76053" y="85902"/>
                      <a:pt x="1140208" y="0"/>
                    </a:cubicBezTo>
                    <a:close/>
                  </a:path>
                </a:pathLst>
              </a:custGeom>
              <a:solidFill>
                <a:srgbClr val="81BC00"/>
              </a:solidFill>
              <a:ln w="12700" cap="flat" cmpd="sng" algn="ctr">
                <a:solidFill>
                  <a:srgbClr val="FFFFFF"/>
                </a:solidFill>
                <a:prstDash val="solid"/>
              </a:ln>
              <a:effectLst/>
            </p:spPr>
            <p:txBody>
              <a:bodyPr lIns="36000" tIns="36000" rIns="36000" bIns="36000" rtlCol="0" anchor="ctr">
                <a:spAutoFit/>
              </a:bodyPr>
              <a:lstStyle/>
              <a:p>
                <a:pPr algn="ctr" defTabSz="914400">
                  <a:defRPr/>
                </a:pPr>
                <a:endParaRPr lang="en-US" sz="1400" kern="0" dirty="0" err="1" smtClean="0">
                  <a:solidFill>
                    <a:srgbClr val="313131"/>
                  </a:solidFill>
                </a:endParaRPr>
              </a:p>
            </p:txBody>
          </p:sp>
          <p:sp>
            <p:nvSpPr>
              <p:cNvPr id="38" name="Freeform 37"/>
              <p:cNvSpPr/>
              <p:nvPr/>
            </p:nvSpPr>
            <p:spPr>
              <a:xfrm rot="13082864">
                <a:off x="4663536" y="2440104"/>
                <a:ext cx="1834537" cy="2619037"/>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391 w 1834537"/>
                  <a:gd name="connsiteY0" fmla="*/ 0 h 2619037"/>
                  <a:gd name="connsiteX1" fmla="*/ 975 w 1834537"/>
                  <a:gd name="connsiteY1" fmla="*/ 1037887 h 2619037"/>
                  <a:gd name="connsiteX2" fmla="*/ 1834537 w 1834537"/>
                  <a:gd name="connsiteY2" fmla="*/ 2619037 h 2619037"/>
                  <a:gd name="connsiteX3" fmla="*/ 1123337 w 1834537"/>
                  <a:gd name="connsiteY3" fmla="*/ 1509903 h 2619037"/>
                  <a:gd name="connsiteX4" fmla="*/ 1148208 w 1834537"/>
                  <a:gd name="connsiteY4" fmla="*/ 854795 h 2619037"/>
                  <a:gd name="connsiteX5" fmla="*/ 1140391 w 1834537"/>
                  <a:gd name="connsiteY5" fmla="*/ 0 h 261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37" h="2619037">
                    <a:moveTo>
                      <a:pt x="1140391" y="0"/>
                    </a:moveTo>
                    <a:cubicBezTo>
                      <a:pt x="324062" y="11995"/>
                      <a:pt x="-20897" y="492492"/>
                      <a:pt x="975" y="1037887"/>
                    </a:cubicBezTo>
                    <a:cubicBezTo>
                      <a:pt x="-2200" y="1164887"/>
                      <a:pt x="342287" y="2396786"/>
                      <a:pt x="1834537" y="2619037"/>
                    </a:cubicBezTo>
                    <a:cubicBezTo>
                      <a:pt x="1059307" y="2287426"/>
                      <a:pt x="1084179" y="1698639"/>
                      <a:pt x="1123337" y="1509903"/>
                    </a:cubicBezTo>
                    <a:cubicBezTo>
                      <a:pt x="1131627" y="1291534"/>
                      <a:pt x="1206594" y="1163651"/>
                      <a:pt x="1148208" y="854795"/>
                    </a:cubicBezTo>
                    <a:cubicBezTo>
                      <a:pt x="993162" y="425993"/>
                      <a:pt x="76236" y="85902"/>
                      <a:pt x="1140391" y="0"/>
                    </a:cubicBezTo>
                    <a:close/>
                  </a:path>
                </a:pathLst>
              </a:custGeom>
              <a:solidFill>
                <a:srgbClr val="BDD203"/>
              </a:solidFill>
              <a:ln w="12700" cap="flat" cmpd="sng" algn="ctr">
                <a:solidFill>
                  <a:srgbClr val="FFFFFF"/>
                </a:solidFill>
                <a:prstDash val="solid"/>
              </a:ln>
              <a:effectLst/>
            </p:spPr>
            <p:txBody>
              <a:bodyPr lIns="36000" tIns="36000" rIns="36000" bIns="36000" rtlCol="0" anchor="ctr">
                <a:spAutoFit/>
              </a:bodyPr>
              <a:lstStyle/>
              <a:p>
                <a:pPr algn="ctr" defTabSz="914400">
                  <a:defRPr/>
                </a:pPr>
                <a:endParaRPr lang="en-US" sz="1400" kern="0" dirty="0" err="1" smtClean="0">
                  <a:solidFill>
                    <a:srgbClr val="313131"/>
                  </a:solidFill>
                </a:endParaRPr>
              </a:p>
            </p:txBody>
          </p:sp>
          <p:sp>
            <p:nvSpPr>
              <p:cNvPr id="39" name="Freeform 38"/>
              <p:cNvSpPr/>
              <p:nvPr/>
            </p:nvSpPr>
            <p:spPr>
              <a:xfrm rot="17246149">
                <a:off x="3735223" y="3609825"/>
                <a:ext cx="1834554" cy="2619777"/>
              </a:xfrm>
              <a:custGeom>
                <a:avLst/>
                <a:gdLst>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4533 w 1828800"/>
                  <a:gd name="connsiteY0" fmla="*/ 0 h 2607734"/>
                  <a:gd name="connsiteX1" fmla="*/ 0 w 1828800"/>
                  <a:gd name="connsiteY1" fmla="*/ 1007534 h 2607734"/>
                  <a:gd name="connsiteX2" fmla="*/ 1828800 w 1828800"/>
                  <a:gd name="connsiteY2" fmla="*/ 2607734 h 2607734"/>
                  <a:gd name="connsiteX3" fmla="*/ 1117600 w 1828800"/>
                  <a:gd name="connsiteY3" fmla="*/ 1498600 h 2607734"/>
                  <a:gd name="connsiteX4" fmla="*/ 1337733 w 1828800"/>
                  <a:gd name="connsiteY4" fmla="*/ 567267 h 2607734"/>
                  <a:gd name="connsiteX5" fmla="*/ 1134533 w 1828800"/>
                  <a:gd name="connsiteY5" fmla="*/ 0 h 2607734"/>
                  <a:gd name="connsiteX0" fmla="*/ 1135617 w 1829884"/>
                  <a:gd name="connsiteY0" fmla="*/ 0 h 2607734"/>
                  <a:gd name="connsiteX1" fmla="*/ 1084 w 1829884"/>
                  <a:gd name="connsiteY1" fmla="*/ 1007534 h 2607734"/>
                  <a:gd name="connsiteX2" fmla="*/ 1829884 w 1829884"/>
                  <a:gd name="connsiteY2" fmla="*/ 2607734 h 2607734"/>
                  <a:gd name="connsiteX3" fmla="*/ 1118684 w 1829884"/>
                  <a:gd name="connsiteY3" fmla="*/ 1498600 h 2607734"/>
                  <a:gd name="connsiteX4" fmla="*/ 1338817 w 1829884"/>
                  <a:gd name="connsiteY4" fmla="*/ 567267 h 2607734"/>
                  <a:gd name="connsiteX5" fmla="*/ 1135617 w 1829884"/>
                  <a:gd name="connsiteY5" fmla="*/ 0 h 2607734"/>
                  <a:gd name="connsiteX0" fmla="*/ 1154609 w 1848876"/>
                  <a:gd name="connsiteY0" fmla="*/ 0 h 2607734"/>
                  <a:gd name="connsiteX1" fmla="*/ 1026 w 1848876"/>
                  <a:gd name="connsiteY1" fmla="*/ 1012296 h 2607734"/>
                  <a:gd name="connsiteX2" fmla="*/ 1848876 w 1848876"/>
                  <a:gd name="connsiteY2" fmla="*/ 2607734 h 2607734"/>
                  <a:gd name="connsiteX3" fmla="*/ 1137676 w 1848876"/>
                  <a:gd name="connsiteY3" fmla="*/ 1498600 h 2607734"/>
                  <a:gd name="connsiteX4" fmla="*/ 1357809 w 1848876"/>
                  <a:gd name="connsiteY4" fmla="*/ 567267 h 2607734"/>
                  <a:gd name="connsiteX5" fmla="*/ 1154609 w 1848876"/>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54450 w 1848717"/>
                  <a:gd name="connsiteY0" fmla="*/ 0 h 2607734"/>
                  <a:gd name="connsiteX1" fmla="*/ 867 w 1848717"/>
                  <a:gd name="connsiteY1" fmla="*/ 1012296 h 2607734"/>
                  <a:gd name="connsiteX2" fmla="*/ 1848717 w 1848717"/>
                  <a:gd name="connsiteY2" fmla="*/ 2607734 h 2607734"/>
                  <a:gd name="connsiteX3" fmla="*/ 1137517 w 1848717"/>
                  <a:gd name="connsiteY3" fmla="*/ 1498600 h 2607734"/>
                  <a:gd name="connsiteX4" fmla="*/ 1357650 w 1848717"/>
                  <a:gd name="connsiteY4" fmla="*/ 567267 h 2607734"/>
                  <a:gd name="connsiteX5" fmla="*/ 1154450 w 1848717"/>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343392 w 1834459"/>
                  <a:gd name="connsiteY4" fmla="*/ 567267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192 w 1834459"/>
                  <a:gd name="connsiteY0" fmla="*/ 0 h 2607734"/>
                  <a:gd name="connsiteX1" fmla="*/ 897 w 1834459"/>
                  <a:gd name="connsiteY1" fmla="*/ 1026584 h 2607734"/>
                  <a:gd name="connsiteX2" fmla="*/ 1834459 w 1834459"/>
                  <a:gd name="connsiteY2" fmla="*/ 2607734 h 2607734"/>
                  <a:gd name="connsiteX3" fmla="*/ 1123259 w 1834459"/>
                  <a:gd name="connsiteY3" fmla="*/ 1498600 h 2607734"/>
                  <a:gd name="connsiteX4" fmla="*/ 1148130 w 1834459"/>
                  <a:gd name="connsiteY4" fmla="*/ 843492 h 2607734"/>
                  <a:gd name="connsiteX5" fmla="*/ 1140192 w 1834459"/>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40270 w 1834537"/>
                  <a:gd name="connsiteY0" fmla="*/ 0 h 2607734"/>
                  <a:gd name="connsiteX1" fmla="*/ 975 w 1834537"/>
                  <a:gd name="connsiteY1" fmla="*/ 1026584 h 2607734"/>
                  <a:gd name="connsiteX2" fmla="*/ 1834537 w 1834537"/>
                  <a:gd name="connsiteY2" fmla="*/ 2607734 h 2607734"/>
                  <a:gd name="connsiteX3" fmla="*/ 1123337 w 1834537"/>
                  <a:gd name="connsiteY3" fmla="*/ 1498600 h 2607734"/>
                  <a:gd name="connsiteX4" fmla="*/ 1148208 w 1834537"/>
                  <a:gd name="connsiteY4" fmla="*/ 843492 h 2607734"/>
                  <a:gd name="connsiteX5" fmla="*/ 1140270 w 1834537"/>
                  <a:gd name="connsiteY5" fmla="*/ 0 h 2607734"/>
                  <a:gd name="connsiteX0" fmla="*/ 1138256 w 1834542"/>
                  <a:gd name="connsiteY0" fmla="*/ 0 h 2620053"/>
                  <a:gd name="connsiteX1" fmla="*/ 980 w 1834542"/>
                  <a:gd name="connsiteY1" fmla="*/ 1038903 h 2620053"/>
                  <a:gd name="connsiteX2" fmla="*/ 1834542 w 1834542"/>
                  <a:gd name="connsiteY2" fmla="*/ 2620053 h 2620053"/>
                  <a:gd name="connsiteX3" fmla="*/ 1123342 w 1834542"/>
                  <a:gd name="connsiteY3" fmla="*/ 1510919 h 2620053"/>
                  <a:gd name="connsiteX4" fmla="*/ 1148213 w 1834542"/>
                  <a:gd name="connsiteY4" fmla="*/ 855811 h 2620053"/>
                  <a:gd name="connsiteX5" fmla="*/ 1138256 w 1834542"/>
                  <a:gd name="connsiteY5" fmla="*/ 0 h 2620053"/>
                  <a:gd name="connsiteX0" fmla="*/ 1128566 w 1834569"/>
                  <a:gd name="connsiteY0" fmla="*/ 0 h 2639350"/>
                  <a:gd name="connsiteX1" fmla="*/ 1007 w 1834569"/>
                  <a:gd name="connsiteY1" fmla="*/ 1058200 h 2639350"/>
                  <a:gd name="connsiteX2" fmla="*/ 1834569 w 1834569"/>
                  <a:gd name="connsiteY2" fmla="*/ 2639350 h 2639350"/>
                  <a:gd name="connsiteX3" fmla="*/ 1123369 w 1834569"/>
                  <a:gd name="connsiteY3" fmla="*/ 1530216 h 2639350"/>
                  <a:gd name="connsiteX4" fmla="*/ 1148240 w 1834569"/>
                  <a:gd name="connsiteY4" fmla="*/ 875108 h 2639350"/>
                  <a:gd name="connsiteX5" fmla="*/ 1128566 w 1834569"/>
                  <a:gd name="connsiteY5" fmla="*/ 0 h 2639350"/>
                  <a:gd name="connsiteX0" fmla="*/ 1128566 w 1834569"/>
                  <a:gd name="connsiteY0" fmla="*/ 0 h 2639350"/>
                  <a:gd name="connsiteX1" fmla="*/ 1007 w 1834569"/>
                  <a:gd name="connsiteY1" fmla="*/ 1058200 h 2639350"/>
                  <a:gd name="connsiteX2" fmla="*/ 1834569 w 1834569"/>
                  <a:gd name="connsiteY2" fmla="*/ 2639350 h 2639350"/>
                  <a:gd name="connsiteX3" fmla="*/ 1123369 w 1834569"/>
                  <a:gd name="connsiteY3" fmla="*/ 1530216 h 2639350"/>
                  <a:gd name="connsiteX4" fmla="*/ 1148240 w 1834569"/>
                  <a:gd name="connsiteY4" fmla="*/ 875108 h 2639350"/>
                  <a:gd name="connsiteX5" fmla="*/ 1128566 w 1834569"/>
                  <a:gd name="connsiteY5" fmla="*/ 0 h 2639350"/>
                  <a:gd name="connsiteX0" fmla="*/ 1128551 w 1834554"/>
                  <a:gd name="connsiteY0" fmla="*/ 0 h 2639350"/>
                  <a:gd name="connsiteX1" fmla="*/ 992 w 1834554"/>
                  <a:gd name="connsiteY1" fmla="*/ 1058200 h 2639350"/>
                  <a:gd name="connsiteX2" fmla="*/ 1834554 w 1834554"/>
                  <a:gd name="connsiteY2" fmla="*/ 2639350 h 2639350"/>
                  <a:gd name="connsiteX3" fmla="*/ 1123354 w 1834554"/>
                  <a:gd name="connsiteY3" fmla="*/ 1530216 h 2639350"/>
                  <a:gd name="connsiteX4" fmla="*/ 1148225 w 1834554"/>
                  <a:gd name="connsiteY4" fmla="*/ 875108 h 2639350"/>
                  <a:gd name="connsiteX5" fmla="*/ 1128551 w 1834554"/>
                  <a:gd name="connsiteY5" fmla="*/ 0 h 263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4554" h="2639350">
                    <a:moveTo>
                      <a:pt x="1128551" y="0"/>
                    </a:moveTo>
                    <a:cubicBezTo>
                      <a:pt x="318180" y="54851"/>
                      <a:pt x="-20880" y="512805"/>
                      <a:pt x="992" y="1058200"/>
                    </a:cubicBezTo>
                    <a:cubicBezTo>
                      <a:pt x="-2183" y="1185200"/>
                      <a:pt x="342304" y="2417099"/>
                      <a:pt x="1834554" y="2639350"/>
                    </a:cubicBezTo>
                    <a:cubicBezTo>
                      <a:pt x="1059324" y="2307739"/>
                      <a:pt x="1084196" y="1718952"/>
                      <a:pt x="1123354" y="1530216"/>
                    </a:cubicBezTo>
                    <a:cubicBezTo>
                      <a:pt x="1131644" y="1311847"/>
                      <a:pt x="1206611" y="1183964"/>
                      <a:pt x="1148225" y="875108"/>
                    </a:cubicBezTo>
                    <a:cubicBezTo>
                      <a:pt x="993179" y="446306"/>
                      <a:pt x="85945" y="131282"/>
                      <a:pt x="1128551" y="0"/>
                    </a:cubicBezTo>
                    <a:close/>
                  </a:path>
                </a:pathLst>
              </a:custGeom>
              <a:solidFill>
                <a:srgbClr val="3C8A2E"/>
              </a:solidFill>
              <a:ln w="12700" cap="flat" cmpd="sng" algn="ctr">
                <a:solidFill>
                  <a:srgbClr val="FFFFFF"/>
                </a:solidFill>
                <a:prstDash val="solid"/>
              </a:ln>
              <a:effectLst/>
            </p:spPr>
            <p:txBody>
              <a:bodyPr lIns="36000" tIns="36000" rIns="36000" bIns="36000" rtlCol="0" anchor="ctr">
                <a:noAutofit/>
              </a:bodyPr>
              <a:lstStyle/>
              <a:p>
                <a:pPr algn="ctr" defTabSz="914400">
                  <a:defRPr/>
                </a:pPr>
                <a:endParaRPr lang="en-US" sz="1400" kern="0" dirty="0" err="1" smtClean="0">
                  <a:solidFill>
                    <a:srgbClr val="313131"/>
                  </a:solidFill>
                </a:endParaRPr>
              </a:p>
            </p:txBody>
          </p:sp>
        </p:grpSp>
        <p:sp>
          <p:nvSpPr>
            <p:cNvPr id="18" name="Rectangle 17"/>
            <p:cNvSpPr/>
            <p:nvPr/>
          </p:nvSpPr>
          <p:spPr>
            <a:xfrm>
              <a:off x="2300990" y="2054340"/>
              <a:ext cx="1530088" cy="369332"/>
            </a:xfrm>
            <a:prstGeom prst="rect">
              <a:avLst/>
            </a:prstGeom>
          </p:spPr>
          <p:txBody>
            <a:bodyPr wrap="square" lIns="0" tIns="0" rIns="0" bIns="0">
              <a:spAutoFit/>
            </a:bodyPr>
            <a:lstStyle/>
            <a:p>
              <a:pPr defTabSz="914400">
                <a:spcAft>
                  <a:spcPts val="300"/>
                </a:spcAft>
                <a:defRPr/>
              </a:pPr>
              <a:r>
                <a:rPr lang="es-ES" sz="1200" b="1" kern="0" dirty="0" smtClean="0">
                  <a:solidFill>
                    <a:prstClr val="white"/>
                  </a:solidFill>
                </a:rPr>
                <a:t>TAILOR-MADE:</a:t>
              </a:r>
              <a:br>
                <a:rPr lang="es-ES" sz="1200" b="1" kern="0" dirty="0" smtClean="0">
                  <a:solidFill>
                    <a:prstClr val="white"/>
                  </a:solidFill>
                </a:rPr>
              </a:br>
              <a:r>
                <a:rPr lang="es-ES" sz="1200" kern="0" dirty="0" smtClean="0">
                  <a:solidFill>
                    <a:prstClr val="white"/>
                  </a:solidFill>
                </a:rPr>
                <a:t>el viaje del futuro</a:t>
              </a:r>
            </a:p>
          </p:txBody>
        </p:sp>
        <p:sp>
          <p:nvSpPr>
            <p:cNvPr id="19" name="Rectangle 18"/>
            <p:cNvSpPr/>
            <p:nvPr/>
          </p:nvSpPr>
          <p:spPr>
            <a:xfrm>
              <a:off x="4971872" y="1626558"/>
              <a:ext cx="1413938" cy="407804"/>
            </a:xfrm>
            <a:prstGeom prst="rect">
              <a:avLst/>
            </a:prstGeom>
          </p:spPr>
          <p:txBody>
            <a:bodyPr wrap="square" lIns="0" tIns="0" rIns="0" bIns="0">
              <a:spAutoFit/>
            </a:bodyPr>
            <a:lstStyle/>
            <a:p>
              <a:pPr defTabSz="914400">
                <a:spcAft>
                  <a:spcPts val="300"/>
                </a:spcAft>
                <a:defRPr/>
              </a:pPr>
              <a:r>
                <a:rPr lang="es-ES" sz="1200" b="1" kern="0" dirty="0" smtClean="0">
                  <a:solidFill>
                    <a:prstClr val="white"/>
                  </a:solidFill>
                </a:rPr>
                <a:t>VIAJAR SEGURO:</a:t>
              </a:r>
            </a:p>
            <a:p>
              <a:pPr defTabSz="914400">
                <a:spcAft>
                  <a:spcPts val="300"/>
                </a:spcAft>
                <a:defRPr/>
              </a:pPr>
              <a:r>
                <a:rPr lang="es-ES" sz="1200" kern="0" dirty="0" smtClean="0">
                  <a:solidFill>
                    <a:prstClr val="white"/>
                  </a:solidFill>
                </a:rPr>
                <a:t>la prioridad nº1</a:t>
              </a:r>
            </a:p>
          </p:txBody>
        </p:sp>
        <p:sp>
          <p:nvSpPr>
            <p:cNvPr id="20" name="Rectangle 19"/>
            <p:cNvSpPr/>
            <p:nvPr/>
          </p:nvSpPr>
          <p:spPr>
            <a:xfrm>
              <a:off x="5803879" y="3912196"/>
              <a:ext cx="1369028" cy="592470"/>
            </a:xfrm>
            <a:prstGeom prst="rect">
              <a:avLst/>
            </a:prstGeom>
          </p:spPr>
          <p:txBody>
            <a:bodyPr wrap="square" lIns="0" tIns="0" rIns="0" bIns="0">
              <a:spAutoFit/>
            </a:bodyPr>
            <a:lstStyle/>
            <a:p>
              <a:pPr defTabSz="914400">
                <a:spcAft>
                  <a:spcPts val="300"/>
                </a:spcAft>
                <a:defRPr/>
              </a:pPr>
              <a:r>
                <a:rPr lang="es-ES" sz="1200" b="1" kern="0" dirty="0" smtClean="0">
                  <a:solidFill>
                    <a:prstClr val="white"/>
                  </a:solidFill>
                </a:rPr>
                <a:t>SEGURIDAD:</a:t>
              </a:r>
            </a:p>
            <a:p>
              <a:pPr defTabSz="914400">
                <a:spcAft>
                  <a:spcPts val="300"/>
                </a:spcAft>
                <a:defRPr/>
              </a:pPr>
              <a:r>
                <a:rPr lang="es-ES" sz="1200" kern="0" dirty="0" smtClean="0">
                  <a:solidFill>
                    <a:prstClr val="white"/>
                  </a:solidFill>
                </a:rPr>
                <a:t>efectividad y eficiencia</a:t>
              </a:r>
            </a:p>
          </p:txBody>
        </p:sp>
        <p:sp>
          <p:nvSpPr>
            <p:cNvPr id="21" name="Rectangle 20"/>
            <p:cNvSpPr/>
            <p:nvPr/>
          </p:nvSpPr>
          <p:spPr>
            <a:xfrm>
              <a:off x="4037099" y="5277204"/>
              <a:ext cx="1606464" cy="777136"/>
            </a:xfrm>
            <a:prstGeom prst="rect">
              <a:avLst/>
            </a:prstGeom>
          </p:spPr>
          <p:txBody>
            <a:bodyPr wrap="square" lIns="0" tIns="0" rIns="0" bIns="0">
              <a:spAutoFit/>
            </a:bodyPr>
            <a:lstStyle/>
            <a:p>
              <a:pPr defTabSz="914400">
                <a:spcAft>
                  <a:spcPts val="300"/>
                </a:spcAft>
                <a:defRPr/>
              </a:pPr>
              <a:r>
                <a:rPr lang="es-ES" sz="1200" b="1" kern="0" dirty="0" smtClean="0">
                  <a:solidFill>
                    <a:prstClr val="white"/>
                  </a:solidFill>
                </a:rPr>
                <a:t>INFRAESTRUCTURA:</a:t>
              </a:r>
            </a:p>
            <a:p>
              <a:pPr defTabSz="914400">
                <a:spcAft>
                  <a:spcPts val="300"/>
                </a:spcAft>
                <a:defRPr/>
              </a:pPr>
              <a:r>
                <a:rPr lang="es-ES" sz="1200" kern="0" dirty="0" smtClean="0">
                  <a:solidFill>
                    <a:prstClr val="white"/>
                  </a:solidFill>
                </a:rPr>
                <a:t>colaboración entre aerolíneas y </a:t>
              </a:r>
              <a:r>
                <a:rPr lang="es-ES" sz="1200" kern="0" dirty="0" err="1" smtClean="0">
                  <a:solidFill>
                    <a:prstClr val="white"/>
                  </a:solidFill>
                </a:rPr>
                <a:t>partners</a:t>
              </a:r>
              <a:r>
                <a:rPr lang="es-ES" sz="1200" kern="0" dirty="0" smtClean="0">
                  <a:solidFill>
                    <a:prstClr val="white"/>
                  </a:solidFill>
                </a:rPr>
                <a:t> de infraestructura</a:t>
              </a:r>
            </a:p>
          </p:txBody>
        </p:sp>
        <p:sp>
          <p:nvSpPr>
            <p:cNvPr id="22" name="Rectangle 21"/>
            <p:cNvSpPr/>
            <p:nvPr/>
          </p:nvSpPr>
          <p:spPr>
            <a:xfrm>
              <a:off x="2051669" y="3915023"/>
              <a:ext cx="1440297" cy="923330"/>
            </a:xfrm>
            <a:prstGeom prst="rect">
              <a:avLst/>
            </a:prstGeom>
          </p:spPr>
          <p:txBody>
            <a:bodyPr wrap="square" lIns="0" tIns="0" rIns="0" bIns="0">
              <a:spAutoFit/>
            </a:bodyPr>
            <a:lstStyle/>
            <a:p>
              <a:pPr defTabSz="914400">
                <a:spcAft>
                  <a:spcPts val="300"/>
                </a:spcAft>
                <a:defRPr/>
              </a:pPr>
              <a:r>
                <a:rPr lang="es-ES" sz="1200" b="1" kern="0" dirty="0" smtClean="0">
                  <a:solidFill>
                    <a:prstClr val="white"/>
                  </a:solidFill>
                </a:rPr>
                <a:t>COMPROMISO CON EL MEDIOAMIENTE:</a:t>
              </a:r>
              <a:br>
                <a:rPr lang="es-ES" sz="1200" b="1" kern="0" dirty="0" smtClean="0">
                  <a:solidFill>
                    <a:prstClr val="white"/>
                  </a:solidFill>
                </a:rPr>
              </a:br>
              <a:r>
                <a:rPr lang="es-ES" sz="1200" kern="0" dirty="0" smtClean="0">
                  <a:solidFill>
                    <a:prstClr val="white"/>
                  </a:solidFill>
                </a:rPr>
                <a:t>reducción del impacto</a:t>
              </a:r>
            </a:p>
          </p:txBody>
        </p:sp>
        <p:grpSp>
          <p:nvGrpSpPr>
            <p:cNvPr id="23" name="Group 22"/>
            <p:cNvGrpSpPr>
              <a:grpSpLocks noChangeAspect="1"/>
            </p:cNvGrpSpPr>
            <p:nvPr/>
          </p:nvGrpSpPr>
          <p:grpSpPr>
            <a:xfrm>
              <a:off x="3171987" y="1547810"/>
              <a:ext cx="553565" cy="553565"/>
              <a:chOff x="2751968" y="3355166"/>
              <a:chExt cx="365760" cy="365760"/>
            </a:xfrm>
          </p:grpSpPr>
          <p:sp>
            <p:nvSpPr>
              <p:cNvPr id="33" name="Oval 32"/>
              <p:cNvSpPr/>
              <p:nvPr/>
            </p:nvSpPr>
            <p:spPr>
              <a:xfrm>
                <a:off x="2751968" y="3355166"/>
                <a:ext cx="365760" cy="365760"/>
              </a:xfrm>
              <a:prstGeom prst="ellipse">
                <a:avLst/>
              </a:prstGeom>
              <a:solidFill>
                <a:srgbClr val="72C7E7"/>
              </a:solidFill>
              <a:ln w="12700" cap="flat" cmpd="sng" algn="ctr">
                <a:noFill/>
                <a:prstDash val="solid"/>
              </a:ln>
              <a:effectLst/>
            </p:spPr>
            <p:txBody>
              <a:bodyPr lIns="36000" tIns="36000" rIns="36000" bIns="36000" rtlCol="0" anchor="ctr">
                <a:spAutoFit/>
              </a:bodyPr>
              <a:lstStyle/>
              <a:p>
                <a:pPr algn="ctr" defTabSz="914400">
                  <a:defRPr/>
                </a:pPr>
                <a:endParaRPr lang="en-US" sz="1400" kern="0" dirty="0" err="1" smtClean="0">
                  <a:solidFill>
                    <a:srgbClr val="313131"/>
                  </a:solidFill>
                </a:endParaRPr>
              </a:p>
            </p:txBody>
          </p:sp>
          <p:sp>
            <p:nvSpPr>
              <p:cNvPr id="34" name="Freeform 33"/>
              <p:cNvSpPr/>
              <p:nvPr/>
            </p:nvSpPr>
            <p:spPr>
              <a:xfrm rot="19236591">
                <a:off x="2809402" y="3390721"/>
                <a:ext cx="274320" cy="274320"/>
              </a:xfrm>
              <a:custGeom>
                <a:avLst/>
                <a:gdLst>
                  <a:gd name="connsiteX0" fmla="*/ 869950 w 1073150"/>
                  <a:gd name="connsiteY0" fmla="*/ 523875 h 1187450"/>
                  <a:gd name="connsiteX1" fmla="*/ 796925 w 1073150"/>
                  <a:gd name="connsiteY1" fmla="*/ 434975 h 1187450"/>
                  <a:gd name="connsiteX2" fmla="*/ 749300 w 1073150"/>
                  <a:gd name="connsiteY2" fmla="*/ 365125 h 1187450"/>
                  <a:gd name="connsiteX3" fmla="*/ 666750 w 1073150"/>
                  <a:gd name="connsiteY3" fmla="*/ 257175 h 1187450"/>
                  <a:gd name="connsiteX4" fmla="*/ 615950 w 1073150"/>
                  <a:gd name="connsiteY4" fmla="*/ 184150 h 1187450"/>
                  <a:gd name="connsiteX5" fmla="*/ 504825 w 1073150"/>
                  <a:gd name="connsiteY5" fmla="*/ 41275 h 1187450"/>
                  <a:gd name="connsiteX6" fmla="*/ 428625 w 1073150"/>
                  <a:gd name="connsiteY6" fmla="*/ 0 h 1187450"/>
                  <a:gd name="connsiteX7" fmla="*/ 377825 w 1073150"/>
                  <a:gd name="connsiteY7" fmla="*/ 3175 h 1187450"/>
                  <a:gd name="connsiteX8" fmla="*/ 539750 w 1073150"/>
                  <a:gd name="connsiteY8" fmla="*/ 384175 h 1187450"/>
                  <a:gd name="connsiteX9" fmla="*/ 482600 w 1073150"/>
                  <a:gd name="connsiteY9" fmla="*/ 542925 h 1187450"/>
                  <a:gd name="connsiteX10" fmla="*/ 215900 w 1073150"/>
                  <a:gd name="connsiteY10" fmla="*/ 552450 h 1187450"/>
                  <a:gd name="connsiteX11" fmla="*/ 85725 w 1073150"/>
                  <a:gd name="connsiteY11" fmla="*/ 393700 h 1187450"/>
                  <a:gd name="connsiteX12" fmla="*/ 0 w 1073150"/>
                  <a:gd name="connsiteY12" fmla="*/ 374650 h 1187450"/>
                  <a:gd name="connsiteX13" fmla="*/ 53975 w 1073150"/>
                  <a:gd name="connsiteY13" fmla="*/ 568325 h 1187450"/>
                  <a:gd name="connsiteX14" fmla="*/ 50800 w 1073150"/>
                  <a:gd name="connsiteY14" fmla="*/ 619125 h 1187450"/>
                  <a:gd name="connsiteX15" fmla="*/ 9525 w 1073150"/>
                  <a:gd name="connsiteY15" fmla="*/ 806450 h 1187450"/>
                  <a:gd name="connsiteX16" fmla="*/ 88900 w 1073150"/>
                  <a:gd name="connsiteY16" fmla="*/ 796925 h 1187450"/>
                  <a:gd name="connsiteX17" fmla="*/ 212725 w 1073150"/>
                  <a:gd name="connsiteY17" fmla="*/ 615950 h 1187450"/>
                  <a:gd name="connsiteX18" fmla="*/ 460375 w 1073150"/>
                  <a:gd name="connsiteY18" fmla="*/ 638175 h 1187450"/>
                  <a:gd name="connsiteX19" fmla="*/ 536575 w 1073150"/>
                  <a:gd name="connsiteY19" fmla="*/ 822325 h 1187450"/>
                  <a:gd name="connsiteX20" fmla="*/ 390525 w 1073150"/>
                  <a:gd name="connsiteY20" fmla="*/ 1187450 h 1187450"/>
                  <a:gd name="connsiteX21" fmla="*/ 536575 w 1073150"/>
                  <a:gd name="connsiteY21" fmla="*/ 1111250 h 1187450"/>
                  <a:gd name="connsiteX22" fmla="*/ 612775 w 1073150"/>
                  <a:gd name="connsiteY22" fmla="*/ 996950 h 1187450"/>
                  <a:gd name="connsiteX23" fmla="*/ 663575 w 1073150"/>
                  <a:gd name="connsiteY23" fmla="*/ 930275 h 1187450"/>
                  <a:gd name="connsiteX24" fmla="*/ 746125 w 1073150"/>
                  <a:gd name="connsiteY24" fmla="*/ 815975 h 1187450"/>
                  <a:gd name="connsiteX25" fmla="*/ 803275 w 1073150"/>
                  <a:gd name="connsiteY25" fmla="*/ 749300 h 1187450"/>
                  <a:gd name="connsiteX26" fmla="*/ 869950 w 1073150"/>
                  <a:gd name="connsiteY26" fmla="*/ 650875 h 1187450"/>
                  <a:gd name="connsiteX27" fmla="*/ 1069975 w 1073150"/>
                  <a:gd name="connsiteY27" fmla="*/ 641350 h 1187450"/>
                  <a:gd name="connsiteX28" fmla="*/ 1073150 w 1073150"/>
                  <a:gd name="connsiteY28" fmla="*/ 542925 h 1187450"/>
                  <a:gd name="connsiteX29" fmla="*/ 869950 w 1073150"/>
                  <a:gd name="connsiteY29" fmla="*/ 523875 h 1187450"/>
                  <a:gd name="connsiteX0" fmla="*/ 869950 w 1174048"/>
                  <a:gd name="connsiteY0" fmla="*/ 523875 h 1187450"/>
                  <a:gd name="connsiteX1" fmla="*/ 796925 w 1174048"/>
                  <a:gd name="connsiteY1" fmla="*/ 434975 h 1187450"/>
                  <a:gd name="connsiteX2" fmla="*/ 749300 w 1174048"/>
                  <a:gd name="connsiteY2" fmla="*/ 365125 h 1187450"/>
                  <a:gd name="connsiteX3" fmla="*/ 666750 w 1174048"/>
                  <a:gd name="connsiteY3" fmla="*/ 257175 h 1187450"/>
                  <a:gd name="connsiteX4" fmla="*/ 615950 w 1174048"/>
                  <a:gd name="connsiteY4" fmla="*/ 184150 h 1187450"/>
                  <a:gd name="connsiteX5" fmla="*/ 504825 w 1174048"/>
                  <a:gd name="connsiteY5" fmla="*/ 41275 h 1187450"/>
                  <a:gd name="connsiteX6" fmla="*/ 428625 w 1174048"/>
                  <a:gd name="connsiteY6" fmla="*/ 0 h 1187450"/>
                  <a:gd name="connsiteX7" fmla="*/ 377825 w 1174048"/>
                  <a:gd name="connsiteY7" fmla="*/ 3175 h 1187450"/>
                  <a:gd name="connsiteX8" fmla="*/ 539750 w 1174048"/>
                  <a:gd name="connsiteY8" fmla="*/ 384175 h 1187450"/>
                  <a:gd name="connsiteX9" fmla="*/ 482600 w 1174048"/>
                  <a:gd name="connsiteY9" fmla="*/ 542925 h 1187450"/>
                  <a:gd name="connsiteX10" fmla="*/ 215900 w 1174048"/>
                  <a:gd name="connsiteY10" fmla="*/ 552450 h 1187450"/>
                  <a:gd name="connsiteX11" fmla="*/ 85725 w 1174048"/>
                  <a:gd name="connsiteY11" fmla="*/ 393700 h 1187450"/>
                  <a:gd name="connsiteX12" fmla="*/ 0 w 1174048"/>
                  <a:gd name="connsiteY12" fmla="*/ 374650 h 1187450"/>
                  <a:gd name="connsiteX13" fmla="*/ 53975 w 1174048"/>
                  <a:gd name="connsiteY13" fmla="*/ 568325 h 1187450"/>
                  <a:gd name="connsiteX14" fmla="*/ 50800 w 1174048"/>
                  <a:gd name="connsiteY14" fmla="*/ 619125 h 1187450"/>
                  <a:gd name="connsiteX15" fmla="*/ 9525 w 1174048"/>
                  <a:gd name="connsiteY15" fmla="*/ 806450 h 1187450"/>
                  <a:gd name="connsiteX16" fmla="*/ 88900 w 1174048"/>
                  <a:gd name="connsiteY16" fmla="*/ 796925 h 1187450"/>
                  <a:gd name="connsiteX17" fmla="*/ 212725 w 1174048"/>
                  <a:gd name="connsiteY17" fmla="*/ 615950 h 1187450"/>
                  <a:gd name="connsiteX18" fmla="*/ 460375 w 1174048"/>
                  <a:gd name="connsiteY18" fmla="*/ 638175 h 1187450"/>
                  <a:gd name="connsiteX19" fmla="*/ 536575 w 1174048"/>
                  <a:gd name="connsiteY19" fmla="*/ 822325 h 1187450"/>
                  <a:gd name="connsiteX20" fmla="*/ 390525 w 1174048"/>
                  <a:gd name="connsiteY20" fmla="*/ 1187450 h 1187450"/>
                  <a:gd name="connsiteX21" fmla="*/ 536575 w 1174048"/>
                  <a:gd name="connsiteY21" fmla="*/ 1111250 h 1187450"/>
                  <a:gd name="connsiteX22" fmla="*/ 612775 w 1174048"/>
                  <a:gd name="connsiteY22" fmla="*/ 996950 h 1187450"/>
                  <a:gd name="connsiteX23" fmla="*/ 663575 w 1174048"/>
                  <a:gd name="connsiteY23" fmla="*/ 930275 h 1187450"/>
                  <a:gd name="connsiteX24" fmla="*/ 746125 w 1174048"/>
                  <a:gd name="connsiteY24" fmla="*/ 815975 h 1187450"/>
                  <a:gd name="connsiteX25" fmla="*/ 803275 w 1174048"/>
                  <a:gd name="connsiteY25" fmla="*/ 749300 h 1187450"/>
                  <a:gd name="connsiteX26" fmla="*/ 869950 w 1174048"/>
                  <a:gd name="connsiteY26" fmla="*/ 650875 h 1187450"/>
                  <a:gd name="connsiteX27" fmla="*/ 1069975 w 1174048"/>
                  <a:gd name="connsiteY27" fmla="*/ 641350 h 1187450"/>
                  <a:gd name="connsiteX28" fmla="*/ 1073150 w 1174048"/>
                  <a:gd name="connsiteY28" fmla="*/ 542925 h 1187450"/>
                  <a:gd name="connsiteX29" fmla="*/ 869950 w 1174048"/>
                  <a:gd name="connsiteY29" fmla="*/ 523875 h 1187450"/>
                  <a:gd name="connsiteX0" fmla="*/ 869950 w 1203659"/>
                  <a:gd name="connsiteY0" fmla="*/ 523875 h 1187450"/>
                  <a:gd name="connsiteX1" fmla="*/ 796925 w 1203659"/>
                  <a:gd name="connsiteY1" fmla="*/ 434975 h 1187450"/>
                  <a:gd name="connsiteX2" fmla="*/ 749300 w 1203659"/>
                  <a:gd name="connsiteY2" fmla="*/ 365125 h 1187450"/>
                  <a:gd name="connsiteX3" fmla="*/ 666750 w 1203659"/>
                  <a:gd name="connsiteY3" fmla="*/ 257175 h 1187450"/>
                  <a:gd name="connsiteX4" fmla="*/ 615950 w 1203659"/>
                  <a:gd name="connsiteY4" fmla="*/ 184150 h 1187450"/>
                  <a:gd name="connsiteX5" fmla="*/ 504825 w 1203659"/>
                  <a:gd name="connsiteY5" fmla="*/ 41275 h 1187450"/>
                  <a:gd name="connsiteX6" fmla="*/ 428625 w 1203659"/>
                  <a:gd name="connsiteY6" fmla="*/ 0 h 1187450"/>
                  <a:gd name="connsiteX7" fmla="*/ 377825 w 1203659"/>
                  <a:gd name="connsiteY7" fmla="*/ 3175 h 1187450"/>
                  <a:gd name="connsiteX8" fmla="*/ 539750 w 1203659"/>
                  <a:gd name="connsiteY8" fmla="*/ 384175 h 1187450"/>
                  <a:gd name="connsiteX9" fmla="*/ 482600 w 1203659"/>
                  <a:gd name="connsiteY9" fmla="*/ 542925 h 1187450"/>
                  <a:gd name="connsiteX10" fmla="*/ 215900 w 1203659"/>
                  <a:gd name="connsiteY10" fmla="*/ 552450 h 1187450"/>
                  <a:gd name="connsiteX11" fmla="*/ 85725 w 1203659"/>
                  <a:gd name="connsiteY11" fmla="*/ 393700 h 1187450"/>
                  <a:gd name="connsiteX12" fmla="*/ 0 w 1203659"/>
                  <a:gd name="connsiteY12" fmla="*/ 374650 h 1187450"/>
                  <a:gd name="connsiteX13" fmla="*/ 53975 w 1203659"/>
                  <a:gd name="connsiteY13" fmla="*/ 568325 h 1187450"/>
                  <a:gd name="connsiteX14" fmla="*/ 50800 w 1203659"/>
                  <a:gd name="connsiteY14" fmla="*/ 619125 h 1187450"/>
                  <a:gd name="connsiteX15" fmla="*/ 9525 w 1203659"/>
                  <a:gd name="connsiteY15" fmla="*/ 806450 h 1187450"/>
                  <a:gd name="connsiteX16" fmla="*/ 88900 w 1203659"/>
                  <a:gd name="connsiteY16" fmla="*/ 796925 h 1187450"/>
                  <a:gd name="connsiteX17" fmla="*/ 212725 w 1203659"/>
                  <a:gd name="connsiteY17" fmla="*/ 615950 h 1187450"/>
                  <a:gd name="connsiteX18" fmla="*/ 460375 w 1203659"/>
                  <a:gd name="connsiteY18" fmla="*/ 638175 h 1187450"/>
                  <a:gd name="connsiteX19" fmla="*/ 536575 w 1203659"/>
                  <a:gd name="connsiteY19" fmla="*/ 822325 h 1187450"/>
                  <a:gd name="connsiteX20" fmla="*/ 390525 w 1203659"/>
                  <a:gd name="connsiteY20" fmla="*/ 1187450 h 1187450"/>
                  <a:gd name="connsiteX21" fmla="*/ 536575 w 1203659"/>
                  <a:gd name="connsiteY21" fmla="*/ 1111250 h 1187450"/>
                  <a:gd name="connsiteX22" fmla="*/ 612775 w 1203659"/>
                  <a:gd name="connsiteY22" fmla="*/ 996950 h 1187450"/>
                  <a:gd name="connsiteX23" fmla="*/ 663575 w 1203659"/>
                  <a:gd name="connsiteY23" fmla="*/ 930275 h 1187450"/>
                  <a:gd name="connsiteX24" fmla="*/ 746125 w 1203659"/>
                  <a:gd name="connsiteY24" fmla="*/ 815975 h 1187450"/>
                  <a:gd name="connsiteX25" fmla="*/ 803275 w 1203659"/>
                  <a:gd name="connsiteY25" fmla="*/ 749300 h 1187450"/>
                  <a:gd name="connsiteX26" fmla="*/ 869950 w 1203659"/>
                  <a:gd name="connsiteY26" fmla="*/ 650875 h 1187450"/>
                  <a:gd name="connsiteX27" fmla="*/ 1069975 w 1203659"/>
                  <a:gd name="connsiteY27" fmla="*/ 641350 h 1187450"/>
                  <a:gd name="connsiteX28" fmla="*/ 1073150 w 1203659"/>
                  <a:gd name="connsiteY28" fmla="*/ 542925 h 1187450"/>
                  <a:gd name="connsiteX29" fmla="*/ 869950 w 1203659"/>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2725 w 1205003"/>
                  <a:gd name="connsiteY17" fmla="*/ 61595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 name="connsiteX0" fmla="*/ 869950 w 1205003"/>
                  <a:gd name="connsiteY0" fmla="*/ 523875 h 1187450"/>
                  <a:gd name="connsiteX1" fmla="*/ 796925 w 1205003"/>
                  <a:gd name="connsiteY1" fmla="*/ 434975 h 1187450"/>
                  <a:gd name="connsiteX2" fmla="*/ 749300 w 1205003"/>
                  <a:gd name="connsiteY2" fmla="*/ 365125 h 1187450"/>
                  <a:gd name="connsiteX3" fmla="*/ 666750 w 1205003"/>
                  <a:gd name="connsiteY3" fmla="*/ 257175 h 1187450"/>
                  <a:gd name="connsiteX4" fmla="*/ 615950 w 1205003"/>
                  <a:gd name="connsiteY4" fmla="*/ 184150 h 1187450"/>
                  <a:gd name="connsiteX5" fmla="*/ 504825 w 1205003"/>
                  <a:gd name="connsiteY5" fmla="*/ 41275 h 1187450"/>
                  <a:gd name="connsiteX6" fmla="*/ 428625 w 1205003"/>
                  <a:gd name="connsiteY6" fmla="*/ 0 h 1187450"/>
                  <a:gd name="connsiteX7" fmla="*/ 377825 w 1205003"/>
                  <a:gd name="connsiteY7" fmla="*/ 3175 h 1187450"/>
                  <a:gd name="connsiteX8" fmla="*/ 539750 w 1205003"/>
                  <a:gd name="connsiteY8" fmla="*/ 384175 h 1187450"/>
                  <a:gd name="connsiteX9" fmla="*/ 482600 w 1205003"/>
                  <a:gd name="connsiteY9" fmla="*/ 542925 h 1187450"/>
                  <a:gd name="connsiteX10" fmla="*/ 215900 w 1205003"/>
                  <a:gd name="connsiteY10" fmla="*/ 552450 h 1187450"/>
                  <a:gd name="connsiteX11" fmla="*/ 85725 w 1205003"/>
                  <a:gd name="connsiteY11" fmla="*/ 393700 h 1187450"/>
                  <a:gd name="connsiteX12" fmla="*/ 0 w 1205003"/>
                  <a:gd name="connsiteY12" fmla="*/ 374650 h 1187450"/>
                  <a:gd name="connsiteX13" fmla="*/ 53975 w 1205003"/>
                  <a:gd name="connsiteY13" fmla="*/ 568325 h 1187450"/>
                  <a:gd name="connsiteX14" fmla="*/ 50800 w 1205003"/>
                  <a:gd name="connsiteY14" fmla="*/ 619125 h 1187450"/>
                  <a:gd name="connsiteX15" fmla="*/ 9525 w 1205003"/>
                  <a:gd name="connsiteY15" fmla="*/ 806450 h 1187450"/>
                  <a:gd name="connsiteX16" fmla="*/ 88900 w 1205003"/>
                  <a:gd name="connsiteY16" fmla="*/ 796925 h 1187450"/>
                  <a:gd name="connsiteX17" fmla="*/ 215900 w 1205003"/>
                  <a:gd name="connsiteY17" fmla="*/ 635000 h 1187450"/>
                  <a:gd name="connsiteX18" fmla="*/ 460375 w 1205003"/>
                  <a:gd name="connsiteY18" fmla="*/ 638175 h 1187450"/>
                  <a:gd name="connsiteX19" fmla="*/ 536575 w 1205003"/>
                  <a:gd name="connsiteY19" fmla="*/ 822325 h 1187450"/>
                  <a:gd name="connsiteX20" fmla="*/ 390525 w 1205003"/>
                  <a:gd name="connsiteY20" fmla="*/ 1187450 h 1187450"/>
                  <a:gd name="connsiteX21" fmla="*/ 536575 w 1205003"/>
                  <a:gd name="connsiteY21" fmla="*/ 1111250 h 1187450"/>
                  <a:gd name="connsiteX22" fmla="*/ 612775 w 1205003"/>
                  <a:gd name="connsiteY22" fmla="*/ 996950 h 1187450"/>
                  <a:gd name="connsiteX23" fmla="*/ 663575 w 1205003"/>
                  <a:gd name="connsiteY23" fmla="*/ 930275 h 1187450"/>
                  <a:gd name="connsiteX24" fmla="*/ 746125 w 1205003"/>
                  <a:gd name="connsiteY24" fmla="*/ 815975 h 1187450"/>
                  <a:gd name="connsiteX25" fmla="*/ 803275 w 1205003"/>
                  <a:gd name="connsiteY25" fmla="*/ 749300 h 1187450"/>
                  <a:gd name="connsiteX26" fmla="*/ 869950 w 1205003"/>
                  <a:gd name="connsiteY26" fmla="*/ 650875 h 1187450"/>
                  <a:gd name="connsiteX27" fmla="*/ 1069975 w 1205003"/>
                  <a:gd name="connsiteY27" fmla="*/ 641350 h 1187450"/>
                  <a:gd name="connsiteX28" fmla="*/ 1073150 w 1205003"/>
                  <a:gd name="connsiteY28" fmla="*/ 542925 h 1187450"/>
                  <a:gd name="connsiteX29" fmla="*/ 869950 w 1205003"/>
                  <a:gd name="connsiteY29" fmla="*/ 523875 h 1187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05003" h="1187450">
                    <a:moveTo>
                      <a:pt x="869950" y="523875"/>
                    </a:moveTo>
                    <a:lnTo>
                      <a:pt x="796925" y="434975"/>
                    </a:lnTo>
                    <a:cubicBezTo>
                      <a:pt x="869950" y="383117"/>
                      <a:pt x="784225" y="353483"/>
                      <a:pt x="749300" y="365125"/>
                    </a:cubicBezTo>
                    <a:lnTo>
                      <a:pt x="666750" y="257175"/>
                    </a:lnTo>
                    <a:cubicBezTo>
                      <a:pt x="729192" y="201083"/>
                      <a:pt x="693208" y="183092"/>
                      <a:pt x="615950" y="184150"/>
                    </a:cubicBezTo>
                    <a:lnTo>
                      <a:pt x="504825" y="41275"/>
                    </a:lnTo>
                    <a:cubicBezTo>
                      <a:pt x="466725" y="5292"/>
                      <a:pt x="454025" y="13758"/>
                      <a:pt x="428625" y="0"/>
                    </a:cubicBezTo>
                    <a:lnTo>
                      <a:pt x="377825" y="3175"/>
                    </a:lnTo>
                    <a:lnTo>
                      <a:pt x="539750" y="384175"/>
                    </a:lnTo>
                    <a:cubicBezTo>
                      <a:pt x="552450" y="443442"/>
                      <a:pt x="622300" y="515408"/>
                      <a:pt x="482600" y="542925"/>
                    </a:cubicBezTo>
                    <a:lnTo>
                      <a:pt x="215900" y="552450"/>
                    </a:lnTo>
                    <a:lnTo>
                      <a:pt x="85725" y="393700"/>
                    </a:lnTo>
                    <a:lnTo>
                      <a:pt x="0" y="374650"/>
                    </a:lnTo>
                    <a:lnTo>
                      <a:pt x="53975" y="568325"/>
                    </a:lnTo>
                    <a:cubicBezTo>
                      <a:pt x="14817" y="582083"/>
                      <a:pt x="4233" y="599017"/>
                      <a:pt x="50800" y="619125"/>
                    </a:cubicBezTo>
                    <a:lnTo>
                      <a:pt x="9525" y="806450"/>
                    </a:lnTo>
                    <a:lnTo>
                      <a:pt x="88900" y="796925"/>
                    </a:lnTo>
                    <a:lnTo>
                      <a:pt x="215900" y="635000"/>
                    </a:lnTo>
                    <a:lnTo>
                      <a:pt x="460375" y="638175"/>
                    </a:lnTo>
                    <a:cubicBezTo>
                      <a:pt x="565150" y="670983"/>
                      <a:pt x="603250" y="646642"/>
                      <a:pt x="536575" y="822325"/>
                    </a:cubicBezTo>
                    <a:lnTo>
                      <a:pt x="390525" y="1187450"/>
                    </a:lnTo>
                    <a:cubicBezTo>
                      <a:pt x="439208" y="1162050"/>
                      <a:pt x="452967" y="1231900"/>
                      <a:pt x="536575" y="1111250"/>
                    </a:cubicBezTo>
                    <a:lnTo>
                      <a:pt x="612775" y="996950"/>
                    </a:lnTo>
                    <a:cubicBezTo>
                      <a:pt x="721783" y="1003300"/>
                      <a:pt x="710142" y="955675"/>
                      <a:pt x="663575" y="930275"/>
                    </a:cubicBezTo>
                    <a:lnTo>
                      <a:pt x="746125" y="815975"/>
                    </a:lnTo>
                    <a:cubicBezTo>
                      <a:pt x="838200" y="822325"/>
                      <a:pt x="841375" y="800100"/>
                      <a:pt x="803275" y="749300"/>
                    </a:cubicBezTo>
                    <a:lnTo>
                      <a:pt x="869950" y="650875"/>
                    </a:lnTo>
                    <a:cubicBezTo>
                      <a:pt x="936625" y="647700"/>
                      <a:pt x="987425" y="663575"/>
                      <a:pt x="1069975" y="641350"/>
                    </a:cubicBezTo>
                    <a:cubicBezTo>
                      <a:pt x="1305983" y="605367"/>
                      <a:pt x="1183217" y="569383"/>
                      <a:pt x="1073150" y="542925"/>
                    </a:cubicBezTo>
                    <a:cubicBezTo>
                      <a:pt x="992717" y="527050"/>
                      <a:pt x="909108" y="542925"/>
                      <a:pt x="869950" y="523875"/>
                    </a:cubicBezTo>
                    <a:close/>
                  </a:path>
                </a:pathLst>
              </a:custGeom>
              <a:solidFill>
                <a:srgbClr val="FFFFFF"/>
              </a:solidFill>
              <a:ln w="19050" cap="flat" cmpd="sng" algn="ctr">
                <a:noFill/>
                <a:prstDash val="solid"/>
              </a:ln>
              <a:effectLst/>
            </p:spPr>
            <p:txBody>
              <a:bodyPr lIns="36000" tIns="36000" rIns="36000" bIns="36000" rtlCol="0" anchor="ctr">
                <a:spAutoFit/>
              </a:bodyPr>
              <a:lstStyle/>
              <a:p>
                <a:pPr algn="ctr" defTabSz="914400">
                  <a:defRPr/>
                </a:pPr>
                <a:endParaRPr lang="en-US" sz="1400" kern="0" dirty="0" err="1" smtClean="0">
                  <a:solidFill>
                    <a:srgbClr val="313131"/>
                  </a:solidFill>
                </a:endParaRPr>
              </a:p>
            </p:txBody>
          </p:sp>
        </p:grpSp>
        <p:pic>
          <p:nvPicPr>
            <p:cNvPr id="25" name="Picture 24"/>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3448769" y="5162411"/>
              <a:ext cx="432816" cy="432816"/>
            </a:xfrm>
            <a:prstGeom prst="rect">
              <a:avLst/>
            </a:prstGeom>
          </p:spPr>
        </p:pic>
        <p:sp>
          <p:nvSpPr>
            <p:cNvPr id="26" name="Rectangle 25"/>
            <p:cNvSpPr/>
            <p:nvPr/>
          </p:nvSpPr>
          <p:spPr>
            <a:xfrm>
              <a:off x="3499518" y="3100298"/>
              <a:ext cx="1960192" cy="923330"/>
            </a:xfrm>
            <a:prstGeom prst="rect">
              <a:avLst/>
            </a:prstGeom>
          </p:spPr>
          <p:txBody>
            <a:bodyPr wrap="square" lIns="0" tIns="0" rIns="0" bIns="0">
              <a:spAutoFit/>
            </a:bodyPr>
            <a:lstStyle/>
            <a:p>
              <a:pPr algn="ctr" defTabSz="914400">
                <a:spcAft>
                  <a:spcPts val="600"/>
                </a:spcAft>
                <a:defRPr/>
              </a:pPr>
              <a:r>
                <a:rPr lang="es-ES" sz="2000" b="1" kern="0" dirty="0" smtClean="0">
                  <a:solidFill>
                    <a:srgbClr val="FFFFFF"/>
                  </a:solidFill>
                </a:rPr>
                <a:t>Tendencias en conectividad aérea</a:t>
              </a:r>
              <a:endParaRPr lang="es-ES" sz="1600" kern="0" dirty="0" smtClean="0">
                <a:solidFill>
                  <a:srgbClr val="FFFFFF"/>
                </a:solidFill>
              </a:endParaRPr>
            </a:p>
          </p:txBody>
        </p:sp>
        <p:grpSp>
          <p:nvGrpSpPr>
            <p:cNvPr id="28" name="Group 27"/>
            <p:cNvGrpSpPr/>
            <p:nvPr/>
          </p:nvGrpSpPr>
          <p:grpSpPr>
            <a:xfrm>
              <a:off x="4924979" y="1084593"/>
              <a:ext cx="340038" cy="345060"/>
              <a:chOff x="4924979" y="1084593"/>
              <a:chExt cx="340038" cy="345060"/>
            </a:xfrm>
          </p:grpSpPr>
          <p:pic>
            <p:nvPicPr>
              <p:cNvPr id="29" name="Picture 3" descr="C:\Users\kknight\Desktop\cog icon.pn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4931705" y="1084593"/>
                <a:ext cx="231650" cy="226773"/>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3" descr="C:\Users\kknight\Desktop\cog icon.png"/>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4924979" y="1313670"/>
                <a:ext cx="118477" cy="115983"/>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3" descr="C:\Users\kknight\Desktop\cog icon.png"/>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rot="767128">
                <a:off x="5049646" y="1293574"/>
                <a:ext cx="118477" cy="115983"/>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3" descr="C:\Users\kknight\Desktop\cog icon.png"/>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5146540" y="1220182"/>
                <a:ext cx="118477" cy="115983"/>
              </a:xfrm>
              <a:prstGeom prst="rect">
                <a:avLst/>
              </a:prstGeom>
              <a:noFill/>
              <a:extLst>
                <a:ext uri="{909E8E84-426E-40DD-AFC4-6F175D3DCCD1}">
                  <a14:hiddenFill xmlns:a14="http://schemas.microsoft.com/office/drawing/2010/main">
                    <a:solidFill>
                      <a:srgbClr val="FFFFFF"/>
                    </a:solidFill>
                  </a14:hiddenFill>
                </a:ext>
              </a:extLst>
            </p:spPr>
          </p:pic>
        </p:grpSp>
      </p:grpSp>
      <p:sp>
        <p:nvSpPr>
          <p:cNvPr id="4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IATA </a:t>
            </a:r>
            <a:r>
              <a:rPr lang="es-ES" b="0" i="1" dirty="0" err="1" smtClean="0">
                <a:solidFill>
                  <a:srgbClr val="002776"/>
                </a:solidFill>
              </a:rPr>
              <a:t>Annual</a:t>
            </a:r>
            <a:r>
              <a:rPr lang="es-ES" b="0" i="1" dirty="0" smtClean="0">
                <a:solidFill>
                  <a:srgbClr val="002776"/>
                </a:solidFill>
              </a:rPr>
              <a:t> </a:t>
            </a:r>
            <a:r>
              <a:rPr lang="es-ES" b="0" i="1" dirty="0" err="1" smtClean="0">
                <a:solidFill>
                  <a:srgbClr val="002776"/>
                </a:solidFill>
              </a:rPr>
              <a:t>Review</a:t>
            </a:r>
            <a:r>
              <a:rPr lang="es-ES" b="0" i="1" dirty="0" smtClean="0">
                <a:solidFill>
                  <a:srgbClr val="002776"/>
                </a:solidFill>
              </a:rPr>
              <a:t> 2015</a:t>
            </a:r>
            <a:endParaRPr lang="es-ES" b="0" i="1" dirty="0">
              <a:solidFill>
                <a:srgbClr val="002776"/>
              </a:solidFill>
            </a:endParaRPr>
          </a:p>
        </p:txBody>
      </p:sp>
      <p:sp>
        <p:nvSpPr>
          <p:cNvPr id="41" name="Freeform 43"/>
          <p:cNvSpPr>
            <a:spLocks noEditPoints="1"/>
          </p:cNvSpPr>
          <p:nvPr/>
        </p:nvSpPr>
        <p:spPr bwMode="auto">
          <a:xfrm>
            <a:off x="2672344" y="3568744"/>
            <a:ext cx="355697" cy="482999"/>
          </a:xfrm>
          <a:custGeom>
            <a:avLst/>
            <a:gdLst>
              <a:gd name="T0" fmla="*/ 152 w 190"/>
              <a:gd name="T1" fmla="*/ 0 h 258"/>
              <a:gd name="T2" fmla="*/ 122 w 190"/>
              <a:gd name="T3" fmla="*/ 4 h 258"/>
              <a:gd name="T4" fmla="*/ 102 w 190"/>
              <a:gd name="T5" fmla="*/ 12 h 258"/>
              <a:gd name="T6" fmla="*/ 90 w 190"/>
              <a:gd name="T7" fmla="*/ 24 h 258"/>
              <a:gd name="T8" fmla="*/ 84 w 190"/>
              <a:gd name="T9" fmla="*/ 40 h 258"/>
              <a:gd name="T10" fmla="*/ 80 w 190"/>
              <a:gd name="T11" fmla="*/ 34 h 258"/>
              <a:gd name="T12" fmla="*/ 66 w 190"/>
              <a:gd name="T13" fmla="*/ 14 h 258"/>
              <a:gd name="T14" fmla="*/ 46 w 190"/>
              <a:gd name="T15" fmla="*/ 4 h 258"/>
              <a:gd name="T16" fmla="*/ 32 w 190"/>
              <a:gd name="T17" fmla="*/ 0 h 258"/>
              <a:gd name="T18" fmla="*/ 0 w 190"/>
              <a:gd name="T19" fmla="*/ 4 h 258"/>
              <a:gd name="T20" fmla="*/ 8 w 190"/>
              <a:gd name="T21" fmla="*/ 30 h 258"/>
              <a:gd name="T22" fmla="*/ 26 w 190"/>
              <a:gd name="T23" fmla="*/ 62 h 258"/>
              <a:gd name="T24" fmla="*/ 48 w 190"/>
              <a:gd name="T25" fmla="*/ 74 h 258"/>
              <a:gd name="T26" fmla="*/ 66 w 190"/>
              <a:gd name="T27" fmla="*/ 72 h 258"/>
              <a:gd name="T28" fmla="*/ 74 w 190"/>
              <a:gd name="T29" fmla="*/ 258 h 258"/>
              <a:gd name="T30" fmla="*/ 92 w 190"/>
              <a:gd name="T31" fmla="*/ 78 h 258"/>
              <a:gd name="T32" fmla="*/ 100 w 190"/>
              <a:gd name="T33" fmla="*/ 84 h 258"/>
              <a:gd name="T34" fmla="*/ 122 w 190"/>
              <a:gd name="T35" fmla="*/ 88 h 258"/>
              <a:gd name="T36" fmla="*/ 144 w 190"/>
              <a:gd name="T37" fmla="*/ 82 h 258"/>
              <a:gd name="T38" fmla="*/ 158 w 190"/>
              <a:gd name="T39" fmla="*/ 72 h 258"/>
              <a:gd name="T40" fmla="*/ 172 w 190"/>
              <a:gd name="T41" fmla="*/ 52 h 258"/>
              <a:gd name="T42" fmla="*/ 184 w 190"/>
              <a:gd name="T43" fmla="*/ 24 h 258"/>
              <a:gd name="T44" fmla="*/ 190 w 190"/>
              <a:gd name="T45" fmla="*/ 6 h 258"/>
              <a:gd name="T46" fmla="*/ 152 w 190"/>
              <a:gd name="T47" fmla="*/ 0 h 258"/>
              <a:gd name="T48" fmla="*/ 24 w 190"/>
              <a:gd name="T49" fmla="*/ 16 h 258"/>
              <a:gd name="T50" fmla="*/ 38 w 190"/>
              <a:gd name="T51" fmla="*/ 20 h 258"/>
              <a:gd name="T52" fmla="*/ 60 w 190"/>
              <a:gd name="T53" fmla="*/ 30 h 258"/>
              <a:gd name="T54" fmla="*/ 80 w 190"/>
              <a:gd name="T55" fmla="*/ 46 h 258"/>
              <a:gd name="T56" fmla="*/ 84 w 190"/>
              <a:gd name="T57" fmla="*/ 52 h 258"/>
              <a:gd name="T58" fmla="*/ 92 w 190"/>
              <a:gd name="T59" fmla="*/ 42 h 258"/>
              <a:gd name="T60" fmla="*/ 110 w 190"/>
              <a:gd name="T61" fmla="*/ 30 h 258"/>
              <a:gd name="T62" fmla="*/ 138 w 190"/>
              <a:gd name="T63" fmla="*/ 24 h 258"/>
              <a:gd name="T64" fmla="*/ 156 w 190"/>
              <a:gd name="T65" fmla="*/ 22 h 258"/>
              <a:gd name="T66" fmla="*/ 124 w 190"/>
              <a:gd name="T67" fmla="*/ 36 h 258"/>
              <a:gd name="T68" fmla="*/ 100 w 190"/>
              <a:gd name="T69" fmla="*/ 50 h 258"/>
              <a:gd name="T70" fmla="*/ 84 w 190"/>
              <a:gd name="T71" fmla="*/ 70 h 258"/>
              <a:gd name="T72" fmla="*/ 80 w 190"/>
              <a:gd name="T73" fmla="*/ 64 h 258"/>
              <a:gd name="T74" fmla="*/ 64 w 190"/>
              <a:gd name="T75" fmla="*/ 46 h 258"/>
              <a:gd name="T76" fmla="*/ 24 w 190"/>
              <a:gd name="T77" fmla="*/ 1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0" h="258">
                <a:moveTo>
                  <a:pt x="152" y="0"/>
                </a:moveTo>
                <a:lnTo>
                  <a:pt x="152" y="0"/>
                </a:lnTo>
                <a:lnTo>
                  <a:pt x="136" y="0"/>
                </a:lnTo>
                <a:lnTo>
                  <a:pt x="122" y="4"/>
                </a:lnTo>
                <a:lnTo>
                  <a:pt x="112" y="6"/>
                </a:lnTo>
                <a:lnTo>
                  <a:pt x="102" y="12"/>
                </a:lnTo>
                <a:lnTo>
                  <a:pt x="96" y="16"/>
                </a:lnTo>
                <a:lnTo>
                  <a:pt x="90" y="24"/>
                </a:lnTo>
                <a:lnTo>
                  <a:pt x="86" y="30"/>
                </a:lnTo>
                <a:lnTo>
                  <a:pt x="84" y="40"/>
                </a:lnTo>
                <a:lnTo>
                  <a:pt x="84" y="40"/>
                </a:lnTo>
                <a:lnTo>
                  <a:pt x="80" y="34"/>
                </a:lnTo>
                <a:lnTo>
                  <a:pt x="72" y="22"/>
                </a:lnTo>
                <a:lnTo>
                  <a:pt x="66" y="14"/>
                </a:lnTo>
                <a:lnTo>
                  <a:pt x="56" y="8"/>
                </a:lnTo>
                <a:lnTo>
                  <a:pt x="46" y="4"/>
                </a:lnTo>
                <a:lnTo>
                  <a:pt x="32" y="0"/>
                </a:lnTo>
                <a:lnTo>
                  <a:pt x="32" y="0"/>
                </a:lnTo>
                <a:lnTo>
                  <a:pt x="16" y="0"/>
                </a:lnTo>
                <a:lnTo>
                  <a:pt x="0" y="4"/>
                </a:lnTo>
                <a:lnTo>
                  <a:pt x="0" y="4"/>
                </a:lnTo>
                <a:lnTo>
                  <a:pt x="8" y="30"/>
                </a:lnTo>
                <a:lnTo>
                  <a:pt x="16" y="50"/>
                </a:lnTo>
                <a:lnTo>
                  <a:pt x="26" y="62"/>
                </a:lnTo>
                <a:lnTo>
                  <a:pt x="36" y="70"/>
                </a:lnTo>
                <a:lnTo>
                  <a:pt x="48" y="74"/>
                </a:lnTo>
                <a:lnTo>
                  <a:pt x="58" y="74"/>
                </a:lnTo>
                <a:lnTo>
                  <a:pt x="66" y="72"/>
                </a:lnTo>
                <a:lnTo>
                  <a:pt x="74" y="70"/>
                </a:lnTo>
                <a:lnTo>
                  <a:pt x="74" y="258"/>
                </a:lnTo>
                <a:lnTo>
                  <a:pt x="92" y="258"/>
                </a:lnTo>
                <a:lnTo>
                  <a:pt x="92" y="78"/>
                </a:lnTo>
                <a:lnTo>
                  <a:pt x="92" y="78"/>
                </a:lnTo>
                <a:lnTo>
                  <a:pt x="100" y="84"/>
                </a:lnTo>
                <a:lnTo>
                  <a:pt x="110" y="86"/>
                </a:lnTo>
                <a:lnTo>
                  <a:pt x="122" y="88"/>
                </a:lnTo>
                <a:lnTo>
                  <a:pt x="136" y="86"/>
                </a:lnTo>
                <a:lnTo>
                  <a:pt x="144" y="82"/>
                </a:lnTo>
                <a:lnTo>
                  <a:pt x="150" y="78"/>
                </a:lnTo>
                <a:lnTo>
                  <a:pt x="158" y="72"/>
                </a:lnTo>
                <a:lnTo>
                  <a:pt x="164" y="64"/>
                </a:lnTo>
                <a:lnTo>
                  <a:pt x="172" y="52"/>
                </a:lnTo>
                <a:lnTo>
                  <a:pt x="178" y="40"/>
                </a:lnTo>
                <a:lnTo>
                  <a:pt x="184" y="24"/>
                </a:lnTo>
                <a:lnTo>
                  <a:pt x="190" y="6"/>
                </a:lnTo>
                <a:lnTo>
                  <a:pt x="190" y="6"/>
                </a:lnTo>
                <a:lnTo>
                  <a:pt x="172" y="2"/>
                </a:lnTo>
                <a:lnTo>
                  <a:pt x="152" y="0"/>
                </a:lnTo>
                <a:lnTo>
                  <a:pt x="152" y="0"/>
                </a:lnTo>
                <a:close/>
                <a:moveTo>
                  <a:pt x="24" y="16"/>
                </a:moveTo>
                <a:lnTo>
                  <a:pt x="24" y="16"/>
                </a:lnTo>
                <a:lnTo>
                  <a:pt x="38" y="20"/>
                </a:lnTo>
                <a:lnTo>
                  <a:pt x="50" y="24"/>
                </a:lnTo>
                <a:lnTo>
                  <a:pt x="60" y="30"/>
                </a:lnTo>
                <a:lnTo>
                  <a:pt x="68" y="36"/>
                </a:lnTo>
                <a:lnTo>
                  <a:pt x="80" y="46"/>
                </a:lnTo>
                <a:lnTo>
                  <a:pt x="84" y="52"/>
                </a:lnTo>
                <a:lnTo>
                  <a:pt x="84" y="52"/>
                </a:lnTo>
                <a:lnTo>
                  <a:pt x="86" y="46"/>
                </a:lnTo>
                <a:lnTo>
                  <a:pt x="92" y="42"/>
                </a:lnTo>
                <a:lnTo>
                  <a:pt x="100" y="36"/>
                </a:lnTo>
                <a:lnTo>
                  <a:pt x="110" y="30"/>
                </a:lnTo>
                <a:lnTo>
                  <a:pt x="122" y="26"/>
                </a:lnTo>
                <a:lnTo>
                  <a:pt x="138" y="24"/>
                </a:lnTo>
                <a:lnTo>
                  <a:pt x="156" y="22"/>
                </a:lnTo>
                <a:lnTo>
                  <a:pt x="156" y="22"/>
                </a:lnTo>
                <a:lnTo>
                  <a:pt x="146" y="26"/>
                </a:lnTo>
                <a:lnTo>
                  <a:pt x="124" y="36"/>
                </a:lnTo>
                <a:lnTo>
                  <a:pt x="112" y="42"/>
                </a:lnTo>
                <a:lnTo>
                  <a:pt x="100" y="50"/>
                </a:lnTo>
                <a:lnTo>
                  <a:pt x="90" y="60"/>
                </a:lnTo>
                <a:lnTo>
                  <a:pt x="84" y="70"/>
                </a:lnTo>
                <a:lnTo>
                  <a:pt x="84" y="70"/>
                </a:lnTo>
                <a:lnTo>
                  <a:pt x="80" y="64"/>
                </a:lnTo>
                <a:lnTo>
                  <a:pt x="76" y="58"/>
                </a:lnTo>
                <a:lnTo>
                  <a:pt x="64" y="46"/>
                </a:lnTo>
                <a:lnTo>
                  <a:pt x="24" y="16"/>
                </a:lnTo>
                <a:lnTo>
                  <a:pt x="24"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grpSp>
        <p:nvGrpSpPr>
          <p:cNvPr id="42" name="Group 214"/>
          <p:cNvGrpSpPr/>
          <p:nvPr/>
        </p:nvGrpSpPr>
        <p:grpSpPr>
          <a:xfrm>
            <a:off x="6902980" y="3625156"/>
            <a:ext cx="258820" cy="361354"/>
            <a:chOff x="9486847" y="6763428"/>
            <a:chExt cx="345182" cy="481929"/>
          </a:xfrm>
          <a:solidFill>
            <a:schemeClr val="bg1"/>
          </a:solidFill>
        </p:grpSpPr>
        <p:sp>
          <p:nvSpPr>
            <p:cNvPr id="43" name="Freeform 76"/>
            <p:cNvSpPr>
              <a:spLocks noEditPoints="1"/>
            </p:cNvSpPr>
            <p:nvPr/>
          </p:nvSpPr>
          <p:spPr bwMode="auto">
            <a:xfrm>
              <a:off x="9486847" y="6929428"/>
              <a:ext cx="345182" cy="315929"/>
            </a:xfrm>
            <a:custGeom>
              <a:avLst/>
              <a:gdLst>
                <a:gd name="T0" fmla="*/ 118 w 118"/>
                <a:gd name="T1" fmla="*/ 6 h 108"/>
                <a:gd name="T2" fmla="*/ 118 w 118"/>
                <a:gd name="T3" fmla="*/ 6 h 108"/>
                <a:gd name="T4" fmla="*/ 116 w 118"/>
                <a:gd name="T5" fmla="*/ 2 h 108"/>
                <a:gd name="T6" fmla="*/ 114 w 118"/>
                <a:gd name="T7" fmla="*/ 0 h 108"/>
                <a:gd name="T8" fmla="*/ 4 w 118"/>
                <a:gd name="T9" fmla="*/ 0 h 108"/>
                <a:gd name="T10" fmla="*/ 4 w 118"/>
                <a:gd name="T11" fmla="*/ 0 h 108"/>
                <a:gd name="T12" fmla="*/ 2 w 118"/>
                <a:gd name="T13" fmla="*/ 2 h 108"/>
                <a:gd name="T14" fmla="*/ 0 w 118"/>
                <a:gd name="T15" fmla="*/ 6 h 108"/>
                <a:gd name="T16" fmla="*/ 0 w 118"/>
                <a:gd name="T17" fmla="*/ 48 h 108"/>
                <a:gd name="T18" fmla="*/ 0 w 118"/>
                <a:gd name="T19" fmla="*/ 48 h 108"/>
                <a:gd name="T20" fmla="*/ 2 w 118"/>
                <a:gd name="T21" fmla="*/ 60 h 108"/>
                <a:gd name="T22" fmla="*/ 4 w 118"/>
                <a:gd name="T23" fmla="*/ 72 h 108"/>
                <a:gd name="T24" fmla="*/ 10 w 118"/>
                <a:gd name="T25" fmla="*/ 82 h 108"/>
                <a:gd name="T26" fmla="*/ 18 w 118"/>
                <a:gd name="T27" fmla="*/ 90 h 108"/>
                <a:gd name="T28" fmla="*/ 26 w 118"/>
                <a:gd name="T29" fmla="*/ 98 h 108"/>
                <a:gd name="T30" fmla="*/ 36 w 118"/>
                <a:gd name="T31" fmla="*/ 102 h 108"/>
                <a:gd name="T32" fmla="*/ 46 w 118"/>
                <a:gd name="T33" fmla="*/ 106 h 108"/>
                <a:gd name="T34" fmla="*/ 58 w 118"/>
                <a:gd name="T35" fmla="*/ 108 h 108"/>
                <a:gd name="T36" fmla="*/ 58 w 118"/>
                <a:gd name="T37" fmla="*/ 108 h 108"/>
                <a:gd name="T38" fmla="*/ 70 w 118"/>
                <a:gd name="T39" fmla="*/ 106 h 108"/>
                <a:gd name="T40" fmla="*/ 82 w 118"/>
                <a:gd name="T41" fmla="*/ 102 h 108"/>
                <a:gd name="T42" fmla="*/ 92 w 118"/>
                <a:gd name="T43" fmla="*/ 98 h 108"/>
                <a:gd name="T44" fmla="*/ 100 w 118"/>
                <a:gd name="T45" fmla="*/ 90 h 108"/>
                <a:gd name="T46" fmla="*/ 108 w 118"/>
                <a:gd name="T47" fmla="*/ 82 h 108"/>
                <a:gd name="T48" fmla="*/ 112 w 118"/>
                <a:gd name="T49" fmla="*/ 72 h 108"/>
                <a:gd name="T50" fmla="*/ 116 w 118"/>
                <a:gd name="T51" fmla="*/ 60 h 108"/>
                <a:gd name="T52" fmla="*/ 118 w 118"/>
                <a:gd name="T53" fmla="*/ 48 h 108"/>
                <a:gd name="T54" fmla="*/ 118 w 118"/>
                <a:gd name="T55" fmla="*/ 6 h 108"/>
                <a:gd name="T56" fmla="*/ 68 w 118"/>
                <a:gd name="T57" fmla="*/ 84 h 108"/>
                <a:gd name="T58" fmla="*/ 50 w 118"/>
                <a:gd name="T59" fmla="*/ 84 h 108"/>
                <a:gd name="T60" fmla="*/ 52 w 118"/>
                <a:gd name="T61" fmla="*/ 52 h 108"/>
                <a:gd name="T62" fmla="*/ 52 w 118"/>
                <a:gd name="T63" fmla="*/ 52 h 108"/>
                <a:gd name="T64" fmla="*/ 48 w 118"/>
                <a:gd name="T65" fmla="*/ 46 h 108"/>
                <a:gd name="T66" fmla="*/ 46 w 118"/>
                <a:gd name="T67" fmla="*/ 40 h 108"/>
                <a:gd name="T68" fmla="*/ 46 w 118"/>
                <a:gd name="T69" fmla="*/ 40 h 108"/>
                <a:gd name="T70" fmla="*/ 46 w 118"/>
                <a:gd name="T71" fmla="*/ 34 h 108"/>
                <a:gd name="T72" fmla="*/ 50 w 118"/>
                <a:gd name="T73" fmla="*/ 30 h 108"/>
                <a:gd name="T74" fmla="*/ 54 w 118"/>
                <a:gd name="T75" fmla="*/ 26 h 108"/>
                <a:gd name="T76" fmla="*/ 58 w 118"/>
                <a:gd name="T77" fmla="*/ 26 h 108"/>
                <a:gd name="T78" fmla="*/ 58 w 118"/>
                <a:gd name="T79" fmla="*/ 26 h 108"/>
                <a:gd name="T80" fmla="*/ 64 w 118"/>
                <a:gd name="T81" fmla="*/ 26 h 108"/>
                <a:gd name="T82" fmla="*/ 68 w 118"/>
                <a:gd name="T83" fmla="*/ 30 h 108"/>
                <a:gd name="T84" fmla="*/ 72 w 118"/>
                <a:gd name="T85" fmla="*/ 34 h 108"/>
                <a:gd name="T86" fmla="*/ 72 w 118"/>
                <a:gd name="T87" fmla="*/ 40 h 108"/>
                <a:gd name="T88" fmla="*/ 72 w 118"/>
                <a:gd name="T89" fmla="*/ 40 h 108"/>
                <a:gd name="T90" fmla="*/ 70 w 118"/>
                <a:gd name="T91" fmla="*/ 46 h 108"/>
                <a:gd name="T92" fmla="*/ 66 w 118"/>
                <a:gd name="T93" fmla="*/ 52 h 108"/>
                <a:gd name="T94" fmla="*/ 68 w 118"/>
                <a:gd name="T95" fmla="*/ 8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108">
                  <a:moveTo>
                    <a:pt x="118" y="6"/>
                  </a:moveTo>
                  <a:lnTo>
                    <a:pt x="118" y="6"/>
                  </a:lnTo>
                  <a:lnTo>
                    <a:pt x="116" y="2"/>
                  </a:lnTo>
                  <a:lnTo>
                    <a:pt x="114" y="0"/>
                  </a:lnTo>
                  <a:lnTo>
                    <a:pt x="4" y="0"/>
                  </a:lnTo>
                  <a:lnTo>
                    <a:pt x="4" y="0"/>
                  </a:lnTo>
                  <a:lnTo>
                    <a:pt x="2" y="2"/>
                  </a:lnTo>
                  <a:lnTo>
                    <a:pt x="0" y="6"/>
                  </a:lnTo>
                  <a:lnTo>
                    <a:pt x="0" y="48"/>
                  </a:lnTo>
                  <a:lnTo>
                    <a:pt x="0" y="48"/>
                  </a:lnTo>
                  <a:lnTo>
                    <a:pt x="2" y="60"/>
                  </a:lnTo>
                  <a:lnTo>
                    <a:pt x="4" y="72"/>
                  </a:lnTo>
                  <a:lnTo>
                    <a:pt x="10" y="82"/>
                  </a:lnTo>
                  <a:lnTo>
                    <a:pt x="18" y="90"/>
                  </a:lnTo>
                  <a:lnTo>
                    <a:pt x="26" y="98"/>
                  </a:lnTo>
                  <a:lnTo>
                    <a:pt x="36" y="102"/>
                  </a:lnTo>
                  <a:lnTo>
                    <a:pt x="46" y="106"/>
                  </a:lnTo>
                  <a:lnTo>
                    <a:pt x="58" y="108"/>
                  </a:lnTo>
                  <a:lnTo>
                    <a:pt x="58" y="108"/>
                  </a:lnTo>
                  <a:lnTo>
                    <a:pt x="70" y="106"/>
                  </a:lnTo>
                  <a:lnTo>
                    <a:pt x="82" y="102"/>
                  </a:lnTo>
                  <a:lnTo>
                    <a:pt x="92" y="98"/>
                  </a:lnTo>
                  <a:lnTo>
                    <a:pt x="100" y="90"/>
                  </a:lnTo>
                  <a:lnTo>
                    <a:pt x="108" y="82"/>
                  </a:lnTo>
                  <a:lnTo>
                    <a:pt x="112" y="72"/>
                  </a:lnTo>
                  <a:lnTo>
                    <a:pt x="116" y="60"/>
                  </a:lnTo>
                  <a:lnTo>
                    <a:pt x="118" y="48"/>
                  </a:lnTo>
                  <a:lnTo>
                    <a:pt x="118" y="6"/>
                  </a:lnTo>
                  <a:close/>
                  <a:moveTo>
                    <a:pt x="68" y="84"/>
                  </a:moveTo>
                  <a:lnTo>
                    <a:pt x="50" y="84"/>
                  </a:lnTo>
                  <a:lnTo>
                    <a:pt x="52" y="52"/>
                  </a:lnTo>
                  <a:lnTo>
                    <a:pt x="52" y="52"/>
                  </a:lnTo>
                  <a:lnTo>
                    <a:pt x="48" y="46"/>
                  </a:lnTo>
                  <a:lnTo>
                    <a:pt x="46" y="40"/>
                  </a:lnTo>
                  <a:lnTo>
                    <a:pt x="46" y="40"/>
                  </a:lnTo>
                  <a:lnTo>
                    <a:pt x="46" y="34"/>
                  </a:lnTo>
                  <a:lnTo>
                    <a:pt x="50" y="30"/>
                  </a:lnTo>
                  <a:lnTo>
                    <a:pt x="54" y="26"/>
                  </a:lnTo>
                  <a:lnTo>
                    <a:pt x="58" y="26"/>
                  </a:lnTo>
                  <a:lnTo>
                    <a:pt x="58" y="26"/>
                  </a:lnTo>
                  <a:lnTo>
                    <a:pt x="64" y="26"/>
                  </a:lnTo>
                  <a:lnTo>
                    <a:pt x="68" y="30"/>
                  </a:lnTo>
                  <a:lnTo>
                    <a:pt x="72" y="34"/>
                  </a:lnTo>
                  <a:lnTo>
                    <a:pt x="72" y="40"/>
                  </a:lnTo>
                  <a:lnTo>
                    <a:pt x="72" y="40"/>
                  </a:lnTo>
                  <a:lnTo>
                    <a:pt x="70" y="46"/>
                  </a:lnTo>
                  <a:lnTo>
                    <a:pt x="66" y="52"/>
                  </a:lnTo>
                  <a:lnTo>
                    <a:pt x="68" y="84"/>
                  </a:ln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
          <p:nvSpPr>
            <p:cNvPr id="44" name="Freeform 77"/>
            <p:cNvSpPr>
              <a:spLocks/>
            </p:cNvSpPr>
            <p:nvPr/>
          </p:nvSpPr>
          <p:spPr bwMode="auto">
            <a:xfrm>
              <a:off x="9529283" y="6763428"/>
              <a:ext cx="274975" cy="216470"/>
            </a:xfrm>
            <a:custGeom>
              <a:avLst/>
              <a:gdLst>
                <a:gd name="T0" fmla="*/ 20 w 94"/>
                <a:gd name="T1" fmla="*/ 46 h 74"/>
                <a:gd name="T2" fmla="*/ 20 w 94"/>
                <a:gd name="T3" fmla="*/ 46 h 74"/>
                <a:gd name="T4" fmla="*/ 22 w 94"/>
                <a:gd name="T5" fmla="*/ 36 h 74"/>
                <a:gd name="T6" fmla="*/ 28 w 94"/>
                <a:gd name="T7" fmla="*/ 28 h 74"/>
                <a:gd name="T8" fmla="*/ 36 w 94"/>
                <a:gd name="T9" fmla="*/ 22 h 74"/>
                <a:gd name="T10" fmla="*/ 46 w 94"/>
                <a:gd name="T11" fmla="*/ 20 h 74"/>
                <a:gd name="T12" fmla="*/ 46 w 94"/>
                <a:gd name="T13" fmla="*/ 20 h 74"/>
                <a:gd name="T14" fmla="*/ 58 w 94"/>
                <a:gd name="T15" fmla="*/ 22 h 74"/>
                <a:gd name="T16" fmla="*/ 66 w 94"/>
                <a:gd name="T17" fmla="*/ 28 h 74"/>
                <a:gd name="T18" fmla="*/ 72 w 94"/>
                <a:gd name="T19" fmla="*/ 36 h 74"/>
                <a:gd name="T20" fmla="*/ 74 w 94"/>
                <a:gd name="T21" fmla="*/ 46 h 74"/>
                <a:gd name="T22" fmla="*/ 74 w 94"/>
                <a:gd name="T23" fmla="*/ 74 h 74"/>
                <a:gd name="T24" fmla="*/ 94 w 94"/>
                <a:gd name="T25" fmla="*/ 74 h 74"/>
                <a:gd name="T26" fmla="*/ 94 w 94"/>
                <a:gd name="T27" fmla="*/ 46 h 74"/>
                <a:gd name="T28" fmla="*/ 94 w 94"/>
                <a:gd name="T29" fmla="*/ 46 h 74"/>
                <a:gd name="T30" fmla="*/ 94 w 94"/>
                <a:gd name="T31" fmla="*/ 38 h 74"/>
                <a:gd name="T32" fmla="*/ 90 w 94"/>
                <a:gd name="T33" fmla="*/ 28 h 74"/>
                <a:gd name="T34" fmla="*/ 86 w 94"/>
                <a:gd name="T35" fmla="*/ 20 h 74"/>
                <a:gd name="T36" fmla="*/ 80 w 94"/>
                <a:gd name="T37" fmla="*/ 14 h 74"/>
                <a:gd name="T38" fmla="*/ 74 w 94"/>
                <a:gd name="T39" fmla="*/ 8 h 74"/>
                <a:gd name="T40" fmla="*/ 66 w 94"/>
                <a:gd name="T41" fmla="*/ 4 h 74"/>
                <a:gd name="T42" fmla="*/ 56 w 94"/>
                <a:gd name="T43" fmla="*/ 0 h 74"/>
                <a:gd name="T44" fmla="*/ 46 w 94"/>
                <a:gd name="T45" fmla="*/ 0 h 74"/>
                <a:gd name="T46" fmla="*/ 46 w 94"/>
                <a:gd name="T47" fmla="*/ 0 h 74"/>
                <a:gd name="T48" fmla="*/ 38 w 94"/>
                <a:gd name="T49" fmla="*/ 0 h 74"/>
                <a:gd name="T50" fmla="*/ 28 w 94"/>
                <a:gd name="T51" fmla="*/ 4 h 74"/>
                <a:gd name="T52" fmla="*/ 20 w 94"/>
                <a:gd name="T53" fmla="*/ 8 h 74"/>
                <a:gd name="T54" fmla="*/ 14 w 94"/>
                <a:gd name="T55" fmla="*/ 14 h 74"/>
                <a:gd name="T56" fmla="*/ 8 w 94"/>
                <a:gd name="T57" fmla="*/ 20 h 74"/>
                <a:gd name="T58" fmla="*/ 4 w 94"/>
                <a:gd name="T59" fmla="*/ 28 h 74"/>
                <a:gd name="T60" fmla="*/ 0 w 94"/>
                <a:gd name="T61" fmla="*/ 38 h 74"/>
                <a:gd name="T62" fmla="*/ 0 w 94"/>
                <a:gd name="T63" fmla="*/ 46 h 74"/>
                <a:gd name="T64" fmla="*/ 0 w 94"/>
                <a:gd name="T65" fmla="*/ 74 h 74"/>
                <a:gd name="T66" fmla="*/ 20 w 94"/>
                <a:gd name="T67" fmla="*/ 74 h 74"/>
                <a:gd name="T68" fmla="*/ 20 w 94"/>
                <a:gd name="T69" fmla="*/ 4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74">
                  <a:moveTo>
                    <a:pt x="20" y="46"/>
                  </a:moveTo>
                  <a:lnTo>
                    <a:pt x="20" y="46"/>
                  </a:lnTo>
                  <a:lnTo>
                    <a:pt x="22" y="36"/>
                  </a:lnTo>
                  <a:lnTo>
                    <a:pt x="28" y="28"/>
                  </a:lnTo>
                  <a:lnTo>
                    <a:pt x="36" y="22"/>
                  </a:lnTo>
                  <a:lnTo>
                    <a:pt x="46" y="20"/>
                  </a:lnTo>
                  <a:lnTo>
                    <a:pt x="46" y="20"/>
                  </a:lnTo>
                  <a:lnTo>
                    <a:pt x="58" y="22"/>
                  </a:lnTo>
                  <a:lnTo>
                    <a:pt x="66" y="28"/>
                  </a:lnTo>
                  <a:lnTo>
                    <a:pt x="72" y="36"/>
                  </a:lnTo>
                  <a:lnTo>
                    <a:pt x="74" y="46"/>
                  </a:lnTo>
                  <a:lnTo>
                    <a:pt x="74" y="74"/>
                  </a:lnTo>
                  <a:lnTo>
                    <a:pt x="94" y="74"/>
                  </a:lnTo>
                  <a:lnTo>
                    <a:pt x="94" y="46"/>
                  </a:lnTo>
                  <a:lnTo>
                    <a:pt x="94" y="46"/>
                  </a:lnTo>
                  <a:lnTo>
                    <a:pt x="94" y="38"/>
                  </a:lnTo>
                  <a:lnTo>
                    <a:pt x="90" y="28"/>
                  </a:lnTo>
                  <a:lnTo>
                    <a:pt x="86" y="20"/>
                  </a:lnTo>
                  <a:lnTo>
                    <a:pt x="80" y="14"/>
                  </a:lnTo>
                  <a:lnTo>
                    <a:pt x="74" y="8"/>
                  </a:lnTo>
                  <a:lnTo>
                    <a:pt x="66" y="4"/>
                  </a:lnTo>
                  <a:lnTo>
                    <a:pt x="56" y="0"/>
                  </a:lnTo>
                  <a:lnTo>
                    <a:pt x="46" y="0"/>
                  </a:lnTo>
                  <a:lnTo>
                    <a:pt x="46" y="0"/>
                  </a:lnTo>
                  <a:lnTo>
                    <a:pt x="38" y="0"/>
                  </a:lnTo>
                  <a:lnTo>
                    <a:pt x="28" y="4"/>
                  </a:lnTo>
                  <a:lnTo>
                    <a:pt x="20" y="8"/>
                  </a:lnTo>
                  <a:lnTo>
                    <a:pt x="14" y="14"/>
                  </a:lnTo>
                  <a:lnTo>
                    <a:pt x="8" y="20"/>
                  </a:lnTo>
                  <a:lnTo>
                    <a:pt x="4" y="28"/>
                  </a:lnTo>
                  <a:lnTo>
                    <a:pt x="0" y="38"/>
                  </a:lnTo>
                  <a:lnTo>
                    <a:pt x="0" y="46"/>
                  </a:lnTo>
                  <a:lnTo>
                    <a:pt x="0" y="74"/>
                  </a:lnTo>
                  <a:lnTo>
                    <a:pt x="20" y="74"/>
                  </a:lnTo>
                  <a:lnTo>
                    <a:pt x="20" y="46"/>
                  </a:ln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236</a:t>
            </a:fld>
            <a:endParaRPr lang="es-ES" dirty="0">
              <a:solidFill>
                <a:srgbClr val="002776"/>
              </a:solidFill>
            </a:endParaRPr>
          </a:p>
        </p:txBody>
      </p:sp>
      <p:sp>
        <p:nvSpPr>
          <p:cNvPr id="45"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a:t>
            </a:r>
            <a:endParaRPr lang="es-ES" sz="2000" b="1" dirty="0">
              <a:solidFill>
                <a:srgbClr val="00B0F0"/>
              </a:solidFill>
              <a:cs typeface="Arial" charset="0"/>
            </a:endParaRPr>
          </a:p>
        </p:txBody>
      </p:sp>
    </p:spTree>
    <p:extLst>
      <p:ext uri="{BB962C8B-B14F-4D97-AF65-F5344CB8AC3E}">
        <p14:creationId xmlns:p14="http://schemas.microsoft.com/office/powerpoint/2010/main" val="35503144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237</a:t>
            </a:fld>
            <a:endParaRPr lang="es-ES" dirty="0">
              <a:solidFill>
                <a:srgbClr val="002776"/>
              </a:solidFill>
            </a:endParaRPr>
          </a:p>
        </p:txBody>
      </p:sp>
      <p:sp>
        <p:nvSpPr>
          <p:cNvPr id="17"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a:t>
            </a:r>
            <a:r>
              <a:rPr lang="es-ES" sz="2000" dirty="0">
                <a:solidFill>
                  <a:srgbClr val="00B0F0"/>
                </a:solidFill>
                <a:cs typeface="Arial" charset="0"/>
              </a:rPr>
              <a:t>seguridad operacional, prioridad nº1 </a:t>
            </a:r>
          </a:p>
        </p:txBody>
      </p:sp>
      <p:sp>
        <p:nvSpPr>
          <p:cNvPr id="15" name="Rectangle 14"/>
          <p:cNvSpPr/>
          <p:nvPr/>
        </p:nvSpPr>
        <p:spPr bwMode="auto">
          <a:xfrm>
            <a:off x="345126" y="1052735"/>
            <a:ext cx="9216387" cy="2520282"/>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171450" indent="-171450" fontAlgn="base">
              <a:spcAft>
                <a:spcPts val="300"/>
              </a:spcAft>
              <a:buFont typeface="Arial" panose="020B0604020202020204" pitchFamily="34" charset="0"/>
              <a:buChar char="•"/>
            </a:pPr>
            <a:r>
              <a:rPr lang="es-ES" sz="1050" b="1" dirty="0" smtClean="0">
                <a:solidFill>
                  <a:srgbClr val="002776"/>
                </a:solidFill>
                <a:cs typeface="Arial" pitchFamily="34" charset="0"/>
              </a:rPr>
              <a:t>Nuevos retos de seguridad</a:t>
            </a:r>
            <a:r>
              <a:rPr lang="es-ES" sz="1050" dirty="0" smtClean="0">
                <a:solidFill>
                  <a:srgbClr val="002776"/>
                </a:solidFill>
                <a:cs typeface="Arial" pitchFamily="34" charset="0"/>
              </a:rPr>
              <a:t>: carga de baterías de litio (publicación de la guía para operadores de IATA: </a:t>
            </a:r>
            <a:r>
              <a:rPr lang="es-ES" sz="1050" dirty="0" err="1" smtClean="0">
                <a:solidFill>
                  <a:srgbClr val="002776"/>
                </a:solidFill>
                <a:cs typeface="Arial" pitchFamily="34" charset="0"/>
              </a:rPr>
              <a:t>Lithium</a:t>
            </a:r>
            <a:r>
              <a:rPr lang="es-ES" sz="1050" dirty="0" smtClean="0">
                <a:solidFill>
                  <a:srgbClr val="002776"/>
                </a:solidFill>
                <a:cs typeface="Arial" pitchFamily="34" charset="0"/>
              </a:rPr>
              <a:t> </a:t>
            </a:r>
            <a:r>
              <a:rPr lang="es-ES" sz="1050" dirty="0" err="1" smtClean="0">
                <a:solidFill>
                  <a:srgbClr val="002776"/>
                </a:solidFill>
                <a:cs typeface="Arial" pitchFamily="34" charset="0"/>
              </a:rPr>
              <a:t>Batteries</a:t>
            </a:r>
            <a:r>
              <a:rPr lang="es-ES" sz="1050" dirty="0" smtClean="0">
                <a:solidFill>
                  <a:srgbClr val="002776"/>
                </a:solidFill>
                <a:cs typeface="Arial" pitchFamily="34" charset="0"/>
              </a:rPr>
              <a:t> </a:t>
            </a:r>
            <a:r>
              <a:rPr lang="es-ES" sz="1050" dirty="0" err="1" smtClean="0">
                <a:solidFill>
                  <a:srgbClr val="002776"/>
                </a:solidFill>
                <a:cs typeface="Arial" pitchFamily="34" charset="0"/>
              </a:rPr>
              <a:t>Risk</a:t>
            </a:r>
            <a:r>
              <a:rPr lang="es-ES" sz="1050" dirty="0" smtClean="0">
                <a:solidFill>
                  <a:srgbClr val="002776"/>
                </a:solidFill>
                <a:cs typeface="Arial" pitchFamily="34" charset="0"/>
              </a:rPr>
              <a:t> </a:t>
            </a:r>
            <a:r>
              <a:rPr lang="es-ES" sz="1050" dirty="0" err="1" smtClean="0">
                <a:solidFill>
                  <a:srgbClr val="002776"/>
                </a:solidFill>
                <a:cs typeface="Arial" pitchFamily="34" charset="0"/>
              </a:rPr>
              <a:t>Mitigation</a:t>
            </a:r>
            <a:r>
              <a:rPr lang="es-ES" sz="1050" dirty="0" smtClean="0">
                <a:solidFill>
                  <a:srgbClr val="002776"/>
                </a:solidFill>
                <a:cs typeface="Arial" pitchFamily="34" charset="0"/>
              </a:rPr>
              <a:t> </a:t>
            </a:r>
            <a:r>
              <a:rPr lang="es-ES" sz="1050" dirty="0" err="1" smtClean="0">
                <a:solidFill>
                  <a:srgbClr val="002776"/>
                </a:solidFill>
                <a:cs typeface="Arial" pitchFamily="34" charset="0"/>
              </a:rPr>
              <a:t>Guidance</a:t>
            </a:r>
            <a:r>
              <a:rPr lang="es-ES" sz="1050" dirty="0" smtClean="0">
                <a:solidFill>
                  <a:srgbClr val="002776"/>
                </a:solidFill>
                <a:cs typeface="Arial" pitchFamily="34" charset="0"/>
              </a:rPr>
              <a:t> </a:t>
            </a:r>
            <a:r>
              <a:rPr lang="es-ES" sz="1050" dirty="0" err="1" smtClean="0">
                <a:solidFill>
                  <a:srgbClr val="002776"/>
                </a:solidFill>
                <a:cs typeface="Arial" pitchFamily="34" charset="0"/>
              </a:rPr>
              <a:t>for</a:t>
            </a:r>
            <a:r>
              <a:rPr lang="es-ES" sz="1050" dirty="0" smtClean="0">
                <a:solidFill>
                  <a:srgbClr val="002776"/>
                </a:solidFill>
                <a:cs typeface="Arial" pitchFamily="34" charset="0"/>
              </a:rPr>
              <a:t> </a:t>
            </a:r>
            <a:r>
              <a:rPr lang="es-ES" sz="1050" dirty="0" err="1" smtClean="0">
                <a:solidFill>
                  <a:srgbClr val="002776"/>
                </a:solidFill>
                <a:cs typeface="Arial" pitchFamily="34" charset="0"/>
              </a:rPr>
              <a:t>Operators</a:t>
            </a:r>
            <a:r>
              <a:rPr lang="es-ES" sz="1050" dirty="0" smtClean="0">
                <a:solidFill>
                  <a:srgbClr val="002776"/>
                </a:solidFill>
                <a:cs typeface="Arial" pitchFamily="34" charset="0"/>
              </a:rPr>
              <a:t>) y seguridad en cabina (2ª conferencia de IATA sobre </a:t>
            </a:r>
            <a:r>
              <a:rPr lang="es-ES" sz="1050" dirty="0" err="1" smtClean="0">
                <a:solidFill>
                  <a:srgbClr val="002776"/>
                </a:solidFill>
                <a:cs typeface="Arial" pitchFamily="34" charset="0"/>
              </a:rPr>
              <a:t>Cabin</a:t>
            </a:r>
            <a:r>
              <a:rPr lang="es-ES" sz="1050" dirty="0" smtClean="0">
                <a:solidFill>
                  <a:srgbClr val="002776"/>
                </a:solidFill>
                <a:cs typeface="Arial" pitchFamily="34" charset="0"/>
              </a:rPr>
              <a:t> </a:t>
            </a:r>
            <a:r>
              <a:rPr lang="es-ES" sz="1050" dirty="0" err="1" smtClean="0">
                <a:solidFill>
                  <a:srgbClr val="002776"/>
                </a:solidFill>
                <a:cs typeface="Arial" pitchFamily="34" charset="0"/>
              </a:rPr>
              <a:t>Operations</a:t>
            </a:r>
            <a:r>
              <a:rPr lang="es-ES" sz="1050" dirty="0" smtClean="0">
                <a:solidFill>
                  <a:srgbClr val="002776"/>
                </a:solidFill>
                <a:cs typeface="Arial" pitchFamily="34" charset="0"/>
              </a:rPr>
              <a:t> Safety </a:t>
            </a:r>
            <a:r>
              <a:rPr lang="es-ES" sz="1050" dirty="0" err="1" smtClean="0">
                <a:solidFill>
                  <a:srgbClr val="002776"/>
                </a:solidFill>
                <a:cs typeface="Arial" pitchFamily="34" charset="0"/>
              </a:rPr>
              <a:t>Conference</a:t>
            </a:r>
            <a:r>
              <a:rPr lang="es-ES" sz="1050" dirty="0" smtClean="0">
                <a:solidFill>
                  <a:srgbClr val="002776"/>
                </a:solidFill>
                <a:cs typeface="Arial" pitchFamily="34" charset="0"/>
              </a:rPr>
              <a:t> y la guía </a:t>
            </a:r>
            <a:r>
              <a:rPr lang="es-ES" sz="1050" dirty="0" err="1" smtClean="0">
                <a:solidFill>
                  <a:srgbClr val="002776"/>
                </a:solidFill>
                <a:cs typeface="Arial" pitchFamily="34" charset="0"/>
              </a:rPr>
              <a:t>Cabin</a:t>
            </a:r>
            <a:r>
              <a:rPr lang="es-ES" sz="1050" dirty="0" smtClean="0">
                <a:solidFill>
                  <a:srgbClr val="002776"/>
                </a:solidFill>
                <a:cs typeface="Arial" pitchFamily="34" charset="0"/>
              </a:rPr>
              <a:t> </a:t>
            </a:r>
            <a:r>
              <a:rPr lang="es-ES" sz="1050" dirty="0" err="1" smtClean="0">
                <a:solidFill>
                  <a:srgbClr val="002776"/>
                </a:solidFill>
                <a:cs typeface="Arial" pitchFamily="34" charset="0"/>
              </a:rPr>
              <a:t>Operations</a:t>
            </a:r>
            <a:r>
              <a:rPr lang="es-ES" sz="1050" dirty="0" smtClean="0">
                <a:solidFill>
                  <a:srgbClr val="002776"/>
                </a:solidFill>
                <a:cs typeface="Arial" pitchFamily="34" charset="0"/>
              </a:rPr>
              <a:t> Safety </a:t>
            </a:r>
            <a:r>
              <a:rPr lang="es-ES" sz="1050" dirty="0" err="1" smtClean="0">
                <a:solidFill>
                  <a:srgbClr val="002776"/>
                </a:solidFill>
                <a:cs typeface="Arial" pitchFamily="34" charset="0"/>
              </a:rPr>
              <a:t>Best</a:t>
            </a:r>
            <a:r>
              <a:rPr lang="es-ES" sz="1050" dirty="0" smtClean="0">
                <a:solidFill>
                  <a:srgbClr val="002776"/>
                </a:solidFill>
                <a:cs typeface="Arial" pitchFamily="34" charset="0"/>
              </a:rPr>
              <a:t> </a:t>
            </a:r>
            <a:r>
              <a:rPr lang="es-ES" sz="1050" dirty="0" err="1" smtClean="0">
                <a:solidFill>
                  <a:srgbClr val="002776"/>
                </a:solidFill>
                <a:cs typeface="Arial" pitchFamily="34" charset="0"/>
              </a:rPr>
              <a:t>Practices</a:t>
            </a:r>
            <a:r>
              <a:rPr lang="es-ES" sz="1050" dirty="0" smtClean="0">
                <a:solidFill>
                  <a:srgbClr val="002776"/>
                </a:solidFill>
                <a:cs typeface="Arial" pitchFamily="34" charset="0"/>
              </a:rPr>
              <a:t> </a:t>
            </a:r>
            <a:r>
              <a:rPr lang="es-ES" sz="1050" dirty="0" err="1" smtClean="0">
                <a:solidFill>
                  <a:srgbClr val="002776"/>
                </a:solidFill>
                <a:cs typeface="Arial" pitchFamily="34" charset="0"/>
              </a:rPr>
              <a:t>Guide</a:t>
            </a:r>
            <a:r>
              <a:rPr lang="es-ES" sz="1050" dirty="0" smtClean="0">
                <a:solidFill>
                  <a:srgbClr val="002776"/>
                </a:solidFill>
                <a:cs typeface="Arial" pitchFamily="34" charset="0"/>
              </a:rPr>
              <a:t>)</a:t>
            </a:r>
          </a:p>
          <a:p>
            <a:pPr marL="171450" indent="-171450" fontAlgn="base">
              <a:spcAft>
                <a:spcPts val="300"/>
              </a:spcAft>
              <a:buFont typeface="Arial" panose="020B0604020202020204" pitchFamily="34" charset="0"/>
              <a:buChar char="•"/>
            </a:pPr>
            <a:r>
              <a:rPr lang="es-ES" sz="1050" b="1" dirty="0" smtClean="0">
                <a:solidFill>
                  <a:srgbClr val="002776"/>
                </a:solidFill>
                <a:cs typeface="Arial" pitchFamily="34" charset="0"/>
              </a:rPr>
              <a:t>Sistema de gestión de la seguridad (SMS)</a:t>
            </a:r>
            <a:r>
              <a:rPr lang="es-ES" sz="1050" dirty="0" smtClean="0">
                <a:solidFill>
                  <a:srgbClr val="002776"/>
                </a:solidFill>
                <a:cs typeface="Arial" pitchFamily="34" charset="0"/>
              </a:rPr>
              <a:t>: cada aerolínea es responsable de implementar su SMS por mandato de la ICAO. La IATA se focaliza actualmente en la consistencia de los SMS a nivel global</a:t>
            </a:r>
          </a:p>
          <a:p>
            <a:pPr marL="171450" indent="-171450" fontAlgn="base">
              <a:spcAft>
                <a:spcPts val="300"/>
              </a:spcAft>
              <a:buFont typeface="Arial" panose="020B0604020202020204" pitchFamily="34" charset="0"/>
              <a:buChar char="•"/>
            </a:pPr>
            <a:r>
              <a:rPr lang="es-ES" sz="1050" b="1" dirty="0" smtClean="0">
                <a:solidFill>
                  <a:srgbClr val="002776"/>
                </a:solidFill>
                <a:cs typeface="Arial" pitchFamily="34" charset="0"/>
              </a:rPr>
              <a:t>Análisis de datos para impulsar mejoras</a:t>
            </a:r>
            <a:r>
              <a:rPr lang="es-ES" sz="1050" dirty="0" smtClean="0">
                <a:solidFill>
                  <a:srgbClr val="002776"/>
                </a:solidFill>
                <a:cs typeface="Arial" pitchFamily="34" charset="0"/>
              </a:rPr>
              <a:t>: la IATA ha establecido el programa Global </a:t>
            </a:r>
            <a:r>
              <a:rPr lang="es-ES" sz="1050" dirty="0" err="1" smtClean="0">
                <a:solidFill>
                  <a:srgbClr val="002776"/>
                </a:solidFill>
                <a:cs typeface="Arial" pitchFamily="34" charset="0"/>
              </a:rPr>
              <a:t>Aviation</a:t>
            </a:r>
            <a:r>
              <a:rPr lang="es-ES" sz="1050" dirty="0" smtClean="0">
                <a:solidFill>
                  <a:srgbClr val="002776"/>
                </a:solidFill>
                <a:cs typeface="Arial" pitchFamily="34" charset="0"/>
              </a:rPr>
              <a:t> Data Management (GADM) como una completa  base de datos de seguridad. Incluye </a:t>
            </a:r>
            <a:r>
              <a:rPr lang="es-ES" sz="1050" dirty="0" err="1" smtClean="0">
                <a:solidFill>
                  <a:srgbClr val="002776"/>
                </a:solidFill>
                <a:cs typeface="Arial" pitchFamily="34" charset="0"/>
              </a:rPr>
              <a:t>reports</a:t>
            </a:r>
            <a:r>
              <a:rPr lang="es-ES" sz="1050" dirty="0" smtClean="0">
                <a:solidFill>
                  <a:srgbClr val="002776"/>
                </a:solidFill>
                <a:cs typeface="Arial" pitchFamily="34" charset="0"/>
              </a:rPr>
              <a:t> sobre accidentes, incidentes, mantenimiento y auditorías. Más de 470 organizaciones participan en el programa</a:t>
            </a:r>
          </a:p>
          <a:p>
            <a:pPr marL="171450" indent="-171450" fontAlgn="base">
              <a:spcAft>
                <a:spcPts val="300"/>
              </a:spcAft>
              <a:buFont typeface="Arial" panose="020B0604020202020204" pitchFamily="34" charset="0"/>
              <a:buChar char="•"/>
            </a:pPr>
            <a:r>
              <a:rPr lang="es-ES" sz="1050" b="1" dirty="0" smtClean="0">
                <a:solidFill>
                  <a:srgbClr val="002776"/>
                </a:solidFill>
                <a:cs typeface="Arial" pitchFamily="34" charset="0"/>
              </a:rPr>
              <a:t>IATA </a:t>
            </a:r>
            <a:r>
              <a:rPr lang="es-ES" sz="1050" b="1" dirty="0" err="1" smtClean="0">
                <a:solidFill>
                  <a:srgbClr val="002776"/>
                </a:solidFill>
                <a:cs typeface="Arial" pitchFamily="34" charset="0"/>
              </a:rPr>
              <a:t>Operational</a:t>
            </a:r>
            <a:r>
              <a:rPr lang="es-ES" sz="1050" b="1" dirty="0" smtClean="0">
                <a:solidFill>
                  <a:srgbClr val="002776"/>
                </a:solidFill>
                <a:cs typeface="Arial" pitchFamily="34" charset="0"/>
              </a:rPr>
              <a:t> Safety </a:t>
            </a:r>
            <a:r>
              <a:rPr lang="es-ES" sz="1050" b="1" dirty="0" err="1" smtClean="0">
                <a:solidFill>
                  <a:srgbClr val="002776"/>
                </a:solidFill>
                <a:cs typeface="Arial" pitchFamily="34" charset="0"/>
              </a:rPr>
              <a:t>Audit</a:t>
            </a:r>
            <a:r>
              <a:rPr lang="es-ES" sz="1050" b="1" dirty="0" smtClean="0">
                <a:solidFill>
                  <a:srgbClr val="002776"/>
                </a:solidFill>
                <a:cs typeface="Arial" pitchFamily="34" charset="0"/>
              </a:rPr>
              <a:t> (IOSA)</a:t>
            </a:r>
            <a:r>
              <a:rPr lang="es-ES" sz="1050" dirty="0" smtClean="0">
                <a:solidFill>
                  <a:srgbClr val="002776"/>
                </a:solidFill>
                <a:cs typeface="Arial" pitchFamily="34" charset="0"/>
              </a:rPr>
              <a:t>: programa internacionalmente reconocido para la evaluación de los sistemas de operacional y control de las aerolíneas. Todas las compañías miembro de IATA deben estar registradas en el programa y someterse a la auditoría que este conlleva.</a:t>
            </a:r>
          </a:p>
          <a:p>
            <a:pPr marL="171450" indent="-171450" fontAlgn="base">
              <a:spcAft>
                <a:spcPts val="300"/>
              </a:spcAft>
              <a:buFont typeface="Arial" panose="020B0604020202020204" pitchFamily="34" charset="0"/>
              <a:buChar char="•"/>
            </a:pPr>
            <a:r>
              <a:rPr lang="es-ES" sz="1050" b="1" dirty="0" err="1" smtClean="0">
                <a:solidFill>
                  <a:srgbClr val="002776"/>
                </a:solidFill>
                <a:cs typeface="Arial" pitchFamily="34" charset="0"/>
              </a:rPr>
              <a:t>Crew</a:t>
            </a:r>
            <a:r>
              <a:rPr lang="es-ES" sz="1050" b="1" dirty="0" smtClean="0">
                <a:solidFill>
                  <a:srgbClr val="002776"/>
                </a:solidFill>
                <a:cs typeface="Arial" pitchFamily="34" charset="0"/>
              </a:rPr>
              <a:t> </a:t>
            </a:r>
            <a:r>
              <a:rPr lang="es-ES" sz="1050" b="1" dirty="0" err="1" smtClean="0">
                <a:solidFill>
                  <a:srgbClr val="002776"/>
                </a:solidFill>
                <a:cs typeface="Arial" pitchFamily="34" charset="0"/>
              </a:rPr>
              <a:t>Resource</a:t>
            </a:r>
            <a:r>
              <a:rPr lang="es-ES" sz="1050" b="1" dirty="0" smtClean="0">
                <a:solidFill>
                  <a:srgbClr val="002776"/>
                </a:solidFill>
                <a:cs typeface="Arial" pitchFamily="34" charset="0"/>
              </a:rPr>
              <a:t> Management (CRM)</a:t>
            </a:r>
            <a:r>
              <a:rPr lang="es-ES" sz="1050" dirty="0" smtClean="0">
                <a:solidFill>
                  <a:srgbClr val="002776"/>
                </a:solidFill>
                <a:cs typeface="Arial" pitchFamily="34" charset="0"/>
              </a:rPr>
              <a:t>: sistema de gestión que optimiza el uso de los recursos disponibles – equipos, procedimientos y personas – para promover la seguridad operacional y mejorar la eficiencia de las operaciones aéreas. Autoridades de Aviación Civil de todo el mundo se están sumando a la tendencia de requerir la implementación de este programa y formación relacionada como obligatoria para tripulaciones de cabina de aerolíneas comerciales.</a:t>
            </a:r>
          </a:p>
          <a:p>
            <a:pPr marL="171450" indent="-171450" fontAlgn="base">
              <a:spcAft>
                <a:spcPts val="300"/>
              </a:spcAft>
              <a:buFont typeface="Arial" panose="020B0604020202020204" pitchFamily="34" charset="0"/>
              <a:buChar char="•"/>
            </a:pPr>
            <a:r>
              <a:rPr lang="es-ES" sz="1050" b="1" dirty="0" err="1" smtClean="0">
                <a:solidFill>
                  <a:srgbClr val="002776"/>
                </a:solidFill>
                <a:cs typeface="Arial" pitchFamily="34" charset="0"/>
              </a:rPr>
              <a:t>Six</a:t>
            </a:r>
            <a:r>
              <a:rPr lang="es-ES" sz="1050" b="1" dirty="0" smtClean="0">
                <a:solidFill>
                  <a:srgbClr val="002776"/>
                </a:solidFill>
                <a:cs typeface="Arial" pitchFamily="34" charset="0"/>
              </a:rPr>
              <a:t>-Point Safety </a:t>
            </a:r>
            <a:r>
              <a:rPr lang="es-ES" sz="1050" b="1" dirty="0" err="1" smtClean="0">
                <a:solidFill>
                  <a:srgbClr val="002776"/>
                </a:solidFill>
                <a:cs typeface="Arial" pitchFamily="34" charset="0"/>
              </a:rPr>
              <a:t>Strategy</a:t>
            </a:r>
            <a:r>
              <a:rPr lang="es-ES" sz="1050" b="1" dirty="0" smtClean="0">
                <a:solidFill>
                  <a:srgbClr val="002776"/>
                </a:solidFill>
                <a:cs typeface="Arial" pitchFamily="34" charset="0"/>
              </a:rPr>
              <a:t> </a:t>
            </a:r>
            <a:r>
              <a:rPr lang="es-ES" sz="1050" dirty="0" smtClean="0">
                <a:solidFill>
                  <a:srgbClr val="002776"/>
                </a:solidFill>
                <a:cs typeface="Arial" pitchFamily="34" charset="0"/>
              </a:rPr>
              <a:t>de la IATA para promover las iniciativas de seguridad a nivel global, incluyendo: </a:t>
            </a:r>
          </a:p>
        </p:txBody>
      </p:sp>
      <p:grpSp>
        <p:nvGrpSpPr>
          <p:cNvPr id="16" name="Group 15"/>
          <p:cNvGrpSpPr/>
          <p:nvPr/>
        </p:nvGrpSpPr>
        <p:grpSpPr>
          <a:xfrm>
            <a:off x="922501" y="4351337"/>
            <a:ext cx="8123857" cy="179408"/>
            <a:chOff x="5174971" y="3725984"/>
            <a:chExt cx="4269852" cy="179408"/>
          </a:xfrm>
        </p:grpSpPr>
        <p:cxnSp>
          <p:nvCxnSpPr>
            <p:cNvPr id="18" name="iBar:83/125"/>
            <p:cNvCxnSpPr>
              <a:cxnSpLocks noChangeShapeType="1"/>
            </p:cNvCxnSpPr>
            <p:nvPr/>
          </p:nvCxnSpPr>
          <p:spPr bwMode="auto">
            <a:xfrm flipV="1">
              <a:off x="5174971" y="3784646"/>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9" name="TxtBox:83/125"/>
            <p:cNvSpPr/>
            <p:nvPr/>
          </p:nvSpPr>
          <p:spPr bwMode="auto">
            <a:xfrm>
              <a:off x="6656035" y="3725984"/>
              <a:ext cx="1307719" cy="17940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smtClean="0">
                  <a:solidFill>
                    <a:srgbClr val="002776"/>
                  </a:solidFill>
                </a:rPr>
                <a:t>Datos clave de seguridad aérea</a:t>
              </a:r>
              <a:endParaRPr lang="es-ES" sz="1100" b="1" dirty="0">
                <a:solidFill>
                  <a:srgbClr val="002776"/>
                </a:solidFill>
              </a:endParaRPr>
            </a:p>
          </p:txBody>
        </p:sp>
      </p:grpSp>
      <p:sp>
        <p:nvSpPr>
          <p:cNvPr id="2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IATA </a:t>
            </a:r>
            <a:r>
              <a:rPr lang="es-ES" b="0" i="1" dirty="0" err="1" smtClean="0">
                <a:solidFill>
                  <a:srgbClr val="002776"/>
                </a:solidFill>
              </a:rPr>
              <a:t>Annual</a:t>
            </a:r>
            <a:r>
              <a:rPr lang="es-ES" b="0" i="1" dirty="0" smtClean="0">
                <a:solidFill>
                  <a:srgbClr val="002776"/>
                </a:solidFill>
              </a:rPr>
              <a:t> </a:t>
            </a:r>
            <a:r>
              <a:rPr lang="es-ES" b="0" i="1" dirty="0" err="1" smtClean="0">
                <a:solidFill>
                  <a:srgbClr val="002776"/>
                </a:solidFill>
              </a:rPr>
              <a:t>Review</a:t>
            </a:r>
            <a:r>
              <a:rPr lang="es-ES" b="0" i="1" dirty="0" smtClean="0">
                <a:solidFill>
                  <a:srgbClr val="002776"/>
                </a:solidFill>
              </a:rPr>
              <a:t> 2015, IATA IOSA </a:t>
            </a:r>
            <a:r>
              <a:rPr lang="es-ES" b="0" i="1" dirty="0" err="1" smtClean="0">
                <a:solidFill>
                  <a:srgbClr val="002776"/>
                </a:solidFill>
              </a:rPr>
              <a:t>documentation</a:t>
            </a:r>
            <a:r>
              <a:rPr lang="es-ES" b="0" i="1" dirty="0" smtClean="0">
                <a:solidFill>
                  <a:srgbClr val="002776"/>
                </a:solidFill>
              </a:rPr>
              <a:t> </a:t>
            </a:r>
            <a:endParaRPr lang="es-ES" b="0" i="1" dirty="0">
              <a:solidFill>
                <a:srgbClr val="002776"/>
              </a:solidFill>
            </a:endParaRPr>
          </a:p>
        </p:txBody>
      </p:sp>
      <p:sp>
        <p:nvSpPr>
          <p:cNvPr id="21" name="Rectangle 20"/>
          <p:cNvSpPr/>
          <p:nvPr/>
        </p:nvSpPr>
        <p:spPr bwMode="auto">
          <a:xfrm>
            <a:off x="632520" y="3521104"/>
            <a:ext cx="8928993" cy="778320"/>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2" rtlCol="0" anchor="t" anchorCtr="0" compatLnSpc="1">
            <a:prstTxWarp prst="textNoShape">
              <a:avLst/>
            </a:prstTxWarp>
          </a:bodyPr>
          <a:lstStyle/>
          <a:p>
            <a:pPr marL="228600" indent="-228600" fontAlgn="base">
              <a:spcAft>
                <a:spcPts val="200"/>
              </a:spcAft>
              <a:buFont typeface="+mj-lt"/>
              <a:buAutoNum type="arabicPeriod"/>
            </a:pPr>
            <a:r>
              <a:rPr lang="es-ES" sz="1000" dirty="0" smtClean="0">
                <a:solidFill>
                  <a:srgbClr val="002776"/>
                </a:solidFill>
                <a:cs typeface="Arial" pitchFamily="34" charset="0"/>
              </a:rPr>
              <a:t>Reducción de riesgos operacionales </a:t>
            </a:r>
          </a:p>
          <a:p>
            <a:pPr marL="228600" indent="-228600" fontAlgn="base">
              <a:spcAft>
                <a:spcPts val="200"/>
              </a:spcAft>
              <a:buFont typeface="+mj-lt"/>
              <a:buAutoNum type="arabicPeriod"/>
            </a:pPr>
            <a:r>
              <a:rPr lang="es-ES" sz="1000" dirty="0" smtClean="0">
                <a:solidFill>
                  <a:srgbClr val="002776"/>
                </a:solidFill>
                <a:cs typeface="Arial" pitchFamily="34" charset="0"/>
              </a:rPr>
              <a:t>Mejora de la calidad y cumplimiento a través de programas de auditoria</a:t>
            </a:r>
          </a:p>
          <a:p>
            <a:pPr marL="228600" indent="-228600" fontAlgn="base">
              <a:spcAft>
                <a:spcPts val="200"/>
              </a:spcAft>
              <a:buFont typeface="+mj-lt"/>
              <a:buAutoNum type="arabicPeriod"/>
            </a:pPr>
            <a:r>
              <a:rPr lang="es-ES" sz="1000" dirty="0" smtClean="0">
                <a:solidFill>
                  <a:srgbClr val="002776"/>
                </a:solidFill>
                <a:cs typeface="Arial" pitchFamily="34" charset="0"/>
              </a:rPr>
              <a:t>Promover infraestructura de aviación mejorada</a:t>
            </a:r>
          </a:p>
          <a:p>
            <a:pPr marL="228600" indent="-228600" fontAlgn="base">
              <a:spcAft>
                <a:spcPts val="200"/>
              </a:spcAft>
              <a:buFont typeface="+mj-lt"/>
              <a:buAutoNum type="arabicPeriod"/>
            </a:pPr>
            <a:r>
              <a:rPr lang="es-ES" sz="1000" dirty="0" smtClean="0">
                <a:solidFill>
                  <a:srgbClr val="002776"/>
                </a:solidFill>
                <a:cs typeface="Arial" pitchFamily="34" charset="0"/>
              </a:rPr>
              <a:t>Dar soporte a la implementación de sistemas de gestión de la seguridad (SMS)</a:t>
            </a:r>
          </a:p>
          <a:p>
            <a:pPr marL="228600" indent="-228600" fontAlgn="base">
              <a:spcAft>
                <a:spcPts val="200"/>
              </a:spcAft>
              <a:buFont typeface="+mj-lt"/>
              <a:buAutoNum type="arabicPeriod"/>
            </a:pPr>
            <a:r>
              <a:rPr lang="es-ES" sz="1000" dirty="0" smtClean="0">
                <a:solidFill>
                  <a:srgbClr val="002776"/>
                </a:solidFill>
                <a:cs typeface="Arial" pitchFamily="34" charset="0"/>
              </a:rPr>
              <a:t>Promover la formación para mejorar la calidad y cumplimiento</a:t>
            </a:r>
          </a:p>
          <a:p>
            <a:pPr marL="228600" indent="-228600" fontAlgn="base">
              <a:spcAft>
                <a:spcPts val="200"/>
              </a:spcAft>
              <a:buFont typeface="+mj-lt"/>
              <a:buAutoNum type="arabicPeriod"/>
            </a:pPr>
            <a:r>
              <a:rPr lang="es-ES" sz="1000" dirty="0" smtClean="0">
                <a:solidFill>
                  <a:srgbClr val="002776"/>
                </a:solidFill>
                <a:cs typeface="Arial" pitchFamily="34" charset="0"/>
              </a:rPr>
              <a:t>Identificar y gestionar temas clave para la seguridad, como las baterías de litio</a:t>
            </a:r>
          </a:p>
        </p:txBody>
      </p:sp>
      <p:grpSp>
        <p:nvGrpSpPr>
          <p:cNvPr id="22" name="Group 21"/>
          <p:cNvGrpSpPr/>
          <p:nvPr/>
        </p:nvGrpSpPr>
        <p:grpSpPr>
          <a:xfrm>
            <a:off x="1136576" y="4581128"/>
            <a:ext cx="7723765" cy="1872208"/>
            <a:chOff x="848544" y="4255278"/>
            <a:chExt cx="8443845" cy="2198058"/>
          </a:xfrm>
        </p:grpSpPr>
        <p:sp>
          <p:nvSpPr>
            <p:cNvPr id="23" name="Oval 22"/>
            <p:cNvSpPr/>
            <p:nvPr/>
          </p:nvSpPr>
          <p:spPr>
            <a:xfrm>
              <a:off x="848544" y="4255278"/>
              <a:ext cx="2198058" cy="2198058"/>
            </a:xfrm>
            <a:prstGeom prst="ellipse">
              <a:avLst/>
            </a:prstGeom>
            <a:solidFill>
              <a:srgbClr val="00C1EC">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002060"/>
                  </a:solidFill>
                </a:rPr>
                <a:t>Accidentes por pérdidas de cascos construidos en occidente</a:t>
              </a:r>
            </a:p>
            <a:p>
              <a:pPr algn="ctr"/>
              <a:r>
                <a:rPr lang="es-ES" dirty="0" smtClean="0"/>
                <a:t>2013 = 12</a:t>
              </a:r>
            </a:p>
            <a:p>
              <a:pPr algn="ctr"/>
              <a:r>
                <a:rPr lang="es-ES" b="1" dirty="0" smtClean="0"/>
                <a:t>2014 = 7</a:t>
              </a:r>
              <a:endParaRPr lang="es-ES" b="1" dirty="0"/>
            </a:p>
          </p:txBody>
        </p:sp>
        <p:sp>
          <p:nvSpPr>
            <p:cNvPr id="24" name="Oval 23"/>
            <p:cNvSpPr/>
            <p:nvPr/>
          </p:nvSpPr>
          <p:spPr>
            <a:xfrm>
              <a:off x="2930473" y="4255278"/>
              <a:ext cx="2198058" cy="2198058"/>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002060"/>
                  </a:solidFill>
                </a:rPr>
                <a:t>Accidentes totales</a:t>
              </a:r>
            </a:p>
            <a:p>
              <a:pPr algn="ctr"/>
              <a:r>
                <a:rPr lang="es-ES" sz="1200" dirty="0" smtClean="0">
                  <a:solidFill>
                    <a:srgbClr val="002060"/>
                  </a:solidFill>
                </a:rPr>
                <a:t>(de todos los tipos de aeronave)</a:t>
              </a:r>
            </a:p>
            <a:p>
              <a:pPr algn="ctr"/>
              <a:r>
                <a:rPr lang="es-ES" dirty="0" smtClean="0"/>
                <a:t>2013 = 81</a:t>
              </a:r>
            </a:p>
            <a:p>
              <a:pPr algn="ctr"/>
              <a:r>
                <a:rPr lang="es-ES" b="1" dirty="0" smtClean="0"/>
                <a:t>2014 = 73</a:t>
              </a:r>
              <a:endParaRPr lang="es-ES" b="1" dirty="0"/>
            </a:p>
          </p:txBody>
        </p:sp>
        <p:sp>
          <p:nvSpPr>
            <p:cNvPr id="25" name="Oval 24"/>
            <p:cNvSpPr/>
            <p:nvPr/>
          </p:nvSpPr>
          <p:spPr>
            <a:xfrm>
              <a:off x="5012402" y="4255278"/>
              <a:ext cx="2198058" cy="2198058"/>
            </a:xfrm>
            <a:prstGeom prst="ellipse">
              <a:avLst/>
            </a:prstGeom>
            <a:solidFill>
              <a:srgbClr val="00C1EC">
                <a:alpha val="8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002060"/>
                  </a:solidFill>
                </a:rPr>
                <a:t>Accidentes fatales</a:t>
              </a:r>
            </a:p>
            <a:p>
              <a:pPr algn="ctr"/>
              <a:r>
                <a:rPr lang="es-ES" sz="1200" dirty="0" smtClean="0">
                  <a:solidFill>
                    <a:srgbClr val="002060"/>
                  </a:solidFill>
                </a:rPr>
                <a:t>(de 38M de vuelos))</a:t>
              </a:r>
            </a:p>
            <a:p>
              <a:pPr algn="ctr"/>
              <a:r>
                <a:rPr lang="es-ES" dirty="0" smtClean="0"/>
                <a:t>2013 = 16</a:t>
              </a:r>
            </a:p>
            <a:p>
              <a:pPr algn="ctr"/>
              <a:r>
                <a:rPr lang="es-ES" b="1" dirty="0" smtClean="0"/>
                <a:t>2014 = 12</a:t>
              </a:r>
              <a:endParaRPr lang="es-ES" b="1" dirty="0"/>
            </a:p>
          </p:txBody>
        </p:sp>
        <p:sp>
          <p:nvSpPr>
            <p:cNvPr id="26" name="Oval 25"/>
            <p:cNvSpPr/>
            <p:nvPr/>
          </p:nvSpPr>
          <p:spPr>
            <a:xfrm>
              <a:off x="7094331" y="4255278"/>
              <a:ext cx="2198058" cy="2198058"/>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002060"/>
                  </a:solidFill>
                </a:rPr>
                <a:t>Total víctimas mortales</a:t>
              </a:r>
            </a:p>
            <a:p>
              <a:pPr algn="ctr"/>
              <a:r>
                <a:rPr lang="es-ES" sz="1200" dirty="0" smtClean="0">
                  <a:solidFill>
                    <a:srgbClr val="002060"/>
                  </a:solidFill>
                </a:rPr>
                <a:t>(de 33MM pasajeros)</a:t>
              </a:r>
            </a:p>
            <a:p>
              <a:pPr algn="ctr"/>
              <a:r>
                <a:rPr lang="es-ES" dirty="0" smtClean="0"/>
                <a:t>2013 = 210</a:t>
              </a:r>
            </a:p>
            <a:p>
              <a:pPr algn="ctr"/>
              <a:r>
                <a:rPr lang="es-ES" b="1" dirty="0" smtClean="0"/>
                <a:t>2014 = 641</a:t>
              </a:r>
              <a:endParaRPr lang="es-ES" b="1" dirty="0"/>
            </a:p>
          </p:txBody>
        </p:sp>
      </p:grpSp>
    </p:spTree>
    <p:extLst>
      <p:ext uri="{BB962C8B-B14F-4D97-AF65-F5344CB8AC3E}">
        <p14:creationId xmlns:p14="http://schemas.microsoft.com/office/powerpoint/2010/main" val="5269266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IATA </a:t>
            </a:r>
            <a:r>
              <a:rPr lang="es-ES" b="0" i="1" dirty="0" err="1">
                <a:solidFill>
                  <a:srgbClr val="002776"/>
                </a:solidFill>
              </a:rPr>
              <a:t>Annual</a:t>
            </a:r>
            <a:r>
              <a:rPr lang="es-ES" b="0" i="1" dirty="0">
                <a:solidFill>
                  <a:srgbClr val="002776"/>
                </a:solidFill>
              </a:rPr>
              <a:t> </a:t>
            </a:r>
            <a:r>
              <a:rPr lang="es-ES" b="0" i="1" dirty="0" err="1">
                <a:solidFill>
                  <a:srgbClr val="002776"/>
                </a:solidFill>
              </a:rPr>
              <a:t>Review</a:t>
            </a:r>
            <a:r>
              <a:rPr lang="es-ES" b="0" i="1" dirty="0">
                <a:solidFill>
                  <a:srgbClr val="002776"/>
                </a:solidFill>
              </a:rPr>
              <a:t> 2015</a:t>
            </a:r>
          </a:p>
        </p:txBody>
      </p:sp>
      <p:sp>
        <p:nvSpPr>
          <p:cNvPr id="5" name="Rectangle 4"/>
          <p:cNvSpPr/>
          <p:nvPr/>
        </p:nvSpPr>
        <p:spPr>
          <a:xfrm>
            <a:off x="4749453" y="4043956"/>
            <a:ext cx="552372" cy="2569089"/>
          </a:xfrm>
          <a:prstGeom prst="rect">
            <a:avLst/>
          </a:prstGeom>
          <a:no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7" name="Slide Number Placeholder 6"/>
          <p:cNvSpPr>
            <a:spLocks noGrp="1"/>
          </p:cNvSpPr>
          <p:nvPr>
            <p:ph type="sldNum" sz="quarter" idx="10"/>
          </p:nvPr>
        </p:nvSpPr>
        <p:spPr/>
        <p:txBody>
          <a:bodyPr/>
          <a:lstStyle/>
          <a:p>
            <a:fld id="{20A7A354-C5FB-4D1E-BE75-5A939ED93F75}" type="slidenum">
              <a:rPr lang="es-ES" smtClean="0">
                <a:solidFill>
                  <a:srgbClr val="002776"/>
                </a:solidFill>
              </a:rPr>
              <a:pPr/>
              <a:t>238</a:t>
            </a:fld>
            <a:endParaRPr lang="es-ES" dirty="0">
              <a:solidFill>
                <a:srgbClr val="002776"/>
              </a:solidFill>
            </a:endParaRPr>
          </a:p>
        </p:txBody>
      </p:sp>
      <p:sp>
        <p:nvSpPr>
          <p:cNvPr id="34"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a:t>
            </a:r>
            <a:r>
              <a:rPr lang="es-ES" sz="2000" dirty="0">
                <a:solidFill>
                  <a:srgbClr val="00B0F0"/>
                </a:solidFill>
                <a:cs typeface="Arial" charset="0"/>
              </a:rPr>
              <a:t>seguridad </a:t>
            </a:r>
            <a:r>
              <a:rPr lang="es-ES" sz="2000" dirty="0" smtClean="0">
                <a:solidFill>
                  <a:srgbClr val="00B0F0"/>
                </a:solidFill>
                <a:cs typeface="Arial" charset="0"/>
              </a:rPr>
              <a:t>física</a:t>
            </a:r>
            <a:endParaRPr lang="es-ES" sz="2000" dirty="0">
              <a:solidFill>
                <a:srgbClr val="00B0F0"/>
              </a:solidFill>
              <a:cs typeface="Arial" charset="0"/>
            </a:endParaRPr>
          </a:p>
        </p:txBody>
      </p:sp>
      <p:pic>
        <p:nvPicPr>
          <p:cNvPr id="32" name="Picture 31" descr="Screen Clipping"/>
          <p:cNvPicPr>
            <a:picLocks noChangeAspect="1"/>
          </p:cNvPicPr>
          <p:nvPr/>
        </p:nvPicPr>
        <p:blipFill rotWithShape="1">
          <a:blip r:embed="rId3" cstate="email">
            <a:extLst>
              <a:ext uri="{28A0092B-C50C-407E-A947-70E740481C1C}">
                <a14:useLocalDpi xmlns:a14="http://schemas.microsoft.com/office/drawing/2010/main" val="0"/>
              </a:ext>
            </a:extLst>
          </a:blip>
          <a:srcRect/>
          <a:stretch/>
        </p:blipFill>
        <p:spPr>
          <a:xfrm>
            <a:off x="3589277" y="4043957"/>
            <a:ext cx="5521624" cy="2569089"/>
          </a:xfrm>
          <a:prstGeom prst="rect">
            <a:avLst/>
          </a:prstGeom>
        </p:spPr>
      </p:pic>
      <p:pic>
        <p:nvPicPr>
          <p:cNvPr id="33" name="Picture 32" descr="Screen Clipping"/>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2845612" y="1268126"/>
            <a:ext cx="6519021" cy="2398760"/>
          </a:xfrm>
          <a:prstGeom prst="rect">
            <a:avLst/>
          </a:prstGeom>
        </p:spPr>
      </p:pic>
      <p:sp>
        <p:nvSpPr>
          <p:cNvPr id="35" name="Rectangle 34"/>
          <p:cNvSpPr/>
          <p:nvPr/>
        </p:nvSpPr>
        <p:spPr bwMode="auto">
          <a:xfrm>
            <a:off x="345127" y="1423320"/>
            <a:ext cx="1933330" cy="3816424"/>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Aft>
                <a:spcPts val="1200"/>
              </a:spcAft>
            </a:pPr>
            <a:r>
              <a:rPr lang="es-ES" sz="1200" dirty="0" smtClean="0">
                <a:solidFill>
                  <a:srgbClr val="002776"/>
                </a:solidFill>
                <a:cs typeface="Arial" pitchFamily="34" charset="0"/>
              </a:rPr>
              <a:t>Existe un </a:t>
            </a:r>
            <a:r>
              <a:rPr lang="es-ES" sz="1200" b="1" dirty="0" smtClean="0">
                <a:solidFill>
                  <a:srgbClr val="002776"/>
                </a:solidFill>
                <a:cs typeface="Arial" pitchFamily="34" charset="0"/>
              </a:rPr>
              <a:t>compromiso por parte del sector</a:t>
            </a:r>
            <a:r>
              <a:rPr lang="es-ES" sz="1200" dirty="0" smtClean="0">
                <a:solidFill>
                  <a:srgbClr val="002776"/>
                </a:solidFill>
                <a:cs typeface="Arial" pitchFamily="34" charset="0"/>
              </a:rPr>
              <a:t> para asegurar una </a:t>
            </a:r>
            <a:r>
              <a:rPr lang="es-ES" sz="1200" b="1" dirty="0" smtClean="0">
                <a:solidFill>
                  <a:srgbClr val="002776"/>
                </a:solidFill>
                <a:cs typeface="Arial" pitchFamily="34" charset="0"/>
              </a:rPr>
              <a:t>experiencia de viaje segura y eficiente</a:t>
            </a:r>
            <a:r>
              <a:rPr lang="es-ES" sz="1200" dirty="0" smtClean="0">
                <a:solidFill>
                  <a:srgbClr val="002776"/>
                </a:solidFill>
                <a:cs typeface="Arial" pitchFamily="34" charset="0"/>
              </a:rPr>
              <a:t>.</a:t>
            </a:r>
          </a:p>
          <a:p>
            <a:pPr fontAlgn="base">
              <a:spcAft>
                <a:spcPts val="1200"/>
              </a:spcAft>
            </a:pPr>
            <a:r>
              <a:rPr lang="es-ES" sz="1200" dirty="0" smtClean="0">
                <a:solidFill>
                  <a:srgbClr val="002776"/>
                </a:solidFill>
                <a:cs typeface="Arial" pitchFamily="34" charset="0"/>
              </a:rPr>
              <a:t>Algunos de los retos relevantes de los últimos años son:</a:t>
            </a:r>
          </a:p>
          <a:p>
            <a:pPr marL="171450" indent="-171450" fontAlgn="base">
              <a:spcAft>
                <a:spcPts val="1200"/>
              </a:spcAft>
              <a:buFont typeface="Arial" panose="020B0604020202020204" pitchFamily="34" charset="0"/>
              <a:buChar char="•"/>
            </a:pPr>
            <a:r>
              <a:rPr lang="es-ES" sz="1200" b="1" dirty="0" smtClean="0">
                <a:solidFill>
                  <a:srgbClr val="002776"/>
                </a:solidFill>
                <a:cs typeface="Arial" pitchFamily="34" charset="0"/>
              </a:rPr>
              <a:t>Zonas de conflicto</a:t>
            </a:r>
          </a:p>
          <a:p>
            <a:pPr marL="171450" indent="-171450" fontAlgn="base">
              <a:spcAft>
                <a:spcPts val="1200"/>
              </a:spcAft>
              <a:buFont typeface="Arial" panose="020B0604020202020204" pitchFamily="34" charset="0"/>
              <a:buChar char="•"/>
            </a:pPr>
            <a:r>
              <a:rPr lang="es-ES" sz="1200" b="1" dirty="0" smtClean="0">
                <a:solidFill>
                  <a:srgbClr val="002776"/>
                </a:solidFill>
                <a:cs typeface="Arial" pitchFamily="34" charset="0"/>
              </a:rPr>
              <a:t>Control de fronteras</a:t>
            </a:r>
          </a:p>
          <a:p>
            <a:pPr marL="171450" indent="-171450" fontAlgn="base">
              <a:spcAft>
                <a:spcPts val="1200"/>
              </a:spcAft>
              <a:buFont typeface="Arial" panose="020B0604020202020204" pitchFamily="34" charset="0"/>
              <a:buChar char="•"/>
            </a:pPr>
            <a:r>
              <a:rPr lang="es-ES" sz="1200" b="1" dirty="0" err="1" smtClean="0">
                <a:solidFill>
                  <a:srgbClr val="002776"/>
                </a:solidFill>
                <a:cs typeface="Arial" pitchFamily="34" charset="0"/>
              </a:rPr>
              <a:t>Cyber</a:t>
            </a:r>
            <a:r>
              <a:rPr lang="es-ES" sz="1200" b="1" dirty="0" smtClean="0">
                <a:solidFill>
                  <a:srgbClr val="002776"/>
                </a:solidFill>
                <a:cs typeface="Arial" pitchFamily="34" charset="0"/>
              </a:rPr>
              <a:t> seguridad</a:t>
            </a:r>
          </a:p>
          <a:p>
            <a:pPr marL="171450" indent="-171450" fontAlgn="base">
              <a:spcAft>
                <a:spcPts val="1200"/>
              </a:spcAft>
              <a:buFont typeface="Arial" panose="020B0604020202020204" pitchFamily="34" charset="0"/>
              <a:buChar char="•"/>
            </a:pPr>
            <a:r>
              <a:rPr lang="es-ES" sz="1200" b="1" dirty="0" smtClean="0">
                <a:solidFill>
                  <a:srgbClr val="002776"/>
                </a:solidFill>
                <a:cs typeface="Arial" pitchFamily="34" charset="0"/>
              </a:rPr>
              <a:t>Control de seguridad </a:t>
            </a:r>
            <a:r>
              <a:rPr lang="es-ES" sz="1200" dirty="0" smtClean="0">
                <a:solidFill>
                  <a:srgbClr val="002776"/>
                </a:solidFill>
                <a:cs typeface="Arial" pitchFamily="34" charset="0"/>
              </a:rPr>
              <a:t>de pasajeros y mercancías</a:t>
            </a:r>
          </a:p>
          <a:p>
            <a:pPr marL="171450" indent="-171450" fontAlgn="base">
              <a:spcAft>
                <a:spcPts val="1200"/>
              </a:spcAft>
              <a:buFont typeface="Arial" panose="020B0604020202020204" pitchFamily="34" charset="0"/>
              <a:buChar char="•"/>
            </a:pPr>
            <a:endParaRPr lang="es-ES" sz="1200" dirty="0" smtClean="0">
              <a:solidFill>
                <a:srgbClr val="002776"/>
              </a:solidFill>
              <a:cs typeface="Arial" pitchFamily="34" charset="0"/>
            </a:endParaRPr>
          </a:p>
        </p:txBody>
      </p:sp>
      <p:grpSp>
        <p:nvGrpSpPr>
          <p:cNvPr id="36" name="Group 35"/>
          <p:cNvGrpSpPr/>
          <p:nvPr/>
        </p:nvGrpSpPr>
        <p:grpSpPr>
          <a:xfrm>
            <a:off x="2648744" y="1070432"/>
            <a:ext cx="6912768" cy="179408"/>
            <a:chOff x="5174971" y="3725984"/>
            <a:chExt cx="4269852" cy="179408"/>
          </a:xfrm>
        </p:grpSpPr>
        <p:cxnSp>
          <p:nvCxnSpPr>
            <p:cNvPr id="37" name="iBar:83/125"/>
            <p:cNvCxnSpPr>
              <a:cxnSpLocks noChangeShapeType="1"/>
            </p:cNvCxnSpPr>
            <p:nvPr/>
          </p:nvCxnSpPr>
          <p:spPr bwMode="auto">
            <a:xfrm flipV="1">
              <a:off x="5174971" y="3784646"/>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8" name="TxtBox:83/125"/>
            <p:cNvSpPr/>
            <p:nvPr/>
          </p:nvSpPr>
          <p:spPr bwMode="auto">
            <a:xfrm>
              <a:off x="5984629" y="3725984"/>
              <a:ext cx="2650531" cy="17940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smtClean="0">
                  <a:solidFill>
                    <a:srgbClr val="002776"/>
                  </a:solidFill>
                </a:rPr>
                <a:t>Elementos más frustrantes durante el control de seguridad</a:t>
              </a:r>
              <a:endParaRPr lang="es-ES" sz="1100" b="1" dirty="0">
                <a:solidFill>
                  <a:srgbClr val="002776"/>
                </a:solidFill>
              </a:endParaRPr>
            </a:p>
          </p:txBody>
        </p:sp>
      </p:grpSp>
      <p:grpSp>
        <p:nvGrpSpPr>
          <p:cNvPr id="39" name="Group 38"/>
          <p:cNvGrpSpPr/>
          <p:nvPr/>
        </p:nvGrpSpPr>
        <p:grpSpPr>
          <a:xfrm>
            <a:off x="2648744" y="3848951"/>
            <a:ext cx="6912768" cy="179408"/>
            <a:chOff x="5174971" y="3725984"/>
            <a:chExt cx="4269852" cy="179408"/>
          </a:xfrm>
        </p:grpSpPr>
        <p:cxnSp>
          <p:nvCxnSpPr>
            <p:cNvPr id="40" name="iBar:83/125"/>
            <p:cNvCxnSpPr>
              <a:cxnSpLocks noChangeShapeType="1"/>
            </p:cNvCxnSpPr>
            <p:nvPr/>
          </p:nvCxnSpPr>
          <p:spPr bwMode="auto">
            <a:xfrm flipV="1">
              <a:off x="5174971" y="3784646"/>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1" name="TxtBox:83/125"/>
            <p:cNvSpPr/>
            <p:nvPr/>
          </p:nvSpPr>
          <p:spPr bwMode="auto">
            <a:xfrm>
              <a:off x="5755916" y="3725984"/>
              <a:ext cx="3107956" cy="17940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smtClean="0">
                  <a:solidFill>
                    <a:srgbClr val="002776"/>
                  </a:solidFill>
                </a:rPr>
                <a:t>Experiencia de conexión vs. Selección de aeropuertos de conexión </a:t>
              </a:r>
              <a:endParaRPr lang="es-ES" sz="1100" b="1" dirty="0">
                <a:solidFill>
                  <a:srgbClr val="002776"/>
                </a:solidFill>
              </a:endParaRPr>
            </a:p>
          </p:txBody>
        </p:sp>
      </p:grpSp>
      <p:sp>
        <p:nvSpPr>
          <p:cNvPr id="42" name="Rectangle 41"/>
          <p:cNvSpPr/>
          <p:nvPr/>
        </p:nvSpPr>
        <p:spPr>
          <a:xfrm>
            <a:off x="4749453" y="4043956"/>
            <a:ext cx="552372" cy="2569089"/>
          </a:xfrm>
          <a:prstGeom prst="rect">
            <a:avLst/>
          </a:prstGeom>
          <a:no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Rectangle 42"/>
          <p:cNvSpPr/>
          <p:nvPr/>
        </p:nvSpPr>
        <p:spPr bwMode="auto">
          <a:xfrm>
            <a:off x="2849201" y="3154186"/>
            <a:ext cx="890050" cy="56501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Tiempo de cola</a:t>
            </a:r>
          </a:p>
        </p:txBody>
      </p:sp>
      <p:sp>
        <p:nvSpPr>
          <p:cNvPr id="44" name="Rectangle 43"/>
          <p:cNvSpPr/>
          <p:nvPr/>
        </p:nvSpPr>
        <p:spPr bwMode="auto">
          <a:xfrm>
            <a:off x="3756073" y="3154186"/>
            <a:ext cx="890050" cy="56501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Quitarse los zapatos, cinturón</a:t>
            </a:r>
          </a:p>
        </p:txBody>
      </p:sp>
      <p:sp>
        <p:nvSpPr>
          <p:cNvPr id="45" name="Rectangle 44"/>
          <p:cNvSpPr/>
          <p:nvPr/>
        </p:nvSpPr>
        <p:spPr bwMode="auto">
          <a:xfrm>
            <a:off x="4580614" y="3154186"/>
            <a:ext cx="890050" cy="56501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Sacar portátiles/ otros dispositivos electrónicos del equipaje</a:t>
            </a:r>
          </a:p>
        </p:txBody>
      </p:sp>
      <p:sp>
        <p:nvSpPr>
          <p:cNvPr id="46" name="Rectangle 45"/>
          <p:cNvSpPr/>
          <p:nvPr/>
        </p:nvSpPr>
        <p:spPr bwMode="auto">
          <a:xfrm>
            <a:off x="5460039" y="3154186"/>
            <a:ext cx="890050" cy="56501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Registros de un oficial de seguridad</a:t>
            </a:r>
          </a:p>
        </p:txBody>
      </p:sp>
      <p:sp>
        <p:nvSpPr>
          <p:cNvPr id="47" name="Rectangle 46"/>
          <p:cNvSpPr/>
          <p:nvPr/>
        </p:nvSpPr>
        <p:spPr bwMode="auto">
          <a:xfrm>
            <a:off x="6393160" y="3154186"/>
            <a:ext cx="890050" cy="56501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Restricciones sobre líquidos</a:t>
            </a:r>
          </a:p>
        </p:txBody>
      </p:sp>
      <p:sp>
        <p:nvSpPr>
          <p:cNvPr id="48" name="Rectangle 47"/>
          <p:cNvSpPr/>
          <p:nvPr/>
        </p:nvSpPr>
        <p:spPr bwMode="auto">
          <a:xfrm>
            <a:off x="7302225" y="3154186"/>
            <a:ext cx="890050" cy="56501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Escaneos de cuerpo entero</a:t>
            </a:r>
          </a:p>
        </p:txBody>
      </p:sp>
      <p:sp>
        <p:nvSpPr>
          <p:cNvPr id="49" name="Rectangle 48"/>
          <p:cNvSpPr/>
          <p:nvPr/>
        </p:nvSpPr>
        <p:spPr bwMode="auto">
          <a:xfrm>
            <a:off x="8520652" y="1916832"/>
            <a:ext cx="973436" cy="870763"/>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Aft>
                <a:spcPts val="300"/>
              </a:spcAft>
            </a:pPr>
            <a:r>
              <a:rPr lang="es-ES" sz="700" i="1" dirty="0" smtClean="0">
                <a:solidFill>
                  <a:srgbClr val="002776"/>
                </a:solidFill>
                <a:cs typeface="Arial" pitchFamily="34" charset="0"/>
              </a:rPr>
              <a:t>El menos frustrante</a:t>
            </a:r>
          </a:p>
          <a:p>
            <a:pPr fontAlgn="base">
              <a:spcAft>
                <a:spcPts val="300"/>
              </a:spcAft>
            </a:pPr>
            <a:r>
              <a:rPr lang="es-ES" sz="700" i="1" dirty="0" smtClean="0">
                <a:solidFill>
                  <a:srgbClr val="002776"/>
                </a:solidFill>
                <a:cs typeface="Arial" pitchFamily="34" charset="0"/>
              </a:rPr>
              <a:t>5º más frustrante</a:t>
            </a:r>
          </a:p>
          <a:p>
            <a:pPr fontAlgn="base">
              <a:spcAft>
                <a:spcPts val="300"/>
              </a:spcAft>
            </a:pPr>
            <a:r>
              <a:rPr lang="es-ES" sz="700" i="1" dirty="0" smtClean="0">
                <a:solidFill>
                  <a:srgbClr val="002776"/>
                </a:solidFill>
                <a:cs typeface="Arial" pitchFamily="34" charset="0"/>
              </a:rPr>
              <a:t>4º </a:t>
            </a:r>
            <a:r>
              <a:rPr lang="es-ES" sz="700" i="1" dirty="0">
                <a:solidFill>
                  <a:srgbClr val="002776"/>
                </a:solidFill>
                <a:cs typeface="Arial" pitchFamily="34" charset="0"/>
              </a:rPr>
              <a:t>más frustrante</a:t>
            </a:r>
          </a:p>
          <a:p>
            <a:pPr fontAlgn="base">
              <a:spcAft>
                <a:spcPts val="300"/>
              </a:spcAft>
            </a:pPr>
            <a:r>
              <a:rPr lang="es-ES" sz="700" i="1" dirty="0">
                <a:solidFill>
                  <a:srgbClr val="002776"/>
                </a:solidFill>
                <a:cs typeface="Arial" pitchFamily="34" charset="0"/>
              </a:rPr>
              <a:t>3</a:t>
            </a:r>
            <a:r>
              <a:rPr lang="es-ES" sz="700" i="1" dirty="0" smtClean="0">
                <a:solidFill>
                  <a:srgbClr val="002776"/>
                </a:solidFill>
                <a:cs typeface="Arial" pitchFamily="34" charset="0"/>
              </a:rPr>
              <a:t>º </a:t>
            </a:r>
            <a:r>
              <a:rPr lang="es-ES" sz="700" i="1" dirty="0">
                <a:solidFill>
                  <a:srgbClr val="002776"/>
                </a:solidFill>
                <a:cs typeface="Arial" pitchFamily="34" charset="0"/>
              </a:rPr>
              <a:t>más frustrante</a:t>
            </a:r>
          </a:p>
          <a:p>
            <a:pPr fontAlgn="base">
              <a:spcAft>
                <a:spcPts val="300"/>
              </a:spcAft>
            </a:pPr>
            <a:r>
              <a:rPr lang="es-ES" sz="700" i="1" dirty="0" smtClean="0">
                <a:solidFill>
                  <a:srgbClr val="002776"/>
                </a:solidFill>
                <a:cs typeface="Arial" pitchFamily="34" charset="0"/>
              </a:rPr>
              <a:t>2º </a:t>
            </a:r>
            <a:r>
              <a:rPr lang="es-ES" sz="700" i="1" dirty="0">
                <a:solidFill>
                  <a:srgbClr val="002776"/>
                </a:solidFill>
                <a:cs typeface="Arial" pitchFamily="34" charset="0"/>
              </a:rPr>
              <a:t>más </a:t>
            </a:r>
            <a:r>
              <a:rPr lang="es-ES" sz="700" i="1" dirty="0" smtClean="0">
                <a:solidFill>
                  <a:srgbClr val="002776"/>
                </a:solidFill>
                <a:cs typeface="Arial" pitchFamily="34" charset="0"/>
              </a:rPr>
              <a:t>frustrante</a:t>
            </a:r>
          </a:p>
          <a:p>
            <a:pPr fontAlgn="base">
              <a:spcAft>
                <a:spcPts val="300"/>
              </a:spcAft>
            </a:pPr>
            <a:r>
              <a:rPr lang="es-ES" sz="700" i="1" dirty="0" smtClean="0">
                <a:solidFill>
                  <a:srgbClr val="002776"/>
                </a:solidFill>
                <a:cs typeface="Arial" pitchFamily="34" charset="0"/>
              </a:rPr>
              <a:t>El más frustrante</a:t>
            </a:r>
            <a:endParaRPr lang="es-ES" sz="700" i="1" dirty="0">
              <a:solidFill>
                <a:srgbClr val="002776"/>
              </a:solidFill>
              <a:cs typeface="Arial" pitchFamily="34" charset="0"/>
            </a:endParaRPr>
          </a:p>
        </p:txBody>
      </p:sp>
      <p:sp>
        <p:nvSpPr>
          <p:cNvPr id="50" name="Rectangle 49"/>
          <p:cNvSpPr/>
          <p:nvPr/>
        </p:nvSpPr>
        <p:spPr bwMode="auto">
          <a:xfrm>
            <a:off x="7689304" y="5373216"/>
            <a:ext cx="1728192" cy="62521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Aft>
                <a:spcPts val="300"/>
              </a:spcAft>
            </a:pPr>
            <a:r>
              <a:rPr lang="es-ES" sz="700" i="1" dirty="0" smtClean="0">
                <a:solidFill>
                  <a:srgbClr val="002776"/>
                </a:solidFill>
                <a:cs typeface="Arial" pitchFamily="34" charset="0"/>
              </a:rPr>
              <a:t>Otros</a:t>
            </a:r>
          </a:p>
          <a:p>
            <a:pPr fontAlgn="base">
              <a:spcAft>
                <a:spcPts val="300"/>
              </a:spcAft>
            </a:pPr>
            <a:r>
              <a:rPr lang="es-ES" sz="700" i="1" dirty="0" smtClean="0">
                <a:solidFill>
                  <a:srgbClr val="002776"/>
                </a:solidFill>
                <a:cs typeface="Arial" pitchFamily="34" charset="0"/>
              </a:rPr>
              <a:t>No afecta mi decisión</a:t>
            </a:r>
          </a:p>
          <a:p>
            <a:pPr fontAlgn="base">
              <a:spcAft>
                <a:spcPts val="300"/>
              </a:spcAft>
            </a:pPr>
            <a:r>
              <a:rPr lang="es-ES" sz="700" i="1" dirty="0" smtClean="0">
                <a:solidFill>
                  <a:srgbClr val="002776"/>
                </a:solidFill>
                <a:cs typeface="Arial" pitchFamily="34" charset="0"/>
              </a:rPr>
              <a:t>Tiene algún efecto en mi decisión</a:t>
            </a:r>
          </a:p>
          <a:p>
            <a:pPr fontAlgn="base">
              <a:spcAft>
                <a:spcPts val="300"/>
              </a:spcAft>
            </a:pPr>
            <a:r>
              <a:rPr lang="es-ES" sz="700" i="1" dirty="0" smtClean="0">
                <a:solidFill>
                  <a:srgbClr val="002776"/>
                </a:solidFill>
                <a:cs typeface="Arial" pitchFamily="34" charset="0"/>
              </a:rPr>
              <a:t>Evitaré ese de aeropuerto de conexión</a:t>
            </a:r>
            <a:endParaRPr lang="es-ES" sz="700" i="1" dirty="0">
              <a:solidFill>
                <a:srgbClr val="002776"/>
              </a:solidFill>
              <a:cs typeface="Arial" pitchFamily="34" charset="0"/>
            </a:endParaRPr>
          </a:p>
        </p:txBody>
      </p:sp>
      <p:sp>
        <p:nvSpPr>
          <p:cNvPr id="51" name="Rectangle 50"/>
          <p:cNvSpPr/>
          <p:nvPr/>
        </p:nvSpPr>
        <p:spPr bwMode="auto">
          <a:xfrm>
            <a:off x="7577180" y="4317378"/>
            <a:ext cx="976220" cy="939051"/>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Aft>
                <a:spcPts val="300"/>
              </a:spcAft>
            </a:pPr>
            <a:r>
              <a:rPr lang="es-ES" sz="700" dirty="0" smtClean="0">
                <a:solidFill>
                  <a:srgbClr val="002776"/>
                </a:solidFill>
                <a:cs typeface="Arial" pitchFamily="34" charset="0"/>
              </a:rPr>
              <a:t>¿Afecta tu experiencia con los procesos de seguridad en aeropuertos de conexión a tu decisión para seleccionar el aeropuerto de conexión?</a:t>
            </a:r>
            <a:endParaRPr lang="es-ES" sz="700" dirty="0">
              <a:solidFill>
                <a:srgbClr val="002776"/>
              </a:solidFill>
              <a:cs typeface="Arial" pitchFamily="34" charset="0"/>
            </a:endParaRPr>
          </a:p>
        </p:txBody>
      </p:sp>
      <p:sp>
        <p:nvSpPr>
          <p:cNvPr id="52" name="Rectangle 51"/>
          <p:cNvSpPr/>
          <p:nvPr/>
        </p:nvSpPr>
        <p:spPr bwMode="auto">
          <a:xfrm>
            <a:off x="3728864" y="6305846"/>
            <a:ext cx="520066" cy="24825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Total</a:t>
            </a:r>
          </a:p>
        </p:txBody>
      </p:sp>
      <p:sp>
        <p:nvSpPr>
          <p:cNvPr id="53" name="Rectangle 52"/>
          <p:cNvSpPr/>
          <p:nvPr/>
        </p:nvSpPr>
        <p:spPr bwMode="auto">
          <a:xfrm>
            <a:off x="4182825" y="6305846"/>
            <a:ext cx="520066" cy="24825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Norte América</a:t>
            </a:r>
          </a:p>
        </p:txBody>
      </p:sp>
      <p:sp>
        <p:nvSpPr>
          <p:cNvPr id="54" name="Rectangle 53"/>
          <p:cNvSpPr/>
          <p:nvPr/>
        </p:nvSpPr>
        <p:spPr bwMode="auto">
          <a:xfrm>
            <a:off x="4765606" y="6305846"/>
            <a:ext cx="520066" cy="24825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Latino-américa</a:t>
            </a:r>
          </a:p>
        </p:txBody>
      </p:sp>
      <p:sp>
        <p:nvSpPr>
          <p:cNvPr id="55" name="Rectangle 54"/>
          <p:cNvSpPr/>
          <p:nvPr/>
        </p:nvSpPr>
        <p:spPr bwMode="auto">
          <a:xfrm>
            <a:off x="5317978" y="6305846"/>
            <a:ext cx="520066" cy="24825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Europa</a:t>
            </a:r>
          </a:p>
        </p:txBody>
      </p:sp>
      <p:sp>
        <p:nvSpPr>
          <p:cNvPr id="56" name="Rectangle 55"/>
          <p:cNvSpPr/>
          <p:nvPr/>
        </p:nvSpPr>
        <p:spPr bwMode="auto">
          <a:xfrm>
            <a:off x="5796392" y="6305846"/>
            <a:ext cx="520066" cy="24825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África</a:t>
            </a:r>
          </a:p>
        </p:txBody>
      </p:sp>
      <p:sp>
        <p:nvSpPr>
          <p:cNvPr id="57" name="Rectangle 56"/>
          <p:cNvSpPr/>
          <p:nvPr/>
        </p:nvSpPr>
        <p:spPr bwMode="auto">
          <a:xfrm>
            <a:off x="6321152" y="6305846"/>
            <a:ext cx="520066" cy="24825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Oriente Medio</a:t>
            </a:r>
          </a:p>
        </p:txBody>
      </p:sp>
      <p:sp>
        <p:nvSpPr>
          <p:cNvPr id="58" name="Rectangle 57"/>
          <p:cNvSpPr/>
          <p:nvPr/>
        </p:nvSpPr>
        <p:spPr bwMode="auto">
          <a:xfrm>
            <a:off x="6888831" y="6305846"/>
            <a:ext cx="520066" cy="24825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800" dirty="0" smtClean="0">
                <a:solidFill>
                  <a:srgbClr val="002776"/>
                </a:solidFill>
                <a:cs typeface="Arial" pitchFamily="34" charset="0"/>
              </a:rPr>
              <a:t>Asia-Pacífico</a:t>
            </a:r>
          </a:p>
        </p:txBody>
      </p:sp>
    </p:spTree>
    <p:extLst>
      <p:ext uri="{BB962C8B-B14F-4D97-AF65-F5344CB8AC3E}">
        <p14:creationId xmlns:p14="http://schemas.microsoft.com/office/powerpoint/2010/main" val="38714031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Slide Number Placeholder 3"/>
          <p:cNvSpPr txBox="1">
            <a:spLocks/>
          </p:cNvSpPr>
          <p:nvPr/>
        </p:nvSpPr>
        <p:spPr>
          <a:xfrm>
            <a:off x="732708" y="6453336"/>
            <a:ext cx="4796355" cy="3889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IATA </a:t>
            </a:r>
            <a:r>
              <a:rPr lang="es-ES" b="0" i="1" dirty="0" err="1" smtClean="0">
                <a:solidFill>
                  <a:srgbClr val="002776"/>
                </a:solidFill>
              </a:rPr>
              <a:t>Annual</a:t>
            </a:r>
            <a:r>
              <a:rPr lang="es-ES" b="0" i="1" dirty="0" smtClean="0">
                <a:solidFill>
                  <a:srgbClr val="002776"/>
                </a:solidFill>
              </a:rPr>
              <a:t> </a:t>
            </a:r>
            <a:r>
              <a:rPr lang="es-ES" b="0" i="1" dirty="0" err="1" smtClean="0">
                <a:solidFill>
                  <a:srgbClr val="002776"/>
                </a:solidFill>
              </a:rPr>
              <a:t>Review</a:t>
            </a:r>
            <a:r>
              <a:rPr lang="es-ES" b="0" i="1" dirty="0" smtClean="0">
                <a:solidFill>
                  <a:srgbClr val="002776"/>
                </a:solidFill>
              </a:rPr>
              <a:t> 2015; </a:t>
            </a:r>
            <a:r>
              <a:rPr lang="es-ES" b="0" i="1" dirty="0" err="1" smtClean="0">
                <a:solidFill>
                  <a:srgbClr val="002776"/>
                </a:solidFill>
              </a:rPr>
              <a:t>Airports</a:t>
            </a:r>
            <a:r>
              <a:rPr lang="es-ES" b="0" i="1" dirty="0" smtClean="0">
                <a:solidFill>
                  <a:srgbClr val="002776"/>
                </a:solidFill>
              </a:rPr>
              <a:t> Council International ASQ </a:t>
            </a:r>
            <a:r>
              <a:rPr lang="es-ES" b="0" i="1" dirty="0" err="1" smtClean="0">
                <a:solidFill>
                  <a:srgbClr val="002776"/>
                </a:solidFill>
              </a:rPr>
              <a:t>Program</a:t>
            </a:r>
            <a:endParaRPr lang="es-ES" b="0" i="1" dirty="0" smtClean="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239</a:t>
            </a:fld>
            <a:endParaRPr lang="es-ES" dirty="0">
              <a:solidFill>
                <a:srgbClr val="002776"/>
              </a:solidFill>
            </a:endParaRPr>
          </a:p>
        </p:txBody>
      </p:sp>
      <p:sp>
        <p:nvSpPr>
          <p:cNvPr id="19"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a:t>
            </a:r>
            <a:r>
              <a:rPr lang="es-ES" sz="2000" dirty="0" smtClean="0">
                <a:solidFill>
                  <a:srgbClr val="00B0F0"/>
                </a:solidFill>
                <a:cs typeface="Arial" charset="0"/>
              </a:rPr>
              <a:t>infraestructura aérea</a:t>
            </a:r>
            <a:endParaRPr lang="es-ES" sz="2000" dirty="0">
              <a:solidFill>
                <a:srgbClr val="00B0F0"/>
              </a:solidFill>
              <a:cs typeface="Arial" charset="0"/>
            </a:endParaRPr>
          </a:p>
        </p:txBody>
      </p:sp>
      <p:sp>
        <p:nvSpPr>
          <p:cNvPr id="37" name="Rectangle 36"/>
          <p:cNvSpPr/>
          <p:nvPr/>
        </p:nvSpPr>
        <p:spPr bwMode="auto">
          <a:xfrm>
            <a:off x="345126" y="1052735"/>
            <a:ext cx="9216387" cy="2138669"/>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171450" indent="-171450">
              <a:spcAft>
                <a:spcPts val="300"/>
              </a:spcAft>
              <a:buFont typeface="Arial" panose="020B0604020202020204" pitchFamily="34" charset="0"/>
              <a:buChar char="•"/>
            </a:pPr>
            <a:r>
              <a:rPr lang="es-ES" sz="1200" b="1" dirty="0" smtClean="0">
                <a:solidFill>
                  <a:srgbClr val="002776"/>
                </a:solidFill>
                <a:cs typeface="Arial" pitchFamily="34" charset="0"/>
              </a:rPr>
              <a:t>Colaboraciones entre aerolíneas y </a:t>
            </a:r>
            <a:r>
              <a:rPr lang="es-ES" sz="1200" b="1" dirty="0" err="1" smtClean="0">
                <a:solidFill>
                  <a:srgbClr val="002776"/>
                </a:solidFill>
                <a:cs typeface="Arial" pitchFamily="34" charset="0"/>
              </a:rPr>
              <a:t>partners</a:t>
            </a:r>
            <a:r>
              <a:rPr lang="es-ES" sz="1200" b="1" dirty="0" smtClean="0">
                <a:solidFill>
                  <a:srgbClr val="002776"/>
                </a:solidFill>
                <a:cs typeface="Arial" pitchFamily="34" charset="0"/>
              </a:rPr>
              <a:t> de infraestructura aérea</a:t>
            </a:r>
            <a:r>
              <a:rPr lang="es-ES" sz="1100" dirty="0" smtClean="0">
                <a:solidFill>
                  <a:srgbClr val="002776"/>
                </a:solidFill>
                <a:cs typeface="Arial" pitchFamily="34" charset="0"/>
              </a:rPr>
              <a:t>: colaboraciones de negocio entre aerolíneas y socios clave de la infraestructura aérea -especialmente con </a:t>
            </a:r>
            <a:r>
              <a:rPr lang="es-ES" sz="1100" b="1" dirty="0" smtClean="0">
                <a:solidFill>
                  <a:srgbClr val="002776"/>
                </a:solidFill>
                <a:cs typeface="Arial" pitchFamily="34" charset="0"/>
              </a:rPr>
              <a:t>aeropuertos</a:t>
            </a:r>
            <a:r>
              <a:rPr lang="es-ES" sz="1100" dirty="0" smtClean="0">
                <a:solidFill>
                  <a:srgbClr val="002776"/>
                </a:solidFill>
                <a:cs typeface="Arial" pitchFamily="34" charset="0"/>
              </a:rPr>
              <a:t>, </a:t>
            </a:r>
            <a:r>
              <a:rPr lang="es-ES" sz="1100" b="1" dirty="0" smtClean="0">
                <a:solidFill>
                  <a:srgbClr val="002776"/>
                </a:solidFill>
                <a:cs typeface="Arial" pitchFamily="34" charset="0"/>
              </a:rPr>
              <a:t>proveedores de servicios de navegación aérea </a:t>
            </a:r>
            <a:r>
              <a:rPr lang="es-ES" sz="1100" dirty="0" smtClean="0">
                <a:solidFill>
                  <a:srgbClr val="002776"/>
                </a:solidFill>
                <a:cs typeface="Arial" pitchFamily="34" charset="0"/>
              </a:rPr>
              <a:t>(</a:t>
            </a:r>
            <a:r>
              <a:rPr lang="es-ES" sz="1100" dirty="0" err="1" smtClean="0"/>
              <a:t>ANSPs</a:t>
            </a:r>
            <a:r>
              <a:rPr lang="es-ES" sz="1100" dirty="0" smtClean="0"/>
              <a:t>) y </a:t>
            </a:r>
            <a:r>
              <a:rPr lang="es-ES" sz="1100" b="1" dirty="0" smtClean="0"/>
              <a:t>proveedores de combustible</a:t>
            </a:r>
            <a:r>
              <a:rPr lang="es-ES" sz="1100" dirty="0" smtClean="0"/>
              <a:t>- es crucial</a:t>
            </a:r>
          </a:p>
          <a:p>
            <a:pPr marL="628432" lvl="1" indent="-171450">
              <a:spcAft>
                <a:spcPts val="300"/>
              </a:spcAft>
              <a:buFont typeface="Wingdings" panose="05000000000000000000" pitchFamily="2" charset="2"/>
              <a:buChar char="ü"/>
            </a:pPr>
            <a:r>
              <a:rPr lang="es-ES" sz="1100" dirty="0" smtClean="0"/>
              <a:t>Una alianza sólida con los aeropuertos empieza con la alineación de las estrategias de negocio de los propietarios / operadores del aeropuerto y la comunidad de aerolíneas, de manera que todas las partes trabajen para un beneficio mutuo</a:t>
            </a:r>
          </a:p>
          <a:p>
            <a:pPr marL="17145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Nivel de servicio de los aeropuertos</a:t>
            </a:r>
            <a:r>
              <a:rPr lang="es-ES" sz="1100" dirty="0" smtClean="0">
                <a:solidFill>
                  <a:srgbClr val="002776"/>
                </a:solidFill>
                <a:cs typeface="Arial" pitchFamily="34" charset="0"/>
              </a:rPr>
              <a:t>: cada vez más aeropuertos y aerolíneas trabajan juntos para lograr operaciones más eficientes, mejores planes de contingencia y una gestión mejorada. Dos herramientas destacadas para impulsar este objetivo son: </a:t>
            </a:r>
          </a:p>
          <a:p>
            <a:pPr marL="628432" lvl="1" indent="-171450">
              <a:spcAft>
                <a:spcPts val="300"/>
              </a:spcAft>
              <a:buFont typeface="Wingdings" panose="05000000000000000000" pitchFamily="2" charset="2"/>
              <a:buChar char="ü"/>
            </a:pPr>
            <a:r>
              <a:rPr lang="es-ES" sz="1100" b="1" dirty="0"/>
              <a:t>Toma de decisiones colaborativa </a:t>
            </a:r>
            <a:r>
              <a:rPr lang="es-ES" sz="1100" dirty="0"/>
              <a:t>para el aeropuerto (</a:t>
            </a:r>
            <a:r>
              <a:rPr lang="es-ES" sz="1100" dirty="0" err="1"/>
              <a:t>Airport</a:t>
            </a:r>
            <a:r>
              <a:rPr lang="es-ES" sz="1100" dirty="0"/>
              <a:t> </a:t>
            </a:r>
            <a:r>
              <a:rPr lang="es-ES" sz="1100" dirty="0" err="1"/>
              <a:t>Collaborative</a:t>
            </a:r>
            <a:r>
              <a:rPr lang="es-ES" sz="1100" dirty="0"/>
              <a:t> </a:t>
            </a:r>
            <a:r>
              <a:rPr lang="es-ES" sz="1100" dirty="0" err="1"/>
              <a:t>Decision</a:t>
            </a:r>
            <a:r>
              <a:rPr lang="es-ES" sz="1100" dirty="0"/>
              <a:t> </a:t>
            </a:r>
            <a:r>
              <a:rPr lang="es-ES" sz="1100" dirty="0" err="1"/>
              <a:t>Making</a:t>
            </a:r>
            <a:r>
              <a:rPr lang="es-ES" sz="1100" dirty="0"/>
              <a:t>): </a:t>
            </a:r>
            <a:r>
              <a:rPr lang="es-ES" sz="1100" dirty="0" smtClean="0"/>
              <a:t>herramienta basada en un enfoque colaborativo para mejorar los volúmenes </a:t>
            </a:r>
            <a:r>
              <a:rPr lang="es-ES" sz="1100" dirty="0"/>
              <a:t>de tráfico </a:t>
            </a:r>
            <a:r>
              <a:rPr lang="es-ES" sz="1100" dirty="0" smtClean="0"/>
              <a:t>para una la capacidad aeroportuaria instalada y el </a:t>
            </a:r>
            <a:r>
              <a:rPr lang="es-ES" sz="1100" dirty="0"/>
              <a:t>uso efectivo de los </a:t>
            </a:r>
            <a:r>
              <a:rPr lang="es-ES" sz="1100" dirty="0" smtClean="0"/>
              <a:t>recursos, tanto materiales como humanos.</a:t>
            </a:r>
            <a:endParaRPr lang="es-ES" sz="1100" dirty="0"/>
          </a:p>
          <a:p>
            <a:pPr marL="628432" lvl="1" indent="-171450">
              <a:spcAft>
                <a:spcPts val="300"/>
              </a:spcAft>
              <a:buFont typeface="Wingdings" panose="05000000000000000000" pitchFamily="2" charset="2"/>
              <a:buChar char="ü"/>
            </a:pPr>
            <a:r>
              <a:rPr lang="es-ES" sz="1100" b="1" dirty="0"/>
              <a:t>Acuerdos en los niveles de </a:t>
            </a:r>
            <a:r>
              <a:rPr lang="es-ES" sz="1100" b="1" dirty="0" smtClean="0"/>
              <a:t>servicio</a:t>
            </a:r>
            <a:r>
              <a:rPr lang="es-ES" sz="1100" dirty="0" smtClean="0"/>
              <a:t> para mejorar la experiencia del pasajero y la fluidez en la operación de aeropuerto y aerolínea. Cada vez más aeropuertos participan del programa ASQ de ACI, siendo un mecanismo efectivo para monitoriza y mejorar los niveles de servicio aeroportuarios.</a:t>
            </a:r>
            <a:endParaRPr lang="es-ES" sz="1100" b="1" dirty="0"/>
          </a:p>
        </p:txBody>
      </p:sp>
      <p:grpSp>
        <p:nvGrpSpPr>
          <p:cNvPr id="38" name="Group 37"/>
          <p:cNvGrpSpPr/>
          <p:nvPr/>
        </p:nvGrpSpPr>
        <p:grpSpPr>
          <a:xfrm>
            <a:off x="2172120" y="3485903"/>
            <a:ext cx="5904656" cy="358816"/>
            <a:chOff x="5174971" y="3636280"/>
            <a:chExt cx="4269852" cy="358816"/>
          </a:xfrm>
        </p:grpSpPr>
        <p:cxnSp>
          <p:nvCxnSpPr>
            <p:cNvPr id="39" name="iBar:83/125"/>
            <p:cNvCxnSpPr>
              <a:cxnSpLocks noChangeShapeType="1"/>
            </p:cNvCxnSpPr>
            <p:nvPr/>
          </p:nvCxnSpPr>
          <p:spPr bwMode="auto">
            <a:xfrm flipV="1">
              <a:off x="5174971" y="3784646"/>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45" name="TxtBox:83/125"/>
            <p:cNvSpPr/>
            <p:nvPr/>
          </p:nvSpPr>
          <p:spPr bwMode="auto">
            <a:xfrm>
              <a:off x="6656035" y="3636280"/>
              <a:ext cx="1307719" cy="35881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smtClean="0">
                  <a:solidFill>
                    <a:srgbClr val="002776"/>
                  </a:solidFill>
                </a:rPr>
                <a:t>Reducción de costos total lograda en 2014-15</a:t>
              </a:r>
              <a:endParaRPr lang="es-ES" sz="1100" b="1" dirty="0">
                <a:solidFill>
                  <a:srgbClr val="002776"/>
                </a:solidFill>
              </a:endParaRPr>
            </a:p>
          </p:txBody>
        </p:sp>
      </p:grpSp>
      <p:pic>
        <p:nvPicPr>
          <p:cNvPr id="46" name="Picture 45" descr="Screen Clipping"/>
          <p:cNvPicPr>
            <a:picLocks noChangeAspect="1"/>
          </p:cNvPicPr>
          <p:nvPr/>
        </p:nvPicPr>
        <p:blipFill>
          <a:blip r:embed="rId3" cstate="email">
            <a:duotone>
              <a:schemeClr val="accent3">
                <a:shade val="45000"/>
                <a:satMod val="135000"/>
              </a:schemeClr>
              <a:prstClr val="white"/>
            </a:duotone>
            <a:extLst>
              <a:ext uri="{28A0092B-C50C-407E-A947-70E740481C1C}">
                <a14:useLocalDpi xmlns:a14="http://schemas.microsoft.com/office/drawing/2010/main" val="0"/>
              </a:ext>
            </a:extLst>
          </a:blip>
          <a:stretch>
            <a:fillRect/>
          </a:stretch>
        </p:blipFill>
        <p:spPr>
          <a:xfrm>
            <a:off x="2195832" y="3867517"/>
            <a:ext cx="5725048" cy="2570714"/>
          </a:xfrm>
          <a:prstGeom prst="rect">
            <a:avLst/>
          </a:prstGeom>
        </p:spPr>
      </p:pic>
      <p:sp>
        <p:nvSpPr>
          <p:cNvPr id="47" name="Rectangle 46"/>
          <p:cNvSpPr/>
          <p:nvPr/>
        </p:nvSpPr>
        <p:spPr bwMode="auto">
          <a:xfrm>
            <a:off x="4530012" y="4691260"/>
            <a:ext cx="1237113" cy="794353"/>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fontAlgn="base">
              <a:spcAft>
                <a:spcPts val="1200"/>
              </a:spcAft>
            </a:pPr>
            <a:r>
              <a:rPr lang="es-ES" sz="2400" dirty="0"/>
              <a:t>$932 millones</a:t>
            </a:r>
          </a:p>
        </p:txBody>
      </p:sp>
      <p:sp>
        <p:nvSpPr>
          <p:cNvPr id="48" name="Rectangle 47"/>
          <p:cNvSpPr/>
          <p:nvPr/>
        </p:nvSpPr>
        <p:spPr bwMode="auto">
          <a:xfrm>
            <a:off x="1800200" y="4189296"/>
            <a:ext cx="2160240" cy="794353"/>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r" fontAlgn="base"/>
            <a:r>
              <a:rPr lang="es-ES" sz="1100" dirty="0" smtClean="0"/>
              <a:t>Impuestos</a:t>
            </a:r>
          </a:p>
          <a:p>
            <a:pPr algn="r" fontAlgn="base"/>
            <a:r>
              <a:rPr lang="es-ES" sz="2400" dirty="0" smtClean="0"/>
              <a:t>$328 </a:t>
            </a:r>
            <a:r>
              <a:rPr lang="es-ES" sz="2400" dirty="0"/>
              <a:t>millones</a:t>
            </a:r>
          </a:p>
        </p:txBody>
      </p:sp>
      <p:sp>
        <p:nvSpPr>
          <p:cNvPr id="49" name="Rectangle 48"/>
          <p:cNvSpPr/>
          <p:nvPr/>
        </p:nvSpPr>
        <p:spPr bwMode="auto">
          <a:xfrm>
            <a:off x="2009816" y="5800734"/>
            <a:ext cx="2160240" cy="580594"/>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r" fontAlgn="base"/>
            <a:r>
              <a:rPr lang="es-ES" sz="1100" dirty="0" smtClean="0"/>
              <a:t>Honorarios y tasas combustible</a:t>
            </a:r>
          </a:p>
          <a:p>
            <a:pPr algn="r" fontAlgn="base"/>
            <a:r>
              <a:rPr lang="es-ES" sz="2400" dirty="0" smtClean="0"/>
              <a:t>$55 </a:t>
            </a:r>
            <a:r>
              <a:rPr lang="es-ES" sz="2400" dirty="0"/>
              <a:t>millones</a:t>
            </a:r>
          </a:p>
        </p:txBody>
      </p:sp>
      <p:sp>
        <p:nvSpPr>
          <p:cNvPr id="50" name="Rectangle 49"/>
          <p:cNvSpPr/>
          <p:nvPr/>
        </p:nvSpPr>
        <p:spPr bwMode="auto">
          <a:xfrm>
            <a:off x="6019752" y="5875007"/>
            <a:ext cx="2160240" cy="794353"/>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r>
              <a:rPr lang="es-ES" sz="1100" dirty="0" smtClean="0"/>
              <a:t>Cargos por ANSP*</a:t>
            </a:r>
          </a:p>
          <a:p>
            <a:pPr fontAlgn="base"/>
            <a:r>
              <a:rPr lang="es-ES" sz="2400" dirty="0" smtClean="0"/>
              <a:t>$220 millones</a:t>
            </a:r>
            <a:endParaRPr lang="es-ES" sz="2400" dirty="0"/>
          </a:p>
        </p:txBody>
      </p:sp>
      <p:sp>
        <p:nvSpPr>
          <p:cNvPr id="51" name="Rectangle 50"/>
          <p:cNvSpPr/>
          <p:nvPr/>
        </p:nvSpPr>
        <p:spPr bwMode="auto">
          <a:xfrm>
            <a:off x="6264696" y="4068755"/>
            <a:ext cx="2000672" cy="547347"/>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r>
              <a:rPr lang="es-ES" sz="1100" dirty="0" smtClean="0"/>
              <a:t>Cargos por aeropuertos</a:t>
            </a:r>
          </a:p>
          <a:p>
            <a:pPr fontAlgn="base"/>
            <a:r>
              <a:rPr lang="es-ES" sz="2400" dirty="0" smtClean="0"/>
              <a:t>$329 millones</a:t>
            </a:r>
            <a:endParaRPr lang="es-ES" sz="2400" dirty="0"/>
          </a:p>
        </p:txBody>
      </p:sp>
    </p:spTree>
    <p:extLst>
      <p:ext uri="{BB962C8B-B14F-4D97-AF65-F5344CB8AC3E}">
        <p14:creationId xmlns:p14="http://schemas.microsoft.com/office/powerpoint/2010/main" val="115925068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28" name="TextBox 27"/>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400" b="0" dirty="0" smtClean="0"/>
              <a:t>Entender y analizar la </a:t>
            </a:r>
            <a:r>
              <a:rPr lang="es-ES" sz="1400" dirty="0" smtClean="0"/>
              <a:t>situación actual del turismo en Ecuador y Quito en relación a sus competidores </a:t>
            </a:r>
            <a:r>
              <a:rPr lang="es-ES" sz="1400" b="0" dirty="0" smtClean="0"/>
              <a:t>a partir de la realización de análisis comparativos para diferentes variables representativas del sector</a:t>
            </a:r>
            <a:endParaRPr lang="es-ES" sz="1400" b="0" dirty="0"/>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24</a:t>
            </a:fld>
            <a:endParaRPr lang="es-ES" dirty="0">
              <a:solidFill>
                <a:srgbClr val="002776"/>
              </a:solidFill>
            </a:endParaRPr>
          </a:p>
        </p:txBody>
      </p:sp>
      <p:grpSp>
        <p:nvGrpSpPr>
          <p:cNvPr id="4" name="Group 3"/>
          <p:cNvGrpSpPr/>
          <p:nvPr/>
        </p:nvGrpSpPr>
        <p:grpSpPr>
          <a:xfrm>
            <a:off x="369499" y="1119480"/>
            <a:ext cx="9150044" cy="241921"/>
            <a:chOff x="369499" y="1592133"/>
            <a:chExt cx="8388000" cy="13301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560987" y="1592133"/>
              <a:ext cx="1996249" cy="13301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6" name="Group 15"/>
          <p:cNvGrpSpPr/>
          <p:nvPr/>
        </p:nvGrpSpPr>
        <p:grpSpPr>
          <a:xfrm>
            <a:off x="369499" y="3207839"/>
            <a:ext cx="4439039" cy="377667"/>
            <a:chOff x="369499" y="1530330"/>
            <a:chExt cx="8388000" cy="256625"/>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2799146" y="1530330"/>
              <a:ext cx="3519921" cy="25662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19" name="Group 18"/>
          <p:cNvGrpSpPr/>
          <p:nvPr/>
        </p:nvGrpSpPr>
        <p:grpSpPr>
          <a:xfrm>
            <a:off x="5080504" y="3305724"/>
            <a:ext cx="4439039" cy="181909"/>
            <a:chOff x="369499" y="1596839"/>
            <a:chExt cx="8388000" cy="123607"/>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6839"/>
              <a:ext cx="3519921" cy="12360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3" name="TextBox 22"/>
          <p:cNvSpPr txBox="1"/>
          <p:nvPr/>
        </p:nvSpPr>
        <p:spPr bwMode="auto">
          <a:xfrm>
            <a:off x="374452" y="3640577"/>
            <a:ext cx="4469715" cy="2683077"/>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Posición </a:t>
            </a:r>
            <a:r>
              <a:rPr lang="es-ES" sz="1200" b="1" dirty="0" smtClean="0">
                <a:solidFill>
                  <a:srgbClr val="002776"/>
                </a:solidFill>
                <a:cs typeface="Arial" charset="0"/>
              </a:rPr>
              <a:t>de Ecuador </a:t>
            </a:r>
            <a:r>
              <a:rPr lang="es-ES" sz="1200" dirty="0" smtClean="0">
                <a:solidFill>
                  <a:srgbClr val="002776"/>
                </a:solidFill>
                <a:cs typeface="Arial" charset="0"/>
              </a:rPr>
              <a:t>y países competidores en </a:t>
            </a:r>
            <a:r>
              <a:rPr lang="es-ES" sz="1200" dirty="0">
                <a:solidFill>
                  <a:srgbClr val="002776"/>
                </a:solidFill>
                <a:cs typeface="Arial" charset="0"/>
              </a:rPr>
              <a:t>el </a:t>
            </a:r>
            <a:r>
              <a:rPr lang="es-ES" sz="1200" b="1" dirty="0">
                <a:solidFill>
                  <a:srgbClr val="002776"/>
                </a:solidFill>
                <a:cs typeface="Arial" charset="0"/>
              </a:rPr>
              <a:t>Travel &amp; </a:t>
            </a:r>
            <a:r>
              <a:rPr lang="es-ES" sz="1200" b="1" dirty="0" err="1">
                <a:solidFill>
                  <a:srgbClr val="002776"/>
                </a:solidFill>
                <a:cs typeface="Arial" charset="0"/>
              </a:rPr>
              <a:t>Tourism</a:t>
            </a:r>
            <a:r>
              <a:rPr lang="es-ES" sz="1200" b="1" dirty="0">
                <a:solidFill>
                  <a:srgbClr val="002776"/>
                </a:solidFill>
                <a:cs typeface="Arial" charset="0"/>
              </a:rPr>
              <a:t> </a:t>
            </a:r>
            <a:r>
              <a:rPr lang="es-ES" sz="1200" b="1" dirty="0" err="1">
                <a:solidFill>
                  <a:srgbClr val="002776"/>
                </a:solidFill>
                <a:cs typeface="Arial" charset="0"/>
              </a:rPr>
              <a:t>Competitiveness</a:t>
            </a:r>
            <a:r>
              <a:rPr lang="es-ES" sz="1200" b="1" dirty="0">
                <a:solidFill>
                  <a:srgbClr val="002776"/>
                </a:solidFill>
                <a:cs typeface="Arial" charset="0"/>
              </a:rPr>
              <a:t> </a:t>
            </a:r>
            <a:r>
              <a:rPr lang="es-ES" sz="1200" b="1" dirty="0" err="1">
                <a:solidFill>
                  <a:srgbClr val="002776"/>
                </a:solidFill>
                <a:cs typeface="Arial" charset="0"/>
              </a:rPr>
              <a:t>Report</a:t>
            </a:r>
            <a:r>
              <a:rPr lang="es-ES" sz="1200" b="1" dirty="0">
                <a:solidFill>
                  <a:srgbClr val="002776"/>
                </a:solidFill>
                <a:cs typeface="Arial" charset="0"/>
              </a:rPr>
              <a:t> </a:t>
            </a:r>
            <a:r>
              <a:rPr lang="es-ES" sz="1200" b="1" dirty="0" smtClean="0">
                <a:solidFill>
                  <a:srgbClr val="002776"/>
                </a:solidFill>
                <a:cs typeface="Arial" charset="0"/>
              </a:rPr>
              <a:t>(WEF)</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Análisis comparativo del sector turismo </a:t>
            </a:r>
            <a:r>
              <a:rPr lang="es-ES" sz="1200" dirty="0" smtClean="0">
                <a:solidFill>
                  <a:srgbClr val="002776"/>
                </a:solidFill>
                <a:cs typeface="Arial" charset="0"/>
              </a:rPr>
              <a:t>en el </a:t>
            </a:r>
            <a:r>
              <a:rPr lang="es-ES" sz="1200" b="1" dirty="0" smtClean="0">
                <a:solidFill>
                  <a:srgbClr val="002776"/>
                </a:solidFill>
                <a:cs typeface="Arial" charset="0"/>
              </a:rPr>
              <a:t>set de ciudades competidoras</a:t>
            </a:r>
            <a:r>
              <a:rPr lang="es-ES" sz="1200" dirty="0" smtClean="0">
                <a:solidFill>
                  <a:srgbClr val="002776"/>
                </a:solidFill>
                <a:cs typeface="Arial" charset="0"/>
              </a:rPr>
              <a:t> definido, incluyendo: </a:t>
            </a:r>
          </a:p>
          <a:p>
            <a:pPr marL="630020" lvl="1" indent="-171450" defTabSz="914400" fontAlgn="base">
              <a:spcAft>
                <a:spcPts val="600"/>
              </a:spcAft>
              <a:buClr>
                <a:srgbClr val="002060"/>
              </a:buClr>
              <a:buFont typeface="Arial" panose="020B0604020202020204" pitchFamily="34" charset="0"/>
              <a:buChar char="•"/>
            </a:pPr>
            <a:r>
              <a:rPr lang="es-ES" sz="1200" b="1" dirty="0" smtClean="0">
                <a:solidFill>
                  <a:srgbClr val="002776"/>
                </a:solidFill>
                <a:cs typeface="Arial" charset="0"/>
              </a:rPr>
              <a:t>Llegadas</a:t>
            </a:r>
            <a:r>
              <a:rPr lang="es-ES" sz="1200" dirty="0" smtClean="0">
                <a:solidFill>
                  <a:srgbClr val="002776"/>
                </a:solidFill>
                <a:cs typeface="Arial" charset="0"/>
              </a:rPr>
              <a:t> de turistas internacionales</a:t>
            </a:r>
          </a:p>
          <a:p>
            <a:pPr marL="630020" lvl="1" indent="-171450" defTabSz="914400" fontAlgn="base">
              <a:spcAft>
                <a:spcPts val="600"/>
              </a:spcAft>
              <a:buClr>
                <a:srgbClr val="002060"/>
              </a:buClr>
              <a:buFont typeface="Arial" panose="020B0604020202020204" pitchFamily="34" charset="0"/>
              <a:buChar char="•"/>
            </a:pPr>
            <a:r>
              <a:rPr lang="es-ES" sz="1200" b="1" dirty="0">
                <a:solidFill>
                  <a:srgbClr val="002060"/>
                </a:solidFill>
              </a:rPr>
              <a:t>Tasa de crecimiento anual de llegadas </a:t>
            </a:r>
            <a:r>
              <a:rPr lang="es-ES" sz="1200" dirty="0">
                <a:solidFill>
                  <a:srgbClr val="002060"/>
                </a:solidFill>
              </a:rPr>
              <a:t>de turistas </a:t>
            </a:r>
            <a:r>
              <a:rPr lang="es-ES" sz="1200" dirty="0" smtClean="0">
                <a:solidFill>
                  <a:srgbClr val="002060"/>
                </a:solidFill>
              </a:rPr>
              <a:t>internacionales</a:t>
            </a:r>
          </a:p>
          <a:p>
            <a:pPr marL="630020" lvl="1" indent="-171450" defTabSz="914400" fontAlgn="base">
              <a:spcAft>
                <a:spcPts val="600"/>
              </a:spcAft>
              <a:buClr>
                <a:srgbClr val="002060"/>
              </a:buClr>
              <a:buFont typeface="Arial" panose="020B0604020202020204" pitchFamily="34" charset="0"/>
              <a:buChar char="•"/>
            </a:pPr>
            <a:r>
              <a:rPr lang="es-ES" sz="1200" b="1" dirty="0">
                <a:solidFill>
                  <a:srgbClr val="002060"/>
                </a:solidFill>
              </a:rPr>
              <a:t>Visitantes internacionales que </a:t>
            </a:r>
            <a:r>
              <a:rPr lang="es-ES" sz="1200" b="1" dirty="0" smtClean="0">
                <a:solidFill>
                  <a:srgbClr val="002060"/>
                </a:solidFill>
              </a:rPr>
              <a:t>pernoctan</a:t>
            </a:r>
          </a:p>
          <a:p>
            <a:pPr marL="630020" lvl="1" indent="-171450" defTabSz="914400" fontAlgn="base">
              <a:spcAft>
                <a:spcPts val="600"/>
              </a:spcAft>
              <a:buClr>
                <a:srgbClr val="002060"/>
              </a:buClr>
              <a:buFont typeface="Arial" panose="020B0604020202020204" pitchFamily="34" charset="0"/>
              <a:buChar char="•"/>
            </a:pPr>
            <a:r>
              <a:rPr lang="es-ES" sz="1200" b="1" dirty="0" smtClean="0">
                <a:solidFill>
                  <a:srgbClr val="002060"/>
                </a:solidFill>
                <a:cs typeface="Arial" charset="0"/>
              </a:rPr>
              <a:t>Gasto</a:t>
            </a:r>
            <a:r>
              <a:rPr lang="es-ES" sz="1200" dirty="0" smtClean="0">
                <a:solidFill>
                  <a:srgbClr val="002060"/>
                </a:solidFill>
                <a:cs typeface="Arial" charset="0"/>
              </a:rPr>
              <a:t> de los visitantes internacionales</a:t>
            </a:r>
          </a:p>
          <a:p>
            <a:pPr marL="630020" lvl="1" indent="-171450" defTabSz="914400" fontAlgn="base">
              <a:spcAft>
                <a:spcPts val="600"/>
              </a:spcAft>
              <a:buClr>
                <a:srgbClr val="002060"/>
              </a:buClr>
              <a:buFont typeface="Arial" panose="020B0604020202020204" pitchFamily="34" charset="0"/>
              <a:buChar char="•"/>
            </a:pPr>
            <a:r>
              <a:rPr lang="es-ES" sz="1200" b="1" dirty="0" smtClean="0">
                <a:solidFill>
                  <a:srgbClr val="002060"/>
                </a:solidFill>
                <a:cs typeface="Arial" charset="0"/>
              </a:rPr>
              <a:t>Datos clave de la industria hotelera</a:t>
            </a:r>
            <a:r>
              <a:rPr lang="es-ES" sz="1200" dirty="0" smtClean="0">
                <a:solidFill>
                  <a:srgbClr val="002060"/>
                </a:solidFill>
                <a:cs typeface="Arial" charset="0"/>
              </a:rPr>
              <a:t>: ocupación hotelera anual y mensual, estancia promedio, </a:t>
            </a:r>
            <a:endParaRPr lang="es-ES" sz="1200" dirty="0">
              <a:solidFill>
                <a:srgbClr val="002776"/>
              </a:solidFill>
              <a:cs typeface="Arial" charset="0"/>
            </a:endParaRPr>
          </a:p>
        </p:txBody>
      </p:sp>
      <p:sp>
        <p:nvSpPr>
          <p:cNvPr id="24" name="TextBox 23"/>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C" sz="1200" dirty="0" smtClean="0">
                <a:solidFill>
                  <a:srgbClr val="002776"/>
                </a:solidFill>
                <a:cs typeface="Arial" charset="0"/>
              </a:rPr>
              <a:t>Análisis de información </a:t>
            </a:r>
            <a:r>
              <a:rPr lang="es-EC" sz="1200" dirty="0">
                <a:solidFill>
                  <a:srgbClr val="002776"/>
                </a:solidFill>
                <a:cs typeface="Arial" charset="0"/>
              </a:rPr>
              <a:t>disponible </a:t>
            </a:r>
            <a:r>
              <a:rPr lang="es-EC" sz="1200" dirty="0" smtClean="0">
                <a:solidFill>
                  <a:srgbClr val="002776"/>
                </a:solidFill>
                <a:cs typeface="Arial" charset="0"/>
              </a:rPr>
              <a:t>de organizaciones internacionales: WEF, STR</a:t>
            </a:r>
          </a:p>
          <a:p>
            <a:pPr marL="173038" lvl="1" indent="-171450" defTabSz="914400" fontAlgn="base">
              <a:spcAft>
                <a:spcPts val="600"/>
              </a:spcAft>
              <a:buClr>
                <a:srgbClr val="002060"/>
              </a:buClr>
              <a:buFont typeface="Wingdings" panose="05000000000000000000" pitchFamily="2" charset="2"/>
              <a:buChar char="ü"/>
            </a:pPr>
            <a:r>
              <a:rPr lang="es-EC" sz="1200" dirty="0">
                <a:solidFill>
                  <a:srgbClr val="002776"/>
                </a:solidFill>
                <a:cs typeface="Arial" charset="0"/>
              </a:rPr>
              <a:t>Análisis de información disponible de </a:t>
            </a:r>
            <a:r>
              <a:rPr lang="es-EC" sz="1200" dirty="0" smtClean="0">
                <a:solidFill>
                  <a:srgbClr val="002776"/>
                </a:solidFill>
                <a:cs typeface="Arial" charset="0"/>
              </a:rPr>
              <a:t>instituciones de turismo de los países / ciudades analizados</a:t>
            </a:r>
            <a:endParaRPr lang="es-EC" sz="1200" dirty="0">
              <a:solidFill>
                <a:srgbClr val="002776"/>
              </a:solidFill>
              <a:cs typeface="Arial" charset="0"/>
            </a:endParaRPr>
          </a:p>
          <a:p>
            <a:pPr marL="173038" lvl="1" indent="-171450" defTabSz="914400" fontAlgn="base">
              <a:spcAft>
                <a:spcPts val="600"/>
              </a:spcAft>
              <a:buClr>
                <a:srgbClr val="002060"/>
              </a:buClr>
              <a:buFont typeface="Wingdings" panose="05000000000000000000" pitchFamily="2" charset="2"/>
              <a:buChar char="ü"/>
            </a:pPr>
            <a:r>
              <a:rPr lang="es-EC" sz="1200" dirty="0" smtClean="0">
                <a:solidFill>
                  <a:srgbClr val="002776"/>
                </a:solidFill>
                <a:cs typeface="Arial" charset="0"/>
              </a:rPr>
              <a:t> </a:t>
            </a:r>
            <a:r>
              <a:rPr lang="es-ES" sz="1200" dirty="0" smtClean="0">
                <a:solidFill>
                  <a:srgbClr val="002776"/>
                </a:solidFill>
                <a:cs typeface="Arial" charset="0"/>
              </a:rPr>
              <a:t>Cálculo de tasas de crecimiento anual (TACC) para análisis comparativo de datos</a:t>
            </a:r>
            <a:endParaRPr lang="es-ES" sz="1200" dirty="0">
              <a:solidFill>
                <a:srgbClr val="002776"/>
              </a:solidFill>
              <a:cs typeface="Arial" charset="0"/>
            </a:endParaRPr>
          </a:p>
        </p:txBody>
      </p:sp>
      <p:sp>
        <p:nvSpPr>
          <p:cNvPr id="25"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_tradnl"/>
          </a:p>
        </p:txBody>
      </p:sp>
    </p:spTree>
    <p:extLst>
      <p:ext uri="{BB962C8B-B14F-4D97-AF65-F5344CB8AC3E}">
        <p14:creationId xmlns:p14="http://schemas.microsoft.com/office/powerpoint/2010/main" val="494894846"/>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240</a:t>
            </a:fld>
            <a:endParaRPr lang="es-ES" dirty="0">
              <a:solidFill>
                <a:srgbClr val="002776"/>
              </a:solidFill>
            </a:endParaRPr>
          </a:p>
        </p:txBody>
      </p:sp>
      <p:sp>
        <p:nvSpPr>
          <p:cNvPr id="17" name="Slide Number Placeholder 3"/>
          <p:cNvSpPr txBox="1">
            <a:spLocks/>
          </p:cNvSpPr>
          <p:nvPr/>
        </p:nvSpPr>
        <p:spPr>
          <a:xfrm>
            <a:off x="732708" y="6453336"/>
            <a:ext cx="4796355" cy="3889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IATA </a:t>
            </a:r>
            <a:r>
              <a:rPr lang="es-ES" b="0" i="1" dirty="0" err="1" smtClean="0">
                <a:solidFill>
                  <a:srgbClr val="002776"/>
                </a:solidFill>
              </a:rPr>
              <a:t>Annual</a:t>
            </a:r>
            <a:r>
              <a:rPr lang="es-ES" b="0" i="1" dirty="0" smtClean="0">
                <a:solidFill>
                  <a:srgbClr val="002776"/>
                </a:solidFill>
              </a:rPr>
              <a:t> </a:t>
            </a:r>
            <a:r>
              <a:rPr lang="es-ES" b="0" i="1" dirty="0" err="1" smtClean="0">
                <a:solidFill>
                  <a:srgbClr val="002776"/>
                </a:solidFill>
              </a:rPr>
              <a:t>Review</a:t>
            </a:r>
            <a:r>
              <a:rPr lang="es-ES" b="0" i="1" dirty="0" smtClean="0">
                <a:solidFill>
                  <a:srgbClr val="002776"/>
                </a:solidFill>
              </a:rPr>
              <a:t> 2015</a:t>
            </a:r>
          </a:p>
        </p:txBody>
      </p:sp>
      <p:sp>
        <p:nvSpPr>
          <p:cNvPr id="15"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a:t>
            </a:r>
            <a:r>
              <a:rPr lang="es-ES" sz="2000" dirty="0" smtClean="0">
                <a:solidFill>
                  <a:srgbClr val="00B0F0"/>
                </a:solidFill>
                <a:cs typeface="Arial" charset="0"/>
              </a:rPr>
              <a:t>reducción del impacto medioambiental</a:t>
            </a:r>
            <a:endParaRPr lang="es-ES" sz="2000" dirty="0">
              <a:solidFill>
                <a:srgbClr val="00B0F0"/>
              </a:solidFill>
              <a:cs typeface="Arial" charset="0"/>
            </a:endParaRPr>
          </a:p>
        </p:txBody>
      </p:sp>
      <p:pic>
        <p:nvPicPr>
          <p:cNvPr id="16" name="Picture 15" descr="Screen Clipping"/>
          <p:cNvPicPr>
            <a:picLocks noChangeAspect="1"/>
          </p:cNvPicPr>
          <p:nvPr/>
        </p:nvPicPr>
        <p:blipFill rotWithShape="1">
          <a:blip r:embed="rId3" cstate="email">
            <a:extLst>
              <a:ext uri="{28A0092B-C50C-407E-A947-70E740481C1C}">
                <a14:useLocalDpi xmlns:a14="http://schemas.microsoft.com/office/drawing/2010/main" val="0"/>
              </a:ext>
            </a:extLst>
          </a:blip>
          <a:srcRect/>
          <a:stretch/>
        </p:blipFill>
        <p:spPr>
          <a:xfrm>
            <a:off x="4437720" y="2659748"/>
            <a:ext cx="4859266" cy="3793588"/>
          </a:xfrm>
          <a:prstGeom prst="rect">
            <a:avLst/>
          </a:prstGeom>
        </p:spPr>
      </p:pic>
      <p:sp>
        <p:nvSpPr>
          <p:cNvPr id="18" name="Rectangle 17"/>
          <p:cNvSpPr/>
          <p:nvPr/>
        </p:nvSpPr>
        <p:spPr bwMode="auto">
          <a:xfrm>
            <a:off x="345126" y="1052735"/>
            <a:ext cx="9216387" cy="1254123"/>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r>
              <a:rPr lang="es-ES" sz="1200" dirty="0" smtClean="0">
                <a:latin typeface="Gotham-Book"/>
              </a:rPr>
              <a:t>Existe consenso en el sector aviación en relación al compromiso para gestionar y </a:t>
            </a:r>
            <a:r>
              <a:rPr lang="es-ES" sz="1200" b="1" dirty="0" smtClean="0">
                <a:latin typeface="Gotham-Book"/>
              </a:rPr>
              <a:t>reducir el impacto medioambiental</a:t>
            </a:r>
            <a:r>
              <a:rPr lang="es-ES" sz="1200" dirty="0" smtClean="0">
                <a:latin typeface="Gotham-Book"/>
              </a:rPr>
              <a:t>. El principal tema a abordar son las </a:t>
            </a:r>
            <a:r>
              <a:rPr lang="es-ES" sz="1200" b="1" dirty="0" smtClean="0">
                <a:latin typeface="Gotham-Book"/>
              </a:rPr>
              <a:t>emisiones de CO</a:t>
            </a:r>
            <a:r>
              <a:rPr lang="es-ES" sz="500" b="1" dirty="0" smtClean="0">
                <a:latin typeface="Gotham-Book"/>
              </a:rPr>
              <a:t>2</a:t>
            </a:r>
            <a:r>
              <a:rPr lang="es-ES" sz="1200" dirty="0" smtClean="0">
                <a:latin typeface="Gotham-Book"/>
              </a:rPr>
              <a:t>. Sin embargo, la industria también aborda otras cuestiones más general como la </a:t>
            </a:r>
            <a:r>
              <a:rPr lang="es-ES" sz="1200" b="1" dirty="0" smtClean="0">
                <a:latin typeface="Gotham-Book"/>
              </a:rPr>
              <a:t>gestión de residuos</a:t>
            </a:r>
            <a:r>
              <a:rPr lang="es-ES" sz="1200" dirty="0" smtClean="0">
                <a:latin typeface="Gotham-Book"/>
              </a:rPr>
              <a:t>, </a:t>
            </a:r>
            <a:r>
              <a:rPr lang="es-ES" sz="1200" b="1" dirty="0" smtClean="0">
                <a:latin typeface="Gotham-Book"/>
              </a:rPr>
              <a:t>sistemas de gestión medioambiental </a:t>
            </a:r>
            <a:r>
              <a:rPr lang="es-ES" sz="1200" dirty="0" smtClean="0">
                <a:latin typeface="Gotham-Book"/>
              </a:rPr>
              <a:t>y </a:t>
            </a:r>
            <a:r>
              <a:rPr lang="es-ES" sz="1200" b="1" dirty="0" smtClean="0">
                <a:latin typeface="Gotham-Book"/>
              </a:rPr>
              <a:t>ruido</a:t>
            </a:r>
          </a:p>
          <a:p>
            <a:pPr marL="17145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Reducción de las emisiones de </a:t>
            </a:r>
            <a:r>
              <a:rPr lang="es-ES" sz="1200" b="1" dirty="0" smtClean="0">
                <a:solidFill>
                  <a:srgbClr val="002776"/>
                </a:solidFill>
                <a:latin typeface="Gotham-Book"/>
              </a:rPr>
              <a:t>CO</a:t>
            </a:r>
            <a:r>
              <a:rPr lang="es-ES" sz="500" b="1" dirty="0" smtClean="0">
                <a:solidFill>
                  <a:srgbClr val="002776"/>
                </a:solidFill>
                <a:latin typeface="Gotham-Book"/>
              </a:rPr>
              <a:t>2</a:t>
            </a:r>
            <a:r>
              <a:rPr lang="es-ES" sz="1200" dirty="0" smtClean="0">
                <a:solidFill>
                  <a:srgbClr val="002776"/>
                </a:solidFill>
                <a:latin typeface="Gotham-Book"/>
              </a:rPr>
              <a:t>. Tres objetivos: (1) mejorar la eficiencia del combustible en un 1,5% / año al 2020; (2) limitar las emisiones netas a través del crecimiento neutro del carbono desde 2020; (3) limitar las emisiones netas a la mitad a 2050, comparado con 2005</a:t>
            </a:r>
            <a:endParaRPr lang="es-ES" sz="1100" dirty="0"/>
          </a:p>
        </p:txBody>
      </p:sp>
      <p:grpSp>
        <p:nvGrpSpPr>
          <p:cNvPr id="19" name="Group 18"/>
          <p:cNvGrpSpPr/>
          <p:nvPr/>
        </p:nvGrpSpPr>
        <p:grpSpPr>
          <a:xfrm>
            <a:off x="4198190" y="2219863"/>
            <a:ext cx="5338333" cy="358816"/>
            <a:chOff x="5174971" y="3636280"/>
            <a:chExt cx="4269852" cy="358816"/>
          </a:xfrm>
        </p:grpSpPr>
        <p:cxnSp>
          <p:nvCxnSpPr>
            <p:cNvPr id="20" name="iBar:83/125"/>
            <p:cNvCxnSpPr>
              <a:cxnSpLocks noChangeShapeType="1"/>
            </p:cNvCxnSpPr>
            <p:nvPr/>
          </p:nvCxnSpPr>
          <p:spPr bwMode="auto">
            <a:xfrm flipV="1">
              <a:off x="5174971" y="3784646"/>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6656035" y="3636280"/>
              <a:ext cx="1307719" cy="35881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err="1" smtClean="0">
                  <a:solidFill>
                    <a:srgbClr val="002776"/>
                  </a:solidFill>
                </a:rPr>
                <a:t>Roadmap</a:t>
              </a:r>
              <a:r>
                <a:rPr lang="es-ES" sz="1100" b="1" dirty="0" smtClean="0">
                  <a:solidFill>
                    <a:srgbClr val="002776"/>
                  </a:solidFill>
                </a:rPr>
                <a:t> de reducción de emisiones, 2005-50</a:t>
              </a:r>
              <a:endParaRPr lang="es-ES" sz="1100" b="1" dirty="0">
                <a:solidFill>
                  <a:srgbClr val="002776"/>
                </a:solidFill>
              </a:endParaRPr>
            </a:p>
          </p:txBody>
        </p:sp>
      </p:grpSp>
      <p:sp>
        <p:nvSpPr>
          <p:cNvPr id="22" name="Rectangle 21"/>
          <p:cNvSpPr/>
          <p:nvPr/>
        </p:nvSpPr>
        <p:spPr bwMode="auto">
          <a:xfrm>
            <a:off x="345126" y="2373292"/>
            <a:ext cx="3455745" cy="3287956"/>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17145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Negociaciones del ICAO para un acuerdo global sobre el cambio climático. </a:t>
            </a:r>
            <a:r>
              <a:rPr lang="es-ES" sz="1100" dirty="0" smtClean="0">
                <a:solidFill>
                  <a:srgbClr val="002776"/>
                </a:solidFill>
                <a:cs typeface="Arial" pitchFamily="34" charset="0"/>
              </a:rPr>
              <a:t>Las aerolíneas se movilizan para abordar el impacto de la aviación sobre el clima de una forma justa y equilibrada a través del dialogo constructivo con ICAO</a:t>
            </a:r>
          </a:p>
          <a:p>
            <a:pPr marL="17145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Implantación asequible y sostenible del </a:t>
            </a:r>
            <a:r>
              <a:rPr lang="es-ES" sz="1200" b="1" dirty="0" err="1" smtClean="0">
                <a:solidFill>
                  <a:srgbClr val="002776"/>
                </a:solidFill>
                <a:cs typeface="Arial" pitchFamily="34" charset="0"/>
              </a:rPr>
              <a:t>biofuel</a:t>
            </a:r>
            <a:r>
              <a:rPr lang="es-ES" sz="1200" b="1" dirty="0" smtClean="0">
                <a:solidFill>
                  <a:srgbClr val="002776"/>
                </a:solidFill>
                <a:cs typeface="Arial" pitchFamily="34" charset="0"/>
              </a:rPr>
              <a:t>. </a:t>
            </a:r>
            <a:r>
              <a:rPr lang="es-ES" sz="1100" dirty="0" smtClean="0">
                <a:solidFill>
                  <a:srgbClr val="002776"/>
                </a:solidFill>
                <a:cs typeface="Arial" pitchFamily="34" charset="0"/>
              </a:rPr>
              <a:t>El uso de </a:t>
            </a:r>
            <a:r>
              <a:rPr lang="es-ES" sz="1200" dirty="0" smtClean="0">
                <a:solidFill>
                  <a:srgbClr val="002776"/>
                </a:solidFill>
                <a:cs typeface="Arial" pitchFamily="34" charset="0"/>
              </a:rPr>
              <a:t>combustible </a:t>
            </a:r>
            <a:r>
              <a:rPr lang="es-ES" sz="1200" dirty="0">
                <a:solidFill>
                  <a:srgbClr val="002776"/>
                </a:solidFill>
                <a:cs typeface="Arial" pitchFamily="34" charset="0"/>
              </a:rPr>
              <a:t>de aviación sostenible (SAF) </a:t>
            </a:r>
            <a:r>
              <a:rPr lang="es-ES" sz="1200" dirty="0" smtClean="0">
                <a:solidFill>
                  <a:srgbClr val="002776"/>
                </a:solidFill>
                <a:cs typeface="Arial" pitchFamily="34" charset="0"/>
              </a:rPr>
              <a:t>es crucial para lograr los objetivos del sector</a:t>
            </a:r>
            <a:endParaRPr lang="es-ES" sz="1200" b="1" dirty="0" smtClean="0">
              <a:solidFill>
                <a:srgbClr val="002776"/>
              </a:solidFill>
              <a:cs typeface="Arial" pitchFamily="34" charset="0"/>
            </a:endParaRPr>
          </a:p>
          <a:p>
            <a:pPr marL="171450" indent="-171450">
              <a:spcBef>
                <a:spcPts val="600"/>
              </a:spcBef>
              <a:spcAft>
                <a:spcPts val="300"/>
              </a:spcAft>
              <a:buFont typeface="Arial" panose="020B0604020202020204" pitchFamily="34" charset="0"/>
              <a:buChar char="•"/>
            </a:pPr>
            <a:r>
              <a:rPr lang="es-ES" sz="1200" b="1" dirty="0" err="1">
                <a:solidFill>
                  <a:srgbClr val="002776"/>
                </a:solidFill>
                <a:cs typeface="Arial" pitchFamily="34" charset="0"/>
              </a:rPr>
              <a:t>Biojet</a:t>
            </a:r>
            <a:r>
              <a:rPr lang="es-ES" sz="1200" b="1" dirty="0">
                <a:solidFill>
                  <a:srgbClr val="002776"/>
                </a:solidFill>
                <a:cs typeface="Arial" pitchFamily="34" charset="0"/>
              </a:rPr>
              <a:t> Fuel </a:t>
            </a:r>
            <a:r>
              <a:rPr lang="es-ES" sz="1200" b="1" dirty="0" err="1">
                <a:solidFill>
                  <a:srgbClr val="002776"/>
                </a:solidFill>
                <a:cs typeface="Arial" pitchFamily="34" charset="0"/>
              </a:rPr>
              <a:t>Ambassadors</a:t>
            </a:r>
            <a:r>
              <a:rPr lang="es-ES" sz="1200" b="1" dirty="0">
                <a:solidFill>
                  <a:srgbClr val="002776"/>
                </a:solidFill>
                <a:cs typeface="Arial" pitchFamily="34" charset="0"/>
              </a:rPr>
              <a:t> </a:t>
            </a:r>
            <a:r>
              <a:rPr lang="es-ES" sz="1200" b="1" dirty="0" err="1" smtClean="0">
                <a:solidFill>
                  <a:srgbClr val="002776"/>
                </a:solidFill>
                <a:cs typeface="Arial" pitchFamily="34" charset="0"/>
              </a:rPr>
              <a:t>Program</a:t>
            </a:r>
            <a:r>
              <a:rPr lang="es-ES" sz="1200" b="1" dirty="0" smtClean="0">
                <a:solidFill>
                  <a:srgbClr val="002776"/>
                </a:solidFill>
                <a:cs typeface="Arial" pitchFamily="34" charset="0"/>
              </a:rPr>
              <a:t>, desarrollado por la IATA</a:t>
            </a:r>
            <a:r>
              <a:rPr lang="es-ES" sz="1100" dirty="0" smtClean="0">
                <a:solidFill>
                  <a:srgbClr val="002776"/>
                </a:solidFill>
                <a:cs typeface="Arial" pitchFamily="34" charset="0"/>
              </a:rPr>
              <a:t>, para incrementar el conocimiento sobre el SAF y desafíos relacionados</a:t>
            </a:r>
          </a:p>
          <a:p>
            <a:pPr marL="17145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Reporting sobre el combustible de aviación</a:t>
            </a:r>
            <a:r>
              <a:rPr lang="es-ES" sz="1100" dirty="0" smtClean="0">
                <a:solidFill>
                  <a:srgbClr val="002776"/>
                </a:solidFill>
                <a:cs typeface="Arial" pitchFamily="34" charset="0"/>
              </a:rPr>
              <a:t>: la industria de las aerolíneas debe ser capaz de monitorear y dar seguimiento al proceso para demostrar a los gobiernos y otros </a:t>
            </a:r>
            <a:r>
              <a:rPr lang="es-ES" sz="1100" dirty="0" err="1" smtClean="0">
                <a:solidFill>
                  <a:srgbClr val="002776"/>
                </a:solidFill>
                <a:cs typeface="Arial" pitchFamily="34" charset="0"/>
              </a:rPr>
              <a:t>stakeholders</a:t>
            </a:r>
            <a:r>
              <a:rPr lang="es-ES" sz="1100" dirty="0" smtClean="0">
                <a:solidFill>
                  <a:srgbClr val="002776"/>
                </a:solidFill>
                <a:cs typeface="Arial" pitchFamily="34" charset="0"/>
              </a:rPr>
              <a:t> que se está logrando el objetivo de mejora del 1,5% por año de eficiencia del combustible </a:t>
            </a:r>
            <a:endParaRPr lang="es-ES" sz="1100" dirty="0" smtClean="0"/>
          </a:p>
        </p:txBody>
      </p:sp>
      <p:sp>
        <p:nvSpPr>
          <p:cNvPr id="23" name="Rectangle 22"/>
          <p:cNvSpPr/>
          <p:nvPr/>
        </p:nvSpPr>
        <p:spPr bwMode="auto">
          <a:xfrm>
            <a:off x="4808984" y="2740162"/>
            <a:ext cx="1512168" cy="1224136"/>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fontAlgn="base">
              <a:spcAft>
                <a:spcPts val="1200"/>
              </a:spcAft>
            </a:pPr>
            <a:r>
              <a:rPr lang="es-ES" sz="1000" i="1" dirty="0" smtClean="0">
                <a:solidFill>
                  <a:srgbClr val="002776"/>
                </a:solidFill>
                <a:cs typeface="Arial" pitchFamily="34" charset="0"/>
              </a:rPr>
              <a:t>Aeronave más eficiente</a:t>
            </a:r>
          </a:p>
          <a:p>
            <a:pPr fontAlgn="base">
              <a:spcAft>
                <a:spcPts val="1200"/>
              </a:spcAft>
            </a:pPr>
            <a:r>
              <a:rPr lang="es-ES" sz="1000" i="1" dirty="0" err="1" smtClean="0">
                <a:solidFill>
                  <a:srgbClr val="002776"/>
                </a:solidFill>
                <a:cs typeface="Arial" pitchFamily="34" charset="0"/>
              </a:rPr>
              <a:t>Flying</a:t>
            </a:r>
            <a:r>
              <a:rPr lang="es-ES" sz="1000" i="1" dirty="0" smtClean="0">
                <a:solidFill>
                  <a:srgbClr val="002776"/>
                </a:solidFill>
                <a:cs typeface="Arial" pitchFamily="34" charset="0"/>
              </a:rPr>
              <a:t> </a:t>
            </a:r>
            <a:r>
              <a:rPr lang="es-ES" sz="1000" i="1" dirty="0" err="1" smtClean="0">
                <a:solidFill>
                  <a:srgbClr val="002776"/>
                </a:solidFill>
                <a:cs typeface="Arial" pitchFamily="34" charset="0"/>
              </a:rPr>
              <a:t>smarter</a:t>
            </a:r>
            <a:endParaRPr lang="es-ES" sz="1000" i="1" dirty="0" smtClean="0">
              <a:solidFill>
                <a:srgbClr val="002776"/>
              </a:solidFill>
              <a:cs typeface="Arial" pitchFamily="34" charset="0"/>
            </a:endParaRPr>
          </a:p>
          <a:p>
            <a:pPr fontAlgn="base">
              <a:spcAft>
                <a:spcPts val="1200"/>
              </a:spcAft>
            </a:pPr>
            <a:r>
              <a:rPr lang="es-ES" sz="1000" i="1" dirty="0" err="1" smtClean="0">
                <a:solidFill>
                  <a:srgbClr val="002776"/>
                </a:solidFill>
                <a:cs typeface="Arial" pitchFamily="34" charset="0"/>
              </a:rPr>
              <a:t>Biofuels</a:t>
            </a:r>
            <a:endParaRPr lang="es-ES" sz="1000" i="1" dirty="0" smtClean="0">
              <a:solidFill>
                <a:srgbClr val="002776"/>
              </a:solidFill>
              <a:cs typeface="Arial" pitchFamily="34" charset="0"/>
            </a:endParaRPr>
          </a:p>
          <a:p>
            <a:pPr fontAlgn="base">
              <a:spcAft>
                <a:spcPts val="1200"/>
              </a:spcAft>
            </a:pPr>
            <a:r>
              <a:rPr lang="es-ES" sz="1000" i="1" dirty="0" smtClean="0">
                <a:solidFill>
                  <a:srgbClr val="002776"/>
                </a:solidFill>
                <a:cs typeface="Arial" pitchFamily="34" charset="0"/>
              </a:rPr>
              <a:t>Medidas económicas</a:t>
            </a:r>
            <a:endParaRPr lang="es-ES" sz="1000" i="1" dirty="0">
              <a:solidFill>
                <a:srgbClr val="002776"/>
              </a:solidFill>
              <a:cs typeface="Arial" pitchFamily="34" charset="0"/>
            </a:endParaRPr>
          </a:p>
        </p:txBody>
      </p:sp>
    </p:spTree>
    <p:extLst>
      <p:ext uri="{BB962C8B-B14F-4D97-AF65-F5344CB8AC3E}">
        <p14:creationId xmlns:p14="http://schemas.microsoft.com/office/powerpoint/2010/main" val="35256747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241</a:t>
            </a:fld>
            <a:endParaRPr lang="es-ES" dirty="0">
              <a:solidFill>
                <a:srgbClr val="002776"/>
              </a:solidFill>
            </a:endParaRPr>
          </a:p>
        </p:txBody>
      </p:sp>
      <p:sp>
        <p:nvSpPr>
          <p:cNvPr id="18" name="Slide Number Placeholder 3"/>
          <p:cNvSpPr txBox="1">
            <a:spLocks/>
          </p:cNvSpPr>
          <p:nvPr/>
        </p:nvSpPr>
        <p:spPr>
          <a:xfrm>
            <a:off x="732708" y="6453336"/>
            <a:ext cx="4796355" cy="3889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IATA </a:t>
            </a:r>
            <a:r>
              <a:rPr lang="es-ES" b="0" i="1" dirty="0" err="1" smtClean="0">
                <a:solidFill>
                  <a:srgbClr val="002776"/>
                </a:solidFill>
              </a:rPr>
              <a:t>Annual</a:t>
            </a:r>
            <a:r>
              <a:rPr lang="es-ES" b="0" i="1" dirty="0" smtClean="0">
                <a:solidFill>
                  <a:srgbClr val="002776"/>
                </a:solidFill>
              </a:rPr>
              <a:t> </a:t>
            </a:r>
            <a:r>
              <a:rPr lang="es-ES" b="0" i="1" dirty="0" err="1" smtClean="0">
                <a:solidFill>
                  <a:srgbClr val="002776"/>
                </a:solidFill>
              </a:rPr>
              <a:t>Review</a:t>
            </a:r>
            <a:r>
              <a:rPr lang="es-ES" b="0" i="1" dirty="0" smtClean="0">
                <a:solidFill>
                  <a:srgbClr val="002776"/>
                </a:solidFill>
              </a:rPr>
              <a:t> 2015</a:t>
            </a:r>
          </a:p>
        </p:txBody>
      </p:sp>
      <p:sp>
        <p:nvSpPr>
          <p:cNvPr id="19" name="Rectangle 18"/>
          <p:cNvSpPr/>
          <p:nvPr/>
        </p:nvSpPr>
        <p:spPr bwMode="auto">
          <a:xfrm>
            <a:off x="5385047" y="1052735"/>
            <a:ext cx="4176465" cy="5238648"/>
          </a:xfrm>
          <a:prstGeom prst="rect">
            <a:avLst/>
          </a:prstGeom>
          <a:solidFill>
            <a:srgbClr val="00A1DE">
              <a:lumMod val="20000"/>
              <a:lumOff val="80000"/>
            </a:srgbClr>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100" b="0" i="0" u="none" strike="noStrike" kern="0" cap="none" spc="0" normalizeH="0" baseline="0" noProof="0" dirty="0" smtClean="0">
              <a:ln>
                <a:noFill/>
              </a:ln>
              <a:solidFill>
                <a:srgbClr val="002776"/>
              </a:solidFill>
              <a:effectLst/>
              <a:uLnTx/>
              <a:uFillTx/>
              <a:cs typeface="Arial" pitchFamily="34" charset="0"/>
            </a:endParaRPr>
          </a:p>
        </p:txBody>
      </p:sp>
      <p:grpSp>
        <p:nvGrpSpPr>
          <p:cNvPr id="20" name="Group 19"/>
          <p:cNvGrpSpPr/>
          <p:nvPr/>
        </p:nvGrpSpPr>
        <p:grpSpPr>
          <a:xfrm>
            <a:off x="5601071" y="1295363"/>
            <a:ext cx="3744416" cy="358816"/>
            <a:chOff x="5174971" y="3636281"/>
            <a:chExt cx="4269852" cy="358816"/>
          </a:xfrm>
        </p:grpSpPr>
        <p:cxnSp>
          <p:nvCxnSpPr>
            <p:cNvPr id="21" name="iBar:83/125"/>
            <p:cNvCxnSpPr>
              <a:cxnSpLocks noChangeShapeType="1"/>
            </p:cNvCxnSpPr>
            <p:nvPr/>
          </p:nvCxnSpPr>
          <p:spPr bwMode="auto">
            <a:xfrm flipV="1">
              <a:off x="5174971" y="3784646"/>
              <a:ext cx="4269852"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2" name="TxtBox:83/125"/>
            <p:cNvSpPr/>
            <p:nvPr/>
          </p:nvSpPr>
          <p:spPr bwMode="auto">
            <a:xfrm>
              <a:off x="5889031" y="3636281"/>
              <a:ext cx="2841724" cy="358816"/>
            </a:xfrm>
            <a:prstGeom prst="rect">
              <a:avLst/>
            </a:prstGeom>
            <a:solidFill>
              <a:srgbClr val="00A1DE">
                <a:lumMod val="20000"/>
                <a:lumOff val="80000"/>
              </a:srgbClr>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marL="0" marR="0" lvl="0" indent="0" algn="ctr" defTabSz="914400" eaLnBrk="1" fontAlgn="auto" latinLnBrk="0" hangingPunct="1">
                <a:lnSpc>
                  <a:spcPct val="106000"/>
                </a:lnSpc>
                <a:spcBef>
                  <a:spcPts val="0"/>
                </a:spcBef>
                <a:spcAft>
                  <a:spcPts val="0"/>
                </a:spcAft>
                <a:buClrTx/>
                <a:buSzTx/>
                <a:buFontTx/>
                <a:buNone/>
                <a:tabLst/>
                <a:defRPr/>
              </a:pPr>
              <a:r>
                <a:rPr kumimoji="0" lang="es-ES" sz="1100" b="1" i="0" u="none" strike="noStrike" kern="0" cap="none" spc="0" normalizeH="0" baseline="0" noProof="0" dirty="0" smtClean="0">
                  <a:ln>
                    <a:noFill/>
                  </a:ln>
                  <a:solidFill>
                    <a:srgbClr val="002776"/>
                  </a:solidFill>
                  <a:effectLst/>
                  <a:uLnTx/>
                  <a:uFillTx/>
                </a:rPr>
                <a:t>Lo que dicen los pasajeros</a:t>
              </a:r>
            </a:p>
            <a:p>
              <a:pPr marL="0" marR="0" lvl="0" indent="0" algn="ctr" defTabSz="914400" eaLnBrk="1" fontAlgn="auto" latinLnBrk="0" hangingPunct="1">
                <a:lnSpc>
                  <a:spcPct val="106000"/>
                </a:lnSpc>
                <a:spcBef>
                  <a:spcPts val="0"/>
                </a:spcBef>
                <a:spcAft>
                  <a:spcPts val="0"/>
                </a:spcAft>
                <a:buClrTx/>
                <a:buSzTx/>
                <a:buFontTx/>
                <a:buNone/>
                <a:tabLst/>
                <a:defRPr/>
              </a:pPr>
              <a:r>
                <a:rPr kumimoji="0" lang="es-ES" sz="1100" b="0" i="0" u="none" strike="noStrike" kern="0" cap="none" spc="0" normalizeH="0" baseline="0" noProof="0" dirty="0" err="1" smtClean="0">
                  <a:ln>
                    <a:noFill/>
                  </a:ln>
                  <a:solidFill>
                    <a:srgbClr val="002776"/>
                  </a:solidFill>
                  <a:effectLst/>
                  <a:uLnTx/>
                  <a:uFillTx/>
                </a:rPr>
                <a:t>IATA’s</a:t>
              </a:r>
              <a:r>
                <a:rPr kumimoji="0" lang="es-ES" sz="1100" b="0" i="0" u="none" strike="noStrike" kern="0" cap="none" spc="0" normalizeH="0" baseline="0" noProof="0" dirty="0" smtClean="0">
                  <a:ln>
                    <a:noFill/>
                  </a:ln>
                  <a:solidFill>
                    <a:srgbClr val="002776"/>
                  </a:solidFill>
                  <a:effectLst/>
                  <a:uLnTx/>
                  <a:uFillTx/>
                </a:rPr>
                <a:t> 2014 Global </a:t>
              </a:r>
              <a:r>
                <a:rPr kumimoji="0" lang="es-ES" sz="1100" b="0" i="0" u="none" strike="noStrike" kern="0" cap="none" spc="0" normalizeH="0" baseline="0" noProof="0" dirty="0" err="1" smtClean="0">
                  <a:ln>
                    <a:noFill/>
                  </a:ln>
                  <a:solidFill>
                    <a:srgbClr val="002776"/>
                  </a:solidFill>
                  <a:effectLst/>
                  <a:uLnTx/>
                  <a:uFillTx/>
                </a:rPr>
                <a:t>Passenger</a:t>
              </a:r>
              <a:r>
                <a:rPr kumimoji="0" lang="es-ES" sz="1100" b="0" i="0" u="none" strike="noStrike" kern="0" cap="none" spc="0" normalizeH="0" baseline="0" noProof="0" dirty="0" smtClean="0">
                  <a:ln>
                    <a:noFill/>
                  </a:ln>
                  <a:solidFill>
                    <a:srgbClr val="002776"/>
                  </a:solidFill>
                  <a:effectLst/>
                  <a:uLnTx/>
                  <a:uFillTx/>
                </a:rPr>
                <a:t> </a:t>
              </a:r>
              <a:r>
                <a:rPr kumimoji="0" lang="es-ES" sz="1100" b="0" i="0" u="none" strike="noStrike" kern="0" cap="none" spc="0" normalizeH="0" baseline="0" noProof="0" dirty="0" err="1" smtClean="0">
                  <a:ln>
                    <a:noFill/>
                  </a:ln>
                  <a:solidFill>
                    <a:srgbClr val="002776"/>
                  </a:solidFill>
                  <a:effectLst/>
                  <a:uLnTx/>
                  <a:uFillTx/>
                </a:rPr>
                <a:t>Survey</a:t>
              </a:r>
              <a:endParaRPr kumimoji="0" lang="es-ES" sz="1100" b="0" i="0" u="none" strike="noStrike" kern="0" cap="none" spc="0" normalizeH="0" baseline="0" noProof="0" dirty="0" smtClean="0">
                <a:ln>
                  <a:noFill/>
                </a:ln>
                <a:solidFill>
                  <a:srgbClr val="002776"/>
                </a:solidFill>
                <a:effectLst/>
                <a:uLnTx/>
                <a:uFillTx/>
              </a:endParaRPr>
            </a:p>
          </p:txBody>
        </p:sp>
      </p:grpSp>
      <p:sp>
        <p:nvSpPr>
          <p:cNvPr id="23" name="Oval Callout 22"/>
          <p:cNvSpPr/>
          <p:nvPr/>
        </p:nvSpPr>
        <p:spPr>
          <a:xfrm>
            <a:off x="5601071" y="1825653"/>
            <a:ext cx="2088232" cy="1466399"/>
          </a:xfrm>
          <a:prstGeom prst="wedgeEllipseCallout">
            <a:avLst>
              <a:gd name="adj1" fmla="val -37630"/>
              <a:gd name="adj2" fmla="val 63477"/>
            </a:avLst>
          </a:prstGeom>
          <a:solidFill>
            <a:srgbClr val="92D400"/>
          </a:solidFill>
          <a:ln w="25400" cap="flat" cmpd="sng" algn="ctr">
            <a:noFill/>
            <a:prstDash val="solid"/>
          </a:ln>
          <a:effectLst>
            <a:outerShdw blurRad="50800" dist="38100" dir="8100000" algn="tr" rotWithShape="0">
              <a:prstClr val="black">
                <a:alpha val="40000"/>
              </a:prstClr>
            </a:outerShdw>
          </a:effectLst>
        </p:spPr>
        <p:txBody>
          <a:bodyPr lIns="36000" tIns="36000" rIns="36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s-ES" sz="900" b="0" i="0" u="none" strike="noStrike" kern="0" cap="none" spc="0" normalizeH="0" baseline="0" noProof="0" dirty="0" smtClean="0">
              <a:ln>
                <a:noFill/>
              </a:ln>
              <a:solidFill>
                <a:srgbClr val="FFFFFF"/>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2400" b="1" i="0" u="none" strike="noStrike" kern="0" cap="none" spc="0" normalizeH="0" baseline="0" noProof="0" dirty="0" smtClean="0">
                <a:ln>
                  <a:noFill/>
                </a:ln>
                <a:solidFill>
                  <a:srgbClr val="FFFFFF"/>
                </a:solidFill>
                <a:effectLst/>
                <a:uLnTx/>
                <a:uFillTx/>
                <a:latin typeface="Arial"/>
                <a:ea typeface="+mn-ea"/>
                <a:cs typeface="+mn-cs"/>
              </a:rPr>
              <a:t>75%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900" b="0" i="0" u="none" strike="noStrike" kern="0" cap="none" spc="0" normalizeH="0" baseline="0" noProof="0" dirty="0" smtClean="0">
                <a:ln>
                  <a:noFill/>
                </a:ln>
                <a:solidFill>
                  <a:srgbClr val="FFFFFF"/>
                </a:solidFill>
                <a:effectLst/>
                <a:uLnTx/>
                <a:uFillTx/>
                <a:latin typeface="Arial"/>
                <a:ea typeface="+mn-ea"/>
                <a:cs typeface="+mn-cs"/>
              </a:rPr>
              <a:t>de los viajeros prefieren hacer </a:t>
            </a:r>
            <a:r>
              <a:rPr kumimoji="0" lang="es-ES" sz="900" b="0" i="0" u="none" strike="noStrike" kern="0" cap="none" spc="0" normalizeH="0" baseline="0" noProof="0" dirty="0" err="1" smtClean="0">
                <a:ln>
                  <a:noFill/>
                </a:ln>
                <a:solidFill>
                  <a:srgbClr val="FFFFFF"/>
                </a:solidFill>
                <a:effectLst/>
                <a:uLnTx/>
                <a:uFillTx/>
                <a:latin typeface="Arial"/>
                <a:ea typeface="+mn-ea"/>
                <a:cs typeface="+mn-cs"/>
              </a:rPr>
              <a:t>check</a:t>
            </a:r>
            <a:r>
              <a:rPr kumimoji="0" lang="es-ES" sz="900" b="0" i="0" u="none" strike="noStrike" kern="0" cap="none" spc="0" normalizeH="0" baseline="0" noProof="0" dirty="0" smtClean="0">
                <a:ln>
                  <a:noFill/>
                </a:ln>
                <a:solidFill>
                  <a:srgbClr val="FFFFFF"/>
                </a:solidFill>
                <a:effectLst/>
                <a:uLnTx/>
                <a:uFillTx/>
                <a:latin typeface="Arial"/>
                <a:ea typeface="+mn-ea"/>
                <a:cs typeface="+mn-cs"/>
              </a:rPr>
              <a:t>-in online o automáticamente a través de un e-email / SMS de la aerolínea</a:t>
            </a:r>
          </a:p>
        </p:txBody>
      </p:sp>
      <p:sp>
        <p:nvSpPr>
          <p:cNvPr id="24" name="Oval Callout 23"/>
          <p:cNvSpPr/>
          <p:nvPr/>
        </p:nvSpPr>
        <p:spPr>
          <a:xfrm>
            <a:off x="6086838" y="4591723"/>
            <a:ext cx="2088232" cy="1466399"/>
          </a:xfrm>
          <a:prstGeom prst="wedgeEllipseCallout">
            <a:avLst>
              <a:gd name="adj1" fmla="val -37630"/>
              <a:gd name="adj2" fmla="val 63477"/>
            </a:avLst>
          </a:prstGeom>
          <a:solidFill>
            <a:srgbClr val="92D400">
              <a:lumMod val="50000"/>
            </a:srgbClr>
          </a:solidFill>
          <a:ln w="25400" cap="flat" cmpd="sng" algn="ctr">
            <a:noFill/>
            <a:prstDash val="solid"/>
          </a:ln>
          <a:effectLst>
            <a:outerShdw blurRad="50800" dist="38100" dir="8100000" algn="tr" rotWithShape="0">
              <a:prstClr val="black">
                <a:alpha val="40000"/>
              </a:prstClr>
            </a:outerShdw>
          </a:effectLst>
        </p:spPr>
        <p:txBody>
          <a:bodyPr lIns="36000" tIns="36000" rIns="36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s-ES" sz="900" b="0" i="0" u="none" strike="noStrike" kern="0" cap="none" spc="0" normalizeH="0" baseline="0" noProof="0" dirty="0" smtClean="0">
              <a:ln>
                <a:noFill/>
              </a:ln>
              <a:solidFill>
                <a:srgbClr val="FFFFFF"/>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2400" b="1" i="0" u="none" strike="noStrike" kern="0" cap="none" spc="0" normalizeH="0" baseline="0" noProof="0" dirty="0" smtClean="0">
                <a:ln>
                  <a:noFill/>
                </a:ln>
                <a:solidFill>
                  <a:srgbClr val="FFFFFF"/>
                </a:solidFill>
                <a:effectLst/>
                <a:uLnTx/>
                <a:uFillTx/>
                <a:latin typeface="Arial"/>
                <a:ea typeface="+mn-ea"/>
                <a:cs typeface="+mn-cs"/>
              </a:rPr>
              <a:t>75%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900" b="0" i="0" u="none" strike="noStrike" kern="0" cap="none" spc="0" normalizeH="0" baseline="0" noProof="0" dirty="0" smtClean="0">
                <a:ln>
                  <a:noFill/>
                </a:ln>
                <a:solidFill>
                  <a:srgbClr val="FFFFFF"/>
                </a:solidFill>
                <a:effectLst/>
                <a:uLnTx/>
                <a:uFillTx/>
                <a:latin typeface="Arial"/>
                <a:ea typeface="+mn-ea"/>
                <a:cs typeface="+mn-cs"/>
              </a:rPr>
              <a:t>de los viajeros quieren una etiqueta de equipaje que puedan pegar a la maleta en casa para simplemente dejar la maleta en el aeropuerto</a:t>
            </a:r>
          </a:p>
        </p:txBody>
      </p:sp>
      <p:sp>
        <p:nvSpPr>
          <p:cNvPr id="25" name="Oval Callout 24"/>
          <p:cNvSpPr/>
          <p:nvPr/>
        </p:nvSpPr>
        <p:spPr>
          <a:xfrm flipH="1">
            <a:off x="7271385" y="3150548"/>
            <a:ext cx="2088232" cy="1466399"/>
          </a:xfrm>
          <a:prstGeom prst="wedgeEllipseCallout">
            <a:avLst>
              <a:gd name="adj1" fmla="val -37630"/>
              <a:gd name="adj2" fmla="val 63477"/>
            </a:avLst>
          </a:prstGeom>
          <a:solidFill>
            <a:srgbClr val="00A1DE"/>
          </a:solidFill>
          <a:ln w="25400" cap="flat" cmpd="sng" algn="ctr">
            <a:noFill/>
            <a:prstDash val="solid"/>
          </a:ln>
          <a:effectLst>
            <a:outerShdw blurRad="50800" dist="38100" dir="8100000" algn="tr" rotWithShape="0">
              <a:prstClr val="black">
                <a:alpha val="40000"/>
              </a:prstClr>
            </a:outerShdw>
          </a:effectLst>
        </p:spPr>
        <p:txBody>
          <a:bodyPr lIns="36000" tIns="36000" rIns="36000" bIns="3600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s-ES" sz="900" b="0" i="0" u="none" strike="noStrike" kern="0" cap="none" spc="0" normalizeH="0" baseline="0" noProof="0" dirty="0" smtClean="0">
              <a:ln>
                <a:noFill/>
              </a:ln>
              <a:solidFill>
                <a:srgbClr val="FFFFFF"/>
              </a:solidFill>
              <a:effectLst/>
              <a:uLnTx/>
              <a:uFillTx/>
              <a:latin typeface="Arial"/>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2400" b="1" i="0" u="none" strike="noStrike" kern="0" cap="none" spc="0" normalizeH="0" baseline="0" noProof="0" dirty="0" smtClean="0">
                <a:ln>
                  <a:noFill/>
                </a:ln>
                <a:solidFill>
                  <a:srgbClr val="FFFFFF"/>
                </a:solidFill>
                <a:effectLst/>
                <a:uLnTx/>
                <a:uFillTx/>
                <a:latin typeface="Arial"/>
                <a:ea typeface="+mn-ea"/>
                <a:cs typeface="+mn-cs"/>
              </a:rPr>
              <a:t>49% </a:t>
            </a:r>
          </a:p>
          <a:p>
            <a:pPr marL="0" marR="0" lvl="0" indent="0" algn="ctr" defTabSz="914400" eaLnBrk="1" fontAlgn="auto" latinLnBrk="0" hangingPunct="1">
              <a:lnSpc>
                <a:spcPct val="100000"/>
              </a:lnSpc>
              <a:spcBef>
                <a:spcPts val="0"/>
              </a:spcBef>
              <a:spcAft>
                <a:spcPts val="0"/>
              </a:spcAft>
              <a:buClrTx/>
              <a:buSzTx/>
              <a:buFontTx/>
              <a:buNone/>
              <a:tabLst/>
              <a:defRPr/>
            </a:pPr>
            <a:r>
              <a:rPr kumimoji="0" lang="es-ES" sz="900" b="0" i="0" u="none" strike="noStrike" kern="0" cap="none" spc="0" normalizeH="0" baseline="0" noProof="0" dirty="0" smtClean="0">
                <a:ln>
                  <a:noFill/>
                </a:ln>
                <a:solidFill>
                  <a:srgbClr val="FFFFFF"/>
                </a:solidFill>
                <a:effectLst/>
                <a:uLnTx/>
                <a:uFillTx/>
                <a:latin typeface="Arial"/>
                <a:ea typeface="+mn-ea"/>
                <a:cs typeface="+mn-cs"/>
              </a:rPr>
              <a:t>quiere un proceso de facturación del equipaje más rápido y eficiente, de alrededor e 1 minuto</a:t>
            </a:r>
          </a:p>
        </p:txBody>
      </p:sp>
      <p:sp>
        <p:nvSpPr>
          <p:cNvPr id="2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Tendencias en transporte aéreo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Tendencias: </a:t>
            </a:r>
            <a:r>
              <a:rPr lang="es-ES" sz="2000" dirty="0" smtClean="0">
                <a:solidFill>
                  <a:srgbClr val="00B0F0"/>
                </a:solidFill>
                <a:cs typeface="Arial" charset="0"/>
              </a:rPr>
              <a:t>mejorar la experiencia del pasajero</a:t>
            </a:r>
            <a:endParaRPr lang="es-ES" sz="2000" dirty="0">
              <a:solidFill>
                <a:srgbClr val="00B0F0"/>
              </a:solidFill>
              <a:cs typeface="Arial" charset="0"/>
            </a:endParaRPr>
          </a:p>
        </p:txBody>
      </p:sp>
      <p:sp>
        <p:nvSpPr>
          <p:cNvPr id="13" name="Rectangle 12"/>
          <p:cNvSpPr/>
          <p:nvPr/>
        </p:nvSpPr>
        <p:spPr bwMode="auto">
          <a:xfrm>
            <a:off x="345127" y="1052735"/>
            <a:ext cx="4413722" cy="5005387"/>
          </a:xfrm>
          <a:prstGeom prst="rect">
            <a:avLst/>
          </a:prstGeom>
          <a:no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r>
              <a:rPr lang="es-ES" sz="1200" dirty="0" smtClean="0"/>
              <a:t>La experiencia de viaje aéreo debería ser simple, uniforme y sin complicaciones. La industria se focaliza en </a:t>
            </a:r>
            <a:r>
              <a:rPr lang="es-ES" sz="1200" b="1" dirty="0" smtClean="0"/>
              <a:t>transformar la experiencia del pasajero </a:t>
            </a:r>
            <a:r>
              <a:rPr lang="es-ES" sz="1200" dirty="0" smtClean="0"/>
              <a:t>a través de la implementación de </a:t>
            </a:r>
            <a:r>
              <a:rPr lang="es-ES" sz="1200" b="1" dirty="0" smtClean="0"/>
              <a:t>estándar globales </a:t>
            </a:r>
            <a:r>
              <a:rPr lang="es-ES" sz="1200" dirty="0" smtClean="0"/>
              <a:t>y </a:t>
            </a:r>
            <a:r>
              <a:rPr lang="es-ES" sz="1200" b="1" dirty="0" smtClean="0"/>
              <a:t>soluciones innovadoras</a:t>
            </a:r>
            <a:endParaRPr lang="es-ES" sz="1200" b="1" dirty="0" smtClean="0">
              <a:solidFill>
                <a:srgbClr val="002776"/>
              </a:solidFill>
              <a:cs typeface="Arial" pitchFamily="34" charset="0"/>
            </a:endParaRPr>
          </a:p>
          <a:p>
            <a:pPr marL="171450" lvl="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El entorno del aeropuerto</a:t>
            </a:r>
            <a:r>
              <a:rPr lang="es-ES" sz="1100" dirty="0" smtClean="0">
                <a:solidFill>
                  <a:srgbClr val="002776"/>
                </a:solidFill>
                <a:cs typeface="Arial" pitchFamily="34" charset="0"/>
              </a:rPr>
              <a:t>: Entender lo que el viajero quiere es clave para cumplir con sus expectativas. La iniciativa </a:t>
            </a:r>
            <a:r>
              <a:rPr lang="es-ES" sz="1100" dirty="0" err="1" smtClean="0"/>
              <a:t>Fast</a:t>
            </a:r>
            <a:r>
              <a:rPr lang="es-ES" sz="1100" dirty="0" smtClean="0"/>
              <a:t> Travel de la IATA responde a las demandas de los pasajeros para brindarles una experiencia de viaje perfecta, con especial foco en el </a:t>
            </a:r>
            <a:r>
              <a:rPr lang="es-ES" sz="1100" dirty="0" err="1" smtClean="0"/>
              <a:t>check</a:t>
            </a:r>
            <a:r>
              <a:rPr lang="es-ES" sz="1100" dirty="0" smtClean="0"/>
              <a:t>-in automático, facturación de equipaje, embarque y recogida de equipajes, entre otros. </a:t>
            </a:r>
          </a:p>
          <a:p>
            <a:pPr marL="171450" lvl="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E-</a:t>
            </a:r>
            <a:r>
              <a:rPr lang="es-ES" sz="1200" b="1" dirty="0" err="1" smtClean="0">
                <a:solidFill>
                  <a:srgbClr val="002776"/>
                </a:solidFill>
                <a:cs typeface="Arial" pitchFamily="34" charset="0"/>
              </a:rPr>
              <a:t>services</a:t>
            </a:r>
            <a:r>
              <a:rPr lang="es-ES" sz="1200" b="1" dirty="0" smtClean="0">
                <a:solidFill>
                  <a:srgbClr val="002776"/>
                </a:solidFill>
                <a:cs typeface="Arial" pitchFamily="34" charset="0"/>
              </a:rPr>
              <a:t> y productos de aerolíneas</a:t>
            </a:r>
            <a:r>
              <a:rPr lang="es-ES" sz="1100" dirty="0" smtClean="0">
                <a:solidFill>
                  <a:srgbClr val="002776"/>
                </a:solidFill>
                <a:cs typeface="Arial" pitchFamily="34" charset="0"/>
              </a:rPr>
              <a:t>: la experiencia de shopping en los viajes aéreos está cambiando. Las aerolíneas ofrecen una mayor variedad de productos y servicios y más oportunidades para los pasajeros para personalizar su experiencia de viaje. El NDC (</a:t>
            </a:r>
            <a:r>
              <a:rPr lang="es-ES" sz="1100" i="1" dirty="0" smtClean="0">
                <a:solidFill>
                  <a:srgbClr val="002776"/>
                </a:solidFill>
                <a:cs typeface="Arial" pitchFamily="34" charset="0"/>
              </a:rPr>
              <a:t>New </a:t>
            </a:r>
            <a:r>
              <a:rPr lang="es-ES" sz="1100" i="1" dirty="0" err="1" smtClean="0">
                <a:solidFill>
                  <a:srgbClr val="002776"/>
                </a:solidFill>
                <a:cs typeface="Arial" pitchFamily="34" charset="0"/>
              </a:rPr>
              <a:t>Distribution</a:t>
            </a:r>
            <a:r>
              <a:rPr lang="es-ES" sz="1100" i="1" dirty="0" smtClean="0">
                <a:solidFill>
                  <a:srgbClr val="002776"/>
                </a:solidFill>
                <a:cs typeface="Arial" pitchFamily="34" charset="0"/>
              </a:rPr>
              <a:t> </a:t>
            </a:r>
            <a:r>
              <a:rPr lang="es-ES" sz="1100" i="1" dirty="0" err="1" smtClean="0">
                <a:solidFill>
                  <a:srgbClr val="002776"/>
                </a:solidFill>
                <a:cs typeface="Arial" pitchFamily="34" charset="0"/>
              </a:rPr>
              <a:t>Capability</a:t>
            </a:r>
            <a:r>
              <a:rPr lang="es-ES" sz="1100" dirty="0" smtClean="0">
                <a:solidFill>
                  <a:srgbClr val="002776"/>
                </a:solidFill>
                <a:cs typeface="Arial" pitchFamily="34" charset="0"/>
              </a:rPr>
              <a:t>) es un estándar global que  permite la visualización y venta de productos y servicios del viaje a través de agentes de viaje</a:t>
            </a:r>
          </a:p>
          <a:p>
            <a:pPr marL="171450" lvl="0" indent="-171450">
              <a:spcBef>
                <a:spcPts val="600"/>
              </a:spcBef>
              <a:spcAft>
                <a:spcPts val="300"/>
              </a:spcAft>
              <a:buFont typeface="Arial" panose="020B0604020202020204" pitchFamily="34" charset="0"/>
              <a:buChar char="•"/>
            </a:pPr>
            <a:r>
              <a:rPr lang="es-ES" sz="1200" b="1" dirty="0" err="1" smtClean="0">
                <a:solidFill>
                  <a:srgbClr val="002776"/>
                </a:solidFill>
                <a:cs typeface="Arial" pitchFamily="34" charset="0"/>
              </a:rPr>
              <a:t>Customer</a:t>
            </a:r>
            <a:r>
              <a:rPr lang="es-ES" sz="1200" b="1" dirty="0" smtClean="0">
                <a:solidFill>
                  <a:srgbClr val="002776"/>
                </a:solidFill>
                <a:cs typeface="Arial" pitchFamily="34" charset="0"/>
              </a:rPr>
              <a:t> </a:t>
            </a:r>
            <a:r>
              <a:rPr lang="es-ES" sz="1200" b="1" dirty="0" err="1" smtClean="0">
                <a:solidFill>
                  <a:srgbClr val="002776"/>
                </a:solidFill>
                <a:cs typeface="Arial" pitchFamily="34" charset="0"/>
              </a:rPr>
              <a:t>Order</a:t>
            </a:r>
            <a:r>
              <a:rPr lang="es-ES" sz="1200" b="1" dirty="0" smtClean="0">
                <a:solidFill>
                  <a:srgbClr val="002776"/>
                </a:solidFill>
                <a:cs typeface="Arial" pitchFamily="34" charset="0"/>
              </a:rPr>
              <a:t> </a:t>
            </a:r>
            <a:r>
              <a:rPr lang="es-ES" sz="1200" b="1" dirty="0" err="1" smtClean="0">
                <a:solidFill>
                  <a:srgbClr val="002776"/>
                </a:solidFill>
                <a:cs typeface="Arial" pitchFamily="34" charset="0"/>
              </a:rPr>
              <a:t>Transformation</a:t>
            </a:r>
            <a:r>
              <a:rPr lang="es-ES" sz="1200" b="1" dirty="0" smtClean="0">
                <a:solidFill>
                  <a:srgbClr val="002776"/>
                </a:solidFill>
                <a:cs typeface="Arial" pitchFamily="34" charset="0"/>
              </a:rPr>
              <a:t> (COT)</a:t>
            </a:r>
            <a:r>
              <a:rPr lang="es-ES" sz="1100" dirty="0" smtClean="0">
                <a:solidFill>
                  <a:srgbClr val="002776"/>
                </a:solidFill>
                <a:cs typeface="Arial" pitchFamily="34" charset="0"/>
              </a:rPr>
              <a:t>: nueva iniciativa que conecta el sistema de reservas y </a:t>
            </a:r>
            <a:r>
              <a:rPr lang="es-ES" sz="1100" dirty="0" err="1" smtClean="0">
                <a:solidFill>
                  <a:srgbClr val="002776"/>
                </a:solidFill>
                <a:cs typeface="Arial" pitchFamily="34" charset="0"/>
              </a:rPr>
              <a:t>ticketing</a:t>
            </a:r>
            <a:r>
              <a:rPr lang="es-ES" sz="1100" dirty="0" smtClean="0">
                <a:solidFill>
                  <a:srgbClr val="002776"/>
                </a:solidFill>
                <a:cs typeface="Arial" pitchFamily="34" charset="0"/>
              </a:rPr>
              <a:t> de las aerolíneas con las capacidades del NDC. El objetivo es transformar los procesos de las aerolíneas en relación al pedido y entrega de productos / servicios complementarios</a:t>
            </a:r>
            <a:endParaRPr lang="es-ES" sz="1100" dirty="0">
              <a:solidFill>
                <a:srgbClr val="002776"/>
              </a:solidFill>
              <a:cs typeface="Arial" pitchFamily="34" charset="0"/>
            </a:endParaRPr>
          </a:p>
          <a:p>
            <a:pPr marL="171450" indent="-171450">
              <a:spcBef>
                <a:spcPts val="600"/>
              </a:spcBef>
              <a:spcAft>
                <a:spcPts val="300"/>
              </a:spcAft>
              <a:buFont typeface="Arial" panose="020B0604020202020204" pitchFamily="34" charset="0"/>
              <a:buChar char="•"/>
            </a:pPr>
            <a:r>
              <a:rPr lang="es-ES" sz="1200" b="1" dirty="0" smtClean="0">
                <a:solidFill>
                  <a:srgbClr val="002776"/>
                </a:solidFill>
                <a:cs typeface="Arial" pitchFamily="34" charset="0"/>
              </a:rPr>
              <a:t>Interacción a tiempo real</a:t>
            </a:r>
            <a:r>
              <a:rPr lang="es-ES" sz="1100" dirty="0" smtClean="0">
                <a:solidFill>
                  <a:srgbClr val="002776"/>
                </a:solidFill>
                <a:cs typeface="Arial" pitchFamily="34" charset="0"/>
              </a:rPr>
              <a:t>: los viajeros quieren interactuar con sus proveedores de viaje a cualquier hora en cualquier lugar. Este grado de interacción no es posible aun porque la información del pasajero no es siempre accesible a los proveedores de servicios</a:t>
            </a:r>
            <a:endParaRPr lang="es-ES" sz="1100" dirty="0" smtClean="0"/>
          </a:p>
          <a:p>
            <a:pPr marL="171450" indent="-171450">
              <a:spcBef>
                <a:spcPts val="600"/>
              </a:spcBef>
              <a:spcAft>
                <a:spcPts val="300"/>
              </a:spcAft>
              <a:buFont typeface="Arial" panose="020B0604020202020204" pitchFamily="34" charset="0"/>
              <a:buChar char="•"/>
            </a:pPr>
            <a:endParaRPr lang="es-ES" sz="1100" dirty="0" smtClean="0"/>
          </a:p>
        </p:txBody>
      </p:sp>
    </p:spTree>
    <p:extLst>
      <p:ext uri="{BB962C8B-B14F-4D97-AF65-F5344CB8AC3E}">
        <p14:creationId xmlns:p14="http://schemas.microsoft.com/office/powerpoint/2010/main" val="3194998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Tendencias en transporte aéreo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242</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0715" y="2542253"/>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520715" y="3581469"/>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520715" y="462068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0715" y="5659900"/>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906012" y="3435625"/>
            <a:ext cx="8280000" cy="702743"/>
          </a:xfrm>
          <a:prstGeom prst="rect">
            <a:avLst/>
          </a:prstGeom>
        </p:spPr>
        <p:txBody>
          <a:bodyPr wrap="square" lIns="36000" rIns="36000" rtlCol="0" anchor="ctr">
            <a:noAutofit/>
          </a:bodyPr>
          <a:lstStyle/>
          <a:p>
            <a:pPr algn="just">
              <a:spcAft>
                <a:spcPts val="600"/>
              </a:spcAft>
            </a:pPr>
            <a:r>
              <a:rPr lang="es-ES" sz="1200" b="1" dirty="0">
                <a:solidFill>
                  <a:srgbClr val="002776"/>
                </a:solidFill>
                <a:cs typeface="Arial" pitchFamily="34" charset="0"/>
              </a:rPr>
              <a:t>Latinoamérica</a:t>
            </a:r>
            <a:r>
              <a:rPr lang="es-ES" sz="1200" dirty="0">
                <a:solidFill>
                  <a:srgbClr val="002776"/>
                </a:solidFill>
                <a:cs typeface="Arial" pitchFamily="34" charset="0"/>
              </a:rPr>
              <a:t> representó en 2015 el</a:t>
            </a:r>
            <a:r>
              <a:rPr lang="es-ES" sz="1200" b="1" dirty="0">
                <a:solidFill>
                  <a:srgbClr val="002776"/>
                </a:solidFill>
                <a:cs typeface="Arial" pitchFamily="34" charset="0"/>
              </a:rPr>
              <a:t> 5,9% del mercado total global de tráfico de pasajeros en términos de RPK</a:t>
            </a:r>
            <a:r>
              <a:rPr lang="es-ES" sz="1200" dirty="0">
                <a:solidFill>
                  <a:srgbClr val="002776"/>
                </a:solidFill>
                <a:cs typeface="Arial" pitchFamily="34" charset="0"/>
              </a:rPr>
              <a:t>, experimentando un </a:t>
            </a:r>
            <a:r>
              <a:rPr lang="es-ES" sz="1200" b="1" dirty="0">
                <a:solidFill>
                  <a:srgbClr val="002776"/>
                </a:solidFill>
                <a:cs typeface="Arial" pitchFamily="34" charset="0"/>
              </a:rPr>
              <a:t>crecimiento positivo de tráfico internacional en 2015 </a:t>
            </a:r>
            <a:r>
              <a:rPr lang="es-ES" sz="1200" dirty="0">
                <a:solidFill>
                  <a:srgbClr val="002776"/>
                </a:solidFill>
                <a:cs typeface="Arial" pitchFamily="34" charset="0"/>
              </a:rPr>
              <a:t>(+9,3% sobre los valores de 2014) mientras que el segmento de </a:t>
            </a:r>
            <a:r>
              <a:rPr lang="es-ES" sz="1200" b="1" dirty="0">
                <a:solidFill>
                  <a:srgbClr val="002776"/>
                </a:solidFill>
                <a:cs typeface="Arial" pitchFamily="34" charset="0"/>
              </a:rPr>
              <a:t>tráfico de pasajeros doméstico representó el 46% de las operaciones </a:t>
            </a:r>
            <a:r>
              <a:rPr lang="es-ES" sz="1200" dirty="0">
                <a:solidFill>
                  <a:srgbClr val="002776"/>
                </a:solidFill>
                <a:cs typeface="Arial" pitchFamily="34" charset="0"/>
              </a:rPr>
              <a:t>en la región</a:t>
            </a:r>
            <a:endParaRPr lang="es-ES" sz="1200" dirty="0">
              <a:solidFill>
                <a:srgbClr val="002060"/>
              </a:solidFill>
            </a:endParaRPr>
          </a:p>
        </p:txBody>
      </p:sp>
      <p:sp>
        <p:nvSpPr>
          <p:cNvPr id="18" name="TextBox 17"/>
          <p:cNvSpPr txBox="1"/>
          <p:nvPr/>
        </p:nvSpPr>
        <p:spPr bwMode="auto">
          <a:xfrm>
            <a:off x="906012" y="4575224"/>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a:solidFill>
                  <a:srgbClr val="002060"/>
                </a:solidFill>
              </a:rPr>
              <a:t>Decrecimiento en el precio del combustible</a:t>
            </a:r>
            <a:r>
              <a:rPr lang="es-ES" sz="1200" dirty="0">
                <a:solidFill>
                  <a:srgbClr val="002060"/>
                </a:solidFill>
              </a:rPr>
              <a:t> con</a:t>
            </a:r>
            <a:r>
              <a:rPr lang="es-ES" sz="1200" dirty="0">
                <a:solidFill>
                  <a:srgbClr val="002776"/>
                </a:solidFill>
                <a:cs typeface="Arial" pitchFamily="34" charset="0"/>
              </a:rPr>
              <a:t> precio promedio en 2015 de </a:t>
            </a:r>
            <a:r>
              <a:rPr lang="es-ES" sz="1200" b="1" dirty="0">
                <a:solidFill>
                  <a:srgbClr val="002776"/>
                </a:solidFill>
                <a:cs typeface="Arial" pitchFamily="34" charset="0"/>
              </a:rPr>
              <a:t>$48/barril (-42% vs 2014),</a:t>
            </a:r>
            <a:r>
              <a:rPr lang="es-ES" sz="1200" dirty="0">
                <a:solidFill>
                  <a:srgbClr val="002060"/>
                </a:solidFill>
              </a:rPr>
              <a:t> favoreciendo el </a:t>
            </a:r>
            <a:r>
              <a:rPr lang="es-ES" sz="1200" b="1" dirty="0">
                <a:solidFill>
                  <a:srgbClr val="002060"/>
                </a:solidFill>
              </a:rPr>
              <a:t>abaratamiento de los viajes </a:t>
            </a:r>
            <a:r>
              <a:rPr lang="es-ES" sz="1200" dirty="0">
                <a:solidFill>
                  <a:srgbClr val="002060"/>
                </a:solidFill>
              </a:rPr>
              <a:t>(</a:t>
            </a:r>
            <a:r>
              <a:rPr lang="es-ES" sz="1200" b="1" dirty="0">
                <a:solidFill>
                  <a:srgbClr val="002060"/>
                </a:solidFill>
              </a:rPr>
              <a:t>reducción de la </a:t>
            </a:r>
            <a:r>
              <a:rPr lang="es-ES" sz="1200" b="1" dirty="0">
                <a:solidFill>
                  <a:srgbClr val="002776"/>
                </a:solidFill>
                <a:cs typeface="Arial" pitchFamily="34" charset="0"/>
              </a:rPr>
              <a:t>tarifa media a nivel global un 4,5% en 2015 </a:t>
            </a:r>
            <a:r>
              <a:rPr lang="es-ES" sz="1200" dirty="0">
                <a:solidFill>
                  <a:srgbClr val="002776"/>
                </a:solidFill>
                <a:cs typeface="Arial" pitchFamily="34" charset="0"/>
              </a:rPr>
              <a:t>vs 2013</a:t>
            </a:r>
            <a:r>
              <a:rPr lang="es-ES" sz="1200" dirty="0" smtClean="0">
                <a:solidFill>
                  <a:srgbClr val="002776"/>
                </a:solidFill>
                <a:cs typeface="Arial" pitchFamily="34" charset="0"/>
              </a:rPr>
              <a:t>)</a:t>
            </a:r>
            <a:endParaRPr lang="es-ES" sz="1200" dirty="0">
              <a:solidFill>
                <a:srgbClr val="002060"/>
              </a:solidFill>
            </a:endParaRPr>
          </a:p>
        </p:txBody>
      </p:sp>
      <p:sp>
        <p:nvSpPr>
          <p:cNvPr id="19" name="TextBox 18"/>
          <p:cNvSpPr txBox="1"/>
          <p:nvPr/>
        </p:nvSpPr>
        <p:spPr bwMode="auto">
          <a:xfrm>
            <a:off x="906012" y="5442489"/>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060"/>
                </a:solidFill>
              </a:rPr>
              <a:t>Se identifican </a:t>
            </a:r>
            <a:r>
              <a:rPr lang="es-ES" sz="1200" b="1" dirty="0">
                <a:solidFill>
                  <a:srgbClr val="002060"/>
                </a:solidFill>
              </a:rPr>
              <a:t>5 grandes tendencias </a:t>
            </a:r>
            <a:r>
              <a:rPr lang="es-ES" sz="1200" dirty="0">
                <a:solidFill>
                  <a:srgbClr val="002060"/>
                </a:solidFill>
              </a:rPr>
              <a:t>en el sector focalizadas en la </a:t>
            </a:r>
            <a:r>
              <a:rPr lang="es-ES" sz="1200" b="1" dirty="0">
                <a:solidFill>
                  <a:srgbClr val="002060"/>
                </a:solidFill>
              </a:rPr>
              <a:t>priorización de la seguridad </a:t>
            </a:r>
            <a:r>
              <a:rPr lang="es-ES" sz="1200" dirty="0">
                <a:solidFill>
                  <a:srgbClr val="002060"/>
                </a:solidFill>
              </a:rPr>
              <a:t>tanto operacional como física, las colaboraciones entre aerolíneas y </a:t>
            </a:r>
            <a:r>
              <a:rPr lang="es-ES" sz="1200" dirty="0" err="1">
                <a:solidFill>
                  <a:srgbClr val="002060"/>
                </a:solidFill>
              </a:rPr>
              <a:t>partners</a:t>
            </a:r>
            <a:r>
              <a:rPr lang="es-ES" sz="1200" dirty="0">
                <a:solidFill>
                  <a:srgbClr val="002060"/>
                </a:solidFill>
              </a:rPr>
              <a:t> de </a:t>
            </a:r>
            <a:r>
              <a:rPr lang="es-ES" sz="1200" b="1" dirty="0">
                <a:solidFill>
                  <a:srgbClr val="002060"/>
                </a:solidFill>
              </a:rPr>
              <a:t>infraestructura aérea</a:t>
            </a:r>
            <a:r>
              <a:rPr lang="es-ES" sz="1200" dirty="0">
                <a:solidFill>
                  <a:srgbClr val="002060"/>
                </a:solidFill>
              </a:rPr>
              <a:t>, la </a:t>
            </a:r>
            <a:r>
              <a:rPr lang="es-ES" sz="1200" b="1" dirty="0">
                <a:solidFill>
                  <a:srgbClr val="002060"/>
                </a:solidFill>
              </a:rPr>
              <a:t>reducción del impacto medioambiental</a:t>
            </a:r>
            <a:r>
              <a:rPr lang="es-ES" sz="1200" dirty="0">
                <a:solidFill>
                  <a:srgbClr val="002060"/>
                </a:solidFill>
              </a:rPr>
              <a:t>, y la </a:t>
            </a:r>
            <a:r>
              <a:rPr lang="es-ES" sz="1200" b="1" dirty="0">
                <a:solidFill>
                  <a:srgbClr val="002060"/>
                </a:solidFill>
              </a:rPr>
              <a:t>mejora de la experiencia del pasajero </a:t>
            </a:r>
          </a:p>
        </p:txBody>
      </p:sp>
      <p:sp>
        <p:nvSpPr>
          <p:cNvPr id="20" name="TextBox 19"/>
          <p:cNvSpPr txBox="1"/>
          <p:nvPr/>
        </p:nvSpPr>
        <p:spPr bwMode="auto">
          <a:xfrm>
            <a:off x="906012" y="2328594"/>
            <a:ext cx="8280000" cy="830391"/>
          </a:xfrm>
          <a:prstGeom prst="rect">
            <a:avLst/>
          </a:prstGeom>
        </p:spPr>
        <p:txBody>
          <a:bodyPr wrap="square" lIns="36000" rIns="36000" rtlCol="0" anchor="ctr">
            <a:noAutofit/>
          </a:bodyPr>
          <a:lstStyle/>
          <a:p>
            <a:pPr fontAlgn="base">
              <a:spcAft>
                <a:spcPts val="600"/>
              </a:spcAft>
            </a:pPr>
            <a:r>
              <a:rPr lang="es-ES" sz="1200" dirty="0">
                <a:solidFill>
                  <a:srgbClr val="002776"/>
                </a:solidFill>
                <a:cs typeface="Arial" pitchFamily="34" charset="0"/>
              </a:rPr>
              <a:t>Los </a:t>
            </a:r>
            <a:r>
              <a:rPr lang="es-ES" sz="1200" b="1" dirty="0" err="1">
                <a:solidFill>
                  <a:srgbClr val="002776"/>
                </a:solidFill>
                <a:cs typeface="Arial" pitchFamily="34" charset="0"/>
              </a:rPr>
              <a:t>RPKs</a:t>
            </a:r>
            <a:r>
              <a:rPr lang="es-ES" sz="1200" b="1" dirty="0">
                <a:solidFill>
                  <a:srgbClr val="002776"/>
                </a:solidFill>
                <a:cs typeface="Arial" pitchFamily="34" charset="0"/>
              </a:rPr>
              <a:t> (Pasajeros-Kilómetro Transportados)  entre regiones se incrementaron en un 6,1% </a:t>
            </a:r>
            <a:r>
              <a:rPr lang="es-ES" sz="1200" dirty="0">
                <a:solidFill>
                  <a:srgbClr val="002776"/>
                </a:solidFill>
                <a:cs typeface="Arial" pitchFamily="34" charset="0"/>
              </a:rPr>
              <a:t>en 2014 (vs 5,4% en 2013). Las aerolíneas mantienen una </a:t>
            </a:r>
            <a:r>
              <a:rPr lang="es-ES" sz="1200" b="1" dirty="0">
                <a:solidFill>
                  <a:srgbClr val="002776"/>
                </a:solidFill>
                <a:cs typeface="Arial" pitchFamily="34" charset="0"/>
              </a:rPr>
              <a:t>estricta gestión de la capacidad </a:t>
            </a:r>
            <a:r>
              <a:rPr lang="es-ES" sz="1200" dirty="0">
                <a:solidFill>
                  <a:srgbClr val="002776"/>
                </a:solidFill>
                <a:cs typeface="Arial" pitchFamily="34" charset="0"/>
              </a:rPr>
              <a:t>y los </a:t>
            </a:r>
            <a:r>
              <a:rPr lang="es-ES" sz="1200" b="1" dirty="0">
                <a:solidFill>
                  <a:srgbClr val="002776"/>
                </a:solidFill>
                <a:cs typeface="Arial" pitchFamily="34" charset="0"/>
              </a:rPr>
              <a:t>asientos disponibles por kilómetro (ASK) se incrementan sólo ligeramente por encima</a:t>
            </a:r>
            <a:r>
              <a:rPr lang="es-ES" sz="1200" dirty="0">
                <a:solidFill>
                  <a:srgbClr val="002776"/>
                </a:solidFill>
                <a:cs typeface="Arial" pitchFamily="34" charset="0"/>
              </a:rPr>
              <a:t> del crecimiento en </a:t>
            </a:r>
            <a:r>
              <a:rPr lang="es-ES" sz="1200" dirty="0" err="1">
                <a:solidFill>
                  <a:srgbClr val="002776"/>
                </a:solidFill>
                <a:cs typeface="Arial" pitchFamily="34" charset="0"/>
              </a:rPr>
              <a:t>RPKs</a:t>
            </a:r>
            <a:r>
              <a:rPr lang="es-ES" sz="1200" dirty="0">
                <a:solidFill>
                  <a:srgbClr val="002776"/>
                </a:solidFill>
                <a:cs typeface="Arial" pitchFamily="34" charset="0"/>
              </a:rPr>
              <a:t> (6,3% en 2014</a:t>
            </a:r>
            <a:r>
              <a:rPr lang="es-ES" sz="1200" dirty="0" smtClean="0">
                <a:solidFill>
                  <a:srgbClr val="002776"/>
                </a:solidFill>
                <a:cs typeface="Arial" pitchFamily="34" charset="0"/>
              </a:rPr>
              <a:t>)</a:t>
            </a:r>
            <a:endParaRPr lang="es-ES" sz="1200" dirty="0">
              <a:solidFill>
                <a:srgbClr val="002776"/>
              </a:solidFill>
              <a:cs typeface="Arial" pitchFamily="34" charset="0"/>
            </a:endParaRPr>
          </a:p>
        </p:txBody>
      </p:sp>
      <p:sp>
        <p:nvSpPr>
          <p:cNvPr id="21" name="TextBox 20"/>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a:solidFill>
                  <a:srgbClr val="002776"/>
                </a:solidFill>
              </a:rPr>
              <a:t>La tendencia positiva de la industria </a:t>
            </a:r>
            <a:r>
              <a:rPr lang="es-ES" b="1" dirty="0" smtClean="0">
                <a:solidFill>
                  <a:srgbClr val="002776"/>
                </a:solidFill>
              </a:rPr>
              <a:t>de aviación se </a:t>
            </a:r>
            <a:r>
              <a:rPr lang="es-ES" b="1" dirty="0">
                <a:solidFill>
                  <a:srgbClr val="002776"/>
                </a:solidFill>
              </a:rPr>
              <a:t>consolida</a:t>
            </a:r>
            <a:r>
              <a:rPr lang="es-ES" dirty="0">
                <a:solidFill>
                  <a:srgbClr val="002776"/>
                </a:solidFill>
              </a:rPr>
              <a:t>, tras un período de pérdidas importantes durante la crisis económica 2008-09. Asimismo, </a:t>
            </a:r>
            <a:r>
              <a:rPr lang="es-ES" dirty="0" smtClean="0">
                <a:solidFill>
                  <a:srgbClr val="002776"/>
                </a:solidFill>
              </a:rPr>
              <a:t>el </a:t>
            </a:r>
            <a:r>
              <a:rPr lang="es-ES" dirty="0">
                <a:solidFill>
                  <a:srgbClr val="002776"/>
                </a:solidFill>
              </a:rPr>
              <a:t>factor de </a:t>
            </a:r>
            <a:r>
              <a:rPr lang="es-ES" b="1" dirty="0">
                <a:solidFill>
                  <a:srgbClr val="002776"/>
                </a:solidFill>
              </a:rPr>
              <a:t>ocupación se mantiene </a:t>
            </a:r>
            <a:r>
              <a:rPr lang="es-ES" dirty="0">
                <a:solidFill>
                  <a:srgbClr val="002776"/>
                </a:solidFill>
              </a:rPr>
              <a:t>e </a:t>
            </a:r>
            <a:r>
              <a:rPr lang="es-ES" b="1" dirty="0">
                <a:solidFill>
                  <a:srgbClr val="002776"/>
                </a:solidFill>
              </a:rPr>
              <a:t>incrementa la importancia de los ingresos </a:t>
            </a:r>
            <a:r>
              <a:rPr lang="es-ES" b="1" dirty="0" smtClean="0">
                <a:solidFill>
                  <a:srgbClr val="002776"/>
                </a:solidFill>
              </a:rPr>
              <a:t>complementarios </a:t>
            </a:r>
          </a:p>
        </p:txBody>
      </p:sp>
    </p:spTree>
    <p:extLst>
      <p:ext uri="{BB962C8B-B14F-4D97-AF65-F5344CB8AC3E}">
        <p14:creationId xmlns:p14="http://schemas.microsoft.com/office/powerpoint/2010/main" val="4158456020"/>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s-ES" sz="3200" b="1" dirty="0" smtClean="0">
                <a:solidFill>
                  <a:schemeClr val="bg2"/>
                </a:solidFill>
              </a:rPr>
              <a:t>3. Diagnóstico integral del </a:t>
            </a:r>
            <a:r>
              <a:rPr lang="es-ES" sz="3200" b="1" dirty="0" err="1" smtClean="0">
                <a:solidFill>
                  <a:schemeClr val="bg2"/>
                </a:solidFill>
              </a:rPr>
              <a:t>cluster</a:t>
            </a:r>
            <a:r>
              <a:rPr lang="es-ES" sz="3200" b="1" dirty="0" smtClean="0">
                <a:solidFill>
                  <a:schemeClr val="bg2"/>
                </a:solidFill>
              </a:rPr>
              <a:t> turístico de la ciudad de Quito</a:t>
            </a:r>
            <a:endParaRPr lang="es-ES" sz="3200" b="1" dirty="0">
              <a:solidFill>
                <a:schemeClr val="bg2"/>
              </a:solidFill>
            </a:endParaRPr>
          </a:p>
        </p:txBody>
      </p:sp>
    </p:spTree>
    <p:extLst>
      <p:ext uri="{BB962C8B-B14F-4D97-AF65-F5344CB8AC3E}">
        <p14:creationId xmlns:p14="http://schemas.microsoft.com/office/powerpoint/2010/main" val="2882229638"/>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8 Imagen" descr="ecuador quito.jpg"/>
          <p:cNvPicPr>
            <a:picLocks noChangeAspect="1"/>
          </p:cNvPicPr>
          <p:nvPr/>
        </p:nvPicPr>
        <p:blipFill rotWithShape="1">
          <a:blip r:embed="rId3" cstate="print"/>
          <a:srcRect l="23106" r="25730"/>
          <a:stretch/>
        </p:blipFill>
        <p:spPr>
          <a:xfrm>
            <a:off x="344487" y="1361402"/>
            <a:ext cx="4464497" cy="5176348"/>
          </a:xfrm>
          <a:prstGeom prst="rect">
            <a:avLst/>
          </a:prstGeom>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Diagnóstico integral del cluster turístico 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generales y contenidos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244</a:t>
            </a:fld>
            <a:endParaRPr lang="es-ES" dirty="0">
              <a:solidFill>
                <a:srgbClr val="002776"/>
              </a:solidFill>
            </a:endParaRPr>
          </a:p>
        </p:txBody>
      </p:sp>
      <p:grpSp>
        <p:nvGrpSpPr>
          <p:cNvPr id="4" name="Group 3"/>
          <p:cNvGrpSpPr/>
          <p:nvPr/>
        </p:nvGrpSpPr>
        <p:grpSpPr>
          <a:xfrm>
            <a:off x="369499" y="1119481"/>
            <a:ext cx="4439039" cy="195760"/>
            <a:chOff x="369499" y="1592133"/>
            <a:chExt cx="8388000" cy="13301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2884566" y="1592133"/>
              <a:ext cx="3349084" cy="13301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33" name="Group 32"/>
          <p:cNvGrpSpPr/>
          <p:nvPr/>
        </p:nvGrpSpPr>
        <p:grpSpPr>
          <a:xfrm>
            <a:off x="5080504" y="1119486"/>
            <a:ext cx="4439039" cy="195759"/>
            <a:chOff x="369499" y="1592133"/>
            <a:chExt cx="8388000" cy="133018"/>
          </a:xfrm>
        </p:grpSpPr>
        <p:cxnSp>
          <p:nvCxnSpPr>
            <p:cNvPr id="36"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7"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Contenidos del capítulo</a:t>
              </a:r>
              <a:endParaRPr lang="es-ES" sz="1200" b="1" dirty="0">
                <a:solidFill>
                  <a:srgbClr val="002776"/>
                </a:solidFill>
              </a:endParaRPr>
            </a:p>
          </p:txBody>
        </p:sp>
      </p:grpSp>
      <p:sp>
        <p:nvSpPr>
          <p:cNvPr id="25" name="TextBox 24"/>
          <p:cNvSpPr txBox="1"/>
          <p:nvPr/>
        </p:nvSpPr>
        <p:spPr bwMode="auto">
          <a:xfrm>
            <a:off x="819008" y="2364167"/>
            <a:ext cx="3499987" cy="3080065"/>
          </a:xfrm>
          <a:prstGeom prst="roundRect">
            <a:avLst/>
          </a:prstGeom>
          <a:solidFill>
            <a:schemeClr val="bg1">
              <a:alpha val="81000"/>
            </a:schemeClr>
          </a:solidFill>
        </p:spPr>
        <p:txBody>
          <a:bodyPr wrap="square" lIns="36000" tIns="0" rIns="36000" bIns="0" rtlCol="0" anchor="ctr">
            <a:noAutofit/>
          </a:bodyPr>
          <a:lstStyle/>
          <a:p>
            <a:pPr marL="1588" algn="ctr" defTabSz="914400" fontAlgn="base">
              <a:lnSpc>
                <a:spcPct val="150000"/>
              </a:lnSpc>
              <a:spcAft>
                <a:spcPts val="300"/>
              </a:spcAft>
              <a:buClr>
                <a:srgbClr val="002060"/>
              </a:buClr>
            </a:pPr>
            <a:r>
              <a:rPr lang="es-ES" sz="1600" b="1" dirty="0">
                <a:solidFill>
                  <a:srgbClr val="00A1DE"/>
                </a:solidFill>
                <a:cs typeface="Arial" charset="0"/>
              </a:rPr>
              <a:t>El objetivo principal del capítulo </a:t>
            </a:r>
            <a:r>
              <a:rPr lang="es-ES" sz="1600" b="1" dirty="0" smtClean="0">
                <a:solidFill>
                  <a:srgbClr val="00A1DE"/>
                </a:solidFill>
                <a:cs typeface="Arial" charset="0"/>
              </a:rPr>
              <a:t>es determinar la </a:t>
            </a:r>
            <a:r>
              <a:rPr lang="es-ES" sz="2000" b="1" dirty="0" smtClean="0">
                <a:solidFill>
                  <a:srgbClr val="00A1DE"/>
                </a:solidFill>
                <a:cs typeface="Arial" charset="0"/>
              </a:rPr>
              <a:t>situación actual del turismo de Quito </a:t>
            </a:r>
            <a:r>
              <a:rPr lang="es-ES" sz="1600" b="1" dirty="0" smtClean="0">
                <a:solidFill>
                  <a:srgbClr val="00A1DE"/>
                </a:solidFill>
                <a:cs typeface="Arial" charset="0"/>
              </a:rPr>
              <a:t>desde </a:t>
            </a:r>
            <a:r>
              <a:rPr lang="es-ES" sz="2000" b="1" dirty="0" smtClean="0">
                <a:solidFill>
                  <a:srgbClr val="00A1DE"/>
                </a:solidFill>
                <a:cs typeface="Arial" charset="0"/>
              </a:rPr>
              <a:t>múltiples perspectivas</a:t>
            </a:r>
            <a:r>
              <a:rPr lang="es-ES" sz="1600" b="1" dirty="0" smtClean="0">
                <a:solidFill>
                  <a:srgbClr val="00A1DE"/>
                </a:solidFill>
                <a:cs typeface="Arial" charset="0"/>
              </a:rPr>
              <a:t>: desde socios clave hasta principales destinos y estructura de la oferta</a:t>
            </a:r>
            <a:endParaRPr lang="es-ES" sz="1600" b="1" dirty="0">
              <a:solidFill>
                <a:srgbClr val="00A1DE"/>
              </a:solidFill>
              <a:cs typeface="Arial" charset="0"/>
            </a:endParaRPr>
          </a:p>
        </p:txBody>
      </p:sp>
      <p:sp>
        <p:nvSpPr>
          <p:cNvPr id="26" name="TextBox 25"/>
          <p:cNvSpPr txBox="1"/>
          <p:nvPr/>
        </p:nvSpPr>
        <p:spPr bwMode="auto">
          <a:xfrm>
            <a:off x="5062841" y="1361402"/>
            <a:ext cx="4469715" cy="328315"/>
          </a:xfrm>
          <a:prstGeom prst="rect">
            <a:avLst/>
          </a:prstGeom>
        </p:spPr>
        <p:txBody>
          <a:bodyPr wrap="square" lIns="36000" rIns="36000" rtlCol="0" anchor="t">
            <a:noAutofit/>
          </a:bodyPr>
          <a:lstStyle/>
          <a:p>
            <a:pPr marL="1588" defTabSz="914400" fontAlgn="base">
              <a:spcAft>
                <a:spcPts val="300"/>
              </a:spcAft>
              <a:buClr>
                <a:srgbClr val="002060"/>
              </a:buClr>
            </a:pPr>
            <a:r>
              <a:rPr lang="es-ES" sz="1200" dirty="0" smtClean="0">
                <a:solidFill>
                  <a:srgbClr val="002776"/>
                </a:solidFill>
                <a:cs typeface="Arial" charset="0"/>
              </a:rPr>
              <a:t>El capítulo se compone de 4 grandes bloques: </a:t>
            </a:r>
          </a:p>
        </p:txBody>
      </p:sp>
      <p:sp>
        <p:nvSpPr>
          <p:cNvPr id="27" name="TextBox 26"/>
          <p:cNvSpPr txBox="1"/>
          <p:nvPr/>
        </p:nvSpPr>
        <p:spPr bwMode="auto">
          <a:xfrm>
            <a:off x="5080505" y="1656607"/>
            <a:ext cx="1384663" cy="1156931"/>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a:t>3</a:t>
            </a:r>
            <a:r>
              <a:rPr lang="es-ES" sz="1200" dirty="0" smtClean="0"/>
              <a:t>.1. Encadenamiento productivo del turismo en Quito </a:t>
            </a:r>
            <a:endParaRPr lang="es-ES" sz="1200" dirty="0"/>
          </a:p>
        </p:txBody>
      </p:sp>
      <p:sp>
        <p:nvSpPr>
          <p:cNvPr id="29" name="TextBox 28"/>
          <p:cNvSpPr txBox="1"/>
          <p:nvPr/>
        </p:nvSpPr>
        <p:spPr bwMode="auto">
          <a:xfrm>
            <a:off x="5080505" y="2917878"/>
            <a:ext cx="1384663" cy="1156931"/>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smtClean="0"/>
              <a:t>3.2. </a:t>
            </a:r>
            <a:r>
              <a:rPr lang="es-ES" sz="1200" dirty="0"/>
              <a:t>Encadenamiento productivo </a:t>
            </a:r>
            <a:r>
              <a:rPr lang="es-ES" sz="1200" dirty="0" smtClean="0"/>
              <a:t>con socios estratégicos</a:t>
            </a:r>
            <a:endParaRPr lang="es-ES" sz="1200" dirty="0"/>
          </a:p>
        </p:txBody>
      </p:sp>
      <p:sp>
        <p:nvSpPr>
          <p:cNvPr id="31" name="TextBox 30"/>
          <p:cNvSpPr txBox="1"/>
          <p:nvPr/>
        </p:nvSpPr>
        <p:spPr bwMode="auto">
          <a:xfrm>
            <a:off x="5080505" y="4179149"/>
            <a:ext cx="1384663" cy="1156931"/>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smtClean="0"/>
              <a:t>3.3. Principales destinos de la ciudad y estructura del espacio turístico</a:t>
            </a:r>
            <a:endParaRPr lang="es-ES" sz="1200" dirty="0"/>
          </a:p>
        </p:txBody>
      </p:sp>
      <p:sp>
        <p:nvSpPr>
          <p:cNvPr id="34" name="TextBox 33"/>
          <p:cNvSpPr txBox="1"/>
          <p:nvPr/>
        </p:nvSpPr>
        <p:spPr bwMode="auto">
          <a:xfrm>
            <a:off x="5080505" y="5440421"/>
            <a:ext cx="1384663" cy="1156931"/>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smtClean="0"/>
              <a:t>3.4.-3.7 Análisis actual de la oferta turística</a:t>
            </a:r>
            <a:endParaRPr lang="es-ES" sz="1200" dirty="0"/>
          </a:p>
        </p:txBody>
      </p:sp>
      <p:sp>
        <p:nvSpPr>
          <p:cNvPr id="35" name="TextBox 34"/>
          <p:cNvSpPr txBox="1"/>
          <p:nvPr/>
        </p:nvSpPr>
        <p:spPr bwMode="auto">
          <a:xfrm>
            <a:off x="6423341" y="1638837"/>
            <a:ext cx="3210179" cy="1155600"/>
          </a:xfrm>
          <a:prstGeom prst="roundRect">
            <a:avLst/>
          </a:prstGeom>
          <a:no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a:spcAft>
                <a:spcPts val="277"/>
              </a:spcAft>
              <a:defRPr/>
            </a:pPr>
            <a:r>
              <a:rPr lang="es-ES" sz="1000" b="0" dirty="0"/>
              <a:t>Se indican las etapas de la experiencia turística con sus componentes.</a:t>
            </a:r>
          </a:p>
          <a:p>
            <a:pPr>
              <a:spcAft>
                <a:spcPts val="277"/>
              </a:spcAft>
              <a:defRPr/>
            </a:pPr>
            <a:r>
              <a:rPr lang="es-ES" sz="1000" b="0" dirty="0"/>
              <a:t>Incluye las entidades de soporte, tales como agencias del gobiernos, instituciones de educación e investigación </a:t>
            </a:r>
            <a:r>
              <a:rPr lang="es-ES" sz="1000" b="0" dirty="0" smtClean="0"/>
              <a:t>y Asociaciones y Federaciones referentes al turismo.</a:t>
            </a:r>
            <a:endParaRPr lang="es-ES" sz="1000" b="0" dirty="0"/>
          </a:p>
        </p:txBody>
      </p:sp>
      <p:sp>
        <p:nvSpPr>
          <p:cNvPr id="38" name="TextBox 37"/>
          <p:cNvSpPr txBox="1"/>
          <p:nvPr/>
        </p:nvSpPr>
        <p:spPr bwMode="auto">
          <a:xfrm>
            <a:off x="6423341" y="2906253"/>
            <a:ext cx="3210179" cy="1155600"/>
          </a:xfrm>
          <a:prstGeom prst="roundRect">
            <a:avLst/>
          </a:prstGeom>
          <a:noFill/>
        </p:spPr>
        <p:txBody>
          <a:bodyPr wrap="square" lIns="36000" rIns="36000" rtlCol="0" anchor="ctr">
            <a:noAutofit/>
          </a:bodyPr>
          <a:lstStyle>
            <a:defPPr>
              <a:defRPr lang="es-ES"/>
            </a:defPPr>
            <a:lvl1pPr marL="1588" indent="0" defTabSz="914400" fontAlgn="base">
              <a:spcAft>
                <a:spcPts val="600"/>
              </a:spcAft>
              <a:buClr>
                <a:srgbClr val="002060"/>
              </a:buClr>
              <a:buFont typeface="Wingdings" panose="05000000000000000000" pitchFamily="2" charset="2"/>
              <a:buNone/>
              <a:defRPr sz="1100" b="0">
                <a:solidFill>
                  <a:srgbClr val="002776"/>
                </a:solidFill>
                <a:cs typeface="Arial" charset="0"/>
              </a:defRPr>
            </a:lvl1pPr>
          </a:lstStyle>
          <a:p>
            <a:pPr marL="173038" indent="-171450">
              <a:spcAft>
                <a:spcPts val="300"/>
              </a:spcAft>
              <a:buFont typeface="Wingdings" panose="05000000000000000000" pitchFamily="2" charset="2"/>
              <a:buChar char="ü"/>
            </a:pPr>
            <a:r>
              <a:rPr lang="es-ES" sz="1000" dirty="0">
                <a:solidFill>
                  <a:srgbClr val="002060"/>
                </a:solidFill>
              </a:rPr>
              <a:t>P</a:t>
            </a:r>
            <a:r>
              <a:rPr lang="es-ES" sz="1000" dirty="0" smtClean="0">
                <a:solidFill>
                  <a:srgbClr val="002060"/>
                </a:solidFill>
              </a:rPr>
              <a:t>resenta </a:t>
            </a:r>
            <a:r>
              <a:rPr lang="es-ES" sz="1000" dirty="0">
                <a:solidFill>
                  <a:srgbClr val="002060"/>
                </a:solidFill>
              </a:rPr>
              <a:t>el análisis de los socios estratégicos para Quito Turismo, tanto a nivel general de la organización como por departamentos. </a:t>
            </a:r>
          </a:p>
          <a:p>
            <a:pPr>
              <a:spcAft>
                <a:spcPts val="300"/>
              </a:spcAft>
            </a:pPr>
            <a:endParaRPr lang="es-ES" sz="1000" dirty="0"/>
          </a:p>
        </p:txBody>
      </p:sp>
      <p:sp>
        <p:nvSpPr>
          <p:cNvPr id="39" name="TextBox 38"/>
          <p:cNvSpPr txBox="1"/>
          <p:nvPr/>
        </p:nvSpPr>
        <p:spPr bwMode="auto">
          <a:xfrm>
            <a:off x="6423341" y="4173669"/>
            <a:ext cx="3210179" cy="1155600"/>
          </a:xfrm>
          <a:prstGeom prst="roundRect">
            <a:avLst/>
          </a:prstGeom>
          <a:noFill/>
        </p:spPr>
        <p:txBody>
          <a:bodyPr wrap="square" lIns="36000" rIns="36000" rtlCol="0" anchor="ctr">
            <a:noAutofit/>
          </a:bodyPr>
          <a:lstStyle>
            <a:defPPr>
              <a:defRPr lang="es-ES"/>
            </a:defPPr>
            <a:lvl1pPr marL="1588" indent="0" defTabSz="914400" fontAlgn="base">
              <a:spcAft>
                <a:spcPts val="300"/>
              </a:spcAft>
              <a:buClr>
                <a:srgbClr val="002060"/>
              </a:buClr>
              <a:buFont typeface="Wingdings" panose="05000000000000000000" pitchFamily="2" charset="2"/>
              <a:buNone/>
              <a:defRPr sz="1100" b="0">
                <a:solidFill>
                  <a:srgbClr val="002776"/>
                </a:solidFill>
                <a:cs typeface="Arial" charset="0"/>
              </a:defRPr>
            </a:lvl1pPr>
          </a:lstStyle>
          <a:p>
            <a:pPr marL="173038" indent="-171450">
              <a:buFont typeface="Wingdings" panose="05000000000000000000" pitchFamily="2" charset="2"/>
              <a:buChar char="ü"/>
            </a:pPr>
            <a:r>
              <a:rPr lang="es-ES" sz="1000" dirty="0" smtClean="0"/>
              <a:t>Incluye diferentes </a:t>
            </a:r>
            <a:r>
              <a:rPr lang="es-ES" sz="1000" b="1" dirty="0" smtClean="0"/>
              <a:t>mapas con la ubicación de los principales destinos </a:t>
            </a:r>
            <a:r>
              <a:rPr lang="es-ES" sz="1000" dirty="0" smtClean="0"/>
              <a:t>identificados por Quito Turismo y análisis de la </a:t>
            </a:r>
            <a:r>
              <a:rPr lang="es-ES" sz="1000" b="1" dirty="0" smtClean="0"/>
              <a:t>estructura del espacio turístico </a:t>
            </a:r>
            <a:endParaRPr lang="es-ES" sz="1000" b="1" dirty="0"/>
          </a:p>
          <a:p>
            <a:pPr marL="173038" indent="-171450">
              <a:buFont typeface="Wingdings" panose="05000000000000000000" pitchFamily="2" charset="2"/>
              <a:buChar char="ü"/>
            </a:pPr>
            <a:r>
              <a:rPr lang="es-ES" sz="1000" dirty="0"/>
              <a:t>El objetivo es </a:t>
            </a:r>
            <a:r>
              <a:rPr lang="es-ES" sz="1000" dirty="0" smtClean="0"/>
              <a:t>definir la </a:t>
            </a:r>
            <a:r>
              <a:rPr lang="es-ES" sz="1000" b="1" dirty="0" smtClean="0"/>
              <a:t>situación </a:t>
            </a:r>
            <a:r>
              <a:rPr lang="es-ES" sz="1000" b="1" dirty="0"/>
              <a:t>actual </a:t>
            </a:r>
            <a:r>
              <a:rPr lang="es-ES" sz="1000" b="1" dirty="0" smtClean="0"/>
              <a:t>de Quito</a:t>
            </a:r>
            <a:r>
              <a:rPr lang="es-ES" sz="1000" dirty="0" smtClean="0"/>
              <a:t> en </a:t>
            </a:r>
            <a:r>
              <a:rPr lang="es-ES" sz="1000" dirty="0"/>
              <a:t>cuanto a destinos </a:t>
            </a:r>
            <a:r>
              <a:rPr lang="es-ES" sz="1000" dirty="0" smtClean="0"/>
              <a:t>turísticos, proyectos </a:t>
            </a:r>
            <a:r>
              <a:rPr lang="es-ES" sz="1000" dirty="0"/>
              <a:t>emblemáticos </a:t>
            </a:r>
            <a:r>
              <a:rPr lang="es-ES" sz="1000" dirty="0" smtClean="0"/>
              <a:t>de la ciudad y </a:t>
            </a:r>
            <a:r>
              <a:rPr lang="es-ES" sz="1000" dirty="0"/>
              <a:t>espacios MICE existentes</a:t>
            </a:r>
          </a:p>
        </p:txBody>
      </p:sp>
      <p:sp>
        <p:nvSpPr>
          <p:cNvPr id="40" name="TextBox 39"/>
          <p:cNvSpPr txBox="1"/>
          <p:nvPr/>
        </p:nvSpPr>
        <p:spPr bwMode="auto">
          <a:xfrm>
            <a:off x="6423341" y="5441086"/>
            <a:ext cx="3210179" cy="1155600"/>
          </a:xfrm>
          <a:prstGeom prst="roundRect">
            <a:avLst/>
          </a:prstGeom>
          <a:noFill/>
        </p:spPr>
        <p:txBody>
          <a:bodyPr wrap="square" lIns="36000" rIns="36000" rtlCol="0" anchor="ctr">
            <a:noAutofit/>
          </a:bodyPr>
          <a:lstStyle>
            <a:defPPr>
              <a:defRPr lang="es-ES"/>
            </a:defPPr>
            <a:lvl1pPr marL="1588" indent="0" defTabSz="914400" fontAlgn="base">
              <a:spcAft>
                <a:spcPts val="300"/>
              </a:spcAft>
              <a:buClr>
                <a:srgbClr val="002060"/>
              </a:buClr>
              <a:buFont typeface="Wingdings" panose="05000000000000000000" pitchFamily="2" charset="2"/>
              <a:buNone/>
              <a:defRPr sz="1100" b="0">
                <a:solidFill>
                  <a:srgbClr val="002776"/>
                </a:solidFill>
                <a:cs typeface="Arial" charset="0"/>
              </a:defRPr>
            </a:lvl1pPr>
          </a:lstStyle>
          <a:p>
            <a:pPr marL="173038" indent="-171450">
              <a:buFont typeface="Wingdings" panose="05000000000000000000" pitchFamily="2" charset="2"/>
              <a:buChar char="ü"/>
            </a:pPr>
            <a:r>
              <a:rPr lang="es-ES" sz="1000" dirty="0" smtClean="0"/>
              <a:t>El análisis de la oferta turística actual se estructura en 4 sub-apartados: </a:t>
            </a:r>
            <a:r>
              <a:rPr lang="es-ES" sz="1000" b="1" dirty="0" smtClean="0"/>
              <a:t>conectividad aérea</a:t>
            </a:r>
            <a:r>
              <a:rPr lang="es-ES" sz="1000" dirty="0" smtClean="0"/>
              <a:t>, </a:t>
            </a:r>
            <a:r>
              <a:rPr lang="es-ES" sz="1000" b="1" dirty="0" smtClean="0"/>
              <a:t>conectividad terrestre</a:t>
            </a:r>
            <a:r>
              <a:rPr lang="es-ES" sz="1000" dirty="0" smtClean="0"/>
              <a:t>, </a:t>
            </a:r>
            <a:r>
              <a:rPr lang="es-ES" sz="1000" b="1" dirty="0" err="1" smtClean="0"/>
              <a:t>benchmark</a:t>
            </a:r>
            <a:r>
              <a:rPr lang="es-ES" sz="1000" b="1" dirty="0" smtClean="0"/>
              <a:t> internacional </a:t>
            </a:r>
            <a:r>
              <a:rPr lang="es-ES" sz="1000" dirty="0" smtClean="0"/>
              <a:t>y </a:t>
            </a:r>
            <a:r>
              <a:rPr lang="es-ES" sz="1000" b="1" dirty="0" smtClean="0"/>
              <a:t>estructura de la oferta turística</a:t>
            </a:r>
            <a:endParaRPr lang="es-ES" sz="1000" dirty="0" smtClean="0"/>
          </a:p>
          <a:p>
            <a:pPr marL="173038" indent="-171450">
              <a:buFont typeface="Wingdings" panose="05000000000000000000" pitchFamily="2" charset="2"/>
              <a:buChar char="ü"/>
            </a:pPr>
            <a:r>
              <a:rPr lang="es-ES" sz="1000" dirty="0" smtClean="0"/>
              <a:t>El objetivo es definir la </a:t>
            </a:r>
            <a:r>
              <a:rPr lang="es-ES" sz="1000" b="1" dirty="0" smtClean="0"/>
              <a:t>situación actual de Quito </a:t>
            </a:r>
            <a:r>
              <a:rPr lang="es-ES" sz="1000" dirty="0" smtClean="0"/>
              <a:t>en cuanto a conectividad y estructura de la oferta, e identificar </a:t>
            </a:r>
            <a:r>
              <a:rPr lang="es-ES" sz="1000" b="1" dirty="0" smtClean="0"/>
              <a:t>buenas prácticas </a:t>
            </a:r>
            <a:r>
              <a:rPr lang="es-ES" sz="1000" dirty="0" smtClean="0"/>
              <a:t>internacionales </a:t>
            </a:r>
            <a:endParaRPr lang="es-ES" sz="1000" dirty="0"/>
          </a:p>
        </p:txBody>
      </p:sp>
    </p:spTree>
    <p:extLst>
      <p:ext uri="{BB962C8B-B14F-4D97-AF65-F5344CB8AC3E}">
        <p14:creationId xmlns:p14="http://schemas.microsoft.com/office/powerpoint/2010/main" val="4079013073"/>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defPPr>
              <a:defRPr lang="es-ES"/>
            </a:defPPr>
            <a:lvl1pPr marL="712788" indent="-712788" fontAlgn="base">
              <a:lnSpc>
                <a:spcPct val="106000"/>
              </a:lnSpc>
              <a:spcBef>
                <a:spcPts val="200"/>
              </a:spcBef>
              <a:spcAft>
                <a:spcPct val="0"/>
              </a:spcAft>
              <a:buClr>
                <a:srgbClr val="000000"/>
              </a:buClr>
              <a:buSzPct val="80000"/>
              <a:buFont typeface="Wingdings" pitchFamily="2" charset="2"/>
              <a:defRPr sz="2800" kern="0">
                <a:solidFill>
                  <a:srgbClr val="FFFFFF"/>
                </a:solidFill>
              </a:defRPr>
            </a:lvl1pPr>
            <a:lvl2pPr marL="227013" indent="-225425" fontAlgn="base">
              <a:lnSpc>
                <a:spcPct val="106000"/>
              </a:lnSpc>
              <a:spcBef>
                <a:spcPct val="40000"/>
              </a:spcBef>
              <a:spcAft>
                <a:spcPct val="0"/>
              </a:spcAft>
              <a:buClr>
                <a:schemeClr val="tx1"/>
              </a:buClr>
              <a:buFont typeface="Wingdings 2" pitchFamily="18" charset="2"/>
              <a:buChar char="¡"/>
            </a:lvl2pPr>
            <a:lvl3pPr marL="457200" indent="-228600" fontAlgn="base">
              <a:lnSpc>
                <a:spcPct val="106000"/>
              </a:lnSpc>
              <a:spcBef>
                <a:spcPct val="20000"/>
              </a:spcBef>
              <a:spcAft>
                <a:spcPct val="0"/>
              </a:spcAft>
              <a:buClr>
                <a:schemeClr val="tx1"/>
              </a:buClr>
              <a:buFont typeface="Arial" pitchFamily="34" charset="0"/>
              <a:buChar char="–"/>
              <a:defRPr sz="1600"/>
            </a:lvl3pPr>
            <a:lvl4pPr marL="681038" indent="-222250" fontAlgn="base">
              <a:lnSpc>
                <a:spcPct val="106000"/>
              </a:lnSpc>
              <a:spcBef>
                <a:spcPct val="20000"/>
              </a:spcBef>
              <a:spcAft>
                <a:spcPct val="0"/>
              </a:spcAft>
              <a:buClr>
                <a:schemeClr val="tx1"/>
              </a:buClr>
              <a:buChar char="•"/>
              <a:defRPr sz="1600"/>
            </a:lvl4pPr>
            <a:lvl5pPr marL="1722438" indent="-236538" fontAlgn="base">
              <a:spcBef>
                <a:spcPct val="20000"/>
              </a:spcBef>
              <a:spcAft>
                <a:spcPct val="0"/>
              </a:spcAft>
              <a:buClr>
                <a:schemeClr val="tx1"/>
              </a:buClr>
              <a:buChar char="–"/>
              <a:defRPr sz="1200"/>
            </a:lvl5pPr>
            <a:lvl6pPr marL="2179638" indent="-236538" fontAlgn="base">
              <a:spcBef>
                <a:spcPct val="20000"/>
              </a:spcBef>
              <a:spcAft>
                <a:spcPct val="0"/>
              </a:spcAft>
              <a:buClr>
                <a:schemeClr val="tx1"/>
              </a:buClr>
              <a:buChar char="–"/>
              <a:defRPr sz="1200"/>
            </a:lvl6pPr>
            <a:lvl7pPr marL="2636838" indent="-236538" fontAlgn="base">
              <a:spcBef>
                <a:spcPct val="20000"/>
              </a:spcBef>
              <a:spcAft>
                <a:spcPct val="0"/>
              </a:spcAft>
              <a:buClr>
                <a:schemeClr val="tx1"/>
              </a:buClr>
              <a:buChar char="–"/>
              <a:defRPr sz="1200"/>
            </a:lvl7pPr>
            <a:lvl8pPr marL="3094038" indent="-236538" fontAlgn="base">
              <a:spcBef>
                <a:spcPct val="20000"/>
              </a:spcBef>
              <a:spcAft>
                <a:spcPct val="0"/>
              </a:spcAft>
              <a:buClr>
                <a:schemeClr val="tx1"/>
              </a:buClr>
              <a:buChar char="–"/>
              <a:defRPr sz="1200"/>
            </a:lvl8pPr>
            <a:lvl9pPr marL="3551238" indent="-236538" fontAlgn="base">
              <a:spcBef>
                <a:spcPct val="20000"/>
              </a:spcBef>
              <a:spcAft>
                <a:spcPct val="0"/>
              </a:spcAft>
              <a:buClr>
                <a:schemeClr val="tx1"/>
              </a:buClr>
              <a:buChar char="–"/>
              <a:defRPr sz="1200"/>
            </a:lvl9pPr>
          </a:lstStyle>
          <a:p>
            <a:r>
              <a:rPr lang="es-ES" dirty="0"/>
              <a:t>3.1. Encadenamiento productivo del turismo en la ciudad de Quito</a:t>
            </a:r>
          </a:p>
        </p:txBody>
      </p:sp>
    </p:spTree>
    <p:extLst>
      <p:ext uri="{BB962C8B-B14F-4D97-AF65-F5344CB8AC3E}">
        <p14:creationId xmlns:p14="http://schemas.microsoft.com/office/powerpoint/2010/main" val="196818333"/>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431678" y="10964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Encadenamiento productivo del Turismo en la ciudad de Quito</a:t>
            </a: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246</a:t>
            </a:fld>
            <a:endParaRPr lang="es-ES" dirty="0">
              <a:solidFill>
                <a:srgbClr val="002776"/>
              </a:solidFill>
            </a:endParaRPr>
          </a:p>
        </p:txBody>
      </p:sp>
      <p:sp>
        <p:nvSpPr>
          <p:cNvPr id="16" name="TextBox 15"/>
          <p:cNvSpPr txBox="1"/>
          <p:nvPr/>
        </p:nvSpPr>
        <p:spPr bwMode="auto">
          <a:xfrm>
            <a:off x="1000245" y="1411375"/>
            <a:ext cx="7833501" cy="1199201"/>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0" indent="0" algn="ctr" defTabSz="844083">
              <a:lnSpc>
                <a:spcPct val="150000"/>
              </a:lnSpc>
              <a:spcAft>
                <a:spcPts val="277"/>
              </a:spcAft>
              <a:buFont typeface="Wingdings" panose="05000000000000000000" pitchFamily="2" charset="2"/>
              <a:buNone/>
              <a:defRPr/>
            </a:pPr>
            <a:r>
              <a:rPr lang="es-ES" sz="1400" dirty="0" smtClean="0">
                <a:solidFill>
                  <a:schemeClr val="accent1"/>
                </a:solidFill>
              </a:rPr>
              <a:t>Identificar las oportunidades de desarrollo de encadenamientos productivos del DMQ con el turismo, para generar sinergias que amplíen el beneficio directo e indirecto del sector en el resto del Destino</a:t>
            </a:r>
            <a:endParaRPr lang="es-ES" sz="1400" dirty="0">
              <a:solidFill>
                <a:schemeClr val="accent1"/>
              </a:solidFill>
            </a:endParaRPr>
          </a:p>
        </p:txBody>
      </p:sp>
      <p:grpSp>
        <p:nvGrpSpPr>
          <p:cNvPr id="17" name="Group 16"/>
          <p:cNvGrpSpPr/>
          <p:nvPr/>
        </p:nvGrpSpPr>
        <p:grpSpPr>
          <a:xfrm>
            <a:off x="369499" y="1115767"/>
            <a:ext cx="9150044" cy="195759"/>
            <a:chOff x="369499" y="1590089"/>
            <a:chExt cx="8388000" cy="107637"/>
          </a:xfrm>
        </p:grpSpPr>
        <p:cxnSp>
          <p:nvCxnSpPr>
            <p:cNvPr id="18"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9" name="TxtBox:83/125"/>
            <p:cNvSpPr/>
            <p:nvPr/>
          </p:nvSpPr>
          <p:spPr bwMode="auto">
            <a:xfrm>
              <a:off x="2656954" y="1590089"/>
              <a:ext cx="3762624"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 presentar el Encadenamiento Productivo</a:t>
              </a:r>
              <a:endParaRPr lang="es-ES" sz="1200" b="1" dirty="0">
                <a:solidFill>
                  <a:srgbClr val="002776"/>
                </a:solidFill>
              </a:endParaRPr>
            </a:p>
          </p:txBody>
        </p:sp>
      </p:grpSp>
      <p:grpSp>
        <p:nvGrpSpPr>
          <p:cNvPr id="20" name="Group 19"/>
          <p:cNvGrpSpPr/>
          <p:nvPr/>
        </p:nvGrpSpPr>
        <p:grpSpPr>
          <a:xfrm>
            <a:off x="369499" y="3298787"/>
            <a:ext cx="4439039" cy="195758"/>
            <a:chOff x="369499" y="1592133"/>
            <a:chExt cx="8388000" cy="133018"/>
          </a:xfrm>
        </p:grpSpPr>
        <p:cxnSp>
          <p:nvCxnSpPr>
            <p:cNvPr id="21"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2"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3" name="Group 22"/>
          <p:cNvGrpSpPr/>
          <p:nvPr/>
        </p:nvGrpSpPr>
        <p:grpSpPr>
          <a:xfrm>
            <a:off x="5080504" y="3298799"/>
            <a:ext cx="4439039" cy="195759"/>
            <a:chOff x="369499" y="1592133"/>
            <a:chExt cx="8388000" cy="133018"/>
          </a:xfrm>
        </p:grpSpPr>
        <p:cxnSp>
          <p:nvCxnSpPr>
            <p:cNvPr id="24"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5"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6" name="TextBox 25"/>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0000"/>
                </a:solidFill>
              </a:rPr>
              <a:t>Plan Metropolitano de Desarrollo 2015 – 2025</a:t>
            </a:r>
          </a:p>
          <a:p>
            <a:pPr marL="173038" indent="-171450" defTabSz="914400" fontAlgn="base">
              <a:spcAft>
                <a:spcPts val="600"/>
              </a:spcAft>
              <a:buClr>
                <a:srgbClr val="002060"/>
              </a:buClr>
              <a:buFont typeface="Wingdings" panose="05000000000000000000" pitchFamily="2" charset="2"/>
              <a:buChar char="ü"/>
            </a:pPr>
            <a:endParaRPr lang="es-ES" sz="1200" dirty="0" smtClean="0">
              <a:solidFill>
                <a:srgbClr val="000000"/>
              </a:solidFill>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0000"/>
                </a:solidFill>
              </a:rPr>
              <a:t>Mapa del Cluster Turístico de Ecuador</a:t>
            </a:r>
          </a:p>
          <a:p>
            <a:pPr marL="173038" indent="-171450" defTabSz="914400" fontAlgn="base">
              <a:spcAft>
                <a:spcPts val="600"/>
              </a:spcAft>
              <a:buClr>
                <a:srgbClr val="002060"/>
              </a:buClr>
              <a:buFont typeface="Wingdings" panose="05000000000000000000" pitchFamily="2" charset="2"/>
              <a:buChar char="ü"/>
            </a:pPr>
            <a:endParaRPr lang="es-ES" sz="1200" dirty="0" smtClean="0">
              <a:solidFill>
                <a:srgbClr val="000000"/>
              </a:solidFill>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0000"/>
                </a:solidFill>
              </a:rPr>
              <a:t>Indicadores para medir interrelaciones de los actores del Cluster.</a:t>
            </a:r>
          </a:p>
          <a:p>
            <a:pPr marL="173038" indent="-171450" defTabSz="914400" fontAlgn="base">
              <a:spcAft>
                <a:spcPts val="600"/>
              </a:spcAft>
              <a:buClr>
                <a:srgbClr val="002060"/>
              </a:buClr>
              <a:buFont typeface="Wingdings" panose="05000000000000000000" pitchFamily="2" charset="2"/>
              <a:buChar char="ü"/>
            </a:pPr>
            <a:endParaRPr lang="es-ES" sz="1200" dirty="0" smtClean="0">
              <a:solidFill>
                <a:srgbClr val="000000"/>
              </a:solidFill>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0000"/>
                </a:solidFill>
              </a:rPr>
              <a:t>Encadenamiento </a:t>
            </a:r>
            <a:r>
              <a:rPr lang="es-ES" sz="1200" dirty="0">
                <a:solidFill>
                  <a:srgbClr val="000000"/>
                </a:solidFill>
              </a:rPr>
              <a:t>productivo del turismo en Quito</a:t>
            </a:r>
          </a:p>
          <a:p>
            <a:pPr marL="173038" indent="-171450" defTabSz="914400" fontAlgn="base">
              <a:spcAft>
                <a:spcPts val="600"/>
              </a:spcAft>
              <a:buClr>
                <a:srgbClr val="002060"/>
              </a:buClr>
              <a:buFont typeface="Wingdings" panose="05000000000000000000" pitchFamily="2" charset="2"/>
              <a:buChar char="ü"/>
            </a:pPr>
            <a:endParaRPr lang="es-ES" sz="1200" dirty="0" smtClean="0">
              <a:solidFill>
                <a:srgbClr val="000000"/>
              </a:solidFill>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0000"/>
                </a:solidFill>
              </a:rPr>
              <a:t> Relación </a:t>
            </a:r>
            <a:r>
              <a:rPr lang="es-ES" sz="1200" dirty="0">
                <a:solidFill>
                  <a:srgbClr val="000000"/>
                </a:solidFill>
              </a:rPr>
              <a:t>del Encadenamiento Productivo</a:t>
            </a:r>
          </a:p>
          <a:p>
            <a:pPr marL="173038" indent="-171450" defTabSz="914400" fontAlgn="base">
              <a:spcAft>
                <a:spcPts val="600"/>
              </a:spcAft>
              <a:buClr>
                <a:srgbClr val="002060"/>
              </a:buClr>
              <a:buFont typeface="Wingdings" panose="05000000000000000000" pitchFamily="2" charset="2"/>
              <a:buChar char="ü"/>
            </a:pPr>
            <a:endParaRPr lang="es-ES" sz="1200" dirty="0" smtClean="0">
              <a:solidFill>
                <a:srgbClr val="000000"/>
              </a:solidFill>
            </a:endParaRPr>
          </a:p>
          <a:p>
            <a:pPr marL="1588" defTabSz="914400" fontAlgn="base">
              <a:spcAft>
                <a:spcPts val="600"/>
              </a:spcAft>
              <a:buClr>
                <a:srgbClr val="002060"/>
              </a:buClr>
            </a:pPr>
            <a:endParaRPr lang="es-ES" sz="1200" dirty="0">
              <a:solidFill>
                <a:srgbClr val="000000"/>
              </a:solidFill>
            </a:endParaRPr>
          </a:p>
          <a:p>
            <a:pPr marL="173038" indent="-171450" defTabSz="914400" fontAlgn="base">
              <a:spcAft>
                <a:spcPts val="600"/>
              </a:spcAft>
              <a:buClr>
                <a:srgbClr val="002060"/>
              </a:buClr>
              <a:buFont typeface="Wingdings" panose="05000000000000000000" pitchFamily="2" charset="2"/>
              <a:buChar char="ü"/>
            </a:pPr>
            <a:endParaRPr lang="es-ES" sz="1200" dirty="0">
              <a:solidFill>
                <a:srgbClr val="000000"/>
              </a:solidFill>
            </a:endParaRPr>
          </a:p>
          <a:p>
            <a:pPr marL="173038" indent="-171450" defTabSz="914400" fontAlgn="base">
              <a:spcAft>
                <a:spcPts val="600"/>
              </a:spcAft>
              <a:buClr>
                <a:srgbClr val="002060"/>
              </a:buClr>
              <a:buFont typeface="Wingdings" panose="05000000000000000000" pitchFamily="2" charset="2"/>
              <a:buChar char="ü"/>
            </a:pPr>
            <a:endParaRPr lang="es-ES" sz="1200" dirty="0">
              <a:solidFill>
                <a:srgbClr val="002776"/>
              </a:solidFill>
              <a:cs typeface="Arial" charset="0"/>
            </a:endParaRPr>
          </a:p>
        </p:txBody>
      </p:sp>
      <p:sp>
        <p:nvSpPr>
          <p:cNvPr id="29"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
        <p:nvSpPr>
          <p:cNvPr id="33" name="TextBox 32"/>
          <p:cNvSpPr txBox="1"/>
          <p:nvPr/>
        </p:nvSpPr>
        <p:spPr bwMode="auto">
          <a:xfrm>
            <a:off x="5241032" y="3557100"/>
            <a:ext cx="3888432" cy="1384068"/>
          </a:xfrm>
          <a:prstGeom prst="roundRect">
            <a:avLst/>
          </a:prstGeom>
          <a:noFill/>
        </p:spPr>
        <p:txBody>
          <a:bodyPr lIns="33231" rIns="33231" anchor="ct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a:spcAft>
                <a:spcPts val="277"/>
              </a:spcAft>
              <a:defRPr/>
            </a:pPr>
            <a:r>
              <a:rPr lang="es-ES" sz="923" b="0" dirty="0" smtClean="0"/>
              <a:t>Se analizaron los resultados del Plan Metropolitano 2015 – 2025, realizado por Julio José Prado.</a:t>
            </a:r>
          </a:p>
          <a:p>
            <a:pPr>
              <a:spcAft>
                <a:spcPts val="277"/>
              </a:spcAft>
              <a:defRPr/>
            </a:pPr>
            <a:endParaRPr lang="es-ES" sz="923" b="0" dirty="0"/>
          </a:p>
          <a:p>
            <a:pPr>
              <a:spcAft>
                <a:spcPts val="277"/>
              </a:spcAft>
              <a:defRPr/>
            </a:pPr>
            <a:r>
              <a:rPr lang="es-ES" sz="923" b="0" dirty="0" smtClean="0"/>
              <a:t>Se analizan los indicadores del Cities in Motion Index, revisando la ubicación de Quito y le puntaje que recibió en varios puntos analizados.</a:t>
            </a:r>
          </a:p>
          <a:p>
            <a:pPr>
              <a:spcAft>
                <a:spcPts val="277"/>
              </a:spcAft>
              <a:defRPr/>
            </a:pPr>
            <a:endParaRPr lang="es-ES" sz="923" b="0" dirty="0"/>
          </a:p>
          <a:p>
            <a:pPr>
              <a:spcAft>
                <a:spcPts val="277"/>
              </a:spcAft>
              <a:defRPr/>
            </a:pPr>
            <a:r>
              <a:rPr lang="es-ES" sz="923" b="0" dirty="0" smtClean="0"/>
              <a:t>Se muestra el Encadenamiento productivo del Turismo en la Ciudad de </a:t>
            </a:r>
            <a:r>
              <a:rPr lang="es-ES" sz="923" b="0" dirty="0" err="1" smtClean="0"/>
              <a:t>Quto</a:t>
            </a:r>
            <a:r>
              <a:rPr lang="es-ES" sz="923" b="0" dirty="0" smtClean="0"/>
              <a:t>.</a:t>
            </a:r>
            <a:endParaRPr lang="es-ES" sz="923" b="0" dirty="0"/>
          </a:p>
        </p:txBody>
      </p:sp>
      <p:sp>
        <p:nvSpPr>
          <p:cNvPr id="34" name="TextBox 33"/>
          <p:cNvSpPr txBox="1"/>
          <p:nvPr/>
        </p:nvSpPr>
        <p:spPr bwMode="auto">
          <a:xfrm>
            <a:off x="5241032" y="5048823"/>
            <a:ext cx="3078721" cy="1147930"/>
          </a:xfrm>
          <a:prstGeom prst="roundRect">
            <a:avLst/>
          </a:prstGeom>
          <a:noFill/>
        </p:spPr>
        <p:txBody>
          <a:bodyPr lIns="33231" rIns="33231" anchor="ctr"/>
          <a:lstStyle>
            <a:defPPr>
              <a:defRPr lang="es-ES"/>
            </a:defPPr>
            <a:lvl1pPr marL="1588" indent="0" defTabSz="914400" fontAlgn="base">
              <a:spcAft>
                <a:spcPts val="600"/>
              </a:spcAft>
              <a:buClr>
                <a:srgbClr val="002060"/>
              </a:buClr>
              <a:buFont typeface="Wingdings" panose="05000000000000000000" pitchFamily="2" charset="2"/>
              <a:buNone/>
              <a:defRPr sz="1100" b="0">
                <a:solidFill>
                  <a:srgbClr val="002776"/>
                </a:solidFill>
                <a:cs typeface="Arial" charset="0"/>
              </a:defRPr>
            </a:lvl1pPr>
          </a:lstStyle>
          <a:p>
            <a:pPr marL="159731" indent="-158265">
              <a:spcAft>
                <a:spcPts val="277"/>
              </a:spcAft>
              <a:buFont typeface="Wingdings" panose="05000000000000000000" pitchFamily="2" charset="2"/>
              <a:buChar char="ü"/>
              <a:defRPr/>
            </a:pPr>
            <a:r>
              <a:rPr lang="es-ES" sz="923" dirty="0" smtClean="0"/>
              <a:t>En función a los </a:t>
            </a:r>
            <a:r>
              <a:rPr lang="es-ES" sz="923" dirty="0" err="1" smtClean="0"/>
              <a:t>Hubs</a:t>
            </a:r>
            <a:r>
              <a:rPr lang="es-ES" sz="923" dirty="0" smtClean="0"/>
              <a:t> que mayor aportan al Cantón </a:t>
            </a:r>
            <a:r>
              <a:rPr lang="es-ES" sz="923" dirty="0"/>
              <a:t>Q</a:t>
            </a:r>
            <a:r>
              <a:rPr lang="es-ES" sz="923" dirty="0" smtClean="0"/>
              <a:t>uito se hace una relación con los eslabones del Encadenamiento productivo del Turismo.</a:t>
            </a:r>
          </a:p>
          <a:p>
            <a:pPr marL="159731" indent="-158265">
              <a:spcAft>
                <a:spcPts val="277"/>
              </a:spcAft>
              <a:buFont typeface="Wingdings" panose="05000000000000000000" pitchFamily="2" charset="2"/>
              <a:buChar char="ü"/>
              <a:defRPr/>
            </a:pPr>
            <a:endParaRPr lang="es-ES" sz="923" dirty="0"/>
          </a:p>
          <a:p>
            <a:pPr marL="159731" indent="-158265">
              <a:spcAft>
                <a:spcPts val="277"/>
              </a:spcAft>
              <a:buFont typeface="Wingdings" panose="05000000000000000000" pitchFamily="2" charset="2"/>
              <a:buChar char="ü"/>
              <a:defRPr/>
            </a:pPr>
            <a:r>
              <a:rPr lang="es-ES" sz="923" dirty="0" smtClean="0"/>
              <a:t>Se realizan conclusiones en función a las relaciones identificadas.</a:t>
            </a:r>
          </a:p>
        </p:txBody>
      </p:sp>
    </p:spTree>
    <p:extLst>
      <p:ext uri="{BB962C8B-B14F-4D97-AF65-F5344CB8AC3E}">
        <p14:creationId xmlns:p14="http://schemas.microsoft.com/office/powerpoint/2010/main" val="3174629764"/>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3.1.1 Marco de encadenamiento productivo Municipal</a:t>
            </a:r>
            <a:endParaRPr lang="es-ES" sz="2800" kern="0" dirty="0">
              <a:solidFill>
                <a:srgbClr val="FFFFFF"/>
              </a:solidFill>
            </a:endParaRPr>
          </a:p>
        </p:txBody>
      </p:sp>
    </p:spTree>
    <p:extLst>
      <p:ext uri="{BB962C8B-B14F-4D97-AF65-F5344CB8AC3E}">
        <p14:creationId xmlns:p14="http://schemas.microsoft.com/office/powerpoint/2010/main" val="224173473"/>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a:t>
            </a:r>
            <a:r>
              <a:rPr lang="es-ES" b="1" dirty="0" smtClean="0">
                <a:solidFill>
                  <a:srgbClr val="002060"/>
                </a:solidFill>
                <a:cs typeface="Arial" charset="0"/>
              </a:rPr>
              <a:t>de turismo en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Plan Metropolitano de Desarrollo 2015/2025</a:t>
            </a:r>
            <a:r>
              <a:rPr lang="es-ES" sz="2000" dirty="0">
                <a:solidFill>
                  <a:srgbClr val="00B0F0"/>
                </a:solidFill>
                <a:cs typeface="Arial" charset="0"/>
              </a:rPr>
              <a:t> - Julio José Prado (marzo 2015)</a:t>
            </a:r>
          </a:p>
          <a:p>
            <a:pPr fontAlgn="base">
              <a:spcBef>
                <a:spcPct val="0"/>
              </a:spcBef>
              <a:spcAft>
                <a:spcPct val="0"/>
              </a:spcAft>
            </a:pPr>
            <a:endParaRPr lang="es-ES" sz="2000" b="1" dirty="0">
              <a:solidFill>
                <a:srgbClr val="00B0F0"/>
              </a:solidFill>
              <a:cs typeface="Arial" charset="0"/>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El trabajo de Julio José Prado tiene como objetivo central el confirmar a través de variables tomadas del censo económico del INEC 2009 – 2012, si Quito es una Ciudad de Oportunidades. La principales conclusiones se resumen a continuación:</a:t>
            </a:r>
          </a:p>
          <a:p>
            <a:pPr algn="just">
              <a:spcAft>
                <a:spcPts val="600"/>
              </a:spcAft>
            </a:pPr>
            <a:endParaRPr lang="es-ES" sz="1200" dirty="0" smtClean="0">
              <a:solidFill>
                <a:srgbClr val="002776"/>
              </a:solidFill>
            </a:endParaRPr>
          </a:p>
          <a:p>
            <a:pPr algn="just">
              <a:spcAft>
                <a:spcPts val="600"/>
              </a:spcAft>
            </a:pPr>
            <a:endParaRPr lang="es-ES" sz="1200" b="1" dirty="0">
              <a:solidFill>
                <a:srgbClr val="002060"/>
              </a:solidFill>
            </a:endParaRP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248</a:t>
            </a:fld>
            <a:endParaRPr lang="es-ES" dirty="0">
              <a:solidFill>
                <a:srgbClr val="002776"/>
              </a:solidFill>
            </a:endParaRPr>
          </a:p>
        </p:txBody>
      </p:sp>
      <p:sp>
        <p:nvSpPr>
          <p:cNvPr id="20" name="Title 1"/>
          <p:cNvSpPr txBox="1">
            <a:spLocks/>
          </p:cNvSpPr>
          <p:nvPr/>
        </p:nvSpPr>
        <p:spPr bwMode="auto">
          <a:xfrm>
            <a:off x="809907" y="1827246"/>
            <a:ext cx="8230943" cy="4122034"/>
          </a:xfrm>
          <a:prstGeom prst="roundRect">
            <a:avLst>
              <a:gd name="adj" fmla="val 4666"/>
            </a:avLst>
          </a:prstGeom>
          <a:solidFill>
            <a:schemeClr val="bg1">
              <a:lumMod val="9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Quito tiene buenos factores básicos de competitividad, pero es deficiente en factores avanzados como son:</a:t>
            </a:r>
          </a:p>
          <a:p>
            <a:pPr marL="631825"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No hay educación especializada de alto nivel</a:t>
            </a:r>
          </a:p>
          <a:p>
            <a:pPr marL="631825"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El grado de Investigación y Desarrollo es casi nulo (solo el 1.1% de los establecimientos hacen I+D)</a:t>
            </a:r>
          </a:p>
          <a:p>
            <a:pPr marL="631825"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La logística industrial no está suficientemente desarrollada</a:t>
            </a:r>
          </a:p>
          <a:p>
            <a:pPr marL="631825"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La capacidad innovadora y emprendedora es muy baja</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Quito es un “</a:t>
            </a:r>
            <a:r>
              <a:rPr lang="es-ES" sz="1200" dirty="0" err="1" smtClean="0">
                <a:solidFill>
                  <a:srgbClr val="002060"/>
                </a:solidFill>
                <a:cs typeface="Arial" charset="0"/>
              </a:rPr>
              <a:t>hub</a:t>
            </a:r>
            <a:r>
              <a:rPr lang="es-ES" sz="1200" dirty="0" smtClean="0">
                <a:solidFill>
                  <a:srgbClr val="002060"/>
                </a:solidFill>
                <a:cs typeface="Arial" charset="0"/>
              </a:rPr>
              <a:t>” del conocimiento nacional por la alta presencia de institutos, universidades, I+D, etc. </a:t>
            </a:r>
          </a:p>
          <a:p>
            <a:pPr marL="631825"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Quito concentra el 31% del total de instituciones de educación superior en el país, sin embargo, todavía existen carencias educativas y es necesario reducir las disparidades económicas que hacen que ciertos grupos no puedan subir en la escala socio-económica.</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Por la alta concentración de empresas y sectores, Quito es el nodo central de la matriz productiva nacional.</a:t>
            </a:r>
          </a:p>
          <a:p>
            <a:pPr marL="631825"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Quito tiene una alta presencia de empresas multinacionales y nacionales exitosas, pero existe una concentración de las ventas en la gran empresa, quedando las microempresas y las de la economía popular, relegadas de los encadenamientos productivos.</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El desarrollo económico territorial urbano y urbano-marginal es altamente inequitativo y desordenado.</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Las estrategias de desarrollo productivo se han realizado en forma muy aislada, pensando sólo en una parte de la cadena productiva (o los grandes, o los micro).</a:t>
            </a:r>
          </a:p>
          <a:p>
            <a:pPr marL="631825"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 Las características industriales de Quito hacen que sea una ciudad donde coexisten actividades especializadas en un ecosistema industrial diversificado, lo cuál abre oportunidades para trabajar en estrategias de competitividad urbana que apuntalen el cambio de matriz productiva del Ecuador. </a:t>
            </a:r>
          </a:p>
          <a:p>
            <a:pPr fontAlgn="base">
              <a:spcBef>
                <a:spcPct val="0"/>
              </a:spcBef>
              <a:spcAft>
                <a:spcPts val="300"/>
              </a:spcAft>
            </a:pPr>
            <a:endParaRPr lang="es-ES" sz="1200" dirty="0" smtClean="0">
              <a:solidFill>
                <a:srgbClr val="002060"/>
              </a:solidFill>
              <a:cs typeface="Arial" charset="0"/>
            </a:endParaRPr>
          </a:p>
        </p:txBody>
      </p:sp>
      <p:sp>
        <p:nvSpPr>
          <p:cNvPr id="22" name="Slide Number Placeholder 3"/>
          <p:cNvSpPr txBox="1">
            <a:spLocks/>
          </p:cNvSpPr>
          <p:nvPr/>
        </p:nvSpPr>
        <p:spPr>
          <a:xfrm>
            <a:off x="773302" y="6532355"/>
            <a:ext cx="785210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dirty="0" smtClean="0">
                <a:solidFill>
                  <a:srgbClr val="002776"/>
                </a:solidFill>
              </a:rPr>
              <a:t>Fuente: PLAN METROPOLITANO DE DESARROLLO 2015/2025 (marzo 2015), Julio José Prado</a:t>
            </a:r>
            <a:endParaRPr lang="es-ES" b="0" dirty="0">
              <a:solidFill>
                <a:srgbClr val="002776"/>
              </a:solidFill>
            </a:endParaRPr>
          </a:p>
        </p:txBody>
      </p:sp>
    </p:spTree>
    <p:extLst>
      <p:ext uri="{BB962C8B-B14F-4D97-AF65-F5344CB8AC3E}">
        <p14:creationId xmlns:p14="http://schemas.microsoft.com/office/powerpoint/2010/main" val="2203279513"/>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a:t>
            </a:r>
            <a:r>
              <a:rPr lang="es-ES" b="1" dirty="0" smtClean="0">
                <a:solidFill>
                  <a:srgbClr val="002060"/>
                </a:solidFill>
                <a:cs typeface="Arial" charset="0"/>
              </a:rPr>
              <a:t>de turismo en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Plan Metropolitano de Desarrollo 2015/2025</a:t>
            </a:r>
            <a:r>
              <a:rPr lang="es-ES" sz="2000" dirty="0">
                <a:solidFill>
                  <a:srgbClr val="00B0F0"/>
                </a:solidFill>
                <a:cs typeface="Arial" charset="0"/>
              </a:rPr>
              <a:t> - Julio José Prado (marzo 2015)</a:t>
            </a:r>
          </a:p>
          <a:p>
            <a:pPr fontAlgn="base">
              <a:spcBef>
                <a:spcPct val="0"/>
              </a:spcBef>
              <a:spcAft>
                <a:spcPct val="0"/>
              </a:spcAft>
            </a:pPr>
            <a:endParaRPr lang="es-ES" sz="2000" b="1" dirty="0">
              <a:solidFill>
                <a:srgbClr val="00B0F0"/>
              </a:solidFill>
              <a:cs typeface="Arial" charset="0"/>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spcAft>
                <a:spcPts val="300"/>
              </a:spcAft>
            </a:pPr>
            <a:r>
              <a:rPr lang="es-ES" sz="1200" dirty="0" smtClean="0">
                <a:solidFill>
                  <a:srgbClr val="002060"/>
                </a:solidFill>
                <a:cs typeface="Arial" charset="0"/>
              </a:rPr>
              <a:t>Dentro del Plan Metropolitano de Desarrollo, J. J. Prado formula 6 políticas:</a:t>
            </a: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249</a:t>
            </a:fld>
            <a:endParaRPr lang="es-ES" dirty="0">
              <a:solidFill>
                <a:srgbClr val="002776"/>
              </a:solidFill>
            </a:endParaRPr>
          </a:p>
        </p:txBody>
      </p:sp>
      <p:sp>
        <p:nvSpPr>
          <p:cNvPr id="22" name="Slide Number Placeholder 3"/>
          <p:cNvSpPr txBox="1">
            <a:spLocks/>
          </p:cNvSpPr>
          <p:nvPr/>
        </p:nvSpPr>
        <p:spPr>
          <a:xfrm>
            <a:off x="773302" y="6532355"/>
            <a:ext cx="785210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dirty="0" smtClean="0">
                <a:solidFill>
                  <a:srgbClr val="002776"/>
                </a:solidFill>
              </a:rPr>
              <a:t>Fuente: PLAN METROPOLITANO DE DESARROLLO 2015 / 2025 (marzo 2015), Julio José Prado</a:t>
            </a:r>
            <a:endParaRPr lang="es-ES" b="0" dirty="0">
              <a:solidFill>
                <a:srgbClr val="002776"/>
              </a:solidFill>
            </a:endParaRPr>
          </a:p>
        </p:txBody>
      </p:sp>
      <p:pic>
        <p:nvPicPr>
          <p:cNvPr id="7" name="Picture 6"/>
          <p:cNvPicPr>
            <a:picLocks noChangeAspect="1"/>
          </p:cNvPicPr>
          <p:nvPr/>
        </p:nvPicPr>
        <p:blipFill>
          <a:blip r:embed="rId3"/>
          <a:stretch>
            <a:fillRect/>
          </a:stretch>
        </p:blipFill>
        <p:spPr>
          <a:xfrm>
            <a:off x="776536" y="1638300"/>
            <a:ext cx="8277225" cy="3581400"/>
          </a:xfrm>
          <a:prstGeom prst="rect">
            <a:avLst/>
          </a:prstGeom>
        </p:spPr>
      </p:pic>
    </p:spTree>
    <p:extLst>
      <p:ext uri="{BB962C8B-B14F-4D97-AF65-F5344CB8AC3E}">
        <p14:creationId xmlns:p14="http://schemas.microsoft.com/office/powerpoint/2010/main" val="1647607634"/>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Posición en el Travel &amp; </a:t>
            </a:r>
            <a:r>
              <a:rPr lang="es-ES" sz="2000" b="1" dirty="0" err="1" smtClean="0">
                <a:solidFill>
                  <a:srgbClr val="00B0F0"/>
                </a:solidFill>
                <a:cs typeface="Arial" charset="0"/>
              </a:rPr>
              <a:t>Tourism</a:t>
            </a:r>
            <a:r>
              <a:rPr lang="es-ES" sz="2000" b="1" dirty="0" smtClean="0">
                <a:solidFill>
                  <a:srgbClr val="00B0F0"/>
                </a:solidFill>
                <a:cs typeface="Arial" charset="0"/>
              </a:rPr>
              <a:t> </a:t>
            </a:r>
            <a:r>
              <a:rPr lang="es-ES" sz="2000" b="1" dirty="0" err="1" smtClean="0">
                <a:solidFill>
                  <a:srgbClr val="00B0F0"/>
                </a:solidFill>
                <a:cs typeface="Arial" charset="0"/>
              </a:rPr>
              <a:t>Competitiveness</a:t>
            </a:r>
            <a:r>
              <a:rPr lang="es-ES" sz="2000" b="1" dirty="0" smtClean="0">
                <a:solidFill>
                  <a:srgbClr val="00B0F0"/>
                </a:solidFill>
                <a:cs typeface="Arial" charset="0"/>
              </a:rPr>
              <a:t> </a:t>
            </a:r>
            <a:r>
              <a:rPr lang="es-ES" sz="2000" b="1" dirty="0" err="1" smtClean="0">
                <a:solidFill>
                  <a:srgbClr val="00B0F0"/>
                </a:solidFill>
                <a:cs typeface="Arial" charset="0"/>
              </a:rPr>
              <a:t>Report</a:t>
            </a:r>
            <a:r>
              <a:rPr lang="es-ES" sz="2000" b="1" dirty="0" smtClean="0">
                <a:solidFill>
                  <a:srgbClr val="00B0F0"/>
                </a:solidFill>
                <a:cs typeface="Arial" charset="0"/>
              </a:rPr>
              <a:t> (i/ii)</a:t>
            </a:r>
            <a:r>
              <a:rPr lang="es-ES" sz="2000" dirty="0" smtClean="0">
                <a:solidFill>
                  <a:srgbClr val="00B0F0"/>
                </a:solidFill>
                <a:cs typeface="Arial" charset="0"/>
              </a:rPr>
              <a:t> </a:t>
            </a:r>
            <a:endParaRPr lang="es-ES" sz="1400" i="1" dirty="0">
              <a:solidFill>
                <a:srgbClr val="00B0F0"/>
              </a:solidFill>
              <a:cs typeface="Arial" charset="0"/>
            </a:endParaRPr>
          </a:p>
        </p:txBody>
      </p:sp>
      <p:sp>
        <p:nvSpPr>
          <p:cNvPr id="7" name="Slide Number Placeholder 3"/>
          <p:cNvSpPr txBox="1">
            <a:spLocks/>
          </p:cNvSpPr>
          <p:nvPr/>
        </p:nvSpPr>
        <p:spPr>
          <a:xfrm>
            <a:off x="746346" y="6470426"/>
            <a:ext cx="7748683" cy="31159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WEF</a:t>
            </a:r>
            <a:r>
              <a:rPr lang="es-ES" b="0" i="1" dirty="0">
                <a:solidFill>
                  <a:srgbClr val="002776"/>
                </a:solidFill>
              </a:rPr>
              <a:t>, Travel &amp; </a:t>
            </a:r>
            <a:r>
              <a:rPr lang="es-ES" b="0" i="1" dirty="0" err="1">
                <a:solidFill>
                  <a:srgbClr val="002776"/>
                </a:solidFill>
              </a:rPr>
              <a:t>Tourism</a:t>
            </a:r>
            <a:r>
              <a:rPr lang="es-ES" b="0" i="1" dirty="0">
                <a:solidFill>
                  <a:srgbClr val="002776"/>
                </a:solidFill>
              </a:rPr>
              <a:t> </a:t>
            </a:r>
            <a:r>
              <a:rPr lang="es-ES" b="0" i="1" dirty="0" err="1">
                <a:solidFill>
                  <a:srgbClr val="002776"/>
                </a:solidFill>
              </a:rPr>
              <a:t>Competitiveness</a:t>
            </a:r>
            <a:r>
              <a:rPr lang="es-ES" b="0" i="1" dirty="0">
                <a:solidFill>
                  <a:srgbClr val="002776"/>
                </a:solidFill>
              </a:rPr>
              <a:t> </a:t>
            </a:r>
            <a:r>
              <a:rPr lang="es-ES" b="0" i="1" dirty="0" err="1">
                <a:solidFill>
                  <a:srgbClr val="002776"/>
                </a:solidFill>
              </a:rPr>
              <a:t>Report</a:t>
            </a:r>
            <a:r>
              <a:rPr lang="es-ES" b="0" i="1" dirty="0">
                <a:solidFill>
                  <a:srgbClr val="002776"/>
                </a:solidFill>
              </a:rPr>
              <a:t> (2013</a:t>
            </a:r>
            <a:r>
              <a:rPr lang="es-ES" b="0" i="1" dirty="0" smtClean="0">
                <a:solidFill>
                  <a:srgbClr val="002776"/>
                </a:solidFill>
              </a:rPr>
              <a:t>)</a:t>
            </a:r>
            <a:endParaRPr lang="es-ES" b="0" i="1" dirty="0">
              <a:solidFill>
                <a:srgbClr val="002776"/>
              </a:solidFill>
            </a:endParaRPr>
          </a:p>
          <a:p>
            <a:r>
              <a:rPr lang="es-ES" b="0" i="1" dirty="0">
                <a:solidFill>
                  <a:srgbClr val="002776"/>
                </a:solidFill>
              </a:rPr>
              <a:t>* Ecuador no se incluye en todas las ediciones del informe del WEF. Se toma el informe de 2013 por ser el último con datos disponibles para el país</a:t>
            </a:r>
          </a:p>
        </p:txBody>
      </p:sp>
      <p:graphicFrame>
        <p:nvGraphicFramePr>
          <p:cNvPr id="18" name="Table 17"/>
          <p:cNvGraphicFramePr>
            <a:graphicFrameLocks noGrp="1"/>
          </p:cNvGraphicFramePr>
          <p:nvPr>
            <p:extLst>
              <p:ext uri="{D42A27DB-BD31-4B8C-83A1-F6EECF244321}">
                <p14:modId xmlns:p14="http://schemas.microsoft.com/office/powerpoint/2010/main" val="384549242"/>
              </p:ext>
            </p:extLst>
          </p:nvPr>
        </p:nvGraphicFramePr>
        <p:xfrm>
          <a:off x="344488" y="1882528"/>
          <a:ext cx="9217024" cy="4635762"/>
        </p:xfrm>
        <a:graphic>
          <a:graphicData uri="http://schemas.openxmlformats.org/drawingml/2006/table">
            <a:tbl>
              <a:tblPr bandRow="1"/>
              <a:tblGrid>
                <a:gridCol w="1453699"/>
                <a:gridCol w="1552665"/>
                <a:gridCol w="1552665"/>
                <a:gridCol w="1552665"/>
                <a:gridCol w="1552665"/>
                <a:gridCol w="1552665"/>
              </a:tblGrid>
              <a:tr h="285631">
                <a:tc rowSpan="2">
                  <a:txBody>
                    <a:bodyPr/>
                    <a:lstStyle/>
                    <a:p>
                      <a:pPr algn="ctr" rtl="0" fontAlgn="b"/>
                      <a:r>
                        <a:rPr lang="es-ES" sz="1100" b="1" i="0" u="none" strike="noStrike" dirty="0" smtClean="0">
                          <a:solidFill>
                            <a:schemeClr val="bg1"/>
                          </a:solidFill>
                          <a:effectLst/>
                          <a:latin typeface="Arial  "/>
                        </a:rPr>
                        <a:t>País</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rowSpan="2">
                  <a:txBody>
                    <a:bodyPr/>
                    <a:lstStyle/>
                    <a:p>
                      <a:pPr algn="ctr" rtl="0" fontAlgn="b"/>
                      <a:r>
                        <a:rPr lang="es-ES" sz="1100" b="1" i="0" u="none" strike="noStrike" dirty="0" smtClean="0">
                          <a:solidFill>
                            <a:schemeClr val="bg1"/>
                          </a:solidFill>
                          <a:effectLst/>
                          <a:latin typeface="Arial  "/>
                        </a:rPr>
                        <a:t>Ranking Américas</a:t>
                      </a:r>
                      <a:r>
                        <a:rPr lang="es-ES" sz="1100" b="1" i="0" u="none" strike="noStrike" baseline="0" dirty="0" smtClean="0">
                          <a:solidFill>
                            <a:schemeClr val="bg1"/>
                          </a:solidFill>
                          <a:effectLst/>
                          <a:latin typeface="Arial  "/>
                        </a:rPr>
                        <a:t> (/27)</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gridSpan="4">
                  <a:txBody>
                    <a:bodyPr/>
                    <a:lstStyle/>
                    <a:p>
                      <a:pPr algn="ctr" rtl="0" fontAlgn="b"/>
                      <a:r>
                        <a:rPr lang="es-ES" sz="1100" b="1" i="0" u="none" strike="noStrike" dirty="0" smtClean="0">
                          <a:solidFill>
                            <a:schemeClr val="bg1"/>
                          </a:solidFill>
                          <a:effectLst/>
                          <a:latin typeface="Arial  "/>
                        </a:rPr>
                        <a:t>Puntuación (/7)</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540000">
                <a:tc v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v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rtl="0" fontAlgn="b"/>
                      <a:r>
                        <a:rPr lang="es-ES" sz="1100" b="1" i="0" u="none" strike="noStrike" dirty="0" smtClean="0">
                          <a:solidFill>
                            <a:srgbClr val="002060"/>
                          </a:solidFill>
                          <a:effectLst/>
                          <a:latin typeface="Arial  "/>
                        </a:rPr>
                        <a:t>General </a:t>
                      </a:r>
                      <a:endParaRPr lang="es-ES" sz="1100" b="1" i="0" u="none" strike="noStrike" dirty="0">
                        <a:solidFill>
                          <a:srgbClr val="002060"/>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rtl="0" fontAlgn="b"/>
                      <a:r>
                        <a:rPr lang="es-ES" sz="1100" b="1" i="0" u="none" strike="noStrike" dirty="0" smtClean="0">
                          <a:solidFill>
                            <a:srgbClr val="002060"/>
                          </a:solidFill>
                          <a:effectLst/>
                          <a:latin typeface="Arial  "/>
                        </a:rPr>
                        <a:t>Marco regulatorio para el turismo</a:t>
                      </a:r>
                      <a:endParaRPr lang="es-ES" sz="1100" b="1" i="0" u="none" strike="noStrike" dirty="0">
                        <a:solidFill>
                          <a:srgbClr val="002060"/>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rtl="0" fontAlgn="b"/>
                      <a:r>
                        <a:rPr lang="es-ES" sz="1100" b="1" i="0" u="none" strike="noStrike" dirty="0" smtClean="0">
                          <a:solidFill>
                            <a:srgbClr val="002060"/>
                          </a:solidFill>
                          <a:effectLst/>
                          <a:latin typeface="Arial  "/>
                        </a:rPr>
                        <a:t>Entorno</a:t>
                      </a:r>
                      <a:r>
                        <a:rPr lang="es-ES" sz="1100" b="1" i="0" u="none" strike="noStrike" baseline="0" dirty="0" smtClean="0">
                          <a:solidFill>
                            <a:srgbClr val="002060"/>
                          </a:solidFill>
                          <a:effectLst/>
                          <a:latin typeface="Arial  "/>
                        </a:rPr>
                        <a:t> de negocios e infraestructura</a:t>
                      </a:r>
                      <a:endParaRPr lang="es-ES" sz="1100" b="1" i="0" u="none" strike="noStrike" dirty="0">
                        <a:solidFill>
                          <a:srgbClr val="002060"/>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rtl="0" fontAlgn="b"/>
                      <a:r>
                        <a:rPr lang="es-ES" sz="1100" b="1" i="0" u="none" strike="noStrike" dirty="0" smtClean="0">
                          <a:solidFill>
                            <a:srgbClr val="002060"/>
                          </a:solidFill>
                          <a:effectLst/>
                          <a:latin typeface="Arial  "/>
                        </a:rPr>
                        <a:t>RRHH,</a:t>
                      </a:r>
                      <a:r>
                        <a:rPr lang="es-ES" sz="1100" b="1" i="0" u="none" strike="noStrike" baseline="0" dirty="0" smtClean="0">
                          <a:solidFill>
                            <a:srgbClr val="002060"/>
                          </a:solidFill>
                          <a:effectLst/>
                          <a:latin typeface="Arial  "/>
                        </a:rPr>
                        <a:t> culturales y naturales para el turismo</a:t>
                      </a:r>
                      <a:endParaRPr lang="es-ES" sz="1100" b="1" i="0" u="none" strike="noStrike" dirty="0">
                        <a:solidFill>
                          <a:srgbClr val="002060"/>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r>
              <a:tr h="293087">
                <a:tc>
                  <a:txBody>
                    <a:bodyPr/>
                    <a:lstStyle/>
                    <a:p>
                      <a:pPr marL="0" marR="0" indent="0" algn="ctr" defTabSz="806555" rtl="0" eaLnBrk="1" fontAlgn="ctr" latinLnBrk="0" hangingPunct="1">
                        <a:lnSpc>
                          <a:spcPct val="100000"/>
                        </a:lnSpc>
                        <a:spcBef>
                          <a:spcPts val="0"/>
                        </a:spcBef>
                        <a:spcAft>
                          <a:spcPts val="0"/>
                        </a:spcAft>
                        <a:buClrTx/>
                        <a:buSzTx/>
                        <a:buFontTx/>
                        <a:buNone/>
                        <a:tabLst/>
                        <a:defRPr/>
                      </a:pPr>
                      <a:r>
                        <a:rPr lang="es-ES" sz="1100" b="1" i="0" u="none" strike="noStrike" kern="1200" dirty="0" smtClean="0">
                          <a:solidFill>
                            <a:srgbClr val="002060"/>
                          </a:solidFill>
                          <a:effectLst/>
                          <a:latin typeface="Arial  "/>
                          <a:ea typeface="+mn-ea"/>
                          <a:cs typeface="+mn-cs"/>
                        </a:rPr>
                        <a:t>Panamá</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4,54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4,83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4,52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4,29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México</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4,46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4,43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3,92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5,02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Costa Rica</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4,44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4,88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3,98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4,45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293087">
                <a:tc>
                  <a:txBody>
                    <a:bodyPr/>
                    <a:lstStyle/>
                    <a:p>
                      <a:pPr marL="0" marR="0" indent="0" algn="ctr" defTabSz="806555" rtl="0" eaLnBrk="1" fontAlgn="ctr" latinLnBrk="0" hangingPunct="1">
                        <a:lnSpc>
                          <a:spcPct val="100000"/>
                        </a:lnSpc>
                        <a:spcBef>
                          <a:spcPts val="0"/>
                        </a:spcBef>
                        <a:spcAft>
                          <a:spcPts val="0"/>
                        </a:spcAft>
                        <a:buClrTx/>
                        <a:buSzTx/>
                        <a:buFontTx/>
                        <a:buNone/>
                        <a:tabLst/>
                        <a:defRPr/>
                      </a:pPr>
                      <a:r>
                        <a:rPr lang="es-ES" sz="1100" b="1" i="0" u="none" strike="noStrike" kern="1200" dirty="0" smtClean="0">
                          <a:solidFill>
                            <a:srgbClr val="002060"/>
                          </a:solidFill>
                          <a:effectLst/>
                          <a:latin typeface="Arial  "/>
                          <a:ea typeface="+mn-ea"/>
                          <a:cs typeface="+mn-cs"/>
                        </a:rPr>
                        <a:t>Brasil</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4,37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4,43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3,57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5,10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Puerto Rico</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4,36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4,99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4,33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3,75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Chile</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4,29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4,87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4,07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3,94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Uruguay</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10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4,23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5,18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3,53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3,97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Argentina</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11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4,17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4,54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3,61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4,38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Perú</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13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4,00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3,17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3,36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4,47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Ecuador</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1" i="0" u="none" strike="noStrike" kern="1200" dirty="0" smtClean="0">
                          <a:solidFill>
                            <a:srgbClr val="002060"/>
                          </a:solidFill>
                          <a:effectLst/>
                          <a:latin typeface="Arial  "/>
                          <a:ea typeface="+mn-ea"/>
                          <a:cs typeface="+mn-cs"/>
                        </a:rPr>
                        <a:t>14</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1" i="0" u="none" strike="noStrike" kern="1200" dirty="0" smtClean="0">
                          <a:solidFill>
                            <a:srgbClr val="002060"/>
                          </a:solidFill>
                          <a:effectLst/>
                          <a:latin typeface="Arial  "/>
                          <a:ea typeface="+mn-ea"/>
                          <a:cs typeface="+mn-cs"/>
                        </a:rPr>
                        <a:t>3,93</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1" i="0" u="none" strike="noStrike" kern="1200" dirty="0" smtClean="0">
                          <a:solidFill>
                            <a:srgbClr val="002060"/>
                          </a:solidFill>
                          <a:effectLst/>
                          <a:latin typeface="Arial  "/>
                          <a:ea typeface="+mn-ea"/>
                          <a:cs typeface="+mn-cs"/>
                        </a:rPr>
                        <a:t>4,37</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1" i="0" u="none" strike="noStrike" kern="1200" dirty="0" smtClean="0">
                          <a:solidFill>
                            <a:srgbClr val="002060"/>
                          </a:solidFill>
                          <a:effectLst/>
                          <a:latin typeface="Arial  "/>
                          <a:ea typeface="+mn-ea"/>
                          <a:cs typeface="+mn-cs"/>
                        </a:rPr>
                        <a:t>3,38</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1" i="0" u="none" strike="noStrike" kern="1200" dirty="0" smtClean="0">
                          <a:solidFill>
                            <a:srgbClr val="002060"/>
                          </a:solidFill>
                          <a:effectLst/>
                          <a:latin typeface="Arial  "/>
                          <a:ea typeface="+mn-ea"/>
                          <a:cs typeface="+mn-cs"/>
                        </a:rPr>
                        <a:t>4,05</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Colombia</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16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3,90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4,11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3,09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4,51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Bolivia</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24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3,46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3,55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3,09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3,73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93087">
                <a:tc>
                  <a:txBody>
                    <a:bodyPr/>
                    <a:lstStyle/>
                    <a:p>
                      <a:pPr algn="ctr" rtl="0" fontAlgn="ctr"/>
                      <a:r>
                        <a:rPr lang="es-ES" sz="1100" b="1" i="0" u="none" strike="noStrike" kern="1200" dirty="0" smtClean="0">
                          <a:solidFill>
                            <a:srgbClr val="002060"/>
                          </a:solidFill>
                          <a:effectLst/>
                          <a:latin typeface="Arial  "/>
                          <a:ea typeface="+mn-ea"/>
                          <a:cs typeface="+mn-cs"/>
                        </a:rPr>
                        <a:t>Paraguay</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26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3,39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2,80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3,29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13" name="Group 12"/>
          <p:cNvGrpSpPr/>
          <p:nvPr/>
        </p:nvGrpSpPr>
        <p:grpSpPr>
          <a:xfrm>
            <a:off x="362557" y="1519426"/>
            <a:ext cx="9011617" cy="325398"/>
            <a:chOff x="4716463" y="2078780"/>
            <a:chExt cx="3959081" cy="325398"/>
          </a:xfrm>
        </p:grpSpPr>
        <p:cxnSp>
          <p:nvCxnSpPr>
            <p:cNvPr id="16" name="Straight Connector 15"/>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17" name="Rectangle 16"/>
            <p:cNvSpPr/>
            <p:nvPr/>
          </p:nvSpPr>
          <p:spPr>
            <a:xfrm>
              <a:off x="5810929" y="2078780"/>
              <a:ext cx="1845561"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T&amp;T </a:t>
              </a:r>
              <a:r>
                <a:rPr lang="es-ES" sz="1100" b="1" dirty="0" err="1" smtClean="0">
                  <a:solidFill>
                    <a:srgbClr val="002060"/>
                  </a:solidFill>
                </a:rPr>
                <a:t>Competitiveness</a:t>
              </a:r>
              <a:r>
                <a:rPr lang="es-ES" sz="1100" b="1" dirty="0" smtClean="0">
                  <a:solidFill>
                    <a:srgbClr val="002060"/>
                  </a:solidFill>
                </a:rPr>
                <a:t> </a:t>
              </a:r>
              <a:r>
                <a:rPr lang="es-ES" sz="1100" b="1" dirty="0" err="1" smtClean="0">
                  <a:solidFill>
                    <a:srgbClr val="002060"/>
                  </a:solidFill>
                </a:rPr>
                <a:t>Report</a:t>
              </a:r>
              <a:r>
                <a:rPr lang="es-ES" sz="1100" b="1" dirty="0" smtClean="0">
                  <a:solidFill>
                    <a:srgbClr val="002060"/>
                  </a:solidFill>
                </a:rPr>
                <a:t> – Ranking Américas (2013)</a:t>
              </a:r>
              <a:endParaRPr lang="es-ES" sz="1100" b="1" dirty="0">
                <a:solidFill>
                  <a:srgbClr val="002060"/>
                </a:solidFill>
              </a:endParaRPr>
            </a:p>
          </p:txBody>
        </p:sp>
      </p:grpSp>
      <p:sp>
        <p:nvSpPr>
          <p:cNvPr id="20" name="Rectangle 19"/>
          <p:cNvSpPr/>
          <p:nvPr/>
        </p:nvSpPr>
        <p:spPr>
          <a:xfrm>
            <a:off x="344488" y="5386998"/>
            <a:ext cx="9217025" cy="252465"/>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endParaRPr lang="es-ES" dirty="0">
              <a:solidFill>
                <a:srgbClr val="FFFFFF"/>
              </a:solidFill>
            </a:endParaRPr>
          </a:p>
        </p:txBody>
      </p:sp>
      <p:sp>
        <p:nvSpPr>
          <p:cNvPr id="2" name="Right Arrow 1"/>
          <p:cNvSpPr/>
          <p:nvPr/>
        </p:nvSpPr>
        <p:spPr>
          <a:xfrm>
            <a:off x="132679" y="2744252"/>
            <a:ext cx="207594" cy="18180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6" name="Right Arrow 25"/>
          <p:cNvSpPr/>
          <p:nvPr/>
        </p:nvSpPr>
        <p:spPr>
          <a:xfrm>
            <a:off x="132679" y="4265407"/>
            <a:ext cx="207594" cy="18180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7" name="Right Arrow 26"/>
          <p:cNvSpPr/>
          <p:nvPr/>
        </p:nvSpPr>
        <p:spPr>
          <a:xfrm>
            <a:off x="132679" y="5115773"/>
            <a:ext cx="207594" cy="18180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8" name="Right Arrow 27"/>
          <p:cNvSpPr/>
          <p:nvPr/>
        </p:nvSpPr>
        <p:spPr>
          <a:xfrm>
            <a:off x="132679" y="5712686"/>
            <a:ext cx="207594" cy="18180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9" name="Right Arrow 28"/>
          <p:cNvSpPr/>
          <p:nvPr/>
        </p:nvSpPr>
        <p:spPr>
          <a:xfrm>
            <a:off x="132679" y="5992165"/>
            <a:ext cx="207594" cy="18180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0" name="Content Placeholder 5"/>
          <p:cNvSpPr txBox="1">
            <a:spLocks/>
          </p:cNvSpPr>
          <p:nvPr/>
        </p:nvSpPr>
        <p:spPr bwMode="auto">
          <a:xfrm>
            <a:off x="362559" y="1067908"/>
            <a:ext cx="9198953" cy="3782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Ecuador ocupa la posición 14º </a:t>
            </a:r>
            <a:r>
              <a:rPr lang="es-ES" sz="1100" dirty="0" smtClean="0">
                <a:solidFill>
                  <a:srgbClr val="002060"/>
                </a:solidFill>
              </a:rPr>
              <a:t>del ranking T&amp;T </a:t>
            </a:r>
            <a:r>
              <a:rPr lang="es-ES" sz="1100" dirty="0" err="1" smtClean="0">
                <a:solidFill>
                  <a:srgbClr val="002060"/>
                </a:solidFill>
              </a:rPr>
              <a:t>Competitiveness</a:t>
            </a:r>
            <a:r>
              <a:rPr lang="es-ES" sz="1100" dirty="0" smtClean="0">
                <a:solidFill>
                  <a:srgbClr val="002060"/>
                </a:solidFill>
              </a:rPr>
              <a:t> </a:t>
            </a:r>
            <a:r>
              <a:rPr lang="es-ES" sz="1100" dirty="0" err="1" smtClean="0">
                <a:solidFill>
                  <a:srgbClr val="002060"/>
                </a:solidFill>
              </a:rPr>
              <a:t>Report</a:t>
            </a:r>
            <a:r>
              <a:rPr lang="es-ES" sz="1100" dirty="0" smtClean="0">
                <a:solidFill>
                  <a:srgbClr val="002060"/>
                </a:solidFill>
              </a:rPr>
              <a:t> Américas, </a:t>
            </a:r>
            <a:r>
              <a:rPr lang="es-ES" sz="1100" b="1" dirty="0" smtClean="0">
                <a:solidFill>
                  <a:srgbClr val="002060"/>
                </a:solidFill>
              </a:rPr>
              <a:t>por detrás de Perú y Argentina, y por delante de Colombia y Bolivia</a:t>
            </a:r>
            <a:r>
              <a:rPr lang="es-ES" sz="1100" dirty="0" smtClean="0">
                <a:solidFill>
                  <a:srgbClr val="002060"/>
                </a:solidFill>
              </a:rPr>
              <a:t>. </a:t>
            </a:r>
            <a:r>
              <a:rPr lang="es-ES" sz="1100" b="1" dirty="0" smtClean="0">
                <a:solidFill>
                  <a:srgbClr val="002060"/>
                </a:solidFill>
              </a:rPr>
              <a:t>Destaca positivamente por su marco regulatorio para el turismo </a:t>
            </a:r>
            <a:r>
              <a:rPr lang="es-ES" sz="1100" dirty="0" smtClean="0">
                <a:solidFill>
                  <a:srgbClr val="002060"/>
                </a:solidFill>
              </a:rPr>
              <a:t>en comparación a otros países de la región. Sus puntos más fuertes están en el marco regulatorio y en recursos para el turismo.</a:t>
            </a:r>
            <a:endParaRPr lang="es-ES" sz="1100"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25</a:t>
            </a:fld>
            <a:endParaRPr lang="es-ES" dirty="0">
              <a:solidFill>
                <a:srgbClr val="002776"/>
              </a:solidFill>
            </a:endParaRPr>
          </a:p>
        </p:txBody>
      </p:sp>
      <p:sp>
        <p:nvSpPr>
          <p:cNvPr id="19" name="Right Arrow 18"/>
          <p:cNvSpPr/>
          <p:nvPr/>
        </p:nvSpPr>
        <p:spPr>
          <a:xfrm>
            <a:off x="132679" y="3323029"/>
            <a:ext cx="207594" cy="18180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1" name="Right Arrow 20"/>
          <p:cNvSpPr/>
          <p:nvPr/>
        </p:nvSpPr>
        <p:spPr>
          <a:xfrm>
            <a:off x="132679" y="4799999"/>
            <a:ext cx="207594" cy="181800"/>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Tree>
    <p:extLst>
      <p:ext uri="{BB962C8B-B14F-4D97-AF65-F5344CB8AC3E}">
        <p14:creationId xmlns:p14="http://schemas.microsoft.com/office/powerpoint/2010/main" val="1478891215"/>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descr="Screen Shot 2015-03-18 at 5.55.44 PM.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74329" y="890886"/>
            <a:ext cx="8527143" cy="5680600"/>
          </a:xfrm>
          <a:prstGeom prst="rect">
            <a:avLst/>
          </a:prstGeom>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a:t>
            </a:r>
            <a:r>
              <a:rPr lang="es-ES" b="1" dirty="0" smtClean="0">
                <a:solidFill>
                  <a:srgbClr val="002060"/>
                </a:solidFill>
                <a:cs typeface="Arial" charset="0"/>
              </a:rPr>
              <a:t>de turismo en Quito</a:t>
            </a:r>
            <a:endParaRPr lang="es-ES" b="1"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Mapa del Cluster Turístico del Ecuador</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250</a:t>
            </a:fld>
            <a:endParaRPr lang="es-ES" dirty="0">
              <a:solidFill>
                <a:srgbClr val="002776"/>
              </a:solidFill>
            </a:endParaRPr>
          </a:p>
        </p:txBody>
      </p:sp>
      <p:sp>
        <p:nvSpPr>
          <p:cNvPr id="22" name="Slide Number Placeholder 3"/>
          <p:cNvSpPr txBox="1">
            <a:spLocks/>
          </p:cNvSpPr>
          <p:nvPr/>
        </p:nvSpPr>
        <p:spPr>
          <a:xfrm>
            <a:off x="773302" y="6532355"/>
            <a:ext cx="785210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dirty="0" smtClean="0">
                <a:solidFill>
                  <a:srgbClr val="002776"/>
                </a:solidFill>
              </a:rPr>
              <a:t>Fuente: PLAN METROPOLITANO DE DESARROLLO 2015/2025 (marzo 2015), Julio José Prado</a:t>
            </a:r>
            <a:endParaRPr lang="es-ES" b="0" dirty="0">
              <a:solidFill>
                <a:srgbClr val="002776"/>
              </a:solidFill>
            </a:endParaRPr>
          </a:p>
        </p:txBody>
      </p:sp>
    </p:spTree>
    <p:extLst>
      <p:ext uri="{BB962C8B-B14F-4D97-AF65-F5344CB8AC3E}">
        <p14:creationId xmlns:p14="http://schemas.microsoft.com/office/powerpoint/2010/main" val="4269550609"/>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a:t>
            </a:r>
            <a:r>
              <a:rPr lang="es-ES" b="1" dirty="0" smtClean="0">
                <a:solidFill>
                  <a:srgbClr val="002060"/>
                </a:solidFill>
                <a:cs typeface="Arial" charset="0"/>
              </a:rPr>
              <a:t>de turismo en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Plan Metropolitano de Desarrollo 2015/2025</a:t>
            </a:r>
            <a:r>
              <a:rPr lang="es-ES" sz="2000" dirty="0">
                <a:solidFill>
                  <a:srgbClr val="00B0F0"/>
                </a:solidFill>
                <a:cs typeface="Arial" charset="0"/>
              </a:rPr>
              <a:t> - Julio José Prado (marzo 2015)</a:t>
            </a:r>
          </a:p>
          <a:p>
            <a:pPr fontAlgn="base">
              <a:spcBef>
                <a:spcPct val="0"/>
              </a:spcBef>
              <a:spcAft>
                <a:spcPct val="0"/>
              </a:spcAft>
            </a:pPr>
            <a:endParaRPr lang="es-ES" sz="2000" b="1" dirty="0">
              <a:solidFill>
                <a:srgbClr val="00B0F0"/>
              </a:solidFill>
              <a:cs typeface="Arial" charset="0"/>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spcAft>
                <a:spcPts val="300"/>
              </a:spcAft>
            </a:pPr>
            <a:r>
              <a:rPr lang="es-ES" sz="1200" dirty="0" smtClean="0">
                <a:solidFill>
                  <a:srgbClr val="002060"/>
                </a:solidFill>
                <a:cs typeface="Arial" charset="0"/>
              </a:rPr>
              <a:t>Para medir las interrelaciones de todos los actores dentro del </a:t>
            </a:r>
            <a:r>
              <a:rPr lang="es-ES" sz="1200" dirty="0" err="1" smtClean="0">
                <a:solidFill>
                  <a:srgbClr val="002060"/>
                </a:solidFill>
                <a:cs typeface="Arial" charset="0"/>
              </a:rPr>
              <a:t>Cluster</a:t>
            </a:r>
            <a:r>
              <a:rPr lang="es-ES" sz="1200" dirty="0" smtClean="0">
                <a:solidFill>
                  <a:srgbClr val="002060"/>
                </a:solidFill>
                <a:cs typeface="Arial" charset="0"/>
              </a:rPr>
              <a:t> definido, se utilizan los siguientes indicadores y las siguientes fuentes de información:</a:t>
            </a: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251</a:t>
            </a:fld>
            <a:endParaRPr lang="es-ES" dirty="0">
              <a:solidFill>
                <a:srgbClr val="002776"/>
              </a:solidFill>
            </a:endParaRPr>
          </a:p>
        </p:txBody>
      </p:sp>
      <p:sp>
        <p:nvSpPr>
          <p:cNvPr id="22" name="Slide Number Placeholder 3"/>
          <p:cNvSpPr txBox="1">
            <a:spLocks/>
          </p:cNvSpPr>
          <p:nvPr/>
        </p:nvSpPr>
        <p:spPr>
          <a:xfrm>
            <a:off x="773302" y="6532355"/>
            <a:ext cx="785210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dirty="0" smtClean="0">
                <a:solidFill>
                  <a:srgbClr val="002776"/>
                </a:solidFill>
              </a:rPr>
              <a:t>Fuente: PLAN METROPOLITANO DE DESARROLLO 2015/2025 (marzo 2015), Julio José Prado</a:t>
            </a:r>
            <a:endParaRPr lang="es-ES" b="0" dirty="0">
              <a:solidFill>
                <a:srgbClr val="002776"/>
              </a:solidFill>
            </a:endParaRPr>
          </a:p>
        </p:txBody>
      </p:sp>
      <p:sp>
        <p:nvSpPr>
          <p:cNvPr id="8" name="Text Box 10"/>
          <p:cNvSpPr txBox="1">
            <a:spLocks noChangeArrowheads="1"/>
          </p:cNvSpPr>
          <p:nvPr>
            <p:custDataLst>
              <p:tags r:id="rId1"/>
            </p:custDataLst>
          </p:nvPr>
        </p:nvSpPr>
        <p:spPr bwMode="auto">
          <a:xfrm>
            <a:off x="756989" y="2137254"/>
            <a:ext cx="1533661" cy="180000"/>
          </a:xfrm>
          <a:prstGeom prst="rect">
            <a:avLst/>
          </a:prstGeom>
          <a:solidFill>
            <a:schemeClr val="accent3"/>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Generación de Empleo</a:t>
            </a:r>
            <a:endParaRPr lang="es-ES" sz="1000" b="1" dirty="0">
              <a:solidFill>
                <a:srgbClr val="FFFFFF"/>
              </a:solidFill>
            </a:endParaRPr>
          </a:p>
        </p:txBody>
      </p:sp>
      <p:sp>
        <p:nvSpPr>
          <p:cNvPr id="9" name="Text Box 10"/>
          <p:cNvSpPr txBox="1">
            <a:spLocks noChangeArrowheads="1"/>
          </p:cNvSpPr>
          <p:nvPr>
            <p:custDataLst>
              <p:tags r:id="rId2"/>
            </p:custDataLst>
          </p:nvPr>
        </p:nvSpPr>
        <p:spPr bwMode="auto">
          <a:xfrm>
            <a:off x="2362300" y="2137254"/>
            <a:ext cx="1440160" cy="180000"/>
          </a:xfrm>
          <a:prstGeom prst="rect">
            <a:avLst/>
          </a:prstGeom>
          <a:solidFill>
            <a:schemeClr val="accent3"/>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Calidad del Empleo</a:t>
            </a:r>
            <a:endParaRPr lang="es-ES" sz="1000" b="1" dirty="0">
              <a:solidFill>
                <a:srgbClr val="FFFFFF"/>
              </a:solidFill>
            </a:endParaRPr>
          </a:p>
        </p:txBody>
      </p:sp>
      <p:sp>
        <p:nvSpPr>
          <p:cNvPr id="10" name="Text Box 10"/>
          <p:cNvSpPr txBox="1">
            <a:spLocks noChangeArrowheads="1"/>
          </p:cNvSpPr>
          <p:nvPr>
            <p:custDataLst>
              <p:tags r:id="rId3"/>
            </p:custDataLst>
          </p:nvPr>
        </p:nvSpPr>
        <p:spPr bwMode="auto">
          <a:xfrm>
            <a:off x="3892028" y="2137254"/>
            <a:ext cx="1493020" cy="180000"/>
          </a:xfrm>
          <a:prstGeom prst="rect">
            <a:avLst/>
          </a:prstGeom>
          <a:solidFill>
            <a:schemeClr val="accent3"/>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Calidad Empresarial</a:t>
            </a:r>
            <a:endParaRPr lang="es-ES" sz="1000" b="1" dirty="0">
              <a:solidFill>
                <a:srgbClr val="FFFFFF"/>
              </a:solidFill>
            </a:endParaRPr>
          </a:p>
        </p:txBody>
      </p:sp>
      <p:sp>
        <p:nvSpPr>
          <p:cNvPr id="11" name="Text Box 10"/>
          <p:cNvSpPr txBox="1">
            <a:spLocks noChangeArrowheads="1"/>
          </p:cNvSpPr>
          <p:nvPr>
            <p:custDataLst>
              <p:tags r:id="rId4"/>
            </p:custDataLst>
          </p:nvPr>
        </p:nvSpPr>
        <p:spPr bwMode="auto">
          <a:xfrm>
            <a:off x="5474967" y="2137254"/>
            <a:ext cx="1926305" cy="180000"/>
          </a:xfrm>
          <a:prstGeom prst="rect">
            <a:avLst/>
          </a:prstGeom>
          <a:solidFill>
            <a:schemeClr val="accent3"/>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Emprendimiento</a:t>
            </a:r>
            <a:endParaRPr lang="es-ES" sz="1000" b="1" dirty="0">
              <a:solidFill>
                <a:srgbClr val="FFFFFF"/>
              </a:solidFill>
            </a:endParaRPr>
          </a:p>
        </p:txBody>
      </p:sp>
      <p:sp>
        <p:nvSpPr>
          <p:cNvPr id="12" name="Rectangle 11"/>
          <p:cNvSpPr>
            <a:spLocks noChangeArrowheads="1"/>
          </p:cNvSpPr>
          <p:nvPr>
            <p:custDataLst>
              <p:tags r:id="rId5"/>
            </p:custDataLst>
          </p:nvPr>
        </p:nvSpPr>
        <p:spPr bwMode="auto">
          <a:xfrm>
            <a:off x="753814" y="2358994"/>
            <a:ext cx="153489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Participación Laboral en </a:t>
            </a:r>
            <a:r>
              <a:rPr lang="es-ES" sz="1000" dirty="0" err="1" smtClean="0">
                <a:solidFill>
                  <a:srgbClr val="002776"/>
                </a:solidFill>
              </a:rPr>
              <a:t>Ambito</a:t>
            </a:r>
            <a:r>
              <a:rPr lang="es-ES" sz="1000" dirty="0" smtClean="0">
                <a:solidFill>
                  <a:srgbClr val="002776"/>
                </a:solidFill>
              </a:rPr>
              <a:t> Local</a:t>
            </a:r>
          </a:p>
          <a:p>
            <a:pPr marL="360000" lvl="2" indent="-180000" defTabSz="957263">
              <a:spcBef>
                <a:spcPts val="400"/>
              </a:spcBef>
              <a:buFont typeface="Arial" charset="0"/>
              <a:buChar char="‒"/>
            </a:pPr>
            <a:r>
              <a:rPr lang="es-ES" sz="1000" dirty="0" smtClean="0">
                <a:solidFill>
                  <a:srgbClr val="002776"/>
                </a:solidFill>
              </a:rPr>
              <a:t>Total personal ocupado a CIIU 3 / Total personal ocupado Quito</a:t>
            </a:r>
          </a:p>
          <a:p>
            <a:pPr marL="171450" lvl="1" indent="-171450" defTabSz="957263">
              <a:spcBef>
                <a:spcPts val="400"/>
              </a:spcBef>
              <a:buFont typeface="Arial" panose="020B0604020202020204" pitchFamily="34" charset="0"/>
              <a:buChar char="•"/>
            </a:pPr>
            <a:r>
              <a:rPr lang="es-ES" sz="1000" dirty="0" smtClean="0">
                <a:solidFill>
                  <a:srgbClr val="002776"/>
                </a:solidFill>
              </a:rPr>
              <a:t>Participación Laboral en </a:t>
            </a:r>
            <a:r>
              <a:rPr lang="es-ES" sz="1000" dirty="0" err="1" smtClean="0">
                <a:solidFill>
                  <a:srgbClr val="002776"/>
                </a:solidFill>
              </a:rPr>
              <a:t>Ambito</a:t>
            </a:r>
            <a:r>
              <a:rPr lang="es-ES" sz="1000" dirty="0" smtClean="0">
                <a:solidFill>
                  <a:srgbClr val="002776"/>
                </a:solidFill>
              </a:rPr>
              <a:t> Local Sectorial</a:t>
            </a:r>
          </a:p>
          <a:p>
            <a:pPr marL="360000" lvl="2" indent="-180000" defTabSz="957263">
              <a:spcBef>
                <a:spcPts val="400"/>
              </a:spcBef>
              <a:buFont typeface="Arial" charset="0"/>
              <a:buChar char="‒"/>
            </a:pPr>
            <a:r>
              <a:rPr lang="es-ES" sz="1000" dirty="0" smtClean="0">
                <a:solidFill>
                  <a:srgbClr val="002776"/>
                </a:solidFill>
              </a:rPr>
              <a:t>Total personal ocupado a CIIU 3 / Total personal ocupado a CIIU 1</a:t>
            </a:r>
          </a:p>
          <a:p>
            <a:pPr marL="180000" lvl="1" indent="-180000" defTabSz="957263">
              <a:spcBef>
                <a:spcPts val="400"/>
              </a:spcBef>
              <a:buFont typeface="Arial" charset="0"/>
              <a:buChar char="•"/>
            </a:pPr>
            <a:r>
              <a:rPr lang="es-ES" sz="1000" dirty="0" smtClean="0">
                <a:solidFill>
                  <a:srgbClr val="002776"/>
                </a:solidFill>
              </a:rPr>
              <a:t>Participación Laboral por Género</a:t>
            </a:r>
          </a:p>
          <a:p>
            <a:pPr marL="360000" lvl="2" indent="-180000" defTabSz="957263">
              <a:spcBef>
                <a:spcPts val="400"/>
              </a:spcBef>
              <a:buFont typeface="Arial" charset="0"/>
              <a:buChar char="‒"/>
            </a:pPr>
            <a:r>
              <a:rPr lang="es-ES" sz="1000" dirty="0" smtClean="0">
                <a:solidFill>
                  <a:srgbClr val="002776"/>
                </a:solidFill>
              </a:rPr>
              <a:t>Total personal ocupado genero femenino a CIIU 3 / Total personal ocupado a CIIU 3</a:t>
            </a:r>
          </a:p>
          <a:p>
            <a:pPr marL="360000" lvl="2" indent="-180000" defTabSz="957263">
              <a:spcBef>
                <a:spcPts val="400"/>
              </a:spcBef>
              <a:buFont typeface="Arial" charset="0"/>
              <a:buChar char="‒"/>
            </a:pPr>
            <a:endParaRPr lang="es-ES" sz="1000" dirty="0" smtClean="0">
              <a:solidFill>
                <a:srgbClr val="002776"/>
              </a:solidFill>
            </a:endParaRPr>
          </a:p>
          <a:p>
            <a:pPr marL="171450" lvl="1" indent="-171450" defTabSz="957263">
              <a:spcBef>
                <a:spcPts val="400"/>
              </a:spcBef>
              <a:buFont typeface="Arial" panose="020B0604020202020204" pitchFamily="34" charset="0"/>
              <a:buChar char="•"/>
            </a:pPr>
            <a:endParaRPr lang="es-ES" sz="1000" dirty="0">
              <a:solidFill>
                <a:srgbClr val="002776"/>
              </a:solidFill>
            </a:endParaRPr>
          </a:p>
        </p:txBody>
      </p:sp>
      <p:sp>
        <p:nvSpPr>
          <p:cNvPr id="13" name="Rectangle 12"/>
          <p:cNvSpPr>
            <a:spLocks noChangeArrowheads="1"/>
          </p:cNvSpPr>
          <p:nvPr>
            <p:custDataLst>
              <p:tags r:id="rId6"/>
            </p:custDataLst>
          </p:nvPr>
        </p:nvSpPr>
        <p:spPr bwMode="auto">
          <a:xfrm>
            <a:off x="2360712" y="2358994"/>
            <a:ext cx="144016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Salario Promedio</a:t>
            </a:r>
          </a:p>
          <a:p>
            <a:pPr marL="360000" lvl="2" indent="-180000" defTabSz="957263">
              <a:spcBef>
                <a:spcPts val="400"/>
              </a:spcBef>
              <a:buFont typeface="Arial" charset="0"/>
              <a:buChar char="‒"/>
            </a:pPr>
            <a:r>
              <a:rPr lang="es-ES" sz="1000" dirty="0" smtClean="0">
                <a:solidFill>
                  <a:srgbClr val="002776"/>
                </a:solidFill>
              </a:rPr>
              <a:t>(Gasto </a:t>
            </a:r>
            <a:r>
              <a:rPr lang="es-ES" sz="1000" dirty="0" err="1" smtClean="0">
                <a:solidFill>
                  <a:srgbClr val="002776"/>
                </a:solidFill>
              </a:rPr>
              <a:t>annual</a:t>
            </a:r>
            <a:r>
              <a:rPr lang="es-ES" sz="1000" dirty="0" smtClean="0">
                <a:solidFill>
                  <a:srgbClr val="002776"/>
                </a:solidFill>
              </a:rPr>
              <a:t> en </a:t>
            </a:r>
            <a:r>
              <a:rPr lang="es-ES" sz="1000" dirty="0" err="1" smtClean="0">
                <a:solidFill>
                  <a:srgbClr val="002776"/>
                </a:solidFill>
              </a:rPr>
              <a:t>remuneracoines</a:t>
            </a:r>
            <a:r>
              <a:rPr lang="es-ES" sz="1000" dirty="0" smtClean="0">
                <a:solidFill>
                  <a:srgbClr val="002776"/>
                </a:solidFill>
              </a:rPr>
              <a:t> CIIU3 / Total empleados remunerados CIIU 3) / Salario Mínimo Unificado</a:t>
            </a:r>
          </a:p>
          <a:p>
            <a:pPr marL="180000" lvl="1" indent="-180000" defTabSz="957263">
              <a:spcBef>
                <a:spcPts val="400"/>
              </a:spcBef>
              <a:buFont typeface="Arial" charset="0"/>
              <a:buChar char="•"/>
            </a:pPr>
            <a:r>
              <a:rPr lang="es-ES" sz="1000" dirty="0" err="1" smtClean="0">
                <a:solidFill>
                  <a:srgbClr val="002776"/>
                </a:solidFill>
              </a:rPr>
              <a:t>Participacion</a:t>
            </a:r>
            <a:r>
              <a:rPr lang="es-ES" sz="1000" dirty="0" smtClean="0">
                <a:solidFill>
                  <a:srgbClr val="002776"/>
                </a:solidFill>
              </a:rPr>
              <a:t> Salarial</a:t>
            </a:r>
          </a:p>
          <a:p>
            <a:pPr marL="360000" lvl="2" indent="-180000" defTabSz="957263">
              <a:spcBef>
                <a:spcPts val="400"/>
              </a:spcBef>
              <a:buFont typeface="Arial" charset="0"/>
              <a:buChar char="‒"/>
            </a:pPr>
            <a:r>
              <a:rPr lang="es-ES" sz="1000" dirty="0" smtClean="0">
                <a:solidFill>
                  <a:srgbClr val="002776"/>
                </a:solidFill>
              </a:rPr>
              <a:t>Gastos anuales en remuneraciones CIIU 3 / Total egresos a CIIU 3</a:t>
            </a:r>
          </a:p>
          <a:p>
            <a:pPr marL="180000" lvl="1" indent="-180000" defTabSz="957263">
              <a:spcBef>
                <a:spcPts val="400"/>
              </a:spcBef>
              <a:buFont typeface="Arial" charset="0"/>
              <a:buChar char="•"/>
            </a:pPr>
            <a:r>
              <a:rPr lang="es-ES" sz="1000" dirty="0" smtClean="0">
                <a:solidFill>
                  <a:srgbClr val="002776"/>
                </a:solidFill>
              </a:rPr>
              <a:t>Formalidad Laboral</a:t>
            </a:r>
          </a:p>
          <a:p>
            <a:pPr marL="360000" lvl="2" indent="-180000" defTabSz="957263">
              <a:spcBef>
                <a:spcPts val="400"/>
              </a:spcBef>
              <a:buFont typeface="Arial" charset="0"/>
              <a:buChar char="‒"/>
            </a:pPr>
            <a:r>
              <a:rPr lang="es-ES" sz="1000" dirty="0" smtClean="0">
                <a:solidFill>
                  <a:srgbClr val="002776"/>
                </a:solidFill>
              </a:rPr>
              <a:t>Total personal remunerado CIIU 3 / Total personal ocupado CIIU 3</a:t>
            </a:r>
          </a:p>
          <a:p>
            <a:pPr marL="360000" lvl="2" indent="-180000" defTabSz="957263">
              <a:spcBef>
                <a:spcPts val="400"/>
              </a:spcBef>
              <a:buFont typeface="Arial" charset="0"/>
              <a:buChar char="‒"/>
            </a:pPr>
            <a:endParaRPr lang="es-ES" sz="1000" dirty="0">
              <a:solidFill>
                <a:srgbClr val="002776"/>
              </a:solidFill>
            </a:endParaRPr>
          </a:p>
        </p:txBody>
      </p:sp>
      <p:sp>
        <p:nvSpPr>
          <p:cNvPr id="14" name="Rectangle 13"/>
          <p:cNvSpPr>
            <a:spLocks noChangeArrowheads="1"/>
          </p:cNvSpPr>
          <p:nvPr>
            <p:custDataLst>
              <p:tags r:id="rId7"/>
            </p:custDataLst>
          </p:nvPr>
        </p:nvSpPr>
        <p:spPr bwMode="auto">
          <a:xfrm>
            <a:off x="3890440" y="2358994"/>
            <a:ext cx="149302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Formalidad Empresarial</a:t>
            </a:r>
          </a:p>
          <a:p>
            <a:pPr marL="360000" lvl="2" indent="-180000" defTabSz="957263">
              <a:spcBef>
                <a:spcPts val="400"/>
              </a:spcBef>
              <a:buFont typeface="Arial" charset="0"/>
              <a:buChar char="‒"/>
            </a:pPr>
            <a:r>
              <a:rPr lang="es-ES" sz="1000" dirty="0" smtClean="0">
                <a:solidFill>
                  <a:srgbClr val="002776"/>
                </a:solidFill>
              </a:rPr>
              <a:t>Total de establecimientos con RUC a CIIU 3 / Total establecimientos CIIU 3</a:t>
            </a:r>
          </a:p>
          <a:p>
            <a:pPr marL="180000" lvl="1" indent="-180000" defTabSz="957263">
              <a:spcBef>
                <a:spcPts val="400"/>
              </a:spcBef>
              <a:buFont typeface="Arial" charset="0"/>
              <a:buChar char="•"/>
            </a:pPr>
            <a:r>
              <a:rPr lang="es-ES" sz="1000" dirty="0" smtClean="0">
                <a:solidFill>
                  <a:srgbClr val="002776"/>
                </a:solidFill>
              </a:rPr>
              <a:t>Responsabilidad tributaria</a:t>
            </a:r>
          </a:p>
          <a:p>
            <a:pPr marL="360000" lvl="2" indent="-180000" defTabSz="957263">
              <a:spcBef>
                <a:spcPts val="400"/>
              </a:spcBef>
              <a:buFont typeface="Arial" charset="0"/>
              <a:buChar char="‒"/>
            </a:pPr>
            <a:r>
              <a:rPr lang="es-ES" sz="1000" dirty="0" smtClean="0">
                <a:solidFill>
                  <a:srgbClr val="002776"/>
                </a:solidFill>
              </a:rPr>
              <a:t>Tasas, contribuciones y otros impuestos anuales (excluye IVA e ICE) CIIU 3 / Total de ingresos anuales percibidos por ventas o prestación de servicios CIIU 3</a:t>
            </a:r>
          </a:p>
          <a:p>
            <a:pPr marL="360000" lvl="2" indent="-180000" defTabSz="957263">
              <a:spcBef>
                <a:spcPts val="400"/>
              </a:spcBef>
              <a:buFont typeface="Arial" charset="0"/>
              <a:buChar char="‒"/>
            </a:pPr>
            <a:endParaRPr lang="es-ES" sz="1000" dirty="0">
              <a:solidFill>
                <a:srgbClr val="002776"/>
              </a:solidFill>
            </a:endParaRPr>
          </a:p>
        </p:txBody>
      </p:sp>
      <p:sp>
        <p:nvSpPr>
          <p:cNvPr id="15" name="Rectangle 14"/>
          <p:cNvSpPr>
            <a:spLocks noChangeArrowheads="1"/>
          </p:cNvSpPr>
          <p:nvPr>
            <p:custDataLst>
              <p:tags r:id="rId8"/>
            </p:custDataLst>
          </p:nvPr>
        </p:nvSpPr>
        <p:spPr bwMode="auto">
          <a:xfrm>
            <a:off x="5473028" y="2358994"/>
            <a:ext cx="192785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Peso de ventas de PYMES</a:t>
            </a:r>
          </a:p>
          <a:p>
            <a:pPr marL="360000" lvl="2" indent="-180000" defTabSz="957263">
              <a:spcBef>
                <a:spcPts val="400"/>
              </a:spcBef>
              <a:buFont typeface="Arial" charset="0"/>
              <a:buChar char="‒"/>
            </a:pPr>
            <a:r>
              <a:rPr lang="es-ES" sz="1000" dirty="0" smtClean="0">
                <a:solidFill>
                  <a:srgbClr val="002776"/>
                </a:solidFill>
              </a:rPr>
              <a:t>Ventas netas de PYMES CIIU 3 / Ventas totales de PYMES de Quito</a:t>
            </a:r>
          </a:p>
          <a:p>
            <a:pPr marL="180000" lvl="1" indent="-180000" defTabSz="957263">
              <a:spcBef>
                <a:spcPts val="400"/>
              </a:spcBef>
              <a:buFont typeface="Arial" charset="0"/>
              <a:buChar char="•"/>
            </a:pPr>
            <a:r>
              <a:rPr lang="es-ES" sz="1000" dirty="0" smtClean="0">
                <a:solidFill>
                  <a:srgbClr val="002776"/>
                </a:solidFill>
              </a:rPr>
              <a:t>Peso de Utilidades PYMES</a:t>
            </a:r>
          </a:p>
          <a:p>
            <a:pPr marL="360000" lvl="2" indent="-180000" defTabSz="957263">
              <a:spcBef>
                <a:spcPts val="400"/>
              </a:spcBef>
              <a:buFont typeface="Arial" charset="0"/>
              <a:buChar char="‒"/>
            </a:pPr>
            <a:r>
              <a:rPr lang="es-ES" sz="1000" dirty="0" smtClean="0">
                <a:solidFill>
                  <a:srgbClr val="002776"/>
                </a:solidFill>
              </a:rPr>
              <a:t>Ventas netas de PYMES CIIU3 / Utilidad neta total de PYMES en Quito</a:t>
            </a:r>
          </a:p>
          <a:p>
            <a:pPr marL="180000" lvl="1" indent="-180000" defTabSz="957263">
              <a:spcBef>
                <a:spcPts val="400"/>
              </a:spcBef>
              <a:buFont typeface="Arial" charset="0"/>
              <a:buChar char="•"/>
            </a:pPr>
            <a:r>
              <a:rPr lang="es-ES" sz="1000" dirty="0" err="1" smtClean="0">
                <a:solidFill>
                  <a:srgbClr val="002776"/>
                </a:solidFill>
              </a:rPr>
              <a:t>Indice</a:t>
            </a:r>
            <a:r>
              <a:rPr lang="es-ES" sz="1000" dirty="0" smtClean="0">
                <a:solidFill>
                  <a:srgbClr val="002776"/>
                </a:solidFill>
              </a:rPr>
              <a:t> </a:t>
            </a:r>
            <a:r>
              <a:rPr lang="es-ES" sz="1000" dirty="0" err="1" smtClean="0">
                <a:solidFill>
                  <a:srgbClr val="002776"/>
                </a:solidFill>
              </a:rPr>
              <a:t>Herfindahl</a:t>
            </a:r>
            <a:endParaRPr lang="es-ES" sz="1000" dirty="0" smtClean="0">
              <a:solidFill>
                <a:srgbClr val="002776"/>
              </a:solidFill>
            </a:endParaRPr>
          </a:p>
          <a:p>
            <a:pPr marL="360000" lvl="2" indent="-180000" defTabSz="957263">
              <a:spcBef>
                <a:spcPts val="400"/>
              </a:spcBef>
              <a:buFont typeface="Arial" charset="0"/>
              <a:buChar char="‒"/>
            </a:pPr>
            <a:r>
              <a:rPr lang="es-ES" sz="1000" dirty="0" smtClean="0">
                <a:solidFill>
                  <a:srgbClr val="002776"/>
                </a:solidFill>
              </a:rPr>
              <a:t>Sumatoria </a:t>
            </a:r>
            <a:r>
              <a:rPr lang="es-ES" sz="1000" baseline="30000" dirty="0" smtClean="0">
                <a:solidFill>
                  <a:srgbClr val="002776"/>
                </a:solidFill>
              </a:rPr>
              <a:t>n</a:t>
            </a:r>
            <a:r>
              <a:rPr lang="es-ES" sz="1000" dirty="0" smtClean="0">
                <a:solidFill>
                  <a:srgbClr val="002776"/>
                </a:solidFill>
              </a:rPr>
              <a:t>S</a:t>
            </a:r>
            <a:r>
              <a:rPr lang="es-ES" sz="1000" baseline="30000" dirty="0" smtClean="0">
                <a:solidFill>
                  <a:srgbClr val="002776"/>
                </a:solidFill>
              </a:rPr>
              <a:t>2</a:t>
            </a:r>
            <a:r>
              <a:rPr lang="es-ES" sz="1000" dirty="0" smtClean="0">
                <a:solidFill>
                  <a:srgbClr val="002776"/>
                </a:solidFill>
              </a:rPr>
              <a:t>, donde S es la participación de Mercado de cada empresa</a:t>
            </a:r>
          </a:p>
          <a:p>
            <a:pPr marL="180000" lvl="1" indent="-180000" defTabSz="957263">
              <a:spcBef>
                <a:spcPts val="400"/>
              </a:spcBef>
              <a:buFont typeface="Arial" charset="0"/>
              <a:buChar char="•"/>
            </a:pPr>
            <a:r>
              <a:rPr lang="es-ES" sz="1000" dirty="0" smtClean="0">
                <a:solidFill>
                  <a:srgbClr val="002776"/>
                </a:solidFill>
              </a:rPr>
              <a:t>Creación de establecimientos</a:t>
            </a:r>
          </a:p>
          <a:p>
            <a:pPr marL="360000" lvl="2" indent="-180000" defTabSz="957263">
              <a:spcBef>
                <a:spcPts val="400"/>
              </a:spcBef>
              <a:buFont typeface="Arial" charset="0"/>
              <a:buChar char="‒"/>
            </a:pPr>
            <a:r>
              <a:rPr lang="es-ES" sz="1000" dirty="0" smtClean="0">
                <a:solidFill>
                  <a:srgbClr val="002776"/>
                </a:solidFill>
              </a:rPr>
              <a:t>Tasa promedio </a:t>
            </a:r>
            <a:r>
              <a:rPr lang="es-ES" sz="1000" dirty="0" err="1" smtClean="0">
                <a:solidFill>
                  <a:srgbClr val="002776"/>
                </a:solidFill>
              </a:rPr>
              <a:t>annual</a:t>
            </a:r>
            <a:r>
              <a:rPr lang="es-ES" sz="1000" dirty="0" smtClean="0">
                <a:solidFill>
                  <a:srgbClr val="002776"/>
                </a:solidFill>
              </a:rPr>
              <a:t> de creación de establecimientos (2005 – 2015)</a:t>
            </a:r>
          </a:p>
          <a:p>
            <a:pPr marL="180000" lvl="1" indent="-180000" defTabSz="957263">
              <a:spcBef>
                <a:spcPts val="400"/>
              </a:spcBef>
              <a:buFont typeface="Arial" charset="0"/>
              <a:buChar char="•"/>
            </a:pPr>
            <a:r>
              <a:rPr lang="es-ES" sz="1000" dirty="0" smtClean="0">
                <a:solidFill>
                  <a:srgbClr val="002776"/>
                </a:solidFill>
              </a:rPr>
              <a:t>Artesanos</a:t>
            </a:r>
          </a:p>
          <a:p>
            <a:pPr marL="360000" lvl="2" indent="-180000" defTabSz="957263">
              <a:spcBef>
                <a:spcPts val="400"/>
              </a:spcBef>
              <a:buFont typeface="Arial" charset="0"/>
              <a:buChar char="‒"/>
            </a:pPr>
            <a:r>
              <a:rPr lang="es-ES" sz="1000" dirty="0" smtClean="0">
                <a:solidFill>
                  <a:srgbClr val="002776"/>
                </a:solidFill>
              </a:rPr>
              <a:t>Total empresas con certificado artesanal CIIU3 / total de </a:t>
            </a:r>
            <a:r>
              <a:rPr lang="es-ES" sz="1000" dirty="0" err="1" smtClean="0">
                <a:solidFill>
                  <a:srgbClr val="002776"/>
                </a:solidFill>
              </a:rPr>
              <a:t>establecimentos</a:t>
            </a:r>
            <a:r>
              <a:rPr lang="es-ES" sz="1000" dirty="0" smtClean="0">
                <a:solidFill>
                  <a:srgbClr val="002776"/>
                </a:solidFill>
              </a:rPr>
              <a:t> a CIIU 3</a:t>
            </a:r>
          </a:p>
          <a:p>
            <a:pPr marL="360000" lvl="2" indent="-180000" defTabSz="957263">
              <a:spcBef>
                <a:spcPts val="400"/>
              </a:spcBef>
              <a:buFont typeface="Arial" charset="0"/>
              <a:buChar char="‒"/>
            </a:pPr>
            <a:endParaRPr lang="es-ES" sz="1000" dirty="0" smtClean="0">
              <a:solidFill>
                <a:srgbClr val="002776"/>
              </a:solidFill>
            </a:endParaRPr>
          </a:p>
          <a:p>
            <a:pPr marL="360000" lvl="2" indent="-180000" defTabSz="957263">
              <a:spcBef>
                <a:spcPts val="400"/>
              </a:spcBef>
              <a:buFont typeface="Arial" charset="0"/>
              <a:buChar char="‒"/>
            </a:pPr>
            <a:endParaRPr lang="es-ES" sz="1000" baseline="30000" dirty="0" smtClean="0">
              <a:solidFill>
                <a:srgbClr val="002776"/>
              </a:solidFill>
            </a:endParaRPr>
          </a:p>
          <a:p>
            <a:pPr marL="360000" lvl="2" indent="-180000" defTabSz="957263">
              <a:spcBef>
                <a:spcPts val="400"/>
              </a:spcBef>
              <a:buFont typeface="Arial" charset="0"/>
              <a:buChar char="‒"/>
            </a:pPr>
            <a:endParaRPr lang="es-ES" sz="1000" dirty="0" smtClean="0">
              <a:solidFill>
                <a:srgbClr val="002776"/>
              </a:solidFill>
            </a:endParaRPr>
          </a:p>
          <a:p>
            <a:pPr marL="360000" lvl="2" indent="-180000" defTabSz="957263">
              <a:spcBef>
                <a:spcPts val="400"/>
              </a:spcBef>
              <a:buFont typeface="Arial" charset="0"/>
              <a:buChar char="‒"/>
            </a:pPr>
            <a:endParaRPr lang="es-ES" sz="1000" dirty="0">
              <a:solidFill>
                <a:srgbClr val="002776"/>
              </a:solidFill>
            </a:endParaRPr>
          </a:p>
        </p:txBody>
      </p:sp>
      <p:sp>
        <p:nvSpPr>
          <p:cNvPr id="16" name="Text Box 10"/>
          <p:cNvSpPr txBox="1">
            <a:spLocks noChangeArrowheads="1"/>
          </p:cNvSpPr>
          <p:nvPr>
            <p:custDataLst>
              <p:tags r:id="rId9"/>
            </p:custDataLst>
          </p:nvPr>
        </p:nvSpPr>
        <p:spPr bwMode="auto">
          <a:xfrm>
            <a:off x="756989" y="1484784"/>
            <a:ext cx="8372475" cy="256406"/>
          </a:xfrm>
          <a:prstGeom prst="rect">
            <a:avLst/>
          </a:prstGeom>
          <a:solidFill>
            <a:schemeClr val="accent3"/>
          </a:solidFill>
          <a:ln w="12700" algn="ctr">
            <a:solidFill>
              <a:schemeClr val="accent1"/>
            </a:solidFill>
            <a:miter lim="800000"/>
            <a:headEnd/>
            <a:tailEnd type="none" w="sm" len="med"/>
          </a:ln>
        </p:spPr>
        <p:txBody>
          <a:bodyPr lIns="36000" tIns="36000" rIns="36000" bIns="36000" anchor="ctr" anchorCtr="1"/>
          <a:lstStyle/>
          <a:p>
            <a:pPr defTabSz="957263"/>
            <a:r>
              <a:rPr lang="es-ES" sz="1200" b="1" dirty="0" smtClean="0">
                <a:solidFill>
                  <a:srgbClr val="FFFFFF"/>
                </a:solidFill>
              </a:rPr>
              <a:t>Calidad Empresarial</a:t>
            </a:r>
            <a:endParaRPr lang="es-ES" sz="1400" b="1" dirty="0">
              <a:solidFill>
                <a:srgbClr val="FFFFFF"/>
              </a:solidFill>
            </a:endParaRPr>
          </a:p>
        </p:txBody>
      </p:sp>
      <p:sp>
        <p:nvSpPr>
          <p:cNvPr id="18" name="Text Box 10"/>
          <p:cNvSpPr txBox="1">
            <a:spLocks noChangeArrowheads="1"/>
          </p:cNvSpPr>
          <p:nvPr>
            <p:custDataLst>
              <p:tags r:id="rId10"/>
            </p:custDataLst>
          </p:nvPr>
        </p:nvSpPr>
        <p:spPr bwMode="auto">
          <a:xfrm>
            <a:off x="7475001" y="2137254"/>
            <a:ext cx="1654463" cy="179884"/>
          </a:xfrm>
          <a:prstGeom prst="rect">
            <a:avLst/>
          </a:prstGeom>
          <a:solidFill>
            <a:schemeClr val="accent3"/>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Impacto Ambiental</a:t>
            </a:r>
            <a:endParaRPr lang="es-ES" sz="1000" b="1" dirty="0">
              <a:solidFill>
                <a:srgbClr val="FFFFFF"/>
              </a:solidFill>
            </a:endParaRPr>
          </a:p>
        </p:txBody>
      </p:sp>
      <p:sp>
        <p:nvSpPr>
          <p:cNvPr id="19" name="Rectangle 18"/>
          <p:cNvSpPr>
            <a:spLocks noChangeArrowheads="1"/>
          </p:cNvSpPr>
          <p:nvPr>
            <p:custDataLst>
              <p:tags r:id="rId11"/>
            </p:custDataLst>
          </p:nvPr>
        </p:nvSpPr>
        <p:spPr bwMode="auto">
          <a:xfrm>
            <a:off x="7473280" y="2357916"/>
            <a:ext cx="165579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Impacto ambiental</a:t>
            </a:r>
          </a:p>
          <a:p>
            <a:pPr marL="360000" lvl="2" indent="-180000" defTabSz="957263">
              <a:spcBef>
                <a:spcPts val="400"/>
              </a:spcBef>
              <a:buFont typeface="Arial" charset="0"/>
              <a:buChar char="‒"/>
            </a:pPr>
            <a:r>
              <a:rPr lang="es-ES" sz="1000" dirty="0" smtClean="0">
                <a:solidFill>
                  <a:srgbClr val="002776"/>
                </a:solidFill>
              </a:rPr>
              <a:t>Monto de Gasto en manejo de desechos CIIU 3 / Total de egresos a CIIU 3</a:t>
            </a:r>
          </a:p>
          <a:p>
            <a:pPr marL="180000" lvl="1" indent="-180000" defTabSz="957263">
              <a:spcBef>
                <a:spcPts val="400"/>
              </a:spcBef>
              <a:buFont typeface="Arial" charset="0"/>
              <a:buChar char="•"/>
            </a:pPr>
            <a:r>
              <a:rPr lang="es-ES" sz="1000" dirty="0" smtClean="0">
                <a:solidFill>
                  <a:srgbClr val="002776"/>
                </a:solidFill>
              </a:rPr>
              <a:t>Impacto ambiental</a:t>
            </a:r>
          </a:p>
          <a:p>
            <a:pPr marL="360000" lvl="2" indent="-180000" defTabSz="957263">
              <a:spcBef>
                <a:spcPts val="400"/>
              </a:spcBef>
              <a:buFont typeface="Arial" charset="0"/>
              <a:buChar char="‒"/>
            </a:pPr>
            <a:r>
              <a:rPr lang="es-ES" sz="1000" dirty="0" smtClean="0">
                <a:solidFill>
                  <a:srgbClr val="002776"/>
                </a:solidFill>
              </a:rPr>
              <a:t>Número de empresas que realizan manejo de desechos / Total de empresas a CIIU 3</a:t>
            </a:r>
          </a:p>
          <a:p>
            <a:pPr marL="360000" lvl="2" indent="-180000" defTabSz="957263">
              <a:spcBef>
                <a:spcPts val="400"/>
              </a:spcBef>
              <a:buFont typeface="Arial" charset="0"/>
              <a:buChar char="‒"/>
            </a:pPr>
            <a:endParaRPr lang="es-ES" sz="1000" dirty="0">
              <a:solidFill>
                <a:srgbClr val="002776"/>
              </a:solidFill>
            </a:endParaRPr>
          </a:p>
        </p:txBody>
      </p:sp>
      <p:sp>
        <p:nvSpPr>
          <p:cNvPr id="20" name="Rectangle 11"/>
          <p:cNvSpPr>
            <a:spLocks noChangeArrowheads="1"/>
          </p:cNvSpPr>
          <p:nvPr>
            <p:custDataLst>
              <p:tags r:id="rId12"/>
            </p:custDataLst>
          </p:nvPr>
        </p:nvSpPr>
        <p:spPr bwMode="auto">
          <a:xfrm>
            <a:off x="753814" y="1741190"/>
            <a:ext cx="8375256" cy="354324"/>
          </a:xfrm>
          <a:prstGeom prst="rect">
            <a:avLst/>
          </a:prstGeom>
          <a:noFill/>
          <a:ln w="12700" algn="ctr">
            <a:solidFill>
              <a:schemeClr val="accent1"/>
            </a:solidFill>
            <a:miter lim="800000"/>
            <a:headEnd/>
            <a:tailEnd/>
          </a:ln>
        </p:spPr>
        <p:txBody>
          <a:bodyPr lIns="36000" tIns="36000" rIns="36000" bIns="36000" anchor="ctr"/>
          <a:lstStyle/>
          <a:p>
            <a:pPr algn="ctr" defTabSz="957998">
              <a:spcAft>
                <a:spcPts val="300"/>
              </a:spcAft>
              <a:defRPr/>
            </a:pPr>
            <a:r>
              <a:rPr lang="es-ES" sz="1000" kern="0" dirty="0" smtClean="0">
                <a:solidFill>
                  <a:srgbClr val="002776"/>
                </a:solidFill>
              </a:rPr>
              <a:t>Fuente de información: INEC, CENSO ECONÓMICO 2012</a:t>
            </a:r>
            <a:endParaRPr lang="es-ES" sz="1000" kern="0" dirty="0">
              <a:solidFill>
                <a:srgbClr val="002776"/>
              </a:solidFill>
            </a:endParaRPr>
          </a:p>
        </p:txBody>
      </p:sp>
    </p:spTree>
    <p:extLst>
      <p:ext uri="{BB962C8B-B14F-4D97-AF65-F5344CB8AC3E}">
        <p14:creationId xmlns:p14="http://schemas.microsoft.com/office/powerpoint/2010/main" val="1277910847"/>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a:t>
            </a:r>
            <a:r>
              <a:rPr lang="es-ES" b="1" dirty="0" smtClean="0">
                <a:solidFill>
                  <a:srgbClr val="002060"/>
                </a:solidFill>
                <a:cs typeface="Arial" charset="0"/>
              </a:rPr>
              <a:t>de turismo en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Plan Metropolitano de Desarrollo 2015/2025</a:t>
            </a:r>
            <a:r>
              <a:rPr lang="es-ES" sz="2000" dirty="0">
                <a:solidFill>
                  <a:srgbClr val="00B0F0"/>
                </a:solidFill>
                <a:cs typeface="Arial" charset="0"/>
              </a:rPr>
              <a:t> - Julio José Prado (marzo 2015)</a:t>
            </a:r>
          </a:p>
          <a:p>
            <a:pPr fontAlgn="base">
              <a:spcBef>
                <a:spcPct val="0"/>
              </a:spcBef>
              <a:spcAft>
                <a:spcPct val="0"/>
              </a:spcAft>
            </a:pPr>
            <a:endParaRPr lang="es-ES" sz="2000" b="1" dirty="0">
              <a:solidFill>
                <a:srgbClr val="00B0F0"/>
              </a:solidFill>
              <a:cs typeface="Arial" charset="0"/>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spcAft>
                <a:spcPts val="300"/>
              </a:spcAft>
            </a:pPr>
            <a:r>
              <a:rPr lang="es-ES" sz="1200" dirty="0" smtClean="0">
                <a:solidFill>
                  <a:srgbClr val="002060"/>
                </a:solidFill>
                <a:cs typeface="Arial" charset="0"/>
              </a:rPr>
              <a:t>Para medir las interrelaciones de todos los actores dentro del </a:t>
            </a:r>
            <a:r>
              <a:rPr lang="es-ES" sz="1200" dirty="0" err="1" smtClean="0">
                <a:solidFill>
                  <a:srgbClr val="002060"/>
                </a:solidFill>
                <a:cs typeface="Arial" charset="0"/>
              </a:rPr>
              <a:t>Cluster</a:t>
            </a:r>
            <a:r>
              <a:rPr lang="es-ES" sz="1200" dirty="0" smtClean="0">
                <a:solidFill>
                  <a:srgbClr val="002060"/>
                </a:solidFill>
                <a:cs typeface="Arial" charset="0"/>
              </a:rPr>
              <a:t> definido, se utilizan los siguientes indicadores y las siguientes fuentes de información:</a:t>
            </a: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252</a:t>
            </a:fld>
            <a:endParaRPr lang="es-ES" dirty="0">
              <a:solidFill>
                <a:srgbClr val="002776"/>
              </a:solidFill>
            </a:endParaRPr>
          </a:p>
        </p:txBody>
      </p:sp>
      <p:sp>
        <p:nvSpPr>
          <p:cNvPr id="22" name="Slide Number Placeholder 3"/>
          <p:cNvSpPr txBox="1">
            <a:spLocks/>
          </p:cNvSpPr>
          <p:nvPr/>
        </p:nvSpPr>
        <p:spPr>
          <a:xfrm>
            <a:off x="773302" y="6532355"/>
            <a:ext cx="785210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dirty="0" smtClean="0">
                <a:solidFill>
                  <a:srgbClr val="002776"/>
                </a:solidFill>
              </a:rPr>
              <a:t>Fuente: PLAN METROPOLITANO DE DESARROLLO 2015/2025 (marzo 2015), Julio José Prado</a:t>
            </a:r>
            <a:endParaRPr lang="es-ES" b="0" dirty="0">
              <a:solidFill>
                <a:srgbClr val="002776"/>
              </a:solidFill>
            </a:endParaRPr>
          </a:p>
        </p:txBody>
      </p:sp>
      <p:sp>
        <p:nvSpPr>
          <p:cNvPr id="21" name="Text Box 10"/>
          <p:cNvSpPr txBox="1">
            <a:spLocks noChangeArrowheads="1"/>
          </p:cNvSpPr>
          <p:nvPr>
            <p:custDataLst>
              <p:tags r:id="rId1"/>
            </p:custDataLst>
          </p:nvPr>
        </p:nvSpPr>
        <p:spPr bwMode="auto">
          <a:xfrm>
            <a:off x="756989" y="2124183"/>
            <a:ext cx="1533661" cy="180000"/>
          </a:xfrm>
          <a:prstGeom prst="rect">
            <a:avLst/>
          </a:prstGeom>
          <a:solidFill>
            <a:srgbClr val="92D400"/>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Productividad</a:t>
            </a:r>
            <a:endParaRPr lang="es-ES" sz="1000" b="1" dirty="0">
              <a:solidFill>
                <a:srgbClr val="FFFFFF"/>
              </a:solidFill>
            </a:endParaRPr>
          </a:p>
        </p:txBody>
      </p:sp>
      <p:sp>
        <p:nvSpPr>
          <p:cNvPr id="23" name="Text Box 10"/>
          <p:cNvSpPr txBox="1">
            <a:spLocks noChangeArrowheads="1"/>
          </p:cNvSpPr>
          <p:nvPr>
            <p:custDataLst>
              <p:tags r:id="rId2"/>
            </p:custDataLst>
          </p:nvPr>
        </p:nvSpPr>
        <p:spPr bwMode="auto">
          <a:xfrm>
            <a:off x="2434308" y="2124183"/>
            <a:ext cx="1800200" cy="180000"/>
          </a:xfrm>
          <a:prstGeom prst="rect">
            <a:avLst/>
          </a:prstGeom>
          <a:solidFill>
            <a:srgbClr val="92D400"/>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Indicadores Financieros</a:t>
            </a:r>
            <a:endParaRPr lang="es-ES" sz="1000" b="1" dirty="0">
              <a:solidFill>
                <a:srgbClr val="FFFFFF"/>
              </a:solidFill>
            </a:endParaRPr>
          </a:p>
        </p:txBody>
      </p:sp>
      <p:sp>
        <p:nvSpPr>
          <p:cNvPr id="24" name="Text Box 10"/>
          <p:cNvSpPr txBox="1">
            <a:spLocks noChangeArrowheads="1"/>
          </p:cNvSpPr>
          <p:nvPr>
            <p:custDataLst>
              <p:tags r:id="rId3"/>
            </p:custDataLst>
          </p:nvPr>
        </p:nvSpPr>
        <p:spPr bwMode="auto">
          <a:xfrm>
            <a:off x="4378524" y="2124183"/>
            <a:ext cx="2662708" cy="180000"/>
          </a:xfrm>
          <a:prstGeom prst="rect">
            <a:avLst/>
          </a:prstGeom>
          <a:solidFill>
            <a:srgbClr val="92D400"/>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Innovación</a:t>
            </a:r>
            <a:endParaRPr lang="es-ES" sz="1000" b="1" dirty="0">
              <a:solidFill>
                <a:srgbClr val="FFFFFF"/>
              </a:solidFill>
            </a:endParaRPr>
          </a:p>
        </p:txBody>
      </p:sp>
      <p:sp>
        <p:nvSpPr>
          <p:cNvPr id="25" name="Text Box 10"/>
          <p:cNvSpPr txBox="1">
            <a:spLocks noChangeArrowheads="1"/>
          </p:cNvSpPr>
          <p:nvPr>
            <p:custDataLst>
              <p:tags r:id="rId4"/>
            </p:custDataLst>
          </p:nvPr>
        </p:nvSpPr>
        <p:spPr bwMode="auto">
          <a:xfrm>
            <a:off x="7205407" y="2124183"/>
            <a:ext cx="1926305" cy="180000"/>
          </a:xfrm>
          <a:prstGeom prst="rect">
            <a:avLst/>
          </a:prstGeom>
          <a:solidFill>
            <a:srgbClr val="92D400"/>
          </a:solidFill>
          <a:ln w="12700" algn="ctr">
            <a:solidFill>
              <a:schemeClr val="accent1"/>
            </a:solidFill>
            <a:miter lim="800000"/>
            <a:headEnd/>
            <a:tailEnd type="none" w="sm" len="med"/>
          </a:ln>
        </p:spPr>
        <p:txBody>
          <a:bodyPr lIns="36000" tIns="36000" rIns="36000" bIns="36000" anchor="ctr" anchorCtr="1"/>
          <a:lstStyle/>
          <a:p>
            <a:pPr defTabSz="957263"/>
            <a:r>
              <a:rPr lang="es-ES" sz="1000" b="1" dirty="0" smtClean="0">
                <a:solidFill>
                  <a:srgbClr val="FFFFFF"/>
                </a:solidFill>
              </a:rPr>
              <a:t>Inserción Estratégica Mundial</a:t>
            </a:r>
            <a:endParaRPr lang="es-ES" sz="1000" b="1" dirty="0">
              <a:solidFill>
                <a:srgbClr val="FFFFFF"/>
              </a:solidFill>
            </a:endParaRPr>
          </a:p>
        </p:txBody>
      </p:sp>
      <p:sp>
        <p:nvSpPr>
          <p:cNvPr id="26" name="Rectangle 25"/>
          <p:cNvSpPr>
            <a:spLocks noChangeArrowheads="1"/>
          </p:cNvSpPr>
          <p:nvPr>
            <p:custDataLst>
              <p:tags r:id="rId5"/>
            </p:custDataLst>
          </p:nvPr>
        </p:nvSpPr>
        <p:spPr bwMode="auto">
          <a:xfrm>
            <a:off x="753814" y="2345923"/>
            <a:ext cx="153489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Productividad media del Trabajo</a:t>
            </a:r>
          </a:p>
          <a:p>
            <a:pPr marL="360000" lvl="2" indent="-180000" defTabSz="957263">
              <a:spcBef>
                <a:spcPts val="400"/>
              </a:spcBef>
              <a:buFont typeface="Arial" charset="0"/>
              <a:buChar char="‒"/>
            </a:pPr>
            <a:r>
              <a:rPr lang="es-ES" sz="1000" dirty="0" smtClean="0">
                <a:solidFill>
                  <a:srgbClr val="002776"/>
                </a:solidFill>
              </a:rPr>
              <a:t>Ventas netas sector I / Compras + Gastos sector i</a:t>
            </a:r>
          </a:p>
          <a:p>
            <a:pPr marL="171450" lvl="1" indent="-171450" defTabSz="957263">
              <a:spcBef>
                <a:spcPts val="400"/>
              </a:spcBef>
              <a:buFont typeface="Arial" panose="020B0604020202020204" pitchFamily="34" charset="0"/>
              <a:buChar char="•"/>
            </a:pPr>
            <a:r>
              <a:rPr lang="es-ES" sz="1000" dirty="0" smtClean="0">
                <a:solidFill>
                  <a:srgbClr val="002776"/>
                </a:solidFill>
              </a:rPr>
              <a:t>Productividad Energética</a:t>
            </a:r>
          </a:p>
          <a:p>
            <a:pPr marL="360000" lvl="2" indent="-180000" defTabSz="957263">
              <a:spcBef>
                <a:spcPts val="400"/>
              </a:spcBef>
              <a:buFont typeface="Arial" charset="0"/>
              <a:buChar char="‒"/>
            </a:pPr>
            <a:r>
              <a:rPr lang="es-ES" sz="1000" dirty="0" smtClean="0">
                <a:solidFill>
                  <a:srgbClr val="002776"/>
                </a:solidFill>
              </a:rPr>
              <a:t>Utilidad neta sector I / Número de empleados sector i</a:t>
            </a:r>
          </a:p>
          <a:p>
            <a:pPr marL="180000" lvl="1" indent="-180000" defTabSz="957263">
              <a:spcBef>
                <a:spcPts val="400"/>
              </a:spcBef>
              <a:buFont typeface="Arial" charset="0"/>
              <a:buChar char="•"/>
            </a:pPr>
            <a:r>
              <a:rPr lang="es-ES" sz="1000" dirty="0" smtClean="0">
                <a:solidFill>
                  <a:srgbClr val="002776"/>
                </a:solidFill>
              </a:rPr>
              <a:t>Productividad del financiamiento</a:t>
            </a:r>
          </a:p>
          <a:p>
            <a:pPr marL="360000" lvl="2" indent="-180000" defTabSz="957263">
              <a:spcBef>
                <a:spcPts val="400"/>
              </a:spcBef>
              <a:buFont typeface="Arial" charset="0"/>
              <a:buChar char="‒"/>
            </a:pPr>
            <a:r>
              <a:rPr lang="es-ES" sz="1000" dirty="0" smtClean="0">
                <a:solidFill>
                  <a:srgbClr val="002776"/>
                </a:solidFill>
              </a:rPr>
              <a:t>Utilidad neta CIIU 3 de establecimientos con financiamiento / Monto de financiamiento CIIU 3</a:t>
            </a:r>
          </a:p>
          <a:p>
            <a:pPr marL="360000" lvl="2" indent="-180000" defTabSz="957263">
              <a:spcBef>
                <a:spcPts val="400"/>
              </a:spcBef>
              <a:buFont typeface="Arial" charset="0"/>
              <a:buChar char="‒"/>
            </a:pPr>
            <a:endParaRPr lang="es-ES" sz="1000" dirty="0" smtClean="0">
              <a:solidFill>
                <a:srgbClr val="002776"/>
              </a:solidFill>
            </a:endParaRPr>
          </a:p>
          <a:p>
            <a:pPr marL="171450" lvl="1" indent="-171450" defTabSz="957263">
              <a:spcBef>
                <a:spcPts val="400"/>
              </a:spcBef>
              <a:buFont typeface="Arial" panose="020B0604020202020204" pitchFamily="34" charset="0"/>
              <a:buChar char="•"/>
            </a:pPr>
            <a:endParaRPr lang="es-ES" sz="1000" dirty="0">
              <a:solidFill>
                <a:srgbClr val="002776"/>
              </a:solidFill>
            </a:endParaRPr>
          </a:p>
        </p:txBody>
      </p:sp>
      <p:sp>
        <p:nvSpPr>
          <p:cNvPr id="27" name="Rectangle 26"/>
          <p:cNvSpPr>
            <a:spLocks noChangeArrowheads="1"/>
          </p:cNvSpPr>
          <p:nvPr>
            <p:custDataLst>
              <p:tags r:id="rId6"/>
            </p:custDataLst>
          </p:nvPr>
        </p:nvSpPr>
        <p:spPr bwMode="auto">
          <a:xfrm>
            <a:off x="2432720" y="2345923"/>
            <a:ext cx="180020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Rendimiento económico / Productividad micro</a:t>
            </a:r>
          </a:p>
          <a:p>
            <a:pPr marL="360000" lvl="2" indent="-180000" defTabSz="957263">
              <a:spcBef>
                <a:spcPts val="400"/>
              </a:spcBef>
              <a:buFont typeface="Arial" charset="0"/>
              <a:buChar char="‒"/>
            </a:pPr>
            <a:r>
              <a:rPr lang="es-ES" sz="1000" dirty="0" smtClean="0">
                <a:solidFill>
                  <a:srgbClr val="002776"/>
                </a:solidFill>
              </a:rPr>
              <a:t>Total de ingresos anuales por ventas CIIU 3 / Total egresos CIIU 3</a:t>
            </a:r>
          </a:p>
          <a:p>
            <a:pPr marL="180000" lvl="1" indent="-180000" defTabSz="957263">
              <a:spcBef>
                <a:spcPts val="400"/>
              </a:spcBef>
              <a:buFont typeface="Arial" charset="0"/>
              <a:buChar char="•"/>
            </a:pPr>
            <a:r>
              <a:rPr lang="es-ES" sz="1000" dirty="0" smtClean="0">
                <a:solidFill>
                  <a:srgbClr val="002776"/>
                </a:solidFill>
              </a:rPr>
              <a:t>Participación en ventas sectoriales</a:t>
            </a:r>
          </a:p>
          <a:p>
            <a:pPr marL="360000" lvl="2" indent="-180000" defTabSz="957263">
              <a:spcBef>
                <a:spcPts val="400"/>
              </a:spcBef>
              <a:buFont typeface="Arial" charset="0"/>
              <a:buChar char="‒"/>
            </a:pPr>
            <a:r>
              <a:rPr lang="es-ES" sz="1000" dirty="0" smtClean="0">
                <a:solidFill>
                  <a:srgbClr val="002776"/>
                </a:solidFill>
              </a:rPr>
              <a:t>Total de ingresos anuales por ventas CIIU 3 / Total ingresos por ventas CIIU 1</a:t>
            </a:r>
          </a:p>
          <a:p>
            <a:pPr marL="180000" lvl="1" indent="-180000" defTabSz="957263">
              <a:spcBef>
                <a:spcPts val="400"/>
              </a:spcBef>
              <a:buFont typeface="Arial" charset="0"/>
              <a:buChar char="•"/>
            </a:pPr>
            <a:r>
              <a:rPr lang="es-ES" sz="1000" dirty="0" smtClean="0">
                <a:solidFill>
                  <a:srgbClr val="002776"/>
                </a:solidFill>
              </a:rPr>
              <a:t>Margen de Utilidad 2012</a:t>
            </a:r>
          </a:p>
          <a:p>
            <a:pPr marL="360000" lvl="2" indent="-180000" defTabSz="957263">
              <a:spcBef>
                <a:spcPts val="400"/>
              </a:spcBef>
              <a:buFont typeface="Arial" charset="0"/>
              <a:buChar char="‒"/>
            </a:pPr>
            <a:r>
              <a:rPr lang="es-ES" sz="1000" dirty="0" smtClean="0">
                <a:solidFill>
                  <a:srgbClr val="002776"/>
                </a:solidFill>
              </a:rPr>
              <a:t>Utilidad neta sector i / Ventas </a:t>
            </a:r>
            <a:r>
              <a:rPr lang="es-ES" sz="1000" dirty="0" err="1" smtClean="0">
                <a:solidFill>
                  <a:srgbClr val="002776"/>
                </a:solidFill>
              </a:rPr>
              <a:t>totals</a:t>
            </a:r>
            <a:r>
              <a:rPr lang="es-ES" sz="1000" dirty="0" smtClean="0">
                <a:solidFill>
                  <a:srgbClr val="002776"/>
                </a:solidFill>
              </a:rPr>
              <a:t> sector I</a:t>
            </a:r>
          </a:p>
          <a:p>
            <a:pPr marL="180000" lvl="1" indent="-180000" defTabSz="957263">
              <a:spcBef>
                <a:spcPts val="400"/>
              </a:spcBef>
              <a:buFont typeface="Arial" charset="0"/>
              <a:buChar char="•"/>
            </a:pPr>
            <a:r>
              <a:rPr lang="es-ES" sz="1000" dirty="0" smtClean="0">
                <a:solidFill>
                  <a:srgbClr val="002776"/>
                </a:solidFill>
              </a:rPr>
              <a:t>Participación en Utilidad neta</a:t>
            </a:r>
          </a:p>
          <a:p>
            <a:pPr marL="360000" lvl="2" indent="-180000" defTabSz="957263">
              <a:spcBef>
                <a:spcPts val="400"/>
              </a:spcBef>
              <a:buFont typeface="Arial" charset="0"/>
              <a:buChar char="‒"/>
            </a:pPr>
            <a:r>
              <a:rPr lang="es-ES" sz="1000" dirty="0" smtClean="0">
                <a:solidFill>
                  <a:srgbClr val="002776"/>
                </a:solidFill>
              </a:rPr>
              <a:t>Utilidad a CIIU 3 / Utilidad a CIIU 1</a:t>
            </a:r>
          </a:p>
          <a:p>
            <a:pPr marL="360000" lvl="2" indent="-180000" defTabSz="957263">
              <a:spcBef>
                <a:spcPts val="400"/>
              </a:spcBef>
              <a:buFont typeface="Arial" charset="0"/>
              <a:buChar char="‒"/>
            </a:pPr>
            <a:endParaRPr lang="es-ES" sz="1000" dirty="0">
              <a:solidFill>
                <a:srgbClr val="002776"/>
              </a:solidFill>
            </a:endParaRPr>
          </a:p>
        </p:txBody>
      </p:sp>
      <p:sp>
        <p:nvSpPr>
          <p:cNvPr id="28" name="Rectangle 27"/>
          <p:cNvSpPr>
            <a:spLocks noChangeArrowheads="1"/>
          </p:cNvSpPr>
          <p:nvPr>
            <p:custDataLst>
              <p:tags r:id="rId7"/>
            </p:custDataLst>
          </p:nvPr>
        </p:nvSpPr>
        <p:spPr bwMode="auto">
          <a:xfrm>
            <a:off x="4376936" y="2345923"/>
            <a:ext cx="2662708"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Impacto en investigación</a:t>
            </a:r>
          </a:p>
          <a:p>
            <a:pPr marL="360000" lvl="2" indent="-180000" defTabSz="957263">
              <a:spcBef>
                <a:spcPts val="400"/>
              </a:spcBef>
              <a:buFont typeface="Arial" charset="0"/>
              <a:buChar char="‒"/>
            </a:pPr>
            <a:r>
              <a:rPr lang="es-ES" sz="1000" dirty="0" smtClean="0">
                <a:solidFill>
                  <a:srgbClr val="002776"/>
                </a:solidFill>
              </a:rPr>
              <a:t>Monto de gasto en I+D / total de egresos a CIIU 3</a:t>
            </a:r>
          </a:p>
          <a:p>
            <a:pPr marL="180000" lvl="1" indent="-180000" defTabSz="957263">
              <a:spcBef>
                <a:spcPts val="400"/>
              </a:spcBef>
              <a:buFont typeface="Arial" charset="0"/>
              <a:buChar char="•"/>
            </a:pPr>
            <a:r>
              <a:rPr lang="es-ES" sz="1000" dirty="0" smtClean="0">
                <a:solidFill>
                  <a:srgbClr val="002776"/>
                </a:solidFill>
              </a:rPr>
              <a:t>Empresas Innovadoras</a:t>
            </a:r>
          </a:p>
          <a:p>
            <a:pPr marL="360000" lvl="2" indent="-180000" defTabSz="957263">
              <a:spcBef>
                <a:spcPts val="400"/>
              </a:spcBef>
              <a:buFont typeface="Arial" charset="0"/>
              <a:buChar char="‒"/>
            </a:pPr>
            <a:r>
              <a:rPr lang="es-ES" sz="1000" dirty="0" smtClean="0">
                <a:solidFill>
                  <a:srgbClr val="002776"/>
                </a:solidFill>
              </a:rPr>
              <a:t>Número de empresas que reportaron gastos en I+D / Total de establecimientos a CIIU 1</a:t>
            </a:r>
          </a:p>
          <a:p>
            <a:pPr marL="180000" lvl="1" indent="-180000" defTabSz="957263">
              <a:spcBef>
                <a:spcPts val="400"/>
              </a:spcBef>
              <a:buFont typeface="Arial" charset="0"/>
              <a:buChar char="•"/>
            </a:pPr>
            <a:r>
              <a:rPr lang="es-ES" sz="1000" dirty="0" smtClean="0">
                <a:solidFill>
                  <a:srgbClr val="002776"/>
                </a:solidFill>
              </a:rPr>
              <a:t>Empresas Innovadoras</a:t>
            </a:r>
          </a:p>
          <a:p>
            <a:pPr marL="360000" lvl="2" indent="-180000" defTabSz="957263">
              <a:spcBef>
                <a:spcPts val="400"/>
              </a:spcBef>
              <a:buFont typeface="Arial" charset="0"/>
              <a:buChar char="‒"/>
            </a:pPr>
            <a:r>
              <a:rPr lang="es-ES" sz="1000" dirty="0" smtClean="0">
                <a:solidFill>
                  <a:srgbClr val="002776"/>
                </a:solidFill>
              </a:rPr>
              <a:t>Número de empresas que contrataron estudios de Mercado CIIU 3 / Total Egresos CIIU 3</a:t>
            </a:r>
          </a:p>
          <a:p>
            <a:pPr marL="180000" lvl="1" indent="-180000" defTabSz="957263">
              <a:spcBef>
                <a:spcPts val="400"/>
              </a:spcBef>
              <a:buFont typeface="Arial" charset="0"/>
              <a:buChar char="•"/>
            </a:pPr>
            <a:r>
              <a:rPr lang="es-ES" sz="1000" dirty="0" smtClean="0">
                <a:solidFill>
                  <a:srgbClr val="002776"/>
                </a:solidFill>
              </a:rPr>
              <a:t>Impacto en Capacitación</a:t>
            </a:r>
          </a:p>
          <a:p>
            <a:pPr marL="360000" lvl="2" indent="-180000" defTabSz="957263">
              <a:spcBef>
                <a:spcPts val="400"/>
              </a:spcBef>
              <a:buFont typeface="Arial" charset="0"/>
              <a:buChar char="‒"/>
            </a:pPr>
            <a:r>
              <a:rPr lang="es-ES" sz="1000" dirty="0" smtClean="0">
                <a:solidFill>
                  <a:srgbClr val="002776"/>
                </a:solidFill>
              </a:rPr>
              <a:t>Monto de gasto en capacitación y formación CIIU 3 / Total egresos CIIU 3</a:t>
            </a:r>
          </a:p>
          <a:p>
            <a:pPr marL="180000" lvl="1" indent="-180000" defTabSz="957263">
              <a:spcBef>
                <a:spcPts val="400"/>
              </a:spcBef>
              <a:buFont typeface="Arial" charset="0"/>
              <a:buChar char="•"/>
            </a:pPr>
            <a:r>
              <a:rPr lang="es-ES" sz="1000" dirty="0" smtClean="0">
                <a:solidFill>
                  <a:srgbClr val="002776"/>
                </a:solidFill>
              </a:rPr>
              <a:t>Impacto en Capacitación</a:t>
            </a:r>
          </a:p>
          <a:p>
            <a:pPr marL="360000" lvl="2" indent="-180000" defTabSz="957263">
              <a:spcBef>
                <a:spcPts val="400"/>
              </a:spcBef>
              <a:buFont typeface="Arial" charset="0"/>
              <a:buChar char="‒"/>
            </a:pPr>
            <a:r>
              <a:rPr lang="es-ES" sz="1000" dirty="0" smtClean="0">
                <a:solidFill>
                  <a:srgbClr val="002776"/>
                </a:solidFill>
              </a:rPr>
              <a:t>Número de empresas que invirtieron en capacitación CIIU 3 / Total de establecimientos de Quito CIIU 1</a:t>
            </a:r>
          </a:p>
          <a:p>
            <a:pPr marL="180000" lvl="1" indent="-180000" defTabSz="957263">
              <a:spcBef>
                <a:spcPts val="400"/>
              </a:spcBef>
              <a:buFont typeface="Arial" charset="0"/>
              <a:buChar char="•"/>
            </a:pPr>
            <a:r>
              <a:rPr lang="es-ES" sz="1000" dirty="0" smtClean="0">
                <a:solidFill>
                  <a:srgbClr val="002776"/>
                </a:solidFill>
              </a:rPr>
              <a:t>Uso de Internet</a:t>
            </a:r>
          </a:p>
          <a:p>
            <a:pPr marL="360000" lvl="2" indent="-180000" defTabSz="957263">
              <a:spcBef>
                <a:spcPts val="400"/>
              </a:spcBef>
              <a:buFont typeface="Arial" charset="0"/>
              <a:buChar char="‒"/>
            </a:pPr>
            <a:r>
              <a:rPr lang="es-ES" sz="1000" dirty="0" smtClean="0">
                <a:solidFill>
                  <a:srgbClr val="002776"/>
                </a:solidFill>
              </a:rPr>
              <a:t>Número de establecimientos que utilizan Internet CIIU 3 / Total de establecimientos de Quito CIIU 1</a:t>
            </a:r>
          </a:p>
          <a:p>
            <a:pPr marL="360000" lvl="2" indent="-180000" defTabSz="957263">
              <a:spcBef>
                <a:spcPts val="400"/>
              </a:spcBef>
              <a:buFont typeface="Arial" charset="0"/>
              <a:buChar char="‒"/>
            </a:pPr>
            <a:endParaRPr lang="es-ES" sz="1000" dirty="0">
              <a:solidFill>
                <a:srgbClr val="002776"/>
              </a:solidFill>
            </a:endParaRPr>
          </a:p>
        </p:txBody>
      </p:sp>
      <p:sp>
        <p:nvSpPr>
          <p:cNvPr id="29" name="Rectangle 28"/>
          <p:cNvSpPr>
            <a:spLocks noChangeArrowheads="1"/>
          </p:cNvSpPr>
          <p:nvPr>
            <p:custDataLst>
              <p:tags r:id="rId8"/>
            </p:custDataLst>
          </p:nvPr>
        </p:nvSpPr>
        <p:spPr bwMode="auto">
          <a:xfrm>
            <a:off x="7203468" y="2345923"/>
            <a:ext cx="1927850" cy="4107413"/>
          </a:xfrm>
          <a:prstGeom prst="rect">
            <a:avLst/>
          </a:prstGeom>
          <a:noFill/>
          <a:ln w="12700" algn="ctr">
            <a:solidFill>
              <a:schemeClr val="accent1"/>
            </a:solidFill>
            <a:miter lim="800000"/>
            <a:headEnd type="none" w="sm" len="sm"/>
            <a:tailEnd type="none" w="sm" len="sm"/>
          </a:ln>
        </p:spPr>
        <p:txBody>
          <a:bodyPr lIns="36000" tIns="36000" rIns="36000" bIns="36000"/>
          <a:lstStyle/>
          <a:p>
            <a:pPr marL="180000" lvl="1" indent="-180000" defTabSz="957263">
              <a:spcBef>
                <a:spcPts val="400"/>
              </a:spcBef>
              <a:buFont typeface="Arial" charset="0"/>
              <a:buChar char="•"/>
            </a:pPr>
            <a:r>
              <a:rPr lang="es-ES" sz="1000" dirty="0" smtClean="0">
                <a:solidFill>
                  <a:srgbClr val="002776"/>
                </a:solidFill>
              </a:rPr>
              <a:t>Ventas de ámbito internacional</a:t>
            </a:r>
          </a:p>
          <a:p>
            <a:pPr marL="360000" lvl="2" indent="-180000" defTabSz="957263">
              <a:spcBef>
                <a:spcPts val="400"/>
              </a:spcBef>
              <a:buFont typeface="Arial" charset="0"/>
              <a:buChar char="‒"/>
            </a:pPr>
            <a:r>
              <a:rPr lang="es-ES" sz="1000" dirty="0" smtClean="0">
                <a:solidFill>
                  <a:srgbClr val="002776"/>
                </a:solidFill>
              </a:rPr>
              <a:t>Número de establecimientos cuyo principal cliente es el exterior CIIU 3 / Total establecimientos de CIIU 3</a:t>
            </a:r>
            <a:endParaRPr lang="es-ES" sz="1000" dirty="0">
              <a:solidFill>
                <a:srgbClr val="002776"/>
              </a:solidFill>
            </a:endParaRPr>
          </a:p>
        </p:txBody>
      </p:sp>
      <p:sp>
        <p:nvSpPr>
          <p:cNvPr id="30" name="Text Box 10"/>
          <p:cNvSpPr txBox="1">
            <a:spLocks noChangeArrowheads="1"/>
          </p:cNvSpPr>
          <p:nvPr>
            <p:custDataLst>
              <p:tags r:id="rId9"/>
            </p:custDataLst>
          </p:nvPr>
        </p:nvSpPr>
        <p:spPr bwMode="auto">
          <a:xfrm>
            <a:off x="756989" y="1471713"/>
            <a:ext cx="8372475" cy="256406"/>
          </a:xfrm>
          <a:prstGeom prst="rect">
            <a:avLst/>
          </a:prstGeom>
          <a:solidFill>
            <a:srgbClr val="92D400"/>
          </a:solidFill>
          <a:ln w="12700" algn="ctr">
            <a:solidFill>
              <a:schemeClr val="accent1"/>
            </a:solidFill>
            <a:miter lim="800000"/>
            <a:headEnd/>
            <a:tailEnd type="none" w="sm" len="med"/>
          </a:ln>
        </p:spPr>
        <p:txBody>
          <a:bodyPr lIns="36000" tIns="36000" rIns="36000" bIns="36000" anchor="ctr" anchorCtr="1"/>
          <a:lstStyle/>
          <a:p>
            <a:pPr defTabSz="957263"/>
            <a:r>
              <a:rPr lang="es-ES" sz="1200" b="1" dirty="0" smtClean="0">
                <a:solidFill>
                  <a:srgbClr val="FFFFFF"/>
                </a:solidFill>
              </a:rPr>
              <a:t>Productividad Sistémica</a:t>
            </a:r>
            <a:endParaRPr lang="es-ES" sz="1400" b="1" dirty="0">
              <a:solidFill>
                <a:srgbClr val="FFFFFF"/>
              </a:solidFill>
            </a:endParaRPr>
          </a:p>
        </p:txBody>
      </p:sp>
      <p:sp>
        <p:nvSpPr>
          <p:cNvPr id="31" name="Rectangle 11"/>
          <p:cNvSpPr>
            <a:spLocks noChangeArrowheads="1"/>
          </p:cNvSpPr>
          <p:nvPr>
            <p:custDataLst>
              <p:tags r:id="rId10"/>
            </p:custDataLst>
          </p:nvPr>
        </p:nvSpPr>
        <p:spPr bwMode="auto">
          <a:xfrm>
            <a:off x="753814" y="1728119"/>
            <a:ext cx="8375256" cy="354324"/>
          </a:xfrm>
          <a:prstGeom prst="rect">
            <a:avLst/>
          </a:prstGeom>
          <a:noFill/>
          <a:ln w="12700" algn="ctr">
            <a:solidFill>
              <a:schemeClr val="accent1"/>
            </a:solidFill>
            <a:miter lim="800000"/>
            <a:headEnd/>
            <a:tailEnd/>
          </a:ln>
        </p:spPr>
        <p:txBody>
          <a:bodyPr lIns="36000" tIns="36000" rIns="36000" bIns="36000" anchor="ctr"/>
          <a:lstStyle/>
          <a:p>
            <a:pPr algn="ctr" defTabSz="957998">
              <a:spcAft>
                <a:spcPts val="300"/>
              </a:spcAft>
              <a:defRPr/>
            </a:pPr>
            <a:r>
              <a:rPr lang="es-ES" sz="1000" kern="0" dirty="0" smtClean="0">
                <a:solidFill>
                  <a:srgbClr val="002776"/>
                </a:solidFill>
              </a:rPr>
              <a:t>Fuente de información: INEC, CENSO ECONÓMICO 2012</a:t>
            </a:r>
            <a:endParaRPr lang="es-ES" sz="1000" kern="0" dirty="0">
              <a:solidFill>
                <a:srgbClr val="002776"/>
              </a:solidFill>
            </a:endParaRPr>
          </a:p>
        </p:txBody>
      </p:sp>
    </p:spTree>
    <p:extLst>
      <p:ext uri="{BB962C8B-B14F-4D97-AF65-F5344CB8AC3E}">
        <p14:creationId xmlns:p14="http://schemas.microsoft.com/office/powerpoint/2010/main" val="3838645312"/>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a:t>
            </a:r>
            <a:r>
              <a:rPr lang="es-ES" b="1" dirty="0" smtClean="0">
                <a:solidFill>
                  <a:srgbClr val="002060"/>
                </a:solidFill>
                <a:cs typeface="Arial" charset="0"/>
              </a:rPr>
              <a:t>de turismo en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Plan Metropolitano de Desarrollo 2015/2025</a:t>
            </a:r>
            <a:r>
              <a:rPr lang="es-ES" sz="2000" dirty="0">
                <a:solidFill>
                  <a:srgbClr val="00B0F0"/>
                </a:solidFill>
                <a:cs typeface="Arial" charset="0"/>
              </a:rPr>
              <a:t> - Julio José Prado (marzo 2015)</a:t>
            </a:r>
          </a:p>
          <a:p>
            <a:pPr fontAlgn="base">
              <a:spcBef>
                <a:spcPct val="0"/>
              </a:spcBef>
              <a:spcAft>
                <a:spcPct val="0"/>
              </a:spcAft>
            </a:pPr>
            <a:endParaRPr lang="es-ES" sz="2000" b="1" dirty="0">
              <a:solidFill>
                <a:srgbClr val="00B0F0"/>
              </a:solidFill>
              <a:cs typeface="Arial" charset="0"/>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spcAft>
                <a:spcPts val="300"/>
              </a:spcAft>
            </a:pPr>
            <a:r>
              <a:rPr lang="es-ES" sz="1200" dirty="0">
                <a:solidFill>
                  <a:srgbClr val="002060"/>
                </a:solidFill>
                <a:cs typeface="Arial" charset="0"/>
              </a:rPr>
              <a:t>Por otro lado </a:t>
            </a:r>
            <a:r>
              <a:rPr lang="es-ES" sz="1200" dirty="0" smtClean="0">
                <a:solidFill>
                  <a:srgbClr val="002060"/>
                </a:solidFill>
                <a:cs typeface="Arial" charset="0"/>
              </a:rPr>
              <a:t>se incorpora en el análisis el </a:t>
            </a:r>
            <a:r>
              <a:rPr lang="es-ES" sz="1200" dirty="0">
                <a:solidFill>
                  <a:srgbClr val="002060"/>
                </a:solidFill>
                <a:cs typeface="Arial" charset="0"/>
              </a:rPr>
              <a:t>CIMI (Cities In Motion Index) calculado por el </a:t>
            </a:r>
            <a:r>
              <a:rPr lang="es-ES" sz="1200" dirty="0" smtClean="0">
                <a:solidFill>
                  <a:srgbClr val="002060"/>
                </a:solidFill>
                <a:cs typeface="Arial" charset="0"/>
              </a:rPr>
              <a:t>IESE, y que posiciona a Quito en el lugar 121 del ranking entre un total de 148 </a:t>
            </a:r>
            <a:r>
              <a:rPr lang="es-ES" sz="1200" dirty="0">
                <a:solidFill>
                  <a:srgbClr val="002060"/>
                </a:solidFill>
                <a:cs typeface="Arial" charset="0"/>
              </a:rPr>
              <a:t>ciudades</a:t>
            </a:r>
            <a:r>
              <a:rPr lang="es-ES" sz="1200" dirty="0" smtClean="0">
                <a:solidFill>
                  <a:srgbClr val="002060"/>
                </a:solidFill>
                <a:cs typeface="Arial" charset="0"/>
              </a:rPr>
              <a:t>:</a:t>
            </a:r>
            <a:endParaRPr lang="es-ES" sz="1200"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253</a:t>
            </a:fld>
            <a:endParaRPr lang="es-ES" dirty="0">
              <a:solidFill>
                <a:srgbClr val="002776"/>
              </a:solidFill>
            </a:endParaRPr>
          </a:p>
        </p:txBody>
      </p:sp>
      <p:sp>
        <p:nvSpPr>
          <p:cNvPr id="22" name="Slide Number Placeholder 3"/>
          <p:cNvSpPr txBox="1">
            <a:spLocks/>
          </p:cNvSpPr>
          <p:nvPr/>
        </p:nvSpPr>
        <p:spPr>
          <a:xfrm>
            <a:off x="773302" y="6532355"/>
            <a:ext cx="3747650" cy="15322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dirty="0" smtClean="0">
                <a:solidFill>
                  <a:srgbClr val="002776"/>
                </a:solidFill>
              </a:rPr>
              <a:t>Fuente: PLAN METROPOLITANO DE DESARROLLO 2015/2025 (marzo 2015), Julio José Prado</a:t>
            </a:r>
            <a:endParaRPr lang="es-ES" b="0" dirty="0">
              <a:solidFill>
                <a:srgbClr val="002776"/>
              </a:solidFill>
            </a:endParaRPr>
          </a:p>
        </p:txBody>
      </p:sp>
      <p:pic>
        <p:nvPicPr>
          <p:cNvPr id="4" name="Picture 3"/>
          <p:cNvPicPr>
            <a:picLocks noChangeAspect="1"/>
          </p:cNvPicPr>
          <p:nvPr/>
        </p:nvPicPr>
        <p:blipFill>
          <a:blip r:embed="rId3"/>
          <a:stretch>
            <a:fillRect/>
          </a:stretch>
        </p:blipFill>
        <p:spPr>
          <a:xfrm>
            <a:off x="344488" y="1484784"/>
            <a:ext cx="9361040" cy="4968552"/>
          </a:xfrm>
          <a:prstGeom prst="rect">
            <a:avLst/>
          </a:prstGeom>
        </p:spPr>
      </p:pic>
      <p:sp>
        <p:nvSpPr>
          <p:cNvPr id="7" name="TextBox 6"/>
          <p:cNvSpPr txBox="1"/>
          <p:nvPr/>
        </p:nvSpPr>
        <p:spPr bwMode="auto">
          <a:xfrm>
            <a:off x="4553240" y="6482906"/>
            <a:ext cx="4220081" cy="369332"/>
          </a:xfrm>
          <a:prstGeom prst="rect">
            <a:avLst/>
          </a:prstGeom>
        </p:spPr>
        <p:txBody>
          <a:bodyPr wrap="square" rtlCol="0">
            <a:spAutoFit/>
          </a:bodyPr>
          <a:lstStyle/>
          <a:p>
            <a:pPr marL="1588" defTabSz="914400" fontAlgn="base">
              <a:spcAft>
                <a:spcPct val="0"/>
              </a:spcAft>
              <a:buClr>
                <a:srgbClr val="000000"/>
              </a:buClr>
            </a:pPr>
            <a:r>
              <a:rPr lang="es-ES" sz="900" i="1" dirty="0" smtClean="0">
                <a:solidFill>
                  <a:srgbClr val="002776"/>
                </a:solidFill>
                <a:cs typeface="Arial" charset="0"/>
              </a:rPr>
              <a:t>* Imagen obtenida del </a:t>
            </a:r>
            <a:r>
              <a:rPr lang="es-ES" sz="900" i="1" dirty="0" err="1" smtClean="0">
                <a:solidFill>
                  <a:srgbClr val="002776"/>
                </a:solidFill>
                <a:cs typeface="Arial" charset="0"/>
              </a:rPr>
              <a:t>Cities</a:t>
            </a:r>
            <a:r>
              <a:rPr lang="es-ES" sz="900" i="1" dirty="0" smtClean="0">
                <a:solidFill>
                  <a:srgbClr val="002776"/>
                </a:solidFill>
                <a:cs typeface="Arial" charset="0"/>
              </a:rPr>
              <a:t> in </a:t>
            </a:r>
            <a:r>
              <a:rPr lang="es-ES" sz="900" i="1" dirty="0" err="1" smtClean="0">
                <a:solidFill>
                  <a:srgbClr val="002776"/>
                </a:solidFill>
                <a:cs typeface="Arial" charset="0"/>
              </a:rPr>
              <a:t>Motion</a:t>
            </a:r>
            <a:r>
              <a:rPr lang="es-ES" sz="900" i="1" dirty="0" smtClean="0">
                <a:solidFill>
                  <a:srgbClr val="002776"/>
                </a:solidFill>
                <a:cs typeface="Arial" charset="0"/>
              </a:rPr>
              <a:t> </a:t>
            </a:r>
            <a:r>
              <a:rPr lang="es-ES" sz="900" i="1" dirty="0" err="1" smtClean="0">
                <a:solidFill>
                  <a:srgbClr val="002776"/>
                </a:solidFill>
                <a:cs typeface="Arial" charset="0"/>
              </a:rPr>
              <a:t>Index</a:t>
            </a:r>
            <a:r>
              <a:rPr lang="es-ES" sz="900" i="1" dirty="0" smtClean="0">
                <a:solidFill>
                  <a:srgbClr val="002776"/>
                </a:solidFill>
                <a:cs typeface="Arial" charset="0"/>
              </a:rPr>
              <a:t> Calculado por el IESE Business </a:t>
            </a:r>
            <a:r>
              <a:rPr lang="es-ES" sz="900" i="1" dirty="0" err="1" smtClean="0">
                <a:solidFill>
                  <a:srgbClr val="002776"/>
                </a:solidFill>
                <a:cs typeface="Arial" charset="0"/>
              </a:rPr>
              <a:t>School</a:t>
            </a:r>
            <a:r>
              <a:rPr lang="es-ES" sz="900" i="1" dirty="0" smtClean="0">
                <a:solidFill>
                  <a:srgbClr val="002776"/>
                </a:solidFill>
                <a:cs typeface="Arial" charset="0"/>
              </a:rPr>
              <a:t>, Universidad de </a:t>
            </a:r>
            <a:r>
              <a:rPr lang="es-ES" sz="900" i="1" dirty="0" err="1" smtClean="0">
                <a:solidFill>
                  <a:srgbClr val="002776"/>
                </a:solidFill>
                <a:cs typeface="Arial" charset="0"/>
              </a:rPr>
              <a:t>Navara</a:t>
            </a:r>
            <a:endParaRPr lang="es-ES" sz="900" i="1" dirty="0" smtClean="0">
              <a:solidFill>
                <a:srgbClr val="002776"/>
              </a:solidFill>
              <a:cs typeface="Arial" charset="0"/>
            </a:endParaRPr>
          </a:p>
        </p:txBody>
      </p:sp>
    </p:spTree>
    <p:extLst>
      <p:ext uri="{BB962C8B-B14F-4D97-AF65-F5344CB8AC3E}">
        <p14:creationId xmlns:p14="http://schemas.microsoft.com/office/powerpoint/2010/main" val="1993475867"/>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a:t>
            </a:r>
            <a:r>
              <a:rPr lang="es-ES" b="1" dirty="0" smtClean="0">
                <a:solidFill>
                  <a:srgbClr val="002060"/>
                </a:solidFill>
                <a:cs typeface="Arial" charset="0"/>
              </a:rPr>
              <a:t>de turismo en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Plan Metropolitano de Desarrollo 2015/2025</a:t>
            </a:r>
            <a:r>
              <a:rPr lang="es-ES" sz="2000" dirty="0">
                <a:solidFill>
                  <a:srgbClr val="00B0F0"/>
                </a:solidFill>
                <a:cs typeface="Arial" charset="0"/>
              </a:rPr>
              <a:t> - Julio José Prado (marzo 2015)</a:t>
            </a:r>
          </a:p>
          <a:p>
            <a:pPr fontAlgn="base">
              <a:spcBef>
                <a:spcPct val="0"/>
              </a:spcBef>
              <a:spcAft>
                <a:spcPct val="0"/>
              </a:spcAft>
            </a:pPr>
            <a:endParaRPr lang="es-ES" sz="2000" b="1" dirty="0">
              <a:solidFill>
                <a:srgbClr val="00B0F0"/>
              </a:solidFill>
              <a:cs typeface="Arial" charset="0"/>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spcAft>
                <a:spcPts val="300"/>
              </a:spcAft>
            </a:pPr>
            <a:r>
              <a:rPr lang="es-ES" sz="1200" dirty="0" smtClean="0">
                <a:solidFill>
                  <a:srgbClr val="002060"/>
                </a:solidFill>
                <a:cs typeface="Arial" charset="0"/>
              </a:rPr>
              <a:t>El cuadro a continuación muestra la situación comparativa de Quito con las ciudades seleccionadas en el set competitivo, las 5 primeras ciudades del ranking y las 5 últimas, para cada una de las categorías del índice CIMI. Como se puede observar, la categoría en la que Quito se encuentra mejor posicionado es la de “Entorno”, sólo superada por Santiago de Chile.</a:t>
            </a:r>
            <a:endParaRPr lang="es-ES" sz="1200" dirty="0">
              <a:solidFill>
                <a:srgbClr val="002060"/>
              </a:solidFill>
              <a:cs typeface="Arial" charset="0"/>
            </a:endParaRPr>
          </a:p>
          <a:p>
            <a:pPr>
              <a:spcAft>
                <a:spcPts val="300"/>
              </a:spcAft>
            </a:pPr>
            <a:endParaRPr lang="es-ES" sz="1200"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254</a:t>
            </a:fld>
            <a:endParaRPr lang="es-ES" dirty="0">
              <a:solidFill>
                <a:srgbClr val="002776"/>
              </a:solidFill>
            </a:endParaRPr>
          </a:p>
        </p:txBody>
      </p:sp>
      <p:sp>
        <p:nvSpPr>
          <p:cNvPr id="22" name="Slide Number Placeholder 3"/>
          <p:cNvSpPr txBox="1">
            <a:spLocks/>
          </p:cNvSpPr>
          <p:nvPr/>
        </p:nvSpPr>
        <p:spPr>
          <a:xfrm>
            <a:off x="756590" y="6471105"/>
            <a:ext cx="3387610" cy="16599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dirty="0" smtClean="0">
                <a:solidFill>
                  <a:srgbClr val="002776"/>
                </a:solidFill>
              </a:rPr>
              <a:t>Fuente: PLAN METROPOLITANO DE DESARROLLO 2015/2025 (marzo 2015), Julio José Prado</a:t>
            </a:r>
            <a:endParaRPr lang="es-ES" b="0" dirty="0">
              <a:solidFill>
                <a:srgbClr val="002776"/>
              </a:solidFill>
            </a:endParaRPr>
          </a:p>
        </p:txBody>
      </p:sp>
      <p:pic>
        <p:nvPicPr>
          <p:cNvPr id="3" name="Picture 2"/>
          <p:cNvPicPr>
            <a:picLocks noChangeAspect="1"/>
          </p:cNvPicPr>
          <p:nvPr/>
        </p:nvPicPr>
        <p:blipFill>
          <a:blip r:embed="rId3"/>
          <a:stretch>
            <a:fillRect/>
          </a:stretch>
        </p:blipFill>
        <p:spPr>
          <a:xfrm>
            <a:off x="151560" y="2060848"/>
            <a:ext cx="9625976" cy="3564396"/>
          </a:xfrm>
          <a:prstGeom prst="rect">
            <a:avLst/>
          </a:prstGeom>
        </p:spPr>
      </p:pic>
      <p:sp>
        <p:nvSpPr>
          <p:cNvPr id="8" name="TextBox 7"/>
          <p:cNvSpPr txBox="1"/>
          <p:nvPr/>
        </p:nvSpPr>
        <p:spPr bwMode="auto">
          <a:xfrm>
            <a:off x="4450587" y="6446380"/>
            <a:ext cx="4220081" cy="369332"/>
          </a:xfrm>
          <a:prstGeom prst="rect">
            <a:avLst/>
          </a:prstGeom>
        </p:spPr>
        <p:txBody>
          <a:bodyPr wrap="square" rtlCol="0">
            <a:spAutoFit/>
          </a:bodyPr>
          <a:lstStyle/>
          <a:p>
            <a:pPr marL="1588" defTabSz="914400" fontAlgn="base">
              <a:spcAft>
                <a:spcPct val="0"/>
              </a:spcAft>
              <a:buClr>
                <a:srgbClr val="000000"/>
              </a:buClr>
            </a:pPr>
            <a:r>
              <a:rPr lang="es-ES" sz="900" i="1" dirty="0" smtClean="0">
                <a:solidFill>
                  <a:srgbClr val="002776"/>
                </a:solidFill>
                <a:cs typeface="Arial" charset="0"/>
              </a:rPr>
              <a:t>* Imagen Obtenida del </a:t>
            </a:r>
            <a:r>
              <a:rPr lang="es-ES" sz="900" i="1" dirty="0" err="1" smtClean="0">
                <a:solidFill>
                  <a:srgbClr val="002776"/>
                </a:solidFill>
                <a:cs typeface="Arial" charset="0"/>
              </a:rPr>
              <a:t>Cities</a:t>
            </a:r>
            <a:r>
              <a:rPr lang="es-ES" sz="900" i="1" dirty="0" smtClean="0">
                <a:solidFill>
                  <a:srgbClr val="002776"/>
                </a:solidFill>
                <a:cs typeface="Arial" charset="0"/>
              </a:rPr>
              <a:t> in </a:t>
            </a:r>
            <a:r>
              <a:rPr lang="es-ES" sz="900" i="1" dirty="0" err="1" smtClean="0">
                <a:solidFill>
                  <a:srgbClr val="002776"/>
                </a:solidFill>
                <a:cs typeface="Arial" charset="0"/>
              </a:rPr>
              <a:t>Motion</a:t>
            </a:r>
            <a:r>
              <a:rPr lang="es-ES" sz="900" i="1" dirty="0" smtClean="0">
                <a:solidFill>
                  <a:srgbClr val="002776"/>
                </a:solidFill>
                <a:cs typeface="Arial" charset="0"/>
              </a:rPr>
              <a:t> </a:t>
            </a:r>
            <a:r>
              <a:rPr lang="es-ES" sz="900" i="1" dirty="0" err="1" smtClean="0">
                <a:solidFill>
                  <a:srgbClr val="002776"/>
                </a:solidFill>
                <a:cs typeface="Arial" charset="0"/>
              </a:rPr>
              <a:t>Index</a:t>
            </a:r>
            <a:r>
              <a:rPr lang="es-ES" sz="900" i="1" dirty="0" smtClean="0">
                <a:solidFill>
                  <a:srgbClr val="002776"/>
                </a:solidFill>
                <a:cs typeface="Arial" charset="0"/>
              </a:rPr>
              <a:t> Calculado por el IESE Business </a:t>
            </a:r>
            <a:r>
              <a:rPr lang="es-ES" sz="900" i="1" dirty="0" err="1" smtClean="0">
                <a:solidFill>
                  <a:srgbClr val="002776"/>
                </a:solidFill>
                <a:cs typeface="Arial" charset="0"/>
              </a:rPr>
              <a:t>School</a:t>
            </a:r>
            <a:r>
              <a:rPr lang="es-ES" sz="900" i="1" dirty="0" smtClean="0">
                <a:solidFill>
                  <a:srgbClr val="002776"/>
                </a:solidFill>
                <a:cs typeface="Arial" charset="0"/>
              </a:rPr>
              <a:t>, Universidad de </a:t>
            </a:r>
            <a:r>
              <a:rPr lang="es-ES" sz="900" i="1" dirty="0" err="1" smtClean="0">
                <a:solidFill>
                  <a:srgbClr val="002776"/>
                </a:solidFill>
                <a:cs typeface="Arial" charset="0"/>
              </a:rPr>
              <a:t>Navara</a:t>
            </a:r>
            <a:endParaRPr lang="es-ES" sz="900" i="1" dirty="0" smtClean="0">
              <a:solidFill>
                <a:srgbClr val="002776"/>
              </a:solidFill>
              <a:cs typeface="Arial" charset="0"/>
            </a:endParaRPr>
          </a:p>
        </p:txBody>
      </p:sp>
    </p:spTree>
    <p:extLst>
      <p:ext uri="{BB962C8B-B14F-4D97-AF65-F5344CB8AC3E}">
        <p14:creationId xmlns:p14="http://schemas.microsoft.com/office/powerpoint/2010/main" val="3038046653"/>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914400" indent="-914400">
              <a:buClr>
                <a:srgbClr val="000000"/>
              </a:buClr>
            </a:pPr>
            <a:r>
              <a:rPr lang="es-ES" sz="2800" kern="0" dirty="0" smtClean="0">
                <a:solidFill>
                  <a:srgbClr val="FFFFFF"/>
                </a:solidFill>
              </a:rPr>
              <a:t>3.1.2 Esquema general de trabajo para el encadenamiento productivo con el Turismo en Quito</a:t>
            </a:r>
            <a:endParaRPr lang="es-ES" sz="2800" kern="0" dirty="0">
              <a:solidFill>
                <a:srgbClr val="FFFFFF"/>
              </a:solidFill>
            </a:endParaRPr>
          </a:p>
        </p:txBody>
      </p:sp>
    </p:spTree>
    <p:extLst>
      <p:ext uri="{BB962C8B-B14F-4D97-AF65-F5344CB8AC3E}">
        <p14:creationId xmlns:p14="http://schemas.microsoft.com/office/powerpoint/2010/main" val="3042781871"/>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Encadenamiento </a:t>
            </a:r>
            <a:r>
              <a:rPr lang="es-ES" b="1" dirty="0">
                <a:solidFill>
                  <a:srgbClr val="002060"/>
                </a:solidFill>
                <a:cs typeface="Arial" charset="0"/>
              </a:rPr>
              <a:t>productivo </a:t>
            </a:r>
            <a:r>
              <a:rPr lang="es-ES" b="1" dirty="0" smtClean="0">
                <a:solidFill>
                  <a:srgbClr val="002060"/>
                </a:solidFill>
                <a:cs typeface="Arial" charset="0"/>
              </a:rPr>
              <a:t>del turismo de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Introducción</a:t>
            </a:r>
            <a:endParaRPr lang="es-ES" sz="2000" dirty="0">
              <a:solidFill>
                <a:srgbClr val="00B0F0"/>
              </a:solidFill>
              <a:cs typeface="Arial" charset="0"/>
            </a:endParaRPr>
          </a:p>
        </p:txBody>
      </p:sp>
      <p:sp>
        <p:nvSpPr>
          <p:cNvPr id="17" name="Content Placeholder 5"/>
          <p:cNvSpPr txBox="1">
            <a:spLocks/>
          </p:cNvSpPr>
          <p:nvPr/>
        </p:nvSpPr>
        <p:spPr bwMode="auto">
          <a:xfrm>
            <a:off x="344488" y="1052735"/>
            <a:ext cx="9054937" cy="550136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El Encadenamiento productivo muestra la cadena de valor del Turismo, detallando cada uno de sus distintos eslabones hasta culminar con la Experiencia turística del viajero.</a:t>
            </a:r>
          </a:p>
          <a:p>
            <a:pPr algn="just">
              <a:spcAft>
                <a:spcPts val="600"/>
              </a:spcAft>
            </a:pPr>
            <a:r>
              <a:rPr lang="es-ES" sz="1200" dirty="0" smtClean="0">
                <a:solidFill>
                  <a:srgbClr val="002060"/>
                </a:solidFill>
              </a:rPr>
              <a:t>En algunos de los eslabones de la Cadena de Valor del Turismo, se cuenta con información, mientras que en otros no. En los que se contaba con información, se les incorporó los datos de referencia. </a:t>
            </a:r>
          </a:p>
          <a:p>
            <a:pPr algn="just">
              <a:spcAft>
                <a:spcPts val="600"/>
              </a:spcAft>
            </a:pPr>
            <a:endParaRPr lang="es-ES" sz="1200" dirty="0" smtClean="0">
              <a:solidFill>
                <a:srgbClr val="002060"/>
              </a:solidFill>
            </a:endParaRPr>
          </a:p>
          <a:p>
            <a:pPr algn="just">
              <a:spcAft>
                <a:spcPts val="600"/>
              </a:spcAft>
            </a:pPr>
            <a:r>
              <a:rPr lang="es-ES" sz="1400" b="1" dirty="0" smtClean="0">
                <a:solidFill>
                  <a:srgbClr val="00B0F0"/>
                </a:solidFill>
                <a:cs typeface="Arial" charset="0"/>
              </a:rPr>
              <a:t>Eslabones del encadenamiento Productivo</a:t>
            </a:r>
            <a:endParaRPr lang="es-ES" sz="1400" dirty="0">
              <a:solidFill>
                <a:srgbClr val="00B0F0"/>
              </a:solidFill>
              <a:cs typeface="Arial" charset="0"/>
            </a:endParaRPr>
          </a:p>
          <a:p>
            <a:pPr marL="171450" indent="-171450" algn="just">
              <a:spcAft>
                <a:spcPts val="600"/>
              </a:spcAft>
              <a:buFont typeface="Wingdings" panose="05000000000000000000" pitchFamily="2" charset="2"/>
              <a:buChar char="ü"/>
            </a:pPr>
            <a:r>
              <a:rPr lang="es-ES" sz="1200" b="1" dirty="0" smtClean="0">
                <a:solidFill>
                  <a:srgbClr val="002060"/>
                </a:solidFill>
              </a:rPr>
              <a:t>Promoción</a:t>
            </a:r>
            <a:r>
              <a:rPr lang="es-ES" sz="1200" dirty="0" smtClean="0">
                <a:solidFill>
                  <a:srgbClr val="002060"/>
                </a:solidFill>
              </a:rPr>
              <a:t>: son todas las actividades que se realizan para el posicionamiento del destino, para atraer al visitante a través de los medios tradicionales y nuevos, offline y online. </a:t>
            </a:r>
          </a:p>
          <a:p>
            <a:pPr marL="171450" indent="-171450" algn="just">
              <a:spcAft>
                <a:spcPts val="600"/>
              </a:spcAft>
              <a:buFont typeface="Wingdings" panose="05000000000000000000" pitchFamily="2" charset="2"/>
              <a:buChar char="ü"/>
            </a:pPr>
            <a:r>
              <a:rPr lang="es-ES" sz="1200" b="1" dirty="0" smtClean="0">
                <a:solidFill>
                  <a:srgbClr val="002060"/>
                </a:solidFill>
              </a:rPr>
              <a:t>Organización y compra del Viaje: </a:t>
            </a:r>
            <a:r>
              <a:rPr lang="es-ES" sz="1200" dirty="0" smtClean="0">
                <a:solidFill>
                  <a:srgbClr val="002060"/>
                </a:solidFill>
              </a:rPr>
              <a:t>Involucra la revisión de información del viaje y planeación de actividades a realizar en el destino, así como la compra efectiva de los servicios sea individualmente o empaquetados.</a:t>
            </a:r>
          </a:p>
          <a:p>
            <a:pPr marL="171450" indent="-171450" algn="just">
              <a:spcAft>
                <a:spcPts val="600"/>
              </a:spcAft>
              <a:buFont typeface="Wingdings" panose="05000000000000000000" pitchFamily="2" charset="2"/>
              <a:buChar char="ü"/>
            </a:pPr>
            <a:r>
              <a:rPr lang="es-ES" sz="1200" b="1" dirty="0" smtClean="0">
                <a:solidFill>
                  <a:srgbClr val="002060"/>
                </a:solidFill>
              </a:rPr>
              <a:t>Conectividad y acceso a destino: </a:t>
            </a:r>
            <a:r>
              <a:rPr lang="es-ES" sz="1200" dirty="0" smtClean="0">
                <a:solidFill>
                  <a:srgbClr val="002060"/>
                </a:solidFill>
              </a:rPr>
              <a:t>Involucra todos los servicios que están relacionados con la conectividad, es decir las aerolíneas, los aeropuertos, empresas de Catering, empresas que manejan el equipaje.</a:t>
            </a:r>
          </a:p>
          <a:p>
            <a:pPr marL="171450" indent="-171450" algn="just">
              <a:spcAft>
                <a:spcPts val="600"/>
              </a:spcAft>
              <a:buFont typeface="Wingdings" panose="05000000000000000000" pitchFamily="2" charset="2"/>
              <a:buChar char="ü"/>
            </a:pPr>
            <a:r>
              <a:rPr lang="es-ES" sz="1200" b="1" dirty="0" smtClean="0">
                <a:solidFill>
                  <a:srgbClr val="002060"/>
                </a:solidFill>
              </a:rPr>
              <a:t>Alojamiento: </a:t>
            </a:r>
            <a:r>
              <a:rPr lang="es-ES" sz="1200" dirty="0" smtClean="0">
                <a:solidFill>
                  <a:srgbClr val="002060"/>
                </a:solidFill>
              </a:rPr>
              <a:t>incluye los distintos tipos de alojamiento, que incluye y no se limita a Hoteles, Hostales, Pensiones, apartamentos turísticos, haciendas, </a:t>
            </a:r>
            <a:r>
              <a:rPr lang="es-ES" sz="1200" dirty="0" err="1" smtClean="0">
                <a:solidFill>
                  <a:srgbClr val="002060"/>
                </a:solidFill>
              </a:rPr>
              <a:t>lodges</a:t>
            </a:r>
            <a:r>
              <a:rPr lang="es-ES" sz="1200" dirty="0" smtClean="0">
                <a:solidFill>
                  <a:srgbClr val="002060"/>
                </a:solidFill>
              </a:rPr>
              <a:t>, etc.</a:t>
            </a:r>
          </a:p>
          <a:p>
            <a:pPr marL="171450" indent="-171450" algn="just">
              <a:spcAft>
                <a:spcPts val="600"/>
              </a:spcAft>
              <a:buFont typeface="Wingdings" panose="05000000000000000000" pitchFamily="2" charset="2"/>
              <a:buChar char="ü"/>
            </a:pPr>
            <a:r>
              <a:rPr lang="es-ES" sz="1200" b="1" dirty="0" smtClean="0">
                <a:solidFill>
                  <a:srgbClr val="002060"/>
                </a:solidFill>
              </a:rPr>
              <a:t>Gastronomía: </a:t>
            </a:r>
            <a:r>
              <a:rPr lang="es-ES" sz="1200" dirty="0" smtClean="0">
                <a:solidFill>
                  <a:srgbClr val="002060"/>
                </a:solidFill>
              </a:rPr>
              <a:t>empresas que proveen de alimentos y bebidas al viajero.</a:t>
            </a:r>
          </a:p>
          <a:p>
            <a:pPr marL="171450" indent="-171450" algn="just">
              <a:spcAft>
                <a:spcPts val="600"/>
              </a:spcAft>
              <a:buFont typeface="Wingdings" panose="05000000000000000000" pitchFamily="2" charset="2"/>
              <a:buChar char="ü"/>
            </a:pPr>
            <a:r>
              <a:rPr lang="es-ES" sz="1200" b="1" dirty="0" smtClean="0">
                <a:solidFill>
                  <a:srgbClr val="002060"/>
                </a:solidFill>
              </a:rPr>
              <a:t>Transporte en Destino: </a:t>
            </a:r>
            <a:r>
              <a:rPr lang="es-ES" sz="1200" dirty="0" smtClean="0">
                <a:solidFill>
                  <a:srgbClr val="002060"/>
                </a:solidFill>
              </a:rPr>
              <a:t>Incluye todos los transportes que debe tomar el viajero para realizar desplazamientos y paseos turísticos de todo tipo, desde buses de turismo, taxis, vehículos de alquiler, transporte público, bicicletas turísticas, carruajes, etc. </a:t>
            </a:r>
          </a:p>
          <a:p>
            <a:pPr marL="171450" indent="-171450" algn="just">
              <a:spcAft>
                <a:spcPts val="600"/>
              </a:spcAft>
              <a:buFont typeface="Wingdings" panose="05000000000000000000" pitchFamily="2" charset="2"/>
              <a:buChar char="ü"/>
            </a:pPr>
            <a:r>
              <a:rPr lang="es-ES" sz="1200" b="1" dirty="0" smtClean="0">
                <a:solidFill>
                  <a:srgbClr val="002060"/>
                </a:solidFill>
              </a:rPr>
              <a:t>Actividades Turísticas</a:t>
            </a:r>
            <a:r>
              <a:rPr lang="es-ES" sz="1200" dirty="0" smtClean="0">
                <a:solidFill>
                  <a:srgbClr val="002060"/>
                </a:solidFill>
              </a:rPr>
              <a:t>: compuesto de actividades relacionadas a los atractivos del destino. </a:t>
            </a:r>
          </a:p>
          <a:p>
            <a:pPr marL="171450" indent="-171450" algn="just">
              <a:spcAft>
                <a:spcPts val="600"/>
              </a:spcAft>
              <a:buFont typeface="Wingdings" panose="05000000000000000000" pitchFamily="2" charset="2"/>
              <a:buChar char="ü"/>
            </a:pPr>
            <a:r>
              <a:rPr lang="es-ES" sz="1200" b="1" dirty="0" smtClean="0">
                <a:solidFill>
                  <a:srgbClr val="002060"/>
                </a:solidFill>
              </a:rPr>
              <a:t>Servicios Complementarios:</a:t>
            </a:r>
            <a:r>
              <a:rPr lang="es-ES" sz="1200" dirty="0" smtClean="0">
                <a:solidFill>
                  <a:srgbClr val="002060"/>
                </a:solidFill>
              </a:rPr>
              <a:t> Incluye todos los servicios a los que puede acceder el turista durante el viaje, por ej. centros comerciales, locales de artesanías, centros de esparcimiento, casas de cambio de moneda, salud, etc.</a:t>
            </a:r>
          </a:p>
          <a:p>
            <a:pPr marL="171450" indent="-171450" algn="just">
              <a:spcAft>
                <a:spcPts val="600"/>
              </a:spcAft>
              <a:buFont typeface="Wingdings" panose="05000000000000000000" pitchFamily="2" charset="2"/>
              <a:buChar char="ü"/>
            </a:pPr>
            <a:r>
              <a:rPr lang="es-ES" sz="1200" b="1" dirty="0" smtClean="0">
                <a:solidFill>
                  <a:srgbClr val="002060"/>
                </a:solidFill>
              </a:rPr>
              <a:t>CRM, </a:t>
            </a:r>
            <a:r>
              <a:rPr lang="es-ES" sz="1200" b="1" dirty="0" err="1" smtClean="0">
                <a:solidFill>
                  <a:srgbClr val="002060"/>
                </a:solidFill>
              </a:rPr>
              <a:t>engagement</a:t>
            </a:r>
            <a:r>
              <a:rPr lang="es-ES" sz="1200" b="1" dirty="0" smtClean="0">
                <a:solidFill>
                  <a:srgbClr val="002060"/>
                </a:solidFill>
              </a:rPr>
              <a:t> y Fidelización: </a:t>
            </a:r>
            <a:r>
              <a:rPr lang="es-ES" sz="1200" dirty="0" smtClean="0">
                <a:solidFill>
                  <a:srgbClr val="002060"/>
                </a:solidFill>
              </a:rPr>
              <a:t>se refiere a todas las actividades relacionadas a mantener la relación con los visitantes, tanto sea para incentivar una segunda visita como para que se convierta en un </a:t>
            </a:r>
            <a:r>
              <a:rPr lang="es-ES" sz="1200" dirty="0" err="1" smtClean="0">
                <a:solidFill>
                  <a:srgbClr val="002060"/>
                </a:solidFill>
              </a:rPr>
              <a:t>influenciador</a:t>
            </a:r>
            <a:r>
              <a:rPr lang="es-ES" sz="1200" dirty="0" smtClean="0">
                <a:solidFill>
                  <a:srgbClr val="002060"/>
                </a:solidFill>
              </a:rPr>
              <a:t> de otros viajeros potenciales.</a:t>
            </a:r>
          </a:p>
          <a:p>
            <a:pPr marL="171450" indent="-171450" algn="just">
              <a:spcAft>
                <a:spcPts val="600"/>
              </a:spcAft>
              <a:buFont typeface="Wingdings" panose="05000000000000000000" pitchFamily="2" charset="2"/>
              <a:buChar char="ü"/>
            </a:pPr>
            <a:endParaRPr lang="es-ES" sz="1200"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256</a:t>
            </a:fld>
            <a:endParaRPr lang="es-ES" dirty="0">
              <a:solidFill>
                <a:srgbClr val="002776"/>
              </a:solidFill>
            </a:endParaRPr>
          </a:p>
        </p:txBody>
      </p:sp>
    </p:spTree>
    <p:extLst>
      <p:ext uri="{BB962C8B-B14F-4D97-AF65-F5344CB8AC3E}">
        <p14:creationId xmlns:p14="http://schemas.microsoft.com/office/powerpoint/2010/main" val="49425109"/>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Encadenamiento </a:t>
            </a:r>
            <a:r>
              <a:rPr lang="es-ES" b="1" dirty="0">
                <a:solidFill>
                  <a:srgbClr val="002060"/>
                </a:solidFill>
                <a:cs typeface="Arial" charset="0"/>
              </a:rPr>
              <a:t>productivo </a:t>
            </a:r>
            <a:r>
              <a:rPr lang="es-ES" b="1" dirty="0" smtClean="0">
                <a:solidFill>
                  <a:srgbClr val="002060"/>
                </a:solidFill>
                <a:cs typeface="Arial" charset="0"/>
              </a:rPr>
              <a:t>del turismo de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Entidades de Soporte</a:t>
            </a:r>
            <a:endParaRPr lang="es-ES" sz="2000" dirty="0">
              <a:solidFill>
                <a:srgbClr val="00B0F0"/>
              </a:solidFill>
              <a:cs typeface="Arial" charset="0"/>
            </a:endParaRPr>
          </a:p>
        </p:txBody>
      </p:sp>
      <p:sp>
        <p:nvSpPr>
          <p:cNvPr id="17" name="Content Placeholder 5"/>
          <p:cNvSpPr txBox="1">
            <a:spLocks/>
          </p:cNvSpPr>
          <p:nvPr/>
        </p:nvSpPr>
        <p:spPr bwMode="auto">
          <a:xfrm>
            <a:off x="344488" y="1052735"/>
            <a:ext cx="9054937" cy="550136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Las entidades de soporte están presentes durante todo el proceso por el que atraviesa el turismo. Se la ha dividido en Agencias de Gobierno, Instituciones de Educación e Investigación y Entidades relacionadas con el turismo como Asociaciones y gremios.</a:t>
            </a:r>
          </a:p>
          <a:p>
            <a:pPr marL="231775" indent="-231775" algn="just">
              <a:spcAft>
                <a:spcPts val="600"/>
              </a:spcAft>
              <a:buFont typeface="Wingdings" panose="05000000000000000000" pitchFamily="2" charset="2"/>
              <a:buChar char="ü"/>
            </a:pPr>
            <a:r>
              <a:rPr lang="es-ES" sz="1400" b="1" dirty="0" smtClean="0">
                <a:solidFill>
                  <a:srgbClr val="00B0F0"/>
                </a:solidFill>
                <a:cs typeface="Arial" charset="0"/>
              </a:rPr>
              <a:t>Agencias de Gobierno:</a:t>
            </a:r>
            <a:endParaRPr lang="es-ES" sz="1400" dirty="0">
              <a:solidFill>
                <a:srgbClr val="00B0F0"/>
              </a:solidFill>
              <a:cs typeface="Arial" charset="0"/>
            </a:endParaRPr>
          </a:p>
          <a:p>
            <a:pPr marL="231775" indent="-231775" algn="just">
              <a:spcAft>
                <a:spcPts val="600"/>
              </a:spcAft>
            </a:pPr>
            <a:r>
              <a:rPr lang="es-ES" sz="1200" dirty="0" smtClean="0">
                <a:solidFill>
                  <a:srgbClr val="002060"/>
                </a:solidFill>
              </a:rPr>
              <a:t>	Se han incluido la agencias del gobierno que tienen relación de forma directa o indirecta con el sector de Turismo:</a:t>
            </a:r>
          </a:p>
          <a:p>
            <a:pPr marL="332371" lvl="1" indent="-171450" algn="just">
              <a:spcAft>
                <a:spcPts val="600"/>
              </a:spcAft>
              <a:buFont typeface="Arial" panose="020B0604020202020204" pitchFamily="34" charset="0"/>
              <a:buChar char="•"/>
            </a:pPr>
            <a:r>
              <a:rPr lang="es-ES" sz="1200" dirty="0" smtClean="0">
                <a:solidFill>
                  <a:srgbClr val="002060"/>
                </a:solidFill>
              </a:rPr>
              <a:t>SENPLADES: Secretaría de Planificación del Estado. Al frente de todas las estrategias Nacionales, como el cambio de la matriz productiva.</a:t>
            </a:r>
          </a:p>
          <a:p>
            <a:pPr marL="332371" lvl="1" indent="-171450" algn="just">
              <a:spcAft>
                <a:spcPts val="600"/>
              </a:spcAft>
              <a:buFont typeface="Arial" panose="020B0604020202020204" pitchFamily="34" charset="0"/>
              <a:buChar char="•"/>
            </a:pPr>
            <a:r>
              <a:rPr lang="es-ES" sz="1200" dirty="0" smtClean="0">
                <a:solidFill>
                  <a:srgbClr val="002060"/>
                </a:solidFill>
              </a:rPr>
              <a:t>Ministerio de Relaciones Exteriores, Comercio e Integración.- Que a través de las embajadas en todo el mundo promocionan el Turismo de Quito y el Ecuador.</a:t>
            </a:r>
          </a:p>
          <a:p>
            <a:pPr marL="332371" lvl="1" indent="-171450" algn="just">
              <a:spcAft>
                <a:spcPts val="600"/>
              </a:spcAft>
              <a:buFont typeface="Arial" panose="020B0604020202020204" pitchFamily="34" charset="0"/>
              <a:buChar char="•"/>
            </a:pPr>
            <a:r>
              <a:rPr lang="es-ES" sz="1200" dirty="0" smtClean="0">
                <a:solidFill>
                  <a:srgbClr val="002060"/>
                </a:solidFill>
              </a:rPr>
              <a:t>CONCOPE: Consorcio de Consejos Provinciales del Ecuador.. Considerado por los circuitos turísticos en los alrededores del distrito Metropolitano.</a:t>
            </a:r>
          </a:p>
          <a:p>
            <a:pPr marL="332371" lvl="1" indent="-171450" algn="just">
              <a:spcAft>
                <a:spcPts val="600"/>
              </a:spcAft>
              <a:buFont typeface="Arial" panose="020B0604020202020204" pitchFamily="34" charset="0"/>
              <a:buChar char="•"/>
            </a:pPr>
            <a:r>
              <a:rPr lang="es-ES" sz="1200" dirty="0" smtClean="0">
                <a:solidFill>
                  <a:srgbClr val="002060"/>
                </a:solidFill>
              </a:rPr>
              <a:t>MINTUR: Ministerio de Turismo. Entidad que fomenta el turismo del país en todo el mundo. Aliado estratégico en la mayoría de eslabones del encadenamiento turístico: promoción Conectividad, Alojamiento, Gastronomía, actividades Turísticas, entre otras.</a:t>
            </a:r>
          </a:p>
          <a:p>
            <a:pPr marL="332371" lvl="1" indent="-171450" algn="just">
              <a:spcAft>
                <a:spcPts val="600"/>
              </a:spcAft>
              <a:buFont typeface="Arial" panose="020B0604020202020204" pitchFamily="34" charset="0"/>
              <a:buChar char="•"/>
            </a:pPr>
            <a:r>
              <a:rPr lang="es-ES" sz="1200" dirty="0" smtClean="0">
                <a:solidFill>
                  <a:srgbClr val="002060"/>
                </a:solidFill>
              </a:rPr>
              <a:t>Ministerio de Ambiente.- Ministerio con el que se está en contacto para la realización de actividades de Ecoturismo</a:t>
            </a:r>
          </a:p>
          <a:p>
            <a:pPr marL="231775" indent="-231775">
              <a:spcAft>
                <a:spcPts val="600"/>
              </a:spcAft>
              <a:buFont typeface="Wingdings" panose="05000000000000000000" pitchFamily="2" charset="2"/>
              <a:buChar char="ü"/>
            </a:pPr>
            <a:r>
              <a:rPr lang="es-ES" sz="1400" b="1" dirty="0" smtClean="0">
                <a:solidFill>
                  <a:srgbClr val="00A1DE"/>
                </a:solidFill>
              </a:rPr>
              <a:t>Instituciones de Educación e Investigación:</a:t>
            </a:r>
          </a:p>
          <a:p>
            <a:pPr marL="332371" lvl="1" indent="-171450">
              <a:spcAft>
                <a:spcPts val="600"/>
              </a:spcAft>
              <a:buFont typeface="Arial" panose="020B0604020202020204" pitchFamily="34" charset="0"/>
              <a:buChar char="•"/>
            </a:pPr>
            <a:r>
              <a:rPr lang="es-ES" sz="1200" b="1" dirty="0" smtClean="0">
                <a:solidFill>
                  <a:srgbClr val="002060"/>
                </a:solidFill>
              </a:rPr>
              <a:t>RECINATUR: </a:t>
            </a:r>
            <a:r>
              <a:rPr lang="es-ES" sz="1200" dirty="0" smtClean="0">
                <a:solidFill>
                  <a:srgbClr val="002060"/>
                </a:solidFill>
              </a:rPr>
              <a:t>Red Iberoamericana de Ciencias de la Naturaleza y Turismo.</a:t>
            </a:r>
          </a:p>
          <a:p>
            <a:pPr marL="332371" lvl="1" indent="-171450">
              <a:spcAft>
                <a:spcPts val="600"/>
              </a:spcAft>
              <a:buFont typeface="Arial" panose="020B0604020202020204" pitchFamily="34" charset="0"/>
              <a:buChar char="•"/>
            </a:pPr>
            <a:r>
              <a:rPr lang="es-ES" sz="1200" dirty="0" smtClean="0">
                <a:solidFill>
                  <a:srgbClr val="002060"/>
                </a:solidFill>
              </a:rPr>
              <a:t>PNUD: Programa de las Naciones Unidas para el Desarrollo.</a:t>
            </a:r>
          </a:p>
          <a:p>
            <a:pPr marL="332371" lvl="1" indent="-171450">
              <a:spcAft>
                <a:spcPts val="600"/>
              </a:spcAft>
              <a:buFont typeface="Arial" panose="020B0604020202020204" pitchFamily="34" charset="0"/>
              <a:buChar char="•"/>
            </a:pPr>
            <a:r>
              <a:rPr lang="es-ES" sz="1200" dirty="0" smtClean="0">
                <a:solidFill>
                  <a:srgbClr val="002060"/>
                </a:solidFill>
              </a:rPr>
              <a:t>UNWTO: </a:t>
            </a:r>
            <a:r>
              <a:rPr lang="es-ES" sz="1200" dirty="0" err="1" smtClean="0">
                <a:solidFill>
                  <a:srgbClr val="002060"/>
                </a:solidFill>
              </a:rPr>
              <a:t>United</a:t>
            </a:r>
            <a:r>
              <a:rPr lang="es-ES" sz="1200" dirty="0" smtClean="0">
                <a:solidFill>
                  <a:srgbClr val="002060"/>
                </a:solidFill>
              </a:rPr>
              <a:t> </a:t>
            </a:r>
            <a:r>
              <a:rPr lang="es-ES" sz="1200" dirty="0" err="1" smtClean="0">
                <a:solidFill>
                  <a:srgbClr val="002060"/>
                </a:solidFill>
              </a:rPr>
              <a:t>Nations</a:t>
            </a:r>
            <a:r>
              <a:rPr lang="es-ES" sz="1200" dirty="0" smtClean="0">
                <a:solidFill>
                  <a:srgbClr val="002060"/>
                </a:solidFill>
              </a:rPr>
              <a:t> </a:t>
            </a:r>
            <a:r>
              <a:rPr lang="es-ES" sz="1200" dirty="0" err="1" smtClean="0">
                <a:solidFill>
                  <a:srgbClr val="002060"/>
                </a:solidFill>
              </a:rPr>
              <a:t>World</a:t>
            </a:r>
            <a:r>
              <a:rPr lang="es-ES" sz="1200" dirty="0" smtClean="0">
                <a:solidFill>
                  <a:srgbClr val="002060"/>
                </a:solidFill>
              </a:rPr>
              <a:t> </a:t>
            </a:r>
            <a:r>
              <a:rPr lang="es-ES" sz="1200" dirty="0" err="1" smtClean="0">
                <a:solidFill>
                  <a:srgbClr val="002060"/>
                </a:solidFill>
              </a:rPr>
              <a:t>Tourism</a:t>
            </a:r>
            <a:r>
              <a:rPr lang="es-ES" sz="1200" dirty="0" smtClean="0">
                <a:solidFill>
                  <a:srgbClr val="002060"/>
                </a:solidFill>
              </a:rPr>
              <a:t> </a:t>
            </a:r>
            <a:r>
              <a:rPr lang="es-ES" sz="1200" dirty="0" err="1" smtClean="0">
                <a:solidFill>
                  <a:srgbClr val="002060"/>
                </a:solidFill>
              </a:rPr>
              <a:t>Organization</a:t>
            </a:r>
            <a:r>
              <a:rPr lang="es-ES" sz="1200" dirty="0" smtClean="0">
                <a:solidFill>
                  <a:srgbClr val="002060"/>
                </a:solidFill>
              </a:rPr>
              <a:t>.- Enfocado sobre todo en el Turismo Sostenible en el </a:t>
            </a:r>
            <a:r>
              <a:rPr lang="es-ES" sz="1200" dirty="0">
                <a:solidFill>
                  <a:srgbClr val="002060"/>
                </a:solidFill>
              </a:rPr>
              <a:t>m</a:t>
            </a:r>
            <a:r>
              <a:rPr lang="es-ES" sz="1200" dirty="0" smtClean="0">
                <a:solidFill>
                  <a:srgbClr val="002060"/>
                </a:solidFill>
              </a:rPr>
              <a:t>undo entero.</a:t>
            </a:r>
          </a:p>
          <a:p>
            <a:pPr marL="332371" lvl="1" indent="-171450">
              <a:spcAft>
                <a:spcPts val="600"/>
              </a:spcAft>
              <a:buFont typeface="Arial" panose="020B0604020202020204" pitchFamily="34" charset="0"/>
              <a:buChar char="•"/>
            </a:pPr>
            <a:r>
              <a:rPr lang="es-ES" sz="1200" dirty="0" smtClean="0">
                <a:solidFill>
                  <a:srgbClr val="002060"/>
                </a:solidFill>
              </a:rPr>
              <a:t>PUCE¨(Pontificia Universidad Católica del Ecuador): Apoyan el desarrolo del Turismo con sus carreras de Licenciatura en Gestión Hotelera y en Ecoturismo.</a:t>
            </a:r>
          </a:p>
          <a:p>
            <a:pPr marL="332371" lvl="1" indent="-171450">
              <a:spcAft>
                <a:spcPts val="600"/>
              </a:spcAft>
              <a:buFont typeface="Arial" panose="020B0604020202020204" pitchFamily="34" charset="0"/>
              <a:buChar char="•"/>
            </a:pPr>
            <a:r>
              <a:rPr lang="es-ES" sz="1200" dirty="0" smtClean="0">
                <a:solidFill>
                  <a:srgbClr val="002060"/>
                </a:solidFill>
              </a:rPr>
              <a:t>UDLA: Aporta al turismo con su carrera de Licenciatura en Administración de Empresas Turísticas y Hoteleras.</a:t>
            </a:r>
          </a:p>
          <a:p>
            <a:pPr marL="332371" lvl="1" indent="-171450">
              <a:spcAft>
                <a:spcPts val="600"/>
              </a:spcAft>
              <a:buFont typeface="Arial" panose="020B0604020202020204" pitchFamily="34" charset="0"/>
              <a:buChar char="•"/>
            </a:pPr>
            <a:r>
              <a:rPr lang="es-ES" sz="1200" dirty="0" smtClean="0">
                <a:solidFill>
                  <a:srgbClr val="002060"/>
                </a:solidFill>
              </a:rPr>
              <a:t>UTE:  Universidad Tecnológica </a:t>
            </a:r>
            <a:r>
              <a:rPr lang="es-ES" sz="1200" dirty="0" err="1" smtClean="0">
                <a:solidFill>
                  <a:srgbClr val="002060"/>
                </a:solidFill>
              </a:rPr>
              <a:t>Equinoxial</a:t>
            </a:r>
            <a:r>
              <a:rPr lang="es-ES" sz="1200" dirty="0" smtClean="0">
                <a:solidFill>
                  <a:srgbClr val="002060"/>
                </a:solidFill>
              </a:rPr>
              <a:t>: Aporta al turismo con s Facultad de Hospitalidad y Servicios y sus tres carreras.</a:t>
            </a:r>
          </a:p>
          <a:p>
            <a:pPr lvl="1" indent="0">
              <a:spcAft>
                <a:spcPts val="600"/>
              </a:spcAft>
              <a:buFontTx/>
              <a:buNone/>
            </a:pPr>
            <a:endParaRPr lang="es-ES" sz="1200" dirty="0" smtClean="0">
              <a:solidFill>
                <a:srgbClr val="002060"/>
              </a:solidFill>
            </a:endParaRPr>
          </a:p>
          <a:p>
            <a:pPr marL="332371" lvl="1" indent="-171450">
              <a:spcAft>
                <a:spcPts val="600"/>
              </a:spcAft>
              <a:buFont typeface="Arial" panose="020B0604020202020204" pitchFamily="34" charset="0"/>
              <a:buChar char="•"/>
            </a:pPr>
            <a:endParaRPr lang="es-ES" sz="1200" dirty="0" smtClean="0">
              <a:solidFill>
                <a:srgbClr val="002060"/>
              </a:solidFill>
            </a:endParaRPr>
          </a:p>
          <a:p>
            <a:pPr marL="332371" lvl="1" indent="-171450">
              <a:spcAft>
                <a:spcPts val="600"/>
              </a:spcAft>
              <a:buFont typeface="Arial" panose="020B0604020202020204" pitchFamily="34" charset="0"/>
              <a:buChar char="•"/>
            </a:pPr>
            <a:endParaRPr lang="es-ES" sz="1200" dirty="0" smtClean="0">
              <a:solidFill>
                <a:srgbClr val="002060"/>
              </a:solidFill>
            </a:endParaRPr>
          </a:p>
          <a:p>
            <a:pPr marL="332371" lvl="1" indent="-171450" algn="just">
              <a:spcAft>
                <a:spcPts val="600"/>
              </a:spcAft>
              <a:buFont typeface="Wingdings" panose="05000000000000000000" pitchFamily="2" charset="2"/>
              <a:buChar char="ü"/>
            </a:pPr>
            <a:endParaRPr lang="es-ES" sz="1200" dirty="0" smtClean="0">
              <a:solidFill>
                <a:srgbClr val="002060"/>
              </a:solidFill>
            </a:endParaRPr>
          </a:p>
          <a:p>
            <a:pPr marL="332371" lvl="1" indent="-171450" algn="just">
              <a:spcAft>
                <a:spcPts val="600"/>
              </a:spcAft>
              <a:buFont typeface="Arial" panose="020B0604020202020204" pitchFamily="34" charset="0"/>
              <a:buChar char="•"/>
            </a:pPr>
            <a:endParaRPr lang="es-ES" sz="1200" dirty="0" smtClean="0">
              <a:solidFill>
                <a:srgbClr val="002060"/>
              </a:solidFill>
            </a:endParaRPr>
          </a:p>
          <a:p>
            <a:pPr lvl="1" indent="0" algn="just">
              <a:spcAft>
                <a:spcPts val="600"/>
              </a:spcAft>
              <a:buFontTx/>
              <a:buNone/>
            </a:pPr>
            <a:endParaRPr lang="es-ES" sz="1200" dirty="0" smtClean="0">
              <a:solidFill>
                <a:srgbClr val="002060"/>
              </a:solidFill>
            </a:endParaRPr>
          </a:p>
          <a:p>
            <a:pPr marL="171450" indent="-171450" algn="just">
              <a:spcAft>
                <a:spcPts val="600"/>
              </a:spcAft>
              <a:buFont typeface="Wingdings" panose="05000000000000000000" pitchFamily="2" charset="2"/>
              <a:buChar char="ü"/>
            </a:pPr>
            <a:endParaRPr lang="es-ES" sz="1200"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257</a:t>
            </a:fld>
            <a:endParaRPr lang="es-ES" dirty="0">
              <a:solidFill>
                <a:srgbClr val="002776"/>
              </a:solidFill>
            </a:endParaRPr>
          </a:p>
        </p:txBody>
      </p:sp>
    </p:spTree>
    <p:extLst>
      <p:ext uri="{BB962C8B-B14F-4D97-AF65-F5344CB8AC3E}">
        <p14:creationId xmlns:p14="http://schemas.microsoft.com/office/powerpoint/2010/main" val="1705298098"/>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Encadenamiento </a:t>
            </a:r>
            <a:r>
              <a:rPr lang="es-ES" b="1" dirty="0">
                <a:solidFill>
                  <a:srgbClr val="002060"/>
                </a:solidFill>
                <a:cs typeface="Arial" charset="0"/>
              </a:rPr>
              <a:t>productivo </a:t>
            </a:r>
            <a:r>
              <a:rPr lang="es-ES" b="1" dirty="0" smtClean="0">
                <a:solidFill>
                  <a:srgbClr val="002060"/>
                </a:solidFill>
                <a:cs typeface="Arial" charset="0"/>
              </a:rPr>
              <a:t>del turismo de Quito</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Entidades de Soporte</a:t>
            </a:r>
            <a:endParaRPr lang="es-ES" sz="2000" dirty="0">
              <a:solidFill>
                <a:srgbClr val="00B0F0"/>
              </a:solidFill>
              <a:cs typeface="Arial" charset="0"/>
            </a:endParaRPr>
          </a:p>
        </p:txBody>
      </p:sp>
      <p:sp>
        <p:nvSpPr>
          <p:cNvPr id="17" name="Content Placeholder 5"/>
          <p:cNvSpPr txBox="1">
            <a:spLocks/>
          </p:cNvSpPr>
          <p:nvPr/>
        </p:nvSpPr>
        <p:spPr bwMode="auto">
          <a:xfrm>
            <a:off x="344488" y="1052735"/>
            <a:ext cx="9054937" cy="550136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Las entidades de soporte están presentes durante todo el proceso por el que atraviesa el turismo. Se la ha dividido en Agencias de Gobierno, Instituciones de Educación e Investigación y Entidades relacionadas con el turismo como Asociaciones y gremios.</a:t>
            </a:r>
          </a:p>
          <a:p>
            <a:pPr algn="just">
              <a:spcAft>
                <a:spcPts val="600"/>
              </a:spcAft>
            </a:pPr>
            <a:r>
              <a:rPr lang="es-ES" sz="1400" b="1" dirty="0" smtClean="0">
                <a:solidFill>
                  <a:srgbClr val="00B0F0"/>
                </a:solidFill>
                <a:cs typeface="Arial" charset="0"/>
              </a:rPr>
              <a:t>Asociaciones y Federaciones referentes al Turismo:</a:t>
            </a:r>
            <a:endParaRPr lang="es-ES" sz="1400" dirty="0">
              <a:solidFill>
                <a:srgbClr val="00B0F0"/>
              </a:solidFill>
              <a:cs typeface="Arial" charset="0"/>
            </a:endParaRPr>
          </a:p>
          <a:p>
            <a:pPr algn="just">
              <a:spcAft>
                <a:spcPts val="600"/>
              </a:spcAft>
            </a:pPr>
            <a:r>
              <a:rPr lang="es-ES" sz="1200" dirty="0" smtClean="0">
                <a:solidFill>
                  <a:srgbClr val="002060"/>
                </a:solidFill>
              </a:rPr>
              <a:t>Se ha incluido asociaciones o federaciones a nivel Nacional e Internacional que tienen injerencia en la actividades relacionadas al turismo.</a:t>
            </a:r>
          </a:p>
          <a:p>
            <a:pPr marL="332371" lvl="1" indent="-171450" algn="just">
              <a:spcAft>
                <a:spcPts val="600"/>
              </a:spcAft>
              <a:buFont typeface="Arial" panose="020B0604020202020204" pitchFamily="34" charset="0"/>
              <a:buChar char="•"/>
            </a:pPr>
            <a:r>
              <a:rPr lang="es-ES" sz="1200" dirty="0" smtClean="0">
                <a:solidFill>
                  <a:srgbClr val="002060"/>
                </a:solidFill>
              </a:rPr>
              <a:t>FENACAPTUR: Federación Nacional de Cámaras de Turismo</a:t>
            </a:r>
          </a:p>
          <a:p>
            <a:pPr marL="332371" lvl="1" indent="-171450" algn="just">
              <a:spcAft>
                <a:spcPts val="600"/>
              </a:spcAft>
              <a:buFont typeface="Arial" panose="020B0604020202020204" pitchFamily="34" charset="0"/>
              <a:buChar char="•"/>
            </a:pPr>
            <a:r>
              <a:rPr lang="es-ES" sz="1200" dirty="0" smtClean="0">
                <a:solidFill>
                  <a:srgbClr val="002060"/>
                </a:solidFill>
              </a:rPr>
              <a:t>CAPTUR: Cámara de Turismo de Pichincha</a:t>
            </a:r>
          </a:p>
          <a:p>
            <a:pPr marL="332371" lvl="1" indent="-171450" algn="just">
              <a:spcAft>
                <a:spcPts val="600"/>
              </a:spcAft>
              <a:buFont typeface="Arial" panose="020B0604020202020204" pitchFamily="34" charset="0"/>
              <a:buChar char="•"/>
            </a:pPr>
            <a:r>
              <a:rPr lang="es-ES" sz="1200" dirty="0" smtClean="0">
                <a:solidFill>
                  <a:srgbClr val="002060"/>
                </a:solidFill>
              </a:rPr>
              <a:t>OPTUR: Asociación Nacional de Operadores de Turismo del Ecuador.</a:t>
            </a:r>
          </a:p>
          <a:p>
            <a:pPr marL="332371" lvl="1" indent="-171450" algn="just">
              <a:spcAft>
                <a:spcPts val="600"/>
              </a:spcAft>
              <a:buFont typeface="Arial" panose="020B0604020202020204" pitchFamily="34" charset="0"/>
              <a:buChar char="•"/>
            </a:pPr>
            <a:r>
              <a:rPr lang="es-ES" sz="1200" dirty="0" smtClean="0">
                <a:solidFill>
                  <a:srgbClr val="002060"/>
                </a:solidFill>
              </a:rPr>
              <a:t>AHOTEC: Asociación Hotelera del Ecuador con su capítulo de Quito a través de HQM</a:t>
            </a:r>
          </a:p>
          <a:p>
            <a:pPr marL="332371" lvl="1" indent="-171450" algn="just">
              <a:spcAft>
                <a:spcPts val="600"/>
              </a:spcAft>
              <a:buFont typeface="Arial" panose="020B0604020202020204" pitchFamily="34" charset="0"/>
              <a:buChar char="•"/>
            </a:pPr>
            <a:r>
              <a:rPr lang="es-ES" sz="1200" dirty="0" smtClean="0">
                <a:solidFill>
                  <a:srgbClr val="002060"/>
                </a:solidFill>
              </a:rPr>
              <a:t>FEPTCE: Federación Plurinacional de Turismo Comunitario del Ecuador</a:t>
            </a:r>
          </a:p>
          <a:p>
            <a:pPr marL="332371" lvl="1" indent="-171450" algn="just">
              <a:spcAft>
                <a:spcPts val="600"/>
              </a:spcAft>
              <a:buFont typeface="Arial" panose="020B0604020202020204" pitchFamily="34" charset="0"/>
              <a:buChar char="•"/>
            </a:pPr>
            <a:r>
              <a:rPr lang="es-ES" sz="1200" dirty="0" smtClean="0">
                <a:solidFill>
                  <a:srgbClr val="002060"/>
                </a:solidFill>
              </a:rPr>
              <a:t>ASECUT: Asociación Ecuatoriana de Agencias de Viaje, Operadores de Turismo y Mayoristas.</a:t>
            </a:r>
          </a:p>
          <a:p>
            <a:pPr marL="332371" lvl="1" indent="-171450" algn="just">
              <a:spcAft>
                <a:spcPts val="600"/>
              </a:spcAft>
              <a:buFont typeface="Arial" panose="020B0604020202020204" pitchFamily="34" charset="0"/>
              <a:buChar char="•"/>
            </a:pPr>
            <a:r>
              <a:rPr lang="es-ES" sz="1200" dirty="0" smtClean="0">
                <a:solidFill>
                  <a:srgbClr val="002060"/>
                </a:solidFill>
              </a:rPr>
              <a:t>ASEC: Asociación Ecuatoriana de Ecoturismo.</a:t>
            </a:r>
          </a:p>
          <a:p>
            <a:pPr lvl="1" indent="0" algn="just">
              <a:spcAft>
                <a:spcPts val="600"/>
              </a:spcAft>
              <a:buFontTx/>
              <a:buNone/>
            </a:pPr>
            <a:endParaRPr lang="es-ES" sz="1200" dirty="0" smtClean="0">
              <a:solidFill>
                <a:srgbClr val="002060"/>
              </a:solidFill>
            </a:endParaRPr>
          </a:p>
          <a:p>
            <a:pPr lvl="1" indent="0" algn="just">
              <a:spcAft>
                <a:spcPts val="600"/>
              </a:spcAft>
              <a:buFontTx/>
              <a:buNone/>
            </a:pPr>
            <a:endParaRPr lang="es-ES" sz="1200" dirty="0" smtClean="0">
              <a:solidFill>
                <a:srgbClr val="002060"/>
              </a:solidFill>
            </a:endParaRPr>
          </a:p>
          <a:p>
            <a:pPr marL="332371" lvl="1" indent="-171450" algn="just">
              <a:spcAft>
                <a:spcPts val="600"/>
              </a:spcAft>
              <a:buFont typeface="Arial" panose="020B0604020202020204" pitchFamily="34" charset="0"/>
              <a:buChar char="•"/>
            </a:pPr>
            <a:endParaRPr lang="es-ES" sz="1200" dirty="0">
              <a:solidFill>
                <a:srgbClr val="002060"/>
              </a:solidFill>
            </a:endParaRPr>
          </a:p>
          <a:p>
            <a:pPr marL="332371" lvl="1" indent="-171450" algn="just">
              <a:spcAft>
                <a:spcPts val="600"/>
              </a:spcAft>
              <a:buFont typeface="Arial" panose="020B0604020202020204" pitchFamily="34" charset="0"/>
              <a:buChar char="•"/>
            </a:pPr>
            <a:endParaRPr lang="es-ES" sz="1200" dirty="0" smtClean="0">
              <a:solidFill>
                <a:srgbClr val="002060"/>
              </a:solidFill>
            </a:endParaRPr>
          </a:p>
          <a:p>
            <a:pPr marL="332371" lvl="1" indent="-171450" algn="just">
              <a:spcAft>
                <a:spcPts val="600"/>
              </a:spcAft>
              <a:buFont typeface="Arial" panose="020B0604020202020204" pitchFamily="34" charset="0"/>
              <a:buChar char="•"/>
            </a:pPr>
            <a:endParaRPr lang="es-ES" sz="1200" dirty="0" smtClean="0">
              <a:solidFill>
                <a:srgbClr val="002060"/>
              </a:solidFill>
            </a:endParaRPr>
          </a:p>
          <a:p>
            <a:pPr lvl="1" indent="0">
              <a:spcAft>
                <a:spcPts val="600"/>
              </a:spcAft>
              <a:buFontTx/>
              <a:buNone/>
            </a:pPr>
            <a:endParaRPr lang="es-ES" sz="1200" dirty="0" smtClean="0">
              <a:solidFill>
                <a:srgbClr val="002060"/>
              </a:solidFill>
            </a:endParaRPr>
          </a:p>
          <a:p>
            <a:pPr marL="332371" lvl="1" indent="-171450">
              <a:spcAft>
                <a:spcPts val="600"/>
              </a:spcAft>
              <a:buFont typeface="Arial" panose="020B0604020202020204" pitchFamily="34" charset="0"/>
              <a:buChar char="•"/>
            </a:pPr>
            <a:endParaRPr lang="es-ES" sz="1200" dirty="0" smtClean="0">
              <a:solidFill>
                <a:srgbClr val="002060"/>
              </a:solidFill>
            </a:endParaRPr>
          </a:p>
          <a:p>
            <a:pPr marL="332371" lvl="1" indent="-171450">
              <a:spcAft>
                <a:spcPts val="600"/>
              </a:spcAft>
              <a:buFont typeface="Arial" panose="020B0604020202020204" pitchFamily="34" charset="0"/>
              <a:buChar char="•"/>
            </a:pPr>
            <a:endParaRPr lang="es-ES" sz="1200" dirty="0" smtClean="0">
              <a:solidFill>
                <a:srgbClr val="002060"/>
              </a:solidFill>
            </a:endParaRPr>
          </a:p>
          <a:p>
            <a:pPr marL="332371" lvl="1" indent="-171450" algn="just">
              <a:spcAft>
                <a:spcPts val="600"/>
              </a:spcAft>
              <a:buFont typeface="Wingdings" panose="05000000000000000000" pitchFamily="2" charset="2"/>
              <a:buChar char="ü"/>
            </a:pPr>
            <a:endParaRPr lang="es-ES" sz="1200" dirty="0" smtClean="0">
              <a:solidFill>
                <a:srgbClr val="002060"/>
              </a:solidFill>
            </a:endParaRPr>
          </a:p>
          <a:p>
            <a:pPr marL="332371" lvl="1" indent="-171450" algn="just">
              <a:spcAft>
                <a:spcPts val="600"/>
              </a:spcAft>
              <a:buFont typeface="Arial" panose="020B0604020202020204" pitchFamily="34" charset="0"/>
              <a:buChar char="•"/>
            </a:pPr>
            <a:endParaRPr lang="es-ES" sz="1200" dirty="0" smtClean="0">
              <a:solidFill>
                <a:srgbClr val="002060"/>
              </a:solidFill>
            </a:endParaRPr>
          </a:p>
          <a:p>
            <a:pPr lvl="1" indent="0" algn="just">
              <a:spcAft>
                <a:spcPts val="600"/>
              </a:spcAft>
              <a:buFontTx/>
              <a:buNone/>
            </a:pPr>
            <a:endParaRPr lang="es-ES" sz="1200" dirty="0" smtClean="0">
              <a:solidFill>
                <a:srgbClr val="002060"/>
              </a:solidFill>
            </a:endParaRPr>
          </a:p>
          <a:p>
            <a:pPr marL="171450" indent="-171450" algn="just">
              <a:spcAft>
                <a:spcPts val="600"/>
              </a:spcAft>
              <a:buFont typeface="Wingdings" panose="05000000000000000000" pitchFamily="2" charset="2"/>
              <a:buChar char="ü"/>
            </a:pPr>
            <a:endParaRPr lang="es-ES" sz="1200"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258</a:t>
            </a:fld>
            <a:endParaRPr lang="es-ES" dirty="0">
              <a:solidFill>
                <a:srgbClr val="002776"/>
              </a:solidFill>
            </a:endParaRPr>
          </a:p>
        </p:txBody>
      </p:sp>
    </p:spTree>
    <p:extLst>
      <p:ext uri="{BB962C8B-B14F-4D97-AF65-F5344CB8AC3E}">
        <p14:creationId xmlns:p14="http://schemas.microsoft.com/office/powerpoint/2010/main" val="3646546812"/>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itle 1"/>
          <p:cNvSpPr>
            <a:spLocks noGrp="1"/>
          </p:cNvSpPr>
          <p:nvPr>
            <p:ph type="title"/>
          </p:nvPr>
        </p:nvSpPr>
        <p:spPr>
          <a:xfrm>
            <a:off x="514350" y="219076"/>
            <a:ext cx="8350250" cy="595313"/>
          </a:xfrm>
        </p:spPr>
        <p:txBody>
          <a:bodyPr/>
          <a:lstStyle/>
          <a:p>
            <a:pPr eaLnBrk="1" hangingPunct="1">
              <a:defRPr/>
            </a:pPr>
            <a:r>
              <a:rPr lang="es-ES" altLang="es-EC" sz="2400" dirty="0" smtClean="0"/>
              <a:t>Encadenamiento Productivo Del Turismo en Quito</a:t>
            </a:r>
            <a:r>
              <a:rPr lang="es-ES" altLang="es-EC" dirty="0" smtClean="0"/>
              <a:t/>
            </a:r>
            <a:br>
              <a:rPr lang="es-ES" altLang="es-EC" dirty="0" smtClean="0"/>
            </a:br>
            <a:endParaRPr lang="es-ES" altLang="es-EC" dirty="0" smtClean="0"/>
          </a:p>
        </p:txBody>
      </p:sp>
      <p:sp>
        <p:nvSpPr>
          <p:cNvPr id="33795" name="Slide Number Placeholder 35"/>
          <p:cNvSpPr>
            <a:spLocks noGrp="1"/>
          </p:cNvSpPr>
          <p:nvPr>
            <p:ph type="sldNum" sz="quarter" idx="10"/>
          </p:nvPr>
        </p:nvSpPr>
        <p:spPr bwMode="auto">
          <a:xfrm>
            <a:off x="546101" y="6503989"/>
            <a:ext cx="346075" cy="14287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fld id="{36BB80CD-3687-4DFA-B2CD-7A58D1B17B86}" type="slidenum">
              <a:rPr lang="es-ES" altLang="es-EC" sz="800" smtClean="0">
                <a:solidFill>
                  <a:srgbClr val="002776"/>
                </a:solidFill>
              </a:rPr>
              <a:pPr/>
              <a:t>259</a:t>
            </a:fld>
            <a:endParaRPr lang="es-ES" altLang="es-EC" sz="800" dirty="0">
              <a:solidFill>
                <a:srgbClr val="002776"/>
              </a:solidFill>
            </a:endParaRPr>
          </a:p>
        </p:txBody>
      </p:sp>
      <p:sp>
        <p:nvSpPr>
          <p:cNvPr id="33796" name="AutoShape 4"/>
          <p:cNvSpPr>
            <a:spLocks noChangeArrowheads="1"/>
          </p:cNvSpPr>
          <p:nvPr/>
        </p:nvSpPr>
        <p:spPr bwMode="auto">
          <a:xfrm>
            <a:off x="6210300" y="723900"/>
            <a:ext cx="1123950" cy="554038"/>
          </a:xfrm>
          <a:prstGeom prst="chevron">
            <a:avLst>
              <a:gd name="adj" fmla="val 36882"/>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Actividades  turísticas</a:t>
            </a:r>
            <a:endParaRPr lang="es-ES" altLang="es-EC" sz="900" b="1" dirty="0">
              <a:solidFill>
                <a:srgbClr val="FFFFFF"/>
              </a:solidFill>
              <a:ea typeface="MS PGothic" panose="020B0600070205080204" pitchFamily="34" charset="-128"/>
            </a:endParaRPr>
          </a:p>
        </p:txBody>
      </p:sp>
      <p:sp>
        <p:nvSpPr>
          <p:cNvPr id="33797" name="AutoShape 5"/>
          <p:cNvSpPr>
            <a:spLocks noChangeArrowheads="1"/>
          </p:cNvSpPr>
          <p:nvPr/>
        </p:nvSpPr>
        <p:spPr bwMode="auto">
          <a:xfrm>
            <a:off x="3257550" y="725489"/>
            <a:ext cx="1136650" cy="541337"/>
          </a:xfrm>
          <a:prstGeom prst="chevron">
            <a:avLst>
              <a:gd name="adj" fmla="val 36823"/>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Alojamiento</a:t>
            </a:r>
            <a:endParaRPr lang="es-ES" altLang="es-EC" sz="900" b="1" dirty="0">
              <a:solidFill>
                <a:srgbClr val="FFFFFF"/>
              </a:solidFill>
              <a:ea typeface="MS PGothic" panose="020B0600070205080204" pitchFamily="34" charset="-128"/>
            </a:endParaRPr>
          </a:p>
        </p:txBody>
      </p:sp>
      <p:sp>
        <p:nvSpPr>
          <p:cNvPr id="33798" name="AutoShape 7"/>
          <p:cNvSpPr>
            <a:spLocks noChangeArrowheads="1"/>
          </p:cNvSpPr>
          <p:nvPr/>
        </p:nvSpPr>
        <p:spPr bwMode="auto">
          <a:xfrm>
            <a:off x="2105025" y="728663"/>
            <a:ext cx="1327150" cy="538162"/>
          </a:xfrm>
          <a:prstGeom prst="chevron">
            <a:avLst>
              <a:gd name="adj" fmla="val 36774"/>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Conectividad y acceso a destino</a:t>
            </a:r>
            <a:endParaRPr lang="es-ES" altLang="es-EC" sz="900" b="1" dirty="0">
              <a:solidFill>
                <a:srgbClr val="FFFFFF"/>
              </a:solidFill>
              <a:ea typeface="MS PGothic" panose="020B0600070205080204" pitchFamily="34" charset="-128"/>
            </a:endParaRPr>
          </a:p>
        </p:txBody>
      </p:sp>
      <p:sp>
        <p:nvSpPr>
          <p:cNvPr id="9" name="Rectangle 8"/>
          <p:cNvSpPr>
            <a:spLocks noChangeArrowheads="1"/>
          </p:cNvSpPr>
          <p:nvPr/>
        </p:nvSpPr>
        <p:spPr bwMode="auto">
          <a:xfrm>
            <a:off x="490539" y="1319213"/>
            <a:ext cx="746125" cy="56515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Canales Online</a:t>
            </a:r>
            <a:endParaRPr lang="es-ES" altLang="ja-JP" sz="900" dirty="0">
              <a:solidFill>
                <a:srgbClr val="FFFFFF"/>
              </a:solidFill>
              <a:ea typeface="ＭＳ Ｐゴシック" pitchFamily="50" charset="-128"/>
              <a:cs typeface="Arial" charset="0"/>
            </a:endParaRPr>
          </a:p>
        </p:txBody>
      </p:sp>
      <p:sp>
        <p:nvSpPr>
          <p:cNvPr id="19" name="Rectangle 18"/>
          <p:cNvSpPr>
            <a:spLocks noChangeArrowheads="1"/>
          </p:cNvSpPr>
          <p:nvPr/>
        </p:nvSpPr>
        <p:spPr bwMode="auto">
          <a:xfrm>
            <a:off x="514351" y="1931989"/>
            <a:ext cx="720725" cy="561975"/>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Publicidad en origen</a:t>
            </a:r>
            <a:endParaRPr lang="es-ES" altLang="ja-JP" sz="900" dirty="0">
              <a:solidFill>
                <a:srgbClr val="FFFFFF"/>
              </a:solidFill>
              <a:ea typeface="ＭＳ Ｐゴシック" pitchFamily="50" charset="-128"/>
              <a:cs typeface="Arial" charset="0"/>
            </a:endParaRPr>
          </a:p>
        </p:txBody>
      </p:sp>
      <p:sp>
        <p:nvSpPr>
          <p:cNvPr id="33801" name="AutoShape 5"/>
          <p:cNvSpPr>
            <a:spLocks noChangeArrowheads="1"/>
          </p:cNvSpPr>
          <p:nvPr/>
        </p:nvSpPr>
        <p:spPr bwMode="auto">
          <a:xfrm>
            <a:off x="7138989" y="717551"/>
            <a:ext cx="1184275" cy="568325"/>
          </a:xfrm>
          <a:prstGeom prst="chevron">
            <a:avLst>
              <a:gd name="adj" fmla="val 36930"/>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Servicios </a:t>
            </a:r>
            <a:r>
              <a:rPr lang="es-ES" altLang="es-EC" sz="900" b="1" dirty="0" err="1" smtClean="0">
                <a:solidFill>
                  <a:srgbClr val="FFFFFF"/>
                </a:solidFill>
                <a:ea typeface="MS PGothic" panose="020B0600070205080204" pitchFamily="34" charset="-128"/>
              </a:rPr>
              <a:t>complemen-tarios</a:t>
            </a:r>
            <a:endParaRPr lang="es-ES" altLang="es-EC" sz="900" b="1" dirty="0">
              <a:solidFill>
                <a:srgbClr val="FFFFFF"/>
              </a:solidFill>
              <a:ea typeface="MS PGothic" panose="020B0600070205080204" pitchFamily="34" charset="-128"/>
            </a:endParaRPr>
          </a:p>
        </p:txBody>
      </p:sp>
      <p:sp>
        <p:nvSpPr>
          <p:cNvPr id="33802" name="AutoShape 5"/>
          <p:cNvSpPr>
            <a:spLocks noChangeArrowheads="1"/>
          </p:cNvSpPr>
          <p:nvPr/>
        </p:nvSpPr>
        <p:spPr bwMode="auto">
          <a:xfrm>
            <a:off x="4205289" y="725489"/>
            <a:ext cx="1176337" cy="541337"/>
          </a:xfrm>
          <a:prstGeom prst="chevron">
            <a:avLst>
              <a:gd name="adj" fmla="val 36821"/>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Gastronomía</a:t>
            </a:r>
            <a:endParaRPr lang="es-ES" altLang="es-EC" sz="900" b="1" dirty="0">
              <a:solidFill>
                <a:srgbClr val="FFFFFF"/>
              </a:solidFill>
              <a:ea typeface="MS PGothic" panose="020B0600070205080204" pitchFamily="34" charset="-128"/>
            </a:endParaRPr>
          </a:p>
        </p:txBody>
      </p:sp>
      <p:sp>
        <p:nvSpPr>
          <p:cNvPr id="38" name="AutoShape 6"/>
          <p:cNvSpPr>
            <a:spLocks noChangeArrowheads="1"/>
          </p:cNvSpPr>
          <p:nvPr/>
        </p:nvSpPr>
        <p:spPr bwMode="auto">
          <a:xfrm>
            <a:off x="536576" y="5499100"/>
            <a:ext cx="8589963" cy="357188"/>
          </a:xfrm>
          <a:prstGeom prst="homePlate">
            <a:avLst>
              <a:gd name="adj" fmla="val 38791"/>
            </a:avLst>
          </a:prstGeom>
          <a:solidFill>
            <a:schemeClr val="accent6">
              <a:lumMod val="75000"/>
            </a:schemeClr>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defRPr/>
            </a:pPr>
            <a:r>
              <a:rPr lang="es-ES" altLang="es-EC" sz="1200" b="1" dirty="0" smtClean="0">
                <a:solidFill>
                  <a:srgbClr val="FFFFFF"/>
                </a:solidFill>
                <a:ea typeface="MS PGothic" panose="020B0600070205080204" pitchFamily="34" charset="-128"/>
              </a:rPr>
              <a:t>Entidades de Soporte</a:t>
            </a:r>
            <a:endParaRPr lang="es-ES" altLang="es-EC" sz="1200" b="1" dirty="0">
              <a:solidFill>
                <a:srgbClr val="FFFFFF"/>
              </a:solidFill>
              <a:ea typeface="MS PGothic" panose="020B0600070205080204" pitchFamily="34" charset="-128"/>
            </a:endParaRPr>
          </a:p>
        </p:txBody>
      </p:sp>
      <p:sp>
        <p:nvSpPr>
          <p:cNvPr id="40" name="Rectangle 39"/>
          <p:cNvSpPr>
            <a:spLocks noChangeArrowheads="1"/>
          </p:cNvSpPr>
          <p:nvPr/>
        </p:nvSpPr>
        <p:spPr bwMode="auto">
          <a:xfrm>
            <a:off x="2292350" y="1316038"/>
            <a:ext cx="819150"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Aeropuerto</a:t>
            </a:r>
            <a:endParaRPr lang="es-ES" altLang="ja-JP" sz="900" dirty="0">
              <a:solidFill>
                <a:srgbClr val="FFFFFF"/>
              </a:solidFill>
              <a:ea typeface="ＭＳ Ｐゴシック" pitchFamily="50" charset="-128"/>
              <a:cs typeface="Arial" charset="0"/>
            </a:endParaRPr>
          </a:p>
        </p:txBody>
      </p:sp>
      <p:sp>
        <p:nvSpPr>
          <p:cNvPr id="41" name="Rectangle 40"/>
          <p:cNvSpPr>
            <a:spLocks noChangeArrowheads="1"/>
          </p:cNvSpPr>
          <p:nvPr/>
        </p:nvSpPr>
        <p:spPr bwMode="auto">
          <a:xfrm>
            <a:off x="2281238" y="1781175"/>
            <a:ext cx="819150"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Líneas Aéreas</a:t>
            </a:r>
            <a:endParaRPr lang="es-ES" altLang="ja-JP" sz="900" dirty="0">
              <a:solidFill>
                <a:srgbClr val="FFFFFF"/>
              </a:solidFill>
              <a:ea typeface="ＭＳ Ｐゴシック" pitchFamily="50" charset="-128"/>
              <a:cs typeface="Arial" charset="0"/>
            </a:endParaRPr>
          </a:p>
        </p:txBody>
      </p:sp>
      <p:sp>
        <p:nvSpPr>
          <p:cNvPr id="42" name="Rectangle 41"/>
          <p:cNvSpPr>
            <a:spLocks noChangeArrowheads="1"/>
          </p:cNvSpPr>
          <p:nvPr/>
        </p:nvSpPr>
        <p:spPr bwMode="auto">
          <a:xfrm>
            <a:off x="6316663" y="1828800"/>
            <a:ext cx="792162"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Museos</a:t>
            </a:r>
            <a:endParaRPr lang="es-ES" altLang="ja-JP" sz="900" dirty="0">
              <a:solidFill>
                <a:srgbClr val="FFFFFF"/>
              </a:solidFill>
              <a:ea typeface="ＭＳ Ｐゴシック" pitchFamily="50" charset="-128"/>
              <a:cs typeface="Arial" charset="0"/>
            </a:endParaRPr>
          </a:p>
        </p:txBody>
      </p:sp>
      <p:sp>
        <p:nvSpPr>
          <p:cNvPr id="43" name="Rectangle 42"/>
          <p:cNvSpPr>
            <a:spLocks noChangeArrowheads="1"/>
          </p:cNvSpPr>
          <p:nvPr/>
        </p:nvSpPr>
        <p:spPr bwMode="auto">
          <a:xfrm>
            <a:off x="6316663" y="2311400"/>
            <a:ext cx="792162"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Mitad del mundo</a:t>
            </a:r>
            <a:endParaRPr lang="es-ES" altLang="ja-JP" sz="900" dirty="0">
              <a:solidFill>
                <a:srgbClr val="FFFFFF"/>
              </a:solidFill>
              <a:ea typeface="ＭＳ Ｐゴシック" pitchFamily="50" charset="-128"/>
              <a:cs typeface="Arial" charset="0"/>
            </a:endParaRPr>
          </a:p>
        </p:txBody>
      </p:sp>
      <p:sp>
        <p:nvSpPr>
          <p:cNvPr id="44" name="Rectangle 43"/>
          <p:cNvSpPr>
            <a:spLocks noChangeArrowheads="1"/>
          </p:cNvSpPr>
          <p:nvPr/>
        </p:nvSpPr>
        <p:spPr bwMode="auto">
          <a:xfrm>
            <a:off x="3354389" y="1328738"/>
            <a:ext cx="847725" cy="611188"/>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Hoteles</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93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5.242 hab.</a:t>
            </a:r>
            <a:endParaRPr lang="es-ES" altLang="ja-JP" sz="900" dirty="0">
              <a:solidFill>
                <a:schemeClr val="bg2"/>
              </a:solidFill>
              <a:ea typeface="ＭＳ Ｐゴシック" pitchFamily="50" charset="-128"/>
              <a:cs typeface="Arial" charset="0"/>
            </a:endParaRPr>
          </a:p>
        </p:txBody>
      </p:sp>
      <p:sp>
        <p:nvSpPr>
          <p:cNvPr id="45" name="Rectangle 44"/>
          <p:cNvSpPr>
            <a:spLocks noChangeArrowheads="1"/>
          </p:cNvSpPr>
          <p:nvPr/>
        </p:nvSpPr>
        <p:spPr bwMode="auto">
          <a:xfrm>
            <a:off x="3346451" y="1988840"/>
            <a:ext cx="847725" cy="611188"/>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Hostales</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273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4.077 hab.</a:t>
            </a:r>
            <a:endParaRPr lang="es-ES" altLang="ja-JP" sz="900" dirty="0">
              <a:solidFill>
                <a:schemeClr val="bg2"/>
              </a:solidFill>
              <a:ea typeface="ＭＳ Ｐゴシック" pitchFamily="50" charset="-128"/>
              <a:cs typeface="Arial" charset="0"/>
            </a:endParaRPr>
          </a:p>
        </p:txBody>
      </p:sp>
      <p:sp>
        <p:nvSpPr>
          <p:cNvPr id="46" name="Rectangle 45"/>
          <p:cNvSpPr>
            <a:spLocks noChangeArrowheads="1"/>
          </p:cNvSpPr>
          <p:nvPr/>
        </p:nvSpPr>
        <p:spPr bwMode="auto">
          <a:xfrm>
            <a:off x="3346451" y="2634730"/>
            <a:ext cx="847725" cy="766231"/>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Hostales </a:t>
            </a:r>
            <a:r>
              <a:rPr lang="es-ES" altLang="ja-JP" sz="900" dirty="0" err="1" smtClean="0">
                <a:solidFill>
                  <a:schemeClr val="bg2"/>
                </a:solidFill>
                <a:ea typeface="ＭＳ Ｐゴシック" pitchFamily="50" charset="-128"/>
                <a:cs typeface="Arial" charset="0"/>
              </a:rPr>
              <a:t>residenc</a:t>
            </a:r>
            <a:r>
              <a:rPr lang="es-ES" altLang="ja-JP" sz="900" dirty="0" smtClean="0">
                <a:solidFill>
                  <a:schemeClr val="bg2"/>
                </a:solidFill>
                <a:ea typeface="ＭＳ Ｐゴシック" pitchFamily="50" charset="-128"/>
                <a:cs typeface="Arial" charset="0"/>
              </a:rPr>
              <a:t>.</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158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2.767 hab.</a:t>
            </a:r>
            <a:endParaRPr lang="es-ES" altLang="ja-JP" sz="900" dirty="0">
              <a:solidFill>
                <a:schemeClr val="bg2"/>
              </a:solidFill>
              <a:ea typeface="ＭＳ Ｐゴシック" pitchFamily="50" charset="-128"/>
              <a:cs typeface="Arial" charset="0"/>
            </a:endParaRPr>
          </a:p>
        </p:txBody>
      </p:sp>
      <p:sp>
        <p:nvSpPr>
          <p:cNvPr id="47" name="Rectangle 46"/>
          <p:cNvSpPr>
            <a:spLocks noChangeArrowheads="1"/>
          </p:cNvSpPr>
          <p:nvPr/>
        </p:nvSpPr>
        <p:spPr bwMode="auto">
          <a:xfrm>
            <a:off x="3346451" y="3488928"/>
            <a:ext cx="847725" cy="611188"/>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Pensiones</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115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1.019 hab.</a:t>
            </a:r>
            <a:endParaRPr lang="es-ES" altLang="ja-JP" sz="900" dirty="0">
              <a:solidFill>
                <a:schemeClr val="bg2"/>
              </a:solidFill>
              <a:ea typeface="ＭＳ Ｐゴシック" pitchFamily="50" charset="-128"/>
              <a:cs typeface="Arial" charset="0"/>
            </a:endParaRPr>
          </a:p>
        </p:txBody>
      </p:sp>
      <p:sp>
        <p:nvSpPr>
          <p:cNvPr id="48" name="Rectangle 47"/>
          <p:cNvSpPr>
            <a:spLocks noChangeArrowheads="1"/>
          </p:cNvSpPr>
          <p:nvPr/>
        </p:nvSpPr>
        <p:spPr bwMode="auto">
          <a:xfrm>
            <a:off x="6316663" y="2795588"/>
            <a:ext cx="792162"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Miradores</a:t>
            </a:r>
            <a:endParaRPr lang="es-ES" altLang="ja-JP" sz="900" dirty="0">
              <a:solidFill>
                <a:srgbClr val="FFFFFF"/>
              </a:solidFill>
              <a:ea typeface="ＭＳ Ｐゴシック" pitchFamily="50" charset="-128"/>
              <a:cs typeface="Arial" charset="0"/>
            </a:endParaRPr>
          </a:p>
        </p:txBody>
      </p:sp>
      <p:sp>
        <p:nvSpPr>
          <p:cNvPr id="49" name="Rectangle 48"/>
          <p:cNvSpPr>
            <a:spLocks noChangeArrowheads="1"/>
          </p:cNvSpPr>
          <p:nvPr/>
        </p:nvSpPr>
        <p:spPr bwMode="auto">
          <a:xfrm>
            <a:off x="4397376" y="1333500"/>
            <a:ext cx="830263" cy="611188"/>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Restaurantes 2.230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138.392 </a:t>
            </a:r>
            <a:r>
              <a:rPr lang="es-ES" altLang="ja-JP" sz="900" dirty="0" err="1" smtClean="0">
                <a:solidFill>
                  <a:schemeClr val="bg2"/>
                </a:solidFill>
                <a:ea typeface="ＭＳ Ｐゴシック" pitchFamily="50" charset="-128"/>
                <a:cs typeface="Arial" charset="0"/>
              </a:rPr>
              <a:t>plzs</a:t>
            </a:r>
            <a:r>
              <a:rPr lang="es-ES" altLang="ja-JP" sz="900" dirty="0" smtClean="0">
                <a:solidFill>
                  <a:schemeClr val="bg2"/>
                </a:solidFill>
                <a:ea typeface="ＭＳ Ｐゴシック" pitchFamily="50" charset="-128"/>
                <a:cs typeface="Arial" charset="0"/>
              </a:rPr>
              <a:t>.</a:t>
            </a:r>
            <a:endParaRPr lang="es-ES" altLang="ja-JP" sz="900" dirty="0">
              <a:solidFill>
                <a:schemeClr val="bg2"/>
              </a:solidFill>
              <a:ea typeface="ＭＳ Ｐゴシック" pitchFamily="50" charset="-128"/>
              <a:cs typeface="Arial" charset="0"/>
            </a:endParaRPr>
          </a:p>
        </p:txBody>
      </p:sp>
      <p:sp>
        <p:nvSpPr>
          <p:cNvPr id="50" name="Rectangle 49"/>
          <p:cNvSpPr>
            <a:spLocks noChangeArrowheads="1"/>
          </p:cNvSpPr>
          <p:nvPr/>
        </p:nvSpPr>
        <p:spPr bwMode="auto">
          <a:xfrm>
            <a:off x="7329489" y="1347788"/>
            <a:ext cx="822325" cy="411162"/>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Casas de cambio de divisas</a:t>
            </a:r>
            <a:endParaRPr lang="es-ES" altLang="ja-JP" sz="900" dirty="0">
              <a:solidFill>
                <a:srgbClr val="FFFFFF"/>
              </a:solidFill>
              <a:ea typeface="ＭＳ Ｐゴシック" pitchFamily="50" charset="-128"/>
              <a:cs typeface="Arial" charset="0"/>
            </a:endParaRPr>
          </a:p>
        </p:txBody>
      </p:sp>
      <p:sp>
        <p:nvSpPr>
          <p:cNvPr id="51" name="Rectangle 50"/>
          <p:cNvSpPr>
            <a:spLocks noChangeArrowheads="1"/>
          </p:cNvSpPr>
          <p:nvPr/>
        </p:nvSpPr>
        <p:spPr bwMode="auto">
          <a:xfrm>
            <a:off x="7329489" y="2306638"/>
            <a:ext cx="822325" cy="411162"/>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Comercio</a:t>
            </a:r>
            <a:endParaRPr lang="es-ES" altLang="ja-JP" sz="900" dirty="0">
              <a:solidFill>
                <a:srgbClr val="FFFFFF"/>
              </a:solidFill>
              <a:ea typeface="ＭＳ Ｐゴシック" pitchFamily="50" charset="-128"/>
              <a:cs typeface="Arial" charset="0"/>
            </a:endParaRPr>
          </a:p>
        </p:txBody>
      </p:sp>
      <p:sp>
        <p:nvSpPr>
          <p:cNvPr id="53" name="Rectangle 52"/>
          <p:cNvSpPr>
            <a:spLocks noChangeArrowheads="1"/>
          </p:cNvSpPr>
          <p:nvPr/>
        </p:nvSpPr>
        <p:spPr bwMode="auto">
          <a:xfrm>
            <a:off x="7329489" y="2784476"/>
            <a:ext cx="822325" cy="409575"/>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Ventas de </a:t>
            </a:r>
            <a:r>
              <a:rPr lang="es-ES" altLang="ja-JP" sz="900" dirty="0" err="1" smtClean="0">
                <a:solidFill>
                  <a:srgbClr val="FFFFFF"/>
                </a:solidFill>
                <a:ea typeface="ＭＳ Ｐゴシック" pitchFamily="50" charset="-128"/>
                <a:cs typeface="Arial" charset="0"/>
              </a:rPr>
              <a:t>Artesanias</a:t>
            </a:r>
            <a:endParaRPr lang="es-ES" altLang="ja-JP" sz="900" dirty="0">
              <a:solidFill>
                <a:srgbClr val="FFFFFF"/>
              </a:solidFill>
              <a:ea typeface="ＭＳ Ｐゴシック" pitchFamily="50" charset="-128"/>
              <a:cs typeface="Arial" charset="0"/>
            </a:endParaRPr>
          </a:p>
        </p:txBody>
      </p:sp>
      <p:sp>
        <p:nvSpPr>
          <p:cNvPr id="54" name="Rectangle 53"/>
          <p:cNvSpPr>
            <a:spLocks noChangeArrowheads="1"/>
          </p:cNvSpPr>
          <p:nvPr/>
        </p:nvSpPr>
        <p:spPr bwMode="auto">
          <a:xfrm>
            <a:off x="7329489" y="1841501"/>
            <a:ext cx="822325" cy="411163"/>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Bancos/ Cajeros</a:t>
            </a:r>
            <a:endParaRPr lang="es-ES" altLang="ja-JP" sz="900" dirty="0">
              <a:solidFill>
                <a:srgbClr val="FFFFFF"/>
              </a:solidFill>
              <a:ea typeface="ＭＳ Ｐゴシック" pitchFamily="50" charset="-128"/>
              <a:cs typeface="Arial" charset="0"/>
            </a:endParaRPr>
          </a:p>
        </p:txBody>
      </p:sp>
      <p:sp>
        <p:nvSpPr>
          <p:cNvPr id="56" name="Rectangle 55"/>
          <p:cNvSpPr>
            <a:spLocks noChangeArrowheads="1"/>
          </p:cNvSpPr>
          <p:nvPr/>
        </p:nvSpPr>
        <p:spPr bwMode="auto">
          <a:xfrm>
            <a:off x="1355726" y="1939926"/>
            <a:ext cx="720725" cy="512763"/>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Agencias de Viajes Online (</a:t>
            </a:r>
            <a:r>
              <a:rPr lang="es-ES" altLang="ja-JP" sz="900" dirty="0" err="1" smtClean="0">
                <a:solidFill>
                  <a:srgbClr val="FFFFFF"/>
                </a:solidFill>
                <a:ea typeface="ＭＳ Ｐゴシック" pitchFamily="50" charset="-128"/>
                <a:cs typeface="Arial" charset="0"/>
              </a:rPr>
              <a:t>OTA´s</a:t>
            </a:r>
            <a:r>
              <a:rPr lang="es-ES" altLang="ja-JP" sz="900" dirty="0" smtClean="0">
                <a:solidFill>
                  <a:srgbClr val="FFFFFF"/>
                </a:solidFill>
                <a:ea typeface="ＭＳ Ｐゴシック" pitchFamily="50" charset="-128"/>
                <a:cs typeface="Arial" charset="0"/>
              </a:rPr>
              <a:t>)</a:t>
            </a:r>
            <a:endParaRPr lang="es-ES" altLang="ja-JP" sz="900" dirty="0">
              <a:solidFill>
                <a:srgbClr val="FFFFFF"/>
              </a:solidFill>
              <a:ea typeface="ＭＳ Ｐゴシック" pitchFamily="50" charset="-128"/>
              <a:cs typeface="Arial" charset="0"/>
            </a:endParaRPr>
          </a:p>
        </p:txBody>
      </p:sp>
      <p:sp>
        <p:nvSpPr>
          <p:cNvPr id="57" name="Rectangle 56"/>
          <p:cNvSpPr>
            <a:spLocks noChangeArrowheads="1"/>
          </p:cNvSpPr>
          <p:nvPr/>
        </p:nvSpPr>
        <p:spPr bwMode="auto">
          <a:xfrm>
            <a:off x="536576" y="2557463"/>
            <a:ext cx="696913"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Ministerio de Turismo</a:t>
            </a:r>
            <a:endParaRPr lang="es-ES" altLang="ja-JP" sz="900" dirty="0">
              <a:solidFill>
                <a:srgbClr val="FFFFFF"/>
              </a:solidFill>
              <a:ea typeface="ＭＳ Ｐゴシック" pitchFamily="50" charset="-128"/>
              <a:cs typeface="Arial" charset="0"/>
            </a:endParaRPr>
          </a:p>
        </p:txBody>
      </p:sp>
      <p:sp>
        <p:nvSpPr>
          <p:cNvPr id="58" name="Rectangle 57"/>
          <p:cNvSpPr>
            <a:spLocks noChangeArrowheads="1"/>
          </p:cNvSpPr>
          <p:nvPr/>
        </p:nvSpPr>
        <p:spPr bwMode="auto">
          <a:xfrm>
            <a:off x="2268538" y="2260600"/>
            <a:ext cx="819150"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err="1" smtClean="0">
                <a:solidFill>
                  <a:srgbClr val="FFFFFF"/>
                </a:solidFill>
                <a:ea typeface="ＭＳ Ｐゴシック" pitchFamily="50" charset="-128"/>
                <a:cs typeface="Arial" charset="0"/>
              </a:rPr>
              <a:t>Handlings</a:t>
            </a:r>
            <a:endParaRPr lang="es-ES" altLang="ja-JP" sz="900" dirty="0">
              <a:solidFill>
                <a:srgbClr val="FFFFFF"/>
              </a:solidFill>
              <a:ea typeface="ＭＳ Ｐゴシック" pitchFamily="50" charset="-128"/>
              <a:cs typeface="Arial" charset="0"/>
            </a:endParaRPr>
          </a:p>
        </p:txBody>
      </p:sp>
      <p:sp>
        <p:nvSpPr>
          <p:cNvPr id="59" name="Rectangle 58"/>
          <p:cNvSpPr>
            <a:spLocks noChangeArrowheads="1"/>
          </p:cNvSpPr>
          <p:nvPr/>
        </p:nvSpPr>
        <p:spPr bwMode="auto">
          <a:xfrm>
            <a:off x="2262188" y="2752725"/>
            <a:ext cx="819150"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Catering</a:t>
            </a:r>
            <a:endParaRPr lang="es-ES" altLang="ja-JP" sz="900" dirty="0">
              <a:solidFill>
                <a:srgbClr val="FFFFFF"/>
              </a:solidFill>
              <a:ea typeface="ＭＳ Ｐゴシック" pitchFamily="50" charset="-128"/>
              <a:cs typeface="Arial" charset="0"/>
            </a:endParaRPr>
          </a:p>
        </p:txBody>
      </p:sp>
      <p:sp>
        <p:nvSpPr>
          <p:cNvPr id="62" name="Rectangle 61"/>
          <p:cNvSpPr>
            <a:spLocks noChangeArrowheads="1"/>
          </p:cNvSpPr>
          <p:nvPr/>
        </p:nvSpPr>
        <p:spPr bwMode="auto">
          <a:xfrm>
            <a:off x="6316663" y="3284538"/>
            <a:ext cx="792162"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Guías Turísticos/ Tours</a:t>
            </a:r>
            <a:endParaRPr lang="es-ES" altLang="ja-JP" sz="900" dirty="0">
              <a:solidFill>
                <a:srgbClr val="FFFFFF"/>
              </a:solidFill>
              <a:ea typeface="ＭＳ Ｐゴシック" pitchFamily="50" charset="-128"/>
              <a:cs typeface="Arial" charset="0"/>
            </a:endParaRPr>
          </a:p>
        </p:txBody>
      </p:sp>
      <p:sp>
        <p:nvSpPr>
          <p:cNvPr id="64" name="Rectangle 63"/>
          <p:cNvSpPr>
            <a:spLocks noChangeArrowheads="1"/>
          </p:cNvSpPr>
          <p:nvPr/>
        </p:nvSpPr>
        <p:spPr bwMode="auto">
          <a:xfrm>
            <a:off x="6316663" y="1339850"/>
            <a:ext cx="792162"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Iglesias</a:t>
            </a:r>
            <a:endParaRPr lang="es-ES" altLang="ja-JP" sz="900" dirty="0">
              <a:solidFill>
                <a:srgbClr val="FFFFFF"/>
              </a:solidFill>
              <a:ea typeface="ＭＳ Ｐゴシック" pitchFamily="50" charset="-128"/>
              <a:cs typeface="Arial" charset="0"/>
            </a:endParaRPr>
          </a:p>
        </p:txBody>
      </p:sp>
      <p:sp>
        <p:nvSpPr>
          <p:cNvPr id="65" name="Rectangle 64"/>
          <p:cNvSpPr>
            <a:spLocks noChangeArrowheads="1"/>
          </p:cNvSpPr>
          <p:nvPr/>
        </p:nvSpPr>
        <p:spPr bwMode="auto">
          <a:xfrm>
            <a:off x="6316663" y="4187825"/>
            <a:ext cx="792162" cy="3937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err="1" smtClean="0">
                <a:solidFill>
                  <a:srgbClr val="FFFFFF"/>
                </a:solidFill>
                <a:ea typeface="ＭＳ Ｐゴシック" pitchFamily="50" charset="-128"/>
                <a:cs typeface="Arial" charset="0"/>
              </a:rPr>
              <a:t>Teleferico</a:t>
            </a:r>
            <a:endParaRPr lang="es-ES" altLang="ja-JP" sz="900" dirty="0">
              <a:solidFill>
                <a:srgbClr val="FFFFFF"/>
              </a:solidFill>
              <a:ea typeface="ＭＳ Ｐゴシック" pitchFamily="50" charset="-128"/>
              <a:cs typeface="Arial" charset="0"/>
            </a:endParaRPr>
          </a:p>
        </p:txBody>
      </p:sp>
      <p:sp>
        <p:nvSpPr>
          <p:cNvPr id="66" name="Rectangle 65"/>
          <p:cNvSpPr>
            <a:spLocks noChangeArrowheads="1"/>
          </p:cNvSpPr>
          <p:nvPr/>
        </p:nvSpPr>
        <p:spPr bwMode="auto">
          <a:xfrm>
            <a:off x="6303963" y="4619625"/>
            <a:ext cx="817562" cy="3937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Bailes tradicionales</a:t>
            </a:r>
            <a:endParaRPr lang="es-ES" altLang="ja-JP" sz="900" dirty="0">
              <a:solidFill>
                <a:srgbClr val="FFFFFF"/>
              </a:solidFill>
              <a:ea typeface="ＭＳ Ｐゴシック" pitchFamily="50" charset="-128"/>
              <a:cs typeface="Arial" charset="0"/>
            </a:endParaRPr>
          </a:p>
        </p:txBody>
      </p:sp>
      <p:sp>
        <p:nvSpPr>
          <p:cNvPr id="67" name="Rectangle 66"/>
          <p:cNvSpPr>
            <a:spLocks noChangeArrowheads="1"/>
          </p:cNvSpPr>
          <p:nvPr/>
        </p:nvSpPr>
        <p:spPr bwMode="auto">
          <a:xfrm>
            <a:off x="6303963" y="5041900"/>
            <a:ext cx="792162" cy="3937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Fiestas y Festivales</a:t>
            </a:r>
            <a:endParaRPr lang="es-ES" altLang="ja-JP" sz="900" dirty="0">
              <a:solidFill>
                <a:srgbClr val="FFFFFF"/>
              </a:solidFill>
              <a:ea typeface="ＭＳ Ｐゴシック" pitchFamily="50" charset="-128"/>
              <a:cs typeface="Arial" charset="0"/>
            </a:endParaRPr>
          </a:p>
        </p:txBody>
      </p:sp>
      <p:sp>
        <p:nvSpPr>
          <p:cNvPr id="33827" name="AutoShape 6"/>
          <p:cNvSpPr>
            <a:spLocks noChangeArrowheads="1"/>
          </p:cNvSpPr>
          <p:nvPr/>
        </p:nvSpPr>
        <p:spPr bwMode="auto">
          <a:xfrm>
            <a:off x="395288" y="725488"/>
            <a:ext cx="900112" cy="546100"/>
          </a:xfrm>
          <a:prstGeom prst="homePlate">
            <a:avLst>
              <a:gd name="adj" fmla="val 38742"/>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Promoción</a:t>
            </a:r>
            <a:endParaRPr lang="es-ES" altLang="es-EC" sz="900" b="1" dirty="0">
              <a:solidFill>
                <a:srgbClr val="FFFFFF"/>
              </a:solidFill>
              <a:ea typeface="MS PGothic" panose="020B0600070205080204" pitchFamily="34" charset="-128"/>
            </a:endParaRPr>
          </a:p>
        </p:txBody>
      </p:sp>
      <p:sp>
        <p:nvSpPr>
          <p:cNvPr id="33828" name="AutoShape 7"/>
          <p:cNvSpPr>
            <a:spLocks noChangeArrowheads="1"/>
          </p:cNvSpPr>
          <p:nvPr/>
        </p:nvSpPr>
        <p:spPr bwMode="auto">
          <a:xfrm>
            <a:off x="1096963" y="728663"/>
            <a:ext cx="1198562" cy="538162"/>
          </a:xfrm>
          <a:prstGeom prst="chevron">
            <a:avLst>
              <a:gd name="adj" fmla="val 36830"/>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Organización y compra del Viaje</a:t>
            </a:r>
            <a:endParaRPr lang="es-ES" altLang="es-EC" sz="900" b="1" dirty="0">
              <a:solidFill>
                <a:srgbClr val="FFFFFF"/>
              </a:solidFill>
              <a:ea typeface="MS PGothic" panose="020B0600070205080204" pitchFamily="34" charset="-128"/>
            </a:endParaRPr>
          </a:p>
        </p:txBody>
      </p:sp>
      <p:sp>
        <p:nvSpPr>
          <p:cNvPr id="33829" name="AutoShape 4"/>
          <p:cNvSpPr>
            <a:spLocks noChangeArrowheads="1"/>
          </p:cNvSpPr>
          <p:nvPr/>
        </p:nvSpPr>
        <p:spPr bwMode="auto">
          <a:xfrm>
            <a:off x="5197476" y="717550"/>
            <a:ext cx="1203325" cy="554038"/>
          </a:xfrm>
          <a:prstGeom prst="chevron">
            <a:avLst>
              <a:gd name="adj" fmla="val 36862"/>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Transporte en Destino</a:t>
            </a:r>
            <a:endParaRPr lang="es-ES" altLang="es-EC" sz="900" b="1" dirty="0">
              <a:solidFill>
                <a:srgbClr val="FFFFFF"/>
              </a:solidFill>
              <a:ea typeface="MS PGothic" panose="020B0600070205080204" pitchFamily="34" charset="-128"/>
            </a:endParaRPr>
          </a:p>
        </p:txBody>
      </p:sp>
      <p:sp>
        <p:nvSpPr>
          <p:cNvPr id="33830" name="AutoShape 5"/>
          <p:cNvSpPr>
            <a:spLocks noChangeArrowheads="1"/>
          </p:cNvSpPr>
          <p:nvPr/>
        </p:nvSpPr>
        <p:spPr bwMode="auto">
          <a:xfrm>
            <a:off x="8140701" y="723901"/>
            <a:ext cx="1001713" cy="568325"/>
          </a:xfrm>
          <a:prstGeom prst="chevron">
            <a:avLst>
              <a:gd name="adj" fmla="val 36900"/>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CRM y Fideliza-</a:t>
            </a:r>
            <a:r>
              <a:rPr lang="es-ES" altLang="es-EC" sz="900" b="1" dirty="0" err="1" smtClean="0">
                <a:solidFill>
                  <a:srgbClr val="FFFFFF"/>
                </a:solidFill>
                <a:ea typeface="MS PGothic" panose="020B0600070205080204" pitchFamily="34" charset="-128"/>
              </a:rPr>
              <a:t>ción</a:t>
            </a:r>
            <a:endParaRPr lang="es-ES" altLang="es-EC" sz="900" b="1" dirty="0">
              <a:solidFill>
                <a:srgbClr val="FFFFFF"/>
              </a:solidFill>
              <a:ea typeface="MS PGothic" panose="020B0600070205080204" pitchFamily="34" charset="-128"/>
            </a:endParaRPr>
          </a:p>
        </p:txBody>
      </p:sp>
      <p:sp>
        <p:nvSpPr>
          <p:cNvPr id="73" name="Rectangle 72"/>
          <p:cNvSpPr>
            <a:spLocks noChangeArrowheads="1"/>
          </p:cNvSpPr>
          <p:nvPr/>
        </p:nvSpPr>
        <p:spPr bwMode="auto">
          <a:xfrm>
            <a:off x="509589" y="3040063"/>
            <a:ext cx="725487"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Redes Sociales</a:t>
            </a:r>
            <a:endParaRPr lang="es-ES" altLang="ja-JP" sz="900" dirty="0">
              <a:solidFill>
                <a:srgbClr val="FFFFFF"/>
              </a:solidFill>
              <a:ea typeface="ＭＳ Ｐゴシック" pitchFamily="50" charset="-128"/>
              <a:cs typeface="Arial" charset="0"/>
            </a:endParaRPr>
          </a:p>
        </p:txBody>
      </p:sp>
      <p:sp>
        <p:nvSpPr>
          <p:cNvPr id="74" name="Rectangle 73"/>
          <p:cNvSpPr>
            <a:spLocks noChangeArrowheads="1"/>
          </p:cNvSpPr>
          <p:nvPr/>
        </p:nvSpPr>
        <p:spPr bwMode="auto">
          <a:xfrm>
            <a:off x="1363664" y="1316039"/>
            <a:ext cx="720725" cy="568325"/>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Agencias de Viajes</a:t>
            </a:r>
            <a:endParaRPr lang="es-ES" altLang="ja-JP" sz="900" dirty="0">
              <a:solidFill>
                <a:srgbClr val="FFFFFF"/>
              </a:solidFill>
              <a:ea typeface="ＭＳ Ｐゴシック" pitchFamily="50" charset="-128"/>
              <a:cs typeface="Arial" charset="0"/>
            </a:endParaRPr>
          </a:p>
        </p:txBody>
      </p:sp>
      <p:sp>
        <p:nvSpPr>
          <p:cNvPr id="75" name="Rectangle 74"/>
          <p:cNvSpPr>
            <a:spLocks noChangeArrowheads="1"/>
          </p:cNvSpPr>
          <p:nvPr/>
        </p:nvSpPr>
        <p:spPr bwMode="auto">
          <a:xfrm>
            <a:off x="6316663" y="3767138"/>
            <a:ext cx="792162" cy="3937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Barrios tradicionales</a:t>
            </a:r>
            <a:endParaRPr lang="es-ES" altLang="ja-JP" sz="900" dirty="0">
              <a:solidFill>
                <a:srgbClr val="FFFFFF"/>
              </a:solidFill>
              <a:ea typeface="ＭＳ Ｐゴシック" pitchFamily="50" charset="-128"/>
              <a:cs typeface="Arial" charset="0"/>
            </a:endParaRPr>
          </a:p>
        </p:txBody>
      </p:sp>
      <p:sp>
        <p:nvSpPr>
          <p:cNvPr id="76" name="Rectangle 75"/>
          <p:cNvSpPr>
            <a:spLocks noChangeArrowheads="1"/>
          </p:cNvSpPr>
          <p:nvPr/>
        </p:nvSpPr>
        <p:spPr bwMode="auto">
          <a:xfrm>
            <a:off x="8337550" y="1354138"/>
            <a:ext cx="763588"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Datos de gremios</a:t>
            </a:r>
            <a:endParaRPr lang="es-ES" altLang="ja-JP" sz="900" dirty="0">
              <a:solidFill>
                <a:srgbClr val="FFFFFF"/>
              </a:solidFill>
              <a:ea typeface="ＭＳ Ｐゴシック" pitchFamily="50" charset="-128"/>
              <a:cs typeface="Arial" charset="0"/>
            </a:endParaRPr>
          </a:p>
        </p:txBody>
      </p:sp>
      <p:sp>
        <p:nvSpPr>
          <p:cNvPr id="77" name="Rectangle 76"/>
          <p:cNvSpPr>
            <a:spLocks noChangeArrowheads="1"/>
          </p:cNvSpPr>
          <p:nvPr/>
        </p:nvSpPr>
        <p:spPr bwMode="auto">
          <a:xfrm>
            <a:off x="8337550" y="2360613"/>
            <a:ext cx="763588"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Estadísticas del MINTUR</a:t>
            </a:r>
            <a:endParaRPr lang="es-ES" altLang="ja-JP" sz="900" dirty="0">
              <a:solidFill>
                <a:srgbClr val="FFFFFF"/>
              </a:solidFill>
              <a:ea typeface="ＭＳ Ｐゴシック" pitchFamily="50" charset="-128"/>
              <a:cs typeface="Arial" charset="0"/>
            </a:endParaRPr>
          </a:p>
        </p:txBody>
      </p:sp>
      <p:sp>
        <p:nvSpPr>
          <p:cNvPr id="78" name="Rectangle 77"/>
          <p:cNvSpPr>
            <a:spLocks noChangeArrowheads="1"/>
          </p:cNvSpPr>
          <p:nvPr/>
        </p:nvSpPr>
        <p:spPr bwMode="auto">
          <a:xfrm>
            <a:off x="8337550" y="2870200"/>
            <a:ext cx="763588"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Estudios disponibles</a:t>
            </a:r>
            <a:endParaRPr lang="es-ES" altLang="ja-JP" sz="900" dirty="0">
              <a:solidFill>
                <a:srgbClr val="FFFFFF"/>
              </a:solidFill>
              <a:ea typeface="ＭＳ Ｐゴシック" pitchFamily="50" charset="-128"/>
              <a:cs typeface="Arial" charset="0"/>
            </a:endParaRPr>
          </a:p>
        </p:txBody>
      </p:sp>
      <p:sp>
        <p:nvSpPr>
          <p:cNvPr id="79" name="Rectangle 78"/>
          <p:cNvSpPr>
            <a:spLocks noChangeArrowheads="1"/>
          </p:cNvSpPr>
          <p:nvPr/>
        </p:nvSpPr>
        <p:spPr bwMode="auto">
          <a:xfrm>
            <a:off x="8337550" y="1860550"/>
            <a:ext cx="763588"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Datos de Cámaras</a:t>
            </a:r>
            <a:endParaRPr lang="es-ES" altLang="ja-JP" sz="900" dirty="0">
              <a:solidFill>
                <a:srgbClr val="FFFFFF"/>
              </a:solidFill>
              <a:ea typeface="ＭＳ Ｐゴシック" pitchFamily="50" charset="-128"/>
              <a:cs typeface="Arial" charset="0"/>
            </a:endParaRPr>
          </a:p>
        </p:txBody>
      </p:sp>
      <p:sp>
        <p:nvSpPr>
          <p:cNvPr id="80" name="Rectangle 79"/>
          <p:cNvSpPr>
            <a:spLocks noChangeArrowheads="1"/>
          </p:cNvSpPr>
          <p:nvPr/>
        </p:nvSpPr>
        <p:spPr bwMode="auto">
          <a:xfrm>
            <a:off x="5362576" y="1817688"/>
            <a:ext cx="792163"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err="1" smtClean="0">
                <a:solidFill>
                  <a:srgbClr val="FFFFFF"/>
                </a:solidFill>
                <a:ea typeface="ＭＳ Ｐゴシック" pitchFamily="50" charset="-128"/>
                <a:cs typeface="Arial" charset="0"/>
              </a:rPr>
              <a:t>Van´s</a:t>
            </a:r>
            <a:r>
              <a:rPr lang="es-ES" altLang="ja-JP" sz="900" dirty="0" smtClean="0">
                <a:solidFill>
                  <a:srgbClr val="FFFFFF"/>
                </a:solidFill>
                <a:ea typeface="ＭＳ Ｐゴシック" pitchFamily="50" charset="-128"/>
                <a:cs typeface="Arial" charset="0"/>
              </a:rPr>
              <a:t> de Turismo</a:t>
            </a:r>
            <a:endParaRPr lang="es-ES" altLang="ja-JP" sz="900" dirty="0">
              <a:solidFill>
                <a:srgbClr val="FFFFFF"/>
              </a:solidFill>
              <a:ea typeface="ＭＳ Ｐゴシック" pitchFamily="50" charset="-128"/>
              <a:cs typeface="Arial" charset="0"/>
            </a:endParaRPr>
          </a:p>
        </p:txBody>
      </p:sp>
      <p:sp>
        <p:nvSpPr>
          <p:cNvPr id="81" name="Rectangle 80"/>
          <p:cNvSpPr>
            <a:spLocks noChangeArrowheads="1"/>
          </p:cNvSpPr>
          <p:nvPr/>
        </p:nvSpPr>
        <p:spPr bwMode="auto">
          <a:xfrm>
            <a:off x="5380039" y="3276600"/>
            <a:ext cx="790575"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Transporte público</a:t>
            </a:r>
            <a:endParaRPr lang="es-ES" altLang="ja-JP" sz="900" dirty="0">
              <a:solidFill>
                <a:srgbClr val="FFFFFF"/>
              </a:solidFill>
              <a:ea typeface="ＭＳ Ｐゴシック" pitchFamily="50" charset="-128"/>
              <a:cs typeface="Arial" charset="0"/>
            </a:endParaRPr>
          </a:p>
        </p:txBody>
      </p:sp>
      <p:sp>
        <p:nvSpPr>
          <p:cNvPr id="82" name="Rectangle 81"/>
          <p:cNvSpPr>
            <a:spLocks noChangeArrowheads="1"/>
          </p:cNvSpPr>
          <p:nvPr/>
        </p:nvSpPr>
        <p:spPr bwMode="auto">
          <a:xfrm>
            <a:off x="5362576" y="2306638"/>
            <a:ext cx="792163"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Vehículos de alquiler</a:t>
            </a:r>
            <a:endParaRPr lang="es-ES" altLang="ja-JP" sz="900" dirty="0">
              <a:solidFill>
                <a:srgbClr val="FFFFFF"/>
              </a:solidFill>
              <a:ea typeface="ＭＳ Ｐゴシック" pitchFamily="50" charset="-128"/>
              <a:cs typeface="Arial" charset="0"/>
            </a:endParaRPr>
          </a:p>
        </p:txBody>
      </p:sp>
      <p:sp>
        <p:nvSpPr>
          <p:cNvPr id="84" name="Rectangle 83"/>
          <p:cNvSpPr>
            <a:spLocks noChangeArrowheads="1"/>
          </p:cNvSpPr>
          <p:nvPr/>
        </p:nvSpPr>
        <p:spPr bwMode="auto">
          <a:xfrm>
            <a:off x="5387976" y="1328738"/>
            <a:ext cx="790575"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Buses de Turismo</a:t>
            </a:r>
            <a:endParaRPr lang="es-ES" altLang="ja-JP" sz="900" dirty="0">
              <a:solidFill>
                <a:srgbClr val="FFFFFF"/>
              </a:solidFill>
              <a:ea typeface="ＭＳ Ｐゴシック" pitchFamily="50" charset="-128"/>
              <a:cs typeface="Arial" charset="0"/>
            </a:endParaRPr>
          </a:p>
        </p:txBody>
      </p:sp>
      <p:sp>
        <p:nvSpPr>
          <p:cNvPr id="89" name="Rectangle 88"/>
          <p:cNvSpPr>
            <a:spLocks noChangeArrowheads="1"/>
          </p:cNvSpPr>
          <p:nvPr/>
        </p:nvSpPr>
        <p:spPr bwMode="auto">
          <a:xfrm>
            <a:off x="5380039" y="2786063"/>
            <a:ext cx="790575" cy="431800"/>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rgbClr val="FFFFFF"/>
                </a:solidFill>
                <a:ea typeface="ＭＳ Ｐゴシック" pitchFamily="50" charset="-128"/>
                <a:cs typeface="Arial" charset="0"/>
              </a:rPr>
              <a:t>Buses de </a:t>
            </a:r>
            <a:r>
              <a:rPr lang="es-ES" altLang="ja-JP" sz="900" dirty="0" err="1" smtClean="0">
                <a:solidFill>
                  <a:srgbClr val="FFFFFF"/>
                </a:solidFill>
                <a:ea typeface="ＭＳ Ｐゴシック" pitchFamily="50" charset="-128"/>
                <a:cs typeface="Arial" charset="0"/>
              </a:rPr>
              <a:t>Aeroservicios</a:t>
            </a:r>
            <a:endParaRPr lang="es-ES" altLang="ja-JP" sz="900" dirty="0">
              <a:solidFill>
                <a:srgbClr val="FFFFFF"/>
              </a:solidFill>
              <a:ea typeface="ＭＳ Ｐゴシック" pitchFamily="50" charset="-128"/>
              <a:cs typeface="Arial" charset="0"/>
            </a:endParaRPr>
          </a:p>
        </p:txBody>
      </p:sp>
      <p:sp>
        <p:nvSpPr>
          <p:cNvPr id="90" name="Rectangle 89"/>
          <p:cNvSpPr>
            <a:spLocks noChangeArrowheads="1"/>
          </p:cNvSpPr>
          <p:nvPr/>
        </p:nvSpPr>
        <p:spPr bwMode="auto">
          <a:xfrm>
            <a:off x="3338513" y="4173264"/>
            <a:ext cx="855662" cy="611188"/>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Otros</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79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1.456 </a:t>
            </a:r>
            <a:r>
              <a:rPr lang="es-ES" altLang="ja-JP" sz="900" dirty="0" err="1" smtClean="0">
                <a:solidFill>
                  <a:schemeClr val="bg2"/>
                </a:solidFill>
                <a:ea typeface="ＭＳ Ｐゴシック" pitchFamily="50" charset="-128"/>
                <a:cs typeface="Arial" charset="0"/>
              </a:rPr>
              <a:t>hab</a:t>
            </a:r>
            <a:endParaRPr lang="es-ES" altLang="ja-JP" sz="900" dirty="0">
              <a:solidFill>
                <a:schemeClr val="bg2"/>
              </a:solidFill>
              <a:ea typeface="ＭＳ Ｐゴシック" pitchFamily="50" charset="-128"/>
              <a:cs typeface="Arial" charset="0"/>
            </a:endParaRPr>
          </a:p>
        </p:txBody>
      </p:sp>
      <p:sp>
        <p:nvSpPr>
          <p:cNvPr id="92" name="Rectangle 91"/>
          <p:cNvSpPr>
            <a:spLocks noChangeArrowheads="1"/>
          </p:cNvSpPr>
          <p:nvPr/>
        </p:nvSpPr>
        <p:spPr bwMode="auto">
          <a:xfrm>
            <a:off x="4384676" y="2007889"/>
            <a:ext cx="849313" cy="653881"/>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Fuentes de Soda</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583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1.538 </a:t>
            </a:r>
            <a:r>
              <a:rPr lang="es-ES" altLang="ja-JP" sz="900" dirty="0" err="1" smtClean="0">
                <a:solidFill>
                  <a:schemeClr val="bg2"/>
                </a:solidFill>
                <a:ea typeface="ＭＳ Ｐゴシック" pitchFamily="50" charset="-128"/>
                <a:cs typeface="Arial" charset="0"/>
              </a:rPr>
              <a:t>plzs</a:t>
            </a:r>
            <a:r>
              <a:rPr lang="es-ES" altLang="ja-JP" sz="900" dirty="0" smtClean="0">
                <a:solidFill>
                  <a:schemeClr val="bg2"/>
                </a:solidFill>
                <a:ea typeface="ＭＳ Ｐゴシック" pitchFamily="50" charset="-128"/>
                <a:cs typeface="Arial" charset="0"/>
              </a:rPr>
              <a:t>.</a:t>
            </a:r>
            <a:endParaRPr lang="es-ES" altLang="ja-JP" sz="900" dirty="0">
              <a:solidFill>
                <a:schemeClr val="bg2"/>
              </a:solidFill>
              <a:ea typeface="ＭＳ Ｐゴシック" pitchFamily="50" charset="-128"/>
              <a:cs typeface="Arial" charset="0"/>
            </a:endParaRPr>
          </a:p>
        </p:txBody>
      </p:sp>
      <p:sp>
        <p:nvSpPr>
          <p:cNvPr id="93" name="Rectangle 92"/>
          <p:cNvSpPr>
            <a:spLocks noChangeArrowheads="1"/>
          </p:cNvSpPr>
          <p:nvPr/>
        </p:nvSpPr>
        <p:spPr bwMode="auto">
          <a:xfrm>
            <a:off x="4384676" y="2690290"/>
            <a:ext cx="849313" cy="766233"/>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Cafeterías</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343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12.302 </a:t>
            </a:r>
            <a:r>
              <a:rPr lang="es-ES" altLang="ja-JP" sz="900" dirty="0" err="1" smtClean="0">
                <a:solidFill>
                  <a:schemeClr val="bg2"/>
                </a:solidFill>
                <a:ea typeface="ＭＳ Ｐゴシック" pitchFamily="50" charset="-128"/>
                <a:cs typeface="Arial" charset="0"/>
              </a:rPr>
              <a:t>plzs</a:t>
            </a:r>
            <a:r>
              <a:rPr lang="es-ES" altLang="ja-JP" sz="900" dirty="0" smtClean="0">
                <a:solidFill>
                  <a:schemeClr val="bg2"/>
                </a:solidFill>
                <a:ea typeface="ＭＳ Ｐゴシック" pitchFamily="50" charset="-128"/>
                <a:cs typeface="Arial" charset="0"/>
              </a:rPr>
              <a:t>.</a:t>
            </a:r>
            <a:endParaRPr lang="es-ES" altLang="ja-JP" sz="900" dirty="0">
              <a:solidFill>
                <a:schemeClr val="bg2"/>
              </a:solidFill>
              <a:ea typeface="ＭＳ Ｐゴシック" pitchFamily="50" charset="-128"/>
              <a:cs typeface="Arial" charset="0"/>
            </a:endParaRPr>
          </a:p>
        </p:txBody>
      </p:sp>
      <p:sp>
        <p:nvSpPr>
          <p:cNvPr id="94" name="Rectangle 93"/>
          <p:cNvSpPr>
            <a:spLocks noChangeArrowheads="1"/>
          </p:cNvSpPr>
          <p:nvPr/>
        </p:nvSpPr>
        <p:spPr bwMode="auto">
          <a:xfrm>
            <a:off x="4387851" y="3538140"/>
            <a:ext cx="849313" cy="611188"/>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Bares</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274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 </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1.538 </a:t>
            </a:r>
            <a:r>
              <a:rPr lang="es-ES" altLang="ja-JP" sz="900" dirty="0" err="1" smtClean="0">
                <a:solidFill>
                  <a:schemeClr val="bg2"/>
                </a:solidFill>
                <a:ea typeface="ＭＳ Ｐゴシック" pitchFamily="50" charset="-128"/>
                <a:cs typeface="Arial" charset="0"/>
              </a:rPr>
              <a:t>plzs</a:t>
            </a:r>
            <a:r>
              <a:rPr lang="es-ES" altLang="ja-JP" sz="900" dirty="0" smtClean="0">
                <a:solidFill>
                  <a:schemeClr val="bg2"/>
                </a:solidFill>
                <a:ea typeface="ＭＳ Ｐゴシック" pitchFamily="50" charset="-128"/>
                <a:cs typeface="Arial" charset="0"/>
              </a:rPr>
              <a:t>.</a:t>
            </a:r>
            <a:endParaRPr lang="es-ES" altLang="ja-JP" sz="900" dirty="0">
              <a:solidFill>
                <a:schemeClr val="bg2"/>
              </a:solidFill>
              <a:ea typeface="ＭＳ Ｐゴシック" pitchFamily="50" charset="-128"/>
              <a:cs typeface="Arial" charset="0"/>
            </a:endParaRPr>
          </a:p>
        </p:txBody>
      </p:sp>
      <p:sp>
        <p:nvSpPr>
          <p:cNvPr id="96" name="Rectangle 95"/>
          <p:cNvSpPr>
            <a:spLocks noChangeArrowheads="1"/>
          </p:cNvSpPr>
          <p:nvPr/>
        </p:nvSpPr>
        <p:spPr bwMode="auto">
          <a:xfrm>
            <a:off x="7329489" y="3254374"/>
            <a:ext cx="822325" cy="845741"/>
          </a:xfrm>
          <a:prstGeom prst="rect">
            <a:avLst/>
          </a:prstGeom>
          <a:solidFill>
            <a:schemeClr val="accent5"/>
          </a:solidFill>
          <a:ln w="12700" algn="ctr">
            <a:solidFill>
              <a:schemeClr val="bg1"/>
            </a:solidFill>
            <a:miter lim="800000"/>
            <a:headEnd type="none" w="sm" len="sm"/>
            <a:tailEnd/>
          </a:ln>
        </p:spPr>
        <p:txBody>
          <a:bodyPr lIns="36000" tIns="36000" rIns="36000" bIns="36000" anchor="ctr"/>
          <a:lstStyle/>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Centro de recreación, diversión y esparcimiento</a:t>
            </a:r>
          </a:p>
          <a:p>
            <a:pPr algn="ctr" defTabSz="914400" fontAlgn="base">
              <a:lnSpc>
                <a:spcPct val="75000"/>
              </a:lnSpc>
              <a:spcBef>
                <a:spcPct val="0"/>
              </a:spcBef>
              <a:spcAft>
                <a:spcPct val="0"/>
              </a:spcAft>
              <a:defRPr/>
            </a:pPr>
            <a:r>
              <a:rPr lang="es-ES" altLang="ja-JP" sz="900" dirty="0" smtClean="0">
                <a:solidFill>
                  <a:schemeClr val="bg2"/>
                </a:solidFill>
                <a:ea typeface="ＭＳ Ｐゴシック" pitchFamily="50" charset="-128"/>
                <a:cs typeface="Arial" charset="0"/>
              </a:rPr>
              <a:t>179 </a:t>
            </a:r>
            <a:r>
              <a:rPr lang="es-ES" altLang="ja-JP" sz="900" dirty="0" err="1" smtClean="0">
                <a:solidFill>
                  <a:schemeClr val="bg2"/>
                </a:solidFill>
                <a:ea typeface="ＭＳ Ｐゴシック" pitchFamily="50" charset="-128"/>
                <a:cs typeface="Arial" charset="0"/>
              </a:rPr>
              <a:t>Establ</a:t>
            </a:r>
            <a:r>
              <a:rPr lang="es-ES" altLang="ja-JP" sz="900" dirty="0" smtClean="0">
                <a:solidFill>
                  <a:schemeClr val="bg2"/>
                </a:solidFill>
                <a:ea typeface="ＭＳ Ｐゴシック" pitchFamily="50" charset="-128"/>
                <a:cs typeface="Arial" charset="0"/>
              </a:rPr>
              <a:t>.</a:t>
            </a:r>
            <a:endParaRPr lang="es-ES" altLang="ja-JP" sz="900" dirty="0">
              <a:solidFill>
                <a:schemeClr val="bg2"/>
              </a:solidFill>
              <a:ea typeface="ＭＳ Ｐゴシック" pitchFamily="50" charset="-128"/>
              <a:cs typeface="Arial" charset="0"/>
            </a:endParaRPr>
          </a:p>
        </p:txBody>
      </p:sp>
      <p:sp>
        <p:nvSpPr>
          <p:cNvPr id="33849" name="Rectangle 2"/>
          <p:cNvSpPr>
            <a:spLocks noChangeArrowheads="1"/>
          </p:cNvSpPr>
          <p:nvPr/>
        </p:nvSpPr>
        <p:spPr bwMode="auto">
          <a:xfrm>
            <a:off x="3317875" y="4861024"/>
            <a:ext cx="8763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defTabSz="914400" fontAlgn="base">
              <a:spcBef>
                <a:spcPct val="0"/>
              </a:spcBef>
              <a:spcAft>
                <a:spcPct val="0"/>
              </a:spcAft>
            </a:pPr>
            <a:r>
              <a:rPr lang="es-ES" altLang="es-EC" sz="800" b="1" dirty="0" smtClean="0">
                <a:solidFill>
                  <a:srgbClr val="92D400"/>
                </a:solidFill>
                <a:ea typeface="MS PGothic" panose="020B0600070205080204" pitchFamily="34" charset="-128"/>
                <a:cs typeface="Arial" panose="020B0604020202020204" pitchFamily="34" charset="0"/>
              </a:rPr>
              <a:t>Cap. total de</a:t>
            </a:r>
          </a:p>
          <a:p>
            <a:pPr algn="ctr" defTabSz="914400" fontAlgn="base">
              <a:spcBef>
                <a:spcPct val="0"/>
              </a:spcBef>
              <a:spcAft>
                <a:spcPct val="0"/>
              </a:spcAft>
            </a:pPr>
            <a:r>
              <a:rPr lang="es-ES" altLang="es-EC" sz="800" b="1" dirty="0" smtClean="0">
                <a:solidFill>
                  <a:srgbClr val="92D400"/>
                </a:solidFill>
                <a:ea typeface="MS PGothic" panose="020B0600070205080204" pitchFamily="34" charset="-128"/>
                <a:cs typeface="Arial" panose="020B0604020202020204" pitchFamily="34" charset="0"/>
              </a:rPr>
              <a:t>Alojamiento:</a:t>
            </a:r>
          </a:p>
          <a:p>
            <a:pPr algn="ctr" defTabSz="914400" fontAlgn="base">
              <a:spcBef>
                <a:spcPct val="0"/>
              </a:spcBef>
              <a:spcAft>
                <a:spcPct val="0"/>
              </a:spcAft>
            </a:pPr>
            <a:r>
              <a:rPr lang="es-ES" altLang="es-EC" sz="800" b="1" dirty="0" smtClean="0">
                <a:solidFill>
                  <a:srgbClr val="92D400"/>
                </a:solidFill>
                <a:ea typeface="MS PGothic" panose="020B0600070205080204" pitchFamily="34" charset="-128"/>
                <a:cs typeface="Arial" panose="020B0604020202020204" pitchFamily="34" charset="0"/>
              </a:rPr>
              <a:t>719 </a:t>
            </a:r>
            <a:r>
              <a:rPr lang="es-ES" altLang="es-EC" sz="800" b="1" dirty="0" err="1" smtClean="0">
                <a:solidFill>
                  <a:srgbClr val="92D400"/>
                </a:solidFill>
                <a:ea typeface="MS PGothic" panose="020B0600070205080204" pitchFamily="34" charset="-128"/>
                <a:cs typeface="Arial" panose="020B0604020202020204" pitchFamily="34" charset="0"/>
              </a:rPr>
              <a:t>Establ</a:t>
            </a:r>
            <a:r>
              <a:rPr lang="es-ES" altLang="es-EC" sz="800" b="1" dirty="0" smtClean="0">
                <a:solidFill>
                  <a:srgbClr val="92D400"/>
                </a:solidFill>
                <a:ea typeface="MS PGothic" panose="020B0600070205080204" pitchFamily="34" charset="-128"/>
                <a:cs typeface="Arial" panose="020B0604020202020204" pitchFamily="34" charset="0"/>
              </a:rPr>
              <a:t>.</a:t>
            </a:r>
          </a:p>
          <a:p>
            <a:pPr algn="ctr" defTabSz="914400" fontAlgn="base">
              <a:spcBef>
                <a:spcPct val="0"/>
              </a:spcBef>
              <a:spcAft>
                <a:spcPct val="0"/>
              </a:spcAft>
            </a:pPr>
            <a:r>
              <a:rPr lang="es-ES" altLang="es-EC" sz="800" b="1" dirty="0" smtClean="0">
                <a:solidFill>
                  <a:srgbClr val="92D400"/>
                </a:solidFill>
                <a:ea typeface="MS PGothic" panose="020B0600070205080204" pitchFamily="34" charset="-128"/>
                <a:cs typeface="Arial" panose="020B0604020202020204" pitchFamily="34" charset="0"/>
              </a:rPr>
              <a:t>14.562 </a:t>
            </a:r>
            <a:r>
              <a:rPr lang="es-ES" altLang="es-EC" sz="800" b="1" dirty="0" err="1" smtClean="0">
                <a:solidFill>
                  <a:srgbClr val="92D400"/>
                </a:solidFill>
                <a:ea typeface="MS PGothic" panose="020B0600070205080204" pitchFamily="34" charset="-128"/>
                <a:cs typeface="Arial" panose="020B0604020202020204" pitchFamily="34" charset="0"/>
              </a:rPr>
              <a:t>hab</a:t>
            </a:r>
            <a:endParaRPr lang="es-ES" altLang="es-EC" sz="800" dirty="0">
              <a:solidFill>
                <a:srgbClr val="000000"/>
              </a:solidFill>
              <a:cs typeface="Arial" panose="020B0604020202020204" pitchFamily="34" charset="0"/>
            </a:endParaRPr>
          </a:p>
        </p:txBody>
      </p:sp>
      <p:sp>
        <p:nvSpPr>
          <p:cNvPr id="33850" name="Rectangle 98"/>
          <p:cNvSpPr>
            <a:spLocks noChangeArrowheads="1"/>
          </p:cNvSpPr>
          <p:nvPr/>
        </p:nvSpPr>
        <p:spPr bwMode="auto">
          <a:xfrm>
            <a:off x="4351338" y="4309021"/>
            <a:ext cx="8763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defTabSz="914400" fontAlgn="base">
              <a:spcBef>
                <a:spcPct val="0"/>
              </a:spcBef>
              <a:spcAft>
                <a:spcPct val="0"/>
              </a:spcAft>
            </a:pPr>
            <a:r>
              <a:rPr lang="es-ES" altLang="es-EC" sz="800" b="1" dirty="0" smtClean="0">
                <a:solidFill>
                  <a:srgbClr val="92D400"/>
                </a:solidFill>
                <a:ea typeface="MS PGothic" panose="020B0600070205080204" pitchFamily="34" charset="-128"/>
                <a:cs typeface="Arial" panose="020B0604020202020204" pitchFamily="34" charset="0"/>
              </a:rPr>
              <a:t>Oferta total:</a:t>
            </a:r>
          </a:p>
          <a:p>
            <a:pPr algn="ctr" defTabSz="914400" fontAlgn="base">
              <a:spcBef>
                <a:spcPct val="0"/>
              </a:spcBef>
              <a:spcAft>
                <a:spcPct val="0"/>
              </a:spcAft>
            </a:pPr>
            <a:r>
              <a:rPr lang="es-ES" altLang="es-EC" sz="800" b="1" dirty="0" smtClean="0">
                <a:solidFill>
                  <a:srgbClr val="92D400"/>
                </a:solidFill>
                <a:ea typeface="MS PGothic" panose="020B0600070205080204" pitchFamily="34" charset="-128"/>
                <a:cs typeface="Arial" panose="020B0604020202020204" pitchFamily="34" charset="0"/>
              </a:rPr>
              <a:t>3.430 </a:t>
            </a:r>
            <a:r>
              <a:rPr lang="es-ES" altLang="es-EC" sz="800" b="1" dirty="0" err="1" smtClean="0">
                <a:solidFill>
                  <a:srgbClr val="92D400"/>
                </a:solidFill>
                <a:ea typeface="MS PGothic" panose="020B0600070205080204" pitchFamily="34" charset="-128"/>
                <a:cs typeface="Arial" panose="020B0604020202020204" pitchFamily="34" charset="0"/>
              </a:rPr>
              <a:t>Establ</a:t>
            </a:r>
            <a:r>
              <a:rPr lang="es-ES" altLang="es-EC" sz="800" b="1" dirty="0" smtClean="0">
                <a:solidFill>
                  <a:srgbClr val="92D400"/>
                </a:solidFill>
                <a:ea typeface="MS PGothic" panose="020B0600070205080204" pitchFamily="34" charset="-128"/>
                <a:cs typeface="Arial" panose="020B0604020202020204" pitchFamily="34" charset="0"/>
              </a:rPr>
              <a:t>.</a:t>
            </a:r>
          </a:p>
          <a:p>
            <a:pPr algn="ctr" defTabSz="914400" fontAlgn="base">
              <a:spcBef>
                <a:spcPct val="0"/>
              </a:spcBef>
              <a:spcAft>
                <a:spcPct val="0"/>
              </a:spcAft>
            </a:pPr>
            <a:r>
              <a:rPr lang="es-ES" altLang="es-EC" sz="800" b="1" dirty="0" smtClean="0">
                <a:solidFill>
                  <a:srgbClr val="92D400"/>
                </a:solidFill>
                <a:ea typeface="MS PGothic" panose="020B0600070205080204" pitchFamily="34" charset="-128"/>
                <a:cs typeface="Arial" panose="020B0604020202020204" pitchFamily="34" charset="0"/>
              </a:rPr>
              <a:t>153.796 </a:t>
            </a:r>
            <a:r>
              <a:rPr lang="es-ES" altLang="es-EC" sz="800" b="1" dirty="0" err="1" smtClean="0">
                <a:solidFill>
                  <a:srgbClr val="92D400"/>
                </a:solidFill>
                <a:ea typeface="MS PGothic" panose="020B0600070205080204" pitchFamily="34" charset="-128"/>
                <a:cs typeface="Arial" panose="020B0604020202020204" pitchFamily="34" charset="0"/>
              </a:rPr>
              <a:t>plzs</a:t>
            </a:r>
            <a:r>
              <a:rPr lang="es-ES" altLang="es-EC" sz="800" b="1" dirty="0" smtClean="0">
                <a:solidFill>
                  <a:srgbClr val="92D400"/>
                </a:solidFill>
                <a:ea typeface="MS PGothic" panose="020B0600070205080204" pitchFamily="34" charset="-128"/>
                <a:cs typeface="Arial" panose="020B0604020202020204" pitchFamily="34" charset="0"/>
              </a:rPr>
              <a:t>.</a:t>
            </a:r>
            <a:endParaRPr lang="es-ES" altLang="es-EC" sz="800" dirty="0">
              <a:solidFill>
                <a:srgbClr val="000000"/>
              </a:solidFill>
              <a:cs typeface="Arial" panose="020B0604020202020204" pitchFamily="34" charset="0"/>
            </a:endParaRPr>
          </a:p>
        </p:txBody>
      </p:sp>
      <p:sp>
        <p:nvSpPr>
          <p:cNvPr id="101" name="Rectangle 100"/>
          <p:cNvSpPr>
            <a:spLocks noChangeArrowheads="1"/>
          </p:cNvSpPr>
          <p:nvPr/>
        </p:nvSpPr>
        <p:spPr bwMode="auto">
          <a:xfrm>
            <a:off x="9142939" y="641452"/>
            <a:ext cx="352989" cy="733462"/>
          </a:xfrm>
          <a:prstGeom prst="rect">
            <a:avLst/>
          </a:prstGeom>
          <a:solidFill>
            <a:srgbClr val="92D400"/>
          </a:solidFill>
          <a:ln w="12700" algn="ctr">
            <a:solidFill>
              <a:schemeClr val="bg1"/>
            </a:solidFill>
            <a:miter lim="800000"/>
            <a:headEnd type="none" w="sm" len="sm"/>
            <a:tailEnd/>
          </a:ln>
        </p:spPr>
        <p:txBody>
          <a:bodyPr vert="vert270" lIns="36000" tIns="36000" rIns="36000" bIns="36000" anchor="ctr"/>
          <a:lstStyle/>
          <a:p>
            <a:pPr algn="ctr" defTabSz="914400" fontAlgn="base">
              <a:lnSpc>
                <a:spcPct val="75000"/>
              </a:lnSpc>
              <a:spcBef>
                <a:spcPct val="0"/>
              </a:spcBef>
              <a:spcAft>
                <a:spcPct val="0"/>
              </a:spcAft>
              <a:defRPr/>
            </a:pPr>
            <a:r>
              <a:rPr lang="es-ES" altLang="ja-JP" sz="1000" dirty="0" smtClean="0">
                <a:solidFill>
                  <a:srgbClr val="FFFFFF"/>
                </a:solidFill>
                <a:ea typeface="ＭＳ Ｐゴシック" pitchFamily="50" charset="-128"/>
                <a:cs typeface="Arial" charset="0"/>
              </a:rPr>
              <a:t>Experiencia Turística</a:t>
            </a:r>
            <a:endParaRPr lang="es-ES" altLang="ja-JP" sz="1000" dirty="0">
              <a:solidFill>
                <a:srgbClr val="FFFFFF"/>
              </a:solidFill>
              <a:ea typeface="ＭＳ Ｐゴシック" pitchFamily="50" charset="-128"/>
              <a:cs typeface="Arial" charset="0"/>
            </a:endParaRPr>
          </a:p>
        </p:txBody>
      </p:sp>
      <p:sp>
        <p:nvSpPr>
          <p:cNvPr id="33853" name="TextBox 104"/>
          <p:cNvSpPr txBox="1">
            <a:spLocks noChangeArrowheads="1"/>
          </p:cNvSpPr>
          <p:nvPr/>
        </p:nvSpPr>
        <p:spPr bwMode="auto">
          <a:xfrm>
            <a:off x="1160464" y="5932489"/>
            <a:ext cx="1501775"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1100" dirty="0" smtClean="0">
                <a:solidFill>
                  <a:srgbClr val="002776"/>
                </a:solidFill>
                <a:cs typeface="Arial" panose="020B0604020202020204" pitchFamily="34" charset="0"/>
              </a:rPr>
              <a:t>Agencias del Gobierno</a:t>
            </a:r>
            <a:endParaRPr lang="es-ES" altLang="es-EC" sz="1100" dirty="0">
              <a:solidFill>
                <a:srgbClr val="002776"/>
              </a:solidFill>
              <a:cs typeface="Arial" panose="020B0604020202020204" pitchFamily="34" charset="0"/>
            </a:endParaRPr>
          </a:p>
        </p:txBody>
      </p:sp>
      <p:sp>
        <p:nvSpPr>
          <p:cNvPr id="33854" name="TextBox 105"/>
          <p:cNvSpPr txBox="1">
            <a:spLocks noChangeArrowheads="1"/>
          </p:cNvSpPr>
          <p:nvPr/>
        </p:nvSpPr>
        <p:spPr bwMode="auto">
          <a:xfrm>
            <a:off x="3706814" y="5889109"/>
            <a:ext cx="2774950" cy="241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6000" tIns="36000" rIns="36000" bIns="36000">
            <a:spAutoFit/>
          </a:bodyPr>
          <a:lstStyle/>
          <a:p>
            <a:pPr defTabSz="914400" eaLnBrk="0" fontAlgn="base" hangingPunct="0">
              <a:spcBef>
                <a:spcPct val="0"/>
              </a:spcBef>
              <a:spcAft>
                <a:spcPct val="0"/>
              </a:spcAft>
            </a:pPr>
            <a:r>
              <a:rPr lang="es-ES" altLang="es-EC" sz="1100" dirty="0" smtClean="0">
                <a:solidFill>
                  <a:srgbClr val="002776"/>
                </a:solidFill>
                <a:cs typeface="Arial" panose="020B0604020202020204" pitchFamily="34" charset="0"/>
              </a:rPr>
              <a:t>Instituciones de Educación e Investigación</a:t>
            </a:r>
            <a:endParaRPr lang="es-ES" altLang="es-EC" sz="1100" dirty="0">
              <a:solidFill>
                <a:srgbClr val="002776"/>
              </a:solidFill>
              <a:cs typeface="Arial" panose="020B0604020202020204" pitchFamily="34" charset="0"/>
            </a:endParaRPr>
          </a:p>
        </p:txBody>
      </p:sp>
      <p:sp>
        <p:nvSpPr>
          <p:cNvPr id="33855" name="TextBox 106"/>
          <p:cNvSpPr txBox="1">
            <a:spLocks noChangeArrowheads="1"/>
          </p:cNvSpPr>
          <p:nvPr/>
        </p:nvSpPr>
        <p:spPr bwMode="auto">
          <a:xfrm>
            <a:off x="6513952" y="5886367"/>
            <a:ext cx="3275724" cy="2419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6000" tIns="36000" rIns="36000" bIns="36000">
            <a:spAutoFit/>
          </a:bodyPr>
          <a:lstStyle/>
          <a:p>
            <a:pPr defTabSz="914400" eaLnBrk="0" fontAlgn="base" hangingPunct="0">
              <a:spcBef>
                <a:spcPct val="0"/>
              </a:spcBef>
              <a:spcAft>
                <a:spcPct val="0"/>
              </a:spcAft>
            </a:pPr>
            <a:r>
              <a:rPr lang="es-ES" altLang="es-EC" sz="1100" dirty="0" smtClean="0">
                <a:solidFill>
                  <a:srgbClr val="002776"/>
                </a:solidFill>
                <a:cs typeface="Arial" panose="020B0604020202020204" pitchFamily="34" charset="0"/>
              </a:rPr>
              <a:t>Asociaciones y Federaciones referentes al Turismo</a:t>
            </a:r>
            <a:endParaRPr lang="es-ES" altLang="es-EC" sz="1100" dirty="0">
              <a:solidFill>
                <a:srgbClr val="002776"/>
              </a:solidFill>
              <a:cs typeface="Arial" panose="020B0604020202020204" pitchFamily="34" charset="0"/>
            </a:endParaRPr>
          </a:p>
        </p:txBody>
      </p:sp>
      <p:pic>
        <p:nvPicPr>
          <p:cNvPr id="33856" name="Picture 3"/>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646113" y="6154739"/>
            <a:ext cx="539750"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57"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119189" y="6142038"/>
            <a:ext cx="581025"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58" name="Picture 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2554288" y="6142038"/>
            <a:ext cx="6985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59" name="Picture 6"/>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606551" y="6477000"/>
            <a:ext cx="93027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60" name="Picture 7"/>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1584326" y="6181725"/>
            <a:ext cx="923925"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63" name="Picture 13"/>
          <p:cNvPicPr>
            <a:picLocks noChangeAspect="1"/>
          </p:cNvPicPr>
          <p:nvPr/>
        </p:nvPicPr>
        <p:blipFill>
          <a:blip r:embed="rId8">
            <a:extLst>
              <a:ext uri="{28A0092B-C50C-407E-A947-70E740481C1C}">
                <a14:useLocalDpi xmlns:a14="http://schemas.microsoft.com/office/drawing/2010/main" val="0"/>
              </a:ext>
            </a:extLst>
          </a:blip>
          <a:srcRect/>
          <a:stretch>
            <a:fillRect/>
          </a:stretch>
        </p:blipFill>
        <p:spPr bwMode="auto">
          <a:xfrm>
            <a:off x="5912564" y="6105526"/>
            <a:ext cx="411162" cy="66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65" name="Picture 19"/>
          <p:cNvPicPr>
            <a:picLocks noChangeAspect="1"/>
          </p:cNvPicPr>
          <p:nvPr/>
        </p:nvPicPr>
        <p:blipFill rotWithShape="1">
          <a:blip r:embed="rId9">
            <a:extLst>
              <a:ext uri="{28A0092B-C50C-407E-A947-70E740481C1C}">
                <a14:useLocalDpi xmlns:a14="http://schemas.microsoft.com/office/drawing/2010/main" val="0"/>
              </a:ext>
            </a:extLst>
          </a:blip>
          <a:srcRect l="174" r="13333" b="27807"/>
          <a:stretch/>
        </p:blipFill>
        <p:spPr bwMode="auto">
          <a:xfrm>
            <a:off x="3481627" y="6141431"/>
            <a:ext cx="947608" cy="316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66" name="Picture 20"/>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a:off x="6567489" y="6092973"/>
            <a:ext cx="833437"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3" name="Straight Connector 22"/>
          <p:cNvCxnSpPr/>
          <p:nvPr/>
        </p:nvCxnSpPr>
        <p:spPr>
          <a:xfrm flipV="1">
            <a:off x="3430588" y="5930900"/>
            <a:ext cx="0" cy="890588"/>
          </a:xfrm>
          <a:prstGeom prst="line">
            <a:avLst/>
          </a:prstGeom>
          <a:ln w="12700">
            <a:solidFill>
              <a:schemeClr val="accent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flipV="1">
            <a:off x="6472238" y="5930900"/>
            <a:ext cx="0" cy="890588"/>
          </a:xfrm>
          <a:prstGeom prst="line">
            <a:avLst/>
          </a:prstGeom>
          <a:ln w="12700">
            <a:solidFill>
              <a:schemeClr val="accent1"/>
            </a:solidFill>
            <a:headEnd type="none"/>
            <a:tailEnd type="none"/>
          </a:ln>
        </p:spPr>
        <p:style>
          <a:lnRef idx="1">
            <a:schemeClr val="accent1"/>
          </a:lnRef>
          <a:fillRef idx="0">
            <a:schemeClr val="accent1"/>
          </a:fillRef>
          <a:effectRef idx="0">
            <a:schemeClr val="accent1"/>
          </a:effectRef>
          <a:fontRef idx="minor">
            <a:schemeClr val="tx1"/>
          </a:fontRef>
        </p:style>
      </p:cxnSp>
      <p:pic>
        <p:nvPicPr>
          <p:cNvPr id="33869" name="Picture 23"/>
          <p:cNvPicPr>
            <a:picLocks noChangeAspect="1"/>
          </p:cNvPicPr>
          <p:nvPr/>
        </p:nvPicPr>
        <p:blipFill>
          <a:blip r:embed="rId11">
            <a:extLst>
              <a:ext uri="{28A0092B-C50C-407E-A947-70E740481C1C}">
                <a14:useLocalDpi xmlns:a14="http://schemas.microsoft.com/office/drawing/2010/main" val="0"/>
              </a:ext>
            </a:extLst>
          </a:blip>
          <a:srcRect/>
          <a:stretch>
            <a:fillRect/>
          </a:stretch>
        </p:blipFill>
        <p:spPr bwMode="auto">
          <a:xfrm>
            <a:off x="6543676" y="6435726"/>
            <a:ext cx="887413" cy="30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70" name="Picture 24"/>
          <p:cNvPicPr>
            <a:picLocks noChangeAspect="1"/>
          </p:cNvPicPr>
          <p:nvPr/>
        </p:nvPicPr>
        <p:blipFill>
          <a:blip r:embed="rId12">
            <a:extLst>
              <a:ext uri="{28A0092B-C50C-407E-A947-70E740481C1C}">
                <a14:useLocalDpi xmlns:a14="http://schemas.microsoft.com/office/drawing/2010/main" val="0"/>
              </a:ext>
            </a:extLst>
          </a:blip>
          <a:srcRect/>
          <a:stretch>
            <a:fillRect/>
          </a:stretch>
        </p:blipFill>
        <p:spPr bwMode="auto">
          <a:xfrm>
            <a:off x="7453314" y="6402388"/>
            <a:ext cx="1063625" cy="31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72" name="Picture 27"/>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7427914" y="6086475"/>
            <a:ext cx="1089025"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73" name="Picture 28"/>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8603375" y="6214269"/>
            <a:ext cx="485775" cy="376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p:cNvPicPr>
            <a:picLocks noChangeAspect="1"/>
          </p:cNvPicPr>
          <p:nvPr/>
        </p:nvPicPr>
        <p:blipFill>
          <a:blip r:embed="rId15"/>
          <a:stretch>
            <a:fillRect/>
          </a:stretch>
        </p:blipFill>
        <p:spPr>
          <a:xfrm>
            <a:off x="5245265" y="6109928"/>
            <a:ext cx="593043" cy="325870"/>
          </a:xfrm>
          <a:prstGeom prst="rect">
            <a:avLst/>
          </a:prstGeom>
        </p:spPr>
      </p:pic>
      <p:pic>
        <p:nvPicPr>
          <p:cNvPr id="7" name="Picture 6"/>
          <p:cNvPicPr>
            <a:picLocks noChangeAspect="1"/>
          </p:cNvPicPr>
          <p:nvPr/>
        </p:nvPicPr>
        <p:blipFill>
          <a:blip r:embed="rId16"/>
          <a:stretch>
            <a:fillRect/>
          </a:stretch>
        </p:blipFill>
        <p:spPr>
          <a:xfrm>
            <a:off x="4471666" y="6132203"/>
            <a:ext cx="690504" cy="396191"/>
          </a:xfrm>
          <a:prstGeom prst="rect">
            <a:avLst/>
          </a:prstGeom>
        </p:spPr>
      </p:pic>
      <p:pic>
        <p:nvPicPr>
          <p:cNvPr id="11" name="Picture 10"/>
          <p:cNvPicPr>
            <a:picLocks noChangeAspect="1"/>
          </p:cNvPicPr>
          <p:nvPr/>
        </p:nvPicPr>
        <p:blipFill rotWithShape="1">
          <a:blip r:embed="rId17"/>
          <a:srcRect l="19335" r="16739"/>
          <a:stretch/>
        </p:blipFill>
        <p:spPr>
          <a:xfrm>
            <a:off x="5290444" y="6434745"/>
            <a:ext cx="473608" cy="424912"/>
          </a:xfrm>
          <a:prstGeom prst="rect">
            <a:avLst/>
          </a:prstGeom>
        </p:spPr>
      </p:pic>
      <p:pic>
        <p:nvPicPr>
          <p:cNvPr id="13" name="Picture 12"/>
          <p:cNvPicPr>
            <a:picLocks noChangeAspect="1"/>
          </p:cNvPicPr>
          <p:nvPr/>
        </p:nvPicPr>
        <p:blipFill rotWithShape="1">
          <a:blip r:embed="rId18"/>
          <a:srcRect l="20121" t="6887" r="18822" b="6612"/>
          <a:stretch/>
        </p:blipFill>
        <p:spPr>
          <a:xfrm>
            <a:off x="3539303" y="6468591"/>
            <a:ext cx="366625" cy="391066"/>
          </a:xfrm>
          <a:prstGeom prst="rect">
            <a:avLst/>
          </a:prstGeom>
        </p:spPr>
      </p:pic>
    </p:spTree>
    <p:extLst>
      <p:ext uri="{BB962C8B-B14F-4D97-AF65-F5344CB8AC3E}">
        <p14:creationId xmlns:p14="http://schemas.microsoft.com/office/powerpoint/2010/main" val="3330305191"/>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Posición en el Travel &amp; </a:t>
            </a:r>
            <a:r>
              <a:rPr lang="es-ES" sz="2000" b="1" dirty="0" err="1" smtClean="0">
                <a:solidFill>
                  <a:srgbClr val="00B0F0"/>
                </a:solidFill>
                <a:cs typeface="Arial" charset="0"/>
              </a:rPr>
              <a:t>Tourism</a:t>
            </a:r>
            <a:r>
              <a:rPr lang="es-ES" sz="2000" b="1" dirty="0" smtClean="0">
                <a:solidFill>
                  <a:srgbClr val="00B0F0"/>
                </a:solidFill>
                <a:cs typeface="Arial" charset="0"/>
              </a:rPr>
              <a:t> </a:t>
            </a:r>
            <a:r>
              <a:rPr lang="es-ES" sz="2000" b="1" dirty="0" err="1" smtClean="0">
                <a:solidFill>
                  <a:srgbClr val="00B0F0"/>
                </a:solidFill>
                <a:cs typeface="Arial" charset="0"/>
              </a:rPr>
              <a:t>Competitiveness</a:t>
            </a:r>
            <a:r>
              <a:rPr lang="es-ES" sz="2000" b="1" dirty="0" smtClean="0">
                <a:solidFill>
                  <a:srgbClr val="00B0F0"/>
                </a:solidFill>
                <a:cs typeface="Arial" charset="0"/>
              </a:rPr>
              <a:t> </a:t>
            </a:r>
            <a:r>
              <a:rPr lang="es-ES" sz="2000" b="1" dirty="0" err="1" smtClean="0">
                <a:solidFill>
                  <a:srgbClr val="00B0F0"/>
                </a:solidFill>
                <a:cs typeface="Arial" charset="0"/>
              </a:rPr>
              <a:t>Report</a:t>
            </a:r>
            <a:r>
              <a:rPr lang="es-ES" sz="2000" b="1" dirty="0" smtClean="0">
                <a:solidFill>
                  <a:srgbClr val="00B0F0"/>
                </a:solidFill>
                <a:cs typeface="Arial" charset="0"/>
              </a:rPr>
              <a:t> (ii/ii)</a:t>
            </a:r>
            <a:r>
              <a:rPr lang="es-ES" sz="2000" dirty="0" smtClean="0">
                <a:solidFill>
                  <a:srgbClr val="00B0F0"/>
                </a:solidFill>
                <a:cs typeface="Arial" charset="0"/>
              </a:rPr>
              <a:t> </a:t>
            </a:r>
            <a:endParaRPr lang="es-ES" sz="1400" i="1" dirty="0">
              <a:solidFill>
                <a:srgbClr val="00B0F0"/>
              </a:solidFill>
              <a:cs typeface="Arial" charset="0"/>
            </a:endParaRPr>
          </a:p>
        </p:txBody>
      </p:sp>
      <p:sp>
        <p:nvSpPr>
          <p:cNvPr id="7" name="Slide Number Placeholder 3"/>
          <p:cNvSpPr txBox="1">
            <a:spLocks/>
          </p:cNvSpPr>
          <p:nvPr/>
        </p:nvSpPr>
        <p:spPr>
          <a:xfrm>
            <a:off x="632520" y="6482096"/>
            <a:ext cx="6336704" cy="37590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nSpc>
                <a:spcPct val="100000"/>
              </a:lnSpc>
            </a:pPr>
            <a:r>
              <a:rPr lang="es-ES" sz="700" b="0" i="1" dirty="0">
                <a:solidFill>
                  <a:srgbClr val="002776"/>
                </a:solidFill>
              </a:rPr>
              <a:t>Fuentes: </a:t>
            </a:r>
            <a:r>
              <a:rPr lang="es-ES" sz="700" b="0" i="1" dirty="0" smtClean="0">
                <a:solidFill>
                  <a:srgbClr val="002776"/>
                </a:solidFill>
              </a:rPr>
              <a:t>WEF, Travel &amp; </a:t>
            </a:r>
            <a:r>
              <a:rPr lang="es-ES" sz="700" b="0" i="1" dirty="0" err="1" smtClean="0">
                <a:solidFill>
                  <a:srgbClr val="002776"/>
                </a:solidFill>
              </a:rPr>
              <a:t>Tourism</a:t>
            </a:r>
            <a:r>
              <a:rPr lang="es-ES" sz="700" b="0" i="1" dirty="0" smtClean="0">
                <a:solidFill>
                  <a:srgbClr val="002776"/>
                </a:solidFill>
              </a:rPr>
              <a:t> </a:t>
            </a:r>
            <a:r>
              <a:rPr lang="es-ES" sz="700" b="0" i="1" dirty="0" err="1" smtClean="0">
                <a:solidFill>
                  <a:srgbClr val="002776"/>
                </a:solidFill>
              </a:rPr>
              <a:t>Competitiveness</a:t>
            </a:r>
            <a:r>
              <a:rPr lang="es-ES" sz="700" b="0" i="1" dirty="0" smtClean="0">
                <a:solidFill>
                  <a:srgbClr val="002776"/>
                </a:solidFill>
              </a:rPr>
              <a:t> </a:t>
            </a:r>
            <a:r>
              <a:rPr lang="es-ES" sz="700" b="0" i="1" dirty="0" err="1" smtClean="0">
                <a:solidFill>
                  <a:srgbClr val="002776"/>
                </a:solidFill>
              </a:rPr>
              <a:t>Report</a:t>
            </a:r>
            <a:r>
              <a:rPr lang="es-ES" sz="700" b="0" i="1" dirty="0" smtClean="0">
                <a:solidFill>
                  <a:srgbClr val="002776"/>
                </a:solidFill>
              </a:rPr>
              <a:t> (2013) / WEF</a:t>
            </a:r>
            <a:r>
              <a:rPr lang="es-ES" sz="700" b="0" i="1" dirty="0">
                <a:solidFill>
                  <a:srgbClr val="002776"/>
                </a:solidFill>
              </a:rPr>
              <a:t>, </a:t>
            </a:r>
            <a:r>
              <a:rPr lang="es-ES" sz="700" b="0" i="1" dirty="0" err="1">
                <a:solidFill>
                  <a:srgbClr val="002776"/>
                </a:solidFill>
              </a:rPr>
              <a:t>The</a:t>
            </a:r>
            <a:r>
              <a:rPr lang="es-ES" sz="700" b="0" i="1" dirty="0">
                <a:solidFill>
                  <a:srgbClr val="002776"/>
                </a:solidFill>
              </a:rPr>
              <a:t> Global </a:t>
            </a:r>
            <a:r>
              <a:rPr lang="es-ES" sz="700" b="0" i="1" dirty="0" err="1">
                <a:solidFill>
                  <a:srgbClr val="002776"/>
                </a:solidFill>
              </a:rPr>
              <a:t>Competitiveness</a:t>
            </a:r>
            <a:r>
              <a:rPr lang="es-ES" sz="700" b="0" i="1" dirty="0">
                <a:solidFill>
                  <a:srgbClr val="002776"/>
                </a:solidFill>
              </a:rPr>
              <a:t> </a:t>
            </a:r>
            <a:r>
              <a:rPr lang="es-ES" sz="700" b="0" i="1" dirty="0" smtClean="0">
                <a:solidFill>
                  <a:srgbClr val="002776"/>
                </a:solidFill>
              </a:rPr>
              <a:t>2015-2016</a:t>
            </a:r>
          </a:p>
          <a:p>
            <a:pPr>
              <a:lnSpc>
                <a:spcPct val="100000"/>
              </a:lnSpc>
            </a:pPr>
            <a:r>
              <a:rPr lang="es-ES" sz="700" b="0" i="1" dirty="0" smtClean="0">
                <a:solidFill>
                  <a:srgbClr val="002776"/>
                </a:solidFill>
              </a:rPr>
              <a:t>* Ecuador no se incluye en todas las ediciones del informe del WEF. Se toma el informe de 2013 por ser el último con datos disponibles para el país</a:t>
            </a:r>
          </a:p>
          <a:p>
            <a:pPr>
              <a:lnSpc>
                <a:spcPct val="100000"/>
              </a:lnSpc>
            </a:pPr>
            <a:r>
              <a:rPr lang="es-ES" sz="700" b="0" i="1" dirty="0" smtClean="0">
                <a:solidFill>
                  <a:srgbClr val="002776"/>
                </a:solidFill>
              </a:rPr>
              <a:t>** El informe </a:t>
            </a:r>
            <a:r>
              <a:rPr lang="es-ES" sz="700" b="0" i="1" dirty="0" err="1" smtClean="0">
                <a:solidFill>
                  <a:srgbClr val="002776"/>
                </a:solidFill>
              </a:rPr>
              <a:t>The</a:t>
            </a:r>
            <a:r>
              <a:rPr lang="es-ES" sz="700" b="0" i="1" dirty="0" smtClean="0">
                <a:solidFill>
                  <a:srgbClr val="002776"/>
                </a:solidFill>
              </a:rPr>
              <a:t> Global </a:t>
            </a:r>
            <a:r>
              <a:rPr lang="es-ES" sz="700" b="0" i="1" dirty="0" err="1" smtClean="0">
                <a:solidFill>
                  <a:srgbClr val="002776"/>
                </a:solidFill>
              </a:rPr>
              <a:t>Competitiveness</a:t>
            </a:r>
            <a:r>
              <a:rPr lang="es-ES" sz="700" b="0" i="1" dirty="0" smtClean="0">
                <a:solidFill>
                  <a:srgbClr val="002776"/>
                </a:solidFill>
              </a:rPr>
              <a:t> 2015-2016 no incluye información de Ecuador para el ranking previo</a:t>
            </a:r>
            <a:endParaRPr lang="es-ES" sz="700" b="0" i="1" dirty="0">
              <a:solidFill>
                <a:srgbClr val="002776"/>
              </a:solidFill>
            </a:endParaRPr>
          </a:p>
        </p:txBody>
      </p:sp>
      <p:sp>
        <p:nvSpPr>
          <p:cNvPr id="30" name="Content Placeholder 5"/>
          <p:cNvSpPr txBox="1">
            <a:spLocks/>
          </p:cNvSpPr>
          <p:nvPr/>
        </p:nvSpPr>
        <p:spPr bwMode="auto">
          <a:xfrm>
            <a:off x="362559" y="980728"/>
            <a:ext cx="9198953" cy="10008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060"/>
                </a:solidFill>
              </a:rPr>
              <a:t>En particular, Ecuador destaca en el ranking por sus </a:t>
            </a:r>
            <a:r>
              <a:rPr lang="es-ES" sz="1100" b="1" dirty="0" smtClean="0">
                <a:solidFill>
                  <a:srgbClr val="002060"/>
                </a:solidFill>
              </a:rPr>
              <a:t>recursos naturales </a:t>
            </a:r>
            <a:r>
              <a:rPr lang="es-ES" sz="1100" dirty="0" smtClean="0">
                <a:solidFill>
                  <a:srgbClr val="002060"/>
                </a:solidFill>
              </a:rPr>
              <a:t>y la </a:t>
            </a:r>
            <a:r>
              <a:rPr lang="es-ES" sz="1100" b="1" dirty="0" smtClean="0">
                <a:solidFill>
                  <a:srgbClr val="002060"/>
                </a:solidFill>
              </a:rPr>
              <a:t>competitividad de sus precios en el sector, contrario a la percepción generalizada internamente</a:t>
            </a:r>
            <a:r>
              <a:rPr lang="es-ES" sz="1100" dirty="0" smtClean="0">
                <a:solidFill>
                  <a:srgbClr val="002060"/>
                </a:solidFill>
              </a:rPr>
              <a:t>. Otros factores relevantes son los recursos humanos en el sector y la sostenibilidad medioambiental</a:t>
            </a:r>
            <a:endParaRPr lang="es-ES" sz="1100" dirty="0">
              <a:solidFill>
                <a:srgbClr val="002776"/>
              </a:solidFill>
            </a:endParaRPr>
          </a:p>
        </p:txBody>
      </p:sp>
      <p:grpSp>
        <p:nvGrpSpPr>
          <p:cNvPr id="19" name="Group 18"/>
          <p:cNvGrpSpPr/>
          <p:nvPr/>
        </p:nvGrpSpPr>
        <p:grpSpPr>
          <a:xfrm>
            <a:off x="344488" y="1447418"/>
            <a:ext cx="4248025" cy="325398"/>
            <a:chOff x="4716463" y="2078780"/>
            <a:chExt cx="3959081" cy="325398"/>
          </a:xfrm>
        </p:grpSpPr>
        <p:cxnSp>
          <p:nvCxnSpPr>
            <p:cNvPr id="21" name="Straight Connector 20"/>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5441470" y="2078780"/>
              <a:ext cx="2584498"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Índice de competitividad de Ecuador en el sector turismo y viajes, 2013*</a:t>
              </a:r>
              <a:endParaRPr lang="es-ES" sz="1100" b="1" dirty="0">
                <a:solidFill>
                  <a:srgbClr val="002060"/>
                </a:solidFill>
              </a:endParaRPr>
            </a:p>
          </p:txBody>
        </p:sp>
      </p:grpSp>
      <p:graphicFrame>
        <p:nvGraphicFramePr>
          <p:cNvPr id="24" name="Table 23"/>
          <p:cNvGraphicFramePr>
            <a:graphicFrameLocks noGrp="1"/>
          </p:cNvGraphicFramePr>
          <p:nvPr>
            <p:extLst>
              <p:ext uri="{D42A27DB-BD31-4B8C-83A1-F6EECF244321}">
                <p14:modId xmlns:p14="http://schemas.microsoft.com/office/powerpoint/2010/main" val="1601986653"/>
              </p:ext>
            </p:extLst>
          </p:nvPr>
        </p:nvGraphicFramePr>
        <p:xfrm>
          <a:off x="5210520" y="1792224"/>
          <a:ext cx="3834892" cy="4733120"/>
        </p:xfrm>
        <a:graphic>
          <a:graphicData uri="http://schemas.openxmlformats.org/drawingml/2006/table">
            <a:tbl>
              <a:tblPr firstRow="1" bandRow="1">
                <a:tableStyleId>{5C22544A-7EE6-4342-B048-85BDC9FD1C3A}</a:tableStyleId>
              </a:tblPr>
              <a:tblGrid>
                <a:gridCol w="1350892"/>
                <a:gridCol w="828000"/>
                <a:gridCol w="828000"/>
                <a:gridCol w="828000"/>
              </a:tblGrid>
              <a:tr h="389375">
                <a:tc>
                  <a:txBody>
                    <a:bodyPr/>
                    <a:lstStyle/>
                    <a:p>
                      <a:pPr algn="ctr"/>
                      <a:endParaRPr lang="es-ES" sz="1050" dirty="0">
                        <a:solidFill>
                          <a:srgbClr val="002060"/>
                        </a:solidFill>
                      </a:endParaRPr>
                    </a:p>
                  </a:txBody>
                  <a:tcPr marL="36000" marR="36000" marT="0" marB="0" anchor="ctr">
                    <a:lnB w="12700" cap="flat" cmpd="sng" algn="ctr">
                      <a:solidFill>
                        <a:schemeClr val="bg1">
                          <a:lumMod val="85000"/>
                        </a:schemeClr>
                      </a:solidFill>
                      <a:prstDash val="solid"/>
                      <a:round/>
                      <a:headEnd type="none" w="med" len="med"/>
                      <a:tailEnd type="none" w="med" len="med"/>
                    </a:lnB>
                    <a:noFill/>
                  </a:tcPr>
                </a:tc>
                <a:tc>
                  <a:txBody>
                    <a:bodyPr/>
                    <a:lstStyle/>
                    <a:p>
                      <a:pPr algn="ctr"/>
                      <a:r>
                        <a:rPr lang="es-ES" sz="1050" dirty="0" smtClean="0">
                          <a:solidFill>
                            <a:schemeClr val="bg1"/>
                          </a:solidFill>
                        </a:rPr>
                        <a:t>Ranking</a:t>
                      </a:r>
                      <a:endParaRPr lang="es-ES" sz="1050" dirty="0">
                        <a:solidFill>
                          <a:schemeClr val="bg1"/>
                        </a:solidFill>
                      </a:endParaRPr>
                    </a:p>
                  </a:txBody>
                  <a:tcPr marL="36000" marR="36000" marT="0" marB="0" anchor="ctr">
                    <a:lnB w="12700" cap="flat" cmpd="sng" algn="ctr">
                      <a:solidFill>
                        <a:schemeClr val="bg1">
                          <a:lumMod val="85000"/>
                        </a:schemeClr>
                      </a:solidFill>
                      <a:prstDash val="solid"/>
                      <a:round/>
                      <a:headEnd type="none" w="med" len="med"/>
                      <a:tailEnd type="none" w="med" len="med"/>
                    </a:lnB>
                    <a:solidFill>
                      <a:schemeClr val="accent3"/>
                    </a:solidFill>
                  </a:tcPr>
                </a:tc>
                <a:tc>
                  <a:txBody>
                    <a:bodyPr/>
                    <a:lstStyle/>
                    <a:p>
                      <a:pPr algn="ctr"/>
                      <a:r>
                        <a:rPr lang="es-ES" sz="1050" dirty="0" smtClean="0">
                          <a:solidFill>
                            <a:schemeClr val="bg1"/>
                          </a:solidFill>
                        </a:rPr>
                        <a:t>Puntuación (</a:t>
                      </a:r>
                      <a:r>
                        <a:rPr lang="es-ES" sz="1050" baseline="0" dirty="0" smtClean="0">
                          <a:solidFill>
                            <a:schemeClr val="bg1"/>
                          </a:solidFill>
                        </a:rPr>
                        <a:t> /7 )</a:t>
                      </a:r>
                      <a:endParaRPr lang="es-ES" sz="1050" dirty="0">
                        <a:solidFill>
                          <a:schemeClr val="bg1"/>
                        </a:solidFill>
                      </a:endParaRPr>
                    </a:p>
                  </a:txBody>
                  <a:tcPr marL="36000" marR="36000" marT="0" marB="0" anchor="ctr">
                    <a:lnB w="12700" cap="flat" cmpd="sng" algn="ctr">
                      <a:solidFill>
                        <a:schemeClr val="bg1">
                          <a:lumMod val="85000"/>
                        </a:schemeClr>
                      </a:solidFill>
                      <a:prstDash val="solid"/>
                      <a:round/>
                      <a:headEnd type="none" w="med" len="med"/>
                      <a:tailEnd type="none" w="med" len="med"/>
                    </a:lnB>
                    <a:solidFill>
                      <a:schemeClr val="accent3"/>
                    </a:solidFill>
                  </a:tcPr>
                </a:tc>
                <a:tc>
                  <a:txBody>
                    <a:bodyPr/>
                    <a:lstStyle/>
                    <a:p>
                      <a:pPr algn="ctr"/>
                      <a:r>
                        <a:rPr lang="es-ES" sz="1050" dirty="0" err="1" smtClean="0">
                          <a:solidFill>
                            <a:schemeClr val="bg1"/>
                          </a:solidFill>
                        </a:rPr>
                        <a:t>Prev</a:t>
                      </a:r>
                      <a:r>
                        <a:rPr lang="es-ES" sz="1050" dirty="0" smtClean="0">
                          <a:solidFill>
                            <a:schemeClr val="bg1"/>
                          </a:solidFill>
                        </a:rPr>
                        <a:t>. ranking</a:t>
                      </a:r>
                      <a:endParaRPr lang="es-ES" sz="1050" dirty="0">
                        <a:solidFill>
                          <a:schemeClr val="bg1"/>
                        </a:solidFill>
                      </a:endParaRPr>
                    </a:p>
                  </a:txBody>
                  <a:tcPr marL="36000" marR="36000" marT="0" marB="0" anchor="ctr">
                    <a:lnB w="12700" cap="flat" cmpd="sng" algn="ctr">
                      <a:solidFill>
                        <a:schemeClr val="bg1">
                          <a:lumMod val="85000"/>
                        </a:schemeClr>
                      </a:solidFill>
                      <a:prstDash val="solid"/>
                      <a:round/>
                      <a:headEnd type="none" w="med" len="med"/>
                      <a:tailEnd type="none" w="med" len="med"/>
                    </a:lnB>
                    <a:solidFill>
                      <a:schemeClr val="accent3"/>
                    </a:solidFill>
                  </a:tcPr>
                </a:tc>
              </a:tr>
              <a:tr h="289583">
                <a:tc>
                  <a:txBody>
                    <a:bodyPr/>
                    <a:lstStyle/>
                    <a:p>
                      <a:r>
                        <a:rPr lang="es-ES" sz="1050" b="1" dirty="0" smtClean="0">
                          <a:solidFill>
                            <a:srgbClr val="002060"/>
                          </a:solidFill>
                        </a:rPr>
                        <a:t>Panamá</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#50 </a:t>
                      </a:r>
                      <a:endParaRPr lang="es-ES" sz="1050" i="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4,38</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47</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9583">
                <a:tc>
                  <a:txBody>
                    <a:bodyPr/>
                    <a:lstStyle/>
                    <a:p>
                      <a:r>
                        <a:rPr lang="es-ES" sz="1050" b="1" dirty="0" smtClean="0">
                          <a:solidFill>
                            <a:srgbClr val="002060"/>
                          </a:solidFill>
                        </a:rPr>
                        <a:t>Costa Rica</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#52</a:t>
                      </a:r>
                      <a:endParaRPr lang="es-ES" sz="1050" i="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4,33</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51 </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r>
              <a:tr h="289583">
                <a:tc>
                  <a:txBody>
                    <a:bodyPr/>
                    <a:lstStyle/>
                    <a:p>
                      <a:r>
                        <a:rPr lang="es-ES" sz="1050" b="1" dirty="0" smtClean="0">
                          <a:solidFill>
                            <a:srgbClr val="002060"/>
                          </a:solidFill>
                        </a:rPr>
                        <a:t>México</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#57</a:t>
                      </a:r>
                      <a:endParaRPr lang="es-ES" sz="1050" i="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4,29</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61</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9583">
                <a:tc>
                  <a:txBody>
                    <a:bodyPr/>
                    <a:lstStyle/>
                    <a:p>
                      <a:r>
                        <a:rPr lang="es-ES" sz="1050" b="1" dirty="0" smtClean="0">
                          <a:solidFill>
                            <a:srgbClr val="002060"/>
                          </a:solidFill>
                        </a:rPr>
                        <a:t>Colombia</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#61</a:t>
                      </a:r>
                      <a:endParaRPr lang="es-ES" sz="1050" i="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4,28</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66</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r>
              <a:tr h="289583">
                <a:tc>
                  <a:txBody>
                    <a:bodyPr/>
                    <a:lstStyle/>
                    <a:p>
                      <a:r>
                        <a:rPr lang="es-ES" sz="1050" b="1" dirty="0" smtClean="0">
                          <a:solidFill>
                            <a:srgbClr val="002060"/>
                          </a:solidFill>
                        </a:rPr>
                        <a:t>Perú</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#69</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4,21</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65</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9583">
                <a:tc>
                  <a:txBody>
                    <a:bodyPr/>
                    <a:lstStyle/>
                    <a:p>
                      <a:r>
                        <a:rPr lang="es-ES" sz="1050" b="1" dirty="0" smtClean="0">
                          <a:solidFill>
                            <a:srgbClr val="002060"/>
                          </a:solidFill>
                        </a:rPr>
                        <a:t>Uruguay</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#73</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4,09</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80</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r>
              <a:tr h="289583">
                <a:tc>
                  <a:txBody>
                    <a:bodyPr/>
                    <a:lstStyle/>
                    <a:p>
                      <a:r>
                        <a:rPr lang="es-ES" sz="1050" b="1" dirty="0" smtClean="0">
                          <a:solidFill>
                            <a:srgbClr val="002060"/>
                          </a:solidFill>
                        </a:rPr>
                        <a:t>Brasil</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#75</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4,08</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57</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9583">
                <a:tc>
                  <a:txBody>
                    <a:bodyPr/>
                    <a:lstStyle/>
                    <a:p>
                      <a:r>
                        <a:rPr lang="es-ES" sz="1050" b="1" dirty="0" smtClean="0">
                          <a:solidFill>
                            <a:srgbClr val="002060"/>
                          </a:solidFill>
                        </a:rPr>
                        <a:t>Ecuador</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#76</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4,07</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n/d**</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r>
              <a:tr h="289583">
                <a:tc>
                  <a:txBody>
                    <a:bodyPr/>
                    <a:lstStyle/>
                    <a:p>
                      <a:r>
                        <a:rPr lang="es-ES" sz="1050" b="1" dirty="0" smtClean="0">
                          <a:solidFill>
                            <a:srgbClr val="002060"/>
                          </a:solidFill>
                        </a:rPr>
                        <a:t>Guatemala</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#78</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4,05</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78</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9583">
                <a:tc>
                  <a:txBody>
                    <a:bodyPr/>
                    <a:lstStyle/>
                    <a:p>
                      <a:r>
                        <a:rPr lang="es-ES" sz="1050" b="1" dirty="0" smtClean="0">
                          <a:solidFill>
                            <a:srgbClr val="002060"/>
                          </a:solidFill>
                        </a:rPr>
                        <a:t>El Salvador</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#95</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3,87</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84</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r>
              <a:tr h="289583">
                <a:tc>
                  <a:txBody>
                    <a:bodyPr/>
                    <a:lstStyle/>
                    <a:p>
                      <a:r>
                        <a:rPr lang="es-ES" sz="1050" b="1" dirty="0" smtClean="0">
                          <a:solidFill>
                            <a:srgbClr val="002060"/>
                          </a:solidFill>
                        </a:rPr>
                        <a:t>Rep.</a:t>
                      </a:r>
                      <a:r>
                        <a:rPr lang="es-ES" sz="1050" b="1" baseline="0" dirty="0" smtClean="0">
                          <a:solidFill>
                            <a:srgbClr val="002060"/>
                          </a:solidFill>
                        </a:rPr>
                        <a:t> Dominicana</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#98</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3,86</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101</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9583">
                <a:tc>
                  <a:txBody>
                    <a:bodyPr/>
                    <a:lstStyle/>
                    <a:p>
                      <a:r>
                        <a:rPr lang="es-ES" sz="1050" b="1" dirty="0" smtClean="0">
                          <a:solidFill>
                            <a:srgbClr val="002060"/>
                          </a:solidFill>
                        </a:rPr>
                        <a:t>Argentina</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#106</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3,79</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104</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solidFill>
                  </a:tcPr>
                </a:tc>
              </a:tr>
              <a:tr h="289583">
                <a:tc>
                  <a:txBody>
                    <a:bodyPr/>
                    <a:lstStyle/>
                    <a:p>
                      <a:r>
                        <a:rPr lang="es-ES" sz="1050" b="1" dirty="0" smtClean="0">
                          <a:solidFill>
                            <a:srgbClr val="002060"/>
                          </a:solidFill>
                        </a:rPr>
                        <a:t>Bolivia</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#117</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3,60</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105</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r>
              <a:tr h="289583">
                <a:tc>
                  <a:txBody>
                    <a:bodyPr/>
                    <a:lstStyle/>
                    <a:p>
                      <a:r>
                        <a:rPr lang="es-ES" sz="1050" b="1" dirty="0" smtClean="0">
                          <a:solidFill>
                            <a:srgbClr val="002060"/>
                          </a:solidFill>
                        </a:rPr>
                        <a:t>Paraguay</a:t>
                      </a:r>
                      <a:endParaRPr lang="es-ES" sz="1050" b="1"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#118</a:t>
                      </a: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3,60</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r>
                        <a:rPr lang="es-ES" sz="1050" dirty="0" smtClean="0">
                          <a:solidFill>
                            <a:srgbClr val="002060"/>
                          </a:solidFill>
                        </a:rPr>
                        <a:t>120</a:t>
                      </a:r>
                      <a:endParaRPr lang="es-ES" sz="1050" dirty="0">
                        <a:solidFill>
                          <a:srgbClr val="002060"/>
                        </a:solidFill>
                      </a:endParaRPr>
                    </a:p>
                  </a:txBody>
                  <a:tcPr marL="36000" marR="3600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r>
              <a:tr h="289583">
                <a:tc>
                  <a:txBody>
                    <a:bodyPr/>
                    <a:lstStyle/>
                    <a:p>
                      <a:r>
                        <a:rPr lang="es-ES" sz="1050" b="1" dirty="0" smtClean="0">
                          <a:solidFill>
                            <a:srgbClr val="002060"/>
                          </a:solidFill>
                        </a:rPr>
                        <a:t>Venezuela</a:t>
                      </a:r>
                      <a:endParaRPr lang="es-ES" sz="1050" b="1" dirty="0">
                        <a:solidFill>
                          <a:srgbClr val="002060"/>
                        </a:solidFill>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#132</a:t>
                      </a:r>
                      <a:endParaRPr lang="es-ES" sz="1050" dirty="0">
                        <a:solidFill>
                          <a:srgbClr val="002060"/>
                        </a:solidFill>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3,30</a:t>
                      </a:r>
                      <a:endParaRPr lang="es-ES" sz="1050" dirty="0">
                        <a:solidFill>
                          <a:srgbClr val="002060"/>
                        </a:solidFill>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r>
                        <a:rPr lang="es-ES" sz="1050" dirty="0" smtClean="0">
                          <a:solidFill>
                            <a:srgbClr val="002060"/>
                          </a:solidFill>
                        </a:rPr>
                        <a:t>131</a:t>
                      </a:r>
                      <a:endParaRPr lang="es-ES" sz="1050" dirty="0">
                        <a:solidFill>
                          <a:srgbClr val="002060"/>
                        </a:solidFill>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r>
            </a:tbl>
          </a:graphicData>
        </a:graphic>
      </p:graphicFrame>
      <p:sp>
        <p:nvSpPr>
          <p:cNvPr id="25" name="Rectangle 24"/>
          <p:cNvSpPr/>
          <p:nvPr/>
        </p:nvSpPr>
        <p:spPr>
          <a:xfrm>
            <a:off x="5171883" y="4221089"/>
            <a:ext cx="3891024" cy="294079"/>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91428" tIns="45715" rIns="91428" bIns="45715" spcCol="0" rtlCol="0" anchor="ctr"/>
          <a:lstStyle/>
          <a:p>
            <a:pPr algn="ctr"/>
            <a:endParaRPr lang="pt-PT">
              <a:solidFill>
                <a:srgbClr val="FFFFFF"/>
              </a:solidFill>
            </a:endParaRPr>
          </a:p>
        </p:txBody>
      </p:sp>
      <p:grpSp>
        <p:nvGrpSpPr>
          <p:cNvPr id="31" name="Group 30"/>
          <p:cNvGrpSpPr/>
          <p:nvPr/>
        </p:nvGrpSpPr>
        <p:grpSpPr>
          <a:xfrm>
            <a:off x="5097016" y="1447418"/>
            <a:ext cx="4302023" cy="325398"/>
            <a:chOff x="4716463" y="2078780"/>
            <a:chExt cx="3959081" cy="325398"/>
          </a:xfrm>
        </p:grpSpPr>
        <p:cxnSp>
          <p:nvCxnSpPr>
            <p:cNvPr id="32" name="Straight Connector 31"/>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5320406" y="2078780"/>
              <a:ext cx="2826628"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a:solidFill>
                    <a:srgbClr val="002060"/>
                  </a:solidFill>
                </a:rPr>
                <a:t>Índice de Competitividad Global </a:t>
              </a:r>
              <a:r>
                <a:rPr lang="es-ES" sz="1100" b="1" dirty="0" smtClean="0">
                  <a:solidFill>
                    <a:srgbClr val="002060"/>
                  </a:solidFill>
                </a:rPr>
                <a:t>2015-2016</a:t>
              </a:r>
            </a:p>
            <a:p>
              <a:pPr algn="ctr"/>
              <a:r>
                <a:rPr lang="es-ES" sz="1100" dirty="0" smtClean="0">
                  <a:solidFill>
                    <a:srgbClr val="002060"/>
                  </a:solidFill>
                </a:rPr>
                <a:t>Países región LATAM</a:t>
              </a:r>
              <a:endParaRPr lang="es-ES" sz="1100" dirty="0">
                <a:solidFill>
                  <a:srgbClr val="002060"/>
                </a:solidFill>
              </a:endParaRPr>
            </a:p>
          </p:txBody>
        </p:sp>
      </p:grpSp>
      <p:sp>
        <p:nvSpPr>
          <p:cNvPr id="34" name="Down Arrow 33"/>
          <p:cNvSpPr/>
          <p:nvPr/>
        </p:nvSpPr>
        <p:spPr>
          <a:xfrm>
            <a:off x="9123153" y="2241156"/>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5" name="Down Arrow 34"/>
          <p:cNvSpPr/>
          <p:nvPr/>
        </p:nvSpPr>
        <p:spPr>
          <a:xfrm>
            <a:off x="9123153" y="2532984"/>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Down Arrow 35"/>
          <p:cNvSpPr/>
          <p:nvPr/>
        </p:nvSpPr>
        <p:spPr>
          <a:xfrm flipV="1">
            <a:off x="9123153" y="2824812"/>
            <a:ext cx="158540" cy="197519"/>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7" name="Down Arrow 36"/>
          <p:cNvSpPr/>
          <p:nvPr/>
        </p:nvSpPr>
        <p:spPr>
          <a:xfrm flipV="1">
            <a:off x="9123153" y="3116640"/>
            <a:ext cx="158540" cy="197519"/>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8" name="Down Arrow 37"/>
          <p:cNvSpPr/>
          <p:nvPr/>
        </p:nvSpPr>
        <p:spPr>
          <a:xfrm>
            <a:off x="9123153" y="3408467"/>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9" name="Down Arrow 38"/>
          <p:cNvSpPr/>
          <p:nvPr/>
        </p:nvSpPr>
        <p:spPr>
          <a:xfrm flipV="1">
            <a:off x="9123153" y="3700295"/>
            <a:ext cx="158540" cy="197519"/>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0" name="Down Arrow 39"/>
          <p:cNvSpPr/>
          <p:nvPr/>
        </p:nvSpPr>
        <p:spPr>
          <a:xfrm>
            <a:off x="9123153" y="3992121"/>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1" name="Down Arrow 40"/>
          <p:cNvSpPr/>
          <p:nvPr/>
        </p:nvSpPr>
        <p:spPr>
          <a:xfrm>
            <a:off x="9123153" y="4841606"/>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2" name="Down Arrow 41"/>
          <p:cNvSpPr/>
          <p:nvPr/>
        </p:nvSpPr>
        <p:spPr>
          <a:xfrm flipV="1">
            <a:off x="9123153" y="5138850"/>
            <a:ext cx="158540" cy="197519"/>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3" name="Down Arrow 42"/>
          <p:cNvSpPr/>
          <p:nvPr/>
        </p:nvSpPr>
        <p:spPr>
          <a:xfrm>
            <a:off x="9123153" y="5436094"/>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4" name="Down Arrow 43"/>
          <p:cNvSpPr/>
          <p:nvPr/>
        </p:nvSpPr>
        <p:spPr>
          <a:xfrm>
            <a:off x="9123153" y="5733338"/>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5" name="Down Arrow 44"/>
          <p:cNvSpPr/>
          <p:nvPr/>
        </p:nvSpPr>
        <p:spPr>
          <a:xfrm flipV="1">
            <a:off x="9123153" y="6030582"/>
            <a:ext cx="158540" cy="197519"/>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46" name="Down Arrow 45"/>
          <p:cNvSpPr/>
          <p:nvPr/>
        </p:nvSpPr>
        <p:spPr>
          <a:xfrm>
            <a:off x="9123153" y="6327825"/>
            <a:ext cx="158540" cy="197519"/>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aphicFrame>
        <p:nvGraphicFramePr>
          <p:cNvPr id="23" name="Chart 22"/>
          <p:cNvGraphicFramePr/>
          <p:nvPr>
            <p:extLst>
              <p:ext uri="{D42A27DB-BD31-4B8C-83A1-F6EECF244321}">
                <p14:modId xmlns:p14="http://schemas.microsoft.com/office/powerpoint/2010/main" val="2647976817"/>
              </p:ext>
            </p:extLst>
          </p:nvPr>
        </p:nvGraphicFramePr>
        <p:xfrm>
          <a:off x="355995" y="1803400"/>
          <a:ext cx="4522816" cy="4649935"/>
        </p:xfrm>
        <a:graphic>
          <a:graphicData uri="http://schemas.openxmlformats.org/drawingml/2006/chart">
            <c:chart xmlns:c="http://schemas.openxmlformats.org/drawingml/2006/chart" xmlns:r="http://schemas.openxmlformats.org/officeDocument/2006/relationships" r:id="rId3"/>
          </a:graphicData>
        </a:graphic>
      </p:graphicFrame>
      <p:sp>
        <p:nvSpPr>
          <p:cNvPr id="28" name="Rectangle 27"/>
          <p:cNvSpPr/>
          <p:nvPr/>
        </p:nvSpPr>
        <p:spPr>
          <a:xfrm>
            <a:off x="223570" y="1793349"/>
            <a:ext cx="4619641" cy="1635651"/>
          </a:xfrm>
          <a:prstGeom prst="rect">
            <a:avLst/>
          </a:prstGeom>
          <a:noFill/>
          <a:ln w="12700">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b="1" dirty="0"/>
          </a:p>
        </p:txBody>
      </p:sp>
      <p:sp>
        <p:nvSpPr>
          <p:cNvPr id="29" name="Rectangle 28"/>
          <p:cNvSpPr/>
          <p:nvPr/>
        </p:nvSpPr>
        <p:spPr>
          <a:xfrm>
            <a:off x="223570" y="3509134"/>
            <a:ext cx="4619641" cy="1323051"/>
          </a:xfrm>
          <a:prstGeom prst="rect">
            <a:avLst/>
          </a:prstGeom>
          <a:noFill/>
          <a:ln w="12700">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b="1" dirty="0"/>
          </a:p>
        </p:txBody>
      </p:sp>
      <p:sp>
        <p:nvSpPr>
          <p:cNvPr id="47" name="Rectangle 46"/>
          <p:cNvSpPr/>
          <p:nvPr/>
        </p:nvSpPr>
        <p:spPr>
          <a:xfrm>
            <a:off x="223570" y="4869160"/>
            <a:ext cx="4619641" cy="1521239"/>
          </a:xfrm>
          <a:prstGeom prst="rect">
            <a:avLst/>
          </a:prstGeom>
          <a:noFill/>
          <a:ln w="12700">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b="1" dirty="0"/>
          </a:p>
        </p:txBody>
      </p:sp>
      <p:sp>
        <p:nvSpPr>
          <p:cNvPr id="48" name="Content Placeholder 5"/>
          <p:cNvSpPr txBox="1">
            <a:spLocks/>
          </p:cNvSpPr>
          <p:nvPr/>
        </p:nvSpPr>
        <p:spPr bwMode="auto">
          <a:xfrm>
            <a:off x="732708" y="1882422"/>
            <a:ext cx="1849801" cy="169818"/>
          </a:xfrm>
          <a:prstGeom prst="rect">
            <a:avLst/>
          </a:prstGeom>
          <a:solidFill>
            <a:schemeClr val="bg1"/>
          </a:solid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r">
              <a:spcAft>
                <a:spcPts val="600"/>
              </a:spcAft>
            </a:pPr>
            <a:r>
              <a:rPr lang="es-ES" sz="900" b="1" dirty="0" smtClean="0">
                <a:solidFill>
                  <a:schemeClr val="accent2">
                    <a:lumMod val="75000"/>
                  </a:schemeClr>
                </a:solidFill>
              </a:rPr>
              <a:t>Marco regulatorio para el turismo</a:t>
            </a:r>
            <a:endParaRPr lang="es-ES" sz="900" b="1" dirty="0">
              <a:solidFill>
                <a:schemeClr val="accent2">
                  <a:lumMod val="75000"/>
                </a:schemeClr>
              </a:solidFill>
            </a:endParaRPr>
          </a:p>
        </p:txBody>
      </p:sp>
      <p:sp>
        <p:nvSpPr>
          <p:cNvPr id="49" name="Content Placeholder 5"/>
          <p:cNvSpPr txBox="1">
            <a:spLocks/>
          </p:cNvSpPr>
          <p:nvPr/>
        </p:nvSpPr>
        <p:spPr bwMode="auto">
          <a:xfrm>
            <a:off x="302872" y="3525239"/>
            <a:ext cx="2304256" cy="173108"/>
          </a:xfrm>
          <a:prstGeom prst="rect">
            <a:avLst/>
          </a:prstGeom>
          <a:solidFill>
            <a:schemeClr val="bg1"/>
          </a:solid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r">
              <a:spcAft>
                <a:spcPts val="600"/>
              </a:spcAft>
            </a:pPr>
            <a:r>
              <a:rPr lang="es-ES" sz="900" b="1" dirty="0" smtClean="0">
                <a:solidFill>
                  <a:schemeClr val="accent2">
                    <a:lumMod val="75000"/>
                  </a:schemeClr>
                </a:solidFill>
              </a:rPr>
              <a:t>Recursos humanos, culturales y naturales</a:t>
            </a:r>
            <a:endParaRPr lang="es-ES" sz="900" b="1" dirty="0">
              <a:solidFill>
                <a:schemeClr val="accent2">
                  <a:lumMod val="75000"/>
                </a:schemeClr>
              </a:solidFill>
            </a:endParaRPr>
          </a:p>
        </p:txBody>
      </p:sp>
      <p:sp>
        <p:nvSpPr>
          <p:cNvPr id="50" name="Content Placeholder 5"/>
          <p:cNvSpPr txBox="1">
            <a:spLocks/>
          </p:cNvSpPr>
          <p:nvPr/>
        </p:nvSpPr>
        <p:spPr bwMode="auto">
          <a:xfrm>
            <a:off x="302872" y="4897030"/>
            <a:ext cx="2304256" cy="173108"/>
          </a:xfrm>
          <a:prstGeom prst="rect">
            <a:avLst/>
          </a:prstGeom>
          <a:solidFill>
            <a:schemeClr val="bg1"/>
          </a:solid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r">
              <a:spcAft>
                <a:spcPts val="600"/>
              </a:spcAft>
            </a:pPr>
            <a:r>
              <a:rPr lang="es-ES" sz="900" b="1" dirty="0" smtClean="0">
                <a:solidFill>
                  <a:schemeClr val="accent2">
                    <a:lumMod val="75000"/>
                  </a:schemeClr>
                </a:solidFill>
              </a:rPr>
              <a:t>Entorno de negocios e infraestructura</a:t>
            </a:r>
            <a:endParaRPr lang="es-ES" sz="900" b="1" dirty="0">
              <a:solidFill>
                <a:schemeClr val="accent2">
                  <a:lumMod val="75000"/>
                </a:schemeClr>
              </a:solidFill>
            </a:endParaRPr>
          </a:p>
        </p:txBody>
      </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26</a:t>
            </a:fld>
            <a:endParaRPr lang="es-ES_tradnl" dirty="0">
              <a:solidFill>
                <a:srgbClr val="002776"/>
              </a:solidFill>
            </a:endParaRPr>
          </a:p>
        </p:txBody>
      </p:sp>
    </p:spTree>
    <p:extLst>
      <p:ext uri="{BB962C8B-B14F-4D97-AF65-F5344CB8AC3E}">
        <p14:creationId xmlns:p14="http://schemas.microsoft.com/office/powerpoint/2010/main" val="151723466"/>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Encadenamiento </a:t>
            </a:r>
            <a:r>
              <a:rPr lang="es-ES" b="1" dirty="0">
                <a:solidFill>
                  <a:srgbClr val="002060"/>
                </a:solidFill>
                <a:cs typeface="Arial" charset="0"/>
              </a:rPr>
              <a:t>productivo </a:t>
            </a:r>
            <a:r>
              <a:rPr lang="es-ES" b="1" dirty="0" smtClean="0">
                <a:solidFill>
                  <a:srgbClr val="002060"/>
                </a:solidFill>
                <a:cs typeface="Arial" charset="0"/>
              </a:rPr>
              <a:t>del turismo de Quito</a:t>
            </a:r>
            <a:endParaRPr lang="es-ES" b="1"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C</a:t>
            </a:r>
            <a:r>
              <a:rPr lang="es-ES" sz="2000" b="1" dirty="0" smtClean="0">
                <a:solidFill>
                  <a:srgbClr val="00B0F0"/>
                </a:solidFill>
                <a:cs typeface="Arial" charset="0"/>
              </a:rPr>
              <a:t>lusters y sus relaciones con los eslabones del encadenamiento Turístico</a:t>
            </a:r>
            <a:endParaRPr lang="es-ES" sz="2000" dirty="0">
              <a:solidFill>
                <a:srgbClr val="00B0F0"/>
              </a:solidFill>
              <a:cs typeface="Arial" charset="0"/>
            </a:endParaRPr>
          </a:p>
        </p:txBody>
      </p:sp>
      <p:sp>
        <p:nvSpPr>
          <p:cNvPr id="17" name="Content Placeholder 5"/>
          <p:cNvSpPr txBox="1">
            <a:spLocks/>
          </p:cNvSpPr>
          <p:nvPr/>
        </p:nvSpPr>
        <p:spPr bwMode="auto">
          <a:xfrm>
            <a:off x="344488" y="1052735"/>
            <a:ext cx="9054937" cy="550136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A partir de la identificación de </a:t>
            </a:r>
            <a:r>
              <a:rPr lang="es-ES" sz="1200" dirty="0" err="1" smtClean="0">
                <a:solidFill>
                  <a:srgbClr val="002060"/>
                </a:solidFill>
              </a:rPr>
              <a:t>Clusters</a:t>
            </a:r>
            <a:r>
              <a:rPr lang="es-ES" sz="1200" dirty="0" smtClean="0">
                <a:solidFill>
                  <a:srgbClr val="002060"/>
                </a:solidFill>
              </a:rPr>
              <a:t> en el Plan Metropolitano de Desarrollo, se ha revisado aquellos de mayor tamaño y madurez según los datos en ese plan, y que pudieran tener conexión directa con los distintos eslabones del turismo en Quito. Todos los clusters que a continuación se indican han sido seleccionados por su relación con el turismo y por la importancia de los mismos en la economía del Cantón Quito.</a:t>
            </a:r>
          </a:p>
          <a:p>
            <a:pPr marL="171450" indent="-171450" algn="just">
              <a:spcAft>
                <a:spcPts val="600"/>
              </a:spcAft>
              <a:buFont typeface="Arial" panose="020B0604020202020204" pitchFamily="34" charset="0"/>
              <a:buChar char="•"/>
            </a:pPr>
            <a:endParaRPr lang="es-ES" sz="1200" dirty="0" smtClean="0">
              <a:solidFill>
                <a:srgbClr val="002060"/>
              </a:solidFill>
            </a:endParaRPr>
          </a:p>
          <a:p>
            <a:pPr marL="171450" indent="-171450" algn="just">
              <a:spcAft>
                <a:spcPts val="600"/>
              </a:spcAft>
              <a:buFont typeface="Arial" panose="020B0604020202020204" pitchFamily="34" charset="0"/>
              <a:buChar char="•"/>
            </a:pPr>
            <a:r>
              <a:rPr lang="es-ES" sz="1200" dirty="0" smtClean="0">
                <a:solidFill>
                  <a:srgbClr val="00A1DE"/>
                </a:solidFill>
              </a:rPr>
              <a:t>Manufactura.- </a:t>
            </a:r>
            <a:r>
              <a:rPr lang="es-ES" sz="1200" dirty="0" smtClean="0">
                <a:solidFill>
                  <a:srgbClr val="002060"/>
                </a:solidFill>
              </a:rPr>
              <a:t>Este cluster reúne toda la industria de la Manufactura, tanto de productos de consumo, alimenticios, bebidas, textiles, muebles, etc. Se lo ha considerado debido a la conexión de aprovisionamiento desde la cadena de valor del turismo. </a:t>
            </a:r>
          </a:p>
          <a:p>
            <a:pPr marL="171450" indent="-171450" algn="just">
              <a:spcAft>
                <a:spcPts val="600"/>
              </a:spcAft>
              <a:buFont typeface="Arial" panose="020B0604020202020204" pitchFamily="34" charset="0"/>
              <a:buChar char="•"/>
            </a:pPr>
            <a:endParaRPr lang="es-ES" sz="1200" dirty="0">
              <a:solidFill>
                <a:srgbClr val="002060"/>
              </a:solidFill>
            </a:endParaRPr>
          </a:p>
          <a:p>
            <a:pPr marL="171450" indent="-171450" algn="just">
              <a:spcAft>
                <a:spcPts val="600"/>
              </a:spcAft>
              <a:buFont typeface="Arial" panose="020B0604020202020204" pitchFamily="34" charset="0"/>
              <a:buChar char="•"/>
            </a:pPr>
            <a:r>
              <a:rPr lang="es-ES" sz="1200" dirty="0" smtClean="0">
                <a:solidFill>
                  <a:srgbClr val="00A1DE"/>
                </a:solidFill>
              </a:rPr>
              <a:t>Construcción.- </a:t>
            </a:r>
            <a:r>
              <a:rPr lang="es-ES" sz="1200" dirty="0" smtClean="0">
                <a:solidFill>
                  <a:srgbClr val="002060"/>
                </a:solidFill>
              </a:rPr>
              <a:t>Comprende todos los nuevos desarrollos inmobiliarios y obras de vialidad y conectividad que se realizan en el Cantón Quito. El valor mostrado comprende todo el aporte de la construcción al PIB del Cantón, y no solo de lo relacionado a hospitalidad y turismo.</a:t>
            </a:r>
          </a:p>
          <a:p>
            <a:pPr marL="171450" indent="-171450" algn="just">
              <a:spcAft>
                <a:spcPts val="600"/>
              </a:spcAft>
              <a:buFont typeface="Arial" panose="020B0604020202020204" pitchFamily="34" charset="0"/>
              <a:buChar char="•"/>
            </a:pPr>
            <a:endParaRPr lang="es-ES" sz="1200" dirty="0" smtClean="0">
              <a:solidFill>
                <a:srgbClr val="002060"/>
              </a:solidFill>
            </a:endParaRPr>
          </a:p>
          <a:p>
            <a:pPr marL="171450" indent="-171450" algn="just">
              <a:spcAft>
                <a:spcPts val="600"/>
              </a:spcAft>
              <a:buFont typeface="Arial" panose="020B0604020202020204" pitchFamily="34" charset="0"/>
              <a:buChar char="•"/>
            </a:pPr>
            <a:r>
              <a:rPr lang="es-ES" sz="1200" dirty="0" smtClean="0">
                <a:solidFill>
                  <a:srgbClr val="00A1DE"/>
                </a:solidFill>
              </a:rPr>
              <a:t>Comercio al por mayor y menor.- </a:t>
            </a:r>
            <a:r>
              <a:rPr lang="es-ES" sz="1200" dirty="0" smtClean="0">
                <a:solidFill>
                  <a:srgbClr val="002060"/>
                </a:solidFill>
              </a:rPr>
              <a:t>Este rubro integra todo el aporte de las actividades comerciales del Cantón, tanto las que se realizan de forma virtual o presencial. Se lo ha considerado porque un sector que se ve beneficiado con el turismo es el comercial, pues cuanto mas turistas llegan, mayor es el comercio que se genera en el Cantón.</a:t>
            </a:r>
          </a:p>
          <a:p>
            <a:pPr marL="171450" indent="-171450" algn="just">
              <a:spcAft>
                <a:spcPts val="600"/>
              </a:spcAft>
              <a:buFont typeface="Arial" panose="020B0604020202020204" pitchFamily="34" charset="0"/>
              <a:buChar char="•"/>
            </a:pPr>
            <a:endParaRPr lang="es-ES" sz="1200" dirty="0" smtClean="0">
              <a:solidFill>
                <a:srgbClr val="002060"/>
              </a:solidFill>
            </a:endParaRPr>
          </a:p>
          <a:p>
            <a:pPr marL="171450" indent="-171450" algn="just">
              <a:spcAft>
                <a:spcPts val="600"/>
              </a:spcAft>
              <a:buFont typeface="Arial" panose="020B0604020202020204" pitchFamily="34" charset="0"/>
              <a:buChar char="•"/>
            </a:pPr>
            <a:r>
              <a:rPr lang="es-ES" sz="1200" dirty="0" smtClean="0">
                <a:solidFill>
                  <a:srgbClr val="00A1DE"/>
                </a:solidFill>
              </a:rPr>
              <a:t>Transporte y Comunicación</a:t>
            </a:r>
            <a:r>
              <a:rPr lang="es-ES" sz="1200" dirty="0" smtClean="0">
                <a:solidFill>
                  <a:srgbClr val="002060"/>
                </a:solidFill>
              </a:rPr>
              <a:t>.- Este cluster está agrupado, pues en los Archivos del Banco Central se encuentra la información de este modo. El Transporte involucra todo tipo de transporte tanto aéreo como terrestre, de mercancías y de personas. La comunicación por otro lado se refiere a la telefonía fija, celular, redes, telecomunicaciones, cableado estructurado, etc.</a:t>
            </a:r>
          </a:p>
          <a:p>
            <a:pPr marL="171450" indent="-171450" algn="just">
              <a:spcAft>
                <a:spcPts val="600"/>
              </a:spcAft>
              <a:buFont typeface="Arial" panose="020B0604020202020204" pitchFamily="34" charset="0"/>
              <a:buChar char="•"/>
            </a:pPr>
            <a:endParaRPr lang="es-ES" sz="1200" dirty="0">
              <a:solidFill>
                <a:srgbClr val="002060"/>
              </a:solidFill>
            </a:endParaRPr>
          </a:p>
          <a:p>
            <a:pPr marL="171450" indent="-171450" algn="just">
              <a:spcAft>
                <a:spcPts val="600"/>
              </a:spcAft>
              <a:buFont typeface="Arial" panose="020B0604020202020204" pitchFamily="34" charset="0"/>
              <a:buChar char="•"/>
            </a:pPr>
            <a:r>
              <a:rPr lang="es-ES" sz="1200" dirty="0" smtClean="0">
                <a:solidFill>
                  <a:srgbClr val="00A1DE"/>
                </a:solidFill>
              </a:rPr>
              <a:t>Suministro de Agua y Electricidad.- </a:t>
            </a:r>
            <a:r>
              <a:rPr lang="es-ES" sz="1200" dirty="0" smtClean="0">
                <a:solidFill>
                  <a:srgbClr val="002776"/>
                </a:solidFill>
              </a:rPr>
              <a:t>Este cluster incluye dos servicios básicos indispensables para poder realizar la mayoría de las actividades. En el área urbana se cuenta con disponibilidad constante, aunque en el área rural, no todos los lugares donde se realiza turismo cuentan con estos servicios básicos.</a:t>
            </a:r>
          </a:p>
          <a:p>
            <a:pPr marL="171450" indent="-171450" algn="just">
              <a:spcAft>
                <a:spcPts val="600"/>
              </a:spcAft>
              <a:buFont typeface="Arial" panose="020B0604020202020204" pitchFamily="34" charset="0"/>
              <a:buChar char="•"/>
            </a:pPr>
            <a:endParaRPr lang="es-ES" sz="1200" dirty="0" smtClean="0">
              <a:solidFill>
                <a:srgbClr val="002060"/>
              </a:solidFill>
            </a:endParaRPr>
          </a:p>
          <a:p>
            <a:pPr algn="just">
              <a:spcAft>
                <a:spcPts val="600"/>
              </a:spcAft>
            </a:pPr>
            <a:endParaRPr lang="es-ES" sz="1200" dirty="0" smtClean="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260</a:t>
            </a:fld>
            <a:endParaRPr lang="es-ES" dirty="0">
              <a:solidFill>
                <a:srgbClr val="002776"/>
              </a:solidFill>
            </a:endParaRPr>
          </a:p>
        </p:txBody>
      </p:sp>
    </p:spTree>
    <p:extLst>
      <p:ext uri="{BB962C8B-B14F-4D97-AF65-F5344CB8AC3E}">
        <p14:creationId xmlns:p14="http://schemas.microsoft.com/office/powerpoint/2010/main" val="1588967711"/>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8736014" y="1556792"/>
            <a:ext cx="1110920" cy="1584176"/>
          </a:xfrm>
          <a:prstGeom prst="rect">
            <a:avLst/>
          </a:prstGeom>
          <a:solidFill>
            <a:schemeClr val="accent4">
              <a:lumMod val="20000"/>
              <a:lumOff val="80000"/>
            </a:schemeClr>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spAutoFit/>
          </a:bodyPr>
          <a:lstStyle/>
          <a:p>
            <a:pPr algn="ctr"/>
            <a:endParaRPr lang="es-ES_tradnl" sz="1400" dirty="0" err="1" smtClean="0">
              <a:solidFill>
                <a:schemeClr val="tx2"/>
              </a:solidFill>
            </a:endParaRPr>
          </a:p>
        </p:txBody>
      </p:sp>
      <p:sp>
        <p:nvSpPr>
          <p:cNvPr id="102" name="Oval 101"/>
          <p:cNvSpPr/>
          <p:nvPr/>
        </p:nvSpPr>
        <p:spPr>
          <a:xfrm>
            <a:off x="8566151" y="4060826"/>
            <a:ext cx="333375" cy="315913"/>
          </a:xfrm>
          <a:prstGeom prst="ellips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13" name="Oval 112"/>
          <p:cNvSpPr/>
          <p:nvPr/>
        </p:nvSpPr>
        <p:spPr>
          <a:xfrm>
            <a:off x="6627814" y="4171951"/>
            <a:ext cx="725487" cy="695325"/>
          </a:xfrm>
          <a:prstGeom prst="ellipse">
            <a:avLst/>
          </a:prstGeom>
          <a:solidFill>
            <a:srgbClr val="52D0FF"/>
          </a:solidFill>
          <a:ln>
            <a:solidFill>
              <a:schemeClr val="accent1">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2290" name="Title 1"/>
          <p:cNvSpPr>
            <a:spLocks noGrp="1"/>
          </p:cNvSpPr>
          <p:nvPr>
            <p:ph type="title"/>
          </p:nvPr>
        </p:nvSpPr>
        <p:spPr>
          <a:xfrm>
            <a:off x="482600" y="57151"/>
            <a:ext cx="7234238" cy="614363"/>
          </a:xfrm>
        </p:spPr>
        <p:txBody>
          <a:bodyPr/>
          <a:lstStyle/>
          <a:p>
            <a:pPr eaLnBrk="1" hangingPunct="1">
              <a:defRPr/>
            </a:pPr>
            <a:r>
              <a:rPr lang="es-ES" altLang="es-EC" dirty="0" smtClean="0">
                <a:solidFill>
                  <a:schemeClr val="tx2">
                    <a:lumMod val="40000"/>
                    <a:lumOff val="60000"/>
                  </a:schemeClr>
                </a:solidFill>
              </a:rPr>
              <a:t/>
            </a:r>
            <a:br>
              <a:rPr lang="es-ES" altLang="es-EC" dirty="0" smtClean="0">
                <a:solidFill>
                  <a:schemeClr val="tx2">
                    <a:lumMod val="40000"/>
                    <a:lumOff val="60000"/>
                  </a:schemeClr>
                </a:solidFill>
              </a:rPr>
            </a:br>
            <a:r>
              <a:rPr lang="es-ES" altLang="es-EC" sz="2400" dirty="0" smtClean="0"/>
              <a:t>Relación del Encadenamiento Productivo</a:t>
            </a:r>
          </a:p>
        </p:txBody>
      </p:sp>
      <p:sp>
        <p:nvSpPr>
          <p:cNvPr id="35845" name="AutoShape 4"/>
          <p:cNvSpPr>
            <a:spLocks noChangeArrowheads="1"/>
          </p:cNvSpPr>
          <p:nvPr/>
        </p:nvSpPr>
        <p:spPr bwMode="auto">
          <a:xfrm>
            <a:off x="6210300" y="723900"/>
            <a:ext cx="1123950" cy="554038"/>
          </a:xfrm>
          <a:prstGeom prst="chevron">
            <a:avLst>
              <a:gd name="adj" fmla="val 36882"/>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Actividades  turísticas</a:t>
            </a:r>
            <a:endParaRPr lang="es-ES" altLang="es-EC" sz="900" b="1" dirty="0">
              <a:solidFill>
                <a:srgbClr val="FFFFFF"/>
              </a:solidFill>
              <a:ea typeface="MS PGothic" panose="020B0600070205080204" pitchFamily="34" charset="-128"/>
            </a:endParaRPr>
          </a:p>
        </p:txBody>
      </p:sp>
      <p:sp>
        <p:nvSpPr>
          <p:cNvPr id="35846" name="AutoShape 5"/>
          <p:cNvSpPr>
            <a:spLocks noChangeArrowheads="1"/>
          </p:cNvSpPr>
          <p:nvPr/>
        </p:nvSpPr>
        <p:spPr bwMode="auto">
          <a:xfrm>
            <a:off x="3257550" y="725489"/>
            <a:ext cx="1136650" cy="541337"/>
          </a:xfrm>
          <a:prstGeom prst="chevron">
            <a:avLst>
              <a:gd name="adj" fmla="val 36823"/>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Alojamiento</a:t>
            </a:r>
            <a:endParaRPr lang="es-ES" altLang="es-EC" sz="900" b="1" dirty="0">
              <a:solidFill>
                <a:srgbClr val="FFFFFF"/>
              </a:solidFill>
              <a:ea typeface="MS PGothic" panose="020B0600070205080204" pitchFamily="34" charset="-128"/>
            </a:endParaRPr>
          </a:p>
        </p:txBody>
      </p:sp>
      <p:sp>
        <p:nvSpPr>
          <p:cNvPr id="35847" name="AutoShape 7"/>
          <p:cNvSpPr>
            <a:spLocks noChangeArrowheads="1"/>
          </p:cNvSpPr>
          <p:nvPr/>
        </p:nvSpPr>
        <p:spPr bwMode="auto">
          <a:xfrm>
            <a:off x="2105025" y="728663"/>
            <a:ext cx="1327150" cy="538162"/>
          </a:xfrm>
          <a:prstGeom prst="chevron">
            <a:avLst>
              <a:gd name="adj" fmla="val 36774"/>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Conectividad y acceso a destino</a:t>
            </a:r>
            <a:endParaRPr lang="es-ES" altLang="es-EC" sz="900" b="1" dirty="0">
              <a:solidFill>
                <a:srgbClr val="FFFFFF"/>
              </a:solidFill>
              <a:ea typeface="MS PGothic" panose="020B0600070205080204" pitchFamily="34" charset="-128"/>
            </a:endParaRPr>
          </a:p>
        </p:txBody>
      </p:sp>
      <p:sp>
        <p:nvSpPr>
          <p:cNvPr id="35848" name="AutoShape 5"/>
          <p:cNvSpPr>
            <a:spLocks noChangeArrowheads="1"/>
          </p:cNvSpPr>
          <p:nvPr/>
        </p:nvSpPr>
        <p:spPr bwMode="auto">
          <a:xfrm>
            <a:off x="7138989" y="717551"/>
            <a:ext cx="1184275" cy="568325"/>
          </a:xfrm>
          <a:prstGeom prst="chevron">
            <a:avLst>
              <a:gd name="adj" fmla="val 36930"/>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Servicios </a:t>
            </a:r>
            <a:r>
              <a:rPr lang="es-ES" altLang="es-EC" sz="900" b="1" dirty="0" err="1" smtClean="0">
                <a:solidFill>
                  <a:srgbClr val="FFFFFF"/>
                </a:solidFill>
                <a:ea typeface="MS PGothic" panose="020B0600070205080204" pitchFamily="34" charset="-128"/>
              </a:rPr>
              <a:t>complemen-tarios</a:t>
            </a:r>
            <a:endParaRPr lang="es-ES" altLang="es-EC" sz="900" b="1" dirty="0">
              <a:solidFill>
                <a:srgbClr val="FFFFFF"/>
              </a:solidFill>
              <a:ea typeface="MS PGothic" panose="020B0600070205080204" pitchFamily="34" charset="-128"/>
            </a:endParaRPr>
          </a:p>
        </p:txBody>
      </p:sp>
      <p:sp>
        <p:nvSpPr>
          <p:cNvPr id="35849" name="AutoShape 5"/>
          <p:cNvSpPr>
            <a:spLocks noChangeArrowheads="1"/>
          </p:cNvSpPr>
          <p:nvPr/>
        </p:nvSpPr>
        <p:spPr bwMode="auto">
          <a:xfrm>
            <a:off x="4205289" y="725489"/>
            <a:ext cx="1176337" cy="541337"/>
          </a:xfrm>
          <a:prstGeom prst="chevron">
            <a:avLst>
              <a:gd name="adj" fmla="val 36821"/>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Gastronomía</a:t>
            </a:r>
            <a:endParaRPr lang="es-ES" altLang="es-EC" sz="900" b="1" dirty="0">
              <a:solidFill>
                <a:srgbClr val="FFFFFF"/>
              </a:solidFill>
              <a:ea typeface="MS PGothic" panose="020B0600070205080204" pitchFamily="34" charset="-128"/>
            </a:endParaRPr>
          </a:p>
        </p:txBody>
      </p:sp>
      <p:sp>
        <p:nvSpPr>
          <p:cNvPr id="35850" name="AutoShape 6"/>
          <p:cNvSpPr>
            <a:spLocks noChangeArrowheads="1"/>
          </p:cNvSpPr>
          <p:nvPr/>
        </p:nvSpPr>
        <p:spPr bwMode="auto">
          <a:xfrm>
            <a:off x="395288" y="725488"/>
            <a:ext cx="900112" cy="546100"/>
          </a:xfrm>
          <a:prstGeom prst="homePlate">
            <a:avLst>
              <a:gd name="adj" fmla="val 38742"/>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Promoción</a:t>
            </a:r>
            <a:endParaRPr lang="es-ES" altLang="es-EC" sz="900" b="1" dirty="0">
              <a:solidFill>
                <a:srgbClr val="FFFFFF"/>
              </a:solidFill>
              <a:ea typeface="MS PGothic" panose="020B0600070205080204" pitchFamily="34" charset="-128"/>
            </a:endParaRPr>
          </a:p>
        </p:txBody>
      </p:sp>
      <p:sp>
        <p:nvSpPr>
          <p:cNvPr id="35851" name="AutoShape 7"/>
          <p:cNvSpPr>
            <a:spLocks noChangeArrowheads="1"/>
          </p:cNvSpPr>
          <p:nvPr/>
        </p:nvSpPr>
        <p:spPr bwMode="auto">
          <a:xfrm>
            <a:off x="1096963" y="728663"/>
            <a:ext cx="1198562" cy="538162"/>
          </a:xfrm>
          <a:prstGeom prst="chevron">
            <a:avLst>
              <a:gd name="adj" fmla="val 36830"/>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Organización y compra del Viaje</a:t>
            </a:r>
            <a:endParaRPr lang="es-ES" altLang="es-EC" sz="900" b="1" dirty="0">
              <a:solidFill>
                <a:srgbClr val="FFFFFF"/>
              </a:solidFill>
              <a:ea typeface="MS PGothic" panose="020B0600070205080204" pitchFamily="34" charset="-128"/>
            </a:endParaRPr>
          </a:p>
        </p:txBody>
      </p:sp>
      <p:sp>
        <p:nvSpPr>
          <p:cNvPr id="35852" name="AutoShape 4"/>
          <p:cNvSpPr>
            <a:spLocks noChangeArrowheads="1"/>
          </p:cNvSpPr>
          <p:nvPr/>
        </p:nvSpPr>
        <p:spPr bwMode="auto">
          <a:xfrm>
            <a:off x="5197476" y="717550"/>
            <a:ext cx="1203325" cy="554038"/>
          </a:xfrm>
          <a:prstGeom prst="chevron">
            <a:avLst>
              <a:gd name="adj" fmla="val 36862"/>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Transporte en Destino</a:t>
            </a:r>
            <a:endParaRPr lang="es-ES" altLang="es-EC" sz="900" b="1" dirty="0">
              <a:solidFill>
                <a:srgbClr val="FFFFFF"/>
              </a:solidFill>
              <a:ea typeface="MS PGothic" panose="020B0600070205080204" pitchFamily="34" charset="-128"/>
            </a:endParaRPr>
          </a:p>
        </p:txBody>
      </p:sp>
      <p:sp>
        <p:nvSpPr>
          <p:cNvPr id="35853" name="AutoShape 5"/>
          <p:cNvSpPr>
            <a:spLocks noChangeArrowheads="1"/>
          </p:cNvSpPr>
          <p:nvPr/>
        </p:nvSpPr>
        <p:spPr bwMode="auto">
          <a:xfrm>
            <a:off x="8140701" y="723901"/>
            <a:ext cx="1001713" cy="568325"/>
          </a:xfrm>
          <a:prstGeom prst="chevron">
            <a:avLst>
              <a:gd name="adj" fmla="val 36900"/>
            </a:avLst>
          </a:prstGeom>
          <a:solidFill>
            <a:schemeClr val="accent1"/>
          </a:solidFill>
          <a:ln w="12700" algn="ctr">
            <a:solidFill>
              <a:schemeClr val="bg1"/>
            </a:solidFill>
            <a:miter lim="800000"/>
            <a:headEnd type="none" w="sm" len="sm"/>
            <a:tailEnd type="none" w="sm" len="sm"/>
          </a:ln>
        </p:spPr>
        <p:txBody>
          <a:bodyPr lIns="36000" tIns="36000" rIns="36000" bIns="36000" anchor="ctr"/>
          <a:lstStyle>
            <a:lvl1pPr>
              <a:defRPr sz="1900">
                <a:solidFill>
                  <a:schemeClr val="tx1"/>
                </a:solidFill>
                <a:latin typeface="Arial" panose="020B0604020202020204" pitchFamily="34" charset="0"/>
                <a:cs typeface="Arial" panose="020B0604020202020204" pitchFamily="34" charset="0"/>
              </a:defRPr>
            </a:lvl1pPr>
            <a:lvl2pPr marL="742950" indent="-285750">
              <a:defRPr sz="1900">
                <a:solidFill>
                  <a:schemeClr val="tx1"/>
                </a:solidFill>
                <a:latin typeface="Arial" panose="020B0604020202020204" pitchFamily="34" charset="0"/>
                <a:cs typeface="Arial" panose="020B0604020202020204" pitchFamily="34" charset="0"/>
              </a:defRPr>
            </a:lvl2pPr>
            <a:lvl3pPr marL="1143000" indent="-228600">
              <a:defRPr sz="1900">
                <a:solidFill>
                  <a:schemeClr val="tx1"/>
                </a:solidFill>
                <a:latin typeface="Arial" panose="020B0604020202020204" pitchFamily="34" charset="0"/>
                <a:cs typeface="Arial" panose="020B0604020202020204" pitchFamily="34" charset="0"/>
              </a:defRPr>
            </a:lvl3pPr>
            <a:lvl4pPr marL="1600200" indent="-228600">
              <a:defRPr sz="1900">
                <a:solidFill>
                  <a:schemeClr val="tx1"/>
                </a:solidFill>
                <a:latin typeface="Arial" panose="020B0604020202020204" pitchFamily="34" charset="0"/>
                <a:cs typeface="Arial" panose="020B0604020202020204" pitchFamily="34" charset="0"/>
              </a:defRPr>
            </a:lvl4pPr>
            <a:lvl5pPr marL="2057400" indent="-228600">
              <a:defRPr sz="1900">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algn="ctr" defTabSz="914400" fontAlgn="base">
              <a:spcBef>
                <a:spcPct val="0"/>
              </a:spcBef>
              <a:spcAft>
                <a:spcPct val="0"/>
              </a:spcAft>
            </a:pPr>
            <a:r>
              <a:rPr lang="es-ES" altLang="es-EC" sz="900" b="1" dirty="0" smtClean="0">
                <a:solidFill>
                  <a:srgbClr val="FFFFFF"/>
                </a:solidFill>
                <a:ea typeface="MS PGothic" panose="020B0600070205080204" pitchFamily="34" charset="-128"/>
              </a:rPr>
              <a:t>CRM y Fideliza-</a:t>
            </a:r>
            <a:r>
              <a:rPr lang="es-ES" altLang="es-EC" sz="900" b="1" dirty="0" err="1" smtClean="0">
                <a:solidFill>
                  <a:srgbClr val="FFFFFF"/>
                </a:solidFill>
                <a:ea typeface="MS PGothic" panose="020B0600070205080204" pitchFamily="34" charset="-128"/>
              </a:rPr>
              <a:t>ción</a:t>
            </a:r>
            <a:endParaRPr lang="es-ES" altLang="es-EC" sz="900" b="1" dirty="0">
              <a:solidFill>
                <a:srgbClr val="FFFFFF"/>
              </a:solidFill>
              <a:ea typeface="MS PGothic" panose="020B0600070205080204" pitchFamily="34" charset="-128"/>
            </a:endParaRPr>
          </a:p>
        </p:txBody>
      </p:sp>
      <p:sp>
        <p:nvSpPr>
          <p:cNvPr id="101" name="Rectangle 100"/>
          <p:cNvSpPr>
            <a:spLocks noChangeArrowheads="1"/>
          </p:cNvSpPr>
          <p:nvPr/>
        </p:nvSpPr>
        <p:spPr bwMode="auto">
          <a:xfrm>
            <a:off x="9142939" y="641452"/>
            <a:ext cx="352989" cy="733462"/>
          </a:xfrm>
          <a:prstGeom prst="rect">
            <a:avLst/>
          </a:prstGeom>
          <a:solidFill>
            <a:srgbClr val="92D400"/>
          </a:solidFill>
          <a:ln w="12700" algn="ctr">
            <a:solidFill>
              <a:schemeClr val="bg1"/>
            </a:solidFill>
            <a:miter lim="800000"/>
            <a:headEnd type="none" w="sm" len="sm"/>
            <a:tailEnd/>
          </a:ln>
        </p:spPr>
        <p:txBody>
          <a:bodyPr vert="vert270" lIns="36000" tIns="36000" rIns="36000" bIns="36000" anchor="ctr"/>
          <a:lstStyle/>
          <a:p>
            <a:pPr algn="ctr" defTabSz="914400" fontAlgn="base">
              <a:lnSpc>
                <a:spcPct val="75000"/>
              </a:lnSpc>
              <a:spcBef>
                <a:spcPct val="0"/>
              </a:spcBef>
              <a:spcAft>
                <a:spcPct val="0"/>
              </a:spcAft>
              <a:defRPr/>
            </a:pPr>
            <a:r>
              <a:rPr lang="es-ES" altLang="ja-JP" sz="1000" dirty="0" smtClean="0">
                <a:solidFill>
                  <a:srgbClr val="FFFFFF"/>
                </a:solidFill>
                <a:ea typeface="ＭＳ Ｐゴシック" pitchFamily="50" charset="-128"/>
                <a:cs typeface="Arial" charset="0"/>
              </a:rPr>
              <a:t>Experiencia Turística</a:t>
            </a:r>
            <a:endParaRPr lang="es-ES" altLang="ja-JP" sz="1000" dirty="0">
              <a:solidFill>
                <a:srgbClr val="FFFFFF"/>
              </a:solidFill>
              <a:ea typeface="ＭＳ Ｐゴシック" pitchFamily="50" charset="-128"/>
              <a:cs typeface="Arial" charset="0"/>
            </a:endParaRPr>
          </a:p>
        </p:txBody>
      </p:sp>
      <p:cxnSp>
        <p:nvCxnSpPr>
          <p:cNvPr id="85" name="Straight Arrow Connector 84"/>
          <p:cNvCxnSpPr>
            <a:stCxn id="98" idx="7"/>
          </p:cNvCxnSpPr>
          <p:nvPr/>
        </p:nvCxnSpPr>
        <p:spPr>
          <a:xfrm flipV="1">
            <a:off x="1323976" y="1282701"/>
            <a:ext cx="1349375" cy="2486025"/>
          </a:xfrm>
          <a:prstGeom prst="straightConnector1">
            <a:avLst/>
          </a:prstGeom>
          <a:ln w="12700">
            <a:solidFill>
              <a:schemeClr val="accent1"/>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87" name="Straight Arrow Connector 86"/>
          <p:cNvCxnSpPr>
            <a:stCxn id="98" idx="7"/>
          </p:cNvCxnSpPr>
          <p:nvPr/>
        </p:nvCxnSpPr>
        <p:spPr>
          <a:xfrm flipV="1">
            <a:off x="1323976" y="1277939"/>
            <a:ext cx="2290763" cy="2490787"/>
          </a:xfrm>
          <a:prstGeom prst="straightConnector1">
            <a:avLst/>
          </a:prstGeom>
          <a:ln w="12700">
            <a:solidFill>
              <a:schemeClr val="accent1"/>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91" name="Straight Arrow Connector 90"/>
          <p:cNvCxnSpPr>
            <a:stCxn id="98" idx="7"/>
          </p:cNvCxnSpPr>
          <p:nvPr/>
        </p:nvCxnSpPr>
        <p:spPr>
          <a:xfrm flipV="1">
            <a:off x="1323976" y="1277939"/>
            <a:ext cx="3211513" cy="2490787"/>
          </a:xfrm>
          <a:prstGeom prst="straightConnector1">
            <a:avLst/>
          </a:prstGeom>
          <a:ln w="12700">
            <a:solidFill>
              <a:schemeClr val="accent1"/>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sp>
        <p:nvSpPr>
          <p:cNvPr id="98" name="Oval 97"/>
          <p:cNvSpPr/>
          <p:nvPr/>
        </p:nvSpPr>
        <p:spPr>
          <a:xfrm>
            <a:off x="900114" y="3698876"/>
            <a:ext cx="496887" cy="47307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2308" name="TextBox 15"/>
          <p:cNvSpPr txBox="1">
            <a:spLocks noChangeArrowheads="1"/>
          </p:cNvSpPr>
          <p:nvPr/>
        </p:nvSpPr>
        <p:spPr bwMode="auto">
          <a:xfrm>
            <a:off x="8369300" y="4376739"/>
            <a:ext cx="1011238"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Comercio al por </a:t>
            </a:r>
          </a:p>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mayor y menor</a:t>
            </a:r>
          </a:p>
          <a:p>
            <a:pPr defTabSz="914400" eaLnBrk="0" fontAlgn="base" hangingPunct="0">
              <a:spcBef>
                <a:spcPct val="0"/>
              </a:spcBef>
              <a:spcAft>
                <a:spcPct val="0"/>
              </a:spcAft>
              <a:defRPr/>
            </a:pPr>
            <a:r>
              <a:rPr lang="es-ES" altLang="es-EC" sz="1000" dirty="0" smtClean="0">
                <a:solidFill>
                  <a:srgbClr val="C9DD03"/>
                </a:solidFill>
                <a:cs typeface="Arial" panose="020B0604020202020204" pitchFamily="34" charset="0"/>
              </a:rPr>
              <a:t>$ 722´032.000</a:t>
            </a:r>
            <a:endParaRPr lang="es-ES" altLang="es-EC" sz="1000" dirty="0">
              <a:solidFill>
                <a:srgbClr val="C9DD03"/>
              </a:solidFill>
              <a:cs typeface="Arial" panose="020B0604020202020204" pitchFamily="34" charset="0"/>
            </a:endParaRPr>
          </a:p>
        </p:txBody>
      </p:sp>
      <p:sp>
        <p:nvSpPr>
          <p:cNvPr id="12309" name="TextBox 102"/>
          <p:cNvSpPr txBox="1">
            <a:spLocks noChangeArrowheads="1"/>
          </p:cNvSpPr>
          <p:nvPr/>
        </p:nvSpPr>
        <p:spPr bwMode="auto">
          <a:xfrm>
            <a:off x="669926" y="4217988"/>
            <a:ext cx="103187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Construcción</a:t>
            </a:r>
          </a:p>
          <a:p>
            <a:pPr defTabSz="914400" eaLnBrk="0" fontAlgn="base" hangingPunct="0">
              <a:spcBef>
                <a:spcPct val="0"/>
              </a:spcBef>
              <a:spcAft>
                <a:spcPct val="0"/>
              </a:spcAft>
              <a:defRPr/>
            </a:pPr>
            <a:r>
              <a:rPr lang="es-ES" altLang="es-EC" sz="1000" dirty="0" smtClean="0">
                <a:solidFill>
                  <a:srgbClr val="C9DD03"/>
                </a:solidFill>
                <a:cs typeface="Arial" panose="020B0604020202020204" pitchFamily="34" charset="0"/>
              </a:rPr>
              <a:t> $ 1.392´714.000</a:t>
            </a:r>
          </a:p>
          <a:p>
            <a:pPr defTabSz="914400" eaLnBrk="0" fontAlgn="base" hangingPunct="0">
              <a:spcBef>
                <a:spcPct val="0"/>
              </a:spcBef>
              <a:spcAft>
                <a:spcPct val="0"/>
              </a:spcAft>
              <a:defRPr/>
            </a:pPr>
            <a:endParaRPr lang="es-ES" altLang="es-EC" sz="1000" dirty="0">
              <a:solidFill>
                <a:srgbClr val="C9DD03"/>
              </a:solidFill>
              <a:cs typeface="Arial" panose="020B0604020202020204" pitchFamily="34" charset="0"/>
            </a:endParaRPr>
          </a:p>
        </p:txBody>
      </p:sp>
      <p:sp>
        <p:nvSpPr>
          <p:cNvPr id="109" name="Oval 108"/>
          <p:cNvSpPr/>
          <p:nvPr/>
        </p:nvSpPr>
        <p:spPr>
          <a:xfrm>
            <a:off x="4657726" y="4305301"/>
            <a:ext cx="328613" cy="328613"/>
          </a:xfrm>
          <a:prstGeom prst="ellipse">
            <a:avLst/>
          </a:prstGeom>
          <a:solidFill>
            <a:schemeClr val="bg2">
              <a:lumMod val="7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2313" name="TextBox 109"/>
          <p:cNvSpPr txBox="1">
            <a:spLocks noChangeArrowheads="1"/>
          </p:cNvSpPr>
          <p:nvPr/>
        </p:nvSpPr>
        <p:spPr bwMode="auto">
          <a:xfrm>
            <a:off x="4394201" y="4633914"/>
            <a:ext cx="892175"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Transporte y </a:t>
            </a:r>
          </a:p>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Comunicación</a:t>
            </a:r>
          </a:p>
          <a:p>
            <a:pPr defTabSz="914400" eaLnBrk="0" fontAlgn="base" hangingPunct="0">
              <a:spcBef>
                <a:spcPct val="0"/>
              </a:spcBef>
              <a:spcAft>
                <a:spcPct val="0"/>
              </a:spcAft>
              <a:defRPr/>
            </a:pPr>
            <a:r>
              <a:rPr lang="es-ES" altLang="es-EC" sz="1000" dirty="0" smtClean="0">
                <a:solidFill>
                  <a:srgbClr val="C9DD03"/>
                </a:solidFill>
                <a:cs typeface="Arial" panose="020B0604020202020204" pitchFamily="34" charset="0"/>
              </a:rPr>
              <a:t>$ 713´235.000</a:t>
            </a:r>
            <a:endParaRPr lang="es-ES" altLang="es-EC" sz="1000" dirty="0">
              <a:solidFill>
                <a:srgbClr val="C9DD03"/>
              </a:solidFill>
              <a:cs typeface="Arial" panose="020B0604020202020204" pitchFamily="34" charset="0"/>
            </a:endParaRPr>
          </a:p>
        </p:txBody>
      </p:sp>
      <p:sp>
        <p:nvSpPr>
          <p:cNvPr id="111" name="Oval 110"/>
          <p:cNvSpPr/>
          <p:nvPr/>
        </p:nvSpPr>
        <p:spPr>
          <a:xfrm>
            <a:off x="2706689" y="4267200"/>
            <a:ext cx="141287" cy="128588"/>
          </a:xfrm>
          <a:prstGeom prst="ellipse">
            <a:avLst/>
          </a:prstGeom>
          <a:solidFill>
            <a:srgbClr val="F3C095"/>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2315" name="TextBox 111"/>
          <p:cNvSpPr txBox="1">
            <a:spLocks noChangeArrowheads="1"/>
          </p:cNvSpPr>
          <p:nvPr/>
        </p:nvSpPr>
        <p:spPr bwMode="auto">
          <a:xfrm>
            <a:off x="2347914" y="4464050"/>
            <a:ext cx="1163637"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Suministro de </a:t>
            </a:r>
          </a:p>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Agua y Electricidad</a:t>
            </a:r>
          </a:p>
          <a:p>
            <a:pPr algn="ctr" defTabSz="914400" eaLnBrk="0" fontAlgn="base" hangingPunct="0">
              <a:spcBef>
                <a:spcPct val="0"/>
              </a:spcBef>
              <a:spcAft>
                <a:spcPct val="0"/>
              </a:spcAft>
              <a:defRPr/>
            </a:pPr>
            <a:r>
              <a:rPr lang="es-ES" altLang="es-EC" sz="1000" dirty="0" smtClean="0">
                <a:solidFill>
                  <a:srgbClr val="C9DD03"/>
                </a:solidFill>
                <a:cs typeface="Arial" panose="020B0604020202020204" pitchFamily="34" charset="0"/>
              </a:rPr>
              <a:t>$ 136´853.000</a:t>
            </a:r>
            <a:endParaRPr lang="es-ES" altLang="es-EC" sz="1000" dirty="0">
              <a:solidFill>
                <a:srgbClr val="C9DD03"/>
              </a:solidFill>
              <a:cs typeface="Arial" panose="020B0604020202020204" pitchFamily="34" charset="0"/>
            </a:endParaRPr>
          </a:p>
        </p:txBody>
      </p:sp>
      <p:sp>
        <p:nvSpPr>
          <p:cNvPr id="12317" name="TextBox 113"/>
          <p:cNvSpPr txBox="1">
            <a:spLocks noChangeArrowheads="1"/>
          </p:cNvSpPr>
          <p:nvPr/>
        </p:nvSpPr>
        <p:spPr bwMode="auto">
          <a:xfrm>
            <a:off x="6719888" y="4824413"/>
            <a:ext cx="996950" cy="379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defRPr/>
            </a:pPr>
            <a:r>
              <a:rPr lang="es-ES" altLang="es-EC" sz="1000" dirty="0" smtClean="0">
                <a:solidFill>
                  <a:srgbClr val="002776"/>
                </a:solidFill>
                <a:cs typeface="Arial" panose="020B0604020202020204" pitchFamily="34" charset="0"/>
              </a:rPr>
              <a:t>Manufactura</a:t>
            </a:r>
          </a:p>
          <a:p>
            <a:pPr defTabSz="914400" eaLnBrk="0" fontAlgn="base" hangingPunct="0">
              <a:spcBef>
                <a:spcPct val="0"/>
              </a:spcBef>
              <a:spcAft>
                <a:spcPct val="0"/>
              </a:spcAft>
              <a:defRPr/>
            </a:pPr>
            <a:r>
              <a:rPr lang="es-ES" altLang="es-EC" sz="1000" dirty="0" smtClean="0">
                <a:solidFill>
                  <a:srgbClr val="C9DD03"/>
                </a:solidFill>
                <a:cs typeface="Arial" panose="020B0604020202020204" pitchFamily="34" charset="0"/>
              </a:rPr>
              <a:t>$ 2.955´792.000</a:t>
            </a:r>
            <a:endParaRPr lang="es-ES" altLang="es-EC" sz="1000" dirty="0">
              <a:solidFill>
                <a:srgbClr val="C9DD03"/>
              </a:solidFill>
              <a:cs typeface="Arial" panose="020B0604020202020204" pitchFamily="34" charset="0"/>
            </a:endParaRPr>
          </a:p>
        </p:txBody>
      </p:sp>
      <p:cxnSp>
        <p:nvCxnSpPr>
          <p:cNvPr id="117" name="Straight Arrow Connector 116"/>
          <p:cNvCxnSpPr>
            <a:stCxn id="98" idx="7"/>
          </p:cNvCxnSpPr>
          <p:nvPr/>
        </p:nvCxnSpPr>
        <p:spPr>
          <a:xfrm flipV="1">
            <a:off x="1323976" y="1273175"/>
            <a:ext cx="5343525" cy="2495550"/>
          </a:xfrm>
          <a:prstGeom prst="straightConnector1">
            <a:avLst/>
          </a:prstGeom>
          <a:ln w="12700">
            <a:solidFill>
              <a:schemeClr val="accent1"/>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p:cNvCxnSpPr>
            <a:stCxn id="109" idx="0"/>
          </p:cNvCxnSpPr>
          <p:nvPr/>
        </p:nvCxnSpPr>
        <p:spPr>
          <a:xfrm flipV="1">
            <a:off x="4821239" y="1281114"/>
            <a:ext cx="731837" cy="3024187"/>
          </a:xfrm>
          <a:prstGeom prst="straightConnector1">
            <a:avLst/>
          </a:prstGeom>
          <a:ln w="12700">
            <a:solidFill>
              <a:schemeClr val="bg2">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19" name="Straight Arrow Connector 118"/>
          <p:cNvCxnSpPr>
            <a:stCxn id="109" idx="0"/>
          </p:cNvCxnSpPr>
          <p:nvPr/>
        </p:nvCxnSpPr>
        <p:spPr>
          <a:xfrm flipV="1">
            <a:off x="4821238" y="1319214"/>
            <a:ext cx="127000" cy="2986087"/>
          </a:xfrm>
          <a:prstGeom prst="straightConnector1">
            <a:avLst/>
          </a:prstGeom>
          <a:ln w="12700">
            <a:solidFill>
              <a:schemeClr val="bg2">
                <a:lumMod val="75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20" name="Straight Arrow Connector 119"/>
          <p:cNvCxnSpPr>
            <a:stCxn id="109" idx="0"/>
            <a:endCxn id="35845" idx="2"/>
          </p:cNvCxnSpPr>
          <p:nvPr/>
        </p:nvCxnSpPr>
        <p:spPr>
          <a:xfrm flipV="1">
            <a:off x="4821239" y="1277938"/>
            <a:ext cx="1849437" cy="3027362"/>
          </a:xfrm>
          <a:prstGeom prst="straightConnector1">
            <a:avLst/>
          </a:prstGeom>
          <a:ln w="12700">
            <a:solidFill>
              <a:schemeClr val="bg2">
                <a:lumMod val="75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29" name="Straight Arrow Connector 128"/>
          <p:cNvCxnSpPr>
            <a:stCxn id="113" idx="0"/>
          </p:cNvCxnSpPr>
          <p:nvPr/>
        </p:nvCxnSpPr>
        <p:spPr>
          <a:xfrm flipH="1" flipV="1">
            <a:off x="3849689" y="1284288"/>
            <a:ext cx="3140075" cy="2887662"/>
          </a:xfrm>
          <a:prstGeom prst="straightConnector1">
            <a:avLst/>
          </a:prstGeom>
          <a:ln w="12700">
            <a:solidFill>
              <a:schemeClr val="accent1">
                <a:lumMod val="60000"/>
                <a:lumOff val="40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13" idx="0"/>
          </p:cNvCxnSpPr>
          <p:nvPr/>
        </p:nvCxnSpPr>
        <p:spPr>
          <a:xfrm flipH="1" flipV="1">
            <a:off x="6780213" y="1336676"/>
            <a:ext cx="209550" cy="2835275"/>
          </a:xfrm>
          <a:prstGeom prst="straightConnector1">
            <a:avLst/>
          </a:prstGeom>
          <a:ln w="12700">
            <a:solidFill>
              <a:schemeClr val="accent1">
                <a:lumMod val="60000"/>
                <a:lumOff val="40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35" name="Straight Arrow Connector 134"/>
          <p:cNvCxnSpPr>
            <a:stCxn id="113" idx="0"/>
            <a:endCxn id="35849" idx="2"/>
          </p:cNvCxnSpPr>
          <p:nvPr/>
        </p:nvCxnSpPr>
        <p:spPr>
          <a:xfrm flipH="1" flipV="1">
            <a:off x="4694239" y="1266826"/>
            <a:ext cx="2295525" cy="2905125"/>
          </a:xfrm>
          <a:prstGeom prst="straightConnector1">
            <a:avLst/>
          </a:prstGeom>
          <a:ln w="12700">
            <a:solidFill>
              <a:schemeClr val="accent1">
                <a:lumMod val="60000"/>
                <a:lumOff val="40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38" name="Straight Arrow Connector 137"/>
          <p:cNvCxnSpPr>
            <a:stCxn id="111" idx="7"/>
            <a:endCxn id="35845" idx="2"/>
          </p:cNvCxnSpPr>
          <p:nvPr/>
        </p:nvCxnSpPr>
        <p:spPr>
          <a:xfrm flipV="1">
            <a:off x="2827339" y="1277938"/>
            <a:ext cx="3843337" cy="3008312"/>
          </a:xfrm>
          <a:prstGeom prst="straightConnector1">
            <a:avLst/>
          </a:prstGeom>
          <a:ln w="12700">
            <a:solidFill>
              <a:srgbClr val="F3C095"/>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40" name="Straight Arrow Connector 139"/>
          <p:cNvCxnSpPr>
            <a:stCxn id="111" idx="7"/>
          </p:cNvCxnSpPr>
          <p:nvPr/>
        </p:nvCxnSpPr>
        <p:spPr>
          <a:xfrm flipV="1">
            <a:off x="2827339" y="1263650"/>
            <a:ext cx="892175" cy="3022600"/>
          </a:xfrm>
          <a:prstGeom prst="straightConnector1">
            <a:avLst/>
          </a:prstGeom>
          <a:ln w="12700">
            <a:solidFill>
              <a:srgbClr val="F3C095"/>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42" name="Straight Arrow Connector 141"/>
          <p:cNvCxnSpPr>
            <a:stCxn id="111" idx="7"/>
          </p:cNvCxnSpPr>
          <p:nvPr/>
        </p:nvCxnSpPr>
        <p:spPr>
          <a:xfrm flipH="1" flipV="1">
            <a:off x="2776538" y="1257300"/>
            <a:ext cx="50800" cy="3028950"/>
          </a:xfrm>
          <a:prstGeom prst="straightConnector1">
            <a:avLst/>
          </a:prstGeom>
          <a:ln w="12700">
            <a:solidFill>
              <a:srgbClr val="F3C095"/>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44" name="Straight Arrow Connector 143"/>
          <p:cNvCxnSpPr>
            <a:stCxn id="109" idx="0"/>
            <a:endCxn id="35850" idx="2"/>
          </p:cNvCxnSpPr>
          <p:nvPr/>
        </p:nvCxnSpPr>
        <p:spPr>
          <a:xfrm flipH="1" flipV="1">
            <a:off x="739776" y="1271588"/>
            <a:ext cx="4081463" cy="3033712"/>
          </a:xfrm>
          <a:prstGeom prst="straightConnector1">
            <a:avLst/>
          </a:prstGeom>
          <a:ln w="12700">
            <a:solidFill>
              <a:schemeClr val="bg2">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46" name="Straight Arrow Connector 145"/>
          <p:cNvCxnSpPr>
            <a:stCxn id="102" idx="0"/>
          </p:cNvCxnSpPr>
          <p:nvPr/>
        </p:nvCxnSpPr>
        <p:spPr>
          <a:xfrm flipH="1" flipV="1">
            <a:off x="4806950" y="1273175"/>
            <a:ext cx="3925888" cy="2787650"/>
          </a:xfrm>
          <a:prstGeom prst="straightConnector1">
            <a:avLst/>
          </a:prstGeom>
          <a:ln w="12700">
            <a:solidFill>
              <a:schemeClr val="accent6">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49" name="Straight Arrow Connector 148"/>
          <p:cNvCxnSpPr>
            <a:stCxn id="102" idx="0"/>
          </p:cNvCxnSpPr>
          <p:nvPr/>
        </p:nvCxnSpPr>
        <p:spPr>
          <a:xfrm flipH="1" flipV="1">
            <a:off x="6824664" y="1257301"/>
            <a:ext cx="1908175" cy="2803525"/>
          </a:xfrm>
          <a:prstGeom prst="straightConnector1">
            <a:avLst/>
          </a:prstGeom>
          <a:ln w="12700">
            <a:solidFill>
              <a:schemeClr val="accent6">
                <a:lumMod val="75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51" name="Straight Arrow Connector 150"/>
          <p:cNvCxnSpPr>
            <a:stCxn id="102" idx="0"/>
          </p:cNvCxnSpPr>
          <p:nvPr/>
        </p:nvCxnSpPr>
        <p:spPr>
          <a:xfrm flipH="1" flipV="1">
            <a:off x="7750176" y="1277939"/>
            <a:ext cx="982663" cy="2782887"/>
          </a:xfrm>
          <a:prstGeom prst="straightConnector1">
            <a:avLst/>
          </a:prstGeom>
          <a:ln w="12700">
            <a:solidFill>
              <a:schemeClr val="accent6">
                <a:lumMod val="75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60" name="Straight Arrow Connector 159"/>
          <p:cNvCxnSpPr>
            <a:stCxn id="102" idx="0"/>
          </p:cNvCxnSpPr>
          <p:nvPr/>
        </p:nvCxnSpPr>
        <p:spPr>
          <a:xfrm flipH="1" flipV="1">
            <a:off x="5821364" y="1273175"/>
            <a:ext cx="2911475" cy="2787650"/>
          </a:xfrm>
          <a:prstGeom prst="straightConnector1">
            <a:avLst/>
          </a:prstGeom>
          <a:ln w="12700">
            <a:solidFill>
              <a:schemeClr val="accent6">
                <a:lumMod val="75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62" name="Straight Arrow Connector 161"/>
          <p:cNvCxnSpPr>
            <a:stCxn id="111" idx="7"/>
          </p:cNvCxnSpPr>
          <p:nvPr/>
        </p:nvCxnSpPr>
        <p:spPr>
          <a:xfrm flipV="1">
            <a:off x="2827339" y="1249364"/>
            <a:ext cx="1800225" cy="3036887"/>
          </a:xfrm>
          <a:prstGeom prst="straightConnector1">
            <a:avLst/>
          </a:prstGeom>
          <a:ln w="12700">
            <a:solidFill>
              <a:srgbClr val="F3C095"/>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64" name="Straight Arrow Connector 163"/>
          <p:cNvCxnSpPr>
            <a:stCxn id="113" idx="0"/>
            <a:endCxn id="35850" idx="2"/>
          </p:cNvCxnSpPr>
          <p:nvPr/>
        </p:nvCxnSpPr>
        <p:spPr>
          <a:xfrm flipH="1" flipV="1">
            <a:off x="739775" y="1271588"/>
            <a:ext cx="6249988" cy="2900362"/>
          </a:xfrm>
          <a:prstGeom prst="straightConnector1">
            <a:avLst/>
          </a:prstGeom>
          <a:ln w="12700">
            <a:solidFill>
              <a:schemeClr val="accent1">
                <a:lumMod val="60000"/>
                <a:lumOff val="40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68" name="Straight Arrow Connector 167"/>
          <p:cNvCxnSpPr>
            <a:stCxn id="102" idx="0"/>
          </p:cNvCxnSpPr>
          <p:nvPr/>
        </p:nvCxnSpPr>
        <p:spPr>
          <a:xfrm flipH="1" flipV="1">
            <a:off x="3924300" y="1292225"/>
            <a:ext cx="4808538" cy="2768600"/>
          </a:xfrm>
          <a:prstGeom prst="straightConnector1">
            <a:avLst/>
          </a:prstGeom>
          <a:ln w="12700">
            <a:solidFill>
              <a:schemeClr val="accent6">
                <a:lumMod val="75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70" name="Straight Arrow Connector 169"/>
          <p:cNvCxnSpPr>
            <a:stCxn id="98" idx="7"/>
          </p:cNvCxnSpPr>
          <p:nvPr/>
        </p:nvCxnSpPr>
        <p:spPr>
          <a:xfrm flipV="1">
            <a:off x="1323976" y="1304925"/>
            <a:ext cx="6303963" cy="2463800"/>
          </a:xfrm>
          <a:prstGeom prst="straightConnector1">
            <a:avLst/>
          </a:prstGeom>
          <a:ln w="12700">
            <a:solidFill>
              <a:schemeClr val="accent1"/>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74" name="Straight Arrow Connector 173"/>
          <p:cNvCxnSpPr>
            <a:stCxn id="109" idx="0"/>
            <a:endCxn id="35846" idx="2"/>
          </p:cNvCxnSpPr>
          <p:nvPr/>
        </p:nvCxnSpPr>
        <p:spPr>
          <a:xfrm flipH="1" flipV="1">
            <a:off x="3725864" y="1266826"/>
            <a:ext cx="1095375" cy="3038475"/>
          </a:xfrm>
          <a:prstGeom prst="straightConnector1">
            <a:avLst/>
          </a:prstGeom>
          <a:ln w="12700">
            <a:solidFill>
              <a:schemeClr val="bg2">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76" name="Straight Arrow Connector 175"/>
          <p:cNvCxnSpPr>
            <a:stCxn id="109" idx="0"/>
          </p:cNvCxnSpPr>
          <p:nvPr/>
        </p:nvCxnSpPr>
        <p:spPr>
          <a:xfrm flipH="1" flipV="1">
            <a:off x="2843214" y="1320800"/>
            <a:ext cx="1978025" cy="2984500"/>
          </a:xfrm>
          <a:prstGeom prst="straightConnector1">
            <a:avLst/>
          </a:prstGeom>
          <a:ln w="12700">
            <a:solidFill>
              <a:schemeClr val="bg2">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78" name="Straight Arrow Connector 177"/>
          <p:cNvCxnSpPr>
            <a:stCxn id="113" idx="0"/>
          </p:cNvCxnSpPr>
          <p:nvPr/>
        </p:nvCxnSpPr>
        <p:spPr>
          <a:xfrm flipV="1">
            <a:off x="6989763" y="1330326"/>
            <a:ext cx="912812" cy="2841625"/>
          </a:xfrm>
          <a:prstGeom prst="straightConnector1">
            <a:avLst/>
          </a:prstGeom>
          <a:ln w="12700">
            <a:solidFill>
              <a:schemeClr val="accent1">
                <a:lumMod val="60000"/>
                <a:lumOff val="40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81" name="Straight Arrow Connector 180"/>
          <p:cNvCxnSpPr/>
          <p:nvPr/>
        </p:nvCxnSpPr>
        <p:spPr>
          <a:xfrm flipV="1">
            <a:off x="2817813" y="1336676"/>
            <a:ext cx="4673600" cy="2944813"/>
          </a:xfrm>
          <a:prstGeom prst="straightConnector1">
            <a:avLst/>
          </a:prstGeom>
          <a:ln w="12700">
            <a:solidFill>
              <a:srgbClr val="F3C095"/>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p:cNvCxnSpPr>
            <a:stCxn id="113" idx="0"/>
            <a:endCxn id="35852" idx="2"/>
          </p:cNvCxnSpPr>
          <p:nvPr/>
        </p:nvCxnSpPr>
        <p:spPr>
          <a:xfrm flipH="1" flipV="1">
            <a:off x="5697024" y="1271588"/>
            <a:ext cx="1293534" cy="2900363"/>
          </a:xfrm>
          <a:prstGeom prst="straightConnector1">
            <a:avLst/>
          </a:prstGeom>
          <a:ln w="12700">
            <a:solidFill>
              <a:schemeClr val="accent1">
                <a:lumMod val="60000"/>
                <a:lumOff val="40000"/>
              </a:schemeClr>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85" name="Straight Arrow Connector 184"/>
          <p:cNvCxnSpPr>
            <a:stCxn id="109" idx="0"/>
          </p:cNvCxnSpPr>
          <p:nvPr/>
        </p:nvCxnSpPr>
        <p:spPr>
          <a:xfrm flipV="1">
            <a:off x="4821239" y="1279526"/>
            <a:ext cx="2554287" cy="3025775"/>
          </a:xfrm>
          <a:prstGeom prst="straightConnector1">
            <a:avLst/>
          </a:prstGeom>
          <a:ln w="12700">
            <a:solidFill>
              <a:schemeClr val="bg2">
                <a:lumMod val="75000"/>
              </a:schemeClr>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87" name="Straight Arrow Connector 186"/>
          <p:cNvCxnSpPr>
            <a:stCxn id="109" idx="0"/>
            <a:endCxn id="35853" idx="2"/>
          </p:cNvCxnSpPr>
          <p:nvPr/>
        </p:nvCxnSpPr>
        <p:spPr>
          <a:xfrm flipV="1">
            <a:off x="4821238" y="1292226"/>
            <a:ext cx="3714750" cy="3013075"/>
          </a:xfrm>
          <a:prstGeom prst="straightConnector1">
            <a:avLst/>
          </a:prstGeom>
          <a:ln w="12700">
            <a:solidFill>
              <a:schemeClr val="bg2">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43" name="Oval 142"/>
          <p:cNvSpPr/>
          <p:nvPr/>
        </p:nvSpPr>
        <p:spPr>
          <a:xfrm>
            <a:off x="8432800" y="4899025"/>
            <a:ext cx="141288" cy="127000"/>
          </a:xfrm>
          <a:prstGeom prst="ellipse">
            <a:avLst/>
          </a:prstGeom>
          <a:solidFill>
            <a:srgbClr val="92D050"/>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896" name="TextBox 113"/>
          <p:cNvSpPr txBox="1">
            <a:spLocks noChangeArrowheads="1"/>
          </p:cNvSpPr>
          <p:nvPr/>
        </p:nvSpPr>
        <p:spPr bwMode="auto">
          <a:xfrm>
            <a:off x="8208963" y="5011739"/>
            <a:ext cx="527050"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err="1" smtClean="0">
                <a:solidFill>
                  <a:srgbClr val="002776"/>
                </a:solidFill>
                <a:cs typeface="Arial" panose="020B0604020202020204" pitchFamily="34" charset="0"/>
              </a:rPr>
              <a:t>Carnicos</a:t>
            </a:r>
            <a:endParaRPr lang="es-ES" altLang="es-EC" sz="900" dirty="0">
              <a:solidFill>
                <a:srgbClr val="002776"/>
              </a:solidFill>
              <a:cs typeface="Arial" panose="020B0604020202020204" pitchFamily="34" charset="0"/>
            </a:endParaRPr>
          </a:p>
        </p:txBody>
      </p:sp>
      <p:sp>
        <p:nvSpPr>
          <p:cNvPr id="147" name="Oval 146"/>
          <p:cNvSpPr/>
          <p:nvPr/>
        </p:nvSpPr>
        <p:spPr>
          <a:xfrm>
            <a:off x="6257925" y="4710113"/>
            <a:ext cx="141288" cy="127000"/>
          </a:xfrm>
          <a:prstGeom prst="ellipse">
            <a:avLst/>
          </a:prstGeom>
          <a:solidFill>
            <a:srgbClr val="AADDF1"/>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898" name="TextBox 113"/>
          <p:cNvSpPr txBox="1">
            <a:spLocks noChangeArrowheads="1"/>
          </p:cNvSpPr>
          <p:nvPr/>
        </p:nvSpPr>
        <p:spPr bwMode="auto">
          <a:xfrm>
            <a:off x="5997575" y="4840289"/>
            <a:ext cx="661988"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err="1" smtClean="0">
                <a:solidFill>
                  <a:srgbClr val="002776"/>
                </a:solidFill>
                <a:cs typeface="Arial" panose="020B0604020202020204" pitchFamily="34" charset="0"/>
              </a:rPr>
              <a:t>Prod</a:t>
            </a:r>
            <a:r>
              <a:rPr lang="es-ES" altLang="es-EC" sz="900" dirty="0" smtClean="0">
                <a:solidFill>
                  <a:srgbClr val="002776"/>
                </a:solidFill>
                <a:cs typeface="Arial" panose="020B0604020202020204" pitchFamily="34" charset="0"/>
              </a:rPr>
              <a:t>. Metal</a:t>
            </a:r>
            <a:endParaRPr lang="es-ES" altLang="es-EC" sz="900" dirty="0">
              <a:solidFill>
                <a:srgbClr val="002776"/>
              </a:solidFill>
              <a:cs typeface="Arial" panose="020B0604020202020204" pitchFamily="34" charset="0"/>
            </a:endParaRPr>
          </a:p>
        </p:txBody>
      </p:sp>
      <p:sp>
        <p:nvSpPr>
          <p:cNvPr id="153" name="Oval 152"/>
          <p:cNvSpPr/>
          <p:nvPr/>
        </p:nvSpPr>
        <p:spPr>
          <a:xfrm>
            <a:off x="6361114" y="5105400"/>
            <a:ext cx="142875" cy="128588"/>
          </a:xfrm>
          <a:prstGeom prst="ellipse">
            <a:avLst/>
          </a:prstGeom>
          <a:solidFill>
            <a:srgbClr val="AADDF1"/>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900" name="TextBox 113"/>
          <p:cNvSpPr txBox="1">
            <a:spLocks noChangeArrowheads="1"/>
          </p:cNvSpPr>
          <p:nvPr/>
        </p:nvSpPr>
        <p:spPr bwMode="auto">
          <a:xfrm>
            <a:off x="6229350" y="5238750"/>
            <a:ext cx="509588"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Muebles</a:t>
            </a:r>
            <a:endParaRPr lang="es-ES" altLang="es-EC" sz="900" dirty="0">
              <a:solidFill>
                <a:srgbClr val="002776"/>
              </a:solidFill>
              <a:cs typeface="Arial" panose="020B0604020202020204" pitchFamily="34" charset="0"/>
            </a:endParaRPr>
          </a:p>
        </p:txBody>
      </p:sp>
      <p:sp>
        <p:nvSpPr>
          <p:cNvPr id="156" name="Oval 155"/>
          <p:cNvSpPr/>
          <p:nvPr/>
        </p:nvSpPr>
        <p:spPr>
          <a:xfrm>
            <a:off x="6311900" y="4119564"/>
            <a:ext cx="141288" cy="128587"/>
          </a:xfrm>
          <a:prstGeom prst="ellipse">
            <a:avLst/>
          </a:prstGeom>
          <a:solidFill>
            <a:srgbClr val="AADDF1"/>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57" name="Oval 156"/>
          <p:cNvSpPr/>
          <p:nvPr/>
        </p:nvSpPr>
        <p:spPr>
          <a:xfrm>
            <a:off x="9107489" y="4924425"/>
            <a:ext cx="141287" cy="128588"/>
          </a:xfrm>
          <a:prstGeom prst="ellipse">
            <a:avLst/>
          </a:prstGeom>
          <a:solidFill>
            <a:srgbClr val="92D400"/>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58" name="Oval 157"/>
          <p:cNvSpPr/>
          <p:nvPr/>
        </p:nvSpPr>
        <p:spPr>
          <a:xfrm>
            <a:off x="7783514" y="5137151"/>
            <a:ext cx="141287" cy="163513"/>
          </a:xfrm>
          <a:prstGeom prst="ellipse">
            <a:avLst/>
          </a:prstGeom>
          <a:solidFill>
            <a:srgbClr val="AADDF1"/>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904" name="TextBox 113"/>
          <p:cNvSpPr txBox="1">
            <a:spLocks noChangeArrowheads="1"/>
          </p:cNvSpPr>
          <p:nvPr/>
        </p:nvSpPr>
        <p:spPr bwMode="auto">
          <a:xfrm>
            <a:off x="7545389" y="5353050"/>
            <a:ext cx="681037"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Bebidas no </a:t>
            </a:r>
          </a:p>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alcohólicas</a:t>
            </a:r>
            <a:endParaRPr lang="es-ES" altLang="es-EC" sz="900" dirty="0">
              <a:solidFill>
                <a:srgbClr val="002776"/>
              </a:solidFill>
              <a:cs typeface="Arial" panose="020B0604020202020204" pitchFamily="34" charset="0"/>
            </a:endParaRPr>
          </a:p>
        </p:txBody>
      </p:sp>
      <p:sp>
        <p:nvSpPr>
          <p:cNvPr id="35905" name="TextBox 113"/>
          <p:cNvSpPr txBox="1">
            <a:spLocks noChangeArrowheads="1"/>
          </p:cNvSpPr>
          <p:nvPr/>
        </p:nvSpPr>
        <p:spPr bwMode="auto">
          <a:xfrm>
            <a:off x="6096000" y="4251325"/>
            <a:ext cx="623888"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Productos </a:t>
            </a:r>
          </a:p>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Químicos</a:t>
            </a:r>
            <a:endParaRPr lang="es-ES" altLang="es-EC" sz="900" dirty="0">
              <a:solidFill>
                <a:srgbClr val="002776"/>
              </a:solidFill>
              <a:cs typeface="Arial" panose="020B0604020202020204" pitchFamily="34" charset="0"/>
            </a:endParaRPr>
          </a:p>
        </p:txBody>
      </p:sp>
      <p:sp>
        <p:nvSpPr>
          <p:cNvPr id="35906" name="TextBox 113"/>
          <p:cNvSpPr txBox="1">
            <a:spLocks noChangeArrowheads="1"/>
          </p:cNvSpPr>
          <p:nvPr/>
        </p:nvSpPr>
        <p:spPr bwMode="auto">
          <a:xfrm>
            <a:off x="8939214" y="5040313"/>
            <a:ext cx="688975"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Productos</a:t>
            </a:r>
          </a:p>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Alimenticios</a:t>
            </a:r>
            <a:endParaRPr lang="es-ES" altLang="es-EC" sz="900" dirty="0">
              <a:solidFill>
                <a:srgbClr val="002776"/>
              </a:solidFill>
              <a:cs typeface="Arial" panose="020B0604020202020204" pitchFamily="34" charset="0"/>
            </a:endParaRPr>
          </a:p>
        </p:txBody>
      </p:sp>
      <p:sp>
        <p:nvSpPr>
          <p:cNvPr id="35907" name="TextBox 113"/>
          <p:cNvSpPr txBox="1">
            <a:spLocks noChangeArrowheads="1"/>
          </p:cNvSpPr>
          <p:nvPr/>
        </p:nvSpPr>
        <p:spPr bwMode="auto">
          <a:xfrm>
            <a:off x="7343775" y="4430713"/>
            <a:ext cx="642938" cy="349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Bebidas</a:t>
            </a:r>
          </a:p>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alcohólicas</a:t>
            </a:r>
            <a:endParaRPr lang="es-ES" altLang="es-EC" sz="900" dirty="0">
              <a:solidFill>
                <a:srgbClr val="002776"/>
              </a:solidFill>
              <a:cs typeface="Arial" panose="020B0604020202020204" pitchFamily="34" charset="0"/>
            </a:endParaRPr>
          </a:p>
        </p:txBody>
      </p:sp>
      <p:sp>
        <p:nvSpPr>
          <p:cNvPr id="169" name="Oval 168"/>
          <p:cNvSpPr/>
          <p:nvPr/>
        </p:nvSpPr>
        <p:spPr>
          <a:xfrm>
            <a:off x="7480301" y="4292600"/>
            <a:ext cx="142875" cy="128588"/>
          </a:xfrm>
          <a:prstGeom prst="ellipse">
            <a:avLst/>
          </a:prstGeom>
          <a:solidFill>
            <a:srgbClr val="AADDF1"/>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172" name="Oval 171"/>
          <p:cNvSpPr/>
          <p:nvPr/>
        </p:nvSpPr>
        <p:spPr>
          <a:xfrm>
            <a:off x="2295526" y="4930775"/>
            <a:ext cx="100013" cy="90488"/>
          </a:xfrm>
          <a:prstGeom prst="ellipse">
            <a:avLst/>
          </a:prstGeom>
          <a:solidFill>
            <a:srgbClr val="F3C095"/>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910" name="TextBox 113"/>
          <p:cNvSpPr txBox="1">
            <a:spLocks noChangeArrowheads="1"/>
          </p:cNvSpPr>
          <p:nvPr/>
        </p:nvSpPr>
        <p:spPr bwMode="auto">
          <a:xfrm>
            <a:off x="1931988" y="5038725"/>
            <a:ext cx="931862"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Agua y Servicios</a:t>
            </a:r>
            <a:endParaRPr lang="es-ES" altLang="es-EC" sz="900" dirty="0">
              <a:solidFill>
                <a:srgbClr val="002776"/>
              </a:solidFill>
              <a:cs typeface="Arial" panose="020B0604020202020204" pitchFamily="34" charset="0"/>
            </a:endParaRPr>
          </a:p>
        </p:txBody>
      </p:sp>
      <p:sp>
        <p:nvSpPr>
          <p:cNvPr id="175" name="Oval 174"/>
          <p:cNvSpPr/>
          <p:nvPr/>
        </p:nvSpPr>
        <p:spPr>
          <a:xfrm>
            <a:off x="3386138" y="4929189"/>
            <a:ext cx="112712" cy="92075"/>
          </a:xfrm>
          <a:prstGeom prst="ellipse">
            <a:avLst/>
          </a:prstGeom>
          <a:solidFill>
            <a:srgbClr val="F3C095"/>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912" name="TextBox 113"/>
          <p:cNvSpPr txBox="1">
            <a:spLocks noChangeArrowheads="1"/>
          </p:cNvSpPr>
          <p:nvPr/>
        </p:nvSpPr>
        <p:spPr bwMode="auto">
          <a:xfrm>
            <a:off x="3176589" y="5022850"/>
            <a:ext cx="669925"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Electricidad</a:t>
            </a:r>
            <a:endParaRPr lang="es-ES" altLang="es-EC" sz="900" dirty="0">
              <a:solidFill>
                <a:srgbClr val="002776"/>
              </a:solidFill>
              <a:cs typeface="Arial" panose="020B0604020202020204" pitchFamily="34" charset="0"/>
            </a:endParaRPr>
          </a:p>
        </p:txBody>
      </p:sp>
      <p:sp>
        <p:nvSpPr>
          <p:cNvPr id="180" name="Oval 179"/>
          <p:cNvSpPr/>
          <p:nvPr/>
        </p:nvSpPr>
        <p:spPr>
          <a:xfrm>
            <a:off x="674689" y="4611689"/>
            <a:ext cx="142875" cy="128587"/>
          </a:xfrm>
          <a:prstGeom prst="ellipse">
            <a:avLst/>
          </a:prstGeom>
          <a:solidFill>
            <a:schemeClr val="accent5">
              <a:lumMod val="60000"/>
              <a:lumOff val="40000"/>
            </a:schemeClr>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914" name="TextBox 113"/>
          <p:cNvSpPr txBox="1">
            <a:spLocks noChangeArrowheads="1"/>
          </p:cNvSpPr>
          <p:nvPr/>
        </p:nvSpPr>
        <p:spPr bwMode="auto">
          <a:xfrm>
            <a:off x="428625" y="4764089"/>
            <a:ext cx="539750"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Cemento</a:t>
            </a:r>
            <a:endParaRPr lang="es-ES" altLang="es-EC" sz="900" dirty="0">
              <a:solidFill>
                <a:srgbClr val="002776"/>
              </a:solidFill>
              <a:cs typeface="Arial" panose="020B0604020202020204" pitchFamily="34" charset="0"/>
            </a:endParaRPr>
          </a:p>
        </p:txBody>
      </p:sp>
      <p:sp>
        <p:nvSpPr>
          <p:cNvPr id="184" name="Oval 183"/>
          <p:cNvSpPr/>
          <p:nvPr/>
        </p:nvSpPr>
        <p:spPr>
          <a:xfrm>
            <a:off x="1306514" y="4598989"/>
            <a:ext cx="141287" cy="128587"/>
          </a:xfrm>
          <a:prstGeom prst="ellipse">
            <a:avLst/>
          </a:prstGeom>
          <a:solidFill>
            <a:srgbClr val="0070C0"/>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916" name="TextBox 113"/>
          <p:cNvSpPr txBox="1">
            <a:spLocks noChangeArrowheads="1"/>
          </p:cNvSpPr>
          <p:nvPr/>
        </p:nvSpPr>
        <p:spPr bwMode="auto">
          <a:xfrm>
            <a:off x="1116014" y="4730750"/>
            <a:ext cx="661987" cy="211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err="1" smtClean="0">
                <a:solidFill>
                  <a:srgbClr val="002776"/>
                </a:solidFill>
                <a:cs typeface="Arial" panose="020B0604020202020204" pitchFamily="34" charset="0"/>
              </a:rPr>
              <a:t>Prod</a:t>
            </a:r>
            <a:r>
              <a:rPr lang="es-ES" altLang="es-EC" sz="900" dirty="0" smtClean="0">
                <a:solidFill>
                  <a:srgbClr val="002776"/>
                </a:solidFill>
                <a:cs typeface="Arial" panose="020B0604020202020204" pitchFamily="34" charset="0"/>
              </a:rPr>
              <a:t>. Metal</a:t>
            </a:r>
            <a:endParaRPr lang="es-ES" altLang="es-EC" sz="900" dirty="0">
              <a:solidFill>
                <a:srgbClr val="002776"/>
              </a:solidFill>
              <a:cs typeface="Arial" panose="020B0604020202020204" pitchFamily="34" charset="0"/>
            </a:endParaRPr>
          </a:p>
        </p:txBody>
      </p:sp>
      <p:sp>
        <p:nvSpPr>
          <p:cNvPr id="188" name="Oval 187"/>
          <p:cNvSpPr/>
          <p:nvPr/>
        </p:nvSpPr>
        <p:spPr>
          <a:xfrm>
            <a:off x="7059614" y="5268914"/>
            <a:ext cx="141287" cy="161925"/>
          </a:xfrm>
          <a:prstGeom prst="ellipse">
            <a:avLst/>
          </a:prstGeom>
          <a:solidFill>
            <a:srgbClr val="AADDF1"/>
          </a:solidFill>
          <a:ln>
            <a:solidFill>
              <a:srgbClr val="F3C095"/>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defTabSz="914400" eaLnBrk="0" fontAlgn="base" hangingPunct="0">
              <a:spcBef>
                <a:spcPct val="0"/>
              </a:spcBef>
              <a:spcAft>
                <a:spcPct val="0"/>
              </a:spcAft>
              <a:defRPr/>
            </a:pPr>
            <a:endParaRPr lang="es-ES" dirty="0">
              <a:solidFill>
                <a:srgbClr val="FFFFFF"/>
              </a:solidFill>
            </a:endParaRPr>
          </a:p>
        </p:txBody>
      </p:sp>
      <p:sp>
        <p:nvSpPr>
          <p:cNvPr id="35918" name="TextBox 113"/>
          <p:cNvSpPr txBox="1">
            <a:spLocks noChangeArrowheads="1"/>
          </p:cNvSpPr>
          <p:nvPr/>
        </p:nvSpPr>
        <p:spPr bwMode="auto">
          <a:xfrm>
            <a:off x="6745289" y="5434014"/>
            <a:ext cx="579437" cy="211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36000" tIns="36000" rIns="36000" bIns="36000">
            <a:spAutoFit/>
          </a:bodyPr>
          <a:lstStyle/>
          <a:p>
            <a:pPr defTabSz="914400" eaLnBrk="0" fontAlgn="base" hangingPunct="0">
              <a:spcBef>
                <a:spcPct val="0"/>
              </a:spcBef>
              <a:spcAft>
                <a:spcPct val="0"/>
              </a:spcAft>
            </a:pPr>
            <a:r>
              <a:rPr lang="es-ES" altLang="es-EC" sz="900" dirty="0" smtClean="0">
                <a:solidFill>
                  <a:srgbClr val="002776"/>
                </a:solidFill>
                <a:cs typeface="Arial" panose="020B0604020202020204" pitchFamily="34" charset="0"/>
              </a:rPr>
              <a:t>Alimentos</a:t>
            </a:r>
            <a:endParaRPr lang="es-ES" altLang="es-EC" sz="900" dirty="0">
              <a:solidFill>
                <a:srgbClr val="002776"/>
              </a:solidFill>
              <a:cs typeface="Arial" panose="020B0604020202020204" pitchFamily="34" charset="0"/>
            </a:endParaRPr>
          </a:p>
        </p:txBody>
      </p:sp>
      <p:sp>
        <p:nvSpPr>
          <p:cNvPr id="2" name="Rectangle 1"/>
          <p:cNvSpPr/>
          <p:nvPr/>
        </p:nvSpPr>
        <p:spPr>
          <a:xfrm>
            <a:off x="155336" y="6514585"/>
            <a:ext cx="1986441" cy="369332"/>
          </a:xfrm>
          <a:prstGeom prst="rect">
            <a:avLst/>
          </a:prstGeom>
        </p:spPr>
        <p:txBody>
          <a:bodyPr wrap="none">
            <a:spAutoFit/>
          </a:bodyPr>
          <a:lstStyle/>
          <a:p>
            <a:pPr defTabSz="914400" eaLnBrk="0" fontAlgn="base" hangingPunct="0">
              <a:spcBef>
                <a:spcPct val="0"/>
              </a:spcBef>
              <a:spcAft>
                <a:spcPct val="0"/>
              </a:spcAft>
            </a:pPr>
            <a:r>
              <a:rPr lang="es-ES" altLang="es-EC" sz="800" dirty="0" smtClean="0">
                <a:solidFill>
                  <a:srgbClr val="000000"/>
                </a:solidFill>
                <a:cs typeface="Arial" panose="020B0604020202020204" pitchFamily="34" charset="0"/>
              </a:rPr>
              <a:t>*Fuente: Banco Central del Ecuador</a:t>
            </a:r>
            <a:r>
              <a:rPr lang="es-ES" altLang="es-EC" dirty="0" smtClean="0">
                <a:solidFill>
                  <a:srgbClr val="000000"/>
                </a:solidFill>
                <a:cs typeface="Arial" panose="020B0604020202020204" pitchFamily="34" charset="0"/>
              </a:rPr>
              <a:t>. </a:t>
            </a:r>
            <a:endParaRPr lang="es-ES" altLang="es-EC" dirty="0">
              <a:solidFill>
                <a:srgbClr val="000000"/>
              </a:solidFill>
              <a:cs typeface="Arial" panose="020B0604020202020204" pitchFamily="34" charset="0"/>
            </a:endParaRPr>
          </a:p>
        </p:txBody>
      </p:sp>
      <p:sp>
        <p:nvSpPr>
          <p:cNvPr id="83" name="Rectangle 82"/>
          <p:cNvSpPr/>
          <p:nvPr/>
        </p:nvSpPr>
        <p:spPr bwMode="auto">
          <a:xfrm>
            <a:off x="243166" y="5772808"/>
            <a:ext cx="9410143" cy="772354"/>
          </a:xfrm>
          <a:prstGeom prst="rect">
            <a:avLst/>
          </a:prstGeom>
          <a:noFill/>
          <a:ln w="9525" cap="flat" cmpd="sng" algn="ctr">
            <a:solidFill>
              <a:srgbClr val="FFFFFF">
                <a:lumMod val="50000"/>
              </a:srgbClr>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defTabSz="914400" eaLnBrk="0" fontAlgn="base" hangingPunct="0">
              <a:spcBef>
                <a:spcPct val="0"/>
              </a:spcBef>
              <a:spcAft>
                <a:spcPct val="0"/>
              </a:spcAft>
            </a:pPr>
            <a:r>
              <a:rPr lang="es-ES" sz="1100" kern="0" dirty="0" smtClean="0">
                <a:solidFill>
                  <a:srgbClr val="002776"/>
                </a:solidFill>
                <a:cs typeface="Arial" pitchFamily="34" charset="0"/>
              </a:rPr>
              <a:t>El </a:t>
            </a:r>
            <a:r>
              <a:rPr lang="es-ES" altLang="es-EC" sz="1100" dirty="0" smtClean="0">
                <a:solidFill>
                  <a:srgbClr val="002776"/>
                </a:solidFill>
                <a:cs typeface="Arial" panose="020B0604020202020204" pitchFamily="34" charset="0"/>
              </a:rPr>
              <a:t>Información con corte al año 2014 correspondiente a Valores Constantes del Consumo intermedio.</a:t>
            </a:r>
          </a:p>
          <a:p>
            <a:pPr defTabSz="914400" eaLnBrk="0" fontAlgn="base" hangingPunct="0">
              <a:spcBef>
                <a:spcPct val="0"/>
              </a:spcBef>
              <a:spcAft>
                <a:spcPct val="0"/>
              </a:spcAft>
            </a:pPr>
            <a:r>
              <a:rPr lang="es-ES" altLang="es-EC" sz="1100" dirty="0" smtClean="0">
                <a:solidFill>
                  <a:srgbClr val="002776"/>
                </a:solidFill>
                <a:cs typeface="Arial" panose="020B0604020202020204" pitchFamily="34" charset="0"/>
              </a:rPr>
              <a:t>Como no se dispone de datos precisos de Consumo interno correspondientes al cantón Pichincha se infirió que el porcentaje con que aporta Quito a cada </a:t>
            </a:r>
            <a:r>
              <a:rPr lang="es-ES" altLang="es-EC" sz="1100" dirty="0" err="1" smtClean="0">
                <a:solidFill>
                  <a:srgbClr val="002776"/>
                </a:solidFill>
                <a:cs typeface="Arial" panose="020B0604020202020204" pitchFamily="34" charset="0"/>
              </a:rPr>
              <a:t>cluster</a:t>
            </a:r>
            <a:r>
              <a:rPr lang="es-ES" altLang="es-EC" sz="1100" dirty="0" smtClean="0">
                <a:solidFill>
                  <a:srgbClr val="002776"/>
                </a:solidFill>
                <a:cs typeface="Arial" panose="020B0604020202020204" pitchFamily="34" charset="0"/>
              </a:rPr>
              <a:t> del PIB Nacional, corresponde al mismo porcentaje de Consumo interno Nacional, el cual no considera las exportaciones.</a:t>
            </a:r>
          </a:p>
          <a:p>
            <a:pPr defTabSz="914400" eaLnBrk="0" fontAlgn="base" hangingPunct="0">
              <a:spcBef>
                <a:spcPct val="0"/>
              </a:spcBef>
              <a:spcAft>
                <a:spcPct val="0"/>
              </a:spcAft>
            </a:pPr>
            <a:r>
              <a:rPr lang="es-ES" altLang="es-EC" sz="1100" dirty="0" smtClean="0">
                <a:solidFill>
                  <a:srgbClr val="002776"/>
                </a:solidFill>
                <a:cs typeface="Arial" panose="020B0604020202020204" pitchFamily="34" charset="0"/>
              </a:rPr>
              <a:t>Los valores indicados corresponden al consumo interno del Cantón Pichincha, pues no se tiene información directamente relacionada al turismo.</a:t>
            </a:r>
            <a:endParaRPr lang="es-ES" altLang="es-EC" sz="1400" dirty="0">
              <a:solidFill>
                <a:srgbClr val="002776"/>
              </a:solidFill>
              <a:cs typeface="Arial" panose="020B0604020202020204" pitchFamily="34" charset="0"/>
            </a:endParaRPr>
          </a:p>
        </p:txBody>
      </p:sp>
      <p:cxnSp>
        <p:nvCxnSpPr>
          <p:cNvPr id="80" name="Straight Arrow Connector 79"/>
          <p:cNvCxnSpPr/>
          <p:nvPr/>
        </p:nvCxnSpPr>
        <p:spPr>
          <a:xfrm flipV="1">
            <a:off x="8976722" y="1786887"/>
            <a:ext cx="559596" cy="1"/>
          </a:xfrm>
          <a:prstGeom prst="straightConnector1">
            <a:avLst/>
          </a:prstGeom>
          <a:ln w="12700">
            <a:solidFill>
              <a:schemeClr val="tx2"/>
            </a:solidFill>
            <a:prstDash val="solid"/>
            <a:headEnd type="none"/>
            <a:tailEnd type="triangle"/>
          </a:ln>
        </p:spPr>
        <p:style>
          <a:lnRef idx="1">
            <a:schemeClr val="accent1"/>
          </a:lnRef>
          <a:fillRef idx="0">
            <a:schemeClr val="accent1"/>
          </a:fillRef>
          <a:effectRef idx="0">
            <a:schemeClr val="accent1"/>
          </a:effectRef>
          <a:fontRef idx="minor">
            <a:schemeClr val="tx1"/>
          </a:fontRef>
        </p:style>
      </p:cxnSp>
      <p:cxnSp>
        <p:nvCxnSpPr>
          <p:cNvPr id="84" name="Straight Arrow Connector 83"/>
          <p:cNvCxnSpPr/>
          <p:nvPr/>
        </p:nvCxnSpPr>
        <p:spPr>
          <a:xfrm flipV="1">
            <a:off x="8965585" y="2420887"/>
            <a:ext cx="559596" cy="1"/>
          </a:xfrm>
          <a:prstGeom prst="straightConnector1">
            <a:avLst/>
          </a:prstGeom>
          <a:ln w="12700">
            <a:solidFill>
              <a:schemeClr val="tx2"/>
            </a:solidFill>
            <a:prstDash val="dash"/>
            <a:headEnd type="none"/>
            <a:tailEnd type="triangle"/>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a:off x="8833222" y="1855162"/>
            <a:ext cx="921840" cy="349702"/>
          </a:xfrm>
          <a:prstGeom prst="rect">
            <a:avLst/>
          </a:prstGeom>
          <a:noFill/>
        </p:spPr>
        <p:txBody>
          <a:bodyPr wrap="square" lIns="36000" tIns="36000" rIns="36000" bIns="36000" rtlCol="0">
            <a:spAutoFit/>
          </a:bodyPr>
          <a:lstStyle/>
          <a:p>
            <a:r>
              <a:rPr lang="es-ES_tradnl" sz="900" dirty="0" smtClean="0">
                <a:solidFill>
                  <a:schemeClr val="tx2"/>
                </a:solidFill>
              </a:rPr>
              <a:t>Relación directa principal</a:t>
            </a:r>
          </a:p>
        </p:txBody>
      </p:sp>
      <p:sp>
        <p:nvSpPr>
          <p:cNvPr id="86" name="TextBox 85"/>
          <p:cNvSpPr txBox="1"/>
          <p:nvPr/>
        </p:nvSpPr>
        <p:spPr>
          <a:xfrm>
            <a:off x="8848821" y="2537748"/>
            <a:ext cx="921840" cy="349702"/>
          </a:xfrm>
          <a:prstGeom prst="rect">
            <a:avLst/>
          </a:prstGeom>
          <a:noFill/>
        </p:spPr>
        <p:txBody>
          <a:bodyPr wrap="square" lIns="36000" tIns="36000" rIns="36000" bIns="36000" rtlCol="0">
            <a:spAutoFit/>
          </a:bodyPr>
          <a:lstStyle/>
          <a:p>
            <a:r>
              <a:rPr lang="es-ES_tradnl" sz="900" dirty="0" smtClean="0">
                <a:solidFill>
                  <a:schemeClr val="tx2"/>
                </a:solidFill>
              </a:rPr>
              <a:t>Relación directa complementaria</a:t>
            </a:r>
          </a:p>
        </p:txBody>
      </p:sp>
      <p:cxnSp>
        <p:nvCxnSpPr>
          <p:cNvPr id="88" name="Straight Arrow Connector 87"/>
          <p:cNvCxnSpPr>
            <a:stCxn id="109" idx="0"/>
            <a:endCxn id="35851" idx="2"/>
          </p:cNvCxnSpPr>
          <p:nvPr/>
        </p:nvCxnSpPr>
        <p:spPr>
          <a:xfrm flipH="1" flipV="1">
            <a:off x="1597141" y="1266825"/>
            <a:ext cx="3224892" cy="3038476"/>
          </a:xfrm>
          <a:prstGeom prst="straightConnector1">
            <a:avLst/>
          </a:prstGeom>
          <a:ln w="12700">
            <a:solidFill>
              <a:schemeClr val="bg2">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1106266"/>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698500" y="504826"/>
            <a:ext cx="850900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defTabSz="843681" fontAlgn="base">
              <a:spcBef>
                <a:spcPct val="0"/>
              </a:spcBef>
              <a:spcAft>
                <a:spcPct val="0"/>
              </a:spcAft>
              <a:defRPr/>
            </a:pPr>
            <a:r>
              <a:rPr lang="es-ES" b="1" dirty="0">
                <a:solidFill>
                  <a:srgbClr val="002060"/>
                </a:solidFill>
                <a:cs typeface="Arial" charset="0"/>
              </a:rPr>
              <a:t>Encadenamiento Productivo</a:t>
            </a:r>
          </a:p>
          <a:p>
            <a:pPr defTabSz="843681" fontAlgn="base">
              <a:spcBef>
                <a:spcPct val="0"/>
              </a:spcBef>
              <a:spcAft>
                <a:spcPct val="0"/>
              </a:spcAft>
              <a:defRPr/>
            </a:pPr>
            <a:r>
              <a:rPr lang="es-ES" sz="1846" b="1" dirty="0" smtClean="0">
                <a:solidFill>
                  <a:srgbClr val="002776">
                    <a:lumMod val="40000"/>
                    <a:lumOff val="60000"/>
                  </a:srgbClr>
                </a:solidFill>
                <a:cs typeface="Arial" charset="0"/>
              </a:rPr>
              <a:t>Conclusiones</a:t>
            </a:r>
            <a:endParaRPr lang="es-ES" sz="1292" i="1" dirty="0">
              <a:solidFill>
                <a:srgbClr val="002776">
                  <a:lumMod val="40000"/>
                  <a:lumOff val="60000"/>
                </a:srgbClr>
              </a:solidFill>
              <a:cs typeface="Arial" charset="0"/>
            </a:endParaRPr>
          </a:p>
        </p:txBody>
      </p:sp>
      <p:sp>
        <p:nvSpPr>
          <p:cNvPr id="3" name="Slide Number Placeholder 2"/>
          <p:cNvSpPr>
            <a:spLocks noGrp="1"/>
          </p:cNvSpPr>
          <p:nvPr>
            <p:ph type="sldNum" sz="quarter" idx="10"/>
          </p:nvPr>
        </p:nvSpPr>
        <p:spPr/>
        <p:txBody>
          <a:bodyPr/>
          <a:lstStyle/>
          <a:p>
            <a:pPr>
              <a:defRPr/>
            </a:pPr>
            <a:fld id="{A1871DD0-97EC-4B65-883A-19C5777629A1}" type="slidenum">
              <a:rPr lang="es-ES"/>
              <a:pPr>
                <a:defRPr/>
              </a:pPr>
              <a:t>262</a:t>
            </a:fld>
            <a:endParaRPr lang="es-ES" dirty="0"/>
          </a:p>
        </p:txBody>
      </p:sp>
      <p:grpSp>
        <p:nvGrpSpPr>
          <p:cNvPr id="37892" name="Group 8"/>
          <p:cNvGrpSpPr>
            <a:grpSpLocks/>
          </p:cNvGrpSpPr>
          <p:nvPr/>
        </p:nvGrpSpPr>
        <p:grpSpPr bwMode="auto">
          <a:xfrm>
            <a:off x="722313" y="1263651"/>
            <a:ext cx="8418512" cy="180975"/>
            <a:chOff x="369499" y="1554276"/>
            <a:chExt cx="8388000" cy="208732"/>
          </a:xfrm>
        </p:grpSpPr>
        <p:cxnSp>
          <p:nvCxnSpPr>
            <p:cNvPr id="3790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8139" y="1554276"/>
              <a:ext cx="2182810" cy="208732"/>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lIns="33231" tIns="0" rIns="33231" bIns="0" anchor="ctr">
              <a:spAutoFit/>
            </a:bodyPr>
            <a:lstStyle/>
            <a:p>
              <a:pPr algn="ctr" defTabSz="843681">
                <a:lnSpc>
                  <a:spcPct val="106000"/>
                </a:lnSpc>
                <a:defRPr/>
              </a:pPr>
              <a:r>
                <a:rPr lang="es-ES" sz="1108" b="1" dirty="0">
                  <a:solidFill>
                    <a:srgbClr val="002776"/>
                  </a:solidFill>
                  <a:cs typeface="Arial" panose="020B0604020202020204" pitchFamily="34" charset="0"/>
                </a:rPr>
                <a:t>Conclusiones generales</a:t>
              </a:r>
            </a:p>
          </p:txBody>
        </p:sp>
      </p:grpSp>
      <p:sp>
        <p:nvSpPr>
          <p:cNvPr id="12" name="Freeform 25"/>
          <p:cNvSpPr>
            <a:spLocks/>
          </p:cNvSpPr>
          <p:nvPr/>
        </p:nvSpPr>
        <p:spPr bwMode="auto">
          <a:xfrm>
            <a:off x="936626" y="1651000"/>
            <a:ext cx="49213" cy="331788"/>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lIns="84379" tIns="42188" rIns="84379" bIns="42188"/>
          <a:lstStyle/>
          <a:p>
            <a:pPr defTabSz="843681" fontAlgn="base">
              <a:spcBef>
                <a:spcPct val="0"/>
              </a:spcBef>
              <a:spcAft>
                <a:spcPct val="0"/>
              </a:spcAft>
              <a:defRPr/>
            </a:pPr>
            <a:endParaRPr lang="es-ES" sz="1662" dirty="0">
              <a:solidFill>
                <a:srgbClr val="000000"/>
              </a:solidFill>
              <a:cs typeface="Arial" charset="0"/>
            </a:endParaRPr>
          </a:p>
        </p:txBody>
      </p:sp>
      <p:sp>
        <p:nvSpPr>
          <p:cNvPr id="13" name="Freeform 26"/>
          <p:cNvSpPr>
            <a:spLocks/>
          </p:cNvSpPr>
          <p:nvPr/>
        </p:nvSpPr>
        <p:spPr bwMode="auto">
          <a:xfrm>
            <a:off x="862014" y="2922711"/>
            <a:ext cx="198437" cy="333375"/>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lIns="84379" tIns="42188" rIns="84379" bIns="42188"/>
          <a:lstStyle/>
          <a:p>
            <a:pPr defTabSz="843681" fontAlgn="base">
              <a:spcBef>
                <a:spcPct val="0"/>
              </a:spcBef>
              <a:spcAft>
                <a:spcPct val="0"/>
              </a:spcAft>
              <a:defRPr/>
            </a:pPr>
            <a:endParaRPr lang="es-ES" sz="1662" dirty="0">
              <a:solidFill>
                <a:srgbClr val="000000"/>
              </a:solidFill>
              <a:cs typeface="Arial" charset="0"/>
            </a:endParaRPr>
          </a:p>
        </p:txBody>
      </p:sp>
      <p:sp>
        <p:nvSpPr>
          <p:cNvPr id="14" name="Freeform 27"/>
          <p:cNvSpPr>
            <a:spLocks/>
          </p:cNvSpPr>
          <p:nvPr/>
        </p:nvSpPr>
        <p:spPr bwMode="auto">
          <a:xfrm>
            <a:off x="862014" y="3817293"/>
            <a:ext cx="198437" cy="331787"/>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lIns="84379" tIns="42188" rIns="84379" bIns="42188"/>
          <a:lstStyle/>
          <a:p>
            <a:pPr defTabSz="843681" fontAlgn="base">
              <a:spcBef>
                <a:spcPct val="0"/>
              </a:spcBef>
              <a:spcAft>
                <a:spcPct val="0"/>
              </a:spcAft>
              <a:defRPr/>
            </a:pPr>
            <a:endParaRPr lang="es-ES" sz="1662" dirty="0">
              <a:solidFill>
                <a:srgbClr val="000000"/>
              </a:solidFill>
              <a:cs typeface="Arial" charset="0"/>
            </a:endParaRPr>
          </a:p>
        </p:txBody>
      </p:sp>
      <p:sp>
        <p:nvSpPr>
          <p:cNvPr id="15" name="Freeform 28"/>
          <p:cNvSpPr>
            <a:spLocks noEditPoints="1"/>
          </p:cNvSpPr>
          <p:nvPr/>
        </p:nvSpPr>
        <p:spPr bwMode="auto">
          <a:xfrm>
            <a:off x="862014" y="4941168"/>
            <a:ext cx="198437" cy="331787"/>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lIns="84379" tIns="42188" rIns="84379" bIns="42188"/>
          <a:lstStyle/>
          <a:p>
            <a:pPr defTabSz="843681" fontAlgn="base">
              <a:spcBef>
                <a:spcPct val="0"/>
              </a:spcBef>
              <a:spcAft>
                <a:spcPct val="0"/>
              </a:spcAft>
              <a:defRPr/>
            </a:pPr>
            <a:endParaRPr lang="es-ES" sz="1662" dirty="0">
              <a:solidFill>
                <a:srgbClr val="000000"/>
              </a:solidFill>
              <a:cs typeface="Arial" charset="0"/>
            </a:endParaRPr>
          </a:p>
        </p:txBody>
      </p:sp>
      <p:sp>
        <p:nvSpPr>
          <p:cNvPr id="16" name="Freeform 29"/>
          <p:cNvSpPr>
            <a:spLocks/>
          </p:cNvSpPr>
          <p:nvPr/>
        </p:nvSpPr>
        <p:spPr bwMode="auto">
          <a:xfrm>
            <a:off x="862014" y="5759921"/>
            <a:ext cx="198437" cy="333375"/>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lIns="84379" tIns="42188" rIns="84379" bIns="42188"/>
          <a:lstStyle/>
          <a:p>
            <a:pPr defTabSz="843681" fontAlgn="base">
              <a:spcBef>
                <a:spcPct val="0"/>
              </a:spcBef>
              <a:spcAft>
                <a:spcPct val="0"/>
              </a:spcAft>
              <a:defRPr/>
            </a:pPr>
            <a:endParaRPr lang="es-ES" sz="1662" dirty="0">
              <a:solidFill>
                <a:srgbClr val="000000"/>
              </a:solidFill>
              <a:cs typeface="Arial" charset="0"/>
            </a:endParaRPr>
          </a:p>
        </p:txBody>
      </p:sp>
      <p:sp>
        <p:nvSpPr>
          <p:cNvPr id="37898" name="TextBox 16"/>
          <p:cNvSpPr txBox="1">
            <a:spLocks noChangeArrowheads="1"/>
          </p:cNvSpPr>
          <p:nvPr/>
        </p:nvSpPr>
        <p:spPr bwMode="auto">
          <a:xfrm>
            <a:off x="1280592" y="2852936"/>
            <a:ext cx="7642225" cy="722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3231" rIns="33231" anchor="ctr"/>
          <a:lstStyle/>
          <a:p>
            <a:pPr defTabSz="914400" eaLnBrk="0" fontAlgn="base" hangingPunct="0">
              <a:spcBef>
                <a:spcPct val="0"/>
              </a:spcBef>
              <a:spcAft>
                <a:spcPct val="0"/>
              </a:spcAft>
            </a:pPr>
            <a:r>
              <a:rPr lang="es-ES" altLang="es-EC" sz="1200" dirty="0" smtClean="0">
                <a:solidFill>
                  <a:srgbClr val="002776"/>
                </a:solidFill>
                <a:cs typeface="Arial" panose="020B0604020202020204" pitchFamily="34" charset="0"/>
              </a:rPr>
              <a:t>Transportes y comunicación, si bien cuenta con una amplia conexión con el turismo, no cuenta con un tamaño de consumo interno mayor, y se asume que un porcentaje importante de insumos de este </a:t>
            </a:r>
            <a:r>
              <a:rPr lang="es-ES" altLang="es-EC" sz="1200" dirty="0" err="1" smtClean="0">
                <a:solidFill>
                  <a:srgbClr val="002776"/>
                </a:solidFill>
                <a:cs typeface="Arial" panose="020B0604020202020204" pitchFamily="34" charset="0"/>
              </a:rPr>
              <a:t>cluster</a:t>
            </a:r>
            <a:r>
              <a:rPr lang="es-ES" altLang="es-EC" sz="1200" dirty="0" smtClean="0">
                <a:solidFill>
                  <a:srgbClr val="002776"/>
                </a:solidFill>
                <a:cs typeface="Arial" panose="020B0604020202020204" pitchFamily="34" charset="0"/>
              </a:rPr>
              <a:t> provendrán desde fuera del Municipio, con las consecuentes fugas de divisas al sistema de encadenamiento productivo. </a:t>
            </a:r>
            <a:endParaRPr lang="es-ES" altLang="es-EC" sz="1200" dirty="0">
              <a:solidFill>
                <a:srgbClr val="002776"/>
              </a:solidFill>
              <a:cs typeface="Arial" panose="020B0604020202020204" pitchFamily="34" charset="0"/>
            </a:endParaRPr>
          </a:p>
        </p:txBody>
      </p:sp>
      <p:sp>
        <p:nvSpPr>
          <p:cNvPr id="37899" name="TextBox 17"/>
          <p:cNvSpPr txBox="1">
            <a:spLocks noChangeArrowheads="1"/>
          </p:cNvSpPr>
          <p:nvPr/>
        </p:nvSpPr>
        <p:spPr bwMode="auto">
          <a:xfrm>
            <a:off x="1313747" y="4869160"/>
            <a:ext cx="7642225"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3231" rIns="33231" anchor="ctr"/>
          <a:lstStyle/>
          <a:p>
            <a:pPr defTabSz="914400" eaLnBrk="0" fontAlgn="base" hangingPunct="0">
              <a:spcBef>
                <a:spcPct val="0"/>
              </a:spcBef>
              <a:spcAft>
                <a:spcPct val="0"/>
              </a:spcAft>
            </a:pPr>
            <a:r>
              <a:rPr lang="es-ES" altLang="es-EC" sz="1200" dirty="0" smtClean="0">
                <a:solidFill>
                  <a:srgbClr val="002776"/>
                </a:solidFill>
                <a:cs typeface="Arial" panose="020B0604020202020204" pitchFamily="34" charset="0"/>
              </a:rPr>
              <a:t>Por último, el </a:t>
            </a:r>
            <a:r>
              <a:rPr lang="es-ES" altLang="es-EC" sz="1200" dirty="0" err="1" smtClean="0">
                <a:solidFill>
                  <a:srgbClr val="002776"/>
                </a:solidFill>
                <a:cs typeface="Arial" panose="020B0604020202020204" pitchFamily="34" charset="0"/>
              </a:rPr>
              <a:t>cluster</a:t>
            </a:r>
            <a:r>
              <a:rPr lang="es-ES" altLang="es-EC" sz="1200" dirty="0" smtClean="0">
                <a:solidFill>
                  <a:srgbClr val="002776"/>
                </a:solidFill>
                <a:cs typeface="Arial" panose="020B0604020202020204" pitchFamily="34" charset="0"/>
              </a:rPr>
              <a:t> de suministro de agua y energía, es un </a:t>
            </a:r>
            <a:r>
              <a:rPr lang="es-ES" altLang="es-EC" sz="1200" dirty="0" err="1" smtClean="0">
                <a:solidFill>
                  <a:srgbClr val="002776"/>
                </a:solidFill>
                <a:cs typeface="Arial" panose="020B0604020202020204" pitchFamily="34" charset="0"/>
              </a:rPr>
              <a:t>commoditie</a:t>
            </a:r>
            <a:r>
              <a:rPr lang="es-ES" altLang="es-EC" sz="1200" dirty="0" smtClean="0">
                <a:solidFill>
                  <a:srgbClr val="002776"/>
                </a:solidFill>
                <a:cs typeface="Arial" panose="020B0604020202020204" pitchFamily="34" charset="0"/>
              </a:rPr>
              <a:t> de la ciudad y del turismo, y no se identifica como un </a:t>
            </a:r>
            <a:r>
              <a:rPr lang="es-ES" altLang="es-EC" sz="1200" dirty="0" err="1" smtClean="0">
                <a:solidFill>
                  <a:srgbClr val="002776"/>
                </a:solidFill>
                <a:cs typeface="Arial" panose="020B0604020202020204" pitchFamily="34" charset="0"/>
              </a:rPr>
              <a:t>cluster</a:t>
            </a:r>
            <a:r>
              <a:rPr lang="es-ES" altLang="es-EC" sz="1200" dirty="0" smtClean="0">
                <a:solidFill>
                  <a:srgbClr val="002776"/>
                </a:solidFill>
                <a:cs typeface="Arial" panose="020B0604020202020204" pitchFamily="34" charset="0"/>
              </a:rPr>
              <a:t> con el cual potenciar un mayor encadenamiento. </a:t>
            </a:r>
            <a:endParaRPr lang="es-ES" altLang="es-EC" sz="1200" dirty="0">
              <a:solidFill>
                <a:srgbClr val="002776"/>
              </a:solidFill>
              <a:cs typeface="Arial" panose="020B0604020202020204" pitchFamily="34" charset="0"/>
            </a:endParaRPr>
          </a:p>
        </p:txBody>
      </p:sp>
      <p:sp>
        <p:nvSpPr>
          <p:cNvPr id="19" name="TextBox 18"/>
          <p:cNvSpPr txBox="1"/>
          <p:nvPr/>
        </p:nvSpPr>
        <p:spPr bwMode="auto">
          <a:xfrm>
            <a:off x="1343223" y="5589240"/>
            <a:ext cx="7642225" cy="733425"/>
          </a:xfrm>
          <a:prstGeom prst="rect">
            <a:avLst/>
          </a:prstGeom>
        </p:spPr>
        <p:txBody>
          <a:bodyPr lIns="33231" rIns="33231" anchor="ctr"/>
          <a:lstStyle/>
          <a:p>
            <a:pPr marL="1466" defTabSz="843681" fontAlgn="base">
              <a:lnSpc>
                <a:spcPct val="106000"/>
              </a:lnSpc>
              <a:spcBef>
                <a:spcPct val="40000"/>
              </a:spcBef>
              <a:spcAft>
                <a:spcPct val="0"/>
              </a:spcAft>
              <a:buClr>
                <a:srgbClr val="000000"/>
              </a:buClr>
              <a:defRPr/>
            </a:pPr>
            <a:r>
              <a:rPr lang="es-ES" sz="1200" dirty="0" smtClean="0">
                <a:solidFill>
                  <a:srgbClr val="002776"/>
                </a:solidFill>
                <a:cs typeface="Arial" charset="0"/>
              </a:rPr>
              <a:t>Como conclusión derivada del análisis, se detecta la necesidad de un plan de acción para fomentar e incentivar estos encadenamientos productivos entre el turismo y grandes </a:t>
            </a:r>
            <a:r>
              <a:rPr lang="es-ES" sz="1200" dirty="0" err="1" smtClean="0">
                <a:solidFill>
                  <a:srgbClr val="002776"/>
                </a:solidFill>
                <a:cs typeface="Arial" charset="0"/>
              </a:rPr>
              <a:t>clusters</a:t>
            </a:r>
            <a:r>
              <a:rPr lang="es-ES" sz="1200" dirty="0" smtClean="0">
                <a:solidFill>
                  <a:srgbClr val="002776"/>
                </a:solidFill>
                <a:cs typeface="Arial" charset="0"/>
              </a:rPr>
              <a:t> de la ciudad, teniendo como prioridades a los </a:t>
            </a:r>
            <a:r>
              <a:rPr lang="es-ES" sz="1200" dirty="0" err="1" smtClean="0">
                <a:solidFill>
                  <a:srgbClr val="002776"/>
                </a:solidFill>
                <a:cs typeface="Arial" charset="0"/>
              </a:rPr>
              <a:t>clusters</a:t>
            </a:r>
            <a:r>
              <a:rPr lang="es-ES" sz="1200" dirty="0" smtClean="0">
                <a:solidFill>
                  <a:srgbClr val="002776"/>
                </a:solidFill>
                <a:cs typeface="Arial" charset="0"/>
              </a:rPr>
              <a:t> de Manufacturas y de Construcción. </a:t>
            </a:r>
            <a:endParaRPr lang="es-ES" sz="1200" dirty="0">
              <a:solidFill>
                <a:srgbClr val="002776"/>
              </a:solidFill>
              <a:cs typeface="Arial" charset="0"/>
            </a:endParaRPr>
          </a:p>
        </p:txBody>
      </p:sp>
      <p:sp>
        <p:nvSpPr>
          <p:cNvPr id="37901" name="TextBox 19"/>
          <p:cNvSpPr txBox="1">
            <a:spLocks noChangeArrowheads="1"/>
          </p:cNvSpPr>
          <p:nvPr/>
        </p:nvSpPr>
        <p:spPr bwMode="auto">
          <a:xfrm>
            <a:off x="1303114" y="3793099"/>
            <a:ext cx="7642225" cy="766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3231" rIns="33231" anchor="ctr"/>
          <a:lstStyle>
            <a:lvl1pPr defTabSz="842963">
              <a:defRPr sz="1900">
                <a:solidFill>
                  <a:schemeClr val="tx1"/>
                </a:solidFill>
                <a:latin typeface="Arial" panose="020B0604020202020204" pitchFamily="34" charset="0"/>
                <a:cs typeface="Arial" panose="020B0604020202020204" pitchFamily="34" charset="0"/>
              </a:defRPr>
            </a:lvl1pPr>
            <a:lvl2pPr defTabSz="842963">
              <a:defRPr sz="1900">
                <a:solidFill>
                  <a:schemeClr val="tx1"/>
                </a:solidFill>
                <a:latin typeface="Arial" panose="020B0604020202020204" pitchFamily="34" charset="0"/>
                <a:cs typeface="Arial" panose="020B0604020202020204" pitchFamily="34" charset="0"/>
              </a:defRPr>
            </a:lvl2pPr>
            <a:lvl3pPr defTabSz="842963">
              <a:defRPr sz="1900">
                <a:solidFill>
                  <a:schemeClr val="tx1"/>
                </a:solidFill>
                <a:latin typeface="Arial" panose="020B0604020202020204" pitchFamily="34" charset="0"/>
                <a:cs typeface="Arial" panose="020B0604020202020204" pitchFamily="34" charset="0"/>
              </a:defRPr>
            </a:lvl3pPr>
            <a:lvl4pPr defTabSz="842963">
              <a:defRPr sz="1900">
                <a:solidFill>
                  <a:schemeClr val="tx1"/>
                </a:solidFill>
                <a:latin typeface="Arial" panose="020B0604020202020204" pitchFamily="34" charset="0"/>
                <a:cs typeface="Arial" panose="020B0604020202020204" pitchFamily="34" charset="0"/>
              </a:defRPr>
            </a:lvl4pPr>
            <a:lvl5pPr defTabSz="842963">
              <a:defRPr sz="1900">
                <a:solidFill>
                  <a:schemeClr val="tx1"/>
                </a:solidFill>
                <a:latin typeface="Arial" panose="020B0604020202020204" pitchFamily="34" charset="0"/>
                <a:cs typeface="Arial" panose="020B0604020202020204" pitchFamily="34" charset="0"/>
              </a:defRPr>
            </a:lvl5pPr>
            <a:lvl6pPr marL="21748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6320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0892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5464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fontAlgn="base">
              <a:lnSpc>
                <a:spcPct val="106000"/>
              </a:lnSpc>
              <a:spcBef>
                <a:spcPct val="40000"/>
              </a:spcBef>
              <a:spcAft>
                <a:spcPct val="0"/>
              </a:spcAft>
              <a:buClr>
                <a:srgbClr val="000000"/>
              </a:buClr>
            </a:pPr>
            <a:r>
              <a:rPr lang="es-ES" altLang="es-EC" sz="1200" dirty="0" smtClean="0">
                <a:solidFill>
                  <a:srgbClr val="002776"/>
                </a:solidFill>
              </a:rPr>
              <a:t>La construcción y el comercio al por mayor y menor siguen en oportunidades de conexión; siendo la Construcción un </a:t>
            </a:r>
            <a:r>
              <a:rPr lang="es-ES" altLang="es-EC" sz="1200" dirty="0" err="1" smtClean="0">
                <a:solidFill>
                  <a:srgbClr val="002776"/>
                </a:solidFill>
              </a:rPr>
              <a:t>cluster</a:t>
            </a:r>
            <a:r>
              <a:rPr lang="es-ES" altLang="es-EC" sz="1200" dirty="0" smtClean="0">
                <a:solidFill>
                  <a:srgbClr val="002776"/>
                </a:solidFill>
              </a:rPr>
              <a:t> mayor en cuanto a volumen de consumo interno. El desarrollo de infraestructura y el potencial desarrollo urbano en el medio y largo plazo a raíz de la promoción de proyectos emblemáticos, hace que este </a:t>
            </a:r>
            <a:r>
              <a:rPr lang="es-ES" altLang="es-EC" sz="1200" dirty="0" err="1" smtClean="0">
                <a:solidFill>
                  <a:srgbClr val="002776"/>
                </a:solidFill>
              </a:rPr>
              <a:t>cluster</a:t>
            </a:r>
            <a:r>
              <a:rPr lang="es-ES" altLang="es-EC" sz="1200" dirty="0" smtClean="0">
                <a:solidFill>
                  <a:srgbClr val="002776"/>
                </a:solidFill>
              </a:rPr>
              <a:t> se posicione como un gran generador de dinámicas comerciales y de encadenamientos productivos con el turismo.  </a:t>
            </a:r>
            <a:endParaRPr lang="es-ES" altLang="es-EC" sz="1200" dirty="0">
              <a:solidFill>
                <a:srgbClr val="002776"/>
              </a:solidFill>
            </a:endParaRPr>
          </a:p>
        </p:txBody>
      </p:sp>
      <p:sp>
        <p:nvSpPr>
          <p:cNvPr id="37902" name="TextBox 20"/>
          <p:cNvSpPr txBox="1">
            <a:spLocks noChangeArrowheads="1"/>
          </p:cNvSpPr>
          <p:nvPr/>
        </p:nvSpPr>
        <p:spPr bwMode="auto">
          <a:xfrm>
            <a:off x="1217614" y="1614489"/>
            <a:ext cx="7642225" cy="995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3231" rIns="33231" anchor="ctr"/>
          <a:lstStyle>
            <a:lvl1pPr marL="1588" defTabSz="842963">
              <a:defRPr sz="1900">
                <a:solidFill>
                  <a:schemeClr val="tx1"/>
                </a:solidFill>
                <a:latin typeface="Arial" panose="020B0604020202020204" pitchFamily="34" charset="0"/>
                <a:cs typeface="Arial" panose="020B0604020202020204" pitchFamily="34" charset="0"/>
              </a:defRPr>
            </a:lvl1pPr>
            <a:lvl2pPr defTabSz="842963">
              <a:defRPr sz="1900">
                <a:solidFill>
                  <a:schemeClr val="tx1"/>
                </a:solidFill>
                <a:latin typeface="Arial" panose="020B0604020202020204" pitchFamily="34" charset="0"/>
                <a:cs typeface="Arial" panose="020B0604020202020204" pitchFamily="34" charset="0"/>
              </a:defRPr>
            </a:lvl2pPr>
            <a:lvl3pPr defTabSz="842963">
              <a:defRPr sz="1900">
                <a:solidFill>
                  <a:schemeClr val="tx1"/>
                </a:solidFill>
                <a:latin typeface="Arial" panose="020B0604020202020204" pitchFamily="34" charset="0"/>
                <a:cs typeface="Arial" panose="020B0604020202020204" pitchFamily="34" charset="0"/>
              </a:defRPr>
            </a:lvl3pPr>
            <a:lvl4pPr defTabSz="842963">
              <a:defRPr sz="1900">
                <a:solidFill>
                  <a:schemeClr val="tx1"/>
                </a:solidFill>
                <a:latin typeface="Arial" panose="020B0604020202020204" pitchFamily="34" charset="0"/>
                <a:cs typeface="Arial" panose="020B0604020202020204" pitchFamily="34" charset="0"/>
              </a:defRPr>
            </a:lvl4pPr>
            <a:lvl5pPr defTabSz="842963">
              <a:defRPr sz="1900">
                <a:solidFill>
                  <a:schemeClr val="tx1"/>
                </a:solidFill>
                <a:latin typeface="Arial" panose="020B0604020202020204" pitchFamily="34" charset="0"/>
                <a:cs typeface="Arial" panose="020B0604020202020204" pitchFamily="34" charset="0"/>
              </a:defRPr>
            </a:lvl5pPr>
            <a:lvl6pPr marL="21748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6pPr>
            <a:lvl7pPr marL="26320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7pPr>
            <a:lvl8pPr marL="30892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8pPr>
            <a:lvl9pPr marL="3546475" indent="111125" defTabSz="842963" eaLnBrk="0" fontAlgn="base" hangingPunct="0">
              <a:spcBef>
                <a:spcPct val="0"/>
              </a:spcBef>
              <a:spcAft>
                <a:spcPct val="0"/>
              </a:spcAft>
              <a:defRPr sz="1900">
                <a:solidFill>
                  <a:schemeClr val="tx1"/>
                </a:solidFill>
                <a:latin typeface="Arial" panose="020B0604020202020204" pitchFamily="34" charset="0"/>
                <a:cs typeface="Arial" panose="020B0604020202020204" pitchFamily="34" charset="0"/>
              </a:defRPr>
            </a:lvl9pPr>
          </a:lstStyle>
          <a:p>
            <a:pPr fontAlgn="base">
              <a:lnSpc>
                <a:spcPct val="106000"/>
              </a:lnSpc>
              <a:spcBef>
                <a:spcPct val="40000"/>
              </a:spcBef>
              <a:spcAft>
                <a:spcPct val="0"/>
              </a:spcAft>
              <a:buClr>
                <a:srgbClr val="000000"/>
              </a:buClr>
            </a:pPr>
            <a:r>
              <a:rPr lang="es-ES" altLang="es-EC" sz="1200" dirty="0" smtClean="0">
                <a:solidFill>
                  <a:srgbClr val="002776"/>
                </a:solidFill>
              </a:rPr>
              <a:t>De los datos obtenidos observamos que los </a:t>
            </a:r>
            <a:r>
              <a:rPr lang="es-ES" altLang="es-EC" sz="1200" dirty="0" err="1" smtClean="0">
                <a:solidFill>
                  <a:srgbClr val="002776"/>
                </a:solidFill>
              </a:rPr>
              <a:t>clusters</a:t>
            </a:r>
            <a:r>
              <a:rPr lang="es-ES" altLang="es-EC" sz="1200" dirty="0" smtClean="0">
                <a:solidFill>
                  <a:srgbClr val="002776"/>
                </a:solidFill>
              </a:rPr>
              <a:t> que mayor relación tienen con las etapas del turismo son el transporte y comunicación, y las manufacturas específicas. Resulta de interés el </a:t>
            </a:r>
            <a:r>
              <a:rPr lang="es-ES" altLang="es-EC" sz="1200" dirty="0" err="1" smtClean="0">
                <a:solidFill>
                  <a:srgbClr val="002776"/>
                </a:solidFill>
              </a:rPr>
              <a:t>Cluster</a:t>
            </a:r>
            <a:r>
              <a:rPr lang="es-ES" altLang="es-EC" sz="1200" dirty="0" smtClean="0">
                <a:solidFill>
                  <a:srgbClr val="002776"/>
                </a:solidFill>
              </a:rPr>
              <a:t> de Manufacturas y su conexión con el turismo, debido al tamaño de consumo interno que genera, y al consumo intensivo de manufacturas que puede generar el turismo. Adicionalmente, se asume como premisa, que el porcentaje de fugas de divisas en insumos para la manufactura es menor que en otros </a:t>
            </a:r>
            <a:r>
              <a:rPr lang="es-ES" altLang="es-EC" sz="1200" dirty="0" err="1" smtClean="0">
                <a:solidFill>
                  <a:srgbClr val="002776"/>
                </a:solidFill>
              </a:rPr>
              <a:t>clusters</a:t>
            </a:r>
            <a:r>
              <a:rPr lang="es-ES" altLang="es-EC" sz="1200" dirty="0" smtClean="0">
                <a:solidFill>
                  <a:srgbClr val="002776"/>
                </a:solidFill>
              </a:rPr>
              <a:t>, por lo que se vislumbra como el </a:t>
            </a:r>
            <a:r>
              <a:rPr lang="es-ES" altLang="es-EC" sz="1200" dirty="0" err="1" smtClean="0">
                <a:solidFill>
                  <a:srgbClr val="002776"/>
                </a:solidFill>
              </a:rPr>
              <a:t>cluster</a:t>
            </a:r>
            <a:r>
              <a:rPr lang="es-ES" altLang="es-EC" sz="1200" dirty="0" smtClean="0">
                <a:solidFill>
                  <a:srgbClr val="002776"/>
                </a:solidFill>
              </a:rPr>
              <a:t> más atractivo para investigar y potenciar su encadenamiento.</a:t>
            </a:r>
            <a:endParaRPr lang="es-ES" altLang="es-EC" sz="1200" dirty="0">
              <a:solidFill>
                <a:srgbClr val="002776"/>
              </a:solidFill>
            </a:endParaRPr>
          </a:p>
        </p:txBody>
      </p:sp>
    </p:spTree>
    <p:extLst>
      <p:ext uri="{BB962C8B-B14F-4D97-AF65-F5344CB8AC3E}">
        <p14:creationId xmlns:p14="http://schemas.microsoft.com/office/powerpoint/2010/main" val="374922405"/>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defPPr>
              <a:defRPr lang="es-ES"/>
            </a:defPPr>
            <a:lvl1pPr marL="712788" indent="-712788" fontAlgn="base">
              <a:lnSpc>
                <a:spcPct val="106000"/>
              </a:lnSpc>
              <a:spcBef>
                <a:spcPts val="200"/>
              </a:spcBef>
              <a:spcAft>
                <a:spcPct val="0"/>
              </a:spcAft>
              <a:buClr>
                <a:srgbClr val="000000"/>
              </a:buClr>
              <a:buSzPct val="80000"/>
              <a:buFont typeface="Wingdings" pitchFamily="2" charset="2"/>
              <a:defRPr sz="2800" kern="0">
                <a:solidFill>
                  <a:srgbClr val="FFFFFF"/>
                </a:solidFill>
              </a:defRPr>
            </a:lvl1pPr>
            <a:lvl2pPr marL="227013" indent="-225425" fontAlgn="base">
              <a:lnSpc>
                <a:spcPct val="106000"/>
              </a:lnSpc>
              <a:spcBef>
                <a:spcPct val="40000"/>
              </a:spcBef>
              <a:spcAft>
                <a:spcPct val="0"/>
              </a:spcAft>
              <a:buClr>
                <a:schemeClr val="tx1"/>
              </a:buClr>
              <a:buFont typeface="Wingdings 2" pitchFamily="18" charset="2"/>
              <a:buChar char="¡"/>
            </a:lvl2pPr>
            <a:lvl3pPr marL="457200" indent="-228600" fontAlgn="base">
              <a:lnSpc>
                <a:spcPct val="106000"/>
              </a:lnSpc>
              <a:spcBef>
                <a:spcPct val="20000"/>
              </a:spcBef>
              <a:spcAft>
                <a:spcPct val="0"/>
              </a:spcAft>
              <a:buClr>
                <a:schemeClr val="tx1"/>
              </a:buClr>
              <a:buFont typeface="Arial" pitchFamily="34" charset="0"/>
              <a:buChar char="–"/>
              <a:defRPr sz="1600"/>
            </a:lvl3pPr>
            <a:lvl4pPr marL="681038" indent="-222250" fontAlgn="base">
              <a:lnSpc>
                <a:spcPct val="106000"/>
              </a:lnSpc>
              <a:spcBef>
                <a:spcPct val="20000"/>
              </a:spcBef>
              <a:spcAft>
                <a:spcPct val="0"/>
              </a:spcAft>
              <a:buClr>
                <a:schemeClr val="tx1"/>
              </a:buClr>
              <a:buChar char="•"/>
              <a:defRPr sz="1600"/>
            </a:lvl4pPr>
            <a:lvl5pPr marL="1722438" indent="-236538" fontAlgn="base">
              <a:spcBef>
                <a:spcPct val="20000"/>
              </a:spcBef>
              <a:spcAft>
                <a:spcPct val="0"/>
              </a:spcAft>
              <a:buClr>
                <a:schemeClr val="tx1"/>
              </a:buClr>
              <a:buChar char="–"/>
              <a:defRPr sz="1200"/>
            </a:lvl5pPr>
            <a:lvl6pPr marL="2179638" indent="-236538" fontAlgn="base">
              <a:spcBef>
                <a:spcPct val="20000"/>
              </a:spcBef>
              <a:spcAft>
                <a:spcPct val="0"/>
              </a:spcAft>
              <a:buClr>
                <a:schemeClr val="tx1"/>
              </a:buClr>
              <a:buChar char="–"/>
              <a:defRPr sz="1200"/>
            </a:lvl6pPr>
            <a:lvl7pPr marL="2636838" indent="-236538" fontAlgn="base">
              <a:spcBef>
                <a:spcPct val="20000"/>
              </a:spcBef>
              <a:spcAft>
                <a:spcPct val="0"/>
              </a:spcAft>
              <a:buClr>
                <a:schemeClr val="tx1"/>
              </a:buClr>
              <a:buChar char="–"/>
              <a:defRPr sz="1200"/>
            </a:lvl7pPr>
            <a:lvl8pPr marL="3094038" indent="-236538" fontAlgn="base">
              <a:spcBef>
                <a:spcPct val="20000"/>
              </a:spcBef>
              <a:spcAft>
                <a:spcPct val="0"/>
              </a:spcAft>
              <a:buClr>
                <a:schemeClr val="tx1"/>
              </a:buClr>
              <a:buChar char="–"/>
              <a:defRPr sz="1200"/>
            </a:lvl8pPr>
            <a:lvl9pPr marL="3551238" indent="-236538" fontAlgn="base">
              <a:spcBef>
                <a:spcPct val="20000"/>
              </a:spcBef>
              <a:spcAft>
                <a:spcPct val="0"/>
              </a:spcAft>
              <a:buClr>
                <a:schemeClr val="tx1"/>
              </a:buClr>
              <a:buChar char="–"/>
              <a:defRPr sz="1200"/>
            </a:lvl9pPr>
          </a:lstStyle>
          <a:p>
            <a:r>
              <a:rPr lang="es-ES" dirty="0" smtClean="0"/>
              <a:t>3.2. Encadenamiento productivo con socios estratégicos</a:t>
            </a:r>
            <a:endParaRPr lang="es-ES" dirty="0"/>
          </a:p>
        </p:txBody>
      </p:sp>
    </p:spTree>
    <p:extLst>
      <p:ext uri="{BB962C8B-B14F-4D97-AF65-F5344CB8AC3E}">
        <p14:creationId xmlns:p14="http://schemas.microsoft.com/office/powerpoint/2010/main" val="1251261739"/>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264</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400" dirty="0" smtClean="0"/>
              <a:t>Identificar la visión de trabajo con socios estratégicos por parte de Quito Turismo</a:t>
            </a:r>
            <a:r>
              <a:rPr lang="es-ES" sz="1400" b="0" dirty="0" smtClean="0"/>
              <a:t>, para luego definir </a:t>
            </a:r>
            <a:r>
              <a:rPr lang="es-ES" sz="1400" b="0" dirty="0"/>
              <a:t>estrategias de trabajo </a:t>
            </a:r>
            <a:r>
              <a:rPr lang="es-ES" sz="1400" b="0" dirty="0" smtClean="0"/>
              <a:t>y redefinir los </a:t>
            </a:r>
            <a:r>
              <a:rPr lang="es-ES" sz="1400" b="0" dirty="0" err="1"/>
              <a:t>stakeholders</a:t>
            </a:r>
            <a:r>
              <a:rPr lang="es-ES" sz="1400" b="0" dirty="0"/>
              <a:t> </a:t>
            </a:r>
            <a:r>
              <a:rPr lang="es-ES" sz="1400" b="0" dirty="0" smtClean="0"/>
              <a:t>clave que faciliten el desarrollo del turismo </a:t>
            </a:r>
            <a:r>
              <a:rPr lang="es-ES" sz="1400" b="0" dirty="0"/>
              <a:t>y </a:t>
            </a:r>
            <a:r>
              <a:rPr lang="es-ES" sz="1400" b="0" dirty="0" smtClean="0"/>
              <a:t>contribuyan </a:t>
            </a:r>
            <a:r>
              <a:rPr lang="es-ES" sz="1400" b="0" dirty="0"/>
              <a:t>a la </a:t>
            </a:r>
            <a:r>
              <a:rPr lang="es-ES" sz="1400" dirty="0"/>
              <a:t>consecución de los objetivos </a:t>
            </a:r>
            <a:r>
              <a:rPr lang="es-ES" sz="1400" dirty="0" smtClean="0"/>
              <a:t>el Plan</a:t>
            </a:r>
            <a:endParaRPr lang="es-ES" sz="140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500" y="2708920"/>
            <a:ext cx="1901114"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346544" y="1592133"/>
              <a:ext cx="4425122"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2695900" y="2708932"/>
            <a:ext cx="6823644"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3" y="3050711"/>
            <a:ext cx="1914252"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Matrices de priorización de socios estratégicos para Quito Turismo, en general, y por departamento, en particular</a:t>
            </a:r>
            <a:endParaRPr lang="es-ES" sz="1200" dirty="0">
              <a:solidFill>
                <a:srgbClr val="002776"/>
              </a:solidFill>
              <a:cs typeface="Arial" charset="0"/>
            </a:endParaRPr>
          </a:p>
        </p:txBody>
      </p:sp>
      <p:sp>
        <p:nvSpPr>
          <p:cNvPr id="26" name="TextBox 25"/>
          <p:cNvSpPr txBox="1"/>
          <p:nvPr/>
        </p:nvSpPr>
        <p:spPr bwMode="auto">
          <a:xfrm>
            <a:off x="2648745" y="3050711"/>
            <a:ext cx="2592287"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588" lvl="1" defTabSz="914400" fontAlgn="base">
              <a:spcAft>
                <a:spcPts val="600"/>
              </a:spcAft>
              <a:buClr>
                <a:srgbClr val="002060"/>
              </a:buClr>
            </a:pPr>
            <a:r>
              <a:rPr lang="es-ES" sz="1200" dirty="0" smtClean="0">
                <a:solidFill>
                  <a:srgbClr val="002776"/>
                </a:solidFill>
                <a:cs typeface="Arial" charset="0"/>
              </a:rPr>
              <a:t>Como parte del Producto I, </a:t>
            </a:r>
            <a:r>
              <a:rPr lang="es-ES" sz="1200" b="1" dirty="0" smtClean="0">
                <a:solidFill>
                  <a:srgbClr val="002776"/>
                </a:solidFill>
                <a:cs typeface="Arial" charset="0"/>
              </a:rPr>
              <a:t>cada departamento de Quito Turismo ha </a:t>
            </a:r>
            <a:r>
              <a:rPr lang="es-ES" sz="1200" b="1" dirty="0">
                <a:solidFill>
                  <a:srgbClr val="002776"/>
                </a:solidFill>
                <a:cs typeface="Arial" charset="0"/>
              </a:rPr>
              <a:t>identificado los socios estratégicos </a:t>
            </a:r>
            <a:r>
              <a:rPr lang="es-ES" sz="1200" b="1" dirty="0" smtClean="0">
                <a:solidFill>
                  <a:srgbClr val="002776"/>
                </a:solidFill>
                <a:cs typeface="Arial" charset="0"/>
              </a:rPr>
              <a:t>de su área</a:t>
            </a:r>
            <a:r>
              <a:rPr lang="es-ES" sz="1200" dirty="0" smtClean="0">
                <a:solidFill>
                  <a:srgbClr val="002776"/>
                </a:solidFill>
                <a:cs typeface="Arial" charset="0"/>
              </a:rPr>
              <a:t>, analizándolos según su </a:t>
            </a:r>
            <a:r>
              <a:rPr lang="es-ES" sz="1200" dirty="0">
                <a:solidFill>
                  <a:srgbClr val="002776"/>
                </a:solidFill>
                <a:cs typeface="Arial" charset="0"/>
              </a:rPr>
              <a:t>grado de apoyo al turismo de la ciudad </a:t>
            </a:r>
            <a:r>
              <a:rPr lang="es-ES" sz="1200" b="1" dirty="0">
                <a:solidFill>
                  <a:srgbClr val="002776"/>
                </a:solidFill>
                <a:cs typeface="Arial" charset="0"/>
              </a:rPr>
              <a:t>en base a dos variables </a:t>
            </a:r>
            <a:r>
              <a:rPr lang="es-ES" sz="1200" b="1" dirty="0" smtClean="0">
                <a:solidFill>
                  <a:srgbClr val="002776"/>
                </a:solidFill>
                <a:cs typeface="Arial" charset="0"/>
              </a:rPr>
              <a:t>principales:</a:t>
            </a:r>
          </a:p>
          <a:p>
            <a:pPr marL="173038" lvl="1" indent="-171450" defTabSz="914400" fontAlgn="base">
              <a:spcAft>
                <a:spcPts val="600"/>
              </a:spcAft>
              <a:buClr>
                <a:srgbClr val="002060"/>
              </a:buClr>
              <a:buFont typeface="Arial" panose="020B0604020202020204" pitchFamily="34" charset="0"/>
              <a:buChar char="•"/>
            </a:pPr>
            <a:r>
              <a:rPr lang="es-ES" sz="1200" b="1" dirty="0" smtClean="0">
                <a:solidFill>
                  <a:srgbClr val="002776"/>
                </a:solidFill>
                <a:cs typeface="Arial" charset="0"/>
              </a:rPr>
              <a:t> </a:t>
            </a:r>
            <a:r>
              <a:rPr lang="es-ES" sz="1200" b="1" dirty="0">
                <a:solidFill>
                  <a:srgbClr val="002776"/>
                </a:solidFill>
                <a:cs typeface="Arial" charset="0"/>
              </a:rPr>
              <a:t>Grado de influencia </a:t>
            </a:r>
            <a:r>
              <a:rPr lang="es-ES" sz="1200" dirty="0">
                <a:solidFill>
                  <a:srgbClr val="002776"/>
                </a:solidFill>
                <a:cs typeface="Arial" charset="0"/>
              </a:rPr>
              <a:t>para lograr los objetivos</a:t>
            </a:r>
          </a:p>
          <a:p>
            <a:pPr marL="173038" lvl="1" indent="-171450" defTabSz="914400" fontAlgn="base">
              <a:spcAft>
                <a:spcPts val="600"/>
              </a:spcAft>
              <a:buClr>
                <a:srgbClr val="002060"/>
              </a:buClr>
              <a:buFont typeface="Arial" panose="020B0604020202020204" pitchFamily="34" charset="0"/>
              <a:buChar char="•"/>
            </a:pPr>
            <a:r>
              <a:rPr lang="es-ES" sz="1200" b="1" dirty="0">
                <a:solidFill>
                  <a:srgbClr val="002776"/>
                </a:solidFill>
                <a:cs typeface="Arial" charset="0"/>
              </a:rPr>
              <a:t>Grado de apoyo </a:t>
            </a:r>
            <a:r>
              <a:rPr lang="es-ES" sz="1200" dirty="0">
                <a:solidFill>
                  <a:srgbClr val="002776"/>
                </a:solidFill>
                <a:cs typeface="Arial" charset="0"/>
              </a:rPr>
              <a:t>al turismo de la ciudad</a:t>
            </a:r>
          </a:p>
          <a:p>
            <a:pPr marL="1588" lvl="1" defTabSz="914400" fontAlgn="base">
              <a:spcAft>
                <a:spcPts val="600"/>
              </a:spcAft>
              <a:buClr>
                <a:srgbClr val="002060"/>
              </a:buClr>
            </a:pPr>
            <a:r>
              <a:rPr lang="es-ES" sz="1200" dirty="0" smtClean="0">
                <a:solidFill>
                  <a:srgbClr val="002776"/>
                </a:solidFill>
                <a:cs typeface="Arial" charset="0"/>
              </a:rPr>
              <a:t>El </a:t>
            </a:r>
            <a:r>
              <a:rPr lang="es-ES" sz="1200" dirty="0">
                <a:solidFill>
                  <a:srgbClr val="002776"/>
                </a:solidFill>
                <a:cs typeface="Arial" charset="0"/>
              </a:rPr>
              <a:t>mapa de priorización de </a:t>
            </a:r>
            <a:r>
              <a:rPr lang="es-ES" sz="1200" dirty="0" err="1">
                <a:solidFill>
                  <a:srgbClr val="002776"/>
                </a:solidFill>
                <a:cs typeface="Arial" charset="0"/>
              </a:rPr>
              <a:t>stakeholders</a:t>
            </a:r>
            <a:r>
              <a:rPr lang="es-ES" sz="1200" dirty="0">
                <a:solidFill>
                  <a:srgbClr val="002776"/>
                </a:solidFill>
                <a:cs typeface="Arial" charset="0"/>
              </a:rPr>
              <a:t> </a:t>
            </a:r>
            <a:r>
              <a:rPr lang="es-ES" sz="1200" b="1" dirty="0">
                <a:solidFill>
                  <a:srgbClr val="002776"/>
                </a:solidFill>
                <a:cs typeface="Arial" charset="0"/>
              </a:rPr>
              <a:t>permite identificar </a:t>
            </a:r>
            <a:r>
              <a:rPr lang="es-ES" sz="1200" b="1" dirty="0" smtClean="0">
                <a:solidFill>
                  <a:srgbClr val="002776"/>
                </a:solidFill>
                <a:cs typeface="Arial" charset="0"/>
              </a:rPr>
              <a:t>los </a:t>
            </a:r>
            <a:r>
              <a:rPr lang="es-ES" sz="1200" b="1" dirty="0">
                <a:solidFill>
                  <a:srgbClr val="002776"/>
                </a:solidFill>
                <a:cs typeface="Arial" charset="0"/>
              </a:rPr>
              <a:t>socios </a:t>
            </a:r>
            <a:r>
              <a:rPr lang="es-ES" sz="1200" b="1" dirty="0" smtClean="0">
                <a:solidFill>
                  <a:srgbClr val="002776"/>
                </a:solidFill>
                <a:cs typeface="Arial" charset="0"/>
              </a:rPr>
              <a:t>considerados “aliados</a:t>
            </a:r>
            <a:r>
              <a:rPr lang="es-ES" sz="1200" b="1" dirty="0">
                <a:solidFill>
                  <a:srgbClr val="002776"/>
                </a:solidFill>
                <a:cs typeface="Arial" charset="0"/>
              </a:rPr>
              <a:t>” </a:t>
            </a:r>
            <a:r>
              <a:rPr lang="es-ES" sz="1200" dirty="0">
                <a:solidFill>
                  <a:srgbClr val="002776"/>
                </a:solidFill>
                <a:cs typeface="Arial" charset="0"/>
              </a:rPr>
              <a:t>para Quito </a:t>
            </a:r>
            <a:r>
              <a:rPr lang="es-ES" sz="1200" dirty="0" smtClean="0">
                <a:solidFill>
                  <a:srgbClr val="002776"/>
                </a:solidFill>
                <a:cs typeface="Arial" charset="0"/>
              </a:rPr>
              <a:t>Turismo, </a:t>
            </a:r>
            <a:r>
              <a:rPr lang="es-ES" sz="1200" b="1" dirty="0" smtClean="0">
                <a:solidFill>
                  <a:srgbClr val="002776"/>
                </a:solidFill>
                <a:cs typeface="Arial" charset="0"/>
              </a:rPr>
              <a:t>apreciar su visión de trabajo conjunto</a:t>
            </a:r>
            <a:r>
              <a:rPr lang="es-ES" sz="1200" dirty="0" smtClean="0">
                <a:solidFill>
                  <a:srgbClr val="002776"/>
                </a:solidFill>
                <a:cs typeface="Arial" charset="0"/>
              </a:rPr>
              <a:t>, e identificar posibles </a:t>
            </a:r>
            <a:r>
              <a:rPr lang="es-ES" sz="1200" b="1" dirty="0" smtClean="0">
                <a:solidFill>
                  <a:srgbClr val="002776"/>
                </a:solidFill>
                <a:cs typeface="Arial" charset="0"/>
              </a:rPr>
              <a:t>modificaciones en la gestión de socios clave</a:t>
            </a:r>
            <a:r>
              <a:rPr lang="es-ES" sz="1200" dirty="0" smtClean="0">
                <a:solidFill>
                  <a:srgbClr val="002776"/>
                </a:solidFill>
                <a:cs typeface="Arial" charset="0"/>
              </a:rPr>
              <a:t>. </a:t>
            </a:r>
            <a:endParaRPr lang="es-ES" sz="1200" dirty="0">
              <a:solidFill>
                <a:srgbClr val="002776"/>
              </a:solidFill>
              <a:cs typeface="Arial" charset="0"/>
            </a:endParaRPr>
          </a:p>
        </p:txBody>
      </p:sp>
      <p:graphicFrame>
        <p:nvGraphicFramePr>
          <p:cNvPr id="46" name="10 Tabla"/>
          <p:cNvGraphicFramePr>
            <a:graphicFrameLocks noGrp="1"/>
          </p:cNvGraphicFramePr>
          <p:nvPr>
            <p:custDataLst>
              <p:tags r:id="rId1"/>
            </p:custDataLst>
            <p:extLst>
              <p:ext uri="{D42A27DB-BD31-4B8C-83A1-F6EECF244321}">
                <p14:modId xmlns:p14="http://schemas.microsoft.com/office/powerpoint/2010/main" val="152507957"/>
              </p:ext>
            </p:extLst>
          </p:nvPr>
        </p:nvGraphicFramePr>
        <p:xfrm>
          <a:off x="6393160" y="3152874"/>
          <a:ext cx="2880000" cy="2880000"/>
        </p:xfrm>
        <a:graphic>
          <a:graphicData uri="http://schemas.openxmlformats.org/drawingml/2006/table">
            <a:tbl>
              <a:tblPr firstRow="1" bandRow="1">
                <a:tableStyleId>{5C22544A-7EE6-4342-B048-85BDC9FD1C3A}</a:tableStyleId>
              </a:tblPr>
              <a:tblGrid>
                <a:gridCol w="1440000"/>
                <a:gridCol w="1440000"/>
              </a:tblGrid>
              <a:tr h="1440000">
                <a:tc>
                  <a:txBody>
                    <a:bodyPr/>
                    <a:lstStyle/>
                    <a:p>
                      <a:pPr algn="ctr"/>
                      <a:endParaRPr lang="es-ES" sz="1600" dirty="0"/>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tx1">
                        <a:lumMod val="20000"/>
                        <a:lumOff val="80000"/>
                      </a:schemeClr>
                    </a:solidFill>
                  </a:tcPr>
                </a:tc>
                <a:tc>
                  <a:txBody>
                    <a:bodyPr/>
                    <a:lstStyle/>
                    <a:p>
                      <a:pPr algn="ctr"/>
                      <a:endParaRPr lang="es-ES" sz="1600" dirty="0"/>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2"/>
                    </a:solidFill>
                  </a:tcPr>
                </a:tc>
              </a:tr>
              <a:tr h="1440000">
                <a:tc>
                  <a:txBody>
                    <a:bodyPr/>
                    <a:lstStyle/>
                    <a:p>
                      <a:pPr algn="ctr"/>
                      <a:endParaRPr lang="es-ES" sz="1600" dirty="0"/>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tx1">
                        <a:lumMod val="20000"/>
                        <a:lumOff val="80000"/>
                      </a:schemeClr>
                    </a:solidFill>
                  </a:tcPr>
                </a:tc>
                <a:tc>
                  <a:txBody>
                    <a:bodyPr/>
                    <a:lstStyle/>
                    <a:p>
                      <a:pPr algn="ctr"/>
                      <a:endParaRPr lang="es-ES" sz="1600" dirty="0"/>
                    </a:p>
                  </a:txBody>
                  <a:tcPr anchor="ctr">
                    <a:lnL w="12700" cap="flat" cmpd="sng" algn="ctr">
                      <a:solidFill>
                        <a:schemeClr val="bg1">
                          <a:lumMod val="95000"/>
                        </a:schemeClr>
                      </a:solidFill>
                      <a:prstDash val="solid"/>
                      <a:round/>
                      <a:headEnd type="none" w="med" len="med"/>
                      <a:tailEnd type="none" w="med" len="med"/>
                    </a:lnL>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tx1">
                        <a:lumMod val="20000"/>
                        <a:lumOff val="80000"/>
                      </a:schemeClr>
                    </a:solidFill>
                  </a:tcPr>
                </a:tc>
              </a:tr>
            </a:tbl>
          </a:graphicData>
        </a:graphic>
      </p:graphicFrame>
      <p:sp>
        <p:nvSpPr>
          <p:cNvPr id="47" name="13 CuadroTexto"/>
          <p:cNvSpPr txBox="1"/>
          <p:nvPr>
            <p:custDataLst>
              <p:tags r:id="rId2"/>
            </p:custDataLst>
          </p:nvPr>
        </p:nvSpPr>
        <p:spPr>
          <a:xfrm rot="16200000">
            <a:off x="4801513" y="4362041"/>
            <a:ext cx="2276249" cy="461665"/>
          </a:xfrm>
          <a:prstGeom prst="rect">
            <a:avLst/>
          </a:prstGeom>
          <a:noFill/>
        </p:spPr>
        <p:txBody>
          <a:bodyPr wrap="square" rtlCol="0">
            <a:spAutoFit/>
          </a:bodyPr>
          <a:lstStyle/>
          <a:p>
            <a:pPr algn="r" defTabSz="914400"/>
            <a:r>
              <a:rPr lang="es-ES" sz="1200" b="1" dirty="0" smtClean="0">
                <a:solidFill>
                  <a:srgbClr val="FFFFFF">
                    <a:lumMod val="50000"/>
                  </a:srgbClr>
                </a:solidFill>
                <a:cs typeface="Arial" pitchFamily="34" charset="0"/>
              </a:rPr>
              <a:t>Grado de influencia para lograr objetivos</a:t>
            </a:r>
            <a:endParaRPr lang="es-ES" sz="1200" b="1" dirty="0">
              <a:solidFill>
                <a:srgbClr val="FFFFFF">
                  <a:lumMod val="50000"/>
                </a:srgbClr>
              </a:solidFill>
              <a:cs typeface="Arial" pitchFamily="34" charset="0"/>
            </a:endParaRPr>
          </a:p>
        </p:txBody>
      </p:sp>
      <p:sp>
        <p:nvSpPr>
          <p:cNvPr id="48" name="14 CuadroTexto"/>
          <p:cNvSpPr txBox="1"/>
          <p:nvPr>
            <p:custDataLst>
              <p:tags r:id="rId3"/>
            </p:custDataLst>
          </p:nvPr>
        </p:nvSpPr>
        <p:spPr>
          <a:xfrm>
            <a:off x="6521831" y="6214600"/>
            <a:ext cx="2280336" cy="461665"/>
          </a:xfrm>
          <a:prstGeom prst="rect">
            <a:avLst/>
          </a:prstGeom>
          <a:noFill/>
        </p:spPr>
        <p:txBody>
          <a:bodyPr wrap="square" rtlCol="0">
            <a:spAutoFit/>
          </a:bodyPr>
          <a:lstStyle/>
          <a:p>
            <a:pPr defTabSz="914400"/>
            <a:r>
              <a:rPr lang="es-ES" sz="1200" b="1" dirty="0" smtClean="0">
                <a:solidFill>
                  <a:srgbClr val="FFFFFF">
                    <a:lumMod val="50000"/>
                  </a:srgbClr>
                </a:solidFill>
                <a:cs typeface="Arial" pitchFamily="34" charset="0"/>
              </a:rPr>
              <a:t>Grado de apoyo al turismo de la ciudad</a:t>
            </a:r>
            <a:endParaRPr lang="es-ES" sz="1200" b="1" dirty="0">
              <a:solidFill>
                <a:srgbClr val="FFFFFF">
                  <a:lumMod val="50000"/>
                </a:srgbClr>
              </a:solidFill>
              <a:cs typeface="Arial" pitchFamily="34" charset="0"/>
            </a:endParaRPr>
          </a:p>
        </p:txBody>
      </p:sp>
      <p:cxnSp>
        <p:nvCxnSpPr>
          <p:cNvPr id="49" name="Straight Arrow Connector 48"/>
          <p:cNvCxnSpPr/>
          <p:nvPr/>
        </p:nvCxnSpPr>
        <p:spPr>
          <a:xfrm>
            <a:off x="6177136" y="6214600"/>
            <a:ext cx="3240360"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0" name="Straight Arrow Connector 49"/>
          <p:cNvCxnSpPr/>
          <p:nvPr/>
        </p:nvCxnSpPr>
        <p:spPr>
          <a:xfrm flipV="1">
            <a:off x="6177136" y="3021793"/>
            <a:ext cx="0" cy="3192807"/>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1" name="14 CuadroTexto"/>
          <p:cNvSpPr txBox="1"/>
          <p:nvPr>
            <p:custDataLst>
              <p:tags r:id="rId4"/>
            </p:custDataLst>
          </p:nvPr>
        </p:nvSpPr>
        <p:spPr>
          <a:xfrm>
            <a:off x="6147791" y="6214600"/>
            <a:ext cx="331362" cy="338554"/>
          </a:xfrm>
          <a:prstGeom prst="rect">
            <a:avLst/>
          </a:prstGeom>
          <a:noFill/>
        </p:spPr>
        <p:txBody>
          <a:bodyPr wrap="square" rtlCol="0">
            <a:spAutoFit/>
          </a:bodyPr>
          <a:lstStyle/>
          <a:p>
            <a:pPr defTabSz="914400"/>
            <a:r>
              <a:rPr lang="es-ES" sz="1600" dirty="0" smtClean="0">
                <a:solidFill>
                  <a:srgbClr val="FFFFFF">
                    <a:lumMod val="50000"/>
                  </a:srgbClr>
                </a:solidFill>
                <a:cs typeface="Arial" pitchFamily="34" charset="0"/>
              </a:rPr>
              <a:t>–</a:t>
            </a:r>
            <a:endParaRPr lang="es-ES" sz="1600" dirty="0">
              <a:solidFill>
                <a:srgbClr val="FFFFFF">
                  <a:lumMod val="50000"/>
                </a:srgbClr>
              </a:solidFill>
              <a:cs typeface="Arial" pitchFamily="34" charset="0"/>
            </a:endParaRPr>
          </a:p>
        </p:txBody>
      </p:sp>
      <p:sp>
        <p:nvSpPr>
          <p:cNvPr id="52" name="14 CuadroTexto"/>
          <p:cNvSpPr txBox="1"/>
          <p:nvPr>
            <p:custDataLst>
              <p:tags r:id="rId5"/>
            </p:custDataLst>
          </p:nvPr>
        </p:nvSpPr>
        <p:spPr>
          <a:xfrm>
            <a:off x="5832442" y="5901544"/>
            <a:ext cx="331362" cy="338554"/>
          </a:xfrm>
          <a:prstGeom prst="rect">
            <a:avLst/>
          </a:prstGeom>
          <a:noFill/>
        </p:spPr>
        <p:txBody>
          <a:bodyPr wrap="square" rtlCol="0">
            <a:spAutoFit/>
          </a:bodyPr>
          <a:lstStyle/>
          <a:p>
            <a:pPr defTabSz="914400"/>
            <a:r>
              <a:rPr lang="es-ES" sz="1600" dirty="0" smtClean="0">
                <a:solidFill>
                  <a:srgbClr val="FFFFFF">
                    <a:lumMod val="50000"/>
                  </a:srgbClr>
                </a:solidFill>
                <a:cs typeface="Arial" pitchFamily="34" charset="0"/>
              </a:rPr>
              <a:t>–</a:t>
            </a:r>
            <a:endParaRPr lang="es-ES" sz="1600" dirty="0">
              <a:solidFill>
                <a:srgbClr val="FFFFFF">
                  <a:lumMod val="50000"/>
                </a:srgbClr>
              </a:solidFill>
              <a:cs typeface="Arial" pitchFamily="34" charset="0"/>
            </a:endParaRPr>
          </a:p>
        </p:txBody>
      </p:sp>
      <p:sp>
        <p:nvSpPr>
          <p:cNvPr id="53" name="14 CuadroTexto"/>
          <p:cNvSpPr txBox="1"/>
          <p:nvPr>
            <p:custDataLst>
              <p:tags r:id="rId6"/>
            </p:custDataLst>
          </p:nvPr>
        </p:nvSpPr>
        <p:spPr>
          <a:xfrm>
            <a:off x="8944150" y="6214600"/>
            <a:ext cx="331362" cy="338554"/>
          </a:xfrm>
          <a:prstGeom prst="rect">
            <a:avLst/>
          </a:prstGeom>
          <a:noFill/>
        </p:spPr>
        <p:txBody>
          <a:bodyPr wrap="square" rtlCol="0">
            <a:spAutoFit/>
          </a:bodyPr>
          <a:lstStyle/>
          <a:p>
            <a:pPr defTabSz="914400"/>
            <a:r>
              <a:rPr lang="es-ES" sz="1600" dirty="0" smtClean="0">
                <a:solidFill>
                  <a:srgbClr val="FFFFFF">
                    <a:lumMod val="50000"/>
                  </a:srgbClr>
                </a:solidFill>
                <a:cs typeface="Arial" pitchFamily="34" charset="0"/>
              </a:rPr>
              <a:t>+</a:t>
            </a:r>
            <a:endParaRPr lang="es-ES" sz="1600" dirty="0">
              <a:solidFill>
                <a:srgbClr val="FFFFFF">
                  <a:lumMod val="50000"/>
                </a:srgbClr>
              </a:solidFill>
              <a:cs typeface="Arial" pitchFamily="34" charset="0"/>
            </a:endParaRPr>
          </a:p>
        </p:txBody>
      </p:sp>
      <p:sp>
        <p:nvSpPr>
          <p:cNvPr id="54" name="14 CuadroTexto"/>
          <p:cNvSpPr txBox="1"/>
          <p:nvPr>
            <p:custDataLst>
              <p:tags r:id="rId7"/>
            </p:custDataLst>
          </p:nvPr>
        </p:nvSpPr>
        <p:spPr>
          <a:xfrm>
            <a:off x="5816429" y="3141012"/>
            <a:ext cx="331362" cy="338554"/>
          </a:xfrm>
          <a:prstGeom prst="rect">
            <a:avLst/>
          </a:prstGeom>
          <a:noFill/>
        </p:spPr>
        <p:txBody>
          <a:bodyPr wrap="square" rtlCol="0">
            <a:spAutoFit/>
          </a:bodyPr>
          <a:lstStyle/>
          <a:p>
            <a:pPr defTabSz="914400"/>
            <a:r>
              <a:rPr lang="es-ES" sz="1600" dirty="0" smtClean="0">
                <a:solidFill>
                  <a:srgbClr val="FFFFFF">
                    <a:lumMod val="50000"/>
                  </a:srgbClr>
                </a:solidFill>
                <a:cs typeface="Arial" pitchFamily="34" charset="0"/>
              </a:rPr>
              <a:t>+</a:t>
            </a:r>
            <a:endParaRPr lang="es-ES" sz="1600" dirty="0">
              <a:solidFill>
                <a:srgbClr val="FFFFFF">
                  <a:lumMod val="50000"/>
                </a:srgbClr>
              </a:solidFill>
              <a:cs typeface="Arial" pitchFamily="34" charset="0"/>
            </a:endParaRPr>
          </a:p>
        </p:txBody>
      </p:sp>
      <p:sp>
        <p:nvSpPr>
          <p:cNvPr id="55" name="Content Placeholder 5"/>
          <p:cNvSpPr txBox="1">
            <a:spLocks/>
          </p:cNvSpPr>
          <p:nvPr/>
        </p:nvSpPr>
        <p:spPr bwMode="auto">
          <a:xfrm>
            <a:off x="8094201" y="3529769"/>
            <a:ext cx="995707" cy="587681"/>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600"/>
              </a:spcAft>
            </a:pPr>
            <a:r>
              <a:rPr lang="es-ES" sz="1200" b="1" dirty="0" err="1" smtClean="0">
                <a:solidFill>
                  <a:srgbClr val="FFFFFF"/>
                </a:solidFill>
              </a:rPr>
              <a:t>Stakeholders</a:t>
            </a:r>
            <a:r>
              <a:rPr lang="es-ES" sz="1200" b="1" dirty="0" smtClean="0">
                <a:solidFill>
                  <a:srgbClr val="FFFFFF"/>
                </a:solidFill>
              </a:rPr>
              <a:t> aliados</a:t>
            </a:r>
            <a:endParaRPr lang="es-ES" sz="1200" b="1" dirty="0">
              <a:solidFill>
                <a:srgbClr val="FFFFFF"/>
              </a:solidFill>
            </a:endParaRPr>
          </a:p>
        </p:txBody>
      </p:sp>
      <p:sp>
        <p:nvSpPr>
          <p:cNvPr id="56" name="Content Placeholder 5"/>
          <p:cNvSpPr txBox="1">
            <a:spLocks/>
          </p:cNvSpPr>
          <p:nvPr/>
        </p:nvSpPr>
        <p:spPr bwMode="auto">
          <a:xfrm>
            <a:off x="6485737" y="5320381"/>
            <a:ext cx="995707" cy="587681"/>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600"/>
              </a:spcAft>
            </a:pPr>
            <a:r>
              <a:rPr lang="es-ES" sz="1200" b="1" dirty="0" err="1" smtClean="0">
                <a:solidFill>
                  <a:srgbClr val="002060"/>
                </a:solidFill>
              </a:rPr>
              <a:t>Stakeholders</a:t>
            </a:r>
            <a:r>
              <a:rPr lang="es-ES" sz="1200" b="1" dirty="0" smtClean="0">
                <a:solidFill>
                  <a:srgbClr val="002060"/>
                </a:solidFill>
              </a:rPr>
              <a:t> a gestionar</a:t>
            </a:r>
            <a:endParaRPr lang="es-ES" sz="1200" b="1" dirty="0">
              <a:solidFill>
                <a:srgbClr val="002060"/>
              </a:solidFill>
            </a:endParaRPr>
          </a:p>
        </p:txBody>
      </p:sp>
    </p:spTree>
    <p:extLst>
      <p:ext uri="{BB962C8B-B14F-4D97-AF65-F5344CB8AC3E}">
        <p14:creationId xmlns:p14="http://schemas.microsoft.com/office/powerpoint/2010/main" val="4207211697"/>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Quito Turismo</a:t>
            </a:r>
            <a:endParaRPr lang="es-ES" sz="2000" dirty="0">
              <a:solidFill>
                <a:srgbClr val="00B0F0"/>
              </a:solidFill>
              <a:cs typeface="Arial" charset="0"/>
            </a:endParaRPr>
          </a:p>
        </p:txBody>
      </p:sp>
      <p:sp>
        <p:nvSpPr>
          <p:cNvPr id="117" name="Slide Number Placeholder 3"/>
          <p:cNvSpPr txBox="1">
            <a:spLocks/>
          </p:cNvSpPr>
          <p:nvPr/>
        </p:nvSpPr>
        <p:spPr>
          <a:xfrm>
            <a:off x="732708" y="6554103"/>
            <a:ext cx="7604667" cy="257173"/>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Consolidación de información recopilada de los diferentes departamentos</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Según la información proporcionada por los diferentes departamentos de Quito Turismo, el </a:t>
            </a:r>
            <a:r>
              <a:rPr lang="es-ES" sz="1200" b="1" dirty="0" smtClean="0">
                <a:solidFill>
                  <a:srgbClr val="002060"/>
                </a:solidFill>
              </a:rPr>
              <a:t>MINTUR es el principal </a:t>
            </a:r>
            <a:r>
              <a:rPr lang="es-ES" sz="1200" b="1" dirty="0" err="1" smtClean="0">
                <a:solidFill>
                  <a:srgbClr val="002060"/>
                </a:solidFill>
              </a:rPr>
              <a:t>stakeholder</a:t>
            </a:r>
            <a:r>
              <a:rPr lang="es-ES" sz="1200" b="1" dirty="0" smtClean="0">
                <a:solidFill>
                  <a:srgbClr val="002060"/>
                </a:solidFill>
              </a:rPr>
              <a:t> aliado </a:t>
            </a:r>
            <a:r>
              <a:rPr lang="es-ES" sz="1200" dirty="0" smtClean="0">
                <a:solidFill>
                  <a:srgbClr val="002060"/>
                </a:solidFill>
              </a:rPr>
              <a:t>para Quito Turismo, juntamente con la empresa privada turística individual. </a:t>
            </a:r>
            <a:r>
              <a:rPr lang="es-ES" sz="1200" b="1" dirty="0" smtClean="0">
                <a:solidFill>
                  <a:srgbClr val="002060"/>
                </a:solidFill>
              </a:rPr>
              <a:t>Los Bancos/Fondos/Agencias de inversión son los </a:t>
            </a:r>
            <a:r>
              <a:rPr lang="es-ES" sz="1200" b="1" dirty="0" err="1" smtClean="0">
                <a:solidFill>
                  <a:srgbClr val="002060"/>
                </a:solidFill>
              </a:rPr>
              <a:t>stakeholders</a:t>
            </a:r>
            <a:r>
              <a:rPr lang="es-ES" sz="1200" b="1" dirty="0" smtClean="0">
                <a:solidFill>
                  <a:srgbClr val="002060"/>
                </a:solidFill>
              </a:rPr>
              <a:t> </a:t>
            </a:r>
            <a:r>
              <a:rPr lang="es-ES" sz="1200" b="1" dirty="0">
                <a:solidFill>
                  <a:srgbClr val="002060"/>
                </a:solidFill>
              </a:rPr>
              <a:t>a gestionar</a:t>
            </a:r>
          </a:p>
          <a:p>
            <a:pPr algn="just">
              <a:spcAft>
                <a:spcPts val="600"/>
              </a:spcAft>
            </a:pPr>
            <a:endParaRPr lang="es-ES" sz="1200" dirty="0">
              <a:solidFill>
                <a:srgbClr val="002776"/>
              </a:solidFill>
            </a:endParaRPr>
          </a:p>
          <a:p>
            <a:pPr algn="just">
              <a:spcAft>
                <a:spcPts val="600"/>
              </a:spcAft>
            </a:pPr>
            <a:endParaRPr lang="es-ES" sz="1200" b="1" dirty="0">
              <a:solidFill>
                <a:srgbClr val="002060"/>
              </a:solidFill>
            </a:endParaRP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265</a:t>
            </a:fld>
            <a:endParaRPr lang="es-ES" dirty="0">
              <a:solidFill>
                <a:srgbClr val="002776"/>
              </a:solidFill>
            </a:endParaRPr>
          </a:p>
        </p:txBody>
      </p:sp>
      <p:grpSp>
        <p:nvGrpSpPr>
          <p:cNvPr id="22" name="Group 21"/>
          <p:cNvGrpSpPr/>
          <p:nvPr/>
        </p:nvGrpSpPr>
        <p:grpSpPr>
          <a:xfrm>
            <a:off x="318495" y="1664832"/>
            <a:ext cx="9243016" cy="500137"/>
            <a:chOff x="318495" y="1519796"/>
            <a:chExt cx="9243016" cy="500137"/>
          </a:xfrm>
        </p:grpSpPr>
        <p:cxnSp>
          <p:nvCxnSpPr>
            <p:cNvPr id="23" name="Straight Connector 22"/>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custDataLst>
                <p:tags r:id="rId2"/>
              </p:custDataLst>
            </p:nvPr>
          </p:nvSpPr>
          <p:spPr bwMode="auto">
            <a:xfrm>
              <a:off x="3042039" y="1519796"/>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Quito Turismo</a:t>
              </a:r>
              <a:endParaRPr lang="es-ES" sz="1200" b="1" dirty="0">
                <a:solidFill>
                  <a:srgbClr val="002776"/>
                </a:solidFill>
                <a:cs typeface="Arial" charset="0"/>
              </a:endParaRPr>
            </a:p>
          </p:txBody>
        </p:sp>
      </p:grpSp>
      <p:pic>
        <p:nvPicPr>
          <p:cNvPr id="4" name="Picture 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02646" y="2164969"/>
            <a:ext cx="9300707" cy="4294572"/>
          </a:xfrm>
          <a:prstGeom prst="rect">
            <a:avLst/>
          </a:prstGeom>
        </p:spPr>
      </p:pic>
    </p:spTree>
    <p:extLst>
      <p:ext uri="{BB962C8B-B14F-4D97-AF65-F5344CB8AC3E}">
        <p14:creationId xmlns:p14="http://schemas.microsoft.com/office/powerpoint/2010/main" val="2488383945"/>
      </p:ext>
    </p:extLst>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Industria reuniones </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Industria Reuniones</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Según el Departamento Industria Reuniones, su apreciación es que las </a:t>
            </a:r>
            <a:r>
              <a:rPr lang="es-ES" sz="1200" b="1" dirty="0" smtClean="0">
                <a:solidFill>
                  <a:srgbClr val="002060"/>
                </a:solidFill>
              </a:rPr>
              <a:t>universidades y asociaciones de profesionales </a:t>
            </a:r>
            <a:r>
              <a:rPr lang="es-ES" sz="1200" dirty="0" smtClean="0">
                <a:solidFill>
                  <a:srgbClr val="002060"/>
                </a:solidFill>
              </a:rPr>
              <a:t>destacan como los </a:t>
            </a:r>
            <a:r>
              <a:rPr lang="es-ES" sz="1200" dirty="0" err="1" smtClean="0">
                <a:solidFill>
                  <a:srgbClr val="002060"/>
                </a:solidFill>
              </a:rPr>
              <a:t>stakeholders</a:t>
            </a:r>
            <a:r>
              <a:rPr lang="es-ES" sz="1200" dirty="0" smtClean="0">
                <a:solidFill>
                  <a:srgbClr val="002060"/>
                </a:solidFill>
              </a:rPr>
              <a:t> aliados para el área de reuniones, mientras que el </a:t>
            </a:r>
            <a:r>
              <a:rPr lang="es-ES" sz="1200" b="1" dirty="0" smtClean="0">
                <a:solidFill>
                  <a:srgbClr val="002060"/>
                </a:solidFill>
              </a:rPr>
              <a:t>Gobierno es el principal </a:t>
            </a:r>
            <a:r>
              <a:rPr lang="es-ES" sz="1200" b="1" dirty="0" err="1" smtClean="0">
                <a:solidFill>
                  <a:srgbClr val="002060"/>
                </a:solidFill>
              </a:rPr>
              <a:t>stakeholder</a:t>
            </a:r>
            <a:r>
              <a:rPr lang="es-ES" sz="1200" b="1" dirty="0" smtClean="0">
                <a:solidFill>
                  <a:srgbClr val="002060"/>
                </a:solidFill>
              </a:rPr>
              <a:t> a gestionar</a:t>
            </a:r>
            <a:endParaRPr lang="es-ES" sz="1200" b="1" dirty="0">
              <a:solidFill>
                <a:srgbClr val="002060"/>
              </a:solidFill>
            </a:endParaRP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266</a:t>
            </a:fld>
            <a:endParaRPr lang="es-ES" dirty="0">
              <a:solidFill>
                <a:srgbClr val="002776"/>
              </a:solidFill>
            </a:endParaRPr>
          </a:p>
        </p:txBody>
      </p:sp>
      <p:cxnSp>
        <p:nvCxnSpPr>
          <p:cNvPr id="18" name="Straight Connector 17"/>
          <p:cNvCxnSpPr/>
          <p:nvPr>
            <p:custDataLst>
              <p:tags r:id="rId1"/>
            </p:custDataLst>
          </p:nvPr>
        </p:nvCxnSpPr>
        <p:spPr bwMode="auto">
          <a:xfrm>
            <a:off x="318495" y="1709045"/>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custDataLst>
              <p:tags r:id="rId2"/>
            </p:custDataLst>
          </p:nvPr>
        </p:nvSpPr>
        <p:spPr bwMode="auto">
          <a:xfrm>
            <a:off x="3042039" y="1556792"/>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Industria de reuniones</a:t>
            </a:r>
            <a:endParaRPr lang="es-ES" sz="1200" b="1" dirty="0">
              <a:solidFill>
                <a:srgbClr val="002776"/>
              </a:solidFill>
              <a:cs typeface="Arial" charset="0"/>
            </a:endParaRPr>
          </a:p>
        </p:txBody>
      </p:sp>
      <p:sp>
        <p:nvSpPr>
          <p:cNvPr id="16" name="Content Placeholder 5"/>
          <p:cNvSpPr txBox="1">
            <a:spLocks/>
          </p:cNvSpPr>
          <p:nvPr/>
        </p:nvSpPr>
        <p:spPr bwMode="auto">
          <a:xfrm>
            <a:off x="362559" y="6138951"/>
            <a:ext cx="9198953" cy="31438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Siendo una dirección nueva dentro de QT, la identificación de socios estratégicos nacionales </a:t>
            </a:r>
            <a:r>
              <a:rPr lang="es-ES" sz="1200" b="1" dirty="0">
                <a:solidFill>
                  <a:srgbClr val="002060"/>
                </a:solidFill>
              </a:rPr>
              <a:t>es ajustada y correcta</a:t>
            </a:r>
            <a:r>
              <a:rPr lang="es-ES" sz="1200" dirty="0">
                <a:solidFill>
                  <a:srgbClr val="002060"/>
                </a:solidFill>
              </a:rPr>
              <a:t>. </a:t>
            </a:r>
            <a:r>
              <a:rPr lang="es-ES" sz="1200" b="1" dirty="0">
                <a:solidFill>
                  <a:srgbClr val="002060"/>
                </a:solidFill>
              </a:rPr>
              <a:t>Faltará ampliar la visión a socios clave extranjeros</a:t>
            </a:r>
            <a:r>
              <a:rPr lang="es-ES" sz="1200" dirty="0">
                <a:solidFill>
                  <a:srgbClr val="002060"/>
                </a:solidFill>
              </a:rPr>
              <a:t>, que permitan un reposicionamiento de la industria RICE de </a:t>
            </a:r>
            <a:r>
              <a:rPr lang="es-ES" sz="1200" dirty="0" smtClean="0">
                <a:solidFill>
                  <a:srgbClr val="002060"/>
                </a:solidFill>
              </a:rPr>
              <a:t>Quito</a:t>
            </a:r>
            <a:endParaRPr lang="es-ES" sz="1200" dirty="0">
              <a:solidFill>
                <a:srgbClr val="002060"/>
              </a:solidFill>
            </a:endParaRPr>
          </a:p>
        </p:txBody>
      </p:sp>
      <p:pic>
        <p:nvPicPr>
          <p:cNvPr id="8" name="Picture 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02646" y="1929601"/>
            <a:ext cx="9300707" cy="4163695"/>
          </a:xfrm>
          <a:prstGeom prst="rect">
            <a:avLst/>
          </a:prstGeom>
        </p:spPr>
      </p:pic>
    </p:spTree>
    <p:extLst>
      <p:ext uri="{BB962C8B-B14F-4D97-AF65-F5344CB8AC3E}">
        <p14:creationId xmlns:p14="http://schemas.microsoft.com/office/powerpoint/2010/main" val="772835902"/>
      </p:ext>
    </p:extLst>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Planificación</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Planificación</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Según el Departamento </a:t>
            </a:r>
            <a:r>
              <a:rPr lang="es-ES" sz="1200" dirty="0" smtClean="0">
                <a:solidFill>
                  <a:srgbClr val="002060"/>
                </a:solidFill>
              </a:rPr>
              <a:t>de Planificación, el área cuenta con dos </a:t>
            </a:r>
            <a:r>
              <a:rPr lang="es-ES" sz="1200" dirty="0" err="1" smtClean="0">
                <a:solidFill>
                  <a:srgbClr val="002060"/>
                </a:solidFill>
              </a:rPr>
              <a:t>stakeholders</a:t>
            </a:r>
            <a:r>
              <a:rPr lang="es-ES" sz="1200" dirty="0" smtClean="0">
                <a:solidFill>
                  <a:srgbClr val="002060"/>
                </a:solidFill>
              </a:rPr>
              <a:t>, destacando la </a:t>
            </a:r>
            <a:r>
              <a:rPr lang="es-ES" sz="1200" b="1" dirty="0" smtClean="0">
                <a:solidFill>
                  <a:srgbClr val="002060"/>
                </a:solidFill>
              </a:rPr>
              <a:t>Secretaría de Desarrollo Productivo con mayores niveles de influencia y apoyo al marketing de turismo</a:t>
            </a:r>
            <a:endParaRPr lang="es-ES" sz="1200" b="1" dirty="0">
              <a:solidFill>
                <a:srgbClr val="002060"/>
              </a:solidFill>
            </a:endParaRP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267</a:t>
            </a:fld>
            <a:endParaRPr lang="es-ES" dirty="0">
              <a:solidFill>
                <a:srgbClr val="002776"/>
              </a:solidFill>
            </a:endParaRPr>
          </a:p>
        </p:txBody>
      </p:sp>
      <p:grpSp>
        <p:nvGrpSpPr>
          <p:cNvPr id="20" name="Group 19"/>
          <p:cNvGrpSpPr/>
          <p:nvPr/>
        </p:nvGrpSpPr>
        <p:grpSpPr>
          <a:xfrm>
            <a:off x="318495" y="1565086"/>
            <a:ext cx="9243016" cy="500137"/>
            <a:chOff x="318495" y="1519796"/>
            <a:chExt cx="9243016" cy="500137"/>
          </a:xfrm>
        </p:grpSpPr>
        <p:cxnSp>
          <p:nvCxnSpPr>
            <p:cNvPr id="26" name="Straight Connector 25"/>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7" name="TextBox 26"/>
            <p:cNvSpPr txBox="1"/>
            <p:nvPr>
              <p:custDataLst>
                <p:tags r:id="rId2"/>
              </p:custDataLst>
            </p:nvPr>
          </p:nvSpPr>
          <p:spPr bwMode="auto">
            <a:xfrm>
              <a:off x="3042039" y="1519796"/>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Planificación</a:t>
              </a:r>
              <a:endParaRPr lang="es-ES" sz="1200" b="1" dirty="0">
                <a:solidFill>
                  <a:srgbClr val="002776"/>
                </a:solidFill>
                <a:cs typeface="Arial" charset="0"/>
              </a:endParaRPr>
            </a:p>
          </p:txBody>
        </p:sp>
      </p:grpSp>
      <p:pic>
        <p:nvPicPr>
          <p:cNvPr id="3" name="Picture 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22468" y="1849501"/>
            <a:ext cx="9261064" cy="4099779"/>
          </a:xfrm>
          <a:prstGeom prst="rect">
            <a:avLst/>
          </a:prstGeom>
        </p:spPr>
      </p:pic>
      <p:sp>
        <p:nvSpPr>
          <p:cNvPr id="18" name="Content Placeholder 5"/>
          <p:cNvSpPr txBox="1">
            <a:spLocks/>
          </p:cNvSpPr>
          <p:nvPr/>
        </p:nvSpPr>
        <p:spPr bwMode="auto">
          <a:xfrm>
            <a:off x="362559" y="5949280"/>
            <a:ext cx="9198953" cy="31438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La percepción desde esta dirección, </a:t>
            </a:r>
            <a:r>
              <a:rPr lang="es-ES" sz="1200" b="1" dirty="0">
                <a:solidFill>
                  <a:srgbClr val="002060"/>
                </a:solidFill>
              </a:rPr>
              <a:t>deja sin considerar socios clave como el MINTUR, la Prefectura de Pichincha, las coordinaciones parroquiales rurales y otros estamentos políticos públicos</a:t>
            </a:r>
            <a:r>
              <a:rPr lang="es-ES" sz="1200" dirty="0">
                <a:solidFill>
                  <a:srgbClr val="002060"/>
                </a:solidFill>
              </a:rPr>
              <a:t>. Adicionalmente, otros socios clave en la planificación no están presentes en el trabajo de la dirección, como los provenientes del sector privado (ej. HQM, </a:t>
            </a:r>
            <a:r>
              <a:rPr lang="es-ES" sz="1200" dirty="0" err="1">
                <a:solidFill>
                  <a:srgbClr val="002060"/>
                </a:solidFill>
              </a:rPr>
              <a:t>Captur</a:t>
            </a:r>
            <a:r>
              <a:rPr lang="es-ES" sz="1200" dirty="0">
                <a:solidFill>
                  <a:srgbClr val="002060"/>
                </a:solidFill>
              </a:rPr>
              <a:t>, </a:t>
            </a:r>
            <a:r>
              <a:rPr lang="es-ES" sz="1200" dirty="0" err="1">
                <a:solidFill>
                  <a:srgbClr val="002060"/>
                </a:solidFill>
              </a:rPr>
              <a:t>Optur</a:t>
            </a:r>
            <a:r>
              <a:rPr lang="es-ES" sz="1200" dirty="0">
                <a:solidFill>
                  <a:srgbClr val="002060"/>
                </a:solidFill>
              </a:rPr>
              <a:t>, etc.). </a:t>
            </a:r>
          </a:p>
        </p:txBody>
      </p:sp>
    </p:spTree>
    <p:extLst>
      <p:ext uri="{BB962C8B-B14F-4D97-AF65-F5344CB8AC3E}">
        <p14:creationId xmlns:p14="http://schemas.microsoft.com/office/powerpoint/2010/main" val="227073429"/>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Inversiones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Inversiones</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Según el Departamento de Inversiones, las </a:t>
            </a:r>
            <a:r>
              <a:rPr lang="es-ES" sz="1200" b="1" dirty="0" smtClean="0">
                <a:solidFill>
                  <a:srgbClr val="002060"/>
                </a:solidFill>
              </a:rPr>
              <a:t>Secretarias de Desarrollo Productivo y Competitividad</a:t>
            </a:r>
            <a:r>
              <a:rPr lang="es-ES" sz="1200" b="1" dirty="0">
                <a:solidFill>
                  <a:srgbClr val="002060"/>
                </a:solidFill>
              </a:rPr>
              <a:t> </a:t>
            </a:r>
            <a:r>
              <a:rPr lang="es-ES" sz="1200" b="1" dirty="0" smtClean="0">
                <a:solidFill>
                  <a:srgbClr val="002060"/>
                </a:solidFill>
              </a:rPr>
              <a:t>y Territorio</a:t>
            </a:r>
            <a:r>
              <a:rPr lang="es-ES" sz="1200" dirty="0" smtClean="0">
                <a:solidFill>
                  <a:srgbClr val="002060"/>
                </a:solidFill>
              </a:rPr>
              <a:t>, juntamente con </a:t>
            </a:r>
            <a:r>
              <a:rPr lang="es-ES" sz="1200" b="1" dirty="0" err="1" smtClean="0">
                <a:solidFill>
                  <a:srgbClr val="002060"/>
                </a:solidFill>
              </a:rPr>
              <a:t>Proecuador</a:t>
            </a:r>
            <a:r>
              <a:rPr lang="es-ES" sz="1200" dirty="0" smtClean="0">
                <a:solidFill>
                  <a:srgbClr val="002060"/>
                </a:solidFill>
              </a:rPr>
              <a:t> destacan como los </a:t>
            </a:r>
            <a:r>
              <a:rPr lang="es-ES" sz="1200" dirty="0" err="1" smtClean="0">
                <a:solidFill>
                  <a:srgbClr val="002060"/>
                </a:solidFill>
              </a:rPr>
              <a:t>stakeholders</a:t>
            </a:r>
            <a:r>
              <a:rPr lang="es-ES" sz="1200" dirty="0" smtClean="0">
                <a:solidFill>
                  <a:srgbClr val="002060"/>
                </a:solidFill>
              </a:rPr>
              <a:t> aliados para el área de inversiones, mientras que las </a:t>
            </a:r>
            <a:r>
              <a:rPr lang="es-ES" sz="1200" b="1" dirty="0" smtClean="0">
                <a:solidFill>
                  <a:srgbClr val="002060"/>
                </a:solidFill>
              </a:rPr>
              <a:t>Agencias de inversiones de otras ciudades/países son los principales </a:t>
            </a:r>
            <a:r>
              <a:rPr lang="es-ES" sz="1200" b="1" dirty="0" err="1" smtClean="0">
                <a:solidFill>
                  <a:srgbClr val="002060"/>
                </a:solidFill>
              </a:rPr>
              <a:t>stakeholders</a:t>
            </a:r>
            <a:r>
              <a:rPr lang="es-ES" sz="1200" b="1" dirty="0" smtClean="0">
                <a:solidFill>
                  <a:srgbClr val="002060"/>
                </a:solidFill>
              </a:rPr>
              <a:t> a gestionar</a:t>
            </a:r>
            <a:endParaRPr lang="es-ES" sz="1200" b="1" dirty="0">
              <a:solidFill>
                <a:srgbClr val="002060"/>
              </a:solidFill>
            </a:endParaRP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268</a:t>
            </a:fld>
            <a:endParaRPr lang="es-ES" dirty="0">
              <a:solidFill>
                <a:srgbClr val="002776"/>
              </a:solidFill>
            </a:endParaRPr>
          </a:p>
        </p:txBody>
      </p:sp>
      <p:grpSp>
        <p:nvGrpSpPr>
          <p:cNvPr id="20" name="Group 19"/>
          <p:cNvGrpSpPr/>
          <p:nvPr/>
        </p:nvGrpSpPr>
        <p:grpSpPr>
          <a:xfrm>
            <a:off x="318495" y="1664832"/>
            <a:ext cx="9243016" cy="500137"/>
            <a:chOff x="318495" y="1519796"/>
            <a:chExt cx="9243016" cy="500137"/>
          </a:xfrm>
        </p:grpSpPr>
        <p:cxnSp>
          <p:nvCxnSpPr>
            <p:cNvPr id="21" name="Straight Connector 20"/>
            <p:cNvCxnSpPr/>
            <p:nvPr>
              <p:custDataLst>
                <p:tags r:id="rId1"/>
              </p:custDataLst>
            </p:nvPr>
          </p:nvCxnSpPr>
          <p:spPr bwMode="auto">
            <a:xfrm>
              <a:off x="318495" y="167204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2" name="TextBox 21"/>
            <p:cNvSpPr txBox="1"/>
            <p:nvPr>
              <p:custDataLst>
                <p:tags r:id="rId2"/>
              </p:custDataLst>
            </p:nvPr>
          </p:nvSpPr>
          <p:spPr bwMode="auto">
            <a:xfrm>
              <a:off x="3042039" y="1519796"/>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Inversiones</a:t>
              </a:r>
              <a:endParaRPr lang="es-ES" sz="1200" b="1" dirty="0">
                <a:solidFill>
                  <a:srgbClr val="002776"/>
                </a:solidFill>
                <a:cs typeface="Arial" charset="0"/>
              </a:endParaRPr>
            </a:p>
          </p:txBody>
        </p:sp>
      </p:grpSp>
      <p:sp>
        <p:nvSpPr>
          <p:cNvPr id="16" name="Content Placeholder 5"/>
          <p:cNvSpPr txBox="1">
            <a:spLocks/>
          </p:cNvSpPr>
          <p:nvPr/>
        </p:nvSpPr>
        <p:spPr bwMode="auto">
          <a:xfrm>
            <a:off x="362559" y="6021288"/>
            <a:ext cx="9198953" cy="31438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La percepción desde esta dirección es </a:t>
            </a:r>
            <a:r>
              <a:rPr lang="es-ES" sz="1200" b="1" dirty="0">
                <a:solidFill>
                  <a:srgbClr val="002060"/>
                </a:solidFill>
              </a:rPr>
              <a:t>amplia y completa</a:t>
            </a:r>
            <a:r>
              <a:rPr lang="es-ES" sz="1200" dirty="0">
                <a:solidFill>
                  <a:srgbClr val="002060"/>
                </a:solidFill>
              </a:rPr>
              <a:t>, incluyendo socios internacionales, a partir de una </a:t>
            </a:r>
            <a:r>
              <a:rPr lang="es-ES" sz="1200" b="1" dirty="0">
                <a:solidFill>
                  <a:srgbClr val="002060"/>
                </a:solidFill>
              </a:rPr>
              <a:t>buena reflexión sobre la situación de la captación de inversiones turísticas para Quito</a:t>
            </a:r>
            <a:r>
              <a:rPr lang="es-ES" sz="1200" dirty="0">
                <a:solidFill>
                  <a:srgbClr val="002060"/>
                </a:solidFill>
              </a:rPr>
              <a:t>. </a:t>
            </a:r>
          </a:p>
        </p:txBody>
      </p:sp>
      <p:pic>
        <p:nvPicPr>
          <p:cNvPr id="3" name="Picture 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42289" y="2030064"/>
            <a:ext cx="9221422" cy="3924770"/>
          </a:xfrm>
          <a:prstGeom prst="rect">
            <a:avLst/>
          </a:prstGeom>
        </p:spPr>
      </p:pic>
    </p:spTree>
    <p:extLst>
      <p:ext uri="{BB962C8B-B14F-4D97-AF65-F5344CB8AC3E}">
        <p14:creationId xmlns:p14="http://schemas.microsoft.com/office/powerpoint/2010/main" val="707436237"/>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Calidad</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Calidad</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776"/>
                </a:solidFill>
              </a:rPr>
              <a:t>Según el Departamento de Calidad,</a:t>
            </a:r>
            <a:r>
              <a:rPr lang="es-ES" sz="1200" b="1" dirty="0" smtClean="0">
                <a:solidFill>
                  <a:srgbClr val="002776"/>
                </a:solidFill>
              </a:rPr>
              <a:t> La </a:t>
            </a:r>
            <a:fld id="{1E972F31-643D-44E5-A6ED-D4F398F6C6D7}" type="SERIESNAME">
              <a:rPr lang="es-ES" sz="1200" b="1" smtClean="0">
                <a:solidFill>
                  <a:srgbClr val="002776"/>
                </a:solidFill>
              </a:rPr>
              <a:pPr algn="just">
                <a:spcAft>
                  <a:spcPts val="600"/>
                </a:spcAft>
              </a:pPr>
              <a:t>Cámara de Turismo de Pichincha CAPTUR</a:t>
            </a:fld>
            <a:r>
              <a:rPr lang="es-ES" sz="1200" b="1" dirty="0" smtClean="0">
                <a:solidFill>
                  <a:srgbClr val="002060"/>
                </a:solidFill>
              </a:rPr>
              <a:t> es el principal </a:t>
            </a:r>
            <a:r>
              <a:rPr lang="es-ES" sz="1200" b="1" dirty="0" err="1" smtClean="0">
                <a:solidFill>
                  <a:srgbClr val="002060"/>
                </a:solidFill>
              </a:rPr>
              <a:t>stakeholder</a:t>
            </a:r>
            <a:r>
              <a:rPr lang="es-ES" sz="1200" b="1" dirty="0" smtClean="0">
                <a:solidFill>
                  <a:srgbClr val="002060"/>
                </a:solidFill>
              </a:rPr>
              <a:t> aliado </a:t>
            </a:r>
            <a:r>
              <a:rPr lang="es-ES" sz="1200" dirty="0" smtClean="0">
                <a:solidFill>
                  <a:srgbClr val="002060"/>
                </a:solidFill>
              </a:rPr>
              <a:t>para el área de calidad, mientras que </a:t>
            </a:r>
            <a:r>
              <a:rPr lang="es-ES" sz="1200" b="1" dirty="0" err="1" smtClean="0">
                <a:solidFill>
                  <a:srgbClr val="002060"/>
                </a:solidFill>
              </a:rPr>
              <a:t>Capacitur</a:t>
            </a:r>
            <a:r>
              <a:rPr lang="es-ES" sz="1200" b="1" dirty="0" smtClean="0">
                <a:solidFill>
                  <a:srgbClr val="002060"/>
                </a:solidFill>
              </a:rPr>
              <a:t> y </a:t>
            </a:r>
            <a:r>
              <a:rPr lang="es-ES" sz="1200" b="1" dirty="0" err="1" smtClean="0">
                <a:solidFill>
                  <a:srgbClr val="002060"/>
                </a:solidFill>
              </a:rPr>
              <a:t>Qualitur</a:t>
            </a:r>
            <a:r>
              <a:rPr lang="es-ES" sz="1200" b="1" dirty="0" smtClean="0">
                <a:solidFill>
                  <a:srgbClr val="002060"/>
                </a:solidFill>
              </a:rPr>
              <a:t> son los principales </a:t>
            </a:r>
            <a:r>
              <a:rPr lang="es-ES" sz="1200" b="1" dirty="0" err="1" smtClean="0">
                <a:solidFill>
                  <a:srgbClr val="002060"/>
                </a:solidFill>
              </a:rPr>
              <a:t>stakeholders</a:t>
            </a:r>
            <a:r>
              <a:rPr lang="es-ES" sz="1200" b="1" dirty="0" smtClean="0">
                <a:solidFill>
                  <a:srgbClr val="002060"/>
                </a:solidFill>
              </a:rPr>
              <a:t> a gestionar</a:t>
            </a: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269</a:t>
            </a:fld>
            <a:endParaRPr lang="es-ES" dirty="0">
              <a:solidFill>
                <a:srgbClr val="002776"/>
              </a:solidFill>
            </a:endParaRPr>
          </a:p>
        </p:txBody>
      </p:sp>
      <p:cxnSp>
        <p:nvCxnSpPr>
          <p:cNvPr id="23" name="Straight Connector 22"/>
          <p:cNvCxnSpPr/>
          <p:nvPr>
            <p:custDataLst>
              <p:tags r:id="rId1"/>
            </p:custDataLst>
          </p:nvPr>
        </p:nvCxnSpPr>
        <p:spPr bwMode="auto">
          <a:xfrm>
            <a:off x="318495" y="162795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4" name="TextBox 23"/>
          <p:cNvSpPr txBox="1"/>
          <p:nvPr>
            <p:custDataLst>
              <p:tags r:id="rId2"/>
            </p:custDataLst>
          </p:nvPr>
        </p:nvSpPr>
        <p:spPr bwMode="auto">
          <a:xfrm>
            <a:off x="3042039" y="1475706"/>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Calidad</a:t>
            </a:r>
            <a:endParaRPr lang="es-ES" sz="1200" b="1" dirty="0">
              <a:solidFill>
                <a:srgbClr val="002776"/>
              </a:solidFill>
              <a:cs typeface="Arial" charset="0"/>
            </a:endParaRPr>
          </a:p>
        </p:txBody>
      </p:sp>
      <p:pic>
        <p:nvPicPr>
          <p:cNvPr id="3" name="Picture 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02646" y="1798873"/>
            <a:ext cx="9300707" cy="3862375"/>
          </a:xfrm>
          <a:prstGeom prst="rect">
            <a:avLst/>
          </a:prstGeom>
        </p:spPr>
      </p:pic>
      <p:sp>
        <p:nvSpPr>
          <p:cNvPr id="19" name="Content Placeholder 5"/>
          <p:cNvSpPr txBox="1">
            <a:spLocks/>
          </p:cNvSpPr>
          <p:nvPr/>
        </p:nvSpPr>
        <p:spPr bwMode="auto">
          <a:xfrm>
            <a:off x="362559" y="5733256"/>
            <a:ext cx="9198953" cy="79227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Entre los socios clave de este departamento de Calidad, </a:t>
            </a:r>
            <a:r>
              <a:rPr lang="es-ES" sz="1200" b="1" dirty="0">
                <a:solidFill>
                  <a:srgbClr val="002060"/>
                </a:solidFill>
              </a:rPr>
              <a:t>se echa en falta la presencia de sistemas de certificación internacionales y empresas online</a:t>
            </a:r>
            <a:r>
              <a:rPr lang="es-ES" sz="1200" dirty="0">
                <a:solidFill>
                  <a:srgbClr val="002060"/>
                </a:solidFill>
              </a:rPr>
              <a:t> de amplia difusión que cuenten con sistemas de valoración/calificación participativa (ej. </a:t>
            </a:r>
            <a:r>
              <a:rPr lang="es-ES" sz="1200" dirty="0" err="1">
                <a:solidFill>
                  <a:srgbClr val="002060"/>
                </a:solidFill>
              </a:rPr>
              <a:t>TripAdvisor</a:t>
            </a:r>
            <a:r>
              <a:rPr lang="es-ES" sz="1200" dirty="0">
                <a:solidFill>
                  <a:srgbClr val="002060"/>
                </a:solidFill>
              </a:rPr>
              <a:t>, Booking, etc.). Adicionalmente están </a:t>
            </a:r>
            <a:r>
              <a:rPr lang="es-ES" sz="1200" b="1" dirty="0">
                <a:solidFill>
                  <a:srgbClr val="002060"/>
                </a:solidFill>
              </a:rPr>
              <a:t>ausentes otros socios clave como el MINTUR, la asociación de la Mariscal, la policía turística </a:t>
            </a:r>
            <a:r>
              <a:rPr lang="es-ES" sz="1200" dirty="0">
                <a:solidFill>
                  <a:srgbClr val="002060"/>
                </a:solidFill>
              </a:rPr>
              <a:t>y alguna entidad asociativa de alojamientos (ej. HQM, AHOTEC, etc.). </a:t>
            </a:r>
          </a:p>
        </p:txBody>
      </p:sp>
    </p:spTree>
    <p:extLst>
      <p:ext uri="{BB962C8B-B14F-4D97-AF65-F5344CB8AC3E}">
        <p14:creationId xmlns:p14="http://schemas.microsoft.com/office/powerpoint/2010/main" val="3961712644"/>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 </a:t>
            </a:r>
            <a:r>
              <a:rPr lang="es-ES" sz="2000" dirty="0" smtClean="0">
                <a:solidFill>
                  <a:srgbClr val="00B0F0"/>
                </a:solidFill>
                <a:cs typeface="Arial" charset="0"/>
              </a:rPr>
              <a:t>Llegadas</a:t>
            </a:r>
            <a:r>
              <a:rPr lang="es-ES" sz="2000" dirty="0">
                <a:solidFill>
                  <a:srgbClr val="00B0F0"/>
                </a:solidFill>
                <a:cs typeface="Arial" charset="0"/>
              </a:rPr>
              <a:t> </a:t>
            </a:r>
            <a:r>
              <a:rPr lang="es-ES" sz="2000" dirty="0" smtClean="0">
                <a:solidFill>
                  <a:srgbClr val="00B0F0"/>
                </a:solidFill>
                <a:cs typeface="Arial" charset="0"/>
              </a:rPr>
              <a:t>de turistas internacionales a aeropuertos (i/ii)</a:t>
            </a:r>
            <a:endParaRPr lang="es-ES" sz="1400" i="1" dirty="0">
              <a:solidFill>
                <a:srgbClr val="00B0F0"/>
              </a:solidFill>
              <a:cs typeface="Arial" charset="0"/>
            </a:endParaRPr>
          </a:p>
        </p:txBody>
      </p:sp>
      <p:graphicFrame>
        <p:nvGraphicFramePr>
          <p:cNvPr id="11" name="Chart 10"/>
          <p:cNvGraphicFramePr/>
          <p:nvPr>
            <p:extLst>
              <p:ext uri="{D42A27DB-BD31-4B8C-83A1-F6EECF244321}">
                <p14:modId xmlns:p14="http://schemas.microsoft.com/office/powerpoint/2010/main" val="831346759"/>
              </p:ext>
            </p:extLst>
          </p:nvPr>
        </p:nvGraphicFramePr>
        <p:xfrm>
          <a:off x="401387" y="2161574"/>
          <a:ext cx="9160125" cy="4204120"/>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27</a:t>
            </a:fld>
            <a:endParaRPr lang="es-ES_tradnl" dirty="0">
              <a:solidFill>
                <a:srgbClr val="002776"/>
              </a:solidFill>
            </a:endParaRPr>
          </a:p>
        </p:txBody>
      </p:sp>
      <p:sp>
        <p:nvSpPr>
          <p:cNvPr id="21" name="Content Placeholder 5"/>
          <p:cNvSpPr txBox="1">
            <a:spLocks/>
          </p:cNvSpPr>
          <p:nvPr/>
        </p:nvSpPr>
        <p:spPr bwMode="auto">
          <a:xfrm>
            <a:off x="362559" y="1067908"/>
            <a:ext cx="9342969"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México se posiciona como líder del set </a:t>
            </a:r>
            <a:r>
              <a:rPr lang="es-ES" sz="1100" dirty="0" smtClean="0">
                <a:solidFill>
                  <a:srgbClr val="002060"/>
                </a:solidFill>
              </a:rPr>
              <a:t>en volumen de llegadas de turistas internacionales (</a:t>
            </a:r>
            <a:r>
              <a:rPr lang="es-ES" sz="1100" dirty="0">
                <a:solidFill>
                  <a:srgbClr val="002060"/>
                </a:solidFill>
              </a:rPr>
              <a:t>6,4M </a:t>
            </a:r>
            <a:r>
              <a:rPr lang="es-ES" sz="1100" dirty="0" smtClean="0">
                <a:solidFill>
                  <a:srgbClr val="002060"/>
                </a:solidFill>
              </a:rPr>
              <a:t>llegadas 2015), seguido de Bogotá, Buenos Aires, Santiago y Lima (con ~4-4,5 M de llegadas). </a:t>
            </a:r>
            <a:r>
              <a:rPr lang="es-ES" sz="1100" b="1" dirty="0" smtClean="0">
                <a:solidFill>
                  <a:srgbClr val="002060"/>
                </a:solidFill>
              </a:rPr>
              <a:t>Quito se sitúa antepenúltimo del set </a:t>
            </a:r>
            <a:r>
              <a:rPr lang="es-ES" sz="1100" dirty="0" smtClean="0">
                <a:solidFill>
                  <a:srgbClr val="002060"/>
                </a:solidFill>
              </a:rPr>
              <a:t>(707k llegadas 2015), por delante de Guayaquil y Asunción</a:t>
            </a:r>
            <a:endParaRPr lang="es-ES" sz="1100" dirty="0">
              <a:solidFill>
                <a:srgbClr val="002060"/>
              </a:solidFill>
            </a:endParaRPr>
          </a:p>
        </p:txBody>
      </p:sp>
      <p:grpSp>
        <p:nvGrpSpPr>
          <p:cNvPr id="23" name="Group 22"/>
          <p:cNvGrpSpPr/>
          <p:nvPr/>
        </p:nvGrpSpPr>
        <p:grpSpPr>
          <a:xfrm>
            <a:off x="362557" y="1519426"/>
            <a:ext cx="9011617" cy="325398"/>
            <a:chOff x="4716463" y="2078780"/>
            <a:chExt cx="3959081" cy="325398"/>
          </a:xfrm>
        </p:grpSpPr>
        <p:cxnSp>
          <p:nvCxnSpPr>
            <p:cNvPr id="24" name="Straight Connector 23"/>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5088149" y="2078780"/>
              <a:ext cx="3321710"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Llegadas de turistas internacionales a aeropuertos de Quito y ciudades competidoras</a:t>
              </a:r>
              <a:r>
                <a:rPr lang="es-ES" sz="1100" b="1" dirty="0">
                  <a:solidFill>
                    <a:srgbClr val="002060"/>
                  </a:solidFill>
                </a:rPr>
                <a:t>,  </a:t>
              </a:r>
              <a:r>
                <a:rPr lang="es-ES" sz="1100" b="1" dirty="0" smtClean="0">
                  <a:solidFill>
                    <a:srgbClr val="002060"/>
                  </a:solidFill>
                </a:rPr>
                <a:t>2000-2015 </a:t>
              </a:r>
              <a:r>
                <a:rPr lang="es-ES" sz="1100" b="1" dirty="0">
                  <a:solidFill>
                    <a:srgbClr val="002060"/>
                  </a:solidFill>
                </a:rPr>
                <a:t>(miles)</a:t>
              </a:r>
            </a:p>
          </p:txBody>
        </p:sp>
      </p:grpSp>
      <p:sp>
        <p:nvSpPr>
          <p:cNvPr id="7" name="Slide Number Placeholder 3"/>
          <p:cNvSpPr txBox="1">
            <a:spLocks/>
          </p:cNvSpPr>
          <p:nvPr/>
        </p:nvSpPr>
        <p:spPr>
          <a:xfrm>
            <a:off x="732708" y="6408712"/>
            <a:ext cx="7892699" cy="33265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nSpc>
                <a:spcPct val="100000"/>
              </a:lnSpc>
            </a:pPr>
            <a:r>
              <a:rPr lang="es-ES" sz="700" b="0" i="1" dirty="0">
                <a:solidFill>
                  <a:srgbClr val="002776"/>
                </a:solidFill>
              </a:rPr>
              <a:t>Fuentes: </a:t>
            </a:r>
            <a:r>
              <a:rPr lang="es-ES" sz="700" b="0" i="1" dirty="0" smtClean="0">
                <a:solidFill>
                  <a:srgbClr val="002776"/>
                </a:solidFill>
              </a:rPr>
              <a:t>Estadísticas AICM </a:t>
            </a:r>
            <a:r>
              <a:rPr lang="es-ES" sz="700" b="0" i="1" dirty="0">
                <a:solidFill>
                  <a:srgbClr val="002776"/>
                </a:solidFill>
              </a:rPr>
              <a:t>(México) / </a:t>
            </a:r>
            <a:r>
              <a:rPr lang="es-ES" sz="700" b="0" i="1" dirty="0" smtClean="0">
                <a:solidFill>
                  <a:srgbClr val="002776"/>
                </a:solidFill>
              </a:rPr>
              <a:t>Estadísticas </a:t>
            </a:r>
            <a:r>
              <a:rPr lang="es-ES" sz="700" b="0" i="1" dirty="0">
                <a:solidFill>
                  <a:srgbClr val="002776"/>
                </a:solidFill>
              </a:rPr>
              <a:t>del Aeropuerto y </a:t>
            </a:r>
            <a:r>
              <a:rPr lang="es-ES" sz="700" b="0" i="1" dirty="0" err="1" smtClean="0">
                <a:solidFill>
                  <a:srgbClr val="002776"/>
                </a:solidFill>
              </a:rPr>
              <a:t>Aerocivil</a:t>
            </a:r>
            <a:r>
              <a:rPr lang="es-ES" sz="700" b="0" i="1" dirty="0" smtClean="0">
                <a:solidFill>
                  <a:srgbClr val="002776"/>
                </a:solidFill>
              </a:rPr>
              <a:t> </a:t>
            </a:r>
            <a:r>
              <a:rPr lang="es-ES" sz="700" b="0" i="1" dirty="0">
                <a:solidFill>
                  <a:srgbClr val="002776"/>
                </a:solidFill>
              </a:rPr>
              <a:t>(Bogotá) / Estadísticas del Ministerio de Transportes y Telecomunicaciones de </a:t>
            </a:r>
            <a:r>
              <a:rPr lang="es-ES" sz="700" b="0" i="1" dirty="0" smtClean="0">
                <a:solidFill>
                  <a:srgbClr val="002776"/>
                </a:solidFill>
              </a:rPr>
              <a:t>Chile </a:t>
            </a:r>
            <a:r>
              <a:rPr lang="es-ES" sz="700" b="0" i="1" dirty="0">
                <a:solidFill>
                  <a:srgbClr val="002776"/>
                </a:solidFill>
              </a:rPr>
              <a:t>(Santiago de Chile) / Estadísticas del Ministerio de Transportes y Comunicaciones del Perú (Lima) / Estadísticas del </a:t>
            </a:r>
            <a:r>
              <a:rPr lang="es-ES" sz="700" b="0" i="1" dirty="0" smtClean="0">
                <a:solidFill>
                  <a:srgbClr val="002776"/>
                </a:solidFill>
              </a:rPr>
              <a:t>Aeropuerto de Panamá </a:t>
            </a:r>
            <a:r>
              <a:rPr lang="es-ES" sz="700" b="0" i="1" dirty="0">
                <a:solidFill>
                  <a:srgbClr val="002776"/>
                </a:solidFill>
              </a:rPr>
              <a:t>(Panamá) / </a:t>
            </a:r>
            <a:r>
              <a:rPr lang="es-ES" sz="700" b="0" i="1" dirty="0" err="1">
                <a:solidFill>
                  <a:srgbClr val="002776"/>
                </a:solidFill>
              </a:rPr>
              <a:t>Estadisticas</a:t>
            </a:r>
            <a:r>
              <a:rPr lang="es-ES" sz="700" b="0" i="1" dirty="0">
                <a:solidFill>
                  <a:srgbClr val="002776"/>
                </a:solidFill>
              </a:rPr>
              <a:t> estatales: ORSNA y CIUDAD DE BUENOS AIRES (Buenos Aires) / Gerencia de Control de la Concesión, Dirección de Control de la Calidad. Estadísticas Pasajeros 2013-2020 y Aeropuerto Quito </a:t>
            </a:r>
            <a:r>
              <a:rPr lang="es-ES" sz="700" b="0" i="1" dirty="0" smtClean="0">
                <a:solidFill>
                  <a:srgbClr val="002776"/>
                </a:solidFill>
              </a:rPr>
              <a:t>2016 </a:t>
            </a:r>
            <a:r>
              <a:rPr lang="es-ES" sz="700" b="0" i="1" dirty="0">
                <a:solidFill>
                  <a:srgbClr val="002776"/>
                </a:solidFill>
              </a:rPr>
              <a:t>(Quito) / Anuario de Estadísticas de Transportes </a:t>
            </a:r>
            <a:r>
              <a:rPr lang="es-ES" sz="700" b="0" i="1" dirty="0" smtClean="0">
                <a:solidFill>
                  <a:srgbClr val="002776"/>
                </a:solidFill>
              </a:rPr>
              <a:t>2014 (Guayaquil) / Anuario Estadístico de Transporte Aéreo (</a:t>
            </a:r>
            <a:r>
              <a:rPr lang="es-ES" sz="700" b="0" i="1" dirty="0">
                <a:solidFill>
                  <a:srgbClr val="002776"/>
                </a:solidFill>
              </a:rPr>
              <a:t>San José) / </a:t>
            </a:r>
            <a:r>
              <a:rPr lang="es-ES" sz="700" b="0" i="1" dirty="0" smtClean="0">
                <a:solidFill>
                  <a:srgbClr val="002776"/>
                </a:solidFill>
              </a:rPr>
              <a:t>Informe Estadístico del Transporte Aéreo Enero </a:t>
            </a:r>
            <a:r>
              <a:rPr lang="es-ES" sz="700" b="0" i="1" dirty="0">
                <a:solidFill>
                  <a:srgbClr val="002776"/>
                </a:solidFill>
              </a:rPr>
              <a:t>a Diciembre </a:t>
            </a:r>
            <a:r>
              <a:rPr lang="es-ES" sz="700" b="0" i="1" dirty="0" smtClean="0">
                <a:solidFill>
                  <a:srgbClr val="002776"/>
                </a:solidFill>
              </a:rPr>
              <a:t>2015 (Asunción)</a:t>
            </a:r>
            <a:endParaRPr lang="es-ES" sz="700" b="0" i="1" dirty="0">
              <a:solidFill>
                <a:srgbClr val="002776"/>
              </a:solidFill>
            </a:endParaRPr>
          </a:p>
        </p:txBody>
      </p:sp>
      <p:sp>
        <p:nvSpPr>
          <p:cNvPr id="22" name="Content Placeholder 5"/>
          <p:cNvSpPr txBox="1">
            <a:spLocks/>
          </p:cNvSpPr>
          <p:nvPr/>
        </p:nvSpPr>
        <p:spPr bwMode="auto">
          <a:xfrm>
            <a:off x="344488" y="1825229"/>
            <a:ext cx="3707556" cy="1243731"/>
          </a:xfrm>
          <a:prstGeom prst="rect">
            <a:avLst/>
          </a:prstGeom>
          <a:solidFill>
            <a:schemeClr val="bg1">
              <a:lumMod val="95000"/>
            </a:schemeClr>
          </a:solidFill>
          <a:ln w="9525">
            <a:noFill/>
            <a:miter lim="800000"/>
            <a:headEnd/>
            <a:tailEnd/>
          </a:ln>
          <a:effectLst>
            <a:outerShdw blurRad="50800" dist="38100" dir="8100000" algn="tr" rotWithShape="0">
              <a:prstClr val="black">
                <a:alpha val="40000"/>
              </a:prstClr>
            </a:outerShdw>
          </a:effectLst>
        </p:spPr>
        <p:txBody>
          <a:bodyPr vert="horz" wrap="square" lIns="36000" tIns="36000" rIns="36000" bIns="36000" numCol="2"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300"/>
              </a:spcAft>
            </a:pPr>
            <a:r>
              <a:rPr lang="es-ES" sz="1100" b="1" u="sng" dirty="0" smtClean="0">
                <a:solidFill>
                  <a:srgbClr val="000714"/>
                </a:solidFill>
              </a:rPr>
              <a:t>TACC 2010-2015: </a:t>
            </a:r>
          </a:p>
          <a:p>
            <a:pPr algn="just">
              <a:spcAft>
                <a:spcPts val="300"/>
              </a:spcAft>
            </a:pPr>
            <a:r>
              <a:rPr lang="es-ES" sz="1100" b="1" dirty="0" smtClean="0">
                <a:solidFill>
                  <a:srgbClr val="81BC00"/>
                </a:solidFill>
              </a:rPr>
              <a:t>México: +8,4%</a:t>
            </a:r>
          </a:p>
          <a:p>
            <a:pPr algn="just">
              <a:spcAft>
                <a:spcPts val="300"/>
              </a:spcAft>
            </a:pPr>
            <a:r>
              <a:rPr lang="es-ES" sz="1100" b="1" dirty="0" smtClean="0">
                <a:solidFill>
                  <a:srgbClr val="496A00"/>
                </a:solidFill>
              </a:rPr>
              <a:t>Bogotá: +13,1%</a:t>
            </a:r>
          </a:p>
          <a:p>
            <a:pPr algn="just">
              <a:spcAft>
                <a:spcPts val="300"/>
              </a:spcAft>
            </a:pPr>
            <a:r>
              <a:rPr lang="es-ES" sz="1100" b="1" dirty="0" smtClean="0">
                <a:solidFill>
                  <a:srgbClr val="A7F200"/>
                </a:solidFill>
              </a:rPr>
              <a:t>Buenos Aires: +1,0%</a:t>
            </a:r>
          </a:p>
          <a:p>
            <a:pPr algn="just">
              <a:spcAft>
                <a:spcPts val="300"/>
              </a:spcAft>
            </a:pPr>
            <a:r>
              <a:rPr lang="es-ES" sz="1100" b="1" dirty="0" smtClean="0">
                <a:solidFill>
                  <a:srgbClr val="8CDFFF"/>
                </a:solidFill>
              </a:rPr>
              <a:t>Santiago de Chile: +10,2%</a:t>
            </a:r>
          </a:p>
          <a:p>
            <a:pPr algn="just">
              <a:spcAft>
                <a:spcPts val="300"/>
              </a:spcAft>
            </a:pPr>
            <a:r>
              <a:rPr lang="es-ES" sz="1100" b="1" dirty="0" smtClean="0">
                <a:solidFill>
                  <a:srgbClr val="00A1DE"/>
                </a:solidFill>
              </a:rPr>
              <a:t>Lima: +10,3%</a:t>
            </a:r>
          </a:p>
          <a:p>
            <a:pPr algn="just">
              <a:spcAft>
                <a:spcPts val="300"/>
              </a:spcAft>
            </a:pPr>
            <a:endParaRPr lang="es-ES" sz="1100" b="1" dirty="0" smtClean="0">
              <a:solidFill>
                <a:srgbClr val="0079A6"/>
              </a:solidFill>
            </a:endParaRPr>
          </a:p>
          <a:p>
            <a:pPr algn="just">
              <a:spcAft>
                <a:spcPts val="300"/>
              </a:spcAft>
            </a:pPr>
            <a:r>
              <a:rPr lang="es-ES" sz="1100" b="1" dirty="0" smtClean="0">
                <a:solidFill>
                  <a:srgbClr val="0079A6"/>
                </a:solidFill>
              </a:rPr>
              <a:t>Panamá: +7,2%</a:t>
            </a:r>
          </a:p>
          <a:p>
            <a:pPr algn="just">
              <a:spcAft>
                <a:spcPts val="300"/>
              </a:spcAft>
            </a:pPr>
            <a:r>
              <a:rPr lang="es-ES" sz="1100" b="1" dirty="0" smtClean="0">
                <a:solidFill>
                  <a:srgbClr val="002060"/>
                </a:solidFill>
              </a:rPr>
              <a:t>San José: +3,6%</a:t>
            </a:r>
          </a:p>
          <a:p>
            <a:pPr algn="just">
              <a:spcAft>
                <a:spcPts val="300"/>
              </a:spcAft>
            </a:pPr>
            <a:r>
              <a:rPr lang="es-ES" sz="1100" b="1" dirty="0" smtClean="0">
                <a:solidFill>
                  <a:srgbClr val="FFC000"/>
                </a:solidFill>
              </a:rPr>
              <a:t>Quito: +8,3%</a:t>
            </a:r>
          </a:p>
          <a:p>
            <a:pPr algn="just">
              <a:spcAft>
                <a:spcPts val="300"/>
              </a:spcAft>
            </a:pPr>
            <a:r>
              <a:rPr lang="es-ES" sz="1100" b="1" dirty="0" smtClean="0">
                <a:solidFill>
                  <a:srgbClr val="DEA900"/>
                </a:solidFill>
              </a:rPr>
              <a:t>Guayaquil: +8,2%</a:t>
            </a:r>
          </a:p>
          <a:p>
            <a:pPr algn="just">
              <a:spcAft>
                <a:spcPts val="300"/>
              </a:spcAft>
            </a:pPr>
            <a:r>
              <a:rPr lang="es-ES" sz="1100" b="1" dirty="0" smtClean="0">
                <a:solidFill>
                  <a:srgbClr val="A6A6A6"/>
                </a:solidFill>
              </a:rPr>
              <a:t>Asunción: +2,8%</a:t>
            </a:r>
          </a:p>
        </p:txBody>
      </p:sp>
    </p:spTree>
    <p:extLst>
      <p:ext uri="{BB962C8B-B14F-4D97-AF65-F5344CB8AC3E}">
        <p14:creationId xmlns:p14="http://schemas.microsoft.com/office/powerpoint/2010/main" val="1421879769"/>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Mercadeo</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Mercadeo</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776"/>
                </a:solidFill>
              </a:rPr>
              <a:t>Según el Departamento de Mercadeo, </a:t>
            </a:r>
            <a:r>
              <a:rPr lang="es-ES" sz="1200" b="1" dirty="0" smtClean="0">
                <a:solidFill>
                  <a:srgbClr val="002776"/>
                </a:solidFill>
              </a:rPr>
              <a:t>Gray Line</a:t>
            </a:r>
            <a:r>
              <a:rPr lang="es-ES" sz="1200" b="1" dirty="0" smtClean="0">
                <a:solidFill>
                  <a:srgbClr val="002060"/>
                </a:solidFill>
              </a:rPr>
              <a:t> es el principal </a:t>
            </a:r>
            <a:r>
              <a:rPr lang="es-ES" sz="1200" b="1" dirty="0" err="1" smtClean="0">
                <a:solidFill>
                  <a:srgbClr val="002060"/>
                </a:solidFill>
              </a:rPr>
              <a:t>stakeholder</a:t>
            </a:r>
            <a:r>
              <a:rPr lang="es-ES" sz="1200" b="1" dirty="0" smtClean="0">
                <a:solidFill>
                  <a:srgbClr val="002060"/>
                </a:solidFill>
              </a:rPr>
              <a:t> aliado</a:t>
            </a:r>
            <a:r>
              <a:rPr lang="es-ES" sz="1200" dirty="0" smtClean="0">
                <a:solidFill>
                  <a:srgbClr val="002060"/>
                </a:solidFill>
              </a:rPr>
              <a:t>, juntamente con </a:t>
            </a:r>
            <a:r>
              <a:rPr lang="es-ES" sz="1200" dirty="0" err="1" smtClean="0">
                <a:solidFill>
                  <a:srgbClr val="002060"/>
                </a:solidFill>
              </a:rPr>
              <a:t>ProEcuador</a:t>
            </a:r>
            <a:r>
              <a:rPr lang="es-ES" sz="1200" dirty="0" smtClean="0">
                <a:solidFill>
                  <a:srgbClr val="002060"/>
                </a:solidFill>
              </a:rPr>
              <a:t>, </a:t>
            </a:r>
            <a:r>
              <a:rPr lang="es-ES" sz="1200" dirty="0" err="1" smtClean="0">
                <a:solidFill>
                  <a:srgbClr val="002060"/>
                </a:solidFill>
              </a:rPr>
              <a:t>Newlink</a:t>
            </a:r>
            <a:r>
              <a:rPr lang="es-ES" sz="1200" dirty="0" smtClean="0">
                <a:solidFill>
                  <a:srgbClr val="002060"/>
                </a:solidFill>
              </a:rPr>
              <a:t> y </a:t>
            </a:r>
            <a:r>
              <a:rPr lang="es-ES" sz="1200" dirty="0" err="1" smtClean="0">
                <a:solidFill>
                  <a:srgbClr val="002060"/>
                </a:solidFill>
              </a:rPr>
              <a:t>Mintur</a:t>
            </a:r>
            <a:r>
              <a:rPr lang="es-ES" sz="1200" dirty="0" smtClean="0">
                <a:solidFill>
                  <a:srgbClr val="002060"/>
                </a:solidFill>
              </a:rPr>
              <a:t>, para el área de mercadeo, mientras que </a:t>
            </a:r>
            <a:r>
              <a:rPr lang="es-ES" sz="1200" b="1" dirty="0" smtClean="0">
                <a:solidFill>
                  <a:srgbClr val="002060"/>
                </a:solidFill>
              </a:rPr>
              <a:t>Hilton Colón y LAN son los principales </a:t>
            </a:r>
            <a:r>
              <a:rPr lang="es-ES" sz="1200" b="1" dirty="0" err="1" smtClean="0">
                <a:solidFill>
                  <a:srgbClr val="002060"/>
                </a:solidFill>
              </a:rPr>
              <a:t>stakeholders</a:t>
            </a:r>
            <a:r>
              <a:rPr lang="es-ES" sz="1200" b="1" dirty="0" smtClean="0">
                <a:solidFill>
                  <a:srgbClr val="002060"/>
                </a:solidFill>
              </a:rPr>
              <a:t> a gestionar</a:t>
            </a:r>
            <a:endParaRPr lang="es-ES" sz="1200" b="1"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270</a:t>
            </a:fld>
            <a:endParaRPr lang="es-ES" dirty="0">
              <a:solidFill>
                <a:srgbClr val="002776"/>
              </a:solidFill>
            </a:endParaRPr>
          </a:p>
        </p:txBody>
      </p:sp>
      <p:cxnSp>
        <p:nvCxnSpPr>
          <p:cNvPr id="26" name="Straight Connector 25"/>
          <p:cNvCxnSpPr/>
          <p:nvPr>
            <p:custDataLst>
              <p:tags r:id="rId1"/>
            </p:custDataLst>
          </p:nvPr>
        </p:nvCxnSpPr>
        <p:spPr bwMode="auto">
          <a:xfrm>
            <a:off x="318495" y="1565029"/>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custDataLst>
              <p:tags r:id="rId2"/>
            </p:custDataLst>
          </p:nvPr>
        </p:nvSpPr>
        <p:spPr bwMode="auto">
          <a:xfrm>
            <a:off x="3042039" y="1412776"/>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Mercadeo</a:t>
            </a:r>
            <a:endParaRPr lang="es-ES" sz="1200" b="1" dirty="0">
              <a:solidFill>
                <a:srgbClr val="002776"/>
              </a:solidFill>
              <a:cs typeface="Arial" charset="0"/>
            </a:endParaRPr>
          </a:p>
        </p:txBody>
      </p:sp>
      <p:sp>
        <p:nvSpPr>
          <p:cNvPr id="21" name="Content Placeholder 5"/>
          <p:cNvSpPr txBox="1">
            <a:spLocks/>
          </p:cNvSpPr>
          <p:nvPr/>
        </p:nvSpPr>
        <p:spPr bwMode="auto">
          <a:xfrm>
            <a:off x="362559" y="5696087"/>
            <a:ext cx="9198953" cy="79227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a:solidFill>
                  <a:srgbClr val="002060"/>
                </a:solidFill>
              </a:rPr>
              <a:t>La percepción desde esta dirección sobre el mercadeo, </a:t>
            </a:r>
            <a:r>
              <a:rPr lang="es-ES" sz="1100" b="1" dirty="0">
                <a:solidFill>
                  <a:srgbClr val="002060"/>
                </a:solidFill>
              </a:rPr>
              <a:t>es correcta en su involucración de </a:t>
            </a:r>
            <a:r>
              <a:rPr lang="es-ES" sz="1100" b="1" dirty="0" smtClean="0">
                <a:solidFill>
                  <a:srgbClr val="002060"/>
                </a:solidFill>
              </a:rPr>
              <a:t>líneas </a:t>
            </a:r>
            <a:r>
              <a:rPr lang="es-ES" sz="1100" b="1" dirty="0">
                <a:solidFill>
                  <a:srgbClr val="002060"/>
                </a:solidFill>
              </a:rPr>
              <a:t>aéreas tradicionales de gran tráfico para Quito</a:t>
            </a:r>
            <a:r>
              <a:rPr lang="es-ES" sz="1100" dirty="0">
                <a:solidFill>
                  <a:srgbClr val="002060"/>
                </a:solidFill>
              </a:rPr>
              <a:t>, y de organismos de promoción como el MINTUR y </a:t>
            </a:r>
            <a:r>
              <a:rPr lang="es-ES" sz="1100" dirty="0" err="1">
                <a:solidFill>
                  <a:srgbClr val="002060"/>
                </a:solidFill>
              </a:rPr>
              <a:t>ProEcuador</a:t>
            </a:r>
            <a:r>
              <a:rPr lang="es-ES" sz="1100" dirty="0">
                <a:solidFill>
                  <a:srgbClr val="002060"/>
                </a:solidFill>
              </a:rPr>
              <a:t>. Por otra parte</a:t>
            </a:r>
            <a:r>
              <a:rPr lang="es-ES" sz="1100" b="1" dirty="0">
                <a:solidFill>
                  <a:srgbClr val="002060"/>
                </a:solidFill>
              </a:rPr>
              <a:t>, se deja de lado el potencial de trabajo conjunto con asociaciones hoteleras</a:t>
            </a:r>
            <a:r>
              <a:rPr lang="es-ES" sz="1100" dirty="0">
                <a:solidFill>
                  <a:srgbClr val="002060"/>
                </a:solidFill>
              </a:rPr>
              <a:t> (ej. HQM), en especial para la elaboración de campañas de promoción conjunta entre alojamiento, aerolíneas y operadores de la ciudad. Por último, </a:t>
            </a:r>
            <a:r>
              <a:rPr lang="es-ES" sz="1100" b="1" dirty="0">
                <a:solidFill>
                  <a:srgbClr val="002060"/>
                </a:solidFill>
              </a:rPr>
              <a:t>no hay una visualización de socios estratégicos en temas de marketing online </a:t>
            </a:r>
            <a:r>
              <a:rPr lang="es-ES" sz="1100" dirty="0">
                <a:solidFill>
                  <a:srgbClr val="002060"/>
                </a:solidFill>
              </a:rPr>
              <a:t>(ej. </a:t>
            </a:r>
            <a:r>
              <a:rPr lang="es-ES" sz="1100" dirty="0" err="1">
                <a:solidFill>
                  <a:srgbClr val="002060"/>
                </a:solidFill>
              </a:rPr>
              <a:t>bloggers</a:t>
            </a:r>
            <a:r>
              <a:rPr lang="es-ES" sz="1100" dirty="0">
                <a:solidFill>
                  <a:srgbClr val="002060"/>
                </a:solidFill>
              </a:rPr>
              <a:t>, </a:t>
            </a:r>
            <a:r>
              <a:rPr lang="es-ES" sz="1100" dirty="0" err="1">
                <a:solidFill>
                  <a:srgbClr val="002060"/>
                </a:solidFill>
              </a:rPr>
              <a:t>OTA’s</a:t>
            </a:r>
            <a:r>
              <a:rPr lang="es-ES" sz="1100" dirty="0">
                <a:solidFill>
                  <a:srgbClr val="002060"/>
                </a:solidFill>
              </a:rPr>
              <a:t>, marketing de afiliación, google, </a:t>
            </a:r>
            <a:r>
              <a:rPr lang="es-ES" sz="1100" dirty="0" err="1">
                <a:solidFill>
                  <a:srgbClr val="002060"/>
                </a:solidFill>
              </a:rPr>
              <a:t>TripAdvisor</a:t>
            </a:r>
            <a:r>
              <a:rPr lang="es-ES" sz="1100" dirty="0">
                <a:solidFill>
                  <a:srgbClr val="002060"/>
                </a:solidFill>
              </a:rPr>
              <a:t>, etc.) desde esta dirección. </a:t>
            </a:r>
          </a:p>
        </p:txBody>
      </p:sp>
      <p:pic>
        <p:nvPicPr>
          <p:cNvPr id="27" name="Picture 26"/>
          <p:cNvPicPr>
            <a:picLocks noChangeAspect="1"/>
          </p:cNvPicPr>
          <p:nvPr/>
        </p:nvPicPr>
        <p:blipFill>
          <a:blip r:embed="rId5"/>
          <a:stretch>
            <a:fillRect/>
          </a:stretch>
        </p:blipFill>
        <p:spPr>
          <a:xfrm>
            <a:off x="302646" y="1770051"/>
            <a:ext cx="9300707" cy="3883681"/>
          </a:xfrm>
          <a:prstGeom prst="rect">
            <a:avLst/>
          </a:prstGeom>
        </p:spPr>
      </p:pic>
    </p:spTree>
    <p:extLst>
      <p:ext uri="{BB962C8B-B14F-4D97-AF65-F5344CB8AC3E}">
        <p14:creationId xmlns:p14="http://schemas.microsoft.com/office/powerpoint/2010/main" val="2064756607"/>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Comunicación</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Comunicación</a:t>
            </a:r>
            <a:endParaRPr lang="es-ES" b="0" i="1" dirty="0">
              <a:solidFill>
                <a:srgbClr val="002776"/>
              </a:solidFill>
            </a:endParaRPr>
          </a:p>
        </p:txBody>
      </p:sp>
      <p:sp>
        <p:nvSpPr>
          <p:cNvPr id="17" name="Content Placeholder 5"/>
          <p:cNvSpPr txBox="1">
            <a:spLocks/>
          </p:cNvSpPr>
          <p:nvPr/>
        </p:nvSpPr>
        <p:spPr bwMode="auto">
          <a:xfrm>
            <a:off x="374985" y="970462"/>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endParaRPr lang="es-ES" sz="1200" dirty="0">
              <a:solidFill>
                <a:srgbClr val="002776"/>
              </a:solidFill>
            </a:endParaRPr>
          </a:p>
        </p:txBody>
      </p:sp>
      <p:sp>
        <p:nvSpPr>
          <p:cNvPr id="46" name="Content Placeholder 5"/>
          <p:cNvSpPr txBox="1">
            <a:spLocks/>
          </p:cNvSpPr>
          <p:nvPr/>
        </p:nvSpPr>
        <p:spPr bwMode="auto">
          <a:xfrm>
            <a:off x="385488" y="1004955"/>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776"/>
                </a:solidFill>
              </a:rPr>
              <a:t>Según el Departamento de Comunicación, La </a:t>
            </a:r>
            <a:r>
              <a:rPr lang="es-ES" sz="1200" b="1" dirty="0" smtClean="0">
                <a:solidFill>
                  <a:srgbClr val="002776"/>
                </a:solidFill>
              </a:rPr>
              <a:t>prensa escrita y medios TV </a:t>
            </a:r>
            <a:r>
              <a:rPr lang="es-ES" sz="1200" b="1" dirty="0" smtClean="0">
                <a:solidFill>
                  <a:srgbClr val="002060"/>
                </a:solidFill>
              </a:rPr>
              <a:t>son los principales </a:t>
            </a:r>
            <a:r>
              <a:rPr lang="es-ES" sz="1200" b="1" dirty="0" err="1" smtClean="0">
                <a:solidFill>
                  <a:srgbClr val="002060"/>
                </a:solidFill>
              </a:rPr>
              <a:t>stakeholders</a:t>
            </a:r>
            <a:r>
              <a:rPr lang="es-ES" sz="1200" b="1" dirty="0" smtClean="0">
                <a:solidFill>
                  <a:srgbClr val="002060"/>
                </a:solidFill>
              </a:rPr>
              <a:t> aliados </a:t>
            </a:r>
            <a:r>
              <a:rPr lang="es-ES" sz="1200" dirty="0" smtClean="0">
                <a:solidFill>
                  <a:srgbClr val="002060"/>
                </a:solidFill>
              </a:rPr>
              <a:t>para el área de comunicación</a:t>
            </a:r>
            <a:r>
              <a:rPr lang="es-ES" sz="1200" b="1" dirty="0" smtClean="0">
                <a:solidFill>
                  <a:srgbClr val="002060"/>
                </a:solidFill>
              </a:rPr>
              <a:t>. </a:t>
            </a:r>
            <a:r>
              <a:rPr lang="es-ES" sz="1200" dirty="0" smtClean="0">
                <a:solidFill>
                  <a:srgbClr val="002060"/>
                </a:solidFill>
              </a:rPr>
              <a:t>La </a:t>
            </a:r>
            <a:r>
              <a:rPr lang="es-ES" sz="1200" b="1" dirty="0" smtClean="0">
                <a:solidFill>
                  <a:srgbClr val="002060"/>
                </a:solidFill>
              </a:rPr>
              <a:t>Secretaría de Comunicación es el principal </a:t>
            </a:r>
            <a:r>
              <a:rPr lang="es-ES" sz="1200" b="1" dirty="0" err="1" smtClean="0">
                <a:solidFill>
                  <a:srgbClr val="002060"/>
                </a:solidFill>
              </a:rPr>
              <a:t>stakeholder</a:t>
            </a:r>
            <a:r>
              <a:rPr lang="es-ES" sz="1200" b="1" dirty="0" smtClean="0">
                <a:solidFill>
                  <a:srgbClr val="002060"/>
                </a:solidFill>
              </a:rPr>
              <a:t> a gestionar</a:t>
            </a:r>
            <a:endParaRPr lang="es-ES" sz="1200"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271</a:t>
            </a:fld>
            <a:endParaRPr lang="es-ES" dirty="0">
              <a:solidFill>
                <a:srgbClr val="002776"/>
              </a:solidFill>
            </a:endParaRPr>
          </a:p>
        </p:txBody>
      </p:sp>
      <p:grpSp>
        <p:nvGrpSpPr>
          <p:cNvPr id="8" name="Group 7"/>
          <p:cNvGrpSpPr/>
          <p:nvPr/>
        </p:nvGrpSpPr>
        <p:grpSpPr>
          <a:xfrm>
            <a:off x="318495" y="1416695"/>
            <a:ext cx="9243016" cy="500137"/>
            <a:chOff x="318495" y="1492428"/>
            <a:chExt cx="9243016" cy="500137"/>
          </a:xfrm>
        </p:grpSpPr>
        <p:cxnSp>
          <p:nvCxnSpPr>
            <p:cNvPr id="22" name="Straight Connector 21"/>
            <p:cNvCxnSpPr/>
            <p:nvPr>
              <p:custDataLst>
                <p:tags r:id="rId1"/>
              </p:custDataLst>
            </p:nvPr>
          </p:nvCxnSpPr>
          <p:spPr bwMode="auto">
            <a:xfrm>
              <a:off x="318495" y="1817085"/>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custDataLst>
                <p:tags r:id="rId2"/>
              </p:custDataLst>
            </p:nvPr>
          </p:nvSpPr>
          <p:spPr bwMode="auto">
            <a:xfrm>
              <a:off x="3042039" y="1492428"/>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Comunicación</a:t>
              </a:r>
              <a:endParaRPr lang="es-ES" sz="1200" b="1" dirty="0">
                <a:solidFill>
                  <a:srgbClr val="002776"/>
                </a:solidFill>
                <a:cs typeface="Arial" charset="0"/>
              </a:endParaRPr>
            </a:p>
          </p:txBody>
        </p:sp>
      </p:grpSp>
      <p:sp>
        <p:nvSpPr>
          <p:cNvPr id="23" name="Content Placeholder 5"/>
          <p:cNvSpPr txBox="1">
            <a:spLocks/>
          </p:cNvSpPr>
          <p:nvPr/>
        </p:nvSpPr>
        <p:spPr bwMode="auto">
          <a:xfrm>
            <a:off x="362559" y="5661248"/>
            <a:ext cx="9198953" cy="79227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Si bien la percepción de socios estratégicos en la comunicación corporativa está identificada por empresas puntuales, </a:t>
            </a:r>
            <a:r>
              <a:rPr lang="es-ES" sz="1200" b="1" dirty="0">
                <a:solidFill>
                  <a:srgbClr val="002060"/>
                </a:solidFill>
              </a:rPr>
              <a:t>se identifica una brecha en captar más socios para la comunicación corporativa</a:t>
            </a:r>
            <a:r>
              <a:rPr lang="es-ES" sz="1200" dirty="0">
                <a:solidFill>
                  <a:srgbClr val="002060"/>
                </a:solidFill>
              </a:rPr>
              <a:t>. Por otra parte, </a:t>
            </a:r>
            <a:r>
              <a:rPr lang="es-ES" sz="1200" b="1" dirty="0">
                <a:solidFill>
                  <a:srgbClr val="002060"/>
                </a:solidFill>
              </a:rPr>
              <a:t>no se incluye al MINTUR, al Ministerio de Relaciones Exteriores, ni a asociaciones representativas del sector privado</a:t>
            </a:r>
            <a:r>
              <a:rPr lang="es-ES" sz="1200" dirty="0">
                <a:solidFill>
                  <a:srgbClr val="002060"/>
                </a:solidFill>
              </a:rPr>
              <a:t> (ej. BCIQ, HQM, OPTUR, etc.), todos actores relevantes a la hora de gestionar y comunicar hacia sus clientes en el extranjero, mensajes corporativos de importancia. </a:t>
            </a:r>
          </a:p>
        </p:txBody>
      </p:sp>
      <p:pic>
        <p:nvPicPr>
          <p:cNvPr id="9" name="Picture 8"/>
          <p:cNvPicPr>
            <a:picLocks noChangeAspect="1"/>
          </p:cNvPicPr>
          <p:nvPr/>
        </p:nvPicPr>
        <p:blipFill>
          <a:blip r:embed="rId5"/>
          <a:stretch>
            <a:fillRect/>
          </a:stretch>
        </p:blipFill>
        <p:spPr>
          <a:xfrm>
            <a:off x="302646" y="1843163"/>
            <a:ext cx="9300707" cy="3761935"/>
          </a:xfrm>
          <a:prstGeom prst="rect">
            <a:avLst/>
          </a:prstGeom>
        </p:spPr>
      </p:pic>
    </p:spTree>
    <p:extLst>
      <p:ext uri="{BB962C8B-B14F-4D97-AF65-F5344CB8AC3E}">
        <p14:creationId xmlns:p14="http://schemas.microsoft.com/office/powerpoint/2010/main" val="2151518961"/>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Desarrollo</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Desarrollo</a:t>
            </a:r>
            <a:endParaRPr lang="es-ES" b="0" i="1" dirty="0">
              <a:solidFill>
                <a:srgbClr val="002776"/>
              </a:solidFill>
            </a:endParaRP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776"/>
                </a:solidFill>
              </a:rPr>
              <a:t>Según el Departamento de Desarrollo, </a:t>
            </a:r>
            <a:r>
              <a:rPr lang="es-ES" sz="1200" dirty="0">
                <a:solidFill>
                  <a:srgbClr val="002776"/>
                </a:solidFill>
              </a:rPr>
              <a:t>l</a:t>
            </a:r>
            <a:r>
              <a:rPr lang="es-ES" sz="1200" dirty="0" smtClean="0">
                <a:solidFill>
                  <a:srgbClr val="002776"/>
                </a:solidFill>
              </a:rPr>
              <a:t>a</a:t>
            </a:r>
            <a:r>
              <a:rPr lang="es-ES" sz="1200" b="1" dirty="0" smtClean="0">
                <a:solidFill>
                  <a:srgbClr val="002776"/>
                </a:solidFill>
              </a:rPr>
              <a:t> Agencia Metropolitana de Control, la Secretaría de Ambiente y la Policía Metropolitana son los</a:t>
            </a:r>
            <a:r>
              <a:rPr lang="es-ES" sz="1200" b="1" dirty="0" smtClean="0">
                <a:solidFill>
                  <a:srgbClr val="002060"/>
                </a:solidFill>
              </a:rPr>
              <a:t> principales </a:t>
            </a:r>
            <a:r>
              <a:rPr lang="es-ES" sz="1200" b="1" dirty="0" err="1" smtClean="0">
                <a:solidFill>
                  <a:srgbClr val="002060"/>
                </a:solidFill>
              </a:rPr>
              <a:t>stakeholders</a:t>
            </a:r>
            <a:r>
              <a:rPr lang="es-ES" sz="1200" b="1" dirty="0" smtClean="0">
                <a:solidFill>
                  <a:srgbClr val="002060"/>
                </a:solidFill>
              </a:rPr>
              <a:t> aliados</a:t>
            </a:r>
            <a:r>
              <a:rPr lang="es-ES" sz="1200" dirty="0" smtClean="0">
                <a:solidFill>
                  <a:srgbClr val="002060"/>
                </a:solidFill>
              </a:rPr>
              <a:t> para el área de desarrollo, mientras que el </a:t>
            </a:r>
            <a:r>
              <a:rPr lang="es-ES" sz="1200" b="1" dirty="0" smtClean="0">
                <a:solidFill>
                  <a:srgbClr val="002060"/>
                </a:solidFill>
              </a:rPr>
              <a:t>Instituto Metropolitano de Planificación Urbana (IMPU) es el principal </a:t>
            </a:r>
            <a:r>
              <a:rPr lang="es-ES" sz="1200" b="1" dirty="0" err="1" smtClean="0">
                <a:solidFill>
                  <a:srgbClr val="002060"/>
                </a:solidFill>
              </a:rPr>
              <a:t>stakeholder</a:t>
            </a:r>
            <a:r>
              <a:rPr lang="es-ES" sz="1200" b="1" dirty="0" smtClean="0">
                <a:solidFill>
                  <a:srgbClr val="002060"/>
                </a:solidFill>
              </a:rPr>
              <a:t> a gestionar</a:t>
            </a:r>
          </a:p>
          <a:p>
            <a:pPr algn="just">
              <a:spcAft>
                <a:spcPts val="600"/>
              </a:spcAft>
            </a:pP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272</a:t>
            </a:fld>
            <a:endParaRPr lang="es-ES" dirty="0">
              <a:solidFill>
                <a:srgbClr val="002776"/>
              </a:solidFill>
            </a:endParaRPr>
          </a:p>
        </p:txBody>
      </p:sp>
      <p:cxnSp>
        <p:nvCxnSpPr>
          <p:cNvPr id="25" name="Straight Connector 24"/>
          <p:cNvCxnSpPr/>
          <p:nvPr>
            <p:custDataLst>
              <p:tags r:id="rId1"/>
            </p:custDataLst>
          </p:nvPr>
        </p:nvCxnSpPr>
        <p:spPr bwMode="auto">
          <a:xfrm>
            <a:off x="318495" y="1817085"/>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6" name="TextBox 25"/>
          <p:cNvSpPr txBox="1"/>
          <p:nvPr>
            <p:custDataLst>
              <p:tags r:id="rId2"/>
            </p:custDataLst>
          </p:nvPr>
        </p:nvSpPr>
        <p:spPr bwMode="auto">
          <a:xfrm>
            <a:off x="3042039" y="1664832"/>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Desarrollo</a:t>
            </a:r>
            <a:endParaRPr lang="es-ES" sz="1200" b="1" dirty="0">
              <a:solidFill>
                <a:srgbClr val="002776"/>
              </a:solidFill>
              <a:cs typeface="Arial" charset="0"/>
            </a:endParaRPr>
          </a:p>
        </p:txBody>
      </p:sp>
      <p:pic>
        <p:nvPicPr>
          <p:cNvPr id="3" name="Picture 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02646" y="1942491"/>
            <a:ext cx="9300707" cy="3790765"/>
          </a:xfrm>
          <a:prstGeom prst="rect">
            <a:avLst/>
          </a:prstGeom>
        </p:spPr>
      </p:pic>
      <p:sp>
        <p:nvSpPr>
          <p:cNvPr id="36" name="Content Placeholder 5"/>
          <p:cNvSpPr txBox="1">
            <a:spLocks/>
          </p:cNvSpPr>
          <p:nvPr/>
        </p:nvSpPr>
        <p:spPr bwMode="auto">
          <a:xfrm>
            <a:off x="362559" y="5733256"/>
            <a:ext cx="9198953" cy="79227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Los socios estratégicos identificados desde esta dirección, </a:t>
            </a:r>
            <a:r>
              <a:rPr lang="es-ES" sz="1200" b="1" dirty="0">
                <a:solidFill>
                  <a:srgbClr val="002060"/>
                </a:solidFill>
              </a:rPr>
              <a:t>son amplios e inclusivos desde un punto de vista público y comunitario</a:t>
            </a:r>
            <a:r>
              <a:rPr lang="es-ES" sz="1200" dirty="0">
                <a:solidFill>
                  <a:srgbClr val="002060"/>
                </a:solidFill>
              </a:rPr>
              <a:t>. Sin embargo, hay una </a:t>
            </a:r>
            <a:r>
              <a:rPr lang="es-ES" sz="1200" b="1" dirty="0">
                <a:solidFill>
                  <a:srgbClr val="002060"/>
                </a:solidFill>
              </a:rPr>
              <a:t>ausencia importante de asociaciones privadas del sector </a:t>
            </a:r>
            <a:r>
              <a:rPr lang="es-ES" sz="1200" dirty="0">
                <a:solidFill>
                  <a:srgbClr val="002060"/>
                </a:solidFill>
              </a:rPr>
              <a:t>(ej. OPTUR, HQM, </a:t>
            </a:r>
            <a:r>
              <a:rPr lang="es-ES" sz="1200" dirty="0" err="1">
                <a:solidFill>
                  <a:srgbClr val="002060"/>
                </a:solidFill>
              </a:rPr>
              <a:t>Captur</a:t>
            </a:r>
            <a:r>
              <a:rPr lang="es-ES" sz="1200" dirty="0">
                <a:solidFill>
                  <a:srgbClr val="002060"/>
                </a:solidFill>
              </a:rPr>
              <a:t>, etc.) para la construcción de opciones de desarrollo turístico en todos los ámbitos del DMQ, siendo que son los principales promotores y validadores de viabilidad de las iniciativas que se tenga. </a:t>
            </a:r>
          </a:p>
        </p:txBody>
      </p:sp>
    </p:spTree>
    <p:extLst>
      <p:ext uri="{BB962C8B-B14F-4D97-AF65-F5344CB8AC3E}">
        <p14:creationId xmlns:p14="http://schemas.microsoft.com/office/powerpoint/2010/main" val="2689662347"/>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p>
          <a:p>
            <a:pPr fontAlgn="base">
              <a:spcBef>
                <a:spcPct val="0"/>
              </a:spcBef>
              <a:spcAft>
                <a:spcPct val="0"/>
              </a:spcAft>
            </a:pPr>
            <a:r>
              <a:rPr lang="es-ES" sz="2000" b="1" dirty="0" smtClean="0">
                <a:solidFill>
                  <a:srgbClr val="00B0F0"/>
                </a:solidFill>
                <a:cs typeface="Arial" charset="0"/>
              </a:rPr>
              <a:t>Matriz de priorización de socios estratégicos – </a:t>
            </a:r>
            <a:r>
              <a:rPr lang="es-ES" sz="2000" dirty="0" smtClean="0">
                <a:solidFill>
                  <a:srgbClr val="00B0F0"/>
                </a:solidFill>
                <a:cs typeface="Arial" charset="0"/>
              </a:rPr>
              <a:t>Comercialización</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Departamento Comercialización</a:t>
            </a:r>
          </a:p>
        </p:txBody>
      </p:sp>
      <p:sp>
        <p:nvSpPr>
          <p:cNvPr id="17"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Según el Departamento de Comercialización, en el área destacan </a:t>
            </a:r>
            <a:r>
              <a:rPr lang="es-ES" sz="1200" b="1" dirty="0" smtClean="0">
                <a:solidFill>
                  <a:srgbClr val="002060"/>
                </a:solidFill>
              </a:rPr>
              <a:t>amplio número de </a:t>
            </a:r>
            <a:r>
              <a:rPr lang="es-ES" sz="1200" b="1" dirty="0" err="1" smtClean="0">
                <a:solidFill>
                  <a:srgbClr val="002060"/>
                </a:solidFill>
              </a:rPr>
              <a:t>stakeholders</a:t>
            </a:r>
            <a:r>
              <a:rPr lang="es-ES" sz="1200" b="1" dirty="0" smtClean="0">
                <a:solidFill>
                  <a:srgbClr val="002060"/>
                </a:solidFill>
              </a:rPr>
              <a:t> aliados del sector turístico privado, todos considerados con el mismo grado de influencia y apoyo, lo que implica una falta de reflexión estratégica al respecto</a:t>
            </a:r>
            <a:r>
              <a:rPr lang="es-ES" sz="1200" dirty="0" smtClean="0">
                <a:solidFill>
                  <a:srgbClr val="002060"/>
                </a:solidFill>
              </a:rPr>
              <a:t>. Dentro de éstos, se identifican la Secretaría de Cultura y el Instituto metropolitano de Patrimonio como actores a gestionar, aunque se encuentran en el cuadrante derecha-arriba.</a:t>
            </a:r>
            <a:endParaRPr lang="es-ES" sz="12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273</a:t>
            </a:fld>
            <a:endParaRPr lang="es-ES" dirty="0">
              <a:solidFill>
                <a:srgbClr val="002776"/>
              </a:solidFill>
            </a:endParaRPr>
          </a:p>
        </p:txBody>
      </p:sp>
      <p:cxnSp>
        <p:nvCxnSpPr>
          <p:cNvPr id="22" name="Straight Connector 21"/>
          <p:cNvCxnSpPr/>
          <p:nvPr>
            <p:custDataLst>
              <p:tags r:id="rId1"/>
            </p:custDataLst>
          </p:nvPr>
        </p:nvCxnSpPr>
        <p:spPr bwMode="auto">
          <a:xfrm>
            <a:off x="318495" y="1991835"/>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3" name="TextBox 22"/>
          <p:cNvSpPr txBox="1"/>
          <p:nvPr>
            <p:custDataLst>
              <p:tags r:id="rId2"/>
            </p:custDataLst>
          </p:nvPr>
        </p:nvSpPr>
        <p:spPr bwMode="auto">
          <a:xfrm>
            <a:off x="3026776" y="1848743"/>
            <a:ext cx="3643828" cy="500137"/>
          </a:xfrm>
          <a:prstGeom prst="rect">
            <a:avLst/>
          </a:prstGeom>
          <a:solidFill>
            <a:schemeClr val="bg1"/>
          </a:solidFill>
        </p:spPr>
        <p:txBody>
          <a:bodyPr wrap="square" rtlCol="0">
            <a:spAutoFit/>
          </a:bodyPr>
          <a:lstStyle/>
          <a:p>
            <a:pPr marL="1588" algn="ctr" defTabSz="914400" fontAlgn="base">
              <a:spcAft>
                <a:spcPts val="300"/>
              </a:spcAft>
              <a:buClr>
                <a:srgbClr val="000000"/>
              </a:buClr>
            </a:pPr>
            <a:r>
              <a:rPr lang="es-ES" sz="1200" i="1" dirty="0" smtClean="0">
                <a:solidFill>
                  <a:srgbClr val="002776"/>
                </a:solidFill>
                <a:cs typeface="Arial" charset="0"/>
              </a:rPr>
              <a:t>Matriz de priorización de socios estratégicos </a:t>
            </a:r>
          </a:p>
          <a:p>
            <a:pPr marL="1588" algn="ctr" defTabSz="914400" fontAlgn="base">
              <a:spcAft>
                <a:spcPts val="300"/>
              </a:spcAft>
              <a:buClr>
                <a:srgbClr val="000000"/>
              </a:buClr>
            </a:pPr>
            <a:r>
              <a:rPr lang="es-ES" sz="1200" b="1" dirty="0" smtClean="0">
                <a:solidFill>
                  <a:srgbClr val="002776"/>
                </a:solidFill>
                <a:cs typeface="Arial" charset="0"/>
              </a:rPr>
              <a:t>Comercialización</a:t>
            </a:r>
            <a:endParaRPr lang="es-ES" sz="1200" b="1" dirty="0">
              <a:solidFill>
                <a:srgbClr val="002776"/>
              </a:solidFill>
              <a:cs typeface="Arial" charset="0"/>
            </a:endParaRPr>
          </a:p>
        </p:txBody>
      </p:sp>
      <p:sp>
        <p:nvSpPr>
          <p:cNvPr id="16" name="Content Placeholder 5"/>
          <p:cNvSpPr txBox="1">
            <a:spLocks/>
          </p:cNvSpPr>
          <p:nvPr/>
        </p:nvSpPr>
        <p:spPr bwMode="auto">
          <a:xfrm>
            <a:off x="362559" y="5833948"/>
            <a:ext cx="9198953" cy="79227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a:solidFill>
                  <a:srgbClr val="002060"/>
                </a:solidFill>
              </a:rPr>
              <a:t>Se cuenta con una gran amplitud de socios estratégicos individuales. Sin embargo, la </a:t>
            </a:r>
            <a:r>
              <a:rPr lang="es-ES" sz="1100" b="1" dirty="0">
                <a:solidFill>
                  <a:srgbClr val="002060"/>
                </a:solidFill>
              </a:rPr>
              <a:t>percepción es más operativa que estratégica</a:t>
            </a:r>
            <a:r>
              <a:rPr lang="es-ES" sz="1100" dirty="0">
                <a:solidFill>
                  <a:srgbClr val="002060"/>
                </a:solidFill>
              </a:rPr>
              <a:t>, quedando </a:t>
            </a:r>
            <a:r>
              <a:rPr lang="es-ES" sz="1100" b="1" dirty="0">
                <a:solidFill>
                  <a:srgbClr val="002060"/>
                </a:solidFill>
              </a:rPr>
              <a:t>ausentes todas aquellas asociaciones del sector privado</a:t>
            </a:r>
            <a:r>
              <a:rPr lang="es-ES" sz="1100" dirty="0">
                <a:solidFill>
                  <a:srgbClr val="002060"/>
                </a:solidFill>
              </a:rPr>
              <a:t>, que pueden actuar como socios clave a la hora de comercializar los distintos tipos de productos turísticos de la ciudad. Adicionalmente, y en la misma línea que las áreas de mercadeo y comunicación, hay una </a:t>
            </a:r>
            <a:r>
              <a:rPr lang="es-ES" sz="1100" b="1" dirty="0">
                <a:solidFill>
                  <a:srgbClr val="002060"/>
                </a:solidFill>
              </a:rPr>
              <a:t>ausencia absoluta de socios en el mundo digital </a:t>
            </a:r>
          </a:p>
        </p:txBody>
      </p:sp>
      <p:pic>
        <p:nvPicPr>
          <p:cNvPr id="11" name="Picture 10"/>
          <p:cNvPicPr>
            <a:picLocks noChangeAspect="1"/>
          </p:cNvPicPr>
          <p:nvPr/>
        </p:nvPicPr>
        <p:blipFill>
          <a:blip r:embed="rId5"/>
          <a:stretch>
            <a:fillRect/>
          </a:stretch>
        </p:blipFill>
        <p:spPr>
          <a:xfrm>
            <a:off x="302646" y="2265128"/>
            <a:ext cx="9300707" cy="3491052"/>
          </a:xfrm>
          <a:prstGeom prst="rect">
            <a:avLst/>
          </a:prstGeom>
        </p:spPr>
      </p:pic>
    </p:spTree>
    <p:extLst>
      <p:ext uri="{BB962C8B-B14F-4D97-AF65-F5344CB8AC3E}">
        <p14:creationId xmlns:p14="http://schemas.microsoft.com/office/powerpoint/2010/main" val="3246956803"/>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Encadenamiento productivo con socios estratégicos</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274</a:t>
            </a:fld>
            <a:endParaRPr lang="es-ES" dirty="0">
              <a:solidFill>
                <a:srgbClr val="002776"/>
              </a:solidFill>
            </a:endParaRPr>
          </a:p>
        </p:txBody>
      </p:sp>
      <p:grpSp>
        <p:nvGrpSpPr>
          <p:cNvPr id="9" name="Group 8"/>
          <p:cNvGrpSpPr/>
          <p:nvPr/>
        </p:nvGrpSpPr>
        <p:grpSpPr>
          <a:xfrm>
            <a:off x="369499" y="692483"/>
            <a:ext cx="9120576" cy="978794"/>
            <a:chOff x="369499" y="1136970"/>
            <a:chExt cx="8388000" cy="1043344"/>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2233688" y="1136970"/>
              <a:ext cx="4650839" cy="104334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 de la identificación y priorización de socios realizada por los departamentos de Quito Turismo</a:t>
              </a:r>
              <a:endParaRPr lang="es-ES" sz="1200" b="1" dirty="0">
                <a:solidFill>
                  <a:srgbClr val="002776"/>
                </a:solidFill>
              </a:endParaRPr>
            </a:p>
          </p:txBody>
        </p:sp>
      </p:grpSp>
      <p:graphicFrame>
        <p:nvGraphicFramePr>
          <p:cNvPr id="2" name="Table 1"/>
          <p:cNvGraphicFramePr>
            <a:graphicFrameLocks noGrp="1"/>
          </p:cNvGraphicFramePr>
          <p:nvPr>
            <p:extLst>
              <p:ext uri="{D42A27DB-BD31-4B8C-83A1-F6EECF244321}">
                <p14:modId xmlns:p14="http://schemas.microsoft.com/office/powerpoint/2010/main" val="287963067"/>
              </p:ext>
            </p:extLst>
          </p:nvPr>
        </p:nvGraphicFramePr>
        <p:xfrm>
          <a:off x="344486" y="1473639"/>
          <a:ext cx="9252154" cy="5080467"/>
        </p:xfrm>
        <a:graphic>
          <a:graphicData uri="http://schemas.openxmlformats.org/drawingml/2006/table">
            <a:tbl>
              <a:tblPr>
                <a:tableStyleId>{5C22544A-7EE6-4342-B048-85BDC9FD1C3A}</a:tableStyleId>
              </a:tblPr>
              <a:tblGrid>
                <a:gridCol w="1368154"/>
                <a:gridCol w="2088000"/>
                <a:gridCol w="2088000"/>
                <a:gridCol w="3708000"/>
              </a:tblGrid>
              <a:tr h="257239">
                <a:tc>
                  <a:txBody>
                    <a:bodyPr/>
                    <a:lstStyle/>
                    <a:p>
                      <a:pPr algn="ctr"/>
                      <a:r>
                        <a:rPr lang="es-ES" sz="1000" b="1" dirty="0" smtClean="0">
                          <a:solidFill>
                            <a:schemeClr val="bg1"/>
                          </a:solidFill>
                        </a:rPr>
                        <a:t>Departamento</a:t>
                      </a:r>
                      <a:endParaRPr lang="es-ES" sz="1000" b="1" dirty="0">
                        <a:solidFill>
                          <a:schemeClr val="bg1"/>
                        </a:solidFill>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B0F0"/>
                    </a:solidFill>
                  </a:tcPr>
                </a:tc>
                <a:tc>
                  <a:txBody>
                    <a:bodyPr/>
                    <a:lstStyle/>
                    <a:p>
                      <a:pPr algn="ctr"/>
                      <a:r>
                        <a:rPr lang="es-ES" sz="1000" b="1" dirty="0" err="1" smtClean="0">
                          <a:solidFill>
                            <a:schemeClr val="bg1"/>
                          </a:solidFill>
                        </a:rPr>
                        <a:t>Stakeholders</a:t>
                      </a:r>
                      <a:r>
                        <a:rPr lang="es-ES" sz="1000" b="1" dirty="0" smtClean="0">
                          <a:solidFill>
                            <a:schemeClr val="bg1"/>
                          </a:solidFill>
                        </a:rPr>
                        <a:t> aliados</a:t>
                      </a:r>
                      <a:endParaRPr lang="es-ES" sz="1000" b="1" dirty="0">
                        <a:solidFill>
                          <a:schemeClr val="bg1"/>
                        </a:solidFill>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B0F0"/>
                    </a:solidFill>
                  </a:tcPr>
                </a:tc>
                <a:tc>
                  <a:txBody>
                    <a:bodyPr/>
                    <a:lstStyle/>
                    <a:p>
                      <a:pPr algn="ctr"/>
                      <a:r>
                        <a:rPr lang="es-ES" sz="1000" b="1" dirty="0" err="1" smtClean="0">
                          <a:solidFill>
                            <a:schemeClr val="bg1"/>
                          </a:solidFill>
                        </a:rPr>
                        <a:t>Stakeholders</a:t>
                      </a:r>
                      <a:r>
                        <a:rPr lang="es-ES" sz="1000" b="1" dirty="0" smtClean="0">
                          <a:solidFill>
                            <a:schemeClr val="bg1"/>
                          </a:solidFill>
                        </a:rPr>
                        <a:t> a gestionar</a:t>
                      </a:r>
                      <a:endParaRPr lang="es-ES" sz="1000" b="1" dirty="0">
                        <a:solidFill>
                          <a:schemeClr val="bg1"/>
                        </a:solidFill>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B0F0"/>
                    </a:solidFill>
                  </a:tcPr>
                </a:tc>
                <a:tc>
                  <a:txBody>
                    <a:bodyPr/>
                    <a:lstStyle/>
                    <a:p>
                      <a:pPr algn="ctr"/>
                      <a:r>
                        <a:rPr lang="es-ES" sz="1000" b="1" dirty="0" smtClean="0">
                          <a:solidFill>
                            <a:schemeClr val="bg1"/>
                          </a:solidFill>
                        </a:rPr>
                        <a:t>Observaciones</a:t>
                      </a:r>
                      <a:endParaRPr lang="es-ES" sz="1000" b="1" dirty="0">
                        <a:solidFill>
                          <a:schemeClr val="bg1"/>
                        </a:solidFill>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B0F0"/>
                    </a:solidFill>
                  </a:tcPr>
                </a:tc>
              </a:tr>
              <a:tr h="321548">
                <a:tc>
                  <a:txBody>
                    <a:bodyPr/>
                    <a:lstStyle/>
                    <a:p>
                      <a:r>
                        <a:rPr lang="es-ES" sz="1000" b="1" dirty="0" smtClean="0"/>
                        <a:t>Quito Turismo</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t>MINTUR</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Bancos/Fondos/Agencias de inversión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482323">
                <a:tc>
                  <a:txBody>
                    <a:bodyPr/>
                    <a:lstStyle/>
                    <a:p>
                      <a:r>
                        <a:rPr lang="es-ES" sz="1000" b="1" dirty="0" smtClean="0"/>
                        <a:t>Industria</a:t>
                      </a:r>
                      <a:r>
                        <a:rPr lang="es-ES" sz="1000" b="1" baseline="0" dirty="0" smtClean="0"/>
                        <a:t> Reuniones</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Universidades </a:t>
                      </a:r>
                    </a:p>
                    <a:p>
                      <a:pPr marL="171450" indent="-171450">
                        <a:buFont typeface="Arial" panose="020B0604020202020204" pitchFamily="34" charset="0"/>
                        <a:buChar char="•"/>
                      </a:pPr>
                      <a:r>
                        <a:rPr lang="es-ES" sz="1000" b="0" dirty="0" smtClean="0">
                          <a:solidFill>
                            <a:srgbClr val="002060"/>
                          </a:solidFill>
                        </a:rPr>
                        <a:t>Asociaciones de profesionales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t>Gobierno</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Identificación de socios estratégicos nacionales es ajustada y correcta</a:t>
                      </a:r>
                    </a:p>
                    <a:p>
                      <a:pPr marL="171450" indent="-171450">
                        <a:buFont typeface="Arial" panose="020B0604020202020204" pitchFamily="34" charset="0"/>
                        <a:buChar char="•"/>
                      </a:pPr>
                      <a:r>
                        <a:rPr lang="es-ES" sz="1000" b="0" dirty="0" smtClean="0">
                          <a:solidFill>
                            <a:srgbClr val="002060"/>
                          </a:solidFill>
                        </a:rPr>
                        <a:t>Falta</a:t>
                      </a:r>
                      <a:r>
                        <a:rPr lang="es-ES" sz="1000" b="0" baseline="0" dirty="0" smtClean="0">
                          <a:solidFill>
                            <a:srgbClr val="002060"/>
                          </a:solidFill>
                        </a:rPr>
                        <a:t> a</a:t>
                      </a:r>
                      <a:r>
                        <a:rPr lang="es-ES" sz="1000" b="0" dirty="0" smtClean="0">
                          <a:solidFill>
                            <a:srgbClr val="002060"/>
                          </a:solidFill>
                        </a:rPr>
                        <a:t>mpliar la visión a socios clave extranjeros</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482323">
                <a:tc>
                  <a:txBody>
                    <a:bodyPr/>
                    <a:lstStyle/>
                    <a:p>
                      <a:r>
                        <a:rPr lang="es-ES" sz="1000" b="1" dirty="0" smtClean="0"/>
                        <a:t>Planificación</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Secretaría de Desarrollo Productivo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t>Secretaría General</a:t>
                      </a:r>
                      <a:r>
                        <a:rPr lang="es-ES" sz="1000" b="0" baseline="0" dirty="0" smtClean="0"/>
                        <a:t> de Planificación</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Sin considerar socios clave como el MINTUR, la Prefectura de Pichincha, las coordinaciones parroquiales,</a:t>
                      </a:r>
                      <a:r>
                        <a:rPr lang="es-ES" sz="1000" b="0" baseline="0" dirty="0" smtClean="0">
                          <a:solidFill>
                            <a:srgbClr val="002060"/>
                          </a:solidFill>
                        </a:rPr>
                        <a:t> entre otros</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482323">
                <a:tc>
                  <a:txBody>
                    <a:bodyPr/>
                    <a:lstStyle/>
                    <a:p>
                      <a:r>
                        <a:rPr lang="es-ES" sz="1000" b="1" dirty="0" smtClean="0"/>
                        <a:t>Inversiones</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Secretarias de Desarrollo Productivo y Competitividad y Territorio</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Agencias de inversiones de otras ciudades/países</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Percepción de socios estratégicos amplia y completa</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482323">
                <a:tc>
                  <a:txBody>
                    <a:bodyPr/>
                    <a:lstStyle/>
                    <a:p>
                      <a:r>
                        <a:rPr lang="es-ES" sz="1000" b="1" dirty="0" smtClean="0"/>
                        <a:t>Calidad</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776"/>
                          </a:solidFill>
                        </a:rPr>
                        <a:t>La </a:t>
                      </a:r>
                      <a:fld id="{1E972F31-643D-44E5-A6ED-D4F398F6C6D7}" type="SERIESNAME">
                        <a:rPr lang="es-ES" sz="1000" b="0" smtClean="0">
                          <a:solidFill>
                            <a:srgbClr val="002776"/>
                          </a:solidFill>
                        </a:rPr>
                        <a:pPr/>
                        <a:t>Cámara de Turismo de Pichincha CAPTUR</a:t>
                      </a:fld>
                      <a:r>
                        <a:rPr lang="es-ES" sz="1000" b="0" dirty="0" smtClean="0">
                          <a:solidFill>
                            <a:srgbClr val="002060"/>
                          </a:solidFill>
                        </a:rPr>
                        <a:t>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err="1" smtClean="0">
                          <a:solidFill>
                            <a:srgbClr val="002060"/>
                          </a:solidFill>
                        </a:rPr>
                        <a:t>Capacitur</a:t>
                      </a:r>
                      <a:endParaRPr lang="es-ES" sz="1000" b="0" dirty="0" smtClean="0">
                        <a:solidFill>
                          <a:srgbClr val="002060"/>
                        </a:solidFill>
                      </a:endParaRPr>
                    </a:p>
                    <a:p>
                      <a:pPr marL="171450" indent="-171450">
                        <a:buFont typeface="Arial" panose="020B0604020202020204" pitchFamily="34" charset="0"/>
                        <a:buChar char="•"/>
                      </a:pPr>
                      <a:r>
                        <a:rPr lang="es-ES" sz="1000" b="0" dirty="0" err="1" smtClean="0">
                          <a:solidFill>
                            <a:srgbClr val="002060"/>
                          </a:solidFill>
                        </a:rPr>
                        <a:t>Qualitur</a:t>
                      </a:r>
                      <a:r>
                        <a:rPr lang="es-ES" sz="1000" b="0" dirty="0" smtClean="0">
                          <a:solidFill>
                            <a:srgbClr val="002060"/>
                          </a:solidFill>
                        </a:rPr>
                        <a:t>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Sin considerar: sistemas de certificación internacional y empresas online,</a:t>
                      </a:r>
                      <a:r>
                        <a:rPr lang="es-ES" sz="1000" b="0" baseline="0" dirty="0" smtClean="0">
                          <a:solidFill>
                            <a:srgbClr val="002060"/>
                          </a:solidFill>
                        </a:rPr>
                        <a:t> </a:t>
                      </a:r>
                      <a:r>
                        <a:rPr lang="es-ES" sz="1000" b="0" dirty="0" smtClean="0">
                          <a:solidFill>
                            <a:srgbClr val="002060"/>
                          </a:solidFill>
                        </a:rPr>
                        <a:t>MINTUR, la asociación de la Mariscal, la policía turística,</a:t>
                      </a:r>
                      <a:r>
                        <a:rPr lang="es-ES" sz="1000" b="0" baseline="0" dirty="0" smtClean="0">
                          <a:solidFill>
                            <a:srgbClr val="002060"/>
                          </a:solidFill>
                        </a:rPr>
                        <a:t> entre otros</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643097">
                <a:tc>
                  <a:txBody>
                    <a:bodyPr/>
                    <a:lstStyle/>
                    <a:p>
                      <a:r>
                        <a:rPr lang="es-ES" sz="1000" b="1" dirty="0" smtClean="0"/>
                        <a:t>Mercadeo</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776"/>
                          </a:solidFill>
                        </a:rPr>
                        <a:t>Gray Line</a:t>
                      </a:r>
                      <a:r>
                        <a:rPr lang="es-ES" sz="1000" b="0" dirty="0" smtClean="0">
                          <a:solidFill>
                            <a:srgbClr val="002060"/>
                          </a:solidFill>
                        </a:rPr>
                        <a:t> </a:t>
                      </a:r>
                    </a:p>
                    <a:p>
                      <a:pPr marL="171450" indent="-171450">
                        <a:buFont typeface="Arial" panose="020B0604020202020204" pitchFamily="34" charset="0"/>
                        <a:buChar char="•"/>
                      </a:pPr>
                      <a:r>
                        <a:rPr lang="es-ES" sz="1000" b="0" dirty="0" err="1" smtClean="0">
                          <a:solidFill>
                            <a:srgbClr val="002060"/>
                          </a:solidFill>
                        </a:rPr>
                        <a:t>ProEcuador</a:t>
                      </a:r>
                      <a:endParaRPr lang="es-ES" sz="1000" b="0" dirty="0" smtClean="0">
                        <a:solidFill>
                          <a:srgbClr val="002060"/>
                        </a:solidFill>
                      </a:endParaRPr>
                    </a:p>
                    <a:p>
                      <a:pPr marL="171450" indent="-171450">
                        <a:buFont typeface="Arial" panose="020B0604020202020204" pitchFamily="34" charset="0"/>
                        <a:buChar char="•"/>
                      </a:pPr>
                      <a:r>
                        <a:rPr lang="es-ES" sz="1000" b="0" dirty="0" err="1" smtClean="0">
                          <a:solidFill>
                            <a:srgbClr val="002060"/>
                          </a:solidFill>
                        </a:rPr>
                        <a:t>Newlink</a:t>
                      </a:r>
                      <a:r>
                        <a:rPr lang="es-ES" sz="1000" b="0" dirty="0" smtClean="0">
                          <a:solidFill>
                            <a:srgbClr val="002060"/>
                          </a:solidFill>
                        </a:rPr>
                        <a:t> </a:t>
                      </a:r>
                    </a:p>
                    <a:p>
                      <a:pPr marL="171450" indent="-171450">
                        <a:buFont typeface="Arial" panose="020B0604020202020204" pitchFamily="34" charset="0"/>
                        <a:buChar char="•"/>
                      </a:pPr>
                      <a:r>
                        <a:rPr lang="es-ES" sz="1000" b="0" dirty="0" err="1" smtClean="0">
                          <a:solidFill>
                            <a:srgbClr val="002060"/>
                          </a:solidFill>
                        </a:rPr>
                        <a:t>Mintur</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t>Hilton Colón</a:t>
                      </a:r>
                    </a:p>
                    <a:p>
                      <a:pPr marL="171450" indent="-171450">
                        <a:buFont typeface="Arial" panose="020B0604020202020204" pitchFamily="34" charset="0"/>
                        <a:buChar char="•"/>
                      </a:pPr>
                      <a:r>
                        <a:rPr lang="es-ES" sz="1000" b="0" dirty="0" smtClean="0"/>
                        <a:t>LAN</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Sin</a:t>
                      </a:r>
                      <a:r>
                        <a:rPr lang="es-ES" sz="1000" b="0" baseline="0" dirty="0" smtClean="0">
                          <a:solidFill>
                            <a:srgbClr val="002060"/>
                          </a:solidFill>
                        </a:rPr>
                        <a:t> considerar: </a:t>
                      </a:r>
                      <a:r>
                        <a:rPr lang="es-ES" sz="1000" b="0" dirty="0" smtClean="0">
                          <a:solidFill>
                            <a:srgbClr val="002060"/>
                          </a:solidFill>
                        </a:rPr>
                        <a:t>asociaciones hotelera,</a:t>
                      </a:r>
                      <a:r>
                        <a:rPr lang="es-ES" sz="1000" b="0" baseline="0" dirty="0" smtClean="0">
                          <a:solidFill>
                            <a:srgbClr val="002060"/>
                          </a:solidFill>
                        </a:rPr>
                        <a:t> </a:t>
                      </a:r>
                      <a:r>
                        <a:rPr lang="es-ES" sz="1000" b="0" dirty="0" smtClean="0">
                          <a:solidFill>
                            <a:srgbClr val="002060"/>
                          </a:solidFill>
                        </a:rPr>
                        <a:t>socios estratégicos en temas de marketing online</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803871">
                <a:tc>
                  <a:txBody>
                    <a:bodyPr/>
                    <a:lstStyle/>
                    <a:p>
                      <a:r>
                        <a:rPr lang="es-ES" sz="1000" b="1" dirty="0" smtClean="0"/>
                        <a:t>Comunicación</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776"/>
                          </a:solidFill>
                        </a:rPr>
                        <a:t>Prensa escrita</a:t>
                      </a:r>
                    </a:p>
                    <a:p>
                      <a:pPr marL="171450" indent="-171450">
                        <a:buFont typeface="Arial" panose="020B0604020202020204" pitchFamily="34" charset="0"/>
                        <a:buChar char="•"/>
                      </a:pPr>
                      <a:r>
                        <a:rPr lang="es-ES" sz="1000" b="0" dirty="0" smtClean="0">
                          <a:solidFill>
                            <a:srgbClr val="002776"/>
                          </a:solidFill>
                        </a:rPr>
                        <a:t>Medios TV</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Secretaría de Comunicación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Brecha en captar más socios para la comunicación corporativa</a:t>
                      </a:r>
                    </a:p>
                    <a:p>
                      <a:pPr marL="171450" indent="-171450">
                        <a:buFont typeface="Arial" panose="020B0604020202020204" pitchFamily="34" charset="0"/>
                        <a:buChar char="•"/>
                      </a:pPr>
                      <a:r>
                        <a:rPr lang="es-ES" sz="1000" b="0" dirty="0" smtClean="0">
                          <a:solidFill>
                            <a:srgbClr val="002060"/>
                          </a:solidFill>
                        </a:rPr>
                        <a:t>No incluye al MINTUR, al Ministerio de Relaciones Exteriores, ni a asociaciones representativas del sector privado</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643097">
                <a:tc>
                  <a:txBody>
                    <a:bodyPr/>
                    <a:lstStyle/>
                    <a:p>
                      <a:r>
                        <a:rPr lang="es-ES" sz="1000" b="1" dirty="0" smtClean="0"/>
                        <a:t>Desarrollo</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776"/>
                          </a:solidFill>
                        </a:rPr>
                        <a:t>Agencia Metropolitana de Control</a:t>
                      </a:r>
                    </a:p>
                    <a:p>
                      <a:pPr marL="171450" indent="-171450">
                        <a:buFont typeface="Arial" panose="020B0604020202020204" pitchFamily="34" charset="0"/>
                        <a:buChar char="•"/>
                      </a:pPr>
                      <a:r>
                        <a:rPr lang="es-ES" sz="1000" b="0" dirty="0" smtClean="0">
                          <a:solidFill>
                            <a:srgbClr val="002776"/>
                          </a:solidFill>
                        </a:rPr>
                        <a:t>Secretaría de Ambiente</a:t>
                      </a:r>
                    </a:p>
                    <a:p>
                      <a:pPr marL="171450" indent="-171450">
                        <a:buFont typeface="Arial" panose="020B0604020202020204" pitchFamily="34" charset="0"/>
                        <a:buChar char="•"/>
                      </a:pPr>
                      <a:r>
                        <a:rPr lang="es-ES" sz="1000" b="0" dirty="0" smtClean="0">
                          <a:solidFill>
                            <a:srgbClr val="002776"/>
                          </a:solidFill>
                        </a:rPr>
                        <a:t>Policía Metropolitana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Instituto Metropolitano de Planificación Urbana (IMPU)</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171450" indent="-171450">
                        <a:buFont typeface="Arial" panose="020B0604020202020204" pitchFamily="34" charset="0"/>
                        <a:buChar char="•"/>
                      </a:pPr>
                      <a:r>
                        <a:rPr lang="es-ES" sz="1000" b="0" dirty="0" smtClean="0">
                          <a:solidFill>
                            <a:srgbClr val="002060"/>
                          </a:solidFill>
                        </a:rPr>
                        <a:t>Visión amplia e inclusiva desde un punto de vista público </a:t>
                      </a:r>
                    </a:p>
                    <a:p>
                      <a:pPr marL="171450" indent="-171450">
                        <a:buFont typeface="Arial" panose="020B0604020202020204" pitchFamily="34" charset="0"/>
                        <a:buChar char="•"/>
                      </a:pPr>
                      <a:r>
                        <a:rPr lang="es-ES" sz="1000" b="0" dirty="0" smtClean="0">
                          <a:solidFill>
                            <a:srgbClr val="002060"/>
                          </a:solidFill>
                        </a:rPr>
                        <a:t>Ausencia importante de asociaciones privadas del sector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482323">
                <a:tc>
                  <a:txBody>
                    <a:bodyPr/>
                    <a:lstStyle/>
                    <a:p>
                      <a:r>
                        <a:rPr lang="es-ES" sz="1000" b="1" dirty="0" smtClean="0"/>
                        <a:t>Comercialización</a:t>
                      </a:r>
                      <a:endParaRPr lang="es-ES" sz="10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t>Mayoría</a:t>
                      </a:r>
                      <a:r>
                        <a:rPr lang="es-ES" sz="1000" b="0" baseline="0" dirty="0" smtClean="0"/>
                        <a:t> de los socios estratégicos identificados</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Secretaría de Cultura </a:t>
                      </a:r>
                    </a:p>
                    <a:p>
                      <a:pPr marL="171450" indent="-171450">
                        <a:buFont typeface="Arial" panose="020B0604020202020204" pitchFamily="34" charset="0"/>
                        <a:buChar char="•"/>
                      </a:pPr>
                      <a:r>
                        <a:rPr lang="es-ES" sz="1000" b="0" dirty="0" smtClean="0">
                          <a:solidFill>
                            <a:srgbClr val="002060"/>
                          </a:solidFill>
                        </a:rPr>
                        <a:t>Instituto metropolitano de Patrimonio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171450" indent="-171450">
                        <a:buFont typeface="Arial" panose="020B0604020202020204" pitchFamily="34" charset="0"/>
                        <a:buChar char="•"/>
                      </a:pPr>
                      <a:r>
                        <a:rPr lang="es-ES" sz="1000" b="0" dirty="0" smtClean="0">
                          <a:solidFill>
                            <a:srgbClr val="002060"/>
                          </a:solidFill>
                        </a:rPr>
                        <a:t>Percepción es más operativa que estratégica</a:t>
                      </a:r>
                    </a:p>
                    <a:p>
                      <a:pPr marL="171450" indent="-171450">
                        <a:buFont typeface="Arial" panose="020B0604020202020204" pitchFamily="34" charset="0"/>
                        <a:buChar char="•"/>
                      </a:pPr>
                      <a:r>
                        <a:rPr lang="es-ES" sz="1000" b="0" dirty="0" smtClean="0">
                          <a:solidFill>
                            <a:srgbClr val="002060"/>
                          </a:solidFill>
                        </a:rPr>
                        <a:t>Ausencia de asociaciones del sector privado y socios en el mundo digital </a:t>
                      </a:r>
                      <a:endParaRPr lang="es-ES" sz="1000" b="0"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bl>
          </a:graphicData>
        </a:graphic>
      </p:graphicFrame>
    </p:spTree>
    <p:extLst>
      <p:ext uri="{BB962C8B-B14F-4D97-AF65-F5344CB8AC3E}">
        <p14:creationId xmlns:p14="http://schemas.microsoft.com/office/powerpoint/2010/main" val="820168562"/>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1238252" y="3092944"/>
            <a:ext cx="810723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defPPr>
              <a:defRPr lang="es-ES"/>
            </a:defPPr>
            <a:lvl1pPr marL="712788" indent="-712788" fontAlgn="base">
              <a:lnSpc>
                <a:spcPct val="106000"/>
              </a:lnSpc>
              <a:spcBef>
                <a:spcPts val="200"/>
              </a:spcBef>
              <a:spcAft>
                <a:spcPct val="0"/>
              </a:spcAft>
              <a:buClr>
                <a:srgbClr val="000000"/>
              </a:buClr>
              <a:buSzPct val="80000"/>
              <a:buFont typeface="Wingdings" pitchFamily="2" charset="2"/>
              <a:defRPr sz="2800" kern="0">
                <a:solidFill>
                  <a:srgbClr val="FFFFFF"/>
                </a:solidFill>
              </a:defRPr>
            </a:lvl1pPr>
            <a:lvl2pPr marL="227013" indent="-225425" fontAlgn="base">
              <a:lnSpc>
                <a:spcPct val="106000"/>
              </a:lnSpc>
              <a:spcBef>
                <a:spcPct val="40000"/>
              </a:spcBef>
              <a:spcAft>
                <a:spcPct val="0"/>
              </a:spcAft>
              <a:buClr>
                <a:schemeClr val="tx1"/>
              </a:buClr>
              <a:buFont typeface="Wingdings 2" pitchFamily="18" charset="2"/>
              <a:buChar char="¡"/>
            </a:lvl2pPr>
            <a:lvl3pPr marL="457200" indent="-228600" fontAlgn="base">
              <a:lnSpc>
                <a:spcPct val="106000"/>
              </a:lnSpc>
              <a:spcBef>
                <a:spcPct val="20000"/>
              </a:spcBef>
              <a:spcAft>
                <a:spcPct val="0"/>
              </a:spcAft>
              <a:buClr>
                <a:schemeClr val="tx1"/>
              </a:buClr>
              <a:buFont typeface="Arial" pitchFamily="34" charset="0"/>
              <a:buChar char="–"/>
              <a:defRPr sz="1600"/>
            </a:lvl3pPr>
            <a:lvl4pPr marL="681038" indent="-222250" fontAlgn="base">
              <a:lnSpc>
                <a:spcPct val="106000"/>
              </a:lnSpc>
              <a:spcBef>
                <a:spcPct val="20000"/>
              </a:spcBef>
              <a:spcAft>
                <a:spcPct val="0"/>
              </a:spcAft>
              <a:buClr>
                <a:schemeClr val="tx1"/>
              </a:buClr>
              <a:buChar char="•"/>
              <a:defRPr sz="1600"/>
            </a:lvl4pPr>
            <a:lvl5pPr marL="1722438" indent="-236538" fontAlgn="base">
              <a:spcBef>
                <a:spcPct val="20000"/>
              </a:spcBef>
              <a:spcAft>
                <a:spcPct val="0"/>
              </a:spcAft>
              <a:buClr>
                <a:schemeClr val="tx1"/>
              </a:buClr>
              <a:buChar char="–"/>
              <a:defRPr sz="1200"/>
            </a:lvl5pPr>
            <a:lvl6pPr marL="2179638" indent="-236538" fontAlgn="base">
              <a:spcBef>
                <a:spcPct val="20000"/>
              </a:spcBef>
              <a:spcAft>
                <a:spcPct val="0"/>
              </a:spcAft>
              <a:buClr>
                <a:schemeClr val="tx1"/>
              </a:buClr>
              <a:buChar char="–"/>
              <a:defRPr sz="1200"/>
            </a:lvl6pPr>
            <a:lvl7pPr marL="2636838" indent="-236538" fontAlgn="base">
              <a:spcBef>
                <a:spcPct val="20000"/>
              </a:spcBef>
              <a:spcAft>
                <a:spcPct val="0"/>
              </a:spcAft>
              <a:buClr>
                <a:schemeClr val="tx1"/>
              </a:buClr>
              <a:buChar char="–"/>
              <a:defRPr sz="1200"/>
            </a:lvl7pPr>
            <a:lvl8pPr marL="3094038" indent="-236538" fontAlgn="base">
              <a:spcBef>
                <a:spcPct val="20000"/>
              </a:spcBef>
              <a:spcAft>
                <a:spcPct val="0"/>
              </a:spcAft>
              <a:buClr>
                <a:schemeClr val="tx1"/>
              </a:buClr>
              <a:buChar char="–"/>
              <a:defRPr sz="1200"/>
            </a:lvl8pPr>
            <a:lvl9pPr marL="3551238" indent="-236538" fontAlgn="base">
              <a:spcBef>
                <a:spcPct val="20000"/>
              </a:spcBef>
              <a:spcAft>
                <a:spcPct val="0"/>
              </a:spcAft>
              <a:buClr>
                <a:schemeClr val="tx1"/>
              </a:buClr>
              <a:buChar char="–"/>
              <a:defRPr sz="1200"/>
            </a:lvl9pPr>
          </a:lstStyle>
          <a:p>
            <a:r>
              <a:rPr lang="es-ES" dirty="0" smtClean="0"/>
              <a:t>3.3. Principales destinos de la ciudad y estructura del espacio turístico (situación actual)</a:t>
            </a:r>
            <a:endParaRPr lang="es-ES" dirty="0"/>
          </a:p>
        </p:txBody>
      </p:sp>
    </p:spTree>
    <p:extLst>
      <p:ext uri="{BB962C8B-B14F-4D97-AF65-F5344CB8AC3E}">
        <p14:creationId xmlns:p14="http://schemas.microsoft.com/office/powerpoint/2010/main" val="4100971171"/>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276</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Obtener una </a:t>
            </a:r>
            <a:r>
              <a:rPr lang="es-ES" sz="1400" dirty="0" smtClean="0"/>
              <a:t>panorámica de la situación actual </a:t>
            </a:r>
            <a:r>
              <a:rPr lang="es-ES" sz="1400" b="0" dirty="0" smtClean="0"/>
              <a:t>en cuanto a </a:t>
            </a:r>
            <a:r>
              <a:rPr lang="es-ES" sz="1400" dirty="0" smtClean="0"/>
              <a:t>destinos turísticos </a:t>
            </a:r>
            <a:r>
              <a:rPr lang="es-ES" sz="1400" b="0" dirty="0" smtClean="0"/>
              <a:t>del Distrito Metropolitano de Quito, tanto a nivel urbano (barrios) como rural (parroquias), así como </a:t>
            </a:r>
            <a:r>
              <a:rPr lang="es-ES" sz="1400" dirty="0" smtClean="0"/>
              <a:t>proyectos emblemáticos de la ciudad </a:t>
            </a:r>
            <a:r>
              <a:rPr lang="es-ES" sz="1400" b="0" dirty="0" smtClean="0"/>
              <a:t>y </a:t>
            </a:r>
            <a:r>
              <a:rPr lang="es-ES" sz="1400" dirty="0" smtClean="0"/>
              <a:t>espacios MICE </a:t>
            </a:r>
            <a:r>
              <a:rPr lang="es-ES" sz="1400" b="0" dirty="0" smtClean="0"/>
              <a:t>existentes</a:t>
            </a:r>
            <a:endParaRPr lang="es-ES" sz="1400" b="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499" y="3298787"/>
            <a:ext cx="4439039"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5080504" y="3298799"/>
            <a:ext cx="4439039"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Principales destinos de la ciudad identificados actualmente y e</a:t>
            </a:r>
            <a:r>
              <a:rPr lang="es-ES" sz="1200" dirty="0" smtClean="0">
                <a:solidFill>
                  <a:srgbClr val="002776"/>
                </a:solidFill>
                <a:cs typeface="Arial" charset="0"/>
              </a:rPr>
              <a:t>lementos </a:t>
            </a:r>
            <a:r>
              <a:rPr lang="es-ES" sz="1200" dirty="0">
                <a:solidFill>
                  <a:srgbClr val="002776"/>
                </a:solidFill>
                <a:cs typeface="Arial" charset="0"/>
              </a:rPr>
              <a:t>del espacio turístico urbano </a:t>
            </a:r>
            <a:r>
              <a:rPr lang="es-ES" sz="1200" dirty="0" smtClean="0">
                <a:solidFill>
                  <a:srgbClr val="002776"/>
                </a:solidFill>
                <a:cs typeface="Arial" charset="0"/>
              </a:rPr>
              <a:t>(a nivel ciudad y por barrios)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Principales destinos del DMQ </a:t>
            </a:r>
            <a:r>
              <a:rPr lang="es-ES" sz="1200" dirty="0" smtClean="0">
                <a:solidFill>
                  <a:srgbClr val="002776"/>
                </a:solidFill>
                <a:cs typeface="Arial" charset="0"/>
              </a:rPr>
              <a:t>e identificación de caminos </a:t>
            </a:r>
            <a:r>
              <a:rPr lang="es-ES" sz="1200" dirty="0">
                <a:solidFill>
                  <a:srgbClr val="002776"/>
                </a:solidFill>
                <a:cs typeface="Arial" charset="0"/>
              </a:rPr>
              <a:t>escénicos entre la ciudad y su </a:t>
            </a:r>
            <a:r>
              <a:rPr lang="es-ES" sz="1200" dirty="0" smtClean="0">
                <a:solidFill>
                  <a:srgbClr val="002776"/>
                </a:solidFill>
                <a:cs typeface="Arial" charset="0"/>
              </a:rPr>
              <a:t>entorno</a:t>
            </a: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Proyectos urbanos emblemáticos </a:t>
            </a:r>
            <a:r>
              <a:rPr lang="es-ES" sz="1200" dirty="0">
                <a:solidFill>
                  <a:srgbClr val="002776"/>
                </a:solidFill>
                <a:cs typeface="Arial" charset="0"/>
              </a:rPr>
              <a:t>de la ciudad </a:t>
            </a:r>
            <a:endParaRPr lang="es-ES" sz="1200" dirty="0" smtClean="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Espacios </a:t>
            </a:r>
            <a:r>
              <a:rPr lang="es-ES" sz="1200" b="1" dirty="0" smtClean="0">
                <a:solidFill>
                  <a:srgbClr val="002776"/>
                </a:solidFill>
                <a:cs typeface="Arial" charset="0"/>
              </a:rPr>
              <a:t>RICE</a:t>
            </a:r>
            <a:r>
              <a:rPr lang="es-ES" sz="1200" dirty="0" smtClean="0">
                <a:solidFill>
                  <a:srgbClr val="002776"/>
                </a:solidFill>
                <a:cs typeface="Arial" charset="0"/>
              </a:rPr>
              <a:t> de la ciudad</a:t>
            </a:r>
            <a:endParaRPr lang="es-ES" sz="1200" dirty="0">
              <a:solidFill>
                <a:srgbClr val="002776"/>
              </a:solidFill>
              <a:cs typeface="Arial" charset="0"/>
            </a:endParaRPr>
          </a:p>
        </p:txBody>
      </p:sp>
      <p:sp>
        <p:nvSpPr>
          <p:cNvPr id="26" name="TextBox 25"/>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Identificación </a:t>
            </a:r>
            <a:r>
              <a:rPr lang="es-ES" sz="1200" dirty="0">
                <a:solidFill>
                  <a:srgbClr val="002776"/>
                </a:solidFill>
                <a:cs typeface="Arial" charset="0"/>
              </a:rPr>
              <a:t>y análisis de la estructura del espacio turístico a partir de los </a:t>
            </a:r>
            <a:r>
              <a:rPr lang="es-ES" sz="1200" b="1" dirty="0">
                <a:solidFill>
                  <a:srgbClr val="002776"/>
                </a:solidFill>
                <a:cs typeface="Arial" charset="0"/>
              </a:rPr>
              <a:t>elementos del espacio turístico </a:t>
            </a:r>
            <a:r>
              <a:rPr lang="es-ES" sz="1200" dirty="0">
                <a:solidFill>
                  <a:srgbClr val="002776"/>
                </a:solidFill>
                <a:cs typeface="Arial" charset="0"/>
              </a:rPr>
              <a:t>de la </a:t>
            </a:r>
            <a:r>
              <a:rPr lang="es-ES" sz="1200" b="1" dirty="0">
                <a:solidFill>
                  <a:srgbClr val="002776"/>
                </a:solidFill>
                <a:cs typeface="Arial" charset="0"/>
              </a:rPr>
              <a:t>metodología adaptada de </a:t>
            </a:r>
            <a:r>
              <a:rPr lang="es-ES" sz="1200" b="1" dirty="0" err="1">
                <a:solidFill>
                  <a:srgbClr val="002776"/>
                </a:solidFill>
                <a:cs typeface="Arial" charset="0"/>
              </a:rPr>
              <a:t>Boullón</a:t>
            </a:r>
            <a:r>
              <a:rPr lang="es-ES" sz="1200" b="1" dirty="0">
                <a:solidFill>
                  <a:srgbClr val="002776"/>
                </a:solidFill>
                <a:cs typeface="Arial" charset="0"/>
              </a:rPr>
              <a:t> y Kevin </a:t>
            </a:r>
            <a:r>
              <a:rPr lang="es-ES" sz="1200" b="1" dirty="0" smtClean="0">
                <a:solidFill>
                  <a:srgbClr val="002776"/>
                </a:solidFill>
                <a:cs typeface="Arial" charset="0"/>
              </a:rPr>
              <a:t>Lynch</a:t>
            </a:r>
          </a:p>
          <a:p>
            <a:pPr marL="173038" lvl="1" indent="-171450" defTabSz="914400" fontAlgn="base">
              <a:spcAft>
                <a:spcPts val="600"/>
              </a:spcAft>
              <a:buClr>
                <a:srgbClr val="002060"/>
              </a:buClr>
              <a:buFont typeface="Wingdings" panose="05000000000000000000" pitchFamily="2" charset="2"/>
              <a:buChar char="ü"/>
            </a:pPr>
            <a:r>
              <a:rPr lang="es-ES" sz="1200" dirty="0"/>
              <a:t>Uso </a:t>
            </a:r>
            <a:r>
              <a:rPr lang="es-ES" sz="1200" b="1" dirty="0"/>
              <a:t>simple y esquemático de mapas </a:t>
            </a:r>
            <a:r>
              <a:rPr lang="es-ES" sz="1200" dirty="0"/>
              <a:t>de la </a:t>
            </a:r>
            <a:r>
              <a:rPr lang="es-ES" sz="1200" dirty="0" smtClean="0"/>
              <a:t>ciudad y del distrito metropolitano</a:t>
            </a:r>
          </a:p>
          <a:p>
            <a:pPr marL="173038" lvl="1" indent="-171450" defTabSz="914400" fontAlgn="base">
              <a:spcAft>
                <a:spcPts val="600"/>
              </a:spcAft>
              <a:buClr>
                <a:srgbClr val="002060"/>
              </a:buClr>
              <a:buFont typeface="Wingdings" panose="05000000000000000000" pitchFamily="2" charset="2"/>
              <a:buChar char="ü"/>
            </a:pPr>
            <a:r>
              <a:rPr lang="es-ES" sz="1200" dirty="0" smtClean="0"/>
              <a:t>Trabajo conjunto con el equipo de Quito Turismo para el desarrollo de mapas y obtención de información</a:t>
            </a:r>
          </a:p>
        </p:txBody>
      </p:sp>
      <p:sp>
        <p:nvSpPr>
          <p:cNvPr id="27"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923441772"/>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3"/>
          <p:cNvSpPr txBox="1">
            <a:spLocks/>
          </p:cNvSpPr>
          <p:nvPr/>
        </p:nvSpPr>
        <p:spPr>
          <a:xfrm>
            <a:off x="1057350" y="6392259"/>
            <a:ext cx="3323077"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a:t>
            </a:r>
          </a:p>
        </p:txBody>
      </p:sp>
      <p:pic>
        <p:nvPicPr>
          <p:cNvPr id="7"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r="4150"/>
          <a:stretch/>
        </p:blipFill>
        <p:spPr bwMode="auto">
          <a:xfrm rot="16200000">
            <a:off x="2278578" y="-348915"/>
            <a:ext cx="5348844" cy="85080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 name="Group 7"/>
          <p:cNvGrpSpPr>
            <a:grpSpLocks/>
          </p:cNvGrpSpPr>
          <p:nvPr/>
        </p:nvGrpSpPr>
        <p:grpSpPr bwMode="auto">
          <a:xfrm rot="16200000">
            <a:off x="8724513" y="1122039"/>
            <a:ext cx="287338" cy="545125"/>
            <a:chOff x="476" y="3240"/>
            <a:chExt cx="181" cy="372"/>
          </a:xfrm>
          <a:solidFill>
            <a:schemeClr val="bg1"/>
          </a:solidFill>
        </p:grpSpPr>
        <p:sp>
          <p:nvSpPr>
            <p:cNvPr id="9" name="Oval 8"/>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dirty="0">
                <a:solidFill>
                  <a:srgbClr val="002776"/>
                </a:solidFill>
              </a:endParaRPr>
            </a:p>
          </p:txBody>
        </p:sp>
        <p:sp>
          <p:nvSpPr>
            <p:cNvPr id="10" name="Rectangle 9"/>
            <p:cNvSpPr>
              <a:spLocks noChangeArrowheads="1"/>
            </p:cNvSpPr>
            <p:nvPr/>
          </p:nvSpPr>
          <p:spPr bwMode="auto">
            <a:xfrm>
              <a:off x="476" y="3240"/>
              <a:ext cx="181" cy="16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a:solidFill>
                    <a:srgbClr val="002776"/>
                  </a:solidFill>
                </a:rPr>
                <a:t>N</a:t>
              </a:r>
            </a:p>
          </p:txBody>
        </p:sp>
        <p:sp>
          <p:nvSpPr>
            <p:cNvPr id="11"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dirty="0">
                <a:solidFill>
                  <a:srgbClr val="002776"/>
                </a:solidFill>
              </a:endParaRPr>
            </a:p>
          </p:txBody>
        </p:sp>
        <p:sp>
          <p:nvSpPr>
            <p:cNvPr id="12"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dirty="0">
                <a:solidFill>
                  <a:srgbClr val="002776"/>
                </a:solidFill>
              </a:endParaRPr>
            </a:p>
          </p:txBody>
        </p:sp>
        <p:sp>
          <p:nvSpPr>
            <p:cNvPr id="13"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dirty="0">
                <a:solidFill>
                  <a:srgbClr val="002776"/>
                </a:solidFill>
              </a:endParaRPr>
            </a:p>
          </p:txBody>
        </p:sp>
      </p:grpSp>
      <p:sp>
        <p:nvSpPr>
          <p:cNvPr id="14" name="Title 1"/>
          <p:cNvSpPr txBox="1">
            <a:spLocks/>
          </p:cNvSpPr>
          <p:nvPr/>
        </p:nvSpPr>
        <p:spPr bwMode="auto">
          <a:xfrm>
            <a:off x="698992" y="980728"/>
            <a:ext cx="8508023"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fontAlgn="base">
              <a:spcBef>
                <a:spcPct val="0"/>
              </a:spcBef>
              <a:spcAft>
                <a:spcPct val="0"/>
              </a:spcAft>
            </a:pPr>
            <a:r>
              <a:rPr lang="es-ES" sz="1200" b="1" u="sng" dirty="0">
                <a:solidFill>
                  <a:srgbClr val="002060"/>
                </a:solidFill>
                <a:cs typeface="Arial" charset="0"/>
              </a:rPr>
              <a:t>Mapa de localización de principales destinos de la ciudad</a:t>
            </a:r>
            <a:endParaRPr lang="es-ES" sz="1200" b="1" i="1" u="sng" dirty="0">
              <a:solidFill>
                <a:srgbClr val="00B0F0"/>
              </a:solidFill>
              <a:cs typeface="Arial" charset="0"/>
            </a:endParaRPr>
          </a:p>
        </p:txBody>
      </p:sp>
      <p:pic>
        <p:nvPicPr>
          <p:cNvPr id="15"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698988" y="5859439"/>
            <a:ext cx="1262908"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Oval 15"/>
          <p:cNvSpPr/>
          <p:nvPr/>
        </p:nvSpPr>
        <p:spPr>
          <a:xfrm rot="21410150">
            <a:off x="4679281" y="3407887"/>
            <a:ext cx="4542654" cy="2599515"/>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7" name="Slide Number Placeholder 3"/>
          <p:cNvSpPr txBox="1">
            <a:spLocks/>
          </p:cNvSpPr>
          <p:nvPr/>
        </p:nvSpPr>
        <p:spPr>
          <a:xfrm>
            <a:off x="5123859" y="4633777"/>
            <a:ext cx="929370"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a:solidFill>
                  <a:srgbClr val="002060"/>
                </a:solidFill>
              </a:rPr>
              <a:t>Centro histórico de Quito</a:t>
            </a:r>
          </a:p>
          <a:p>
            <a:pPr algn="ctr"/>
            <a:r>
              <a:rPr lang="es-ES" sz="1200" dirty="0">
                <a:solidFill>
                  <a:srgbClr val="002060"/>
                </a:solidFill>
              </a:rPr>
              <a:t>(ZET)</a:t>
            </a:r>
          </a:p>
        </p:txBody>
      </p:sp>
      <p:sp>
        <p:nvSpPr>
          <p:cNvPr id="18" name="Oval 17"/>
          <p:cNvSpPr/>
          <p:nvPr/>
        </p:nvSpPr>
        <p:spPr>
          <a:xfrm rot="981166">
            <a:off x="3571059" y="2308681"/>
            <a:ext cx="1664157" cy="2313826"/>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9" name="Slide Number Placeholder 3"/>
          <p:cNvSpPr txBox="1">
            <a:spLocks/>
          </p:cNvSpPr>
          <p:nvPr/>
        </p:nvSpPr>
        <p:spPr>
          <a:xfrm>
            <a:off x="3975595" y="3241592"/>
            <a:ext cx="929370"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a:solidFill>
                  <a:srgbClr val="002060"/>
                </a:solidFill>
              </a:rPr>
              <a:t>La Mariscal</a:t>
            </a:r>
          </a:p>
          <a:p>
            <a:pPr algn="ctr"/>
            <a:r>
              <a:rPr lang="es-ES" sz="1200" dirty="0">
                <a:solidFill>
                  <a:srgbClr val="002060"/>
                </a:solidFill>
              </a:rPr>
              <a:t>(ZET)</a:t>
            </a:r>
          </a:p>
        </p:txBody>
      </p:sp>
      <p:sp>
        <p:nvSpPr>
          <p:cNvPr id="21" name="Slide Number Placeholder 3"/>
          <p:cNvSpPr txBox="1">
            <a:spLocks/>
          </p:cNvSpPr>
          <p:nvPr/>
        </p:nvSpPr>
        <p:spPr>
          <a:xfrm>
            <a:off x="7250366" y="4322884"/>
            <a:ext cx="649559"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a:solidFill>
                  <a:srgbClr val="002060"/>
                </a:solidFill>
              </a:rPr>
              <a:t>San Marcos</a:t>
            </a:r>
          </a:p>
        </p:txBody>
      </p:sp>
      <p:sp>
        <p:nvSpPr>
          <p:cNvPr id="20" name="Oval 19"/>
          <p:cNvSpPr/>
          <p:nvPr/>
        </p:nvSpPr>
        <p:spPr>
          <a:xfrm rot="21060525">
            <a:off x="6889049" y="4372530"/>
            <a:ext cx="326922" cy="394119"/>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2" name="Oval 21"/>
          <p:cNvSpPr/>
          <p:nvPr/>
        </p:nvSpPr>
        <p:spPr>
          <a:xfrm rot="3192268">
            <a:off x="4470815" y="2054811"/>
            <a:ext cx="1310985" cy="914879"/>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3" name="Oval 22"/>
          <p:cNvSpPr/>
          <p:nvPr/>
        </p:nvSpPr>
        <p:spPr>
          <a:xfrm rot="431702">
            <a:off x="3691572" y="1194501"/>
            <a:ext cx="1342044" cy="786783"/>
          </a:xfrm>
          <a:prstGeom prst="ellipse">
            <a:avLst/>
          </a:prstGeom>
          <a:solidFill>
            <a:srgbClr val="00B050">
              <a:alpha val="36000"/>
            </a:srgbClr>
          </a:solidFill>
          <a:ln>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4" name="Slide Number Placeholder 3"/>
          <p:cNvSpPr txBox="1">
            <a:spLocks/>
          </p:cNvSpPr>
          <p:nvPr/>
        </p:nvSpPr>
        <p:spPr>
          <a:xfrm>
            <a:off x="4646535" y="2171651"/>
            <a:ext cx="929370"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a:solidFill>
                  <a:srgbClr val="002060"/>
                </a:solidFill>
              </a:rPr>
              <a:t>La Floresta</a:t>
            </a:r>
          </a:p>
        </p:txBody>
      </p:sp>
      <p:sp>
        <p:nvSpPr>
          <p:cNvPr id="25" name="Slide Number Placeholder 3"/>
          <p:cNvSpPr txBox="1">
            <a:spLocks/>
          </p:cNvSpPr>
          <p:nvPr/>
        </p:nvSpPr>
        <p:spPr>
          <a:xfrm>
            <a:off x="3893333" y="1320765"/>
            <a:ext cx="929370"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err="1">
                <a:solidFill>
                  <a:srgbClr val="002060"/>
                </a:solidFill>
              </a:rPr>
              <a:t>Guápulo</a:t>
            </a:r>
            <a:endParaRPr lang="es-ES" sz="1200" dirty="0">
              <a:solidFill>
                <a:srgbClr val="002060"/>
              </a:solidFill>
            </a:endParaRPr>
          </a:p>
        </p:txBody>
      </p:sp>
      <p:sp>
        <p:nvSpPr>
          <p:cNvPr id="26" name="Slide Number Placeholder 3"/>
          <p:cNvSpPr txBox="1">
            <a:spLocks/>
          </p:cNvSpPr>
          <p:nvPr/>
        </p:nvSpPr>
        <p:spPr>
          <a:xfrm>
            <a:off x="2141221" y="6392259"/>
            <a:ext cx="2093538"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Desarrollo</a:t>
            </a:r>
          </a:p>
        </p:txBody>
      </p:sp>
      <p:sp>
        <p:nvSpPr>
          <p:cNvPr id="27" name="Content Placeholder 5"/>
          <p:cNvSpPr txBox="1">
            <a:spLocks/>
          </p:cNvSpPr>
          <p:nvPr/>
        </p:nvSpPr>
        <p:spPr bwMode="auto">
          <a:xfrm>
            <a:off x="689229" y="3274044"/>
            <a:ext cx="2734986" cy="2225354"/>
          </a:xfrm>
          <a:prstGeom prst="rect">
            <a:avLst/>
          </a:prstGeom>
          <a:solidFill>
            <a:schemeClr val="bg1"/>
          </a:solidFill>
          <a:ln w="9525">
            <a:noFill/>
            <a:miter lim="800000"/>
            <a:headEnd/>
            <a:tailEnd/>
          </a:ln>
          <a:effectLst>
            <a:outerShdw blurRad="50800" dist="38100" dir="8100000" algn="tr" rotWithShape="0">
              <a:prstClr val="black">
                <a:alpha val="40000"/>
              </a:prstClr>
            </a:outerShdw>
          </a:effectLst>
        </p:spPr>
        <p:txBody>
          <a:bodyPr vert="horz" wrap="square" lIns="36000" tIns="36000" rIns="36000" bIns="3600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b="1" dirty="0">
                <a:solidFill>
                  <a:srgbClr val="002060"/>
                </a:solidFill>
              </a:rPr>
              <a:t>No se observa la identificación de nuevas centralidades actuales o potenciales, como podrían ser </a:t>
            </a:r>
            <a:r>
              <a:rPr lang="es-ES" sz="1200" b="1" dirty="0" err="1">
                <a:solidFill>
                  <a:srgbClr val="002060"/>
                </a:solidFill>
              </a:rPr>
              <a:t>Cumbayá</a:t>
            </a:r>
            <a:r>
              <a:rPr lang="es-ES" sz="1200" b="1" dirty="0">
                <a:solidFill>
                  <a:srgbClr val="002060"/>
                </a:solidFill>
              </a:rPr>
              <a:t>, el barrio que se está desarrollando en torno a la Av. Rep. De El Salvador, y el entorno del viejo aeropuerto o parque Bicentenario. </a:t>
            </a:r>
          </a:p>
          <a:p>
            <a:pPr algn="just">
              <a:spcAft>
                <a:spcPts val="600"/>
              </a:spcAft>
            </a:pPr>
            <a:r>
              <a:rPr lang="es-ES" sz="1200" b="1" dirty="0">
                <a:solidFill>
                  <a:srgbClr val="002060"/>
                </a:solidFill>
              </a:rPr>
              <a:t>Se detecta un desaprovechamiento del entorno de la Capilla del Hombre.</a:t>
            </a:r>
            <a:endParaRPr lang="es-ES" sz="1200" b="1"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277</a:t>
            </a:fld>
            <a:endParaRPr lang="es-ES" dirty="0">
              <a:solidFill>
                <a:srgbClr val="002776"/>
              </a:solidFill>
            </a:endParaRPr>
          </a:p>
        </p:txBody>
      </p:sp>
      <p:sp>
        <p:nvSpPr>
          <p:cNvPr id="28" name="Content Placeholder 5"/>
          <p:cNvSpPr txBox="1">
            <a:spLocks/>
          </p:cNvSpPr>
          <p:nvPr/>
        </p:nvSpPr>
        <p:spPr bwMode="auto">
          <a:xfrm>
            <a:off x="5962880" y="1326078"/>
            <a:ext cx="3177663" cy="1947966"/>
          </a:xfrm>
          <a:prstGeom prst="rect">
            <a:avLst/>
          </a:prstGeom>
          <a:solidFill>
            <a:schemeClr val="bg1"/>
          </a:solidFill>
          <a:ln w="9525">
            <a:noFill/>
            <a:miter lim="800000"/>
            <a:headEnd/>
            <a:tailEnd/>
          </a:ln>
          <a:effectLst>
            <a:outerShdw blurRad="50800" dist="38100" dir="8100000" algn="tr" rotWithShape="0">
              <a:prstClr val="black">
                <a:alpha val="40000"/>
              </a:prstClr>
            </a:outerShdw>
          </a:effectLst>
        </p:spPr>
        <p:txBody>
          <a:bodyPr vert="horz" wrap="square" lIns="36000" tIns="36000" rIns="36000" bIns="3600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b="1" dirty="0">
                <a:solidFill>
                  <a:srgbClr val="002060"/>
                </a:solidFill>
              </a:rPr>
              <a:t>Desde el Departamento de Desarrollo, se identifican los siguientes barrios como principales destinos turísticos de la ciudad (situación actual). A su vez, barrios mayores como el Centro Histórico de Quito o La Mariscal, cuentan con potencial para definir sub-barrios. Por otra parte, no hay correspondencia con los sectores turísticos en base a los cuáles está organizado el Catastro. </a:t>
            </a:r>
          </a:p>
        </p:txBody>
      </p:sp>
      <p:sp>
        <p:nvSpPr>
          <p:cNvPr id="29"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Principales destinos de la ciudad identificados actualmente</a:t>
            </a:r>
            <a:endParaRPr lang="es-ES" sz="1400" i="1" dirty="0">
              <a:solidFill>
                <a:srgbClr val="00B0F0"/>
              </a:solidFill>
              <a:cs typeface="Arial" charset="0"/>
            </a:endParaRPr>
          </a:p>
        </p:txBody>
      </p:sp>
    </p:spTree>
    <p:extLst>
      <p:ext uri="{BB962C8B-B14F-4D97-AF65-F5344CB8AC3E}">
        <p14:creationId xmlns:p14="http://schemas.microsoft.com/office/powerpoint/2010/main" val="12925031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r="4150"/>
          <a:stretch/>
        </p:blipFill>
        <p:spPr bwMode="auto">
          <a:xfrm rot="16200000">
            <a:off x="2278578" y="-541566"/>
            <a:ext cx="5348844"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Oval 83"/>
          <p:cNvSpPr/>
          <p:nvPr/>
        </p:nvSpPr>
        <p:spPr>
          <a:xfrm rot="981166">
            <a:off x="3276423" y="2444744"/>
            <a:ext cx="1986012" cy="2313826"/>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Elementos del espacio turístico urbano  </a:t>
            </a:r>
            <a:endParaRPr lang="es-ES" sz="1400" i="1" dirty="0">
              <a:solidFill>
                <a:srgbClr val="00B0F0"/>
              </a:solidFill>
              <a:cs typeface="Arial" charset="0"/>
            </a:endParaRPr>
          </a:p>
        </p:txBody>
      </p:sp>
      <p:sp>
        <p:nvSpPr>
          <p:cNvPr id="5" name="Slide Number Placeholder 3"/>
          <p:cNvSpPr txBox="1">
            <a:spLocks/>
          </p:cNvSpPr>
          <p:nvPr/>
        </p:nvSpPr>
        <p:spPr>
          <a:xfrm>
            <a:off x="1891008" y="6341313"/>
            <a:ext cx="3144908" cy="2984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 </a:t>
            </a:r>
            <a:r>
              <a:rPr lang="es-ES" b="0" i="1" dirty="0">
                <a:solidFill>
                  <a:srgbClr val="002776"/>
                </a:solidFill>
              </a:rPr>
              <a:t>Desarrollo</a:t>
            </a:r>
          </a:p>
          <a:p>
            <a:r>
              <a:rPr lang="es-ES" b="0" i="1" u="sng" dirty="0" smtClean="0">
                <a:solidFill>
                  <a:srgbClr val="002776"/>
                </a:solidFill>
              </a:rPr>
              <a:t>Nota</a:t>
            </a:r>
            <a:r>
              <a:rPr lang="es-ES" b="0" i="1" dirty="0" smtClean="0">
                <a:solidFill>
                  <a:srgbClr val="002776"/>
                </a:solidFill>
              </a:rPr>
              <a:t>: Sendas y bordes de La Floresta y </a:t>
            </a:r>
            <a:r>
              <a:rPr lang="es-ES" b="0" i="1" dirty="0" err="1" smtClean="0">
                <a:solidFill>
                  <a:srgbClr val="002776"/>
                </a:solidFill>
              </a:rPr>
              <a:t>Guápulo</a:t>
            </a:r>
            <a:r>
              <a:rPr lang="es-ES" b="0" i="1" dirty="0" smtClean="0">
                <a:solidFill>
                  <a:srgbClr val="002776"/>
                </a:solidFill>
              </a:rPr>
              <a:t> se detallan en las siguientes diapositivas (lupas por barrio)</a:t>
            </a:r>
            <a:endParaRPr lang="es-ES" b="0" i="1" dirty="0">
              <a:solidFill>
                <a:srgbClr val="002776"/>
              </a:solidFill>
            </a:endParaRPr>
          </a:p>
        </p:txBody>
      </p:sp>
      <p:grpSp>
        <p:nvGrpSpPr>
          <p:cNvPr id="8" name="Group 7"/>
          <p:cNvGrpSpPr>
            <a:grpSpLocks/>
          </p:cNvGrpSpPr>
          <p:nvPr/>
        </p:nvGrpSpPr>
        <p:grpSpPr bwMode="auto">
          <a:xfrm rot="16200000">
            <a:off x="9057911" y="1268314"/>
            <a:ext cx="287338" cy="576263"/>
            <a:chOff x="476" y="3249"/>
            <a:chExt cx="181" cy="363"/>
          </a:xfrm>
          <a:solidFill>
            <a:schemeClr val="bg1"/>
          </a:solidFill>
        </p:grpSpPr>
        <p:sp>
          <p:nvSpPr>
            <p:cNvPr id="9" name="Oval 8"/>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10" name="Rectangle 9"/>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11"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12"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13"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14" name="Title 1"/>
          <p:cNvSpPr txBox="1">
            <a:spLocks/>
          </p:cNvSpPr>
          <p:nvPr/>
        </p:nvSpPr>
        <p:spPr bwMode="auto">
          <a:xfrm>
            <a:off x="344488" y="1142578"/>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fontAlgn="base">
              <a:spcBef>
                <a:spcPct val="0"/>
              </a:spcBef>
              <a:spcAft>
                <a:spcPct val="0"/>
              </a:spcAft>
            </a:pPr>
            <a:r>
              <a:rPr lang="es-ES" sz="1200" b="1" u="sng" dirty="0" smtClean="0">
                <a:solidFill>
                  <a:srgbClr val="002060"/>
                </a:solidFill>
                <a:cs typeface="Arial" charset="0"/>
              </a:rPr>
              <a:t>Elementos del espacio turístico</a:t>
            </a:r>
            <a:endParaRPr lang="es-ES" sz="1200" b="1" i="1" u="sng" dirty="0">
              <a:solidFill>
                <a:srgbClr val="00B0F0"/>
              </a:solidFill>
              <a:cs typeface="Arial" charset="0"/>
            </a:endParaRPr>
          </a:p>
        </p:txBody>
      </p:sp>
      <p:pic>
        <p:nvPicPr>
          <p:cNvPr id="15"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6035139"/>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Oval 15"/>
          <p:cNvSpPr/>
          <p:nvPr/>
        </p:nvSpPr>
        <p:spPr>
          <a:xfrm rot="21410150">
            <a:off x="4671475" y="3569316"/>
            <a:ext cx="4921209" cy="3143279"/>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1" name="Slide Number Placeholder 3"/>
          <p:cNvSpPr txBox="1">
            <a:spLocks/>
          </p:cNvSpPr>
          <p:nvPr/>
        </p:nvSpPr>
        <p:spPr>
          <a:xfrm>
            <a:off x="7382810" y="4559685"/>
            <a:ext cx="703689"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San Marcos</a:t>
            </a:r>
            <a:endParaRPr lang="es-ES" sz="1200" dirty="0">
              <a:solidFill>
                <a:srgbClr val="002060"/>
              </a:solidFill>
            </a:endParaRPr>
          </a:p>
        </p:txBody>
      </p:sp>
      <p:sp>
        <p:nvSpPr>
          <p:cNvPr id="20" name="Oval 19"/>
          <p:cNvSpPr/>
          <p:nvPr/>
        </p:nvSpPr>
        <p:spPr>
          <a:xfrm rot="21060525">
            <a:off x="7050386" y="4534374"/>
            <a:ext cx="354166" cy="394119"/>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2" name="Oval 21"/>
          <p:cNvSpPr/>
          <p:nvPr/>
        </p:nvSpPr>
        <p:spPr>
          <a:xfrm rot="3192268">
            <a:off x="4485254" y="2178535"/>
            <a:ext cx="1310985" cy="991119"/>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3" name="Oval 22"/>
          <p:cNvSpPr/>
          <p:nvPr/>
        </p:nvSpPr>
        <p:spPr>
          <a:xfrm rot="431702">
            <a:off x="3586452" y="1356346"/>
            <a:ext cx="1453881" cy="786783"/>
          </a:xfrm>
          <a:prstGeom prst="ellipse">
            <a:avLst/>
          </a:prstGeom>
          <a:solidFill>
            <a:srgbClr val="00B050">
              <a:alpha val="36000"/>
            </a:srgbClr>
          </a:solidFill>
          <a:ln>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4" name="Slide Number Placeholder 3"/>
          <p:cNvSpPr txBox="1">
            <a:spLocks/>
          </p:cNvSpPr>
          <p:nvPr/>
        </p:nvSpPr>
        <p:spPr>
          <a:xfrm>
            <a:off x="4578631" y="2173556"/>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La Floresta</a:t>
            </a:r>
            <a:endParaRPr lang="es-ES" sz="1200" dirty="0">
              <a:solidFill>
                <a:srgbClr val="002060"/>
              </a:solidFill>
            </a:endParaRPr>
          </a:p>
        </p:txBody>
      </p:sp>
      <p:sp>
        <p:nvSpPr>
          <p:cNvPr id="25" name="Slide Number Placeholder 3"/>
          <p:cNvSpPr txBox="1">
            <a:spLocks/>
          </p:cNvSpPr>
          <p:nvPr/>
        </p:nvSpPr>
        <p:spPr>
          <a:xfrm>
            <a:off x="3827384" y="1269191"/>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err="1" smtClean="0">
                <a:solidFill>
                  <a:srgbClr val="002060"/>
                </a:solidFill>
              </a:rPr>
              <a:t>Guápulo</a:t>
            </a:r>
            <a:endParaRPr lang="es-ES" sz="1200" dirty="0">
              <a:solidFill>
                <a:srgbClr val="002060"/>
              </a:solidFill>
            </a:endParaRPr>
          </a:p>
        </p:txBody>
      </p:sp>
      <p:sp>
        <p:nvSpPr>
          <p:cNvPr id="30" name="Freeform 29"/>
          <p:cNvSpPr/>
          <p:nvPr/>
        </p:nvSpPr>
        <p:spPr>
          <a:xfrm>
            <a:off x="361950" y="2152650"/>
            <a:ext cx="5000625" cy="2076450"/>
          </a:xfrm>
          <a:custGeom>
            <a:avLst/>
            <a:gdLst>
              <a:gd name="connsiteX0" fmla="*/ 0 w 5000625"/>
              <a:gd name="connsiteY0" fmla="*/ 0 h 2076450"/>
              <a:gd name="connsiteX1" fmla="*/ 485775 w 5000625"/>
              <a:gd name="connsiteY1" fmla="*/ 47625 h 2076450"/>
              <a:gd name="connsiteX2" fmla="*/ 1162050 w 5000625"/>
              <a:gd name="connsiteY2" fmla="*/ 161925 h 2076450"/>
              <a:gd name="connsiteX3" fmla="*/ 1571625 w 5000625"/>
              <a:gd name="connsiteY3" fmla="*/ 152400 h 2076450"/>
              <a:gd name="connsiteX4" fmla="*/ 2181225 w 5000625"/>
              <a:gd name="connsiteY4" fmla="*/ 257175 h 2076450"/>
              <a:gd name="connsiteX5" fmla="*/ 2371725 w 5000625"/>
              <a:gd name="connsiteY5" fmla="*/ 323850 h 2076450"/>
              <a:gd name="connsiteX6" fmla="*/ 2609850 w 5000625"/>
              <a:gd name="connsiteY6" fmla="*/ 314325 h 2076450"/>
              <a:gd name="connsiteX7" fmla="*/ 3171825 w 5000625"/>
              <a:gd name="connsiteY7" fmla="*/ 504825 h 2076450"/>
              <a:gd name="connsiteX8" fmla="*/ 3743325 w 5000625"/>
              <a:gd name="connsiteY8" fmla="*/ 771525 h 2076450"/>
              <a:gd name="connsiteX9" fmla="*/ 4067175 w 5000625"/>
              <a:gd name="connsiteY9" fmla="*/ 1133475 h 2076450"/>
              <a:gd name="connsiteX10" fmla="*/ 4429125 w 5000625"/>
              <a:gd name="connsiteY10" fmla="*/ 1571625 h 2076450"/>
              <a:gd name="connsiteX11" fmla="*/ 5000625 w 5000625"/>
              <a:gd name="connsiteY11" fmla="*/ 2076450 h 207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00625" h="2076450">
                <a:moveTo>
                  <a:pt x="0" y="0"/>
                </a:moveTo>
                <a:cubicBezTo>
                  <a:pt x="146050" y="10319"/>
                  <a:pt x="292100" y="20638"/>
                  <a:pt x="485775" y="47625"/>
                </a:cubicBezTo>
                <a:cubicBezTo>
                  <a:pt x="679450" y="74612"/>
                  <a:pt x="981075" y="144463"/>
                  <a:pt x="1162050" y="161925"/>
                </a:cubicBezTo>
                <a:cubicBezTo>
                  <a:pt x="1343025" y="179387"/>
                  <a:pt x="1401763" y="136525"/>
                  <a:pt x="1571625" y="152400"/>
                </a:cubicBezTo>
                <a:cubicBezTo>
                  <a:pt x="1741487" y="168275"/>
                  <a:pt x="2047875" y="228600"/>
                  <a:pt x="2181225" y="257175"/>
                </a:cubicBezTo>
                <a:cubicBezTo>
                  <a:pt x="2314575" y="285750"/>
                  <a:pt x="2300288" y="314325"/>
                  <a:pt x="2371725" y="323850"/>
                </a:cubicBezTo>
                <a:cubicBezTo>
                  <a:pt x="2443163" y="333375"/>
                  <a:pt x="2476500" y="284163"/>
                  <a:pt x="2609850" y="314325"/>
                </a:cubicBezTo>
                <a:cubicBezTo>
                  <a:pt x="2743200" y="344487"/>
                  <a:pt x="2982913" y="428625"/>
                  <a:pt x="3171825" y="504825"/>
                </a:cubicBezTo>
                <a:cubicBezTo>
                  <a:pt x="3360737" y="581025"/>
                  <a:pt x="3594100" y="666750"/>
                  <a:pt x="3743325" y="771525"/>
                </a:cubicBezTo>
                <a:cubicBezTo>
                  <a:pt x="3892550" y="876300"/>
                  <a:pt x="3952875" y="1000125"/>
                  <a:pt x="4067175" y="1133475"/>
                </a:cubicBezTo>
                <a:cubicBezTo>
                  <a:pt x="4181475" y="1266825"/>
                  <a:pt x="4273550" y="1414463"/>
                  <a:pt x="4429125" y="1571625"/>
                </a:cubicBezTo>
                <a:cubicBezTo>
                  <a:pt x="4584700" y="1728788"/>
                  <a:pt x="4792662" y="1902619"/>
                  <a:pt x="5000625" y="2076450"/>
                </a:cubicBezTo>
              </a:path>
            </a:pathLst>
          </a:cu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1" name="Slide Number Placeholder 3"/>
          <p:cNvSpPr txBox="1">
            <a:spLocks/>
          </p:cNvSpPr>
          <p:nvPr/>
        </p:nvSpPr>
        <p:spPr>
          <a:xfrm rot="638315">
            <a:off x="1752053" y="2417148"/>
            <a:ext cx="1982668"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Seis de Diciembre</a:t>
            </a:r>
            <a:endParaRPr lang="es-ES" sz="900" b="0" dirty="0">
              <a:solidFill>
                <a:srgbClr val="002060"/>
              </a:solidFill>
            </a:endParaRPr>
          </a:p>
        </p:txBody>
      </p:sp>
      <p:sp>
        <p:nvSpPr>
          <p:cNvPr id="34" name="Freeform 33"/>
          <p:cNvSpPr/>
          <p:nvPr/>
        </p:nvSpPr>
        <p:spPr>
          <a:xfrm>
            <a:off x="333375" y="4800600"/>
            <a:ext cx="5114925" cy="1337481"/>
          </a:xfrm>
          <a:custGeom>
            <a:avLst/>
            <a:gdLst>
              <a:gd name="connsiteX0" fmla="*/ 0 w 5114925"/>
              <a:gd name="connsiteY0" fmla="*/ 0 h 1337481"/>
              <a:gd name="connsiteX1" fmla="*/ 200025 w 5114925"/>
              <a:gd name="connsiteY1" fmla="*/ 95250 h 1337481"/>
              <a:gd name="connsiteX2" fmla="*/ 771525 w 5114925"/>
              <a:gd name="connsiteY2" fmla="*/ 209550 h 1337481"/>
              <a:gd name="connsiteX3" fmla="*/ 1247775 w 5114925"/>
              <a:gd name="connsiteY3" fmla="*/ 390525 h 1337481"/>
              <a:gd name="connsiteX4" fmla="*/ 1657350 w 5114925"/>
              <a:gd name="connsiteY4" fmla="*/ 628650 h 1337481"/>
              <a:gd name="connsiteX5" fmla="*/ 1857375 w 5114925"/>
              <a:gd name="connsiteY5" fmla="*/ 885825 h 1337481"/>
              <a:gd name="connsiteX6" fmla="*/ 1990725 w 5114925"/>
              <a:gd name="connsiteY6" fmla="*/ 1085850 h 1337481"/>
              <a:gd name="connsiteX7" fmla="*/ 2495550 w 5114925"/>
              <a:gd name="connsiteY7" fmla="*/ 1238250 h 1337481"/>
              <a:gd name="connsiteX8" fmla="*/ 3219450 w 5114925"/>
              <a:gd name="connsiteY8" fmla="*/ 1333500 h 1337481"/>
              <a:gd name="connsiteX9" fmla="*/ 3933825 w 5114925"/>
              <a:gd name="connsiteY9" fmla="*/ 1104900 h 1337481"/>
              <a:gd name="connsiteX10" fmla="*/ 4295775 w 5114925"/>
              <a:gd name="connsiteY10" fmla="*/ 962025 h 1337481"/>
              <a:gd name="connsiteX11" fmla="*/ 4772025 w 5114925"/>
              <a:gd name="connsiteY11" fmla="*/ 1143000 h 1337481"/>
              <a:gd name="connsiteX12" fmla="*/ 4981575 w 5114925"/>
              <a:gd name="connsiteY12" fmla="*/ 1266825 h 1337481"/>
              <a:gd name="connsiteX13" fmla="*/ 5114925 w 5114925"/>
              <a:gd name="connsiteY13" fmla="*/ 1314450 h 13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14925" h="1337481">
                <a:moveTo>
                  <a:pt x="0" y="0"/>
                </a:moveTo>
                <a:cubicBezTo>
                  <a:pt x="35719" y="30162"/>
                  <a:pt x="71438" y="60325"/>
                  <a:pt x="200025" y="95250"/>
                </a:cubicBezTo>
                <a:cubicBezTo>
                  <a:pt x="328612" y="130175"/>
                  <a:pt x="596900" y="160338"/>
                  <a:pt x="771525" y="209550"/>
                </a:cubicBezTo>
                <a:cubicBezTo>
                  <a:pt x="946150" y="258763"/>
                  <a:pt x="1100138" y="320675"/>
                  <a:pt x="1247775" y="390525"/>
                </a:cubicBezTo>
                <a:cubicBezTo>
                  <a:pt x="1395413" y="460375"/>
                  <a:pt x="1555750" y="546100"/>
                  <a:pt x="1657350" y="628650"/>
                </a:cubicBezTo>
                <a:cubicBezTo>
                  <a:pt x="1758950" y="711200"/>
                  <a:pt x="1801813" y="809625"/>
                  <a:pt x="1857375" y="885825"/>
                </a:cubicBezTo>
                <a:cubicBezTo>
                  <a:pt x="1912937" y="962025"/>
                  <a:pt x="1884363" y="1027113"/>
                  <a:pt x="1990725" y="1085850"/>
                </a:cubicBezTo>
                <a:cubicBezTo>
                  <a:pt x="2097088" y="1144588"/>
                  <a:pt x="2290763" y="1196975"/>
                  <a:pt x="2495550" y="1238250"/>
                </a:cubicBezTo>
                <a:cubicBezTo>
                  <a:pt x="2700337" y="1279525"/>
                  <a:pt x="2979738" y="1355725"/>
                  <a:pt x="3219450" y="1333500"/>
                </a:cubicBezTo>
                <a:cubicBezTo>
                  <a:pt x="3459163" y="1311275"/>
                  <a:pt x="3754438" y="1166813"/>
                  <a:pt x="3933825" y="1104900"/>
                </a:cubicBezTo>
                <a:cubicBezTo>
                  <a:pt x="4113213" y="1042988"/>
                  <a:pt x="4156075" y="955675"/>
                  <a:pt x="4295775" y="962025"/>
                </a:cubicBezTo>
                <a:cubicBezTo>
                  <a:pt x="4435475" y="968375"/>
                  <a:pt x="4657725" y="1092200"/>
                  <a:pt x="4772025" y="1143000"/>
                </a:cubicBezTo>
                <a:cubicBezTo>
                  <a:pt x="4886325" y="1193800"/>
                  <a:pt x="4924425" y="1238250"/>
                  <a:pt x="4981575" y="1266825"/>
                </a:cubicBezTo>
                <a:cubicBezTo>
                  <a:pt x="5038725" y="1295400"/>
                  <a:pt x="5076825" y="1304925"/>
                  <a:pt x="5114925" y="1314450"/>
                </a:cubicBezTo>
              </a:path>
            </a:pathLst>
          </a:custGeom>
          <a:noFill/>
          <a:ln w="571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5" name="Slide Number Placeholder 3"/>
          <p:cNvSpPr txBox="1">
            <a:spLocks/>
          </p:cNvSpPr>
          <p:nvPr/>
        </p:nvSpPr>
        <p:spPr>
          <a:xfrm rot="1263970">
            <a:off x="685586" y="5141621"/>
            <a:ext cx="1485696"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Mariscal Antonio José de Sucre</a:t>
            </a:r>
            <a:endParaRPr lang="es-ES" sz="900" b="0" dirty="0">
              <a:solidFill>
                <a:srgbClr val="002060"/>
              </a:solidFill>
            </a:endParaRPr>
          </a:p>
        </p:txBody>
      </p:sp>
      <p:sp>
        <p:nvSpPr>
          <p:cNvPr id="36" name="Freeform 35"/>
          <p:cNvSpPr/>
          <p:nvPr/>
        </p:nvSpPr>
        <p:spPr>
          <a:xfrm>
            <a:off x="352425" y="3114675"/>
            <a:ext cx="4619625" cy="1000125"/>
          </a:xfrm>
          <a:custGeom>
            <a:avLst/>
            <a:gdLst>
              <a:gd name="connsiteX0" fmla="*/ 0 w 4619625"/>
              <a:gd name="connsiteY0" fmla="*/ 0 h 1000125"/>
              <a:gd name="connsiteX1" fmla="*/ 2914650 w 4619625"/>
              <a:gd name="connsiteY1" fmla="*/ 200025 h 1000125"/>
              <a:gd name="connsiteX2" fmla="*/ 3143250 w 4619625"/>
              <a:gd name="connsiteY2" fmla="*/ 219075 h 1000125"/>
              <a:gd name="connsiteX3" fmla="*/ 3457575 w 4619625"/>
              <a:gd name="connsiteY3" fmla="*/ 342900 h 1000125"/>
              <a:gd name="connsiteX4" fmla="*/ 3762375 w 4619625"/>
              <a:gd name="connsiteY4" fmla="*/ 419100 h 1000125"/>
              <a:gd name="connsiteX5" fmla="*/ 3886200 w 4619625"/>
              <a:gd name="connsiteY5" fmla="*/ 600075 h 1000125"/>
              <a:gd name="connsiteX6" fmla="*/ 3971925 w 4619625"/>
              <a:gd name="connsiteY6" fmla="*/ 733425 h 1000125"/>
              <a:gd name="connsiteX7" fmla="*/ 4619625 w 4619625"/>
              <a:gd name="connsiteY7" fmla="*/ 1000125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9625" h="1000125">
                <a:moveTo>
                  <a:pt x="0" y="0"/>
                </a:moveTo>
                <a:lnTo>
                  <a:pt x="2914650" y="200025"/>
                </a:lnTo>
                <a:cubicBezTo>
                  <a:pt x="3438525" y="236538"/>
                  <a:pt x="3052763" y="195263"/>
                  <a:pt x="3143250" y="219075"/>
                </a:cubicBezTo>
                <a:cubicBezTo>
                  <a:pt x="3233737" y="242887"/>
                  <a:pt x="3354388" y="309563"/>
                  <a:pt x="3457575" y="342900"/>
                </a:cubicBezTo>
                <a:cubicBezTo>
                  <a:pt x="3560763" y="376238"/>
                  <a:pt x="3690938" y="376238"/>
                  <a:pt x="3762375" y="419100"/>
                </a:cubicBezTo>
                <a:cubicBezTo>
                  <a:pt x="3833812" y="461962"/>
                  <a:pt x="3851275" y="547688"/>
                  <a:pt x="3886200" y="600075"/>
                </a:cubicBezTo>
                <a:cubicBezTo>
                  <a:pt x="3921125" y="652463"/>
                  <a:pt x="3849688" y="666750"/>
                  <a:pt x="3971925" y="733425"/>
                </a:cubicBezTo>
                <a:cubicBezTo>
                  <a:pt x="4094163" y="800100"/>
                  <a:pt x="4356894" y="900112"/>
                  <a:pt x="4619625" y="1000125"/>
                </a:cubicBezTo>
              </a:path>
            </a:pathLst>
          </a:cu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7" name="Slide Number Placeholder 3"/>
          <p:cNvSpPr txBox="1">
            <a:spLocks/>
          </p:cNvSpPr>
          <p:nvPr/>
        </p:nvSpPr>
        <p:spPr>
          <a:xfrm rot="283925">
            <a:off x="2008208" y="3237869"/>
            <a:ext cx="1982668"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Río Amazonas</a:t>
            </a:r>
            <a:endParaRPr lang="es-ES" sz="900" b="0" dirty="0">
              <a:solidFill>
                <a:srgbClr val="002060"/>
              </a:solidFill>
            </a:endParaRPr>
          </a:p>
        </p:txBody>
      </p:sp>
      <p:sp>
        <p:nvSpPr>
          <p:cNvPr id="38" name="Freeform 37"/>
          <p:cNvSpPr/>
          <p:nvPr/>
        </p:nvSpPr>
        <p:spPr>
          <a:xfrm>
            <a:off x="342900" y="3438525"/>
            <a:ext cx="5781675" cy="1514475"/>
          </a:xfrm>
          <a:custGeom>
            <a:avLst/>
            <a:gdLst>
              <a:gd name="connsiteX0" fmla="*/ 0 w 5781675"/>
              <a:gd name="connsiteY0" fmla="*/ 0 h 1514475"/>
              <a:gd name="connsiteX1" fmla="*/ 1057275 w 5781675"/>
              <a:gd name="connsiteY1" fmla="*/ 95250 h 1514475"/>
              <a:gd name="connsiteX2" fmla="*/ 1800225 w 5781675"/>
              <a:gd name="connsiteY2" fmla="*/ 209550 h 1514475"/>
              <a:gd name="connsiteX3" fmla="*/ 3019425 w 5781675"/>
              <a:gd name="connsiteY3" fmla="*/ 542925 h 1514475"/>
              <a:gd name="connsiteX4" fmla="*/ 4276725 w 5781675"/>
              <a:gd name="connsiteY4" fmla="*/ 923925 h 1514475"/>
              <a:gd name="connsiteX5" fmla="*/ 4933950 w 5781675"/>
              <a:gd name="connsiteY5" fmla="*/ 1095375 h 1514475"/>
              <a:gd name="connsiteX6" fmla="*/ 5410200 w 5781675"/>
              <a:gd name="connsiteY6" fmla="*/ 1304925 h 1514475"/>
              <a:gd name="connsiteX7" fmla="*/ 5781675 w 5781675"/>
              <a:gd name="connsiteY7" fmla="*/ 1514475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81675" h="1514475">
                <a:moveTo>
                  <a:pt x="0" y="0"/>
                </a:moveTo>
                <a:cubicBezTo>
                  <a:pt x="378619" y="30162"/>
                  <a:pt x="757238" y="60325"/>
                  <a:pt x="1057275" y="95250"/>
                </a:cubicBezTo>
                <a:cubicBezTo>
                  <a:pt x="1357313" y="130175"/>
                  <a:pt x="1473200" y="134938"/>
                  <a:pt x="1800225" y="209550"/>
                </a:cubicBezTo>
                <a:cubicBezTo>
                  <a:pt x="2127250" y="284162"/>
                  <a:pt x="2606675" y="423863"/>
                  <a:pt x="3019425" y="542925"/>
                </a:cubicBezTo>
                <a:cubicBezTo>
                  <a:pt x="3432175" y="661987"/>
                  <a:pt x="3957637" y="831850"/>
                  <a:pt x="4276725" y="923925"/>
                </a:cubicBezTo>
                <a:cubicBezTo>
                  <a:pt x="4595813" y="1016000"/>
                  <a:pt x="4745038" y="1031875"/>
                  <a:pt x="4933950" y="1095375"/>
                </a:cubicBezTo>
                <a:cubicBezTo>
                  <a:pt x="5122862" y="1158875"/>
                  <a:pt x="5268913" y="1235075"/>
                  <a:pt x="5410200" y="1304925"/>
                </a:cubicBezTo>
                <a:cubicBezTo>
                  <a:pt x="5551487" y="1374775"/>
                  <a:pt x="5666581" y="1444625"/>
                  <a:pt x="5781675" y="1514475"/>
                </a:cubicBezTo>
              </a:path>
            </a:pathLst>
          </a:cu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9" name="Slide Number Placeholder 3"/>
          <p:cNvSpPr txBox="1">
            <a:spLocks/>
          </p:cNvSpPr>
          <p:nvPr/>
        </p:nvSpPr>
        <p:spPr>
          <a:xfrm rot="805958">
            <a:off x="2173762" y="3880608"/>
            <a:ext cx="1982668"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Diez de Agosto</a:t>
            </a:r>
            <a:endParaRPr lang="es-ES" sz="900" b="0" dirty="0">
              <a:solidFill>
                <a:srgbClr val="002060"/>
              </a:solidFill>
            </a:endParaRPr>
          </a:p>
        </p:txBody>
      </p:sp>
      <p:sp>
        <p:nvSpPr>
          <p:cNvPr id="41" name="Freeform 40"/>
          <p:cNvSpPr/>
          <p:nvPr/>
        </p:nvSpPr>
        <p:spPr>
          <a:xfrm>
            <a:off x="333375" y="3590925"/>
            <a:ext cx="5619750" cy="1552575"/>
          </a:xfrm>
          <a:custGeom>
            <a:avLst/>
            <a:gdLst>
              <a:gd name="connsiteX0" fmla="*/ 0 w 5619750"/>
              <a:gd name="connsiteY0" fmla="*/ 0 h 1552575"/>
              <a:gd name="connsiteX1" fmla="*/ 323850 w 5619750"/>
              <a:gd name="connsiteY1" fmla="*/ 238125 h 1552575"/>
              <a:gd name="connsiteX2" fmla="*/ 571500 w 5619750"/>
              <a:gd name="connsiteY2" fmla="*/ 447675 h 1552575"/>
              <a:gd name="connsiteX3" fmla="*/ 666750 w 5619750"/>
              <a:gd name="connsiteY3" fmla="*/ 504825 h 1552575"/>
              <a:gd name="connsiteX4" fmla="*/ 1647825 w 5619750"/>
              <a:gd name="connsiteY4" fmla="*/ 581025 h 1552575"/>
              <a:gd name="connsiteX5" fmla="*/ 2171700 w 5619750"/>
              <a:gd name="connsiteY5" fmla="*/ 628650 h 1552575"/>
              <a:gd name="connsiteX6" fmla="*/ 2905125 w 5619750"/>
              <a:gd name="connsiteY6" fmla="*/ 847725 h 1552575"/>
              <a:gd name="connsiteX7" fmla="*/ 3524250 w 5619750"/>
              <a:gd name="connsiteY7" fmla="*/ 1057275 h 1552575"/>
              <a:gd name="connsiteX8" fmla="*/ 4105275 w 5619750"/>
              <a:gd name="connsiteY8" fmla="*/ 1143000 h 1552575"/>
              <a:gd name="connsiteX9" fmla="*/ 5162550 w 5619750"/>
              <a:gd name="connsiteY9" fmla="*/ 1333500 h 1552575"/>
              <a:gd name="connsiteX10" fmla="*/ 5619750 w 5619750"/>
              <a:gd name="connsiteY10" fmla="*/ 1552575 h 1552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19750" h="1552575">
                <a:moveTo>
                  <a:pt x="0" y="0"/>
                </a:moveTo>
                <a:cubicBezTo>
                  <a:pt x="114300" y="81756"/>
                  <a:pt x="228600" y="163513"/>
                  <a:pt x="323850" y="238125"/>
                </a:cubicBezTo>
                <a:cubicBezTo>
                  <a:pt x="419100" y="312737"/>
                  <a:pt x="514350" y="403225"/>
                  <a:pt x="571500" y="447675"/>
                </a:cubicBezTo>
                <a:cubicBezTo>
                  <a:pt x="628650" y="492125"/>
                  <a:pt x="487363" y="482600"/>
                  <a:pt x="666750" y="504825"/>
                </a:cubicBezTo>
                <a:cubicBezTo>
                  <a:pt x="846137" y="527050"/>
                  <a:pt x="1647825" y="581025"/>
                  <a:pt x="1647825" y="581025"/>
                </a:cubicBezTo>
                <a:cubicBezTo>
                  <a:pt x="1898650" y="601662"/>
                  <a:pt x="1962150" y="584200"/>
                  <a:pt x="2171700" y="628650"/>
                </a:cubicBezTo>
                <a:cubicBezTo>
                  <a:pt x="2381250" y="673100"/>
                  <a:pt x="2679700" y="776288"/>
                  <a:pt x="2905125" y="847725"/>
                </a:cubicBezTo>
                <a:cubicBezTo>
                  <a:pt x="3130550" y="919162"/>
                  <a:pt x="3324225" y="1008063"/>
                  <a:pt x="3524250" y="1057275"/>
                </a:cubicBezTo>
                <a:cubicBezTo>
                  <a:pt x="3724275" y="1106487"/>
                  <a:pt x="3832225" y="1096963"/>
                  <a:pt x="4105275" y="1143000"/>
                </a:cubicBezTo>
                <a:cubicBezTo>
                  <a:pt x="4378325" y="1189038"/>
                  <a:pt x="4910138" y="1265238"/>
                  <a:pt x="5162550" y="1333500"/>
                </a:cubicBezTo>
                <a:cubicBezTo>
                  <a:pt x="5414962" y="1401762"/>
                  <a:pt x="5517356" y="1477168"/>
                  <a:pt x="5619750" y="1552575"/>
                </a:cubicBezTo>
              </a:path>
            </a:pathLst>
          </a:cu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2" name="Slide Number Placeholder 3"/>
          <p:cNvSpPr txBox="1">
            <a:spLocks/>
          </p:cNvSpPr>
          <p:nvPr/>
        </p:nvSpPr>
        <p:spPr>
          <a:xfrm rot="805958">
            <a:off x="2018966" y="4313266"/>
            <a:ext cx="1982668"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América</a:t>
            </a:r>
            <a:endParaRPr lang="es-ES" sz="900" b="0" dirty="0">
              <a:solidFill>
                <a:srgbClr val="002060"/>
              </a:solidFill>
            </a:endParaRPr>
          </a:p>
        </p:txBody>
      </p:sp>
      <p:sp>
        <p:nvSpPr>
          <p:cNvPr id="43" name="Freeform 42"/>
          <p:cNvSpPr/>
          <p:nvPr/>
        </p:nvSpPr>
        <p:spPr>
          <a:xfrm>
            <a:off x="6124575" y="4948238"/>
            <a:ext cx="971550" cy="938212"/>
          </a:xfrm>
          <a:custGeom>
            <a:avLst/>
            <a:gdLst>
              <a:gd name="connsiteX0" fmla="*/ 0 w 971550"/>
              <a:gd name="connsiteY0" fmla="*/ 0 h 938212"/>
              <a:gd name="connsiteX1" fmla="*/ 100013 w 971550"/>
              <a:gd name="connsiteY1" fmla="*/ 152400 h 938212"/>
              <a:gd name="connsiteX2" fmla="*/ 209550 w 971550"/>
              <a:gd name="connsiteY2" fmla="*/ 419100 h 938212"/>
              <a:gd name="connsiteX3" fmla="*/ 342900 w 971550"/>
              <a:gd name="connsiteY3" fmla="*/ 561975 h 938212"/>
              <a:gd name="connsiteX4" fmla="*/ 652463 w 971550"/>
              <a:gd name="connsiteY4" fmla="*/ 757237 h 938212"/>
              <a:gd name="connsiteX5" fmla="*/ 895350 w 971550"/>
              <a:gd name="connsiteY5" fmla="*/ 900112 h 938212"/>
              <a:gd name="connsiteX6" fmla="*/ 971550 w 971550"/>
              <a:gd name="connsiteY6" fmla="*/ 938212 h 93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1550" h="938212">
                <a:moveTo>
                  <a:pt x="0" y="0"/>
                </a:moveTo>
                <a:cubicBezTo>
                  <a:pt x="32544" y="41275"/>
                  <a:pt x="65088" y="82550"/>
                  <a:pt x="100013" y="152400"/>
                </a:cubicBezTo>
                <a:cubicBezTo>
                  <a:pt x="134938" y="222250"/>
                  <a:pt x="169069" y="350838"/>
                  <a:pt x="209550" y="419100"/>
                </a:cubicBezTo>
                <a:cubicBezTo>
                  <a:pt x="250031" y="487363"/>
                  <a:pt x="269081" y="505619"/>
                  <a:pt x="342900" y="561975"/>
                </a:cubicBezTo>
                <a:cubicBezTo>
                  <a:pt x="416719" y="618331"/>
                  <a:pt x="560388" y="700881"/>
                  <a:pt x="652463" y="757237"/>
                </a:cubicBezTo>
                <a:cubicBezTo>
                  <a:pt x="744538" y="813593"/>
                  <a:pt x="842169" y="869950"/>
                  <a:pt x="895350" y="900112"/>
                </a:cubicBezTo>
                <a:cubicBezTo>
                  <a:pt x="948531" y="930274"/>
                  <a:pt x="960040" y="934243"/>
                  <a:pt x="971550" y="938212"/>
                </a:cubicBezTo>
              </a:path>
            </a:pathLst>
          </a:cu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5" name="Freeform 44"/>
          <p:cNvSpPr/>
          <p:nvPr/>
        </p:nvSpPr>
        <p:spPr>
          <a:xfrm>
            <a:off x="5911850" y="5346700"/>
            <a:ext cx="977900" cy="695325"/>
          </a:xfrm>
          <a:custGeom>
            <a:avLst/>
            <a:gdLst>
              <a:gd name="connsiteX0" fmla="*/ 977900 w 977900"/>
              <a:gd name="connsiteY0" fmla="*/ 695325 h 695325"/>
              <a:gd name="connsiteX1" fmla="*/ 0 w 977900"/>
              <a:gd name="connsiteY1" fmla="*/ 0 h 695325"/>
            </a:gdLst>
            <a:ahLst/>
            <a:cxnLst>
              <a:cxn ang="0">
                <a:pos x="connsiteX0" y="connsiteY0"/>
              </a:cxn>
              <a:cxn ang="0">
                <a:pos x="connsiteX1" y="connsiteY1"/>
              </a:cxn>
            </a:cxnLst>
            <a:rect l="l" t="t" r="r" b="b"/>
            <a:pathLst>
              <a:path w="977900" h="695325">
                <a:moveTo>
                  <a:pt x="977900" y="695325"/>
                </a:moveTo>
                <a:lnTo>
                  <a:pt x="0" y="0"/>
                </a:lnTo>
              </a:path>
            </a:pathLst>
          </a:cu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7" name="Freeform 46"/>
          <p:cNvSpPr/>
          <p:nvPr/>
        </p:nvSpPr>
        <p:spPr>
          <a:xfrm>
            <a:off x="5441950" y="6121400"/>
            <a:ext cx="2184400" cy="749300"/>
          </a:xfrm>
          <a:custGeom>
            <a:avLst/>
            <a:gdLst>
              <a:gd name="connsiteX0" fmla="*/ 0 w 2184400"/>
              <a:gd name="connsiteY0" fmla="*/ 0 h 749300"/>
              <a:gd name="connsiteX1" fmla="*/ 273050 w 2184400"/>
              <a:gd name="connsiteY1" fmla="*/ 152400 h 749300"/>
              <a:gd name="connsiteX2" fmla="*/ 647700 w 2184400"/>
              <a:gd name="connsiteY2" fmla="*/ 330200 h 749300"/>
              <a:gd name="connsiteX3" fmla="*/ 1035050 w 2184400"/>
              <a:gd name="connsiteY3" fmla="*/ 539750 h 749300"/>
              <a:gd name="connsiteX4" fmla="*/ 1206500 w 2184400"/>
              <a:gd name="connsiteY4" fmla="*/ 628650 h 749300"/>
              <a:gd name="connsiteX5" fmla="*/ 1689100 w 2184400"/>
              <a:gd name="connsiteY5" fmla="*/ 685800 h 749300"/>
              <a:gd name="connsiteX6" fmla="*/ 2000250 w 2184400"/>
              <a:gd name="connsiteY6" fmla="*/ 717550 h 749300"/>
              <a:gd name="connsiteX7" fmla="*/ 2184400 w 2184400"/>
              <a:gd name="connsiteY7" fmla="*/ 749300 h 74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4400" h="749300">
                <a:moveTo>
                  <a:pt x="0" y="0"/>
                </a:moveTo>
                <a:cubicBezTo>
                  <a:pt x="82550" y="48683"/>
                  <a:pt x="165100" y="97367"/>
                  <a:pt x="273050" y="152400"/>
                </a:cubicBezTo>
                <a:cubicBezTo>
                  <a:pt x="381000" y="207433"/>
                  <a:pt x="520700" y="265642"/>
                  <a:pt x="647700" y="330200"/>
                </a:cubicBezTo>
                <a:cubicBezTo>
                  <a:pt x="774700" y="394758"/>
                  <a:pt x="941917" y="490008"/>
                  <a:pt x="1035050" y="539750"/>
                </a:cubicBezTo>
                <a:cubicBezTo>
                  <a:pt x="1128183" y="589492"/>
                  <a:pt x="1097492" y="604308"/>
                  <a:pt x="1206500" y="628650"/>
                </a:cubicBezTo>
                <a:cubicBezTo>
                  <a:pt x="1315508" y="652992"/>
                  <a:pt x="1689100" y="685800"/>
                  <a:pt x="1689100" y="685800"/>
                </a:cubicBezTo>
                <a:lnTo>
                  <a:pt x="2000250" y="717550"/>
                </a:lnTo>
                <a:cubicBezTo>
                  <a:pt x="2082800" y="728133"/>
                  <a:pt x="2133600" y="738716"/>
                  <a:pt x="2184400" y="749300"/>
                </a:cubicBezTo>
              </a:path>
            </a:pathLst>
          </a:custGeom>
          <a:noFill/>
          <a:ln w="5715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cxnSp>
        <p:nvCxnSpPr>
          <p:cNvPr id="49" name="Straight Connector 48"/>
          <p:cNvCxnSpPr/>
          <p:nvPr/>
        </p:nvCxnSpPr>
        <p:spPr>
          <a:xfrm>
            <a:off x="7663779" y="893423"/>
            <a:ext cx="267099" cy="0"/>
          </a:xfrm>
          <a:prstGeom prst="line">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cxnSp>
        <p:nvCxnSpPr>
          <p:cNvPr id="50" name="Straight Connector 49"/>
          <p:cNvCxnSpPr/>
          <p:nvPr/>
        </p:nvCxnSpPr>
        <p:spPr>
          <a:xfrm>
            <a:off x="7663779" y="1108360"/>
            <a:ext cx="267099" cy="0"/>
          </a:xfrm>
          <a:prstGeom prst="line">
            <a:avLst/>
          </a:pr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cxnSp>
      <p:sp>
        <p:nvSpPr>
          <p:cNvPr id="51" name="Slide Number Placeholder 3"/>
          <p:cNvSpPr txBox="1">
            <a:spLocks/>
          </p:cNvSpPr>
          <p:nvPr/>
        </p:nvSpPr>
        <p:spPr>
          <a:xfrm>
            <a:off x="7978876" y="820328"/>
            <a:ext cx="551114"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Sendas</a:t>
            </a:r>
            <a:endParaRPr lang="es-ES" sz="900" b="0" dirty="0">
              <a:solidFill>
                <a:srgbClr val="002776"/>
              </a:solidFill>
            </a:endParaRPr>
          </a:p>
        </p:txBody>
      </p:sp>
      <p:sp>
        <p:nvSpPr>
          <p:cNvPr id="52" name="Slide Number Placeholder 3"/>
          <p:cNvSpPr txBox="1">
            <a:spLocks/>
          </p:cNvSpPr>
          <p:nvPr/>
        </p:nvSpPr>
        <p:spPr>
          <a:xfrm>
            <a:off x="7978876" y="1066412"/>
            <a:ext cx="551114"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Bordes</a:t>
            </a:r>
            <a:endParaRPr lang="es-ES" sz="900" b="0" dirty="0">
              <a:solidFill>
                <a:srgbClr val="002776"/>
              </a:solidFill>
            </a:endParaRPr>
          </a:p>
        </p:txBody>
      </p:sp>
      <p:sp>
        <p:nvSpPr>
          <p:cNvPr id="53" name="Slide Number Placeholder 3"/>
          <p:cNvSpPr txBox="1">
            <a:spLocks/>
          </p:cNvSpPr>
          <p:nvPr/>
        </p:nvSpPr>
        <p:spPr>
          <a:xfrm>
            <a:off x="8913448" y="752816"/>
            <a:ext cx="551114"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Nodos</a:t>
            </a:r>
            <a:endParaRPr lang="es-ES" sz="900" b="0" dirty="0">
              <a:solidFill>
                <a:srgbClr val="002776"/>
              </a:solidFill>
            </a:endParaRPr>
          </a:p>
        </p:txBody>
      </p:sp>
      <p:sp>
        <p:nvSpPr>
          <p:cNvPr id="54" name="Slide Number Placeholder 3"/>
          <p:cNvSpPr txBox="1">
            <a:spLocks/>
          </p:cNvSpPr>
          <p:nvPr/>
        </p:nvSpPr>
        <p:spPr>
          <a:xfrm>
            <a:off x="8913448" y="1045772"/>
            <a:ext cx="551114"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Mojones</a:t>
            </a:r>
            <a:endParaRPr lang="es-ES" sz="900" b="0" dirty="0">
              <a:solidFill>
                <a:srgbClr val="002776"/>
              </a:solidFill>
            </a:endParaRPr>
          </a:p>
        </p:txBody>
      </p:sp>
      <p:sp>
        <p:nvSpPr>
          <p:cNvPr id="56" name="Freeform 55"/>
          <p:cNvSpPr/>
          <p:nvPr/>
        </p:nvSpPr>
        <p:spPr>
          <a:xfrm>
            <a:off x="5441950" y="5446949"/>
            <a:ext cx="1479550" cy="810976"/>
          </a:xfrm>
          <a:custGeom>
            <a:avLst/>
            <a:gdLst>
              <a:gd name="connsiteX0" fmla="*/ 0 w 1479550"/>
              <a:gd name="connsiteY0" fmla="*/ 42626 h 810976"/>
              <a:gd name="connsiteX1" fmla="*/ 136525 w 1479550"/>
              <a:gd name="connsiteY1" fmla="*/ 1351 h 810976"/>
              <a:gd name="connsiteX2" fmla="*/ 371475 w 1479550"/>
              <a:gd name="connsiteY2" fmla="*/ 87076 h 810976"/>
              <a:gd name="connsiteX3" fmla="*/ 568325 w 1479550"/>
              <a:gd name="connsiteY3" fmla="*/ 226776 h 810976"/>
              <a:gd name="connsiteX4" fmla="*/ 920750 w 1479550"/>
              <a:gd name="connsiteY4" fmla="*/ 471251 h 810976"/>
              <a:gd name="connsiteX5" fmla="*/ 981075 w 1479550"/>
              <a:gd name="connsiteY5" fmla="*/ 522051 h 810976"/>
              <a:gd name="connsiteX6" fmla="*/ 1479550 w 1479550"/>
              <a:gd name="connsiteY6" fmla="*/ 810976 h 81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9550" h="810976">
                <a:moveTo>
                  <a:pt x="0" y="42626"/>
                </a:moveTo>
                <a:cubicBezTo>
                  <a:pt x="37306" y="18284"/>
                  <a:pt x="74613" y="-6057"/>
                  <a:pt x="136525" y="1351"/>
                </a:cubicBezTo>
                <a:cubicBezTo>
                  <a:pt x="198437" y="8759"/>
                  <a:pt x="299508" y="49505"/>
                  <a:pt x="371475" y="87076"/>
                </a:cubicBezTo>
                <a:cubicBezTo>
                  <a:pt x="443442" y="124647"/>
                  <a:pt x="568325" y="226776"/>
                  <a:pt x="568325" y="226776"/>
                </a:cubicBezTo>
                <a:lnTo>
                  <a:pt x="920750" y="471251"/>
                </a:lnTo>
                <a:cubicBezTo>
                  <a:pt x="989542" y="520463"/>
                  <a:pt x="887942" y="465430"/>
                  <a:pt x="981075" y="522051"/>
                </a:cubicBezTo>
                <a:cubicBezTo>
                  <a:pt x="1074208" y="578672"/>
                  <a:pt x="1276879" y="694824"/>
                  <a:pt x="1479550" y="810976"/>
                </a:cubicBez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7" name="Slide Number Placeholder 3"/>
          <p:cNvSpPr txBox="1">
            <a:spLocks/>
          </p:cNvSpPr>
          <p:nvPr/>
        </p:nvSpPr>
        <p:spPr>
          <a:xfrm rot="1988767">
            <a:off x="5913628" y="5833563"/>
            <a:ext cx="690534"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Cuenca</a:t>
            </a:r>
            <a:endParaRPr lang="es-ES" sz="900" b="0" dirty="0">
              <a:solidFill>
                <a:srgbClr val="002060"/>
              </a:solidFill>
            </a:endParaRPr>
          </a:p>
        </p:txBody>
      </p:sp>
      <p:sp>
        <p:nvSpPr>
          <p:cNvPr id="58" name="Freeform 57"/>
          <p:cNvSpPr/>
          <p:nvPr/>
        </p:nvSpPr>
        <p:spPr>
          <a:xfrm>
            <a:off x="6626225" y="6223000"/>
            <a:ext cx="336550" cy="495300"/>
          </a:xfrm>
          <a:custGeom>
            <a:avLst/>
            <a:gdLst>
              <a:gd name="connsiteX0" fmla="*/ 336550 w 336550"/>
              <a:gd name="connsiteY0" fmla="*/ 0 h 495300"/>
              <a:gd name="connsiteX1" fmla="*/ 0 w 336550"/>
              <a:gd name="connsiteY1" fmla="*/ 495300 h 495300"/>
            </a:gdLst>
            <a:ahLst/>
            <a:cxnLst>
              <a:cxn ang="0">
                <a:pos x="connsiteX0" y="connsiteY0"/>
              </a:cxn>
              <a:cxn ang="0">
                <a:pos x="connsiteX1" y="connsiteY1"/>
              </a:cxn>
            </a:cxnLst>
            <a:rect l="l" t="t" r="r" b="b"/>
            <a:pathLst>
              <a:path w="336550" h="495300">
                <a:moveTo>
                  <a:pt x="336550" y="0"/>
                </a:moveTo>
                <a:lnTo>
                  <a:pt x="0" y="495300"/>
                </a:ln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9" name="Slide Number Placeholder 3"/>
          <p:cNvSpPr txBox="1">
            <a:spLocks/>
          </p:cNvSpPr>
          <p:nvPr/>
        </p:nvSpPr>
        <p:spPr>
          <a:xfrm rot="18216030">
            <a:off x="6535723" y="6415833"/>
            <a:ext cx="690534"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24 de Mayo</a:t>
            </a:r>
            <a:endParaRPr lang="es-ES" sz="900" b="0" dirty="0">
              <a:solidFill>
                <a:srgbClr val="002060"/>
              </a:solidFill>
            </a:endParaRPr>
          </a:p>
        </p:txBody>
      </p:sp>
      <p:sp>
        <p:nvSpPr>
          <p:cNvPr id="60" name="Freeform 59"/>
          <p:cNvSpPr/>
          <p:nvPr/>
        </p:nvSpPr>
        <p:spPr>
          <a:xfrm>
            <a:off x="6626225" y="5720037"/>
            <a:ext cx="2927350" cy="760138"/>
          </a:xfrm>
          <a:custGeom>
            <a:avLst/>
            <a:gdLst>
              <a:gd name="connsiteX0" fmla="*/ 0 w 2927350"/>
              <a:gd name="connsiteY0" fmla="*/ 760138 h 760138"/>
              <a:gd name="connsiteX1" fmla="*/ 390525 w 2927350"/>
              <a:gd name="connsiteY1" fmla="*/ 118788 h 760138"/>
              <a:gd name="connsiteX2" fmla="*/ 454025 w 2927350"/>
              <a:gd name="connsiteY2" fmla="*/ 58463 h 760138"/>
              <a:gd name="connsiteX3" fmla="*/ 644525 w 2927350"/>
              <a:gd name="connsiteY3" fmla="*/ 61638 h 760138"/>
              <a:gd name="connsiteX4" fmla="*/ 825500 w 2927350"/>
              <a:gd name="connsiteY4" fmla="*/ 20363 h 760138"/>
              <a:gd name="connsiteX5" fmla="*/ 1079500 w 2927350"/>
              <a:gd name="connsiteY5" fmla="*/ 1313 h 760138"/>
              <a:gd name="connsiteX6" fmla="*/ 1276350 w 2927350"/>
              <a:gd name="connsiteY6" fmla="*/ 55288 h 760138"/>
              <a:gd name="connsiteX7" fmla="*/ 1454150 w 2927350"/>
              <a:gd name="connsiteY7" fmla="*/ 83863 h 760138"/>
              <a:gd name="connsiteX8" fmla="*/ 1603375 w 2927350"/>
              <a:gd name="connsiteY8" fmla="*/ 90213 h 760138"/>
              <a:gd name="connsiteX9" fmla="*/ 2006600 w 2927350"/>
              <a:gd name="connsiteY9" fmla="*/ 239438 h 760138"/>
              <a:gd name="connsiteX10" fmla="*/ 2927350 w 2927350"/>
              <a:gd name="connsiteY10" fmla="*/ 550588 h 76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7350" h="760138">
                <a:moveTo>
                  <a:pt x="0" y="760138"/>
                </a:moveTo>
                <a:cubicBezTo>
                  <a:pt x="157427" y="497936"/>
                  <a:pt x="314854" y="235734"/>
                  <a:pt x="390525" y="118788"/>
                </a:cubicBezTo>
                <a:cubicBezTo>
                  <a:pt x="466196" y="1842"/>
                  <a:pt x="411692" y="67988"/>
                  <a:pt x="454025" y="58463"/>
                </a:cubicBezTo>
                <a:cubicBezTo>
                  <a:pt x="496358" y="48938"/>
                  <a:pt x="582613" y="67988"/>
                  <a:pt x="644525" y="61638"/>
                </a:cubicBezTo>
                <a:cubicBezTo>
                  <a:pt x="706438" y="55288"/>
                  <a:pt x="753004" y="30417"/>
                  <a:pt x="825500" y="20363"/>
                </a:cubicBezTo>
                <a:cubicBezTo>
                  <a:pt x="897996" y="10309"/>
                  <a:pt x="1004358" y="-4508"/>
                  <a:pt x="1079500" y="1313"/>
                </a:cubicBezTo>
                <a:cubicBezTo>
                  <a:pt x="1154642" y="7134"/>
                  <a:pt x="1213908" y="41530"/>
                  <a:pt x="1276350" y="55288"/>
                </a:cubicBezTo>
                <a:cubicBezTo>
                  <a:pt x="1338792" y="69046"/>
                  <a:pt x="1399646" y="78042"/>
                  <a:pt x="1454150" y="83863"/>
                </a:cubicBezTo>
                <a:cubicBezTo>
                  <a:pt x="1508654" y="89684"/>
                  <a:pt x="1511300" y="64284"/>
                  <a:pt x="1603375" y="90213"/>
                </a:cubicBezTo>
                <a:cubicBezTo>
                  <a:pt x="1695450" y="116142"/>
                  <a:pt x="2006600" y="239438"/>
                  <a:pt x="2006600" y="239438"/>
                </a:cubicBezTo>
                <a:lnTo>
                  <a:pt x="2927350" y="550588"/>
                </a:ln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1" name="Slide Number Placeholder 3"/>
          <p:cNvSpPr txBox="1">
            <a:spLocks/>
          </p:cNvSpPr>
          <p:nvPr/>
        </p:nvSpPr>
        <p:spPr>
          <a:xfrm rot="374305">
            <a:off x="7172066" y="5725490"/>
            <a:ext cx="868112"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Maldonado</a:t>
            </a:r>
            <a:endParaRPr lang="es-ES" sz="900" b="0" dirty="0">
              <a:solidFill>
                <a:srgbClr val="002060"/>
              </a:solidFill>
            </a:endParaRPr>
          </a:p>
        </p:txBody>
      </p:sp>
      <p:sp>
        <p:nvSpPr>
          <p:cNvPr id="62" name="Slide Number Placeholder 3"/>
          <p:cNvSpPr txBox="1">
            <a:spLocks/>
          </p:cNvSpPr>
          <p:nvPr/>
        </p:nvSpPr>
        <p:spPr>
          <a:xfrm rot="1044399">
            <a:off x="8743558" y="6126687"/>
            <a:ext cx="868112"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Panamericana Sur</a:t>
            </a:r>
            <a:endParaRPr lang="es-ES" sz="900" b="0" dirty="0">
              <a:solidFill>
                <a:srgbClr val="002060"/>
              </a:solidFill>
            </a:endParaRPr>
          </a:p>
        </p:txBody>
      </p:sp>
      <p:sp>
        <p:nvSpPr>
          <p:cNvPr id="63" name="Slide Number Placeholder 3"/>
          <p:cNvSpPr txBox="1">
            <a:spLocks/>
          </p:cNvSpPr>
          <p:nvPr/>
        </p:nvSpPr>
        <p:spPr>
          <a:xfrm rot="1265953">
            <a:off x="7991376" y="5852556"/>
            <a:ext cx="868112"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Velasco Ibarra</a:t>
            </a:r>
            <a:endParaRPr lang="es-ES" sz="900" b="0" dirty="0">
              <a:solidFill>
                <a:srgbClr val="002060"/>
              </a:solidFill>
            </a:endParaRPr>
          </a:p>
        </p:txBody>
      </p:sp>
      <p:sp>
        <p:nvSpPr>
          <p:cNvPr id="64" name="Freeform 63"/>
          <p:cNvSpPr/>
          <p:nvPr/>
        </p:nvSpPr>
        <p:spPr>
          <a:xfrm>
            <a:off x="5943600" y="5336381"/>
            <a:ext cx="357188" cy="528638"/>
          </a:xfrm>
          <a:custGeom>
            <a:avLst/>
            <a:gdLst>
              <a:gd name="connsiteX0" fmla="*/ 0 w 357188"/>
              <a:gd name="connsiteY0" fmla="*/ 528638 h 528638"/>
              <a:gd name="connsiteX1" fmla="*/ 357188 w 357188"/>
              <a:gd name="connsiteY1" fmla="*/ 0 h 528638"/>
            </a:gdLst>
            <a:ahLst/>
            <a:cxnLst>
              <a:cxn ang="0">
                <a:pos x="connsiteX0" y="connsiteY0"/>
              </a:cxn>
              <a:cxn ang="0">
                <a:pos x="connsiteX1" y="connsiteY1"/>
              </a:cxn>
            </a:cxnLst>
            <a:rect l="l" t="t" r="r" b="b"/>
            <a:pathLst>
              <a:path w="357188" h="528638">
                <a:moveTo>
                  <a:pt x="0" y="528638"/>
                </a:moveTo>
                <a:lnTo>
                  <a:pt x="357188" y="0"/>
                </a:ln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5" name="Freeform 64"/>
          <p:cNvSpPr/>
          <p:nvPr/>
        </p:nvSpPr>
        <p:spPr>
          <a:xfrm>
            <a:off x="5817394" y="4874419"/>
            <a:ext cx="135731" cy="188119"/>
          </a:xfrm>
          <a:custGeom>
            <a:avLst/>
            <a:gdLst>
              <a:gd name="connsiteX0" fmla="*/ 135731 w 135731"/>
              <a:gd name="connsiteY0" fmla="*/ 0 h 188119"/>
              <a:gd name="connsiteX1" fmla="*/ 0 w 135731"/>
              <a:gd name="connsiteY1" fmla="*/ 188119 h 188119"/>
            </a:gdLst>
            <a:ahLst/>
            <a:cxnLst>
              <a:cxn ang="0">
                <a:pos x="connsiteX0" y="connsiteY0"/>
              </a:cxn>
              <a:cxn ang="0">
                <a:pos x="connsiteX1" y="connsiteY1"/>
              </a:cxn>
            </a:cxnLst>
            <a:rect l="l" t="t" r="r" b="b"/>
            <a:pathLst>
              <a:path w="135731" h="188119">
                <a:moveTo>
                  <a:pt x="135731" y="0"/>
                </a:moveTo>
                <a:cubicBezTo>
                  <a:pt x="78779" y="78581"/>
                  <a:pt x="22225" y="155972"/>
                  <a:pt x="0" y="188119"/>
                </a:cubicBez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6" name="Freeform 65"/>
          <p:cNvSpPr/>
          <p:nvPr/>
        </p:nvSpPr>
        <p:spPr>
          <a:xfrm>
            <a:off x="5807869" y="5036344"/>
            <a:ext cx="464344" cy="319087"/>
          </a:xfrm>
          <a:custGeom>
            <a:avLst/>
            <a:gdLst>
              <a:gd name="connsiteX0" fmla="*/ 0 w 464344"/>
              <a:gd name="connsiteY0" fmla="*/ 0 h 319087"/>
              <a:gd name="connsiteX1" fmla="*/ 464344 w 464344"/>
              <a:gd name="connsiteY1" fmla="*/ 319087 h 319087"/>
            </a:gdLst>
            <a:ahLst/>
            <a:cxnLst>
              <a:cxn ang="0">
                <a:pos x="connsiteX0" y="connsiteY0"/>
              </a:cxn>
              <a:cxn ang="0">
                <a:pos x="connsiteX1" y="connsiteY1"/>
              </a:cxn>
            </a:cxnLst>
            <a:rect l="l" t="t" r="r" b="b"/>
            <a:pathLst>
              <a:path w="464344" h="319087">
                <a:moveTo>
                  <a:pt x="0" y="0"/>
                </a:moveTo>
                <a:lnTo>
                  <a:pt x="464344" y="319087"/>
                </a:ln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7" name="Freeform 66"/>
          <p:cNvSpPr/>
          <p:nvPr/>
        </p:nvSpPr>
        <p:spPr>
          <a:xfrm>
            <a:off x="7024585" y="2738438"/>
            <a:ext cx="990703" cy="1757362"/>
          </a:xfrm>
          <a:custGeom>
            <a:avLst/>
            <a:gdLst>
              <a:gd name="connsiteX0" fmla="*/ 990703 w 990703"/>
              <a:gd name="connsiteY0" fmla="*/ 1757362 h 1757362"/>
              <a:gd name="connsiteX1" fmla="*/ 766865 w 990703"/>
              <a:gd name="connsiteY1" fmla="*/ 1452562 h 1757362"/>
              <a:gd name="connsiteX2" fmla="*/ 519215 w 990703"/>
              <a:gd name="connsiteY2" fmla="*/ 1176337 h 1757362"/>
              <a:gd name="connsiteX3" fmla="*/ 238228 w 990703"/>
              <a:gd name="connsiteY3" fmla="*/ 881062 h 1757362"/>
              <a:gd name="connsiteX4" fmla="*/ 171553 w 990703"/>
              <a:gd name="connsiteY4" fmla="*/ 795337 h 1757362"/>
              <a:gd name="connsiteX5" fmla="*/ 142978 w 990703"/>
              <a:gd name="connsiteY5" fmla="*/ 652462 h 1757362"/>
              <a:gd name="connsiteX6" fmla="*/ 90590 w 990703"/>
              <a:gd name="connsiteY6" fmla="*/ 400050 h 1757362"/>
              <a:gd name="connsiteX7" fmla="*/ 103 w 990703"/>
              <a:gd name="connsiteY7" fmla="*/ 233362 h 1757362"/>
              <a:gd name="connsiteX8" fmla="*/ 76303 w 990703"/>
              <a:gd name="connsiteY8" fmla="*/ 0 h 175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0703" h="1757362">
                <a:moveTo>
                  <a:pt x="990703" y="1757362"/>
                </a:moveTo>
                <a:cubicBezTo>
                  <a:pt x="918074" y="1653380"/>
                  <a:pt x="845446" y="1549399"/>
                  <a:pt x="766865" y="1452562"/>
                </a:cubicBezTo>
                <a:cubicBezTo>
                  <a:pt x="688284" y="1355724"/>
                  <a:pt x="607321" y="1271587"/>
                  <a:pt x="519215" y="1176337"/>
                </a:cubicBezTo>
                <a:cubicBezTo>
                  <a:pt x="431109" y="1081087"/>
                  <a:pt x="296172" y="944562"/>
                  <a:pt x="238228" y="881062"/>
                </a:cubicBezTo>
                <a:cubicBezTo>
                  <a:pt x="180284" y="817562"/>
                  <a:pt x="187428" y="833437"/>
                  <a:pt x="171553" y="795337"/>
                </a:cubicBezTo>
                <a:cubicBezTo>
                  <a:pt x="155678" y="757237"/>
                  <a:pt x="156472" y="718343"/>
                  <a:pt x="142978" y="652462"/>
                </a:cubicBezTo>
                <a:cubicBezTo>
                  <a:pt x="129484" y="586581"/>
                  <a:pt x="114402" y="469900"/>
                  <a:pt x="90590" y="400050"/>
                </a:cubicBezTo>
                <a:cubicBezTo>
                  <a:pt x="66778" y="330200"/>
                  <a:pt x="2484" y="300037"/>
                  <a:pt x="103" y="233362"/>
                </a:cubicBezTo>
                <a:cubicBezTo>
                  <a:pt x="-2278" y="166687"/>
                  <a:pt x="37012" y="83343"/>
                  <a:pt x="76303" y="0"/>
                </a:cubicBez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8" name="Slide Number Placeholder 3"/>
          <p:cNvSpPr txBox="1">
            <a:spLocks/>
          </p:cNvSpPr>
          <p:nvPr/>
        </p:nvSpPr>
        <p:spPr>
          <a:xfrm rot="3056896">
            <a:off x="6815720" y="3875938"/>
            <a:ext cx="1620000"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General Rumiñahui</a:t>
            </a:r>
            <a:endParaRPr lang="es-ES" sz="900" b="0" dirty="0">
              <a:solidFill>
                <a:srgbClr val="002060"/>
              </a:solidFill>
            </a:endParaRPr>
          </a:p>
        </p:txBody>
      </p:sp>
      <p:sp>
        <p:nvSpPr>
          <p:cNvPr id="17" name="Slide Number Placeholder 3"/>
          <p:cNvSpPr txBox="1">
            <a:spLocks/>
          </p:cNvSpPr>
          <p:nvPr/>
        </p:nvSpPr>
        <p:spPr>
          <a:xfrm>
            <a:off x="6089307" y="3984956"/>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Centro histórico de Quito</a:t>
            </a:r>
          </a:p>
          <a:p>
            <a:pPr algn="ctr"/>
            <a:r>
              <a:rPr lang="es-ES" sz="1200" dirty="0" smtClean="0">
                <a:solidFill>
                  <a:srgbClr val="002060"/>
                </a:solidFill>
              </a:rPr>
              <a:t>(ZET)</a:t>
            </a:r>
            <a:endParaRPr lang="es-ES" sz="1200" dirty="0">
              <a:solidFill>
                <a:srgbClr val="002060"/>
              </a:solidFill>
            </a:endParaRPr>
          </a:p>
        </p:txBody>
      </p:sp>
      <p:sp>
        <p:nvSpPr>
          <p:cNvPr id="69" name="Slide Number Placeholder 3"/>
          <p:cNvSpPr txBox="1">
            <a:spLocks/>
          </p:cNvSpPr>
          <p:nvPr/>
        </p:nvSpPr>
        <p:spPr>
          <a:xfrm rot="20286151">
            <a:off x="3646684" y="5914226"/>
            <a:ext cx="1080754" cy="260890"/>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Mariscal Antonio José de Sucre</a:t>
            </a:r>
            <a:endParaRPr lang="es-ES" sz="900" b="0" dirty="0">
              <a:solidFill>
                <a:srgbClr val="002060"/>
              </a:solidFill>
            </a:endParaRPr>
          </a:p>
        </p:txBody>
      </p:sp>
      <p:sp>
        <p:nvSpPr>
          <p:cNvPr id="46" name="Slide Number Placeholder 3"/>
          <p:cNvSpPr txBox="1">
            <a:spLocks/>
          </p:cNvSpPr>
          <p:nvPr/>
        </p:nvSpPr>
        <p:spPr>
          <a:xfrm rot="1988767">
            <a:off x="5908475" y="5647115"/>
            <a:ext cx="921519"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García Moreno</a:t>
            </a:r>
            <a:endParaRPr lang="es-ES" sz="900" b="0" dirty="0">
              <a:solidFill>
                <a:srgbClr val="002060"/>
              </a:solidFill>
            </a:endParaRPr>
          </a:p>
        </p:txBody>
      </p:sp>
      <p:sp>
        <p:nvSpPr>
          <p:cNvPr id="77" name="Slide Number Placeholder 3"/>
          <p:cNvSpPr txBox="1">
            <a:spLocks/>
          </p:cNvSpPr>
          <p:nvPr/>
        </p:nvSpPr>
        <p:spPr>
          <a:xfrm>
            <a:off x="7978876" y="6317508"/>
            <a:ext cx="703689"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C00000"/>
                </a:solidFill>
              </a:rPr>
              <a:t>El Panecillo</a:t>
            </a:r>
            <a:endParaRPr lang="es-ES" sz="1200" dirty="0">
              <a:solidFill>
                <a:srgbClr val="C00000"/>
              </a:solidFill>
            </a:endParaRPr>
          </a:p>
        </p:txBody>
      </p:sp>
      <p:grpSp>
        <p:nvGrpSpPr>
          <p:cNvPr id="90" name="Group 89"/>
          <p:cNvGrpSpPr/>
          <p:nvPr/>
        </p:nvGrpSpPr>
        <p:grpSpPr>
          <a:xfrm>
            <a:off x="8599568" y="687315"/>
            <a:ext cx="264665" cy="271307"/>
            <a:chOff x="10036751" y="4219465"/>
            <a:chExt cx="375592" cy="385018"/>
          </a:xfrm>
        </p:grpSpPr>
        <p:sp>
          <p:nvSpPr>
            <p:cNvPr id="91" name="Oval 90"/>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92"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grpSp>
        <p:nvGrpSpPr>
          <p:cNvPr id="99" name="Group 98"/>
          <p:cNvGrpSpPr/>
          <p:nvPr/>
        </p:nvGrpSpPr>
        <p:grpSpPr>
          <a:xfrm>
            <a:off x="8599568" y="970168"/>
            <a:ext cx="264665" cy="271307"/>
            <a:chOff x="7188181" y="6131050"/>
            <a:chExt cx="375592" cy="385018"/>
          </a:xfrm>
        </p:grpSpPr>
        <p:sp>
          <p:nvSpPr>
            <p:cNvPr id="100" name="Oval 99"/>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01"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grpSp>
        <p:nvGrpSpPr>
          <p:cNvPr id="102" name="Group 101"/>
          <p:cNvGrpSpPr/>
          <p:nvPr/>
        </p:nvGrpSpPr>
        <p:grpSpPr>
          <a:xfrm>
            <a:off x="6426922" y="5577896"/>
            <a:ext cx="264665" cy="271307"/>
            <a:chOff x="10036751" y="4219465"/>
            <a:chExt cx="375592" cy="385018"/>
          </a:xfrm>
        </p:grpSpPr>
        <p:sp>
          <p:nvSpPr>
            <p:cNvPr id="103" name="Oval 102"/>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04"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08" name="Slide Number Placeholder 3"/>
          <p:cNvSpPr txBox="1">
            <a:spLocks/>
          </p:cNvSpPr>
          <p:nvPr/>
        </p:nvSpPr>
        <p:spPr>
          <a:xfrm>
            <a:off x="6611038" y="5605233"/>
            <a:ext cx="647157"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Grande</a:t>
            </a:r>
            <a:endParaRPr lang="es-ES" sz="1050" dirty="0">
              <a:solidFill>
                <a:srgbClr val="A21E60"/>
              </a:solidFill>
            </a:endParaRPr>
          </a:p>
        </p:txBody>
      </p:sp>
      <p:sp>
        <p:nvSpPr>
          <p:cNvPr id="116" name="Slide Number Placeholder 3"/>
          <p:cNvSpPr txBox="1">
            <a:spLocks/>
          </p:cNvSpPr>
          <p:nvPr/>
        </p:nvSpPr>
        <p:spPr>
          <a:xfrm>
            <a:off x="7201457" y="5476210"/>
            <a:ext cx="816896" cy="208681"/>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La Ronda</a:t>
            </a:r>
            <a:endParaRPr lang="es-ES" sz="1050" dirty="0">
              <a:solidFill>
                <a:srgbClr val="A21E60"/>
              </a:solidFill>
            </a:endParaRPr>
          </a:p>
        </p:txBody>
      </p:sp>
      <p:grpSp>
        <p:nvGrpSpPr>
          <p:cNvPr id="117" name="Group 116"/>
          <p:cNvGrpSpPr/>
          <p:nvPr/>
        </p:nvGrpSpPr>
        <p:grpSpPr>
          <a:xfrm>
            <a:off x="7649565" y="6344522"/>
            <a:ext cx="264665" cy="271307"/>
            <a:chOff x="7188181" y="6131050"/>
            <a:chExt cx="375592" cy="385018"/>
          </a:xfrm>
        </p:grpSpPr>
        <p:sp>
          <p:nvSpPr>
            <p:cNvPr id="118" name="Oval 117"/>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19"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grpSp>
        <p:nvGrpSpPr>
          <p:cNvPr id="121" name="Group 120"/>
          <p:cNvGrpSpPr/>
          <p:nvPr/>
        </p:nvGrpSpPr>
        <p:grpSpPr>
          <a:xfrm>
            <a:off x="6249786" y="5435911"/>
            <a:ext cx="264665" cy="271307"/>
            <a:chOff x="10036751" y="4219465"/>
            <a:chExt cx="375592" cy="385018"/>
          </a:xfrm>
        </p:grpSpPr>
        <p:sp>
          <p:nvSpPr>
            <p:cNvPr id="122" name="Oval 121"/>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23"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grpSp>
        <p:nvGrpSpPr>
          <p:cNvPr id="124" name="Group 123"/>
          <p:cNvGrpSpPr/>
          <p:nvPr/>
        </p:nvGrpSpPr>
        <p:grpSpPr>
          <a:xfrm>
            <a:off x="6527263" y="5943701"/>
            <a:ext cx="264665" cy="271307"/>
            <a:chOff x="10036751" y="4219465"/>
            <a:chExt cx="375592" cy="385018"/>
          </a:xfrm>
        </p:grpSpPr>
        <p:sp>
          <p:nvSpPr>
            <p:cNvPr id="125" name="Oval 124"/>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26"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44" name="Slide Number Placeholder 3"/>
          <p:cNvSpPr txBox="1">
            <a:spLocks/>
          </p:cNvSpPr>
          <p:nvPr/>
        </p:nvSpPr>
        <p:spPr>
          <a:xfrm rot="1988767">
            <a:off x="6271406" y="5452101"/>
            <a:ext cx="868112"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Guayaquil</a:t>
            </a:r>
            <a:endParaRPr lang="es-ES" sz="900" b="0" dirty="0">
              <a:solidFill>
                <a:srgbClr val="002060"/>
              </a:solidFill>
            </a:endParaRPr>
          </a:p>
        </p:txBody>
      </p:sp>
      <p:sp>
        <p:nvSpPr>
          <p:cNvPr id="127" name="Slide Number Placeholder 3"/>
          <p:cNvSpPr txBox="1">
            <a:spLocks/>
          </p:cNvSpPr>
          <p:nvPr/>
        </p:nvSpPr>
        <p:spPr>
          <a:xfrm>
            <a:off x="5914923" y="5063149"/>
            <a:ext cx="647157"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Teatro</a:t>
            </a:r>
            <a:endParaRPr lang="es-ES" sz="1050" dirty="0">
              <a:solidFill>
                <a:srgbClr val="A21E60"/>
              </a:solidFill>
            </a:endParaRPr>
          </a:p>
        </p:txBody>
      </p:sp>
      <p:sp>
        <p:nvSpPr>
          <p:cNvPr id="128" name="Slide Number Placeholder 3"/>
          <p:cNvSpPr txBox="1">
            <a:spLocks/>
          </p:cNvSpPr>
          <p:nvPr/>
        </p:nvSpPr>
        <p:spPr>
          <a:xfrm>
            <a:off x="6107917" y="6112864"/>
            <a:ext cx="647157"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S. Francisco</a:t>
            </a:r>
            <a:endParaRPr lang="es-ES" sz="1050" dirty="0">
              <a:solidFill>
                <a:srgbClr val="A21E60"/>
              </a:solidFill>
            </a:endParaRPr>
          </a:p>
        </p:txBody>
      </p:sp>
      <p:grpSp>
        <p:nvGrpSpPr>
          <p:cNvPr id="129" name="Group 128"/>
          <p:cNvGrpSpPr/>
          <p:nvPr/>
        </p:nvGrpSpPr>
        <p:grpSpPr>
          <a:xfrm>
            <a:off x="7019499" y="5483528"/>
            <a:ext cx="264665" cy="271307"/>
            <a:chOff x="10036751" y="4219465"/>
            <a:chExt cx="375592" cy="385018"/>
          </a:xfrm>
        </p:grpSpPr>
        <p:sp>
          <p:nvSpPr>
            <p:cNvPr id="130" name="Oval 129"/>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31"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grpSp>
        <p:nvGrpSpPr>
          <p:cNvPr id="136" name="Group 135"/>
          <p:cNvGrpSpPr/>
          <p:nvPr/>
        </p:nvGrpSpPr>
        <p:grpSpPr>
          <a:xfrm>
            <a:off x="5645722" y="5202256"/>
            <a:ext cx="264665" cy="271307"/>
            <a:chOff x="7188181" y="6131050"/>
            <a:chExt cx="375592" cy="385018"/>
          </a:xfrm>
        </p:grpSpPr>
        <p:sp>
          <p:nvSpPr>
            <p:cNvPr id="137" name="Oval 136"/>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38"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sp>
        <p:nvSpPr>
          <p:cNvPr id="139" name="Slide Number Placeholder 3"/>
          <p:cNvSpPr txBox="1">
            <a:spLocks/>
          </p:cNvSpPr>
          <p:nvPr/>
        </p:nvSpPr>
        <p:spPr>
          <a:xfrm>
            <a:off x="4953000" y="5157192"/>
            <a:ext cx="703689"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C00000"/>
                </a:solidFill>
              </a:rPr>
              <a:t>Basílica</a:t>
            </a:r>
            <a:endParaRPr lang="es-ES" sz="1200" dirty="0">
              <a:solidFill>
                <a:srgbClr val="C00000"/>
              </a:solidFill>
            </a:endParaRPr>
          </a:p>
        </p:txBody>
      </p:sp>
      <p:sp>
        <p:nvSpPr>
          <p:cNvPr id="2" name="Freeform 1"/>
          <p:cNvSpPr/>
          <p:nvPr/>
        </p:nvSpPr>
        <p:spPr>
          <a:xfrm>
            <a:off x="3520440" y="2758440"/>
            <a:ext cx="198120" cy="1272540"/>
          </a:xfrm>
          <a:custGeom>
            <a:avLst/>
            <a:gdLst>
              <a:gd name="connsiteX0" fmla="*/ 198120 w 198120"/>
              <a:gd name="connsiteY0" fmla="*/ 0 h 1272540"/>
              <a:gd name="connsiteX1" fmla="*/ 0 w 198120"/>
              <a:gd name="connsiteY1" fmla="*/ 1272540 h 1272540"/>
            </a:gdLst>
            <a:ahLst/>
            <a:cxnLst>
              <a:cxn ang="0">
                <a:pos x="connsiteX0" y="connsiteY0"/>
              </a:cxn>
              <a:cxn ang="0">
                <a:pos x="connsiteX1" y="connsiteY1"/>
              </a:cxn>
            </a:cxnLst>
            <a:rect l="l" t="t" r="r" b="b"/>
            <a:pathLst>
              <a:path w="198120" h="1272540">
                <a:moveTo>
                  <a:pt x="198120" y="0"/>
                </a:moveTo>
                <a:lnTo>
                  <a:pt x="0" y="1272540"/>
                </a:ln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 name="Freeform 2"/>
          <p:cNvSpPr/>
          <p:nvPr/>
        </p:nvSpPr>
        <p:spPr>
          <a:xfrm>
            <a:off x="4831760" y="3976620"/>
            <a:ext cx="182200" cy="446657"/>
          </a:xfrm>
          <a:custGeom>
            <a:avLst/>
            <a:gdLst>
              <a:gd name="connsiteX0" fmla="*/ 182200 w 182200"/>
              <a:gd name="connsiteY0" fmla="*/ 8640 h 446657"/>
              <a:gd name="connsiteX1" fmla="*/ 151720 w 182200"/>
              <a:gd name="connsiteY1" fmla="*/ 54360 h 446657"/>
              <a:gd name="connsiteX2" fmla="*/ 6940 w 182200"/>
              <a:gd name="connsiteY2" fmla="*/ 420120 h 446657"/>
              <a:gd name="connsiteX3" fmla="*/ 22180 w 182200"/>
              <a:gd name="connsiteY3" fmla="*/ 420120 h 446657"/>
              <a:gd name="connsiteX4" fmla="*/ 14560 w 182200"/>
              <a:gd name="connsiteY4" fmla="*/ 435360 h 446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0" h="446657">
                <a:moveTo>
                  <a:pt x="182200" y="8640"/>
                </a:moveTo>
                <a:cubicBezTo>
                  <a:pt x="181565" y="-2790"/>
                  <a:pt x="180930" y="-14220"/>
                  <a:pt x="151720" y="54360"/>
                </a:cubicBezTo>
                <a:cubicBezTo>
                  <a:pt x="122510" y="122940"/>
                  <a:pt x="28530" y="359160"/>
                  <a:pt x="6940" y="420120"/>
                </a:cubicBezTo>
                <a:cubicBezTo>
                  <a:pt x="-14650" y="481080"/>
                  <a:pt x="20910" y="417580"/>
                  <a:pt x="22180" y="420120"/>
                </a:cubicBezTo>
                <a:cubicBezTo>
                  <a:pt x="23450" y="422660"/>
                  <a:pt x="19005" y="429010"/>
                  <a:pt x="14560" y="435360"/>
                </a:cubicBez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40" name="Slide Number Placeholder 3"/>
          <p:cNvSpPr txBox="1">
            <a:spLocks/>
          </p:cNvSpPr>
          <p:nvPr/>
        </p:nvSpPr>
        <p:spPr>
          <a:xfrm rot="16645816">
            <a:off x="2649127" y="3308052"/>
            <a:ext cx="1982668"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a:t>
            </a:r>
            <a:r>
              <a:rPr lang="es-ES" sz="900" b="0" dirty="0" err="1" smtClean="0">
                <a:solidFill>
                  <a:srgbClr val="002060"/>
                </a:solidFill>
              </a:rPr>
              <a:t>Fco</a:t>
            </a:r>
            <a:r>
              <a:rPr lang="es-ES" sz="900" b="0" dirty="0" smtClean="0">
                <a:solidFill>
                  <a:srgbClr val="002060"/>
                </a:solidFill>
              </a:rPr>
              <a:t>. De Orellana</a:t>
            </a:r>
            <a:endParaRPr lang="es-ES" sz="900" b="0" dirty="0">
              <a:solidFill>
                <a:srgbClr val="002060"/>
              </a:solidFill>
            </a:endParaRPr>
          </a:p>
        </p:txBody>
      </p:sp>
      <p:sp>
        <p:nvSpPr>
          <p:cNvPr id="18" name="Freeform 17"/>
          <p:cNvSpPr/>
          <p:nvPr/>
        </p:nvSpPr>
        <p:spPr>
          <a:xfrm>
            <a:off x="3733800" y="2804160"/>
            <a:ext cx="1219200" cy="1158240"/>
          </a:xfrm>
          <a:custGeom>
            <a:avLst/>
            <a:gdLst>
              <a:gd name="connsiteX0" fmla="*/ 0 w 1219200"/>
              <a:gd name="connsiteY0" fmla="*/ 0 h 1158240"/>
              <a:gd name="connsiteX1" fmla="*/ 274320 w 1219200"/>
              <a:gd name="connsiteY1" fmla="*/ 121920 h 1158240"/>
              <a:gd name="connsiteX2" fmla="*/ 464820 w 1219200"/>
              <a:gd name="connsiteY2" fmla="*/ 289560 h 1158240"/>
              <a:gd name="connsiteX3" fmla="*/ 701040 w 1219200"/>
              <a:gd name="connsiteY3" fmla="*/ 579120 h 1158240"/>
              <a:gd name="connsiteX4" fmla="*/ 1219200 w 1219200"/>
              <a:gd name="connsiteY4" fmla="*/ 1158240 h 1158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 h="1158240">
                <a:moveTo>
                  <a:pt x="0" y="0"/>
                </a:moveTo>
                <a:cubicBezTo>
                  <a:pt x="98425" y="36830"/>
                  <a:pt x="196850" y="73660"/>
                  <a:pt x="274320" y="121920"/>
                </a:cubicBezTo>
                <a:cubicBezTo>
                  <a:pt x="351790" y="170180"/>
                  <a:pt x="393700" y="213360"/>
                  <a:pt x="464820" y="289560"/>
                </a:cubicBezTo>
                <a:cubicBezTo>
                  <a:pt x="535940" y="365760"/>
                  <a:pt x="575310" y="434340"/>
                  <a:pt x="701040" y="579120"/>
                </a:cubicBezTo>
                <a:cubicBezTo>
                  <a:pt x="826770" y="723900"/>
                  <a:pt x="1022985" y="941070"/>
                  <a:pt x="1219200" y="1158240"/>
                </a:cubicBez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9" name="Freeform 18"/>
          <p:cNvSpPr/>
          <p:nvPr/>
        </p:nvSpPr>
        <p:spPr>
          <a:xfrm>
            <a:off x="3542905" y="3962400"/>
            <a:ext cx="1295795" cy="403860"/>
          </a:xfrm>
          <a:custGeom>
            <a:avLst/>
            <a:gdLst>
              <a:gd name="connsiteX0" fmla="*/ 0 w 1280160"/>
              <a:gd name="connsiteY0" fmla="*/ 0 h 419100"/>
              <a:gd name="connsiteX1" fmla="*/ 1280160 w 1280160"/>
              <a:gd name="connsiteY1" fmla="*/ 419100 h 419100"/>
            </a:gdLst>
            <a:ahLst/>
            <a:cxnLst>
              <a:cxn ang="0">
                <a:pos x="connsiteX0" y="connsiteY0"/>
              </a:cxn>
              <a:cxn ang="0">
                <a:pos x="connsiteX1" y="connsiteY1"/>
              </a:cxn>
            </a:cxnLst>
            <a:rect l="l" t="t" r="r" b="b"/>
            <a:pathLst>
              <a:path w="1280160" h="419100">
                <a:moveTo>
                  <a:pt x="0" y="0"/>
                </a:moveTo>
                <a:lnTo>
                  <a:pt x="1280160" y="419100"/>
                </a:lnTo>
              </a:path>
            </a:pathLst>
          </a:cu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6" name="Slide Number Placeholder 3"/>
          <p:cNvSpPr txBox="1">
            <a:spLocks/>
          </p:cNvSpPr>
          <p:nvPr/>
        </p:nvSpPr>
        <p:spPr>
          <a:xfrm>
            <a:off x="3685885" y="4106610"/>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La Mariscal</a:t>
            </a:r>
          </a:p>
          <a:p>
            <a:pPr algn="ctr"/>
            <a:r>
              <a:rPr lang="es-ES" sz="1200" dirty="0" smtClean="0">
                <a:solidFill>
                  <a:srgbClr val="002060"/>
                </a:solidFill>
              </a:rPr>
              <a:t>(ZET)</a:t>
            </a:r>
            <a:endParaRPr lang="es-ES" sz="1200" dirty="0">
              <a:solidFill>
                <a:srgbClr val="002060"/>
              </a:solidFill>
            </a:endParaRPr>
          </a:p>
        </p:txBody>
      </p:sp>
      <p:grpSp>
        <p:nvGrpSpPr>
          <p:cNvPr id="141" name="Group 140"/>
          <p:cNvGrpSpPr/>
          <p:nvPr/>
        </p:nvGrpSpPr>
        <p:grpSpPr>
          <a:xfrm>
            <a:off x="4130032" y="3296824"/>
            <a:ext cx="264665" cy="271307"/>
            <a:chOff x="10036751" y="4219465"/>
            <a:chExt cx="375592" cy="385018"/>
          </a:xfrm>
        </p:grpSpPr>
        <p:sp>
          <p:nvSpPr>
            <p:cNvPr id="142" name="Oval 141"/>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43"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44" name="Slide Number Placeholder 3"/>
          <p:cNvSpPr txBox="1">
            <a:spLocks/>
          </p:cNvSpPr>
          <p:nvPr/>
        </p:nvSpPr>
        <p:spPr>
          <a:xfrm>
            <a:off x="4368032" y="3188243"/>
            <a:ext cx="421198" cy="330371"/>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a:t>
            </a:r>
            <a:r>
              <a:rPr lang="es-ES" sz="1050" dirty="0" err="1" smtClean="0">
                <a:solidFill>
                  <a:srgbClr val="A21E60"/>
                </a:solidFill>
              </a:rPr>
              <a:t>Foch</a:t>
            </a:r>
            <a:endParaRPr lang="es-ES" sz="1050" dirty="0">
              <a:solidFill>
                <a:srgbClr val="A21E60"/>
              </a:solidFill>
            </a:endParaRPr>
          </a:p>
        </p:txBody>
      </p:sp>
      <p:sp>
        <p:nvSpPr>
          <p:cNvPr id="26" name="Freeform 25"/>
          <p:cNvSpPr/>
          <p:nvPr/>
        </p:nvSpPr>
        <p:spPr>
          <a:xfrm>
            <a:off x="3822700" y="3054350"/>
            <a:ext cx="304800" cy="952500"/>
          </a:xfrm>
          <a:custGeom>
            <a:avLst/>
            <a:gdLst>
              <a:gd name="connsiteX0" fmla="*/ 304800 w 304800"/>
              <a:gd name="connsiteY0" fmla="*/ 0 h 952500"/>
              <a:gd name="connsiteX1" fmla="*/ 0 w 304800"/>
              <a:gd name="connsiteY1" fmla="*/ 952500 h 952500"/>
            </a:gdLst>
            <a:ahLst/>
            <a:cxnLst>
              <a:cxn ang="0">
                <a:pos x="connsiteX0" y="connsiteY0"/>
              </a:cxn>
              <a:cxn ang="0">
                <a:pos x="connsiteX1" y="connsiteY1"/>
              </a:cxn>
            </a:cxnLst>
            <a:rect l="l" t="t" r="r" b="b"/>
            <a:pathLst>
              <a:path w="304800" h="952500">
                <a:moveTo>
                  <a:pt x="304800" y="0"/>
                </a:moveTo>
                <a:lnTo>
                  <a:pt x="0" y="952500"/>
                </a:lnTo>
              </a:path>
            </a:pathLst>
          </a:cu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145" name="Group 144"/>
          <p:cNvGrpSpPr/>
          <p:nvPr/>
        </p:nvGrpSpPr>
        <p:grpSpPr>
          <a:xfrm>
            <a:off x="4275610" y="3550021"/>
            <a:ext cx="264665" cy="271307"/>
            <a:chOff x="10036751" y="4219465"/>
            <a:chExt cx="375592" cy="385018"/>
          </a:xfrm>
        </p:grpSpPr>
        <p:sp>
          <p:nvSpPr>
            <p:cNvPr id="146" name="Oval 145"/>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47"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48" name="Slide Number Placeholder 3"/>
          <p:cNvSpPr txBox="1">
            <a:spLocks/>
          </p:cNvSpPr>
          <p:nvPr/>
        </p:nvSpPr>
        <p:spPr>
          <a:xfrm rot="17158370">
            <a:off x="3331197" y="3434006"/>
            <a:ext cx="1154681" cy="173315"/>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900" b="0" dirty="0" smtClean="0">
                <a:solidFill>
                  <a:srgbClr val="002060"/>
                </a:solidFill>
              </a:rPr>
              <a:t>Av. </a:t>
            </a:r>
            <a:r>
              <a:rPr lang="es-ES" sz="900" b="0" dirty="0" err="1" smtClean="0">
                <a:solidFill>
                  <a:srgbClr val="002060"/>
                </a:solidFill>
              </a:rPr>
              <a:t>Cristobal</a:t>
            </a:r>
            <a:r>
              <a:rPr lang="es-ES" sz="900" b="0" dirty="0" smtClean="0">
                <a:solidFill>
                  <a:srgbClr val="002060"/>
                </a:solidFill>
              </a:rPr>
              <a:t> Colón</a:t>
            </a:r>
            <a:endParaRPr lang="es-ES" sz="900" b="0" dirty="0">
              <a:solidFill>
                <a:srgbClr val="002060"/>
              </a:solidFill>
            </a:endParaRPr>
          </a:p>
        </p:txBody>
      </p:sp>
      <p:sp>
        <p:nvSpPr>
          <p:cNvPr id="149" name="Slide Number Placeholder 3"/>
          <p:cNvSpPr txBox="1">
            <a:spLocks/>
          </p:cNvSpPr>
          <p:nvPr/>
        </p:nvSpPr>
        <p:spPr>
          <a:xfrm>
            <a:off x="4501844" y="3592182"/>
            <a:ext cx="811509" cy="330371"/>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de los Presidentes</a:t>
            </a:r>
            <a:endParaRPr lang="es-ES" sz="1050" dirty="0">
              <a:solidFill>
                <a:srgbClr val="A21E60"/>
              </a:solidFill>
            </a:endParaRPr>
          </a:p>
        </p:txBody>
      </p:sp>
      <p:grpSp>
        <p:nvGrpSpPr>
          <p:cNvPr id="150" name="Group 149"/>
          <p:cNvGrpSpPr/>
          <p:nvPr/>
        </p:nvGrpSpPr>
        <p:grpSpPr>
          <a:xfrm>
            <a:off x="5082691" y="2560504"/>
            <a:ext cx="264665" cy="271307"/>
            <a:chOff x="10036751" y="4219465"/>
            <a:chExt cx="375592" cy="385018"/>
          </a:xfrm>
        </p:grpSpPr>
        <p:sp>
          <p:nvSpPr>
            <p:cNvPr id="151" name="Oval 150"/>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52"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53" name="Slide Number Placeholder 3"/>
          <p:cNvSpPr txBox="1">
            <a:spLocks/>
          </p:cNvSpPr>
          <p:nvPr/>
        </p:nvSpPr>
        <p:spPr>
          <a:xfrm>
            <a:off x="5231887" y="2793613"/>
            <a:ext cx="554243" cy="212360"/>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Cine Ocho y Medio</a:t>
            </a:r>
            <a:endParaRPr lang="es-ES" sz="1050" dirty="0">
              <a:solidFill>
                <a:srgbClr val="A21E60"/>
              </a:solidFill>
            </a:endParaRPr>
          </a:p>
        </p:txBody>
      </p:sp>
      <p:grpSp>
        <p:nvGrpSpPr>
          <p:cNvPr id="154" name="Group 153"/>
          <p:cNvGrpSpPr/>
          <p:nvPr/>
        </p:nvGrpSpPr>
        <p:grpSpPr>
          <a:xfrm>
            <a:off x="3771179" y="1531596"/>
            <a:ext cx="264665" cy="271307"/>
            <a:chOff x="10036751" y="4219465"/>
            <a:chExt cx="375592" cy="385018"/>
          </a:xfrm>
        </p:grpSpPr>
        <p:sp>
          <p:nvSpPr>
            <p:cNvPr id="155" name="Oval 154"/>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56"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57" name="Slide Number Placeholder 3"/>
          <p:cNvSpPr txBox="1">
            <a:spLocks/>
          </p:cNvSpPr>
          <p:nvPr/>
        </p:nvSpPr>
        <p:spPr>
          <a:xfrm>
            <a:off x="2583106" y="1659705"/>
            <a:ext cx="1221784" cy="212360"/>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a:solidFill>
                  <a:srgbClr val="A21E60"/>
                </a:solidFill>
              </a:rPr>
              <a:t>Plaza Central + Iglesia y Parque </a:t>
            </a:r>
            <a:r>
              <a:rPr lang="es-ES" sz="1050" dirty="0" err="1">
                <a:solidFill>
                  <a:srgbClr val="A21E60"/>
                </a:solidFill>
              </a:rPr>
              <a:t>Guápulo</a:t>
            </a:r>
            <a:r>
              <a:rPr lang="es-ES" sz="1050" dirty="0">
                <a:solidFill>
                  <a:srgbClr val="A21E60"/>
                </a:solidFill>
              </a:rPr>
              <a:t> </a:t>
            </a:r>
          </a:p>
        </p:txBody>
      </p:sp>
      <p:grpSp>
        <p:nvGrpSpPr>
          <p:cNvPr id="158" name="Group 157"/>
          <p:cNvGrpSpPr/>
          <p:nvPr/>
        </p:nvGrpSpPr>
        <p:grpSpPr>
          <a:xfrm>
            <a:off x="3892051" y="1666097"/>
            <a:ext cx="264665" cy="271307"/>
            <a:chOff x="7188181" y="6131050"/>
            <a:chExt cx="375592" cy="385018"/>
          </a:xfrm>
        </p:grpSpPr>
        <p:sp>
          <p:nvSpPr>
            <p:cNvPr id="159" name="Oval 158"/>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60"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sp>
        <p:nvSpPr>
          <p:cNvPr id="161" name="Slide Number Placeholder 3"/>
          <p:cNvSpPr txBox="1">
            <a:spLocks/>
          </p:cNvSpPr>
          <p:nvPr/>
        </p:nvSpPr>
        <p:spPr>
          <a:xfrm>
            <a:off x="3529231" y="1870887"/>
            <a:ext cx="703689"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C00000"/>
                </a:solidFill>
              </a:rPr>
              <a:t>Iglesia </a:t>
            </a:r>
            <a:r>
              <a:rPr lang="es-ES" sz="1200" dirty="0" err="1" smtClean="0">
                <a:solidFill>
                  <a:srgbClr val="C00000"/>
                </a:solidFill>
              </a:rPr>
              <a:t>Guápulo</a:t>
            </a:r>
            <a:endParaRPr lang="es-ES" sz="1200" dirty="0">
              <a:solidFill>
                <a:srgbClr val="C00000"/>
              </a:solidFill>
            </a:endParaRPr>
          </a:p>
        </p:txBody>
      </p:sp>
      <p:sp>
        <p:nvSpPr>
          <p:cNvPr id="27" name="Slide Number Placeholder 26"/>
          <p:cNvSpPr>
            <a:spLocks noGrp="1"/>
          </p:cNvSpPr>
          <p:nvPr>
            <p:ph type="sldNum" sz="quarter" idx="10"/>
          </p:nvPr>
        </p:nvSpPr>
        <p:spPr/>
        <p:txBody>
          <a:bodyPr/>
          <a:lstStyle/>
          <a:p>
            <a:fld id="{20A7A354-C5FB-4D1E-BE75-5A939ED93F75}" type="slidenum">
              <a:rPr lang="es-ES" smtClean="0">
                <a:solidFill>
                  <a:srgbClr val="002776"/>
                </a:solidFill>
              </a:rPr>
              <a:pPr/>
              <a:t>278</a:t>
            </a:fld>
            <a:endParaRPr lang="es-ES" dirty="0">
              <a:solidFill>
                <a:srgbClr val="002776"/>
              </a:solidFill>
            </a:endParaRPr>
          </a:p>
        </p:txBody>
      </p:sp>
    </p:spTree>
    <p:extLst>
      <p:ext uri="{BB962C8B-B14F-4D97-AF65-F5344CB8AC3E}">
        <p14:creationId xmlns:p14="http://schemas.microsoft.com/office/powerpoint/2010/main" val="40522054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475995" y="443850"/>
            <a:ext cx="6320164" cy="6297518"/>
            <a:chOff x="4817667" y="965491"/>
            <a:chExt cx="5468655" cy="5449060"/>
          </a:xfrm>
        </p:grpSpPr>
        <p:pic>
          <p:nvPicPr>
            <p:cNvPr id="27" name="Picture 26" descr="Screen Clipping"/>
            <p:cNvPicPr>
              <a:picLocks noChangeAspect="1"/>
            </p:cNvPicPr>
            <p:nvPr/>
          </p:nvPicPr>
          <p:blipFill rotWithShape="1">
            <a:blip r:embed="rId3" cstate="print">
              <a:extLst>
                <a:ext uri="{28A0092B-C50C-407E-A947-70E740481C1C}">
                  <a14:useLocalDpi xmlns:a14="http://schemas.microsoft.com/office/drawing/2010/main" val="0"/>
                </a:ext>
              </a:extLst>
            </a:blip>
            <a:srcRect l="23863"/>
            <a:stretch/>
          </p:blipFill>
          <p:spPr>
            <a:xfrm>
              <a:off x="5042355" y="965491"/>
              <a:ext cx="5243967" cy="5449060"/>
            </a:xfrm>
            <a:prstGeom prst="rect">
              <a:avLst/>
            </a:prstGeom>
          </p:spPr>
        </p:pic>
        <p:sp>
          <p:nvSpPr>
            <p:cNvPr id="28" name="Rectangle 27"/>
            <p:cNvSpPr/>
            <p:nvPr/>
          </p:nvSpPr>
          <p:spPr>
            <a:xfrm>
              <a:off x="4947969" y="5445224"/>
              <a:ext cx="1949247"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29" name="Rectangle 28"/>
            <p:cNvSpPr/>
            <p:nvPr/>
          </p:nvSpPr>
          <p:spPr>
            <a:xfrm>
              <a:off x="4947969" y="5229200"/>
              <a:ext cx="1445191"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0" name="Rectangle 29"/>
            <p:cNvSpPr/>
            <p:nvPr/>
          </p:nvSpPr>
          <p:spPr>
            <a:xfrm>
              <a:off x="4817667" y="4661906"/>
              <a:ext cx="1143446" cy="5672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5" name="Rectangle 44"/>
            <p:cNvSpPr/>
            <p:nvPr/>
          </p:nvSpPr>
          <p:spPr>
            <a:xfrm>
              <a:off x="5056557" y="2546039"/>
              <a:ext cx="332832" cy="14317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grpSp>
        <p:nvGrpSpPr>
          <p:cNvPr id="39" name="Group 38"/>
          <p:cNvGrpSpPr>
            <a:grpSpLocks/>
          </p:cNvGrpSpPr>
          <p:nvPr/>
        </p:nvGrpSpPr>
        <p:grpSpPr bwMode="auto">
          <a:xfrm>
            <a:off x="1102625" y="5849261"/>
            <a:ext cx="277841" cy="557217"/>
            <a:chOff x="476" y="3249"/>
            <a:chExt cx="181" cy="363"/>
          </a:xfrm>
          <a:solidFill>
            <a:schemeClr val="bg1"/>
          </a:solidFill>
        </p:grpSpPr>
        <p:sp>
          <p:nvSpPr>
            <p:cNvPr id="40" name="Oval 39"/>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41" name="Rectangle 40"/>
            <p:cNvSpPr>
              <a:spLocks noChangeArrowheads="1"/>
            </p:cNvSpPr>
            <p:nvPr/>
          </p:nvSpPr>
          <p:spPr bwMode="auto">
            <a:xfrm>
              <a:off x="476" y="3249"/>
              <a:ext cx="181" cy="1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42"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43"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44"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47" name="Oval 46"/>
          <p:cNvSpPr/>
          <p:nvPr/>
        </p:nvSpPr>
        <p:spPr>
          <a:xfrm rot="21410150">
            <a:off x="1634580" y="1052810"/>
            <a:ext cx="928072" cy="858925"/>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4" name="Oval 23"/>
          <p:cNvSpPr/>
          <p:nvPr/>
        </p:nvSpPr>
        <p:spPr>
          <a:xfrm rot="21410150">
            <a:off x="2549232" y="1216446"/>
            <a:ext cx="585283" cy="629968"/>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5" name="Oval 24"/>
          <p:cNvSpPr/>
          <p:nvPr/>
        </p:nvSpPr>
        <p:spPr>
          <a:xfrm rot="1564627">
            <a:off x="2487118" y="1775333"/>
            <a:ext cx="585283" cy="430632"/>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1" name="Oval 30"/>
          <p:cNvSpPr/>
          <p:nvPr/>
        </p:nvSpPr>
        <p:spPr>
          <a:xfrm rot="21410150">
            <a:off x="4372105" y="1748295"/>
            <a:ext cx="530871" cy="246725"/>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2" name="Oval 31"/>
          <p:cNvSpPr/>
          <p:nvPr/>
        </p:nvSpPr>
        <p:spPr>
          <a:xfrm rot="19669531">
            <a:off x="3622341" y="1925485"/>
            <a:ext cx="695195" cy="368184"/>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3" name="Oval 32"/>
          <p:cNvSpPr/>
          <p:nvPr/>
        </p:nvSpPr>
        <p:spPr>
          <a:xfrm rot="21410150">
            <a:off x="4068542" y="2085070"/>
            <a:ext cx="497712" cy="338037"/>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4" name="Oval 33"/>
          <p:cNvSpPr/>
          <p:nvPr/>
        </p:nvSpPr>
        <p:spPr>
          <a:xfrm rot="21410150">
            <a:off x="2935173" y="2541035"/>
            <a:ext cx="928072" cy="858925"/>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5" name="Oval 34"/>
          <p:cNvSpPr/>
          <p:nvPr/>
        </p:nvSpPr>
        <p:spPr>
          <a:xfrm rot="21410150">
            <a:off x="4793858" y="2629736"/>
            <a:ext cx="593951" cy="520816"/>
          </a:xfrm>
          <a:prstGeom prst="ellipse">
            <a:avLst/>
          </a:prstGeom>
          <a:solidFill>
            <a:schemeClr val="accent2">
              <a:lumMod val="50000"/>
              <a:alpha val="36000"/>
            </a:schemeClr>
          </a:solidFill>
          <a:ln>
            <a:solidFill>
              <a:schemeClr val="accent2">
                <a:lumMod val="5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6" name="Oval 35"/>
          <p:cNvSpPr/>
          <p:nvPr/>
        </p:nvSpPr>
        <p:spPr>
          <a:xfrm rot="21410150">
            <a:off x="5167680" y="2968612"/>
            <a:ext cx="500341" cy="395870"/>
          </a:xfrm>
          <a:prstGeom prst="ellipse">
            <a:avLst/>
          </a:prstGeom>
          <a:solidFill>
            <a:srgbClr val="A21E60">
              <a:alpha val="36000"/>
            </a:srgbClr>
          </a:solidFill>
          <a:ln>
            <a:solidFill>
              <a:srgbClr val="A21E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7" name="Oval 36"/>
          <p:cNvSpPr/>
          <p:nvPr/>
        </p:nvSpPr>
        <p:spPr>
          <a:xfrm rot="21410150">
            <a:off x="4282383" y="3593292"/>
            <a:ext cx="500341" cy="395870"/>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8" name="Oval 37"/>
          <p:cNvSpPr/>
          <p:nvPr/>
        </p:nvSpPr>
        <p:spPr>
          <a:xfrm rot="21410150">
            <a:off x="4247054" y="4517890"/>
            <a:ext cx="500341" cy="395870"/>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8" name="Oval 47"/>
          <p:cNvSpPr/>
          <p:nvPr/>
        </p:nvSpPr>
        <p:spPr>
          <a:xfrm rot="21410150">
            <a:off x="4541526" y="4648887"/>
            <a:ext cx="856663" cy="833316"/>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4" name="Oval 53"/>
          <p:cNvSpPr/>
          <p:nvPr/>
        </p:nvSpPr>
        <p:spPr>
          <a:xfrm rot="21410150">
            <a:off x="3020362" y="3509470"/>
            <a:ext cx="666417" cy="856813"/>
          </a:xfrm>
          <a:prstGeom prst="ellipse">
            <a:avLst/>
          </a:prstGeom>
          <a:solidFill>
            <a:schemeClr val="accent3">
              <a:lumMod val="75000"/>
              <a:alpha val="36000"/>
            </a:schemeClr>
          </a:solidFill>
          <a:ln>
            <a:solidFill>
              <a:schemeClr val="accent5"/>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4" name="Oval 63"/>
          <p:cNvSpPr/>
          <p:nvPr/>
        </p:nvSpPr>
        <p:spPr>
          <a:xfrm rot="1564627">
            <a:off x="1923388" y="1775333"/>
            <a:ext cx="585283" cy="430632"/>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7" name="Oval 66"/>
          <p:cNvSpPr/>
          <p:nvPr/>
        </p:nvSpPr>
        <p:spPr>
          <a:xfrm rot="21410150">
            <a:off x="4410159" y="1946244"/>
            <a:ext cx="585283" cy="320816"/>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9" name="Oval 68"/>
          <p:cNvSpPr/>
          <p:nvPr/>
        </p:nvSpPr>
        <p:spPr>
          <a:xfrm rot="21410150">
            <a:off x="4353264" y="1604416"/>
            <a:ext cx="530871" cy="207096"/>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70" name="Oval 69"/>
          <p:cNvSpPr/>
          <p:nvPr/>
        </p:nvSpPr>
        <p:spPr>
          <a:xfrm rot="21410150">
            <a:off x="4575948" y="1439285"/>
            <a:ext cx="530871" cy="196945"/>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73" name="Oval 72"/>
          <p:cNvSpPr/>
          <p:nvPr/>
        </p:nvSpPr>
        <p:spPr>
          <a:xfrm rot="21410150">
            <a:off x="4300634" y="1111594"/>
            <a:ext cx="530871" cy="443430"/>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 name="Title 1"/>
          <p:cNvSpPr txBox="1">
            <a:spLocks/>
          </p:cNvSpPr>
          <p:nvPr/>
        </p:nvSpPr>
        <p:spPr bwMode="auto">
          <a:xfrm>
            <a:off x="344488" y="260648"/>
            <a:ext cx="8496943"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Principales destinos del DMQ </a:t>
            </a:r>
            <a:endParaRPr lang="es-ES" sz="1400" i="1" dirty="0">
              <a:solidFill>
                <a:srgbClr val="00B0F0"/>
              </a:solidFill>
              <a:cs typeface="Arial" charset="0"/>
            </a:endParaRPr>
          </a:p>
        </p:txBody>
      </p:sp>
      <p:sp>
        <p:nvSpPr>
          <p:cNvPr id="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 </a:t>
            </a:r>
            <a:r>
              <a:rPr lang="es-ES" b="0" i="1" dirty="0">
                <a:solidFill>
                  <a:srgbClr val="002776"/>
                </a:solidFill>
              </a:rPr>
              <a:t>Desarrollo</a:t>
            </a:r>
          </a:p>
        </p:txBody>
      </p:sp>
      <p:sp>
        <p:nvSpPr>
          <p:cNvPr id="50" name="Rectangle 49"/>
          <p:cNvSpPr/>
          <p:nvPr/>
        </p:nvSpPr>
        <p:spPr>
          <a:xfrm>
            <a:off x="3670243" y="1871638"/>
            <a:ext cx="216000" cy="216000"/>
          </a:xfrm>
          <a:prstGeom prst="rect">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smtClean="0">
                <a:solidFill>
                  <a:srgbClr val="FFFFFF"/>
                </a:solidFill>
              </a:rPr>
              <a:t>5</a:t>
            </a:r>
            <a:endParaRPr lang="es-ES" sz="1200" b="1" dirty="0">
              <a:solidFill>
                <a:srgbClr val="FFFFFF"/>
              </a:solidFill>
            </a:endParaRPr>
          </a:p>
        </p:txBody>
      </p:sp>
      <p:sp>
        <p:nvSpPr>
          <p:cNvPr id="52" name="Rectangle 51"/>
          <p:cNvSpPr/>
          <p:nvPr/>
        </p:nvSpPr>
        <p:spPr>
          <a:xfrm>
            <a:off x="5462566" y="3208919"/>
            <a:ext cx="216000" cy="216000"/>
          </a:xfrm>
          <a:prstGeom prst="rect">
            <a:avLst/>
          </a:prstGeom>
          <a:solidFill>
            <a:srgbClr val="A21E6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22</a:t>
            </a:r>
            <a:endParaRPr lang="es-ES" sz="1200" b="1" dirty="0">
              <a:solidFill>
                <a:srgbClr val="FFFFFF"/>
              </a:solidFill>
            </a:endParaRPr>
          </a:p>
        </p:txBody>
      </p:sp>
      <p:sp>
        <p:nvSpPr>
          <p:cNvPr id="53" name="Rectangle 52"/>
          <p:cNvSpPr/>
          <p:nvPr/>
        </p:nvSpPr>
        <p:spPr>
          <a:xfrm>
            <a:off x="4838849" y="2603362"/>
            <a:ext cx="216000" cy="216000"/>
          </a:xfrm>
          <a:prstGeom prst="rect">
            <a:avLst/>
          </a:prstGeom>
          <a:solidFill>
            <a:schemeClr val="accent2">
              <a:lumMod val="50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21</a:t>
            </a:r>
            <a:endParaRPr lang="es-ES" sz="1200" b="1" dirty="0">
              <a:solidFill>
                <a:srgbClr val="FFFFFF"/>
              </a:solidFill>
            </a:endParaRPr>
          </a:p>
        </p:txBody>
      </p:sp>
      <p:sp>
        <p:nvSpPr>
          <p:cNvPr id="55" name="Rectangle 54"/>
          <p:cNvSpPr/>
          <p:nvPr/>
        </p:nvSpPr>
        <p:spPr>
          <a:xfrm>
            <a:off x="2892258" y="3689284"/>
            <a:ext cx="216000" cy="216000"/>
          </a:xfrm>
          <a:prstGeom prst="rect">
            <a:avLst/>
          </a:prstGeom>
          <a:solidFill>
            <a:schemeClr val="accent5"/>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a:solidFill>
                  <a:srgbClr val="FFFFFF"/>
                </a:solidFill>
              </a:rPr>
              <a:t>22</a:t>
            </a:r>
          </a:p>
        </p:txBody>
      </p:sp>
      <p:sp>
        <p:nvSpPr>
          <p:cNvPr id="56" name="Rectangle 55"/>
          <p:cNvSpPr/>
          <p:nvPr/>
        </p:nvSpPr>
        <p:spPr>
          <a:xfrm>
            <a:off x="2733873" y="1176524"/>
            <a:ext cx="216000" cy="216000"/>
          </a:xfrm>
          <a:prstGeom prst="rect">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smtClean="0">
                <a:solidFill>
                  <a:srgbClr val="FFFFFF"/>
                </a:solidFill>
              </a:rPr>
              <a:t>2</a:t>
            </a:r>
            <a:endParaRPr lang="es-ES" sz="1200" b="1" dirty="0">
              <a:solidFill>
                <a:srgbClr val="FFFFFF"/>
              </a:solidFill>
            </a:endParaRPr>
          </a:p>
        </p:txBody>
      </p:sp>
      <p:sp>
        <p:nvSpPr>
          <p:cNvPr id="57" name="Rectangle 56"/>
          <p:cNvSpPr/>
          <p:nvPr/>
        </p:nvSpPr>
        <p:spPr>
          <a:xfrm>
            <a:off x="2464785" y="1774649"/>
            <a:ext cx="216000" cy="216000"/>
          </a:xfrm>
          <a:prstGeom prst="rect">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smtClean="0">
                <a:solidFill>
                  <a:srgbClr val="FFFFFF"/>
                </a:solidFill>
              </a:rPr>
              <a:t>3</a:t>
            </a:r>
            <a:endParaRPr lang="es-ES" sz="1200" b="1" dirty="0">
              <a:solidFill>
                <a:srgbClr val="FFFFFF"/>
              </a:solidFill>
            </a:endParaRPr>
          </a:p>
        </p:txBody>
      </p:sp>
      <p:sp>
        <p:nvSpPr>
          <p:cNvPr id="58" name="Rectangle 57"/>
          <p:cNvSpPr/>
          <p:nvPr/>
        </p:nvSpPr>
        <p:spPr>
          <a:xfrm>
            <a:off x="3123856" y="2461544"/>
            <a:ext cx="216000" cy="216000"/>
          </a:xfrm>
          <a:prstGeom prst="rect">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smtClean="0">
                <a:solidFill>
                  <a:srgbClr val="FFFFFF"/>
                </a:solidFill>
              </a:rPr>
              <a:t>6</a:t>
            </a:r>
            <a:endParaRPr lang="es-ES" sz="1200" b="1" dirty="0">
              <a:solidFill>
                <a:srgbClr val="FFFFFF"/>
              </a:solidFill>
            </a:endParaRPr>
          </a:p>
        </p:txBody>
      </p:sp>
      <p:sp>
        <p:nvSpPr>
          <p:cNvPr id="59" name="Rectangle 58"/>
          <p:cNvSpPr/>
          <p:nvPr/>
        </p:nvSpPr>
        <p:spPr>
          <a:xfrm>
            <a:off x="1828404" y="1025700"/>
            <a:ext cx="216000" cy="216000"/>
          </a:xfrm>
          <a:prstGeom prst="rect">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a:t>
            </a:r>
            <a:endParaRPr lang="es-ES" sz="1200" b="1" dirty="0">
              <a:solidFill>
                <a:srgbClr val="FFFFFF"/>
              </a:solidFill>
            </a:endParaRPr>
          </a:p>
        </p:txBody>
      </p:sp>
      <p:sp>
        <p:nvSpPr>
          <p:cNvPr id="60" name="Rectangle 59"/>
          <p:cNvSpPr/>
          <p:nvPr/>
        </p:nvSpPr>
        <p:spPr>
          <a:xfrm>
            <a:off x="4293751" y="1744176"/>
            <a:ext cx="216000" cy="216000"/>
          </a:xfrm>
          <a:prstGeom prst="rect">
            <a:avLst/>
          </a:prstGeom>
          <a:solidFill>
            <a:schemeClr val="accent2"/>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8</a:t>
            </a:r>
            <a:endParaRPr lang="es-ES" sz="1200" b="1" dirty="0">
              <a:solidFill>
                <a:srgbClr val="FFFFFF"/>
              </a:solidFill>
            </a:endParaRPr>
          </a:p>
        </p:txBody>
      </p:sp>
      <p:sp>
        <p:nvSpPr>
          <p:cNvPr id="61" name="Rectangle 60"/>
          <p:cNvSpPr/>
          <p:nvPr/>
        </p:nvSpPr>
        <p:spPr>
          <a:xfrm>
            <a:off x="5074944" y="4625879"/>
            <a:ext cx="216000" cy="216000"/>
          </a:xfrm>
          <a:prstGeom prst="rect">
            <a:avLst/>
          </a:prstGeom>
          <a:solidFill>
            <a:srgbClr val="FFC00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13</a:t>
            </a:r>
            <a:endParaRPr lang="es-ES" sz="1200" b="1" dirty="0">
              <a:solidFill>
                <a:srgbClr val="FFFFFF"/>
              </a:solidFill>
            </a:endParaRPr>
          </a:p>
        </p:txBody>
      </p:sp>
      <p:sp>
        <p:nvSpPr>
          <p:cNvPr id="62" name="Rectangle 61"/>
          <p:cNvSpPr/>
          <p:nvPr/>
        </p:nvSpPr>
        <p:spPr>
          <a:xfrm>
            <a:off x="4229545" y="2001577"/>
            <a:ext cx="216000" cy="216000"/>
          </a:xfrm>
          <a:prstGeom prst="rect">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7</a:t>
            </a:r>
            <a:endParaRPr lang="es-ES" sz="1200" b="1" dirty="0">
              <a:solidFill>
                <a:srgbClr val="FFFFFF"/>
              </a:solidFill>
            </a:endParaRPr>
          </a:p>
        </p:txBody>
      </p:sp>
      <p:sp>
        <p:nvSpPr>
          <p:cNvPr id="65" name="Rectangle 64"/>
          <p:cNvSpPr/>
          <p:nvPr/>
        </p:nvSpPr>
        <p:spPr>
          <a:xfrm>
            <a:off x="1921473" y="1963591"/>
            <a:ext cx="216000" cy="216000"/>
          </a:xfrm>
          <a:prstGeom prst="rect">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smtClean="0">
                <a:solidFill>
                  <a:srgbClr val="FFFFFF"/>
                </a:solidFill>
              </a:rPr>
              <a:t>4</a:t>
            </a:r>
            <a:endParaRPr lang="es-ES" sz="1200" b="1" dirty="0">
              <a:solidFill>
                <a:srgbClr val="FFFFFF"/>
              </a:solidFill>
            </a:endParaRPr>
          </a:p>
        </p:txBody>
      </p:sp>
      <p:sp>
        <p:nvSpPr>
          <p:cNvPr id="68" name="Rectangle 67"/>
          <p:cNvSpPr/>
          <p:nvPr/>
        </p:nvSpPr>
        <p:spPr>
          <a:xfrm>
            <a:off x="4851968" y="1963591"/>
            <a:ext cx="216000" cy="216000"/>
          </a:xfrm>
          <a:prstGeom prst="rect">
            <a:avLst/>
          </a:prstGeom>
          <a:solidFill>
            <a:schemeClr val="accent2"/>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9</a:t>
            </a:r>
            <a:endParaRPr lang="es-ES" sz="1200" b="1" dirty="0">
              <a:solidFill>
                <a:srgbClr val="FFFFFF"/>
              </a:solidFill>
            </a:endParaRPr>
          </a:p>
        </p:txBody>
      </p:sp>
      <p:sp>
        <p:nvSpPr>
          <p:cNvPr id="71" name="Rectangle 70"/>
          <p:cNvSpPr/>
          <p:nvPr/>
        </p:nvSpPr>
        <p:spPr>
          <a:xfrm>
            <a:off x="4163838" y="1509195"/>
            <a:ext cx="216000" cy="216000"/>
          </a:xfrm>
          <a:prstGeom prst="rect">
            <a:avLst/>
          </a:prstGeom>
          <a:solidFill>
            <a:schemeClr val="accent2"/>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10</a:t>
            </a:r>
            <a:endParaRPr lang="es-ES" sz="1200" b="1" dirty="0">
              <a:solidFill>
                <a:srgbClr val="FFFFFF"/>
              </a:solidFill>
            </a:endParaRPr>
          </a:p>
        </p:txBody>
      </p:sp>
      <p:sp>
        <p:nvSpPr>
          <p:cNvPr id="72" name="Rectangle 71"/>
          <p:cNvSpPr/>
          <p:nvPr/>
        </p:nvSpPr>
        <p:spPr>
          <a:xfrm>
            <a:off x="5003850" y="1293195"/>
            <a:ext cx="216000" cy="216000"/>
          </a:xfrm>
          <a:prstGeom prst="rect">
            <a:avLst/>
          </a:prstGeom>
          <a:solidFill>
            <a:schemeClr val="accent2"/>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11</a:t>
            </a:r>
            <a:endParaRPr lang="es-ES" sz="1200" b="1" dirty="0">
              <a:solidFill>
                <a:srgbClr val="FFFFFF"/>
              </a:solidFill>
            </a:endParaRPr>
          </a:p>
        </p:txBody>
      </p:sp>
      <p:sp>
        <p:nvSpPr>
          <p:cNvPr id="74" name="Rectangle 73"/>
          <p:cNvSpPr/>
          <p:nvPr/>
        </p:nvSpPr>
        <p:spPr>
          <a:xfrm>
            <a:off x="4497224" y="1005773"/>
            <a:ext cx="216000" cy="216000"/>
          </a:xfrm>
          <a:prstGeom prst="rect">
            <a:avLst/>
          </a:prstGeom>
          <a:solidFill>
            <a:schemeClr val="accent2"/>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12</a:t>
            </a:r>
            <a:endParaRPr lang="es-ES" sz="1200" b="1" dirty="0">
              <a:solidFill>
                <a:srgbClr val="FFFFFF"/>
              </a:solidFill>
            </a:endParaRPr>
          </a:p>
        </p:txBody>
      </p:sp>
      <p:sp>
        <p:nvSpPr>
          <p:cNvPr id="75" name="Title 1"/>
          <p:cNvSpPr txBox="1">
            <a:spLocks/>
          </p:cNvSpPr>
          <p:nvPr/>
        </p:nvSpPr>
        <p:spPr bwMode="auto">
          <a:xfrm>
            <a:off x="56456" y="1411671"/>
            <a:ext cx="1391252" cy="41220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a:extLst/>
        </p:spPr>
        <p:txBody>
          <a:bodyPr lIns="0" tIns="0" rIns="0" bIns="0"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s-ES" sz="1200" b="1" dirty="0">
                <a:solidFill>
                  <a:srgbClr val="00A1DE"/>
                </a:solidFill>
                <a:cs typeface="Arial" charset="0"/>
              </a:rPr>
              <a:t>Mancomunidad del </a:t>
            </a:r>
            <a:r>
              <a:rPr lang="es-ES" sz="1200" b="1" dirty="0" smtClean="0">
                <a:solidFill>
                  <a:srgbClr val="00A1DE"/>
                </a:solidFill>
                <a:cs typeface="Arial" charset="0"/>
              </a:rPr>
              <a:t>Noroccidente</a:t>
            </a:r>
            <a:endParaRPr lang="es-ES" sz="1200" b="1" dirty="0">
              <a:solidFill>
                <a:srgbClr val="00A1DE"/>
              </a:solidFill>
              <a:cs typeface="Arial" charset="0"/>
            </a:endParaRPr>
          </a:p>
        </p:txBody>
      </p:sp>
      <p:sp>
        <p:nvSpPr>
          <p:cNvPr id="76" name="Title 1"/>
          <p:cNvSpPr txBox="1">
            <a:spLocks/>
          </p:cNvSpPr>
          <p:nvPr/>
        </p:nvSpPr>
        <p:spPr bwMode="auto">
          <a:xfrm>
            <a:off x="5500447" y="1366382"/>
            <a:ext cx="1391252" cy="647454"/>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a:extLst/>
        </p:spPr>
        <p:txBody>
          <a:bodyPr lIns="0" tIns="0" rIns="0" bIns="0"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s-ES" sz="1200" b="1" dirty="0">
                <a:solidFill>
                  <a:srgbClr val="92D400"/>
                </a:solidFill>
                <a:cs typeface="Arial" charset="0"/>
              </a:rPr>
              <a:t>Mancomunidad </a:t>
            </a:r>
            <a:r>
              <a:rPr lang="es-ES" sz="1200" b="1" dirty="0" err="1">
                <a:solidFill>
                  <a:srgbClr val="92D400"/>
                </a:solidFill>
                <a:cs typeface="Arial" charset="0"/>
              </a:rPr>
              <a:t>Norcentrales</a:t>
            </a:r>
            <a:r>
              <a:rPr lang="es-ES" sz="1200" b="1" dirty="0">
                <a:solidFill>
                  <a:srgbClr val="92D400"/>
                </a:solidFill>
                <a:cs typeface="Arial" charset="0"/>
              </a:rPr>
              <a:t> (Ruta Escondida)</a:t>
            </a:r>
          </a:p>
        </p:txBody>
      </p:sp>
      <p:sp>
        <p:nvSpPr>
          <p:cNvPr id="78" name="Title 1"/>
          <p:cNvSpPr txBox="1">
            <a:spLocks/>
          </p:cNvSpPr>
          <p:nvPr/>
        </p:nvSpPr>
        <p:spPr bwMode="auto">
          <a:xfrm>
            <a:off x="2317678" y="3993416"/>
            <a:ext cx="639446" cy="331166"/>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a:extLst/>
        </p:spPr>
        <p:txBody>
          <a:bodyPr lIns="0" tIns="0" rIns="0" bIns="0"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s-ES" sz="1200" b="1" dirty="0" err="1" smtClean="0">
                <a:solidFill>
                  <a:srgbClr val="0079A6"/>
                </a:solidFill>
                <a:cs typeface="Arial" charset="0"/>
              </a:rPr>
              <a:t>Lloa</a:t>
            </a:r>
            <a:endParaRPr lang="es-ES" sz="1200" b="1" dirty="0">
              <a:solidFill>
                <a:srgbClr val="0079A6"/>
              </a:solidFill>
              <a:cs typeface="Arial" charset="0"/>
            </a:endParaRPr>
          </a:p>
        </p:txBody>
      </p:sp>
      <p:sp>
        <p:nvSpPr>
          <p:cNvPr id="79" name="Oval 78"/>
          <p:cNvSpPr/>
          <p:nvPr/>
        </p:nvSpPr>
        <p:spPr>
          <a:xfrm rot="21410150">
            <a:off x="3787750" y="4624548"/>
            <a:ext cx="500341" cy="805015"/>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0" name="Rectangle 79"/>
          <p:cNvSpPr/>
          <p:nvPr/>
        </p:nvSpPr>
        <p:spPr>
          <a:xfrm>
            <a:off x="4317398" y="4786916"/>
            <a:ext cx="216000" cy="216000"/>
          </a:xfrm>
          <a:prstGeom prst="rect">
            <a:avLst/>
          </a:prstGeom>
          <a:solidFill>
            <a:srgbClr val="FFC00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16</a:t>
            </a:r>
            <a:endParaRPr lang="es-ES" sz="1200" b="1" dirty="0">
              <a:solidFill>
                <a:srgbClr val="FFFFFF"/>
              </a:solidFill>
            </a:endParaRPr>
          </a:p>
        </p:txBody>
      </p:sp>
      <p:sp>
        <p:nvSpPr>
          <p:cNvPr id="81" name="Rectangle 80"/>
          <p:cNvSpPr/>
          <p:nvPr/>
        </p:nvSpPr>
        <p:spPr>
          <a:xfrm>
            <a:off x="3849115" y="4613138"/>
            <a:ext cx="216000" cy="216000"/>
          </a:xfrm>
          <a:prstGeom prst="rect">
            <a:avLst/>
          </a:prstGeom>
          <a:solidFill>
            <a:srgbClr val="FFC00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14</a:t>
            </a:r>
            <a:endParaRPr lang="es-ES" sz="1200" b="1" dirty="0">
              <a:solidFill>
                <a:srgbClr val="FFFFFF"/>
              </a:solidFill>
            </a:endParaRPr>
          </a:p>
        </p:txBody>
      </p:sp>
      <p:sp>
        <p:nvSpPr>
          <p:cNvPr id="82" name="Oval 81"/>
          <p:cNvSpPr/>
          <p:nvPr/>
        </p:nvSpPr>
        <p:spPr>
          <a:xfrm rot="21410150">
            <a:off x="4440827" y="4140853"/>
            <a:ext cx="500341" cy="395870"/>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3" name="Rectangle 82"/>
          <p:cNvSpPr/>
          <p:nvPr/>
        </p:nvSpPr>
        <p:spPr>
          <a:xfrm>
            <a:off x="4868398" y="4230788"/>
            <a:ext cx="216000" cy="216000"/>
          </a:xfrm>
          <a:prstGeom prst="rect">
            <a:avLst/>
          </a:prstGeom>
          <a:solidFill>
            <a:srgbClr val="FFC00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15</a:t>
            </a:r>
            <a:endParaRPr lang="es-ES" sz="1200" b="1" dirty="0">
              <a:solidFill>
                <a:srgbClr val="FFFFFF"/>
              </a:solidFill>
            </a:endParaRPr>
          </a:p>
        </p:txBody>
      </p:sp>
      <p:sp>
        <p:nvSpPr>
          <p:cNvPr id="84" name="Oval 83"/>
          <p:cNvSpPr/>
          <p:nvPr/>
        </p:nvSpPr>
        <p:spPr>
          <a:xfrm rot="21410150">
            <a:off x="4097782" y="3943099"/>
            <a:ext cx="500341" cy="395870"/>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5" name="Rectangle 84"/>
          <p:cNvSpPr/>
          <p:nvPr/>
        </p:nvSpPr>
        <p:spPr>
          <a:xfrm>
            <a:off x="3987310" y="3991709"/>
            <a:ext cx="216000" cy="216000"/>
          </a:xfrm>
          <a:prstGeom prst="rect">
            <a:avLst/>
          </a:prstGeom>
          <a:solidFill>
            <a:srgbClr val="FFC00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17</a:t>
            </a:r>
            <a:endParaRPr lang="es-ES" sz="1200" b="1" dirty="0">
              <a:solidFill>
                <a:srgbClr val="FFFFFF"/>
              </a:solidFill>
            </a:endParaRPr>
          </a:p>
        </p:txBody>
      </p:sp>
      <p:sp>
        <p:nvSpPr>
          <p:cNvPr id="86" name="Rectangle 85"/>
          <p:cNvSpPr/>
          <p:nvPr/>
        </p:nvSpPr>
        <p:spPr>
          <a:xfrm>
            <a:off x="4673446" y="3544958"/>
            <a:ext cx="216000" cy="216000"/>
          </a:xfrm>
          <a:prstGeom prst="rect">
            <a:avLst/>
          </a:prstGeom>
          <a:solidFill>
            <a:srgbClr val="FFC00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18</a:t>
            </a:r>
            <a:endParaRPr lang="es-ES" sz="1200" b="1" dirty="0">
              <a:solidFill>
                <a:srgbClr val="FFFFFF"/>
              </a:solidFill>
            </a:endParaRPr>
          </a:p>
        </p:txBody>
      </p:sp>
      <p:sp>
        <p:nvSpPr>
          <p:cNvPr id="87" name="Oval 86"/>
          <p:cNvSpPr/>
          <p:nvPr/>
        </p:nvSpPr>
        <p:spPr>
          <a:xfrm rot="21410150">
            <a:off x="4529765" y="3803046"/>
            <a:ext cx="500341" cy="395870"/>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8" name="Rectangle 87"/>
          <p:cNvSpPr/>
          <p:nvPr/>
        </p:nvSpPr>
        <p:spPr>
          <a:xfrm>
            <a:off x="4959968" y="3883709"/>
            <a:ext cx="216000" cy="216000"/>
          </a:xfrm>
          <a:prstGeom prst="rect">
            <a:avLst/>
          </a:prstGeom>
          <a:solidFill>
            <a:srgbClr val="FFC00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19</a:t>
            </a:r>
            <a:endParaRPr lang="es-ES" sz="1200" b="1" dirty="0">
              <a:solidFill>
                <a:srgbClr val="FFFFFF"/>
              </a:solidFill>
            </a:endParaRPr>
          </a:p>
        </p:txBody>
      </p:sp>
      <p:sp>
        <p:nvSpPr>
          <p:cNvPr id="89" name="Title 1"/>
          <p:cNvSpPr txBox="1">
            <a:spLocks/>
          </p:cNvSpPr>
          <p:nvPr/>
        </p:nvSpPr>
        <p:spPr bwMode="auto">
          <a:xfrm>
            <a:off x="5917638" y="2882963"/>
            <a:ext cx="987603" cy="331166"/>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a:extLst/>
        </p:spPr>
        <p:txBody>
          <a:bodyPr lIns="0" tIns="0" rIns="0" bIns="0"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s-ES" sz="1200" b="1" dirty="0" smtClean="0">
                <a:solidFill>
                  <a:srgbClr val="A21E60"/>
                </a:solidFill>
                <a:cs typeface="Arial" charset="0"/>
              </a:rPr>
              <a:t>El Quinche </a:t>
            </a:r>
            <a:endParaRPr lang="es-ES" sz="1200" b="1" dirty="0">
              <a:solidFill>
                <a:srgbClr val="A21E60"/>
              </a:solidFill>
              <a:cs typeface="Arial" charset="0"/>
            </a:endParaRPr>
          </a:p>
        </p:txBody>
      </p:sp>
      <p:sp>
        <p:nvSpPr>
          <p:cNvPr id="90" name="Title 1"/>
          <p:cNvSpPr txBox="1">
            <a:spLocks/>
          </p:cNvSpPr>
          <p:nvPr/>
        </p:nvSpPr>
        <p:spPr bwMode="auto">
          <a:xfrm>
            <a:off x="5286455" y="2423574"/>
            <a:ext cx="1144304" cy="331166"/>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a:extLst/>
        </p:spPr>
        <p:txBody>
          <a:bodyPr lIns="0" tIns="0" rIns="0" bIns="0"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s-ES" sz="1200" b="1" dirty="0" err="1" smtClean="0">
                <a:solidFill>
                  <a:srgbClr val="92D400">
                    <a:lumMod val="50000"/>
                  </a:srgbClr>
                </a:solidFill>
                <a:cs typeface="Arial" charset="0"/>
              </a:rPr>
              <a:t>Guayllabamba</a:t>
            </a:r>
            <a:endParaRPr lang="es-ES" sz="1200" b="1" dirty="0">
              <a:solidFill>
                <a:srgbClr val="92D400">
                  <a:lumMod val="50000"/>
                </a:srgbClr>
              </a:solidFill>
              <a:cs typeface="Arial" charset="0"/>
            </a:endParaRPr>
          </a:p>
        </p:txBody>
      </p:sp>
      <p:sp>
        <p:nvSpPr>
          <p:cNvPr id="91" name="Oval 90"/>
          <p:cNvSpPr/>
          <p:nvPr/>
        </p:nvSpPr>
        <p:spPr>
          <a:xfrm rot="21410150">
            <a:off x="4530734" y="3088021"/>
            <a:ext cx="593951" cy="520816"/>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92" name="Rectangle 91"/>
          <p:cNvSpPr/>
          <p:nvPr/>
        </p:nvSpPr>
        <p:spPr>
          <a:xfrm>
            <a:off x="4558794" y="2957873"/>
            <a:ext cx="216000" cy="216000"/>
          </a:xfrm>
          <a:prstGeom prst="rect">
            <a:avLst/>
          </a:prstGeom>
          <a:solidFill>
            <a:srgbClr val="002060"/>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s-ES" sz="1200" b="1" dirty="0" smtClean="0">
                <a:solidFill>
                  <a:srgbClr val="FFFFFF"/>
                </a:solidFill>
              </a:rPr>
              <a:t>23</a:t>
            </a:r>
            <a:endParaRPr lang="es-ES" sz="1200" b="1" dirty="0">
              <a:solidFill>
                <a:srgbClr val="FFFFFF"/>
              </a:solidFill>
            </a:endParaRPr>
          </a:p>
        </p:txBody>
      </p:sp>
      <p:sp>
        <p:nvSpPr>
          <p:cNvPr id="93" name="Title 1"/>
          <p:cNvSpPr txBox="1">
            <a:spLocks/>
          </p:cNvSpPr>
          <p:nvPr/>
        </p:nvSpPr>
        <p:spPr bwMode="auto">
          <a:xfrm>
            <a:off x="5157135" y="3506786"/>
            <a:ext cx="987603" cy="331166"/>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a:extLst/>
        </p:spPr>
        <p:txBody>
          <a:bodyPr lIns="0" tIns="0" rIns="0" bIns="0"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s-ES" sz="1200" b="1" dirty="0" err="1" smtClean="0">
                <a:solidFill>
                  <a:srgbClr val="002060"/>
                </a:solidFill>
                <a:cs typeface="Arial" charset="0"/>
              </a:rPr>
              <a:t>Tababela</a:t>
            </a:r>
            <a:endParaRPr lang="es-ES" sz="1200" b="1" dirty="0">
              <a:solidFill>
                <a:srgbClr val="002060"/>
              </a:solidFill>
              <a:cs typeface="Arial" charset="0"/>
            </a:endParaRPr>
          </a:p>
        </p:txBody>
      </p:sp>
      <p:graphicFrame>
        <p:nvGraphicFramePr>
          <p:cNvPr id="94" name="Table 93"/>
          <p:cNvGraphicFramePr>
            <a:graphicFrameLocks noGrp="1"/>
          </p:cNvGraphicFramePr>
          <p:nvPr>
            <p:extLst/>
          </p:nvPr>
        </p:nvGraphicFramePr>
        <p:xfrm>
          <a:off x="7095419" y="1097280"/>
          <a:ext cx="2654726" cy="5434956"/>
        </p:xfrm>
        <a:graphic>
          <a:graphicData uri="http://schemas.openxmlformats.org/drawingml/2006/table">
            <a:tbl>
              <a:tblPr/>
              <a:tblGrid>
                <a:gridCol w="1296000"/>
                <a:gridCol w="1358726"/>
              </a:tblGrid>
              <a:tr h="354135">
                <a:tc>
                  <a:txBody>
                    <a:bodyPr/>
                    <a:lstStyle/>
                    <a:p>
                      <a:pPr algn="ctr" fontAlgn="b"/>
                      <a:r>
                        <a:rPr lang="es-ES" sz="1100" b="1" i="0" u="none" strike="noStrike" dirty="0">
                          <a:solidFill>
                            <a:schemeClr val="bg1"/>
                          </a:solidFill>
                          <a:effectLst/>
                          <a:latin typeface="Arial  "/>
                        </a:rPr>
                        <a:t>Mancomunidades y </a:t>
                      </a:r>
                      <a:r>
                        <a:rPr lang="es-ES" sz="1100" b="1" i="0" u="none" strike="noStrike" dirty="0" smtClean="0">
                          <a:solidFill>
                            <a:schemeClr val="bg1"/>
                          </a:solidFill>
                          <a:effectLst/>
                          <a:latin typeface="Arial  "/>
                        </a:rPr>
                        <a:t>parroquias</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50000"/>
                      </a:schemeClr>
                    </a:solidFill>
                  </a:tcPr>
                </a:tc>
                <a:tc>
                  <a:txBody>
                    <a:bodyPr/>
                    <a:lstStyle/>
                    <a:p>
                      <a:pPr algn="ctr" fontAlgn="b"/>
                      <a:r>
                        <a:rPr lang="es-ES" sz="1100" b="1" i="0" u="none" strike="noStrike" dirty="0">
                          <a:solidFill>
                            <a:schemeClr val="bg1"/>
                          </a:solidFill>
                          <a:effectLst/>
                          <a:latin typeface="Arial  "/>
                        </a:rPr>
                        <a:t>Parroquias que lo conforman</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50000"/>
                      </a:schemeClr>
                    </a:solidFill>
                  </a:tcPr>
                </a:tc>
              </a:tr>
              <a:tr h="212952">
                <a:tc rowSpan="7">
                  <a:txBody>
                    <a:bodyPr/>
                    <a:lstStyle/>
                    <a:p>
                      <a:pPr algn="ctr" fontAlgn="ctr"/>
                      <a:r>
                        <a:rPr lang="es-ES" sz="1100" b="1" i="0" u="none" strike="noStrike" dirty="0">
                          <a:solidFill>
                            <a:schemeClr val="bg1"/>
                          </a:solidFill>
                          <a:effectLst/>
                          <a:latin typeface="Arial  "/>
                        </a:rPr>
                        <a:t>Mancomunidad del </a:t>
                      </a:r>
                      <a:r>
                        <a:rPr lang="es-ES" sz="1100" b="1" i="0" u="none" strike="noStrike" dirty="0" smtClean="0">
                          <a:solidFill>
                            <a:schemeClr val="bg1"/>
                          </a:solidFill>
                          <a:effectLst/>
                          <a:latin typeface="Arial  "/>
                        </a:rPr>
                        <a:t>Noroccidente*</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B0F0"/>
                    </a:solidFill>
                  </a:tcPr>
                </a:tc>
                <a:tc>
                  <a:txBody>
                    <a:bodyPr/>
                    <a:lstStyle/>
                    <a:p>
                      <a:pPr algn="l" fontAlgn="ctr"/>
                      <a:r>
                        <a:rPr lang="es-ES" sz="1000" b="0" i="0" u="none" strike="noStrike" dirty="0" smtClean="0">
                          <a:solidFill>
                            <a:srgbClr val="002060"/>
                          </a:solidFill>
                          <a:effectLst/>
                          <a:latin typeface="Arial  "/>
                        </a:rPr>
                        <a:t>1. Pacto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2. </a:t>
                      </a:r>
                      <a:r>
                        <a:rPr lang="es-ES" sz="1000" b="0" i="0" u="none" strike="noStrike" dirty="0" err="1" smtClean="0">
                          <a:solidFill>
                            <a:srgbClr val="002060"/>
                          </a:solidFill>
                          <a:effectLst/>
                          <a:latin typeface="Arial  "/>
                        </a:rPr>
                        <a:t>Nanegal</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3. </a:t>
                      </a:r>
                      <a:r>
                        <a:rPr lang="es-ES" sz="1000" b="0" i="0" u="none" strike="noStrike" dirty="0" err="1" smtClean="0">
                          <a:solidFill>
                            <a:srgbClr val="002060"/>
                          </a:solidFill>
                          <a:effectLst/>
                          <a:latin typeface="Arial  "/>
                        </a:rPr>
                        <a:t>Nanegalito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4. </a:t>
                      </a:r>
                      <a:r>
                        <a:rPr lang="es-ES" sz="1000" b="0" i="0" u="none" strike="noStrike" dirty="0" err="1" smtClean="0">
                          <a:solidFill>
                            <a:srgbClr val="002060"/>
                          </a:solidFill>
                          <a:effectLst/>
                          <a:latin typeface="Arial  "/>
                        </a:rPr>
                        <a:t>Gualea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212952">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5. </a:t>
                      </a:r>
                      <a:r>
                        <a:rPr lang="es-ES" sz="1000" b="0" i="0" u="none" strike="noStrike" dirty="0" err="1" smtClean="0">
                          <a:solidFill>
                            <a:srgbClr val="002060"/>
                          </a:solidFill>
                          <a:effectLst/>
                          <a:latin typeface="Arial  "/>
                        </a:rPr>
                        <a:t>Calacalí</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6. Nono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ysDash"/>
                      <a:round/>
                      <a:headEnd type="none" w="med" len="med"/>
                      <a:tailEnd type="none" w="med" len="med"/>
                    </a:lnB>
                    <a:solidFill>
                      <a:schemeClr val="bg1"/>
                    </a:solidFill>
                  </a:tcPr>
                </a:tc>
              </a:tr>
              <a:tr h="212952">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7. San </a:t>
                      </a:r>
                      <a:r>
                        <a:rPr lang="es-ES" sz="1000" b="0" i="0" u="none" strike="noStrike" dirty="0">
                          <a:solidFill>
                            <a:srgbClr val="002060"/>
                          </a:solidFill>
                          <a:effectLst/>
                          <a:latin typeface="Arial  "/>
                        </a:rPr>
                        <a:t>Antonio</a:t>
                      </a:r>
                    </a:p>
                  </a:txBody>
                  <a:tcPr marL="4622" marR="4622" marT="4622" marB="0" anchor="ctr">
                    <a:lnL w="12700" cap="flat" cmpd="sng" algn="ctr">
                      <a:noFill/>
                      <a:prstDash val="sysDash"/>
                      <a:round/>
                      <a:headEnd type="none" w="med" len="med"/>
                      <a:tailEnd type="none" w="med" len="med"/>
                    </a:lnL>
                    <a:lnR w="12700" cap="flat" cmpd="sng" algn="ctr">
                      <a:noFill/>
                      <a:prstDash val="sysDash"/>
                      <a:round/>
                      <a:headEnd type="none" w="med" len="med"/>
                      <a:tailEnd type="none" w="med" len="med"/>
                    </a:lnR>
                    <a:lnT w="12700" cap="flat" cmpd="sng" algn="ctr">
                      <a:no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212952">
                <a:tc rowSpan="5">
                  <a:txBody>
                    <a:bodyPr/>
                    <a:lstStyle/>
                    <a:p>
                      <a:pPr algn="ctr" fontAlgn="ctr"/>
                      <a:r>
                        <a:rPr lang="es-ES" sz="1100" b="1" i="0" u="none" strike="noStrike" dirty="0">
                          <a:solidFill>
                            <a:schemeClr val="bg1"/>
                          </a:solidFill>
                          <a:effectLst/>
                          <a:latin typeface="Arial  "/>
                        </a:rPr>
                        <a:t>Mancomunidad </a:t>
                      </a:r>
                      <a:r>
                        <a:rPr lang="es-ES" sz="1100" b="1" i="0" u="none" strike="noStrike" dirty="0" err="1">
                          <a:solidFill>
                            <a:schemeClr val="bg1"/>
                          </a:solidFill>
                          <a:effectLst/>
                          <a:latin typeface="Arial  "/>
                        </a:rPr>
                        <a:t>Norcentrales</a:t>
                      </a:r>
                      <a:r>
                        <a:rPr lang="es-ES" sz="1100" b="1" i="0" u="none" strike="noStrike" dirty="0">
                          <a:solidFill>
                            <a:schemeClr val="bg1"/>
                          </a:solidFill>
                          <a:effectLst/>
                          <a:latin typeface="Arial  "/>
                        </a:rPr>
                        <a:t> (Ruta Escondida</a:t>
                      </a:r>
                      <a:r>
                        <a:rPr lang="es-ES" sz="1100" b="1" i="0" u="none" strike="noStrike" dirty="0" smtClean="0">
                          <a:solidFill>
                            <a:schemeClr val="bg1"/>
                          </a:solidFill>
                          <a:effectLst/>
                          <a:latin typeface="Arial  "/>
                        </a:rPr>
                        <a:t>)*</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l" fontAlgn="b"/>
                      <a:r>
                        <a:rPr lang="es-ES" sz="1000" b="0" i="0" u="none" strike="noStrike" dirty="0" smtClean="0">
                          <a:solidFill>
                            <a:srgbClr val="002060"/>
                          </a:solidFill>
                          <a:effectLst/>
                          <a:latin typeface="Arial  "/>
                        </a:rPr>
                        <a:t>8. </a:t>
                      </a:r>
                      <a:r>
                        <a:rPr lang="es-ES" sz="1000" b="0" i="0" u="none" strike="noStrike" dirty="0" err="1" smtClean="0">
                          <a:solidFill>
                            <a:srgbClr val="002060"/>
                          </a:solidFill>
                          <a:effectLst/>
                          <a:latin typeface="Arial  "/>
                        </a:rPr>
                        <a:t>Perucho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9. </a:t>
                      </a:r>
                      <a:r>
                        <a:rPr lang="es-ES" sz="1000" b="0" i="0" u="none" strike="noStrike" dirty="0" err="1" smtClean="0">
                          <a:solidFill>
                            <a:srgbClr val="002060"/>
                          </a:solidFill>
                          <a:effectLst/>
                          <a:latin typeface="Arial  "/>
                        </a:rPr>
                        <a:t>Puellaro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10. </a:t>
                      </a:r>
                      <a:r>
                        <a:rPr lang="es-ES" sz="1000" b="0" i="0" u="none" strike="noStrike" dirty="0" err="1" smtClean="0">
                          <a:solidFill>
                            <a:srgbClr val="002060"/>
                          </a:solidFill>
                          <a:effectLst/>
                          <a:latin typeface="Arial  "/>
                        </a:rPr>
                        <a:t>Chavezpamba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11. Atahualpa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12. San </a:t>
                      </a:r>
                      <a:r>
                        <a:rPr lang="es-ES" sz="1000" b="0" i="0" u="none" strike="noStrike" dirty="0">
                          <a:solidFill>
                            <a:srgbClr val="002060"/>
                          </a:solidFill>
                          <a:effectLst/>
                          <a:latin typeface="Arial  "/>
                        </a:rPr>
                        <a:t>José de Minas</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r>
              <a:tr h="395877">
                <a:tc rowSpan="7">
                  <a:txBody>
                    <a:bodyPr/>
                    <a:lstStyle/>
                    <a:p>
                      <a:pPr algn="ctr" fontAlgn="ctr"/>
                      <a:r>
                        <a:rPr lang="es-ES" sz="1100" b="1" i="0" u="none" strike="noStrike" dirty="0">
                          <a:solidFill>
                            <a:schemeClr val="bg1"/>
                          </a:solidFill>
                          <a:effectLst/>
                          <a:latin typeface="Arial  "/>
                        </a:rPr>
                        <a:t>Valles (Los Chillos y Tumbaco)</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C000"/>
                    </a:solidFill>
                  </a:tcPr>
                </a:tc>
                <a:tc>
                  <a:txBody>
                    <a:bodyPr/>
                    <a:lstStyle/>
                    <a:p>
                      <a:pPr algn="l" fontAlgn="ctr"/>
                      <a:r>
                        <a:rPr lang="es-ES" sz="1000" b="0" i="0" u="none" strike="noStrike" dirty="0" smtClean="0">
                          <a:solidFill>
                            <a:srgbClr val="002060"/>
                          </a:solidFill>
                          <a:effectLst/>
                          <a:latin typeface="Arial  "/>
                        </a:rPr>
                        <a:t>13. </a:t>
                      </a:r>
                      <a:r>
                        <a:rPr lang="es-ES" sz="1000" b="0" i="0" u="none" strike="noStrike" dirty="0" err="1" smtClean="0">
                          <a:solidFill>
                            <a:srgbClr val="002060"/>
                          </a:solidFill>
                          <a:effectLst/>
                          <a:latin typeface="Arial  "/>
                        </a:rPr>
                        <a:t>Pintag</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14. </a:t>
                      </a:r>
                      <a:r>
                        <a:rPr lang="es-ES" sz="1000" b="0" i="0" u="none" strike="noStrike" dirty="0" err="1" smtClean="0">
                          <a:solidFill>
                            <a:srgbClr val="002060"/>
                          </a:solidFill>
                          <a:effectLst/>
                          <a:latin typeface="Arial  "/>
                        </a:rPr>
                        <a:t>Amaguaña</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15. La </a:t>
                      </a:r>
                      <a:r>
                        <a:rPr lang="es-ES" sz="1000" b="0" i="0" u="none" strike="noStrike" dirty="0">
                          <a:solidFill>
                            <a:srgbClr val="002060"/>
                          </a:solidFill>
                          <a:effectLst/>
                          <a:latin typeface="Arial  "/>
                        </a:rPr>
                        <a:t>Merced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16. </a:t>
                      </a:r>
                      <a:r>
                        <a:rPr lang="es-ES" sz="1000" b="0" i="0" u="none" strike="noStrike" dirty="0" err="1" smtClean="0">
                          <a:solidFill>
                            <a:srgbClr val="002060"/>
                          </a:solidFill>
                          <a:effectLst/>
                          <a:latin typeface="Arial  "/>
                        </a:rPr>
                        <a:t>Alangasi</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17. </a:t>
                      </a:r>
                      <a:r>
                        <a:rPr lang="es-ES" sz="1000" b="0" i="0" u="none" strike="noStrike" dirty="0" err="1" smtClean="0">
                          <a:solidFill>
                            <a:srgbClr val="002060"/>
                          </a:solidFill>
                          <a:effectLst/>
                          <a:latin typeface="Arial  "/>
                        </a:rPr>
                        <a:t>Guangopolo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212952">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18. </a:t>
                      </a:r>
                      <a:r>
                        <a:rPr lang="es-ES" sz="1000" b="0" i="0" u="none" strike="noStrike" dirty="0" err="1" smtClean="0">
                          <a:solidFill>
                            <a:srgbClr val="002060"/>
                          </a:solidFill>
                          <a:effectLst/>
                          <a:latin typeface="Arial  "/>
                        </a:rPr>
                        <a:t>Cumbaya</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212952">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19. Tumbaco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r>
              <a:tr h="212952">
                <a:tc>
                  <a:txBody>
                    <a:bodyPr/>
                    <a:lstStyle/>
                    <a:p>
                      <a:pPr algn="ctr" fontAlgn="ctr"/>
                      <a:r>
                        <a:rPr lang="es-ES" sz="1100" b="1" i="0" u="none" strike="noStrike" dirty="0" err="1">
                          <a:solidFill>
                            <a:schemeClr val="bg1"/>
                          </a:solidFill>
                          <a:effectLst/>
                          <a:latin typeface="Arial  "/>
                        </a:rPr>
                        <a:t>Lloa</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lumMod val="75000"/>
                      </a:schemeClr>
                    </a:solidFill>
                  </a:tcPr>
                </a:tc>
                <a:tc>
                  <a:txBody>
                    <a:bodyPr/>
                    <a:lstStyle/>
                    <a:p>
                      <a:pPr algn="l" fontAlgn="ctr"/>
                      <a:r>
                        <a:rPr lang="es-ES" sz="1000" b="0" i="0" u="none" strike="noStrike" dirty="0" smtClean="0">
                          <a:solidFill>
                            <a:srgbClr val="002060"/>
                          </a:solidFill>
                          <a:effectLst/>
                          <a:latin typeface="Arial  "/>
                        </a:rPr>
                        <a:t>20. </a:t>
                      </a:r>
                      <a:r>
                        <a:rPr lang="es-ES" sz="1000" b="0" i="0" u="none" strike="noStrike" dirty="0" err="1" smtClean="0">
                          <a:solidFill>
                            <a:srgbClr val="002060"/>
                          </a:solidFill>
                          <a:effectLst/>
                          <a:latin typeface="Arial  "/>
                        </a:rPr>
                        <a:t>Lloa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r>
              <a:tr h="212952">
                <a:tc>
                  <a:txBody>
                    <a:bodyPr/>
                    <a:lstStyle/>
                    <a:p>
                      <a:pPr algn="ctr" fontAlgn="b"/>
                      <a:r>
                        <a:rPr lang="es-ES" sz="1100" b="1" i="0" u="none" strike="noStrike" dirty="0" err="1">
                          <a:solidFill>
                            <a:schemeClr val="bg1"/>
                          </a:solidFill>
                          <a:effectLst/>
                          <a:latin typeface="Arial  "/>
                        </a:rPr>
                        <a:t>Guayllabamba</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50000"/>
                      </a:schemeClr>
                    </a:solidFill>
                  </a:tcPr>
                </a:tc>
                <a:tc>
                  <a:txBody>
                    <a:bodyPr/>
                    <a:lstStyle/>
                    <a:p>
                      <a:pPr algn="l" fontAlgn="ctr"/>
                      <a:r>
                        <a:rPr lang="es-ES" sz="1000" b="0" i="0" u="none" strike="noStrike" dirty="0" smtClean="0">
                          <a:solidFill>
                            <a:srgbClr val="002060"/>
                          </a:solidFill>
                          <a:effectLst/>
                          <a:latin typeface="Arial  "/>
                        </a:rPr>
                        <a:t>21. </a:t>
                      </a:r>
                      <a:r>
                        <a:rPr lang="es-ES" sz="1000" b="0" i="0" u="none" strike="noStrike" dirty="0" err="1" smtClean="0">
                          <a:solidFill>
                            <a:srgbClr val="002060"/>
                          </a:solidFill>
                          <a:effectLst/>
                          <a:latin typeface="Arial  "/>
                        </a:rPr>
                        <a:t>Guayllabamba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r>
              <a:tr h="212952">
                <a:tc>
                  <a:txBody>
                    <a:bodyPr/>
                    <a:lstStyle/>
                    <a:p>
                      <a:pPr algn="ctr" fontAlgn="b"/>
                      <a:r>
                        <a:rPr lang="es-ES" sz="1100" b="1" i="0" u="none" strike="noStrike" dirty="0">
                          <a:solidFill>
                            <a:schemeClr val="bg1"/>
                          </a:solidFill>
                          <a:effectLst/>
                          <a:latin typeface="Arial  "/>
                        </a:rPr>
                        <a:t>El Quinche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A21E60"/>
                    </a:solidFill>
                  </a:tcPr>
                </a:tc>
                <a:tc>
                  <a:txBody>
                    <a:bodyPr/>
                    <a:lstStyle/>
                    <a:p>
                      <a:pPr algn="l" fontAlgn="b"/>
                      <a:r>
                        <a:rPr lang="es-ES" sz="1000" b="0" i="0" u="none" strike="noStrike" dirty="0" smtClean="0">
                          <a:solidFill>
                            <a:srgbClr val="002060"/>
                          </a:solidFill>
                          <a:effectLst/>
                          <a:latin typeface="Arial  "/>
                        </a:rPr>
                        <a:t>22. El </a:t>
                      </a:r>
                      <a:r>
                        <a:rPr lang="es-ES" sz="1000" b="0" i="0" u="none" strike="noStrike" dirty="0">
                          <a:solidFill>
                            <a:srgbClr val="002060"/>
                          </a:solidFill>
                          <a:effectLst/>
                          <a:latin typeface="Arial  "/>
                        </a:rPr>
                        <a:t>Quinche</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r>
              <a:tr h="212952">
                <a:tc>
                  <a:txBody>
                    <a:bodyPr/>
                    <a:lstStyle/>
                    <a:p>
                      <a:pPr algn="ctr" fontAlgn="b"/>
                      <a:r>
                        <a:rPr lang="es-ES" sz="1100" b="1" i="0" u="none" strike="noStrike" dirty="0" err="1" smtClean="0">
                          <a:solidFill>
                            <a:schemeClr val="bg1"/>
                          </a:solidFill>
                          <a:effectLst/>
                          <a:latin typeface="Arial  "/>
                        </a:rPr>
                        <a:t>Tababela</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2060"/>
                    </a:solidFill>
                  </a:tcPr>
                </a:tc>
                <a:tc>
                  <a:txBody>
                    <a:bodyPr/>
                    <a:lstStyle/>
                    <a:p>
                      <a:pPr algn="l" fontAlgn="b"/>
                      <a:r>
                        <a:rPr lang="es-ES" sz="1000" b="0" i="0" u="none" strike="noStrike" dirty="0" smtClean="0">
                          <a:solidFill>
                            <a:srgbClr val="002060"/>
                          </a:solidFill>
                          <a:effectLst/>
                          <a:latin typeface="Arial  "/>
                        </a:rPr>
                        <a:t>23. </a:t>
                      </a:r>
                      <a:r>
                        <a:rPr lang="es-ES" sz="1000" b="0" i="0" u="none" strike="noStrike" dirty="0" err="1" smtClean="0">
                          <a:solidFill>
                            <a:srgbClr val="002060"/>
                          </a:solidFill>
                          <a:effectLst/>
                          <a:latin typeface="Arial  "/>
                        </a:rPr>
                        <a:t>Tababela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r>
            </a:tbl>
          </a:graphicData>
        </a:graphic>
      </p:graphicFrame>
      <p:sp>
        <p:nvSpPr>
          <p:cNvPr id="95" name="Title 1"/>
          <p:cNvSpPr txBox="1">
            <a:spLocks/>
          </p:cNvSpPr>
          <p:nvPr/>
        </p:nvSpPr>
        <p:spPr bwMode="auto">
          <a:xfrm>
            <a:off x="4310371" y="5594123"/>
            <a:ext cx="1391252" cy="41220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a:extLst/>
        </p:spPr>
        <p:txBody>
          <a:bodyPr lIns="0" tIns="0" rIns="0" bIns="0"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fontAlgn="base">
              <a:spcBef>
                <a:spcPct val="0"/>
              </a:spcBef>
              <a:spcAft>
                <a:spcPct val="0"/>
              </a:spcAft>
            </a:pPr>
            <a:r>
              <a:rPr lang="es-ES" sz="1200" b="1" dirty="0">
                <a:solidFill>
                  <a:srgbClr val="DEA900"/>
                </a:solidFill>
                <a:cs typeface="Arial" charset="0"/>
              </a:rPr>
              <a:t>Valles (Los Chillos y Tumbaco)</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279</a:t>
            </a:fld>
            <a:endParaRPr lang="es-ES" dirty="0">
              <a:solidFill>
                <a:srgbClr val="002776"/>
              </a:solidFill>
            </a:endParaRPr>
          </a:p>
        </p:txBody>
      </p:sp>
    </p:spTree>
    <p:extLst>
      <p:ext uri="{BB962C8B-B14F-4D97-AF65-F5344CB8AC3E}">
        <p14:creationId xmlns:p14="http://schemas.microsoft.com/office/powerpoint/2010/main" val="329047317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 </a:t>
            </a:r>
            <a:r>
              <a:rPr lang="es-ES" sz="2000" dirty="0" smtClean="0">
                <a:solidFill>
                  <a:srgbClr val="00B0F0"/>
                </a:solidFill>
                <a:cs typeface="Arial" charset="0"/>
              </a:rPr>
              <a:t>Llegadas</a:t>
            </a:r>
            <a:r>
              <a:rPr lang="es-ES" sz="2000" dirty="0">
                <a:solidFill>
                  <a:srgbClr val="00B0F0"/>
                </a:solidFill>
                <a:cs typeface="Arial" charset="0"/>
              </a:rPr>
              <a:t> </a:t>
            </a:r>
            <a:r>
              <a:rPr lang="es-ES" sz="2000" dirty="0" smtClean="0">
                <a:solidFill>
                  <a:srgbClr val="00B0F0"/>
                </a:solidFill>
                <a:cs typeface="Arial" charset="0"/>
              </a:rPr>
              <a:t>de turistas internacionales a aeropuertos (ii/ii)</a:t>
            </a:r>
            <a:endParaRPr lang="es-ES" sz="1400" i="1" dirty="0">
              <a:solidFill>
                <a:srgbClr val="00B0F0"/>
              </a:solidFill>
              <a:cs typeface="Arial" charset="0"/>
            </a:endParaRPr>
          </a:p>
        </p:txBody>
      </p:sp>
      <p:graphicFrame>
        <p:nvGraphicFramePr>
          <p:cNvPr id="11" name="Chart 10"/>
          <p:cNvGraphicFramePr/>
          <p:nvPr>
            <p:extLst>
              <p:ext uri="{D42A27DB-BD31-4B8C-83A1-F6EECF244321}">
                <p14:modId xmlns:p14="http://schemas.microsoft.com/office/powerpoint/2010/main" val="2429964067"/>
              </p:ext>
            </p:extLst>
          </p:nvPr>
        </p:nvGraphicFramePr>
        <p:xfrm>
          <a:off x="401387" y="2348880"/>
          <a:ext cx="9127777" cy="4204120"/>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28</a:t>
            </a:fld>
            <a:endParaRPr lang="es-ES" dirty="0">
              <a:solidFill>
                <a:srgbClr val="002776"/>
              </a:solidFill>
            </a:endParaRPr>
          </a:p>
        </p:txBody>
      </p:sp>
      <p:sp>
        <p:nvSpPr>
          <p:cNvPr id="21" name="Content Placeholder 5"/>
          <p:cNvSpPr txBox="1">
            <a:spLocks/>
          </p:cNvSpPr>
          <p:nvPr/>
        </p:nvSpPr>
        <p:spPr bwMode="auto">
          <a:xfrm>
            <a:off x="362559" y="1067908"/>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Bogotá es la ciudad que crece a mayor ritmo en llegadas internacionales a aeropuertos </a:t>
            </a:r>
            <a:r>
              <a:rPr lang="es-ES" sz="1100" dirty="0" smtClean="0">
                <a:solidFill>
                  <a:srgbClr val="002060"/>
                </a:solidFill>
              </a:rPr>
              <a:t>(TACC 13,1% 2010-15), </a:t>
            </a:r>
            <a:r>
              <a:rPr lang="es-ES" sz="1100" b="1" dirty="0" smtClean="0">
                <a:solidFill>
                  <a:srgbClr val="002060"/>
                </a:solidFill>
              </a:rPr>
              <a:t>seguido de Lima y Santiago de Chile</a:t>
            </a:r>
            <a:r>
              <a:rPr lang="es-ES" sz="1100" dirty="0" smtClean="0">
                <a:solidFill>
                  <a:srgbClr val="002060"/>
                </a:solidFill>
              </a:rPr>
              <a:t>. </a:t>
            </a:r>
            <a:r>
              <a:rPr lang="es-ES" sz="1100" b="1" dirty="0" smtClean="0">
                <a:solidFill>
                  <a:srgbClr val="002060"/>
                </a:solidFill>
              </a:rPr>
              <a:t>Quito crece (</a:t>
            </a:r>
            <a:r>
              <a:rPr lang="es-ES" sz="1100" b="1" dirty="0">
                <a:solidFill>
                  <a:srgbClr val="002060"/>
                </a:solidFill>
              </a:rPr>
              <a:t>a</a:t>
            </a:r>
            <a:r>
              <a:rPr lang="es-ES" sz="1100" b="1" dirty="0" smtClean="0">
                <a:solidFill>
                  <a:srgbClr val="002060"/>
                </a:solidFill>
              </a:rPr>
              <a:t>l </a:t>
            </a:r>
            <a:r>
              <a:rPr lang="es-ES" sz="1100" b="1" dirty="0">
                <a:solidFill>
                  <a:srgbClr val="002060"/>
                </a:solidFill>
              </a:rPr>
              <a:t>8,3</a:t>
            </a:r>
            <a:r>
              <a:rPr lang="es-ES" sz="1100" b="1" dirty="0" smtClean="0">
                <a:solidFill>
                  <a:srgbClr val="002060"/>
                </a:solidFill>
              </a:rPr>
              <a:t>%) a un ritmo apenas superior al promedio del set competitivo (7,01%), </a:t>
            </a:r>
            <a:r>
              <a:rPr lang="es-ES" sz="1100" dirty="0" smtClean="0">
                <a:solidFill>
                  <a:srgbClr val="002060"/>
                </a:solidFill>
              </a:rPr>
              <a:t>por detrás de México y por delante de Panamá y Guayaquil</a:t>
            </a:r>
            <a:endParaRPr lang="es-ES" sz="1100" dirty="0">
              <a:solidFill>
                <a:srgbClr val="002060"/>
              </a:solidFill>
            </a:endParaRPr>
          </a:p>
        </p:txBody>
      </p:sp>
      <p:grpSp>
        <p:nvGrpSpPr>
          <p:cNvPr id="23" name="Group 22"/>
          <p:cNvGrpSpPr/>
          <p:nvPr/>
        </p:nvGrpSpPr>
        <p:grpSpPr>
          <a:xfrm>
            <a:off x="362557" y="1519426"/>
            <a:ext cx="9011617" cy="325398"/>
            <a:chOff x="4716463" y="2078780"/>
            <a:chExt cx="3959081" cy="325398"/>
          </a:xfrm>
        </p:grpSpPr>
        <p:cxnSp>
          <p:nvCxnSpPr>
            <p:cNvPr id="24" name="Straight Connector 23"/>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Rectangle 24"/>
            <p:cNvSpPr/>
            <p:nvPr/>
          </p:nvSpPr>
          <p:spPr>
            <a:xfrm>
              <a:off x="5724478" y="2078780"/>
              <a:ext cx="2018463"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Tasa de crecimiento anual de llegadas de turistas internacionales a Quito y ciudades competidoras (%),  2010-2015 </a:t>
              </a:r>
              <a:endParaRPr lang="es-ES" sz="1100" b="1" dirty="0">
                <a:solidFill>
                  <a:srgbClr val="002060"/>
                </a:solidFill>
              </a:endParaRPr>
            </a:p>
          </p:txBody>
        </p:sp>
      </p:grpSp>
      <p:sp>
        <p:nvSpPr>
          <p:cNvPr id="7" name="Slide Number Placeholder 3"/>
          <p:cNvSpPr txBox="1">
            <a:spLocks/>
          </p:cNvSpPr>
          <p:nvPr/>
        </p:nvSpPr>
        <p:spPr>
          <a:xfrm>
            <a:off x="732708" y="6336704"/>
            <a:ext cx="7892699" cy="33265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nSpc>
                <a:spcPct val="100000"/>
              </a:lnSpc>
            </a:pPr>
            <a:r>
              <a:rPr lang="es-ES" sz="700" b="0" i="1" dirty="0">
                <a:solidFill>
                  <a:srgbClr val="002776"/>
                </a:solidFill>
              </a:rPr>
              <a:t>Fuentes: </a:t>
            </a:r>
            <a:r>
              <a:rPr lang="es-ES" sz="700" b="0" i="1" dirty="0" smtClean="0">
                <a:solidFill>
                  <a:srgbClr val="002776"/>
                </a:solidFill>
              </a:rPr>
              <a:t>Estadísticas AICM </a:t>
            </a:r>
            <a:r>
              <a:rPr lang="es-ES" sz="700" b="0" i="1" dirty="0">
                <a:solidFill>
                  <a:srgbClr val="002776"/>
                </a:solidFill>
              </a:rPr>
              <a:t>(México) / </a:t>
            </a:r>
            <a:r>
              <a:rPr lang="es-ES" sz="700" b="0" i="1" dirty="0" smtClean="0">
                <a:solidFill>
                  <a:srgbClr val="002776"/>
                </a:solidFill>
              </a:rPr>
              <a:t>Estadísticas </a:t>
            </a:r>
            <a:r>
              <a:rPr lang="es-ES" sz="700" b="0" i="1" dirty="0">
                <a:solidFill>
                  <a:srgbClr val="002776"/>
                </a:solidFill>
              </a:rPr>
              <a:t>del Aeropuerto y </a:t>
            </a:r>
            <a:r>
              <a:rPr lang="es-ES" sz="700" b="0" i="1" dirty="0" err="1" smtClean="0">
                <a:solidFill>
                  <a:srgbClr val="002776"/>
                </a:solidFill>
              </a:rPr>
              <a:t>Aerocivil</a:t>
            </a:r>
            <a:r>
              <a:rPr lang="es-ES" sz="700" b="0" i="1" dirty="0" smtClean="0">
                <a:solidFill>
                  <a:srgbClr val="002776"/>
                </a:solidFill>
              </a:rPr>
              <a:t> </a:t>
            </a:r>
            <a:r>
              <a:rPr lang="es-ES" sz="700" b="0" i="1" dirty="0">
                <a:solidFill>
                  <a:srgbClr val="002776"/>
                </a:solidFill>
              </a:rPr>
              <a:t>(Bogotá) / Estadísticas del Ministerio de Transportes y Telecomunicaciones de </a:t>
            </a:r>
            <a:r>
              <a:rPr lang="es-ES" sz="700" b="0" i="1" dirty="0" smtClean="0">
                <a:solidFill>
                  <a:srgbClr val="002776"/>
                </a:solidFill>
              </a:rPr>
              <a:t>Chile </a:t>
            </a:r>
            <a:r>
              <a:rPr lang="es-ES" sz="700" b="0" i="1" dirty="0">
                <a:solidFill>
                  <a:srgbClr val="002776"/>
                </a:solidFill>
              </a:rPr>
              <a:t>(Santiago de Chile) / Estadísticas del Ministerio de Transportes y Comunicaciones del Perú (Lima) / Estadísticas del </a:t>
            </a:r>
            <a:r>
              <a:rPr lang="es-ES" sz="700" b="0" i="1" dirty="0" smtClean="0">
                <a:solidFill>
                  <a:srgbClr val="002776"/>
                </a:solidFill>
              </a:rPr>
              <a:t>Aeropuerto de Panamá </a:t>
            </a:r>
            <a:r>
              <a:rPr lang="es-ES" sz="700" b="0" i="1" dirty="0">
                <a:solidFill>
                  <a:srgbClr val="002776"/>
                </a:solidFill>
              </a:rPr>
              <a:t>(Panamá) / </a:t>
            </a:r>
            <a:r>
              <a:rPr lang="es-ES" sz="700" b="0" i="1" dirty="0" err="1">
                <a:solidFill>
                  <a:srgbClr val="002776"/>
                </a:solidFill>
              </a:rPr>
              <a:t>Estadisticas</a:t>
            </a:r>
            <a:r>
              <a:rPr lang="es-ES" sz="700" b="0" i="1" dirty="0">
                <a:solidFill>
                  <a:srgbClr val="002776"/>
                </a:solidFill>
              </a:rPr>
              <a:t> estatales: ORSNA y CIUDAD DE BUENOS AIRES (Buenos Aires) / Gerencia de Control de la Concesión, Dirección de Control de la Calidad. Estadísticas Pasajeros 2013-2020 y Aeropuerto Quito </a:t>
            </a:r>
            <a:r>
              <a:rPr lang="es-ES" sz="700" b="0" i="1" dirty="0" smtClean="0">
                <a:solidFill>
                  <a:srgbClr val="002776"/>
                </a:solidFill>
              </a:rPr>
              <a:t>2016 </a:t>
            </a:r>
            <a:r>
              <a:rPr lang="es-ES" sz="700" b="0" i="1" dirty="0">
                <a:solidFill>
                  <a:srgbClr val="002776"/>
                </a:solidFill>
              </a:rPr>
              <a:t>(Quito) / Anuario de Estadísticas de Transportes </a:t>
            </a:r>
            <a:r>
              <a:rPr lang="es-ES" sz="700" b="0" i="1" dirty="0" smtClean="0">
                <a:solidFill>
                  <a:srgbClr val="002776"/>
                </a:solidFill>
              </a:rPr>
              <a:t>2014 (Guayaquil) / Anuario Estadístico de Transporte Aéreo (</a:t>
            </a:r>
            <a:r>
              <a:rPr lang="es-ES" sz="700" b="0" i="1" dirty="0">
                <a:solidFill>
                  <a:srgbClr val="002776"/>
                </a:solidFill>
              </a:rPr>
              <a:t>San José) / </a:t>
            </a:r>
            <a:r>
              <a:rPr lang="es-ES" sz="700" b="0" i="1" dirty="0" smtClean="0">
                <a:solidFill>
                  <a:srgbClr val="002776"/>
                </a:solidFill>
              </a:rPr>
              <a:t>Informe Estadístico del Transporte Aéreo Enero </a:t>
            </a:r>
            <a:r>
              <a:rPr lang="es-ES" sz="700" b="0" i="1" dirty="0">
                <a:solidFill>
                  <a:srgbClr val="002776"/>
                </a:solidFill>
              </a:rPr>
              <a:t>a Diciembre </a:t>
            </a:r>
            <a:r>
              <a:rPr lang="es-ES" sz="700" b="0" i="1" dirty="0" smtClean="0">
                <a:solidFill>
                  <a:srgbClr val="002776"/>
                </a:solidFill>
              </a:rPr>
              <a:t>2015 (Asunción)</a:t>
            </a:r>
            <a:endParaRPr lang="es-ES" sz="700" b="0" i="1" dirty="0">
              <a:solidFill>
                <a:srgbClr val="002776"/>
              </a:solidFill>
            </a:endParaRPr>
          </a:p>
        </p:txBody>
      </p:sp>
    </p:spTree>
    <p:extLst>
      <p:ext uri="{BB962C8B-B14F-4D97-AF65-F5344CB8AC3E}">
        <p14:creationId xmlns:p14="http://schemas.microsoft.com/office/powerpoint/2010/main" val="1966401795"/>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596303"/>
            <a:ext cx="3112883"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000" b="1" dirty="0" smtClean="0">
                <a:solidFill>
                  <a:srgbClr val="00B0F0"/>
                </a:solidFill>
                <a:cs typeface="Arial" charset="0"/>
              </a:rPr>
              <a:t>Caminos escénicos entre la ciudad y su entorno</a:t>
            </a:r>
            <a:endParaRPr lang="es-ES" sz="1400" i="1" dirty="0">
              <a:solidFill>
                <a:srgbClr val="00B0F0"/>
              </a:solidFill>
              <a:cs typeface="Arial" charset="0"/>
            </a:endParaRPr>
          </a:p>
        </p:txBody>
      </p:sp>
      <p:sp>
        <p:nvSpPr>
          <p:cNvPr id="21" name="Title 1"/>
          <p:cNvSpPr txBox="1">
            <a:spLocks/>
          </p:cNvSpPr>
          <p:nvPr/>
        </p:nvSpPr>
        <p:spPr bwMode="auto">
          <a:xfrm>
            <a:off x="344488" y="1366983"/>
            <a:ext cx="2916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fontAlgn="base">
              <a:spcBef>
                <a:spcPct val="0"/>
              </a:spcBef>
              <a:spcAft>
                <a:spcPct val="0"/>
              </a:spcAft>
            </a:pPr>
            <a:r>
              <a:rPr lang="es-ES" sz="1200" b="1" u="sng" dirty="0" smtClean="0">
                <a:solidFill>
                  <a:srgbClr val="002060"/>
                </a:solidFill>
                <a:cs typeface="Arial" charset="0"/>
              </a:rPr>
              <a:t>Vías de conexión de la ciudad a principales destinos rurales</a:t>
            </a:r>
            <a:endParaRPr lang="es-ES" sz="1200" b="1" i="1" u="sng" dirty="0">
              <a:solidFill>
                <a:srgbClr val="00B0F0"/>
              </a:solidFill>
              <a:cs typeface="Arial" charset="0"/>
            </a:endParaRPr>
          </a:p>
        </p:txBody>
      </p:sp>
      <p:grpSp>
        <p:nvGrpSpPr>
          <p:cNvPr id="2" name="Group 1"/>
          <p:cNvGrpSpPr/>
          <p:nvPr/>
        </p:nvGrpSpPr>
        <p:grpSpPr>
          <a:xfrm>
            <a:off x="3457371" y="510003"/>
            <a:ext cx="6448629" cy="6231366"/>
            <a:chOff x="3457371" y="425393"/>
            <a:chExt cx="6536189" cy="6315976"/>
          </a:xfrm>
        </p:grpSpPr>
        <p:grpSp>
          <p:nvGrpSpPr>
            <p:cNvPr id="5" name="Group 4"/>
            <p:cNvGrpSpPr/>
            <p:nvPr/>
          </p:nvGrpSpPr>
          <p:grpSpPr>
            <a:xfrm>
              <a:off x="3457371" y="610568"/>
              <a:ext cx="6536189" cy="6130801"/>
              <a:chOff x="4817667" y="1285073"/>
              <a:chExt cx="5468656" cy="5129478"/>
            </a:xfrm>
          </p:grpSpPr>
          <p:pic>
            <p:nvPicPr>
              <p:cNvPr id="7" name="Picture 6" descr="Screen Clipping"/>
              <p:cNvPicPr>
                <a:picLocks noChangeAspect="1"/>
              </p:cNvPicPr>
              <p:nvPr/>
            </p:nvPicPr>
            <p:blipFill rotWithShape="1">
              <a:blip r:embed="rId3" cstate="print">
                <a:extLst>
                  <a:ext uri="{28A0092B-C50C-407E-A947-70E740481C1C}">
                    <a14:useLocalDpi xmlns:a14="http://schemas.microsoft.com/office/drawing/2010/main" val="0"/>
                  </a:ext>
                </a:extLst>
              </a:blip>
              <a:srcRect l="23863" t="5865"/>
              <a:stretch/>
            </p:blipFill>
            <p:spPr>
              <a:xfrm>
                <a:off x="5042355" y="1285073"/>
                <a:ext cx="5243968" cy="5129478"/>
              </a:xfrm>
              <a:prstGeom prst="rect">
                <a:avLst/>
              </a:prstGeom>
            </p:spPr>
          </p:pic>
          <p:sp>
            <p:nvSpPr>
              <p:cNvPr id="8" name="Rectangle 7"/>
              <p:cNvSpPr/>
              <p:nvPr/>
            </p:nvSpPr>
            <p:spPr>
              <a:xfrm>
                <a:off x="4947969" y="5445224"/>
                <a:ext cx="1949247"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9" name="Rectangle 8"/>
              <p:cNvSpPr/>
              <p:nvPr/>
            </p:nvSpPr>
            <p:spPr>
              <a:xfrm>
                <a:off x="4947969" y="5229200"/>
                <a:ext cx="1445191"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0" name="Rectangle 9"/>
              <p:cNvSpPr/>
              <p:nvPr/>
            </p:nvSpPr>
            <p:spPr>
              <a:xfrm>
                <a:off x="4817667" y="4661906"/>
                <a:ext cx="1143446" cy="5672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1" name="Rectangle 10"/>
              <p:cNvSpPr/>
              <p:nvPr/>
            </p:nvSpPr>
            <p:spPr>
              <a:xfrm>
                <a:off x="5056557" y="2546039"/>
                <a:ext cx="332832" cy="14317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grpSp>
          <p:nvGrpSpPr>
            <p:cNvPr id="12" name="Group 11"/>
            <p:cNvGrpSpPr>
              <a:grpSpLocks/>
            </p:cNvGrpSpPr>
            <p:nvPr/>
          </p:nvGrpSpPr>
          <p:grpSpPr bwMode="auto">
            <a:xfrm>
              <a:off x="4680359" y="6106926"/>
              <a:ext cx="287338" cy="576263"/>
              <a:chOff x="476" y="3249"/>
              <a:chExt cx="181" cy="363"/>
            </a:xfrm>
            <a:solidFill>
              <a:schemeClr val="bg1"/>
            </a:solidFill>
          </p:grpSpPr>
          <p:sp>
            <p:nvSpPr>
              <p:cNvPr id="13" name="Oval 12"/>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14" name="Rectangle 13"/>
              <p:cNvSpPr>
                <a:spLocks noChangeArrowheads="1"/>
              </p:cNvSpPr>
              <p:nvPr/>
            </p:nvSpPr>
            <p:spPr bwMode="auto">
              <a:xfrm>
                <a:off x="476" y="3249"/>
                <a:ext cx="181" cy="15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15"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16"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17"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18" name="bmkCopyright"/>
            <p:cNvSpPr txBox="1">
              <a:spLocks/>
            </p:cNvSpPr>
            <p:nvPr/>
          </p:nvSpPr>
          <p:spPr>
            <a:xfrm>
              <a:off x="7794093" y="6594197"/>
              <a:ext cx="1780509" cy="111154"/>
            </a:xfrm>
            <a:prstGeom prst="rect">
              <a:avLst/>
            </a:prstGeom>
          </p:spPr>
          <p:txBody>
            <a:bodyPr vert="horz" wrap="none" lIns="0" tIns="0" rIns="0" bIns="0" rtlCol="0" anchor="b" anchorCtr="0">
              <a:noAutofit/>
            </a:bodyPr>
            <a:lstStyle>
              <a:lvl1pPr marL="0" marR="0" indent="0" algn="r" defTabSz="914400" rtl="0" eaLnBrk="0" fontAlgn="auto" latinLnBrk="0" hangingPunct="0">
                <a:lnSpc>
                  <a:spcPct val="100000"/>
                </a:lnSpc>
                <a:spcBef>
                  <a:spcPts val="0"/>
                </a:spcBef>
                <a:spcAft>
                  <a:spcPct val="0"/>
                </a:spcAft>
                <a:buClrTx/>
                <a:buSzTx/>
                <a:buFontTx/>
                <a:buNone/>
                <a:tabLst/>
                <a:defRPr sz="800">
                  <a:solidFill>
                    <a:schemeClr val="accent1"/>
                  </a:solidFill>
                </a:defRPr>
              </a:lvl1pPr>
            </a:lstStyle>
            <a:p>
              <a:pPr>
                <a:defRPr/>
              </a:pPr>
              <a:r>
                <a:rPr lang="es-ES" sz="706" dirty="0" smtClean="0">
                  <a:solidFill>
                    <a:srgbClr val="002776"/>
                  </a:solidFill>
                  <a:cs typeface="Arial" charset="0"/>
                </a:rPr>
                <a:t>© 2016 Deloitte, S.L.</a:t>
              </a:r>
              <a:endParaRPr lang="es-ES" sz="706" dirty="0">
                <a:solidFill>
                  <a:srgbClr val="002776"/>
                </a:solidFill>
                <a:cs typeface="Arial" charset="0"/>
              </a:endParaRPr>
            </a:p>
          </p:txBody>
        </p:sp>
        <p:sp>
          <p:nvSpPr>
            <p:cNvPr id="30" name="Freeform 29"/>
            <p:cNvSpPr/>
            <p:nvPr/>
          </p:nvSpPr>
          <p:spPr>
            <a:xfrm>
              <a:off x="5920740" y="1950720"/>
              <a:ext cx="1092273" cy="327800"/>
            </a:xfrm>
            <a:custGeom>
              <a:avLst/>
              <a:gdLst>
                <a:gd name="connsiteX0" fmla="*/ 0 w 1092273"/>
                <a:gd name="connsiteY0" fmla="*/ 0 h 327800"/>
                <a:gd name="connsiteX1" fmla="*/ 144780 w 1092273"/>
                <a:gd name="connsiteY1" fmla="*/ 114300 h 327800"/>
                <a:gd name="connsiteX2" fmla="*/ 220980 w 1092273"/>
                <a:gd name="connsiteY2" fmla="*/ 213360 h 327800"/>
                <a:gd name="connsiteX3" fmla="*/ 441960 w 1092273"/>
                <a:gd name="connsiteY3" fmla="*/ 327660 h 327800"/>
                <a:gd name="connsiteX4" fmla="*/ 556260 w 1092273"/>
                <a:gd name="connsiteY4" fmla="*/ 236220 h 327800"/>
                <a:gd name="connsiteX5" fmla="*/ 807720 w 1092273"/>
                <a:gd name="connsiteY5" fmla="*/ 205740 h 327800"/>
                <a:gd name="connsiteX6" fmla="*/ 1051560 w 1092273"/>
                <a:gd name="connsiteY6" fmla="*/ 251460 h 327800"/>
                <a:gd name="connsiteX7" fmla="*/ 1089660 w 1092273"/>
                <a:gd name="connsiteY7" fmla="*/ 228600 h 32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2273" h="327800">
                  <a:moveTo>
                    <a:pt x="0" y="0"/>
                  </a:moveTo>
                  <a:cubicBezTo>
                    <a:pt x="53975" y="39370"/>
                    <a:pt x="107950" y="78740"/>
                    <a:pt x="144780" y="114300"/>
                  </a:cubicBezTo>
                  <a:cubicBezTo>
                    <a:pt x="181610" y="149860"/>
                    <a:pt x="171450" y="177800"/>
                    <a:pt x="220980" y="213360"/>
                  </a:cubicBezTo>
                  <a:cubicBezTo>
                    <a:pt x="270510" y="248920"/>
                    <a:pt x="386080" y="323850"/>
                    <a:pt x="441960" y="327660"/>
                  </a:cubicBezTo>
                  <a:cubicBezTo>
                    <a:pt x="497840" y="331470"/>
                    <a:pt x="495300" y="256540"/>
                    <a:pt x="556260" y="236220"/>
                  </a:cubicBezTo>
                  <a:cubicBezTo>
                    <a:pt x="617220" y="215900"/>
                    <a:pt x="725170" y="203200"/>
                    <a:pt x="807720" y="205740"/>
                  </a:cubicBezTo>
                  <a:cubicBezTo>
                    <a:pt x="890270" y="208280"/>
                    <a:pt x="1004570" y="247650"/>
                    <a:pt x="1051560" y="251460"/>
                  </a:cubicBezTo>
                  <a:cubicBezTo>
                    <a:pt x="1098550" y="255270"/>
                    <a:pt x="1094105" y="241935"/>
                    <a:pt x="1089660" y="228600"/>
                  </a:cubicBezTo>
                </a:path>
              </a:pathLst>
            </a:cu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31" name="Oval 30"/>
            <p:cNvSpPr/>
            <p:nvPr/>
          </p:nvSpPr>
          <p:spPr>
            <a:xfrm>
              <a:off x="6288371" y="1826620"/>
              <a:ext cx="288000" cy="288000"/>
            </a:xfrm>
            <a:prstGeom prst="ellipse">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2</a:t>
              </a:r>
              <a:endParaRPr lang="es-ES" sz="1400" b="1" dirty="0">
                <a:solidFill>
                  <a:srgbClr val="FFFFFF"/>
                </a:solidFill>
              </a:endParaRPr>
            </a:p>
          </p:txBody>
        </p:sp>
        <p:sp>
          <p:nvSpPr>
            <p:cNvPr id="32" name="Freeform 31"/>
            <p:cNvSpPr/>
            <p:nvPr/>
          </p:nvSpPr>
          <p:spPr>
            <a:xfrm>
              <a:off x="7078980" y="2286000"/>
              <a:ext cx="317510" cy="1981200"/>
            </a:xfrm>
            <a:custGeom>
              <a:avLst/>
              <a:gdLst>
                <a:gd name="connsiteX0" fmla="*/ 0 w 317510"/>
                <a:gd name="connsiteY0" fmla="*/ 0 h 1981200"/>
                <a:gd name="connsiteX1" fmla="*/ 121920 w 317510"/>
                <a:gd name="connsiteY1" fmla="*/ 137160 h 1981200"/>
                <a:gd name="connsiteX2" fmla="*/ 121920 w 317510"/>
                <a:gd name="connsiteY2" fmla="*/ 320040 h 1981200"/>
                <a:gd name="connsiteX3" fmla="*/ 91440 w 317510"/>
                <a:gd name="connsiteY3" fmla="*/ 487680 h 1981200"/>
                <a:gd name="connsiteX4" fmla="*/ 137160 w 317510"/>
                <a:gd name="connsiteY4" fmla="*/ 624840 h 1981200"/>
                <a:gd name="connsiteX5" fmla="*/ 251460 w 317510"/>
                <a:gd name="connsiteY5" fmla="*/ 685800 h 1981200"/>
                <a:gd name="connsiteX6" fmla="*/ 266700 w 317510"/>
                <a:gd name="connsiteY6" fmla="*/ 815340 h 1981200"/>
                <a:gd name="connsiteX7" fmla="*/ 243840 w 317510"/>
                <a:gd name="connsiteY7" fmla="*/ 960120 h 1981200"/>
                <a:gd name="connsiteX8" fmla="*/ 304800 w 317510"/>
                <a:gd name="connsiteY8" fmla="*/ 1097280 h 1981200"/>
                <a:gd name="connsiteX9" fmla="*/ 312420 w 317510"/>
                <a:gd name="connsiteY9" fmla="*/ 1196340 h 1981200"/>
                <a:gd name="connsiteX10" fmla="*/ 243840 w 317510"/>
                <a:gd name="connsiteY10" fmla="*/ 1432560 h 1981200"/>
                <a:gd name="connsiteX11" fmla="*/ 190500 w 317510"/>
                <a:gd name="connsiteY11" fmla="*/ 1554480 h 1981200"/>
                <a:gd name="connsiteX12" fmla="*/ 152400 w 317510"/>
                <a:gd name="connsiteY12" fmla="*/ 1684020 h 1981200"/>
                <a:gd name="connsiteX13" fmla="*/ 121920 w 317510"/>
                <a:gd name="connsiteY13" fmla="*/ 1790700 h 1981200"/>
                <a:gd name="connsiteX14" fmla="*/ 129540 w 317510"/>
                <a:gd name="connsiteY14" fmla="*/ 1813560 h 1981200"/>
                <a:gd name="connsiteX15" fmla="*/ 137160 w 317510"/>
                <a:gd name="connsiteY15" fmla="*/ 1866900 h 1981200"/>
                <a:gd name="connsiteX16" fmla="*/ 259080 w 317510"/>
                <a:gd name="connsiteY16" fmla="*/ 1981200 h 19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7510" h="1981200">
                  <a:moveTo>
                    <a:pt x="0" y="0"/>
                  </a:moveTo>
                  <a:cubicBezTo>
                    <a:pt x="50800" y="41910"/>
                    <a:pt x="101600" y="83820"/>
                    <a:pt x="121920" y="137160"/>
                  </a:cubicBezTo>
                  <a:cubicBezTo>
                    <a:pt x="142240" y="190500"/>
                    <a:pt x="127000" y="261620"/>
                    <a:pt x="121920" y="320040"/>
                  </a:cubicBezTo>
                  <a:cubicBezTo>
                    <a:pt x="116840" y="378460"/>
                    <a:pt x="88900" y="436880"/>
                    <a:pt x="91440" y="487680"/>
                  </a:cubicBezTo>
                  <a:cubicBezTo>
                    <a:pt x="93980" y="538480"/>
                    <a:pt x="110490" y="591820"/>
                    <a:pt x="137160" y="624840"/>
                  </a:cubicBezTo>
                  <a:cubicBezTo>
                    <a:pt x="163830" y="657860"/>
                    <a:pt x="229870" y="654050"/>
                    <a:pt x="251460" y="685800"/>
                  </a:cubicBezTo>
                  <a:cubicBezTo>
                    <a:pt x="273050" y="717550"/>
                    <a:pt x="267970" y="769620"/>
                    <a:pt x="266700" y="815340"/>
                  </a:cubicBezTo>
                  <a:cubicBezTo>
                    <a:pt x="265430" y="861060"/>
                    <a:pt x="237490" y="913130"/>
                    <a:pt x="243840" y="960120"/>
                  </a:cubicBezTo>
                  <a:cubicBezTo>
                    <a:pt x="250190" y="1007110"/>
                    <a:pt x="293370" y="1057910"/>
                    <a:pt x="304800" y="1097280"/>
                  </a:cubicBezTo>
                  <a:cubicBezTo>
                    <a:pt x="316230" y="1136650"/>
                    <a:pt x="322580" y="1140460"/>
                    <a:pt x="312420" y="1196340"/>
                  </a:cubicBezTo>
                  <a:cubicBezTo>
                    <a:pt x="302260" y="1252220"/>
                    <a:pt x="264160" y="1372870"/>
                    <a:pt x="243840" y="1432560"/>
                  </a:cubicBezTo>
                  <a:cubicBezTo>
                    <a:pt x="223520" y="1492250"/>
                    <a:pt x="205740" y="1512570"/>
                    <a:pt x="190500" y="1554480"/>
                  </a:cubicBezTo>
                  <a:cubicBezTo>
                    <a:pt x="175260" y="1596390"/>
                    <a:pt x="163830" y="1644650"/>
                    <a:pt x="152400" y="1684020"/>
                  </a:cubicBezTo>
                  <a:cubicBezTo>
                    <a:pt x="140970" y="1723390"/>
                    <a:pt x="125730" y="1769110"/>
                    <a:pt x="121920" y="1790700"/>
                  </a:cubicBezTo>
                  <a:cubicBezTo>
                    <a:pt x="118110" y="1812290"/>
                    <a:pt x="127000" y="1800860"/>
                    <a:pt x="129540" y="1813560"/>
                  </a:cubicBezTo>
                  <a:cubicBezTo>
                    <a:pt x="132080" y="1826260"/>
                    <a:pt x="115570" y="1838960"/>
                    <a:pt x="137160" y="1866900"/>
                  </a:cubicBezTo>
                  <a:cubicBezTo>
                    <a:pt x="158750" y="1894840"/>
                    <a:pt x="208915" y="1938020"/>
                    <a:pt x="259080" y="1981200"/>
                  </a:cubicBezTo>
                </a:path>
              </a:pathLst>
            </a:cu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33" name="Oval 32"/>
            <p:cNvSpPr/>
            <p:nvPr/>
          </p:nvSpPr>
          <p:spPr>
            <a:xfrm>
              <a:off x="7408000" y="2847474"/>
              <a:ext cx="288000" cy="288000"/>
            </a:xfrm>
            <a:prstGeom prst="ellipse">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1</a:t>
              </a:r>
              <a:endParaRPr lang="es-ES" sz="1400" b="1" dirty="0">
                <a:solidFill>
                  <a:srgbClr val="FFFFFF"/>
                </a:solidFill>
              </a:endParaRPr>
            </a:p>
          </p:txBody>
        </p:sp>
        <p:sp>
          <p:nvSpPr>
            <p:cNvPr id="34" name="Freeform 33"/>
            <p:cNvSpPr/>
            <p:nvPr/>
          </p:nvSpPr>
          <p:spPr>
            <a:xfrm>
              <a:off x="8429625" y="885825"/>
              <a:ext cx="504825" cy="2133600"/>
            </a:xfrm>
            <a:custGeom>
              <a:avLst/>
              <a:gdLst>
                <a:gd name="connsiteX0" fmla="*/ 0 w 504825"/>
                <a:gd name="connsiteY0" fmla="*/ 2133600 h 2133600"/>
                <a:gd name="connsiteX1" fmla="*/ 276225 w 504825"/>
                <a:gd name="connsiteY1" fmla="*/ 1609725 h 2133600"/>
                <a:gd name="connsiteX2" fmla="*/ 504825 w 504825"/>
                <a:gd name="connsiteY2" fmla="*/ 0 h 2133600"/>
              </a:gdLst>
              <a:ahLst/>
              <a:cxnLst>
                <a:cxn ang="0">
                  <a:pos x="connsiteX0" y="connsiteY0"/>
                </a:cxn>
                <a:cxn ang="0">
                  <a:pos x="connsiteX1" y="connsiteY1"/>
                </a:cxn>
                <a:cxn ang="0">
                  <a:pos x="connsiteX2" y="connsiteY2"/>
                </a:cxn>
              </a:cxnLst>
              <a:rect l="l" t="t" r="r" b="b"/>
              <a:pathLst>
                <a:path w="504825" h="2133600">
                  <a:moveTo>
                    <a:pt x="0" y="2133600"/>
                  </a:moveTo>
                  <a:cubicBezTo>
                    <a:pt x="96044" y="2049462"/>
                    <a:pt x="192088" y="1965325"/>
                    <a:pt x="276225" y="1609725"/>
                  </a:cubicBezTo>
                  <a:cubicBezTo>
                    <a:pt x="360363" y="1254125"/>
                    <a:pt x="432594" y="627062"/>
                    <a:pt x="504825" y="0"/>
                  </a:cubicBezTo>
                </a:path>
              </a:pathLst>
            </a:cu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35" name="Oval 34"/>
            <p:cNvSpPr/>
            <p:nvPr/>
          </p:nvSpPr>
          <p:spPr>
            <a:xfrm>
              <a:off x="8841432" y="1826620"/>
              <a:ext cx="288000" cy="288000"/>
            </a:xfrm>
            <a:prstGeom prst="ellipse">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3</a:t>
              </a:r>
              <a:endParaRPr lang="es-ES" sz="1400" b="1" dirty="0">
                <a:solidFill>
                  <a:srgbClr val="FFFFFF"/>
                </a:solidFill>
              </a:endParaRPr>
            </a:p>
          </p:txBody>
        </p:sp>
        <p:sp>
          <p:nvSpPr>
            <p:cNvPr id="36" name="Oval 35"/>
            <p:cNvSpPr/>
            <p:nvPr/>
          </p:nvSpPr>
          <p:spPr>
            <a:xfrm>
              <a:off x="7041264" y="5697013"/>
              <a:ext cx="288000" cy="288000"/>
            </a:xfrm>
            <a:prstGeom prst="ellipse">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4</a:t>
              </a:r>
              <a:endParaRPr lang="es-ES" sz="1400" b="1" dirty="0">
                <a:solidFill>
                  <a:srgbClr val="FFFFFF"/>
                </a:solidFill>
              </a:endParaRPr>
            </a:p>
          </p:txBody>
        </p:sp>
        <p:sp>
          <p:nvSpPr>
            <p:cNvPr id="37" name="Freeform 36"/>
            <p:cNvSpPr/>
            <p:nvPr/>
          </p:nvSpPr>
          <p:spPr>
            <a:xfrm>
              <a:off x="6963458" y="4914900"/>
              <a:ext cx="69802" cy="1165860"/>
            </a:xfrm>
            <a:custGeom>
              <a:avLst/>
              <a:gdLst>
                <a:gd name="connsiteX0" fmla="*/ 69802 w 69802"/>
                <a:gd name="connsiteY0" fmla="*/ 0 h 1165860"/>
                <a:gd name="connsiteX1" fmla="*/ 1222 w 69802"/>
                <a:gd name="connsiteY1" fmla="*/ 236220 h 1165860"/>
                <a:gd name="connsiteX2" fmla="*/ 24082 w 69802"/>
                <a:gd name="connsiteY2" fmla="*/ 426720 h 1165860"/>
                <a:gd name="connsiteX3" fmla="*/ 1222 w 69802"/>
                <a:gd name="connsiteY3" fmla="*/ 861060 h 1165860"/>
                <a:gd name="connsiteX4" fmla="*/ 31702 w 69802"/>
                <a:gd name="connsiteY4" fmla="*/ 1074420 h 1165860"/>
                <a:gd name="connsiteX5" fmla="*/ 24082 w 69802"/>
                <a:gd name="connsiteY5" fmla="*/ 1165860 h 1165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02" h="1165860">
                  <a:moveTo>
                    <a:pt x="69802" y="0"/>
                  </a:moveTo>
                  <a:cubicBezTo>
                    <a:pt x="39322" y="82550"/>
                    <a:pt x="8842" y="165100"/>
                    <a:pt x="1222" y="236220"/>
                  </a:cubicBezTo>
                  <a:cubicBezTo>
                    <a:pt x="-6398" y="307340"/>
                    <a:pt x="24082" y="322580"/>
                    <a:pt x="24082" y="426720"/>
                  </a:cubicBezTo>
                  <a:cubicBezTo>
                    <a:pt x="24082" y="530860"/>
                    <a:pt x="-48" y="753110"/>
                    <a:pt x="1222" y="861060"/>
                  </a:cubicBezTo>
                  <a:cubicBezTo>
                    <a:pt x="2492" y="969010"/>
                    <a:pt x="27892" y="1023620"/>
                    <a:pt x="31702" y="1074420"/>
                  </a:cubicBezTo>
                  <a:cubicBezTo>
                    <a:pt x="35512" y="1125220"/>
                    <a:pt x="29797" y="1145540"/>
                    <a:pt x="24082" y="1165860"/>
                  </a:cubicBezTo>
                </a:path>
              </a:pathLst>
            </a:cu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cxnSp>
          <p:nvCxnSpPr>
            <p:cNvPr id="39" name="Straight Arrow Connector 38"/>
            <p:cNvCxnSpPr/>
            <p:nvPr/>
          </p:nvCxnSpPr>
          <p:spPr>
            <a:xfrm flipV="1">
              <a:off x="8934450" y="425393"/>
              <a:ext cx="0" cy="627343"/>
            </a:xfrm>
            <a:prstGeom prst="straightConnector1">
              <a:avLst/>
            </a:prstGeom>
            <a:ln w="57150">
              <a:solidFill>
                <a:schemeClr val="accent3"/>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43" name="Straight Arrow Connector 42"/>
            <p:cNvCxnSpPr/>
            <p:nvPr/>
          </p:nvCxnSpPr>
          <p:spPr>
            <a:xfrm>
              <a:off x="6998359" y="5947709"/>
              <a:ext cx="0" cy="627343"/>
            </a:xfrm>
            <a:prstGeom prst="straightConnector1">
              <a:avLst/>
            </a:prstGeom>
            <a:ln w="57150">
              <a:solidFill>
                <a:schemeClr val="accent3"/>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a:off x="7550689" y="3721331"/>
              <a:ext cx="288000" cy="288000"/>
            </a:xfrm>
            <a:prstGeom prst="ellipse">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6</a:t>
              </a:r>
              <a:endParaRPr lang="es-ES" sz="1400" b="1" dirty="0">
                <a:solidFill>
                  <a:srgbClr val="FFFFFF"/>
                </a:solidFill>
              </a:endParaRPr>
            </a:p>
          </p:txBody>
        </p:sp>
        <p:sp>
          <p:nvSpPr>
            <p:cNvPr id="44" name="Oval 43"/>
            <p:cNvSpPr/>
            <p:nvPr/>
          </p:nvSpPr>
          <p:spPr>
            <a:xfrm>
              <a:off x="6072037" y="4040896"/>
              <a:ext cx="288000" cy="288000"/>
            </a:xfrm>
            <a:prstGeom prst="ellipse">
              <a:avLst/>
            </a:prstGeom>
            <a:solidFill>
              <a:schemeClr val="accent3"/>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5</a:t>
              </a:r>
              <a:endParaRPr lang="es-ES" sz="1400" b="1" dirty="0">
                <a:solidFill>
                  <a:srgbClr val="FFFFFF"/>
                </a:solidFill>
              </a:endParaRPr>
            </a:p>
          </p:txBody>
        </p:sp>
      </p:grpSp>
      <p:sp>
        <p:nvSpPr>
          <p:cNvPr id="38" name="Title 1"/>
          <p:cNvSpPr txBox="1">
            <a:spLocks/>
          </p:cNvSpPr>
          <p:nvPr/>
        </p:nvSpPr>
        <p:spPr bwMode="auto">
          <a:xfrm>
            <a:off x="344488" y="260648"/>
            <a:ext cx="8496943"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a:t>
            </a:r>
            <a:r>
              <a:rPr lang="es-ES" b="1" dirty="0" smtClean="0">
                <a:solidFill>
                  <a:srgbClr val="002060"/>
                </a:solidFill>
                <a:cs typeface="Arial" charset="0"/>
              </a:rPr>
              <a:t>turístico</a:t>
            </a:r>
            <a:endParaRPr lang="es-ES" dirty="0">
              <a:solidFill>
                <a:srgbClr val="002060"/>
              </a:solidFill>
              <a:cs typeface="Arial" charset="0"/>
            </a:endParaRPr>
          </a:p>
        </p:txBody>
      </p:sp>
      <p:graphicFrame>
        <p:nvGraphicFramePr>
          <p:cNvPr id="3" name="Table 2"/>
          <p:cNvGraphicFramePr>
            <a:graphicFrameLocks noGrp="1"/>
          </p:cNvGraphicFramePr>
          <p:nvPr>
            <p:extLst/>
          </p:nvPr>
        </p:nvGraphicFramePr>
        <p:xfrm>
          <a:off x="344487" y="1844824"/>
          <a:ext cx="3669180" cy="4554089"/>
        </p:xfrm>
        <a:graphic>
          <a:graphicData uri="http://schemas.openxmlformats.org/drawingml/2006/table">
            <a:tbl>
              <a:tblPr/>
              <a:tblGrid>
                <a:gridCol w="152690"/>
                <a:gridCol w="1123971"/>
                <a:gridCol w="1116000"/>
                <a:gridCol w="1276519"/>
              </a:tblGrid>
              <a:tr h="609931">
                <a:tc gridSpan="2">
                  <a:txBody>
                    <a:bodyPr/>
                    <a:lstStyle/>
                    <a:p>
                      <a:pPr algn="l" fontAlgn="b"/>
                      <a:r>
                        <a:rPr lang="es-ES" sz="1100" b="1" i="0" u="none" strike="noStrike" dirty="0" err="1" smtClean="0">
                          <a:solidFill>
                            <a:schemeClr val="bg1"/>
                          </a:solidFill>
                          <a:effectLst/>
                          <a:latin typeface="Arial  "/>
                        </a:rPr>
                        <a:t>Vias</a:t>
                      </a:r>
                      <a:r>
                        <a:rPr lang="es-ES" sz="1100" b="1" i="0" u="none" strike="noStrike" dirty="0" smtClean="0">
                          <a:solidFill>
                            <a:schemeClr val="bg1"/>
                          </a:solidFill>
                          <a:effectLst/>
                          <a:latin typeface="Arial  "/>
                        </a:rPr>
                        <a:t> de</a:t>
                      </a:r>
                      <a:r>
                        <a:rPr lang="es-ES" sz="1100" b="1" i="0" u="none" strike="noStrike" baseline="0" dirty="0" smtClean="0">
                          <a:solidFill>
                            <a:schemeClr val="bg1"/>
                          </a:solidFill>
                          <a:effectLst/>
                          <a:latin typeface="Arial  "/>
                        </a:rPr>
                        <a:t> conexión</a:t>
                      </a:r>
                      <a:endParaRPr lang="es-ES" sz="1100" b="1" i="0" u="none" strike="noStrike" dirty="0">
                        <a:solidFill>
                          <a:schemeClr val="bg1"/>
                        </a:solidFill>
                        <a:effectLst/>
                        <a:latin typeface="Arial  "/>
                      </a:endParaRPr>
                    </a:p>
                  </a:txBody>
                  <a:tcPr marL="36000" marR="36000" marT="36000" marB="3600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accent3"/>
                    </a:solidFill>
                  </a:tcPr>
                </a:tc>
                <a:tc hMerge="1">
                  <a:txBody>
                    <a:bodyPr/>
                    <a:lstStyle/>
                    <a:p>
                      <a:endParaRPr lang="es-ES"/>
                    </a:p>
                  </a:txBody>
                  <a:tcPr/>
                </a:tc>
                <a:tc>
                  <a:txBody>
                    <a:bodyPr/>
                    <a:lstStyle/>
                    <a:p>
                      <a:pPr algn="l" fontAlgn="b"/>
                      <a:r>
                        <a:rPr lang="es-ES" sz="1100" b="1" i="0" u="none" strike="noStrike" dirty="0" smtClean="0">
                          <a:solidFill>
                            <a:schemeClr val="bg1"/>
                          </a:solidFill>
                          <a:effectLst/>
                          <a:latin typeface="Arial  "/>
                        </a:rPr>
                        <a:t>Parroquias</a:t>
                      </a:r>
                      <a:r>
                        <a:rPr lang="es-ES" sz="1100" b="1" i="0" u="none" strike="noStrike" baseline="0" dirty="0" smtClean="0">
                          <a:solidFill>
                            <a:schemeClr val="bg1"/>
                          </a:solidFill>
                          <a:effectLst/>
                          <a:latin typeface="Arial  "/>
                        </a:rPr>
                        <a:t> de destino</a:t>
                      </a:r>
                      <a:endParaRPr lang="es-ES" sz="1100" b="1" i="0" u="none" strike="noStrike" dirty="0">
                        <a:solidFill>
                          <a:schemeClr val="bg1"/>
                        </a:solidFill>
                        <a:effectLst/>
                        <a:latin typeface="Arial  "/>
                      </a:endParaRPr>
                    </a:p>
                  </a:txBody>
                  <a:tcPr marL="36000" marR="36000" marT="36000" marB="3600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accent3"/>
                    </a:solidFill>
                  </a:tcPr>
                </a:tc>
                <a:tc>
                  <a:txBody>
                    <a:bodyPr/>
                    <a:lstStyle/>
                    <a:p>
                      <a:pPr algn="l" fontAlgn="b"/>
                      <a:r>
                        <a:rPr lang="es-ES" sz="1100" b="1" i="0" u="none" strike="noStrike" dirty="0" smtClean="0">
                          <a:solidFill>
                            <a:schemeClr val="bg1"/>
                          </a:solidFill>
                          <a:effectLst/>
                          <a:latin typeface="Arial  "/>
                        </a:rPr>
                        <a:t>Tipo de vía por distancia en tiempo a</a:t>
                      </a:r>
                      <a:r>
                        <a:rPr lang="es-ES" sz="1100" b="1" i="0" u="none" strike="noStrike" baseline="0" dirty="0" smtClean="0">
                          <a:solidFill>
                            <a:schemeClr val="bg1"/>
                          </a:solidFill>
                          <a:effectLst/>
                          <a:latin typeface="Arial  "/>
                        </a:rPr>
                        <a:t>l destino</a:t>
                      </a:r>
                      <a:endParaRPr lang="es-ES" sz="1100" b="1" i="0" u="none" strike="noStrike" dirty="0">
                        <a:solidFill>
                          <a:schemeClr val="bg1"/>
                        </a:solidFill>
                        <a:effectLst/>
                        <a:latin typeface="Arial  "/>
                      </a:endParaRPr>
                    </a:p>
                  </a:txBody>
                  <a:tcPr marL="36000" marR="36000" marT="36000" marB="3600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accent3"/>
                    </a:solidFill>
                  </a:tcPr>
                </a:tc>
              </a:tr>
              <a:tr h="411817">
                <a:tc>
                  <a:txBody>
                    <a:bodyPr/>
                    <a:lstStyle/>
                    <a:p>
                      <a:pPr algn="ctr" fontAlgn="b"/>
                      <a:r>
                        <a:rPr lang="es-ES" sz="1100" b="0" i="0" u="none" strike="noStrike" dirty="0">
                          <a:solidFill>
                            <a:srgbClr val="002060"/>
                          </a:solidFill>
                          <a:effectLst/>
                          <a:latin typeface="Arial  "/>
                        </a:rPr>
                        <a:t>1</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l" fontAlgn="b"/>
                      <a:r>
                        <a:rPr lang="es-ES" sz="1050" b="1" i="0" u="none" strike="noStrike" dirty="0" smtClean="0">
                          <a:solidFill>
                            <a:srgbClr val="002060"/>
                          </a:solidFill>
                          <a:effectLst/>
                          <a:latin typeface="Arial  "/>
                        </a:rPr>
                        <a:t>Autopista </a:t>
                      </a:r>
                      <a:r>
                        <a:rPr lang="es-ES" sz="1050" b="1" i="0" u="none" strike="noStrike" dirty="0">
                          <a:solidFill>
                            <a:srgbClr val="002060"/>
                          </a:solidFill>
                          <a:effectLst/>
                          <a:latin typeface="Arial  "/>
                        </a:rPr>
                        <a:t>Rumiñahui</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Alangasi</a:t>
                      </a:r>
                      <a:endParaRPr lang="es-ES" sz="1000" b="0" i="0" u="none" strike="noStrike" dirty="0" smtClean="0">
                        <a:solidFill>
                          <a:srgbClr val="002060"/>
                        </a:solidFill>
                        <a:effectLst/>
                        <a:latin typeface="Arial  "/>
                      </a:endParaRPr>
                    </a:p>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Pintag</a:t>
                      </a:r>
                      <a:endParaRPr lang="es-ES" sz="1000" b="0" i="0" u="none" strike="noStrike" dirty="0" smtClean="0">
                        <a:solidFill>
                          <a:srgbClr val="002060"/>
                        </a:solidFill>
                        <a:effectLst/>
                        <a:latin typeface="Arial  "/>
                      </a:endParaRP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endParaRPr lang="es-ES" sz="1000" b="0" i="0" u="none" strike="noStrike" kern="1200" dirty="0">
                        <a:solidFill>
                          <a:srgbClr val="002060"/>
                        </a:solidFill>
                        <a:effectLst/>
                        <a:latin typeface="Arial  "/>
                        <a:ea typeface="+mn-ea"/>
                        <a:cs typeface="+mn-cs"/>
                      </a:endParaRP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r>
              <a:tr h="1555758">
                <a:tc>
                  <a:txBody>
                    <a:bodyPr/>
                    <a:lstStyle/>
                    <a:p>
                      <a:pPr algn="ctr" fontAlgn="b"/>
                      <a:r>
                        <a:rPr lang="es-ES" sz="1100" b="0" i="0" u="none" strike="noStrike" dirty="0">
                          <a:solidFill>
                            <a:srgbClr val="002060"/>
                          </a:solidFill>
                          <a:effectLst/>
                          <a:latin typeface="Arial  "/>
                        </a:rPr>
                        <a:t>2</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l" fontAlgn="b"/>
                      <a:r>
                        <a:rPr lang="es-ES" sz="1050" b="1" i="0" u="none" strike="noStrike" dirty="0">
                          <a:solidFill>
                            <a:srgbClr val="002060"/>
                          </a:solidFill>
                          <a:effectLst/>
                          <a:latin typeface="Arial  "/>
                        </a:rPr>
                        <a:t>Vía </a:t>
                      </a:r>
                      <a:r>
                        <a:rPr lang="es-ES" sz="1050" b="1" i="0" u="none" strike="noStrike" dirty="0" err="1">
                          <a:solidFill>
                            <a:srgbClr val="002060"/>
                          </a:solidFill>
                          <a:effectLst/>
                          <a:latin typeface="Arial  "/>
                        </a:rPr>
                        <a:t>Calacalí</a:t>
                      </a:r>
                      <a:r>
                        <a:rPr lang="es-ES" sz="1050" b="1" i="0" u="none" strike="noStrike" dirty="0">
                          <a:solidFill>
                            <a:srgbClr val="002060"/>
                          </a:solidFill>
                          <a:effectLst/>
                          <a:latin typeface="Arial  "/>
                        </a:rPr>
                        <a:t> -  La Independencia </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Calacalí</a:t>
                      </a:r>
                      <a:endParaRPr lang="es-ES" sz="1000" b="0" i="0" u="none" strike="noStrike" dirty="0" smtClean="0">
                        <a:solidFill>
                          <a:srgbClr val="002060"/>
                        </a:solidFill>
                        <a:effectLst/>
                        <a:latin typeface="Arial  "/>
                      </a:endParaRPr>
                    </a:p>
                    <a:p>
                      <a:pPr marL="171450" indent="-171450" algn="l" fontAlgn="b">
                        <a:spcAft>
                          <a:spcPts val="300"/>
                        </a:spcAft>
                        <a:buFont typeface="Arial" panose="020B0604020202020204" pitchFamily="34" charset="0"/>
                        <a:buChar char="•"/>
                      </a:pPr>
                      <a:r>
                        <a:rPr lang="es-ES" sz="1000" b="0" i="0" u="none" strike="noStrike" dirty="0" smtClean="0">
                          <a:solidFill>
                            <a:srgbClr val="002060"/>
                          </a:solidFill>
                          <a:effectLst/>
                          <a:latin typeface="Arial  "/>
                        </a:rPr>
                        <a:t>Nono</a:t>
                      </a:r>
                    </a:p>
                    <a:p>
                      <a:pPr marL="171450" indent="-171450" algn="l" fontAlgn="b">
                        <a:spcAft>
                          <a:spcPts val="300"/>
                        </a:spcAft>
                        <a:buFont typeface="Arial" panose="020B0604020202020204" pitchFamily="34" charset="0"/>
                        <a:buChar char="•"/>
                      </a:pPr>
                      <a:r>
                        <a:rPr lang="es-ES" sz="1000" b="0" i="0" u="none" strike="noStrike" dirty="0" smtClean="0">
                          <a:solidFill>
                            <a:srgbClr val="002060"/>
                          </a:solidFill>
                          <a:effectLst/>
                          <a:latin typeface="Arial  "/>
                        </a:rPr>
                        <a:t>Pacto</a:t>
                      </a:r>
                    </a:p>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Gualea</a:t>
                      </a:r>
                      <a:endParaRPr lang="es-ES" sz="1000" b="0" i="0" u="none" strike="noStrike" dirty="0" smtClean="0">
                        <a:solidFill>
                          <a:srgbClr val="002060"/>
                        </a:solidFill>
                        <a:effectLst/>
                        <a:latin typeface="Arial  "/>
                      </a:endParaRPr>
                    </a:p>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Nanegal</a:t>
                      </a:r>
                      <a:endParaRPr lang="es-ES" sz="1000" b="0" i="0" u="none" strike="noStrike" dirty="0" smtClean="0">
                        <a:solidFill>
                          <a:srgbClr val="002060"/>
                        </a:solidFill>
                        <a:effectLst/>
                        <a:latin typeface="Arial  "/>
                      </a:endParaRPr>
                    </a:p>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Nanegalito</a:t>
                      </a:r>
                      <a:endParaRPr lang="es-ES" sz="1000" b="0" i="0" u="none" strike="noStrike" dirty="0" smtClean="0">
                        <a:solidFill>
                          <a:srgbClr val="002060"/>
                        </a:solidFill>
                        <a:effectLst/>
                        <a:latin typeface="Arial  "/>
                      </a:endParaRPr>
                    </a:p>
                    <a:p>
                      <a:pPr marL="171450" indent="-171450" algn="l" fontAlgn="b">
                        <a:spcAft>
                          <a:spcPts val="300"/>
                        </a:spcAft>
                        <a:buFont typeface="Arial" panose="020B0604020202020204" pitchFamily="34" charset="0"/>
                        <a:buChar char="•"/>
                      </a:pPr>
                      <a:r>
                        <a:rPr lang="es-ES" sz="1000" b="0" i="0" u="none" strike="noStrike" dirty="0" smtClean="0">
                          <a:solidFill>
                            <a:srgbClr val="002060"/>
                          </a:solidFill>
                          <a:effectLst/>
                          <a:latin typeface="Arial  "/>
                        </a:rPr>
                        <a:t>San Antonio</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excursión</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r>
              <a:tr h="823637">
                <a:tc>
                  <a:txBody>
                    <a:bodyPr/>
                    <a:lstStyle/>
                    <a:p>
                      <a:pPr algn="ctr" fontAlgn="b"/>
                      <a:r>
                        <a:rPr lang="es-ES" sz="1100" b="0" i="0" u="none" strike="noStrike" dirty="0">
                          <a:solidFill>
                            <a:srgbClr val="002060"/>
                          </a:solidFill>
                          <a:effectLst/>
                          <a:latin typeface="Arial  "/>
                        </a:rPr>
                        <a:t>3</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l" fontAlgn="b"/>
                      <a:r>
                        <a:rPr lang="es-ES" sz="1050" b="1" i="0" u="none" strike="noStrike" dirty="0">
                          <a:solidFill>
                            <a:srgbClr val="002060"/>
                          </a:solidFill>
                          <a:effectLst/>
                          <a:latin typeface="Arial  "/>
                        </a:rPr>
                        <a:t>Panamericana Norte</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Guayllabamba</a:t>
                      </a:r>
                      <a:endParaRPr lang="es-ES" sz="1000" b="0" i="0" u="none" strike="noStrike" dirty="0" smtClean="0">
                        <a:solidFill>
                          <a:srgbClr val="002060"/>
                        </a:solidFill>
                        <a:effectLst/>
                        <a:latin typeface="Arial  "/>
                      </a:endParaRPr>
                    </a:p>
                    <a:p>
                      <a:pPr marL="171450" indent="-171450" algn="l" fontAlgn="b">
                        <a:spcAft>
                          <a:spcPts val="300"/>
                        </a:spcAft>
                        <a:buFont typeface="Arial" panose="020B0604020202020204" pitchFamily="34" charset="0"/>
                        <a:buChar char="•"/>
                      </a:pPr>
                      <a:r>
                        <a:rPr lang="es-ES" sz="1000" b="0" i="0" u="none" strike="noStrike" dirty="0" smtClean="0">
                          <a:solidFill>
                            <a:srgbClr val="002060"/>
                          </a:solidFill>
                          <a:effectLst/>
                          <a:latin typeface="Arial  "/>
                        </a:rPr>
                        <a:t>El Quinche</a:t>
                      </a:r>
                    </a:p>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Perucho</a:t>
                      </a:r>
                      <a:endParaRPr lang="es-ES" sz="1000" b="0" i="0" u="none" strike="noStrike" dirty="0" smtClean="0">
                        <a:solidFill>
                          <a:srgbClr val="002060"/>
                        </a:solidFill>
                        <a:effectLst/>
                        <a:latin typeface="Arial  "/>
                      </a:endParaRP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p>
                  </a:txBody>
                  <a:tcPr marL="36000" marR="3600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r>
              <a:tr h="366060">
                <a:tc>
                  <a:txBody>
                    <a:bodyPr/>
                    <a:lstStyle/>
                    <a:p>
                      <a:pPr algn="ctr" fontAlgn="b"/>
                      <a:r>
                        <a:rPr lang="es-ES" sz="1100" b="0" i="0" u="none" strike="noStrike" dirty="0">
                          <a:solidFill>
                            <a:srgbClr val="002060"/>
                          </a:solidFill>
                          <a:effectLst/>
                          <a:latin typeface="Arial  "/>
                        </a:rPr>
                        <a:t>4</a:t>
                      </a: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s-ES" sz="1050" b="1" i="0" u="none" strike="noStrike" dirty="0">
                          <a:solidFill>
                            <a:srgbClr val="002060"/>
                          </a:solidFill>
                          <a:effectLst/>
                          <a:latin typeface="Arial  "/>
                        </a:rPr>
                        <a:t>Panamericana Sur </a:t>
                      </a: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Amaguaña</a:t>
                      </a:r>
                      <a:endParaRPr lang="es-ES" sz="1000" b="0" i="0" u="none" strike="noStrike" dirty="0">
                        <a:solidFill>
                          <a:srgbClr val="002060"/>
                        </a:solidFill>
                        <a:effectLst/>
                        <a:latin typeface="Arial  "/>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marR="0" indent="-171450" algn="l" defTabSz="806555" rtl="0" eaLnBrk="1" fontAlgn="b" latinLnBrk="0" hangingPunct="1">
                        <a:lnSpc>
                          <a:spcPct val="100000"/>
                        </a:lnSpc>
                        <a:spcBef>
                          <a:spcPts val="0"/>
                        </a:spcBef>
                        <a:spcAft>
                          <a:spcPts val="300"/>
                        </a:spcAft>
                        <a:buClrTx/>
                        <a:buSzTx/>
                        <a:buFont typeface="Arial" panose="020B0604020202020204" pitchFamily="34" charset="0"/>
                        <a:buChar char="•"/>
                        <a:tabLst/>
                        <a:defRPr/>
                      </a:pPr>
                      <a:r>
                        <a:rPr lang="es-ES" sz="1000" b="0" i="0" u="none" strike="noStrike" kern="1200" dirty="0" smtClean="0">
                          <a:solidFill>
                            <a:srgbClr val="002060"/>
                          </a:solidFill>
                          <a:effectLst/>
                          <a:latin typeface="Arial  "/>
                          <a:ea typeface="+mn-ea"/>
                          <a:cs typeface="+mn-cs"/>
                        </a:rPr>
                        <a:t>De interpretación </a:t>
                      </a: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r>
              <a:tr h="549091">
                <a:tc>
                  <a:txBody>
                    <a:bodyPr/>
                    <a:lstStyle/>
                    <a:p>
                      <a:pPr algn="ctr" fontAlgn="b"/>
                      <a:r>
                        <a:rPr lang="es-ES" sz="1100" b="0" i="0" u="none" strike="noStrike" dirty="0" smtClean="0">
                          <a:solidFill>
                            <a:srgbClr val="002060"/>
                          </a:solidFill>
                          <a:effectLst/>
                          <a:latin typeface="Arial  "/>
                        </a:rPr>
                        <a:t>5</a:t>
                      </a:r>
                      <a:endParaRPr lang="es-ES" sz="1100" b="0" i="0" u="none" strike="noStrike" dirty="0">
                        <a:solidFill>
                          <a:srgbClr val="002060"/>
                        </a:solidFill>
                        <a:effectLst/>
                        <a:latin typeface="Arial  "/>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s-ES" sz="1050" b="1" i="0" u="none" strike="noStrike" dirty="0" smtClean="0">
                          <a:solidFill>
                            <a:srgbClr val="002060"/>
                          </a:solidFill>
                          <a:effectLst/>
                          <a:latin typeface="Arial  "/>
                        </a:rPr>
                        <a:t>Av. Mariscal Sucre/ Sur de Quito</a:t>
                      </a:r>
                      <a:endParaRPr lang="es-ES" sz="1050" b="1" i="0" u="none" strike="noStrike" dirty="0">
                        <a:solidFill>
                          <a:srgbClr val="002060"/>
                        </a:solidFill>
                        <a:effectLst/>
                        <a:latin typeface="Arial  "/>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Lloa</a:t>
                      </a:r>
                      <a:endParaRPr lang="es-ES" sz="1000" b="0" i="0" u="none" strike="noStrike" dirty="0">
                        <a:solidFill>
                          <a:srgbClr val="002060"/>
                        </a:solidFill>
                        <a:effectLst/>
                        <a:latin typeface="Arial  "/>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endParaRPr lang="es-ES" sz="1000" b="0" i="0" u="none" strike="noStrike" kern="1200" dirty="0">
                        <a:solidFill>
                          <a:srgbClr val="002060"/>
                        </a:solidFill>
                        <a:effectLst/>
                        <a:latin typeface="Arial  "/>
                        <a:ea typeface="+mn-ea"/>
                        <a:cs typeface="+mn-cs"/>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r>
              <a:tr h="237795">
                <a:tc>
                  <a:txBody>
                    <a:bodyPr/>
                    <a:lstStyle/>
                    <a:p>
                      <a:pPr algn="ctr" fontAlgn="b"/>
                      <a:r>
                        <a:rPr lang="es-ES" sz="1100" b="0" i="0" u="none" strike="noStrike" dirty="0" smtClean="0">
                          <a:solidFill>
                            <a:srgbClr val="002060"/>
                          </a:solidFill>
                          <a:effectLst/>
                          <a:latin typeface="Arial  "/>
                        </a:rPr>
                        <a:t>6</a:t>
                      </a:r>
                      <a:endParaRPr lang="es-ES" sz="1100" b="0" i="0" u="none" strike="noStrike" dirty="0">
                        <a:solidFill>
                          <a:srgbClr val="002060"/>
                        </a:solidFill>
                        <a:effectLst/>
                        <a:latin typeface="Arial  "/>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fontAlgn="b"/>
                      <a:r>
                        <a:rPr lang="es-ES" sz="1050" b="1" i="0" u="none" strike="noStrike" dirty="0" smtClean="0">
                          <a:solidFill>
                            <a:srgbClr val="002060"/>
                          </a:solidFill>
                          <a:effectLst/>
                          <a:latin typeface="Arial  "/>
                        </a:rPr>
                        <a:t>Ruta Viva</a:t>
                      </a:r>
                      <a:endParaRPr lang="es-ES" sz="1050" b="1" i="0" u="none" strike="noStrike" dirty="0">
                        <a:solidFill>
                          <a:srgbClr val="002060"/>
                        </a:solidFill>
                        <a:effectLst/>
                        <a:latin typeface="Arial  "/>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fontAlgn="b">
                        <a:spcAft>
                          <a:spcPts val="300"/>
                        </a:spcAft>
                        <a:buFont typeface="Arial" panose="020B0604020202020204" pitchFamily="34" charset="0"/>
                        <a:buChar char="•"/>
                      </a:pPr>
                      <a:r>
                        <a:rPr lang="es-ES" sz="1000" b="0" i="0" u="none" strike="noStrike" dirty="0" err="1" smtClean="0">
                          <a:solidFill>
                            <a:srgbClr val="002060"/>
                          </a:solidFill>
                          <a:effectLst/>
                          <a:latin typeface="Arial  "/>
                        </a:rPr>
                        <a:t>Cumbaya</a:t>
                      </a:r>
                      <a:endParaRPr lang="es-ES" sz="1000" b="0" i="0" u="none" strike="noStrike" dirty="0">
                        <a:solidFill>
                          <a:srgbClr val="002060"/>
                        </a:solidFill>
                        <a:effectLst/>
                        <a:latin typeface="Arial  "/>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spcAft>
                          <a:spcPts val="300"/>
                        </a:spcAft>
                        <a:buFont typeface="Arial" panose="020B0604020202020204" pitchFamily="34" charset="0"/>
                        <a:buChar char="•"/>
                      </a:pPr>
                      <a:r>
                        <a:rPr lang="es-ES" sz="1000" b="0" i="0" u="none" strike="noStrike" kern="1200" dirty="0" smtClean="0">
                          <a:solidFill>
                            <a:srgbClr val="002060"/>
                          </a:solidFill>
                          <a:effectLst/>
                          <a:latin typeface="Arial  "/>
                          <a:ea typeface="+mn-ea"/>
                          <a:cs typeface="+mn-cs"/>
                        </a:rPr>
                        <a:t>De interpretación </a:t>
                      </a:r>
                      <a:endParaRPr lang="es-ES" sz="1000" b="0" i="0" u="none" strike="noStrike" kern="1200" dirty="0">
                        <a:solidFill>
                          <a:srgbClr val="002060"/>
                        </a:solidFill>
                        <a:effectLst/>
                        <a:latin typeface="Arial  "/>
                        <a:ea typeface="+mn-ea"/>
                        <a:cs typeface="+mn-cs"/>
                      </a:endParaRPr>
                    </a:p>
                  </a:txBody>
                  <a:tcPr marL="36000" marR="36000" marT="0" marB="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r>
            </a:tbl>
          </a:graphicData>
        </a:graphic>
      </p:graphicFrame>
      <p:sp>
        <p:nvSpPr>
          <p:cNvPr id="40" name="Freeform 39"/>
          <p:cNvSpPr/>
          <p:nvPr/>
        </p:nvSpPr>
        <p:spPr>
          <a:xfrm>
            <a:off x="7343775" y="3538538"/>
            <a:ext cx="366713" cy="182627"/>
          </a:xfrm>
          <a:custGeom>
            <a:avLst/>
            <a:gdLst>
              <a:gd name="connsiteX0" fmla="*/ 0 w 366713"/>
              <a:gd name="connsiteY0" fmla="*/ 0 h 182627"/>
              <a:gd name="connsiteX1" fmla="*/ 95250 w 366713"/>
              <a:gd name="connsiteY1" fmla="*/ 109537 h 182627"/>
              <a:gd name="connsiteX2" fmla="*/ 161925 w 366713"/>
              <a:gd name="connsiteY2" fmla="*/ 176212 h 182627"/>
              <a:gd name="connsiteX3" fmla="*/ 366713 w 366713"/>
              <a:gd name="connsiteY3" fmla="*/ 176212 h 182627"/>
            </a:gdLst>
            <a:ahLst/>
            <a:cxnLst>
              <a:cxn ang="0">
                <a:pos x="connsiteX0" y="connsiteY0"/>
              </a:cxn>
              <a:cxn ang="0">
                <a:pos x="connsiteX1" y="connsiteY1"/>
              </a:cxn>
              <a:cxn ang="0">
                <a:pos x="connsiteX2" y="connsiteY2"/>
              </a:cxn>
              <a:cxn ang="0">
                <a:pos x="connsiteX3" y="connsiteY3"/>
              </a:cxn>
            </a:cxnLst>
            <a:rect l="l" t="t" r="r" b="b"/>
            <a:pathLst>
              <a:path w="366713" h="182627">
                <a:moveTo>
                  <a:pt x="0" y="0"/>
                </a:moveTo>
                <a:cubicBezTo>
                  <a:pt x="34131" y="40084"/>
                  <a:pt x="68262" y="80168"/>
                  <a:pt x="95250" y="109537"/>
                </a:cubicBezTo>
                <a:cubicBezTo>
                  <a:pt x="122238" y="138906"/>
                  <a:pt x="116681" y="165100"/>
                  <a:pt x="161925" y="176212"/>
                </a:cubicBezTo>
                <a:cubicBezTo>
                  <a:pt x="207169" y="187325"/>
                  <a:pt x="286941" y="181768"/>
                  <a:pt x="366713" y="176212"/>
                </a:cubicBezTo>
              </a:path>
            </a:pathLst>
          </a:cu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1" name="Freeform 40"/>
          <p:cNvSpPr/>
          <p:nvPr/>
        </p:nvSpPr>
        <p:spPr>
          <a:xfrm>
            <a:off x="6329298" y="3910013"/>
            <a:ext cx="519177" cy="862012"/>
          </a:xfrm>
          <a:custGeom>
            <a:avLst/>
            <a:gdLst>
              <a:gd name="connsiteX0" fmla="*/ 519177 w 519177"/>
              <a:gd name="connsiteY0" fmla="*/ 0 h 862012"/>
              <a:gd name="connsiteX1" fmla="*/ 381065 w 519177"/>
              <a:gd name="connsiteY1" fmla="*/ 28575 h 862012"/>
              <a:gd name="connsiteX2" fmla="*/ 309627 w 519177"/>
              <a:gd name="connsiteY2" fmla="*/ 123825 h 862012"/>
              <a:gd name="connsiteX3" fmla="*/ 281052 w 519177"/>
              <a:gd name="connsiteY3" fmla="*/ 200025 h 862012"/>
              <a:gd name="connsiteX4" fmla="*/ 171515 w 519177"/>
              <a:gd name="connsiteY4" fmla="*/ 319087 h 862012"/>
              <a:gd name="connsiteX5" fmla="*/ 100077 w 519177"/>
              <a:gd name="connsiteY5" fmla="*/ 333375 h 862012"/>
              <a:gd name="connsiteX6" fmla="*/ 47690 w 519177"/>
              <a:gd name="connsiteY6" fmla="*/ 400050 h 862012"/>
              <a:gd name="connsiteX7" fmla="*/ 65 w 519177"/>
              <a:gd name="connsiteY7" fmla="*/ 495300 h 862012"/>
              <a:gd name="connsiteX8" fmla="*/ 38165 w 519177"/>
              <a:gd name="connsiteY8" fmla="*/ 647700 h 862012"/>
              <a:gd name="connsiteX9" fmla="*/ 71502 w 519177"/>
              <a:gd name="connsiteY9" fmla="*/ 862012 h 86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9177" h="862012">
                <a:moveTo>
                  <a:pt x="519177" y="0"/>
                </a:moveTo>
                <a:cubicBezTo>
                  <a:pt x="467583" y="3968"/>
                  <a:pt x="415990" y="7937"/>
                  <a:pt x="381065" y="28575"/>
                </a:cubicBezTo>
                <a:cubicBezTo>
                  <a:pt x="346140" y="49213"/>
                  <a:pt x="326296" y="95250"/>
                  <a:pt x="309627" y="123825"/>
                </a:cubicBezTo>
                <a:cubicBezTo>
                  <a:pt x="292958" y="152400"/>
                  <a:pt x="304071" y="167481"/>
                  <a:pt x="281052" y="200025"/>
                </a:cubicBezTo>
                <a:cubicBezTo>
                  <a:pt x="258033" y="232569"/>
                  <a:pt x="201677" y="296862"/>
                  <a:pt x="171515" y="319087"/>
                </a:cubicBezTo>
                <a:cubicBezTo>
                  <a:pt x="141353" y="341312"/>
                  <a:pt x="120714" y="319881"/>
                  <a:pt x="100077" y="333375"/>
                </a:cubicBezTo>
                <a:cubicBezTo>
                  <a:pt x="79440" y="346869"/>
                  <a:pt x="64359" y="373063"/>
                  <a:pt x="47690" y="400050"/>
                </a:cubicBezTo>
                <a:cubicBezTo>
                  <a:pt x="31021" y="427037"/>
                  <a:pt x="1652" y="454025"/>
                  <a:pt x="65" y="495300"/>
                </a:cubicBezTo>
                <a:cubicBezTo>
                  <a:pt x="-1522" y="536575"/>
                  <a:pt x="26259" y="586581"/>
                  <a:pt x="38165" y="647700"/>
                </a:cubicBezTo>
                <a:cubicBezTo>
                  <a:pt x="50071" y="708819"/>
                  <a:pt x="60786" y="785415"/>
                  <a:pt x="71502" y="862012"/>
                </a:cubicBezTo>
              </a:path>
            </a:pathLst>
          </a:cu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 </a:t>
            </a:r>
            <a:r>
              <a:rPr lang="es-ES" b="0" i="1" dirty="0">
                <a:solidFill>
                  <a:srgbClr val="002776"/>
                </a:solidFill>
              </a:rPr>
              <a:t>Desarrollo</a:t>
            </a:r>
          </a:p>
        </p:txBody>
      </p:sp>
      <p:sp>
        <p:nvSpPr>
          <p:cNvPr id="19" name="Slide Number Placeholder 18"/>
          <p:cNvSpPr>
            <a:spLocks noGrp="1"/>
          </p:cNvSpPr>
          <p:nvPr>
            <p:ph type="sldNum" sz="quarter" idx="10"/>
          </p:nvPr>
        </p:nvSpPr>
        <p:spPr/>
        <p:txBody>
          <a:bodyPr/>
          <a:lstStyle/>
          <a:p>
            <a:fld id="{20A7A354-C5FB-4D1E-BE75-5A939ED93F75}" type="slidenum">
              <a:rPr lang="es-ES" smtClean="0">
                <a:solidFill>
                  <a:srgbClr val="002776"/>
                </a:solidFill>
              </a:rPr>
              <a:pPr/>
              <a:t>280</a:t>
            </a:fld>
            <a:endParaRPr lang="es-ES" dirty="0">
              <a:solidFill>
                <a:srgbClr val="002776"/>
              </a:solidFill>
            </a:endParaRPr>
          </a:p>
        </p:txBody>
      </p:sp>
    </p:spTree>
    <p:extLst>
      <p:ext uri="{BB962C8B-B14F-4D97-AF65-F5344CB8AC3E}">
        <p14:creationId xmlns:p14="http://schemas.microsoft.com/office/powerpoint/2010/main" val="16294183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t="47756" r="34517" b="15100"/>
          <a:stretch/>
        </p:blipFill>
        <p:spPr bwMode="auto">
          <a:xfrm>
            <a:off x="344488" y="1556792"/>
            <a:ext cx="4491112" cy="4536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dirty="0" smtClean="0">
                <a:solidFill>
                  <a:srgbClr val="00B0F0"/>
                </a:solidFill>
                <a:cs typeface="Arial" charset="0"/>
              </a:rPr>
              <a:t>Foco por barrios (i/iv): </a:t>
            </a:r>
            <a:r>
              <a:rPr lang="es-ES" sz="2000" b="1" dirty="0" smtClean="0">
                <a:solidFill>
                  <a:srgbClr val="00B0F0"/>
                </a:solidFill>
                <a:cs typeface="Arial" charset="0"/>
              </a:rPr>
              <a:t>Centro histórico (ZET)</a:t>
            </a:r>
            <a:endParaRPr lang="es-ES" sz="1400" i="1" dirty="0">
              <a:solidFill>
                <a:srgbClr val="00B0F0"/>
              </a:solidFill>
              <a:cs typeface="Arial" charset="0"/>
            </a:endParaRPr>
          </a:p>
        </p:txBody>
      </p:sp>
      <p:sp>
        <p:nvSpPr>
          <p:cNvPr id="9" name="Rounded Rectangle 8"/>
          <p:cNvSpPr/>
          <p:nvPr/>
        </p:nvSpPr>
        <p:spPr bwMode="auto">
          <a:xfrm>
            <a:off x="371600"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Localización y elementos del espacio turístico</a:t>
            </a:r>
            <a:endParaRPr lang="es-ES" sz="1200" b="1" dirty="0">
              <a:solidFill>
                <a:srgbClr val="FFFFFF"/>
              </a:solidFill>
              <a:cs typeface="Arial" pitchFamily="34" charset="0"/>
            </a:endParaRPr>
          </a:p>
        </p:txBody>
      </p:sp>
      <p:sp>
        <p:nvSpPr>
          <p:cNvPr id="10" name="Rounded Rectangle 9"/>
          <p:cNvSpPr/>
          <p:nvPr/>
        </p:nvSpPr>
        <p:spPr bwMode="auto">
          <a:xfrm>
            <a:off x="5111367"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Principales características y situación actual</a:t>
            </a:r>
            <a:endParaRPr lang="es-ES" sz="1200" b="1" dirty="0">
              <a:solidFill>
                <a:srgbClr val="FFFFFF"/>
              </a:solidFill>
              <a:cs typeface="Arial" pitchFamily="34" charset="0"/>
            </a:endParaRPr>
          </a:p>
        </p:txBody>
      </p:sp>
      <p:grpSp>
        <p:nvGrpSpPr>
          <p:cNvPr id="31" name="Group 30"/>
          <p:cNvGrpSpPr/>
          <p:nvPr/>
        </p:nvGrpSpPr>
        <p:grpSpPr>
          <a:xfrm>
            <a:off x="7389167" y="1481344"/>
            <a:ext cx="2253365" cy="2015139"/>
            <a:chOff x="6815200" y="4086289"/>
            <a:chExt cx="2852763" cy="2438336"/>
          </a:xfrm>
        </p:grpSpPr>
        <p:sp>
          <p:nvSpPr>
            <p:cNvPr id="11" name="Rectangle 10"/>
            <p:cNvSpPr/>
            <p:nvPr/>
          </p:nvSpPr>
          <p:spPr bwMode="auto">
            <a:xfrm>
              <a:off x="6934921" y="4190160"/>
              <a:ext cx="2640446" cy="2334465"/>
            </a:xfrm>
            <a:prstGeom prst="rect">
              <a:avLst/>
            </a:prstGeom>
            <a:noFill/>
            <a:ln w="9525" cap="flat" cmpd="sng" algn="ctr">
              <a:solidFill>
                <a:srgbClr val="FFFFFF">
                  <a:lumMod val="75000"/>
                </a:srgb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363538" indent="-188913" defTabSz="914400" fontAlgn="base">
                <a:lnSpc>
                  <a:spcPct val="106000"/>
                </a:lnSpc>
                <a:spcBef>
                  <a:spcPct val="0"/>
                </a:spcBef>
                <a:spcAft>
                  <a:spcPct val="0"/>
                </a:spcAft>
                <a:buFont typeface="Arial" panose="020B0604020202020204" pitchFamily="34" charset="0"/>
                <a:buChar char="•"/>
                <a:defRPr/>
              </a:pPr>
              <a:endParaRPr lang="es-ES" sz="1000" b="1" kern="0" dirty="0" smtClean="0">
                <a:solidFill>
                  <a:srgbClr val="000000"/>
                </a:solidFill>
                <a:cs typeface="Arial" pitchFamily="34" charset="0"/>
              </a:endParaRPr>
            </a:p>
          </p:txBody>
        </p:sp>
        <p:sp>
          <p:nvSpPr>
            <p:cNvPr id="12" name="TxtBox:83/125"/>
            <p:cNvSpPr/>
            <p:nvPr/>
          </p:nvSpPr>
          <p:spPr bwMode="auto">
            <a:xfrm>
              <a:off x="7115878" y="4086289"/>
              <a:ext cx="2280290" cy="23687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i="1" dirty="0" smtClean="0">
                  <a:solidFill>
                    <a:srgbClr val="002060"/>
                  </a:solidFill>
                  <a:cs typeface="Arial" pitchFamily="34" charset="0"/>
                </a:rPr>
                <a:t>Ciclo de vida del barrio</a:t>
              </a:r>
              <a:endParaRPr lang="es-ES" sz="1200" b="1" i="1" dirty="0">
                <a:solidFill>
                  <a:srgbClr val="002060"/>
                </a:solidFill>
                <a:cs typeface="Arial" pitchFamily="34" charset="0"/>
              </a:endParaRPr>
            </a:p>
          </p:txBody>
        </p:sp>
        <p:sp>
          <p:nvSpPr>
            <p:cNvPr id="13" name="TxtBox:83/125"/>
            <p:cNvSpPr/>
            <p:nvPr/>
          </p:nvSpPr>
          <p:spPr bwMode="auto">
            <a:xfrm>
              <a:off x="6815200" y="6245734"/>
              <a:ext cx="78548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err="1" smtClean="0">
                  <a:solidFill>
                    <a:srgbClr val="002060"/>
                  </a:solidFill>
                  <a:cs typeface="Arial" pitchFamily="34" charset="0"/>
                </a:rPr>
                <a:t>Intro</a:t>
              </a:r>
              <a:endParaRPr lang="es-ES" sz="900" dirty="0">
                <a:solidFill>
                  <a:srgbClr val="002060"/>
                </a:solidFill>
                <a:cs typeface="Arial" pitchFamily="34" charset="0"/>
              </a:endParaRPr>
            </a:p>
          </p:txBody>
        </p:sp>
        <p:sp>
          <p:nvSpPr>
            <p:cNvPr id="14" name="TxtBox:83/125"/>
            <p:cNvSpPr/>
            <p:nvPr/>
          </p:nvSpPr>
          <p:spPr bwMode="auto">
            <a:xfrm>
              <a:off x="7407882" y="6245732"/>
              <a:ext cx="88510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Crecimiento</a:t>
              </a:r>
              <a:endParaRPr lang="es-ES" sz="900" dirty="0">
                <a:solidFill>
                  <a:srgbClr val="002060"/>
                </a:solidFill>
                <a:cs typeface="Arial" pitchFamily="34" charset="0"/>
              </a:endParaRPr>
            </a:p>
          </p:txBody>
        </p:sp>
        <p:sp>
          <p:nvSpPr>
            <p:cNvPr id="15" name="TxtBox:83/125"/>
            <p:cNvSpPr/>
            <p:nvPr/>
          </p:nvSpPr>
          <p:spPr bwMode="auto">
            <a:xfrm>
              <a:off x="8239982" y="6245734"/>
              <a:ext cx="78548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Madurez</a:t>
              </a:r>
              <a:endParaRPr lang="es-ES" sz="900" dirty="0">
                <a:solidFill>
                  <a:srgbClr val="002060"/>
                </a:solidFill>
                <a:cs typeface="Arial" pitchFamily="34" charset="0"/>
              </a:endParaRPr>
            </a:p>
          </p:txBody>
        </p:sp>
        <p:sp>
          <p:nvSpPr>
            <p:cNvPr id="16" name="TxtBox:83/125"/>
            <p:cNvSpPr/>
            <p:nvPr/>
          </p:nvSpPr>
          <p:spPr bwMode="auto">
            <a:xfrm>
              <a:off x="8882475" y="6245734"/>
              <a:ext cx="78548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Declive</a:t>
              </a:r>
              <a:endParaRPr lang="es-ES" sz="900" dirty="0">
                <a:solidFill>
                  <a:srgbClr val="002060"/>
                </a:solidFill>
                <a:cs typeface="Arial" pitchFamily="34" charset="0"/>
              </a:endParaRPr>
            </a:p>
          </p:txBody>
        </p:sp>
        <p:cxnSp>
          <p:nvCxnSpPr>
            <p:cNvPr id="17" name="Straight Arrow Connector 16"/>
            <p:cNvCxnSpPr/>
            <p:nvPr/>
          </p:nvCxnSpPr>
          <p:spPr bwMode="auto">
            <a:xfrm>
              <a:off x="7101872" y="6134100"/>
              <a:ext cx="2397457" cy="0"/>
            </a:xfrm>
            <a:prstGeom prst="straightConnector1">
              <a:avLst/>
            </a:prstGeom>
            <a:solidFill>
              <a:srgbClr val="002776"/>
            </a:solidFill>
            <a:ln w="9525" cap="flat" cmpd="sng" algn="ctr">
              <a:solidFill>
                <a:srgbClr val="FFFFFF">
                  <a:lumMod val="75000"/>
                </a:srgbClr>
              </a:solidFill>
              <a:prstDash val="solid"/>
              <a:round/>
              <a:headEnd type="none" w="med" len="med"/>
              <a:tailEnd type="triangle"/>
            </a:ln>
            <a:effectLst/>
          </p:spPr>
        </p:cxnSp>
        <p:cxnSp>
          <p:nvCxnSpPr>
            <p:cNvPr id="18" name="Straight Connector 17"/>
            <p:cNvCxnSpPr/>
            <p:nvPr/>
          </p:nvCxnSpPr>
          <p:spPr bwMode="auto">
            <a:xfrm>
              <a:off x="7556781"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19" name="Freeform 18"/>
            <p:cNvSpPr/>
            <p:nvPr/>
          </p:nvSpPr>
          <p:spPr bwMode="auto">
            <a:xfrm>
              <a:off x="7105216" y="4514850"/>
              <a:ext cx="2279650" cy="1558194"/>
            </a:xfrm>
            <a:custGeom>
              <a:avLst/>
              <a:gdLst>
                <a:gd name="connsiteX0" fmla="*/ 0 w 2279650"/>
                <a:gd name="connsiteY0" fmla="*/ 1555750 h 1558194"/>
                <a:gd name="connsiteX1" fmla="*/ 241300 w 2279650"/>
                <a:gd name="connsiteY1" fmla="*/ 1517650 h 1558194"/>
                <a:gd name="connsiteX2" fmla="*/ 457200 w 2279650"/>
                <a:gd name="connsiteY2" fmla="*/ 1276350 h 1558194"/>
                <a:gd name="connsiteX3" fmla="*/ 819150 w 2279650"/>
                <a:gd name="connsiteY3" fmla="*/ 577850 h 1558194"/>
                <a:gd name="connsiteX4" fmla="*/ 1149350 w 2279650"/>
                <a:gd name="connsiteY4" fmla="*/ 222250 h 1558194"/>
                <a:gd name="connsiteX5" fmla="*/ 1682750 w 2279650"/>
                <a:gd name="connsiteY5" fmla="*/ 57150 h 1558194"/>
                <a:gd name="connsiteX6" fmla="*/ 2279650 w 2279650"/>
                <a:gd name="connsiteY6" fmla="*/ 0 h 155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9650" h="1558194">
                  <a:moveTo>
                    <a:pt x="0" y="1555750"/>
                  </a:moveTo>
                  <a:cubicBezTo>
                    <a:pt x="82550" y="1559983"/>
                    <a:pt x="165100" y="1564217"/>
                    <a:pt x="241300" y="1517650"/>
                  </a:cubicBezTo>
                  <a:cubicBezTo>
                    <a:pt x="317500" y="1471083"/>
                    <a:pt x="360892" y="1432983"/>
                    <a:pt x="457200" y="1276350"/>
                  </a:cubicBezTo>
                  <a:cubicBezTo>
                    <a:pt x="553508" y="1119717"/>
                    <a:pt x="703792" y="753533"/>
                    <a:pt x="819150" y="577850"/>
                  </a:cubicBezTo>
                  <a:cubicBezTo>
                    <a:pt x="934508" y="402167"/>
                    <a:pt x="1005417" y="309033"/>
                    <a:pt x="1149350" y="222250"/>
                  </a:cubicBezTo>
                  <a:cubicBezTo>
                    <a:pt x="1293283" y="135467"/>
                    <a:pt x="1494367" y="94192"/>
                    <a:pt x="1682750" y="57150"/>
                  </a:cubicBezTo>
                  <a:cubicBezTo>
                    <a:pt x="1871133" y="20108"/>
                    <a:pt x="2075391" y="10054"/>
                    <a:pt x="2279650" y="0"/>
                  </a:cubicBezTo>
                </a:path>
              </a:pathLst>
            </a:custGeom>
            <a:noFill/>
            <a:ln w="9525" cap="flat" cmpd="sng" algn="ctr">
              <a:solidFill>
                <a:srgbClr val="92D400"/>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cxnSp>
          <p:nvCxnSpPr>
            <p:cNvPr id="20" name="Straight Connector 19"/>
            <p:cNvCxnSpPr/>
            <p:nvPr/>
          </p:nvCxnSpPr>
          <p:spPr bwMode="auto">
            <a:xfrm>
              <a:off x="8234269"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cxnSp>
          <p:nvCxnSpPr>
            <p:cNvPr id="21" name="Straight Connector 20"/>
            <p:cNvCxnSpPr/>
            <p:nvPr/>
          </p:nvCxnSpPr>
          <p:spPr bwMode="auto">
            <a:xfrm>
              <a:off x="8911758"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22" name="TxtBox:83/125"/>
            <p:cNvSpPr/>
            <p:nvPr/>
          </p:nvSpPr>
          <p:spPr bwMode="auto">
            <a:xfrm>
              <a:off x="8172417" y="4864391"/>
              <a:ext cx="754839" cy="533015"/>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b="1" dirty="0" smtClean="0">
                  <a:solidFill>
                    <a:srgbClr val="00A1DE"/>
                  </a:solidFill>
                  <a:cs typeface="Arial" pitchFamily="34" charset="0"/>
                </a:rPr>
                <a:t>Centro histórico (ZET)</a:t>
              </a:r>
            </a:p>
          </p:txBody>
        </p:sp>
      </p:grpSp>
      <p:sp>
        <p:nvSpPr>
          <p:cNvPr id="23" name="Oval 22"/>
          <p:cNvSpPr/>
          <p:nvPr/>
        </p:nvSpPr>
        <p:spPr bwMode="auto">
          <a:xfrm>
            <a:off x="8507512" y="1871210"/>
            <a:ext cx="216000" cy="216000"/>
          </a:xfrm>
          <a:prstGeom prst="ellipse">
            <a:avLst/>
          </a:prstGeom>
          <a:solidFill>
            <a:srgbClr val="00A1DE"/>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sp>
        <p:nvSpPr>
          <p:cNvPr id="27" name="TxtBox:83/125"/>
          <p:cNvSpPr/>
          <p:nvPr/>
        </p:nvSpPr>
        <p:spPr bwMode="auto">
          <a:xfrm>
            <a:off x="732710"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Sendas</a:t>
            </a:r>
            <a:endParaRPr lang="es-ES" sz="1050" dirty="0">
              <a:solidFill>
                <a:srgbClr val="002060"/>
              </a:solidFill>
              <a:cs typeface="Arial" pitchFamily="34" charset="0"/>
            </a:endParaRPr>
          </a:p>
        </p:txBody>
      </p:sp>
      <p:sp>
        <p:nvSpPr>
          <p:cNvPr id="28" name="TxtBox:83/125"/>
          <p:cNvSpPr/>
          <p:nvPr/>
        </p:nvSpPr>
        <p:spPr bwMode="auto">
          <a:xfrm>
            <a:off x="1619699"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Bordes</a:t>
            </a:r>
            <a:endParaRPr lang="es-ES" sz="1050" dirty="0">
              <a:solidFill>
                <a:srgbClr val="002060"/>
              </a:solidFill>
              <a:cs typeface="Arial" pitchFamily="34" charset="0"/>
            </a:endParaRPr>
          </a:p>
        </p:txBody>
      </p:sp>
      <p:sp>
        <p:nvSpPr>
          <p:cNvPr id="29" name="TxtBox:83/125"/>
          <p:cNvSpPr/>
          <p:nvPr/>
        </p:nvSpPr>
        <p:spPr bwMode="auto">
          <a:xfrm>
            <a:off x="2484987"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Nodos</a:t>
            </a:r>
            <a:endParaRPr lang="es-ES" sz="1050" dirty="0">
              <a:solidFill>
                <a:srgbClr val="002060"/>
              </a:solidFill>
              <a:cs typeface="Arial" pitchFamily="34" charset="0"/>
            </a:endParaRPr>
          </a:p>
        </p:txBody>
      </p:sp>
      <p:sp>
        <p:nvSpPr>
          <p:cNvPr id="30" name="TxtBox:83/125"/>
          <p:cNvSpPr/>
          <p:nvPr/>
        </p:nvSpPr>
        <p:spPr bwMode="auto">
          <a:xfrm>
            <a:off x="3393723"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Mojones</a:t>
            </a:r>
            <a:endParaRPr lang="es-ES" sz="1050" dirty="0">
              <a:solidFill>
                <a:srgbClr val="002060"/>
              </a:solidFill>
              <a:cs typeface="Arial" pitchFamily="34" charset="0"/>
            </a:endParaRPr>
          </a:p>
        </p:txBody>
      </p:sp>
      <p:sp>
        <p:nvSpPr>
          <p:cNvPr id="33" name="Title 1"/>
          <p:cNvSpPr txBox="1">
            <a:spLocks/>
          </p:cNvSpPr>
          <p:nvPr/>
        </p:nvSpPr>
        <p:spPr bwMode="auto">
          <a:xfrm>
            <a:off x="5111367" y="1488268"/>
            <a:ext cx="2157304" cy="200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i="1" dirty="0" smtClean="0">
                <a:solidFill>
                  <a:srgbClr val="002060"/>
                </a:solidFill>
                <a:cs typeface="Arial" charset="0"/>
              </a:rPr>
              <a:t>Temática / Vocación turística:</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Religioso</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Cultural-patrimonial</a:t>
            </a:r>
            <a:endParaRPr lang="es-ES" sz="1200" dirty="0">
              <a:solidFill>
                <a:srgbClr val="002060"/>
              </a:solidFill>
              <a:cs typeface="Arial" charset="0"/>
            </a:endParaRP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Gastronómico</a:t>
            </a: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r>
              <a:rPr lang="es-ES" sz="1200" b="1" i="1" dirty="0" smtClean="0">
                <a:solidFill>
                  <a:srgbClr val="002060"/>
                </a:solidFill>
                <a:cs typeface="Arial" charset="0"/>
              </a:rPr>
              <a:t>Proyectos planificados en el corto-medio plazo:</a:t>
            </a:r>
            <a:endParaRPr lang="es-ES" sz="1200" b="1" i="1" dirty="0">
              <a:solidFill>
                <a:srgbClr val="002060"/>
              </a:solidFill>
              <a:cs typeface="Arial" charset="0"/>
            </a:endParaRP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Casas patrimoniales</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Cervecería franciscana</a:t>
            </a: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a:solidFill>
                <a:srgbClr val="00B0F0"/>
              </a:solidFill>
              <a:cs typeface="Arial" charset="0"/>
            </a:endParaRPr>
          </a:p>
        </p:txBody>
      </p:sp>
      <p:sp>
        <p:nvSpPr>
          <p:cNvPr id="35" name="Title 1"/>
          <p:cNvSpPr txBox="1">
            <a:spLocks/>
          </p:cNvSpPr>
          <p:nvPr/>
        </p:nvSpPr>
        <p:spPr bwMode="auto">
          <a:xfrm>
            <a:off x="5111367" y="3684914"/>
            <a:ext cx="2157304" cy="217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i="1" dirty="0" smtClean="0">
                <a:solidFill>
                  <a:srgbClr val="002060"/>
                </a:solidFill>
                <a:cs typeface="Arial" charset="0"/>
              </a:rPr>
              <a:t>Planta turística:</a:t>
            </a:r>
            <a:endParaRPr lang="es-ES" sz="1100" b="1" i="1" dirty="0" smtClean="0">
              <a:solidFill>
                <a:srgbClr val="002060"/>
              </a:solidFill>
              <a:cs typeface="Arial" charset="0"/>
            </a:endParaRPr>
          </a:p>
          <a:p>
            <a:pPr fontAlgn="base">
              <a:spcBef>
                <a:spcPct val="0"/>
              </a:spcBef>
              <a:spcAft>
                <a:spcPts val="300"/>
              </a:spcAft>
            </a:pPr>
            <a:r>
              <a:rPr lang="es-ES" sz="1100" i="1" dirty="0" smtClean="0">
                <a:solidFill>
                  <a:srgbClr val="002060"/>
                </a:solidFill>
                <a:cs typeface="Arial" charset="0"/>
              </a:rPr>
              <a:t>% establecimientos por tipo</a:t>
            </a:r>
            <a:endParaRPr lang="es-ES" sz="11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a:solidFill>
                <a:srgbClr val="00B0F0"/>
              </a:solidFill>
              <a:cs typeface="Arial" charset="0"/>
            </a:endParaRPr>
          </a:p>
        </p:txBody>
      </p:sp>
      <p:graphicFrame>
        <p:nvGraphicFramePr>
          <p:cNvPr id="39" name="Chart 38"/>
          <p:cNvGraphicFramePr/>
          <p:nvPr>
            <p:extLst/>
          </p:nvPr>
        </p:nvGraphicFramePr>
        <p:xfrm>
          <a:off x="4844320" y="4076052"/>
          <a:ext cx="2424351" cy="254231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0" name="Table 39"/>
          <p:cNvGraphicFramePr>
            <a:graphicFrameLocks noGrp="1"/>
          </p:cNvGraphicFramePr>
          <p:nvPr>
            <p:extLst/>
          </p:nvPr>
        </p:nvGraphicFramePr>
        <p:xfrm>
          <a:off x="7268671" y="3684914"/>
          <a:ext cx="2292842" cy="2900767"/>
        </p:xfrm>
        <a:graphic>
          <a:graphicData uri="http://schemas.openxmlformats.org/drawingml/2006/table">
            <a:tbl>
              <a:tblPr bandRow="1">
                <a:tableStyleId>{5C22544A-7EE6-4342-B048-85BDC9FD1C3A}</a:tableStyleId>
              </a:tblPr>
              <a:tblGrid>
                <a:gridCol w="2292842"/>
              </a:tblGrid>
              <a:tr h="396000">
                <a:tc>
                  <a:txBody>
                    <a:bodyPr/>
                    <a:lstStyle/>
                    <a:p>
                      <a:pPr rtl="0"/>
                      <a:r>
                        <a:rPr lang="es-ES" sz="1100" b="1" dirty="0" smtClean="0">
                          <a:solidFill>
                            <a:schemeClr val="tx2"/>
                          </a:solidFill>
                        </a:rPr>
                        <a:t>Alojamiento</a:t>
                      </a:r>
                    </a:p>
                    <a:p>
                      <a:pPr rtl="0"/>
                      <a:r>
                        <a:rPr lang="es-ES" sz="1100" b="0" i="1" dirty="0" smtClean="0">
                          <a:solidFill>
                            <a:schemeClr val="tx2"/>
                          </a:solidFill>
                        </a:rPr>
                        <a:t>Total</a:t>
                      </a:r>
                      <a:r>
                        <a:rPr lang="es-ES" sz="1100" b="0" i="1" baseline="0" dirty="0" smtClean="0">
                          <a:solidFill>
                            <a:schemeClr val="tx2"/>
                          </a:solidFill>
                        </a:rPr>
                        <a:t> establecimientos: 156</a:t>
                      </a:r>
                      <a:endParaRPr lang="es-ES" sz="1100" b="0" i="1" dirty="0">
                        <a:solidFill>
                          <a:schemeClr val="tx2"/>
                        </a:solidFill>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r>
              <a:tr h="468127">
                <a:tc>
                  <a:txBody>
                    <a:bodyPr/>
                    <a:lstStyle/>
                    <a:p>
                      <a:pPr marL="171450" indent="-171450" rtl="0">
                        <a:buFont typeface="Arial" panose="020B0604020202020204" pitchFamily="34" charset="0"/>
                        <a:buChar char="•"/>
                      </a:pPr>
                      <a:r>
                        <a:rPr lang="es-ES" sz="1000" dirty="0" smtClean="0">
                          <a:solidFill>
                            <a:schemeClr val="tx2"/>
                          </a:solidFill>
                        </a:rPr>
                        <a:t>Hostal: 65% </a:t>
                      </a:r>
                    </a:p>
                    <a:p>
                      <a:pPr marL="171450" indent="-171450" rtl="0">
                        <a:buFont typeface="Arial" panose="020B0604020202020204" pitchFamily="34" charset="0"/>
                        <a:buChar char="•"/>
                      </a:pPr>
                      <a:r>
                        <a:rPr lang="es-ES" sz="1000" dirty="0" smtClean="0">
                          <a:solidFill>
                            <a:schemeClr val="tx2"/>
                          </a:solidFill>
                        </a:rPr>
                        <a:t>Hotel: 16%</a:t>
                      </a:r>
                    </a:p>
                    <a:p>
                      <a:pPr marL="171450" indent="-171450" rtl="0">
                        <a:buFont typeface="Arial" panose="020B0604020202020204" pitchFamily="34" charset="0"/>
                        <a:buChar char="•"/>
                      </a:pPr>
                      <a:r>
                        <a:rPr lang="es-ES" sz="1000" dirty="0" smtClean="0">
                          <a:solidFill>
                            <a:schemeClr val="tx2"/>
                          </a:solidFill>
                        </a:rPr>
                        <a:t>Pensión: 18%</a:t>
                      </a:r>
                    </a:p>
                    <a:p>
                      <a:pPr marL="171450" indent="-171450" rtl="0">
                        <a:buFont typeface="Arial" panose="020B0604020202020204" pitchFamily="34" charset="0"/>
                        <a:buChar char="•"/>
                      </a:pPr>
                      <a:r>
                        <a:rPr lang="es-ES" sz="1000" dirty="0" smtClean="0">
                          <a:solidFill>
                            <a:schemeClr val="tx2"/>
                          </a:solidFill>
                        </a:rPr>
                        <a:t>Otros: 1%</a:t>
                      </a:r>
                      <a:endParaRPr lang="es-ES" sz="1000" b="1" dirty="0">
                        <a:solidFill>
                          <a:schemeClr val="tx2"/>
                        </a:solidFill>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396000">
                <a:tc>
                  <a:txBody>
                    <a:bodyPr/>
                    <a:lstStyle/>
                    <a:p>
                      <a:pPr rtl="0"/>
                      <a:r>
                        <a:rPr lang="es-ES" sz="1100" b="1" dirty="0" smtClean="0">
                          <a:solidFill>
                            <a:schemeClr val="tx2"/>
                          </a:solidFill>
                        </a:rPr>
                        <a:t>Alimentos y Bebidas (A&amp;B)</a:t>
                      </a:r>
                    </a:p>
                    <a:p>
                      <a:pPr rtl="0"/>
                      <a:r>
                        <a:rPr lang="es-ES" sz="1100" b="0" i="1" dirty="0" smtClean="0">
                          <a:solidFill>
                            <a:schemeClr val="tx2"/>
                          </a:solidFill>
                        </a:rPr>
                        <a:t>Total</a:t>
                      </a:r>
                      <a:r>
                        <a:rPr lang="es-ES" sz="1100" b="0" i="1" baseline="0" dirty="0" smtClean="0">
                          <a:solidFill>
                            <a:schemeClr val="tx2"/>
                          </a:solidFill>
                        </a:rPr>
                        <a:t> establecimientos: 508</a:t>
                      </a:r>
                      <a:endParaRPr lang="es-ES" sz="1100" b="0" i="1" dirty="0">
                        <a:solidFill>
                          <a:schemeClr val="tx2"/>
                        </a:solidFill>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r>
              <a:tr h="468127">
                <a:tc>
                  <a:txBody>
                    <a:bodyPr/>
                    <a:lstStyle/>
                    <a:p>
                      <a:pPr marL="171450" indent="-171450" rtl="0">
                        <a:buFont typeface="Arial" panose="020B0604020202020204" pitchFamily="34" charset="0"/>
                        <a:buChar char="•"/>
                      </a:pPr>
                      <a:r>
                        <a:rPr lang="es-ES" sz="1000" dirty="0" smtClean="0">
                          <a:solidFill>
                            <a:schemeClr val="tx2"/>
                          </a:solidFill>
                        </a:rPr>
                        <a:t>Restaurante: 73%</a:t>
                      </a:r>
                    </a:p>
                    <a:p>
                      <a:pPr marL="171450" indent="-171450" rtl="0">
                        <a:buFont typeface="Arial" panose="020B0604020202020204" pitchFamily="34" charset="0"/>
                        <a:buChar char="•"/>
                      </a:pPr>
                      <a:r>
                        <a:rPr lang="es-ES" sz="1000" dirty="0" smtClean="0">
                          <a:solidFill>
                            <a:schemeClr val="tx2"/>
                          </a:solidFill>
                        </a:rPr>
                        <a:t>Fuente de soda: 11%</a:t>
                      </a:r>
                    </a:p>
                    <a:p>
                      <a:pPr marL="171450" indent="-171450" rtl="0">
                        <a:buFont typeface="Arial" panose="020B0604020202020204" pitchFamily="34" charset="0"/>
                        <a:buChar char="•"/>
                      </a:pPr>
                      <a:r>
                        <a:rPr lang="es-ES" sz="1000" dirty="0" smtClean="0">
                          <a:solidFill>
                            <a:schemeClr val="tx2"/>
                          </a:solidFill>
                        </a:rPr>
                        <a:t>Cafetería: 16%</a:t>
                      </a:r>
                      <a:endParaRPr lang="es-ES" sz="1000" b="1" dirty="0">
                        <a:solidFill>
                          <a:schemeClr val="tx2"/>
                        </a:solidFill>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396000">
                <a:tc>
                  <a:txBody>
                    <a:bodyPr/>
                    <a:lstStyle/>
                    <a:p>
                      <a:pPr rtl="0"/>
                      <a:r>
                        <a:rPr lang="es-ES" sz="1100" b="1" dirty="0" smtClean="0">
                          <a:solidFill>
                            <a:schemeClr val="tx2"/>
                          </a:solidFill>
                        </a:rPr>
                        <a:t>Otra</a:t>
                      </a:r>
                      <a:r>
                        <a:rPr lang="es-ES" sz="1100" b="1" baseline="0" dirty="0" smtClean="0">
                          <a:solidFill>
                            <a:schemeClr val="tx2"/>
                          </a:solidFill>
                        </a:rPr>
                        <a:t> oferta de</a:t>
                      </a:r>
                      <a:r>
                        <a:rPr lang="es-ES" sz="1100" b="1" dirty="0" smtClean="0">
                          <a:solidFill>
                            <a:schemeClr val="tx2"/>
                          </a:solidFill>
                        </a:rPr>
                        <a:t> entretenimiento</a:t>
                      </a:r>
                    </a:p>
                    <a:p>
                      <a:pPr rtl="0"/>
                      <a:r>
                        <a:rPr lang="es-ES" sz="1100" b="0" i="1" dirty="0" smtClean="0">
                          <a:solidFill>
                            <a:schemeClr val="tx2"/>
                          </a:solidFill>
                        </a:rPr>
                        <a:t>Total</a:t>
                      </a:r>
                      <a:r>
                        <a:rPr lang="es-ES" sz="1100" b="0" i="1" baseline="0" dirty="0" smtClean="0">
                          <a:solidFill>
                            <a:schemeClr val="tx2"/>
                          </a:solidFill>
                        </a:rPr>
                        <a:t> establecimientos: 2</a:t>
                      </a:r>
                      <a:endParaRPr lang="es-ES" sz="1100" b="0" i="1" dirty="0">
                        <a:solidFill>
                          <a:schemeClr val="tx2"/>
                        </a:solidFill>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r>
              <a:tr h="468127">
                <a:tc>
                  <a:txBody>
                    <a:bodyPr/>
                    <a:lstStyle/>
                    <a:p>
                      <a:pPr marL="171450" indent="-171450" rtl="0">
                        <a:buFont typeface="Arial" panose="020B0604020202020204" pitchFamily="34" charset="0"/>
                        <a:buChar char="•"/>
                      </a:pPr>
                      <a:r>
                        <a:rPr lang="es-ES" sz="1000" dirty="0" smtClean="0">
                          <a:solidFill>
                            <a:schemeClr val="tx2"/>
                          </a:solidFill>
                        </a:rPr>
                        <a:t>Discoteca</a:t>
                      </a:r>
                      <a:r>
                        <a:rPr lang="es-ES" sz="1000" baseline="0" dirty="0" smtClean="0">
                          <a:solidFill>
                            <a:schemeClr val="tx2"/>
                          </a:solidFill>
                        </a:rPr>
                        <a:t> / Sala de recepciones y banquetes</a:t>
                      </a:r>
                      <a:endParaRPr lang="es-ES" sz="1000" dirty="0" smtClean="0">
                        <a:solidFill>
                          <a:schemeClr val="tx2"/>
                        </a:solidFill>
                      </a:endParaRPr>
                    </a:p>
                  </a:txBody>
                  <a:tcPr marL="36000" marR="36000" marT="36000" marB="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6" name="Group 35"/>
          <p:cNvGrpSpPr>
            <a:grpSpLocks/>
          </p:cNvGrpSpPr>
          <p:nvPr/>
        </p:nvGrpSpPr>
        <p:grpSpPr bwMode="auto">
          <a:xfrm>
            <a:off x="469252" y="1629765"/>
            <a:ext cx="287338" cy="576263"/>
            <a:chOff x="476" y="3249"/>
            <a:chExt cx="181" cy="363"/>
          </a:xfrm>
          <a:solidFill>
            <a:schemeClr val="bg1"/>
          </a:solidFill>
        </p:grpSpPr>
        <p:sp>
          <p:nvSpPr>
            <p:cNvPr id="37" name="Oval 36"/>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38" name="Rectangle 37"/>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41"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42"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43"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cxnSp>
        <p:nvCxnSpPr>
          <p:cNvPr id="44" name="Straight Connector 43"/>
          <p:cNvCxnSpPr/>
          <p:nvPr/>
        </p:nvCxnSpPr>
        <p:spPr>
          <a:xfrm>
            <a:off x="450203" y="6335883"/>
            <a:ext cx="267099" cy="0"/>
          </a:xfrm>
          <a:prstGeom prst="line">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Straight Connector 44"/>
          <p:cNvCxnSpPr/>
          <p:nvPr/>
        </p:nvCxnSpPr>
        <p:spPr>
          <a:xfrm>
            <a:off x="1352600" y="6335883"/>
            <a:ext cx="267099" cy="0"/>
          </a:xfrm>
          <a:prstGeom prst="line">
            <a:avLst/>
          </a:pr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cxnSp>
      <p:grpSp>
        <p:nvGrpSpPr>
          <p:cNvPr id="50" name="Group 49"/>
          <p:cNvGrpSpPr/>
          <p:nvPr/>
        </p:nvGrpSpPr>
        <p:grpSpPr>
          <a:xfrm>
            <a:off x="2227851" y="6199537"/>
            <a:ext cx="264665" cy="271307"/>
            <a:chOff x="10036751" y="4219465"/>
            <a:chExt cx="375592" cy="385018"/>
          </a:xfrm>
        </p:grpSpPr>
        <p:sp>
          <p:nvSpPr>
            <p:cNvPr id="51" name="Oval 50"/>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52"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grpSp>
        <p:nvGrpSpPr>
          <p:cNvPr id="53" name="Group 52"/>
          <p:cNvGrpSpPr/>
          <p:nvPr/>
        </p:nvGrpSpPr>
        <p:grpSpPr>
          <a:xfrm>
            <a:off x="3080792" y="6199537"/>
            <a:ext cx="264665" cy="271307"/>
            <a:chOff x="7188181" y="6131050"/>
            <a:chExt cx="375592" cy="385018"/>
          </a:xfrm>
        </p:grpSpPr>
        <p:sp>
          <p:nvSpPr>
            <p:cNvPr id="54" name="Oval 53"/>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5"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sp>
        <p:nvSpPr>
          <p:cNvPr id="59" name="Slide Number Placeholder 3"/>
          <p:cNvSpPr txBox="1">
            <a:spLocks/>
          </p:cNvSpPr>
          <p:nvPr/>
        </p:nvSpPr>
        <p:spPr>
          <a:xfrm>
            <a:off x="416496" y="5690247"/>
            <a:ext cx="816962"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C00000"/>
                </a:solidFill>
              </a:rPr>
              <a:t>El Panecillo</a:t>
            </a:r>
            <a:endParaRPr lang="es-ES" sz="1050" dirty="0">
              <a:solidFill>
                <a:srgbClr val="C00000"/>
              </a:solidFill>
            </a:endParaRPr>
          </a:p>
        </p:txBody>
      </p:sp>
      <p:grpSp>
        <p:nvGrpSpPr>
          <p:cNvPr id="60" name="Group 59"/>
          <p:cNvGrpSpPr/>
          <p:nvPr/>
        </p:nvGrpSpPr>
        <p:grpSpPr>
          <a:xfrm>
            <a:off x="491925" y="5503313"/>
            <a:ext cx="264665" cy="271307"/>
            <a:chOff x="7188181" y="6131050"/>
            <a:chExt cx="375592" cy="385018"/>
          </a:xfrm>
        </p:grpSpPr>
        <p:sp>
          <p:nvSpPr>
            <p:cNvPr id="61" name="Oval 60"/>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2"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sp>
        <p:nvSpPr>
          <p:cNvPr id="2" name="Freeform 1"/>
          <p:cNvSpPr/>
          <p:nvPr/>
        </p:nvSpPr>
        <p:spPr>
          <a:xfrm>
            <a:off x="1495425" y="2986088"/>
            <a:ext cx="1895475" cy="1643062"/>
          </a:xfrm>
          <a:custGeom>
            <a:avLst/>
            <a:gdLst>
              <a:gd name="connsiteX0" fmla="*/ 1895475 w 1895475"/>
              <a:gd name="connsiteY0" fmla="*/ 0 h 1643062"/>
              <a:gd name="connsiteX1" fmla="*/ 1262063 w 1895475"/>
              <a:gd name="connsiteY1" fmla="*/ 338137 h 1643062"/>
              <a:gd name="connsiteX2" fmla="*/ 762000 w 1895475"/>
              <a:gd name="connsiteY2" fmla="*/ 600075 h 1643062"/>
              <a:gd name="connsiteX3" fmla="*/ 276225 w 1895475"/>
              <a:gd name="connsiteY3" fmla="*/ 1138237 h 1643062"/>
              <a:gd name="connsiteX4" fmla="*/ 0 w 1895475"/>
              <a:gd name="connsiteY4" fmla="*/ 1643062 h 1643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5475" h="1643062">
                <a:moveTo>
                  <a:pt x="1895475" y="0"/>
                </a:moveTo>
                <a:lnTo>
                  <a:pt x="1262063" y="338137"/>
                </a:lnTo>
                <a:cubicBezTo>
                  <a:pt x="1073151" y="438149"/>
                  <a:pt x="926306" y="466725"/>
                  <a:pt x="762000" y="600075"/>
                </a:cubicBezTo>
                <a:cubicBezTo>
                  <a:pt x="597694" y="733425"/>
                  <a:pt x="403225" y="964406"/>
                  <a:pt x="276225" y="1138237"/>
                </a:cubicBezTo>
                <a:cubicBezTo>
                  <a:pt x="149225" y="1312068"/>
                  <a:pt x="0" y="1643062"/>
                  <a:pt x="0" y="1643062"/>
                </a:cubicBezTo>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68" name="Group 67"/>
          <p:cNvGrpSpPr/>
          <p:nvPr/>
        </p:nvGrpSpPr>
        <p:grpSpPr>
          <a:xfrm>
            <a:off x="2004687" y="3520495"/>
            <a:ext cx="264665" cy="271307"/>
            <a:chOff x="10036751" y="4219465"/>
            <a:chExt cx="375592" cy="385018"/>
          </a:xfrm>
        </p:grpSpPr>
        <p:sp>
          <p:nvSpPr>
            <p:cNvPr id="69" name="Oval 68"/>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70"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3" name="Freeform 2"/>
          <p:cNvSpPr/>
          <p:nvPr/>
        </p:nvSpPr>
        <p:spPr>
          <a:xfrm>
            <a:off x="971248" y="3090863"/>
            <a:ext cx="1228725" cy="1719262"/>
          </a:xfrm>
          <a:custGeom>
            <a:avLst/>
            <a:gdLst>
              <a:gd name="connsiteX0" fmla="*/ 1228725 w 1228725"/>
              <a:gd name="connsiteY0" fmla="*/ 0 h 1719262"/>
              <a:gd name="connsiteX1" fmla="*/ 0 w 1228725"/>
              <a:gd name="connsiteY1" fmla="*/ 1719262 h 1719262"/>
            </a:gdLst>
            <a:ahLst/>
            <a:cxnLst>
              <a:cxn ang="0">
                <a:pos x="connsiteX0" y="connsiteY0"/>
              </a:cxn>
              <a:cxn ang="0">
                <a:pos x="connsiteX1" y="connsiteY1"/>
              </a:cxn>
            </a:cxnLst>
            <a:rect l="l" t="t" r="r" b="b"/>
            <a:pathLst>
              <a:path w="1228725" h="1719262">
                <a:moveTo>
                  <a:pt x="1228725" y="0"/>
                </a:moveTo>
                <a:lnTo>
                  <a:pt x="0" y="1719262"/>
                </a:lnTo>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 name="Freeform 4"/>
          <p:cNvSpPr/>
          <p:nvPr/>
        </p:nvSpPr>
        <p:spPr>
          <a:xfrm>
            <a:off x="957263" y="2509838"/>
            <a:ext cx="1100675" cy="1928812"/>
          </a:xfrm>
          <a:custGeom>
            <a:avLst/>
            <a:gdLst>
              <a:gd name="connsiteX0" fmla="*/ 1066800 w 1100675"/>
              <a:gd name="connsiteY0" fmla="*/ 0 h 1928812"/>
              <a:gd name="connsiteX1" fmla="*/ 1100137 w 1100675"/>
              <a:gd name="connsiteY1" fmla="*/ 80962 h 1928812"/>
              <a:gd name="connsiteX2" fmla="*/ 1042987 w 1100675"/>
              <a:gd name="connsiteY2" fmla="*/ 361950 h 1928812"/>
              <a:gd name="connsiteX3" fmla="*/ 771525 w 1100675"/>
              <a:gd name="connsiteY3" fmla="*/ 766762 h 1928812"/>
              <a:gd name="connsiteX4" fmla="*/ 0 w 1100675"/>
              <a:gd name="connsiteY4" fmla="*/ 1928812 h 1928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675" h="1928812">
                <a:moveTo>
                  <a:pt x="1066800" y="0"/>
                </a:moveTo>
                <a:cubicBezTo>
                  <a:pt x="1085453" y="10318"/>
                  <a:pt x="1104106" y="20637"/>
                  <a:pt x="1100137" y="80962"/>
                </a:cubicBezTo>
                <a:cubicBezTo>
                  <a:pt x="1096168" y="141287"/>
                  <a:pt x="1097756" y="247650"/>
                  <a:pt x="1042987" y="361950"/>
                </a:cubicBezTo>
                <a:cubicBezTo>
                  <a:pt x="988218" y="476250"/>
                  <a:pt x="771525" y="766762"/>
                  <a:pt x="771525" y="766762"/>
                </a:cubicBezTo>
                <a:lnTo>
                  <a:pt x="0" y="1928812"/>
                </a:ln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7" name="Freeform 6"/>
          <p:cNvSpPr/>
          <p:nvPr/>
        </p:nvSpPr>
        <p:spPr>
          <a:xfrm>
            <a:off x="347663" y="4024313"/>
            <a:ext cx="1266825" cy="1343025"/>
          </a:xfrm>
          <a:custGeom>
            <a:avLst/>
            <a:gdLst>
              <a:gd name="connsiteX0" fmla="*/ 0 w 1266825"/>
              <a:gd name="connsiteY0" fmla="*/ 0 h 1343025"/>
              <a:gd name="connsiteX1" fmla="*/ 333375 w 1266825"/>
              <a:gd name="connsiteY1" fmla="*/ 276225 h 1343025"/>
              <a:gd name="connsiteX2" fmla="*/ 790575 w 1266825"/>
              <a:gd name="connsiteY2" fmla="*/ 581025 h 1343025"/>
              <a:gd name="connsiteX3" fmla="*/ 1066800 w 1266825"/>
              <a:gd name="connsiteY3" fmla="*/ 962025 h 1343025"/>
              <a:gd name="connsiteX4" fmla="*/ 1176337 w 1266825"/>
              <a:gd name="connsiteY4" fmla="*/ 1085850 h 1343025"/>
              <a:gd name="connsiteX5" fmla="*/ 1266825 w 1266825"/>
              <a:gd name="connsiteY5" fmla="*/ 1343025 h 134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825" h="1343025">
                <a:moveTo>
                  <a:pt x="0" y="0"/>
                </a:moveTo>
                <a:cubicBezTo>
                  <a:pt x="100806" y="89694"/>
                  <a:pt x="201613" y="179388"/>
                  <a:pt x="333375" y="276225"/>
                </a:cubicBezTo>
                <a:cubicBezTo>
                  <a:pt x="465137" y="373062"/>
                  <a:pt x="668338" y="466725"/>
                  <a:pt x="790575" y="581025"/>
                </a:cubicBezTo>
                <a:cubicBezTo>
                  <a:pt x="912812" y="695325"/>
                  <a:pt x="1002506" y="877888"/>
                  <a:pt x="1066800" y="962025"/>
                </a:cubicBezTo>
                <a:cubicBezTo>
                  <a:pt x="1131094" y="1046162"/>
                  <a:pt x="1143000" y="1022350"/>
                  <a:pt x="1176337" y="1085850"/>
                </a:cubicBezTo>
                <a:cubicBezTo>
                  <a:pt x="1209674" y="1149350"/>
                  <a:pt x="1238249" y="1246187"/>
                  <a:pt x="1266825" y="1343025"/>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 name="Freeform 7"/>
          <p:cNvSpPr/>
          <p:nvPr/>
        </p:nvSpPr>
        <p:spPr>
          <a:xfrm>
            <a:off x="823913" y="4543425"/>
            <a:ext cx="624345" cy="976313"/>
          </a:xfrm>
          <a:custGeom>
            <a:avLst/>
            <a:gdLst>
              <a:gd name="connsiteX0" fmla="*/ 0 w 624345"/>
              <a:gd name="connsiteY0" fmla="*/ 0 h 976313"/>
              <a:gd name="connsiteX1" fmla="*/ 228600 w 624345"/>
              <a:gd name="connsiteY1" fmla="*/ 233363 h 976313"/>
              <a:gd name="connsiteX2" fmla="*/ 461962 w 624345"/>
              <a:gd name="connsiteY2" fmla="*/ 442913 h 976313"/>
              <a:gd name="connsiteX3" fmla="*/ 619125 w 624345"/>
              <a:gd name="connsiteY3" fmla="*/ 781050 h 976313"/>
              <a:gd name="connsiteX4" fmla="*/ 571500 w 624345"/>
              <a:gd name="connsiteY4" fmla="*/ 976313 h 976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345" h="976313">
                <a:moveTo>
                  <a:pt x="0" y="0"/>
                </a:moveTo>
                <a:cubicBezTo>
                  <a:pt x="75803" y="79772"/>
                  <a:pt x="151606" y="159544"/>
                  <a:pt x="228600" y="233363"/>
                </a:cubicBezTo>
                <a:cubicBezTo>
                  <a:pt x="305594" y="307182"/>
                  <a:pt x="396875" y="351632"/>
                  <a:pt x="461962" y="442913"/>
                </a:cubicBezTo>
                <a:cubicBezTo>
                  <a:pt x="527049" y="534194"/>
                  <a:pt x="600869" y="692150"/>
                  <a:pt x="619125" y="781050"/>
                </a:cubicBezTo>
                <a:cubicBezTo>
                  <a:pt x="637381" y="869950"/>
                  <a:pt x="604440" y="923131"/>
                  <a:pt x="571500" y="97631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4" name="Freeform 23"/>
          <p:cNvSpPr/>
          <p:nvPr/>
        </p:nvSpPr>
        <p:spPr>
          <a:xfrm>
            <a:off x="881063" y="4162425"/>
            <a:ext cx="802922" cy="1909763"/>
          </a:xfrm>
          <a:custGeom>
            <a:avLst/>
            <a:gdLst>
              <a:gd name="connsiteX0" fmla="*/ 0 w 802922"/>
              <a:gd name="connsiteY0" fmla="*/ 0 h 1909763"/>
              <a:gd name="connsiteX1" fmla="*/ 547687 w 802922"/>
              <a:gd name="connsiteY1" fmla="*/ 347663 h 1909763"/>
              <a:gd name="connsiteX2" fmla="*/ 728662 w 802922"/>
              <a:gd name="connsiteY2" fmla="*/ 457200 h 1909763"/>
              <a:gd name="connsiteX3" fmla="*/ 781050 w 802922"/>
              <a:gd name="connsiteY3" fmla="*/ 962025 h 1909763"/>
              <a:gd name="connsiteX4" fmla="*/ 800100 w 802922"/>
              <a:gd name="connsiteY4" fmla="*/ 1285875 h 1909763"/>
              <a:gd name="connsiteX5" fmla="*/ 723900 w 802922"/>
              <a:gd name="connsiteY5" fmla="*/ 1566863 h 1909763"/>
              <a:gd name="connsiteX6" fmla="*/ 690562 w 802922"/>
              <a:gd name="connsiteY6" fmla="*/ 1766888 h 1909763"/>
              <a:gd name="connsiteX7" fmla="*/ 709612 w 802922"/>
              <a:gd name="connsiteY7" fmla="*/ 1909763 h 19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2922" h="1909763">
                <a:moveTo>
                  <a:pt x="0" y="0"/>
                </a:moveTo>
                <a:lnTo>
                  <a:pt x="547687" y="347663"/>
                </a:lnTo>
                <a:cubicBezTo>
                  <a:pt x="669131" y="423863"/>
                  <a:pt x="689768" y="354806"/>
                  <a:pt x="728662" y="457200"/>
                </a:cubicBezTo>
                <a:cubicBezTo>
                  <a:pt x="767556" y="559594"/>
                  <a:pt x="769144" y="823913"/>
                  <a:pt x="781050" y="962025"/>
                </a:cubicBezTo>
                <a:cubicBezTo>
                  <a:pt x="792956" y="1100138"/>
                  <a:pt x="809625" y="1185069"/>
                  <a:pt x="800100" y="1285875"/>
                </a:cubicBezTo>
                <a:cubicBezTo>
                  <a:pt x="790575" y="1386681"/>
                  <a:pt x="742156" y="1486694"/>
                  <a:pt x="723900" y="1566863"/>
                </a:cubicBezTo>
                <a:cubicBezTo>
                  <a:pt x="705644" y="1647032"/>
                  <a:pt x="692943" y="1709738"/>
                  <a:pt x="690562" y="1766888"/>
                </a:cubicBezTo>
                <a:cubicBezTo>
                  <a:pt x="688181" y="1824038"/>
                  <a:pt x="698896" y="1866900"/>
                  <a:pt x="709612" y="1909763"/>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5" name="Freeform 24"/>
          <p:cNvSpPr/>
          <p:nvPr/>
        </p:nvSpPr>
        <p:spPr>
          <a:xfrm>
            <a:off x="342900" y="1549400"/>
            <a:ext cx="1860550" cy="2343150"/>
          </a:xfrm>
          <a:custGeom>
            <a:avLst/>
            <a:gdLst>
              <a:gd name="connsiteX0" fmla="*/ 1860550 w 1860550"/>
              <a:gd name="connsiteY0" fmla="*/ 0 h 2343150"/>
              <a:gd name="connsiteX1" fmla="*/ 1454150 w 1860550"/>
              <a:gd name="connsiteY1" fmla="*/ 203200 h 2343150"/>
              <a:gd name="connsiteX2" fmla="*/ 1117600 w 1860550"/>
              <a:gd name="connsiteY2" fmla="*/ 349250 h 2343150"/>
              <a:gd name="connsiteX3" fmla="*/ 996950 w 1860550"/>
              <a:gd name="connsiteY3" fmla="*/ 501650 h 2343150"/>
              <a:gd name="connsiteX4" fmla="*/ 800100 w 1860550"/>
              <a:gd name="connsiteY4" fmla="*/ 768350 h 2343150"/>
              <a:gd name="connsiteX5" fmla="*/ 615950 w 1860550"/>
              <a:gd name="connsiteY5" fmla="*/ 1289050 h 2343150"/>
              <a:gd name="connsiteX6" fmla="*/ 488950 w 1860550"/>
              <a:gd name="connsiteY6" fmla="*/ 1619250 h 2343150"/>
              <a:gd name="connsiteX7" fmla="*/ 285750 w 1860550"/>
              <a:gd name="connsiteY7" fmla="*/ 1911350 h 2343150"/>
              <a:gd name="connsiteX8" fmla="*/ 0 w 1860550"/>
              <a:gd name="connsiteY8" fmla="*/ 2343150 h 234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0550" h="2343150">
                <a:moveTo>
                  <a:pt x="1860550" y="0"/>
                </a:moveTo>
                <a:cubicBezTo>
                  <a:pt x="1719262" y="72496"/>
                  <a:pt x="1577975" y="144992"/>
                  <a:pt x="1454150" y="203200"/>
                </a:cubicBezTo>
                <a:cubicBezTo>
                  <a:pt x="1330325" y="261408"/>
                  <a:pt x="1193800" y="299508"/>
                  <a:pt x="1117600" y="349250"/>
                </a:cubicBezTo>
                <a:cubicBezTo>
                  <a:pt x="1041400" y="398992"/>
                  <a:pt x="1049867" y="431800"/>
                  <a:pt x="996950" y="501650"/>
                </a:cubicBezTo>
                <a:cubicBezTo>
                  <a:pt x="944033" y="571500"/>
                  <a:pt x="863600" y="637117"/>
                  <a:pt x="800100" y="768350"/>
                </a:cubicBezTo>
                <a:cubicBezTo>
                  <a:pt x="736600" y="899583"/>
                  <a:pt x="667808" y="1147233"/>
                  <a:pt x="615950" y="1289050"/>
                </a:cubicBezTo>
                <a:cubicBezTo>
                  <a:pt x="564092" y="1430867"/>
                  <a:pt x="543983" y="1515533"/>
                  <a:pt x="488950" y="1619250"/>
                </a:cubicBezTo>
                <a:cubicBezTo>
                  <a:pt x="433917" y="1722967"/>
                  <a:pt x="367242" y="1790700"/>
                  <a:pt x="285750" y="1911350"/>
                </a:cubicBezTo>
                <a:cubicBezTo>
                  <a:pt x="204258" y="2032000"/>
                  <a:pt x="102129" y="2187575"/>
                  <a:pt x="0" y="2343150"/>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6" name="Freeform 45"/>
          <p:cNvSpPr/>
          <p:nvPr/>
        </p:nvSpPr>
        <p:spPr>
          <a:xfrm>
            <a:off x="2104538" y="3384550"/>
            <a:ext cx="638662" cy="2698750"/>
          </a:xfrm>
          <a:custGeom>
            <a:avLst/>
            <a:gdLst>
              <a:gd name="connsiteX0" fmla="*/ 638662 w 638662"/>
              <a:gd name="connsiteY0" fmla="*/ 0 h 2698750"/>
              <a:gd name="connsiteX1" fmla="*/ 194162 w 638662"/>
              <a:gd name="connsiteY1" fmla="*/ 698500 h 2698750"/>
              <a:gd name="connsiteX2" fmla="*/ 251312 w 638662"/>
              <a:gd name="connsiteY2" fmla="*/ 1009650 h 2698750"/>
              <a:gd name="connsiteX3" fmla="*/ 422762 w 638662"/>
              <a:gd name="connsiteY3" fmla="*/ 1238250 h 2698750"/>
              <a:gd name="connsiteX4" fmla="*/ 518012 w 638662"/>
              <a:gd name="connsiteY4" fmla="*/ 1555750 h 2698750"/>
              <a:gd name="connsiteX5" fmla="*/ 486262 w 638662"/>
              <a:gd name="connsiteY5" fmla="*/ 1739900 h 2698750"/>
              <a:gd name="connsiteX6" fmla="*/ 479912 w 638662"/>
              <a:gd name="connsiteY6" fmla="*/ 1911350 h 2698750"/>
              <a:gd name="connsiteX7" fmla="*/ 543412 w 638662"/>
              <a:gd name="connsiteY7" fmla="*/ 2032000 h 2698750"/>
              <a:gd name="connsiteX8" fmla="*/ 498962 w 638662"/>
              <a:gd name="connsiteY8" fmla="*/ 2120900 h 2698750"/>
              <a:gd name="connsiteX9" fmla="*/ 244962 w 638662"/>
              <a:gd name="connsiteY9" fmla="*/ 2133600 h 2698750"/>
              <a:gd name="connsiteX10" fmla="*/ 10012 w 638662"/>
              <a:gd name="connsiteY10" fmla="*/ 2114550 h 2698750"/>
              <a:gd name="connsiteX11" fmla="*/ 48112 w 638662"/>
              <a:gd name="connsiteY11" fmla="*/ 2216150 h 2698750"/>
              <a:gd name="connsiteX12" fmla="*/ 92562 w 638662"/>
              <a:gd name="connsiteY12" fmla="*/ 2292350 h 2698750"/>
              <a:gd name="connsiteX13" fmla="*/ 194162 w 638662"/>
              <a:gd name="connsiteY13" fmla="*/ 2514600 h 2698750"/>
              <a:gd name="connsiteX14" fmla="*/ 257662 w 638662"/>
              <a:gd name="connsiteY14" fmla="*/ 2571750 h 2698750"/>
              <a:gd name="connsiteX15" fmla="*/ 302112 w 638662"/>
              <a:gd name="connsiteY15" fmla="*/ 2654300 h 2698750"/>
              <a:gd name="connsiteX16" fmla="*/ 270362 w 638662"/>
              <a:gd name="connsiteY16" fmla="*/ 2698750 h 269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662" h="2698750">
                <a:moveTo>
                  <a:pt x="638662" y="0"/>
                </a:moveTo>
                <a:cubicBezTo>
                  <a:pt x="448691" y="265112"/>
                  <a:pt x="258720" y="530225"/>
                  <a:pt x="194162" y="698500"/>
                </a:cubicBezTo>
                <a:cubicBezTo>
                  <a:pt x="129604" y="866775"/>
                  <a:pt x="213212" y="919692"/>
                  <a:pt x="251312" y="1009650"/>
                </a:cubicBezTo>
                <a:cubicBezTo>
                  <a:pt x="289412" y="1099608"/>
                  <a:pt x="378312" y="1147233"/>
                  <a:pt x="422762" y="1238250"/>
                </a:cubicBezTo>
                <a:cubicBezTo>
                  <a:pt x="467212" y="1329267"/>
                  <a:pt x="507429" y="1472142"/>
                  <a:pt x="518012" y="1555750"/>
                </a:cubicBezTo>
                <a:cubicBezTo>
                  <a:pt x="528595" y="1639358"/>
                  <a:pt x="492612" y="1680633"/>
                  <a:pt x="486262" y="1739900"/>
                </a:cubicBezTo>
                <a:cubicBezTo>
                  <a:pt x="479912" y="1799167"/>
                  <a:pt x="470387" y="1862667"/>
                  <a:pt x="479912" y="1911350"/>
                </a:cubicBezTo>
                <a:cubicBezTo>
                  <a:pt x="489437" y="1960033"/>
                  <a:pt x="540237" y="1997075"/>
                  <a:pt x="543412" y="2032000"/>
                </a:cubicBezTo>
                <a:cubicBezTo>
                  <a:pt x="546587" y="2066925"/>
                  <a:pt x="548704" y="2103967"/>
                  <a:pt x="498962" y="2120900"/>
                </a:cubicBezTo>
                <a:cubicBezTo>
                  <a:pt x="449220" y="2137833"/>
                  <a:pt x="326454" y="2134658"/>
                  <a:pt x="244962" y="2133600"/>
                </a:cubicBezTo>
                <a:cubicBezTo>
                  <a:pt x="163470" y="2132542"/>
                  <a:pt x="42820" y="2100792"/>
                  <a:pt x="10012" y="2114550"/>
                </a:cubicBezTo>
                <a:cubicBezTo>
                  <a:pt x="-22796" y="2128308"/>
                  <a:pt x="34354" y="2186517"/>
                  <a:pt x="48112" y="2216150"/>
                </a:cubicBezTo>
                <a:cubicBezTo>
                  <a:pt x="61870" y="2245783"/>
                  <a:pt x="68220" y="2242608"/>
                  <a:pt x="92562" y="2292350"/>
                </a:cubicBezTo>
                <a:cubicBezTo>
                  <a:pt x="116904" y="2342092"/>
                  <a:pt x="166645" y="2468033"/>
                  <a:pt x="194162" y="2514600"/>
                </a:cubicBezTo>
                <a:cubicBezTo>
                  <a:pt x="221679" y="2561167"/>
                  <a:pt x="239670" y="2548467"/>
                  <a:pt x="257662" y="2571750"/>
                </a:cubicBezTo>
                <a:cubicBezTo>
                  <a:pt x="275654" y="2595033"/>
                  <a:pt x="299995" y="2633133"/>
                  <a:pt x="302112" y="2654300"/>
                </a:cubicBezTo>
                <a:cubicBezTo>
                  <a:pt x="304229" y="2675467"/>
                  <a:pt x="287295" y="2687108"/>
                  <a:pt x="270362" y="2698750"/>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56" name="Group 55"/>
          <p:cNvGrpSpPr/>
          <p:nvPr/>
        </p:nvGrpSpPr>
        <p:grpSpPr>
          <a:xfrm>
            <a:off x="1568624" y="3845724"/>
            <a:ext cx="264665" cy="271307"/>
            <a:chOff x="10036751" y="4219465"/>
            <a:chExt cx="375592" cy="385018"/>
          </a:xfrm>
        </p:grpSpPr>
        <p:sp>
          <p:nvSpPr>
            <p:cNvPr id="57" name="Oval 56"/>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58"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63" name="Slide Number Placeholder 3"/>
          <p:cNvSpPr txBox="1">
            <a:spLocks/>
          </p:cNvSpPr>
          <p:nvPr/>
        </p:nvSpPr>
        <p:spPr>
          <a:xfrm>
            <a:off x="1358021" y="3481203"/>
            <a:ext cx="703689"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Grande</a:t>
            </a:r>
            <a:endParaRPr lang="es-ES" sz="1050" dirty="0">
              <a:solidFill>
                <a:srgbClr val="A21E60"/>
              </a:solidFill>
            </a:endParaRPr>
          </a:p>
        </p:txBody>
      </p:sp>
      <p:grpSp>
        <p:nvGrpSpPr>
          <p:cNvPr id="64" name="Group 63"/>
          <p:cNvGrpSpPr/>
          <p:nvPr/>
        </p:nvGrpSpPr>
        <p:grpSpPr>
          <a:xfrm>
            <a:off x="1136576" y="3945321"/>
            <a:ext cx="264665" cy="271307"/>
            <a:chOff x="10036751" y="4219465"/>
            <a:chExt cx="375592" cy="385018"/>
          </a:xfrm>
        </p:grpSpPr>
        <p:sp>
          <p:nvSpPr>
            <p:cNvPr id="65" name="Oval 64"/>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66"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67" name="Slide Number Placeholder 3"/>
          <p:cNvSpPr txBox="1">
            <a:spLocks/>
          </p:cNvSpPr>
          <p:nvPr/>
        </p:nvSpPr>
        <p:spPr>
          <a:xfrm>
            <a:off x="860460" y="4103135"/>
            <a:ext cx="816896"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San Francisco.</a:t>
            </a:r>
            <a:endParaRPr lang="es-ES" sz="1050" dirty="0">
              <a:solidFill>
                <a:srgbClr val="A21E60"/>
              </a:solidFill>
            </a:endParaRPr>
          </a:p>
        </p:txBody>
      </p:sp>
      <p:sp>
        <p:nvSpPr>
          <p:cNvPr id="71" name="Slide Number Placeholder 3"/>
          <p:cNvSpPr txBox="1">
            <a:spLocks/>
          </p:cNvSpPr>
          <p:nvPr/>
        </p:nvSpPr>
        <p:spPr>
          <a:xfrm>
            <a:off x="2161079" y="3383055"/>
            <a:ext cx="703689"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Teatro</a:t>
            </a:r>
            <a:endParaRPr lang="es-ES" sz="1050" dirty="0">
              <a:solidFill>
                <a:srgbClr val="A21E60"/>
              </a:solidFill>
            </a:endParaRPr>
          </a:p>
        </p:txBody>
      </p:sp>
      <p:grpSp>
        <p:nvGrpSpPr>
          <p:cNvPr id="72" name="Group 71"/>
          <p:cNvGrpSpPr/>
          <p:nvPr/>
        </p:nvGrpSpPr>
        <p:grpSpPr>
          <a:xfrm>
            <a:off x="1491871" y="4775095"/>
            <a:ext cx="264665" cy="271307"/>
            <a:chOff x="10036751" y="4219465"/>
            <a:chExt cx="375592" cy="385018"/>
          </a:xfrm>
        </p:grpSpPr>
        <p:sp>
          <p:nvSpPr>
            <p:cNvPr id="73" name="Oval 72"/>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74"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75" name="Slide Number Placeholder 3"/>
          <p:cNvSpPr txBox="1">
            <a:spLocks/>
          </p:cNvSpPr>
          <p:nvPr/>
        </p:nvSpPr>
        <p:spPr>
          <a:xfrm>
            <a:off x="1337012" y="5031688"/>
            <a:ext cx="816896" cy="208681"/>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La Ronda</a:t>
            </a:r>
            <a:endParaRPr lang="es-ES" sz="1050" dirty="0">
              <a:solidFill>
                <a:srgbClr val="A21E60"/>
              </a:solidFill>
            </a:endParaRPr>
          </a:p>
        </p:txBody>
      </p:sp>
      <p:grpSp>
        <p:nvGrpSpPr>
          <p:cNvPr id="76" name="Group 75"/>
          <p:cNvGrpSpPr/>
          <p:nvPr/>
        </p:nvGrpSpPr>
        <p:grpSpPr>
          <a:xfrm>
            <a:off x="2093799" y="2902430"/>
            <a:ext cx="264665" cy="271307"/>
            <a:chOff x="7188181" y="6131050"/>
            <a:chExt cx="375592" cy="385018"/>
          </a:xfrm>
        </p:grpSpPr>
        <p:sp>
          <p:nvSpPr>
            <p:cNvPr id="77" name="Oval 76"/>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78"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sp>
        <p:nvSpPr>
          <p:cNvPr id="79" name="Slide Number Placeholder 3"/>
          <p:cNvSpPr txBox="1">
            <a:spLocks/>
          </p:cNvSpPr>
          <p:nvPr/>
        </p:nvSpPr>
        <p:spPr>
          <a:xfrm>
            <a:off x="1399734" y="2778812"/>
            <a:ext cx="816962" cy="477993"/>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err="1" smtClean="0">
                <a:solidFill>
                  <a:srgbClr val="C00000"/>
                </a:solidFill>
              </a:rPr>
              <a:t>Basilica</a:t>
            </a:r>
            <a:endParaRPr lang="es-ES" sz="1050" dirty="0">
              <a:solidFill>
                <a:srgbClr val="C00000"/>
              </a:solidFill>
            </a:endParaRPr>
          </a:p>
        </p:txBody>
      </p:sp>
      <p:sp>
        <p:nvSpPr>
          <p:cNvPr id="80" name="Slide Number Placeholder 3"/>
          <p:cNvSpPr txBox="1">
            <a:spLocks/>
          </p:cNvSpPr>
          <p:nvPr/>
        </p:nvSpPr>
        <p:spPr>
          <a:xfrm>
            <a:off x="2542483" y="4474250"/>
            <a:ext cx="703689"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San Marcos</a:t>
            </a:r>
            <a:endParaRPr lang="es-ES" sz="1200" dirty="0">
              <a:solidFill>
                <a:srgbClr val="002060"/>
              </a:solidFill>
            </a:endParaRPr>
          </a:p>
        </p:txBody>
      </p:sp>
      <p:sp>
        <p:nvSpPr>
          <p:cNvPr id="81" name="Oval 80"/>
          <p:cNvSpPr/>
          <p:nvPr/>
        </p:nvSpPr>
        <p:spPr>
          <a:xfrm rot="21060525">
            <a:off x="2198907" y="4522733"/>
            <a:ext cx="360000" cy="360000"/>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2" name="Oval 81"/>
          <p:cNvSpPr/>
          <p:nvPr/>
        </p:nvSpPr>
        <p:spPr>
          <a:xfrm rot="21060525">
            <a:off x="4155360" y="6191732"/>
            <a:ext cx="288000" cy="288000"/>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3" name="TxtBox:83/125"/>
          <p:cNvSpPr/>
          <p:nvPr/>
        </p:nvSpPr>
        <p:spPr bwMode="auto">
          <a:xfrm>
            <a:off x="4495321" y="6249558"/>
            <a:ext cx="504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Barrio</a:t>
            </a:r>
            <a:endParaRPr lang="es-ES" sz="1050" dirty="0">
              <a:solidFill>
                <a:srgbClr val="002060"/>
              </a:solidFill>
              <a:cs typeface="Arial" pitchFamily="34" charset="0"/>
            </a:endParaRPr>
          </a:p>
        </p:txBody>
      </p:sp>
      <p:sp>
        <p:nvSpPr>
          <p:cNvPr id="84"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Dptos. Desarrollo y Calidad</a:t>
            </a:r>
            <a:endParaRPr lang="es-ES" b="0" i="1" dirty="0">
              <a:solidFill>
                <a:srgbClr val="002776"/>
              </a:solidFill>
            </a:endParaRPr>
          </a:p>
        </p:txBody>
      </p:sp>
      <p:sp>
        <p:nvSpPr>
          <p:cNvPr id="26" name="Slide Number Placeholder 25"/>
          <p:cNvSpPr>
            <a:spLocks noGrp="1"/>
          </p:cNvSpPr>
          <p:nvPr>
            <p:ph type="sldNum" sz="quarter" idx="10"/>
          </p:nvPr>
        </p:nvSpPr>
        <p:spPr/>
        <p:txBody>
          <a:bodyPr/>
          <a:lstStyle/>
          <a:p>
            <a:fld id="{20A7A354-C5FB-4D1E-BE75-5A939ED93F75}" type="slidenum">
              <a:rPr lang="es-ES" smtClean="0">
                <a:solidFill>
                  <a:srgbClr val="002776"/>
                </a:solidFill>
              </a:rPr>
              <a:pPr/>
              <a:t>281</a:t>
            </a:fld>
            <a:endParaRPr lang="es-ES" dirty="0">
              <a:solidFill>
                <a:srgbClr val="002776"/>
              </a:solidFill>
            </a:endParaRPr>
          </a:p>
        </p:txBody>
      </p:sp>
    </p:spTree>
    <p:extLst>
      <p:ext uri="{BB962C8B-B14F-4D97-AF65-F5344CB8AC3E}">
        <p14:creationId xmlns:p14="http://schemas.microsoft.com/office/powerpoint/2010/main" val="293333150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dirty="0" smtClean="0">
                <a:solidFill>
                  <a:srgbClr val="00B0F0"/>
                </a:solidFill>
                <a:cs typeface="Arial" charset="0"/>
              </a:rPr>
              <a:t>Foco por barrios (ii/iv): </a:t>
            </a:r>
            <a:r>
              <a:rPr lang="es-ES" sz="2000" b="1" dirty="0" smtClean="0">
                <a:solidFill>
                  <a:srgbClr val="00B0F0"/>
                </a:solidFill>
                <a:cs typeface="Arial" charset="0"/>
              </a:rPr>
              <a:t>La Mariscal (ZET) </a:t>
            </a:r>
            <a:endParaRPr lang="es-ES" sz="1400" i="1" dirty="0">
              <a:solidFill>
                <a:srgbClr val="00B0F0"/>
              </a:solidFill>
              <a:cs typeface="Arial" charset="0"/>
            </a:endParaRPr>
          </a:p>
        </p:txBody>
      </p:sp>
      <p:sp>
        <p:nvSpPr>
          <p:cNvPr id="9" name="Rounded Rectangle 8"/>
          <p:cNvSpPr/>
          <p:nvPr/>
        </p:nvSpPr>
        <p:spPr bwMode="auto">
          <a:xfrm>
            <a:off x="371600"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Localización y elementos del espacio turístico</a:t>
            </a:r>
            <a:endParaRPr lang="es-ES" sz="1200" b="1" dirty="0">
              <a:solidFill>
                <a:srgbClr val="FFFFFF"/>
              </a:solidFill>
              <a:cs typeface="Arial" pitchFamily="34" charset="0"/>
            </a:endParaRPr>
          </a:p>
        </p:txBody>
      </p:sp>
      <p:sp>
        <p:nvSpPr>
          <p:cNvPr id="10" name="Rounded Rectangle 9"/>
          <p:cNvSpPr/>
          <p:nvPr/>
        </p:nvSpPr>
        <p:spPr bwMode="auto">
          <a:xfrm>
            <a:off x="5111367"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Principales características y situación actual</a:t>
            </a:r>
            <a:endParaRPr lang="es-ES" sz="1200" b="1" dirty="0">
              <a:solidFill>
                <a:srgbClr val="FFFFFF"/>
              </a:solidFill>
              <a:cs typeface="Arial" pitchFamily="34" charset="0"/>
            </a:endParaRPr>
          </a:p>
        </p:txBody>
      </p:sp>
      <p:grpSp>
        <p:nvGrpSpPr>
          <p:cNvPr id="31" name="Group 30"/>
          <p:cNvGrpSpPr/>
          <p:nvPr/>
        </p:nvGrpSpPr>
        <p:grpSpPr>
          <a:xfrm>
            <a:off x="7389167" y="1481344"/>
            <a:ext cx="2253365" cy="2015139"/>
            <a:chOff x="6815200" y="4086289"/>
            <a:chExt cx="2852763" cy="2438336"/>
          </a:xfrm>
        </p:grpSpPr>
        <p:sp>
          <p:nvSpPr>
            <p:cNvPr id="11" name="Rectangle 10"/>
            <p:cNvSpPr/>
            <p:nvPr/>
          </p:nvSpPr>
          <p:spPr bwMode="auto">
            <a:xfrm>
              <a:off x="6934921" y="4190160"/>
              <a:ext cx="2640446" cy="2334465"/>
            </a:xfrm>
            <a:prstGeom prst="rect">
              <a:avLst/>
            </a:prstGeom>
            <a:noFill/>
            <a:ln w="9525" cap="flat" cmpd="sng" algn="ctr">
              <a:solidFill>
                <a:srgbClr val="FFFFFF">
                  <a:lumMod val="75000"/>
                </a:srgb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363538" indent="-188913" defTabSz="914400" fontAlgn="base">
                <a:lnSpc>
                  <a:spcPct val="106000"/>
                </a:lnSpc>
                <a:spcBef>
                  <a:spcPct val="0"/>
                </a:spcBef>
                <a:spcAft>
                  <a:spcPct val="0"/>
                </a:spcAft>
                <a:buFont typeface="Arial" panose="020B0604020202020204" pitchFamily="34" charset="0"/>
                <a:buChar char="•"/>
                <a:defRPr/>
              </a:pPr>
              <a:endParaRPr lang="es-ES" sz="1000" b="1" kern="0" dirty="0" smtClean="0">
                <a:solidFill>
                  <a:srgbClr val="000000"/>
                </a:solidFill>
                <a:cs typeface="Arial" pitchFamily="34" charset="0"/>
              </a:endParaRPr>
            </a:p>
          </p:txBody>
        </p:sp>
        <p:sp>
          <p:nvSpPr>
            <p:cNvPr id="12" name="TxtBox:83/125"/>
            <p:cNvSpPr/>
            <p:nvPr/>
          </p:nvSpPr>
          <p:spPr bwMode="auto">
            <a:xfrm>
              <a:off x="7115878" y="4086289"/>
              <a:ext cx="2280290" cy="23687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i="1" dirty="0" smtClean="0">
                  <a:solidFill>
                    <a:srgbClr val="002060"/>
                  </a:solidFill>
                  <a:cs typeface="Arial" pitchFamily="34" charset="0"/>
                </a:rPr>
                <a:t>Ciclo de vida del barrio</a:t>
              </a:r>
              <a:endParaRPr lang="es-ES" sz="1200" b="1" i="1" dirty="0">
                <a:solidFill>
                  <a:srgbClr val="002060"/>
                </a:solidFill>
                <a:cs typeface="Arial" pitchFamily="34" charset="0"/>
              </a:endParaRPr>
            </a:p>
          </p:txBody>
        </p:sp>
        <p:sp>
          <p:nvSpPr>
            <p:cNvPr id="13" name="TxtBox:83/125"/>
            <p:cNvSpPr/>
            <p:nvPr/>
          </p:nvSpPr>
          <p:spPr bwMode="auto">
            <a:xfrm>
              <a:off x="6815200" y="6245734"/>
              <a:ext cx="78548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err="1" smtClean="0">
                  <a:solidFill>
                    <a:srgbClr val="002060"/>
                  </a:solidFill>
                  <a:cs typeface="Arial" pitchFamily="34" charset="0"/>
                </a:rPr>
                <a:t>Intro</a:t>
              </a:r>
              <a:endParaRPr lang="es-ES" sz="900" dirty="0">
                <a:solidFill>
                  <a:srgbClr val="002060"/>
                </a:solidFill>
                <a:cs typeface="Arial" pitchFamily="34" charset="0"/>
              </a:endParaRPr>
            </a:p>
          </p:txBody>
        </p:sp>
        <p:sp>
          <p:nvSpPr>
            <p:cNvPr id="14" name="TxtBox:83/125"/>
            <p:cNvSpPr/>
            <p:nvPr/>
          </p:nvSpPr>
          <p:spPr bwMode="auto">
            <a:xfrm>
              <a:off x="7407882" y="6245732"/>
              <a:ext cx="88510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Crecimiento</a:t>
              </a:r>
              <a:endParaRPr lang="es-ES" sz="900" dirty="0">
                <a:solidFill>
                  <a:srgbClr val="002060"/>
                </a:solidFill>
                <a:cs typeface="Arial" pitchFamily="34" charset="0"/>
              </a:endParaRPr>
            </a:p>
          </p:txBody>
        </p:sp>
        <p:sp>
          <p:nvSpPr>
            <p:cNvPr id="15" name="TxtBox:83/125"/>
            <p:cNvSpPr/>
            <p:nvPr/>
          </p:nvSpPr>
          <p:spPr bwMode="auto">
            <a:xfrm>
              <a:off x="8239982" y="6245734"/>
              <a:ext cx="78548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Madurez</a:t>
              </a:r>
              <a:endParaRPr lang="es-ES" sz="900" dirty="0">
                <a:solidFill>
                  <a:srgbClr val="002060"/>
                </a:solidFill>
                <a:cs typeface="Arial" pitchFamily="34" charset="0"/>
              </a:endParaRPr>
            </a:p>
          </p:txBody>
        </p:sp>
        <p:sp>
          <p:nvSpPr>
            <p:cNvPr id="16" name="TxtBox:83/125"/>
            <p:cNvSpPr/>
            <p:nvPr/>
          </p:nvSpPr>
          <p:spPr bwMode="auto">
            <a:xfrm>
              <a:off x="8882475" y="6245734"/>
              <a:ext cx="785488"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Declive</a:t>
              </a:r>
              <a:endParaRPr lang="es-ES" sz="900" dirty="0">
                <a:solidFill>
                  <a:srgbClr val="002060"/>
                </a:solidFill>
                <a:cs typeface="Arial" pitchFamily="34" charset="0"/>
              </a:endParaRPr>
            </a:p>
          </p:txBody>
        </p:sp>
        <p:cxnSp>
          <p:nvCxnSpPr>
            <p:cNvPr id="17" name="Straight Arrow Connector 16"/>
            <p:cNvCxnSpPr/>
            <p:nvPr/>
          </p:nvCxnSpPr>
          <p:spPr bwMode="auto">
            <a:xfrm>
              <a:off x="7101872" y="6134100"/>
              <a:ext cx="2397457" cy="0"/>
            </a:xfrm>
            <a:prstGeom prst="straightConnector1">
              <a:avLst/>
            </a:prstGeom>
            <a:solidFill>
              <a:srgbClr val="002776"/>
            </a:solidFill>
            <a:ln w="9525" cap="flat" cmpd="sng" algn="ctr">
              <a:solidFill>
                <a:srgbClr val="FFFFFF">
                  <a:lumMod val="75000"/>
                </a:srgbClr>
              </a:solidFill>
              <a:prstDash val="solid"/>
              <a:round/>
              <a:headEnd type="none" w="med" len="med"/>
              <a:tailEnd type="triangle"/>
            </a:ln>
            <a:effectLst/>
          </p:spPr>
        </p:cxnSp>
        <p:cxnSp>
          <p:nvCxnSpPr>
            <p:cNvPr id="18" name="Straight Connector 17"/>
            <p:cNvCxnSpPr/>
            <p:nvPr/>
          </p:nvCxnSpPr>
          <p:spPr bwMode="auto">
            <a:xfrm>
              <a:off x="7556781"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19" name="Freeform 18"/>
            <p:cNvSpPr/>
            <p:nvPr/>
          </p:nvSpPr>
          <p:spPr bwMode="auto">
            <a:xfrm>
              <a:off x="7105216" y="4514850"/>
              <a:ext cx="2279650" cy="1558194"/>
            </a:xfrm>
            <a:custGeom>
              <a:avLst/>
              <a:gdLst>
                <a:gd name="connsiteX0" fmla="*/ 0 w 2279650"/>
                <a:gd name="connsiteY0" fmla="*/ 1555750 h 1558194"/>
                <a:gd name="connsiteX1" fmla="*/ 241300 w 2279650"/>
                <a:gd name="connsiteY1" fmla="*/ 1517650 h 1558194"/>
                <a:gd name="connsiteX2" fmla="*/ 457200 w 2279650"/>
                <a:gd name="connsiteY2" fmla="*/ 1276350 h 1558194"/>
                <a:gd name="connsiteX3" fmla="*/ 819150 w 2279650"/>
                <a:gd name="connsiteY3" fmla="*/ 577850 h 1558194"/>
                <a:gd name="connsiteX4" fmla="*/ 1149350 w 2279650"/>
                <a:gd name="connsiteY4" fmla="*/ 222250 h 1558194"/>
                <a:gd name="connsiteX5" fmla="*/ 1682750 w 2279650"/>
                <a:gd name="connsiteY5" fmla="*/ 57150 h 1558194"/>
                <a:gd name="connsiteX6" fmla="*/ 2279650 w 2279650"/>
                <a:gd name="connsiteY6" fmla="*/ 0 h 155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9650" h="1558194">
                  <a:moveTo>
                    <a:pt x="0" y="1555750"/>
                  </a:moveTo>
                  <a:cubicBezTo>
                    <a:pt x="82550" y="1559983"/>
                    <a:pt x="165100" y="1564217"/>
                    <a:pt x="241300" y="1517650"/>
                  </a:cubicBezTo>
                  <a:cubicBezTo>
                    <a:pt x="317500" y="1471083"/>
                    <a:pt x="360892" y="1432983"/>
                    <a:pt x="457200" y="1276350"/>
                  </a:cubicBezTo>
                  <a:cubicBezTo>
                    <a:pt x="553508" y="1119717"/>
                    <a:pt x="703792" y="753533"/>
                    <a:pt x="819150" y="577850"/>
                  </a:cubicBezTo>
                  <a:cubicBezTo>
                    <a:pt x="934508" y="402167"/>
                    <a:pt x="1005417" y="309033"/>
                    <a:pt x="1149350" y="222250"/>
                  </a:cubicBezTo>
                  <a:cubicBezTo>
                    <a:pt x="1293283" y="135467"/>
                    <a:pt x="1494367" y="94192"/>
                    <a:pt x="1682750" y="57150"/>
                  </a:cubicBezTo>
                  <a:cubicBezTo>
                    <a:pt x="1871133" y="20108"/>
                    <a:pt x="2075391" y="10054"/>
                    <a:pt x="2279650" y="0"/>
                  </a:cubicBezTo>
                </a:path>
              </a:pathLst>
            </a:custGeom>
            <a:noFill/>
            <a:ln w="9525" cap="flat" cmpd="sng" algn="ctr">
              <a:solidFill>
                <a:srgbClr val="92D400"/>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cxnSp>
          <p:nvCxnSpPr>
            <p:cNvPr id="20" name="Straight Connector 19"/>
            <p:cNvCxnSpPr/>
            <p:nvPr/>
          </p:nvCxnSpPr>
          <p:spPr bwMode="auto">
            <a:xfrm>
              <a:off x="8234269"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cxnSp>
          <p:nvCxnSpPr>
            <p:cNvPr id="21" name="Straight Connector 20"/>
            <p:cNvCxnSpPr/>
            <p:nvPr/>
          </p:nvCxnSpPr>
          <p:spPr bwMode="auto">
            <a:xfrm>
              <a:off x="8911758"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22" name="TxtBox:83/125"/>
            <p:cNvSpPr/>
            <p:nvPr/>
          </p:nvSpPr>
          <p:spPr bwMode="auto">
            <a:xfrm>
              <a:off x="8228839" y="4969283"/>
              <a:ext cx="987485" cy="17767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b="1" dirty="0" smtClean="0">
                  <a:solidFill>
                    <a:srgbClr val="00A1DE"/>
                  </a:solidFill>
                  <a:cs typeface="Arial" pitchFamily="34" charset="0"/>
                </a:rPr>
                <a:t>La Mariscal</a:t>
              </a:r>
            </a:p>
          </p:txBody>
        </p:sp>
      </p:grpSp>
      <p:sp>
        <p:nvSpPr>
          <p:cNvPr id="23" name="Oval 22"/>
          <p:cNvSpPr/>
          <p:nvPr/>
        </p:nvSpPr>
        <p:spPr bwMode="auto">
          <a:xfrm>
            <a:off x="8781931" y="1807072"/>
            <a:ext cx="216000" cy="216000"/>
          </a:xfrm>
          <a:prstGeom prst="ellipse">
            <a:avLst/>
          </a:prstGeom>
          <a:solidFill>
            <a:srgbClr val="00A1DE"/>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sp>
        <p:nvSpPr>
          <p:cNvPr id="33" name="Title 1"/>
          <p:cNvSpPr txBox="1">
            <a:spLocks/>
          </p:cNvSpPr>
          <p:nvPr/>
        </p:nvSpPr>
        <p:spPr bwMode="auto">
          <a:xfrm>
            <a:off x="5111367" y="1488268"/>
            <a:ext cx="2157304" cy="200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i="1" dirty="0" smtClean="0">
                <a:solidFill>
                  <a:srgbClr val="002060"/>
                </a:solidFill>
                <a:cs typeface="Arial" charset="0"/>
              </a:rPr>
              <a:t>Temática / Vocación turística:</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Zona rosa</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Esparcimiento</a:t>
            </a:r>
          </a:p>
          <a:p>
            <a:pPr marL="171450" indent="-171450" fontAlgn="base">
              <a:spcBef>
                <a:spcPct val="0"/>
              </a:spcBef>
              <a:spcAft>
                <a:spcPts val="300"/>
              </a:spcAft>
              <a:buFont typeface="Arial" panose="020B0604020202020204" pitchFamily="34" charset="0"/>
              <a:buChar char="•"/>
            </a:pPr>
            <a:r>
              <a:rPr lang="es-ES" sz="1200" dirty="0" smtClean="0">
                <a:solidFill>
                  <a:srgbClr val="002060"/>
                </a:solidFill>
                <a:cs typeface="Arial" charset="0"/>
              </a:rPr>
              <a:t>Gastronómico</a:t>
            </a: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a:solidFill>
                <a:srgbClr val="00B0F0"/>
              </a:solidFill>
              <a:cs typeface="Arial" charset="0"/>
            </a:endParaRPr>
          </a:p>
        </p:txBody>
      </p:sp>
      <p:sp>
        <p:nvSpPr>
          <p:cNvPr id="34" name="TxtBox:83/125"/>
          <p:cNvSpPr/>
          <p:nvPr/>
        </p:nvSpPr>
        <p:spPr bwMode="auto">
          <a:xfrm>
            <a:off x="732710"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Sendas</a:t>
            </a:r>
            <a:endParaRPr lang="es-ES" sz="1050" dirty="0">
              <a:solidFill>
                <a:srgbClr val="002060"/>
              </a:solidFill>
              <a:cs typeface="Arial" pitchFamily="34" charset="0"/>
            </a:endParaRPr>
          </a:p>
        </p:txBody>
      </p:sp>
      <p:sp>
        <p:nvSpPr>
          <p:cNvPr id="36" name="TxtBox:83/125"/>
          <p:cNvSpPr/>
          <p:nvPr/>
        </p:nvSpPr>
        <p:spPr bwMode="auto">
          <a:xfrm>
            <a:off x="1891303"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Bordes</a:t>
            </a:r>
            <a:endParaRPr lang="es-ES" sz="1050" dirty="0">
              <a:solidFill>
                <a:srgbClr val="002060"/>
              </a:solidFill>
              <a:cs typeface="Arial" pitchFamily="34" charset="0"/>
            </a:endParaRPr>
          </a:p>
        </p:txBody>
      </p:sp>
      <p:sp>
        <p:nvSpPr>
          <p:cNvPr id="37" name="TxtBox:83/125"/>
          <p:cNvSpPr/>
          <p:nvPr/>
        </p:nvSpPr>
        <p:spPr bwMode="auto">
          <a:xfrm>
            <a:off x="3049896"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Nodos</a:t>
            </a:r>
            <a:endParaRPr lang="es-ES" sz="1050" dirty="0">
              <a:solidFill>
                <a:srgbClr val="002060"/>
              </a:solidFill>
              <a:cs typeface="Arial" pitchFamily="34" charset="0"/>
            </a:endParaRPr>
          </a:p>
        </p:txBody>
      </p:sp>
      <p:sp>
        <p:nvSpPr>
          <p:cNvPr id="38" name="TxtBox:83/125"/>
          <p:cNvSpPr/>
          <p:nvPr/>
        </p:nvSpPr>
        <p:spPr bwMode="auto">
          <a:xfrm>
            <a:off x="4208489"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Mojones</a:t>
            </a:r>
            <a:endParaRPr lang="es-ES" sz="1050" dirty="0">
              <a:solidFill>
                <a:srgbClr val="002060"/>
              </a:solidFill>
              <a:cs typeface="Arial" pitchFamily="34" charset="0"/>
            </a:endParaRPr>
          </a:p>
        </p:txBody>
      </p:sp>
      <p:cxnSp>
        <p:nvCxnSpPr>
          <p:cNvPr id="41" name="Straight Connector 40"/>
          <p:cNvCxnSpPr/>
          <p:nvPr/>
        </p:nvCxnSpPr>
        <p:spPr>
          <a:xfrm>
            <a:off x="450203" y="6335883"/>
            <a:ext cx="267099" cy="0"/>
          </a:xfrm>
          <a:prstGeom prst="line">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Straight Connector 41"/>
          <p:cNvCxnSpPr/>
          <p:nvPr/>
        </p:nvCxnSpPr>
        <p:spPr>
          <a:xfrm>
            <a:off x="1624204" y="6335883"/>
            <a:ext cx="267099" cy="0"/>
          </a:xfrm>
          <a:prstGeom prst="line">
            <a:avLst/>
          </a:pr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cxnSp>
      <p:grpSp>
        <p:nvGrpSpPr>
          <p:cNvPr id="43" name="Group 42"/>
          <p:cNvGrpSpPr/>
          <p:nvPr/>
        </p:nvGrpSpPr>
        <p:grpSpPr>
          <a:xfrm>
            <a:off x="2792760" y="6199537"/>
            <a:ext cx="264665" cy="271307"/>
            <a:chOff x="10036751" y="4219465"/>
            <a:chExt cx="375592" cy="385018"/>
          </a:xfrm>
        </p:grpSpPr>
        <p:sp>
          <p:nvSpPr>
            <p:cNvPr id="44" name="Oval 43"/>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45"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grpSp>
        <p:nvGrpSpPr>
          <p:cNvPr id="46" name="Group 45"/>
          <p:cNvGrpSpPr/>
          <p:nvPr/>
        </p:nvGrpSpPr>
        <p:grpSpPr>
          <a:xfrm>
            <a:off x="3895558" y="6199537"/>
            <a:ext cx="264665" cy="271307"/>
            <a:chOff x="7188181" y="6131050"/>
            <a:chExt cx="375592" cy="385018"/>
          </a:xfrm>
        </p:grpSpPr>
        <p:sp>
          <p:nvSpPr>
            <p:cNvPr id="47" name="Oval 46"/>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8"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pic>
        <p:nvPicPr>
          <p:cNvPr id="49"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7894" t="29803" r="18584" b="39418"/>
          <a:stretch/>
        </p:blipFill>
        <p:spPr bwMode="auto">
          <a:xfrm>
            <a:off x="344488" y="1556792"/>
            <a:ext cx="4491112" cy="4536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a:grpSpLocks/>
          </p:cNvGrpSpPr>
          <p:nvPr/>
        </p:nvGrpSpPr>
        <p:grpSpPr bwMode="auto">
          <a:xfrm>
            <a:off x="469252" y="1629765"/>
            <a:ext cx="287338" cy="576263"/>
            <a:chOff x="476" y="3249"/>
            <a:chExt cx="181" cy="363"/>
          </a:xfrm>
          <a:solidFill>
            <a:schemeClr val="bg1"/>
          </a:solidFill>
        </p:grpSpPr>
        <p:sp>
          <p:nvSpPr>
            <p:cNvPr id="51" name="Oval 50"/>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52" name="Rectangle 51"/>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53"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54"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55"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 name="Freeform 1"/>
          <p:cNvSpPr/>
          <p:nvPr/>
        </p:nvSpPr>
        <p:spPr>
          <a:xfrm>
            <a:off x="2125980" y="2255520"/>
            <a:ext cx="2004060" cy="342900"/>
          </a:xfrm>
          <a:custGeom>
            <a:avLst/>
            <a:gdLst>
              <a:gd name="connsiteX0" fmla="*/ 0 w 2004060"/>
              <a:gd name="connsiteY0" fmla="*/ 0 h 342900"/>
              <a:gd name="connsiteX1" fmla="*/ 2004060 w 2004060"/>
              <a:gd name="connsiteY1" fmla="*/ 342900 h 342900"/>
            </a:gdLst>
            <a:ahLst/>
            <a:cxnLst>
              <a:cxn ang="0">
                <a:pos x="connsiteX0" y="connsiteY0"/>
              </a:cxn>
              <a:cxn ang="0">
                <a:pos x="connsiteX1" y="connsiteY1"/>
              </a:cxn>
            </a:cxnLst>
            <a:rect l="l" t="t" r="r" b="b"/>
            <a:pathLst>
              <a:path w="2004060" h="342900">
                <a:moveTo>
                  <a:pt x="0" y="0"/>
                </a:moveTo>
                <a:lnTo>
                  <a:pt x="2004060" y="342900"/>
                </a:ln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 name="Freeform 2"/>
          <p:cNvSpPr/>
          <p:nvPr/>
        </p:nvSpPr>
        <p:spPr>
          <a:xfrm>
            <a:off x="2204956" y="2628900"/>
            <a:ext cx="1917464" cy="2097458"/>
          </a:xfrm>
          <a:custGeom>
            <a:avLst/>
            <a:gdLst>
              <a:gd name="connsiteX0" fmla="*/ 1917464 w 1917464"/>
              <a:gd name="connsiteY0" fmla="*/ 0 h 2097458"/>
              <a:gd name="connsiteX1" fmla="*/ 1688864 w 1917464"/>
              <a:gd name="connsiteY1" fmla="*/ 541020 h 2097458"/>
              <a:gd name="connsiteX2" fmla="*/ 1414544 w 1917464"/>
              <a:gd name="connsiteY2" fmla="*/ 838200 h 2097458"/>
              <a:gd name="connsiteX3" fmla="*/ 1048784 w 1917464"/>
              <a:gd name="connsiteY3" fmla="*/ 1059180 h 2097458"/>
              <a:gd name="connsiteX4" fmla="*/ 142004 w 1917464"/>
              <a:gd name="connsiteY4" fmla="*/ 1874520 h 2097458"/>
              <a:gd name="connsiteX5" fmla="*/ 12464 w 1917464"/>
              <a:gd name="connsiteY5" fmla="*/ 2072640 h 2097458"/>
              <a:gd name="connsiteX6" fmla="*/ 12464 w 1917464"/>
              <a:gd name="connsiteY6" fmla="*/ 2087880 h 2097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7464" h="2097458">
                <a:moveTo>
                  <a:pt x="1917464" y="0"/>
                </a:moveTo>
                <a:cubicBezTo>
                  <a:pt x="1845074" y="200660"/>
                  <a:pt x="1772684" y="401320"/>
                  <a:pt x="1688864" y="541020"/>
                </a:cubicBezTo>
                <a:cubicBezTo>
                  <a:pt x="1605044" y="680720"/>
                  <a:pt x="1521224" y="751840"/>
                  <a:pt x="1414544" y="838200"/>
                </a:cubicBezTo>
                <a:cubicBezTo>
                  <a:pt x="1307864" y="924560"/>
                  <a:pt x="1260874" y="886460"/>
                  <a:pt x="1048784" y="1059180"/>
                </a:cubicBezTo>
                <a:cubicBezTo>
                  <a:pt x="836694" y="1231900"/>
                  <a:pt x="314724" y="1705610"/>
                  <a:pt x="142004" y="1874520"/>
                </a:cubicBezTo>
                <a:cubicBezTo>
                  <a:pt x="-30716" y="2043430"/>
                  <a:pt x="34054" y="2037080"/>
                  <a:pt x="12464" y="2072640"/>
                </a:cubicBezTo>
                <a:cubicBezTo>
                  <a:pt x="-9126" y="2108200"/>
                  <a:pt x="1669" y="2098040"/>
                  <a:pt x="12464" y="2087880"/>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 name="Freeform 4"/>
          <p:cNvSpPr/>
          <p:nvPr/>
        </p:nvSpPr>
        <p:spPr>
          <a:xfrm>
            <a:off x="1485900" y="4328160"/>
            <a:ext cx="723900" cy="365760"/>
          </a:xfrm>
          <a:custGeom>
            <a:avLst/>
            <a:gdLst>
              <a:gd name="connsiteX0" fmla="*/ 0 w 723900"/>
              <a:gd name="connsiteY0" fmla="*/ 0 h 365760"/>
              <a:gd name="connsiteX1" fmla="*/ 723900 w 723900"/>
              <a:gd name="connsiteY1" fmla="*/ 365760 h 365760"/>
            </a:gdLst>
            <a:ahLst/>
            <a:cxnLst>
              <a:cxn ang="0">
                <a:pos x="connsiteX0" y="connsiteY0"/>
              </a:cxn>
              <a:cxn ang="0">
                <a:pos x="connsiteX1" y="connsiteY1"/>
              </a:cxn>
            </a:cxnLst>
            <a:rect l="l" t="t" r="r" b="b"/>
            <a:pathLst>
              <a:path w="723900" h="365760">
                <a:moveTo>
                  <a:pt x="0" y="0"/>
                </a:moveTo>
                <a:lnTo>
                  <a:pt x="723900" y="365760"/>
                </a:ln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7" name="Freeform 6"/>
          <p:cNvSpPr/>
          <p:nvPr/>
        </p:nvSpPr>
        <p:spPr>
          <a:xfrm>
            <a:off x="1485900" y="2247900"/>
            <a:ext cx="594360" cy="2110740"/>
          </a:xfrm>
          <a:custGeom>
            <a:avLst/>
            <a:gdLst>
              <a:gd name="connsiteX0" fmla="*/ 594360 w 594360"/>
              <a:gd name="connsiteY0" fmla="*/ 0 h 2110740"/>
              <a:gd name="connsiteX1" fmla="*/ 0 w 594360"/>
              <a:gd name="connsiteY1" fmla="*/ 2110740 h 2110740"/>
            </a:gdLst>
            <a:ahLst/>
            <a:cxnLst>
              <a:cxn ang="0">
                <a:pos x="connsiteX0" y="connsiteY0"/>
              </a:cxn>
              <a:cxn ang="0">
                <a:pos x="connsiteX1" y="connsiteY1"/>
              </a:cxn>
            </a:cxnLst>
            <a:rect l="l" t="t" r="r" b="b"/>
            <a:pathLst>
              <a:path w="594360" h="2110740">
                <a:moveTo>
                  <a:pt x="594360" y="0"/>
                </a:moveTo>
                <a:lnTo>
                  <a:pt x="0" y="2110740"/>
                </a:ln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 name="Freeform 7"/>
          <p:cNvSpPr/>
          <p:nvPr/>
        </p:nvSpPr>
        <p:spPr>
          <a:xfrm>
            <a:off x="1935480" y="2446020"/>
            <a:ext cx="1196340" cy="2087880"/>
          </a:xfrm>
          <a:custGeom>
            <a:avLst/>
            <a:gdLst>
              <a:gd name="connsiteX0" fmla="*/ 1196340 w 1196340"/>
              <a:gd name="connsiteY0" fmla="*/ 0 h 2087880"/>
              <a:gd name="connsiteX1" fmla="*/ 1005840 w 1196340"/>
              <a:gd name="connsiteY1" fmla="*/ 472440 h 2087880"/>
              <a:gd name="connsiteX2" fmla="*/ 937260 w 1196340"/>
              <a:gd name="connsiteY2" fmla="*/ 746760 h 2087880"/>
              <a:gd name="connsiteX3" fmla="*/ 632460 w 1196340"/>
              <a:gd name="connsiteY3" fmla="*/ 937260 h 2087880"/>
              <a:gd name="connsiteX4" fmla="*/ 441960 w 1196340"/>
              <a:gd name="connsiteY4" fmla="*/ 1097280 h 2087880"/>
              <a:gd name="connsiteX5" fmla="*/ 266700 w 1196340"/>
              <a:gd name="connsiteY5" fmla="*/ 1485900 h 2087880"/>
              <a:gd name="connsiteX6" fmla="*/ 0 w 1196340"/>
              <a:gd name="connsiteY6" fmla="*/ 2087880 h 208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6340" h="2087880">
                <a:moveTo>
                  <a:pt x="1196340" y="0"/>
                </a:moveTo>
                <a:cubicBezTo>
                  <a:pt x="1122680" y="173990"/>
                  <a:pt x="1049020" y="347980"/>
                  <a:pt x="1005840" y="472440"/>
                </a:cubicBezTo>
                <a:cubicBezTo>
                  <a:pt x="962660" y="596900"/>
                  <a:pt x="999490" y="669290"/>
                  <a:pt x="937260" y="746760"/>
                </a:cubicBezTo>
                <a:cubicBezTo>
                  <a:pt x="875030" y="824230"/>
                  <a:pt x="715010" y="878840"/>
                  <a:pt x="632460" y="937260"/>
                </a:cubicBezTo>
                <a:cubicBezTo>
                  <a:pt x="549910" y="995680"/>
                  <a:pt x="502920" y="1005840"/>
                  <a:pt x="441960" y="1097280"/>
                </a:cubicBezTo>
                <a:cubicBezTo>
                  <a:pt x="381000" y="1188720"/>
                  <a:pt x="340360" y="1320800"/>
                  <a:pt x="266700" y="1485900"/>
                </a:cubicBezTo>
                <a:cubicBezTo>
                  <a:pt x="193040" y="1651000"/>
                  <a:pt x="96520" y="1869440"/>
                  <a:pt x="0" y="2087880"/>
                </a:cubicBezTo>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6" name="Freeform 25"/>
          <p:cNvSpPr/>
          <p:nvPr/>
        </p:nvSpPr>
        <p:spPr>
          <a:xfrm>
            <a:off x="1996440" y="2720340"/>
            <a:ext cx="1805940" cy="525780"/>
          </a:xfrm>
          <a:custGeom>
            <a:avLst/>
            <a:gdLst>
              <a:gd name="connsiteX0" fmla="*/ 0 w 1805940"/>
              <a:gd name="connsiteY0" fmla="*/ 0 h 525780"/>
              <a:gd name="connsiteX1" fmla="*/ 1805940 w 1805940"/>
              <a:gd name="connsiteY1" fmla="*/ 525780 h 525780"/>
            </a:gdLst>
            <a:ahLst/>
            <a:cxnLst>
              <a:cxn ang="0">
                <a:pos x="connsiteX0" y="connsiteY0"/>
              </a:cxn>
              <a:cxn ang="0">
                <a:pos x="connsiteX1" y="connsiteY1"/>
              </a:cxn>
            </a:cxnLst>
            <a:rect l="l" t="t" r="r" b="b"/>
            <a:pathLst>
              <a:path w="1805940" h="525780">
                <a:moveTo>
                  <a:pt x="0" y="0"/>
                </a:moveTo>
                <a:lnTo>
                  <a:pt x="1805940" y="525780"/>
                </a:lnTo>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56" name="Group 55"/>
          <p:cNvGrpSpPr/>
          <p:nvPr/>
        </p:nvGrpSpPr>
        <p:grpSpPr>
          <a:xfrm>
            <a:off x="2738538" y="3368040"/>
            <a:ext cx="264665" cy="271307"/>
            <a:chOff x="10036751" y="4219465"/>
            <a:chExt cx="375592" cy="385018"/>
          </a:xfrm>
        </p:grpSpPr>
        <p:sp>
          <p:nvSpPr>
            <p:cNvPr id="57" name="Oval 56"/>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58"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59" name="Slide Number Placeholder 3"/>
          <p:cNvSpPr txBox="1">
            <a:spLocks/>
          </p:cNvSpPr>
          <p:nvPr/>
        </p:nvSpPr>
        <p:spPr>
          <a:xfrm>
            <a:off x="2888142" y="3319312"/>
            <a:ext cx="609123" cy="253704"/>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a:t>
            </a:r>
            <a:r>
              <a:rPr lang="es-ES" sz="1050" dirty="0" err="1" smtClean="0">
                <a:solidFill>
                  <a:srgbClr val="A21E60"/>
                </a:solidFill>
              </a:rPr>
              <a:t>Foch</a:t>
            </a:r>
            <a:endParaRPr lang="es-ES" sz="1050" dirty="0">
              <a:solidFill>
                <a:srgbClr val="A21E60"/>
              </a:solidFill>
            </a:endParaRPr>
          </a:p>
        </p:txBody>
      </p:sp>
      <p:grpSp>
        <p:nvGrpSpPr>
          <p:cNvPr id="64" name="Group 63"/>
          <p:cNvGrpSpPr/>
          <p:nvPr/>
        </p:nvGrpSpPr>
        <p:grpSpPr>
          <a:xfrm>
            <a:off x="2395393" y="3502994"/>
            <a:ext cx="264665" cy="271307"/>
            <a:chOff x="10036751" y="4219465"/>
            <a:chExt cx="375592" cy="385018"/>
          </a:xfrm>
        </p:grpSpPr>
        <p:sp>
          <p:nvSpPr>
            <p:cNvPr id="65" name="Oval 64"/>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66"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67" name="Slide Number Placeholder 3"/>
          <p:cNvSpPr txBox="1">
            <a:spLocks/>
          </p:cNvSpPr>
          <p:nvPr/>
        </p:nvSpPr>
        <p:spPr>
          <a:xfrm>
            <a:off x="2216696" y="3801669"/>
            <a:ext cx="797687" cy="253704"/>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Pza. de los Presidentes</a:t>
            </a:r>
            <a:endParaRPr lang="es-ES" sz="1050" dirty="0">
              <a:solidFill>
                <a:srgbClr val="A21E60"/>
              </a:solidFill>
            </a:endParaRPr>
          </a:p>
        </p:txBody>
      </p:sp>
      <p:sp>
        <p:nvSpPr>
          <p:cNvPr id="68" name="Title 1"/>
          <p:cNvSpPr txBox="1">
            <a:spLocks/>
          </p:cNvSpPr>
          <p:nvPr/>
        </p:nvSpPr>
        <p:spPr bwMode="auto">
          <a:xfrm>
            <a:off x="5111367" y="3684914"/>
            <a:ext cx="2157304" cy="217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300"/>
              </a:spcAft>
            </a:pPr>
            <a:r>
              <a:rPr lang="es-ES" sz="1200" b="1" i="1" dirty="0" smtClean="0">
                <a:solidFill>
                  <a:srgbClr val="002060"/>
                </a:solidFill>
                <a:cs typeface="Arial" charset="0"/>
              </a:rPr>
              <a:t>Planta turística:</a:t>
            </a:r>
            <a:endParaRPr lang="es-ES" sz="1100" b="1" i="1" dirty="0" smtClean="0">
              <a:solidFill>
                <a:srgbClr val="002060"/>
              </a:solidFill>
              <a:cs typeface="Arial" charset="0"/>
            </a:endParaRPr>
          </a:p>
          <a:p>
            <a:pPr fontAlgn="base">
              <a:spcBef>
                <a:spcPct val="0"/>
              </a:spcBef>
              <a:spcAft>
                <a:spcPts val="300"/>
              </a:spcAft>
            </a:pPr>
            <a:r>
              <a:rPr lang="es-ES" sz="1100" i="1" dirty="0" smtClean="0">
                <a:solidFill>
                  <a:srgbClr val="002060"/>
                </a:solidFill>
                <a:cs typeface="Arial" charset="0"/>
              </a:rPr>
              <a:t>% establecimientos por tipo</a:t>
            </a:r>
            <a:endParaRPr lang="es-ES" sz="11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a:solidFill>
                <a:srgbClr val="00B0F0"/>
              </a:solidFill>
              <a:cs typeface="Arial" charset="0"/>
            </a:endParaRPr>
          </a:p>
        </p:txBody>
      </p:sp>
      <p:graphicFrame>
        <p:nvGraphicFramePr>
          <p:cNvPr id="69" name="Chart 68"/>
          <p:cNvGraphicFramePr/>
          <p:nvPr>
            <p:extLst>
              <p:ext uri="{D42A27DB-BD31-4B8C-83A1-F6EECF244321}">
                <p14:modId xmlns:p14="http://schemas.microsoft.com/office/powerpoint/2010/main" val="1402320962"/>
              </p:ext>
            </p:extLst>
          </p:nvPr>
        </p:nvGraphicFramePr>
        <p:xfrm>
          <a:off x="4844320" y="4076052"/>
          <a:ext cx="2424351" cy="254231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0" name="Table 69"/>
          <p:cNvGraphicFramePr>
            <a:graphicFrameLocks noGrp="1"/>
          </p:cNvGraphicFramePr>
          <p:nvPr>
            <p:extLst/>
          </p:nvPr>
        </p:nvGraphicFramePr>
        <p:xfrm>
          <a:off x="7268671" y="3684914"/>
          <a:ext cx="2292842" cy="2880418"/>
        </p:xfrm>
        <a:graphic>
          <a:graphicData uri="http://schemas.openxmlformats.org/drawingml/2006/table">
            <a:tbl>
              <a:tblPr bandRow="1">
                <a:tableStyleId>{5C22544A-7EE6-4342-B048-85BDC9FD1C3A}</a:tableStyleId>
              </a:tblPr>
              <a:tblGrid>
                <a:gridCol w="2292842"/>
              </a:tblGrid>
              <a:tr h="415567">
                <a:tc>
                  <a:txBody>
                    <a:bodyPr/>
                    <a:lstStyle/>
                    <a:p>
                      <a:pPr rtl="0"/>
                      <a:r>
                        <a:rPr lang="es-ES" sz="1100" b="1" dirty="0" smtClean="0">
                          <a:solidFill>
                            <a:schemeClr val="tx2"/>
                          </a:solidFill>
                        </a:rPr>
                        <a:t>Alojamiento</a:t>
                      </a:r>
                    </a:p>
                    <a:p>
                      <a:pPr rtl="0"/>
                      <a:r>
                        <a:rPr lang="es-ES" sz="1100" b="0" i="1" dirty="0" smtClean="0">
                          <a:solidFill>
                            <a:schemeClr val="tx2"/>
                          </a:solidFill>
                        </a:rPr>
                        <a:t>Total</a:t>
                      </a:r>
                      <a:r>
                        <a:rPr lang="es-ES" sz="1100" b="0" i="1" baseline="0" dirty="0" smtClean="0">
                          <a:solidFill>
                            <a:schemeClr val="tx2"/>
                          </a:solidFill>
                        </a:rPr>
                        <a:t> establecimientos: 216</a:t>
                      </a:r>
                      <a:endParaRPr lang="es-ES" sz="1100" b="0" i="1" dirty="0">
                        <a:solidFill>
                          <a:schemeClr val="tx2"/>
                        </a:solidFill>
                      </a:endParaRPr>
                    </a:p>
                  </a:txBody>
                  <a:tcPr marL="36000" marR="3600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r>
              <a:tr h="639722">
                <a:tc>
                  <a:txBody>
                    <a:bodyPr/>
                    <a:lstStyle/>
                    <a:p>
                      <a:pPr marL="171450" indent="-171450" rtl="0">
                        <a:buFont typeface="Arial" panose="020B0604020202020204" pitchFamily="34" charset="0"/>
                        <a:buChar char="•"/>
                      </a:pPr>
                      <a:r>
                        <a:rPr lang="es-ES" sz="1000" dirty="0" smtClean="0">
                          <a:solidFill>
                            <a:schemeClr val="tx2"/>
                          </a:solidFill>
                        </a:rPr>
                        <a:t>Hostal: 56% </a:t>
                      </a:r>
                    </a:p>
                    <a:p>
                      <a:pPr marL="171450" indent="-171450" rtl="0">
                        <a:buFont typeface="Arial" panose="020B0604020202020204" pitchFamily="34" charset="0"/>
                        <a:buChar char="•"/>
                      </a:pPr>
                      <a:r>
                        <a:rPr lang="es-ES" sz="1000" dirty="0" smtClean="0">
                          <a:solidFill>
                            <a:schemeClr val="tx2"/>
                          </a:solidFill>
                        </a:rPr>
                        <a:t>Hotel: 21%</a:t>
                      </a:r>
                    </a:p>
                    <a:p>
                      <a:pPr marL="171450" indent="-171450" rtl="0">
                        <a:buFont typeface="Arial" panose="020B0604020202020204" pitchFamily="34" charset="0"/>
                        <a:buChar char="•"/>
                      </a:pPr>
                      <a:r>
                        <a:rPr lang="es-ES" sz="1000" dirty="0" smtClean="0">
                          <a:solidFill>
                            <a:schemeClr val="tx2"/>
                          </a:solidFill>
                        </a:rPr>
                        <a:t>Pensión: 20%</a:t>
                      </a:r>
                    </a:p>
                    <a:p>
                      <a:pPr marL="171450" indent="-171450" rtl="0">
                        <a:buFont typeface="Arial" panose="020B0604020202020204" pitchFamily="34" charset="0"/>
                        <a:buChar char="•"/>
                      </a:pPr>
                      <a:r>
                        <a:rPr lang="es-ES" sz="1000" dirty="0" smtClean="0">
                          <a:solidFill>
                            <a:schemeClr val="tx2"/>
                          </a:solidFill>
                        </a:rPr>
                        <a:t>Otros: 3%</a:t>
                      </a:r>
                      <a:endParaRPr lang="es-ES" sz="1000" b="1" dirty="0">
                        <a:solidFill>
                          <a:schemeClr val="tx2"/>
                        </a:solidFill>
                      </a:endParaRPr>
                    </a:p>
                  </a:txBody>
                  <a:tcPr marL="36000" marR="3600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352808">
                <a:tc>
                  <a:txBody>
                    <a:bodyPr/>
                    <a:lstStyle/>
                    <a:p>
                      <a:pPr rtl="0"/>
                      <a:r>
                        <a:rPr lang="es-ES" sz="1100" b="1" dirty="0" smtClean="0">
                          <a:solidFill>
                            <a:schemeClr val="tx2"/>
                          </a:solidFill>
                        </a:rPr>
                        <a:t>Alimentos y Bebidas (A&amp;B)</a:t>
                      </a:r>
                    </a:p>
                    <a:p>
                      <a:pPr rtl="0"/>
                      <a:r>
                        <a:rPr lang="es-ES" sz="1100" b="0" i="1" dirty="0" smtClean="0">
                          <a:solidFill>
                            <a:schemeClr val="tx2"/>
                          </a:solidFill>
                        </a:rPr>
                        <a:t>Total</a:t>
                      </a:r>
                      <a:r>
                        <a:rPr lang="es-ES" sz="1100" b="0" i="1" baseline="0" dirty="0" smtClean="0">
                          <a:solidFill>
                            <a:schemeClr val="tx2"/>
                          </a:solidFill>
                        </a:rPr>
                        <a:t> establecimientos: 1.696</a:t>
                      </a:r>
                      <a:endParaRPr lang="es-ES" sz="1100" b="0" i="1" dirty="0">
                        <a:solidFill>
                          <a:schemeClr val="tx2"/>
                        </a:solidFill>
                      </a:endParaRPr>
                    </a:p>
                  </a:txBody>
                  <a:tcPr marL="36000" marR="3600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r>
              <a:tr h="639722">
                <a:tc>
                  <a:txBody>
                    <a:bodyPr/>
                    <a:lstStyle/>
                    <a:p>
                      <a:pPr marL="171450" indent="-171450" rtl="0">
                        <a:buFont typeface="Arial" panose="020B0604020202020204" pitchFamily="34" charset="0"/>
                        <a:buChar char="•"/>
                      </a:pPr>
                      <a:r>
                        <a:rPr lang="es-ES" sz="1000" dirty="0" smtClean="0">
                          <a:solidFill>
                            <a:schemeClr val="tx2"/>
                          </a:solidFill>
                        </a:rPr>
                        <a:t>Restaurante: 61%</a:t>
                      </a:r>
                    </a:p>
                    <a:p>
                      <a:pPr marL="171450" indent="-171450" rtl="0">
                        <a:buFont typeface="Arial" panose="020B0604020202020204" pitchFamily="34" charset="0"/>
                        <a:buChar char="•"/>
                      </a:pPr>
                      <a:r>
                        <a:rPr lang="es-ES" sz="1000" dirty="0" smtClean="0">
                          <a:solidFill>
                            <a:schemeClr val="tx2"/>
                          </a:solidFill>
                        </a:rPr>
                        <a:t>Fuente de soda: 16%</a:t>
                      </a:r>
                    </a:p>
                    <a:p>
                      <a:pPr marL="171450" indent="-171450" rtl="0">
                        <a:buFont typeface="Arial" panose="020B0604020202020204" pitchFamily="34" charset="0"/>
                        <a:buChar char="•"/>
                      </a:pPr>
                      <a:r>
                        <a:rPr lang="es-ES" sz="1000" dirty="0" smtClean="0">
                          <a:solidFill>
                            <a:schemeClr val="tx2"/>
                          </a:solidFill>
                        </a:rPr>
                        <a:t>Cafetería: 11%</a:t>
                      </a:r>
                    </a:p>
                    <a:p>
                      <a:pPr marL="171450" indent="-171450" rtl="0">
                        <a:buFont typeface="Arial" panose="020B0604020202020204" pitchFamily="34" charset="0"/>
                        <a:buChar char="•"/>
                      </a:pPr>
                      <a:r>
                        <a:rPr lang="es-ES" sz="1000" b="0" dirty="0" smtClean="0">
                          <a:solidFill>
                            <a:schemeClr val="tx2"/>
                          </a:solidFill>
                        </a:rPr>
                        <a:t>Bar: 13%</a:t>
                      </a:r>
                      <a:endParaRPr lang="es-ES" sz="1000" b="0" dirty="0">
                        <a:solidFill>
                          <a:schemeClr val="tx2"/>
                        </a:solidFill>
                      </a:endParaRPr>
                    </a:p>
                  </a:txBody>
                  <a:tcPr marL="36000" marR="3600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r h="352808">
                <a:tc>
                  <a:txBody>
                    <a:bodyPr/>
                    <a:lstStyle/>
                    <a:p>
                      <a:pPr rtl="0"/>
                      <a:r>
                        <a:rPr lang="es-ES" sz="1100" b="1" dirty="0" smtClean="0">
                          <a:solidFill>
                            <a:schemeClr val="tx2"/>
                          </a:solidFill>
                        </a:rPr>
                        <a:t>Otra</a:t>
                      </a:r>
                      <a:r>
                        <a:rPr lang="es-ES" sz="1100" b="1" baseline="0" dirty="0" smtClean="0">
                          <a:solidFill>
                            <a:schemeClr val="tx2"/>
                          </a:solidFill>
                        </a:rPr>
                        <a:t> oferta de</a:t>
                      </a:r>
                      <a:r>
                        <a:rPr lang="es-ES" sz="1100" b="1" dirty="0" smtClean="0">
                          <a:solidFill>
                            <a:schemeClr val="tx2"/>
                          </a:solidFill>
                        </a:rPr>
                        <a:t> entretenimiento</a:t>
                      </a:r>
                    </a:p>
                    <a:p>
                      <a:pPr rtl="0"/>
                      <a:r>
                        <a:rPr lang="es-ES" sz="1100" b="0" i="1" dirty="0" smtClean="0">
                          <a:solidFill>
                            <a:schemeClr val="tx2"/>
                          </a:solidFill>
                        </a:rPr>
                        <a:t>Total</a:t>
                      </a:r>
                      <a:r>
                        <a:rPr lang="es-ES" sz="1100" b="0" i="1" baseline="0" dirty="0" smtClean="0">
                          <a:solidFill>
                            <a:schemeClr val="tx2"/>
                          </a:solidFill>
                        </a:rPr>
                        <a:t> establecimientos: 109</a:t>
                      </a:r>
                      <a:endParaRPr lang="es-ES" sz="1100" b="0" i="1" dirty="0">
                        <a:solidFill>
                          <a:schemeClr val="tx2"/>
                        </a:solidFill>
                      </a:endParaRPr>
                    </a:p>
                  </a:txBody>
                  <a:tcPr marL="36000" marR="3600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r>
              <a:tr h="479791">
                <a:tc>
                  <a:txBody>
                    <a:bodyPr/>
                    <a:lstStyle/>
                    <a:p>
                      <a:pPr marL="171450" indent="-171450" rtl="0">
                        <a:buFont typeface="Arial" panose="020B0604020202020204" pitchFamily="34" charset="0"/>
                        <a:buChar char="•"/>
                      </a:pPr>
                      <a:r>
                        <a:rPr lang="es-ES" sz="1000" dirty="0" smtClean="0">
                          <a:solidFill>
                            <a:schemeClr val="tx2"/>
                          </a:solidFill>
                        </a:rPr>
                        <a:t>Discoteca: 84%</a:t>
                      </a:r>
                    </a:p>
                    <a:p>
                      <a:pPr marL="171450" indent="-171450" rtl="0">
                        <a:buFont typeface="Arial" panose="020B0604020202020204" pitchFamily="34" charset="0"/>
                        <a:buChar char="•"/>
                      </a:pPr>
                      <a:r>
                        <a:rPr lang="es-ES" sz="1000" dirty="0" smtClean="0">
                          <a:solidFill>
                            <a:schemeClr val="tx2"/>
                          </a:solidFill>
                        </a:rPr>
                        <a:t>Peña/Sala</a:t>
                      </a:r>
                      <a:r>
                        <a:rPr lang="es-ES" sz="1000" baseline="0" dirty="0" smtClean="0">
                          <a:solidFill>
                            <a:schemeClr val="tx2"/>
                          </a:solidFill>
                        </a:rPr>
                        <a:t> baile/Sala recepciones: 11%</a:t>
                      </a:r>
                      <a:endParaRPr lang="es-ES" sz="1000" dirty="0" smtClean="0">
                        <a:solidFill>
                          <a:schemeClr val="tx2"/>
                        </a:solidFill>
                      </a:endParaRPr>
                    </a:p>
                  </a:txBody>
                  <a:tcPr marL="36000" marR="36000" marT="0" marB="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Dptos. Desarrollo y Calidad</a:t>
            </a:r>
            <a:endParaRPr lang="es-ES" b="0" i="1" dirty="0">
              <a:solidFill>
                <a:srgbClr val="002776"/>
              </a:solidFill>
            </a:endParaRPr>
          </a:p>
        </p:txBody>
      </p:sp>
      <p:sp>
        <p:nvSpPr>
          <p:cNvPr id="24" name="Slide Number Placeholder 23"/>
          <p:cNvSpPr>
            <a:spLocks noGrp="1"/>
          </p:cNvSpPr>
          <p:nvPr>
            <p:ph type="sldNum" sz="quarter" idx="10"/>
          </p:nvPr>
        </p:nvSpPr>
        <p:spPr/>
        <p:txBody>
          <a:bodyPr/>
          <a:lstStyle/>
          <a:p>
            <a:fld id="{20A7A354-C5FB-4D1E-BE75-5A939ED93F75}" type="slidenum">
              <a:rPr lang="es-ES" smtClean="0">
                <a:solidFill>
                  <a:srgbClr val="002776"/>
                </a:solidFill>
              </a:rPr>
              <a:pPr/>
              <a:t>282</a:t>
            </a:fld>
            <a:endParaRPr lang="es-ES" dirty="0">
              <a:solidFill>
                <a:srgbClr val="002776"/>
              </a:solidFill>
            </a:endParaRPr>
          </a:p>
        </p:txBody>
      </p:sp>
    </p:spTree>
    <p:extLst>
      <p:ext uri="{BB962C8B-B14F-4D97-AF65-F5344CB8AC3E}">
        <p14:creationId xmlns:p14="http://schemas.microsoft.com/office/powerpoint/2010/main" val="8248110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dirty="0" smtClean="0">
                <a:solidFill>
                  <a:srgbClr val="00B0F0"/>
                </a:solidFill>
                <a:cs typeface="Arial" charset="0"/>
              </a:rPr>
              <a:t>Foco por barrios (iii/iv): </a:t>
            </a:r>
            <a:r>
              <a:rPr lang="es-ES" sz="2000" b="1" dirty="0" smtClean="0">
                <a:solidFill>
                  <a:srgbClr val="00B0F0"/>
                </a:solidFill>
                <a:cs typeface="Arial" charset="0"/>
              </a:rPr>
              <a:t>La Floresta</a:t>
            </a:r>
            <a:endParaRPr lang="es-ES" sz="1400" i="1" dirty="0">
              <a:solidFill>
                <a:srgbClr val="00B0F0"/>
              </a:solidFill>
              <a:cs typeface="Arial" charset="0"/>
            </a:endParaRPr>
          </a:p>
        </p:txBody>
      </p:sp>
      <p:sp>
        <p:nvSpPr>
          <p:cNvPr id="9" name="Rounded Rectangle 8"/>
          <p:cNvSpPr/>
          <p:nvPr/>
        </p:nvSpPr>
        <p:spPr bwMode="auto">
          <a:xfrm>
            <a:off x="371600"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Localización y elementos del espacio turístico</a:t>
            </a:r>
            <a:endParaRPr lang="es-ES" sz="1200" b="1" dirty="0">
              <a:solidFill>
                <a:srgbClr val="FFFFFF"/>
              </a:solidFill>
              <a:cs typeface="Arial" pitchFamily="34" charset="0"/>
            </a:endParaRPr>
          </a:p>
        </p:txBody>
      </p:sp>
      <p:sp>
        <p:nvSpPr>
          <p:cNvPr id="10" name="Rounded Rectangle 9"/>
          <p:cNvSpPr/>
          <p:nvPr/>
        </p:nvSpPr>
        <p:spPr bwMode="auto">
          <a:xfrm>
            <a:off x="5111367"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Principales características y situación actual</a:t>
            </a:r>
            <a:endParaRPr lang="es-ES" sz="1200" b="1" dirty="0">
              <a:solidFill>
                <a:srgbClr val="FFFFFF"/>
              </a:solidFill>
              <a:cs typeface="Arial" pitchFamily="34" charset="0"/>
            </a:endParaRPr>
          </a:p>
        </p:txBody>
      </p:sp>
      <p:grpSp>
        <p:nvGrpSpPr>
          <p:cNvPr id="25" name="Group 24"/>
          <p:cNvGrpSpPr/>
          <p:nvPr/>
        </p:nvGrpSpPr>
        <p:grpSpPr>
          <a:xfrm>
            <a:off x="5959683" y="3522735"/>
            <a:ext cx="2753513" cy="2440686"/>
            <a:chOff x="6321152" y="4144188"/>
            <a:chExt cx="2253365" cy="1997360"/>
          </a:xfrm>
        </p:grpSpPr>
        <p:grpSp>
          <p:nvGrpSpPr>
            <p:cNvPr id="31" name="Group 30"/>
            <p:cNvGrpSpPr/>
            <p:nvPr/>
          </p:nvGrpSpPr>
          <p:grpSpPr>
            <a:xfrm>
              <a:off x="6321152" y="4144188"/>
              <a:ext cx="2253365" cy="1997360"/>
              <a:chOff x="6815200" y="4107802"/>
              <a:chExt cx="2852763" cy="2416823"/>
            </a:xfrm>
          </p:grpSpPr>
          <p:sp>
            <p:nvSpPr>
              <p:cNvPr id="11" name="Rectangle 10"/>
              <p:cNvSpPr/>
              <p:nvPr/>
            </p:nvSpPr>
            <p:spPr bwMode="auto">
              <a:xfrm>
                <a:off x="6934921" y="4190160"/>
                <a:ext cx="2640446" cy="2334465"/>
              </a:xfrm>
              <a:prstGeom prst="rect">
                <a:avLst/>
              </a:prstGeom>
              <a:noFill/>
              <a:ln w="9525" cap="flat" cmpd="sng" algn="ctr">
                <a:solidFill>
                  <a:srgbClr val="FFFFFF">
                    <a:lumMod val="75000"/>
                  </a:srgb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363538" indent="-188913" defTabSz="914400" fontAlgn="base">
                  <a:lnSpc>
                    <a:spcPct val="106000"/>
                  </a:lnSpc>
                  <a:spcBef>
                    <a:spcPct val="0"/>
                  </a:spcBef>
                  <a:spcAft>
                    <a:spcPct val="0"/>
                  </a:spcAft>
                  <a:buFont typeface="Arial" panose="020B0604020202020204" pitchFamily="34" charset="0"/>
                  <a:buChar char="•"/>
                  <a:defRPr/>
                </a:pPr>
                <a:endParaRPr lang="es-ES" sz="1000" b="1" kern="0" dirty="0" smtClean="0">
                  <a:solidFill>
                    <a:srgbClr val="000000"/>
                  </a:solidFill>
                  <a:cs typeface="Arial" pitchFamily="34" charset="0"/>
                </a:endParaRPr>
              </a:p>
            </p:txBody>
          </p:sp>
          <p:sp>
            <p:nvSpPr>
              <p:cNvPr id="12" name="TxtBox:83/125"/>
              <p:cNvSpPr/>
              <p:nvPr/>
            </p:nvSpPr>
            <p:spPr bwMode="auto">
              <a:xfrm>
                <a:off x="7115878" y="4107802"/>
                <a:ext cx="2280290" cy="19384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i="1" dirty="0" smtClean="0">
                    <a:solidFill>
                      <a:srgbClr val="002060"/>
                    </a:solidFill>
                    <a:cs typeface="Arial" pitchFamily="34" charset="0"/>
                  </a:rPr>
                  <a:t>Ciclo de vida del barrio</a:t>
                </a:r>
                <a:endParaRPr lang="es-ES" sz="1200" b="1" i="1" dirty="0">
                  <a:solidFill>
                    <a:srgbClr val="002060"/>
                  </a:solidFill>
                  <a:cs typeface="Arial" pitchFamily="34" charset="0"/>
                </a:endParaRPr>
              </a:p>
            </p:txBody>
          </p:sp>
          <p:sp>
            <p:nvSpPr>
              <p:cNvPr id="13" name="TxtBox:83/125"/>
              <p:cNvSpPr/>
              <p:nvPr/>
            </p:nvSpPr>
            <p:spPr bwMode="auto">
              <a:xfrm>
                <a:off x="6815200" y="6261869"/>
                <a:ext cx="78548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err="1" smtClean="0">
                    <a:solidFill>
                      <a:srgbClr val="002060"/>
                    </a:solidFill>
                    <a:cs typeface="Arial" pitchFamily="34" charset="0"/>
                  </a:rPr>
                  <a:t>Intro</a:t>
                </a:r>
                <a:endParaRPr lang="es-ES" sz="900" dirty="0">
                  <a:solidFill>
                    <a:srgbClr val="002060"/>
                  </a:solidFill>
                  <a:cs typeface="Arial" pitchFamily="34" charset="0"/>
                </a:endParaRPr>
              </a:p>
            </p:txBody>
          </p:sp>
          <p:sp>
            <p:nvSpPr>
              <p:cNvPr id="14" name="TxtBox:83/125"/>
              <p:cNvSpPr/>
              <p:nvPr/>
            </p:nvSpPr>
            <p:spPr bwMode="auto">
              <a:xfrm>
                <a:off x="7407882" y="6261867"/>
                <a:ext cx="88510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Crecimiento</a:t>
                </a:r>
                <a:endParaRPr lang="es-ES" sz="900" dirty="0">
                  <a:solidFill>
                    <a:srgbClr val="002060"/>
                  </a:solidFill>
                  <a:cs typeface="Arial" pitchFamily="34" charset="0"/>
                </a:endParaRPr>
              </a:p>
            </p:txBody>
          </p:sp>
          <p:sp>
            <p:nvSpPr>
              <p:cNvPr id="15" name="TxtBox:83/125"/>
              <p:cNvSpPr/>
              <p:nvPr/>
            </p:nvSpPr>
            <p:spPr bwMode="auto">
              <a:xfrm>
                <a:off x="8239982" y="6261869"/>
                <a:ext cx="78548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Madurez</a:t>
                </a:r>
                <a:endParaRPr lang="es-ES" sz="900" dirty="0">
                  <a:solidFill>
                    <a:srgbClr val="002060"/>
                  </a:solidFill>
                  <a:cs typeface="Arial" pitchFamily="34" charset="0"/>
                </a:endParaRPr>
              </a:p>
            </p:txBody>
          </p:sp>
          <p:sp>
            <p:nvSpPr>
              <p:cNvPr id="16" name="TxtBox:83/125"/>
              <p:cNvSpPr/>
              <p:nvPr/>
            </p:nvSpPr>
            <p:spPr bwMode="auto">
              <a:xfrm>
                <a:off x="8882475" y="6261869"/>
                <a:ext cx="78548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Declive</a:t>
                </a:r>
                <a:endParaRPr lang="es-ES" sz="900" dirty="0">
                  <a:solidFill>
                    <a:srgbClr val="002060"/>
                  </a:solidFill>
                  <a:cs typeface="Arial" pitchFamily="34" charset="0"/>
                </a:endParaRPr>
              </a:p>
            </p:txBody>
          </p:sp>
          <p:cxnSp>
            <p:nvCxnSpPr>
              <p:cNvPr id="17" name="Straight Arrow Connector 16"/>
              <p:cNvCxnSpPr/>
              <p:nvPr/>
            </p:nvCxnSpPr>
            <p:spPr bwMode="auto">
              <a:xfrm>
                <a:off x="7101872" y="6134100"/>
                <a:ext cx="2397457" cy="0"/>
              </a:xfrm>
              <a:prstGeom prst="straightConnector1">
                <a:avLst/>
              </a:prstGeom>
              <a:solidFill>
                <a:srgbClr val="002776"/>
              </a:solidFill>
              <a:ln w="9525" cap="flat" cmpd="sng" algn="ctr">
                <a:solidFill>
                  <a:srgbClr val="FFFFFF">
                    <a:lumMod val="75000"/>
                  </a:srgbClr>
                </a:solidFill>
                <a:prstDash val="solid"/>
                <a:round/>
                <a:headEnd type="none" w="med" len="med"/>
                <a:tailEnd type="triangle"/>
              </a:ln>
              <a:effectLst/>
            </p:spPr>
          </p:cxnSp>
          <p:cxnSp>
            <p:nvCxnSpPr>
              <p:cNvPr id="18" name="Straight Connector 17"/>
              <p:cNvCxnSpPr/>
              <p:nvPr/>
            </p:nvCxnSpPr>
            <p:spPr bwMode="auto">
              <a:xfrm>
                <a:off x="7556781"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19" name="Freeform 18"/>
              <p:cNvSpPr/>
              <p:nvPr/>
            </p:nvSpPr>
            <p:spPr bwMode="auto">
              <a:xfrm>
                <a:off x="7105216" y="4514850"/>
                <a:ext cx="2279650" cy="1558194"/>
              </a:xfrm>
              <a:custGeom>
                <a:avLst/>
                <a:gdLst>
                  <a:gd name="connsiteX0" fmla="*/ 0 w 2279650"/>
                  <a:gd name="connsiteY0" fmla="*/ 1555750 h 1558194"/>
                  <a:gd name="connsiteX1" fmla="*/ 241300 w 2279650"/>
                  <a:gd name="connsiteY1" fmla="*/ 1517650 h 1558194"/>
                  <a:gd name="connsiteX2" fmla="*/ 457200 w 2279650"/>
                  <a:gd name="connsiteY2" fmla="*/ 1276350 h 1558194"/>
                  <a:gd name="connsiteX3" fmla="*/ 819150 w 2279650"/>
                  <a:gd name="connsiteY3" fmla="*/ 577850 h 1558194"/>
                  <a:gd name="connsiteX4" fmla="*/ 1149350 w 2279650"/>
                  <a:gd name="connsiteY4" fmla="*/ 222250 h 1558194"/>
                  <a:gd name="connsiteX5" fmla="*/ 1682750 w 2279650"/>
                  <a:gd name="connsiteY5" fmla="*/ 57150 h 1558194"/>
                  <a:gd name="connsiteX6" fmla="*/ 2279650 w 2279650"/>
                  <a:gd name="connsiteY6" fmla="*/ 0 h 155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9650" h="1558194">
                    <a:moveTo>
                      <a:pt x="0" y="1555750"/>
                    </a:moveTo>
                    <a:cubicBezTo>
                      <a:pt x="82550" y="1559983"/>
                      <a:pt x="165100" y="1564217"/>
                      <a:pt x="241300" y="1517650"/>
                    </a:cubicBezTo>
                    <a:cubicBezTo>
                      <a:pt x="317500" y="1471083"/>
                      <a:pt x="360892" y="1432983"/>
                      <a:pt x="457200" y="1276350"/>
                    </a:cubicBezTo>
                    <a:cubicBezTo>
                      <a:pt x="553508" y="1119717"/>
                      <a:pt x="703792" y="753533"/>
                      <a:pt x="819150" y="577850"/>
                    </a:cubicBezTo>
                    <a:cubicBezTo>
                      <a:pt x="934508" y="402167"/>
                      <a:pt x="1005417" y="309033"/>
                      <a:pt x="1149350" y="222250"/>
                    </a:cubicBezTo>
                    <a:cubicBezTo>
                      <a:pt x="1293283" y="135467"/>
                      <a:pt x="1494367" y="94192"/>
                      <a:pt x="1682750" y="57150"/>
                    </a:cubicBezTo>
                    <a:cubicBezTo>
                      <a:pt x="1871133" y="20108"/>
                      <a:pt x="2075391" y="10054"/>
                      <a:pt x="2279650" y="0"/>
                    </a:cubicBezTo>
                  </a:path>
                </a:pathLst>
              </a:custGeom>
              <a:noFill/>
              <a:ln w="9525" cap="flat" cmpd="sng" algn="ctr">
                <a:solidFill>
                  <a:srgbClr val="92D400"/>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cxnSp>
            <p:nvCxnSpPr>
              <p:cNvPr id="20" name="Straight Connector 19"/>
              <p:cNvCxnSpPr/>
              <p:nvPr/>
            </p:nvCxnSpPr>
            <p:spPr bwMode="auto">
              <a:xfrm>
                <a:off x="8234269"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cxnSp>
            <p:nvCxnSpPr>
              <p:cNvPr id="21" name="Straight Connector 20"/>
              <p:cNvCxnSpPr/>
              <p:nvPr/>
            </p:nvCxnSpPr>
            <p:spPr bwMode="auto">
              <a:xfrm>
                <a:off x="8911758"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22" name="TxtBox:83/125"/>
              <p:cNvSpPr/>
              <p:nvPr/>
            </p:nvSpPr>
            <p:spPr bwMode="auto">
              <a:xfrm>
                <a:off x="7703118" y="5499118"/>
                <a:ext cx="754839"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b="1" dirty="0" smtClean="0">
                    <a:solidFill>
                      <a:srgbClr val="00A1DE"/>
                    </a:solidFill>
                    <a:cs typeface="Arial" pitchFamily="34" charset="0"/>
                  </a:rPr>
                  <a:t>La Floresta</a:t>
                </a:r>
              </a:p>
            </p:txBody>
          </p:sp>
        </p:grpSp>
        <p:sp>
          <p:nvSpPr>
            <p:cNvPr id="23" name="Oval 22"/>
            <p:cNvSpPr/>
            <p:nvPr/>
          </p:nvSpPr>
          <p:spPr bwMode="auto">
            <a:xfrm>
              <a:off x="7018922" y="5039071"/>
              <a:ext cx="216000" cy="216000"/>
            </a:xfrm>
            <a:prstGeom prst="ellipse">
              <a:avLst/>
            </a:prstGeom>
            <a:solidFill>
              <a:srgbClr val="00A1DE"/>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grpSp>
      <p:sp>
        <p:nvSpPr>
          <p:cNvPr id="33" name="Title 1"/>
          <p:cNvSpPr txBox="1">
            <a:spLocks/>
          </p:cNvSpPr>
          <p:nvPr/>
        </p:nvSpPr>
        <p:spPr bwMode="auto">
          <a:xfrm>
            <a:off x="5111367" y="1488268"/>
            <a:ext cx="4450146" cy="200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600"/>
              </a:spcAft>
            </a:pPr>
            <a:r>
              <a:rPr lang="es-ES" sz="1200" b="1" i="1" dirty="0" smtClean="0">
                <a:solidFill>
                  <a:srgbClr val="002060"/>
                </a:solidFill>
                <a:cs typeface="Arial" charset="0"/>
              </a:rPr>
              <a:t>Temática / Vocación turística:</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Gastronómico</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Cultural</a:t>
            </a: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a:solidFill>
                <a:srgbClr val="00B0F0"/>
              </a:solidFill>
              <a:cs typeface="Arial" charset="0"/>
            </a:endParaRPr>
          </a:p>
        </p:txBody>
      </p:sp>
      <p:sp>
        <p:nvSpPr>
          <p:cNvPr id="34" name="TxtBox:83/125"/>
          <p:cNvSpPr/>
          <p:nvPr/>
        </p:nvSpPr>
        <p:spPr bwMode="auto">
          <a:xfrm>
            <a:off x="732710"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Sendas</a:t>
            </a:r>
            <a:endParaRPr lang="es-ES" sz="1050" dirty="0">
              <a:solidFill>
                <a:srgbClr val="002060"/>
              </a:solidFill>
              <a:cs typeface="Arial" pitchFamily="34" charset="0"/>
            </a:endParaRPr>
          </a:p>
        </p:txBody>
      </p:sp>
      <p:sp>
        <p:nvSpPr>
          <p:cNvPr id="36" name="TxtBox:83/125"/>
          <p:cNvSpPr/>
          <p:nvPr/>
        </p:nvSpPr>
        <p:spPr bwMode="auto">
          <a:xfrm>
            <a:off x="1891303"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Bordes</a:t>
            </a:r>
            <a:endParaRPr lang="es-ES" sz="1050" dirty="0">
              <a:solidFill>
                <a:srgbClr val="002060"/>
              </a:solidFill>
              <a:cs typeface="Arial" pitchFamily="34" charset="0"/>
            </a:endParaRPr>
          </a:p>
        </p:txBody>
      </p:sp>
      <p:sp>
        <p:nvSpPr>
          <p:cNvPr id="37" name="TxtBox:83/125"/>
          <p:cNvSpPr/>
          <p:nvPr/>
        </p:nvSpPr>
        <p:spPr bwMode="auto">
          <a:xfrm>
            <a:off x="3049896"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Nodos</a:t>
            </a:r>
            <a:endParaRPr lang="es-ES" sz="1050" dirty="0">
              <a:solidFill>
                <a:srgbClr val="002060"/>
              </a:solidFill>
              <a:cs typeface="Arial" pitchFamily="34" charset="0"/>
            </a:endParaRPr>
          </a:p>
        </p:txBody>
      </p:sp>
      <p:sp>
        <p:nvSpPr>
          <p:cNvPr id="38" name="TxtBox:83/125"/>
          <p:cNvSpPr/>
          <p:nvPr/>
        </p:nvSpPr>
        <p:spPr bwMode="auto">
          <a:xfrm>
            <a:off x="4208489"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Mojones</a:t>
            </a:r>
            <a:endParaRPr lang="es-ES" sz="1050" dirty="0">
              <a:solidFill>
                <a:srgbClr val="002060"/>
              </a:solidFill>
              <a:cs typeface="Arial" pitchFamily="34" charset="0"/>
            </a:endParaRPr>
          </a:p>
        </p:txBody>
      </p:sp>
      <p:cxnSp>
        <p:nvCxnSpPr>
          <p:cNvPr id="41" name="Straight Connector 40"/>
          <p:cNvCxnSpPr/>
          <p:nvPr/>
        </p:nvCxnSpPr>
        <p:spPr>
          <a:xfrm>
            <a:off x="450203" y="6335883"/>
            <a:ext cx="267099" cy="0"/>
          </a:xfrm>
          <a:prstGeom prst="line">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Straight Connector 41"/>
          <p:cNvCxnSpPr/>
          <p:nvPr/>
        </p:nvCxnSpPr>
        <p:spPr>
          <a:xfrm>
            <a:off x="1624204" y="6335883"/>
            <a:ext cx="267099" cy="0"/>
          </a:xfrm>
          <a:prstGeom prst="line">
            <a:avLst/>
          </a:pr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cxnSp>
      <p:grpSp>
        <p:nvGrpSpPr>
          <p:cNvPr id="43" name="Group 42"/>
          <p:cNvGrpSpPr/>
          <p:nvPr/>
        </p:nvGrpSpPr>
        <p:grpSpPr>
          <a:xfrm>
            <a:off x="2792760" y="6199537"/>
            <a:ext cx="264665" cy="271307"/>
            <a:chOff x="10036751" y="4219465"/>
            <a:chExt cx="375592" cy="385018"/>
          </a:xfrm>
        </p:grpSpPr>
        <p:sp>
          <p:nvSpPr>
            <p:cNvPr id="44" name="Oval 43"/>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45"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grpSp>
        <p:nvGrpSpPr>
          <p:cNvPr id="46" name="Group 45"/>
          <p:cNvGrpSpPr/>
          <p:nvPr/>
        </p:nvGrpSpPr>
        <p:grpSpPr>
          <a:xfrm>
            <a:off x="3895558" y="6199537"/>
            <a:ext cx="264665" cy="271307"/>
            <a:chOff x="7188181" y="6131050"/>
            <a:chExt cx="375592" cy="385018"/>
          </a:xfrm>
        </p:grpSpPr>
        <p:sp>
          <p:nvSpPr>
            <p:cNvPr id="47" name="Oval 46"/>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8"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pic>
        <p:nvPicPr>
          <p:cNvPr id="49"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5704" t="39789" r="9203" b="35392"/>
          <a:stretch/>
        </p:blipFill>
        <p:spPr bwMode="auto">
          <a:xfrm>
            <a:off x="344488" y="1556792"/>
            <a:ext cx="4491112" cy="4536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a:grpSpLocks/>
          </p:cNvGrpSpPr>
          <p:nvPr/>
        </p:nvGrpSpPr>
        <p:grpSpPr bwMode="auto">
          <a:xfrm>
            <a:off x="469252" y="1629765"/>
            <a:ext cx="287338" cy="576263"/>
            <a:chOff x="476" y="3249"/>
            <a:chExt cx="181" cy="363"/>
          </a:xfrm>
          <a:solidFill>
            <a:schemeClr val="bg1"/>
          </a:solidFill>
        </p:grpSpPr>
        <p:sp>
          <p:nvSpPr>
            <p:cNvPr id="51" name="Oval 50"/>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52" name="Rectangle 51"/>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53"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54"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55"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 name="Freeform 1"/>
          <p:cNvSpPr/>
          <p:nvPr/>
        </p:nvSpPr>
        <p:spPr>
          <a:xfrm>
            <a:off x="1478161" y="2202180"/>
            <a:ext cx="2065139" cy="1577874"/>
          </a:xfrm>
          <a:custGeom>
            <a:avLst/>
            <a:gdLst>
              <a:gd name="connsiteX0" fmla="*/ 160139 w 2065139"/>
              <a:gd name="connsiteY0" fmla="*/ 1470660 h 1577874"/>
              <a:gd name="connsiteX1" fmla="*/ 190619 w 2065139"/>
              <a:gd name="connsiteY1" fmla="*/ 1424940 h 1577874"/>
              <a:gd name="connsiteX2" fmla="*/ 2065139 w 2065139"/>
              <a:gd name="connsiteY2" fmla="*/ 0 h 1577874"/>
            </a:gdLst>
            <a:ahLst/>
            <a:cxnLst>
              <a:cxn ang="0">
                <a:pos x="connsiteX0" y="connsiteY0"/>
              </a:cxn>
              <a:cxn ang="0">
                <a:pos x="connsiteX1" y="connsiteY1"/>
              </a:cxn>
              <a:cxn ang="0">
                <a:pos x="connsiteX2" y="connsiteY2"/>
              </a:cxn>
            </a:cxnLst>
            <a:rect l="l" t="t" r="r" b="b"/>
            <a:pathLst>
              <a:path w="2065139" h="1577874">
                <a:moveTo>
                  <a:pt x="160139" y="1470660"/>
                </a:moveTo>
                <a:cubicBezTo>
                  <a:pt x="16629" y="1570355"/>
                  <a:pt x="-126881" y="1670050"/>
                  <a:pt x="190619" y="1424940"/>
                </a:cubicBezTo>
                <a:cubicBezTo>
                  <a:pt x="508119" y="1179830"/>
                  <a:pt x="1286629" y="589915"/>
                  <a:pt x="2065139" y="0"/>
                </a:cubicBezTo>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 name="Freeform 2"/>
          <p:cNvSpPr/>
          <p:nvPr/>
        </p:nvSpPr>
        <p:spPr>
          <a:xfrm>
            <a:off x="3246120" y="2118360"/>
            <a:ext cx="274320" cy="1760220"/>
          </a:xfrm>
          <a:custGeom>
            <a:avLst/>
            <a:gdLst>
              <a:gd name="connsiteX0" fmla="*/ 0 w 274320"/>
              <a:gd name="connsiteY0" fmla="*/ 0 h 1760220"/>
              <a:gd name="connsiteX1" fmla="*/ 228600 w 274320"/>
              <a:gd name="connsiteY1" fmla="*/ 541020 h 1760220"/>
              <a:gd name="connsiteX2" fmla="*/ 266700 w 274320"/>
              <a:gd name="connsiteY2" fmla="*/ 708660 h 1760220"/>
              <a:gd name="connsiteX3" fmla="*/ 266700 w 274320"/>
              <a:gd name="connsiteY3" fmla="*/ 1173480 h 1760220"/>
              <a:gd name="connsiteX4" fmla="*/ 274320 w 274320"/>
              <a:gd name="connsiteY4" fmla="*/ 1760220 h 1760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1760220">
                <a:moveTo>
                  <a:pt x="0" y="0"/>
                </a:moveTo>
                <a:cubicBezTo>
                  <a:pt x="92075" y="211455"/>
                  <a:pt x="184150" y="422910"/>
                  <a:pt x="228600" y="541020"/>
                </a:cubicBezTo>
                <a:cubicBezTo>
                  <a:pt x="273050" y="659130"/>
                  <a:pt x="260350" y="603250"/>
                  <a:pt x="266700" y="708660"/>
                </a:cubicBezTo>
                <a:cubicBezTo>
                  <a:pt x="273050" y="814070"/>
                  <a:pt x="265430" y="998220"/>
                  <a:pt x="266700" y="1173480"/>
                </a:cubicBezTo>
                <a:cubicBezTo>
                  <a:pt x="267970" y="1348740"/>
                  <a:pt x="271145" y="1554480"/>
                  <a:pt x="274320" y="1760220"/>
                </a:cubicBezTo>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 name="Freeform 7"/>
          <p:cNvSpPr/>
          <p:nvPr/>
        </p:nvSpPr>
        <p:spPr>
          <a:xfrm>
            <a:off x="2087880" y="2552700"/>
            <a:ext cx="1303020" cy="1828800"/>
          </a:xfrm>
          <a:custGeom>
            <a:avLst/>
            <a:gdLst>
              <a:gd name="connsiteX0" fmla="*/ 1303020 w 1303020"/>
              <a:gd name="connsiteY0" fmla="*/ 0 h 1828800"/>
              <a:gd name="connsiteX1" fmla="*/ 853440 w 1303020"/>
              <a:gd name="connsiteY1" fmla="*/ 464820 h 1828800"/>
              <a:gd name="connsiteX2" fmla="*/ 563880 w 1303020"/>
              <a:gd name="connsiteY2" fmla="*/ 822960 h 1828800"/>
              <a:gd name="connsiteX3" fmla="*/ 289560 w 1303020"/>
              <a:gd name="connsiteY3" fmla="*/ 1287780 h 1828800"/>
              <a:gd name="connsiteX4" fmla="*/ 0 w 1303020"/>
              <a:gd name="connsiteY4" fmla="*/ 1828800 h 1828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1828800">
                <a:moveTo>
                  <a:pt x="1303020" y="0"/>
                </a:moveTo>
                <a:cubicBezTo>
                  <a:pt x="1139825" y="163830"/>
                  <a:pt x="976630" y="327660"/>
                  <a:pt x="853440" y="464820"/>
                </a:cubicBezTo>
                <a:cubicBezTo>
                  <a:pt x="730250" y="601980"/>
                  <a:pt x="657860" y="685800"/>
                  <a:pt x="563880" y="822960"/>
                </a:cubicBezTo>
                <a:cubicBezTo>
                  <a:pt x="469900" y="960120"/>
                  <a:pt x="383540" y="1120140"/>
                  <a:pt x="289560" y="1287780"/>
                </a:cubicBezTo>
                <a:cubicBezTo>
                  <a:pt x="195580" y="1455420"/>
                  <a:pt x="97790" y="1642110"/>
                  <a:pt x="0" y="1828800"/>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4" name="Freeform 23"/>
          <p:cNvSpPr/>
          <p:nvPr/>
        </p:nvSpPr>
        <p:spPr>
          <a:xfrm>
            <a:off x="2407920" y="3131820"/>
            <a:ext cx="1440180" cy="899160"/>
          </a:xfrm>
          <a:custGeom>
            <a:avLst/>
            <a:gdLst>
              <a:gd name="connsiteX0" fmla="*/ 0 w 1440180"/>
              <a:gd name="connsiteY0" fmla="*/ 0 h 899160"/>
              <a:gd name="connsiteX1" fmla="*/ 1440180 w 1440180"/>
              <a:gd name="connsiteY1" fmla="*/ 899160 h 899160"/>
            </a:gdLst>
            <a:ahLst/>
            <a:cxnLst>
              <a:cxn ang="0">
                <a:pos x="connsiteX0" y="connsiteY0"/>
              </a:cxn>
              <a:cxn ang="0">
                <a:pos x="connsiteX1" y="connsiteY1"/>
              </a:cxn>
            </a:cxnLst>
            <a:rect l="l" t="t" r="r" b="b"/>
            <a:pathLst>
              <a:path w="1440180" h="899160">
                <a:moveTo>
                  <a:pt x="0" y="0"/>
                </a:moveTo>
                <a:lnTo>
                  <a:pt x="1440180" y="899160"/>
                </a:ln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56" name="Group 55"/>
          <p:cNvGrpSpPr/>
          <p:nvPr/>
        </p:nvGrpSpPr>
        <p:grpSpPr>
          <a:xfrm>
            <a:off x="2786127" y="3631806"/>
            <a:ext cx="264665" cy="271307"/>
            <a:chOff x="10036751" y="4219465"/>
            <a:chExt cx="375592" cy="385018"/>
          </a:xfrm>
        </p:grpSpPr>
        <p:sp>
          <p:nvSpPr>
            <p:cNvPr id="57" name="Oval 56"/>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58"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59" name="Slide Number Placeholder 3"/>
          <p:cNvSpPr txBox="1">
            <a:spLocks/>
          </p:cNvSpPr>
          <p:nvPr/>
        </p:nvSpPr>
        <p:spPr>
          <a:xfrm>
            <a:off x="2504728" y="3930481"/>
            <a:ext cx="797687" cy="253704"/>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Cine Ocho y Medio</a:t>
            </a:r>
            <a:endParaRPr lang="es-ES" sz="1050" dirty="0">
              <a:solidFill>
                <a:srgbClr val="A21E60"/>
              </a:solidFill>
            </a:endParaRPr>
          </a:p>
        </p:txBody>
      </p:sp>
      <p:sp>
        <p:nvSpPr>
          <p:cNvPr id="6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 Desarrollo</a:t>
            </a:r>
            <a:endParaRPr lang="es-ES" b="0" i="1" dirty="0">
              <a:solidFill>
                <a:srgbClr val="002776"/>
              </a:solidFill>
            </a:endParaRP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283</a:t>
            </a:fld>
            <a:endParaRPr lang="es-ES" dirty="0">
              <a:solidFill>
                <a:srgbClr val="002776"/>
              </a:solidFill>
            </a:endParaRPr>
          </a:p>
        </p:txBody>
      </p:sp>
    </p:spTree>
    <p:extLst>
      <p:ext uri="{BB962C8B-B14F-4D97-AF65-F5344CB8AC3E}">
        <p14:creationId xmlns:p14="http://schemas.microsoft.com/office/powerpoint/2010/main" val="427968874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dirty="0" smtClean="0">
                <a:solidFill>
                  <a:srgbClr val="00B0F0"/>
                </a:solidFill>
                <a:cs typeface="Arial" charset="0"/>
              </a:rPr>
              <a:t>Foco por barrios (iv/iv): </a:t>
            </a:r>
            <a:r>
              <a:rPr lang="es-ES" sz="2000" b="1" dirty="0" err="1" smtClean="0">
                <a:solidFill>
                  <a:srgbClr val="00B0F0"/>
                </a:solidFill>
                <a:cs typeface="Arial" charset="0"/>
              </a:rPr>
              <a:t>Guápulo</a:t>
            </a:r>
            <a:endParaRPr lang="es-ES" sz="1400" i="1" dirty="0">
              <a:solidFill>
                <a:srgbClr val="00B0F0"/>
              </a:solidFill>
              <a:cs typeface="Arial" charset="0"/>
            </a:endParaRPr>
          </a:p>
        </p:txBody>
      </p:sp>
      <p:sp>
        <p:nvSpPr>
          <p:cNvPr id="9" name="Rounded Rectangle 8"/>
          <p:cNvSpPr/>
          <p:nvPr/>
        </p:nvSpPr>
        <p:spPr bwMode="auto">
          <a:xfrm>
            <a:off x="371600"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Localización y elementos del espacio turístico</a:t>
            </a:r>
            <a:endParaRPr lang="es-ES" sz="1200" b="1" dirty="0">
              <a:solidFill>
                <a:srgbClr val="FFFFFF"/>
              </a:solidFill>
              <a:cs typeface="Arial" pitchFamily="34" charset="0"/>
            </a:endParaRPr>
          </a:p>
        </p:txBody>
      </p:sp>
      <p:sp>
        <p:nvSpPr>
          <p:cNvPr id="10" name="Rounded Rectangle 9"/>
          <p:cNvSpPr/>
          <p:nvPr/>
        </p:nvSpPr>
        <p:spPr bwMode="auto">
          <a:xfrm>
            <a:off x="5111367" y="1124744"/>
            <a:ext cx="4464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Principales características y situación actual</a:t>
            </a:r>
            <a:endParaRPr lang="es-ES" sz="1200" b="1" dirty="0">
              <a:solidFill>
                <a:srgbClr val="FFFFFF"/>
              </a:solidFill>
              <a:cs typeface="Arial" pitchFamily="34" charset="0"/>
            </a:endParaRPr>
          </a:p>
        </p:txBody>
      </p:sp>
      <p:sp>
        <p:nvSpPr>
          <p:cNvPr id="34" name="TxtBox:83/125"/>
          <p:cNvSpPr/>
          <p:nvPr/>
        </p:nvSpPr>
        <p:spPr bwMode="auto">
          <a:xfrm>
            <a:off x="732710"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Sendas</a:t>
            </a:r>
            <a:endParaRPr lang="es-ES" sz="1050" dirty="0">
              <a:solidFill>
                <a:srgbClr val="002060"/>
              </a:solidFill>
              <a:cs typeface="Arial" pitchFamily="34" charset="0"/>
            </a:endParaRPr>
          </a:p>
        </p:txBody>
      </p:sp>
      <p:sp>
        <p:nvSpPr>
          <p:cNvPr id="36" name="TxtBox:83/125"/>
          <p:cNvSpPr/>
          <p:nvPr/>
        </p:nvSpPr>
        <p:spPr bwMode="auto">
          <a:xfrm>
            <a:off x="1891303"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Bordes</a:t>
            </a:r>
            <a:endParaRPr lang="es-ES" sz="1050" dirty="0">
              <a:solidFill>
                <a:srgbClr val="002060"/>
              </a:solidFill>
              <a:cs typeface="Arial" pitchFamily="34" charset="0"/>
            </a:endParaRPr>
          </a:p>
        </p:txBody>
      </p:sp>
      <p:sp>
        <p:nvSpPr>
          <p:cNvPr id="37" name="TxtBox:83/125"/>
          <p:cNvSpPr/>
          <p:nvPr/>
        </p:nvSpPr>
        <p:spPr bwMode="auto">
          <a:xfrm>
            <a:off x="3049896"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Nodos</a:t>
            </a:r>
            <a:endParaRPr lang="es-ES" sz="1050" dirty="0">
              <a:solidFill>
                <a:srgbClr val="002060"/>
              </a:solidFill>
              <a:cs typeface="Arial" pitchFamily="34" charset="0"/>
            </a:endParaRPr>
          </a:p>
        </p:txBody>
      </p:sp>
      <p:sp>
        <p:nvSpPr>
          <p:cNvPr id="38" name="TxtBox:83/125"/>
          <p:cNvSpPr/>
          <p:nvPr/>
        </p:nvSpPr>
        <p:spPr bwMode="auto">
          <a:xfrm>
            <a:off x="4208489" y="6255618"/>
            <a:ext cx="780903"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Mojones</a:t>
            </a:r>
            <a:endParaRPr lang="es-ES" sz="1050" dirty="0">
              <a:solidFill>
                <a:srgbClr val="002060"/>
              </a:solidFill>
              <a:cs typeface="Arial" pitchFamily="34" charset="0"/>
            </a:endParaRPr>
          </a:p>
        </p:txBody>
      </p:sp>
      <p:cxnSp>
        <p:nvCxnSpPr>
          <p:cNvPr id="41" name="Straight Connector 40"/>
          <p:cNvCxnSpPr/>
          <p:nvPr/>
        </p:nvCxnSpPr>
        <p:spPr>
          <a:xfrm>
            <a:off x="450203" y="6335883"/>
            <a:ext cx="267099" cy="0"/>
          </a:xfrm>
          <a:prstGeom prst="line">
            <a:avLst/>
          </a:prstGeom>
          <a:no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cxnSp>
        <p:nvCxnSpPr>
          <p:cNvPr id="42" name="Straight Connector 41"/>
          <p:cNvCxnSpPr/>
          <p:nvPr/>
        </p:nvCxnSpPr>
        <p:spPr>
          <a:xfrm>
            <a:off x="1624204" y="6335883"/>
            <a:ext cx="267099" cy="0"/>
          </a:xfrm>
          <a:prstGeom prst="line">
            <a:avLst/>
          </a:pr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cxnSp>
      <p:grpSp>
        <p:nvGrpSpPr>
          <p:cNvPr id="43" name="Group 42"/>
          <p:cNvGrpSpPr/>
          <p:nvPr/>
        </p:nvGrpSpPr>
        <p:grpSpPr>
          <a:xfrm>
            <a:off x="2792760" y="6199537"/>
            <a:ext cx="264665" cy="271307"/>
            <a:chOff x="10036751" y="4219465"/>
            <a:chExt cx="375592" cy="385018"/>
          </a:xfrm>
        </p:grpSpPr>
        <p:sp>
          <p:nvSpPr>
            <p:cNvPr id="44" name="Oval 43"/>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45"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grpSp>
        <p:nvGrpSpPr>
          <p:cNvPr id="46" name="Group 45"/>
          <p:cNvGrpSpPr/>
          <p:nvPr/>
        </p:nvGrpSpPr>
        <p:grpSpPr>
          <a:xfrm>
            <a:off x="3895558" y="6199537"/>
            <a:ext cx="264665" cy="271307"/>
            <a:chOff x="7188181" y="6131050"/>
            <a:chExt cx="375592" cy="385018"/>
          </a:xfrm>
        </p:grpSpPr>
        <p:sp>
          <p:nvSpPr>
            <p:cNvPr id="47" name="Oval 46"/>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8"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pic>
        <p:nvPicPr>
          <p:cNvPr id="56"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64706" t="33092" r="201" b="42089"/>
          <a:stretch/>
        </p:blipFill>
        <p:spPr bwMode="auto">
          <a:xfrm>
            <a:off x="344488" y="1556792"/>
            <a:ext cx="4491112" cy="4536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 name="Group 56"/>
          <p:cNvGrpSpPr>
            <a:grpSpLocks/>
          </p:cNvGrpSpPr>
          <p:nvPr/>
        </p:nvGrpSpPr>
        <p:grpSpPr bwMode="auto">
          <a:xfrm>
            <a:off x="469252" y="1629765"/>
            <a:ext cx="287338" cy="576263"/>
            <a:chOff x="476" y="3249"/>
            <a:chExt cx="181" cy="363"/>
          </a:xfrm>
          <a:solidFill>
            <a:schemeClr val="bg1"/>
          </a:solidFill>
        </p:grpSpPr>
        <p:sp>
          <p:nvSpPr>
            <p:cNvPr id="58" name="Oval 57"/>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59" name="Rectangle 58"/>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60"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61"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62"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 name="Freeform 1"/>
          <p:cNvSpPr/>
          <p:nvPr/>
        </p:nvSpPr>
        <p:spPr>
          <a:xfrm>
            <a:off x="2692400" y="1911350"/>
            <a:ext cx="304800" cy="621113"/>
          </a:xfrm>
          <a:custGeom>
            <a:avLst/>
            <a:gdLst>
              <a:gd name="connsiteX0" fmla="*/ 304800 w 304800"/>
              <a:gd name="connsiteY0" fmla="*/ 0 h 621113"/>
              <a:gd name="connsiteX1" fmla="*/ 234950 w 304800"/>
              <a:gd name="connsiteY1" fmla="*/ 279400 h 621113"/>
              <a:gd name="connsiteX2" fmla="*/ 146050 w 304800"/>
              <a:gd name="connsiteY2" fmla="*/ 514350 h 621113"/>
              <a:gd name="connsiteX3" fmla="*/ 25400 w 304800"/>
              <a:gd name="connsiteY3" fmla="*/ 609600 h 621113"/>
              <a:gd name="connsiteX4" fmla="*/ 0 w 304800"/>
              <a:gd name="connsiteY4" fmla="*/ 615950 h 621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621113">
                <a:moveTo>
                  <a:pt x="304800" y="0"/>
                </a:moveTo>
                <a:cubicBezTo>
                  <a:pt x="283104" y="96837"/>
                  <a:pt x="261408" y="193675"/>
                  <a:pt x="234950" y="279400"/>
                </a:cubicBezTo>
                <a:cubicBezTo>
                  <a:pt x="208492" y="365125"/>
                  <a:pt x="180975" y="459317"/>
                  <a:pt x="146050" y="514350"/>
                </a:cubicBezTo>
                <a:cubicBezTo>
                  <a:pt x="111125" y="569383"/>
                  <a:pt x="49742" y="592667"/>
                  <a:pt x="25400" y="609600"/>
                </a:cubicBezTo>
                <a:cubicBezTo>
                  <a:pt x="1058" y="626533"/>
                  <a:pt x="529" y="621241"/>
                  <a:pt x="0" y="615950"/>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 name="Freeform 2"/>
          <p:cNvSpPr/>
          <p:nvPr/>
        </p:nvSpPr>
        <p:spPr>
          <a:xfrm>
            <a:off x="3041650" y="1700994"/>
            <a:ext cx="1758950" cy="2947206"/>
          </a:xfrm>
          <a:custGeom>
            <a:avLst/>
            <a:gdLst>
              <a:gd name="connsiteX0" fmla="*/ 1758950 w 1758950"/>
              <a:gd name="connsiteY0" fmla="*/ 248456 h 2947206"/>
              <a:gd name="connsiteX1" fmla="*/ 1676400 w 1758950"/>
              <a:gd name="connsiteY1" fmla="*/ 172256 h 2947206"/>
              <a:gd name="connsiteX2" fmla="*/ 1574800 w 1758950"/>
              <a:gd name="connsiteY2" fmla="*/ 242106 h 2947206"/>
              <a:gd name="connsiteX3" fmla="*/ 1536700 w 1758950"/>
              <a:gd name="connsiteY3" fmla="*/ 140506 h 2947206"/>
              <a:gd name="connsiteX4" fmla="*/ 1504950 w 1758950"/>
              <a:gd name="connsiteY4" fmla="*/ 32556 h 2947206"/>
              <a:gd name="connsiteX5" fmla="*/ 1371600 w 1758950"/>
              <a:gd name="connsiteY5" fmla="*/ 806 h 2947206"/>
              <a:gd name="connsiteX6" fmla="*/ 1282700 w 1758950"/>
              <a:gd name="connsiteY6" fmla="*/ 57956 h 2947206"/>
              <a:gd name="connsiteX7" fmla="*/ 1397000 w 1758950"/>
              <a:gd name="connsiteY7" fmla="*/ 127806 h 2947206"/>
              <a:gd name="connsiteX8" fmla="*/ 1371600 w 1758950"/>
              <a:gd name="connsiteY8" fmla="*/ 178606 h 2947206"/>
              <a:gd name="connsiteX9" fmla="*/ 1270000 w 1758950"/>
              <a:gd name="connsiteY9" fmla="*/ 178606 h 2947206"/>
              <a:gd name="connsiteX10" fmla="*/ 1092200 w 1758950"/>
              <a:gd name="connsiteY10" fmla="*/ 121456 h 2947206"/>
              <a:gd name="connsiteX11" fmla="*/ 1060450 w 1758950"/>
              <a:gd name="connsiteY11" fmla="*/ 204006 h 2947206"/>
              <a:gd name="connsiteX12" fmla="*/ 1117600 w 1758950"/>
              <a:gd name="connsiteY12" fmla="*/ 375456 h 2947206"/>
              <a:gd name="connsiteX13" fmla="*/ 1066800 w 1758950"/>
              <a:gd name="connsiteY13" fmla="*/ 616756 h 2947206"/>
              <a:gd name="connsiteX14" fmla="*/ 882650 w 1758950"/>
              <a:gd name="connsiteY14" fmla="*/ 934256 h 2947206"/>
              <a:gd name="connsiteX15" fmla="*/ 698500 w 1758950"/>
              <a:gd name="connsiteY15" fmla="*/ 985056 h 2947206"/>
              <a:gd name="connsiteX16" fmla="*/ 431800 w 1758950"/>
              <a:gd name="connsiteY16" fmla="*/ 946956 h 2947206"/>
              <a:gd name="connsiteX17" fmla="*/ 387350 w 1758950"/>
              <a:gd name="connsiteY17" fmla="*/ 1061256 h 2947206"/>
              <a:gd name="connsiteX18" fmla="*/ 419100 w 1758950"/>
              <a:gd name="connsiteY18" fmla="*/ 1321606 h 2947206"/>
              <a:gd name="connsiteX19" fmla="*/ 457200 w 1758950"/>
              <a:gd name="connsiteY19" fmla="*/ 1423206 h 2947206"/>
              <a:gd name="connsiteX20" fmla="*/ 438150 w 1758950"/>
              <a:gd name="connsiteY20" fmla="*/ 1594656 h 2947206"/>
              <a:gd name="connsiteX21" fmla="*/ 311150 w 1758950"/>
              <a:gd name="connsiteY21" fmla="*/ 1861356 h 2947206"/>
              <a:gd name="connsiteX22" fmla="*/ 203200 w 1758950"/>
              <a:gd name="connsiteY22" fmla="*/ 2039156 h 2947206"/>
              <a:gd name="connsiteX23" fmla="*/ 190500 w 1758950"/>
              <a:gd name="connsiteY23" fmla="*/ 2178856 h 2947206"/>
              <a:gd name="connsiteX24" fmla="*/ 82550 w 1758950"/>
              <a:gd name="connsiteY24" fmla="*/ 2388406 h 2947206"/>
              <a:gd name="connsiteX25" fmla="*/ 63500 w 1758950"/>
              <a:gd name="connsiteY25" fmla="*/ 2528106 h 2947206"/>
              <a:gd name="connsiteX26" fmla="*/ 0 w 1758950"/>
              <a:gd name="connsiteY26" fmla="*/ 2947206 h 294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58950" h="2947206">
                <a:moveTo>
                  <a:pt x="1758950" y="248456"/>
                </a:moveTo>
                <a:cubicBezTo>
                  <a:pt x="1733021" y="210885"/>
                  <a:pt x="1707092" y="173314"/>
                  <a:pt x="1676400" y="172256"/>
                </a:cubicBezTo>
                <a:cubicBezTo>
                  <a:pt x="1645708" y="171198"/>
                  <a:pt x="1598083" y="247398"/>
                  <a:pt x="1574800" y="242106"/>
                </a:cubicBezTo>
                <a:cubicBezTo>
                  <a:pt x="1551517" y="236814"/>
                  <a:pt x="1548342" y="175431"/>
                  <a:pt x="1536700" y="140506"/>
                </a:cubicBezTo>
                <a:cubicBezTo>
                  <a:pt x="1525058" y="105581"/>
                  <a:pt x="1532467" y="55839"/>
                  <a:pt x="1504950" y="32556"/>
                </a:cubicBezTo>
                <a:cubicBezTo>
                  <a:pt x="1477433" y="9273"/>
                  <a:pt x="1408642" y="-3427"/>
                  <a:pt x="1371600" y="806"/>
                </a:cubicBezTo>
                <a:cubicBezTo>
                  <a:pt x="1334558" y="5039"/>
                  <a:pt x="1278467" y="36789"/>
                  <a:pt x="1282700" y="57956"/>
                </a:cubicBezTo>
                <a:cubicBezTo>
                  <a:pt x="1286933" y="79123"/>
                  <a:pt x="1382183" y="107698"/>
                  <a:pt x="1397000" y="127806"/>
                </a:cubicBezTo>
                <a:cubicBezTo>
                  <a:pt x="1411817" y="147914"/>
                  <a:pt x="1392767" y="170139"/>
                  <a:pt x="1371600" y="178606"/>
                </a:cubicBezTo>
                <a:cubicBezTo>
                  <a:pt x="1350433" y="187073"/>
                  <a:pt x="1316567" y="188131"/>
                  <a:pt x="1270000" y="178606"/>
                </a:cubicBezTo>
                <a:cubicBezTo>
                  <a:pt x="1223433" y="169081"/>
                  <a:pt x="1127125" y="117223"/>
                  <a:pt x="1092200" y="121456"/>
                </a:cubicBezTo>
                <a:cubicBezTo>
                  <a:pt x="1057275" y="125689"/>
                  <a:pt x="1056217" y="161673"/>
                  <a:pt x="1060450" y="204006"/>
                </a:cubicBezTo>
                <a:cubicBezTo>
                  <a:pt x="1064683" y="246339"/>
                  <a:pt x="1116542" y="306664"/>
                  <a:pt x="1117600" y="375456"/>
                </a:cubicBezTo>
                <a:cubicBezTo>
                  <a:pt x="1118658" y="444248"/>
                  <a:pt x="1105958" y="523623"/>
                  <a:pt x="1066800" y="616756"/>
                </a:cubicBezTo>
                <a:cubicBezTo>
                  <a:pt x="1027642" y="709889"/>
                  <a:pt x="944033" y="872873"/>
                  <a:pt x="882650" y="934256"/>
                </a:cubicBezTo>
                <a:cubicBezTo>
                  <a:pt x="821267" y="995639"/>
                  <a:pt x="773642" y="982939"/>
                  <a:pt x="698500" y="985056"/>
                </a:cubicBezTo>
                <a:cubicBezTo>
                  <a:pt x="623358" y="987173"/>
                  <a:pt x="483658" y="934256"/>
                  <a:pt x="431800" y="946956"/>
                </a:cubicBezTo>
                <a:cubicBezTo>
                  <a:pt x="379942" y="959656"/>
                  <a:pt x="389467" y="998814"/>
                  <a:pt x="387350" y="1061256"/>
                </a:cubicBezTo>
                <a:cubicBezTo>
                  <a:pt x="385233" y="1123698"/>
                  <a:pt x="407458" y="1261281"/>
                  <a:pt x="419100" y="1321606"/>
                </a:cubicBezTo>
                <a:cubicBezTo>
                  <a:pt x="430742" y="1381931"/>
                  <a:pt x="454025" y="1377698"/>
                  <a:pt x="457200" y="1423206"/>
                </a:cubicBezTo>
                <a:cubicBezTo>
                  <a:pt x="460375" y="1468714"/>
                  <a:pt x="462492" y="1521631"/>
                  <a:pt x="438150" y="1594656"/>
                </a:cubicBezTo>
                <a:cubicBezTo>
                  <a:pt x="413808" y="1667681"/>
                  <a:pt x="350308" y="1787273"/>
                  <a:pt x="311150" y="1861356"/>
                </a:cubicBezTo>
                <a:cubicBezTo>
                  <a:pt x="271992" y="1935439"/>
                  <a:pt x="223308" y="1986239"/>
                  <a:pt x="203200" y="2039156"/>
                </a:cubicBezTo>
                <a:cubicBezTo>
                  <a:pt x="183092" y="2092073"/>
                  <a:pt x="210608" y="2120648"/>
                  <a:pt x="190500" y="2178856"/>
                </a:cubicBezTo>
                <a:cubicBezTo>
                  <a:pt x="170392" y="2237064"/>
                  <a:pt x="103717" y="2330198"/>
                  <a:pt x="82550" y="2388406"/>
                </a:cubicBezTo>
                <a:cubicBezTo>
                  <a:pt x="61383" y="2446614"/>
                  <a:pt x="77258" y="2434973"/>
                  <a:pt x="63500" y="2528106"/>
                </a:cubicBezTo>
                <a:cubicBezTo>
                  <a:pt x="49742" y="2621239"/>
                  <a:pt x="24871" y="2784222"/>
                  <a:pt x="0" y="2947206"/>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7" name="Freeform 6"/>
          <p:cNvSpPr/>
          <p:nvPr/>
        </p:nvSpPr>
        <p:spPr>
          <a:xfrm>
            <a:off x="2813050" y="4635500"/>
            <a:ext cx="234950" cy="887298"/>
          </a:xfrm>
          <a:custGeom>
            <a:avLst/>
            <a:gdLst>
              <a:gd name="connsiteX0" fmla="*/ 234950 w 234950"/>
              <a:gd name="connsiteY0" fmla="*/ 0 h 887298"/>
              <a:gd name="connsiteX1" fmla="*/ 190500 w 234950"/>
              <a:gd name="connsiteY1" fmla="*/ 254000 h 887298"/>
              <a:gd name="connsiteX2" fmla="*/ 152400 w 234950"/>
              <a:gd name="connsiteY2" fmla="*/ 419100 h 887298"/>
              <a:gd name="connsiteX3" fmla="*/ 69850 w 234950"/>
              <a:gd name="connsiteY3" fmla="*/ 615950 h 887298"/>
              <a:gd name="connsiteX4" fmla="*/ 114300 w 234950"/>
              <a:gd name="connsiteY4" fmla="*/ 762000 h 887298"/>
              <a:gd name="connsiteX5" fmla="*/ 57150 w 234950"/>
              <a:gd name="connsiteY5" fmla="*/ 876300 h 887298"/>
              <a:gd name="connsiteX6" fmla="*/ 0 w 234950"/>
              <a:gd name="connsiteY6" fmla="*/ 876300 h 887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950" h="887298">
                <a:moveTo>
                  <a:pt x="234950" y="0"/>
                </a:moveTo>
                <a:cubicBezTo>
                  <a:pt x="219604" y="92075"/>
                  <a:pt x="204258" y="184150"/>
                  <a:pt x="190500" y="254000"/>
                </a:cubicBezTo>
                <a:cubicBezTo>
                  <a:pt x="176742" y="323850"/>
                  <a:pt x="172508" y="358775"/>
                  <a:pt x="152400" y="419100"/>
                </a:cubicBezTo>
                <a:cubicBezTo>
                  <a:pt x="132292" y="479425"/>
                  <a:pt x="76200" y="558800"/>
                  <a:pt x="69850" y="615950"/>
                </a:cubicBezTo>
                <a:cubicBezTo>
                  <a:pt x="63500" y="673100"/>
                  <a:pt x="116417" y="718608"/>
                  <a:pt x="114300" y="762000"/>
                </a:cubicBezTo>
                <a:cubicBezTo>
                  <a:pt x="112183" y="805392"/>
                  <a:pt x="76200" y="857250"/>
                  <a:pt x="57150" y="876300"/>
                </a:cubicBezTo>
                <a:cubicBezTo>
                  <a:pt x="38100" y="895350"/>
                  <a:pt x="19050" y="885825"/>
                  <a:pt x="0" y="876300"/>
                </a:cubicBezTo>
              </a:path>
            </a:pathLst>
          </a:cu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8" name="Freeform 7"/>
          <p:cNvSpPr/>
          <p:nvPr/>
        </p:nvSpPr>
        <p:spPr>
          <a:xfrm>
            <a:off x="2971800" y="2280271"/>
            <a:ext cx="728663" cy="958229"/>
          </a:xfrm>
          <a:custGeom>
            <a:avLst/>
            <a:gdLst>
              <a:gd name="connsiteX0" fmla="*/ 0 w 728663"/>
              <a:gd name="connsiteY0" fmla="*/ 958229 h 958229"/>
              <a:gd name="connsiteX1" fmla="*/ 95250 w 728663"/>
              <a:gd name="connsiteY1" fmla="*/ 515317 h 958229"/>
              <a:gd name="connsiteX2" fmla="*/ 80963 w 728663"/>
              <a:gd name="connsiteY2" fmla="*/ 486742 h 958229"/>
              <a:gd name="connsiteX3" fmla="*/ 152400 w 728663"/>
              <a:gd name="connsiteY3" fmla="*/ 586754 h 958229"/>
              <a:gd name="connsiteX4" fmla="*/ 161925 w 728663"/>
              <a:gd name="connsiteY4" fmla="*/ 615329 h 958229"/>
              <a:gd name="connsiteX5" fmla="*/ 185738 w 728663"/>
              <a:gd name="connsiteY5" fmla="*/ 443879 h 958229"/>
              <a:gd name="connsiteX6" fmla="*/ 242888 w 728663"/>
              <a:gd name="connsiteY6" fmla="*/ 262904 h 958229"/>
              <a:gd name="connsiteX7" fmla="*/ 280988 w 728663"/>
              <a:gd name="connsiteY7" fmla="*/ 134317 h 958229"/>
              <a:gd name="connsiteX8" fmla="*/ 319088 w 728663"/>
              <a:gd name="connsiteY8" fmla="*/ 5729 h 958229"/>
              <a:gd name="connsiteX9" fmla="*/ 357188 w 728663"/>
              <a:gd name="connsiteY9" fmla="*/ 39067 h 958229"/>
              <a:gd name="connsiteX10" fmla="*/ 357188 w 728663"/>
              <a:gd name="connsiteY10" fmla="*/ 186704 h 958229"/>
              <a:gd name="connsiteX11" fmla="*/ 381000 w 728663"/>
              <a:gd name="connsiteY11" fmla="*/ 224804 h 958229"/>
              <a:gd name="connsiteX12" fmla="*/ 547688 w 728663"/>
              <a:gd name="connsiteY12" fmla="*/ 248617 h 958229"/>
              <a:gd name="connsiteX13" fmla="*/ 666750 w 728663"/>
              <a:gd name="connsiteY13" fmla="*/ 234329 h 958229"/>
              <a:gd name="connsiteX14" fmla="*/ 728663 w 728663"/>
              <a:gd name="connsiteY14" fmla="*/ 210517 h 95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28663" h="958229">
                <a:moveTo>
                  <a:pt x="0" y="958229"/>
                </a:moveTo>
                <a:cubicBezTo>
                  <a:pt x="40878" y="776063"/>
                  <a:pt x="81756" y="593898"/>
                  <a:pt x="95250" y="515317"/>
                </a:cubicBezTo>
                <a:cubicBezTo>
                  <a:pt x="108744" y="436736"/>
                  <a:pt x="71438" y="474836"/>
                  <a:pt x="80963" y="486742"/>
                </a:cubicBezTo>
                <a:cubicBezTo>
                  <a:pt x="90488" y="498648"/>
                  <a:pt x="138906" y="565323"/>
                  <a:pt x="152400" y="586754"/>
                </a:cubicBezTo>
                <a:cubicBezTo>
                  <a:pt x="165894" y="608185"/>
                  <a:pt x="156369" y="639141"/>
                  <a:pt x="161925" y="615329"/>
                </a:cubicBezTo>
                <a:cubicBezTo>
                  <a:pt x="167481" y="591517"/>
                  <a:pt x="172244" y="502617"/>
                  <a:pt x="185738" y="443879"/>
                </a:cubicBezTo>
                <a:cubicBezTo>
                  <a:pt x="199232" y="385141"/>
                  <a:pt x="227013" y="314498"/>
                  <a:pt x="242888" y="262904"/>
                </a:cubicBezTo>
                <a:cubicBezTo>
                  <a:pt x="258763" y="211310"/>
                  <a:pt x="280988" y="134317"/>
                  <a:pt x="280988" y="134317"/>
                </a:cubicBezTo>
                <a:cubicBezTo>
                  <a:pt x="293688" y="91454"/>
                  <a:pt x="306388" y="21604"/>
                  <a:pt x="319088" y="5729"/>
                </a:cubicBezTo>
                <a:cubicBezTo>
                  <a:pt x="331788" y="-10146"/>
                  <a:pt x="350838" y="8905"/>
                  <a:pt x="357188" y="39067"/>
                </a:cubicBezTo>
                <a:cubicBezTo>
                  <a:pt x="363538" y="69229"/>
                  <a:pt x="353219" y="155748"/>
                  <a:pt x="357188" y="186704"/>
                </a:cubicBezTo>
                <a:cubicBezTo>
                  <a:pt x="361157" y="217660"/>
                  <a:pt x="349250" y="214485"/>
                  <a:pt x="381000" y="224804"/>
                </a:cubicBezTo>
                <a:cubicBezTo>
                  <a:pt x="412750" y="235123"/>
                  <a:pt x="500063" y="247030"/>
                  <a:pt x="547688" y="248617"/>
                </a:cubicBezTo>
                <a:cubicBezTo>
                  <a:pt x="595313" y="250204"/>
                  <a:pt x="636588" y="240679"/>
                  <a:pt x="666750" y="234329"/>
                </a:cubicBezTo>
                <a:cubicBezTo>
                  <a:pt x="696912" y="227979"/>
                  <a:pt x="716757" y="215279"/>
                  <a:pt x="728663" y="210517"/>
                </a:cubicBezTo>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63" name="Group 62"/>
          <p:cNvGrpSpPr/>
          <p:nvPr/>
        </p:nvGrpSpPr>
        <p:grpSpPr>
          <a:xfrm>
            <a:off x="3552606" y="2204593"/>
            <a:ext cx="264665" cy="271307"/>
            <a:chOff x="10036751" y="4219465"/>
            <a:chExt cx="375592" cy="385018"/>
          </a:xfrm>
        </p:grpSpPr>
        <p:sp>
          <p:nvSpPr>
            <p:cNvPr id="64" name="Oval 63"/>
            <p:cNvSpPr/>
            <p:nvPr/>
          </p:nvSpPr>
          <p:spPr>
            <a:xfrm>
              <a:off x="10036751" y="4219465"/>
              <a:ext cx="375592" cy="385018"/>
            </a:xfrm>
            <a:prstGeom prst="ellipse">
              <a:avLst/>
            </a:prstGeom>
            <a:solidFill>
              <a:srgbClr val="A21E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65" name="Freeform 60"/>
            <p:cNvSpPr>
              <a:spLocks noEditPoints="1"/>
            </p:cNvSpPr>
            <p:nvPr/>
          </p:nvSpPr>
          <p:spPr bwMode="auto">
            <a:xfrm>
              <a:off x="10098086" y="4286632"/>
              <a:ext cx="252923" cy="250685"/>
            </a:xfrm>
            <a:custGeom>
              <a:avLst/>
              <a:gdLst>
                <a:gd name="T0" fmla="*/ 110 w 113"/>
                <a:gd name="T1" fmla="*/ 89 h 112"/>
                <a:gd name="T2" fmla="*/ 113 w 113"/>
                <a:gd name="T3" fmla="*/ 93 h 112"/>
                <a:gd name="T4" fmla="*/ 102 w 113"/>
                <a:gd name="T5" fmla="*/ 104 h 112"/>
                <a:gd name="T6" fmla="*/ 55 w 113"/>
                <a:gd name="T7" fmla="*/ 112 h 112"/>
                <a:gd name="T8" fmla="*/ 15 w 113"/>
                <a:gd name="T9" fmla="*/ 106 h 112"/>
                <a:gd name="T10" fmla="*/ 0 w 113"/>
                <a:gd name="T11" fmla="*/ 98 h 112"/>
                <a:gd name="T12" fmla="*/ 0 w 113"/>
                <a:gd name="T13" fmla="*/ 90 h 112"/>
                <a:gd name="T14" fmla="*/ 11 w 113"/>
                <a:gd name="T15" fmla="*/ 82 h 112"/>
                <a:gd name="T16" fmla="*/ 9 w 113"/>
                <a:gd name="T17" fmla="*/ 87 h 112"/>
                <a:gd name="T18" fmla="*/ 21 w 113"/>
                <a:gd name="T19" fmla="*/ 95 h 112"/>
                <a:gd name="T20" fmla="*/ 55 w 113"/>
                <a:gd name="T21" fmla="*/ 100 h 112"/>
                <a:gd name="T22" fmla="*/ 99 w 113"/>
                <a:gd name="T23" fmla="*/ 92 h 112"/>
                <a:gd name="T24" fmla="*/ 103 w 113"/>
                <a:gd name="T25" fmla="*/ 87 h 112"/>
                <a:gd name="T26" fmla="*/ 100 w 113"/>
                <a:gd name="T27" fmla="*/ 82 h 112"/>
                <a:gd name="T28" fmla="*/ 32 w 113"/>
                <a:gd name="T29" fmla="*/ 5 h 112"/>
                <a:gd name="T30" fmla="*/ 38 w 113"/>
                <a:gd name="T31" fmla="*/ 14 h 112"/>
                <a:gd name="T32" fmla="*/ 35 w 113"/>
                <a:gd name="T33" fmla="*/ 22 h 112"/>
                <a:gd name="T34" fmla="*/ 28 w 113"/>
                <a:gd name="T35" fmla="*/ 24 h 112"/>
                <a:gd name="T36" fmla="*/ 18 w 113"/>
                <a:gd name="T37" fmla="*/ 17 h 112"/>
                <a:gd name="T38" fmla="*/ 18 w 113"/>
                <a:gd name="T39" fmla="*/ 10 h 112"/>
                <a:gd name="T40" fmla="*/ 28 w 113"/>
                <a:gd name="T41" fmla="*/ 4 h 112"/>
                <a:gd name="T42" fmla="*/ 83 w 113"/>
                <a:gd name="T43" fmla="*/ 4 h 112"/>
                <a:gd name="T44" fmla="*/ 74 w 113"/>
                <a:gd name="T45" fmla="*/ 10 h 112"/>
                <a:gd name="T46" fmla="*/ 74 w 113"/>
                <a:gd name="T47" fmla="*/ 17 h 112"/>
                <a:gd name="T48" fmla="*/ 83 w 113"/>
                <a:gd name="T49" fmla="*/ 24 h 112"/>
                <a:gd name="T50" fmla="*/ 91 w 113"/>
                <a:gd name="T51" fmla="*/ 22 h 112"/>
                <a:gd name="T52" fmla="*/ 94 w 113"/>
                <a:gd name="T53" fmla="*/ 14 h 112"/>
                <a:gd name="T54" fmla="*/ 88 w 113"/>
                <a:gd name="T55" fmla="*/ 5 h 112"/>
                <a:gd name="T56" fmla="*/ 72 w 113"/>
                <a:gd name="T57" fmla="*/ 62 h 112"/>
                <a:gd name="T58" fmla="*/ 83 w 113"/>
                <a:gd name="T59" fmla="*/ 72 h 112"/>
                <a:gd name="T60" fmla="*/ 94 w 113"/>
                <a:gd name="T61" fmla="*/ 61 h 112"/>
                <a:gd name="T62" fmla="*/ 99 w 113"/>
                <a:gd name="T63" fmla="*/ 52 h 112"/>
                <a:gd name="T64" fmla="*/ 99 w 113"/>
                <a:gd name="T65" fmla="*/ 33 h 112"/>
                <a:gd name="T66" fmla="*/ 90 w 113"/>
                <a:gd name="T67" fmla="*/ 27 h 112"/>
                <a:gd name="T68" fmla="*/ 76 w 113"/>
                <a:gd name="T69" fmla="*/ 27 h 112"/>
                <a:gd name="T70" fmla="*/ 77 w 113"/>
                <a:gd name="T71" fmla="*/ 34 h 112"/>
                <a:gd name="T72" fmla="*/ 77 w 113"/>
                <a:gd name="T73" fmla="*/ 58 h 112"/>
                <a:gd name="T74" fmla="*/ 55 w 113"/>
                <a:gd name="T75" fmla="*/ 0 h 112"/>
                <a:gd name="T76" fmla="*/ 63 w 113"/>
                <a:gd name="T77" fmla="*/ 4 h 112"/>
                <a:gd name="T78" fmla="*/ 66 w 113"/>
                <a:gd name="T79" fmla="*/ 11 h 112"/>
                <a:gd name="T80" fmla="*/ 60 w 113"/>
                <a:gd name="T81" fmla="*/ 22 h 112"/>
                <a:gd name="T82" fmla="*/ 51 w 113"/>
                <a:gd name="T83" fmla="*/ 22 h 112"/>
                <a:gd name="T84" fmla="*/ 45 w 113"/>
                <a:gd name="T85" fmla="*/ 11 h 112"/>
                <a:gd name="T86" fmla="*/ 48 w 113"/>
                <a:gd name="T87" fmla="*/ 4 h 112"/>
                <a:gd name="T88" fmla="*/ 55 w 113"/>
                <a:gd name="T89" fmla="*/ 0 h 112"/>
                <a:gd name="T90" fmla="*/ 71 w 113"/>
                <a:gd name="T91" fmla="*/ 58 h 112"/>
                <a:gd name="T92" fmla="*/ 72 w 113"/>
                <a:gd name="T93" fmla="*/ 34 h 112"/>
                <a:gd name="T94" fmla="*/ 66 w 113"/>
                <a:gd name="T95" fmla="*/ 25 h 112"/>
                <a:gd name="T96" fmla="*/ 49 w 113"/>
                <a:gd name="T97" fmla="*/ 24 h 112"/>
                <a:gd name="T98" fmla="*/ 38 w 113"/>
                <a:gd name="T99" fmla="*/ 31 h 112"/>
                <a:gd name="T100" fmla="*/ 38 w 113"/>
                <a:gd name="T101" fmla="*/ 52 h 112"/>
                <a:gd name="T102" fmla="*/ 45 w 113"/>
                <a:gd name="T103" fmla="*/ 93 h 112"/>
                <a:gd name="T104" fmla="*/ 59 w 113"/>
                <a:gd name="T105" fmla="*/ 93 h 112"/>
                <a:gd name="T106" fmla="*/ 66 w 113"/>
                <a:gd name="T107" fmla="*/ 61 h 112"/>
                <a:gd name="T108" fmla="*/ 34 w 113"/>
                <a:gd name="T109" fmla="*/ 58 h 112"/>
                <a:gd name="T110" fmla="*/ 34 w 113"/>
                <a:gd name="T111" fmla="*/ 34 h 112"/>
                <a:gd name="T112" fmla="*/ 35 w 113"/>
                <a:gd name="T113" fmla="*/ 27 h 112"/>
                <a:gd name="T114" fmla="*/ 21 w 113"/>
                <a:gd name="T115" fmla="*/ 27 h 112"/>
                <a:gd name="T116" fmla="*/ 12 w 113"/>
                <a:gd name="T117" fmla="*/ 33 h 112"/>
                <a:gd name="T118" fmla="*/ 12 w 113"/>
                <a:gd name="T119" fmla="*/ 52 h 112"/>
                <a:gd name="T120" fmla="*/ 17 w 113"/>
                <a:gd name="T121" fmla="*/ 90 h 112"/>
                <a:gd name="T122" fmla="*/ 31 w 113"/>
                <a:gd name="T123" fmla="*/ 9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112">
                  <a:moveTo>
                    <a:pt x="100" y="82"/>
                  </a:moveTo>
                  <a:lnTo>
                    <a:pt x="100" y="82"/>
                  </a:lnTo>
                  <a:lnTo>
                    <a:pt x="110" y="89"/>
                  </a:lnTo>
                  <a:lnTo>
                    <a:pt x="111" y="90"/>
                  </a:lnTo>
                  <a:lnTo>
                    <a:pt x="113" y="93"/>
                  </a:lnTo>
                  <a:lnTo>
                    <a:pt x="113" y="93"/>
                  </a:lnTo>
                  <a:lnTo>
                    <a:pt x="111" y="98"/>
                  </a:lnTo>
                  <a:lnTo>
                    <a:pt x="108" y="101"/>
                  </a:lnTo>
                  <a:lnTo>
                    <a:pt x="102" y="104"/>
                  </a:lnTo>
                  <a:lnTo>
                    <a:pt x="96" y="106"/>
                  </a:lnTo>
                  <a:lnTo>
                    <a:pt x="77" y="110"/>
                  </a:lnTo>
                  <a:lnTo>
                    <a:pt x="55" y="112"/>
                  </a:lnTo>
                  <a:lnTo>
                    <a:pt x="55" y="112"/>
                  </a:lnTo>
                  <a:lnTo>
                    <a:pt x="34" y="110"/>
                  </a:lnTo>
                  <a:lnTo>
                    <a:pt x="15" y="106"/>
                  </a:lnTo>
                  <a:lnTo>
                    <a:pt x="9" y="104"/>
                  </a:lnTo>
                  <a:lnTo>
                    <a:pt x="3" y="101"/>
                  </a:lnTo>
                  <a:lnTo>
                    <a:pt x="0" y="98"/>
                  </a:lnTo>
                  <a:lnTo>
                    <a:pt x="0" y="93"/>
                  </a:lnTo>
                  <a:lnTo>
                    <a:pt x="0" y="93"/>
                  </a:lnTo>
                  <a:lnTo>
                    <a:pt x="0" y="90"/>
                  </a:lnTo>
                  <a:lnTo>
                    <a:pt x="3" y="89"/>
                  </a:lnTo>
                  <a:lnTo>
                    <a:pt x="11" y="82"/>
                  </a:lnTo>
                  <a:lnTo>
                    <a:pt x="11" y="82"/>
                  </a:lnTo>
                  <a:lnTo>
                    <a:pt x="9" y="86"/>
                  </a:lnTo>
                  <a:lnTo>
                    <a:pt x="9" y="87"/>
                  </a:lnTo>
                  <a:lnTo>
                    <a:pt x="9" y="87"/>
                  </a:lnTo>
                  <a:lnTo>
                    <a:pt x="9" y="90"/>
                  </a:lnTo>
                  <a:lnTo>
                    <a:pt x="12" y="92"/>
                  </a:lnTo>
                  <a:lnTo>
                    <a:pt x="21" y="95"/>
                  </a:lnTo>
                  <a:lnTo>
                    <a:pt x="37" y="98"/>
                  </a:lnTo>
                  <a:lnTo>
                    <a:pt x="55" y="100"/>
                  </a:lnTo>
                  <a:lnTo>
                    <a:pt x="55" y="100"/>
                  </a:lnTo>
                  <a:lnTo>
                    <a:pt x="74" y="98"/>
                  </a:lnTo>
                  <a:lnTo>
                    <a:pt x="90" y="95"/>
                  </a:lnTo>
                  <a:lnTo>
                    <a:pt x="99" y="92"/>
                  </a:lnTo>
                  <a:lnTo>
                    <a:pt x="102" y="90"/>
                  </a:lnTo>
                  <a:lnTo>
                    <a:pt x="103" y="87"/>
                  </a:lnTo>
                  <a:lnTo>
                    <a:pt x="103" y="87"/>
                  </a:lnTo>
                  <a:lnTo>
                    <a:pt x="102" y="86"/>
                  </a:lnTo>
                  <a:lnTo>
                    <a:pt x="100" y="82"/>
                  </a:lnTo>
                  <a:lnTo>
                    <a:pt x="100" y="82"/>
                  </a:lnTo>
                  <a:close/>
                  <a:moveTo>
                    <a:pt x="28" y="4"/>
                  </a:moveTo>
                  <a:lnTo>
                    <a:pt x="28" y="4"/>
                  </a:lnTo>
                  <a:lnTo>
                    <a:pt x="32" y="5"/>
                  </a:lnTo>
                  <a:lnTo>
                    <a:pt x="35" y="7"/>
                  </a:lnTo>
                  <a:lnTo>
                    <a:pt x="37" y="10"/>
                  </a:lnTo>
                  <a:lnTo>
                    <a:pt x="38" y="14"/>
                  </a:lnTo>
                  <a:lnTo>
                    <a:pt x="38" y="14"/>
                  </a:lnTo>
                  <a:lnTo>
                    <a:pt x="37" y="17"/>
                  </a:lnTo>
                  <a:lnTo>
                    <a:pt x="35" y="22"/>
                  </a:lnTo>
                  <a:lnTo>
                    <a:pt x="32" y="24"/>
                  </a:lnTo>
                  <a:lnTo>
                    <a:pt x="28" y="24"/>
                  </a:lnTo>
                  <a:lnTo>
                    <a:pt x="28" y="24"/>
                  </a:lnTo>
                  <a:lnTo>
                    <a:pt x="24" y="24"/>
                  </a:lnTo>
                  <a:lnTo>
                    <a:pt x="20" y="22"/>
                  </a:lnTo>
                  <a:lnTo>
                    <a:pt x="18" y="17"/>
                  </a:lnTo>
                  <a:lnTo>
                    <a:pt x="18" y="14"/>
                  </a:lnTo>
                  <a:lnTo>
                    <a:pt x="18" y="14"/>
                  </a:lnTo>
                  <a:lnTo>
                    <a:pt x="18" y="10"/>
                  </a:lnTo>
                  <a:lnTo>
                    <a:pt x="20" y="7"/>
                  </a:lnTo>
                  <a:lnTo>
                    <a:pt x="24" y="5"/>
                  </a:lnTo>
                  <a:lnTo>
                    <a:pt x="28" y="4"/>
                  </a:lnTo>
                  <a:lnTo>
                    <a:pt x="28" y="4"/>
                  </a:lnTo>
                  <a:close/>
                  <a:moveTo>
                    <a:pt x="83" y="4"/>
                  </a:moveTo>
                  <a:lnTo>
                    <a:pt x="83" y="4"/>
                  </a:lnTo>
                  <a:lnTo>
                    <a:pt x="79" y="5"/>
                  </a:lnTo>
                  <a:lnTo>
                    <a:pt x="76" y="7"/>
                  </a:lnTo>
                  <a:lnTo>
                    <a:pt x="74" y="10"/>
                  </a:lnTo>
                  <a:lnTo>
                    <a:pt x="72" y="14"/>
                  </a:lnTo>
                  <a:lnTo>
                    <a:pt x="72" y="14"/>
                  </a:lnTo>
                  <a:lnTo>
                    <a:pt x="74" y="17"/>
                  </a:lnTo>
                  <a:lnTo>
                    <a:pt x="76" y="22"/>
                  </a:lnTo>
                  <a:lnTo>
                    <a:pt x="79" y="24"/>
                  </a:lnTo>
                  <a:lnTo>
                    <a:pt x="83" y="24"/>
                  </a:lnTo>
                  <a:lnTo>
                    <a:pt x="83" y="24"/>
                  </a:lnTo>
                  <a:lnTo>
                    <a:pt x="88" y="24"/>
                  </a:lnTo>
                  <a:lnTo>
                    <a:pt x="91" y="22"/>
                  </a:lnTo>
                  <a:lnTo>
                    <a:pt x="93" y="17"/>
                  </a:lnTo>
                  <a:lnTo>
                    <a:pt x="94" y="14"/>
                  </a:lnTo>
                  <a:lnTo>
                    <a:pt x="94" y="14"/>
                  </a:lnTo>
                  <a:lnTo>
                    <a:pt x="93" y="10"/>
                  </a:lnTo>
                  <a:lnTo>
                    <a:pt x="91" y="7"/>
                  </a:lnTo>
                  <a:lnTo>
                    <a:pt x="88" y="5"/>
                  </a:lnTo>
                  <a:lnTo>
                    <a:pt x="83" y="4"/>
                  </a:lnTo>
                  <a:lnTo>
                    <a:pt x="83" y="4"/>
                  </a:lnTo>
                  <a:close/>
                  <a:moveTo>
                    <a:pt x="72" y="62"/>
                  </a:moveTo>
                  <a:lnTo>
                    <a:pt x="72" y="90"/>
                  </a:lnTo>
                  <a:lnTo>
                    <a:pt x="80" y="90"/>
                  </a:lnTo>
                  <a:lnTo>
                    <a:pt x="83" y="72"/>
                  </a:lnTo>
                  <a:lnTo>
                    <a:pt x="86" y="90"/>
                  </a:lnTo>
                  <a:lnTo>
                    <a:pt x="94" y="90"/>
                  </a:lnTo>
                  <a:lnTo>
                    <a:pt x="94" y="61"/>
                  </a:lnTo>
                  <a:lnTo>
                    <a:pt x="94" y="61"/>
                  </a:lnTo>
                  <a:lnTo>
                    <a:pt x="97" y="56"/>
                  </a:lnTo>
                  <a:lnTo>
                    <a:pt x="99" y="52"/>
                  </a:lnTo>
                  <a:lnTo>
                    <a:pt x="99" y="36"/>
                  </a:lnTo>
                  <a:lnTo>
                    <a:pt x="99" y="36"/>
                  </a:lnTo>
                  <a:lnTo>
                    <a:pt x="99" y="33"/>
                  </a:lnTo>
                  <a:lnTo>
                    <a:pt x="97" y="30"/>
                  </a:lnTo>
                  <a:lnTo>
                    <a:pt x="94" y="27"/>
                  </a:lnTo>
                  <a:lnTo>
                    <a:pt x="90" y="27"/>
                  </a:lnTo>
                  <a:lnTo>
                    <a:pt x="77" y="27"/>
                  </a:lnTo>
                  <a:lnTo>
                    <a:pt x="77" y="27"/>
                  </a:lnTo>
                  <a:lnTo>
                    <a:pt x="76" y="27"/>
                  </a:lnTo>
                  <a:lnTo>
                    <a:pt x="76" y="27"/>
                  </a:lnTo>
                  <a:lnTo>
                    <a:pt x="77" y="30"/>
                  </a:lnTo>
                  <a:lnTo>
                    <a:pt x="77" y="34"/>
                  </a:lnTo>
                  <a:lnTo>
                    <a:pt x="77" y="52"/>
                  </a:lnTo>
                  <a:lnTo>
                    <a:pt x="77" y="52"/>
                  </a:lnTo>
                  <a:lnTo>
                    <a:pt x="77" y="58"/>
                  </a:lnTo>
                  <a:lnTo>
                    <a:pt x="72" y="62"/>
                  </a:lnTo>
                  <a:lnTo>
                    <a:pt x="72" y="62"/>
                  </a:lnTo>
                  <a:close/>
                  <a:moveTo>
                    <a:pt x="55" y="0"/>
                  </a:moveTo>
                  <a:lnTo>
                    <a:pt x="55" y="0"/>
                  </a:lnTo>
                  <a:lnTo>
                    <a:pt x="60" y="0"/>
                  </a:lnTo>
                  <a:lnTo>
                    <a:pt x="63" y="4"/>
                  </a:lnTo>
                  <a:lnTo>
                    <a:pt x="66" y="7"/>
                  </a:lnTo>
                  <a:lnTo>
                    <a:pt x="66" y="11"/>
                  </a:lnTo>
                  <a:lnTo>
                    <a:pt x="66" y="11"/>
                  </a:lnTo>
                  <a:lnTo>
                    <a:pt x="66" y="16"/>
                  </a:lnTo>
                  <a:lnTo>
                    <a:pt x="63" y="19"/>
                  </a:lnTo>
                  <a:lnTo>
                    <a:pt x="60" y="22"/>
                  </a:lnTo>
                  <a:lnTo>
                    <a:pt x="55" y="22"/>
                  </a:lnTo>
                  <a:lnTo>
                    <a:pt x="55" y="22"/>
                  </a:lnTo>
                  <a:lnTo>
                    <a:pt x="51" y="22"/>
                  </a:lnTo>
                  <a:lnTo>
                    <a:pt x="48" y="19"/>
                  </a:lnTo>
                  <a:lnTo>
                    <a:pt x="46" y="16"/>
                  </a:lnTo>
                  <a:lnTo>
                    <a:pt x="45" y="11"/>
                  </a:lnTo>
                  <a:lnTo>
                    <a:pt x="45" y="11"/>
                  </a:lnTo>
                  <a:lnTo>
                    <a:pt x="46" y="7"/>
                  </a:lnTo>
                  <a:lnTo>
                    <a:pt x="48" y="4"/>
                  </a:lnTo>
                  <a:lnTo>
                    <a:pt x="51" y="0"/>
                  </a:lnTo>
                  <a:lnTo>
                    <a:pt x="55" y="0"/>
                  </a:lnTo>
                  <a:lnTo>
                    <a:pt x="55" y="0"/>
                  </a:lnTo>
                  <a:close/>
                  <a:moveTo>
                    <a:pt x="66" y="61"/>
                  </a:moveTo>
                  <a:lnTo>
                    <a:pt x="66" y="61"/>
                  </a:lnTo>
                  <a:lnTo>
                    <a:pt x="71" y="58"/>
                  </a:lnTo>
                  <a:lnTo>
                    <a:pt x="72" y="52"/>
                  </a:lnTo>
                  <a:lnTo>
                    <a:pt x="72" y="34"/>
                  </a:lnTo>
                  <a:lnTo>
                    <a:pt x="72" y="34"/>
                  </a:lnTo>
                  <a:lnTo>
                    <a:pt x="72" y="31"/>
                  </a:lnTo>
                  <a:lnTo>
                    <a:pt x="69" y="27"/>
                  </a:lnTo>
                  <a:lnTo>
                    <a:pt x="66" y="25"/>
                  </a:lnTo>
                  <a:lnTo>
                    <a:pt x="62" y="24"/>
                  </a:lnTo>
                  <a:lnTo>
                    <a:pt x="49" y="24"/>
                  </a:lnTo>
                  <a:lnTo>
                    <a:pt x="49" y="24"/>
                  </a:lnTo>
                  <a:lnTo>
                    <a:pt x="45" y="25"/>
                  </a:lnTo>
                  <a:lnTo>
                    <a:pt x="42" y="27"/>
                  </a:lnTo>
                  <a:lnTo>
                    <a:pt x="38" y="31"/>
                  </a:lnTo>
                  <a:lnTo>
                    <a:pt x="38" y="34"/>
                  </a:lnTo>
                  <a:lnTo>
                    <a:pt x="38" y="52"/>
                  </a:lnTo>
                  <a:lnTo>
                    <a:pt x="38" y="52"/>
                  </a:lnTo>
                  <a:lnTo>
                    <a:pt x="40" y="58"/>
                  </a:lnTo>
                  <a:lnTo>
                    <a:pt x="45" y="61"/>
                  </a:lnTo>
                  <a:lnTo>
                    <a:pt x="45" y="93"/>
                  </a:lnTo>
                  <a:lnTo>
                    <a:pt x="52" y="93"/>
                  </a:lnTo>
                  <a:lnTo>
                    <a:pt x="55" y="73"/>
                  </a:lnTo>
                  <a:lnTo>
                    <a:pt x="59" y="93"/>
                  </a:lnTo>
                  <a:lnTo>
                    <a:pt x="66" y="93"/>
                  </a:lnTo>
                  <a:lnTo>
                    <a:pt x="66" y="61"/>
                  </a:lnTo>
                  <a:lnTo>
                    <a:pt x="66" y="61"/>
                  </a:lnTo>
                  <a:close/>
                  <a:moveTo>
                    <a:pt x="38" y="62"/>
                  </a:moveTo>
                  <a:lnTo>
                    <a:pt x="38" y="62"/>
                  </a:lnTo>
                  <a:lnTo>
                    <a:pt x="34" y="58"/>
                  </a:lnTo>
                  <a:lnTo>
                    <a:pt x="34" y="52"/>
                  </a:lnTo>
                  <a:lnTo>
                    <a:pt x="34" y="34"/>
                  </a:lnTo>
                  <a:lnTo>
                    <a:pt x="34" y="34"/>
                  </a:lnTo>
                  <a:lnTo>
                    <a:pt x="34" y="30"/>
                  </a:lnTo>
                  <a:lnTo>
                    <a:pt x="35" y="27"/>
                  </a:lnTo>
                  <a:lnTo>
                    <a:pt x="35" y="27"/>
                  </a:lnTo>
                  <a:lnTo>
                    <a:pt x="34" y="27"/>
                  </a:lnTo>
                  <a:lnTo>
                    <a:pt x="21" y="27"/>
                  </a:lnTo>
                  <a:lnTo>
                    <a:pt x="21" y="27"/>
                  </a:lnTo>
                  <a:lnTo>
                    <a:pt x="18" y="27"/>
                  </a:lnTo>
                  <a:lnTo>
                    <a:pt x="15" y="30"/>
                  </a:lnTo>
                  <a:lnTo>
                    <a:pt x="12" y="33"/>
                  </a:lnTo>
                  <a:lnTo>
                    <a:pt x="12" y="36"/>
                  </a:lnTo>
                  <a:lnTo>
                    <a:pt x="12" y="52"/>
                  </a:lnTo>
                  <a:lnTo>
                    <a:pt x="12" y="52"/>
                  </a:lnTo>
                  <a:lnTo>
                    <a:pt x="14" y="56"/>
                  </a:lnTo>
                  <a:lnTo>
                    <a:pt x="17" y="61"/>
                  </a:lnTo>
                  <a:lnTo>
                    <a:pt x="17" y="90"/>
                  </a:lnTo>
                  <a:lnTo>
                    <a:pt x="24" y="90"/>
                  </a:lnTo>
                  <a:lnTo>
                    <a:pt x="28" y="72"/>
                  </a:lnTo>
                  <a:lnTo>
                    <a:pt x="31" y="90"/>
                  </a:lnTo>
                  <a:lnTo>
                    <a:pt x="38" y="90"/>
                  </a:lnTo>
                  <a:lnTo>
                    <a:pt x="38" y="6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66" name="Slide Number Placeholder 3"/>
          <p:cNvSpPr txBox="1">
            <a:spLocks/>
          </p:cNvSpPr>
          <p:nvPr/>
        </p:nvSpPr>
        <p:spPr>
          <a:xfrm>
            <a:off x="3412768" y="2523230"/>
            <a:ext cx="1080120" cy="380267"/>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A21E60"/>
                </a:solidFill>
              </a:rPr>
              <a:t>Plaza Central + Iglesia y Parque </a:t>
            </a:r>
            <a:r>
              <a:rPr lang="es-ES" sz="1050" dirty="0" err="1" smtClean="0">
                <a:solidFill>
                  <a:srgbClr val="A21E60"/>
                </a:solidFill>
              </a:rPr>
              <a:t>Guápulo</a:t>
            </a:r>
            <a:r>
              <a:rPr lang="es-ES" sz="1050" dirty="0" smtClean="0">
                <a:solidFill>
                  <a:srgbClr val="A21E60"/>
                </a:solidFill>
              </a:rPr>
              <a:t> </a:t>
            </a:r>
            <a:endParaRPr lang="es-ES" sz="1050" dirty="0">
              <a:solidFill>
                <a:srgbClr val="A21E60"/>
              </a:solidFill>
            </a:endParaRPr>
          </a:p>
        </p:txBody>
      </p:sp>
      <p:grpSp>
        <p:nvGrpSpPr>
          <p:cNvPr id="67" name="Group 66"/>
          <p:cNvGrpSpPr/>
          <p:nvPr/>
        </p:nvGrpSpPr>
        <p:grpSpPr>
          <a:xfrm>
            <a:off x="3785470" y="2188227"/>
            <a:ext cx="264665" cy="271307"/>
            <a:chOff x="7188181" y="6131050"/>
            <a:chExt cx="375592" cy="385018"/>
          </a:xfrm>
        </p:grpSpPr>
        <p:sp>
          <p:nvSpPr>
            <p:cNvPr id="68" name="Oval 67"/>
            <p:cNvSpPr/>
            <p:nvPr/>
          </p:nvSpPr>
          <p:spPr>
            <a:xfrm>
              <a:off x="7188181" y="6131050"/>
              <a:ext cx="375592" cy="385018"/>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69" name="Freeform 389"/>
            <p:cNvSpPr>
              <a:spLocks/>
            </p:cNvSpPr>
            <p:nvPr/>
          </p:nvSpPr>
          <p:spPr bwMode="gray">
            <a:xfrm>
              <a:off x="7269454" y="6169004"/>
              <a:ext cx="213046" cy="309110"/>
            </a:xfrm>
            <a:custGeom>
              <a:avLst/>
              <a:gdLst>
                <a:gd name="T0" fmla="*/ 299 w 173"/>
                <a:gd name="T1" fmla="*/ 167 h 251"/>
                <a:gd name="T2" fmla="*/ 275 w 173"/>
                <a:gd name="T3" fmla="*/ 176 h 251"/>
                <a:gd name="T4" fmla="*/ 280 w 173"/>
                <a:gd name="T5" fmla="*/ 275 h 251"/>
                <a:gd name="T6" fmla="*/ 273 w 173"/>
                <a:gd name="T7" fmla="*/ 483 h 251"/>
                <a:gd name="T8" fmla="*/ 273 w 173"/>
                <a:gd name="T9" fmla="*/ 483 h 251"/>
                <a:gd name="T10" fmla="*/ 291 w 173"/>
                <a:gd name="T11" fmla="*/ 490 h 251"/>
                <a:gd name="T12" fmla="*/ 291 w 173"/>
                <a:gd name="T13" fmla="*/ 496 h 251"/>
                <a:gd name="T14" fmla="*/ 299 w 173"/>
                <a:gd name="T15" fmla="*/ 501 h 251"/>
                <a:gd name="T16" fmla="*/ 300 w 173"/>
                <a:gd name="T17" fmla="*/ 579 h 251"/>
                <a:gd name="T18" fmla="*/ 308 w 173"/>
                <a:gd name="T19" fmla="*/ 582 h 251"/>
                <a:gd name="T20" fmla="*/ 308 w 173"/>
                <a:gd name="T21" fmla="*/ 617 h 251"/>
                <a:gd name="T22" fmla="*/ 286 w 173"/>
                <a:gd name="T23" fmla="*/ 634 h 251"/>
                <a:gd name="T24" fmla="*/ 154 w 173"/>
                <a:gd name="T25" fmla="*/ 634 h 251"/>
                <a:gd name="T26" fmla="*/ 134 w 173"/>
                <a:gd name="T27" fmla="*/ 618 h 251"/>
                <a:gd name="T28" fmla="*/ 134 w 173"/>
                <a:gd name="T29" fmla="*/ 587 h 251"/>
                <a:gd name="T30" fmla="*/ 145 w 173"/>
                <a:gd name="T31" fmla="*/ 583 h 251"/>
                <a:gd name="T32" fmla="*/ 141 w 173"/>
                <a:gd name="T33" fmla="*/ 506 h 251"/>
                <a:gd name="T34" fmla="*/ 151 w 173"/>
                <a:gd name="T35" fmla="*/ 501 h 251"/>
                <a:gd name="T36" fmla="*/ 151 w 173"/>
                <a:gd name="T37" fmla="*/ 496 h 251"/>
                <a:gd name="T38" fmla="*/ 170 w 173"/>
                <a:gd name="T39" fmla="*/ 488 h 251"/>
                <a:gd name="T40" fmla="*/ 164 w 173"/>
                <a:gd name="T41" fmla="*/ 283 h 251"/>
                <a:gd name="T42" fmla="*/ 157 w 173"/>
                <a:gd name="T43" fmla="*/ 269 h 251"/>
                <a:gd name="T44" fmla="*/ 159 w 173"/>
                <a:gd name="T45" fmla="*/ 175 h 251"/>
                <a:gd name="T46" fmla="*/ 134 w 173"/>
                <a:gd name="T47" fmla="*/ 164 h 251"/>
                <a:gd name="T48" fmla="*/ 91 w 173"/>
                <a:gd name="T49" fmla="*/ 164 h 251"/>
                <a:gd name="T50" fmla="*/ 60 w 173"/>
                <a:gd name="T51" fmla="*/ 124 h 251"/>
                <a:gd name="T52" fmla="*/ 52 w 173"/>
                <a:gd name="T53" fmla="*/ 124 h 251"/>
                <a:gd name="T54" fmla="*/ 10 w 173"/>
                <a:gd name="T55" fmla="*/ 126 h 251"/>
                <a:gd name="T56" fmla="*/ 0 w 173"/>
                <a:gd name="T57" fmla="*/ 116 h 251"/>
                <a:gd name="T58" fmla="*/ 17 w 173"/>
                <a:gd name="T59" fmla="*/ 108 h 251"/>
                <a:gd name="T60" fmla="*/ 51 w 173"/>
                <a:gd name="T61" fmla="*/ 107 h 251"/>
                <a:gd name="T62" fmla="*/ 121 w 173"/>
                <a:gd name="T63" fmla="*/ 99 h 251"/>
                <a:gd name="T64" fmla="*/ 181 w 173"/>
                <a:gd name="T65" fmla="*/ 78 h 251"/>
                <a:gd name="T66" fmla="*/ 189 w 173"/>
                <a:gd name="T67" fmla="*/ 73 h 251"/>
                <a:gd name="T68" fmla="*/ 207 w 173"/>
                <a:gd name="T69" fmla="*/ 13 h 251"/>
                <a:gd name="T70" fmla="*/ 245 w 173"/>
                <a:gd name="T71" fmla="*/ 72 h 251"/>
                <a:gd name="T72" fmla="*/ 258 w 173"/>
                <a:gd name="T73" fmla="*/ 76 h 251"/>
                <a:gd name="T74" fmla="*/ 300 w 173"/>
                <a:gd name="T75" fmla="*/ 91 h 251"/>
                <a:gd name="T76" fmla="*/ 342 w 173"/>
                <a:gd name="T77" fmla="*/ 99 h 251"/>
                <a:gd name="T78" fmla="*/ 366 w 173"/>
                <a:gd name="T79" fmla="*/ 99 h 251"/>
                <a:gd name="T80" fmla="*/ 386 w 173"/>
                <a:gd name="T81" fmla="*/ 99 h 251"/>
                <a:gd name="T82" fmla="*/ 386 w 173"/>
                <a:gd name="T83" fmla="*/ 103 h 251"/>
                <a:gd name="T84" fmla="*/ 416 w 173"/>
                <a:gd name="T85" fmla="*/ 99 h 251"/>
                <a:gd name="T86" fmla="*/ 416 w 173"/>
                <a:gd name="T87" fmla="*/ 103 h 251"/>
                <a:gd name="T88" fmla="*/ 437 w 173"/>
                <a:gd name="T89" fmla="*/ 108 h 251"/>
                <a:gd name="T90" fmla="*/ 386 w 173"/>
                <a:gd name="T91" fmla="*/ 121 h 251"/>
                <a:gd name="T92" fmla="*/ 356 w 173"/>
                <a:gd name="T93" fmla="*/ 162 h 251"/>
                <a:gd name="T94" fmla="*/ 299 w 173"/>
                <a:gd name="T95" fmla="*/ 167 h 2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73" h="251">
                  <a:moveTo>
                    <a:pt x="118" y="66"/>
                  </a:moveTo>
                  <a:cubicBezTo>
                    <a:pt x="118" y="66"/>
                    <a:pt x="115" y="70"/>
                    <a:pt x="109" y="70"/>
                  </a:cubicBezTo>
                  <a:cubicBezTo>
                    <a:pt x="111" y="109"/>
                    <a:pt x="111" y="109"/>
                    <a:pt x="111" y="109"/>
                  </a:cubicBezTo>
                  <a:cubicBezTo>
                    <a:pt x="106" y="118"/>
                    <a:pt x="108" y="191"/>
                    <a:pt x="108" y="191"/>
                  </a:cubicBezTo>
                  <a:cubicBezTo>
                    <a:pt x="108" y="191"/>
                    <a:pt x="108" y="191"/>
                    <a:pt x="108" y="191"/>
                  </a:cubicBezTo>
                  <a:cubicBezTo>
                    <a:pt x="115" y="194"/>
                    <a:pt x="115" y="194"/>
                    <a:pt x="115" y="194"/>
                  </a:cubicBezTo>
                  <a:cubicBezTo>
                    <a:pt x="115" y="196"/>
                    <a:pt x="115" y="196"/>
                    <a:pt x="115" y="196"/>
                  </a:cubicBezTo>
                  <a:cubicBezTo>
                    <a:pt x="118" y="198"/>
                    <a:pt x="118" y="198"/>
                    <a:pt x="118" y="198"/>
                  </a:cubicBezTo>
                  <a:cubicBezTo>
                    <a:pt x="119" y="229"/>
                    <a:pt x="119" y="229"/>
                    <a:pt x="119" y="229"/>
                  </a:cubicBezTo>
                  <a:cubicBezTo>
                    <a:pt x="122" y="230"/>
                    <a:pt x="122" y="230"/>
                    <a:pt x="122" y="230"/>
                  </a:cubicBezTo>
                  <a:cubicBezTo>
                    <a:pt x="122" y="244"/>
                    <a:pt x="122" y="244"/>
                    <a:pt x="122" y="244"/>
                  </a:cubicBezTo>
                  <a:cubicBezTo>
                    <a:pt x="113" y="251"/>
                    <a:pt x="113" y="251"/>
                    <a:pt x="113" y="251"/>
                  </a:cubicBezTo>
                  <a:cubicBezTo>
                    <a:pt x="61" y="251"/>
                    <a:pt x="61" y="251"/>
                    <a:pt x="61" y="251"/>
                  </a:cubicBezTo>
                  <a:cubicBezTo>
                    <a:pt x="53" y="245"/>
                    <a:pt x="53" y="245"/>
                    <a:pt x="53" y="245"/>
                  </a:cubicBezTo>
                  <a:cubicBezTo>
                    <a:pt x="53" y="232"/>
                    <a:pt x="53" y="232"/>
                    <a:pt x="53" y="232"/>
                  </a:cubicBezTo>
                  <a:cubicBezTo>
                    <a:pt x="57" y="231"/>
                    <a:pt x="57" y="231"/>
                    <a:pt x="57" y="231"/>
                  </a:cubicBezTo>
                  <a:cubicBezTo>
                    <a:pt x="56" y="200"/>
                    <a:pt x="56" y="200"/>
                    <a:pt x="56" y="200"/>
                  </a:cubicBezTo>
                  <a:cubicBezTo>
                    <a:pt x="60" y="198"/>
                    <a:pt x="60" y="198"/>
                    <a:pt x="60" y="198"/>
                  </a:cubicBezTo>
                  <a:cubicBezTo>
                    <a:pt x="60" y="196"/>
                    <a:pt x="60" y="196"/>
                    <a:pt x="60" y="196"/>
                  </a:cubicBezTo>
                  <a:cubicBezTo>
                    <a:pt x="67" y="193"/>
                    <a:pt x="67" y="193"/>
                    <a:pt x="67" y="193"/>
                  </a:cubicBezTo>
                  <a:cubicBezTo>
                    <a:pt x="67" y="193"/>
                    <a:pt x="66" y="132"/>
                    <a:pt x="65" y="112"/>
                  </a:cubicBezTo>
                  <a:cubicBezTo>
                    <a:pt x="65" y="109"/>
                    <a:pt x="62" y="106"/>
                    <a:pt x="62" y="106"/>
                  </a:cubicBezTo>
                  <a:cubicBezTo>
                    <a:pt x="62" y="106"/>
                    <a:pt x="63" y="85"/>
                    <a:pt x="63" y="69"/>
                  </a:cubicBezTo>
                  <a:cubicBezTo>
                    <a:pt x="63" y="69"/>
                    <a:pt x="56" y="68"/>
                    <a:pt x="53" y="65"/>
                  </a:cubicBezTo>
                  <a:cubicBezTo>
                    <a:pt x="36" y="65"/>
                    <a:pt x="36" y="65"/>
                    <a:pt x="36" y="65"/>
                  </a:cubicBezTo>
                  <a:cubicBezTo>
                    <a:pt x="24" y="49"/>
                    <a:pt x="24" y="49"/>
                    <a:pt x="24" y="49"/>
                  </a:cubicBezTo>
                  <a:cubicBezTo>
                    <a:pt x="21" y="49"/>
                    <a:pt x="21" y="49"/>
                    <a:pt x="21" y="49"/>
                  </a:cubicBezTo>
                  <a:cubicBezTo>
                    <a:pt x="21" y="49"/>
                    <a:pt x="15" y="53"/>
                    <a:pt x="4" y="50"/>
                  </a:cubicBezTo>
                  <a:cubicBezTo>
                    <a:pt x="4" y="50"/>
                    <a:pt x="0" y="48"/>
                    <a:pt x="0" y="46"/>
                  </a:cubicBezTo>
                  <a:cubicBezTo>
                    <a:pt x="0" y="43"/>
                    <a:pt x="7" y="43"/>
                    <a:pt x="7" y="43"/>
                  </a:cubicBezTo>
                  <a:cubicBezTo>
                    <a:pt x="7" y="43"/>
                    <a:pt x="7" y="38"/>
                    <a:pt x="20" y="42"/>
                  </a:cubicBezTo>
                  <a:cubicBezTo>
                    <a:pt x="20" y="42"/>
                    <a:pt x="37" y="43"/>
                    <a:pt x="48" y="39"/>
                  </a:cubicBezTo>
                  <a:cubicBezTo>
                    <a:pt x="58" y="35"/>
                    <a:pt x="68" y="32"/>
                    <a:pt x="72" y="31"/>
                  </a:cubicBezTo>
                  <a:cubicBezTo>
                    <a:pt x="77" y="31"/>
                    <a:pt x="75" y="29"/>
                    <a:pt x="75" y="29"/>
                  </a:cubicBezTo>
                  <a:cubicBezTo>
                    <a:pt x="75" y="29"/>
                    <a:pt x="72" y="6"/>
                    <a:pt x="82" y="5"/>
                  </a:cubicBezTo>
                  <a:cubicBezTo>
                    <a:pt x="82" y="5"/>
                    <a:pt x="98" y="0"/>
                    <a:pt x="97" y="28"/>
                  </a:cubicBezTo>
                  <a:cubicBezTo>
                    <a:pt x="97" y="28"/>
                    <a:pt x="101" y="29"/>
                    <a:pt x="102" y="30"/>
                  </a:cubicBezTo>
                  <a:cubicBezTo>
                    <a:pt x="102" y="30"/>
                    <a:pt x="114" y="31"/>
                    <a:pt x="119" y="36"/>
                  </a:cubicBezTo>
                  <a:cubicBezTo>
                    <a:pt x="119" y="36"/>
                    <a:pt x="128" y="39"/>
                    <a:pt x="135" y="39"/>
                  </a:cubicBezTo>
                  <a:cubicBezTo>
                    <a:pt x="145" y="39"/>
                    <a:pt x="145" y="39"/>
                    <a:pt x="145" y="39"/>
                  </a:cubicBezTo>
                  <a:cubicBezTo>
                    <a:pt x="153" y="39"/>
                    <a:pt x="153" y="39"/>
                    <a:pt x="153" y="39"/>
                  </a:cubicBezTo>
                  <a:cubicBezTo>
                    <a:pt x="153" y="41"/>
                    <a:pt x="153" y="41"/>
                    <a:pt x="153" y="41"/>
                  </a:cubicBezTo>
                  <a:cubicBezTo>
                    <a:pt x="153" y="41"/>
                    <a:pt x="161" y="38"/>
                    <a:pt x="165" y="39"/>
                  </a:cubicBezTo>
                  <a:cubicBezTo>
                    <a:pt x="168" y="40"/>
                    <a:pt x="165" y="41"/>
                    <a:pt x="165" y="41"/>
                  </a:cubicBezTo>
                  <a:cubicBezTo>
                    <a:pt x="165" y="41"/>
                    <a:pt x="173" y="40"/>
                    <a:pt x="173" y="43"/>
                  </a:cubicBezTo>
                  <a:cubicBezTo>
                    <a:pt x="173" y="45"/>
                    <a:pt x="171" y="51"/>
                    <a:pt x="153" y="48"/>
                  </a:cubicBezTo>
                  <a:cubicBezTo>
                    <a:pt x="153" y="48"/>
                    <a:pt x="146" y="64"/>
                    <a:pt x="141" y="64"/>
                  </a:cubicBezTo>
                  <a:lnTo>
                    <a:pt x="118" y="6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a:solidFill>
                  <a:srgbClr val="002776"/>
                </a:solidFill>
              </a:endParaRPr>
            </a:p>
          </p:txBody>
        </p:sp>
      </p:grpSp>
      <p:sp>
        <p:nvSpPr>
          <p:cNvPr id="70" name="Slide Number Placeholder 3"/>
          <p:cNvSpPr txBox="1">
            <a:spLocks/>
          </p:cNvSpPr>
          <p:nvPr/>
        </p:nvSpPr>
        <p:spPr>
          <a:xfrm>
            <a:off x="3945240" y="2147910"/>
            <a:ext cx="816962" cy="322200"/>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dirty="0" smtClean="0">
                <a:solidFill>
                  <a:srgbClr val="C00000"/>
                </a:solidFill>
              </a:rPr>
              <a:t>Iglesia </a:t>
            </a:r>
            <a:r>
              <a:rPr lang="es-ES" sz="1050" dirty="0" err="1" smtClean="0">
                <a:solidFill>
                  <a:srgbClr val="C00000"/>
                </a:solidFill>
              </a:rPr>
              <a:t>Guápulo</a:t>
            </a:r>
            <a:endParaRPr lang="es-ES" sz="1050" dirty="0">
              <a:solidFill>
                <a:srgbClr val="C00000"/>
              </a:solidFill>
            </a:endParaRPr>
          </a:p>
        </p:txBody>
      </p:sp>
      <p:sp>
        <p:nvSpPr>
          <p:cNvPr id="8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 Desarrollo</a:t>
            </a:r>
            <a:endParaRPr lang="es-ES" b="0" i="1" dirty="0">
              <a:solidFill>
                <a:srgbClr val="002776"/>
              </a:solidFill>
            </a:endParaRPr>
          </a:p>
        </p:txBody>
      </p:sp>
      <p:grpSp>
        <p:nvGrpSpPr>
          <p:cNvPr id="55" name="Group 54"/>
          <p:cNvGrpSpPr/>
          <p:nvPr/>
        </p:nvGrpSpPr>
        <p:grpSpPr>
          <a:xfrm>
            <a:off x="5959683" y="3522735"/>
            <a:ext cx="2753513" cy="2440686"/>
            <a:chOff x="6321152" y="4144188"/>
            <a:chExt cx="2253365" cy="1997360"/>
          </a:xfrm>
        </p:grpSpPr>
        <p:grpSp>
          <p:nvGrpSpPr>
            <p:cNvPr id="88" name="Group 87"/>
            <p:cNvGrpSpPr/>
            <p:nvPr/>
          </p:nvGrpSpPr>
          <p:grpSpPr>
            <a:xfrm>
              <a:off x="6321152" y="4144188"/>
              <a:ext cx="2253365" cy="1997360"/>
              <a:chOff x="6815200" y="4107802"/>
              <a:chExt cx="2852763" cy="2416823"/>
            </a:xfrm>
          </p:grpSpPr>
          <p:sp>
            <p:nvSpPr>
              <p:cNvPr id="90" name="Rectangle 89"/>
              <p:cNvSpPr/>
              <p:nvPr/>
            </p:nvSpPr>
            <p:spPr bwMode="auto">
              <a:xfrm>
                <a:off x="6934921" y="4190160"/>
                <a:ext cx="2640446" cy="2334465"/>
              </a:xfrm>
              <a:prstGeom prst="rect">
                <a:avLst/>
              </a:prstGeom>
              <a:noFill/>
              <a:ln w="9525" cap="flat" cmpd="sng" algn="ctr">
                <a:solidFill>
                  <a:srgbClr val="FFFFFF">
                    <a:lumMod val="75000"/>
                  </a:srgbClr>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363538" indent="-188913" defTabSz="914400" fontAlgn="base">
                  <a:lnSpc>
                    <a:spcPct val="106000"/>
                  </a:lnSpc>
                  <a:spcBef>
                    <a:spcPct val="0"/>
                  </a:spcBef>
                  <a:spcAft>
                    <a:spcPct val="0"/>
                  </a:spcAft>
                  <a:buFont typeface="Arial" panose="020B0604020202020204" pitchFamily="34" charset="0"/>
                  <a:buChar char="•"/>
                  <a:defRPr/>
                </a:pPr>
                <a:endParaRPr lang="es-ES" sz="1000" b="1" kern="0" dirty="0" smtClean="0">
                  <a:solidFill>
                    <a:srgbClr val="000000"/>
                  </a:solidFill>
                  <a:cs typeface="Arial" pitchFamily="34" charset="0"/>
                </a:endParaRPr>
              </a:p>
            </p:txBody>
          </p:sp>
          <p:sp>
            <p:nvSpPr>
              <p:cNvPr id="91" name="TxtBox:83/125"/>
              <p:cNvSpPr/>
              <p:nvPr/>
            </p:nvSpPr>
            <p:spPr bwMode="auto">
              <a:xfrm>
                <a:off x="7115878" y="4107802"/>
                <a:ext cx="2280290" cy="19384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200" b="1" i="1" dirty="0" smtClean="0">
                    <a:solidFill>
                      <a:srgbClr val="002060"/>
                    </a:solidFill>
                    <a:cs typeface="Arial" pitchFamily="34" charset="0"/>
                  </a:rPr>
                  <a:t>Ciclo de vida del barrio</a:t>
                </a:r>
                <a:endParaRPr lang="es-ES" sz="1200" b="1" i="1" dirty="0">
                  <a:solidFill>
                    <a:srgbClr val="002060"/>
                  </a:solidFill>
                  <a:cs typeface="Arial" pitchFamily="34" charset="0"/>
                </a:endParaRPr>
              </a:p>
            </p:txBody>
          </p:sp>
          <p:sp>
            <p:nvSpPr>
              <p:cNvPr id="92" name="TxtBox:83/125"/>
              <p:cNvSpPr/>
              <p:nvPr/>
            </p:nvSpPr>
            <p:spPr bwMode="auto">
              <a:xfrm>
                <a:off x="6815200" y="6261869"/>
                <a:ext cx="78548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err="1" smtClean="0">
                    <a:solidFill>
                      <a:srgbClr val="002060"/>
                    </a:solidFill>
                    <a:cs typeface="Arial" pitchFamily="34" charset="0"/>
                  </a:rPr>
                  <a:t>Intro</a:t>
                </a:r>
                <a:endParaRPr lang="es-ES" sz="900" dirty="0">
                  <a:solidFill>
                    <a:srgbClr val="002060"/>
                  </a:solidFill>
                  <a:cs typeface="Arial" pitchFamily="34" charset="0"/>
                </a:endParaRPr>
              </a:p>
            </p:txBody>
          </p:sp>
          <p:sp>
            <p:nvSpPr>
              <p:cNvPr id="93" name="TxtBox:83/125"/>
              <p:cNvSpPr/>
              <p:nvPr/>
            </p:nvSpPr>
            <p:spPr bwMode="auto">
              <a:xfrm>
                <a:off x="7407882" y="6261867"/>
                <a:ext cx="88510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Crecimiento</a:t>
                </a:r>
                <a:endParaRPr lang="es-ES" sz="900" dirty="0">
                  <a:solidFill>
                    <a:srgbClr val="002060"/>
                  </a:solidFill>
                  <a:cs typeface="Arial" pitchFamily="34" charset="0"/>
                </a:endParaRPr>
              </a:p>
            </p:txBody>
          </p:sp>
          <p:sp>
            <p:nvSpPr>
              <p:cNvPr id="94" name="TxtBox:83/125"/>
              <p:cNvSpPr/>
              <p:nvPr/>
            </p:nvSpPr>
            <p:spPr bwMode="auto">
              <a:xfrm>
                <a:off x="8239982" y="6261869"/>
                <a:ext cx="78548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Madurez</a:t>
                </a:r>
                <a:endParaRPr lang="es-ES" sz="900" dirty="0">
                  <a:solidFill>
                    <a:srgbClr val="002060"/>
                  </a:solidFill>
                  <a:cs typeface="Arial" pitchFamily="34" charset="0"/>
                </a:endParaRPr>
              </a:p>
            </p:txBody>
          </p:sp>
          <p:sp>
            <p:nvSpPr>
              <p:cNvPr id="95" name="TxtBox:83/125"/>
              <p:cNvSpPr/>
              <p:nvPr/>
            </p:nvSpPr>
            <p:spPr bwMode="auto">
              <a:xfrm>
                <a:off x="8882475" y="6261869"/>
                <a:ext cx="785488"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dirty="0" smtClean="0">
                    <a:solidFill>
                      <a:srgbClr val="002060"/>
                    </a:solidFill>
                    <a:cs typeface="Arial" pitchFamily="34" charset="0"/>
                  </a:rPr>
                  <a:t>Declive</a:t>
                </a:r>
                <a:endParaRPr lang="es-ES" sz="900" dirty="0">
                  <a:solidFill>
                    <a:srgbClr val="002060"/>
                  </a:solidFill>
                  <a:cs typeface="Arial" pitchFamily="34" charset="0"/>
                </a:endParaRPr>
              </a:p>
            </p:txBody>
          </p:sp>
          <p:cxnSp>
            <p:nvCxnSpPr>
              <p:cNvPr id="96" name="Straight Arrow Connector 95"/>
              <p:cNvCxnSpPr/>
              <p:nvPr/>
            </p:nvCxnSpPr>
            <p:spPr bwMode="auto">
              <a:xfrm>
                <a:off x="7101872" y="6134100"/>
                <a:ext cx="2397457" cy="0"/>
              </a:xfrm>
              <a:prstGeom prst="straightConnector1">
                <a:avLst/>
              </a:prstGeom>
              <a:solidFill>
                <a:srgbClr val="002776"/>
              </a:solidFill>
              <a:ln w="9525" cap="flat" cmpd="sng" algn="ctr">
                <a:solidFill>
                  <a:srgbClr val="FFFFFF">
                    <a:lumMod val="75000"/>
                  </a:srgbClr>
                </a:solidFill>
                <a:prstDash val="solid"/>
                <a:round/>
                <a:headEnd type="none" w="med" len="med"/>
                <a:tailEnd type="triangle"/>
              </a:ln>
              <a:effectLst/>
            </p:spPr>
          </p:cxnSp>
          <p:cxnSp>
            <p:nvCxnSpPr>
              <p:cNvPr id="97" name="Straight Connector 96"/>
              <p:cNvCxnSpPr/>
              <p:nvPr/>
            </p:nvCxnSpPr>
            <p:spPr bwMode="auto">
              <a:xfrm>
                <a:off x="7556781"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98" name="Freeform 97"/>
              <p:cNvSpPr/>
              <p:nvPr/>
            </p:nvSpPr>
            <p:spPr bwMode="auto">
              <a:xfrm>
                <a:off x="7105216" y="4514850"/>
                <a:ext cx="2279650" cy="1558194"/>
              </a:xfrm>
              <a:custGeom>
                <a:avLst/>
                <a:gdLst>
                  <a:gd name="connsiteX0" fmla="*/ 0 w 2279650"/>
                  <a:gd name="connsiteY0" fmla="*/ 1555750 h 1558194"/>
                  <a:gd name="connsiteX1" fmla="*/ 241300 w 2279650"/>
                  <a:gd name="connsiteY1" fmla="*/ 1517650 h 1558194"/>
                  <a:gd name="connsiteX2" fmla="*/ 457200 w 2279650"/>
                  <a:gd name="connsiteY2" fmla="*/ 1276350 h 1558194"/>
                  <a:gd name="connsiteX3" fmla="*/ 819150 w 2279650"/>
                  <a:gd name="connsiteY3" fmla="*/ 577850 h 1558194"/>
                  <a:gd name="connsiteX4" fmla="*/ 1149350 w 2279650"/>
                  <a:gd name="connsiteY4" fmla="*/ 222250 h 1558194"/>
                  <a:gd name="connsiteX5" fmla="*/ 1682750 w 2279650"/>
                  <a:gd name="connsiteY5" fmla="*/ 57150 h 1558194"/>
                  <a:gd name="connsiteX6" fmla="*/ 2279650 w 2279650"/>
                  <a:gd name="connsiteY6" fmla="*/ 0 h 155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9650" h="1558194">
                    <a:moveTo>
                      <a:pt x="0" y="1555750"/>
                    </a:moveTo>
                    <a:cubicBezTo>
                      <a:pt x="82550" y="1559983"/>
                      <a:pt x="165100" y="1564217"/>
                      <a:pt x="241300" y="1517650"/>
                    </a:cubicBezTo>
                    <a:cubicBezTo>
                      <a:pt x="317500" y="1471083"/>
                      <a:pt x="360892" y="1432983"/>
                      <a:pt x="457200" y="1276350"/>
                    </a:cubicBezTo>
                    <a:cubicBezTo>
                      <a:pt x="553508" y="1119717"/>
                      <a:pt x="703792" y="753533"/>
                      <a:pt x="819150" y="577850"/>
                    </a:cubicBezTo>
                    <a:cubicBezTo>
                      <a:pt x="934508" y="402167"/>
                      <a:pt x="1005417" y="309033"/>
                      <a:pt x="1149350" y="222250"/>
                    </a:cubicBezTo>
                    <a:cubicBezTo>
                      <a:pt x="1293283" y="135467"/>
                      <a:pt x="1494367" y="94192"/>
                      <a:pt x="1682750" y="57150"/>
                    </a:cubicBezTo>
                    <a:cubicBezTo>
                      <a:pt x="1871133" y="20108"/>
                      <a:pt x="2075391" y="10054"/>
                      <a:pt x="2279650" y="0"/>
                    </a:cubicBezTo>
                  </a:path>
                </a:pathLst>
              </a:custGeom>
              <a:noFill/>
              <a:ln w="9525" cap="flat" cmpd="sng" algn="ctr">
                <a:solidFill>
                  <a:srgbClr val="92D400"/>
                </a:solid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cxnSp>
            <p:nvCxnSpPr>
              <p:cNvPr id="99" name="Straight Connector 98"/>
              <p:cNvCxnSpPr/>
              <p:nvPr/>
            </p:nvCxnSpPr>
            <p:spPr bwMode="auto">
              <a:xfrm>
                <a:off x="8234269"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cxnSp>
            <p:nvCxnSpPr>
              <p:cNvPr id="100" name="Straight Connector 99"/>
              <p:cNvCxnSpPr/>
              <p:nvPr/>
            </p:nvCxnSpPr>
            <p:spPr bwMode="auto">
              <a:xfrm>
                <a:off x="8911758" y="4508500"/>
                <a:ext cx="0" cy="1625600"/>
              </a:xfrm>
              <a:prstGeom prst="line">
                <a:avLst/>
              </a:prstGeom>
              <a:solidFill>
                <a:srgbClr val="002776"/>
              </a:solidFill>
              <a:ln w="6350" cap="flat" cmpd="sng" algn="ctr">
                <a:solidFill>
                  <a:srgbClr val="FFFFFF">
                    <a:lumMod val="75000"/>
                  </a:srgbClr>
                </a:solidFill>
                <a:prstDash val="sysDash"/>
                <a:round/>
                <a:headEnd type="none" w="med" len="med"/>
                <a:tailEnd type="none" w="med" len="med"/>
              </a:ln>
              <a:effectLst/>
            </p:spPr>
          </p:cxnSp>
          <p:sp>
            <p:nvSpPr>
              <p:cNvPr id="101" name="TxtBox:83/125"/>
              <p:cNvSpPr/>
              <p:nvPr/>
            </p:nvSpPr>
            <p:spPr bwMode="auto">
              <a:xfrm>
                <a:off x="7703118" y="5499117"/>
                <a:ext cx="754839" cy="14539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defTabSz="914400" fontAlgn="base">
                  <a:lnSpc>
                    <a:spcPct val="106000"/>
                  </a:lnSpc>
                  <a:spcBef>
                    <a:spcPct val="0"/>
                  </a:spcBef>
                  <a:spcAft>
                    <a:spcPct val="0"/>
                  </a:spcAft>
                </a:pPr>
                <a:r>
                  <a:rPr lang="es-ES" sz="900" b="1" dirty="0" err="1" smtClean="0">
                    <a:solidFill>
                      <a:srgbClr val="00A1DE"/>
                    </a:solidFill>
                    <a:cs typeface="Arial" pitchFamily="34" charset="0"/>
                  </a:rPr>
                  <a:t>Guápulo</a:t>
                </a:r>
                <a:endParaRPr lang="es-ES" sz="900" b="1" dirty="0" smtClean="0">
                  <a:solidFill>
                    <a:srgbClr val="00A1DE"/>
                  </a:solidFill>
                  <a:cs typeface="Arial" pitchFamily="34" charset="0"/>
                </a:endParaRPr>
              </a:p>
            </p:txBody>
          </p:sp>
        </p:grpSp>
        <p:sp>
          <p:nvSpPr>
            <p:cNvPr id="89" name="Oval 88"/>
            <p:cNvSpPr/>
            <p:nvPr/>
          </p:nvSpPr>
          <p:spPr bwMode="auto">
            <a:xfrm>
              <a:off x="7018922" y="5039071"/>
              <a:ext cx="216000" cy="216000"/>
            </a:xfrm>
            <a:prstGeom prst="ellipse">
              <a:avLst/>
            </a:prstGeom>
            <a:solidFill>
              <a:srgbClr val="00A1DE"/>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defRPr/>
              </a:pPr>
              <a:endParaRPr lang="es-ES" sz="2400" kern="0" dirty="0" smtClean="0">
                <a:solidFill>
                  <a:srgbClr val="000000"/>
                </a:solidFill>
                <a:cs typeface="Arial" pitchFamily="34" charset="0"/>
              </a:endParaRPr>
            </a:p>
          </p:txBody>
        </p:sp>
      </p:grpSp>
      <p:sp>
        <p:nvSpPr>
          <p:cNvPr id="102" name="Title 1"/>
          <p:cNvSpPr txBox="1">
            <a:spLocks/>
          </p:cNvSpPr>
          <p:nvPr/>
        </p:nvSpPr>
        <p:spPr bwMode="auto">
          <a:xfrm>
            <a:off x="5111367" y="1488268"/>
            <a:ext cx="4450146" cy="200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600"/>
              </a:spcAft>
            </a:pPr>
            <a:r>
              <a:rPr lang="es-ES" sz="1200" b="1" i="1" dirty="0" smtClean="0">
                <a:solidFill>
                  <a:srgbClr val="002060"/>
                </a:solidFill>
                <a:cs typeface="Arial" charset="0"/>
              </a:rPr>
              <a:t>Temática / Vocación turística:</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Gastronómico</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Cultural</a:t>
            </a: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smtClean="0">
              <a:solidFill>
                <a:srgbClr val="002060"/>
              </a:solidFill>
              <a:cs typeface="Arial" charset="0"/>
            </a:endParaRPr>
          </a:p>
          <a:p>
            <a:pPr fontAlgn="base">
              <a:spcBef>
                <a:spcPct val="0"/>
              </a:spcBef>
              <a:spcAft>
                <a:spcPts val="300"/>
              </a:spcAft>
            </a:pPr>
            <a:endParaRPr lang="es-ES" sz="1200" dirty="0">
              <a:solidFill>
                <a:srgbClr val="002060"/>
              </a:solidFill>
              <a:cs typeface="Arial" charset="0"/>
            </a:endParaRPr>
          </a:p>
          <a:p>
            <a:pPr fontAlgn="base">
              <a:spcBef>
                <a:spcPct val="0"/>
              </a:spcBef>
              <a:spcAft>
                <a:spcPts val="300"/>
              </a:spcAft>
            </a:pPr>
            <a:endParaRPr lang="es-ES" sz="1200" dirty="0">
              <a:solidFill>
                <a:srgbClr val="00B0F0"/>
              </a:solidFill>
              <a:cs typeface="Arial" charset="0"/>
            </a:endParaRP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284</a:t>
            </a:fld>
            <a:endParaRPr lang="es-ES" dirty="0">
              <a:solidFill>
                <a:srgbClr val="002776"/>
              </a:solidFill>
            </a:endParaRPr>
          </a:p>
        </p:txBody>
      </p:sp>
    </p:spTree>
    <p:extLst>
      <p:ext uri="{BB962C8B-B14F-4D97-AF65-F5344CB8AC3E}">
        <p14:creationId xmlns:p14="http://schemas.microsoft.com/office/powerpoint/2010/main" val="42728918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Proyectos urbanos emblemáticos de la ciudad </a:t>
            </a:r>
            <a:r>
              <a:rPr lang="es-ES" sz="2000" dirty="0">
                <a:solidFill>
                  <a:srgbClr val="00B0F0"/>
                </a:solidFill>
                <a:cs typeface="Arial" charset="0"/>
              </a:rPr>
              <a:t>– Resumen</a:t>
            </a:r>
            <a:endParaRPr lang="es-ES" sz="1400" i="1" dirty="0">
              <a:solidFill>
                <a:srgbClr val="00B0F0"/>
              </a:solidFill>
              <a:cs typeface="Arial" charset="0"/>
            </a:endParaRPr>
          </a:p>
        </p:txBody>
      </p:sp>
      <p:sp>
        <p:nvSpPr>
          <p:cNvPr id="14" name="Title 1"/>
          <p:cNvSpPr txBox="1">
            <a:spLocks/>
          </p:cNvSpPr>
          <p:nvPr/>
        </p:nvSpPr>
        <p:spPr bwMode="auto">
          <a:xfrm>
            <a:off x="344488" y="926553"/>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fontAlgn="base">
              <a:spcBef>
                <a:spcPct val="0"/>
              </a:spcBef>
              <a:spcAft>
                <a:spcPct val="0"/>
              </a:spcAft>
            </a:pPr>
            <a:r>
              <a:rPr lang="es-ES" sz="1200" b="1" u="sng" dirty="0">
                <a:solidFill>
                  <a:srgbClr val="002060"/>
                </a:solidFill>
                <a:cs typeface="Arial" charset="0"/>
              </a:rPr>
              <a:t>Mapa de localización de proyectos urbanos emblemáticos </a:t>
            </a:r>
            <a:endParaRPr lang="es-ES" sz="1200" b="1" i="1" u="sng" dirty="0">
              <a:solidFill>
                <a:srgbClr val="00B0F0"/>
              </a:solidFill>
              <a:cs typeface="Arial" charset="0"/>
            </a:endParaRPr>
          </a:p>
        </p:txBody>
      </p:sp>
      <p:pic>
        <p:nvPicPr>
          <p:cNvPr id="83"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r="4150"/>
          <a:stretch/>
        </p:blipFill>
        <p:spPr bwMode="auto">
          <a:xfrm rot="16200000">
            <a:off x="2278578" y="-757591"/>
            <a:ext cx="5348844"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4" name="Group 83"/>
          <p:cNvGrpSpPr>
            <a:grpSpLocks/>
          </p:cNvGrpSpPr>
          <p:nvPr/>
        </p:nvGrpSpPr>
        <p:grpSpPr bwMode="auto">
          <a:xfrm rot="16200000">
            <a:off x="9057911" y="1052289"/>
            <a:ext cx="287338" cy="576263"/>
            <a:chOff x="476" y="3249"/>
            <a:chExt cx="181" cy="363"/>
          </a:xfrm>
          <a:solidFill>
            <a:schemeClr val="bg1"/>
          </a:solidFill>
        </p:grpSpPr>
        <p:sp>
          <p:nvSpPr>
            <p:cNvPr id="86" name="Oval 85"/>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96" name="Rectangle 95"/>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97"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98"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102"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pic>
        <p:nvPicPr>
          <p:cNvPr id="103"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5805264"/>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Oval 103"/>
          <p:cNvSpPr/>
          <p:nvPr/>
        </p:nvSpPr>
        <p:spPr>
          <a:xfrm rot="21410150">
            <a:off x="4656468" y="3353706"/>
            <a:ext cx="4921209" cy="2599515"/>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05" name="Slide Number Placeholder 3"/>
          <p:cNvSpPr txBox="1">
            <a:spLocks/>
          </p:cNvSpPr>
          <p:nvPr/>
        </p:nvSpPr>
        <p:spPr>
          <a:xfrm>
            <a:off x="5138097" y="4579596"/>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Centro histórico de Quito</a:t>
            </a:r>
          </a:p>
          <a:p>
            <a:pPr algn="ctr"/>
            <a:r>
              <a:rPr lang="es-ES" sz="1200" b="0" dirty="0" smtClean="0">
                <a:solidFill>
                  <a:srgbClr val="002060"/>
                </a:solidFill>
              </a:rPr>
              <a:t>(ZET)</a:t>
            </a:r>
            <a:endParaRPr lang="es-ES" sz="1200" b="0" dirty="0">
              <a:solidFill>
                <a:srgbClr val="002060"/>
              </a:solidFill>
            </a:endParaRPr>
          </a:p>
        </p:txBody>
      </p:sp>
      <p:sp>
        <p:nvSpPr>
          <p:cNvPr id="106" name="Oval 105"/>
          <p:cNvSpPr/>
          <p:nvPr/>
        </p:nvSpPr>
        <p:spPr>
          <a:xfrm rot="981166">
            <a:off x="3507468" y="2261916"/>
            <a:ext cx="1750198" cy="2313826"/>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07" name="Slide Number Placeholder 3"/>
          <p:cNvSpPr txBox="1">
            <a:spLocks/>
          </p:cNvSpPr>
          <p:nvPr/>
        </p:nvSpPr>
        <p:spPr>
          <a:xfrm>
            <a:off x="3927712" y="3181930"/>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La Mariscal</a:t>
            </a:r>
          </a:p>
          <a:p>
            <a:pPr algn="ctr"/>
            <a:r>
              <a:rPr lang="es-ES" sz="1200" b="0" dirty="0" smtClean="0">
                <a:solidFill>
                  <a:srgbClr val="002060"/>
                </a:solidFill>
              </a:rPr>
              <a:t>(ZET)</a:t>
            </a:r>
            <a:endParaRPr lang="es-ES" sz="1200" b="0" dirty="0">
              <a:solidFill>
                <a:srgbClr val="002060"/>
              </a:solidFill>
            </a:endParaRPr>
          </a:p>
        </p:txBody>
      </p:sp>
      <p:sp>
        <p:nvSpPr>
          <p:cNvPr id="108" name="Slide Number Placeholder 3"/>
          <p:cNvSpPr txBox="1">
            <a:spLocks/>
          </p:cNvSpPr>
          <p:nvPr/>
        </p:nvSpPr>
        <p:spPr>
          <a:xfrm>
            <a:off x="7441809" y="4268703"/>
            <a:ext cx="703689"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San Marcos</a:t>
            </a:r>
            <a:endParaRPr lang="es-ES" sz="1200" b="0" dirty="0">
              <a:solidFill>
                <a:srgbClr val="002060"/>
              </a:solidFill>
            </a:endParaRPr>
          </a:p>
        </p:txBody>
      </p:sp>
      <p:sp>
        <p:nvSpPr>
          <p:cNvPr id="109" name="Oval 108"/>
          <p:cNvSpPr/>
          <p:nvPr/>
        </p:nvSpPr>
        <p:spPr>
          <a:xfrm rot="21060525">
            <a:off x="7050386" y="4318349"/>
            <a:ext cx="354166" cy="394119"/>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10" name="Oval 109"/>
          <p:cNvSpPr/>
          <p:nvPr/>
        </p:nvSpPr>
        <p:spPr>
          <a:xfrm rot="3192268">
            <a:off x="4485254" y="1962510"/>
            <a:ext cx="1310985" cy="991119"/>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11" name="Oval 110"/>
          <p:cNvSpPr/>
          <p:nvPr/>
        </p:nvSpPr>
        <p:spPr>
          <a:xfrm rot="431702">
            <a:off x="3586452" y="1140321"/>
            <a:ext cx="1453881" cy="786783"/>
          </a:xfrm>
          <a:prstGeom prst="ellipse">
            <a:avLst/>
          </a:prstGeom>
          <a:solidFill>
            <a:srgbClr val="00B050">
              <a:alpha val="36000"/>
            </a:srgbClr>
          </a:solidFill>
          <a:ln>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12" name="Slide Number Placeholder 3"/>
          <p:cNvSpPr txBox="1">
            <a:spLocks/>
          </p:cNvSpPr>
          <p:nvPr/>
        </p:nvSpPr>
        <p:spPr>
          <a:xfrm>
            <a:off x="4620996" y="2117470"/>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La Floresta</a:t>
            </a:r>
            <a:endParaRPr lang="es-ES" sz="1200" b="0" dirty="0">
              <a:solidFill>
                <a:srgbClr val="002060"/>
              </a:solidFill>
            </a:endParaRPr>
          </a:p>
        </p:txBody>
      </p:sp>
      <p:sp>
        <p:nvSpPr>
          <p:cNvPr id="113" name="Slide Number Placeholder 3"/>
          <p:cNvSpPr txBox="1">
            <a:spLocks/>
          </p:cNvSpPr>
          <p:nvPr/>
        </p:nvSpPr>
        <p:spPr>
          <a:xfrm>
            <a:off x="3805027" y="1266586"/>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err="1" smtClean="0">
                <a:solidFill>
                  <a:srgbClr val="002060"/>
                </a:solidFill>
              </a:rPr>
              <a:t>Guápulo</a:t>
            </a:r>
            <a:endParaRPr lang="es-ES" sz="1200" b="0" dirty="0">
              <a:solidFill>
                <a:srgbClr val="002060"/>
              </a:solidFill>
            </a:endParaRPr>
          </a:p>
        </p:txBody>
      </p:sp>
      <p:sp>
        <p:nvSpPr>
          <p:cNvPr id="114" name="Slide Number Placeholder 3"/>
          <p:cNvSpPr txBox="1">
            <a:spLocks/>
          </p:cNvSpPr>
          <p:nvPr/>
        </p:nvSpPr>
        <p:spPr>
          <a:xfrm>
            <a:off x="1906906" y="6338078"/>
            <a:ext cx="216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a:t>
            </a:r>
            <a:r>
              <a:rPr lang="es-ES" b="0" i="1" dirty="0" smtClean="0">
                <a:solidFill>
                  <a:srgbClr val="002776"/>
                </a:solidFill>
              </a:rPr>
              <a:t>Inversión</a:t>
            </a:r>
            <a:endParaRPr lang="es-ES" b="0" i="1" dirty="0">
              <a:solidFill>
                <a:srgbClr val="002776"/>
              </a:solidFill>
            </a:endParaRPr>
          </a:p>
        </p:txBody>
      </p:sp>
      <p:sp>
        <p:nvSpPr>
          <p:cNvPr id="115" name="Slide Number Placeholder 3"/>
          <p:cNvSpPr txBox="1">
            <a:spLocks/>
          </p:cNvSpPr>
          <p:nvPr/>
        </p:nvSpPr>
        <p:spPr>
          <a:xfrm>
            <a:off x="704528" y="4749506"/>
            <a:ext cx="1782643" cy="371250"/>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1200" dirty="0" smtClean="0">
                <a:solidFill>
                  <a:srgbClr val="C00000"/>
                </a:solidFill>
              </a:rPr>
              <a:t>Nuevo Centro de Convenciones de Quito</a:t>
            </a:r>
            <a:endParaRPr lang="es-ES" sz="1200" dirty="0">
              <a:solidFill>
                <a:srgbClr val="C00000"/>
              </a:solidFill>
            </a:endParaRPr>
          </a:p>
        </p:txBody>
      </p:sp>
      <p:sp>
        <p:nvSpPr>
          <p:cNvPr id="117" name="Oval 116"/>
          <p:cNvSpPr/>
          <p:nvPr/>
        </p:nvSpPr>
        <p:spPr>
          <a:xfrm>
            <a:off x="318497" y="4742555"/>
            <a:ext cx="324000" cy="32400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A</a:t>
            </a:r>
            <a:endParaRPr lang="es-ES" sz="1400" b="1" dirty="0">
              <a:solidFill>
                <a:srgbClr val="FFFFFF"/>
              </a:solidFill>
            </a:endParaRPr>
          </a:p>
        </p:txBody>
      </p:sp>
      <p:cxnSp>
        <p:nvCxnSpPr>
          <p:cNvPr id="3" name="Straight Arrow Connector 2"/>
          <p:cNvCxnSpPr/>
          <p:nvPr/>
        </p:nvCxnSpPr>
        <p:spPr>
          <a:xfrm rot="5400000">
            <a:off x="488502" y="4444244"/>
            <a:ext cx="0" cy="417783"/>
          </a:xfrm>
          <a:prstGeom prst="straightConnector1">
            <a:avLst/>
          </a:prstGeom>
          <a:ln w="381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119" name="Oval 118"/>
          <p:cNvSpPr/>
          <p:nvPr/>
        </p:nvSpPr>
        <p:spPr>
          <a:xfrm>
            <a:off x="6397486" y="5445223"/>
            <a:ext cx="324000" cy="32400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B</a:t>
            </a:r>
            <a:endParaRPr lang="es-ES" sz="1400" b="1" dirty="0">
              <a:solidFill>
                <a:srgbClr val="FFFFFF"/>
              </a:solidFill>
            </a:endParaRPr>
          </a:p>
        </p:txBody>
      </p:sp>
      <p:sp>
        <p:nvSpPr>
          <p:cNvPr id="120" name="Slide Number Placeholder 3"/>
          <p:cNvSpPr txBox="1">
            <a:spLocks/>
          </p:cNvSpPr>
          <p:nvPr/>
        </p:nvSpPr>
        <p:spPr>
          <a:xfrm>
            <a:off x="6040138" y="5805264"/>
            <a:ext cx="1080120" cy="328707"/>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C00000"/>
                </a:solidFill>
              </a:rPr>
              <a:t>Cervecería Franciscana</a:t>
            </a:r>
            <a:endParaRPr lang="es-ES" sz="1200" dirty="0">
              <a:solidFill>
                <a:srgbClr val="C00000"/>
              </a:solidFill>
            </a:endParaRPr>
          </a:p>
        </p:txBody>
      </p:sp>
      <p:sp>
        <p:nvSpPr>
          <p:cNvPr id="121" name="Oval 120"/>
          <p:cNvSpPr/>
          <p:nvPr/>
        </p:nvSpPr>
        <p:spPr>
          <a:xfrm>
            <a:off x="6580198" y="5283222"/>
            <a:ext cx="324000" cy="32400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a:solidFill>
                  <a:srgbClr val="FFFFFF"/>
                </a:solidFill>
              </a:rPr>
              <a:t>C</a:t>
            </a:r>
          </a:p>
        </p:txBody>
      </p:sp>
      <p:sp>
        <p:nvSpPr>
          <p:cNvPr id="122" name="Slide Number Placeholder 3"/>
          <p:cNvSpPr txBox="1">
            <a:spLocks/>
          </p:cNvSpPr>
          <p:nvPr/>
        </p:nvSpPr>
        <p:spPr>
          <a:xfrm>
            <a:off x="6321152" y="4992179"/>
            <a:ext cx="1080120" cy="328707"/>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C00000"/>
                </a:solidFill>
              </a:rPr>
              <a:t>Casas patrimoniales</a:t>
            </a:r>
            <a:endParaRPr lang="es-ES" sz="1200" dirty="0">
              <a:solidFill>
                <a:srgbClr val="C00000"/>
              </a:solidFill>
            </a:endParaRPr>
          </a:p>
        </p:txBody>
      </p:sp>
      <p:sp>
        <p:nvSpPr>
          <p:cNvPr id="125" name="Slide Number Placeholder 3"/>
          <p:cNvSpPr txBox="1">
            <a:spLocks/>
          </p:cNvSpPr>
          <p:nvPr/>
        </p:nvSpPr>
        <p:spPr>
          <a:xfrm>
            <a:off x="704528" y="5362005"/>
            <a:ext cx="1782643" cy="371250"/>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1200" dirty="0" smtClean="0">
                <a:solidFill>
                  <a:srgbClr val="C00000"/>
                </a:solidFill>
              </a:rPr>
              <a:t>Mitad del Mundo</a:t>
            </a:r>
            <a:endParaRPr lang="es-ES" sz="1200" dirty="0">
              <a:solidFill>
                <a:srgbClr val="C00000"/>
              </a:solidFill>
            </a:endParaRPr>
          </a:p>
        </p:txBody>
      </p:sp>
      <p:sp>
        <p:nvSpPr>
          <p:cNvPr id="126" name="Oval 125"/>
          <p:cNvSpPr/>
          <p:nvPr/>
        </p:nvSpPr>
        <p:spPr>
          <a:xfrm>
            <a:off x="318497" y="5355054"/>
            <a:ext cx="324000" cy="32400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400" b="1" dirty="0" smtClean="0">
                <a:solidFill>
                  <a:srgbClr val="FFFFFF"/>
                </a:solidFill>
              </a:rPr>
              <a:t>D</a:t>
            </a:r>
            <a:endParaRPr lang="es-ES" sz="1400" b="1" dirty="0">
              <a:solidFill>
                <a:srgbClr val="FFFFFF"/>
              </a:solidFill>
            </a:endParaRPr>
          </a:p>
        </p:txBody>
      </p:sp>
      <p:cxnSp>
        <p:nvCxnSpPr>
          <p:cNvPr id="127" name="Straight Arrow Connector 126"/>
          <p:cNvCxnSpPr/>
          <p:nvPr/>
        </p:nvCxnSpPr>
        <p:spPr>
          <a:xfrm rot="5400000">
            <a:off x="488502" y="5056743"/>
            <a:ext cx="0" cy="417783"/>
          </a:xfrm>
          <a:prstGeom prst="straightConnector1">
            <a:avLst/>
          </a:prstGeom>
          <a:ln w="381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285</a:t>
            </a:fld>
            <a:endParaRPr lang="es-ES" dirty="0">
              <a:solidFill>
                <a:srgbClr val="002776"/>
              </a:solidFill>
            </a:endParaRPr>
          </a:p>
        </p:txBody>
      </p:sp>
    </p:spTree>
    <p:extLst>
      <p:ext uri="{BB962C8B-B14F-4D97-AF65-F5344CB8AC3E}">
        <p14:creationId xmlns:p14="http://schemas.microsoft.com/office/powerpoint/2010/main" val="15233063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(i/ix)</a:t>
            </a:r>
            <a:endParaRPr lang="es-ES" sz="1400" i="1" dirty="0">
              <a:solidFill>
                <a:srgbClr val="00B0F0"/>
              </a:solidFill>
              <a:cs typeface="Arial" charset="0"/>
            </a:endParaRPr>
          </a:p>
        </p:txBody>
      </p:sp>
      <p:sp>
        <p:nvSpPr>
          <p:cNvPr id="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7" name="Rectangle 6"/>
          <p:cNvSpPr/>
          <p:nvPr/>
        </p:nvSpPr>
        <p:spPr bwMode="auto">
          <a:xfrm>
            <a:off x="344488" y="1441373"/>
            <a:ext cx="4464050" cy="5011816"/>
          </a:xfrm>
          <a:prstGeom prst="rect">
            <a:avLst/>
          </a:prstGeom>
          <a:solidFill>
            <a:schemeClr val="bg1">
              <a:lumMod val="85000"/>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8" name="Rounded Rectangle 7"/>
          <p:cNvSpPr/>
          <p:nvPr/>
        </p:nvSpPr>
        <p:spPr bwMode="auto">
          <a:xfrm>
            <a:off x="344488" y="1124744"/>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buFont typeface="Wingdings 2" pitchFamily="18" charset="2"/>
              <a:buNone/>
            </a:pPr>
            <a:r>
              <a:rPr lang="es-ES" sz="1200" b="1" dirty="0" smtClean="0">
                <a:solidFill>
                  <a:srgbClr val="FFFFFF"/>
                </a:solidFill>
              </a:rPr>
              <a:t>A. NUEVO CENTRO DE CONVENCIONES DE QUITO </a:t>
            </a:r>
            <a:r>
              <a:rPr lang="es-ES" sz="1200" dirty="0" smtClean="0">
                <a:solidFill>
                  <a:srgbClr val="FFFFFF"/>
                </a:solidFill>
              </a:rPr>
              <a:t>– Visión general del proyecto</a:t>
            </a:r>
            <a:endParaRPr lang="es-ES" sz="1200" b="1" dirty="0" smtClean="0">
              <a:solidFill>
                <a:srgbClr val="FFFFFF"/>
              </a:solidFill>
            </a:endParaRPr>
          </a:p>
        </p:txBody>
      </p:sp>
      <p:graphicFrame>
        <p:nvGraphicFramePr>
          <p:cNvPr id="11" name="Table 10"/>
          <p:cNvGraphicFramePr>
            <a:graphicFrameLocks noGrp="1"/>
          </p:cNvGraphicFramePr>
          <p:nvPr>
            <p:extLst/>
          </p:nvPr>
        </p:nvGraphicFramePr>
        <p:xfrm>
          <a:off x="436139" y="1484784"/>
          <a:ext cx="4252734" cy="4956180"/>
        </p:xfrm>
        <a:graphic>
          <a:graphicData uri="http://schemas.openxmlformats.org/drawingml/2006/table">
            <a:tbl>
              <a:tblPr bandRow="1">
                <a:tableStyleId>{5C22544A-7EE6-4342-B048-85BDC9FD1C3A}</a:tableStyleId>
              </a:tblPr>
              <a:tblGrid>
                <a:gridCol w="1021305"/>
                <a:gridCol w="3231429"/>
              </a:tblGrid>
              <a:tr h="150855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y objetivos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a:buFont typeface="Arial" panose="020B0604020202020204" pitchFamily="34" charset="0"/>
                        <a:buChar char="•"/>
                      </a:pPr>
                      <a:r>
                        <a:rPr lang="es-ES" altLang="en-US" sz="1050" kern="1200" baseline="0" dirty="0" smtClean="0">
                          <a:solidFill>
                            <a:schemeClr val="tx2"/>
                          </a:solidFill>
                          <a:latin typeface="+mn-lt"/>
                          <a:ea typeface="+mn-ea"/>
                          <a:cs typeface="+mn-cs"/>
                        </a:rPr>
                        <a:t>Disponer de un 6% de la cuota de mercado de América Latina al 2022 en el mercado de congresos y convenciones</a:t>
                      </a:r>
                    </a:p>
                    <a:p>
                      <a:pPr marL="171450" lvl="0" indent="-171450" algn="just">
                        <a:buFont typeface="Arial" panose="020B0604020202020204" pitchFamily="34" charset="0"/>
                        <a:buChar char="•"/>
                      </a:pPr>
                      <a:r>
                        <a:rPr lang="es-ES" altLang="en-US" sz="1050" kern="1200" baseline="0" dirty="0" smtClean="0">
                          <a:solidFill>
                            <a:schemeClr val="tx2"/>
                          </a:solidFill>
                          <a:latin typeface="+mn-lt"/>
                          <a:ea typeface="+mn-ea"/>
                          <a:cs typeface="+mn-cs"/>
                        </a:rPr>
                        <a:t>Contar con una infraestructura de primer nivel que le permita competir a nivel regional e internacional</a:t>
                      </a:r>
                    </a:p>
                    <a:p>
                      <a:pPr marL="171450" lvl="0" indent="-171450" algn="just">
                        <a:buFont typeface="Arial" panose="020B0604020202020204" pitchFamily="34" charset="0"/>
                        <a:buChar char="•"/>
                      </a:pPr>
                      <a:r>
                        <a:rPr lang="es-ES" altLang="en-US" sz="1050" kern="1200" baseline="0" dirty="0" smtClean="0">
                          <a:solidFill>
                            <a:schemeClr val="tx2"/>
                          </a:solidFill>
                          <a:latin typeface="+mn-lt"/>
                          <a:ea typeface="+mn-ea"/>
                          <a:cs typeface="+mn-cs"/>
                        </a:rPr>
                        <a:t>Aportar en la generación de una centralidad urbana que dinamice la economía de la zona alrededor del parque Bicentenario, lugar donde se encuentra el proyecto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355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Localización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Terminales</a:t>
                      </a:r>
                      <a:r>
                        <a:rPr lang="es-ES" sz="1050" baseline="0" dirty="0" smtClean="0">
                          <a:solidFill>
                            <a:schemeClr val="tx2"/>
                          </a:solidFill>
                        </a:rPr>
                        <a:t> Antiguo Aeropuerto Mariscal Sucre 10,75 hectáreas Parque Bicentenario</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79053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Situación</a:t>
                      </a:r>
                      <a:r>
                        <a:rPr lang="es-ES" sz="1100" b="1" baseline="0" dirty="0" smtClean="0">
                          <a:solidFill>
                            <a:srgbClr val="002060"/>
                          </a:solidFill>
                          <a:cs typeface="Arial" charset="0"/>
                        </a:rPr>
                        <a:t> actual</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Concurso operador privado: Mayo a Julio 2016</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Construcción de obras: junio 2016 a Enero del 2020</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Operación del CC: Febrero del 2017 hasta finalización de tiempo de la alianza</a:t>
                      </a:r>
                      <a:endParaRPr lang="es-ES" sz="105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918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dirty="0" smtClean="0">
                          <a:solidFill>
                            <a:schemeClr val="tx2"/>
                          </a:solidFill>
                        </a:rPr>
                        <a:t>2016</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918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fin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2020</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918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Inversión total estimada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$68,442,000</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918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Rol de Quito Turismo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Beneficio económico para Quito Turismo </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918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err="1" smtClean="0">
                          <a:solidFill>
                            <a:srgbClr val="002060"/>
                          </a:solidFill>
                          <a:cs typeface="Arial" charset="0"/>
                        </a:rPr>
                        <a:t>Stakeholders</a:t>
                      </a:r>
                      <a:r>
                        <a:rPr lang="es-ES" sz="1100" b="1" baseline="0" dirty="0" smtClean="0">
                          <a:solidFill>
                            <a:srgbClr val="002060"/>
                          </a:solidFill>
                          <a:cs typeface="Arial" charset="0"/>
                        </a:rPr>
                        <a:t> involucrados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Municipio de Quito, CEES (Concejo</a:t>
                      </a:r>
                      <a:r>
                        <a:rPr lang="es-ES" sz="1050" baseline="0" dirty="0" smtClean="0">
                          <a:solidFill>
                            <a:schemeClr val="tx2"/>
                          </a:solidFill>
                        </a:rPr>
                        <a:t> Ecuatoriano de Edificación Sustentable), operador privado</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itle 1"/>
          <p:cNvSpPr txBox="1">
            <a:spLocks/>
          </p:cNvSpPr>
          <p:nvPr/>
        </p:nvSpPr>
        <p:spPr bwMode="auto">
          <a:xfrm>
            <a:off x="5097463" y="1441373"/>
            <a:ext cx="446405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Mapa de localización</a:t>
            </a:r>
            <a:endParaRPr lang="es-ES" sz="1200" b="1" i="1" u="sng" dirty="0">
              <a:solidFill>
                <a:srgbClr val="00B0F0"/>
              </a:solidFill>
              <a:cs typeface="Arial" charset="0"/>
            </a:endParaRPr>
          </a:p>
        </p:txBody>
      </p:sp>
      <p:pic>
        <p:nvPicPr>
          <p:cNvPr id="9" name="Picture 8" descr="Screen Clipping"/>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5097463" y="1728277"/>
            <a:ext cx="4464050" cy="4725059"/>
          </a:xfrm>
          <a:prstGeom prst="rect">
            <a:avLst/>
          </a:prstGeom>
        </p:spPr>
      </p:pic>
      <p:grpSp>
        <p:nvGrpSpPr>
          <p:cNvPr id="16" name="Group 15"/>
          <p:cNvGrpSpPr>
            <a:grpSpLocks/>
          </p:cNvGrpSpPr>
          <p:nvPr/>
        </p:nvGrpSpPr>
        <p:grpSpPr bwMode="auto">
          <a:xfrm>
            <a:off x="5169296" y="1721978"/>
            <a:ext cx="287338" cy="576263"/>
            <a:chOff x="476" y="3249"/>
            <a:chExt cx="181" cy="363"/>
          </a:xfrm>
          <a:solidFill>
            <a:schemeClr val="bg1"/>
          </a:solidFill>
        </p:grpSpPr>
        <p:sp>
          <p:nvSpPr>
            <p:cNvPr id="17" name="Oval 16"/>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18" name="Rectangle 17"/>
            <p:cNvSpPr>
              <a:spLocks noChangeArrowheads="1"/>
            </p:cNvSpPr>
            <p:nvPr/>
          </p:nvSpPr>
          <p:spPr bwMode="auto">
            <a:xfrm>
              <a:off x="476" y="3249"/>
              <a:ext cx="181" cy="15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19"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0"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1"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10" name="Rectangle 9"/>
          <p:cNvSpPr/>
          <p:nvPr/>
        </p:nvSpPr>
        <p:spPr>
          <a:xfrm rot="21060525">
            <a:off x="6821149" y="2711233"/>
            <a:ext cx="200163" cy="792439"/>
          </a:xfrm>
          <a:prstGeom prst="rect">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2" name="Slide Number Placeholder 3"/>
          <p:cNvSpPr txBox="1">
            <a:spLocks/>
          </p:cNvSpPr>
          <p:nvPr/>
        </p:nvSpPr>
        <p:spPr>
          <a:xfrm>
            <a:off x="5753638" y="2965771"/>
            <a:ext cx="1006818" cy="46901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smtClean="0">
                <a:solidFill>
                  <a:srgbClr val="002060"/>
                </a:solidFill>
              </a:rPr>
              <a:t>Nuevo Centro de Convenciones de Quito</a:t>
            </a:r>
            <a:endParaRPr lang="es-ES"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286</a:t>
            </a:fld>
            <a:endParaRPr lang="es-ES" dirty="0">
              <a:solidFill>
                <a:srgbClr val="002776"/>
              </a:solidFill>
            </a:endParaRPr>
          </a:p>
        </p:txBody>
      </p:sp>
    </p:spTree>
    <p:extLst>
      <p:ext uri="{BB962C8B-B14F-4D97-AF65-F5344CB8AC3E}">
        <p14:creationId xmlns:p14="http://schemas.microsoft.com/office/powerpoint/2010/main" val="38177192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Marcador de contenido 5"/>
          <p:cNvPicPr>
            <a:picLocks noGrp="1"/>
          </p:cNvPicPr>
          <p:nvPr>
            <p:ph idx="1"/>
          </p:nvPr>
        </p:nvPicPr>
        <p:blipFill>
          <a:blip r:embed="rId3" cstate="print">
            <a:extLst>
              <a:ext uri="{28A0092B-C50C-407E-A947-70E740481C1C}">
                <a14:useLocalDpi xmlns:a14="http://schemas.microsoft.com/office/drawing/2010/main" val="0"/>
              </a:ext>
            </a:extLst>
          </a:blip>
          <a:srcRect/>
          <a:stretch>
            <a:fillRect/>
          </a:stretch>
        </p:blipFill>
        <p:spPr>
          <a:xfrm>
            <a:off x="476443" y="1346840"/>
            <a:ext cx="8364990" cy="5207263"/>
          </a:xfrm>
        </p:spPr>
      </p:pic>
      <p:sp>
        <p:nvSpPr>
          <p:cNvPr id="7"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(ii/ix)</a:t>
            </a:r>
            <a:endParaRPr lang="es-ES" sz="1400" i="1" dirty="0">
              <a:solidFill>
                <a:srgbClr val="00B0F0"/>
              </a:solidFill>
              <a:cs typeface="Arial" charset="0"/>
            </a:endParaRPr>
          </a:p>
        </p:txBody>
      </p:sp>
      <p:sp>
        <p:nvSpPr>
          <p:cNvPr id="10" name="Rounded Rectangle 9"/>
          <p:cNvSpPr/>
          <p:nvPr/>
        </p:nvSpPr>
        <p:spPr bwMode="auto">
          <a:xfrm>
            <a:off x="344488" y="1124744"/>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buFont typeface="Wingdings 2" pitchFamily="18" charset="2"/>
              <a:buNone/>
            </a:pPr>
            <a:r>
              <a:rPr lang="es-ES" sz="1200" b="1" dirty="0" smtClean="0">
                <a:solidFill>
                  <a:srgbClr val="FFFFFF"/>
                </a:solidFill>
              </a:rPr>
              <a:t>A. NUEVO CENTRO DE CONVENCIONES DE QUITO </a:t>
            </a:r>
            <a:r>
              <a:rPr lang="es-ES" sz="1200" dirty="0" smtClean="0">
                <a:solidFill>
                  <a:srgbClr val="FFFFFF"/>
                </a:solidFill>
              </a:rPr>
              <a:t>– Componentes del proyecto</a:t>
            </a:r>
            <a:endParaRPr lang="es-ES" sz="1200" b="1" dirty="0" smtClean="0">
              <a:solidFill>
                <a:srgbClr val="FFFFFF"/>
              </a:solidFill>
            </a:endParaRPr>
          </a:p>
        </p:txBody>
      </p:sp>
      <p:sp>
        <p:nvSpPr>
          <p:cNvPr id="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287</a:t>
            </a:fld>
            <a:endParaRPr lang="es-ES" dirty="0">
              <a:solidFill>
                <a:srgbClr val="002776"/>
              </a:solidFill>
            </a:endParaRPr>
          </a:p>
        </p:txBody>
      </p:sp>
    </p:spTree>
    <p:extLst>
      <p:ext uri="{BB962C8B-B14F-4D97-AF65-F5344CB8AC3E}">
        <p14:creationId xmlns:p14="http://schemas.microsoft.com/office/powerpoint/2010/main" val="40599419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15112" b="10783"/>
          <a:stretch/>
        </p:blipFill>
        <p:spPr bwMode="auto">
          <a:xfrm>
            <a:off x="5097463" y="1728279"/>
            <a:ext cx="4464050" cy="47250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(iii/ix)</a:t>
            </a:r>
            <a:endParaRPr lang="es-ES" sz="1400" i="1" dirty="0">
              <a:solidFill>
                <a:srgbClr val="00B0F0"/>
              </a:solidFill>
              <a:cs typeface="Arial" charset="0"/>
            </a:endParaRPr>
          </a:p>
        </p:txBody>
      </p:sp>
      <p:sp>
        <p:nvSpPr>
          <p:cNvPr id="7" name="Rectangle 6"/>
          <p:cNvSpPr/>
          <p:nvPr/>
        </p:nvSpPr>
        <p:spPr bwMode="auto">
          <a:xfrm>
            <a:off x="344488" y="1441373"/>
            <a:ext cx="4464050" cy="5011816"/>
          </a:xfrm>
          <a:prstGeom prst="rect">
            <a:avLst/>
          </a:prstGeom>
          <a:solidFill>
            <a:schemeClr val="bg1">
              <a:lumMod val="85000"/>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8" name="Rounded Rectangle 7"/>
          <p:cNvSpPr/>
          <p:nvPr/>
        </p:nvSpPr>
        <p:spPr bwMode="auto">
          <a:xfrm>
            <a:off x="339457" y="1111247"/>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pPr>
            <a:r>
              <a:rPr lang="es-ES" sz="1200" b="1" dirty="0" smtClean="0">
                <a:solidFill>
                  <a:srgbClr val="FFFFFF"/>
                </a:solidFill>
              </a:rPr>
              <a:t>B. PROYECTO </a:t>
            </a:r>
            <a:r>
              <a:rPr lang="es-ES" sz="1200" b="1" dirty="0">
                <a:solidFill>
                  <a:srgbClr val="FFFFFF"/>
                </a:solidFill>
              </a:rPr>
              <a:t>CERVECERÍA </a:t>
            </a:r>
            <a:r>
              <a:rPr lang="es-ES" sz="1200" b="1" dirty="0" smtClean="0">
                <a:solidFill>
                  <a:srgbClr val="FFFFFF"/>
                </a:solidFill>
              </a:rPr>
              <a:t>FRANCISCANA </a:t>
            </a:r>
            <a:r>
              <a:rPr lang="es-ES" sz="1200" dirty="0">
                <a:solidFill>
                  <a:srgbClr val="FFFFFF"/>
                </a:solidFill>
              </a:rPr>
              <a:t>– Visión general del </a:t>
            </a:r>
            <a:r>
              <a:rPr lang="es-ES" sz="1200" dirty="0" smtClean="0">
                <a:solidFill>
                  <a:srgbClr val="FFFFFF"/>
                </a:solidFill>
              </a:rPr>
              <a:t>proyecto</a:t>
            </a:r>
            <a:endParaRPr lang="es-ES" sz="1200" b="1" dirty="0">
              <a:solidFill>
                <a:srgbClr val="FFFFFF"/>
              </a:solidFill>
            </a:endParaRPr>
          </a:p>
        </p:txBody>
      </p:sp>
      <p:graphicFrame>
        <p:nvGraphicFramePr>
          <p:cNvPr id="11" name="Table 10"/>
          <p:cNvGraphicFramePr>
            <a:graphicFrameLocks noGrp="1"/>
          </p:cNvGraphicFramePr>
          <p:nvPr>
            <p:extLst/>
          </p:nvPr>
        </p:nvGraphicFramePr>
        <p:xfrm>
          <a:off x="436139" y="1355915"/>
          <a:ext cx="4252734" cy="5035081"/>
        </p:xfrm>
        <a:graphic>
          <a:graphicData uri="http://schemas.openxmlformats.org/drawingml/2006/table">
            <a:tbl>
              <a:tblPr bandRow="1">
                <a:tableStyleId>{5C22544A-7EE6-4342-B048-85BDC9FD1C3A}</a:tableStyleId>
              </a:tblPr>
              <a:tblGrid>
                <a:gridCol w="1021305"/>
                <a:gridCol w="3231429"/>
              </a:tblGrid>
              <a:tr h="18503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y</a:t>
                      </a:r>
                      <a:r>
                        <a:rPr lang="es-ES" sz="1100" b="1" baseline="0" dirty="0" smtClean="0">
                          <a:solidFill>
                            <a:srgbClr val="002060"/>
                          </a:solidFill>
                          <a:cs typeface="Arial" charset="0"/>
                        </a:rPr>
                        <a:t> objetivos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Rescatar un legado histórico y cultural, patrimonio de Quito, Ecuador y América</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Conservar el espacio y equipamiento de la antigua cervecería</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Brindar una visita de carácter vivencial que acerque al visitante al patrimonio gastronómico del convento </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Generar un proyecto que brinde auto sostenibilidad financiera a la Orden Franciscana </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Difusión y conocimiento de hábitos y costumbres ancestrales de la comunidad franciscana</a:t>
                      </a:r>
                      <a:endParaRPr lang="es-ES" sz="105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1876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Localización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Convento</a:t>
                      </a:r>
                      <a:r>
                        <a:rPr lang="es-ES" sz="1050" baseline="0" dirty="0" smtClean="0">
                          <a:solidFill>
                            <a:schemeClr val="tx2"/>
                          </a:solidFill>
                        </a:rPr>
                        <a:t> San Francisco, Centro Histórico de Quito</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8723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Situación</a:t>
                      </a:r>
                      <a:r>
                        <a:rPr lang="es-ES" sz="1100" b="1" baseline="0" dirty="0" smtClean="0">
                          <a:solidFill>
                            <a:srgbClr val="002060"/>
                          </a:solidFill>
                          <a:cs typeface="Arial" charset="0"/>
                        </a:rPr>
                        <a:t> actual</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Periodo de negociación del contrato entre la Orden Franciscana y el inversionista privado</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Firma del contrato en stand </a:t>
                      </a:r>
                      <a:r>
                        <a:rPr lang="es-ES" sz="1050" kern="1200" baseline="0" dirty="0" err="1" smtClean="0">
                          <a:solidFill>
                            <a:schemeClr val="tx2"/>
                          </a:solidFill>
                          <a:latin typeface="+mn-lt"/>
                          <a:ea typeface="+mn-ea"/>
                          <a:cs typeface="+mn-cs"/>
                        </a:rPr>
                        <a:t>by</a:t>
                      </a:r>
                      <a:r>
                        <a:rPr lang="es-ES" sz="1050" kern="1200" baseline="0" dirty="0" smtClean="0">
                          <a:solidFill>
                            <a:schemeClr val="tx2"/>
                          </a:solidFill>
                          <a:latin typeface="+mn-lt"/>
                          <a:ea typeface="+mn-ea"/>
                          <a:cs typeface="+mn-cs"/>
                        </a:rPr>
                        <a:t> hasta agosto de 2016 que se elegirá nuevo Ministro Provincial</a:t>
                      </a:r>
                      <a:endParaRPr lang="es-ES" sz="105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307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50" dirty="0" smtClean="0">
                          <a:solidFill>
                            <a:schemeClr val="tx2"/>
                          </a:solidFill>
                        </a:rPr>
                        <a:t>2015</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307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fin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2017</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307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Inversión total estimada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$405,905</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307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Rol de Quito</a:t>
                      </a:r>
                      <a:r>
                        <a:rPr lang="es-ES" sz="1100" b="1" baseline="0" dirty="0" smtClean="0">
                          <a:solidFill>
                            <a:srgbClr val="002060"/>
                          </a:solidFill>
                          <a:cs typeface="Arial" charset="0"/>
                        </a:rPr>
                        <a:t> </a:t>
                      </a:r>
                      <a:r>
                        <a:rPr lang="es-ES" sz="1100" b="1" dirty="0" smtClean="0">
                          <a:solidFill>
                            <a:srgbClr val="002060"/>
                          </a:solidFill>
                          <a:cs typeface="Arial" charset="0"/>
                        </a:rPr>
                        <a:t>Turismo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Facilitador del proyecto</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2479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err="1" smtClean="0">
                          <a:solidFill>
                            <a:srgbClr val="002060"/>
                          </a:solidFill>
                          <a:cs typeface="Arial" charset="0"/>
                        </a:rPr>
                        <a:t>Stakeholders</a:t>
                      </a:r>
                      <a:r>
                        <a:rPr lang="es-ES" sz="1100" b="1" baseline="0" dirty="0" smtClean="0">
                          <a:solidFill>
                            <a:srgbClr val="002060"/>
                          </a:solidFill>
                          <a:cs typeface="Arial" charset="0"/>
                        </a:rPr>
                        <a:t> involucrados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50" dirty="0" smtClean="0">
                          <a:solidFill>
                            <a:schemeClr val="tx2"/>
                          </a:solidFill>
                        </a:rPr>
                        <a:t>Orden Franciscana en el Ecuador,</a:t>
                      </a:r>
                      <a:r>
                        <a:rPr lang="es-ES" sz="1050" baseline="0" dirty="0" smtClean="0">
                          <a:solidFill>
                            <a:schemeClr val="tx2"/>
                          </a:solidFill>
                        </a:rPr>
                        <a:t> Consorcio </a:t>
                      </a:r>
                      <a:r>
                        <a:rPr lang="es-ES" sz="1050" baseline="0" dirty="0" err="1" smtClean="0">
                          <a:solidFill>
                            <a:schemeClr val="tx2"/>
                          </a:solidFill>
                        </a:rPr>
                        <a:t>Sacc</a:t>
                      </a:r>
                      <a:r>
                        <a:rPr lang="es-ES" sz="1050" baseline="0" dirty="0" smtClean="0">
                          <a:solidFill>
                            <a:schemeClr val="tx2"/>
                          </a:solidFill>
                        </a:rPr>
                        <a:t> Business Plus (inversionista privado), Quito Turismo</a:t>
                      </a:r>
                      <a:endParaRPr lang="es-ES" sz="105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itle 1"/>
          <p:cNvSpPr txBox="1">
            <a:spLocks/>
          </p:cNvSpPr>
          <p:nvPr/>
        </p:nvSpPr>
        <p:spPr bwMode="auto">
          <a:xfrm>
            <a:off x="5097463" y="1441373"/>
            <a:ext cx="446405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Mapa de localización</a:t>
            </a:r>
            <a:endParaRPr lang="es-ES" sz="1200" b="1" i="1" u="sng" dirty="0">
              <a:solidFill>
                <a:srgbClr val="00B0F0"/>
              </a:solidFill>
              <a:cs typeface="Arial" charset="0"/>
            </a:endParaRPr>
          </a:p>
        </p:txBody>
      </p:sp>
      <p:pic>
        <p:nvPicPr>
          <p:cNvPr id="13"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7427" b="92526"/>
          <a:stretch/>
        </p:blipFill>
        <p:spPr bwMode="auto">
          <a:xfrm>
            <a:off x="5097463" y="1728279"/>
            <a:ext cx="1007665" cy="476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Oval 1"/>
          <p:cNvSpPr/>
          <p:nvPr/>
        </p:nvSpPr>
        <p:spPr>
          <a:xfrm>
            <a:off x="6062356" y="4941168"/>
            <a:ext cx="180000" cy="180000"/>
          </a:xfrm>
          <a:prstGeom prst="ellipse">
            <a:avLst/>
          </a:prstGeom>
          <a:solidFill>
            <a:schemeClr val="accent3"/>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5" name="Slide Number Placeholder 3"/>
          <p:cNvSpPr txBox="1">
            <a:spLocks/>
          </p:cNvSpPr>
          <p:nvPr/>
        </p:nvSpPr>
        <p:spPr>
          <a:xfrm>
            <a:off x="5159354" y="4886658"/>
            <a:ext cx="1006818" cy="46901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a:solidFill>
                  <a:srgbClr val="002060"/>
                </a:solidFill>
              </a:rPr>
              <a:t>Convento San Francisco</a:t>
            </a:r>
          </a:p>
        </p:txBody>
      </p:sp>
      <p:grpSp>
        <p:nvGrpSpPr>
          <p:cNvPr id="16" name="Group 15"/>
          <p:cNvGrpSpPr>
            <a:grpSpLocks/>
          </p:cNvGrpSpPr>
          <p:nvPr/>
        </p:nvGrpSpPr>
        <p:grpSpPr bwMode="auto">
          <a:xfrm>
            <a:off x="9201472" y="5814733"/>
            <a:ext cx="287338" cy="576263"/>
            <a:chOff x="476" y="3249"/>
            <a:chExt cx="181" cy="363"/>
          </a:xfrm>
          <a:solidFill>
            <a:schemeClr val="bg1"/>
          </a:solidFill>
        </p:grpSpPr>
        <p:sp>
          <p:nvSpPr>
            <p:cNvPr id="17" name="Oval 16"/>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18" name="Rectangle 17"/>
            <p:cNvSpPr>
              <a:spLocks noChangeArrowheads="1"/>
            </p:cNvSpPr>
            <p:nvPr/>
          </p:nvSpPr>
          <p:spPr bwMode="auto">
            <a:xfrm>
              <a:off x="476" y="3249"/>
              <a:ext cx="181" cy="15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19"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0"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1"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288</a:t>
            </a:fld>
            <a:endParaRPr lang="es-ES" dirty="0">
              <a:solidFill>
                <a:srgbClr val="002776"/>
              </a:solidFill>
            </a:endParaRPr>
          </a:p>
        </p:txBody>
      </p:sp>
    </p:spTree>
    <p:extLst>
      <p:ext uri="{BB962C8B-B14F-4D97-AF65-F5344CB8AC3E}">
        <p14:creationId xmlns:p14="http://schemas.microsoft.com/office/powerpoint/2010/main" val="6537385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Marcador de contenido 6"/>
          <p:cNvPicPr>
            <a:picLocks noGrp="1" noChangeAspect="1"/>
          </p:cNvPicPr>
          <p:nvPr>
            <p:ph idx="1"/>
          </p:nvPr>
        </p:nvPicPr>
        <p:blipFill>
          <a:blip r:embed="rId3" cstate="email">
            <a:extLst>
              <a:ext uri="{28A0092B-C50C-407E-A947-70E740481C1C}">
                <a14:useLocalDpi xmlns:a14="http://schemas.microsoft.com/office/drawing/2010/main" val="0"/>
              </a:ext>
            </a:extLst>
          </a:blip>
          <a:stretch>
            <a:fillRect/>
          </a:stretch>
        </p:blipFill>
        <p:spPr>
          <a:xfrm>
            <a:off x="1522543" y="1253387"/>
            <a:ext cx="6860914" cy="5300715"/>
          </a:xfrm>
        </p:spPr>
      </p:pic>
      <p:sp>
        <p:nvSpPr>
          <p:cNvPr id="8"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(iv/ix) </a:t>
            </a:r>
            <a:endParaRPr lang="es-ES" sz="1400" i="1" dirty="0">
              <a:solidFill>
                <a:srgbClr val="00B0F0"/>
              </a:solidFill>
              <a:cs typeface="Arial" charset="0"/>
            </a:endParaRPr>
          </a:p>
        </p:txBody>
      </p:sp>
      <p:sp>
        <p:nvSpPr>
          <p:cNvPr id="9" name="Rounded Rectangle 8"/>
          <p:cNvSpPr/>
          <p:nvPr/>
        </p:nvSpPr>
        <p:spPr bwMode="auto">
          <a:xfrm>
            <a:off x="339457" y="1111247"/>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pPr>
            <a:r>
              <a:rPr lang="es-ES" sz="1200" b="1" dirty="0" smtClean="0">
                <a:solidFill>
                  <a:srgbClr val="FFFFFF"/>
                </a:solidFill>
              </a:rPr>
              <a:t>B. PROYECTO </a:t>
            </a:r>
            <a:r>
              <a:rPr lang="es-ES" sz="1200" b="1" dirty="0">
                <a:solidFill>
                  <a:srgbClr val="FFFFFF"/>
                </a:solidFill>
              </a:rPr>
              <a:t>CERVECERÍA </a:t>
            </a:r>
            <a:r>
              <a:rPr lang="es-ES" sz="1200" b="1" dirty="0" smtClean="0">
                <a:solidFill>
                  <a:srgbClr val="FFFFFF"/>
                </a:solidFill>
              </a:rPr>
              <a:t>FRANCISCANA </a:t>
            </a:r>
            <a:r>
              <a:rPr lang="es-ES" sz="1200" dirty="0">
                <a:solidFill>
                  <a:srgbClr val="FFFFFF"/>
                </a:solidFill>
              </a:rPr>
              <a:t>– </a:t>
            </a:r>
            <a:r>
              <a:rPr lang="es-ES" sz="1200" dirty="0" smtClean="0">
                <a:solidFill>
                  <a:srgbClr val="FFFFFF"/>
                </a:solidFill>
              </a:rPr>
              <a:t>Componentes del proyecto</a:t>
            </a:r>
            <a:endParaRPr lang="es-ES" sz="1200" b="1" dirty="0">
              <a:solidFill>
                <a:srgbClr val="FFFFFF"/>
              </a:solidFill>
            </a:endParaRPr>
          </a:p>
        </p:txBody>
      </p:sp>
      <p:sp>
        <p:nvSpPr>
          <p:cNvPr id="1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289</a:t>
            </a:fld>
            <a:endParaRPr lang="es-ES" dirty="0">
              <a:solidFill>
                <a:srgbClr val="002776"/>
              </a:solidFill>
            </a:endParaRPr>
          </a:p>
        </p:txBody>
      </p:sp>
    </p:spTree>
    <p:extLst>
      <p:ext uri="{BB962C8B-B14F-4D97-AF65-F5344CB8AC3E}">
        <p14:creationId xmlns:p14="http://schemas.microsoft.com/office/powerpoint/2010/main" val="365102022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a:t>
            </a:r>
            <a:r>
              <a:rPr lang="es-ES" sz="2000" dirty="0">
                <a:solidFill>
                  <a:srgbClr val="00B0F0"/>
                </a:solidFill>
                <a:cs typeface="Arial" charset="0"/>
              </a:rPr>
              <a:t> </a:t>
            </a:r>
            <a:r>
              <a:rPr lang="es-ES" sz="2000" dirty="0" smtClean="0">
                <a:solidFill>
                  <a:srgbClr val="00B0F0"/>
                </a:solidFill>
                <a:cs typeface="Arial" charset="0"/>
              </a:rPr>
              <a:t>Visitantes que pernoctan y gasto </a:t>
            </a:r>
            <a:endParaRPr lang="es-ES" sz="1400" i="1" dirty="0">
              <a:solidFill>
                <a:srgbClr val="00B0F0"/>
              </a:solidFill>
              <a:cs typeface="Arial" charset="0"/>
            </a:endParaRPr>
          </a:p>
        </p:txBody>
      </p:sp>
      <p:sp>
        <p:nvSpPr>
          <p:cNvPr id="7" name="Slide Number Placeholder 3"/>
          <p:cNvSpPr txBox="1">
            <a:spLocks/>
          </p:cNvSpPr>
          <p:nvPr/>
        </p:nvSpPr>
        <p:spPr>
          <a:xfrm>
            <a:off x="732709" y="6741368"/>
            <a:ext cx="7344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Master </a:t>
            </a:r>
            <a:r>
              <a:rPr lang="es-ES" b="0" i="1" dirty="0" err="1" smtClean="0">
                <a:solidFill>
                  <a:srgbClr val="002776"/>
                </a:solidFill>
              </a:rPr>
              <a:t>Card</a:t>
            </a:r>
            <a:r>
              <a:rPr lang="es-ES" b="0" i="1" dirty="0" smtClean="0">
                <a:solidFill>
                  <a:srgbClr val="002776"/>
                </a:solidFill>
              </a:rPr>
              <a:t> Global </a:t>
            </a:r>
            <a:r>
              <a:rPr lang="es-ES" b="0" i="1" dirty="0" err="1" smtClean="0">
                <a:solidFill>
                  <a:srgbClr val="002776"/>
                </a:solidFill>
              </a:rPr>
              <a:t>Destination</a:t>
            </a:r>
            <a:r>
              <a:rPr lang="es-ES" b="0" i="1" dirty="0" smtClean="0">
                <a:solidFill>
                  <a:srgbClr val="002776"/>
                </a:solidFill>
              </a:rPr>
              <a:t> </a:t>
            </a:r>
            <a:r>
              <a:rPr lang="es-ES" b="0" i="1" dirty="0" err="1" smtClean="0">
                <a:solidFill>
                  <a:srgbClr val="002776"/>
                </a:solidFill>
              </a:rPr>
              <a:t>Cities</a:t>
            </a:r>
            <a:r>
              <a:rPr lang="es-ES" b="0" i="1" dirty="0" smtClean="0">
                <a:solidFill>
                  <a:srgbClr val="002776"/>
                </a:solidFill>
              </a:rPr>
              <a:t> </a:t>
            </a:r>
            <a:r>
              <a:rPr lang="es-ES" b="0" i="1" dirty="0" err="1" smtClean="0">
                <a:solidFill>
                  <a:srgbClr val="002776"/>
                </a:solidFill>
              </a:rPr>
              <a:t>Index</a:t>
            </a:r>
            <a:r>
              <a:rPr lang="es-ES" b="0" i="1" dirty="0" smtClean="0">
                <a:solidFill>
                  <a:srgbClr val="002776"/>
                </a:solidFill>
              </a:rPr>
              <a:t> 2015</a:t>
            </a:r>
            <a:endParaRPr lang="es-ES" b="0" i="1" dirty="0">
              <a:solidFill>
                <a:srgbClr val="002776"/>
              </a:solidFill>
            </a:endParaRPr>
          </a:p>
        </p:txBody>
      </p:sp>
      <p:sp>
        <p:nvSpPr>
          <p:cNvPr id="2" name="Slide Number Placeholder 1"/>
          <p:cNvSpPr>
            <a:spLocks noGrp="1"/>
          </p:cNvSpPr>
          <p:nvPr>
            <p:ph type="sldNum" sz="quarter" idx="10"/>
          </p:nvPr>
        </p:nvSpPr>
        <p:spPr>
          <a:xfrm>
            <a:off x="450203" y="6669129"/>
            <a:ext cx="306387" cy="144247"/>
          </a:xfrm>
        </p:spPr>
        <p:txBody>
          <a:bodyPr/>
          <a:lstStyle/>
          <a:p>
            <a:fld id="{20A7A354-C5FB-4D1E-BE75-5A939ED93F75}" type="slidenum">
              <a:rPr lang="es-ES" smtClean="0">
                <a:solidFill>
                  <a:srgbClr val="002776"/>
                </a:solidFill>
              </a:rPr>
              <a:pPr/>
              <a:t>29</a:t>
            </a:fld>
            <a:endParaRPr lang="es-ES" dirty="0">
              <a:solidFill>
                <a:srgbClr val="002776"/>
              </a:solidFill>
            </a:endParaRPr>
          </a:p>
        </p:txBody>
      </p:sp>
      <p:grpSp>
        <p:nvGrpSpPr>
          <p:cNvPr id="21" name="Group 20"/>
          <p:cNvGrpSpPr/>
          <p:nvPr/>
        </p:nvGrpSpPr>
        <p:grpSpPr>
          <a:xfrm>
            <a:off x="344488" y="1708183"/>
            <a:ext cx="9192018" cy="325398"/>
            <a:chOff x="4716463" y="2078780"/>
            <a:chExt cx="3959081" cy="325398"/>
          </a:xfrm>
        </p:grpSpPr>
        <p:cxnSp>
          <p:nvCxnSpPr>
            <p:cNvPr id="22" name="Straight Connector 21"/>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3" name="Rectangle 22"/>
            <p:cNvSpPr/>
            <p:nvPr/>
          </p:nvSpPr>
          <p:spPr>
            <a:xfrm>
              <a:off x="5774975" y="2078780"/>
              <a:ext cx="1917500"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Visitantes internacionales que pernoctan (millones), 2010-15</a:t>
              </a:r>
              <a:endParaRPr lang="es-ES" sz="1100" b="1" dirty="0">
                <a:solidFill>
                  <a:srgbClr val="002060"/>
                </a:solidFill>
              </a:endParaRPr>
            </a:p>
          </p:txBody>
        </p:sp>
      </p:grpSp>
      <p:graphicFrame>
        <p:nvGraphicFramePr>
          <p:cNvPr id="27" name="Chart 26"/>
          <p:cNvGraphicFramePr/>
          <p:nvPr>
            <p:extLst/>
          </p:nvPr>
        </p:nvGraphicFramePr>
        <p:xfrm>
          <a:off x="0" y="1987741"/>
          <a:ext cx="9905999" cy="2055133"/>
        </p:xfrm>
        <a:graphic>
          <a:graphicData uri="http://schemas.openxmlformats.org/drawingml/2006/chart">
            <c:chart xmlns:c="http://schemas.openxmlformats.org/drawingml/2006/chart" xmlns:r="http://schemas.openxmlformats.org/officeDocument/2006/relationships" r:id="rId3"/>
          </a:graphicData>
        </a:graphic>
      </p:graphicFrame>
      <p:sp>
        <p:nvSpPr>
          <p:cNvPr id="28" name="Content Placeholder 5"/>
          <p:cNvSpPr txBox="1">
            <a:spLocks/>
          </p:cNvSpPr>
          <p:nvPr/>
        </p:nvSpPr>
        <p:spPr bwMode="auto">
          <a:xfrm>
            <a:off x="362559" y="980728"/>
            <a:ext cx="9173947"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0"/>
              </a:spcAft>
              <a:buFont typeface="Arial" panose="020B0604020202020204" pitchFamily="34" charset="0"/>
              <a:buChar char="•"/>
            </a:pPr>
            <a:r>
              <a:rPr lang="es-ES" sz="1100" dirty="0" smtClean="0">
                <a:solidFill>
                  <a:srgbClr val="002060"/>
                </a:solidFill>
              </a:rPr>
              <a:t>A nivel de visitantes que pernoctan, la </a:t>
            </a:r>
            <a:r>
              <a:rPr lang="es-ES" sz="1100" b="1" dirty="0" smtClean="0">
                <a:solidFill>
                  <a:srgbClr val="002060"/>
                </a:solidFill>
              </a:rPr>
              <a:t>brecha de Lima vs el resto del set se ha reducido ligeramente </a:t>
            </a:r>
            <a:r>
              <a:rPr lang="es-ES" sz="1100" dirty="0" smtClean="0">
                <a:solidFill>
                  <a:srgbClr val="002060"/>
                </a:solidFill>
              </a:rPr>
              <a:t>desde 2013 (-0,8M). En este periodo, </a:t>
            </a:r>
            <a:r>
              <a:rPr lang="es-ES" sz="1100" b="1" dirty="0" smtClean="0">
                <a:solidFill>
                  <a:srgbClr val="002060"/>
                </a:solidFill>
              </a:rPr>
              <a:t>Quito muestra el 2º mayor ritmo de crecimiento anual (+12%)</a:t>
            </a:r>
            <a:r>
              <a:rPr lang="es-ES" sz="1100" dirty="0" smtClean="0">
                <a:solidFill>
                  <a:srgbClr val="002060"/>
                </a:solidFill>
              </a:rPr>
              <a:t>, aunque situándose </a:t>
            </a:r>
            <a:r>
              <a:rPr lang="es-ES" sz="1100" b="1" dirty="0" smtClean="0">
                <a:solidFill>
                  <a:srgbClr val="002060"/>
                </a:solidFill>
              </a:rPr>
              <a:t>a la cola del set en volumen de visitantes </a:t>
            </a:r>
            <a:r>
              <a:rPr lang="es-ES" sz="1100" dirty="0" smtClean="0">
                <a:solidFill>
                  <a:srgbClr val="002060"/>
                </a:solidFill>
              </a:rPr>
              <a:t>por detrás de Montevideo y Bogotá</a:t>
            </a:r>
          </a:p>
          <a:p>
            <a:pPr marL="171450" indent="-171450" algn="just">
              <a:spcAft>
                <a:spcPts val="0"/>
              </a:spcAft>
              <a:buFont typeface="Arial" panose="020B0604020202020204" pitchFamily="34" charset="0"/>
              <a:buChar char="•"/>
            </a:pPr>
            <a:r>
              <a:rPr lang="es-ES" sz="1100" dirty="0" smtClean="0">
                <a:solidFill>
                  <a:srgbClr val="002060"/>
                </a:solidFill>
              </a:rPr>
              <a:t>Destaca el elevado gasto de los visitantes en Buenos Aires, y Quito con la mayor tasa de crecimiento, a pesar de la reducción del gasto directo registrado en las estadísticas oficiales</a:t>
            </a:r>
            <a:endParaRPr lang="es-ES" sz="1100" dirty="0">
              <a:solidFill>
                <a:srgbClr val="002776"/>
              </a:solidFill>
            </a:endParaRPr>
          </a:p>
        </p:txBody>
      </p:sp>
      <p:grpSp>
        <p:nvGrpSpPr>
          <p:cNvPr id="29" name="Group 28"/>
          <p:cNvGrpSpPr/>
          <p:nvPr/>
        </p:nvGrpSpPr>
        <p:grpSpPr>
          <a:xfrm>
            <a:off x="344488" y="4206049"/>
            <a:ext cx="9192018" cy="325398"/>
            <a:chOff x="4716463" y="2078780"/>
            <a:chExt cx="3959081" cy="325398"/>
          </a:xfrm>
        </p:grpSpPr>
        <p:cxnSp>
          <p:nvCxnSpPr>
            <p:cNvPr id="30" name="Straight Connector 29"/>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31" name="Rectangle 30"/>
            <p:cNvSpPr/>
            <p:nvPr/>
          </p:nvSpPr>
          <p:spPr>
            <a:xfrm>
              <a:off x="5620644" y="2078780"/>
              <a:ext cx="2226159"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Gasto de los visitantes internacionales (US$ miles de millones), 2010-15</a:t>
              </a:r>
              <a:endParaRPr lang="es-ES" sz="1100" b="1" dirty="0">
                <a:solidFill>
                  <a:srgbClr val="002060"/>
                </a:solidFill>
              </a:endParaRPr>
            </a:p>
          </p:txBody>
        </p:sp>
      </p:grpSp>
      <p:graphicFrame>
        <p:nvGraphicFramePr>
          <p:cNvPr id="32" name="Chart 31"/>
          <p:cNvGraphicFramePr/>
          <p:nvPr>
            <p:extLst/>
          </p:nvPr>
        </p:nvGraphicFramePr>
        <p:xfrm>
          <a:off x="0" y="4455855"/>
          <a:ext cx="9905999" cy="19959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 name="Table 4"/>
          <p:cNvGraphicFramePr>
            <a:graphicFrameLocks noGrp="1"/>
          </p:cNvGraphicFramePr>
          <p:nvPr>
            <p:extLst/>
          </p:nvPr>
        </p:nvGraphicFramePr>
        <p:xfrm>
          <a:off x="0" y="3906323"/>
          <a:ext cx="9813344" cy="396240"/>
        </p:xfrm>
        <a:graphic>
          <a:graphicData uri="http://schemas.openxmlformats.org/drawingml/2006/table">
            <a:tbl>
              <a:tblPr firstRow="1" bandRow="1">
                <a:tableStyleId>{5C22544A-7EE6-4342-B048-85BDC9FD1C3A}</a:tableStyleId>
              </a:tblPr>
              <a:tblGrid>
                <a:gridCol w="853305"/>
                <a:gridCol w="643311"/>
                <a:gridCol w="864096"/>
                <a:gridCol w="936104"/>
                <a:gridCol w="969709"/>
                <a:gridCol w="1046515"/>
                <a:gridCol w="864096"/>
                <a:gridCol w="1080120"/>
                <a:gridCol w="792088"/>
                <a:gridCol w="864000"/>
                <a:gridCol w="900000"/>
              </a:tblGrid>
              <a:tr h="360000">
                <a:tc>
                  <a:txBody>
                    <a:bodyPr/>
                    <a:lstStyle/>
                    <a:p>
                      <a:r>
                        <a:rPr lang="es-ES" sz="1000" b="0" dirty="0" smtClean="0">
                          <a:solidFill>
                            <a:srgbClr val="002060"/>
                          </a:solidFill>
                        </a:rPr>
                        <a:t>TACC 2010-15</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0" dirty="0" smtClean="0">
                          <a:solidFill>
                            <a:srgbClr val="002060"/>
                          </a:solidFill>
                        </a:rPr>
                        <a:t>15%</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9%</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4%</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7%</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-2%</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3%</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7%</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9%</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b="0" dirty="0" smtClean="0">
                          <a:solidFill>
                            <a:srgbClr val="002060"/>
                          </a:solidFill>
                        </a:rPr>
                        <a:t>1%</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100" b="1" dirty="0" smtClean="0">
                          <a:solidFill>
                            <a:schemeClr val="bg1"/>
                          </a:solidFill>
                        </a:rPr>
                        <a:t>12%</a:t>
                      </a:r>
                      <a:endParaRPr lang="es-ES" sz="1100" b="1"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r>
            </a:tbl>
          </a:graphicData>
        </a:graphic>
      </p:graphicFrame>
      <p:graphicFrame>
        <p:nvGraphicFramePr>
          <p:cNvPr id="33" name="Table 32"/>
          <p:cNvGraphicFramePr>
            <a:graphicFrameLocks noGrp="1"/>
          </p:cNvGraphicFramePr>
          <p:nvPr>
            <p:extLst/>
          </p:nvPr>
        </p:nvGraphicFramePr>
        <p:xfrm>
          <a:off x="0" y="6345128"/>
          <a:ext cx="9813344" cy="396240"/>
        </p:xfrm>
        <a:graphic>
          <a:graphicData uri="http://schemas.openxmlformats.org/drawingml/2006/table">
            <a:tbl>
              <a:tblPr firstRow="1" bandRow="1">
                <a:tableStyleId>{5C22544A-7EE6-4342-B048-85BDC9FD1C3A}</a:tableStyleId>
              </a:tblPr>
              <a:tblGrid>
                <a:gridCol w="853305"/>
                <a:gridCol w="643311"/>
                <a:gridCol w="864096"/>
                <a:gridCol w="936104"/>
                <a:gridCol w="969709"/>
                <a:gridCol w="1046515"/>
                <a:gridCol w="864096"/>
                <a:gridCol w="1080120"/>
                <a:gridCol w="792088"/>
                <a:gridCol w="864000"/>
                <a:gridCol w="900000"/>
              </a:tblGrid>
              <a:tr h="360000">
                <a:tc>
                  <a:txBody>
                    <a:bodyPr/>
                    <a:lstStyle/>
                    <a:p>
                      <a:pPr rtl="0"/>
                      <a:r>
                        <a:rPr lang="es-ES" sz="1000" b="0" dirty="0" smtClean="0">
                          <a:solidFill>
                            <a:srgbClr val="002060"/>
                          </a:solidFill>
                        </a:rPr>
                        <a:t>TACC 2010-15</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000" b="0" dirty="0" smtClean="0">
                          <a:solidFill>
                            <a:srgbClr val="002060"/>
                          </a:solidFill>
                        </a:rPr>
                        <a:t>11%</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12%</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5%</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10%</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-5%</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3%</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2%</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0%</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000" b="0" dirty="0" smtClean="0">
                          <a:solidFill>
                            <a:srgbClr val="002060"/>
                          </a:solidFill>
                        </a:rPr>
                        <a:t>5%</a:t>
                      </a:r>
                      <a:endParaRPr lang="es-ES" sz="1000" b="0" dirty="0">
                        <a:solidFill>
                          <a:srgbClr val="002060"/>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rtl="0"/>
                      <a:r>
                        <a:rPr lang="es-ES" sz="1100" b="1" dirty="0" smtClean="0">
                          <a:solidFill>
                            <a:schemeClr val="bg1"/>
                          </a:solidFill>
                        </a:rPr>
                        <a:t>15%</a:t>
                      </a:r>
                      <a:endParaRPr lang="es-ES" sz="1100" b="1"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r>
            </a:tbl>
          </a:graphicData>
        </a:graphic>
      </p:graphicFrame>
    </p:spTree>
    <p:extLst>
      <p:ext uri="{BB962C8B-B14F-4D97-AF65-F5344CB8AC3E}">
        <p14:creationId xmlns:p14="http://schemas.microsoft.com/office/powerpoint/2010/main" val="533424888"/>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email">
            <a:extLst>
              <a:ext uri="{28A0092B-C50C-407E-A947-70E740481C1C}">
                <a14:useLocalDpi xmlns:a14="http://schemas.microsoft.com/office/drawing/2010/main" val="0"/>
              </a:ext>
            </a:extLst>
          </a:blip>
          <a:srcRect/>
          <a:stretch/>
        </p:blipFill>
        <p:spPr>
          <a:xfrm>
            <a:off x="5097463" y="1728279"/>
            <a:ext cx="4459019" cy="4653049"/>
          </a:xfrm>
          <a:prstGeom prst="rect">
            <a:avLst/>
          </a:prstGeom>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(v/ix)</a:t>
            </a:r>
            <a:endParaRPr lang="es-ES" sz="1400" i="1" dirty="0">
              <a:solidFill>
                <a:srgbClr val="00B0F0"/>
              </a:solidFill>
              <a:cs typeface="Arial" charset="0"/>
            </a:endParaRPr>
          </a:p>
        </p:txBody>
      </p:sp>
      <p:sp>
        <p:nvSpPr>
          <p:cNvPr id="7" name="Rectangle 6"/>
          <p:cNvSpPr/>
          <p:nvPr/>
        </p:nvSpPr>
        <p:spPr bwMode="auto">
          <a:xfrm>
            <a:off x="344488" y="1441373"/>
            <a:ext cx="4464050" cy="5011816"/>
          </a:xfrm>
          <a:prstGeom prst="rect">
            <a:avLst/>
          </a:prstGeom>
          <a:solidFill>
            <a:schemeClr val="bg1">
              <a:lumMod val="85000"/>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graphicFrame>
        <p:nvGraphicFramePr>
          <p:cNvPr id="11" name="Table 10"/>
          <p:cNvGraphicFramePr>
            <a:graphicFrameLocks noGrp="1"/>
          </p:cNvGraphicFramePr>
          <p:nvPr>
            <p:extLst/>
          </p:nvPr>
        </p:nvGraphicFramePr>
        <p:xfrm>
          <a:off x="436139" y="1453999"/>
          <a:ext cx="4248000" cy="4928823"/>
        </p:xfrm>
        <a:graphic>
          <a:graphicData uri="http://schemas.openxmlformats.org/drawingml/2006/table">
            <a:tbl>
              <a:tblPr bandRow="1">
                <a:tableStyleId>{5C22544A-7EE6-4342-B048-85BDC9FD1C3A}</a:tableStyleId>
              </a:tblPr>
              <a:tblGrid>
                <a:gridCol w="972000"/>
                <a:gridCol w="3276000"/>
              </a:tblGrid>
              <a:tr h="131673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y objetivos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Desarrollar negocios relacionados al sector turístico en inmuebles públicos a través de alianzas público-privadas</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Dinamizar la economía del Centro Histórico de Quito</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Ampliar la oferta de servicios turísticos en la zona</a:t>
                      </a:r>
                      <a:endParaRPr lang="es-ES" sz="105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3302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Localización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baseline="0" dirty="0" smtClean="0">
                          <a:solidFill>
                            <a:schemeClr val="tx2"/>
                          </a:solidFill>
                        </a:rPr>
                        <a:t>Centro Histórico de Quito</a:t>
                      </a:r>
                    </a:p>
                    <a:p>
                      <a:pPr marL="171450" lvl="0" indent="-171450" algn="just" defTabSz="806555" rtl="0" eaLnBrk="1" latinLnBrk="0" hangingPunct="1">
                        <a:buFont typeface="Arial" panose="020B0604020202020204" pitchFamily="34" charset="0"/>
                        <a:buChar char="•"/>
                      </a:pPr>
                      <a:r>
                        <a:rPr lang="es-ES" sz="1050" kern="1200" baseline="0" dirty="0" err="1" smtClean="0">
                          <a:solidFill>
                            <a:schemeClr val="tx2"/>
                          </a:solidFill>
                          <a:latin typeface="+mn-lt"/>
                          <a:ea typeface="+mn-ea"/>
                          <a:cs typeface="+mn-cs"/>
                        </a:rPr>
                        <a:t>Cadisán</a:t>
                      </a:r>
                      <a:r>
                        <a:rPr lang="es-ES" sz="1050" kern="1200" baseline="0" dirty="0" smtClean="0">
                          <a:solidFill>
                            <a:schemeClr val="tx2"/>
                          </a:solidFill>
                          <a:latin typeface="+mn-lt"/>
                          <a:ea typeface="+mn-ea"/>
                          <a:cs typeface="+mn-cs"/>
                        </a:rPr>
                        <a:t>: García Moreno Nº1021 y Mejía (esquina)</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Casa Mejía: Venezuela Nº 976 y Mejía (esquina) </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Pérez Pallares: c/ Guayaquil Nº135 y Rocafuerte</a:t>
                      </a:r>
                      <a:endParaRPr lang="es-ES" sz="105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8834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Situación</a:t>
                      </a:r>
                      <a:r>
                        <a:rPr lang="es-ES" sz="1100" b="1" baseline="0" dirty="0" smtClean="0">
                          <a:solidFill>
                            <a:srgbClr val="002060"/>
                          </a:solidFill>
                          <a:cs typeface="Arial" charset="0"/>
                        </a:rPr>
                        <a:t> actual</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Stand </a:t>
                      </a:r>
                      <a:r>
                        <a:rPr lang="es-ES" sz="1100" dirty="0" err="1" smtClean="0">
                          <a:solidFill>
                            <a:schemeClr val="tx2"/>
                          </a:solidFill>
                        </a:rPr>
                        <a:t>by</a:t>
                      </a:r>
                      <a:r>
                        <a:rPr lang="es-ES" sz="1100" dirty="0" smtClean="0">
                          <a:solidFill>
                            <a:schemeClr val="tx2"/>
                          </a:solidFill>
                        </a:rPr>
                        <a:t>.</a:t>
                      </a:r>
                      <a:r>
                        <a:rPr lang="es-ES" sz="1100" baseline="0" dirty="0" smtClean="0">
                          <a:solidFill>
                            <a:schemeClr val="tx2"/>
                          </a:solidFill>
                        </a:rPr>
                        <a:t> S</a:t>
                      </a:r>
                      <a:r>
                        <a:rPr lang="es-ES" sz="1100" dirty="0" smtClean="0">
                          <a:solidFill>
                            <a:schemeClr val="tx2"/>
                          </a:solidFill>
                        </a:rPr>
                        <a:t>e debe reubicar las oficinas municipales que se encuentran funcionando en las casas patrimoniales que</a:t>
                      </a:r>
                      <a:r>
                        <a:rPr lang="es-ES" sz="1100" baseline="0" dirty="0" smtClean="0">
                          <a:solidFill>
                            <a:schemeClr val="tx2"/>
                          </a:solidFill>
                        </a:rPr>
                        <a:t> son parte del proyecto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5823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2013</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5823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fin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err="1" smtClean="0">
                          <a:solidFill>
                            <a:schemeClr val="tx2"/>
                          </a:solidFill>
                        </a:rPr>
                        <a:t>n.d</a:t>
                      </a:r>
                      <a:r>
                        <a:rPr lang="es-ES" sz="1100" dirty="0" smtClean="0">
                          <a:solidFill>
                            <a:schemeClr val="tx2"/>
                          </a:solidFill>
                        </a:rPr>
                        <a:t>.</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568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Inversión total estimada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Casa </a:t>
                      </a:r>
                      <a:r>
                        <a:rPr lang="es-ES" sz="1050" kern="1200" baseline="0" dirty="0" err="1" smtClean="0">
                          <a:solidFill>
                            <a:schemeClr val="tx2"/>
                          </a:solidFill>
                          <a:latin typeface="+mn-lt"/>
                          <a:ea typeface="+mn-ea"/>
                          <a:cs typeface="+mn-cs"/>
                        </a:rPr>
                        <a:t>Cadisán</a:t>
                      </a:r>
                      <a:r>
                        <a:rPr lang="es-ES" sz="1050" kern="1200" baseline="0" dirty="0" smtClean="0">
                          <a:solidFill>
                            <a:schemeClr val="tx2"/>
                          </a:solidFill>
                          <a:latin typeface="+mn-lt"/>
                          <a:ea typeface="+mn-ea"/>
                          <a:cs typeface="+mn-cs"/>
                        </a:rPr>
                        <a:t>: $1,056,998</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Casa Pérez Pallares: $4,408,141</a:t>
                      </a:r>
                    </a:p>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Casa Mejía: $1,511,031</a:t>
                      </a:r>
                      <a:endParaRPr lang="es-ES" sz="105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5823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Rol de Quito Turismo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defTabSz="806555" rtl="0" eaLnBrk="1" latinLnBrk="0" hangingPunct="1">
                        <a:buFont typeface="Arial" panose="020B0604020202020204" pitchFamily="34" charset="0"/>
                        <a:buChar char="•"/>
                      </a:pPr>
                      <a:r>
                        <a:rPr lang="es-ES" sz="1050" kern="1200" baseline="0" dirty="0" smtClean="0">
                          <a:solidFill>
                            <a:schemeClr val="tx2"/>
                          </a:solidFill>
                          <a:latin typeface="+mn-lt"/>
                          <a:ea typeface="+mn-ea"/>
                          <a:cs typeface="+mn-cs"/>
                        </a:rPr>
                        <a:t>Beneficio económico para Quito Turismo a través de alianza </a:t>
                      </a:r>
                      <a:r>
                        <a:rPr lang="es-ES" sz="1050" kern="1200" baseline="0" dirty="0" err="1" smtClean="0">
                          <a:solidFill>
                            <a:schemeClr val="tx2"/>
                          </a:solidFill>
                          <a:latin typeface="+mn-lt"/>
                          <a:ea typeface="+mn-ea"/>
                          <a:cs typeface="+mn-cs"/>
                        </a:rPr>
                        <a:t>estratéigca</a:t>
                      </a:r>
                      <a:endParaRPr lang="es-ES" sz="105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5823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err="1" smtClean="0">
                          <a:solidFill>
                            <a:srgbClr val="002060"/>
                          </a:solidFill>
                          <a:cs typeface="Arial" charset="0"/>
                        </a:rPr>
                        <a:t>Stakeholders</a:t>
                      </a:r>
                      <a:r>
                        <a:rPr lang="es-ES" sz="1100" b="1" baseline="0" dirty="0" smtClean="0">
                          <a:solidFill>
                            <a:srgbClr val="002060"/>
                          </a:solidFill>
                          <a:cs typeface="Arial" charset="0"/>
                        </a:rPr>
                        <a:t> involucrados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Municipio</a:t>
                      </a:r>
                      <a:r>
                        <a:rPr lang="es-ES" sz="1100" baseline="0" dirty="0" smtClean="0">
                          <a:solidFill>
                            <a:schemeClr val="tx2"/>
                          </a:solidFill>
                        </a:rPr>
                        <a:t> de Quito, Quito Turismo, inversionistas privados</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itle 1"/>
          <p:cNvSpPr txBox="1">
            <a:spLocks/>
          </p:cNvSpPr>
          <p:nvPr/>
        </p:nvSpPr>
        <p:spPr bwMode="auto">
          <a:xfrm>
            <a:off x="5097463" y="1441373"/>
            <a:ext cx="446405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Mapa de localización</a:t>
            </a:r>
            <a:endParaRPr lang="es-ES" sz="1200" b="1" i="1" u="sng" dirty="0">
              <a:solidFill>
                <a:srgbClr val="00B0F0"/>
              </a:solidFill>
              <a:cs typeface="Arial" charset="0"/>
            </a:endParaRPr>
          </a:p>
        </p:txBody>
      </p:sp>
      <p:sp>
        <p:nvSpPr>
          <p:cNvPr id="14" name="Rounded Rectangle 13"/>
          <p:cNvSpPr/>
          <p:nvPr/>
        </p:nvSpPr>
        <p:spPr bwMode="auto">
          <a:xfrm>
            <a:off x="339457" y="1111247"/>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pPr>
            <a:r>
              <a:rPr lang="es-ES" sz="1200" b="1" dirty="0" smtClean="0">
                <a:solidFill>
                  <a:srgbClr val="FFFFFF"/>
                </a:solidFill>
              </a:rPr>
              <a:t>C. CASAS PATRIMONIALES </a:t>
            </a:r>
            <a:r>
              <a:rPr lang="es-ES" sz="1200" dirty="0" smtClean="0">
                <a:solidFill>
                  <a:srgbClr val="FFFFFF"/>
                </a:solidFill>
              </a:rPr>
              <a:t>– </a:t>
            </a:r>
            <a:r>
              <a:rPr lang="es-ES" sz="1200" dirty="0">
                <a:solidFill>
                  <a:srgbClr val="FFFFFF"/>
                </a:solidFill>
              </a:rPr>
              <a:t>Visión general del </a:t>
            </a:r>
            <a:r>
              <a:rPr lang="es-ES" sz="1200" dirty="0" smtClean="0">
                <a:solidFill>
                  <a:srgbClr val="FFFFFF"/>
                </a:solidFill>
              </a:rPr>
              <a:t>proyecto</a:t>
            </a:r>
            <a:endParaRPr lang="es-ES" sz="1200" b="1" dirty="0">
              <a:solidFill>
                <a:srgbClr val="FFFFFF"/>
              </a:solidFill>
            </a:endParaRPr>
          </a:p>
        </p:txBody>
      </p:sp>
      <p:pic>
        <p:nvPicPr>
          <p:cNvPr id="16" name="3F0DD60B-72FB-4A7A-BBC2-7F3F6B002DAA" descr="A39DE074-27B1-40F3-A8AD-4FB81B03A2C9@quito-turismo"/>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r="77427" b="92526"/>
          <a:stretch/>
        </p:blipFill>
        <p:spPr bwMode="auto">
          <a:xfrm>
            <a:off x="5097463" y="1728279"/>
            <a:ext cx="1007665" cy="476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Oval 16"/>
          <p:cNvSpPr/>
          <p:nvPr/>
        </p:nvSpPr>
        <p:spPr>
          <a:xfrm>
            <a:off x="7484523" y="3059679"/>
            <a:ext cx="180000" cy="180000"/>
          </a:xfrm>
          <a:prstGeom prst="ellipse">
            <a:avLst/>
          </a:prstGeom>
          <a:solidFill>
            <a:schemeClr val="accent3"/>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8" name="Slide Number Placeholder 3"/>
          <p:cNvSpPr txBox="1">
            <a:spLocks/>
          </p:cNvSpPr>
          <p:nvPr/>
        </p:nvSpPr>
        <p:spPr>
          <a:xfrm>
            <a:off x="7177484" y="2698649"/>
            <a:ext cx="614077" cy="23357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smtClean="0">
                <a:solidFill>
                  <a:srgbClr val="002060"/>
                </a:solidFill>
              </a:rPr>
              <a:t>Casa </a:t>
            </a:r>
            <a:r>
              <a:rPr lang="es-ES" dirty="0" err="1" smtClean="0">
                <a:solidFill>
                  <a:srgbClr val="002060"/>
                </a:solidFill>
              </a:rPr>
              <a:t>Cadisán</a:t>
            </a:r>
            <a:endParaRPr lang="es-ES" dirty="0">
              <a:solidFill>
                <a:srgbClr val="002060"/>
              </a:solidFill>
            </a:endParaRPr>
          </a:p>
        </p:txBody>
      </p:sp>
      <p:grpSp>
        <p:nvGrpSpPr>
          <p:cNvPr id="19" name="Group 18"/>
          <p:cNvGrpSpPr>
            <a:grpSpLocks/>
          </p:cNvGrpSpPr>
          <p:nvPr/>
        </p:nvGrpSpPr>
        <p:grpSpPr bwMode="auto">
          <a:xfrm>
            <a:off x="5164642" y="5743376"/>
            <a:ext cx="287338" cy="576263"/>
            <a:chOff x="476" y="3249"/>
            <a:chExt cx="181" cy="363"/>
          </a:xfrm>
          <a:solidFill>
            <a:schemeClr val="bg1"/>
          </a:solidFill>
        </p:grpSpPr>
        <p:sp>
          <p:nvSpPr>
            <p:cNvPr id="20" name="Oval 19"/>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21" name="Rectangle 20"/>
            <p:cNvSpPr>
              <a:spLocks noChangeArrowheads="1"/>
            </p:cNvSpPr>
            <p:nvPr/>
          </p:nvSpPr>
          <p:spPr bwMode="auto">
            <a:xfrm>
              <a:off x="476" y="3249"/>
              <a:ext cx="181" cy="15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22"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3"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4"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6" name="Slide Number Placeholder 3"/>
          <p:cNvSpPr txBox="1">
            <a:spLocks/>
          </p:cNvSpPr>
          <p:nvPr/>
        </p:nvSpPr>
        <p:spPr>
          <a:xfrm>
            <a:off x="6960446" y="3483922"/>
            <a:ext cx="614077" cy="27053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smtClean="0">
                <a:solidFill>
                  <a:srgbClr val="002060"/>
                </a:solidFill>
              </a:rPr>
              <a:t>Casa Pérez Pallares</a:t>
            </a:r>
            <a:endParaRPr lang="es-ES" dirty="0">
              <a:solidFill>
                <a:srgbClr val="002060"/>
              </a:solidFill>
            </a:endParaRPr>
          </a:p>
        </p:txBody>
      </p:sp>
      <p:sp>
        <p:nvSpPr>
          <p:cNvPr id="27" name="Slide Number Placeholder 3"/>
          <p:cNvSpPr txBox="1">
            <a:spLocks/>
          </p:cNvSpPr>
          <p:nvPr/>
        </p:nvSpPr>
        <p:spPr>
          <a:xfrm>
            <a:off x="7805616" y="2846402"/>
            <a:ext cx="396631" cy="27053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smtClean="0">
                <a:solidFill>
                  <a:srgbClr val="002060"/>
                </a:solidFill>
              </a:rPr>
              <a:t>Casa Mejía</a:t>
            </a:r>
            <a:endParaRPr lang="es-ES" dirty="0">
              <a:solidFill>
                <a:srgbClr val="002060"/>
              </a:solidFill>
            </a:endParaRPr>
          </a:p>
        </p:txBody>
      </p:sp>
      <p:sp>
        <p:nvSpPr>
          <p:cNvPr id="30" name="Oval 29"/>
          <p:cNvSpPr/>
          <p:nvPr/>
        </p:nvSpPr>
        <p:spPr>
          <a:xfrm>
            <a:off x="7739898" y="3161307"/>
            <a:ext cx="180000" cy="180000"/>
          </a:xfrm>
          <a:prstGeom prst="ellipse">
            <a:avLst/>
          </a:prstGeom>
          <a:solidFill>
            <a:schemeClr val="accent3"/>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1" name="Oval 30"/>
          <p:cNvSpPr/>
          <p:nvPr/>
        </p:nvSpPr>
        <p:spPr>
          <a:xfrm>
            <a:off x="7634298" y="3439189"/>
            <a:ext cx="180000" cy="180000"/>
          </a:xfrm>
          <a:prstGeom prst="ellipse">
            <a:avLst/>
          </a:prstGeom>
          <a:solidFill>
            <a:schemeClr val="accent3"/>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290</a:t>
            </a:fld>
            <a:endParaRPr lang="es-ES" dirty="0">
              <a:solidFill>
                <a:srgbClr val="002776"/>
              </a:solidFill>
            </a:endParaRPr>
          </a:p>
        </p:txBody>
      </p:sp>
    </p:spTree>
    <p:extLst>
      <p:ext uri="{BB962C8B-B14F-4D97-AF65-F5344CB8AC3E}">
        <p14:creationId xmlns:p14="http://schemas.microsoft.com/office/powerpoint/2010/main" val="337769664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n 8"/>
          <p:cNvPicPr/>
          <p:nvPr/>
        </p:nvPicPr>
        <p:blipFill rotWithShape="1">
          <a:blip r:embed="rId3" cstate="print">
            <a:extLst>
              <a:ext uri="{28A0092B-C50C-407E-A947-70E740481C1C}">
                <a14:useLocalDpi xmlns:a14="http://schemas.microsoft.com/office/drawing/2010/main" val="0"/>
              </a:ext>
            </a:extLst>
          </a:blip>
          <a:srcRect/>
          <a:stretch/>
        </p:blipFill>
        <p:spPr bwMode="auto">
          <a:xfrm>
            <a:off x="756590" y="1547562"/>
            <a:ext cx="3134645" cy="4847785"/>
          </a:xfrm>
          <a:prstGeom prst="rect">
            <a:avLst/>
          </a:prstGeom>
          <a:ln>
            <a:noFill/>
          </a:ln>
          <a:extLst>
            <a:ext uri="{53640926-AAD7-44D8-BBD7-CCE9431645EC}">
              <a14:shadowObscured xmlns:a14="http://schemas.microsoft.com/office/drawing/2010/main"/>
            </a:ext>
          </a:extLst>
        </p:spPr>
      </p:pic>
      <p:pic>
        <p:nvPicPr>
          <p:cNvPr id="11" name="Marcador de contenido 10"/>
          <p:cNvPicPr>
            <a:picLocks noGrp="1"/>
          </p:cNvPicPr>
          <p:nvPr>
            <p:ph idx="1"/>
          </p:nvPr>
        </p:nvPicPr>
        <p:blipFill rotWithShape="1">
          <a:blip r:embed="rId4" cstate="email">
            <a:extLst>
              <a:ext uri="{28A0092B-C50C-407E-A947-70E740481C1C}">
                <a14:useLocalDpi xmlns:a14="http://schemas.microsoft.com/office/drawing/2010/main" val="0"/>
              </a:ext>
            </a:extLst>
          </a:blip>
          <a:srcRect/>
          <a:stretch/>
        </p:blipFill>
        <p:spPr bwMode="auto">
          <a:xfrm>
            <a:off x="4011370" y="1484784"/>
            <a:ext cx="5262110" cy="5091694"/>
          </a:xfrm>
          <a:prstGeom prst="rect">
            <a:avLst/>
          </a:prstGeom>
          <a:ln>
            <a:noFill/>
          </a:ln>
          <a:extLst>
            <a:ext uri="{53640926-AAD7-44D8-BBD7-CCE9431645EC}">
              <a14:shadowObscured xmlns:a14="http://schemas.microsoft.com/office/drawing/2010/main"/>
            </a:ext>
          </a:extLst>
        </p:spPr>
      </p:pic>
      <p:sp>
        <p:nvSpPr>
          <p:cNvPr id="8"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(vi/ix)</a:t>
            </a:r>
            <a:endParaRPr lang="es-ES" sz="1400" i="1" dirty="0">
              <a:solidFill>
                <a:srgbClr val="00B0F0"/>
              </a:solidFill>
              <a:cs typeface="Arial" charset="0"/>
            </a:endParaRPr>
          </a:p>
        </p:txBody>
      </p:sp>
      <p:sp>
        <p:nvSpPr>
          <p:cNvPr id="10" name="Rounded Rectangle 9"/>
          <p:cNvSpPr/>
          <p:nvPr/>
        </p:nvSpPr>
        <p:spPr bwMode="auto">
          <a:xfrm>
            <a:off x="339457" y="1111247"/>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pPr>
            <a:r>
              <a:rPr lang="es-ES" sz="1200" b="1" dirty="0" smtClean="0">
                <a:solidFill>
                  <a:srgbClr val="FFFFFF"/>
                </a:solidFill>
              </a:rPr>
              <a:t>C. CASAS PATRIMONIALES </a:t>
            </a:r>
            <a:r>
              <a:rPr lang="es-ES" sz="1200" dirty="0" smtClean="0">
                <a:solidFill>
                  <a:srgbClr val="FFFFFF"/>
                </a:solidFill>
              </a:rPr>
              <a:t>– Componentes del proyecto</a:t>
            </a:r>
            <a:endParaRPr lang="es-ES" sz="1200" b="1" dirty="0">
              <a:solidFill>
                <a:srgbClr val="FFFFFF"/>
              </a:solidFill>
            </a:endParaRPr>
          </a:p>
        </p:txBody>
      </p:sp>
      <p:sp>
        <p:nvSpPr>
          <p:cNvPr id="1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291</a:t>
            </a:fld>
            <a:endParaRPr lang="es-ES" dirty="0">
              <a:solidFill>
                <a:srgbClr val="002776"/>
              </a:solidFill>
            </a:endParaRPr>
          </a:p>
        </p:txBody>
      </p:sp>
    </p:spTree>
    <p:extLst>
      <p:ext uri="{BB962C8B-B14F-4D97-AF65-F5344CB8AC3E}">
        <p14:creationId xmlns:p14="http://schemas.microsoft.com/office/powerpoint/2010/main" val="16133937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Screen Clippi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488" y="1800326"/>
            <a:ext cx="9217112" cy="3860921"/>
          </a:xfrm>
          <a:prstGeom prst="rect">
            <a:avLst/>
          </a:prstGeom>
        </p:spPr>
      </p:pic>
      <p:sp>
        <p:nvSpPr>
          <p:cNvPr id="8"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(vii/ix)</a:t>
            </a:r>
            <a:endParaRPr lang="es-ES" sz="1400" i="1" dirty="0">
              <a:solidFill>
                <a:srgbClr val="00B0F0"/>
              </a:solidFill>
              <a:cs typeface="Arial" charset="0"/>
            </a:endParaRPr>
          </a:p>
        </p:txBody>
      </p:sp>
      <p:sp>
        <p:nvSpPr>
          <p:cNvPr id="9" name="Rounded Rectangle 8"/>
          <p:cNvSpPr/>
          <p:nvPr/>
        </p:nvSpPr>
        <p:spPr bwMode="auto">
          <a:xfrm>
            <a:off x="339457" y="1111247"/>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pPr>
            <a:r>
              <a:rPr lang="es-ES" sz="1200" b="1" dirty="0" smtClean="0">
                <a:solidFill>
                  <a:srgbClr val="FFFFFF"/>
                </a:solidFill>
              </a:rPr>
              <a:t>C. CASAS PATRIMONIALES </a:t>
            </a:r>
            <a:r>
              <a:rPr lang="es-ES" sz="1200" dirty="0" smtClean="0">
                <a:solidFill>
                  <a:srgbClr val="FFFFFF"/>
                </a:solidFill>
              </a:rPr>
              <a:t>– Componentes del proyecto</a:t>
            </a:r>
            <a:endParaRPr lang="es-ES" sz="1200" b="1" dirty="0">
              <a:solidFill>
                <a:srgbClr val="FFFFFF"/>
              </a:solidFill>
            </a:endParaRPr>
          </a:p>
        </p:txBody>
      </p:sp>
      <p:sp>
        <p:nvSpPr>
          <p:cNvPr id="1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292</a:t>
            </a:fld>
            <a:endParaRPr lang="es-ES" dirty="0">
              <a:solidFill>
                <a:srgbClr val="002776"/>
              </a:solidFill>
            </a:endParaRPr>
          </a:p>
        </p:txBody>
      </p:sp>
    </p:spTree>
    <p:extLst>
      <p:ext uri="{BB962C8B-B14F-4D97-AF65-F5344CB8AC3E}">
        <p14:creationId xmlns:p14="http://schemas.microsoft.com/office/powerpoint/2010/main" val="11186695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(viii/ix)</a:t>
            </a:r>
            <a:endParaRPr lang="es-ES" sz="1400" i="1" dirty="0">
              <a:solidFill>
                <a:srgbClr val="00B0F0"/>
              </a:solidFill>
              <a:cs typeface="Arial" charset="0"/>
            </a:endParaRPr>
          </a:p>
        </p:txBody>
      </p:sp>
      <p:sp>
        <p:nvSpPr>
          <p:cNvPr id="7" name="Rectangle 6"/>
          <p:cNvSpPr/>
          <p:nvPr/>
        </p:nvSpPr>
        <p:spPr bwMode="auto">
          <a:xfrm>
            <a:off x="344488" y="1441373"/>
            <a:ext cx="4464050" cy="5011816"/>
          </a:xfrm>
          <a:prstGeom prst="rect">
            <a:avLst/>
          </a:prstGeom>
          <a:solidFill>
            <a:schemeClr val="bg1">
              <a:lumMod val="85000"/>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graphicFrame>
        <p:nvGraphicFramePr>
          <p:cNvPr id="11" name="Table 10"/>
          <p:cNvGraphicFramePr>
            <a:graphicFrameLocks noGrp="1"/>
          </p:cNvGraphicFramePr>
          <p:nvPr>
            <p:extLst/>
          </p:nvPr>
        </p:nvGraphicFramePr>
        <p:xfrm>
          <a:off x="436139" y="1478381"/>
          <a:ext cx="4252734" cy="4902949"/>
        </p:xfrm>
        <a:graphic>
          <a:graphicData uri="http://schemas.openxmlformats.org/drawingml/2006/table">
            <a:tbl>
              <a:tblPr bandRow="1">
                <a:tableStyleId>{5C22544A-7EE6-4342-B048-85BDC9FD1C3A}</a:tableStyleId>
              </a:tblPr>
              <a:tblGrid>
                <a:gridCol w="1021305"/>
                <a:gridCol w="3231429"/>
              </a:tblGrid>
              <a:tr h="162359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y objetivos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71450" lvl="0" indent="-171450" algn="just" defTabSz="806555" rtl="0" eaLnBrk="1" latinLnBrk="0" hangingPunct="1">
                        <a:buFont typeface="Arial" panose="020B0604020202020204" pitchFamily="34" charset="0"/>
                        <a:buChar char="•"/>
                      </a:pPr>
                      <a:r>
                        <a:rPr lang="es-ES" altLang="es-EC" sz="1050" kern="1200" baseline="0" dirty="0" smtClean="0">
                          <a:solidFill>
                            <a:schemeClr val="tx2"/>
                          </a:solidFill>
                          <a:latin typeface="+mn-lt"/>
                          <a:ea typeface="+mn-ea"/>
                          <a:cs typeface="+mn-cs"/>
                        </a:rPr>
                        <a:t>Económico: propender el desarrollo local a través de emprendimientos de alta calidad en base a prácticas empresariales adecuadas</a:t>
                      </a:r>
                    </a:p>
                    <a:p>
                      <a:pPr marL="171450" lvl="0" indent="-171450" algn="just" defTabSz="806555" rtl="0" eaLnBrk="1" latinLnBrk="0" hangingPunct="1">
                        <a:buFont typeface="Arial" panose="020B0604020202020204" pitchFamily="34" charset="0"/>
                        <a:buChar char="•"/>
                      </a:pPr>
                      <a:r>
                        <a:rPr lang="es-ES" altLang="es-EC" sz="1050" kern="1200" baseline="0" dirty="0" smtClean="0">
                          <a:solidFill>
                            <a:schemeClr val="tx2"/>
                          </a:solidFill>
                          <a:latin typeface="+mn-lt"/>
                          <a:ea typeface="+mn-ea"/>
                          <a:cs typeface="+mn-cs"/>
                        </a:rPr>
                        <a:t>Socio-cultural: incentivar la revitalización, empoderamiento e identidad cultural de las comunidades involucradas</a:t>
                      </a:r>
                    </a:p>
                    <a:p>
                      <a:pPr marL="171450" lvl="0" indent="-171450" algn="just" defTabSz="806555" rtl="0" eaLnBrk="1" latinLnBrk="0" hangingPunct="1">
                        <a:buFont typeface="Arial" panose="020B0604020202020204" pitchFamily="34" charset="0"/>
                        <a:buChar char="•"/>
                      </a:pPr>
                      <a:r>
                        <a:rPr lang="es-ES" altLang="es-EC" sz="1050" kern="1200" baseline="0" dirty="0" smtClean="0">
                          <a:solidFill>
                            <a:schemeClr val="tx2"/>
                          </a:solidFill>
                          <a:latin typeface="+mn-lt"/>
                          <a:ea typeface="+mn-ea"/>
                          <a:cs typeface="+mn-cs"/>
                        </a:rPr>
                        <a:t>Ambiental: estimular el uso responsable de los recursos disponibles para su conservación y cuidado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09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Localización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San Antonio de Pichincha,</a:t>
                      </a:r>
                      <a:r>
                        <a:rPr lang="es-ES" sz="1100" baseline="0" dirty="0" smtClean="0">
                          <a:solidFill>
                            <a:schemeClr val="tx2"/>
                          </a:solidFill>
                        </a:rPr>
                        <a:t> norte de Quito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9202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Situación</a:t>
                      </a:r>
                      <a:r>
                        <a:rPr lang="es-ES" sz="1100" b="1" baseline="0" dirty="0" smtClean="0">
                          <a:solidFill>
                            <a:srgbClr val="002060"/>
                          </a:solidFill>
                          <a:cs typeface="Arial" charset="0"/>
                        </a:rPr>
                        <a:t> actual</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Este</a:t>
                      </a:r>
                      <a:r>
                        <a:rPr lang="es-ES" sz="1100" baseline="0" dirty="0" smtClean="0">
                          <a:solidFill>
                            <a:schemeClr val="tx2"/>
                          </a:solidFill>
                        </a:rPr>
                        <a:t> proyecto no se ha implementado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372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err="1" smtClean="0">
                          <a:solidFill>
                            <a:schemeClr val="tx2"/>
                          </a:solidFill>
                        </a:rPr>
                        <a:t>n.d</a:t>
                      </a:r>
                      <a:r>
                        <a:rPr lang="es-ES" sz="1100" dirty="0" smtClean="0">
                          <a:solidFill>
                            <a:schemeClr val="tx2"/>
                          </a:solidFill>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372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fin (real/</a:t>
                      </a:r>
                      <a:r>
                        <a:rPr lang="es-ES" sz="1100" b="1" baseline="0" dirty="0" err="1" smtClean="0">
                          <a:solidFill>
                            <a:srgbClr val="002060"/>
                          </a:solidFill>
                          <a:cs typeface="Arial" charset="0"/>
                        </a:rPr>
                        <a:t>est</a:t>
                      </a:r>
                      <a:r>
                        <a:rPr lang="es-ES" sz="1100" b="1" baseline="0" dirty="0" smtClean="0">
                          <a:solidFill>
                            <a:srgbClr val="002060"/>
                          </a:solidFill>
                          <a:cs typeface="Arial" charset="0"/>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806555" rtl="0" eaLnBrk="1" fontAlgn="auto" latinLnBrk="0" hangingPunct="1">
                        <a:lnSpc>
                          <a:spcPct val="100000"/>
                        </a:lnSpc>
                        <a:spcBef>
                          <a:spcPts val="0"/>
                        </a:spcBef>
                        <a:spcAft>
                          <a:spcPts val="0"/>
                        </a:spcAft>
                        <a:buClrTx/>
                        <a:buSzTx/>
                        <a:buFontTx/>
                        <a:buNone/>
                        <a:tabLst/>
                        <a:defRPr/>
                      </a:pPr>
                      <a:r>
                        <a:rPr lang="es-ES" sz="1100" dirty="0" err="1" smtClean="0">
                          <a:solidFill>
                            <a:schemeClr val="tx2"/>
                          </a:solidFill>
                        </a:rPr>
                        <a:t>n.d</a:t>
                      </a:r>
                      <a:r>
                        <a:rPr lang="es-ES" sz="1100" dirty="0" smtClean="0">
                          <a:solidFill>
                            <a:schemeClr val="tx2"/>
                          </a:solidFill>
                        </a:rPr>
                        <a: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372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Inversión total estimada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$89,900,00</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372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Rol de Quito Turismo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err="1" smtClean="0">
                          <a:solidFill>
                            <a:schemeClr val="tx2"/>
                          </a:solidFill>
                        </a:rPr>
                        <a:t>n.a</a:t>
                      </a:r>
                      <a:r>
                        <a:rPr lang="es-ES" sz="1100" dirty="0" smtClean="0">
                          <a:solidFill>
                            <a:schemeClr val="tx2"/>
                          </a:solidFill>
                        </a:rPr>
                        <a:t>.</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372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err="1" smtClean="0">
                          <a:solidFill>
                            <a:srgbClr val="002060"/>
                          </a:solidFill>
                          <a:cs typeface="Arial" charset="0"/>
                        </a:rPr>
                        <a:t>Stakeholders</a:t>
                      </a:r>
                      <a:r>
                        <a:rPr lang="es-ES" sz="1100" b="1" baseline="0" dirty="0" smtClean="0">
                          <a:solidFill>
                            <a:srgbClr val="002060"/>
                          </a:solidFill>
                          <a:cs typeface="Arial" charset="0"/>
                        </a:rPr>
                        <a:t> involucrados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Gobierno</a:t>
                      </a:r>
                      <a:r>
                        <a:rPr lang="es-ES" sz="1100" baseline="0" dirty="0" smtClean="0">
                          <a:solidFill>
                            <a:schemeClr val="tx2"/>
                          </a:solidFill>
                        </a:rPr>
                        <a:t> central, inversionistas privados</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itle 1"/>
          <p:cNvSpPr txBox="1">
            <a:spLocks/>
          </p:cNvSpPr>
          <p:nvPr/>
        </p:nvSpPr>
        <p:spPr bwMode="auto">
          <a:xfrm>
            <a:off x="5097463" y="1441373"/>
            <a:ext cx="446405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Mapa de localización</a:t>
            </a:r>
            <a:endParaRPr lang="es-ES" sz="1200" b="1" i="1" u="sng" dirty="0">
              <a:solidFill>
                <a:srgbClr val="00B0F0"/>
              </a:solidFill>
              <a:cs typeface="Arial" charset="0"/>
            </a:endParaRPr>
          </a:p>
        </p:txBody>
      </p:sp>
      <p:sp>
        <p:nvSpPr>
          <p:cNvPr id="14" name="Rounded Rectangle 13"/>
          <p:cNvSpPr/>
          <p:nvPr/>
        </p:nvSpPr>
        <p:spPr bwMode="auto">
          <a:xfrm>
            <a:off x="339457" y="1111247"/>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pPr>
            <a:r>
              <a:rPr lang="es-ES" sz="1200" b="1" dirty="0">
                <a:solidFill>
                  <a:srgbClr val="FFFFFF"/>
                </a:solidFill>
              </a:rPr>
              <a:t>D</a:t>
            </a:r>
            <a:r>
              <a:rPr lang="es-ES" sz="1200" b="1" dirty="0" smtClean="0">
                <a:solidFill>
                  <a:srgbClr val="FFFFFF"/>
                </a:solidFill>
              </a:rPr>
              <a:t>. MITAD DEL MUNDO </a:t>
            </a:r>
            <a:r>
              <a:rPr lang="es-ES" sz="1200" dirty="0" smtClean="0">
                <a:solidFill>
                  <a:srgbClr val="FFFFFF"/>
                </a:solidFill>
              </a:rPr>
              <a:t>– </a:t>
            </a:r>
            <a:r>
              <a:rPr lang="es-ES" sz="1200" dirty="0">
                <a:solidFill>
                  <a:srgbClr val="FFFFFF"/>
                </a:solidFill>
              </a:rPr>
              <a:t>Visión general del </a:t>
            </a:r>
            <a:r>
              <a:rPr lang="es-ES" sz="1200" dirty="0" smtClean="0">
                <a:solidFill>
                  <a:srgbClr val="FFFFFF"/>
                </a:solidFill>
              </a:rPr>
              <a:t>proyecto</a:t>
            </a:r>
            <a:endParaRPr lang="es-ES" sz="1200" b="1" dirty="0">
              <a:solidFill>
                <a:srgbClr val="FFFFFF"/>
              </a:solidFill>
            </a:endParaRPr>
          </a:p>
        </p:txBody>
      </p:sp>
      <p:grpSp>
        <p:nvGrpSpPr>
          <p:cNvPr id="9" name="Group 8"/>
          <p:cNvGrpSpPr/>
          <p:nvPr/>
        </p:nvGrpSpPr>
        <p:grpSpPr>
          <a:xfrm>
            <a:off x="4877336" y="1728278"/>
            <a:ext cx="4741903" cy="4724911"/>
            <a:chOff x="4817667" y="965491"/>
            <a:chExt cx="5468656" cy="5449060"/>
          </a:xfrm>
        </p:grpSpPr>
        <p:pic>
          <p:nvPicPr>
            <p:cNvPr id="2" name="Picture 1" descr="Screen Clipping"/>
            <p:cNvPicPr>
              <a:picLocks noChangeAspect="1"/>
            </p:cNvPicPr>
            <p:nvPr/>
          </p:nvPicPr>
          <p:blipFill rotWithShape="1">
            <a:blip r:embed="rId3" cstate="print">
              <a:extLst>
                <a:ext uri="{28A0092B-C50C-407E-A947-70E740481C1C}">
                  <a14:useLocalDpi xmlns:a14="http://schemas.microsoft.com/office/drawing/2010/main" val="0"/>
                </a:ext>
              </a:extLst>
            </a:blip>
            <a:srcRect l="23863"/>
            <a:stretch/>
          </p:blipFill>
          <p:spPr>
            <a:xfrm>
              <a:off x="5042355" y="965491"/>
              <a:ext cx="5243968" cy="5449060"/>
            </a:xfrm>
            <a:prstGeom prst="rect">
              <a:avLst/>
            </a:prstGeom>
          </p:spPr>
        </p:pic>
        <p:sp>
          <p:nvSpPr>
            <p:cNvPr id="3" name="Rectangle 2"/>
            <p:cNvSpPr/>
            <p:nvPr/>
          </p:nvSpPr>
          <p:spPr>
            <a:xfrm>
              <a:off x="4947969" y="5445224"/>
              <a:ext cx="1949247"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7" name="Rectangle 16"/>
            <p:cNvSpPr/>
            <p:nvPr/>
          </p:nvSpPr>
          <p:spPr>
            <a:xfrm>
              <a:off x="4947969" y="5229200"/>
              <a:ext cx="1445191" cy="2160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8" name="Rectangle 17"/>
            <p:cNvSpPr/>
            <p:nvPr/>
          </p:nvSpPr>
          <p:spPr>
            <a:xfrm>
              <a:off x="4817667" y="4661906"/>
              <a:ext cx="1143446" cy="5672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grpSp>
        <p:nvGrpSpPr>
          <p:cNvPr id="19" name="Group 18"/>
          <p:cNvGrpSpPr>
            <a:grpSpLocks/>
          </p:cNvGrpSpPr>
          <p:nvPr/>
        </p:nvGrpSpPr>
        <p:grpSpPr bwMode="auto">
          <a:xfrm>
            <a:off x="5229411" y="5814733"/>
            <a:ext cx="287338" cy="576263"/>
            <a:chOff x="476" y="3249"/>
            <a:chExt cx="181" cy="363"/>
          </a:xfrm>
          <a:solidFill>
            <a:schemeClr val="bg1"/>
          </a:solidFill>
        </p:grpSpPr>
        <p:sp>
          <p:nvSpPr>
            <p:cNvPr id="20" name="Oval 19"/>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21" name="Rectangle 20"/>
            <p:cNvSpPr>
              <a:spLocks noChangeArrowheads="1"/>
            </p:cNvSpPr>
            <p:nvPr/>
          </p:nvSpPr>
          <p:spPr bwMode="auto">
            <a:xfrm>
              <a:off x="476" y="3249"/>
              <a:ext cx="181" cy="15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22"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3"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4"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5" name="Rectangle 24"/>
          <p:cNvSpPr/>
          <p:nvPr/>
        </p:nvSpPr>
        <p:spPr>
          <a:xfrm>
            <a:off x="7577685" y="3039232"/>
            <a:ext cx="439263" cy="356329"/>
          </a:xfrm>
          <a:prstGeom prst="rect">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6" name="Slide Number Placeholder 3"/>
          <p:cNvSpPr txBox="1">
            <a:spLocks/>
          </p:cNvSpPr>
          <p:nvPr/>
        </p:nvSpPr>
        <p:spPr>
          <a:xfrm>
            <a:off x="8175784" y="2876891"/>
            <a:ext cx="648072" cy="28529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00" dirty="0" smtClean="0">
                <a:solidFill>
                  <a:srgbClr val="00A1DE"/>
                </a:solidFill>
              </a:rPr>
              <a:t>Mitad del Mundo</a:t>
            </a:r>
            <a:endParaRPr lang="es-ES" sz="1000" dirty="0">
              <a:solidFill>
                <a:srgbClr val="00A1DE"/>
              </a:solidFill>
            </a:endParaRPr>
          </a:p>
        </p:txBody>
      </p:sp>
      <p:sp>
        <p:nvSpPr>
          <p:cNvPr id="2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293</a:t>
            </a:fld>
            <a:endParaRPr lang="es-ES" dirty="0">
              <a:solidFill>
                <a:srgbClr val="002776"/>
              </a:solidFill>
            </a:endParaRPr>
          </a:p>
        </p:txBody>
      </p:sp>
    </p:spTree>
    <p:extLst>
      <p:ext uri="{BB962C8B-B14F-4D97-AF65-F5344CB8AC3E}">
        <p14:creationId xmlns:p14="http://schemas.microsoft.com/office/powerpoint/2010/main" val="29625851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contenido 1"/>
          <p:cNvSpPr>
            <a:spLocks noGrp="1"/>
          </p:cNvSpPr>
          <p:nvPr>
            <p:ph idx="1"/>
          </p:nvPr>
        </p:nvSpPr>
        <p:spPr>
          <a:xfrm>
            <a:off x="344488" y="1430775"/>
            <a:ext cx="9217025" cy="1505367"/>
          </a:xfrm>
        </p:spPr>
        <p:txBody>
          <a:bodyPr/>
          <a:lstStyle/>
          <a:p>
            <a:pPr marL="342900" lvl="1" indent="-342900">
              <a:spcAft>
                <a:spcPts val="1425"/>
              </a:spcAft>
              <a:buFont typeface="Arial" panose="020B0604020202020204" pitchFamily="34" charset="0"/>
              <a:buChar char="•"/>
            </a:pPr>
            <a:r>
              <a:rPr lang="es-ES" altLang="es-EC" sz="1200" dirty="0" smtClean="0">
                <a:solidFill>
                  <a:srgbClr val="003366"/>
                </a:solidFill>
                <a:ea typeface="Microsoft YaHei" panose="020B0503020204020204" pitchFamily="34" charset="-122"/>
              </a:rPr>
              <a:t>Parque temático: parque de ocio que ofrece atracciones, espectáculos, y restaurantes basados en un tema único.</a:t>
            </a:r>
          </a:p>
          <a:p>
            <a:pPr marL="342900" lvl="1" indent="-342900">
              <a:spcAft>
                <a:spcPts val="1425"/>
              </a:spcAft>
              <a:buFont typeface="Arial" panose="020B0604020202020204" pitchFamily="34" charset="0"/>
              <a:buChar char="•"/>
            </a:pPr>
            <a:r>
              <a:rPr lang="es-ES" altLang="es-EC" sz="1200" dirty="0" smtClean="0">
                <a:solidFill>
                  <a:srgbClr val="003366"/>
                </a:solidFill>
                <a:ea typeface="Microsoft YaHei" panose="020B0503020204020204" pitchFamily="34" charset="-122"/>
              </a:rPr>
              <a:t>Centros de </a:t>
            </a:r>
            <a:r>
              <a:rPr lang="es-ES" altLang="es-EC" sz="1200" dirty="0" err="1" smtClean="0">
                <a:solidFill>
                  <a:srgbClr val="003366"/>
                </a:solidFill>
                <a:ea typeface="Microsoft YaHei" panose="020B0503020204020204" pitchFamily="34" charset="-122"/>
              </a:rPr>
              <a:t>edu</a:t>
            </a:r>
            <a:r>
              <a:rPr lang="es-ES" altLang="es-EC" sz="1200" dirty="0" smtClean="0">
                <a:solidFill>
                  <a:srgbClr val="003366"/>
                </a:solidFill>
                <a:ea typeface="Microsoft YaHei" panose="020B0503020204020204" pitchFamily="34" charset="-122"/>
              </a:rPr>
              <a:t>-entretenimiento: mezcla de educación a través de la interpretación activa  (museos de ciencia, centros de interpretación).</a:t>
            </a:r>
          </a:p>
          <a:p>
            <a:pPr marL="342900" lvl="1" indent="-342900">
              <a:spcAft>
                <a:spcPts val="1425"/>
              </a:spcAft>
              <a:buFont typeface="Arial" panose="020B0604020202020204" pitchFamily="34" charset="0"/>
              <a:buChar char="•"/>
            </a:pPr>
            <a:r>
              <a:rPr lang="es-ES" altLang="es-EC" sz="1200" dirty="0" smtClean="0">
                <a:solidFill>
                  <a:srgbClr val="003366"/>
                </a:solidFill>
                <a:ea typeface="Microsoft YaHei" panose="020B0503020204020204" pitchFamily="34" charset="-122"/>
              </a:rPr>
              <a:t>Barrios o ciudades temáticas: barrio de la tecnología y la ciencia, ciudad espacial, ciudad universitaria, barrio diplomático.</a:t>
            </a:r>
          </a:p>
          <a:p>
            <a:pPr marL="342900" lvl="1" indent="-342900">
              <a:spcAft>
                <a:spcPts val="1425"/>
              </a:spcAft>
              <a:buFont typeface="Arial" panose="020B0604020202020204" pitchFamily="34" charset="0"/>
              <a:buChar char="•"/>
            </a:pPr>
            <a:r>
              <a:rPr lang="es-ES" altLang="es-EC" sz="1200" dirty="0" smtClean="0">
                <a:solidFill>
                  <a:srgbClr val="003366"/>
                </a:solidFill>
                <a:ea typeface="Microsoft YaHei" panose="020B0503020204020204" pitchFamily="34" charset="-122"/>
              </a:rPr>
              <a:t>Complejos comerciales: centros comerciales o mercados con una oferta de productos variada. Pueden ser al aire libre o abiertos.</a:t>
            </a:r>
          </a:p>
          <a:p>
            <a:endParaRPr lang="es-ES" dirty="0"/>
          </a:p>
        </p:txBody>
      </p:sp>
      <p:pic>
        <p:nvPicPr>
          <p:cNvPr id="12" name="Marcador de contenido 3"/>
          <p:cNvPicPr>
            <a:picLocks noChangeAspect="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83722" y="3305653"/>
            <a:ext cx="4817737" cy="2545434"/>
          </a:xfrm>
          <a:prstGeom prst="rect">
            <a:avLst/>
          </a:prstGeom>
          <a:noFill/>
          <a:ln w="9525">
            <a:noFill/>
            <a:miter lim="800000"/>
            <a:headEnd/>
            <a:tailEnd/>
          </a:ln>
        </p:spPr>
      </p:pic>
      <p:pic>
        <p:nvPicPr>
          <p:cNvPr id="3" name="Imagen 2"/>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5256997" y="3068960"/>
            <a:ext cx="4448531" cy="3266232"/>
          </a:xfrm>
          <a:prstGeom prst="rect">
            <a:avLst/>
          </a:prstGeom>
        </p:spPr>
      </p:pic>
      <p:sp>
        <p:nvSpPr>
          <p:cNvPr id="9"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urbanos emblemáticos de la ciudad (ix/ix)</a:t>
            </a:r>
            <a:endParaRPr lang="es-ES" sz="1400" i="1" dirty="0">
              <a:solidFill>
                <a:srgbClr val="00B0F0"/>
              </a:solidFill>
              <a:cs typeface="Arial" charset="0"/>
            </a:endParaRPr>
          </a:p>
        </p:txBody>
      </p:sp>
      <p:sp>
        <p:nvSpPr>
          <p:cNvPr id="10" name="Rounded Rectangle 9"/>
          <p:cNvSpPr/>
          <p:nvPr/>
        </p:nvSpPr>
        <p:spPr bwMode="auto">
          <a:xfrm>
            <a:off x="339457" y="1111247"/>
            <a:ext cx="9217025" cy="279669"/>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pPr>
            <a:r>
              <a:rPr lang="es-ES" sz="1200" b="1" dirty="0">
                <a:solidFill>
                  <a:srgbClr val="FFFFFF"/>
                </a:solidFill>
              </a:rPr>
              <a:t>D</a:t>
            </a:r>
            <a:r>
              <a:rPr lang="es-ES" sz="1200" b="1" dirty="0" smtClean="0">
                <a:solidFill>
                  <a:srgbClr val="FFFFFF"/>
                </a:solidFill>
              </a:rPr>
              <a:t>. MITAD DEL MUNDO </a:t>
            </a:r>
            <a:r>
              <a:rPr lang="es-ES" sz="1200" dirty="0" smtClean="0">
                <a:solidFill>
                  <a:srgbClr val="FFFFFF"/>
                </a:solidFill>
              </a:rPr>
              <a:t>– Componentes del proyecto</a:t>
            </a:r>
            <a:endParaRPr lang="es-ES" sz="1200" b="1" dirty="0">
              <a:solidFill>
                <a:srgbClr val="FFFFFF"/>
              </a:solidFill>
            </a:endParaRPr>
          </a:p>
        </p:txBody>
      </p:sp>
      <p:sp>
        <p:nvSpPr>
          <p:cNvPr id="1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Inversión</a:t>
            </a: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294</a:t>
            </a:fld>
            <a:endParaRPr lang="es-ES" dirty="0">
              <a:solidFill>
                <a:srgbClr val="002776"/>
              </a:solidFill>
            </a:endParaRPr>
          </a:p>
        </p:txBody>
      </p:sp>
    </p:spTree>
    <p:extLst>
      <p:ext uri="{BB962C8B-B14F-4D97-AF65-F5344CB8AC3E}">
        <p14:creationId xmlns:p14="http://schemas.microsoft.com/office/powerpoint/2010/main" val="159302318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Espacios RICE de la ciudad (i/iii)</a:t>
            </a:r>
            <a:endParaRPr lang="es-ES" sz="1400" i="1" dirty="0">
              <a:solidFill>
                <a:srgbClr val="00B0F0"/>
              </a:solidFill>
              <a:cs typeface="Arial" charset="0"/>
            </a:endParaRPr>
          </a:p>
        </p:txBody>
      </p:sp>
      <p:sp>
        <p:nvSpPr>
          <p:cNvPr id="81" name="Slide Number Placeholder 3"/>
          <p:cNvSpPr txBox="1">
            <a:spLocks/>
          </p:cNvSpPr>
          <p:nvPr/>
        </p:nvSpPr>
        <p:spPr>
          <a:xfrm>
            <a:off x="686468" y="6340033"/>
            <a:ext cx="306387"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fld id="{20A7A354-C5FB-4D1E-BE75-5A939ED93F75}" type="slidenum">
              <a:rPr lang="es-ES" sz="900" smtClean="0">
                <a:solidFill>
                  <a:srgbClr val="002776"/>
                </a:solidFill>
              </a:rPr>
              <a:pPr/>
              <a:t>295</a:t>
            </a:fld>
            <a:endParaRPr lang="es-ES" sz="900" dirty="0">
              <a:solidFill>
                <a:srgbClr val="002776"/>
              </a:solidFill>
            </a:endParaRPr>
          </a:p>
        </p:txBody>
      </p:sp>
      <p:sp>
        <p:nvSpPr>
          <p:cNvPr id="91" name="TxtBox:83/125"/>
          <p:cNvSpPr/>
          <p:nvPr/>
        </p:nvSpPr>
        <p:spPr bwMode="auto">
          <a:xfrm>
            <a:off x="602043" y="6346220"/>
            <a:ext cx="1800000" cy="13638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900" dirty="0" smtClean="0">
                <a:solidFill>
                  <a:srgbClr val="002060"/>
                </a:solidFill>
                <a:cs typeface="Arial" pitchFamily="34" charset="0"/>
              </a:rPr>
              <a:t>Centros de convenciones</a:t>
            </a:r>
            <a:endParaRPr lang="es-ES" sz="900" dirty="0">
              <a:solidFill>
                <a:srgbClr val="002060"/>
              </a:solidFill>
              <a:cs typeface="Arial" pitchFamily="34" charset="0"/>
            </a:endParaRPr>
          </a:p>
        </p:txBody>
      </p:sp>
      <p:sp>
        <p:nvSpPr>
          <p:cNvPr id="96" name="TxtBox:83/125"/>
          <p:cNvSpPr/>
          <p:nvPr/>
        </p:nvSpPr>
        <p:spPr bwMode="auto">
          <a:xfrm>
            <a:off x="8134701" y="6346220"/>
            <a:ext cx="1498819" cy="13638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900" dirty="0" smtClean="0">
                <a:solidFill>
                  <a:srgbClr val="002060"/>
                </a:solidFill>
                <a:cs typeface="Arial" pitchFamily="34" charset="0"/>
              </a:rPr>
              <a:t>Espacios modernos </a:t>
            </a:r>
            <a:endParaRPr lang="es-ES" sz="900" dirty="0">
              <a:solidFill>
                <a:srgbClr val="002060"/>
              </a:solidFill>
              <a:cs typeface="Arial" pitchFamily="34" charset="0"/>
            </a:endParaRPr>
          </a:p>
        </p:txBody>
      </p:sp>
      <p:sp>
        <p:nvSpPr>
          <p:cNvPr id="98" name="TxtBox:83/125"/>
          <p:cNvSpPr/>
          <p:nvPr/>
        </p:nvSpPr>
        <p:spPr bwMode="auto">
          <a:xfrm>
            <a:off x="2877871" y="6346220"/>
            <a:ext cx="1800000" cy="13638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900" dirty="0" smtClean="0">
                <a:solidFill>
                  <a:srgbClr val="002060"/>
                </a:solidFill>
                <a:cs typeface="Arial" pitchFamily="34" charset="0"/>
              </a:rPr>
              <a:t>Hoteles</a:t>
            </a:r>
            <a:endParaRPr lang="es-ES" sz="900" dirty="0">
              <a:solidFill>
                <a:srgbClr val="002060"/>
              </a:solidFill>
              <a:cs typeface="Arial" pitchFamily="34" charset="0"/>
            </a:endParaRPr>
          </a:p>
        </p:txBody>
      </p:sp>
      <p:sp>
        <p:nvSpPr>
          <p:cNvPr id="99" name="TxtBox:83/125"/>
          <p:cNvSpPr/>
          <p:nvPr/>
        </p:nvSpPr>
        <p:spPr bwMode="auto">
          <a:xfrm>
            <a:off x="4390285" y="6346220"/>
            <a:ext cx="1800000" cy="13638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900" dirty="0" smtClean="0">
                <a:solidFill>
                  <a:srgbClr val="002060"/>
                </a:solidFill>
                <a:cs typeface="Arial" pitchFamily="34" charset="0"/>
              </a:rPr>
              <a:t>Universidades</a:t>
            </a:r>
            <a:endParaRPr lang="es-ES" sz="900" dirty="0">
              <a:solidFill>
                <a:srgbClr val="002060"/>
              </a:solidFill>
              <a:cs typeface="Arial" pitchFamily="34" charset="0"/>
            </a:endParaRPr>
          </a:p>
        </p:txBody>
      </p:sp>
      <p:sp>
        <p:nvSpPr>
          <p:cNvPr id="100" name="Oval 99"/>
          <p:cNvSpPr/>
          <p:nvPr/>
        </p:nvSpPr>
        <p:spPr>
          <a:xfrm>
            <a:off x="364729" y="6311298"/>
            <a:ext cx="216000" cy="216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solidFill>
                <a:srgbClr val="FFFFFF"/>
              </a:solidFill>
            </a:endParaRPr>
          </a:p>
        </p:txBody>
      </p:sp>
      <p:sp>
        <p:nvSpPr>
          <p:cNvPr id="101" name="Oval 100"/>
          <p:cNvSpPr/>
          <p:nvPr/>
        </p:nvSpPr>
        <p:spPr>
          <a:xfrm>
            <a:off x="2661871" y="6311298"/>
            <a:ext cx="216000" cy="21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solidFill>
                <a:srgbClr val="FFFFFF"/>
              </a:solidFill>
            </a:endParaRPr>
          </a:p>
        </p:txBody>
      </p:sp>
      <p:sp>
        <p:nvSpPr>
          <p:cNvPr id="102" name="Oval 101"/>
          <p:cNvSpPr/>
          <p:nvPr/>
        </p:nvSpPr>
        <p:spPr>
          <a:xfrm>
            <a:off x="4163983" y="6311298"/>
            <a:ext cx="216000" cy="216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solidFill>
                <a:srgbClr val="FFFFFF"/>
              </a:solidFill>
            </a:endParaRPr>
          </a:p>
        </p:txBody>
      </p:sp>
      <p:sp>
        <p:nvSpPr>
          <p:cNvPr id="103" name="TxtBox:83/125"/>
          <p:cNvSpPr/>
          <p:nvPr/>
        </p:nvSpPr>
        <p:spPr bwMode="auto">
          <a:xfrm>
            <a:off x="6238842" y="6346221"/>
            <a:ext cx="1535819" cy="136384"/>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900" dirty="0" smtClean="0">
                <a:solidFill>
                  <a:srgbClr val="002060"/>
                </a:solidFill>
                <a:cs typeface="Arial" pitchFamily="34" charset="0"/>
              </a:rPr>
              <a:t>Espacios Patrimoniales </a:t>
            </a:r>
            <a:endParaRPr lang="es-ES" sz="900" dirty="0">
              <a:solidFill>
                <a:srgbClr val="002060"/>
              </a:solidFill>
              <a:cs typeface="Arial" pitchFamily="34" charset="0"/>
            </a:endParaRPr>
          </a:p>
        </p:txBody>
      </p:sp>
      <p:sp>
        <p:nvSpPr>
          <p:cNvPr id="104" name="Oval 16"/>
          <p:cNvSpPr/>
          <p:nvPr/>
        </p:nvSpPr>
        <p:spPr>
          <a:xfrm>
            <a:off x="5969013" y="6309320"/>
            <a:ext cx="216000" cy="216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solidFill>
                <a:srgbClr val="FFFFFF"/>
              </a:solidFill>
            </a:endParaRPr>
          </a:p>
        </p:txBody>
      </p:sp>
      <p:sp>
        <p:nvSpPr>
          <p:cNvPr id="105" name="Oval 16"/>
          <p:cNvSpPr/>
          <p:nvPr/>
        </p:nvSpPr>
        <p:spPr>
          <a:xfrm>
            <a:off x="7846681" y="6311298"/>
            <a:ext cx="216000" cy="216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900" dirty="0">
              <a:solidFill>
                <a:srgbClr val="FFFFFF"/>
              </a:solidFill>
            </a:endParaRPr>
          </a:p>
        </p:txBody>
      </p:sp>
      <p:sp>
        <p:nvSpPr>
          <p:cNvPr id="106" name="Oval 1"/>
          <p:cNvSpPr/>
          <p:nvPr/>
        </p:nvSpPr>
        <p:spPr>
          <a:xfrm>
            <a:off x="355614" y="1428590"/>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a:t>
            </a:r>
            <a:endParaRPr lang="es-ES" sz="900" b="1" dirty="0">
              <a:solidFill>
                <a:srgbClr val="FFFFFF"/>
              </a:solidFill>
            </a:endParaRPr>
          </a:p>
        </p:txBody>
      </p:sp>
      <p:sp>
        <p:nvSpPr>
          <p:cNvPr id="107" name="Oval 1"/>
          <p:cNvSpPr/>
          <p:nvPr/>
        </p:nvSpPr>
        <p:spPr>
          <a:xfrm>
            <a:off x="355614" y="1751499"/>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2</a:t>
            </a:r>
            <a:endParaRPr lang="es-ES" sz="900" b="1" dirty="0">
              <a:solidFill>
                <a:srgbClr val="FFFFFF"/>
              </a:solidFill>
            </a:endParaRPr>
          </a:p>
        </p:txBody>
      </p:sp>
      <p:sp>
        <p:nvSpPr>
          <p:cNvPr id="108" name="CuadroTexto 2"/>
          <p:cNvSpPr txBox="1"/>
          <p:nvPr/>
        </p:nvSpPr>
        <p:spPr>
          <a:xfrm>
            <a:off x="682506" y="1457174"/>
            <a:ext cx="1903085" cy="230832"/>
          </a:xfrm>
          <a:prstGeom prst="rect">
            <a:avLst/>
          </a:prstGeom>
          <a:noFill/>
        </p:spPr>
        <p:txBody>
          <a:bodyPr wrap="none" rtlCol="0">
            <a:spAutoFit/>
          </a:bodyPr>
          <a:lstStyle/>
          <a:p>
            <a:r>
              <a:rPr lang="es-ES" sz="900" dirty="0" smtClean="0">
                <a:solidFill>
                  <a:srgbClr val="002776"/>
                </a:solidFill>
              </a:rPr>
              <a:t>Centro de Exposiciones de Quito </a:t>
            </a:r>
            <a:endParaRPr lang="es-ES" sz="900" dirty="0">
              <a:solidFill>
                <a:srgbClr val="002776"/>
              </a:solidFill>
            </a:endParaRPr>
          </a:p>
        </p:txBody>
      </p:sp>
      <p:sp>
        <p:nvSpPr>
          <p:cNvPr id="109" name="CuadroTexto 26"/>
          <p:cNvSpPr txBox="1"/>
          <p:nvPr/>
        </p:nvSpPr>
        <p:spPr>
          <a:xfrm>
            <a:off x="682506" y="1780083"/>
            <a:ext cx="2326278" cy="230832"/>
          </a:xfrm>
          <a:prstGeom prst="rect">
            <a:avLst/>
          </a:prstGeom>
          <a:noFill/>
        </p:spPr>
        <p:txBody>
          <a:bodyPr wrap="none" rtlCol="0">
            <a:spAutoFit/>
          </a:bodyPr>
          <a:lstStyle/>
          <a:p>
            <a:r>
              <a:rPr lang="es-ES" sz="900" dirty="0" smtClean="0">
                <a:solidFill>
                  <a:srgbClr val="002776"/>
                </a:solidFill>
              </a:rPr>
              <a:t>Centro de Convenciones Eugenio Espejo </a:t>
            </a:r>
            <a:endParaRPr lang="es-ES" sz="900" dirty="0">
              <a:solidFill>
                <a:srgbClr val="002776"/>
              </a:solidFill>
            </a:endParaRPr>
          </a:p>
        </p:txBody>
      </p:sp>
      <p:sp>
        <p:nvSpPr>
          <p:cNvPr id="110" name="Oval 1"/>
          <p:cNvSpPr/>
          <p:nvPr/>
        </p:nvSpPr>
        <p:spPr>
          <a:xfrm>
            <a:off x="355614" y="2074408"/>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3</a:t>
            </a:r>
            <a:endParaRPr lang="es-ES" sz="900" b="1" dirty="0">
              <a:solidFill>
                <a:srgbClr val="FFFFFF"/>
              </a:solidFill>
            </a:endParaRPr>
          </a:p>
        </p:txBody>
      </p:sp>
      <p:sp>
        <p:nvSpPr>
          <p:cNvPr id="111" name="CuadroTexto 32"/>
          <p:cNvSpPr txBox="1"/>
          <p:nvPr/>
        </p:nvSpPr>
        <p:spPr>
          <a:xfrm>
            <a:off x="682506" y="2102992"/>
            <a:ext cx="1986441" cy="230832"/>
          </a:xfrm>
          <a:prstGeom prst="rect">
            <a:avLst/>
          </a:prstGeom>
          <a:noFill/>
        </p:spPr>
        <p:txBody>
          <a:bodyPr wrap="none" rtlCol="0">
            <a:spAutoFit/>
          </a:bodyPr>
          <a:lstStyle/>
          <a:p>
            <a:r>
              <a:rPr lang="es-ES" sz="900" dirty="0" smtClean="0">
                <a:solidFill>
                  <a:srgbClr val="002776"/>
                </a:solidFill>
              </a:rPr>
              <a:t>Centro de Convenciones </a:t>
            </a:r>
            <a:r>
              <a:rPr lang="es-ES" sz="900" dirty="0" err="1" smtClean="0">
                <a:solidFill>
                  <a:srgbClr val="002776"/>
                </a:solidFill>
              </a:rPr>
              <a:t>Quitumbe</a:t>
            </a:r>
            <a:endParaRPr lang="es-ES" sz="900" dirty="0">
              <a:solidFill>
                <a:srgbClr val="002776"/>
              </a:solidFill>
            </a:endParaRPr>
          </a:p>
        </p:txBody>
      </p:sp>
      <p:sp>
        <p:nvSpPr>
          <p:cNvPr id="112" name="Oval 1"/>
          <p:cNvSpPr/>
          <p:nvPr/>
        </p:nvSpPr>
        <p:spPr>
          <a:xfrm>
            <a:off x="355614" y="2397317"/>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4</a:t>
            </a:r>
            <a:endParaRPr lang="es-ES" sz="900" b="1" dirty="0">
              <a:solidFill>
                <a:srgbClr val="FFFFFF"/>
              </a:solidFill>
            </a:endParaRPr>
          </a:p>
        </p:txBody>
      </p:sp>
      <p:sp>
        <p:nvSpPr>
          <p:cNvPr id="113" name="CuadroTexto 34"/>
          <p:cNvSpPr txBox="1"/>
          <p:nvPr/>
        </p:nvSpPr>
        <p:spPr>
          <a:xfrm>
            <a:off x="682506" y="2425901"/>
            <a:ext cx="1935145" cy="230832"/>
          </a:xfrm>
          <a:prstGeom prst="rect">
            <a:avLst/>
          </a:prstGeom>
          <a:noFill/>
        </p:spPr>
        <p:txBody>
          <a:bodyPr wrap="none" rtlCol="0">
            <a:spAutoFit/>
          </a:bodyPr>
          <a:lstStyle/>
          <a:p>
            <a:r>
              <a:rPr lang="es-ES" sz="900" dirty="0" smtClean="0">
                <a:solidFill>
                  <a:srgbClr val="002776"/>
                </a:solidFill>
              </a:rPr>
              <a:t>Centro de Convenciones Quorum </a:t>
            </a:r>
            <a:endParaRPr lang="es-ES" sz="900" dirty="0">
              <a:solidFill>
                <a:srgbClr val="002776"/>
              </a:solidFill>
            </a:endParaRPr>
          </a:p>
        </p:txBody>
      </p:sp>
      <p:sp>
        <p:nvSpPr>
          <p:cNvPr id="114" name="Oval 1"/>
          <p:cNvSpPr/>
          <p:nvPr/>
        </p:nvSpPr>
        <p:spPr>
          <a:xfrm>
            <a:off x="355614" y="2720226"/>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5</a:t>
            </a:r>
            <a:endParaRPr lang="es-ES" sz="900" b="1" dirty="0">
              <a:solidFill>
                <a:srgbClr val="FFFFFF"/>
              </a:solidFill>
            </a:endParaRPr>
          </a:p>
        </p:txBody>
      </p:sp>
      <p:sp>
        <p:nvSpPr>
          <p:cNvPr id="115" name="CuadroTexto 36"/>
          <p:cNvSpPr txBox="1"/>
          <p:nvPr/>
        </p:nvSpPr>
        <p:spPr>
          <a:xfrm>
            <a:off x="682506" y="2748810"/>
            <a:ext cx="1845377" cy="230832"/>
          </a:xfrm>
          <a:prstGeom prst="rect">
            <a:avLst/>
          </a:prstGeom>
          <a:noFill/>
        </p:spPr>
        <p:txBody>
          <a:bodyPr wrap="none" rtlCol="0">
            <a:spAutoFit/>
          </a:bodyPr>
          <a:lstStyle/>
          <a:p>
            <a:r>
              <a:rPr lang="es-ES" sz="900" dirty="0" smtClean="0">
                <a:solidFill>
                  <a:srgbClr val="002776"/>
                </a:solidFill>
              </a:rPr>
              <a:t>Centro de Eventos Bicentenario </a:t>
            </a:r>
            <a:endParaRPr lang="es-ES" sz="900" dirty="0">
              <a:solidFill>
                <a:srgbClr val="002776"/>
              </a:solidFill>
            </a:endParaRPr>
          </a:p>
        </p:txBody>
      </p:sp>
      <p:sp>
        <p:nvSpPr>
          <p:cNvPr id="116" name="Oval 15"/>
          <p:cNvSpPr/>
          <p:nvPr/>
        </p:nvSpPr>
        <p:spPr>
          <a:xfrm>
            <a:off x="355614" y="3043135"/>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a:t>
            </a:r>
            <a:endParaRPr lang="es-ES" sz="900" b="1" dirty="0">
              <a:solidFill>
                <a:srgbClr val="FFFFFF"/>
              </a:solidFill>
            </a:endParaRPr>
          </a:p>
        </p:txBody>
      </p:sp>
      <p:sp>
        <p:nvSpPr>
          <p:cNvPr id="117" name="Oval 15"/>
          <p:cNvSpPr/>
          <p:nvPr/>
        </p:nvSpPr>
        <p:spPr>
          <a:xfrm>
            <a:off x="355614" y="3366044"/>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2</a:t>
            </a:r>
            <a:endParaRPr lang="es-ES" sz="900" b="1" dirty="0">
              <a:solidFill>
                <a:srgbClr val="FFFFFF"/>
              </a:solidFill>
            </a:endParaRPr>
          </a:p>
        </p:txBody>
      </p:sp>
      <p:sp>
        <p:nvSpPr>
          <p:cNvPr id="118" name="Oval 15"/>
          <p:cNvSpPr/>
          <p:nvPr/>
        </p:nvSpPr>
        <p:spPr>
          <a:xfrm>
            <a:off x="355614" y="3688953"/>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3</a:t>
            </a:r>
            <a:endParaRPr lang="es-ES" sz="900" b="1" dirty="0">
              <a:solidFill>
                <a:srgbClr val="FFFFFF"/>
              </a:solidFill>
            </a:endParaRPr>
          </a:p>
        </p:txBody>
      </p:sp>
      <p:sp>
        <p:nvSpPr>
          <p:cNvPr id="119" name="Oval 15"/>
          <p:cNvSpPr/>
          <p:nvPr/>
        </p:nvSpPr>
        <p:spPr>
          <a:xfrm>
            <a:off x="355614" y="4011862"/>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4</a:t>
            </a:r>
            <a:endParaRPr lang="es-ES" sz="900" b="1" dirty="0">
              <a:solidFill>
                <a:srgbClr val="FFFFFF"/>
              </a:solidFill>
            </a:endParaRPr>
          </a:p>
        </p:txBody>
      </p:sp>
      <p:sp>
        <p:nvSpPr>
          <p:cNvPr id="120" name="Oval 15"/>
          <p:cNvSpPr/>
          <p:nvPr/>
        </p:nvSpPr>
        <p:spPr>
          <a:xfrm>
            <a:off x="355614" y="4334771"/>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5</a:t>
            </a:r>
            <a:endParaRPr lang="es-ES" sz="900" b="1" dirty="0">
              <a:solidFill>
                <a:srgbClr val="FFFFFF"/>
              </a:solidFill>
            </a:endParaRPr>
          </a:p>
        </p:txBody>
      </p:sp>
      <p:sp>
        <p:nvSpPr>
          <p:cNvPr id="121" name="Oval 15"/>
          <p:cNvSpPr/>
          <p:nvPr/>
        </p:nvSpPr>
        <p:spPr>
          <a:xfrm>
            <a:off x="355614" y="4980589"/>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7</a:t>
            </a:r>
            <a:endParaRPr lang="es-ES" sz="900" b="1" dirty="0">
              <a:solidFill>
                <a:srgbClr val="FFFFFF"/>
              </a:solidFill>
            </a:endParaRPr>
          </a:p>
        </p:txBody>
      </p:sp>
      <p:sp>
        <p:nvSpPr>
          <p:cNvPr id="122" name="Oval 15"/>
          <p:cNvSpPr/>
          <p:nvPr/>
        </p:nvSpPr>
        <p:spPr>
          <a:xfrm>
            <a:off x="355614" y="465768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6</a:t>
            </a:r>
            <a:endParaRPr lang="es-ES" sz="900" b="1" dirty="0">
              <a:solidFill>
                <a:srgbClr val="FFFFFF"/>
              </a:solidFill>
            </a:endParaRPr>
          </a:p>
        </p:txBody>
      </p:sp>
      <p:sp>
        <p:nvSpPr>
          <p:cNvPr id="123" name="CuadroTexto 44"/>
          <p:cNvSpPr txBox="1"/>
          <p:nvPr/>
        </p:nvSpPr>
        <p:spPr>
          <a:xfrm>
            <a:off x="682506" y="3071719"/>
            <a:ext cx="838691" cy="230832"/>
          </a:xfrm>
          <a:prstGeom prst="rect">
            <a:avLst/>
          </a:prstGeom>
          <a:noFill/>
        </p:spPr>
        <p:txBody>
          <a:bodyPr wrap="none" rtlCol="0">
            <a:spAutoFit/>
          </a:bodyPr>
          <a:lstStyle/>
          <a:p>
            <a:r>
              <a:rPr lang="es-ES" sz="900" dirty="0" smtClean="0">
                <a:solidFill>
                  <a:srgbClr val="002776"/>
                </a:solidFill>
              </a:rPr>
              <a:t>Crown Plaza</a:t>
            </a:r>
            <a:endParaRPr lang="es-ES" sz="900" dirty="0">
              <a:solidFill>
                <a:srgbClr val="002776"/>
              </a:solidFill>
            </a:endParaRPr>
          </a:p>
        </p:txBody>
      </p:sp>
      <p:sp>
        <p:nvSpPr>
          <p:cNvPr id="125" name="CuadroTexto 46"/>
          <p:cNvSpPr txBox="1"/>
          <p:nvPr/>
        </p:nvSpPr>
        <p:spPr>
          <a:xfrm>
            <a:off x="682506" y="3717537"/>
            <a:ext cx="652743" cy="230832"/>
          </a:xfrm>
          <a:prstGeom prst="rect">
            <a:avLst/>
          </a:prstGeom>
          <a:noFill/>
        </p:spPr>
        <p:txBody>
          <a:bodyPr wrap="none" rtlCol="0">
            <a:spAutoFit/>
          </a:bodyPr>
          <a:lstStyle/>
          <a:p>
            <a:r>
              <a:rPr lang="es-ES" sz="900" dirty="0" smtClean="0">
                <a:solidFill>
                  <a:srgbClr val="002776"/>
                </a:solidFill>
              </a:rPr>
              <a:t>Finlandia</a:t>
            </a:r>
            <a:endParaRPr lang="es-ES" sz="900" dirty="0">
              <a:solidFill>
                <a:srgbClr val="002776"/>
              </a:solidFill>
            </a:endParaRPr>
          </a:p>
        </p:txBody>
      </p:sp>
      <p:sp>
        <p:nvSpPr>
          <p:cNvPr id="126" name="CuadroTexto 47"/>
          <p:cNvSpPr txBox="1"/>
          <p:nvPr/>
        </p:nvSpPr>
        <p:spPr>
          <a:xfrm>
            <a:off x="682506" y="4040446"/>
            <a:ext cx="896399" cy="230832"/>
          </a:xfrm>
          <a:prstGeom prst="rect">
            <a:avLst/>
          </a:prstGeom>
          <a:noFill/>
        </p:spPr>
        <p:txBody>
          <a:bodyPr wrap="none" rtlCol="0">
            <a:spAutoFit/>
          </a:bodyPr>
          <a:lstStyle/>
          <a:p>
            <a:r>
              <a:rPr lang="es-ES" sz="900" dirty="0" err="1" smtClean="0">
                <a:solidFill>
                  <a:srgbClr val="002776"/>
                </a:solidFill>
              </a:rPr>
              <a:t>Dann</a:t>
            </a:r>
            <a:r>
              <a:rPr lang="es-ES" sz="900" dirty="0" smtClean="0">
                <a:solidFill>
                  <a:srgbClr val="002776"/>
                </a:solidFill>
              </a:rPr>
              <a:t> </a:t>
            </a:r>
            <a:r>
              <a:rPr lang="es-ES" sz="900" dirty="0" err="1" smtClean="0">
                <a:solidFill>
                  <a:srgbClr val="002776"/>
                </a:solidFill>
              </a:rPr>
              <a:t>Carlton</a:t>
            </a:r>
            <a:r>
              <a:rPr lang="es-ES" sz="900" dirty="0" smtClean="0">
                <a:solidFill>
                  <a:srgbClr val="002776"/>
                </a:solidFill>
              </a:rPr>
              <a:t> </a:t>
            </a:r>
            <a:endParaRPr lang="es-ES" sz="900" dirty="0">
              <a:solidFill>
                <a:srgbClr val="002776"/>
              </a:solidFill>
            </a:endParaRPr>
          </a:p>
        </p:txBody>
      </p:sp>
      <p:sp>
        <p:nvSpPr>
          <p:cNvPr id="127" name="CuadroTexto 48"/>
          <p:cNvSpPr txBox="1"/>
          <p:nvPr/>
        </p:nvSpPr>
        <p:spPr>
          <a:xfrm>
            <a:off x="682506" y="4363355"/>
            <a:ext cx="582211" cy="230832"/>
          </a:xfrm>
          <a:prstGeom prst="rect">
            <a:avLst/>
          </a:prstGeom>
          <a:noFill/>
        </p:spPr>
        <p:txBody>
          <a:bodyPr wrap="none" rtlCol="0">
            <a:spAutoFit/>
          </a:bodyPr>
          <a:lstStyle/>
          <a:p>
            <a:r>
              <a:rPr lang="es-ES" sz="900" dirty="0" smtClean="0">
                <a:solidFill>
                  <a:srgbClr val="002776"/>
                </a:solidFill>
              </a:rPr>
              <a:t>Le </a:t>
            </a:r>
            <a:r>
              <a:rPr lang="es-ES" sz="900" dirty="0" err="1" smtClean="0">
                <a:solidFill>
                  <a:srgbClr val="002776"/>
                </a:solidFill>
              </a:rPr>
              <a:t>Parc</a:t>
            </a:r>
            <a:endParaRPr lang="es-ES" sz="900" dirty="0">
              <a:solidFill>
                <a:srgbClr val="002776"/>
              </a:solidFill>
            </a:endParaRPr>
          </a:p>
        </p:txBody>
      </p:sp>
      <p:sp>
        <p:nvSpPr>
          <p:cNvPr id="128" name="CuadroTexto 49"/>
          <p:cNvSpPr txBox="1"/>
          <p:nvPr/>
        </p:nvSpPr>
        <p:spPr>
          <a:xfrm>
            <a:off x="682506" y="4686264"/>
            <a:ext cx="825867" cy="230832"/>
          </a:xfrm>
          <a:prstGeom prst="rect">
            <a:avLst/>
          </a:prstGeom>
          <a:noFill/>
        </p:spPr>
        <p:txBody>
          <a:bodyPr wrap="none" rtlCol="0">
            <a:spAutoFit/>
          </a:bodyPr>
          <a:lstStyle/>
          <a:p>
            <a:r>
              <a:rPr lang="es-ES" sz="900" dirty="0" smtClean="0">
                <a:solidFill>
                  <a:srgbClr val="002776"/>
                </a:solidFill>
              </a:rPr>
              <a:t>Suites Lugo </a:t>
            </a:r>
            <a:endParaRPr lang="es-ES" sz="900" dirty="0">
              <a:solidFill>
                <a:srgbClr val="002776"/>
              </a:solidFill>
            </a:endParaRPr>
          </a:p>
        </p:txBody>
      </p:sp>
      <p:sp>
        <p:nvSpPr>
          <p:cNvPr id="129" name="CuadroTexto 50"/>
          <p:cNvSpPr txBox="1"/>
          <p:nvPr/>
        </p:nvSpPr>
        <p:spPr>
          <a:xfrm>
            <a:off x="682506" y="3394628"/>
            <a:ext cx="954107" cy="230832"/>
          </a:xfrm>
          <a:prstGeom prst="rect">
            <a:avLst/>
          </a:prstGeom>
          <a:noFill/>
        </p:spPr>
        <p:txBody>
          <a:bodyPr wrap="none" rtlCol="0">
            <a:spAutoFit/>
          </a:bodyPr>
          <a:lstStyle/>
          <a:p>
            <a:r>
              <a:rPr lang="es-ES" sz="900" dirty="0" smtClean="0">
                <a:solidFill>
                  <a:srgbClr val="002776"/>
                </a:solidFill>
              </a:rPr>
              <a:t>Hotel Sheraton</a:t>
            </a:r>
            <a:endParaRPr lang="es-ES" sz="900" dirty="0">
              <a:solidFill>
                <a:srgbClr val="002776"/>
              </a:solidFill>
            </a:endParaRPr>
          </a:p>
        </p:txBody>
      </p:sp>
      <p:sp>
        <p:nvSpPr>
          <p:cNvPr id="130" name="CuadroTexto 51"/>
          <p:cNvSpPr txBox="1"/>
          <p:nvPr/>
        </p:nvSpPr>
        <p:spPr>
          <a:xfrm>
            <a:off x="682506" y="5009173"/>
            <a:ext cx="511679" cy="230832"/>
          </a:xfrm>
          <a:prstGeom prst="rect">
            <a:avLst/>
          </a:prstGeom>
          <a:noFill/>
        </p:spPr>
        <p:txBody>
          <a:bodyPr wrap="none" rtlCol="0">
            <a:spAutoFit/>
          </a:bodyPr>
          <a:lstStyle/>
          <a:p>
            <a:r>
              <a:rPr lang="es-ES" sz="900" dirty="0" err="1" smtClean="0">
                <a:solidFill>
                  <a:srgbClr val="002776"/>
                </a:solidFill>
              </a:rPr>
              <a:t>Akros</a:t>
            </a:r>
            <a:r>
              <a:rPr lang="es-ES" sz="900" dirty="0" smtClean="0">
                <a:solidFill>
                  <a:srgbClr val="002776"/>
                </a:solidFill>
              </a:rPr>
              <a:t> </a:t>
            </a:r>
            <a:endParaRPr lang="es-ES" sz="900" dirty="0">
              <a:solidFill>
                <a:srgbClr val="002776"/>
              </a:solidFill>
            </a:endParaRPr>
          </a:p>
        </p:txBody>
      </p:sp>
      <p:sp>
        <p:nvSpPr>
          <p:cNvPr id="131" name="Oval 15"/>
          <p:cNvSpPr/>
          <p:nvPr/>
        </p:nvSpPr>
        <p:spPr>
          <a:xfrm>
            <a:off x="355614" y="530349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8</a:t>
            </a:r>
            <a:endParaRPr lang="es-ES" sz="900" b="1" dirty="0">
              <a:solidFill>
                <a:srgbClr val="FFFFFF"/>
              </a:solidFill>
            </a:endParaRPr>
          </a:p>
        </p:txBody>
      </p:sp>
      <p:sp>
        <p:nvSpPr>
          <p:cNvPr id="132" name="Oval 15"/>
          <p:cNvSpPr/>
          <p:nvPr/>
        </p:nvSpPr>
        <p:spPr>
          <a:xfrm>
            <a:off x="355614" y="5626407"/>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9</a:t>
            </a:r>
            <a:endParaRPr lang="es-ES" sz="900" b="1" dirty="0">
              <a:solidFill>
                <a:srgbClr val="FFFFFF"/>
              </a:solidFill>
            </a:endParaRPr>
          </a:p>
        </p:txBody>
      </p:sp>
      <p:sp>
        <p:nvSpPr>
          <p:cNvPr id="133" name="CuadroTexto 54"/>
          <p:cNvSpPr txBox="1"/>
          <p:nvPr/>
        </p:nvSpPr>
        <p:spPr>
          <a:xfrm>
            <a:off x="682506" y="5654991"/>
            <a:ext cx="543739" cy="230832"/>
          </a:xfrm>
          <a:prstGeom prst="rect">
            <a:avLst/>
          </a:prstGeom>
          <a:noFill/>
        </p:spPr>
        <p:txBody>
          <a:bodyPr wrap="none" rtlCol="0">
            <a:spAutoFit/>
          </a:bodyPr>
          <a:lstStyle/>
          <a:p>
            <a:r>
              <a:rPr lang="es-ES" sz="900" dirty="0" smtClean="0">
                <a:solidFill>
                  <a:srgbClr val="002776"/>
                </a:solidFill>
              </a:rPr>
              <a:t>Marriot</a:t>
            </a:r>
            <a:endParaRPr lang="es-ES" sz="900" dirty="0">
              <a:solidFill>
                <a:srgbClr val="002776"/>
              </a:solidFill>
            </a:endParaRPr>
          </a:p>
        </p:txBody>
      </p:sp>
      <p:sp>
        <p:nvSpPr>
          <p:cNvPr id="134" name="CuadroTexto 55"/>
          <p:cNvSpPr txBox="1"/>
          <p:nvPr/>
        </p:nvSpPr>
        <p:spPr>
          <a:xfrm>
            <a:off x="682506" y="5977896"/>
            <a:ext cx="761747" cy="230832"/>
          </a:xfrm>
          <a:prstGeom prst="rect">
            <a:avLst/>
          </a:prstGeom>
          <a:noFill/>
        </p:spPr>
        <p:txBody>
          <a:bodyPr wrap="none" rtlCol="0">
            <a:spAutoFit/>
          </a:bodyPr>
          <a:lstStyle/>
          <a:p>
            <a:r>
              <a:rPr lang="es-ES" sz="900" dirty="0" err="1" smtClean="0">
                <a:solidFill>
                  <a:srgbClr val="002776"/>
                </a:solidFill>
              </a:rPr>
              <a:t>Holiday</a:t>
            </a:r>
            <a:r>
              <a:rPr lang="es-ES" sz="900" dirty="0" smtClean="0">
                <a:solidFill>
                  <a:srgbClr val="002776"/>
                </a:solidFill>
              </a:rPr>
              <a:t> </a:t>
            </a:r>
            <a:r>
              <a:rPr lang="es-ES" sz="900" dirty="0" err="1" smtClean="0">
                <a:solidFill>
                  <a:srgbClr val="002776"/>
                </a:solidFill>
              </a:rPr>
              <a:t>Inn</a:t>
            </a:r>
            <a:endParaRPr lang="es-ES" sz="900" dirty="0">
              <a:solidFill>
                <a:srgbClr val="002776"/>
              </a:solidFill>
            </a:endParaRPr>
          </a:p>
        </p:txBody>
      </p:sp>
      <p:sp>
        <p:nvSpPr>
          <p:cNvPr id="135" name="Oval 15"/>
          <p:cNvSpPr/>
          <p:nvPr/>
        </p:nvSpPr>
        <p:spPr>
          <a:xfrm>
            <a:off x="355614" y="5949312"/>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10</a:t>
            </a:r>
            <a:endParaRPr lang="es-ES" sz="900" b="1" dirty="0">
              <a:solidFill>
                <a:srgbClr val="FFFFFF"/>
              </a:solidFill>
            </a:endParaRPr>
          </a:p>
        </p:txBody>
      </p:sp>
      <p:sp>
        <p:nvSpPr>
          <p:cNvPr id="136" name="CuadroTexto 57"/>
          <p:cNvSpPr txBox="1"/>
          <p:nvPr/>
        </p:nvSpPr>
        <p:spPr>
          <a:xfrm>
            <a:off x="682506" y="5332082"/>
            <a:ext cx="1050288" cy="230832"/>
          </a:xfrm>
          <a:prstGeom prst="rect">
            <a:avLst/>
          </a:prstGeom>
          <a:noFill/>
        </p:spPr>
        <p:txBody>
          <a:bodyPr wrap="none" rtlCol="0">
            <a:spAutoFit/>
          </a:bodyPr>
          <a:lstStyle/>
          <a:p>
            <a:r>
              <a:rPr lang="es-ES" sz="900" dirty="0" smtClean="0">
                <a:solidFill>
                  <a:srgbClr val="002776"/>
                </a:solidFill>
              </a:rPr>
              <a:t>Howard Johnson</a:t>
            </a:r>
            <a:endParaRPr lang="es-ES" sz="900" dirty="0">
              <a:solidFill>
                <a:srgbClr val="002776"/>
              </a:solidFill>
            </a:endParaRPr>
          </a:p>
        </p:txBody>
      </p:sp>
      <p:sp>
        <p:nvSpPr>
          <p:cNvPr id="137" name="Oval 15"/>
          <p:cNvSpPr/>
          <p:nvPr/>
        </p:nvSpPr>
        <p:spPr>
          <a:xfrm>
            <a:off x="4029248" y="142859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11</a:t>
            </a:r>
            <a:endParaRPr lang="es-ES" sz="900" b="1" dirty="0">
              <a:solidFill>
                <a:srgbClr val="FFFFFF"/>
              </a:solidFill>
            </a:endParaRPr>
          </a:p>
        </p:txBody>
      </p:sp>
      <p:sp>
        <p:nvSpPr>
          <p:cNvPr id="138" name="Oval 15"/>
          <p:cNvSpPr/>
          <p:nvPr/>
        </p:nvSpPr>
        <p:spPr>
          <a:xfrm>
            <a:off x="4029248" y="171215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12</a:t>
            </a:r>
            <a:endParaRPr lang="es-ES" sz="900" b="1" dirty="0">
              <a:solidFill>
                <a:srgbClr val="FFFFFF"/>
              </a:solidFill>
            </a:endParaRPr>
          </a:p>
        </p:txBody>
      </p:sp>
      <p:sp>
        <p:nvSpPr>
          <p:cNvPr id="139" name="Oval 15"/>
          <p:cNvSpPr/>
          <p:nvPr/>
        </p:nvSpPr>
        <p:spPr>
          <a:xfrm>
            <a:off x="4029248" y="2011524"/>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13</a:t>
            </a:r>
            <a:endParaRPr lang="es-ES" sz="900" b="1" dirty="0">
              <a:solidFill>
                <a:srgbClr val="FFFFFF"/>
              </a:solidFill>
            </a:endParaRPr>
          </a:p>
        </p:txBody>
      </p:sp>
      <p:sp>
        <p:nvSpPr>
          <p:cNvPr id="140" name="CuadroTexto 61"/>
          <p:cNvSpPr txBox="1"/>
          <p:nvPr/>
        </p:nvSpPr>
        <p:spPr>
          <a:xfrm>
            <a:off x="4323877" y="1457174"/>
            <a:ext cx="364202" cy="230832"/>
          </a:xfrm>
          <a:prstGeom prst="rect">
            <a:avLst/>
          </a:prstGeom>
          <a:noFill/>
        </p:spPr>
        <p:txBody>
          <a:bodyPr wrap="none" rtlCol="0">
            <a:spAutoFit/>
          </a:bodyPr>
          <a:lstStyle/>
          <a:p>
            <a:r>
              <a:rPr lang="es-ES" sz="900" dirty="0" smtClean="0">
                <a:solidFill>
                  <a:srgbClr val="002776"/>
                </a:solidFill>
              </a:rPr>
              <a:t>Ibis</a:t>
            </a:r>
            <a:endParaRPr lang="es-ES" sz="900" dirty="0">
              <a:solidFill>
                <a:srgbClr val="002776"/>
              </a:solidFill>
            </a:endParaRPr>
          </a:p>
        </p:txBody>
      </p:sp>
      <p:sp>
        <p:nvSpPr>
          <p:cNvPr id="141" name="CuadroTexto 62"/>
          <p:cNvSpPr txBox="1"/>
          <p:nvPr/>
        </p:nvSpPr>
        <p:spPr>
          <a:xfrm>
            <a:off x="4329808" y="1741389"/>
            <a:ext cx="761747" cy="230832"/>
          </a:xfrm>
          <a:prstGeom prst="rect">
            <a:avLst/>
          </a:prstGeom>
          <a:noFill/>
        </p:spPr>
        <p:txBody>
          <a:bodyPr wrap="none" rtlCol="0">
            <a:spAutoFit/>
          </a:bodyPr>
          <a:lstStyle/>
          <a:p>
            <a:r>
              <a:rPr lang="es-ES" sz="900" dirty="0" smtClean="0">
                <a:solidFill>
                  <a:srgbClr val="002776"/>
                </a:solidFill>
              </a:rPr>
              <a:t>Hotel Quito</a:t>
            </a:r>
            <a:endParaRPr lang="es-ES" sz="900" dirty="0">
              <a:solidFill>
                <a:srgbClr val="002776"/>
              </a:solidFill>
            </a:endParaRPr>
          </a:p>
        </p:txBody>
      </p:sp>
      <p:sp>
        <p:nvSpPr>
          <p:cNvPr id="142" name="CuadroTexto 63"/>
          <p:cNvSpPr txBox="1"/>
          <p:nvPr/>
        </p:nvSpPr>
        <p:spPr>
          <a:xfrm>
            <a:off x="4322798" y="2041418"/>
            <a:ext cx="684803" cy="230832"/>
          </a:xfrm>
          <a:prstGeom prst="rect">
            <a:avLst/>
          </a:prstGeom>
          <a:noFill/>
        </p:spPr>
        <p:txBody>
          <a:bodyPr wrap="none" rtlCol="0">
            <a:spAutoFit/>
          </a:bodyPr>
          <a:lstStyle/>
          <a:p>
            <a:r>
              <a:rPr lang="es-ES" sz="900" dirty="0" smtClean="0">
                <a:solidFill>
                  <a:srgbClr val="002776"/>
                </a:solidFill>
              </a:rPr>
              <a:t>NH Hotel </a:t>
            </a:r>
            <a:endParaRPr lang="es-ES" sz="900" dirty="0">
              <a:solidFill>
                <a:srgbClr val="002776"/>
              </a:solidFill>
            </a:endParaRPr>
          </a:p>
        </p:txBody>
      </p:sp>
      <p:sp>
        <p:nvSpPr>
          <p:cNvPr id="143" name="Oval 15"/>
          <p:cNvSpPr/>
          <p:nvPr/>
        </p:nvSpPr>
        <p:spPr>
          <a:xfrm>
            <a:off x="4029248" y="231089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14</a:t>
            </a:r>
            <a:endParaRPr lang="es-ES" sz="900" b="1" dirty="0">
              <a:solidFill>
                <a:srgbClr val="FFFFFF"/>
              </a:solidFill>
            </a:endParaRPr>
          </a:p>
        </p:txBody>
      </p:sp>
      <p:sp>
        <p:nvSpPr>
          <p:cNvPr id="144" name="CuadroTexto 65"/>
          <p:cNvSpPr txBox="1"/>
          <p:nvPr/>
        </p:nvSpPr>
        <p:spPr>
          <a:xfrm>
            <a:off x="4321958" y="2341447"/>
            <a:ext cx="736099" cy="230832"/>
          </a:xfrm>
          <a:prstGeom prst="rect">
            <a:avLst/>
          </a:prstGeom>
          <a:noFill/>
        </p:spPr>
        <p:txBody>
          <a:bodyPr wrap="none" rtlCol="0">
            <a:spAutoFit/>
          </a:bodyPr>
          <a:lstStyle/>
          <a:p>
            <a:r>
              <a:rPr lang="es-ES" sz="900" dirty="0" err="1" smtClean="0">
                <a:solidFill>
                  <a:srgbClr val="002776"/>
                </a:solidFill>
              </a:rPr>
              <a:t>Swisshotel</a:t>
            </a:r>
            <a:endParaRPr lang="es-ES" sz="900" dirty="0">
              <a:solidFill>
                <a:srgbClr val="002776"/>
              </a:solidFill>
            </a:endParaRPr>
          </a:p>
        </p:txBody>
      </p:sp>
      <p:sp>
        <p:nvSpPr>
          <p:cNvPr id="145" name="Oval 15"/>
          <p:cNvSpPr/>
          <p:nvPr/>
        </p:nvSpPr>
        <p:spPr>
          <a:xfrm>
            <a:off x="4029248" y="2610272"/>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15</a:t>
            </a:r>
            <a:endParaRPr lang="es-ES" sz="900" b="1" dirty="0">
              <a:solidFill>
                <a:srgbClr val="FFFFFF"/>
              </a:solidFill>
            </a:endParaRPr>
          </a:p>
        </p:txBody>
      </p:sp>
      <p:sp>
        <p:nvSpPr>
          <p:cNvPr id="146" name="CuadroTexto 67"/>
          <p:cNvSpPr txBox="1"/>
          <p:nvPr/>
        </p:nvSpPr>
        <p:spPr>
          <a:xfrm>
            <a:off x="4343081" y="2641476"/>
            <a:ext cx="813043" cy="230832"/>
          </a:xfrm>
          <a:prstGeom prst="rect">
            <a:avLst/>
          </a:prstGeom>
          <a:noFill/>
        </p:spPr>
        <p:txBody>
          <a:bodyPr wrap="none" rtlCol="0">
            <a:spAutoFit/>
          </a:bodyPr>
          <a:lstStyle/>
          <a:p>
            <a:r>
              <a:rPr lang="es-ES" sz="900" dirty="0" smtClean="0">
                <a:solidFill>
                  <a:srgbClr val="002776"/>
                </a:solidFill>
              </a:rPr>
              <a:t>Hilton Colón</a:t>
            </a:r>
            <a:endParaRPr lang="es-ES" sz="900" dirty="0">
              <a:solidFill>
                <a:srgbClr val="002776"/>
              </a:solidFill>
            </a:endParaRPr>
          </a:p>
        </p:txBody>
      </p:sp>
      <p:sp>
        <p:nvSpPr>
          <p:cNvPr id="147" name="Oval 16"/>
          <p:cNvSpPr/>
          <p:nvPr/>
        </p:nvSpPr>
        <p:spPr>
          <a:xfrm>
            <a:off x="4029248" y="3209020"/>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a:t>
            </a:r>
            <a:endParaRPr lang="es-ES" sz="900" b="1" dirty="0">
              <a:solidFill>
                <a:srgbClr val="FFFFFF"/>
              </a:solidFill>
            </a:endParaRPr>
          </a:p>
        </p:txBody>
      </p:sp>
      <p:sp>
        <p:nvSpPr>
          <p:cNvPr id="148" name="CuadroTexto 69"/>
          <p:cNvSpPr txBox="1"/>
          <p:nvPr/>
        </p:nvSpPr>
        <p:spPr>
          <a:xfrm>
            <a:off x="4247158" y="3241534"/>
            <a:ext cx="928459" cy="230832"/>
          </a:xfrm>
          <a:prstGeom prst="rect">
            <a:avLst/>
          </a:prstGeom>
          <a:noFill/>
        </p:spPr>
        <p:txBody>
          <a:bodyPr wrap="none" rtlCol="0">
            <a:spAutoFit/>
          </a:bodyPr>
          <a:lstStyle/>
          <a:p>
            <a:r>
              <a:rPr lang="es-ES" sz="900" dirty="0" smtClean="0">
                <a:solidFill>
                  <a:srgbClr val="002776"/>
                </a:solidFill>
              </a:rPr>
              <a:t>Univ. Católica </a:t>
            </a:r>
            <a:endParaRPr lang="es-ES" sz="900" dirty="0">
              <a:solidFill>
                <a:srgbClr val="002776"/>
              </a:solidFill>
            </a:endParaRPr>
          </a:p>
        </p:txBody>
      </p:sp>
      <p:sp>
        <p:nvSpPr>
          <p:cNvPr id="149" name="Oval 16"/>
          <p:cNvSpPr/>
          <p:nvPr/>
        </p:nvSpPr>
        <p:spPr>
          <a:xfrm>
            <a:off x="4029248" y="3508394"/>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2</a:t>
            </a:r>
            <a:endParaRPr lang="es-ES" sz="900" b="1" dirty="0">
              <a:solidFill>
                <a:srgbClr val="FFFFFF"/>
              </a:solidFill>
            </a:endParaRPr>
          </a:p>
        </p:txBody>
      </p:sp>
      <p:sp>
        <p:nvSpPr>
          <p:cNvPr id="150" name="CuadroTexto 71"/>
          <p:cNvSpPr txBox="1"/>
          <p:nvPr/>
        </p:nvSpPr>
        <p:spPr>
          <a:xfrm>
            <a:off x="4250429" y="3541563"/>
            <a:ext cx="883575" cy="230832"/>
          </a:xfrm>
          <a:prstGeom prst="rect">
            <a:avLst/>
          </a:prstGeom>
          <a:noFill/>
        </p:spPr>
        <p:txBody>
          <a:bodyPr wrap="none" rtlCol="0">
            <a:spAutoFit/>
          </a:bodyPr>
          <a:lstStyle/>
          <a:p>
            <a:r>
              <a:rPr lang="es-ES" sz="900" dirty="0" smtClean="0">
                <a:solidFill>
                  <a:srgbClr val="002776"/>
                </a:solidFill>
              </a:rPr>
              <a:t>Univ. Central </a:t>
            </a:r>
            <a:endParaRPr lang="es-ES" sz="900" dirty="0">
              <a:solidFill>
                <a:srgbClr val="002776"/>
              </a:solidFill>
            </a:endParaRPr>
          </a:p>
        </p:txBody>
      </p:sp>
      <p:sp>
        <p:nvSpPr>
          <p:cNvPr id="151" name="Oval 16"/>
          <p:cNvSpPr/>
          <p:nvPr/>
        </p:nvSpPr>
        <p:spPr>
          <a:xfrm>
            <a:off x="4029248" y="3807768"/>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3</a:t>
            </a:r>
            <a:endParaRPr lang="es-ES" sz="900" b="1" dirty="0">
              <a:solidFill>
                <a:srgbClr val="FFFFFF"/>
              </a:solidFill>
            </a:endParaRPr>
          </a:p>
        </p:txBody>
      </p:sp>
      <p:sp>
        <p:nvSpPr>
          <p:cNvPr id="152" name="CuadroTexto 73"/>
          <p:cNvSpPr txBox="1"/>
          <p:nvPr/>
        </p:nvSpPr>
        <p:spPr>
          <a:xfrm>
            <a:off x="4303743" y="4141621"/>
            <a:ext cx="505267" cy="230832"/>
          </a:xfrm>
          <a:prstGeom prst="rect">
            <a:avLst/>
          </a:prstGeom>
          <a:noFill/>
        </p:spPr>
        <p:txBody>
          <a:bodyPr wrap="none" rtlCol="0">
            <a:spAutoFit/>
          </a:bodyPr>
          <a:lstStyle/>
          <a:p>
            <a:r>
              <a:rPr lang="es-ES" sz="900" dirty="0" smtClean="0">
                <a:solidFill>
                  <a:srgbClr val="002776"/>
                </a:solidFill>
              </a:rPr>
              <a:t>USFQ</a:t>
            </a:r>
            <a:endParaRPr lang="es-ES" sz="900" dirty="0">
              <a:solidFill>
                <a:srgbClr val="002776"/>
              </a:solidFill>
            </a:endParaRPr>
          </a:p>
        </p:txBody>
      </p:sp>
      <p:sp>
        <p:nvSpPr>
          <p:cNvPr id="153" name="Oval 16"/>
          <p:cNvSpPr/>
          <p:nvPr/>
        </p:nvSpPr>
        <p:spPr>
          <a:xfrm>
            <a:off x="4029248" y="4406516"/>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a:t>
            </a:r>
            <a:endParaRPr lang="es-ES" sz="900" b="1" dirty="0">
              <a:solidFill>
                <a:srgbClr val="FFFFFF"/>
              </a:solidFill>
            </a:endParaRPr>
          </a:p>
        </p:txBody>
      </p:sp>
      <p:sp>
        <p:nvSpPr>
          <p:cNvPr id="154" name="CuadroTexto 75"/>
          <p:cNvSpPr txBox="1"/>
          <p:nvPr/>
        </p:nvSpPr>
        <p:spPr>
          <a:xfrm>
            <a:off x="4333537" y="4441650"/>
            <a:ext cx="1428596" cy="230832"/>
          </a:xfrm>
          <a:prstGeom prst="rect">
            <a:avLst/>
          </a:prstGeom>
          <a:noFill/>
        </p:spPr>
        <p:txBody>
          <a:bodyPr wrap="none" rtlCol="0">
            <a:spAutoFit/>
          </a:bodyPr>
          <a:lstStyle/>
          <a:p>
            <a:r>
              <a:rPr lang="es-ES" sz="900" dirty="0" smtClean="0">
                <a:solidFill>
                  <a:srgbClr val="002776"/>
                </a:solidFill>
              </a:rPr>
              <a:t>Centro cultural </a:t>
            </a:r>
            <a:r>
              <a:rPr lang="es-ES" sz="900" dirty="0" err="1" smtClean="0">
                <a:solidFill>
                  <a:srgbClr val="002776"/>
                </a:solidFill>
              </a:rPr>
              <a:t>Itchimbia</a:t>
            </a:r>
            <a:endParaRPr lang="es-ES" sz="900" dirty="0">
              <a:solidFill>
                <a:srgbClr val="002776"/>
              </a:solidFill>
            </a:endParaRPr>
          </a:p>
        </p:txBody>
      </p:sp>
      <p:sp>
        <p:nvSpPr>
          <p:cNvPr id="155" name="CuadroTexto 76"/>
          <p:cNvSpPr txBox="1"/>
          <p:nvPr/>
        </p:nvSpPr>
        <p:spPr>
          <a:xfrm>
            <a:off x="4328798" y="4741679"/>
            <a:ext cx="1794081" cy="230832"/>
          </a:xfrm>
          <a:prstGeom prst="rect">
            <a:avLst/>
          </a:prstGeom>
          <a:noFill/>
        </p:spPr>
        <p:txBody>
          <a:bodyPr wrap="none" rtlCol="0">
            <a:spAutoFit/>
          </a:bodyPr>
          <a:lstStyle/>
          <a:p>
            <a:r>
              <a:rPr lang="es-ES" sz="900" dirty="0" smtClean="0">
                <a:solidFill>
                  <a:srgbClr val="002776"/>
                </a:solidFill>
              </a:rPr>
              <a:t>Centro de Arte Contemporáneo</a:t>
            </a:r>
            <a:endParaRPr lang="es-ES" sz="900" dirty="0">
              <a:solidFill>
                <a:srgbClr val="002776"/>
              </a:solidFill>
            </a:endParaRPr>
          </a:p>
        </p:txBody>
      </p:sp>
      <p:sp>
        <p:nvSpPr>
          <p:cNvPr id="156" name="CuadroTexto 77"/>
          <p:cNvSpPr txBox="1"/>
          <p:nvPr/>
        </p:nvSpPr>
        <p:spPr>
          <a:xfrm>
            <a:off x="4308980" y="5041708"/>
            <a:ext cx="1479892" cy="230832"/>
          </a:xfrm>
          <a:prstGeom prst="rect">
            <a:avLst/>
          </a:prstGeom>
          <a:noFill/>
        </p:spPr>
        <p:txBody>
          <a:bodyPr wrap="none" rtlCol="0">
            <a:spAutoFit/>
          </a:bodyPr>
          <a:lstStyle/>
          <a:p>
            <a:r>
              <a:rPr lang="es-ES" sz="900" dirty="0" smtClean="0">
                <a:solidFill>
                  <a:srgbClr val="002776"/>
                </a:solidFill>
              </a:rPr>
              <a:t>Plaza de Toros Belmonte</a:t>
            </a:r>
            <a:endParaRPr lang="es-ES" sz="900" dirty="0">
              <a:solidFill>
                <a:srgbClr val="002776"/>
              </a:solidFill>
            </a:endParaRPr>
          </a:p>
        </p:txBody>
      </p:sp>
      <p:sp>
        <p:nvSpPr>
          <p:cNvPr id="157" name="CuadroTexto 78"/>
          <p:cNvSpPr txBox="1"/>
          <p:nvPr/>
        </p:nvSpPr>
        <p:spPr>
          <a:xfrm>
            <a:off x="7085823" y="1833901"/>
            <a:ext cx="1306768" cy="230832"/>
          </a:xfrm>
          <a:prstGeom prst="rect">
            <a:avLst/>
          </a:prstGeom>
          <a:noFill/>
        </p:spPr>
        <p:txBody>
          <a:bodyPr wrap="none" rtlCol="0">
            <a:spAutoFit/>
          </a:bodyPr>
          <a:lstStyle/>
          <a:p>
            <a:r>
              <a:rPr lang="es-ES" sz="900" dirty="0" smtClean="0">
                <a:solidFill>
                  <a:srgbClr val="002776"/>
                </a:solidFill>
              </a:rPr>
              <a:t>Iglesia  La Compañía </a:t>
            </a:r>
            <a:endParaRPr lang="es-ES" sz="900" dirty="0">
              <a:solidFill>
                <a:srgbClr val="002776"/>
              </a:solidFill>
            </a:endParaRPr>
          </a:p>
        </p:txBody>
      </p:sp>
      <p:sp>
        <p:nvSpPr>
          <p:cNvPr id="158" name="Oval 16"/>
          <p:cNvSpPr/>
          <p:nvPr/>
        </p:nvSpPr>
        <p:spPr>
          <a:xfrm>
            <a:off x="4029248" y="4705890"/>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2</a:t>
            </a:r>
            <a:endParaRPr lang="es-ES" sz="900" b="1" dirty="0">
              <a:solidFill>
                <a:srgbClr val="FFFFFF"/>
              </a:solidFill>
            </a:endParaRPr>
          </a:p>
        </p:txBody>
      </p:sp>
      <p:sp>
        <p:nvSpPr>
          <p:cNvPr id="159" name="Oval 16"/>
          <p:cNvSpPr/>
          <p:nvPr/>
        </p:nvSpPr>
        <p:spPr>
          <a:xfrm>
            <a:off x="4029248" y="5005264"/>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3</a:t>
            </a:r>
            <a:endParaRPr lang="es-ES" sz="900" b="1" dirty="0">
              <a:solidFill>
                <a:srgbClr val="FFFFFF"/>
              </a:solidFill>
            </a:endParaRPr>
          </a:p>
        </p:txBody>
      </p:sp>
      <p:sp>
        <p:nvSpPr>
          <p:cNvPr id="160" name="Oval 16"/>
          <p:cNvSpPr/>
          <p:nvPr/>
        </p:nvSpPr>
        <p:spPr>
          <a:xfrm>
            <a:off x="4029248" y="5304638"/>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4</a:t>
            </a:r>
            <a:endParaRPr lang="es-ES" sz="900" b="1" dirty="0">
              <a:solidFill>
                <a:srgbClr val="FFFFFF"/>
              </a:solidFill>
            </a:endParaRPr>
          </a:p>
        </p:txBody>
      </p:sp>
      <p:sp>
        <p:nvSpPr>
          <p:cNvPr id="161" name="Oval 16"/>
          <p:cNvSpPr/>
          <p:nvPr/>
        </p:nvSpPr>
        <p:spPr>
          <a:xfrm>
            <a:off x="4029248" y="560401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5 </a:t>
            </a:r>
            <a:endParaRPr lang="es-ES" sz="900" b="1" dirty="0">
              <a:solidFill>
                <a:srgbClr val="FFFFFF"/>
              </a:solidFill>
            </a:endParaRPr>
          </a:p>
        </p:txBody>
      </p:sp>
      <p:sp>
        <p:nvSpPr>
          <p:cNvPr id="162" name="CuadroTexto 83"/>
          <p:cNvSpPr txBox="1"/>
          <p:nvPr/>
        </p:nvSpPr>
        <p:spPr>
          <a:xfrm>
            <a:off x="7085823" y="2210628"/>
            <a:ext cx="1479892" cy="230832"/>
          </a:xfrm>
          <a:prstGeom prst="rect">
            <a:avLst/>
          </a:prstGeom>
          <a:noFill/>
        </p:spPr>
        <p:txBody>
          <a:bodyPr wrap="none" rtlCol="0">
            <a:spAutoFit/>
          </a:bodyPr>
          <a:lstStyle/>
          <a:p>
            <a:r>
              <a:rPr lang="es-ES" sz="900" dirty="0" smtClean="0">
                <a:solidFill>
                  <a:srgbClr val="002776"/>
                </a:solidFill>
              </a:rPr>
              <a:t>Convento San Francisco </a:t>
            </a:r>
            <a:endParaRPr lang="es-ES" sz="900" dirty="0">
              <a:solidFill>
                <a:srgbClr val="002776"/>
              </a:solidFill>
            </a:endParaRPr>
          </a:p>
        </p:txBody>
      </p:sp>
      <p:sp>
        <p:nvSpPr>
          <p:cNvPr id="163" name="Oval 16"/>
          <p:cNvSpPr/>
          <p:nvPr/>
        </p:nvSpPr>
        <p:spPr>
          <a:xfrm>
            <a:off x="4029248" y="594931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6 </a:t>
            </a:r>
            <a:endParaRPr lang="es-ES" sz="900" b="1" dirty="0">
              <a:solidFill>
                <a:srgbClr val="FFFFFF"/>
              </a:solidFill>
            </a:endParaRPr>
          </a:p>
        </p:txBody>
      </p:sp>
      <p:sp>
        <p:nvSpPr>
          <p:cNvPr id="164" name="CuadroTexto 85"/>
          <p:cNvSpPr txBox="1"/>
          <p:nvPr/>
        </p:nvSpPr>
        <p:spPr>
          <a:xfrm>
            <a:off x="7085823" y="2587355"/>
            <a:ext cx="1313180" cy="230832"/>
          </a:xfrm>
          <a:prstGeom prst="rect">
            <a:avLst/>
          </a:prstGeom>
          <a:noFill/>
        </p:spPr>
        <p:txBody>
          <a:bodyPr wrap="none" rtlCol="0">
            <a:spAutoFit/>
          </a:bodyPr>
          <a:lstStyle/>
          <a:p>
            <a:r>
              <a:rPr lang="es-ES" sz="900" dirty="0" smtClean="0">
                <a:solidFill>
                  <a:srgbClr val="002776"/>
                </a:solidFill>
              </a:rPr>
              <a:t>Museo del Agua </a:t>
            </a:r>
            <a:r>
              <a:rPr lang="es-ES" sz="900" dirty="0" err="1" smtClean="0">
                <a:solidFill>
                  <a:srgbClr val="002776"/>
                </a:solidFill>
              </a:rPr>
              <a:t>Yaku</a:t>
            </a:r>
            <a:endParaRPr lang="es-ES" sz="900" dirty="0">
              <a:solidFill>
                <a:srgbClr val="002776"/>
              </a:solidFill>
            </a:endParaRPr>
          </a:p>
        </p:txBody>
      </p:sp>
      <p:sp>
        <p:nvSpPr>
          <p:cNvPr id="165" name="Oval 16"/>
          <p:cNvSpPr/>
          <p:nvPr/>
        </p:nvSpPr>
        <p:spPr>
          <a:xfrm>
            <a:off x="6750754" y="1428590"/>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7 </a:t>
            </a:r>
            <a:endParaRPr lang="es-ES" sz="900" b="1" dirty="0">
              <a:solidFill>
                <a:srgbClr val="FFFFFF"/>
              </a:solidFill>
            </a:endParaRPr>
          </a:p>
        </p:txBody>
      </p:sp>
      <p:sp>
        <p:nvSpPr>
          <p:cNvPr id="166" name="CuadroTexto 87"/>
          <p:cNvSpPr txBox="1"/>
          <p:nvPr/>
        </p:nvSpPr>
        <p:spPr>
          <a:xfrm>
            <a:off x="4299745" y="5641766"/>
            <a:ext cx="1665841" cy="230832"/>
          </a:xfrm>
          <a:prstGeom prst="rect">
            <a:avLst/>
          </a:prstGeom>
          <a:noFill/>
        </p:spPr>
        <p:txBody>
          <a:bodyPr wrap="none" rtlCol="0">
            <a:spAutoFit/>
          </a:bodyPr>
          <a:lstStyle/>
          <a:p>
            <a:r>
              <a:rPr lang="es-ES" sz="900" dirty="0" smtClean="0">
                <a:solidFill>
                  <a:srgbClr val="002776"/>
                </a:solidFill>
              </a:rPr>
              <a:t>Convento de Santo Domingo</a:t>
            </a:r>
            <a:endParaRPr lang="es-ES" sz="900" dirty="0">
              <a:solidFill>
                <a:srgbClr val="002776"/>
              </a:solidFill>
            </a:endParaRPr>
          </a:p>
        </p:txBody>
      </p:sp>
      <p:sp>
        <p:nvSpPr>
          <p:cNvPr id="167" name="Oval 16"/>
          <p:cNvSpPr/>
          <p:nvPr/>
        </p:nvSpPr>
        <p:spPr>
          <a:xfrm>
            <a:off x="6750754" y="1805317"/>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FFFFFF"/>
                </a:solidFill>
              </a:rPr>
              <a:t>8 </a:t>
            </a:r>
            <a:endParaRPr lang="es-ES" sz="900" b="1" dirty="0">
              <a:solidFill>
                <a:srgbClr val="FFFFFF"/>
              </a:solidFill>
            </a:endParaRPr>
          </a:p>
        </p:txBody>
      </p:sp>
      <p:sp>
        <p:nvSpPr>
          <p:cNvPr id="168" name="CuadroTexto 89"/>
          <p:cNvSpPr txBox="1"/>
          <p:nvPr/>
        </p:nvSpPr>
        <p:spPr>
          <a:xfrm>
            <a:off x="4309780" y="5977896"/>
            <a:ext cx="1217000" cy="230832"/>
          </a:xfrm>
          <a:prstGeom prst="rect">
            <a:avLst/>
          </a:prstGeom>
          <a:noFill/>
        </p:spPr>
        <p:txBody>
          <a:bodyPr wrap="none" rtlCol="0">
            <a:spAutoFit/>
          </a:bodyPr>
          <a:lstStyle/>
          <a:p>
            <a:r>
              <a:rPr lang="es-ES" sz="900" dirty="0" smtClean="0">
                <a:solidFill>
                  <a:srgbClr val="002776"/>
                </a:solidFill>
              </a:rPr>
              <a:t>Museo de la ciudad </a:t>
            </a:r>
            <a:endParaRPr lang="es-ES" sz="900" dirty="0">
              <a:solidFill>
                <a:srgbClr val="002776"/>
              </a:solidFill>
            </a:endParaRPr>
          </a:p>
        </p:txBody>
      </p:sp>
      <p:sp>
        <p:nvSpPr>
          <p:cNvPr id="169" name="Oval 16"/>
          <p:cNvSpPr/>
          <p:nvPr/>
        </p:nvSpPr>
        <p:spPr>
          <a:xfrm>
            <a:off x="6750754" y="2182044"/>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FFFFFF"/>
                </a:solidFill>
              </a:rPr>
              <a:t>9 </a:t>
            </a:r>
            <a:endParaRPr lang="es-ES" sz="900" b="1" dirty="0">
              <a:solidFill>
                <a:srgbClr val="FFFFFF"/>
              </a:solidFill>
            </a:endParaRPr>
          </a:p>
        </p:txBody>
      </p:sp>
      <p:sp>
        <p:nvSpPr>
          <p:cNvPr id="170" name="CuadroTexto 92"/>
          <p:cNvSpPr txBox="1"/>
          <p:nvPr/>
        </p:nvSpPr>
        <p:spPr>
          <a:xfrm>
            <a:off x="4319160" y="5341737"/>
            <a:ext cx="1499128" cy="230832"/>
          </a:xfrm>
          <a:prstGeom prst="rect">
            <a:avLst/>
          </a:prstGeom>
          <a:noFill/>
        </p:spPr>
        <p:txBody>
          <a:bodyPr wrap="none" rtlCol="0">
            <a:spAutoFit/>
          </a:bodyPr>
          <a:lstStyle/>
          <a:p>
            <a:r>
              <a:rPr lang="es-ES" sz="900" dirty="0" smtClean="0">
                <a:solidFill>
                  <a:srgbClr val="002776"/>
                </a:solidFill>
              </a:rPr>
              <a:t>Convento de San Agustín</a:t>
            </a:r>
            <a:endParaRPr lang="es-ES" sz="900" dirty="0">
              <a:solidFill>
                <a:srgbClr val="002776"/>
              </a:solidFill>
            </a:endParaRPr>
          </a:p>
        </p:txBody>
      </p:sp>
      <p:sp>
        <p:nvSpPr>
          <p:cNvPr id="171" name="CuadroTexto 93"/>
          <p:cNvSpPr txBox="1"/>
          <p:nvPr/>
        </p:nvSpPr>
        <p:spPr>
          <a:xfrm>
            <a:off x="7085823" y="1457174"/>
            <a:ext cx="1691489" cy="230832"/>
          </a:xfrm>
          <a:prstGeom prst="rect">
            <a:avLst/>
          </a:prstGeom>
          <a:noFill/>
        </p:spPr>
        <p:txBody>
          <a:bodyPr wrap="none" rtlCol="0">
            <a:spAutoFit/>
          </a:bodyPr>
          <a:lstStyle/>
          <a:p>
            <a:r>
              <a:rPr lang="es-ES" sz="900" dirty="0" smtClean="0">
                <a:solidFill>
                  <a:srgbClr val="002776"/>
                </a:solidFill>
              </a:rPr>
              <a:t>Centro Cultural Metropolitano</a:t>
            </a:r>
            <a:endParaRPr lang="es-ES" sz="900" dirty="0">
              <a:solidFill>
                <a:srgbClr val="002776"/>
              </a:solidFill>
            </a:endParaRPr>
          </a:p>
        </p:txBody>
      </p:sp>
      <p:sp>
        <p:nvSpPr>
          <p:cNvPr id="172" name="Oval 16"/>
          <p:cNvSpPr/>
          <p:nvPr/>
        </p:nvSpPr>
        <p:spPr>
          <a:xfrm>
            <a:off x="6750754" y="2558771"/>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FFFFFF"/>
                </a:solidFill>
              </a:rPr>
              <a:t>10 </a:t>
            </a:r>
            <a:endParaRPr lang="es-ES" sz="900" b="1" dirty="0">
              <a:solidFill>
                <a:srgbClr val="FFFFFF"/>
              </a:solidFill>
            </a:endParaRPr>
          </a:p>
        </p:txBody>
      </p:sp>
      <p:sp>
        <p:nvSpPr>
          <p:cNvPr id="173" name="Oval 16"/>
          <p:cNvSpPr/>
          <p:nvPr/>
        </p:nvSpPr>
        <p:spPr>
          <a:xfrm>
            <a:off x="6750754" y="2935498"/>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FFFFFF"/>
                </a:solidFill>
              </a:rPr>
              <a:t>11 </a:t>
            </a:r>
            <a:endParaRPr lang="es-ES" sz="900" b="1" dirty="0">
              <a:solidFill>
                <a:srgbClr val="FFFFFF"/>
              </a:solidFill>
            </a:endParaRPr>
          </a:p>
        </p:txBody>
      </p:sp>
      <p:sp>
        <p:nvSpPr>
          <p:cNvPr id="174" name="Oval 16"/>
          <p:cNvSpPr/>
          <p:nvPr/>
        </p:nvSpPr>
        <p:spPr>
          <a:xfrm>
            <a:off x="6750754" y="3312225"/>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FFFFFF"/>
                </a:solidFill>
              </a:rPr>
              <a:t>12 </a:t>
            </a:r>
            <a:endParaRPr lang="es-ES" sz="900" b="1" dirty="0">
              <a:solidFill>
                <a:srgbClr val="FFFFFF"/>
              </a:solidFill>
            </a:endParaRPr>
          </a:p>
        </p:txBody>
      </p:sp>
      <p:sp>
        <p:nvSpPr>
          <p:cNvPr id="175" name="CuadroTexto 97"/>
          <p:cNvSpPr txBox="1"/>
          <p:nvPr/>
        </p:nvSpPr>
        <p:spPr>
          <a:xfrm>
            <a:off x="7085823" y="2964082"/>
            <a:ext cx="909223" cy="230832"/>
          </a:xfrm>
          <a:prstGeom prst="rect">
            <a:avLst/>
          </a:prstGeom>
          <a:noFill/>
        </p:spPr>
        <p:txBody>
          <a:bodyPr wrap="none" rtlCol="0">
            <a:spAutoFit/>
          </a:bodyPr>
          <a:lstStyle/>
          <a:p>
            <a:r>
              <a:rPr lang="es-ES" sz="900" dirty="0" smtClean="0">
                <a:solidFill>
                  <a:srgbClr val="002776"/>
                </a:solidFill>
              </a:rPr>
              <a:t>Teatro Bolívar</a:t>
            </a:r>
            <a:endParaRPr lang="es-ES" sz="900" dirty="0">
              <a:solidFill>
                <a:srgbClr val="002776"/>
              </a:solidFill>
            </a:endParaRPr>
          </a:p>
        </p:txBody>
      </p:sp>
      <p:sp>
        <p:nvSpPr>
          <p:cNvPr id="176" name="CuadroTexto 98"/>
          <p:cNvSpPr txBox="1"/>
          <p:nvPr/>
        </p:nvSpPr>
        <p:spPr>
          <a:xfrm>
            <a:off x="7085823" y="3340809"/>
            <a:ext cx="1723549" cy="230832"/>
          </a:xfrm>
          <a:prstGeom prst="rect">
            <a:avLst/>
          </a:prstGeom>
          <a:noFill/>
        </p:spPr>
        <p:txBody>
          <a:bodyPr wrap="none" rtlCol="0">
            <a:spAutoFit/>
          </a:bodyPr>
          <a:lstStyle/>
          <a:p>
            <a:r>
              <a:rPr lang="es-ES" sz="900" dirty="0" smtClean="0">
                <a:solidFill>
                  <a:srgbClr val="002776"/>
                </a:solidFill>
              </a:rPr>
              <a:t>Estación de Tren </a:t>
            </a:r>
            <a:r>
              <a:rPr lang="es-ES" sz="900" dirty="0" err="1" smtClean="0">
                <a:solidFill>
                  <a:srgbClr val="002776"/>
                </a:solidFill>
              </a:rPr>
              <a:t>Chimbacalle</a:t>
            </a:r>
            <a:endParaRPr lang="es-ES" sz="900" dirty="0">
              <a:solidFill>
                <a:srgbClr val="002776"/>
              </a:solidFill>
            </a:endParaRPr>
          </a:p>
        </p:txBody>
      </p:sp>
      <p:sp>
        <p:nvSpPr>
          <p:cNvPr id="177" name="Oval 16"/>
          <p:cNvSpPr/>
          <p:nvPr/>
        </p:nvSpPr>
        <p:spPr>
          <a:xfrm>
            <a:off x="6750754" y="3688952"/>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002060"/>
                </a:solidFill>
              </a:rPr>
              <a:t>1</a:t>
            </a:r>
            <a:endParaRPr lang="es-ES" sz="900" b="1" dirty="0">
              <a:solidFill>
                <a:srgbClr val="002060"/>
              </a:solidFill>
            </a:endParaRPr>
          </a:p>
        </p:txBody>
      </p:sp>
      <p:sp>
        <p:nvSpPr>
          <p:cNvPr id="178" name="CuadroTexto 100"/>
          <p:cNvSpPr txBox="1"/>
          <p:nvPr/>
        </p:nvSpPr>
        <p:spPr>
          <a:xfrm>
            <a:off x="7085823" y="3717536"/>
            <a:ext cx="1133644" cy="230832"/>
          </a:xfrm>
          <a:prstGeom prst="rect">
            <a:avLst/>
          </a:prstGeom>
          <a:noFill/>
        </p:spPr>
        <p:txBody>
          <a:bodyPr wrap="none" rtlCol="0">
            <a:spAutoFit/>
          </a:bodyPr>
          <a:lstStyle/>
          <a:p>
            <a:r>
              <a:rPr lang="es-ES" sz="900" dirty="0" smtClean="0">
                <a:solidFill>
                  <a:srgbClr val="002776"/>
                </a:solidFill>
              </a:rPr>
              <a:t>Casa de la música</a:t>
            </a:r>
            <a:endParaRPr lang="es-ES" sz="900" dirty="0">
              <a:solidFill>
                <a:srgbClr val="002776"/>
              </a:solidFill>
            </a:endParaRPr>
          </a:p>
        </p:txBody>
      </p:sp>
      <p:sp>
        <p:nvSpPr>
          <p:cNvPr id="179" name="Oval 16"/>
          <p:cNvSpPr/>
          <p:nvPr/>
        </p:nvSpPr>
        <p:spPr>
          <a:xfrm>
            <a:off x="6750754" y="4065679"/>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002060"/>
                </a:solidFill>
              </a:rPr>
              <a:t>2</a:t>
            </a:r>
            <a:endParaRPr lang="es-ES" sz="900" b="1" dirty="0">
              <a:solidFill>
                <a:srgbClr val="002060"/>
              </a:solidFill>
            </a:endParaRPr>
          </a:p>
        </p:txBody>
      </p:sp>
      <p:sp>
        <p:nvSpPr>
          <p:cNvPr id="180" name="CuadroTexto 102"/>
          <p:cNvSpPr txBox="1"/>
          <p:nvPr/>
        </p:nvSpPr>
        <p:spPr>
          <a:xfrm>
            <a:off x="7085823" y="4094263"/>
            <a:ext cx="986167" cy="230832"/>
          </a:xfrm>
          <a:prstGeom prst="rect">
            <a:avLst/>
          </a:prstGeom>
          <a:noFill/>
        </p:spPr>
        <p:txBody>
          <a:bodyPr wrap="none" rtlCol="0">
            <a:spAutoFit/>
          </a:bodyPr>
          <a:lstStyle/>
          <a:p>
            <a:r>
              <a:rPr lang="es-ES" sz="900" dirty="0" smtClean="0">
                <a:solidFill>
                  <a:srgbClr val="002776"/>
                </a:solidFill>
              </a:rPr>
              <a:t>Jardín Botánico</a:t>
            </a:r>
            <a:endParaRPr lang="es-ES" sz="900" dirty="0">
              <a:solidFill>
                <a:srgbClr val="002776"/>
              </a:solidFill>
            </a:endParaRPr>
          </a:p>
        </p:txBody>
      </p:sp>
      <p:sp>
        <p:nvSpPr>
          <p:cNvPr id="181" name="Oval 16"/>
          <p:cNvSpPr/>
          <p:nvPr/>
        </p:nvSpPr>
        <p:spPr>
          <a:xfrm>
            <a:off x="6750754" y="4442406"/>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a:solidFill>
                  <a:srgbClr val="002060"/>
                </a:solidFill>
              </a:rPr>
              <a:t>3</a:t>
            </a:r>
          </a:p>
        </p:txBody>
      </p:sp>
      <p:sp>
        <p:nvSpPr>
          <p:cNvPr id="182" name="CuadroTexto 104"/>
          <p:cNvSpPr txBox="1"/>
          <p:nvPr/>
        </p:nvSpPr>
        <p:spPr>
          <a:xfrm>
            <a:off x="7085823" y="5224444"/>
            <a:ext cx="1197764" cy="230832"/>
          </a:xfrm>
          <a:prstGeom prst="rect">
            <a:avLst/>
          </a:prstGeom>
          <a:noFill/>
        </p:spPr>
        <p:txBody>
          <a:bodyPr wrap="none" rtlCol="0">
            <a:spAutoFit/>
          </a:bodyPr>
          <a:lstStyle/>
          <a:p>
            <a:r>
              <a:rPr lang="es-ES" sz="900" dirty="0" smtClean="0">
                <a:solidFill>
                  <a:srgbClr val="002776"/>
                </a:solidFill>
              </a:rPr>
              <a:t>Capilla del Hombre </a:t>
            </a:r>
            <a:endParaRPr lang="es-ES" sz="900" dirty="0">
              <a:solidFill>
                <a:srgbClr val="002776"/>
              </a:solidFill>
            </a:endParaRPr>
          </a:p>
        </p:txBody>
      </p:sp>
      <p:sp>
        <p:nvSpPr>
          <p:cNvPr id="183" name="Oval 16"/>
          <p:cNvSpPr/>
          <p:nvPr/>
        </p:nvSpPr>
        <p:spPr>
          <a:xfrm>
            <a:off x="4029248" y="4107142"/>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4</a:t>
            </a:r>
            <a:endParaRPr lang="es-ES" sz="900" b="1" dirty="0">
              <a:solidFill>
                <a:srgbClr val="FFFFFF"/>
              </a:solidFill>
            </a:endParaRPr>
          </a:p>
        </p:txBody>
      </p:sp>
      <p:sp>
        <p:nvSpPr>
          <p:cNvPr id="184" name="CuadroTexto 106"/>
          <p:cNvSpPr txBox="1"/>
          <p:nvPr/>
        </p:nvSpPr>
        <p:spPr>
          <a:xfrm>
            <a:off x="4245874" y="3841592"/>
            <a:ext cx="1197764" cy="230832"/>
          </a:xfrm>
          <a:prstGeom prst="rect">
            <a:avLst/>
          </a:prstGeom>
          <a:noFill/>
        </p:spPr>
        <p:txBody>
          <a:bodyPr wrap="none" rtlCol="0">
            <a:spAutoFit/>
          </a:bodyPr>
          <a:lstStyle/>
          <a:p>
            <a:r>
              <a:rPr lang="es-ES" sz="900" dirty="0" smtClean="0">
                <a:solidFill>
                  <a:srgbClr val="002776"/>
                </a:solidFill>
              </a:rPr>
              <a:t>Univ. Simón Bolívar</a:t>
            </a:r>
            <a:endParaRPr lang="es-ES" sz="900" dirty="0">
              <a:solidFill>
                <a:srgbClr val="002776"/>
              </a:solidFill>
            </a:endParaRPr>
          </a:p>
        </p:txBody>
      </p:sp>
      <p:sp>
        <p:nvSpPr>
          <p:cNvPr id="185" name="CuadroTexto 107"/>
          <p:cNvSpPr txBox="1"/>
          <p:nvPr/>
        </p:nvSpPr>
        <p:spPr>
          <a:xfrm>
            <a:off x="7085823" y="4847717"/>
            <a:ext cx="569387" cy="230832"/>
          </a:xfrm>
          <a:prstGeom prst="rect">
            <a:avLst/>
          </a:prstGeom>
          <a:noFill/>
        </p:spPr>
        <p:txBody>
          <a:bodyPr wrap="none" rtlCol="0">
            <a:spAutoFit/>
          </a:bodyPr>
          <a:lstStyle/>
          <a:p>
            <a:r>
              <a:rPr lang="es-ES" sz="900" dirty="0" err="1" smtClean="0">
                <a:solidFill>
                  <a:srgbClr val="002776"/>
                </a:solidFill>
              </a:rPr>
              <a:t>Ciespal</a:t>
            </a:r>
            <a:endParaRPr lang="es-ES" sz="900" dirty="0">
              <a:solidFill>
                <a:srgbClr val="002776"/>
              </a:solidFill>
            </a:endParaRPr>
          </a:p>
        </p:txBody>
      </p:sp>
      <p:sp>
        <p:nvSpPr>
          <p:cNvPr id="186" name="Oval 16"/>
          <p:cNvSpPr/>
          <p:nvPr/>
        </p:nvSpPr>
        <p:spPr>
          <a:xfrm>
            <a:off x="6750754" y="4819133"/>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002060"/>
                </a:solidFill>
              </a:rPr>
              <a:t>4</a:t>
            </a:r>
            <a:endParaRPr lang="es-ES" sz="900" b="1" dirty="0">
              <a:solidFill>
                <a:srgbClr val="002060"/>
              </a:solidFill>
            </a:endParaRPr>
          </a:p>
        </p:txBody>
      </p:sp>
      <p:sp>
        <p:nvSpPr>
          <p:cNvPr id="187" name="CuadroTexto 109"/>
          <p:cNvSpPr txBox="1"/>
          <p:nvPr/>
        </p:nvSpPr>
        <p:spPr>
          <a:xfrm>
            <a:off x="7085823" y="4470990"/>
            <a:ext cx="902811" cy="230832"/>
          </a:xfrm>
          <a:prstGeom prst="rect">
            <a:avLst/>
          </a:prstGeom>
          <a:noFill/>
        </p:spPr>
        <p:txBody>
          <a:bodyPr wrap="none" rtlCol="0">
            <a:spAutoFit/>
          </a:bodyPr>
          <a:lstStyle/>
          <a:p>
            <a:r>
              <a:rPr lang="es-ES" sz="900" dirty="0" smtClean="0">
                <a:solidFill>
                  <a:srgbClr val="002776"/>
                </a:solidFill>
              </a:rPr>
              <a:t>Las Cámaras </a:t>
            </a:r>
            <a:endParaRPr lang="es-ES" sz="900" dirty="0">
              <a:solidFill>
                <a:srgbClr val="002776"/>
              </a:solidFill>
            </a:endParaRPr>
          </a:p>
        </p:txBody>
      </p:sp>
      <p:sp>
        <p:nvSpPr>
          <p:cNvPr id="188" name="Oval 16"/>
          <p:cNvSpPr/>
          <p:nvPr/>
        </p:nvSpPr>
        <p:spPr>
          <a:xfrm>
            <a:off x="6750754" y="5195860"/>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002060"/>
                </a:solidFill>
              </a:rPr>
              <a:t>5</a:t>
            </a:r>
            <a:endParaRPr lang="es-ES" sz="900" b="1" dirty="0">
              <a:solidFill>
                <a:srgbClr val="002060"/>
              </a:solidFill>
            </a:endParaRPr>
          </a:p>
        </p:txBody>
      </p:sp>
      <p:sp>
        <p:nvSpPr>
          <p:cNvPr id="189" name="Oval 16"/>
          <p:cNvSpPr/>
          <p:nvPr/>
        </p:nvSpPr>
        <p:spPr>
          <a:xfrm>
            <a:off x="6750754" y="5572587"/>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002060"/>
                </a:solidFill>
              </a:rPr>
              <a:t>6</a:t>
            </a:r>
            <a:endParaRPr lang="es-ES" sz="900" b="1" dirty="0">
              <a:solidFill>
                <a:srgbClr val="002060"/>
              </a:solidFill>
            </a:endParaRPr>
          </a:p>
        </p:txBody>
      </p:sp>
      <p:sp>
        <p:nvSpPr>
          <p:cNvPr id="190" name="CuadroTexto 112"/>
          <p:cNvSpPr txBox="1"/>
          <p:nvPr/>
        </p:nvSpPr>
        <p:spPr>
          <a:xfrm>
            <a:off x="7085823" y="5601171"/>
            <a:ext cx="1172116" cy="230832"/>
          </a:xfrm>
          <a:prstGeom prst="rect">
            <a:avLst/>
          </a:prstGeom>
          <a:noFill/>
        </p:spPr>
        <p:txBody>
          <a:bodyPr wrap="none" rtlCol="0">
            <a:spAutoFit/>
          </a:bodyPr>
          <a:lstStyle/>
          <a:p>
            <a:r>
              <a:rPr lang="es-ES" sz="900" dirty="0" smtClean="0">
                <a:solidFill>
                  <a:srgbClr val="002776"/>
                </a:solidFill>
              </a:rPr>
              <a:t>Casa de la Cultura </a:t>
            </a:r>
            <a:endParaRPr lang="es-ES" sz="900" dirty="0">
              <a:solidFill>
                <a:srgbClr val="002776"/>
              </a:solidFill>
            </a:endParaRPr>
          </a:p>
        </p:txBody>
      </p:sp>
      <p:sp>
        <p:nvSpPr>
          <p:cNvPr id="191" name="Oval 16"/>
          <p:cNvSpPr/>
          <p:nvPr/>
        </p:nvSpPr>
        <p:spPr>
          <a:xfrm>
            <a:off x="6750754" y="5949312"/>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r>
              <a:rPr lang="es-ES" sz="900" b="1" dirty="0" smtClean="0">
                <a:solidFill>
                  <a:srgbClr val="002060"/>
                </a:solidFill>
              </a:rPr>
              <a:t>7</a:t>
            </a:r>
            <a:endParaRPr lang="es-ES" sz="900" b="1" dirty="0">
              <a:solidFill>
                <a:srgbClr val="002060"/>
              </a:solidFill>
            </a:endParaRPr>
          </a:p>
        </p:txBody>
      </p:sp>
      <p:sp>
        <p:nvSpPr>
          <p:cNvPr id="192" name="CuadroTexto 114"/>
          <p:cNvSpPr txBox="1"/>
          <p:nvPr/>
        </p:nvSpPr>
        <p:spPr>
          <a:xfrm>
            <a:off x="7085823" y="5977896"/>
            <a:ext cx="1755609" cy="230832"/>
          </a:xfrm>
          <a:prstGeom prst="rect">
            <a:avLst/>
          </a:prstGeom>
          <a:noFill/>
        </p:spPr>
        <p:txBody>
          <a:bodyPr wrap="none" rtlCol="0">
            <a:spAutoFit/>
          </a:bodyPr>
          <a:lstStyle/>
          <a:p>
            <a:r>
              <a:rPr lang="es-ES" sz="900" dirty="0" smtClean="0">
                <a:solidFill>
                  <a:srgbClr val="002776"/>
                </a:solidFill>
              </a:rPr>
              <a:t>Museo interactivo de Ciencias </a:t>
            </a:r>
            <a:endParaRPr lang="es-ES" sz="900" dirty="0">
              <a:solidFill>
                <a:srgbClr val="002776"/>
              </a:solidFill>
            </a:endParaRPr>
          </a:p>
        </p:txBody>
      </p:sp>
      <p:sp>
        <p:nvSpPr>
          <p:cNvPr id="193" name="Oval 15"/>
          <p:cNvSpPr/>
          <p:nvPr/>
        </p:nvSpPr>
        <p:spPr>
          <a:xfrm>
            <a:off x="4029248" y="2909646"/>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900" b="1" dirty="0" smtClean="0">
                <a:solidFill>
                  <a:srgbClr val="FFFFFF"/>
                </a:solidFill>
              </a:rPr>
              <a:t>16</a:t>
            </a:r>
            <a:endParaRPr lang="es-ES" sz="900" b="1" dirty="0">
              <a:solidFill>
                <a:srgbClr val="FFFFFF"/>
              </a:solidFill>
            </a:endParaRPr>
          </a:p>
        </p:txBody>
      </p:sp>
      <p:sp>
        <p:nvSpPr>
          <p:cNvPr id="194" name="CuadroTexto 116"/>
          <p:cNvSpPr txBox="1"/>
          <p:nvPr/>
        </p:nvSpPr>
        <p:spPr>
          <a:xfrm>
            <a:off x="4362749" y="2941505"/>
            <a:ext cx="607859" cy="230832"/>
          </a:xfrm>
          <a:prstGeom prst="rect">
            <a:avLst/>
          </a:prstGeom>
          <a:noFill/>
        </p:spPr>
        <p:txBody>
          <a:bodyPr wrap="none" rtlCol="0">
            <a:spAutoFit/>
          </a:bodyPr>
          <a:lstStyle/>
          <a:p>
            <a:r>
              <a:rPr lang="es-ES" sz="900" dirty="0" err="1" smtClean="0">
                <a:solidFill>
                  <a:srgbClr val="002776"/>
                </a:solidFill>
              </a:rPr>
              <a:t>Mercure</a:t>
            </a:r>
            <a:endParaRPr lang="es-ES" sz="900" dirty="0">
              <a:solidFill>
                <a:srgbClr val="002776"/>
              </a:solidFill>
            </a:endParaRPr>
          </a:p>
        </p:txBody>
      </p:sp>
      <p:sp>
        <p:nvSpPr>
          <p:cNvPr id="195" name="Title 1"/>
          <p:cNvSpPr txBox="1">
            <a:spLocks/>
          </p:cNvSpPr>
          <p:nvPr/>
        </p:nvSpPr>
        <p:spPr bwMode="auto">
          <a:xfrm>
            <a:off x="344488" y="1142578"/>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Detalle de los espacios RICE</a:t>
            </a:r>
            <a:endParaRPr lang="es-ES" sz="1200" b="1" i="1" u="sng" dirty="0">
              <a:solidFill>
                <a:srgbClr val="00B0F0"/>
              </a:solidFill>
              <a:cs typeface="Arial" charset="0"/>
            </a:endParaRPr>
          </a:p>
        </p:txBody>
      </p:sp>
      <p:sp>
        <p:nvSpPr>
          <p:cNvPr id="196"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a:t>
            </a:r>
            <a:r>
              <a:rPr lang="es-ES" b="0" i="1" dirty="0" smtClean="0">
                <a:solidFill>
                  <a:srgbClr val="002776"/>
                </a:solidFill>
              </a:rPr>
              <a:t>Industria Reuniones</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295</a:t>
            </a:fld>
            <a:endParaRPr lang="es-ES" dirty="0">
              <a:solidFill>
                <a:srgbClr val="002776"/>
              </a:solidFill>
            </a:endParaRPr>
          </a:p>
        </p:txBody>
      </p:sp>
    </p:spTree>
    <p:extLst>
      <p:ext uri="{BB962C8B-B14F-4D97-AF65-F5344CB8AC3E}">
        <p14:creationId xmlns:p14="http://schemas.microsoft.com/office/powerpoint/2010/main" val="28118401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5192" r="11961"/>
          <a:stretch/>
        </p:blipFill>
        <p:spPr bwMode="auto">
          <a:xfrm rot="16200000">
            <a:off x="2602614" y="-795404"/>
            <a:ext cx="4700772"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Oval 105"/>
          <p:cNvSpPr/>
          <p:nvPr/>
        </p:nvSpPr>
        <p:spPr>
          <a:xfrm rot="3192268">
            <a:off x="4637654" y="2330935"/>
            <a:ext cx="1310985" cy="991119"/>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7" name="Group 6"/>
          <p:cNvGrpSpPr/>
          <p:nvPr/>
        </p:nvGrpSpPr>
        <p:grpSpPr>
          <a:xfrm>
            <a:off x="3391384" y="1332226"/>
            <a:ext cx="6186293" cy="4837020"/>
            <a:chOff x="3391384" y="1332226"/>
            <a:chExt cx="6186293" cy="4837020"/>
          </a:xfrm>
        </p:grpSpPr>
        <p:sp>
          <p:nvSpPr>
            <p:cNvPr id="81" name="Oval 80"/>
            <p:cNvSpPr/>
            <p:nvPr/>
          </p:nvSpPr>
          <p:spPr>
            <a:xfrm rot="21410150">
              <a:off x="4656468" y="3569731"/>
              <a:ext cx="4921209" cy="2599515"/>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91" name="Slide Number Placeholder 3"/>
            <p:cNvSpPr txBox="1">
              <a:spLocks/>
            </p:cNvSpPr>
            <p:nvPr/>
          </p:nvSpPr>
          <p:spPr>
            <a:xfrm>
              <a:off x="5097645" y="4372416"/>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Centro histórico de Quito</a:t>
              </a:r>
            </a:p>
            <a:p>
              <a:pPr algn="ctr"/>
              <a:r>
                <a:rPr lang="es-ES" sz="1200" b="0" dirty="0" smtClean="0">
                  <a:solidFill>
                    <a:srgbClr val="002060"/>
                  </a:solidFill>
                </a:rPr>
                <a:t>(ZET)</a:t>
              </a:r>
              <a:endParaRPr lang="es-ES" sz="1200" b="0" dirty="0">
                <a:solidFill>
                  <a:srgbClr val="002060"/>
                </a:solidFill>
              </a:endParaRPr>
            </a:p>
          </p:txBody>
        </p:sp>
        <p:sp>
          <p:nvSpPr>
            <p:cNvPr id="96" name="Oval 95"/>
            <p:cNvSpPr/>
            <p:nvPr/>
          </p:nvSpPr>
          <p:spPr>
            <a:xfrm rot="981166">
              <a:off x="3391384" y="2461263"/>
              <a:ext cx="1868678" cy="2313826"/>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98" name="Slide Number Placeholder 3"/>
            <p:cNvSpPr txBox="1">
              <a:spLocks/>
            </p:cNvSpPr>
            <p:nvPr/>
          </p:nvSpPr>
          <p:spPr>
            <a:xfrm>
              <a:off x="3435549" y="3741382"/>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La Mariscal</a:t>
              </a:r>
            </a:p>
            <a:p>
              <a:pPr algn="ctr"/>
              <a:r>
                <a:rPr lang="es-ES" sz="1200" b="0" dirty="0" smtClean="0">
                  <a:solidFill>
                    <a:srgbClr val="002060"/>
                  </a:solidFill>
                </a:rPr>
                <a:t>(ZET)</a:t>
              </a:r>
              <a:endParaRPr lang="es-ES" sz="1200" b="0" dirty="0">
                <a:solidFill>
                  <a:srgbClr val="002060"/>
                </a:solidFill>
              </a:endParaRPr>
            </a:p>
          </p:txBody>
        </p:sp>
        <p:sp>
          <p:nvSpPr>
            <p:cNvPr id="99" name="Slide Number Placeholder 3"/>
            <p:cNvSpPr txBox="1">
              <a:spLocks/>
            </p:cNvSpPr>
            <p:nvPr/>
          </p:nvSpPr>
          <p:spPr>
            <a:xfrm>
              <a:off x="7441809" y="4484728"/>
              <a:ext cx="703689"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San Marcos</a:t>
              </a:r>
              <a:endParaRPr lang="es-ES" sz="1200" b="0" dirty="0">
                <a:solidFill>
                  <a:srgbClr val="002060"/>
                </a:solidFill>
              </a:endParaRPr>
            </a:p>
          </p:txBody>
        </p:sp>
        <p:sp>
          <p:nvSpPr>
            <p:cNvPr id="100" name="Oval 99"/>
            <p:cNvSpPr/>
            <p:nvPr/>
          </p:nvSpPr>
          <p:spPr>
            <a:xfrm rot="21060525">
              <a:off x="7050386" y="4534374"/>
              <a:ext cx="354166" cy="394119"/>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01" name="Oval 100"/>
            <p:cNvSpPr/>
            <p:nvPr/>
          </p:nvSpPr>
          <p:spPr>
            <a:xfrm rot="431702">
              <a:off x="3586452" y="1356346"/>
              <a:ext cx="1453881" cy="786783"/>
            </a:xfrm>
            <a:prstGeom prst="ellipse">
              <a:avLst/>
            </a:prstGeom>
            <a:solidFill>
              <a:srgbClr val="00B050">
                <a:alpha val="36000"/>
              </a:srgbClr>
            </a:solidFill>
            <a:ln>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02" name="Slide Number Placeholder 3"/>
            <p:cNvSpPr txBox="1">
              <a:spLocks/>
            </p:cNvSpPr>
            <p:nvPr/>
          </p:nvSpPr>
          <p:spPr>
            <a:xfrm>
              <a:off x="5056533" y="2196802"/>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La Floresta</a:t>
              </a:r>
              <a:endParaRPr lang="es-ES" sz="1200" b="0" dirty="0">
                <a:solidFill>
                  <a:srgbClr val="002060"/>
                </a:solidFill>
              </a:endParaRPr>
            </a:p>
          </p:txBody>
        </p:sp>
        <p:sp>
          <p:nvSpPr>
            <p:cNvPr id="103" name="Slide Number Placeholder 3"/>
            <p:cNvSpPr txBox="1">
              <a:spLocks/>
            </p:cNvSpPr>
            <p:nvPr/>
          </p:nvSpPr>
          <p:spPr>
            <a:xfrm>
              <a:off x="3970688" y="1332226"/>
              <a:ext cx="1006818"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err="1" smtClean="0">
                  <a:solidFill>
                    <a:srgbClr val="002060"/>
                  </a:solidFill>
                </a:rPr>
                <a:t>Guápulo</a:t>
              </a:r>
              <a:endParaRPr lang="es-ES" sz="1200" b="0" dirty="0">
                <a:solidFill>
                  <a:srgbClr val="002060"/>
                </a:solidFill>
              </a:endParaRPr>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Espacios RICE de la ciudad (ii/iii)</a:t>
            </a:r>
            <a:endParaRPr lang="es-ES" sz="1400" i="1" dirty="0">
              <a:solidFill>
                <a:srgbClr val="00B0F0"/>
              </a:solidFill>
              <a:cs typeface="Arial" charset="0"/>
            </a:endParaRPr>
          </a:p>
        </p:txBody>
      </p:sp>
      <p:sp>
        <p:nvSpPr>
          <p:cNvPr id="8" name="Title 1"/>
          <p:cNvSpPr txBox="1">
            <a:spLocks/>
          </p:cNvSpPr>
          <p:nvPr/>
        </p:nvSpPr>
        <p:spPr bwMode="auto">
          <a:xfrm>
            <a:off x="344488" y="1052736"/>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a:solidFill>
                  <a:srgbClr val="002060"/>
                </a:solidFill>
                <a:cs typeface="Arial" charset="0"/>
              </a:rPr>
              <a:t>Mapa de localización de oferta de espacios RICE en </a:t>
            </a:r>
            <a:r>
              <a:rPr lang="es-ES" sz="1200" b="1" u="sng" dirty="0" smtClean="0">
                <a:solidFill>
                  <a:srgbClr val="002060"/>
                </a:solidFill>
                <a:cs typeface="Arial" charset="0"/>
              </a:rPr>
              <a:t>la ciudad</a:t>
            </a:r>
            <a:endParaRPr lang="es-ES" sz="1200" b="1" i="1" u="sng" dirty="0">
              <a:solidFill>
                <a:srgbClr val="00B0F0"/>
              </a:solidFill>
              <a:cs typeface="Arial" charset="0"/>
            </a:endParaRPr>
          </a:p>
        </p:txBody>
      </p:sp>
      <p:grpSp>
        <p:nvGrpSpPr>
          <p:cNvPr id="20" name="Group 12"/>
          <p:cNvGrpSpPr>
            <a:grpSpLocks/>
          </p:cNvGrpSpPr>
          <p:nvPr/>
        </p:nvGrpSpPr>
        <p:grpSpPr bwMode="auto">
          <a:xfrm rot="16200000">
            <a:off x="9057902" y="1345378"/>
            <a:ext cx="287338" cy="576262"/>
            <a:chOff x="476" y="3249"/>
            <a:chExt cx="181" cy="363"/>
          </a:xfrm>
          <a:solidFill>
            <a:schemeClr val="bg1"/>
          </a:solidFill>
        </p:grpSpPr>
        <p:sp>
          <p:nvSpPr>
            <p:cNvPr id="21" name="Oval 13"/>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lvl1pPr eaLnBrk="0" hangingPunct="0">
                <a:defRPr sz="800">
                  <a:solidFill>
                    <a:schemeClr val="tx1"/>
                  </a:solidFill>
                  <a:latin typeface="Arial" panose="020B0604020202020204" pitchFamily="34" charset="0"/>
                </a:defRPr>
              </a:lvl1pPr>
              <a:lvl2pPr marL="742950" indent="-285750" eaLnBrk="0" hangingPunct="0">
                <a:defRPr sz="800">
                  <a:solidFill>
                    <a:schemeClr val="tx1"/>
                  </a:solidFill>
                  <a:latin typeface="Arial" panose="020B0604020202020204" pitchFamily="34" charset="0"/>
                </a:defRPr>
              </a:lvl2pPr>
              <a:lvl3pPr marL="1143000" indent="-228600" eaLnBrk="0" hangingPunct="0">
                <a:defRPr sz="800">
                  <a:solidFill>
                    <a:schemeClr val="tx1"/>
                  </a:solidFill>
                  <a:latin typeface="Arial" panose="020B0604020202020204" pitchFamily="34" charset="0"/>
                </a:defRPr>
              </a:lvl3pPr>
              <a:lvl4pPr marL="1600200" indent="-228600" eaLnBrk="0" hangingPunct="0">
                <a:defRPr sz="800">
                  <a:solidFill>
                    <a:schemeClr val="tx1"/>
                  </a:solidFill>
                  <a:latin typeface="Arial" panose="020B0604020202020204" pitchFamily="34" charset="0"/>
                </a:defRPr>
              </a:lvl4pPr>
              <a:lvl5pPr marL="2057400" indent="-228600" eaLnBrk="0" hangingPunct="0">
                <a:defRPr sz="800">
                  <a:solidFill>
                    <a:schemeClr val="tx1"/>
                  </a:solidFill>
                  <a:latin typeface="Arial" panose="020B0604020202020204" pitchFamily="34" charset="0"/>
                </a:defRPr>
              </a:lvl5pPr>
              <a:lvl6pPr marL="2514600" indent="-228600" eaLnBrk="0" fontAlgn="base" hangingPunct="0">
                <a:spcBef>
                  <a:spcPct val="0"/>
                </a:spcBef>
                <a:spcAft>
                  <a:spcPct val="0"/>
                </a:spcAft>
                <a:defRPr sz="800">
                  <a:solidFill>
                    <a:schemeClr val="tx1"/>
                  </a:solidFill>
                  <a:latin typeface="Arial" panose="020B0604020202020204" pitchFamily="34" charset="0"/>
                </a:defRPr>
              </a:lvl6pPr>
              <a:lvl7pPr marL="2971800" indent="-228600" eaLnBrk="0" fontAlgn="base" hangingPunct="0">
                <a:spcBef>
                  <a:spcPct val="0"/>
                </a:spcBef>
                <a:spcAft>
                  <a:spcPct val="0"/>
                </a:spcAft>
                <a:defRPr sz="800">
                  <a:solidFill>
                    <a:schemeClr val="tx1"/>
                  </a:solidFill>
                  <a:latin typeface="Arial" panose="020B0604020202020204" pitchFamily="34" charset="0"/>
                </a:defRPr>
              </a:lvl7pPr>
              <a:lvl8pPr marL="3429000" indent="-228600" eaLnBrk="0" fontAlgn="base" hangingPunct="0">
                <a:spcBef>
                  <a:spcPct val="0"/>
                </a:spcBef>
                <a:spcAft>
                  <a:spcPct val="0"/>
                </a:spcAft>
                <a:defRPr sz="800">
                  <a:solidFill>
                    <a:schemeClr val="tx1"/>
                  </a:solidFill>
                  <a:latin typeface="Arial" panose="020B0604020202020204" pitchFamily="34" charset="0"/>
                </a:defRPr>
              </a:lvl8pPr>
              <a:lvl9pPr marL="3886200" indent="-228600" eaLnBrk="0" fontAlgn="base" hangingPunct="0">
                <a:spcBef>
                  <a:spcPct val="0"/>
                </a:spcBef>
                <a:spcAft>
                  <a:spcPct val="0"/>
                </a:spcAft>
                <a:defRPr sz="800">
                  <a:solidFill>
                    <a:schemeClr val="tx1"/>
                  </a:solidFill>
                  <a:latin typeface="Arial" panose="020B0604020202020204" pitchFamily="34" charset="0"/>
                </a:defRPr>
              </a:lvl9pPr>
            </a:lstStyle>
            <a:p>
              <a:pPr eaLnBrk="1" hangingPunct="1"/>
              <a:endParaRPr lang="es-ES" altLang="es-ES">
                <a:solidFill>
                  <a:srgbClr val="002776"/>
                </a:solidFill>
              </a:endParaRPr>
            </a:p>
          </p:txBody>
        </p:sp>
        <p:sp>
          <p:nvSpPr>
            <p:cNvPr id="22" name="Rectangle 14"/>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800">
                  <a:solidFill>
                    <a:schemeClr val="tx1"/>
                  </a:solidFill>
                  <a:latin typeface="Arial" panose="020B0604020202020204" pitchFamily="34" charset="0"/>
                </a:defRPr>
              </a:lvl1pPr>
              <a:lvl2pPr marL="742950" indent="-285750" eaLnBrk="0" hangingPunct="0">
                <a:defRPr sz="800">
                  <a:solidFill>
                    <a:schemeClr val="tx1"/>
                  </a:solidFill>
                  <a:latin typeface="Arial" panose="020B0604020202020204" pitchFamily="34" charset="0"/>
                </a:defRPr>
              </a:lvl2pPr>
              <a:lvl3pPr marL="1143000" indent="-228600" eaLnBrk="0" hangingPunct="0">
                <a:defRPr sz="800">
                  <a:solidFill>
                    <a:schemeClr val="tx1"/>
                  </a:solidFill>
                  <a:latin typeface="Arial" panose="020B0604020202020204" pitchFamily="34" charset="0"/>
                </a:defRPr>
              </a:lvl3pPr>
              <a:lvl4pPr marL="1600200" indent="-228600" eaLnBrk="0" hangingPunct="0">
                <a:defRPr sz="800">
                  <a:solidFill>
                    <a:schemeClr val="tx1"/>
                  </a:solidFill>
                  <a:latin typeface="Arial" panose="020B0604020202020204" pitchFamily="34" charset="0"/>
                </a:defRPr>
              </a:lvl4pPr>
              <a:lvl5pPr marL="2057400" indent="-228600" eaLnBrk="0" hangingPunct="0">
                <a:defRPr sz="800">
                  <a:solidFill>
                    <a:schemeClr val="tx1"/>
                  </a:solidFill>
                  <a:latin typeface="Arial" panose="020B0604020202020204" pitchFamily="34" charset="0"/>
                </a:defRPr>
              </a:lvl5pPr>
              <a:lvl6pPr marL="2514600" indent="-228600" eaLnBrk="0" fontAlgn="base" hangingPunct="0">
                <a:spcBef>
                  <a:spcPct val="0"/>
                </a:spcBef>
                <a:spcAft>
                  <a:spcPct val="0"/>
                </a:spcAft>
                <a:defRPr sz="800">
                  <a:solidFill>
                    <a:schemeClr val="tx1"/>
                  </a:solidFill>
                  <a:latin typeface="Arial" panose="020B0604020202020204" pitchFamily="34" charset="0"/>
                </a:defRPr>
              </a:lvl6pPr>
              <a:lvl7pPr marL="2971800" indent="-228600" eaLnBrk="0" fontAlgn="base" hangingPunct="0">
                <a:spcBef>
                  <a:spcPct val="0"/>
                </a:spcBef>
                <a:spcAft>
                  <a:spcPct val="0"/>
                </a:spcAft>
                <a:defRPr sz="800">
                  <a:solidFill>
                    <a:schemeClr val="tx1"/>
                  </a:solidFill>
                  <a:latin typeface="Arial" panose="020B0604020202020204" pitchFamily="34" charset="0"/>
                </a:defRPr>
              </a:lvl7pPr>
              <a:lvl8pPr marL="3429000" indent="-228600" eaLnBrk="0" fontAlgn="base" hangingPunct="0">
                <a:spcBef>
                  <a:spcPct val="0"/>
                </a:spcBef>
                <a:spcAft>
                  <a:spcPct val="0"/>
                </a:spcAft>
                <a:defRPr sz="800">
                  <a:solidFill>
                    <a:schemeClr val="tx1"/>
                  </a:solidFill>
                  <a:latin typeface="Arial" panose="020B0604020202020204" pitchFamily="34" charset="0"/>
                </a:defRPr>
              </a:lvl8pPr>
              <a:lvl9pPr marL="3886200" indent="-228600" eaLnBrk="0" fontAlgn="base" hangingPunct="0">
                <a:spcBef>
                  <a:spcPct val="0"/>
                </a:spcBef>
                <a:spcAft>
                  <a:spcPct val="0"/>
                </a:spcAft>
                <a:defRPr sz="800">
                  <a:solidFill>
                    <a:schemeClr val="tx1"/>
                  </a:solidFill>
                  <a:latin typeface="Arial" panose="020B0604020202020204" pitchFamily="34" charset="0"/>
                </a:defRPr>
              </a:lvl9pPr>
            </a:lstStyle>
            <a:p>
              <a:pPr algn="r" eaLnBrk="1" hangingPunct="1"/>
              <a:r>
                <a:rPr lang="es-ES" altLang="es-ES" sz="1000" dirty="0" smtClean="0">
                  <a:solidFill>
                    <a:srgbClr val="002776"/>
                  </a:solidFill>
                </a:rPr>
                <a:t>N</a:t>
              </a:r>
              <a:endParaRPr lang="es-ES" altLang="es-ES" sz="1000" dirty="0">
                <a:solidFill>
                  <a:srgbClr val="002776"/>
                </a:solidFill>
              </a:endParaRPr>
            </a:p>
          </p:txBody>
        </p:sp>
        <p:sp>
          <p:nvSpPr>
            <p:cNvPr id="23"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p>
              <a:endParaRPr lang="es-ES">
                <a:solidFill>
                  <a:srgbClr val="002776"/>
                </a:solidFill>
              </a:endParaRPr>
            </a:p>
          </p:txBody>
        </p:sp>
        <p:sp>
          <p:nvSpPr>
            <p:cNvPr id="24"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p>
              <a:endParaRPr lang="es-ES">
                <a:solidFill>
                  <a:srgbClr val="002776"/>
                </a:solidFill>
              </a:endParaRPr>
            </a:p>
          </p:txBody>
        </p:sp>
        <p:sp>
          <p:nvSpPr>
            <p:cNvPr id="25"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p>
              <a:endParaRPr lang="es-ES">
                <a:solidFill>
                  <a:srgbClr val="002776"/>
                </a:solidFill>
              </a:endParaRPr>
            </a:p>
          </p:txBody>
        </p:sp>
      </p:grpSp>
      <p:pic>
        <p:nvPicPr>
          <p:cNvPr id="32"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5450280"/>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1"/>
          <p:cNvSpPr/>
          <p:nvPr/>
        </p:nvSpPr>
        <p:spPr>
          <a:xfrm>
            <a:off x="2072680" y="2641968"/>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27" name="Oval 1"/>
          <p:cNvSpPr/>
          <p:nvPr/>
        </p:nvSpPr>
        <p:spPr>
          <a:xfrm>
            <a:off x="6041504" y="3874488"/>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35" name="TxtBox:83/125"/>
          <p:cNvSpPr/>
          <p:nvPr/>
        </p:nvSpPr>
        <p:spPr bwMode="auto">
          <a:xfrm>
            <a:off x="732710" y="6332681"/>
            <a:ext cx="1800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Centros de convenciones</a:t>
            </a:r>
            <a:endParaRPr lang="es-ES" sz="1050" dirty="0">
              <a:solidFill>
                <a:srgbClr val="002060"/>
              </a:solidFill>
              <a:cs typeface="Arial" pitchFamily="34" charset="0"/>
            </a:endParaRPr>
          </a:p>
        </p:txBody>
      </p:sp>
      <p:sp>
        <p:nvSpPr>
          <p:cNvPr id="36" name="TxtBox:83/125"/>
          <p:cNvSpPr/>
          <p:nvPr/>
        </p:nvSpPr>
        <p:spPr bwMode="auto">
          <a:xfrm>
            <a:off x="8265368" y="6332681"/>
            <a:ext cx="1498819"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Espacios modernos </a:t>
            </a:r>
            <a:endParaRPr lang="es-ES" sz="1050" dirty="0">
              <a:solidFill>
                <a:srgbClr val="002060"/>
              </a:solidFill>
              <a:cs typeface="Arial" pitchFamily="34" charset="0"/>
            </a:endParaRPr>
          </a:p>
        </p:txBody>
      </p:sp>
      <p:sp>
        <p:nvSpPr>
          <p:cNvPr id="37" name="TxtBox:83/125"/>
          <p:cNvSpPr/>
          <p:nvPr/>
        </p:nvSpPr>
        <p:spPr bwMode="auto">
          <a:xfrm>
            <a:off x="3008538" y="6332681"/>
            <a:ext cx="1800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Hoteles</a:t>
            </a:r>
            <a:endParaRPr lang="es-ES" sz="1050" dirty="0">
              <a:solidFill>
                <a:srgbClr val="002060"/>
              </a:solidFill>
              <a:cs typeface="Arial" pitchFamily="34" charset="0"/>
            </a:endParaRPr>
          </a:p>
        </p:txBody>
      </p:sp>
      <p:sp>
        <p:nvSpPr>
          <p:cNvPr id="38" name="TxtBox:83/125"/>
          <p:cNvSpPr/>
          <p:nvPr/>
        </p:nvSpPr>
        <p:spPr bwMode="auto">
          <a:xfrm>
            <a:off x="4520952" y="6332681"/>
            <a:ext cx="1800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Universidades</a:t>
            </a:r>
            <a:endParaRPr lang="es-ES" sz="1050" dirty="0">
              <a:solidFill>
                <a:srgbClr val="002060"/>
              </a:solidFill>
              <a:cs typeface="Arial" pitchFamily="34" charset="0"/>
            </a:endParaRPr>
          </a:p>
        </p:txBody>
      </p:sp>
      <p:sp>
        <p:nvSpPr>
          <p:cNvPr id="39" name="Oval 1"/>
          <p:cNvSpPr/>
          <p:nvPr/>
        </p:nvSpPr>
        <p:spPr>
          <a:xfrm>
            <a:off x="495396" y="6296925"/>
            <a:ext cx="216000" cy="216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0" name="Oval 15"/>
          <p:cNvSpPr/>
          <p:nvPr/>
        </p:nvSpPr>
        <p:spPr>
          <a:xfrm>
            <a:off x="2792538" y="6296925"/>
            <a:ext cx="216000" cy="21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1" name="Oval 16"/>
          <p:cNvSpPr/>
          <p:nvPr/>
        </p:nvSpPr>
        <p:spPr>
          <a:xfrm>
            <a:off x="4294650" y="6296925"/>
            <a:ext cx="216000" cy="216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2" name="TxtBox:83/125"/>
          <p:cNvSpPr/>
          <p:nvPr/>
        </p:nvSpPr>
        <p:spPr bwMode="auto">
          <a:xfrm>
            <a:off x="6369509" y="6332682"/>
            <a:ext cx="1535819"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Espacios Patrimoniales </a:t>
            </a:r>
            <a:endParaRPr lang="es-ES" sz="1050" dirty="0">
              <a:solidFill>
                <a:srgbClr val="002060"/>
              </a:solidFill>
              <a:cs typeface="Arial" pitchFamily="34" charset="0"/>
            </a:endParaRPr>
          </a:p>
        </p:txBody>
      </p:sp>
      <p:sp>
        <p:nvSpPr>
          <p:cNvPr id="43" name="Oval 16"/>
          <p:cNvSpPr/>
          <p:nvPr/>
        </p:nvSpPr>
        <p:spPr>
          <a:xfrm>
            <a:off x="6109206" y="6269945"/>
            <a:ext cx="216000" cy="216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4" name="Oval 16"/>
          <p:cNvSpPr/>
          <p:nvPr/>
        </p:nvSpPr>
        <p:spPr>
          <a:xfrm>
            <a:off x="7977348" y="6309344"/>
            <a:ext cx="216000" cy="216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5" name="Oval 1"/>
          <p:cNvSpPr/>
          <p:nvPr/>
        </p:nvSpPr>
        <p:spPr>
          <a:xfrm>
            <a:off x="9559344" y="5450280"/>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46" name="Oval 1"/>
          <p:cNvSpPr/>
          <p:nvPr/>
        </p:nvSpPr>
        <p:spPr>
          <a:xfrm>
            <a:off x="4952999" y="1239807"/>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47" name="Oval 1"/>
          <p:cNvSpPr/>
          <p:nvPr/>
        </p:nvSpPr>
        <p:spPr>
          <a:xfrm>
            <a:off x="126902" y="2533968"/>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5</a:t>
            </a:r>
            <a:endParaRPr lang="es-ES" sz="1050" b="1" dirty="0">
              <a:solidFill>
                <a:srgbClr val="FFFFFF"/>
              </a:solidFill>
            </a:endParaRPr>
          </a:p>
        </p:txBody>
      </p:sp>
      <p:sp>
        <p:nvSpPr>
          <p:cNvPr id="48" name="Oval 15"/>
          <p:cNvSpPr/>
          <p:nvPr/>
        </p:nvSpPr>
        <p:spPr>
          <a:xfrm>
            <a:off x="840025" y="206240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49" name="Oval 15"/>
          <p:cNvSpPr/>
          <p:nvPr/>
        </p:nvSpPr>
        <p:spPr>
          <a:xfrm>
            <a:off x="1286119" y="183977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50" name="Oval 15"/>
          <p:cNvSpPr/>
          <p:nvPr/>
        </p:nvSpPr>
        <p:spPr>
          <a:xfrm>
            <a:off x="1426076" y="210195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51" name="Oval 15"/>
          <p:cNvSpPr/>
          <p:nvPr/>
        </p:nvSpPr>
        <p:spPr>
          <a:xfrm>
            <a:off x="1796127" y="205577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52" name="Oval 15"/>
          <p:cNvSpPr/>
          <p:nvPr/>
        </p:nvSpPr>
        <p:spPr>
          <a:xfrm>
            <a:off x="2058178" y="2073161"/>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5</a:t>
            </a:r>
            <a:endParaRPr lang="es-ES" sz="1050" b="1" dirty="0">
              <a:solidFill>
                <a:srgbClr val="FFFFFF"/>
              </a:solidFill>
            </a:endParaRPr>
          </a:p>
        </p:txBody>
      </p:sp>
      <p:sp>
        <p:nvSpPr>
          <p:cNvPr id="53" name="Oval 15"/>
          <p:cNvSpPr/>
          <p:nvPr/>
        </p:nvSpPr>
        <p:spPr>
          <a:xfrm>
            <a:off x="2287475" y="1755225"/>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7</a:t>
            </a:r>
            <a:endParaRPr lang="es-ES" sz="1050" b="1" dirty="0">
              <a:solidFill>
                <a:srgbClr val="FFFFFF"/>
              </a:solidFill>
            </a:endParaRPr>
          </a:p>
        </p:txBody>
      </p:sp>
      <p:sp>
        <p:nvSpPr>
          <p:cNvPr id="54" name="Oval 15"/>
          <p:cNvSpPr/>
          <p:nvPr/>
        </p:nvSpPr>
        <p:spPr>
          <a:xfrm>
            <a:off x="2400107" y="2040862"/>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6</a:t>
            </a:r>
            <a:endParaRPr lang="es-ES" sz="1050" b="1" dirty="0">
              <a:solidFill>
                <a:srgbClr val="FFFFFF"/>
              </a:solidFill>
            </a:endParaRPr>
          </a:p>
        </p:txBody>
      </p:sp>
      <p:sp>
        <p:nvSpPr>
          <p:cNvPr id="3" name="CuadroTexto 2"/>
          <p:cNvSpPr txBox="1"/>
          <p:nvPr/>
        </p:nvSpPr>
        <p:spPr>
          <a:xfrm>
            <a:off x="5457056" y="1094209"/>
            <a:ext cx="1007007" cy="369332"/>
          </a:xfrm>
          <a:prstGeom prst="rect">
            <a:avLst/>
          </a:prstGeom>
          <a:noFill/>
        </p:spPr>
        <p:txBody>
          <a:bodyPr wrap="none" rtlCol="0">
            <a:spAutoFit/>
          </a:bodyPr>
          <a:lstStyle/>
          <a:p>
            <a:r>
              <a:rPr lang="es-ES" sz="1200" dirty="0" smtClean="0">
                <a:solidFill>
                  <a:srgbClr val="002060"/>
                </a:solidFill>
                <a:ea typeface="MS PGothic" pitchFamily="34" charset="-128"/>
                <a:cs typeface="Arial" charset="0"/>
              </a:rPr>
              <a:t>(</a:t>
            </a:r>
            <a:r>
              <a:rPr lang="es-ES" sz="1200" dirty="0" err="1" smtClean="0">
                <a:solidFill>
                  <a:srgbClr val="002060"/>
                </a:solidFill>
                <a:ea typeface="MS PGothic" pitchFamily="34" charset="-128"/>
                <a:cs typeface="Arial" charset="0"/>
              </a:rPr>
              <a:t>Cumbayá</a:t>
            </a:r>
            <a:r>
              <a:rPr lang="es-ES" sz="1200" dirty="0" smtClean="0">
                <a:solidFill>
                  <a:srgbClr val="002060"/>
                </a:solidFill>
                <a:ea typeface="MS PGothic" pitchFamily="34" charset="-128"/>
                <a:cs typeface="Arial" charset="0"/>
              </a:rPr>
              <a:t>)</a:t>
            </a:r>
            <a:r>
              <a:rPr lang="es-ES" dirty="0" smtClean="0">
                <a:solidFill>
                  <a:srgbClr val="002776"/>
                </a:solidFill>
              </a:rPr>
              <a:t> </a:t>
            </a:r>
            <a:endParaRPr lang="es-ES" dirty="0">
              <a:solidFill>
                <a:srgbClr val="002776"/>
              </a:solidFill>
            </a:endParaRPr>
          </a:p>
        </p:txBody>
      </p:sp>
      <p:sp>
        <p:nvSpPr>
          <p:cNvPr id="55" name="CuadroTexto 54"/>
          <p:cNvSpPr txBox="1"/>
          <p:nvPr/>
        </p:nvSpPr>
        <p:spPr>
          <a:xfrm>
            <a:off x="9345488" y="5637876"/>
            <a:ext cx="590226" cy="369332"/>
          </a:xfrm>
          <a:prstGeom prst="rect">
            <a:avLst/>
          </a:prstGeom>
          <a:noFill/>
        </p:spPr>
        <p:txBody>
          <a:bodyPr wrap="none" rtlCol="0">
            <a:spAutoFit/>
          </a:bodyPr>
          <a:lstStyle/>
          <a:p>
            <a:r>
              <a:rPr lang="es-ES" sz="1200" dirty="0" smtClean="0">
                <a:solidFill>
                  <a:srgbClr val="002060"/>
                </a:solidFill>
                <a:ea typeface="MS PGothic" pitchFamily="34" charset="-128"/>
                <a:cs typeface="Arial" charset="0"/>
              </a:rPr>
              <a:t>(Sur)</a:t>
            </a:r>
            <a:r>
              <a:rPr lang="es-ES" dirty="0" smtClean="0">
                <a:solidFill>
                  <a:srgbClr val="002776"/>
                </a:solidFill>
              </a:rPr>
              <a:t> </a:t>
            </a:r>
            <a:endParaRPr lang="es-ES" dirty="0">
              <a:solidFill>
                <a:srgbClr val="002776"/>
              </a:solidFill>
            </a:endParaRPr>
          </a:p>
        </p:txBody>
      </p:sp>
      <p:sp>
        <p:nvSpPr>
          <p:cNvPr id="56" name="CuadroTexto 55"/>
          <p:cNvSpPr txBox="1"/>
          <p:nvPr/>
        </p:nvSpPr>
        <p:spPr>
          <a:xfrm>
            <a:off x="-13535" y="2771025"/>
            <a:ext cx="700833" cy="369332"/>
          </a:xfrm>
          <a:prstGeom prst="rect">
            <a:avLst/>
          </a:prstGeom>
          <a:noFill/>
        </p:spPr>
        <p:txBody>
          <a:bodyPr wrap="none" rtlCol="0">
            <a:spAutoFit/>
          </a:bodyPr>
          <a:lstStyle/>
          <a:p>
            <a:r>
              <a:rPr lang="es-ES" sz="1200" dirty="0" smtClean="0">
                <a:solidFill>
                  <a:srgbClr val="002060"/>
                </a:solidFill>
                <a:ea typeface="MS PGothic" pitchFamily="34" charset="-128"/>
                <a:cs typeface="Arial" charset="0"/>
              </a:rPr>
              <a:t>(norte)</a:t>
            </a:r>
            <a:r>
              <a:rPr lang="es-ES" dirty="0" smtClean="0">
                <a:solidFill>
                  <a:srgbClr val="002776"/>
                </a:solidFill>
              </a:rPr>
              <a:t> </a:t>
            </a:r>
            <a:endParaRPr lang="es-ES" dirty="0">
              <a:solidFill>
                <a:srgbClr val="002776"/>
              </a:solidFill>
            </a:endParaRPr>
          </a:p>
        </p:txBody>
      </p:sp>
      <p:sp>
        <p:nvSpPr>
          <p:cNvPr id="58" name="Oval 15"/>
          <p:cNvSpPr/>
          <p:nvPr/>
        </p:nvSpPr>
        <p:spPr>
          <a:xfrm>
            <a:off x="2316710" y="292682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8</a:t>
            </a:r>
            <a:endParaRPr lang="es-ES" sz="1050" b="1" dirty="0">
              <a:solidFill>
                <a:srgbClr val="FFFFFF"/>
              </a:solidFill>
            </a:endParaRPr>
          </a:p>
        </p:txBody>
      </p:sp>
      <p:sp>
        <p:nvSpPr>
          <p:cNvPr id="59" name="Oval 15"/>
          <p:cNvSpPr/>
          <p:nvPr/>
        </p:nvSpPr>
        <p:spPr>
          <a:xfrm>
            <a:off x="3368824" y="3297283"/>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9</a:t>
            </a:r>
            <a:endParaRPr lang="es-ES" sz="1050" b="1" dirty="0">
              <a:solidFill>
                <a:srgbClr val="FFFFFF"/>
              </a:solidFill>
            </a:endParaRPr>
          </a:p>
        </p:txBody>
      </p:sp>
      <p:sp>
        <p:nvSpPr>
          <p:cNvPr id="62" name="Oval 15"/>
          <p:cNvSpPr/>
          <p:nvPr/>
        </p:nvSpPr>
        <p:spPr>
          <a:xfrm>
            <a:off x="3998506" y="167776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12</a:t>
            </a:r>
            <a:endParaRPr lang="es-ES" sz="1050" b="1" dirty="0">
              <a:solidFill>
                <a:srgbClr val="FFFFFF"/>
              </a:solidFill>
            </a:endParaRPr>
          </a:p>
        </p:txBody>
      </p:sp>
      <p:sp>
        <p:nvSpPr>
          <p:cNvPr id="66" name="Oval 16"/>
          <p:cNvSpPr/>
          <p:nvPr/>
        </p:nvSpPr>
        <p:spPr>
          <a:xfrm>
            <a:off x="5101904" y="2937472"/>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67" name="Oval 16"/>
          <p:cNvSpPr/>
          <p:nvPr/>
        </p:nvSpPr>
        <p:spPr>
          <a:xfrm>
            <a:off x="3944888" y="4298152"/>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68" name="Oval 16"/>
          <p:cNvSpPr/>
          <p:nvPr/>
        </p:nvSpPr>
        <p:spPr>
          <a:xfrm>
            <a:off x="6393160" y="393811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69" name="Oval 16"/>
          <p:cNvSpPr/>
          <p:nvPr/>
        </p:nvSpPr>
        <p:spPr>
          <a:xfrm>
            <a:off x="5245985" y="1245382"/>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70" name="Oval 16"/>
          <p:cNvSpPr/>
          <p:nvPr/>
        </p:nvSpPr>
        <p:spPr>
          <a:xfrm>
            <a:off x="5385048" y="4910999"/>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71" name="Oval 16"/>
          <p:cNvSpPr/>
          <p:nvPr/>
        </p:nvSpPr>
        <p:spPr>
          <a:xfrm>
            <a:off x="6609160" y="537827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8</a:t>
            </a:r>
            <a:endParaRPr lang="es-ES" sz="1050" b="1" dirty="0">
              <a:solidFill>
                <a:srgbClr val="FFFFFF"/>
              </a:solidFill>
            </a:endParaRPr>
          </a:p>
        </p:txBody>
      </p:sp>
      <p:sp>
        <p:nvSpPr>
          <p:cNvPr id="72" name="Oval 16"/>
          <p:cNvSpPr/>
          <p:nvPr/>
        </p:nvSpPr>
        <p:spPr>
          <a:xfrm>
            <a:off x="6537176" y="563212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9</a:t>
            </a:r>
            <a:endParaRPr lang="es-ES" sz="1050" b="1" dirty="0">
              <a:solidFill>
                <a:srgbClr val="FFFFFF"/>
              </a:solidFill>
            </a:endParaRPr>
          </a:p>
        </p:txBody>
      </p:sp>
      <p:sp>
        <p:nvSpPr>
          <p:cNvPr id="73" name="Oval 16"/>
          <p:cNvSpPr/>
          <p:nvPr/>
        </p:nvSpPr>
        <p:spPr>
          <a:xfrm>
            <a:off x="5745088" y="592463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10</a:t>
            </a:r>
            <a:endParaRPr lang="es-ES" sz="1050" b="1" dirty="0">
              <a:solidFill>
                <a:srgbClr val="FFFFFF"/>
              </a:solidFill>
            </a:endParaRPr>
          </a:p>
        </p:txBody>
      </p:sp>
      <p:sp>
        <p:nvSpPr>
          <p:cNvPr id="74" name="Oval 16"/>
          <p:cNvSpPr/>
          <p:nvPr/>
        </p:nvSpPr>
        <p:spPr>
          <a:xfrm>
            <a:off x="6359292" y="5294583"/>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7</a:t>
            </a:r>
            <a:endParaRPr lang="es-ES" sz="1050" b="1" dirty="0">
              <a:solidFill>
                <a:srgbClr val="FFFFFF"/>
              </a:solidFill>
            </a:endParaRPr>
          </a:p>
        </p:txBody>
      </p:sp>
      <p:sp>
        <p:nvSpPr>
          <p:cNvPr id="75" name="Oval 16"/>
          <p:cNvSpPr/>
          <p:nvPr/>
        </p:nvSpPr>
        <p:spPr>
          <a:xfrm>
            <a:off x="6978490" y="5186583"/>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5</a:t>
            </a:r>
            <a:endParaRPr lang="es-ES" sz="1050" b="1" dirty="0">
              <a:solidFill>
                <a:srgbClr val="FFFFFF"/>
              </a:solidFill>
            </a:endParaRPr>
          </a:p>
        </p:txBody>
      </p:sp>
      <p:sp>
        <p:nvSpPr>
          <p:cNvPr id="76" name="Oval 16"/>
          <p:cNvSpPr/>
          <p:nvPr/>
        </p:nvSpPr>
        <p:spPr>
          <a:xfrm>
            <a:off x="7235653" y="5177598"/>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6</a:t>
            </a:r>
            <a:endParaRPr lang="es-ES" sz="1050" b="1" dirty="0">
              <a:solidFill>
                <a:srgbClr val="FFFFFF"/>
              </a:solidFill>
            </a:endParaRPr>
          </a:p>
        </p:txBody>
      </p:sp>
      <p:sp>
        <p:nvSpPr>
          <p:cNvPr id="77" name="Oval 16"/>
          <p:cNvSpPr/>
          <p:nvPr/>
        </p:nvSpPr>
        <p:spPr>
          <a:xfrm>
            <a:off x="6537176" y="4947431"/>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78" name="Oval 16"/>
          <p:cNvSpPr/>
          <p:nvPr/>
        </p:nvSpPr>
        <p:spPr>
          <a:xfrm>
            <a:off x="6429176" y="4508347"/>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79" name="Oval 16"/>
          <p:cNvSpPr/>
          <p:nvPr/>
        </p:nvSpPr>
        <p:spPr>
          <a:xfrm>
            <a:off x="6763720" y="4724347"/>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11</a:t>
            </a:r>
            <a:endParaRPr lang="es-ES" sz="1050" b="1" dirty="0">
              <a:solidFill>
                <a:srgbClr val="FFFFFF"/>
              </a:solidFill>
            </a:endParaRPr>
          </a:p>
        </p:txBody>
      </p:sp>
      <p:sp>
        <p:nvSpPr>
          <p:cNvPr id="80" name="Oval 16"/>
          <p:cNvSpPr/>
          <p:nvPr/>
        </p:nvSpPr>
        <p:spPr>
          <a:xfrm>
            <a:off x="9532662" y="5091423"/>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12</a:t>
            </a:r>
            <a:endParaRPr lang="es-ES" sz="1050" b="1" dirty="0">
              <a:solidFill>
                <a:srgbClr val="FFFFFF"/>
              </a:solidFill>
            </a:endParaRPr>
          </a:p>
        </p:txBody>
      </p:sp>
      <p:sp>
        <p:nvSpPr>
          <p:cNvPr id="82" name="Oval 16"/>
          <p:cNvSpPr/>
          <p:nvPr/>
        </p:nvSpPr>
        <p:spPr>
          <a:xfrm>
            <a:off x="9254446" y="5166309"/>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7</a:t>
            </a:r>
            <a:endParaRPr lang="es-ES" sz="1050" b="1" dirty="0">
              <a:solidFill>
                <a:srgbClr val="002060"/>
              </a:solidFill>
            </a:endParaRPr>
          </a:p>
        </p:txBody>
      </p:sp>
      <p:sp>
        <p:nvSpPr>
          <p:cNvPr id="83" name="Oval 16"/>
          <p:cNvSpPr/>
          <p:nvPr/>
        </p:nvSpPr>
        <p:spPr>
          <a:xfrm>
            <a:off x="1642076" y="4090505"/>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1</a:t>
            </a:r>
            <a:endParaRPr lang="es-ES" sz="1050" b="1" dirty="0">
              <a:solidFill>
                <a:srgbClr val="002060"/>
              </a:solidFill>
            </a:endParaRPr>
          </a:p>
        </p:txBody>
      </p:sp>
      <p:sp>
        <p:nvSpPr>
          <p:cNvPr id="84" name="Oval 16"/>
          <p:cNvSpPr/>
          <p:nvPr/>
        </p:nvSpPr>
        <p:spPr>
          <a:xfrm>
            <a:off x="2368649" y="2402712"/>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2</a:t>
            </a:r>
            <a:endParaRPr lang="es-ES" sz="1050" b="1" dirty="0">
              <a:solidFill>
                <a:srgbClr val="002060"/>
              </a:solidFill>
            </a:endParaRPr>
          </a:p>
        </p:txBody>
      </p:sp>
      <p:sp>
        <p:nvSpPr>
          <p:cNvPr id="85" name="Oval 16"/>
          <p:cNvSpPr/>
          <p:nvPr/>
        </p:nvSpPr>
        <p:spPr>
          <a:xfrm>
            <a:off x="3008538" y="1427619"/>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5</a:t>
            </a:r>
            <a:endParaRPr lang="es-ES" sz="1050" b="1" dirty="0">
              <a:solidFill>
                <a:srgbClr val="002060"/>
              </a:solidFill>
            </a:endParaRPr>
          </a:p>
        </p:txBody>
      </p:sp>
      <p:sp>
        <p:nvSpPr>
          <p:cNvPr id="86" name="Oval 16"/>
          <p:cNvSpPr/>
          <p:nvPr/>
        </p:nvSpPr>
        <p:spPr>
          <a:xfrm>
            <a:off x="5158962" y="2585134"/>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87" name="Oval 15"/>
          <p:cNvSpPr/>
          <p:nvPr/>
        </p:nvSpPr>
        <p:spPr>
          <a:xfrm>
            <a:off x="3309668" y="2308936"/>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a:solidFill>
                  <a:srgbClr val="FFFFFF"/>
                </a:solidFill>
              </a:rPr>
              <a:t>11</a:t>
            </a:r>
          </a:p>
        </p:txBody>
      </p:sp>
      <p:sp>
        <p:nvSpPr>
          <p:cNvPr id="88" name="Oval 15"/>
          <p:cNvSpPr/>
          <p:nvPr/>
        </p:nvSpPr>
        <p:spPr>
          <a:xfrm>
            <a:off x="4534758" y="216377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13</a:t>
            </a:r>
            <a:endParaRPr lang="es-ES" sz="1050" b="1" dirty="0">
              <a:solidFill>
                <a:srgbClr val="FFFFFF"/>
              </a:solidFill>
            </a:endParaRPr>
          </a:p>
        </p:txBody>
      </p:sp>
      <p:sp>
        <p:nvSpPr>
          <p:cNvPr id="89" name="Oval 15"/>
          <p:cNvSpPr/>
          <p:nvPr/>
        </p:nvSpPr>
        <p:spPr>
          <a:xfrm>
            <a:off x="4791921" y="2409611"/>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14</a:t>
            </a:r>
            <a:endParaRPr lang="es-ES" sz="1050" b="1" dirty="0">
              <a:solidFill>
                <a:srgbClr val="FFFFFF"/>
              </a:solidFill>
            </a:endParaRPr>
          </a:p>
        </p:txBody>
      </p:sp>
      <p:sp>
        <p:nvSpPr>
          <p:cNvPr id="90" name="Oval 15"/>
          <p:cNvSpPr/>
          <p:nvPr/>
        </p:nvSpPr>
        <p:spPr>
          <a:xfrm>
            <a:off x="5064890" y="393505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15</a:t>
            </a:r>
            <a:endParaRPr lang="es-ES" sz="1050" b="1" dirty="0">
              <a:solidFill>
                <a:srgbClr val="FFFFFF"/>
              </a:solidFill>
            </a:endParaRPr>
          </a:p>
        </p:txBody>
      </p:sp>
      <p:sp>
        <p:nvSpPr>
          <p:cNvPr id="92" name="Oval 16"/>
          <p:cNvSpPr/>
          <p:nvPr/>
        </p:nvSpPr>
        <p:spPr>
          <a:xfrm>
            <a:off x="3034417" y="1993950"/>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4</a:t>
            </a:r>
            <a:endParaRPr lang="es-ES" sz="1050" b="1" dirty="0">
              <a:solidFill>
                <a:srgbClr val="002060"/>
              </a:solidFill>
            </a:endParaRPr>
          </a:p>
        </p:txBody>
      </p:sp>
      <p:sp>
        <p:nvSpPr>
          <p:cNvPr id="93" name="Oval 16"/>
          <p:cNvSpPr/>
          <p:nvPr/>
        </p:nvSpPr>
        <p:spPr>
          <a:xfrm>
            <a:off x="2624470" y="2802300"/>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3</a:t>
            </a:r>
            <a:endParaRPr lang="es-ES" sz="1050" b="1" dirty="0">
              <a:solidFill>
                <a:srgbClr val="002060"/>
              </a:solidFill>
            </a:endParaRPr>
          </a:p>
        </p:txBody>
      </p:sp>
      <p:sp>
        <p:nvSpPr>
          <p:cNvPr id="94" name="Oval 16"/>
          <p:cNvSpPr/>
          <p:nvPr/>
        </p:nvSpPr>
        <p:spPr>
          <a:xfrm>
            <a:off x="5111136" y="3381384"/>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6</a:t>
            </a:r>
            <a:endParaRPr lang="es-ES" sz="1050" b="1" dirty="0">
              <a:solidFill>
                <a:srgbClr val="002060"/>
              </a:solidFill>
            </a:endParaRPr>
          </a:p>
        </p:txBody>
      </p:sp>
      <p:sp>
        <p:nvSpPr>
          <p:cNvPr id="95" name="Oval 15"/>
          <p:cNvSpPr/>
          <p:nvPr/>
        </p:nvSpPr>
        <p:spPr>
          <a:xfrm>
            <a:off x="3594362" y="3033765"/>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10</a:t>
            </a:r>
            <a:endParaRPr lang="es-ES" sz="1050" b="1" dirty="0">
              <a:solidFill>
                <a:srgbClr val="FFFFFF"/>
              </a:solidFill>
            </a:endParaRPr>
          </a:p>
        </p:txBody>
      </p:sp>
      <p:sp>
        <p:nvSpPr>
          <p:cNvPr id="97" name="Oval 15"/>
          <p:cNvSpPr/>
          <p:nvPr/>
        </p:nvSpPr>
        <p:spPr>
          <a:xfrm>
            <a:off x="4550564" y="3692937"/>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16</a:t>
            </a:r>
            <a:endParaRPr lang="es-ES" sz="1050" b="1" dirty="0">
              <a:solidFill>
                <a:srgbClr val="FFFFFF"/>
              </a:solidFill>
            </a:endParaRPr>
          </a:p>
        </p:txBody>
      </p:sp>
      <p:sp>
        <p:nvSpPr>
          <p:cNvPr id="10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a:t>
            </a:r>
            <a:r>
              <a:rPr lang="es-ES" b="0" i="1" dirty="0" smtClean="0">
                <a:solidFill>
                  <a:srgbClr val="002776"/>
                </a:solidFill>
              </a:rPr>
              <a:t>Industria Reuniones</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296</a:t>
            </a:fld>
            <a:endParaRPr lang="es-ES" dirty="0">
              <a:solidFill>
                <a:srgbClr val="002776"/>
              </a:solidFill>
            </a:endParaRPr>
          </a:p>
        </p:txBody>
      </p:sp>
    </p:spTree>
    <p:extLst>
      <p:ext uri="{BB962C8B-B14F-4D97-AF65-F5344CB8AC3E}">
        <p14:creationId xmlns:p14="http://schemas.microsoft.com/office/powerpoint/2010/main" val="40630668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5192" r="11961"/>
          <a:stretch/>
        </p:blipFill>
        <p:spPr bwMode="auto">
          <a:xfrm rot="16200000">
            <a:off x="2602614" y="-795404"/>
            <a:ext cx="4700772"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Oval 105"/>
          <p:cNvSpPr/>
          <p:nvPr/>
        </p:nvSpPr>
        <p:spPr>
          <a:xfrm rot="3192268">
            <a:off x="4637654" y="2330935"/>
            <a:ext cx="1310985" cy="991119"/>
          </a:xfrm>
          <a:prstGeom prst="ellipse">
            <a:avLst/>
          </a:prstGeom>
          <a:solidFill>
            <a:srgbClr val="FFC000">
              <a:alpha val="36000"/>
            </a:srgbClr>
          </a:solid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7" name="Group 6"/>
          <p:cNvGrpSpPr/>
          <p:nvPr/>
        </p:nvGrpSpPr>
        <p:grpSpPr>
          <a:xfrm>
            <a:off x="3391384" y="1356346"/>
            <a:ext cx="6186293" cy="4812900"/>
            <a:chOff x="3391384" y="1356346"/>
            <a:chExt cx="6186293" cy="4812900"/>
          </a:xfrm>
        </p:grpSpPr>
        <p:sp>
          <p:nvSpPr>
            <p:cNvPr id="81" name="Oval 80"/>
            <p:cNvSpPr/>
            <p:nvPr/>
          </p:nvSpPr>
          <p:spPr>
            <a:xfrm rot="21410150">
              <a:off x="4656468" y="3569731"/>
              <a:ext cx="4921209" cy="2599515"/>
            </a:xfrm>
            <a:prstGeom prst="ellipse">
              <a:avLst/>
            </a:prstGeom>
            <a:solidFill>
              <a:schemeClr val="accent3">
                <a:alpha val="36000"/>
              </a:schemeClr>
            </a:solidFill>
            <a:ln>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96" name="Oval 95"/>
            <p:cNvSpPr/>
            <p:nvPr/>
          </p:nvSpPr>
          <p:spPr>
            <a:xfrm rot="981166">
              <a:off x="3391384" y="2461263"/>
              <a:ext cx="1868678" cy="2313826"/>
            </a:xfrm>
            <a:prstGeom prst="ellipse">
              <a:avLst/>
            </a:prstGeom>
            <a:solidFill>
              <a:schemeClr val="accent2">
                <a:alpha val="36000"/>
              </a:schemeClr>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99" name="Slide Number Placeholder 3"/>
            <p:cNvSpPr txBox="1">
              <a:spLocks/>
            </p:cNvSpPr>
            <p:nvPr/>
          </p:nvSpPr>
          <p:spPr>
            <a:xfrm>
              <a:off x="7441809" y="4484728"/>
              <a:ext cx="703689" cy="469019"/>
            </a:xfrm>
            <a:prstGeom prst="rect">
              <a:avLst/>
            </a:prstGeom>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b="0" dirty="0" smtClean="0">
                  <a:solidFill>
                    <a:srgbClr val="002060"/>
                  </a:solidFill>
                </a:rPr>
                <a:t>San Marcos</a:t>
              </a:r>
              <a:endParaRPr lang="es-ES" sz="1200" b="0" dirty="0">
                <a:solidFill>
                  <a:srgbClr val="002060"/>
                </a:solidFill>
              </a:endParaRPr>
            </a:p>
          </p:txBody>
        </p:sp>
        <p:sp>
          <p:nvSpPr>
            <p:cNvPr id="100" name="Oval 99"/>
            <p:cNvSpPr/>
            <p:nvPr/>
          </p:nvSpPr>
          <p:spPr>
            <a:xfrm rot="21060525">
              <a:off x="7050386" y="4534374"/>
              <a:ext cx="354166" cy="394119"/>
            </a:xfrm>
            <a:prstGeom prst="ellipse">
              <a:avLst/>
            </a:prstGeom>
            <a:solidFill>
              <a:srgbClr val="002060">
                <a:alpha val="36000"/>
              </a:srgbClr>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101" name="Oval 100"/>
            <p:cNvSpPr/>
            <p:nvPr/>
          </p:nvSpPr>
          <p:spPr>
            <a:xfrm rot="431702">
              <a:off x="3586452" y="1356346"/>
              <a:ext cx="1453881" cy="786783"/>
            </a:xfrm>
            <a:prstGeom prst="ellipse">
              <a:avLst/>
            </a:prstGeom>
            <a:solidFill>
              <a:srgbClr val="00B050">
                <a:alpha val="36000"/>
              </a:srgbClr>
            </a:solidFill>
            <a:ln>
              <a:solidFill>
                <a:srgbClr val="00B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Espacios RICE de la ciudad (iii/iii)</a:t>
            </a:r>
            <a:endParaRPr lang="es-ES" sz="1400" i="1" dirty="0">
              <a:solidFill>
                <a:srgbClr val="00B0F0"/>
              </a:solidFill>
              <a:cs typeface="Arial" charset="0"/>
            </a:endParaRPr>
          </a:p>
        </p:txBody>
      </p:sp>
      <p:sp>
        <p:nvSpPr>
          <p:cNvPr id="8" name="Title 1"/>
          <p:cNvSpPr txBox="1">
            <a:spLocks/>
          </p:cNvSpPr>
          <p:nvPr/>
        </p:nvSpPr>
        <p:spPr bwMode="auto">
          <a:xfrm>
            <a:off x="344488" y="1052736"/>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a:solidFill>
                  <a:srgbClr val="002060"/>
                </a:solidFill>
                <a:cs typeface="Arial" charset="0"/>
              </a:rPr>
              <a:t>Mapa de localización </a:t>
            </a:r>
            <a:r>
              <a:rPr lang="es-ES" sz="1200" b="1" u="sng" dirty="0" smtClean="0">
                <a:solidFill>
                  <a:srgbClr val="002060"/>
                </a:solidFill>
                <a:cs typeface="Arial" charset="0"/>
              </a:rPr>
              <a:t>de concentración hotelera y capacidad máxima promedio teatro de espacios RICE</a:t>
            </a:r>
            <a:endParaRPr lang="es-ES" sz="1200" b="1" i="1" u="sng" dirty="0">
              <a:solidFill>
                <a:srgbClr val="00B0F0"/>
              </a:solidFill>
              <a:cs typeface="Arial" charset="0"/>
            </a:endParaRPr>
          </a:p>
        </p:txBody>
      </p:sp>
      <p:grpSp>
        <p:nvGrpSpPr>
          <p:cNvPr id="20" name="Group 12"/>
          <p:cNvGrpSpPr>
            <a:grpSpLocks/>
          </p:cNvGrpSpPr>
          <p:nvPr/>
        </p:nvGrpSpPr>
        <p:grpSpPr bwMode="auto">
          <a:xfrm rot="16200000">
            <a:off x="9057902" y="1345378"/>
            <a:ext cx="287338" cy="576262"/>
            <a:chOff x="476" y="3249"/>
            <a:chExt cx="181" cy="363"/>
          </a:xfrm>
          <a:solidFill>
            <a:schemeClr val="bg1"/>
          </a:solidFill>
        </p:grpSpPr>
        <p:sp>
          <p:nvSpPr>
            <p:cNvPr id="21" name="Oval 13"/>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lvl1pPr eaLnBrk="0" hangingPunct="0">
                <a:defRPr sz="800">
                  <a:solidFill>
                    <a:schemeClr val="tx1"/>
                  </a:solidFill>
                  <a:latin typeface="Arial" panose="020B0604020202020204" pitchFamily="34" charset="0"/>
                </a:defRPr>
              </a:lvl1pPr>
              <a:lvl2pPr marL="742950" indent="-285750" eaLnBrk="0" hangingPunct="0">
                <a:defRPr sz="800">
                  <a:solidFill>
                    <a:schemeClr val="tx1"/>
                  </a:solidFill>
                  <a:latin typeface="Arial" panose="020B0604020202020204" pitchFamily="34" charset="0"/>
                </a:defRPr>
              </a:lvl2pPr>
              <a:lvl3pPr marL="1143000" indent="-228600" eaLnBrk="0" hangingPunct="0">
                <a:defRPr sz="800">
                  <a:solidFill>
                    <a:schemeClr val="tx1"/>
                  </a:solidFill>
                  <a:latin typeface="Arial" panose="020B0604020202020204" pitchFamily="34" charset="0"/>
                </a:defRPr>
              </a:lvl3pPr>
              <a:lvl4pPr marL="1600200" indent="-228600" eaLnBrk="0" hangingPunct="0">
                <a:defRPr sz="800">
                  <a:solidFill>
                    <a:schemeClr val="tx1"/>
                  </a:solidFill>
                  <a:latin typeface="Arial" panose="020B0604020202020204" pitchFamily="34" charset="0"/>
                </a:defRPr>
              </a:lvl4pPr>
              <a:lvl5pPr marL="2057400" indent="-228600" eaLnBrk="0" hangingPunct="0">
                <a:defRPr sz="800">
                  <a:solidFill>
                    <a:schemeClr val="tx1"/>
                  </a:solidFill>
                  <a:latin typeface="Arial" panose="020B0604020202020204" pitchFamily="34" charset="0"/>
                </a:defRPr>
              </a:lvl5pPr>
              <a:lvl6pPr marL="2514600" indent="-228600" eaLnBrk="0" fontAlgn="base" hangingPunct="0">
                <a:spcBef>
                  <a:spcPct val="0"/>
                </a:spcBef>
                <a:spcAft>
                  <a:spcPct val="0"/>
                </a:spcAft>
                <a:defRPr sz="800">
                  <a:solidFill>
                    <a:schemeClr val="tx1"/>
                  </a:solidFill>
                  <a:latin typeface="Arial" panose="020B0604020202020204" pitchFamily="34" charset="0"/>
                </a:defRPr>
              </a:lvl6pPr>
              <a:lvl7pPr marL="2971800" indent="-228600" eaLnBrk="0" fontAlgn="base" hangingPunct="0">
                <a:spcBef>
                  <a:spcPct val="0"/>
                </a:spcBef>
                <a:spcAft>
                  <a:spcPct val="0"/>
                </a:spcAft>
                <a:defRPr sz="800">
                  <a:solidFill>
                    <a:schemeClr val="tx1"/>
                  </a:solidFill>
                  <a:latin typeface="Arial" panose="020B0604020202020204" pitchFamily="34" charset="0"/>
                </a:defRPr>
              </a:lvl7pPr>
              <a:lvl8pPr marL="3429000" indent="-228600" eaLnBrk="0" fontAlgn="base" hangingPunct="0">
                <a:spcBef>
                  <a:spcPct val="0"/>
                </a:spcBef>
                <a:spcAft>
                  <a:spcPct val="0"/>
                </a:spcAft>
                <a:defRPr sz="800">
                  <a:solidFill>
                    <a:schemeClr val="tx1"/>
                  </a:solidFill>
                  <a:latin typeface="Arial" panose="020B0604020202020204" pitchFamily="34" charset="0"/>
                </a:defRPr>
              </a:lvl8pPr>
              <a:lvl9pPr marL="3886200" indent="-228600" eaLnBrk="0" fontAlgn="base" hangingPunct="0">
                <a:spcBef>
                  <a:spcPct val="0"/>
                </a:spcBef>
                <a:spcAft>
                  <a:spcPct val="0"/>
                </a:spcAft>
                <a:defRPr sz="800">
                  <a:solidFill>
                    <a:schemeClr val="tx1"/>
                  </a:solidFill>
                  <a:latin typeface="Arial" panose="020B0604020202020204" pitchFamily="34" charset="0"/>
                </a:defRPr>
              </a:lvl9pPr>
            </a:lstStyle>
            <a:p>
              <a:pPr eaLnBrk="1" hangingPunct="1"/>
              <a:endParaRPr lang="es-ES" altLang="es-ES">
                <a:solidFill>
                  <a:srgbClr val="002776"/>
                </a:solidFill>
              </a:endParaRPr>
            </a:p>
          </p:txBody>
        </p:sp>
        <p:sp>
          <p:nvSpPr>
            <p:cNvPr id="22" name="Rectangle 14"/>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800">
                  <a:solidFill>
                    <a:schemeClr val="tx1"/>
                  </a:solidFill>
                  <a:latin typeface="Arial" panose="020B0604020202020204" pitchFamily="34" charset="0"/>
                </a:defRPr>
              </a:lvl1pPr>
              <a:lvl2pPr marL="742950" indent="-285750" eaLnBrk="0" hangingPunct="0">
                <a:defRPr sz="800">
                  <a:solidFill>
                    <a:schemeClr val="tx1"/>
                  </a:solidFill>
                  <a:latin typeface="Arial" panose="020B0604020202020204" pitchFamily="34" charset="0"/>
                </a:defRPr>
              </a:lvl2pPr>
              <a:lvl3pPr marL="1143000" indent="-228600" eaLnBrk="0" hangingPunct="0">
                <a:defRPr sz="800">
                  <a:solidFill>
                    <a:schemeClr val="tx1"/>
                  </a:solidFill>
                  <a:latin typeface="Arial" panose="020B0604020202020204" pitchFamily="34" charset="0"/>
                </a:defRPr>
              </a:lvl3pPr>
              <a:lvl4pPr marL="1600200" indent="-228600" eaLnBrk="0" hangingPunct="0">
                <a:defRPr sz="800">
                  <a:solidFill>
                    <a:schemeClr val="tx1"/>
                  </a:solidFill>
                  <a:latin typeface="Arial" panose="020B0604020202020204" pitchFamily="34" charset="0"/>
                </a:defRPr>
              </a:lvl4pPr>
              <a:lvl5pPr marL="2057400" indent="-228600" eaLnBrk="0" hangingPunct="0">
                <a:defRPr sz="800">
                  <a:solidFill>
                    <a:schemeClr val="tx1"/>
                  </a:solidFill>
                  <a:latin typeface="Arial" panose="020B0604020202020204" pitchFamily="34" charset="0"/>
                </a:defRPr>
              </a:lvl5pPr>
              <a:lvl6pPr marL="2514600" indent="-228600" eaLnBrk="0" fontAlgn="base" hangingPunct="0">
                <a:spcBef>
                  <a:spcPct val="0"/>
                </a:spcBef>
                <a:spcAft>
                  <a:spcPct val="0"/>
                </a:spcAft>
                <a:defRPr sz="800">
                  <a:solidFill>
                    <a:schemeClr val="tx1"/>
                  </a:solidFill>
                  <a:latin typeface="Arial" panose="020B0604020202020204" pitchFamily="34" charset="0"/>
                </a:defRPr>
              </a:lvl6pPr>
              <a:lvl7pPr marL="2971800" indent="-228600" eaLnBrk="0" fontAlgn="base" hangingPunct="0">
                <a:spcBef>
                  <a:spcPct val="0"/>
                </a:spcBef>
                <a:spcAft>
                  <a:spcPct val="0"/>
                </a:spcAft>
                <a:defRPr sz="800">
                  <a:solidFill>
                    <a:schemeClr val="tx1"/>
                  </a:solidFill>
                  <a:latin typeface="Arial" panose="020B0604020202020204" pitchFamily="34" charset="0"/>
                </a:defRPr>
              </a:lvl7pPr>
              <a:lvl8pPr marL="3429000" indent="-228600" eaLnBrk="0" fontAlgn="base" hangingPunct="0">
                <a:spcBef>
                  <a:spcPct val="0"/>
                </a:spcBef>
                <a:spcAft>
                  <a:spcPct val="0"/>
                </a:spcAft>
                <a:defRPr sz="800">
                  <a:solidFill>
                    <a:schemeClr val="tx1"/>
                  </a:solidFill>
                  <a:latin typeface="Arial" panose="020B0604020202020204" pitchFamily="34" charset="0"/>
                </a:defRPr>
              </a:lvl8pPr>
              <a:lvl9pPr marL="3886200" indent="-228600" eaLnBrk="0" fontAlgn="base" hangingPunct="0">
                <a:spcBef>
                  <a:spcPct val="0"/>
                </a:spcBef>
                <a:spcAft>
                  <a:spcPct val="0"/>
                </a:spcAft>
                <a:defRPr sz="800">
                  <a:solidFill>
                    <a:schemeClr val="tx1"/>
                  </a:solidFill>
                  <a:latin typeface="Arial" panose="020B0604020202020204" pitchFamily="34" charset="0"/>
                </a:defRPr>
              </a:lvl9pPr>
            </a:lstStyle>
            <a:p>
              <a:pPr algn="r" eaLnBrk="1" hangingPunct="1"/>
              <a:r>
                <a:rPr lang="es-ES" altLang="es-ES" sz="1000" dirty="0" smtClean="0">
                  <a:solidFill>
                    <a:srgbClr val="002776"/>
                  </a:solidFill>
                </a:rPr>
                <a:t>N</a:t>
              </a:r>
              <a:endParaRPr lang="es-ES" altLang="es-ES" sz="1000" dirty="0">
                <a:solidFill>
                  <a:srgbClr val="002776"/>
                </a:solidFill>
              </a:endParaRPr>
            </a:p>
          </p:txBody>
        </p:sp>
        <p:sp>
          <p:nvSpPr>
            <p:cNvPr id="23"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p>
              <a:endParaRPr lang="es-ES">
                <a:solidFill>
                  <a:srgbClr val="002776"/>
                </a:solidFill>
              </a:endParaRPr>
            </a:p>
          </p:txBody>
        </p:sp>
        <p:sp>
          <p:nvSpPr>
            <p:cNvPr id="24"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p>
              <a:endParaRPr lang="es-ES">
                <a:solidFill>
                  <a:srgbClr val="002776"/>
                </a:solidFill>
              </a:endParaRPr>
            </a:p>
          </p:txBody>
        </p:sp>
        <p:sp>
          <p:nvSpPr>
            <p:cNvPr id="25"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p>
              <a:endParaRPr lang="es-ES">
                <a:solidFill>
                  <a:srgbClr val="002776"/>
                </a:solidFill>
              </a:endParaRPr>
            </a:p>
          </p:txBody>
        </p:sp>
      </p:grpSp>
      <p:pic>
        <p:nvPicPr>
          <p:cNvPr id="32"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5450280"/>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val 1"/>
          <p:cNvSpPr/>
          <p:nvPr/>
        </p:nvSpPr>
        <p:spPr>
          <a:xfrm>
            <a:off x="2072680" y="2641968"/>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27" name="Oval 1"/>
          <p:cNvSpPr/>
          <p:nvPr/>
        </p:nvSpPr>
        <p:spPr>
          <a:xfrm>
            <a:off x="6041504" y="3874488"/>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35" name="TxtBox:83/125"/>
          <p:cNvSpPr/>
          <p:nvPr/>
        </p:nvSpPr>
        <p:spPr bwMode="auto">
          <a:xfrm>
            <a:off x="732710" y="6332681"/>
            <a:ext cx="1800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Centros de convenciones</a:t>
            </a:r>
            <a:endParaRPr lang="es-ES" sz="1050" dirty="0">
              <a:solidFill>
                <a:srgbClr val="002060"/>
              </a:solidFill>
              <a:cs typeface="Arial" pitchFamily="34" charset="0"/>
            </a:endParaRPr>
          </a:p>
        </p:txBody>
      </p:sp>
      <p:sp>
        <p:nvSpPr>
          <p:cNvPr id="36" name="TxtBox:83/125"/>
          <p:cNvSpPr/>
          <p:nvPr/>
        </p:nvSpPr>
        <p:spPr bwMode="auto">
          <a:xfrm>
            <a:off x="8265368" y="6332681"/>
            <a:ext cx="1498819"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Espacios modernos </a:t>
            </a:r>
            <a:endParaRPr lang="es-ES" sz="1050" dirty="0">
              <a:solidFill>
                <a:srgbClr val="002060"/>
              </a:solidFill>
              <a:cs typeface="Arial" pitchFamily="34" charset="0"/>
            </a:endParaRPr>
          </a:p>
        </p:txBody>
      </p:sp>
      <p:sp>
        <p:nvSpPr>
          <p:cNvPr id="37" name="TxtBox:83/125"/>
          <p:cNvSpPr/>
          <p:nvPr/>
        </p:nvSpPr>
        <p:spPr bwMode="auto">
          <a:xfrm>
            <a:off x="3008538" y="6332681"/>
            <a:ext cx="1800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Hoteles</a:t>
            </a:r>
            <a:endParaRPr lang="es-ES" sz="1050" dirty="0">
              <a:solidFill>
                <a:srgbClr val="002060"/>
              </a:solidFill>
              <a:cs typeface="Arial" pitchFamily="34" charset="0"/>
            </a:endParaRPr>
          </a:p>
        </p:txBody>
      </p:sp>
      <p:sp>
        <p:nvSpPr>
          <p:cNvPr id="38" name="TxtBox:83/125"/>
          <p:cNvSpPr/>
          <p:nvPr/>
        </p:nvSpPr>
        <p:spPr bwMode="auto">
          <a:xfrm>
            <a:off x="4520952" y="6332681"/>
            <a:ext cx="1800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Universidades</a:t>
            </a:r>
            <a:endParaRPr lang="es-ES" sz="1050" dirty="0">
              <a:solidFill>
                <a:srgbClr val="002060"/>
              </a:solidFill>
              <a:cs typeface="Arial" pitchFamily="34" charset="0"/>
            </a:endParaRPr>
          </a:p>
        </p:txBody>
      </p:sp>
      <p:sp>
        <p:nvSpPr>
          <p:cNvPr id="39" name="Oval 1"/>
          <p:cNvSpPr/>
          <p:nvPr/>
        </p:nvSpPr>
        <p:spPr>
          <a:xfrm>
            <a:off x="495396" y="6296925"/>
            <a:ext cx="216000" cy="216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0" name="Oval 15"/>
          <p:cNvSpPr/>
          <p:nvPr/>
        </p:nvSpPr>
        <p:spPr>
          <a:xfrm>
            <a:off x="2792538" y="6296925"/>
            <a:ext cx="216000" cy="21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1" name="Oval 16"/>
          <p:cNvSpPr/>
          <p:nvPr/>
        </p:nvSpPr>
        <p:spPr>
          <a:xfrm>
            <a:off x="4294650" y="6296925"/>
            <a:ext cx="216000" cy="216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2" name="TxtBox:83/125"/>
          <p:cNvSpPr/>
          <p:nvPr/>
        </p:nvSpPr>
        <p:spPr bwMode="auto">
          <a:xfrm>
            <a:off x="6369509" y="6332682"/>
            <a:ext cx="1535819"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Espacios Patrimoniales </a:t>
            </a:r>
            <a:endParaRPr lang="es-ES" sz="1050" dirty="0">
              <a:solidFill>
                <a:srgbClr val="002060"/>
              </a:solidFill>
              <a:cs typeface="Arial" pitchFamily="34" charset="0"/>
            </a:endParaRPr>
          </a:p>
        </p:txBody>
      </p:sp>
      <p:sp>
        <p:nvSpPr>
          <p:cNvPr id="43" name="Oval 16"/>
          <p:cNvSpPr/>
          <p:nvPr/>
        </p:nvSpPr>
        <p:spPr>
          <a:xfrm>
            <a:off x="6109206" y="6269945"/>
            <a:ext cx="216000" cy="216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4" name="Oval 16"/>
          <p:cNvSpPr/>
          <p:nvPr/>
        </p:nvSpPr>
        <p:spPr>
          <a:xfrm>
            <a:off x="7977348" y="6309344"/>
            <a:ext cx="216000" cy="216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5" name="Oval 1"/>
          <p:cNvSpPr/>
          <p:nvPr/>
        </p:nvSpPr>
        <p:spPr>
          <a:xfrm>
            <a:off x="9487336" y="5450280"/>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46" name="Oval 1"/>
          <p:cNvSpPr/>
          <p:nvPr/>
        </p:nvSpPr>
        <p:spPr>
          <a:xfrm>
            <a:off x="4966588" y="1271816"/>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47" name="Oval 1"/>
          <p:cNvSpPr/>
          <p:nvPr/>
        </p:nvSpPr>
        <p:spPr>
          <a:xfrm>
            <a:off x="126902" y="2533968"/>
            <a:ext cx="288000" cy="28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5</a:t>
            </a:r>
            <a:endParaRPr lang="es-ES" sz="1050" b="1" dirty="0">
              <a:solidFill>
                <a:srgbClr val="FFFFFF"/>
              </a:solidFill>
            </a:endParaRPr>
          </a:p>
        </p:txBody>
      </p:sp>
      <p:sp>
        <p:nvSpPr>
          <p:cNvPr id="48" name="Oval 15"/>
          <p:cNvSpPr/>
          <p:nvPr/>
        </p:nvSpPr>
        <p:spPr>
          <a:xfrm>
            <a:off x="840025" y="206240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49" name="Oval 15"/>
          <p:cNvSpPr/>
          <p:nvPr/>
        </p:nvSpPr>
        <p:spPr>
          <a:xfrm>
            <a:off x="1286119" y="183977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50" name="Oval 15"/>
          <p:cNvSpPr/>
          <p:nvPr/>
        </p:nvSpPr>
        <p:spPr>
          <a:xfrm>
            <a:off x="1426076" y="210195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51" name="Oval 15"/>
          <p:cNvSpPr/>
          <p:nvPr/>
        </p:nvSpPr>
        <p:spPr>
          <a:xfrm>
            <a:off x="1796127" y="205577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52" name="Oval 15"/>
          <p:cNvSpPr/>
          <p:nvPr/>
        </p:nvSpPr>
        <p:spPr>
          <a:xfrm>
            <a:off x="2058178" y="2073161"/>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5</a:t>
            </a:r>
            <a:endParaRPr lang="es-ES" sz="1050" b="1" dirty="0">
              <a:solidFill>
                <a:srgbClr val="FFFFFF"/>
              </a:solidFill>
            </a:endParaRPr>
          </a:p>
        </p:txBody>
      </p:sp>
      <p:sp>
        <p:nvSpPr>
          <p:cNvPr id="53" name="Oval 15"/>
          <p:cNvSpPr/>
          <p:nvPr/>
        </p:nvSpPr>
        <p:spPr>
          <a:xfrm>
            <a:off x="2287475" y="1755225"/>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7</a:t>
            </a:r>
            <a:endParaRPr lang="es-ES" sz="1050" b="1" dirty="0">
              <a:solidFill>
                <a:srgbClr val="FFFFFF"/>
              </a:solidFill>
            </a:endParaRPr>
          </a:p>
        </p:txBody>
      </p:sp>
      <p:sp>
        <p:nvSpPr>
          <p:cNvPr id="54" name="Oval 15"/>
          <p:cNvSpPr/>
          <p:nvPr/>
        </p:nvSpPr>
        <p:spPr>
          <a:xfrm>
            <a:off x="2400107" y="2040862"/>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6</a:t>
            </a:r>
            <a:endParaRPr lang="es-ES" sz="1050" b="1" dirty="0">
              <a:solidFill>
                <a:srgbClr val="FFFFFF"/>
              </a:solidFill>
            </a:endParaRPr>
          </a:p>
        </p:txBody>
      </p:sp>
      <p:sp>
        <p:nvSpPr>
          <p:cNvPr id="3" name="CuadroTexto 2"/>
          <p:cNvSpPr txBox="1"/>
          <p:nvPr/>
        </p:nvSpPr>
        <p:spPr>
          <a:xfrm>
            <a:off x="5470819" y="1182468"/>
            <a:ext cx="1007007" cy="369332"/>
          </a:xfrm>
          <a:prstGeom prst="rect">
            <a:avLst/>
          </a:prstGeom>
          <a:noFill/>
        </p:spPr>
        <p:txBody>
          <a:bodyPr wrap="none" rtlCol="0">
            <a:spAutoFit/>
          </a:bodyPr>
          <a:lstStyle/>
          <a:p>
            <a:r>
              <a:rPr lang="es-ES" sz="1200" dirty="0" smtClean="0">
                <a:solidFill>
                  <a:srgbClr val="002060"/>
                </a:solidFill>
                <a:ea typeface="MS PGothic" pitchFamily="34" charset="-128"/>
                <a:cs typeface="Arial" charset="0"/>
              </a:rPr>
              <a:t>(</a:t>
            </a:r>
            <a:r>
              <a:rPr lang="es-ES" sz="1200" dirty="0" err="1" smtClean="0">
                <a:solidFill>
                  <a:srgbClr val="002060"/>
                </a:solidFill>
                <a:ea typeface="MS PGothic" pitchFamily="34" charset="-128"/>
                <a:cs typeface="Arial" charset="0"/>
              </a:rPr>
              <a:t>Cumbayá</a:t>
            </a:r>
            <a:r>
              <a:rPr lang="es-ES" sz="1200" dirty="0" smtClean="0">
                <a:solidFill>
                  <a:srgbClr val="002060"/>
                </a:solidFill>
                <a:ea typeface="MS PGothic" pitchFamily="34" charset="-128"/>
                <a:cs typeface="Arial" charset="0"/>
              </a:rPr>
              <a:t>)</a:t>
            </a:r>
            <a:r>
              <a:rPr lang="es-ES" dirty="0" smtClean="0">
                <a:solidFill>
                  <a:srgbClr val="002776"/>
                </a:solidFill>
              </a:rPr>
              <a:t> </a:t>
            </a:r>
            <a:endParaRPr lang="es-ES" dirty="0">
              <a:solidFill>
                <a:srgbClr val="002776"/>
              </a:solidFill>
            </a:endParaRPr>
          </a:p>
        </p:txBody>
      </p:sp>
      <p:sp>
        <p:nvSpPr>
          <p:cNvPr id="55" name="CuadroTexto 54"/>
          <p:cNvSpPr txBox="1"/>
          <p:nvPr/>
        </p:nvSpPr>
        <p:spPr>
          <a:xfrm>
            <a:off x="9273480" y="5637876"/>
            <a:ext cx="590226" cy="369332"/>
          </a:xfrm>
          <a:prstGeom prst="rect">
            <a:avLst/>
          </a:prstGeom>
          <a:noFill/>
        </p:spPr>
        <p:txBody>
          <a:bodyPr wrap="none" rtlCol="0">
            <a:spAutoFit/>
          </a:bodyPr>
          <a:lstStyle/>
          <a:p>
            <a:r>
              <a:rPr lang="es-ES" sz="1200" dirty="0" smtClean="0">
                <a:solidFill>
                  <a:srgbClr val="002060"/>
                </a:solidFill>
                <a:ea typeface="MS PGothic" pitchFamily="34" charset="-128"/>
                <a:cs typeface="Arial" charset="0"/>
              </a:rPr>
              <a:t>(Sur)</a:t>
            </a:r>
            <a:r>
              <a:rPr lang="es-ES" dirty="0" smtClean="0">
                <a:solidFill>
                  <a:srgbClr val="002776"/>
                </a:solidFill>
              </a:rPr>
              <a:t> </a:t>
            </a:r>
            <a:endParaRPr lang="es-ES" dirty="0">
              <a:solidFill>
                <a:srgbClr val="002776"/>
              </a:solidFill>
            </a:endParaRPr>
          </a:p>
        </p:txBody>
      </p:sp>
      <p:sp>
        <p:nvSpPr>
          <p:cNvPr id="56" name="CuadroTexto 55"/>
          <p:cNvSpPr txBox="1"/>
          <p:nvPr/>
        </p:nvSpPr>
        <p:spPr>
          <a:xfrm>
            <a:off x="-13535" y="2771025"/>
            <a:ext cx="700833" cy="369332"/>
          </a:xfrm>
          <a:prstGeom prst="rect">
            <a:avLst/>
          </a:prstGeom>
          <a:noFill/>
        </p:spPr>
        <p:txBody>
          <a:bodyPr wrap="none" rtlCol="0">
            <a:spAutoFit/>
          </a:bodyPr>
          <a:lstStyle/>
          <a:p>
            <a:r>
              <a:rPr lang="es-ES" sz="1200" dirty="0" smtClean="0">
                <a:solidFill>
                  <a:srgbClr val="002060"/>
                </a:solidFill>
                <a:ea typeface="MS PGothic" pitchFamily="34" charset="-128"/>
                <a:cs typeface="Arial" charset="0"/>
              </a:rPr>
              <a:t>(norte)</a:t>
            </a:r>
            <a:r>
              <a:rPr lang="es-ES" dirty="0" smtClean="0">
                <a:solidFill>
                  <a:srgbClr val="002776"/>
                </a:solidFill>
              </a:rPr>
              <a:t> </a:t>
            </a:r>
            <a:endParaRPr lang="es-ES" dirty="0">
              <a:solidFill>
                <a:srgbClr val="002776"/>
              </a:solidFill>
            </a:endParaRPr>
          </a:p>
        </p:txBody>
      </p:sp>
      <p:sp>
        <p:nvSpPr>
          <p:cNvPr id="58" name="Oval 15"/>
          <p:cNvSpPr/>
          <p:nvPr/>
        </p:nvSpPr>
        <p:spPr>
          <a:xfrm>
            <a:off x="2316710" y="292682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8</a:t>
            </a:r>
            <a:endParaRPr lang="es-ES" sz="1050" b="1" dirty="0">
              <a:solidFill>
                <a:srgbClr val="FFFFFF"/>
              </a:solidFill>
            </a:endParaRPr>
          </a:p>
        </p:txBody>
      </p:sp>
      <p:sp>
        <p:nvSpPr>
          <p:cNvPr id="59" name="Oval 15"/>
          <p:cNvSpPr/>
          <p:nvPr/>
        </p:nvSpPr>
        <p:spPr>
          <a:xfrm>
            <a:off x="3368824" y="3297283"/>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9</a:t>
            </a:r>
            <a:endParaRPr lang="es-ES" sz="1050" b="1" dirty="0">
              <a:solidFill>
                <a:srgbClr val="FFFFFF"/>
              </a:solidFill>
            </a:endParaRPr>
          </a:p>
        </p:txBody>
      </p:sp>
      <p:sp>
        <p:nvSpPr>
          <p:cNvPr id="62" name="Oval 15"/>
          <p:cNvSpPr/>
          <p:nvPr/>
        </p:nvSpPr>
        <p:spPr>
          <a:xfrm>
            <a:off x="3998506" y="167776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12</a:t>
            </a:r>
            <a:endParaRPr lang="es-ES" sz="1050" b="1" dirty="0">
              <a:solidFill>
                <a:srgbClr val="FFFFFF"/>
              </a:solidFill>
            </a:endParaRPr>
          </a:p>
        </p:txBody>
      </p:sp>
      <p:sp>
        <p:nvSpPr>
          <p:cNvPr id="66" name="Oval 16"/>
          <p:cNvSpPr/>
          <p:nvPr/>
        </p:nvSpPr>
        <p:spPr>
          <a:xfrm>
            <a:off x="5101904" y="2937472"/>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67" name="Oval 16"/>
          <p:cNvSpPr/>
          <p:nvPr/>
        </p:nvSpPr>
        <p:spPr>
          <a:xfrm>
            <a:off x="3944888" y="4298152"/>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68" name="Oval 16"/>
          <p:cNvSpPr/>
          <p:nvPr/>
        </p:nvSpPr>
        <p:spPr>
          <a:xfrm>
            <a:off x="6393160" y="393811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a:t>
            </a:r>
            <a:endParaRPr lang="es-ES" sz="1050" b="1" dirty="0">
              <a:solidFill>
                <a:srgbClr val="FFFFFF"/>
              </a:solidFill>
            </a:endParaRPr>
          </a:p>
        </p:txBody>
      </p:sp>
      <p:sp>
        <p:nvSpPr>
          <p:cNvPr id="69" name="Oval 16"/>
          <p:cNvSpPr/>
          <p:nvPr/>
        </p:nvSpPr>
        <p:spPr>
          <a:xfrm>
            <a:off x="5226756" y="1262166"/>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70" name="Oval 16"/>
          <p:cNvSpPr/>
          <p:nvPr/>
        </p:nvSpPr>
        <p:spPr>
          <a:xfrm>
            <a:off x="5385048" y="4910999"/>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2</a:t>
            </a:r>
            <a:endParaRPr lang="es-ES" sz="1050" b="1" dirty="0">
              <a:solidFill>
                <a:srgbClr val="FFFFFF"/>
              </a:solidFill>
            </a:endParaRPr>
          </a:p>
        </p:txBody>
      </p:sp>
      <p:sp>
        <p:nvSpPr>
          <p:cNvPr id="71" name="Oval 16"/>
          <p:cNvSpPr/>
          <p:nvPr/>
        </p:nvSpPr>
        <p:spPr>
          <a:xfrm>
            <a:off x="6609160" y="537827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8</a:t>
            </a:r>
            <a:endParaRPr lang="es-ES" sz="1050" b="1" dirty="0">
              <a:solidFill>
                <a:srgbClr val="FFFFFF"/>
              </a:solidFill>
            </a:endParaRPr>
          </a:p>
        </p:txBody>
      </p:sp>
      <p:sp>
        <p:nvSpPr>
          <p:cNvPr id="72" name="Oval 16"/>
          <p:cNvSpPr/>
          <p:nvPr/>
        </p:nvSpPr>
        <p:spPr>
          <a:xfrm>
            <a:off x="6537176" y="563212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9</a:t>
            </a:r>
            <a:endParaRPr lang="es-ES" sz="1050" b="1" dirty="0">
              <a:solidFill>
                <a:srgbClr val="FFFFFF"/>
              </a:solidFill>
            </a:endParaRPr>
          </a:p>
        </p:txBody>
      </p:sp>
      <p:sp>
        <p:nvSpPr>
          <p:cNvPr id="73" name="Oval 16"/>
          <p:cNvSpPr/>
          <p:nvPr/>
        </p:nvSpPr>
        <p:spPr>
          <a:xfrm>
            <a:off x="5745088" y="5924632"/>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10</a:t>
            </a:r>
            <a:endParaRPr lang="es-ES" sz="1050" b="1" dirty="0">
              <a:solidFill>
                <a:srgbClr val="FFFFFF"/>
              </a:solidFill>
            </a:endParaRPr>
          </a:p>
        </p:txBody>
      </p:sp>
      <p:sp>
        <p:nvSpPr>
          <p:cNvPr id="74" name="Oval 16"/>
          <p:cNvSpPr/>
          <p:nvPr/>
        </p:nvSpPr>
        <p:spPr>
          <a:xfrm>
            <a:off x="6359292" y="5294583"/>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7</a:t>
            </a:r>
            <a:endParaRPr lang="es-ES" sz="1050" b="1" dirty="0">
              <a:solidFill>
                <a:srgbClr val="FFFFFF"/>
              </a:solidFill>
            </a:endParaRPr>
          </a:p>
        </p:txBody>
      </p:sp>
      <p:sp>
        <p:nvSpPr>
          <p:cNvPr id="75" name="Oval 16"/>
          <p:cNvSpPr/>
          <p:nvPr/>
        </p:nvSpPr>
        <p:spPr>
          <a:xfrm>
            <a:off x="6978490" y="5186583"/>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5</a:t>
            </a:r>
            <a:endParaRPr lang="es-ES" sz="1050" b="1" dirty="0">
              <a:solidFill>
                <a:srgbClr val="FFFFFF"/>
              </a:solidFill>
            </a:endParaRPr>
          </a:p>
        </p:txBody>
      </p:sp>
      <p:sp>
        <p:nvSpPr>
          <p:cNvPr id="76" name="Oval 16"/>
          <p:cNvSpPr/>
          <p:nvPr/>
        </p:nvSpPr>
        <p:spPr>
          <a:xfrm>
            <a:off x="7235653" y="5177598"/>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6</a:t>
            </a:r>
            <a:endParaRPr lang="es-ES" sz="1050" b="1" dirty="0">
              <a:solidFill>
                <a:srgbClr val="FFFFFF"/>
              </a:solidFill>
            </a:endParaRPr>
          </a:p>
        </p:txBody>
      </p:sp>
      <p:sp>
        <p:nvSpPr>
          <p:cNvPr id="77" name="Oval 16"/>
          <p:cNvSpPr/>
          <p:nvPr/>
        </p:nvSpPr>
        <p:spPr>
          <a:xfrm>
            <a:off x="6537176" y="4947431"/>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4</a:t>
            </a:r>
            <a:endParaRPr lang="es-ES" sz="1050" b="1" dirty="0">
              <a:solidFill>
                <a:srgbClr val="FFFFFF"/>
              </a:solidFill>
            </a:endParaRPr>
          </a:p>
        </p:txBody>
      </p:sp>
      <p:sp>
        <p:nvSpPr>
          <p:cNvPr id="78" name="Oval 16"/>
          <p:cNvSpPr/>
          <p:nvPr/>
        </p:nvSpPr>
        <p:spPr>
          <a:xfrm>
            <a:off x="6429176" y="4508347"/>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79" name="Oval 16"/>
          <p:cNvSpPr/>
          <p:nvPr/>
        </p:nvSpPr>
        <p:spPr>
          <a:xfrm>
            <a:off x="6763720" y="4724347"/>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11</a:t>
            </a:r>
            <a:endParaRPr lang="es-ES" sz="1050" b="1" dirty="0">
              <a:solidFill>
                <a:srgbClr val="FFFFFF"/>
              </a:solidFill>
            </a:endParaRPr>
          </a:p>
        </p:txBody>
      </p:sp>
      <p:sp>
        <p:nvSpPr>
          <p:cNvPr id="80" name="Oval 16"/>
          <p:cNvSpPr/>
          <p:nvPr/>
        </p:nvSpPr>
        <p:spPr>
          <a:xfrm>
            <a:off x="9532662" y="5091423"/>
            <a:ext cx="288000" cy="288000"/>
          </a:xfrm>
          <a:prstGeom prst="ellipse">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12</a:t>
            </a:r>
            <a:endParaRPr lang="es-ES" sz="1050" b="1" dirty="0">
              <a:solidFill>
                <a:srgbClr val="FFFFFF"/>
              </a:solidFill>
            </a:endParaRPr>
          </a:p>
        </p:txBody>
      </p:sp>
      <p:sp>
        <p:nvSpPr>
          <p:cNvPr id="82" name="Oval 16"/>
          <p:cNvSpPr/>
          <p:nvPr/>
        </p:nvSpPr>
        <p:spPr>
          <a:xfrm>
            <a:off x="9254446" y="5166309"/>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7</a:t>
            </a:r>
            <a:endParaRPr lang="es-ES" sz="1050" b="1" dirty="0">
              <a:solidFill>
                <a:srgbClr val="002060"/>
              </a:solidFill>
            </a:endParaRPr>
          </a:p>
        </p:txBody>
      </p:sp>
      <p:sp>
        <p:nvSpPr>
          <p:cNvPr id="83" name="Oval 16"/>
          <p:cNvSpPr/>
          <p:nvPr/>
        </p:nvSpPr>
        <p:spPr>
          <a:xfrm>
            <a:off x="1642076" y="4090505"/>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1</a:t>
            </a:r>
            <a:endParaRPr lang="es-ES" sz="1050" b="1" dirty="0">
              <a:solidFill>
                <a:srgbClr val="002060"/>
              </a:solidFill>
            </a:endParaRPr>
          </a:p>
        </p:txBody>
      </p:sp>
      <p:sp>
        <p:nvSpPr>
          <p:cNvPr id="84" name="Oval 16"/>
          <p:cNvSpPr/>
          <p:nvPr/>
        </p:nvSpPr>
        <p:spPr>
          <a:xfrm>
            <a:off x="2368649" y="2402712"/>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2</a:t>
            </a:r>
            <a:endParaRPr lang="es-ES" sz="1050" b="1" dirty="0">
              <a:solidFill>
                <a:srgbClr val="002060"/>
              </a:solidFill>
            </a:endParaRPr>
          </a:p>
        </p:txBody>
      </p:sp>
      <p:sp>
        <p:nvSpPr>
          <p:cNvPr id="85" name="Oval 16"/>
          <p:cNvSpPr/>
          <p:nvPr/>
        </p:nvSpPr>
        <p:spPr>
          <a:xfrm>
            <a:off x="3008538" y="1427619"/>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5</a:t>
            </a:r>
            <a:endParaRPr lang="es-ES" sz="1050" b="1" dirty="0">
              <a:solidFill>
                <a:srgbClr val="002060"/>
              </a:solidFill>
            </a:endParaRPr>
          </a:p>
        </p:txBody>
      </p:sp>
      <p:sp>
        <p:nvSpPr>
          <p:cNvPr id="86" name="Oval 16"/>
          <p:cNvSpPr/>
          <p:nvPr/>
        </p:nvSpPr>
        <p:spPr>
          <a:xfrm>
            <a:off x="5158962" y="2585134"/>
            <a:ext cx="288000" cy="28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3</a:t>
            </a:r>
            <a:endParaRPr lang="es-ES" sz="1050" b="1" dirty="0">
              <a:solidFill>
                <a:srgbClr val="FFFFFF"/>
              </a:solidFill>
            </a:endParaRPr>
          </a:p>
        </p:txBody>
      </p:sp>
      <p:sp>
        <p:nvSpPr>
          <p:cNvPr id="87" name="Oval 15"/>
          <p:cNvSpPr/>
          <p:nvPr/>
        </p:nvSpPr>
        <p:spPr>
          <a:xfrm>
            <a:off x="3309668" y="2308936"/>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a:solidFill>
                  <a:srgbClr val="FFFFFF"/>
                </a:solidFill>
              </a:rPr>
              <a:t>11</a:t>
            </a:r>
          </a:p>
        </p:txBody>
      </p:sp>
      <p:sp>
        <p:nvSpPr>
          <p:cNvPr id="88" name="Oval 15"/>
          <p:cNvSpPr/>
          <p:nvPr/>
        </p:nvSpPr>
        <p:spPr>
          <a:xfrm>
            <a:off x="4534758" y="2163778"/>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13</a:t>
            </a:r>
            <a:endParaRPr lang="es-ES" sz="1050" b="1" dirty="0">
              <a:solidFill>
                <a:srgbClr val="FFFFFF"/>
              </a:solidFill>
            </a:endParaRPr>
          </a:p>
        </p:txBody>
      </p:sp>
      <p:sp>
        <p:nvSpPr>
          <p:cNvPr id="89" name="Oval 15"/>
          <p:cNvSpPr/>
          <p:nvPr/>
        </p:nvSpPr>
        <p:spPr>
          <a:xfrm>
            <a:off x="4791921" y="2409611"/>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14</a:t>
            </a:r>
            <a:endParaRPr lang="es-ES" sz="1050" b="1" dirty="0">
              <a:solidFill>
                <a:srgbClr val="FFFFFF"/>
              </a:solidFill>
            </a:endParaRPr>
          </a:p>
        </p:txBody>
      </p:sp>
      <p:sp>
        <p:nvSpPr>
          <p:cNvPr id="90" name="Oval 15"/>
          <p:cNvSpPr/>
          <p:nvPr/>
        </p:nvSpPr>
        <p:spPr>
          <a:xfrm>
            <a:off x="5064890" y="3935050"/>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15</a:t>
            </a:r>
            <a:endParaRPr lang="es-ES" sz="1050" b="1" dirty="0">
              <a:solidFill>
                <a:srgbClr val="FFFFFF"/>
              </a:solidFill>
            </a:endParaRPr>
          </a:p>
        </p:txBody>
      </p:sp>
      <p:sp>
        <p:nvSpPr>
          <p:cNvPr id="92" name="Oval 16"/>
          <p:cNvSpPr/>
          <p:nvPr/>
        </p:nvSpPr>
        <p:spPr>
          <a:xfrm>
            <a:off x="3034417" y="1993950"/>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4</a:t>
            </a:r>
            <a:endParaRPr lang="es-ES" sz="1050" b="1" dirty="0">
              <a:solidFill>
                <a:srgbClr val="002060"/>
              </a:solidFill>
            </a:endParaRPr>
          </a:p>
        </p:txBody>
      </p:sp>
      <p:sp>
        <p:nvSpPr>
          <p:cNvPr id="93" name="Oval 16"/>
          <p:cNvSpPr/>
          <p:nvPr/>
        </p:nvSpPr>
        <p:spPr>
          <a:xfrm>
            <a:off x="2624470" y="2802300"/>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3</a:t>
            </a:r>
            <a:endParaRPr lang="es-ES" sz="1050" b="1" dirty="0">
              <a:solidFill>
                <a:srgbClr val="002060"/>
              </a:solidFill>
            </a:endParaRPr>
          </a:p>
        </p:txBody>
      </p:sp>
      <p:sp>
        <p:nvSpPr>
          <p:cNvPr id="94" name="Oval 16"/>
          <p:cNvSpPr/>
          <p:nvPr/>
        </p:nvSpPr>
        <p:spPr>
          <a:xfrm>
            <a:off x="5111136" y="3381384"/>
            <a:ext cx="288000" cy="288000"/>
          </a:xfrm>
          <a:prstGeom prst="ellipse">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002060"/>
                </a:solidFill>
              </a:rPr>
              <a:t>6</a:t>
            </a:r>
            <a:endParaRPr lang="es-ES" sz="1050" b="1" dirty="0">
              <a:solidFill>
                <a:srgbClr val="002060"/>
              </a:solidFill>
            </a:endParaRPr>
          </a:p>
        </p:txBody>
      </p:sp>
      <p:sp>
        <p:nvSpPr>
          <p:cNvPr id="95" name="Oval 15"/>
          <p:cNvSpPr/>
          <p:nvPr/>
        </p:nvSpPr>
        <p:spPr>
          <a:xfrm>
            <a:off x="3594362" y="3033765"/>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10</a:t>
            </a:r>
            <a:endParaRPr lang="es-ES" sz="1050" b="1" dirty="0">
              <a:solidFill>
                <a:srgbClr val="FFFFFF"/>
              </a:solidFill>
            </a:endParaRPr>
          </a:p>
        </p:txBody>
      </p:sp>
      <p:sp>
        <p:nvSpPr>
          <p:cNvPr id="97" name="Oval 15"/>
          <p:cNvSpPr/>
          <p:nvPr/>
        </p:nvSpPr>
        <p:spPr>
          <a:xfrm>
            <a:off x="4550564" y="3692937"/>
            <a:ext cx="288000" cy="28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36000" rIns="0" bIns="36000" rtlCol="0" anchor="ctr"/>
          <a:lstStyle/>
          <a:p>
            <a:pPr algn="ctr"/>
            <a:r>
              <a:rPr lang="es-ES" sz="1050" b="1" dirty="0" smtClean="0">
                <a:solidFill>
                  <a:srgbClr val="FFFFFF"/>
                </a:solidFill>
              </a:rPr>
              <a:t>16</a:t>
            </a:r>
            <a:endParaRPr lang="es-ES" sz="1050" b="1" dirty="0">
              <a:solidFill>
                <a:srgbClr val="FFFFFF"/>
              </a:solidFill>
            </a:endParaRPr>
          </a:p>
        </p:txBody>
      </p:sp>
      <p:sp>
        <p:nvSpPr>
          <p:cNvPr id="10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a:t>
            </a:r>
            <a:r>
              <a:rPr lang="es-ES" b="0" i="1" dirty="0" smtClean="0">
                <a:solidFill>
                  <a:srgbClr val="002776"/>
                </a:solidFill>
              </a:rPr>
              <a:t>Industria Reuniones</a:t>
            </a:r>
            <a:endParaRPr lang="es-ES" b="0" i="1" dirty="0">
              <a:solidFill>
                <a:srgbClr val="002776"/>
              </a:solidFill>
            </a:endParaRPr>
          </a:p>
        </p:txBody>
      </p:sp>
      <p:sp>
        <p:nvSpPr>
          <p:cNvPr id="105" name="Rounded Rectangle 104"/>
          <p:cNvSpPr/>
          <p:nvPr/>
        </p:nvSpPr>
        <p:spPr>
          <a:xfrm>
            <a:off x="6858781" y="3406295"/>
            <a:ext cx="2417435" cy="494210"/>
          </a:xfrm>
          <a:prstGeom prst="roundRect">
            <a:avLst/>
          </a:prstGeom>
          <a:solidFill>
            <a:schemeClr val="bg1"/>
          </a:solidFill>
          <a:ln>
            <a:solidFill>
              <a:schemeClr val="accent3"/>
            </a:solidFill>
            <a:prstDash val="sysDash"/>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1200" dirty="0">
                <a:solidFill>
                  <a:srgbClr val="002060"/>
                </a:solidFill>
              </a:rPr>
              <a:t>Centro histórico de </a:t>
            </a:r>
            <a:r>
              <a:rPr lang="es-ES" sz="1200" dirty="0" smtClean="0">
                <a:solidFill>
                  <a:srgbClr val="002060"/>
                </a:solidFill>
              </a:rPr>
              <a:t>Quito (ZET</a:t>
            </a:r>
            <a:r>
              <a:rPr lang="es-ES" sz="1200" dirty="0">
                <a:solidFill>
                  <a:srgbClr val="002060"/>
                </a:solidFill>
              </a:rPr>
              <a:t>)</a:t>
            </a:r>
          </a:p>
          <a:p>
            <a:pPr algn="ctr"/>
            <a:r>
              <a:rPr lang="es-ES" sz="1200" b="1" i="1" dirty="0" smtClean="0">
                <a:solidFill>
                  <a:srgbClr val="002060"/>
                </a:solidFill>
              </a:rPr>
              <a:t>527 capacidad máx. </a:t>
            </a:r>
            <a:r>
              <a:rPr lang="es-ES" sz="1200" b="1" i="1" dirty="0" err="1" smtClean="0">
                <a:solidFill>
                  <a:srgbClr val="002060"/>
                </a:solidFill>
              </a:rPr>
              <a:t>prom</a:t>
            </a:r>
            <a:r>
              <a:rPr lang="es-ES" sz="1200" b="1" i="1" dirty="0" smtClean="0">
                <a:solidFill>
                  <a:srgbClr val="002060"/>
                </a:solidFill>
              </a:rPr>
              <a:t>.</a:t>
            </a:r>
            <a:endParaRPr lang="es-ES" sz="1200" b="1" i="1" dirty="0">
              <a:solidFill>
                <a:srgbClr val="002060"/>
              </a:solidFill>
            </a:endParaRPr>
          </a:p>
        </p:txBody>
      </p:sp>
      <p:sp>
        <p:nvSpPr>
          <p:cNvPr id="107" name="Rounded Rectangle 106"/>
          <p:cNvSpPr/>
          <p:nvPr/>
        </p:nvSpPr>
        <p:spPr>
          <a:xfrm>
            <a:off x="2409946" y="4648428"/>
            <a:ext cx="2063663" cy="494210"/>
          </a:xfrm>
          <a:prstGeom prst="roundRect">
            <a:avLst/>
          </a:prstGeom>
          <a:solidFill>
            <a:schemeClr val="bg1"/>
          </a:solidFill>
          <a:ln>
            <a:solidFill>
              <a:schemeClr val="accent2"/>
            </a:solidFill>
            <a:prstDash val="sysDash"/>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1200" dirty="0" smtClean="0">
                <a:solidFill>
                  <a:srgbClr val="002060"/>
                </a:solidFill>
              </a:rPr>
              <a:t>La Mariscal (ZET</a:t>
            </a:r>
            <a:r>
              <a:rPr lang="es-ES" sz="1200" dirty="0">
                <a:solidFill>
                  <a:srgbClr val="002060"/>
                </a:solidFill>
              </a:rPr>
              <a:t>)</a:t>
            </a:r>
          </a:p>
          <a:p>
            <a:pPr algn="ctr"/>
            <a:r>
              <a:rPr lang="es-ES" sz="1200" b="1" i="1" dirty="0" smtClean="0">
                <a:solidFill>
                  <a:srgbClr val="002060"/>
                </a:solidFill>
              </a:rPr>
              <a:t>488 capacidad máx. </a:t>
            </a:r>
            <a:r>
              <a:rPr lang="es-ES" sz="1200" b="1" i="1" dirty="0" err="1" smtClean="0">
                <a:solidFill>
                  <a:srgbClr val="002060"/>
                </a:solidFill>
              </a:rPr>
              <a:t>prom</a:t>
            </a:r>
            <a:r>
              <a:rPr lang="es-ES" sz="1200" b="1" i="1" dirty="0" smtClean="0">
                <a:solidFill>
                  <a:srgbClr val="002060"/>
                </a:solidFill>
              </a:rPr>
              <a:t>.</a:t>
            </a:r>
            <a:endParaRPr lang="es-ES" sz="1200" b="1" i="1" dirty="0">
              <a:solidFill>
                <a:srgbClr val="002060"/>
              </a:solidFill>
            </a:endParaRPr>
          </a:p>
        </p:txBody>
      </p:sp>
      <p:sp>
        <p:nvSpPr>
          <p:cNvPr id="109" name="Rounded Rectangle 108"/>
          <p:cNvSpPr/>
          <p:nvPr/>
        </p:nvSpPr>
        <p:spPr>
          <a:xfrm>
            <a:off x="5615461" y="2618326"/>
            <a:ext cx="2063663" cy="494210"/>
          </a:xfrm>
          <a:prstGeom prst="roundRect">
            <a:avLst/>
          </a:prstGeom>
          <a:solidFill>
            <a:schemeClr val="bg1"/>
          </a:solidFill>
          <a:ln>
            <a:solidFill>
              <a:srgbClr val="FFC000"/>
            </a:solidFill>
            <a:prstDash val="sysDash"/>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1200" dirty="0" smtClean="0">
                <a:solidFill>
                  <a:srgbClr val="002060"/>
                </a:solidFill>
              </a:rPr>
              <a:t>La Floresta</a:t>
            </a:r>
            <a:endParaRPr lang="es-ES" sz="1200" dirty="0">
              <a:solidFill>
                <a:srgbClr val="002060"/>
              </a:solidFill>
            </a:endParaRPr>
          </a:p>
          <a:p>
            <a:pPr algn="ctr"/>
            <a:r>
              <a:rPr lang="es-ES" sz="1200" b="1" i="1" dirty="0" smtClean="0">
                <a:solidFill>
                  <a:srgbClr val="002060"/>
                </a:solidFill>
              </a:rPr>
              <a:t>628 capacidad máx. </a:t>
            </a:r>
            <a:r>
              <a:rPr lang="es-ES" sz="1200" b="1" i="1" dirty="0" err="1" smtClean="0">
                <a:solidFill>
                  <a:srgbClr val="002060"/>
                </a:solidFill>
              </a:rPr>
              <a:t>prom</a:t>
            </a:r>
            <a:r>
              <a:rPr lang="es-ES" sz="1200" b="1" i="1" dirty="0" smtClean="0">
                <a:solidFill>
                  <a:srgbClr val="002060"/>
                </a:solidFill>
              </a:rPr>
              <a:t>.</a:t>
            </a:r>
            <a:endParaRPr lang="es-ES" sz="1200" b="1" i="1" dirty="0">
              <a:solidFill>
                <a:srgbClr val="002060"/>
              </a:solidFill>
            </a:endParaRPr>
          </a:p>
        </p:txBody>
      </p:sp>
      <p:sp>
        <p:nvSpPr>
          <p:cNvPr id="110" name="Rounded Rectangle 109"/>
          <p:cNvSpPr/>
          <p:nvPr/>
        </p:nvSpPr>
        <p:spPr>
          <a:xfrm>
            <a:off x="4867581" y="1609673"/>
            <a:ext cx="2063663" cy="494210"/>
          </a:xfrm>
          <a:prstGeom prst="roundRect">
            <a:avLst/>
          </a:prstGeom>
          <a:solidFill>
            <a:schemeClr val="bg1"/>
          </a:solidFill>
          <a:ln>
            <a:solidFill>
              <a:srgbClr val="00B050"/>
            </a:solidFill>
            <a:prstDash val="sysDash"/>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1200" dirty="0" err="1" smtClean="0">
                <a:solidFill>
                  <a:srgbClr val="002060"/>
                </a:solidFill>
              </a:rPr>
              <a:t>Guápulo</a:t>
            </a:r>
            <a:endParaRPr lang="es-ES" sz="1200" dirty="0">
              <a:solidFill>
                <a:srgbClr val="002060"/>
              </a:solidFill>
            </a:endParaRPr>
          </a:p>
          <a:p>
            <a:pPr algn="ctr"/>
            <a:r>
              <a:rPr lang="es-ES" sz="1200" b="1" i="1" dirty="0" smtClean="0">
                <a:solidFill>
                  <a:srgbClr val="002060"/>
                </a:solidFill>
              </a:rPr>
              <a:t>340 capacidad máx. </a:t>
            </a:r>
            <a:r>
              <a:rPr lang="es-ES" sz="1200" b="1" i="1" dirty="0" err="1" smtClean="0">
                <a:solidFill>
                  <a:srgbClr val="002060"/>
                </a:solidFill>
              </a:rPr>
              <a:t>prom</a:t>
            </a:r>
            <a:r>
              <a:rPr lang="es-ES" sz="1200" b="1" i="1" dirty="0" smtClean="0">
                <a:solidFill>
                  <a:srgbClr val="002060"/>
                </a:solidFill>
              </a:rPr>
              <a:t>.</a:t>
            </a:r>
            <a:endParaRPr lang="es-ES" sz="1200" b="1" i="1" dirty="0">
              <a:solidFill>
                <a:srgbClr val="002060"/>
              </a:solidFill>
            </a:endParaRPr>
          </a:p>
        </p:txBody>
      </p:sp>
      <p:sp>
        <p:nvSpPr>
          <p:cNvPr id="111" name="Rounded Rectangle 110"/>
          <p:cNvSpPr/>
          <p:nvPr/>
        </p:nvSpPr>
        <p:spPr>
          <a:xfrm>
            <a:off x="319857" y="3182034"/>
            <a:ext cx="2063663" cy="494210"/>
          </a:xfrm>
          <a:prstGeom prst="roundRect">
            <a:avLst/>
          </a:prstGeom>
          <a:solidFill>
            <a:schemeClr val="bg1"/>
          </a:solidFill>
          <a:ln>
            <a:solidFill>
              <a:schemeClr val="bg1">
                <a:lumMod val="65000"/>
              </a:schemeClr>
            </a:solidFill>
            <a:prstDash val="sysDash"/>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es-ES" sz="1200" dirty="0" smtClean="0">
                <a:solidFill>
                  <a:srgbClr val="002060"/>
                </a:solidFill>
              </a:rPr>
              <a:t>La Carolina</a:t>
            </a:r>
            <a:endParaRPr lang="es-ES" sz="1200" dirty="0">
              <a:solidFill>
                <a:srgbClr val="002060"/>
              </a:solidFill>
            </a:endParaRPr>
          </a:p>
          <a:p>
            <a:pPr algn="ctr"/>
            <a:r>
              <a:rPr lang="es-ES" sz="1200" b="1" i="1" dirty="0" smtClean="0">
                <a:solidFill>
                  <a:srgbClr val="002060"/>
                </a:solidFill>
              </a:rPr>
              <a:t>320 capacidad máx. </a:t>
            </a:r>
            <a:r>
              <a:rPr lang="es-ES" sz="1200" b="1" i="1" dirty="0" err="1" smtClean="0">
                <a:solidFill>
                  <a:srgbClr val="002060"/>
                </a:solidFill>
              </a:rPr>
              <a:t>prom</a:t>
            </a:r>
            <a:r>
              <a:rPr lang="es-ES" sz="1200" b="1" i="1" dirty="0" smtClean="0">
                <a:solidFill>
                  <a:srgbClr val="002060"/>
                </a:solidFill>
              </a:rPr>
              <a:t>.</a:t>
            </a:r>
            <a:endParaRPr lang="es-ES" sz="1200" b="1" i="1" dirty="0">
              <a:solidFill>
                <a:srgbClr val="002060"/>
              </a:solidFill>
            </a:endParaRPr>
          </a:p>
        </p:txBody>
      </p:sp>
      <p:sp>
        <p:nvSpPr>
          <p:cNvPr id="102" name="Freeform 275"/>
          <p:cNvSpPr>
            <a:spLocks/>
          </p:cNvSpPr>
          <p:nvPr/>
        </p:nvSpPr>
        <p:spPr bwMode="auto">
          <a:xfrm>
            <a:off x="1100367" y="2517936"/>
            <a:ext cx="606547" cy="546978"/>
          </a:xfrm>
          <a:custGeom>
            <a:avLst/>
            <a:gdLst>
              <a:gd name="T0" fmla="*/ 0 w 112"/>
              <a:gd name="T1" fmla="*/ 55 h 101"/>
              <a:gd name="T2" fmla="*/ 0 w 112"/>
              <a:gd name="T3" fmla="*/ 55 h 101"/>
              <a:gd name="T4" fmla="*/ 56 w 112"/>
              <a:gd name="T5" fmla="*/ 0 h 101"/>
              <a:gd name="T6" fmla="*/ 112 w 112"/>
              <a:gd name="T7" fmla="*/ 55 h 101"/>
              <a:gd name="T8" fmla="*/ 104 w 112"/>
              <a:gd name="T9" fmla="*/ 62 h 101"/>
              <a:gd name="T10" fmla="*/ 98 w 112"/>
              <a:gd name="T11" fmla="*/ 56 h 101"/>
              <a:gd name="T12" fmla="*/ 98 w 112"/>
              <a:gd name="T13" fmla="*/ 101 h 101"/>
              <a:gd name="T14" fmla="*/ 14 w 112"/>
              <a:gd name="T15" fmla="*/ 101 h 101"/>
              <a:gd name="T16" fmla="*/ 14 w 112"/>
              <a:gd name="T17" fmla="*/ 56 h 101"/>
              <a:gd name="T18" fmla="*/ 8 w 112"/>
              <a:gd name="T19" fmla="*/ 62 h 101"/>
              <a:gd name="T20" fmla="*/ 0 w 112"/>
              <a:gd name="T21"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01">
                <a:moveTo>
                  <a:pt x="0" y="55"/>
                </a:moveTo>
                <a:lnTo>
                  <a:pt x="0" y="55"/>
                </a:lnTo>
                <a:lnTo>
                  <a:pt x="56" y="0"/>
                </a:lnTo>
                <a:lnTo>
                  <a:pt x="112" y="55"/>
                </a:lnTo>
                <a:lnTo>
                  <a:pt x="104" y="62"/>
                </a:lnTo>
                <a:lnTo>
                  <a:pt x="98" y="56"/>
                </a:lnTo>
                <a:lnTo>
                  <a:pt x="98" y="101"/>
                </a:lnTo>
                <a:lnTo>
                  <a:pt x="14" y="101"/>
                </a:lnTo>
                <a:lnTo>
                  <a:pt x="14" y="56"/>
                </a:lnTo>
                <a:lnTo>
                  <a:pt x="8" y="62"/>
                </a:lnTo>
                <a:lnTo>
                  <a:pt x="0" y="55"/>
                </a:lnTo>
                <a:close/>
              </a:path>
            </a:pathLst>
          </a:custGeom>
          <a:solidFill>
            <a:srgbClr val="002060"/>
          </a:solidFill>
          <a:ln>
            <a:noFill/>
          </a:ln>
          <a:effectLst>
            <a:outerShdw blurRad="50800" dist="38100" dir="8100000" algn="tr" rotWithShape="0">
              <a:prstClr val="black">
                <a:alpha val="40000"/>
              </a:prstClr>
            </a:outerShdw>
          </a:effectLst>
          <a:extLst/>
        </p:spPr>
        <p:txBody>
          <a:bodyPr vert="horz" wrap="square" lIns="91440" tIns="45720" rIns="91440" bIns="45720" numCol="1" anchor="b" anchorCtr="0" compatLnSpc="1">
            <a:prstTxWarp prst="textNoShape">
              <a:avLst/>
            </a:prstTxWarp>
          </a:bodyPr>
          <a:lstStyle/>
          <a:p>
            <a:pPr algn="ctr"/>
            <a:r>
              <a:rPr lang="es-ES" sz="900" dirty="0" smtClean="0">
                <a:solidFill>
                  <a:srgbClr val="FFFFFF"/>
                </a:solidFill>
              </a:rPr>
              <a:t>Norte</a:t>
            </a:r>
          </a:p>
          <a:p>
            <a:pPr algn="ctr"/>
            <a:r>
              <a:rPr lang="es-ES" sz="1600" b="1" dirty="0" smtClean="0">
                <a:solidFill>
                  <a:srgbClr val="FFFFFF"/>
                </a:solidFill>
              </a:rPr>
              <a:t>5%</a:t>
            </a:r>
            <a:endParaRPr lang="es-ES" sz="1600" b="1" dirty="0">
              <a:solidFill>
                <a:srgbClr val="FFFFFF"/>
              </a:solidFill>
            </a:endParaRPr>
          </a:p>
        </p:txBody>
      </p:sp>
      <p:sp>
        <p:nvSpPr>
          <p:cNvPr id="103" name="Freeform 275"/>
          <p:cNvSpPr>
            <a:spLocks/>
          </p:cNvSpPr>
          <p:nvPr/>
        </p:nvSpPr>
        <p:spPr bwMode="auto">
          <a:xfrm>
            <a:off x="1815572" y="5765574"/>
            <a:ext cx="342757" cy="309095"/>
          </a:xfrm>
          <a:custGeom>
            <a:avLst/>
            <a:gdLst>
              <a:gd name="T0" fmla="*/ 0 w 112"/>
              <a:gd name="T1" fmla="*/ 55 h 101"/>
              <a:gd name="T2" fmla="*/ 0 w 112"/>
              <a:gd name="T3" fmla="*/ 55 h 101"/>
              <a:gd name="T4" fmla="*/ 56 w 112"/>
              <a:gd name="T5" fmla="*/ 0 h 101"/>
              <a:gd name="T6" fmla="*/ 112 w 112"/>
              <a:gd name="T7" fmla="*/ 55 h 101"/>
              <a:gd name="T8" fmla="*/ 104 w 112"/>
              <a:gd name="T9" fmla="*/ 62 h 101"/>
              <a:gd name="T10" fmla="*/ 98 w 112"/>
              <a:gd name="T11" fmla="*/ 56 h 101"/>
              <a:gd name="T12" fmla="*/ 98 w 112"/>
              <a:gd name="T13" fmla="*/ 101 h 101"/>
              <a:gd name="T14" fmla="*/ 14 w 112"/>
              <a:gd name="T15" fmla="*/ 101 h 101"/>
              <a:gd name="T16" fmla="*/ 14 w 112"/>
              <a:gd name="T17" fmla="*/ 56 h 101"/>
              <a:gd name="T18" fmla="*/ 8 w 112"/>
              <a:gd name="T19" fmla="*/ 62 h 101"/>
              <a:gd name="T20" fmla="*/ 0 w 112"/>
              <a:gd name="T21"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01">
                <a:moveTo>
                  <a:pt x="0" y="55"/>
                </a:moveTo>
                <a:lnTo>
                  <a:pt x="0" y="55"/>
                </a:lnTo>
                <a:lnTo>
                  <a:pt x="56" y="0"/>
                </a:lnTo>
                <a:lnTo>
                  <a:pt x="112" y="55"/>
                </a:lnTo>
                <a:lnTo>
                  <a:pt x="104" y="62"/>
                </a:lnTo>
                <a:lnTo>
                  <a:pt x="98" y="56"/>
                </a:lnTo>
                <a:lnTo>
                  <a:pt x="98" y="101"/>
                </a:lnTo>
                <a:lnTo>
                  <a:pt x="14" y="101"/>
                </a:lnTo>
                <a:lnTo>
                  <a:pt x="14" y="56"/>
                </a:lnTo>
                <a:lnTo>
                  <a:pt x="8" y="62"/>
                </a:lnTo>
                <a:lnTo>
                  <a:pt x="0" y="55"/>
                </a:lnTo>
                <a:close/>
              </a:path>
            </a:pathLst>
          </a:custGeom>
          <a:solidFill>
            <a:srgbClr val="002060"/>
          </a:solidFill>
          <a:ln>
            <a:noFill/>
          </a:ln>
          <a:effectLst>
            <a:outerShdw blurRad="50800" dist="38100" dir="8100000" algn="tr" rotWithShape="0">
              <a:prstClr val="black">
                <a:alpha val="40000"/>
              </a:prstClr>
            </a:outerShdw>
          </a:effectLst>
          <a:extLst/>
        </p:spPr>
        <p:txBody>
          <a:bodyPr vert="horz" wrap="square" lIns="91440" tIns="45720" rIns="91440" bIns="45720" numCol="1" anchor="b" anchorCtr="0" compatLnSpc="1">
            <a:prstTxWarp prst="textNoShape">
              <a:avLst/>
            </a:prstTxWarp>
          </a:bodyPr>
          <a:lstStyle/>
          <a:p>
            <a:pPr algn="ctr"/>
            <a:r>
              <a:rPr lang="es-ES" sz="1200" b="1" dirty="0" smtClean="0">
                <a:solidFill>
                  <a:srgbClr val="FFFFFF"/>
                </a:solidFill>
              </a:rPr>
              <a:t>%</a:t>
            </a:r>
            <a:endParaRPr lang="es-ES" sz="1200" b="1" dirty="0">
              <a:solidFill>
                <a:srgbClr val="FFFFFF"/>
              </a:solidFill>
            </a:endParaRPr>
          </a:p>
        </p:txBody>
      </p:sp>
      <p:sp>
        <p:nvSpPr>
          <p:cNvPr id="112" name="TxtBox:83/125"/>
          <p:cNvSpPr/>
          <p:nvPr/>
        </p:nvSpPr>
        <p:spPr bwMode="auto">
          <a:xfrm>
            <a:off x="2216663" y="5783256"/>
            <a:ext cx="2650917" cy="342530"/>
          </a:xfrm>
          <a:prstGeom prst="rect">
            <a:avLst/>
          </a:prstGeom>
          <a:solidFill>
            <a:srgbClr val="FFFFFF"/>
          </a:solidFill>
          <a:ln w="9525" cap="flat" cmpd="sng" algn="ctr">
            <a:noFill/>
            <a:prstDash val="solid"/>
            <a:round/>
            <a:headEnd type="none" w="med" len="med"/>
            <a:tailEnd type="none" w="med" len="med"/>
          </a:ln>
          <a:effectLst>
            <a:outerShdw blurRad="50800" dist="38100" dir="8100000" algn="tr" rotWithShape="0">
              <a:prstClr val="black">
                <a:alpha val="40000"/>
              </a:prstClr>
            </a:outerShdw>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defTabSz="914400" fontAlgn="base">
              <a:lnSpc>
                <a:spcPct val="106000"/>
              </a:lnSpc>
              <a:spcBef>
                <a:spcPct val="0"/>
              </a:spcBef>
              <a:spcAft>
                <a:spcPct val="0"/>
              </a:spcAft>
            </a:pPr>
            <a:r>
              <a:rPr lang="es-ES" sz="1050" dirty="0" smtClean="0">
                <a:solidFill>
                  <a:srgbClr val="002060"/>
                </a:solidFill>
                <a:cs typeface="Arial" pitchFamily="34" charset="0"/>
              </a:rPr>
              <a:t>Porcentaje de establecimientos hoteleros por zona incluidos en el Catastro</a:t>
            </a:r>
            <a:endParaRPr lang="es-ES" sz="1050" dirty="0">
              <a:solidFill>
                <a:srgbClr val="002060"/>
              </a:solidFill>
              <a:cs typeface="Arial" pitchFamily="34" charset="0"/>
            </a:endParaRPr>
          </a:p>
        </p:txBody>
      </p:sp>
      <p:sp>
        <p:nvSpPr>
          <p:cNvPr id="114" name="Freeform 275"/>
          <p:cNvSpPr>
            <a:spLocks/>
          </p:cNvSpPr>
          <p:nvPr/>
        </p:nvSpPr>
        <p:spPr bwMode="auto">
          <a:xfrm>
            <a:off x="2738957" y="4030544"/>
            <a:ext cx="606547" cy="546978"/>
          </a:xfrm>
          <a:custGeom>
            <a:avLst/>
            <a:gdLst>
              <a:gd name="T0" fmla="*/ 0 w 112"/>
              <a:gd name="T1" fmla="*/ 55 h 101"/>
              <a:gd name="T2" fmla="*/ 0 w 112"/>
              <a:gd name="T3" fmla="*/ 55 h 101"/>
              <a:gd name="T4" fmla="*/ 56 w 112"/>
              <a:gd name="T5" fmla="*/ 0 h 101"/>
              <a:gd name="T6" fmla="*/ 112 w 112"/>
              <a:gd name="T7" fmla="*/ 55 h 101"/>
              <a:gd name="T8" fmla="*/ 104 w 112"/>
              <a:gd name="T9" fmla="*/ 62 h 101"/>
              <a:gd name="T10" fmla="*/ 98 w 112"/>
              <a:gd name="T11" fmla="*/ 56 h 101"/>
              <a:gd name="T12" fmla="*/ 98 w 112"/>
              <a:gd name="T13" fmla="*/ 101 h 101"/>
              <a:gd name="T14" fmla="*/ 14 w 112"/>
              <a:gd name="T15" fmla="*/ 101 h 101"/>
              <a:gd name="T16" fmla="*/ 14 w 112"/>
              <a:gd name="T17" fmla="*/ 56 h 101"/>
              <a:gd name="T18" fmla="*/ 8 w 112"/>
              <a:gd name="T19" fmla="*/ 62 h 101"/>
              <a:gd name="T20" fmla="*/ 0 w 112"/>
              <a:gd name="T21"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01">
                <a:moveTo>
                  <a:pt x="0" y="55"/>
                </a:moveTo>
                <a:lnTo>
                  <a:pt x="0" y="55"/>
                </a:lnTo>
                <a:lnTo>
                  <a:pt x="56" y="0"/>
                </a:lnTo>
                <a:lnTo>
                  <a:pt x="112" y="55"/>
                </a:lnTo>
                <a:lnTo>
                  <a:pt x="104" y="62"/>
                </a:lnTo>
                <a:lnTo>
                  <a:pt x="98" y="56"/>
                </a:lnTo>
                <a:lnTo>
                  <a:pt x="98" y="101"/>
                </a:lnTo>
                <a:lnTo>
                  <a:pt x="14" y="101"/>
                </a:lnTo>
                <a:lnTo>
                  <a:pt x="14" y="56"/>
                </a:lnTo>
                <a:lnTo>
                  <a:pt x="8" y="62"/>
                </a:lnTo>
                <a:lnTo>
                  <a:pt x="0" y="55"/>
                </a:lnTo>
                <a:close/>
              </a:path>
            </a:pathLst>
          </a:custGeom>
          <a:solidFill>
            <a:srgbClr val="002060"/>
          </a:solidFill>
          <a:ln>
            <a:noFill/>
          </a:ln>
          <a:effectLst>
            <a:outerShdw blurRad="50800" dist="38100" dir="8100000" algn="tr" rotWithShape="0">
              <a:prstClr val="black">
                <a:alpha val="40000"/>
              </a:prstClr>
            </a:outerShdw>
          </a:effectLst>
          <a:extLst/>
        </p:spPr>
        <p:txBody>
          <a:bodyPr vert="horz" wrap="square" lIns="91440" tIns="45720" rIns="91440" bIns="45720" numCol="1" anchor="b" anchorCtr="0" compatLnSpc="1">
            <a:prstTxWarp prst="textNoShape">
              <a:avLst/>
            </a:prstTxWarp>
          </a:bodyPr>
          <a:lstStyle/>
          <a:p>
            <a:pPr algn="ctr"/>
            <a:r>
              <a:rPr lang="es-ES" sz="900" dirty="0" smtClean="0">
                <a:solidFill>
                  <a:srgbClr val="FFFFFF"/>
                </a:solidFill>
              </a:rPr>
              <a:t>L.M.</a:t>
            </a:r>
          </a:p>
          <a:p>
            <a:pPr algn="ctr"/>
            <a:r>
              <a:rPr lang="es-ES" sz="1600" b="1" dirty="0" smtClean="0">
                <a:solidFill>
                  <a:srgbClr val="FFFFFF"/>
                </a:solidFill>
              </a:rPr>
              <a:t>48%</a:t>
            </a:r>
            <a:endParaRPr lang="es-ES" sz="1600" b="1" dirty="0">
              <a:solidFill>
                <a:srgbClr val="FFFFFF"/>
              </a:solidFill>
            </a:endParaRPr>
          </a:p>
        </p:txBody>
      </p:sp>
      <p:sp>
        <p:nvSpPr>
          <p:cNvPr id="115" name="Freeform 275"/>
          <p:cNvSpPr>
            <a:spLocks/>
          </p:cNvSpPr>
          <p:nvPr/>
        </p:nvSpPr>
        <p:spPr bwMode="auto">
          <a:xfrm>
            <a:off x="6993318" y="1427122"/>
            <a:ext cx="606547" cy="546978"/>
          </a:xfrm>
          <a:custGeom>
            <a:avLst/>
            <a:gdLst>
              <a:gd name="T0" fmla="*/ 0 w 112"/>
              <a:gd name="T1" fmla="*/ 55 h 101"/>
              <a:gd name="T2" fmla="*/ 0 w 112"/>
              <a:gd name="T3" fmla="*/ 55 h 101"/>
              <a:gd name="T4" fmla="*/ 56 w 112"/>
              <a:gd name="T5" fmla="*/ 0 h 101"/>
              <a:gd name="T6" fmla="*/ 112 w 112"/>
              <a:gd name="T7" fmla="*/ 55 h 101"/>
              <a:gd name="T8" fmla="*/ 104 w 112"/>
              <a:gd name="T9" fmla="*/ 62 h 101"/>
              <a:gd name="T10" fmla="*/ 98 w 112"/>
              <a:gd name="T11" fmla="*/ 56 h 101"/>
              <a:gd name="T12" fmla="*/ 98 w 112"/>
              <a:gd name="T13" fmla="*/ 101 h 101"/>
              <a:gd name="T14" fmla="*/ 14 w 112"/>
              <a:gd name="T15" fmla="*/ 101 h 101"/>
              <a:gd name="T16" fmla="*/ 14 w 112"/>
              <a:gd name="T17" fmla="*/ 56 h 101"/>
              <a:gd name="T18" fmla="*/ 8 w 112"/>
              <a:gd name="T19" fmla="*/ 62 h 101"/>
              <a:gd name="T20" fmla="*/ 0 w 112"/>
              <a:gd name="T21"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01">
                <a:moveTo>
                  <a:pt x="0" y="55"/>
                </a:moveTo>
                <a:lnTo>
                  <a:pt x="0" y="55"/>
                </a:lnTo>
                <a:lnTo>
                  <a:pt x="56" y="0"/>
                </a:lnTo>
                <a:lnTo>
                  <a:pt x="112" y="55"/>
                </a:lnTo>
                <a:lnTo>
                  <a:pt x="104" y="62"/>
                </a:lnTo>
                <a:lnTo>
                  <a:pt x="98" y="56"/>
                </a:lnTo>
                <a:lnTo>
                  <a:pt x="98" y="101"/>
                </a:lnTo>
                <a:lnTo>
                  <a:pt x="14" y="101"/>
                </a:lnTo>
                <a:lnTo>
                  <a:pt x="14" y="56"/>
                </a:lnTo>
                <a:lnTo>
                  <a:pt x="8" y="62"/>
                </a:lnTo>
                <a:lnTo>
                  <a:pt x="0" y="55"/>
                </a:lnTo>
                <a:close/>
              </a:path>
            </a:pathLst>
          </a:custGeom>
          <a:solidFill>
            <a:srgbClr val="002060"/>
          </a:solidFill>
          <a:ln>
            <a:noFill/>
          </a:ln>
          <a:effectLst>
            <a:outerShdw blurRad="50800" dist="38100" dir="8100000" algn="tr" rotWithShape="0">
              <a:prstClr val="black">
                <a:alpha val="40000"/>
              </a:prstClr>
            </a:outerShdw>
          </a:effectLst>
          <a:extLst/>
        </p:spPr>
        <p:txBody>
          <a:bodyPr vert="horz" wrap="square" lIns="91440" tIns="45720" rIns="91440" bIns="45720" numCol="1" anchor="b" anchorCtr="0" compatLnSpc="1">
            <a:prstTxWarp prst="textNoShape">
              <a:avLst/>
            </a:prstTxWarp>
          </a:bodyPr>
          <a:lstStyle/>
          <a:p>
            <a:pPr algn="ctr"/>
            <a:r>
              <a:rPr lang="es-ES" sz="900" dirty="0" smtClean="0">
                <a:solidFill>
                  <a:srgbClr val="FFFFFF"/>
                </a:solidFill>
              </a:rPr>
              <a:t>Valles</a:t>
            </a:r>
          </a:p>
          <a:p>
            <a:pPr algn="ctr"/>
            <a:r>
              <a:rPr lang="es-ES" sz="1600" b="1" dirty="0" smtClean="0">
                <a:solidFill>
                  <a:srgbClr val="FFFFFF"/>
                </a:solidFill>
              </a:rPr>
              <a:t>7%</a:t>
            </a:r>
            <a:endParaRPr lang="es-ES" sz="1600" b="1" dirty="0">
              <a:solidFill>
                <a:srgbClr val="FFFFFF"/>
              </a:solidFill>
            </a:endParaRPr>
          </a:p>
        </p:txBody>
      </p:sp>
      <p:sp>
        <p:nvSpPr>
          <p:cNvPr id="116" name="Freeform 275"/>
          <p:cNvSpPr>
            <a:spLocks/>
          </p:cNvSpPr>
          <p:nvPr/>
        </p:nvSpPr>
        <p:spPr bwMode="auto">
          <a:xfrm>
            <a:off x="8363083" y="4030544"/>
            <a:ext cx="606547" cy="546978"/>
          </a:xfrm>
          <a:custGeom>
            <a:avLst/>
            <a:gdLst>
              <a:gd name="T0" fmla="*/ 0 w 112"/>
              <a:gd name="T1" fmla="*/ 55 h 101"/>
              <a:gd name="T2" fmla="*/ 0 w 112"/>
              <a:gd name="T3" fmla="*/ 55 h 101"/>
              <a:gd name="T4" fmla="*/ 56 w 112"/>
              <a:gd name="T5" fmla="*/ 0 h 101"/>
              <a:gd name="T6" fmla="*/ 112 w 112"/>
              <a:gd name="T7" fmla="*/ 55 h 101"/>
              <a:gd name="T8" fmla="*/ 104 w 112"/>
              <a:gd name="T9" fmla="*/ 62 h 101"/>
              <a:gd name="T10" fmla="*/ 98 w 112"/>
              <a:gd name="T11" fmla="*/ 56 h 101"/>
              <a:gd name="T12" fmla="*/ 98 w 112"/>
              <a:gd name="T13" fmla="*/ 101 h 101"/>
              <a:gd name="T14" fmla="*/ 14 w 112"/>
              <a:gd name="T15" fmla="*/ 101 h 101"/>
              <a:gd name="T16" fmla="*/ 14 w 112"/>
              <a:gd name="T17" fmla="*/ 56 h 101"/>
              <a:gd name="T18" fmla="*/ 8 w 112"/>
              <a:gd name="T19" fmla="*/ 62 h 101"/>
              <a:gd name="T20" fmla="*/ 0 w 112"/>
              <a:gd name="T21"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01">
                <a:moveTo>
                  <a:pt x="0" y="55"/>
                </a:moveTo>
                <a:lnTo>
                  <a:pt x="0" y="55"/>
                </a:lnTo>
                <a:lnTo>
                  <a:pt x="56" y="0"/>
                </a:lnTo>
                <a:lnTo>
                  <a:pt x="112" y="55"/>
                </a:lnTo>
                <a:lnTo>
                  <a:pt x="104" y="62"/>
                </a:lnTo>
                <a:lnTo>
                  <a:pt x="98" y="56"/>
                </a:lnTo>
                <a:lnTo>
                  <a:pt x="98" y="101"/>
                </a:lnTo>
                <a:lnTo>
                  <a:pt x="14" y="101"/>
                </a:lnTo>
                <a:lnTo>
                  <a:pt x="14" y="56"/>
                </a:lnTo>
                <a:lnTo>
                  <a:pt x="8" y="62"/>
                </a:lnTo>
                <a:lnTo>
                  <a:pt x="0" y="55"/>
                </a:lnTo>
                <a:close/>
              </a:path>
            </a:pathLst>
          </a:custGeom>
          <a:solidFill>
            <a:srgbClr val="002060"/>
          </a:solidFill>
          <a:ln>
            <a:noFill/>
          </a:ln>
          <a:effectLst>
            <a:outerShdw blurRad="50800" dist="38100" dir="8100000" algn="tr" rotWithShape="0">
              <a:prstClr val="black">
                <a:alpha val="40000"/>
              </a:prstClr>
            </a:outerShdw>
          </a:effectLst>
          <a:extLst/>
        </p:spPr>
        <p:txBody>
          <a:bodyPr vert="horz" wrap="square" lIns="91440" tIns="45720" rIns="91440" bIns="45720" numCol="1" anchor="b" anchorCtr="0" compatLnSpc="1">
            <a:prstTxWarp prst="textNoShape">
              <a:avLst/>
            </a:prstTxWarp>
          </a:bodyPr>
          <a:lstStyle/>
          <a:p>
            <a:pPr algn="ctr"/>
            <a:r>
              <a:rPr lang="es-ES" sz="900" dirty="0" smtClean="0">
                <a:solidFill>
                  <a:srgbClr val="FFFFFF"/>
                </a:solidFill>
              </a:rPr>
              <a:t>Centro</a:t>
            </a:r>
          </a:p>
          <a:p>
            <a:pPr algn="ctr"/>
            <a:r>
              <a:rPr lang="es-ES" sz="1600" b="1" dirty="0" smtClean="0">
                <a:solidFill>
                  <a:srgbClr val="FFFFFF"/>
                </a:solidFill>
              </a:rPr>
              <a:t>26%</a:t>
            </a:r>
            <a:endParaRPr lang="es-ES" sz="1600" b="1" dirty="0">
              <a:solidFill>
                <a:srgbClr val="FFFFFF"/>
              </a:solidFill>
            </a:endParaRPr>
          </a:p>
        </p:txBody>
      </p:sp>
      <p:sp>
        <p:nvSpPr>
          <p:cNvPr id="117" name="Freeform 275"/>
          <p:cNvSpPr>
            <a:spLocks/>
          </p:cNvSpPr>
          <p:nvPr/>
        </p:nvSpPr>
        <p:spPr bwMode="auto">
          <a:xfrm>
            <a:off x="8730739" y="2125912"/>
            <a:ext cx="606547" cy="546978"/>
          </a:xfrm>
          <a:custGeom>
            <a:avLst/>
            <a:gdLst>
              <a:gd name="T0" fmla="*/ 0 w 112"/>
              <a:gd name="T1" fmla="*/ 55 h 101"/>
              <a:gd name="T2" fmla="*/ 0 w 112"/>
              <a:gd name="T3" fmla="*/ 55 h 101"/>
              <a:gd name="T4" fmla="*/ 56 w 112"/>
              <a:gd name="T5" fmla="*/ 0 h 101"/>
              <a:gd name="T6" fmla="*/ 112 w 112"/>
              <a:gd name="T7" fmla="*/ 55 h 101"/>
              <a:gd name="T8" fmla="*/ 104 w 112"/>
              <a:gd name="T9" fmla="*/ 62 h 101"/>
              <a:gd name="T10" fmla="*/ 98 w 112"/>
              <a:gd name="T11" fmla="*/ 56 h 101"/>
              <a:gd name="T12" fmla="*/ 98 w 112"/>
              <a:gd name="T13" fmla="*/ 101 h 101"/>
              <a:gd name="T14" fmla="*/ 14 w 112"/>
              <a:gd name="T15" fmla="*/ 101 h 101"/>
              <a:gd name="T16" fmla="*/ 14 w 112"/>
              <a:gd name="T17" fmla="*/ 56 h 101"/>
              <a:gd name="T18" fmla="*/ 8 w 112"/>
              <a:gd name="T19" fmla="*/ 62 h 101"/>
              <a:gd name="T20" fmla="*/ 0 w 112"/>
              <a:gd name="T21" fmla="*/ 5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01">
                <a:moveTo>
                  <a:pt x="0" y="55"/>
                </a:moveTo>
                <a:lnTo>
                  <a:pt x="0" y="55"/>
                </a:lnTo>
                <a:lnTo>
                  <a:pt x="56" y="0"/>
                </a:lnTo>
                <a:lnTo>
                  <a:pt x="112" y="55"/>
                </a:lnTo>
                <a:lnTo>
                  <a:pt x="104" y="62"/>
                </a:lnTo>
                <a:lnTo>
                  <a:pt x="98" y="56"/>
                </a:lnTo>
                <a:lnTo>
                  <a:pt x="98" y="101"/>
                </a:lnTo>
                <a:lnTo>
                  <a:pt x="14" y="101"/>
                </a:lnTo>
                <a:lnTo>
                  <a:pt x="14" y="56"/>
                </a:lnTo>
                <a:lnTo>
                  <a:pt x="8" y="62"/>
                </a:lnTo>
                <a:lnTo>
                  <a:pt x="0" y="55"/>
                </a:lnTo>
                <a:close/>
              </a:path>
            </a:pathLst>
          </a:custGeom>
          <a:solidFill>
            <a:srgbClr val="002060"/>
          </a:solidFill>
          <a:ln>
            <a:noFill/>
          </a:ln>
          <a:effectLst>
            <a:outerShdw blurRad="50800" dist="38100" dir="8100000" algn="tr" rotWithShape="0">
              <a:prstClr val="black">
                <a:alpha val="40000"/>
              </a:prstClr>
            </a:outerShdw>
          </a:effectLst>
          <a:extLst/>
        </p:spPr>
        <p:txBody>
          <a:bodyPr vert="horz" wrap="square" lIns="91440" tIns="45720" rIns="91440" bIns="45720" numCol="1" anchor="b" anchorCtr="0" compatLnSpc="1">
            <a:prstTxWarp prst="textNoShape">
              <a:avLst/>
            </a:prstTxWarp>
          </a:bodyPr>
          <a:lstStyle/>
          <a:p>
            <a:pPr algn="ctr"/>
            <a:r>
              <a:rPr lang="es-ES" sz="900" dirty="0" smtClean="0">
                <a:solidFill>
                  <a:srgbClr val="FFFFFF"/>
                </a:solidFill>
              </a:rPr>
              <a:t>Sur</a:t>
            </a:r>
          </a:p>
          <a:p>
            <a:pPr algn="ctr"/>
            <a:r>
              <a:rPr lang="es-ES" sz="1600" b="1" dirty="0" smtClean="0">
                <a:solidFill>
                  <a:srgbClr val="FFFFFF"/>
                </a:solidFill>
              </a:rPr>
              <a:t>13%</a:t>
            </a:r>
            <a:endParaRPr lang="es-ES" sz="1600" b="1"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297</a:t>
            </a:fld>
            <a:endParaRPr lang="es-ES" dirty="0">
              <a:solidFill>
                <a:srgbClr val="002776"/>
              </a:solidFill>
            </a:endParaRPr>
          </a:p>
        </p:txBody>
      </p:sp>
    </p:spTree>
    <p:extLst>
      <p:ext uri="{BB962C8B-B14F-4D97-AF65-F5344CB8AC3E}">
        <p14:creationId xmlns:p14="http://schemas.microsoft.com/office/powerpoint/2010/main" val="21696402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Principales destinos y estructura del espacio turístico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298</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602405" y="1647053"/>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0715" y="2686269"/>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520715" y="3725485"/>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520715" y="4764701"/>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0715" y="5803916"/>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906012" y="3579641"/>
            <a:ext cx="8280000" cy="702743"/>
          </a:xfrm>
          <a:prstGeom prst="rect">
            <a:avLst/>
          </a:prstGeom>
        </p:spPr>
        <p:txBody>
          <a:bodyPr wrap="square" lIns="36000" rIns="36000" rtlCol="0" anchor="ctr">
            <a:noAutofit/>
          </a:bodyPr>
          <a:lstStyle/>
          <a:p>
            <a:pPr marL="1588" defTabSz="914400" fontAlgn="base">
              <a:lnSpc>
                <a:spcPct val="106000"/>
              </a:lnSpc>
              <a:buClr>
                <a:srgbClr val="002060"/>
              </a:buClr>
            </a:pPr>
            <a:r>
              <a:rPr lang="es-ES" sz="1200" dirty="0">
                <a:solidFill>
                  <a:srgbClr val="002060"/>
                </a:solidFill>
                <a:cs typeface="Arial" charset="0"/>
              </a:rPr>
              <a:t>Se identifican </a:t>
            </a:r>
            <a:r>
              <a:rPr lang="es-ES" sz="1200" b="1" dirty="0">
                <a:solidFill>
                  <a:srgbClr val="002060"/>
                </a:solidFill>
                <a:cs typeface="Arial" charset="0"/>
              </a:rPr>
              <a:t>7 mancomunidades de parroquias</a:t>
            </a:r>
            <a:r>
              <a:rPr lang="es-ES" sz="1200" dirty="0">
                <a:solidFill>
                  <a:srgbClr val="002060"/>
                </a:solidFill>
                <a:cs typeface="Arial" charset="0"/>
              </a:rPr>
              <a:t>, </a:t>
            </a:r>
            <a:r>
              <a:rPr lang="es-ES" sz="1200" b="1" dirty="0">
                <a:solidFill>
                  <a:srgbClr val="002060"/>
                </a:solidFill>
                <a:cs typeface="Arial" charset="0"/>
              </a:rPr>
              <a:t>todas en fase de introducción / crecimiento como destinos turísticos</a:t>
            </a:r>
            <a:r>
              <a:rPr lang="es-ES" sz="1200" dirty="0">
                <a:solidFill>
                  <a:srgbClr val="002060"/>
                </a:solidFill>
                <a:cs typeface="Arial" charset="0"/>
              </a:rPr>
              <a:t>. Destacan la Mancomunidad del Noroccidente y La Ruta Escondida</a:t>
            </a:r>
          </a:p>
        </p:txBody>
      </p:sp>
      <p:sp>
        <p:nvSpPr>
          <p:cNvPr id="18" name="TextBox 17"/>
          <p:cNvSpPr txBox="1"/>
          <p:nvPr/>
        </p:nvSpPr>
        <p:spPr bwMode="auto">
          <a:xfrm>
            <a:off x="906012" y="4719240"/>
            <a:ext cx="8280000" cy="509960"/>
          </a:xfrm>
          <a:prstGeom prst="rect">
            <a:avLst/>
          </a:prstGeom>
        </p:spPr>
        <p:txBody>
          <a:bodyPr wrap="square" lIns="36000" rIns="36000" rtlCol="0" anchor="ctr">
            <a:noAutofit/>
          </a:bodyPr>
          <a:lstStyle/>
          <a:p>
            <a:pPr marL="1588" defTabSz="914400" fontAlgn="base">
              <a:lnSpc>
                <a:spcPct val="106000"/>
              </a:lnSpc>
              <a:buClr>
                <a:srgbClr val="002060"/>
              </a:buClr>
            </a:pPr>
            <a:r>
              <a:rPr lang="es-ES" sz="1200" dirty="0">
                <a:solidFill>
                  <a:srgbClr val="002060"/>
                </a:solidFill>
                <a:cs typeface="Arial" charset="0"/>
              </a:rPr>
              <a:t>Existen </a:t>
            </a:r>
            <a:r>
              <a:rPr lang="es-ES" sz="1200" b="1" dirty="0">
                <a:solidFill>
                  <a:srgbClr val="002060"/>
                </a:solidFill>
                <a:cs typeface="Arial" charset="0"/>
              </a:rPr>
              <a:t>3 grandes proyectos a nivel urbano </a:t>
            </a:r>
            <a:r>
              <a:rPr lang="es-ES" sz="1200" dirty="0">
                <a:solidFill>
                  <a:srgbClr val="002060"/>
                </a:solidFill>
                <a:cs typeface="Arial" charset="0"/>
              </a:rPr>
              <a:t>(CC Quito, casas patrimoniales, cervecería franciscana), </a:t>
            </a:r>
            <a:r>
              <a:rPr lang="es-ES" sz="1200" b="1" dirty="0">
                <a:solidFill>
                  <a:srgbClr val="002060"/>
                </a:solidFill>
                <a:cs typeface="Arial" charset="0"/>
              </a:rPr>
              <a:t>más la Mitad del </a:t>
            </a:r>
            <a:r>
              <a:rPr lang="es-ES" sz="1200" b="1" dirty="0" smtClean="0">
                <a:solidFill>
                  <a:srgbClr val="002060"/>
                </a:solidFill>
                <a:cs typeface="Arial" charset="0"/>
              </a:rPr>
              <a:t>Mundo</a:t>
            </a:r>
            <a:endParaRPr lang="es-ES" sz="1200" b="1" dirty="0">
              <a:solidFill>
                <a:srgbClr val="002060"/>
              </a:solidFill>
              <a:cs typeface="Arial" charset="0"/>
            </a:endParaRPr>
          </a:p>
        </p:txBody>
      </p:sp>
      <p:sp>
        <p:nvSpPr>
          <p:cNvPr id="19" name="TextBox 18"/>
          <p:cNvSpPr txBox="1"/>
          <p:nvPr/>
        </p:nvSpPr>
        <p:spPr bwMode="auto">
          <a:xfrm>
            <a:off x="906012" y="5586505"/>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a:solidFill>
                  <a:srgbClr val="002060"/>
                </a:solidFill>
                <a:cs typeface="Arial" charset="0"/>
              </a:rPr>
              <a:t>La Floresta y el centro histórico muestran la mayor capacidad máxima promedio en espacios RICE</a:t>
            </a:r>
            <a:r>
              <a:rPr lang="es-ES" sz="1200" dirty="0">
                <a:solidFill>
                  <a:srgbClr val="002060"/>
                </a:solidFill>
                <a:cs typeface="Arial" charset="0"/>
              </a:rPr>
              <a:t>, destacando </a:t>
            </a:r>
            <a:r>
              <a:rPr lang="es-ES" sz="1200" dirty="0" err="1">
                <a:solidFill>
                  <a:srgbClr val="002060"/>
                </a:solidFill>
                <a:cs typeface="Arial" charset="0"/>
              </a:rPr>
              <a:t>venues</a:t>
            </a:r>
            <a:r>
              <a:rPr lang="es-ES" sz="1200" dirty="0">
                <a:solidFill>
                  <a:srgbClr val="002060"/>
                </a:solidFill>
                <a:cs typeface="Arial" charset="0"/>
              </a:rPr>
              <a:t> de gran capacidad como </a:t>
            </a:r>
            <a:r>
              <a:rPr lang="es-ES" sz="1200" dirty="0" err="1">
                <a:solidFill>
                  <a:srgbClr val="002060"/>
                </a:solidFill>
                <a:cs typeface="Arial" charset="0"/>
              </a:rPr>
              <a:t>Swissotel</a:t>
            </a:r>
            <a:r>
              <a:rPr lang="es-ES" sz="1200" dirty="0">
                <a:solidFill>
                  <a:srgbClr val="002060"/>
                </a:solidFill>
                <a:cs typeface="Arial" charset="0"/>
              </a:rPr>
              <a:t> o el Convento de S. Francisco (mientras que la planta hotelera se concentra en La Mariscal y La Carolina</a:t>
            </a:r>
            <a:r>
              <a:rPr lang="es-ES" sz="1200" dirty="0" smtClean="0">
                <a:solidFill>
                  <a:srgbClr val="002060"/>
                </a:solidFill>
                <a:cs typeface="Arial" charset="0"/>
              </a:rPr>
              <a:t>)</a:t>
            </a:r>
            <a:endParaRPr lang="es-ES" sz="1200" dirty="0">
              <a:solidFill>
                <a:srgbClr val="002060"/>
              </a:solidFill>
              <a:cs typeface="Arial" charset="0"/>
            </a:endParaRPr>
          </a:p>
        </p:txBody>
      </p:sp>
      <p:sp>
        <p:nvSpPr>
          <p:cNvPr id="20" name="TextBox 19"/>
          <p:cNvSpPr txBox="1"/>
          <p:nvPr/>
        </p:nvSpPr>
        <p:spPr bwMode="auto">
          <a:xfrm>
            <a:off x="906012" y="2472610"/>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060"/>
                </a:solidFill>
              </a:rPr>
              <a:t>Se identifica </a:t>
            </a:r>
            <a:r>
              <a:rPr lang="es-ES" sz="1200" b="1" dirty="0" smtClean="0">
                <a:solidFill>
                  <a:srgbClr val="002060"/>
                </a:solidFill>
              </a:rPr>
              <a:t>potencial para definir sub-barrios </a:t>
            </a:r>
            <a:r>
              <a:rPr lang="es-ES" sz="1200" dirty="0" smtClean="0">
                <a:solidFill>
                  <a:srgbClr val="002060"/>
                </a:solidFill>
              </a:rPr>
              <a:t>en </a:t>
            </a:r>
            <a:r>
              <a:rPr lang="es-ES" sz="1200" dirty="0">
                <a:solidFill>
                  <a:srgbClr val="002060"/>
                </a:solidFill>
              </a:rPr>
              <a:t>barrios mayores como el Centro Histórico de Quito o La </a:t>
            </a:r>
            <a:r>
              <a:rPr lang="es-ES" sz="1200" dirty="0" smtClean="0">
                <a:solidFill>
                  <a:srgbClr val="002060"/>
                </a:solidFill>
              </a:rPr>
              <a:t>Mariscal. Asimismo,</a:t>
            </a:r>
            <a:r>
              <a:rPr lang="es-ES" sz="1200" b="1" dirty="0" smtClean="0">
                <a:solidFill>
                  <a:srgbClr val="002060"/>
                </a:solidFill>
              </a:rPr>
              <a:t> no </a:t>
            </a:r>
            <a:r>
              <a:rPr lang="es-ES" sz="1200" b="1" dirty="0">
                <a:solidFill>
                  <a:srgbClr val="002060"/>
                </a:solidFill>
              </a:rPr>
              <a:t>hay correspondencia con</a:t>
            </a:r>
            <a:r>
              <a:rPr lang="es-ES" sz="1200" dirty="0">
                <a:solidFill>
                  <a:srgbClr val="002060"/>
                </a:solidFill>
              </a:rPr>
              <a:t> los sectores turísticos en base a los cuáles está organizado </a:t>
            </a:r>
            <a:r>
              <a:rPr lang="es-ES" sz="1200" b="1" dirty="0">
                <a:solidFill>
                  <a:srgbClr val="002060"/>
                </a:solidFill>
              </a:rPr>
              <a:t>el Catastro</a:t>
            </a:r>
            <a:r>
              <a:rPr lang="es-ES" sz="1200" b="1" dirty="0" smtClean="0">
                <a:solidFill>
                  <a:srgbClr val="002060"/>
                </a:solidFill>
              </a:rPr>
              <a:t>.</a:t>
            </a:r>
            <a:endParaRPr lang="es-ES" sz="1200" b="1" dirty="0">
              <a:solidFill>
                <a:srgbClr val="002060"/>
              </a:solidFill>
            </a:endParaRPr>
          </a:p>
        </p:txBody>
      </p:sp>
      <p:sp>
        <p:nvSpPr>
          <p:cNvPr id="21" name="TextBox 20"/>
          <p:cNvSpPr txBox="1"/>
          <p:nvPr/>
        </p:nvSpPr>
        <p:spPr bwMode="auto">
          <a:xfrm>
            <a:off x="906012" y="1607916"/>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pPr algn="just">
              <a:spcAft>
                <a:spcPts val="600"/>
              </a:spcAft>
            </a:pPr>
            <a:r>
              <a:rPr lang="es-ES" dirty="0">
                <a:solidFill>
                  <a:srgbClr val="002060"/>
                </a:solidFill>
              </a:rPr>
              <a:t>Desde el Departamento de Desarrollo, se identifican los siguientes barrios como principales destinos turísticos de la ciudad (situación </a:t>
            </a:r>
            <a:r>
              <a:rPr lang="es-ES" dirty="0" smtClean="0">
                <a:solidFill>
                  <a:srgbClr val="002060"/>
                </a:solidFill>
              </a:rPr>
              <a:t>actual): </a:t>
            </a:r>
            <a:r>
              <a:rPr lang="es-ES" b="1" dirty="0" smtClean="0">
                <a:solidFill>
                  <a:srgbClr val="002060"/>
                </a:solidFill>
              </a:rPr>
              <a:t>Centro </a:t>
            </a:r>
            <a:r>
              <a:rPr lang="es-ES" b="1" dirty="0">
                <a:solidFill>
                  <a:srgbClr val="002060"/>
                </a:solidFill>
              </a:rPr>
              <a:t>histórico, La Mariscal, La Floresta y </a:t>
            </a:r>
            <a:r>
              <a:rPr lang="es-ES" b="1" dirty="0" err="1" smtClean="0">
                <a:solidFill>
                  <a:srgbClr val="002060"/>
                </a:solidFill>
              </a:rPr>
              <a:t>Guápulo</a:t>
            </a:r>
            <a:r>
              <a:rPr lang="es-ES" b="1" dirty="0" smtClean="0">
                <a:solidFill>
                  <a:srgbClr val="002060"/>
                </a:solidFill>
              </a:rPr>
              <a:t>. </a:t>
            </a:r>
            <a:r>
              <a:rPr lang="es-ES" b="1" dirty="0">
                <a:solidFill>
                  <a:srgbClr val="002060"/>
                </a:solidFill>
              </a:rPr>
              <a:t>No se observa la identificación de nuevas centralidades actuales o </a:t>
            </a:r>
            <a:r>
              <a:rPr lang="es-ES" b="1" dirty="0" smtClean="0">
                <a:solidFill>
                  <a:srgbClr val="002060"/>
                </a:solidFill>
              </a:rPr>
              <a:t>potenciales</a:t>
            </a:r>
            <a:r>
              <a:rPr lang="es-ES" dirty="0">
                <a:solidFill>
                  <a:srgbClr val="002060"/>
                </a:solidFill>
              </a:rPr>
              <a:t> </a:t>
            </a:r>
            <a:r>
              <a:rPr lang="es-ES" dirty="0" smtClean="0">
                <a:solidFill>
                  <a:srgbClr val="002060"/>
                </a:solidFill>
              </a:rPr>
              <a:t>(ej. </a:t>
            </a:r>
            <a:r>
              <a:rPr lang="es-ES" dirty="0" err="1" smtClean="0">
                <a:solidFill>
                  <a:srgbClr val="002060"/>
                </a:solidFill>
              </a:rPr>
              <a:t>Cumbayá</a:t>
            </a:r>
            <a:r>
              <a:rPr lang="es-ES" dirty="0">
                <a:solidFill>
                  <a:srgbClr val="002060"/>
                </a:solidFill>
              </a:rPr>
              <a:t>, el barrio que se está desarrollando en torno a la Av. Rep. De El Salvador, </a:t>
            </a:r>
            <a:r>
              <a:rPr lang="es-ES" dirty="0" smtClean="0">
                <a:solidFill>
                  <a:srgbClr val="002060"/>
                </a:solidFill>
              </a:rPr>
              <a:t>el </a:t>
            </a:r>
            <a:r>
              <a:rPr lang="es-ES" dirty="0">
                <a:solidFill>
                  <a:srgbClr val="002060"/>
                </a:solidFill>
              </a:rPr>
              <a:t>entorno del viejo aeropuerto </a:t>
            </a:r>
            <a:r>
              <a:rPr lang="es-ES" dirty="0" smtClean="0">
                <a:solidFill>
                  <a:srgbClr val="002060"/>
                </a:solidFill>
              </a:rPr>
              <a:t>/ parque Bicentenario). Se </a:t>
            </a:r>
            <a:r>
              <a:rPr lang="es-ES" dirty="0">
                <a:solidFill>
                  <a:srgbClr val="002060"/>
                </a:solidFill>
              </a:rPr>
              <a:t>detecta un </a:t>
            </a:r>
            <a:r>
              <a:rPr lang="es-ES" b="1" dirty="0">
                <a:solidFill>
                  <a:srgbClr val="002060"/>
                </a:solidFill>
              </a:rPr>
              <a:t>desaprovechamiento del entorno de la Capilla del </a:t>
            </a:r>
            <a:r>
              <a:rPr lang="es-ES" b="1" dirty="0" smtClean="0">
                <a:solidFill>
                  <a:srgbClr val="002060"/>
                </a:solidFill>
              </a:rPr>
              <a:t>Hombre</a:t>
            </a:r>
            <a:endParaRPr lang="es-ES" b="1" dirty="0">
              <a:solidFill>
                <a:srgbClr val="002060"/>
              </a:solidFill>
            </a:endParaRPr>
          </a:p>
        </p:txBody>
      </p:sp>
    </p:spTree>
    <p:extLst>
      <p:ext uri="{BB962C8B-B14F-4D97-AF65-F5344CB8AC3E}">
        <p14:creationId xmlns:p14="http://schemas.microsoft.com/office/powerpoint/2010/main" val="3110469130"/>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3.4. </a:t>
            </a:r>
            <a:r>
              <a:rPr lang="es-ES" sz="2800" dirty="0" smtClean="0">
                <a:solidFill>
                  <a:srgbClr val="FFFFFF"/>
                </a:solidFill>
              </a:rPr>
              <a:t>Análisis actual de la oferta turística</a:t>
            </a:r>
          </a:p>
          <a:p>
            <a:pPr marL="723900" indent="0">
              <a:buClr>
                <a:srgbClr val="000000"/>
              </a:buClr>
            </a:pPr>
            <a:r>
              <a:rPr lang="es-ES" sz="2800" i="1" dirty="0" smtClean="0">
                <a:solidFill>
                  <a:srgbClr val="FFFFFF"/>
                </a:solidFill>
              </a:rPr>
              <a:t>Conectividad aérea en Quito</a:t>
            </a:r>
            <a:endParaRPr lang="es-ES" sz="2800" i="1" dirty="0">
              <a:solidFill>
                <a:srgbClr val="FFFFFF"/>
              </a:solidFill>
            </a:endParaRPr>
          </a:p>
        </p:txBody>
      </p:sp>
    </p:spTree>
    <p:extLst>
      <p:ext uri="{BB962C8B-B14F-4D97-AF65-F5344CB8AC3E}">
        <p14:creationId xmlns:p14="http://schemas.microsoft.com/office/powerpoint/2010/main" val="1521035917"/>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s-CL" sz="3200" b="1" dirty="0">
                <a:solidFill>
                  <a:schemeClr val="bg2"/>
                </a:solidFill>
              </a:rPr>
              <a:t>0</a:t>
            </a:r>
            <a:r>
              <a:rPr lang="es-CL" sz="3200" b="1" dirty="0" smtClean="0">
                <a:solidFill>
                  <a:schemeClr val="bg2"/>
                </a:solidFill>
              </a:rPr>
              <a:t>. Metodología general</a:t>
            </a:r>
            <a:endParaRPr lang="es-CL" sz="3200" b="1" dirty="0">
              <a:solidFill>
                <a:schemeClr val="bg2"/>
              </a:solidFill>
            </a:endParaRPr>
          </a:p>
        </p:txBody>
      </p:sp>
    </p:spTree>
    <p:extLst>
      <p:ext uri="{BB962C8B-B14F-4D97-AF65-F5344CB8AC3E}">
        <p14:creationId xmlns:p14="http://schemas.microsoft.com/office/powerpoint/2010/main" val="4107770839"/>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 </a:t>
            </a:r>
            <a:r>
              <a:rPr lang="es-ES" sz="2000" dirty="0" smtClean="0">
                <a:solidFill>
                  <a:srgbClr val="00B0F0"/>
                </a:solidFill>
                <a:cs typeface="Arial" charset="0"/>
              </a:rPr>
              <a:t>Datos clave de la industria hotelera (i/v)</a:t>
            </a:r>
            <a:endParaRPr lang="es-ES" sz="1400" i="1" dirty="0">
              <a:solidFill>
                <a:srgbClr val="00B0F0"/>
              </a:solidFill>
              <a:cs typeface="Arial" charset="0"/>
            </a:endParaRPr>
          </a:p>
        </p:txBody>
      </p:sp>
      <p:sp>
        <p:nvSpPr>
          <p:cNvPr id="7" name="Slide Number Placeholder 3"/>
          <p:cNvSpPr txBox="1">
            <a:spLocks/>
          </p:cNvSpPr>
          <p:nvPr/>
        </p:nvSpPr>
        <p:spPr>
          <a:xfrm>
            <a:off x="732709" y="6525344"/>
            <a:ext cx="7344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STR Global Junio 2015 (último informe disponible) </a:t>
            </a:r>
          </a:p>
          <a:p>
            <a:r>
              <a:rPr lang="es-ES" b="0" i="1" dirty="0" smtClean="0">
                <a:solidFill>
                  <a:srgbClr val="002776"/>
                </a:solidFill>
              </a:rPr>
              <a:t>Nota: La información no está disponible a nivel ciudad de Quito, sólo a nivel país</a:t>
            </a:r>
            <a:endParaRPr lang="es-ES" b="0" i="1" dirty="0">
              <a:solidFill>
                <a:srgbClr val="002776"/>
              </a:solidFill>
            </a:endParaRPr>
          </a:p>
        </p:txBody>
      </p:sp>
      <p:graphicFrame>
        <p:nvGraphicFramePr>
          <p:cNvPr id="15" name="Table 14"/>
          <p:cNvGraphicFramePr>
            <a:graphicFrameLocks noGrp="1"/>
          </p:cNvGraphicFramePr>
          <p:nvPr>
            <p:extLst/>
          </p:nvPr>
        </p:nvGraphicFramePr>
        <p:xfrm>
          <a:off x="362557" y="1944756"/>
          <a:ext cx="9011617" cy="4292556"/>
        </p:xfrm>
        <a:graphic>
          <a:graphicData uri="http://schemas.openxmlformats.org/drawingml/2006/table">
            <a:tbl>
              <a:tblPr bandRow="1"/>
              <a:tblGrid>
                <a:gridCol w="1216393"/>
                <a:gridCol w="1299204"/>
                <a:gridCol w="1299204"/>
                <a:gridCol w="1299204"/>
                <a:gridCol w="1299204"/>
                <a:gridCol w="1299204"/>
                <a:gridCol w="1299204"/>
              </a:tblGrid>
              <a:tr h="357713">
                <a:tc>
                  <a:txBody>
                    <a:bodyPr/>
                    <a:lstStyle/>
                    <a:p>
                      <a:pPr algn="ctr" rtl="0" fontAlgn="b"/>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gridSpan="3">
                  <a:txBody>
                    <a:bodyPr/>
                    <a:lstStyle/>
                    <a:p>
                      <a:pPr algn="ctr" rtl="0" fontAlgn="b"/>
                      <a:r>
                        <a:rPr lang="es-ES" sz="1100" b="1" i="0" u="none" strike="noStrike" dirty="0" smtClean="0">
                          <a:solidFill>
                            <a:schemeClr val="bg1"/>
                          </a:solidFill>
                          <a:effectLst/>
                          <a:latin typeface="Arial  "/>
                        </a:rPr>
                        <a:t>Performance</a:t>
                      </a:r>
                      <a:r>
                        <a:rPr lang="es-ES" sz="1100" b="1" i="0" u="none" strike="noStrike" baseline="0" dirty="0" smtClean="0">
                          <a:solidFill>
                            <a:schemeClr val="bg1"/>
                          </a:solidFill>
                          <a:effectLst/>
                          <a:latin typeface="Arial  "/>
                        </a:rPr>
                        <a:t> YTD Mayo 2015-Mayo 2014</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gridSpan="3">
                  <a:txBody>
                    <a:bodyPr/>
                    <a:lstStyle/>
                    <a:p>
                      <a:pPr algn="ctr" rtl="0" fontAlgn="b"/>
                      <a:r>
                        <a:rPr lang="es-ES" sz="1100" b="1" i="0" u="none" strike="noStrike" dirty="0" smtClean="0">
                          <a:solidFill>
                            <a:schemeClr val="bg1"/>
                          </a:solidFill>
                          <a:effectLst/>
                          <a:latin typeface="Arial  "/>
                        </a:rPr>
                        <a:t>Cambio % YTD</a:t>
                      </a:r>
                      <a:r>
                        <a:rPr lang="es-ES" sz="1100" b="1" i="0" u="none" strike="noStrike" baseline="0" dirty="0" smtClean="0">
                          <a:solidFill>
                            <a:schemeClr val="bg1"/>
                          </a:solidFill>
                          <a:effectLst/>
                          <a:latin typeface="Arial  "/>
                        </a:rPr>
                        <a:t> 2014</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algn="ctr" rtl="0" fontAlgn="b"/>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357713">
                <a:tc>
                  <a:txBody>
                    <a:bodyPr/>
                    <a:lstStyle/>
                    <a:p>
                      <a:pPr algn="ctr" rtl="0" fontAlgn="b"/>
                      <a:r>
                        <a:rPr lang="es-ES" sz="1100" b="1" i="0" u="none" strike="noStrike" dirty="0" smtClean="0">
                          <a:solidFill>
                            <a:schemeClr val="bg1"/>
                          </a:solidFill>
                          <a:effectLst/>
                          <a:latin typeface="Arial  "/>
                        </a:rPr>
                        <a:t>País</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rtl="0" fontAlgn="b"/>
                      <a:r>
                        <a:rPr lang="es-ES" sz="1100" b="1" i="0" u="none" strike="noStrike" dirty="0" smtClean="0">
                          <a:solidFill>
                            <a:schemeClr val="bg1"/>
                          </a:solidFill>
                          <a:effectLst/>
                          <a:latin typeface="Arial  "/>
                        </a:rPr>
                        <a:t>Ocupación</a:t>
                      </a:r>
                      <a:r>
                        <a:rPr lang="es-ES" sz="1100" b="1" i="0" u="none" strike="noStrike" baseline="0" dirty="0" smtClean="0">
                          <a:solidFill>
                            <a:schemeClr val="bg1"/>
                          </a:solidFill>
                          <a:effectLst/>
                          <a:latin typeface="Arial  "/>
                        </a:rPr>
                        <a:t> %</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rtl="0" fontAlgn="b"/>
                      <a:r>
                        <a:rPr lang="es-ES" sz="1100" b="1" i="0" u="none" strike="noStrike" dirty="0" smtClean="0">
                          <a:solidFill>
                            <a:schemeClr val="bg1"/>
                          </a:solidFill>
                          <a:effectLst/>
                          <a:latin typeface="Arial  "/>
                        </a:rPr>
                        <a:t>ADR €</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rtl="0" fontAlgn="b"/>
                      <a:r>
                        <a:rPr lang="es-ES" sz="1100" b="1" i="0" u="none" strike="noStrike" dirty="0" err="1" smtClean="0">
                          <a:solidFill>
                            <a:schemeClr val="bg1"/>
                          </a:solidFill>
                          <a:effectLst/>
                          <a:latin typeface="Arial  "/>
                        </a:rPr>
                        <a:t>RevPar</a:t>
                      </a:r>
                      <a:r>
                        <a:rPr lang="es-ES" sz="1100" b="1" i="0" u="none" strike="noStrike" baseline="0" dirty="0" smtClean="0">
                          <a:solidFill>
                            <a:schemeClr val="bg1"/>
                          </a:solidFill>
                          <a:effectLst/>
                          <a:latin typeface="Arial  "/>
                        </a:rPr>
                        <a:t> €</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rtl="0" fontAlgn="b"/>
                      <a:r>
                        <a:rPr lang="es-ES" sz="1100" b="1" i="0" u="none" strike="noStrike" dirty="0" smtClean="0">
                          <a:solidFill>
                            <a:schemeClr val="bg1"/>
                          </a:solidFill>
                          <a:effectLst/>
                          <a:latin typeface="Arial  "/>
                        </a:rPr>
                        <a:t>Ocupación</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rtl="0" fontAlgn="b"/>
                      <a:r>
                        <a:rPr lang="es-ES" sz="1100" b="1" i="0" u="none" strike="noStrike" dirty="0" smtClean="0">
                          <a:solidFill>
                            <a:schemeClr val="bg1"/>
                          </a:solidFill>
                          <a:effectLst/>
                          <a:latin typeface="Arial  "/>
                        </a:rPr>
                        <a:t>ADR</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rtl="0" fontAlgn="b"/>
                      <a:r>
                        <a:rPr lang="es-ES" sz="1100" b="1" i="0" u="none" strike="noStrike" dirty="0" err="1" smtClean="0">
                          <a:solidFill>
                            <a:schemeClr val="bg1"/>
                          </a:solidFill>
                          <a:effectLst/>
                          <a:latin typeface="Arial  "/>
                        </a:rPr>
                        <a:t>RevPar</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357713">
                <a:tc>
                  <a:txBody>
                    <a:bodyPr/>
                    <a:lstStyle/>
                    <a:p>
                      <a:pPr marL="0" marR="0" indent="0" algn="ctr" defTabSz="806555" rtl="0" eaLnBrk="1" fontAlgn="ctr" latinLnBrk="0" hangingPunct="1">
                        <a:lnSpc>
                          <a:spcPct val="100000"/>
                        </a:lnSpc>
                        <a:spcBef>
                          <a:spcPts val="0"/>
                        </a:spcBef>
                        <a:spcAft>
                          <a:spcPts val="0"/>
                        </a:spcAft>
                        <a:buClrTx/>
                        <a:buSzTx/>
                        <a:buFontTx/>
                        <a:buNone/>
                        <a:tabLst/>
                        <a:defRPr/>
                      </a:pPr>
                      <a:r>
                        <a:rPr lang="es-ES" sz="1100" b="1" i="0" u="none" strike="noStrike" kern="1200" dirty="0" smtClean="0">
                          <a:solidFill>
                            <a:srgbClr val="002060"/>
                          </a:solidFill>
                          <a:effectLst/>
                          <a:latin typeface="Arial  "/>
                          <a:ea typeface="+mn-ea"/>
                          <a:cs typeface="+mn-cs"/>
                        </a:rPr>
                        <a:t>Argentina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dirty="0" smtClean="0"/>
                        <a:t>57,9 </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111,07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64,26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-0,2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26,6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26,4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r>
              <a:tr h="357713">
                <a:tc>
                  <a:txBody>
                    <a:bodyPr/>
                    <a:lstStyle/>
                    <a:p>
                      <a:pPr algn="ctr" rtl="0" fontAlgn="ctr"/>
                      <a:r>
                        <a:rPr lang="es-ES" sz="1100" b="1" i="0" u="none" strike="noStrike" kern="1200" dirty="0" smtClean="0">
                          <a:solidFill>
                            <a:srgbClr val="002060"/>
                          </a:solidFill>
                          <a:effectLst/>
                          <a:latin typeface="Arial  "/>
                          <a:ea typeface="+mn-ea"/>
                          <a:cs typeface="+mn-cs"/>
                        </a:rPr>
                        <a:t>Brasil</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58,1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87,09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50,56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-6,3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-9,4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357713">
                <a:tc>
                  <a:txBody>
                    <a:bodyPr/>
                    <a:lstStyle/>
                    <a:p>
                      <a:pPr algn="ctr" rtl="0" fontAlgn="ctr"/>
                      <a:r>
                        <a:rPr lang="es-ES" sz="1100" b="1" i="0" u="none" strike="noStrike" kern="1200" dirty="0" smtClean="0">
                          <a:solidFill>
                            <a:srgbClr val="002060"/>
                          </a:solidFill>
                          <a:effectLst/>
                          <a:latin typeface="Arial  "/>
                          <a:ea typeface="+mn-ea"/>
                          <a:cs typeface="+mn-cs"/>
                        </a:rPr>
                        <a:t>Chile</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64,5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122,43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78,97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6,1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2,0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357713">
                <a:tc>
                  <a:txBody>
                    <a:bodyPr/>
                    <a:lstStyle/>
                    <a:p>
                      <a:pPr marL="0" marR="0" indent="0" algn="ctr" defTabSz="806555" rtl="0" eaLnBrk="1" fontAlgn="ctr" latinLnBrk="0" hangingPunct="1">
                        <a:lnSpc>
                          <a:spcPct val="100000"/>
                        </a:lnSpc>
                        <a:spcBef>
                          <a:spcPts val="0"/>
                        </a:spcBef>
                        <a:spcAft>
                          <a:spcPts val="0"/>
                        </a:spcAft>
                        <a:buClrTx/>
                        <a:buSzTx/>
                        <a:buFontTx/>
                        <a:buNone/>
                        <a:tabLst/>
                        <a:defRPr/>
                      </a:pPr>
                      <a:r>
                        <a:rPr lang="es-ES" sz="1100" b="1" i="0" u="none" strike="noStrike" kern="1200" dirty="0" smtClean="0">
                          <a:solidFill>
                            <a:srgbClr val="002060"/>
                          </a:solidFill>
                          <a:effectLst/>
                          <a:latin typeface="Arial  "/>
                          <a:ea typeface="+mn-ea"/>
                          <a:cs typeface="+mn-cs"/>
                        </a:rPr>
                        <a:t>Colombia</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55,7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93,35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51,95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-0,3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2,6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2,3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357713">
                <a:tc>
                  <a:txBody>
                    <a:bodyPr/>
                    <a:lstStyle/>
                    <a:p>
                      <a:pPr algn="ctr" rtl="0" fontAlgn="ctr"/>
                      <a:r>
                        <a:rPr lang="es-ES" sz="1100" b="1" i="0" u="none" strike="noStrike" kern="1200" dirty="0" smtClean="0">
                          <a:solidFill>
                            <a:srgbClr val="002060"/>
                          </a:solidFill>
                          <a:effectLst/>
                          <a:latin typeface="Arial  "/>
                          <a:ea typeface="+mn-ea"/>
                          <a:cs typeface="+mn-cs"/>
                        </a:rPr>
                        <a:t>Costa</a:t>
                      </a:r>
                      <a:r>
                        <a:rPr lang="es-ES" sz="1100" b="1" i="0" u="none" strike="noStrike" kern="1200" baseline="0" dirty="0" smtClean="0">
                          <a:solidFill>
                            <a:srgbClr val="002060"/>
                          </a:solidFill>
                          <a:effectLst/>
                          <a:latin typeface="Arial  "/>
                          <a:ea typeface="+mn-ea"/>
                          <a:cs typeface="+mn-cs"/>
                        </a:rPr>
                        <a:t> Rica</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67,5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141,64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95,62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4,8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26,2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32,3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357713">
                <a:tc>
                  <a:txBody>
                    <a:bodyPr/>
                    <a:lstStyle/>
                    <a:p>
                      <a:pPr algn="ctr" rtl="0" fontAlgn="ctr"/>
                      <a:r>
                        <a:rPr lang="es-ES" sz="1200" b="1" i="0" u="none" strike="noStrike" kern="1200" dirty="0" smtClean="0">
                          <a:solidFill>
                            <a:srgbClr val="002060"/>
                          </a:solidFill>
                          <a:effectLst/>
                          <a:latin typeface="Arial  "/>
                          <a:ea typeface="+mn-ea"/>
                          <a:cs typeface="+mn-cs"/>
                        </a:rPr>
                        <a:t>Ecuador</a:t>
                      </a:r>
                      <a:endParaRPr lang="es-ES" sz="12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ctr" rtl="0"/>
                      <a:r>
                        <a:rPr lang="es-ES" sz="1200" b="1" i="0" u="none" strike="noStrike" kern="1200" dirty="0" smtClean="0">
                          <a:solidFill>
                            <a:srgbClr val="002060"/>
                          </a:solidFill>
                          <a:effectLst/>
                          <a:latin typeface="Arial  "/>
                          <a:ea typeface="+mn-ea"/>
                          <a:cs typeface="+mn-cs"/>
                        </a:rPr>
                        <a:t>66,9</a:t>
                      </a:r>
                      <a:endParaRPr lang="es-ES" sz="12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accent2">
                        <a:lumMod val="40000"/>
                        <a:lumOff val="60000"/>
                      </a:schemeClr>
                    </a:solidFill>
                  </a:tcPr>
                </a:tc>
                <a:tc>
                  <a:txBody>
                    <a:bodyPr/>
                    <a:lstStyle/>
                    <a:p>
                      <a:pPr algn="ctr" rtl="0"/>
                      <a:r>
                        <a:rPr lang="es-ES" sz="1200" b="1" i="0" u="none" strike="noStrike" kern="1200" dirty="0" smtClean="0">
                          <a:solidFill>
                            <a:srgbClr val="002060"/>
                          </a:solidFill>
                          <a:effectLst/>
                          <a:latin typeface="Arial  "/>
                          <a:ea typeface="+mn-ea"/>
                          <a:cs typeface="+mn-cs"/>
                        </a:rPr>
                        <a:t>94,82</a:t>
                      </a:r>
                      <a:endParaRPr lang="es-ES" sz="12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accent2">
                        <a:lumMod val="40000"/>
                        <a:lumOff val="60000"/>
                      </a:schemeClr>
                    </a:solidFill>
                  </a:tcPr>
                </a:tc>
                <a:tc>
                  <a:txBody>
                    <a:bodyPr/>
                    <a:lstStyle/>
                    <a:p>
                      <a:pPr algn="ctr" rtl="0"/>
                      <a:r>
                        <a:rPr lang="es-ES" sz="1200" b="1" i="0" u="none" strike="noStrike" kern="1200" dirty="0" smtClean="0">
                          <a:solidFill>
                            <a:srgbClr val="002060"/>
                          </a:solidFill>
                          <a:effectLst/>
                          <a:latin typeface="Arial  "/>
                          <a:ea typeface="+mn-ea"/>
                          <a:cs typeface="+mn-cs"/>
                        </a:rPr>
                        <a:t>63,39</a:t>
                      </a:r>
                      <a:endParaRPr lang="es-ES" sz="12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accent2">
                        <a:lumMod val="40000"/>
                        <a:lumOff val="60000"/>
                      </a:schemeClr>
                    </a:solidFill>
                  </a:tcPr>
                </a:tc>
                <a:tc>
                  <a:txBody>
                    <a:bodyPr/>
                    <a:lstStyle/>
                    <a:p>
                      <a:pPr algn="ctr" rtl="0"/>
                      <a:r>
                        <a:rPr lang="es-ES" sz="1200" b="1" i="0" u="none" strike="noStrike" kern="1200" dirty="0" smtClean="0">
                          <a:solidFill>
                            <a:srgbClr val="002060"/>
                          </a:solidFill>
                          <a:effectLst/>
                          <a:latin typeface="Arial  "/>
                          <a:ea typeface="+mn-ea"/>
                          <a:cs typeface="+mn-cs"/>
                        </a:rPr>
                        <a:t>-1,4</a:t>
                      </a:r>
                      <a:endParaRPr lang="es-ES" sz="12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accent2">
                        <a:lumMod val="40000"/>
                        <a:lumOff val="60000"/>
                      </a:schemeClr>
                    </a:solidFill>
                  </a:tcPr>
                </a:tc>
                <a:tc>
                  <a:txBody>
                    <a:bodyPr/>
                    <a:lstStyle/>
                    <a:p>
                      <a:pPr algn="ctr" rtl="0"/>
                      <a:r>
                        <a:rPr lang="es-ES" sz="1200" b="1" i="0" u="none" strike="noStrike" kern="1200" dirty="0" smtClean="0">
                          <a:solidFill>
                            <a:srgbClr val="002060"/>
                          </a:solidFill>
                          <a:effectLst/>
                          <a:latin typeface="Arial  "/>
                          <a:ea typeface="+mn-ea"/>
                          <a:cs typeface="+mn-cs"/>
                        </a:rPr>
                        <a:t>21,8</a:t>
                      </a:r>
                      <a:endParaRPr lang="es-ES" sz="12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accent2">
                        <a:lumMod val="40000"/>
                        <a:lumOff val="60000"/>
                      </a:schemeClr>
                    </a:solidFill>
                  </a:tcPr>
                </a:tc>
                <a:tc>
                  <a:txBody>
                    <a:bodyPr/>
                    <a:lstStyle/>
                    <a:p>
                      <a:pPr algn="ctr" rtl="0"/>
                      <a:r>
                        <a:rPr lang="es-ES" sz="1200" b="1" i="0" u="none" strike="noStrike" kern="1200" dirty="0" smtClean="0">
                          <a:solidFill>
                            <a:srgbClr val="002060"/>
                          </a:solidFill>
                          <a:effectLst/>
                          <a:latin typeface="Arial  "/>
                          <a:ea typeface="+mn-ea"/>
                          <a:cs typeface="+mn-cs"/>
                        </a:rPr>
                        <a:t>20,1</a:t>
                      </a:r>
                      <a:endParaRPr lang="es-ES" sz="12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accent2">
                        <a:lumMod val="40000"/>
                        <a:lumOff val="60000"/>
                      </a:schemeClr>
                    </a:solidFill>
                  </a:tcPr>
                </a:tc>
              </a:tr>
              <a:tr h="357713">
                <a:tc>
                  <a:txBody>
                    <a:bodyPr/>
                    <a:lstStyle/>
                    <a:p>
                      <a:pPr algn="ctr" rtl="0" fontAlgn="ctr"/>
                      <a:r>
                        <a:rPr lang="es-ES" sz="1100" b="1" i="0" u="none" strike="noStrike" kern="1200" dirty="0" smtClean="0">
                          <a:solidFill>
                            <a:srgbClr val="002060"/>
                          </a:solidFill>
                          <a:effectLst/>
                          <a:latin typeface="Arial  "/>
                          <a:ea typeface="+mn-ea"/>
                          <a:cs typeface="+mn-cs"/>
                        </a:rPr>
                        <a:t>México</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64,6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113,49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73,29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0,8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19,2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rtl="0"/>
                      <a:r>
                        <a:rPr lang="es-ES" sz="1100" b="0" i="0" u="none" strike="noStrike" kern="1200" dirty="0" smtClean="0">
                          <a:solidFill>
                            <a:srgbClr val="002060"/>
                          </a:solidFill>
                          <a:effectLst/>
                          <a:latin typeface="Arial  "/>
                          <a:ea typeface="+mn-ea"/>
                          <a:cs typeface="+mn-cs"/>
                        </a:rPr>
                        <a:t>20,2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357713">
                <a:tc>
                  <a:txBody>
                    <a:bodyPr/>
                    <a:lstStyle/>
                    <a:p>
                      <a:pPr algn="ctr" rtl="0" fontAlgn="ctr"/>
                      <a:r>
                        <a:rPr lang="es-ES" sz="1100" b="1" i="0" u="none" strike="noStrike" kern="1200" dirty="0" smtClean="0">
                          <a:solidFill>
                            <a:srgbClr val="002060"/>
                          </a:solidFill>
                          <a:effectLst/>
                          <a:latin typeface="Arial  "/>
                          <a:ea typeface="+mn-ea"/>
                          <a:cs typeface="+mn-cs"/>
                        </a:rPr>
                        <a:t>Panamá</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51,0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97,00</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49,43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-1,4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20,9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10,2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357713">
                <a:tc>
                  <a:txBody>
                    <a:bodyPr/>
                    <a:lstStyle/>
                    <a:p>
                      <a:pPr algn="ctr" rtl="0" fontAlgn="ctr"/>
                      <a:r>
                        <a:rPr lang="es-ES" sz="1100" b="1" i="0" u="none" strike="noStrike" kern="1200" dirty="0" smtClean="0">
                          <a:solidFill>
                            <a:srgbClr val="002060"/>
                          </a:solidFill>
                          <a:effectLst/>
                          <a:latin typeface="Arial  "/>
                          <a:ea typeface="+mn-ea"/>
                          <a:cs typeface="+mn-cs"/>
                        </a:rPr>
                        <a:t>Perú</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64,3</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130,65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84,05</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3,2</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25,7</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rtl="0"/>
                      <a:r>
                        <a:rPr lang="es-ES" sz="1100" b="0" i="0" u="none" strike="noStrike" kern="1200" dirty="0" smtClean="0">
                          <a:solidFill>
                            <a:srgbClr val="002060"/>
                          </a:solidFill>
                          <a:effectLst/>
                          <a:latin typeface="Arial  "/>
                          <a:ea typeface="+mn-ea"/>
                          <a:cs typeface="+mn-cs"/>
                        </a:rPr>
                        <a:t>29,8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r>
              <a:tr h="357713">
                <a:tc>
                  <a:txBody>
                    <a:bodyPr/>
                    <a:lstStyle/>
                    <a:p>
                      <a:pPr algn="ctr" rtl="0" fontAlgn="ctr"/>
                      <a:r>
                        <a:rPr lang="es-ES" sz="1100" b="1" i="0" u="none" strike="noStrike" kern="1200" dirty="0" smtClean="0">
                          <a:solidFill>
                            <a:srgbClr val="002060"/>
                          </a:solidFill>
                          <a:effectLst/>
                          <a:latin typeface="Arial  "/>
                          <a:ea typeface="+mn-ea"/>
                          <a:cs typeface="+mn-cs"/>
                        </a:rPr>
                        <a:t>Puerto Rico</a:t>
                      </a:r>
                      <a:endParaRPr lang="es-ES" sz="1100" b="1"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79,1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194,88</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154,24</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6,1</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24,9</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rtl="0"/>
                      <a:r>
                        <a:rPr lang="es-ES" sz="1100" b="0" i="0" u="none" strike="noStrike" kern="1200" dirty="0" smtClean="0">
                          <a:solidFill>
                            <a:srgbClr val="002060"/>
                          </a:solidFill>
                          <a:effectLst/>
                          <a:latin typeface="Arial  "/>
                          <a:ea typeface="+mn-ea"/>
                          <a:cs typeface="+mn-cs"/>
                        </a:rPr>
                        <a:t>32,6</a:t>
                      </a:r>
                      <a:endParaRPr lang="es-ES" sz="1100" b="0" i="0" u="none" strike="noStrike" kern="1200" dirty="0">
                        <a:solidFill>
                          <a:srgbClr val="002060"/>
                        </a:solidFill>
                        <a:effectLst/>
                        <a:latin typeface="Arial  "/>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a:t>
            </a:fld>
            <a:endParaRPr lang="es-ES" dirty="0">
              <a:solidFill>
                <a:srgbClr val="002776"/>
              </a:solidFill>
            </a:endParaRPr>
          </a:p>
        </p:txBody>
      </p:sp>
      <p:sp>
        <p:nvSpPr>
          <p:cNvPr id="21" name="Content Placeholder 5"/>
          <p:cNvSpPr txBox="1">
            <a:spLocks/>
          </p:cNvSpPr>
          <p:nvPr/>
        </p:nvSpPr>
        <p:spPr bwMode="auto">
          <a:xfrm>
            <a:off x="362559" y="971264"/>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060"/>
                </a:solidFill>
              </a:rPr>
              <a:t>El sector hotelero de Ecuador a nivel país muestra una </a:t>
            </a:r>
            <a:r>
              <a:rPr lang="es-ES" sz="1100" b="1" dirty="0" smtClean="0">
                <a:solidFill>
                  <a:srgbClr val="002060"/>
                </a:solidFill>
              </a:rPr>
              <a:t>ocupación promedio del 67% </a:t>
            </a:r>
            <a:r>
              <a:rPr lang="es-ES" sz="1100" dirty="0" smtClean="0">
                <a:solidFill>
                  <a:srgbClr val="002060"/>
                </a:solidFill>
              </a:rPr>
              <a:t>(datos Mayo 2015, año a la fecha), </a:t>
            </a:r>
            <a:r>
              <a:rPr lang="es-ES" sz="1100" b="1" dirty="0" smtClean="0">
                <a:solidFill>
                  <a:srgbClr val="002060"/>
                </a:solidFill>
              </a:rPr>
              <a:t>por encima de México y Chile y por debajo de Costa Rica</a:t>
            </a:r>
            <a:r>
              <a:rPr lang="es-ES" sz="1100" dirty="0" smtClean="0">
                <a:solidFill>
                  <a:srgbClr val="002060"/>
                </a:solidFill>
              </a:rPr>
              <a:t>. La </a:t>
            </a:r>
            <a:r>
              <a:rPr lang="es-ES" sz="1100" b="1" dirty="0" smtClean="0">
                <a:solidFill>
                  <a:srgbClr val="002060"/>
                </a:solidFill>
              </a:rPr>
              <a:t>tarifa promedio </a:t>
            </a:r>
            <a:r>
              <a:rPr lang="es-ES" sz="1100" dirty="0" smtClean="0">
                <a:solidFill>
                  <a:srgbClr val="002060"/>
                </a:solidFill>
              </a:rPr>
              <a:t>por habitación disponible (ADR) </a:t>
            </a:r>
            <a:r>
              <a:rPr lang="es-ES" sz="1100" b="1" dirty="0" smtClean="0">
                <a:solidFill>
                  <a:srgbClr val="002060"/>
                </a:solidFill>
              </a:rPr>
              <a:t>es de 94,82€, con un fuerte crecimiento respecto al año anterior </a:t>
            </a:r>
            <a:r>
              <a:rPr lang="es-ES" sz="1100" dirty="0" smtClean="0">
                <a:solidFill>
                  <a:srgbClr val="002060"/>
                </a:solidFill>
              </a:rPr>
              <a:t>(21,8%), que se presume más debido al efecto de la valorización del USD frente a otras divisas que a un aumento real</a:t>
            </a:r>
            <a:endParaRPr lang="es-ES" sz="1100" dirty="0">
              <a:solidFill>
                <a:srgbClr val="002776"/>
              </a:solidFill>
            </a:endParaRPr>
          </a:p>
        </p:txBody>
      </p:sp>
      <p:grpSp>
        <p:nvGrpSpPr>
          <p:cNvPr id="22" name="Group 21"/>
          <p:cNvGrpSpPr/>
          <p:nvPr/>
        </p:nvGrpSpPr>
        <p:grpSpPr>
          <a:xfrm>
            <a:off x="362557" y="1519426"/>
            <a:ext cx="9011617" cy="325398"/>
            <a:chOff x="4716463" y="2078780"/>
            <a:chExt cx="3959081" cy="325398"/>
          </a:xfrm>
        </p:grpSpPr>
        <p:cxnSp>
          <p:nvCxnSpPr>
            <p:cNvPr id="23" name="Straight Connector 22"/>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5734470" y="2078780"/>
              <a:ext cx="1998478"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Ocupación, ADR y </a:t>
              </a:r>
              <a:r>
                <a:rPr lang="es-ES" sz="1100" b="1" dirty="0" err="1" smtClean="0">
                  <a:solidFill>
                    <a:srgbClr val="002060"/>
                  </a:solidFill>
                </a:rPr>
                <a:t>RevPar</a:t>
              </a:r>
              <a:r>
                <a:rPr lang="es-ES" sz="1100" b="1" dirty="0" smtClean="0">
                  <a:solidFill>
                    <a:srgbClr val="002060"/>
                  </a:solidFill>
                </a:rPr>
                <a:t> por país, YTD Mayo 2015-Mayo 2014</a:t>
              </a:r>
              <a:endParaRPr lang="es-ES" sz="1100" b="1" dirty="0">
                <a:solidFill>
                  <a:srgbClr val="002060"/>
                </a:solidFill>
              </a:endParaRPr>
            </a:p>
          </p:txBody>
        </p:sp>
      </p:grpSp>
      <p:sp>
        <p:nvSpPr>
          <p:cNvPr id="3" name="Rectangle 2"/>
          <p:cNvSpPr/>
          <p:nvPr/>
        </p:nvSpPr>
        <p:spPr>
          <a:xfrm>
            <a:off x="387285" y="4479015"/>
            <a:ext cx="8958203" cy="318166"/>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Tree>
    <p:extLst>
      <p:ext uri="{BB962C8B-B14F-4D97-AF65-F5344CB8AC3E}">
        <p14:creationId xmlns:p14="http://schemas.microsoft.com/office/powerpoint/2010/main" val="2565068144"/>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300</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Obtener un </a:t>
            </a:r>
            <a:r>
              <a:rPr lang="es-ES" sz="1400" dirty="0" smtClean="0"/>
              <a:t>diagnóstico en profundidad de la conectividad aérea de Quito</a:t>
            </a:r>
            <a:r>
              <a:rPr lang="es-ES" sz="1400" b="0" dirty="0" smtClean="0"/>
              <a:t>, analizando indicadores y características clave del aeropuerto, y comparándolas con las ciudades / aeropuertos analizados en el </a:t>
            </a:r>
            <a:r>
              <a:rPr lang="es-ES" sz="1400" b="0" dirty="0" err="1" smtClean="0"/>
              <a:t>benchmark</a:t>
            </a:r>
            <a:r>
              <a:rPr lang="es-ES" sz="1400" b="0" dirty="0"/>
              <a:t> </a:t>
            </a:r>
            <a:r>
              <a:rPr lang="es-ES" sz="1400" b="0" dirty="0" smtClean="0"/>
              <a:t>presentado anteriormente</a:t>
            </a:r>
            <a:endParaRPr lang="es-ES" sz="1400" b="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499" y="3298787"/>
            <a:ext cx="4439039"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5080504" y="3298799"/>
            <a:ext cx="4439039"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Caracterización del Aeropuerto Internacional Mariscal </a:t>
            </a:r>
            <a:r>
              <a:rPr lang="es-ES" sz="1200" b="1" dirty="0" smtClean="0">
                <a:solidFill>
                  <a:srgbClr val="002776"/>
                </a:solidFill>
                <a:cs typeface="Arial" charset="0"/>
              </a:rPr>
              <a:t>Sucre</a:t>
            </a:r>
            <a:r>
              <a:rPr lang="es-ES" sz="1200" dirty="0" smtClean="0">
                <a:solidFill>
                  <a:srgbClr val="002776"/>
                </a:solidFill>
                <a:cs typeface="Arial" charset="0"/>
              </a:rPr>
              <a:t>: </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Llegadas de pasajeros (análisis histórico)</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Análisis del tráfico doméstico e internacional: evolución del tráfico, oferta de rutas y principales compañías</a:t>
            </a:r>
          </a:p>
          <a:p>
            <a:pPr marL="630020"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Destinos </a:t>
            </a:r>
            <a:r>
              <a:rPr lang="es-ES" sz="1200" dirty="0">
                <a:solidFill>
                  <a:srgbClr val="002776"/>
                </a:solidFill>
                <a:cs typeface="Arial" charset="0"/>
              </a:rPr>
              <a:t>operados y comparación con los aeropuertos analizados en el </a:t>
            </a:r>
            <a:r>
              <a:rPr lang="es-ES" sz="1200" dirty="0" err="1" smtClean="0">
                <a:solidFill>
                  <a:srgbClr val="002776"/>
                </a:solidFill>
                <a:cs typeface="Arial" charset="0"/>
              </a:rPr>
              <a:t>benchmark</a:t>
            </a:r>
            <a:endParaRPr lang="es-ES" sz="1200" dirty="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endParaRPr lang="es-ES" sz="1200" b="1" dirty="0">
              <a:solidFill>
                <a:srgbClr val="002776"/>
              </a:solidFill>
              <a:cs typeface="Arial" charset="0"/>
            </a:endParaRPr>
          </a:p>
        </p:txBody>
      </p:sp>
      <p:sp>
        <p:nvSpPr>
          <p:cNvPr id="26" name="TextBox 25"/>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a:solidFill>
                  <a:srgbClr val="002776"/>
                </a:solidFill>
                <a:cs typeface="Arial" charset="0"/>
              </a:rPr>
              <a:t>Obtención y análisis de estadísticas de </a:t>
            </a:r>
            <a:r>
              <a:rPr lang="es-ES" sz="1200" dirty="0" err="1">
                <a:solidFill>
                  <a:srgbClr val="002776"/>
                </a:solidFill>
                <a:cs typeface="Arial" charset="0"/>
              </a:rPr>
              <a:t>Flightglobal</a:t>
            </a:r>
            <a:r>
              <a:rPr lang="es-ES" sz="1200" dirty="0">
                <a:solidFill>
                  <a:srgbClr val="002776"/>
                </a:solidFill>
                <a:cs typeface="Arial" charset="0"/>
              </a:rPr>
              <a:t> y otras fuentes relevantes en el sector</a:t>
            </a:r>
          </a:p>
        </p:txBody>
      </p:sp>
      <p:sp>
        <p:nvSpPr>
          <p:cNvPr id="27"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152611652"/>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a:t>
            </a:r>
            <a:r>
              <a:rPr lang="es-ES" b="1" dirty="0" smtClean="0">
                <a:solidFill>
                  <a:srgbClr val="002060"/>
                </a:solidFill>
                <a:cs typeface="Arial" charset="0"/>
              </a:rPr>
              <a:t>en Quito</a:t>
            </a:r>
            <a:endParaRPr lang="es-ES" b="1" dirty="0">
              <a:solidFill>
                <a:srgbClr val="002060"/>
              </a:solidFill>
              <a:cs typeface="Arial" charset="0"/>
            </a:endParaRPr>
          </a:p>
          <a:p>
            <a:pPr fontAlgn="base">
              <a:spcBef>
                <a:spcPct val="0"/>
              </a:spcBef>
              <a:spcAft>
                <a:spcPct val="0"/>
              </a:spcAft>
            </a:pPr>
            <a:r>
              <a:rPr lang="es-ES" sz="1600" dirty="0" smtClean="0">
                <a:solidFill>
                  <a:srgbClr val="00B0F0"/>
                </a:solidFill>
                <a:cs typeface="Arial" charset="0"/>
              </a:rPr>
              <a:t>Caracterización del Aeropuerto Internacional Mariscal Sucre</a:t>
            </a:r>
            <a:endParaRPr lang="es-ES" sz="1600"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301</a:t>
            </a:fld>
            <a:endParaRPr lang="es-ES" dirty="0">
              <a:solidFill>
                <a:srgbClr val="002776"/>
              </a:solidFill>
            </a:endParaRPr>
          </a:p>
        </p:txBody>
      </p:sp>
      <p:sp>
        <p:nvSpPr>
          <p:cNvPr id="5" name="AutoShape 2" descr="Resultado de imagen de copa airlines logo"/>
          <p:cNvSpPr>
            <a:spLocks noChangeAspect="1" noChangeArrowheads="1"/>
          </p:cNvSpPr>
          <p:nvPr/>
        </p:nvSpPr>
        <p:spPr bwMode="auto">
          <a:xfrm>
            <a:off x="-31750" y="-1365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
        <p:nvSpPr>
          <p:cNvPr id="48" name="Content Placeholder 5"/>
          <p:cNvSpPr txBox="1">
            <a:spLocks/>
          </p:cNvSpPr>
          <p:nvPr/>
        </p:nvSpPr>
        <p:spPr bwMode="auto">
          <a:xfrm>
            <a:off x="273050" y="1263530"/>
            <a:ext cx="6096893" cy="245350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900" dirty="0" smtClean="0"/>
              <a:t>Dos aeropuertos principales en términos de pasajeros transportados: Quito y Guayaquil. </a:t>
            </a:r>
          </a:p>
          <a:p>
            <a:pPr marL="171450" indent="-171450" algn="just">
              <a:buFont typeface="Arial" panose="020B0604020202020204" pitchFamily="34" charset="0"/>
              <a:buChar char="•"/>
            </a:pPr>
            <a:r>
              <a:rPr lang="es-ES" sz="900" i="1" u="sng" dirty="0" smtClean="0"/>
              <a:t>Competencia entre aeropuertos:</a:t>
            </a:r>
            <a:r>
              <a:rPr lang="es-ES" sz="900" dirty="0" smtClean="0"/>
              <a:t> La localización de los aeropuertos y sus aéreas de influencia que no se solapan favorecen la situación actual de competitividad entre ambos. </a:t>
            </a:r>
          </a:p>
          <a:p>
            <a:pPr marL="171450" indent="-171450" algn="just">
              <a:buFont typeface="Arial" panose="020B0604020202020204" pitchFamily="34" charset="0"/>
              <a:buChar char="•"/>
            </a:pPr>
            <a:r>
              <a:rPr lang="es-ES" sz="900" dirty="0" smtClean="0"/>
              <a:t>Guayaquil ha ido ganando peso en el transporte aéreo del país provocando una división de la demanda de vuelos internacionales y dificultando el crecimiento de Quito. </a:t>
            </a:r>
          </a:p>
          <a:p>
            <a:pPr marL="171450" indent="-171450" algn="just">
              <a:buFont typeface="Arial" panose="020B0604020202020204" pitchFamily="34" charset="0"/>
              <a:buChar char="•"/>
            </a:pPr>
            <a:r>
              <a:rPr lang="es-ES" sz="900" i="1" u="sng" dirty="0"/>
              <a:t>Infraestructura en UIO:</a:t>
            </a:r>
            <a:r>
              <a:rPr lang="es-ES" sz="900" dirty="0"/>
              <a:t> una de las pistas más largas en </a:t>
            </a:r>
            <a:r>
              <a:rPr lang="es-ES" sz="900" dirty="0" smtClean="0"/>
              <a:t>Latinoamérica (4.098x45 m) con rodaje paralelo de igual longitud y sistema de rodajes que facilitan el movimiento de aeronaves. Terminal de pasajeros de 52.430 m</a:t>
            </a:r>
            <a:r>
              <a:rPr lang="es-ES" sz="900" baseline="30000" dirty="0" smtClean="0"/>
              <a:t>2</a:t>
            </a:r>
            <a:r>
              <a:rPr lang="es-ES" sz="900" dirty="0" smtClean="0"/>
              <a:t> de construcción inicial en dos niveles, a los que se sumó la expansión destinada a vuelos nacionales en mayo de 2015.</a:t>
            </a:r>
          </a:p>
          <a:p>
            <a:pPr marL="162346" lvl="2" indent="0" algn="just">
              <a:buNone/>
            </a:pPr>
            <a:r>
              <a:rPr lang="es-ES" sz="900" i="1" u="sng" dirty="0"/>
              <a:t>Costes de operación UIO:</a:t>
            </a:r>
            <a:r>
              <a:rPr lang="es-ES" sz="900" dirty="0"/>
              <a:t> </a:t>
            </a:r>
            <a:r>
              <a:rPr lang="es-ES" sz="900" dirty="0" smtClean="0"/>
              <a:t>el aeropuerto más moderno de es también el mas caro (superando incluso a algunos aeropuertos de EEUU). Según IATA, el coste operativo </a:t>
            </a:r>
            <a:r>
              <a:rPr lang="es-ES" sz="900" dirty="0"/>
              <a:t>en 2015 para </a:t>
            </a:r>
            <a:r>
              <a:rPr lang="es-ES" sz="900" dirty="0" smtClean="0"/>
              <a:t>un B737-800 en vuelo internacional ascendía a 1.501 $ por 2 horas de escala, más del doble de los costes en BOG (639 $) y el triple que en MEX (478 $) para el mismo caso. Alrededor del 80% del coste se correspondía con tasas de aterrizaje y el resto al uso de pasarelas.</a:t>
            </a:r>
          </a:p>
          <a:p>
            <a:pPr lvl="1" algn="just"/>
            <a:r>
              <a:rPr lang="es-ES" sz="900" i="1" u="sng" dirty="0"/>
              <a:t>Infraestructura en GYE:</a:t>
            </a:r>
            <a:r>
              <a:rPr lang="es-ES" sz="900" dirty="0"/>
              <a:t> </a:t>
            </a:r>
            <a:r>
              <a:rPr lang="es-ES" sz="900" dirty="0" smtClean="0"/>
              <a:t>pista de 2684 m por 45 m y terminal de 60.000 m</a:t>
            </a:r>
            <a:r>
              <a:rPr lang="es-ES" sz="900" baseline="30000" dirty="0" smtClean="0"/>
              <a:t>2</a:t>
            </a:r>
            <a:r>
              <a:rPr lang="es-ES" sz="900" dirty="0" smtClean="0"/>
              <a:t> de construcción. </a:t>
            </a:r>
          </a:p>
          <a:p>
            <a:pPr lvl="1" algn="just"/>
            <a:r>
              <a:rPr lang="es-ES" sz="900" i="1" u="sng" dirty="0"/>
              <a:t>Costes de operación GYE:</a:t>
            </a:r>
            <a:r>
              <a:rPr lang="es-ES" sz="900" dirty="0"/>
              <a:t> ligeramente </a:t>
            </a:r>
            <a:r>
              <a:rPr lang="es-ES" sz="900" dirty="0" smtClean="0"/>
              <a:t>inferiores a los de Quito, aunque es el segundo aeropuerto más caro de la región, registrando para el caso comentado anterior un importe de 1.370 $. </a:t>
            </a:r>
            <a:endParaRPr lang="es-ES" sz="900" dirty="0"/>
          </a:p>
        </p:txBody>
      </p:sp>
      <p:sp>
        <p:nvSpPr>
          <p:cNvPr id="49" name="TextBox 48"/>
          <p:cNvSpPr txBox="1"/>
          <p:nvPr/>
        </p:nvSpPr>
        <p:spPr>
          <a:xfrm>
            <a:off x="317265" y="973955"/>
            <a:ext cx="5843553" cy="261610"/>
          </a:xfrm>
          <a:prstGeom prst="rect">
            <a:avLst/>
          </a:prstGeom>
          <a:noFill/>
        </p:spPr>
        <p:txBody>
          <a:bodyPr wrap="square" rtlCol="0">
            <a:spAutoFit/>
          </a:bodyPr>
          <a:lstStyle/>
          <a:p>
            <a:r>
              <a:rPr lang="es-ES" sz="1100" b="1" dirty="0" smtClean="0"/>
              <a:t>Transporte Aéreo en Ecuador – Principales Aeropuertos: QUITO Y GUAYAQUIL</a:t>
            </a:r>
            <a:endParaRPr lang="es-ES" sz="1100" b="1" dirty="0">
              <a:solidFill>
                <a:schemeClr val="accent4">
                  <a:lumMod val="75000"/>
                </a:schemeClr>
              </a:solidFill>
            </a:endParaRPr>
          </a:p>
        </p:txBody>
      </p:sp>
      <p:grpSp>
        <p:nvGrpSpPr>
          <p:cNvPr id="50" name="Group 49"/>
          <p:cNvGrpSpPr/>
          <p:nvPr/>
        </p:nvGrpSpPr>
        <p:grpSpPr>
          <a:xfrm>
            <a:off x="6465168" y="1028129"/>
            <a:ext cx="3123567" cy="2264587"/>
            <a:chOff x="6465168" y="890886"/>
            <a:chExt cx="3123567" cy="2264587"/>
          </a:xfrm>
        </p:grpSpPr>
        <p:pic>
          <p:nvPicPr>
            <p:cNvPr id="54" name="Picture 53"/>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6465168" y="890886"/>
              <a:ext cx="3123567" cy="2264587"/>
            </a:xfrm>
            <a:prstGeom prst="rect">
              <a:avLst/>
            </a:prstGeom>
          </p:spPr>
        </p:pic>
        <p:sp>
          <p:nvSpPr>
            <p:cNvPr id="55" name="Rectangle 54"/>
            <p:cNvSpPr/>
            <p:nvPr/>
          </p:nvSpPr>
          <p:spPr>
            <a:xfrm>
              <a:off x="7905328" y="2852935"/>
              <a:ext cx="1683406" cy="302537"/>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b="1" dirty="0" smtClean="0"/>
                <a:t>Población actual: </a:t>
              </a:r>
              <a:r>
                <a:rPr lang="es-ES" sz="800" dirty="0" smtClean="0"/>
                <a:t>16,5 millones</a:t>
              </a:r>
            </a:p>
            <a:p>
              <a:pPr algn="ctr"/>
              <a:r>
                <a:rPr lang="es-ES" sz="800" b="1" dirty="0" smtClean="0"/>
                <a:t>Superficie: </a:t>
              </a:r>
              <a:r>
                <a:rPr lang="es-ES" sz="800" dirty="0" smtClean="0"/>
                <a:t>256.370 km</a:t>
              </a:r>
              <a:r>
                <a:rPr lang="es-ES" sz="800" baseline="30000" dirty="0" smtClean="0"/>
                <a:t>2</a:t>
              </a:r>
              <a:r>
                <a:rPr lang="es-ES" sz="800" dirty="0" smtClean="0"/>
                <a:t> </a:t>
              </a:r>
              <a:endParaRPr lang="es-ES" sz="800" dirty="0"/>
            </a:p>
          </p:txBody>
        </p:sp>
        <p:sp>
          <p:nvSpPr>
            <p:cNvPr id="56" name="Rectangle 55"/>
            <p:cNvSpPr/>
            <p:nvPr/>
          </p:nvSpPr>
          <p:spPr>
            <a:xfrm>
              <a:off x="6465168" y="891760"/>
              <a:ext cx="720080" cy="219881"/>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b="1" dirty="0" smtClean="0"/>
                <a:t>ECUADOR</a:t>
              </a:r>
              <a:endParaRPr lang="es-ES" sz="800" b="1" dirty="0"/>
            </a:p>
          </p:txBody>
        </p:sp>
      </p:grpSp>
      <p:graphicFrame>
        <p:nvGraphicFramePr>
          <p:cNvPr id="57" name="Chart 56"/>
          <p:cNvGraphicFramePr>
            <a:graphicFrameLocks/>
          </p:cNvGraphicFramePr>
          <p:nvPr>
            <p:extLst/>
          </p:nvPr>
        </p:nvGraphicFramePr>
        <p:xfrm>
          <a:off x="133731" y="4161408"/>
          <a:ext cx="5693874" cy="2282536"/>
        </p:xfrm>
        <a:graphic>
          <a:graphicData uri="http://schemas.openxmlformats.org/drawingml/2006/chart">
            <c:chart xmlns:c="http://schemas.openxmlformats.org/drawingml/2006/chart" xmlns:r="http://schemas.openxmlformats.org/officeDocument/2006/relationships" r:id="rId4"/>
          </a:graphicData>
        </a:graphic>
      </p:graphicFrame>
      <p:sp>
        <p:nvSpPr>
          <p:cNvPr id="58" name="TextBox 57"/>
          <p:cNvSpPr txBox="1"/>
          <p:nvPr/>
        </p:nvSpPr>
        <p:spPr>
          <a:xfrm>
            <a:off x="6417555" y="3261549"/>
            <a:ext cx="3218792" cy="307777"/>
          </a:xfrm>
          <a:prstGeom prst="rect">
            <a:avLst/>
          </a:prstGeom>
          <a:noFill/>
        </p:spPr>
        <p:txBody>
          <a:bodyPr wrap="square" rtlCol="0">
            <a:spAutoFit/>
          </a:bodyPr>
          <a:lstStyle/>
          <a:p>
            <a:r>
              <a:rPr lang="es-ES" sz="700" dirty="0" smtClean="0"/>
              <a:t>Curvas isócronas correspondientes a 1 hora y 2 horas de tiempo recorrido por tierra desde el Aeropuerto de Quito y Guayaquil respectivamente.</a:t>
            </a:r>
            <a:endParaRPr lang="es-ES" sz="700" dirty="0"/>
          </a:p>
        </p:txBody>
      </p:sp>
      <p:sp>
        <p:nvSpPr>
          <p:cNvPr id="59" name="Rounded Rectangle 58"/>
          <p:cNvSpPr/>
          <p:nvPr/>
        </p:nvSpPr>
        <p:spPr>
          <a:xfrm>
            <a:off x="1607544" y="4053910"/>
            <a:ext cx="432048" cy="12462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7%</a:t>
            </a:r>
            <a:endParaRPr lang="es-ES" sz="700" dirty="0"/>
          </a:p>
        </p:txBody>
      </p:sp>
      <p:sp>
        <p:nvSpPr>
          <p:cNvPr id="62" name="Rounded Rectangle 61"/>
          <p:cNvSpPr/>
          <p:nvPr/>
        </p:nvSpPr>
        <p:spPr>
          <a:xfrm>
            <a:off x="1607544" y="4178955"/>
            <a:ext cx="432048" cy="124628"/>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14%</a:t>
            </a:r>
            <a:endParaRPr lang="es-ES" sz="700" dirty="0"/>
          </a:p>
        </p:txBody>
      </p:sp>
      <p:sp>
        <p:nvSpPr>
          <p:cNvPr id="63" name="Rounded Rectangle 62"/>
          <p:cNvSpPr/>
          <p:nvPr/>
        </p:nvSpPr>
        <p:spPr>
          <a:xfrm>
            <a:off x="1607544" y="3930046"/>
            <a:ext cx="432048" cy="124628"/>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11%</a:t>
            </a:r>
            <a:endParaRPr lang="es-ES" sz="700" dirty="0"/>
          </a:p>
        </p:txBody>
      </p:sp>
      <p:sp>
        <p:nvSpPr>
          <p:cNvPr id="64" name="Rounded Rectangle 63"/>
          <p:cNvSpPr/>
          <p:nvPr/>
        </p:nvSpPr>
        <p:spPr>
          <a:xfrm>
            <a:off x="3031020" y="4057309"/>
            <a:ext cx="432048" cy="12462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6%</a:t>
            </a:r>
            <a:endParaRPr lang="es-ES" sz="700" dirty="0"/>
          </a:p>
        </p:txBody>
      </p:sp>
      <p:sp>
        <p:nvSpPr>
          <p:cNvPr id="65" name="Rounded Rectangle 64"/>
          <p:cNvSpPr/>
          <p:nvPr/>
        </p:nvSpPr>
        <p:spPr>
          <a:xfrm>
            <a:off x="3031020" y="4182354"/>
            <a:ext cx="432048" cy="124628"/>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a:t>1</a:t>
            </a:r>
            <a:r>
              <a:rPr lang="es-ES" sz="700" dirty="0" smtClean="0"/>
              <a:t>1%</a:t>
            </a:r>
            <a:endParaRPr lang="es-ES" sz="700" dirty="0"/>
          </a:p>
        </p:txBody>
      </p:sp>
      <p:sp>
        <p:nvSpPr>
          <p:cNvPr id="66" name="Rounded Rectangle 65"/>
          <p:cNvSpPr/>
          <p:nvPr/>
        </p:nvSpPr>
        <p:spPr>
          <a:xfrm>
            <a:off x="3031020" y="3933445"/>
            <a:ext cx="432048" cy="124628"/>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9%</a:t>
            </a:r>
            <a:endParaRPr lang="es-ES" sz="700" dirty="0"/>
          </a:p>
        </p:txBody>
      </p:sp>
      <p:sp>
        <p:nvSpPr>
          <p:cNvPr id="67" name="Rounded Rectangle 66"/>
          <p:cNvSpPr/>
          <p:nvPr/>
        </p:nvSpPr>
        <p:spPr>
          <a:xfrm>
            <a:off x="4502197" y="4057309"/>
            <a:ext cx="432048" cy="12462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7%</a:t>
            </a:r>
            <a:endParaRPr lang="es-ES" sz="700" dirty="0"/>
          </a:p>
        </p:txBody>
      </p:sp>
      <p:sp>
        <p:nvSpPr>
          <p:cNvPr id="71" name="Rounded Rectangle 70"/>
          <p:cNvSpPr/>
          <p:nvPr/>
        </p:nvSpPr>
        <p:spPr>
          <a:xfrm>
            <a:off x="4502197" y="4182354"/>
            <a:ext cx="432048" cy="124628"/>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-2%</a:t>
            </a:r>
            <a:endParaRPr lang="es-ES" sz="700" dirty="0"/>
          </a:p>
        </p:txBody>
      </p:sp>
      <p:sp>
        <p:nvSpPr>
          <p:cNvPr id="72" name="Rounded Rectangle 71"/>
          <p:cNvSpPr/>
          <p:nvPr/>
        </p:nvSpPr>
        <p:spPr>
          <a:xfrm>
            <a:off x="4502197" y="3933445"/>
            <a:ext cx="432048" cy="124628"/>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2%</a:t>
            </a:r>
            <a:endParaRPr lang="es-ES" sz="700" dirty="0"/>
          </a:p>
        </p:txBody>
      </p:sp>
      <p:sp>
        <p:nvSpPr>
          <p:cNvPr id="73" name="Rounded Rectangle 72"/>
          <p:cNvSpPr/>
          <p:nvPr/>
        </p:nvSpPr>
        <p:spPr>
          <a:xfrm>
            <a:off x="7030087" y="4051919"/>
            <a:ext cx="432048" cy="12462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a:t>5</a:t>
            </a:r>
            <a:r>
              <a:rPr lang="es-ES" sz="700" dirty="0" smtClean="0"/>
              <a:t>%</a:t>
            </a:r>
            <a:endParaRPr lang="es-ES" sz="700" dirty="0"/>
          </a:p>
        </p:txBody>
      </p:sp>
      <p:sp>
        <p:nvSpPr>
          <p:cNvPr id="74" name="Rounded Rectangle 73"/>
          <p:cNvSpPr/>
          <p:nvPr/>
        </p:nvSpPr>
        <p:spPr>
          <a:xfrm>
            <a:off x="7030087" y="4176547"/>
            <a:ext cx="432048" cy="124628"/>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a:t>9</a:t>
            </a:r>
            <a:r>
              <a:rPr lang="es-ES" sz="700" dirty="0" smtClean="0"/>
              <a:t>%</a:t>
            </a:r>
            <a:endParaRPr lang="es-ES" sz="700" dirty="0"/>
          </a:p>
        </p:txBody>
      </p:sp>
      <p:sp>
        <p:nvSpPr>
          <p:cNvPr id="75" name="Rounded Rectangle 74"/>
          <p:cNvSpPr/>
          <p:nvPr/>
        </p:nvSpPr>
        <p:spPr>
          <a:xfrm>
            <a:off x="7030087" y="3932433"/>
            <a:ext cx="432048" cy="124628"/>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 8%</a:t>
            </a:r>
            <a:endParaRPr lang="es-ES" sz="700" dirty="0"/>
          </a:p>
        </p:txBody>
      </p:sp>
      <p:sp>
        <p:nvSpPr>
          <p:cNvPr id="76" name="Rounded Rectangle 75"/>
          <p:cNvSpPr/>
          <p:nvPr/>
        </p:nvSpPr>
        <p:spPr>
          <a:xfrm>
            <a:off x="8492588" y="4051919"/>
            <a:ext cx="432048" cy="12462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a:t>6</a:t>
            </a:r>
            <a:r>
              <a:rPr lang="es-ES" sz="700" dirty="0" smtClean="0"/>
              <a:t>%</a:t>
            </a:r>
            <a:endParaRPr lang="es-ES" sz="700" dirty="0"/>
          </a:p>
        </p:txBody>
      </p:sp>
      <p:sp>
        <p:nvSpPr>
          <p:cNvPr id="77" name="Rounded Rectangle 76"/>
          <p:cNvSpPr/>
          <p:nvPr/>
        </p:nvSpPr>
        <p:spPr>
          <a:xfrm>
            <a:off x="8492588" y="4176547"/>
            <a:ext cx="432048" cy="124628"/>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smtClean="0"/>
              <a:t>0,3%</a:t>
            </a:r>
            <a:endParaRPr lang="es-ES" sz="700" dirty="0"/>
          </a:p>
        </p:txBody>
      </p:sp>
      <p:sp>
        <p:nvSpPr>
          <p:cNvPr id="78" name="Rounded Rectangle 77"/>
          <p:cNvSpPr/>
          <p:nvPr/>
        </p:nvSpPr>
        <p:spPr>
          <a:xfrm>
            <a:off x="8492588" y="3932433"/>
            <a:ext cx="432048" cy="124628"/>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700" dirty="0"/>
              <a:t>2</a:t>
            </a:r>
            <a:r>
              <a:rPr lang="es-ES" sz="700" dirty="0" smtClean="0"/>
              <a:t>%</a:t>
            </a:r>
            <a:endParaRPr lang="es-ES" sz="700" dirty="0"/>
          </a:p>
        </p:txBody>
      </p:sp>
      <p:sp>
        <p:nvSpPr>
          <p:cNvPr id="79" name="TextBox 78"/>
          <p:cNvSpPr txBox="1"/>
          <p:nvPr/>
        </p:nvSpPr>
        <p:spPr>
          <a:xfrm>
            <a:off x="344488" y="3683124"/>
            <a:ext cx="2879750" cy="230832"/>
          </a:xfrm>
          <a:prstGeom prst="rect">
            <a:avLst/>
          </a:prstGeom>
          <a:noFill/>
        </p:spPr>
        <p:txBody>
          <a:bodyPr wrap="square" rtlCol="0">
            <a:spAutoFit/>
          </a:bodyPr>
          <a:lstStyle/>
          <a:p>
            <a:r>
              <a:rPr lang="es-ES" sz="900" b="1" dirty="0" smtClean="0"/>
              <a:t>Histórico de pasajeros  Aeropuerto de Quito</a:t>
            </a:r>
            <a:endParaRPr lang="es-ES" sz="900" b="1" dirty="0">
              <a:solidFill>
                <a:schemeClr val="accent4">
                  <a:lumMod val="75000"/>
                </a:schemeClr>
              </a:solidFill>
            </a:endParaRPr>
          </a:p>
        </p:txBody>
      </p:sp>
      <p:sp>
        <p:nvSpPr>
          <p:cNvPr id="80" name="TextBox 79"/>
          <p:cNvSpPr txBox="1"/>
          <p:nvPr/>
        </p:nvSpPr>
        <p:spPr>
          <a:xfrm>
            <a:off x="5958949" y="3683124"/>
            <a:ext cx="2105380" cy="230832"/>
          </a:xfrm>
          <a:prstGeom prst="rect">
            <a:avLst/>
          </a:prstGeom>
          <a:noFill/>
        </p:spPr>
        <p:txBody>
          <a:bodyPr wrap="square" rtlCol="0">
            <a:spAutoFit/>
          </a:bodyPr>
          <a:lstStyle/>
          <a:p>
            <a:r>
              <a:rPr lang="es-ES" sz="900" b="1" dirty="0" smtClean="0"/>
              <a:t>Histórico de pasajeros Guayaquil*</a:t>
            </a:r>
            <a:endParaRPr lang="es-ES" sz="900" b="1" dirty="0">
              <a:solidFill>
                <a:schemeClr val="accent4">
                  <a:lumMod val="75000"/>
                </a:schemeClr>
              </a:solidFill>
            </a:endParaRPr>
          </a:p>
        </p:txBody>
      </p:sp>
      <p:cxnSp>
        <p:nvCxnSpPr>
          <p:cNvPr id="81" name="Elbow Connector 80"/>
          <p:cNvCxnSpPr>
            <a:stCxn id="73" idx="1"/>
          </p:cNvCxnSpPr>
          <p:nvPr/>
        </p:nvCxnSpPr>
        <p:spPr>
          <a:xfrm rot="10800000" flipV="1">
            <a:off x="6465169" y="4114233"/>
            <a:ext cx="564919" cy="147496"/>
          </a:xfrm>
          <a:prstGeom prst="bentConnector3">
            <a:avLst>
              <a:gd name="adj1" fmla="val 99526"/>
            </a:avLst>
          </a:prstGeom>
        </p:spPr>
        <p:style>
          <a:lnRef idx="1">
            <a:schemeClr val="accent1"/>
          </a:lnRef>
          <a:fillRef idx="0">
            <a:schemeClr val="accent1"/>
          </a:fillRef>
          <a:effectRef idx="0">
            <a:schemeClr val="accent1"/>
          </a:effectRef>
          <a:fontRef idx="minor">
            <a:schemeClr val="tx1"/>
          </a:fontRef>
        </p:style>
      </p:cxnSp>
      <p:cxnSp>
        <p:nvCxnSpPr>
          <p:cNvPr id="83" name="Elbow Connector 82"/>
          <p:cNvCxnSpPr>
            <a:stCxn id="76" idx="1"/>
          </p:cNvCxnSpPr>
          <p:nvPr/>
        </p:nvCxnSpPr>
        <p:spPr>
          <a:xfrm rot="10800000" flipV="1">
            <a:off x="7894182" y="4114232"/>
            <a:ext cx="598406" cy="141381"/>
          </a:xfrm>
          <a:prstGeom prst="bentConnector3">
            <a:avLst>
              <a:gd name="adj1" fmla="val 100455"/>
            </a:avLst>
          </a:prstGeom>
        </p:spPr>
        <p:style>
          <a:lnRef idx="1">
            <a:schemeClr val="accent1"/>
          </a:lnRef>
          <a:fillRef idx="0">
            <a:schemeClr val="accent1"/>
          </a:fillRef>
          <a:effectRef idx="0">
            <a:schemeClr val="accent1"/>
          </a:effectRef>
          <a:fontRef idx="minor">
            <a:schemeClr val="tx1"/>
          </a:fontRef>
        </p:style>
      </p:cxnSp>
      <p:cxnSp>
        <p:nvCxnSpPr>
          <p:cNvPr id="84" name="Elbow Connector 83"/>
          <p:cNvCxnSpPr>
            <a:stCxn id="59" idx="1"/>
          </p:cNvCxnSpPr>
          <p:nvPr/>
        </p:nvCxnSpPr>
        <p:spPr>
          <a:xfrm rot="10800000" flipV="1">
            <a:off x="814058" y="4116224"/>
            <a:ext cx="793486" cy="490568"/>
          </a:xfrm>
          <a:prstGeom prst="bentConnector3">
            <a:avLst>
              <a:gd name="adj1" fmla="val 100739"/>
            </a:avLst>
          </a:prstGeom>
        </p:spPr>
        <p:style>
          <a:lnRef idx="1">
            <a:schemeClr val="accent1"/>
          </a:lnRef>
          <a:fillRef idx="0">
            <a:schemeClr val="accent1"/>
          </a:fillRef>
          <a:effectRef idx="0">
            <a:schemeClr val="accent1"/>
          </a:effectRef>
          <a:fontRef idx="minor">
            <a:schemeClr val="tx1"/>
          </a:fontRef>
        </p:style>
      </p:cxnSp>
      <p:cxnSp>
        <p:nvCxnSpPr>
          <p:cNvPr id="85" name="Elbow Connector 84"/>
          <p:cNvCxnSpPr>
            <a:stCxn id="67" idx="1"/>
          </p:cNvCxnSpPr>
          <p:nvPr/>
        </p:nvCxnSpPr>
        <p:spPr>
          <a:xfrm rot="10800000" flipV="1">
            <a:off x="3985699" y="4119622"/>
            <a:ext cx="516498" cy="145007"/>
          </a:xfrm>
          <a:prstGeom prst="bentConnector3">
            <a:avLst>
              <a:gd name="adj1" fmla="val 100205"/>
            </a:avLst>
          </a:prstGeom>
        </p:spPr>
        <p:style>
          <a:lnRef idx="1">
            <a:schemeClr val="accent1"/>
          </a:lnRef>
          <a:fillRef idx="0">
            <a:schemeClr val="accent1"/>
          </a:fillRef>
          <a:effectRef idx="0">
            <a:schemeClr val="accent1"/>
          </a:effectRef>
          <a:fontRef idx="minor">
            <a:schemeClr val="tx1"/>
          </a:fontRef>
        </p:style>
      </p:cxnSp>
      <p:cxnSp>
        <p:nvCxnSpPr>
          <p:cNvPr id="86" name="Elbow Connector 85"/>
          <p:cNvCxnSpPr/>
          <p:nvPr/>
        </p:nvCxnSpPr>
        <p:spPr>
          <a:xfrm rot="10800000" flipV="1">
            <a:off x="2432615" y="4115941"/>
            <a:ext cx="595004" cy="159023"/>
          </a:xfrm>
          <a:prstGeom prst="bentConnector3">
            <a:avLst>
              <a:gd name="adj1" fmla="val 99315"/>
            </a:avLst>
          </a:prstGeom>
        </p:spPr>
        <p:style>
          <a:lnRef idx="1">
            <a:schemeClr val="accent1"/>
          </a:lnRef>
          <a:fillRef idx="0">
            <a:schemeClr val="accent1"/>
          </a:fillRef>
          <a:effectRef idx="0">
            <a:schemeClr val="accent1"/>
          </a:effectRef>
          <a:fontRef idx="minor">
            <a:schemeClr val="tx1"/>
          </a:fontRef>
        </p:style>
      </p:cxnSp>
      <p:sp>
        <p:nvSpPr>
          <p:cNvPr id="87" name="Rounded Rectangle 86"/>
          <p:cNvSpPr/>
          <p:nvPr/>
        </p:nvSpPr>
        <p:spPr>
          <a:xfrm>
            <a:off x="625590" y="4076437"/>
            <a:ext cx="720080" cy="14401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600" b="1" dirty="0" smtClean="0"/>
              <a:t>CAGR INT</a:t>
            </a:r>
            <a:endParaRPr lang="es-ES" sz="600" b="1" dirty="0"/>
          </a:p>
        </p:txBody>
      </p:sp>
      <p:sp>
        <p:nvSpPr>
          <p:cNvPr id="88" name="Rounded Rectangle 87"/>
          <p:cNvSpPr/>
          <p:nvPr/>
        </p:nvSpPr>
        <p:spPr>
          <a:xfrm>
            <a:off x="625590" y="4208306"/>
            <a:ext cx="720080" cy="14401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600" b="1" dirty="0" smtClean="0"/>
              <a:t>CAGR DOM</a:t>
            </a:r>
            <a:endParaRPr lang="es-ES" sz="600" b="1" dirty="0"/>
          </a:p>
        </p:txBody>
      </p:sp>
      <p:sp>
        <p:nvSpPr>
          <p:cNvPr id="89" name="Rounded Rectangle 88"/>
          <p:cNvSpPr/>
          <p:nvPr/>
        </p:nvSpPr>
        <p:spPr>
          <a:xfrm>
            <a:off x="625590" y="3932421"/>
            <a:ext cx="720080" cy="144016"/>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600" b="1" dirty="0" smtClean="0"/>
              <a:t>CAGR TOTAL</a:t>
            </a:r>
            <a:endParaRPr lang="es-ES" sz="600" b="1" dirty="0"/>
          </a:p>
        </p:txBody>
      </p:sp>
      <p:cxnSp>
        <p:nvCxnSpPr>
          <p:cNvPr id="90" name="Elbow Connector 89"/>
          <p:cNvCxnSpPr>
            <a:stCxn id="73" idx="3"/>
          </p:cNvCxnSpPr>
          <p:nvPr/>
        </p:nvCxnSpPr>
        <p:spPr>
          <a:xfrm>
            <a:off x="7462135" y="4114233"/>
            <a:ext cx="333721" cy="147496"/>
          </a:xfrm>
          <a:prstGeom prst="bentConnector3">
            <a:avLst>
              <a:gd name="adj1" fmla="val 101698"/>
            </a:avLst>
          </a:prstGeom>
        </p:spPr>
        <p:style>
          <a:lnRef idx="1">
            <a:schemeClr val="accent1"/>
          </a:lnRef>
          <a:fillRef idx="0">
            <a:schemeClr val="accent1"/>
          </a:fillRef>
          <a:effectRef idx="0">
            <a:schemeClr val="accent1"/>
          </a:effectRef>
          <a:fontRef idx="minor">
            <a:schemeClr val="tx1"/>
          </a:fontRef>
        </p:style>
      </p:cxnSp>
      <p:cxnSp>
        <p:nvCxnSpPr>
          <p:cNvPr id="91" name="Elbow Connector 90"/>
          <p:cNvCxnSpPr>
            <a:stCxn id="67" idx="3"/>
          </p:cNvCxnSpPr>
          <p:nvPr/>
        </p:nvCxnSpPr>
        <p:spPr>
          <a:xfrm>
            <a:off x="4934245" y="4119623"/>
            <a:ext cx="682606" cy="142517"/>
          </a:xfrm>
          <a:prstGeom prst="bentConnector3">
            <a:avLst>
              <a:gd name="adj1" fmla="val 99984"/>
            </a:avLst>
          </a:prstGeom>
        </p:spPr>
        <p:style>
          <a:lnRef idx="1">
            <a:schemeClr val="accent1"/>
          </a:lnRef>
          <a:fillRef idx="0">
            <a:schemeClr val="accent1"/>
          </a:fillRef>
          <a:effectRef idx="0">
            <a:schemeClr val="accent1"/>
          </a:effectRef>
          <a:fontRef idx="minor">
            <a:schemeClr val="tx1"/>
          </a:fontRef>
        </p:style>
      </p:cxnSp>
      <p:cxnSp>
        <p:nvCxnSpPr>
          <p:cNvPr id="93" name="Elbow Connector 92"/>
          <p:cNvCxnSpPr/>
          <p:nvPr/>
        </p:nvCxnSpPr>
        <p:spPr>
          <a:xfrm>
            <a:off x="8925741" y="4106359"/>
            <a:ext cx="533909" cy="168605"/>
          </a:xfrm>
          <a:prstGeom prst="bentConnector3">
            <a:avLst>
              <a:gd name="adj1" fmla="val 101703"/>
            </a:avLst>
          </a:prstGeom>
        </p:spPr>
        <p:style>
          <a:lnRef idx="1">
            <a:schemeClr val="accent1"/>
          </a:lnRef>
          <a:fillRef idx="0">
            <a:schemeClr val="accent1"/>
          </a:fillRef>
          <a:effectRef idx="0">
            <a:schemeClr val="accent1"/>
          </a:effectRef>
          <a:fontRef idx="minor">
            <a:schemeClr val="tx1"/>
          </a:fontRef>
        </p:style>
      </p:cxnSp>
      <p:cxnSp>
        <p:nvCxnSpPr>
          <p:cNvPr id="94" name="Elbow Connector 93"/>
          <p:cNvCxnSpPr>
            <a:stCxn id="64" idx="3"/>
          </p:cNvCxnSpPr>
          <p:nvPr/>
        </p:nvCxnSpPr>
        <p:spPr>
          <a:xfrm>
            <a:off x="3463068" y="4119623"/>
            <a:ext cx="460696" cy="135991"/>
          </a:xfrm>
          <a:prstGeom prst="bentConnector3">
            <a:avLst>
              <a:gd name="adj1" fmla="val 100361"/>
            </a:avLst>
          </a:prstGeom>
        </p:spPr>
        <p:style>
          <a:lnRef idx="1">
            <a:schemeClr val="accent1"/>
          </a:lnRef>
          <a:fillRef idx="0">
            <a:schemeClr val="accent1"/>
          </a:fillRef>
          <a:effectRef idx="0">
            <a:schemeClr val="accent1"/>
          </a:effectRef>
          <a:fontRef idx="minor">
            <a:schemeClr val="tx1"/>
          </a:fontRef>
        </p:style>
      </p:cxnSp>
      <p:cxnSp>
        <p:nvCxnSpPr>
          <p:cNvPr id="95" name="Elbow Connector 94"/>
          <p:cNvCxnSpPr>
            <a:stCxn id="59" idx="3"/>
          </p:cNvCxnSpPr>
          <p:nvPr/>
        </p:nvCxnSpPr>
        <p:spPr>
          <a:xfrm>
            <a:off x="2039592" y="4116224"/>
            <a:ext cx="324724" cy="158741"/>
          </a:xfrm>
          <a:prstGeom prst="bentConnector3">
            <a:avLst>
              <a:gd name="adj1" fmla="val 100435"/>
            </a:avLst>
          </a:prstGeom>
        </p:spPr>
        <p:style>
          <a:lnRef idx="1">
            <a:schemeClr val="accent1"/>
          </a:lnRef>
          <a:fillRef idx="0">
            <a:schemeClr val="accent1"/>
          </a:fillRef>
          <a:effectRef idx="0">
            <a:schemeClr val="accent1"/>
          </a:effectRef>
          <a:fontRef idx="minor">
            <a:schemeClr val="tx1"/>
          </a:fontRef>
        </p:style>
      </p:cxnSp>
      <p:graphicFrame>
        <p:nvGraphicFramePr>
          <p:cNvPr id="96" name="Chart 95"/>
          <p:cNvGraphicFramePr>
            <a:graphicFrameLocks/>
          </p:cNvGraphicFramePr>
          <p:nvPr>
            <p:extLst/>
          </p:nvPr>
        </p:nvGraphicFramePr>
        <p:xfrm>
          <a:off x="5889385" y="4152404"/>
          <a:ext cx="3877923" cy="2245748"/>
        </p:xfrm>
        <a:graphic>
          <a:graphicData uri="http://schemas.openxmlformats.org/drawingml/2006/chart">
            <c:chart xmlns:c="http://schemas.openxmlformats.org/drawingml/2006/chart" xmlns:r="http://schemas.openxmlformats.org/officeDocument/2006/relationships" r:id="rId5"/>
          </a:graphicData>
        </a:graphic>
      </p:graphicFrame>
      <p:sp>
        <p:nvSpPr>
          <p:cNvPr id="97" name="TextBox 96"/>
          <p:cNvSpPr txBox="1"/>
          <p:nvPr/>
        </p:nvSpPr>
        <p:spPr>
          <a:xfrm>
            <a:off x="6160819" y="6266401"/>
            <a:ext cx="3446372" cy="200055"/>
          </a:xfrm>
          <a:prstGeom prst="rect">
            <a:avLst/>
          </a:prstGeom>
          <a:noFill/>
        </p:spPr>
        <p:txBody>
          <a:bodyPr wrap="square" rtlCol="0">
            <a:spAutoFit/>
          </a:bodyPr>
          <a:lstStyle/>
          <a:p>
            <a:r>
              <a:rPr lang="es-ES" sz="700" dirty="0" smtClean="0"/>
              <a:t>*Segmentación 2015 no disponible, se asume similar a la registrada en 2014.</a:t>
            </a:r>
            <a:endParaRPr lang="es-ES" sz="700" dirty="0"/>
          </a:p>
        </p:txBody>
      </p:sp>
      <p:sp>
        <p:nvSpPr>
          <p:cNvPr id="98" name="TextBox 97"/>
          <p:cNvSpPr txBox="1"/>
          <p:nvPr/>
        </p:nvSpPr>
        <p:spPr>
          <a:xfrm>
            <a:off x="628081" y="6323270"/>
            <a:ext cx="4699859" cy="461665"/>
          </a:xfrm>
          <a:prstGeom prst="rect">
            <a:avLst/>
          </a:prstGeom>
          <a:noFill/>
        </p:spPr>
        <p:txBody>
          <a:bodyPr wrap="square" rtlCol="0">
            <a:spAutoFit/>
          </a:bodyPr>
          <a:lstStyle/>
          <a:p>
            <a:r>
              <a:rPr lang="es-ES" sz="800" dirty="0" smtClean="0">
                <a:solidFill>
                  <a:schemeClr val="bg2">
                    <a:lumMod val="50000"/>
                  </a:schemeClr>
                </a:solidFill>
              </a:rPr>
              <a:t>Fuentes: </a:t>
            </a:r>
            <a:r>
              <a:rPr lang="es-ES" sz="800" dirty="0" err="1" smtClean="0">
                <a:solidFill>
                  <a:schemeClr val="bg2">
                    <a:lumMod val="50000"/>
                  </a:schemeClr>
                </a:solidFill>
              </a:rPr>
              <a:t>Flightglobal</a:t>
            </a:r>
            <a:r>
              <a:rPr lang="es-ES" sz="800" dirty="0" smtClean="0">
                <a:solidFill>
                  <a:schemeClr val="bg2">
                    <a:lumMod val="50000"/>
                  </a:schemeClr>
                </a:solidFill>
              </a:rPr>
              <a:t>, </a:t>
            </a:r>
            <a:r>
              <a:rPr lang="es-ES" sz="800" dirty="0">
                <a:solidFill>
                  <a:schemeClr val="bg2">
                    <a:lumMod val="50000"/>
                  </a:schemeClr>
                </a:solidFill>
              </a:rPr>
              <a:t>Base de Dates EMPSA, Información proporcionada por el </a:t>
            </a:r>
            <a:r>
              <a:rPr lang="es-ES" sz="800" dirty="0" smtClean="0">
                <a:solidFill>
                  <a:schemeClr val="bg2">
                    <a:lumMod val="50000"/>
                  </a:schemeClr>
                </a:solidFill>
              </a:rPr>
              <a:t>cliente; estadísticas estatales de Ecuador. Ministerio de Obras Publicas de Ecuador; Estudio Comparativo de Costos operativos de Aerolíneas en Aeropuertos de Ecuador de IATA.</a:t>
            </a:r>
            <a:endParaRPr lang="es-ES" sz="800" dirty="0">
              <a:solidFill>
                <a:schemeClr val="bg2">
                  <a:lumMod val="50000"/>
                </a:schemeClr>
              </a:solidFill>
            </a:endParaRPr>
          </a:p>
        </p:txBody>
      </p:sp>
    </p:spTree>
    <p:extLst>
      <p:ext uri="{BB962C8B-B14F-4D97-AF65-F5344CB8AC3E}">
        <p14:creationId xmlns:p14="http://schemas.microsoft.com/office/powerpoint/2010/main" val="1905906490"/>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344488" y="2662117"/>
            <a:ext cx="3528391" cy="3935235"/>
            <a:chOff x="344488" y="2598658"/>
            <a:chExt cx="3528391" cy="3935235"/>
          </a:xfrm>
        </p:grpSpPr>
        <p:graphicFrame>
          <p:nvGraphicFramePr>
            <p:cNvPr id="45" name="Chart 44"/>
            <p:cNvGraphicFramePr>
              <a:graphicFrameLocks/>
            </p:cNvGraphicFramePr>
            <p:nvPr>
              <p:extLst>
                <p:ext uri="{D42A27DB-BD31-4B8C-83A1-F6EECF244321}">
                  <p14:modId xmlns:p14="http://schemas.microsoft.com/office/powerpoint/2010/main" val="788700759"/>
                </p:ext>
              </p:extLst>
            </p:nvPr>
          </p:nvGraphicFramePr>
          <p:xfrm>
            <a:off x="344488" y="2598658"/>
            <a:ext cx="3455743" cy="3935235"/>
          </p:xfrm>
          <a:graphic>
            <a:graphicData uri="http://schemas.openxmlformats.org/drawingml/2006/chart">
              <c:chart xmlns:c="http://schemas.openxmlformats.org/drawingml/2006/chart" xmlns:r="http://schemas.openxmlformats.org/officeDocument/2006/relationships" r:id="rId3"/>
            </a:graphicData>
          </a:graphic>
        </p:graphicFrame>
        <p:sp>
          <p:nvSpPr>
            <p:cNvPr id="46" name="TextBox 45"/>
            <p:cNvSpPr txBox="1"/>
            <p:nvPr/>
          </p:nvSpPr>
          <p:spPr>
            <a:xfrm>
              <a:off x="1607344" y="2891036"/>
              <a:ext cx="2265535" cy="215444"/>
            </a:xfrm>
            <a:prstGeom prst="rect">
              <a:avLst/>
            </a:prstGeom>
            <a:noFill/>
          </p:spPr>
          <p:txBody>
            <a:bodyPr wrap="square" rtlCol="0">
              <a:spAutoFit/>
            </a:bodyPr>
            <a:lstStyle/>
            <a:p>
              <a:r>
                <a:rPr lang="es-ES" sz="800" b="1" dirty="0" smtClean="0"/>
                <a:t>Asientos ofertados por ruta doméstica</a:t>
              </a:r>
              <a:endParaRPr lang="es-ES" sz="800" b="1" dirty="0"/>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p>
          <a:p>
            <a:pPr fontAlgn="base">
              <a:spcBef>
                <a:spcPct val="0"/>
              </a:spcBef>
              <a:spcAft>
                <a:spcPct val="0"/>
              </a:spcAft>
            </a:pPr>
            <a:r>
              <a:rPr lang="es-ES" sz="1600" dirty="0" smtClean="0">
                <a:solidFill>
                  <a:srgbClr val="00B0F0"/>
                </a:solidFill>
                <a:cs typeface="Arial" charset="0"/>
              </a:rPr>
              <a:t>Caracterización del Aeropuerto: Evolución del tráfico</a:t>
            </a:r>
            <a:r>
              <a:rPr lang="es-ES" sz="1600" dirty="0">
                <a:solidFill>
                  <a:srgbClr val="00B0F0"/>
                </a:solidFill>
                <a:cs typeface="Arial" charset="0"/>
              </a:rPr>
              <a:t>, oferta de rutas </a:t>
            </a:r>
            <a:r>
              <a:rPr lang="es-ES" sz="1600" dirty="0" smtClean="0">
                <a:solidFill>
                  <a:srgbClr val="00B0F0"/>
                </a:solidFill>
                <a:cs typeface="Arial" charset="0"/>
              </a:rPr>
              <a:t>y principales compañías (i/iii)</a:t>
            </a:r>
            <a:endParaRPr lang="es-ES" sz="1600"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302</a:t>
            </a:fld>
            <a:endParaRPr lang="es-ES" dirty="0">
              <a:solidFill>
                <a:srgbClr val="002776"/>
              </a:solidFill>
            </a:endParaRPr>
          </a:p>
        </p:txBody>
      </p:sp>
      <p:sp>
        <p:nvSpPr>
          <p:cNvPr id="5" name="AutoShape 2" descr="Resultado de imagen de copa airlines logo"/>
          <p:cNvSpPr>
            <a:spLocks noChangeAspect="1" noChangeArrowheads="1"/>
          </p:cNvSpPr>
          <p:nvPr/>
        </p:nvSpPr>
        <p:spPr bwMode="auto">
          <a:xfrm>
            <a:off x="-31750" y="-1365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
        <p:nvSpPr>
          <p:cNvPr id="34" name="TextBox 33"/>
          <p:cNvSpPr txBox="1"/>
          <p:nvPr/>
        </p:nvSpPr>
        <p:spPr>
          <a:xfrm>
            <a:off x="315114" y="896728"/>
            <a:ext cx="4995774" cy="261610"/>
          </a:xfrm>
          <a:prstGeom prst="rect">
            <a:avLst/>
          </a:prstGeom>
          <a:noFill/>
        </p:spPr>
        <p:txBody>
          <a:bodyPr wrap="square" rtlCol="0">
            <a:spAutoFit/>
          </a:bodyPr>
          <a:lstStyle/>
          <a:p>
            <a:r>
              <a:rPr lang="es-ES" sz="1100" b="1" dirty="0" smtClean="0">
                <a:solidFill>
                  <a:srgbClr val="002776"/>
                </a:solidFill>
              </a:rPr>
              <a:t>Caracterización del Tráfico Doméstico</a:t>
            </a:r>
            <a:endParaRPr lang="es-ES" sz="1100" b="1" dirty="0">
              <a:solidFill>
                <a:srgbClr val="3C8A2E">
                  <a:lumMod val="75000"/>
                </a:srgbClr>
              </a:solidFill>
            </a:endParaRPr>
          </a:p>
        </p:txBody>
      </p:sp>
      <p:sp>
        <p:nvSpPr>
          <p:cNvPr id="42" name="TextBox 41"/>
          <p:cNvSpPr txBox="1"/>
          <p:nvPr/>
        </p:nvSpPr>
        <p:spPr>
          <a:xfrm>
            <a:off x="315114" y="896728"/>
            <a:ext cx="4995774" cy="261610"/>
          </a:xfrm>
          <a:prstGeom prst="rect">
            <a:avLst/>
          </a:prstGeom>
          <a:noFill/>
        </p:spPr>
        <p:txBody>
          <a:bodyPr wrap="square" rtlCol="0">
            <a:spAutoFit/>
          </a:bodyPr>
          <a:lstStyle/>
          <a:p>
            <a:r>
              <a:rPr lang="es-ES" sz="1100" b="1" dirty="0" smtClean="0"/>
              <a:t>Caracterización del Tráfico Doméstico</a:t>
            </a:r>
            <a:endParaRPr lang="es-ES" sz="1100" b="1" dirty="0">
              <a:solidFill>
                <a:schemeClr val="accent4">
                  <a:lumMod val="75000"/>
                </a:schemeClr>
              </a:solidFill>
            </a:endParaRPr>
          </a:p>
        </p:txBody>
      </p:sp>
      <p:sp>
        <p:nvSpPr>
          <p:cNvPr id="43" name="TextBox 42"/>
          <p:cNvSpPr txBox="1"/>
          <p:nvPr/>
        </p:nvSpPr>
        <p:spPr>
          <a:xfrm>
            <a:off x="1178457" y="3821595"/>
            <a:ext cx="755010" cy="246221"/>
          </a:xfrm>
          <a:prstGeom prst="rect">
            <a:avLst/>
          </a:prstGeom>
          <a:noFill/>
        </p:spPr>
        <p:txBody>
          <a:bodyPr wrap="square" rtlCol="0">
            <a:spAutoFit/>
          </a:bodyPr>
          <a:lstStyle/>
          <a:p>
            <a:pPr algn="ctr"/>
            <a:r>
              <a:rPr lang="es-ES" sz="1000" b="1" dirty="0" smtClean="0"/>
              <a:t>2015</a:t>
            </a:r>
            <a:endParaRPr lang="es-ES" sz="1000" b="1" dirty="0"/>
          </a:p>
        </p:txBody>
      </p:sp>
      <p:grpSp>
        <p:nvGrpSpPr>
          <p:cNvPr id="47" name="Group 46"/>
          <p:cNvGrpSpPr/>
          <p:nvPr/>
        </p:nvGrpSpPr>
        <p:grpSpPr>
          <a:xfrm>
            <a:off x="267517" y="1188727"/>
            <a:ext cx="3583626" cy="1736217"/>
            <a:chOff x="267517" y="1082017"/>
            <a:chExt cx="3583626" cy="1736217"/>
          </a:xfrm>
        </p:grpSpPr>
        <p:graphicFrame>
          <p:nvGraphicFramePr>
            <p:cNvPr id="48" name="Chart 47"/>
            <p:cNvGraphicFramePr>
              <a:graphicFrameLocks/>
            </p:cNvGraphicFramePr>
            <p:nvPr>
              <p:extLst>
                <p:ext uri="{D42A27DB-BD31-4B8C-83A1-F6EECF244321}">
                  <p14:modId xmlns:p14="http://schemas.microsoft.com/office/powerpoint/2010/main" val="393352199"/>
                </p:ext>
              </p:extLst>
            </p:nvPr>
          </p:nvGraphicFramePr>
          <p:xfrm>
            <a:off x="267517" y="1189739"/>
            <a:ext cx="3532714" cy="1628495"/>
          </p:xfrm>
          <a:graphic>
            <a:graphicData uri="http://schemas.openxmlformats.org/drawingml/2006/chart">
              <c:chart xmlns:c="http://schemas.openxmlformats.org/drawingml/2006/chart" xmlns:r="http://schemas.openxmlformats.org/officeDocument/2006/relationships" r:id="rId4"/>
            </a:graphicData>
          </a:graphic>
        </p:graphicFrame>
        <p:sp>
          <p:nvSpPr>
            <p:cNvPr id="49" name="TextBox 48"/>
            <p:cNvSpPr txBox="1"/>
            <p:nvPr/>
          </p:nvSpPr>
          <p:spPr>
            <a:xfrm>
              <a:off x="1995387" y="1082017"/>
              <a:ext cx="1855756" cy="215444"/>
            </a:xfrm>
            <a:prstGeom prst="rect">
              <a:avLst/>
            </a:prstGeom>
            <a:noFill/>
          </p:spPr>
          <p:txBody>
            <a:bodyPr wrap="square" rtlCol="0">
              <a:spAutoFit/>
            </a:bodyPr>
            <a:lstStyle/>
            <a:p>
              <a:r>
                <a:rPr lang="es-ES" sz="800" b="1" dirty="0" smtClean="0"/>
                <a:t>Oferta de asientos por aerolínea</a:t>
              </a:r>
              <a:endParaRPr lang="es-ES" sz="800" b="1" dirty="0"/>
            </a:p>
          </p:txBody>
        </p:sp>
        <p:sp>
          <p:nvSpPr>
            <p:cNvPr id="50" name="Rounded Rectangle 49"/>
            <p:cNvSpPr/>
            <p:nvPr/>
          </p:nvSpPr>
          <p:spPr>
            <a:xfrm>
              <a:off x="1982747" y="1383254"/>
              <a:ext cx="648000" cy="1440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smtClean="0">
                  <a:solidFill>
                    <a:schemeClr val="bg1"/>
                  </a:solidFill>
                </a:rPr>
                <a:t>TAME</a:t>
              </a:r>
              <a:endParaRPr lang="es-ES" sz="800" dirty="0">
                <a:solidFill>
                  <a:schemeClr val="bg1"/>
                </a:solidFill>
              </a:endParaRPr>
            </a:p>
          </p:txBody>
        </p:sp>
        <p:sp>
          <p:nvSpPr>
            <p:cNvPr id="51" name="Rounded Rectangle 50"/>
            <p:cNvSpPr/>
            <p:nvPr/>
          </p:nvSpPr>
          <p:spPr>
            <a:xfrm>
              <a:off x="2630747" y="1648116"/>
              <a:ext cx="648000" cy="14400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smtClean="0">
                  <a:solidFill>
                    <a:schemeClr val="bg1"/>
                  </a:solidFill>
                </a:rPr>
                <a:t>LAN</a:t>
              </a:r>
              <a:endParaRPr lang="es-ES" sz="800" dirty="0">
                <a:solidFill>
                  <a:schemeClr val="bg1"/>
                </a:solidFill>
              </a:endParaRPr>
            </a:p>
          </p:txBody>
        </p:sp>
        <p:sp>
          <p:nvSpPr>
            <p:cNvPr id="52" name="Rounded Rectangle 51"/>
            <p:cNvSpPr/>
            <p:nvPr/>
          </p:nvSpPr>
          <p:spPr>
            <a:xfrm>
              <a:off x="2504728" y="2103917"/>
              <a:ext cx="648000" cy="1440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smtClean="0">
                  <a:solidFill>
                    <a:schemeClr val="bg1"/>
                  </a:solidFill>
                </a:rPr>
                <a:t>AVIANCA</a:t>
              </a:r>
              <a:endParaRPr lang="es-ES" sz="800" dirty="0">
                <a:solidFill>
                  <a:schemeClr val="bg1"/>
                </a:solidFill>
              </a:endParaRPr>
            </a:p>
          </p:txBody>
        </p:sp>
      </p:grpSp>
      <p:pic>
        <p:nvPicPr>
          <p:cNvPr id="53" name="Picture 5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266034" y="908720"/>
            <a:ext cx="1178543" cy="883908"/>
          </a:xfrm>
          <a:prstGeom prst="rect">
            <a:avLst/>
          </a:prstGeom>
        </p:spPr>
      </p:pic>
      <p:grpSp>
        <p:nvGrpSpPr>
          <p:cNvPr id="54" name="Group 53"/>
          <p:cNvGrpSpPr/>
          <p:nvPr/>
        </p:nvGrpSpPr>
        <p:grpSpPr>
          <a:xfrm>
            <a:off x="3715944" y="1119947"/>
            <a:ext cx="805008" cy="537900"/>
            <a:chOff x="5736956" y="1123899"/>
            <a:chExt cx="928103" cy="597984"/>
          </a:xfrm>
        </p:grpSpPr>
        <p:graphicFrame>
          <p:nvGraphicFramePr>
            <p:cNvPr id="55" name="Chart 54"/>
            <p:cNvGraphicFramePr>
              <a:graphicFrameLocks/>
            </p:cNvGraphicFramePr>
            <p:nvPr>
              <p:extLst/>
            </p:nvPr>
          </p:nvGraphicFramePr>
          <p:xfrm>
            <a:off x="5736956" y="1123899"/>
            <a:ext cx="928103" cy="597984"/>
          </p:xfrm>
          <a:graphic>
            <a:graphicData uri="http://schemas.openxmlformats.org/drawingml/2006/chart">
              <c:chart xmlns:c="http://schemas.openxmlformats.org/drawingml/2006/chart" xmlns:r="http://schemas.openxmlformats.org/officeDocument/2006/relationships" r:id="rId6"/>
            </a:graphicData>
          </a:graphic>
        </p:graphicFrame>
        <p:sp>
          <p:nvSpPr>
            <p:cNvPr id="56" name="TextBox 55"/>
            <p:cNvSpPr txBox="1"/>
            <p:nvPr/>
          </p:nvSpPr>
          <p:spPr>
            <a:xfrm>
              <a:off x="6032634" y="1314635"/>
              <a:ext cx="492618" cy="239509"/>
            </a:xfrm>
            <a:prstGeom prst="rect">
              <a:avLst/>
            </a:prstGeom>
            <a:noFill/>
          </p:spPr>
          <p:txBody>
            <a:bodyPr wrap="square" rtlCol="0">
              <a:spAutoFit/>
            </a:bodyPr>
            <a:lstStyle/>
            <a:p>
              <a:r>
                <a:rPr lang="es-ES" sz="800" b="1" dirty="0" smtClean="0">
                  <a:solidFill>
                    <a:schemeClr val="accent4"/>
                  </a:solidFill>
                </a:rPr>
                <a:t>53%</a:t>
              </a:r>
              <a:endParaRPr lang="es-ES" sz="800" b="1" dirty="0">
                <a:solidFill>
                  <a:schemeClr val="accent4"/>
                </a:solidFill>
              </a:endParaRPr>
            </a:p>
          </p:txBody>
        </p:sp>
      </p:grpSp>
      <p:grpSp>
        <p:nvGrpSpPr>
          <p:cNvPr id="57" name="Group 56"/>
          <p:cNvGrpSpPr/>
          <p:nvPr/>
        </p:nvGrpSpPr>
        <p:grpSpPr>
          <a:xfrm>
            <a:off x="3715944" y="3233657"/>
            <a:ext cx="805008" cy="537900"/>
            <a:chOff x="5736956" y="1123899"/>
            <a:chExt cx="928103" cy="597984"/>
          </a:xfrm>
        </p:grpSpPr>
        <p:graphicFrame>
          <p:nvGraphicFramePr>
            <p:cNvPr id="58" name="Chart 57"/>
            <p:cNvGraphicFramePr>
              <a:graphicFrameLocks/>
            </p:cNvGraphicFramePr>
            <p:nvPr>
              <p:extLst/>
            </p:nvPr>
          </p:nvGraphicFramePr>
          <p:xfrm>
            <a:off x="5736956" y="1123899"/>
            <a:ext cx="928103" cy="597984"/>
          </p:xfrm>
          <a:graphic>
            <a:graphicData uri="http://schemas.openxmlformats.org/drawingml/2006/chart">
              <c:chart xmlns:c="http://schemas.openxmlformats.org/drawingml/2006/chart" xmlns:r="http://schemas.openxmlformats.org/officeDocument/2006/relationships" r:id="rId7"/>
            </a:graphicData>
          </a:graphic>
        </p:graphicFrame>
        <p:sp>
          <p:nvSpPr>
            <p:cNvPr id="59" name="TextBox 58"/>
            <p:cNvSpPr txBox="1"/>
            <p:nvPr/>
          </p:nvSpPr>
          <p:spPr>
            <a:xfrm>
              <a:off x="6032634" y="1315168"/>
              <a:ext cx="492618" cy="239509"/>
            </a:xfrm>
            <a:prstGeom prst="rect">
              <a:avLst/>
            </a:prstGeom>
            <a:noFill/>
          </p:spPr>
          <p:txBody>
            <a:bodyPr wrap="square" rtlCol="0">
              <a:spAutoFit/>
            </a:bodyPr>
            <a:lstStyle/>
            <a:p>
              <a:r>
                <a:rPr lang="es-ES" sz="800" b="1" dirty="0" smtClean="0">
                  <a:solidFill>
                    <a:schemeClr val="tx2"/>
                  </a:solidFill>
                </a:rPr>
                <a:t>30%</a:t>
              </a:r>
              <a:endParaRPr lang="es-ES" sz="800" b="1" dirty="0">
                <a:solidFill>
                  <a:schemeClr val="tx2"/>
                </a:solidFill>
              </a:endParaRPr>
            </a:p>
          </p:txBody>
        </p:sp>
      </p:grpSp>
      <p:grpSp>
        <p:nvGrpSpPr>
          <p:cNvPr id="60" name="Group 59"/>
          <p:cNvGrpSpPr/>
          <p:nvPr/>
        </p:nvGrpSpPr>
        <p:grpSpPr>
          <a:xfrm>
            <a:off x="3715944" y="4899633"/>
            <a:ext cx="805008" cy="537900"/>
            <a:chOff x="5736956" y="1123899"/>
            <a:chExt cx="928103" cy="597984"/>
          </a:xfrm>
        </p:grpSpPr>
        <p:graphicFrame>
          <p:nvGraphicFramePr>
            <p:cNvPr id="61" name="Chart 60"/>
            <p:cNvGraphicFramePr>
              <a:graphicFrameLocks/>
            </p:cNvGraphicFramePr>
            <p:nvPr>
              <p:extLst/>
            </p:nvPr>
          </p:nvGraphicFramePr>
          <p:xfrm>
            <a:off x="5736956" y="1123899"/>
            <a:ext cx="928103" cy="597984"/>
          </p:xfrm>
          <a:graphic>
            <a:graphicData uri="http://schemas.openxmlformats.org/drawingml/2006/chart">
              <c:chart xmlns:c="http://schemas.openxmlformats.org/drawingml/2006/chart" xmlns:r="http://schemas.openxmlformats.org/officeDocument/2006/relationships" r:id="rId8"/>
            </a:graphicData>
          </a:graphic>
        </p:graphicFrame>
        <p:sp>
          <p:nvSpPr>
            <p:cNvPr id="62" name="TextBox 61"/>
            <p:cNvSpPr txBox="1"/>
            <p:nvPr/>
          </p:nvSpPr>
          <p:spPr>
            <a:xfrm>
              <a:off x="6032634" y="1324819"/>
              <a:ext cx="492618" cy="239509"/>
            </a:xfrm>
            <a:prstGeom prst="rect">
              <a:avLst/>
            </a:prstGeom>
            <a:noFill/>
          </p:spPr>
          <p:txBody>
            <a:bodyPr wrap="square" rtlCol="0">
              <a:spAutoFit/>
            </a:bodyPr>
            <a:lstStyle/>
            <a:p>
              <a:r>
                <a:rPr lang="es-ES" sz="800" b="1" dirty="0" smtClean="0">
                  <a:solidFill>
                    <a:schemeClr val="accent2"/>
                  </a:solidFill>
                </a:rPr>
                <a:t>1</a:t>
              </a:r>
              <a:r>
                <a:rPr lang="es-ES" sz="800" b="1" dirty="0">
                  <a:solidFill>
                    <a:schemeClr val="accent2"/>
                  </a:solidFill>
                </a:rPr>
                <a:t>7</a:t>
              </a:r>
              <a:r>
                <a:rPr lang="es-ES" sz="800" b="1" dirty="0" smtClean="0">
                  <a:solidFill>
                    <a:schemeClr val="accent2"/>
                  </a:solidFill>
                </a:rPr>
                <a:t>%</a:t>
              </a:r>
              <a:endParaRPr lang="es-ES" sz="800" b="1" dirty="0">
                <a:solidFill>
                  <a:schemeClr val="accent2"/>
                </a:solidFill>
              </a:endParaRPr>
            </a:p>
          </p:txBody>
        </p:sp>
      </p:grpSp>
      <p:pic>
        <p:nvPicPr>
          <p:cNvPr id="63" name="Picture 62"/>
          <p:cNvPicPr/>
          <p:nvPr/>
        </p:nvPicPr>
        <p:blipFill>
          <a:blip r:embed="rId9" cstate="print">
            <a:extLst>
              <a:ext uri="{28A0092B-C50C-407E-A947-70E740481C1C}">
                <a14:useLocalDpi xmlns:a14="http://schemas.microsoft.com/office/drawing/2010/main" val="0"/>
              </a:ext>
            </a:extLst>
          </a:blip>
          <a:stretch>
            <a:fillRect/>
          </a:stretch>
        </p:blipFill>
        <p:spPr>
          <a:xfrm>
            <a:off x="4456917" y="5080365"/>
            <a:ext cx="944676" cy="224438"/>
          </a:xfrm>
          <a:prstGeom prst="rect">
            <a:avLst/>
          </a:prstGeom>
          <a:solidFill>
            <a:schemeClr val="bg1"/>
          </a:solidFill>
        </p:spPr>
      </p:pic>
      <p:pic>
        <p:nvPicPr>
          <p:cNvPr id="64" name="Picture 63"/>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4456917" y="3337986"/>
            <a:ext cx="853971" cy="304868"/>
          </a:xfrm>
          <a:prstGeom prst="rect">
            <a:avLst/>
          </a:prstGeom>
        </p:spPr>
      </p:pic>
      <p:sp>
        <p:nvSpPr>
          <p:cNvPr id="65" name="Content Placeholder 5"/>
          <p:cNvSpPr txBox="1">
            <a:spLocks/>
          </p:cNvSpPr>
          <p:nvPr/>
        </p:nvSpPr>
        <p:spPr bwMode="auto">
          <a:xfrm>
            <a:off x="4212333" y="1604536"/>
            <a:ext cx="5399793" cy="157694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800" dirty="0" err="1" smtClean="0"/>
              <a:t>Tame</a:t>
            </a:r>
            <a:r>
              <a:rPr lang="es-ES" sz="800" dirty="0" smtClean="0"/>
              <a:t> ofertó el 53% de asientos en el segmento domestico en 2015.</a:t>
            </a:r>
          </a:p>
          <a:p>
            <a:pPr marL="171450" indent="-171450" algn="just">
              <a:buFont typeface="Arial" panose="020B0604020202020204" pitchFamily="34" charset="0"/>
              <a:buChar char="•"/>
            </a:pPr>
            <a:r>
              <a:rPr lang="es-ES" sz="800" dirty="0" smtClean="0"/>
              <a:t>Oferta 9 destinos nacionales: Guayaquil, Cuenca, Coca, Manta, Loja, Santa Rosa, Lago, Esmeraldas y Salinas. </a:t>
            </a:r>
          </a:p>
          <a:p>
            <a:pPr marL="171450" indent="-171450" algn="just">
              <a:buFont typeface="Arial" panose="020B0604020202020204" pitchFamily="34" charset="0"/>
              <a:buChar char="•"/>
            </a:pPr>
            <a:r>
              <a:rPr lang="es-ES" sz="800" dirty="0" smtClean="0"/>
              <a:t>La ruta con Guayaquil constituye su principal destino doméstico la cual opera con una frecuencia de 9 vuelos diarios, dos de ellos con conexión a las Islas Galápagos a través de Guayaquil. </a:t>
            </a:r>
            <a:r>
              <a:rPr lang="es-ES" sz="800" dirty="0" err="1" smtClean="0"/>
              <a:t>Tame</a:t>
            </a:r>
            <a:r>
              <a:rPr lang="es-ES" sz="800" dirty="0" smtClean="0"/>
              <a:t> no ofrece vuelos directos hasta las islas desde Quito pese a que este destino resulta uno de los principales atractivos turísticos de Ecuador.</a:t>
            </a:r>
          </a:p>
          <a:p>
            <a:pPr marL="171450" indent="-171450" algn="just">
              <a:buFont typeface="Arial" panose="020B0604020202020204" pitchFamily="34" charset="0"/>
              <a:buChar char="•"/>
            </a:pPr>
            <a:r>
              <a:rPr lang="es-ES" sz="800" dirty="0" smtClean="0"/>
              <a:t>El resto de destinos operan con una frecuencia de 1 a 3 vuelos diarios.</a:t>
            </a:r>
          </a:p>
          <a:p>
            <a:pPr marL="171450" indent="-171450" algn="just">
              <a:buFont typeface="Arial" panose="020B0604020202020204" pitchFamily="34" charset="0"/>
              <a:buChar char="•"/>
            </a:pPr>
            <a:r>
              <a:rPr lang="es-ES" sz="800" dirty="0" smtClean="0"/>
              <a:t>Como medida dentro de su plan de reducción de costes cesó la operación hacia el aeropuerto de Macas este año.</a:t>
            </a:r>
          </a:p>
          <a:p>
            <a:pPr marL="171450" indent="-171450" algn="just">
              <a:buFont typeface="Arial" panose="020B0604020202020204" pitchFamily="34" charset="0"/>
              <a:buChar char="•"/>
            </a:pPr>
            <a:r>
              <a:rPr lang="es-ES" sz="800" dirty="0" err="1" smtClean="0"/>
              <a:t>Tame</a:t>
            </a:r>
            <a:r>
              <a:rPr lang="es-ES" sz="800" dirty="0" smtClean="0"/>
              <a:t> solo posee una alianza de código compartido con Copa.</a:t>
            </a:r>
          </a:p>
          <a:p>
            <a:pPr marL="171450" indent="-171450" algn="just">
              <a:buFont typeface="Arial" panose="020B0604020202020204" pitchFamily="34" charset="0"/>
              <a:buChar char="•"/>
            </a:pPr>
            <a:r>
              <a:rPr lang="es-ES" sz="800" dirty="0"/>
              <a:t>En la actualidad la aerolínea ecuatoriana se encuentra en búsqueda de un socio privado para iniciar una alianza Público-Privada. El gobierno ha declarado recientemente que compañías chinas y Avianca son potenciales inversores.</a:t>
            </a:r>
          </a:p>
          <a:p>
            <a:pPr marL="171450" indent="-171450" algn="just">
              <a:buFont typeface="Arial" panose="020B0604020202020204" pitchFamily="34" charset="0"/>
              <a:buChar char="•"/>
            </a:pPr>
            <a:endParaRPr lang="es-ES" sz="800" dirty="0" smtClean="0"/>
          </a:p>
          <a:p>
            <a:pPr marL="171450" indent="-171450" algn="just">
              <a:buFont typeface="Arial" panose="020B0604020202020204" pitchFamily="34" charset="0"/>
              <a:buChar char="•"/>
            </a:pPr>
            <a:endParaRPr lang="es-ES" sz="800" dirty="0" smtClean="0"/>
          </a:p>
          <a:p>
            <a:pPr marL="171450" indent="-171450" algn="just">
              <a:buFont typeface="Arial" panose="020B0604020202020204" pitchFamily="34" charset="0"/>
              <a:buChar char="•"/>
            </a:pPr>
            <a:endParaRPr lang="es-ES" sz="800" dirty="0"/>
          </a:p>
        </p:txBody>
      </p:sp>
      <p:sp>
        <p:nvSpPr>
          <p:cNvPr id="66" name="Content Placeholder 5"/>
          <p:cNvSpPr txBox="1">
            <a:spLocks/>
          </p:cNvSpPr>
          <p:nvPr/>
        </p:nvSpPr>
        <p:spPr bwMode="auto">
          <a:xfrm>
            <a:off x="4212333" y="3734882"/>
            <a:ext cx="5410490" cy="106227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800" dirty="0" err="1" smtClean="0"/>
              <a:t>Lan</a:t>
            </a:r>
            <a:r>
              <a:rPr lang="es-ES" sz="800" dirty="0" smtClean="0"/>
              <a:t> ofertó el 30% de asientos en el segmento domestico en 2015.</a:t>
            </a:r>
            <a:r>
              <a:rPr lang="es-ES" sz="800" dirty="0"/>
              <a:t> </a:t>
            </a:r>
            <a:endParaRPr lang="es-ES" sz="800" dirty="0" smtClean="0"/>
          </a:p>
          <a:p>
            <a:pPr marL="171450" indent="-171450" algn="just">
              <a:buFont typeface="Arial" panose="020B0604020202020204" pitchFamily="34" charset="0"/>
              <a:buChar char="•"/>
            </a:pPr>
            <a:r>
              <a:rPr lang="es-ES" sz="800" dirty="0" smtClean="0"/>
              <a:t>En </a:t>
            </a:r>
            <a:r>
              <a:rPr lang="es-ES" sz="800" dirty="0"/>
              <a:t>Mayo de este año inició sus operaciones oficialmente como LATAM tras la fusión con TAM en 2012</a:t>
            </a:r>
            <a:r>
              <a:rPr lang="es-ES" sz="800" dirty="0" smtClean="0"/>
              <a:t>.</a:t>
            </a:r>
          </a:p>
          <a:p>
            <a:pPr marL="171450" indent="-171450" algn="just">
              <a:buFont typeface="Arial" panose="020B0604020202020204" pitchFamily="34" charset="0"/>
              <a:buChar char="•"/>
            </a:pPr>
            <a:r>
              <a:rPr lang="es-ES" sz="800" dirty="0" smtClean="0"/>
              <a:t>Oferta 3 destinos nacionales: Guayaquil, Cuenca y Galápagos. </a:t>
            </a:r>
          </a:p>
          <a:p>
            <a:pPr marL="171450" indent="-171450" algn="just">
              <a:buFont typeface="Arial" panose="020B0604020202020204" pitchFamily="34" charset="0"/>
              <a:buChar char="•"/>
            </a:pPr>
            <a:r>
              <a:rPr lang="es-ES" sz="800" dirty="0" smtClean="0"/>
              <a:t>La ruta con Guayaquil constituye su principal destino doméstico la cual opera con una frecuencia de 11 vuelos diarios, dos de ellos con conexión a las Islas Galápagos a través de Guayaquil. LATAM ofrece un vuelo directo hasta las islas desde Quito.</a:t>
            </a:r>
          </a:p>
          <a:p>
            <a:pPr marL="171450" indent="-171450" algn="just">
              <a:buFont typeface="Arial" panose="020B0604020202020204" pitchFamily="34" charset="0"/>
              <a:buChar char="•"/>
            </a:pPr>
            <a:r>
              <a:rPr lang="es-ES" sz="800" dirty="0" smtClean="0"/>
              <a:t>Compite con </a:t>
            </a:r>
            <a:r>
              <a:rPr lang="es-ES" sz="800" dirty="0" err="1" smtClean="0"/>
              <a:t>Tame</a:t>
            </a:r>
            <a:r>
              <a:rPr lang="es-ES" sz="800" dirty="0" smtClean="0"/>
              <a:t> en su ruta Quito-Cuenca donde LATAM vuela con una frecuencia de 2 vuelos/día.</a:t>
            </a:r>
          </a:p>
        </p:txBody>
      </p:sp>
      <p:sp>
        <p:nvSpPr>
          <p:cNvPr id="67" name="Content Placeholder 5"/>
          <p:cNvSpPr txBox="1">
            <a:spLocks/>
          </p:cNvSpPr>
          <p:nvPr/>
        </p:nvSpPr>
        <p:spPr bwMode="auto">
          <a:xfrm>
            <a:off x="4212333" y="5454894"/>
            <a:ext cx="5410490" cy="93595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800" dirty="0" smtClean="0"/>
              <a:t>Avianca ofertó el 17% de asientos en el segmento domestico en 2015.</a:t>
            </a:r>
          </a:p>
          <a:p>
            <a:pPr marL="171450" indent="-171450" algn="just">
              <a:buFont typeface="Arial" panose="020B0604020202020204" pitchFamily="34" charset="0"/>
              <a:buChar char="•"/>
            </a:pPr>
            <a:r>
              <a:rPr lang="es-ES" sz="800" dirty="0" smtClean="0"/>
              <a:t>Oferta 4 destinos nacionales: Guayaquil, Coca, Manta y las islas Galápagos. </a:t>
            </a:r>
          </a:p>
          <a:p>
            <a:pPr marL="171450" indent="-171450" algn="just">
              <a:buFont typeface="Arial" panose="020B0604020202020204" pitchFamily="34" charset="0"/>
              <a:buChar char="•"/>
            </a:pPr>
            <a:r>
              <a:rPr lang="es-ES" sz="800" dirty="0" smtClean="0"/>
              <a:t>Oferta 5 vuelos diarios hacia Guayaquil, dos de ellos con conexión a las Islas Galápagos y uno a San Cristóbal a través de Guayaquil. Además ofrece 1 vuelo directo al día hasta las Islas Galápagos.</a:t>
            </a:r>
          </a:p>
          <a:p>
            <a:pPr marL="171450" indent="-171450" algn="just">
              <a:buFont typeface="Arial" panose="020B0604020202020204" pitchFamily="34" charset="0"/>
              <a:buChar char="•"/>
            </a:pPr>
            <a:r>
              <a:rPr lang="es-ES" sz="800" dirty="0"/>
              <a:t>Avianca </a:t>
            </a:r>
            <a:r>
              <a:rPr lang="es-ES" sz="800" dirty="0" smtClean="0"/>
              <a:t>inició su actividad doméstica en Quito después de absorber a la aerolínea ecuatoriana Aerolíneas Galápagos (</a:t>
            </a:r>
            <a:r>
              <a:rPr lang="es-ES" sz="800" dirty="0" err="1" smtClean="0"/>
              <a:t>Aerogal</a:t>
            </a:r>
            <a:r>
              <a:rPr lang="es-ES" sz="800" dirty="0" smtClean="0"/>
              <a:t>) en 2013.</a:t>
            </a:r>
          </a:p>
          <a:p>
            <a:pPr marL="171450" indent="-171450" algn="just">
              <a:buFont typeface="Arial" panose="020B0604020202020204" pitchFamily="34" charset="0"/>
              <a:buChar char="•"/>
            </a:pPr>
            <a:endParaRPr lang="es-ES" sz="800" dirty="0"/>
          </a:p>
        </p:txBody>
      </p:sp>
      <p:sp>
        <p:nvSpPr>
          <p:cNvPr id="68" name="TextBox 67"/>
          <p:cNvSpPr txBox="1"/>
          <p:nvPr/>
        </p:nvSpPr>
        <p:spPr>
          <a:xfrm>
            <a:off x="628081" y="6381908"/>
            <a:ext cx="4699859" cy="215444"/>
          </a:xfrm>
          <a:prstGeom prst="rect">
            <a:avLst/>
          </a:prstGeom>
          <a:noFill/>
        </p:spPr>
        <p:txBody>
          <a:bodyPr wrap="square" rtlCol="0">
            <a:spAutoFit/>
          </a:bodyPr>
          <a:lstStyle/>
          <a:p>
            <a:r>
              <a:rPr lang="es-ES" sz="800" dirty="0" smtClean="0">
                <a:solidFill>
                  <a:schemeClr val="bg2">
                    <a:lumMod val="50000"/>
                  </a:schemeClr>
                </a:solidFill>
              </a:rPr>
              <a:t>Fuentes: </a:t>
            </a:r>
            <a:r>
              <a:rPr lang="es-ES" sz="800" dirty="0" err="1" smtClean="0">
                <a:solidFill>
                  <a:schemeClr val="bg2">
                    <a:lumMod val="50000"/>
                  </a:schemeClr>
                </a:solidFill>
              </a:rPr>
              <a:t>Flightglobal</a:t>
            </a:r>
            <a:r>
              <a:rPr lang="es-ES" sz="800" dirty="0" smtClean="0">
                <a:solidFill>
                  <a:schemeClr val="bg2">
                    <a:lumMod val="50000"/>
                  </a:schemeClr>
                </a:solidFill>
              </a:rPr>
              <a:t>, páginas web oficiales de los aeropuertos de Avianca, </a:t>
            </a:r>
            <a:r>
              <a:rPr lang="es-ES" sz="800" dirty="0" err="1" smtClean="0">
                <a:solidFill>
                  <a:schemeClr val="bg2">
                    <a:lumMod val="50000"/>
                  </a:schemeClr>
                </a:solidFill>
              </a:rPr>
              <a:t>Tame</a:t>
            </a:r>
            <a:r>
              <a:rPr lang="es-ES" sz="800" dirty="0">
                <a:solidFill>
                  <a:schemeClr val="bg2">
                    <a:lumMod val="50000"/>
                  </a:schemeClr>
                </a:solidFill>
              </a:rPr>
              <a:t> </a:t>
            </a:r>
            <a:r>
              <a:rPr lang="es-ES" sz="800" dirty="0" smtClean="0">
                <a:solidFill>
                  <a:schemeClr val="bg2">
                    <a:lumMod val="50000"/>
                  </a:schemeClr>
                </a:solidFill>
              </a:rPr>
              <a:t>y </a:t>
            </a:r>
            <a:r>
              <a:rPr lang="es-ES" sz="800" dirty="0" err="1" smtClean="0">
                <a:solidFill>
                  <a:schemeClr val="bg2">
                    <a:lumMod val="50000"/>
                  </a:schemeClr>
                </a:solidFill>
              </a:rPr>
              <a:t>Latam</a:t>
            </a:r>
            <a:r>
              <a:rPr lang="es-ES" sz="800" dirty="0" smtClean="0">
                <a:solidFill>
                  <a:schemeClr val="bg2">
                    <a:lumMod val="50000"/>
                  </a:schemeClr>
                </a:solidFill>
              </a:rPr>
              <a:t>.</a:t>
            </a:r>
            <a:endParaRPr lang="es-ES" sz="800" dirty="0">
              <a:solidFill>
                <a:schemeClr val="bg2">
                  <a:lumMod val="50000"/>
                </a:schemeClr>
              </a:solidFill>
            </a:endParaRPr>
          </a:p>
        </p:txBody>
      </p:sp>
      <p:sp>
        <p:nvSpPr>
          <p:cNvPr id="69" name="Rectangle 68"/>
          <p:cNvSpPr/>
          <p:nvPr/>
        </p:nvSpPr>
        <p:spPr>
          <a:xfrm>
            <a:off x="920552" y="6186392"/>
            <a:ext cx="2483796" cy="200055"/>
          </a:xfrm>
          <a:prstGeom prst="rect">
            <a:avLst/>
          </a:prstGeom>
        </p:spPr>
        <p:txBody>
          <a:bodyPr wrap="square">
            <a:spAutoFit/>
          </a:bodyPr>
          <a:lstStyle/>
          <a:p>
            <a:r>
              <a:rPr lang="es-ES" sz="700" dirty="0">
                <a:solidFill>
                  <a:schemeClr val="bg1">
                    <a:lumMod val="50000"/>
                  </a:schemeClr>
                </a:solidFill>
              </a:rPr>
              <a:t>* La ruta a </a:t>
            </a:r>
            <a:r>
              <a:rPr lang="es-ES" sz="700" dirty="0" smtClean="0">
                <a:solidFill>
                  <a:schemeClr val="bg1">
                    <a:lumMod val="50000"/>
                  </a:schemeClr>
                </a:solidFill>
              </a:rPr>
              <a:t>Macas ha </a:t>
            </a:r>
            <a:r>
              <a:rPr lang="es-ES" sz="700" dirty="0">
                <a:solidFill>
                  <a:schemeClr val="bg1">
                    <a:lumMod val="50000"/>
                  </a:schemeClr>
                </a:solidFill>
              </a:rPr>
              <a:t>sido cancelada en 2016.</a:t>
            </a:r>
          </a:p>
        </p:txBody>
      </p:sp>
    </p:spTree>
    <p:extLst>
      <p:ext uri="{BB962C8B-B14F-4D97-AF65-F5344CB8AC3E}">
        <p14:creationId xmlns:p14="http://schemas.microsoft.com/office/powerpoint/2010/main" val="4155998957"/>
      </p:ext>
    </p:extLst>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p>
          <a:p>
            <a:pPr fontAlgn="base">
              <a:spcBef>
                <a:spcPct val="0"/>
              </a:spcBef>
              <a:spcAft>
                <a:spcPct val="0"/>
              </a:spcAft>
            </a:pPr>
            <a:r>
              <a:rPr lang="es-ES" sz="1600" dirty="0" smtClean="0">
                <a:solidFill>
                  <a:srgbClr val="00B0F0"/>
                </a:solidFill>
                <a:cs typeface="Arial" charset="0"/>
              </a:rPr>
              <a:t>Caracterización del Aeropuerto: </a:t>
            </a:r>
            <a:r>
              <a:rPr lang="es-ES" sz="1600" dirty="0">
                <a:solidFill>
                  <a:srgbClr val="00B0F0"/>
                </a:solidFill>
                <a:cs typeface="Arial" charset="0"/>
              </a:rPr>
              <a:t>Evolución del tráfico, </a:t>
            </a:r>
            <a:r>
              <a:rPr lang="es-ES" sz="1600" dirty="0" smtClean="0">
                <a:solidFill>
                  <a:srgbClr val="00B0F0"/>
                </a:solidFill>
                <a:cs typeface="Arial" charset="0"/>
              </a:rPr>
              <a:t>oferta de rutas </a:t>
            </a:r>
            <a:r>
              <a:rPr lang="es-ES" sz="1600" dirty="0">
                <a:solidFill>
                  <a:srgbClr val="00B0F0"/>
                </a:solidFill>
                <a:cs typeface="Arial" charset="0"/>
              </a:rPr>
              <a:t>y principales </a:t>
            </a:r>
            <a:r>
              <a:rPr lang="es-ES" sz="1600" dirty="0" smtClean="0">
                <a:solidFill>
                  <a:srgbClr val="00B0F0"/>
                </a:solidFill>
                <a:cs typeface="Arial" charset="0"/>
              </a:rPr>
              <a:t>compañías (ii/iii)</a:t>
            </a:r>
            <a:endParaRPr lang="es-ES" sz="1600"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303</a:t>
            </a:fld>
            <a:endParaRPr lang="es-ES" dirty="0">
              <a:solidFill>
                <a:srgbClr val="002776"/>
              </a:solidFill>
            </a:endParaRPr>
          </a:p>
        </p:txBody>
      </p:sp>
      <p:sp>
        <p:nvSpPr>
          <p:cNvPr id="5" name="AutoShape 2" descr="Resultado de imagen de copa airlines logo"/>
          <p:cNvSpPr>
            <a:spLocks noChangeAspect="1" noChangeArrowheads="1"/>
          </p:cNvSpPr>
          <p:nvPr/>
        </p:nvSpPr>
        <p:spPr bwMode="auto">
          <a:xfrm>
            <a:off x="-31750" y="-1365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graphicFrame>
        <p:nvGraphicFramePr>
          <p:cNvPr id="24" name="Chart 23"/>
          <p:cNvGraphicFramePr>
            <a:graphicFrameLocks/>
          </p:cNvGraphicFramePr>
          <p:nvPr>
            <p:extLst>
              <p:ext uri="{D42A27DB-BD31-4B8C-83A1-F6EECF244321}">
                <p14:modId xmlns:p14="http://schemas.microsoft.com/office/powerpoint/2010/main" val="2882442788"/>
              </p:ext>
            </p:extLst>
          </p:nvPr>
        </p:nvGraphicFramePr>
        <p:xfrm>
          <a:off x="2974222" y="3254317"/>
          <a:ext cx="3689525" cy="309795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ext uri="{D42A27DB-BD31-4B8C-83A1-F6EECF244321}">
                <p14:modId xmlns:p14="http://schemas.microsoft.com/office/powerpoint/2010/main" val="3996226383"/>
              </p:ext>
            </p:extLst>
          </p:nvPr>
        </p:nvGraphicFramePr>
        <p:xfrm>
          <a:off x="184364" y="3478366"/>
          <a:ext cx="3127395" cy="2262305"/>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p:cNvSpPr txBox="1"/>
          <p:nvPr/>
        </p:nvSpPr>
        <p:spPr>
          <a:xfrm>
            <a:off x="268561" y="925617"/>
            <a:ext cx="4995774" cy="261610"/>
          </a:xfrm>
          <a:prstGeom prst="rect">
            <a:avLst/>
          </a:prstGeom>
          <a:noFill/>
        </p:spPr>
        <p:txBody>
          <a:bodyPr wrap="square" rtlCol="0">
            <a:spAutoFit/>
          </a:bodyPr>
          <a:lstStyle/>
          <a:p>
            <a:r>
              <a:rPr lang="es-ES" sz="1100" b="1" dirty="0"/>
              <a:t>Caracterización del Tráfico </a:t>
            </a:r>
            <a:r>
              <a:rPr lang="es-ES" sz="1100" b="1" dirty="0" smtClean="0"/>
              <a:t>Internacional – Quito</a:t>
            </a:r>
            <a:endParaRPr lang="es-ES" sz="1100" b="1" dirty="0">
              <a:solidFill>
                <a:schemeClr val="accent4">
                  <a:lumMod val="75000"/>
                </a:schemeClr>
              </a:solidFill>
            </a:endParaRPr>
          </a:p>
        </p:txBody>
      </p:sp>
      <p:sp>
        <p:nvSpPr>
          <p:cNvPr id="29" name="TextBox 28"/>
          <p:cNvSpPr txBox="1"/>
          <p:nvPr/>
        </p:nvSpPr>
        <p:spPr>
          <a:xfrm>
            <a:off x="865724" y="4557074"/>
            <a:ext cx="686373" cy="246221"/>
          </a:xfrm>
          <a:prstGeom prst="rect">
            <a:avLst/>
          </a:prstGeom>
          <a:noFill/>
        </p:spPr>
        <p:txBody>
          <a:bodyPr wrap="square" rtlCol="0">
            <a:spAutoFit/>
          </a:bodyPr>
          <a:lstStyle/>
          <a:p>
            <a:pPr algn="ctr"/>
            <a:r>
              <a:rPr lang="es-ES" sz="1000" b="1" dirty="0" smtClean="0"/>
              <a:t>2015</a:t>
            </a:r>
            <a:endParaRPr lang="es-ES" sz="1000" b="1" dirty="0"/>
          </a:p>
        </p:txBody>
      </p:sp>
      <p:sp>
        <p:nvSpPr>
          <p:cNvPr id="30" name="TextBox 29"/>
          <p:cNvSpPr txBox="1"/>
          <p:nvPr/>
        </p:nvSpPr>
        <p:spPr>
          <a:xfrm>
            <a:off x="378714" y="5554178"/>
            <a:ext cx="1855756" cy="215444"/>
          </a:xfrm>
          <a:prstGeom prst="rect">
            <a:avLst/>
          </a:prstGeom>
          <a:noFill/>
        </p:spPr>
        <p:txBody>
          <a:bodyPr wrap="square" rtlCol="0">
            <a:spAutoFit/>
          </a:bodyPr>
          <a:lstStyle/>
          <a:p>
            <a:r>
              <a:rPr lang="es-ES" sz="800" b="1" dirty="0" smtClean="0"/>
              <a:t>Oferta de asientos por aerolínea*</a:t>
            </a:r>
            <a:endParaRPr lang="es-ES" sz="800" b="1" dirty="0"/>
          </a:p>
        </p:txBody>
      </p:sp>
      <p:sp>
        <p:nvSpPr>
          <p:cNvPr id="36" name="TextBox 35"/>
          <p:cNvSpPr txBox="1"/>
          <p:nvPr/>
        </p:nvSpPr>
        <p:spPr>
          <a:xfrm>
            <a:off x="3419771" y="5554178"/>
            <a:ext cx="1995972" cy="338554"/>
          </a:xfrm>
          <a:prstGeom prst="rect">
            <a:avLst/>
          </a:prstGeom>
          <a:noFill/>
        </p:spPr>
        <p:txBody>
          <a:bodyPr wrap="square" rtlCol="0">
            <a:spAutoFit/>
          </a:bodyPr>
          <a:lstStyle/>
          <a:p>
            <a:r>
              <a:rPr lang="es-ES" sz="800" b="1" dirty="0" smtClean="0"/>
              <a:t>Asientos ofertados por ruta internacional – 16 Destinos*</a:t>
            </a:r>
            <a:endParaRPr lang="es-ES" sz="800" b="1" dirty="0"/>
          </a:p>
        </p:txBody>
      </p:sp>
      <p:sp>
        <p:nvSpPr>
          <p:cNvPr id="38" name="TextBox 37"/>
          <p:cNvSpPr txBox="1"/>
          <p:nvPr/>
        </p:nvSpPr>
        <p:spPr>
          <a:xfrm>
            <a:off x="3932682" y="4522967"/>
            <a:ext cx="567250" cy="246221"/>
          </a:xfrm>
          <a:prstGeom prst="rect">
            <a:avLst/>
          </a:prstGeom>
          <a:noFill/>
        </p:spPr>
        <p:txBody>
          <a:bodyPr wrap="square" rtlCol="0">
            <a:spAutoFit/>
          </a:bodyPr>
          <a:lstStyle/>
          <a:p>
            <a:pPr algn="ctr"/>
            <a:r>
              <a:rPr lang="es-ES" sz="1000" b="1" dirty="0" smtClean="0"/>
              <a:t>2015</a:t>
            </a:r>
            <a:endParaRPr lang="es-ES" sz="1000" b="1" dirty="0"/>
          </a:p>
        </p:txBody>
      </p:sp>
      <p:sp>
        <p:nvSpPr>
          <p:cNvPr id="39" name="TextBox 38"/>
          <p:cNvSpPr txBox="1"/>
          <p:nvPr/>
        </p:nvSpPr>
        <p:spPr>
          <a:xfrm>
            <a:off x="378714" y="5928264"/>
            <a:ext cx="4675733" cy="307777"/>
          </a:xfrm>
          <a:prstGeom prst="rect">
            <a:avLst/>
          </a:prstGeom>
          <a:noFill/>
        </p:spPr>
        <p:txBody>
          <a:bodyPr wrap="square" rtlCol="0">
            <a:spAutoFit/>
          </a:bodyPr>
          <a:lstStyle/>
          <a:p>
            <a:r>
              <a:rPr lang="es-ES" sz="700" dirty="0" smtClean="0"/>
              <a:t>*Los datos no recogen información sobre la ruta a Ámsterdam operada por KLM con una frecuencia diaria.</a:t>
            </a:r>
          </a:p>
          <a:p>
            <a:r>
              <a:rPr lang="es-ES" sz="700" dirty="0" smtClean="0"/>
              <a:t>* La ruta a Sao Paulo ha sido cancelada en 2016.</a:t>
            </a:r>
            <a:endParaRPr lang="es-ES" sz="700" dirty="0"/>
          </a:p>
        </p:txBody>
      </p:sp>
      <p:graphicFrame>
        <p:nvGraphicFramePr>
          <p:cNvPr id="40" name="Chart 39"/>
          <p:cNvGraphicFramePr>
            <a:graphicFrameLocks/>
          </p:cNvGraphicFramePr>
          <p:nvPr>
            <p:extLst/>
          </p:nvPr>
        </p:nvGraphicFramePr>
        <p:xfrm>
          <a:off x="6321152" y="1101496"/>
          <a:ext cx="3384376" cy="1872173"/>
        </p:xfrm>
        <a:graphic>
          <a:graphicData uri="http://schemas.openxmlformats.org/drawingml/2006/chart">
            <c:chart xmlns:c="http://schemas.openxmlformats.org/drawingml/2006/chart" xmlns:r="http://schemas.openxmlformats.org/officeDocument/2006/relationships" r:id="rId5"/>
          </a:graphicData>
        </a:graphic>
      </p:graphicFrame>
      <p:sp>
        <p:nvSpPr>
          <p:cNvPr id="41" name="TextBox 40"/>
          <p:cNvSpPr txBox="1"/>
          <p:nvPr/>
        </p:nvSpPr>
        <p:spPr>
          <a:xfrm>
            <a:off x="268561" y="3216699"/>
            <a:ext cx="4995774" cy="246221"/>
          </a:xfrm>
          <a:prstGeom prst="rect">
            <a:avLst/>
          </a:prstGeom>
          <a:noFill/>
        </p:spPr>
        <p:txBody>
          <a:bodyPr wrap="square" rtlCol="0">
            <a:spAutoFit/>
          </a:bodyPr>
          <a:lstStyle/>
          <a:p>
            <a:r>
              <a:rPr lang="es-ES" sz="1000" b="1" dirty="0" smtClean="0"/>
              <a:t>Distribución de Oferta Internacional - Quito</a:t>
            </a:r>
            <a:endParaRPr lang="es-ES" sz="1200" b="1" dirty="0">
              <a:solidFill>
                <a:schemeClr val="accent4">
                  <a:lumMod val="75000"/>
                </a:schemeClr>
              </a:solidFill>
            </a:endParaRPr>
          </a:p>
        </p:txBody>
      </p:sp>
      <p:sp>
        <p:nvSpPr>
          <p:cNvPr id="42" name="TextBox 41"/>
          <p:cNvSpPr txBox="1"/>
          <p:nvPr/>
        </p:nvSpPr>
        <p:spPr>
          <a:xfrm>
            <a:off x="6393160" y="3216699"/>
            <a:ext cx="3240360" cy="246221"/>
          </a:xfrm>
          <a:prstGeom prst="rect">
            <a:avLst/>
          </a:prstGeom>
          <a:noFill/>
        </p:spPr>
        <p:txBody>
          <a:bodyPr wrap="square" rtlCol="0">
            <a:spAutoFit/>
          </a:bodyPr>
          <a:lstStyle/>
          <a:p>
            <a:r>
              <a:rPr lang="es-ES" sz="1000" b="1" dirty="0" smtClean="0"/>
              <a:t>Distribución de Oferta Internacional - Guayaquil</a:t>
            </a:r>
            <a:endParaRPr lang="es-ES" sz="1200" b="1" dirty="0">
              <a:solidFill>
                <a:schemeClr val="accent4">
                  <a:lumMod val="75000"/>
                </a:schemeClr>
              </a:solidFill>
            </a:endParaRPr>
          </a:p>
        </p:txBody>
      </p:sp>
      <p:graphicFrame>
        <p:nvGraphicFramePr>
          <p:cNvPr id="43" name="Chart 42"/>
          <p:cNvGraphicFramePr>
            <a:graphicFrameLocks/>
          </p:cNvGraphicFramePr>
          <p:nvPr>
            <p:extLst/>
          </p:nvPr>
        </p:nvGraphicFramePr>
        <p:xfrm>
          <a:off x="6687037" y="3522966"/>
          <a:ext cx="2768149" cy="2731309"/>
        </p:xfrm>
        <a:graphic>
          <a:graphicData uri="http://schemas.openxmlformats.org/drawingml/2006/chart">
            <c:chart xmlns:c="http://schemas.openxmlformats.org/drawingml/2006/chart" xmlns:r="http://schemas.openxmlformats.org/officeDocument/2006/relationships" r:id="rId6"/>
          </a:graphicData>
        </a:graphic>
      </p:graphicFrame>
      <p:sp>
        <p:nvSpPr>
          <p:cNvPr id="44" name="TextBox 43"/>
          <p:cNvSpPr txBox="1"/>
          <p:nvPr/>
        </p:nvSpPr>
        <p:spPr>
          <a:xfrm>
            <a:off x="7311772" y="4557074"/>
            <a:ext cx="567250" cy="246221"/>
          </a:xfrm>
          <a:prstGeom prst="rect">
            <a:avLst/>
          </a:prstGeom>
          <a:noFill/>
        </p:spPr>
        <p:txBody>
          <a:bodyPr wrap="square" rtlCol="0">
            <a:spAutoFit/>
          </a:bodyPr>
          <a:lstStyle/>
          <a:p>
            <a:pPr algn="ctr"/>
            <a:r>
              <a:rPr lang="es-ES" sz="1000" b="1" dirty="0" smtClean="0"/>
              <a:t>2015</a:t>
            </a:r>
            <a:endParaRPr lang="es-ES" sz="1000" b="1" dirty="0"/>
          </a:p>
        </p:txBody>
      </p:sp>
      <p:sp>
        <p:nvSpPr>
          <p:cNvPr id="45" name="TextBox 44"/>
          <p:cNvSpPr txBox="1"/>
          <p:nvPr/>
        </p:nvSpPr>
        <p:spPr>
          <a:xfrm>
            <a:off x="6770455" y="5554178"/>
            <a:ext cx="1995972" cy="338554"/>
          </a:xfrm>
          <a:prstGeom prst="rect">
            <a:avLst/>
          </a:prstGeom>
          <a:noFill/>
        </p:spPr>
        <p:txBody>
          <a:bodyPr wrap="square" rtlCol="0">
            <a:spAutoFit/>
          </a:bodyPr>
          <a:lstStyle/>
          <a:p>
            <a:r>
              <a:rPr lang="es-ES" sz="800" b="1" dirty="0" smtClean="0"/>
              <a:t>Asientos ofertados por ruta internacional – 13 Destinos</a:t>
            </a:r>
            <a:endParaRPr lang="es-ES" sz="800" b="1" dirty="0"/>
          </a:p>
        </p:txBody>
      </p:sp>
      <p:cxnSp>
        <p:nvCxnSpPr>
          <p:cNvPr id="46" name="Straight Connector 45"/>
          <p:cNvCxnSpPr/>
          <p:nvPr/>
        </p:nvCxnSpPr>
        <p:spPr>
          <a:xfrm>
            <a:off x="6321152" y="1101496"/>
            <a:ext cx="0" cy="5452607"/>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47" name="TextBox 46"/>
          <p:cNvSpPr txBox="1"/>
          <p:nvPr/>
        </p:nvSpPr>
        <p:spPr>
          <a:xfrm>
            <a:off x="624649" y="6365883"/>
            <a:ext cx="4904415" cy="338554"/>
          </a:xfrm>
          <a:prstGeom prst="rect">
            <a:avLst/>
          </a:prstGeom>
          <a:noFill/>
        </p:spPr>
        <p:txBody>
          <a:bodyPr wrap="square" rtlCol="0">
            <a:spAutoFit/>
          </a:bodyPr>
          <a:lstStyle/>
          <a:p>
            <a:r>
              <a:rPr lang="es-ES" sz="800" dirty="0" smtClean="0">
                <a:solidFill>
                  <a:schemeClr val="bg2">
                    <a:lumMod val="50000"/>
                  </a:schemeClr>
                </a:solidFill>
              </a:rPr>
              <a:t>Fuentes: </a:t>
            </a:r>
            <a:r>
              <a:rPr lang="es-ES" sz="800" dirty="0" err="1" smtClean="0">
                <a:solidFill>
                  <a:schemeClr val="bg2">
                    <a:lumMod val="50000"/>
                  </a:schemeClr>
                </a:solidFill>
              </a:rPr>
              <a:t>Flightglobal</a:t>
            </a:r>
            <a:r>
              <a:rPr lang="es-ES" sz="800" dirty="0" smtClean="0">
                <a:solidFill>
                  <a:schemeClr val="bg2">
                    <a:lumMod val="50000"/>
                  </a:schemeClr>
                </a:solidFill>
              </a:rPr>
              <a:t>, </a:t>
            </a:r>
            <a:r>
              <a:rPr lang="es-ES" sz="800" dirty="0" err="1" smtClean="0">
                <a:solidFill>
                  <a:schemeClr val="bg2">
                    <a:lumMod val="50000"/>
                  </a:schemeClr>
                </a:solidFill>
              </a:rPr>
              <a:t>Quiport</a:t>
            </a:r>
            <a:r>
              <a:rPr lang="es-ES" sz="800" dirty="0" smtClean="0">
                <a:solidFill>
                  <a:schemeClr val="bg2">
                    <a:lumMod val="50000"/>
                  </a:schemeClr>
                </a:solidFill>
              </a:rPr>
              <a:t>; estadísticas estatales de Ecuador </a:t>
            </a:r>
            <a:r>
              <a:rPr lang="es-ES" sz="800" dirty="0">
                <a:solidFill>
                  <a:schemeClr val="bg2">
                    <a:lumMod val="50000"/>
                  </a:schemeClr>
                </a:solidFill>
              </a:rPr>
              <a:t>y datos </a:t>
            </a:r>
            <a:r>
              <a:rPr lang="es-ES" sz="800" dirty="0" smtClean="0">
                <a:solidFill>
                  <a:schemeClr val="bg2">
                    <a:lumMod val="50000"/>
                  </a:schemeClr>
                </a:solidFill>
              </a:rPr>
              <a:t>de Trafico de EPMSA.</a:t>
            </a:r>
          </a:p>
          <a:p>
            <a:r>
              <a:rPr lang="es-ES" sz="800" dirty="0" smtClean="0">
                <a:solidFill>
                  <a:schemeClr val="bg2">
                    <a:lumMod val="50000"/>
                  </a:schemeClr>
                </a:solidFill>
              </a:rPr>
              <a:t>NOTA: en la gráfica </a:t>
            </a:r>
            <a:r>
              <a:rPr lang="es-ES" sz="800" dirty="0">
                <a:solidFill>
                  <a:schemeClr val="bg2">
                    <a:lumMod val="50000"/>
                  </a:schemeClr>
                </a:solidFill>
              </a:rPr>
              <a:t>de Caracterización del Tráfico Internacional – </a:t>
            </a:r>
            <a:r>
              <a:rPr lang="es-ES" sz="800" dirty="0" smtClean="0">
                <a:solidFill>
                  <a:schemeClr val="bg2">
                    <a:lumMod val="50000"/>
                  </a:schemeClr>
                </a:solidFill>
              </a:rPr>
              <a:t>Quito, el dato 2016(F) es proyectado.</a:t>
            </a:r>
            <a:endParaRPr lang="es-ES" sz="800" dirty="0">
              <a:solidFill>
                <a:schemeClr val="bg2">
                  <a:lumMod val="50000"/>
                </a:schemeClr>
              </a:solidFill>
            </a:endParaRPr>
          </a:p>
        </p:txBody>
      </p:sp>
      <p:sp>
        <p:nvSpPr>
          <p:cNvPr id="49" name="TextBox 48"/>
          <p:cNvSpPr txBox="1"/>
          <p:nvPr/>
        </p:nvSpPr>
        <p:spPr>
          <a:xfrm>
            <a:off x="6330989" y="933311"/>
            <a:ext cx="2798475" cy="261610"/>
          </a:xfrm>
          <a:prstGeom prst="rect">
            <a:avLst/>
          </a:prstGeom>
          <a:noFill/>
        </p:spPr>
        <p:txBody>
          <a:bodyPr wrap="square" rtlCol="0">
            <a:spAutoFit/>
          </a:bodyPr>
          <a:lstStyle>
            <a:defPPr>
              <a:defRPr lang="es-ES"/>
            </a:defPPr>
            <a:lvl1pPr>
              <a:defRPr sz="1100" b="1"/>
            </a:lvl1pPr>
          </a:lstStyle>
          <a:p>
            <a:r>
              <a:rPr lang="es-ES" dirty="0"/>
              <a:t>Tráfico Internacional - Guayaquil</a:t>
            </a:r>
          </a:p>
        </p:txBody>
      </p:sp>
      <p:graphicFrame>
        <p:nvGraphicFramePr>
          <p:cNvPr id="50" name="Chart 49"/>
          <p:cNvGraphicFramePr>
            <a:graphicFrameLocks/>
          </p:cNvGraphicFramePr>
          <p:nvPr>
            <p:extLst>
              <p:ext uri="{D42A27DB-BD31-4B8C-83A1-F6EECF244321}">
                <p14:modId xmlns:p14="http://schemas.microsoft.com/office/powerpoint/2010/main" val="1888984206"/>
              </p:ext>
            </p:extLst>
          </p:nvPr>
        </p:nvGraphicFramePr>
        <p:xfrm>
          <a:off x="183497" y="1213268"/>
          <a:ext cx="5921631" cy="1873590"/>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190156467"/>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p>
          <a:p>
            <a:pPr fontAlgn="base">
              <a:spcBef>
                <a:spcPct val="0"/>
              </a:spcBef>
              <a:spcAft>
                <a:spcPct val="0"/>
              </a:spcAft>
            </a:pPr>
            <a:r>
              <a:rPr lang="es-ES" sz="1600" dirty="0">
                <a:solidFill>
                  <a:srgbClr val="00B0F0"/>
                </a:solidFill>
                <a:cs typeface="Arial" charset="0"/>
              </a:rPr>
              <a:t>Caracterización del Aeropuerto: Evolución del tráfico, oferta de rutas y principales </a:t>
            </a:r>
            <a:r>
              <a:rPr lang="es-ES" sz="1600" dirty="0" smtClean="0">
                <a:solidFill>
                  <a:srgbClr val="00B0F0"/>
                </a:solidFill>
                <a:cs typeface="Arial" charset="0"/>
              </a:rPr>
              <a:t>compañías (iii/iii)</a:t>
            </a:r>
            <a:endParaRPr lang="es-ES" sz="1600"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304</a:t>
            </a:fld>
            <a:endParaRPr lang="es-ES" dirty="0">
              <a:solidFill>
                <a:srgbClr val="002776"/>
              </a:solidFill>
            </a:endParaRPr>
          </a:p>
        </p:txBody>
      </p:sp>
      <p:sp>
        <p:nvSpPr>
          <p:cNvPr id="5" name="AutoShape 2" descr="Resultado de imagen de copa airlines logo"/>
          <p:cNvSpPr>
            <a:spLocks noChangeAspect="1" noChangeArrowheads="1"/>
          </p:cNvSpPr>
          <p:nvPr/>
        </p:nvSpPr>
        <p:spPr bwMode="auto">
          <a:xfrm>
            <a:off x="-31750" y="-136525"/>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
        <p:nvSpPr>
          <p:cNvPr id="37" name="TextBox 36"/>
          <p:cNvSpPr txBox="1"/>
          <p:nvPr/>
        </p:nvSpPr>
        <p:spPr>
          <a:xfrm>
            <a:off x="268561" y="908720"/>
            <a:ext cx="4995774" cy="261610"/>
          </a:xfrm>
          <a:prstGeom prst="rect">
            <a:avLst/>
          </a:prstGeom>
          <a:noFill/>
        </p:spPr>
        <p:txBody>
          <a:bodyPr wrap="square" rtlCol="0">
            <a:spAutoFit/>
          </a:bodyPr>
          <a:lstStyle/>
          <a:p>
            <a:r>
              <a:rPr lang="es-ES" sz="1100" b="1" dirty="0" smtClean="0"/>
              <a:t>Compañías en el segmento Internacional en Quito</a:t>
            </a:r>
            <a:endParaRPr lang="es-ES" sz="1100" b="1" dirty="0">
              <a:solidFill>
                <a:schemeClr val="accent4">
                  <a:lumMod val="75000"/>
                </a:schemeClr>
              </a:solidFill>
            </a:endParaRPr>
          </a:p>
        </p:txBody>
      </p:sp>
      <p:grpSp>
        <p:nvGrpSpPr>
          <p:cNvPr id="38" name="Group 37"/>
          <p:cNvGrpSpPr/>
          <p:nvPr/>
        </p:nvGrpSpPr>
        <p:grpSpPr>
          <a:xfrm>
            <a:off x="3608254" y="4005064"/>
            <a:ext cx="741575" cy="694877"/>
            <a:chOff x="744808" y="3310187"/>
            <a:chExt cx="867193" cy="670283"/>
          </a:xfrm>
        </p:grpSpPr>
        <p:graphicFrame>
          <p:nvGraphicFramePr>
            <p:cNvPr id="43" name="Chart 42"/>
            <p:cNvGraphicFramePr>
              <a:graphicFrameLocks/>
            </p:cNvGraphicFramePr>
            <p:nvPr>
              <p:extLst/>
            </p:nvPr>
          </p:nvGraphicFramePr>
          <p:xfrm>
            <a:off x="744808" y="3310187"/>
            <a:ext cx="867193" cy="670283"/>
          </p:xfrm>
          <a:graphic>
            <a:graphicData uri="http://schemas.openxmlformats.org/drawingml/2006/chart">
              <c:chart xmlns:c="http://schemas.openxmlformats.org/drawingml/2006/chart" xmlns:r="http://schemas.openxmlformats.org/officeDocument/2006/relationships" r:id="rId3"/>
            </a:graphicData>
          </a:graphic>
        </p:graphicFrame>
        <p:sp>
          <p:nvSpPr>
            <p:cNvPr id="45" name="TextBox 44"/>
            <p:cNvSpPr txBox="1"/>
            <p:nvPr/>
          </p:nvSpPr>
          <p:spPr>
            <a:xfrm>
              <a:off x="931508" y="3564156"/>
              <a:ext cx="576064" cy="215444"/>
            </a:xfrm>
            <a:prstGeom prst="rect">
              <a:avLst/>
            </a:prstGeom>
            <a:noFill/>
          </p:spPr>
          <p:txBody>
            <a:bodyPr wrap="square" rtlCol="0">
              <a:spAutoFit/>
            </a:bodyPr>
            <a:lstStyle/>
            <a:p>
              <a:r>
                <a:rPr lang="es-ES" sz="800" b="1" dirty="0">
                  <a:solidFill>
                    <a:schemeClr val="accent5">
                      <a:lumMod val="60000"/>
                      <a:lumOff val="40000"/>
                    </a:schemeClr>
                  </a:solidFill>
                </a:rPr>
                <a:t>1</a:t>
              </a:r>
              <a:r>
                <a:rPr lang="es-ES" sz="800" b="1" dirty="0" smtClean="0">
                  <a:solidFill>
                    <a:schemeClr val="accent5">
                      <a:lumMod val="60000"/>
                      <a:lumOff val="40000"/>
                    </a:schemeClr>
                  </a:solidFill>
                </a:rPr>
                <a:t>1%</a:t>
              </a:r>
              <a:endParaRPr lang="es-ES" sz="800" b="1" dirty="0">
                <a:solidFill>
                  <a:schemeClr val="accent5">
                    <a:lumMod val="60000"/>
                    <a:lumOff val="40000"/>
                  </a:schemeClr>
                </a:solidFill>
              </a:endParaRPr>
            </a:p>
          </p:txBody>
        </p:sp>
      </p:grpSp>
      <p:sp>
        <p:nvSpPr>
          <p:cNvPr id="46" name="Content Placeholder 5"/>
          <p:cNvSpPr txBox="1">
            <a:spLocks/>
          </p:cNvSpPr>
          <p:nvPr/>
        </p:nvSpPr>
        <p:spPr bwMode="auto">
          <a:xfrm>
            <a:off x="3608254" y="4754814"/>
            <a:ext cx="2573712" cy="123959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900" dirty="0" smtClean="0"/>
              <a:t>2 rutas internacionales desde Quito: Miami y Dallas. </a:t>
            </a:r>
          </a:p>
          <a:p>
            <a:pPr marL="171450" indent="-171450" algn="just">
              <a:buFont typeface="Arial" panose="020B0604020202020204" pitchFamily="34" charset="0"/>
              <a:buChar char="•"/>
            </a:pPr>
            <a:r>
              <a:rPr lang="es-ES" sz="900" dirty="0" smtClean="0"/>
              <a:t>La ruta con Miami ha sido históricamente la única actividad de la compañía en Quito ofertando 2 vuelos diarias. Guayaquil cuenta con el mismo nivel de servicios hasta Miami por parte de American.</a:t>
            </a:r>
          </a:p>
          <a:p>
            <a:pPr marL="171450" indent="-171450" algn="just">
              <a:buFont typeface="Arial" panose="020B0604020202020204" pitchFamily="34" charset="0"/>
              <a:buChar char="•"/>
            </a:pPr>
            <a:r>
              <a:rPr lang="es-ES" sz="900" dirty="0" smtClean="0"/>
              <a:t>En Diciembre 2015 inicia ruta con Dallas ofreciendo 5 vuelos a la semana.</a:t>
            </a:r>
          </a:p>
        </p:txBody>
      </p:sp>
      <p:grpSp>
        <p:nvGrpSpPr>
          <p:cNvPr id="47" name="Group 46"/>
          <p:cNvGrpSpPr/>
          <p:nvPr/>
        </p:nvGrpSpPr>
        <p:grpSpPr>
          <a:xfrm>
            <a:off x="393638" y="4005064"/>
            <a:ext cx="741575" cy="694877"/>
            <a:chOff x="744808" y="3310187"/>
            <a:chExt cx="867193" cy="670283"/>
          </a:xfrm>
        </p:grpSpPr>
        <p:graphicFrame>
          <p:nvGraphicFramePr>
            <p:cNvPr id="49" name="Chart 48"/>
            <p:cNvGraphicFramePr>
              <a:graphicFrameLocks/>
            </p:cNvGraphicFramePr>
            <p:nvPr>
              <p:extLst/>
            </p:nvPr>
          </p:nvGraphicFramePr>
          <p:xfrm>
            <a:off x="744808" y="3310187"/>
            <a:ext cx="867193" cy="670283"/>
          </p:xfrm>
          <a:graphic>
            <a:graphicData uri="http://schemas.openxmlformats.org/drawingml/2006/chart">
              <c:chart xmlns:c="http://schemas.openxmlformats.org/drawingml/2006/chart" xmlns:r="http://schemas.openxmlformats.org/officeDocument/2006/relationships" r:id="rId4"/>
            </a:graphicData>
          </a:graphic>
        </p:graphicFrame>
        <p:sp>
          <p:nvSpPr>
            <p:cNvPr id="54" name="TextBox 53"/>
            <p:cNvSpPr txBox="1"/>
            <p:nvPr/>
          </p:nvSpPr>
          <p:spPr>
            <a:xfrm>
              <a:off x="920965" y="3574026"/>
              <a:ext cx="576064" cy="215444"/>
            </a:xfrm>
            <a:prstGeom prst="rect">
              <a:avLst/>
            </a:prstGeom>
            <a:noFill/>
          </p:spPr>
          <p:txBody>
            <a:bodyPr wrap="square" rtlCol="0">
              <a:spAutoFit/>
            </a:bodyPr>
            <a:lstStyle/>
            <a:p>
              <a:r>
                <a:rPr lang="es-ES" sz="800" b="1" dirty="0">
                  <a:solidFill>
                    <a:schemeClr val="tx2"/>
                  </a:solidFill>
                </a:rPr>
                <a:t>1</a:t>
              </a:r>
              <a:r>
                <a:rPr lang="es-ES" sz="800" b="1" dirty="0" smtClean="0">
                  <a:solidFill>
                    <a:schemeClr val="tx2"/>
                  </a:solidFill>
                </a:rPr>
                <a:t>3%</a:t>
              </a:r>
              <a:endParaRPr lang="es-ES" sz="800" b="1" dirty="0">
                <a:solidFill>
                  <a:schemeClr val="tx2"/>
                </a:solidFill>
              </a:endParaRPr>
            </a:p>
          </p:txBody>
        </p:sp>
      </p:grpSp>
      <p:sp>
        <p:nvSpPr>
          <p:cNvPr id="55" name="Content Placeholder 5"/>
          <p:cNvSpPr txBox="1">
            <a:spLocks/>
          </p:cNvSpPr>
          <p:nvPr/>
        </p:nvSpPr>
        <p:spPr bwMode="auto">
          <a:xfrm>
            <a:off x="268562" y="4777747"/>
            <a:ext cx="3138003" cy="113304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900" dirty="0"/>
              <a:t>2</a:t>
            </a:r>
            <a:r>
              <a:rPr lang="es-ES" sz="900" dirty="0" smtClean="0"/>
              <a:t> rutas internacionales desde Quito: Miami y Lima.</a:t>
            </a:r>
          </a:p>
          <a:p>
            <a:pPr marL="171450" indent="-171450" algn="just">
              <a:buFont typeface="Arial" panose="020B0604020202020204" pitchFamily="34" charset="0"/>
              <a:buChar char="•"/>
            </a:pPr>
            <a:r>
              <a:rPr lang="es-ES" sz="900" dirty="0" smtClean="0"/>
              <a:t>Ofrece una frecuencia diaria con Miami, ruta en la que compite con American Airlines, y 2 vuelos/día a Lima.</a:t>
            </a:r>
          </a:p>
          <a:p>
            <a:pPr marL="171450" indent="-171450" algn="just">
              <a:buFont typeface="Arial" panose="020B0604020202020204" pitchFamily="34" charset="0"/>
              <a:buChar char="•"/>
            </a:pPr>
            <a:endParaRPr lang="es-ES" sz="900" dirty="0" smtClean="0"/>
          </a:p>
          <a:p>
            <a:pPr marL="171450" indent="-171450" algn="just">
              <a:buFont typeface="Arial" panose="020B0604020202020204" pitchFamily="34" charset="0"/>
              <a:buChar char="•"/>
            </a:pPr>
            <a:endParaRPr lang="es-ES" sz="900" dirty="0"/>
          </a:p>
        </p:txBody>
      </p:sp>
      <p:pic>
        <p:nvPicPr>
          <p:cNvPr id="71" name="Picture 7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197460" y="4213308"/>
            <a:ext cx="1077814" cy="384780"/>
          </a:xfrm>
          <a:prstGeom prst="rect">
            <a:avLst/>
          </a:prstGeom>
        </p:spPr>
      </p:pic>
      <p:pic>
        <p:nvPicPr>
          <p:cNvPr id="72" name="Picture 71"/>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4235116" y="4135064"/>
            <a:ext cx="1014642" cy="489750"/>
          </a:xfrm>
          <a:prstGeom prst="rect">
            <a:avLst/>
          </a:prstGeom>
        </p:spPr>
      </p:pic>
      <p:graphicFrame>
        <p:nvGraphicFramePr>
          <p:cNvPr id="73" name="Chart 72"/>
          <p:cNvGraphicFramePr>
            <a:graphicFrameLocks/>
          </p:cNvGraphicFramePr>
          <p:nvPr>
            <p:extLst>
              <p:ext uri="{D42A27DB-BD31-4B8C-83A1-F6EECF244321}">
                <p14:modId xmlns:p14="http://schemas.microsoft.com/office/powerpoint/2010/main" val="1321641715"/>
              </p:ext>
            </p:extLst>
          </p:nvPr>
        </p:nvGraphicFramePr>
        <p:xfrm>
          <a:off x="6470795" y="4005064"/>
          <a:ext cx="741575" cy="694877"/>
        </p:xfrm>
        <a:graphic>
          <a:graphicData uri="http://schemas.openxmlformats.org/drawingml/2006/chart">
            <c:chart xmlns:c="http://schemas.openxmlformats.org/drawingml/2006/chart" xmlns:r="http://schemas.openxmlformats.org/officeDocument/2006/relationships" r:id="rId7"/>
          </a:graphicData>
        </a:graphic>
      </p:graphicFrame>
      <p:sp>
        <p:nvSpPr>
          <p:cNvPr id="74" name="Content Placeholder 5"/>
          <p:cNvSpPr txBox="1">
            <a:spLocks/>
          </p:cNvSpPr>
          <p:nvPr/>
        </p:nvSpPr>
        <p:spPr bwMode="auto">
          <a:xfrm>
            <a:off x="6470795" y="4754814"/>
            <a:ext cx="2837067" cy="123959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900" dirty="0" smtClean="0"/>
              <a:t>Entrada de competidores </a:t>
            </a:r>
            <a:r>
              <a:rPr lang="es-ES" sz="900" dirty="0" err="1" smtClean="0"/>
              <a:t>low-cost</a:t>
            </a:r>
            <a:r>
              <a:rPr lang="es-ES" sz="900" dirty="0" smtClean="0"/>
              <a:t> en Quito:</a:t>
            </a:r>
          </a:p>
          <a:p>
            <a:pPr marL="332371" lvl="1" indent="-171450" algn="just">
              <a:buFont typeface="Arial" panose="020B0604020202020204" pitchFamily="34" charset="0"/>
              <a:buChar char="•"/>
            </a:pPr>
            <a:r>
              <a:rPr lang="es-ES" sz="900" dirty="0" smtClean="0"/>
              <a:t>Viva Colombia: con oferta de 6 vuelos/semana a Bogotá desde Diciembre 2014.</a:t>
            </a:r>
          </a:p>
          <a:p>
            <a:pPr marL="332371" lvl="1" indent="-171450" algn="just">
              <a:buFont typeface="Arial" panose="020B0604020202020204" pitchFamily="34" charset="0"/>
              <a:buChar char="•"/>
            </a:pPr>
            <a:r>
              <a:rPr lang="es-ES" sz="900" dirty="0" smtClean="0"/>
              <a:t>Jet Blue: inicia operaciones con un vuelo diario a Fort Lauderdale.</a:t>
            </a:r>
          </a:p>
          <a:p>
            <a:pPr marL="171450" indent="-171450" algn="just">
              <a:buFont typeface="Arial" panose="020B0604020202020204" pitchFamily="34" charset="0"/>
              <a:buChar char="•"/>
            </a:pPr>
            <a:r>
              <a:rPr lang="es-ES" sz="900" dirty="0" smtClean="0"/>
              <a:t>Otras compañías como Aeroméxico con la ruta Quito-Ciudad de México también utilizan a Quito como </a:t>
            </a:r>
            <a:r>
              <a:rPr lang="es-ES" sz="900" dirty="0" err="1" smtClean="0"/>
              <a:t>feeder</a:t>
            </a:r>
            <a:r>
              <a:rPr lang="es-ES" sz="900" dirty="0" smtClean="0"/>
              <a:t> de sus </a:t>
            </a:r>
            <a:r>
              <a:rPr lang="es-ES" sz="900" dirty="0" err="1" smtClean="0"/>
              <a:t>hubs</a:t>
            </a:r>
            <a:r>
              <a:rPr lang="es-ES" sz="900" dirty="0"/>
              <a:t>.</a:t>
            </a:r>
            <a:endParaRPr lang="es-ES" sz="900" dirty="0" smtClean="0"/>
          </a:p>
        </p:txBody>
      </p:sp>
      <p:pic>
        <p:nvPicPr>
          <p:cNvPr id="75" name="Picture 7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341157" y="4428423"/>
            <a:ext cx="875081" cy="157241"/>
          </a:xfrm>
          <a:prstGeom prst="rect">
            <a:avLst/>
          </a:prstGeom>
        </p:spPr>
      </p:pic>
      <p:pic>
        <p:nvPicPr>
          <p:cNvPr id="76" name="Picture 75"/>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433407" y="4288946"/>
            <a:ext cx="626203" cy="289192"/>
          </a:xfrm>
          <a:prstGeom prst="rect">
            <a:avLst/>
          </a:prstGeom>
        </p:spPr>
      </p:pic>
      <p:pic>
        <p:nvPicPr>
          <p:cNvPr id="77" name="Picture 76"/>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7961669" y="4165420"/>
            <a:ext cx="607878" cy="203639"/>
          </a:xfrm>
          <a:prstGeom prst="rect">
            <a:avLst/>
          </a:prstGeom>
        </p:spPr>
      </p:pic>
      <p:grpSp>
        <p:nvGrpSpPr>
          <p:cNvPr id="78" name="Group 77"/>
          <p:cNvGrpSpPr/>
          <p:nvPr/>
        </p:nvGrpSpPr>
        <p:grpSpPr>
          <a:xfrm>
            <a:off x="3608254" y="1207815"/>
            <a:ext cx="741575" cy="694877"/>
            <a:chOff x="744808" y="3310187"/>
            <a:chExt cx="867193" cy="670283"/>
          </a:xfrm>
        </p:grpSpPr>
        <p:graphicFrame>
          <p:nvGraphicFramePr>
            <p:cNvPr id="79" name="Chart 78"/>
            <p:cNvGraphicFramePr>
              <a:graphicFrameLocks/>
            </p:cNvGraphicFramePr>
            <p:nvPr>
              <p:extLst/>
            </p:nvPr>
          </p:nvGraphicFramePr>
          <p:xfrm>
            <a:off x="744808" y="3310187"/>
            <a:ext cx="867193" cy="670283"/>
          </p:xfrm>
          <a:graphic>
            <a:graphicData uri="http://schemas.openxmlformats.org/drawingml/2006/chart">
              <c:chart xmlns:c="http://schemas.openxmlformats.org/drawingml/2006/chart" xmlns:r="http://schemas.openxmlformats.org/officeDocument/2006/relationships" r:id="rId11"/>
            </a:graphicData>
          </a:graphic>
        </p:graphicFrame>
        <p:sp>
          <p:nvSpPr>
            <p:cNvPr id="80" name="TextBox 79"/>
            <p:cNvSpPr txBox="1"/>
            <p:nvPr/>
          </p:nvSpPr>
          <p:spPr>
            <a:xfrm>
              <a:off x="931508" y="3564156"/>
              <a:ext cx="576064" cy="215444"/>
            </a:xfrm>
            <a:prstGeom prst="rect">
              <a:avLst/>
            </a:prstGeom>
            <a:noFill/>
          </p:spPr>
          <p:txBody>
            <a:bodyPr wrap="square" rtlCol="0">
              <a:spAutoFit/>
            </a:bodyPr>
            <a:lstStyle/>
            <a:p>
              <a:r>
                <a:rPr lang="es-ES" sz="800" b="1" dirty="0" smtClean="0">
                  <a:solidFill>
                    <a:schemeClr val="accent3"/>
                  </a:solidFill>
                </a:rPr>
                <a:t>21%</a:t>
              </a:r>
              <a:endParaRPr lang="es-ES" sz="800" b="1" dirty="0">
                <a:solidFill>
                  <a:schemeClr val="accent3"/>
                </a:solidFill>
              </a:endParaRPr>
            </a:p>
          </p:txBody>
        </p:sp>
      </p:grpSp>
      <p:pic>
        <p:nvPicPr>
          <p:cNvPr id="81" name="Picture 80"/>
          <p:cNvPicPr>
            <a:picLocks noChangeAspect="1"/>
          </p:cNvPicPr>
          <p:nvPr/>
        </p:nvPicPr>
        <p:blipFill rotWithShape="1">
          <a:blip r:embed="rId12"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4401818" y="1383411"/>
            <a:ext cx="1334265" cy="343684"/>
          </a:xfrm>
          <a:prstGeom prst="rect">
            <a:avLst/>
          </a:prstGeom>
        </p:spPr>
      </p:pic>
      <p:sp>
        <p:nvSpPr>
          <p:cNvPr id="82" name="Content Placeholder 5"/>
          <p:cNvSpPr txBox="1">
            <a:spLocks/>
          </p:cNvSpPr>
          <p:nvPr/>
        </p:nvSpPr>
        <p:spPr bwMode="auto">
          <a:xfrm>
            <a:off x="3695393" y="1967558"/>
            <a:ext cx="2486573" cy="225263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900" dirty="0" smtClean="0"/>
              <a:t>2 rutas internacionales desde Quito: Panamá y Bogotá. </a:t>
            </a:r>
          </a:p>
          <a:p>
            <a:pPr marL="171450" indent="-171450" algn="just">
              <a:buFont typeface="Arial" panose="020B0604020202020204" pitchFamily="34" charset="0"/>
              <a:buChar char="•"/>
            </a:pPr>
            <a:r>
              <a:rPr lang="es-ES" sz="900" dirty="0" smtClean="0"/>
              <a:t>La ruta con Panamá (</a:t>
            </a:r>
            <a:r>
              <a:rPr lang="es-ES" sz="900" dirty="0" err="1" smtClean="0"/>
              <a:t>hub</a:t>
            </a:r>
            <a:r>
              <a:rPr lang="es-ES" sz="900" dirty="0" smtClean="0"/>
              <a:t> principal) es su principal ruta internacional, con frecuencia diaria de 5-6 vuelos. Copa ofrece también 5 </a:t>
            </a:r>
            <a:r>
              <a:rPr lang="es-ES" sz="900" dirty="0"/>
              <a:t>vuelos/día a </a:t>
            </a:r>
            <a:r>
              <a:rPr lang="es-ES" sz="900" dirty="0" smtClean="0"/>
              <a:t>Panamá desde </a:t>
            </a:r>
            <a:r>
              <a:rPr lang="es-ES" sz="900" dirty="0"/>
              <a:t>Guayaquil, </a:t>
            </a:r>
            <a:r>
              <a:rPr lang="es-ES" sz="900" dirty="0" smtClean="0"/>
              <a:t>muestra de la competencia entre los principales aeropuertos de Ecuador.</a:t>
            </a:r>
          </a:p>
          <a:p>
            <a:pPr marL="171450" indent="-171450" algn="just">
              <a:buFont typeface="Arial" panose="020B0604020202020204" pitchFamily="34" charset="0"/>
              <a:buChar char="•"/>
            </a:pPr>
            <a:r>
              <a:rPr lang="es-ES" sz="900" dirty="0" smtClean="0"/>
              <a:t>Frecuencia diaria a Bogotá, operada por Aero República en código compartido.</a:t>
            </a:r>
          </a:p>
          <a:p>
            <a:pPr marL="171450" indent="-171450" algn="just">
              <a:buFont typeface="Arial" panose="020B0604020202020204" pitchFamily="34" charset="0"/>
              <a:buChar char="•"/>
            </a:pPr>
            <a:r>
              <a:rPr lang="es-ES" sz="900" dirty="0" smtClean="0"/>
              <a:t>La presencia de Copa en UIO se ha triplicado en los últimos diez años a través de estas dos rutas.  </a:t>
            </a:r>
            <a:endParaRPr lang="es-ES" sz="900" dirty="0"/>
          </a:p>
        </p:txBody>
      </p:sp>
      <p:grpSp>
        <p:nvGrpSpPr>
          <p:cNvPr id="83" name="Group 82"/>
          <p:cNvGrpSpPr/>
          <p:nvPr/>
        </p:nvGrpSpPr>
        <p:grpSpPr>
          <a:xfrm>
            <a:off x="393638" y="1207815"/>
            <a:ext cx="741575" cy="694877"/>
            <a:chOff x="744808" y="3310187"/>
            <a:chExt cx="867193" cy="670283"/>
          </a:xfrm>
        </p:grpSpPr>
        <p:graphicFrame>
          <p:nvGraphicFramePr>
            <p:cNvPr id="84" name="Chart 83"/>
            <p:cNvGraphicFramePr>
              <a:graphicFrameLocks/>
            </p:cNvGraphicFramePr>
            <p:nvPr>
              <p:extLst/>
            </p:nvPr>
          </p:nvGraphicFramePr>
          <p:xfrm>
            <a:off x="744808" y="3310187"/>
            <a:ext cx="867193" cy="670283"/>
          </p:xfrm>
          <a:graphic>
            <a:graphicData uri="http://schemas.openxmlformats.org/drawingml/2006/chart">
              <c:chart xmlns:c="http://schemas.openxmlformats.org/drawingml/2006/chart" xmlns:r="http://schemas.openxmlformats.org/officeDocument/2006/relationships" r:id="rId13"/>
            </a:graphicData>
          </a:graphic>
        </p:graphicFrame>
        <p:sp>
          <p:nvSpPr>
            <p:cNvPr id="85" name="TextBox 84"/>
            <p:cNvSpPr txBox="1"/>
            <p:nvPr/>
          </p:nvSpPr>
          <p:spPr>
            <a:xfrm>
              <a:off x="920965" y="3574026"/>
              <a:ext cx="576064" cy="215444"/>
            </a:xfrm>
            <a:prstGeom prst="rect">
              <a:avLst/>
            </a:prstGeom>
            <a:noFill/>
          </p:spPr>
          <p:txBody>
            <a:bodyPr wrap="square" rtlCol="0">
              <a:spAutoFit/>
            </a:bodyPr>
            <a:lstStyle/>
            <a:p>
              <a:r>
                <a:rPr lang="es-ES" sz="800" b="1" dirty="0" smtClean="0">
                  <a:solidFill>
                    <a:schemeClr val="accent2"/>
                  </a:solidFill>
                </a:rPr>
                <a:t>23%</a:t>
              </a:r>
              <a:endParaRPr lang="es-ES" sz="800" b="1" dirty="0">
                <a:solidFill>
                  <a:schemeClr val="accent2"/>
                </a:solidFill>
              </a:endParaRPr>
            </a:p>
          </p:txBody>
        </p:sp>
      </p:grpSp>
      <p:pic>
        <p:nvPicPr>
          <p:cNvPr id="86" name="Picture 85"/>
          <p:cNvPicPr/>
          <p:nvPr/>
        </p:nvPicPr>
        <p:blipFill>
          <a:blip r:embed="rId14" cstate="print">
            <a:extLst>
              <a:ext uri="{28A0092B-C50C-407E-A947-70E740481C1C}">
                <a14:useLocalDpi xmlns:a14="http://schemas.microsoft.com/office/drawing/2010/main" val="0"/>
              </a:ext>
            </a:extLst>
          </a:blip>
          <a:stretch>
            <a:fillRect/>
          </a:stretch>
        </p:blipFill>
        <p:spPr>
          <a:xfrm>
            <a:off x="1095766" y="1413863"/>
            <a:ext cx="1190242" cy="282780"/>
          </a:xfrm>
          <a:prstGeom prst="rect">
            <a:avLst/>
          </a:prstGeom>
          <a:solidFill>
            <a:schemeClr val="bg1"/>
          </a:solidFill>
        </p:spPr>
      </p:pic>
      <p:sp>
        <p:nvSpPr>
          <p:cNvPr id="87" name="Content Placeholder 5"/>
          <p:cNvSpPr txBox="1">
            <a:spLocks/>
          </p:cNvSpPr>
          <p:nvPr/>
        </p:nvSpPr>
        <p:spPr bwMode="auto">
          <a:xfrm>
            <a:off x="268561" y="1967558"/>
            <a:ext cx="3138004" cy="225263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900" dirty="0"/>
              <a:t>3</a:t>
            </a:r>
            <a:r>
              <a:rPr lang="es-ES" sz="900" dirty="0" smtClean="0"/>
              <a:t> rutas internacionales desde Quito: Bogotá, San Salvador y Lima, principales hubs del grupo, convirtiendo a Quito en uno de sus feeders</a:t>
            </a:r>
            <a:r>
              <a:rPr lang="es-ES" sz="900" dirty="0"/>
              <a:t> </a:t>
            </a:r>
            <a:r>
              <a:rPr lang="es-ES" sz="900" dirty="0" smtClean="0"/>
              <a:t>a través de estas rutas. </a:t>
            </a:r>
          </a:p>
          <a:p>
            <a:pPr marL="171450" indent="-171450" algn="just">
              <a:buFont typeface="Arial" panose="020B0604020202020204" pitchFamily="34" charset="0"/>
              <a:buChar char="•"/>
            </a:pPr>
            <a:r>
              <a:rPr lang="es-ES" sz="900" dirty="0" smtClean="0"/>
              <a:t>Ruta con Bogotá supuso el 69 % de su oferta internacional en Quito en 2015. Posee actualmente una frecuencia de 3 vuelos/día.</a:t>
            </a:r>
          </a:p>
          <a:p>
            <a:pPr marL="171450" indent="-171450" algn="just">
              <a:buFont typeface="Arial" panose="020B0604020202020204" pitchFamily="34" charset="0"/>
              <a:buChar char="•"/>
            </a:pPr>
            <a:r>
              <a:rPr lang="es-ES" sz="900" dirty="0" smtClean="0"/>
              <a:t>Lima y San Salvador cuentan con una oferta de 1 a 2 vuelos/día. Ambas operadas desde 2014, tras la unión de TACA a la matriz de Avianca en 2012. </a:t>
            </a:r>
          </a:p>
          <a:p>
            <a:pPr marL="171450" indent="-171450" algn="just">
              <a:buFont typeface="Arial" panose="020B0604020202020204" pitchFamily="34" charset="0"/>
              <a:buChar char="•"/>
            </a:pPr>
            <a:r>
              <a:rPr lang="es-ES" sz="900" dirty="0" smtClean="0"/>
              <a:t>Guayaquil capta parte del  transito a través de Quito al poseer las misma rutas operadas también por Avianca. </a:t>
            </a:r>
          </a:p>
          <a:p>
            <a:pPr marL="171450" indent="-171450" algn="just">
              <a:buFont typeface="Arial" panose="020B0604020202020204" pitchFamily="34" charset="0"/>
              <a:buChar char="•"/>
            </a:pPr>
            <a:r>
              <a:rPr lang="es-ES" sz="900" dirty="0"/>
              <a:t>Avianca </a:t>
            </a:r>
            <a:r>
              <a:rPr lang="es-ES" sz="900" dirty="0" smtClean="0"/>
              <a:t>ha </a:t>
            </a:r>
            <a:r>
              <a:rPr lang="es-ES" sz="900" dirty="0"/>
              <a:t>aumentado su </a:t>
            </a:r>
            <a:r>
              <a:rPr lang="es-ES" sz="900" dirty="0" smtClean="0"/>
              <a:t>operación internacional </a:t>
            </a:r>
            <a:r>
              <a:rPr lang="es-ES" sz="900" dirty="0"/>
              <a:t>en </a:t>
            </a:r>
            <a:r>
              <a:rPr lang="es-ES" sz="900" dirty="0" smtClean="0"/>
              <a:t>Quito, </a:t>
            </a:r>
            <a:r>
              <a:rPr lang="es-ES" sz="900" dirty="0"/>
              <a:t>entre </a:t>
            </a:r>
            <a:r>
              <a:rPr lang="es-ES" sz="900" dirty="0" smtClean="0"/>
              <a:t>otros, por la </a:t>
            </a:r>
            <a:r>
              <a:rPr lang="es-ES" sz="900" dirty="0"/>
              <a:t>incorporación de </a:t>
            </a:r>
            <a:r>
              <a:rPr lang="es-ES" sz="900" dirty="0" smtClean="0"/>
              <a:t>TACA.</a:t>
            </a:r>
            <a:endParaRPr lang="es-ES" sz="900" dirty="0"/>
          </a:p>
          <a:p>
            <a:pPr marL="171450" indent="-171450" algn="just">
              <a:buFont typeface="Arial" panose="020B0604020202020204" pitchFamily="34" charset="0"/>
              <a:buChar char="•"/>
            </a:pPr>
            <a:endParaRPr lang="es-ES" sz="900" dirty="0" smtClean="0"/>
          </a:p>
        </p:txBody>
      </p:sp>
      <p:grpSp>
        <p:nvGrpSpPr>
          <p:cNvPr id="88" name="Group 87"/>
          <p:cNvGrpSpPr/>
          <p:nvPr/>
        </p:nvGrpSpPr>
        <p:grpSpPr>
          <a:xfrm>
            <a:off x="6470796" y="1207815"/>
            <a:ext cx="741575" cy="694877"/>
            <a:chOff x="744808" y="3310187"/>
            <a:chExt cx="867193" cy="670283"/>
          </a:xfrm>
        </p:grpSpPr>
        <p:graphicFrame>
          <p:nvGraphicFramePr>
            <p:cNvPr id="89" name="Chart 88"/>
            <p:cNvGraphicFramePr>
              <a:graphicFrameLocks/>
            </p:cNvGraphicFramePr>
            <p:nvPr>
              <p:extLst/>
            </p:nvPr>
          </p:nvGraphicFramePr>
          <p:xfrm>
            <a:off x="744808" y="3310187"/>
            <a:ext cx="867193" cy="670283"/>
          </p:xfrm>
          <a:graphic>
            <a:graphicData uri="http://schemas.openxmlformats.org/drawingml/2006/chart">
              <c:chart xmlns:c="http://schemas.openxmlformats.org/drawingml/2006/chart" xmlns:r="http://schemas.openxmlformats.org/officeDocument/2006/relationships" r:id="rId15"/>
            </a:graphicData>
          </a:graphic>
        </p:graphicFrame>
        <p:sp>
          <p:nvSpPr>
            <p:cNvPr id="90" name="TextBox 89"/>
            <p:cNvSpPr txBox="1"/>
            <p:nvPr/>
          </p:nvSpPr>
          <p:spPr>
            <a:xfrm>
              <a:off x="920965" y="3574026"/>
              <a:ext cx="576064" cy="215444"/>
            </a:xfrm>
            <a:prstGeom prst="rect">
              <a:avLst/>
            </a:prstGeom>
            <a:noFill/>
          </p:spPr>
          <p:txBody>
            <a:bodyPr wrap="square" rtlCol="0">
              <a:spAutoFit/>
            </a:bodyPr>
            <a:lstStyle/>
            <a:p>
              <a:r>
                <a:rPr lang="es-ES" sz="800" b="1" dirty="0" smtClean="0">
                  <a:solidFill>
                    <a:schemeClr val="accent4"/>
                  </a:solidFill>
                </a:rPr>
                <a:t>15%</a:t>
              </a:r>
              <a:endParaRPr lang="es-ES" sz="800" b="1" dirty="0">
                <a:solidFill>
                  <a:schemeClr val="accent4"/>
                </a:solidFill>
              </a:endParaRPr>
            </a:p>
          </p:txBody>
        </p:sp>
      </p:grpSp>
      <p:sp>
        <p:nvSpPr>
          <p:cNvPr id="91" name="Content Placeholder 5"/>
          <p:cNvSpPr txBox="1">
            <a:spLocks/>
          </p:cNvSpPr>
          <p:nvPr/>
        </p:nvSpPr>
        <p:spPr bwMode="auto">
          <a:xfrm>
            <a:off x="6470795" y="1967558"/>
            <a:ext cx="2837067" cy="21598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buFont typeface="Arial" panose="020B0604020202020204" pitchFamily="34" charset="0"/>
              <a:buChar char="•"/>
            </a:pPr>
            <a:r>
              <a:rPr lang="es-ES" sz="900" dirty="0" smtClean="0"/>
              <a:t>3 rutas internacionales directas desde Quito a Buenos Aires, Bogotá y  La Habana.</a:t>
            </a:r>
          </a:p>
          <a:p>
            <a:pPr marL="171450" indent="-171450" algn="just">
              <a:buFont typeface="Arial" panose="020B0604020202020204" pitchFamily="34" charset="0"/>
              <a:buChar char="•"/>
            </a:pPr>
            <a:r>
              <a:rPr lang="es-ES" sz="900" dirty="0" smtClean="0"/>
              <a:t>En 2016 </a:t>
            </a:r>
            <a:r>
              <a:rPr lang="es-ES" sz="900" dirty="0" err="1" smtClean="0"/>
              <a:t>Tame</a:t>
            </a:r>
            <a:r>
              <a:rPr lang="es-ES" sz="900" dirty="0" smtClean="0"/>
              <a:t> cierra sus vuelos UIO – Ft. Lauderdale y New York, que sigue operando desde GYE con mayor oferta. La entrada de JetBlue en UIO con su ruta a Ft. Lauderdale junto con la baja de </a:t>
            </a:r>
            <a:r>
              <a:rPr lang="es-ES" sz="900" dirty="0" err="1" smtClean="0"/>
              <a:t>F.O.s</a:t>
            </a:r>
            <a:r>
              <a:rPr lang="es-ES" sz="900" dirty="0" smtClean="0"/>
              <a:t> vs. los de GYE han inducido estas decisiones de </a:t>
            </a:r>
            <a:r>
              <a:rPr lang="es-ES" sz="900" dirty="0" err="1" smtClean="0"/>
              <a:t>Tame</a:t>
            </a:r>
            <a:r>
              <a:rPr lang="es-ES" sz="900" dirty="0" smtClean="0"/>
              <a:t>.</a:t>
            </a:r>
          </a:p>
          <a:p>
            <a:pPr marL="171450" indent="-171450" algn="just">
              <a:buFont typeface="Arial" panose="020B0604020202020204" pitchFamily="34" charset="0"/>
              <a:buChar char="•"/>
            </a:pPr>
            <a:r>
              <a:rPr lang="es-ES" sz="900" dirty="0" smtClean="0"/>
              <a:t>La entrada de Viva Colombia con ruta a Bogotá también podría afectar las operaciones que </a:t>
            </a:r>
            <a:r>
              <a:rPr lang="es-ES" sz="900" dirty="0" err="1" smtClean="0"/>
              <a:t>Tame</a:t>
            </a:r>
            <a:r>
              <a:rPr lang="es-ES" sz="900" dirty="0" smtClean="0"/>
              <a:t> tiene con ese destino.</a:t>
            </a:r>
          </a:p>
          <a:p>
            <a:pPr marL="171450" indent="-171450" algn="just">
              <a:buFont typeface="Arial" panose="020B0604020202020204" pitchFamily="34" charset="0"/>
              <a:buChar char="•"/>
            </a:pPr>
            <a:r>
              <a:rPr lang="es-ES" sz="900" dirty="0" smtClean="0"/>
              <a:t>A fin de bajar costes, </a:t>
            </a:r>
            <a:r>
              <a:rPr lang="es-ES" sz="900" dirty="0" err="1" smtClean="0"/>
              <a:t>Tame</a:t>
            </a:r>
            <a:r>
              <a:rPr lang="es-ES" sz="900" dirty="0" smtClean="0"/>
              <a:t> ha cerrado la ruta UIO-GRU y cesará las operaciones a EZE a partir de Junio 2016.</a:t>
            </a:r>
          </a:p>
          <a:p>
            <a:pPr marL="171450" indent="-171450" algn="just">
              <a:buFont typeface="Arial" panose="020B0604020202020204" pitchFamily="34" charset="0"/>
              <a:buChar char="•"/>
            </a:pPr>
            <a:endParaRPr lang="es-ES" sz="900" dirty="0"/>
          </a:p>
        </p:txBody>
      </p:sp>
      <p:pic>
        <p:nvPicPr>
          <p:cNvPr id="92" name="Picture 91"/>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030736" y="1045124"/>
            <a:ext cx="1307637" cy="980728"/>
          </a:xfrm>
          <a:prstGeom prst="rect">
            <a:avLst/>
          </a:prstGeom>
        </p:spPr>
      </p:pic>
      <p:sp>
        <p:nvSpPr>
          <p:cNvPr id="93" name="TextBox 92"/>
          <p:cNvSpPr txBox="1"/>
          <p:nvPr/>
        </p:nvSpPr>
        <p:spPr>
          <a:xfrm>
            <a:off x="628081" y="6323270"/>
            <a:ext cx="4699859" cy="338554"/>
          </a:xfrm>
          <a:prstGeom prst="rect">
            <a:avLst/>
          </a:prstGeom>
          <a:noFill/>
        </p:spPr>
        <p:txBody>
          <a:bodyPr wrap="square" rtlCol="0">
            <a:spAutoFit/>
          </a:bodyPr>
          <a:lstStyle/>
          <a:p>
            <a:r>
              <a:rPr lang="es-ES" sz="800" dirty="0" smtClean="0">
                <a:solidFill>
                  <a:schemeClr val="bg2">
                    <a:lumMod val="50000"/>
                  </a:schemeClr>
                </a:solidFill>
              </a:rPr>
              <a:t>Fuentes: </a:t>
            </a:r>
            <a:r>
              <a:rPr lang="es-ES" sz="800" dirty="0" err="1" smtClean="0">
                <a:solidFill>
                  <a:schemeClr val="bg2">
                    <a:lumMod val="50000"/>
                  </a:schemeClr>
                </a:solidFill>
              </a:rPr>
              <a:t>Flightglobal</a:t>
            </a:r>
            <a:r>
              <a:rPr lang="es-ES" sz="800" dirty="0" smtClean="0">
                <a:solidFill>
                  <a:schemeClr val="bg2">
                    <a:lumMod val="50000"/>
                  </a:schemeClr>
                </a:solidFill>
              </a:rPr>
              <a:t>, </a:t>
            </a:r>
            <a:r>
              <a:rPr lang="es-ES" sz="800" dirty="0" err="1" smtClean="0">
                <a:solidFill>
                  <a:schemeClr val="bg2">
                    <a:lumMod val="50000"/>
                  </a:schemeClr>
                </a:solidFill>
              </a:rPr>
              <a:t>Quiport</a:t>
            </a:r>
            <a:r>
              <a:rPr lang="es-ES" sz="800" dirty="0" smtClean="0">
                <a:solidFill>
                  <a:schemeClr val="bg2">
                    <a:lumMod val="50000"/>
                  </a:schemeClr>
                </a:solidFill>
              </a:rPr>
              <a:t>, páginas web oficiales de los aeropuertos de Avianca, Copa, </a:t>
            </a:r>
            <a:r>
              <a:rPr lang="es-ES" sz="800" dirty="0" err="1" smtClean="0">
                <a:solidFill>
                  <a:schemeClr val="bg2">
                    <a:lumMod val="50000"/>
                  </a:schemeClr>
                </a:solidFill>
              </a:rPr>
              <a:t>Lan</a:t>
            </a:r>
            <a:r>
              <a:rPr lang="es-ES" sz="800" dirty="0" smtClean="0">
                <a:solidFill>
                  <a:schemeClr val="bg2">
                    <a:lumMod val="50000"/>
                  </a:schemeClr>
                </a:solidFill>
              </a:rPr>
              <a:t>, American Airlines, JetBlue y </a:t>
            </a:r>
            <a:r>
              <a:rPr lang="es-ES" sz="800" dirty="0" err="1" smtClean="0">
                <a:solidFill>
                  <a:schemeClr val="bg2">
                    <a:lumMod val="50000"/>
                  </a:schemeClr>
                </a:solidFill>
              </a:rPr>
              <a:t>Tame</a:t>
            </a:r>
            <a:r>
              <a:rPr lang="es-ES" sz="800" dirty="0" smtClean="0">
                <a:solidFill>
                  <a:schemeClr val="bg2">
                    <a:lumMod val="50000"/>
                  </a:schemeClr>
                </a:solidFill>
              </a:rPr>
              <a:t>; estadísticas estatales de Ecuador.</a:t>
            </a:r>
            <a:endParaRPr lang="es-ES" sz="800" dirty="0">
              <a:solidFill>
                <a:schemeClr val="bg2">
                  <a:lumMod val="50000"/>
                </a:schemeClr>
              </a:solidFill>
            </a:endParaRPr>
          </a:p>
        </p:txBody>
      </p:sp>
    </p:spTree>
    <p:extLst>
      <p:ext uri="{BB962C8B-B14F-4D97-AF65-F5344CB8AC3E}">
        <p14:creationId xmlns:p14="http://schemas.microsoft.com/office/powerpoint/2010/main" val="3203612270"/>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p>
          <a:p>
            <a:pPr fontAlgn="base">
              <a:spcBef>
                <a:spcPct val="0"/>
              </a:spcBef>
              <a:spcAft>
                <a:spcPct val="0"/>
              </a:spcAft>
            </a:pPr>
            <a:r>
              <a:rPr lang="es-ES" sz="1600" dirty="0" smtClean="0">
                <a:solidFill>
                  <a:srgbClr val="00B0F0"/>
                </a:solidFill>
                <a:cs typeface="Arial" charset="0"/>
              </a:rPr>
              <a:t>Destinos operados y comparación con los aeropuertos analizados en el </a:t>
            </a:r>
            <a:r>
              <a:rPr lang="es-ES" sz="1600" dirty="0" err="1" smtClean="0">
                <a:solidFill>
                  <a:srgbClr val="00B0F0"/>
                </a:solidFill>
                <a:cs typeface="Arial" charset="0"/>
              </a:rPr>
              <a:t>benchmark</a:t>
            </a:r>
            <a:r>
              <a:rPr lang="es-ES" sz="1600" dirty="0" smtClean="0">
                <a:solidFill>
                  <a:srgbClr val="00B0F0"/>
                </a:solidFill>
                <a:cs typeface="Arial" charset="0"/>
              </a:rPr>
              <a:t> (i/iii)</a:t>
            </a:r>
            <a:endParaRPr lang="es-ES" sz="16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305</a:t>
            </a:fld>
            <a:endParaRPr lang="es-ES" dirty="0">
              <a:solidFill>
                <a:srgbClr val="002776"/>
              </a:solidFill>
            </a:endParaRPr>
          </a:p>
        </p:txBody>
      </p:sp>
      <p:sp>
        <p:nvSpPr>
          <p:cNvPr id="27" name="TextBox 26"/>
          <p:cNvSpPr txBox="1"/>
          <p:nvPr/>
        </p:nvSpPr>
        <p:spPr>
          <a:xfrm>
            <a:off x="758550" y="6451624"/>
            <a:ext cx="7862666" cy="307777"/>
          </a:xfrm>
          <a:prstGeom prst="rect">
            <a:avLst/>
          </a:prstGeom>
          <a:noFill/>
        </p:spPr>
        <p:txBody>
          <a:bodyPr wrap="square" rtlCol="0">
            <a:spAutoFit/>
          </a:bodyPr>
          <a:lstStyle/>
          <a:p>
            <a:r>
              <a:rPr lang="es-ES" sz="700" dirty="0" smtClean="0">
                <a:solidFill>
                  <a:srgbClr val="FFFFFF">
                    <a:lumMod val="50000"/>
                  </a:srgbClr>
                </a:solidFill>
              </a:rPr>
              <a:t>Fuentes de información: </a:t>
            </a:r>
          </a:p>
          <a:p>
            <a:pPr marL="171450" indent="-171450">
              <a:buFont typeface="Arial" panose="020B0604020202020204" pitchFamily="34" charset="0"/>
              <a:buChar char="•"/>
            </a:pPr>
            <a:r>
              <a:rPr lang="es-ES" sz="700" dirty="0" err="1" smtClean="0">
                <a:solidFill>
                  <a:srgbClr val="FFFFFF">
                    <a:lumMod val="50000"/>
                  </a:srgbClr>
                </a:solidFill>
              </a:rPr>
              <a:t>Flightmaps</a:t>
            </a:r>
            <a:endParaRPr lang="es-ES" sz="700" dirty="0">
              <a:solidFill>
                <a:srgbClr val="FFFFFF">
                  <a:lumMod val="50000"/>
                </a:srgbClr>
              </a:solidFill>
            </a:endParaRPr>
          </a:p>
        </p:txBody>
      </p:sp>
      <p:sp>
        <p:nvSpPr>
          <p:cNvPr id="13" name="Rectangle 12"/>
          <p:cNvSpPr/>
          <p:nvPr/>
        </p:nvSpPr>
        <p:spPr>
          <a:xfrm>
            <a:off x="283634" y="1109393"/>
            <a:ext cx="5101413" cy="1948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100" b="1" dirty="0" smtClean="0">
                <a:solidFill>
                  <a:srgbClr val="002060"/>
                </a:solidFill>
                <a:cs typeface="Arial" panose="020B0604020202020204" pitchFamily="34" charset="0"/>
              </a:rPr>
              <a:t>Principales Destinos Domésticos </a:t>
            </a:r>
            <a:r>
              <a:rPr lang="es-ES" sz="1100" b="1" dirty="0">
                <a:solidFill>
                  <a:srgbClr val="002060"/>
                </a:solidFill>
                <a:cs typeface="Arial" panose="020B0604020202020204" pitchFamily="34" charset="0"/>
              </a:rPr>
              <a:t>operados en UIO en </a:t>
            </a:r>
            <a:r>
              <a:rPr lang="es-ES" sz="1100" b="1" dirty="0" smtClean="0">
                <a:solidFill>
                  <a:srgbClr val="002060"/>
                </a:solidFill>
                <a:cs typeface="Arial" panose="020B0604020202020204" pitchFamily="34" charset="0"/>
              </a:rPr>
              <a:t>2015</a:t>
            </a:r>
            <a:endParaRPr lang="es-ES" sz="1100" b="1" dirty="0">
              <a:solidFill>
                <a:srgbClr val="002060"/>
              </a:solidFill>
              <a:cs typeface="Arial" panose="020B0604020202020204" pitchFamily="34" charset="0"/>
            </a:endParaRPr>
          </a:p>
        </p:txBody>
      </p:sp>
      <p:grpSp>
        <p:nvGrpSpPr>
          <p:cNvPr id="14" name="Group 13"/>
          <p:cNvGrpSpPr>
            <a:grpSpLocks noChangeAspect="1"/>
          </p:cNvGrpSpPr>
          <p:nvPr/>
        </p:nvGrpSpPr>
        <p:grpSpPr>
          <a:xfrm>
            <a:off x="1169151" y="1403397"/>
            <a:ext cx="7567697" cy="5042688"/>
            <a:chOff x="337631" y="1327921"/>
            <a:chExt cx="5192437" cy="3459948"/>
          </a:xfrm>
        </p:grpSpPr>
        <p:sp>
          <p:nvSpPr>
            <p:cNvPr id="15" name="Rounded Rectangle 14"/>
            <p:cNvSpPr/>
            <p:nvPr/>
          </p:nvSpPr>
          <p:spPr>
            <a:xfrm>
              <a:off x="337631" y="1327921"/>
              <a:ext cx="5192437" cy="3459948"/>
            </a:xfrm>
            <a:prstGeom prst="roundRect">
              <a:avLst>
                <a:gd name="adj" fmla="val 419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6" name="Content Placeholder 5"/>
            <p:cNvSpPr txBox="1">
              <a:spLocks/>
            </p:cNvSpPr>
            <p:nvPr/>
          </p:nvSpPr>
          <p:spPr bwMode="auto">
            <a:xfrm>
              <a:off x="3584848" y="1680244"/>
              <a:ext cx="160608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endParaRPr lang="es-ES" altLang="es-ES" sz="1100" b="1" dirty="0">
                <a:solidFill>
                  <a:srgbClr val="FF0000"/>
                </a:solidFill>
              </a:endParaRPr>
            </a:p>
          </p:txBody>
        </p:sp>
        <p:pic>
          <p:nvPicPr>
            <p:cNvPr id="17" name="Picture 16"/>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450203" y="1426751"/>
              <a:ext cx="2815208" cy="1116375"/>
            </a:xfrm>
            <a:prstGeom prst="roundRect">
              <a:avLst>
                <a:gd name="adj" fmla="val 8594"/>
              </a:avLst>
            </a:prstGeom>
            <a:solidFill>
              <a:srgbClr val="FFFFFF">
                <a:shade val="85000"/>
              </a:srgbClr>
            </a:solidFill>
            <a:ln>
              <a:noFill/>
            </a:ln>
            <a:effectLst/>
          </p:spPr>
        </p:pic>
        <p:graphicFrame>
          <p:nvGraphicFramePr>
            <p:cNvPr id="18" name="Chart 17"/>
            <p:cNvGraphicFramePr>
              <a:graphicFrameLocks/>
            </p:cNvGraphicFramePr>
            <p:nvPr>
              <p:extLst>
                <p:ext uri="{D42A27DB-BD31-4B8C-83A1-F6EECF244321}">
                  <p14:modId xmlns:p14="http://schemas.microsoft.com/office/powerpoint/2010/main" val="4209070216"/>
                </p:ext>
              </p:extLst>
            </p:nvPr>
          </p:nvGraphicFramePr>
          <p:xfrm>
            <a:off x="450203" y="2615172"/>
            <a:ext cx="2762748" cy="2028831"/>
          </p:xfrm>
          <a:graphic>
            <a:graphicData uri="http://schemas.openxmlformats.org/drawingml/2006/chart">
              <c:chart xmlns:c="http://schemas.openxmlformats.org/drawingml/2006/chart" xmlns:r="http://schemas.openxmlformats.org/officeDocument/2006/relationships" r:id="rId4"/>
            </a:graphicData>
          </a:graphic>
        </p:graphicFrame>
        <p:sp>
          <p:nvSpPr>
            <p:cNvPr id="19" name="TextBox 18"/>
            <p:cNvSpPr txBox="1"/>
            <p:nvPr/>
          </p:nvSpPr>
          <p:spPr>
            <a:xfrm>
              <a:off x="462108" y="2284938"/>
              <a:ext cx="514942"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smtClean="0">
                  <a:solidFill>
                    <a:schemeClr val="bg1"/>
                  </a:solidFill>
                </a:rPr>
                <a:t>UIO</a:t>
              </a:r>
              <a:endParaRPr lang="es-ES" sz="1000" b="1" dirty="0">
                <a:solidFill>
                  <a:schemeClr val="bg1"/>
                </a:solidFill>
              </a:endParaRPr>
            </a:p>
          </p:txBody>
        </p:sp>
        <p:sp>
          <p:nvSpPr>
            <p:cNvPr id="20" name="TextBox 19"/>
            <p:cNvSpPr txBox="1"/>
            <p:nvPr/>
          </p:nvSpPr>
          <p:spPr>
            <a:xfrm>
              <a:off x="3367226" y="1611558"/>
              <a:ext cx="2041326" cy="2930057"/>
            </a:xfrm>
            <a:prstGeom prst="rect">
              <a:avLst/>
            </a:prstGeom>
            <a:noFill/>
          </p:spPr>
          <p:txBody>
            <a:bodyPr wrap="square" rtlCol="0">
              <a:spAutoFit/>
            </a:bodyPr>
            <a:lstStyle/>
            <a:p>
              <a:pPr marL="171450" indent="-171450">
                <a:spcBef>
                  <a:spcPts val="300"/>
                </a:spcBef>
                <a:buFont typeface="Arial" panose="020B0604020202020204" pitchFamily="34" charset="0"/>
                <a:buChar char="•"/>
              </a:pPr>
              <a:r>
                <a:rPr lang="es-ES" sz="1100" dirty="0" smtClean="0"/>
                <a:t>En 2015 Quito ofreció vuelos a 11 destinos nacionales de los cuales Guayaquil, la Isla Baltra (Galápagos) y Cuenca son los tres principales en término de asientos ofertados, con un 46%, 10,2% y 8,6% respectivamente.</a:t>
              </a:r>
            </a:p>
            <a:p>
              <a:pPr marL="171450" indent="-171450">
                <a:spcBef>
                  <a:spcPts val="300"/>
                </a:spcBef>
                <a:buFont typeface="Arial" panose="020B0604020202020204" pitchFamily="34" charset="0"/>
                <a:buChar char="•"/>
              </a:pPr>
              <a:r>
                <a:rPr lang="es-ES" sz="1100" dirty="0" smtClean="0"/>
                <a:t>Se trata de una oferta comparativamente reducida, motivada en parte por la extensión territorial y condiciones socioeconómicas del país. </a:t>
              </a:r>
            </a:p>
            <a:p>
              <a:pPr marL="171450" indent="-171450">
                <a:spcBef>
                  <a:spcPts val="300"/>
                </a:spcBef>
                <a:buFont typeface="Arial" panose="020B0604020202020204" pitchFamily="34" charset="0"/>
                <a:buChar char="•"/>
              </a:pPr>
              <a:r>
                <a:rPr lang="es-ES" sz="1100" dirty="0" smtClean="0"/>
                <a:t>Países de pequeña extensión como Costa Rica, Ecuador, Panamá y Paraguay poseen un número de destinos domésticos que oscila en un rango de 1 a 13. San José posee el mayor número de rutas en este grupo mientras que Tocumen y Asunción cuentan con una única ruta dentro del país.</a:t>
              </a:r>
            </a:p>
            <a:p>
              <a:pPr marL="171450" indent="-171450">
                <a:spcBef>
                  <a:spcPts val="300"/>
                </a:spcBef>
                <a:buFont typeface="Arial" panose="020B0604020202020204" pitchFamily="34" charset="0"/>
                <a:buChar char="•"/>
              </a:pPr>
              <a:r>
                <a:rPr lang="es-ES" sz="1100" dirty="0" smtClean="0"/>
                <a:t>México, Bogotá y Lima son los tres principales aeropuertos en términos de destinos domésticos, en consistencia con sus superficies y con el hecho de que se trata de hubs relevantes en sus respectivos países.</a:t>
              </a:r>
              <a:endParaRPr lang="es-ES" sz="1100" dirty="0"/>
            </a:p>
          </p:txBody>
        </p:sp>
      </p:grpSp>
    </p:spTree>
    <p:extLst>
      <p:ext uri="{BB962C8B-B14F-4D97-AF65-F5344CB8AC3E}">
        <p14:creationId xmlns:p14="http://schemas.microsoft.com/office/powerpoint/2010/main" val="394090301"/>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endParaRPr lang="es-ES" dirty="0" smtClean="0">
              <a:solidFill>
                <a:srgbClr val="002060"/>
              </a:solidFill>
              <a:cs typeface="Arial" charset="0"/>
            </a:endParaRPr>
          </a:p>
          <a:p>
            <a:pPr fontAlgn="base">
              <a:spcBef>
                <a:spcPct val="0"/>
              </a:spcBef>
              <a:spcAft>
                <a:spcPct val="0"/>
              </a:spcAft>
            </a:pPr>
            <a:r>
              <a:rPr lang="es-ES" sz="1600" dirty="0">
                <a:solidFill>
                  <a:srgbClr val="00B0F0"/>
                </a:solidFill>
                <a:cs typeface="Arial" charset="0"/>
              </a:rPr>
              <a:t>Destinos operados y comparación con los aeropuertos analizados en el </a:t>
            </a:r>
            <a:r>
              <a:rPr lang="es-ES" sz="1600" dirty="0" err="1" smtClean="0">
                <a:solidFill>
                  <a:srgbClr val="00B0F0"/>
                </a:solidFill>
                <a:cs typeface="Arial" charset="0"/>
              </a:rPr>
              <a:t>benchmark</a:t>
            </a:r>
            <a:r>
              <a:rPr lang="es-ES" sz="1600" dirty="0" smtClean="0">
                <a:solidFill>
                  <a:srgbClr val="00B0F0"/>
                </a:solidFill>
                <a:cs typeface="Arial" charset="0"/>
              </a:rPr>
              <a:t> (ii/iii)</a:t>
            </a:r>
            <a:endParaRPr lang="es-ES" sz="16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306</a:t>
            </a:fld>
            <a:endParaRPr lang="es-ES" dirty="0">
              <a:solidFill>
                <a:srgbClr val="002776"/>
              </a:solidFill>
            </a:endParaRPr>
          </a:p>
        </p:txBody>
      </p:sp>
      <p:sp>
        <p:nvSpPr>
          <p:cNvPr id="11" name="Rectangle 10"/>
          <p:cNvSpPr/>
          <p:nvPr/>
        </p:nvSpPr>
        <p:spPr>
          <a:xfrm>
            <a:off x="283635" y="989176"/>
            <a:ext cx="4193158"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100" b="1" dirty="0" smtClean="0">
                <a:solidFill>
                  <a:srgbClr val="002060"/>
                </a:solidFill>
                <a:cs typeface="Arial" panose="020B0604020202020204" pitchFamily="34" charset="0"/>
              </a:rPr>
              <a:t>Principales Destinos Regionales </a:t>
            </a:r>
            <a:r>
              <a:rPr lang="es-ES" sz="1100" b="1" dirty="0">
                <a:solidFill>
                  <a:srgbClr val="002060"/>
                </a:solidFill>
                <a:cs typeface="Arial" panose="020B0604020202020204" pitchFamily="34" charset="0"/>
              </a:rPr>
              <a:t>operados en UIO en </a:t>
            </a:r>
            <a:r>
              <a:rPr lang="es-ES" sz="1100" b="1" dirty="0" smtClean="0">
                <a:solidFill>
                  <a:srgbClr val="002060"/>
                </a:solidFill>
                <a:cs typeface="Arial" panose="020B0604020202020204" pitchFamily="34" charset="0"/>
              </a:rPr>
              <a:t>2015</a:t>
            </a:r>
            <a:endParaRPr lang="es-ES" sz="1100" b="1" dirty="0">
              <a:solidFill>
                <a:srgbClr val="002060"/>
              </a:solidFill>
              <a:cs typeface="Arial" panose="020B0604020202020204" pitchFamily="34" charset="0"/>
            </a:endParaRPr>
          </a:p>
        </p:txBody>
      </p:sp>
      <p:grpSp>
        <p:nvGrpSpPr>
          <p:cNvPr id="12" name="Group 11"/>
          <p:cNvGrpSpPr>
            <a:grpSpLocks noChangeAspect="1"/>
          </p:cNvGrpSpPr>
          <p:nvPr/>
        </p:nvGrpSpPr>
        <p:grpSpPr>
          <a:xfrm>
            <a:off x="743512" y="1411048"/>
            <a:ext cx="8418976" cy="5042288"/>
            <a:chOff x="337631" y="1411048"/>
            <a:chExt cx="5685785" cy="3405327"/>
          </a:xfrm>
        </p:grpSpPr>
        <p:sp>
          <p:nvSpPr>
            <p:cNvPr id="13" name="Rounded Rectangle 12"/>
            <p:cNvSpPr/>
            <p:nvPr/>
          </p:nvSpPr>
          <p:spPr>
            <a:xfrm>
              <a:off x="337631" y="1411048"/>
              <a:ext cx="5685785" cy="3405327"/>
            </a:xfrm>
            <a:prstGeom prst="roundRect">
              <a:avLst>
                <a:gd name="adj" fmla="val 419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14" name="Content Placeholder 5"/>
            <p:cNvSpPr txBox="1">
              <a:spLocks/>
            </p:cNvSpPr>
            <p:nvPr/>
          </p:nvSpPr>
          <p:spPr bwMode="auto">
            <a:xfrm>
              <a:off x="2525678" y="3065643"/>
              <a:ext cx="3387481" cy="150728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altLang="es-ES" sz="1100" dirty="0" smtClean="0">
                  <a:solidFill>
                    <a:schemeClr val="tx1"/>
                  </a:solidFill>
                </a:rPr>
                <a:t>Quito (igual que Guayaquil) presentan una oferta de menos de 10 destinos en la región de Sudamérica.</a:t>
              </a:r>
            </a:p>
            <a:p>
              <a:pPr marL="171450" indent="-171450" algn="just">
                <a:spcAft>
                  <a:spcPts val="600"/>
                </a:spcAft>
                <a:buFont typeface="Arial" panose="020B0604020202020204" pitchFamily="34" charset="0"/>
                <a:buChar char="•"/>
              </a:pPr>
              <a:r>
                <a:rPr lang="es-ES" altLang="es-ES" sz="1100" dirty="0" smtClean="0">
                  <a:solidFill>
                    <a:schemeClr val="tx1"/>
                  </a:solidFill>
                </a:rPr>
                <a:t>En la muestra anteriormente analizada, </a:t>
              </a:r>
              <a:r>
                <a:rPr lang="es-ES" altLang="es-ES" sz="1100" dirty="0">
                  <a:solidFill>
                    <a:schemeClr val="tx1"/>
                  </a:solidFill>
                </a:rPr>
                <a:t>d</a:t>
              </a:r>
              <a:r>
                <a:rPr lang="es-ES" altLang="es-ES" sz="1100" dirty="0" smtClean="0">
                  <a:solidFill>
                    <a:schemeClr val="tx1"/>
                  </a:solidFill>
                </a:rPr>
                <a:t>estacan </a:t>
              </a:r>
              <a:r>
                <a:rPr lang="es-ES" altLang="es-ES" sz="1100" dirty="0" err="1" smtClean="0">
                  <a:solidFill>
                    <a:schemeClr val="tx1"/>
                  </a:solidFill>
                </a:rPr>
                <a:t>Tocúmen</a:t>
              </a:r>
              <a:r>
                <a:rPr lang="es-ES" altLang="es-ES" sz="1100" dirty="0" smtClean="0">
                  <a:solidFill>
                    <a:schemeClr val="tx1"/>
                  </a:solidFill>
                </a:rPr>
                <a:t>, </a:t>
              </a:r>
              <a:r>
                <a:rPr lang="es-ES" altLang="es-ES" sz="1100" dirty="0">
                  <a:solidFill>
                    <a:schemeClr val="tx1"/>
                  </a:solidFill>
                </a:rPr>
                <a:t>con un total de 31 destinos en </a:t>
              </a:r>
              <a:r>
                <a:rPr lang="es-ES" altLang="es-ES" sz="1100" dirty="0" smtClean="0">
                  <a:solidFill>
                    <a:schemeClr val="tx1"/>
                  </a:solidFill>
                </a:rPr>
                <a:t>Sudamérica y Ciudad de México, </a:t>
              </a:r>
              <a:r>
                <a:rPr lang="es-ES" altLang="es-ES" sz="1100" dirty="0">
                  <a:solidFill>
                    <a:schemeClr val="tx1"/>
                  </a:solidFill>
                </a:rPr>
                <a:t>con </a:t>
              </a:r>
              <a:r>
                <a:rPr lang="es-ES" altLang="es-ES" sz="1100" dirty="0" smtClean="0">
                  <a:solidFill>
                    <a:schemeClr val="tx1"/>
                  </a:solidFill>
                </a:rPr>
                <a:t>24 rutas regionales. Ambos son importantes </a:t>
              </a:r>
              <a:r>
                <a:rPr lang="es-ES" altLang="es-ES" sz="1100" dirty="0">
                  <a:solidFill>
                    <a:schemeClr val="tx1"/>
                  </a:solidFill>
                </a:rPr>
                <a:t>centros de </a:t>
              </a:r>
              <a:r>
                <a:rPr lang="es-ES" altLang="es-ES" sz="1100" dirty="0" smtClean="0">
                  <a:solidFill>
                    <a:schemeClr val="tx1"/>
                  </a:solidFill>
                </a:rPr>
                <a:t>conexiones </a:t>
              </a:r>
              <a:r>
                <a:rPr lang="es-ES" altLang="es-ES" sz="1100" dirty="0">
                  <a:solidFill>
                    <a:schemeClr val="tx1"/>
                  </a:solidFill>
                </a:rPr>
                <a:t>y </a:t>
              </a:r>
              <a:r>
                <a:rPr lang="es-ES" altLang="es-ES" sz="1100" dirty="0" smtClean="0">
                  <a:solidFill>
                    <a:schemeClr val="tx1"/>
                  </a:solidFill>
                </a:rPr>
                <a:t>cuentan con </a:t>
              </a:r>
              <a:r>
                <a:rPr lang="es-ES" altLang="es-ES" sz="1100" dirty="0">
                  <a:solidFill>
                    <a:schemeClr val="tx1"/>
                  </a:solidFill>
                </a:rPr>
                <a:t>una </a:t>
              </a:r>
              <a:r>
                <a:rPr lang="es-ES" altLang="es-ES" sz="1100" dirty="0" smtClean="0">
                  <a:solidFill>
                    <a:schemeClr val="tx1"/>
                  </a:solidFill>
                </a:rPr>
                <a:t>posición estratégica en el continente como Gateway entre el norte y sur del mismo.</a:t>
              </a:r>
            </a:p>
            <a:p>
              <a:pPr marL="171450" indent="-171450" algn="just">
                <a:spcAft>
                  <a:spcPts val="600"/>
                </a:spcAft>
                <a:buFont typeface="Arial" panose="020B0604020202020204" pitchFamily="34" charset="0"/>
                <a:buChar char="•"/>
              </a:pPr>
              <a:r>
                <a:rPr lang="es-ES" altLang="es-ES" sz="1100" dirty="0" smtClean="0">
                  <a:solidFill>
                    <a:schemeClr val="tx1"/>
                  </a:solidFill>
                </a:rPr>
                <a:t>Lima, hub regional de LATAM, y </a:t>
              </a:r>
              <a:r>
                <a:rPr lang="es-ES" altLang="es-ES" sz="1100" dirty="0" err="1" smtClean="0">
                  <a:solidFill>
                    <a:schemeClr val="tx1"/>
                  </a:solidFill>
                </a:rPr>
                <a:t>Ezeiza</a:t>
              </a:r>
              <a:r>
                <a:rPr lang="es-ES" altLang="es-ES" sz="1100" dirty="0" smtClean="0">
                  <a:solidFill>
                    <a:schemeClr val="tx1"/>
                  </a:solidFill>
                </a:rPr>
                <a:t> siguen en importancia, con 20 y 18 destinos regionales respectivamente. Bogotá, con 15 destinos y Santiago con 12 también presentan una actividad relevante.</a:t>
              </a:r>
            </a:p>
            <a:p>
              <a:pPr marL="171450" indent="-171450" algn="just">
                <a:spcAft>
                  <a:spcPts val="600"/>
                </a:spcAft>
                <a:buFont typeface="Arial" panose="020B0604020202020204" pitchFamily="34" charset="0"/>
                <a:buChar char="•"/>
              </a:pPr>
              <a:r>
                <a:rPr lang="es-ES" altLang="es-ES" sz="1100" dirty="0" smtClean="0">
                  <a:solidFill>
                    <a:schemeClr val="tx1"/>
                  </a:solidFill>
                </a:rPr>
                <a:t>Asunción, Guayaquil, Quito y San José presentan menos de 10 destinos.</a:t>
              </a:r>
            </a:p>
            <a:p>
              <a:pPr marL="171450" indent="-171450" algn="just">
                <a:spcAft>
                  <a:spcPts val="600"/>
                </a:spcAft>
                <a:buFont typeface="Arial" panose="020B0604020202020204" pitchFamily="34" charset="0"/>
                <a:buChar char="•"/>
              </a:pPr>
              <a:r>
                <a:rPr lang="es-ES" altLang="es-ES" sz="1100" dirty="0" smtClean="0">
                  <a:solidFill>
                    <a:schemeClr val="tx1"/>
                  </a:solidFill>
                </a:rPr>
                <a:t>Cabe comparar las 4 rutas regionales ofrecidas desde Quito frente a las 9 rutas desde Asunción. La conectividad regional de UIO se ve perjudicada por la relevante operación de Guayaquil (7 rutas regionales) en el país.</a:t>
              </a:r>
              <a:endParaRPr lang="es-ES" altLang="es-ES" sz="1100" dirty="0">
                <a:solidFill>
                  <a:schemeClr val="tx1"/>
                </a:solidFill>
              </a:endParaRPr>
            </a:p>
          </p:txBody>
        </p:sp>
        <p:graphicFrame>
          <p:nvGraphicFramePr>
            <p:cNvPr id="15" name="Chart 14"/>
            <p:cNvGraphicFramePr>
              <a:graphicFrameLocks/>
            </p:cNvGraphicFramePr>
            <p:nvPr>
              <p:extLst>
                <p:ext uri="{D42A27DB-BD31-4B8C-83A1-F6EECF244321}">
                  <p14:modId xmlns:p14="http://schemas.microsoft.com/office/powerpoint/2010/main" val="3510388122"/>
                </p:ext>
              </p:extLst>
            </p:nvPr>
          </p:nvGraphicFramePr>
          <p:xfrm>
            <a:off x="2724105" y="1482033"/>
            <a:ext cx="2990629" cy="1532822"/>
          </p:xfrm>
          <a:graphic>
            <a:graphicData uri="http://schemas.openxmlformats.org/drawingml/2006/chart">
              <c:chart xmlns:c="http://schemas.openxmlformats.org/drawingml/2006/chart" xmlns:r="http://schemas.openxmlformats.org/officeDocument/2006/relationships" r:id="rId3"/>
            </a:graphicData>
          </a:graphic>
        </p:graphicFrame>
        <p:pic>
          <p:nvPicPr>
            <p:cNvPr id="16" name="Picture 15"/>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404631" y="1494979"/>
              <a:ext cx="2010793" cy="3248205"/>
            </a:xfrm>
            <a:prstGeom prst="roundRect">
              <a:avLst>
                <a:gd name="adj" fmla="val 8594"/>
              </a:avLst>
            </a:prstGeom>
            <a:solidFill>
              <a:srgbClr val="FFFFFF">
                <a:shade val="85000"/>
              </a:srgbClr>
            </a:solidFill>
            <a:ln>
              <a:noFill/>
            </a:ln>
            <a:effectLst/>
          </p:spPr>
        </p:pic>
        <p:sp>
          <p:nvSpPr>
            <p:cNvPr id="17" name="TextBox 16"/>
            <p:cNvSpPr txBox="1"/>
            <p:nvPr/>
          </p:nvSpPr>
          <p:spPr>
            <a:xfrm>
              <a:off x="417020" y="4482655"/>
              <a:ext cx="503532"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smtClean="0">
                  <a:solidFill>
                    <a:schemeClr val="bg1"/>
                  </a:solidFill>
                </a:rPr>
                <a:t>UIO</a:t>
              </a:r>
              <a:endParaRPr lang="es-ES" sz="1000" b="1" dirty="0">
                <a:solidFill>
                  <a:schemeClr val="bg1"/>
                </a:solidFill>
              </a:endParaRPr>
            </a:p>
          </p:txBody>
        </p:sp>
      </p:grpSp>
    </p:spTree>
    <p:extLst>
      <p:ext uri="{BB962C8B-B14F-4D97-AF65-F5344CB8AC3E}">
        <p14:creationId xmlns:p14="http://schemas.microsoft.com/office/powerpoint/2010/main" val="2631690310"/>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endParaRPr lang="es-ES" dirty="0" smtClean="0">
              <a:solidFill>
                <a:srgbClr val="002060"/>
              </a:solidFill>
              <a:cs typeface="Arial" charset="0"/>
            </a:endParaRPr>
          </a:p>
          <a:p>
            <a:pPr fontAlgn="base">
              <a:spcBef>
                <a:spcPct val="0"/>
              </a:spcBef>
              <a:spcAft>
                <a:spcPct val="0"/>
              </a:spcAft>
            </a:pPr>
            <a:r>
              <a:rPr lang="es-ES" sz="1600" dirty="0">
                <a:solidFill>
                  <a:srgbClr val="00B0F0"/>
                </a:solidFill>
                <a:cs typeface="Arial" charset="0"/>
              </a:rPr>
              <a:t>Destinos operados y comparación con los aeropuertos analizados en el </a:t>
            </a:r>
            <a:r>
              <a:rPr lang="es-ES" sz="1600" dirty="0" err="1" smtClean="0">
                <a:solidFill>
                  <a:srgbClr val="00B0F0"/>
                </a:solidFill>
                <a:cs typeface="Arial" charset="0"/>
              </a:rPr>
              <a:t>benchmark</a:t>
            </a:r>
            <a:r>
              <a:rPr lang="es-ES" sz="1600" dirty="0" smtClean="0">
                <a:solidFill>
                  <a:srgbClr val="00B0F0"/>
                </a:solidFill>
                <a:cs typeface="Arial" charset="0"/>
              </a:rPr>
              <a:t> (iii/iii)</a:t>
            </a:r>
            <a:endParaRPr lang="es-ES" sz="16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307</a:t>
            </a:fld>
            <a:endParaRPr lang="es-ES" dirty="0">
              <a:solidFill>
                <a:srgbClr val="002776"/>
              </a:solidFill>
            </a:endParaRPr>
          </a:p>
        </p:txBody>
      </p:sp>
      <p:sp>
        <p:nvSpPr>
          <p:cNvPr id="11" name="Rectangle 10"/>
          <p:cNvSpPr/>
          <p:nvPr/>
        </p:nvSpPr>
        <p:spPr>
          <a:xfrm>
            <a:off x="283634" y="989176"/>
            <a:ext cx="4597358"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100" b="1" dirty="0" smtClean="0">
                <a:solidFill>
                  <a:srgbClr val="002060"/>
                </a:solidFill>
                <a:cs typeface="Arial" panose="020B0604020202020204" pitchFamily="34" charset="0"/>
              </a:rPr>
              <a:t>Principales Destinos Intercontinentales operados en UIO en 2015</a:t>
            </a:r>
            <a:endParaRPr lang="es-ES" sz="1100" b="1" dirty="0">
              <a:solidFill>
                <a:srgbClr val="002060"/>
              </a:solidFill>
              <a:cs typeface="Arial" panose="020B0604020202020204" pitchFamily="34" charset="0"/>
            </a:endParaRPr>
          </a:p>
        </p:txBody>
      </p:sp>
      <p:grpSp>
        <p:nvGrpSpPr>
          <p:cNvPr id="12" name="Group 11"/>
          <p:cNvGrpSpPr>
            <a:grpSpLocks noChangeAspect="1"/>
          </p:cNvGrpSpPr>
          <p:nvPr/>
        </p:nvGrpSpPr>
        <p:grpSpPr>
          <a:xfrm>
            <a:off x="737444" y="1403779"/>
            <a:ext cx="8431112" cy="5049557"/>
            <a:chOff x="304229" y="1403779"/>
            <a:chExt cx="5685785" cy="3405327"/>
          </a:xfrm>
        </p:grpSpPr>
        <p:sp>
          <p:nvSpPr>
            <p:cNvPr id="13" name="Rounded Rectangle 12"/>
            <p:cNvSpPr/>
            <p:nvPr/>
          </p:nvSpPr>
          <p:spPr>
            <a:xfrm>
              <a:off x="304229" y="1403779"/>
              <a:ext cx="5685785" cy="3405327"/>
            </a:xfrm>
            <a:prstGeom prst="roundRect">
              <a:avLst>
                <a:gd name="adj" fmla="val 4197"/>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aphicFrame>
          <p:nvGraphicFramePr>
            <p:cNvPr id="14" name="Chart 13"/>
            <p:cNvGraphicFramePr>
              <a:graphicFrameLocks/>
            </p:cNvGraphicFramePr>
            <p:nvPr>
              <p:extLst>
                <p:ext uri="{D42A27DB-BD31-4B8C-83A1-F6EECF244321}">
                  <p14:modId xmlns:p14="http://schemas.microsoft.com/office/powerpoint/2010/main" val="3696175632"/>
                </p:ext>
              </p:extLst>
            </p:nvPr>
          </p:nvGraphicFramePr>
          <p:xfrm>
            <a:off x="416496" y="3014464"/>
            <a:ext cx="2873559" cy="1676686"/>
          </p:xfrm>
          <a:graphic>
            <a:graphicData uri="http://schemas.openxmlformats.org/drawingml/2006/chart">
              <c:chart xmlns:c="http://schemas.openxmlformats.org/drawingml/2006/chart" xmlns:r="http://schemas.openxmlformats.org/officeDocument/2006/relationships" r:id="rId3"/>
            </a:graphicData>
          </a:graphic>
        </p:graphicFrame>
        <p:pic>
          <p:nvPicPr>
            <p:cNvPr id="15" name="Picture 14"/>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416496" y="1534012"/>
              <a:ext cx="2880320" cy="1373176"/>
            </a:xfrm>
            <a:prstGeom prst="roundRect">
              <a:avLst>
                <a:gd name="adj" fmla="val 7332"/>
              </a:avLst>
            </a:prstGeom>
          </p:spPr>
        </p:pic>
        <p:sp>
          <p:nvSpPr>
            <p:cNvPr id="16" name="TextBox 15"/>
            <p:cNvSpPr txBox="1"/>
            <p:nvPr/>
          </p:nvSpPr>
          <p:spPr>
            <a:xfrm>
              <a:off x="2792760" y="2649781"/>
              <a:ext cx="488975"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smtClean="0">
                  <a:solidFill>
                    <a:schemeClr val="bg1"/>
                  </a:solidFill>
                </a:rPr>
                <a:t>UIO</a:t>
              </a:r>
              <a:endParaRPr lang="es-ES" sz="1000" b="1" dirty="0">
                <a:solidFill>
                  <a:schemeClr val="bg1"/>
                </a:solidFill>
              </a:endParaRPr>
            </a:p>
          </p:txBody>
        </p:sp>
        <p:sp>
          <p:nvSpPr>
            <p:cNvPr id="17" name="Content Placeholder 5"/>
            <p:cNvSpPr txBox="1">
              <a:spLocks/>
            </p:cNvSpPr>
            <p:nvPr/>
          </p:nvSpPr>
          <p:spPr bwMode="auto">
            <a:xfrm>
              <a:off x="3367606" y="1760260"/>
              <a:ext cx="2521498" cy="269236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altLang="es-ES" sz="1200" dirty="0" smtClean="0">
                  <a:solidFill>
                    <a:schemeClr val="tx1"/>
                  </a:solidFill>
                </a:rPr>
                <a:t>El Aeropuerto de Quito da servicio a un total de 12 rutas intercontinentales, de las cuales 2 son europeas y 10 hacia Norte y Centroamérica. </a:t>
              </a:r>
            </a:p>
            <a:p>
              <a:pPr marL="171450" indent="-171450" algn="just">
                <a:spcAft>
                  <a:spcPts val="600"/>
                </a:spcAft>
                <a:buFont typeface="Arial" panose="020B0604020202020204" pitchFamily="34" charset="0"/>
                <a:buChar char="•"/>
              </a:pPr>
              <a:r>
                <a:rPr lang="es-ES" altLang="es-ES" sz="1200" dirty="0" smtClean="0">
                  <a:solidFill>
                    <a:schemeClr val="tx1"/>
                  </a:solidFill>
                </a:rPr>
                <a:t>Por su parte, Guayaquil opera </a:t>
              </a:r>
              <a:r>
                <a:rPr lang="es-ES" altLang="es-ES" sz="1200" dirty="0">
                  <a:solidFill>
                    <a:schemeClr val="tx1"/>
                  </a:solidFill>
                </a:rPr>
                <a:t>6 </a:t>
              </a:r>
              <a:r>
                <a:rPr lang="es-ES" altLang="es-ES" sz="1200" dirty="0" smtClean="0">
                  <a:solidFill>
                    <a:schemeClr val="tx1"/>
                  </a:solidFill>
                </a:rPr>
                <a:t>(2 europeos y 4 en Norteamérica) destinos de este tipo, superando únicamente a Asunción desde donde se opera solo 1 destino intercontinental (Madrid).</a:t>
              </a:r>
            </a:p>
            <a:p>
              <a:pPr marL="171450" indent="-171450" algn="just">
                <a:spcAft>
                  <a:spcPts val="600"/>
                </a:spcAft>
                <a:buFont typeface="Arial" panose="020B0604020202020204" pitchFamily="34" charset="0"/>
                <a:buChar char="•"/>
              </a:pPr>
              <a:r>
                <a:rPr lang="es-ES" altLang="es-ES" sz="1200" dirty="0" smtClean="0">
                  <a:solidFill>
                    <a:schemeClr val="tx1"/>
                  </a:solidFill>
                </a:rPr>
                <a:t>Panamá encabeza </a:t>
              </a:r>
              <a:r>
                <a:rPr lang="es-ES" altLang="es-ES" sz="1200" dirty="0">
                  <a:solidFill>
                    <a:schemeClr val="tx1"/>
                  </a:solidFill>
                </a:rPr>
                <a:t>la lista, con 50 </a:t>
              </a:r>
              <a:r>
                <a:rPr lang="es-ES" altLang="es-ES" sz="1200" dirty="0" smtClean="0">
                  <a:solidFill>
                    <a:schemeClr val="tx1"/>
                  </a:solidFill>
                </a:rPr>
                <a:t>destinos </a:t>
              </a:r>
              <a:r>
                <a:rPr lang="es-ES" altLang="es-ES" sz="1200" dirty="0">
                  <a:solidFill>
                    <a:schemeClr val="tx1"/>
                  </a:solidFill>
                </a:rPr>
                <a:t>intercontinentales </a:t>
              </a:r>
              <a:r>
                <a:rPr lang="es-ES" altLang="es-ES" sz="1200" dirty="0" smtClean="0">
                  <a:solidFill>
                    <a:schemeClr val="tx1"/>
                  </a:solidFill>
                </a:rPr>
                <a:t>ofertados, de los que 5 son europeos, y la gran mayoría son en Norteamérica.</a:t>
              </a:r>
            </a:p>
            <a:p>
              <a:pPr marL="171450" indent="-171450" algn="just">
                <a:spcAft>
                  <a:spcPts val="600"/>
                </a:spcAft>
                <a:buFont typeface="Arial" panose="020B0604020202020204" pitchFamily="34" charset="0"/>
                <a:buChar char="•"/>
              </a:pPr>
              <a:r>
                <a:rPr lang="es-ES" altLang="es-ES" sz="1200" dirty="0" smtClean="0">
                  <a:solidFill>
                    <a:schemeClr val="tx1"/>
                  </a:solidFill>
                </a:rPr>
                <a:t>Buenos Aires, con solo 19 destinos intercontinentales es el que cuenta con mas rutas fuera del continente americano: 1 ruta con África, 1 ruta con Oceanía y 7 con Europa.</a:t>
              </a:r>
            </a:p>
            <a:p>
              <a:pPr marL="171450" indent="-171450" algn="just">
                <a:spcAft>
                  <a:spcPts val="600"/>
                </a:spcAft>
                <a:buFont typeface="Arial" panose="020B0604020202020204" pitchFamily="34" charset="0"/>
                <a:buChar char="•"/>
              </a:pPr>
              <a:r>
                <a:rPr lang="es-ES" altLang="es-ES" sz="1200" dirty="0" smtClean="0">
                  <a:solidFill>
                    <a:schemeClr val="tx1"/>
                  </a:solidFill>
                </a:rPr>
                <a:t>Los aeropuertos de Bogotá, Ciudad de México y San José se posicionan tras Panamá, con un volumen de rutas intercontinentales muy similares entre si (entre 24 y 28). México es el único que ofrece conexiones con Asia (Japón). Bogotá y México comparten 4 destinos europeos de los 5 que opera cada una. </a:t>
              </a:r>
            </a:p>
          </p:txBody>
        </p:sp>
      </p:grpSp>
    </p:spTree>
    <p:extLst>
      <p:ext uri="{BB962C8B-B14F-4D97-AF65-F5344CB8AC3E}">
        <p14:creationId xmlns:p14="http://schemas.microsoft.com/office/powerpoint/2010/main" val="919293157"/>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Conectividad aérea en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308</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498186" y="1268760"/>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416496" y="3501008"/>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416496" y="4149080"/>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416496" y="5373216"/>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3" name="Content Placeholder 5"/>
          <p:cNvSpPr txBox="1">
            <a:spLocks/>
          </p:cNvSpPr>
          <p:nvPr/>
        </p:nvSpPr>
        <p:spPr bwMode="auto">
          <a:xfrm>
            <a:off x="756589" y="1340768"/>
            <a:ext cx="8733485" cy="442686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r>
              <a:rPr lang="es-ES" sz="1200" i="1" u="sng" dirty="0" smtClean="0"/>
              <a:t>Niveles de tráfico, rutas y cercanía de Guayaquil</a:t>
            </a:r>
          </a:p>
          <a:p>
            <a:pPr marL="171450" indent="-171450" algn="just">
              <a:buFont typeface="Arial" panose="020B0604020202020204" pitchFamily="34" charset="0"/>
              <a:buChar char="•"/>
            </a:pPr>
            <a:r>
              <a:rPr lang="es-ES" sz="1100" dirty="0" smtClean="0"/>
              <a:t>El </a:t>
            </a:r>
            <a:r>
              <a:rPr lang="es-ES" sz="1100" dirty="0"/>
              <a:t>tráfico aéreo internacional en Ecuador experimenta una clara división de la demanda entre el Aeropuerto Internacional Mariscal Sucre en Quito y José Joaquín de Olmedo en Guayaquil. En la actualidad comparten 9 destinos internacionales de los 16 que tiene en total Quito, así mismo, estas rutas son los que registran un mayor tráfico y oferta desde la capital pudiendo experimentar mayor desarrollo si no existiesen en Guayaquil.</a:t>
            </a:r>
          </a:p>
          <a:p>
            <a:pPr marL="171450" indent="-171450" algn="just">
              <a:buFont typeface="Arial" panose="020B0604020202020204" pitchFamily="34" charset="0"/>
              <a:buChar char="•"/>
            </a:pPr>
            <a:r>
              <a:rPr lang="es-ES" sz="1100" dirty="0" smtClean="0"/>
              <a:t>De la comparativa a nivel continental se concluye que: </a:t>
            </a:r>
          </a:p>
          <a:p>
            <a:pPr marL="332371" lvl="1" indent="-171450" algn="just">
              <a:buFont typeface="Arial" panose="020B0604020202020204" pitchFamily="34" charset="0"/>
              <a:buChar char="•"/>
            </a:pPr>
            <a:r>
              <a:rPr lang="es-ES" sz="1100" dirty="0" smtClean="0"/>
              <a:t>El nivel de tráfico de Quito es significativamente menor que el de los grandes </a:t>
            </a:r>
            <a:r>
              <a:rPr lang="es-ES" sz="1100" dirty="0" err="1" smtClean="0"/>
              <a:t>hubs</a:t>
            </a:r>
            <a:r>
              <a:rPr lang="es-ES" sz="1100" dirty="0" smtClean="0"/>
              <a:t> de la región.</a:t>
            </a:r>
          </a:p>
          <a:p>
            <a:pPr marL="332371" lvl="1" indent="-171450" algn="just">
              <a:buFont typeface="Arial" panose="020B0604020202020204" pitchFamily="34" charset="0"/>
              <a:buChar char="•"/>
            </a:pPr>
            <a:r>
              <a:rPr lang="es-ES" sz="1100" dirty="0" smtClean="0"/>
              <a:t>Costa Rica, aunque registró 1,6 M Pax menos que Quito, es un caso a mencionar en relación al objetivo de este estudio ya que Avianca intentó establecer un nuevo centro de conexión en dicho aeropuerto. Además el aeropuerto cuenta con 40 destinos internacionales diferentes, 24 más que en Quito. </a:t>
            </a:r>
          </a:p>
          <a:p>
            <a:pPr marL="332371" lvl="1" indent="-171450" algn="just">
              <a:buFont typeface="Arial" panose="020B0604020202020204" pitchFamily="34" charset="0"/>
              <a:buChar char="•"/>
            </a:pPr>
            <a:r>
              <a:rPr lang="es-ES" sz="1100" dirty="0" smtClean="0"/>
              <a:t>No existen indicios de que alguna de las principales compañías operadoras planee establecer un centro de conexiones en Ecuador dentro de sus estrategias de expansión. </a:t>
            </a:r>
          </a:p>
          <a:p>
            <a:pPr algn="just"/>
            <a:r>
              <a:rPr lang="es-ES" sz="1200" i="1" u="sng" dirty="0"/>
              <a:t>Niveles tarifarios en Quito</a:t>
            </a:r>
          </a:p>
          <a:p>
            <a:pPr marL="171450" indent="-171450" algn="just">
              <a:buFont typeface="Arial" panose="020B0604020202020204" pitchFamily="34" charset="0"/>
              <a:buChar char="•"/>
            </a:pPr>
            <a:r>
              <a:rPr lang="es-ES" sz="1100" dirty="0" smtClean="0"/>
              <a:t>Un punto a analizar de cara a mejorar la conectividad de Quito es la reducción de costes de operación que deben cubrir las aerolíneas, en la actualidad son los más elevados de la región seguidos muy de cerca por los costes en Guayaquil.</a:t>
            </a:r>
          </a:p>
          <a:p>
            <a:pPr algn="just"/>
            <a:r>
              <a:rPr lang="es-ES" sz="1200" i="1" u="sng" dirty="0"/>
              <a:t>Rol del aeropuerto, ¿hub o </a:t>
            </a:r>
            <a:r>
              <a:rPr lang="es-ES" sz="1200" i="1" u="sng" dirty="0" err="1"/>
              <a:t>feeder</a:t>
            </a:r>
            <a:r>
              <a:rPr lang="es-ES" sz="1200" i="1" u="sng" dirty="0"/>
              <a:t>?</a:t>
            </a:r>
          </a:p>
          <a:p>
            <a:pPr marL="171450" indent="-171450" algn="just">
              <a:buFont typeface="Arial" panose="020B0604020202020204" pitchFamily="34" charset="0"/>
              <a:buChar char="•"/>
            </a:pPr>
            <a:r>
              <a:rPr lang="es-ES" sz="1100" dirty="0" smtClean="0"/>
              <a:t>El aeropuerto de Quito presenta un carácter marcado como </a:t>
            </a:r>
            <a:r>
              <a:rPr lang="es-ES" sz="1100" dirty="0" err="1" smtClean="0"/>
              <a:t>feeder</a:t>
            </a:r>
            <a:r>
              <a:rPr lang="es-ES" sz="1100" dirty="0" smtClean="0"/>
              <a:t> para los hubs de las </a:t>
            </a:r>
            <a:r>
              <a:rPr lang="es-ES" sz="1100" dirty="0"/>
              <a:t>2</a:t>
            </a:r>
            <a:r>
              <a:rPr lang="es-ES" sz="1100" dirty="0" smtClean="0"/>
              <a:t> principales aerolíneas que operan rutas internacionales desde el aeropuerto. Avianca y Copa reducen sus operaciones a rutas directas con sus centros de conexión. </a:t>
            </a:r>
          </a:p>
          <a:p>
            <a:pPr marL="171450" indent="-171450" algn="just">
              <a:buFont typeface="Arial" panose="020B0604020202020204" pitchFamily="34" charset="0"/>
              <a:buChar char="•"/>
            </a:pPr>
            <a:r>
              <a:rPr lang="es-ES" sz="1100" dirty="0" smtClean="0"/>
              <a:t>La única aerolínea que potencia el papel de Quito como centro de conexiones en Ecuador es </a:t>
            </a:r>
            <a:r>
              <a:rPr lang="es-ES" sz="1100" dirty="0" err="1" smtClean="0"/>
              <a:t>Tame</a:t>
            </a:r>
            <a:r>
              <a:rPr lang="es-ES" sz="1100" dirty="0" smtClean="0"/>
              <a:t>. La compañía estatal posee una amplia oferta nacional y 3 rutas internacionales con origen en la capital. Sin embargo el cese de las rutas a New York, Fort Lauderdale y Sao Paulo, de las cuales las dos primeras son destinos directos de Guayaquil, y la próxima anulación de Buenos Aires perjudica a Quito ante la situación de competitividad entre ambos aeropuertos.</a:t>
            </a:r>
            <a:endParaRPr lang="es-ES" sz="1100" dirty="0"/>
          </a:p>
          <a:p>
            <a:pPr algn="just"/>
            <a:r>
              <a:rPr lang="es-ES" sz="1200" i="1" u="sng" dirty="0"/>
              <a:t>Relevancia de </a:t>
            </a:r>
            <a:r>
              <a:rPr lang="es-ES" sz="1200" i="1" u="sng" dirty="0" err="1"/>
              <a:t>Tame</a:t>
            </a:r>
            <a:r>
              <a:rPr lang="es-ES" sz="1200" i="1" u="sng" dirty="0"/>
              <a:t> como potenciador de la actividad del aeropuerto</a:t>
            </a:r>
          </a:p>
          <a:p>
            <a:pPr marL="171450" indent="-171450" algn="just">
              <a:buFont typeface="Arial" panose="020B0604020202020204" pitchFamily="34" charset="0"/>
              <a:buChar char="•"/>
            </a:pPr>
            <a:r>
              <a:rPr lang="es-ES" sz="1100" dirty="0"/>
              <a:t>El nuevo socio de </a:t>
            </a:r>
            <a:r>
              <a:rPr lang="es-ES" sz="1100" dirty="0" err="1"/>
              <a:t>Tame</a:t>
            </a:r>
            <a:r>
              <a:rPr lang="es-ES" sz="1100" dirty="0"/>
              <a:t> resulta una pieza clave ante la mejora de la conectividad de Quito tanto a nivel doméstico como internacional.</a:t>
            </a:r>
          </a:p>
          <a:p>
            <a:pPr marL="171450" indent="-171450" algn="just">
              <a:buFont typeface="Arial" panose="020B0604020202020204" pitchFamily="34" charset="0"/>
              <a:buChar char="•"/>
            </a:pPr>
            <a:r>
              <a:rPr lang="es-ES" sz="1100" dirty="0"/>
              <a:t>En relación a la venta de </a:t>
            </a:r>
            <a:r>
              <a:rPr lang="es-ES" sz="1100" dirty="0" err="1"/>
              <a:t>Tame</a:t>
            </a:r>
            <a:r>
              <a:rPr lang="es-ES" sz="1100" dirty="0"/>
              <a:t> y observando el comportamiento de Avianca desde la absorción de </a:t>
            </a:r>
            <a:r>
              <a:rPr lang="es-ES" sz="1100" dirty="0" err="1"/>
              <a:t>Aerogal</a:t>
            </a:r>
            <a:r>
              <a:rPr lang="es-ES" sz="1100" dirty="0"/>
              <a:t> y Taca en 2013, se podría afirmar que no se trata de la mejor opción para Quito desde el punto de vista de mejora de su conectividad aérea. La aerolínea limita sus operaciones internacionales desde Quito a sus hubs mientras que en términos domésticos solo opera cuatro destinos (dos de los cuales son Guayaquil y las Islas Galápagos), sin ampliar su oferta a otros pequeños aeropuertos regionales.</a:t>
            </a:r>
          </a:p>
          <a:p>
            <a:pPr algn="just"/>
            <a:endParaRPr lang="es-ES" sz="1100" dirty="0" smtClean="0"/>
          </a:p>
        </p:txBody>
      </p:sp>
    </p:spTree>
    <p:extLst>
      <p:ext uri="{BB962C8B-B14F-4D97-AF65-F5344CB8AC3E}">
        <p14:creationId xmlns:p14="http://schemas.microsoft.com/office/powerpoint/2010/main" val="1389301853"/>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3.5. </a:t>
            </a:r>
            <a:r>
              <a:rPr lang="es-ES" sz="2800" dirty="0" smtClean="0">
                <a:solidFill>
                  <a:srgbClr val="FFFFFF"/>
                </a:solidFill>
              </a:rPr>
              <a:t>Análisis actual de la oferta turística</a:t>
            </a:r>
          </a:p>
          <a:p>
            <a:pPr marL="723900" indent="0">
              <a:buClr>
                <a:srgbClr val="000000"/>
              </a:buClr>
            </a:pPr>
            <a:r>
              <a:rPr lang="es-ES" sz="2800" i="1" dirty="0" smtClean="0">
                <a:solidFill>
                  <a:srgbClr val="FFFFFF"/>
                </a:solidFill>
              </a:rPr>
              <a:t>Conectividad terrestre de Quito</a:t>
            </a:r>
            <a:endParaRPr lang="es-ES" sz="2800" i="1" dirty="0">
              <a:solidFill>
                <a:srgbClr val="FFFFFF"/>
              </a:solidFill>
            </a:endParaRPr>
          </a:p>
        </p:txBody>
      </p:sp>
    </p:spTree>
    <p:extLst>
      <p:ext uri="{BB962C8B-B14F-4D97-AF65-F5344CB8AC3E}">
        <p14:creationId xmlns:p14="http://schemas.microsoft.com/office/powerpoint/2010/main" val="4654807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 </a:t>
            </a:r>
            <a:r>
              <a:rPr lang="es-ES" sz="2000" dirty="0" smtClean="0">
                <a:solidFill>
                  <a:srgbClr val="00B0F0"/>
                </a:solidFill>
                <a:cs typeface="Arial" charset="0"/>
              </a:rPr>
              <a:t>Datos clave de la industria hotelera (ii/v)</a:t>
            </a:r>
            <a:endParaRPr lang="es-ES" sz="1400" i="1" dirty="0">
              <a:solidFill>
                <a:srgbClr val="00B0F0"/>
              </a:solidFill>
              <a:cs typeface="Arial" charset="0"/>
            </a:endParaRPr>
          </a:p>
        </p:txBody>
      </p:sp>
      <p:sp>
        <p:nvSpPr>
          <p:cNvPr id="7" name="Slide Number Placeholder 3"/>
          <p:cNvSpPr txBox="1">
            <a:spLocks/>
          </p:cNvSpPr>
          <p:nvPr/>
        </p:nvSpPr>
        <p:spPr>
          <a:xfrm>
            <a:off x="704528" y="6597500"/>
            <a:ext cx="8783007" cy="143868"/>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www.indec.gov.ar / www.bogotaturismo.gov.co </a:t>
            </a:r>
            <a:r>
              <a:rPr lang="es-ES" b="0" i="1" dirty="0" smtClean="0">
                <a:solidFill>
                  <a:srgbClr val="002776"/>
                </a:solidFill>
              </a:rPr>
              <a:t>/ </a:t>
            </a:r>
            <a:r>
              <a:rPr lang="es-ES" b="0" i="1" dirty="0">
                <a:solidFill>
                  <a:srgbClr val="002776"/>
                </a:solidFill>
              </a:rPr>
              <a:t>www.siimt.com / </a:t>
            </a:r>
            <a:r>
              <a:rPr lang="es-ES" b="0" i="1" dirty="0" smtClean="0">
                <a:solidFill>
                  <a:srgbClr val="002776"/>
                </a:solidFill>
              </a:rPr>
              <a:t>www.mincetur.gob.pe / </a:t>
            </a:r>
            <a:r>
              <a:rPr lang="es-ES" b="0" i="1" dirty="0">
                <a:solidFill>
                  <a:srgbClr val="002776"/>
                </a:solidFill>
              </a:rPr>
              <a:t>Quito Turismo / www.ine.cl</a:t>
            </a:r>
            <a:endParaRPr lang="es-ES" b="0" i="1" dirty="0" smtClean="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a:t>
            </a:fld>
            <a:endParaRPr lang="es-ES" dirty="0">
              <a:solidFill>
                <a:srgbClr val="002776"/>
              </a:solidFill>
            </a:endParaRPr>
          </a:p>
        </p:txBody>
      </p:sp>
      <p:sp>
        <p:nvSpPr>
          <p:cNvPr id="21" name="Content Placeholder 5"/>
          <p:cNvSpPr txBox="1">
            <a:spLocks/>
          </p:cNvSpPr>
          <p:nvPr/>
        </p:nvSpPr>
        <p:spPr bwMode="auto">
          <a:xfrm>
            <a:off x="362559" y="1067908"/>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060"/>
                </a:solidFill>
              </a:rPr>
              <a:t>Desde 2008 se ha producido un </a:t>
            </a:r>
            <a:r>
              <a:rPr lang="es-ES" sz="1100" b="1" dirty="0" smtClean="0">
                <a:solidFill>
                  <a:srgbClr val="002060"/>
                </a:solidFill>
              </a:rPr>
              <a:t>decrecimiento de los niveles de ocupación </a:t>
            </a:r>
            <a:r>
              <a:rPr lang="es-ES" sz="1100" dirty="0" smtClean="0">
                <a:solidFill>
                  <a:srgbClr val="002060"/>
                </a:solidFill>
              </a:rPr>
              <a:t>hotelera en todas las ciudades analizadas excepto Lima (+2,7% TACC). </a:t>
            </a:r>
            <a:r>
              <a:rPr lang="es-ES" sz="1100" b="1" dirty="0" smtClean="0">
                <a:solidFill>
                  <a:srgbClr val="002060"/>
                </a:solidFill>
              </a:rPr>
              <a:t>Quito se mantiene al ~50% de ocupación</a:t>
            </a:r>
            <a:r>
              <a:rPr lang="es-ES" sz="1100" dirty="0" smtClean="0">
                <a:solidFill>
                  <a:srgbClr val="002060"/>
                </a:solidFill>
              </a:rPr>
              <a:t> (TACC -0,3%), </a:t>
            </a:r>
            <a:r>
              <a:rPr lang="es-ES" sz="1100" b="1" dirty="0" smtClean="0">
                <a:solidFill>
                  <a:srgbClr val="002060"/>
                </a:solidFill>
              </a:rPr>
              <a:t>similar a Bogotá y México D.F</a:t>
            </a:r>
            <a:r>
              <a:rPr lang="es-ES" sz="1100" dirty="0" smtClean="0">
                <a:solidFill>
                  <a:srgbClr val="002060"/>
                </a:solidFill>
              </a:rPr>
              <a:t>., por encima de Lima</a:t>
            </a:r>
            <a:endParaRPr lang="es-ES" sz="1100" dirty="0">
              <a:solidFill>
                <a:srgbClr val="002776"/>
              </a:solidFill>
            </a:endParaRPr>
          </a:p>
        </p:txBody>
      </p:sp>
      <p:grpSp>
        <p:nvGrpSpPr>
          <p:cNvPr id="22" name="Group 21"/>
          <p:cNvGrpSpPr/>
          <p:nvPr/>
        </p:nvGrpSpPr>
        <p:grpSpPr>
          <a:xfrm>
            <a:off x="412103" y="1531234"/>
            <a:ext cx="9131341" cy="325398"/>
            <a:chOff x="4716463" y="2078780"/>
            <a:chExt cx="3959081" cy="325398"/>
          </a:xfrm>
        </p:grpSpPr>
        <p:cxnSp>
          <p:nvCxnSpPr>
            <p:cNvPr id="23" name="Straight Connector 22"/>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5400211" y="2078780"/>
              <a:ext cx="2666989"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b="1" dirty="0" smtClean="0">
                  <a:solidFill>
                    <a:srgbClr val="002060"/>
                  </a:solidFill>
                </a:rPr>
                <a:t>Tasa de ocupación hotelera (%) y tasa anual de crecimiento (TACC %), 2008-15</a:t>
              </a:r>
              <a:endParaRPr lang="es-ES" sz="1200" b="1" dirty="0">
                <a:solidFill>
                  <a:srgbClr val="002060"/>
                </a:solidFill>
              </a:endParaRPr>
            </a:p>
          </p:txBody>
        </p:sp>
      </p:grpSp>
      <p:graphicFrame>
        <p:nvGraphicFramePr>
          <p:cNvPr id="13" name="Chart 12"/>
          <p:cNvGraphicFramePr/>
          <p:nvPr>
            <p:extLst>
              <p:ext uri="{D42A27DB-BD31-4B8C-83A1-F6EECF244321}">
                <p14:modId xmlns:p14="http://schemas.microsoft.com/office/powerpoint/2010/main" val="924379320"/>
              </p:ext>
            </p:extLst>
          </p:nvPr>
        </p:nvGraphicFramePr>
        <p:xfrm>
          <a:off x="344488" y="2608059"/>
          <a:ext cx="2880000" cy="1541021"/>
        </p:xfrm>
        <a:graphic>
          <a:graphicData uri="http://schemas.openxmlformats.org/drawingml/2006/chart">
            <c:chart xmlns:c="http://schemas.openxmlformats.org/drawingml/2006/chart" xmlns:r="http://schemas.openxmlformats.org/officeDocument/2006/relationships" r:id="rId3"/>
          </a:graphicData>
        </a:graphic>
      </p:graphicFrame>
      <p:sp>
        <p:nvSpPr>
          <p:cNvPr id="26" name="Rounded Rectangle 25"/>
          <p:cNvSpPr/>
          <p:nvPr/>
        </p:nvSpPr>
        <p:spPr bwMode="auto">
          <a:xfrm>
            <a:off x="344488" y="1961287"/>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28" name="Rounded Rectangle 27"/>
          <p:cNvSpPr/>
          <p:nvPr/>
        </p:nvSpPr>
        <p:spPr bwMode="auto">
          <a:xfrm>
            <a:off x="3503966" y="1961287"/>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Buenos Aires</a:t>
            </a:r>
            <a:endParaRPr lang="es-ES" sz="1200" b="1" dirty="0">
              <a:solidFill>
                <a:srgbClr val="FFFFFF"/>
              </a:solidFill>
              <a:cs typeface="Arial" pitchFamily="34" charset="0"/>
            </a:endParaRPr>
          </a:p>
        </p:txBody>
      </p:sp>
      <p:sp>
        <p:nvSpPr>
          <p:cNvPr id="29" name="Rounded Rectangle 28"/>
          <p:cNvSpPr/>
          <p:nvPr/>
        </p:nvSpPr>
        <p:spPr bwMode="auto">
          <a:xfrm>
            <a:off x="6663444" y="1961287"/>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México D.F.</a:t>
            </a:r>
            <a:endParaRPr lang="es-ES" sz="1200" b="1" dirty="0">
              <a:solidFill>
                <a:srgbClr val="FFFFFF"/>
              </a:solidFill>
              <a:cs typeface="Arial" pitchFamily="34" charset="0"/>
            </a:endParaRPr>
          </a:p>
        </p:txBody>
      </p:sp>
      <p:sp>
        <p:nvSpPr>
          <p:cNvPr id="34" name="Rounded Rectangle 33"/>
          <p:cNvSpPr/>
          <p:nvPr/>
        </p:nvSpPr>
        <p:spPr bwMode="auto">
          <a:xfrm>
            <a:off x="344488" y="4509120"/>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36" name="Rounded Rectangle 35"/>
          <p:cNvSpPr/>
          <p:nvPr/>
        </p:nvSpPr>
        <p:spPr bwMode="auto">
          <a:xfrm>
            <a:off x="3469889" y="4509120"/>
            <a:ext cx="2880000" cy="288000"/>
          </a:xfrm>
          <a:prstGeom prst="roundRect">
            <a:avLst/>
          </a:prstGeom>
          <a:solidFill>
            <a:schemeClr val="accent2"/>
          </a:solidFill>
          <a:ln w="19050" cap="flat" cmpd="sng" algn="ctr">
            <a:solidFill>
              <a:schemeClr val="accent2"/>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37" name="Rounded Rectangle 36"/>
          <p:cNvSpPr/>
          <p:nvPr/>
        </p:nvSpPr>
        <p:spPr bwMode="auto">
          <a:xfrm>
            <a:off x="6629367" y="4509120"/>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Santiago de Chile</a:t>
            </a:r>
            <a:endParaRPr lang="es-ES" sz="1200" b="1" dirty="0">
              <a:solidFill>
                <a:srgbClr val="FFFFFF"/>
              </a:solidFill>
              <a:cs typeface="Arial" pitchFamily="34" charset="0"/>
            </a:endParaRPr>
          </a:p>
        </p:txBody>
      </p:sp>
      <p:graphicFrame>
        <p:nvGraphicFramePr>
          <p:cNvPr id="38" name="Chart 37"/>
          <p:cNvGraphicFramePr/>
          <p:nvPr>
            <p:extLst>
              <p:ext uri="{D42A27DB-BD31-4B8C-83A1-F6EECF244321}">
                <p14:modId xmlns:p14="http://schemas.microsoft.com/office/powerpoint/2010/main" val="1857587126"/>
              </p:ext>
            </p:extLst>
          </p:nvPr>
        </p:nvGraphicFramePr>
        <p:xfrm>
          <a:off x="3502043" y="2608059"/>
          <a:ext cx="2880000" cy="154102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9" name="Chart 38"/>
          <p:cNvGraphicFramePr/>
          <p:nvPr>
            <p:extLst>
              <p:ext uri="{D42A27DB-BD31-4B8C-83A1-F6EECF244321}">
                <p14:modId xmlns:p14="http://schemas.microsoft.com/office/powerpoint/2010/main" val="3607472726"/>
              </p:ext>
            </p:extLst>
          </p:nvPr>
        </p:nvGraphicFramePr>
        <p:xfrm>
          <a:off x="6659598" y="2608059"/>
          <a:ext cx="2880000" cy="154102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Chart 39"/>
          <p:cNvGraphicFramePr/>
          <p:nvPr>
            <p:extLst>
              <p:ext uri="{D42A27DB-BD31-4B8C-83A1-F6EECF244321}">
                <p14:modId xmlns:p14="http://schemas.microsoft.com/office/powerpoint/2010/main" val="405140385"/>
              </p:ext>
            </p:extLst>
          </p:nvPr>
        </p:nvGraphicFramePr>
        <p:xfrm>
          <a:off x="344488" y="4984323"/>
          <a:ext cx="2880000" cy="154102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1" name="Chart 40"/>
          <p:cNvGraphicFramePr/>
          <p:nvPr>
            <p:extLst>
              <p:ext uri="{D42A27DB-BD31-4B8C-83A1-F6EECF244321}">
                <p14:modId xmlns:p14="http://schemas.microsoft.com/office/powerpoint/2010/main" val="3590266571"/>
              </p:ext>
            </p:extLst>
          </p:nvPr>
        </p:nvGraphicFramePr>
        <p:xfrm>
          <a:off x="3502043" y="4984323"/>
          <a:ext cx="2880000" cy="154102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2" name="Chart 41"/>
          <p:cNvGraphicFramePr/>
          <p:nvPr>
            <p:extLst>
              <p:ext uri="{D42A27DB-BD31-4B8C-83A1-F6EECF244321}">
                <p14:modId xmlns:p14="http://schemas.microsoft.com/office/powerpoint/2010/main" val="3889338949"/>
              </p:ext>
            </p:extLst>
          </p:nvPr>
        </p:nvGraphicFramePr>
        <p:xfrm>
          <a:off x="6659598" y="4984323"/>
          <a:ext cx="2880000" cy="1541021"/>
        </p:xfrm>
        <a:graphic>
          <a:graphicData uri="http://schemas.openxmlformats.org/drawingml/2006/chart">
            <c:chart xmlns:c="http://schemas.openxmlformats.org/drawingml/2006/chart" xmlns:r="http://schemas.openxmlformats.org/officeDocument/2006/relationships" r:id="rId8"/>
          </a:graphicData>
        </a:graphic>
      </p:graphicFrame>
      <p:cxnSp>
        <p:nvCxnSpPr>
          <p:cNvPr id="4" name="Straight Arrow Connector 3"/>
          <p:cNvCxnSpPr/>
          <p:nvPr/>
        </p:nvCxnSpPr>
        <p:spPr>
          <a:xfrm>
            <a:off x="450203" y="2492375"/>
            <a:ext cx="2702597" cy="198891"/>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 name="Rectangle 4"/>
          <p:cNvSpPr/>
          <p:nvPr/>
        </p:nvSpPr>
        <p:spPr>
          <a:xfrm>
            <a:off x="1568450" y="2492375"/>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-3,6%</a:t>
            </a:r>
            <a:endParaRPr lang="es-ES" sz="1000" b="1" dirty="0">
              <a:solidFill>
                <a:schemeClr val="accent2"/>
              </a:solidFill>
            </a:endParaRPr>
          </a:p>
        </p:txBody>
      </p:sp>
      <p:cxnSp>
        <p:nvCxnSpPr>
          <p:cNvPr id="43" name="Straight Arrow Connector 42"/>
          <p:cNvCxnSpPr/>
          <p:nvPr/>
        </p:nvCxnSpPr>
        <p:spPr>
          <a:xfrm>
            <a:off x="3633360" y="2600900"/>
            <a:ext cx="2630909" cy="84906"/>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4" name="Rectangle 43"/>
          <p:cNvSpPr/>
          <p:nvPr/>
        </p:nvSpPr>
        <p:spPr>
          <a:xfrm>
            <a:off x="4679919" y="2513088"/>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-0,1%</a:t>
            </a:r>
            <a:endParaRPr lang="es-ES" sz="1000" b="1" dirty="0">
              <a:solidFill>
                <a:schemeClr val="accent2"/>
              </a:solidFill>
            </a:endParaRPr>
          </a:p>
        </p:txBody>
      </p:sp>
      <p:cxnSp>
        <p:nvCxnSpPr>
          <p:cNvPr id="45" name="Straight Arrow Connector 44"/>
          <p:cNvCxnSpPr/>
          <p:nvPr/>
        </p:nvCxnSpPr>
        <p:spPr>
          <a:xfrm>
            <a:off x="6744829" y="2513088"/>
            <a:ext cx="2702597" cy="178178"/>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a:xfrm>
            <a:off x="7863076" y="2492375"/>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-2,5%</a:t>
            </a:r>
            <a:endParaRPr lang="es-ES" sz="1000" b="1" dirty="0">
              <a:solidFill>
                <a:schemeClr val="accent2"/>
              </a:solidFill>
            </a:endParaRPr>
          </a:p>
        </p:txBody>
      </p:sp>
      <p:cxnSp>
        <p:nvCxnSpPr>
          <p:cNvPr id="47" name="Straight Arrow Connector 46"/>
          <p:cNvCxnSpPr/>
          <p:nvPr/>
        </p:nvCxnSpPr>
        <p:spPr>
          <a:xfrm flipV="1">
            <a:off x="488504" y="4985167"/>
            <a:ext cx="2592288" cy="172025"/>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48" name="Rectangle 47"/>
          <p:cNvSpPr/>
          <p:nvPr/>
        </p:nvSpPr>
        <p:spPr>
          <a:xfrm>
            <a:off x="1568450" y="4936792"/>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+2,7%</a:t>
            </a:r>
            <a:endParaRPr lang="es-ES" sz="1000" b="1" dirty="0">
              <a:solidFill>
                <a:schemeClr val="accent2"/>
              </a:solidFill>
            </a:endParaRPr>
          </a:p>
        </p:txBody>
      </p:sp>
      <p:cxnSp>
        <p:nvCxnSpPr>
          <p:cNvPr id="49" name="Straight Arrow Connector 48"/>
          <p:cNvCxnSpPr/>
          <p:nvPr/>
        </p:nvCxnSpPr>
        <p:spPr>
          <a:xfrm>
            <a:off x="3633360" y="4945639"/>
            <a:ext cx="2630909" cy="84906"/>
          </a:xfrm>
          <a:prstGeom prst="straightConnector1">
            <a:avLst/>
          </a:prstGeom>
          <a:ln>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4679919" y="4857827"/>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3"/>
                </a:solidFill>
              </a:rPr>
              <a:t>-0,3%</a:t>
            </a:r>
            <a:endParaRPr lang="es-ES" sz="1000" b="1" dirty="0">
              <a:solidFill>
                <a:schemeClr val="accent3"/>
              </a:solidFill>
            </a:endParaRPr>
          </a:p>
        </p:txBody>
      </p:sp>
      <p:cxnSp>
        <p:nvCxnSpPr>
          <p:cNvPr id="51" name="Straight Arrow Connector 50"/>
          <p:cNvCxnSpPr/>
          <p:nvPr/>
        </p:nvCxnSpPr>
        <p:spPr>
          <a:xfrm>
            <a:off x="6744829" y="4961508"/>
            <a:ext cx="2702597" cy="125167"/>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7863076" y="4909237"/>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-1,1%</a:t>
            </a:r>
            <a:endParaRPr lang="es-ES" sz="1000" b="1" dirty="0">
              <a:solidFill>
                <a:schemeClr val="accent2"/>
              </a:solidFill>
            </a:endParaRPr>
          </a:p>
        </p:txBody>
      </p:sp>
    </p:spTree>
    <p:extLst>
      <p:ext uri="{BB962C8B-B14F-4D97-AF65-F5344CB8AC3E}">
        <p14:creationId xmlns:p14="http://schemas.microsoft.com/office/powerpoint/2010/main" val="4018137990"/>
      </p:ext>
    </p:extLst>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310</a:t>
            </a:fld>
            <a:endParaRPr lang="es-ES" dirty="0">
              <a:solidFill>
                <a:srgbClr val="002776"/>
              </a:solidFill>
            </a:endParaRPr>
          </a:p>
        </p:txBody>
      </p:sp>
      <p:sp>
        <p:nvSpPr>
          <p:cNvPr id="16" name="TextBox 15"/>
          <p:cNvSpPr txBox="1"/>
          <p:nvPr/>
        </p:nvSpPr>
        <p:spPr bwMode="auto">
          <a:xfrm>
            <a:off x="1022275" y="1102052"/>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Conocer la situación actual de la conectividad terrestre en el DMQ, determinar </a:t>
            </a:r>
            <a:r>
              <a:rPr lang="es-ES" sz="1400" b="0" dirty="0"/>
              <a:t>rutas, distancia aproximada y tiempo aproximado desde Quito a diferentes ciudades en el país, así como con la frontera con </a:t>
            </a:r>
            <a:r>
              <a:rPr lang="es-ES" sz="1400" b="0" dirty="0" smtClean="0"/>
              <a:t>Colombia</a:t>
            </a:r>
            <a:endParaRPr lang="es-ES" sz="1400" b="0" dirty="0"/>
          </a:p>
        </p:txBody>
      </p:sp>
      <p:grpSp>
        <p:nvGrpSpPr>
          <p:cNvPr id="17" name="Group 16"/>
          <p:cNvGrpSpPr/>
          <p:nvPr/>
        </p:nvGrpSpPr>
        <p:grpSpPr>
          <a:xfrm>
            <a:off x="368791" y="862377"/>
            <a:ext cx="9150044" cy="195759"/>
            <a:chOff x="369499" y="1604824"/>
            <a:chExt cx="8388000" cy="107637"/>
          </a:xfrm>
        </p:grpSpPr>
        <p:cxnSp>
          <p:nvCxnSpPr>
            <p:cNvPr id="18"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9"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20" name="Group 19"/>
          <p:cNvGrpSpPr/>
          <p:nvPr/>
        </p:nvGrpSpPr>
        <p:grpSpPr>
          <a:xfrm>
            <a:off x="534381" y="2261328"/>
            <a:ext cx="4439039" cy="195758"/>
            <a:chOff x="369499" y="1592133"/>
            <a:chExt cx="8388000" cy="133018"/>
          </a:xfrm>
        </p:grpSpPr>
        <p:cxnSp>
          <p:nvCxnSpPr>
            <p:cNvPr id="21"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2"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3" name="Group 22"/>
          <p:cNvGrpSpPr/>
          <p:nvPr/>
        </p:nvGrpSpPr>
        <p:grpSpPr>
          <a:xfrm>
            <a:off x="5041317" y="2231949"/>
            <a:ext cx="4439039" cy="195759"/>
            <a:chOff x="369499" y="1592133"/>
            <a:chExt cx="8388000" cy="133018"/>
          </a:xfrm>
        </p:grpSpPr>
        <p:cxnSp>
          <p:nvCxnSpPr>
            <p:cNvPr id="24"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5"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6" name="TextBox 25"/>
          <p:cNvSpPr txBox="1"/>
          <p:nvPr/>
        </p:nvSpPr>
        <p:spPr bwMode="auto">
          <a:xfrm>
            <a:off x="603396" y="2596105"/>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rPr>
              <a:t>Terminales Terrestres situados en el DMQ.</a:t>
            </a:r>
            <a:endParaRPr lang="es-ES" sz="1200" dirty="0">
              <a:solidFill>
                <a:srgbClr val="002776"/>
              </a:solidFill>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rPr>
              <a:t>Conectividad Terrestre hacia los terminales.</a:t>
            </a:r>
            <a:endParaRPr lang="es-ES" sz="1200" dirty="0">
              <a:solidFill>
                <a:srgbClr val="002776"/>
              </a:solidFill>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rPr>
              <a:t>El transporte público y privado en el DMQ</a:t>
            </a:r>
            <a:endParaRPr lang="es-ES" sz="1200" dirty="0">
              <a:solidFill>
                <a:srgbClr val="002776"/>
              </a:solidFill>
            </a:endParaRPr>
          </a:p>
          <a:p>
            <a:pPr marL="173038"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Principales carreteras del Ecuador hacia el DMQ.</a:t>
            </a:r>
          </a:p>
          <a:p>
            <a:pPr marL="173038" indent="-171450" defTabSz="914400" fontAlgn="base">
              <a:spcAft>
                <a:spcPts val="600"/>
              </a:spcAft>
              <a:buClr>
                <a:srgbClr val="002060"/>
              </a:buClr>
              <a:buFont typeface="Wingdings" panose="05000000000000000000" pitchFamily="2" charset="2"/>
              <a:buChar char="ü"/>
            </a:pPr>
            <a:endParaRPr lang="es-ES" sz="1200" b="1" dirty="0" smtClean="0">
              <a:solidFill>
                <a:srgbClr val="002776"/>
              </a:solidFill>
              <a:cs typeface="Arial" charset="0"/>
            </a:endParaRPr>
          </a:p>
        </p:txBody>
      </p:sp>
      <p:sp>
        <p:nvSpPr>
          <p:cNvPr id="27" name="TextBox 26"/>
          <p:cNvSpPr txBox="1"/>
          <p:nvPr/>
        </p:nvSpPr>
        <p:spPr bwMode="auto">
          <a:xfrm>
            <a:off x="5023255" y="2548731"/>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algn="just">
              <a:spcAft>
                <a:spcPts val="300"/>
              </a:spcAft>
            </a:pPr>
            <a:r>
              <a:rPr lang="es-ES" b="0" dirty="0" smtClean="0">
                <a:solidFill>
                  <a:srgbClr val="002060"/>
                </a:solidFill>
              </a:rPr>
              <a:t>Se realizará un análisis sobre la conectividad terrestre que oferta el DMQ, y las rutas con la respectivas distancias que se debe acceder para arribar a Quito </a:t>
            </a:r>
            <a:endParaRPr lang="es-ES" b="0" dirty="0">
              <a:solidFill>
                <a:srgbClr val="002060"/>
              </a:solidFill>
            </a:endParaRPr>
          </a:p>
        </p:txBody>
      </p:sp>
      <p:sp>
        <p:nvSpPr>
          <p:cNvPr id="29"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
        <p:nvSpPr>
          <p:cNvPr id="28" name="Title 1"/>
          <p:cNvSpPr txBox="1">
            <a:spLocks/>
          </p:cNvSpPr>
          <p:nvPr/>
        </p:nvSpPr>
        <p:spPr bwMode="auto">
          <a:xfrm>
            <a:off x="354401" y="13795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b="1"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2000" dirty="0">
              <a:solidFill>
                <a:srgbClr val="00B0F0"/>
              </a:solidFill>
              <a:cs typeface="Arial" charset="0"/>
            </a:endParaRPr>
          </a:p>
        </p:txBody>
      </p:sp>
    </p:spTree>
    <p:extLst>
      <p:ext uri="{BB962C8B-B14F-4D97-AF65-F5344CB8AC3E}">
        <p14:creationId xmlns:p14="http://schemas.microsoft.com/office/powerpoint/2010/main" val="1813727708"/>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266456" y="745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Terminales Terrestres situados en el Distrito Metropolitano de Quito </a:t>
            </a:r>
            <a:endParaRPr lang="es-ES" sz="1400" i="1" dirty="0">
              <a:solidFill>
                <a:srgbClr val="00B0F0"/>
              </a:solidFill>
              <a:cs typeface="Arial" charset="0"/>
            </a:endParaRPr>
          </a:p>
        </p:txBody>
      </p:sp>
      <p:sp>
        <p:nvSpPr>
          <p:cNvPr id="18" name="Slide Number Placeholder 3"/>
          <p:cNvSpPr txBox="1">
            <a:spLocks/>
          </p:cNvSpPr>
          <p:nvPr/>
        </p:nvSpPr>
        <p:spPr>
          <a:xfrm>
            <a:off x="771059" y="6564578"/>
            <a:ext cx="3459618"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Empresa Pública Metropolitana de Obras Públicas</a:t>
            </a:r>
            <a:endParaRPr lang="es-ES" dirty="0">
              <a:solidFill>
                <a:srgbClr val="002776"/>
              </a:solidFill>
            </a:endParaRPr>
          </a:p>
        </p:txBody>
      </p:sp>
      <p:pic>
        <p:nvPicPr>
          <p:cNvPr id="2" name="Picture 1"/>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233526" y="749035"/>
            <a:ext cx="4762500" cy="2428875"/>
          </a:xfrm>
          <a:prstGeom prst="rect">
            <a:avLst/>
          </a:prstGeom>
        </p:spPr>
      </p:pic>
      <p:sp>
        <p:nvSpPr>
          <p:cNvPr id="4" name="TextBox 3"/>
          <p:cNvSpPr txBox="1"/>
          <p:nvPr/>
        </p:nvSpPr>
        <p:spPr>
          <a:xfrm>
            <a:off x="266456" y="3193139"/>
            <a:ext cx="4733382" cy="3323987"/>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s-ES" sz="1400" b="1" dirty="0" smtClean="0">
                <a:solidFill>
                  <a:srgbClr val="002776"/>
                </a:solidFill>
              </a:rPr>
              <a:t>Terminal Terrestre de </a:t>
            </a:r>
            <a:r>
              <a:rPr lang="es-ES" sz="1400" b="1" dirty="0" err="1" smtClean="0">
                <a:solidFill>
                  <a:srgbClr val="002776"/>
                </a:solidFill>
              </a:rPr>
              <a:t>Quitumbe</a:t>
            </a:r>
            <a:endParaRPr lang="es-ES" sz="1400" b="1" dirty="0" smtClean="0">
              <a:solidFill>
                <a:srgbClr val="002776"/>
              </a:solidFill>
            </a:endParaRPr>
          </a:p>
          <a:p>
            <a:endParaRPr lang="es-ES" sz="1200" dirty="0" smtClean="0">
              <a:solidFill>
                <a:srgbClr val="002776"/>
              </a:solidFill>
            </a:endParaRPr>
          </a:p>
          <a:p>
            <a:r>
              <a:rPr lang="es-ES" sz="1200" dirty="0" smtClean="0">
                <a:solidFill>
                  <a:srgbClr val="002776"/>
                </a:solidFill>
              </a:rPr>
              <a:t>En </a:t>
            </a:r>
            <a:r>
              <a:rPr lang="es-ES" sz="1200" dirty="0" err="1" smtClean="0">
                <a:solidFill>
                  <a:srgbClr val="002776"/>
                </a:solidFill>
              </a:rPr>
              <a:t>Quitumbe</a:t>
            </a:r>
            <a:r>
              <a:rPr lang="es-ES" sz="1200" dirty="0" smtClean="0">
                <a:solidFill>
                  <a:srgbClr val="002776"/>
                </a:solidFill>
              </a:rPr>
              <a:t> existen 33 bahías en tres amplios andenes cubiertos, para la salida de las 975 frecuencias de las diversas operadoras de transporte que, en promedio, se despachan cada día, sin contar con otras 33 bahías descubiertas, que se las utiliza cuando el incremento inusual de pasajeros obliga a la ampliación de las frecuencias extraordinarias.</a:t>
            </a:r>
          </a:p>
          <a:p>
            <a:endParaRPr lang="es-ES" sz="1200" dirty="0" smtClean="0">
              <a:solidFill>
                <a:srgbClr val="002776"/>
              </a:solidFill>
            </a:endParaRPr>
          </a:p>
          <a:p>
            <a:r>
              <a:rPr lang="es-ES" sz="1400" b="1" dirty="0" smtClean="0">
                <a:solidFill>
                  <a:srgbClr val="002776"/>
                </a:solidFill>
              </a:rPr>
              <a:t>Cobertura</a:t>
            </a:r>
          </a:p>
          <a:p>
            <a:endParaRPr lang="es-ES" sz="1400" b="1" dirty="0" smtClean="0">
              <a:solidFill>
                <a:srgbClr val="002776"/>
              </a:solidFill>
            </a:endParaRPr>
          </a:p>
          <a:p>
            <a:r>
              <a:rPr lang="es-ES" sz="1200" dirty="0" smtClean="0">
                <a:solidFill>
                  <a:srgbClr val="002776"/>
                </a:solidFill>
              </a:rPr>
              <a:t>Al terminal llegan 89 operadoras de transporte interprovincial, que en su mayoría, prestan el servicio de transporte hacia las provincias del centro y Sur de la Ciudad. Adicionalmente, conecta con la ciudad de Quito por medio de los corredores Central </a:t>
            </a:r>
            <a:r>
              <a:rPr lang="es-ES" sz="1200" dirty="0" err="1" smtClean="0">
                <a:solidFill>
                  <a:srgbClr val="002776"/>
                </a:solidFill>
              </a:rPr>
              <a:t>Trolebus</a:t>
            </a:r>
            <a:r>
              <a:rPr lang="es-ES" sz="1200" dirty="0" smtClean="0">
                <a:solidFill>
                  <a:srgbClr val="002776"/>
                </a:solidFill>
              </a:rPr>
              <a:t>, Sur Oriental y Occidental con los buses urbanos privados que operan en el sector o sus alrededores. </a:t>
            </a:r>
            <a:endParaRPr lang="es-ES" sz="1200" dirty="0">
              <a:solidFill>
                <a:srgbClr val="002776"/>
              </a:solidFill>
            </a:endParaRPr>
          </a:p>
        </p:txBody>
      </p:sp>
      <p:sp>
        <p:nvSpPr>
          <p:cNvPr id="17" name="TextBox 16"/>
          <p:cNvSpPr txBox="1"/>
          <p:nvPr/>
        </p:nvSpPr>
        <p:spPr>
          <a:xfrm>
            <a:off x="5169024" y="753102"/>
            <a:ext cx="4098873" cy="5847755"/>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s-ES" sz="1400" b="1" dirty="0" smtClean="0">
                <a:solidFill>
                  <a:srgbClr val="002776"/>
                </a:solidFill>
              </a:rPr>
              <a:t>Características Generales:</a:t>
            </a:r>
          </a:p>
          <a:p>
            <a:endParaRPr lang="es-ES" sz="1400" b="1" dirty="0" smtClean="0">
              <a:solidFill>
                <a:srgbClr val="002776"/>
              </a:solidFill>
            </a:endParaRPr>
          </a:p>
          <a:p>
            <a:r>
              <a:rPr lang="es-ES" sz="1200" dirty="0" smtClean="0">
                <a:solidFill>
                  <a:srgbClr val="002776"/>
                </a:solidFill>
              </a:rPr>
              <a:t>En promedio se transportan 64 millones de pasajeros cada año (2014).</a:t>
            </a:r>
          </a:p>
          <a:p>
            <a:endParaRPr lang="es-ES" sz="1400" b="1" dirty="0" smtClean="0">
              <a:solidFill>
                <a:srgbClr val="002776"/>
              </a:solidFill>
            </a:endParaRPr>
          </a:p>
          <a:p>
            <a:r>
              <a:rPr lang="es-ES" sz="1400" b="1" dirty="0" smtClean="0">
                <a:solidFill>
                  <a:srgbClr val="002776"/>
                </a:solidFill>
              </a:rPr>
              <a:t>Transporte:</a:t>
            </a:r>
          </a:p>
          <a:p>
            <a:pPr marL="171450" indent="-171450">
              <a:buFont typeface="Arial" panose="020B0604020202020204" pitchFamily="34" charset="0"/>
              <a:buChar char="•"/>
            </a:pPr>
            <a:r>
              <a:rPr lang="es-ES" sz="1200" dirty="0" smtClean="0">
                <a:solidFill>
                  <a:srgbClr val="002776"/>
                </a:solidFill>
              </a:rPr>
              <a:t>Interprovincial de Pasajeros</a:t>
            </a:r>
          </a:p>
          <a:p>
            <a:pPr marL="171450" indent="-171450">
              <a:buFont typeface="Arial" panose="020B0604020202020204" pitchFamily="34" charset="0"/>
              <a:buChar char="•"/>
            </a:pPr>
            <a:r>
              <a:rPr lang="es-ES" sz="1200" dirty="0" err="1" smtClean="0">
                <a:solidFill>
                  <a:srgbClr val="002776"/>
                </a:solidFill>
              </a:rPr>
              <a:t>Intercantonal</a:t>
            </a:r>
            <a:r>
              <a:rPr lang="es-ES" sz="1200" dirty="0" smtClean="0">
                <a:solidFill>
                  <a:srgbClr val="002776"/>
                </a:solidFill>
              </a:rPr>
              <a:t> de Pasajeros</a:t>
            </a:r>
          </a:p>
          <a:p>
            <a:pPr marL="171450" indent="-171450">
              <a:buFont typeface="Arial" panose="020B0604020202020204" pitchFamily="34" charset="0"/>
              <a:buChar char="•"/>
            </a:pPr>
            <a:r>
              <a:rPr lang="es-ES" sz="1200" dirty="0" smtClean="0">
                <a:solidFill>
                  <a:srgbClr val="002776"/>
                </a:solidFill>
              </a:rPr>
              <a:t>Encomiendas</a:t>
            </a:r>
          </a:p>
          <a:p>
            <a:pPr marL="171450" indent="-171450">
              <a:buFont typeface="Arial" panose="020B0604020202020204" pitchFamily="34" charset="0"/>
              <a:buChar char="•"/>
            </a:pPr>
            <a:r>
              <a:rPr lang="es-ES" sz="1200" dirty="0" smtClean="0">
                <a:solidFill>
                  <a:srgbClr val="002776"/>
                </a:solidFill>
              </a:rPr>
              <a:t>Taxis</a:t>
            </a:r>
          </a:p>
          <a:p>
            <a:pPr marL="171450" indent="-171450">
              <a:buFont typeface="Arial" panose="020B0604020202020204" pitchFamily="34" charset="0"/>
              <a:buChar char="•"/>
            </a:pPr>
            <a:r>
              <a:rPr lang="es-ES" sz="1200" dirty="0" smtClean="0">
                <a:solidFill>
                  <a:srgbClr val="002776"/>
                </a:solidFill>
              </a:rPr>
              <a:t>Camionetas </a:t>
            </a:r>
          </a:p>
          <a:p>
            <a:pPr marL="171450" indent="-171450">
              <a:buFont typeface="Arial" panose="020B0604020202020204" pitchFamily="34" charset="0"/>
              <a:buChar char="•"/>
            </a:pPr>
            <a:r>
              <a:rPr lang="es-ES" sz="1200" dirty="0" smtClean="0">
                <a:solidFill>
                  <a:srgbClr val="002776"/>
                </a:solidFill>
              </a:rPr>
              <a:t>Servicio Integrado Trolebús y </a:t>
            </a:r>
            <a:r>
              <a:rPr lang="es-ES" sz="1200" dirty="0" err="1" smtClean="0">
                <a:solidFill>
                  <a:srgbClr val="002776"/>
                </a:solidFill>
              </a:rPr>
              <a:t>Ecovía</a:t>
            </a:r>
            <a:endParaRPr lang="es-ES" sz="1200" dirty="0" smtClean="0">
              <a:solidFill>
                <a:srgbClr val="002776"/>
              </a:solidFill>
            </a:endParaRPr>
          </a:p>
          <a:p>
            <a:pPr marL="171450" indent="-171450">
              <a:buFont typeface="Arial" panose="020B0604020202020204" pitchFamily="34" charset="0"/>
              <a:buChar char="•"/>
            </a:pPr>
            <a:r>
              <a:rPr lang="es-ES" sz="1200" dirty="0" smtClean="0">
                <a:solidFill>
                  <a:srgbClr val="002776"/>
                </a:solidFill>
              </a:rPr>
              <a:t>Urbano</a:t>
            </a:r>
          </a:p>
          <a:p>
            <a:pPr marL="171450" indent="-171450">
              <a:buFont typeface="Arial" panose="020B0604020202020204" pitchFamily="34" charset="0"/>
              <a:buChar char="•"/>
            </a:pPr>
            <a:r>
              <a:rPr lang="es-ES" sz="1200" dirty="0" smtClean="0">
                <a:solidFill>
                  <a:srgbClr val="002776"/>
                </a:solidFill>
              </a:rPr>
              <a:t>Hacia el Aeropuerto Internacional de “Quito Mariscal Sucre”</a:t>
            </a:r>
          </a:p>
          <a:p>
            <a:endParaRPr lang="es-ES" sz="1400" b="1" dirty="0" smtClean="0">
              <a:solidFill>
                <a:srgbClr val="002776"/>
              </a:solidFill>
            </a:endParaRPr>
          </a:p>
          <a:p>
            <a:r>
              <a:rPr lang="es-ES" sz="1400" b="1" dirty="0" smtClean="0">
                <a:solidFill>
                  <a:srgbClr val="002776"/>
                </a:solidFill>
              </a:rPr>
              <a:t>Estacionamientos:</a:t>
            </a:r>
          </a:p>
          <a:p>
            <a:pPr marL="171450" indent="-171450">
              <a:buFont typeface="Arial" panose="020B0604020202020204" pitchFamily="34" charset="0"/>
              <a:buChar char="•"/>
            </a:pPr>
            <a:r>
              <a:rPr lang="es-ES" sz="1200" dirty="0" smtClean="0">
                <a:solidFill>
                  <a:srgbClr val="002776"/>
                </a:solidFill>
              </a:rPr>
              <a:t>Parqueadero 1 - 126 plazas - $ 0.50 hora o fracción </a:t>
            </a:r>
          </a:p>
          <a:p>
            <a:pPr marL="171450" indent="-171450">
              <a:buFont typeface="Arial" panose="020B0604020202020204" pitchFamily="34" charset="0"/>
              <a:buChar char="•"/>
            </a:pPr>
            <a:r>
              <a:rPr lang="es-ES" sz="1200" dirty="0" smtClean="0">
                <a:solidFill>
                  <a:srgbClr val="002776"/>
                </a:solidFill>
              </a:rPr>
              <a:t>Parqueadero 2 – 79 plazas - $ 0.50 hora o fracción </a:t>
            </a:r>
          </a:p>
          <a:p>
            <a:pPr marL="171450" indent="-171450">
              <a:buFont typeface="Arial" panose="020B0604020202020204" pitchFamily="34" charset="0"/>
              <a:buChar char="•"/>
            </a:pPr>
            <a:r>
              <a:rPr lang="es-ES" sz="1200" dirty="0" smtClean="0">
                <a:solidFill>
                  <a:srgbClr val="002776"/>
                </a:solidFill>
              </a:rPr>
              <a:t>Parqueadero 3 – 13 plazas - $ 0.50 hora o fracción </a:t>
            </a:r>
          </a:p>
          <a:p>
            <a:r>
              <a:rPr lang="es-ES" sz="1200" dirty="0" smtClean="0">
                <a:solidFill>
                  <a:srgbClr val="002776"/>
                </a:solidFill>
              </a:rPr>
              <a:t>Atención las 24 horas, los 365 día de año</a:t>
            </a:r>
          </a:p>
          <a:p>
            <a:endParaRPr lang="es-ES" sz="1200" dirty="0" smtClean="0">
              <a:solidFill>
                <a:srgbClr val="002776"/>
              </a:solidFill>
            </a:endParaRPr>
          </a:p>
          <a:p>
            <a:r>
              <a:rPr lang="es-ES" sz="1200" b="1" dirty="0" smtClean="0">
                <a:solidFill>
                  <a:srgbClr val="002776"/>
                </a:solidFill>
              </a:rPr>
              <a:t>¿Cómo llegar?</a:t>
            </a:r>
          </a:p>
          <a:p>
            <a:r>
              <a:rPr lang="es-ES" sz="1200" dirty="0" smtClean="0">
                <a:solidFill>
                  <a:srgbClr val="002776"/>
                </a:solidFill>
              </a:rPr>
              <a:t>Sistema Integrado de Transporte Urbano denominado:</a:t>
            </a:r>
          </a:p>
          <a:p>
            <a:pPr marL="171450" indent="-171450">
              <a:buFont typeface="Arial" panose="020B0604020202020204" pitchFamily="34" charset="0"/>
              <a:buChar char="•"/>
            </a:pPr>
            <a:r>
              <a:rPr lang="es-ES" sz="1200" dirty="0" err="1" smtClean="0">
                <a:solidFill>
                  <a:srgbClr val="002776"/>
                </a:solidFill>
              </a:rPr>
              <a:t>Ecovía</a:t>
            </a:r>
            <a:r>
              <a:rPr lang="es-ES" sz="1200" dirty="0" smtClean="0">
                <a:solidFill>
                  <a:srgbClr val="002776"/>
                </a:solidFill>
              </a:rPr>
              <a:t> </a:t>
            </a:r>
          </a:p>
          <a:p>
            <a:pPr marL="171450" indent="-171450">
              <a:buFont typeface="Arial" panose="020B0604020202020204" pitchFamily="34" charset="0"/>
              <a:buChar char="•"/>
            </a:pPr>
            <a:r>
              <a:rPr lang="es-ES" sz="1200" dirty="0" err="1" smtClean="0">
                <a:solidFill>
                  <a:srgbClr val="002776"/>
                </a:solidFill>
              </a:rPr>
              <a:t>Trolebus</a:t>
            </a: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r>
              <a:rPr lang="es-ES" sz="1400" b="1" dirty="0" smtClean="0">
                <a:solidFill>
                  <a:srgbClr val="002776"/>
                </a:solidFill>
              </a:rPr>
              <a:t>Dirección:</a:t>
            </a:r>
          </a:p>
          <a:p>
            <a:r>
              <a:rPr lang="es-ES" sz="1200" dirty="0" smtClean="0">
                <a:solidFill>
                  <a:srgbClr val="002776"/>
                </a:solidFill>
              </a:rPr>
              <a:t>Av. Mariscal Sucre y Cóndor </a:t>
            </a:r>
            <a:r>
              <a:rPr lang="es-ES" sz="1200" dirty="0" err="1" smtClean="0">
                <a:solidFill>
                  <a:srgbClr val="002776"/>
                </a:solidFill>
              </a:rPr>
              <a:t>Ñam</a:t>
            </a:r>
            <a:endParaRPr lang="es-ES" sz="1200" dirty="0" smtClean="0">
              <a:solidFill>
                <a:srgbClr val="002776"/>
              </a:solidFill>
            </a:endParaRPr>
          </a:p>
          <a:p>
            <a:r>
              <a:rPr lang="es-ES" sz="1200" dirty="0" smtClean="0">
                <a:solidFill>
                  <a:srgbClr val="002776"/>
                </a:solidFill>
              </a:rPr>
              <a:t>Localidad – </a:t>
            </a:r>
            <a:r>
              <a:rPr lang="es-ES" sz="1200" dirty="0" err="1" smtClean="0">
                <a:solidFill>
                  <a:srgbClr val="002776"/>
                </a:solidFill>
              </a:rPr>
              <a:t>Quitumbe</a:t>
            </a:r>
            <a:r>
              <a:rPr lang="es-ES" sz="1200" dirty="0" smtClean="0">
                <a:solidFill>
                  <a:srgbClr val="002776"/>
                </a:solidFill>
              </a:rPr>
              <a:t> – Quito</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311</a:t>
            </a:fld>
            <a:endParaRPr lang="es-ES" dirty="0">
              <a:solidFill>
                <a:srgbClr val="002776"/>
              </a:solidFill>
            </a:endParaRPr>
          </a:p>
        </p:txBody>
      </p:sp>
    </p:spTree>
    <p:extLst>
      <p:ext uri="{BB962C8B-B14F-4D97-AF65-F5344CB8AC3E}">
        <p14:creationId xmlns:p14="http://schemas.microsoft.com/office/powerpoint/2010/main" val="317039005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272480" y="116632"/>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Terminales Terrestres situados en el Distrito Metropolitano de Quito </a:t>
            </a:r>
            <a:endParaRPr lang="es-ES" sz="1400" i="1" dirty="0">
              <a:solidFill>
                <a:srgbClr val="00B0F0"/>
              </a:solidFill>
              <a:cs typeface="Arial" charset="0"/>
            </a:endParaRPr>
          </a:p>
        </p:txBody>
      </p:sp>
      <p:sp>
        <p:nvSpPr>
          <p:cNvPr id="4" name="TextBox 3"/>
          <p:cNvSpPr txBox="1"/>
          <p:nvPr/>
        </p:nvSpPr>
        <p:spPr>
          <a:xfrm>
            <a:off x="289982" y="3352020"/>
            <a:ext cx="4733382" cy="3170099"/>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s-ES" sz="1400" b="1" dirty="0" smtClean="0">
                <a:solidFill>
                  <a:srgbClr val="002776"/>
                </a:solidFill>
              </a:rPr>
              <a:t>Terminal Terrestre de Carcelén</a:t>
            </a:r>
          </a:p>
          <a:p>
            <a:endParaRPr lang="es-ES" sz="1400" b="1" dirty="0" smtClean="0">
              <a:solidFill>
                <a:srgbClr val="002776"/>
              </a:solidFill>
            </a:endParaRPr>
          </a:p>
          <a:p>
            <a:r>
              <a:rPr lang="es-ES" sz="1200" dirty="0" smtClean="0">
                <a:solidFill>
                  <a:srgbClr val="002776"/>
                </a:solidFill>
              </a:rPr>
              <a:t>En Carcelén son 11 andenes cubiertos destinados para la salida de 384 frecuencias que, en promedio, se despachan cada día, además de tres andenes descubiertos, que se los utiliza cuando el incremento inusual de pasajeros obliga a la ampliación de las frecuencias extraordinarias.</a:t>
            </a:r>
          </a:p>
          <a:p>
            <a:endParaRPr lang="es-ES" sz="1200" dirty="0" smtClean="0">
              <a:solidFill>
                <a:srgbClr val="002776"/>
              </a:solidFill>
            </a:endParaRPr>
          </a:p>
          <a:p>
            <a:r>
              <a:rPr lang="es-ES" sz="1400" b="1" dirty="0" smtClean="0">
                <a:solidFill>
                  <a:srgbClr val="002776"/>
                </a:solidFill>
              </a:rPr>
              <a:t>Cobertura</a:t>
            </a:r>
          </a:p>
          <a:p>
            <a:endParaRPr lang="es-ES" sz="1400" b="1" dirty="0" smtClean="0">
              <a:solidFill>
                <a:srgbClr val="002776"/>
              </a:solidFill>
            </a:endParaRPr>
          </a:p>
          <a:p>
            <a:r>
              <a:rPr lang="es-ES" sz="1200" dirty="0" smtClean="0">
                <a:solidFill>
                  <a:srgbClr val="002776"/>
                </a:solidFill>
              </a:rPr>
              <a:t>Al Terminal de Carcelén llegan 20 operadoras de transporte interprovincial que, en su mayoría, prestan el servicio de transporte hacia las provincias ubicadas al norte del Distrito Metropolitano de Quito. Adicionalmente, se conecta con la ciudad de Quito por medio de los corredores Central Norte y Central </a:t>
            </a:r>
            <a:r>
              <a:rPr lang="es-ES" sz="1200" dirty="0" err="1" smtClean="0">
                <a:solidFill>
                  <a:srgbClr val="002776"/>
                </a:solidFill>
              </a:rPr>
              <a:t>Trolebus</a:t>
            </a:r>
            <a:r>
              <a:rPr lang="es-ES" sz="1200" dirty="0" smtClean="0">
                <a:solidFill>
                  <a:srgbClr val="002776"/>
                </a:solidFill>
              </a:rPr>
              <a:t> y con los buses urbanos privados que operan en el sector o sus alrededores. </a:t>
            </a:r>
            <a:endParaRPr lang="es-ES" sz="1200" b="1" dirty="0">
              <a:solidFill>
                <a:srgbClr val="002776"/>
              </a:solidFill>
            </a:endParaRPr>
          </a:p>
        </p:txBody>
      </p:sp>
      <p:pic>
        <p:nvPicPr>
          <p:cNvPr id="7" name="Picture 6"/>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286185" y="938949"/>
            <a:ext cx="4724400" cy="2333625"/>
          </a:xfrm>
          <a:prstGeom prst="rect">
            <a:avLst/>
          </a:prstGeom>
        </p:spPr>
      </p:pic>
      <p:sp>
        <p:nvSpPr>
          <p:cNvPr id="8" name="TextBox 7"/>
          <p:cNvSpPr txBox="1"/>
          <p:nvPr/>
        </p:nvSpPr>
        <p:spPr>
          <a:xfrm>
            <a:off x="5169024" y="990794"/>
            <a:ext cx="4098873" cy="5478423"/>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s-ES" sz="1400" b="1" dirty="0" smtClean="0">
                <a:solidFill>
                  <a:srgbClr val="002776"/>
                </a:solidFill>
              </a:rPr>
              <a:t>Características Generales:</a:t>
            </a:r>
          </a:p>
          <a:p>
            <a:endParaRPr lang="es-ES" sz="1400" b="1" dirty="0" smtClean="0">
              <a:solidFill>
                <a:srgbClr val="002776"/>
              </a:solidFill>
            </a:endParaRPr>
          </a:p>
          <a:p>
            <a:r>
              <a:rPr lang="es-ES" sz="1200" dirty="0" smtClean="0">
                <a:solidFill>
                  <a:srgbClr val="002776"/>
                </a:solidFill>
              </a:rPr>
              <a:t>En promedio se transportan 40 millones de pasajeros cada año (2014).</a:t>
            </a:r>
          </a:p>
          <a:p>
            <a:endParaRPr lang="es-ES" sz="1400" b="1" dirty="0" smtClean="0">
              <a:solidFill>
                <a:srgbClr val="002776"/>
              </a:solidFill>
            </a:endParaRPr>
          </a:p>
          <a:p>
            <a:r>
              <a:rPr lang="es-ES" sz="1400" b="1" dirty="0" smtClean="0">
                <a:solidFill>
                  <a:srgbClr val="002776"/>
                </a:solidFill>
              </a:rPr>
              <a:t>Transporte:</a:t>
            </a:r>
          </a:p>
          <a:p>
            <a:pPr marL="171450" indent="-171450">
              <a:buFont typeface="Arial" panose="020B0604020202020204" pitchFamily="34" charset="0"/>
              <a:buChar char="•"/>
            </a:pPr>
            <a:r>
              <a:rPr lang="es-ES" sz="1200" dirty="0" smtClean="0">
                <a:solidFill>
                  <a:srgbClr val="002776"/>
                </a:solidFill>
              </a:rPr>
              <a:t>Interprovincial de Pasajeros</a:t>
            </a:r>
          </a:p>
          <a:p>
            <a:pPr marL="171450" indent="-171450">
              <a:buFont typeface="Arial" panose="020B0604020202020204" pitchFamily="34" charset="0"/>
              <a:buChar char="•"/>
            </a:pPr>
            <a:r>
              <a:rPr lang="es-ES" sz="1200" dirty="0" err="1" smtClean="0">
                <a:solidFill>
                  <a:srgbClr val="002776"/>
                </a:solidFill>
              </a:rPr>
              <a:t>Intercantonal</a:t>
            </a:r>
            <a:r>
              <a:rPr lang="es-ES" sz="1200" dirty="0" smtClean="0">
                <a:solidFill>
                  <a:srgbClr val="002776"/>
                </a:solidFill>
              </a:rPr>
              <a:t> de Pasajeros</a:t>
            </a:r>
          </a:p>
          <a:p>
            <a:pPr marL="171450" indent="-171450">
              <a:buFont typeface="Arial" panose="020B0604020202020204" pitchFamily="34" charset="0"/>
              <a:buChar char="•"/>
            </a:pPr>
            <a:r>
              <a:rPr lang="es-ES" sz="1200" dirty="0" smtClean="0">
                <a:solidFill>
                  <a:srgbClr val="002776"/>
                </a:solidFill>
              </a:rPr>
              <a:t>Encomiendas</a:t>
            </a:r>
          </a:p>
          <a:p>
            <a:pPr marL="171450" indent="-171450">
              <a:buFont typeface="Arial" panose="020B0604020202020204" pitchFamily="34" charset="0"/>
              <a:buChar char="•"/>
            </a:pPr>
            <a:r>
              <a:rPr lang="es-ES" sz="1200" dirty="0" smtClean="0">
                <a:solidFill>
                  <a:srgbClr val="002776"/>
                </a:solidFill>
              </a:rPr>
              <a:t>Taxis</a:t>
            </a:r>
          </a:p>
          <a:p>
            <a:pPr marL="171450" indent="-171450">
              <a:buFont typeface="Arial" panose="020B0604020202020204" pitchFamily="34" charset="0"/>
              <a:buChar char="•"/>
            </a:pPr>
            <a:r>
              <a:rPr lang="es-ES" sz="1200" dirty="0" smtClean="0">
                <a:solidFill>
                  <a:srgbClr val="002776"/>
                </a:solidFill>
              </a:rPr>
              <a:t>Camionetas </a:t>
            </a:r>
          </a:p>
          <a:p>
            <a:pPr marL="171450" indent="-171450">
              <a:buFont typeface="Arial" panose="020B0604020202020204" pitchFamily="34" charset="0"/>
              <a:buChar char="•"/>
            </a:pPr>
            <a:r>
              <a:rPr lang="es-ES" sz="1200" dirty="0" smtClean="0">
                <a:solidFill>
                  <a:srgbClr val="002776"/>
                </a:solidFill>
              </a:rPr>
              <a:t>Servicio Integrado Central Norte y Central </a:t>
            </a:r>
            <a:r>
              <a:rPr lang="es-ES" sz="1200" dirty="0" err="1" smtClean="0">
                <a:solidFill>
                  <a:srgbClr val="002776"/>
                </a:solidFill>
              </a:rPr>
              <a:t>Trolebus</a:t>
            </a:r>
            <a:endParaRPr lang="es-ES" sz="1200" dirty="0" smtClean="0">
              <a:solidFill>
                <a:srgbClr val="002776"/>
              </a:solidFill>
            </a:endParaRPr>
          </a:p>
          <a:p>
            <a:pPr marL="171450" indent="-171450">
              <a:buFont typeface="Arial" panose="020B0604020202020204" pitchFamily="34" charset="0"/>
              <a:buChar char="•"/>
            </a:pPr>
            <a:r>
              <a:rPr lang="es-ES" sz="1200" dirty="0" smtClean="0">
                <a:solidFill>
                  <a:srgbClr val="002776"/>
                </a:solidFill>
              </a:rPr>
              <a:t>Urbano</a:t>
            </a:r>
          </a:p>
          <a:p>
            <a:pPr marL="171450" indent="-171450">
              <a:buFont typeface="Arial" panose="020B0604020202020204" pitchFamily="34" charset="0"/>
              <a:buChar char="•"/>
            </a:pPr>
            <a:r>
              <a:rPr lang="es-ES" sz="1200" dirty="0" smtClean="0">
                <a:solidFill>
                  <a:srgbClr val="002776"/>
                </a:solidFill>
              </a:rPr>
              <a:t>Hacia el Aeropuerto Internacional de “Quito Mariscal Sucre”</a:t>
            </a:r>
          </a:p>
          <a:p>
            <a:endParaRPr lang="es-ES" sz="1400" b="1" dirty="0" smtClean="0">
              <a:solidFill>
                <a:srgbClr val="002776"/>
              </a:solidFill>
            </a:endParaRPr>
          </a:p>
          <a:p>
            <a:r>
              <a:rPr lang="es-ES" sz="1400" b="1" dirty="0" smtClean="0">
                <a:solidFill>
                  <a:srgbClr val="002776"/>
                </a:solidFill>
              </a:rPr>
              <a:t>Estacionamientos:</a:t>
            </a:r>
          </a:p>
          <a:p>
            <a:pPr marL="171450" indent="-171450">
              <a:buFont typeface="Arial" panose="020B0604020202020204" pitchFamily="34" charset="0"/>
              <a:buChar char="•"/>
            </a:pPr>
            <a:r>
              <a:rPr lang="es-ES" sz="1200" dirty="0" smtClean="0">
                <a:solidFill>
                  <a:srgbClr val="002776"/>
                </a:solidFill>
              </a:rPr>
              <a:t>Parqueadero 1 - 27 plazas - $ 0.50 hora o fracción </a:t>
            </a:r>
          </a:p>
          <a:p>
            <a:r>
              <a:rPr lang="es-ES" sz="1200" dirty="0" smtClean="0">
                <a:solidFill>
                  <a:srgbClr val="002776"/>
                </a:solidFill>
              </a:rPr>
              <a:t>Atención las 24 horas, los 365 día de año</a:t>
            </a:r>
          </a:p>
          <a:p>
            <a:endParaRPr lang="es-ES" sz="1200" dirty="0" smtClean="0">
              <a:solidFill>
                <a:srgbClr val="002776"/>
              </a:solidFill>
            </a:endParaRPr>
          </a:p>
          <a:p>
            <a:r>
              <a:rPr lang="es-ES" sz="1200" b="1" dirty="0" smtClean="0">
                <a:solidFill>
                  <a:srgbClr val="002776"/>
                </a:solidFill>
              </a:rPr>
              <a:t>¿Cómo llegar?</a:t>
            </a:r>
          </a:p>
          <a:p>
            <a:r>
              <a:rPr lang="es-ES" sz="1200" dirty="0" smtClean="0">
                <a:solidFill>
                  <a:srgbClr val="002776"/>
                </a:solidFill>
              </a:rPr>
              <a:t>Sistema Integrado de Transporte Urbano denominado:</a:t>
            </a:r>
          </a:p>
          <a:p>
            <a:pPr marL="171450" indent="-171450">
              <a:buFont typeface="Arial" panose="020B0604020202020204" pitchFamily="34" charset="0"/>
              <a:buChar char="•"/>
            </a:pPr>
            <a:r>
              <a:rPr lang="es-ES" sz="1200" dirty="0" smtClean="0">
                <a:solidFill>
                  <a:srgbClr val="002776"/>
                </a:solidFill>
              </a:rPr>
              <a:t>Central Norte</a:t>
            </a:r>
          </a:p>
          <a:p>
            <a:pPr marL="171450" indent="-171450">
              <a:buFont typeface="Arial" panose="020B0604020202020204" pitchFamily="34" charset="0"/>
              <a:buChar char="•"/>
            </a:pPr>
            <a:r>
              <a:rPr lang="es-ES" sz="1200" dirty="0" smtClean="0">
                <a:solidFill>
                  <a:srgbClr val="002776"/>
                </a:solidFill>
              </a:rPr>
              <a:t>Central </a:t>
            </a:r>
            <a:r>
              <a:rPr lang="es-ES" sz="1200" dirty="0" err="1" smtClean="0">
                <a:solidFill>
                  <a:srgbClr val="002776"/>
                </a:solidFill>
              </a:rPr>
              <a:t>Trolebus</a:t>
            </a: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r>
              <a:rPr lang="es-ES" sz="1400" b="1" dirty="0" smtClean="0">
                <a:solidFill>
                  <a:srgbClr val="002776"/>
                </a:solidFill>
              </a:rPr>
              <a:t>Dirección:</a:t>
            </a:r>
          </a:p>
          <a:p>
            <a:r>
              <a:rPr lang="es-ES" sz="1200" dirty="0" smtClean="0">
                <a:solidFill>
                  <a:srgbClr val="002776"/>
                </a:solidFill>
              </a:rPr>
              <a:t>Av. General Eloy Alfaro, Quito DC</a:t>
            </a:r>
          </a:p>
          <a:p>
            <a:r>
              <a:rPr lang="es-ES" sz="1200" dirty="0" smtClean="0">
                <a:solidFill>
                  <a:srgbClr val="002776"/>
                </a:solidFill>
              </a:rPr>
              <a:t>Localidad – Carcelén – Quito</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312</a:t>
            </a:fld>
            <a:endParaRPr lang="es-ES" dirty="0">
              <a:solidFill>
                <a:srgbClr val="002776"/>
              </a:solidFill>
            </a:endParaRPr>
          </a:p>
        </p:txBody>
      </p:sp>
      <p:sp>
        <p:nvSpPr>
          <p:cNvPr id="9" name="Slide Number Placeholder 3"/>
          <p:cNvSpPr txBox="1">
            <a:spLocks/>
          </p:cNvSpPr>
          <p:nvPr/>
        </p:nvSpPr>
        <p:spPr>
          <a:xfrm>
            <a:off x="771059" y="6564578"/>
            <a:ext cx="3459618"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Empresa Pública Metropolitana de Obras Públicas</a:t>
            </a:r>
            <a:endParaRPr lang="es-ES" dirty="0">
              <a:solidFill>
                <a:srgbClr val="002776"/>
              </a:solidFill>
            </a:endParaRPr>
          </a:p>
        </p:txBody>
      </p:sp>
    </p:spTree>
    <p:extLst>
      <p:ext uri="{BB962C8B-B14F-4D97-AF65-F5344CB8AC3E}">
        <p14:creationId xmlns:p14="http://schemas.microsoft.com/office/powerpoint/2010/main" val="187308109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Conectividad hacia los Terminales Terrestres</a:t>
            </a:r>
            <a:endParaRPr lang="es-ES" sz="1400" i="1" dirty="0">
              <a:solidFill>
                <a:srgbClr val="00B0F0"/>
              </a:solidFill>
              <a:cs typeface="Arial" charset="0"/>
            </a:endParaRPr>
          </a:p>
        </p:txBody>
      </p:sp>
      <p:sp>
        <p:nvSpPr>
          <p:cNvPr id="7" name="TextBox 6"/>
          <p:cNvSpPr txBox="1"/>
          <p:nvPr/>
        </p:nvSpPr>
        <p:spPr>
          <a:xfrm>
            <a:off x="333865" y="1347779"/>
            <a:ext cx="9148251" cy="369332"/>
          </a:xfrm>
          <a:prstGeom prst="rect">
            <a:avLst/>
          </a:prstGeom>
          <a:noFill/>
        </p:spPr>
        <p:txBody>
          <a:bodyPr wrap="square" rtlCol="0">
            <a:spAutoFit/>
          </a:bodyPr>
          <a:lstStyle/>
          <a:p>
            <a:endParaRPr lang="es-ES" dirty="0">
              <a:solidFill>
                <a:srgbClr val="002776"/>
              </a:solidFill>
            </a:endParaRPr>
          </a:p>
        </p:txBody>
      </p:sp>
      <p:sp>
        <p:nvSpPr>
          <p:cNvPr id="33" name="TextBox 32"/>
          <p:cNvSpPr txBox="1"/>
          <p:nvPr/>
        </p:nvSpPr>
        <p:spPr>
          <a:xfrm>
            <a:off x="632520" y="1347779"/>
            <a:ext cx="8849596" cy="3139321"/>
          </a:xfrm>
          <a:prstGeom prst="rect">
            <a:avLst/>
          </a:prstGeom>
          <a:noFill/>
        </p:spPr>
        <p:txBody>
          <a:bodyPr wrap="square" numCol="2" rtlCol="0">
            <a:spAutoFit/>
          </a:bodyPr>
          <a:lstStyle/>
          <a:p>
            <a:pPr marL="1092200"/>
            <a:endParaRPr lang="es-ES" dirty="0" smtClean="0">
              <a:solidFill>
                <a:srgbClr val="002776"/>
              </a:solidFill>
            </a:endParaRPr>
          </a:p>
          <a:p>
            <a:pPr marL="1092200"/>
            <a:endParaRPr lang="es-ES" dirty="0" smtClean="0">
              <a:solidFill>
                <a:srgbClr val="002776"/>
              </a:solidFill>
            </a:endParaRPr>
          </a:p>
          <a:p>
            <a:pPr marL="1092200"/>
            <a:endParaRPr lang="es-ES" dirty="0" smtClean="0">
              <a:solidFill>
                <a:srgbClr val="002776"/>
              </a:solidFill>
            </a:endParaRPr>
          </a:p>
          <a:p>
            <a:pPr marL="1092200"/>
            <a:endParaRPr lang="es-ES" dirty="0" smtClean="0">
              <a:solidFill>
                <a:srgbClr val="002776"/>
              </a:solidFill>
            </a:endParaRPr>
          </a:p>
          <a:p>
            <a:pPr marL="1092200"/>
            <a:endParaRPr lang="es-ES" dirty="0" smtClean="0">
              <a:solidFill>
                <a:srgbClr val="002776"/>
              </a:solidFill>
            </a:endParaRPr>
          </a:p>
          <a:p>
            <a:endParaRPr lang="es-ES" dirty="0" smtClean="0">
              <a:solidFill>
                <a:srgbClr val="002776"/>
              </a:solidFill>
            </a:endParaRPr>
          </a:p>
          <a:p>
            <a:endParaRPr lang="es-ES" dirty="0" smtClean="0">
              <a:solidFill>
                <a:srgbClr val="002776"/>
              </a:solidFill>
            </a:endParaRPr>
          </a:p>
          <a:p>
            <a:endParaRPr lang="es-ES" dirty="0" smtClean="0">
              <a:solidFill>
                <a:srgbClr val="002776"/>
              </a:solidFill>
            </a:endParaRPr>
          </a:p>
          <a:p>
            <a:endParaRPr lang="es-ES" dirty="0" smtClean="0">
              <a:solidFill>
                <a:srgbClr val="002776"/>
              </a:solidFill>
            </a:endParaRPr>
          </a:p>
          <a:p>
            <a:endParaRPr lang="es-ES" dirty="0" smtClean="0">
              <a:solidFill>
                <a:srgbClr val="002776"/>
              </a:solidFill>
            </a:endParaRPr>
          </a:p>
          <a:p>
            <a:endParaRPr lang="es-ES" dirty="0" smtClean="0">
              <a:solidFill>
                <a:srgbClr val="002776"/>
              </a:solidFill>
            </a:endParaRPr>
          </a:p>
          <a:p>
            <a:endParaRPr lang="es-ES" dirty="0">
              <a:solidFill>
                <a:srgbClr val="002776"/>
              </a:solidFill>
            </a:endParaRPr>
          </a:p>
        </p:txBody>
      </p:sp>
      <p:pic>
        <p:nvPicPr>
          <p:cNvPr id="2" name="Picture 1"/>
          <p:cNvPicPr>
            <a:picLocks noChangeAspect="1"/>
          </p:cNvPicPr>
          <p:nvPr/>
        </p:nvPicPr>
        <p:blipFill>
          <a:blip r:embed="rId4">
            <a:extLst>
              <a:ext uri="{28A0092B-C50C-407E-A947-70E740481C1C}">
                <a14:useLocalDpi xmlns:a14="http://schemas.microsoft.com/office/drawing/2010/main"/>
              </a:ext>
            </a:extLst>
          </a:blip>
          <a:stretch>
            <a:fillRect/>
          </a:stretch>
        </p:blipFill>
        <p:spPr>
          <a:xfrm rot="10800000">
            <a:off x="333865" y="993501"/>
            <a:ext cx="8932226" cy="5524500"/>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313</a:t>
            </a:fld>
            <a:endParaRPr lang="es-ES" dirty="0">
              <a:solidFill>
                <a:srgbClr val="002776"/>
              </a:solidFill>
            </a:endParaRPr>
          </a:p>
        </p:txBody>
      </p:sp>
      <p:sp>
        <p:nvSpPr>
          <p:cNvPr id="8" name="Slide Number Placeholder 3"/>
          <p:cNvSpPr txBox="1">
            <a:spLocks/>
          </p:cNvSpPr>
          <p:nvPr/>
        </p:nvSpPr>
        <p:spPr>
          <a:xfrm>
            <a:off x="771059" y="6564578"/>
            <a:ext cx="3459618"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Empresa Pública Metropolitana de Obras Públicas</a:t>
            </a:r>
            <a:endParaRPr lang="es-ES" dirty="0">
              <a:solidFill>
                <a:srgbClr val="002776"/>
              </a:solidFill>
            </a:endParaRPr>
          </a:p>
        </p:txBody>
      </p:sp>
    </p:spTree>
    <p:extLst>
      <p:ext uri="{BB962C8B-B14F-4D97-AF65-F5344CB8AC3E}">
        <p14:creationId xmlns:p14="http://schemas.microsoft.com/office/powerpoint/2010/main" val="59486022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transporte público y privado en el Distrito Metropolitano de Quito</a:t>
            </a:r>
            <a:endParaRPr lang="es-ES" sz="1400" i="1" dirty="0">
              <a:solidFill>
                <a:srgbClr val="00B0F0"/>
              </a:solidFill>
              <a:cs typeface="Arial" charset="0"/>
            </a:endParaRPr>
          </a:p>
        </p:txBody>
      </p:sp>
      <p:sp>
        <p:nvSpPr>
          <p:cNvPr id="7" name="TextBox 6"/>
          <p:cNvSpPr txBox="1"/>
          <p:nvPr/>
        </p:nvSpPr>
        <p:spPr>
          <a:xfrm>
            <a:off x="344488" y="1119332"/>
            <a:ext cx="9148251" cy="2954655"/>
          </a:xfrm>
          <a:prstGeom prst="rect">
            <a:avLst/>
          </a:prstGeom>
          <a:noFill/>
        </p:spPr>
        <p:txBody>
          <a:bodyPr wrap="square" rtlCol="0">
            <a:spAutoFit/>
          </a:bodyPr>
          <a:lstStyle/>
          <a:p>
            <a:r>
              <a:rPr lang="es-ES" sz="1200" dirty="0" smtClean="0">
                <a:solidFill>
                  <a:srgbClr val="002776"/>
                </a:solidFill>
              </a:rPr>
              <a:t>El sistema actual de transporte público colectivo del Distrito Metropolitano está compuesto por público y privado:</a:t>
            </a:r>
          </a:p>
          <a:p>
            <a:endParaRPr lang="es-ES" sz="1200" dirty="0" smtClean="0">
              <a:solidFill>
                <a:srgbClr val="002776"/>
              </a:solidFill>
            </a:endParaRPr>
          </a:p>
          <a:p>
            <a:pPr marL="171450" indent="-171450">
              <a:buFont typeface="Arial" panose="020B0604020202020204" pitchFamily="34" charset="0"/>
              <a:buChar char="•"/>
            </a:pPr>
            <a:r>
              <a:rPr lang="es-ES" sz="1400" b="1" dirty="0" smtClean="0">
                <a:solidFill>
                  <a:srgbClr val="002776"/>
                </a:solidFill>
              </a:rPr>
              <a:t>Público</a:t>
            </a:r>
            <a:r>
              <a:rPr lang="es-ES" sz="1400" dirty="0" smtClean="0">
                <a:solidFill>
                  <a:srgbClr val="002776"/>
                </a:solidFill>
              </a:rPr>
              <a:t> </a:t>
            </a:r>
          </a:p>
          <a:p>
            <a:endParaRPr lang="es-ES" sz="1200" dirty="0" smtClean="0">
              <a:solidFill>
                <a:srgbClr val="002776"/>
              </a:solidFill>
            </a:endParaRPr>
          </a:p>
          <a:p>
            <a:pPr marL="349250" indent="-174625">
              <a:buFont typeface="Courier New" panose="02070309020205020404" pitchFamily="49" charset="0"/>
              <a:buChar char="o"/>
            </a:pPr>
            <a:r>
              <a:rPr lang="es-ES" sz="1400" b="1" dirty="0" smtClean="0">
                <a:solidFill>
                  <a:srgbClr val="002776"/>
                </a:solidFill>
              </a:rPr>
              <a:t>El subsistema de Transporte “</a:t>
            </a:r>
            <a:r>
              <a:rPr lang="es-ES" sz="1400" b="1" dirty="0" err="1" smtClean="0">
                <a:solidFill>
                  <a:srgbClr val="002776"/>
                </a:solidFill>
              </a:rPr>
              <a:t>Metrobus</a:t>
            </a:r>
            <a:r>
              <a:rPr lang="es-ES" sz="1400" b="1" dirty="0" smtClean="0">
                <a:solidFill>
                  <a:srgbClr val="002776"/>
                </a:solidFill>
              </a:rPr>
              <a:t> Q”</a:t>
            </a:r>
          </a:p>
          <a:p>
            <a:pPr marL="349250" indent="-174625"/>
            <a:r>
              <a:rPr lang="es-ES" sz="1400" b="1" dirty="0" smtClean="0">
                <a:solidFill>
                  <a:srgbClr val="002776"/>
                </a:solidFill>
              </a:rPr>
              <a:t>    </a:t>
            </a:r>
            <a:r>
              <a:rPr lang="es-ES" sz="1200" dirty="0" smtClean="0">
                <a:solidFill>
                  <a:srgbClr val="002776"/>
                </a:solidFill>
              </a:rPr>
              <a:t>Es la red integrada de transporte Público, estructurada en 5 corredores, con servicios troncales que circulan en carriles  exclusivos con sus respectivas rutas </a:t>
            </a:r>
            <a:r>
              <a:rPr lang="es-ES" sz="1200" dirty="0" err="1" smtClean="0">
                <a:solidFill>
                  <a:srgbClr val="002776"/>
                </a:solidFill>
              </a:rPr>
              <a:t>alimantodadoras</a:t>
            </a:r>
            <a:r>
              <a:rPr lang="es-ES" sz="1200" dirty="0" smtClean="0">
                <a:solidFill>
                  <a:srgbClr val="002776"/>
                </a:solidFill>
              </a:rPr>
              <a:t> que conectan a las parroquias</a:t>
            </a:r>
            <a:endParaRPr lang="es-ES" sz="1400" b="1" dirty="0" smtClean="0">
              <a:solidFill>
                <a:srgbClr val="002776"/>
              </a:solidFill>
            </a:endParaRPr>
          </a:p>
          <a:p>
            <a:pPr marL="349250" indent="-174625">
              <a:buFont typeface="Courier New" panose="02070309020205020404" pitchFamily="49" charset="0"/>
              <a:buChar char="o"/>
            </a:pPr>
            <a:endParaRPr lang="es-ES" sz="1200" dirty="0" smtClean="0">
              <a:solidFill>
                <a:srgbClr val="002776"/>
              </a:solidFill>
            </a:endParaRPr>
          </a:p>
          <a:p>
            <a:pPr marL="577850" indent="-228600">
              <a:buFont typeface="Wingdings" panose="05000000000000000000" pitchFamily="2" charset="2"/>
              <a:buChar char="ü"/>
            </a:pPr>
            <a:r>
              <a:rPr lang="es-ES" sz="1200" b="1" dirty="0" smtClean="0">
                <a:solidFill>
                  <a:srgbClr val="002776"/>
                </a:solidFill>
              </a:rPr>
              <a:t>Corredor Central </a:t>
            </a:r>
            <a:r>
              <a:rPr lang="es-ES" sz="1200" b="1" dirty="0" err="1" smtClean="0">
                <a:solidFill>
                  <a:srgbClr val="002776"/>
                </a:solidFill>
              </a:rPr>
              <a:t>Trolebus</a:t>
            </a:r>
            <a:endParaRPr lang="es-ES" sz="1200" b="1" dirty="0" smtClean="0">
              <a:solidFill>
                <a:srgbClr val="002776"/>
              </a:solidFill>
            </a:endParaRPr>
          </a:p>
          <a:p>
            <a:pPr marL="749300" indent="-171450">
              <a:buFont typeface="Wingdings" panose="05000000000000000000" pitchFamily="2" charset="2"/>
              <a:buChar char="q"/>
            </a:pPr>
            <a:r>
              <a:rPr lang="es-ES" sz="1200" dirty="0" smtClean="0">
                <a:solidFill>
                  <a:srgbClr val="002776"/>
                </a:solidFill>
              </a:rPr>
              <a:t>Cubre una distancia de 17,8 km que es recorrida desde el Terminal la Y (Norte) hasta la terminal de </a:t>
            </a:r>
            <a:r>
              <a:rPr lang="es-ES" sz="1200" dirty="0" err="1" smtClean="0">
                <a:solidFill>
                  <a:srgbClr val="002776"/>
                </a:solidFill>
              </a:rPr>
              <a:t>Quitumbe</a:t>
            </a:r>
            <a:r>
              <a:rPr lang="es-ES" sz="1200" dirty="0" smtClean="0">
                <a:solidFill>
                  <a:srgbClr val="002776"/>
                </a:solidFill>
              </a:rPr>
              <a:t> (Sur).</a:t>
            </a:r>
          </a:p>
          <a:p>
            <a:pPr marL="749300" indent="-171450">
              <a:buFont typeface="Wingdings" panose="05000000000000000000" pitchFamily="2" charset="2"/>
              <a:buChar char="q"/>
            </a:pPr>
            <a:r>
              <a:rPr lang="es-ES" sz="1200" dirty="0" smtClean="0">
                <a:solidFill>
                  <a:srgbClr val="002776"/>
                </a:solidFill>
              </a:rPr>
              <a:t>Demanda Diaria de pasajeros 249,000 según la EPMTPQ. (Octubre 2015).</a:t>
            </a:r>
          </a:p>
          <a:p>
            <a:pPr marL="749300" indent="-171450">
              <a:buFont typeface="Wingdings" panose="05000000000000000000" pitchFamily="2" charset="2"/>
              <a:buChar char="q"/>
            </a:pPr>
            <a:r>
              <a:rPr lang="es-ES" sz="1200" dirty="0" smtClean="0">
                <a:solidFill>
                  <a:srgbClr val="002776"/>
                </a:solidFill>
              </a:rPr>
              <a:t>Cuenta con 124 unidades operativas compuesta por buses eléctricos y articulados y 64 buses alimentadores.</a:t>
            </a:r>
          </a:p>
          <a:p>
            <a:pPr marL="749300" indent="-171450">
              <a:buFont typeface="Wingdings" panose="05000000000000000000" pitchFamily="2" charset="2"/>
              <a:buChar char="q"/>
            </a:pPr>
            <a:r>
              <a:rPr lang="es-ES" sz="1200" dirty="0" smtClean="0">
                <a:solidFill>
                  <a:srgbClr val="002776"/>
                </a:solidFill>
              </a:rPr>
              <a:t>Existen 32 paradas a lo largo del recorrido.</a:t>
            </a:r>
          </a:p>
          <a:p>
            <a:pPr marL="349250"/>
            <a:endParaRPr lang="es-ES" sz="1200" dirty="0" smtClean="0">
              <a:solidFill>
                <a:srgbClr val="002776"/>
              </a:solidFill>
            </a:endParaRPr>
          </a:p>
          <a:p>
            <a:pPr marL="349250"/>
            <a:endParaRPr lang="es-ES" sz="1200" dirty="0" smtClean="0">
              <a:solidFill>
                <a:srgbClr val="002776"/>
              </a:solidFill>
            </a:endParaRPr>
          </a:p>
        </p:txBody>
      </p:sp>
      <p:pic>
        <p:nvPicPr>
          <p:cNvPr id="8" name="Imagen 20"/>
          <p:cNvPicPr/>
          <p:nvPr/>
        </p:nvPicPr>
        <p:blipFill>
          <a:blip r:embed="rId4" cstate="print">
            <a:extLst>
              <a:ext uri="{28A0092B-C50C-407E-A947-70E740481C1C}">
                <a14:useLocalDpi xmlns:a14="http://schemas.microsoft.com/office/drawing/2010/main"/>
              </a:ext>
            </a:extLst>
          </a:blip>
          <a:srcRect/>
          <a:stretch>
            <a:fillRect/>
          </a:stretch>
        </p:blipFill>
        <p:spPr bwMode="auto">
          <a:xfrm>
            <a:off x="992560" y="3861048"/>
            <a:ext cx="7920880" cy="2304255"/>
          </a:xfrm>
          <a:prstGeom prst="rect">
            <a:avLst/>
          </a:prstGeom>
          <a:noFill/>
          <a:ln>
            <a:noFill/>
          </a:ln>
        </p:spPr>
      </p:pic>
      <p:sp>
        <p:nvSpPr>
          <p:cNvPr id="10" name="Slide Number Placeholder 3"/>
          <p:cNvSpPr txBox="1">
            <a:spLocks/>
          </p:cNvSpPr>
          <p:nvPr/>
        </p:nvSpPr>
        <p:spPr>
          <a:xfrm>
            <a:off x="742593" y="6561815"/>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Estudio de Opciones de restructuración de los corredores BRT y soporte de Implementación – Deloitte España – AndeanEcuador </a:t>
            </a:r>
            <a:endParaRPr lang="es-ES"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314</a:t>
            </a:fld>
            <a:endParaRPr lang="es-ES" dirty="0">
              <a:solidFill>
                <a:srgbClr val="002776"/>
              </a:solidFill>
            </a:endParaRPr>
          </a:p>
        </p:txBody>
      </p:sp>
    </p:spTree>
    <p:extLst>
      <p:ext uri="{BB962C8B-B14F-4D97-AF65-F5344CB8AC3E}">
        <p14:creationId xmlns:p14="http://schemas.microsoft.com/office/powerpoint/2010/main" val="160542539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transporte público y privado en el Distrito Metropolitano de Quito</a:t>
            </a:r>
            <a:endParaRPr lang="es-ES" sz="1400" i="1" dirty="0">
              <a:solidFill>
                <a:srgbClr val="00B0F0"/>
              </a:solidFill>
              <a:cs typeface="Arial" charset="0"/>
            </a:endParaRPr>
          </a:p>
        </p:txBody>
      </p:sp>
      <p:sp>
        <p:nvSpPr>
          <p:cNvPr id="7" name="TextBox 6"/>
          <p:cNvSpPr txBox="1"/>
          <p:nvPr/>
        </p:nvSpPr>
        <p:spPr>
          <a:xfrm>
            <a:off x="344488" y="1119332"/>
            <a:ext cx="9148251" cy="3139321"/>
          </a:xfrm>
          <a:prstGeom prst="rect">
            <a:avLst/>
          </a:prstGeom>
          <a:noFill/>
        </p:spPr>
        <p:txBody>
          <a:bodyPr wrap="square" rtlCol="0">
            <a:spAutoFit/>
          </a:bodyPr>
          <a:lstStyle/>
          <a:p>
            <a:r>
              <a:rPr lang="es-ES" sz="1200" dirty="0" smtClean="0">
                <a:solidFill>
                  <a:srgbClr val="002776"/>
                </a:solidFill>
              </a:rPr>
              <a:t>El sistema actual de transporte público colectivo del Distrito Metropolitano está compuesto por público y privado:</a:t>
            </a:r>
          </a:p>
          <a:p>
            <a:endParaRPr lang="es-ES" sz="1200" dirty="0" smtClean="0">
              <a:solidFill>
                <a:srgbClr val="002776"/>
              </a:solidFill>
            </a:endParaRPr>
          </a:p>
          <a:p>
            <a:pPr marL="171450" indent="-171450">
              <a:buFont typeface="Arial" panose="020B0604020202020204" pitchFamily="34" charset="0"/>
              <a:buChar char="•"/>
            </a:pPr>
            <a:r>
              <a:rPr lang="es-ES" sz="1400" b="1" dirty="0" smtClean="0">
                <a:solidFill>
                  <a:srgbClr val="002776"/>
                </a:solidFill>
              </a:rPr>
              <a:t>Transporte Público </a:t>
            </a:r>
          </a:p>
          <a:p>
            <a:endParaRPr lang="es-ES" sz="1200" dirty="0" smtClean="0">
              <a:solidFill>
                <a:srgbClr val="002776"/>
              </a:solidFill>
            </a:endParaRPr>
          </a:p>
          <a:p>
            <a:pPr marL="349250" indent="-174625">
              <a:buFont typeface="Courier New" panose="02070309020205020404" pitchFamily="49" charset="0"/>
              <a:buChar char="o"/>
            </a:pPr>
            <a:r>
              <a:rPr lang="es-ES" sz="1400" b="1" dirty="0" smtClean="0">
                <a:solidFill>
                  <a:srgbClr val="002776"/>
                </a:solidFill>
              </a:rPr>
              <a:t>El subsistema de Transporte “</a:t>
            </a:r>
            <a:r>
              <a:rPr lang="es-ES" sz="1400" b="1" dirty="0" err="1" smtClean="0">
                <a:solidFill>
                  <a:srgbClr val="002776"/>
                </a:solidFill>
              </a:rPr>
              <a:t>Metrobus</a:t>
            </a:r>
            <a:r>
              <a:rPr lang="es-ES" sz="1400" b="1" dirty="0" smtClean="0">
                <a:solidFill>
                  <a:srgbClr val="002776"/>
                </a:solidFill>
              </a:rPr>
              <a:t> Q”</a:t>
            </a:r>
          </a:p>
          <a:p>
            <a:pPr marL="349250" indent="-174625"/>
            <a:r>
              <a:rPr lang="es-ES" sz="1400" b="1" dirty="0" smtClean="0">
                <a:solidFill>
                  <a:srgbClr val="002776"/>
                </a:solidFill>
              </a:rPr>
              <a:t>    </a:t>
            </a:r>
            <a:r>
              <a:rPr lang="es-ES" sz="1200" dirty="0" smtClean="0">
                <a:solidFill>
                  <a:srgbClr val="002776"/>
                </a:solidFill>
              </a:rPr>
              <a:t>Es la red integrada de transporte Público, estructurada en 5 corredores, con servicios troncales que circulan en carriles  exclusivos con sus respectivas rutas </a:t>
            </a:r>
            <a:r>
              <a:rPr lang="es-ES" sz="1200" dirty="0" err="1" smtClean="0">
                <a:solidFill>
                  <a:srgbClr val="002776"/>
                </a:solidFill>
              </a:rPr>
              <a:t>alimantodas</a:t>
            </a:r>
            <a:r>
              <a:rPr lang="es-ES" sz="1200" dirty="0" smtClean="0">
                <a:solidFill>
                  <a:srgbClr val="002776"/>
                </a:solidFill>
              </a:rPr>
              <a:t> que conectan a las parroquias</a:t>
            </a:r>
            <a:endParaRPr lang="es-ES" sz="1400" b="1" dirty="0" smtClean="0">
              <a:solidFill>
                <a:srgbClr val="002776"/>
              </a:solidFill>
            </a:endParaRPr>
          </a:p>
          <a:p>
            <a:pPr marL="349250"/>
            <a:endParaRPr lang="es-ES" sz="1200" dirty="0" smtClean="0">
              <a:solidFill>
                <a:srgbClr val="002776"/>
              </a:solidFill>
            </a:endParaRPr>
          </a:p>
          <a:p>
            <a:pPr marL="577850" indent="-228600">
              <a:buFont typeface="Wingdings" panose="05000000000000000000" pitchFamily="2" charset="2"/>
              <a:buChar char="ü"/>
            </a:pPr>
            <a:r>
              <a:rPr lang="es-ES" sz="1200" b="1" dirty="0" smtClean="0">
                <a:solidFill>
                  <a:srgbClr val="002776"/>
                </a:solidFill>
              </a:rPr>
              <a:t>Corredor </a:t>
            </a:r>
            <a:r>
              <a:rPr lang="es-ES" sz="1200" b="1" dirty="0" err="1" smtClean="0">
                <a:solidFill>
                  <a:srgbClr val="002776"/>
                </a:solidFill>
              </a:rPr>
              <a:t>Nor</a:t>
            </a:r>
            <a:r>
              <a:rPr lang="es-ES" sz="1200" b="1" dirty="0" smtClean="0">
                <a:solidFill>
                  <a:srgbClr val="002776"/>
                </a:solidFill>
              </a:rPr>
              <a:t> Oriental (</a:t>
            </a:r>
            <a:r>
              <a:rPr lang="es-ES" sz="1200" b="1" dirty="0" err="1" smtClean="0">
                <a:solidFill>
                  <a:srgbClr val="002776"/>
                </a:solidFill>
              </a:rPr>
              <a:t>Ecovía</a:t>
            </a:r>
            <a:r>
              <a:rPr lang="es-ES" sz="1200" b="1" dirty="0" smtClean="0">
                <a:solidFill>
                  <a:srgbClr val="002776"/>
                </a:solidFill>
              </a:rPr>
              <a:t>)</a:t>
            </a:r>
          </a:p>
          <a:p>
            <a:pPr marL="749300" indent="-171450">
              <a:buFont typeface="Wingdings" panose="05000000000000000000" pitchFamily="2" charset="2"/>
              <a:buChar char="q"/>
            </a:pPr>
            <a:r>
              <a:rPr lang="es-ES" sz="1200" dirty="0" smtClean="0">
                <a:solidFill>
                  <a:srgbClr val="002776"/>
                </a:solidFill>
              </a:rPr>
              <a:t>Cubre un distancia de 10 kilómetros, en el sector </a:t>
            </a:r>
            <a:r>
              <a:rPr lang="es-ES" sz="1200" dirty="0" err="1" smtClean="0">
                <a:solidFill>
                  <a:srgbClr val="002776"/>
                </a:solidFill>
              </a:rPr>
              <a:t>Nor</a:t>
            </a:r>
            <a:r>
              <a:rPr lang="es-ES" sz="1200" dirty="0" smtClean="0">
                <a:solidFill>
                  <a:srgbClr val="002776"/>
                </a:solidFill>
              </a:rPr>
              <a:t> Oriental, que es recorrida  desde el Terminal la Rio Coca (Norte) , hasta el Centro Histórico, en la estación multimodal Playón de la Marín.</a:t>
            </a:r>
          </a:p>
          <a:p>
            <a:pPr marL="749300" indent="-171450">
              <a:buFont typeface="Wingdings" panose="05000000000000000000" pitchFamily="2" charset="2"/>
              <a:buChar char="q"/>
            </a:pPr>
            <a:r>
              <a:rPr lang="es-ES" sz="1200" dirty="0" smtClean="0">
                <a:solidFill>
                  <a:srgbClr val="002776"/>
                </a:solidFill>
              </a:rPr>
              <a:t>Demanda diaria de 130,000 pasajeros según la EPMTPQ (Octubre 2015).</a:t>
            </a:r>
          </a:p>
          <a:p>
            <a:pPr marL="749300" indent="-171450">
              <a:buFont typeface="Wingdings" panose="05000000000000000000" pitchFamily="2" charset="2"/>
              <a:buChar char="q"/>
            </a:pPr>
            <a:r>
              <a:rPr lang="es-ES" sz="1200" dirty="0" smtClean="0">
                <a:solidFill>
                  <a:srgbClr val="002776"/>
                </a:solidFill>
              </a:rPr>
              <a:t>Cuenta con una flota operativa de 66 buses articulados, y 77 buses alimentadores.</a:t>
            </a:r>
          </a:p>
          <a:p>
            <a:pPr marL="749300" indent="-171450">
              <a:buFont typeface="Wingdings" panose="05000000000000000000" pitchFamily="2" charset="2"/>
              <a:buChar char="q"/>
            </a:pPr>
            <a:r>
              <a:rPr lang="es-ES" sz="1200" dirty="0" smtClean="0">
                <a:solidFill>
                  <a:srgbClr val="002776"/>
                </a:solidFill>
              </a:rPr>
              <a:t>Existen 17 paradas a lo largo del recorrido.</a:t>
            </a:r>
          </a:p>
          <a:p>
            <a:pPr marL="749300" indent="-171450">
              <a:buFont typeface="Wingdings" panose="05000000000000000000" pitchFamily="2" charset="2"/>
              <a:buChar char="q"/>
            </a:pPr>
            <a:endParaRPr lang="es-ES" sz="1200" dirty="0" smtClean="0">
              <a:solidFill>
                <a:srgbClr val="002776"/>
              </a:solidFill>
            </a:endParaRPr>
          </a:p>
          <a:p>
            <a:pPr marL="349250"/>
            <a:endParaRPr lang="es-ES" sz="1200" dirty="0" smtClean="0">
              <a:solidFill>
                <a:srgbClr val="002776"/>
              </a:solidFill>
            </a:endParaRPr>
          </a:p>
        </p:txBody>
      </p:sp>
      <p:sp>
        <p:nvSpPr>
          <p:cNvPr id="5" name="Slide Number Placeholder 3"/>
          <p:cNvSpPr txBox="1">
            <a:spLocks/>
          </p:cNvSpPr>
          <p:nvPr/>
        </p:nvSpPr>
        <p:spPr>
          <a:xfrm>
            <a:off x="704528" y="6554103"/>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Estudio de Opciones de restructuración de los corredores BRT y soporte de Implementación – Deloitte España – AndeanEcuador </a:t>
            </a:r>
            <a:endParaRPr lang="es-ES" dirty="0">
              <a:solidFill>
                <a:srgbClr val="002776"/>
              </a:solidFill>
            </a:endParaRPr>
          </a:p>
        </p:txBody>
      </p:sp>
      <p:pic>
        <p:nvPicPr>
          <p:cNvPr id="8" name="Imagen 13"/>
          <p:cNvPicPr/>
          <p:nvPr/>
        </p:nvPicPr>
        <p:blipFill>
          <a:blip r:embed="rId4">
            <a:extLst>
              <a:ext uri="{28A0092B-C50C-407E-A947-70E740481C1C}">
                <a14:useLocalDpi xmlns:a14="http://schemas.microsoft.com/office/drawing/2010/main"/>
              </a:ext>
            </a:extLst>
          </a:blip>
          <a:srcRect/>
          <a:stretch>
            <a:fillRect/>
          </a:stretch>
        </p:blipFill>
        <p:spPr bwMode="auto">
          <a:xfrm>
            <a:off x="704528" y="4005064"/>
            <a:ext cx="8424936" cy="2232247"/>
          </a:xfrm>
          <a:prstGeom prst="rect">
            <a:avLst/>
          </a:prstGeom>
          <a:noFill/>
          <a:ln>
            <a:noFill/>
          </a:ln>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315</a:t>
            </a:fld>
            <a:endParaRPr lang="es-ES" dirty="0">
              <a:solidFill>
                <a:srgbClr val="002776"/>
              </a:solidFill>
            </a:endParaRPr>
          </a:p>
        </p:txBody>
      </p:sp>
    </p:spTree>
    <p:extLst>
      <p:ext uri="{BB962C8B-B14F-4D97-AF65-F5344CB8AC3E}">
        <p14:creationId xmlns:p14="http://schemas.microsoft.com/office/powerpoint/2010/main" val="233900265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transporte público y privado en el Distrito Metropolitano de Quito</a:t>
            </a:r>
            <a:endParaRPr lang="es-ES" sz="1400" i="1" dirty="0">
              <a:solidFill>
                <a:srgbClr val="00B0F0"/>
              </a:solidFill>
              <a:cs typeface="Arial" charset="0"/>
            </a:endParaRPr>
          </a:p>
        </p:txBody>
      </p:sp>
      <p:sp>
        <p:nvSpPr>
          <p:cNvPr id="7" name="TextBox 6"/>
          <p:cNvSpPr txBox="1"/>
          <p:nvPr/>
        </p:nvSpPr>
        <p:spPr>
          <a:xfrm>
            <a:off x="344488" y="1119332"/>
            <a:ext cx="9148251" cy="3139321"/>
          </a:xfrm>
          <a:prstGeom prst="rect">
            <a:avLst/>
          </a:prstGeom>
          <a:noFill/>
        </p:spPr>
        <p:txBody>
          <a:bodyPr wrap="square" rtlCol="0">
            <a:spAutoFit/>
          </a:bodyPr>
          <a:lstStyle/>
          <a:p>
            <a:r>
              <a:rPr lang="es-ES" sz="1200" dirty="0" smtClean="0">
                <a:solidFill>
                  <a:srgbClr val="002776"/>
                </a:solidFill>
              </a:rPr>
              <a:t>El sistema actual de transporte público colectivo del Distrito Metropolitano está compuesto por público y privado:</a:t>
            </a:r>
          </a:p>
          <a:p>
            <a:endParaRPr lang="es-ES" sz="1200" dirty="0" smtClean="0">
              <a:solidFill>
                <a:srgbClr val="002776"/>
              </a:solidFill>
            </a:endParaRPr>
          </a:p>
          <a:p>
            <a:pPr marL="171450" indent="-171450">
              <a:buFont typeface="Arial" panose="020B0604020202020204" pitchFamily="34" charset="0"/>
              <a:buChar char="•"/>
            </a:pPr>
            <a:r>
              <a:rPr lang="es-ES" sz="1400" b="1" dirty="0" smtClean="0">
                <a:solidFill>
                  <a:srgbClr val="002776"/>
                </a:solidFill>
              </a:rPr>
              <a:t>Transporte Público</a:t>
            </a:r>
            <a:r>
              <a:rPr lang="es-ES" sz="1400" dirty="0" smtClean="0">
                <a:solidFill>
                  <a:srgbClr val="002776"/>
                </a:solidFill>
              </a:rPr>
              <a:t> </a:t>
            </a:r>
          </a:p>
          <a:p>
            <a:endParaRPr lang="es-ES" sz="1200" dirty="0" smtClean="0">
              <a:solidFill>
                <a:srgbClr val="002776"/>
              </a:solidFill>
            </a:endParaRPr>
          </a:p>
          <a:p>
            <a:pPr marL="349250" indent="-174625">
              <a:buFont typeface="Courier New" panose="02070309020205020404" pitchFamily="49" charset="0"/>
              <a:buChar char="o"/>
            </a:pPr>
            <a:r>
              <a:rPr lang="es-ES" sz="1400" b="1" dirty="0" smtClean="0">
                <a:solidFill>
                  <a:srgbClr val="002776"/>
                </a:solidFill>
              </a:rPr>
              <a:t>El subsistema de Transporte “</a:t>
            </a:r>
            <a:r>
              <a:rPr lang="es-ES" sz="1400" b="1" dirty="0" err="1" smtClean="0">
                <a:solidFill>
                  <a:srgbClr val="002776"/>
                </a:solidFill>
              </a:rPr>
              <a:t>Metrobus</a:t>
            </a:r>
            <a:r>
              <a:rPr lang="es-ES" sz="1400" b="1" dirty="0" smtClean="0">
                <a:solidFill>
                  <a:srgbClr val="002776"/>
                </a:solidFill>
              </a:rPr>
              <a:t> Q”</a:t>
            </a:r>
          </a:p>
          <a:p>
            <a:pPr marL="349250" indent="-174625"/>
            <a:r>
              <a:rPr lang="es-ES" sz="1400" b="1" dirty="0" smtClean="0">
                <a:solidFill>
                  <a:srgbClr val="002776"/>
                </a:solidFill>
              </a:rPr>
              <a:t>    </a:t>
            </a:r>
            <a:r>
              <a:rPr lang="es-ES" sz="1200" dirty="0" smtClean="0">
                <a:solidFill>
                  <a:srgbClr val="002776"/>
                </a:solidFill>
              </a:rPr>
              <a:t>Es la red integrada de transporte Público, estructurada en 5 corredores, con servicios troncales que circulan en carriles  exclusivos con sus respectivas rutas </a:t>
            </a:r>
            <a:r>
              <a:rPr lang="es-ES" sz="1200" dirty="0" err="1" smtClean="0">
                <a:solidFill>
                  <a:srgbClr val="002776"/>
                </a:solidFill>
              </a:rPr>
              <a:t>alimantodas</a:t>
            </a:r>
            <a:r>
              <a:rPr lang="es-ES" sz="1200" dirty="0" smtClean="0">
                <a:solidFill>
                  <a:srgbClr val="002776"/>
                </a:solidFill>
              </a:rPr>
              <a:t> que conectan a las parroquias</a:t>
            </a:r>
            <a:endParaRPr lang="es-ES" sz="1400" b="1" dirty="0" smtClean="0">
              <a:solidFill>
                <a:srgbClr val="002776"/>
              </a:solidFill>
            </a:endParaRPr>
          </a:p>
          <a:p>
            <a:pPr marL="349250"/>
            <a:endParaRPr lang="es-ES" sz="1200" dirty="0" smtClean="0">
              <a:solidFill>
                <a:srgbClr val="002776"/>
              </a:solidFill>
            </a:endParaRPr>
          </a:p>
          <a:p>
            <a:pPr marL="577850" indent="-228600">
              <a:buFont typeface="Wingdings" panose="05000000000000000000" pitchFamily="2" charset="2"/>
              <a:buChar char="ü"/>
            </a:pPr>
            <a:r>
              <a:rPr lang="es-ES" sz="1200" b="1" dirty="0" smtClean="0">
                <a:solidFill>
                  <a:srgbClr val="002776"/>
                </a:solidFill>
              </a:rPr>
              <a:t>Corredor Sur Oriental</a:t>
            </a:r>
          </a:p>
          <a:p>
            <a:pPr marL="749300" indent="-171450">
              <a:buFont typeface="Wingdings" panose="05000000000000000000" pitchFamily="2" charset="2"/>
              <a:buChar char="q"/>
            </a:pPr>
            <a:r>
              <a:rPr lang="es-ES" sz="1200" dirty="0" smtClean="0">
                <a:solidFill>
                  <a:srgbClr val="002776"/>
                </a:solidFill>
              </a:rPr>
              <a:t>Cubre un distancia de 15 kilómetros, en el sector Sur Oriental, que es recorrida  desde la parada de la Universidades (Norte) , hasta el Terminal de </a:t>
            </a:r>
            <a:r>
              <a:rPr lang="es-ES" sz="1200" dirty="0" err="1" smtClean="0">
                <a:solidFill>
                  <a:srgbClr val="002776"/>
                </a:solidFill>
              </a:rPr>
              <a:t>Quitumbe</a:t>
            </a:r>
            <a:r>
              <a:rPr lang="es-ES" sz="1200" dirty="0" smtClean="0">
                <a:solidFill>
                  <a:srgbClr val="002776"/>
                </a:solidFill>
              </a:rPr>
              <a:t> (Sur).</a:t>
            </a:r>
          </a:p>
          <a:p>
            <a:pPr marL="749300" indent="-171450">
              <a:buFont typeface="Wingdings" panose="05000000000000000000" pitchFamily="2" charset="2"/>
              <a:buChar char="q"/>
            </a:pPr>
            <a:r>
              <a:rPr lang="es-ES" sz="1200" dirty="0" smtClean="0">
                <a:solidFill>
                  <a:srgbClr val="002776"/>
                </a:solidFill>
              </a:rPr>
              <a:t>Demanda diaria de 67,000 pasajeros según la EPMTPQ (Octubre 2015).</a:t>
            </a:r>
          </a:p>
          <a:p>
            <a:pPr marL="749300" indent="-171450">
              <a:buFont typeface="Wingdings" panose="05000000000000000000" pitchFamily="2" charset="2"/>
              <a:buChar char="q"/>
            </a:pPr>
            <a:r>
              <a:rPr lang="es-ES" sz="1200" dirty="0" smtClean="0">
                <a:solidFill>
                  <a:srgbClr val="002776"/>
                </a:solidFill>
              </a:rPr>
              <a:t>Cuenta con una flota operativa de 50 buses articulados, y 88 buses alimentadores.</a:t>
            </a:r>
          </a:p>
          <a:p>
            <a:pPr marL="749300" indent="-171450">
              <a:buFont typeface="Wingdings" panose="05000000000000000000" pitchFamily="2" charset="2"/>
              <a:buChar char="q"/>
            </a:pPr>
            <a:r>
              <a:rPr lang="es-ES" sz="1200" dirty="0" smtClean="0">
                <a:solidFill>
                  <a:srgbClr val="002776"/>
                </a:solidFill>
              </a:rPr>
              <a:t>Existen 22 paradas a lo largo del recorrido.</a:t>
            </a:r>
          </a:p>
          <a:p>
            <a:pPr marL="749300" indent="-171450">
              <a:buFont typeface="Wingdings" panose="05000000000000000000" pitchFamily="2" charset="2"/>
              <a:buChar char="q"/>
            </a:pPr>
            <a:endParaRPr lang="es-ES" sz="1200" dirty="0" smtClean="0">
              <a:solidFill>
                <a:srgbClr val="002776"/>
              </a:solidFill>
            </a:endParaRPr>
          </a:p>
          <a:p>
            <a:pPr marL="349250"/>
            <a:endParaRPr lang="es-ES" sz="1200" dirty="0" smtClean="0">
              <a:solidFill>
                <a:srgbClr val="002776"/>
              </a:solidFill>
            </a:endParaRPr>
          </a:p>
        </p:txBody>
      </p:sp>
      <p:pic>
        <p:nvPicPr>
          <p:cNvPr id="8" name="Imagen 13"/>
          <p:cNvPicPr/>
          <p:nvPr/>
        </p:nvPicPr>
        <p:blipFill>
          <a:blip r:embed="rId4">
            <a:extLst>
              <a:ext uri="{28A0092B-C50C-407E-A947-70E740481C1C}">
                <a14:useLocalDpi xmlns:a14="http://schemas.microsoft.com/office/drawing/2010/main"/>
              </a:ext>
            </a:extLst>
          </a:blip>
          <a:srcRect/>
          <a:stretch>
            <a:fillRect/>
          </a:stretch>
        </p:blipFill>
        <p:spPr bwMode="auto">
          <a:xfrm>
            <a:off x="488504" y="4077072"/>
            <a:ext cx="8424936" cy="2232247"/>
          </a:xfrm>
          <a:prstGeom prst="rect">
            <a:avLst/>
          </a:prstGeom>
          <a:noFill/>
          <a:ln>
            <a:noFill/>
          </a:ln>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316</a:t>
            </a:fld>
            <a:endParaRPr lang="es-ES" dirty="0">
              <a:solidFill>
                <a:srgbClr val="002776"/>
              </a:solidFill>
            </a:endParaRPr>
          </a:p>
        </p:txBody>
      </p:sp>
      <p:sp>
        <p:nvSpPr>
          <p:cNvPr id="11" name="Slide Number Placeholder 3"/>
          <p:cNvSpPr txBox="1">
            <a:spLocks/>
          </p:cNvSpPr>
          <p:nvPr/>
        </p:nvSpPr>
        <p:spPr>
          <a:xfrm>
            <a:off x="704528" y="6554103"/>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Estudio de Opciones de restructuración de los corredores BRT y soporte de Implementación – Deloitte España – AndeanEcuador </a:t>
            </a:r>
            <a:endParaRPr lang="es-ES" dirty="0">
              <a:solidFill>
                <a:srgbClr val="002776"/>
              </a:solidFill>
            </a:endParaRPr>
          </a:p>
        </p:txBody>
      </p:sp>
    </p:spTree>
    <p:extLst>
      <p:ext uri="{BB962C8B-B14F-4D97-AF65-F5344CB8AC3E}">
        <p14:creationId xmlns:p14="http://schemas.microsoft.com/office/powerpoint/2010/main" val="290985691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transporte público y privado en el Distrito Metropolitano de Quito</a:t>
            </a:r>
            <a:endParaRPr lang="es-ES" sz="1400" i="1" dirty="0">
              <a:solidFill>
                <a:srgbClr val="00B0F0"/>
              </a:solidFill>
              <a:cs typeface="Arial" charset="0"/>
            </a:endParaRPr>
          </a:p>
        </p:txBody>
      </p:sp>
      <p:sp>
        <p:nvSpPr>
          <p:cNvPr id="7" name="TextBox 6"/>
          <p:cNvSpPr txBox="1"/>
          <p:nvPr/>
        </p:nvSpPr>
        <p:spPr>
          <a:xfrm>
            <a:off x="344488" y="1119332"/>
            <a:ext cx="9148251" cy="3139321"/>
          </a:xfrm>
          <a:prstGeom prst="rect">
            <a:avLst/>
          </a:prstGeom>
          <a:noFill/>
        </p:spPr>
        <p:txBody>
          <a:bodyPr wrap="square" rtlCol="0">
            <a:spAutoFit/>
          </a:bodyPr>
          <a:lstStyle/>
          <a:p>
            <a:r>
              <a:rPr lang="es-ES" sz="1200" dirty="0" smtClean="0">
                <a:solidFill>
                  <a:srgbClr val="002776"/>
                </a:solidFill>
              </a:rPr>
              <a:t>El sistema actual de transporte público colectivo del Distrito Metropolitano está compuesto por público y privado:</a:t>
            </a:r>
          </a:p>
          <a:p>
            <a:endParaRPr lang="es-ES" sz="1200" dirty="0" smtClean="0">
              <a:solidFill>
                <a:srgbClr val="002776"/>
              </a:solidFill>
            </a:endParaRPr>
          </a:p>
          <a:p>
            <a:pPr marL="171450" indent="-171450">
              <a:buFont typeface="Arial" panose="020B0604020202020204" pitchFamily="34" charset="0"/>
              <a:buChar char="•"/>
            </a:pPr>
            <a:r>
              <a:rPr lang="es-ES" sz="1400" b="1" dirty="0" smtClean="0">
                <a:solidFill>
                  <a:srgbClr val="002776"/>
                </a:solidFill>
              </a:rPr>
              <a:t>Transporte Público</a:t>
            </a:r>
            <a:endParaRPr lang="es-ES" sz="1400" dirty="0" smtClean="0">
              <a:solidFill>
                <a:srgbClr val="002776"/>
              </a:solidFill>
            </a:endParaRPr>
          </a:p>
          <a:p>
            <a:endParaRPr lang="es-ES" sz="1200" dirty="0" smtClean="0">
              <a:solidFill>
                <a:srgbClr val="002776"/>
              </a:solidFill>
            </a:endParaRPr>
          </a:p>
          <a:p>
            <a:pPr marL="349250" indent="-174625">
              <a:buFont typeface="Courier New" panose="02070309020205020404" pitchFamily="49" charset="0"/>
              <a:buChar char="o"/>
            </a:pPr>
            <a:r>
              <a:rPr lang="es-ES" sz="1400" b="1" dirty="0" smtClean="0">
                <a:solidFill>
                  <a:srgbClr val="002776"/>
                </a:solidFill>
              </a:rPr>
              <a:t>El subsistema de Transporte “</a:t>
            </a:r>
            <a:r>
              <a:rPr lang="es-ES" sz="1400" b="1" dirty="0" err="1" smtClean="0">
                <a:solidFill>
                  <a:srgbClr val="002776"/>
                </a:solidFill>
              </a:rPr>
              <a:t>Metrobus</a:t>
            </a:r>
            <a:r>
              <a:rPr lang="es-ES" sz="1400" b="1" dirty="0" smtClean="0">
                <a:solidFill>
                  <a:srgbClr val="002776"/>
                </a:solidFill>
              </a:rPr>
              <a:t> Q”</a:t>
            </a:r>
          </a:p>
          <a:p>
            <a:pPr marL="349250" indent="-174625"/>
            <a:r>
              <a:rPr lang="es-ES" sz="1400" b="1" dirty="0" smtClean="0">
                <a:solidFill>
                  <a:srgbClr val="002776"/>
                </a:solidFill>
              </a:rPr>
              <a:t>    </a:t>
            </a:r>
            <a:r>
              <a:rPr lang="es-ES" sz="1200" dirty="0" smtClean="0">
                <a:solidFill>
                  <a:srgbClr val="002776"/>
                </a:solidFill>
              </a:rPr>
              <a:t>Es la red integrada de transporte Público, estructurada en 5 corredores, con servicios troncales que circulan en carriles  exclusivos con sus respectivas rutas alimentadoras que conectan a las parroquias.</a:t>
            </a:r>
            <a:endParaRPr lang="es-ES" sz="1400" b="1" dirty="0" smtClean="0">
              <a:solidFill>
                <a:srgbClr val="002776"/>
              </a:solidFill>
            </a:endParaRPr>
          </a:p>
          <a:p>
            <a:pPr marL="349250"/>
            <a:endParaRPr lang="es-ES" sz="1200" dirty="0" smtClean="0">
              <a:solidFill>
                <a:srgbClr val="002776"/>
              </a:solidFill>
            </a:endParaRPr>
          </a:p>
          <a:p>
            <a:pPr marL="577850" indent="-228600">
              <a:buFont typeface="Wingdings" panose="05000000000000000000" pitchFamily="2" charset="2"/>
              <a:buChar char="ü"/>
            </a:pPr>
            <a:r>
              <a:rPr lang="es-ES" sz="1200" b="1" dirty="0" smtClean="0">
                <a:solidFill>
                  <a:srgbClr val="002776"/>
                </a:solidFill>
              </a:rPr>
              <a:t>Corredor Central Norte</a:t>
            </a:r>
          </a:p>
          <a:p>
            <a:pPr marL="749300" indent="-171450">
              <a:buFont typeface="Wingdings" panose="05000000000000000000" pitchFamily="2" charset="2"/>
              <a:buChar char="q"/>
            </a:pPr>
            <a:r>
              <a:rPr lang="es-ES" sz="1200" dirty="0" smtClean="0">
                <a:solidFill>
                  <a:srgbClr val="002776"/>
                </a:solidFill>
              </a:rPr>
              <a:t>Cubre un distancia de 15,4 kilómetros, que es recorrida  desde el Terminal de la Ofelia – Carcelén (Norte), hasta la estación de Transferencia Seminario Mayor (Centro).</a:t>
            </a:r>
          </a:p>
          <a:p>
            <a:pPr marL="749300" indent="-171450">
              <a:buFont typeface="Wingdings" panose="05000000000000000000" pitchFamily="2" charset="2"/>
              <a:buChar char="q"/>
            </a:pPr>
            <a:r>
              <a:rPr lang="es-ES" sz="1200" dirty="0" smtClean="0">
                <a:solidFill>
                  <a:srgbClr val="002776"/>
                </a:solidFill>
              </a:rPr>
              <a:t>Demanda diaria de 200,000 pasajeros según la EPMTPQ (Octubre 2015).</a:t>
            </a:r>
          </a:p>
          <a:p>
            <a:pPr marL="749300" indent="-171450">
              <a:buFont typeface="Wingdings" panose="05000000000000000000" pitchFamily="2" charset="2"/>
              <a:buChar char="q"/>
            </a:pPr>
            <a:r>
              <a:rPr lang="es-ES" sz="1200" dirty="0" smtClean="0">
                <a:solidFill>
                  <a:srgbClr val="002776"/>
                </a:solidFill>
              </a:rPr>
              <a:t>Cuenta con una flota operativa de 55 buses articulados, y 135&lt; buses alimentadores.</a:t>
            </a:r>
          </a:p>
          <a:p>
            <a:pPr marL="749300" indent="-171450">
              <a:buFont typeface="Wingdings" panose="05000000000000000000" pitchFamily="2" charset="2"/>
              <a:buChar char="q"/>
            </a:pPr>
            <a:r>
              <a:rPr lang="es-ES" sz="1200" dirty="0" smtClean="0">
                <a:solidFill>
                  <a:srgbClr val="002776"/>
                </a:solidFill>
              </a:rPr>
              <a:t>Existen 21 paradas a lo largo del recorrido.</a:t>
            </a:r>
          </a:p>
          <a:p>
            <a:pPr marL="749300" indent="-171450">
              <a:buFont typeface="Wingdings" panose="05000000000000000000" pitchFamily="2" charset="2"/>
              <a:buChar char="q"/>
            </a:pPr>
            <a:endParaRPr lang="es-ES" sz="1200" dirty="0" smtClean="0">
              <a:solidFill>
                <a:srgbClr val="002776"/>
              </a:solidFill>
            </a:endParaRPr>
          </a:p>
          <a:p>
            <a:pPr marL="349250"/>
            <a:endParaRPr lang="es-ES" sz="1200" dirty="0" smtClean="0">
              <a:solidFill>
                <a:srgbClr val="002776"/>
              </a:solidFill>
            </a:endParaRPr>
          </a:p>
        </p:txBody>
      </p:sp>
      <p:pic>
        <p:nvPicPr>
          <p:cNvPr id="9" name="Imagen 17"/>
          <p:cNvPicPr/>
          <p:nvPr/>
        </p:nvPicPr>
        <p:blipFill>
          <a:blip r:embed="rId4">
            <a:extLst>
              <a:ext uri="{28A0092B-C50C-407E-A947-70E740481C1C}">
                <a14:useLocalDpi xmlns:a14="http://schemas.microsoft.com/office/drawing/2010/main"/>
              </a:ext>
            </a:extLst>
          </a:blip>
          <a:srcRect/>
          <a:stretch>
            <a:fillRect/>
          </a:stretch>
        </p:blipFill>
        <p:spPr bwMode="auto">
          <a:xfrm>
            <a:off x="634137" y="3933056"/>
            <a:ext cx="8568952" cy="2066404"/>
          </a:xfrm>
          <a:prstGeom prst="rect">
            <a:avLst/>
          </a:prstGeom>
          <a:noFill/>
          <a:ln>
            <a:noFill/>
          </a:ln>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317</a:t>
            </a:fld>
            <a:endParaRPr lang="es-ES" dirty="0">
              <a:solidFill>
                <a:srgbClr val="002776"/>
              </a:solidFill>
            </a:endParaRPr>
          </a:p>
        </p:txBody>
      </p:sp>
      <p:sp>
        <p:nvSpPr>
          <p:cNvPr id="8" name="Slide Number Placeholder 3"/>
          <p:cNvSpPr txBox="1">
            <a:spLocks/>
          </p:cNvSpPr>
          <p:nvPr/>
        </p:nvSpPr>
        <p:spPr>
          <a:xfrm>
            <a:off x="704528" y="6554103"/>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Estudio de Opciones de restructuración de los corredores BRT y soporte de Implementación – Deloitte España – AndeanEcuador </a:t>
            </a:r>
            <a:endParaRPr lang="es-ES" dirty="0">
              <a:solidFill>
                <a:srgbClr val="002776"/>
              </a:solidFill>
            </a:endParaRPr>
          </a:p>
        </p:txBody>
      </p:sp>
    </p:spTree>
    <p:extLst>
      <p:ext uri="{BB962C8B-B14F-4D97-AF65-F5344CB8AC3E}">
        <p14:creationId xmlns:p14="http://schemas.microsoft.com/office/powerpoint/2010/main" val="74918717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transporte público y privado en el Distrito Metropolitano de Quito</a:t>
            </a:r>
            <a:endParaRPr lang="es-ES" sz="1400" i="1" dirty="0">
              <a:solidFill>
                <a:srgbClr val="00B0F0"/>
              </a:solidFill>
              <a:cs typeface="Arial" charset="0"/>
            </a:endParaRPr>
          </a:p>
        </p:txBody>
      </p:sp>
      <p:sp>
        <p:nvSpPr>
          <p:cNvPr id="7" name="TextBox 6"/>
          <p:cNvSpPr txBox="1"/>
          <p:nvPr/>
        </p:nvSpPr>
        <p:spPr>
          <a:xfrm>
            <a:off x="344488" y="1119332"/>
            <a:ext cx="9148251" cy="3323987"/>
          </a:xfrm>
          <a:prstGeom prst="rect">
            <a:avLst/>
          </a:prstGeom>
          <a:noFill/>
        </p:spPr>
        <p:txBody>
          <a:bodyPr wrap="square" rtlCol="0">
            <a:spAutoFit/>
          </a:bodyPr>
          <a:lstStyle/>
          <a:p>
            <a:r>
              <a:rPr lang="es-ES" sz="1200" dirty="0" smtClean="0">
                <a:solidFill>
                  <a:srgbClr val="002776"/>
                </a:solidFill>
              </a:rPr>
              <a:t>El sistema actual de transporte público colectivo del Distrito Metropolitano está compuesto por público y privado:</a:t>
            </a:r>
          </a:p>
          <a:p>
            <a:endParaRPr lang="es-ES" sz="1200" dirty="0" smtClean="0">
              <a:solidFill>
                <a:srgbClr val="002776"/>
              </a:solidFill>
            </a:endParaRPr>
          </a:p>
          <a:p>
            <a:pPr marL="171450" indent="-171450">
              <a:buFont typeface="Arial" panose="020B0604020202020204" pitchFamily="34" charset="0"/>
              <a:buChar char="•"/>
            </a:pPr>
            <a:r>
              <a:rPr lang="es-ES" sz="1400" b="1" dirty="0" smtClean="0">
                <a:solidFill>
                  <a:srgbClr val="002776"/>
                </a:solidFill>
              </a:rPr>
              <a:t>Transporte Público</a:t>
            </a:r>
            <a:endParaRPr lang="es-ES" sz="1400" dirty="0" smtClean="0">
              <a:solidFill>
                <a:srgbClr val="002776"/>
              </a:solidFill>
            </a:endParaRPr>
          </a:p>
          <a:p>
            <a:endParaRPr lang="es-ES" sz="1200" dirty="0" smtClean="0">
              <a:solidFill>
                <a:srgbClr val="002776"/>
              </a:solidFill>
            </a:endParaRPr>
          </a:p>
          <a:p>
            <a:pPr marL="349250" indent="-174625">
              <a:buFont typeface="Courier New" panose="02070309020205020404" pitchFamily="49" charset="0"/>
              <a:buChar char="o"/>
            </a:pPr>
            <a:r>
              <a:rPr lang="es-ES" sz="1400" b="1" dirty="0" smtClean="0">
                <a:solidFill>
                  <a:srgbClr val="002776"/>
                </a:solidFill>
              </a:rPr>
              <a:t>El subsistema de Transporte “</a:t>
            </a:r>
            <a:r>
              <a:rPr lang="es-ES" sz="1400" b="1" dirty="0" err="1" smtClean="0">
                <a:solidFill>
                  <a:srgbClr val="002776"/>
                </a:solidFill>
              </a:rPr>
              <a:t>Metrobus</a:t>
            </a:r>
            <a:r>
              <a:rPr lang="es-ES" sz="1400" b="1" dirty="0" smtClean="0">
                <a:solidFill>
                  <a:srgbClr val="002776"/>
                </a:solidFill>
              </a:rPr>
              <a:t> Q”</a:t>
            </a:r>
          </a:p>
          <a:p>
            <a:pPr marL="349250" indent="-174625"/>
            <a:r>
              <a:rPr lang="es-ES" sz="1400" b="1" dirty="0" smtClean="0">
                <a:solidFill>
                  <a:srgbClr val="002776"/>
                </a:solidFill>
              </a:rPr>
              <a:t>    </a:t>
            </a:r>
            <a:r>
              <a:rPr lang="es-ES" sz="1200" dirty="0" smtClean="0">
                <a:solidFill>
                  <a:srgbClr val="002776"/>
                </a:solidFill>
              </a:rPr>
              <a:t>Es la red integrada de transporte Público, estructurada en 5 corredores, con servicios troncales que circulan en carriles  exclusivos con sus respectivas rutas alimentadoras que conectan a las parroquias.</a:t>
            </a:r>
            <a:endParaRPr lang="es-ES" sz="1400" b="1" dirty="0" smtClean="0">
              <a:solidFill>
                <a:srgbClr val="002776"/>
              </a:solidFill>
            </a:endParaRPr>
          </a:p>
          <a:p>
            <a:pPr marL="349250"/>
            <a:endParaRPr lang="es-ES" sz="1200" dirty="0" smtClean="0">
              <a:solidFill>
                <a:srgbClr val="002776"/>
              </a:solidFill>
            </a:endParaRPr>
          </a:p>
          <a:p>
            <a:pPr marL="577850" indent="-228600">
              <a:buFont typeface="Wingdings" panose="05000000000000000000" pitchFamily="2" charset="2"/>
              <a:buChar char="ü"/>
            </a:pPr>
            <a:r>
              <a:rPr lang="es-ES" sz="1200" b="1" dirty="0" smtClean="0">
                <a:solidFill>
                  <a:srgbClr val="002776"/>
                </a:solidFill>
              </a:rPr>
              <a:t>Corredor Sur Occidental</a:t>
            </a:r>
          </a:p>
          <a:p>
            <a:pPr marL="749300" indent="-171450">
              <a:buFont typeface="Wingdings" panose="05000000000000000000" pitchFamily="2" charset="2"/>
              <a:buChar char="q"/>
            </a:pPr>
            <a:r>
              <a:rPr lang="es-ES" sz="1200" dirty="0" smtClean="0">
                <a:solidFill>
                  <a:srgbClr val="002776"/>
                </a:solidFill>
              </a:rPr>
              <a:t>Cubre un distancia de 13,3 kilómetros, que es recorrida  desde la Estación de Transferencia Seminario Mayor (Centro), hasta el Terminal de </a:t>
            </a:r>
            <a:r>
              <a:rPr lang="es-ES" sz="1200" dirty="0" err="1" smtClean="0">
                <a:solidFill>
                  <a:srgbClr val="002776"/>
                </a:solidFill>
              </a:rPr>
              <a:t>Quitumbe</a:t>
            </a:r>
            <a:r>
              <a:rPr lang="es-ES" sz="1200" dirty="0" smtClean="0">
                <a:solidFill>
                  <a:srgbClr val="002776"/>
                </a:solidFill>
              </a:rPr>
              <a:t> (Sur).</a:t>
            </a:r>
          </a:p>
          <a:p>
            <a:pPr marL="749300" indent="-171450">
              <a:buFont typeface="Wingdings" panose="05000000000000000000" pitchFamily="2" charset="2"/>
              <a:buChar char="q"/>
            </a:pPr>
            <a:r>
              <a:rPr lang="es-ES" sz="1200" dirty="0" smtClean="0">
                <a:solidFill>
                  <a:srgbClr val="002776"/>
                </a:solidFill>
              </a:rPr>
              <a:t>Demanda diaria de 201,000 pasajeros según la EPMTPQ (Octubre 2015).</a:t>
            </a:r>
          </a:p>
          <a:p>
            <a:pPr marL="749300" indent="-171450">
              <a:buFont typeface="Wingdings" panose="05000000000000000000" pitchFamily="2" charset="2"/>
              <a:buChar char="q"/>
            </a:pPr>
            <a:r>
              <a:rPr lang="es-ES" sz="1200" dirty="0" smtClean="0">
                <a:solidFill>
                  <a:srgbClr val="002776"/>
                </a:solidFill>
              </a:rPr>
              <a:t>Cuenta con una flota operativa de 239 buses tipo denominados ramales, que a su vez cumplen la función de transportar y alimentar la troncal.</a:t>
            </a:r>
          </a:p>
          <a:p>
            <a:pPr marL="749300" indent="-171450">
              <a:buFont typeface="Wingdings" panose="05000000000000000000" pitchFamily="2" charset="2"/>
              <a:buChar char="q"/>
            </a:pPr>
            <a:r>
              <a:rPr lang="es-ES" sz="1200" dirty="0" smtClean="0">
                <a:solidFill>
                  <a:srgbClr val="002776"/>
                </a:solidFill>
              </a:rPr>
              <a:t>Existen 19 paradas a lo largo del recorrido.</a:t>
            </a:r>
          </a:p>
          <a:p>
            <a:pPr marL="749300" indent="-171450">
              <a:buFont typeface="Wingdings" panose="05000000000000000000" pitchFamily="2" charset="2"/>
              <a:buChar char="q"/>
            </a:pPr>
            <a:endParaRPr lang="es-ES" sz="1200" dirty="0" smtClean="0">
              <a:solidFill>
                <a:srgbClr val="002776"/>
              </a:solidFill>
            </a:endParaRPr>
          </a:p>
          <a:p>
            <a:pPr marL="349250"/>
            <a:endParaRPr lang="es-ES" sz="1200" dirty="0" smtClean="0">
              <a:solidFill>
                <a:srgbClr val="002776"/>
              </a:solidFill>
            </a:endParaRPr>
          </a:p>
        </p:txBody>
      </p:sp>
      <p:pic>
        <p:nvPicPr>
          <p:cNvPr id="8" name="Imagen 18"/>
          <p:cNvPicPr/>
          <p:nvPr/>
        </p:nvPicPr>
        <p:blipFill rotWithShape="1">
          <a:blip r:embed="rId4" cstate="print">
            <a:extLst>
              <a:ext uri="{28A0092B-C50C-407E-A947-70E740481C1C}">
                <a14:useLocalDpi xmlns:a14="http://schemas.microsoft.com/office/drawing/2010/main"/>
              </a:ext>
            </a:extLst>
          </a:blip>
          <a:srcRect b="2011"/>
          <a:stretch/>
        </p:blipFill>
        <p:spPr bwMode="auto">
          <a:xfrm>
            <a:off x="560512" y="4293096"/>
            <a:ext cx="8640960" cy="1944216"/>
          </a:xfrm>
          <a:prstGeom prst="rect">
            <a:avLst/>
          </a:prstGeom>
          <a:noFill/>
          <a:ln>
            <a:noFill/>
          </a:ln>
          <a:extLst>
            <a:ext uri="{53640926-AAD7-44D8-BBD7-CCE9431645EC}">
              <a14:shadowObscured xmlns:a14="http://schemas.microsoft.com/office/drawing/2010/main"/>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318</a:t>
            </a:fld>
            <a:endParaRPr lang="es-ES" dirty="0">
              <a:solidFill>
                <a:srgbClr val="002776"/>
              </a:solidFill>
            </a:endParaRPr>
          </a:p>
        </p:txBody>
      </p:sp>
      <p:sp>
        <p:nvSpPr>
          <p:cNvPr id="9" name="Slide Number Placeholder 3"/>
          <p:cNvSpPr txBox="1">
            <a:spLocks/>
          </p:cNvSpPr>
          <p:nvPr/>
        </p:nvSpPr>
        <p:spPr>
          <a:xfrm>
            <a:off x="704528" y="6554103"/>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Estudio de Opciones de restructuración de los corredores BRT y soporte de Implementación – Deloitte España – AndeanEcuador </a:t>
            </a:r>
            <a:endParaRPr lang="es-ES" dirty="0">
              <a:solidFill>
                <a:srgbClr val="002776"/>
              </a:solidFill>
            </a:endParaRPr>
          </a:p>
        </p:txBody>
      </p:sp>
    </p:spTree>
    <p:extLst>
      <p:ext uri="{BB962C8B-B14F-4D97-AF65-F5344CB8AC3E}">
        <p14:creationId xmlns:p14="http://schemas.microsoft.com/office/powerpoint/2010/main" val="173357920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188640"/>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transporte público y privado en el Distrito Metropolitano de Quito</a:t>
            </a:r>
            <a:endParaRPr lang="es-ES" sz="1400" i="1" dirty="0">
              <a:solidFill>
                <a:srgbClr val="00B0F0"/>
              </a:solidFill>
              <a:cs typeface="Arial" charset="0"/>
            </a:endParaRPr>
          </a:p>
        </p:txBody>
      </p:sp>
      <p:sp>
        <p:nvSpPr>
          <p:cNvPr id="7" name="TextBox 6"/>
          <p:cNvSpPr txBox="1"/>
          <p:nvPr/>
        </p:nvSpPr>
        <p:spPr>
          <a:xfrm>
            <a:off x="413262" y="908720"/>
            <a:ext cx="9148251" cy="6801862"/>
          </a:xfrm>
          <a:prstGeom prst="rect">
            <a:avLst/>
          </a:prstGeom>
          <a:noFill/>
        </p:spPr>
        <p:txBody>
          <a:bodyPr wrap="square" rtlCol="0">
            <a:spAutoFit/>
          </a:bodyPr>
          <a:lstStyle/>
          <a:p>
            <a:pPr marL="171450" indent="-171450">
              <a:buFont typeface="Arial" panose="020B0604020202020204" pitchFamily="34" charset="0"/>
              <a:buChar char="•"/>
            </a:pPr>
            <a:r>
              <a:rPr lang="es-ES" sz="1400" b="1" dirty="0" smtClean="0">
                <a:solidFill>
                  <a:srgbClr val="002776"/>
                </a:solidFill>
              </a:rPr>
              <a:t>Trasporte Público</a:t>
            </a:r>
            <a:endParaRPr lang="es-ES" sz="1400" dirty="0" smtClean="0">
              <a:solidFill>
                <a:srgbClr val="002776"/>
              </a:solidFill>
            </a:endParaRPr>
          </a:p>
          <a:p>
            <a:pPr marL="349250"/>
            <a:endParaRPr lang="es-ES" sz="1200" dirty="0" smtClean="0">
              <a:solidFill>
                <a:srgbClr val="002776"/>
              </a:solidFill>
            </a:endParaRPr>
          </a:p>
          <a:p>
            <a:pPr marL="349250" indent="-174625">
              <a:buFont typeface="Courier New" panose="02070309020205020404" pitchFamily="49" charset="0"/>
              <a:buChar char="o"/>
            </a:pPr>
            <a:r>
              <a:rPr lang="es-ES" sz="1400" b="1" dirty="0" smtClean="0">
                <a:solidFill>
                  <a:srgbClr val="002776"/>
                </a:solidFill>
              </a:rPr>
              <a:t>El subsistema de “Transporte “Convencional”</a:t>
            </a:r>
          </a:p>
          <a:p>
            <a:pPr marL="349250"/>
            <a:endParaRPr lang="es-ES" sz="1200" dirty="0" smtClean="0">
              <a:solidFill>
                <a:srgbClr val="002776"/>
              </a:solidFill>
            </a:endParaRPr>
          </a:p>
          <a:p>
            <a:pPr marL="349250"/>
            <a:r>
              <a:rPr lang="es-ES" sz="1200" dirty="0" smtClean="0">
                <a:solidFill>
                  <a:srgbClr val="002776"/>
                </a:solidFill>
              </a:rPr>
              <a:t>Su ámbito de actuación es no solo el Área Urbana de Quito, sino también el </a:t>
            </a:r>
            <a:r>
              <a:rPr lang="es-ES" sz="1200" dirty="0" err="1" smtClean="0">
                <a:solidFill>
                  <a:srgbClr val="002776"/>
                </a:solidFill>
              </a:rPr>
              <a:t>Disitrito</a:t>
            </a:r>
            <a:r>
              <a:rPr lang="es-ES" sz="1200" dirty="0" smtClean="0">
                <a:solidFill>
                  <a:srgbClr val="002776"/>
                </a:solidFill>
              </a:rPr>
              <a:t> Metropolitano de Quito ya su oferta se extiende a las zonas urbanas no servidas por el Subsistema de Transporte </a:t>
            </a:r>
            <a:r>
              <a:rPr lang="es-ES" sz="1200" dirty="0" err="1" smtClean="0">
                <a:solidFill>
                  <a:srgbClr val="002776"/>
                </a:solidFill>
              </a:rPr>
              <a:t>Metrobus</a:t>
            </a:r>
            <a:r>
              <a:rPr lang="es-ES" sz="1200" dirty="0" smtClean="0">
                <a:solidFill>
                  <a:srgbClr val="002776"/>
                </a:solidFill>
              </a:rPr>
              <a:t> Q, y sobre todo a las conexiones entre el Centro de Quito y los Valles de Tumbaco, </a:t>
            </a:r>
            <a:r>
              <a:rPr lang="es-ES" sz="1200" dirty="0" err="1" smtClean="0">
                <a:solidFill>
                  <a:srgbClr val="002776"/>
                </a:solidFill>
              </a:rPr>
              <a:t>Cumbayá</a:t>
            </a:r>
            <a:r>
              <a:rPr lang="es-ES" sz="1200" dirty="0" smtClean="0">
                <a:solidFill>
                  <a:srgbClr val="002776"/>
                </a:solidFill>
              </a:rPr>
              <a:t>, Calderón, y los Chillos.</a:t>
            </a:r>
          </a:p>
          <a:p>
            <a:pPr marL="349250"/>
            <a:endParaRPr lang="es-ES" sz="1200" dirty="0" smtClean="0">
              <a:solidFill>
                <a:srgbClr val="002776"/>
              </a:solidFill>
            </a:endParaRPr>
          </a:p>
          <a:p>
            <a:pPr marL="349250"/>
            <a:r>
              <a:rPr lang="es-ES" sz="1200" dirty="0" smtClean="0">
                <a:solidFill>
                  <a:srgbClr val="002776"/>
                </a:solidFill>
              </a:rPr>
              <a:t>Está conformado por los operadores de buses tradicionales con sus respectivas rutas, que a su vez se subdividen en:</a:t>
            </a:r>
          </a:p>
          <a:p>
            <a:pPr marL="520700" indent="-171450">
              <a:buFontTx/>
              <a:buChar char="-"/>
            </a:pPr>
            <a:r>
              <a:rPr lang="es-ES" sz="1200" dirty="0" smtClean="0">
                <a:solidFill>
                  <a:srgbClr val="002776"/>
                </a:solidFill>
              </a:rPr>
              <a:t>Servicio Urbano; demanda diaria de pasajeros; 1,417,000 viajero/laborable (2011).</a:t>
            </a:r>
          </a:p>
          <a:p>
            <a:pPr marL="520700" indent="-171450">
              <a:buFontTx/>
              <a:buChar char="-"/>
            </a:pPr>
            <a:r>
              <a:rPr lang="es-ES" sz="1200" dirty="0" smtClean="0">
                <a:solidFill>
                  <a:srgbClr val="002776"/>
                </a:solidFill>
              </a:rPr>
              <a:t>Servicio </a:t>
            </a:r>
            <a:r>
              <a:rPr lang="es-ES" sz="1200" dirty="0" err="1" smtClean="0">
                <a:solidFill>
                  <a:srgbClr val="002776"/>
                </a:solidFill>
              </a:rPr>
              <a:t>Interparroquial</a:t>
            </a:r>
            <a:r>
              <a:rPr lang="es-ES" sz="1200" dirty="0" smtClean="0">
                <a:solidFill>
                  <a:srgbClr val="002776"/>
                </a:solidFill>
              </a:rPr>
              <a:t>; demanda diaria de pasajeros 480,000 viajero/laborable (2011).</a:t>
            </a:r>
          </a:p>
          <a:p>
            <a:pPr marL="520700" indent="-171450">
              <a:buFontTx/>
              <a:buChar char="-"/>
            </a:pPr>
            <a:r>
              <a:rPr lang="es-ES" sz="1200" dirty="0" smtClean="0">
                <a:solidFill>
                  <a:srgbClr val="002776"/>
                </a:solidFill>
              </a:rPr>
              <a:t>Servicio </a:t>
            </a:r>
            <a:r>
              <a:rPr lang="es-ES" sz="1200" dirty="0" err="1" smtClean="0">
                <a:solidFill>
                  <a:srgbClr val="002776"/>
                </a:solidFill>
              </a:rPr>
              <a:t>Intraparroquial</a:t>
            </a:r>
            <a:r>
              <a:rPr lang="es-ES" sz="1200" dirty="0" smtClean="0">
                <a:solidFill>
                  <a:srgbClr val="002776"/>
                </a:solidFill>
              </a:rPr>
              <a:t>; no se conoce la cifra, pero la demanda es menor a la de los otros servicios (2011).</a:t>
            </a:r>
          </a:p>
          <a:p>
            <a:pPr marL="520700" indent="-171450">
              <a:buFontTx/>
              <a:buChar char="-"/>
            </a:pPr>
            <a:endParaRPr lang="es-ES" sz="1200" dirty="0" smtClean="0">
              <a:solidFill>
                <a:srgbClr val="002776"/>
              </a:solidFill>
            </a:endParaRPr>
          </a:p>
          <a:p>
            <a:pPr marL="349250"/>
            <a:r>
              <a:rPr lang="es-ES" sz="1200" dirty="0" smtClean="0">
                <a:solidFill>
                  <a:srgbClr val="002776"/>
                </a:solidFill>
              </a:rPr>
              <a:t>En total, y según datos del 2015, el transporte colectivo convencional estaría conformado por 170 rutas, 65 operadoras operadas por 3,151 buses aproximadamente, según la Secretaría de Movilidad del Distrito.</a:t>
            </a:r>
          </a:p>
          <a:p>
            <a:pPr marL="349250"/>
            <a:endParaRPr lang="es-ES" sz="1200" dirty="0" smtClean="0">
              <a:solidFill>
                <a:srgbClr val="002776"/>
              </a:solidFill>
            </a:endParaRPr>
          </a:p>
          <a:p>
            <a:pPr marL="349250"/>
            <a:r>
              <a:rPr lang="es-ES" sz="1200" b="1" dirty="0" smtClean="0">
                <a:solidFill>
                  <a:srgbClr val="002776"/>
                </a:solidFill>
              </a:rPr>
              <a:t>Tarifas del Transporte Convencional</a:t>
            </a:r>
          </a:p>
          <a:p>
            <a:pPr marL="520700" indent="-171450">
              <a:buFontTx/>
              <a:buChar char="-"/>
            </a:pPr>
            <a:r>
              <a:rPr lang="es-ES" sz="1200" dirty="0" smtClean="0">
                <a:solidFill>
                  <a:srgbClr val="002776"/>
                </a:solidFill>
              </a:rPr>
              <a:t>Sector Urbano: $0,25</a:t>
            </a:r>
          </a:p>
          <a:p>
            <a:pPr marL="520700" indent="-171450">
              <a:buFontTx/>
              <a:buChar char="-"/>
            </a:pPr>
            <a:r>
              <a:rPr lang="es-ES" sz="1200" dirty="0" smtClean="0">
                <a:solidFill>
                  <a:srgbClr val="002776"/>
                </a:solidFill>
              </a:rPr>
              <a:t>Zona </a:t>
            </a:r>
            <a:r>
              <a:rPr lang="es-ES" sz="1200" dirty="0" err="1" smtClean="0">
                <a:solidFill>
                  <a:srgbClr val="002776"/>
                </a:solidFill>
              </a:rPr>
              <a:t>Interparroquial</a:t>
            </a:r>
            <a:r>
              <a:rPr lang="es-ES" sz="1200" dirty="0" smtClean="0">
                <a:solidFill>
                  <a:srgbClr val="002776"/>
                </a:solidFill>
              </a:rPr>
              <a:t>: la tarifa varía de acuerdo a la distancia recorrida desde: $0,25 hasta $1,00</a:t>
            </a:r>
          </a:p>
          <a:p>
            <a:pPr marL="520700" indent="-171450">
              <a:buFontTx/>
              <a:buChar char="-"/>
            </a:pPr>
            <a:r>
              <a:rPr lang="es-ES" sz="1200" dirty="0" smtClean="0">
                <a:solidFill>
                  <a:srgbClr val="002776"/>
                </a:solidFill>
              </a:rPr>
              <a:t>En estas tarifas se aplica la reducción del 50% a estudiantes menores de edad, tercera edad, y discapacitados.</a:t>
            </a:r>
          </a:p>
          <a:p>
            <a:pPr marL="520700" indent="-171450">
              <a:buFontTx/>
              <a:buChar char="-"/>
            </a:pPr>
            <a:endParaRPr lang="es-ES" sz="1200" dirty="0" smtClean="0">
              <a:solidFill>
                <a:srgbClr val="002776"/>
              </a:solidFill>
            </a:endParaRPr>
          </a:p>
          <a:p>
            <a:pPr marL="349250"/>
            <a:r>
              <a:rPr lang="es-ES" sz="1200" b="1" dirty="0" smtClean="0">
                <a:solidFill>
                  <a:srgbClr val="002776"/>
                </a:solidFill>
              </a:rPr>
              <a:t>Transferencia entre los BRTS y los buses convencionales urbanos y el transporte </a:t>
            </a:r>
            <a:r>
              <a:rPr lang="es-ES" sz="1200" b="1" dirty="0" err="1" smtClean="0">
                <a:solidFill>
                  <a:srgbClr val="002776"/>
                </a:solidFill>
              </a:rPr>
              <a:t>interparroquial</a:t>
            </a:r>
            <a:r>
              <a:rPr lang="es-ES" sz="1200" b="1" dirty="0" smtClean="0">
                <a:solidFill>
                  <a:srgbClr val="002776"/>
                </a:solidFill>
              </a:rPr>
              <a:t>:</a:t>
            </a:r>
          </a:p>
          <a:p>
            <a:pPr marL="349250"/>
            <a:endParaRPr lang="es-ES" sz="1200" b="1" dirty="0" smtClean="0">
              <a:solidFill>
                <a:srgbClr val="002776"/>
              </a:solidFill>
            </a:endParaRPr>
          </a:p>
          <a:p>
            <a:pPr marL="577850" indent="-228600">
              <a:buFont typeface="Wingdings" panose="05000000000000000000" pitchFamily="2" charset="2"/>
              <a:buChar char="§"/>
            </a:pPr>
            <a:r>
              <a:rPr lang="es-ES" sz="1200" dirty="0" smtClean="0">
                <a:solidFill>
                  <a:srgbClr val="002776"/>
                </a:solidFill>
              </a:rPr>
              <a:t>Corredor Central </a:t>
            </a:r>
            <a:r>
              <a:rPr lang="es-ES" sz="1200" dirty="0" err="1" smtClean="0">
                <a:solidFill>
                  <a:srgbClr val="002776"/>
                </a:solidFill>
              </a:rPr>
              <a:t>Trolebus</a:t>
            </a:r>
            <a:r>
              <a:rPr lang="es-ES" sz="1200" dirty="0" smtClean="0">
                <a:solidFill>
                  <a:srgbClr val="002776"/>
                </a:solidFill>
              </a:rPr>
              <a:t>: Calderón, Llano Chico, </a:t>
            </a:r>
          </a:p>
          <a:p>
            <a:pPr marL="577850" indent="-228600">
              <a:buFont typeface="Wingdings" panose="05000000000000000000" pitchFamily="2" charset="2"/>
              <a:buChar char="§"/>
            </a:pPr>
            <a:r>
              <a:rPr lang="es-ES" sz="1200" dirty="0" smtClean="0">
                <a:solidFill>
                  <a:srgbClr val="002776"/>
                </a:solidFill>
              </a:rPr>
              <a:t>Corredor </a:t>
            </a:r>
            <a:r>
              <a:rPr lang="es-ES" sz="1200" dirty="0" err="1" smtClean="0">
                <a:solidFill>
                  <a:srgbClr val="002776"/>
                </a:solidFill>
              </a:rPr>
              <a:t>Nor</a:t>
            </a:r>
            <a:r>
              <a:rPr lang="es-ES" sz="1200" dirty="0" smtClean="0">
                <a:solidFill>
                  <a:srgbClr val="002776"/>
                </a:solidFill>
              </a:rPr>
              <a:t> Oriental (</a:t>
            </a:r>
            <a:r>
              <a:rPr lang="es-ES" sz="1200" dirty="0" err="1" smtClean="0">
                <a:solidFill>
                  <a:srgbClr val="002776"/>
                </a:solidFill>
              </a:rPr>
              <a:t>Ecovía</a:t>
            </a:r>
            <a:r>
              <a:rPr lang="es-ES" sz="1200" dirty="0" smtClean="0">
                <a:solidFill>
                  <a:srgbClr val="002776"/>
                </a:solidFill>
              </a:rPr>
              <a:t>): </a:t>
            </a:r>
            <a:r>
              <a:rPr lang="es-ES" sz="1200" dirty="0" err="1" smtClean="0">
                <a:solidFill>
                  <a:srgbClr val="002776"/>
                </a:solidFill>
              </a:rPr>
              <a:t>Cumbaya</a:t>
            </a:r>
            <a:r>
              <a:rPr lang="es-ES" sz="1200" dirty="0" smtClean="0">
                <a:solidFill>
                  <a:srgbClr val="002776"/>
                </a:solidFill>
              </a:rPr>
              <a:t>, El Quinche, </a:t>
            </a:r>
            <a:r>
              <a:rPr lang="es-ES" sz="1200" dirty="0" err="1" smtClean="0">
                <a:solidFill>
                  <a:srgbClr val="002776"/>
                </a:solidFill>
              </a:rPr>
              <a:t>Guayllabamba</a:t>
            </a:r>
            <a:r>
              <a:rPr lang="es-ES" sz="1200" dirty="0" smtClean="0">
                <a:solidFill>
                  <a:srgbClr val="002776"/>
                </a:solidFill>
              </a:rPr>
              <a:t>, </a:t>
            </a:r>
            <a:r>
              <a:rPr lang="es-ES" sz="1200" dirty="0" err="1" smtClean="0">
                <a:solidFill>
                  <a:srgbClr val="002776"/>
                </a:solidFill>
              </a:rPr>
              <a:t>Nayón</a:t>
            </a:r>
            <a:r>
              <a:rPr lang="es-ES" sz="1200" dirty="0" smtClean="0">
                <a:solidFill>
                  <a:srgbClr val="002776"/>
                </a:solidFill>
              </a:rPr>
              <a:t>, </a:t>
            </a:r>
            <a:r>
              <a:rPr lang="es-ES" sz="1200" dirty="0" err="1" smtClean="0">
                <a:solidFill>
                  <a:srgbClr val="002776"/>
                </a:solidFill>
              </a:rPr>
              <a:t>Pifo</a:t>
            </a:r>
            <a:r>
              <a:rPr lang="es-ES" sz="1200" dirty="0" smtClean="0">
                <a:solidFill>
                  <a:srgbClr val="002776"/>
                </a:solidFill>
              </a:rPr>
              <a:t>, </a:t>
            </a:r>
            <a:r>
              <a:rPr lang="es-ES" sz="1200" dirty="0" err="1" smtClean="0">
                <a:solidFill>
                  <a:srgbClr val="002776"/>
                </a:solidFill>
              </a:rPr>
              <a:t>Puembo</a:t>
            </a:r>
            <a:r>
              <a:rPr lang="es-ES" sz="1200" dirty="0" smtClean="0">
                <a:solidFill>
                  <a:srgbClr val="002776"/>
                </a:solidFill>
              </a:rPr>
              <a:t>, </a:t>
            </a:r>
            <a:r>
              <a:rPr lang="es-ES" sz="1200" dirty="0" err="1" smtClean="0">
                <a:solidFill>
                  <a:srgbClr val="002776"/>
                </a:solidFill>
              </a:rPr>
              <a:t>Tababela</a:t>
            </a:r>
            <a:r>
              <a:rPr lang="es-ES" sz="1200" dirty="0" smtClean="0">
                <a:solidFill>
                  <a:srgbClr val="002776"/>
                </a:solidFill>
              </a:rPr>
              <a:t> , Tumbaco, </a:t>
            </a:r>
            <a:r>
              <a:rPr lang="es-ES" sz="1200" dirty="0" err="1" smtClean="0">
                <a:solidFill>
                  <a:srgbClr val="002776"/>
                </a:solidFill>
              </a:rPr>
              <a:t>Yaruquí</a:t>
            </a:r>
            <a:endParaRPr lang="es-ES" sz="1200" dirty="0" smtClean="0">
              <a:solidFill>
                <a:srgbClr val="002776"/>
              </a:solidFill>
            </a:endParaRPr>
          </a:p>
          <a:p>
            <a:pPr marL="349250"/>
            <a:r>
              <a:rPr lang="es-ES" sz="1200" dirty="0" smtClean="0">
                <a:solidFill>
                  <a:srgbClr val="002776"/>
                </a:solidFill>
              </a:rPr>
              <a:t>                                                         </a:t>
            </a:r>
            <a:r>
              <a:rPr lang="es-ES" sz="1200" dirty="0" err="1" smtClean="0">
                <a:solidFill>
                  <a:srgbClr val="002776"/>
                </a:solidFill>
              </a:rPr>
              <a:t>Zambiza</a:t>
            </a:r>
            <a:r>
              <a:rPr lang="es-ES" sz="1200" dirty="0" smtClean="0">
                <a:solidFill>
                  <a:srgbClr val="002776"/>
                </a:solidFill>
              </a:rPr>
              <a:t>. </a:t>
            </a:r>
          </a:p>
          <a:p>
            <a:pPr marL="577850" indent="-228600">
              <a:buFont typeface="Wingdings" panose="05000000000000000000" pitchFamily="2" charset="2"/>
              <a:buChar char="§"/>
            </a:pPr>
            <a:r>
              <a:rPr lang="es-ES" sz="1200" dirty="0" smtClean="0">
                <a:solidFill>
                  <a:srgbClr val="002776"/>
                </a:solidFill>
              </a:rPr>
              <a:t>Corredor Sur Oriental: </a:t>
            </a:r>
            <a:r>
              <a:rPr lang="es-ES" sz="1200" dirty="0" err="1" smtClean="0">
                <a:solidFill>
                  <a:srgbClr val="002776"/>
                </a:solidFill>
              </a:rPr>
              <a:t>Alangasí</a:t>
            </a:r>
            <a:r>
              <a:rPr lang="es-ES" sz="1200" dirty="0" smtClean="0">
                <a:solidFill>
                  <a:srgbClr val="002776"/>
                </a:solidFill>
              </a:rPr>
              <a:t>, </a:t>
            </a:r>
            <a:r>
              <a:rPr lang="es-ES" sz="1200" dirty="0" err="1" smtClean="0">
                <a:solidFill>
                  <a:srgbClr val="002776"/>
                </a:solidFill>
              </a:rPr>
              <a:t>Amaguaña</a:t>
            </a:r>
            <a:r>
              <a:rPr lang="es-ES" sz="1200" dirty="0" smtClean="0">
                <a:solidFill>
                  <a:srgbClr val="002776"/>
                </a:solidFill>
              </a:rPr>
              <a:t>, </a:t>
            </a:r>
            <a:r>
              <a:rPr lang="es-ES" sz="1200" dirty="0" err="1" smtClean="0">
                <a:solidFill>
                  <a:srgbClr val="002776"/>
                </a:solidFill>
              </a:rPr>
              <a:t>Conocoto</a:t>
            </a:r>
            <a:r>
              <a:rPr lang="es-ES" sz="1200" dirty="0" smtClean="0">
                <a:solidFill>
                  <a:srgbClr val="002776"/>
                </a:solidFill>
              </a:rPr>
              <a:t>, </a:t>
            </a:r>
            <a:r>
              <a:rPr lang="es-ES" sz="1200" dirty="0" err="1" smtClean="0">
                <a:solidFill>
                  <a:srgbClr val="002776"/>
                </a:solidFill>
              </a:rPr>
              <a:t>Guangopolo</a:t>
            </a:r>
            <a:r>
              <a:rPr lang="es-ES" sz="1200" dirty="0" smtClean="0">
                <a:solidFill>
                  <a:srgbClr val="002776"/>
                </a:solidFill>
              </a:rPr>
              <a:t>, La Merced, </a:t>
            </a:r>
            <a:r>
              <a:rPr lang="es-ES" sz="1200" dirty="0" err="1" smtClean="0">
                <a:solidFill>
                  <a:srgbClr val="002776"/>
                </a:solidFill>
              </a:rPr>
              <a:t>Pintag</a:t>
            </a:r>
            <a:r>
              <a:rPr lang="es-ES" sz="1200" dirty="0" smtClean="0">
                <a:solidFill>
                  <a:srgbClr val="002776"/>
                </a:solidFill>
              </a:rPr>
              <a:t>, </a:t>
            </a:r>
          </a:p>
          <a:p>
            <a:pPr marL="577850" indent="-228600">
              <a:buFont typeface="Wingdings" panose="05000000000000000000" pitchFamily="2" charset="2"/>
              <a:buChar char="§"/>
            </a:pPr>
            <a:r>
              <a:rPr lang="es-ES" sz="1200" dirty="0" smtClean="0">
                <a:solidFill>
                  <a:srgbClr val="002776"/>
                </a:solidFill>
              </a:rPr>
              <a:t>Corredor Sur Occidental: </a:t>
            </a:r>
            <a:r>
              <a:rPr lang="es-ES" sz="1200" dirty="0" err="1" smtClean="0">
                <a:solidFill>
                  <a:srgbClr val="002776"/>
                </a:solidFill>
              </a:rPr>
              <a:t>Gualea</a:t>
            </a:r>
            <a:r>
              <a:rPr lang="es-ES" sz="1200" dirty="0" smtClean="0">
                <a:solidFill>
                  <a:srgbClr val="002776"/>
                </a:solidFill>
              </a:rPr>
              <a:t>, Nono, Pacto, </a:t>
            </a:r>
          </a:p>
          <a:p>
            <a:pPr marL="577850" indent="-228600">
              <a:buFont typeface="Wingdings" panose="05000000000000000000" pitchFamily="2" charset="2"/>
              <a:buChar char="§"/>
            </a:pPr>
            <a:r>
              <a:rPr lang="es-ES" sz="1200" dirty="0" smtClean="0">
                <a:solidFill>
                  <a:srgbClr val="002776"/>
                </a:solidFill>
              </a:rPr>
              <a:t>Corredor Central Norte: </a:t>
            </a:r>
            <a:r>
              <a:rPr lang="es-ES" sz="1200" dirty="0" err="1" smtClean="0">
                <a:solidFill>
                  <a:srgbClr val="002776"/>
                </a:solidFill>
              </a:rPr>
              <a:t>Calacalí</a:t>
            </a:r>
            <a:r>
              <a:rPr lang="es-ES" sz="1200" dirty="0" smtClean="0">
                <a:solidFill>
                  <a:srgbClr val="002776"/>
                </a:solidFill>
              </a:rPr>
              <a:t>, Calderón, Llano Chico, </a:t>
            </a:r>
            <a:r>
              <a:rPr lang="es-ES" sz="1200" dirty="0" err="1" smtClean="0">
                <a:solidFill>
                  <a:srgbClr val="002776"/>
                </a:solidFill>
              </a:rPr>
              <a:t>Lloa</a:t>
            </a:r>
            <a:r>
              <a:rPr lang="es-ES" sz="1200" dirty="0" smtClean="0">
                <a:solidFill>
                  <a:srgbClr val="002776"/>
                </a:solidFill>
              </a:rPr>
              <a:t>, </a:t>
            </a:r>
            <a:r>
              <a:rPr lang="es-ES" sz="1200" dirty="0" err="1" smtClean="0">
                <a:solidFill>
                  <a:srgbClr val="002776"/>
                </a:solidFill>
              </a:rPr>
              <a:t>Nanegalito</a:t>
            </a:r>
            <a:r>
              <a:rPr lang="es-ES" sz="1200" dirty="0" smtClean="0">
                <a:solidFill>
                  <a:srgbClr val="002776"/>
                </a:solidFill>
              </a:rPr>
              <a:t>, </a:t>
            </a:r>
            <a:r>
              <a:rPr lang="es-ES" sz="1200" dirty="0" err="1" smtClean="0">
                <a:solidFill>
                  <a:srgbClr val="002776"/>
                </a:solidFill>
              </a:rPr>
              <a:t>Nanegal</a:t>
            </a:r>
            <a:r>
              <a:rPr lang="es-ES" sz="1200" dirty="0" smtClean="0">
                <a:solidFill>
                  <a:srgbClr val="002776"/>
                </a:solidFill>
              </a:rPr>
              <a:t>, </a:t>
            </a:r>
            <a:r>
              <a:rPr lang="es-ES" sz="1200" dirty="0" err="1" smtClean="0">
                <a:solidFill>
                  <a:srgbClr val="002776"/>
                </a:solidFill>
              </a:rPr>
              <a:t>Pomasqui</a:t>
            </a:r>
            <a:r>
              <a:rPr lang="es-ES" sz="1200" dirty="0" smtClean="0">
                <a:solidFill>
                  <a:srgbClr val="002776"/>
                </a:solidFill>
              </a:rPr>
              <a:t>, </a:t>
            </a:r>
            <a:r>
              <a:rPr lang="es-ES" sz="1200" dirty="0" err="1" smtClean="0">
                <a:solidFill>
                  <a:srgbClr val="002776"/>
                </a:solidFill>
              </a:rPr>
              <a:t>Puellaro</a:t>
            </a:r>
            <a:r>
              <a:rPr lang="es-ES" sz="1200" dirty="0" smtClean="0">
                <a:solidFill>
                  <a:srgbClr val="002776"/>
                </a:solidFill>
              </a:rPr>
              <a:t>, San Antonio, </a:t>
            </a:r>
          </a:p>
          <a:p>
            <a:pPr marL="349250"/>
            <a:r>
              <a:rPr lang="es-ES" sz="1200" dirty="0" smtClean="0">
                <a:solidFill>
                  <a:srgbClr val="002776"/>
                </a:solidFill>
              </a:rPr>
              <a:t>                                            San José de Minas </a:t>
            </a:r>
          </a:p>
          <a:p>
            <a:pPr marL="349250"/>
            <a:endParaRPr lang="es-ES" sz="1200" b="1" dirty="0" smtClean="0">
              <a:solidFill>
                <a:srgbClr val="002776"/>
              </a:solidFill>
            </a:endParaRPr>
          </a:p>
          <a:p>
            <a:pPr marL="349250"/>
            <a:endParaRPr lang="es-ES" sz="1200" b="1" dirty="0" smtClean="0">
              <a:solidFill>
                <a:srgbClr val="002776"/>
              </a:solidFill>
            </a:endParaRPr>
          </a:p>
          <a:p>
            <a:pPr marL="520700" indent="-171450">
              <a:buFontTx/>
              <a:buChar char="-"/>
            </a:pPr>
            <a:endParaRPr lang="es-ES" sz="1200" dirty="0" smtClean="0">
              <a:solidFill>
                <a:srgbClr val="002776"/>
              </a:solidFill>
            </a:endParaRPr>
          </a:p>
          <a:p>
            <a:pPr marL="520700" indent="-171450">
              <a:buFontTx/>
              <a:buChar char="-"/>
            </a:pPr>
            <a:endParaRPr lang="es-ES" sz="1200" dirty="0" smtClean="0">
              <a:solidFill>
                <a:srgbClr val="002776"/>
              </a:solidFill>
            </a:endParaRPr>
          </a:p>
          <a:p>
            <a:endParaRPr lang="es-ES" sz="1200" dirty="0" smtClean="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319</a:t>
            </a:fld>
            <a:endParaRPr lang="es-ES" dirty="0">
              <a:solidFill>
                <a:srgbClr val="002776"/>
              </a:solidFill>
            </a:endParaRPr>
          </a:p>
        </p:txBody>
      </p:sp>
      <p:sp>
        <p:nvSpPr>
          <p:cNvPr id="8" name="Slide Number Placeholder 3"/>
          <p:cNvSpPr txBox="1">
            <a:spLocks/>
          </p:cNvSpPr>
          <p:nvPr/>
        </p:nvSpPr>
        <p:spPr>
          <a:xfrm>
            <a:off x="704528" y="6554103"/>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Estudio de Opciones de restructuración de los corredores BRT y soporte de Implementación – Deloitte España – AndeanEcuador </a:t>
            </a:r>
            <a:endParaRPr lang="es-ES" dirty="0">
              <a:solidFill>
                <a:srgbClr val="002776"/>
              </a:solidFill>
            </a:endParaRPr>
          </a:p>
        </p:txBody>
      </p:sp>
    </p:spTree>
    <p:extLst>
      <p:ext uri="{BB962C8B-B14F-4D97-AF65-F5344CB8AC3E}">
        <p14:creationId xmlns:p14="http://schemas.microsoft.com/office/powerpoint/2010/main" val="208477799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 </a:t>
            </a:r>
            <a:r>
              <a:rPr lang="es-ES" sz="2000" dirty="0" smtClean="0">
                <a:solidFill>
                  <a:srgbClr val="00B0F0"/>
                </a:solidFill>
                <a:cs typeface="Arial" charset="0"/>
              </a:rPr>
              <a:t>Datos clave de la industria hotelera (iii/v)</a:t>
            </a:r>
            <a:endParaRPr lang="es-ES" sz="14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32</a:t>
            </a:fld>
            <a:endParaRPr lang="es-ES" dirty="0">
              <a:solidFill>
                <a:srgbClr val="002776"/>
              </a:solidFill>
            </a:endParaRPr>
          </a:p>
        </p:txBody>
      </p:sp>
      <p:sp>
        <p:nvSpPr>
          <p:cNvPr id="21" name="Content Placeholder 5"/>
          <p:cNvSpPr txBox="1">
            <a:spLocks/>
          </p:cNvSpPr>
          <p:nvPr/>
        </p:nvSpPr>
        <p:spPr bwMode="auto">
          <a:xfrm>
            <a:off x="362559" y="1067908"/>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060"/>
                </a:solidFill>
              </a:rPr>
              <a:t>A nivel nacional, </a:t>
            </a:r>
            <a:r>
              <a:rPr lang="es-ES" sz="1100" b="1" dirty="0" smtClean="0">
                <a:solidFill>
                  <a:srgbClr val="002060"/>
                </a:solidFill>
              </a:rPr>
              <a:t>Guayaquil muestra una ocupación promedio mayor </a:t>
            </a:r>
            <a:r>
              <a:rPr lang="es-ES" sz="1100" dirty="0" smtClean="0">
                <a:solidFill>
                  <a:srgbClr val="002060"/>
                </a:solidFill>
              </a:rPr>
              <a:t>(63,5% vs 52,6% de Quito), mostrando </a:t>
            </a:r>
            <a:r>
              <a:rPr lang="es-ES" sz="1100" b="1" dirty="0" smtClean="0">
                <a:solidFill>
                  <a:srgbClr val="002060"/>
                </a:solidFill>
              </a:rPr>
              <a:t>mayor ocupación en todos los meses excepto agosto-octubre</a:t>
            </a:r>
            <a:r>
              <a:rPr lang="es-ES" sz="1100" dirty="0" smtClean="0">
                <a:solidFill>
                  <a:srgbClr val="002060"/>
                </a:solidFill>
              </a:rPr>
              <a:t>, donde ambas ciudades se sitúan en un ~50%</a:t>
            </a:r>
            <a:endParaRPr lang="es-ES" sz="1100" dirty="0">
              <a:solidFill>
                <a:srgbClr val="002776"/>
              </a:solidFill>
            </a:endParaRPr>
          </a:p>
        </p:txBody>
      </p:sp>
      <p:graphicFrame>
        <p:nvGraphicFramePr>
          <p:cNvPr id="33" name="Chart 32"/>
          <p:cNvGraphicFramePr/>
          <p:nvPr>
            <p:extLst>
              <p:ext uri="{D42A27DB-BD31-4B8C-83A1-F6EECF244321}">
                <p14:modId xmlns:p14="http://schemas.microsoft.com/office/powerpoint/2010/main" val="2027841359"/>
              </p:ext>
            </p:extLst>
          </p:nvPr>
        </p:nvGraphicFramePr>
        <p:xfrm>
          <a:off x="410132" y="2253765"/>
          <a:ext cx="9151380" cy="3983547"/>
        </p:xfrm>
        <a:graphic>
          <a:graphicData uri="http://schemas.openxmlformats.org/drawingml/2006/chart">
            <c:chart xmlns:c="http://schemas.openxmlformats.org/drawingml/2006/chart" xmlns:r="http://schemas.openxmlformats.org/officeDocument/2006/relationships" r:id="rId3"/>
          </a:graphicData>
        </a:graphic>
      </p:graphicFrame>
      <p:grpSp>
        <p:nvGrpSpPr>
          <p:cNvPr id="26" name="Group 25"/>
          <p:cNvGrpSpPr/>
          <p:nvPr/>
        </p:nvGrpSpPr>
        <p:grpSpPr>
          <a:xfrm>
            <a:off x="412103" y="1879466"/>
            <a:ext cx="9131341" cy="325398"/>
            <a:chOff x="4716463" y="2078780"/>
            <a:chExt cx="3959081" cy="325398"/>
          </a:xfrm>
        </p:grpSpPr>
        <p:cxnSp>
          <p:nvCxnSpPr>
            <p:cNvPr id="28" name="Straight Connector 27"/>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a:off x="5538464" y="2078780"/>
              <a:ext cx="2390486"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b="1" dirty="0" smtClean="0">
                  <a:solidFill>
                    <a:srgbClr val="002060"/>
                  </a:solidFill>
                </a:rPr>
                <a:t>Tasa de ocupación hotelera mensual en Quito y Guayaquil (%), 2015</a:t>
              </a:r>
              <a:endParaRPr lang="es-ES" sz="1200" b="1" dirty="0">
                <a:solidFill>
                  <a:srgbClr val="002060"/>
                </a:solidFill>
              </a:endParaRPr>
            </a:p>
          </p:txBody>
        </p:sp>
      </p:grpSp>
      <p:sp>
        <p:nvSpPr>
          <p:cNvPr id="34" name="Slide Number Placeholder 3"/>
          <p:cNvSpPr txBox="1">
            <a:spLocks/>
          </p:cNvSpPr>
          <p:nvPr/>
        </p:nvSpPr>
        <p:spPr>
          <a:xfrm>
            <a:off x="704528" y="6597500"/>
            <a:ext cx="8783007" cy="143868"/>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p>
        </p:txBody>
      </p:sp>
    </p:spTree>
    <p:extLst>
      <p:ext uri="{BB962C8B-B14F-4D97-AF65-F5344CB8AC3E}">
        <p14:creationId xmlns:p14="http://schemas.microsoft.com/office/powerpoint/2010/main" val="211596640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transporte público y privado en el Distrito Metropolitano de Quito</a:t>
            </a:r>
            <a:endParaRPr lang="es-ES" sz="1400" i="1" dirty="0">
              <a:solidFill>
                <a:srgbClr val="00B0F0"/>
              </a:solidFill>
              <a:cs typeface="Arial" charset="0"/>
            </a:endParaRPr>
          </a:p>
        </p:txBody>
      </p:sp>
      <p:sp>
        <p:nvSpPr>
          <p:cNvPr id="18" name="Slide Number Placeholder 3"/>
          <p:cNvSpPr txBox="1">
            <a:spLocks/>
          </p:cNvSpPr>
          <p:nvPr/>
        </p:nvSpPr>
        <p:spPr>
          <a:xfrm>
            <a:off x="416496" y="6093296"/>
            <a:ext cx="3459618" cy="57606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Federación de Taxista de Quito</a:t>
            </a:r>
          </a:p>
          <a:p>
            <a:r>
              <a:rPr lang="es-ES" dirty="0" smtClean="0">
                <a:solidFill>
                  <a:srgbClr val="002776"/>
                </a:solidFill>
              </a:rPr>
              <a:t>              Federación de Transporte Escolar de Quito</a:t>
            </a:r>
          </a:p>
          <a:p>
            <a:r>
              <a:rPr lang="es-ES" dirty="0">
                <a:solidFill>
                  <a:srgbClr val="002776"/>
                </a:solidFill>
              </a:rPr>
              <a:t> </a:t>
            </a:r>
            <a:r>
              <a:rPr lang="es-ES" dirty="0" smtClean="0">
                <a:solidFill>
                  <a:srgbClr val="002776"/>
                </a:solidFill>
              </a:rPr>
              <a:t>             Empresa  Pública Metropolitana de Obras -  EPMMOP</a:t>
            </a:r>
          </a:p>
          <a:p>
            <a:r>
              <a:rPr lang="es-ES" dirty="0" smtClean="0">
                <a:solidFill>
                  <a:srgbClr val="002776"/>
                </a:solidFill>
              </a:rPr>
              <a:t>              Agencia Nacional de Tránsito - AMT</a:t>
            </a:r>
          </a:p>
          <a:p>
            <a:endParaRPr lang="es-ES" dirty="0">
              <a:solidFill>
                <a:srgbClr val="002776"/>
              </a:solidFill>
            </a:endParaRPr>
          </a:p>
        </p:txBody>
      </p:sp>
      <p:sp>
        <p:nvSpPr>
          <p:cNvPr id="7" name="TextBox 6"/>
          <p:cNvSpPr txBox="1"/>
          <p:nvPr/>
        </p:nvSpPr>
        <p:spPr>
          <a:xfrm>
            <a:off x="344488" y="1119332"/>
            <a:ext cx="9148251" cy="4431983"/>
          </a:xfrm>
          <a:prstGeom prst="rect">
            <a:avLst/>
          </a:prstGeom>
          <a:noFill/>
        </p:spPr>
        <p:txBody>
          <a:bodyPr wrap="square" rtlCol="0">
            <a:spAutoFit/>
          </a:bodyPr>
          <a:lstStyle/>
          <a:p>
            <a:pPr marL="171450" indent="-171450">
              <a:buFont typeface="Arial" panose="020B0604020202020204" pitchFamily="34" charset="0"/>
              <a:buChar char="•"/>
            </a:pPr>
            <a:r>
              <a:rPr lang="es-ES" sz="1400" b="1" dirty="0" smtClean="0">
                <a:solidFill>
                  <a:srgbClr val="002776"/>
                </a:solidFill>
              </a:rPr>
              <a:t>Transporte Privado</a:t>
            </a:r>
          </a:p>
          <a:p>
            <a:pPr marL="228600" indent="-228600"/>
            <a:r>
              <a:rPr lang="es-ES" sz="1400" b="1" dirty="0" smtClean="0">
                <a:solidFill>
                  <a:srgbClr val="002776"/>
                </a:solidFill>
              </a:rPr>
              <a:t>    </a:t>
            </a:r>
            <a:r>
              <a:rPr lang="es-ES" sz="1200" dirty="0" smtClean="0">
                <a:solidFill>
                  <a:srgbClr val="002776"/>
                </a:solidFill>
              </a:rPr>
              <a:t>Además del transporte colectivo  anteriormente mencionado, existe un transporte comercial que comprende las modalidades Buses Escolares y de Empresas y Taxis, así como el servicio de camionetas informales.</a:t>
            </a:r>
          </a:p>
          <a:p>
            <a:pPr marL="228600"/>
            <a:endParaRPr lang="es-ES" sz="1200" dirty="0" smtClean="0">
              <a:solidFill>
                <a:srgbClr val="002776"/>
              </a:solidFill>
            </a:endParaRPr>
          </a:p>
          <a:p>
            <a:pPr marL="514350" indent="-285750">
              <a:buFont typeface="Arial" panose="020B0604020202020204" pitchFamily="34" charset="0"/>
              <a:buChar char="•"/>
            </a:pPr>
            <a:r>
              <a:rPr lang="es-ES" sz="1200" b="1" dirty="0" smtClean="0">
                <a:solidFill>
                  <a:srgbClr val="002776"/>
                </a:solidFill>
              </a:rPr>
              <a:t>Buses Escolares y de Empresas:</a:t>
            </a:r>
          </a:p>
          <a:p>
            <a:pPr marL="228600"/>
            <a:endParaRPr lang="es-ES" sz="1200" b="1" dirty="0" smtClean="0">
              <a:solidFill>
                <a:srgbClr val="002776"/>
              </a:solidFill>
            </a:endParaRPr>
          </a:p>
          <a:p>
            <a:pPr marL="511175"/>
            <a:r>
              <a:rPr lang="es-ES" sz="1200" dirty="0" smtClean="0">
                <a:solidFill>
                  <a:srgbClr val="002776"/>
                </a:solidFill>
              </a:rPr>
              <a:t>Para el año 2015 según la Agencia Metropolitana de Transito (AMT) existen 50 compañías de normalizadas y legalizadas, es decir existen en promedio 3000 unidades de transporte entre buses, busetas y furgonetas.</a:t>
            </a:r>
          </a:p>
          <a:p>
            <a:pPr marL="228600"/>
            <a:endParaRPr lang="es-ES" sz="1400" dirty="0" smtClean="0">
              <a:solidFill>
                <a:srgbClr val="002776"/>
              </a:solidFill>
            </a:endParaRPr>
          </a:p>
          <a:p>
            <a:pPr marL="514350" indent="-285750">
              <a:buFont typeface="Arial" panose="020B0604020202020204" pitchFamily="34" charset="0"/>
              <a:buChar char="•"/>
            </a:pPr>
            <a:r>
              <a:rPr lang="es-ES" sz="1200" b="1" dirty="0" smtClean="0">
                <a:solidFill>
                  <a:srgbClr val="002776"/>
                </a:solidFill>
              </a:rPr>
              <a:t>Taxis</a:t>
            </a:r>
          </a:p>
          <a:p>
            <a:pPr marL="228600"/>
            <a:endParaRPr lang="es-ES" sz="1200" b="1" dirty="0" smtClean="0">
              <a:solidFill>
                <a:srgbClr val="002776"/>
              </a:solidFill>
            </a:endParaRPr>
          </a:p>
          <a:p>
            <a:pPr marL="511175"/>
            <a:r>
              <a:rPr lang="es-ES" sz="1200" dirty="0" smtClean="0">
                <a:solidFill>
                  <a:srgbClr val="002776"/>
                </a:solidFill>
              </a:rPr>
              <a:t>Para el año 2015 según la EPMMOP existen 220 compañías de taxi normalizadas y regularizadas, es decir que existen en promedio 8115 unidades que recorren el Distrito.</a:t>
            </a:r>
          </a:p>
          <a:p>
            <a:pPr marL="514350" indent="-285750">
              <a:buFont typeface="Arial" panose="020B0604020202020204" pitchFamily="34" charset="0"/>
              <a:buChar char="•"/>
            </a:pPr>
            <a:endParaRPr lang="es-ES" sz="1200" dirty="0" smtClean="0">
              <a:solidFill>
                <a:srgbClr val="002776"/>
              </a:solidFill>
            </a:endParaRPr>
          </a:p>
          <a:p>
            <a:pPr marL="514350" indent="-285750">
              <a:buFont typeface="Arial" panose="020B0604020202020204" pitchFamily="34" charset="0"/>
              <a:buChar char="•"/>
            </a:pPr>
            <a:r>
              <a:rPr lang="es-ES" sz="1200" b="1" dirty="0" smtClean="0">
                <a:solidFill>
                  <a:srgbClr val="002776"/>
                </a:solidFill>
              </a:rPr>
              <a:t>Camionetas Informales:</a:t>
            </a:r>
          </a:p>
          <a:p>
            <a:pPr marL="228600"/>
            <a:endParaRPr lang="es-ES" sz="1200" b="1" dirty="0" smtClean="0">
              <a:solidFill>
                <a:srgbClr val="002776"/>
              </a:solidFill>
            </a:endParaRPr>
          </a:p>
          <a:p>
            <a:pPr marL="511175"/>
            <a:r>
              <a:rPr lang="es-ES" sz="1200" dirty="0" smtClean="0">
                <a:solidFill>
                  <a:srgbClr val="002776"/>
                </a:solidFill>
              </a:rPr>
              <a:t>No existe un estudio formal sobre cuántas compañías y unidades existe en el Distrito, tampoco está información está disponible en la Agencia Metropolitana de Transito.</a:t>
            </a:r>
          </a:p>
          <a:p>
            <a:pPr marL="511175"/>
            <a:endParaRPr lang="es-ES" sz="1200" dirty="0" smtClean="0">
              <a:solidFill>
                <a:srgbClr val="002776"/>
              </a:solidFill>
            </a:endParaRPr>
          </a:p>
          <a:p>
            <a:pPr marL="511175" indent="-282575">
              <a:buFont typeface="Arial" panose="020B0604020202020204" pitchFamily="34" charset="0"/>
              <a:buChar char="•"/>
            </a:pPr>
            <a:r>
              <a:rPr lang="es-ES" sz="1200" b="1" dirty="0" smtClean="0">
                <a:solidFill>
                  <a:srgbClr val="002776"/>
                </a:solidFill>
              </a:rPr>
              <a:t>Alquiler de Automóviles</a:t>
            </a:r>
            <a:r>
              <a:rPr lang="es-ES" sz="1200" dirty="0" smtClean="0">
                <a:solidFill>
                  <a:srgbClr val="002776"/>
                </a:solidFill>
              </a:rPr>
              <a:t>:</a:t>
            </a:r>
          </a:p>
          <a:p>
            <a:pPr marL="511175"/>
            <a:r>
              <a:rPr lang="es-ES" sz="1200" dirty="0" smtClean="0">
                <a:solidFill>
                  <a:srgbClr val="002776"/>
                </a:solidFill>
              </a:rPr>
              <a:t>Existen 23 compañías de alquiler de vehículos en el distrito, es decir existen 231 vehículos disponibles para los turistas. </a:t>
            </a:r>
          </a:p>
          <a:p>
            <a:pPr marL="511175"/>
            <a:endParaRPr lang="es-ES" sz="1200" dirty="0" smtClean="0">
              <a:solidFill>
                <a:srgbClr val="002776"/>
              </a:solidFill>
            </a:endParaRPr>
          </a:p>
          <a:p>
            <a:endParaRPr lang="es-ES" sz="1200" dirty="0" smtClean="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320</a:t>
            </a:fld>
            <a:endParaRPr lang="es-ES" dirty="0">
              <a:solidFill>
                <a:srgbClr val="002776"/>
              </a:solidFill>
            </a:endParaRPr>
          </a:p>
        </p:txBody>
      </p:sp>
    </p:spTree>
    <p:extLst>
      <p:ext uri="{BB962C8B-B14F-4D97-AF65-F5344CB8AC3E}">
        <p14:creationId xmlns:p14="http://schemas.microsoft.com/office/powerpoint/2010/main" val="110341908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Content Placeholder 15"/>
          <p:cNvPicPr>
            <a:picLocks noGrp="1" noChangeAspect="1"/>
          </p:cNvPicPr>
          <p:nvPr>
            <p:ph sz="half" idx="1"/>
          </p:nvPr>
        </p:nvPicPr>
        <p:blipFill>
          <a:blip r:embed="rId3">
            <a:extLst>
              <a:ext uri="{28A0092B-C50C-407E-A947-70E740481C1C}">
                <a14:useLocalDpi xmlns:a14="http://schemas.microsoft.com/office/drawing/2010/main" val="0"/>
              </a:ext>
            </a:extLst>
          </a:blip>
          <a:stretch>
            <a:fillRect/>
          </a:stretch>
        </p:blipFill>
        <p:spPr>
          <a:xfrm>
            <a:off x="422874" y="1582468"/>
            <a:ext cx="3835675" cy="4734616"/>
          </a:xfrm>
        </p:spPr>
      </p:pic>
      <p:sp>
        <p:nvSpPr>
          <p:cNvPr id="2" name="TextBox 1"/>
          <p:cNvSpPr txBox="1"/>
          <p:nvPr/>
        </p:nvSpPr>
        <p:spPr>
          <a:xfrm>
            <a:off x="272480" y="6463527"/>
            <a:ext cx="8712968" cy="461665"/>
          </a:xfrm>
          <a:prstGeom prst="rect">
            <a:avLst/>
          </a:prstGeom>
          <a:noFill/>
        </p:spPr>
        <p:txBody>
          <a:bodyPr wrap="square" rtlCol="0">
            <a:spAutoFit/>
          </a:bodyPr>
          <a:lstStyle/>
          <a:p>
            <a:r>
              <a:rPr lang="es-ES" sz="800" dirty="0" smtClean="0">
                <a:solidFill>
                  <a:srgbClr val="002776"/>
                </a:solidFill>
                <a:cs typeface="Arial" panose="020B0604020202020204" pitchFamily="34" charset="0"/>
              </a:rPr>
              <a:t>Nota: Los diferentes colores en las rutas se debe a la llegada a un destino previo al destino final, no necesariamente es el cambio de carreteras. Las rutas van de izquierda a derecha</a:t>
            </a:r>
            <a:endParaRPr lang="es-ES" sz="800" i="1" dirty="0" smtClean="0">
              <a:solidFill>
                <a:srgbClr val="002060"/>
              </a:solidFill>
            </a:endParaRPr>
          </a:p>
          <a:p>
            <a:r>
              <a:rPr lang="es-ES" sz="800" i="1" dirty="0" smtClean="0">
                <a:solidFill>
                  <a:srgbClr val="002060"/>
                </a:solidFill>
              </a:rPr>
              <a:t>Fuente: Google - Google </a:t>
            </a:r>
            <a:r>
              <a:rPr lang="es-ES" sz="800" i="1" dirty="0" err="1" smtClean="0">
                <a:solidFill>
                  <a:srgbClr val="002060"/>
                </a:solidFill>
              </a:rPr>
              <a:t>Maps</a:t>
            </a:r>
            <a:r>
              <a:rPr lang="es-ES" sz="800" i="1" dirty="0" smtClean="0">
                <a:solidFill>
                  <a:srgbClr val="002060"/>
                </a:solidFill>
              </a:rPr>
              <a:t>, Junio 2016</a:t>
            </a:r>
          </a:p>
          <a:p>
            <a:r>
              <a:rPr lang="es-ES" sz="800" dirty="0" smtClean="0">
                <a:solidFill>
                  <a:srgbClr val="002776"/>
                </a:solidFill>
                <a:cs typeface="Arial" panose="020B0604020202020204" pitchFamily="34" charset="0"/>
              </a:rPr>
              <a:t> </a:t>
            </a:r>
            <a:endParaRPr lang="es-ES" sz="800" dirty="0">
              <a:solidFill>
                <a:srgbClr val="002776"/>
              </a:solidFill>
              <a:cs typeface="Arial" panose="020B0604020202020204" pitchFamily="34" charset="0"/>
            </a:endParaRPr>
          </a:p>
        </p:txBody>
      </p:sp>
      <p:graphicFrame>
        <p:nvGraphicFramePr>
          <p:cNvPr id="10" name="Table 9"/>
          <p:cNvGraphicFramePr>
            <a:graphicFrameLocks noGrp="1"/>
          </p:cNvGraphicFramePr>
          <p:nvPr>
            <p:extLst>
              <p:ext uri="{D42A27DB-BD31-4B8C-83A1-F6EECF244321}">
                <p14:modId xmlns:p14="http://schemas.microsoft.com/office/powerpoint/2010/main" val="2277430811"/>
              </p:ext>
            </p:extLst>
          </p:nvPr>
        </p:nvGraphicFramePr>
        <p:xfrm>
          <a:off x="4310627" y="1587229"/>
          <a:ext cx="5206691" cy="3222000"/>
        </p:xfrm>
        <a:graphic>
          <a:graphicData uri="http://schemas.openxmlformats.org/drawingml/2006/table">
            <a:tbl>
              <a:tblPr firstRow="1" bandRow="1">
                <a:tableStyleId>{5C22544A-7EE6-4342-B048-85BDC9FD1C3A}</a:tableStyleId>
              </a:tblPr>
              <a:tblGrid>
                <a:gridCol w="1529009"/>
                <a:gridCol w="1742054"/>
                <a:gridCol w="967814"/>
                <a:gridCol w="967814"/>
              </a:tblGrid>
              <a:tr h="440456">
                <a:tc>
                  <a:txBody>
                    <a:bodyPr/>
                    <a:lstStyle/>
                    <a:p>
                      <a:r>
                        <a:rPr lang="es-ES" sz="1000" b="1" dirty="0" smtClean="0">
                          <a:solidFill>
                            <a:schemeClr val="bg1"/>
                          </a:solidFill>
                        </a:rPr>
                        <a:t>Ciudad</a:t>
                      </a:r>
                      <a:endParaRPr lang="es-ES" sz="1000" b="1" dirty="0">
                        <a:solidFill>
                          <a:schemeClr val="bg1"/>
                        </a:solidFill>
                      </a:endParaRPr>
                    </a:p>
                  </a:txBody>
                  <a:tcPr marL="36000" marR="36000" marT="36000" marB="36000" anchor="ctr">
                    <a:solidFill>
                      <a:schemeClr val="accent3"/>
                    </a:solidFill>
                  </a:tcPr>
                </a:tc>
                <a:tc>
                  <a:txBody>
                    <a:bodyPr/>
                    <a:lstStyle/>
                    <a:p>
                      <a:pPr algn="ctr"/>
                      <a:r>
                        <a:rPr lang="es-ES" sz="1000" dirty="0" smtClean="0">
                          <a:solidFill>
                            <a:schemeClr val="bg1"/>
                          </a:solidFill>
                        </a:rPr>
                        <a:t>Ruta</a:t>
                      </a:r>
                      <a:endParaRPr lang="es-ES" sz="1000" dirty="0">
                        <a:solidFill>
                          <a:schemeClr val="bg1"/>
                        </a:solidFill>
                      </a:endParaRPr>
                    </a:p>
                  </a:txBody>
                  <a:tcPr marL="36000" marR="36000" marT="36000" marB="36000" anchor="ctr">
                    <a:solidFill>
                      <a:schemeClr val="accent3"/>
                    </a:solidFill>
                  </a:tcPr>
                </a:tc>
                <a:tc>
                  <a:txBody>
                    <a:bodyPr/>
                    <a:lstStyle/>
                    <a:p>
                      <a:pPr algn="ctr"/>
                      <a:r>
                        <a:rPr lang="es-ES" sz="1000" dirty="0" smtClean="0">
                          <a:solidFill>
                            <a:schemeClr val="bg1"/>
                          </a:solidFill>
                        </a:rPr>
                        <a:t>Distancia aproximada (km)</a:t>
                      </a:r>
                      <a:endParaRPr lang="es-ES" sz="1000" dirty="0">
                        <a:solidFill>
                          <a:schemeClr val="bg1"/>
                        </a:solidFill>
                      </a:endParaRPr>
                    </a:p>
                  </a:txBody>
                  <a:tcPr marL="36000" marR="36000" marT="36000" marB="36000" anchor="ctr">
                    <a:solidFill>
                      <a:schemeClr val="accent3"/>
                    </a:solidFill>
                  </a:tcPr>
                </a:tc>
                <a:tc>
                  <a:txBody>
                    <a:bodyPr/>
                    <a:lstStyle/>
                    <a:p>
                      <a:pPr algn="ctr"/>
                      <a:r>
                        <a:rPr lang="es-ES" sz="1000" b="1" dirty="0" smtClean="0">
                          <a:solidFill>
                            <a:schemeClr val="bg1"/>
                          </a:solidFill>
                        </a:rPr>
                        <a:t>Tiempo aproximado (h)</a:t>
                      </a:r>
                      <a:endParaRPr lang="es-ES" sz="1000" b="1" dirty="0">
                        <a:solidFill>
                          <a:schemeClr val="bg1"/>
                        </a:solidFill>
                      </a:endParaRPr>
                    </a:p>
                  </a:txBody>
                  <a:tcPr marL="36000" marR="36000" marT="36000" marB="36000" anchor="ctr">
                    <a:solidFill>
                      <a:schemeClr val="accent3"/>
                    </a:solidFill>
                  </a:tcPr>
                </a:tc>
              </a:tr>
              <a:tr h="190547">
                <a:tc>
                  <a:txBody>
                    <a:bodyPr/>
                    <a:lstStyle/>
                    <a:p>
                      <a:r>
                        <a:rPr lang="es-ES" sz="1000" b="1" dirty="0" err="1" smtClean="0">
                          <a:solidFill>
                            <a:srgbClr val="002060"/>
                          </a:solidFill>
                        </a:rPr>
                        <a:t>Mindo</a:t>
                      </a:r>
                      <a:endParaRPr lang="es-ES" sz="1000" b="1" dirty="0">
                        <a:solidFill>
                          <a:srgbClr val="002060"/>
                        </a:solidFill>
                      </a:endParaRPr>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1000" dirty="0" smtClean="0"/>
                        <a:t>Av.</a:t>
                      </a:r>
                      <a:r>
                        <a:rPr lang="es-ES" sz="1000" baseline="0" dirty="0" smtClean="0"/>
                        <a:t> Antonio José de Sucre</a:t>
                      </a:r>
                      <a:endParaRPr lang="es-ES" sz="1000"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1000" dirty="0" smtClean="0"/>
                        <a:t>97</a:t>
                      </a:r>
                      <a:endParaRPr lang="es-ES" sz="1000"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1:50</a:t>
                      </a:r>
                      <a:endParaRPr lang="es-ES" sz="1000" b="1" dirty="0"/>
                    </a:p>
                  </a:txBody>
                  <a:tcPr marL="36000" marR="36000" marT="36000" marB="36000" anchor="ctr">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Ibarra</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E35</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116</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1:57</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Sto. Domingo</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E20</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167</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2:41</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Cotopaxi</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E35/</a:t>
                      </a:r>
                      <a:r>
                        <a:rPr lang="es-ES" sz="1000" baseline="0" dirty="0" smtClean="0"/>
                        <a:t> E30</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192</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2:54</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Riobamba</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E35</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211</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2:55</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Ipiales</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E35</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249</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3:59</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Coca</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E20</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286</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4:34</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Esmeraldas</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E20</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323</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4:46</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Manta</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E38</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390</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6:03</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Guayaquil</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E487</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439</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6:19</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Cuenca</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E35</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458</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6:42</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0547">
                <a:tc>
                  <a:txBody>
                    <a:bodyPr/>
                    <a:lstStyle/>
                    <a:p>
                      <a:r>
                        <a:rPr lang="es-ES" sz="1000" b="1" dirty="0" smtClean="0">
                          <a:solidFill>
                            <a:srgbClr val="002060"/>
                          </a:solidFill>
                        </a:rPr>
                        <a:t>Loja</a:t>
                      </a:r>
                      <a:endParaRPr lang="es-ES" sz="10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E35</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dirty="0" smtClean="0"/>
                        <a:t>667</a:t>
                      </a:r>
                      <a:endParaRPr lang="es-ES" sz="10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1000" b="1" dirty="0" smtClean="0"/>
                        <a:t>9:41</a:t>
                      </a:r>
                      <a:endParaRPr lang="es-ES" sz="10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val="2341182687"/>
              </p:ext>
            </p:extLst>
          </p:nvPr>
        </p:nvGraphicFramePr>
        <p:xfrm>
          <a:off x="4325804" y="4896009"/>
          <a:ext cx="5176336" cy="1557327"/>
        </p:xfrm>
        <a:graphic>
          <a:graphicData uri="http://schemas.openxmlformats.org/drawingml/2006/table">
            <a:tbl>
              <a:tblPr>
                <a:tableStyleId>{F5AB1C69-6EDB-4FF4-983F-18BD219EF322}</a:tableStyleId>
              </a:tblPr>
              <a:tblGrid>
                <a:gridCol w="1342014"/>
                <a:gridCol w="2100857"/>
                <a:gridCol w="1733465"/>
              </a:tblGrid>
              <a:tr h="341552">
                <a:tc>
                  <a:txBody>
                    <a:bodyPr/>
                    <a:lstStyle/>
                    <a:p>
                      <a:pPr algn="ctr"/>
                      <a:r>
                        <a:rPr lang="es-ES" sz="1000" b="0" noProof="0" dirty="0" smtClean="0">
                          <a:solidFill>
                            <a:srgbClr val="002060"/>
                          </a:solidFill>
                        </a:rPr>
                        <a:t>Norte</a:t>
                      </a:r>
                      <a:endParaRPr lang="es-ES" sz="1000" b="0"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noProof="0" dirty="0" smtClean="0">
                          <a:solidFill>
                            <a:srgbClr val="002060"/>
                          </a:solidFill>
                        </a:rPr>
                        <a:t>Ipiales, Ibarra</a:t>
                      </a:r>
                      <a:endParaRPr lang="es-ES" sz="1000" b="0"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noProof="0" dirty="0" smtClean="0">
                          <a:solidFill>
                            <a:srgbClr val="002060"/>
                          </a:solidFill>
                        </a:rPr>
                        <a:t>E35 (Autopista)</a:t>
                      </a:r>
                      <a:endParaRPr lang="es-ES" sz="1000" b="0" noProof="0" dirty="0">
                        <a:solidFill>
                          <a:srgbClr val="002060"/>
                        </a:solidFill>
                      </a:endParaRPr>
                    </a:p>
                  </a:txBody>
                  <a:tcPr marL="0" marR="0" marT="36000" anchor="ctr"/>
                </a:tc>
              </a:tr>
              <a:tr h="405258">
                <a:tc>
                  <a:txBody>
                    <a:bodyPr/>
                    <a:lstStyle/>
                    <a:p>
                      <a:pPr algn="ctr"/>
                      <a:r>
                        <a:rPr lang="es-ES" sz="1000" noProof="0" dirty="0" smtClean="0">
                          <a:solidFill>
                            <a:srgbClr val="002060"/>
                          </a:solidFill>
                        </a:rPr>
                        <a:t>Sur</a:t>
                      </a:r>
                      <a:endParaRPr lang="es-ES" sz="1000" b="0" i="1"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noProof="0" dirty="0" smtClean="0">
                          <a:solidFill>
                            <a:srgbClr val="002060"/>
                          </a:solidFill>
                        </a:rPr>
                        <a:t>Loja, Cuenca, Guayaquil, Riobamba, Cotopaxi</a:t>
                      </a:r>
                      <a:endParaRPr lang="es-ES" sz="1000" b="0" i="1"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noProof="0" dirty="0" smtClean="0">
                          <a:solidFill>
                            <a:srgbClr val="002060"/>
                          </a:solidFill>
                        </a:rPr>
                        <a:t>E35(Autopista)</a:t>
                      </a:r>
                    </a:p>
                    <a:p>
                      <a:pPr marL="171450" indent="-171450" algn="l">
                        <a:buFont typeface="Arial" panose="020B0604020202020204" pitchFamily="34" charset="0"/>
                        <a:buChar char="•"/>
                      </a:pPr>
                      <a:r>
                        <a:rPr lang="es-ES" sz="1000" b="0" i="1" noProof="0" dirty="0" smtClean="0">
                          <a:solidFill>
                            <a:srgbClr val="002060"/>
                          </a:solidFill>
                        </a:rPr>
                        <a:t>E487 (Carretera)</a:t>
                      </a:r>
                      <a:endParaRPr lang="es-ES" sz="1000" b="0" i="1" noProof="0" dirty="0">
                        <a:solidFill>
                          <a:srgbClr val="002060"/>
                        </a:solidFill>
                      </a:endParaRPr>
                    </a:p>
                  </a:txBody>
                  <a:tcPr marL="0" marR="0" marT="36000" anchor="ctr"/>
                </a:tc>
              </a:tr>
              <a:tr h="245470">
                <a:tc>
                  <a:txBody>
                    <a:bodyPr/>
                    <a:lstStyle/>
                    <a:p>
                      <a:pPr algn="ctr"/>
                      <a:r>
                        <a:rPr lang="es-ES" sz="1000" noProof="0" dirty="0" smtClean="0">
                          <a:solidFill>
                            <a:srgbClr val="002060"/>
                          </a:solidFill>
                        </a:rPr>
                        <a:t>Este</a:t>
                      </a:r>
                      <a:endParaRPr lang="es-ES" sz="1000" i="1"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noProof="0" dirty="0" smtClean="0">
                          <a:solidFill>
                            <a:srgbClr val="002060"/>
                          </a:solidFill>
                        </a:rPr>
                        <a:t>Coca</a:t>
                      </a:r>
                      <a:endParaRPr lang="es-ES" sz="1000" i="1"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noProof="0" dirty="0" smtClean="0">
                          <a:solidFill>
                            <a:srgbClr val="002060"/>
                          </a:solidFill>
                        </a:rPr>
                        <a:t>E20 (Autopista)</a:t>
                      </a:r>
                      <a:endParaRPr lang="es-ES" sz="1000" i="1" noProof="0" dirty="0">
                        <a:solidFill>
                          <a:srgbClr val="002060"/>
                        </a:solidFill>
                      </a:endParaRPr>
                    </a:p>
                  </a:txBody>
                  <a:tcPr marL="0" marR="0" marT="36000" anchor="ctr"/>
                </a:tc>
              </a:tr>
              <a:tr h="565047">
                <a:tc>
                  <a:txBody>
                    <a:bodyPr/>
                    <a:lstStyle/>
                    <a:p>
                      <a:pPr algn="ctr"/>
                      <a:r>
                        <a:rPr lang="es-ES" sz="1000" i="1" noProof="0" dirty="0" smtClean="0">
                          <a:solidFill>
                            <a:srgbClr val="002060"/>
                          </a:solidFill>
                        </a:rPr>
                        <a:t>Oeste</a:t>
                      </a:r>
                      <a:endParaRPr lang="es-ES" sz="1000" i="1"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i="1" noProof="0" dirty="0" smtClean="0">
                          <a:solidFill>
                            <a:srgbClr val="002060"/>
                          </a:solidFill>
                        </a:rPr>
                        <a:t>Esmeraldas, Manta, Sto.</a:t>
                      </a:r>
                      <a:r>
                        <a:rPr lang="es-ES" sz="1000" i="1" baseline="0" noProof="0" dirty="0" smtClean="0">
                          <a:solidFill>
                            <a:srgbClr val="002060"/>
                          </a:solidFill>
                        </a:rPr>
                        <a:t> Domingo, </a:t>
                      </a:r>
                      <a:r>
                        <a:rPr lang="es-ES" sz="1000" i="1" baseline="0" noProof="0" dirty="0" err="1" smtClean="0">
                          <a:solidFill>
                            <a:srgbClr val="002060"/>
                          </a:solidFill>
                        </a:rPr>
                        <a:t>Mindo</a:t>
                      </a:r>
                      <a:endParaRPr lang="es-ES" sz="1000" i="1" noProof="0" dirty="0">
                        <a:solidFill>
                          <a:srgbClr val="002060"/>
                        </a:solidFill>
                      </a:endParaRPr>
                    </a:p>
                  </a:txBody>
                  <a:tcPr marL="0" marR="0" marT="36000" anchor="ctr"/>
                </a:tc>
                <a:tc>
                  <a:txBody>
                    <a:bodyPr/>
                    <a:lstStyle/>
                    <a:p>
                      <a:pPr marL="171450" indent="-171450" algn="l">
                        <a:buFont typeface="Arial" panose="020B0604020202020204" pitchFamily="34" charset="0"/>
                        <a:buChar char="•"/>
                      </a:pPr>
                      <a:r>
                        <a:rPr lang="es-ES" sz="1000" i="1" noProof="0" dirty="0" smtClean="0">
                          <a:solidFill>
                            <a:srgbClr val="002060"/>
                          </a:solidFill>
                        </a:rPr>
                        <a:t>E20 (Autopista)</a:t>
                      </a:r>
                    </a:p>
                    <a:p>
                      <a:pPr marL="171450" indent="-171450" algn="l">
                        <a:buFont typeface="Arial" panose="020B0604020202020204" pitchFamily="34" charset="0"/>
                        <a:buChar char="•"/>
                      </a:pPr>
                      <a:r>
                        <a:rPr lang="es-ES" sz="1000" i="1" noProof="0" dirty="0" smtClean="0">
                          <a:solidFill>
                            <a:srgbClr val="002060"/>
                          </a:solidFill>
                        </a:rPr>
                        <a:t>E38 (Carretera)</a:t>
                      </a:r>
                    </a:p>
                    <a:p>
                      <a:pPr marL="171450" indent="-171450" algn="l">
                        <a:buFont typeface="Arial" panose="020B0604020202020204" pitchFamily="34" charset="0"/>
                        <a:buChar char="•"/>
                      </a:pPr>
                      <a:r>
                        <a:rPr lang="es-ES" sz="1000" i="1" noProof="0" dirty="0" smtClean="0">
                          <a:solidFill>
                            <a:srgbClr val="002060"/>
                          </a:solidFill>
                        </a:rPr>
                        <a:t>Av. Antonio José de Sucre</a:t>
                      </a:r>
                      <a:endParaRPr lang="es-ES" sz="1000" i="1" noProof="0" dirty="0">
                        <a:solidFill>
                          <a:srgbClr val="002060"/>
                        </a:solidFill>
                      </a:endParaRPr>
                    </a:p>
                  </a:txBody>
                  <a:tcPr marL="0" marR="0" marT="36000" anchor="ctr"/>
                </a:tc>
              </a:tr>
            </a:tbl>
          </a:graphicData>
        </a:graphic>
      </p:graphicFrame>
      <p:sp>
        <p:nvSpPr>
          <p:cNvPr id="7" name="Title 1"/>
          <p:cNvSpPr txBox="1">
            <a:spLocks/>
          </p:cNvSpPr>
          <p:nvPr/>
        </p:nvSpPr>
        <p:spPr bwMode="auto">
          <a:xfrm>
            <a:off x="422874" y="16130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Principales carreteras del Ecuador hacia Quito</a:t>
            </a:r>
            <a:endParaRPr lang="es-ES" sz="1400" i="1" dirty="0">
              <a:solidFill>
                <a:srgbClr val="00B0F0"/>
              </a:solidFill>
              <a:cs typeface="Arial" charset="0"/>
            </a:endParaRPr>
          </a:p>
        </p:txBody>
      </p:sp>
      <p:sp>
        <p:nvSpPr>
          <p:cNvPr id="8" name="TextBox 7"/>
          <p:cNvSpPr txBox="1"/>
          <p:nvPr/>
        </p:nvSpPr>
        <p:spPr bwMode="auto">
          <a:xfrm>
            <a:off x="422874" y="739818"/>
            <a:ext cx="9094444" cy="830391"/>
          </a:xfrm>
          <a:prstGeom prst="rect">
            <a:avLst/>
          </a:prstGeom>
        </p:spPr>
        <p:txBody>
          <a:bodyPr wrap="square" lIns="36000" rIns="36000" rtlCol="0" anchor="ctr">
            <a:noAutofit/>
          </a:bodyPr>
          <a:lstStyle/>
          <a:p>
            <a:pPr algn="just">
              <a:spcAft>
                <a:spcPts val="600"/>
              </a:spcAft>
            </a:pPr>
            <a:r>
              <a:rPr lang="es-ES" sz="1200" dirty="0" smtClean="0">
                <a:solidFill>
                  <a:srgbClr val="002060"/>
                </a:solidFill>
              </a:rPr>
              <a:t>Existen en total 4 vías de acceso (E35, E48, E20 y 487), las cuales conectan a Quito de manera terrestre desde las diferentes ciudades del país, con distancia-tiempo atractivas para la conectividad terrestre de Quito con el resto de Ecuador, fortaleciendo su rol de centralidad y de distribuidor del turismo en el país. </a:t>
            </a:r>
            <a:endParaRPr lang="es-ES" sz="1200" b="1" dirty="0">
              <a:solidFill>
                <a:srgbClr val="002060"/>
              </a:solidFill>
            </a:endParaRPr>
          </a:p>
        </p:txBody>
      </p:sp>
    </p:spTree>
    <p:extLst>
      <p:ext uri="{BB962C8B-B14F-4D97-AF65-F5344CB8AC3E}">
        <p14:creationId xmlns:p14="http://schemas.microsoft.com/office/powerpoint/2010/main" val="3585051078"/>
      </p:ext>
    </p:extLst>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Conectividad Terrestre</a:t>
            </a: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322</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523354" y="1807759"/>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477165" y="2616232"/>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477165" y="3382160"/>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477165" y="4256934"/>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867371" y="2391415"/>
            <a:ext cx="8280000" cy="702743"/>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18" name="TextBox 17"/>
          <p:cNvSpPr txBox="1"/>
          <p:nvPr/>
        </p:nvSpPr>
        <p:spPr bwMode="auto">
          <a:xfrm>
            <a:off x="865705" y="3005892"/>
            <a:ext cx="8280000" cy="509960"/>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19" name="TextBox 18"/>
          <p:cNvSpPr txBox="1"/>
          <p:nvPr/>
        </p:nvSpPr>
        <p:spPr bwMode="auto">
          <a:xfrm>
            <a:off x="864039" y="3404491"/>
            <a:ext cx="8280000" cy="794823"/>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20" name="TextBox 19"/>
          <p:cNvSpPr txBox="1"/>
          <p:nvPr/>
        </p:nvSpPr>
        <p:spPr bwMode="auto">
          <a:xfrm>
            <a:off x="865705" y="1889411"/>
            <a:ext cx="8280000" cy="830391"/>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21" name="TextBox 20"/>
          <p:cNvSpPr txBox="1"/>
          <p:nvPr/>
        </p:nvSpPr>
        <p:spPr bwMode="auto">
          <a:xfrm>
            <a:off x="775521" y="1679089"/>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dirty="0" smtClean="0">
                <a:solidFill>
                  <a:srgbClr val="002776"/>
                </a:solidFill>
              </a:rPr>
              <a:t>Dentro del Distrito Metropolitano de Quito, debería existir un solo terminal terrestre, ya que en la mayoría de los casos los usuarios cuando tienen que trasladarse hacia las provincia del norte y sur del país o viceversa, tienen que abordar más de dos unidades de transporte urbano/convencional para llegar a su destino final.</a:t>
            </a:r>
            <a:endParaRPr lang="es-ES" dirty="0">
              <a:solidFill>
                <a:srgbClr val="002776"/>
              </a:solidFill>
            </a:endParaRPr>
          </a:p>
        </p:txBody>
      </p:sp>
      <p:sp>
        <p:nvSpPr>
          <p:cNvPr id="22" name="TextBox 21"/>
          <p:cNvSpPr txBox="1"/>
          <p:nvPr/>
        </p:nvSpPr>
        <p:spPr bwMode="auto">
          <a:xfrm>
            <a:off x="865705" y="1512462"/>
            <a:ext cx="8280000" cy="830391"/>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29" name="TextBox 28"/>
          <p:cNvSpPr txBox="1"/>
          <p:nvPr/>
        </p:nvSpPr>
        <p:spPr bwMode="auto">
          <a:xfrm>
            <a:off x="838520" y="3867287"/>
            <a:ext cx="8280000" cy="794823"/>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32" name="TextBox 31"/>
          <p:cNvSpPr txBox="1"/>
          <p:nvPr/>
        </p:nvSpPr>
        <p:spPr bwMode="auto">
          <a:xfrm>
            <a:off x="838520" y="5095168"/>
            <a:ext cx="8280000" cy="794823"/>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33" name="TextBox 32"/>
          <p:cNvSpPr txBox="1"/>
          <p:nvPr/>
        </p:nvSpPr>
        <p:spPr bwMode="auto">
          <a:xfrm>
            <a:off x="825398" y="5836212"/>
            <a:ext cx="8280000" cy="794823"/>
          </a:xfrm>
          <a:prstGeom prst="rect">
            <a:avLst/>
          </a:prstGeom>
        </p:spPr>
        <p:txBody>
          <a:bodyPr wrap="square" lIns="36000" rIns="36000" rtlCol="0" anchor="ctr">
            <a:noAutofit/>
          </a:bodyPr>
          <a:lstStyle/>
          <a:p>
            <a:pPr algn="just">
              <a:spcAft>
                <a:spcPts val="600"/>
              </a:spcAft>
            </a:pPr>
            <a:endParaRPr lang="es-ES" sz="1200" b="1" dirty="0">
              <a:solidFill>
                <a:srgbClr val="002060"/>
              </a:solidFill>
            </a:endParaRPr>
          </a:p>
        </p:txBody>
      </p:sp>
      <p:sp>
        <p:nvSpPr>
          <p:cNvPr id="28" name="TextBox 27"/>
          <p:cNvSpPr txBox="1"/>
          <p:nvPr/>
        </p:nvSpPr>
        <p:spPr bwMode="auto">
          <a:xfrm>
            <a:off x="773452" y="2485445"/>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dirty="0" smtClean="0">
                <a:solidFill>
                  <a:srgbClr val="002776"/>
                </a:solidFill>
              </a:rPr>
              <a:t>En el Distrito Metropolitano de Quito existe una sobrepoblación, y la oferta de transporte no abastece a la población. En algunos casos los turistas que prefieren abordar el servicio de transporte urbano tienen que espera en promedio una hora para poder movilizarse dentro de la ciudad, o llegar al punto de conexión para otras ciudades del país. </a:t>
            </a:r>
            <a:endParaRPr lang="es-ES" dirty="0">
              <a:solidFill>
                <a:srgbClr val="002776"/>
              </a:solidFill>
            </a:endParaRPr>
          </a:p>
        </p:txBody>
      </p:sp>
      <p:sp>
        <p:nvSpPr>
          <p:cNvPr id="34" name="TextBox 33"/>
          <p:cNvSpPr txBox="1"/>
          <p:nvPr/>
        </p:nvSpPr>
        <p:spPr bwMode="auto">
          <a:xfrm>
            <a:off x="820206" y="3230416"/>
            <a:ext cx="8280000" cy="663488"/>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dirty="0" smtClean="0">
                <a:solidFill>
                  <a:srgbClr val="002776"/>
                </a:solidFill>
              </a:rPr>
              <a:t>El sistema Integrado de Transporte Público se asemeja a las diferentes prácticas y experiencias internacionales relacionadas a las operación, a su vez en la práctica no cumple con la capacidad de transporte de pasajeros, ya que en horas pico el sistema colapsa, y hasta el año 2015 no se ha podido evidencia una planificación para resolver este inconveniente.</a:t>
            </a:r>
            <a:endParaRPr lang="es-ES" dirty="0">
              <a:solidFill>
                <a:srgbClr val="002776"/>
              </a:solidFill>
            </a:endParaRPr>
          </a:p>
        </p:txBody>
      </p:sp>
      <p:sp>
        <p:nvSpPr>
          <p:cNvPr id="41" name="TextBox 40"/>
          <p:cNvSpPr txBox="1"/>
          <p:nvPr/>
        </p:nvSpPr>
        <p:spPr bwMode="auto">
          <a:xfrm>
            <a:off x="813000" y="4162792"/>
            <a:ext cx="8280000" cy="663488"/>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dirty="0" smtClean="0">
                <a:solidFill>
                  <a:srgbClr val="002776"/>
                </a:solidFill>
              </a:rPr>
              <a:t>En estos últimos años la conectividad vial ha tenido un impacto positivo no solo a favor de Quito sino también de Ecuador. Se ha podido evidenciar la afluencia de turistas que arriban a Quito por carreteras y autopistas.</a:t>
            </a:r>
            <a:endParaRPr lang="es-ES" dirty="0">
              <a:solidFill>
                <a:srgbClr val="002776"/>
              </a:solidFill>
            </a:endParaRPr>
          </a:p>
        </p:txBody>
      </p:sp>
    </p:spTree>
    <p:extLst>
      <p:ext uri="{BB962C8B-B14F-4D97-AF65-F5344CB8AC3E}">
        <p14:creationId xmlns:p14="http://schemas.microsoft.com/office/powerpoint/2010/main" val="364982614"/>
      </p:ext>
    </p:extLst>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3.6. </a:t>
            </a:r>
            <a:r>
              <a:rPr lang="es-ES" sz="2800" dirty="0" smtClean="0">
                <a:solidFill>
                  <a:srgbClr val="FFFFFF"/>
                </a:solidFill>
              </a:rPr>
              <a:t>Análisis actual de la oferta turística</a:t>
            </a:r>
          </a:p>
          <a:p>
            <a:pPr marL="723900" indent="0">
              <a:buClr>
                <a:srgbClr val="000000"/>
              </a:buClr>
            </a:pPr>
            <a:r>
              <a:rPr lang="es-ES" sz="2800" i="1" dirty="0" err="1" smtClean="0">
                <a:solidFill>
                  <a:srgbClr val="FFFFFF"/>
                </a:solidFill>
              </a:rPr>
              <a:t>Benchmark</a:t>
            </a:r>
            <a:r>
              <a:rPr lang="es-ES" sz="2800" i="1" dirty="0" smtClean="0">
                <a:solidFill>
                  <a:srgbClr val="FFFFFF"/>
                </a:solidFill>
              </a:rPr>
              <a:t> internacional</a:t>
            </a:r>
            <a:endParaRPr lang="es-ES" sz="2800" i="1" dirty="0">
              <a:solidFill>
                <a:srgbClr val="FFFFFF"/>
              </a:solidFill>
            </a:endParaRPr>
          </a:p>
        </p:txBody>
      </p:sp>
    </p:spTree>
    <p:extLst>
      <p:ext uri="{BB962C8B-B14F-4D97-AF65-F5344CB8AC3E}">
        <p14:creationId xmlns:p14="http://schemas.microsoft.com/office/powerpoint/2010/main" val="643743463"/>
      </p:ext>
    </p:extLst>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a:solidFill>
                  <a:srgbClr val="002060"/>
                </a:solidFill>
                <a:cs typeface="Arial" charset="0"/>
              </a:rPr>
              <a:t>Benchmark</a:t>
            </a:r>
            <a:r>
              <a:rPr lang="es-ES" b="1" dirty="0">
                <a:solidFill>
                  <a:srgbClr val="002060"/>
                </a:solidFill>
                <a:cs typeface="Arial" charset="0"/>
              </a:rPr>
              <a:t> internacional</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324</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Identificar </a:t>
            </a:r>
            <a:r>
              <a:rPr lang="es-ES" sz="1400" dirty="0" smtClean="0"/>
              <a:t>buenas prácticas a nivel internacional </a:t>
            </a:r>
            <a:r>
              <a:rPr lang="es-ES" sz="1400" b="0" dirty="0" smtClean="0"/>
              <a:t>en el </a:t>
            </a:r>
            <a:r>
              <a:rPr lang="es-ES" sz="1400" dirty="0" smtClean="0"/>
              <a:t>desarrollo de productos y experiencias turísticas </a:t>
            </a:r>
            <a:r>
              <a:rPr lang="es-ES" sz="1400" b="0" dirty="0" smtClean="0"/>
              <a:t>en ciudades que cuenten con barrios históricos de uso turístico dentro de su oferta</a:t>
            </a:r>
            <a:endParaRPr lang="es-ES" sz="1400" b="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499" y="3298787"/>
            <a:ext cx="4439039"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5080504" y="3298799"/>
            <a:ext cx="4439039"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Fichas de análisis y síntesis de buenas prácticas de las ciudades </a:t>
            </a:r>
            <a:r>
              <a:rPr lang="es-ES" sz="1200" b="1" dirty="0" err="1" smtClean="0">
                <a:solidFill>
                  <a:srgbClr val="002776"/>
                </a:solidFill>
                <a:cs typeface="Arial" charset="0"/>
              </a:rPr>
              <a:t>benchmark</a:t>
            </a:r>
            <a:r>
              <a:rPr lang="es-ES" sz="1200" b="1" dirty="0" smtClean="0">
                <a:solidFill>
                  <a:srgbClr val="002776"/>
                </a:solidFill>
                <a:cs typeface="Arial" charset="0"/>
              </a:rPr>
              <a:t> seleccionadas:</a:t>
            </a:r>
          </a:p>
          <a:p>
            <a:pPr marL="444500" lvl="1" indent="-171450" defTabSz="914400" fontAlgn="base">
              <a:spcAft>
                <a:spcPts val="600"/>
              </a:spcAft>
              <a:buClr>
                <a:srgbClr val="002060"/>
              </a:buClr>
              <a:buFont typeface="Arial" panose="020B0604020202020204" pitchFamily="34" charset="0"/>
              <a:buChar char="•"/>
            </a:pPr>
            <a:r>
              <a:rPr lang="es-ES" sz="1200" dirty="0">
                <a:solidFill>
                  <a:srgbClr val="002776"/>
                </a:solidFill>
                <a:cs typeface="Arial" charset="0"/>
              </a:rPr>
              <a:t>Barcelona (España)</a:t>
            </a:r>
          </a:p>
          <a:p>
            <a:pPr marL="444500" lvl="1" indent="-171450" defTabSz="914400" fontAlgn="base">
              <a:spcAft>
                <a:spcPts val="600"/>
              </a:spcAft>
              <a:buClr>
                <a:srgbClr val="002060"/>
              </a:buClr>
              <a:buFont typeface="Arial" panose="020B0604020202020204" pitchFamily="34" charset="0"/>
              <a:buChar char="•"/>
            </a:pPr>
            <a:r>
              <a:rPr lang="es-ES" sz="1200" dirty="0">
                <a:solidFill>
                  <a:srgbClr val="002776"/>
                </a:solidFill>
                <a:cs typeface="Arial" charset="0"/>
              </a:rPr>
              <a:t>Berlín (Alemania)</a:t>
            </a:r>
          </a:p>
          <a:p>
            <a:pPr marL="444500" lvl="1" indent="-171450" defTabSz="914400" fontAlgn="base">
              <a:spcAft>
                <a:spcPts val="600"/>
              </a:spcAft>
              <a:buClr>
                <a:srgbClr val="002060"/>
              </a:buClr>
              <a:buFont typeface="Arial" panose="020B0604020202020204" pitchFamily="34" charset="0"/>
              <a:buChar char="•"/>
            </a:pPr>
            <a:r>
              <a:rPr lang="es-ES" sz="1200" dirty="0">
                <a:solidFill>
                  <a:srgbClr val="002776"/>
                </a:solidFill>
                <a:cs typeface="Arial" charset="0"/>
              </a:rPr>
              <a:t>Buenos Aires (Argentina)</a:t>
            </a:r>
          </a:p>
          <a:p>
            <a:pPr marL="444500" lvl="1" indent="-171450" defTabSz="914400" fontAlgn="base">
              <a:spcAft>
                <a:spcPts val="600"/>
              </a:spcAft>
              <a:buClr>
                <a:srgbClr val="002060"/>
              </a:buClr>
              <a:buFont typeface="Arial" panose="020B0604020202020204" pitchFamily="34" charset="0"/>
              <a:buChar char="•"/>
            </a:pPr>
            <a:r>
              <a:rPr lang="es-ES" sz="1200" dirty="0">
                <a:solidFill>
                  <a:srgbClr val="002776"/>
                </a:solidFill>
                <a:cs typeface="Arial" charset="0"/>
              </a:rPr>
              <a:t>Madrid (España)</a:t>
            </a:r>
          </a:p>
          <a:p>
            <a:pPr marL="444500" lvl="1" indent="-171450" defTabSz="914400" fontAlgn="base">
              <a:spcAft>
                <a:spcPts val="600"/>
              </a:spcAft>
              <a:buClr>
                <a:srgbClr val="002060"/>
              </a:buClr>
              <a:buFont typeface="Arial" panose="020B0604020202020204" pitchFamily="34" charset="0"/>
              <a:buChar char="•"/>
            </a:pPr>
            <a:r>
              <a:rPr lang="es-ES" sz="1200" dirty="0">
                <a:solidFill>
                  <a:srgbClr val="002776"/>
                </a:solidFill>
                <a:cs typeface="Arial" charset="0"/>
              </a:rPr>
              <a:t>Medellín (Colombia)</a:t>
            </a:r>
          </a:p>
          <a:p>
            <a:pPr marL="444500" lvl="1" indent="-171450" defTabSz="914400" fontAlgn="base">
              <a:spcAft>
                <a:spcPts val="600"/>
              </a:spcAft>
              <a:buClr>
                <a:srgbClr val="002060"/>
              </a:buClr>
              <a:buFont typeface="Arial" panose="020B0604020202020204" pitchFamily="34" charset="0"/>
              <a:buChar char="•"/>
            </a:pPr>
            <a:r>
              <a:rPr lang="es-ES" sz="1200" dirty="0">
                <a:solidFill>
                  <a:srgbClr val="002776"/>
                </a:solidFill>
                <a:cs typeface="Arial" charset="0"/>
              </a:rPr>
              <a:t>San Francisco (EEUU)</a:t>
            </a:r>
          </a:p>
          <a:p>
            <a:pPr marL="173038" indent="-171450" defTabSz="914400" fontAlgn="base">
              <a:spcAft>
                <a:spcPts val="600"/>
              </a:spcAft>
              <a:buClr>
                <a:srgbClr val="002060"/>
              </a:buClr>
              <a:buFont typeface="Wingdings" panose="05000000000000000000" pitchFamily="2" charset="2"/>
              <a:buChar char="ü"/>
            </a:pPr>
            <a:endParaRPr lang="es-ES" sz="1200" dirty="0">
              <a:solidFill>
                <a:srgbClr val="002776"/>
              </a:solidFill>
              <a:cs typeface="Arial" charset="0"/>
            </a:endParaRPr>
          </a:p>
        </p:txBody>
      </p:sp>
      <p:sp>
        <p:nvSpPr>
          <p:cNvPr id="26" name="TextBox 25"/>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Análisis de cifras clave y estructura de la oferta de productos y experiencias turísticas a partir de las instituciones de turismo de cada ciudad</a:t>
            </a:r>
            <a:endParaRPr lang="es-ES" sz="1200" dirty="0">
              <a:solidFill>
                <a:srgbClr val="002776"/>
              </a:solidFill>
              <a:cs typeface="Arial" charset="0"/>
            </a:endParaRPr>
          </a:p>
        </p:txBody>
      </p:sp>
      <p:sp>
        <p:nvSpPr>
          <p:cNvPr id="27"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1716514387"/>
      </p:ext>
    </p:extLst>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Metodología</a:t>
            </a:r>
            <a:endParaRPr lang="es-ES" sz="2000" dirty="0">
              <a:solidFill>
                <a:srgbClr val="00B0F0"/>
              </a:solidFill>
              <a:cs typeface="Arial" charset="0"/>
            </a:endParaRPr>
          </a:p>
        </p:txBody>
      </p:sp>
      <p:sp>
        <p:nvSpPr>
          <p:cNvPr id="20" name="Rounded Rectangle 19"/>
          <p:cNvSpPr/>
          <p:nvPr/>
        </p:nvSpPr>
        <p:spPr>
          <a:xfrm>
            <a:off x="7121591" y="1400257"/>
            <a:ext cx="2439921" cy="2317098"/>
          </a:xfrm>
          <a:prstGeom prst="roundRect">
            <a:avLst/>
          </a:prstGeom>
          <a:noFill/>
        </p:spPr>
        <p:txBody>
          <a:bodyPr wrap="square" rtlCol="0" anchor="ctr">
            <a:noAutofit/>
          </a:bodyPr>
          <a:lstStyle/>
          <a:p>
            <a:pPr marL="285750" indent="-285750" defTabSz="914247">
              <a:spcAft>
                <a:spcPts val="1200"/>
              </a:spcAft>
              <a:buFont typeface="Wingdings" panose="05000000000000000000" pitchFamily="2" charset="2"/>
              <a:buChar char="ü"/>
            </a:pPr>
            <a:r>
              <a:rPr lang="es-ES" sz="1200" b="1" dirty="0" smtClean="0">
                <a:solidFill>
                  <a:srgbClr val="002060"/>
                </a:solidFill>
              </a:rPr>
              <a:t>Barcelona </a:t>
            </a:r>
            <a:r>
              <a:rPr lang="es-ES" sz="1200" dirty="0" smtClean="0">
                <a:solidFill>
                  <a:srgbClr val="002060"/>
                </a:solidFill>
              </a:rPr>
              <a:t>(España)</a:t>
            </a:r>
          </a:p>
          <a:p>
            <a:pPr marL="285750" indent="-285750" defTabSz="914247">
              <a:spcAft>
                <a:spcPts val="1200"/>
              </a:spcAft>
              <a:buFont typeface="Wingdings" panose="05000000000000000000" pitchFamily="2" charset="2"/>
              <a:buChar char="ü"/>
            </a:pPr>
            <a:r>
              <a:rPr lang="es-ES" sz="1200" b="1" dirty="0" smtClean="0">
                <a:solidFill>
                  <a:srgbClr val="002060"/>
                </a:solidFill>
              </a:rPr>
              <a:t>Berlín </a:t>
            </a:r>
            <a:r>
              <a:rPr lang="es-ES" sz="1200" dirty="0" smtClean="0">
                <a:solidFill>
                  <a:srgbClr val="002060"/>
                </a:solidFill>
              </a:rPr>
              <a:t>(Alemania)</a:t>
            </a:r>
          </a:p>
          <a:p>
            <a:pPr marL="285750" indent="-285750" defTabSz="914247">
              <a:spcAft>
                <a:spcPts val="1200"/>
              </a:spcAft>
              <a:buFont typeface="Wingdings" panose="05000000000000000000" pitchFamily="2" charset="2"/>
              <a:buChar char="ü"/>
            </a:pPr>
            <a:r>
              <a:rPr lang="es-ES" sz="1200" b="1" dirty="0" smtClean="0">
                <a:solidFill>
                  <a:srgbClr val="002060"/>
                </a:solidFill>
              </a:rPr>
              <a:t>Buenos Aires </a:t>
            </a:r>
            <a:r>
              <a:rPr lang="es-ES" sz="1200" dirty="0" smtClean="0">
                <a:solidFill>
                  <a:srgbClr val="002060"/>
                </a:solidFill>
              </a:rPr>
              <a:t>(Argentina)</a:t>
            </a:r>
            <a:endParaRPr lang="es-ES" sz="1200" b="1" dirty="0" smtClean="0">
              <a:solidFill>
                <a:srgbClr val="002060"/>
              </a:solidFill>
            </a:endParaRPr>
          </a:p>
          <a:p>
            <a:pPr marL="285750" indent="-285750" defTabSz="914247">
              <a:spcAft>
                <a:spcPts val="1200"/>
              </a:spcAft>
              <a:buFont typeface="Wingdings" panose="05000000000000000000" pitchFamily="2" charset="2"/>
              <a:buChar char="ü"/>
            </a:pPr>
            <a:r>
              <a:rPr lang="es-ES" sz="1200" b="1" dirty="0" smtClean="0">
                <a:solidFill>
                  <a:srgbClr val="002060"/>
                </a:solidFill>
              </a:rPr>
              <a:t>Madrid </a:t>
            </a:r>
            <a:r>
              <a:rPr lang="es-ES" sz="1200" dirty="0">
                <a:solidFill>
                  <a:srgbClr val="002060"/>
                </a:solidFill>
              </a:rPr>
              <a:t>(España)</a:t>
            </a:r>
            <a:endParaRPr lang="es-ES" sz="1200" b="1" dirty="0" smtClean="0">
              <a:solidFill>
                <a:srgbClr val="002060"/>
              </a:solidFill>
            </a:endParaRPr>
          </a:p>
          <a:p>
            <a:pPr marL="285750" indent="-285750" defTabSz="914247">
              <a:spcAft>
                <a:spcPts val="1200"/>
              </a:spcAft>
              <a:buFont typeface="Wingdings" panose="05000000000000000000" pitchFamily="2" charset="2"/>
              <a:buChar char="ü"/>
            </a:pPr>
            <a:r>
              <a:rPr lang="es-ES" sz="1200" b="1" dirty="0" smtClean="0">
                <a:solidFill>
                  <a:srgbClr val="002060"/>
                </a:solidFill>
              </a:rPr>
              <a:t>Medellín </a:t>
            </a:r>
            <a:r>
              <a:rPr lang="es-ES" sz="1200" dirty="0" smtClean="0">
                <a:solidFill>
                  <a:srgbClr val="002060"/>
                </a:solidFill>
              </a:rPr>
              <a:t>(Colombia)</a:t>
            </a:r>
          </a:p>
          <a:p>
            <a:pPr marL="285750" indent="-285750" defTabSz="914247">
              <a:spcAft>
                <a:spcPts val="1200"/>
              </a:spcAft>
              <a:buFont typeface="Wingdings" panose="05000000000000000000" pitchFamily="2" charset="2"/>
              <a:buChar char="ü"/>
            </a:pPr>
            <a:r>
              <a:rPr lang="es-ES" sz="1200" b="1" dirty="0" smtClean="0">
                <a:solidFill>
                  <a:srgbClr val="002060"/>
                </a:solidFill>
              </a:rPr>
              <a:t>San Francisco </a:t>
            </a:r>
            <a:r>
              <a:rPr lang="es-ES" sz="1200" dirty="0" smtClean="0">
                <a:solidFill>
                  <a:srgbClr val="002060"/>
                </a:solidFill>
              </a:rPr>
              <a:t>(EEUU)</a:t>
            </a:r>
            <a:endParaRPr lang="es-ES" sz="1200" dirty="0">
              <a:solidFill>
                <a:srgbClr val="002060"/>
              </a:solidFill>
            </a:endParaRPr>
          </a:p>
        </p:txBody>
      </p:sp>
      <p:sp>
        <p:nvSpPr>
          <p:cNvPr id="30" name="TextBox 29"/>
          <p:cNvSpPr txBox="1"/>
          <p:nvPr/>
        </p:nvSpPr>
        <p:spPr>
          <a:xfrm>
            <a:off x="359365" y="1265982"/>
            <a:ext cx="1929339" cy="737772"/>
          </a:xfrm>
          <a:prstGeom prst="homePlate">
            <a:avLst>
              <a:gd name="adj" fmla="val 29741"/>
            </a:avLst>
          </a:prstGeom>
          <a:solidFill>
            <a:schemeClr val="accent3"/>
          </a:solidFill>
        </p:spPr>
        <p:txBody>
          <a:bodyPr wrap="square" rtlCol="0" anchor="ctr">
            <a:noAutofit/>
          </a:bodyPr>
          <a:lstStyle/>
          <a:p>
            <a:pPr marL="361950" algn="ctr" defTabSz="914247"/>
            <a:r>
              <a:rPr lang="es-ES" sz="1200" b="1" dirty="0" smtClean="0">
                <a:solidFill>
                  <a:srgbClr val="FFFFFF"/>
                </a:solidFill>
              </a:rPr>
              <a:t>Propuesta de valor</a:t>
            </a:r>
            <a:endParaRPr lang="es-ES" b="1" dirty="0">
              <a:solidFill>
                <a:srgbClr val="FFFFFF"/>
              </a:solidFill>
            </a:endParaRPr>
          </a:p>
        </p:txBody>
      </p:sp>
      <p:sp>
        <p:nvSpPr>
          <p:cNvPr id="31" name="TextBox 30"/>
          <p:cNvSpPr txBox="1"/>
          <p:nvPr/>
        </p:nvSpPr>
        <p:spPr>
          <a:xfrm>
            <a:off x="359365" y="2094037"/>
            <a:ext cx="1929339" cy="737772"/>
          </a:xfrm>
          <a:prstGeom prst="homePlate">
            <a:avLst>
              <a:gd name="adj" fmla="val 29741"/>
            </a:avLst>
          </a:prstGeom>
          <a:solidFill>
            <a:schemeClr val="accent3"/>
          </a:solidFill>
        </p:spPr>
        <p:txBody>
          <a:bodyPr wrap="square" rtlCol="0" anchor="ctr">
            <a:noAutofit/>
          </a:bodyPr>
          <a:lstStyle/>
          <a:p>
            <a:pPr marL="361950" algn="ctr" defTabSz="914247"/>
            <a:r>
              <a:rPr lang="es-ES" sz="1200" b="1" dirty="0" smtClean="0">
                <a:solidFill>
                  <a:srgbClr val="FFFFFF"/>
                </a:solidFill>
              </a:rPr>
              <a:t>Posicionamiento</a:t>
            </a:r>
            <a:endParaRPr lang="es-ES" b="1" dirty="0">
              <a:solidFill>
                <a:srgbClr val="FFFFFF"/>
              </a:solidFill>
            </a:endParaRPr>
          </a:p>
        </p:txBody>
      </p:sp>
      <p:sp>
        <p:nvSpPr>
          <p:cNvPr id="33" name="TextBox 32"/>
          <p:cNvSpPr txBox="1"/>
          <p:nvPr/>
        </p:nvSpPr>
        <p:spPr>
          <a:xfrm>
            <a:off x="359365" y="2925821"/>
            <a:ext cx="1929339" cy="737772"/>
          </a:xfrm>
          <a:prstGeom prst="homePlate">
            <a:avLst>
              <a:gd name="adj" fmla="val 31300"/>
            </a:avLst>
          </a:prstGeom>
          <a:solidFill>
            <a:schemeClr val="accent3"/>
          </a:solidFill>
        </p:spPr>
        <p:txBody>
          <a:bodyPr wrap="square" rtlCol="0" anchor="ctr">
            <a:noAutofit/>
          </a:bodyPr>
          <a:lstStyle/>
          <a:p>
            <a:pPr marL="361950" algn="ctr" defTabSz="914247"/>
            <a:r>
              <a:rPr lang="es-ES" sz="1200" b="1" dirty="0" smtClean="0">
                <a:solidFill>
                  <a:srgbClr val="FFFFFF"/>
                </a:solidFill>
              </a:rPr>
              <a:t>Localización</a:t>
            </a:r>
            <a:endParaRPr lang="es-ES" b="1" dirty="0">
              <a:solidFill>
                <a:srgbClr val="FFFFFF"/>
              </a:solidFill>
            </a:endParaRPr>
          </a:p>
        </p:txBody>
      </p:sp>
      <p:sp>
        <p:nvSpPr>
          <p:cNvPr id="34" name="TextBox 33"/>
          <p:cNvSpPr txBox="1"/>
          <p:nvPr/>
        </p:nvSpPr>
        <p:spPr>
          <a:xfrm>
            <a:off x="2288704" y="1265105"/>
            <a:ext cx="4576190" cy="721004"/>
          </a:xfrm>
          <a:prstGeom prst="rect">
            <a:avLst/>
          </a:prstGeom>
          <a:noFill/>
        </p:spPr>
        <p:txBody>
          <a:bodyPr wrap="square" rtlCol="0" anchor="ctr">
            <a:noAutofit/>
          </a:bodyPr>
          <a:lstStyle/>
          <a:p>
            <a:pPr marL="285750" indent="-285750" defTabSz="914247">
              <a:spcAft>
                <a:spcPts val="300"/>
              </a:spcAft>
              <a:buFont typeface="Wingdings" panose="05000000000000000000" pitchFamily="2" charset="2"/>
              <a:buChar char="ü"/>
            </a:pPr>
            <a:r>
              <a:rPr lang="es-ES" sz="1100" dirty="0" smtClean="0">
                <a:solidFill>
                  <a:srgbClr val="002060"/>
                </a:solidFill>
              </a:rPr>
              <a:t>Ciudades que cuenten con </a:t>
            </a:r>
            <a:r>
              <a:rPr lang="es-ES" sz="1100" b="1" dirty="0" smtClean="0">
                <a:solidFill>
                  <a:srgbClr val="002060"/>
                </a:solidFill>
              </a:rPr>
              <a:t>barrios históricos de uso turístico </a:t>
            </a:r>
            <a:r>
              <a:rPr lang="es-ES" sz="1100" dirty="0" smtClean="0">
                <a:solidFill>
                  <a:srgbClr val="002060"/>
                </a:solidFill>
              </a:rPr>
              <a:t>dentro de su oferta</a:t>
            </a:r>
          </a:p>
          <a:p>
            <a:pPr marL="285750" indent="-285750" defTabSz="914247">
              <a:spcAft>
                <a:spcPts val="300"/>
              </a:spcAft>
              <a:buFont typeface="Wingdings" panose="05000000000000000000" pitchFamily="2" charset="2"/>
              <a:buChar char="ü"/>
            </a:pPr>
            <a:r>
              <a:rPr lang="es-ES" sz="1100" dirty="0" smtClean="0">
                <a:solidFill>
                  <a:srgbClr val="002060"/>
                </a:solidFill>
              </a:rPr>
              <a:t>Referentes en </a:t>
            </a:r>
            <a:r>
              <a:rPr lang="es-ES" sz="1100" b="1" dirty="0" smtClean="0">
                <a:solidFill>
                  <a:srgbClr val="002060"/>
                </a:solidFill>
              </a:rPr>
              <a:t>soporte institucional </a:t>
            </a:r>
            <a:r>
              <a:rPr lang="es-ES" sz="1100" dirty="0" smtClean="0">
                <a:solidFill>
                  <a:srgbClr val="002060"/>
                </a:solidFill>
              </a:rPr>
              <a:t>a la </a:t>
            </a:r>
            <a:r>
              <a:rPr lang="es-ES" sz="1100" b="1" dirty="0" smtClean="0">
                <a:solidFill>
                  <a:srgbClr val="002060"/>
                </a:solidFill>
              </a:rPr>
              <a:t>gestión del desarrollo del destino</a:t>
            </a:r>
            <a:endParaRPr lang="es-ES" sz="1600" b="1" dirty="0">
              <a:solidFill>
                <a:srgbClr val="002060"/>
              </a:solidFill>
            </a:endParaRPr>
          </a:p>
        </p:txBody>
      </p:sp>
      <p:sp>
        <p:nvSpPr>
          <p:cNvPr id="35" name="TextBox 34"/>
          <p:cNvSpPr txBox="1"/>
          <p:nvPr/>
        </p:nvSpPr>
        <p:spPr>
          <a:xfrm>
            <a:off x="2288704" y="2093160"/>
            <a:ext cx="4576190" cy="721004"/>
          </a:xfrm>
          <a:prstGeom prst="rect">
            <a:avLst/>
          </a:prstGeom>
          <a:noFill/>
        </p:spPr>
        <p:txBody>
          <a:bodyPr wrap="square" rtlCol="0" anchor="ctr">
            <a:noAutofit/>
          </a:bodyPr>
          <a:lstStyle/>
          <a:p>
            <a:pPr marL="285750" indent="-285750" defTabSz="914247">
              <a:spcAft>
                <a:spcPts val="300"/>
              </a:spcAft>
              <a:buFont typeface="Wingdings" panose="05000000000000000000" pitchFamily="2" charset="2"/>
              <a:buChar char="ü"/>
            </a:pPr>
            <a:r>
              <a:rPr lang="es-ES" sz="1100" dirty="0" smtClean="0">
                <a:solidFill>
                  <a:srgbClr val="002060"/>
                </a:solidFill>
              </a:rPr>
              <a:t>Destinos-ciudad maduros, posicionados a nivel tanto </a:t>
            </a:r>
            <a:r>
              <a:rPr lang="es-ES" sz="1100" b="1" dirty="0" smtClean="0">
                <a:solidFill>
                  <a:srgbClr val="002060"/>
                </a:solidFill>
              </a:rPr>
              <a:t>nacional como internacional</a:t>
            </a:r>
            <a:r>
              <a:rPr lang="es-ES" sz="1100" dirty="0" smtClean="0">
                <a:solidFill>
                  <a:srgbClr val="002060"/>
                </a:solidFill>
              </a:rPr>
              <a:t>, con volumen de llegadas relevante</a:t>
            </a:r>
          </a:p>
          <a:p>
            <a:pPr marL="285750" indent="-285750" defTabSz="914247">
              <a:spcAft>
                <a:spcPts val="300"/>
              </a:spcAft>
              <a:buFont typeface="Wingdings" panose="05000000000000000000" pitchFamily="2" charset="2"/>
              <a:buChar char="ü"/>
            </a:pPr>
            <a:r>
              <a:rPr lang="es-ES" sz="1100" dirty="0" smtClean="0">
                <a:solidFill>
                  <a:srgbClr val="002060"/>
                </a:solidFill>
              </a:rPr>
              <a:t>Destinos-ciudad con </a:t>
            </a:r>
            <a:r>
              <a:rPr lang="es-ES" sz="1100" b="1" dirty="0" smtClean="0">
                <a:solidFill>
                  <a:srgbClr val="002060"/>
                </a:solidFill>
              </a:rPr>
              <a:t>creciente importancia y posicionamiento en la región </a:t>
            </a:r>
            <a:r>
              <a:rPr lang="es-ES" sz="1100" dirty="0" smtClean="0">
                <a:solidFill>
                  <a:srgbClr val="002060"/>
                </a:solidFill>
              </a:rPr>
              <a:t>(Medellín)</a:t>
            </a:r>
            <a:endParaRPr lang="es-ES" sz="1600" dirty="0">
              <a:solidFill>
                <a:srgbClr val="002060"/>
              </a:solidFill>
            </a:endParaRPr>
          </a:p>
        </p:txBody>
      </p:sp>
      <p:sp>
        <p:nvSpPr>
          <p:cNvPr id="37" name="TextBox 36"/>
          <p:cNvSpPr txBox="1"/>
          <p:nvPr/>
        </p:nvSpPr>
        <p:spPr>
          <a:xfrm>
            <a:off x="2288704" y="2924944"/>
            <a:ext cx="4576190" cy="721004"/>
          </a:xfrm>
          <a:prstGeom prst="rect">
            <a:avLst/>
          </a:prstGeom>
          <a:noFill/>
        </p:spPr>
        <p:txBody>
          <a:bodyPr wrap="square" rtlCol="0" anchor="ctr">
            <a:noAutofit/>
          </a:bodyPr>
          <a:lstStyle/>
          <a:p>
            <a:pPr marL="285750" indent="-285750" defTabSz="914247">
              <a:spcAft>
                <a:spcPts val="300"/>
              </a:spcAft>
              <a:buFont typeface="Wingdings" panose="05000000000000000000" pitchFamily="2" charset="2"/>
              <a:buChar char="ü"/>
            </a:pPr>
            <a:r>
              <a:rPr lang="es-ES" sz="1100" dirty="0" smtClean="0">
                <a:solidFill>
                  <a:srgbClr val="002060"/>
                </a:solidFill>
              </a:rPr>
              <a:t>Destinos-ciudad </a:t>
            </a:r>
            <a:r>
              <a:rPr lang="es-ES" sz="1100" b="1" dirty="0" smtClean="0">
                <a:solidFill>
                  <a:srgbClr val="002060"/>
                </a:solidFill>
              </a:rPr>
              <a:t>referentes a nivel internacional</a:t>
            </a:r>
            <a:r>
              <a:rPr lang="es-ES" sz="1100" dirty="0" smtClean="0">
                <a:solidFill>
                  <a:srgbClr val="002060"/>
                </a:solidFill>
              </a:rPr>
              <a:t>: Barcelona, Madrid, San Francisco, Berlín</a:t>
            </a:r>
          </a:p>
          <a:p>
            <a:pPr marL="285750" indent="-285750" defTabSz="914247">
              <a:spcAft>
                <a:spcPts val="300"/>
              </a:spcAft>
              <a:buFont typeface="Wingdings" panose="05000000000000000000" pitchFamily="2" charset="2"/>
              <a:buChar char="ü"/>
            </a:pPr>
            <a:r>
              <a:rPr lang="es-ES" sz="1100" dirty="0" smtClean="0">
                <a:solidFill>
                  <a:srgbClr val="002060"/>
                </a:solidFill>
              </a:rPr>
              <a:t>Destinos-ciudad </a:t>
            </a:r>
            <a:r>
              <a:rPr lang="es-ES" sz="1100" b="1" dirty="0" smtClean="0">
                <a:solidFill>
                  <a:srgbClr val="002060"/>
                </a:solidFill>
              </a:rPr>
              <a:t>referentes a nivel regional, consolidados o en crecimiento</a:t>
            </a:r>
            <a:r>
              <a:rPr lang="es-ES" sz="1100" dirty="0" smtClean="0">
                <a:solidFill>
                  <a:srgbClr val="002060"/>
                </a:solidFill>
              </a:rPr>
              <a:t>: Buenos Aires, Medellín</a:t>
            </a:r>
          </a:p>
        </p:txBody>
      </p:sp>
      <p:sp>
        <p:nvSpPr>
          <p:cNvPr id="38" name="Freeform 63"/>
          <p:cNvSpPr>
            <a:spLocks noEditPoints="1"/>
          </p:cNvSpPr>
          <p:nvPr/>
        </p:nvSpPr>
        <p:spPr bwMode="auto">
          <a:xfrm>
            <a:off x="424352" y="1442135"/>
            <a:ext cx="322174" cy="290512"/>
          </a:xfrm>
          <a:custGeom>
            <a:avLst/>
            <a:gdLst>
              <a:gd name="T0" fmla="*/ 238 w 661"/>
              <a:gd name="T1" fmla="*/ 52 h 647"/>
              <a:gd name="T2" fmla="*/ 52 w 661"/>
              <a:gd name="T3" fmla="*/ 51 h 647"/>
              <a:gd name="T4" fmla="*/ 52 w 661"/>
              <a:gd name="T5" fmla="*/ 238 h 647"/>
              <a:gd name="T6" fmla="*/ 145 w 661"/>
              <a:gd name="T7" fmla="*/ 277 h 647"/>
              <a:gd name="T8" fmla="*/ 42 w 661"/>
              <a:gd name="T9" fmla="*/ 277 h 647"/>
              <a:gd name="T10" fmla="*/ 13 w 661"/>
              <a:gd name="T11" fmla="*/ 306 h 647"/>
              <a:gd name="T12" fmla="*/ 13 w 661"/>
              <a:gd name="T13" fmla="*/ 367 h 647"/>
              <a:gd name="T14" fmla="*/ 42 w 661"/>
              <a:gd name="T15" fmla="*/ 396 h 647"/>
              <a:gd name="T16" fmla="*/ 66 w 661"/>
              <a:gd name="T17" fmla="*/ 396 h 647"/>
              <a:gd name="T18" fmla="*/ 66 w 661"/>
              <a:gd name="T19" fmla="*/ 594 h 647"/>
              <a:gd name="T20" fmla="*/ 119 w 661"/>
              <a:gd name="T21" fmla="*/ 647 h 647"/>
              <a:gd name="T22" fmla="*/ 542 w 661"/>
              <a:gd name="T23" fmla="*/ 647 h 647"/>
              <a:gd name="T24" fmla="*/ 595 w 661"/>
              <a:gd name="T25" fmla="*/ 594 h 647"/>
              <a:gd name="T26" fmla="*/ 595 w 661"/>
              <a:gd name="T27" fmla="*/ 396 h 647"/>
              <a:gd name="T28" fmla="*/ 619 w 661"/>
              <a:gd name="T29" fmla="*/ 396 h 647"/>
              <a:gd name="T30" fmla="*/ 648 w 661"/>
              <a:gd name="T31" fmla="*/ 367 h 647"/>
              <a:gd name="T32" fmla="*/ 648 w 661"/>
              <a:gd name="T33" fmla="*/ 306 h 647"/>
              <a:gd name="T34" fmla="*/ 619 w 661"/>
              <a:gd name="T35" fmla="*/ 277 h 647"/>
              <a:gd name="T36" fmla="*/ 516 w 661"/>
              <a:gd name="T37" fmla="*/ 277 h 647"/>
              <a:gd name="T38" fmla="*/ 609 w 661"/>
              <a:gd name="T39" fmla="*/ 238 h 647"/>
              <a:gd name="T40" fmla="*/ 609 w 661"/>
              <a:gd name="T41" fmla="*/ 51 h 647"/>
              <a:gd name="T42" fmla="*/ 423 w 661"/>
              <a:gd name="T43" fmla="*/ 52 h 647"/>
              <a:gd name="T44" fmla="*/ 330 w 661"/>
              <a:gd name="T45" fmla="*/ 145 h 647"/>
              <a:gd name="T46" fmla="*/ 238 w 661"/>
              <a:gd name="T47" fmla="*/ 52 h 647"/>
              <a:gd name="T48" fmla="*/ 399 w 661"/>
              <a:gd name="T49" fmla="*/ 168 h 647"/>
              <a:gd name="T50" fmla="*/ 469 w 661"/>
              <a:gd name="T51" fmla="*/ 98 h 647"/>
              <a:gd name="T52" fmla="*/ 562 w 661"/>
              <a:gd name="T53" fmla="*/ 98 h 647"/>
              <a:gd name="T54" fmla="*/ 562 w 661"/>
              <a:gd name="T55" fmla="*/ 192 h 647"/>
              <a:gd name="T56" fmla="*/ 515 w 661"/>
              <a:gd name="T57" fmla="*/ 211 h 647"/>
              <a:gd name="T58" fmla="*/ 419 w 661"/>
              <a:gd name="T59" fmla="*/ 211 h 647"/>
              <a:gd name="T60" fmla="*/ 393 w 661"/>
              <a:gd name="T61" fmla="*/ 184 h 647"/>
              <a:gd name="T62" fmla="*/ 399 w 661"/>
              <a:gd name="T63" fmla="*/ 168 h 647"/>
              <a:gd name="T64" fmla="*/ 192 w 661"/>
              <a:gd name="T65" fmla="*/ 98 h 647"/>
              <a:gd name="T66" fmla="*/ 260 w 661"/>
              <a:gd name="T67" fmla="*/ 166 h 647"/>
              <a:gd name="T68" fmla="*/ 260 w 661"/>
              <a:gd name="T69" fmla="*/ 166 h 647"/>
              <a:gd name="T70" fmla="*/ 268 w 661"/>
              <a:gd name="T71" fmla="*/ 184 h 647"/>
              <a:gd name="T72" fmla="*/ 241 w 661"/>
              <a:gd name="T73" fmla="*/ 211 h 647"/>
              <a:gd name="T74" fmla="*/ 145 w 661"/>
              <a:gd name="T75" fmla="*/ 211 h 647"/>
              <a:gd name="T76" fmla="*/ 99 w 661"/>
              <a:gd name="T77" fmla="*/ 192 h 647"/>
              <a:gd name="T78" fmla="*/ 99 w 661"/>
              <a:gd name="T79" fmla="*/ 98 h 647"/>
              <a:gd name="T80" fmla="*/ 192 w 661"/>
              <a:gd name="T81" fmla="*/ 98 h 647"/>
              <a:gd name="T82" fmla="*/ 264 w 661"/>
              <a:gd name="T83" fmla="*/ 277 h 647"/>
              <a:gd name="T84" fmla="*/ 396 w 661"/>
              <a:gd name="T85" fmla="*/ 277 h 647"/>
              <a:gd name="T86" fmla="*/ 396 w 661"/>
              <a:gd name="T87" fmla="*/ 552 h 647"/>
              <a:gd name="T88" fmla="*/ 367 w 661"/>
              <a:gd name="T89" fmla="*/ 581 h 647"/>
              <a:gd name="T90" fmla="*/ 293 w 661"/>
              <a:gd name="T91" fmla="*/ 581 h 647"/>
              <a:gd name="T92" fmla="*/ 264 w 661"/>
              <a:gd name="T93" fmla="*/ 552 h 647"/>
              <a:gd name="T94" fmla="*/ 264 w 661"/>
              <a:gd name="T95" fmla="*/ 27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1" h="647">
                <a:moveTo>
                  <a:pt x="238" y="52"/>
                </a:moveTo>
                <a:cubicBezTo>
                  <a:pt x="186" y="1"/>
                  <a:pt x="103" y="0"/>
                  <a:pt x="52" y="51"/>
                </a:cubicBezTo>
                <a:cubicBezTo>
                  <a:pt x="0" y="103"/>
                  <a:pt x="0" y="187"/>
                  <a:pt x="52" y="238"/>
                </a:cubicBezTo>
                <a:cubicBezTo>
                  <a:pt x="78" y="264"/>
                  <a:pt x="111" y="277"/>
                  <a:pt x="145" y="277"/>
                </a:cubicBezTo>
                <a:cubicBezTo>
                  <a:pt x="42" y="277"/>
                  <a:pt x="42" y="277"/>
                  <a:pt x="42" y="277"/>
                </a:cubicBezTo>
                <a:cubicBezTo>
                  <a:pt x="26" y="277"/>
                  <a:pt x="13" y="290"/>
                  <a:pt x="13" y="306"/>
                </a:cubicBezTo>
                <a:cubicBezTo>
                  <a:pt x="13" y="367"/>
                  <a:pt x="13" y="367"/>
                  <a:pt x="13" y="367"/>
                </a:cubicBezTo>
                <a:cubicBezTo>
                  <a:pt x="13" y="383"/>
                  <a:pt x="26" y="396"/>
                  <a:pt x="42" y="396"/>
                </a:cubicBezTo>
                <a:cubicBezTo>
                  <a:pt x="66" y="396"/>
                  <a:pt x="66" y="396"/>
                  <a:pt x="66" y="396"/>
                </a:cubicBezTo>
                <a:cubicBezTo>
                  <a:pt x="66" y="594"/>
                  <a:pt x="66" y="594"/>
                  <a:pt x="66" y="594"/>
                </a:cubicBezTo>
                <a:cubicBezTo>
                  <a:pt x="66" y="623"/>
                  <a:pt x="90" y="647"/>
                  <a:pt x="119" y="647"/>
                </a:cubicBezTo>
                <a:cubicBezTo>
                  <a:pt x="542" y="647"/>
                  <a:pt x="542" y="647"/>
                  <a:pt x="542" y="647"/>
                </a:cubicBezTo>
                <a:cubicBezTo>
                  <a:pt x="571" y="647"/>
                  <a:pt x="595" y="623"/>
                  <a:pt x="595" y="594"/>
                </a:cubicBezTo>
                <a:cubicBezTo>
                  <a:pt x="595" y="396"/>
                  <a:pt x="595" y="396"/>
                  <a:pt x="595" y="396"/>
                </a:cubicBezTo>
                <a:cubicBezTo>
                  <a:pt x="619" y="396"/>
                  <a:pt x="619" y="396"/>
                  <a:pt x="619" y="396"/>
                </a:cubicBezTo>
                <a:cubicBezTo>
                  <a:pt x="635" y="396"/>
                  <a:pt x="648" y="383"/>
                  <a:pt x="648" y="367"/>
                </a:cubicBezTo>
                <a:cubicBezTo>
                  <a:pt x="648" y="306"/>
                  <a:pt x="648" y="306"/>
                  <a:pt x="648" y="306"/>
                </a:cubicBezTo>
                <a:cubicBezTo>
                  <a:pt x="648" y="290"/>
                  <a:pt x="635" y="277"/>
                  <a:pt x="619" y="277"/>
                </a:cubicBezTo>
                <a:cubicBezTo>
                  <a:pt x="516" y="277"/>
                  <a:pt x="516" y="277"/>
                  <a:pt x="516" y="277"/>
                </a:cubicBezTo>
                <a:cubicBezTo>
                  <a:pt x="550" y="277"/>
                  <a:pt x="583" y="264"/>
                  <a:pt x="609" y="238"/>
                </a:cubicBezTo>
                <a:cubicBezTo>
                  <a:pt x="661" y="187"/>
                  <a:pt x="661" y="103"/>
                  <a:pt x="609" y="51"/>
                </a:cubicBezTo>
                <a:cubicBezTo>
                  <a:pt x="557" y="0"/>
                  <a:pt x="475" y="1"/>
                  <a:pt x="423" y="52"/>
                </a:cubicBezTo>
                <a:cubicBezTo>
                  <a:pt x="330" y="145"/>
                  <a:pt x="330" y="145"/>
                  <a:pt x="330" y="145"/>
                </a:cubicBezTo>
                <a:lnTo>
                  <a:pt x="238" y="52"/>
                </a:lnTo>
                <a:close/>
                <a:moveTo>
                  <a:pt x="399" y="168"/>
                </a:moveTo>
                <a:cubicBezTo>
                  <a:pt x="469" y="98"/>
                  <a:pt x="469" y="98"/>
                  <a:pt x="469" y="98"/>
                </a:cubicBezTo>
                <a:cubicBezTo>
                  <a:pt x="495" y="72"/>
                  <a:pt x="536" y="72"/>
                  <a:pt x="562" y="98"/>
                </a:cubicBezTo>
                <a:cubicBezTo>
                  <a:pt x="588" y="124"/>
                  <a:pt x="588" y="166"/>
                  <a:pt x="562" y="192"/>
                </a:cubicBezTo>
                <a:cubicBezTo>
                  <a:pt x="549" y="204"/>
                  <a:pt x="532" y="211"/>
                  <a:pt x="515" y="211"/>
                </a:cubicBezTo>
                <a:cubicBezTo>
                  <a:pt x="419" y="211"/>
                  <a:pt x="419" y="211"/>
                  <a:pt x="419" y="211"/>
                </a:cubicBezTo>
                <a:cubicBezTo>
                  <a:pt x="405" y="211"/>
                  <a:pt x="393" y="199"/>
                  <a:pt x="393" y="184"/>
                </a:cubicBezTo>
                <a:cubicBezTo>
                  <a:pt x="393" y="178"/>
                  <a:pt x="395" y="172"/>
                  <a:pt x="399" y="168"/>
                </a:cubicBezTo>
                <a:close/>
                <a:moveTo>
                  <a:pt x="192" y="98"/>
                </a:moveTo>
                <a:cubicBezTo>
                  <a:pt x="260" y="166"/>
                  <a:pt x="260" y="166"/>
                  <a:pt x="260" y="166"/>
                </a:cubicBezTo>
                <a:cubicBezTo>
                  <a:pt x="260" y="166"/>
                  <a:pt x="260" y="166"/>
                  <a:pt x="260" y="166"/>
                </a:cubicBezTo>
                <a:cubicBezTo>
                  <a:pt x="265" y="171"/>
                  <a:pt x="268" y="177"/>
                  <a:pt x="268" y="184"/>
                </a:cubicBezTo>
                <a:cubicBezTo>
                  <a:pt x="268" y="199"/>
                  <a:pt x="256" y="211"/>
                  <a:pt x="241" y="211"/>
                </a:cubicBezTo>
                <a:cubicBezTo>
                  <a:pt x="145" y="211"/>
                  <a:pt x="145" y="211"/>
                  <a:pt x="145" y="211"/>
                </a:cubicBezTo>
                <a:cubicBezTo>
                  <a:pt x="128" y="211"/>
                  <a:pt x="111" y="204"/>
                  <a:pt x="99" y="192"/>
                </a:cubicBezTo>
                <a:cubicBezTo>
                  <a:pt x="73" y="166"/>
                  <a:pt x="73" y="124"/>
                  <a:pt x="99" y="98"/>
                </a:cubicBezTo>
                <a:cubicBezTo>
                  <a:pt x="124" y="72"/>
                  <a:pt x="166" y="72"/>
                  <a:pt x="192" y="98"/>
                </a:cubicBezTo>
                <a:close/>
                <a:moveTo>
                  <a:pt x="264" y="277"/>
                </a:moveTo>
                <a:cubicBezTo>
                  <a:pt x="396" y="277"/>
                  <a:pt x="396" y="277"/>
                  <a:pt x="396" y="277"/>
                </a:cubicBezTo>
                <a:cubicBezTo>
                  <a:pt x="396" y="552"/>
                  <a:pt x="396" y="552"/>
                  <a:pt x="396" y="552"/>
                </a:cubicBezTo>
                <a:cubicBezTo>
                  <a:pt x="396" y="568"/>
                  <a:pt x="384" y="581"/>
                  <a:pt x="367" y="581"/>
                </a:cubicBezTo>
                <a:cubicBezTo>
                  <a:pt x="293" y="581"/>
                  <a:pt x="293" y="581"/>
                  <a:pt x="293" y="581"/>
                </a:cubicBezTo>
                <a:cubicBezTo>
                  <a:pt x="277" y="581"/>
                  <a:pt x="264" y="568"/>
                  <a:pt x="264" y="552"/>
                </a:cubicBezTo>
                <a:lnTo>
                  <a:pt x="264" y="27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247"/>
            <a:endParaRPr lang="es-ES" dirty="0">
              <a:solidFill>
                <a:srgbClr val="002776"/>
              </a:solidFill>
            </a:endParaRPr>
          </a:p>
        </p:txBody>
      </p:sp>
      <p:grpSp>
        <p:nvGrpSpPr>
          <p:cNvPr id="39" name="Group 432"/>
          <p:cNvGrpSpPr/>
          <p:nvPr/>
        </p:nvGrpSpPr>
        <p:grpSpPr>
          <a:xfrm>
            <a:off x="416496" y="3117506"/>
            <a:ext cx="334189" cy="331096"/>
            <a:chOff x="4727152" y="1949120"/>
            <a:chExt cx="222130" cy="220074"/>
          </a:xfrm>
          <a:solidFill>
            <a:schemeClr val="bg1"/>
          </a:solidFill>
        </p:grpSpPr>
        <p:sp>
          <p:nvSpPr>
            <p:cNvPr id="40" name="Freeform 530"/>
            <p:cNvSpPr>
              <a:spLocks noEditPoints="1"/>
            </p:cNvSpPr>
            <p:nvPr/>
          </p:nvSpPr>
          <p:spPr bwMode="auto">
            <a:xfrm>
              <a:off x="4887579" y="1949120"/>
              <a:ext cx="61703" cy="100782"/>
            </a:xfrm>
            <a:custGeom>
              <a:avLst/>
              <a:gdLst>
                <a:gd name="T0" fmla="*/ 33 w 33"/>
                <a:gd name="T1" fmla="*/ 16 h 53"/>
                <a:gd name="T2" fmla="*/ 17 w 33"/>
                <a:gd name="T3" fmla="*/ 0 h 53"/>
                <a:gd name="T4" fmla="*/ 0 w 33"/>
                <a:gd name="T5" fmla="*/ 16 h 53"/>
                <a:gd name="T6" fmla="*/ 3 w 33"/>
                <a:gd name="T7" fmla="*/ 25 h 53"/>
                <a:gd name="T8" fmla="*/ 3 w 33"/>
                <a:gd name="T9" fmla="*/ 25 h 53"/>
                <a:gd name="T10" fmla="*/ 17 w 33"/>
                <a:gd name="T11" fmla="*/ 53 h 53"/>
                <a:gd name="T12" fmla="*/ 31 w 33"/>
                <a:gd name="T13" fmla="*/ 25 h 53"/>
                <a:gd name="T14" fmla="*/ 31 w 33"/>
                <a:gd name="T15" fmla="*/ 25 h 53"/>
                <a:gd name="T16" fmla="*/ 33 w 33"/>
                <a:gd name="T17" fmla="*/ 16 h 53"/>
                <a:gd name="T18" fmla="*/ 17 w 33"/>
                <a:gd name="T19" fmla="*/ 25 h 53"/>
                <a:gd name="T20" fmla="*/ 9 w 33"/>
                <a:gd name="T21" fmla="*/ 16 h 53"/>
                <a:gd name="T22" fmla="*/ 17 w 33"/>
                <a:gd name="T23" fmla="*/ 8 h 53"/>
                <a:gd name="T24" fmla="*/ 25 w 33"/>
                <a:gd name="T25" fmla="*/ 16 h 53"/>
                <a:gd name="T26" fmla="*/ 17 w 33"/>
                <a:gd name="T27" fmla="*/ 2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53">
                  <a:moveTo>
                    <a:pt x="33" y="16"/>
                  </a:moveTo>
                  <a:cubicBezTo>
                    <a:pt x="33" y="7"/>
                    <a:pt x="26" y="0"/>
                    <a:pt x="17" y="0"/>
                  </a:cubicBezTo>
                  <a:cubicBezTo>
                    <a:pt x="8" y="0"/>
                    <a:pt x="0" y="7"/>
                    <a:pt x="0" y="16"/>
                  </a:cubicBezTo>
                  <a:cubicBezTo>
                    <a:pt x="0" y="19"/>
                    <a:pt x="1" y="22"/>
                    <a:pt x="3" y="25"/>
                  </a:cubicBezTo>
                  <a:cubicBezTo>
                    <a:pt x="3" y="25"/>
                    <a:pt x="3" y="25"/>
                    <a:pt x="3" y="25"/>
                  </a:cubicBezTo>
                  <a:cubicBezTo>
                    <a:pt x="17" y="53"/>
                    <a:pt x="17" y="53"/>
                    <a:pt x="17" y="53"/>
                  </a:cubicBezTo>
                  <a:cubicBezTo>
                    <a:pt x="31" y="25"/>
                    <a:pt x="31" y="25"/>
                    <a:pt x="31" y="25"/>
                  </a:cubicBezTo>
                  <a:cubicBezTo>
                    <a:pt x="31" y="25"/>
                    <a:pt x="31" y="25"/>
                    <a:pt x="31" y="25"/>
                  </a:cubicBezTo>
                  <a:cubicBezTo>
                    <a:pt x="32" y="22"/>
                    <a:pt x="33" y="19"/>
                    <a:pt x="33" y="16"/>
                  </a:cubicBezTo>
                  <a:close/>
                  <a:moveTo>
                    <a:pt x="17" y="25"/>
                  </a:moveTo>
                  <a:cubicBezTo>
                    <a:pt x="12" y="25"/>
                    <a:pt x="9" y="21"/>
                    <a:pt x="9" y="16"/>
                  </a:cubicBezTo>
                  <a:cubicBezTo>
                    <a:pt x="9" y="12"/>
                    <a:pt x="12" y="8"/>
                    <a:pt x="17" y="8"/>
                  </a:cubicBezTo>
                  <a:cubicBezTo>
                    <a:pt x="21" y="8"/>
                    <a:pt x="25" y="12"/>
                    <a:pt x="25" y="16"/>
                  </a:cubicBezTo>
                  <a:cubicBezTo>
                    <a:pt x="25" y="21"/>
                    <a:pt x="21" y="25"/>
                    <a:pt x="17"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247"/>
              <a:endParaRPr lang="es-ES_tradnl">
                <a:solidFill>
                  <a:srgbClr val="002776"/>
                </a:solidFill>
              </a:endParaRPr>
            </a:p>
          </p:txBody>
        </p:sp>
        <p:sp>
          <p:nvSpPr>
            <p:cNvPr id="41" name="Freeform 531"/>
            <p:cNvSpPr>
              <a:spLocks/>
            </p:cNvSpPr>
            <p:nvPr/>
          </p:nvSpPr>
          <p:spPr bwMode="auto">
            <a:xfrm>
              <a:off x="4727152" y="1982028"/>
              <a:ext cx="65816" cy="185108"/>
            </a:xfrm>
            <a:custGeom>
              <a:avLst/>
              <a:gdLst>
                <a:gd name="T0" fmla="*/ 0 w 32"/>
                <a:gd name="T1" fmla="*/ 0 h 90"/>
                <a:gd name="T2" fmla="*/ 0 w 32"/>
                <a:gd name="T3" fmla="*/ 77 h 90"/>
                <a:gd name="T4" fmla="*/ 32 w 32"/>
                <a:gd name="T5" fmla="*/ 90 h 90"/>
                <a:gd name="T6" fmla="*/ 32 w 32"/>
                <a:gd name="T7" fmla="*/ 12 h 90"/>
                <a:gd name="T8" fmla="*/ 0 w 32"/>
                <a:gd name="T9" fmla="*/ 0 h 90"/>
              </a:gdLst>
              <a:ahLst/>
              <a:cxnLst>
                <a:cxn ang="0">
                  <a:pos x="T0" y="T1"/>
                </a:cxn>
                <a:cxn ang="0">
                  <a:pos x="T2" y="T3"/>
                </a:cxn>
                <a:cxn ang="0">
                  <a:pos x="T4" y="T5"/>
                </a:cxn>
                <a:cxn ang="0">
                  <a:pos x="T6" y="T7"/>
                </a:cxn>
                <a:cxn ang="0">
                  <a:pos x="T8" y="T9"/>
                </a:cxn>
              </a:cxnLst>
              <a:rect l="0" t="0" r="r" b="b"/>
              <a:pathLst>
                <a:path w="32" h="90">
                  <a:moveTo>
                    <a:pt x="0" y="0"/>
                  </a:moveTo>
                  <a:lnTo>
                    <a:pt x="0" y="77"/>
                  </a:lnTo>
                  <a:lnTo>
                    <a:pt x="32" y="90"/>
                  </a:lnTo>
                  <a:lnTo>
                    <a:pt x="32" y="1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247"/>
              <a:endParaRPr lang="es-ES_tradnl">
                <a:solidFill>
                  <a:srgbClr val="002776"/>
                </a:solidFill>
              </a:endParaRPr>
            </a:p>
          </p:txBody>
        </p:sp>
        <p:sp>
          <p:nvSpPr>
            <p:cNvPr id="42" name="Freeform 532"/>
            <p:cNvSpPr>
              <a:spLocks/>
            </p:cNvSpPr>
            <p:nvPr/>
          </p:nvSpPr>
          <p:spPr bwMode="auto">
            <a:xfrm>
              <a:off x="4803253" y="1982028"/>
              <a:ext cx="59647" cy="187166"/>
            </a:xfrm>
            <a:custGeom>
              <a:avLst/>
              <a:gdLst>
                <a:gd name="T0" fmla="*/ 29 w 29"/>
                <a:gd name="T1" fmla="*/ 0 h 91"/>
                <a:gd name="T2" fmla="*/ 0 w 29"/>
                <a:gd name="T3" fmla="*/ 14 h 91"/>
                <a:gd name="T4" fmla="*/ 0 w 29"/>
                <a:gd name="T5" fmla="*/ 91 h 91"/>
                <a:gd name="T6" fmla="*/ 29 w 29"/>
                <a:gd name="T7" fmla="*/ 76 h 91"/>
                <a:gd name="T8" fmla="*/ 29 w 29"/>
                <a:gd name="T9" fmla="*/ 0 h 91"/>
              </a:gdLst>
              <a:ahLst/>
              <a:cxnLst>
                <a:cxn ang="0">
                  <a:pos x="T0" y="T1"/>
                </a:cxn>
                <a:cxn ang="0">
                  <a:pos x="T2" y="T3"/>
                </a:cxn>
                <a:cxn ang="0">
                  <a:pos x="T4" y="T5"/>
                </a:cxn>
                <a:cxn ang="0">
                  <a:pos x="T6" y="T7"/>
                </a:cxn>
                <a:cxn ang="0">
                  <a:pos x="T8" y="T9"/>
                </a:cxn>
              </a:cxnLst>
              <a:rect l="0" t="0" r="r" b="b"/>
              <a:pathLst>
                <a:path w="29" h="91">
                  <a:moveTo>
                    <a:pt x="29" y="0"/>
                  </a:moveTo>
                  <a:lnTo>
                    <a:pt x="0" y="14"/>
                  </a:lnTo>
                  <a:lnTo>
                    <a:pt x="0" y="91"/>
                  </a:lnTo>
                  <a:lnTo>
                    <a:pt x="29" y="76"/>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247"/>
              <a:endParaRPr lang="es-ES_tradnl">
                <a:solidFill>
                  <a:srgbClr val="002776"/>
                </a:solidFill>
              </a:endParaRPr>
            </a:p>
          </p:txBody>
        </p:sp>
        <p:sp>
          <p:nvSpPr>
            <p:cNvPr id="43" name="Freeform 533"/>
            <p:cNvSpPr>
              <a:spLocks/>
            </p:cNvSpPr>
            <p:nvPr/>
          </p:nvSpPr>
          <p:spPr bwMode="auto">
            <a:xfrm>
              <a:off x="4871125" y="1982028"/>
              <a:ext cx="67874" cy="187166"/>
            </a:xfrm>
            <a:custGeom>
              <a:avLst/>
              <a:gdLst>
                <a:gd name="T0" fmla="*/ 23 w 33"/>
                <a:gd name="T1" fmla="*/ 45 h 91"/>
                <a:gd name="T2" fmla="*/ 0 w 33"/>
                <a:gd name="T3" fmla="*/ 0 h 91"/>
                <a:gd name="T4" fmla="*/ 0 w 33"/>
                <a:gd name="T5" fmla="*/ 76 h 91"/>
                <a:gd name="T6" fmla="*/ 33 w 33"/>
                <a:gd name="T7" fmla="*/ 91 h 91"/>
                <a:gd name="T8" fmla="*/ 33 w 33"/>
                <a:gd name="T9" fmla="*/ 33 h 91"/>
                <a:gd name="T10" fmla="*/ 23 w 33"/>
                <a:gd name="T11" fmla="*/ 45 h 91"/>
              </a:gdLst>
              <a:ahLst/>
              <a:cxnLst>
                <a:cxn ang="0">
                  <a:pos x="T0" y="T1"/>
                </a:cxn>
                <a:cxn ang="0">
                  <a:pos x="T2" y="T3"/>
                </a:cxn>
                <a:cxn ang="0">
                  <a:pos x="T4" y="T5"/>
                </a:cxn>
                <a:cxn ang="0">
                  <a:pos x="T6" y="T7"/>
                </a:cxn>
                <a:cxn ang="0">
                  <a:pos x="T8" y="T9"/>
                </a:cxn>
                <a:cxn ang="0">
                  <a:pos x="T10" y="T11"/>
                </a:cxn>
              </a:cxnLst>
              <a:rect l="0" t="0" r="r" b="b"/>
              <a:pathLst>
                <a:path w="33" h="91">
                  <a:moveTo>
                    <a:pt x="23" y="45"/>
                  </a:moveTo>
                  <a:lnTo>
                    <a:pt x="0" y="0"/>
                  </a:lnTo>
                  <a:lnTo>
                    <a:pt x="0" y="76"/>
                  </a:lnTo>
                  <a:lnTo>
                    <a:pt x="33" y="91"/>
                  </a:lnTo>
                  <a:lnTo>
                    <a:pt x="33" y="33"/>
                  </a:lnTo>
                  <a:lnTo>
                    <a:pt x="23"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247"/>
              <a:endParaRPr lang="es-ES_tradnl">
                <a:solidFill>
                  <a:srgbClr val="002776"/>
                </a:solidFill>
              </a:endParaRPr>
            </a:p>
          </p:txBody>
        </p:sp>
      </p:grpSp>
      <p:sp>
        <p:nvSpPr>
          <p:cNvPr id="45" name="Freeform 43"/>
          <p:cNvSpPr>
            <a:spLocks/>
          </p:cNvSpPr>
          <p:nvPr/>
        </p:nvSpPr>
        <p:spPr bwMode="auto">
          <a:xfrm>
            <a:off x="445809" y="2282514"/>
            <a:ext cx="289357" cy="328372"/>
          </a:xfrm>
          <a:custGeom>
            <a:avLst/>
            <a:gdLst>
              <a:gd name="T0" fmla="*/ 219 w 555"/>
              <a:gd name="T1" fmla="*/ 165 h 635"/>
              <a:gd name="T2" fmla="*/ 220 w 555"/>
              <a:gd name="T3" fmla="*/ 165 h 635"/>
              <a:gd name="T4" fmla="*/ 229 w 555"/>
              <a:gd name="T5" fmla="*/ 185 h 635"/>
              <a:gd name="T6" fmla="*/ 203 w 555"/>
              <a:gd name="T7" fmla="*/ 212 h 635"/>
              <a:gd name="T8" fmla="*/ 53 w 555"/>
              <a:gd name="T9" fmla="*/ 212 h 635"/>
              <a:gd name="T10" fmla="*/ 0 w 555"/>
              <a:gd name="T11" fmla="*/ 265 h 635"/>
              <a:gd name="T12" fmla="*/ 0 w 555"/>
              <a:gd name="T13" fmla="*/ 367 h 635"/>
              <a:gd name="T14" fmla="*/ 27 w 555"/>
              <a:gd name="T15" fmla="*/ 393 h 635"/>
              <a:gd name="T16" fmla="*/ 47 w 555"/>
              <a:gd name="T17" fmla="*/ 384 h 635"/>
              <a:gd name="T18" fmla="*/ 51 w 555"/>
              <a:gd name="T19" fmla="*/ 379 h 635"/>
              <a:gd name="T20" fmla="*/ 106 w 555"/>
              <a:gd name="T21" fmla="*/ 357 h 635"/>
              <a:gd name="T22" fmla="*/ 185 w 555"/>
              <a:gd name="T23" fmla="*/ 437 h 635"/>
              <a:gd name="T24" fmla="*/ 106 w 555"/>
              <a:gd name="T25" fmla="*/ 516 h 635"/>
              <a:gd name="T26" fmla="*/ 51 w 555"/>
              <a:gd name="T27" fmla="*/ 494 h 635"/>
              <a:gd name="T28" fmla="*/ 47 w 555"/>
              <a:gd name="T29" fmla="*/ 489 h 635"/>
              <a:gd name="T30" fmla="*/ 26 w 555"/>
              <a:gd name="T31" fmla="*/ 480 h 635"/>
              <a:gd name="T32" fmla="*/ 0 w 555"/>
              <a:gd name="T33" fmla="*/ 506 h 635"/>
              <a:gd name="T34" fmla="*/ 0 w 555"/>
              <a:gd name="T35" fmla="*/ 582 h 635"/>
              <a:gd name="T36" fmla="*/ 53 w 555"/>
              <a:gd name="T37" fmla="*/ 635 h 635"/>
              <a:gd name="T38" fmla="*/ 502 w 555"/>
              <a:gd name="T39" fmla="*/ 635 h 635"/>
              <a:gd name="T40" fmla="*/ 555 w 555"/>
              <a:gd name="T41" fmla="*/ 582 h 635"/>
              <a:gd name="T42" fmla="*/ 555 w 555"/>
              <a:gd name="T43" fmla="*/ 467 h 635"/>
              <a:gd name="T44" fmla="*/ 529 w 555"/>
              <a:gd name="T45" fmla="*/ 440 h 635"/>
              <a:gd name="T46" fmla="*/ 510 w 555"/>
              <a:gd name="T47" fmla="*/ 448 h 635"/>
              <a:gd name="T48" fmla="*/ 505 w 555"/>
              <a:gd name="T49" fmla="*/ 454 h 635"/>
              <a:gd name="T50" fmla="*/ 450 w 555"/>
              <a:gd name="T51" fmla="*/ 476 h 635"/>
              <a:gd name="T52" fmla="*/ 370 w 555"/>
              <a:gd name="T53" fmla="*/ 397 h 635"/>
              <a:gd name="T54" fmla="*/ 450 w 555"/>
              <a:gd name="T55" fmla="*/ 318 h 635"/>
              <a:gd name="T56" fmla="*/ 505 w 555"/>
              <a:gd name="T57" fmla="*/ 340 h 635"/>
              <a:gd name="T58" fmla="*/ 509 w 555"/>
              <a:gd name="T59" fmla="*/ 344 h 635"/>
              <a:gd name="T60" fmla="*/ 529 w 555"/>
              <a:gd name="T61" fmla="*/ 354 h 635"/>
              <a:gd name="T62" fmla="*/ 555 w 555"/>
              <a:gd name="T63" fmla="*/ 327 h 635"/>
              <a:gd name="T64" fmla="*/ 555 w 555"/>
              <a:gd name="T65" fmla="*/ 265 h 635"/>
              <a:gd name="T66" fmla="*/ 502 w 555"/>
              <a:gd name="T67" fmla="*/ 212 h 635"/>
              <a:gd name="T68" fmla="*/ 352 w 555"/>
              <a:gd name="T69" fmla="*/ 212 h 635"/>
              <a:gd name="T70" fmla="*/ 326 w 555"/>
              <a:gd name="T71" fmla="*/ 185 h 635"/>
              <a:gd name="T72" fmla="*/ 334 w 555"/>
              <a:gd name="T73" fmla="*/ 166 h 635"/>
              <a:gd name="T74" fmla="*/ 370 w 555"/>
              <a:gd name="T75" fmla="*/ 93 h 635"/>
              <a:gd name="T76" fmla="*/ 278 w 555"/>
              <a:gd name="T77" fmla="*/ 0 h 635"/>
              <a:gd name="T78" fmla="*/ 185 w 555"/>
              <a:gd name="T79" fmla="*/ 93 h 635"/>
              <a:gd name="T80" fmla="*/ 219 w 555"/>
              <a:gd name="T81" fmla="*/ 165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5" h="635">
                <a:moveTo>
                  <a:pt x="219" y="165"/>
                </a:moveTo>
                <a:cubicBezTo>
                  <a:pt x="220" y="165"/>
                  <a:pt x="220" y="165"/>
                  <a:pt x="220" y="165"/>
                </a:cubicBezTo>
                <a:cubicBezTo>
                  <a:pt x="226" y="170"/>
                  <a:pt x="229" y="177"/>
                  <a:pt x="229" y="185"/>
                </a:cubicBezTo>
                <a:cubicBezTo>
                  <a:pt x="229" y="200"/>
                  <a:pt x="218" y="212"/>
                  <a:pt x="203" y="212"/>
                </a:cubicBezTo>
                <a:cubicBezTo>
                  <a:pt x="53" y="212"/>
                  <a:pt x="53" y="212"/>
                  <a:pt x="53" y="212"/>
                </a:cubicBezTo>
                <a:cubicBezTo>
                  <a:pt x="24" y="212"/>
                  <a:pt x="0" y="235"/>
                  <a:pt x="0" y="265"/>
                </a:cubicBezTo>
                <a:cubicBezTo>
                  <a:pt x="0" y="367"/>
                  <a:pt x="0" y="367"/>
                  <a:pt x="0" y="367"/>
                </a:cubicBezTo>
                <a:cubicBezTo>
                  <a:pt x="0" y="381"/>
                  <a:pt x="12" y="393"/>
                  <a:pt x="27" y="393"/>
                </a:cubicBezTo>
                <a:cubicBezTo>
                  <a:pt x="35" y="393"/>
                  <a:pt x="42" y="390"/>
                  <a:pt x="47" y="384"/>
                </a:cubicBezTo>
                <a:cubicBezTo>
                  <a:pt x="48" y="383"/>
                  <a:pt x="51" y="380"/>
                  <a:pt x="51" y="379"/>
                </a:cubicBezTo>
                <a:cubicBezTo>
                  <a:pt x="66" y="365"/>
                  <a:pt x="85" y="357"/>
                  <a:pt x="106" y="357"/>
                </a:cubicBezTo>
                <a:cubicBezTo>
                  <a:pt x="150" y="357"/>
                  <a:pt x="185" y="393"/>
                  <a:pt x="185" y="437"/>
                </a:cubicBezTo>
                <a:cubicBezTo>
                  <a:pt x="185" y="480"/>
                  <a:pt x="150" y="516"/>
                  <a:pt x="106" y="516"/>
                </a:cubicBezTo>
                <a:cubicBezTo>
                  <a:pt x="85" y="516"/>
                  <a:pt x="65" y="508"/>
                  <a:pt x="51" y="494"/>
                </a:cubicBezTo>
                <a:cubicBezTo>
                  <a:pt x="51" y="494"/>
                  <a:pt x="48" y="490"/>
                  <a:pt x="47" y="489"/>
                </a:cubicBezTo>
                <a:cubicBezTo>
                  <a:pt x="42" y="484"/>
                  <a:pt x="35" y="480"/>
                  <a:pt x="26" y="480"/>
                </a:cubicBezTo>
                <a:cubicBezTo>
                  <a:pt x="12" y="480"/>
                  <a:pt x="0" y="492"/>
                  <a:pt x="0" y="506"/>
                </a:cubicBezTo>
                <a:cubicBezTo>
                  <a:pt x="0" y="582"/>
                  <a:pt x="0" y="582"/>
                  <a:pt x="0" y="582"/>
                </a:cubicBezTo>
                <a:cubicBezTo>
                  <a:pt x="0" y="611"/>
                  <a:pt x="24" y="635"/>
                  <a:pt x="53" y="635"/>
                </a:cubicBezTo>
                <a:cubicBezTo>
                  <a:pt x="502" y="635"/>
                  <a:pt x="502" y="635"/>
                  <a:pt x="502" y="635"/>
                </a:cubicBezTo>
                <a:cubicBezTo>
                  <a:pt x="532" y="635"/>
                  <a:pt x="555" y="611"/>
                  <a:pt x="555" y="582"/>
                </a:cubicBezTo>
                <a:cubicBezTo>
                  <a:pt x="555" y="467"/>
                  <a:pt x="555" y="467"/>
                  <a:pt x="555" y="467"/>
                </a:cubicBezTo>
                <a:cubicBezTo>
                  <a:pt x="555" y="452"/>
                  <a:pt x="543" y="440"/>
                  <a:pt x="529" y="440"/>
                </a:cubicBezTo>
                <a:cubicBezTo>
                  <a:pt x="522" y="440"/>
                  <a:pt x="515" y="443"/>
                  <a:pt x="510" y="448"/>
                </a:cubicBezTo>
                <a:cubicBezTo>
                  <a:pt x="505" y="454"/>
                  <a:pt x="505" y="454"/>
                  <a:pt x="505" y="454"/>
                </a:cubicBezTo>
                <a:cubicBezTo>
                  <a:pt x="490" y="468"/>
                  <a:pt x="471" y="476"/>
                  <a:pt x="450" y="476"/>
                </a:cubicBezTo>
                <a:cubicBezTo>
                  <a:pt x="406" y="476"/>
                  <a:pt x="370" y="441"/>
                  <a:pt x="370" y="397"/>
                </a:cubicBezTo>
                <a:cubicBezTo>
                  <a:pt x="370" y="353"/>
                  <a:pt x="406" y="318"/>
                  <a:pt x="450" y="318"/>
                </a:cubicBezTo>
                <a:cubicBezTo>
                  <a:pt x="471" y="318"/>
                  <a:pt x="491" y="326"/>
                  <a:pt x="505" y="340"/>
                </a:cubicBezTo>
                <a:cubicBezTo>
                  <a:pt x="509" y="344"/>
                  <a:pt x="509" y="344"/>
                  <a:pt x="509" y="344"/>
                </a:cubicBezTo>
                <a:cubicBezTo>
                  <a:pt x="514" y="350"/>
                  <a:pt x="521" y="354"/>
                  <a:pt x="529" y="354"/>
                </a:cubicBezTo>
                <a:cubicBezTo>
                  <a:pt x="543" y="354"/>
                  <a:pt x="555" y="342"/>
                  <a:pt x="555" y="327"/>
                </a:cubicBezTo>
                <a:cubicBezTo>
                  <a:pt x="555" y="265"/>
                  <a:pt x="555" y="265"/>
                  <a:pt x="555" y="265"/>
                </a:cubicBezTo>
                <a:cubicBezTo>
                  <a:pt x="555" y="235"/>
                  <a:pt x="532" y="212"/>
                  <a:pt x="502" y="212"/>
                </a:cubicBezTo>
                <a:cubicBezTo>
                  <a:pt x="352" y="212"/>
                  <a:pt x="352" y="212"/>
                  <a:pt x="352" y="212"/>
                </a:cubicBezTo>
                <a:cubicBezTo>
                  <a:pt x="338" y="212"/>
                  <a:pt x="326" y="200"/>
                  <a:pt x="326" y="185"/>
                </a:cubicBezTo>
                <a:cubicBezTo>
                  <a:pt x="326" y="178"/>
                  <a:pt x="329" y="171"/>
                  <a:pt x="334" y="166"/>
                </a:cubicBezTo>
                <a:cubicBezTo>
                  <a:pt x="356" y="150"/>
                  <a:pt x="370" y="123"/>
                  <a:pt x="370" y="93"/>
                </a:cubicBezTo>
                <a:cubicBezTo>
                  <a:pt x="370" y="42"/>
                  <a:pt x="329" y="0"/>
                  <a:pt x="278" y="0"/>
                </a:cubicBezTo>
                <a:cubicBezTo>
                  <a:pt x="227" y="0"/>
                  <a:pt x="185" y="42"/>
                  <a:pt x="185" y="93"/>
                </a:cubicBezTo>
                <a:cubicBezTo>
                  <a:pt x="185" y="122"/>
                  <a:pt x="199" y="148"/>
                  <a:pt x="219" y="16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247"/>
            <a:endParaRPr lang="es-ES" dirty="0">
              <a:solidFill>
                <a:srgbClr val="002776"/>
              </a:solidFill>
            </a:endParaRPr>
          </a:p>
        </p:txBody>
      </p:sp>
      <p:sp>
        <p:nvSpPr>
          <p:cNvPr id="46" name="Right Brace 45"/>
          <p:cNvSpPr/>
          <p:nvPr/>
        </p:nvSpPr>
        <p:spPr>
          <a:xfrm>
            <a:off x="6864894" y="1349838"/>
            <a:ext cx="256697" cy="2340000"/>
          </a:xfrm>
          <a:prstGeom prst="rightBrace">
            <a:avLst>
              <a:gd name="adj1" fmla="val 98024"/>
              <a:gd name="adj2" fmla="val 50000"/>
            </a:avLst>
          </a:prstGeom>
          <a:ln>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247"/>
            <a:endParaRPr lang="es-ES" dirty="0">
              <a:solidFill>
                <a:srgbClr val="002776"/>
              </a:solidFill>
            </a:endParaRPr>
          </a:p>
        </p:txBody>
      </p:sp>
      <p:grpSp>
        <p:nvGrpSpPr>
          <p:cNvPr id="8" name="Group 7"/>
          <p:cNvGrpSpPr/>
          <p:nvPr/>
        </p:nvGrpSpPr>
        <p:grpSpPr>
          <a:xfrm>
            <a:off x="318495" y="1007072"/>
            <a:ext cx="5930649" cy="276999"/>
            <a:chOff x="318495" y="1145388"/>
            <a:chExt cx="5930649" cy="276999"/>
          </a:xfrm>
        </p:grpSpPr>
        <p:cxnSp>
          <p:nvCxnSpPr>
            <p:cNvPr id="48" name="Straight Connector 47"/>
            <p:cNvCxnSpPr/>
            <p:nvPr>
              <p:custDataLst>
                <p:tags r:id="rId2"/>
              </p:custDataLst>
            </p:nvPr>
          </p:nvCxnSpPr>
          <p:spPr bwMode="auto">
            <a:xfrm>
              <a:off x="318495" y="1283887"/>
              <a:ext cx="5930649"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28" name="TextBox 27"/>
            <p:cNvSpPr txBox="1"/>
            <p:nvPr/>
          </p:nvSpPr>
          <p:spPr>
            <a:xfrm>
              <a:off x="2364151" y="1145388"/>
              <a:ext cx="1839337" cy="276999"/>
            </a:xfrm>
            <a:prstGeom prst="rect">
              <a:avLst/>
            </a:prstGeom>
            <a:solidFill>
              <a:schemeClr val="bg1"/>
            </a:solidFill>
          </p:spPr>
          <p:txBody>
            <a:bodyPr wrap="square" rtlCol="0" anchor="ctr">
              <a:spAutoFit/>
            </a:bodyPr>
            <a:lstStyle/>
            <a:p>
              <a:pPr algn="ctr" defTabSz="914247"/>
              <a:r>
                <a:rPr lang="es-ES" sz="1200" b="1" i="1" dirty="0" smtClean="0">
                  <a:solidFill>
                    <a:srgbClr val="002060"/>
                  </a:solidFill>
                </a:rPr>
                <a:t>Criterios benchmark</a:t>
              </a:r>
              <a:endParaRPr lang="es-ES" b="1" i="1" dirty="0">
                <a:solidFill>
                  <a:srgbClr val="002060"/>
                </a:solidFill>
              </a:endParaRPr>
            </a:p>
          </p:txBody>
        </p:sp>
      </p:grpSp>
      <p:grpSp>
        <p:nvGrpSpPr>
          <p:cNvPr id="49" name="Group 48"/>
          <p:cNvGrpSpPr/>
          <p:nvPr/>
        </p:nvGrpSpPr>
        <p:grpSpPr>
          <a:xfrm>
            <a:off x="6537176" y="914739"/>
            <a:ext cx="3024337" cy="461665"/>
            <a:chOff x="318495" y="1053055"/>
            <a:chExt cx="5930649" cy="461665"/>
          </a:xfrm>
        </p:grpSpPr>
        <p:cxnSp>
          <p:nvCxnSpPr>
            <p:cNvPr id="50" name="Straight Connector 49"/>
            <p:cNvCxnSpPr/>
            <p:nvPr>
              <p:custDataLst>
                <p:tags r:id="rId1"/>
              </p:custDataLst>
            </p:nvPr>
          </p:nvCxnSpPr>
          <p:spPr bwMode="auto">
            <a:xfrm>
              <a:off x="318495" y="1283887"/>
              <a:ext cx="5930649"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51" name="TextBox 50"/>
            <p:cNvSpPr txBox="1"/>
            <p:nvPr/>
          </p:nvSpPr>
          <p:spPr>
            <a:xfrm>
              <a:off x="1954827" y="1053055"/>
              <a:ext cx="2657986" cy="461665"/>
            </a:xfrm>
            <a:prstGeom prst="rect">
              <a:avLst/>
            </a:prstGeom>
            <a:solidFill>
              <a:schemeClr val="bg1"/>
            </a:solidFill>
          </p:spPr>
          <p:txBody>
            <a:bodyPr wrap="square" rtlCol="0" anchor="ctr">
              <a:spAutoFit/>
            </a:bodyPr>
            <a:lstStyle/>
            <a:p>
              <a:pPr algn="ctr" defTabSz="914247"/>
              <a:r>
                <a:rPr lang="es-ES" sz="1200" b="1" i="1" dirty="0" err="1" smtClean="0">
                  <a:solidFill>
                    <a:srgbClr val="002060"/>
                  </a:solidFill>
                </a:rPr>
                <a:t>Benchmark</a:t>
              </a:r>
              <a:r>
                <a:rPr lang="es-ES" sz="1200" b="1" i="1" dirty="0" smtClean="0">
                  <a:solidFill>
                    <a:srgbClr val="002060"/>
                  </a:solidFill>
                </a:rPr>
                <a:t> seleccionados</a:t>
              </a:r>
              <a:endParaRPr lang="es-ES" b="1" i="1" dirty="0">
                <a:solidFill>
                  <a:srgbClr val="002060"/>
                </a:solidFill>
              </a:endParaRPr>
            </a:p>
          </p:txBody>
        </p:sp>
      </p:grpSp>
      <p:grpSp>
        <p:nvGrpSpPr>
          <p:cNvPr id="2921" name="Group 2920"/>
          <p:cNvGrpSpPr/>
          <p:nvPr/>
        </p:nvGrpSpPr>
        <p:grpSpPr>
          <a:xfrm>
            <a:off x="1869254" y="3771395"/>
            <a:ext cx="5878568" cy="3010286"/>
            <a:chOff x="-61472" y="333375"/>
            <a:chExt cx="9578275" cy="4904825"/>
          </a:xfrm>
        </p:grpSpPr>
        <p:grpSp>
          <p:nvGrpSpPr>
            <p:cNvPr id="2922" name="Group 2921"/>
            <p:cNvGrpSpPr/>
            <p:nvPr/>
          </p:nvGrpSpPr>
          <p:grpSpPr>
            <a:xfrm>
              <a:off x="-61472" y="333375"/>
              <a:ext cx="9578275" cy="4904825"/>
              <a:chOff x="-61472" y="333375"/>
              <a:chExt cx="9578275" cy="4904825"/>
            </a:xfrm>
          </p:grpSpPr>
          <p:sp>
            <p:nvSpPr>
              <p:cNvPr id="2935" name="Freeform 188"/>
              <p:cNvSpPr>
                <a:spLocks/>
              </p:cNvSpPr>
              <p:nvPr/>
            </p:nvSpPr>
            <p:spPr bwMode="auto">
              <a:xfrm>
                <a:off x="4832618" y="4144557"/>
                <a:ext cx="419809" cy="375595"/>
              </a:xfrm>
              <a:custGeom>
                <a:avLst/>
                <a:gdLst>
                  <a:gd name="T0" fmla="*/ 0 w 38"/>
                  <a:gd name="T1" fmla="*/ 3672 h 34"/>
                  <a:gd name="T2" fmla="*/ 216 w 38"/>
                  <a:gd name="T3" fmla="*/ 3888 h 34"/>
                  <a:gd name="T4" fmla="*/ 432 w 38"/>
                  <a:gd name="T5" fmla="*/ 4536 h 34"/>
                  <a:gd name="T6" fmla="*/ 864 w 38"/>
                  <a:gd name="T7" fmla="*/ 5184 h 34"/>
                  <a:gd name="T8" fmla="*/ 1080 w 38"/>
                  <a:gd name="T9" fmla="*/ 5832 h 34"/>
                  <a:gd name="T10" fmla="*/ 1080 w 38"/>
                  <a:gd name="T11" fmla="*/ 6264 h 34"/>
                  <a:gd name="T12" fmla="*/ 1080 w 38"/>
                  <a:gd name="T13" fmla="*/ 6264 h 34"/>
                  <a:gd name="T14" fmla="*/ 1080 w 38"/>
                  <a:gd name="T15" fmla="*/ 6696 h 34"/>
                  <a:gd name="T16" fmla="*/ 1728 w 38"/>
                  <a:gd name="T17" fmla="*/ 7344 h 34"/>
                  <a:gd name="T18" fmla="*/ 2160 w 38"/>
                  <a:gd name="T19" fmla="*/ 7344 h 34"/>
                  <a:gd name="T20" fmla="*/ 2376 w 38"/>
                  <a:gd name="T21" fmla="*/ 7128 h 34"/>
                  <a:gd name="T22" fmla="*/ 3024 w 38"/>
                  <a:gd name="T23" fmla="*/ 6912 h 34"/>
                  <a:gd name="T24" fmla="*/ 3456 w 38"/>
                  <a:gd name="T25" fmla="*/ 6912 h 34"/>
                  <a:gd name="T26" fmla="*/ 4536 w 38"/>
                  <a:gd name="T27" fmla="*/ 6912 h 34"/>
                  <a:gd name="T28" fmla="*/ 4752 w 38"/>
                  <a:gd name="T29" fmla="*/ 6912 h 34"/>
                  <a:gd name="T30" fmla="*/ 4968 w 38"/>
                  <a:gd name="T31" fmla="*/ 6696 h 34"/>
                  <a:gd name="T32" fmla="*/ 5616 w 38"/>
                  <a:gd name="T33" fmla="*/ 6264 h 34"/>
                  <a:gd name="T34" fmla="*/ 6264 w 38"/>
                  <a:gd name="T35" fmla="*/ 5832 h 34"/>
                  <a:gd name="T36" fmla="*/ 6480 w 38"/>
                  <a:gd name="T37" fmla="*/ 5616 h 34"/>
                  <a:gd name="T38" fmla="*/ 6912 w 38"/>
                  <a:gd name="T39" fmla="*/ 4968 h 34"/>
                  <a:gd name="T40" fmla="*/ 7128 w 38"/>
                  <a:gd name="T41" fmla="*/ 4536 h 34"/>
                  <a:gd name="T42" fmla="*/ 7560 w 38"/>
                  <a:gd name="T43" fmla="*/ 3888 h 34"/>
                  <a:gd name="T44" fmla="*/ 7992 w 38"/>
                  <a:gd name="T45" fmla="*/ 3456 h 34"/>
                  <a:gd name="T46" fmla="*/ 7992 w 38"/>
                  <a:gd name="T47" fmla="*/ 3024 h 34"/>
                  <a:gd name="T48" fmla="*/ 8208 w 38"/>
                  <a:gd name="T49" fmla="*/ 2808 h 34"/>
                  <a:gd name="T50" fmla="*/ 8208 w 38"/>
                  <a:gd name="T51" fmla="*/ 2592 h 34"/>
                  <a:gd name="T52" fmla="*/ 7776 w 38"/>
                  <a:gd name="T53" fmla="*/ 2592 h 34"/>
                  <a:gd name="T54" fmla="*/ 7560 w 38"/>
                  <a:gd name="T55" fmla="*/ 1944 h 34"/>
                  <a:gd name="T56" fmla="*/ 7776 w 38"/>
                  <a:gd name="T57" fmla="*/ 1296 h 34"/>
                  <a:gd name="T58" fmla="*/ 7560 w 38"/>
                  <a:gd name="T59" fmla="*/ 216 h 34"/>
                  <a:gd name="T60" fmla="*/ 6696 w 38"/>
                  <a:gd name="T61" fmla="*/ 0 h 34"/>
                  <a:gd name="T62" fmla="*/ 6480 w 38"/>
                  <a:gd name="T63" fmla="*/ 0 h 34"/>
                  <a:gd name="T64" fmla="*/ 6048 w 38"/>
                  <a:gd name="T65" fmla="*/ 0 h 34"/>
                  <a:gd name="T66" fmla="*/ 5616 w 38"/>
                  <a:gd name="T67" fmla="*/ 648 h 34"/>
                  <a:gd name="T68" fmla="*/ 5400 w 38"/>
                  <a:gd name="T69" fmla="*/ 864 h 34"/>
                  <a:gd name="T70" fmla="*/ 4968 w 38"/>
                  <a:gd name="T71" fmla="*/ 1080 h 34"/>
                  <a:gd name="T72" fmla="*/ 4752 w 38"/>
                  <a:gd name="T73" fmla="*/ 1512 h 34"/>
                  <a:gd name="T74" fmla="*/ 4536 w 38"/>
                  <a:gd name="T75" fmla="*/ 1944 h 34"/>
                  <a:gd name="T76" fmla="*/ 4104 w 38"/>
                  <a:gd name="T77" fmla="*/ 1944 h 34"/>
                  <a:gd name="T78" fmla="*/ 3888 w 38"/>
                  <a:gd name="T79" fmla="*/ 1944 h 34"/>
                  <a:gd name="T80" fmla="*/ 3456 w 38"/>
                  <a:gd name="T81" fmla="*/ 1944 h 34"/>
                  <a:gd name="T82" fmla="*/ 2808 w 38"/>
                  <a:gd name="T83" fmla="*/ 2592 h 34"/>
                  <a:gd name="T84" fmla="*/ 2376 w 38"/>
                  <a:gd name="T85" fmla="*/ 2592 h 34"/>
                  <a:gd name="T86" fmla="*/ 2160 w 38"/>
                  <a:gd name="T87" fmla="*/ 1728 h 34"/>
                  <a:gd name="T88" fmla="*/ 1944 w 38"/>
                  <a:gd name="T89" fmla="*/ 1296 h 34"/>
                  <a:gd name="T90" fmla="*/ 1944 w 38"/>
                  <a:gd name="T91" fmla="*/ 3672 h 34"/>
                  <a:gd name="T92" fmla="*/ 1296 w 38"/>
                  <a:gd name="T93" fmla="*/ 3888 h 34"/>
                  <a:gd name="T94" fmla="*/ 864 w 38"/>
                  <a:gd name="T95" fmla="*/ 3672 h 34"/>
                  <a:gd name="T96" fmla="*/ 648 w 38"/>
                  <a:gd name="T97" fmla="*/ 3456 h 34"/>
                  <a:gd name="T98" fmla="*/ 648 w 38"/>
                  <a:gd name="T99" fmla="*/ 3456 h 34"/>
                  <a:gd name="T100" fmla="*/ 432 w 38"/>
                  <a:gd name="T101" fmla="*/ 3456 h 34"/>
                  <a:gd name="T102" fmla="*/ 0 w 38"/>
                  <a:gd name="T103" fmla="*/ 3672 h 3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8"/>
                  <a:gd name="T157" fmla="*/ 0 h 34"/>
                  <a:gd name="T158" fmla="*/ 38 w 38"/>
                  <a:gd name="T159" fmla="*/ 34 h 3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8" h="34">
                    <a:moveTo>
                      <a:pt x="0" y="17"/>
                    </a:moveTo>
                    <a:lnTo>
                      <a:pt x="1" y="18"/>
                    </a:lnTo>
                    <a:lnTo>
                      <a:pt x="2" y="21"/>
                    </a:lnTo>
                    <a:lnTo>
                      <a:pt x="4" y="24"/>
                    </a:lnTo>
                    <a:lnTo>
                      <a:pt x="5" y="27"/>
                    </a:lnTo>
                    <a:lnTo>
                      <a:pt x="5" y="29"/>
                    </a:lnTo>
                    <a:lnTo>
                      <a:pt x="5" y="31"/>
                    </a:lnTo>
                    <a:lnTo>
                      <a:pt x="8" y="34"/>
                    </a:lnTo>
                    <a:lnTo>
                      <a:pt x="10" y="34"/>
                    </a:lnTo>
                    <a:lnTo>
                      <a:pt x="11" y="33"/>
                    </a:lnTo>
                    <a:lnTo>
                      <a:pt x="14" y="32"/>
                    </a:lnTo>
                    <a:lnTo>
                      <a:pt x="16" y="32"/>
                    </a:lnTo>
                    <a:lnTo>
                      <a:pt x="21" y="32"/>
                    </a:lnTo>
                    <a:lnTo>
                      <a:pt x="22" y="32"/>
                    </a:lnTo>
                    <a:lnTo>
                      <a:pt x="23" y="31"/>
                    </a:lnTo>
                    <a:lnTo>
                      <a:pt x="26" y="29"/>
                    </a:lnTo>
                    <a:lnTo>
                      <a:pt x="29" y="27"/>
                    </a:lnTo>
                    <a:lnTo>
                      <a:pt x="30" y="26"/>
                    </a:lnTo>
                    <a:lnTo>
                      <a:pt x="32" y="23"/>
                    </a:lnTo>
                    <a:lnTo>
                      <a:pt x="33" y="21"/>
                    </a:lnTo>
                    <a:lnTo>
                      <a:pt x="35" y="18"/>
                    </a:lnTo>
                    <a:lnTo>
                      <a:pt x="37" y="16"/>
                    </a:lnTo>
                    <a:lnTo>
                      <a:pt x="37" y="14"/>
                    </a:lnTo>
                    <a:lnTo>
                      <a:pt x="38" y="13"/>
                    </a:lnTo>
                    <a:lnTo>
                      <a:pt x="38" y="12"/>
                    </a:lnTo>
                    <a:lnTo>
                      <a:pt x="36" y="12"/>
                    </a:lnTo>
                    <a:lnTo>
                      <a:pt x="35" y="9"/>
                    </a:lnTo>
                    <a:lnTo>
                      <a:pt x="36" y="6"/>
                    </a:lnTo>
                    <a:lnTo>
                      <a:pt x="35" y="1"/>
                    </a:lnTo>
                    <a:lnTo>
                      <a:pt x="31" y="0"/>
                    </a:lnTo>
                    <a:lnTo>
                      <a:pt x="30" y="0"/>
                    </a:lnTo>
                    <a:lnTo>
                      <a:pt x="28" y="0"/>
                    </a:lnTo>
                    <a:lnTo>
                      <a:pt x="26" y="3"/>
                    </a:lnTo>
                    <a:lnTo>
                      <a:pt x="25" y="4"/>
                    </a:lnTo>
                    <a:lnTo>
                      <a:pt x="23" y="5"/>
                    </a:lnTo>
                    <a:lnTo>
                      <a:pt x="22" y="7"/>
                    </a:lnTo>
                    <a:lnTo>
                      <a:pt x="21" y="9"/>
                    </a:lnTo>
                    <a:lnTo>
                      <a:pt x="19" y="9"/>
                    </a:lnTo>
                    <a:lnTo>
                      <a:pt x="18" y="9"/>
                    </a:lnTo>
                    <a:lnTo>
                      <a:pt x="16" y="9"/>
                    </a:lnTo>
                    <a:lnTo>
                      <a:pt x="13" y="12"/>
                    </a:lnTo>
                    <a:lnTo>
                      <a:pt x="11" y="12"/>
                    </a:lnTo>
                    <a:lnTo>
                      <a:pt x="10" y="8"/>
                    </a:lnTo>
                    <a:lnTo>
                      <a:pt x="9" y="6"/>
                    </a:lnTo>
                    <a:lnTo>
                      <a:pt x="9" y="17"/>
                    </a:lnTo>
                    <a:lnTo>
                      <a:pt x="6" y="18"/>
                    </a:lnTo>
                    <a:lnTo>
                      <a:pt x="4" y="17"/>
                    </a:lnTo>
                    <a:lnTo>
                      <a:pt x="3" y="16"/>
                    </a:lnTo>
                    <a:lnTo>
                      <a:pt x="2" y="16"/>
                    </a:lnTo>
                    <a:lnTo>
                      <a:pt x="0" y="1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36" name="Freeform 189"/>
              <p:cNvSpPr>
                <a:spLocks/>
              </p:cNvSpPr>
              <p:nvPr/>
            </p:nvSpPr>
            <p:spPr bwMode="auto">
              <a:xfrm>
                <a:off x="4832618" y="4144557"/>
                <a:ext cx="419809" cy="375595"/>
              </a:xfrm>
              <a:custGeom>
                <a:avLst/>
                <a:gdLst>
                  <a:gd name="T0" fmla="*/ 0 w 38"/>
                  <a:gd name="T1" fmla="*/ 3672 h 34"/>
                  <a:gd name="T2" fmla="*/ 216 w 38"/>
                  <a:gd name="T3" fmla="*/ 3888 h 34"/>
                  <a:gd name="T4" fmla="*/ 432 w 38"/>
                  <a:gd name="T5" fmla="*/ 4536 h 34"/>
                  <a:gd name="T6" fmla="*/ 864 w 38"/>
                  <a:gd name="T7" fmla="*/ 5184 h 34"/>
                  <a:gd name="T8" fmla="*/ 1080 w 38"/>
                  <a:gd name="T9" fmla="*/ 5832 h 34"/>
                  <a:gd name="T10" fmla="*/ 1080 w 38"/>
                  <a:gd name="T11" fmla="*/ 6264 h 34"/>
                  <a:gd name="T12" fmla="*/ 1080 w 38"/>
                  <a:gd name="T13" fmla="*/ 6264 h 34"/>
                  <a:gd name="T14" fmla="*/ 1080 w 38"/>
                  <a:gd name="T15" fmla="*/ 6696 h 34"/>
                  <a:gd name="T16" fmla="*/ 1728 w 38"/>
                  <a:gd name="T17" fmla="*/ 7344 h 34"/>
                  <a:gd name="T18" fmla="*/ 2160 w 38"/>
                  <a:gd name="T19" fmla="*/ 7344 h 34"/>
                  <a:gd name="T20" fmla="*/ 2376 w 38"/>
                  <a:gd name="T21" fmla="*/ 7128 h 34"/>
                  <a:gd name="T22" fmla="*/ 3024 w 38"/>
                  <a:gd name="T23" fmla="*/ 6912 h 34"/>
                  <a:gd name="T24" fmla="*/ 3456 w 38"/>
                  <a:gd name="T25" fmla="*/ 6912 h 34"/>
                  <a:gd name="T26" fmla="*/ 4536 w 38"/>
                  <a:gd name="T27" fmla="*/ 6912 h 34"/>
                  <a:gd name="T28" fmla="*/ 4752 w 38"/>
                  <a:gd name="T29" fmla="*/ 6912 h 34"/>
                  <a:gd name="T30" fmla="*/ 4968 w 38"/>
                  <a:gd name="T31" fmla="*/ 6696 h 34"/>
                  <a:gd name="T32" fmla="*/ 5616 w 38"/>
                  <a:gd name="T33" fmla="*/ 6264 h 34"/>
                  <a:gd name="T34" fmla="*/ 6264 w 38"/>
                  <a:gd name="T35" fmla="*/ 5832 h 34"/>
                  <a:gd name="T36" fmla="*/ 6480 w 38"/>
                  <a:gd name="T37" fmla="*/ 5616 h 34"/>
                  <a:gd name="T38" fmla="*/ 6912 w 38"/>
                  <a:gd name="T39" fmla="*/ 4968 h 34"/>
                  <a:gd name="T40" fmla="*/ 7128 w 38"/>
                  <a:gd name="T41" fmla="*/ 4536 h 34"/>
                  <a:gd name="T42" fmla="*/ 7560 w 38"/>
                  <a:gd name="T43" fmla="*/ 3888 h 34"/>
                  <a:gd name="T44" fmla="*/ 7992 w 38"/>
                  <a:gd name="T45" fmla="*/ 3456 h 34"/>
                  <a:gd name="T46" fmla="*/ 7992 w 38"/>
                  <a:gd name="T47" fmla="*/ 3024 h 34"/>
                  <a:gd name="T48" fmla="*/ 8208 w 38"/>
                  <a:gd name="T49" fmla="*/ 2808 h 34"/>
                  <a:gd name="T50" fmla="*/ 8208 w 38"/>
                  <a:gd name="T51" fmla="*/ 2592 h 34"/>
                  <a:gd name="T52" fmla="*/ 7776 w 38"/>
                  <a:gd name="T53" fmla="*/ 2592 h 34"/>
                  <a:gd name="T54" fmla="*/ 7560 w 38"/>
                  <a:gd name="T55" fmla="*/ 1944 h 34"/>
                  <a:gd name="T56" fmla="*/ 7776 w 38"/>
                  <a:gd name="T57" fmla="*/ 1296 h 34"/>
                  <a:gd name="T58" fmla="*/ 7560 w 38"/>
                  <a:gd name="T59" fmla="*/ 216 h 34"/>
                  <a:gd name="T60" fmla="*/ 6696 w 38"/>
                  <a:gd name="T61" fmla="*/ 0 h 34"/>
                  <a:gd name="T62" fmla="*/ 6480 w 38"/>
                  <a:gd name="T63" fmla="*/ 0 h 34"/>
                  <a:gd name="T64" fmla="*/ 6048 w 38"/>
                  <a:gd name="T65" fmla="*/ 0 h 34"/>
                  <a:gd name="T66" fmla="*/ 5616 w 38"/>
                  <a:gd name="T67" fmla="*/ 648 h 34"/>
                  <a:gd name="T68" fmla="*/ 5400 w 38"/>
                  <a:gd name="T69" fmla="*/ 864 h 34"/>
                  <a:gd name="T70" fmla="*/ 4968 w 38"/>
                  <a:gd name="T71" fmla="*/ 1080 h 34"/>
                  <a:gd name="T72" fmla="*/ 4752 w 38"/>
                  <a:gd name="T73" fmla="*/ 1512 h 34"/>
                  <a:gd name="T74" fmla="*/ 4536 w 38"/>
                  <a:gd name="T75" fmla="*/ 1944 h 34"/>
                  <a:gd name="T76" fmla="*/ 4104 w 38"/>
                  <a:gd name="T77" fmla="*/ 1944 h 34"/>
                  <a:gd name="T78" fmla="*/ 3888 w 38"/>
                  <a:gd name="T79" fmla="*/ 1944 h 34"/>
                  <a:gd name="T80" fmla="*/ 3456 w 38"/>
                  <a:gd name="T81" fmla="*/ 1944 h 34"/>
                  <a:gd name="T82" fmla="*/ 2808 w 38"/>
                  <a:gd name="T83" fmla="*/ 2592 h 34"/>
                  <a:gd name="T84" fmla="*/ 2376 w 38"/>
                  <a:gd name="T85" fmla="*/ 2592 h 34"/>
                  <a:gd name="T86" fmla="*/ 2160 w 38"/>
                  <a:gd name="T87" fmla="*/ 1728 h 34"/>
                  <a:gd name="T88" fmla="*/ 1944 w 38"/>
                  <a:gd name="T89" fmla="*/ 1296 h 34"/>
                  <a:gd name="T90" fmla="*/ 1944 w 38"/>
                  <a:gd name="T91" fmla="*/ 3672 h 34"/>
                  <a:gd name="T92" fmla="*/ 1296 w 38"/>
                  <a:gd name="T93" fmla="*/ 3888 h 34"/>
                  <a:gd name="T94" fmla="*/ 864 w 38"/>
                  <a:gd name="T95" fmla="*/ 3672 h 34"/>
                  <a:gd name="T96" fmla="*/ 648 w 38"/>
                  <a:gd name="T97" fmla="*/ 3456 h 34"/>
                  <a:gd name="T98" fmla="*/ 648 w 38"/>
                  <a:gd name="T99" fmla="*/ 3456 h 34"/>
                  <a:gd name="T100" fmla="*/ 432 w 38"/>
                  <a:gd name="T101" fmla="*/ 3456 h 34"/>
                  <a:gd name="T102" fmla="*/ 0 w 38"/>
                  <a:gd name="T103" fmla="*/ 3672 h 3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8"/>
                  <a:gd name="T157" fmla="*/ 0 h 34"/>
                  <a:gd name="T158" fmla="*/ 38 w 38"/>
                  <a:gd name="T159" fmla="*/ 34 h 3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8" h="34">
                    <a:moveTo>
                      <a:pt x="0" y="17"/>
                    </a:moveTo>
                    <a:lnTo>
                      <a:pt x="1" y="18"/>
                    </a:lnTo>
                    <a:lnTo>
                      <a:pt x="2" y="21"/>
                    </a:lnTo>
                    <a:lnTo>
                      <a:pt x="4" y="24"/>
                    </a:lnTo>
                    <a:lnTo>
                      <a:pt x="5" y="27"/>
                    </a:lnTo>
                    <a:lnTo>
                      <a:pt x="5" y="29"/>
                    </a:lnTo>
                    <a:lnTo>
                      <a:pt x="5" y="31"/>
                    </a:lnTo>
                    <a:lnTo>
                      <a:pt x="8" y="34"/>
                    </a:lnTo>
                    <a:lnTo>
                      <a:pt x="10" y="34"/>
                    </a:lnTo>
                    <a:lnTo>
                      <a:pt x="11" y="33"/>
                    </a:lnTo>
                    <a:lnTo>
                      <a:pt x="14" y="32"/>
                    </a:lnTo>
                    <a:lnTo>
                      <a:pt x="16" y="32"/>
                    </a:lnTo>
                    <a:lnTo>
                      <a:pt x="21" y="32"/>
                    </a:lnTo>
                    <a:lnTo>
                      <a:pt x="22" y="32"/>
                    </a:lnTo>
                    <a:lnTo>
                      <a:pt x="23" y="31"/>
                    </a:lnTo>
                    <a:lnTo>
                      <a:pt x="26" y="29"/>
                    </a:lnTo>
                    <a:lnTo>
                      <a:pt x="29" y="27"/>
                    </a:lnTo>
                    <a:lnTo>
                      <a:pt x="30" y="26"/>
                    </a:lnTo>
                    <a:lnTo>
                      <a:pt x="32" y="23"/>
                    </a:lnTo>
                    <a:lnTo>
                      <a:pt x="33" y="21"/>
                    </a:lnTo>
                    <a:lnTo>
                      <a:pt x="35" y="18"/>
                    </a:lnTo>
                    <a:lnTo>
                      <a:pt x="37" y="16"/>
                    </a:lnTo>
                    <a:lnTo>
                      <a:pt x="37" y="14"/>
                    </a:lnTo>
                    <a:lnTo>
                      <a:pt x="38" y="13"/>
                    </a:lnTo>
                    <a:lnTo>
                      <a:pt x="38" y="12"/>
                    </a:lnTo>
                    <a:lnTo>
                      <a:pt x="36" y="12"/>
                    </a:lnTo>
                    <a:lnTo>
                      <a:pt x="35" y="9"/>
                    </a:lnTo>
                    <a:lnTo>
                      <a:pt x="36" y="6"/>
                    </a:lnTo>
                    <a:lnTo>
                      <a:pt x="35" y="1"/>
                    </a:lnTo>
                    <a:lnTo>
                      <a:pt x="31" y="0"/>
                    </a:lnTo>
                    <a:lnTo>
                      <a:pt x="30" y="0"/>
                    </a:lnTo>
                    <a:lnTo>
                      <a:pt x="28" y="0"/>
                    </a:lnTo>
                    <a:lnTo>
                      <a:pt x="26" y="3"/>
                    </a:lnTo>
                    <a:lnTo>
                      <a:pt x="25" y="4"/>
                    </a:lnTo>
                    <a:lnTo>
                      <a:pt x="23" y="5"/>
                    </a:lnTo>
                    <a:lnTo>
                      <a:pt x="22" y="7"/>
                    </a:lnTo>
                    <a:lnTo>
                      <a:pt x="21" y="9"/>
                    </a:lnTo>
                    <a:lnTo>
                      <a:pt x="19" y="9"/>
                    </a:lnTo>
                    <a:lnTo>
                      <a:pt x="18" y="9"/>
                    </a:lnTo>
                    <a:lnTo>
                      <a:pt x="16" y="9"/>
                    </a:lnTo>
                    <a:lnTo>
                      <a:pt x="13" y="12"/>
                    </a:lnTo>
                    <a:lnTo>
                      <a:pt x="11" y="12"/>
                    </a:lnTo>
                    <a:lnTo>
                      <a:pt x="10" y="8"/>
                    </a:lnTo>
                    <a:lnTo>
                      <a:pt x="9" y="6"/>
                    </a:lnTo>
                    <a:lnTo>
                      <a:pt x="9" y="17"/>
                    </a:lnTo>
                    <a:lnTo>
                      <a:pt x="6" y="18"/>
                    </a:lnTo>
                    <a:lnTo>
                      <a:pt x="4" y="17"/>
                    </a:lnTo>
                    <a:lnTo>
                      <a:pt x="3" y="16"/>
                    </a:lnTo>
                    <a:lnTo>
                      <a:pt x="2" y="16"/>
                    </a:lnTo>
                    <a:lnTo>
                      <a:pt x="0" y="1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37" name="Freeform 190"/>
              <p:cNvSpPr>
                <a:spLocks/>
              </p:cNvSpPr>
              <p:nvPr/>
            </p:nvSpPr>
            <p:spPr bwMode="auto">
              <a:xfrm>
                <a:off x="4733189" y="2520662"/>
                <a:ext cx="77333" cy="44188"/>
              </a:xfrm>
              <a:custGeom>
                <a:avLst/>
                <a:gdLst>
                  <a:gd name="T0" fmla="*/ 1512 w 7"/>
                  <a:gd name="T1" fmla="*/ 0 h 4"/>
                  <a:gd name="T2" fmla="*/ 1296 w 7"/>
                  <a:gd name="T3" fmla="*/ 432 h 4"/>
                  <a:gd name="T4" fmla="*/ 1296 w 7"/>
                  <a:gd name="T5" fmla="*/ 864 h 4"/>
                  <a:gd name="T6" fmla="*/ 648 w 7"/>
                  <a:gd name="T7" fmla="*/ 648 h 4"/>
                  <a:gd name="T8" fmla="*/ 432 w 7"/>
                  <a:gd name="T9" fmla="*/ 432 h 4"/>
                  <a:gd name="T10" fmla="*/ 0 w 7"/>
                  <a:gd name="T11" fmla="*/ 432 h 4"/>
                  <a:gd name="T12" fmla="*/ 0 w 7"/>
                  <a:gd name="T13" fmla="*/ 216 h 4"/>
                  <a:gd name="T14" fmla="*/ 216 w 7"/>
                  <a:gd name="T15" fmla="*/ 0 h 4"/>
                  <a:gd name="T16" fmla="*/ 432 w 7"/>
                  <a:gd name="T17" fmla="*/ 0 h 4"/>
                  <a:gd name="T18" fmla="*/ 648 w 7"/>
                  <a:gd name="T19" fmla="*/ 216 h 4"/>
                  <a:gd name="T20" fmla="*/ 1080 w 7"/>
                  <a:gd name="T21" fmla="*/ 216 h 4"/>
                  <a:gd name="T22" fmla="*/ 1512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7" y="0"/>
                    </a:moveTo>
                    <a:lnTo>
                      <a:pt x="6" y="2"/>
                    </a:lnTo>
                    <a:lnTo>
                      <a:pt x="6" y="4"/>
                    </a:lnTo>
                    <a:lnTo>
                      <a:pt x="3" y="3"/>
                    </a:lnTo>
                    <a:lnTo>
                      <a:pt x="2" y="2"/>
                    </a:lnTo>
                    <a:lnTo>
                      <a:pt x="0" y="2"/>
                    </a:lnTo>
                    <a:lnTo>
                      <a:pt x="0" y="1"/>
                    </a:lnTo>
                    <a:lnTo>
                      <a:pt x="1" y="0"/>
                    </a:lnTo>
                    <a:lnTo>
                      <a:pt x="2" y="0"/>
                    </a:lnTo>
                    <a:lnTo>
                      <a:pt x="3" y="1"/>
                    </a:lnTo>
                    <a:lnTo>
                      <a:pt x="5" y="1"/>
                    </a:lnTo>
                    <a:lnTo>
                      <a:pt x="7"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38" name="Freeform 191"/>
              <p:cNvSpPr>
                <a:spLocks/>
              </p:cNvSpPr>
              <p:nvPr/>
            </p:nvSpPr>
            <p:spPr bwMode="auto">
              <a:xfrm>
                <a:off x="4733189" y="2520662"/>
                <a:ext cx="77333" cy="44188"/>
              </a:xfrm>
              <a:custGeom>
                <a:avLst/>
                <a:gdLst>
                  <a:gd name="T0" fmla="*/ 1512 w 7"/>
                  <a:gd name="T1" fmla="*/ 0 h 4"/>
                  <a:gd name="T2" fmla="*/ 1296 w 7"/>
                  <a:gd name="T3" fmla="*/ 432 h 4"/>
                  <a:gd name="T4" fmla="*/ 1296 w 7"/>
                  <a:gd name="T5" fmla="*/ 864 h 4"/>
                  <a:gd name="T6" fmla="*/ 648 w 7"/>
                  <a:gd name="T7" fmla="*/ 648 h 4"/>
                  <a:gd name="T8" fmla="*/ 432 w 7"/>
                  <a:gd name="T9" fmla="*/ 432 h 4"/>
                  <a:gd name="T10" fmla="*/ 0 w 7"/>
                  <a:gd name="T11" fmla="*/ 432 h 4"/>
                  <a:gd name="T12" fmla="*/ 0 w 7"/>
                  <a:gd name="T13" fmla="*/ 216 h 4"/>
                  <a:gd name="T14" fmla="*/ 216 w 7"/>
                  <a:gd name="T15" fmla="*/ 0 h 4"/>
                  <a:gd name="T16" fmla="*/ 432 w 7"/>
                  <a:gd name="T17" fmla="*/ 0 h 4"/>
                  <a:gd name="T18" fmla="*/ 648 w 7"/>
                  <a:gd name="T19" fmla="*/ 216 h 4"/>
                  <a:gd name="T20" fmla="*/ 1080 w 7"/>
                  <a:gd name="T21" fmla="*/ 216 h 4"/>
                  <a:gd name="T22" fmla="*/ 1512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7" y="0"/>
                    </a:moveTo>
                    <a:lnTo>
                      <a:pt x="6" y="2"/>
                    </a:lnTo>
                    <a:lnTo>
                      <a:pt x="6" y="4"/>
                    </a:lnTo>
                    <a:lnTo>
                      <a:pt x="3" y="3"/>
                    </a:lnTo>
                    <a:lnTo>
                      <a:pt x="2" y="2"/>
                    </a:lnTo>
                    <a:lnTo>
                      <a:pt x="0" y="2"/>
                    </a:lnTo>
                    <a:lnTo>
                      <a:pt x="0" y="1"/>
                    </a:lnTo>
                    <a:lnTo>
                      <a:pt x="1" y="0"/>
                    </a:lnTo>
                    <a:lnTo>
                      <a:pt x="2" y="0"/>
                    </a:lnTo>
                    <a:lnTo>
                      <a:pt x="3" y="1"/>
                    </a:lnTo>
                    <a:lnTo>
                      <a:pt x="5" y="1"/>
                    </a:lnTo>
                    <a:lnTo>
                      <a:pt x="7"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39" name="Freeform 192"/>
              <p:cNvSpPr>
                <a:spLocks/>
              </p:cNvSpPr>
              <p:nvPr/>
            </p:nvSpPr>
            <p:spPr bwMode="auto">
              <a:xfrm>
                <a:off x="4633761" y="2421240"/>
                <a:ext cx="33143" cy="77328"/>
              </a:xfrm>
              <a:custGeom>
                <a:avLst/>
                <a:gdLst>
                  <a:gd name="T0" fmla="*/ 0 w 3"/>
                  <a:gd name="T1" fmla="*/ 216 h 7"/>
                  <a:gd name="T2" fmla="*/ 216 w 3"/>
                  <a:gd name="T3" fmla="*/ 216 h 7"/>
                  <a:gd name="T4" fmla="*/ 432 w 3"/>
                  <a:gd name="T5" fmla="*/ 0 h 7"/>
                  <a:gd name="T6" fmla="*/ 432 w 3"/>
                  <a:gd name="T7" fmla="*/ 0 h 7"/>
                  <a:gd name="T8" fmla="*/ 432 w 3"/>
                  <a:gd name="T9" fmla="*/ 216 h 7"/>
                  <a:gd name="T10" fmla="*/ 648 w 3"/>
                  <a:gd name="T11" fmla="*/ 432 h 7"/>
                  <a:gd name="T12" fmla="*/ 648 w 3"/>
                  <a:gd name="T13" fmla="*/ 1080 h 7"/>
                  <a:gd name="T14" fmla="*/ 432 w 3"/>
                  <a:gd name="T15" fmla="*/ 1296 h 7"/>
                  <a:gd name="T16" fmla="*/ 432 w 3"/>
                  <a:gd name="T17" fmla="*/ 1296 h 7"/>
                  <a:gd name="T18" fmla="*/ 216 w 3"/>
                  <a:gd name="T19" fmla="*/ 1296 h 7"/>
                  <a:gd name="T20" fmla="*/ 216 w 3"/>
                  <a:gd name="T21" fmla="*/ 1512 h 7"/>
                  <a:gd name="T22" fmla="*/ 0 w 3"/>
                  <a:gd name="T23" fmla="*/ 1512 h 7"/>
                  <a:gd name="T24" fmla="*/ 0 w 3"/>
                  <a:gd name="T25" fmla="*/ 1080 h 7"/>
                  <a:gd name="T26" fmla="*/ 0 w 3"/>
                  <a:gd name="T27" fmla="*/ 432 h 7"/>
                  <a:gd name="T28" fmla="*/ 0 w 3"/>
                  <a:gd name="T29" fmla="*/ 216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7"/>
                  <a:gd name="T47" fmla="*/ 3 w 3"/>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7">
                    <a:moveTo>
                      <a:pt x="0" y="1"/>
                    </a:moveTo>
                    <a:lnTo>
                      <a:pt x="1" y="1"/>
                    </a:lnTo>
                    <a:lnTo>
                      <a:pt x="2" y="0"/>
                    </a:lnTo>
                    <a:lnTo>
                      <a:pt x="2" y="1"/>
                    </a:lnTo>
                    <a:lnTo>
                      <a:pt x="3" y="2"/>
                    </a:lnTo>
                    <a:lnTo>
                      <a:pt x="3" y="5"/>
                    </a:lnTo>
                    <a:lnTo>
                      <a:pt x="2" y="6"/>
                    </a:lnTo>
                    <a:lnTo>
                      <a:pt x="1" y="6"/>
                    </a:lnTo>
                    <a:lnTo>
                      <a:pt x="1" y="7"/>
                    </a:lnTo>
                    <a:lnTo>
                      <a:pt x="0" y="7"/>
                    </a:lnTo>
                    <a:lnTo>
                      <a:pt x="0" y="5"/>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40" name="Freeform 193"/>
              <p:cNvSpPr>
                <a:spLocks/>
              </p:cNvSpPr>
              <p:nvPr/>
            </p:nvSpPr>
            <p:spPr bwMode="auto">
              <a:xfrm>
                <a:off x="4633761" y="2421240"/>
                <a:ext cx="33143" cy="77328"/>
              </a:xfrm>
              <a:custGeom>
                <a:avLst/>
                <a:gdLst>
                  <a:gd name="T0" fmla="*/ 0 w 3"/>
                  <a:gd name="T1" fmla="*/ 216 h 7"/>
                  <a:gd name="T2" fmla="*/ 216 w 3"/>
                  <a:gd name="T3" fmla="*/ 216 h 7"/>
                  <a:gd name="T4" fmla="*/ 432 w 3"/>
                  <a:gd name="T5" fmla="*/ 0 h 7"/>
                  <a:gd name="T6" fmla="*/ 432 w 3"/>
                  <a:gd name="T7" fmla="*/ 0 h 7"/>
                  <a:gd name="T8" fmla="*/ 432 w 3"/>
                  <a:gd name="T9" fmla="*/ 216 h 7"/>
                  <a:gd name="T10" fmla="*/ 648 w 3"/>
                  <a:gd name="T11" fmla="*/ 432 h 7"/>
                  <a:gd name="T12" fmla="*/ 648 w 3"/>
                  <a:gd name="T13" fmla="*/ 1080 h 7"/>
                  <a:gd name="T14" fmla="*/ 432 w 3"/>
                  <a:gd name="T15" fmla="*/ 1296 h 7"/>
                  <a:gd name="T16" fmla="*/ 432 w 3"/>
                  <a:gd name="T17" fmla="*/ 1296 h 7"/>
                  <a:gd name="T18" fmla="*/ 216 w 3"/>
                  <a:gd name="T19" fmla="*/ 1296 h 7"/>
                  <a:gd name="T20" fmla="*/ 216 w 3"/>
                  <a:gd name="T21" fmla="*/ 1512 h 7"/>
                  <a:gd name="T22" fmla="*/ 0 w 3"/>
                  <a:gd name="T23" fmla="*/ 1512 h 7"/>
                  <a:gd name="T24" fmla="*/ 0 w 3"/>
                  <a:gd name="T25" fmla="*/ 1080 h 7"/>
                  <a:gd name="T26" fmla="*/ 0 w 3"/>
                  <a:gd name="T27" fmla="*/ 432 h 7"/>
                  <a:gd name="T28" fmla="*/ 0 w 3"/>
                  <a:gd name="T29" fmla="*/ 216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7"/>
                  <a:gd name="T47" fmla="*/ 3 w 3"/>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7">
                    <a:moveTo>
                      <a:pt x="0" y="1"/>
                    </a:moveTo>
                    <a:lnTo>
                      <a:pt x="1" y="1"/>
                    </a:lnTo>
                    <a:lnTo>
                      <a:pt x="2" y="0"/>
                    </a:lnTo>
                    <a:lnTo>
                      <a:pt x="2" y="1"/>
                    </a:lnTo>
                    <a:lnTo>
                      <a:pt x="3" y="2"/>
                    </a:lnTo>
                    <a:lnTo>
                      <a:pt x="3" y="5"/>
                    </a:lnTo>
                    <a:lnTo>
                      <a:pt x="2" y="6"/>
                    </a:lnTo>
                    <a:lnTo>
                      <a:pt x="1" y="6"/>
                    </a:lnTo>
                    <a:lnTo>
                      <a:pt x="1" y="7"/>
                    </a:lnTo>
                    <a:lnTo>
                      <a:pt x="0" y="7"/>
                    </a:lnTo>
                    <a:lnTo>
                      <a:pt x="0" y="5"/>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41" name="Freeform 194"/>
              <p:cNvSpPr>
                <a:spLocks/>
              </p:cNvSpPr>
              <p:nvPr/>
            </p:nvSpPr>
            <p:spPr bwMode="auto">
              <a:xfrm>
                <a:off x="4644808" y="2354958"/>
                <a:ext cx="11048" cy="55235"/>
              </a:xfrm>
              <a:custGeom>
                <a:avLst/>
                <a:gdLst>
                  <a:gd name="T0" fmla="*/ 216 w 1"/>
                  <a:gd name="T1" fmla="*/ 0 h 5"/>
                  <a:gd name="T2" fmla="*/ 216 w 1"/>
                  <a:gd name="T3" fmla="*/ 216 h 5"/>
                  <a:gd name="T4" fmla="*/ 216 w 1"/>
                  <a:gd name="T5" fmla="*/ 432 h 5"/>
                  <a:gd name="T6" fmla="*/ 216 w 1"/>
                  <a:gd name="T7" fmla="*/ 1080 h 5"/>
                  <a:gd name="T8" fmla="*/ 0 w 1"/>
                  <a:gd name="T9" fmla="*/ 1080 h 5"/>
                  <a:gd name="T10" fmla="*/ 0 w 1"/>
                  <a:gd name="T11" fmla="*/ 1080 h 5"/>
                  <a:gd name="T12" fmla="*/ 0 w 1"/>
                  <a:gd name="T13" fmla="*/ 648 h 5"/>
                  <a:gd name="T14" fmla="*/ 0 w 1"/>
                  <a:gd name="T15" fmla="*/ 432 h 5"/>
                  <a:gd name="T16" fmla="*/ 216 w 1"/>
                  <a:gd name="T17" fmla="*/ 216 h 5"/>
                  <a:gd name="T18" fmla="*/ 216 w 1"/>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0"/>
                    </a:moveTo>
                    <a:lnTo>
                      <a:pt x="1" y="1"/>
                    </a:lnTo>
                    <a:lnTo>
                      <a:pt x="1" y="2"/>
                    </a:lnTo>
                    <a:lnTo>
                      <a:pt x="1" y="5"/>
                    </a:lnTo>
                    <a:lnTo>
                      <a:pt x="0" y="5"/>
                    </a:lnTo>
                    <a:lnTo>
                      <a:pt x="0" y="3"/>
                    </a:lnTo>
                    <a:lnTo>
                      <a:pt x="0" y="2"/>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42" name="Freeform 195"/>
              <p:cNvSpPr>
                <a:spLocks/>
              </p:cNvSpPr>
              <p:nvPr/>
            </p:nvSpPr>
            <p:spPr bwMode="auto">
              <a:xfrm>
                <a:off x="4644808" y="2354958"/>
                <a:ext cx="11048" cy="55235"/>
              </a:xfrm>
              <a:custGeom>
                <a:avLst/>
                <a:gdLst>
                  <a:gd name="T0" fmla="*/ 216 w 1"/>
                  <a:gd name="T1" fmla="*/ 0 h 5"/>
                  <a:gd name="T2" fmla="*/ 216 w 1"/>
                  <a:gd name="T3" fmla="*/ 216 h 5"/>
                  <a:gd name="T4" fmla="*/ 216 w 1"/>
                  <a:gd name="T5" fmla="*/ 432 h 5"/>
                  <a:gd name="T6" fmla="*/ 216 w 1"/>
                  <a:gd name="T7" fmla="*/ 1080 h 5"/>
                  <a:gd name="T8" fmla="*/ 0 w 1"/>
                  <a:gd name="T9" fmla="*/ 1080 h 5"/>
                  <a:gd name="T10" fmla="*/ 0 w 1"/>
                  <a:gd name="T11" fmla="*/ 1080 h 5"/>
                  <a:gd name="T12" fmla="*/ 0 w 1"/>
                  <a:gd name="T13" fmla="*/ 648 h 5"/>
                  <a:gd name="T14" fmla="*/ 0 w 1"/>
                  <a:gd name="T15" fmla="*/ 432 h 5"/>
                  <a:gd name="T16" fmla="*/ 216 w 1"/>
                  <a:gd name="T17" fmla="*/ 216 h 5"/>
                  <a:gd name="T18" fmla="*/ 216 w 1"/>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0"/>
                    </a:moveTo>
                    <a:lnTo>
                      <a:pt x="1" y="1"/>
                    </a:lnTo>
                    <a:lnTo>
                      <a:pt x="1" y="2"/>
                    </a:lnTo>
                    <a:lnTo>
                      <a:pt x="1" y="5"/>
                    </a:lnTo>
                    <a:lnTo>
                      <a:pt x="0" y="5"/>
                    </a:lnTo>
                    <a:lnTo>
                      <a:pt x="0" y="3"/>
                    </a:lnTo>
                    <a:lnTo>
                      <a:pt x="0" y="2"/>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43" name="Freeform 196"/>
              <p:cNvSpPr>
                <a:spLocks/>
              </p:cNvSpPr>
              <p:nvPr/>
            </p:nvSpPr>
            <p:spPr bwMode="auto">
              <a:xfrm>
                <a:off x="5020427" y="2609037"/>
                <a:ext cx="66286" cy="22094"/>
              </a:xfrm>
              <a:custGeom>
                <a:avLst/>
                <a:gdLst>
                  <a:gd name="T0" fmla="*/ 0 w 6"/>
                  <a:gd name="T1" fmla="*/ 0 h 2"/>
                  <a:gd name="T2" fmla="*/ 0 w 6"/>
                  <a:gd name="T3" fmla="*/ 0 h 2"/>
                  <a:gd name="T4" fmla="*/ 432 w 6"/>
                  <a:gd name="T5" fmla="*/ 0 h 2"/>
                  <a:gd name="T6" fmla="*/ 432 w 6"/>
                  <a:gd name="T7" fmla="*/ 0 h 2"/>
                  <a:gd name="T8" fmla="*/ 648 w 6"/>
                  <a:gd name="T9" fmla="*/ 0 h 2"/>
                  <a:gd name="T10" fmla="*/ 864 w 6"/>
                  <a:gd name="T11" fmla="*/ 216 h 2"/>
                  <a:gd name="T12" fmla="*/ 864 w 6"/>
                  <a:gd name="T13" fmla="*/ 0 h 2"/>
                  <a:gd name="T14" fmla="*/ 1080 w 6"/>
                  <a:gd name="T15" fmla="*/ 0 h 2"/>
                  <a:gd name="T16" fmla="*/ 1296 w 6"/>
                  <a:gd name="T17" fmla="*/ 216 h 2"/>
                  <a:gd name="T18" fmla="*/ 1296 w 6"/>
                  <a:gd name="T19" fmla="*/ 216 h 2"/>
                  <a:gd name="T20" fmla="*/ 1080 w 6"/>
                  <a:gd name="T21" fmla="*/ 216 h 2"/>
                  <a:gd name="T22" fmla="*/ 1080 w 6"/>
                  <a:gd name="T23" fmla="*/ 432 h 2"/>
                  <a:gd name="T24" fmla="*/ 648 w 6"/>
                  <a:gd name="T25" fmla="*/ 432 h 2"/>
                  <a:gd name="T26" fmla="*/ 432 w 6"/>
                  <a:gd name="T27" fmla="*/ 216 h 2"/>
                  <a:gd name="T28" fmla="*/ 0 w 6"/>
                  <a:gd name="T29" fmla="*/ 216 h 2"/>
                  <a:gd name="T30" fmla="*/ 0 w 6"/>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2"/>
                  <a:gd name="T50" fmla="*/ 6 w 6"/>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2">
                    <a:moveTo>
                      <a:pt x="0" y="0"/>
                    </a:moveTo>
                    <a:lnTo>
                      <a:pt x="0" y="0"/>
                    </a:lnTo>
                    <a:lnTo>
                      <a:pt x="2" y="0"/>
                    </a:lnTo>
                    <a:lnTo>
                      <a:pt x="3" y="0"/>
                    </a:lnTo>
                    <a:lnTo>
                      <a:pt x="4" y="1"/>
                    </a:lnTo>
                    <a:lnTo>
                      <a:pt x="4" y="0"/>
                    </a:lnTo>
                    <a:lnTo>
                      <a:pt x="5" y="0"/>
                    </a:lnTo>
                    <a:lnTo>
                      <a:pt x="6" y="1"/>
                    </a:lnTo>
                    <a:lnTo>
                      <a:pt x="5" y="1"/>
                    </a:lnTo>
                    <a:lnTo>
                      <a:pt x="5" y="2"/>
                    </a:lnTo>
                    <a:lnTo>
                      <a:pt x="3" y="2"/>
                    </a:lnTo>
                    <a:lnTo>
                      <a:pt x="2"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44" name="Freeform 197"/>
              <p:cNvSpPr>
                <a:spLocks/>
              </p:cNvSpPr>
              <p:nvPr/>
            </p:nvSpPr>
            <p:spPr bwMode="auto">
              <a:xfrm>
                <a:off x="5020427" y="2609037"/>
                <a:ext cx="66286" cy="22094"/>
              </a:xfrm>
              <a:custGeom>
                <a:avLst/>
                <a:gdLst>
                  <a:gd name="T0" fmla="*/ 0 w 6"/>
                  <a:gd name="T1" fmla="*/ 0 h 2"/>
                  <a:gd name="T2" fmla="*/ 0 w 6"/>
                  <a:gd name="T3" fmla="*/ 0 h 2"/>
                  <a:gd name="T4" fmla="*/ 432 w 6"/>
                  <a:gd name="T5" fmla="*/ 0 h 2"/>
                  <a:gd name="T6" fmla="*/ 432 w 6"/>
                  <a:gd name="T7" fmla="*/ 0 h 2"/>
                  <a:gd name="T8" fmla="*/ 648 w 6"/>
                  <a:gd name="T9" fmla="*/ 0 h 2"/>
                  <a:gd name="T10" fmla="*/ 864 w 6"/>
                  <a:gd name="T11" fmla="*/ 216 h 2"/>
                  <a:gd name="T12" fmla="*/ 864 w 6"/>
                  <a:gd name="T13" fmla="*/ 0 h 2"/>
                  <a:gd name="T14" fmla="*/ 1080 w 6"/>
                  <a:gd name="T15" fmla="*/ 0 h 2"/>
                  <a:gd name="T16" fmla="*/ 1296 w 6"/>
                  <a:gd name="T17" fmla="*/ 216 h 2"/>
                  <a:gd name="T18" fmla="*/ 1296 w 6"/>
                  <a:gd name="T19" fmla="*/ 216 h 2"/>
                  <a:gd name="T20" fmla="*/ 1080 w 6"/>
                  <a:gd name="T21" fmla="*/ 216 h 2"/>
                  <a:gd name="T22" fmla="*/ 1080 w 6"/>
                  <a:gd name="T23" fmla="*/ 432 h 2"/>
                  <a:gd name="T24" fmla="*/ 648 w 6"/>
                  <a:gd name="T25" fmla="*/ 432 h 2"/>
                  <a:gd name="T26" fmla="*/ 432 w 6"/>
                  <a:gd name="T27" fmla="*/ 216 h 2"/>
                  <a:gd name="T28" fmla="*/ 0 w 6"/>
                  <a:gd name="T29" fmla="*/ 216 h 2"/>
                  <a:gd name="T30" fmla="*/ 0 w 6"/>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2"/>
                  <a:gd name="T50" fmla="*/ 6 w 6"/>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2">
                    <a:moveTo>
                      <a:pt x="0" y="0"/>
                    </a:moveTo>
                    <a:lnTo>
                      <a:pt x="0" y="0"/>
                    </a:lnTo>
                    <a:lnTo>
                      <a:pt x="2" y="0"/>
                    </a:lnTo>
                    <a:lnTo>
                      <a:pt x="3" y="0"/>
                    </a:lnTo>
                    <a:lnTo>
                      <a:pt x="4" y="1"/>
                    </a:lnTo>
                    <a:lnTo>
                      <a:pt x="4" y="0"/>
                    </a:lnTo>
                    <a:lnTo>
                      <a:pt x="5" y="0"/>
                    </a:lnTo>
                    <a:lnTo>
                      <a:pt x="6" y="1"/>
                    </a:lnTo>
                    <a:lnTo>
                      <a:pt x="5" y="1"/>
                    </a:lnTo>
                    <a:lnTo>
                      <a:pt x="5" y="2"/>
                    </a:lnTo>
                    <a:lnTo>
                      <a:pt x="3" y="2"/>
                    </a:lnTo>
                    <a:lnTo>
                      <a:pt x="2"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45" name="Freeform 198"/>
              <p:cNvSpPr>
                <a:spLocks/>
              </p:cNvSpPr>
              <p:nvPr/>
            </p:nvSpPr>
            <p:spPr bwMode="auto">
              <a:xfrm>
                <a:off x="8986518" y="1062471"/>
                <a:ext cx="99428" cy="33141"/>
              </a:xfrm>
              <a:custGeom>
                <a:avLst/>
                <a:gdLst>
                  <a:gd name="T0" fmla="*/ 0 w 9"/>
                  <a:gd name="T1" fmla="*/ 0 h 3"/>
                  <a:gd name="T2" fmla="*/ 216 w 9"/>
                  <a:gd name="T3" fmla="*/ 0 h 3"/>
                  <a:gd name="T4" fmla="*/ 648 w 9"/>
                  <a:gd name="T5" fmla="*/ 216 h 3"/>
                  <a:gd name="T6" fmla="*/ 1080 w 9"/>
                  <a:gd name="T7" fmla="*/ 0 h 3"/>
                  <a:gd name="T8" fmla="*/ 1512 w 9"/>
                  <a:gd name="T9" fmla="*/ 0 h 3"/>
                  <a:gd name="T10" fmla="*/ 1728 w 9"/>
                  <a:gd name="T11" fmla="*/ 216 h 3"/>
                  <a:gd name="T12" fmla="*/ 1944 w 9"/>
                  <a:gd name="T13" fmla="*/ 216 h 3"/>
                  <a:gd name="T14" fmla="*/ 1944 w 9"/>
                  <a:gd name="T15" fmla="*/ 216 h 3"/>
                  <a:gd name="T16" fmla="*/ 1944 w 9"/>
                  <a:gd name="T17" fmla="*/ 432 h 3"/>
                  <a:gd name="T18" fmla="*/ 1512 w 9"/>
                  <a:gd name="T19" fmla="*/ 648 h 3"/>
                  <a:gd name="T20" fmla="*/ 864 w 9"/>
                  <a:gd name="T21" fmla="*/ 648 h 3"/>
                  <a:gd name="T22" fmla="*/ 432 w 9"/>
                  <a:gd name="T23" fmla="*/ 432 h 3"/>
                  <a:gd name="T24" fmla="*/ 0 w 9"/>
                  <a:gd name="T25" fmla="*/ 216 h 3"/>
                  <a:gd name="T26" fmla="*/ 0 w 9"/>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3"/>
                  <a:gd name="T44" fmla="*/ 9 w 9"/>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3">
                    <a:moveTo>
                      <a:pt x="0" y="0"/>
                    </a:moveTo>
                    <a:lnTo>
                      <a:pt x="1" y="0"/>
                    </a:lnTo>
                    <a:lnTo>
                      <a:pt x="3" y="1"/>
                    </a:lnTo>
                    <a:lnTo>
                      <a:pt x="5" y="0"/>
                    </a:lnTo>
                    <a:lnTo>
                      <a:pt x="7" y="0"/>
                    </a:lnTo>
                    <a:lnTo>
                      <a:pt x="8" y="1"/>
                    </a:lnTo>
                    <a:lnTo>
                      <a:pt x="9" y="1"/>
                    </a:lnTo>
                    <a:lnTo>
                      <a:pt x="9" y="2"/>
                    </a:lnTo>
                    <a:lnTo>
                      <a:pt x="7" y="3"/>
                    </a:lnTo>
                    <a:lnTo>
                      <a:pt x="4" y="3"/>
                    </a:lnTo>
                    <a:lnTo>
                      <a:pt x="2"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46" name="Freeform 199"/>
              <p:cNvSpPr>
                <a:spLocks/>
              </p:cNvSpPr>
              <p:nvPr/>
            </p:nvSpPr>
            <p:spPr bwMode="auto">
              <a:xfrm>
                <a:off x="8986518" y="1062471"/>
                <a:ext cx="99428" cy="33141"/>
              </a:xfrm>
              <a:custGeom>
                <a:avLst/>
                <a:gdLst>
                  <a:gd name="T0" fmla="*/ 0 w 9"/>
                  <a:gd name="T1" fmla="*/ 0 h 3"/>
                  <a:gd name="T2" fmla="*/ 216 w 9"/>
                  <a:gd name="T3" fmla="*/ 0 h 3"/>
                  <a:gd name="T4" fmla="*/ 648 w 9"/>
                  <a:gd name="T5" fmla="*/ 216 h 3"/>
                  <a:gd name="T6" fmla="*/ 1080 w 9"/>
                  <a:gd name="T7" fmla="*/ 0 h 3"/>
                  <a:gd name="T8" fmla="*/ 1512 w 9"/>
                  <a:gd name="T9" fmla="*/ 0 h 3"/>
                  <a:gd name="T10" fmla="*/ 1728 w 9"/>
                  <a:gd name="T11" fmla="*/ 216 h 3"/>
                  <a:gd name="T12" fmla="*/ 1944 w 9"/>
                  <a:gd name="T13" fmla="*/ 216 h 3"/>
                  <a:gd name="T14" fmla="*/ 1944 w 9"/>
                  <a:gd name="T15" fmla="*/ 216 h 3"/>
                  <a:gd name="T16" fmla="*/ 1944 w 9"/>
                  <a:gd name="T17" fmla="*/ 432 h 3"/>
                  <a:gd name="T18" fmla="*/ 1512 w 9"/>
                  <a:gd name="T19" fmla="*/ 648 h 3"/>
                  <a:gd name="T20" fmla="*/ 864 w 9"/>
                  <a:gd name="T21" fmla="*/ 648 h 3"/>
                  <a:gd name="T22" fmla="*/ 432 w 9"/>
                  <a:gd name="T23" fmla="*/ 432 h 3"/>
                  <a:gd name="T24" fmla="*/ 0 w 9"/>
                  <a:gd name="T25" fmla="*/ 216 h 3"/>
                  <a:gd name="T26" fmla="*/ 0 w 9"/>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3"/>
                  <a:gd name="T44" fmla="*/ 9 w 9"/>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3">
                    <a:moveTo>
                      <a:pt x="0" y="0"/>
                    </a:moveTo>
                    <a:lnTo>
                      <a:pt x="1" y="0"/>
                    </a:lnTo>
                    <a:lnTo>
                      <a:pt x="3" y="1"/>
                    </a:lnTo>
                    <a:lnTo>
                      <a:pt x="5" y="0"/>
                    </a:lnTo>
                    <a:lnTo>
                      <a:pt x="7" y="0"/>
                    </a:lnTo>
                    <a:lnTo>
                      <a:pt x="8" y="1"/>
                    </a:lnTo>
                    <a:lnTo>
                      <a:pt x="9" y="1"/>
                    </a:lnTo>
                    <a:lnTo>
                      <a:pt x="9" y="2"/>
                    </a:lnTo>
                    <a:lnTo>
                      <a:pt x="7" y="3"/>
                    </a:lnTo>
                    <a:lnTo>
                      <a:pt x="4" y="3"/>
                    </a:lnTo>
                    <a:lnTo>
                      <a:pt x="2"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47" name="Freeform 200"/>
              <p:cNvSpPr>
                <a:spLocks/>
              </p:cNvSpPr>
              <p:nvPr/>
            </p:nvSpPr>
            <p:spPr bwMode="auto">
              <a:xfrm>
                <a:off x="8710328" y="1128752"/>
                <a:ext cx="44190" cy="22094"/>
              </a:xfrm>
              <a:custGeom>
                <a:avLst/>
                <a:gdLst>
                  <a:gd name="T0" fmla="*/ 648 w 4"/>
                  <a:gd name="T1" fmla="*/ 432 h 2"/>
                  <a:gd name="T2" fmla="*/ 432 w 4"/>
                  <a:gd name="T3" fmla="*/ 432 h 2"/>
                  <a:gd name="T4" fmla="*/ 0 w 4"/>
                  <a:gd name="T5" fmla="*/ 216 h 2"/>
                  <a:gd name="T6" fmla="*/ 216 w 4"/>
                  <a:gd name="T7" fmla="*/ 216 h 2"/>
                  <a:gd name="T8" fmla="*/ 216 w 4"/>
                  <a:gd name="T9" fmla="*/ 0 h 2"/>
                  <a:gd name="T10" fmla="*/ 648 w 4"/>
                  <a:gd name="T11" fmla="*/ 216 h 2"/>
                  <a:gd name="T12" fmla="*/ 864 w 4"/>
                  <a:gd name="T13" fmla="*/ 432 h 2"/>
                  <a:gd name="T14" fmla="*/ 648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3" y="2"/>
                    </a:moveTo>
                    <a:lnTo>
                      <a:pt x="2" y="2"/>
                    </a:lnTo>
                    <a:lnTo>
                      <a:pt x="0" y="1"/>
                    </a:lnTo>
                    <a:lnTo>
                      <a:pt x="1" y="1"/>
                    </a:lnTo>
                    <a:lnTo>
                      <a:pt x="1" y="0"/>
                    </a:lnTo>
                    <a:lnTo>
                      <a:pt x="3" y="1"/>
                    </a:lnTo>
                    <a:lnTo>
                      <a:pt x="4" y="2"/>
                    </a:lnTo>
                    <a:lnTo>
                      <a:pt x="3"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48" name="Freeform 201"/>
              <p:cNvSpPr>
                <a:spLocks/>
              </p:cNvSpPr>
              <p:nvPr/>
            </p:nvSpPr>
            <p:spPr bwMode="auto">
              <a:xfrm>
                <a:off x="8710328" y="1128752"/>
                <a:ext cx="44190" cy="22094"/>
              </a:xfrm>
              <a:custGeom>
                <a:avLst/>
                <a:gdLst>
                  <a:gd name="T0" fmla="*/ 648 w 4"/>
                  <a:gd name="T1" fmla="*/ 432 h 2"/>
                  <a:gd name="T2" fmla="*/ 432 w 4"/>
                  <a:gd name="T3" fmla="*/ 432 h 2"/>
                  <a:gd name="T4" fmla="*/ 0 w 4"/>
                  <a:gd name="T5" fmla="*/ 216 h 2"/>
                  <a:gd name="T6" fmla="*/ 216 w 4"/>
                  <a:gd name="T7" fmla="*/ 216 h 2"/>
                  <a:gd name="T8" fmla="*/ 216 w 4"/>
                  <a:gd name="T9" fmla="*/ 0 h 2"/>
                  <a:gd name="T10" fmla="*/ 648 w 4"/>
                  <a:gd name="T11" fmla="*/ 216 h 2"/>
                  <a:gd name="T12" fmla="*/ 864 w 4"/>
                  <a:gd name="T13" fmla="*/ 432 h 2"/>
                  <a:gd name="T14" fmla="*/ 648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3" y="2"/>
                    </a:moveTo>
                    <a:lnTo>
                      <a:pt x="2" y="2"/>
                    </a:lnTo>
                    <a:lnTo>
                      <a:pt x="0" y="1"/>
                    </a:lnTo>
                    <a:lnTo>
                      <a:pt x="1" y="1"/>
                    </a:lnTo>
                    <a:lnTo>
                      <a:pt x="1" y="0"/>
                    </a:lnTo>
                    <a:lnTo>
                      <a:pt x="3" y="1"/>
                    </a:lnTo>
                    <a:lnTo>
                      <a:pt x="4" y="2"/>
                    </a:lnTo>
                    <a:lnTo>
                      <a:pt x="3"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49" name="Freeform 202"/>
              <p:cNvSpPr>
                <a:spLocks/>
              </p:cNvSpPr>
              <p:nvPr/>
            </p:nvSpPr>
            <p:spPr bwMode="auto">
              <a:xfrm>
                <a:off x="8146900" y="1029330"/>
                <a:ext cx="22095" cy="22094"/>
              </a:xfrm>
              <a:custGeom>
                <a:avLst/>
                <a:gdLst>
                  <a:gd name="T0" fmla="*/ 0 w 2"/>
                  <a:gd name="T1" fmla="*/ 216 h 2"/>
                  <a:gd name="T2" fmla="*/ 216 w 2"/>
                  <a:gd name="T3" fmla="*/ 0 h 2"/>
                  <a:gd name="T4" fmla="*/ 432 w 2"/>
                  <a:gd name="T5" fmla="*/ 0 h 2"/>
                  <a:gd name="T6" fmla="*/ 432 w 2"/>
                  <a:gd name="T7" fmla="*/ 0 h 2"/>
                  <a:gd name="T8" fmla="*/ 432 w 2"/>
                  <a:gd name="T9" fmla="*/ 216 h 2"/>
                  <a:gd name="T10" fmla="*/ 216 w 2"/>
                  <a:gd name="T11" fmla="*/ 432 h 2"/>
                  <a:gd name="T12" fmla="*/ 216 w 2"/>
                  <a:gd name="T13" fmla="*/ 216 h 2"/>
                  <a:gd name="T14" fmla="*/ 432 w 2"/>
                  <a:gd name="T15" fmla="*/ 216 h 2"/>
                  <a:gd name="T16" fmla="*/ 0 w 2"/>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1"/>
                    </a:moveTo>
                    <a:lnTo>
                      <a:pt x="1" y="0"/>
                    </a:lnTo>
                    <a:lnTo>
                      <a:pt x="2" y="0"/>
                    </a:lnTo>
                    <a:lnTo>
                      <a:pt x="2" y="1"/>
                    </a:lnTo>
                    <a:lnTo>
                      <a:pt x="1" y="2"/>
                    </a:lnTo>
                    <a:lnTo>
                      <a:pt x="1" y="1"/>
                    </a:lnTo>
                    <a:lnTo>
                      <a:pt x="2"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50" name="Freeform 203"/>
              <p:cNvSpPr>
                <a:spLocks/>
              </p:cNvSpPr>
              <p:nvPr/>
            </p:nvSpPr>
            <p:spPr bwMode="auto">
              <a:xfrm>
                <a:off x="8146900" y="1029330"/>
                <a:ext cx="22095" cy="22094"/>
              </a:xfrm>
              <a:custGeom>
                <a:avLst/>
                <a:gdLst>
                  <a:gd name="T0" fmla="*/ 0 w 2"/>
                  <a:gd name="T1" fmla="*/ 216 h 2"/>
                  <a:gd name="T2" fmla="*/ 216 w 2"/>
                  <a:gd name="T3" fmla="*/ 0 h 2"/>
                  <a:gd name="T4" fmla="*/ 432 w 2"/>
                  <a:gd name="T5" fmla="*/ 0 h 2"/>
                  <a:gd name="T6" fmla="*/ 432 w 2"/>
                  <a:gd name="T7" fmla="*/ 0 h 2"/>
                  <a:gd name="T8" fmla="*/ 432 w 2"/>
                  <a:gd name="T9" fmla="*/ 216 h 2"/>
                  <a:gd name="T10" fmla="*/ 216 w 2"/>
                  <a:gd name="T11" fmla="*/ 432 h 2"/>
                  <a:gd name="T12" fmla="*/ 216 w 2"/>
                  <a:gd name="T13" fmla="*/ 216 h 2"/>
                  <a:gd name="T14" fmla="*/ 432 w 2"/>
                  <a:gd name="T15" fmla="*/ 216 h 2"/>
                  <a:gd name="T16" fmla="*/ 0 w 2"/>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1"/>
                    </a:moveTo>
                    <a:lnTo>
                      <a:pt x="1" y="0"/>
                    </a:lnTo>
                    <a:lnTo>
                      <a:pt x="2" y="0"/>
                    </a:lnTo>
                    <a:lnTo>
                      <a:pt x="2" y="1"/>
                    </a:lnTo>
                    <a:lnTo>
                      <a:pt x="1" y="2"/>
                    </a:lnTo>
                    <a:lnTo>
                      <a:pt x="1" y="1"/>
                    </a:lnTo>
                    <a:lnTo>
                      <a:pt x="2"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51" name="Freeform 204"/>
              <p:cNvSpPr>
                <a:spLocks/>
              </p:cNvSpPr>
              <p:nvPr/>
            </p:nvSpPr>
            <p:spPr bwMode="auto">
              <a:xfrm>
                <a:off x="8014328" y="940955"/>
                <a:ext cx="77333" cy="44188"/>
              </a:xfrm>
              <a:custGeom>
                <a:avLst/>
                <a:gdLst>
                  <a:gd name="T0" fmla="*/ 432 w 7"/>
                  <a:gd name="T1" fmla="*/ 0 h 4"/>
                  <a:gd name="T2" fmla="*/ 864 w 7"/>
                  <a:gd name="T3" fmla="*/ 0 h 4"/>
                  <a:gd name="T4" fmla="*/ 1080 w 7"/>
                  <a:gd name="T5" fmla="*/ 216 h 4"/>
                  <a:gd name="T6" fmla="*/ 1296 w 7"/>
                  <a:gd name="T7" fmla="*/ 432 h 4"/>
                  <a:gd name="T8" fmla="*/ 1512 w 7"/>
                  <a:gd name="T9" fmla="*/ 648 h 4"/>
                  <a:gd name="T10" fmla="*/ 1512 w 7"/>
                  <a:gd name="T11" fmla="*/ 864 h 4"/>
                  <a:gd name="T12" fmla="*/ 864 w 7"/>
                  <a:gd name="T13" fmla="*/ 864 h 4"/>
                  <a:gd name="T14" fmla="*/ 432 w 7"/>
                  <a:gd name="T15" fmla="*/ 648 h 4"/>
                  <a:gd name="T16" fmla="*/ 432 w 7"/>
                  <a:gd name="T17" fmla="*/ 648 h 4"/>
                  <a:gd name="T18" fmla="*/ 0 w 7"/>
                  <a:gd name="T19" fmla="*/ 648 h 4"/>
                  <a:gd name="T20" fmla="*/ 0 w 7"/>
                  <a:gd name="T21" fmla="*/ 432 h 4"/>
                  <a:gd name="T22" fmla="*/ 216 w 7"/>
                  <a:gd name="T23" fmla="*/ 432 h 4"/>
                  <a:gd name="T24" fmla="*/ 216 w 7"/>
                  <a:gd name="T25" fmla="*/ 216 h 4"/>
                  <a:gd name="T26" fmla="*/ 432 w 7"/>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4"/>
                  <a:gd name="T44" fmla="*/ 7 w 7"/>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4">
                    <a:moveTo>
                      <a:pt x="2" y="0"/>
                    </a:moveTo>
                    <a:lnTo>
                      <a:pt x="4" y="0"/>
                    </a:lnTo>
                    <a:lnTo>
                      <a:pt x="5" y="1"/>
                    </a:lnTo>
                    <a:lnTo>
                      <a:pt x="6" y="2"/>
                    </a:lnTo>
                    <a:lnTo>
                      <a:pt x="7" y="3"/>
                    </a:lnTo>
                    <a:lnTo>
                      <a:pt x="7" y="4"/>
                    </a:lnTo>
                    <a:lnTo>
                      <a:pt x="4" y="4"/>
                    </a:lnTo>
                    <a:lnTo>
                      <a:pt x="2" y="3"/>
                    </a:lnTo>
                    <a:lnTo>
                      <a:pt x="0" y="3"/>
                    </a:lnTo>
                    <a:lnTo>
                      <a:pt x="0" y="2"/>
                    </a:lnTo>
                    <a:lnTo>
                      <a:pt x="1" y="2"/>
                    </a:lnTo>
                    <a:lnTo>
                      <a:pt x="1"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52" name="Freeform 205"/>
              <p:cNvSpPr>
                <a:spLocks/>
              </p:cNvSpPr>
              <p:nvPr/>
            </p:nvSpPr>
            <p:spPr bwMode="auto">
              <a:xfrm>
                <a:off x="8014328" y="940955"/>
                <a:ext cx="77333" cy="44188"/>
              </a:xfrm>
              <a:custGeom>
                <a:avLst/>
                <a:gdLst>
                  <a:gd name="T0" fmla="*/ 432 w 7"/>
                  <a:gd name="T1" fmla="*/ 0 h 4"/>
                  <a:gd name="T2" fmla="*/ 864 w 7"/>
                  <a:gd name="T3" fmla="*/ 0 h 4"/>
                  <a:gd name="T4" fmla="*/ 1080 w 7"/>
                  <a:gd name="T5" fmla="*/ 216 h 4"/>
                  <a:gd name="T6" fmla="*/ 1296 w 7"/>
                  <a:gd name="T7" fmla="*/ 432 h 4"/>
                  <a:gd name="T8" fmla="*/ 1512 w 7"/>
                  <a:gd name="T9" fmla="*/ 648 h 4"/>
                  <a:gd name="T10" fmla="*/ 1512 w 7"/>
                  <a:gd name="T11" fmla="*/ 864 h 4"/>
                  <a:gd name="T12" fmla="*/ 864 w 7"/>
                  <a:gd name="T13" fmla="*/ 864 h 4"/>
                  <a:gd name="T14" fmla="*/ 432 w 7"/>
                  <a:gd name="T15" fmla="*/ 648 h 4"/>
                  <a:gd name="T16" fmla="*/ 432 w 7"/>
                  <a:gd name="T17" fmla="*/ 648 h 4"/>
                  <a:gd name="T18" fmla="*/ 0 w 7"/>
                  <a:gd name="T19" fmla="*/ 648 h 4"/>
                  <a:gd name="T20" fmla="*/ 0 w 7"/>
                  <a:gd name="T21" fmla="*/ 432 h 4"/>
                  <a:gd name="T22" fmla="*/ 216 w 7"/>
                  <a:gd name="T23" fmla="*/ 432 h 4"/>
                  <a:gd name="T24" fmla="*/ 216 w 7"/>
                  <a:gd name="T25" fmla="*/ 216 h 4"/>
                  <a:gd name="T26" fmla="*/ 432 w 7"/>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4"/>
                  <a:gd name="T44" fmla="*/ 7 w 7"/>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4">
                    <a:moveTo>
                      <a:pt x="2" y="0"/>
                    </a:moveTo>
                    <a:lnTo>
                      <a:pt x="4" y="0"/>
                    </a:lnTo>
                    <a:lnTo>
                      <a:pt x="5" y="1"/>
                    </a:lnTo>
                    <a:lnTo>
                      <a:pt x="6" y="2"/>
                    </a:lnTo>
                    <a:lnTo>
                      <a:pt x="7" y="3"/>
                    </a:lnTo>
                    <a:lnTo>
                      <a:pt x="7" y="4"/>
                    </a:lnTo>
                    <a:lnTo>
                      <a:pt x="4" y="4"/>
                    </a:lnTo>
                    <a:lnTo>
                      <a:pt x="2" y="3"/>
                    </a:lnTo>
                    <a:lnTo>
                      <a:pt x="0" y="3"/>
                    </a:lnTo>
                    <a:lnTo>
                      <a:pt x="0" y="2"/>
                    </a:lnTo>
                    <a:lnTo>
                      <a:pt x="1" y="2"/>
                    </a:lnTo>
                    <a:lnTo>
                      <a:pt x="1"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53" name="Freeform 206"/>
              <p:cNvSpPr>
                <a:spLocks/>
              </p:cNvSpPr>
              <p:nvPr/>
            </p:nvSpPr>
            <p:spPr bwMode="auto">
              <a:xfrm>
                <a:off x="8003281" y="918861"/>
                <a:ext cx="22095" cy="22094"/>
              </a:xfrm>
              <a:custGeom>
                <a:avLst/>
                <a:gdLst>
                  <a:gd name="T0" fmla="*/ 432 w 2"/>
                  <a:gd name="T1" fmla="*/ 216 h 2"/>
                  <a:gd name="T2" fmla="*/ 432 w 2"/>
                  <a:gd name="T3" fmla="*/ 432 h 2"/>
                  <a:gd name="T4" fmla="*/ 216 w 2"/>
                  <a:gd name="T5" fmla="*/ 432 h 2"/>
                  <a:gd name="T6" fmla="*/ 0 w 2"/>
                  <a:gd name="T7" fmla="*/ 432 h 2"/>
                  <a:gd name="T8" fmla="*/ 0 w 2"/>
                  <a:gd name="T9" fmla="*/ 216 h 2"/>
                  <a:gd name="T10" fmla="*/ 216 w 2"/>
                  <a:gd name="T11" fmla="*/ 0 h 2"/>
                  <a:gd name="T12" fmla="*/ 432 w 2"/>
                  <a:gd name="T13" fmla="*/ 0 h 2"/>
                  <a:gd name="T14" fmla="*/ 432 w 2"/>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1"/>
                    </a:moveTo>
                    <a:lnTo>
                      <a:pt x="2" y="2"/>
                    </a:lnTo>
                    <a:lnTo>
                      <a:pt x="1" y="2"/>
                    </a:lnTo>
                    <a:lnTo>
                      <a:pt x="0" y="2"/>
                    </a:lnTo>
                    <a:lnTo>
                      <a:pt x="0" y="1"/>
                    </a:lnTo>
                    <a:lnTo>
                      <a:pt x="1" y="0"/>
                    </a:lnTo>
                    <a:lnTo>
                      <a:pt x="2" y="0"/>
                    </a:lnTo>
                    <a:lnTo>
                      <a:pt x="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54" name="Freeform 207"/>
              <p:cNvSpPr>
                <a:spLocks/>
              </p:cNvSpPr>
              <p:nvPr/>
            </p:nvSpPr>
            <p:spPr bwMode="auto">
              <a:xfrm>
                <a:off x="8003281" y="918861"/>
                <a:ext cx="22095" cy="22094"/>
              </a:xfrm>
              <a:custGeom>
                <a:avLst/>
                <a:gdLst>
                  <a:gd name="T0" fmla="*/ 432 w 2"/>
                  <a:gd name="T1" fmla="*/ 216 h 2"/>
                  <a:gd name="T2" fmla="*/ 432 w 2"/>
                  <a:gd name="T3" fmla="*/ 432 h 2"/>
                  <a:gd name="T4" fmla="*/ 216 w 2"/>
                  <a:gd name="T5" fmla="*/ 432 h 2"/>
                  <a:gd name="T6" fmla="*/ 0 w 2"/>
                  <a:gd name="T7" fmla="*/ 432 h 2"/>
                  <a:gd name="T8" fmla="*/ 0 w 2"/>
                  <a:gd name="T9" fmla="*/ 216 h 2"/>
                  <a:gd name="T10" fmla="*/ 216 w 2"/>
                  <a:gd name="T11" fmla="*/ 0 h 2"/>
                  <a:gd name="T12" fmla="*/ 432 w 2"/>
                  <a:gd name="T13" fmla="*/ 0 h 2"/>
                  <a:gd name="T14" fmla="*/ 432 w 2"/>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1"/>
                    </a:moveTo>
                    <a:lnTo>
                      <a:pt x="2" y="2"/>
                    </a:lnTo>
                    <a:lnTo>
                      <a:pt x="1" y="2"/>
                    </a:lnTo>
                    <a:lnTo>
                      <a:pt x="0" y="2"/>
                    </a:lnTo>
                    <a:lnTo>
                      <a:pt x="0" y="1"/>
                    </a:lnTo>
                    <a:lnTo>
                      <a:pt x="1" y="0"/>
                    </a:lnTo>
                    <a:lnTo>
                      <a:pt x="2" y="0"/>
                    </a:lnTo>
                    <a:lnTo>
                      <a:pt x="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55" name="Freeform 208"/>
              <p:cNvSpPr>
                <a:spLocks/>
              </p:cNvSpPr>
              <p:nvPr/>
            </p:nvSpPr>
            <p:spPr bwMode="auto">
              <a:xfrm>
                <a:off x="7881757" y="918861"/>
                <a:ext cx="22095" cy="22094"/>
              </a:xfrm>
              <a:custGeom>
                <a:avLst/>
                <a:gdLst>
                  <a:gd name="T0" fmla="*/ 216 w 2"/>
                  <a:gd name="T1" fmla="*/ 216 h 2"/>
                  <a:gd name="T2" fmla="*/ 432 w 2"/>
                  <a:gd name="T3" fmla="*/ 432 h 2"/>
                  <a:gd name="T4" fmla="*/ 432 w 2"/>
                  <a:gd name="T5" fmla="*/ 432 h 2"/>
                  <a:gd name="T6" fmla="*/ 0 w 2"/>
                  <a:gd name="T7" fmla="*/ 0 h 2"/>
                  <a:gd name="T8" fmla="*/ 216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2" y="2"/>
                    </a:lnTo>
                    <a:lnTo>
                      <a:pt x="0"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56" name="Freeform 209"/>
              <p:cNvSpPr>
                <a:spLocks/>
              </p:cNvSpPr>
              <p:nvPr/>
            </p:nvSpPr>
            <p:spPr bwMode="auto">
              <a:xfrm>
                <a:off x="7881757" y="918861"/>
                <a:ext cx="22095" cy="22094"/>
              </a:xfrm>
              <a:custGeom>
                <a:avLst/>
                <a:gdLst>
                  <a:gd name="T0" fmla="*/ 216 w 2"/>
                  <a:gd name="T1" fmla="*/ 216 h 2"/>
                  <a:gd name="T2" fmla="*/ 432 w 2"/>
                  <a:gd name="T3" fmla="*/ 432 h 2"/>
                  <a:gd name="T4" fmla="*/ 432 w 2"/>
                  <a:gd name="T5" fmla="*/ 432 h 2"/>
                  <a:gd name="T6" fmla="*/ 0 w 2"/>
                  <a:gd name="T7" fmla="*/ 0 h 2"/>
                  <a:gd name="T8" fmla="*/ 216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2" y="2"/>
                    </a:lnTo>
                    <a:lnTo>
                      <a:pt x="0"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57" name="Freeform 210"/>
              <p:cNvSpPr>
                <a:spLocks/>
              </p:cNvSpPr>
              <p:nvPr/>
            </p:nvSpPr>
            <p:spPr bwMode="auto">
              <a:xfrm>
                <a:off x="7914900" y="830486"/>
                <a:ext cx="220952" cy="77328"/>
              </a:xfrm>
              <a:custGeom>
                <a:avLst/>
                <a:gdLst>
                  <a:gd name="T0" fmla="*/ 1080 w 20"/>
                  <a:gd name="T1" fmla="*/ 0 h 7"/>
                  <a:gd name="T2" fmla="*/ 648 w 20"/>
                  <a:gd name="T3" fmla="*/ 0 h 7"/>
                  <a:gd name="T4" fmla="*/ 648 w 20"/>
                  <a:gd name="T5" fmla="*/ 216 h 7"/>
                  <a:gd name="T6" fmla="*/ 432 w 20"/>
                  <a:gd name="T7" fmla="*/ 216 h 7"/>
                  <a:gd name="T8" fmla="*/ 432 w 20"/>
                  <a:gd name="T9" fmla="*/ 216 h 7"/>
                  <a:gd name="T10" fmla="*/ 432 w 20"/>
                  <a:gd name="T11" fmla="*/ 432 h 7"/>
                  <a:gd name="T12" fmla="*/ 216 w 20"/>
                  <a:gd name="T13" fmla="*/ 432 h 7"/>
                  <a:gd name="T14" fmla="*/ 216 w 20"/>
                  <a:gd name="T15" fmla="*/ 432 h 7"/>
                  <a:gd name="T16" fmla="*/ 216 w 20"/>
                  <a:gd name="T17" fmla="*/ 648 h 7"/>
                  <a:gd name="T18" fmla="*/ 0 w 20"/>
                  <a:gd name="T19" fmla="*/ 864 h 7"/>
                  <a:gd name="T20" fmla="*/ 432 w 20"/>
                  <a:gd name="T21" fmla="*/ 1080 h 7"/>
                  <a:gd name="T22" fmla="*/ 432 w 20"/>
                  <a:gd name="T23" fmla="*/ 1080 h 7"/>
                  <a:gd name="T24" fmla="*/ 648 w 20"/>
                  <a:gd name="T25" fmla="*/ 1080 h 7"/>
                  <a:gd name="T26" fmla="*/ 648 w 20"/>
                  <a:gd name="T27" fmla="*/ 1296 h 7"/>
                  <a:gd name="T28" fmla="*/ 1296 w 20"/>
                  <a:gd name="T29" fmla="*/ 1512 h 7"/>
                  <a:gd name="T30" fmla="*/ 1512 w 20"/>
                  <a:gd name="T31" fmla="*/ 1296 h 7"/>
                  <a:gd name="T32" fmla="*/ 1296 w 20"/>
                  <a:gd name="T33" fmla="*/ 1080 h 7"/>
                  <a:gd name="T34" fmla="*/ 1512 w 20"/>
                  <a:gd name="T35" fmla="*/ 1080 h 7"/>
                  <a:gd name="T36" fmla="*/ 1728 w 20"/>
                  <a:gd name="T37" fmla="*/ 1080 h 7"/>
                  <a:gd name="T38" fmla="*/ 1728 w 20"/>
                  <a:gd name="T39" fmla="*/ 1296 h 7"/>
                  <a:gd name="T40" fmla="*/ 2160 w 20"/>
                  <a:gd name="T41" fmla="*/ 1296 h 7"/>
                  <a:gd name="T42" fmla="*/ 2376 w 20"/>
                  <a:gd name="T43" fmla="*/ 1080 h 7"/>
                  <a:gd name="T44" fmla="*/ 2808 w 20"/>
                  <a:gd name="T45" fmla="*/ 1080 h 7"/>
                  <a:gd name="T46" fmla="*/ 2808 w 20"/>
                  <a:gd name="T47" fmla="*/ 1296 h 7"/>
                  <a:gd name="T48" fmla="*/ 3024 w 20"/>
                  <a:gd name="T49" fmla="*/ 1296 h 7"/>
                  <a:gd name="T50" fmla="*/ 3456 w 20"/>
                  <a:gd name="T51" fmla="*/ 1080 h 7"/>
                  <a:gd name="T52" fmla="*/ 3240 w 20"/>
                  <a:gd name="T53" fmla="*/ 1080 h 7"/>
                  <a:gd name="T54" fmla="*/ 2808 w 20"/>
                  <a:gd name="T55" fmla="*/ 864 h 7"/>
                  <a:gd name="T56" fmla="*/ 2808 w 20"/>
                  <a:gd name="T57" fmla="*/ 648 h 7"/>
                  <a:gd name="T58" fmla="*/ 3024 w 20"/>
                  <a:gd name="T59" fmla="*/ 432 h 7"/>
                  <a:gd name="T60" fmla="*/ 3024 w 20"/>
                  <a:gd name="T61" fmla="*/ 432 h 7"/>
                  <a:gd name="T62" fmla="*/ 3024 w 20"/>
                  <a:gd name="T63" fmla="*/ 648 h 7"/>
                  <a:gd name="T64" fmla="*/ 3024 w 20"/>
                  <a:gd name="T65" fmla="*/ 648 h 7"/>
                  <a:gd name="T66" fmla="*/ 3024 w 20"/>
                  <a:gd name="T67" fmla="*/ 864 h 7"/>
                  <a:gd name="T68" fmla="*/ 3240 w 20"/>
                  <a:gd name="T69" fmla="*/ 864 h 7"/>
                  <a:gd name="T70" fmla="*/ 3456 w 20"/>
                  <a:gd name="T71" fmla="*/ 864 h 7"/>
                  <a:gd name="T72" fmla="*/ 3672 w 20"/>
                  <a:gd name="T73" fmla="*/ 864 h 7"/>
                  <a:gd name="T74" fmla="*/ 4104 w 20"/>
                  <a:gd name="T75" fmla="*/ 648 h 7"/>
                  <a:gd name="T76" fmla="*/ 3888 w 20"/>
                  <a:gd name="T77" fmla="*/ 648 h 7"/>
                  <a:gd name="T78" fmla="*/ 4320 w 20"/>
                  <a:gd name="T79" fmla="*/ 648 h 7"/>
                  <a:gd name="T80" fmla="*/ 4320 w 20"/>
                  <a:gd name="T81" fmla="*/ 432 h 7"/>
                  <a:gd name="T82" fmla="*/ 3888 w 20"/>
                  <a:gd name="T83" fmla="*/ 432 h 7"/>
                  <a:gd name="T84" fmla="*/ 3456 w 20"/>
                  <a:gd name="T85" fmla="*/ 216 h 7"/>
                  <a:gd name="T86" fmla="*/ 3456 w 20"/>
                  <a:gd name="T87" fmla="*/ 216 h 7"/>
                  <a:gd name="T88" fmla="*/ 3024 w 20"/>
                  <a:gd name="T89" fmla="*/ 216 h 7"/>
                  <a:gd name="T90" fmla="*/ 2808 w 20"/>
                  <a:gd name="T91" fmla="*/ 216 h 7"/>
                  <a:gd name="T92" fmla="*/ 2592 w 20"/>
                  <a:gd name="T93" fmla="*/ 0 h 7"/>
                  <a:gd name="T94" fmla="*/ 2592 w 20"/>
                  <a:gd name="T95" fmla="*/ 0 h 7"/>
                  <a:gd name="T96" fmla="*/ 2376 w 20"/>
                  <a:gd name="T97" fmla="*/ 0 h 7"/>
                  <a:gd name="T98" fmla="*/ 2160 w 20"/>
                  <a:gd name="T99" fmla="*/ 216 h 7"/>
                  <a:gd name="T100" fmla="*/ 2160 w 20"/>
                  <a:gd name="T101" fmla="*/ 432 h 7"/>
                  <a:gd name="T102" fmla="*/ 1944 w 20"/>
                  <a:gd name="T103" fmla="*/ 432 h 7"/>
                  <a:gd name="T104" fmla="*/ 1728 w 20"/>
                  <a:gd name="T105" fmla="*/ 432 h 7"/>
                  <a:gd name="T106" fmla="*/ 1728 w 20"/>
                  <a:gd name="T107" fmla="*/ 432 h 7"/>
                  <a:gd name="T108" fmla="*/ 1512 w 20"/>
                  <a:gd name="T109" fmla="*/ 216 h 7"/>
                  <a:gd name="T110" fmla="*/ 1512 w 20"/>
                  <a:gd name="T111" fmla="*/ 216 h 7"/>
                  <a:gd name="T112" fmla="*/ 1728 w 20"/>
                  <a:gd name="T113" fmla="*/ 216 h 7"/>
                  <a:gd name="T114" fmla="*/ 1080 w 20"/>
                  <a:gd name="T115" fmla="*/ 0 h 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
                  <a:gd name="T175" fmla="*/ 0 h 7"/>
                  <a:gd name="T176" fmla="*/ 20 w 20"/>
                  <a:gd name="T177" fmla="*/ 7 h 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 h="7">
                    <a:moveTo>
                      <a:pt x="5" y="0"/>
                    </a:moveTo>
                    <a:lnTo>
                      <a:pt x="3" y="0"/>
                    </a:lnTo>
                    <a:lnTo>
                      <a:pt x="3" y="1"/>
                    </a:lnTo>
                    <a:lnTo>
                      <a:pt x="2" y="1"/>
                    </a:lnTo>
                    <a:lnTo>
                      <a:pt x="2" y="2"/>
                    </a:lnTo>
                    <a:lnTo>
                      <a:pt x="1" y="2"/>
                    </a:lnTo>
                    <a:lnTo>
                      <a:pt x="1" y="3"/>
                    </a:lnTo>
                    <a:lnTo>
                      <a:pt x="0" y="4"/>
                    </a:lnTo>
                    <a:lnTo>
                      <a:pt x="2" y="5"/>
                    </a:lnTo>
                    <a:lnTo>
                      <a:pt x="3" y="5"/>
                    </a:lnTo>
                    <a:lnTo>
                      <a:pt x="3" y="6"/>
                    </a:lnTo>
                    <a:lnTo>
                      <a:pt x="6" y="7"/>
                    </a:lnTo>
                    <a:lnTo>
                      <a:pt x="7" y="6"/>
                    </a:lnTo>
                    <a:lnTo>
                      <a:pt x="6" y="5"/>
                    </a:lnTo>
                    <a:lnTo>
                      <a:pt x="7" y="5"/>
                    </a:lnTo>
                    <a:lnTo>
                      <a:pt x="8" y="5"/>
                    </a:lnTo>
                    <a:lnTo>
                      <a:pt x="8" y="6"/>
                    </a:lnTo>
                    <a:lnTo>
                      <a:pt x="10" y="6"/>
                    </a:lnTo>
                    <a:lnTo>
                      <a:pt x="11" y="5"/>
                    </a:lnTo>
                    <a:lnTo>
                      <a:pt x="13" y="5"/>
                    </a:lnTo>
                    <a:lnTo>
                      <a:pt x="13" y="6"/>
                    </a:lnTo>
                    <a:lnTo>
                      <a:pt x="14" y="6"/>
                    </a:lnTo>
                    <a:lnTo>
                      <a:pt x="16" y="5"/>
                    </a:lnTo>
                    <a:lnTo>
                      <a:pt x="15" y="5"/>
                    </a:lnTo>
                    <a:lnTo>
                      <a:pt x="13" y="4"/>
                    </a:lnTo>
                    <a:lnTo>
                      <a:pt x="13" y="3"/>
                    </a:lnTo>
                    <a:lnTo>
                      <a:pt x="14" y="2"/>
                    </a:lnTo>
                    <a:lnTo>
                      <a:pt x="14" y="3"/>
                    </a:lnTo>
                    <a:lnTo>
                      <a:pt x="14" y="4"/>
                    </a:lnTo>
                    <a:lnTo>
                      <a:pt x="15" y="4"/>
                    </a:lnTo>
                    <a:lnTo>
                      <a:pt x="16" y="4"/>
                    </a:lnTo>
                    <a:lnTo>
                      <a:pt x="17" y="4"/>
                    </a:lnTo>
                    <a:lnTo>
                      <a:pt x="19" y="3"/>
                    </a:lnTo>
                    <a:lnTo>
                      <a:pt x="18" y="3"/>
                    </a:lnTo>
                    <a:lnTo>
                      <a:pt x="20" y="3"/>
                    </a:lnTo>
                    <a:lnTo>
                      <a:pt x="20" y="2"/>
                    </a:lnTo>
                    <a:lnTo>
                      <a:pt x="18" y="2"/>
                    </a:lnTo>
                    <a:lnTo>
                      <a:pt x="16" y="1"/>
                    </a:lnTo>
                    <a:lnTo>
                      <a:pt x="14" y="1"/>
                    </a:lnTo>
                    <a:lnTo>
                      <a:pt x="13" y="1"/>
                    </a:lnTo>
                    <a:lnTo>
                      <a:pt x="12" y="0"/>
                    </a:lnTo>
                    <a:lnTo>
                      <a:pt x="11" y="0"/>
                    </a:lnTo>
                    <a:lnTo>
                      <a:pt x="10" y="1"/>
                    </a:lnTo>
                    <a:lnTo>
                      <a:pt x="10" y="2"/>
                    </a:lnTo>
                    <a:lnTo>
                      <a:pt x="9" y="2"/>
                    </a:lnTo>
                    <a:lnTo>
                      <a:pt x="8" y="2"/>
                    </a:lnTo>
                    <a:lnTo>
                      <a:pt x="7" y="1"/>
                    </a:lnTo>
                    <a:lnTo>
                      <a:pt x="8" y="1"/>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58" name="Freeform 211"/>
              <p:cNvSpPr>
                <a:spLocks/>
              </p:cNvSpPr>
              <p:nvPr/>
            </p:nvSpPr>
            <p:spPr bwMode="auto">
              <a:xfrm>
                <a:off x="7914900" y="830486"/>
                <a:ext cx="220952" cy="77328"/>
              </a:xfrm>
              <a:custGeom>
                <a:avLst/>
                <a:gdLst>
                  <a:gd name="T0" fmla="*/ 1080 w 20"/>
                  <a:gd name="T1" fmla="*/ 0 h 7"/>
                  <a:gd name="T2" fmla="*/ 648 w 20"/>
                  <a:gd name="T3" fmla="*/ 0 h 7"/>
                  <a:gd name="T4" fmla="*/ 648 w 20"/>
                  <a:gd name="T5" fmla="*/ 216 h 7"/>
                  <a:gd name="T6" fmla="*/ 432 w 20"/>
                  <a:gd name="T7" fmla="*/ 216 h 7"/>
                  <a:gd name="T8" fmla="*/ 432 w 20"/>
                  <a:gd name="T9" fmla="*/ 216 h 7"/>
                  <a:gd name="T10" fmla="*/ 432 w 20"/>
                  <a:gd name="T11" fmla="*/ 432 h 7"/>
                  <a:gd name="T12" fmla="*/ 216 w 20"/>
                  <a:gd name="T13" fmla="*/ 432 h 7"/>
                  <a:gd name="T14" fmla="*/ 216 w 20"/>
                  <a:gd name="T15" fmla="*/ 432 h 7"/>
                  <a:gd name="T16" fmla="*/ 216 w 20"/>
                  <a:gd name="T17" fmla="*/ 648 h 7"/>
                  <a:gd name="T18" fmla="*/ 0 w 20"/>
                  <a:gd name="T19" fmla="*/ 864 h 7"/>
                  <a:gd name="T20" fmla="*/ 432 w 20"/>
                  <a:gd name="T21" fmla="*/ 1080 h 7"/>
                  <a:gd name="T22" fmla="*/ 432 w 20"/>
                  <a:gd name="T23" fmla="*/ 1080 h 7"/>
                  <a:gd name="T24" fmla="*/ 648 w 20"/>
                  <a:gd name="T25" fmla="*/ 1080 h 7"/>
                  <a:gd name="T26" fmla="*/ 648 w 20"/>
                  <a:gd name="T27" fmla="*/ 1296 h 7"/>
                  <a:gd name="T28" fmla="*/ 1296 w 20"/>
                  <a:gd name="T29" fmla="*/ 1512 h 7"/>
                  <a:gd name="T30" fmla="*/ 1512 w 20"/>
                  <a:gd name="T31" fmla="*/ 1296 h 7"/>
                  <a:gd name="T32" fmla="*/ 1296 w 20"/>
                  <a:gd name="T33" fmla="*/ 1080 h 7"/>
                  <a:gd name="T34" fmla="*/ 1512 w 20"/>
                  <a:gd name="T35" fmla="*/ 1080 h 7"/>
                  <a:gd name="T36" fmla="*/ 1728 w 20"/>
                  <a:gd name="T37" fmla="*/ 1080 h 7"/>
                  <a:gd name="T38" fmla="*/ 1728 w 20"/>
                  <a:gd name="T39" fmla="*/ 1296 h 7"/>
                  <a:gd name="T40" fmla="*/ 2160 w 20"/>
                  <a:gd name="T41" fmla="*/ 1296 h 7"/>
                  <a:gd name="T42" fmla="*/ 2376 w 20"/>
                  <a:gd name="T43" fmla="*/ 1080 h 7"/>
                  <a:gd name="T44" fmla="*/ 2808 w 20"/>
                  <a:gd name="T45" fmla="*/ 1080 h 7"/>
                  <a:gd name="T46" fmla="*/ 2808 w 20"/>
                  <a:gd name="T47" fmla="*/ 1296 h 7"/>
                  <a:gd name="T48" fmla="*/ 3024 w 20"/>
                  <a:gd name="T49" fmla="*/ 1296 h 7"/>
                  <a:gd name="T50" fmla="*/ 3456 w 20"/>
                  <a:gd name="T51" fmla="*/ 1080 h 7"/>
                  <a:gd name="T52" fmla="*/ 3240 w 20"/>
                  <a:gd name="T53" fmla="*/ 1080 h 7"/>
                  <a:gd name="T54" fmla="*/ 2808 w 20"/>
                  <a:gd name="T55" fmla="*/ 864 h 7"/>
                  <a:gd name="T56" fmla="*/ 2808 w 20"/>
                  <a:gd name="T57" fmla="*/ 648 h 7"/>
                  <a:gd name="T58" fmla="*/ 3024 w 20"/>
                  <a:gd name="T59" fmla="*/ 432 h 7"/>
                  <a:gd name="T60" fmla="*/ 3024 w 20"/>
                  <a:gd name="T61" fmla="*/ 432 h 7"/>
                  <a:gd name="T62" fmla="*/ 3024 w 20"/>
                  <a:gd name="T63" fmla="*/ 648 h 7"/>
                  <a:gd name="T64" fmla="*/ 3024 w 20"/>
                  <a:gd name="T65" fmla="*/ 648 h 7"/>
                  <a:gd name="T66" fmla="*/ 3024 w 20"/>
                  <a:gd name="T67" fmla="*/ 864 h 7"/>
                  <a:gd name="T68" fmla="*/ 3240 w 20"/>
                  <a:gd name="T69" fmla="*/ 864 h 7"/>
                  <a:gd name="T70" fmla="*/ 3456 w 20"/>
                  <a:gd name="T71" fmla="*/ 864 h 7"/>
                  <a:gd name="T72" fmla="*/ 3672 w 20"/>
                  <a:gd name="T73" fmla="*/ 864 h 7"/>
                  <a:gd name="T74" fmla="*/ 4104 w 20"/>
                  <a:gd name="T75" fmla="*/ 648 h 7"/>
                  <a:gd name="T76" fmla="*/ 3888 w 20"/>
                  <a:gd name="T77" fmla="*/ 648 h 7"/>
                  <a:gd name="T78" fmla="*/ 4320 w 20"/>
                  <a:gd name="T79" fmla="*/ 648 h 7"/>
                  <a:gd name="T80" fmla="*/ 4320 w 20"/>
                  <a:gd name="T81" fmla="*/ 432 h 7"/>
                  <a:gd name="T82" fmla="*/ 3888 w 20"/>
                  <a:gd name="T83" fmla="*/ 432 h 7"/>
                  <a:gd name="T84" fmla="*/ 3456 w 20"/>
                  <a:gd name="T85" fmla="*/ 216 h 7"/>
                  <a:gd name="T86" fmla="*/ 3456 w 20"/>
                  <a:gd name="T87" fmla="*/ 216 h 7"/>
                  <a:gd name="T88" fmla="*/ 3024 w 20"/>
                  <a:gd name="T89" fmla="*/ 216 h 7"/>
                  <a:gd name="T90" fmla="*/ 2808 w 20"/>
                  <a:gd name="T91" fmla="*/ 216 h 7"/>
                  <a:gd name="T92" fmla="*/ 2592 w 20"/>
                  <a:gd name="T93" fmla="*/ 0 h 7"/>
                  <a:gd name="T94" fmla="*/ 2592 w 20"/>
                  <a:gd name="T95" fmla="*/ 0 h 7"/>
                  <a:gd name="T96" fmla="*/ 2376 w 20"/>
                  <a:gd name="T97" fmla="*/ 0 h 7"/>
                  <a:gd name="T98" fmla="*/ 2160 w 20"/>
                  <a:gd name="T99" fmla="*/ 216 h 7"/>
                  <a:gd name="T100" fmla="*/ 2160 w 20"/>
                  <a:gd name="T101" fmla="*/ 432 h 7"/>
                  <a:gd name="T102" fmla="*/ 1944 w 20"/>
                  <a:gd name="T103" fmla="*/ 432 h 7"/>
                  <a:gd name="T104" fmla="*/ 1728 w 20"/>
                  <a:gd name="T105" fmla="*/ 432 h 7"/>
                  <a:gd name="T106" fmla="*/ 1728 w 20"/>
                  <a:gd name="T107" fmla="*/ 432 h 7"/>
                  <a:gd name="T108" fmla="*/ 1512 w 20"/>
                  <a:gd name="T109" fmla="*/ 216 h 7"/>
                  <a:gd name="T110" fmla="*/ 1512 w 20"/>
                  <a:gd name="T111" fmla="*/ 216 h 7"/>
                  <a:gd name="T112" fmla="*/ 1728 w 20"/>
                  <a:gd name="T113" fmla="*/ 216 h 7"/>
                  <a:gd name="T114" fmla="*/ 1080 w 20"/>
                  <a:gd name="T115" fmla="*/ 0 h 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
                  <a:gd name="T175" fmla="*/ 0 h 7"/>
                  <a:gd name="T176" fmla="*/ 20 w 20"/>
                  <a:gd name="T177" fmla="*/ 7 h 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 h="7">
                    <a:moveTo>
                      <a:pt x="5" y="0"/>
                    </a:moveTo>
                    <a:lnTo>
                      <a:pt x="3" y="0"/>
                    </a:lnTo>
                    <a:lnTo>
                      <a:pt x="3" y="1"/>
                    </a:lnTo>
                    <a:lnTo>
                      <a:pt x="2" y="1"/>
                    </a:lnTo>
                    <a:lnTo>
                      <a:pt x="2" y="2"/>
                    </a:lnTo>
                    <a:lnTo>
                      <a:pt x="1" y="2"/>
                    </a:lnTo>
                    <a:lnTo>
                      <a:pt x="1" y="3"/>
                    </a:lnTo>
                    <a:lnTo>
                      <a:pt x="0" y="4"/>
                    </a:lnTo>
                    <a:lnTo>
                      <a:pt x="2" y="5"/>
                    </a:lnTo>
                    <a:lnTo>
                      <a:pt x="3" y="5"/>
                    </a:lnTo>
                    <a:lnTo>
                      <a:pt x="3" y="6"/>
                    </a:lnTo>
                    <a:lnTo>
                      <a:pt x="6" y="7"/>
                    </a:lnTo>
                    <a:lnTo>
                      <a:pt x="7" y="6"/>
                    </a:lnTo>
                    <a:lnTo>
                      <a:pt x="6" y="5"/>
                    </a:lnTo>
                    <a:lnTo>
                      <a:pt x="7" y="5"/>
                    </a:lnTo>
                    <a:lnTo>
                      <a:pt x="8" y="5"/>
                    </a:lnTo>
                    <a:lnTo>
                      <a:pt x="8" y="6"/>
                    </a:lnTo>
                    <a:lnTo>
                      <a:pt x="10" y="6"/>
                    </a:lnTo>
                    <a:lnTo>
                      <a:pt x="11" y="5"/>
                    </a:lnTo>
                    <a:lnTo>
                      <a:pt x="13" y="5"/>
                    </a:lnTo>
                    <a:lnTo>
                      <a:pt x="13" y="6"/>
                    </a:lnTo>
                    <a:lnTo>
                      <a:pt x="14" y="6"/>
                    </a:lnTo>
                    <a:lnTo>
                      <a:pt x="16" y="5"/>
                    </a:lnTo>
                    <a:lnTo>
                      <a:pt x="15" y="5"/>
                    </a:lnTo>
                    <a:lnTo>
                      <a:pt x="13" y="4"/>
                    </a:lnTo>
                    <a:lnTo>
                      <a:pt x="13" y="3"/>
                    </a:lnTo>
                    <a:lnTo>
                      <a:pt x="14" y="2"/>
                    </a:lnTo>
                    <a:lnTo>
                      <a:pt x="14" y="3"/>
                    </a:lnTo>
                    <a:lnTo>
                      <a:pt x="14" y="4"/>
                    </a:lnTo>
                    <a:lnTo>
                      <a:pt x="15" y="4"/>
                    </a:lnTo>
                    <a:lnTo>
                      <a:pt x="16" y="4"/>
                    </a:lnTo>
                    <a:lnTo>
                      <a:pt x="17" y="4"/>
                    </a:lnTo>
                    <a:lnTo>
                      <a:pt x="19" y="3"/>
                    </a:lnTo>
                    <a:lnTo>
                      <a:pt x="18" y="3"/>
                    </a:lnTo>
                    <a:lnTo>
                      <a:pt x="20" y="3"/>
                    </a:lnTo>
                    <a:lnTo>
                      <a:pt x="20" y="2"/>
                    </a:lnTo>
                    <a:lnTo>
                      <a:pt x="18" y="2"/>
                    </a:lnTo>
                    <a:lnTo>
                      <a:pt x="16" y="1"/>
                    </a:lnTo>
                    <a:lnTo>
                      <a:pt x="14" y="1"/>
                    </a:lnTo>
                    <a:lnTo>
                      <a:pt x="13" y="1"/>
                    </a:lnTo>
                    <a:lnTo>
                      <a:pt x="12" y="0"/>
                    </a:lnTo>
                    <a:lnTo>
                      <a:pt x="11" y="0"/>
                    </a:lnTo>
                    <a:lnTo>
                      <a:pt x="10" y="1"/>
                    </a:lnTo>
                    <a:lnTo>
                      <a:pt x="10" y="2"/>
                    </a:lnTo>
                    <a:lnTo>
                      <a:pt x="9" y="2"/>
                    </a:lnTo>
                    <a:lnTo>
                      <a:pt x="8" y="2"/>
                    </a:lnTo>
                    <a:lnTo>
                      <a:pt x="7" y="1"/>
                    </a:lnTo>
                    <a:lnTo>
                      <a:pt x="8" y="1"/>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59" name="Freeform 212"/>
              <p:cNvSpPr>
                <a:spLocks/>
              </p:cNvSpPr>
              <p:nvPr/>
            </p:nvSpPr>
            <p:spPr bwMode="auto">
              <a:xfrm>
                <a:off x="8168995" y="852579"/>
                <a:ext cx="110476" cy="44188"/>
              </a:xfrm>
              <a:custGeom>
                <a:avLst/>
                <a:gdLst>
                  <a:gd name="T0" fmla="*/ 0 w 10"/>
                  <a:gd name="T1" fmla="*/ 0 h 4"/>
                  <a:gd name="T2" fmla="*/ 0 w 10"/>
                  <a:gd name="T3" fmla="*/ 0 h 4"/>
                  <a:gd name="T4" fmla="*/ 432 w 10"/>
                  <a:gd name="T5" fmla="*/ 216 h 4"/>
                  <a:gd name="T6" fmla="*/ 1080 w 10"/>
                  <a:gd name="T7" fmla="*/ 216 h 4"/>
                  <a:gd name="T8" fmla="*/ 1080 w 10"/>
                  <a:gd name="T9" fmla="*/ 216 h 4"/>
                  <a:gd name="T10" fmla="*/ 1512 w 10"/>
                  <a:gd name="T11" fmla="*/ 432 h 4"/>
                  <a:gd name="T12" fmla="*/ 2160 w 10"/>
                  <a:gd name="T13" fmla="*/ 432 h 4"/>
                  <a:gd name="T14" fmla="*/ 2160 w 10"/>
                  <a:gd name="T15" fmla="*/ 648 h 4"/>
                  <a:gd name="T16" fmla="*/ 2160 w 10"/>
                  <a:gd name="T17" fmla="*/ 648 h 4"/>
                  <a:gd name="T18" fmla="*/ 1728 w 10"/>
                  <a:gd name="T19" fmla="*/ 864 h 4"/>
                  <a:gd name="T20" fmla="*/ 1080 w 10"/>
                  <a:gd name="T21" fmla="*/ 864 h 4"/>
                  <a:gd name="T22" fmla="*/ 648 w 10"/>
                  <a:gd name="T23" fmla="*/ 648 h 4"/>
                  <a:gd name="T24" fmla="*/ 432 w 10"/>
                  <a:gd name="T25" fmla="*/ 432 h 4"/>
                  <a:gd name="T26" fmla="*/ 216 w 10"/>
                  <a:gd name="T27" fmla="*/ 432 h 4"/>
                  <a:gd name="T28" fmla="*/ 0 w 10"/>
                  <a:gd name="T29" fmla="*/ 216 h 4"/>
                  <a:gd name="T30" fmla="*/ 0 w 10"/>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4"/>
                  <a:gd name="T50" fmla="*/ 10 w 10"/>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4">
                    <a:moveTo>
                      <a:pt x="0" y="0"/>
                    </a:moveTo>
                    <a:lnTo>
                      <a:pt x="0" y="0"/>
                    </a:lnTo>
                    <a:lnTo>
                      <a:pt x="2" y="1"/>
                    </a:lnTo>
                    <a:lnTo>
                      <a:pt x="5" y="1"/>
                    </a:lnTo>
                    <a:lnTo>
                      <a:pt x="7" y="2"/>
                    </a:lnTo>
                    <a:lnTo>
                      <a:pt x="10" y="2"/>
                    </a:lnTo>
                    <a:lnTo>
                      <a:pt x="10" y="3"/>
                    </a:lnTo>
                    <a:lnTo>
                      <a:pt x="8" y="4"/>
                    </a:lnTo>
                    <a:lnTo>
                      <a:pt x="5" y="4"/>
                    </a:lnTo>
                    <a:lnTo>
                      <a:pt x="3" y="3"/>
                    </a:lnTo>
                    <a:lnTo>
                      <a:pt x="2" y="2"/>
                    </a:lnTo>
                    <a:lnTo>
                      <a:pt x="1"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60" name="Freeform 213"/>
              <p:cNvSpPr>
                <a:spLocks/>
              </p:cNvSpPr>
              <p:nvPr/>
            </p:nvSpPr>
            <p:spPr bwMode="auto">
              <a:xfrm>
                <a:off x="8168995" y="852579"/>
                <a:ext cx="110476" cy="44188"/>
              </a:xfrm>
              <a:custGeom>
                <a:avLst/>
                <a:gdLst>
                  <a:gd name="T0" fmla="*/ 0 w 10"/>
                  <a:gd name="T1" fmla="*/ 0 h 4"/>
                  <a:gd name="T2" fmla="*/ 0 w 10"/>
                  <a:gd name="T3" fmla="*/ 0 h 4"/>
                  <a:gd name="T4" fmla="*/ 432 w 10"/>
                  <a:gd name="T5" fmla="*/ 216 h 4"/>
                  <a:gd name="T6" fmla="*/ 1080 w 10"/>
                  <a:gd name="T7" fmla="*/ 216 h 4"/>
                  <a:gd name="T8" fmla="*/ 1080 w 10"/>
                  <a:gd name="T9" fmla="*/ 216 h 4"/>
                  <a:gd name="T10" fmla="*/ 1512 w 10"/>
                  <a:gd name="T11" fmla="*/ 432 h 4"/>
                  <a:gd name="T12" fmla="*/ 2160 w 10"/>
                  <a:gd name="T13" fmla="*/ 432 h 4"/>
                  <a:gd name="T14" fmla="*/ 2160 w 10"/>
                  <a:gd name="T15" fmla="*/ 648 h 4"/>
                  <a:gd name="T16" fmla="*/ 2160 w 10"/>
                  <a:gd name="T17" fmla="*/ 648 h 4"/>
                  <a:gd name="T18" fmla="*/ 1728 w 10"/>
                  <a:gd name="T19" fmla="*/ 864 h 4"/>
                  <a:gd name="T20" fmla="*/ 1080 w 10"/>
                  <a:gd name="T21" fmla="*/ 864 h 4"/>
                  <a:gd name="T22" fmla="*/ 648 w 10"/>
                  <a:gd name="T23" fmla="*/ 648 h 4"/>
                  <a:gd name="T24" fmla="*/ 432 w 10"/>
                  <a:gd name="T25" fmla="*/ 432 h 4"/>
                  <a:gd name="T26" fmla="*/ 216 w 10"/>
                  <a:gd name="T27" fmla="*/ 432 h 4"/>
                  <a:gd name="T28" fmla="*/ 0 w 10"/>
                  <a:gd name="T29" fmla="*/ 216 h 4"/>
                  <a:gd name="T30" fmla="*/ 0 w 10"/>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4"/>
                  <a:gd name="T50" fmla="*/ 10 w 10"/>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4">
                    <a:moveTo>
                      <a:pt x="0" y="0"/>
                    </a:moveTo>
                    <a:lnTo>
                      <a:pt x="0" y="0"/>
                    </a:lnTo>
                    <a:lnTo>
                      <a:pt x="2" y="1"/>
                    </a:lnTo>
                    <a:lnTo>
                      <a:pt x="5" y="1"/>
                    </a:lnTo>
                    <a:lnTo>
                      <a:pt x="7" y="2"/>
                    </a:lnTo>
                    <a:lnTo>
                      <a:pt x="10" y="2"/>
                    </a:lnTo>
                    <a:lnTo>
                      <a:pt x="10" y="3"/>
                    </a:lnTo>
                    <a:lnTo>
                      <a:pt x="8" y="4"/>
                    </a:lnTo>
                    <a:lnTo>
                      <a:pt x="5" y="4"/>
                    </a:lnTo>
                    <a:lnTo>
                      <a:pt x="3" y="3"/>
                    </a:lnTo>
                    <a:lnTo>
                      <a:pt x="2" y="2"/>
                    </a:lnTo>
                    <a:lnTo>
                      <a:pt x="1"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61" name="Freeform 214"/>
              <p:cNvSpPr>
                <a:spLocks/>
              </p:cNvSpPr>
              <p:nvPr/>
            </p:nvSpPr>
            <p:spPr bwMode="auto">
              <a:xfrm>
                <a:off x="8224233" y="797345"/>
                <a:ext cx="22095" cy="11047"/>
              </a:xfrm>
              <a:custGeom>
                <a:avLst/>
                <a:gdLst>
                  <a:gd name="T0" fmla="*/ 0 w 2"/>
                  <a:gd name="T1" fmla="*/ 216 h 1"/>
                  <a:gd name="T2" fmla="*/ 0 w 2"/>
                  <a:gd name="T3" fmla="*/ 216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2"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62" name="Freeform 215"/>
              <p:cNvSpPr>
                <a:spLocks/>
              </p:cNvSpPr>
              <p:nvPr/>
            </p:nvSpPr>
            <p:spPr bwMode="auto">
              <a:xfrm>
                <a:off x="8224233" y="797345"/>
                <a:ext cx="22095" cy="11047"/>
              </a:xfrm>
              <a:custGeom>
                <a:avLst/>
                <a:gdLst>
                  <a:gd name="T0" fmla="*/ 0 w 2"/>
                  <a:gd name="T1" fmla="*/ 216 h 1"/>
                  <a:gd name="T2" fmla="*/ 0 w 2"/>
                  <a:gd name="T3" fmla="*/ 216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2"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63" name="Rectangle 216"/>
              <p:cNvSpPr>
                <a:spLocks noChangeArrowheads="1"/>
              </p:cNvSpPr>
              <p:nvPr/>
            </p:nvSpPr>
            <p:spPr bwMode="auto">
              <a:xfrm>
                <a:off x="8323661" y="830486"/>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2964" name="Rectangle 217"/>
              <p:cNvSpPr>
                <a:spLocks noChangeArrowheads="1"/>
              </p:cNvSpPr>
              <p:nvPr/>
            </p:nvSpPr>
            <p:spPr bwMode="auto">
              <a:xfrm>
                <a:off x="8323661" y="830486"/>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2965" name="Freeform 218"/>
              <p:cNvSpPr>
                <a:spLocks/>
              </p:cNvSpPr>
              <p:nvPr/>
            </p:nvSpPr>
            <p:spPr bwMode="auto">
              <a:xfrm>
                <a:off x="7925948" y="1062471"/>
                <a:ext cx="22095" cy="11047"/>
              </a:xfrm>
              <a:custGeom>
                <a:avLst/>
                <a:gdLst>
                  <a:gd name="T0" fmla="*/ 0 w 2"/>
                  <a:gd name="T1" fmla="*/ 0 h 1"/>
                  <a:gd name="T2" fmla="*/ 216 w 2"/>
                  <a:gd name="T3" fmla="*/ 216 h 1"/>
                  <a:gd name="T4" fmla="*/ 432 w 2"/>
                  <a:gd name="T5" fmla="*/ 216 h 1"/>
                  <a:gd name="T6" fmla="*/ 43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1"/>
                    </a:lnTo>
                    <a:lnTo>
                      <a:pt x="2" y="1"/>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66" name="Freeform 219"/>
              <p:cNvSpPr>
                <a:spLocks/>
              </p:cNvSpPr>
              <p:nvPr/>
            </p:nvSpPr>
            <p:spPr bwMode="auto">
              <a:xfrm>
                <a:off x="7925948" y="1062471"/>
                <a:ext cx="22095" cy="11047"/>
              </a:xfrm>
              <a:custGeom>
                <a:avLst/>
                <a:gdLst>
                  <a:gd name="T0" fmla="*/ 0 w 2"/>
                  <a:gd name="T1" fmla="*/ 0 h 1"/>
                  <a:gd name="T2" fmla="*/ 216 w 2"/>
                  <a:gd name="T3" fmla="*/ 216 h 1"/>
                  <a:gd name="T4" fmla="*/ 432 w 2"/>
                  <a:gd name="T5" fmla="*/ 216 h 1"/>
                  <a:gd name="T6" fmla="*/ 43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1"/>
                    </a:lnTo>
                    <a:lnTo>
                      <a:pt x="2" y="1"/>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67" name="Rectangle 220"/>
              <p:cNvSpPr>
                <a:spLocks noChangeArrowheads="1"/>
              </p:cNvSpPr>
              <p:nvPr/>
            </p:nvSpPr>
            <p:spPr bwMode="auto">
              <a:xfrm>
                <a:off x="7959090" y="1051424"/>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2968" name="Rectangle 221"/>
              <p:cNvSpPr>
                <a:spLocks noChangeArrowheads="1"/>
              </p:cNvSpPr>
              <p:nvPr/>
            </p:nvSpPr>
            <p:spPr bwMode="auto">
              <a:xfrm>
                <a:off x="7959090" y="1051424"/>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2969" name="Freeform 222"/>
              <p:cNvSpPr>
                <a:spLocks/>
              </p:cNvSpPr>
              <p:nvPr/>
            </p:nvSpPr>
            <p:spPr bwMode="auto">
              <a:xfrm>
                <a:off x="7594519" y="940955"/>
                <a:ext cx="11048" cy="11047"/>
              </a:xfrm>
              <a:custGeom>
                <a:avLst/>
                <a:gdLst>
                  <a:gd name="T0" fmla="*/ 0 w 1"/>
                  <a:gd name="T1" fmla="*/ 216 h 1"/>
                  <a:gd name="T2" fmla="*/ 0 w 1"/>
                  <a:gd name="T3" fmla="*/ 216 h 1"/>
                  <a:gd name="T4" fmla="*/ 216 w 1"/>
                  <a:gd name="T5" fmla="*/ 216 h 1"/>
                  <a:gd name="T6" fmla="*/ 216 w 1"/>
                  <a:gd name="T7" fmla="*/ 0 h 1"/>
                  <a:gd name="T8" fmla="*/ 0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70" name="Freeform 223"/>
              <p:cNvSpPr>
                <a:spLocks/>
              </p:cNvSpPr>
              <p:nvPr/>
            </p:nvSpPr>
            <p:spPr bwMode="auto">
              <a:xfrm>
                <a:off x="7594519" y="940955"/>
                <a:ext cx="11048" cy="11047"/>
              </a:xfrm>
              <a:custGeom>
                <a:avLst/>
                <a:gdLst>
                  <a:gd name="T0" fmla="*/ 0 w 1"/>
                  <a:gd name="T1" fmla="*/ 216 h 1"/>
                  <a:gd name="T2" fmla="*/ 0 w 1"/>
                  <a:gd name="T3" fmla="*/ 216 h 1"/>
                  <a:gd name="T4" fmla="*/ 216 w 1"/>
                  <a:gd name="T5" fmla="*/ 216 h 1"/>
                  <a:gd name="T6" fmla="*/ 216 w 1"/>
                  <a:gd name="T7" fmla="*/ 0 h 1"/>
                  <a:gd name="T8" fmla="*/ 0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71" name="Freeform 224"/>
              <p:cNvSpPr>
                <a:spLocks/>
              </p:cNvSpPr>
              <p:nvPr/>
            </p:nvSpPr>
            <p:spPr bwMode="auto">
              <a:xfrm>
                <a:off x="7627662" y="952002"/>
                <a:ext cx="11048" cy="11047"/>
              </a:xfrm>
              <a:custGeom>
                <a:avLst/>
                <a:gdLst>
                  <a:gd name="T0" fmla="*/ 216 w 1"/>
                  <a:gd name="T1" fmla="*/ 216 h 1"/>
                  <a:gd name="T2" fmla="*/ 216 w 1"/>
                  <a:gd name="T3" fmla="*/ 216 h 1"/>
                  <a:gd name="T4" fmla="*/ 216 w 1"/>
                  <a:gd name="T5" fmla="*/ 0 h 1"/>
                  <a:gd name="T6" fmla="*/ 0 w 1"/>
                  <a:gd name="T7" fmla="*/ 216 h 1"/>
                  <a:gd name="T8" fmla="*/ 0 w 1"/>
                  <a:gd name="T9" fmla="*/ 216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1" y="0"/>
                    </a:lnTo>
                    <a:lnTo>
                      <a:pt x="0"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72" name="Freeform 225"/>
              <p:cNvSpPr>
                <a:spLocks/>
              </p:cNvSpPr>
              <p:nvPr/>
            </p:nvSpPr>
            <p:spPr bwMode="auto">
              <a:xfrm>
                <a:off x="7627662" y="952002"/>
                <a:ext cx="11048" cy="11047"/>
              </a:xfrm>
              <a:custGeom>
                <a:avLst/>
                <a:gdLst>
                  <a:gd name="T0" fmla="*/ 216 w 1"/>
                  <a:gd name="T1" fmla="*/ 216 h 1"/>
                  <a:gd name="T2" fmla="*/ 216 w 1"/>
                  <a:gd name="T3" fmla="*/ 216 h 1"/>
                  <a:gd name="T4" fmla="*/ 216 w 1"/>
                  <a:gd name="T5" fmla="*/ 0 h 1"/>
                  <a:gd name="T6" fmla="*/ 0 w 1"/>
                  <a:gd name="T7" fmla="*/ 216 h 1"/>
                  <a:gd name="T8" fmla="*/ 0 w 1"/>
                  <a:gd name="T9" fmla="*/ 216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1" y="0"/>
                    </a:lnTo>
                    <a:lnTo>
                      <a:pt x="0"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73" name="Freeform 226"/>
              <p:cNvSpPr>
                <a:spLocks/>
              </p:cNvSpPr>
              <p:nvPr/>
            </p:nvSpPr>
            <p:spPr bwMode="auto">
              <a:xfrm>
                <a:off x="7660805" y="963048"/>
                <a:ext cx="11048"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74" name="Freeform 227"/>
              <p:cNvSpPr>
                <a:spLocks/>
              </p:cNvSpPr>
              <p:nvPr/>
            </p:nvSpPr>
            <p:spPr bwMode="auto">
              <a:xfrm>
                <a:off x="7660805" y="963048"/>
                <a:ext cx="11048"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75" name="Freeform 228"/>
              <p:cNvSpPr>
                <a:spLocks/>
              </p:cNvSpPr>
              <p:nvPr/>
            </p:nvSpPr>
            <p:spPr bwMode="auto">
              <a:xfrm>
                <a:off x="7274139" y="907814"/>
                <a:ext cx="44190" cy="22094"/>
              </a:xfrm>
              <a:custGeom>
                <a:avLst/>
                <a:gdLst>
                  <a:gd name="T0" fmla="*/ 216 w 4"/>
                  <a:gd name="T1" fmla="*/ 0 h 2"/>
                  <a:gd name="T2" fmla="*/ 432 w 4"/>
                  <a:gd name="T3" fmla="*/ 0 h 2"/>
                  <a:gd name="T4" fmla="*/ 864 w 4"/>
                  <a:gd name="T5" fmla="*/ 216 h 2"/>
                  <a:gd name="T6" fmla="*/ 864 w 4"/>
                  <a:gd name="T7" fmla="*/ 216 h 2"/>
                  <a:gd name="T8" fmla="*/ 648 w 4"/>
                  <a:gd name="T9" fmla="*/ 216 h 2"/>
                  <a:gd name="T10" fmla="*/ 648 w 4"/>
                  <a:gd name="T11" fmla="*/ 432 h 2"/>
                  <a:gd name="T12" fmla="*/ 216 w 4"/>
                  <a:gd name="T13" fmla="*/ 432 h 2"/>
                  <a:gd name="T14" fmla="*/ 0 w 4"/>
                  <a:gd name="T15" fmla="*/ 432 h 2"/>
                  <a:gd name="T16" fmla="*/ 0 w 4"/>
                  <a:gd name="T17" fmla="*/ 216 h 2"/>
                  <a:gd name="T18" fmla="*/ 0 w 4"/>
                  <a:gd name="T19" fmla="*/ 216 h 2"/>
                  <a:gd name="T20" fmla="*/ 216 w 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1" y="0"/>
                    </a:moveTo>
                    <a:lnTo>
                      <a:pt x="2" y="0"/>
                    </a:lnTo>
                    <a:lnTo>
                      <a:pt x="4" y="1"/>
                    </a:lnTo>
                    <a:lnTo>
                      <a:pt x="3" y="1"/>
                    </a:lnTo>
                    <a:lnTo>
                      <a:pt x="3" y="2"/>
                    </a:lnTo>
                    <a:lnTo>
                      <a:pt x="1" y="2"/>
                    </a:lnTo>
                    <a:lnTo>
                      <a:pt x="0" y="2"/>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76" name="Freeform 229"/>
              <p:cNvSpPr>
                <a:spLocks/>
              </p:cNvSpPr>
              <p:nvPr/>
            </p:nvSpPr>
            <p:spPr bwMode="auto">
              <a:xfrm>
                <a:off x="7274139" y="907814"/>
                <a:ext cx="44190" cy="22094"/>
              </a:xfrm>
              <a:custGeom>
                <a:avLst/>
                <a:gdLst>
                  <a:gd name="T0" fmla="*/ 216 w 4"/>
                  <a:gd name="T1" fmla="*/ 0 h 2"/>
                  <a:gd name="T2" fmla="*/ 432 w 4"/>
                  <a:gd name="T3" fmla="*/ 0 h 2"/>
                  <a:gd name="T4" fmla="*/ 864 w 4"/>
                  <a:gd name="T5" fmla="*/ 216 h 2"/>
                  <a:gd name="T6" fmla="*/ 864 w 4"/>
                  <a:gd name="T7" fmla="*/ 216 h 2"/>
                  <a:gd name="T8" fmla="*/ 648 w 4"/>
                  <a:gd name="T9" fmla="*/ 216 h 2"/>
                  <a:gd name="T10" fmla="*/ 648 w 4"/>
                  <a:gd name="T11" fmla="*/ 432 h 2"/>
                  <a:gd name="T12" fmla="*/ 216 w 4"/>
                  <a:gd name="T13" fmla="*/ 432 h 2"/>
                  <a:gd name="T14" fmla="*/ 0 w 4"/>
                  <a:gd name="T15" fmla="*/ 432 h 2"/>
                  <a:gd name="T16" fmla="*/ 0 w 4"/>
                  <a:gd name="T17" fmla="*/ 216 h 2"/>
                  <a:gd name="T18" fmla="*/ 0 w 4"/>
                  <a:gd name="T19" fmla="*/ 216 h 2"/>
                  <a:gd name="T20" fmla="*/ 216 w 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1" y="0"/>
                    </a:moveTo>
                    <a:lnTo>
                      <a:pt x="2" y="0"/>
                    </a:lnTo>
                    <a:lnTo>
                      <a:pt x="4" y="1"/>
                    </a:lnTo>
                    <a:lnTo>
                      <a:pt x="3" y="1"/>
                    </a:lnTo>
                    <a:lnTo>
                      <a:pt x="3" y="2"/>
                    </a:lnTo>
                    <a:lnTo>
                      <a:pt x="1" y="2"/>
                    </a:lnTo>
                    <a:lnTo>
                      <a:pt x="0" y="2"/>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77" name="Freeform 230"/>
              <p:cNvSpPr>
                <a:spLocks/>
              </p:cNvSpPr>
              <p:nvPr/>
            </p:nvSpPr>
            <p:spPr bwMode="auto">
              <a:xfrm>
                <a:off x="7373567" y="918861"/>
                <a:ext cx="22095" cy="11047"/>
              </a:xfrm>
              <a:custGeom>
                <a:avLst/>
                <a:gdLst>
                  <a:gd name="T0" fmla="*/ 216 w 2"/>
                  <a:gd name="T1" fmla="*/ 0 h 1"/>
                  <a:gd name="T2" fmla="*/ 0 w 2"/>
                  <a:gd name="T3" fmla="*/ 0 h 1"/>
                  <a:gd name="T4" fmla="*/ 0 w 2"/>
                  <a:gd name="T5" fmla="*/ 216 h 1"/>
                  <a:gd name="T6" fmla="*/ 0 w 2"/>
                  <a:gd name="T7" fmla="*/ 216 h 1"/>
                  <a:gd name="T8" fmla="*/ 216 w 2"/>
                  <a:gd name="T9" fmla="*/ 216 h 1"/>
                  <a:gd name="T10" fmla="*/ 216 w 2"/>
                  <a:gd name="T11" fmla="*/ 216 h 1"/>
                  <a:gd name="T12" fmla="*/ 432 w 2"/>
                  <a:gd name="T13" fmla="*/ 0 h 1"/>
                  <a:gd name="T14" fmla="*/ 216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1" y="0"/>
                    </a:moveTo>
                    <a:lnTo>
                      <a:pt x="0" y="0"/>
                    </a:lnTo>
                    <a:lnTo>
                      <a:pt x="0" y="1"/>
                    </a:lnTo>
                    <a:lnTo>
                      <a:pt x="1" y="1"/>
                    </a:lnTo>
                    <a:lnTo>
                      <a:pt x="2"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78" name="Freeform 231"/>
              <p:cNvSpPr>
                <a:spLocks/>
              </p:cNvSpPr>
              <p:nvPr/>
            </p:nvSpPr>
            <p:spPr bwMode="auto">
              <a:xfrm>
                <a:off x="7373567" y="918861"/>
                <a:ext cx="22095" cy="11047"/>
              </a:xfrm>
              <a:custGeom>
                <a:avLst/>
                <a:gdLst>
                  <a:gd name="T0" fmla="*/ 216 w 2"/>
                  <a:gd name="T1" fmla="*/ 0 h 1"/>
                  <a:gd name="T2" fmla="*/ 0 w 2"/>
                  <a:gd name="T3" fmla="*/ 0 h 1"/>
                  <a:gd name="T4" fmla="*/ 0 w 2"/>
                  <a:gd name="T5" fmla="*/ 216 h 1"/>
                  <a:gd name="T6" fmla="*/ 0 w 2"/>
                  <a:gd name="T7" fmla="*/ 216 h 1"/>
                  <a:gd name="T8" fmla="*/ 216 w 2"/>
                  <a:gd name="T9" fmla="*/ 216 h 1"/>
                  <a:gd name="T10" fmla="*/ 216 w 2"/>
                  <a:gd name="T11" fmla="*/ 216 h 1"/>
                  <a:gd name="T12" fmla="*/ 432 w 2"/>
                  <a:gd name="T13" fmla="*/ 0 h 1"/>
                  <a:gd name="T14" fmla="*/ 216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1" y="0"/>
                    </a:moveTo>
                    <a:lnTo>
                      <a:pt x="0" y="0"/>
                    </a:lnTo>
                    <a:lnTo>
                      <a:pt x="0" y="1"/>
                    </a:lnTo>
                    <a:lnTo>
                      <a:pt x="1" y="1"/>
                    </a:lnTo>
                    <a:lnTo>
                      <a:pt x="2"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79" name="Freeform 232"/>
              <p:cNvSpPr>
                <a:spLocks/>
              </p:cNvSpPr>
              <p:nvPr/>
            </p:nvSpPr>
            <p:spPr bwMode="auto">
              <a:xfrm>
                <a:off x="7285186" y="808392"/>
                <a:ext cx="11048" cy="11047"/>
              </a:xfrm>
              <a:custGeom>
                <a:avLst/>
                <a:gdLst>
                  <a:gd name="T0" fmla="*/ 0 w 1"/>
                  <a:gd name="T1" fmla="*/ 0 h 1"/>
                  <a:gd name="T2" fmla="*/ 216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80" name="Freeform 233"/>
              <p:cNvSpPr>
                <a:spLocks/>
              </p:cNvSpPr>
              <p:nvPr/>
            </p:nvSpPr>
            <p:spPr bwMode="auto">
              <a:xfrm>
                <a:off x="7285186" y="808392"/>
                <a:ext cx="11048" cy="11047"/>
              </a:xfrm>
              <a:custGeom>
                <a:avLst/>
                <a:gdLst>
                  <a:gd name="T0" fmla="*/ 0 w 1"/>
                  <a:gd name="T1" fmla="*/ 0 h 1"/>
                  <a:gd name="T2" fmla="*/ 216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81" name="Freeform 234"/>
              <p:cNvSpPr>
                <a:spLocks/>
              </p:cNvSpPr>
              <p:nvPr/>
            </p:nvSpPr>
            <p:spPr bwMode="auto">
              <a:xfrm>
                <a:off x="7307282" y="819439"/>
                <a:ext cx="11048" cy="0"/>
              </a:xfrm>
              <a:custGeom>
                <a:avLst/>
                <a:gdLst>
                  <a:gd name="T0" fmla="*/ 0 w 1"/>
                  <a:gd name="T1" fmla="*/ 216 w 1"/>
                  <a:gd name="T2" fmla="*/ 0 w 1"/>
                  <a:gd name="T3" fmla="*/ 0 60000 65536"/>
                  <a:gd name="T4" fmla="*/ 0 60000 65536"/>
                  <a:gd name="T5" fmla="*/ 0 60000 65536"/>
                  <a:gd name="T6" fmla="*/ 0 w 1"/>
                  <a:gd name="T7" fmla="*/ 1 w 1"/>
                </a:gdLst>
                <a:ahLst/>
                <a:cxnLst>
                  <a:cxn ang="T3">
                    <a:pos x="T0" y="0"/>
                  </a:cxn>
                  <a:cxn ang="T4">
                    <a:pos x="T1" y="0"/>
                  </a:cxn>
                  <a:cxn ang="T5">
                    <a:pos x="T2" y="0"/>
                  </a:cxn>
                </a:cxnLst>
                <a:rect l="T6" t="0" r="T7"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82" name="Freeform 235"/>
              <p:cNvSpPr>
                <a:spLocks/>
              </p:cNvSpPr>
              <p:nvPr/>
            </p:nvSpPr>
            <p:spPr bwMode="auto">
              <a:xfrm>
                <a:off x="7307282" y="819439"/>
                <a:ext cx="11048" cy="0"/>
              </a:xfrm>
              <a:custGeom>
                <a:avLst/>
                <a:gdLst>
                  <a:gd name="T0" fmla="*/ 0 w 1"/>
                  <a:gd name="T1" fmla="*/ 216 w 1"/>
                  <a:gd name="T2" fmla="*/ 0 w 1"/>
                  <a:gd name="T3" fmla="*/ 0 60000 65536"/>
                  <a:gd name="T4" fmla="*/ 0 60000 65536"/>
                  <a:gd name="T5" fmla="*/ 0 60000 65536"/>
                  <a:gd name="T6" fmla="*/ 0 w 1"/>
                  <a:gd name="T7" fmla="*/ 1 w 1"/>
                </a:gdLst>
                <a:ahLst/>
                <a:cxnLst>
                  <a:cxn ang="T3">
                    <a:pos x="T0" y="0"/>
                  </a:cxn>
                  <a:cxn ang="T4">
                    <a:pos x="T1" y="0"/>
                  </a:cxn>
                  <a:cxn ang="T5">
                    <a:pos x="T2" y="0"/>
                  </a:cxn>
                </a:cxnLst>
                <a:rect l="T6" t="0" r="T7"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83" name="Freeform 236"/>
              <p:cNvSpPr>
                <a:spLocks/>
              </p:cNvSpPr>
              <p:nvPr/>
            </p:nvSpPr>
            <p:spPr bwMode="auto">
              <a:xfrm>
                <a:off x="6953758" y="664782"/>
                <a:ext cx="154666" cy="77328"/>
              </a:xfrm>
              <a:custGeom>
                <a:avLst/>
                <a:gdLst>
                  <a:gd name="T0" fmla="*/ 3024 w 14"/>
                  <a:gd name="T1" fmla="*/ 1080 h 7"/>
                  <a:gd name="T2" fmla="*/ 3024 w 14"/>
                  <a:gd name="T3" fmla="*/ 864 h 7"/>
                  <a:gd name="T4" fmla="*/ 2808 w 14"/>
                  <a:gd name="T5" fmla="*/ 648 h 7"/>
                  <a:gd name="T6" fmla="*/ 2808 w 14"/>
                  <a:gd name="T7" fmla="*/ 432 h 7"/>
                  <a:gd name="T8" fmla="*/ 2376 w 14"/>
                  <a:gd name="T9" fmla="*/ 216 h 7"/>
                  <a:gd name="T10" fmla="*/ 2376 w 14"/>
                  <a:gd name="T11" fmla="*/ 216 h 7"/>
                  <a:gd name="T12" fmla="*/ 2160 w 14"/>
                  <a:gd name="T13" fmla="*/ 216 h 7"/>
                  <a:gd name="T14" fmla="*/ 1944 w 14"/>
                  <a:gd name="T15" fmla="*/ 216 h 7"/>
                  <a:gd name="T16" fmla="*/ 1728 w 14"/>
                  <a:gd name="T17" fmla="*/ 432 h 7"/>
                  <a:gd name="T18" fmla="*/ 1728 w 14"/>
                  <a:gd name="T19" fmla="*/ 216 h 7"/>
                  <a:gd name="T20" fmla="*/ 1944 w 14"/>
                  <a:gd name="T21" fmla="*/ 0 h 7"/>
                  <a:gd name="T22" fmla="*/ 1944 w 14"/>
                  <a:gd name="T23" fmla="*/ 0 h 7"/>
                  <a:gd name="T24" fmla="*/ 1728 w 14"/>
                  <a:gd name="T25" fmla="*/ 0 h 7"/>
                  <a:gd name="T26" fmla="*/ 1512 w 14"/>
                  <a:gd name="T27" fmla="*/ 216 h 7"/>
                  <a:gd name="T28" fmla="*/ 1512 w 14"/>
                  <a:gd name="T29" fmla="*/ 216 h 7"/>
                  <a:gd name="T30" fmla="*/ 1512 w 14"/>
                  <a:gd name="T31" fmla="*/ 0 h 7"/>
                  <a:gd name="T32" fmla="*/ 1296 w 14"/>
                  <a:gd name="T33" fmla="*/ 0 h 7"/>
                  <a:gd name="T34" fmla="*/ 1080 w 14"/>
                  <a:gd name="T35" fmla="*/ 0 h 7"/>
                  <a:gd name="T36" fmla="*/ 1296 w 14"/>
                  <a:gd name="T37" fmla="*/ 216 h 7"/>
                  <a:gd name="T38" fmla="*/ 1080 w 14"/>
                  <a:gd name="T39" fmla="*/ 216 h 7"/>
                  <a:gd name="T40" fmla="*/ 864 w 14"/>
                  <a:gd name="T41" fmla="*/ 216 h 7"/>
                  <a:gd name="T42" fmla="*/ 864 w 14"/>
                  <a:gd name="T43" fmla="*/ 216 h 7"/>
                  <a:gd name="T44" fmla="*/ 864 w 14"/>
                  <a:gd name="T45" fmla="*/ 432 h 7"/>
                  <a:gd name="T46" fmla="*/ 864 w 14"/>
                  <a:gd name="T47" fmla="*/ 648 h 7"/>
                  <a:gd name="T48" fmla="*/ 432 w 14"/>
                  <a:gd name="T49" fmla="*/ 648 h 7"/>
                  <a:gd name="T50" fmla="*/ 432 w 14"/>
                  <a:gd name="T51" fmla="*/ 864 h 7"/>
                  <a:gd name="T52" fmla="*/ 432 w 14"/>
                  <a:gd name="T53" fmla="*/ 1080 h 7"/>
                  <a:gd name="T54" fmla="*/ 432 w 14"/>
                  <a:gd name="T55" fmla="*/ 1080 h 7"/>
                  <a:gd name="T56" fmla="*/ 0 w 14"/>
                  <a:gd name="T57" fmla="*/ 1296 h 7"/>
                  <a:gd name="T58" fmla="*/ 0 w 14"/>
                  <a:gd name="T59" fmla="*/ 1512 h 7"/>
                  <a:gd name="T60" fmla="*/ 432 w 14"/>
                  <a:gd name="T61" fmla="*/ 1512 h 7"/>
                  <a:gd name="T62" fmla="*/ 648 w 14"/>
                  <a:gd name="T63" fmla="*/ 1512 h 7"/>
                  <a:gd name="T64" fmla="*/ 1080 w 14"/>
                  <a:gd name="T65" fmla="*/ 1296 h 7"/>
                  <a:gd name="T66" fmla="*/ 1296 w 14"/>
                  <a:gd name="T67" fmla="*/ 1296 h 7"/>
                  <a:gd name="T68" fmla="*/ 1728 w 14"/>
                  <a:gd name="T69" fmla="*/ 1296 h 7"/>
                  <a:gd name="T70" fmla="*/ 1728 w 14"/>
                  <a:gd name="T71" fmla="*/ 1296 h 7"/>
                  <a:gd name="T72" fmla="*/ 2160 w 14"/>
                  <a:gd name="T73" fmla="*/ 1296 h 7"/>
                  <a:gd name="T74" fmla="*/ 2376 w 14"/>
                  <a:gd name="T75" fmla="*/ 1296 h 7"/>
                  <a:gd name="T76" fmla="*/ 3024 w 14"/>
                  <a:gd name="T77" fmla="*/ 1080 h 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
                  <a:gd name="T118" fmla="*/ 0 h 7"/>
                  <a:gd name="T119" fmla="*/ 14 w 14"/>
                  <a:gd name="T120" fmla="*/ 7 h 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 h="7">
                    <a:moveTo>
                      <a:pt x="14" y="5"/>
                    </a:moveTo>
                    <a:lnTo>
                      <a:pt x="14" y="4"/>
                    </a:lnTo>
                    <a:lnTo>
                      <a:pt x="13" y="3"/>
                    </a:lnTo>
                    <a:lnTo>
                      <a:pt x="13" y="2"/>
                    </a:lnTo>
                    <a:lnTo>
                      <a:pt x="11" y="1"/>
                    </a:lnTo>
                    <a:lnTo>
                      <a:pt x="10" y="1"/>
                    </a:lnTo>
                    <a:lnTo>
                      <a:pt x="9" y="1"/>
                    </a:lnTo>
                    <a:lnTo>
                      <a:pt x="8" y="2"/>
                    </a:lnTo>
                    <a:lnTo>
                      <a:pt x="8" y="1"/>
                    </a:lnTo>
                    <a:lnTo>
                      <a:pt x="9" y="0"/>
                    </a:lnTo>
                    <a:lnTo>
                      <a:pt x="8" y="0"/>
                    </a:lnTo>
                    <a:lnTo>
                      <a:pt x="7" y="1"/>
                    </a:lnTo>
                    <a:lnTo>
                      <a:pt x="7" y="0"/>
                    </a:lnTo>
                    <a:lnTo>
                      <a:pt x="6" y="0"/>
                    </a:lnTo>
                    <a:lnTo>
                      <a:pt x="5" y="0"/>
                    </a:lnTo>
                    <a:lnTo>
                      <a:pt x="6" y="1"/>
                    </a:lnTo>
                    <a:lnTo>
                      <a:pt x="5" y="1"/>
                    </a:lnTo>
                    <a:lnTo>
                      <a:pt x="4" y="1"/>
                    </a:lnTo>
                    <a:lnTo>
                      <a:pt x="4" y="2"/>
                    </a:lnTo>
                    <a:lnTo>
                      <a:pt x="4" y="3"/>
                    </a:lnTo>
                    <a:lnTo>
                      <a:pt x="2" y="3"/>
                    </a:lnTo>
                    <a:lnTo>
                      <a:pt x="2" y="4"/>
                    </a:lnTo>
                    <a:lnTo>
                      <a:pt x="2" y="5"/>
                    </a:lnTo>
                    <a:lnTo>
                      <a:pt x="0" y="6"/>
                    </a:lnTo>
                    <a:lnTo>
                      <a:pt x="0" y="7"/>
                    </a:lnTo>
                    <a:lnTo>
                      <a:pt x="2" y="7"/>
                    </a:lnTo>
                    <a:lnTo>
                      <a:pt x="3" y="7"/>
                    </a:lnTo>
                    <a:lnTo>
                      <a:pt x="5" y="6"/>
                    </a:lnTo>
                    <a:lnTo>
                      <a:pt x="6" y="6"/>
                    </a:lnTo>
                    <a:lnTo>
                      <a:pt x="8" y="6"/>
                    </a:lnTo>
                    <a:lnTo>
                      <a:pt x="10" y="6"/>
                    </a:lnTo>
                    <a:lnTo>
                      <a:pt x="11" y="6"/>
                    </a:lnTo>
                    <a:lnTo>
                      <a:pt x="14"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84" name="Freeform 237"/>
              <p:cNvSpPr>
                <a:spLocks/>
              </p:cNvSpPr>
              <p:nvPr/>
            </p:nvSpPr>
            <p:spPr bwMode="auto">
              <a:xfrm>
                <a:off x="6953758" y="664782"/>
                <a:ext cx="154666" cy="77328"/>
              </a:xfrm>
              <a:custGeom>
                <a:avLst/>
                <a:gdLst>
                  <a:gd name="T0" fmla="*/ 3024 w 14"/>
                  <a:gd name="T1" fmla="*/ 1080 h 7"/>
                  <a:gd name="T2" fmla="*/ 3024 w 14"/>
                  <a:gd name="T3" fmla="*/ 864 h 7"/>
                  <a:gd name="T4" fmla="*/ 2808 w 14"/>
                  <a:gd name="T5" fmla="*/ 648 h 7"/>
                  <a:gd name="T6" fmla="*/ 2808 w 14"/>
                  <a:gd name="T7" fmla="*/ 432 h 7"/>
                  <a:gd name="T8" fmla="*/ 2376 w 14"/>
                  <a:gd name="T9" fmla="*/ 216 h 7"/>
                  <a:gd name="T10" fmla="*/ 2376 w 14"/>
                  <a:gd name="T11" fmla="*/ 216 h 7"/>
                  <a:gd name="T12" fmla="*/ 2160 w 14"/>
                  <a:gd name="T13" fmla="*/ 216 h 7"/>
                  <a:gd name="T14" fmla="*/ 1944 w 14"/>
                  <a:gd name="T15" fmla="*/ 216 h 7"/>
                  <a:gd name="T16" fmla="*/ 1728 w 14"/>
                  <a:gd name="T17" fmla="*/ 432 h 7"/>
                  <a:gd name="T18" fmla="*/ 1728 w 14"/>
                  <a:gd name="T19" fmla="*/ 216 h 7"/>
                  <a:gd name="T20" fmla="*/ 1944 w 14"/>
                  <a:gd name="T21" fmla="*/ 0 h 7"/>
                  <a:gd name="T22" fmla="*/ 1944 w 14"/>
                  <a:gd name="T23" fmla="*/ 0 h 7"/>
                  <a:gd name="T24" fmla="*/ 1728 w 14"/>
                  <a:gd name="T25" fmla="*/ 0 h 7"/>
                  <a:gd name="T26" fmla="*/ 1512 w 14"/>
                  <a:gd name="T27" fmla="*/ 216 h 7"/>
                  <a:gd name="T28" fmla="*/ 1512 w 14"/>
                  <a:gd name="T29" fmla="*/ 216 h 7"/>
                  <a:gd name="T30" fmla="*/ 1512 w 14"/>
                  <a:gd name="T31" fmla="*/ 0 h 7"/>
                  <a:gd name="T32" fmla="*/ 1296 w 14"/>
                  <a:gd name="T33" fmla="*/ 0 h 7"/>
                  <a:gd name="T34" fmla="*/ 1080 w 14"/>
                  <a:gd name="T35" fmla="*/ 0 h 7"/>
                  <a:gd name="T36" fmla="*/ 1296 w 14"/>
                  <a:gd name="T37" fmla="*/ 216 h 7"/>
                  <a:gd name="T38" fmla="*/ 1080 w 14"/>
                  <a:gd name="T39" fmla="*/ 216 h 7"/>
                  <a:gd name="T40" fmla="*/ 864 w 14"/>
                  <a:gd name="T41" fmla="*/ 216 h 7"/>
                  <a:gd name="T42" fmla="*/ 864 w 14"/>
                  <a:gd name="T43" fmla="*/ 216 h 7"/>
                  <a:gd name="T44" fmla="*/ 864 w 14"/>
                  <a:gd name="T45" fmla="*/ 432 h 7"/>
                  <a:gd name="T46" fmla="*/ 864 w 14"/>
                  <a:gd name="T47" fmla="*/ 648 h 7"/>
                  <a:gd name="T48" fmla="*/ 432 w 14"/>
                  <a:gd name="T49" fmla="*/ 648 h 7"/>
                  <a:gd name="T50" fmla="*/ 432 w 14"/>
                  <a:gd name="T51" fmla="*/ 864 h 7"/>
                  <a:gd name="T52" fmla="*/ 432 w 14"/>
                  <a:gd name="T53" fmla="*/ 1080 h 7"/>
                  <a:gd name="T54" fmla="*/ 432 w 14"/>
                  <a:gd name="T55" fmla="*/ 1080 h 7"/>
                  <a:gd name="T56" fmla="*/ 0 w 14"/>
                  <a:gd name="T57" fmla="*/ 1296 h 7"/>
                  <a:gd name="T58" fmla="*/ 0 w 14"/>
                  <a:gd name="T59" fmla="*/ 1512 h 7"/>
                  <a:gd name="T60" fmla="*/ 432 w 14"/>
                  <a:gd name="T61" fmla="*/ 1512 h 7"/>
                  <a:gd name="T62" fmla="*/ 648 w 14"/>
                  <a:gd name="T63" fmla="*/ 1512 h 7"/>
                  <a:gd name="T64" fmla="*/ 1080 w 14"/>
                  <a:gd name="T65" fmla="*/ 1296 h 7"/>
                  <a:gd name="T66" fmla="*/ 1296 w 14"/>
                  <a:gd name="T67" fmla="*/ 1296 h 7"/>
                  <a:gd name="T68" fmla="*/ 1728 w 14"/>
                  <a:gd name="T69" fmla="*/ 1296 h 7"/>
                  <a:gd name="T70" fmla="*/ 1728 w 14"/>
                  <a:gd name="T71" fmla="*/ 1296 h 7"/>
                  <a:gd name="T72" fmla="*/ 2160 w 14"/>
                  <a:gd name="T73" fmla="*/ 1296 h 7"/>
                  <a:gd name="T74" fmla="*/ 2376 w 14"/>
                  <a:gd name="T75" fmla="*/ 1296 h 7"/>
                  <a:gd name="T76" fmla="*/ 3024 w 14"/>
                  <a:gd name="T77" fmla="*/ 1080 h 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
                  <a:gd name="T118" fmla="*/ 0 h 7"/>
                  <a:gd name="T119" fmla="*/ 14 w 14"/>
                  <a:gd name="T120" fmla="*/ 7 h 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 h="7">
                    <a:moveTo>
                      <a:pt x="14" y="5"/>
                    </a:moveTo>
                    <a:lnTo>
                      <a:pt x="14" y="4"/>
                    </a:lnTo>
                    <a:lnTo>
                      <a:pt x="13" y="3"/>
                    </a:lnTo>
                    <a:lnTo>
                      <a:pt x="13" y="2"/>
                    </a:lnTo>
                    <a:lnTo>
                      <a:pt x="11" y="1"/>
                    </a:lnTo>
                    <a:lnTo>
                      <a:pt x="10" y="1"/>
                    </a:lnTo>
                    <a:lnTo>
                      <a:pt x="9" y="1"/>
                    </a:lnTo>
                    <a:lnTo>
                      <a:pt x="8" y="2"/>
                    </a:lnTo>
                    <a:lnTo>
                      <a:pt x="8" y="1"/>
                    </a:lnTo>
                    <a:lnTo>
                      <a:pt x="9" y="0"/>
                    </a:lnTo>
                    <a:lnTo>
                      <a:pt x="8" y="0"/>
                    </a:lnTo>
                    <a:lnTo>
                      <a:pt x="7" y="1"/>
                    </a:lnTo>
                    <a:lnTo>
                      <a:pt x="7" y="0"/>
                    </a:lnTo>
                    <a:lnTo>
                      <a:pt x="6" y="0"/>
                    </a:lnTo>
                    <a:lnTo>
                      <a:pt x="5" y="0"/>
                    </a:lnTo>
                    <a:lnTo>
                      <a:pt x="6" y="1"/>
                    </a:lnTo>
                    <a:lnTo>
                      <a:pt x="5" y="1"/>
                    </a:lnTo>
                    <a:lnTo>
                      <a:pt x="4" y="1"/>
                    </a:lnTo>
                    <a:lnTo>
                      <a:pt x="4" y="2"/>
                    </a:lnTo>
                    <a:lnTo>
                      <a:pt x="4" y="3"/>
                    </a:lnTo>
                    <a:lnTo>
                      <a:pt x="2" y="3"/>
                    </a:lnTo>
                    <a:lnTo>
                      <a:pt x="2" y="4"/>
                    </a:lnTo>
                    <a:lnTo>
                      <a:pt x="2" y="5"/>
                    </a:lnTo>
                    <a:lnTo>
                      <a:pt x="0" y="6"/>
                    </a:lnTo>
                    <a:lnTo>
                      <a:pt x="0" y="7"/>
                    </a:lnTo>
                    <a:lnTo>
                      <a:pt x="2" y="7"/>
                    </a:lnTo>
                    <a:lnTo>
                      <a:pt x="3" y="7"/>
                    </a:lnTo>
                    <a:lnTo>
                      <a:pt x="5" y="6"/>
                    </a:lnTo>
                    <a:lnTo>
                      <a:pt x="6" y="6"/>
                    </a:lnTo>
                    <a:lnTo>
                      <a:pt x="8" y="6"/>
                    </a:lnTo>
                    <a:lnTo>
                      <a:pt x="10" y="6"/>
                    </a:lnTo>
                    <a:lnTo>
                      <a:pt x="11" y="6"/>
                    </a:lnTo>
                    <a:lnTo>
                      <a:pt x="14"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85" name="Freeform 238"/>
              <p:cNvSpPr>
                <a:spLocks/>
              </p:cNvSpPr>
              <p:nvPr/>
            </p:nvSpPr>
            <p:spPr bwMode="auto">
              <a:xfrm>
                <a:off x="6799092" y="609548"/>
                <a:ext cx="176762" cy="88375"/>
              </a:xfrm>
              <a:custGeom>
                <a:avLst/>
                <a:gdLst>
                  <a:gd name="T0" fmla="*/ 2808 w 16"/>
                  <a:gd name="T1" fmla="*/ 216 h 8"/>
                  <a:gd name="T2" fmla="*/ 3024 w 16"/>
                  <a:gd name="T3" fmla="*/ 216 h 8"/>
                  <a:gd name="T4" fmla="*/ 3456 w 16"/>
                  <a:gd name="T5" fmla="*/ 648 h 8"/>
                  <a:gd name="T6" fmla="*/ 3240 w 16"/>
                  <a:gd name="T7" fmla="*/ 1080 h 8"/>
                  <a:gd name="T8" fmla="*/ 3024 w 16"/>
                  <a:gd name="T9" fmla="*/ 1080 h 8"/>
                  <a:gd name="T10" fmla="*/ 2808 w 16"/>
                  <a:gd name="T11" fmla="*/ 1080 h 8"/>
                  <a:gd name="T12" fmla="*/ 2808 w 16"/>
                  <a:gd name="T13" fmla="*/ 1296 h 8"/>
                  <a:gd name="T14" fmla="*/ 3456 w 16"/>
                  <a:gd name="T15" fmla="*/ 1512 h 8"/>
                  <a:gd name="T16" fmla="*/ 3456 w 16"/>
                  <a:gd name="T17" fmla="*/ 1512 h 8"/>
                  <a:gd name="T18" fmla="*/ 2160 w 16"/>
                  <a:gd name="T19" fmla="*/ 1728 h 8"/>
                  <a:gd name="T20" fmla="*/ 2160 w 16"/>
                  <a:gd name="T21" fmla="*/ 1728 h 8"/>
                  <a:gd name="T22" fmla="*/ 1944 w 16"/>
                  <a:gd name="T23" fmla="*/ 1512 h 8"/>
                  <a:gd name="T24" fmla="*/ 1080 w 16"/>
                  <a:gd name="T25" fmla="*/ 1296 h 8"/>
                  <a:gd name="T26" fmla="*/ 864 w 16"/>
                  <a:gd name="T27" fmla="*/ 1512 h 8"/>
                  <a:gd name="T28" fmla="*/ 648 w 16"/>
                  <a:gd name="T29" fmla="*/ 1296 h 8"/>
                  <a:gd name="T30" fmla="*/ 432 w 16"/>
                  <a:gd name="T31" fmla="*/ 1080 h 8"/>
                  <a:gd name="T32" fmla="*/ 648 w 16"/>
                  <a:gd name="T33" fmla="*/ 864 h 8"/>
                  <a:gd name="T34" fmla="*/ 432 w 16"/>
                  <a:gd name="T35" fmla="*/ 864 h 8"/>
                  <a:gd name="T36" fmla="*/ 0 w 16"/>
                  <a:gd name="T37" fmla="*/ 864 h 8"/>
                  <a:gd name="T38" fmla="*/ 216 w 16"/>
                  <a:gd name="T39" fmla="*/ 648 h 8"/>
                  <a:gd name="T40" fmla="*/ 216 w 16"/>
                  <a:gd name="T41" fmla="*/ 648 h 8"/>
                  <a:gd name="T42" fmla="*/ 648 w 16"/>
                  <a:gd name="T43" fmla="*/ 648 h 8"/>
                  <a:gd name="T44" fmla="*/ 648 w 16"/>
                  <a:gd name="T45" fmla="*/ 432 h 8"/>
                  <a:gd name="T46" fmla="*/ 864 w 16"/>
                  <a:gd name="T47" fmla="*/ 216 h 8"/>
                  <a:gd name="T48" fmla="*/ 1080 w 16"/>
                  <a:gd name="T49" fmla="*/ 216 h 8"/>
                  <a:gd name="T50" fmla="*/ 1512 w 16"/>
                  <a:gd name="T51" fmla="*/ 216 h 8"/>
                  <a:gd name="T52" fmla="*/ 2160 w 16"/>
                  <a:gd name="T53" fmla="*/ 0 h 8"/>
                  <a:gd name="T54" fmla="*/ 2376 w 16"/>
                  <a:gd name="T55" fmla="*/ 216 h 8"/>
                  <a:gd name="T56" fmla="*/ 2160 w 16"/>
                  <a:gd name="T57" fmla="*/ 432 h 8"/>
                  <a:gd name="T58" fmla="*/ 2160 w 16"/>
                  <a:gd name="T59" fmla="*/ 432 h 8"/>
                  <a:gd name="T60" fmla="*/ 2592 w 16"/>
                  <a:gd name="T61" fmla="*/ 432 h 8"/>
                  <a:gd name="T62" fmla="*/ 2808 w 16"/>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8"/>
                  <a:gd name="T98" fmla="*/ 16 w 16"/>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8">
                    <a:moveTo>
                      <a:pt x="13" y="1"/>
                    </a:moveTo>
                    <a:lnTo>
                      <a:pt x="14" y="1"/>
                    </a:lnTo>
                    <a:lnTo>
                      <a:pt x="16" y="3"/>
                    </a:lnTo>
                    <a:lnTo>
                      <a:pt x="15" y="5"/>
                    </a:lnTo>
                    <a:lnTo>
                      <a:pt x="14" y="5"/>
                    </a:lnTo>
                    <a:lnTo>
                      <a:pt x="13" y="5"/>
                    </a:lnTo>
                    <a:lnTo>
                      <a:pt x="13" y="6"/>
                    </a:lnTo>
                    <a:lnTo>
                      <a:pt x="16" y="7"/>
                    </a:lnTo>
                    <a:lnTo>
                      <a:pt x="10" y="8"/>
                    </a:lnTo>
                    <a:lnTo>
                      <a:pt x="9" y="7"/>
                    </a:lnTo>
                    <a:lnTo>
                      <a:pt x="5" y="6"/>
                    </a:lnTo>
                    <a:lnTo>
                      <a:pt x="4" y="7"/>
                    </a:lnTo>
                    <a:lnTo>
                      <a:pt x="3" y="6"/>
                    </a:lnTo>
                    <a:lnTo>
                      <a:pt x="2" y="5"/>
                    </a:lnTo>
                    <a:lnTo>
                      <a:pt x="3" y="4"/>
                    </a:lnTo>
                    <a:lnTo>
                      <a:pt x="2" y="4"/>
                    </a:lnTo>
                    <a:lnTo>
                      <a:pt x="0" y="4"/>
                    </a:lnTo>
                    <a:lnTo>
                      <a:pt x="1" y="3"/>
                    </a:lnTo>
                    <a:lnTo>
                      <a:pt x="3" y="3"/>
                    </a:lnTo>
                    <a:lnTo>
                      <a:pt x="3" y="2"/>
                    </a:lnTo>
                    <a:lnTo>
                      <a:pt x="4" y="1"/>
                    </a:lnTo>
                    <a:lnTo>
                      <a:pt x="5" y="1"/>
                    </a:lnTo>
                    <a:lnTo>
                      <a:pt x="7" y="1"/>
                    </a:lnTo>
                    <a:lnTo>
                      <a:pt x="10" y="0"/>
                    </a:lnTo>
                    <a:lnTo>
                      <a:pt x="11" y="1"/>
                    </a:lnTo>
                    <a:lnTo>
                      <a:pt x="10" y="2"/>
                    </a:lnTo>
                    <a:lnTo>
                      <a:pt x="12" y="2"/>
                    </a:lnTo>
                    <a:lnTo>
                      <a:pt x="1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86" name="Freeform 239"/>
              <p:cNvSpPr>
                <a:spLocks/>
              </p:cNvSpPr>
              <p:nvPr/>
            </p:nvSpPr>
            <p:spPr bwMode="auto">
              <a:xfrm>
                <a:off x="6799092" y="609548"/>
                <a:ext cx="176762" cy="88375"/>
              </a:xfrm>
              <a:custGeom>
                <a:avLst/>
                <a:gdLst>
                  <a:gd name="T0" fmla="*/ 2808 w 16"/>
                  <a:gd name="T1" fmla="*/ 216 h 8"/>
                  <a:gd name="T2" fmla="*/ 3024 w 16"/>
                  <a:gd name="T3" fmla="*/ 216 h 8"/>
                  <a:gd name="T4" fmla="*/ 3456 w 16"/>
                  <a:gd name="T5" fmla="*/ 648 h 8"/>
                  <a:gd name="T6" fmla="*/ 3240 w 16"/>
                  <a:gd name="T7" fmla="*/ 1080 h 8"/>
                  <a:gd name="T8" fmla="*/ 3024 w 16"/>
                  <a:gd name="T9" fmla="*/ 1080 h 8"/>
                  <a:gd name="T10" fmla="*/ 2808 w 16"/>
                  <a:gd name="T11" fmla="*/ 1080 h 8"/>
                  <a:gd name="T12" fmla="*/ 2808 w 16"/>
                  <a:gd name="T13" fmla="*/ 1296 h 8"/>
                  <a:gd name="T14" fmla="*/ 3456 w 16"/>
                  <a:gd name="T15" fmla="*/ 1512 h 8"/>
                  <a:gd name="T16" fmla="*/ 3456 w 16"/>
                  <a:gd name="T17" fmla="*/ 1512 h 8"/>
                  <a:gd name="T18" fmla="*/ 2160 w 16"/>
                  <a:gd name="T19" fmla="*/ 1728 h 8"/>
                  <a:gd name="T20" fmla="*/ 2160 w 16"/>
                  <a:gd name="T21" fmla="*/ 1728 h 8"/>
                  <a:gd name="T22" fmla="*/ 1944 w 16"/>
                  <a:gd name="T23" fmla="*/ 1512 h 8"/>
                  <a:gd name="T24" fmla="*/ 1080 w 16"/>
                  <a:gd name="T25" fmla="*/ 1296 h 8"/>
                  <a:gd name="T26" fmla="*/ 864 w 16"/>
                  <a:gd name="T27" fmla="*/ 1512 h 8"/>
                  <a:gd name="T28" fmla="*/ 648 w 16"/>
                  <a:gd name="T29" fmla="*/ 1296 h 8"/>
                  <a:gd name="T30" fmla="*/ 432 w 16"/>
                  <a:gd name="T31" fmla="*/ 1080 h 8"/>
                  <a:gd name="T32" fmla="*/ 648 w 16"/>
                  <a:gd name="T33" fmla="*/ 864 h 8"/>
                  <a:gd name="T34" fmla="*/ 432 w 16"/>
                  <a:gd name="T35" fmla="*/ 864 h 8"/>
                  <a:gd name="T36" fmla="*/ 0 w 16"/>
                  <a:gd name="T37" fmla="*/ 864 h 8"/>
                  <a:gd name="T38" fmla="*/ 216 w 16"/>
                  <a:gd name="T39" fmla="*/ 648 h 8"/>
                  <a:gd name="T40" fmla="*/ 216 w 16"/>
                  <a:gd name="T41" fmla="*/ 648 h 8"/>
                  <a:gd name="T42" fmla="*/ 648 w 16"/>
                  <a:gd name="T43" fmla="*/ 648 h 8"/>
                  <a:gd name="T44" fmla="*/ 648 w 16"/>
                  <a:gd name="T45" fmla="*/ 432 h 8"/>
                  <a:gd name="T46" fmla="*/ 864 w 16"/>
                  <a:gd name="T47" fmla="*/ 216 h 8"/>
                  <a:gd name="T48" fmla="*/ 1080 w 16"/>
                  <a:gd name="T49" fmla="*/ 216 h 8"/>
                  <a:gd name="T50" fmla="*/ 1512 w 16"/>
                  <a:gd name="T51" fmla="*/ 216 h 8"/>
                  <a:gd name="T52" fmla="*/ 2160 w 16"/>
                  <a:gd name="T53" fmla="*/ 0 h 8"/>
                  <a:gd name="T54" fmla="*/ 2376 w 16"/>
                  <a:gd name="T55" fmla="*/ 216 h 8"/>
                  <a:gd name="T56" fmla="*/ 2160 w 16"/>
                  <a:gd name="T57" fmla="*/ 432 h 8"/>
                  <a:gd name="T58" fmla="*/ 2160 w 16"/>
                  <a:gd name="T59" fmla="*/ 432 h 8"/>
                  <a:gd name="T60" fmla="*/ 2592 w 16"/>
                  <a:gd name="T61" fmla="*/ 432 h 8"/>
                  <a:gd name="T62" fmla="*/ 2808 w 16"/>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8"/>
                  <a:gd name="T98" fmla="*/ 16 w 16"/>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8">
                    <a:moveTo>
                      <a:pt x="13" y="1"/>
                    </a:moveTo>
                    <a:lnTo>
                      <a:pt x="14" y="1"/>
                    </a:lnTo>
                    <a:lnTo>
                      <a:pt x="16" y="3"/>
                    </a:lnTo>
                    <a:lnTo>
                      <a:pt x="15" y="5"/>
                    </a:lnTo>
                    <a:lnTo>
                      <a:pt x="14" y="5"/>
                    </a:lnTo>
                    <a:lnTo>
                      <a:pt x="13" y="5"/>
                    </a:lnTo>
                    <a:lnTo>
                      <a:pt x="13" y="6"/>
                    </a:lnTo>
                    <a:lnTo>
                      <a:pt x="16" y="7"/>
                    </a:lnTo>
                    <a:lnTo>
                      <a:pt x="10" y="8"/>
                    </a:lnTo>
                    <a:lnTo>
                      <a:pt x="9" y="7"/>
                    </a:lnTo>
                    <a:lnTo>
                      <a:pt x="5" y="6"/>
                    </a:lnTo>
                    <a:lnTo>
                      <a:pt x="4" y="7"/>
                    </a:lnTo>
                    <a:lnTo>
                      <a:pt x="3" y="6"/>
                    </a:lnTo>
                    <a:lnTo>
                      <a:pt x="2" y="5"/>
                    </a:lnTo>
                    <a:lnTo>
                      <a:pt x="3" y="4"/>
                    </a:lnTo>
                    <a:lnTo>
                      <a:pt x="2" y="4"/>
                    </a:lnTo>
                    <a:lnTo>
                      <a:pt x="0" y="4"/>
                    </a:lnTo>
                    <a:lnTo>
                      <a:pt x="1" y="3"/>
                    </a:lnTo>
                    <a:lnTo>
                      <a:pt x="3" y="3"/>
                    </a:lnTo>
                    <a:lnTo>
                      <a:pt x="3" y="2"/>
                    </a:lnTo>
                    <a:lnTo>
                      <a:pt x="4" y="1"/>
                    </a:lnTo>
                    <a:lnTo>
                      <a:pt x="5" y="1"/>
                    </a:lnTo>
                    <a:lnTo>
                      <a:pt x="7" y="1"/>
                    </a:lnTo>
                    <a:lnTo>
                      <a:pt x="10" y="0"/>
                    </a:lnTo>
                    <a:lnTo>
                      <a:pt x="11" y="1"/>
                    </a:lnTo>
                    <a:lnTo>
                      <a:pt x="10" y="2"/>
                    </a:lnTo>
                    <a:lnTo>
                      <a:pt x="12" y="2"/>
                    </a:lnTo>
                    <a:lnTo>
                      <a:pt x="1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87" name="Freeform 240"/>
              <p:cNvSpPr>
                <a:spLocks/>
              </p:cNvSpPr>
              <p:nvPr/>
            </p:nvSpPr>
            <p:spPr bwMode="auto">
              <a:xfrm>
                <a:off x="6743854" y="543266"/>
                <a:ext cx="176762" cy="77328"/>
              </a:xfrm>
              <a:custGeom>
                <a:avLst/>
                <a:gdLst>
                  <a:gd name="T0" fmla="*/ 3456 w 16"/>
                  <a:gd name="T1" fmla="*/ 648 h 7"/>
                  <a:gd name="T2" fmla="*/ 3024 w 16"/>
                  <a:gd name="T3" fmla="*/ 864 h 7"/>
                  <a:gd name="T4" fmla="*/ 3024 w 16"/>
                  <a:gd name="T5" fmla="*/ 1080 h 7"/>
                  <a:gd name="T6" fmla="*/ 3024 w 16"/>
                  <a:gd name="T7" fmla="*/ 1296 h 7"/>
                  <a:gd name="T8" fmla="*/ 2160 w 16"/>
                  <a:gd name="T9" fmla="*/ 1296 h 7"/>
                  <a:gd name="T10" fmla="*/ 1728 w 16"/>
                  <a:gd name="T11" fmla="*/ 1296 h 7"/>
                  <a:gd name="T12" fmla="*/ 1728 w 16"/>
                  <a:gd name="T13" fmla="*/ 1512 h 7"/>
                  <a:gd name="T14" fmla="*/ 1080 w 16"/>
                  <a:gd name="T15" fmla="*/ 1512 h 7"/>
                  <a:gd name="T16" fmla="*/ 648 w 16"/>
                  <a:gd name="T17" fmla="*/ 1296 h 7"/>
                  <a:gd name="T18" fmla="*/ 648 w 16"/>
                  <a:gd name="T19" fmla="*/ 1296 h 7"/>
                  <a:gd name="T20" fmla="*/ 216 w 16"/>
                  <a:gd name="T21" fmla="*/ 1296 h 7"/>
                  <a:gd name="T22" fmla="*/ 0 w 16"/>
                  <a:gd name="T23" fmla="*/ 1080 h 7"/>
                  <a:gd name="T24" fmla="*/ 432 w 16"/>
                  <a:gd name="T25" fmla="*/ 1080 h 7"/>
                  <a:gd name="T26" fmla="*/ 648 w 16"/>
                  <a:gd name="T27" fmla="*/ 864 h 7"/>
                  <a:gd name="T28" fmla="*/ 864 w 16"/>
                  <a:gd name="T29" fmla="*/ 864 h 7"/>
                  <a:gd name="T30" fmla="*/ 648 w 16"/>
                  <a:gd name="T31" fmla="*/ 648 h 7"/>
                  <a:gd name="T32" fmla="*/ 1080 w 16"/>
                  <a:gd name="T33" fmla="*/ 432 h 7"/>
                  <a:gd name="T34" fmla="*/ 1944 w 16"/>
                  <a:gd name="T35" fmla="*/ 216 h 7"/>
                  <a:gd name="T36" fmla="*/ 1944 w 16"/>
                  <a:gd name="T37" fmla="*/ 0 h 7"/>
                  <a:gd name="T38" fmla="*/ 2376 w 16"/>
                  <a:gd name="T39" fmla="*/ 0 h 7"/>
                  <a:gd name="T40" fmla="*/ 2592 w 16"/>
                  <a:gd name="T41" fmla="*/ 0 h 7"/>
                  <a:gd name="T42" fmla="*/ 2808 w 16"/>
                  <a:gd name="T43" fmla="*/ 432 h 7"/>
                  <a:gd name="T44" fmla="*/ 3240 w 16"/>
                  <a:gd name="T45" fmla="*/ 648 h 7"/>
                  <a:gd name="T46" fmla="*/ 3456 w 16"/>
                  <a:gd name="T47" fmla="*/ 648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7"/>
                  <a:gd name="T74" fmla="*/ 16 w 16"/>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7">
                    <a:moveTo>
                      <a:pt x="16" y="3"/>
                    </a:moveTo>
                    <a:lnTo>
                      <a:pt x="14" y="4"/>
                    </a:lnTo>
                    <a:lnTo>
                      <a:pt x="14" y="5"/>
                    </a:lnTo>
                    <a:lnTo>
                      <a:pt x="14" y="6"/>
                    </a:lnTo>
                    <a:lnTo>
                      <a:pt x="10" y="6"/>
                    </a:lnTo>
                    <a:lnTo>
                      <a:pt x="8" y="6"/>
                    </a:lnTo>
                    <a:lnTo>
                      <a:pt x="8" y="7"/>
                    </a:lnTo>
                    <a:lnTo>
                      <a:pt x="5" y="7"/>
                    </a:lnTo>
                    <a:lnTo>
                      <a:pt x="3" y="6"/>
                    </a:lnTo>
                    <a:lnTo>
                      <a:pt x="1" y="6"/>
                    </a:lnTo>
                    <a:lnTo>
                      <a:pt x="0" y="5"/>
                    </a:lnTo>
                    <a:lnTo>
                      <a:pt x="2" y="5"/>
                    </a:lnTo>
                    <a:lnTo>
                      <a:pt x="3" y="4"/>
                    </a:lnTo>
                    <a:lnTo>
                      <a:pt x="4" y="4"/>
                    </a:lnTo>
                    <a:lnTo>
                      <a:pt x="3" y="3"/>
                    </a:lnTo>
                    <a:lnTo>
                      <a:pt x="5" y="2"/>
                    </a:lnTo>
                    <a:lnTo>
                      <a:pt x="9" y="1"/>
                    </a:lnTo>
                    <a:lnTo>
                      <a:pt x="9" y="0"/>
                    </a:lnTo>
                    <a:lnTo>
                      <a:pt x="11" y="0"/>
                    </a:lnTo>
                    <a:lnTo>
                      <a:pt x="12" y="0"/>
                    </a:lnTo>
                    <a:lnTo>
                      <a:pt x="13" y="2"/>
                    </a:lnTo>
                    <a:lnTo>
                      <a:pt x="15" y="3"/>
                    </a:lnTo>
                    <a:lnTo>
                      <a:pt x="16"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88" name="Freeform 241"/>
              <p:cNvSpPr>
                <a:spLocks/>
              </p:cNvSpPr>
              <p:nvPr/>
            </p:nvSpPr>
            <p:spPr bwMode="auto">
              <a:xfrm>
                <a:off x="6743854" y="543266"/>
                <a:ext cx="176762" cy="77328"/>
              </a:xfrm>
              <a:custGeom>
                <a:avLst/>
                <a:gdLst>
                  <a:gd name="T0" fmla="*/ 3456 w 16"/>
                  <a:gd name="T1" fmla="*/ 648 h 7"/>
                  <a:gd name="T2" fmla="*/ 3024 w 16"/>
                  <a:gd name="T3" fmla="*/ 864 h 7"/>
                  <a:gd name="T4" fmla="*/ 3024 w 16"/>
                  <a:gd name="T5" fmla="*/ 1080 h 7"/>
                  <a:gd name="T6" fmla="*/ 3024 w 16"/>
                  <a:gd name="T7" fmla="*/ 1296 h 7"/>
                  <a:gd name="T8" fmla="*/ 2160 w 16"/>
                  <a:gd name="T9" fmla="*/ 1296 h 7"/>
                  <a:gd name="T10" fmla="*/ 1728 w 16"/>
                  <a:gd name="T11" fmla="*/ 1296 h 7"/>
                  <a:gd name="T12" fmla="*/ 1728 w 16"/>
                  <a:gd name="T13" fmla="*/ 1512 h 7"/>
                  <a:gd name="T14" fmla="*/ 1080 w 16"/>
                  <a:gd name="T15" fmla="*/ 1512 h 7"/>
                  <a:gd name="T16" fmla="*/ 648 w 16"/>
                  <a:gd name="T17" fmla="*/ 1296 h 7"/>
                  <a:gd name="T18" fmla="*/ 648 w 16"/>
                  <a:gd name="T19" fmla="*/ 1296 h 7"/>
                  <a:gd name="T20" fmla="*/ 216 w 16"/>
                  <a:gd name="T21" fmla="*/ 1296 h 7"/>
                  <a:gd name="T22" fmla="*/ 0 w 16"/>
                  <a:gd name="T23" fmla="*/ 1080 h 7"/>
                  <a:gd name="T24" fmla="*/ 432 w 16"/>
                  <a:gd name="T25" fmla="*/ 1080 h 7"/>
                  <a:gd name="T26" fmla="*/ 648 w 16"/>
                  <a:gd name="T27" fmla="*/ 864 h 7"/>
                  <a:gd name="T28" fmla="*/ 864 w 16"/>
                  <a:gd name="T29" fmla="*/ 864 h 7"/>
                  <a:gd name="T30" fmla="*/ 648 w 16"/>
                  <a:gd name="T31" fmla="*/ 648 h 7"/>
                  <a:gd name="T32" fmla="*/ 1080 w 16"/>
                  <a:gd name="T33" fmla="*/ 432 h 7"/>
                  <a:gd name="T34" fmla="*/ 1944 w 16"/>
                  <a:gd name="T35" fmla="*/ 216 h 7"/>
                  <a:gd name="T36" fmla="*/ 1944 w 16"/>
                  <a:gd name="T37" fmla="*/ 0 h 7"/>
                  <a:gd name="T38" fmla="*/ 2376 w 16"/>
                  <a:gd name="T39" fmla="*/ 0 h 7"/>
                  <a:gd name="T40" fmla="*/ 2592 w 16"/>
                  <a:gd name="T41" fmla="*/ 0 h 7"/>
                  <a:gd name="T42" fmla="*/ 2808 w 16"/>
                  <a:gd name="T43" fmla="*/ 432 h 7"/>
                  <a:gd name="T44" fmla="*/ 3240 w 16"/>
                  <a:gd name="T45" fmla="*/ 648 h 7"/>
                  <a:gd name="T46" fmla="*/ 3456 w 16"/>
                  <a:gd name="T47" fmla="*/ 648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7"/>
                  <a:gd name="T74" fmla="*/ 16 w 16"/>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7">
                    <a:moveTo>
                      <a:pt x="16" y="3"/>
                    </a:moveTo>
                    <a:lnTo>
                      <a:pt x="14" y="4"/>
                    </a:lnTo>
                    <a:lnTo>
                      <a:pt x="14" y="5"/>
                    </a:lnTo>
                    <a:lnTo>
                      <a:pt x="14" y="6"/>
                    </a:lnTo>
                    <a:lnTo>
                      <a:pt x="10" y="6"/>
                    </a:lnTo>
                    <a:lnTo>
                      <a:pt x="8" y="6"/>
                    </a:lnTo>
                    <a:lnTo>
                      <a:pt x="8" y="7"/>
                    </a:lnTo>
                    <a:lnTo>
                      <a:pt x="5" y="7"/>
                    </a:lnTo>
                    <a:lnTo>
                      <a:pt x="3" y="6"/>
                    </a:lnTo>
                    <a:lnTo>
                      <a:pt x="1" y="6"/>
                    </a:lnTo>
                    <a:lnTo>
                      <a:pt x="0" y="5"/>
                    </a:lnTo>
                    <a:lnTo>
                      <a:pt x="2" y="5"/>
                    </a:lnTo>
                    <a:lnTo>
                      <a:pt x="3" y="4"/>
                    </a:lnTo>
                    <a:lnTo>
                      <a:pt x="4" y="4"/>
                    </a:lnTo>
                    <a:lnTo>
                      <a:pt x="3" y="3"/>
                    </a:lnTo>
                    <a:lnTo>
                      <a:pt x="5" y="2"/>
                    </a:lnTo>
                    <a:lnTo>
                      <a:pt x="9" y="1"/>
                    </a:lnTo>
                    <a:lnTo>
                      <a:pt x="9" y="0"/>
                    </a:lnTo>
                    <a:lnTo>
                      <a:pt x="11" y="0"/>
                    </a:lnTo>
                    <a:lnTo>
                      <a:pt x="12" y="0"/>
                    </a:lnTo>
                    <a:lnTo>
                      <a:pt x="13" y="2"/>
                    </a:lnTo>
                    <a:lnTo>
                      <a:pt x="15" y="3"/>
                    </a:lnTo>
                    <a:lnTo>
                      <a:pt x="16"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89" name="Freeform 242"/>
              <p:cNvSpPr>
                <a:spLocks/>
              </p:cNvSpPr>
              <p:nvPr/>
            </p:nvSpPr>
            <p:spPr bwMode="auto">
              <a:xfrm>
                <a:off x="6743854" y="620594"/>
                <a:ext cx="66286" cy="22094"/>
              </a:xfrm>
              <a:custGeom>
                <a:avLst/>
                <a:gdLst>
                  <a:gd name="T0" fmla="*/ 1296 w 6"/>
                  <a:gd name="T1" fmla="*/ 216 h 2"/>
                  <a:gd name="T2" fmla="*/ 1080 w 6"/>
                  <a:gd name="T3" fmla="*/ 0 h 2"/>
                  <a:gd name="T4" fmla="*/ 864 w 6"/>
                  <a:gd name="T5" fmla="*/ 0 h 2"/>
                  <a:gd name="T6" fmla="*/ 432 w 6"/>
                  <a:gd name="T7" fmla="*/ 0 h 2"/>
                  <a:gd name="T8" fmla="*/ 0 w 6"/>
                  <a:gd name="T9" fmla="*/ 0 h 2"/>
                  <a:gd name="T10" fmla="*/ 0 w 6"/>
                  <a:gd name="T11" fmla="*/ 0 h 2"/>
                  <a:gd name="T12" fmla="*/ 216 w 6"/>
                  <a:gd name="T13" fmla="*/ 216 h 2"/>
                  <a:gd name="T14" fmla="*/ 216 w 6"/>
                  <a:gd name="T15" fmla="*/ 432 h 2"/>
                  <a:gd name="T16" fmla="*/ 432 w 6"/>
                  <a:gd name="T17" fmla="*/ 432 h 2"/>
                  <a:gd name="T18" fmla="*/ 648 w 6"/>
                  <a:gd name="T19" fmla="*/ 432 h 2"/>
                  <a:gd name="T20" fmla="*/ 432 w 6"/>
                  <a:gd name="T21" fmla="*/ 432 h 2"/>
                  <a:gd name="T22" fmla="*/ 648 w 6"/>
                  <a:gd name="T23" fmla="*/ 432 h 2"/>
                  <a:gd name="T24" fmla="*/ 864 w 6"/>
                  <a:gd name="T25" fmla="*/ 432 h 2"/>
                  <a:gd name="T26" fmla="*/ 1296 w 6"/>
                  <a:gd name="T27" fmla="*/ 216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2"/>
                  <a:gd name="T44" fmla="*/ 6 w 6"/>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2">
                    <a:moveTo>
                      <a:pt x="6" y="1"/>
                    </a:moveTo>
                    <a:lnTo>
                      <a:pt x="5" y="0"/>
                    </a:lnTo>
                    <a:lnTo>
                      <a:pt x="4" y="0"/>
                    </a:lnTo>
                    <a:lnTo>
                      <a:pt x="2" y="0"/>
                    </a:lnTo>
                    <a:lnTo>
                      <a:pt x="0" y="0"/>
                    </a:lnTo>
                    <a:lnTo>
                      <a:pt x="1" y="1"/>
                    </a:lnTo>
                    <a:lnTo>
                      <a:pt x="1" y="2"/>
                    </a:lnTo>
                    <a:lnTo>
                      <a:pt x="2" y="2"/>
                    </a:lnTo>
                    <a:lnTo>
                      <a:pt x="3" y="2"/>
                    </a:lnTo>
                    <a:lnTo>
                      <a:pt x="2" y="2"/>
                    </a:lnTo>
                    <a:lnTo>
                      <a:pt x="3" y="2"/>
                    </a:lnTo>
                    <a:lnTo>
                      <a:pt x="4" y="2"/>
                    </a:lnTo>
                    <a:lnTo>
                      <a:pt x="6"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90" name="Freeform 243"/>
              <p:cNvSpPr>
                <a:spLocks/>
              </p:cNvSpPr>
              <p:nvPr/>
            </p:nvSpPr>
            <p:spPr bwMode="auto">
              <a:xfrm>
                <a:off x="6743854" y="620594"/>
                <a:ext cx="66286" cy="22094"/>
              </a:xfrm>
              <a:custGeom>
                <a:avLst/>
                <a:gdLst>
                  <a:gd name="T0" fmla="*/ 1296 w 6"/>
                  <a:gd name="T1" fmla="*/ 216 h 2"/>
                  <a:gd name="T2" fmla="*/ 1080 w 6"/>
                  <a:gd name="T3" fmla="*/ 0 h 2"/>
                  <a:gd name="T4" fmla="*/ 864 w 6"/>
                  <a:gd name="T5" fmla="*/ 0 h 2"/>
                  <a:gd name="T6" fmla="*/ 432 w 6"/>
                  <a:gd name="T7" fmla="*/ 0 h 2"/>
                  <a:gd name="T8" fmla="*/ 0 w 6"/>
                  <a:gd name="T9" fmla="*/ 0 h 2"/>
                  <a:gd name="T10" fmla="*/ 0 w 6"/>
                  <a:gd name="T11" fmla="*/ 0 h 2"/>
                  <a:gd name="T12" fmla="*/ 216 w 6"/>
                  <a:gd name="T13" fmla="*/ 216 h 2"/>
                  <a:gd name="T14" fmla="*/ 216 w 6"/>
                  <a:gd name="T15" fmla="*/ 432 h 2"/>
                  <a:gd name="T16" fmla="*/ 432 w 6"/>
                  <a:gd name="T17" fmla="*/ 432 h 2"/>
                  <a:gd name="T18" fmla="*/ 648 w 6"/>
                  <a:gd name="T19" fmla="*/ 432 h 2"/>
                  <a:gd name="T20" fmla="*/ 432 w 6"/>
                  <a:gd name="T21" fmla="*/ 432 h 2"/>
                  <a:gd name="T22" fmla="*/ 648 w 6"/>
                  <a:gd name="T23" fmla="*/ 432 h 2"/>
                  <a:gd name="T24" fmla="*/ 864 w 6"/>
                  <a:gd name="T25" fmla="*/ 432 h 2"/>
                  <a:gd name="T26" fmla="*/ 1296 w 6"/>
                  <a:gd name="T27" fmla="*/ 216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2"/>
                  <a:gd name="T44" fmla="*/ 6 w 6"/>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2">
                    <a:moveTo>
                      <a:pt x="6" y="1"/>
                    </a:moveTo>
                    <a:lnTo>
                      <a:pt x="5" y="0"/>
                    </a:lnTo>
                    <a:lnTo>
                      <a:pt x="4" y="0"/>
                    </a:lnTo>
                    <a:lnTo>
                      <a:pt x="2" y="0"/>
                    </a:lnTo>
                    <a:lnTo>
                      <a:pt x="0" y="0"/>
                    </a:lnTo>
                    <a:lnTo>
                      <a:pt x="1" y="1"/>
                    </a:lnTo>
                    <a:lnTo>
                      <a:pt x="1" y="2"/>
                    </a:lnTo>
                    <a:lnTo>
                      <a:pt x="2" y="2"/>
                    </a:lnTo>
                    <a:lnTo>
                      <a:pt x="3" y="2"/>
                    </a:lnTo>
                    <a:lnTo>
                      <a:pt x="2" y="2"/>
                    </a:lnTo>
                    <a:lnTo>
                      <a:pt x="3" y="2"/>
                    </a:lnTo>
                    <a:lnTo>
                      <a:pt x="4" y="2"/>
                    </a:lnTo>
                    <a:lnTo>
                      <a:pt x="6"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91" name="Freeform 244"/>
              <p:cNvSpPr>
                <a:spLocks/>
              </p:cNvSpPr>
              <p:nvPr/>
            </p:nvSpPr>
            <p:spPr bwMode="auto">
              <a:xfrm>
                <a:off x="6710711" y="543266"/>
                <a:ext cx="44190" cy="11047"/>
              </a:xfrm>
              <a:custGeom>
                <a:avLst/>
                <a:gdLst>
                  <a:gd name="T0" fmla="*/ 864 w 4"/>
                  <a:gd name="T1" fmla="*/ 0 h 1"/>
                  <a:gd name="T2" fmla="*/ 864 w 4"/>
                  <a:gd name="T3" fmla="*/ 0 h 1"/>
                  <a:gd name="T4" fmla="*/ 864 w 4"/>
                  <a:gd name="T5" fmla="*/ 216 h 1"/>
                  <a:gd name="T6" fmla="*/ 432 w 4"/>
                  <a:gd name="T7" fmla="*/ 216 h 1"/>
                  <a:gd name="T8" fmla="*/ 0 w 4"/>
                  <a:gd name="T9" fmla="*/ 0 h 1"/>
                  <a:gd name="T10" fmla="*/ 216 w 4"/>
                  <a:gd name="T11" fmla="*/ 0 h 1"/>
                  <a:gd name="T12" fmla="*/ 864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4" y="0"/>
                    </a:moveTo>
                    <a:lnTo>
                      <a:pt x="4" y="0"/>
                    </a:lnTo>
                    <a:lnTo>
                      <a:pt x="4" y="1"/>
                    </a:lnTo>
                    <a:lnTo>
                      <a:pt x="2" y="1"/>
                    </a:lnTo>
                    <a:lnTo>
                      <a:pt x="0" y="0"/>
                    </a:lnTo>
                    <a:lnTo>
                      <a:pt x="1" y="0"/>
                    </a:lnTo>
                    <a:lnTo>
                      <a:pt x="4"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92" name="Freeform 245"/>
              <p:cNvSpPr>
                <a:spLocks/>
              </p:cNvSpPr>
              <p:nvPr/>
            </p:nvSpPr>
            <p:spPr bwMode="auto">
              <a:xfrm>
                <a:off x="6710711" y="543266"/>
                <a:ext cx="44190" cy="11047"/>
              </a:xfrm>
              <a:custGeom>
                <a:avLst/>
                <a:gdLst>
                  <a:gd name="T0" fmla="*/ 864 w 4"/>
                  <a:gd name="T1" fmla="*/ 0 h 1"/>
                  <a:gd name="T2" fmla="*/ 864 w 4"/>
                  <a:gd name="T3" fmla="*/ 0 h 1"/>
                  <a:gd name="T4" fmla="*/ 864 w 4"/>
                  <a:gd name="T5" fmla="*/ 216 h 1"/>
                  <a:gd name="T6" fmla="*/ 432 w 4"/>
                  <a:gd name="T7" fmla="*/ 216 h 1"/>
                  <a:gd name="T8" fmla="*/ 0 w 4"/>
                  <a:gd name="T9" fmla="*/ 0 h 1"/>
                  <a:gd name="T10" fmla="*/ 216 w 4"/>
                  <a:gd name="T11" fmla="*/ 0 h 1"/>
                  <a:gd name="T12" fmla="*/ 864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4" y="0"/>
                    </a:moveTo>
                    <a:lnTo>
                      <a:pt x="4" y="0"/>
                    </a:lnTo>
                    <a:lnTo>
                      <a:pt x="4" y="1"/>
                    </a:lnTo>
                    <a:lnTo>
                      <a:pt x="2" y="1"/>
                    </a:lnTo>
                    <a:lnTo>
                      <a:pt x="0" y="0"/>
                    </a:lnTo>
                    <a:lnTo>
                      <a:pt x="1" y="0"/>
                    </a:lnTo>
                    <a:lnTo>
                      <a:pt x="4"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93" name="Rectangle 246"/>
              <p:cNvSpPr>
                <a:spLocks noChangeArrowheads="1"/>
              </p:cNvSpPr>
              <p:nvPr/>
            </p:nvSpPr>
            <p:spPr bwMode="auto">
              <a:xfrm>
                <a:off x="6754901" y="642688"/>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2994" name="Rectangle 247"/>
              <p:cNvSpPr>
                <a:spLocks noChangeArrowheads="1"/>
              </p:cNvSpPr>
              <p:nvPr/>
            </p:nvSpPr>
            <p:spPr bwMode="auto">
              <a:xfrm>
                <a:off x="6754901" y="642688"/>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2995" name="Freeform 248"/>
              <p:cNvSpPr>
                <a:spLocks/>
              </p:cNvSpPr>
              <p:nvPr/>
            </p:nvSpPr>
            <p:spPr bwMode="auto">
              <a:xfrm>
                <a:off x="6788044" y="653735"/>
                <a:ext cx="11048"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96" name="Freeform 249"/>
              <p:cNvSpPr>
                <a:spLocks/>
              </p:cNvSpPr>
              <p:nvPr/>
            </p:nvSpPr>
            <p:spPr bwMode="auto">
              <a:xfrm>
                <a:off x="6788044" y="653735"/>
                <a:ext cx="11048"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97" name="Freeform 250"/>
              <p:cNvSpPr>
                <a:spLocks/>
              </p:cNvSpPr>
              <p:nvPr/>
            </p:nvSpPr>
            <p:spPr bwMode="auto">
              <a:xfrm>
                <a:off x="6721759" y="653735"/>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2998" name="Freeform 251"/>
              <p:cNvSpPr>
                <a:spLocks/>
              </p:cNvSpPr>
              <p:nvPr/>
            </p:nvSpPr>
            <p:spPr bwMode="auto">
              <a:xfrm>
                <a:off x="6721759" y="653735"/>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2999" name="Freeform 252"/>
              <p:cNvSpPr>
                <a:spLocks/>
              </p:cNvSpPr>
              <p:nvPr/>
            </p:nvSpPr>
            <p:spPr bwMode="auto">
              <a:xfrm>
                <a:off x="6743854" y="653735"/>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00" name="Freeform 253"/>
              <p:cNvSpPr>
                <a:spLocks/>
              </p:cNvSpPr>
              <p:nvPr/>
            </p:nvSpPr>
            <p:spPr bwMode="auto">
              <a:xfrm>
                <a:off x="6743854" y="653735"/>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01" name="Freeform 254"/>
              <p:cNvSpPr>
                <a:spLocks/>
              </p:cNvSpPr>
              <p:nvPr/>
            </p:nvSpPr>
            <p:spPr bwMode="auto">
              <a:xfrm>
                <a:off x="6765949" y="653735"/>
                <a:ext cx="22095" cy="11047"/>
              </a:xfrm>
              <a:custGeom>
                <a:avLst/>
                <a:gdLst>
                  <a:gd name="T0" fmla="*/ 0 w 2"/>
                  <a:gd name="T1" fmla="*/ 0 h 1"/>
                  <a:gd name="T2" fmla="*/ 432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02" name="Freeform 255"/>
              <p:cNvSpPr>
                <a:spLocks/>
              </p:cNvSpPr>
              <p:nvPr/>
            </p:nvSpPr>
            <p:spPr bwMode="auto">
              <a:xfrm>
                <a:off x="6765949" y="653735"/>
                <a:ext cx="22095" cy="11047"/>
              </a:xfrm>
              <a:custGeom>
                <a:avLst/>
                <a:gdLst>
                  <a:gd name="T0" fmla="*/ 0 w 2"/>
                  <a:gd name="T1" fmla="*/ 0 h 1"/>
                  <a:gd name="T2" fmla="*/ 432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03" name="Freeform 256"/>
              <p:cNvSpPr>
                <a:spLocks/>
              </p:cNvSpPr>
              <p:nvPr/>
            </p:nvSpPr>
            <p:spPr bwMode="auto">
              <a:xfrm>
                <a:off x="7130520" y="720017"/>
                <a:ext cx="11048" cy="11047"/>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04" name="Freeform 257"/>
              <p:cNvSpPr>
                <a:spLocks/>
              </p:cNvSpPr>
              <p:nvPr/>
            </p:nvSpPr>
            <p:spPr bwMode="auto">
              <a:xfrm>
                <a:off x="7130520" y="720017"/>
                <a:ext cx="11048" cy="11047"/>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05" name="Freeform 258"/>
              <p:cNvSpPr>
                <a:spLocks/>
              </p:cNvSpPr>
              <p:nvPr/>
            </p:nvSpPr>
            <p:spPr bwMode="auto">
              <a:xfrm>
                <a:off x="7141568" y="720017"/>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06" name="Freeform 259"/>
              <p:cNvSpPr>
                <a:spLocks/>
              </p:cNvSpPr>
              <p:nvPr/>
            </p:nvSpPr>
            <p:spPr bwMode="auto">
              <a:xfrm>
                <a:off x="7141568" y="720017"/>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07" name="Rectangle 260"/>
              <p:cNvSpPr>
                <a:spLocks noChangeArrowheads="1"/>
              </p:cNvSpPr>
              <p:nvPr/>
            </p:nvSpPr>
            <p:spPr bwMode="auto">
              <a:xfrm>
                <a:off x="7141568" y="764204"/>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08" name="Rectangle 261"/>
              <p:cNvSpPr>
                <a:spLocks noChangeArrowheads="1"/>
              </p:cNvSpPr>
              <p:nvPr/>
            </p:nvSpPr>
            <p:spPr bwMode="auto">
              <a:xfrm>
                <a:off x="7141568" y="764204"/>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09" name="Freeform 262"/>
              <p:cNvSpPr>
                <a:spLocks/>
              </p:cNvSpPr>
              <p:nvPr/>
            </p:nvSpPr>
            <p:spPr bwMode="auto">
              <a:xfrm>
                <a:off x="7152615" y="775251"/>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10" name="Freeform 263"/>
              <p:cNvSpPr>
                <a:spLocks/>
              </p:cNvSpPr>
              <p:nvPr/>
            </p:nvSpPr>
            <p:spPr bwMode="auto">
              <a:xfrm>
                <a:off x="7152615" y="775251"/>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11" name="Freeform 264"/>
              <p:cNvSpPr>
                <a:spLocks/>
              </p:cNvSpPr>
              <p:nvPr/>
            </p:nvSpPr>
            <p:spPr bwMode="auto">
              <a:xfrm>
                <a:off x="6854330" y="786298"/>
                <a:ext cx="33143" cy="11047"/>
              </a:xfrm>
              <a:custGeom>
                <a:avLst/>
                <a:gdLst>
                  <a:gd name="T0" fmla="*/ 0 w 3"/>
                  <a:gd name="T1" fmla="*/ 0 h 1"/>
                  <a:gd name="T2" fmla="*/ 648 w 3"/>
                  <a:gd name="T3" fmla="*/ 0 h 1"/>
                  <a:gd name="T4" fmla="*/ 432 w 3"/>
                  <a:gd name="T5" fmla="*/ 0 h 1"/>
                  <a:gd name="T6" fmla="*/ 216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3" y="0"/>
                    </a:ln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12" name="Freeform 265"/>
              <p:cNvSpPr>
                <a:spLocks/>
              </p:cNvSpPr>
              <p:nvPr/>
            </p:nvSpPr>
            <p:spPr bwMode="auto">
              <a:xfrm>
                <a:off x="6854330" y="786298"/>
                <a:ext cx="33143" cy="11047"/>
              </a:xfrm>
              <a:custGeom>
                <a:avLst/>
                <a:gdLst>
                  <a:gd name="T0" fmla="*/ 0 w 3"/>
                  <a:gd name="T1" fmla="*/ 0 h 1"/>
                  <a:gd name="T2" fmla="*/ 648 w 3"/>
                  <a:gd name="T3" fmla="*/ 0 h 1"/>
                  <a:gd name="T4" fmla="*/ 432 w 3"/>
                  <a:gd name="T5" fmla="*/ 0 h 1"/>
                  <a:gd name="T6" fmla="*/ 216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3" y="0"/>
                    </a:ln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13" name="Freeform 266"/>
              <p:cNvSpPr>
                <a:spLocks/>
              </p:cNvSpPr>
              <p:nvPr/>
            </p:nvSpPr>
            <p:spPr bwMode="auto">
              <a:xfrm>
                <a:off x="6821187" y="808392"/>
                <a:ext cx="11048" cy="0"/>
              </a:xfrm>
              <a:custGeom>
                <a:avLst/>
                <a:gdLst>
                  <a:gd name="T0" fmla="*/ 216 w 1"/>
                  <a:gd name="T1" fmla="*/ 216 w 1"/>
                  <a:gd name="T2" fmla="*/ 0 w 1"/>
                  <a:gd name="T3" fmla="*/ 0 w 1"/>
                  <a:gd name="T4" fmla="*/ 0 w 1"/>
                  <a:gd name="T5" fmla="*/ 216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14" name="Freeform 267"/>
              <p:cNvSpPr>
                <a:spLocks/>
              </p:cNvSpPr>
              <p:nvPr/>
            </p:nvSpPr>
            <p:spPr bwMode="auto">
              <a:xfrm>
                <a:off x="6821187" y="808392"/>
                <a:ext cx="11048" cy="0"/>
              </a:xfrm>
              <a:custGeom>
                <a:avLst/>
                <a:gdLst>
                  <a:gd name="T0" fmla="*/ 216 w 1"/>
                  <a:gd name="T1" fmla="*/ 216 w 1"/>
                  <a:gd name="T2" fmla="*/ 0 w 1"/>
                  <a:gd name="T3" fmla="*/ 0 w 1"/>
                  <a:gd name="T4" fmla="*/ 0 w 1"/>
                  <a:gd name="T5" fmla="*/ 216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15" name="Freeform 268"/>
              <p:cNvSpPr>
                <a:spLocks/>
              </p:cNvSpPr>
              <p:nvPr/>
            </p:nvSpPr>
            <p:spPr bwMode="auto">
              <a:xfrm>
                <a:off x="6843282" y="797345"/>
                <a:ext cx="11048" cy="11047"/>
              </a:xfrm>
              <a:custGeom>
                <a:avLst/>
                <a:gdLst>
                  <a:gd name="T0" fmla="*/ 0 w 1"/>
                  <a:gd name="T1" fmla="*/ 216 h 1"/>
                  <a:gd name="T2" fmla="*/ 0 w 1"/>
                  <a:gd name="T3" fmla="*/ 216 h 1"/>
                  <a:gd name="T4" fmla="*/ 216 w 1"/>
                  <a:gd name="T5" fmla="*/ 216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1" y="1"/>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16" name="Freeform 269"/>
              <p:cNvSpPr>
                <a:spLocks/>
              </p:cNvSpPr>
              <p:nvPr/>
            </p:nvSpPr>
            <p:spPr bwMode="auto">
              <a:xfrm>
                <a:off x="6843282" y="797345"/>
                <a:ext cx="11048" cy="11047"/>
              </a:xfrm>
              <a:custGeom>
                <a:avLst/>
                <a:gdLst>
                  <a:gd name="T0" fmla="*/ 0 w 1"/>
                  <a:gd name="T1" fmla="*/ 216 h 1"/>
                  <a:gd name="T2" fmla="*/ 0 w 1"/>
                  <a:gd name="T3" fmla="*/ 216 h 1"/>
                  <a:gd name="T4" fmla="*/ 216 w 1"/>
                  <a:gd name="T5" fmla="*/ 216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1" y="1"/>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17" name="Freeform 270"/>
              <p:cNvSpPr>
                <a:spLocks/>
              </p:cNvSpPr>
              <p:nvPr/>
            </p:nvSpPr>
            <p:spPr bwMode="auto">
              <a:xfrm>
                <a:off x="6854330" y="797345"/>
                <a:ext cx="11048" cy="11047"/>
              </a:xfrm>
              <a:custGeom>
                <a:avLst/>
                <a:gdLst>
                  <a:gd name="T0" fmla="*/ 0 w 1"/>
                  <a:gd name="T1" fmla="*/ 0 h 1"/>
                  <a:gd name="T2" fmla="*/ 0 w 1"/>
                  <a:gd name="T3" fmla="*/ 216 h 1"/>
                  <a:gd name="T4" fmla="*/ 216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18" name="Freeform 271"/>
              <p:cNvSpPr>
                <a:spLocks/>
              </p:cNvSpPr>
              <p:nvPr/>
            </p:nvSpPr>
            <p:spPr bwMode="auto">
              <a:xfrm>
                <a:off x="6854330" y="797345"/>
                <a:ext cx="11048" cy="11047"/>
              </a:xfrm>
              <a:custGeom>
                <a:avLst/>
                <a:gdLst>
                  <a:gd name="T0" fmla="*/ 0 w 1"/>
                  <a:gd name="T1" fmla="*/ 0 h 1"/>
                  <a:gd name="T2" fmla="*/ 0 w 1"/>
                  <a:gd name="T3" fmla="*/ 216 h 1"/>
                  <a:gd name="T4" fmla="*/ 216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19" name="Rectangle 272"/>
              <p:cNvSpPr>
                <a:spLocks noChangeArrowheads="1"/>
              </p:cNvSpPr>
              <p:nvPr/>
            </p:nvSpPr>
            <p:spPr bwMode="auto">
              <a:xfrm>
                <a:off x="6865377" y="808392"/>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20" name="Rectangle 273"/>
              <p:cNvSpPr>
                <a:spLocks noChangeArrowheads="1"/>
              </p:cNvSpPr>
              <p:nvPr/>
            </p:nvSpPr>
            <p:spPr bwMode="auto">
              <a:xfrm>
                <a:off x="6865377" y="808392"/>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21" name="Freeform 274"/>
              <p:cNvSpPr>
                <a:spLocks/>
              </p:cNvSpPr>
              <p:nvPr/>
            </p:nvSpPr>
            <p:spPr bwMode="auto">
              <a:xfrm>
                <a:off x="6854330" y="819439"/>
                <a:ext cx="22095" cy="11047"/>
              </a:xfrm>
              <a:custGeom>
                <a:avLst/>
                <a:gdLst>
                  <a:gd name="T0" fmla="*/ 0 w 2"/>
                  <a:gd name="T1" fmla="*/ 216 h 1"/>
                  <a:gd name="T2" fmla="*/ 432 w 2"/>
                  <a:gd name="T3" fmla="*/ 216 h 1"/>
                  <a:gd name="T4" fmla="*/ 432 w 2"/>
                  <a:gd name="T5" fmla="*/ 216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2" y="1"/>
                    </a:lnTo>
                    <a:lnTo>
                      <a:pt x="2"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22" name="Freeform 275"/>
              <p:cNvSpPr>
                <a:spLocks/>
              </p:cNvSpPr>
              <p:nvPr/>
            </p:nvSpPr>
            <p:spPr bwMode="auto">
              <a:xfrm>
                <a:off x="6854330" y="819439"/>
                <a:ext cx="22095" cy="11047"/>
              </a:xfrm>
              <a:custGeom>
                <a:avLst/>
                <a:gdLst>
                  <a:gd name="T0" fmla="*/ 0 w 2"/>
                  <a:gd name="T1" fmla="*/ 216 h 1"/>
                  <a:gd name="T2" fmla="*/ 432 w 2"/>
                  <a:gd name="T3" fmla="*/ 216 h 1"/>
                  <a:gd name="T4" fmla="*/ 432 w 2"/>
                  <a:gd name="T5" fmla="*/ 216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2" y="1"/>
                    </a:lnTo>
                    <a:lnTo>
                      <a:pt x="2"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23" name="Freeform 276"/>
              <p:cNvSpPr>
                <a:spLocks/>
              </p:cNvSpPr>
              <p:nvPr/>
            </p:nvSpPr>
            <p:spPr bwMode="auto">
              <a:xfrm>
                <a:off x="6887473" y="830486"/>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24" name="Freeform 277"/>
              <p:cNvSpPr>
                <a:spLocks/>
              </p:cNvSpPr>
              <p:nvPr/>
            </p:nvSpPr>
            <p:spPr bwMode="auto">
              <a:xfrm>
                <a:off x="6887473" y="830486"/>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25" name="Freeform 278"/>
              <p:cNvSpPr>
                <a:spLocks/>
              </p:cNvSpPr>
              <p:nvPr/>
            </p:nvSpPr>
            <p:spPr bwMode="auto">
              <a:xfrm>
                <a:off x="6688616" y="775251"/>
                <a:ext cx="22095" cy="11047"/>
              </a:xfrm>
              <a:custGeom>
                <a:avLst/>
                <a:gdLst>
                  <a:gd name="T0" fmla="*/ 0 w 2"/>
                  <a:gd name="T1" fmla="*/ 0 h 1"/>
                  <a:gd name="T2" fmla="*/ 0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26" name="Freeform 279"/>
              <p:cNvSpPr>
                <a:spLocks/>
              </p:cNvSpPr>
              <p:nvPr/>
            </p:nvSpPr>
            <p:spPr bwMode="auto">
              <a:xfrm>
                <a:off x="6688616" y="775251"/>
                <a:ext cx="22095" cy="11047"/>
              </a:xfrm>
              <a:custGeom>
                <a:avLst/>
                <a:gdLst>
                  <a:gd name="T0" fmla="*/ 0 w 2"/>
                  <a:gd name="T1" fmla="*/ 0 h 1"/>
                  <a:gd name="T2" fmla="*/ 0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27" name="Rectangle 280"/>
              <p:cNvSpPr>
                <a:spLocks noChangeArrowheads="1"/>
              </p:cNvSpPr>
              <p:nvPr/>
            </p:nvSpPr>
            <p:spPr bwMode="auto">
              <a:xfrm>
                <a:off x="6677568" y="786298"/>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28" name="Rectangle 281"/>
              <p:cNvSpPr>
                <a:spLocks noChangeArrowheads="1"/>
              </p:cNvSpPr>
              <p:nvPr/>
            </p:nvSpPr>
            <p:spPr bwMode="auto">
              <a:xfrm>
                <a:off x="6677568" y="786298"/>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29" name="Freeform 282"/>
              <p:cNvSpPr>
                <a:spLocks/>
              </p:cNvSpPr>
              <p:nvPr/>
            </p:nvSpPr>
            <p:spPr bwMode="auto">
              <a:xfrm>
                <a:off x="6622330" y="885720"/>
                <a:ext cx="11048" cy="11047"/>
              </a:xfrm>
              <a:custGeom>
                <a:avLst/>
                <a:gdLst>
                  <a:gd name="T0" fmla="*/ 216 w 1"/>
                  <a:gd name="T1" fmla="*/ 216 h 1"/>
                  <a:gd name="T2" fmla="*/ 216 w 1"/>
                  <a:gd name="T3" fmla="*/ 0 h 1"/>
                  <a:gd name="T4" fmla="*/ 0 w 1"/>
                  <a:gd name="T5" fmla="*/ 0 h 1"/>
                  <a:gd name="T6" fmla="*/ 0 w 1"/>
                  <a:gd name="T7" fmla="*/ 0 h 1"/>
                  <a:gd name="T8" fmla="*/ 0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0"/>
                    </a:lnTo>
                    <a:lnTo>
                      <a:pt x="0"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30" name="Freeform 283"/>
              <p:cNvSpPr>
                <a:spLocks/>
              </p:cNvSpPr>
              <p:nvPr/>
            </p:nvSpPr>
            <p:spPr bwMode="auto">
              <a:xfrm>
                <a:off x="6622330" y="885720"/>
                <a:ext cx="11048" cy="11047"/>
              </a:xfrm>
              <a:custGeom>
                <a:avLst/>
                <a:gdLst>
                  <a:gd name="T0" fmla="*/ 216 w 1"/>
                  <a:gd name="T1" fmla="*/ 216 h 1"/>
                  <a:gd name="T2" fmla="*/ 216 w 1"/>
                  <a:gd name="T3" fmla="*/ 0 h 1"/>
                  <a:gd name="T4" fmla="*/ 0 w 1"/>
                  <a:gd name="T5" fmla="*/ 0 h 1"/>
                  <a:gd name="T6" fmla="*/ 0 w 1"/>
                  <a:gd name="T7" fmla="*/ 0 h 1"/>
                  <a:gd name="T8" fmla="*/ 0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0"/>
                    </a:lnTo>
                    <a:lnTo>
                      <a:pt x="0"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31" name="Freeform 284"/>
              <p:cNvSpPr>
                <a:spLocks/>
              </p:cNvSpPr>
              <p:nvPr/>
            </p:nvSpPr>
            <p:spPr bwMode="auto">
              <a:xfrm>
                <a:off x="6489759" y="863626"/>
                <a:ext cx="22095" cy="11047"/>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32" name="Freeform 285"/>
              <p:cNvSpPr>
                <a:spLocks/>
              </p:cNvSpPr>
              <p:nvPr/>
            </p:nvSpPr>
            <p:spPr bwMode="auto">
              <a:xfrm>
                <a:off x="6489759" y="863626"/>
                <a:ext cx="22095" cy="11047"/>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33" name="Freeform 286"/>
              <p:cNvSpPr>
                <a:spLocks/>
              </p:cNvSpPr>
              <p:nvPr/>
            </p:nvSpPr>
            <p:spPr bwMode="auto">
              <a:xfrm>
                <a:off x="6500806" y="841533"/>
                <a:ext cx="22095" cy="0"/>
              </a:xfrm>
              <a:custGeom>
                <a:avLst/>
                <a:gdLst>
                  <a:gd name="T0" fmla="*/ 0 w 2"/>
                  <a:gd name="T1" fmla="*/ 0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34" name="Freeform 287"/>
              <p:cNvSpPr>
                <a:spLocks/>
              </p:cNvSpPr>
              <p:nvPr/>
            </p:nvSpPr>
            <p:spPr bwMode="auto">
              <a:xfrm>
                <a:off x="6500806" y="841533"/>
                <a:ext cx="22095" cy="0"/>
              </a:xfrm>
              <a:custGeom>
                <a:avLst/>
                <a:gdLst>
                  <a:gd name="T0" fmla="*/ 0 w 2"/>
                  <a:gd name="T1" fmla="*/ 0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35" name="Freeform 288"/>
              <p:cNvSpPr>
                <a:spLocks/>
              </p:cNvSpPr>
              <p:nvPr/>
            </p:nvSpPr>
            <p:spPr bwMode="auto">
              <a:xfrm>
                <a:off x="6511854" y="841533"/>
                <a:ext cx="22095" cy="0"/>
              </a:xfrm>
              <a:custGeom>
                <a:avLst/>
                <a:gdLst>
                  <a:gd name="T0" fmla="*/ 0 w 2"/>
                  <a:gd name="T1" fmla="*/ 216 w 2"/>
                  <a:gd name="T2" fmla="*/ 432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36" name="Freeform 289"/>
              <p:cNvSpPr>
                <a:spLocks/>
              </p:cNvSpPr>
              <p:nvPr/>
            </p:nvSpPr>
            <p:spPr bwMode="auto">
              <a:xfrm>
                <a:off x="6511854" y="841533"/>
                <a:ext cx="22095" cy="0"/>
              </a:xfrm>
              <a:custGeom>
                <a:avLst/>
                <a:gdLst>
                  <a:gd name="T0" fmla="*/ 0 w 2"/>
                  <a:gd name="T1" fmla="*/ 216 w 2"/>
                  <a:gd name="T2" fmla="*/ 432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37" name="Freeform 290"/>
              <p:cNvSpPr>
                <a:spLocks/>
              </p:cNvSpPr>
              <p:nvPr/>
            </p:nvSpPr>
            <p:spPr bwMode="auto">
              <a:xfrm>
                <a:off x="6511854" y="764204"/>
                <a:ext cx="11048" cy="11047"/>
              </a:xfrm>
              <a:custGeom>
                <a:avLst/>
                <a:gdLst>
                  <a:gd name="T0" fmla="*/ 0 w 1"/>
                  <a:gd name="T1" fmla="*/ 0 h 1"/>
                  <a:gd name="T2" fmla="*/ 216 w 1"/>
                  <a:gd name="T3" fmla="*/ 0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38" name="Freeform 291"/>
              <p:cNvSpPr>
                <a:spLocks/>
              </p:cNvSpPr>
              <p:nvPr/>
            </p:nvSpPr>
            <p:spPr bwMode="auto">
              <a:xfrm>
                <a:off x="6511854" y="764204"/>
                <a:ext cx="11048" cy="11047"/>
              </a:xfrm>
              <a:custGeom>
                <a:avLst/>
                <a:gdLst>
                  <a:gd name="T0" fmla="*/ 0 w 1"/>
                  <a:gd name="T1" fmla="*/ 0 h 1"/>
                  <a:gd name="T2" fmla="*/ 216 w 1"/>
                  <a:gd name="T3" fmla="*/ 0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39" name="Freeform 292"/>
              <p:cNvSpPr>
                <a:spLocks/>
              </p:cNvSpPr>
              <p:nvPr/>
            </p:nvSpPr>
            <p:spPr bwMode="auto">
              <a:xfrm>
                <a:off x="6357187" y="653735"/>
                <a:ext cx="44190" cy="0"/>
              </a:xfrm>
              <a:custGeom>
                <a:avLst/>
                <a:gdLst>
                  <a:gd name="T0" fmla="*/ 0 w 4"/>
                  <a:gd name="T1" fmla="*/ 648 w 4"/>
                  <a:gd name="T2" fmla="*/ 864 w 4"/>
                  <a:gd name="T3" fmla="*/ 648 w 4"/>
                  <a:gd name="T4" fmla="*/ 216 w 4"/>
                  <a:gd name="T5" fmla="*/ 0 w 4"/>
                  <a:gd name="T6" fmla="*/ 0 60000 65536"/>
                  <a:gd name="T7" fmla="*/ 0 60000 65536"/>
                  <a:gd name="T8" fmla="*/ 0 60000 65536"/>
                  <a:gd name="T9" fmla="*/ 0 60000 65536"/>
                  <a:gd name="T10" fmla="*/ 0 60000 65536"/>
                  <a:gd name="T11" fmla="*/ 0 60000 65536"/>
                  <a:gd name="T12" fmla="*/ 0 w 4"/>
                  <a:gd name="T13" fmla="*/ 4 w 4"/>
                </a:gdLst>
                <a:ahLst/>
                <a:cxnLst>
                  <a:cxn ang="T6">
                    <a:pos x="T0" y="0"/>
                  </a:cxn>
                  <a:cxn ang="T7">
                    <a:pos x="T1" y="0"/>
                  </a:cxn>
                  <a:cxn ang="T8">
                    <a:pos x="T2" y="0"/>
                  </a:cxn>
                  <a:cxn ang="T9">
                    <a:pos x="T3" y="0"/>
                  </a:cxn>
                  <a:cxn ang="T10">
                    <a:pos x="T4" y="0"/>
                  </a:cxn>
                  <a:cxn ang="T11">
                    <a:pos x="T5" y="0"/>
                  </a:cxn>
                </a:cxnLst>
                <a:rect l="T12" t="0" r="T13" b="0"/>
                <a:pathLst>
                  <a:path w="4">
                    <a:moveTo>
                      <a:pt x="0" y="0"/>
                    </a:moveTo>
                    <a:lnTo>
                      <a:pt x="3" y="0"/>
                    </a:lnTo>
                    <a:lnTo>
                      <a:pt x="4" y="0"/>
                    </a:lnTo>
                    <a:lnTo>
                      <a:pt x="3"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40" name="Freeform 293"/>
              <p:cNvSpPr>
                <a:spLocks/>
              </p:cNvSpPr>
              <p:nvPr/>
            </p:nvSpPr>
            <p:spPr bwMode="auto">
              <a:xfrm>
                <a:off x="6357187" y="653735"/>
                <a:ext cx="44190" cy="0"/>
              </a:xfrm>
              <a:custGeom>
                <a:avLst/>
                <a:gdLst>
                  <a:gd name="T0" fmla="*/ 0 w 4"/>
                  <a:gd name="T1" fmla="*/ 648 w 4"/>
                  <a:gd name="T2" fmla="*/ 864 w 4"/>
                  <a:gd name="T3" fmla="*/ 648 w 4"/>
                  <a:gd name="T4" fmla="*/ 216 w 4"/>
                  <a:gd name="T5" fmla="*/ 0 w 4"/>
                  <a:gd name="T6" fmla="*/ 0 60000 65536"/>
                  <a:gd name="T7" fmla="*/ 0 60000 65536"/>
                  <a:gd name="T8" fmla="*/ 0 60000 65536"/>
                  <a:gd name="T9" fmla="*/ 0 60000 65536"/>
                  <a:gd name="T10" fmla="*/ 0 60000 65536"/>
                  <a:gd name="T11" fmla="*/ 0 60000 65536"/>
                  <a:gd name="T12" fmla="*/ 0 w 4"/>
                  <a:gd name="T13" fmla="*/ 4 w 4"/>
                </a:gdLst>
                <a:ahLst/>
                <a:cxnLst>
                  <a:cxn ang="T6">
                    <a:pos x="T0" y="0"/>
                  </a:cxn>
                  <a:cxn ang="T7">
                    <a:pos x="T1" y="0"/>
                  </a:cxn>
                  <a:cxn ang="T8">
                    <a:pos x="T2" y="0"/>
                  </a:cxn>
                  <a:cxn ang="T9">
                    <a:pos x="T3" y="0"/>
                  </a:cxn>
                  <a:cxn ang="T10">
                    <a:pos x="T4" y="0"/>
                  </a:cxn>
                  <a:cxn ang="T11">
                    <a:pos x="T5" y="0"/>
                  </a:cxn>
                </a:cxnLst>
                <a:rect l="T12" t="0" r="T13" b="0"/>
                <a:pathLst>
                  <a:path w="4">
                    <a:moveTo>
                      <a:pt x="0" y="0"/>
                    </a:moveTo>
                    <a:lnTo>
                      <a:pt x="3" y="0"/>
                    </a:lnTo>
                    <a:lnTo>
                      <a:pt x="4" y="0"/>
                    </a:lnTo>
                    <a:lnTo>
                      <a:pt x="3"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41" name="Freeform 294"/>
              <p:cNvSpPr>
                <a:spLocks/>
              </p:cNvSpPr>
              <p:nvPr/>
            </p:nvSpPr>
            <p:spPr bwMode="auto">
              <a:xfrm>
                <a:off x="6511854" y="929908"/>
                <a:ext cx="22095" cy="11047"/>
              </a:xfrm>
              <a:custGeom>
                <a:avLst/>
                <a:gdLst>
                  <a:gd name="T0" fmla="*/ 216 w 2"/>
                  <a:gd name="T1" fmla="*/ 0 h 1"/>
                  <a:gd name="T2" fmla="*/ 432 w 2"/>
                  <a:gd name="T3" fmla="*/ 0 h 1"/>
                  <a:gd name="T4" fmla="*/ 432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0"/>
                    </a:lnTo>
                    <a:lnTo>
                      <a:pt x="2" y="1"/>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42" name="Freeform 295"/>
              <p:cNvSpPr>
                <a:spLocks/>
              </p:cNvSpPr>
              <p:nvPr/>
            </p:nvSpPr>
            <p:spPr bwMode="auto">
              <a:xfrm>
                <a:off x="6511854" y="929908"/>
                <a:ext cx="22095" cy="11047"/>
              </a:xfrm>
              <a:custGeom>
                <a:avLst/>
                <a:gdLst>
                  <a:gd name="T0" fmla="*/ 216 w 2"/>
                  <a:gd name="T1" fmla="*/ 0 h 1"/>
                  <a:gd name="T2" fmla="*/ 432 w 2"/>
                  <a:gd name="T3" fmla="*/ 0 h 1"/>
                  <a:gd name="T4" fmla="*/ 432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0"/>
                    </a:lnTo>
                    <a:lnTo>
                      <a:pt x="2" y="1"/>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43" name="Freeform 296"/>
              <p:cNvSpPr>
                <a:spLocks/>
              </p:cNvSpPr>
              <p:nvPr/>
            </p:nvSpPr>
            <p:spPr bwMode="auto">
              <a:xfrm>
                <a:off x="6533949" y="929908"/>
                <a:ext cx="22095" cy="11047"/>
              </a:xfrm>
              <a:custGeom>
                <a:avLst/>
                <a:gdLst>
                  <a:gd name="T0" fmla="*/ 0 w 2"/>
                  <a:gd name="T1" fmla="*/ 0 h 1"/>
                  <a:gd name="T2" fmla="*/ 216 w 2"/>
                  <a:gd name="T3" fmla="*/ 216 h 1"/>
                  <a:gd name="T4" fmla="*/ 432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1" y="1"/>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44" name="Freeform 297"/>
              <p:cNvSpPr>
                <a:spLocks/>
              </p:cNvSpPr>
              <p:nvPr/>
            </p:nvSpPr>
            <p:spPr bwMode="auto">
              <a:xfrm>
                <a:off x="6533949" y="929908"/>
                <a:ext cx="22095" cy="11047"/>
              </a:xfrm>
              <a:custGeom>
                <a:avLst/>
                <a:gdLst>
                  <a:gd name="T0" fmla="*/ 0 w 2"/>
                  <a:gd name="T1" fmla="*/ 0 h 1"/>
                  <a:gd name="T2" fmla="*/ 216 w 2"/>
                  <a:gd name="T3" fmla="*/ 216 h 1"/>
                  <a:gd name="T4" fmla="*/ 432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1" y="1"/>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45" name="Freeform 298"/>
              <p:cNvSpPr>
                <a:spLocks/>
              </p:cNvSpPr>
              <p:nvPr/>
            </p:nvSpPr>
            <p:spPr bwMode="auto">
              <a:xfrm>
                <a:off x="6556044" y="940955"/>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46" name="Freeform 299"/>
              <p:cNvSpPr>
                <a:spLocks/>
              </p:cNvSpPr>
              <p:nvPr/>
            </p:nvSpPr>
            <p:spPr bwMode="auto">
              <a:xfrm>
                <a:off x="6556044" y="940955"/>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47" name="Freeform 300"/>
              <p:cNvSpPr>
                <a:spLocks/>
              </p:cNvSpPr>
              <p:nvPr/>
            </p:nvSpPr>
            <p:spPr bwMode="auto">
              <a:xfrm>
                <a:off x="6600235" y="929908"/>
                <a:ext cx="11048" cy="11047"/>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48" name="Freeform 301"/>
              <p:cNvSpPr>
                <a:spLocks/>
              </p:cNvSpPr>
              <p:nvPr/>
            </p:nvSpPr>
            <p:spPr bwMode="auto">
              <a:xfrm>
                <a:off x="6600235" y="929908"/>
                <a:ext cx="11048" cy="11047"/>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49" name="Freeform 302"/>
              <p:cNvSpPr>
                <a:spLocks/>
              </p:cNvSpPr>
              <p:nvPr/>
            </p:nvSpPr>
            <p:spPr bwMode="auto">
              <a:xfrm>
                <a:off x="6423473" y="996189"/>
                <a:ext cx="22095" cy="11047"/>
              </a:xfrm>
              <a:custGeom>
                <a:avLst/>
                <a:gdLst>
                  <a:gd name="T0" fmla="*/ 0 w 2"/>
                  <a:gd name="T1" fmla="*/ 0 h 1"/>
                  <a:gd name="T2" fmla="*/ 216 w 2"/>
                  <a:gd name="T3" fmla="*/ 0 h 1"/>
                  <a:gd name="T4" fmla="*/ 432 w 2"/>
                  <a:gd name="T5" fmla="*/ 0 h 1"/>
                  <a:gd name="T6" fmla="*/ 432 w 2"/>
                  <a:gd name="T7" fmla="*/ 216 h 1"/>
                  <a:gd name="T8" fmla="*/ 432 w 2"/>
                  <a:gd name="T9" fmla="*/ 216 h 1"/>
                  <a:gd name="T10" fmla="*/ 0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2" y="0"/>
                    </a:lnTo>
                    <a:lnTo>
                      <a:pt x="2"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50" name="Freeform 303"/>
              <p:cNvSpPr>
                <a:spLocks/>
              </p:cNvSpPr>
              <p:nvPr/>
            </p:nvSpPr>
            <p:spPr bwMode="auto">
              <a:xfrm>
                <a:off x="6423473" y="996189"/>
                <a:ext cx="22095" cy="11047"/>
              </a:xfrm>
              <a:custGeom>
                <a:avLst/>
                <a:gdLst>
                  <a:gd name="T0" fmla="*/ 0 w 2"/>
                  <a:gd name="T1" fmla="*/ 0 h 1"/>
                  <a:gd name="T2" fmla="*/ 216 w 2"/>
                  <a:gd name="T3" fmla="*/ 0 h 1"/>
                  <a:gd name="T4" fmla="*/ 432 w 2"/>
                  <a:gd name="T5" fmla="*/ 0 h 1"/>
                  <a:gd name="T6" fmla="*/ 432 w 2"/>
                  <a:gd name="T7" fmla="*/ 216 h 1"/>
                  <a:gd name="T8" fmla="*/ 432 w 2"/>
                  <a:gd name="T9" fmla="*/ 216 h 1"/>
                  <a:gd name="T10" fmla="*/ 0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2" y="0"/>
                    </a:lnTo>
                    <a:lnTo>
                      <a:pt x="2"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51" name="Freeform 304"/>
              <p:cNvSpPr>
                <a:spLocks/>
              </p:cNvSpPr>
              <p:nvPr/>
            </p:nvSpPr>
            <p:spPr bwMode="auto">
              <a:xfrm>
                <a:off x="6368235" y="1018283"/>
                <a:ext cx="33143" cy="11047"/>
              </a:xfrm>
              <a:custGeom>
                <a:avLst/>
                <a:gdLst>
                  <a:gd name="T0" fmla="*/ 432 w 3"/>
                  <a:gd name="T1" fmla="*/ 0 h 1"/>
                  <a:gd name="T2" fmla="*/ 648 w 3"/>
                  <a:gd name="T3" fmla="*/ 0 h 1"/>
                  <a:gd name="T4" fmla="*/ 648 w 3"/>
                  <a:gd name="T5" fmla="*/ 216 h 1"/>
                  <a:gd name="T6" fmla="*/ 432 w 3"/>
                  <a:gd name="T7" fmla="*/ 216 h 1"/>
                  <a:gd name="T8" fmla="*/ 0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52" name="Freeform 305"/>
              <p:cNvSpPr>
                <a:spLocks/>
              </p:cNvSpPr>
              <p:nvPr/>
            </p:nvSpPr>
            <p:spPr bwMode="auto">
              <a:xfrm>
                <a:off x="6368235" y="1018283"/>
                <a:ext cx="33143" cy="11047"/>
              </a:xfrm>
              <a:custGeom>
                <a:avLst/>
                <a:gdLst>
                  <a:gd name="T0" fmla="*/ 432 w 3"/>
                  <a:gd name="T1" fmla="*/ 0 h 1"/>
                  <a:gd name="T2" fmla="*/ 648 w 3"/>
                  <a:gd name="T3" fmla="*/ 0 h 1"/>
                  <a:gd name="T4" fmla="*/ 648 w 3"/>
                  <a:gd name="T5" fmla="*/ 216 h 1"/>
                  <a:gd name="T6" fmla="*/ 432 w 3"/>
                  <a:gd name="T7" fmla="*/ 216 h 1"/>
                  <a:gd name="T8" fmla="*/ 0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53" name="Rectangle 306"/>
              <p:cNvSpPr>
                <a:spLocks noChangeArrowheads="1"/>
              </p:cNvSpPr>
              <p:nvPr/>
            </p:nvSpPr>
            <p:spPr bwMode="auto">
              <a:xfrm>
                <a:off x="6346140" y="963048"/>
                <a:ext cx="22095"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54" name="Rectangle 307"/>
              <p:cNvSpPr>
                <a:spLocks noChangeArrowheads="1"/>
              </p:cNvSpPr>
              <p:nvPr/>
            </p:nvSpPr>
            <p:spPr bwMode="auto">
              <a:xfrm>
                <a:off x="6346140" y="963048"/>
                <a:ext cx="22095"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55" name="Freeform 308"/>
              <p:cNvSpPr>
                <a:spLocks/>
              </p:cNvSpPr>
              <p:nvPr/>
            </p:nvSpPr>
            <p:spPr bwMode="auto">
              <a:xfrm>
                <a:off x="6357187" y="985142"/>
                <a:ext cx="22095" cy="0"/>
              </a:xfrm>
              <a:custGeom>
                <a:avLst/>
                <a:gdLst>
                  <a:gd name="T0" fmla="*/ 0 w 2"/>
                  <a:gd name="T1" fmla="*/ 432 w 2"/>
                  <a:gd name="T2" fmla="*/ 216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56" name="Freeform 309"/>
              <p:cNvSpPr>
                <a:spLocks/>
              </p:cNvSpPr>
              <p:nvPr/>
            </p:nvSpPr>
            <p:spPr bwMode="auto">
              <a:xfrm>
                <a:off x="6357187" y="985142"/>
                <a:ext cx="22095" cy="0"/>
              </a:xfrm>
              <a:custGeom>
                <a:avLst/>
                <a:gdLst>
                  <a:gd name="T0" fmla="*/ 0 w 2"/>
                  <a:gd name="T1" fmla="*/ 432 w 2"/>
                  <a:gd name="T2" fmla="*/ 216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57" name="Rectangle 310"/>
              <p:cNvSpPr>
                <a:spLocks noChangeArrowheads="1"/>
              </p:cNvSpPr>
              <p:nvPr/>
            </p:nvSpPr>
            <p:spPr bwMode="auto">
              <a:xfrm>
                <a:off x="6312997" y="985142"/>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58" name="Rectangle 311"/>
              <p:cNvSpPr>
                <a:spLocks noChangeArrowheads="1"/>
              </p:cNvSpPr>
              <p:nvPr/>
            </p:nvSpPr>
            <p:spPr bwMode="auto">
              <a:xfrm>
                <a:off x="6312997" y="985142"/>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059" name="Freeform 312"/>
              <p:cNvSpPr>
                <a:spLocks/>
              </p:cNvSpPr>
              <p:nvPr/>
            </p:nvSpPr>
            <p:spPr bwMode="auto">
              <a:xfrm>
                <a:off x="6202521" y="974095"/>
                <a:ext cx="44190" cy="22094"/>
              </a:xfrm>
              <a:custGeom>
                <a:avLst/>
                <a:gdLst>
                  <a:gd name="T0" fmla="*/ 216 w 4"/>
                  <a:gd name="T1" fmla="*/ 432 h 2"/>
                  <a:gd name="T2" fmla="*/ 432 w 4"/>
                  <a:gd name="T3" fmla="*/ 216 h 2"/>
                  <a:gd name="T4" fmla="*/ 864 w 4"/>
                  <a:gd name="T5" fmla="*/ 216 h 2"/>
                  <a:gd name="T6" fmla="*/ 432 w 4"/>
                  <a:gd name="T7" fmla="*/ 0 h 2"/>
                  <a:gd name="T8" fmla="*/ 0 w 4"/>
                  <a:gd name="T9" fmla="*/ 216 h 2"/>
                  <a:gd name="T10" fmla="*/ 0 w 4"/>
                  <a:gd name="T11" fmla="*/ 216 h 2"/>
                  <a:gd name="T12" fmla="*/ 216 w 4"/>
                  <a:gd name="T13" fmla="*/ 432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2"/>
                    </a:moveTo>
                    <a:lnTo>
                      <a:pt x="2" y="1"/>
                    </a:lnTo>
                    <a:lnTo>
                      <a:pt x="4" y="1"/>
                    </a:lnTo>
                    <a:lnTo>
                      <a:pt x="2" y="0"/>
                    </a:lnTo>
                    <a:lnTo>
                      <a:pt x="0" y="1"/>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60" name="Freeform 313"/>
              <p:cNvSpPr>
                <a:spLocks/>
              </p:cNvSpPr>
              <p:nvPr/>
            </p:nvSpPr>
            <p:spPr bwMode="auto">
              <a:xfrm>
                <a:off x="6202521" y="974095"/>
                <a:ext cx="44190" cy="22094"/>
              </a:xfrm>
              <a:custGeom>
                <a:avLst/>
                <a:gdLst>
                  <a:gd name="T0" fmla="*/ 216 w 4"/>
                  <a:gd name="T1" fmla="*/ 432 h 2"/>
                  <a:gd name="T2" fmla="*/ 432 w 4"/>
                  <a:gd name="T3" fmla="*/ 216 h 2"/>
                  <a:gd name="T4" fmla="*/ 864 w 4"/>
                  <a:gd name="T5" fmla="*/ 216 h 2"/>
                  <a:gd name="T6" fmla="*/ 432 w 4"/>
                  <a:gd name="T7" fmla="*/ 0 h 2"/>
                  <a:gd name="T8" fmla="*/ 0 w 4"/>
                  <a:gd name="T9" fmla="*/ 216 h 2"/>
                  <a:gd name="T10" fmla="*/ 0 w 4"/>
                  <a:gd name="T11" fmla="*/ 216 h 2"/>
                  <a:gd name="T12" fmla="*/ 216 w 4"/>
                  <a:gd name="T13" fmla="*/ 432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2"/>
                    </a:moveTo>
                    <a:lnTo>
                      <a:pt x="2" y="1"/>
                    </a:lnTo>
                    <a:lnTo>
                      <a:pt x="4" y="1"/>
                    </a:lnTo>
                    <a:lnTo>
                      <a:pt x="2" y="0"/>
                    </a:lnTo>
                    <a:lnTo>
                      <a:pt x="0" y="1"/>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61" name="Freeform 314"/>
              <p:cNvSpPr>
                <a:spLocks/>
              </p:cNvSpPr>
              <p:nvPr/>
            </p:nvSpPr>
            <p:spPr bwMode="auto">
              <a:xfrm>
                <a:off x="6423473" y="565360"/>
                <a:ext cx="33143" cy="11047"/>
              </a:xfrm>
              <a:custGeom>
                <a:avLst/>
                <a:gdLst>
                  <a:gd name="T0" fmla="*/ 0 w 3"/>
                  <a:gd name="T1" fmla="*/ 0 h 1"/>
                  <a:gd name="T2" fmla="*/ 216 w 3"/>
                  <a:gd name="T3" fmla="*/ 0 h 1"/>
                  <a:gd name="T4" fmla="*/ 432 w 3"/>
                  <a:gd name="T5" fmla="*/ 0 h 1"/>
                  <a:gd name="T6" fmla="*/ 648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2" y="0"/>
                    </a:lnTo>
                    <a:lnTo>
                      <a:pt x="3" y="0"/>
                    </a:lnTo>
                    <a:lnTo>
                      <a:pt x="3"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62" name="Freeform 315"/>
              <p:cNvSpPr>
                <a:spLocks/>
              </p:cNvSpPr>
              <p:nvPr/>
            </p:nvSpPr>
            <p:spPr bwMode="auto">
              <a:xfrm>
                <a:off x="6423473" y="565360"/>
                <a:ext cx="33143" cy="11047"/>
              </a:xfrm>
              <a:custGeom>
                <a:avLst/>
                <a:gdLst>
                  <a:gd name="T0" fmla="*/ 0 w 3"/>
                  <a:gd name="T1" fmla="*/ 0 h 1"/>
                  <a:gd name="T2" fmla="*/ 216 w 3"/>
                  <a:gd name="T3" fmla="*/ 0 h 1"/>
                  <a:gd name="T4" fmla="*/ 432 w 3"/>
                  <a:gd name="T5" fmla="*/ 0 h 1"/>
                  <a:gd name="T6" fmla="*/ 648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2" y="0"/>
                    </a:lnTo>
                    <a:lnTo>
                      <a:pt x="3" y="0"/>
                    </a:lnTo>
                    <a:lnTo>
                      <a:pt x="3"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63" name="Freeform 316"/>
              <p:cNvSpPr>
                <a:spLocks/>
              </p:cNvSpPr>
              <p:nvPr/>
            </p:nvSpPr>
            <p:spPr bwMode="auto">
              <a:xfrm>
                <a:off x="6014712" y="532219"/>
                <a:ext cx="55238" cy="33141"/>
              </a:xfrm>
              <a:custGeom>
                <a:avLst/>
                <a:gdLst>
                  <a:gd name="T0" fmla="*/ 648 w 5"/>
                  <a:gd name="T1" fmla="*/ 0 h 3"/>
                  <a:gd name="T2" fmla="*/ 648 w 5"/>
                  <a:gd name="T3" fmla="*/ 0 h 3"/>
                  <a:gd name="T4" fmla="*/ 216 w 5"/>
                  <a:gd name="T5" fmla="*/ 216 h 3"/>
                  <a:gd name="T6" fmla="*/ 0 w 5"/>
                  <a:gd name="T7" fmla="*/ 216 h 3"/>
                  <a:gd name="T8" fmla="*/ 216 w 5"/>
                  <a:gd name="T9" fmla="*/ 432 h 3"/>
                  <a:gd name="T10" fmla="*/ 0 w 5"/>
                  <a:gd name="T11" fmla="*/ 432 h 3"/>
                  <a:gd name="T12" fmla="*/ 216 w 5"/>
                  <a:gd name="T13" fmla="*/ 648 h 3"/>
                  <a:gd name="T14" fmla="*/ 216 w 5"/>
                  <a:gd name="T15" fmla="*/ 648 h 3"/>
                  <a:gd name="T16" fmla="*/ 432 w 5"/>
                  <a:gd name="T17" fmla="*/ 648 h 3"/>
                  <a:gd name="T18" fmla="*/ 648 w 5"/>
                  <a:gd name="T19" fmla="*/ 648 h 3"/>
                  <a:gd name="T20" fmla="*/ 648 w 5"/>
                  <a:gd name="T21" fmla="*/ 432 h 3"/>
                  <a:gd name="T22" fmla="*/ 1080 w 5"/>
                  <a:gd name="T23" fmla="*/ 432 h 3"/>
                  <a:gd name="T24" fmla="*/ 1080 w 5"/>
                  <a:gd name="T25" fmla="*/ 432 h 3"/>
                  <a:gd name="T26" fmla="*/ 864 w 5"/>
                  <a:gd name="T27" fmla="*/ 216 h 3"/>
                  <a:gd name="T28" fmla="*/ 1080 w 5"/>
                  <a:gd name="T29" fmla="*/ 0 h 3"/>
                  <a:gd name="T30" fmla="*/ 864 w 5"/>
                  <a:gd name="T31" fmla="*/ 0 h 3"/>
                  <a:gd name="T32" fmla="*/ 648 w 5"/>
                  <a:gd name="T33" fmla="*/ 0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3"/>
                  <a:gd name="T53" fmla="*/ 5 w 5"/>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3">
                    <a:moveTo>
                      <a:pt x="3" y="0"/>
                    </a:moveTo>
                    <a:lnTo>
                      <a:pt x="3" y="0"/>
                    </a:lnTo>
                    <a:lnTo>
                      <a:pt x="1" y="1"/>
                    </a:lnTo>
                    <a:lnTo>
                      <a:pt x="0" y="1"/>
                    </a:lnTo>
                    <a:lnTo>
                      <a:pt x="1" y="2"/>
                    </a:lnTo>
                    <a:lnTo>
                      <a:pt x="0" y="2"/>
                    </a:lnTo>
                    <a:lnTo>
                      <a:pt x="1" y="3"/>
                    </a:lnTo>
                    <a:lnTo>
                      <a:pt x="2" y="3"/>
                    </a:lnTo>
                    <a:lnTo>
                      <a:pt x="3" y="3"/>
                    </a:lnTo>
                    <a:lnTo>
                      <a:pt x="3" y="2"/>
                    </a:lnTo>
                    <a:lnTo>
                      <a:pt x="5" y="2"/>
                    </a:lnTo>
                    <a:lnTo>
                      <a:pt x="4" y="1"/>
                    </a:lnTo>
                    <a:lnTo>
                      <a:pt x="5" y="0"/>
                    </a:lnTo>
                    <a:lnTo>
                      <a:pt x="4"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64" name="Freeform 317"/>
              <p:cNvSpPr>
                <a:spLocks/>
              </p:cNvSpPr>
              <p:nvPr/>
            </p:nvSpPr>
            <p:spPr bwMode="auto">
              <a:xfrm>
                <a:off x="6014712" y="532219"/>
                <a:ext cx="55238" cy="33141"/>
              </a:xfrm>
              <a:custGeom>
                <a:avLst/>
                <a:gdLst>
                  <a:gd name="T0" fmla="*/ 648 w 5"/>
                  <a:gd name="T1" fmla="*/ 0 h 3"/>
                  <a:gd name="T2" fmla="*/ 648 w 5"/>
                  <a:gd name="T3" fmla="*/ 0 h 3"/>
                  <a:gd name="T4" fmla="*/ 216 w 5"/>
                  <a:gd name="T5" fmla="*/ 216 h 3"/>
                  <a:gd name="T6" fmla="*/ 0 w 5"/>
                  <a:gd name="T7" fmla="*/ 216 h 3"/>
                  <a:gd name="T8" fmla="*/ 216 w 5"/>
                  <a:gd name="T9" fmla="*/ 432 h 3"/>
                  <a:gd name="T10" fmla="*/ 0 w 5"/>
                  <a:gd name="T11" fmla="*/ 432 h 3"/>
                  <a:gd name="T12" fmla="*/ 216 w 5"/>
                  <a:gd name="T13" fmla="*/ 648 h 3"/>
                  <a:gd name="T14" fmla="*/ 216 w 5"/>
                  <a:gd name="T15" fmla="*/ 648 h 3"/>
                  <a:gd name="T16" fmla="*/ 432 w 5"/>
                  <a:gd name="T17" fmla="*/ 648 h 3"/>
                  <a:gd name="T18" fmla="*/ 648 w 5"/>
                  <a:gd name="T19" fmla="*/ 648 h 3"/>
                  <a:gd name="T20" fmla="*/ 648 w 5"/>
                  <a:gd name="T21" fmla="*/ 432 h 3"/>
                  <a:gd name="T22" fmla="*/ 1080 w 5"/>
                  <a:gd name="T23" fmla="*/ 432 h 3"/>
                  <a:gd name="T24" fmla="*/ 1080 w 5"/>
                  <a:gd name="T25" fmla="*/ 432 h 3"/>
                  <a:gd name="T26" fmla="*/ 864 w 5"/>
                  <a:gd name="T27" fmla="*/ 216 h 3"/>
                  <a:gd name="T28" fmla="*/ 1080 w 5"/>
                  <a:gd name="T29" fmla="*/ 0 h 3"/>
                  <a:gd name="T30" fmla="*/ 864 w 5"/>
                  <a:gd name="T31" fmla="*/ 0 h 3"/>
                  <a:gd name="T32" fmla="*/ 648 w 5"/>
                  <a:gd name="T33" fmla="*/ 0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3"/>
                  <a:gd name="T53" fmla="*/ 5 w 5"/>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3">
                    <a:moveTo>
                      <a:pt x="3" y="0"/>
                    </a:moveTo>
                    <a:lnTo>
                      <a:pt x="3" y="0"/>
                    </a:lnTo>
                    <a:lnTo>
                      <a:pt x="1" y="1"/>
                    </a:lnTo>
                    <a:lnTo>
                      <a:pt x="0" y="1"/>
                    </a:lnTo>
                    <a:lnTo>
                      <a:pt x="1" y="2"/>
                    </a:lnTo>
                    <a:lnTo>
                      <a:pt x="0" y="2"/>
                    </a:lnTo>
                    <a:lnTo>
                      <a:pt x="1" y="3"/>
                    </a:lnTo>
                    <a:lnTo>
                      <a:pt x="2" y="3"/>
                    </a:lnTo>
                    <a:lnTo>
                      <a:pt x="3" y="3"/>
                    </a:lnTo>
                    <a:lnTo>
                      <a:pt x="3" y="2"/>
                    </a:lnTo>
                    <a:lnTo>
                      <a:pt x="5" y="2"/>
                    </a:lnTo>
                    <a:lnTo>
                      <a:pt x="4" y="1"/>
                    </a:lnTo>
                    <a:lnTo>
                      <a:pt x="5" y="0"/>
                    </a:lnTo>
                    <a:lnTo>
                      <a:pt x="4"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65" name="Freeform 318"/>
              <p:cNvSpPr>
                <a:spLocks/>
              </p:cNvSpPr>
              <p:nvPr/>
            </p:nvSpPr>
            <p:spPr bwMode="auto">
              <a:xfrm>
                <a:off x="5926331" y="565360"/>
                <a:ext cx="77333" cy="33141"/>
              </a:xfrm>
              <a:custGeom>
                <a:avLst/>
                <a:gdLst>
                  <a:gd name="T0" fmla="*/ 1296 w 7"/>
                  <a:gd name="T1" fmla="*/ 0 h 3"/>
                  <a:gd name="T2" fmla="*/ 1512 w 7"/>
                  <a:gd name="T3" fmla="*/ 216 h 3"/>
                  <a:gd name="T4" fmla="*/ 1080 w 7"/>
                  <a:gd name="T5" fmla="*/ 216 h 3"/>
                  <a:gd name="T6" fmla="*/ 1080 w 7"/>
                  <a:gd name="T7" fmla="*/ 216 h 3"/>
                  <a:gd name="T8" fmla="*/ 1080 w 7"/>
                  <a:gd name="T9" fmla="*/ 432 h 3"/>
                  <a:gd name="T10" fmla="*/ 1080 w 7"/>
                  <a:gd name="T11" fmla="*/ 648 h 3"/>
                  <a:gd name="T12" fmla="*/ 216 w 7"/>
                  <a:gd name="T13" fmla="*/ 648 h 3"/>
                  <a:gd name="T14" fmla="*/ 0 w 7"/>
                  <a:gd name="T15" fmla="*/ 432 h 3"/>
                  <a:gd name="T16" fmla="*/ 0 w 7"/>
                  <a:gd name="T17" fmla="*/ 216 h 3"/>
                  <a:gd name="T18" fmla="*/ 216 w 7"/>
                  <a:gd name="T19" fmla="*/ 216 h 3"/>
                  <a:gd name="T20" fmla="*/ 216 w 7"/>
                  <a:gd name="T21" fmla="*/ 0 h 3"/>
                  <a:gd name="T22" fmla="*/ 1080 w 7"/>
                  <a:gd name="T23" fmla="*/ 0 h 3"/>
                  <a:gd name="T24" fmla="*/ 1080 w 7"/>
                  <a:gd name="T25" fmla="*/ 0 h 3"/>
                  <a:gd name="T26" fmla="*/ 1296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6" y="0"/>
                    </a:moveTo>
                    <a:lnTo>
                      <a:pt x="7" y="1"/>
                    </a:lnTo>
                    <a:lnTo>
                      <a:pt x="5" y="1"/>
                    </a:lnTo>
                    <a:lnTo>
                      <a:pt x="5" y="2"/>
                    </a:lnTo>
                    <a:lnTo>
                      <a:pt x="5" y="3"/>
                    </a:lnTo>
                    <a:lnTo>
                      <a:pt x="1" y="3"/>
                    </a:lnTo>
                    <a:lnTo>
                      <a:pt x="0" y="2"/>
                    </a:lnTo>
                    <a:lnTo>
                      <a:pt x="0" y="1"/>
                    </a:lnTo>
                    <a:lnTo>
                      <a:pt x="1" y="1"/>
                    </a:lnTo>
                    <a:lnTo>
                      <a:pt x="1" y="0"/>
                    </a:lnTo>
                    <a:lnTo>
                      <a:pt x="5" y="0"/>
                    </a:lnTo>
                    <a:lnTo>
                      <a:pt x="6"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66" name="Freeform 319"/>
              <p:cNvSpPr>
                <a:spLocks/>
              </p:cNvSpPr>
              <p:nvPr/>
            </p:nvSpPr>
            <p:spPr bwMode="auto">
              <a:xfrm>
                <a:off x="5926331" y="565360"/>
                <a:ext cx="77333" cy="33141"/>
              </a:xfrm>
              <a:custGeom>
                <a:avLst/>
                <a:gdLst>
                  <a:gd name="T0" fmla="*/ 1296 w 7"/>
                  <a:gd name="T1" fmla="*/ 0 h 3"/>
                  <a:gd name="T2" fmla="*/ 1512 w 7"/>
                  <a:gd name="T3" fmla="*/ 216 h 3"/>
                  <a:gd name="T4" fmla="*/ 1080 w 7"/>
                  <a:gd name="T5" fmla="*/ 216 h 3"/>
                  <a:gd name="T6" fmla="*/ 1080 w 7"/>
                  <a:gd name="T7" fmla="*/ 216 h 3"/>
                  <a:gd name="T8" fmla="*/ 1080 w 7"/>
                  <a:gd name="T9" fmla="*/ 432 h 3"/>
                  <a:gd name="T10" fmla="*/ 1080 w 7"/>
                  <a:gd name="T11" fmla="*/ 648 h 3"/>
                  <a:gd name="T12" fmla="*/ 216 w 7"/>
                  <a:gd name="T13" fmla="*/ 648 h 3"/>
                  <a:gd name="T14" fmla="*/ 0 w 7"/>
                  <a:gd name="T15" fmla="*/ 432 h 3"/>
                  <a:gd name="T16" fmla="*/ 0 w 7"/>
                  <a:gd name="T17" fmla="*/ 216 h 3"/>
                  <a:gd name="T18" fmla="*/ 216 w 7"/>
                  <a:gd name="T19" fmla="*/ 216 h 3"/>
                  <a:gd name="T20" fmla="*/ 216 w 7"/>
                  <a:gd name="T21" fmla="*/ 0 h 3"/>
                  <a:gd name="T22" fmla="*/ 1080 w 7"/>
                  <a:gd name="T23" fmla="*/ 0 h 3"/>
                  <a:gd name="T24" fmla="*/ 1080 w 7"/>
                  <a:gd name="T25" fmla="*/ 0 h 3"/>
                  <a:gd name="T26" fmla="*/ 1296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6" y="0"/>
                    </a:moveTo>
                    <a:lnTo>
                      <a:pt x="7" y="1"/>
                    </a:lnTo>
                    <a:lnTo>
                      <a:pt x="5" y="1"/>
                    </a:lnTo>
                    <a:lnTo>
                      <a:pt x="5" y="2"/>
                    </a:lnTo>
                    <a:lnTo>
                      <a:pt x="5" y="3"/>
                    </a:lnTo>
                    <a:lnTo>
                      <a:pt x="1" y="3"/>
                    </a:lnTo>
                    <a:lnTo>
                      <a:pt x="0" y="2"/>
                    </a:lnTo>
                    <a:lnTo>
                      <a:pt x="0" y="1"/>
                    </a:lnTo>
                    <a:lnTo>
                      <a:pt x="1" y="1"/>
                    </a:lnTo>
                    <a:lnTo>
                      <a:pt x="1" y="0"/>
                    </a:lnTo>
                    <a:lnTo>
                      <a:pt x="5" y="0"/>
                    </a:lnTo>
                    <a:lnTo>
                      <a:pt x="6"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67" name="Freeform 320"/>
              <p:cNvSpPr>
                <a:spLocks/>
              </p:cNvSpPr>
              <p:nvPr/>
            </p:nvSpPr>
            <p:spPr bwMode="auto">
              <a:xfrm>
                <a:off x="5959474" y="554313"/>
                <a:ext cx="22095" cy="11047"/>
              </a:xfrm>
              <a:custGeom>
                <a:avLst/>
                <a:gdLst>
                  <a:gd name="T0" fmla="*/ 432 w 2"/>
                  <a:gd name="T1" fmla="*/ 0 h 1"/>
                  <a:gd name="T2" fmla="*/ 432 w 2"/>
                  <a:gd name="T3" fmla="*/ 0 h 1"/>
                  <a:gd name="T4" fmla="*/ 216 w 2"/>
                  <a:gd name="T5" fmla="*/ 216 h 1"/>
                  <a:gd name="T6" fmla="*/ 0 w 2"/>
                  <a:gd name="T7" fmla="*/ 216 h 1"/>
                  <a:gd name="T8" fmla="*/ 0 w 2"/>
                  <a:gd name="T9" fmla="*/ 0 h 1"/>
                  <a:gd name="T10" fmla="*/ 43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1" y="1"/>
                    </a:lnTo>
                    <a:lnTo>
                      <a:pt x="0" y="1"/>
                    </a:lnTo>
                    <a:lnTo>
                      <a:pt x="0"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68" name="Freeform 321"/>
              <p:cNvSpPr>
                <a:spLocks/>
              </p:cNvSpPr>
              <p:nvPr/>
            </p:nvSpPr>
            <p:spPr bwMode="auto">
              <a:xfrm>
                <a:off x="5959474" y="554313"/>
                <a:ext cx="22095" cy="11047"/>
              </a:xfrm>
              <a:custGeom>
                <a:avLst/>
                <a:gdLst>
                  <a:gd name="T0" fmla="*/ 432 w 2"/>
                  <a:gd name="T1" fmla="*/ 0 h 1"/>
                  <a:gd name="T2" fmla="*/ 432 w 2"/>
                  <a:gd name="T3" fmla="*/ 0 h 1"/>
                  <a:gd name="T4" fmla="*/ 216 w 2"/>
                  <a:gd name="T5" fmla="*/ 216 h 1"/>
                  <a:gd name="T6" fmla="*/ 0 w 2"/>
                  <a:gd name="T7" fmla="*/ 216 h 1"/>
                  <a:gd name="T8" fmla="*/ 0 w 2"/>
                  <a:gd name="T9" fmla="*/ 0 h 1"/>
                  <a:gd name="T10" fmla="*/ 43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1" y="1"/>
                    </a:lnTo>
                    <a:lnTo>
                      <a:pt x="0" y="1"/>
                    </a:lnTo>
                    <a:lnTo>
                      <a:pt x="0"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69" name="Freeform 322"/>
              <p:cNvSpPr>
                <a:spLocks/>
              </p:cNvSpPr>
              <p:nvPr/>
            </p:nvSpPr>
            <p:spPr bwMode="auto">
              <a:xfrm>
                <a:off x="6003664" y="499079"/>
                <a:ext cx="33143" cy="11047"/>
              </a:xfrm>
              <a:custGeom>
                <a:avLst/>
                <a:gdLst>
                  <a:gd name="T0" fmla="*/ 0 w 3"/>
                  <a:gd name="T1" fmla="*/ 0 h 1"/>
                  <a:gd name="T2" fmla="*/ 432 w 3"/>
                  <a:gd name="T3" fmla="*/ 216 h 1"/>
                  <a:gd name="T4" fmla="*/ 648 w 3"/>
                  <a:gd name="T5" fmla="*/ 216 h 1"/>
                  <a:gd name="T6" fmla="*/ 432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1"/>
                    </a:lnTo>
                    <a:lnTo>
                      <a:pt x="3" y="1"/>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70" name="Freeform 323"/>
              <p:cNvSpPr>
                <a:spLocks/>
              </p:cNvSpPr>
              <p:nvPr/>
            </p:nvSpPr>
            <p:spPr bwMode="auto">
              <a:xfrm>
                <a:off x="6003664" y="499079"/>
                <a:ext cx="33143" cy="11047"/>
              </a:xfrm>
              <a:custGeom>
                <a:avLst/>
                <a:gdLst>
                  <a:gd name="T0" fmla="*/ 0 w 3"/>
                  <a:gd name="T1" fmla="*/ 0 h 1"/>
                  <a:gd name="T2" fmla="*/ 432 w 3"/>
                  <a:gd name="T3" fmla="*/ 216 h 1"/>
                  <a:gd name="T4" fmla="*/ 648 w 3"/>
                  <a:gd name="T5" fmla="*/ 216 h 1"/>
                  <a:gd name="T6" fmla="*/ 432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1"/>
                    </a:lnTo>
                    <a:lnTo>
                      <a:pt x="3" y="1"/>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71" name="Freeform 324"/>
              <p:cNvSpPr>
                <a:spLocks/>
              </p:cNvSpPr>
              <p:nvPr/>
            </p:nvSpPr>
            <p:spPr bwMode="auto">
              <a:xfrm>
                <a:off x="5882140" y="499079"/>
                <a:ext cx="33143" cy="11047"/>
              </a:xfrm>
              <a:custGeom>
                <a:avLst/>
                <a:gdLst>
                  <a:gd name="T0" fmla="*/ 648 w 3"/>
                  <a:gd name="T1" fmla="*/ 0 h 1"/>
                  <a:gd name="T2" fmla="*/ 648 w 3"/>
                  <a:gd name="T3" fmla="*/ 0 h 1"/>
                  <a:gd name="T4" fmla="*/ 432 w 3"/>
                  <a:gd name="T5" fmla="*/ 216 h 1"/>
                  <a:gd name="T6" fmla="*/ 0 w 3"/>
                  <a:gd name="T7" fmla="*/ 0 h 1"/>
                  <a:gd name="T8" fmla="*/ 216 w 3"/>
                  <a:gd name="T9" fmla="*/ 0 h 1"/>
                  <a:gd name="T10" fmla="*/ 432 w 3"/>
                  <a:gd name="T11" fmla="*/ 0 h 1"/>
                  <a:gd name="T12" fmla="*/ 648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0"/>
                    </a:lnTo>
                    <a:lnTo>
                      <a:pt x="2" y="1"/>
                    </a:lnTo>
                    <a:lnTo>
                      <a:pt x="0" y="0"/>
                    </a:lnTo>
                    <a:lnTo>
                      <a:pt x="1" y="0"/>
                    </a:lnTo>
                    <a:lnTo>
                      <a:pt x="2"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72" name="Freeform 325"/>
              <p:cNvSpPr>
                <a:spLocks/>
              </p:cNvSpPr>
              <p:nvPr/>
            </p:nvSpPr>
            <p:spPr bwMode="auto">
              <a:xfrm>
                <a:off x="5882140" y="499079"/>
                <a:ext cx="33143" cy="11047"/>
              </a:xfrm>
              <a:custGeom>
                <a:avLst/>
                <a:gdLst>
                  <a:gd name="T0" fmla="*/ 648 w 3"/>
                  <a:gd name="T1" fmla="*/ 0 h 1"/>
                  <a:gd name="T2" fmla="*/ 648 w 3"/>
                  <a:gd name="T3" fmla="*/ 0 h 1"/>
                  <a:gd name="T4" fmla="*/ 432 w 3"/>
                  <a:gd name="T5" fmla="*/ 216 h 1"/>
                  <a:gd name="T6" fmla="*/ 0 w 3"/>
                  <a:gd name="T7" fmla="*/ 0 h 1"/>
                  <a:gd name="T8" fmla="*/ 216 w 3"/>
                  <a:gd name="T9" fmla="*/ 0 h 1"/>
                  <a:gd name="T10" fmla="*/ 432 w 3"/>
                  <a:gd name="T11" fmla="*/ 0 h 1"/>
                  <a:gd name="T12" fmla="*/ 648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0"/>
                    </a:lnTo>
                    <a:lnTo>
                      <a:pt x="2" y="1"/>
                    </a:lnTo>
                    <a:lnTo>
                      <a:pt x="0" y="0"/>
                    </a:lnTo>
                    <a:lnTo>
                      <a:pt x="1" y="0"/>
                    </a:lnTo>
                    <a:lnTo>
                      <a:pt x="2"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73" name="Freeform 326"/>
              <p:cNvSpPr>
                <a:spLocks/>
              </p:cNvSpPr>
              <p:nvPr/>
            </p:nvSpPr>
            <p:spPr bwMode="auto">
              <a:xfrm>
                <a:off x="5860045" y="521172"/>
                <a:ext cx="33143" cy="11047"/>
              </a:xfrm>
              <a:custGeom>
                <a:avLst/>
                <a:gdLst>
                  <a:gd name="T0" fmla="*/ 432 w 3"/>
                  <a:gd name="T1" fmla="*/ 0 h 1"/>
                  <a:gd name="T2" fmla="*/ 648 w 3"/>
                  <a:gd name="T3" fmla="*/ 0 h 1"/>
                  <a:gd name="T4" fmla="*/ 432 w 3"/>
                  <a:gd name="T5" fmla="*/ 216 h 1"/>
                  <a:gd name="T6" fmla="*/ 0 w 3"/>
                  <a:gd name="T7" fmla="*/ 0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0"/>
                    </a:lnTo>
                    <a:lnTo>
                      <a:pt x="2" y="1"/>
                    </a:lnTo>
                    <a:lnTo>
                      <a:pt x="0"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74" name="Freeform 327"/>
              <p:cNvSpPr>
                <a:spLocks/>
              </p:cNvSpPr>
              <p:nvPr/>
            </p:nvSpPr>
            <p:spPr bwMode="auto">
              <a:xfrm>
                <a:off x="5860045" y="521172"/>
                <a:ext cx="33143" cy="11047"/>
              </a:xfrm>
              <a:custGeom>
                <a:avLst/>
                <a:gdLst>
                  <a:gd name="T0" fmla="*/ 432 w 3"/>
                  <a:gd name="T1" fmla="*/ 0 h 1"/>
                  <a:gd name="T2" fmla="*/ 648 w 3"/>
                  <a:gd name="T3" fmla="*/ 0 h 1"/>
                  <a:gd name="T4" fmla="*/ 432 w 3"/>
                  <a:gd name="T5" fmla="*/ 216 h 1"/>
                  <a:gd name="T6" fmla="*/ 0 w 3"/>
                  <a:gd name="T7" fmla="*/ 0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0"/>
                    </a:lnTo>
                    <a:lnTo>
                      <a:pt x="2" y="1"/>
                    </a:lnTo>
                    <a:lnTo>
                      <a:pt x="0"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75" name="Freeform 328"/>
              <p:cNvSpPr>
                <a:spLocks/>
              </p:cNvSpPr>
              <p:nvPr/>
            </p:nvSpPr>
            <p:spPr bwMode="auto">
              <a:xfrm>
                <a:off x="5826902" y="532219"/>
                <a:ext cx="55238" cy="11047"/>
              </a:xfrm>
              <a:custGeom>
                <a:avLst/>
                <a:gdLst>
                  <a:gd name="T0" fmla="*/ 432 w 5"/>
                  <a:gd name="T1" fmla="*/ 0 h 1"/>
                  <a:gd name="T2" fmla="*/ 648 w 5"/>
                  <a:gd name="T3" fmla="*/ 0 h 1"/>
                  <a:gd name="T4" fmla="*/ 1080 w 5"/>
                  <a:gd name="T5" fmla="*/ 0 h 1"/>
                  <a:gd name="T6" fmla="*/ 1080 w 5"/>
                  <a:gd name="T7" fmla="*/ 0 h 1"/>
                  <a:gd name="T8" fmla="*/ 648 w 5"/>
                  <a:gd name="T9" fmla="*/ 216 h 1"/>
                  <a:gd name="T10" fmla="*/ 0 w 5"/>
                  <a:gd name="T11" fmla="*/ 216 h 1"/>
                  <a:gd name="T12" fmla="*/ 0 w 5"/>
                  <a:gd name="T13" fmla="*/ 0 h 1"/>
                  <a:gd name="T14" fmla="*/ 216 w 5"/>
                  <a:gd name="T15" fmla="*/ 0 h 1"/>
                  <a:gd name="T16" fmla="*/ 216 w 5"/>
                  <a:gd name="T17" fmla="*/ 0 h 1"/>
                  <a:gd name="T18" fmla="*/ 43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2" y="0"/>
                    </a:moveTo>
                    <a:lnTo>
                      <a:pt x="3" y="0"/>
                    </a:lnTo>
                    <a:lnTo>
                      <a:pt x="5" y="0"/>
                    </a:lnTo>
                    <a:lnTo>
                      <a:pt x="3" y="1"/>
                    </a:lnTo>
                    <a:lnTo>
                      <a:pt x="0" y="1"/>
                    </a:lnTo>
                    <a:lnTo>
                      <a:pt x="0" y="0"/>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76" name="Freeform 329"/>
              <p:cNvSpPr>
                <a:spLocks/>
              </p:cNvSpPr>
              <p:nvPr/>
            </p:nvSpPr>
            <p:spPr bwMode="auto">
              <a:xfrm>
                <a:off x="5826902" y="532219"/>
                <a:ext cx="55238" cy="11047"/>
              </a:xfrm>
              <a:custGeom>
                <a:avLst/>
                <a:gdLst>
                  <a:gd name="T0" fmla="*/ 432 w 5"/>
                  <a:gd name="T1" fmla="*/ 0 h 1"/>
                  <a:gd name="T2" fmla="*/ 648 w 5"/>
                  <a:gd name="T3" fmla="*/ 0 h 1"/>
                  <a:gd name="T4" fmla="*/ 1080 w 5"/>
                  <a:gd name="T5" fmla="*/ 0 h 1"/>
                  <a:gd name="T6" fmla="*/ 1080 w 5"/>
                  <a:gd name="T7" fmla="*/ 0 h 1"/>
                  <a:gd name="T8" fmla="*/ 648 w 5"/>
                  <a:gd name="T9" fmla="*/ 216 h 1"/>
                  <a:gd name="T10" fmla="*/ 0 w 5"/>
                  <a:gd name="T11" fmla="*/ 216 h 1"/>
                  <a:gd name="T12" fmla="*/ 0 w 5"/>
                  <a:gd name="T13" fmla="*/ 0 h 1"/>
                  <a:gd name="T14" fmla="*/ 216 w 5"/>
                  <a:gd name="T15" fmla="*/ 0 h 1"/>
                  <a:gd name="T16" fmla="*/ 216 w 5"/>
                  <a:gd name="T17" fmla="*/ 0 h 1"/>
                  <a:gd name="T18" fmla="*/ 43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2" y="0"/>
                    </a:moveTo>
                    <a:lnTo>
                      <a:pt x="3" y="0"/>
                    </a:lnTo>
                    <a:lnTo>
                      <a:pt x="5" y="0"/>
                    </a:lnTo>
                    <a:lnTo>
                      <a:pt x="3" y="1"/>
                    </a:lnTo>
                    <a:lnTo>
                      <a:pt x="0" y="1"/>
                    </a:lnTo>
                    <a:lnTo>
                      <a:pt x="0" y="0"/>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77" name="Freeform 330"/>
              <p:cNvSpPr>
                <a:spLocks/>
              </p:cNvSpPr>
              <p:nvPr/>
            </p:nvSpPr>
            <p:spPr bwMode="auto">
              <a:xfrm>
                <a:off x="5904236" y="521172"/>
                <a:ext cx="22095" cy="11047"/>
              </a:xfrm>
              <a:custGeom>
                <a:avLst/>
                <a:gdLst>
                  <a:gd name="T0" fmla="*/ 0 w 2"/>
                  <a:gd name="T1" fmla="*/ 216 h 1"/>
                  <a:gd name="T2" fmla="*/ 0 w 2"/>
                  <a:gd name="T3" fmla="*/ 216 h 1"/>
                  <a:gd name="T4" fmla="*/ 216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1" y="0"/>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78" name="Freeform 331"/>
              <p:cNvSpPr>
                <a:spLocks/>
              </p:cNvSpPr>
              <p:nvPr/>
            </p:nvSpPr>
            <p:spPr bwMode="auto">
              <a:xfrm>
                <a:off x="5904236" y="521172"/>
                <a:ext cx="22095" cy="11047"/>
              </a:xfrm>
              <a:custGeom>
                <a:avLst/>
                <a:gdLst>
                  <a:gd name="T0" fmla="*/ 0 w 2"/>
                  <a:gd name="T1" fmla="*/ 216 h 1"/>
                  <a:gd name="T2" fmla="*/ 0 w 2"/>
                  <a:gd name="T3" fmla="*/ 216 h 1"/>
                  <a:gd name="T4" fmla="*/ 216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1" y="0"/>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79" name="Freeform 332"/>
              <p:cNvSpPr>
                <a:spLocks/>
              </p:cNvSpPr>
              <p:nvPr/>
            </p:nvSpPr>
            <p:spPr bwMode="auto">
              <a:xfrm>
                <a:off x="5959474" y="532219"/>
                <a:ext cx="11048" cy="11047"/>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80" name="Freeform 333"/>
              <p:cNvSpPr>
                <a:spLocks/>
              </p:cNvSpPr>
              <p:nvPr/>
            </p:nvSpPr>
            <p:spPr bwMode="auto">
              <a:xfrm>
                <a:off x="5959474" y="532219"/>
                <a:ext cx="11048" cy="11047"/>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81" name="Freeform 334"/>
              <p:cNvSpPr>
                <a:spLocks/>
              </p:cNvSpPr>
              <p:nvPr/>
            </p:nvSpPr>
            <p:spPr bwMode="auto">
              <a:xfrm>
                <a:off x="5837950" y="554313"/>
                <a:ext cx="55238" cy="11047"/>
              </a:xfrm>
              <a:custGeom>
                <a:avLst/>
                <a:gdLst>
                  <a:gd name="T0" fmla="*/ 0 w 5"/>
                  <a:gd name="T1" fmla="*/ 0 h 1"/>
                  <a:gd name="T2" fmla="*/ 648 w 5"/>
                  <a:gd name="T3" fmla="*/ 0 h 1"/>
                  <a:gd name="T4" fmla="*/ 648 w 5"/>
                  <a:gd name="T5" fmla="*/ 0 h 1"/>
                  <a:gd name="T6" fmla="*/ 1080 w 5"/>
                  <a:gd name="T7" fmla="*/ 216 h 1"/>
                  <a:gd name="T8" fmla="*/ 864 w 5"/>
                  <a:gd name="T9" fmla="*/ 216 h 1"/>
                  <a:gd name="T10" fmla="*/ 648 w 5"/>
                  <a:gd name="T11" fmla="*/ 216 h 1"/>
                  <a:gd name="T12" fmla="*/ 432 w 5"/>
                  <a:gd name="T13" fmla="*/ 0 h 1"/>
                  <a:gd name="T14" fmla="*/ 0 w 5"/>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
                  <a:gd name="T26" fmla="*/ 5 w 5"/>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
                    <a:moveTo>
                      <a:pt x="0" y="0"/>
                    </a:moveTo>
                    <a:lnTo>
                      <a:pt x="3" y="0"/>
                    </a:lnTo>
                    <a:lnTo>
                      <a:pt x="5" y="1"/>
                    </a:lnTo>
                    <a:lnTo>
                      <a:pt x="4" y="1"/>
                    </a:lnTo>
                    <a:lnTo>
                      <a:pt x="3" y="1"/>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82" name="Freeform 335"/>
              <p:cNvSpPr>
                <a:spLocks/>
              </p:cNvSpPr>
              <p:nvPr/>
            </p:nvSpPr>
            <p:spPr bwMode="auto">
              <a:xfrm>
                <a:off x="5837950" y="554313"/>
                <a:ext cx="55238" cy="11047"/>
              </a:xfrm>
              <a:custGeom>
                <a:avLst/>
                <a:gdLst>
                  <a:gd name="T0" fmla="*/ 0 w 5"/>
                  <a:gd name="T1" fmla="*/ 0 h 1"/>
                  <a:gd name="T2" fmla="*/ 648 w 5"/>
                  <a:gd name="T3" fmla="*/ 0 h 1"/>
                  <a:gd name="T4" fmla="*/ 648 w 5"/>
                  <a:gd name="T5" fmla="*/ 0 h 1"/>
                  <a:gd name="T6" fmla="*/ 1080 w 5"/>
                  <a:gd name="T7" fmla="*/ 216 h 1"/>
                  <a:gd name="T8" fmla="*/ 864 w 5"/>
                  <a:gd name="T9" fmla="*/ 216 h 1"/>
                  <a:gd name="T10" fmla="*/ 648 w 5"/>
                  <a:gd name="T11" fmla="*/ 216 h 1"/>
                  <a:gd name="T12" fmla="*/ 432 w 5"/>
                  <a:gd name="T13" fmla="*/ 0 h 1"/>
                  <a:gd name="T14" fmla="*/ 0 w 5"/>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
                  <a:gd name="T26" fmla="*/ 5 w 5"/>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
                    <a:moveTo>
                      <a:pt x="0" y="0"/>
                    </a:moveTo>
                    <a:lnTo>
                      <a:pt x="3" y="0"/>
                    </a:lnTo>
                    <a:lnTo>
                      <a:pt x="5" y="1"/>
                    </a:lnTo>
                    <a:lnTo>
                      <a:pt x="4" y="1"/>
                    </a:lnTo>
                    <a:lnTo>
                      <a:pt x="3" y="1"/>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83" name="Freeform 336"/>
              <p:cNvSpPr>
                <a:spLocks/>
              </p:cNvSpPr>
              <p:nvPr/>
            </p:nvSpPr>
            <p:spPr bwMode="auto">
              <a:xfrm>
                <a:off x="5804807" y="554313"/>
                <a:ext cx="77333" cy="22094"/>
              </a:xfrm>
              <a:custGeom>
                <a:avLst/>
                <a:gdLst>
                  <a:gd name="T0" fmla="*/ 0 w 7"/>
                  <a:gd name="T1" fmla="*/ 0 h 2"/>
                  <a:gd name="T2" fmla="*/ 432 w 7"/>
                  <a:gd name="T3" fmla="*/ 0 h 2"/>
                  <a:gd name="T4" fmla="*/ 648 w 7"/>
                  <a:gd name="T5" fmla="*/ 0 h 2"/>
                  <a:gd name="T6" fmla="*/ 864 w 7"/>
                  <a:gd name="T7" fmla="*/ 216 h 2"/>
                  <a:gd name="T8" fmla="*/ 1296 w 7"/>
                  <a:gd name="T9" fmla="*/ 216 h 2"/>
                  <a:gd name="T10" fmla="*/ 1512 w 7"/>
                  <a:gd name="T11" fmla="*/ 432 h 2"/>
                  <a:gd name="T12" fmla="*/ 1512 w 7"/>
                  <a:gd name="T13" fmla="*/ 432 h 2"/>
                  <a:gd name="T14" fmla="*/ 1296 w 7"/>
                  <a:gd name="T15" fmla="*/ 432 h 2"/>
                  <a:gd name="T16" fmla="*/ 1080 w 7"/>
                  <a:gd name="T17" fmla="*/ 432 h 2"/>
                  <a:gd name="T18" fmla="*/ 648 w 7"/>
                  <a:gd name="T19" fmla="*/ 216 h 2"/>
                  <a:gd name="T20" fmla="*/ 432 w 7"/>
                  <a:gd name="T21" fmla="*/ 216 h 2"/>
                  <a:gd name="T22" fmla="*/ 432 w 7"/>
                  <a:gd name="T23" fmla="*/ 216 h 2"/>
                  <a:gd name="T24" fmla="*/ 0 w 7"/>
                  <a:gd name="T25" fmla="*/ 0 h 2"/>
                  <a:gd name="T26" fmla="*/ 0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
                  <a:gd name="T44" fmla="*/ 7 w 7"/>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
                    <a:moveTo>
                      <a:pt x="0" y="0"/>
                    </a:moveTo>
                    <a:lnTo>
                      <a:pt x="2" y="0"/>
                    </a:lnTo>
                    <a:lnTo>
                      <a:pt x="3" y="0"/>
                    </a:lnTo>
                    <a:lnTo>
                      <a:pt x="4" y="1"/>
                    </a:lnTo>
                    <a:lnTo>
                      <a:pt x="6" y="1"/>
                    </a:lnTo>
                    <a:lnTo>
                      <a:pt x="7" y="2"/>
                    </a:lnTo>
                    <a:lnTo>
                      <a:pt x="6" y="2"/>
                    </a:lnTo>
                    <a:lnTo>
                      <a:pt x="5" y="2"/>
                    </a:lnTo>
                    <a:lnTo>
                      <a:pt x="3" y="1"/>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84" name="Freeform 337"/>
              <p:cNvSpPr>
                <a:spLocks/>
              </p:cNvSpPr>
              <p:nvPr/>
            </p:nvSpPr>
            <p:spPr bwMode="auto">
              <a:xfrm>
                <a:off x="5804807" y="554313"/>
                <a:ext cx="77333" cy="22094"/>
              </a:xfrm>
              <a:custGeom>
                <a:avLst/>
                <a:gdLst>
                  <a:gd name="T0" fmla="*/ 0 w 7"/>
                  <a:gd name="T1" fmla="*/ 0 h 2"/>
                  <a:gd name="T2" fmla="*/ 432 w 7"/>
                  <a:gd name="T3" fmla="*/ 0 h 2"/>
                  <a:gd name="T4" fmla="*/ 648 w 7"/>
                  <a:gd name="T5" fmla="*/ 0 h 2"/>
                  <a:gd name="T6" fmla="*/ 864 w 7"/>
                  <a:gd name="T7" fmla="*/ 216 h 2"/>
                  <a:gd name="T8" fmla="*/ 1296 w 7"/>
                  <a:gd name="T9" fmla="*/ 216 h 2"/>
                  <a:gd name="T10" fmla="*/ 1512 w 7"/>
                  <a:gd name="T11" fmla="*/ 432 h 2"/>
                  <a:gd name="T12" fmla="*/ 1512 w 7"/>
                  <a:gd name="T13" fmla="*/ 432 h 2"/>
                  <a:gd name="T14" fmla="*/ 1296 w 7"/>
                  <a:gd name="T15" fmla="*/ 432 h 2"/>
                  <a:gd name="T16" fmla="*/ 1080 w 7"/>
                  <a:gd name="T17" fmla="*/ 432 h 2"/>
                  <a:gd name="T18" fmla="*/ 648 w 7"/>
                  <a:gd name="T19" fmla="*/ 216 h 2"/>
                  <a:gd name="T20" fmla="*/ 432 w 7"/>
                  <a:gd name="T21" fmla="*/ 216 h 2"/>
                  <a:gd name="T22" fmla="*/ 432 w 7"/>
                  <a:gd name="T23" fmla="*/ 216 h 2"/>
                  <a:gd name="T24" fmla="*/ 0 w 7"/>
                  <a:gd name="T25" fmla="*/ 0 h 2"/>
                  <a:gd name="T26" fmla="*/ 0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
                  <a:gd name="T44" fmla="*/ 7 w 7"/>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
                    <a:moveTo>
                      <a:pt x="0" y="0"/>
                    </a:moveTo>
                    <a:lnTo>
                      <a:pt x="2" y="0"/>
                    </a:lnTo>
                    <a:lnTo>
                      <a:pt x="3" y="0"/>
                    </a:lnTo>
                    <a:lnTo>
                      <a:pt x="4" y="1"/>
                    </a:lnTo>
                    <a:lnTo>
                      <a:pt x="6" y="1"/>
                    </a:lnTo>
                    <a:lnTo>
                      <a:pt x="7" y="2"/>
                    </a:lnTo>
                    <a:lnTo>
                      <a:pt x="6" y="2"/>
                    </a:lnTo>
                    <a:lnTo>
                      <a:pt x="5" y="2"/>
                    </a:lnTo>
                    <a:lnTo>
                      <a:pt x="3" y="1"/>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85" name="Freeform 338"/>
              <p:cNvSpPr>
                <a:spLocks/>
              </p:cNvSpPr>
              <p:nvPr/>
            </p:nvSpPr>
            <p:spPr bwMode="auto">
              <a:xfrm>
                <a:off x="5782712" y="532219"/>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86" name="Freeform 339"/>
              <p:cNvSpPr>
                <a:spLocks/>
              </p:cNvSpPr>
              <p:nvPr/>
            </p:nvSpPr>
            <p:spPr bwMode="auto">
              <a:xfrm>
                <a:off x="5782712" y="532219"/>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87" name="Freeform 340"/>
              <p:cNvSpPr>
                <a:spLocks/>
              </p:cNvSpPr>
              <p:nvPr/>
            </p:nvSpPr>
            <p:spPr bwMode="auto">
              <a:xfrm>
                <a:off x="5860045" y="543266"/>
                <a:ext cx="33143" cy="0"/>
              </a:xfrm>
              <a:custGeom>
                <a:avLst/>
                <a:gdLst>
                  <a:gd name="T0" fmla="*/ 0 w 3"/>
                  <a:gd name="T1" fmla="*/ 216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1" y="0"/>
                    </a:lnTo>
                    <a:lnTo>
                      <a:pt x="3"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88" name="Freeform 341"/>
              <p:cNvSpPr>
                <a:spLocks/>
              </p:cNvSpPr>
              <p:nvPr/>
            </p:nvSpPr>
            <p:spPr bwMode="auto">
              <a:xfrm>
                <a:off x="5860045" y="543266"/>
                <a:ext cx="33143" cy="0"/>
              </a:xfrm>
              <a:custGeom>
                <a:avLst/>
                <a:gdLst>
                  <a:gd name="T0" fmla="*/ 0 w 3"/>
                  <a:gd name="T1" fmla="*/ 216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1" y="0"/>
                    </a:lnTo>
                    <a:lnTo>
                      <a:pt x="3"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89" name="Freeform 342"/>
              <p:cNvSpPr>
                <a:spLocks/>
              </p:cNvSpPr>
              <p:nvPr/>
            </p:nvSpPr>
            <p:spPr bwMode="auto">
              <a:xfrm>
                <a:off x="5893188" y="554313"/>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90" name="Freeform 343"/>
              <p:cNvSpPr>
                <a:spLocks/>
              </p:cNvSpPr>
              <p:nvPr/>
            </p:nvSpPr>
            <p:spPr bwMode="auto">
              <a:xfrm>
                <a:off x="5893188" y="554313"/>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91" name="Freeform 344"/>
              <p:cNvSpPr>
                <a:spLocks/>
              </p:cNvSpPr>
              <p:nvPr/>
            </p:nvSpPr>
            <p:spPr bwMode="auto">
              <a:xfrm>
                <a:off x="5893188" y="565360"/>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92" name="Freeform 345"/>
              <p:cNvSpPr>
                <a:spLocks/>
              </p:cNvSpPr>
              <p:nvPr/>
            </p:nvSpPr>
            <p:spPr bwMode="auto">
              <a:xfrm>
                <a:off x="5893188" y="565360"/>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93" name="Freeform 346"/>
              <p:cNvSpPr>
                <a:spLocks/>
              </p:cNvSpPr>
              <p:nvPr/>
            </p:nvSpPr>
            <p:spPr bwMode="auto">
              <a:xfrm>
                <a:off x="5871093" y="587454"/>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94" name="Freeform 347"/>
              <p:cNvSpPr>
                <a:spLocks/>
              </p:cNvSpPr>
              <p:nvPr/>
            </p:nvSpPr>
            <p:spPr bwMode="auto">
              <a:xfrm>
                <a:off x="5871093" y="587454"/>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95" name="Freeform 348"/>
              <p:cNvSpPr>
                <a:spLocks/>
              </p:cNvSpPr>
              <p:nvPr/>
            </p:nvSpPr>
            <p:spPr bwMode="auto">
              <a:xfrm>
                <a:off x="5793760" y="565360"/>
                <a:ext cx="33143" cy="11047"/>
              </a:xfrm>
              <a:custGeom>
                <a:avLst/>
                <a:gdLst>
                  <a:gd name="T0" fmla="*/ 432 w 3"/>
                  <a:gd name="T1" fmla="*/ 0 h 1"/>
                  <a:gd name="T2" fmla="*/ 648 w 3"/>
                  <a:gd name="T3" fmla="*/ 0 h 1"/>
                  <a:gd name="T4" fmla="*/ 432 w 3"/>
                  <a:gd name="T5" fmla="*/ 216 h 1"/>
                  <a:gd name="T6" fmla="*/ 216 w 3"/>
                  <a:gd name="T7" fmla="*/ 216 h 1"/>
                  <a:gd name="T8" fmla="*/ 0 w 3"/>
                  <a:gd name="T9" fmla="*/ 0 h 1"/>
                  <a:gd name="T10" fmla="*/ 0 w 3"/>
                  <a:gd name="T11" fmla="*/ 0 h 1"/>
                  <a:gd name="T12" fmla="*/ 216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1"/>
                    </a:lnTo>
                    <a:lnTo>
                      <a:pt x="1" y="1"/>
                    </a:lnTo>
                    <a:lnTo>
                      <a:pt x="0" y="0"/>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96" name="Freeform 349"/>
              <p:cNvSpPr>
                <a:spLocks/>
              </p:cNvSpPr>
              <p:nvPr/>
            </p:nvSpPr>
            <p:spPr bwMode="auto">
              <a:xfrm>
                <a:off x="5793760" y="565360"/>
                <a:ext cx="33143" cy="11047"/>
              </a:xfrm>
              <a:custGeom>
                <a:avLst/>
                <a:gdLst>
                  <a:gd name="T0" fmla="*/ 432 w 3"/>
                  <a:gd name="T1" fmla="*/ 0 h 1"/>
                  <a:gd name="T2" fmla="*/ 648 w 3"/>
                  <a:gd name="T3" fmla="*/ 0 h 1"/>
                  <a:gd name="T4" fmla="*/ 432 w 3"/>
                  <a:gd name="T5" fmla="*/ 216 h 1"/>
                  <a:gd name="T6" fmla="*/ 216 w 3"/>
                  <a:gd name="T7" fmla="*/ 216 h 1"/>
                  <a:gd name="T8" fmla="*/ 0 w 3"/>
                  <a:gd name="T9" fmla="*/ 0 h 1"/>
                  <a:gd name="T10" fmla="*/ 0 w 3"/>
                  <a:gd name="T11" fmla="*/ 0 h 1"/>
                  <a:gd name="T12" fmla="*/ 216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1"/>
                    </a:lnTo>
                    <a:lnTo>
                      <a:pt x="1" y="1"/>
                    </a:lnTo>
                    <a:lnTo>
                      <a:pt x="0" y="0"/>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97" name="Freeform 350"/>
              <p:cNvSpPr>
                <a:spLocks/>
              </p:cNvSpPr>
              <p:nvPr/>
            </p:nvSpPr>
            <p:spPr bwMode="auto">
              <a:xfrm>
                <a:off x="5826902" y="576407"/>
                <a:ext cx="33143" cy="11047"/>
              </a:xfrm>
              <a:custGeom>
                <a:avLst/>
                <a:gdLst>
                  <a:gd name="T0" fmla="*/ 0 w 3"/>
                  <a:gd name="T1" fmla="*/ 0 h 1"/>
                  <a:gd name="T2" fmla="*/ 216 w 3"/>
                  <a:gd name="T3" fmla="*/ 0 h 1"/>
                  <a:gd name="T4" fmla="*/ 432 w 3"/>
                  <a:gd name="T5" fmla="*/ 0 h 1"/>
                  <a:gd name="T6" fmla="*/ 648 w 3"/>
                  <a:gd name="T7" fmla="*/ 0 h 1"/>
                  <a:gd name="T8" fmla="*/ 432 w 3"/>
                  <a:gd name="T9" fmla="*/ 216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1" y="0"/>
                    </a:lnTo>
                    <a:lnTo>
                      <a:pt x="2" y="0"/>
                    </a:lnTo>
                    <a:lnTo>
                      <a:pt x="3" y="0"/>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098" name="Freeform 351"/>
              <p:cNvSpPr>
                <a:spLocks/>
              </p:cNvSpPr>
              <p:nvPr/>
            </p:nvSpPr>
            <p:spPr bwMode="auto">
              <a:xfrm>
                <a:off x="5826902" y="576407"/>
                <a:ext cx="33143" cy="11047"/>
              </a:xfrm>
              <a:custGeom>
                <a:avLst/>
                <a:gdLst>
                  <a:gd name="T0" fmla="*/ 0 w 3"/>
                  <a:gd name="T1" fmla="*/ 0 h 1"/>
                  <a:gd name="T2" fmla="*/ 216 w 3"/>
                  <a:gd name="T3" fmla="*/ 0 h 1"/>
                  <a:gd name="T4" fmla="*/ 432 w 3"/>
                  <a:gd name="T5" fmla="*/ 0 h 1"/>
                  <a:gd name="T6" fmla="*/ 648 w 3"/>
                  <a:gd name="T7" fmla="*/ 0 h 1"/>
                  <a:gd name="T8" fmla="*/ 432 w 3"/>
                  <a:gd name="T9" fmla="*/ 216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1" y="0"/>
                    </a:lnTo>
                    <a:lnTo>
                      <a:pt x="2" y="0"/>
                    </a:lnTo>
                    <a:lnTo>
                      <a:pt x="3" y="0"/>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099" name="Freeform 352"/>
              <p:cNvSpPr>
                <a:spLocks/>
              </p:cNvSpPr>
              <p:nvPr/>
            </p:nvSpPr>
            <p:spPr bwMode="auto">
              <a:xfrm>
                <a:off x="5871093" y="598501"/>
                <a:ext cx="44190" cy="22094"/>
              </a:xfrm>
              <a:custGeom>
                <a:avLst/>
                <a:gdLst>
                  <a:gd name="T0" fmla="*/ 432 w 4"/>
                  <a:gd name="T1" fmla="*/ 0 h 2"/>
                  <a:gd name="T2" fmla="*/ 0 w 4"/>
                  <a:gd name="T3" fmla="*/ 0 h 2"/>
                  <a:gd name="T4" fmla="*/ 0 w 4"/>
                  <a:gd name="T5" fmla="*/ 0 h 2"/>
                  <a:gd name="T6" fmla="*/ 0 w 4"/>
                  <a:gd name="T7" fmla="*/ 216 h 2"/>
                  <a:gd name="T8" fmla="*/ 216 w 4"/>
                  <a:gd name="T9" fmla="*/ 216 h 2"/>
                  <a:gd name="T10" fmla="*/ 216 w 4"/>
                  <a:gd name="T11" fmla="*/ 432 h 2"/>
                  <a:gd name="T12" fmla="*/ 216 w 4"/>
                  <a:gd name="T13" fmla="*/ 216 h 2"/>
                  <a:gd name="T14" fmla="*/ 648 w 4"/>
                  <a:gd name="T15" fmla="*/ 0 h 2"/>
                  <a:gd name="T16" fmla="*/ 864 w 4"/>
                  <a:gd name="T17" fmla="*/ 0 h 2"/>
                  <a:gd name="T18" fmla="*/ 864 w 4"/>
                  <a:gd name="T19" fmla="*/ 0 h 2"/>
                  <a:gd name="T20" fmla="*/ 648 w 4"/>
                  <a:gd name="T21" fmla="*/ 0 h 2"/>
                  <a:gd name="T22" fmla="*/ 432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2" y="0"/>
                    </a:moveTo>
                    <a:lnTo>
                      <a:pt x="0" y="0"/>
                    </a:lnTo>
                    <a:lnTo>
                      <a:pt x="0" y="1"/>
                    </a:lnTo>
                    <a:lnTo>
                      <a:pt x="1" y="1"/>
                    </a:lnTo>
                    <a:lnTo>
                      <a:pt x="1" y="2"/>
                    </a:lnTo>
                    <a:lnTo>
                      <a:pt x="1" y="1"/>
                    </a:lnTo>
                    <a:lnTo>
                      <a:pt x="3" y="0"/>
                    </a:lnTo>
                    <a:lnTo>
                      <a:pt x="4" y="0"/>
                    </a:lnTo>
                    <a:lnTo>
                      <a:pt x="3"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00" name="Freeform 353"/>
              <p:cNvSpPr>
                <a:spLocks/>
              </p:cNvSpPr>
              <p:nvPr/>
            </p:nvSpPr>
            <p:spPr bwMode="auto">
              <a:xfrm>
                <a:off x="5871093" y="598501"/>
                <a:ext cx="44190" cy="22094"/>
              </a:xfrm>
              <a:custGeom>
                <a:avLst/>
                <a:gdLst>
                  <a:gd name="T0" fmla="*/ 432 w 4"/>
                  <a:gd name="T1" fmla="*/ 0 h 2"/>
                  <a:gd name="T2" fmla="*/ 0 w 4"/>
                  <a:gd name="T3" fmla="*/ 0 h 2"/>
                  <a:gd name="T4" fmla="*/ 0 w 4"/>
                  <a:gd name="T5" fmla="*/ 0 h 2"/>
                  <a:gd name="T6" fmla="*/ 0 w 4"/>
                  <a:gd name="T7" fmla="*/ 216 h 2"/>
                  <a:gd name="T8" fmla="*/ 216 w 4"/>
                  <a:gd name="T9" fmla="*/ 216 h 2"/>
                  <a:gd name="T10" fmla="*/ 216 w 4"/>
                  <a:gd name="T11" fmla="*/ 432 h 2"/>
                  <a:gd name="T12" fmla="*/ 216 w 4"/>
                  <a:gd name="T13" fmla="*/ 216 h 2"/>
                  <a:gd name="T14" fmla="*/ 648 w 4"/>
                  <a:gd name="T15" fmla="*/ 0 h 2"/>
                  <a:gd name="T16" fmla="*/ 864 w 4"/>
                  <a:gd name="T17" fmla="*/ 0 h 2"/>
                  <a:gd name="T18" fmla="*/ 864 w 4"/>
                  <a:gd name="T19" fmla="*/ 0 h 2"/>
                  <a:gd name="T20" fmla="*/ 648 w 4"/>
                  <a:gd name="T21" fmla="*/ 0 h 2"/>
                  <a:gd name="T22" fmla="*/ 432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2" y="0"/>
                    </a:moveTo>
                    <a:lnTo>
                      <a:pt x="0" y="0"/>
                    </a:lnTo>
                    <a:lnTo>
                      <a:pt x="0" y="1"/>
                    </a:lnTo>
                    <a:lnTo>
                      <a:pt x="1" y="1"/>
                    </a:lnTo>
                    <a:lnTo>
                      <a:pt x="1" y="2"/>
                    </a:lnTo>
                    <a:lnTo>
                      <a:pt x="1" y="1"/>
                    </a:lnTo>
                    <a:lnTo>
                      <a:pt x="3" y="0"/>
                    </a:lnTo>
                    <a:lnTo>
                      <a:pt x="4" y="0"/>
                    </a:lnTo>
                    <a:lnTo>
                      <a:pt x="3"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01" name="Freeform 354"/>
              <p:cNvSpPr>
                <a:spLocks/>
              </p:cNvSpPr>
              <p:nvPr/>
            </p:nvSpPr>
            <p:spPr bwMode="auto">
              <a:xfrm>
                <a:off x="5904236" y="620594"/>
                <a:ext cx="33143" cy="11047"/>
              </a:xfrm>
              <a:custGeom>
                <a:avLst/>
                <a:gdLst>
                  <a:gd name="T0" fmla="*/ 432 w 3"/>
                  <a:gd name="T1" fmla="*/ 0 h 1"/>
                  <a:gd name="T2" fmla="*/ 0 w 3"/>
                  <a:gd name="T3" fmla="*/ 0 h 1"/>
                  <a:gd name="T4" fmla="*/ 0 w 3"/>
                  <a:gd name="T5" fmla="*/ 0 h 1"/>
                  <a:gd name="T6" fmla="*/ 216 w 3"/>
                  <a:gd name="T7" fmla="*/ 216 h 1"/>
                  <a:gd name="T8" fmla="*/ 432 w 3"/>
                  <a:gd name="T9" fmla="*/ 216 h 1"/>
                  <a:gd name="T10" fmla="*/ 648 w 3"/>
                  <a:gd name="T11" fmla="*/ 0 h 1"/>
                  <a:gd name="T12" fmla="*/ 648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0" y="0"/>
                    </a:lnTo>
                    <a:lnTo>
                      <a:pt x="1" y="1"/>
                    </a:lnTo>
                    <a:lnTo>
                      <a:pt x="2" y="1"/>
                    </a:lnTo>
                    <a:lnTo>
                      <a:pt x="3"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02" name="Freeform 355"/>
              <p:cNvSpPr>
                <a:spLocks/>
              </p:cNvSpPr>
              <p:nvPr/>
            </p:nvSpPr>
            <p:spPr bwMode="auto">
              <a:xfrm>
                <a:off x="5904236" y="620594"/>
                <a:ext cx="33143" cy="11047"/>
              </a:xfrm>
              <a:custGeom>
                <a:avLst/>
                <a:gdLst>
                  <a:gd name="T0" fmla="*/ 432 w 3"/>
                  <a:gd name="T1" fmla="*/ 0 h 1"/>
                  <a:gd name="T2" fmla="*/ 0 w 3"/>
                  <a:gd name="T3" fmla="*/ 0 h 1"/>
                  <a:gd name="T4" fmla="*/ 0 w 3"/>
                  <a:gd name="T5" fmla="*/ 0 h 1"/>
                  <a:gd name="T6" fmla="*/ 216 w 3"/>
                  <a:gd name="T7" fmla="*/ 216 h 1"/>
                  <a:gd name="T8" fmla="*/ 432 w 3"/>
                  <a:gd name="T9" fmla="*/ 216 h 1"/>
                  <a:gd name="T10" fmla="*/ 648 w 3"/>
                  <a:gd name="T11" fmla="*/ 0 h 1"/>
                  <a:gd name="T12" fmla="*/ 648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0" y="0"/>
                    </a:lnTo>
                    <a:lnTo>
                      <a:pt x="1" y="1"/>
                    </a:lnTo>
                    <a:lnTo>
                      <a:pt x="2" y="1"/>
                    </a:lnTo>
                    <a:lnTo>
                      <a:pt x="3"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03" name="Freeform 356"/>
              <p:cNvSpPr>
                <a:spLocks/>
              </p:cNvSpPr>
              <p:nvPr/>
            </p:nvSpPr>
            <p:spPr bwMode="auto">
              <a:xfrm>
                <a:off x="5837950" y="598501"/>
                <a:ext cx="22095" cy="22094"/>
              </a:xfrm>
              <a:custGeom>
                <a:avLst/>
                <a:gdLst>
                  <a:gd name="T0" fmla="*/ 432 w 2"/>
                  <a:gd name="T1" fmla="*/ 0 h 2"/>
                  <a:gd name="T2" fmla="*/ 432 w 2"/>
                  <a:gd name="T3" fmla="*/ 0 h 2"/>
                  <a:gd name="T4" fmla="*/ 432 w 2"/>
                  <a:gd name="T5" fmla="*/ 216 h 2"/>
                  <a:gd name="T6" fmla="*/ 0 w 2"/>
                  <a:gd name="T7" fmla="*/ 432 h 2"/>
                  <a:gd name="T8" fmla="*/ 0 w 2"/>
                  <a:gd name="T9" fmla="*/ 216 h 2"/>
                  <a:gd name="T10" fmla="*/ 0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1"/>
                    </a:lnTo>
                    <a:lnTo>
                      <a:pt x="0" y="2"/>
                    </a:lnTo>
                    <a:lnTo>
                      <a:pt x="0" y="1"/>
                    </a:lnTo>
                    <a:lnTo>
                      <a:pt x="0"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04" name="Freeform 357"/>
              <p:cNvSpPr>
                <a:spLocks/>
              </p:cNvSpPr>
              <p:nvPr/>
            </p:nvSpPr>
            <p:spPr bwMode="auto">
              <a:xfrm>
                <a:off x="5837950" y="598501"/>
                <a:ext cx="22095" cy="22094"/>
              </a:xfrm>
              <a:custGeom>
                <a:avLst/>
                <a:gdLst>
                  <a:gd name="T0" fmla="*/ 432 w 2"/>
                  <a:gd name="T1" fmla="*/ 0 h 2"/>
                  <a:gd name="T2" fmla="*/ 432 w 2"/>
                  <a:gd name="T3" fmla="*/ 0 h 2"/>
                  <a:gd name="T4" fmla="*/ 432 w 2"/>
                  <a:gd name="T5" fmla="*/ 216 h 2"/>
                  <a:gd name="T6" fmla="*/ 0 w 2"/>
                  <a:gd name="T7" fmla="*/ 432 h 2"/>
                  <a:gd name="T8" fmla="*/ 0 w 2"/>
                  <a:gd name="T9" fmla="*/ 216 h 2"/>
                  <a:gd name="T10" fmla="*/ 0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1"/>
                    </a:lnTo>
                    <a:lnTo>
                      <a:pt x="0" y="2"/>
                    </a:lnTo>
                    <a:lnTo>
                      <a:pt x="0" y="1"/>
                    </a:lnTo>
                    <a:lnTo>
                      <a:pt x="0"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05" name="Freeform 358"/>
              <p:cNvSpPr>
                <a:spLocks/>
              </p:cNvSpPr>
              <p:nvPr/>
            </p:nvSpPr>
            <p:spPr bwMode="auto">
              <a:xfrm>
                <a:off x="5882140" y="631641"/>
                <a:ext cx="22095"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06" name="Freeform 359"/>
              <p:cNvSpPr>
                <a:spLocks/>
              </p:cNvSpPr>
              <p:nvPr/>
            </p:nvSpPr>
            <p:spPr bwMode="auto">
              <a:xfrm>
                <a:off x="5882140" y="631641"/>
                <a:ext cx="22095"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07" name="Freeform 360"/>
              <p:cNvSpPr>
                <a:spLocks/>
              </p:cNvSpPr>
              <p:nvPr/>
            </p:nvSpPr>
            <p:spPr bwMode="auto">
              <a:xfrm>
                <a:off x="5738522" y="598501"/>
                <a:ext cx="33143" cy="11047"/>
              </a:xfrm>
              <a:custGeom>
                <a:avLst/>
                <a:gdLst>
                  <a:gd name="T0" fmla="*/ 432 w 3"/>
                  <a:gd name="T1" fmla="*/ 0 h 1"/>
                  <a:gd name="T2" fmla="*/ 648 w 3"/>
                  <a:gd name="T3" fmla="*/ 0 h 1"/>
                  <a:gd name="T4" fmla="*/ 648 w 3"/>
                  <a:gd name="T5" fmla="*/ 0 h 1"/>
                  <a:gd name="T6" fmla="*/ 648 w 3"/>
                  <a:gd name="T7" fmla="*/ 216 h 1"/>
                  <a:gd name="T8" fmla="*/ 432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08" name="Freeform 361"/>
              <p:cNvSpPr>
                <a:spLocks/>
              </p:cNvSpPr>
              <p:nvPr/>
            </p:nvSpPr>
            <p:spPr bwMode="auto">
              <a:xfrm>
                <a:off x="5738522" y="598501"/>
                <a:ext cx="33143" cy="11047"/>
              </a:xfrm>
              <a:custGeom>
                <a:avLst/>
                <a:gdLst>
                  <a:gd name="T0" fmla="*/ 432 w 3"/>
                  <a:gd name="T1" fmla="*/ 0 h 1"/>
                  <a:gd name="T2" fmla="*/ 648 w 3"/>
                  <a:gd name="T3" fmla="*/ 0 h 1"/>
                  <a:gd name="T4" fmla="*/ 648 w 3"/>
                  <a:gd name="T5" fmla="*/ 0 h 1"/>
                  <a:gd name="T6" fmla="*/ 648 w 3"/>
                  <a:gd name="T7" fmla="*/ 216 h 1"/>
                  <a:gd name="T8" fmla="*/ 432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09" name="Freeform 362"/>
              <p:cNvSpPr>
                <a:spLocks/>
              </p:cNvSpPr>
              <p:nvPr/>
            </p:nvSpPr>
            <p:spPr bwMode="auto">
              <a:xfrm>
                <a:off x="5782712" y="587454"/>
                <a:ext cx="11048"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10" name="Freeform 363"/>
              <p:cNvSpPr>
                <a:spLocks/>
              </p:cNvSpPr>
              <p:nvPr/>
            </p:nvSpPr>
            <p:spPr bwMode="auto">
              <a:xfrm>
                <a:off x="5782712" y="587454"/>
                <a:ext cx="11048"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11" name="Freeform 364"/>
              <p:cNvSpPr>
                <a:spLocks/>
              </p:cNvSpPr>
              <p:nvPr/>
            </p:nvSpPr>
            <p:spPr bwMode="auto">
              <a:xfrm>
                <a:off x="5804807" y="587454"/>
                <a:ext cx="11048" cy="11047"/>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216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lnTo>
                      <a:pt x="0" y="1"/>
                    </a:lnTo>
                    <a:lnTo>
                      <a:pt x="1"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12" name="Freeform 365"/>
              <p:cNvSpPr>
                <a:spLocks/>
              </p:cNvSpPr>
              <p:nvPr/>
            </p:nvSpPr>
            <p:spPr bwMode="auto">
              <a:xfrm>
                <a:off x="5804807" y="587454"/>
                <a:ext cx="11048" cy="11047"/>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216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lnTo>
                      <a:pt x="0" y="1"/>
                    </a:lnTo>
                    <a:lnTo>
                      <a:pt x="1"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13" name="Freeform 366"/>
              <p:cNvSpPr>
                <a:spLocks/>
              </p:cNvSpPr>
              <p:nvPr/>
            </p:nvSpPr>
            <p:spPr bwMode="auto">
              <a:xfrm>
                <a:off x="5804807" y="598501"/>
                <a:ext cx="22095" cy="11047"/>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432 w 2"/>
                  <a:gd name="T11" fmla="*/ 0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1"/>
                    </a:lnTo>
                    <a:lnTo>
                      <a:pt x="1" y="0"/>
                    </a:lnTo>
                    <a:lnTo>
                      <a:pt x="2"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14" name="Freeform 367"/>
              <p:cNvSpPr>
                <a:spLocks/>
              </p:cNvSpPr>
              <p:nvPr/>
            </p:nvSpPr>
            <p:spPr bwMode="auto">
              <a:xfrm>
                <a:off x="5804807" y="598501"/>
                <a:ext cx="22095" cy="11047"/>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432 w 2"/>
                  <a:gd name="T11" fmla="*/ 0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1"/>
                    </a:lnTo>
                    <a:lnTo>
                      <a:pt x="1" y="0"/>
                    </a:lnTo>
                    <a:lnTo>
                      <a:pt x="2"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15" name="Freeform 368"/>
              <p:cNvSpPr>
                <a:spLocks/>
              </p:cNvSpPr>
              <p:nvPr/>
            </p:nvSpPr>
            <p:spPr bwMode="auto">
              <a:xfrm>
                <a:off x="5782712" y="598501"/>
                <a:ext cx="11048" cy="11047"/>
              </a:xfrm>
              <a:custGeom>
                <a:avLst/>
                <a:gdLst>
                  <a:gd name="T0" fmla="*/ 0 w 1"/>
                  <a:gd name="T1" fmla="*/ 0 h 1"/>
                  <a:gd name="T2" fmla="*/ 0 w 1"/>
                  <a:gd name="T3" fmla="*/ 216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16" name="Freeform 369"/>
              <p:cNvSpPr>
                <a:spLocks/>
              </p:cNvSpPr>
              <p:nvPr/>
            </p:nvSpPr>
            <p:spPr bwMode="auto">
              <a:xfrm>
                <a:off x="5782712" y="598501"/>
                <a:ext cx="11048" cy="11047"/>
              </a:xfrm>
              <a:custGeom>
                <a:avLst/>
                <a:gdLst>
                  <a:gd name="T0" fmla="*/ 0 w 1"/>
                  <a:gd name="T1" fmla="*/ 0 h 1"/>
                  <a:gd name="T2" fmla="*/ 0 w 1"/>
                  <a:gd name="T3" fmla="*/ 216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17" name="Freeform 370"/>
              <p:cNvSpPr>
                <a:spLocks/>
              </p:cNvSpPr>
              <p:nvPr/>
            </p:nvSpPr>
            <p:spPr bwMode="auto">
              <a:xfrm>
                <a:off x="5594903" y="565360"/>
                <a:ext cx="121524" cy="55235"/>
              </a:xfrm>
              <a:custGeom>
                <a:avLst/>
                <a:gdLst>
                  <a:gd name="T0" fmla="*/ 2160 w 11"/>
                  <a:gd name="T1" fmla="*/ 0 h 5"/>
                  <a:gd name="T2" fmla="*/ 2160 w 11"/>
                  <a:gd name="T3" fmla="*/ 0 h 5"/>
                  <a:gd name="T4" fmla="*/ 1944 w 11"/>
                  <a:gd name="T5" fmla="*/ 0 h 5"/>
                  <a:gd name="T6" fmla="*/ 1944 w 11"/>
                  <a:gd name="T7" fmla="*/ 216 h 5"/>
                  <a:gd name="T8" fmla="*/ 2376 w 11"/>
                  <a:gd name="T9" fmla="*/ 216 h 5"/>
                  <a:gd name="T10" fmla="*/ 2376 w 11"/>
                  <a:gd name="T11" fmla="*/ 216 h 5"/>
                  <a:gd name="T12" fmla="*/ 2376 w 11"/>
                  <a:gd name="T13" fmla="*/ 432 h 5"/>
                  <a:gd name="T14" fmla="*/ 2376 w 11"/>
                  <a:gd name="T15" fmla="*/ 432 h 5"/>
                  <a:gd name="T16" fmla="*/ 1944 w 11"/>
                  <a:gd name="T17" fmla="*/ 432 h 5"/>
                  <a:gd name="T18" fmla="*/ 1728 w 11"/>
                  <a:gd name="T19" fmla="*/ 432 h 5"/>
                  <a:gd name="T20" fmla="*/ 1728 w 11"/>
                  <a:gd name="T21" fmla="*/ 648 h 5"/>
                  <a:gd name="T22" fmla="*/ 1944 w 11"/>
                  <a:gd name="T23" fmla="*/ 648 h 5"/>
                  <a:gd name="T24" fmla="*/ 1944 w 11"/>
                  <a:gd name="T25" fmla="*/ 648 h 5"/>
                  <a:gd name="T26" fmla="*/ 1080 w 11"/>
                  <a:gd name="T27" fmla="*/ 648 h 5"/>
                  <a:gd name="T28" fmla="*/ 1296 w 11"/>
                  <a:gd name="T29" fmla="*/ 864 h 5"/>
                  <a:gd name="T30" fmla="*/ 1080 w 11"/>
                  <a:gd name="T31" fmla="*/ 864 h 5"/>
                  <a:gd name="T32" fmla="*/ 648 w 11"/>
                  <a:gd name="T33" fmla="*/ 1080 h 5"/>
                  <a:gd name="T34" fmla="*/ 432 w 11"/>
                  <a:gd name="T35" fmla="*/ 1080 h 5"/>
                  <a:gd name="T36" fmla="*/ 432 w 11"/>
                  <a:gd name="T37" fmla="*/ 1080 h 5"/>
                  <a:gd name="T38" fmla="*/ 648 w 11"/>
                  <a:gd name="T39" fmla="*/ 1080 h 5"/>
                  <a:gd name="T40" fmla="*/ 648 w 11"/>
                  <a:gd name="T41" fmla="*/ 864 h 5"/>
                  <a:gd name="T42" fmla="*/ 216 w 11"/>
                  <a:gd name="T43" fmla="*/ 864 h 5"/>
                  <a:gd name="T44" fmla="*/ 0 w 11"/>
                  <a:gd name="T45" fmla="*/ 864 h 5"/>
                  <a:gd name="T46" fmla="*/ 216 w 11"/>
                  <a:gd name="T47" fmla="*/ 648 h 5"/>
                  <a:gd name="T48" fmla="*/ 432 w 11"/>
                  <a:gd name="T49" fmla="*/ 648 h 5"/>
                  <a:gd name="T50" fmla="*/ 0 w 11"/>
                  <a:gd name="T51" fmla="*/ 432 h 5"/>
                  <a:gd name="T52" fmla="*/ 0 w 11"/>
                  <a:gd name="T53" fmla="*/ 216 h 5"/>
                  <a:gd name="T54" fmla="*/ 1296 w 11"/>
                  <a:gd name="T55" fmla="*/ 216 h 5"/>
                  <a:gd name="T56" fmla="*/ 1296 w 11"/>
                  <a:gd name="T57" fmla="*/ 216 h 5"/>
                  <a:gd name="T58" fmla="*/ 1512 w 11"/>
                  <a:gd name="T59" fmla="*/ 0 h 5"/>
                  <a:gd name="T60" fmla="*/ 1728 w 11"/>
                  <a:gd name="T61" fmla="*/ 0 h 5"/>
                  <a:gd name="T62" fmla="*/ 1512 w 11"/>
                  <a:gd name="T63" fmla="*/ 0 h 5"/>
                  <a:gd name="T64" fmla="*/ 1728 w 11"/>
                  <a:gd name="T65" fmla="*/ 0 h 5"/>
                  <a:gd name="T66" fmla="*/ 2160 w 11"/>
                  <a:gd name="T67" fmla="*/ 0 h 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
                  <a:gd name="T103" fmla="*/ 0 h 5"/>
                  <a:gd name="T104" fmla="*/ 11 w 11"/>
                  <a:gd name="T105" fmla="*/ 5 h 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 h="5">
                    <a:moveTo>
                      <a:pt x="10" y="0"/>
                    </a:moveTo>
                    <a:lnTo>
                      <a:pt x="10" y="0"/>
                    </a:lnTo>
                    <a:lnTo>
                      <a:pt x="9" y="0"/>
                    </a:lnTo>
                    <a:lnTo>
                      <a:pt x="9" y="1"/>
                    </a:lnTo>
                    <a:lnTo>
                      <a:pt x="11" y="1"/>
                    </a:lnTo>
                    <a:lnTo>
                      <a:pt x="11" y="2"/>
                    </a:lnTo>
                    <a:lnTo>
                      <a:pt x="9" y="2"/>
                    </a:lnTo>
                    <a:lnTo>
                      <a:pt x="8" y="2"/>
                    </a:lnTo>
                    <a:lnTo>
                      <a:pt x="8" y="3"/>
                    </a:lnTo>
                    <a:lnTo>
                      <a:pt x="9" y="3"/>
                    </a:lnTo>
                    <a:lnTo>
                      <a:pt x="5" y="3"/>
                    </a:lnTo>
                    <a:lnTo>
                      <a:pt x="6" y="4"/>
                    </a:lnTo>
                    <a:lnTo>
                      <a:pt x="5" y="4"/>
                    </a:lnTo>
                    <a:lnTo>
                      <a:pt x="3" y="5"/>
                    </a:lnTo>
                    <a:lnTo>
                      <a:pt x="2" y="5"/>
                    </a:lnTo>
                    <a:lnTo>
                      <a:pt x="3" y="5"/>
                    </a:lnTo>
                    <a:lnTo>
                      <a:pt x="3" y="4"/>
                    </a:lnTo>
                    <a:lnTo>
                      <a:pt x="1" y="4"/>
                    </a:lnTo>
                    <a:lnTo>
                      <a:pt x="0" y="4"/>
                    </a:lnTo>
                    <a:lnTo>
                      <a:pt x="1" y="3"/>
                    </a:lnTo>
                    <a:lnTo>
                      <a:pt x="2" y="3"/>
                    </a:lnTo>
                    <a:lnTo>
                      <a:pt x="0" y="2"/>
                    </a:lnTo>
                    <a:lnTo>
                      <a:pt x="0" y="1"/>
                    </a:lnTo>
                    <a:lnTo>
                      <a:pt x="6" y="1"/>
                    </a:lnTo>
                    <a:lnTo>
                      <a:pt x="7" y="0"/>
                    </a:lnTo>
                    <a:lnTo>
                      <a:pt x="8" y="0"/>
                    </a:lnTo>
                    <a:lnTo>
                      <a:pt x="7" y="0"/>
                    </a:lnTo>
                    <a:lnTo>
                      <a:pt x="8" y="0"/>
                    </a:lnTo>
                    <a:lnTo>
                      <a:pt x="1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18" name="Freeform 371"/>
              <p:cNvSpPr>
                <a:spLocks/>
              </p:cNvSpPr>
              <p:nvPr/>
            </p:nvSpPr>
            <p:spPr bwMode="auto">
              <a:xfrm>
                <a:off x="5594903" y="565360"/>
                <a:ext cx="121524" cy="55235"/>
              </a:xfrm>
              <a:custGeom>
                <a:avLst/>
                <a:gdLst>
                  <a:gd name="T0" fmla="*/ 2160 w 11"/>
                  <a:gd name="T1" fmla="*/ 0 h 5"/>
                  <a:gd name="T2" fmla="*/ 2160 w 11"/>
                  <a:gd name="T3" fmla="*/ 0 h 5"/>
                  <a:gd name="T4" fmla="*/ 1944 w 11"/>
                  <a:gd name="T5" fmla="*/ 0 h 5"/>
                  <a:gd name="T6" fmla="*/ 1944 w 11"/>
                  <a:gd name="T7" fmla="*/ 216 h 5"/>
                  <a:gd name="T8" fmla="*/ 2376 w 11"/>
                  <a:gd name="T9" fmla="*/ 216 h 5"/>
                  <a:gd name="T10" fmla="*/ 2376 w 11"/>
                  <a:gd name="T11" fmla="*/ 216 h 5"/>
                  <a:gd name="T12" fmla="*/ 2376 w 11"/>
                  <a:gd name="T13" fmla="*/ 432 h 5"/>
                  <a:gd name="T14" fmla="*/ 2376 w 11"/>
                  <a:gd name="T15" fmla="*/ 432 h 5"/>
                  <a:gd name="T16" fmla="*/ 1944 w 11"/>
                  <a:gd name="T17" fmla="*/ 432 h 5"/>
                  <a:gd name="T18" fmla="*/ 1728 w 11"/>
                  <a:gd name="T19" fmla="*/ 432 h 5"/>
                  <a:gd name="T20" fmla="*/ 1728 w 11"/>
                  <a:gd name="T21" fmla="*/ 648 h 5"/>
                  <a:gd name="T22" fmla="*/ 1944 w 11"/>
                  <a:gd name="T23" fmla="*/ 648 h 5"/>
                  <a:gd name="T24" fmla="*/ 1944 w 11"/>
                  <a:gd name="T25" fmla="*/ 648 h 5"/>
                  <a:gd name="T26" fmla="*/ 1080 w 11"/>
                  <a:gd name="T27" fmla="*/ 648 h 5"/>
                  <a:gd name="T28" fmla="*/ 1296 w 11"/>
                  <a:gd name="T29" fmla="*/ 864 h 5"/>
                  <a:gd name="T30" fmla="*/ 1080 w 11"/>
                  <a:gd name="T31" fmla="*/ 864 h 5"/>
                  <a:gd name="T32" fmla="*/ 648 w 11"/>
                  <a:gd name="T33" fmla="*/ 1080 h 5"/>
                  <a:gd name="T34" fmla="*/ 432 w 11"/>
                  <a:gd name="T35" fmla="*/ 1080 h 5"/>
                  <a:gd name="T36" fmla="*/ 432 w 11"/>
                  <a:gd name="T37" fmla="*/ 1080 h 5"/>
                  <a:gd name="T38" fmla="*/ 648 w 11"/>
                  <a:gd name="T39" fmla="*/ 1080 h 5"/>
                  <a:gd name="T40" fmla="*/ 648 w 11"/>
                  <a:gd name="T41" fmla="*/ 864 h 5"/>
                  <a:gd name="T42" fmla="*/ 216 w 11"/>
                  <a:gd name="T43" fmla="*/ 864 h 5"/>
                  <a:gd name="T44" fmla="*/ 0 w 11"/>
                  <a:gd name="T45" fmla="*/ 864 h 5"/>
                  <a:gd name="T46" fmla="*/ 216 w 11"/>
                  <a:gd name="T47" fmla="*/ 648 h 5"/>
                  <a:gd name="T48" fmla="*/ 432 w 11"/>
                  <a:gd name="T49" fmla="*/ 648 h 5"/>
                  <a:gd name="T50" fmla="*/ 0 w 11"/>
                  <a:gd name="T51" fmla="*/ 432 h 5"/>
                  <a:gd name="T52" fmla="*/ 0 w 11"/>
                  <a:gd name="T53" fmla="*/ 216 h 5"/>
                  <a:gd name="T54" fmla="*/ 1296 w 11"/>
                  <a:gd name="T55" fmla="*/ 216 h 5"/>
                  <a:gd name="T56" fmla="*/ 1296 w 11"/>
                  <a:gd name="T57" fmla="*/ 216 h 5"/>
                  <a:gd name="T58" fmla="*/ 1512 w 11"/>
                  <a:gd name="T59" fmla="*/ 0 h 5"/>
                  <a:gd name="T60" fmla="*/ 1728 w 11"/>
                  <a:gd name="T61" fmla="*/ 0 h 5"/>
                  <a:gd name="T62" fmla="*/ 1512 w 11"/>
                  <a:gd name="T63" fmla="*/ 0 h 5"/>
                  <a:gd name="T64" fmla="*/ 1728 w 11"/>
                  <a:gd name="T65" fmla="*/ 0 h 5"/>
                  <a:gd name="T66" fmla="*/ 2160 w 11"/>
                  <a:gd name="T67" fmla="*/ 0 h 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
                  <a:gd name="T103" fmla="*/ 0 h 5"/>
                  <a:gd name="T104" fmla="*/ 11 w 11"/>
                  <a:gd name="T105" fmla="*/ 5 h 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 h="5">
                    <a:moveTo>
                      <a:pt x="10" y="0"/>
                    </a:moveTo>
                    <a:lnTo>
                      <a:pt x="10" y="0"/>
                    </a:lnTo>
                    <a:lnTo>
                      <a:pt x="9" y="0"/>
                    </a:lnTo>
                    <a:lnTo>
                      <a:pt x="9" y="1"/>
                    </a:lnTo>
                    <a:lnTo>
                      <a:pt x="11" y="1"/>
                    </a:lnTo>
                    <a:lnTo>
                      <a:pt x="11" y="2"/>
                    </a:lnTo>
                    <a:lnTo>
                      <a:pt x="9" y="2"/>
                    </a:lnTo>
                    <a:lnTo>
                      <a:pt x="8" y="2"/>
                    </a:lnTo>
                    <a:lnTo>
                      <a:pt x="8" y="3"/>
                    </a:lnTo>
                    <a:lnTo>
                      <a:pt x="9" y="3"/>
                    </a:lnTo>
                    <a:lnTo>
                      <a:pt x="5" y="3"/>
                    </a:lnTo>
                    <a:lnTo>
                      <a:pt x="6" y="4"/>
                    </a:lnTo>
                    <a:lnTo>
                      <a:pt x="5" y="4"/>
                    </a:lnTo>
                    <a:lnTo>
                      <a:pt x="3" y="5"/>
                    </a:lnTo>
                    <a:lnTo>
                      <a:pt x="2" y="5"/>
                    </a:lnTo>
                    <a:lnTo>
                      <a:pt x="3" y="5"/>
                    </a:lnTo>
                    <a:lnTo>
                      <a:pt x="3" y="4"/>
                    </a:lnTo>
                    <a:lnTo>
                      <a:pt x="1" y="4"/>
                    </a:lnTo>
                    <a:lnTo>
                      <a:pt x="0" y="4"/>
                    </a:lnTo>
                    <a:lnTo>
                      <a:pt x="1" y="3"/>
                    </a:lnTo>
                    <a:lnTo>
                      <a:pt x="2" y="3"/>
                    </a:lnTo>
                    <a:lnTo>
                      <a:pt x="0" y="2"/>
                    </a:lnTo>
                    <a:lnTo>
                      <a:pt x="0" y="1"/>
                    </a:lnTo>
                    <a:lnTo>
                      <a:pt x="6" y="1"/>
                    </a:lnTo>
                    <a:lnTo>
                      <a:pt x="7" y="0"/>
                    </a:lnTo>
                    <a:lnTo>
                      <a:pt x="8" y="0"/>
                    </a:lnTo>
                    <a:lnTo>
                      <a:pt x="7" y="0"/>
                    </a:lnTo>
                    <a:lnTo>
                      <a:pt x="8" y="0"/>
                    </a:lnTo>
                    <a:lnTo>
                      <a:pt x="1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19" name="Freeform 372"/>
              <p:cNvSpPr>
                <a:spLocks/>
              </p:cNvSpPr>
              <p:nvPr/>
            </p:nvSpPr>
            <p:spPr bwMode="auto">
              <a:xfrm>
                <a:off x="5539665" y="565360"/>
                <a:ext cx="110476" cy="33141"/>
              </a:xfrm>
              <a:custGeom>
                <a:avLst/>
                <a:gdLst>
                  <a:gd name="T0" fmla="*/ 2160 w 10"/>
                  <a:gd name="T1" fmla="*/ 216 h 3"/>
                  <a:gd name="T2" fmla="*/ 2160 w 10"/>
                  <a:gd name="T3" fmla="*/ 0 h 3"/>
                  <a:gd name="T4" fmla="*/ 1728 w 10"/>
                  <a:gd name="T5" fmla="*/ 0 h 3"/>
                  <a:gd name="T6" fmla="*/ 1080 w 10"/>
                  <a:gd name="T7" fmla="*/ 0 h 3"/>
                  <a:gd name="T8" fmla="*/ 864 w 10"/>
                  <a:gd name="T9" fmla="*/ 0 h 3"/>
                  <a:gd name="T10" fmla="*/ 648 w 10"/>
                  <a:gd name="T11" fmla="*/ 0 h 3"/>
                  <a:gd name="T12" fmla="*/ 0 w 10"/>
                  <a:gd name="T13" fmla="*/ 216 h 3"/>
                  <a:gd name="T14" fmla="*/ 0 w 10"/>
                  <a:gd name="T15" fmla="*/ 216 h 3"/>
                  <a:gd name="T16" fmla="*/ 0 w 10"/>
                  <a:gd name="T17" fmla="*/ 216 h 3"/>
                  <a:gd name="T18" fmla="*/ 0 w 10"/>
                  <a:gd name="T19" fmla="*/ 432 h 3"/>
                  <a:gd name="T20" fmla="*/ 0 w 10"/>
                  <a:gd name="T21" fmla="*/ 432 h 3"/>
                  <a:gd name="T22" fmla="*/ 216 w 10"/>
                  <a:gd name="T23" fmla="*/ 432 h 3"/>
                  <a:gd name="T24" fmla="*/ 432 w 10"/>
                  <a:gd name="T25" fmla="*/ 432 h 3"/>
                  <a:gd name="T26" fmla="*/ 432 w 10"/>
                  <a:gd name="T27" fmla="*/ 432 h 3"/>
                  <a:gd name="T28" fmla="*/ 864 w 10"/>
                  <a:gd name="T29" fmla="*/ 648 h 3"/>
                  <a:gd name="T30" fmla="*/ 1080 w 10"/>
                  <a:gd name="T31" fmla="*/ 432 h 3"/>
                  <a:gd name="T32" fmla="*/ 864 w 10"/>
                  <a:gd name="T33" fmla="*/ 432 h 3"/>
                  <a:gd name="T34" fmla="*/ 648 w 10"/>
                  <a:gd name="T35" fmla="*/ 432 h 3"/>
                  <a:gd name="T36" fmla="*/ 648 w 10"/>
                  <a:gd name="T37" fmla="*/ 216 h 3"/>
                  <a:gd name="T38" fmla="*/ 1296 w 10"/>
                  <a:gd name="T39" fmla="*/ 0 h 3"/>
                  <a:gd name="T40" fmla="*/ 1728 w 10"/>
                  <a:gd name="T41" fmla="*/ 0 h 3"/>
                  <a:gd name="T42" fmla="*/ 1728 w 10"/>
                  <a:gd name="T43" fmla="*/ 216 h 3"/>
                  <a:gd name="T44" fmla="*/ 1944 w 10"/>
                  <a:gd name="T45" fmla="*/ 216 h 3"/>
                  <a:gd name="T46" fmla="*/ 2160 w 10"/>
                  <a:gd name="T47" fmla="*/ 216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3"/>
                  <a:gd name="T74" fmla="*/ 10 w 10"/>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3">
                    <a:moveTo>
                      <a:pt x="10" y="1"/>
                    </a:moveTo>
                    <a:lnTo>
                      <a:pt x="10" y="0"/>
                    </a:lnTo>
                    <a:lnTo>
                      <a:pt x="8" y="0"/>
                    </a:lnTo>
                    <a:lnTo>
                      <a:pt x="5" y="0"/>
                    </a:lnTo>
                    <a:lnTo>
                      <a:pt x="4" y="0"/>
                    </a:lnTo>
                    <a:lnTo>
                      <a:pt x="3" y="0"/>
                    </a:lnTo>
                    <a:lnTo>
                      <a:pt x="0" y="1"/>
                    </a:lnTo>
                    <a:lnTo>
                      <a:pt x="0" y="2"/>
                    </a:lnTo>
                    <a:lnTo>
                      <a:pt x="1" y="2"/>
                    </a:lnTo>
                    <a:lnTo>
                      <a:pt x="2" y="2"/>
                    </a:lnTo>
                    <a:lnTo>
                      <a:pt x="4" y="3"/>
                    </a:lnTo>
                    <a:lnTo>
                      <a:pt x="5" y="2"/>
                    </a:lnTo>
                    <a:lnTo>
                      <a:pt x="4" y="2"/>
                    </a:lnTo>
                    <a:lnTo>
                      <a:pt x="3" y="2"/>
                    </a:lnTo>
                    <a:lnTo>
                      <a:pt x="3" y="1"/>
                    </a:lnTo>
                    <a:lnTo>
                      <a:pt x="6" y="0"/>
                    </a:lnTo>
                    <a:lnTo>
                      <a:pt x="8" y="0"/>
                    </a:lnTo>
                    <a:lnTo>
                      <a:pt x="8" y="1"/>
                    </a:lnTo>
                    <a:lnTo>
                      <a:pt x="9" y="1"/>
                    </a:lnTo>
                    <a:lnTo>
                      <a:pt x="1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20" name="Freeform 373"/>
              <p:cNvSpPr>
                <a:spLocks/>
              </p:cNvSpPr>
              <p:nvPr/>
            </p:nvSpPr>
            <p:spPr bwMode="auto">
              <a:xfrm>
                <a:off x="5539665" y="565360"/>
                <a:ext cx="110476" cy="33141"/>
              </a:xfrm>
              <a:custGeom>
                <a:avLst/>
                <a:gdLst>
                  <a:gd name="T0" fmla="*/ 2160 w 10"/>
                  <a:gd name="T1" fmla="*/ 216 h 3"/>
                  <a:gd name="T2" fmla="*/ 2160 w 10"/>
                  <a:gd name="T3" fmla="*/ 0 h 3"/>
                  <a:gd name="T4" fmla="*/ 1728 w 10"/>
                  <a:gd name="T5" fmla="*/ 0 h 3"/>
                  <a:gd name="T6" fmla="*/ 1080 w 10"/>
                  <a:gd name="T7" fmla="*/ 0 h 3"/>
                  <a:gd name="T8" fmla="*/ 864 w 10"/>
                  <a:gd name="T9" fmla="*/ 0 h 3"/>
                  <a:gd name="T10" fmla="*/ 648 w 10"/>
                  <a:gd name="T11" fmla="*/ 0 h 3"/>
                  <a:gd name="T12" fmla="*/ 0 w 10"/>
                  <a:gd name="T13" fmla="*/ 216 h 3"/>
                  <a:gd name="T14" fmla="*/ 0 w 10"/>
                  <a:gd name="T15" fmla="*/ 216 h 3"/>
                  <a:gd name="T16" fmla="*/ 0 w 10"/>
                  <a:gd name="T17" fmla="*/ 216 h 3"/>
                  <a:gd name="T18" fmla="*/ 0 w 10"/>
                  <a:gd name="T19" fmla="*/ 432 h 3"/>
                  <a:gd name="T20" fmla="*/ 0 w 10"/>
                  <a:gd name="T21" fmla="*/ 432 h 3"/>
                  <a:gd name="T22" fmla="*/ 216 w 10"/>
                  <a:gd name="T23" fmla="*/ 432 h 3"/>
                  <a:gd name="T24" fmla="*/ 432 w 10"/>
                  <a:gd name="T25" fmla="*/ 432 h 3"/>
                  <a:gd name="T26" fmla="*/ 432 w 10"/>
                  <a:gd name="T27" fmla="*/ 432 h 3"/>
                  <a:gd name="T28" fmla="*/ 864 w 10"/>
                  <a:gd name="T29" fmla="*/ 648 h 3"/>
                  <a:gd name="T30" fmla="*/ 1080 w 10"/>
                  <a:gd name="T31" fmla="*/ 432 h 3"/>
                  <a:gd name="T32" fmla="*/ 864 w 10"/>
                  <a:gd name="T33" fmla="*/ 432 h 3"/>
                  <a:gd name="T34" fmla="*/ 648 w 10"/>
                  <a:gd name="T35" fmla="*/ 432 h 3"/>
                  <a:gd name="T36" fmla="*/ 648 w 10"/>
                  <a:gd name="T37" fmla="*/ 216 h 3"/>
                  <a:gd name="T38" fmla="*/ 1296 w 10"/>
                  <a:gd name="T39" fmla="*/ 0 h 3"/>
                  <a:gd name="T40" fmla="*/ 1728 w 10"/>
                  <a:gd name="T41" fmla="*/ 0 h 3"/>
                  <a:gd name="T42" fmla="*/ 1728 w 10"/>
                  <a:gd name="T43" fmla="*/ 216 h 3"/>
                  <a:gd name="T44" fmla="*/ 1944 w 10"/>
                  <a:gd name="T45" fmla="*/ 216 h 3"/>
                  <a:gd name="T46" fmla="*/ 2160 w 10"/>
                  <a:gd name="T47" fmla="*/ 216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3"/>
                  <a:gd name="T74" fmla="*/ 10 w 10"/>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3">
                    <a:moveTo>
                      <a:pt x="10" y="1"/>
                    </a:moveTo>
                    <a:lnTo>
                      <a:pt x="10" y="0"/>
                    </a:lnTo>
                    <a:lnTo>
                      <a:pt x="8" y="0"/>
                    </a:lnTo>
                    <a:lnTo>
                      <a:pt x="5" y="0"/>
                    </a:lnTo>
                    <a:lnTo>
                      <a:pt x="4" y="0"/>
                    </a:lnTo>
                    <a:lnTo>
                      <a:pt x="3" y="0"/>
                    </a:lnTo>
                    <a:lnTo>
                      <a:pt x="0" y="1"/>
                    </a:lnTo>
                    <a:lnTo>
                      <a:pt x="0" y="2"/>
                    </a:lnTo>
                    <a:lnTo>
                      <a:pt x="1" y="2"/>
                    </a:lnTo>
                    <a:lnTo>
                      <a:pt x="2" y="2"/>
                    </a:lnTo>
                    <a:lnTo>
                      <a:pt x="4" y="3"/>
                    </a:lnTo>
                    <a:lnTo>
                      <a:pt x="5" y="2"/>
                    </a:lnTo>
                    <a:lnTo>
                      <a:pt x="4" y="2"/>
                    </a:lnTo>
                    <a:lnTo>
                      <a:pt x="3" y="2"/>
                    </a:lnTo>
                    <a:lnTo>
                      <a:pt x="3" y="1"/>
                    </a:lnTo>
                    <a:lnTo>
                      <a:pt x="6" y="0"/>
                    </a:lnTo>
                    <a:lnTo>
                      <a:pt x="8" y="0"/>
                    </a:lnTo>
                    <a:lnTo>
                      <a:pt x="8" y="1"/>
                    </a:lnTo>
                    <a:lnTo>
                      <a:pt x="9" y="1"/>
                    </a:lnTo>
                    <a:lnTo>
                      <a:pt x="1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21" name="Freeform 374"/>
              <p:cNvSpPr>
                <a:spLocks/>
              </p:cNvSpPr>
              <p:nvPr/>
            </p:nvSpPr>
            <p:spPr bwMode="auto">
              <a:xfrm>
                <a:off x="5672236" y="609548"/>
                <a:ext cx="22095" cy="11047"/>
              </a:xfrm>
              <a:custGeom>
                <a:avLst/>
                <a:gdLst>
                  <a:gd name="T0" fmla="*/ 0 w 2"/>
                  <a:gd name="T1" fmla="*/ 0 h 1"/>
                  <a:gd name="T2" fmla="*/ 0 w 2"/>
                  <a:gd name="T3" fmla="*/ 216 h 1"/>
                  <a:gd name="T4" fmla="*/ 216 w 2"/>
                  <a:gd name="T5" fmla="*/ 216 h 1"/>
                  <a:gd name="T6" fmla="*/ 432 w 2"/>
                  <a:gd name="T7" fmla="*/ 216 h 1"/>
                  <a:gd name="T8" fmla="*/ 216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22" name="Freeform 375"/>
              <p:cNvSpPr>
                <a:spLocks/>
              </p:cNvSpPr>
              <p:nvPr/>
            </p:nvSpPr>
            <p:spPr bwMode="auto">
              <a:xfrm>
                <a:off x="5672236" y="609548"/>
                <a:ext cx="22095" cy="11047"/>
              </a:xfrm>
              <a:custGeom>
                <a:avLst/>
                <a:gdLst>
                  <a:gd name="T0" fmla="*/ 0 w 2"/>
                  <a:gd name="T1" fmla="*/ 0 h 1"/>
                  <a:gd name="T2" fmla="*/ 0 w 2"/>
                  <a:gd name="T3" fmla="*/ 216 h 1"/>
                  <a:gd name="T4" fmla="*/ 216 w 2"/>
                  <a:gd name="T5" fmla="*/ 216 h 1"/>
                  <a:gd name="T6" fmla="*/ 432 w 2"/>
                  <a:gd name="T7" fmla="*/ 216 h 1"/>
                  <a:gd name="T8" fmla="*/ 216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23" name="Freeform 376"/>
              <p:cNvSpPr>
                <a:spLocks/>
              </p:cNvSpPr>
              <p:nvPr/>
            </p:nvSpPr>
            <p:spPr bwMode="auto">
              <a:xfrm>
                <a:off x="5683283" y="620594"/>
                <a:ext cx="33143" cy="11047"/>
              </a:xfrm>
              <a:custGeom>
                <a:avLst/>
                <a:gdLst>
                  <a:gd name="T0" fmla="*/ 0 w 3"/>
                  <a:gd name="T1" fmla="*/ 0 h 1"/>
                  <a:gd name="T2" fmla="*/ 432 w 3"/>
                  <a:gd name="T3" fmla="*/ 216 h 1"/>
                  <a:gd name="T4" fmla="*/ 648 w 3"/>
                  <a:gd name="T5" fmla="*/ 216 h 1"/>
                  <a:gd name="T6" fmla="*/ 648 w 3"/>
                  <a:gd name="T7" fmla="*/ 0 h 1"/>
                  <a:gd name="T8" fmla="*/ 432 w 3"/>
                  <a:gd name="T9" fmla="*/ 0 h 1"/>
                  <a:gd name="T10" fmla="*/ 432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cubicBezTo>
                      <a:pt x="1" y="1"/>
                      <a:pt x="2" y="1"/>
                      <a:pt x="2" y="1"/>
                    </a:cubicBezTo>
                    <a:lnTo>
                      <a:pt x="3" y="1"/>
                    </a:lnTo>
                    <a:lnTo>
                      <a:pt x="3" y="0"/>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24" name="Freeform 377"/>
              <p:cNvSpPr>
                <a:spLocks/>
              </p:cNvSpPr>
              <p:nvPr/>
            </p:nvSpPr>
            <p:spPr bwMode="auto">
              <a:xfrm>
                <a:off x="5683283" y="620594"/>
                <a:ext cx="33143" cy="11047"/>
              </a:xfrm>
              <a:custGeom>
                <a:avLst/>
                <a:gdLst>
                  <a:gd name="T0" fmla="*/ 0 w 3"/>
                  <a:gd name="T1" fmla="*/ 0 h 1"/>
                  <a:gd name="T2" fmla="*/ 432 w 3"/>
                  <a:gd name="T3" fmla="*/ 216 h 1"/>
                  <a:gd name="T4" fmla="*/ 648 w 3"/>
                  <a:gd name="T5" fmla="*/ 216 h 1"/>
                  <a:gd name="T6" fmla="*/ 648 w 3"/>
                  <a:gd name="T7" fmla="*/ 0 h 1"/>
                  <a:gd name="T8" fmla="*/ 432 w 3"/>
                  <a:gd name="T9" fmla="*/ 0 h 1"/>
                  <a:gd name="T10" fmla="*/ 432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cubicBezTo>
                      <a:pt x="1" y="1"/>
                      <a:pt x="2" y="1"/>
                      <a:pt x="2" y="1"/>
                    </a:cubicBezTo>
                    <a:lnTo>
                      <a:pt x="3" y="1"/>
                    </a:lnTo>
                    <a:lnTo>
                      <a:pt x="3" y="0"/>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25" name="Rectangle 378"/>
              <p:cNvSpPr>
                <a:spLocks noChangeArrowheads="1"/>
              </p:cNvSpPr>
              <p:nvPr/>
            </p:nvSpPr>
            <p:spPr bwMode="auto">
              <a:xfrm>
                <a:off x="5661188" y="620594"/>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26" name="Rectangle 379"/>
              <p:cNvSpPr>
                <a:spLocks noChangeArrowheads="1"/>
              </p:cNvSpPr>
              <p:nvPr/>
            </p:nvSpPr>
            <p:spPr bwMode="auto">
              <a:xfrm>
                <a:off x="5661188" y="620594"/>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27" name="Freeform 380"/>
              <p:cNvSpPr>
                <a:spLocks/>
              </p:cNvSpPr>
              <p:nvPr/>
            </p:nvSpPr>
            <p:spPr bwMode="auto">
              <a:xfrm>
                <a:off x="5705379" y="543266"/>
                <a:ext cx="11048" cy="11047"/>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28" name="Freeform 381"/>
              <p:cNvSpPr>
                <a:spLocks/>
              </p:cNvSpPr>
              <p:nvPr/>
            </p:nvSpPr>
            <p:spPr bwMode="auto">
              <a:xfrm>
                <a:off x="5705379" y="543266"/>
                <a:ext cx="11048" cy="11047"/>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29" name="Freeform 382"/>
              <p:cNvSpPr>
                <a:spLocks/>
              </p:cNvSpPr>
              <p:nvPr/>
            </p:nvSpPr>
            <p:spPr bwMode="auto">
              <a:xfrm>
                <a:off x="5340808" y="609548"/>
                <a:ext cx="11048" cy="11047"/>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30" name="Freeform 383"/>
              <p:cNvSpPr>
                <a:spLocks/>
              </p:cNvSpPr>
              <p:nvPr/>
            </p:nvSpPr>
            <p:spPr bwMode="auto">
              <a:xfrm>
                <a:off x="5340808" y="609548"/>
                <a:ext cx="11048" cy="11047"/>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31" name="Freeform 384"/>
              <p:cNvSpPr>
                <a:spLocks/>
              </p:cNvSpPr>
              <p:nvPr/>
            </p:nvSpPr>
            <p:spPr bwMode="auto">
              <a:xfrm>
                <a:off x="5208236" y="609548"/>
                <a:ext cx="55238" cy="11047"/>
              </a:xfrm>
              <a:custGeom>
                <a:avLst/>
                <a:gdLst>
                  <a:gd name="T0" fmla="*/ 0 w 5"/>
                  <a:gd name="T1" fmla="*/ 216 h 1"/>
                  <a:gd name="T2" fmla="*/ 216 w 5"/>
                  <a:gd name="T3" fmla="*/ 216 h 1"/>
                  <a:gd name="T4" fmla="*/ 648 w 5"/>
                  <a:gd name="T5" fmla="*/ 0 h 1"/>
                  <a:gd name="T6" fmla="*/ 864 w 5"/>
                  <a:gd name="T7" fmla="*/ 0 h 1"/>
                  <a:gd name="T8" fmla="*/ 1080 w 5"/>
                  <a:gd name="T9" fmla="*/ 0 h 1"/>
                  <a:gd name="T10" fmla="*/ 1080 w 5"/>
                  <a:gd name="T11" fmla="*/ 0 h 1"/>
                  <a:gd name="T12" fmla="*/ 864 w 5"/>
                  <a:gd name="T13" fmla="*/ 0 h 1"/>
                  <a:gd name="T14" fmla="*/ 216 w 5"/>
                  <a:gd name="T15" fmla="*/ 216 h 1"/>
                  <a:gd name="T16" fmla="*/ 0 w 5"/>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
                  <a:gd name="T29" fmla="*/ 5 w 5"/>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
                    <a:moveTo>
                      <a:pt x="0" y="1"/>
                    </a:moveTo>
                    <a:lnTo>
                      <a:pt x="1" y="1"/>
                    </a:lnTo>
                    <a:lnTo>
                      <a:pt x="3" y="0"/>
                    </a:lnTo>
                    <a:lnTo>
                      <a:pt x="4" y="0"/>
                    </a:lnTo>
                    <a:lnTo>
                      <a:pt x="5" y="0"/>
                    </a:lnTo>
                    <a:lnTo>
                      <a:pt x="4"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32" name="Freeform 385"/>
              <p:cNvSpPr>
                <a:spLocks/>
              </p:cNvSpPr>
              <p:nvPr/>
            </p:nvSpPr>
            <p:spPr bwMode="auto">
              <a:xfrm>
                <a:off x="5208236" y="609548"/>
                <a:ext cx="55238" cy="11047"/>
              </a:xfrm>
              <a:custGeom>
                <a:avLst/>
                <a:gdLst>
                  <a:gd name="T0" fmla="*/ 0 w 5"/>
                  <a:gd name="T1" fmla="*/ 216 h 1"/>
                  <a:gd name="T2" fmla="*/ 216 w 5"/>
                  <a:gd name="T3" fmla="*/ 216 h 1"/>
                  <a:gd name="T4" fmla="*/ 648 w 5"/>
                  <a:gd name="T5" fmla="*/ 0 h 1"/>
                  <a:gd name="T6" fmla="*/ 864 w 5"/>
                  <a:gd name="T7" fmla="*/ 0 h 1"/>
                  <a:gd name="T8" fmla="*/ 1080 w 5"/>
                  <a:gd name="T9" fmla="*/ 0 h 1"/>
                  <a:gd name="T10" fmla="*/ 1080 w 5"/>
                  <a:gd name="T11" fmla="*/ 0 h 1"/>
                  <a:gd name="T12" fmla="*/ 864 w 5"/>
                  <a:gd name="T13" fmla="*/ 0 h 1"/>
                  <a:gd name="T14" fmla="*/ 216 w 5"/>
                  <a:gd name="T15" fmla="*/ 216 h 1"/>
                  <a:gd name="T16" fmla="*/ 0 w 5"/>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
                  <a:gd name="T29" fmla="*/ 5 w 5"/>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
                    <a:moveTo>
                      <a:pt x="0" y="1"/>
                    </a:moveTo>
                    <a:lnTo>
                      <a:pt x="1" y="1"/>
                    </a:lnTo>
                    <a:lnTo>
                      <a:pt x="3" y="0"/>
                    </a:lnTo>
                    <a:lnTo>
                      <a:pt x="4" y="0"/>
                    </a:lnTo>
                    <a:lnTo>
                      <a:pt x="5" y="0"/>
                    </a:lnTo>
                    <a:lnTo>
                      <a:pt x="4"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33" name="Freeform 386"/>
              <p:cNvSpPr>
                <a:spLocks/>
              </p:cNvSpPr>
              <p:nvPr/>
            </p:nvSpPr>
            <p:spPr bwMode="auto">
              <a:xfrm>
                <a:off x="5119856" y="686876"/>
                <a:ext cx="44190" cy="11047"/>
              </a:xfrm>
              <a:custGeom>
                <a:avLst/>
                <a:gdLst>
                  <a:gd name="T0" fmla="*/ 0 w 4"/>
                  <a:gd name="T1" fmla="*/ 0 h 1"/>
                  <a:gd name="T2" fmla="*/ 216 w 4"/>
                  <a:gd name="T3" fmla="*/ 0 h 1"/>
                  <a:gd name="T4" fmla="*/ 432 w 4"/>
                  <a:gd name="T5" fmla="*/ 0 h 1"/>
                  <a:gd name="T6" fmla="*/ 864 w 4"/>
                  <a:gd name="T7" fmla="*/ 0 h 1"/>
                  <a:gd name="T8" fmla="*/ 864 w 4"/>
                  <a:gd name="T9" fmla="*/ 0 h 1"/>
                  <a:gd name="T10" fmla="*/ 648 w 4"/>
                  <a:gd name="T11" fmla="*/ 216 h 1"/>
                  <a:gd name="T12" fmla="*/ 432 w 4"/>
                  <a:gd name="T13" fmla="*/ 0 h 1"/>
                  <a:gd name="T14" fmla="*/ 216 w 4"/>
                  <a:gd name="T15" fmla="*/ 0 h 1"/>
                  <a:gd name="T16" fmla="*/ 0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0" y="0"/>
                    </a:moveTo>
                    <a:lnTo>
                      <a:pt x="1" y="0"/>
                    </a:lnTo>
                    <a:lnTo>
                      <a:pt x="2" y="0"/>
                    </a:lnTo>
                    <a:lnTo>
                      <a:pt x="4" y="0"/>
                    </a:lnTo>
                    <a:lnTo>
                      <a:pt x="3" y="1"/>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34" name="Freeform 387"/>
              <p:cNvSpPr>
                <a:spLocks/>
              </p:cNvSpPr>
              <p:nvPr/>
            </p:nvSpPr>
            <p:spPr bwMode="auto">
              <a:xfrm>
                <a:off x="5119856" y="686876"/>
                <a:ext cx="44190" cy="11047"/>
              </a:xfrm>
              <a:custGeom>
                <a:avLst/>
                <a:gdLst>
                  <a:gd name="T0" fmla="*/ 0 w 4"/>
                  <a:gd name="T1" fmla="*/ 0 h 1"/>
                  <a:gd name="T2" fmla="*/ 216 w 4"/>
                  <a:gd name="T3" fmla="*/ 0 h 1"/>
                  <a:gd name="T4" fmla="*/ 432 w 4"/>
                  <a:gd name="T5" fmla="*/ 0 h 1"/>
                  <a:gd name="T6" fmla="*/ 864 w 4"/>
                  <a:gd name="T7" fmla="*/ 0 h 1"/>
                  <a:gd name="T8" fmla="*/ 864 w 4"/>
                  <a:gd name="T9" fmla="*/ 0 h 1"/>
                  <a:gd name="T10" fmla="*/ 648 w 4"/>
                  <a:gd name="T11" fmla="*/ 216 h 1"/>
                  <a:gd name="T12" fmla="*/ 432 w 4"/>
                  <a:gd name="T13" fmla="*/ 0 h 1"/>
                  <a:gd name="T14" fmla="*/ 216 w 4"/>
                  <a:gd name="T15" fmla="*/ 0 h 1"/>
                  <a:gd name="T16" fmla="*/ 0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0" y="0"/>
                    </a:moveTo>
                    <a:lnTo>
                      <a:pt x="1" y="0"/>
                    </a:lnTo>
                    <a:lnTo>
                      <a:pt x="2" y="0"/>
                    </a:lnTo>
                    <a:lnTo>
                      <a:pt x="4" y="0"/>
                    </a:lnTo>
                    <a:lnTo>
                      <a:pt x="3" y="1"/>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35" name="Rectangle 388"/>
              <p:cNvSpPr>
                <a:spLocks noChangeArrowheads="1"/>
              </p:cNvSpPr>
              <p:nvPr/>
            </p:nvSpPr>
            <p:spPr bwMode="auto">
              <a:xfrm>
                <a:off x="5086713" y="697923"/>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36" name="Rectangle 389"/>
              <p:cNvSpPr>
                <a:spLocks noChangeArrowheads="1"/>
              </p:cNvSpPr>
              <p:nvPr/>
            </p:nvSpPr>
            <p:spPr bwMode="auto">
              <a:xfrm>
                <a:off x="5086713" y="697923"/>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37" name="Freeform 390"/>
              <p:cNvSpPr>
                <a:spLocks/>
              </p:cNvSpPr>
              <p:nvPr/>
            </p:nvSpPr>
            <p:spPr bwMode="auto">
              <a:xfrm>
                <a:off x="4865761" y="598501"/>
                <a:ext cx="243047" cy="66281"/>
              </a:xfrm>
              <a:custGeom>
                <a:avLst/>
                <a:gdLst>
                  <a:gd name="T0" fmla="*/ 1080 w 22"/>
                  <a:gd name="T1" fmla="*/ 0 h 6"/>
                  <a:gd name="T2" fmla="*/ 1512 w 22"/>
                  <a:gd name="T3" fmla="*/ 0 h 6"/>
                  <a:gd name="T4" fmla="*/ 1944 w 22"/>
                  <a:gd name="T5" fmla="*/ 216 h 6"/>
                  <a:gd name="T6" fmla="*/ 1944 w 22"/>
                  <a:gd name="T7" fmla="*/ 216 h 6"/>
                  <a:gd name="T8" fmla="*/ 2376 w 22"/>
                  <a:gd name="T9" fmla="*/ 432 h 6"/>
                  <a:gd name="T10" fmla="*/ 2376 w 22"/>
                  <a:gd name="T11" fmla="*/ 216 h 6"/>
                  <a:gd name="T12" fmla="*/ 2592 w 22"/>
                  <a:gd name="T13" fmla="*/ 0 h 6"/>
                  <a:gd name="T14" fmla="*/ 2808 w 22"/>
                  <a:gd name="T15" fmla="*/ 0 h 6"/>
                  <a:gd name="T16" fmla="*/ 2808 w 22"/>
                  <a:gd name="T17" fmla="*/ 216 h 6"/>
                  <a:gd name="T18" fmla="*/ 3024 w 22"/>
                  <a:gd name="T19" fmla="*/ 216 h 6"/>
                  <a:gd name="T20" fmla="*/ 3240 w 22"/>
                  <a:gd name="T21" fmla="*/ 216 h 6"/>
                  <a:gd name="T22" fmla="*/ 4104 w 22"/>
                  <a:gd name="T23" fmla="*/ 216 h 6"/>
                  <a:gd name="T24" fmla="*/ 4752 w 22"/>
                  <a:gd name="T25" fmla="*/ 216 h 6"/>
                  <a:gd name="T26" fmla="*/ 4536 w 22"/>
                  <a:gd name="T27" fmla="*/ 648 h 6"/>
                  <a:gd name="T28" fmla="*/ 4320 w 22"/>
                  <a:gd name="T29" fmla="*/ 864 h 6"/>
                  <a:gd name="T30" fmla="*/ 4104 w 22"/>
                  <a:gd name="T31" fmla="*/ 1080 h 6"/>
                  <a:gd name="T32" fmla="*/ 3240 w 22"/>
                  <a:gd name="T33" fmla="*/ 1296 h 6"/>
                  <a:gd name="T34" fmla="*/ 2160 w 22"/>
                  <a:gd name="T35" fmla="*/ 1296 h 6"/>
                  <a:gd name="T36" fmla="*/ 1296 w 22"/>
                  <a:gd name="T37" fmla="*/ 1080 h 6"/>
                  <a:gd name="T38" fmla="*/ 864 w 22"/>
                  <a:gd name="T39" fmla="*/ 1080 h 6"/>
                  <a:gd name="T40" fmla="*/ 1296 w 22"/>
                  <a:gd name="T41" fmla="*/ 1080 h 6"/>
                  <a:gd name="T42" fmla="*/ 1728 w 22"/>
                  <a:gd name="T43" fmla="*/ 1080 h 6"/>
                  <a:gd name="T44" fmla="*/ 1728 w 22"/>
                  <a:gd name="T45" fmla="*/ 864 h 6"/>
                  <a:gd name="T46" fmla="*/ 2160 w 22"/>
                  <a:gd name="T47" fmla="*/ 864 h 6"/>
                  <a:gd name="T48" fmla="*/ 1296 w 22"/>
                  <a:gd name="T49" fmla="*/ 648 h 6"/>
                  <a:gd name="T50" fmla="*/ 432 w 22"/>
                  <a:gd name="T51" fmla="*/ 864 h 6"/>
                  <a:gd name="T52" fmla="*/ 648 w 22"/>
                  <a:gd name="T53" fmla="*/ 432 h 6"/>
                  <a:gd name="T54" fmla="*/ 216 w 22"/>
                  <a:gd name="T55" fmla="*/ 432 h 6"/>
                  <a:gd name="T56" fmla="*/ 432 w 22"/>
                  <a:gd name="T57" fmla="*/ 216 h 6"/>
                  <a:gd name="T58" fmla="*/ 864 w 22"/>
                  <a:gd name="T59" fmla="*/ 216 h 6"/>
                  <a:gd name="T60" fmla="*/ 648 w 22"/>
                  <a:gd name="T61" fmla="*/ 216 h 6"/>
                  <a:gd name="T62" fmla="*/ 864 w 22"/>
                  <a:gd name="T63" fmla="*/ 0 h 6"/>
                  <a:gd name="T64" fmla="*/ 1080 w 22"/>
                  <a:gd name="T65" fmla="*/ 216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
                  <a:gd name="T101" fmla="*/ 22 w 22"/>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
                    <a:moveTo>
                      <a:pt x="5" y="1"/>
                    </a:moveTo>
                    <a:lnTo>
                      <a:pt x="5" y="0"/>
                    </a:lnTo>
                    <a:lnTo>
                      <a:pt x="6" y="0"/>
                    </a:lnTo>
                    <a:lnTo>
                      <a:pt x="7" y="0"/>
                    </a:lnTo>
                    <a:lnTo>
                      <a:pt x="7" y="1"/>
                    </a:lnTo>
                    <a:lnTo>
                      <a:pt x="9" y="1"/>
                    </a:lnTo>
                    <a:lnTo>
                      <a:pt x="10" y="1"/>
                    </a:lnTo>
                    <a:lnTo>
                      <a:pt x="9" y="1"/>
                    </a:lnTo>
                    <a:lnTo>
                      <a:pt x="10" y="2"/>
                    </a:lnTo>
                    <a:lnTo>
                      <a:pt x="11" y="2"/>
                    </a:lnTo>
                    <a:lnTo>
                      <a:pt x="11" y="1"/>
                    </a:lnTo>
                    <a:lnTo>
                      <a:pt x="11" y="0"/>
                    </a:lnTo>
                    <a:lnTo>
                      <a:pt x="12" y="0"/>
                    </a:lnTo>
                    <a:lnTo>
                      <a:pt x="13" y="0"/>
                    </a:lnTo>
                    <a:lnTo>
                      <a:pt x="12" y="1"/>
                    </a:lnTo>
                    <a:lnTo>
                      <a:pt x="13" y="1"/>
                    </a:lnTo>
                    <a:lnTo>
                      <a:pt x="14" y="1"/>
                    </a:lnTo>
                    <a:lnTo>
                      <a:pt x="15" y="1"/>
                    </a:lnTo>
                    <a:lnTo>
                      <a:pt x="18" y="1"/>
                    </a:lnTo>
                    <a:lnTo>
                      <a:pt x="19" y="1"/>
                    </a:lnTo>
                    <a:lnTo>
                      <a:pt x="21" y="1"/>
                    </a:lnTo>
                    <a:lnTo>
                      <a:pt x="22" y="1"/>
                    </a:lnTo>
                    <a:lnTo>
                      <a:pt x="21" y="2"/>
                    </a:lnTo>
                    <a:lnTo>
                      <a:pt x="21" y="3"/>
                    </a:lnTo>
                    <a:lnTo>
                      <a:pt x="21" y="4"/>
                    </a:lnTo>
                    <a:lnTo>
                      <a:pt x="20" y="4"/>
                    </a:lnTo>
                    <a:lnTo>
                      <a:pt x="19" y="5"/>
                    </a:lnTo>
                    <a:lnTo>
                      <a:pt x="17" y="6"/>
                    </a:lnTo>
                    <a:lnTo>
                      <a:pt x="15" y="6"/>
                    </a:lnTo>
                    <a:lnTo>
                      <a:pt x="13" y="6"/>
                    </a:lnTo>
                    <a:lnTo>
                      <a:pt x="10" y="6"/>
                    </a:lnTo>
                    <a:lnTo>
                      <a:pt x="7" y="6"/>
                    </a:lnTo>
                    <a:lnTo>
                      <a:pt x="6" y="5"/>
                    </a:lnTo>
                    <a:lnTo>
                      <a:pt x="5" y="5"/>
                    </a:lnTo>
                    <a:lnTo>
                      <a:pt x="4" y="5"/>
                    </a:lnTo>
                    <a:lnTo>
                      <a:pt x="4" y="4"/>
                    </a:lnTo>
                    <a:lnTo>
                      <a:pt x="6" y="5"/>
                    </a:lnTo>
                    <a:lnTo>
                      <a:pt x="7" y="5"/>
                    </a:lnTo>
                    <a:lnTo>
                      <a:pt x="8" y="5"/>
                    </a:lnTo>
                    <a:lnTo>
                      <a:pt x="7" y="4"/>
                    </a:lnTo>
                    <a:lnTo>
                      <a:pt x="8" y="4"/>
                    </a:lnTo>
                    <a:lnTo>
                      <a:pt x="9" y="4"/>
                    </a:lnTo>
                    <a:lnTo>
                      <a:pt x="10" y="4"/>
                    </a:lnTo>
                    <a:lnTo>
                      <a:pt x="9" y="3"/>
                    </a:lnTo>
                    <a:lnTo>
                      <a:pt x="6" y="3"/>
                    </a:lnTo>
                    <a:lnTo>
                      <a:pt x="3" y="4"/>
                    </a:lnTo>
                    <a:lnTo>
                      <a:pt x="2" y="4"/>
                    </a:lnTo>
                    <a:lnTo>
                      <a:pt x="1" y="3"/>
                    </a:lnTo>
                    <a:lnTo>
                      <a:pt x="3" y="2"/>
                    </a:lnTo>
                    <a:lnTo>
                      <a:pt x="1" y="2"/>
                    </a:lnTo>
                    <a:lnTo>
                      <a:pt x="0" y="1"/>
                    </a:lnTo>
                    <a:lnTo>
                      <a:pt x="2" y="1"/>
                    </a:lnTo>
                    <a:lnTo>
                      <a:pt x="3" y="1"/>
                    </a:lnTo>
                    <a:lnTo>
                      <a:pt x="4" y="1"/>
                    </a:lnTo>
                    <a:lnTo>
                      <a:pt x="3" y="1"/>
                    </a:lnTo>
                    <a:lnTo>
                      <a:pt x="3" y="0"/>
                    </a:lnTo>
                    <a:lnTo>
                      <a:pt x="4" y="0"/>
                    </a:lnTo>
                    <a:lnTo>
                      <a:pt x="5"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38" name="Freeform 391"/>
              <p:cNvSpPr>
                <a:spLocks/>
              </p:cNvSpPr>
              <p:nvPr/>
            </p:nvSpPr>
            <p:spPr bwMode="auto">
              <a:xfrm>
                <a:off x="4865761" y="598501"/>
                <a:ext cx="243047" cy="66281"/>
              </a:xfrm>
              <a:custGeom>
                <a:avLst/>
                <a:gdLst>
                  <a:gd name="T0" fmla="*/ 1080 w 22"/>
                  <a:gd name="T1" fmla="*/ 0 h 6"/>
                  <a:gd name="T2" fmla="*/ 1512 w 22"/>
                  <a:gd name="T3" fmla="*/ 0 h 6"/>
                  <a:gd name="T4" fmla="*/ 1944 w 22"/>
                  <a:gd name="T5" fmla="*/ 216 h 6"/>
                  <a:gd name="T6" fmla="*/ 1944 w 22"/>
                  <a:gd name="T7" fmla="*/ 216 h 6"/>
                  <a:gd name="T8" fmla="*/ 2376 w 22"/>
                  <a:gd name="T9" fmla="*/ 432 h 6"/>
                  <a:gd name="T10" fmla="*/ 2376 w 22"/>
                  <a:gd name="T11" fmla="*/ 216 h 6"/>
                  <a:gd name="T12" fmla="*/ 2592 w 22"/>
                  <a:gd name="T13" fmla="*/ 0 h 6"/>
                  <a:gd name="T14" fmla="*/ 2808 w 22"/>
                  <a:gd name="T15" fmla="*/ 0 h 6"/>
                  <a:gd name="T16" fmla="*/ 2808 w 22"/>
                  <a:gd name="T17" fmla="*/ 216 h 6"/>
                  <a:gd name="T18" fmla="*/ 3024 w 22"/>
                  <a:gd name="T19" fmla="*/ 216 h 6"/>
                  <a:gd name="T20" fmla="*/ 3240 w 22"/>
                  <a:gd name="T21" fmla="*/ 216 h 6"/>
                  <a:gd name="T22" fmla="*/ 4104 w 22"/>
                  <a:gd name="T23" fmla="*/ 216 h 6"/>
                  <a:gd name="T24" fmla="*/ 4752 w 22"/>
                  <a:gd name="T25" fmla="*/ 216 h 6"/>
                  <a:gd name="T26" fmla="*/ 4536 w 22"/>
                  <a:gd name="T27" fmla="*/ 648 h 6"/>
                  <a:gd name="T28" fmla="*/ 4320 w 22"/>
                  <a:gd name="T29" fmla="*/ 864 h 6"/>
                  <a:gd name="T30" fmla="*/ 4104 w 22"/>
                  <a:gd name="T31" fmla="*/ 1080 h 6"/>
                  <a:gd name="T32" fmla="*/ 3240 w 22"/>
                  <a:gd name="T33" fmla="*/ 1296 h 6"/>
                  <a:gd name="T34" fmla="*/ 2160 w 22"/>
                  <a:gd name="T35" fmla="*/ 1296 h 6"/>
                  <a:gd name="T36" fmla="*/ 1296 w 22"/>
                  <a:gd name="T37" fmla="*/ 1080 h 6"/>
                  <a:gd name="T38" fmla="*/ 864 w 22"/>
                  <a:gd name="T39" fmla="*/ 1080 h 6"/>
                  <a:gd name="T40" fmla="*/ 1296 w 22"/>
                  <a:gd name="T41" fmla="*/ 1080 h 6"/>
                  <a:gd name="T42" fmla="*/ 1728 w 22"/>
                  <a:gd name="T43" fmla="*/ 1080 h 6"/>
                  <a:gd name="T44" fmla="*/ 1728 w 22"/>
                  <a:gd name="T45" fmla="*/ 864 h 6"/>
                  <a:gd name="T46" fmla="*/ 2160 w 22"/>
                  <a:gd name="T47" fmla="*/ 864 h 6"/>
                  <a:gd name="T48" fmla="*/ 1296 w 22"/>
                  <a:gd name="T49" fmla="*/ 648 h 6"/>
                  <a:gd name="T50" fmla="*/ 432 w 22"/>
                  <a:gd name="T51" fmla="*/ 864 h 6"/>
                  <a:gd name="T52" fmla="*/ 648 w 22"/>
                  <a:gd name="T53" fmla="*/ 432 h 6"/>
                  <a:gd name="T54" fmla="*/ 216 w 22"/>
                  <a:gd name="T55" fmla="*/ 432 h 6"/>
                  <a:gd name="T56" fmla="*/ 432 w 22"/>
                  <a:gd name="T57" fmla="*/ 216 h 6"/>
                  <a:gd name="T58" fmla="*/ 864 w 22"/>
                  <a:gd name="T59" fmla="*/ 216 h 6"/>
                  <a:gd name="T60" fmla="*/ 648 w 22"/>
                  <a:gd name="T61" fmla="*/ 216 h 6"/>
                  <a:gd name="T62" fmla="*/ 864 w 22"/>
                  <a:gd name="T63" fmla="*/ 0 h 6"/>
                  <a:gd name="T64" fmla="*/ 1080 w 22"/>
                  <a:gd name="T65" fmla="*/ 216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
                  <a:gd name="T101" fmla="*/ 22 w 22"/>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
                    <a:moveTo>
                      <a:pt x="5" y="1"/>
                    </a:moveTo>
                    <a:lnTo>
                      <a:pt x="5" y="0"/>
                    </a:lnTo>
                    <a:lnTo>
                      <a:pt x="6" y="0"/>
                    </a:lnTo>
                    <a:lnTo>
                      <a:pt x="7" y="0"/>
                    </a:lnTo>
                    <a:lnTo>
                      <a:pt x="7" y="1"/>
                    </a:lnTo>
                    <a:lnTo>
                      <a:pt x="9" y="1"/>
                    </a:lnTo>
                    <a:lnTo>
                      <a:pt x="10" y="1"/>
                    </a:lnTo>
                    <a:lnTo>
                      <a:pt x="9" y="1"/>
                    </a:lnTo>
                    <a:lnTo>
                      <a:pt x="10" y="2"/>
                    </a:lnTo>
                    <a:lnTo>
                      <a:pt x="11" y="2"/>
                    </a:lnTo>
                    <a:lnTo>
                      <a:pt x="11" y="1"/>
                    </a:lnTo>
                    <a:lnTo>
                      <a:pt x="11" y="0"/>
                    </a:lnTo>
                    <a:lnTo>
                      <a:pt x="12" y="0"/>
                    </a:lnTo>
                    <a:lnTo>
                      <a:pt x="13" y="0"/>
                    </a:lnTo>
                    <a:lnTo>
                      <a:pt x="12" y="1"/>
                    </a:lnTo>
                    <a:lnTo>
                      <a:pt x="13" y="1"/>
                    </a:lnTo>
                    <a:lnTo>
                      <a:pt x="14" y="1"/>
                    </a:lnTo>
                    <a:lnTo>
                      <a:pt x="15" y="1"/>
                    </a:lnTo>
                    <a:lnTo>
                      <a:pt x="18" y="1"/>
                    </a:lnTo>
                    <a:lnTo>
                      <a:pt x="19" y="1"/>
                    </a:lnTo>
                    <a:lnTo>
                      <a:pt x="21" y="1"/>
                    </a:lnTo>
                    <a:lnTo>
                      <a:pt x="22" y="1"/>
                    </a:lnTo>
                    <a:lnTo>
                      <a:pt x="21" y="2"/>
                    </a:lnTo>
                    <a:lnTo>
                      <a:pt x="21" y="3"/>
                    </a:lnTo>
                    <a:lnTo>
                      <a:pt x="21" y="4"/>
                    </a:lnTo>
                    <a:lnTo>
                      <a:pt x="20" y="4"/>
                    </a:lnTo>
                    <a:lnTo>
                      <a:pt x="19" y="5"/>
                    </a:lnTo>
                    <a:lnTo>
                      <a:pt x="17" y="6"/>
                    </a:lnTo>
                    <a:lnTo>
                      <a:pt x="15" y="6"/>
                    </a:lnTo>
                    <a:lnTo>
                      <a:pt x="13" y="6"/>
                    </a:lnTo>
                    <a:lnTo>
                      <a:pt x="10" y="6"/>
                    </a:lnTo>
                    <a:lnTo>
                      <a:pt x="7" y="6"/>
                    </a:lnTo>
                    <a:lnTo>
                      <a:pt x="6" y="5"/>
                    </a:lnTo>
                    <a:lnTo>
                      <a:pt x="5" y="5"/>
                    </a:lnTo>
                    <a:lnTo>
                      <a:pt x="4" y="5"/>
                    </a:lnTo>
                    <a:lnTo>
                      <a:pt x="4" y="4"/>
                    </a:lnTo>
                    <a:lnTo>
                      <a:pt x="6" y="5"/>
                    </a:lnTo>
                    <a:lnTo>
                      <a:pt x="7" y="5"/>
                    </a:lnTo>
                    <a:lnTo>
                      <a:pt x="8" y="5"/>
                    </a:lnTo>
                    <a:lnTo>
                      <a:pt x="7" y="4"/>
                    </a:lnTo>
                    <a:lnTo>
                      <a:pt x="8" y="4"/>
                    </a:lnTo>
                    <a:lnTo>
                      <a:pt x="9" y="4"/>
                    </a:lnTo>
                    <a:lnTo>
                      <a:pt x="10" y="4"/>
                    </a:lnTo>
                    <a:lnTo>
                      <a:pt x="9" y="3"/>
                    </a:lnTo>
                    <a:lnTo>
                      <a:pt x="6" y="3"/>
                    </a:lnTo>
                    <a:lnTo>
                      <a:pt x="3" y="4"/>
                    </a:lnTo>
                    <a:lnTo>
                      <a:pt x="2" y="4"/>
                    </a:lnTo>
                    <a:lnTo>
                      <a:pt x="1" y="3"/>
                    </a:lnTo>
                    <a:lnTo>
                      <a:pt x="3" y="2"/>
                    </a:lnTo>
                    <a:lnTo>
                      <a:pt x="1" y="2"/>
                    </a:lnTo>
                    <a:lnTo>
                      <a:pt x="0" y="1"/>
                    </a:lnTo>
                    <a:lnTo>
                      <a:pt x="2" y="1"/>
                    </a:lnTo>
                    <a:lnTo>
                      <a:pt x="3" y="1"/>
                    </a:lnTo>
                    <a:lnTo>
                      <a:pt x="4" y="1"/>
                    </a:lnTo>
                    <a:lnTo>
                      <a:pt x="3" y="1"/>
                    </a:lnTo>
                    <a:lnTo>
                      <a:pt x="3" y="0"/>
                    </a:lnTo>
                    <a:lnTo>
                      <a:pt x="4" y="0"/>
                    </a:lnTo>
                    <a:lnTo>
                      <a:pt x="5"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39" name="Rectangle 392"/>
              <p:cNvSpPr>
                <a:spLocks noChangeArrowheads="1"/>
              </p:cNvSpPr>
              <p:nvPr/>
            </p:nvSpPr>
            <p:spPr bwMode="auto">
              <a:xfrm>
                <a:off x="5119856" y="609548"/>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0" name="Rectangle 393"/>
              <p:cNvSpPr>
                <a:spLocks noChangeArrowheads="1"/>
              </p:cNvSpPr>
              <p:nvPr/>
            </p:nvSpPr>
            <p:spPr bwMode="auto">
              <a:xfrm>
                <a:off x="5119856" y="609548"/>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1" name="Rectangle 394"/>
              <p:cNvSpPr>
                <a:spLocks noChangeArrowheads="1"/>
              </p:cNvSpPr>
              <p:nvPr/>
            </p:nvSpPr>
            <p:spPr bwMode="auto">
              <a:xfrm>
                <a:off x="5031475" y="598501"/>
                <a:ext cx="1841"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2" name="Rectangle 395"/>
              <p:cNvSpPr>
                <a:spLocks noChangeArrowheads="1"/>
              </p:cNvSpPr>
              <p:nvPr/>
            </p:nvSpPr>
            <p:spPr bwMode="auto">
              <a:xfrm>
                <a:off x="5031475" y="598501"/>
                <a:ext cx="1841"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3" name="Rectangle 396"/>
              <p:cNvSpPr>
                <a:spLocks noChangeArrowheads="1"/>
              </p:cNvSpPr>
              <p:nvPr/>
            </p:nvSpPr>
            <p:spPr bwMode="auto">
              <a:xfrm>
                <a:off x="5031475" y="587454"/>
                <a:ext cx="1841"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4" name="Rectangle 397"/>
              <p:cNvSpPr>
                <a:spLocks noChangeArrowheads="1"/>
              </p:cNvSpPr>
              <p:nvPr/>
            </p:nvSpPr>
            <p:spPr bwMode="auto">
              <a:xfrm>
                <a:off x="5031475" y="587454"/>
                <a:ext cx="1841"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5" name="Freeform 398"/>
              <p:cNvSpPr>
                <a:spLocks/>
              </p:cNvSpPr>
              <p:nvPr/>
            </p:nvSpPr>
            <p:spPr bwMode="auto">
              <a:xfrm>
                <a:off x="4932046" y="576407"/>
                <a:ext cx="22095" cy="0"/>
              </a:xfrm>
              <a:custGeom>
                <a:avLst/>
                <a:gdLst>
                  <a:gd name="T0" fmla="*/ 0 w 2"/>
                  <a:gd name="T1" fmla="*/ 0 w 2"/>
                  <a:gd name="T2" fmla="*/ 216 w 2"/>
                  <a:gd name="T3" fmla="*/ 432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0" y="0"/>
                    </a:lnTo>
                    <a:lnTo>
                      <a:pt x="1" y="0"/>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46" name="Freeform 399"/>
              <p:cNvSpPr>
                <a:spLocks/>
              </p:cNvSpPr>
              <p:nvPr/>
            </p:nvSpPr>
            <p:spPr bwMode="auto">
              <a:xfrm>
                <a:off x="4932046" y="576407"/>
                <a:ext cx="22095" cy="0"/>
              </a:xfrm>
              <a:custGeom>
                <a:avLst/>
                <a:gdLst>
                  <a:gd name="T0" fmla="*/ 0 w 2"/>
                  <a:gd name="T1" fmla="*/ 0 w 2"/>
                  <a:gd name="T2" fmla="*/ 216 w 2"/>
                  <a:gd name="T3" fmla="*/ 432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0" y="0"/>
                    </a:lnTo>
                    <a:lnTo>
                      <a:pt x="1" y="0"/>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47" name="Rectangle 400"/>
              <p:cNvSpPr>
                <a:spLocks noChangeArrowheads="1"/>
              </p:cNvSpPr>
              <p:nvPr/>
            </p:nvSpPr>
            <p:spPr bwMode="auto">
              <a:xfrm>
                <a:off x="4954141" y="576407"/>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8" name="Rectangle 401"/>
              <p:cNvSpPr>
                <a:spLocks noChangeArrowheads="1"/>
              </p:cNvSpPr>
              <p:nvPr/>
            </p:nvSpPr>
            <p:spPr bwMode="auto">
              <a:xfrm>
                <a:off x="4954141" y="576407"/>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49" name="Freeform 402"/>
              <p:cNvSpPr>
                <a:spLocks/>
              </p:cNvSpPr>
              <p:nvPr/>
            </p:nvSpPr>
            <p:spPr bwMode="auto">
              <a:xfrm>
                <a:off x="4932046" y="587454"/>
                <a:ext cx="11048"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50" name="Freeform 403"/>
              <p:cNvSpPr>
                <a:spLocks/>
              </p:cNvSpPr>
              <p:nvPr/>
            </p:nvSpPr>
            <p:spPr bwMode="auto">
              <a:xfrm>
                <a:off x="4932046" y="587454"/>
                <a:ext cx="11048"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51" name="Rectangle 404"/>
              <p:cNvSpPr>
                <a:spLocks noChangeArrowheads="1"/>
              </p:cNvSpPr>
              <p:nvPr/>
            </p:nvSpPr>
            <p:spPr bwMode="auto">
              <a:xfrm>
                <a:off x="4909951" y="587454"/>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52" name="Rectangle 405"/>
              <p:cNvSpPr>
                <a:spLocks noChangeArrowheads="1"/>
              </p:cNvSpPr>
              <p:nvPr/>
            </p:nvSpPr>
            <p:spPr bwMode="auto">
              <a:xfrm>
                <a:off x="4909951" y="587454"/>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53" name="Freeform 406"/>
              <p:cNvSpPr>
                <a:spLocks/>
              </p:cNvSpPr>
              <p:nvPr/>
            </p:nvSpPr>
            <p:spPr bwMode="auto">
              <a:xfrm>
                <a:off x="4876808" y="598501"/>
                <a:ext cx="11048" cy="11047"/>
              </a:xfrm>
              <a:custGeom>
                <a:avLst/>
                <a:gdLst>
                  <a:gd name="T0" fmla="*/ 0 w 1"/>
                  <a:gd name="T1" fmla="*/ 0 h 1"/>
                  <a:gd name="T2" fmla="*/ 0 w 1"/>
                  <a:gd name="T3" fmla="*/ 0 h 1"/>
                  <a:gd name="T4" fmla="*/ 216 w 1"/>
                  <a:gd name="T5" fmla="*/ 0 h 1"/>
                  <a:gd name="T6" fmla="*/ 216 w 1"/>
                  <a:gd name="T7" fmla="*/ 0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54" name="Freeform 407"/>
              <p:cNvSpPr>
                <a:spLocks/>
              </p:cNvSpPr>
              <p:nvPr/>
            </p:nvSpPr>
            <p:spPr bwMode="auto">
              <a:xfrm>
                <a:off x="4876808" y="598501"/>
                <a:ext cx="11048" cy="11047"/>
              </a:xfrm>
              <a:custGeom>
                <a:avLst/>
                <a:gdLst>
                  <a:gd name="T0" fmla="*/ 0 w 1"/>
                  <a:gd name="T1" fmla="*/ 0 h 1"/>
                  <a:gd name="T2" fmla="*/ 0 w 1"/>
                  <a:gd name="T3" fmla="*/ 0 h 1"/>
                  <a:gd name="T4" fmla="*/ 216 w 1"/>
                  <a:gd name="T5" fmla="*/ 0 h 1"/>
                  <a:gd name="T6" fmla="*/ 216 w 1"/>
                  <a:gd name="T7" fmla="*/ 0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55" name="Freeform 408"/>
              <p:cNvSpPr>
                <a:spLocks/>
              </p:cNvSpPr>
              <p:nvPr/>
            </p:nvSpPr>
            <p:spPr bwMode="auto">
              <a:xfrm>
                <a:off x="4909951" y="653735"/>
                <a:ext cx="22095" cy="11047"/>
              </a:xfrm>
              <a:custGeom>
                <a:avLst/>
                <a:gdLst>
                  <a:gd name="T0" fmla="*/ 216 w 2"/>
                  <a:gd name="T1" fmla="*/ 0 h 1"/>
                  <a:gd name="T2" fmla="*/ 432 w 2"/>
                  <a:gd name="T3" fmla="*/ 216 h 1"/>
                  <a:gd name="T4" fmla="*/ 0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1"/>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56" name="Freeform 409"/>
              <p:cNvSpPr>
                <a:spLocks/>
              </p:cNvSpPr>
              <p:nvPr/>
            </p:nvSpPr>
            <p:spPr bwMode="auto">
              <a:xfrm>
                <a:off x="4909951" y="653735"/>
                <a:ext cx="22095" cy="11047"/>
              </a:xfrm>
              <a:custGeom>
                <a:avLst/>
                <a:gdLst>
                  <a:gd name="T0" fmla="*/ 216 w 2"/>
                  <a:gd name="T1" fmla="*/ 0 h 1"/>
                  <a:gd name="T2" fmla="*/ 432 w 2"/>
                  <a:gd name="T3" fmla="*/ 216 h 1"/>
                  <a:gd name="T4" fmla="*/ 0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1"/>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57" name="Freeform 410"/>
              <p:cNvSpPr>
                <a:spLocks/>
              </p:cNvSpPr>
              <p:nvPr/>
            </p:nvSpPr>
            <p:spPr bwMode="auto">
              <a:xfrm>
                <a:off x="4920999" y="664782"/>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58" name="Freeform 411"/>
              <p:cNvSpPr>
                <a:spLocks/>
              </p:cNvSpPr>
              <p:nvPr/>
            </p:nvSpPr>
            <p:spPr bwMode="auto">
              <a:xfrm>
                <a:off x="4920999" y="664782"/>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59" name="Freeform 412"/>
              <p:cNvSpPr>
                <a:spLocks/>
              </p:cNvSpPr>
              <p:nvPr/>
            </p:nvSpPr>
            <p:spPr bwMode="auto">
              <a:xfrm>
                <a:off x="4688999" y="620594"/>
                <a:ext cx="276190" cy="187797"/>
              </a:xfrm>
              <a:custGeom>
                <a:avLst/>
                <a:gdLst>
                  <a:gd name="T0" fmla="*/ 4536 w 25"/>
                  <a:gd name="T1" fmla="*/ 1296 h 17"/>
                  <a:gd name="T2" fmla="*/ 5184 w 25"/>
                  <a:gd name="T3" fmla="*/ 1512 h 17"/>
                  <a:gd name="T4" fmla="*/ 4104 w 25"/>
                  <a:gd name="T5" fmla="*/ 1944 h 17"/>
                  <a:gd name="T6" fmla="*/ 3888 w 25"/>
                  <a:gd name="T7" fmla="*/ 2376 h 17"/>
                  <a:gd name="T8" fmla="*/ 3240 w 25"/>
                  <a:gd name="T9" fmla="*/ 3240 h 17"/>
                  <a:gd name="T10" fmla="*/ 3024 w 25"/>
                  <a:gd name="T11" fmla="*/ 3672 h 17"/>
                  <a:gd name="T12" fmla="*/ 2592 w 25"/>
                  <a:gd name="T13" fmla="*/ 3456 h 17"/>
                  <a:gd name="T14" fmla="*/ 2376 w 25"/>
                  <a:gd name="T15" fmla="*/ 3456 h 17"/>
                  <a:gd name="T16" fmla="*/ 2160 w 25"/>
                  <a:gd name="T17" fmla="*/ 3240 h 17"/>
                  <a:gd name="T18" fmla="*/ 1728 w 25"/>
                  <a:gd name="T19" fmla="*/ 3024 h 17"/>
                  <a:gd name="T20" fmla="*/ 1728 w 25"/>
                  <a:gd name="T21" fmla="*/ 2808 h 17"/>
                  <a:gd name="T22" fmla="*/ 2376 w 25"/>
                  <a:gd name="T23" fmla="*/ 2808 h 17"/>
                  <a:gd name="T24" fmla="*/ 2376 w 25"/>
                  <a:gd name="T25" fmla="*/ 2592 h 17"/>
                  <a:gd name="T26" fmla="*/ 3024 w 25"/>
                  <a:gd name="T27" fmla="*/ 2376 h 17"/>
                  <a:gd name="T28" fmla="*/ 2160 w 25"/>
                  <a:gd name="T29" fmla="*/ 2592 h 17"/>
                  <a:gd name="T30" fmla="*/ 1512 w 25"/>
                  <a:gd name="T31" fmla="*/ 2592 h 17"/>
                  <a:gd name="T32" fmla="*/ 1296 w 25"/>
                  <a:gd name="T33" fmla="*/ 2376 h 17"/>
                  <a:gd name="T34" fmla="*/ 1944 w 25"/>
                  <a:gd name="T35" fmla="*/ 2160 h 17"/>
                  <a:gd name="T36" fmla="*/ 2160 w 25"/>
                  <a:gd name="T37" fmla="*/ 1944 h 17"/>
                  <a:gd name="T38" fmla="*/ 3024 w 25"/>
                  <a:gd name="T39" fmla="*/ 1944 h 17"/>
                  <a:gd name="T40" fmla="*/ 2808 w 25"/>
                  <a:gd name="T41" fmla="*/ 1944 h 17"/>
                  <a:gd name="T42" fmla="*/ 3024 w 25"/>
                  <a:gd name="T43" fmla="*/ 1728 h 17"/>
                  <a:gd name="T44" fmla="*/ 2376 w 25"/>
                  <a:gd name="T45" fmla="*/ 1728 h 17"/>
                  <a:gd name="T46" fmla="*/ 2376 w 25"/>
                  <a:gd name="T47" fmla="*/ 1512 h 17"/>
                  <a:gd name="T48" fmla="*/ 1944 w 25"/>
                  <a:gd name="T49" fmla="*/ 1512 h 17"/>
                  <a:gd name="T50" fmla="*/ 1944 w 25"/>
                  <a:gd name="T51" fmla="*/ 1944 h 17"/>
                  <a:gd name="T52" fmla="*/ 1080 w 25"/>
                  <a:gd name="T53" fmla="*/ 1944 h 17"/>
                  <a:gd name="T54" fmla="*/ 864 w 25"/>
                  <a:gd name="T55" fmla="*/ 1728 h 17"/>
                  <a:gd name="T56" fmla="*/ 864 w 25"/>
                  <a:gd name="T57" fmla="*/ 1728 h 17"/>
                  <a:gd name="T58" fmla="*/ 648 w 25"/>
                  <a:gd name="T59" fmla="*/ 1512 h 17"/>
                  <a:gd name="T60" fmla="*/ 648 w 25"/>
                  <a:gd name="T61" fmla="*/ 1296 h 17"/>
                  <a:gd name="T62" fmla="*/ 432 w 25"/>
                  <a:gd name="T63" fmla="*/ 1296 h 17"/>
                  <a:gd name="T64" fmla="*/ 432 w 25"/>
                  <a:gd name="T65" fmla="*/ 864 h 17"/>
                  <a:gd name="T66" fmla="*/ 216 w 25"/>
                  <a:gd name="T67" fmla="*/ 1080 h 17"/>
                  <a:gd name="T68" fmla="*/ 0 w 25"/>
                  <a:gd name="T69" fmla="*/ 864 h 17"/>
                  <a:gd name="T70" fmla="*/ 216 w 25"/>
                  <a:gd name="T71" fmla="*/ 432 h 17"/>
                  <a:gd name="T72" fmla="*/ 432 w 25"/>
                  <a:gd name="T73" fmla="*/ 432 h 17"/>
                  <a:gd name="T74" fmla="*/ 648 w 25"/>
                  <a:gd name="T75" fmla="*/ 216 h 17"/>
                  <a:gd name="T76" fmla="*/ 1512 w 25"/>
                  <a:gd name="T77" fmla="*/ 216 h 17"/>
                  <a:gd name="T78" fmla="*/ 864 w 25"/>
                  <a:gd name="T79" fmla="*/ 432 h 17"/>
                  <a:gd name="T80" fmla="*/ 1296 w 25"/>
                  <a:gd name="T81" fmla="*/ 648 h 17"/>
                  <a:gd name="T82" fmla="*/ 1512 w 25"/>
                  <a:gd name="T83" fmla="*/ 864 h 17"/>
                  <a:gd name="T84" fmla="*/ 1728 w 25"/>
                  <a:gd name="T85" fmla="*/ 864 h 17"/>
                  <a:gd name="T86" fmla="*/ 1728 w 25"/>
                  <a:gd name="T87" fmla="*/ 432 h 17"/>
                  <a:gd name="T88" fmla="*/ 2160 w 25"/>
                  <a:gd name="T89" fmla="*/ 432 h 17"/>
                  <a:gd name="T90" fmla="*/ 2376 w 25"/>
                  <a:gd name="T91" fmla="*/ 864 h 17"/>
                  <a:gd name="T92" fmla="*/ 2592 w 25"/>
                  <a:gd name="T93" fmla="*/ 1296 h 17"/>
                  <a:gd name="T94" fmla="*/ 2808 w 25"/>
                  <a:gd name="T95" fmla="*/ 1080 h 17"/>
                  <a:gd name="T96" fmla="*/ 2592 w 25"/>
                  <a:gd name="T97" fmla="*/ 648 h 17"/>
                  <a:gd name="T98" fmla="*/ 2592 w 25"/>
                  <a:gd name="T99" fmla="*/ 0 h 17"/>
                  <a:gd name="T100" fmla="*/ 3024 w 25"/>
                  <a:gd name="T101" fmla="*/ 216 h 17"/>
                  <a:gd name="T102" fmla="*/ 3456 w 25"/>
                  <a:gd name="T103" fmla="*/ 432 h 17"/>
                  <a:gd name="T104" fmla="*/ 3456 w 25"/>
                  <a:gd name="T105" fmla="*/ 648 h 17"/>
                  <a:gd name="T106" fmla="*/ 3888 w 25"/>
                  <a:gd name="T107" fmla="*/ 864 h 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
                  <a:gd name="T163" fmla="*/ 0 h 17"/>
                  <a:gd name="T164" fmla="*/ 25 w 25"/>
                  <a:gd name="T165" fmla="*/ 17 h 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 h="17">
                    <a:moveTo>
                      <a:pt x="19" y="5"/>
                    </a:moveTo>
                    <a:lnTo>
                      <a:pt x="20" y="5"/>
                    </a:lnTo>
                    <a:lnTo>
                      <a:pt x="21" y="6"/>
                    </a:lnTo>
                    <a:lnTo>
                      <a:pt x="22" y="6"/>
                    </a:lnTo>
                    <a:lnTo>
                      <a:pt x="25" y="6"/>
                    </a:lnTo>
                    <a:lnTo>
                      <a:pt x="24" y="7"/>
                    </a:lnTo>
                    <a:lnTo>
                      <a:pt x="22" y="7"/>
                    </a:lnTo>
                    <a:lnTo>
                      <a:pt x="20" y="8"/>
                    </a:lnTo>
                    <a:lnTo>
                      <a:pt x="19" y="9"/>
                    </a:lnTo>
                    <a:lnTo>
                      <a:pt x="19" y="10"/>
                    </a:lnTo>
                    <a:lnTo>
                      <a:pt x="17" y="11"/>
                    </a:lnTo>
                    <a:lnTo>
                      <a:pt x="18" y="11"/>
                    </a:lnTo>
                    <a:lnTo>
                      <a:pt x="17" y="13"/>
                    </a:lnTo>
                    <a:lnTo>
                      <a:pt x="15" y="14"/>
                    </a:lnTo>
                    <a:lnTo>
                      <a:pt x="15" y="15"/>
                    </a:lnTo>
                    <a:lnTo>
                      <a:pt x="15" y="16"/>
                    </a:lnTo>
                    <a:lnTo>
                      <a:pt x="14" y="17"/>
                    </a:lnTo>
                    <a:lnTo>
                      <a:pt x="13" y="17"/>
                    </a:lnTo>
                    <a:lnTo>
                      <a:pt x="12" y="17"/>
                    </a:lnTo>
                    <a:lnTo>
                      <a:pt x="12" y="16"/>
                    </a:lnTo>
                    <a:lnTo>
                      <a:pt x="12" y="15"/>
                    </a:lnTo>
                    <a:lnTo>
                      <a:pt x="11" y="16"/>
                    </a:lnTo>
                    <a:lnTo>
                      <a:pt x="10" y="16"/>
                    </a:lnTo>
                    <a:lnTo>
                      <a:pt x="10" y="15"/>
                    </a:lnTo>
                    <a:lnTo>
                      <a:pt x="8" y="15"/>
                    </a:lnTo>
                    <a:lnTo>
                      <a:pt x="8" y="14"/>
                    </a:lnTo>
                    <a:lnTo>
                      <a:pt x="7" y="13"/>
                    </a:lnTo>
                    <a:lnTo>
                      <a:pt x="8" y="13"/>
                    </a:lnTo>
                    <a:lnTo>
                      <a:pt x="9" y="13"/>
                    </a:lnTo>
                    <a:lnTo>
                      <a:pt x="11" y="13"/>
                    </a:lnTo>
                    <a:lnTo>
                      <a:pt x="9" y="13"/>
                    </a:lnTo>
                    <a:lnTo>
                      <a:pt x="10" y="12"/>
                    </a:lnTo>
                    <a:lnTo>
                      <a:pt x="11" y="12"/>
                    </a:lnTo>
                    <a:lnTo>
                      <a:pt x="12" y="12"/>
                    </a:lnTo>
                    <a:lnTo>
                      <a:pt x="13" y="12"/>
                    </a:lnTo>
                    <a:lnTo>
                      <a:pt x="14" y="11"/>
                    </a:lnTo>
                    <a:lnTo>
                      <a:pt x="13" y="11"/>
                    </a:lnTo>
                    <a:lnTo>
                      <a:pt x="11" y="12"/>
                    </a:lnTo>
                    <a:lnTo>
                      <a:pt x="10" y="12"/>
                    </a:lnTo>
                    <a:lnTo>
                      <a:pt x="9" y="12"/>
                    </a:lnTo>
                    <a:lnTo>
                      <a:pt x="8" y="12"/>
                    </a:lnTo>
                    <a:lnTo>
                      <a:pt x="7" y="12"/>
                    </a:lnTo>
                    <a:lnTo>
                      <a:pt x="6" y="12"/>
                    </a:lnTo>
                    <a:lnTo>
                      <a:pt x="7" y="11"/>
                    </a:lnTo>
                    <a:lnTo>
                      <a:pt x="6" y="11"/>
                    </a:lnTo>
                    <a:lnTo>
                      <a:pt x="8" y="10"/>
                    </a:lnTo>
                    <a:lnTo>
                      <a:pt x="9" y="10"/>
                    </a:lnTo>
                    <a:lnTo>
                      <a:pt x="10" y="10"/>
                    </a:lnTo>
                    <a:lnTo>
                      <a:pt x="10" y="9"/>
                    </a:lnTo>
                    <a:lnTo>
                      <a:pt x="11" y="9"/>
                    </a:lnTo>
                    <a:lnTo>
                      <a:pt x="12" y="9"/>
                    </a:lnTo>
                    <a:lnTo>
                      <a:pt x="14" y="9"/>
                    </a:lnTo>
                    <a:lnTo>
                      <a:pt x="13" y="9"/>
                    </a:lnTo>
                    <a:lnTo>
                      <a:pt x="12" y="9"/>
                    </a:lnTo>
                    <a:lnTo>
                      <a:pt x="13" y="8"/>
                    </a:lnTo>
                    <a:lnTo>
                      <a:pt x="14" y="8"/>
                    </a:lnTo>
                    <a:lnTo>
                      <a:pt x="13" y="7"/>
                    </a:lnTo>
                    <a:lnTo>
                      <a:pt x="13" y="8"/>
                    </a:lnTo>
                    <a:lnTo>
                      <a:pt x="11" y="8"/>
                    </a:lnTo>
                    <a:lnTo>
                      <a:pt x="11" y="7"/>
                    </a:lnTo>
                    <a:lnTo>
                      <a:pt x="10" y="7"/>
                    </a:lnTo>
                    <a:lnTo>
                      <a:pt x="9" y="7"/>
                    </a:lnTo>
                    <a:lnTo>
                      <a:pt x="8" y="8"/>
                    </a:lnTo>
                    <a:lnTo>
                      <a:pt x="9" y="8"/>
                    </a:lnTo>
                    <a:lnTo>
                      <a:pt x="9" y="9"/>
                    </a:lnTo>
                    <a:lnTo>
                      <a:pt x="8" y="9"/>
                    </a:lnTo>
                    <a:lnTo>
                      <a:pt x="6" y="10"/>
                    </a:lnTo>
                    <a:lnTo>
                      <a:pt x="5" y="9"/>
                    </a:lnTo>
                    <a:lnTo>
                      <a:pt x="3" y="9"/>
                    </a:lnTo>
                    <a:lnTo>
                      <a:pt x="4" y="8"/>
                    </a:lnTo>
                    <a:lnTo>
                      <a:pt x="5" y="8"/>
                    </a:lnTo>
                    <a:lnTo>
                      <a:pt x="4" y="8"/>
                    </a:lnTo>
                    <a:lnTo>
                      <a:pt x="3" y="8"/>
                    </a:lnTo>
                    <a:lnTo>
                      <a:pt x="2" y="7"/>
                    </a:lnTo>
                    <a:lnTo>
                      <a:pt x="3" y="7"/>
                    </a:lnTo>
                    <a:lnTo>
                      <a:pt x="2" y="7"/>
                    </a:lnTo>
                    <a:lnTo>
                      <a:pt x="2" y="6"/>
                    </a:lnTo>
                    <a:lnTo>
                      <a:pt x="3" y="6"/>
                    </a:lnTo>
                    <a:lnTo>
                      <a:pt x="2" y="6"/>
                    </a:lnTo>
                    <a:lnTo>
                      <a:pt x="2" y="5"/>
                    </a:lnTo>
                    <a:lnTo>
                      <a:pt x="3" y="4"/>
                    </a:lnTo>
                    <a:lnTo>
                      <a:pt x="2" y="4"/>
                    </a:lnTo>
                    <a:lnTo>
                      <a:pt x="2" y="5"/>
                    </a:lnTo>
                    <a:lnTo>
                      <a:pt x="1" y="5"/>
                    </a:lnTo>
                    <a:lnTo>
                      <a:pt x="0" y="5"/>
                    </a:lnTo>
                    <a:lnTo>
                      <a:pt x="1" y="5"/>
                    </a:lnTo>
                    <a:lnTo>
                      <a:pt x="0" y="4"/>
                    </a:lnTo>
                    <a:lnTo>
                      <a:pt x="0" y="3"/>
                    </a:lnTo>
                    <a:lnTo>
                      <a:pt x="1" y="2"/>
                    </a:lnTo>
                    <a:lnTo>
                      <a:pt x="0" y="2"/>
                    </a:lnTo>
                    <a:lnTo>
                      <a:pt x="1" y="2"/>
                    </a:lnTo>
                    <a:lnTo>
                      <a:pt x="2" y="2"/>
                    </a:lnTo>
                    <a:lnTo>
                      <a:pt x="3" y="2"/>
                    </a:lnTo>
                    <a:lnTo>
                      <a:pt x="3" y="1"/>
                    </a:lnTo>
                    <a:lnTo>
                      <a:pt x="6" y="1"/>
                    </a:lnTo>
                    <a:lnTo>
                      <a:pt x="7" y="1"/>
                    </a:lnTo>
                    <a:lnTo>
                      <a:pt x="7" y="2"/>
                    </a:lnTo>
                    <a:lnTo>
                      <a:pt x="6" y="2"/>
                    </a:lnTo>
                    <a:lnTo>
                      <a:pt x="4" y="2"/>
                    </a:lnTo>
                    <a:lnTo>
                      <a:pt x="4" y="3"/>
                    </a:lnTo>
                    <a:lnTo>
                      <a:pt x="5" y="3"/>
                    </a:lnTo>
                    <a:lnTo>
                      <a:pt x="6" y="3"/>
                    </a:lnTo>
                    <a:lnTo>
                      <a:pt x="7" y="4"/>
                    </a:lnTo>
                    <a:lnTo>
                      <a:pt x="8" y="5"/>
                    </a:lnTo>
                    <a:lnTo>
                      <a:pt x="8" y="4"/>
                    </a:lnTo>
                    <a:lnTo>
                      <a:pt x="7" y="3"/>
                    </a:lnTo>
                    <a:lnTo>
                      <a:pt x="8" y="2"/>
                    </a:lnTo>
                    <a:lnTo>
                      <a:pt x="9" y="2"/>
                    </a:lnTo>
                    <a:lnTo>
                      <a:pt x="10" y="2"/>
                    </a:lnTo>
                    <a:lnTo>
                      <a:pt x="10" y="3"/>
                    </a:lnTo>
                    <a:lnTo>
                      <a:pt x="11" y="4"/>
                    </a:lnTo>
                    <a:lnTo>
                      <a:pt x="11" y="5"/>
                    </a:lnTo>
                    <a:lnTo>
                      <a:pt x="12" y="5"/>
                    </a:lnTo>
                    <a:lnTo>
                      <a:pt x="12" y="6"/>
                    </a:lnTo>
                    <a:lnTo>
                      <a:pt x="13" y="6"/>
                    </a:lnTo>
                    <a:lnTo>
                      <a:pt x="13" y="5"/>
                    </a:lnTo>
                    <a:lnTo>
                      <a:pt x="12" y="4"/>
                    </a:lnTo>
                    <a:lnTo>
                      <a:pt x="12" y="3"/>
                    </a:lnTo>
                    <a:lnTo>
                      <a:pt x="11" y="1"/>
                    </a:lnTo>
                    <a:lnTo>
                      <a:pt x="12" y="0"/>
                    </a:lnTo>
                    <a:lnTo>
                      <a:pt x="14" y="0"/>
                    </a:lnTo>
                    <a:lnTo>
                      <a:pt x="14" y="1"/>
                    </a:lnTo>
                    <a:lnTo>
                      <a:pt x="15" y="1"/>
                    </a:lnTo>
                    <a:lnTo>
                      <a:pt x="16" y="2"/>
                    </a:lnTo>
                    <a:lnTo>
                      <a:pt x="16" y="3"/>
                    </a:lnTo>
                    <a:lnTo>
                      <a:pt x="15" y="3"/>
                    </a:lnTo>
                    <a:lnTo>
                      <a:pt x="16" y="3"/>
                    </a:lnTo>
                    <a:lnTo>
                      <a:pt x="17" y="3"/>
                    </a:lnTo>
                    <a:lnTo>
                      <a:pt x="18" y="3"/>
                    </a:lnTo>
                    <a:lnTo>
                      <a:pt x="18" y="4"/>
                    </a:lnTo>
                    <a:lnTo>
                      <a:pt x="19"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60" name="Freeform 413"/>
              <p:cNvSpPr>
                <a:spLocks/>
              </p:cNvSpPr>
              <p:nvPr/>
            </p:nvSpPr>
            <p:spPr bwMode="auto">
              <a:xfrm>
                <a:off x="4688999" y="620594"/>
                <a:ext cx="276190" cy="187797"/>
              </a:xfrm>
              <a:custGeom>
                <a:avLst/>
                <a:gdLst>
                  <a:gd name="T0" fmla="*/ 4536 w 25"/>
                  <a:gd name="T1" fmla="*/ 1296 h 17"/>
                  <a:gd name="T2" fmla="*/ 5184 w 25"/>
                  <a:gd name="T3" fmla="*/ 1512 h 17"/>
                  <a:gd name="T4" fmla="*/ 4104 w 25"/>
                  <a:gd name="T5" fmla="*/ 1944 h 17"/>
                  <a:gd name="T6" fmla="*/ 3888 w 25"/>
                  <a:gd name="T7" fmla="*/ 2376 h 17"/>
                  <a:gd name="T8" fmla="*/ 3240 w 25"/>
                  <a:gd name="T9" fmla="*/ 3240 h 17"/>
                  <a:gd name="T10" fmla="*/ 3024 w 25"/>
                  <a:gd name="T11" fmla="*/ 3672 h 17"/>
                  <a:gd name="T12" fmla="*/ 2592 w 25"/>
                  <a:gd name="T13" fmla="*/ 3456 h 17"/>
                  <a:gd name="T14" fmla="*/ 2376 w 25"/>
                  <a:gd name="T15" fmla="*/ 3456 h 17"/>
                  <a:gd name="T16" fmla="*/ 2160 w 25"/>
                  <a:gd name="T17" fmla="*/ 3240 h 17"/>
                  <a:gd name="T18" fmla="*/ 1728 w 25"/>
                  <a:gd name="T19" fmla="*/ 3024 h 17"/>
                  <a:gd name="T20" fmla="*/ 1728 w 25"/>
                  <a:gd name="T21" fmla="*/ 2808 h 17"/>
                  <a:gd name="T22" fmla="*/ 2376 w 25"/>
                  <a:gd name="T23" fmla="*/ 2808 h 17"/>
                  <a:gd name="T24" fmla="*/ 2376 w 25"/>
                  <a:gd name="T25" fmla="*/ 2592 h 17"/>
                  <a:gd name="T26" fmla="*/ 3024 w 25"/>
                  <a:gd name="T27" fmla="*/ 2376 h 17"/>
                  <a:gd name="T28" fmla="*/ 2160 w 25"/>
                  <a:gd name="T29" fmla="*/ 2592 h 17"/>
                  <a:gd name="T30" fmla="*/ 1512 w 25"/>
                  <a:gd name="T31" fmla="*/ 2592 h 17"/>
                  <a:gd name="T32" fmla="*/ 1296 w 25"/>
                  <a:gd name="T33" fmla="*/ 2376 h 17"/>
                  <a:gd name="T34" fmla="*/ 1944 w 25"/>
                  <a:gd name="T35" fmla="*/ 2160 h 17"/>
                  <a:gd name="T36" fmla="*/ 2160 w 25"/>
                  <a:gd name="T37" fmla="*/ 1944 h 17"/>
                  <a:gd name="T38" fmla="*/ 3024 w 25"/>
                  <a:gd name="T39" fmla="*/ 1944 h 17"/>
                  <a:gd name="T40" fmla="*/ 2808 w 25"/>
                  <a:gd name="T41" fmla="*/ 1944 h 17"/>
                  <a:gd name="T42" fmla="*/ 3024 w 25"/>
                  <a:gd name="T43" fmla="*/ 1728 h 17"/>
                  <a:gd name="T44" fmla="*/ 2376 w 25"/>
                  <a:gd name="T45" fmla="*/ 1728 h 17"/>
                  <a:gd name="T46" fmla="*/ 2376 w 25"/>
                  <a:gd name="T47" fmla="*/ 1512 h 17"/>
                  <a:gd name="T48" fmla="*/ 1944 w 25"/>
                  <a:gd name="T49" fmla="*/ 1512 h 17"/>
                  <a:gd name="T50" fmla="*/ 1944 w 25"/>
                  <a:gd name="T51" fmla="*/ 1944 h 17"/>
                  <a:gd name="T52" fmla="*/ 1080 w 25"/>
                  <a:gd name="T53" fmla="*/ 1944 h 17"/>
                  <a:gd name="T54" fmla="*/ 864 w 25"/>
                  <a:gd name="T55" fmla="*/ 1728 h 17"/>
                  <a:gd name="T56" fmla="*/ 864 w 25"/>
                  <a:gd name="T57" fmla="*/ 1728 h 17"/>
                  <a:gd name="T58" fmla="*/ 648 w 25"/>
                  <a:gd name="T59" fmla="*/ 1512 h 17"/>
                  <a:gd name="T60" fmla="*/ 648 w 25"/>
                  <a:gd name="T61" fmla="*/ 1296 h 17"/>
                  <a:gd name="T62" fmla="*/ 432 w 25"/>
                  <a:gd name="T63" fmla="*/ 1296 h 17"/>
                  <a:gd name="T64" fmla="*/ 432 w 25"/>
                  <a:gd name="T65" fmla="*/ 864 h 17"/>
                  <a:gd name="T66" fmla="*/ 216 w 25"/>
                  <a:gd name="T67" fmla="*/ 1080 h 17"/>
                  <a:gd name="T68" fmla="*/ 0 w 25"/>
                  <a:gd name="T69" fmla="*/ 864 h 17"/>
                  <a:gd name="T70" fmla="*/ 216 w 25"/>
                  <a:gd name="T71" fmla="*/ 432 h 17"/>
                  <a:gd name="T72" fmla="*/ 432 w 25"/>
                  <a:gd name="T73" fmla="*/ 432 h 17"/>
                  <a:gd name="T74" fmla="*/ 648 w 25"/>
                  <a:gd name="T75" fmla="*/ 216 h 17"/>
                  <a:gd name="T76" fmla="*/ 1512 w 25"/>
                  <a:gd name="T77" fmla="*/ 216 h 17"/>
                  <a:gd name="T78" fmla="*/ 864 w 25"/>
                  <a:gd name="T79" fmla="*/ 432 h 17"/>
                  <a:gd name="T80" fmla="*/ 1296 w 25"/>
                  <a:gd name="T81" fmla="*/ 648 h 17"/>
                  <a:gd name="T82" fmla="*/ 1512 w 25"/>
                  <a:gd name="T83" fmla="*/ 864 h 17"/>
                  <a:gd name="T84" fmla="*/ 1728 w 25"/>
                  <a:gd name="T85" fmla="*/ 864 h 17"/>
                  <a:gd name="T86" fmla="*/ 1728 w 25"/>
                  <a:gd name="T87" fmla="*/ 432 h 17"/>
                  <a:gd name="T88" fmla="*/ 2160 w 25"/>
                  <a:gd name="T89" fmla="*/ 432 h 17"/>
                  <a:gd name="T90" fmla="*/ 2376 w 25"/>
                  <a:gd name="T91" fmla="*/ 864 h 17"/>
                  <a:gd name="T92" fmla="*/ 2592 w 25"/>
                  <a:gd name="T93" fmla="*/ 1296 h 17"/>
                  <a:gd name="T94" fmla="*/ 2808 w 25"/>
                  <a:gd name="T95" fmla="*/ 1080 h 17"/>
                  <a:gd name="T96" fmla="*/ 2592 w 25"/>
                  <a:gd name="T97" fmla="*/ 648 h 17"/>
                  <a:gd name="T98" fmla="*/ 2592 w 25"/>
                  <a:gd name="T99" fmla="*/ 0 h 17"/>
                  <a:gd name="T100" fmla="*/ 3024 w 25"/>
                  <a:gd name="T101" fmla="*/ 216 h 17"/>
                  <a:gd name="T102" fmla="*/ 3456 w 25"/>
                  <a:gd name="T103" fmla="*/ 432 h 17"/>
                  <a:gd name="T104" fmla="*/ 3456 w 25"/>
                  <a:gd name="T105" fmla="*/ 648 h 17"/>
                  <a:gd name="T106" fmla="*/ 3888 w 25"/>
                  <a:gd name="T107" fmla="*/ 864 h 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
                  <a:gd name="T163" fmla="*/ 0 h 17"/>
                  <a:gd name="T164" fmla="*/ 25 w 25"/>
                  <a:gd name="T165" fmla="*/ 17 h 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 h="17">
                    <a:moveTo>
                      <a:pt x="19" y="5"/>
                    </a:moveTo>
                    <a:lnTo>
                      <a:pt x="20" y="5"/>
                    </a:lnTo>
                    <a:lnTo>
                      <a:pt x="21" y="6"/>
                    </a:lnTo>
                    <a:lnTo>
                      <a:pt x="22" y="6"/>
                    </a:lnTo>
                    <a:lnTo>
                      <a:pt x="25" y="6"/>
                    </a:lnTo>
                    <a:lnTo>
                      <a:pt x="24" y="7"/>
                    </a:lnTo>
                    <a:lnTo>
                      <a:pt x="22" y="7"/>
                    </a:lnTo>
                    <a:lnTo>
                      <a:pt x="20" y="8"/>
                    </a:lnTo>
                    <a:lnTo>
                      <a:pt x="19" y="9"/>
                    </a:lnTo>
                    <a:lnTo>
                      <a:pt x="19" y="10"/>
                    </a:lnTo>
                    <a:lnTo>
                      <a:pt x="17" y="11"/>
                    </a:lnTo>
                    <a:lnTo>
                      <a:pt x="18" y="11"/>
                    </a:lnTo>
                    <a:lnTo>
                      <a:pt x="17" y="13"/>
                    </a:lnTo>
                    <a:lnTo>
                      <a:pt x="15" y="14"/>
                    </a:lnTo>
                    <a:lnTo>
                      <a:pt x="15" y="15"/>
                    </a:lnTo>
                    <a:lnTo>
                      <a:pt x="15" y="16"/>
                    </a:lnTo>
                    <a:lnTo>
                      <a:pt x="14" y="17"/>
                    </a:lnTo>
                    <a:lnTo>
                      <a:pt x="13" y="17"/>
                    </a:lnTo>
                    <a:lnTo>
                      <a:pt x="12" y="17"/>
                    </a:lnTo>
                    <a:lnTo>
                      <a:pt x="12" y="16"/>
                    </a:lnTo>
                    <a:lnTo>
                      <a:pt x="12" y="15"/>
                    </a:lnTo>
                    <a:lnTo>
                      <a:pt x="11" y="16"/>
                    </a:lnTo>
                    <a:lnTo>
                      <a:pt x="10" y="16"/>
                    </a:lnTo>
                    <a:lnTo>
                      <a:pt x="10" y="15"/>
                    </a:lnTo>
                    <a:lnTo>
                      <a:pt x="8" y="15"/>
                    </a:lnTo>
                    <a:lnTo>
                      <a:pt x="8" y="14"/>
                    </a:lnTo>
                    <a:lnTo>
                      <a:pt x="7" y="13"/>
                    </a:lnTo>
                    <a:lnTo>
                      <a:pt x="8" y="13"/>
                    </a:lnTo>
                    <a:lnTo>
                      <a:pt x="9" y="13"/>
                    </a:lnTo>
                    <a:lnTo>
                      <a:pt x="11" y="13"/>
                    </a:lnTo>
                    <a:lnTo>
                      <a:pt x="9" y="13"/>
                    </a:lnTo>
                    <a:lnTo>
                      <a:pt x="10" y="12"/>
                    </a:lnTo>
                    <a:lnTo>
                      <a:pt x="11" y="12"/>
                    </a:lnTo>
                    <a:lnTo>
                      <a:pt x="12" y="12"/>
                    </a:lnTo>
                    <a:lnTo>
                      <a:pt x="13" y="12"/>
                    </a:lnTo>
                    <a:lnTo>
                      <a:pt x="14" y="11"/>
                    </a:lnTo>
                    <a:lnTo>
                      <a:pt x="13" y="11"/>
                    </a:lnTo>
                    <a:lnTo>
                      <a:pt x="11" y="12"/>
                    </a:lnTo>
                    <a:lnTo>
                      <a:pt x="10" y="12"/>
                    </a:lnTo>
                    <a:lnTo>
                      <a:pt x="9" y="12"/>
                    </a:lnTo>
                    <a:lnTo>
                      <a:pt x="8" y="12"/>
                    </a:lnTo>
                    <a:lnTo>
                      <a:pt x="7" y="12"/>
                    </a:lnTo>
                    <a:lnTo>
                      <a:pt x="6" y="12"/>
                    </a:lnTo>
                    <a:lnTo>
                      <a:pt x="7" y="11"/>
                    </a:lnTo>
                    <a:lnTo>
                      <a:pt x="6" y="11"/>
                    </a:lnTo>
                    <a:lnTo>
                      <a:pt x="8" y="10"/>
                    </a:lnTo>
                    <a:lnTo>
                      <a:pt x="9" y="10"/>
                    </a:lnTo>
                    <a:lnTo>
                      <a:pt x="10" y="10"/>
                    </a:lnTo>
                    <a:lnTo>
                      <a:pt x="10" y="9"/>
                    </a:lnTo>
                    <a:lnTo>
                      <a:pt x="11" y="9"/>
                    </a:lnTo>
                    <a:lnTo>
                      <a:pt x="12" y="9"/>
                    </a:lnTo>
                    <a:lnTo>
                      <a:pt x="14" y="9"/>
                    </a:lnTo>
                    <a:lnTo>
                      <a:pt x="13" y="9"/>
                    </a:lnTo>
                    <a:lnTo>
                      <a:pt x="12" y="9"/>
                    </a:lnTo>
                    <a:lnTo>
                      <a:pt x="13" y="8"/>
                    </a:lnTo>
                    <a:lnTo>
                      <a:pt x="14" y="8"/>
                    </a:lnTo>
                    <a:lnTo>
                      <a:pt x="13" y="7"/>
                    </a:lnTo>
                    <a:lnTo>
                      <a:pt x="13" y="8"/>
                    </a:lnTo>
                    <a:lnTo>
                      <a:pt x="11" y="8"/>
                    </a:lnTo>
                    <a:lnTo>
                      <a:pt x="11" y="7"/>
                    </a:lnTo>
                    <a:lnTo>
                      <a:pt x="10" y="7"/>
                    </a:lnTo>
                    <a:lnTo>
                      <a:pt x="9" y="7"/>
                    </a:lnTo>
                    <a:lnTo>
                      <a:pt x="8" y="8"/>
                    </a:lnTo>
                    <a:lnTo>
                      <a:pt x="9" y="8"/>
                    </a:lnTo>
                    <a:lnTo>
                      <a:pt x="9" y="9"/>
                    </a:lnTo>
                    <a:lnTo>
                      <a:pt x="8" y="9"/>
                    </a:lnTo>
                    <a:lnTo>
                      <a:pt x="6" y="10"/>
                    </a:lnTo>
                    <a:lnTo>
                      <a:pt x="5" y="9"/>
                    </a:lnTo>
                    <a:lnTo>
                      <a:pt x="3" y="9"/>
                    </a:lnTo>
                    <a:lnTo>
                      <a:pt x="4" y="8"/>
                    </a:lnTo>
                    <a:lnTo>
                      <a:pt x="5" y="8"/>
                    </a:lnTo>
                    <a:lnTo>
                      <a:pt x="4" y="8"/>
                    </a:lnTo>
                    <a:lnTo>
                      <a:pt x="3" y="8"/>
                    </a:lnTo>
                    <a:lnTo>
                      <a:pt x="2" y="7"/>
                    </a:lnTo>
                    <a:lnTo>
                      <a:pt x="3" y="7"/>
                    </a:lnTo>
                    <a:lnTo>
                      <a:pt x="2" y="7"/>
                    </a:lnTo>
                    <a:lnTo>
                      <a:pt x="2" y="6"/>
                    </a:lnTo>
                    <a:lnTo>
                      <a:pt x="3" y="6"/>
                    </a:lnTo>
                    <a:lnTo>
                      <a:pt x="2" y="6"/>
                    </a:lnTo>
                    <a:lnTo>
                      <a:pt x="2" y="5"/>
                    </a:lnTo>
                    <a:lnTo>
                      <a:pt x="3" y="4"/>
                    </a:lnTo>
                    <a:lnTo>
                      <a:pt x="2" y="4"/>
                    </a:lnTo>
                    <a:lnTo>
                      <a:pt x="2" y="5"/>
                    </a:lnTo>
                    <a:lnTo>
                      <a:pt x="1" y="5"/>
                    </a:lnTo>
                    <a:lnTo>
                      <a:pt x="0" y="5"/>
                    </a:lnTo>
                    <a:lnTo>
                      <a:pt x="1" y="5"/>
                    </a:lnTo>
                    <a:lnTo>
                      <a:pt x="0" y="4"/>
                    </a:lnTo>
                    <a:lnTo>
                      <a:pt x="0" y="3"/>
                    </a:lnTo>
                    <a:lnTo>
                      <a:pt x="1" y="2"/>
                    </a:lnTo>
                    <a:lnTo>
                      <a:pt x="0" y="2"/>
                    </a:lnTo>
                    <a:lnTo>
                      <a:pt x="1" y="2"/>
                    </a:lnTo>
                    <a:lnTo>
                      <a:pt x="2" y="2"/>
                    </a:lnTo>
                    <a:lnTo>
                      <a:pt x="3" y="2"/>
                    </a:lnTo>
                    <a:lnTo>
                      <a:pt x="3" y="1"/>
                    </a:lnTo>
                    <a:lnTo>
                      <a:pt x="6" y="1"/>
                    </a:lnTo>
                    <a:lnTo>
                      <a:pt x="7" y="1"/>
                    </a:lnTo>
                    <a:lnTo>
                      <a:pt x="7" y="2"/>
                    </a:lnTo>
                    <a:lnTo>
                      <a:pt x="6" y="2"/>
                    </a:lnTo>
                    <a:lnTo>
                      <a:pt x="4" y="2"/>
                    </a:lnTo>
                    <a:lnTo>
                      <a:pt x="4" y="3"/>
                    </a:lnTo>
                    <a:lnTo>
                      <a:pt x="5" y="3"/>
                    </a:lnTo>
                    <a:lnTo>
                      <a:pt x="6" y="3"/>
                    </a:lnTo>
                    <a:lnTo>
                      <a:pt x="7" y="4"/>
                    </a:lnTo>
                    <a:lnTo>
                      <a:pt x="8" y="5"/>
                    </a:lnTo>
                    <a:lnTo>
                      <a:pt x="8" y="4"/>
                    </a:lnTo>
                    <a:lnTo>
                      <a:pt x="7" y="3"/>
                    </a:lnTo>
                    <a:lnTo>
                      <a:pt x="8" y="2"/>
                    </a:lnTo>
                    <a:lnTo>
                      <a:pt x="9" y="2"/>
                    </a:lnTo>
                    <a:lnTo>
                      <a:pt x="10" y="2"/>
                    </a:lnTo>
                    <a:lnTo>
                      <a:pt x="10" y="3"/>
                    </a:lnTo>
                    <a:lnTo>
                      <a:pt x="11" y="4"/>
                    </a:lnTo>
                    <a:lnTo>
                      <a:pt x="11" y="5"/>
                    </a:lnTo>
                    <a:lnTo>
                      <a:pt x="12" y="5"/>
                    </a:lnTo>
                    <a:lnTo>
                      <a:pt x="12" y="6"/>
                    </a:lnTo>
                    <a:lnTo>
                      <a:pt x="13" y="6"/>
                    </a:lnTo>
                    <a:lnTo>
                      <a:pt x="13" y="5"/>
                    </a:lnTo>
                    <a:lnTo>
                      <a:pt x="12" y="4"/>
                    </a:lnTo>
                    <a:lnTo>
                      <a:pt x="12" y="3"/>
                    </a:lnTo>
                    <a:lnTo>
                      <a:pt x="11" y="1"/>
                    </a:lnTo>
                    <a:lnTo>
                      <a:pt x="12" y="0"/>
                    </a:lnTo>
                    <a:lnTo>
                      <a:pt x="14" y="0"/>
                    </a:lnTo>
                    <a:lnTo>
                      <a:pt x="14" y="1"/>
                    </a:lnTo>
                    <a:lnTo>
                      <a:pt x="15" y="1"/>
                    </a:lnTo>
                    <a:lnTo>
                      <a:pt x="16" y="2"/>
                    </a:lnTo>
                    <a:lnTo>
                      <a:pt x="16" y="3"/>
                    </a:lnTo>
                    <a:lnTo>
                      <a:pt x="15" y="3"/>
                    </a:lnTo>
                    <a:lnTo>
                      <a:pt x="16" y="3"/>
                    </a:lnTo>
                    <a:lnTo>
                      <a:pt x="17" y="3"/>
                    </a:lnTo>
                    <a:lnTo>
                      <a:pt x="18" y="3"/>
                    </a:lnTo>
                    <a:lnTo>
                      <a:pt x="18" y="4"/>
                    </a:lnTo>
                    <a:lnTo>
                      <a:pt x="19"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61" name="Freeform 414"/>
              <p:cNvSpPr>
                <a:spLocks/>
              </p:cNvSpPr>
              <p:nvPr/>
            </p:nvSpPr>
            <p:spPr bwMode="auto">
              <a:xfrm>
                <a:off x="4943094" y="708970"/>
                <a:ext cx="33143" cy="11047"/>
              </a:xfrm>
              <a:custGeom>
                <a:avLst/>
                <a:gdLst>
                  <a:gd name="T0" fmla="*/ 648 w 3"/>
                  <a:gd name="T1" fmla="*/ 0 h 1"/>
                  <a:gd name="T2" fmla="*/ 432 w 3"/>
                  <a:gd name="T3" fmla="*/ 0 h 1"/>
                  <a:gd name="T4" fmla="*/ 216 w 3"/>
                  <a:gd name="T5" fmla="*/ 0 h 1"/>
                  <a:gd name="T6" fmla="*/ 0 w 3"/>
                  <a:gd name="T7" fmla="*/ 0 h 1"/>
                  <a:gd name="T8" fmla="*/ 0 w 3"/>
                  <a:gd name="T9" fmla="*/ 216 h 1"/>
                  <a:gd name="T10" fmla="*/ 216 w 3"/>
                  <a:gd name="T11" fmla="*/ 216 h 1"/>
                  <a:gd name="T12" fmla="*/ 648 w 3"/>
                  <a:gd name="T13" fmla="*/ 216 h 1"/>
                  <a:gd name="T14" fmla="*/ 648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0"/>
                    </a:moveTo>
                    <a:lnTo>
                      <a:pt x="2" y="0"/>
                    </a:lnTo>
                    <a:lnTo>
                      <a:pt x="1" y="0"/>
                    </a:lnTo>
                    <a:lnTo>
                      <a:pt x="0" y="0"/>
                    </a:lnTo>
                    <a:lnTo>
                      <a:pt x="0" y="1"/>
                    </a:lnTo>
                    <a:lnTo>
                      <a:pt x="1" y="1"/>
                    </a:lnTo>
                    <a:lnTo>
                      <a:pt x="3" y="1"/>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62" name="Freeform 415"/>
              <p:cNvSpPr>
                <a:spLocks/>
              </p:cNvSpPr>
              <p:nvPr/>
            </p:nvSpPr>
            <p:spPr bwMode="auto">
              <a:xfrm>
                <a:off x="4943094" y="708970"/>
                <a:ext cx="33143" cy="11047"/>
              </a:xfrm>
              <a:custGeom>
                <a:avLst/>
                <a:gdLst>
                  <a:gd name="T0" fmla="*/ 648 w 3"/>
                  <a:gd name="T1" fmla="*/ 0 h 1"/>
                  <a:gd name="T2" fmla="*/ 432 w 3"/>
                  <a:gd name="T3" fmla="*/ 0 h 1"/>
                  <a:gd name="T4" fmla="*/ 216 w 3"/>
                  <a:gd name="T5" fmla="*/ 0 h 1"/>
                  <a:gd name="T6" fmla="*/ 0 w 3"/>
                  <a:gd name="T7" fmla="*/ 0 h 1"/>
                  <a:gd name="T8" fmla="*/ 0 w 3"/>
                  <a:gd name="T9" fmla="*/ 216 h 1"/>
                  <a:gd name="T10" fmla="*/ 216 w 3"/>
                  <a:gd name="T11" fmla="*/ 216 h 1"/>
                  <a:gd name="T12" fmla="*/ 648 w 3"/>
                  <a:gd name="T13" fmla="*/ 216 h 1"/>
                  <a:gd name="T14" fmla="*/ 648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0"/>
                    </a:moveTo>
                    <a:lnTo>
                      <a:pt x="2" y="0"/>
                    </a:lnTo>
                    <a:lnTo>
                      <a:pt x="1" y="0"/>
                    </a:lnTo>
                    <a:lnTo>
                      <a:pt x="0" y="0"/>
                    </a:lnTo>
                    <a:lnTo>
                      <a:pt x="0" y="1"/>
                    </a:lnTo>
                    <a:lnTo>
                      <a:pt x="1" y="1"/>
                    </a:lnTo>
                    <a:lnTo>
                      <a:pt x="3" y="1"/>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63" name="Freeform 416"/>
              <p:cNvSpPr>
                <a:spLocks/>
              </p:cNvSpPr>
              <p:nvPr/>
            </p:nvSpPr>
            <p:spPr bwMode="auto">
              <a:xfrm>
                <a:off x="4943094" y="731064"/>
                <a:ext cx="99428" cy="44188"/>
              </a:xfrm>
              <a:custGeom>
                <a:avLst/>
                <a:gdLst>
                  <a:gd name="T0" fmla="*/ 1080 w 9"/>
                  <a:gd name="T1" fmla="*/ 0 h 4"/>
                  <a:gd name="T2" fmla="*/ 864 w 9"/>
                  <a:gd name="T3" fmla="*/ 0 h 4"/>
                  <a:gd name="T4" fmla="*/ 432 w 9"/>
                  <a:gd name="T5" fmla="*/ 0 h 4"/>
                  <a:gd name="T6" fmla="*/ 432 w 9"/>
                  <a:gd name="T7" fmla="*/ 0 h 4"/>
                  <a:gd name="T8" fmla="*/ 0 w 9"/>
                  <a:gd name="T9" fmla="*/ 0 h 4"/>
                  <a:gd name="T10" fmla="*/ 0 w 9"/>
                  <a:gd name="T11" fmla="*/ 0 h 4"/>
                  <a:gd name="T12" fmla="*/ 432 w 9"/>
                  <a:gd name="T13" fmla="*/ 216 h 4"/>
                  <a:gd name="T14" fmla="*/ 216 w 9"/>
                  <a:gd name="T15" fmla="*/ 216 h 4"/>
                  <a:gd name="T16" fmla="*/ 216 w 9"/>
                  <a:gd name="T17" fmla="*/ 648 h 4"/>
                  <a:gd name="T18" fmla="*/ 0 w 9"/>
                  <a:gd name="T19" fmla="*/ 648 h 4"/>
                  <a:gd name="T20" fmla="*/ 0 w 9"/>
                  <a:gd name="T21" fmla="*/ 864 h 4"/>
                  <a:gd name="T22" fmla="*/ 216 w 9"/>
                  <a:gd name="T23" fmla="*/ 864 h 4"/>
                  <a:gd name="T24" fmla="*/ 864 w 9"/>
                  <a:gd name="T25" fmla="*/ 648 h 4"/>
                  <a:gd name="T26" fmla="*/ 1080 w 9"/>
                  <a:gd name="T27" fmla="*/ 648 h 4"/>
                  <a:gd name="T28" fmla="*/ 1080 w 9"/>
                  <a:gd name="T29" fmla="*/ 648 h 4"/>
                  <a:gd name="T30" fmla="*/ 864 w 9"/>
                  <a:gd name="T31" fmla="*/ 864 h 4"/>
                  <a:gd name="T32" fmla="*/ 864 w 9"/>
                  <a:gd name="T33" fmla="*/ 864 h 4"/>
                  <a:gd name="T34" fmla="*/ 1296 w 9"/>
                  <a:gd name="T35" fmla="*/ 864 h 4"/>
                  <a:gd name="T36" fmla="*/ 1512 w 9"/>
                  <a:gd name="T37" fmla="*/ 864 h 4"/>
                  <a:gd name="T38" fmla="*/ 1512 w 9"/>
                  <a:gd name="T39" fmla="*/ 648 h 4"/>
                  <a:gd name="T40" fmla="*/ 1728 w 9"/>
                  <a:gd name="T41" fmla="*/ 432 h 4"/>
                  <a:gd name="T42" fmla="*/ 1944 w 9"/>
                  <a:gd name="T43" fmla="*/ 432 h 4"/>
                  <a:gd name="T44" fmla="*/ 1944 w 9"/>
                  <a:gd name="T45" fmla="*/ 432 h 4"/>
                  <a:gd name="T46" fmla="*/ 1728 w 9"/>
                  <a:gd name="T47" fmla="*/ 216 h 4"/>
                  <a:gd name="T48" fmla="*/ 1728 w 9"/>
                  <a:gd name="T49" fmla="*/ 432 h 4"/>
                  <a:gd name="T50" fmla="*/ 1296 w 9"/>
                  <a:gd name="T51" fmla="*/ 432 h 4"/>
                  <a:gd name="T52" fmla="*/ 1296 w 9"/>
                  <a:gd name="T53" fmla="*/ 216 h 4"/>
                  <a:gd name="T54" fmla="*/ 1080 w 9"/>
                  <a:gd name="T55" fmla="*/ 216 h 4"/>
                  <a:gd name="T56" fmla="*/ 1296 w 9"/>
                  <a:gd name="T57" fmla="*/ 0 h 4"/>
                  <a:gd name="T58" fmla="*/ 1080 w 9"/>
                  <a:gd name="T59" fmla="*/ 0 h 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
                  <a:gd name="T91" fmla="*/ 0 h 4"/>
                  <a:gd name="T92" fmla="*/ 9 w 9"/>
                  <a:gd name="T93" fmla="*/ 4 h 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 h="4">
                    <a:moveTo>
                      <a:pt x="5" y="0"/>
                    </a:moveTo>
                    <a:lnTo>
                      <a:pt x="4" y="0"/>
                    </a:lnTo>
                    <a:lnTo>
                      <a:pt x="2" y="0"/>
                    </a:lnTo>
                    <a:lnTo>
                      <a:pt x="0" y="0"/>
                    </a:lnTo>
                    <a:lnTo>
                      <a:pt x="2" y="1"/>
                    </a:lnTo>
                    <a:lnTo>
                      <a:pt x="1" y="1"/>
                    </a:lnTo>
                    <a:lnTo>
                      <a:pt x="1" y="3"/>
                    </a:lnTo>
                    <a:lnTo>
                      <a:pt x="0" y="3"/>
                    </a:lnTo>
                    <a:lnTo>
                      <a:pt x="0" y="4"/>
                    </a:lnTo>
                    <a:lnTo>
                      <a:pt x="1" y="4"/>
                    </a:lnTo>
                    <a:lnTo>
                      <a:pt x="4" y="3"/>
                    </a:lnTo>
                    <a:lnTo>
                      <a:pt x="5" y="3"/>
                    </a:lnTo>
                    <a:lnTo>
                      <a:pt x="4" y="4"/>
                    </a:lnTo>
                    <a:lnTo>
                      <a:pt x="6" y="4"/>
                    </a:lnTo>
                    <a:lnTo>
                      <a:pt x="7" y="4"/>
                    </a:lnTo>
                    <a:lnTo>
                      <a:pt x="7" y="3"/>
                    </a:lnTo>
                    <a:lnTo>
                      <a:pt x="8" y="2"/>
                    </a:lnTo>
                    <a:lnTo>
                      <a:pt x="9" y="2"/>
                    </a:lnTo>
                    <a:lnTo>
                      <a:pt x="8" y="1"/>
                    </a:lnTo>
                    <a:lnTo>
                      <a:pt x="8" y="2"/>
                    </a:lnTo>
                    <a:lnTo>
                      <a:pt x="6" y="2"/>
                    </a:lnTo>
                    <a:lnTo>
                      <a:pt x="6" y="1"/>
                    </a:lnTo>
                    <a:lnTo>
                      <a:pt x="5" y="1"/>
                    </a:lnTo>
                    <a:lnTo>
                      <a:pt x="6" y="0"/>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64" name="Freeform 417"/>
              <p:cNvSpPr>
                <a:spLocks/>
              </p:cNvSpPr>
              <p:nvPr/>
            </p:nvSpPr>
            <p:spPr bwMode="auto">
              <a:xfrm>
                <a:off x="4943094" y="731064"/>
                <a:ext cx="99428" cy="44188"/>
              </a:xfrm>
              <a:custGeom>
                <a:avLst/>
                <a:gdLst>
                  <a:gd name="T0" fmla="*/ 1080 w 9"/>
                  <a:gd name="T1" fmla="*/ 0 h 4"/>
                  <a:gd name="T2" fmla="*/ 864 w 9"/>
                  <a:gd name="T3" fmla="*/ 0 h 4"/>
                  <a:gd name="T4" fmla="*/ 432 w 9"/>
                  <a:gd name="T5" fmla="*/ 0 h 4"/>
                  <a:gd name="T6" fmla="*/ 432 w 9"/>
                  <a:gd name="T7" fmla="*/ 0 h 4"/>
                  <a:gd name="T8" fmla="*/ 0 w 9"/>
                  <a:gd name="T9" fmla="*/ 0 h 4"/>
                  <a:gd name="T10" fmla="*/ 0 w 9"/>
                  <a:gd name="T11" fmla="*/ 0 h 4"/>
                  <a:gd name="T12" fmla="*/ 432 w 9"/>
                  <a:gd name="T13" fmla="*/ 216 h 4"/>
                  <a:gd name="T14" fmla="*/ 216 w 9"/>
                  <a:gd name="T15" fmla="*/ 216 h 4"/>
                  <a:gd name="T16" fmla="*/ 216 w 9"/>
                  <a:gd name="T17" fmla="*/ 648 h 4"/>
                  <a:gd name="T18" fmla="*/ 0 w 9"/>
                  <a:gd name="T19" fmla="*/ 648 h 4"/>
                  <a:gd name="T20" fmla="*/ 0 w 9"/>
                  <a:gd name="T21" fmla="*/ 864 h 4"/>
                  <a:gd name="T22" fmla="*/ 216 w 9"/>
                  <a:gd name="T23" fmla="*/ 864 h 4"/>
                  <a:gd name="T24" fmla="*/ 864 w 9"/>
                  <a:gd name="T25" fmla="*/ 648 h 4"/>
                  <a:gd name="T26" fmla="*/ 1080 w 9"/>
                  <a:gd name="T27" fmla="*/ 648 h 4"/>
                  <a:gd name="T28" fmla="*/ 1080 w 9"/>
                  <a:gd name="T29" fmla="*/ 648 h 4"/>
                  <a:gd name="T30" fmla="*/ 864 w 9"/>
                  <a:gd name="T31" fmla="*/ 864 h 4"/>
                  <a:gd name="T32" fmla="*/ 864 w 9"/>
                  <a:gd name="T33" fmla="*/ 864 h 4"/>
                  <a:gd name="T34" fmla="*/ 1296 w 9"/>
                  <a:gd name="T35" fmla="*/ 864 h 4"/>
                  <a:gd name="T36" fmla="*/ 1512 w 9"/>
                  <a:gd name="T37" fmla="*/ 864 h 4"/>
                  <a:gd name="T38" fmla="*/ 1512 w 9"/>
                  <a:gd name="T39" fmla="*/ 648 h 4"/>
                  <a:gd name="T40" fmla="*/ 1728 w 9"/>
                  <a:gd name="T41" fmla="*/ 432 h 4"/>
                  <a:gd name="T42" fmla="*/ 1944 w 9"/>
                  <a:gd name="T43" fmla="*/ 432 h 4"/>
                  <a:gd name="T44" fmla="*/ 1944 w 9"/>
                  <a:gd name="T45" fmla="*/ 432 h 4"/>
                  <a:gd name="T46" fmla="*/ 1728 w 9"/>
                  <a:gd name="T47" fmla="*/ 216 h 4"/>
                  <a:gd name="T48" fmla="*/ 1728 w 9"/>
                  <a:gd name="T49" fmla="*/ 432 h 4"/>
                  <a:gd name="T50" fmla="*/ 1296 w 9"/>
                  <a:gd name="T51" fmla="*/ 432 h 4"/>
                  <a:gd name="T52" fmla="*/ 1296 w 9"/>
                  <a:gd name="T53" fmla="*/ 216 h 4"/>
                  <a:gd name="T54" fmla="*/ 1080 w 9"/>
                  <a:gd name="T55" fmla="*/ 216 h 4"/>
                  <a:gd name="T56" fmla="*/ 1296 w 9"/>
                  <a:gd name="T57" fmla="*/ 0 h 4"/>
                  <a:gd name="T58" fmla="*/ 1080 w 9"/>
                  <a:gd name="T59" fmla="*/ 0 h 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
                  <a:gd name="T91" fmla="*/ 0 h 4"/>
                  <a:gd name="T92" fmla="*/ 9 w 9"/>
                  <a:gd name="T93" fmla="*/ 4 h 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 h="4">
                    <a:moveTo>
                      <a:pt x="5" y="0"/>
                    </a:moveTo>
                    <a:lnTo>
                      <a:pt x="4" y="0"/>
                    </a:lnTo>
                    <a:lnTo>
                      <a:pt x="2" y="0"/>
                    </a:lnTo>
                    <a:lnTo>
                      <a:pt x="0" y="0"/>
                    </a:lnTo>
                    <a:lnTo>
                      <a:pt x="2" y="1"/>
                    </a:lnTo>
                    <a:lnTo>
                      <a:pt x="1" y="1"/>
                    </a:lnTo>
                    <a:lnTo>
                      <a:pt x="1" y="3"/>
                    </a:lnTo>
                    <a:lnTo>
                      <a:pt x="0" y="3"/>
                    </a:lnTo>
                    <a:lnTo>
                      <a:pt x="0" y="4"/>
                    </a:lnTo>
                    <a:lnTo>
                      <a:pt x="1" y="4"/>
                    </a:lnTo>
                    <a:lnTo>
                      <a:pt x="4" y="3"/>
                    </a:lnTo>
                    <a:lnTo>
                      <a:pt x="5" y="3"/>
                    </a:lnTo>
                    <a:lnTo>
                      <a:pt x="4" y="4"/>
                    </a:lnTo>
                    <a:lnTo>
                      <a:pt x="6" y="4"/>
                    </a:lnTo>
                    <a:lnTo>
                      <a:pt x="7" y="4"/>
                    </a:lnTo>
                    <a:lnTo>
                      <a:pt x="7" y="3"/>
                    </a:lnTo>
                    <a:lnTo>
                      <a:pt x="8" y="2"/>
                    </a:lnTo>
                    <a:lnTo>
                      <a:pt x="9" y="2"/>
                    </a:lnTo>
                    <a:lnTo>
                      <a:pt x="8" y="1"/>
                    </a:lnTo>
                    <a:lnTo>
                      <a:pt x="8" y="2"/>
                    </a:lnTo>
                    <a:lnTo>
                      <a:pt x="6" y="2"/>
                    </a:lnTo>
                    <a:lnTo>
                      <a:pt x="6" y="1"/>
                    </a:lnTo>
                    <a:lnTo>
                      <a:pt x="5" y="1"/>
                    </a:lnTo>
                    <a:lnTo>
                      <a:pt x="6" y="0"/>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65" name="Freeform 418"/>
              <p:cNvSpPr>
                <a:spLocks/>
              </p:cNvSpPr>
              <p:nvPr/>
            </p:nvSpPr>
            <p:spPr bwMode="auto">
              <a:xfrm>
                <a:off x="4932046" y="675829"/>
                <a:ext cx="11048" cy="11047"/>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66" name="Freeform 419"/>
              <p:cNvSpPr>
                <a:spLocks/>
              </p:cNvSpPr>
              <p:nvPr/>
            </p:nvSpPr>
            <p:spPr bwMode="auto">
              <a:xfrm>
                <a:off x="4932046" y="675829"/>
                <a:ext cx="11048" cy="11047"/>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67" name="Freeform 420"/>
              <p:cNvSpPr>
                <a:spLocks/>
              </p:cNvSpPr>
              <p:nvPr/>
            </p:nvSpPr>
            <p:spPr bwMode="auto">
              <a:xfrm>
                <a:off x="4677951" y="697923"/>
                <a:ext cx="44190" cy="33141"/>
              </a:xfrm>
              <a:custGeom>
                <a:avLst/>
                <a:gdLst>
                  <a:gd name="T0" fmla="*/ 216 w 4"/>
                  <a:gd name="T1" fmla="*/ 216 h 3"/>
                  <a:gd name="T2" fmla="*/ 216 w 4"/>
                  <a:gd name="T3" fmla="*/ 0 h 3"/>
                  <a:gd name="T4" fmla="*/ 0 w 4"/>
                  <a:gd name="T5" fmla="*/ 0 h 3"/>
                  <a:gd name="T6" fmla="*/ 216 w 4"/>
                  <a:gd name="T7" fmla="*/ 0 h 3"/>
                  <a:gd name="T8" fmla="*/ 432 w 4"/>
                  <a:gd name="T9" fmla="*/ 0 h 3"/>
                  <a:gd name="T10" fmla="*/ 432 w 4"/>
                  <a:gd name="T11" fmla="*/ 216 h 3"/>
                  <a:gd name="T12" fmla="*/ 864 w 4"/>
                  <a:gd name="T13" fmla="*/ 432 h 3"/>
                  <a:gd name="T14" fmla="*/ 864 w 4"/>
                  <a:gd name="T15" fmla="*/ 432 h 3"/>
                  <a:gd name="T16" fmla="*/ 864 w 4"/>
                  <a:gd name="T17" fmla="*/ 648 h 3"/>
                  <a:gd name="T18" fmla="*/ 648 w 4"/>
                  <a:gd name="T19" fmla="*/ 648 h 3"/>
                  <a:gd name="T20" fmla="*/ 432 w 4"/>
                  <a:gd name="T21" fmla="*/ 432 h 3"/>
                  <a:gd name="T22" fmla="*/ 216 w 4"/>
                  <a:gd name="T23" fmla="*/ 432 h 3"/>
                  <a:gd name="T24" fmla="*/ 216 w 4"/>
                  <a:gd name="T25" fmla="*/ 216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1" y="1"/>
                    </a:moveTo>
                    <a:lnTo>
                      <a:pt x="1" y="0"/>
                    </a:lnTo>
                    <a:lnTo>
                      <a:pt x="0" y="0"/>
                    </a:lnTo>
                    <a:lnTo>
                      <a:pt x="1" y="0"/>
                    </a:lnTo>
                    <a:lnTo>
                      <a:pt x="2" y="0"/>
                    </a:lnTo>
                    <a:lnTo>
                      <a:pt x="2" y="1"/>
                    </a:lnTo>
                    <a:lnTo>
                      <a:pt x="4" y="2"/>
                    </a:lnTo>
                    <a:lnTo>
                      <a:pt x="4" y="3"/>
                    </a:lnTo>
                    <a:lnTo>
                      <a:pt x="3" y="3"/>
                    </a:lnTo>
                    <a:lnTo>
                      <a:pt x="2" y="2"/>
                    </a:lnTo>
                    <a:lnTo>
                      <a:pt x="1" y="2"/>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68" name="Freeform 421"/>
              <p:cNvSpPr>
                <a:spLocks/>
              </p:cNvSpPr>
              <p:nvPr/>
            </p:nvSpPr>
            <p:spPr bwMode="auto">
              <a:xfrm>
                <a:off x="4677951" y="697923"/>
                <a:ext cx="44190" cy="33141"/>
              </a:xfrm>
              <a:custGeom>
                <a:avLst/>
                <a:gdLst>
                  <a:gd name="T0" fmla="*/ 216 w 4"/>
                  <a:gd name="T1" fmla="*/ 216 h 3"/>
                  <a:gd name="T2" fmla="*/ 216 w 4"/>
                  <a:gd name="T3" fmla="*/ 0 h 3"/>
                  <a:gd name="T4" fmla="*/ 0 w 4"/>
                  <a:gd name="T5" fmla="*/ 0 h 3"/>
                  <a:gd name="T6" fmla="*/ 216 w 4"/>
                  <a:gd name="T7" fmla="*/ 0 h 3"/>
                  <a:gd name="T8" fmla="*/ 432 w 4"/>
                  <a:gd name="T9" fmla="*/ 0 h 3"/>
                  <a:gd name="T10" fmla="*/ 432 w 4"/>
                  <a:gd name="T11" fmla="*/ 216 h 3"/>
                  <a:gd name="T12" fmla="*/ 864 w 4"/>
                  <a:gd name="T13" fmla="*/ 432 h 3"/>
                  <a:gd name="T14" fmla="*/ 864 w 4"/>
                  <a:gd name="T15" fmla="*/ 432 h 3"/>
                  <a:gd name="T16" fmla="*/ 864 w 4"/>
                  <a:gd name="T17" fmla="*/ 648 h 3"/>
                  <a:gd name="T18" fmla="*/ 648 w 4"/>
                  <a:gd name="T19" fmla="*/ 648 h 3"/>
                  <a:gd name="T20" fmla="*/ 432 w 4"/>
                  <a:gd name="T21" fmla="*/ 432 h 3"/>
                  <a:gd name="T22" fmla="*/ 216 w 4"/>
                  <a:gd name="T23" fmla="*/ 432 h 3"/>
                  <a:gd name="T24" fmla="*/ 216 w 4"/>
                  <a:gd name="T25" fmla="*/ 216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1" y="1"/>
                    </a:moveTo>
                    <a:lnTo>
                      <a:pt x="1" y="0"/>
                    </a:lnTo>
                    <a:lnTo>
                      <a:pt x="0" y="0"/>
                    </a:lnTo>
                    <a:lnTo>
                      <a:pt x="1" y="0"/>
                    </a:lnTo>
                    <a:lnTo>
                      <a:pt x="2" y="0"/>
                    </a:lnTo>
                    <a:lnTo>
                      <a:pt x="2" y="1"/>
                    </a:lnTo>
                    <a:lnTo>
                      <a:pt x="4" y="2"/>
                    </a:lnTo>
                    <a:lnTo>
                      <a:pt x="4" y="3"/>
                    </a:lnTo>
                    <a:lnTo>
                      <a:pt x="3" y="3"/>
                    </a:lnTo>
                    <a:lnTo>
                      <a:pt x="2" y="2"/>
                    </a:lnTo>
                    <a:lnTo>
                      <a:pt x="1" y="2"/>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69" name="Freeform 422"/>
              <p:cNvSpPr>
                <a:spLocks/>
              </p:cNvSpPr>
              <p:nvPr/>
            </p:nvSpPr>
            <p:spPr bwMode="auto">
              <a:xfrm>
                <a:off x="5904236" y="1128752"/>
                <a:ext cx="44190" cy="22094"/>
              </a:xfrm>
              <a:custGeom>
                <a:avLst/>
                <a:gdLst>
                  <a:gd name="T0" fmla="*/ 216 w 4"/>
                  <a:gd name="T1" fmla="*/ 0 h 2"/>
                  <a:gd name="T2" fmla="*/ 864 w 4"/>
                  <a:gd name="T3" fmla="*/ 216 h 2"/>
                  <a:gd name="T4" fmla="*/ 864 w 4"/>
                  <a:gd name="T5" fmla="*/ 432 h 2"/>
                  <a:gd name="T6" fmla="*/ 648 w 4"/>
                  <a:gd name="T7" fmla="*/ 432 h 2"/>
                  <a:gd name="T8" fmla="*/ 216 w 4"/>
                  <a:gd name="T9" fmla="*/ 216 h 2"/>
                  <a:gd name="T10" fmla="*/ 0 w 4"/>
                  <a:gd name="T11" fmla="*/ 0 h 2"/>
                  <a:gd name="T12" fmla="*/ 216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0"/>
                    </a:moveTo>
                    <a:lnTo>
                      <a:pt x="4" y="1"/>
                    </a:lnTo>
                    <a:lnTo>
                      <a:pt x="4" y="2"/>
                    </a:lnTo>
                    <a:lnTo>
                      <a:pt x="3" y="2"/>
                    </a:lnTo>
                    <a:lnTo>
                      <a:pt x="1"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70" name="Freeform 423"/>
              <p:cNvSpPr>
                <a:spLocks/>
              </p:cNvSpPr>
              <p:nvPr/>
            </p:nvSpPr>
            <p:spPr bwMode="auto">
              <a:xfrm>
                <a:off x="5904236" y="1128752"/>
                <a:ext cx="44190" cy="22094"/>
              </a:xfrm>
              <a:custGeom>
                <a:avLst/>
                <a:gdLst>
                  <a:gd name="T0" fmla="*/ 216 w 4"/>
                  <a:gd name="T1" fmla="*/ 0 h 2"/>
                  <a:gd name="T2" fmla="*/ 864 w 4"/>
                  <a:gd name="T3" fmla="*/ 216 h 2"/>
                  <a:gd name="T4" fmla="*/ 864 w 4"/>
                  <a:gd name="T5" fmla="*/ 432 h 2"/>
                  <a:gd name="T6" fmla="*/ 648 w 4"/>
                  <a:gd name="T7" fmla="*/ 432 h 2"/>
                  <a:gd name="T8" fmla="*/ 216 w 4"/>
                  <a:gd name="T9" fmla="*/ 216 h 2"/>
                  <a:gd name="T10" fmla="*/ 0 w 4"/>
                  <a:gd name="T11" fmla="*/ 0 h 2"/>
                  <a:gd name="T12" fmla="*/ 216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0"/>
                    </a:moveTo>
                    <a:lnTo>
                      <a:pt x="4" y="1"/>
                    </a:lnTo>
                    <a:lnTo>
                      <a:pt x="4" y="2"/>
                    </a:lnTo>
                    <a:lnTo>
                      <a:pt x="3" y="2"/>
                    </a:lnTo>
                    <a:lnTo>
                      <a:pt x="1"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71" name="Freeform 424"/>
              <p:cNvSpPr>
                <a:spLocks/>
              </p:cNvSpPr>
              <p:nvPr/>
            </p:nvSpPr>
            <p:spPr bwMode="auto">
              <a:xfrm>
                <a:off x="5771664" y="797345"/>
                <a:ext cx="408761" cy="187797"/>
              </a:xfrm>
              <a:custGeom>
                <a:avLst/>
                <a:gdLst>
                  <a:gd name="T0" fmla="*/ 7776 w 37"/>
                  <a:gd name="T1" fmla="*/ 0 h 17"/>
                  <a:gd name="T2" fmla="*/ 7776 w 37"/>
                  <a:gd name="T3" fmla="*/ 432 h 17"/>
                  <a:gd name="T4" fmla="*/ 7128 w 37"/>
                  <a:gd name="T5" fmla="*/ 648 h 17"/>
                  <a:gd name="T6" fmla="*/ 5832 w 37"/>
                  <a:gd name="T7" fmla="*/ 864 h 17"/>
                  <a:gd name="T8" fmla="*/ 5184 w 37"/>
                  <a:gd name="T9" fmla="*/ 1080 h 17"/>
                  <a:gd name="T10" fmla="*/ 4752 w 37"/>
                  <a:gd name="T11" fmla="*/ 1296 h 17"/>
                  <a:gd name="T12" fmla="*/ 4104 w 37"/>
                  <a:gd name="T13" fmla="*/ 1512 h 17"/>
                  <a:gd name="T14" fmla="*/ 3672 w 37"/>
                  <a:gd name="T15" fmla="*/ 1944 h 17"/>
                  <a:gd name="T16" fmla="*/ 3240 w 37"/>
                  <a:gd name="T17" fmla="*/ 2160 h 17"/>
                  <a:gd name="T18" fmla="*/ 2808 w 37"/>
                  <a:gd name="T19" fmla="*/ 2376 h 17"/>
                  <a:gd name="T20" fmla="*/ 2592 w 37"/>
                  <a:gd name="T21" fmla="*/ 2592 h 17"/>
                  <a:gd name="T22" fmla="*/ 2160 w 37"/>
                  <a:gd name="T23" fmla="*/ 2808 h 17"/>
                  <a:gd name="T24" fmla="*/ 1728 w 37"/>
                  <a:gd name="T25" fmla="*/ 3672 h 17"/>
                  <a:gd name="T26" fmla="*/ 1080 w 37"/>
                  <a:gd name="T27" fmla="*/ 3456 h 17"/>
                  <a:gd name="T28" fmla="*/ 432 w 37"/>
                  <a:gd name="T29" fmla="*/ 3240 h 17"/>
                  <a:gd name="T30" fmla="*/ 1080 w 37"/>
                  <a:gd name="T31" fmla="*/ 3024 h 17"/>
                  <a:gd name="T32" fmla="*/ 432 w 37"/>
                  <a:gd name="T33" fmla="*/ 3240 h 17"/>
                  <a:gd name="T34" fmla="*/ 216 w 37"/>
                  <a:gd name="T35" fmla="*/ 2808 h 17"/>
                  <a:gd name="T36" fmla="*/ 648 w 37"/>
                  <a:gd name="T37" fmla="*/ 2592 h 17"/>
                  <a:gd name="T38" fmla="*/ 1080 w 37"/>
                  <a:gd name="T39" fmla="*/ 2592 h 17"/>
                  <a:gd name="T40" fmla="*/ 1080 w 37"/>
                  <a:gd name="T41" fmla="*/ 2376 h 17"/>
                  <a:gd name="T42" fmla="*/ 1512 w 37"/>
                  <a:gd name="T43" fmla="*/ 2160 h 17"/>
                  <a:gd name="T44" fmla="*/ 1296 w 37"/>
                  <a:gd name="T45" fmla="*/ 1944 h 17"/>
                  <a:gd name="T46" fmla="*/ 1296 w 37"/>
                  <a:gd name="T47" fmla="*/ 1944 h 17"/>
                  <a:gd name="T48" fmla="*/ 1080 w 37"/>
                  <a:gd name="T49" fmla="*/ 1512 h 17"/>
                  <a:gd name="T50" fmla="*/ 1512 w 37"/>
                  <a:gd name="T51" fmla="*/ 1512 h 17"/>
                  <a:gd name="T52" fmla="*/ 1944 w 37"/>
                  <a:gd name="T53" fmla="*/ 1296 h 17"/>
                  <a:gd name="T54" fmla="*/ 2376 w 37"/>
                  <a:gd name="T55" fmla="*/ 1080 h 17"/>
                  <a:gd name="T56" fmla="*/ 2592 w 37"/>
                  <a:gd name="T57" fmla="*/ 1080 h 17"/>
                  <a:gd name="T58" fmla="*/ 3456 w 37"/>
                  <a:gd name="T59" fmla="*/ 648 h 17"/>
                  <a:gd name="T60" fmla="*/ 3672 w 37"/>
                  <a:gd name="T61" fmla="*/ 864 h 17"/>
                  <a:gd name="T62" fmla="*/ 3672 w 37"/>
                  <a:gd name="T63" fmla="*/ 648 h 17"/>
                  <a:gd name="T64" fmla="*/ 4536 w 37"/>
                  <a:gd name="T65" fmla="*/ 648 h 17"/>
                  <a:gd name="T66" fmla="*/ 4968 w 37"/>
                  <a:gd name="T67" fmla="*/ 432 h 17"/>
                  <a:gd name="T68" fmla="*/ 6264 w 37"/>
                  <a:gd name="T69" fmla="*/ 0 h 17"/>
                  <a:gd name="T70" fmla="*/ 7128 w 37"/>
                  <a:gd name="T71" fmla="*/ 0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
                  <a:gd name="T109" fmla="*/ 0 h 17"/>
                  <a:gd name="T110" fmla="*/ 37 w 37"/>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 h="17">
                    <a:moveTo>
                      <a:pt x="33" y="0"/>
                    </a:moveTo>
                    <a:lnTo>
                      <a:pt x="36" y="0"/>
                    </a:lnTo>
                    <a:lnTo>
                      <a:pt x="37" y="1"/>
                    </a:lnTo>
                    <a:lnTo>
                      <a:pt x="36" y="2"/>
                    </a:lnTo>
                    <a:lnTo>
                      <a:pt x="36" y="3"/>
                    </a:lnTo>
                    <a:lnTo>
                      <a:pt x="33" y="3"/>
                    </a:lnTo>
                    <a:lnTo>
                      <a:pt x="30" y="4"/>
                    </a:lnTo>
                    <a:lnTo>
                      <a:pt x="27" y="4"/>
                    </a:lnTo>
                    <a:lnTo>
                      <a:pt x="26" y="5"/>
                    </a:lnTo>
                    <a:lnTo>
                      <a:pt x="24" y="5"/>
                    </a:lnTo>
                    <a:lnTo>
                      <a:pt x="22" y="6"/>
                    </a:lnTo>
                    <a:lnTo>
                      <a:pt x="20" y="6"/>
                    </a:lnTo>
                    <a:lnTo>
                      <a:pt x="19" y="7"/>
                    </a:lnTo>
                    <a:lnTo>
                      <a:pt x="17" y="8"/>
                    </a:lnTo>
                    <a:lnTo>
                      <a:pt x="17" y="9"/>
                    </a:lnTo>
                    <a:lnTo>
                      <a:pt x="16" y="9"/>
                    </a:lnTo>
                    <a:lnTo>
                      <a:pt x="15" y="10"/>
                    </a:lnTo>
                    <a:lnTo>
                      <a:pt x="13" y="10"/>
                    </a:lnTo>
                    <a:lnTo>
                      <a:pt x="13" y="11"/>
                    </a:lnTo>
                    <a:lnTo>
                      <a:pt x="12" y="11"/>
                    </a:lnTo>
                    <a:lnTo>
                      <a:pt x="12" y="12"/>
                    </a:lnTo>
                    <a:lnTo>
                      <a:pt x="11" y="12"/>
                    </a:lnTo>
                    <a:lnTo>
                      <a:pt x="10" y="13"/>
                    </a:lnTo>
                    <a:lnTo>
                      <a:pt x="10" y="14"/>
                    </a:lnTo>
                    <a:lnTo>
                      <a:pt x="8" y="17"/>
                    </a:lnTo>
                    <a:lnTo>
                      <a:pt x="6" y="16"/>
                    </a:lnTo>
                    <a:lnTo>
                      <a:pt x="5" y="16"/>
                    </a:lnTo>
                    <a:lnTo>
                      <a:pt x="3" y="16"/>
                    </a:lnTo>
                    <a:lnTo>
                      <a:pt x="2" y="15"/>
                    </a:lnTo>
                    <a:lnTo>
                      <a:pt x="3" y="15"/>
                    </a:lnTo>
                    <a:lnTo>
                      <a:pt x="5" y="14"/>
                    </a:lnTo>
                    <a:lnTo>
                      <a:pt x="2" y="15"/>
                    </a:lnTo>
                    <a:lnTo>
                      <a:pt x="0" y="14"/>
                    </a:lnTo>
                    <a:lnTo>
                      <a:pt x="1" y="13"/>
                    </a:lnTo>
                    <a:lnTo>
                      <a:pt x="2" y="13"/>
                    </a:lnTo>
                    <a:lnTo>
                      <a:pt x="3" y="12"/>
                    </a:lnTo>
                    <a:lnTo>
                      <a:pt x="4" y="12"/>
                    </a:lnTo>
                    <a:cubicBezTo>
                      <a:pt x="4" y="12"/>
                      <a:pt x="4" y="12"/>
                      <a:pt x="5" y="12"/>
                    </a:cubicBezTo>
                    <a:cubicBezTo>
                      <a:pt x="5" y="13"/>
                      <a:pt x="6" y="12"/>
                      <a:pt x="6" y="12"/>
                    </a:cubicBezTo>
                    <a:lnTo>
                      <a:pt x="5" y="11"/>
                    </a:lnTo>
                    <a:lnTo>
                      <a:pt x="7" y="10"/>
                    </a:lnTo>
                    <a:lnTo>
                      <a:pt x="6" y="10"/>
                    </a:lnTo>
                    <a:lnTo>
                      <a:pt x="6" y="9"/>
                    </a:lnTo>
                    <a:lnTo>
                      <a:pt x="7" y="9"/>
                    </a:lnTo>
                    <a:lnTo>
                      <a:pt x="6" y="9"/>
                    </a:lnTo>
                    <a:lnTo>
                      <a:pt x="5" y="8"/>
                    </a:lnTo>
                    <a:lnTo>
                      <a:pt x="5" y="7"/>
                    </a:lnTo>
                    <a:lnTo>
                      <a:pt x="6" y="7"/>
                    </a:lnTo>
                    <a:lnTo>
                      <a:pt x="7" y="7"/>
                    </a:lnTo>
                    <a:lnTo>
                      <a:pt x="9" y="7"/>
                    </a:lnTo>
                    <a:lnTo>
                      <a:pt x="9" y="6"/>
                    </a:lnTo>
                    <a:lnTo>
                      <a:pt x="11" y="6"/>
                    </a:lnTo>
                    <a:lnTo>
                      <a:pt x="11" y="5"/>
                    </a:lnTo>
                    <a:lnTo>
                      <a:pt x="12" y="5"/>
                    </a:lnTo>
                    <a:lnTo>
                      <a:pt x="14" y="4"/>
                    </a:lnTo>
                    <a:lnTo>
                      <a:pt x="16" y="3"/>
                    </a:lnTo>
                    <a:lnTo>
                      <a:pt x="17" y="3"/>
                    </a:lnTo>
                    <a:lnTo>
                      <a:pt x="17" y="4"/>
                    </a:lnTo>
                    <a:lnTo>
                      <a:pt x="18" y="4"/>
                    </a:lnTo>
                    <a:lnTo>
                      <a:pt x="17" y="3"/>
                    </a:lnTo>
                    <a:lnTo>
                      <a:pt x="18" y="3"/>
                    </a:lnTo>
                    <a:lnTo>
                      <a:pt x="21" y="3"/>
                    </a:lnTo>
                    <a:lnTo>
                      <a:pt x="23" y="2"/>
                    </a:lnTo>
                    <a:lnTo>
                      <a:pt x="29" y="1"/>
                    </a:lnTo>
                    <a:lnTo>
                      <a:pt x="29" y="0"/>
                    </a:lnTo>
                    <a:lnTo>
                      <a:pt x="31" y="0"/>
                    </a:lnTo>
                    <a:lnTo>
                      <a:pt x="3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72" name="Freeform 425"/>
              <p:cNvSpPr>
                <a:spLocks/>
              </p:cNvSpPr>
              <p:nvPr/>
            </p:nvSpPr>
            <p:spPr bwMode="auto">
              <a:xfrm>
                <a:off x="5771664" y="797345"/>
                <a:ext cx="408761" cy="187797"/>
              </a:xfrm>
              <a:custGeom>
                <a:avLst/>
                <a:gdLst>
                  <a:gd name="T0" fmla="*/ 7776 w 37"/>
                  <a:gd name="T1" fmla="*/ 0 h 17"/>
                  <a:gd name="T2" fmla="*/ 7776 w 37"/>
                  <a:gd name="T3" fmla="*/ 432 h 17"/>
                  <a:gd name="T4" fmla="*/ 7128 w 37"/>
                  <a:gd name="T5" fmla="*/ 648 h 17"/>
                  <a:gd name="T6" fmla="*/ 5832 w 37"/>
                  <a:gd name="T7" fmla="*/ 864 h 17"/>
                  <a:gd name="T8" fmla="*/ 5184 w 37"/>
                  <a:gd name="T9" fmla="*/ 1080 h 17"/>
                  <a:gd name="T10" fmla="*/ 4752 w 37"/>
                  <a:gd name="T11" fmla="*/ 1296 h 17"/>
                  <a:gd name="T12" fmla="*/ 4104 w 37"/>
                  <a:gd name="T13" fmla="*/ 1512 h 17"/>
                  <a:gd name="T14" fmla="*/ 3672 w 37"/>
                  <a:gd name="T15" fmla="*/ 1944 h 17"/>
                  <a:gd name="T16" fmla="*/ 3240 w 37"/>
                  <a:gd name="T17" fmla="*/ 2160 h 17"/>
                  <a:gd name="T18" fmla="*/ 2808 w 37"/>
                  <a:gd name="T19" fmla="*/ 2376 h 17"/>
                  <a:gd name="T20" fmla="*/ 2592 w 37"/>
                  <a:gd name="T21" fmla="*/ 2592 h 17"/>
                  <a:gd name="T22" fmla="*/ 2160 w 37"/>
                  <a:gd name="T23" fmla="*/ 2808 h 17"/>
                  <a:gd name="T24" fmla="*/ 1728 w 37"/>
                  <a:gd name="T25" fmla="*/ 3672 h 17"/>
                  <a:gd name="T26" fmla="*/ 1080 w 37"/>
                  <a:gd name="T27" fmla="*/ 3456 h 17"/>
                  <a:gd name="T28" fmla="*/ 432 w 37"/>
                  <a:gd name="T29" fmla="*/ 3240 h 17"/>
                  <a:gd name="T30" fmla="*/ 1080 w 37"/>
                  <a:gd name="T31" fmla="*/ 3024 h 17"/>
                  <a:gd name="T32" fmla="*/ 432 w 37"/>
                  <a:gd name="T33" fmla="*/ 3240 h 17"/>
                  <a:gd name="T34" fmla="*/ 216 w 37"/>
                  <a:gd name="T35" fmla="*/ 2808 h 17"/>
                  <a:gd name="T36" fmla="*/ 648 w 37"/>
                  <a:gd name="T37" fmla="*/ 2592 h 17"/>
                  <a:gd name="T38" fmla="*/ 1080 w 37"/>
                  <a:gd name="T39" fmla="*/ 2592 h 17"/>
                  <a:gd name="T40" fmla="*/ 1080 w 37"/>
                  <a:gd name="T41" fmla="*/ 2376 h 17"/>
                  <a:gd name="T42" fmla="*/ 1512 w 37"/>
                  <a:gd name="T43" fmla="*/ 2160 h 17"/>
                  <a:gd name="T44" fmla="*/ 1296 w 37"/>
                  <a:gd name="T45" fmla="*/ 1944 h 17"/>
                  <a:gd name="T46" fmla="*/ 1296 w 37"/>
                  <a:gd name="T47" fmla="*/ 1944 h 17"/>
                  <a:gd name="T48" fmla="*/ 1080 w 37"/>
                  <a:gd name="T49" fmla="*/ 1512 h 17"/>
                  <a:gd name="T50" fmla="*/ 1512 w 37"/>
                  <a:gd name="T51" fmla="*/ 1512 h 17"/>
                  <a:gd name="T52" fmla="*/ 1944 w 37"/>
                  <a:gd name="T53" fmla="*/ 1296 h 17"/>
                  <a:gd name="T54" fmla="*/ 2376 w 37"/>
                  <a:gd name="T55" fmla="*/ 1080 h 17"/>
                  <a:gd name="T56" fmla="*/ 2592 w 37"/>
                  <a:gd name="T57" fmla="*/ 1080 h 17"/>
                  <a:gd name="T58" fmla="*/ 3456 w 37"/>
                  <a:gd name="T59" fmla="*/ 648 h 17"/>
                  <a:gd name="T60" fmla="*/ 3672 w 37"/>
                  <a:gd name="T61" fmla="*/ 864 h 17"/>
                  <a:gd name="T62" fmla="*/ 3672 w 37"/>
                  <a:gd name="T63" fmla="*/ 648 h 17"/>
                  <a:gd name="T64" fmla="*/ 4536 w 37"/>
                  <a:gd name="T65" fmla="*/ 648 h 17"/>
                  <a:gd name="T66" fmla="*/ 4968 w 37"/>
                  <a:gd name="T67" fmla="*/ 432 h 17"/>
                  <a:gd name="T68" fmla="*/ 6264 w 37"/>
                  <a:gd name="T69" fmla="*/ 0 h 17"/>
                  <a:gd name="T70" fmla="*/ 7128 w 37"/>
                  <a:gd name="T71" fmla="*/ 0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
                  <a:gd name="T109" fmla="*/ 0 h 17"/>
                  <a:gd name="T110" fmla="*/ 37 w 37"/>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 h="17">
                    <a:moveTo>
                      <a:pt x="33" y="0"/>
                    </a:moveTo>
                    <a:lnTo>
                      <a:pt x="36" y="0"/>
                    </a:lnTo>
                    <a:lnTo>
                      <a:pt x="37" y="1"/>
                    </a:lnTo>
                    <a:lnTo>
                      <a:pt x="36" y="2"/>
                    </a:lnTo>
                    <a:lnTo>
                      <a:pt x="36" y="3"/>
                    </a:lnTo>
                    <a:lnTo>
                      <a:pt x="33" y="3"/>
                    </a:lnTo>
                    <a:lnTo>
                      <a:pt x="30" y="4"/>
                    </a:lnTo>
                    <a:lnTo>
                      <a:pt x="27" y="4"/>
                    </a:lnTo>
                    <a:lnTo>
                      <a:pt x="26" y="5"/>
                    </a:lnTo>
                    <a:lnTo>
                      <a:pt x="24" y="5"/>
                    </a:lnTo>
                    <a:lnTo>
                      <a:pt x="22" y="6"/>
                    </a:lnTo>
                    <a:lnTo>
                      <a:pt x="20" y="6"/>
                    </a:lnTo>
                    <a:lnTo>
                      <a:pt x="19" y="7"/>
                    </a:lnTo>
                    <a:lnTo>
                      <a:pt x="17" y="8"/>
                    </a:lnTo>
                    <a:lnTo>
                      <a:pt x="17" y="9"/>
                    </a:lnTo>
                    <a:lnTo>
                      <a:pt x="16" y="9"/>
                    </a:lnTo>
                    <a:lnTo>
                      <a:pt x="15" y="10"/>
                    </a:lnTo>
                    <a:lnTo>
                      <a:pt x="13" y="10"/>
                    </a:lnTo>
                    <a:lnTo>
                      <a:pt x="13" y="11"/>
                    </a:lnTo>
                    <a:lnTo>
                      <a:pt x="12" y="11"/>
                    </a:lnTo>
                    <a:lnTo>
                      <a:pt x="12" y="12"/>
                    </a:lnTo>
                    <a:lnTo>
                      <a:pt x="11" y="12"/>
                    </a:lnTo>
                    <a:lnTo>
                      <a:pt x="10" y="13"/>
                    </a:lnTo>
                    <a:lnTo>
                      <a:pt x="10" y="14"/>
                    </a:lnTo>
                    <a:lnTo>
                      <a:pt x="8" y="17"/>
                    </a:lnTo>
                    <a:lnTo>
                      <a:pt x="6" y="16"/>
                    </a:lnTo>
                    <a:lnTo>
                      <a:pt x="5" y="16"/>
                    </a:lnTo>
                    <a:lnTo>
                      <a:pt x="3" y="16"/>
                    </a:lnTo>
                    <a:lnTo>
                      <a:pt x="2" y="15"/>
                    </a:lnTo>
                    <a:lnTo>
                      <a:pt x="3" y="15"/>
                    </a:lnTo>
                    <a:lnTo>
                      <a:pt x="5" y="14"/>
                    </a:lnTo>
                    <a:lnTo>
                      <a:pt x="2" y="15"/>
                    </a:lnTo>
                    <a:lnTo>
                      <a:pt x="0" y="14"/>
                    </a:lnTo>
                    <a:lnTo>
                      <a:pt x="1" y="13"/>
                    </a:lnTo>
                    <a:lnTo>
                      <a:pt x="2" y="13"/>
                    </a:lnTo>
                    <a:lnTo>
                      <a:pt x="3" y="12"/>
                    </a:lnTo>
                    <a:lnTo>
                      <a:pt x="4" y="12"/>
                    </a:lnTo>
                    <a:cubicBezTo>
                      <a:pt x="4" y="12"/>
                      <a:pt x="4" y="12"/>
                      <a:pt x="5" y="12"/>
                    </a:cubicBezTo>
                    <a:cubicBezTo>
                      <a:pt x="5" y="13"/>
                      <a:pt x="6" y="12"/>
                      <a:pt x="6" y="12"/>
                    </a:cubicBezTo>
                    <a:lnTo>
                      <a:pt x="5" y="11"/>
                    </a:lnTo>
                    <a:lnTo>
                      <a:pt x="7" y="10"/>
                    </a:lnTo>
                    <a:lnTo>
                      <a:pt x="6" y="10"/>
                    </a:lnTo>
                    <a:lnTo>
                      <a:pt x="6" y="9"/>
                    </a:lnTo>
                    <a:lnTo>
                      <a:pt x="7" y="9"/>
                    </a:lnTo>
                    <a:lnTo>
                      <a:pt x="6" y="9"/>
                    </a:lnTo>
                    <a:lnTo>
                      <a:pt x="5" y="8"/>
                    </a:lnTo>
                    <a:lnTo>
                      <a:pt x="5" y="7"/>
                    </a:lnTo>
                    <a:lnTo>
                      <a:pt x="6" y="7"/>
                    </a:lnTo>
                    <a:lnTo>
                      <a:pt x="7" y="7"/>
                    </a:lnTo>
                    <a:lnTo>
                      <a:pt x="9" y="7"/>
                    </a:lnTo>
                    <a:lnTo>
                      <a:pt x="9" y="6"/>
                    </a:lnTo>
                    <a:lnTo>
                      <a:pt x="11" y="6"/>
                    </a:lnTo>
                    <a:lnTo>
                      <a:pt x="11" y="5"/>
                    </a:lnTo>
                    <a:lnTo>
                      <a:pt x="12" y="5"/>
                    </a:lnTo>
                    <a:lnTo>
                      <a:pt x="14" y="4"/>
                    </a:lnTo>
                    <a:lnTo>
                      <a:pt x="16" y="3"/>
                    </a:lnTo>
                    <a:lnTo>
                      <a:pt x="17" y="3"/>
                    </a:lnTo>
                    <a:lnTo>
                      <a:pt x="17" y="4"/>
                    </a:lnTo>
                    <a:lnTo>
                      <a:pt x="18" y="4"/>
                    </a:lnTo>
                    <a:lnTo>
                      <a:pt x="17" y="3"/>
                    </a:lnTo>
                    <a:lnTo>
                      <a:pt x="18" y="3"/>
                    </a:lnTo>
                    <a:lnTo>
                      <a:pt x="21" y="3"/>
                    </a:lnTo>
                    <a:lnTo>
                      <a:pt x="23" y="2"/>
                    </a:lnTo>
                    <a:lnTo>
                      <a:pt x="29" y="1"/>
                    </a:lnTo>
                    <a:lnTo>
                      <a:pt x="29" y="0"/>
                    </a:lnTo>
                    <a:lnTo>
                      <a:pt x="31" y="0"/>
                    </a:lnTo>
                    <a:lnTo>
                      <a:pt x="3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73" name="Freeform 426"/>
              <p:cNvSpPr>
                <a:spLocks/>
              </p:cNvSpPr>
              <p:nvPr/>
            </p:nvSpPr>
            <p:spPr bwMode="auto">
              <a:xfrm>
                <a:off x="5727474" y="985142"/>
                <a:ext cx="143619" cy="132563"/>
              </a:xfrm>
              <a:custGeom>
                <a:avLst/>
                <a:gdLst>
                  <a:gd name="T0" fmla="*/ 2376 w 13"/>
                  <a:gd name="T1" fmla="*/ 216 h 12"/>
                  <a:gd name="T2" fmla="*/ 1944 w 13"/>
                  <a:gd name="T3" fmla="*/ 0 h 12"/>
                  <a:gd name="T4" fmla="*/ 864 w 13"/>
                  <a:gd name="T5" fmla="*/ 0 h 12"/>
                  <a:gd name="T6" fmla="*/ 648 w 13"/>
                  <a:gd name="T7" fmla="*/ 216 h 12"/>
                  <a:gd name="T8" fmla="*/ 648 w 13"/>
                  <a:gd name="T9" fmla="*/ 216 h 12"/>
                  <a:gd name="T10" fmla="*/ 432 w 13"/>
                  <a:gd name="T11" fmla="*/ 432 h 12"/>
                  <a:gd name="T12" fmla="*/ 648 w 13"/>
                  <a:gd name="T13" fmla="*/ 648 h 12"/>
                  <a:gd name="T14" fmla="*/ 648 w 13"/>
                  <a:gd name="T15" fmla="*/ 864 h 12"/>
                  <a:gd name="T16" fmla="*/ 432 w 13"/>
                  <a:gd name="T17" fmla="*/ 1080 h 12"/>
                  <a:gd name="T18" fmla="*/ 0 w 13"/>
                  <a:gd name="T19" fmla="*/ 1080 h 12"/>
                  <a:gd name="T20" fmla="*/ 0 w 13"/>
                  <a:gd name="T21" fmla="*/ 1512 h 12"/>
                  <a:gd name="T22" fmla="*/ 0 w 13"/>
                  <a:gd name="T23" fmla="*/ 1728 h 12"/>
                  <a:gd name="T24" fmla="*/ 216 w 13"/>
                  <a:gd name="T25" fmla="*/ 1728 h 12"/>
                  <a:gd name="T26" fmla="*/ 432 w 13"/>
                  <a:gd name="T27" fmla="*/ 1512 h 12"/>
                  <a:gd name="T28" fmla="*/ 432 w 13"/>
                  <a:gd name="T29" fmla="*/ 1728 h 12"/>
                  <a:gd name="T30" fmla="*/ 864 w 13"/>
                  <a:gd name="T31" fmla="*/ 1728 h 12"/>
                  <a:gd name="T32" fmla="*/ 1080 w 13"/>
                  <a:gd name="T33" fmla="*/ 1944 h 12"/>
                  <a:gd name="T34" fmla="*/ 864 w 13"/>
                  <a:gd name="T35" fmla="*/ 2160 h 12"/>
                  <a:gd name="T36" fmla="*/ 1080 w 13"/>
                  <a:gd name="T37" fmla="*/ 2376 h 12"/>
                  <a:gd name="T38" fmla="*/ 1512 w 13"/>
                  <a:gd name="T39" fmla="*/ 2376 h 12"/>
                  <a:gd name="T40" fmla="*/ 1944 w 13"/>
                  <a:gd name="T41" fmla="*/ 2592 h 12"/>
                  <a:gd name="T42" fmla="*/ 2376 w 13"/>
                  <a:gd name="T43" fmla="*/ 2592 h 12"/>
                  <a:gd name="T44" fmla="*/ 2808 w 13"/>
                  <a:gd name="T45" fmla="*/ 2592 h 12"/>
                  <a:gd name="T46" fmla="*/ 2808 w 13"/>
                  <a:gd name="T47" fmla="*/ 2376 h 12"/>
                  <a:gd name="T48" fmla="*/ 1944 w 13"/>
                  <a:gd name="T49" fmla="*/ 1728 h 12"/>
                  <a:gd name="T50" fmla="*/ 1944 w 13"/>
                  <a:gd name="T51" fmla="*/ 1512 h 12"/>
                  <a:gd name="T52" fmla="*/ 1944 w 13"/>
                  <a:gd name="T53" fmla="*/ 648 h 12"/>
                  <a:gd name="T54" fmla="*/ 2160 w 13"/>
                  <a:gd name="T55" fmla="*/ 648 h 12"/>
                  <a:gd name="T56" fmla="*/ 2376 w 13"/>
                  <a:gd name="T57" fmla="*/ 216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
                  <a:gd name="T88" fmla="*/ 0 h 12"/>
                  <a:gd name="T89" fmla="*/ 13 w 13"/>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 h="12">
                    <a:moveTo>
                      <a:pt x="11" y="1"/>
                    </a:moveTo>
                    <a:lnTo>
                      <a:pt x="9" y="0"/>
                    </a:lnTo>
                    <a:lnTo>
                      <a:pt x="4" y="0"/>
                    </a:lnTo>
                    <a:lnTo>
                      <a:pt x="3" y="1"/>
                    </a:lnTo>
                    <a:lnTo>
                      <a:pt x="2" y="2"/>
                    </a:lnTo>
                    <a:lnTo>
                      <a:pt x="3" y="3"/>
                    </a:lnTo>
                    <a:lnTo>
                      <a:pt x="3" y="4"/>
                    </a:lnTo>
                    <a:lnTo>
                      <a:pt x="2" y="5"/>
                    </a:lnTo>
                    <a:lnTo>
                      <a:pt x="0" y="5"/>
                    </a:lnTo>
                    <a:lnTo>
                      <a:pt x="0" y="7"/>
                    </a:lnTo>
                    <a:lnTo>
                      <a:pt x="0" y="8"/>
                    </a:lnTo>
                    <a:lnTo>
                      <a:pt x="1" y="8"/>
                    </a:lnTo>
                    <a:lnTo>
                      <a:pt x="2" y="7"/>
                    </a:lnTo>
                    <a:lnTo>
                      <a:pt x="2" y="8"/>
                    </a:lnTo>
                    <a:lnTo>
                      <a:pt x="4" y="8"/>
                    </a:lnTo>
                    <a:lnTo>
                      <a:pt x="5" y="9"/>
                    </a:lnTo>
                    <a:lnTo>
                      <a:pt x="4" y="10"/>
                    </a:lnTo>
                    <a:lnTo>
                      <a:pt x="5" y="11"/>
                    </a:lnTo>
                    <a:lnTo>
                      <a:pt x="7" y="11"/>
                    </a:lnTo>
                    <a:lnTo>
                      <a:pt x="9" y="12"/>
                    </a:lnTo>
                    <a:lnTo>
                      <a:pt x="11" y="12"/>
                    </a:lnTo>
                    <a:lnTo>
                      <a:pt x="13" y="12"/>
                    </a:lnTo>
                    <a:lnTo>
                      <a:pt x="13" y="11"/>
                    </a:lnTo>
                    <a:lnTo>
                      <a:pt x="9" y="8"/>
                    </a:lnTo>
                    <a:lnTo>
                      <a:pt x="9" y="7"/>
                    </a:lnTo>
                    <a:lnTo>
                      <a:pt x="9" y="3"/>
                    </a:lnTo>
                    <a:lnTo>
                      <a:pt x="10" y="3"/>
                    </a:lnTo>
                    <a:lnTo>
                      <a:pt x="1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74" name="Freeform 427"/>
              <p:cNvSpPr>
                <a:spLocks/>
              </p:cNvSpPr>
              <p:nvPr/>
            </p:nvSpPr>
            <p:spPr bwMode="auto">
              <a:xfrm>
                <a:off x="5727474" y="985142"/>
                <a:ext cx="143619" cy="132563"/>
              </a:xfrm>
              <a:custGeom>
                <a:avLst/>
                <a:gdLst>
                  <a:gd name="T0" fmla="*/ 2376 w 13"/>
                  <a:gd name="T1" fmla="*/ 216 h 12"/>
                  <a:gd name="T2" fmla="*/ 1944 w 13"/>
                  <a:gd name="T3" fmla="*/ 0 h 12"/>
                  <a:gd name="T4" fmla="*/ 864 w 13"/>
                  <a:gd name="T5" fmla="*/ 0 h 12"/>
                  <a:gd name="T6" fmla="*/ 648 w 13"/>
                  <a:gd name="T7" fmla="*/ 216 h 12"/>
                  <a:gd name="T8" fmla="*/ 648 w 13"/>
                  <a:gd name="T9" fmla="*/ 216 h 12"/>
                  <a:gd name="T10" fmla="*/ 432 w 13"/>
                  <a:gd name="T11" fmla="*/ 432 h 12"/>
                  <a:gd name="T12" fmla="*/ 648 w 13"/>
                  <a:gd name="T13" fmla="*/ 648 h 12"/>
                  <a:gd name="T14" fmla="*/ 648 w 13"/>
                  <a:gd name="T15" fmla="*/ 864 h 12"/>
                  <a:gd name="T16" fmla="*/ 432 w 13"/>
                  <a:gd name="T17" fmla="*/ 1080 h 12"/>
                  <a:gd name="T18" fmla="*/ 0 w 13"/>
                  <a:gd name="T19" fmla="*/ 1080 h 12"/>
                  <a:gd name="T20" fmla="*/ 0 w 13"/>
                  <a:gd name="T21" fmla="*/ 1512 h 12"/>
                  <a:gd name="T22" fmla="*/ 0 w 13"/>
                  <a:gd name="T23" fmla="*/ 1728 h 12"/>
                  <a:gd name="T24" fmla="*/ 216 w 13"/>
                  <a:gd name="T25" fmla="*/ 1728 h 12"/>
                  <a:gd name="T26" fmla="*/ 432 w 13"/>
                  <a:gd name="T27" fmla="*/ 1512 h 12"/>
                  <a:gd name="T28" fmla="*/ 432 w 13"/>
                  <a:gd name="T29" fmla="*/ 1728 h 12"/>
                  <a:gd name="T30" fmla="*/ 864 w 13"/>
                  <a:gd name="T31" fmla="*/ 1728 h 12"/>
                  <a:gd name="T32" fmla="*/ 1080 w 13"/>
                  <a:gd name="T33" fmla="*/ 1944 h 12"/>
                  <a:gd name="T34" fmla="*/ 864 w 13"/>
                  <a:gd name="T35" fmla="*/ 2160 h 12"/>
                  <a:gd name="T36" fmla="*/ 1080 w 13"/>
                  <a:gd name="T37" fmla="*/ 2376 h 12"/>
                  <a:gd name="T38" fmla="*/ 1512 w 13"/>
                  <a:gd name="T39" fmla="*/ 2376 h 12"/>
                  <a:gd name="T40" fmla="*/ 1944 w 13"/>
                  <a:gd name="T41" fmla="*/ 2592 h 12"/>
                  <a:gd name="T42" fmla="*/ 2376 w 13"/>
                  <a:gd name="T43" fmla="*/ 2592 h 12"/>
                  <a:gd name="T44" fmla="*/ 2808 w 13"/>
                  <a:gd name="T45" fmla="*/ 2592 h 12"/>
                  <a:gd name="T46" fmla="*/ 2808 w 13"/>
                  <a:gd name="T47" fmla="*/ 2376 h 12"/>
                  <a:gd name="T48" fmla="*/ 1944 w 13"/>
                  <a:gd name="T49" fmla="*/ 1728 h 12"/>
                  <a:gd name="T50" fmla="*/ 1944 w 13"/>
                  <a:gd name="T51" fmla="*/ 1512 h 12"/>
                  <a:gd name="T52" fmla="*/ 1944 w 13"/>
                  <a:gd name="T53" fmla="*/ 648 h 12"/>
                  <a:gd name="T54" fmla="*/ 2160 w 13"/>
                  <a:gd name="T55" fmla="*/ 648 h 12"/>
                  <a:gd name="T56" fmla="*/ 2376 w 13"/>
                  <a:gd name="T57" fmla="*/ 216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
                  <a:gd name="T88" fmla="*/ 0 h 12"/>
                  <a:gd name="T89" fmla="*/ 13 w 13"/>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 h="12">
                    <a:moveTo>
                      <a:pt x="11" y="1"/>
                    </a:moveTo>
                    <a:lnTo>
                      <a:pt x="9" y="0"/>
                    </a:lnTo>
                    <a:lnTo>
                      <a:pt x="4" y="0"/>
                    </a:lnTo>
                    <a:lnTo>
                      <a:pt x="3" y="1"/>
                    </a:lnTo>
                    <a:lnTo>
                      <a:pt x="2" y="2"/>
                    </a:lnTo>
                    <a:lnTo>
                      <a:pt x="3" y="3"/>
                    </a:lnTo>
                    <a:lnTo>
                      <a:pt x="3" y="4"/>
                    </a:lnTo>
                    <a:lnTo>
                      <a:pt x="2" y="5"/>
                    </a:lnTo>
                    <a:lnTo>
                      <a:pt x="0" y="5"/>
                    </a:lnTo>
                    <a:lnTo>
                      <a:pt x="0" y="7"/>
                    </a:lnTo>
                    <a:lnTo>
                      <a:pt x="0" y="8"/>
                    </a:lnTo>
                    <a:lnTo>
                      <a:pt x="1" y="8"/>
                    </a:lnTo>
                    <a:lnTo>
                      <a:pt x="2" y="7"/>
                    </a:lnTo>
                    <a:lnTo>
                      <a:pt x="2" y="8"/>
                    </a:lnTo>
                    <a:lnTo>
                      <a:pt x="4" y="8"/>
                    </a:lnTo>
                    <a:lnTo>
                      <a:pt x="5" y="9"/>
                    </a:lnTo>
                    <a:lnTo>
                      <a:pt x="4" y="10"/>
                    </a:lnTo>
                    <a:lnTo>
                      <a:pt x="5" y="11"/>
                    </a:lnTo>
                    <a:lnTo>
                      <a:pt x="7" y="11"/>
                    </a:lnTo>
                    <a:lnTo>
                      <a:pt x="9" y="12"/>
                    </a:lnTo>
                    <a:lnTo>
                      <a:pt x="11" y="12"/>
                    </a:lnTo>
                    <a:lnTo>
                      <a:pt x="13" y="12"/>
                    </a:lnTo>
                    <a:lnTo>
                      <a:pt x="13" y="11"/>
                    </a:lnTo>
                    <a:lnTo>
                      <a:pt x="9" y="8"/>
                    </a:lnTo>
                    <a:lnTo>
                      <a:pt x="9" y="7"/>
                    </a:lnTo>
                    <a:lnTo>
                      <a:pt x="9" y="3"/>
                    </a:lnTo>
                    <a:lnTo>
                      <a:pt x="10" y="3"/>
                    </a:lnTo>
                    <a:lnTo>
                      <a:pt x="1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75" name="Freeform 428"/>
              <p:cNvSpPr>
                <a:spLocks/>
              </p:cNvSpPr>
              <p:nvPr/>
            </p:nvSpPr>
            <p:spPr bwMode="auto">
              <a:xfrm>
                <a:off x="5738522" y="1084564"/>
                <a:ext cx="33143" cy="11047"/>
              </a:xfrm>
              <a:custGeom>
                <a:avLst/>
                <a:gdLst>
                  <a:gd name="T0" fmla="*/ 216 w 3"/>
                  <a:gd name="T1" fmla="*/ 0 h 1"/>
                  <a:gd name="T2" fmla="*/ 648 w 3"/>
                  <a:gd name="T3" fmla="*/ 0 h 1"/>
                  <a:gd name="T4" fmla="*/ 648 w 3"/>
                  <a:gd name="T5" fmla="*/ 216 h 1"/>
                  <a:gd name="T6" fmla="*/ 0 w 3"/>
                  <a:gd name="T7" fmla="*/ 0 h 1"/>
                  <a:gd name="T8" fmla="*/ 216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1" y="0"/>
                    </a:moveTo>
                    <a:lnTo>
                      <a:pt x="3" y="0"/>
                    </a:lnTo>
                    <a:lnTo>
                      <a:pt x="3"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76" name="Freeform 429"/>
              <p:cNvSpPr>
                <a:spLocks/>
              </p:cNvSpPr>
              <p:nvPr/>
            </p:nvSpPr>
            <p:spPr bwMode="auto">
              <a:xfrm>
                <a:off x="5738522" y="1084564"/>
                <a:ext cx="33143" cy="11047"/>
              </a:xfrm>
              <a:custGeom>
                <a:avLst/>
                <a:gdLst>
                  <a:gd name="T0" fmla="*/ 216 w 3"/>
                  <a:gd name="T1" fmla="*/ 0 h 1"/>
                  <a:gd name="T2" fmla="*/ 648 w 3"/>
                  <a:gd name="T3" fmla="*/ 0 h 1"/>
                  <a:gd name="T4" fmla="*/ 648 w 3"/>
                  <a:gd name="T5" fmla="*/ 216 h 1"/>
                  <a:gd name="T6" fmla="*/ 0 w 3"/>
                  <a:gd name="T7" fmla="*/ 0 h 1"/>
                  <a:gd name="T8" fmla="*/ 216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1" y="0"/>
                    </a:moveTo>
                    <a:lnTo>
                      <a:pt x="3" y="0"/>
                    </a:lnTo>
                    <a:lnTo>
                      <a:pt x="3"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77" name="Freeform 430"/>
              <p:cNvSpPr>
                <a:spLocks/>
              </p:cNvSpPr>
              <p:nvPr/>
            </p:nvSpPr>
            <p:spPr bwMode="auto">
              <a:xfrm>
                <a:off x="5628045" y="1161893"/>
                <a:ext cx="66286" cy="33141"/>
              </a:xfrm>
              <a:custGeom>
                <a:avLst/>
                <a:gdLst>
                  <a:gd name="T0" fmla="*/ 216 w 6"/>
                  <a:gd name="T1" fmla="*/ 216 h 3"/>
                  <a:gd name="T2" fmla="*/ 648 w 6"/>
                  <a:gd name="T3" fmla="*/ 0 h 3"/>
                  <a:gd name="T4" fmla="*/ 864 w 6"/>
                  <a:gd name="T5" fmla="*/ 216 h 3"/>
                  <a:gd name="T6" fmla="*/ 1296 w 6"/>
                  <a:gd name="T7" fmla="*/ 432 h 3"/>
                  <a:gd name="T8" fmla="*/ 1080 w 6"/>
                  <a:gd name="T9" fmla="*/ 648 h 3"/>
                  <a:gd name="T10" fmla="*/ 648 w 6"/>
                  <a:gd name="T11" fmla="*/ 648 h 3"/>
                  <a:gd name="T12" fmla="*/ 0 w 6"/>
                  <a:gd name="T13" fmla="*/ 648 h 3"/>
                  <a:gd name="T14" fmla="*/ 216 w 6"/>
                  <a:gd name="T15" fmla="*/ 432 h 3"/>
                  <a:gd name="T16" fmla="*/ 216 w 6"/>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1" y="1"/>
                    </a:moveTo>
                    <a:lnTo>
                      <a:pt x="3" y="0"/>
                    </a:lnTo>
                    <a:lnTo>
                      <a:pt x="4" y="1"/>
                    </a:lnTo>
                    <a:lnTo>
                      <a:pt x="6" y="2"/>
                    </a:lnTo>
                    <a:lnTo>
                      <a:pt x="5" y="3"/>
                    </a:lnTo>
                    <a:lnTo>
                      <a:pt x="3" y="3"/>
                    </a:lnTo>
                    <a:lnTo>
                      <a:pt x="0" y="3"/>
                    </a:lnTo>
                    <a:lnTo>
                      <a:pt x="1" y="2"/>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78" name="Freeform 431"/>
              <p:cNvSpPr>
                <a:spLocks/>
              </p:cNvSpPr>
              <p:nvPr/>
            </p:nvSpPr>
            <p:spPr bwMode="auto">
              <a:xfrm>
                <a:off x="5628045" y="1161893"/>
                <a:ext cx="66286" cy="33141"/>
              </a:xfrm>
              <a:custGeom>
                <a:avLst/>
                <a:gdLst>
                  <a:gd name="T0" fmla="*/ 216 w 6"/>
                  <a:gd name="T1" fmla="*/ 216 h 3"/>
                  <a:gd name="T2" fmla="*/ 648 w 6"/>
                  <a:gd name="T3" fmla="*/ 0 h 3"/>
                  <a:gd name="T4" fmla="*/ 864 w 6"/>
                  <a:gd name="T5" fmla="*/ 216 h 3"/>
                  <a:gd name="T6" fmla="*/ 1296 w 6"/>
                  <a:gd name="T7" fmla="*/ 432 h 3"/>
                  <a:gd name="T8" fmla="*/ 1080 w 6"/>
                  <a:gd name="T9" fmla="*/ 648 h 3"/>
                  <a:gd name="T10" fmla="*/ 648 w 6"/>
                  <a:gd name="T11" fmla="*/ 648 h 3"/>
                  <a:gd name="T12" fmla="*/ 0 w 6"/>
                  <a:gd name="T13" fmla="*/ 648 h 3"/>
                  <a:gd name="T14" fmla="*/ 216 w 6"/>
                  <a:gd name="T15" fmla="*/ 432 h 3"/>
                  <a:gd name="T16" fmla="*/ 216 w 6"/>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1" y="1"/>
                    </a:moveTo>
                    <a:lnTo>
                      <a:pt x="3" y="0"/>
                    </a:lnTo>
                    <a:lnTo>
                      <a:pt x="4" y="1"/>
                    </a:lnTo>
                    <a:lnTo>
                      <a:pt x="6" y="2"/>
                    </a:lnTo>
                    <a:lnTo>
                      <a:pt x="5" y="3"/>
                    </a:lnTo>
                    <a:lnTo>
                      <a:pt x="3" y="3"/>
                    </a:lnTo>
                    <a:lnTo>
                      <a:pt x="0" y="3"/>
                    </a:lnTo>
                    <a:lnTo>
                      <a:pt x="1" y="2"/>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79" name="Rectangle 432"/>
              <p:cNvSpPr>
                <a:spLocks noChangeArrowheads="1"/>
              </p:cNvSpPr>
              <p:nvPr/>
            </p:nvSpPr>
            <p:spPr bwMode="auto">
              <a:xfrm>
                <a:off x="5064618" y="1095611"/>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80" name="Rectangle 433"/>
              <p:cNvSpPr>
                <a:spLocks noChangeArrowheads="1"/>
              </p:cNvSpPr>
              <p:nvPr/>
            </p:nvSpPr>
            <p:spPr bwMode="auto">
              <a:xfrm>
                <a:off x="5064618" y="1095611"/>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81" name="Freeform 434"/>
              <p:cNvSpPr>
                <a:spLocks/>
              </p:cNvSpPr>
              <p:nvPr/>
            </p:nvSpPr>
            <p:spPr bwMode="auto">
              <a:xfrm>
                <a:off x="5042522" y="1095611"/>
                <a:ext cx="11048"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82" name="Freeform 435"/>
              <p:cNvSpPr>
                <a:spLocks/>
              </p:cNvSpPr>
              <p:nvPr/>
            </p:nvSpPr>
            <p:spPr bwMode="auto">
              <a:xfrm>
                <a:off x="5042522" y="1095611"/>
                <a:ext cx="11048"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83" name="Freeform 436"/>
              <p:cNvSpPr>
                <a:spLocks/>
              </p:cNvSpPr>
              <p:nvPr/>
            </p:nvSpPr>
            <p:spPr bwMode="auto">
              <a:xfrm>
                <a:off x="5020427" y="1095611"/>
                <a:ext cx="11048" cy="11047"/>
              </a:xfrm>
              <a:custGeom>
                <a:avLst/>
                <a:gdLst>
                  <a:gd name="T0" fmla="*/ 216 w 1"/>
                  <a:gd name="T1" fmla="*/ 0 h 1"/>
                  <a:gd name="T2" fmla="*/ 216 w 1"/>
                  <a:gd name="T3" fmla="*/ 0 h 1"/>
                  <a:gd name="T4" fmla="*/ 216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0"/>
                    </a:lnTo>
                    <a:lnTo>
                      <a:pt x="1"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84" name="Freeform 437"/>
              <p:cNvSpPr>
                <a:spLocks/>
              </p:cNvSpPr>
              <p:nvPr/>
            </p:nvSpPr>
            <p:spPr bwMode="auto">
              <a:xfrm>
                <a:off x="5020427" y="1095611"/>
                <a:ext cx="11048" cy="11047"/>
              </a:xfrm>
              <a:custGeom>
                <a:avLst/>
                <a:gdLst>
                  <a:gd name="T0" fmla="*/ 216 w 1"/>
                  <a:gd name="T1" fmla="*/ 0 h 1"/>
                  <a:gd name="T2" fmla="*/ 216 w 1"/>
                  <a:gd name="T3" fmla="*/ 0 h 1"/>
                  <a:gd name="T4" fmla="*/ 216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0"/>
                    </a:lnTo>
                    <a:lnTo>
                      <a:pt x="1"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85" name="Freeform 438"/>
              <p:cNvSpPr>
                <a:spLocks/>
              </p:cNvSpPr>
              <p:nvPr/>
            </p:nvSpPr>
            <p:spPr bwMode="auto">
              <a:xfrm>
                <a:off x="5031475" y="1106658"/>
                <a:ext cx="0" cy="11047"/>
              </a:xfrm>
              <a:custGeom>
                <a:avLst/>
                <a:gdLst>
                  <a:gd name="T0" fmla="*/ 216 h 1"/>
                  <a:gd name="T1" fmla="*/ 0 h 1"/>
                  <a:gd name="T2" fmla="*/ 0 h 1"/>
                  <a:gd name="T3" fmla="*/ 0 h 1"/>
                  <a:gd name="T4" fmla="*/ 216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1"/>
                    </a:move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86" name="Freeform 439"/>
              <p:cNvSpPr>
                <a:spLocks/>
              </p:cNvSpPr>
              <p:nvPr/>
            </p:nvSpPr>
            <p:spPr bwMode="auto">
              <a:xfrm>
                <a:off x="5031475" y="1106658"/>
                <a:ext cx="0" cy="11047"/>
              </a:xfrm>
              <a:custGeom>
                <a:avLst/>
                <a:gdLst>
                  <a:gd name="T0" fmla="*/ 216 h 1"/>
                  <a:gd name="T1" fmla="*/ 0 h 1"/>
                  <a:gd name="T2" fmla="*/ 0 h 1"/>
                  <a:gd name="T3" fmla="*/ 0 h 1"/>
                  <a:gd name="T4" fmla="*/ 216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1"/>
                    </a:move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87" name="Freeform 440"/>
              <p:cNvSpPr>
                <a:spLocks/>
              </p:cNvSpPr>
              <p:nvPr/>
            </p:nvSpPr>
            <p:spPr bwMode="auto">
              <a:xfrm>
                <a:off x="5009379" y="1117705"/>
                <a:ext cx="11048" cy="0"/>
              </a:xfrm>
              <a:custGeom>
                <a:avLst/>
                <a:gdLst>
                  <a:gd name="T0" fmla="*/ 0 w 1"/>
                  <a:gd name="T1" fmla="*/ 0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88" name="Freeform 441"/>
              <p:cNvSpPr>
                <a:spLocks/>
              </p:cNvSpPr>
              <p:nvPr/>
            </p:nvSpPr>
            <p:spPr bwMode="auto">
              <a:xfrm>
                <a:off x="5009379" y="1117705"/>
                <a:ext cx="11048" cy="0"/>
              </a:xfrm>
              <a:custGeom>
                <a:avLst/>
                <a:gdLst>
                  <a:gd name="T0" fmla="*/ 0 w 1"/>
                  <a:gd name="T1" fmla="*/ 0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89" name="Freeform 442"/>
              <p:cNvSpPr>
                <a:spLocks/>
              </p:cNvSpPr>
              <p:nvPr/>
            </p:nvSpPr>
            <p:spPr bwMode="auto">
              <a:xfrm>
                <a:off x="4998332" y="1128752"/>
                <a:ext cx="11048"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90" name="Freeform 443"/>
              <p:cNvSpPr>
                <a:spLocks/>
              </p:cNvSpPr>
              <p:nvPr/>
            </p:nvSpPr>
            <p:spPr bwMode="auto">
              <a:xfrm>
                <a:off x="4998332" y="1128752"/>
                <a:ext cx="11048"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91" name="Freeform 444"/>
              <p:cNvSpPr>
                <a:spLocks/>
              </p:cNvSpPr>
              <p:nvPr/>
            </p:nvSpPr>
            <p:spPr bwMode="auto">
              <a:xfrm>
                <a:off x="4976237" y="1106658"/>
                <a:ext cx="33143" cy="11047"/>
              </a:xfrm>
              <a:custGeom>
                <a:avLst/>
                <a:gdLst>
                  <a:gd name="T0" fmla="*/ 0 w 3"/>
                  <a:gd name="T1" fmla="*/ 216 h 1"/>
                  <a:gd name="T2" fmla="*/ 0 w 3"/>
                  <a:gd name="T3" fmla="*/ 216 h 1"/>
                  <a:gd name="T4" fmla="*/ 216 w 3"/>
                  <a:gd name="T5" fmla="*/ 216 h 1"/>
                  <a:gd name="T6" fmla="*/ 648 w 3"/>
                  <a:gd name="T7" fmla="*/ 216 h 1"/>
                  <a:gd name="T8" fmla="*/ 648 w 3"/>
                  <a:gd name="T9" fmla="*/ 0 h 1"/>
                  <a:gd name="T10" fmla="*/ 432 w 3"/>
                  <a:gd name="T11" fmla="*/ 0 h 1"/>
                  <a:gd name="T12" fmla="*/ 216 w 3"/>
                  <a:gd name="T13" fmla="*/ 216 h 1"/>
                  <a:gd name="T14" fmla="*/ 0 w 3"/>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1"/>
                    </a:moveTo>
                    <a:lnTo>
                      <a:pt x="0" y="1"/>
                    </a:lnTo>
                    <a:lnTo>
                      <a:pt x="1" y="1"/>
                    </a:lnTo>
                    <a:lnTo>
                      <a:pt x="3" y="1"/>
                    </a:lnTo>
                    <a:lnTo>
                      <a:pt x="3" y="0"/>
                    </a:lnTo>
                    <a:lnTo>
                      <a:pt x="2"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92" name="Freeform 445"/>
              <p:cNvSpPr>
                <a:spLocks/>
              </p:cNvSpPr>
              <p:nvPr/>
            </p:nvSpPr>
            <p:spPr bwMode="auto">
              <a:xfrm>
                <a:off x="4976237" y="1106658"/>
                <a:ext cx="33143" cy="11047"/>
              </a:xfrm>
              <a:custGeom>
                <a:avLst/>
                <a:gdLst>
                  <a:gd name="T0" fmla="*/ 0 w 3"/>
                  <a:gd name="T1" fmla="*/ 216 h 1"/>
                  <a:gd name="T2" fmla="*/ 0 w 3"/>
                  <a:gd name="T3" fmla="*/ 216 h 1"/>
                  <a:gd name="T4" fmla="*/ 216 w 3"/>
                  <a:gd name="T5" fmla="*/ 216 h 1"/>
                  <a:gd name="T6" fmla="*/ 648 w 3"/>
                  <a:gd name="T7" fmla="*/ 216 h 1"/>
                  <a:gd name="T8" fmla="*/ 648 w 3"/>
                  <a:gd name="T9" fmla="*/ 0 h 1"/>
                  <a:gd name="T10" fmla="*/ 432 w 3"/>
                  <a:gd name="T11" fmla="*/ 0 h 1"/>
                  <a:gd name="T12" fmla="*/ 216 w 3"/>
                  <a:gd name="T13" fmla="*/ 216 h 1"/>
                  <a:gd name="T14" fmla="*/ 0 w 3"/>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1"/>
                    </a:moveTo>
                    <a:lnTo>
                      <a:pt x="0" y="1"/>
                    </a:lnTo>
                    <a:lnTo>
                      <a:pt x="1" y="1"/>
                    </a:lnTo>
                    <a:lnTo>
                      <a:pt x="3" y="1"/>
                    </a:lnTo>
                    <a:lnTo>
                      <a:pt x="3" y="0"/>
                    </a:lnTo>
                    <a:lnTo>
                      <a:pt x="2"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93" name="Freeform 446"/>
              <p:cNvSpPr>
                <a:spLocks/>
              </p:cNvSpPr>
              <p:nvPr/>
            </p:nvSpPr>
            <p:spPr bwMode="auto">
              <a:xfrm>
                <a:off x="4932046" y="1128752"/>
                <a:ext cx="11048" cy="11047"/>
              </a:xfrm>
              <a:custGeom>
                <a:avLst/>
                <a:gdLst>
                  <a:gd name="T0" fmla="*/ 0 w 1"/>
                  <a:gd name="T1" fmla="*/ 216 h 1"/>
                  <a:gd name="T2" fmla="*/ 0 w 1"/>
                  <a:gd name="T3" fmla="*/ 216 h 1"/>
                  <a:gd name="T4" fmla="*/ 216 w 1"/>
                  <a:gd name="T5" fmla="*/ 216 h 1"/>
                  <a:gd name="T6" fmla="*/ 216 w 1"/>
                  <a:gd name="T7" fmla="*/ 216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94" name="Freeform 447"/>
              <p:cNvSpPr>
                <a:spLocks/>
              </p:cNvSpPr>
              <p:nvPr/>
            </p:nvSpPr>
            <p:spPr bwMode="auto">
              <a:xfrm>
                <a:off x="4932046" y="1128752"/>
                <a:ext cx="11048" cy="11047"/>
              </a:xfrm>
              <a:custGeom>
                <a:avLst/>
                <a:gdLst>
                  <a:gd name="T0" fmla="*/ 0 w 1"/>
                  <a:gd name="T1" fmla="*/ 216 h 1"/>
                  <a:gd name="T2" fmla="*/ 0 w 1"/>
                  <a:gd name="T3" fmla="*/ 216 h 1"/>
                  <a:gd name="T4" fmla="*/ 216 w 1"/>
                  <a:gd name="T5" fmla="*/ 216 h 1"/>
                  <a:gd name="T6" fmla="*/ 216 w 1"/>
                  <a:gd name="T7" fmla="*/ 216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95" name="Freeform 448"/>
              <p:cNvSpPr>
                <a:spLocks/>
              </p:cNvSpPr>
              <p:nvPr/>
            </p:nvSpPr>
            <p:spPr bwMode="auto">
              <a:xfrm>
                <a:off x="4909951" y="1128752"/>
                <a:ext cx="11048" cy="11047"/>
              </a:xfrm>
              <a:custGeom>
                <a:avLst/>
                <a:gdLst>
                  <a:gd name="T0" fmla="*/ 216 w 1"/>
                  <a:gd name="T1" fmla="*/ 0 h 1"/>
                  <a:gd name="T2" fmla="*/ 216 w 1"/>
                  <a:gd name="T3" fmla="*/ 0 h 1"/>
                  <a:gd name="T4" fmla="*/ 216 w 1"/>
                  <a:gd name="T5" fmla="*/ 216 h 1"/>
                  <a:gd name="T6" fmla="*/ 216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196" name="Freeform 449"/>
              <p:cNvSpPr>
                <a:spLocks/>
              </p:cNvSpPr>
              <p:nvPr/>
            </p:nvSpPr>
            <p:spPr bwMode="auto">
              <a:xfrm>
                <a:off x="4909951" y="1128752"/>
                <a:ext cx="11048" cy="11047"/>
              </a:xfrm>
              <a:custGeom>
                <a:avLst/>
                <a:gdLst>
                  <a:gd name="T0" fmla="*/ 216 w 1"/>
                  <a:gd name="T1" fmla="*/ 0 h 1"/>
                  <a:gd name="T2" fmla="*/ 216 w 1"/>
                  <a:gd name="T3" fmla="*/ 0 h 1"/>
                  <a:gd name="T4" fmla="*/ 216 w 1"/>
                  <a:gd name="T5" fmla="*/ 216 h 1"/>
                  <a:gd name="T6" fmla="*/ 216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197" name="Rectangle 450"/>
              <p:cNvSpPr>
                <a:spLocks noChangeArrowheads="1"/>
              </p:cNvSpPr>
              <p:nvPr/>
            </p:nvSpPr>
            <p:spPr bwMode="auto">
              <a:xfrm>
                <a:off x="4898903" y="1128752"/>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98" name="Rectangle 451"/>
              <p:cNvSpPr>
                <a:spLocks noChangeArrowheads="1"/>
              </p:cNvSpPr>
              <p:nvPr/>
            </p:nvSpPr>
            <p:spPr bwMode="auto">
              <a:xfrm>
                <a:off x="4898903" y="1128752"/>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199" name="Freeform 452"/>
              <p:cNvSpPr>
                <a:spLocks/>
              </p:cNvSpPr>
              <p:nvPr/>
            </p:nvSpPr>
            <p:spPr bwMode="auto">
              <a:xfrm>
                <a:off x="4887856" y="1139799"/>
                <a:ext cx="22095" cy="11047"/>
              </a:xfrm>
              <a:custGeom>
                <a:avLst/>
                <a:gdLst>
                  <a:gd name="T0" fmla="*/ 216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2"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00" name="Freeform 453"/>
              <p:cNvSpPr>
                <a:spLocks/>
              </p:cNvSpPr>
              <p:nvPr/>
            </p:nvSpPr>
            <p:spPr bwMode="auto">
              <a:xfrm>
                <a:off x="4887856" y="1139799"/>
                <a:ext cx="22095" cy="11047"/>
              </a:xfrm>
              <a:custGeom>
                <a:avLst/>
                <a:gdLst>
                  <a:gd name="T0" fmla="*/ 216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2"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01" name="Freeform 454"/>
              <p:cNvSpPr>
                <a:spLocks/>
              </p:cNvSpPr>
              <p:nvPr/>
            </p:nvSpPr>
            <p:spPr bwMode="auto">
              <a:xfrm>
                <a:off x="4865761" y="1150846"/>
                <a:ext cx="33143" cy="11047"/>
              </a:xfrm>
              <a:custGeom>
                <a:avLst/>
                <a:gdLst>
                  <a:gd name="T0" fmla="*/ 0 w 3"/>
                  <a:gd name="T1" fmla="*/ 216 h 1"/>
                  <a:gd name="T2" fmla="*/ 216 w 3"/>
                  <a:gd name="T3" fmla="*/ 216 h 1"/>
                  <a:gd name="T4" fmla="*/ 432 w 3"/>
                  <a:gd name="T5" fmla="*/ 0 h 1"/>
                  <a:gd name="T6" fmla="*/ 648 w 3"/>
                  <a:gd name="T7" fmla="*/ 0 h 1"/>
                  <a:gd name="T8" fmla="*/ 648 w 3"/>
                  <a:gd name="T9" fmla="*/ 216 h 1"/>
                  <a:gd name="T10" fmla="*/ 432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1"/>
                    </a:lnTo>
                    <a:lnTo>
                      <a:pt x="2" y="0"/>
                    </a:lnTo>
                    <a:lnTo>
                      <a:pt x="3" y="0"/>
                    </a:lnTo>
                    <a:lnTo>
                      <a:pt x="3" y="1"/>
                    </a:lnTo>
                    <a:lnTo>
                      <a:pt x="2"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02" name="Freeform 455"/>
              <p:cNvSpPr>
                <a:spLocks/>
              </p:cNvSpPr>
              <p:nvPr/>
            </p:nvSpPr>
            <p:spPr bwMode="auto">
              <a:xfrm>
                <a:off x="4865761" y="1150846"/>
                <a:ext cx="33143" cy="11047"/>
              </a:xfrm>
              <a:custGeom>
                <a:avLst/>
                <a:gdLst>
                  <a:gd name="T0" fmla="*/ 0 w 3"/>
                  <a:gd name="T1" fmla="*/ 216 h 1"/>
                  <a:gd name="T2" fmla="*/ 216 w 3"/>
                  <a:gd name="T3" fmla="*/ 216 h 1"/>
                  <a:gd name="T4" fmla="*/ 432 w 3"/>
                  <a:gd name="T5" fmla="*/ 0 h 1"/>
                  <a:gd name="T6" fmla="*/ 648 w 3"/>
                  <a:gd name="T7" fmla="*/ 0 h 1"/>
                  <a:gd name="T8" fmla="*/ 648 w 3"/>
                  <a:gd name="T9" fmla="*/ 216 h 1"/>
                  <a:gd name="T10" fmla="*/ 432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1"/>
                    </a:lnTo>
                    <a:lnTo>
                      <a:pt x="2" y="0"/>
                    </a:lnTo>
                    <a:lnTo>
                      <a:pt x="3" y="0"/>
                    </a:lnTo>
                    <a:lnTo>
                      <a:pt x="3" y="1"/>
                    </a:lnTo>
                    <a:lnTo>
                      <a:pt x="2"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03" name="Freeform 456"/>
              <p:cNvSpPr>
                <a:spLocks/>
              </p:cNvSpPr>
              <p:nvPr/>
            </p:nvSpPr>
            <p:spPr bwMode="auto">
              <a:xfrm>
                <a:off x="4843665" y="1172940"/>
                <a:ext cx="33143" cy="11047"/>
              </a:xfrm>
              <a:custGeom>
                <a:avLst/>
                <a:gdLst>
                  <a:gd name="T0" fmla="*/ 432 w 3"/>
                  <a:gd name="T1" fmla="*/ 0 h 1"/>
                  <a:gd name="T2" fmla="*/ 648 w 3"/>
                  <a:gd name="T3" fmla="*/ 0 h 1"/>
                  <a:gd name="T4" fmla="*/ 432 w 3"/>
                  <a:gd name="T5" fmla="*/ 0 h 1"/>
                  <a:gd name="T6" fmla="*/ 216 w 3"/>
                  <a:gd name="T7" fmla="*/ 216 h 1"/>
                  <a:gd name="T8" fmla="*/ 0 w 3"/>
                  <a:gd name="T9" fmla="*/ 216 h 1"/>
                  <a:gd name="T10" fmla="*/ 0 w 3"/>
                  <a:gd name="T11" fmla="*/ 216 h 1"/>
                  <a:gd name="T12" fmla="*/ 0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0"/>
                    </a:lnTo>
                    <a:lnTo>
                      <a:pt x="1" y="1"/>
                    </a:lnTo>
                    <a:lnTo>
                      <a:pt x="0" y="1"/>
                    </a:lnTo>
                    <a:lnTo>
                      <a:pt x="0"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04" name="Freeform 457"/>
              <p:cNvSpPr>
                <a:spLocks/>
              </p:cNvSpPr>
              <p:nvPr/>
            </p:nvSpPr>
            <p:spPr bwMode="auto">
              <a:xfrm>
                <a:off x="4843665" y="1172940"/>
                <a:ext cx="33143" cy="11047"/>
              </a:xfrm>
              <a:custGeom>
                <a:avLst/>
                <a:gdLst>
                  <a:gd name="T0" fmla="*/ 432 w 3"/>
                  <a:gd name="T1" fmla="*/ 0 h 1"/>
                  <a:gd name="T2" fmla="*/ 648 w 3"/>
                  <a:gd name="T3" fmla="*/ 0 h 1"/>
                  <a:gd name="T4" fmla="*/ 432 w 3"/>
                  <a:gd name="T5" fmla="*/ 0 h 1"/>
                  <a:gd name="T6" fmla="*/ 216 w 3"/>
                  <a:gd name="T7" fmla="*/ 216 h 1"/>
                  <a:gd name="T8" fmla="*/ 0 w 3"/>
                  <a:gd name="T9" fmla="*/ 216 h 1"/>
                  <a:gd name="T10" fmla="*/ 0 w 3"/>
                  <a:gd name="T11" fmla="*/ 216 h 1"/>
                  <a:gd name="T12" fmla="*/ 0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0"/>
                    </a:lnTo>
                    <a:lnTo>
                      <a:pt x="1" y="1"/>
                    </a:lnTo>
                    <a:lnTo>
                      <a:pt x="0" y="1"/>
                    </a:lnTo>
                    <a:lnTo>
                      <a:pt x="0"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05" name="Freeform 458"/>
              <p:cNvSpPr>
                <a:spLocks/>
              </p:cNvSpPr>
              <p:nvPr/>
            </p:nvSpPr>
            <p:spPr bwMode="auto">
              <a:xfrm>
                <a:off x="4799475" y="1172940"/>
                <a:ext cx="33143" cy="22094"/>
              </a:xfrm>
              <a:custGeom>
                <a:avLst/>
                <a:gdLst>
                  <a:gd name="T0" fmla="*/ 648 w 3"/>
                  <a:gd name="T1" fmla="*/ 0 h 2"/>
                  <a:gd name="T2" fmla="*/ 432 w 3"/>
                  <a:gd name="T3" fmla="*/ 0 h 2"/>
                  <a:gd name="T4" fmla="*/ 216 w 3"/>
                  <a:gd name="T5" fmla="*/ 216 h 2"/>
                  <a:gd name="T6" fmla="*/ 0 w 3"/>
                  <a:gd name="T7" fmla="*/ 216 h 2"/>
                  <a:gd name="T8" fmla="*/ 216 w 3"/>
                  <a:gd name="T9" fmla="*/ 432 h 2"/>
                  <a:gd name="T10" fmla="*/ 432 w 3"/>
                  <a:gd name="T11" fmla="*/ 216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2" y="0"/>
                    </a:lnTo>
                    <a:lnTo>
                      <a:pt x="1" y="1"/>
                    </a:lnTo>
                    <a:lnTo>
                      <a:pt x="0" y="1"/>
                    </a:lnTo>
                    <a:lnTo>
                      <a:pt x="1" y="2"/>
                    </a:lnTo>
                    <a:lnTo>
                      <a:pt x="2" y="1"/>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06" name="Freeform 459"/>
              <p:cNvSpPr>
                <a:spLocks/>
              </p:cNvSpPr>
              <p:nvPr/>
            </p:nvSpPr>
            <p:spPr bwMode="auto">
              <a:xfrm>
                <a:off x="4799475" y="1172940"/>
                <a:ext cx="33143" cy="22094"/>
              </a:xfrm>
              <a:custGeom>
                <a:avLst/>
                <a:gdLst>
                  <a:gd name="T0" fmla="*/ 648 w 3"/>
                  <a:gd name="T1" fmla="*/ 0 h 2"/>
                  <a:gd name="T2" fmla="*/ 432 w 3"/>
                  <a:gd name="T3" fmla="*/ 0 h 2"/>
                  <a:gd name="T4" fmla="*/ 216 w 3"/>
                  <a:gd name="T5" fmla="*/ 216 h 2"/>
                  <a:gd name="T6" fmla="*/ 0 w 3"/>
                  <a:gd name="T7" fmla="*/ 216 h 2"/>
                  <a:gd name="T8" fmla="*/ 216 w 3"/>
                  <a:gd name="T9" fmla="*/ 432 h 2"/>
                  <a:gd name="T10" fmla="*/ 432 w 3"/>
                  <a:gd name="T11" fmla="*/ 216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2" y="0"/>
                    </a:lnTo>
                    <a:lnTo>
                      <a:pt x="1" y="1"/>
                    </a:lnTo>
                    <a:lnTo>
                      <a:pt x="0" y="1"/>
                    </a:lnTo>
                    <a:lnTo>
                      <a:pt x="1" y="2"/>
                    </a:lnTo>
                    <a:lnTo>
                      <a:pt x="2" y="1"/>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07" name="Freeform 460"/>
              <p:cNvSpPr>
                <a:spLocks/>
              </p:cNvSpPr>
              <p:nvPr/>
            </p:nvSpPr>
            <p:spPr bwMode="auto">
              <a:xfrm>
                <a:off x="4810523" y="1195033"/>
                <a:ext cx="33143" cy="22094"/>
              </a:xfrm>
              <a:custGeom>
                <a:avLst/>
                <a:gdLst>
                  <a:gd name="T0" fmla="*/ 0 w 3"/>
                  <a:gd name="T1" fmla="*/ 0 h 2"/>
                  <a:gd name="T2" fmla="*/ 0 w 3"/>
                  <a:gd name="T3" fmla="*/ 216 h 2"/>
                  <a:gd name="T4" fmla="*/ 0 w 3"/>
                  <a:gd name="T5" fmla="*/ 432 h 2"/>
                  <a:gd name="T6" fmla="*/ 0 w 3"/>
                  <a:gd name="T7" fmla="*/ 432 h 2"/>
                  <a:gd name="T8" fmla="*/ 216 w 3"/>
                  <a:gd name="T9" fmla="*/ 432 h 2"/>
                  <a:gd name="T10" fmla="*/ 432 w 3"/>
                  <a:gd name="T11" fmla="*/ 216 h 2"/>
                  <a:gd name="T12" fmla="*/ 648 w 3"/>
                  <a:gd name="T13" fmla="*/ 0 h 2"/>
                  <a:gd name="T14" fmla="*/ 432 w 3"/>
                  <a:gd name="T15" fmla="*/ 0 h 2"/>
                  <a:gd name="T16" fmla="*/ 216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1"/>
                    </a:lnTo>
                    <a:lnTo>
                      <a:pt x="0" y="2"/>
                    </a:lnTo>
                    <a:lnTo>
                      <a:pt x="1" y="2"/>
                    </a:lnTo>
                    <a:lnTo>
                      <a:pt x="2" y="1"/>
                    </a:lnTo>
                    <a:lnTo>
                      <a:pt x="3"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08" name="Freeform 461"/>
              <p:cNvSpPr>
                <a:spLocks/>
              </p:cNvSpPr>
              <p:nvPr/>
            </p:nvSpPr>
            <p:spPr bwMode="auto">
              <a:xfrm>
                <a:off x="4810523" y="1195033"/>
                <a:ext cx="33143" cy="22094"/>
              </a:xfrm>
              <a:custGeom>
                <a:avLst/>
                <a:gdLst>
                  <a:gd name="T0" fmla="*/ 0 w 3"/>
                  <a:gd name="T1" fmla="*/ 0 h 2"/>
                  <a:gd name="T2" fmla="*/ 0 w 3"/>
                  <a:gd name="T3" fmla="*/ 216 h 2"/>
                  <a:gd name="T4" fmla="*/ 0 w 3"/>
                  <a:gd name="T5" fmla="*/ 432 h 2"/>
                  <a:gd name="T6" fmla="*/ 0 w 3"/>
                  <a:gd name="T7" fmla="*/ 432 h 2"/>
                  <a:gd name="T8" fmla="*/ 216 w 3"/>
                  <a:gd name="T9" fmla="*/ 432 h 2"/>
                  <a:gd name="T10" fmla="*/ 432 w 3"/>
                  <a:gd name="T11" fmla="*/ 216 h 2"/>
                  <a:gd name="T12" fmla="*/ 648 w 3"/>
                  <a:gd name="T13" fmla="*/ 0 h 2"/>
                  <a:gd name="T14" fmla="*/ 432 w 3"/>
                  <a:gd name="T15" fmla="*/ 0 h 2"/>
                  <a:gd name="T16" fmla="*/ 216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1"/>
                    </a:lnTo>
                    <a:lnTo>
                      <a:pt x="0" y="2"/>
                    </a:lnTo>
                    <a:lnTo>
                      <a:pt x="1" y="2"/>
                    </a:lnTo>
                    <a:lnTo>
                      <a:pt x="2" y="1"/>
                    </a:lnTo>
                    <a:lnTo>
                      <a:pt x="3"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09" name="Freeform 462"/>
              <p:cNvSpPr>
                <a:spLocks/>
              </p:cNvSpPr>
              <p:nvPr/>
            </p:nvSpPr>
            <p:spPr bwMode="auto">
              <a:xfrm>
                <a:off x="4788427" y="1195033"/>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10" name="Freeform 463"/>
              <p:cNvSpPr>
                <a:spLocks/>
              </p:cNvSpPr>
              <p:nvPr/>
            </p:nvSpPr>
            <p:spPr bwMode="auto">
              <a:xfrm>
                <a:off x="4788427" y="1195033"/>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11" name="Freeform 464"/>
              <p:cNvSpPr>
                <a:spLocks/>
              </p:cNvSpPr>
              <p:nvPr/>
            </p:nvSpPr>
            <p:spPr bwMode="auto">
              <a:xfrm>
                <a:off x="4788427" y="1206080"/>
                <a:ext cx="11048" cy="11047"/>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12" name="Freeform 465"/>
              <p:cNvSpPr>
                <a:spLocks/>
              </p:cNvSpPr>
              <p:nvPr/>
            </p:nvSpPr>
            <p:spPr bwMode="auto">
              <a:xfrm>
                <a:off x="4788427" y="1206080"/>
                <a:ext cx="11048" cy="11047"/>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13" name="Freeform 466"/>
              <p:cNvSpPr>
                <a:spLocks/>
              </p:cNvSpPr>
              <p:nvPr/>
            </p:nvSpPr>
            <p:spPr bwMode="auto">
              <a:xfrm>
                <a:off x="4744237" y="1217127"/>
                <a:ext cx="22095" cy="22094"/>
              </a:xfrm>
              <a:custGeom>
                <a:avLst/>
                <a:gdLst>
                  <a:gd name="T0" fmla="*/ 432 w 2"/>
                  <a:gd name="T1" fmla="*/ 0 h 2"/>
                  <a:gd name="T2" fmla="*/ 432 w 2"/>
                  <a:gd name="T3" fmla="*/ 0 h 2"/>
                  <a:gd name="T4" fmla="*/ 0 w 2"/>
                  <a:gd name="T5" fmla="*/ 216 h 2"/>
                  <a:gd name="T6" fmla="*/ 0 w 2"/>
                  <a:gd name="T7" fmla="*/ 432 h 2"/>
                  <a:gd name="T8" fmla="*/ 0 w 2"/>
                  <a:gd name="T9" fmla="*/ 216 h 2"/>
                  <a:gd name="T10" fmla="*/ 432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1"/>
                    </a:lnTo>
                    <a:lnTo>
                      <a:pt x="0" y="2"/>
                    </a:lnTo>
                    <a:lnTo>
                      <a:pt x="0" y="1"/>
                    </a:lnTo>
                    <a:lnTo>
                      <a:pt x="2"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14" name="Freeform 467"/>
              <p:cNvSpPr>
                <a:spLocks/>
              </p:cNvSpPr>
              <p:nvPr/>
            </p:nvSpPr>
            <p:spPr bwMode="auto">
              <a:xfrm>
                <a:off x="4744237" y="1217127"/>
                <a:ext cx="22095" cy="22094"/>
              </a:xfrm>
              <a:custGeom>
                <a:avLst/>
                <a:gdLst>
                  <a:gd name="T0" fmla="*/ 432 w 2"/>
                  <a:gd name="T1" fmla="*/ 0 h 2"/>
                  <a:gd name="T2" fmla="*/ 432 w 2"/>
                  <a:gd name="T3" fmla="*/ 0 h 2"/>
                  <a:gd name="T4" fmla="*/ 0 w 2"/>
                  <a:gd name="T5" fmla="*/ 216 h 2"/>
                  <a:gd name="T6" fmla="*/ 0 w 2"/>
                  <a:gd name="T7" fmla="*/ 432 h 2"/>
                  <a:gd name="T8" fmla="*/ 0 w 2"/>
                  <a:gd name="T9" fmla="*/ 216 h 2"/>
                  <a:gd name="T10" fmla="*/ 432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1"/>
                    </a:lnTo>
                    <a:lnTo>
                      <a:pt x="0" y="2"/>
                    </a:lnTo>
                    <a:lnTo>
                      <a:pt x="0" y="1"/>
                    </a:lnTo>
                    <a:lnTo>
                      <a:pt x="2"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15" name="Freeform 468"/>
              <p:cNvSpPr>
                <a:spLocks/>
              </p:cNvSpPr>
              <p:nvPr/>
            </p:nvSpPr>
            <p:spPr bwMode="auto">
              <a:xfrm>
                <a:off x="4920999" y="1636910"/>
                <a:ext cx="11048" cy="11047"/>
              </a:xfrm>
              <a:custGeom>
                <a:avLst/>
                <a:gdLst>
                  <a:gd name="T0" fmla="*/ 0 w 1"/>
                  <a:gd name="T1" fmla="*/ 216 h 1"/>
                  <a:gd name="T2" fmla="*/ 0 w 1"/>
                  <a:gd name="T3" fmla="*/ 216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16" name="Freeform 469"/>
              <p:cNvSpPr>
                <a:spLocks/>
              </p:cNvSpPr>
              <p:nvPr/>
            </p:nvSpPr>
            <p:spPr bwMode="auto">
              <a:xfrm>
                <a:off x="4920999" y="1636910"/>
                <a:ext cx="11048" cy="11047"/>
              </a:xfrm>
              <a:custGeom>
                <a:avLst/>
                <a:gdLst>
                  <a:gd name="T0" fmla="*/ 0 w 1"/>
                  <a:gd name="T1" fmla="*/ 216 h 1"/>
                  <a:gd name="T2" fmla="*/ 0 w 1"/>
                  <a:gd name="T3" fmla="*/ 216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0" y="0"/>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17" name="Freeform 470"/>
              <p:cNvSpPr>
                <a:spLocks/>
              </p:cNvSpPr>
              <p:nvPr/>
            </p:nvSpPr>
            <p:spPr bwMode="auto">
              <a:xfrm>
                <a:off x="4887856" y="1758426"/>
                <a:ext cx="11048" cy="33141"/>
              </a:xfrm>
              <a:custGeom>
                <a:avLst/>
                <a:gdLst>
                  <a:gd name="T0" fmla="*/ 0 w 1"/>
                  <a:gd name="T1" fmla="*/ 432 h 3"/>
                  <a:gd name="T2" fmla="*/ 0 w 1"/>
                  <a:gd name="T3" fmla="*/ 216 h 3"/>
                  <a:gd name="T4" fmla="*/ 0 w 1"/>
                  <a:gd name="T5" fmla="*/ 0 h 3"/>
                  <a:gd name="T6" fmla="*/ 216 w 1"/>
                  <a:gd name="T7" fmla="*/ 216 h 3"/>
                  <a:gd name="T8" fmla="*/ 216 w 1"/>
                  <a:gd name="T9" fmla="*/ 432 h 3"/>
                  <a:gd name="T10" fmla="*/ 0 w 1"/>
                  <a:gd name="T11" fmla="*/ 648 h 3"/>
                  <a:gd name="T12" fmla="*/ 0 w 1"/>
                  <a:gd name="T13" fmla="*/ 43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2"/>
                    </a:moveTo>
                    <a:lnTo>
                      <a:pt x="0" y="1"/>
                    </a:lnTo>
                    <a:lnTo>
                      <a:pt x="0" y="0"/>
                    </a:lnTo>
                    <a:lnTo>
                      <a:pt x="1" y="1"/>
                    </a:lnTo>
                    <a:lnTo>
                      <a:pt x="1" y="2"/>
                    </a:lnTo>
                    <a:lnTo>
                      <a:pt x="0" y="3"/>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18" name="Freeform 471"/>
              <p:cNvSpPr>
                <a:spLocks/>
              </p:cNvSpPr>
              <p:nvPr/>
            </p:nvSpPr>
            <p:spPr bwMode="auto">
              <a:xfrm>
                <a:off x="4887856" y="1758426"/>
                <a:ext cx="11048" cy="33141"/>
              </a:xfrm>
              <a:custGeom>
                <a:avLst/>
                <a:gdLst>
                  <a:gd name="T0" fmla="*/ 0 w 1"/>
                  <a:gd name="T1" fmla="*/ 432 h 3"/>
                  <a:gd name="T2" fmla="*/ 0 w 1"/>
                  <a:gd name="T3" fmla="*/ 216 h 3"/>
                  <a:gd name="T4" fmla="*/ 0 w 1"/>
                  <a:gd name="T5" fmla="*/ 0 h 3"/>
                  <a:gd name="T6" fmla="*/ 216 w 1"/>
                  <a:gd name="T7" fmla="*/ 216 h 3"/>
                  <a:gd name="T8" fmla="*/ 216 w 1"/>
                  <a:gd name="T9" fmla="*/ 432 h 3"/>
                  <a:gd name="T10" fmla="*/ 0 w 1"/>
                  <a:gd name="T11" fmla="*/ 648 h 3"/>
                  <a:gd name="T12" fmla="*/ 0 w 1"/>
                  <a:gd name="T13" fmla="*/ 43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2"/>
                    </a:moveTo>
                    <a:lnTo>
                      <a:pt x="0" y="1"/>
                    </a:lnTo>
                    <a:lnTo>
                      <a:pt x="0" y="0"/>
                    </a:lnTo>
                    <a:lnTo>
                      <a:pt x="1" y="1"/>
                    </a:lnTo>
                    <a:lnTo>
                      <a:pt x="1" y="2"/>
                    </a:lnTo>
                    <a:lnTo>
                      <a:pt x="0" y="3"/>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19" name="Freeform 472"/>
              <p:cNvSpPr>
                <a:spLocks/>
              </p:cNvSpPr>
              <p:nvPr/>
            </p:nvSpPr>
            <p:spPr bwMode="auto">
              <a:xfrm>
                <a:off x="4976237" y="1725285"/>
                <a:ext cx="33143" cy="33141"/>
              </a:xfrm>
              <a:custGeom>
                <a:avLst/>
                <a:gdLst>
                  <a:gd name="T0" fmla="*/ 648 w 3"/>
                  <a:gd name="T1" fmla="*/ 216 h 3"/>
                  <a:gd name="T2" fmla="*/ 648 w 3"/>
                  <a:gd name="T3" fmla="*/ 0 h 3"/>
                  <a:gd name="T4" fmla="*/ 432 w 3"/>
                  <a:gd name="T5" fmla="*/ 0 h 3"/>
                  <a:gd name="T6" fmla="*/ 0 w 3"/>
                  <a:gd name="T7" fmla="*/ 216 h 3"/>
                  <a:gd name="T8" fmla="*/ 216 w 3"/>
                  <a:gd name="T9" fmla="*/ 648 h 3"/>
                  <a:gd name="T10" fmla="*/ 216 w 3"/>
                  <a:gd name="T11" fmla="*/ 648 h 3"/>
                  <a:gd name="T12" fmla="*/ 432 w 3"/>
                  <a:gd name="T13" fmla="*/ 432 h 3"/>
                  <a:gd name="T14" fmla="*/ 648 w 3"/>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1"/>
                    </a:moveTo>
                    <a:lnTo>
                      <a:pt x="3" y="0"/>
                    </a:lnTo>
                    <a:lnTo>
                      <a:pt x="2" y="0"/>
                    </a:lnTo>
                    <a:lnTo>
                      <a:pt x="0" y="1"/>
                    </a:lnTo>
                    <a:lnTo>
                      <a:pt x="1" y="3"/>
                    </a:lnTo>
                    <a:lnTo>
                      <a:pt x="2" y="2"/>
                    </a:lnTo>
                    <a:lnTo>
                      <a:pt x="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20" name="Freeform 473"/>
              <p:cNvSpPr>
                <a:spLocks/>
              </p:cNvSpPr>
              <p:nvPr/>
            </p:nvSpPr>
            <p:spPr bwMode="auto">
              <a:xfrm>
                <a:off x="4976237" y="1725285"/>
                <a:ext cx="33143" cy="33141"/>
              </a:xfrm>
              <a:custGeom>
                <a:avLst/>
                <a:gdLst>
                  <a:gd name="T0" fmla="*/ 648 w 3"/>
                  <a:gd name="T1" fmla="*/ 216 h 3"/>
                  <a:gd name="T2" fmla="*/ 648 w 3"/>
                  <a:gd name="T3" fmla="*/ 0 h 3"/>
                  <a:gd name="T4" fmla="*/ 432 w 3"/>
                  <a:gd name="T5" fmla="*/ 0 h 3"/>
                  <a:gd name="T6" fmla="*/ 0 w 3"/>
                  <a:gd name="T7" fmla="*/ 216 h 3"/>
                  <a:gd name="T8" fmla="*/ 216 w 3"/>
                  <a:gd name="T9" fmla="*/ 648 h 3"/>
                  <a:gd name="T10" fmla="*/ 216 w 3"/>
                  <a:gd name="T11" fmla="*/ 648 h 3"/>
                  <a:gd name="T12" fmla="*/ 432 w 3"/>
                  <a:gd name="T13" fmla="*/ 432 h 3"/>
                  <a:gd name="T14" fmla="*/ 648 w 3"/>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1"/>
                    </a:moveTo>
                    <a:lnTo>
                      <a:pt x="3" y="0"/>
                    </a:lnTo>
                    <a:lnTo>
                      <a:pt x="2" y="0"/>
                    </a:lnTo>
                    <a:lnTo>
                      <a:pt x="0" y="1"/>
                    </a:lnTo>
                    <a:lnTo>
                      <a:pt x="1" y="3"/>
                    </a:lnTo>
                    <a:lnTo>
                      <a:pt x="2" y="2"/>
                    </a:lnTo>
                    <a:lnTo>
                      <a:pt x="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21" name="Freeform 474"/>
              <p:cNvSpPr>
                <a:spLocks/>
              </p:cNvSpPr>
              <p:nvPr/>
            </p:nvSpPr>
            <p:spPr bwMode="auto">
              <a:xfrm>
                <a:off x="4987284" y="1703191"/>
                <a:ext cx="11048" cy="11047"/>
              </a:xfrm>
              <a:custGeom>
                <a:avLst/>
                <a:gdLst>
                  <a:gd name="T0" fmla="*/ 216 w 1"/>
                  <a:gd name="T1" fmla="*/ 0 h 1"/>
                  <a:gd name="T2" fmla="*/ 216 w 1"/>
                  <a:gd name="T3" fmla="*/ 0 h 1"/>
                  <a:gd name="T4" fmla="*/ 216 w 1"/>
                  <a:gd name="T5" fmla="*/ 216 h 1"/>
                  <a:gd name="T6" fmla="*/ 0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22" name="Freeform 475"/>
              <p:cNvSpPr>
                <a:spLocks/>
              </p:cNvSpPr>
              <p:nvPr/>
            </p:nvSpPr>
            <p:spPr bwMode="auto">
              <a:xfrm>
                <a:off x="4987284" y="1703191"/>
                <a:ext cx="11048" cy="11047"/>
              </a:xfrm>
              <a:custGeom>
                <a:avLst/>
                <a:gdLst>
                  <a:gd name="T0" fmla="*/ 216 w 1"/>
                  <a:gd name="T1" fmla="*/ 0 h 1"/>
                  <a:gd name="T2" fmla="*/ 216 w 1"/>
                  <a:gd name="T3" fmla="*/ 0 h 1"/>
                  <a:gd name="T4" fmla="*/ 216 w 1"/>
                  <a:gd name="T5" fmla="*/ 216 h 1"/>
                  <a:gd name="T6" fmla="*/ 0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23" name="Freeform 476"/>
              <p:cNvSpPr>
                <a:spLocks/>
              </p:cNvSpPr>
              <p:nvPr/>
            </p:nvSpPr>
            <p:spPr bwMode="auto">
              <a:xfrm>
                <a:off x="4832618" y="1791566"/>
                <a:ext cx="22095" cy="44188"/>
              </a:xfrm>
              <a:custGeom>
                <a:avLst/>
                <a:gdLst>
                  <a:gd name="T0" fmla="*/ 432 w 2"/>
                  <a:gd name="T1" fmla="*/ 216 h 4"/>
                  <a:gd name="T2" fmla="*/ 216 w 2"/>
                  <a:gd name="T3" fmla="*/ 216 h 4"/>
                  <a:gd name="T4" fmla="*/ 216 w 2"/>
                  <a:gd name="T5" fmla="*/ 432 h 4"/>
                  <a:gd name="T6" fmla="*/ 0 w 2"/>
                  <a:gd name="T7" fmla="*/ 864 h 4"/>
                  <a:gd name="T8" fmla="*/ 216 w 2"/>
                  <a:gd name="T9" fmla="*/ 864 h 4"/>
                  <a:gd name="T10" fmla="*/ 432 w 2"/>
                  <a:gd name="T11" fmla="*/ 21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1"/>
                    </a:moveTo>
                    <a:lnTo>
                      <a:pt x="1" y="1"/>
                    </a:lnTo>
                    <a:cubicBezTo>
                      <a:pt x="1" y="1"/>
                      <a:pt x="1" y="0"/>
                      <a:pt x="1" y="2"/>
                    </a:cubicBezTo>
                    <a:cubicBezTo>
                      <a:pt x="0" y="4"/>
                      <a:pt x="0" y="4"/>
                      <a:pt x="0" y="4"/>
                    </a:cubicBezTo>
                    <a:lnTo>
                      <a:pt x="1" y="4"/>
                    </a:lnTo>
                    <a:lnTo>
                      <a:pt x="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24" name="Freeform 477"/>
              <p:cNvSpPr>
                <a:spLocks/>
              </p:cNvSpPr>
              <p:nvPr/>
            </p:nvSpPr>
            <p:spPr bwMode="auto">
              <a:xfrm>
                <a:off x="4832618" y="1791566"/>
                <a:ext cx="22095" cy="44188"/>
              </a:xfrm>
              <a:custGeom>
                <a:avLst/>
                <a:gdLst>
                  <a:gd name="T0" fmla="*/ 432 w 2"/>
                  <a:gd name="T1" fmla="*/ 216 h 4"/>
                  <a:gd name="T2" fmla="*/ 216 w 2"/>
                  <a:gd name="T3" fmla="*/ 216 h 4"/>
                  <a:gd name="T4" fmla="*/ 216 w 2"/>
                  <a:gd name="T5" fmla="*/ 432 h 4"/>
                  <a:gd name="T6" fmla="*/ 0 w 2"/>
                  <a:gd name="T7" fmla="*/ 864 h 4"/>
                  <a:gd name="T8" fmla="*/ 216 w 2"/>
                  <a:gd name="T9" fmla="*/ 864 h 4"/>
                  <a:gd name="T10" fmla="*/ 432 w 2"/>
                  <a:gd name="T11" fmla="*/ 21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1"/>
                    </a:moveTo>
                    <a:lnTo>
                      <a:pt x="1" y="1"/>
                    </a:lnTo>
                    <a:cubicBezTo>
                      <a:pt x="1" y="1"/>
                      <a:pt x="1" y="0"/>
                      <a:pt x="1" y="2"/>
                    </a:cubicBezTo>
                    <a:cubicBezTo>
                      <a:pt x="0" y="4"/>
                      <a:pt x="0" y="4"/>
                      <a:pt x="0" y="4"/>
                    </a:cubicBezTo>
                    <a:lnTo>
                      <a:pt x="1" y="4"/>
                    </a:lnTo>
                    <a:lnTo>
                      <a:pt x="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25" name="Freeform 478"/>
              <p:cNvSpPr>
                <a:spLocks/>
              </p:cNvSpPr>
              <p:nvPr/>
            </p:nvSpPr>
            <p:spPr bwMode="auto">
              <a:xfrm>
                <a:off x="4622713" y="1769472"/>
                <a:ext cx="66286" cy="55235"/>
              </a:xfrm>
              <a:custGeom>
                <a:avLst/>
                <a:gdLst>
                  <a:gd name="T0" fmla="*/ 0 w 6"/>
                  <a:gd name="T1" fmla="*/ 1080 h 5"/>
                  <a:gd name="T2" fmla="*/ 432 w 6"/>
                  <a:gd name="T3" fmla="*/ 864 h 5"/>
                  <a:gd name="T4" fmla="*/ 648 w 6"/>
                  <a:gd name="T5" fmla="*/ 864 h 5"/>
                  <a:gd name="T6" fmla="*/ 648 w 6"/>
                  <a:gd name="T7" fmla="*/ 648 h 5"/>
                  <a:gd name="T8" fmla="*/ 1080 w 6"/>
                  <a:gd name="T9" fmla="*/ 648 h 5"/>
                  <a:gd name="T10" fmla="*/ 1296 w 6"/>
                  <a:gd name="T11" fmla="*/ 432 h 5"/>
                  <a:gd name="T12" fmla="*/ 1296 w 6"/>
                  <a:gd name="T13" fmla="*/ 0 h 5"/>
                  <a:gd name="T14" fmla="*/ 864 w 6"/>
                  <a:gd name="T15" fmla="*/ 216 h 5"/>
                  <a:gd name="T16" fmla="*/ 864 w 6"/>
                  <a:gd name="T17" fmla="*/ 432 h 5"/>
                  <a:gd name="T18" fmla="*/ 648 w 6"/>
                  <a:gd name="T19" fmla="*/ 432 h 5"/>
                  <a:gd name="T20" fmla="*/ 432 w 6"/>
                  <a:gd name="T21" fmla="*/ 648 h 5"/>
                  <a:gd name="T22" fmla="*/ 0 w 6"/>
                  <a:gd name="T23" fmla="*/ 864 h 5"/>
                  <a:gd name="T24" fmla="*/ 0 w 6"/>
                  <a:gd name="T25" fmla="*/ 108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0" y="5"/>
                    </a:moveTo>
                    <a:lnTo>
                      <a:pt x="2" y="4"/>
                    </a:lnTo>
                    <a:lnTo>
                      <a:pt x="3" y="4"/>
                    </a:lnTo>
                    <a:lnTo>
                      <a:pt x="3" y="3"/>
                    </a:lnTo>
                    <a:lnTo>
                      <a:pt x="5" y="3"/>
                    </a:lnTo>
                    <a:lnTo>
                      <a:pt x="6" y="2"/>
                    </a:lnTo>
                    <a:lnTo>
                      <a:pt x="6" y="0"/>
                    </a:lnTo>
                    <a:lnTo>
                      <a:pt x="4" y="1"/>
                    </a:lnTo>
                    <a:lnTo>
                      <a:pt x="4" y="2"/>
                    </a:lnTo>
                    <a:lnTo>
                      <a:pt x="3" y="2"/>
                    </a:lnTo>
                    <a:lnTo>
                      <a:pt x="2" y="3"/>
                    </a:lnTo>
                    <a:lnTo>
                      <a:pt x="0" y="4"/>
                    </a:lnTo>
                    <a:lnTo>
                      <a:pt x="0"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26" name="Freeform 479"/>
              <p:cNvSpPr>
                <a:spLocks/>
              </p:cNvSpPr>
              <p:nvPr/>
            </p:nvSpPr>
            <p:spPr bwMode="auto">
              <a:xfrm>
                <a:off x="4622713" y="1769472"/>
                <a:ext cx="66286" cy="55235"/>
              </a:xfrm>
              <a:custGeom>
                <a:avLst/>
                <a:gdLst>
                  <a:gd name="T0" fmla="*/ 0 w 6"/>
                  <a:gd name="T1" fmla="*/ 1080 h 5"/>
                  <a:gd name="T2" fmla="*/ 432 w 6"/>
                  <a:gd name="T3" fmla="*/ 864 h 5"/>
                  <a:gd name="T4" fmla="*/ 648 w 6"/>
                  <a:gd name="T5" fmla="*/ 864 h 5"/>
                  <a:gd name="T6" fmla="*/ 648 w 6"/>
                  <a:gd name="T7" fmla="*/ 648 h 5"/>
                  <a:gd name="T8" fmla="*/ 1080 w 6"/>
                  <a:gd name="T9" fmla="*/ 648 h 5"/>
                  <a:gd name="T10" fmla="*/ 1296 w 6"/>
                  <a:gd name="T11" fmla="*/ 432 h 5"/>
                  <a:gd name="T12" fmla="*/ 1296 w 6"/>
                  <a:gd name="T13" fmla="*/ 0 h 5"/>
                  <a:gd name="T14" fmla="*/ 864 w 6"/>
                  <a:gd name="T15" fmla="*/ 216 h 5"/>
                  <a:gd name="T16" fmla="*/ 864 w 6"/>
                  <a:gd name="T17" fmla="*/ 432 h 5"/>
                  <a:gd name="T18" fmla="*/ 648 w 6"/>
                  <a:gd name="T19" fmla="*/ 432 h 5"/>
                  <a:gd name="T20" fmla="*/ 432 w 6"/>
                  <a:gd name="T21" fmla="*/ 648 h 5"/>
                  <a:gd name="T22" fmla="*/ 0 w 6"/>
                  <a:gd name="T23" fmla="*/ 864 h 5"/>
                  <a:gd name="T24" fmla="*/ 0 w 6"/>
                  <a:gd name="T25" fmla="*/ 108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0" y="5"/>
                    </a:moveTo>
                    <a:lnTo>
                      <a:pt x="2" y="4"/>
                    </a:lnTo>
                    <a:lnTo>
                      <a:pt x="3" y="4"/>
                    </a:lnTo>
                    <a:lnTo>
                      <a:pt x="3" y="3"/>
                    </a:lnTo>
                    <a:lnTo>
                      <a:pt x="5" y="3"/>
                    </a:lnTo>
                    <a:lnTo>
                      <a:pt x="6" y="2"/>
                    </a:lnTo>
                    <a:lnTo>
                      <a:pt x="6" y="0"/>
                    </a:lnTo>
                    <a:lnTo>
                      <a:pt x="4" y="1"/>
                    </a:lnTo>
                    <a:lnTo>
                      <a:pt x="4" y="2"/>
                    </a:lnTo>
                    <a:lnTo>
                      <a:pt x="3" y="2"/>
                    </a:lnTo>
                    <a:lnTo>
                      <a:pt x="2" y="3"/>
                    </a:lnTo>
                    <a:lnTo>
                      <a:pt x="0" y="4"/>
                    </a:lnTo>
                    <a:lnTo>
                      <a:pt x="0"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27" name="Freeform 480"/>
              <p:cNvSpPr>
                <a:spLocks/>
              </p:cNvSpPr>
              <p:nvPr/>
            </p:nvSpPr>
            <p:spPr bwMode="auto">
              <a:xfrm>
                <a:off x="4700046" y="1857848"/>
                <a:ext cx="33143" cy="33141"/>
              </a:xfrm>
              <a:custGeom>
                <a:avLst/>
                <a:gdLst>
                  <a:gd name="T0" fmla="*/ 216 w 3"/>
                  <a:gd name="T1" fmla="*/ 0 h 3"/>
                  <a:gd name="T2" fmla="*/ 0 w 3"/>
                  <a:gd name="T3" fmla="*/ 0 h 3"/>
                  <a:gd name="T4" fmla="*/ 0 w 3"/>
                  <a:gd name="T5" fmla="*/ 216 h 3"/>
                  <a:gd name="T6" fmla="*/ 216 w 3"/>
                  <a:gd name="T7" fmla="*/ 432 h 3"/>
                  <a:gd name="T8" fmla="*/ 216 w 3"/>
                  <a:gd name="T9" fmla="*/ 648 h 3"/>
                  <a:gd name="T10" fmla="*/ 432 w 3"/>
                  <a:gd name="T11" fmla="*/ 648 h 3"/>
                  <a:gd name="T12" fmla="*/ 432 w 3"/>
                  <a:gd name="T13" fmla="*/ 648 h 3"/>
                  <a:gd name="T14" fmla="*/ 648 w 3"/>
                  <a:gd name="T15" fmla="*/ 648 h 3"/>
                  <a:gd name="T16" fmla="*/ 648 w 3"/>
                  <a:gd name="T17" fmla="*/ 432 h 3"/>
                  <a:gd name="T18" fmla="*/ 648 w 3"/>
                  <a:gd name="T19" fmla="*/ 216 h 3"/>
                  <a:gd name="T20" fmla="*/ 648 w 3"/>
                  <a:gd name="T21" fmla="*/ 0 h 3"/>
                  <a:gd name="T22" fmla="*/ 432 w 3"/>
                  <a:gd name="T23" fmla="*/ 0 h 3"/>
                  <a:gd name="T24" fmla="*/ 216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1" y="0"/>
                    </a:moveTo>
                    <a:lnTo>
                      <a:pt x="0" y="0"/>
                    </a:lnTo>
                    <a:lnTo>
                      <a:pt x="0" y="1"/>
                    </a:lnTo>
                    <a:lnTo>
                      <a:pt x="1" y="2"/>
                    </a:lnTo>
                    <a:lnTo>
                      <a:pt x="1" y="3"/>
                    </a:lnTo>
                    <a:lnTo>
                      <a:pt x="2" y="3"/>
                    </a:lnTo>
                    <a:lnTo>
                      <a:pt x="3" y="3"/>
                    </a:lnTo>
                    <a:lnTo>
                      <a:pt x="3" y="2"/>
                    </a:lnTo>
                    <a:lnTo>
                      <a:pt x="3" y="1"/>
                    </a:lnTo>
                    <a:lnTo>
                      <a:pt x="3" y="0"/>
                    </a:lnTo>
                    <a:lnTo>
                      <a:pt x="2"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28" name="Freeform 481"/>
              <p:cNvSpPr>
                <a:spLocks/>
              </p:cNvSpPr>
              <p:nvPr/>
            </p:nvSpPr>
            <p:spPr bwMode="auto">
              <a:xfrm>
                <a:off x="4700046" y="1857848"/>
                <a:ext cx="33143" cy="33141"/>
              </a:xfrm>
              <a:custGeom>
                <a:avLst/>
                <a:gdLst>
                  <a:gd name="T0" fmla="*/ 216 w 3"/>
                  <a:gd name="T1" fmla="*/ 0 h 3"/>
                  <a:gd name="T2" fmla="*/ 0 w 3"/>
                  <a:gd name="T3" fmla="*/ 0 h 3"/>
                  <a:gd name="T4" fmla="*/ 0 w 3"/>
                  <a:gd name="T5" fmla="*/ 216 h 3"/>
                  <a:gd name="T6" fmla="*/ 216 w 3"/>
                  <a:gd name="T7" fmla="*/ 432 h 3"/>
                  <a:gd name="T8" fmla="*/ 216 w 3"/>
                  <a:gd name="T9" fmla="*/ 648 h 3"/>
                  <a:gd name="T10" fmla="*/ 432 w 3"/>
                  <a:gd name="T11" fmla="*/ 648 h 3"/>
                  <a:gd name="T12" fmla="*/ 432 w 3"/>
                  <a:gd name="T13" fmla="*/ 648 h 3"/>
                  <a:gd name="T14" fmla="*/ 648 w 3"/>
                  <a:gd name="T15" fmla="*/ 648 h 3"/>
                  <a:gd name="T16" fmla="*/ 648 w 3"/>
                  <a:gd name="T17" fmla="*/ 432 h 3"/>
                  <a:gd name="T18" fmla="*/ 648 w 3"/>
                  <a:gd name="T19" fmla="*/ 216 h 3"/>
                  <a:gd name="T20" fmla="*/ 648 w 3"/>
                  <a:gd name="T21" fmla="*/ 0 h 3"/>
                  <a:gd name="T22" fmla="*/ 432 w 3"/>
                  <a:gd name="T23" fmla="*/ 0 h 3"/>
                  <a:gd name="T24" fmla="*/ 216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1" y="0"/>
                    </a:moveTo>
                    <a:lnTo>
                      <a:pt x="0" y="0"/>
                    </a:lnTo>
                    <a:lnTo>
                      <a:pt x="0" y="1"/>
                    </a:lnTo>
                    <a:lnTo>
                      <a:pt x="1" y="2"/>
                    </a:lnTo>
                    <a:lnTo>
                      <a:pt x="1" y="3"/>
                    </a:lnTo>
                    <a:lnTo>
                      <a:pt x="2" y="3"/>
                    </a:lnTo>
                    <a:lnTo>
                      <a:pt x="3" y="3"/>
                    </a:lnTo>
                    <a:lnTo>
                      <a:pt x="3" y="2"/>
                    </a:lnTo>
                    <a:lnTo>
                      <a:pt x="3" y="1"/>
                    </a:lnTo>
                    <a:lnTo>
                      <a:pt x="3" y="0"/>
                    </a:lnTo>
                    <a:lnTo>
                      <a:pt x="2"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29" name="Freeform 482"/>
              <p:cNvSpPr>
                <a:spLocks/>
              </p:cNvSpPr>
              <p:nvPr/>
            </p:nvSpPr>
            <p:spPr bwMode="auto">
              <a:xfrm>
                <a:off x="4722142" y="1890988"/>
                <a:ext cx="22095" cy="11047"/>
              </a:xfrm>
              <a:custGeom>
                <a:avLst/>
                <a:gdLst>
                  <a:gd name="T0" fmla="*/ 0 w 2"/>
                  <a:gd name="T1" fmla="*/ 216 h 1"/>
                  <a:gd name="T2" fmla="*/ 216 w 2"/>
                  <a:gd name="T3" fmla="*/ 0 h 1"/>
                  <a:gd name="T4" fmla="*/ 432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30" name="Freeform 483"/>
              <p:cNvSpPr>
                <a:spLocks/>
              </p:cNvSpPr>
              <p:nvPr/>
            </p:nvSpPr>
            <p:spPr bwMode="auto">
              <a:xfrm>
                <a:off x="4722142" y="1890988"/>
                <a:ext cx="22095" cy="11047"/>
              </a:xfrm>
              <a:custGeom>
                <a:avLst/>
                <a:gdLst>
                  <a:gd name="T0" fmla="*/ 0 w 2"/>
                  <a:gd name="T1" fmla="*/ 216 h 1"/>
                  <a:gd name="T2" fmla="*/ 216 w 2"/>
                  <a:gd name="T3" fmla="*/ 0 h 1"/>
                  <a:gd name="T4" fmla="*/ 432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31" name="Freeform 484"/>
              <p:cNvSpPr>
                <a:spLocks/>
              </p:cNvSpPr>
              <p:nvPr/>
            </p:nvSpPr>
            <p:spPr bwMode="auto">
              <a:xfrm>
                <a:off x="4700046" y="1902035"/>
                <a:ext cx="11048" cy="11047"/>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32" name="Freeform 485"/>
              <p:cNvSpPr>
                <a:spLocks/>
              </p:cNvSpPr>
              <p:nvPr/>
            </p:nvSpPr>
            <p:spPr bwMode="auto">
              <a:xfrm>
                <a:off x="4700046" y="1902035"/>
                <a:ext cx="11048" cy="11047"/>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33" name="Freeform 486"/>
              <p:cNvSpPr>
                <a:spLocks/>
              </p:cNvSpPr>
              <p:nvPr/>
            </p:nvSpPr>
            <p:spPr bwMode="auto">
              <a:xfrm>
                <a:off x="4666904" y="1868895"/>
                <a:ext cx="33143" cy="22094"/>
              </a:xfrm>
              <a:custGeom>
                <a:avLst/>
                <a:gdLst>
                  <a:gd name="T0" fmla="*/ 0 w 3"/>
                  <a:gd name="T1" fmla="*/ 216 h 2"/>
                  <a:gd name="T2" fmla="*/ 216 w 3"/>
                  <a:gd name="T3" fmla="*/ 0 h 2"/>
                  <a:gd name="T4" fmla="*/ 432 w 3"/>
                  <a:gd name="T5" fmla="*/ 0 h 2"/>
                  <a:gd name="T6" fmla="*/ 648 w 3"/>
                  <a:gd name="T7" fmla="*/ 216 h 2"/>
                  <a:gd name="T8" fmla="*/ 432 w 3"/>
                  <a:gd name="T9" fmla="*/ 432 h 2"/>
                  <a:gd name="T10" fmla="*/ 216 w 3"/>
                  <a:gd name="T11" fmla="*/ 432 h 2"/>
                  <a:gd name="T12" fmla="*/ 0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1"/>
                    </a:moveTo>
                    <a:lnTo>
                      <a:pt x="1" y="0"/>
                    </a:lnTo>
                    <a:lnTo>
                      <a:pt x="2" y="0"/>
                    </a:lnTo>
                    <a:lnTo>
                      <a:pt x="3" y="1"/>
                    </a:lnTo>
                    <a:lnTo>
                      <a:pt x="2" y="2"/>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34" name="Freeform 487"/>
              <p:cNvSpPr>
                <a:spLocks/>
              </p:cNvSpPr>
              <p:nvPr/>
            </p:nvSpPr>
            <p:spPr bwMode="auto">
              <a:xfrm>
                <a:off x="4666904" y="1868895"/>
                <a:ext cx="33143" cy="22094"/>
              </a:xfrm>
              <a:custGeom>
                <a:avLst/>
                <a:gdLst>
                  <a:gd name="T0" fmla="*/ 0 w 3"/>
                  <a:gd name="T1" fmla="*/ 216 h 2"/>
                  <a:gd name="T2" fmla="*/ 216 w 3"/>
                  <a:gd name="T3" fmla="*/ 0 h 2"/>
                  <a:gd name="T4" fmla="*/ 432 w 3"/>
                  <a:gd name="T5" fmla="*/ 0 h 2"/>
                  <a:gd name="T6" fmla="*/ 648 w 3"/>
                  <a:gd name="T7" fmla="*/ 216 h 2"/>
                  <a:gd name="T8" fmla="*/ 432 w 3"/>
                  <a:gd name="T9" fmla="*/ 432 h 2"/>
                  <a:gd name="T10" fmla="*/ 216 w 3"/>
                  <a:gd name="T11" fmla="*/ 432 h 2"/>
                  <a:gd name="T12" fmla="*/ 0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1"/>
                    </a:moveTo>
                    <a:lnTo>
                      <a:pt x="1" y="0"/>
                    </a:lnTo>
                    <a:lnTo>
                      <a:pt x="2" y="0"/>
                    </a:lnTo>
                    <a:lnTo>
                      <a:pt x="3" y="1"/>
                    </a:lnTo>
                    <a:lnTo>
                      <a:pt x="2" y="2"/>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35" name="Freeform 488"/>
              <p:cNvSpPr>
                <a:spLocks/>
              </p:cNvSpPr>
              <p:nvPr/>
            </p:nvSpPr>
            <p:spPr bwMode="auto">
              <a:xfrm>
                <a:off x="4788427" y="1935176"/>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36" name="Freeform 489"/>
              <p:cNvSpPr>
                <a:spLocks/>
              </p:cNvSpPr>
              <p:nvPr/>
            </p:nvSpPr>
            <p:spPr bwMode="auto">
              <a:xfrm>
                <a:off x="4788427" y="1935176"/>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37" name="Freeform 490"/>
              <p:cNvSpPr>
                <a:spLocks/>
              </p:cNvSpPr>
              <p:nvPr/>
            </p:nvSpPr>
            <p:spPr bwMode="auto">
              <a:xfrm>
                <a:off x="4269190" y="1736332"/>
                <a:ext cx="187809" cy="375595"/>
              </a:xfrm>
              <a:custGeom>
                <a:avLst/>
                <a:gdLst>
                  <a:gd name="T0" fmla="*/ 1296 w 17"/>
                  <a:gd name="T1" fmla="*/ 0 h 34"/>
                  <a:gd name="T2" fmla="*/ 432 w 17"/>
                  <a:gd name="T3" fmla="*/ 216 h 34"/>
                  <a:gd name="T4" fmla="*/ 0 w 17"/>
                  <a:gd name="T5" fmla="*/ 864 h 34"/>
                  <a:gd name="T6" fmla="*/ 216 w 17"/>
                  <a:gd name="T7" fmla="*/ 1080 h 34"/>
                  <a:gd name="T8" fmla="*/ 0 w 17"/>
                  <a:gd name="T9" fmla="*/ 1728 h 34"/>
                  <a:gd name="T10" fmla="*/ 0 w 17"/>
                  <a:gd name="T11" fmla="*/ 2160 h 34"/>
                  <a:gd name="T12" fmla="*/ 0 w 17"/>
                  <a:gd name="T13" fmla="*/ 2160 h 34"/>
                  <a:gd name="T14" fmla="*/ 216 w 17"/>
                  <a:gd name="T15" fmla="*/ 1728 h 34"/>
                  <a:gd name="T16" fmla="*/ 216 w 17"/>
                  <a:gd name="T17" fmla="*/ 1944 h 34"/>
                  <a:gd name="T18" fmla="*/ 216 w 17"/>
                  <a:gd name="T19" fmla="*/ 2376 h 34"/>
                  <a:gd name="T20" fmla="*/ 216 w 17"/>
                  <a:gd name="T21" fmla="*/ 3024 h 34"/>
                  <a:gd name="T22" fmla="*/ 216 w 17"/>
                  <a:gd name="T23" fmla="*/ 2592 h 34"/>
                  <a:gd name="T24" fmla="*/ 648 w 17"/>
                  <a:gd name="T25" fmla="*/ 2592 h 34"/>
                  <a:gd name="T26" fmla="*/ 648 w 17"/>
                  <a:gd name="T27" fmla="*/ 2808 h 34"/>
                  <a:gd name="T28" fmla="*/ 432 w 17"/>
                  <a:gd name="T29" fmla="*/ 3240 h 34"/>
                  <a:gd name="T30" fmla="*/ 432 w 17"/>
                  <a:gd name="T31" fmla="*/ 3456 h 34"/>
                  <a:gd name="T32" fmla="*/ 1296 w 17"/>
                  <a:gd name="T33" fmla="*/ 3456 h 34"/>
                  <a:gd name="T34" fmla="*/ 1296 w 17"/>
                  <a:gd name="T35" fmla="*/ 3888 h 34"/>
                  <a:gd name="T36" fmla="*/ 1512 w 17"/>
                  <a:gd name="T37" fmla="*/ 4104 h 34"/>
                  <a:gd name="T38" fmla="*/ 1512 w 17"/>
                  <a:gd name="T39" fmla="*/ 4536 h 34"/>
                  <a:gd name="T40" fmla="*/ 864 w 17"/>
                  <a:gd name="T41" fmla="*/ 4752 h 34"/>
                  <a:gd name="T42" fmla="*/ 864 w 17"/>
                  <a:gd name="T43" fmla="*/ 4968 h 34"/>
                  <a:gd name="T44" fmla="*/ 648 w 17"/>
                  <a:gd name="T45" fmla="*/ 5616 h 34"/>
                  <a:gd name="T46" fmla="*/ 432 w 17"/>
                  <a:gd name="T47" fmla="*/ 5832 h 34"/>
                  <a:gd name="T48" fmla="*/ 1080 w 17"/>
                  <a:gd name="T49" fmla="*/ 6048 h 34"/>
                  <a:gd name="T50" fmla="*/ 1296 w 17"/>
                  <a:gd name="T51" fmla="*/ 6264 h 34"/>
                  <a:gd name="T52" fmla="*/ 1512 w 17"/>
                  <a:gd name="T53" fmla="*/ 6264 h 34"/>
                  <a:gd name="T54" fmla="*/ 1296 w 17"/>
                  <a:gd name="T55" fmla="*/ 6480 h 34"/>
                  <a:gd name="T56" fmla="*/ 864 w 17"/>
                  <a:gd name="T57" fmla="*/ 6696 h 34"/>
                  <a:gd name="T58" fmla="*/ 648 w 17"/>
                  <a:gd name="T59" fmla="*/ 6912 h 34"/>
                  <a:gd name="T60" fmla="*/ 432 w 17"/>
                  <a:gd name="T61" fmla="*/ 7344 h 34"/>
                  <a:gd name="T62" fmla="*/ 648 w 17"/>
                  <a:gd name="T63" fmla="*/ 7128 h 34"/>
                  <a:gd name="T64" fmla="*/ 1296 w 17"/>
                  <a:gd name="T65" fmla="*/ 6912 h 34"/>
                  <a:gd name="T66" fmla="*/ 1728 w 17"/>
                  <a:gd name="T67" fmla="*/ 6912 h 34"/>
                  <a:gd name="T68" fmla="*/ 2808 w 17"/>
                  <a:gd name="T69" fmla="*/ 6696 h 34"/>
                  <a:gd name="T70" fmla="*/ 3672 w 17"/>
                  <a:gd name="T71" fmla="*/ 6480 h 34"/>
                  <a:gd name="T72" fmla="*/ 3240 w 17"/>
                  <a:gd name="T73" fmla="*/ 6264 h 34"/>
                  <a:gd name="T74" fmla="*/ 3240 w 17"/>
                  <a:gd name="T75" fmla="*/ 6048 h 34"/>
                  <a:gd name="T76" fmla="*/ 3672 w 17"/>
                  <a:gd name="T77" fmla="*/ 5832 h 34"/>
                  <a:gd name="T78" fmla="*/ 3672 w 17"/>
                  <a:gd name="T79" fmla="*/ 4968 h 34"/>
                  <a:gd name="T80" fmla="*/ 3024 w 17"/>
                  <a:gd name="T81" fmla="*/ 4968 h 34"/>
                  <a:gd name="T82" fmla="*/ 2808 w 17"/>
                  <a:gd name="T83" fmla="*/ 4104 h 34"/>
                  <a:gd name="T84" fmla="*/ 2376 w 17"/>
                  <a:gd name="T85" fmla="*/ 3456 h 34"/>
                  <a:gd name="T86" fmla="*/ 1944 w 17"/>
                  <a:gd name="T87" fmla="*/ 2376 h 34"/>
                  <a:gd name="T88" fmla="*/ 1512 w 17"/>
                  <a:gd name="T89" fmla="*/ 2376 h 34"/>
                  <a:gd name="T90" fmla="*/ 1728 w 17"/>
                  <a:gd name="T91" fmla="*/ 2160 h 34"/>
                  <a:gd name="T92" fmla="*/ 1944 w 17"/>
                  <a:gd name="T93" fmla="*/ 1080 h 34"/>
                  <a:gd name="T94" fmla="*/ 1512 w 17"/>
                  <a:gd name="T95" fmla="*/ 648 h 34"/>
                  <a:gd name="T96" fmla="*/ 1080 w 17"/>
                  <a:gd name="T97" fmla="*/ 432 h 34"/>
                  <a:gd name="T98" fmla="*/ 1512 w 17"/>
                  <a:gd name="T99" fmla="*/ 0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
                  <a:gd name="T151" fmla="*/ 0 h 34"/>
                  <a:gd name="T152" fmla="*/ 17 w 17"/>
                  <a:gd name="T153" fmla="*/ 34 h 3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 h="34">
                    <a:moveTo>
                      <a:pt x="7" y="0"/>
                    </a:moveTo>
                    <a:lnTo>
                      <a:pt x="6" y="0"/>
                    </a:lnTo>
                    <a:lnTo>
                      <a:pt x="3" y="0"/>
                    </a:lnTo>
                    <a:lnTo>
                      <a:pt x="2" y="1"/>
                    </a:lnTo>
                    <a:lnTo>
                      <a:pt x="2" y="3"/>
                    </a:lnTo>
                    <a:lnTo>
                      <a:pt x="0" y="4"/>
                    </a:lnTo>
                    <a:lnTo>
                      <a:pt x="0" y="5"/>
                    </a:lnTo>
                    <a:lnTo>
                      <a:pt x="1" y="5"/>
                    </a:lnTo>
                    <a:lnTo>
                      <a:pt x="1" y="7"/>
                    </a:lnTo>
                    <a:lnTo>
                      <a:pt x="0" y="8"/>
                    </a:lnTo>
                    <a:lnTo>
                      <a:pt x="0" y="9"/>
                    </a:lnTo>
                    <a:lnTo>
                      <a:pt x="0" y="10"/>
                    </a:lnTo>
                    <a:lnTo>
                      <a:pt x="1" y="9"/>
                    </a:lnTo>
                    <a:lnTo>
                      <a:pt x="1" y="8"/>
                    </a:lnTo>
                    <a:lnTo>
                      <a:pt x="2" y="8"/>
                    </a:lnTo>
                    <a:lnTo>
                      <a:pt x="1" y="9"/>
                    </a:lnTo>
                    <a:lnTo>
                      <a:pt x="1" y="10"/>
                    </a:lnTo>
                    <a:lnTo>
                      <a:pt x="1" y="11"/>
                    </a:lnTo>
                    <a:lnTo>
                      <a:pt x="1" y="13"/>
                    </a:lnTo>
                    <a:lnTo>
                      <a:pt x="1" y="14"/>
                    </a:lnTo>
                    <a:lnTo>
                      <a:pt x="1" y="13"/>
                    </a:lnTo>
                    <a:lnTo>
                      <a:pt x="1" y="12"/>
                    </a:lnTo>
                    <a:lnTo>
                      <a:pt x="2" y="11"/>
                    </a:lnTo>
                    <a:lnTo>
                      <a:pt x="3" y="12"/>
                    </a:lnTo>
                    <a:lnTo>
                      <a:pt x="3" y="13"/>
                    </a:lnTo>
                    <a:lnTo>
                      <a:pt x="3" y="14"/>
                    </a:lnTo>
                    <a:lnTo>
                      <a:pt x="2" y="15"/>
                    </a:lnTo>
                    <a:lnTo>
                      <a:pt x="2" y="16"/>
                    </a:lnTo>
                    <a:lnTo>
                      <a:pt x="5" y="16"/>
                    </a:lnTo>
                    <a:lnTo>
                      <a:pt x="6" y="16"/>
                    </a:lnTo>
                    <a:lnTo>
                      <a:pt x="6" y="17"/>
                    </a:lnTo>
                    <a:lnTo>
                      <a:pt x="6" y="18"/>
                    </a:lnTo>
                    <a:lnTo>
                      <a:pt x="7" y="19"/>
                    </a:lnTo>
                    <a:lnTo>
                      <a:pt x="7" y="21"/>
                    </a:lnTo>
                    <a:lnTo>
                      <a:pt x="6" y="22"/>
                    </a:lnTo>
                    <a:lnTo>
                      <a:pt x="4" y="22"/>
                    </a:lnTo>
                    <a:lnTo>
                      <a:pt x="4" y="23"/>
                    </a:lnTo>
                    <a:lnTo>
                      <a:pt x="4" y="26"/>
                    </a:lnTo>
                    <a:lnTo>
                      <a:pt x="3" y="26"/>
                    </a:lnTo>
                    <a:lnTo>
                      <a:pt x="2" y="27"/>
                    </a:lnTo>
                    <a:lnTo>
                      <a:pt x="2" y="28"/>
                    </a:lnTo>
                    <a:lnTo>
                      <a:pt x="5" y="28"/>
                    </a:lnTo>
                    <a:lnTo>
                      <a:pt x="5" y="29"/>
                    </a:lnTo>
                    <a:lnTo>
                      <a:pt x="6" y="29"/>
                    </a:lnTo>
                    <a:lnTo>
                      <a:pt x="7" y="29"/>
                    </a:lnTo>
                    <a:lnTo>
                      <a:pt x="6" y="30"/>
                    </a:lnTo>
                    <a:lnTo>
                      <a:pt x="4" y="30"/>
                    </a:lnTo>
                    <a:lnTo>
                      <a:pt x="4" y="31"/>
                    </a:lnTo>
                    <a:lnTo>
                      <a:pt x="3" y="31"/>
                    </a:lnTo>
                    <a:lnTo>
                      <a:pt x="3" y="32"/>
                    </a:lnTo>
                    <a:lnTo>
                      <a:pt x="2" y="33"/>
                    </a:lnTo>
                    <a:lnTo>
                      <a:pt x="2" y="34"/>
                    </a:lnTo>
                    <a:lnTo>
                      <a:pt x="3" y="34"/>
                    </a:lnTo>
                    <a:lnTo>
                      <a:pt x="3" y="33"/>
                    </a:lnTo>
                    <a:lnTo>
                      <a:pt x="6" y="33"/>
                    </a:lnTo>
                    <a:lnTo>
                      <a:pt x="6" y="32"/>
                    </a:lnTo>
                    <a:lnTo>
                      <a:pt x="8" y="31"/>
                    </a:lnTo>
                    <a:lnTo>
                      <a:pt x="8" y="32"/>
                    </a:lnTo>
                    <a:lnTo>
                      <a:pt x="12" y="31"/>
                    </a:lnTo>
                    <a:lnTo>
                      <a:pt x="13" y="31"/>
                    </a:lnTo>
                    <a:lnTo>
                      <a:pt x="15" y="31"/>
                    </a:lnTo>
                    <a:lnTo>
                      <a:pt x="17" y="30"/>
                    </a:lnTo>
                    <a:lnTo>
                      <a:pt x="16" y="29"/>
                    </a:lnTo>
                    <a:lnTo>
                      <a:pt x="15" y="29"/>
                    </a:lnTo>
                    <a:lnTo>
                      <a:pt x="14" y="29"/>
                    </a:lnTo>
                    <a:lnTo>
                      <a:pt x="15" y="28"/>
                    </a:lnTo>
                    <a:lnTo>
                      <a:pt x="17" y="27"/>
                    </a:lnTo>
                    <a:lnTo>
                      <a:pt x="17" y="26"/>
                    </a:lnTo>
                    <a:lnTo>
                      <a:pt x="17" y="23"/>
                    </a:lnTo>
                    <a:lnTo>
                      <a:pt x="15" y="24"/>
                    </a:lnTo>
                    <a:lnTo>
                      <a:pt x="14" y="23"/>
                    </a:lnTo>
                    <a:lnTo>
                      <a:pt x="14" y="19"/>
                    </a:lnTo>
                    <a:lnTo>
                      <a:pt x="13" y="19"/>
                    </a:lnTo>
                    <a:lnTo>
                      <a:pt x="12" y="17"/>
                    </a:lnTo>
                    <a:lnTo>
                      <a:pt x="11" y="16"/>
                    </a:lnTo>
                    <a:lnTo>
                      <a:pt x="11" y="13"/>
                    </a:lnTo>
                    <a:lnTo>
                      <a:pt x="9" y="11"/>
                    </a:lnTo>
                    <a:lnTo>
                      <a:pt x="8" y="11"/>
                    </a:lnTo>
                    <a:lnTo>
                      <a:pt x="7" y="11"/>
                    </a:lnTo>
                    <a:lnTo>
                      <a:pt x="8" y="10"/>
                    </a:lnTo>
                    <a:lnTo>
                      <a:pt x="8" y="8"/>
                    </a:lnTo>
                    <a:lnTo>
                      <a:pt x="9" y="5"/>
                    </a:lnTo>
                    <a:lnTo>
                      <a:pt x="9" y="4"/>
                    </a:lnTo>
                    <a:lnTo>
                      <a:pt x="7" y="3"/>
                    </a:lnTo>
                    <a:lnTo>
                      <a:pt x="5" y="4"/>
                    </a:lnTo>
                    <a:lnTo>
                      <a:pt x="5" y="2"/>
                    </a:lnTo>
                    <a:lnTo>
                      <a:pt x="7" y="1"/>
                    </a:lnTo>
                    <a:lnTo>
                      <a:pt x="7"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38" name="Freeform 491"/>
              <p:cNvSpPr>
                <a:spLocks/>
              </p:cNvSpPr>
              <p:nvPr/>
            </p:nvSpPr>
            <p:spPr bwMode="auto">
              <a:xfrm>
                <a:off x="4269190" y="1736332"/>
                <a:ext cx="187809" cy="375595"/>
              </a:xfrm>
              <a:custGeom>
                <a:avLst/>
                <a:gdLst>
                  <a:gd name="T0" fmla="*/ 1296 w 17"/>
                  <a:gd name="T1" fmla="*/ 0 h 34"/>
                  <a:gd name="T2" fmla="*/ 432 w 17"/>
                  <a:gd name="T3" fmla="*/ 216 h 34"/>
                  <a:gd name="T4" fmla="*/ 0 w 17"/>
                  <a:gd name="T5" fmla="*/ 864 h 34"/>
                  <a:gd name="T6" fmla="*/ 216 w 17"/>
                  <a:gd name="T7" fmla="*/ 1080 h 34"/>
                  <a:gd name="T8" fmla="*/ 0 w 17"/>
                  <a:gd name="T9" fmla="*/ 1728 h 34"/>
                  <a:gd name="T10" fmla="*/ 0 w 17"/>
                  <a:gd name="T11" fmla="*/ 2160 h 34"/>
                  <a:gd name="T12" fmla="*/ 0 w 17"/>
                  <a:gd name="T13" fmla="*/ 2160 h 34"/>
                  <a:gd name="T14" fmla="*/ 216 w 17"/>
                  <a:gd name="T15" fmla="*/ 1728 h 34"/>
                  <a:gd name="T16" fmla="*/ 216 w 17"/>
                  <a:gd name="T17" fmla="*/ 1944 h 34"/>
                  <a:gd name="T18" fmla="*/ 216 w 17"/>
                  <a:gd name="T19" fmla="*/ 2376 h 34"/>
                  <a:gd name="T20" fmla="*/ 216 w 17"/>
                  <a:gd name="T21" fmla="*/ 3024 h 34"/>
                  <a:gd name="T22" fmla="*/ 216 w 17"/>
                  <a:gd name="T23" fmla="*/ 2592 h 34"/>
                  <a:gd name="T24" fmla="*/ 648 w 17"/>
                  <a:gd name="T25" fmla="*/ 2592 h 34"/>
                  <a:gd name="T26" fmla="*/ 648 w 17"/>
                  <a:gd name="T27" fmla="*/ 2808 h 34"/>
                  <a:gd name="T28" fmla="*/ 432 w 17"/>
                  <a:gd name="T29" fmla="*/ 3240 h 34"/>
                  <a:gd name="T30" fmla="*/ 432 w 17"/>
                  <a:gd name="T31" fmla="*/ 3456 h 34"/>
                  <a:gd name="T32" fmla="*/ 1296 w 17"/>
                  <a:gd name="T33" fmla="*/ 3456 h 34"/>
                  <a:gd name="T34" fmla="*/ 1296 w 17"/>
                  <a:gd name="T35" fmla="*/ 3888 h 34"/>
                  <a:gd name="T36" fmla="*/ 1512 w 17"/>
                  <a:gd name="T37" fmla="*/ 4104 h 34"/>
                  <a:gd name="T38" fmla="*/ 1512 w 17"/>
                  <a:gd name="T39" fmla="*/ 4536 h 34"/>
                  <a:gd name="T40" fmla="*/ 864 w 17"/>
                  <a:gd name="T41" fmla="*/ 4752 h 34"/>
                  <a:gd name="T42" fmla="*/ 864 w 17"/>
                  <a:gd name="T43" fmla="*/ 4968 h 34"/>
                  <a:gd name="T44" fmla="*/ 648 w 17"/>
                  <a:gd name="T45" fmla="*/ 5616 h 34"/>
                  <a:gd name="T46" fmla="*/ 432 w 17"/>
                  <a:gd name="T47" fmla="*/ 5832 h 34"/>
                  <a:gd name="T48" fmla="*/ 1080 w 17"/>
                  <a:gd name="T49" fmla="*/ 6048 h 34"/>
                  <a:gd name="T50" fmla="*/ 1296 w 17"/>
                  <a:gd name="T51" fmla="*/ 6264 h 34"/>
                  <a:gd name="T52" fmla="*/ 1512 w 17"/>
                  <a:gd name="T53" fmla="*/ 6264 h 34"/>
                  <a:gd name="T54" fmla="*/ 1296 w 17"/>
                  <a:gd name="T55" fmla="*/ 6480 h 34"/>
                  <a:gd name="T56" fmla="*/ 864 w 17"/>
                  <a:gd name="T57" fmla="*/ 6696 h 34"/>
                  <a:gd name="T58" fmla="*/ 648 w 17"/>
                  <a:gd name="T59" fmla="*/ 6912 h 34"/>
                  <a:gd name="T60" fmla="*/ 432 w 17"/>
                  <a:gd name="T61" fmla="*/ 7344 h 34"/>
                  <a:gd name="T62" fmla="*/ 648 w 17"/>
                  <a:gd name="T63" fmla="*/ 7128 h 34"/>
                  <a:gd name="T64" fmla="*/ 1296 w 17"/>
                  <a:gd name="T65" fmla="*/ 6912 h 34"/>
                  <a:gd name="T66" fmla="*/ 1728 w 17"/>
                  <a:gd name="T67" fmla="*/ 6912 h 34"/>
                  <a:gd name="T68" fmla="*/ 2808 w 17"/>
                  <a:gd name="T69" fmla="*/ 6696 h 34"/>
                  <a:gd name="T70" fmla="*/ 3672 w 17"/>
                  <a:gd name="T71" fmla="*/ 6480 h 34"/>
                  <a:gd name="T72" fmla="*/ 3240 w 17"/>
                  <a:gd name="T73" fmla="*/ 6264 h 34"/>
                  <a:gd name="T74" fmla="*/ 3240 w 17"/>
                  <a:gd name="T75" fmla="*/ 6048 h 34"/>
                  <a:gd name="T76" fmla="*/ 3672 w 17"/>
                  <a:gd name="T77" fmla="*/ 5832 h 34"/>
                  <a:gd name="T78" fmla="*/ 3672 w 17"/>
                  <a:gd name="T79" fmla="*/ 4968 h 34"/>
                  <a:gd name="T80" fmla="*/ 3024 w 17"/>
                  <a:gd name="T81" fmla="*/ 4968 h 34"/>
                  <a:gd name="T82" fmla="*/ 2808 w 17"/>
                  <a:gd name="T83" fmla="*/ 4104 h 34"/>
                  <a:gd name="T84" fmla="*/ 2376 w 17"/>
                  <a:gd name="T85" fmla="*/ 3456 h 34"/>
                  <a:gd name="T86" fmla="*/ 1944 w 17"/>
                  <a:gd name="T87" fmla="*/ 2376 h 34"/>
                  <a:gd name="T88" fmla="*/ 1512 w 17"/>
                  <a:gd name="T89" fmla="*/ 2376 h 34"/>
                  <a:gd name="T90" fmla="*/ 1728 w 17"/>
                  <a:gd name="T91" fmla="*/ 2160 h 34"/>
                  <a:gd name="T92" fmla="*/ 1944 w 17"/>
                  <a:gd name="T93" fmla="*/ 1080 h 34"/>
                  <a:gd name="T94" fmla="*/ 1512 w 17"/>
                  <a:gd name="T95" fmla="*/ 648 h 34"/>
                  <a:gd name="T96" fmla="*/ 1080 w 17"/>
                  <a:gd name="T97" fmla="*/ 432 h 34"/>
                  <a:gd name="T98" fmla="*/ 1512 w 17"/>
                  <a:gd name="T99" fmla="*/ 0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
                  <a:gd name="T151" fmla="*/ 0 h 34"/>
                  <a:gd name="T152" fmla="*/ 17 w 17"/>
                  <a:gd name="T153" fmla="*/ 34 h 3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 h="34">
                    <a:moveTo>
                      <a:pt x="7" y="0"/>
                    </a:moveTo>
                    <a:lnTo>
                      <a:pt x="6" y="0"/>
                    </a:lnTo>
                    <a:lnTo>
                      <a:pt x="3" y="0"/>
                    </a:lnTo>
                    <a:lnTo>
                      <a:pt x="2" y="1"/>
                    </a:lnTo>
                    <a:lnTo>
                      <a:pt x="2" y="3"/>
                    </a:lnTo>
                    <a:lnTo>
                      <a:pt x="0" y="4"/>
                    </a:lnTo>
                    <a:lnTo>
                      <a:pt x="0" y="5"/>
                    </a:lnTo>
                    <a:lnTo>
                      <a:pt x="1" y="5"/>
                    </a:lnTo>
                    <a:lnTo>
                      <a:pt x="1" y="7"/>
                    </a:lnTo>
                    <a:lnTo>
                      <a:pt x="0" y="8"/>
                    </a:lnTo>
                    <a:lnTo>
                      <a:pt x="0" y="9"/>
                    </a:lnTo>
                    <a:lnTo>
                      <a:pt x="0" y="10"/>
                    </a:lnTo>
                    <a:lnTo>
                      <a:pt x="1" y="9"/>
                    </a:lnTo>
                    <a:lnTo>
                      <a:pt x="1" y="8"/>
                    </a:lnTo>
                    <a:lnTo>
                      <a:pt x="2" y="8"/>
                    </a:lnTo>
                    <a:lnTo>
                      <a:pt x="1" y="9"/>
                    </a:lnTo>
                    <a:lnTo>
                      <a:pt x="1" y="10"/>
                    </a:lnTo>
                    <a:lnTo>
                      <a:pt x="1" y="11"/>
                    </a:lnTo>
                    <a:lnTo>
                      <a:pt x="1" y="13"/>
                    </a:lnTo>
                    <a:lnTo>
                      <a:pt x="1" y="14"/>
                    </a:lnTo>
                    <a:lnTo>
                      <a:pt x="1" y="13"/>
                    </a:lnTo>
                    <a:lnTo>
                      <a:pt x="1" y="12"/>
                    </a:lnTo>
                    <a:lnTo>
                      <a:pt x="2" y="11"/>
                    </a:lnTo>
                    <a:lnTo>
                      <a:pt x="3" y="12"/>
                    </a:lnTo>
                    <a:lnTo>
                      <a:pt x="3" y="13"/>
                    </a:lnTo>
                    <a:lnTo>
                      <a:pt x="3" y="14"/>
                    </a:lnTo>
                    <a:lnTo>
                      <a:pt x="2" y="15"/>
                    </a:lnTo>
                    <a:lnTo>
                      <a:pt x="2" y="16"/>
                    </a:lnTo>
                    <a:lnTo>
                      <a:pt x="5" y="16"/>
                    </a:lnTo>
                    <a:lnTo>
                      <a:pt x="6" y="16"/>
                    </a:lnTo>
                    <a:lnTo>
                      <a:pt x="6" y="17"/>
                    </a:lnTo>
                    <a:lnTo>
                      <a:pt x="6" y="18"/>
                    </a:lnTo>
                    <a:lnTo>
                      <a:pt x="7" y="19"/>
                    </a:lnTo>
                    <a:lnTo>
                      <a:pt x="7" y="21"/>
                    </a:lnTo>
                    <a:lnTo>
                      <a:pt x="6" y="22"/>
                    </a:lnTo>
                    <a:lnTo>
                      <a:pt x="4" y="22"/>
                    </a:lnTo>
                    <a:lnTo>
                      <a:pt x="4" y="23"/>
                    </a:lnTo>
                    <a:lnTo>
                      <a:pt x="4" y="26"/>
                    </a:lnTo>
                    <a:lnTo>
                      <a:pt x="3" y="26"/>
                    </a:lnTo>
                    <a:lnTo>
                      <a:pt x="2" y="27"/>
                    </a:lnTo>
                    <a:lnTo>
                      <a:pt x="2" y="28"/>
                    </a:lnTo>
                    <a:lnTo>
                      <a:pt x="5" y="28"/>
                    </a:lnTo>
                    <a:lnTo>
                      <a:pt x="5" y="29"/>
                    </a:lnTo>
                    <a:lnTo>
                      <a:pt x="6" y="29"/>
                    </a:lnTo>
                    <a:lnTo>
                      <a:pt x="7" y="29"/>
                    </a:lnTo>
                    <a:lnTo>
                      <a:pt x="6" y="30"/>
                    </a:lnTo>
                    <a:lnTo>
                      <a:pt x="4" y="30"/>
                    </a:lnTo>
                    <a:lnTo>
                      <a:pt x="4" y="31"/>
                    </a:lnTo>
                    <a:lnTo>
                      <a:pt x="3" y="31"/>
                    </a:lnTo>
                    <a:lnTo>
                      <a:pt x="3" y="32"/>
                    </a:lnTo>
                    <a:lnTo>
                      <a:pt x="2" y="33"/>
                    </a:lnTo>
                    <a:lnTo>
                      <a:pt x="2" y="34"/>
                    </a:lnTo>
                    <a:lnTo>
                      <a:pt x="3" y="34"/>
                    </a:lnTo>
                    <a:lnTo>
                      <a:pt x="3" y="33"/>
                    </a:lnTo>
                    <a:lnTo>
                      <a:pt x="6" y="33"/>
                    </a:lnTo>
                    <a:lnTo>
                      <a:pt x="6" y="32"/>
                    </a:lnTo>
                    <a:lnTo>
                      <a:pt x="8" y="31"/>
                    </a:lnTo>
                    <a:lnTo>
                      <a:pt x="8" y="32"/>
                    </a:lnTo>
                    <a:lnTo>
                      <a:pt x="12" y="31"/>
                    </a:lnTo>
                    <a:lnTo>
                      <a:pt x="13" y="31"/>
                    </a:lnTo>
                    <a:lnTo>
                      <a:pt x="15" y="31"/>
                    </a:lnTo>
                    <a:lnTo>
                      <a:pt x="17" y="30"/>
                    </a:lnTo>
                    <a:lnTo>
                      <a:pt x="16" y="29"/>
                    </a:lnTo>
                    <a:lnTo>
                      <a:pt x="15" y="29"/>
                    </a:lnTo>
                    <a:lnTo>
                      <a:pt x="14" y="29"/>
                    </a:lnTo>
                    <a:lnTo>
                      <a:pt x="15" y="28"/>
                    </a:lnTo>
                    <a:lnTo>
                      <a:pt x="17" y="27"/>
                    </a:lnTo>
                    <a:lnTo>
                      <a:pt x="17" y="26"/>
                    </a:lnTo>
                    <a:lnTo>
                      <a:pt x="17" y="23"/>
                    </a:lnTo>
                    <a:lnTo>
                      <a:pt x="15" y="24"/>
                    </a:lnTo>
                    <a:lnTo>
                      <a:pt x="14" y="23"/>
                    </a:lnTo>
                    <a:lnTo>
                      <a:pt x="14" y="19"/>
                    </a:lnTo>
                    <a:lnTo>
                      <a:pt x="13" y="19"/>
                    </a:lnTo>
                    <a:lnTo>
                      <a:pt x="12" y="17"/>
                    </a:lnTo>
                    <a:lnTo>
                      <a:pt x="11" y="16"/>
                    </a:lnTo>
                    <a:lnTo>
                      <a:pt x="11" y="13"/>
                    </a:lnTo>
                    <a:lnTo>
                      <a:pt x="9" y="11"/>
                    </a:lnTo>
                    <a:lnTo>
                      <a:pt x="8" y="11"/>
                    </a:lnTo>
                    <a:lnTo>
                      <a:pt x="7" y="11"/>
                    </a:lnTo>
                    <a:lnTo>
                      <a:pt x="8" y="10"/>
                    </a:lnTo>
                    <a:lnTo>
                      <a:pt x="8" y="8"/>
                    </a:lnTo>
                    <a:lnTo>
                      <a:pt x="9" y="5"/>
                    </a:lnTo>
                    <a:lnTo>
                      <a:pt x="9" y="4"/>
                    </a:lnTo>
                    <a:lnTo>
                      <a:pt x="7" y="3"/>
                    </a:lnTo>
                    <a:lnTo>
                      <a:pt x="5" y="4"/>
                    </a:lnTo>
                    <a:lnTo>
                      <a:pt x="5" y="2"/>
                    </a:lnTo>
                    <a:lnTo>
                      <a:pt x="7" y="1"/>
                    </a:lnTo>
                    <a:lnTo>
                      <a:pt x="7"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39" name="Rectangle 492"/>
              <p:cNvSpPr>
                <a:spLocks noChangeArrowheads="1"/>
              </p:cNvSpPr>
              <p:nvPr/>
            </p:nvSpPr>
            <p:spPr bwMode="auto">
              <a:xfrm>
                <a:off x="4302333" y="1935176"/>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40" name="Rectangle 493"/>
              <p:cNvSpPr>
                <a:spLocks noChangeArrowheads="1"/>
              </p:cNvSpPr>
              <p:nvPr/>
            </p:nvSpPr>
            <p:spPr bwMode="auto">
              <a:xfrm>
                <a:off x="4302333" y="1935176"/>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41" name="Rectangle 494"/>
              <p:cNvSpPr>
                <a:spLocks noChangeArrowheads="1"/>
              </p:cNvSpPr>
              <p:nvPr/>
            </p:nvSpPr>
            <p:spPr bwMode="auto">
              <a:xfrm>
                <a:off x="4258142" y="1868895"/>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42" name="Rectangle 495"/>
              <p:cNvSpPr>
                <a:spLocks noChangeArrowheads="1"/>
              </p:cNvSpPr>
              <p:nvPr/>
            </p:nvSpPr>
            <p:spPr bwMode="auto">
              <a:xfrm>
                <a:off x="4258142" y="1868895"/>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43" name="Freeform 496"/>
              <p:cNvSpPr>
                <a:spLocks/>
              </p:cNvSpPr>
              <p:nvPr/>
            </p:nvSpPr>
            <p:spPr bwMode="auto">
              <a:xfrm>
                <a:off x="4258142" y="1780519"/>
                <a:ext cx="11048" cy="11047"/>
              </a:xfrm>
              <a:custGeom>
                <a:avLst/>
                <a:gdLst>
                  <a:gd name="T0" fmla="*/ 216 w 1"/>
                  <a:gd name="T1" fmla="*/ 0 h 1"/>
                  <a:gd name="T2" fmla="*/ 216 w 1"/>
                  <a:gd name="T3" fmla="*/ 216 h 1"/>
                  <a:gd name="T4" fmla="*/ 0 w 1"/>
                  <a:gd name="T5" fmla="*/ 216 h 1"/>
                  <a:gd name="T6" fmla="*/ 0 w 1"/>
                  <a:gd name="T7" fmla="*/ 0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1"/>
                    </a:lnTo>
                    <a:lnTo>
                      <a:pt x="0"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44" name="Freeform 497"/>
              <p:cNvSpPr>
                <a:spLocks/>
              </p:cNvSpPr>
              <p:nvPr/>
            </p:nvSpPr>
            <p:spPr bwMode="auto">
              <a:xfrm>
                <a:off x="4258142" y="1780519"/>
                <a:ext cx="11048" cy="11047"/>
              </a:xfrm>
              <a:custGeom>
                <a:avLst/>
                <a:gdLst>
                  <a:gd name="T0" fmla="*/ 216 w 1"/>
                  <a:gd name="T1" fmla="*/ 0 h 1"/>
                  <a:gd name="T2" fmla="*/ 216 w 1"/>
                  <a:gd name="T3" fmla="*/ 216 h 1"/>
                  <a:gd name="T4" fmla="*/ 0 w 1"/>
                  <a:gd name="T5" fmla="*/ 216 h 1"/>
                  <a:gd name="T6" fmla="*/ 0 w 1"/>
                  <a:gd name="T7" fmla="*/ 0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1"/>
                    </a:lnTo>
                    <a:lnTo>
                      <a:pt x="0"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45" name="Freeform 498"/>
              <p:cNvSpPr>
                <a:spLocks/>
              </p:cNvSpPr>
              <p:nvPr/>
            </p:nvSpPr>
            <p:spPr bwMode="auto">
              <a:xfrm>
                <a:off x="4247095" y="1747379"/>
                <a:ext cx="11048" cy="22094"/>
              </a:xfrm>
              <a:custGeom>
                <a:avLst/>
                <a:gdLst>
                  <a:gd name="T0" fmla="*/ 216 w 1"/>
                  <a:gd name="T1" fmla="*/ 0 h 2"/>
                  <a:gd name="T2" fmla="*/ 216 w 1"/>
                  <a:gd name="T3" fmla="*/ 216 h 2"/>
                  <a:gd name="T4" fmla="*/ 216 w 1"/>
                  <a:gd name="T5" fmla="*/ 216 h 2"/>
                  <a:gd name="T6" fmla="*/ 0 w 1"/>
                  <a:gd name="T7" fmla="*/ 432 h 2"/>
                  <a:gd name="T8" fmla="*/ 0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46" name="Freeform 499"/>
              <p:cNvSpPr>
                <a:spLocks/>
              </p:cNvSpPr>
              <p:nvPr/>
            </p:nvSpPr>
            <p:spPr bwMode="auto">
              <a:xfrm>
                <a:off x="4247095" y="1747379"/>
                <a:ext cx="11048" cy="22094"/>
              </a:xfrm>
              <a:custGeom>
                <a:avLst/>
                <a:gdLst>
                  <a:gd name="T0" fmla="*/ 216 w 1"/>
                  <a:gd name="T1" fmla="*/ 0 h 2"/>
                  <a:gd name="T2" fmla="*/ 216 w 1"/>
                  <a:gd name="T3" fmla="*/ 216 h 2"/>
                  <a:gd name="T4" fmla="*/ 216 w 1"/>
                  <a:gd name="T5" fmla="*/ 216 h 2"/>
                  <a:gd name="T6" fmla="*/ 0 w 1"/>
                  <a:gd name="T7" fmla="*/ 432 h 2"/>
                  <a:gd name="T8" fmla="*/ 0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47" name="Freeform 500"/>
              <p:cNvSpPr>
                <a:spLocks/>
              </p:cNvSpPr>
              <p:nvPr/>
            </p:nvSpPr>
            <p:spPr bwMode="auto">
              <a:xfrm>
                <a:off x="4456999" y="2498568"/>
                <a:ext cx="11048" cy="11047"/>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48" name="Freeform 501"/>
              <p:cNvSpPr>
                <a:spLocks/>
              </p:cNvSpPr>
              <p:nvPr/>
            </p:nvSpPr>
            <p:spPr bwMode="auto">
              <a:xfrm>
                <a:off x="4456999" y="2498568"/>
                <a:ext cx="11048" cy="11047"/>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49" name="Freeform 502"/>
              <p:cNvSpPr>
                <a:spLocks/>
              </p:cNvSpPr>
              <p:nvPr/>
            </p:nvSpPr>
            <p:spPr bwMode="auto">
              <a:xfrm>
                <a:off x="4479094" y="2476474"/>
                <a:ext cx="22095" cy="22094"/>
              </a:xfrm>
              <a:custGeom>
                <a:avLst/>
                <a:gdLst>
                  <a:gd name="T0" fmla="*/ 0 w 2"/>
                  <a:gd name="T1" fmla="*/ 216 h 2"/>
                  <a:gd name="T2" fmla="*/ 0 w 2"/>
                  <a:gd name="T3" fmla="*/ 0 h 2"/>
                  <a:gd name="T4" fmla="*/ 432 w 2"/>
                  <a:gd name="T5" fmla="*/ 0 h 2"/>
                  <a:gd name="T6" fmla="*/ 432 w 2"/>
                  <a:gd name="T7" fmla="*/ 216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2" y="0"/>
                    </a:lnTo>
                    <a:lnTo>
                      <a:pt x="2" y="1"/>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50" name="Freeform 503"/>
              <p:cNvSpPr>
                <a:spLocks/>
              </p:cNvSpPr>
              <p:nvPr/>
            </p:nvSpPr>
            <p:spPr bwMode="auto">
              <a:xfrm>
                <a:off x="4479094" y="2476474"/>
                <a:ext cx="22095" cy="22094"/>
              </a:xfrm>
              <a:custGeom>
                <a:avLst/>
                <a:gdLst>
                  <a:gd name="T0" fmla="*/ 0 w 2"/>
                  <a:gd name="T1" fmla="*/ 216 h 2"/>
                  <a:gd name="T2" fmla="*/ 0 w 2"/>
                  <a:gd name="T3" fmla="*/ 0 h 2"/>
                  <a:gd name="T4" fmla="*/ 432 w 2"/>
                  <a:gd name="T5" fmla="*/ 0 h 2"/>
                  <a:gd name="T6" fmla="*/ 432 w 2"/>
                  <a:gd name="T7" fmla="*/ 216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2" y="0"/>
                    </a:lnTo>
                    <a:lnTo>
                      <a:pt x="2" y="1"/>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51" name="Freeform 504"/>
              <p:cNvSpPr>
                <a:spLocks/>
              </p:cNvSpPr>
              <p:nvPr/>
            </p:nvSpPr>
            <p:spPr bwMode="auto">
              <a:xfrm>
                <a:off x="4512237" y="2465427"/>
                <a:ext cx="11048" cy="11047"/>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52" name="Freeform 505"/>
              <p:cNvSpPr>
                <a:spLocks/>
              </p:cNvSpPr>
              <p:nvPr/>
            </p:nvSpPr>
            <p:spPr bwMode="auto">
              <a:xfrm>
                <a:off x="4512237" y="2465427"/>
                <a:ext cx="11048" cy="11047"/>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53" name="Freeform 506"/>
              <p:cNvSpPr>
                <a:spLocks/>
              </p:cNvSpPr>
              <p:nvPr/>
            </p:nvSpPr>
            <p:spPr bwMode="auto">
              <a:xfrm>
                <a:off x="5020427" y="2498568"/>
                <a:ext cx="22095" cy="33141"/>
              </a:xfrm>
              <a:custGeom>
                <a:avLst/>
                <a:gdLst>
                  <a:gd name="T0" fmla="*/ 0 w 2"/>
                  <a:gd name="T1" fmla="*/ 0 h 3"/>
                  <a:gd name="T2" fmla="*/ 216 w 2"/>
                  <a:gd name="T3" fmla="*/ 216 h 3"/>
                  <a:gd name="T4" fmla="*/ 432 w 2"/>
                  <a:gd name="T5" fmla="*/ 432 h 3"/>
                  <a:gd name="T6" fmla="*/ 432 w 2"/>
                  <a:gd name="T7" fmla="*/ 648 h 3"/>
                  <a:gd name="T8" fmla="*/ 432 w 2"/>
                  <a:gd name="T9" fmla="*/ 648 h 3"/>
                  <a:gd name="T10" fmla="*/ 432 w 2"/>
                  <a:gd name="T11" fmla="*/ 432 h 3"/>
                  <a:gd name="T12" fmla="*/ 216 w 2"/>
                  <a:gd name="T13" fmla="*/ 0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1" y="1"/>
                    </a:lnTo>
                    <a:lnTo>
                      <a:pt x="2" y="2"/>
                    </a:lnTo>
                    <a:lnTo>
                      <a:pt x="2" y="3"/>
                    </a:lnTo>
                    <a:lnTo>
                      <a:pt x="2" y="2"/>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54" name="Freeform 507"/>
              <p:cNvSpPr>
                <a:spLocks/>
              </p:cNvSpPr>
              <p:nvPr/>
            </p:nvSpPr>
            <p:spPr bwMode="auto">
              <a:xfrm>
                <a:off x="5020427" y="2498568"/>
                <a:ext cx="22095" cy="33141"/>
              </a:xfrm>
              <a:custGeom>
                <a:avLst/>
                <a:gdLst>
                  <a:gd name="T0" fmla="*/ 0 w 2"/>
                  <a:gd name="T1" fmla="*/ 0 h 3"/>
                  <a:gd name="T2" fmla="*/ 216 w 2"/>
                  <a:gd name="T3" fmla="*/ 216 h 3"/>
                  <a:gd name="T4" fmla="*/ 432 w 2"/>
                  <a:gd name="T5" fmla="*/ 432 h 3"/>
                  <a:gd name="T6" fmla="*/ 432 w 2"/>
                  <a:gd name="T7" fmla="*/ 648 h 3"/>
                  <a:gd name="T8" fmla="*/ 432 w 2"/>
                  <a:gd name="T9" fmla="*/ 648 h 3"/>
                  <a:gd name="T10" fmla="*/ 432 w 2"/>
                  <a:gd name="T11" fmla="*/ 432 h 3"/>
                  <a:gd name="T12" fmla="*/ 216 w 2"/>
                  <a:gd name="T13" fmla="*/ 0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1" y="1"/>
                    </a:lnTo>
                    <a:lnTo>
                      <a:pt x="2" y="2"/>
                    </a:lnTo>
                    <a:lnTo>
                      <a:pt x="2" y="3"/>
                    </a:lnTo>
                    <a:lnTo>
                      <a:pt x="2" y="2"/>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55" name="Rectangle 508"/>
              <p:cNvSpPr>
                <a:spLocks noChangeArrowheads="1"/>
              </p:cNvSpPr>
              <p:nvPr/>
            </p:nvSpPr>
            <p:spPr bwMode="auto">
              <a:xfrm>
                <a:off x="5053570" y="2443334"/>
                <a:ext cx="1841"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56" name="Rectangle 509"/>
              <p:cNvSpPr>
                <a:spLocks noChangeArrowheads="1"/>
              </p:cNvSpPr>
              <p:nvPr/>
            </p:nvSpPr>
            <p:spPr bwMode="auto">
              <a:xfrm>
                <a:off x="5053570" y="2443334"/>
                <a:ext cx="1841"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57" name="Freeform 510"/>
              <p:cNvSpPr>
                <a:spLocks/>
              </p:cNvSpPr>
              <p:nvPr/>
            </p:nvSpPr>
            <p:spPr bwMode="auto">
              <a:xfrm>
                <a:off x="5064618" y="2465427"/>
                <a:ext cx="11048" cy="11047"/>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58" name="Freeform 511"/>
              <p:cNvSpPr>
                <a:spLocks/>
              </p:cNvSpPr>
              <p:nvPr/>
            </p:nvSpPr>
            <p:spPr bwMode="auto">
              <a:xfrm>
                <a:off x="5064618" y="2465427"/>
                <a:ext cx="11048" cy="11047"/>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59" name="Freeform 512"/>
              <p:cNvSpPr>
                <a:spLocks/>
              </p:cNvSpPr>
              <p:nvPr/>
            </p:nvSpPr>
            <p:spPr bwMode="auto">
              <a:xfrm>
                <a:off x="5075665" y="2498568"/>
                <a:ext cx="11048" cy="11047"/>
              </a:xfrm>
              <a:custGeom>
                <a:avLst/>
                <a:gdLst>
                  <a:gd name="T0" fmla="*/ 216 w 1"/>
                  <a:gd name="T1" fmla="*/ 216 h 1"/>
                  <a:gd name="T2" fmla="*/ 216 w 1"/>
                  <a:gd name="T3" fmla="*/ 216 h 1"/>
                  <a:gd name="T4" fmla="*/ 216 w 1"/>
                  <a:gd name="T5" fmla="*/ 0 h 1"/>
                  <a:gd name="T6" fmla="*/ 216 w 1"/>
                  <a:gd name="T7" fmla="*/ 0 h 1"/>
                  <a:gd name="T8" fmla="*/ 0 w 1"/>
                  <a:gd name="T9" fmla="*/ 0 h 1"/>
                  <a:gd name="T10" fmla="*/ 0 w 1"/>
                  <a:gd name="T11" fmla="*/ 216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1" y="1"/>
                    </a:lnTo>
                    <a:lnTo>
                      <a:pt x="1" y="0"/>
                    </a:lnTo>
                    <a:lnTo>
                      <a:pt x="0" y="0"/>
                    </a:lnTo>
                    <a:lnTo>
                      <a:pt x="0"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60" name="Freeform 513"/>
              <p:cNvSpPr>
                <a:spLocks/>
              </p:cNvSpPr>
              <p:nvPr/>
            </p:nvSpPr>
            <p:spPr bwMode="auto">
              <a:xfrm>
                <a:off x="5075665" y="2498568"/>
                <a:ext cx="11048" cy="11047"/>
              </a:xfrm>
              <a:custGeom>
                <a:avLst/>
                <a:gdLst>
                  <a:gd name="T0" fmla="*/ 216 w 1"/>
                  <a:gd name="T1" fmla="*/ 216 h 1"/>
                  <a:gd name="T2" fmla="*/ 216 w 1"/>
                  <a:gd name="T3" fmla="*/ 216 h 1"/>
                  <a:gd name="T4" fmla="*/ 216 w 1"/>
                  <a:gd name="T5" fmla="*/ 0 h 1"/>
                  <a:gd name="T6" fmla="*/ 216 w 1"/>
                  <a:gd name="T7" fmla="*/ 0 h 1"/>
                  <a:gd name="T8" fmla="*/ 0 w 1"/>
                  <a:gd name="T9" fmla="*/ 0 h 1"/>
                  <a:gd name="T10" fmla="*/ 0 w 1"/>
                  <a:gd name="T11" fmla="*/ 216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1" y="1"/>
                    </a:lnTo>
                    <a:lnTo>
                      <a:pt x="1" y="0"/>
                    </a:lnTo>
                    <a:lnTo>
                      <a:pt x="0" y="0"/>
                    </a:lnTo>
                    <a:lnTo>
                      <a:pt x="0"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61" name="Rectangle 514"/>
              <p:cNvSpPr>
                <a:spLocks noChangeArrowheads="1"/>
              </p:cNvSpPr>
              <p:nvPr/>
            </p:nvSpPr>
            <p:spPr bwMode="auto">
              <a:xfrm>
                <a:off x="5086713" y="2487521"/>
                <a:ext cx="1841"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62" name="Rectangle 515"/>
              <p:cNvSpPr>
                <a:spLocks noChangeArrowheads="1"/>
              </p:cNvSpPr>
              <p:nvPr/>
            </p:nvSpPr>
            <p:spPr bwMode="auto">
              <a:xfrm>
                <a:off x="5086713" y="2487521"/>
                <a:ext cx="1841"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63" name="Freeform 516"/>
              <p:cNvSpPr>
                <a:spLocks/>
              </p:cNvSpPr>
              <p:nvPr/>
            </p:nvSpPr>
            <p:spPr bwMode="auto">
              <a:xfrm>
                <a:off x="5097760" y="2531709"/>
                <a:ext cx="11048" cy="11047"/>
              </a:xfrm>
              <a:custGeom>
                <a:avLst/>
                <a:gdLst>
                  <a:gd name="T0" fmla="*/ 0 w 1"/>
                  <a:gd name="T1" fmla="*/ 0 h 1"/>
                  <a:gd name="T2" fmla="*/ 0 w 1"/>
                  <a:gd name="T3" fmla="*/ 0 h 1"/>
                  <a:gd name="T4" fmla="*/ 0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64" name="Freeform 517"/>
              <p:cNvSpPr>
                <a:spLocks/>
              </p:cNvSpPr>
              <p:nvPr/>
            </p:nvSpPr>
            <p:spPr bwMode="auto">
              <a:xfrm>
                <a:off x="5097760" y="2531709"/>
                <a:ext cx="11048" cy="11047"/>
              </a:xfrm>
              <a:custGeom>
                <a:avLst/>
                <a:gdLst>
                  <a:gd name="T0" fmla="*/ 0 w 1"/>
                  <a:gd name="T1" fmla="*/ 0 h 1"/>
                  <a:gd name="T2" fmla="*/ 0 w 1"/>
                  <a:gd name="T3" fmla="*/ 0 h 1"/>
                  <a:gd name="T4" fmla="*/ 0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65" name="Freeform 518"/>
              <p:cNvSpPr>
                <a:spLocks/>
              </p:cNvSpPr>
              <p:nvPr/>
            </p:nvSpPr>
            <p:spPr bwMode="auto">
              <a:xfrm>
                <a:off x="5086713" y="2542756"/>
                <a:ext cx="11048" cy="11047"/>
              </a:xfrm>
              <a:custGeom>
                <a:avLst/>
                <a:gdLst>
                  <a:gd name="T0" fmla="*/ 0 w 1"/>
                  <a:gd name="T1" fmla="*/ 0 h 1"/>
                  <a:gd name="T2" fmla="*/ 0 w 1"/>
                  <a:gd name="T3" fmla="*/ 0 h 1"/>
                  <a:gd name="T4" fmla="*/ 216 w 1"/>
                  <a:gd name="T5" fmla="*/ 0 h 1"/>
                  <a:gd name="T6" fmla="*/ 0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66" name="Freeform 519"/>
              <p:cNvSpPr>
                <a:spLocks/>
              </p:cNvSpPr>
              <p:nvPr/>
            </p:nvSpPr>
            <p:spPr bwMode="auto">
              <a:xfrm>
                <a:off x="5086713" y="2542756"/>
                <a:ext cx="11048" cy="11047"/>
              </a:xfrm>
              <a:custGeom>
                <a:avLst/>
                <a:gdLst>
                  <a:gd name="T0" fmla="*/ 0 w 1"/>
                  <a:gd name="T1" fmla="*/ 0 h 1"/>
                  <a:gd name="T2" fmla="*/ 0 w 1"/>
                  <a:gd name="T3" fmla="*/ 0 h 1"/>
                  <a:gd name="T4" fmla="*/ 216 w 1"/>
                  <a:gd name="T5" fmla="*/ 0 h 1"/>
                  <a:gd name="T6" fmla="*/ 0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67" name="Rectangle 520"/>
              <p:cNvSpPr>
                <a:spLocks noChangeArrowheads="1"/>
              </p:cNvSpPr>
              <p:nvPr/>
            </p:nvSpPr>
            <p:spPr bwMode="auto">
              <a:xfrm>
                <a:off x="5064618" y="2553803"/>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68" name="Rectangle 521"/>
              <p:cNvSpPr>
                <a:spLocks noChangeArrowheads="1"/>
              </p:cNvSpPr>
              <p:nvPr/>
            </p:nvSpPr>
            <p:spPr bwMode="auto">
              <a:xfrm>
                <a:off x="5064618" y="2553803"/>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69" name="Rectangle 522"/>
              <p:cNvSpPr>
                <a:spLocks noChangeArrowheads="1"/>
              </p:cNvSpPr>
              <p:nvPr/>
            </p:nvSpPr>
            <p:spPr bwMode="auto">
              <a:xfrm>
                <a:off x="5108808" y="2597990"/>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70" name="Rectangle 523"/>
              <p:cNvSpPr>
                <a:spLocks noChangeArrowheads="1"/>
              </p:cNvSpPr>
              <p:nvPr/>
            </p:nvSpPr>
            <p:spPr bwMode="auto">
              <a:xfrm>
                <a:off x="5108808" y="2597990"/>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71" name="Freeform 524"/>
              <p:cNvSpPr>
                <a:spLocks/>
              </p:cNvSpPr>
              <p:nvPr/>
            </p:nvSpPr>
            <p:spPr bwMode="auto">
              <a:xfrm>
                <a:off x="5241379" y="2609037"/>
                <a:ext cx="44190" cy="22094"/>
              </a:xfrm>
              <a:custGeom>
                <a:avLst/>
                <a:gdLst>
                  <a:gd name="T0" fmla="*/ 0 w 4"/>
                  <a:gd name="T1" fmla="*/ 216 h 2"/>
                  <a:gd name="T2" fmla="*/ 216 w 4"/>
                  <a:gd name="T3" fmla="*/ 216 h 2"/>
                  <a:gd name="T4" fmla="*/ 648 w 4"/>
                  <a:gd name="T5" fmla="*/ 0 h 2"/>
                  <a:gd name="T6" fmla="*/ 864 w 4"/>
                  <a:gd name="T7" fmla="*/ 0 h 2"/>
                  <a:gd name="T8" fmla="*/ 864 w 4"/>
                  <a:gd name="T9" fmla="*/ 0 h 2"/>
                  <a:gd name="T10" fmla="*/ 864 w 4"/>
                  <a:gd name="T11" fmla="*/ 216 h 2"/>
                  <a:gd name="T12" fmla="*/ 648 w 4"/>
                  <a:gd name="T13" fmla="*/ 432 h 2"/>
                  <a:gd name="T14" fmla="*/ 432 w 4"/>
                  <a:gd name="T15" fmla="*/ 432 h 2"/>
                  <a:gd name="T16" fmla="*/ 0 w 4"/>
                  <a:gd name="T17" fmla="*/ 432 h 2"/>
                  <a:gd name="T18" fmla="*/ 0 w 4"/>
                  <a:gd name="T19" fmla="*/ 216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0" y="1"/>
                    </a:moveTo>
                    <a:lnTo>
                      <a:pt x="1" y="1"/>
                    </a:lnTo>
                    <a:lnTo>
                      <a:pt x="3" y="0"/>
                    </a:lnTo>
                    <a:lnTo>
                      <a:pt x="4" y="0"/>
                    </a:lnTo>
                    <a:lnTo>
                      <a:pt x="4" y="1"/>
                    </a:lnTo>
                    <a:lnTo>
                      <a:pt x="3" y="2"/>
                    </a:lnTo>
                    <a:lnTo>
                      <a:pt x="2" y="2"/>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72" name="Freeform 525"/>
              <p:cNvSpPr>
                <a:spLocks/>
              </p:cNvSpPr>
              <p:nvPr/>
            </p:nvSpPr>
            <p:spPr bwMode="auto">
              <a:xfrm>
                <a:off x="5241379" y="2609037"/>
                <a:ext cx="44190" cy="22094"/>
              </a:xfrm>
              <a:custGeom>
                <a:avLst/>
                <a:gdLst>
                  <a:gd name="T0" fmla="*/ 0 w 4"/>
                  <a:gd name="T1" fmla="*/ 216 h 2"/>
                  <a:gd name="T2" fmla="*/ 216 w 4"/>
                  <a:gd name="T3" fmla="*/ 216 h 2"/>
                  <a:gd name="T4" fmla="*/ 648 w 4"/>
                  <a:gd name="T5" fmla="*/ 0 h 2"/>
                  <a:gd name="T6" fmla="*/ 864 w 4"/>
                  <a:gd name="T7" fmla="*/ 0 h 2"/>
                  <a:gd name="T8" fmla="*/ 864 w 4"/>
                  <a:gd name="T9" fmla="*/ 0 h 2"/>
                  <a:gd name="T10" fmla="*/ 864 w 4"/>
                  <a:gd name="T11" fmla="*/ 216 h 2"/>
                  <a:gd name="T12" fmla="*/ 648 w 4"/>
                  <a:gd name="T13" fmla="*/ 432 h 2"/>
                  <a:gd name="T14" fmla="*/ 432 w 4"/>
                  <a:gd name="T15" fmla="*/ 432 h 2"/>
                  <a:gd name="T16" fmla="*/ 0 w 4"/>
                  <a:gd name="T17" fmla="*/ 432 h 2"/>
                  <a:gd name="T18" fmla="*/ 0 w 4"/>
                  <a:gd name="T19" fmla="*/ 216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0" y="1"/>
                    </a:moveTo>
                    <a:lnTo>
                      <a:pt x="1" y="1"/>
                    </a:lnTo>
                    <a:lnTo>
                      <a:pt x="3" y="0"/>
                    </a:lnTo>
                    <a:lnTo>
                      <a:pt x="4" y="0"/>
                    </a:lnTo>
                    <a:lnTo>
                      <a:pt x="4" y="1"/>
                    </a:lnTo>
                    <a:lnTo>
                      <a:pt x="3" y="2"/>
                    </a:lnTo>
                    <a:lnTo>
                      <a:pt x="2" y="2"/>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73" name="Rectangle 526"/>
              <p:cNvSpPr>
                <a:spLocks noChangeArrowheads="1"/>
              </p:cNvSpPr>
              <p:nvPr/>
            </p:nvSpPr>
            <p:spPr bwMode="auto">
              <a:xfrm>
                <a:off x="4954141" y="2509615"/>
                <a:ext cx="1841"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74" name="Rectangle 527"/>
              <p:cNvSpPr>
                <a:spLocks noChangeArrowheads="1"/>
              </p:cNvSpPr>
              <p:nvPr/>
            </p:nvSpPr>
            <p:spPr bwMode="auto">
              <a:xfrm>
                <a:off x="4954141" y="2509615"/>
                <a:ext cx="1841"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75" name="Freeform 528"/>
              <p:cNvSpPr>
                <a:spLocks/>
              </p:cNvSpPr>
              <p:nvPr/>
            </p:nvSpPr>
            <p:spPr bwMode="auto">
              <a:xfrm>
                <a:off x="5517569" y="3879431"/>
                <a:ext cx="176762" cy="375595"/>
              </a:xfrm>
              <a:custGeom>
                <a:avLst/>
                <a:gdLst>
                  <a:gd name="T0" fmla="*/ 3024 w 16"/>
                  <a:gd name="T1" fmla="*/ 0 h 34"/>
                  <a:gd name="T2" fmla="*/ 3024 w 16"/>
                  <a:gd name="T3" fmla="*/ 0 h 34"/>
                  <a:gd name="T4" fmla="*/ 3240 w 16"/>
                  <a:gd name="T5" fmla="*/ 216 h 34"/>
                  <a:gd name="T6" fmla="*/ 3240 w 16"/>
                  <a:gd name="T7" fmla="*/ 648 h 34"/>
                  <a:gd name="T8" fmla="*/ 3456 w 16"/>
                  <a:gd name="T9" fmla="*/ 1728 h 34"/>
                  <a:gd name="T10" fmla="*/ 3456 w 16"/>
                  <a:gd name="T11" fmla="*/ 1944 h 34"/>
                  <a:gd name="T12" fmla="*/ 3240 w 16"/>
                  <a:gd name="T13" fmla="*/ 1944 h 34"/>
                  <a:gd name="T14" fmla="*/ 3240 w 16"/>
                  <a:gd name="T15" fmla="*/ 2808 h 34"/>
                  <a:gd name="T16" fmla="*/ 3024 w 16"/>
                  <a:gd name="T17" fmla="*/ 2808 h 34"/>
                  <a:gd name="T18" fmla="*/ 2808 w 16"/>
                  <a:gd name="T19" fmla="*/ 4104 h 34"/>
                  <a:gd name="T20" fmla="*/ 2592 w 16"/>
                  <a:gd name="T21" fmla="*/ 4968 h 34"/>
                  <a:gd name="T22" fmla="*/ 2160 w 16"/>
                  <a:gd name="T23" fmla="*/ 5616 h 34"/>
                  <a:gd name="T24" fmla="*/ 2160 w 16"/>
                  <a:gd name="T25" fmla="*/ 6480 h 34"/>
                  <a:gd name="T26" fmla="*/ 1728 w 16"/>
                  <a:gd name="T27" fmla="*/ 6912 h 34"/>
                  <a:gd name="T28" fmla="*/ 1296 w 16"/>
                  <a:gd name="T29" fmla="*/ 7128 h 34"/>
                  <a:gd name="T30" fmla="*/ 1080 w 16"/>
                  <a:gd name="T31" fmla="*/ 7344 h 34"/>
                  <a:gd name="T32" fmla="*/ 648 w 16"/>
                  <a:gd name="T33" fmla="*/ 7128 h 34"/>
                  <a:gd name="T34" fmla="*/ 432 w 16"/>
                  <a:gd name="T35" fmla="*/ 6696 h 34"/>
                  <a:gd name="T36" fmla="*/ 216 w 16"/>
                  <a:gd name="T37" fmla="*/ 6048 h 34"/>
                  <a:gd name="T38" fmla="*/ 0 w 16"/>
                  <a:gd name="T39" fmla="*/ 5832 h 34"/>
                  <a:gd name="T40" fmla="*/ 0 w 16"/>
                  <a:gd name="T41" fmla="*/ 5184 h 34"/>
                  <a:gd name="T42" fmla="*/ 432 w 16"/>
                  <a:gd name="T43" fmla="*/ 4536 h 34"/>
                  <a:gd name="T44" fmla="*/ 648 w 16"/>
                  <a:gd name="T45" fmla="*/ 3672 h 34"/>
                  <a:gd name="T46" fmla="*/ 432 w 16"/>
                  <a:gd name="T47" fmla="*/ 3456 h 34"/>
                  <a:gd name="T48" fmla="*/ 432 w 16"/>
                  <a:gd name="T49" fmla="*/ 2592 h 34"/>
                  <a:gd name="T50" fmla="*/ 648 w 16"/>
                  <a:gd name="T51" fmla="*/ 2376 h 34"/>
                  <a:gd name="T52" fmla="*/ 864 w 16"/>
                  <a:gd name="T53" fmla="*/ 2160 h 34"/>
                  <a:gd name="T54" fmla="*/ 1080 w 16"/>
                  <a:gd name="T55" fmla="*/ 1944 h 34"/>
                  <a:gd name="T56" fmla="*/ 1296 w 16"/>
                  <a:gd name="T57" fmla="*/ 1944 h 34"/>
                  <a:gd name="T58" fmla="*/ 1728 w 16"/>
                  <a:gd name="T59" fmla="*/ 1728 h 34"/>
                  <a:gd name="T60" fmla="*/ 1944 w 16"/>
                  <a:gd name="T61" fmla="*/ 1728 h 34"/>
                  <a:gd name="T62" fmla="*/ 2160 w 16"/>
                  <a:gd name="T63" fmla="*/ 1512 h 34"/>
                  <a:gd name="T64" fmla="*/ 2376 w 16"/>
                  <a:gd name="T65" fmla="*/ 1296 h 34"/>
                  <a:gd name="T66" fmla="*/ 2376 w 16"/>
                  <a:gd name="T67" fmla="*/ 1080 h 34"/>
                  <a:gd name="T68" fmla="*/ 2592 w 16"/>
                  <a:gd name="T69" fmla="*/ 864 h 34"/>
                  <a:gd name="T70" fmla="*/ 2808 w 16"/>
                  <a:gd name="T71" fmla="*/ 432 h 34"/>
                  <a:gd name="T72" fmla="*/ 3024 w 16"/>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
                  <a:gd name="T112" fmla="*/ 0 h 34"/>
                  <a:gd name="T113" fmla="*/ 16 w 16"/>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 h="34">
                    <a:moveTo>
                      <a:pt x="14" y="0"/>
                    </a:moveTo>
                    <a:lnTo>
                      <a:pt x="14" y="0"/>
                    </a:lnTo>
                    <a:lnTo>
                      <a:pt x="15" y="1"/>
                    </a:lnTo>
                    <a:lnTo>
                      <a:pt x="15" y="3"/>
                    </a:lnTo>
                    <a:lnTo>
                      <a:pt x="16" y="8"/>
                    </a:lnTo>
                    <a:lnTo>
                      <a:pt x="16" y="9"/>
                    </a:lnTo>
                    <a:lnTo>
                      <a:pt x="15" y="9"/>
                    </a:lnTo>
                    <a:lnTo>
                      <a:pt x="15" y="13"/>
                    </a:lnTo>
                    <a:lnTo>
                      <a:pt x="14" y="13"/>
                    </a:lnTo>
                    <a:lnTo>
                      <a:pt x="13" y="19"/>
                    </a:lnTo>
                    <a:lnTo>
                      <a:pt x="12" y="23"/>
                    </a:lnTo>
                    <a:lnTo>
                      <a:pt x="10" y="26"/>
                    </a:lnTo>
                    <a:lnTo>
                      <a:pt x="10" y="30"/>
                    </a:lnTo>
                    <a:lnTo>
                      <a:pt x="8" y="32"/>
                    </a:lnTo>
                    <a:lnTo>
                      <a:pt x="6" y="33"/>
                    </a:lnTo>
                    <a:lnTo>
                      <a:pt x="5" y="34"/>
                    </a:lnTo>
                    <a:lnTo>
                      <a:pt x="3" y="33"/>
                    </a:lnTo>
                    <a:lnTo>
                      <a:pt x="2" y="31"/>
                    </a:lnTo>
                    <a:lnTo>
                      <a:pt x="1" y="28"/>
                    </a:lnTo>
                    <a:lnTo>
                      <a:pt x="0" y="27"/>
                    </a:lnTo>
                    <a:lnTo>
                      <a:pt x="0" y="24"/>
                    </a:lnTo>
                    <a:lnTo>
                      <a:pt x="2" y="21"/>
                    </a:lnTo>
                    <a:lnTo>
                      <a:pt x="3" y="17"/>
                    </a:lnTo>
                    <a:lnTo>
                      <a:pt x="2" y="16"/>
                    </a:lnTo>
                    <a:lnTo>
                      <a:pt x="2" y="12"/>
                    </a:lnTo>
                    <a:lnTo>
                      <a:pt x="3" y="11"/>
                    </a:lnTo>
                    <a:lnTo>
                      <a:pt x="4" y="10"/>
                    </a:lnTo>
                    <a:lnTo>
                      <a:pt x="5" y="9"/>
                    </a:lnTo>
                    <a:lnTo>
                      <a:pt x="6" y="9"/>
                    </a:lnTo>
                    <a:lnTo>
                      <a:pt x="8" y="8"/>
                    </a:lnTo>
                    <a:lnTo>
                      <a:pt x="9" y="8"/>
                    </a:lnTo>
                    <a:lnTo>
                      <a:pt x="10" y="7"/>
                    </a:lnTo>
                    <a:lnTo>
                      <a:pt x="11" y="6"/>
                    </a:lnTo>
                    <a:lnTo>
                      <a:pt x="11" y="5"/>
                    </a:lnTo>
                    <a:lnTo>
                      <a:pt x="12" y="4"/>
                    </a:lnTo>
                    <a:lnTo>
                      <a:pt x="13" y="2"/>
                    </a:lnTo>
                    <a:lnTo>
                      <a:pt x="14"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76" name="Freeform 529"/>
              <p:cNvSpPr>
                <a:spLocks/>
              </p:cNvSpPr>
              <p:nvPr/>
            </p:nvSpPr>
            <p:spPr bwMode="auto">
              <a:xfrm>
                <a:off x="5517569" y="3879431"/>
                <a:ext cx="176762" cy="375595"/>
              </a:xfrm>
              <a:custGeom>
                <a:avLst/>
                <a:gdLst>
                  <a:gd name="T0" fmla="*/ 3024 w 16"/>
                  <a:gd name="T1" fmla="*/ 0 h 34"/>
                  <a:gd name="T2" fmla="*/ 3024 w 16"/>
                  <a:gd name="T3" fmla="*/ 0 h 34"/>
                  <a:gd name="T4" fmla="*/ 3240 w 16"/>
                  <a:gd name="T5" fmla="*/ 216 h 34"/>
                  <a:gd name="T6" fmla="*/ 3240 w 16"/>
                  <a:gd name="T7" fmla="*/ 648 h 34"/>
                  <a:gd name="T8" fmla="*/ 3456 w 16"/>
                  <a:gd name="T9" fmla="*/ 1728 h 34"/>
                  <a:gd name="T10" fmla="*/ 3456 w 16"/>
                  <a:gd name="T11" fmla="*/ 1944 h 34"/>
                  <a:gd name="T12" fmla="*/ 3240 w 16"/>
                  <a:gd name="T13" fmla="*/ 1944 h 34"/>
                  <a:gd name="T14" fmla="*/ 3240 w 16"/>
                  <a:gd name="T15" fmla="*/ 2808 h 34"/>
                  <a:gd name="T16" fmla="*/ 3024 w 16"/>
                  <a:gd name="T17" fmla="*/ 2808 h 34"/>
                  <a:gd name="T18" fmla="*/ 2808 w 16"/>
                  <a:gd name="T19" fmla="*/ 4104 h 34"/>
                  <a:gd name="T20" fmla="*/ 2592 w 16"/>
                  <a:gd name="T21" fmla="*/ 4968 h 34"/>
                  <a:gd name="T22" fmla="*/ 2160 w 16"/>
                  <a:gd name="T23" fmla="*/ 5616 h 34"/>
                  <a:gd name="T24" fmla="*/ 2160 w 16"/>
                  <a:gd name="T25" fmla="*/ 6480 h 34"/>
                  <a:gd name="T26" fmla="*/ 1728 w 16"/>
                  <a:gd name="T27" fmla="*/ 6912 h 34"/>
                  <a:gd name="T28" fmla="*/ 1296 w 16"/>
                  <a:gd name="T29" fmla="*/ 7128 h 34"/>
                  <a:gd name="T30" fmla="*/ 1080 w 16"/>
                  <a:gd name="T31" fmla="*/ 7344 h 34"/>
                  <a:gd name="T32" fmla="*/ 648 w 16"/>
                  <a:gd name="T33" fmla="*/ 7128 h 34"/>
                  <a:gd name="T34" fmla="*/ 432 w 16"/>
                  <a:gd name="T35" fmla="*/ 6696 h 34"/>
                  <a:gd name="T36" fmla="*/ 216 w 16"/>
                  <a:gd name="T37" fmla="*/ 6048 h 34"/>
                  <a:gd name="T38" fmla="*/ 0 w 16"/>
                  <a:gd name="T39" fmla="*/ 5832 h 34"/>
                  <a:gd name="T40" fmla="*/ 0 w 16"/>
                  <a:gd name="T41" fmla="*/ 5184 h 34"/>
                  <a:gd name="T42" fmla="*/ 432 w 16"/>
                  <a:gd name="T43" fmla="*/ 4536 h 34"/>
                  <a:gd name="T44" fmla="*/ 648 w 16"/>
                  <a:gd name="T45" fmla="*/ 3672 h 34"/>
                  <a:gd name="T46" fmla="*/ 432 w 16"/>
                  <a:gd name="T47" fmla="*/ 3456 h 34"/>
                  <a:gd name="T48" fmla="*/ 432 w 16"/>
                  <a:gd name="T49" fmla="*/ 2592 h 34"/>
                  <a:gd name="T50" fmla="*/ 648 w 16"/>
                  <a:gd name="T51" fmla="*/ 2376 h 34"/>
                  <a:gd name="T52" fmla="*/ 864 w 16"/>
                  <a:gd name="T53" fmla="*/ 2160 h 34"/>
                  <a:gd name="T54" fmla="*/ 1080 w 16"/>
                  <a:gd name="T55" fmla="*/ 1944 h 34"/>
                  <a:gd name="T56" fmla="*/ 1296 w 16"/>
                  <a:gd name="T57" fmla="*/ 1944 h 34"/>
                  <a:gd name="T58" fmla="*/ 1728 w 16"/>
                  <a:gd name="T59" fmla="*/ 1728 h 34"/>
                  <a:gd name="T60" fmla="*/ 1944 w 16"/>
                  <a:gd name="T61" fmla="*/ 1728 h 34"/>
                  <a:gd name="T62" fmla="*/ 2160 w 16"/>
                  <a:gd name="T63" fmla="*/ 1512 h 34"/>
                  <a:gd name="T64" fmla="*/ 2376 w 16"/>
                  <a:gd name="T65" fmla="*/ 1296 h 34"/>
                  <a:gd name="T66" fmla="*/ 2376 w 16"/>
                  <a:gd name="T67" fmla="*/ 1080 h 34"/>
                  <a:gd name="T68" fmla="*/ 2592 w 16"/>
                  <a:gd name="T69" fmla="*/ 864 h 34"/>
                  <a:gd name="T70" fmla="*/ 2808 w 16"/>
                  <a:gd name="T71" fmla="*/ 432 h 34"/>
                  <a:gd name="T72" fmla="*/ 3024 w 16"/>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
                  <a:gd name="T112" fmla="*/ 0 h 34"/>
                  <a:gd name="T113" fmla="*/ 16 w 16"/>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 h="34">
                    <a:moveTo>
                      <a:pt x="14" y="0"/>
                    </a:moveTo>
                    <a:lnTo>
                      <a:pt x="14" y="0"/>
                    </a:lnTo>
                    <a:lnTo>
                      <a:pt x="15" y="1"/>
                    </a:lnTo>
                    <a:lnTo>
                      <a:pt x="15" y="3"/>
                    </a:lnTo>
                    <a:lnTo>
                      <a:pt x="16" y="8"/>
                    </a:lnTo>
                    <a:lnTo>
                      <a:pt x="16" y="9"/>
                    </a:lnTo>
                    <a:lnTo>
                      <a:pt x="15" y="9"/>
                    </a:lnTo>
                    <a:lnTo>
                      <a:pt x="15" y="13"/>
                    </a:lnTo>
                    <a:lnTo>
                      <a:pt x="14" y="13"/>
                    </a:lnTo>
                    <a:lnTo>
                      <a:pt x="13" y="19"/>
                    </a:lnTo>
                    <a:lnTo>
                      <a:pt x="12" y="23"/>
                    </a:lnTo>
                    <a:lnTo>
                      <a:pt x="10" y="26"/>
                    </a:lnTo>
                    <a:lnTo>
                      <a:pt x="10" y="30"/>
                    </a:lnTo>
                    <a:lnTo>
                      <a:pt x="8" y="32"/>
                    </a:lnTo>
                    <a:lnTo>
                      <a:pt x="6" y="33"/>
                    </a:lnTo>
                    <a:lnTo>
                      <a:pt x="5" y="34"/>
                    </a:lnTo>
                    <a:lnTo>
                      <a:pt x="3" y="33"/>
                    </a:lnTo>
                    <a:lnTo>
                      <a:pt x="2" y="31"/>
                    </a:lnTo>
                    <a:lnTo>
                      <a:pt x="1" y="28"/>
                    </a:lnTo>
                    <a:lnTo>
                      <a:pt x="0" y="27"/>
                    </a:lnTo>
                    <a:lnTo>
                      <a:pt x="0" y="24"/>
                    </a:lnTo>
                    <a:lnTo>
                      <a:pt x="2" y="21"/>
                    </a:lnTo>
                    <a:lnTo>
                      <a:pt x="3" y="17"/>
                    </a:lnTo>
                    <a:lnTo>
                      <a:pt x="2" y="16"/>
                    </a:lnTo>
                    <a:lnTo>
                      <a:pt x="2" y="12"/>
                    </a:lnTo>
                    <a:lnTo>
                      <a:pt x="3" y="11"/>
                    </a:lnTo>
                    <a:lnTo>
                      <a:pt x="4" y="10"/>
                    </a:lnTo>
                    <a:lnTo>
                      <a:pt x="5" y="9"/>
                    </a:lnTo>
                    <a:lnTo>
                      <a:pt x="6" y="9"/>
                    </a:lnTo>
                    <a:lnTo>
                      <a:pt x="8" y="8"/>
                    </a:lnTo>
                    <a:lnTo>
                      <a:pt x="9" y="8"/>
                    </a:lnTo>
                    <a:lnTo>
                      <a:pt x="10" y="7"/>
                    </a:lnTo>
                    <a:lnTo>
                      <a:pt x="11" y="6"/>
                    </a:lnTo>
                    <a:lnTo>
                      <a:pt x="11" y="5"/>
                    </a:lnTo>
                    <a:lnTo>
                      <a:pt x="12" y="4"/>
                    </a:lnTo>
                    <a:lnTo>
                      <a:pt x="13" y="2"/>
                    </a:lnTo>
                    <a:lnTo>
                      <a:pt x="14"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77" name="Freeform 530"/>
              <p:cNvSpPr>
                <a:spLocks/>
              </p:cNvSpPr>
              <p:nvPr/>
            </p:nvSpPr>
            <p:spPr bwMode="auto">
              <a:xfrm>
                <a:off x="4644808" y="3481742"/>
                <a:ext cx="0" cy="11047"/>
              </a:xfrm>
              <a:custGeom>
                <a:avLst/>
                <a:gdLst>
                  <a:gd name="T0" fmla="*/ 216 h 1"/>
                  <a:gd name="T1" fmla="*/ 0 h 1"/>
                  <a:gd name="T2" fmla="*/ 0 h 1"/>
                  <a:gd name="T3" fmla="*/ 0 h 1"/>
                  <a:gd name="T4" fmla="*/ 0 h 1"/>
                  <a:gd name="T5" fmla="*/ 216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78" name="Freeform 531"/>
              <p:cNvSpPr>
                <a:spLocks/>
              </p:cNvSpPr>
              <p:nvPr/>
            </p:nvSpPr>
            <p:spPr bwMode="auto">
              <a:xfrm>
                <a:off x="4644808" y="3481742"/>
                <a:ext cx="0" cy="11047"/>
              </a:xfrm>
              <a:custGeom>
                <a:avLst/>
                <a:gdLst>
                  <a:gd name="T0" fmla="*/ 216 h 1"/>
                  <a:gd name="T1" fmla="*/ 0 h 1"/>
                  <a:gd name="T2" fmla="*/ 0 h 1"/>
                  <a:gd name="T3" fmla="*/ 0 h 1"/>
                  <a:gd name="T4" fmla="*/ 0 h 1"/>
                  <a:gd name="T5" fmla="*/ 216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79" name="Rectangle 532"/>
              <p:cNvSpPr>
                <a:spLocks noChangeArrowheads="1"/>
              </p:cNvSpPr>
              <p:nvPr/>
            </p:nvSpPr>
            <p:spPr bwMode="auto">
              <a:xfrm>
                <a:off x="4611666" y="3525930"/>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80" name="Rectangle 533"/>
              <p:cNvSpPr>
                <a:spLocks noChangeArrowheads="1"/>
              </p:cNvSpPr>
              <p:nvPr/>
            </p:nvSpPr>
            <p:spPr bwMode="auto">
              <a:xfrm>
                <a:off x="4611666" y="3525930"/>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81" name="Freeform 534"/>
              <p:cNvSpPr>
                <a:spLocks/>
              </p:cNvSpPr>
              <p:nvPr/>
            </p:nvSpPr>
            <p:spPr bwMode="auto">
              <a:xfrm>
                <a:off x="4600618" y="3548024"/>
                <a:ext cx="11048" cy="11047"/>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82" name="Freeform 535"/>
              <p:cNvSpPr>
                <a:spLocks/>
              </p:cNvSpPr>
              <p:nvPr/>
            </p:nvSpPr>
            <p:spPr bwMode="auto">
              <a:xfrm>
                <a:off x="4600618" y="3548024"/>
                <a:ext cx="11048" cy="11047"/>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83" name="Freeform 536"/>
              <p:cNvSpPr>
                <a:spLocks/>
              </p:cNvSpPr>
              <p:nvPr/>
            </p:nvSpPr>
            <p:spPr bwMode="auto">
              <a:xfrm>
                <a:off x="5826902" y="4111416"/>
                <a:ext cx="11048" cy="11047"/>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84" name="Freeform 537"/>
              <p:cNvSpPr>
                <a:spLocks/>
              </p:cNvSpPr>
              <p:nvPr/>
            </p:nvSpPr>
            <p:spPr bwMode="auto">
              <a:xfrm>
                <a:off x="5826902" y="4111416"/>
                <a:ext cx="11048" cy="11047"/>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85" name="Freeform 538"/>
              <p:cNvSpPr>
                <a:spLocks/>
              </p:cNvSpPr>
              <p:nvPr/>
            </p:nvSpPr>
            <p:spPr bwMode="auto">
              <a:xfrm>
                <a:off x="5882140" y="4100369"/>
                <a:ext cx="11048" cy="11047"/>
              </a:xfrm>
              <a:custGeom>
                <a:avLst/>
                <a:gdLst>
                  <a:gd name="T0" fmla="*/ 0 w 1"/>
                  <a:gd name="T1" fmla="*/ 0 h 1"/>
                  <a:gd name="T2" fmla="*/ 0 w 1"/>
                  <a:gd name="T3" fmla="*/ 0 h 1"/>
                  <a:gd name="T4" fmla="*/ 0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cubicBezTo>
                      <a:pt x="1" y="0"/>
                      <a:pt x="0" y="1"/>
                      <a:pt x="0" y="1"/>
                    </a:cubicBezTo>
                    <a:cubicBezTo>
                      <a:pt x="0" y="1"/>
                      <a:pt x="0" y="0"/>
                      <a:pt x="0" y="0"/>
                    </a:cubicBez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86" name="Freeform 539"/>
              <p:cNvSpPr>
                <a:spLocks/>
              </p:cNvSpPr>
              <p:nvPr/>
            </p:nvSpPr>
            <p:spPr bwMode="auto">
              <a:xfrm>
                <a:off x="5882140" y="4100369"/>
                <a:ext cx="11048" cy="11047"/>
              </a:xfrm>
              <a:custGeom>
                <a:avLst/>
                <a:gdLst>
                  <a:gd name="T0" fmla="*/ 0 w 1"/>
                  <a:gd name="T1" fmla="*/ 0 h 1"/>
                  <a:gd name="T2" fmla="*/ 0 w 1"/>
                  <a:gd name="T3" fmla="*/ 0 h 1"/>
                  <a:gd name="T4" fmla="*/ 0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cubicBezTo>
                      <a:pt x="1" y="0"/>
                      <a:pt x="0" y="1"/>
                      <a:pt x="0" y="1"/>
                    </a:cubicBezTo>
                    <a:cubicBezTo>
                      <a:pt x="0" y="1"/>
                      <a:pt x="0" y="0"/>
                      <a:pt x="0" y="0"/>
                    </a:cubicBez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87" name="Freeform 540"/>
              <p:cNvSpPr>
                <a:spLocks/>
              </p:cNvSpPr>
              <p:nvPr/>
            </p:nvSpPr>
            <p:spPr bwMode="auto">
              <a:xfrm>
                <a:off x="5815855" y="3680587"/>
                <a:ext cx="11048" cy="11047"/>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88" name="Freeform 541"/>
              <p:cNvSpPr>
                <a:spLocks/>
              </p:cNvSpPr>
              <p:nvPr/>
            </p:nvSpPr>
            <p:spPr bwMode="auto">
              <a:xfrm>
                <a:off x="5815855" y="3680587"/>
                <a:ext cx="11048" cy="11047"/>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89" name="Freeform 542"/>
              <p:cNvSpPr>
                <a:spLocks/>
              </p:cNvSpPr>
              <p:nvPr/>
            </p:nvSpPr>
            <p:spPr bwMode="auto">
              <a:xfrm>
                <a:off x="5771664" y="3249757"/>
                <a:ext cx="33143" cy="11047"/>
              </a:xfrm>
              <a:custGeom>
                <a:avLst/>
                <a:gdLst>
                  <a:gd name="T0" fmla="*/ 0 w 3"/>
                  <a:gd name="T1" fmla="*/ 0 h 1"/>
                  <a:gd name="T2" fmla="*/ 216 w 3"/>
                  <a:gd name="T3" fmla="*/ 0 h 1"/>
                  <a:gd name="T4" fmla="*/ 432 w 3"/>
                  <a:gd name="T5" fmla="*/ 0 h 1"/>
                  <a:gd name="T6" fmla="*/ 648 w 3"/>
                  <a:gd name="T7" fmla="*/ 0 h 1"/>
                  <a:gd name="T8" fmla="*/ 648 w 3"/>
                  <a:gd name="T9" fmla="*/ 216 h 1"/>
                  <a:gd name="T10" fmla="*/ 432 w 3"/>
                  <a:gd name="T11" fmla="*/ 216 h 1"/>
                  <a:gd name="T12" fmla="*/ 0 w 3"/>
                  <a:gd name="T13" fmla="*/ 216 h 1"/>
                  <a:gd name="T14" fmla="*/ 0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0"/>
                    </a:moveTo>
                    <a:lnTo>
                      <a:pt x="1" y="0"/>
                    </a:lnTo>
                    <a:lnTo>
                      <a:pt x="2" y="0"/>
                    </a:lnTo>
                    <a:lnTo>
                      <a:pt x="3" y="0"/>
                    </a:lnTo>
                    <a:lnTo>
                      <a:pt x="3" y="1"/>
                    </a:lnTo>
                    <a:lnTo>
                      <a:pt x="2"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90" name="Freeform 543"/>
              <p:cNvSpPr>
                <a:spLocks/>
              </p:cNvSpPr>
              <p:nvPr/>
            </p:nvSpPr>
            <p:spPr bwMode="auto">
              <a:xfrm>
                <a:off x="5771664" y="3249757"/>
                <a:ext cx="33143" cy="11047"/>
              </a:xfrm>
              <a:custGeom>
                <a:avLst/>
                <a:gdLst>
                  <a:gd name="T0" fmla="*/ 0 w 3"/>
                  <a:gd name="T1" fmla="*/ 0 h 1"/>
                  <a:gd name="T2" fmla="*/ 216 w 3"/>
                  <a:gd name="T3" fmla="*/ 0 h 1"/>
                  <a:gd name="T4" fmla="*/ 432 w 3"/>
                  <a:gd name="T5" fmla="*/ 0 h 1"/>
                  <a:gd name="T6" fmla="*/ 648 w 3"/>
                  <a:gd name="T7" fmla="*/ 0 h 1"/>
                  <a:gd name="T8" fmla="*/ 648 w 3"/>
                  <a:gd name="T9" fmla="*/ 216 h 1"/>
                  <a:gd name="T10" fmla="*/ 432 w 3"/>
                  <a:gd name="T11" fmla="*/ 216 h 1"/>
                  <a:gd name="T12" fmla="*/ 0 w 3"/>
                  <a:gd name="T13" fmla="*/ 216 h 1"/>
                  <a:gd name="T14" fmla="*/ 0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0"/>
                    </a:moveTo>
                    <a:lnTo>
                      <a:pt x="1" y="0"/>
                    </a:lnTo>
                    <a:lnTo>
                      <a:pt x="2" y="0"/>
                    </a:lnTo>
                    <a:lnTo>
                      <a:pt x="3" y="0"/>
                    </a:lnTo>
                    <a:lnTo>
                      <a:pt x="3" y="1"/>
                    </a:lnTo>
                    <a:lnTo>
                      <a:pt x="2"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91" name="Freeform 544"/>
              <p:cNvSpPr>
                <a:spLocks/>
              </p:cNvSpPr>
              <p:nvPr/>
            </p:nvSpPr>
            <p:spPr bwMode="auto">
              <a:xfrm>
                <a:off x="6456616" y="3327086"/>
                <a:ext cx="55238" cy="88375"/>
              </a:xfrm>
              <a:custGeom>
                <a:avLst/>
                <a:gdLst>
                  <a:gd name="T0" fmla="*/ 432 w 5"/>
                  <a:gd name="T1" fmla="*/ 216 h 8"/>
                  <a:gd name="T2" fmla="*/ 432 w 5"/>
                  <a:gd name="T3" fmla="*/ 0 h 8"/>
                  <a:gd name="T4" fmla="*/ 216 w 5"/>
                  <a:gd name="T5" fmla="*/ 0 h 8"/>
                  <a:gd name="T6" fmla="*/ 0 w 5"/>
                  <a:gd name="T7" fmla="*/ 216 h 8"/>
                  <a:gd name="T8" fmla="*/ 0 w 5"/>
                  <a:gd name="T9" fmla="*/ 432 h 8"/>
                  <a:gd name="T10" fmla="*/ 0 w 5"/>
                  <a:gd name="T11" fmla="*/ 648 h 8"/>
                  <a:gd name="T12" fmla="*/ 216 w 5"/>
                  <a:gd name="T13" fmla="*/ 1512 h 8"/>
                  <a:gd name="T14" fmla="*/ 216 w 5"/>
                  <a:gd name="T15" fmla="*/ 1728 h 8"/>
                  <a:gd name="T16" fmla="*/ 648 w 5"/>
                  <a:gd name="T17" fmla="*/ 1728 h 8"/>
                  <a:gd name="T18" fmla="*/ 1080 w 5"/>
                  <a:gd name="T19" fmla="*/ 1296 h 8"/>
                  <a:gd name="T20" fmla="*/ 1080 w 5"/>
                  <a:gd name="T21" fmla="*/ 1080 h 8"/>
                  <a:gd name="T22" fmla="*/ 1080 w 5"/>
                  <a:gd name="T23" fmla="*/ 1080 h 8"/>
                  <a:gd name="T24" fmla="*/ 864 w 5"/>
                  <a:gd name="T25" fmla="*/ 648 h 8"/>
                  <a:gd name="T26" fmla="*/ 648 w 5"/>
                  <a:gd name="T27" fmla="*/ 432 h 8"/>
                  <a:gd name="T28" fmla="*/ 432 w 5"/>
                  <a:gd name="T29" fmla="*/ 216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8"/>
                  <a:gd name="T47" fmla="*/ 5 w 5"/>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8">
                    <a:moveTo>
                      <a:pt x="2" y="1"/>
                    </a:moveTo>
                    <a:lnTo>
                      <a:pt x="2" y="0"/>
                    </a:lnTo>
                    <a:lnTo>
                      <a:pt x="1" y="0"/>
                    </a:lnTo>
                    <a:lnTo>
                      <a:pt x="0" y="1"/>
                    </a:lnTo>
                    <a:lnTo>
                      <a:pt x="0" y="2"/>
                    </a:lnTo>
                    <a:lnTo>
                      <a:pt x="0" y="3"/>
                    </a:lnTo>
                    <a:lnTo>
                      <a:pt x="1" y="7"/>
                    </a:lnTo>
                    <a:lnTo>
                      <a:pt x="1" y="8"/>
                    </a:lnTo>
                    <a:lnTo>
                      <a:pt x="3" y="8"/>
                    </a:lnTo>
                    <a:lnTo>
                      <a:pt x="5" y="6"/>
                    </a:lnTo>
                    <a:lnTo>
                      <a:pt x="5" y="5"/>
                    </a:lnTo>
                    <a:lnTo>
                      <a:pt x="4" y="3"/>
                    </a:lnTo>
                    <a:lnTo>
                      <a:pt x="3" y="2"/>
                    </a:lnTo>
                    <a:lnTo>
                      <a:pt x="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92" name="Freeform 545"/>
              <p:cNvSpPr>
                <a:spLocks/>
              </p:cNvSpPr>
              <p:nvPr/>
            </p:nvSpPr>
            <p:spPr bwMode="auto">
              <a:xfrm>
                <a:off x="6456616" y="3327086"/>
                <a:ext cx="55238" cy="88375"/>
              </a:xfrm>
              <a:custGeom>
                <a:avLst/>
                <a:gdLst>
                  <a:gd name="T0" fmla="*/ 432 w 5"/>
                  <a:gd name="T1" fmla="*/ 216 h 8"/>
                  <a:gd name="T2" fmla="*/ 432 w 5"/>
                  <a:gd name="T3" fmla="*/ 0 h 8"/>
                  <a:gd name="T4" fmla="*/ 216 w 5"/>
                  <a:gd name="T5" fmla="*/ 0 h 8"/>
                  <a:gd name="T6" fmla="*/ 0 w 5"/>
                  <a:gd name="T7" fmla="*/ 216 h 8"/>
                  <a:gd name="T8" fmla="*/ 0 w 5"/>
                  <a:gd name="T9" fmla="*/ 432 h 8"/>
                  <a:gd name="T10" fmla="*/ 0 w 5"/>
                  <a:gd name="T11" fmla="*/ 648 h 8"/>
                  <a:gd name="T12" fmla="*/ 216 w 5"/>
                  <a:gd name="T13" fmla="*/ 1512 h 8"/>
                  <a:gd name="T14" fmla="*/ 216 w 5"/>
                  <a:gd name="T15" fmla="*/ 1728 h 8"/>
                  <a:gd name="T16" fmla="*/ 648 w 5"/>
                  <a:gd name="T17" fmla="*/ 1728 h 8"/>
                  <a:gd name="T18" fmla="*/ 1080 w 5"/>
                  <a:gd name="T19" fmla="*/ 1296 h 8"/>
                  <a:gd name="T20" fmla="*/ 1080 w 5"/>
                  <a:gd name="T21" fmla="*/ 1080 h 8"/>
                  <a:gd name="T22" fmla="*/ 1080 w 5"/>
                  <a:gd name="T23" fmla="*/ 1080 h 8"/>
                  <a:gd name="T24" fmla="*/ 864 w 5"/>
                  <a:gd name="T25" fmla="*/ 648 h 8"/>
                  <a:gd name="T26" fmla="*/ 648 w 5"/>
                  <a:gd name="T27" fmla="*/ 432 h 8"/>
                  <a:gd name="T28" fmla="*/ 432 w 5"/>
                  <a:gd name="T29" fmla="*/ 216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8"/>
                  <a:gd name="T47" fmla="*/ 5 w 5"/>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8">
                    <a:moveTo>
                      <a:pt x="2" y="1"/>
                    </a:moveTo>
                    <a:lnTo>
                      <a:pt x="2" y="0"/>
                    </a:lnTo>
                    <a:lnTo>
                      <a:pt x="1" y="0"/>
                    </a:lnTo>
                    <a:lnTo>
                      <a:pt x="0" y="1"/>
                    </a:lnTo>
                    <a:lnTo>
                      <a:pt x="0" y="2"/>
                    </a:lnTo>
                    <a:lnTo>
                      <a:pt x="0" y="3"/>
                    </a:lnTo>
                    <a:lnTo>
                      <a:pt x="1" y="7"/>
                    </a:lnTo>
                    <a:lnTo>
                      <a:pt x="1" y="8"/>
                    </a:lnTo>
                    <a:lnTo>
                      <a:pt x="3" y="8"/>
                    </a:lnTo>
                    <a:lnTo>
                      <a:pt x="5" y="6"/>
                    </a:lnTo>
                    <a:lnTo>
                      <a:pt x="5" y="5"/>
                    </a:lnTo>
                    <a:lnTo>
                      <a:pt x="4" y="3"/>
                    </a:lnTo>
                    <a:lnTo>
                      <a:pt x="3" y="2"/>
                    </a:lnTo>
                    <a:lnTo>
                      <a:pt x="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93" name="Freeform 546"/>
              <p:cNvSpPr>
                <a:spLocks/>
              </p:cNvSpPr>
              <p:nvPr/>
            </p:nvSpPr>
            <p:spPr bwMode="auto">
              <a:xfrm>
                <a:off x="6810139" y="3238711"/>
                <a:ext cx="11048" cy="44188"/>
              </a:xfrm>
              <a:custGeom>
                <a:avLst/>
                <a:gdLst>
                  <a:gd name="T0" fmla="*/ 216 w 1"/>
                  <a:gd name="T1" fmla="*/ 0 h 4"/>
                  <a:gd name="T2" fmla="*/ 216 w 1"/>
                  <a:gd name="T3" fmla="*/ 0 h 4"/>
                  <a:gd name="T4" fmla="*/ 216 w 1"/>
                  <a:gd name="T5" fmla="*/ 432 h 4"/>
                  <a:gd name="T6" fmla="*/ 0 w 1"/>
                  <a:gd name="T7" fmla="*/ 864 h 4"/>
                  <a:gd name="T8" fmla="*/ 216 w 1"/>
                  <a:gd name="T9" fmla="*/ 864 h 4"/>
                  <a:gd name="T10" fmla="*/ 216 w 1"/>
                  <a:gd name="T11" fmla="*/ 216 h 4"/>
                  <a:gd name="T12" fmla="*/ 216 w 1"/>
                  <a:gd name="T13" fmla="*/ 0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0"/>
                    </a:moveTo>
                    <a:lnTo>
                      <a:pt x="1" y="0"/>
                    </a:lnTo>
                    <a:lnTo>
                      <a:pt x="1" y="2"/>
                    </a:lnTo>
                    <a:lnTo>
                      <a:pt x="0" y="4"/>
                    </a:lnTo>
                    <a:lnTo>
                      <a:pt x="1" y="4"/>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94" name="Freeform 547"/>
              <p:cNvSpPr>
                <a:spLocks/>
              </p:cNvSpPr>
              <p:nvPr/>
            </p:nvSpPr>
            <p:spPr bwMode="auto">
              <a:xfrm>
                <a:off x="6810139" y="3238711"/>
                <a:ext cx="11048" cy="44188"/>
              </a:xfrm>
              <a:custGeom>
                <a:avLst/>
                <a:gdLst>
                  <a:gd name="T0" fmla="*/ 216 w 1"/>
                  <a:gd name="T1" fmla="*/ 0 h 4"/>
                  <a:gd name="T2" fmla="*/ 216 w 1"/>
                  <a:gd name="T3" fmla="*/ 0 h 4"/>
                  <a:gd name="T4" fmla="*/ 216 w 1"/>
                  <a:gd name="T5" fmla="*/ 432 h 4"/>
                  <a:gd name="T6" fmla="*/ 0 w 1"/>
                  <a:gd name="T7" fmla="*/ 864 h 4"/>
                  <a:gd name="T8" fmla="*/ 216 w 1"/>
                  <a:gd name="T9" fmla="*/ 864 h 4"/>
                  <a:gd name="T10" fmla="*/ 216 w 1"/>
                  <a:gd name="T11" fmla="*/ 216 h 4"/>
                  <a:gd name="T12" fmla="*/ 216 w 1"/>
                  <a:gd name="T13" fmla="*/ 0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0"/>
                    </a:moveTo>
                    <a:lnTo>
                      <a:pt x="1" y="0"/>
                    </a:lnTo>
                    <a:lnTo>
                      <a:pt x="1" y="2"/>
                    </a:lnTo>
                    <a:lnTo>
                      <a:pt x="0" y="4"/>
                    </a:lnTo>
                    <a:lnTo>
                      <a:pt x="1" y="4"/>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95" name="Rectangle 548"/>
              <p:cNvSpPr>
                <a:spLocks noChangeArrowheads="1"/>
              </p:cNvSpPr>
              <p:nvPr/>
            </p:nvSpPr>
            <p:spPr bwMode="auto">
              <a:xfrm>
                <a:off x="6810139" y="3293945"/>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96" name="Rectangle 549"/>
              <p:cNvSpPr>
                <a:spLocks noChangeArrowheads="1"/>
              </p:cNvSpPr>
              <p:nvPr/>
            </p:nvSpPr>
            <p:spPr bwMode="auto">
              <a:xfrm>
                <a:off x="6810139" y="3293945"/>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297" name="Freeform 550"/>
              <p:cNvSpPr>
                <a:spLocks/>
              </p:cNvSpPr>
              <p:nvPr/>
            </p:nvSpPr>
            <p:spPr bwMode="auto">
              <a:xfrm>
                <a:off x="7936995" y="1879941"/>
                <a:ext cx="22095" cy="22094"/>
              </a:xfrm>
              <a:custGeom>
                <a:avLst/>
                <a:gdLst>
                  <a:gd name="T0" fmla="*/ 0 w 2"/>
                  <a:gd name="T1" fmla="*/ 216 h 2"/>
                  <a:gd name="T2" fmla="*/ 0 w 2"/>
                  <a:gd name="T3" fmla="*/ 0 h 2"/>
                  <a:gd name="T4" fmla="*/ 0 w 2"/>
                  <a:gd name="T5" fmla="*/ 0 h 2"/>
                  <a:gd name="T6" fmla="*/ 216 w 2"/>
                  <a:gd name="T7" fmla="*/ 0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298" name="Freeform 551"/>
              <p:cNvSpPr>
                <a:spLocks/>
              </p:cNvSpPr>
              <p:nvPr/>
            </p:nvSpPr>
            <p:spPr bwMode="auto">
              <a:xfrm>
                <a:off x="7936995" y="1879941"/>
                <a:ext cx="22095" cy="22094"/>
              </a:xfrm>
              <a:custGeom>
                <a:avLst/>
                <a:gdLst>
                  <a:gd name="T0" fmla="*/ 0 w 2"/>
                  <a:gd name="T1" fmla="*/ 216 h 2"/>
                  <a:gd name="T2" fmla="*/ 0 w 2"/>
                  <a:gd name="T3" fmla="*/ 0 h 2"/>
                  <a:gd name="T4" fmla="*/ 0 w 2"/>
                  <a:gd name="T5" fmla="*/ 0 h 2"/>
                  <a:gd name="T6" fmla="*/ 216 w 2"/>
                  <a:gd name="T7" fmla="*/ 0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299" name="Freeform 552"/>
              <p:cNvSpPr>
                <a:spLocks/>
              </p:cNvSpPr>
              <p:nvPr/>
            </p:nvSpPr>
            <p:spPr bwMode="auto">
              <a:xfrm>
                <a:off x="7914900" y="1879941"/>
                <a:ext cx="11048" cy="11047"/>
              </a:xfrm>
              <a:custGeom>
                <a:avLst/>
                <a:gdLst>
                  <a:gd name="T0" fmla="*/ 216 w 1"/>
                  <a:gd name="T1" fmla="*/ 0 h 1"/>
                  <a:gd name="T2" fmla="*/ 216 w 1"/>
                  <a:gd name="T3" fmla="*/ 0 h 1"/>
                  <a:gd name="T4" fmla="*/ 0 w 1"/>
                  <a:gd name="T5" fmla="*/ 216 h 1"/>
                  <a:gd name="T6" fmla="*/ 216 w 1"/>
                  <a:gd name="T7" fmla="*/ 216 h 1"/>
                  <a:gd name="T8" fmla="*/ 216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0" y="1"/>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00" name="Freeform 553"/>
              <p:cNvSpPr>
                <a:spLocks/>
              </p:cNvSpPr>
              <p:nvPr/>
            </p:nvSpPr>
            <p:spPr bwMode="auto">
              <a:xfrm>
                <a:off x="7914900" y="1879941"/>
                <a:ext cx="11048" cy="11047"/>
              </a:xfrm>
              <a:custGeom>
                <a:avLst/>
                <a:gdLst>
                  <a:gd name="T0" fmla="*/ 216 w 1"/>
                  <a:gd name="T1" fmla="*/ 0 h 1"/>
                  <a:gd name="T2" fmla="*/ 216 w 1"/>
                  <a:gd name="T3" fmla="*/ 0 h 1"/>
                  <a:gd name="T4" fmla="*/ 0 w 1"/>
                  <a:gd name="T5" fmla="*/ 216 h 1"/>
                  <a:gd name="T6" fmla="*/ 216 w 1"/>
                  <a:gd name="T7" fmla="*/ 216 h 1"/>
                  <a:gd name="T8" fmla="*/ 216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0" y="1"/>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01" name="Freeform 554"/>
              <p:cNvSpPr>
                <a:spLocks/>
              </p:cNvSpPr>
              <p:nvPr/>
            </p:nvSpPr>
            <p:spPr bwMode="auto">
              <a:xfrm>
                <a:off x="8047471" y="1913082"/>
                <a:ext cx="77333" cy="331407"/>
              </a:xfrm>
              <a:custGeom>
                <a:avLst/>
                <a:gdLst>
                  <a:gd name="T0" fmla="*/ 648 w 7"/>
                  <a:gd name="T1" fmla="*/ 216 h 30"/>
                  <a:gd name="T2" fmla="*/ 432 w 7"/>
                  <a:gd name="T3" fmla="*/ 0 h 30"/>
                  <a:gd name="T4" fmla="*/ 432 w 7"/>
                  <a:gd name="T5" fmla="*/ 0 h 30"/>
                  <a:gd name="T6" fmla="*/ 216 w 7"/>
                  <a:gd name="T7" fmla="*/ 216 h 30"/>
                  <a:gd name="T8" fmla="*/ 432 w 7"/>
                  <a:gd name="T9" fmla="*/ 648 h 30"/>
                  <a:gd name="T10" fmla="*/ 432 w 7"/>
                  <a:gd name="T11" fmla="*/ 648 h 30"/>
                  <a:gd name="T12" fmla="*/ 216 w 7"/>
                  <a:gd name="T13" fmla="*/ 648 h 30"/>
                  <a:gd name="T14" fmla="*/ 0 w 7"/>
                  <a:gd name="T15" fmla="*/ 864 h 30"/>
                  <a:gd name="T16" fmla="*/ 0 w 7"/>
                  <a:gd name="T17" fmla="*/ 1080 h 30"/>
                  <a:gd name="T18" fmla="*/ 0 w 7"/>
                  <a:gd name="T19" fmla="*/ 1512 h 30"/>
                  <a:gd name="T20" fmla="*/ 0 w 7"/>
                  <a:gd name="T21" fmla="*/ 1728 h 30"/>
                  <a:gd name="T22" fmla="*/ 0 w 7"/>
                  <a:gd name="T23" fmla="*/ 1944 h 30"/>
                  <a:gd name="T24" fmla="*/ 0 w 7"/>
                  <a:gd name="T25" fmla="*/ 2376 h 30"/>
                  <a:gd name="T26" fmla="*/ 216 w 7"/>
                  <a:gd name="T27" fmla="*/ 2592 h 30"/>
                  <a:gd name="T28" fmla="*/ 216 w 7"/>
                  <a:gd name="T29" fmla="*/ 3456 h 30"/>
                  <a:gd name="T30" fmla="*/ 216 w 7"/>
                  <a:gd name="T31" fmla="*/ 3672 h 30"/>
                  <a:gd name="T32" fmla="*/ 216 w 7"/>
                  <a:gd name="T33" fmla="*/ 4104 h 30"/>
                  <a:gd name="T34" fmla="*/ 0 w 7"/>
                  <a:gd name="T35" fmla="*/ 4536 h 30"/>
                  <a:gd name="T36" fmla="*/ 216 w 7"/>
                  <a:gd name="T37" fmla="*/ 4968 h 30"/>
                  <a:gd name="T38" fmla="*/ 216 w 7"/>
                  <a:gd name="T39" fmla="*/ 5400 h 30"/>
                  <a:gd name="T40" fmla="*/ 216 w 7"/>
                  <a:gd name="T41" fmla="*/ 5616 h 30"/>
                  <a:gd name="T42" fmla="*/ 0 w 7"/>
                  <a:gd name="T43" fmla="*/ 6480 h 30"/>
                  <a:gd name="T44" fmla="*/ 216 w 7"/>
                  <a:gd name="T45" fmla="*/ 6480 h 30"/>
                  <a:gd name="T46" fmla="*/ 216 w 7"/>
                  <a:gd name="T47" fmla="*/ 6264 h 30"/>
                  <a:gd name="T48" fmla="*/ 432 w 7"/>
                  <a:gd name="T49" fmla="*/ 6048 h 30"/>
                  <a:gd name="T50" fmla="*/ 648 w 7"/>
                  <a:gd name="T51" fmla="*/ 6048 h 30"/>
                  <a:gd name="T52" fmla="*/ 864 w 7"/>
                  <a:gd name="T53" fmla="*/ 6480 h 30"/>
                  <a:gd name="T54" fmla="*/ 864 w 7"/>
                  <a:gd name="T55" fmla="*/ 6264 h 30"/>
                  <a:gd name="T56" fmla="*/ 864 w 7"/>
                  <a:gd name="T57" fmla="*/ 6048 h 30"/>
                  <a:gd name="T58" fmla="*/ 648 w 7"/>
                  <a:gd name="T59" fmla="*/ 5832 h 30"/>
                  <a:gd name="T60" fmla="*/ 432 w 7"/>
                  <a:gd name="T61" fmla="*/ 5400 h 30"/>
                  <a:gd name="T62" fmla="*/ 432 w 7"/>
                  <a:gd name="T63" fmla="*/ 4968 h 30"/>
                  <a:gd name="T64" fmla="*/ 648 w 7"/>
                  <a:gd name="T65" fmla="*/ 4752 h 30"/>
                  <a:gd name="T66" fmla="*/ 648 w 7"/>
                  <a:gd name="T67" fmla="*/ 4752 h 30"/>
                  <a:gd name="T68" fmla="*/ 648 w 7"/>
                  <a:gd name="T69" fmla="*/ 4536 h 30"/>
                  <a:gd name="T70" fmla="*/ 648 w 7"/>
                  <a:gd name="T71" fmla="*/ 4104 h 30"/>
                  <a:gd name="T72" fmla="*/ 864 w 7"/>
                  <a:gd name="T73" fmla="*/ 3888 h 30"/>
                  <a:gd name="T74" fmla="*/ 1080 w 7"/>
                  <a:gd name="T75" fmla="*/ 4104 h 30"/>
                  <a:gd name="T76" fmla="*/ 1296 w 7"/>
                  <a:gd name="T77" fmla="*/ 4320 h 30"/>
                  <a:gd name="T78" fmla="*/ 1296 w 7"/>
                  <a:gd name="T79" fmla="*/ 4320 h 30"/>
                  <a:gd name="T80" fmla="*/ 1512 w 7"/>
                  <a:gd name="T81" fmla="*/ 4320 h 30"/>
                  <a:gd name="T82" fmla="*/ 1512 w 7"/>
                  <a:gd name="T83" fmla="*/ 4320 h 30"/>
                  <a:gd name="T84" fmla="*/ 1512 w 7"/>
                  <a:gd name="T85" fmla="*/ 4104 h 30"/>
                  <a:gd name="T86" fmla="*/ 1296 w 7"/>
                  <a:gd name="T87" fmla="*/ 3888 h 30"/>
                  <a:gd name="T88" fmla="*/ 1080 w 7"/>
                  <a:gd name="T89" fmla="*/ 3240 h 30"/>
                  <a:gd name="T90" fmla="*/ 864 w 7"/>
                  <a:gd name="T91" fmla="*/ 2592 h 30"/>
                  <a:gd name="T92" fmla="*/ 864 w 7"/>
                  <a:gd name="T93" fmla="*/ 1728 h 30"/>
                  <a:gd name="T94" fmla="*/ 864 w 7"/>
                  <a:gd name="T95" fmla="*/ 1296 h 30"/>
                  <a:gd name="T96" fmla="*/ 864 w 7"/>
                  <a:gd name="T97" fmla="*/ 864 h 30"/>
                  <a:gd name="T98" fmla="*/ 648 w 7"/>
                  <a:gd name="T99" fmla="*/ 216 h 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
                  <a:gd name="T151" fmla="*/ 0 h 30"/>
                  <a:gd name="T152" fmla="*/ 7 w 7"/>
                  <a:gd name="T153" fmla="*/ 30 h 3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 h="30">
                    <a:moveTo>
                      <a:pt x="3" y="1"/>
                    </a:moveTo>
                    <a:lnTo>
                      <a:pt x="2" y="0"/>
                    </a:lnTo>
                    <a:lnTo>
                      <a:pt x="1" y="1"/>
                    </a:lnTo>
                    <a:lnTo>
                      <a:pt x="2" y="3"/>
                    </a:lnTo>
                    <a:lnTo>
                      <a:pt x="1" y="3"/>
                    </a:lnTo>
                    <a:lnTo>
                      <a:pt x="0" y="4"/>
                    </a:lnTo>
                    <a:lnTo>
                      <a:pt x="0" y="5"/>
                    </a:lnTo>
                    <a:lnTo>
                      <a:pt x="0" y="7"/>
                    </a:lnTo>
                    <a:lnTo>
                      <a:pt x="0" y="8"/>
                    </a:lnTo>
                    <a:lnTo>
                      <a:pt x="0" y="9"/>
                    </a:lnTo>
                    <a:lnTo>
                      <a:pt x="0" y="11"/>
                    </a:lnTo>
                    <a:lnTo>
                      <a:pt x="1" y="12"/>
                    </a:lnTo>
                    <a:lnTo>
                      <a:pt x="1" y="16"/>
                    </a:lnTo>
                    <a:lnTo>
                      <a:pt x="1" y="17"/>
                    </a:lnTo>
                    <a:lnTo>
                      <a:pt x="1" y="19"/>
                    </a:lnTo>
                    <a:lnTo>
                      <a:pt x="0" y="21"/>
                    </a:lnTo>
                    <a:lnTo>
                      <a:pt x="1" y="23"/>
                    </a:lnTo>
                    <a:lnTo>
                      <a:pt x="1" y="25"/>
                    </a:lnTo>
                    <a:lnTo>
                      <a:pt x="1" y="26"/>
                    </a:lnTo>
                    <a:lnTo>
                      <a:pt x="0" y="30"/>
                    </a:lnTo>
                    <a:lnTo>
                      <a:pt x="1" y="30"/>
                    </a:lnTo>
                    <a:lnTo>
                      <a:pt x="1" y="29"/>
                    </a:lnTo>
                    <a:lnTo>
                      <a:pt x="2" y="28"/>
                    </a:lnTo>
                    <a:lnTo>
                      <a:pt x="3" y="28"/>
                    </a:lnTo>
                    <a:lnTo>
                      <a:pt x="4" y="30"/>
                    </a:lnTo>
                    <a:lnTo>
                      <a:pt x="4" y="29"/>
                    </a:lnTo>
                    <a:lnTo>
                      <a:pt x="4" y="28"/>
                    </a:lnTo>
                    <a:lnTo>
                      <a:pt x="3" y="27"/>
                    </a:lnTo>
                    <a:lnTo>
                      <a:pt x="2" y="25"/>
                    </a:lnTo>
                    <a:lnTo>
                      <a:pt x="2" y="23"/>
                    </a:lnTo>
                    <a:lnTo>
                      <a:pt x="3" y="22"/>
                    </a:lnTo>
                    <a:lnTo>
                      <a:pt x="3" y="21"/>
                    </a:lnTo>
                    <a:lnTo>
                      <a:pt x="3" y="19"/>
                    </a:lnTo>
                    <a:lnTo>
                      <a:pt x="4" y="18"/>
                    </a:lnTo>
                    <a:lnTo>
                      <a:pt x="5" y="19"/>
                    </a:lnTo>
                    <a:lnTo>
                      <a:pt x="6" y="20"/>
                    </a:lnTo>
                    <a:lnTo>
                      <a:pt x="7" y="20"/>
                    </a:lnTo>
                    <a:lnTo>
                      <a:pt x="7" y="19"/>
                    </a:lnTo>
                    <a:lnTo>
                      <a:pt x="6" y="18"/>
                    </a:lnTo>
                    <a:lnTo>
                      <a:pt x="5" y="15"/>
                    </a:lnTo>
                    <a:lnTo>
                      <a:pt x="4" y="12"/>
                    </a:lnTo>
                    <a:lnTo>
                      <a:pt x="4" y="8"/>
                    </a:lnTo>
                    <a:lnTo>
                      <a:pt x="4" y="6"/>
                    </a:lnTo>
                    <a:lnTo>
                      <a:pt x="4" y="4"/>
                    </a:lnTo>
                    <a:lnTo>
                      <a:pt x="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02" name="Freeform 555"/>
              <p:cNvSpPr>
                <a:spLocks/>
              </p:cNvSpPr>
              <p:nvPr/>
            </p:nvSpPr>
            <p:spPr bwMode="auto">
              <a:xfrm>
                <a:off x="8047471" y="1913082"/>
                <a:ext cx="77333" cy="331407"/>
              </a:xfrm>
              <a:custGeom>
                <a:avLst/>
                <a:gdLst>
                  <a:gd name="T0" fmla="*/ 648 w 7"/>
                  <a:gd name="T1" fmla="*/ 216 h 30"/>
                  <a:gd name="T2" fmla="*/ 432 w 7"/>
                  <a:gd name="T3" fmla="*/ 0 h 30"/>
                  <a:gd name="T4" fmla="*/ 432 w 7"/>
                  <a:gd name="T5" fmla="*/ 0 h 30"/>
                  <a:gd name="T6" fmla="*/ 216 w 7"/>
                  <a:gd name="T7" fmla="*/ 216 h 30"/>
                  <a:gd name="T8" fmla="*/ 432 w 7"/>
                  <a:gd name="T9" fmla="*/ 648 h 30"/>
                  <a:gd name="T10" fmla="*/ 432 w 7"/>
                  <a:gd name="T11" fmla="*/ 648 h 30"/>
                  <a:gd name="T12" fmla="*/ 216 w 7"/>
                  <a:gd name="T13" fmla="*/ 648 h 30"/>
                  <a:gd name="T14" fmla="*/ 0 w 7"/>
                  <a:gd name="T15" fmla="*/ 864 h 30"/>
                  <a:gd name="T16" fmla="*/ 0 w 7"/>
                  <a:gd name="T17" fmla="*/ 1080 h 30"/>
                  <a:gd name="T18" fmla="*/ 0 w 7"/>
                  <a:gd name="T19" fmla="*/ 1512 h 30"/>
                  <a:gd name="T20" fmla="*/ 0 w 7"/>
                  <a:gd name="T21" fmla="*/ 1728 h 30"/>
                  <a:gd name="T22" fmla="*/ 0 w 7"/>
                  <a:gd name="T23" fmla="*/ 1944 h 30"/>
                  <a:gd name="T24" fmla="*/ 0 w 7"/>
                  <a:gd name="T25" fmla="*/ 2376 h 30"/>
                  <a:gd name="T26" fmla="*/ 216 w 7"/>
                  <a:gd name="T27" fmla="*/ 2592 h 30"/>
                  <a:gd name="T28" fmla="*/ 216 w 7"/>
                  <a:gd name="T29" fmla="*/ 3456 h 30"/>
                  <a:gd name="T30" fmla="*/ 216 w 7"/>
                  <a:gd name="T31" fmla="*/ 3672 h 30"/>
                  <a:gd name="T32" fmla="*/ 216 w 7"/>
                  <a:gd name="T33" fmla="*/ 4104 h 30"/>
                  <a:gd name="T34" fmla="*/ 0 w 7"/>
                  <a:gd name="T35" fmla="*/ 4536 h 30"/>
                  <a:gd name="T36" fmla="*/ 216 w 7"/>
                  <a:gd name="T37" fmla="*/ 4968 h 30"/>
                  <a:gd name="T38" fmla="*/ 216 w 7"/>
                  <a:gd name="T39" fmla="*/ 5400 h 30"/>
                  <a:gd name="T40" fmla="*/ 216 w 7"/>
                  <a:gd name="T41" fmla="*/ 5616 h 30"/>
                  <a:gd name="T42" fmla="*/ 0 w 7"/>
                  <a:gd name="T43" fmla="*/ 6480 h 30"/>
                  <a:gd name="T44" fmla="*/ 216 w 7"/>
                  <a:gd name="T45" fmla="*/ 6480 h 30"/>
                  <a:gd name="T46" fmla="*/ 216 w 7"/>
                  <a:gd name="T47" fmla="*/ 6264 h 30"/>
                  <a:gd name="T48" fmla="*/ 432 w 7"/>
                  <a:gd name="T49" fmla="*/ 6048 h 30"/>
                  <a:gd name="T50" fmla="*/ 648 w 7"/>
                  <a:gd name="T51" fmla="*/ 6048 h 30"/>
                  <a:gd name="T52" fmla="*/ 864 w 7"/>
                  <a:gd name="T53" fmla="*/ 6480 h 30"/>
                  <a:gd name="T54" fmla="*/ 864 w 7"/>
                  <a:gd name="T55" fmla="*/ 6264 h 30"/>
                  <a:gd name="T56" fmla="*/ 864 w 7"/>
                  <a:gd name="T57" fmla="*/ 6048 h 30"/>
                  <a:gd name="T58" fmla="*/ 648 w 7"/>
                  <a:gd name="T59" fmla="*/ 5832 h 30"/>
                  <a:gd name="T60" fmla="*/ 432 w 7"/>
                  <a:gd name="T61" fmla="*/ 5400 h 30"/>
                  <a:gd name="T62" fmla="*/ 432 w 7"/>
                  <a:gd name="T63" fmla="*/ 4968 h 30"/>
                  <a:gd name="T64" fmla="*/ 648 w 7"/>
                  <a:gd name="T65" fmla="*/ 4752 h 30"/>
                  <a:gd name="T66" fmla="*/ 648 w 7"/>
                  <a:gd name="T67" fmla="*/ 4752 h 30"/>
                  <a:gd name="T68" fmla="*/ 648 w 7"/>
                  <a:gd name="T69" fmla="*/ 4536 h 30"/>
                  <a:gd name="T70" fmla="*/ 648 w 7"/>
                  <a:gd name="T71" fmla="*/ 4104 h 30"/>
                  <a:gd name="T72" fmla="*/ 864 w 7"/>
                  <a:gd name="T73" fmla="*/ 3888 h 30"/>
                  <a:gd name="T74" fmla="*/ 1080 w 7"/>
                  <a:gd name="T75" fmla="*/ 4104 h 30"/>
                  <a:gd name="T76" fmla="*/ 1296 w 7"/>
                  <a:gd name="T77" fmla="*/ 4320 h 30"/>
                  <a:gd name="T78" fmla="*/ 1296 w 7"/>
                  <a:gd name="T79" fmla="*/ 4320 h 30"/>
                  <a:gd name="T80" fmla="*/ 1512 w 7"/>
                  <a:gd name="T81" fmla="*/ 4320 h 30"/>
                  <a:gd name="T82" fmla="*/ 1512 w 7"/>
                  <a:gd name="T83" fmla="*/ 4320 h 30"/>
                  <a:gd name="T84" fmla="*/ 1512 w 7"/>
                  <a:gd name="T85" fmla="*/ 4104 h 30"/>
                  <a:gd name="T86" fmla="*/ 1296 w 7"/>
                  <a:gd name="T87" fmla="*/ 3888 h 30"/>
                  <a:gd name="T88" fmla="*/ 1080 w 7"/>
                  <a:gd name="T89" fmla="*/ 3240 h 30"/>
                  <a:gd name="T90" fmla="*/ 864 w 7"/>
                  <a:gd name="T91" fmla="*/ 2592 h 30"/>
                  <a:gd name="T92" fmla="*/ 864 w 7"/>
                  <a:gd name="T93" fmla="*/ 1728 h 30"/>
                  <a:gd name="T94" fmla="*/ 864 w 7"/>
                  <a:gd name="T95" fmla="*/ 1296 h 30"/>
                  <a:gd name="T96" fmla="*/ 864 w 7"/>
                  <a:gd name="T97" fmla="*/ 864 h 30"/>
                  <a:gd name="T98" fmla="*/ 648 w 7"/>
                  <a:gd name="T99" fmla="*/ 216 h 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
                  <a:gd name="T151" fmla="*/ 0 h 30"/>
                  <a:gd name="T152" fmla="*/ 7 w 7"/>
                  <a:gd name="T153" fmla="*/ 30 h 3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 h="30">
                    <a:moveTo>
                      <a:pt x="3" y="1"/>
                    </a:moveTo>
                    <a:lnTo>
                      <a:pt x="2" y="0"/>
                    </a:lnTo>
                    <a:lnTo>
                      <a:pt x="1" y="1"/>
                    </a:lnTo>
                    <a:lnTo>
                      <a:pt x="2" y="3"/>
                    </a:lnTo>
                    <a:lnTo>
                      <a:pt x="1" y="3"/>
                    </a:lnTo>
                    <a:lnTo>
                      <a:pt x="0" y="4"/>
                    </a:lnTo>
                    <a:lnTo>
                      <a:pt x="0" y="5"/>
                    </a:lnTo>
                    <a:lnTo>
                      <a:pt x="0" y="7"/>
                    </a:lnTo>
                    <a:lnTo>
                      <a:pt x="0" y="8"/>
                    </a:lnTo>
                    <a:lnTo>
                      <a:pt x="0" y="9"/>
                    </a:lnTo>
                    <a:lnTo>
                      <a:pt x="0" y="11"/>
                    </a:lnTo>
                    <a:lnTo>
                      <a:pt x="1" y="12"/>
                    </a:lnTo>
                    <a:lnTo>
                      <a:pt x="1" y="16"/>
                    </a:lnTo>
                    <a:lnTo>
                      <a:pt x="1" y="17"/>
                    </a:lnTo>
                    <a:lnTo>
                      <a:pt x="1" y="19"/>
                    </a:lnTo>
                    <a:lnTo>
                      <a:pt x="0" y="21"/>
                    </a:lnTo>
                    <a:lnTo>
                      <a:pt x="1" y="23"/>
                    </a:lnTo>
                    <a:lnTo>
                      <a:pt x="1" y="25"/>
                    </a:lnTo>
                    <a:lnTo>
                      <a:pt x="1" y="26"/>
                    </a:lnTo>
                    <a:lnTo>
                      <a:pt x="0" y="30"/>
                    </a:lnTo>
                    <a:lnTo>
                      <a:pt x="1" y="30"/>
                    </a:lnTo>
                    <a:lnTo>
                      <a:pt x="1" y="29"/>
                    </a:lnTo>
                    <a:lnTo>
                      <a:pt x="2" y="28"/>
                    </a:lnTo>
                    <a:lnTo>
                      <a:pt x="3" y="28"/>
                    </a:lnTo>
                    <a:lnTo>
                      <a:pt x="4" y="30"/>
                    </a:lnTo>
                    <a:lnTo>
                      <a:pt x="4" y="29"/>
                    </a:lnTo>
                    <a:lnTo>
                      <a:pt x="4" y="28"/>
                    </a:lnTo>
                    <a:lnTo>
                      <a:pt x="3" y="27"/>
                    </a:lnTo>
                    <a:lnTo>
                      <a:pt x="2" y="25"/>
                    </a:lnTo>
                    <a:lnTo>
                      <a:pt x="2" y="23"/>
                    </a:lnTo>
                    <a:lnTo>
                      <a:pt x="3" y="22"/>
                    </a:lnTo>
                    <a:lnTo>
                      <a:pt x="3" y="21"/>
                    </a:lnTo>
                    <a:lnTo>
                      <a:pt x="3" y="19"/>
                    </a:lnTo>
                    <a:lnTo>
                      <a:pt x="4" y="18"/>
                    </a:lnTo>
                    <a:lnTo>
                      <a:pt x="5" y="19"/>
                    </a:lnTo>
                    <a:lnTo>
                      <a:pt x="6" y="20"/>
                    </a:lnTo>
                    <a:lnTo>
                      <a:pt x="7" y="20"/>
                    </a:lnTo>
                    <a:lnTo>
                      <a:pt x="7" y="19"/>
                    </a:lnTo>
                    <a:lnTo>
                      <a:pt x="6" y="18"/>
                    </a:lnTo>
                    <a:lnTo>
                      <a:pt x="5" y="15"/>
                    </a:lnTo>
                    <a:lnTo>
                      <a:pt x="4" y="12"/>
                    </a:lnTo>
                    <a:lnTo>
                      <a:pt x="4" y="8"/>
                    </a:lnTo>
                    <a:lnTo>
                      <a:pt x="4" y="6"/>
                    </a:lnTo>
                    <a:lnTo>
                      <a:pt x="4" y="4"/>
                    </a:lnTo>
                    <a:lnTo>
                      <a:pt x="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03" name="Freeform 556"/>
              <p:cNvSpPr>
                <a:spLocks/>
              </p:cNvSpPr>
              <p:nvPr/>
            </p:nvSpPr>
            <p:spPr bwMode="auto">
              <a:xfrm>
                <a:off x="7992233" y="2266583"/>
                <a:ext cx="154666" cy="132563"/>
              </a:xfrm>
              <a:custGeom>
                <a:avLst/>
                <a:gdLst>
                  <a:gd name="T0" fmla="*/ 864 w 14"/>
                  <a:gd name="T1" fmla="*/ 216 h 12"/>
                  <a:gd name="T2" fmla="*/ 1080 w 14"/>
                  <a:gd name="T3" fmla="*/ 0 h 12"/>
                  <a:gd name="T4" fmla="*/ 1296 w 14"/>
                  <a:gd name="T5" fmla="*/ 0 h 12"/>
                  <a:gd name="T6" fmla="*/ 1512 w 14"/>
                  <a:gd name="T7" fmla="*/ 216 h 12"/>
                  <a:gd name="T8" fmla="*/ 1512 w 14"/>
                  <a:gd name="T9" fmla="*/ 648 h 12"/>
                  <a:gd name="T10" fmla="*/ 1728 w 14"/>
                  <a:gd name="T11" fmla="*/ 648 h 12"/>
                  <a:gd name="T12" fmla="*/ 1944 w 14"/>
                  <a:gd name="T13" fmla="*/ 864 h 12"/>
                  <a:gd name="T14" fmla="*/ 2160 w 14"/>
                  <a:gd name="T15" fmla="*/ 864 h 12"/>
                  <a:gd name="T16" fmla="*/ 2376 w 14"/>
                  <a:gd name="T17" fmla="*/ 1080 h 12"/>
                  <a:gd name="T18" fmla="*/ 2592 w 14"/>
                  <a:gd name="T19" fmla="*/ 1080 h 12"/>
                  <a:gd name="T20" fmla="*/ 2808 w 14"/>
                  <a:gd name="T21" fmla="*/ 864 h 12"/>
                  <a:gd name="T22" fmla="*/ 2808 w 14"/>
                  <a:gd name="T23" fmla="*/ 864 h 12"/>
                  <a:gd name="T24" fmla="*/ 2808 w 14"/>
                  <a:gd name="T25" fmla="*/ 1296 h 12"/>
                  <a:gd name="T26" fmla="*/ 3024 w 14"/>
                  <a:gd name="T27" fmla="*/ 1296 h 12"/>
                  <a:gd name="T28" fmla="*/ 3024 w 14"/>
                  <a:gd name="T29" fmla="*/ 1512 h 12"/>
                  <a:gd name="T30" fmla="*/ 2808 w 14"/>
                  <a:gd name="T31" fmla="*/ 1728 h 12"/>
                  <a:gd name="T32" fmla="*/ 2592 w 14"/>
                  <a:gd name="T33" fmla="*/ 1728 h 12"/>
                  <a:gd name="T34" fmla="*/ 2160 w 14"/>
                  <a:gd name="T35" fmla="*/ 1728 h 12"/>
                  <a:gd name="T36" fmla="*/ 1944 w 14"/>
                  <a:gd name="T37" fmla="*/ 2160 h 12"/>
                  <a:gd name="T38" fmla="*/ 1944 w 14"/>
                  <a:gd name="T39" fmla="*/ 2376 h 12"/>
                  <a:gd name="T40" fmla="*/ 1728 w 14"/>
                  <a:gd name="T41" fmla="*/ 2376 h 12"/>
                  <a:gd name="T42" fmla="*/ 1512 w 14"/>
                  <a:gd name="T43" fmla="*/ 2160 h 12"/>
                  <a:gd name="T44" fmla="*/ 1296 w 14"/>
                  <a:gd name="T45" fmla="*/ 1944 h 12"/>
                  <a:gd name="T46" fmla="*/ 1080 w 14"/>
                  <a:gd name="T47" fmla="*/ 1944 h 12"/>
                  <a:gd name="T48" fmla="*/ 864 w 14"/>
                  <a:gd name="T49" fmla="*/ 2160 h 12"/>
                  <a:gd name="T50" fmla="*/ 648 w 14"/>
                  <a:gd name="T51" fmla="*/ 1944 h 12"/>
                  <a:gd name="T52" fmla="*/ 432 w 14"/>
                  <a:gd name="T53" fmla="*/ 1944 h 12"/>
                  <a:gd name="T54" fmla="*/ 216 w 14"/>
                  <a:gd name="T55" fmla="*/ 2160 h 12"/>
                  <a:gd name="T56" fmla="*/ 648 w 14"/>
                  <a:gd name="T57" fmla="*/ 2376 h 12"/>
                  <a:gd name="T58" fmla="*/ 648 w 14"/>
                  <a:gd name="T59" fmla="*/ 2592 h 12"/>
                  <a:gd name="T60" fmla="*/ 216 w 14"/>
                  <a:gd name="T61" fmla="*/ 2592 h 12"/>
                  <a:gd name="T62" fmla="*/ 216 w 14"/>
                  <a:gd name="T63" fmla="*/ 2376 h 12"/>
                  <a:gd name="T64" fmla="*/ 0 w 14"/>
                  <a:gd name="T65" fmla="*/ 2160 h 12"/>
                  <a:gd name="T66" fmla="*/ 216 w 14"/>
                  <a:gd name="T67" fmla="*/ 1944 h 12"/>
                  <a:gd name="T68" fmla="*/ 432 w 14"/>
                  <a:gd name="T69" fmla="*/ 1728 h 12"/>
                  <a:gd name="T70" fmla="*/ 432 w 14"/>
                  <a:gd name="T71" fmla="*/ 1512 h 12"/>
                  <a:gd name="T72" fmla="*/ 648 w 14"/>
                  <a:gd name="T73" fmla="*/ 1512 h 12"/>
                  <a:gd name="T74" fmla="*/ 648 w 14"/>
                  <a:gd name="T75" fmla="*/ 1512 h 12"/>
                  <a:gd name="T76" fmla="*/ 864 w 14"/>
                  <a:gd name="T77" fmla="*/ 1512 h 12"/>
                  <a:gd name="T78" fmla="*/ 864 w 14"/>
                  <a:gd name="T79" fmla="*/ 1296 h 12"/>
                  <a:gd name="T80" fmla="*/ 1080 w 14"/>
                  <a:gd name="T81" fmla="*/ 864 h 12"/>
                  <a:gd name="T82" fmla="*/ 1080 w 14"/>
                  <a:gd name="T83" fmla="*/ 432 h 12"/>
                  <a:gd name="T84" fmla="*/ 864 w 14"/>
                  <a:gd name="T85" fmla="*/ 216 h 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
                  <a:gd name="T130" fmla="*/ 0 h 12"/>
                  <a:gd name="T131" fmla="*/ 14 w 14"/>
                  <a:gd name="T132" fmla="*/ 12 h 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 h="12">
                    <a:moveTo>
                      <a:pt x="4" y="1"/>
                    </a:moveTo>
                    <a:lnTo>
                      <a:pt x="5" y="0"/>
                    </a:lnTo>
                    <a:lnTo>
                      <a:pt x="6" y="0"/>
                    </a:lnTo>
                    <a:lnTo>
                      <a:pt x="7" y="1"/>
                    </a:lnTo>
                    <a:lnTo>
                      <a:pt x="7" y="3"/>
                    </a:lnTo>
                    <a:lnTo>
                      <a:pt x="8" y="3"/>
                    </a:lnTo>
                    <a:lnTo>
                      <a:pt x="9" y="4"/>
                    </a:lnTo>
                    <a:lnTo>
                      <a:pt x="10" y="4"/>
                    </a:lnTo>
                    <a:lnTo>
                      <a:pt x="11" y="5"/>
                    </a:lnTo>
                    <a:lnTo>
                      <a:pt x="12" y="5"/>
                    </a:lnTo>
                    <a:lnTo>
                      <a:pt x="13" y="4"/>
                    </a:lnTo>
                    <a:lnTo>
                      <a:pt x="13" y="6"/>
                    </a:lnTo>
                    <a:lnTo>
                      <a:pt x="14" y="6"/>
                    </a:lnTo>
                    <a:lnTo>
                      <a:pt x="14" y="7"/>
                    </a:lnTo>
                    <a:lnTo>
                      <a:pt x="13" y="8"/>
                    </a:lnTo>
                    <a:lnTo>
                      <a:pt x="12" y="8"/>
                    </a:lnTo>
                    <a:lnTo>
                      <a:pt x="10" y="8"/>
                    </a:lnTo>
                    <a:lnTo>
                      <a:pt x="9" y="10"/>
                    </a:lnTo>
                    <a:lnTo>
                      <a:pt x="9" y="11"/>
                    </a:lnTo>
                    <a:lnTo>
                      <a:pt x="8" y="11"/>
                    </a:lnTo>
                    <a:lnTo>
                      <a:pt x="7" y="10"/>
                    </a:lnTo>
                    <a:lnTo>
                      <a:pt x="6" y="9"/>
                    </a:lnTo>
                    <a:lnTo>
                      <a:pt x="5" y="9"/>
                    </a:lnTo>
                    <a:lnTo>
                      <a:pt x="4" y="10"/>
                    </a:lnTo>
                    <a:lnTo>
                      <a:pt x="3" y="9"/>
                    </a:lnTo>
                    <a:lnTo>
                      <a:pt x="2" y="9"/>
                    </a:lnTo>
                    <a:lnTo>
                      <a:pt x="1" y="10"/>
                    </a:lnTo>
                    <a:lnTo>
                      <a:pt x="3" y="11"/>
                    </a:lnTo>
                    <a:lnTo>
                      <a:pt x="3" y="12"/>
                    </a:lnTo>
                    <a:lnTo>
                      <a:pt x="1" y="12"/>
                    </a:lnTo>
                    <a:lnTo>
                      <a:pt x="1" y="11"/>
                    </a:lnTo>
                    <a:lnTo>
                      <a:pt x="0" y="10"/>
                    </a:lnTo>
                    <a:lnTo>
                      <a:pt x="1" y="9"/>
                    </a:lnTo>
                    <a:lnTo>
                      <a:pt x="2" y="8"/>
                    </a:lnTo>
                    <a:lnTo>
                      <a:pt x="2" y="7"/>
                    </a:lnTo>
                    <a:lnTo>
                      <a:pt x="3" y="7"/>
                    </a:lnTo>
                    <a:lnTo>
                      <a:pt x="4" y="7"/>
                    </a:lnTo>
                    <a:lnTo>
                      <a:pt x="4" y="6"/>
                    </a:lnTo>
                    <a:lnTo>
                      <a:pt x="5" y="4"/>
                    </a:lnTo>
                    <a:lnTo>
                      <a:pt x="5" y="2"/>
                    </a:lnTo>
                    <a:lnTo>
                      <a:pt x="4"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04" name="Freeform 557"/>
              <p:cNvSpPr>
                <a:spLocks/>
              </p:cNvSpPr>
              <p:nvPr/>
            </p:nvSpPr>
            <p:spPr bwMode="auto">
              <a:xfrm>
                <a:off x="7992233" y="2266583"/>
                <a:ext cx="154666" cy="132563"/>
              </a:xfrm>
              <a:custGeom>
                <a:avLst/>
                <a:gdLst>
                  <a:gd name="T0" fmla="*/ 864 w 14"/>
                  <a:gd name="T1" fmla="*/ 216 h 12"/>
                  <a:gd name="T2" fmla="*/ 1080 w 14"/>
                  <a:gd name="T3" fmla="*/ 0 h 12"/>
                  <a:gd name="T4" fmla="*/ 1296 w 14"/>
                  <a:gd name="T5" fmla="*/ 0 h 12"/>
                  <a:gd name="T6" fmla="*/ 1512 w 14"/>
                  <a:gd name="T7" fmla="*/ 216 h 12"/>
                  <a:gd name="T8" fmla="*/ 1512 w 14"/>
                  <a:gd name="T9" fmla="*/ 648 h 12"/>
                  <a:gd name="T10" fmla="*/ 1728 w 14"/>
                  <a:gd name="T11" fmla="*/ 648 h 12"/>
                  <a:gd name="T12" fmla="*/ 1944 w 14"/>
                  <a:gd name="T13" fmla="*/ 864 h 12"/>
                  <a:gd name="T14" fmla="*/ 2160 w 14"/>
                  <a:gd name="T15" fmla="*/ 864 h 12"/>
                  <a:gd name="T16" fmla="*/ 2376 w 14"/>
                  <a:gd name="T17" fmla="*/ 1080 h 12"/>
                  <a:gd name="T18" fmla="*/ 2592 w 14"/>
                  <a:gd name="T19" fmla="*/ 1080 h 12"/>
                  <a:gd name="T20" fmla="*/ 2808 w 14"/>
                  <a:gd name="T21" fmla="*/ 864 h 12"/>
                  <a:gd name="T22" fmla="*/ 2808 w 14"/>
                  <a:gd name="T23" fmla="*/ 864 h 12"/>
                  <a:gd name="T24" fmla="*/ 2808 w 14"/>
                  <a:gd name="T25" fmla="*/ 1296 h 12"/>
                  <a:gd name="T26" fmla="*/ 3024 w 14"/>
                  <a:gd name="T27" fmla="*/ 1296 h 12"/>
                  <a:gd name="T28" fmla="*/ 3024 w 14"/>
                  <a:gd name="T29" fmla="*/ 1512 h 12"/>
                  <a:gd name="T30" fmla="*/ 2808 w 14"/>
                  <a:gd name="T31" fmla="*/ 1728 h 12"/>
                  <a:gd name="T32" fmla="*/ 2592 w 14"/>
                  <a:gd name="T33" fmla="*/ 1728 h 12"/>
                  <a:gd name="T34" fmla="*/ 2160 w 14"/>
                  <a:gd name="T35" fmla="*/ 1728 h 12"/>
                  <a:gd name="T36" fmla="*/ 1944 w 14"/>
                  <a:gd name="T37" fmla="*/ 2160 h 12"/>
                  <a:gd name="T38" fmla="*/ 1944 w 14"/>
                  <a:gd name="T39" fmla="*/ 2376 h 12"/>
                  <a:gd name="T40" fmla="*/ 1728 w 14"/>
                  <a:gd name="T41" fmla="*/ 2376 h 12"/>
                  <a:gd name="T42" fmla="*/ 1512 w 14"/>
                  <a:gd name="T43" fmla="*/ 2160 h 12"/>
                  <a:gd name="T44" fmla="*/ 1296 w 14"/>
                  <a:gd name="T45" fmla="*/ 1944 h 12"/>
                  <a:gd name="T46" fmla="*/ 1080 w 14"/>
                  <a:gd name="T47" fmla="*/ 1944 h 12"/>
                  <a:gd name="T48" fmla="*/ 864 w 14"/>
                  <a:gd name="T49" fmla="*/ 2160 h 12"/>
                  <a:gd name="T50" fmla="*/ 648 w 14"/>
                  <a:gd name="T51" fmla="*/ 1944 h 12"/>
                  <a:gd name="T52" fmla="*/ 432 w 14"/>
                  <a:gd name="T53" fmla="*/ 1944 h 12"/>
                  <a:gd name="T54" fmla="*/ 216 w 14"/>
                  <a:gd name="T55" fmla="*/ 2160 h 12"/>
                  <a:gd name="T56" fmla="*/ 648 w 14"/>
                  <a:gd name="T57" fmla="*/ 2376 h 12"/>
                  <a:gd name="T58" fmla="*/ 648 w 14"/>
                  <a:gd name="T59" fmla="*/ 2592 h 12"/>
                  <a:gd name="T60" fmla="*/ 216 w 14"/>
                  <a:gd name="T61" fmla="*/ 2592 h 12"/>
                  <a:gd name="T62" fmla="*/ 216 w 14"/>
                  <a:gd name="T63" fmla="*/ 2376 h 12"/>
                  <a:gd name="T64" fmla="*/ 0 w 14"/>
                  <a:gd name="T65" fmla="*/ 2160 h 12"/>
                  <a:gd name="T66" fmla="*/ 216 w 14"/>
                  <a:gd name="T67" fmla="*/ 1944 h 12"/>
                  <a:gd name="T68" fmla="*/ 432 w 14"/>
                  <a:gd name="T69" fmla="*/ 1728 h 12"/>
                  <a:gd name="T70" fmla="*/ 432 w 14"/>
                  <a:gd name="T71" fmla="*/ 1512 h 12"/>
                  <a:gd name="T72" fmla="*/ 648 w 14"/>
                  <a:gd name="T73" fmla="*/ 1512 h 12"/>
                  <a:gd name="T74" fmla="*/ 648 w 14"/>
                  <a:gd name="T75" fmla="*/ 1512 h 12"/>
                  <a:gd name="T76" fmla="*/ 864 w 14"/>
                  <a:gd name="T77" fmla="*/ 1512 h 12"/>
                  <a:gd name="T78" fmla="*/ 864 w 14"/>
                  <a:gd name="T79" fmla="*/ 1296 h 12"/>
                  <a:gd name="T80" fmla="*/ 1080 w 14"/>
                  <a:gd name="T81" fmla="*/ 864 h 12"/>
                  <a:gd name="T82" fmla="*/ 1080 w 14"/>
                  <a:gd name="T83" fmla="*/ 432 h 12"/>
                  <a:gd name="T84" fmla="*/ 864 w 14"/>
                  <a:gd name="T85" fmla="*/ 216 h 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
                  <a:gd name="T130" fmla="*/ 0 h 12"/>
                  <a:gd name="T131" fmla="*/ 14 w 14"/>
                  <a:gd name="T132" fmla="*/ 12 h 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 h="12">
                    <a:moveTo>
                      <a:pt x="4" y="1"/>
                    </a:moveTo>
                    <a:lnTo>
                      <a:pt x="5" y="0"/>
                    </a:lnTo>
                    <a:lnTo>
                      <a:pt x="6" y="0"/>
                    </a:lnTo>
                    <a:lnTo>
                      <a:pt x="7" y="1"/>
                    </a:lnTo>
                    <a:lnTo>
                      <a:pt x="7" y="3"/>
                    </a:lnTo>
                    <a:lnTo>
                      <a:pt x="8" y="3"/>
                    </a:lnTo>
                    <a:lnTo>
                      <a:pt x="9" y="4"/>
                    </a:lnTo>
                    <a:lnTo>
                      <a:pt x="10" y="4"/>
                    </a:lnTo>
                    <a:lnTo>
                      <a:pt x="11" y="5"/>
                    </a:lnTo>
                    <a:lnTo>
                      <a:pt x="12" y="5"/>
                    </a:lnTo>
                    <a:lnTo>
                      <a:pt x="13" y="4"/>
                    </a:lnTo>
                    <a:lnTo>
                      <a:pt x="13" y="6"/>
                    </a:lnTo>
                    <a:lnTo>
                      <a:pt x="14" y="6"/>
                    </a:lnTo>
                    <a:lnTo>
                      <a:pt x="14" y="7"/>
                    </a:lnTo>
                    <a:lnTo>
                      <a:pt x="13" y="8"/>
                    </a:lnTo>
                    <a:lnTo>
                      <a:pt x="12" y="8"/>
                    </a:lnTo>
                    <a:lnTo>
                      <a:pt x="10" y="8"/>
                    </a:lnTo>
                    <a:lnTo>
                      <a:pt x="9" y="10"/>
                    </a:lnTo>
                    <a:lnTo>
                      <a:pt x="9" y="11"/>
                    </a:lnTo>
                    <a:lnTo>
                      <a:pt x="8" y="11"/>
                    </a:lnTo>
                    <a:lnTo>
                      <a:pt x="7" y="10"/>
                    </a:lnTo>
                    <a:lnTo>
                      <a:pt x="6" y="9"/>
                    </a:lnTo>
                    <a:lnTo>
                      <a:pt x="5" y="9"/>
                    </a:lnTo>
                    <a:lnTo>
                      <a:pt x="4" y="10"/>
                    </a:lnTo>
                    <a:lnTo>
                      <a:pt x="3" y="9"/>
                    </a:lnTo>
                    <a:lnTo>
                      <a:pt x="2" y="9"/>
                    </a:lnTo>
                    <a:lnTo>
                      <a:pt x="1" y="10"/>
                    </a:lnTo>
                    <a:lnTo>
                      <a:pt x="3" y="11"/>
                    </a:lnTo>
                    <a:lnTo>
                      <a:pt x="3" y="12"/>
                    </a:lnTo>
                    <a:lnTo>
                      <a:pt x="1" y="12"/>
                    </a:lnTo>
                    <a:lnTo>
                      <a:pt x="1" y="11"/>
                    </a:lnTo>
                    <a:lnTo>
                      <a:pt x="0" y="10"/>
                    </a:lnTo>
                    <a:lnTo>
                      <a:pt x="1" y="9"/>
                    </a:lnTo>
                    <a:lnTo>
                      <a:pt x="2" y="8"/>
                    </a:lnTo>
                    <a:lnTo>
                      <a:pt x="2" y="7"/>
                    </a:lnTo>
                    <a:lnTo>
                      <a:pt x="3" y="7"/>
                    </a:lnTo>
                    <a:lnTo>
                      <a:pt x="4" y="7"/>
                    </a:lnTo>
                    <a:lnTo>
                      <a:pt x="4" y="6"/>
                    </a:lnTo>
                    <a:lnTo>
                      <a:pt x="5" y="4"/>
                    </a:lnTo>
                    <a:lnTo>
                      <a:pt x="5" y="2"/>
                    </a:lnTo>
                    <a:lnTo>
                      <a:pt x="4"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05" name="Freeform 558"/>
              <p:cNvSpPr>
                <a:spLocks/>
              </p:cNvSpPr>
              <p:nvPr/>
            </p:nvSpPr>
            <p:spPr bwMode="auto">
              <a:xfrm>
                <a:off x="7771281" y="2399146"/>
                <a:ext cx="287238" cy="265126"/>
              </a:xfrm>
              <a:custGeom>
                <a:avLst/>
                <a:gdLst>
                  <a:gd name="T0" fmla="*/ 5184 w 26"/>
                  <a:gd name="T1" fmla="*/ 216 h 24"/>
                  <a:gd name="T2" fmla="*/ 4968 w 26"/>
                  <a:gd name="T3" fmla="*/ 216 h 24"/>
                  <a:gd name="T4" fmla="*/ 4968 w 26"/>
                  <a:gd name="T5" fmla="*/ 648 h 24"/>
                  <a:gd name="T6" fmla="*/ 4752 w 26"/>
                  <a:gd name="T7" fmla="*/ 432 h 24"/>
                  <a:gd name="T8" fmla="*/ 4536 w 26"/>
                  <a:gd name="T9" fmla="*/ 648 h 24"/>
                  <a:gd name="T10" fmla="*/ 4320 w 26"/>
                  <a:gd name="T11" fmla="*/ 2160 h 24"/>
                  <a:gd name="T12" fmla="*/ 3672 w 26"/>
                  <a:gd name="T13" fmla="*/ 2808 h 24"/>
                  <a:gd name="T14" fmla="*/ 3240 w 26"/>
                  <a:gd name="T15" fmla="*/ 3240 h 24"/>
                  <a:gd name="T16" fmla="*/ 3240 w 26"/>
                  <a:gd name="T17" fmla="*/ 2808 h 24"/>
                  <a:gd name="T18" fmla="*/ 3024 w 26"/>
                  <a:gd name="T19" fmla="*/ 2808 h 24"/>
                  <a:gd name="T20" fmla="*/ 2376 w 26"/>
                  <a:gd name="T21" fmla="*/ 3888 h 24"/>
                  <a:gd name="T22" fmla="*/ 1728 w 26"/>
                  <a:gd name="T23" fmla="*/ 3888 h 24"/>
                  <a:gd name="T24" fmla="*/ 1080 w 26"/>
                  <a:gd name="T25" fmla="*/ 3888 h 24"/>
                  <a:gd name="T26" fmla="*/ 864 w 26"/>
                  <a:gd name="T27" fmla="*/ 4104 h 24"/>
                  <a:gd name="T28" fmla="*/ 216 w 26"/>
                  <a:gd name="T29" fmla="*/ 4536 h 24"/>
                  <a:gd name="T30" fmla="*/ 0 w 26"/>
                  <a:gd name="T31" fmla="*/ 4752 h 24"/>
                  <a:gd name="T32" fmla="*/ 432 w 26"/>
                  <a:gd name="T33" fmla="*/ 4968 h 24"/>
                  <a:gd name="T34" fmla="*/ 1080 w 26"/>
                  <a:gd name="T35" fmla="*/ 4752 h 24"/>
                  <a:gd name="T36" fmla="*/ 1944 w 26"/>
                  <a:gd name="T37" fmla="*/ 4320 h 24"/>
                  <a:gd name="T38" fmla="*/ 2160 w 26"/>
                  <a:gd name="T39" fmla="*/ 4752 h 24"/>
                  <a:gd name="T40" fmla="*/ 2160 w 26"/>
                  <a:gd name="T41" fmla="*/ 4968 h 24"/>
                  <a:gd name="T42" fmla="*/ 2592 w 26"/>
                  <a:gd name="T43" fmla="*/ 4968 h 24"/>
                  <a:gd name="T44" fmla="*/ 2808 w 26"/>
                  <a:gd name="T45" fmla="*/ 4752 h 24"/>
                  <a:gd name="T46" fmla="*/ 2808 w 26"/>
                  <a:gd name="T47" fmla="*/ 4536 h 24"/>
                  <a:gd name="T48" fmla="*/ 2808 w 26"/>
                  <a:gd name="T49" fmla="*/ 4104 h 24"/>
                  <a:gd name="T50" fmla="*/ 3024 w 26"/>
                  <a:gd name="T51" fmla="*/ 4320 h 24"/>
                  <a:gd name="T52" fmla="*/ 3672 w 26"/>
                  <a:gd name="T53" fmla="*/ 4104 h 24"/>
                  <a:gd name="T54" fmla="*/ 3888 w 26"/>
                  <a:gd name="T55" fmla="*/ 4320 h 24"/>
                  <a:gd name="T56" fmla="*/ 4104 w 26"/>
                  <a:gd name="T57" fmla="*/ 4104 h 24"/>
                  <a:gd name="T58" fmla="*/ 4536 w 26"/>
                  <a:gd name="T59" fmla="*/ 3888 h 24"/>
                  <a:gd name="T60" fmla="*/ 4320 w 26"/>
                  <a:gd name="T61" fmla="*/ 4104 h 24"/>
                  <a:gd name="T62" fmla="*/ 4968 w 26"/>
                  <a:gd name="T63" fmla="*/ 3888 h 24"/>
                  <a:gd name="T64" fmla="*/ 4752 w 26"/>
                  <a:gd name="T65" fmla="*/ 3456 h 24"/>
                  <a:gd name="T66" fmla="*/ 4968 w 26"/>
                  <a:gd name="T67" fmla="*/ 2592 h 24"/>
                  <a:gd name="T68" fmla="*/ 5184 w 26"/>
                  <a:gd name="T69" fmla="*/ 2160 h 24"/>
                  <a:gd name="T70" fmla="*/ 5400 w 26"/>
                  <a:gd name="T71" fmla="*/ 1944 h 24"/>
                  <a:gd name="T72" fmla="*/ 5616 w 26"/>
                  <a:gd name="T73" fmla="*/ 1080 h 24"/>
                  <a:gd name="T74" fmla="*/ 5400 w 26"/>
                  <a:gd name="T75" fmla="*/ 864 h 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
                  <a:gd name="T115" fmla="*/ 0 h 24"/>
                  <a:gd name="T116" fmla="*/ 26 w 26"/>
                  <a:gd name="T117" fmla="*/ 24 h 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 h="24">
                    <a:moveTo>
                      <a:pt x="24" y="3"/>
                    </a:moveTo>
                    <a:lnTo>
                      <a:pt x="24" y="1"/>
                    </a:lnTo>
                    <a:lnTo>
                      <a:pt x="24" y="0"/>
                    </a:lnTo>
                    <a:lnTo>
                      <a:pt x="23" y="1"/>
                    </a:lnTo>
                    <a:lnTo>
                      <a:pt x="23" y="2"/>
                    </a:lnTo>
                    <a:lnTo>
                      <a:pt x="23" y="3"/>
                    </a:lnTo>
                    <a:lnTo>
                      <a:pt x="22" y="2"/>
                    </a:lnTo>
                    <a:lnTo>
                      <a:pt x="21" y="2"/>
                    </a:lnTo>
                    <a:lnTo>
                      <a:pt x="21" y="3"/>
                    </a:lnTo>
                    <a:lnTo>
                      <a:pt x="21" y="8"/>
                    </a:lnTo>
                    <a:lnTo>
                      <a:pt x="20" y="10"/>
                    </a:lnTo>
                    <a:lnTo>
                      <a:pt x="18" y="12"/>
                    </a:lnTo>
                    <a:lnTo>
                      <a:pt x="17" y="13"/>
                    </a:lnTo>
                    <a:lnTo>
                      <a:pt x="16" y="14"/>
                    </a:lnTo>
                    <a:lnTo>
                      <a:pt x="15" y="15"/>
                    </a:lnTo>
                    <a:lnTo>
                      <a:pt x="14" y="14"/>
                    </a:lnTo>
                    <a:lnTo>
                      <a:pt x="15" y="13"/>
                    </a:lnTo>
                    <a:lnTo>
                      <a:pt x="14" y="13"/>
                    </a:lnTo>
                    <a:lnTo>
                      <a:pt x="13" y="14"/>
                    </a:lnTo>
                    <a:lnTo>
                      <a:pt x="11" y="18"/>
                    </a:lnTo>
                    <a:lnTo>
                      <a:pt x="9" y="18"/>
                    </a:lnTo>
                    <a:lnTo>
                      <a:pt x="8" y="18"/>
                    </a:lnTo>
                    <a:lnTo>
                      <a:pt x="6" y="18"/>
                    </a:lnTo>
                    <a:lnTo>
                      <a:pt x="5" y="18"/>
                    </a:lnTo>
                    <a:lnTo>
                      <a:pt x="4" y="18"/>
                    </a:lnTo>
                    <a:lnTo>
                      <a:pt x="4" y="19"/>
                    </a:lnTo>
                    <a:lnTo>
                      <a:pt x="2" y="21"/>
                    </a:lnTo>
                    <a:lnTo>
                      <a:pt x="1" y="21"/>
                    </a:lnTo>
                    <a:lnTo>
                      <a:pt x="0" y="21"/>
                    </a:lnTo>
                    <a:lnTo>
                      <a:pt x="0" y="22"/>
                    </a:lnTo>
                    <a:lnTo>
                      <a:pt x="2" y="22"/>
                    </a:lnTo>
                    <a:lnTo>
                      <a:pt x="2" y="23"/>
                    </a:lnTo>
                    <a:lnTo>
                      <a:pt x="3" y="22"/>
                    </a:lnTo>
                    <a:lnTo>
                      <a:pt x="5" y="22"/>
                    </a:lnTo>
                    <a:lnTo>
                      <a:pt x="6" y="21"/>
                    </a:lnTo>
                    <a:lnTo>
                      <a:pt x="9" y="20"/>
                    </a:lnTo>
                    <a:lnTo>
                      <a:pt x="10" y="21"/>
                    </a:lnTo>
                    <a:lnTo>
                      <a:pt x="10" y="22"/>
                    </a:lnTo>
                    <a:lnTo>
                      <a:pt x="10" y="23"/>
                    </a:lnTo>
                    <a:lnTo>
                      <a:pt x="11" y="24"/>
                    </a:lnTo>
                    <a:lnTo>
                      <a:pt x="12" y="23"/>
                    </a:lnTo>
                    <a:lnTo>
                      <a:pt x="12" y="22"/>
                    </a:lnTo>
                    <a:lnTo>
                      <a:pt x="13" y="22"/>
                    </a:lnTo>
                    <a:lnTo>
                      <a:pt x="13" y="21"/>
                    </a:lnTo>
                    <a:lnTo>
                      <a:pt x="13" y="20"/>
                    </a:lnTo>
                    <a:lnTo>
                      <a:pt x="13" y="19"/>
                    </a:lnTo>
                    <a:lnTo>
                      <a:pt x="14" y="19"/>
                    </a:lnTo>
                    <a:lnTo>
                      <a:pt x="14" y="20"/>
                    </a:lnTo>
                    <a:lnTo>
                      <a:pt x="17" y="20"/>
                    </a:lnTo>
                    <a:lnTo>
                      <a:pt x="17" y="19"/>
                    </a:lnTo>
                    <a:lnTo>
                      <a:pt x="18" y="19"/>
                    </a:lnTo>
                    <a:lnTo>
                      <a:pt x="18" y="20"/>
                    </a:lnTo>
                    <a:lnTo>
                      <a:pt x="19" y="20"/>
                    </a:lnTo>
                    <a:lnTo>
                      <a:pt x="19" y="19"/>
                    </a:lnTo>
                    <a:lnTo>
                      <a:pt x="20" y="18"/>
                    </a:lnTo>
                    <a:lnTo>
                      <a:pt x="21" y="18"/>
                    </a:lnTo>
                    <a:lnTo>
                      <a:pt x="21" y="19"/>
                    </a:lnTo>
                    <a:lnTo>
                      <a:pt x="20" y="19"/>
                    </a:lnTo>
                    <a:lnTo>
                      <a:pt x="21" y="20"/>
                    </a:lnTo>
                    <a:lnTo>
                      <a:pt x="23" y="18"/>
                    </a:lnTo>
                    <a:lnTo>
                      <a:pt x="22" y="17"/>
                    </a:lnTo>
                    <a:lnTo>
                      <a:pt x="22" y="16"/>
                    </a:lnTo>
                    <a:lnTo>
                      <a:pt x="24" y="13"/>
                    </a:lnTo>
                    <a:lnTo>
                      <a:pt x="23" y="12"/>
                    </a:lnTo>
                    <a:lnTo>
                      <a:pt x="23" y="11"/>
                    </a:lnTo>
                    <a:lnTo>
                      <a:pt x="24" y="10"/>
                    </a:lnTo>
                    <a:lnTo>
                      <a:pt x="25" y="9"/>
                    </a:lnTo>
                    <a:lnTo>
                      <a:pt x="26" y="7"/>
                    </a:lnTo>
                    <a:lnTo>
                      <a:pt x="26" y="5"/>
                    </a:lnTo>
                    <a:lnTo>
                      <a:pt x="25" y="5"/>
                    </a:lnTo>
                    <a:lnTo>
                      <a:pt x="25" y="4"/>
                    </a:lnTo>
                    <a:lnTo>
                      <a:pt x="24"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06" name="Freeform 559"/>
              <p:cNvSpPr>
                <a:spLocks/>
              </p:cNvSpPr>
              <p:nvPr/>
            </p:nvSpPr>
            <p:spPr bwMode="auto">
              <a:xfrm>
                <a:off x="7771281" y="2399146"/>
                <a:ext cx="287238" cy="265126"/>
              </a:xfrm>
              <a:custGeom>
                <a:avLst/>
                <a:gdLst>
                  <a:gd name="T0" fmla="*/ 5184 w 26"/>
                  <a:gd name="T1" fmla="*/ 216 h 24"/>
                  <a:gd name="T2" fmla="*/ 4968 w 26"/>
                  <a:gd name="T3" fmla="*/ 216 h 24"/>
                  <a:gd name="T4" fmla="*/ 4968 w 26"/>
                  <a:gd name="T5" fmla="*/ 648 h 24"/>
                  <a:gd name="T6" fmla="*/ 4752 w 26"/>
                  <a:gd name="T7" fmla="*/ 432 h 24"/>
                  <a:gd name="T8" fmla="*/ 4536 w 26"/>
                  <a:gd name="T9" fmla="*/ 648 h 24"/>
                  <a:gd name="T10" fmla="*/ 4320 w 26"/>
                  <a:gd name="T11" fmla="*/ 2160 h 24"/>
                  <a:gd name="T12" fmla="*/ 3672 w 26"/>
                  <a:gd name="T13" fmla="*/ 2808 h 24"/>
                  <a:gd name="T14" fmla="*/ 3240 w 26"/>
                  <a:gd name="T15" fmla="*/ 3240 h 24"/>
                  <a:gd name="T16" fmla="*/ 3240 w 26"/>
                  <a:gd name="T17" fmla="*/ 2808 h 24"/>
                  <a:gd name="T18" fmla="*/ 3024 w 26"/>
                  <a:gd name="T19" fmla="*/ 2808 h 24"/>
                  <a:gd name="T20" fmla="*/ 2376 w 26"/>
                  <a:gd name="T21" fmla="*/ 3888 h 24"/>
                  <a:gd name="T22" fmla="*/ 1728 w 26"/>
                  <a:gd name="T23" fmla="*/ 3888 h 24"/>
                  <a:gd name="T24" fmla="*/ 1080 w 26"/>
                  <a:gd name="T25" fmla="*/ 3888 h 24"/>
                  <a:gd name="T26" fmla="*/ 864 w 26"/>
                  <a:gd name="T27" fmla="*/ 4104 h 24"/>
                  <a:gd name="T28" fmla="*/ 216 w 26"/>
                  <a:gd name="T29" fmla="*/ 4536 h 24"/>
                  <a:gd name="T30" fmla="*/ 0 w 26"/>
                  <a:gd name="T31" fmla="*/ 4752 h 24"/>
                  <a:gd name="T32" fmla="*/ 432 w 26"/>
                  <a:gd name="T33" fmla="*/ 4968 h 24"/>
                  <a:gd name="T34" fmla="*/ 1080 w 26"/>
                  <a:gd name="T35" fmla="*/ 4752 h 24"/>
                  <a:gd name="T36" fmla="*/ 1944 w 26"/>
                  <a:gd name="T37" fmla="*/ 4320 h 24"/>
                  <a:gd name="T38" fmla="*/ 2160 w 26"/>
                  <a:gd name="T39" fmla="*/ 4752 h 24"/>
                  <a:gd name="T40" fmla="*/ 2160 w 26"/>
                  <a:gd name="T41" fmla="*/ 4968 h 24"/>
                  <a:gd name="T42" fmla="*/ 2592 w 26"/>
                  <a:gd name="T43" fmla="*/ 4968 h 24"/>
                  <a:gd name="T44" fmla="*/ 2808 w 26"/>
                  <a:gd name="T45" fmla="*/ 4752 h 24"/>
                  <a:gd name="T46" fmla="*/ 2808 w 26"/>
                  <a:gd name="T47" fmla="*/ 4536 h 24"/>
                  <a:gd name="T48" fmla="*/ 2808 w 26"/>
                  <a:gd name="T49" fmla="*/ 4104 h 24"/>
                  <a:gd name="T50" fmla="*/ 3024 w 26"/>
                  <a:gd name="T51" fmla="*/ 4320 h 24"/>
                  <a:gd name="T52" fmla="*/ 3672 w 26"/>
                  <a:gd name="T53" fmla="*/ 4104 h 24"/>
                  <a:gd name="T54" fmla="*/ 3888 w 26"/>
                  <a:gd name="T55" fmla="*/ 4320 h 24"/>
                  <a:gd name="T56" fmla="*/ 4104 w 26"/>
                  <a:gd name="T57" fmla="*/ 4104 h 24"/>
                  <a:gd name="T58" fmla="*/ 4536 w 26"/>
                  <a:gd name="T59" fmla="*/ 3888 h 24"/>
                  <a:gd name="T60" fmla="*/ 4320 w 26"/>
                  <a:gd name="T61" fmla="*/ 4104 h 24"/>
                  <a:gd name="T62" fmla="*/ 4968 w 26"/>
                  <a:gd name="T63" fmla="*/ 3888 h 24"/>
                  <a:gd name="T64" fmla="*/ 4752 w 26"/>
                  <a:gd name="T65" fmla="*/ 3456 h 24"/>
                  <a:gd name="T66" fmla="*/ 4968 w 26"/>
                  <a:gd name="T67" fmla="*/ 2592 h 24"/>
                  <a:gd name="T68" fmla="*/ 5184 w 26"/>
                  <a:gd name="T69" fmla="*/ 2160 h 24"/>
                  <a:gd name="T70" fmla="*/ 5400 w 26"/>
                  <a:gd name="T71" fmla="*/ 1944 h 24"/>
                  <a:gd name="T72" fmla="*/ 5616 w 26"/>
                  <a:gd name="T73" fmla="*/ 1080 h 24"/>
                  <a:gd name="T74" fmla="*/ 5400 w 26"/>
                  <a:gd name="T75" fmla="*/ 864 h 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
                  <a:gd name="T115" fmla="*/ 0 h 24"/>
                  <a:gd name="T116" fmla="*/ 26 w 26"/>
                  <a:gd name="T117" fmla="*/ 24 h 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 h="24">
                    <a:moveTo>
                      <a:pt x="24" y="3"/>
                    </a:moveTo>
                    <a:lnTo>
                      <a:pt x="24" y="1"/>
                    </a:lnTo>
                    <a:lnTo>
                      <a:pt x="24" y="0"/>
                    </a:lnTo>
                    <a:lnTo>
                      <a:pt x="23" y="1"/>
                    </a:lnTo>
                    <a:lnTo>
                      <a:pt x="23" y="2"/>
                    </a:lnTo>
                    <a:lnTo>
                      <a:pt x="23" y="3"/>
                    </a:lnTo>
                    <a:lnTo>
                      <a:pt x="22" y="2"/>
                    </a:lnTo>
                    <a:lnTo>
                      <a:pt x="21" y="2"/>
                    </a:lnTo>
                    <a:lnTo>
                      <a:pt x="21" y="3"/>
                    </a:lnTo>
                    <a:lnTo>
                      <a:pt x="21" y="8"/>
                    </a:lnTo>
                    <a:lnTo>
                      <a:pt x="20" y="10"/>
                    </a:lnTo>
                    <a:lnTo>
                      <a:pt x="18" y="12"/>
                    </a:lnTo>
                    <a:lnTo>
                      <a:pt x="17" y="13"/>
                    </a:lnTo>
                    <a:lnTo>
                      <a:pt x="16" y="14"/>
                    </a:lnTo>
                    <a:lnTo>
                      <a:pt x="15" y="15"/>
                    </a:lnTo>
                    <a:lnTo>
                      <a:pt x="14" y="14"/>
                    </a:lnTo>
                    <a:lnTo>
                      <a:pt x="15" y="13"/>
                    </a:lnTo>
                    <a:lnTo>
                      <a:pt x="14" y="13"/>
                    </a:lnTo>
                    <a:lnTo>
                      <a:pt x="13" y="14"/>
                    </a:lnTo>
                    <a:lnTo>
                      <a:pt x="11" y="18"/>
                    </a:lnTo>
                    <a:lnTo>
                      <a:pt x="9" y="18"/>
                    </a:lnTo>
                    <a:lnTo>
                      <a:pt x="8" y="18"/>
                    </a:lnTo>
                    <a:lnTo>
                      <a:pt x="6" y="18"/>
                    </a:lnTo>
                    <a:lnTo>
                      <a:pt x="5" y="18"/>
                    </a:lnTo>
                    <a:lnTo>
                      <a:pt x="4" y="18"/>
                    </a:lnTo>
                    <a:lnTo>
                      <a:pt x="4" y="19"/>
                    </a:lnTo>
                    <a:lnTo>
                      <a:pt x="2" y="21"/>
                    </a:lnTo>
                    <a:lnTo>
                      <a:pt x="1" y="21"/>
                    </a:lnTo>
                    <a:lnTo>
                      <a:pt x="0" y="21"/>
                    </a:lnTo>
                    <a:lnTo>
                      <a:pt x="0" y="22"/>
                    </a:lnTo>
                    <a:lnTo>
                      <a:pt x="2" y="22"/>
                    </a:lnTo>
                    <a:lnTo>
                      <a:pt x="2" y="23"/>
                    </a:lnTo>
                    <a:lnTo>
                      <a:pt x="3" y="22"/>
                    </a:lnTo>
                    <a:lnTo>
                      <a:pt x="5" y="22"/>
                    </a:lnTo>
                    <a:lnTo>
                      <a:pt x="6" y="21"/>
                    </a:lnTo>
                    <a:lnTo>
                      <a:pt x="9" y="20"/>
                    </a:lnTo>
                    <a:lnTo>
                      <a:pt x="10" y="21"/>
                    </a:lnTo>
                    <a:lnTo>
                      <a:pt x="10" y="22"/>
                    </a:lnTo>
                    <a:lnTo>
                      <a:pt x="10" y="23"/>
                    </a:lnTo>
                    <a:lnTo>
                      <a:pt x="11" y="24"/>
                    </a:lnTo>
                    <a:lnTo>
                      <a:pt x="12" y="23"/>
                    </a:lnTo>
                    <a:lnTo>
                      <a:pt x="12" y="22"/>
                    </a:lnTo>
                    <a:lnTo>
                      <a:pt x="13" y="22"/>
                    </a:lnTo>
                    <a:lnTo>
                      <a:pt x="13" y="21"/>
                    </a:lnTo>
                    <a:lnTo>
                      <a:pt x="13" y="20"/>
                    </a:lnTo>
                    <a:lnTo>
                      <a:pt x="13" y="19"/>
                    </a:lnTo>
                    <a:lnTo>
                      <a:pt x="14" y="19"/>
                    </a:lnTo>
                    <a:lnTo>
                      <a:pt x="14" y="20"/>
                    </a:lnTo>
                    <a:lnTo>
                      <a:pt x="17" y="20"/>
                    </a:lnTo>
                    <a:lnTo>
                      <a:pt x="17" y="19"/>
                    </a:lnTo>
                    <a:lnTo>
                      <a:pt x="18" y="19"/>
                    </a:lnTo>
                    <a:lnTo>
                      <a:pt x="18" y="20"/>
                    </a:lnTo>
                    <a:lnTo>
                      <a:pt x="19" y="20"/>
                    </a:lnTo>
                    <a:lnTo>
                      <a:pt x="19" y="19"/>
                    </a:lnTo>
                    <a:lnTo>
                      <a:pt x="20" y="18"/>
                    </a:lnTo>
                    <a:lnTo>
                      <a:pt x="21" y="18"/>
                    </a:lnTo>
                    <a:lnTo>
                      <a:pt x="21" y="19"/>
                    </a:lnTo>
                    <a:lnTo>
                      <a:pt x="20" y="19"/>
                    </a:lnTo>
                    <a:lnTo>
                      <a:pt x="21" y="20"/>
                    </a:lnTo>
                    <a:lnTo>
                      <a:pt x="23" y="18"/>
                    </a:lnTo>
                    <a:lnTo>
                      <a:pt x="22" y="17"/>
                    </a:lnTo>
                    <a:lnTo>
                      <a:pt x="22" y="16"/>
                    </a:lnTo>
                    <a:lnTo>
                      <a:pt x="24" y="13"/>
                    </a:lnTo>
                    <a:lnTo>
                      <a:pt x="23" y="12"/>
                    </a:lnTo>
                    <a:lnTo>
                      <a:pt x="23" y="11"/>
                    </a:lnTo>
                    <a:lnTo>
                      <a:pt x="24" y="10"/>
                    </a:lnTo>
                    <a:lnTo>
                      <a:pt x="25" y="9"/>
                    </a:lnTo>
                    <a:lnTo>
                      <a:pt x="26" y="7"/>
                    </a:lnTo>
                    <a:lnTo>
                      <a:pt x="26" y="5"/>
                    </a:lnTo>
                    <a:lnTo>
                      <a:pt x="25" y="5"/>
                    </a:lnTo>
                    <a:lnTo>
                      <a:pt x="25" y="4"/>
                    </a:lnTo>
                    <a:lnTo>
                      <a:pt x="24"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07" name="Freeform 560"/>
              <p:cNvSpPr>
                <a:spLocks/>
              </p:cNvSpPr>
              <p:nvPr/>
            </p:nvSpPr>
            <p:spPr bwMode="auto">
              <a:xfrm>
                <a:off x="7959090" y="2509615"/>
                <a:ext cx="11048" cy="22094"/>
              </a:xfrm>
              <a:custGeom>
                <a:avLst/>
                <a:gdLst>
                  <a:gd name="T0" fmla="*/ 216 w 1"/>
                  <a:gd name="T1" fmla="*/ 0 h 2"/>
                  <a:gd name="T2" fmla="*/ 216 w 1"/>
                  <a:gd name="T3" fmla="*/ 216 h 2"/>
                  <a:gd name="T4" fmla="*/ 0 w 1"/>
                  <a:gd name="T5" fmla="*/ 432 h 2"/>
                  <a:gd name="T6" fmla="*/ 0 w 1"/>
                  <a:gd name="T7" fmla="*/ 216 h 2"/>
                  <a:gd name="T8" fmla="*/ 0 w 1"/>
                  <a:gd name="T9" fmla="*/ 0 h 2"/>
                  <a:gd name="T10" fmla="*/ 0 w 1"/>
                  <a:gd name="T11" fmla="*/ 0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0" y="2"/>
                    </a:lnTo>
                    <a:lnTo>
                      <a:pt x="0"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08" name="Freeform 561"/>
              <p:cNvSpPr>
                <a:spLocks/>
              </p:cNvSpPr>
              <p:nvPr/>
            </p:nvSpPr>
            <p:spPr bwMode="auto">
              <a:xfrm>
                <a:off x="7959090" y="2509615"/>
                <a:ext cx="11048" cy="22094"/>
              </a:xfrm>
              <a:custGeom>
                <a:avLst/>
                <a:gdLst>
                  <a:gd name="T0" fmla="*/ 216 w 1"/>
                  <a:gd name="T1" fmla="*/ 0 h 2"/>
                  <a:gd name="T2" fmla="*/ 216 w 1"/>
                  <a:gd name="T3" fmla="*/ 216 h 2"/>
                  <a:gd name="T4" fmla="*/ 0 w 1"/>
                  <a:gd name="T5" fmla="*/ 432 h 2"/>
                  <a:gd name="T6" fmla="*/ 0 w 1"/>
                  <a:gd name="T7" fmla="*/ 216 h 2"/>
                  <a:gd name="T8" fmla="*/ 0 w 1"/>
                  <a:gd name="T9" fmla="*/ 0 h 2"/>
                  <a:gd name="T10" fmla="*/ 0 w 1"/>
                  <a:gd name="T11" fmla="*/ 0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0" y="2"/>
                    </a:lnTo>
                    <a:lnTo>
                      <a:pt x="0"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09" name="Freeform 562"/>
              <p:cNvSpPr>
                <a:spLocks/>
              </p:cNvSpPr>
              <p:nvPr/>
            </p:nvSpPr>
            <p:spPr bwMode="auto">
              <a:xfrm>
                <a:off x="7804424" y="2642178"/>
                <a:ext cx="55238" cy="44188"/>
              </a:xfrm>
              <a:custGeom>
                <a:avLst/>
                <a:gdLst>
                  <a:gd name="T0" fmla="*/ 1080 w 5"/>
                  <a:gd name="T1" fmla="*/ 0 h 4"/>
                  <a:gd name="T2" fmla="*/ 864 w 5"/>
                  <a:gd name="T3" fmla="*/ 0 h 4"/>
                  <a:gd name="T4" fmla="*/ 864 w 5"/>
                  <a:gd name="T5" fmla="*/ 0 h 4"/>
                  <a:gd name="T6" fmla="*/ 432 w 5"/>
                  <a:gd name="T7" fmla="*/ 216 h 4"/>
                  <a:gd name="T8" fmla="*/ 216 w 5"/>
                  <a:gd name="T9" fmla="*/ 216 h 4"/>
                  <a:gd name="T10" fmla="*/ 0 w 5"/>
                  <a:gd name="T11" fmla="*/ 432 h 4"/>
                  <a:gd name="T12" fmla="*/ 216 w 5"/>
                  <a:gd name="T13" fmla="*/ 864 h 4"/>
                  <a:gd name="T14" fmla="*/ 432 w 5"/>
                  <a:gd name="T15" fmla="*/ 864 h 4"/>
                  <a:gd name="T16" fmla="*/ 432 w 5"/>
                  <a:gd name="T17" fmla="*/ 432 h 4"/>
                  <a:gd name="T18" fmla="*/ 648 w 5"/>
                  <a:gd name="T19" fmla="*/ 432 h 4"/>
                  <a:gd name="T20" fmla="*/ 864 w 5"/>
                  <a:gd name="T21" fmla="*/ 432 h 4"/>
                  <a:gd name="T22" fmla="*/ 1080 w 5"/>
                  <a:gd name="T23" fmla="*/ 432 h 4"/>
                  <a:gd name="T24" fmla="*/ 1080 w 5"/>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5" y="0"/>
                    </a:moveTo>
                    <a:lnTo>
                      <a:pt x="4" y="0"/>
                    </a:lnTo>
                    <a:lnTo>
                      <a:pt x="2" y="1"/>
                    </a:lnTo>
                    <a:lnTo>
                      <a:pt x="1" y="1"/>
                    </a:lnTo>
                    <a:lnTo>
                      <a:pt x="0" y="2"/>
                    </a:lnTo>
                    <a:lnTo>
                      <a:pt x="1" y="4"/>
                    </a:lnTo>
                    <a:lnTo>
                      <a:pt x="2" y="4"/>
                    </a:lnTo>
                    <a:lnTo>
                      <a:pt x="2" y="2"/>
                    </a:lnTo>
                    <a:lnTo>
                      <a:pt x="3" y="2"/>
                    </a:lnTo>
                    <a:lnTo>
                      <a:pt x="4" y="2"/>
                    </a:lnTo>
                    <a:lnTo>
                      <a:pt x="5" y="2"/>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10" name="Freeform 563"/>
              <p:cNvSpPr>
                <a:spLocks/>
              </p:cNvSpPr>
              <p:nvPr/>
            </p:nvSpPr>
            <p:spPr bwMode="auto">
              <a:xfrm>
                <a:off x="7804424" y="2642178"/>
                <a:ext cx="55238" cy="44188"/>
              </a:xfrm>
              <a:custGeom>
                <a:avLst/>
                <a:gdLst>
                  <a:gd name="T0" fmla="*/ 1080 w 5"/>
                  <a:gd name="T1" fmla="*/ 0 h 4"/>
                  <a:gd name="T2" fmla="*/ 864 w 5"/>
                  <a:gd name="T3" fmla="*/ 0 h 4"/>
                  <a:gd name="T4" fmla="*/ 864 w 5"/>
                  <a:gd name="T5" fmla="*/ 0 h 4"/>
                  <a:gd name="T6" fmla="*/ 432 w 5"/>
                  <a:gd name="T7" fmla="*/ 216 h 4"/>
                  <a:gd name="T8" fmla="*/ 216 w 5"/>
                  <a:gd name="T9" fmla="*/ 216 h 4"/>
                  <a:gd name="T10" fmla="*/ 0 w 5"/>
                  <a:gd name="T11" fmla="*/ 432 h 4"/>
                  <a:gd name="T12" fmla="*/ 216 w 5"/>
                  <a:gd name="T13" fmla="*/ 864 h 4"/>
                  <a:gd name="T14" fmla="*/ 432 w 5"/>
                  <a:gd name="T15" fmla="*/ 864 h 4"/>
                  <a:gd name="T16" fmla="*/ 432 w 5"/>
                  <a:gd name="T17" fmla="*/ 432 h 4"/>
                  <a:gd name="T18" fmla="*/ 648 w 5"/>
                  <a:gd name="T19" fmla="*/ 432 h 4"/>
                  <a:gd name="T20" fmla="*/ 864 w 5"/>
                  <a:gd name="T21" fmla="*/ 432 h 4"/>
                  <a:gd name="T22" fmla="*/ 1080 w 5"/>
                  <a:gd name="T23" fmla="*/ 432 h 4"/>
                  <a:gd name="T24" fmla="*/ 1080 w 5"/>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5" y="0"/>
                    </a:moveTo>
                    <a:lnTo>
                      <a:pt x="4" y="0"/>
                    </a:lnTo>
                    <a:lnTo>
                      <a:pt x="2" y="1"/>
                    </a:lnTo>
                    <a:lnTo>
                      <a:pt x="1" y="1"/>
                    </a:lnTo>
                    <a:lnTo>
                      <a:pt x="0" y="2"/>
                    </a:lnTo>
                    <a:lnTo>
                      <a:pt x="1" y="4"/>
                    </a:lnTo>
                    <a:lnTo>
                      <a:pt x="2" y="4"/>
                    </a:lnTo>
                    <a:lnTo>
                      <a:pt x="2" y="2"/>
                    </a:lnTo>
                    <a:lnTo>
                      <a:pt x="3" y="2"/>
                    </a:lnTo>
                    <a:lnTo>
                      <a:pt x="4" y="2"/>
                    </a:lnTo>
                    <a:lnTo>
                      <a:pt x="5" y="2"/>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11" name="Freeform 564"/>
              <p:cNvSpPr>
                <a:spLocks/>
              </p:cNvSpPr>
              <p:nvPr/>
            </p:nvSpPr>
            <p:spPr bwMode="auto">
              <a:xfrm>
                <a:off x="7738138" y="2653225"/>
                <a:ext cx="66286" cy="77328"/>
              </a:xfrm>
              <a:custGeom>
                <a:avLst/>
                <a:gdLst>
                  <a:gd name="T0" fmla="*/ 432 w 6"/>
                  <a:gd name="T1" fmla="*/ 0 h 7"/>
                  <a:gd name="T2" fmla="*/ 864 w 6"/>
                  <a:gd name="T3" fmla="*/ 216 h 7"/>
                  <a:gd name="T4" fmla="*/ 1080 w 6"/>
                  <a:gd name="T5" fmla="*/ 432 h 7"/>
                  <a:gd name="T6" fmla="*/ 1296 w 6"/>
                  <a:gd name="T7" fmla="*/ 648 h 7"/>
                  <a:gd name="T8" fmla="*/ 864 w 6"/>
                  <a:gd name="T9" fmla="*/ 1080 h 7"/>
                  <a:gd name="T10" fmla="*/ 864 w 6"/>
                  <a:gd name="T11" fmla="*/ 1512 h 7"/>
                  <a:gd name="T12" fmla="*/ 432 w 6"/>
                  <a:gd name="T13" fmla="*/ 1512 h 7"/>
                  <a:gd name="T14" fmla="*/ 432 w 6"/>
                  <a:gd name="T15" fmla="*/ 1296 h 7"/>
                  <a:gd name="T16" fmla="*/ 432 w 6"/>
                  <a:gd name="T17" fmla="*/ 1296 h 7"/>
                  <a:gd name="T18" fmla="*/ 216 w 6"/>
                  <a:gd name="T19" fmla="*/ 1512 h 7"/>
                  <a:gd name="T20" fmla="*/ 216 w 6"/>
                  <a:gd name="T21" fmla="*/ 1512 h 7"/>
                  <a:gd name="T22" fmla="*/ 216 w 6"/>
                  <a:gd name="T23" fmla="*/ 864 h 7"/>
                  <a:gd name="T24" fmla="*/ 432 w 6"/>
                  <a:gd name="T25" fmla="*/ 648 h 7"/>
                  <a:gd name="T26" fmla="*/ 432 w 6"/>
                  <a:gd name="T27" fmla="*/ 432 h 7"/>
                  <a:gd name="T28" fmla="*/ 216 w 6"/>
                  <a:gd name="T29" fmla="*/ 648 h 7"/>
                  <a:gd name="T30" fmla="*/ 0 w 6"/>
                  <a:gd name="T31" fmla="*/ 432 h 7"/>
                  <a:gd name="T32" fmla="*/ 0 w 6"/>
                  <a:gd name="T33" fmla="*/ 216 h 7"/>
                  <a:gd name="T34" fmla="*/ 216 w 6"/>
                  <a:gd name="T35" fmla="*/ 216 h 7"/>
                  <a:gd name="T36" fmla="*/ 432 w 6"/>
                  <a:gd name="T37" fmla="*/ 0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7"/>
                  <a:gd name="T59" fmla="*/ 6 w 6"/>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7">
                    <a:moveTo>
                      <a:pt x="2" y="0"/>
                    </a:moveTo>
                    <a:lnTo>
                      <a:pt x="4" y="1"/>
                    </a:lnTo>
                    <a:lnTo>
                      <a:pt x="5" y="2"/>
                    </a:lnTo>
                    <a:lnTo>
                      <a:pt x="6" y="3"/>
                    </a:lnTo>
                    <a:lnTo>
                      <a:pt x="4" y="5"/>
                    </a:lnTo>
                    <a:lnTo>
                      <a:pt x="4" y="7"/>
                    </a:lnTo>
                    <a:lnTo>
                      <a:pt x="2" y="7"/>
                    </a:lnTo>
                    <a:lnTo>
                      <a:pt x="2" y="6"/>
                    </a:lnTo>
                    <a:lnTo>
                      <a:pt x="1" y="7"/>
                    </a:lnTo>
                    <a:lnTo>
                      <a:pt x="1" y="4"/>
                    </a:lnTo>
                    <a:cubicBezTo>
                      <a:pt x="1" y="4"/>
                      <a:pt x="2" y="4"/>
                      <a:pt x="2" y="3"/>
                    </a:cubicBezTo>
                    <a:cubicBezTo>
                      <a:pt x="2" y="2"/>
                      <a:pt x="2" y="2"/>
                      <a:pt x="2" y="2"/>
                    </a:cubicBezTo>
                    <a:lnTo>
                      <a:pt x="1" y="3"/>
                    </a:lnTo>
                    <a:lnTo>
                      <a:pt x="0" y="2"/>
                    </a:lnTo>
                    <a:lnTo>
                      <a:pt x="0" y="1"/>
                    </a:lnTo>
                    <a:lnTo>
                      <a:pt x="1"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12" name="Freeform 565"/>
              <p:cNvSpPr>
                <a:spLocks/>
              </p:cNvSpPr>
              <p:nvPr/>
            </p:nvSpPr>
            <p:spPr bwMode="auto">
              <a:xfrm>
                <a:off x="7738138" y="2653225"/>
                <a:ext cx="66286" cy="77328"/>
              </a:xfrm>
              <a:custGeom>
                <a:avLst/>
                <a:gdLst>
                  <a:gd name="T0" fmla="*/ 432 w 6"/>
                  <a:gd name="T1" fmla="*/ 0 h 7"/>
                  <a:gd name="T2" fmla="*/ 864 w 6"/>
                  <a:gd name="T3" fmla="*/ 216 h 7"/>
                  <a:gd name="T4" fmla="*/ 1080 w 6"/>
                  <a:gd name="T5" fmla="*/ 432 h 7"/>
                  <a:gd name="T6" fmla="*/ 1296 w 6"/>
                  <a:gd name="T7" fmla="*/ 648 h 7"/>
                  <a:gd name="T8" fmla="*/ 864 w 6"/>
                  <a:gd name="T9" fmla="*/ 1080 h 7"/>
                  <a:gd name="T10" fmla="*/ 864 w 6"/>
                  <a:gd name="T11" fmla="*/ 1512 h 7"/>
                  <a:gd name="T12" fmla="*/ 432 w 6"/>
                  <a:gd name="T13" fmla="*/ 1512 h 7"/>
                  <a:gd name="T14" fmla="*/ 432 w 6"/>
                  <a:gd name="T15" fmla="*/ 1296 h 7"/>
                  <a:gd name="T16" fmla="*/ 432 w 6"/>
                  <a:gd name="T17" fmla="*/ 1296 h 7"/>
                  <a:gd name="T18" fmla="*/ 216 w 6"/>
                  <a:gd name="T19" fmla="*/ 1512 h 7"/>
                  <a:gd name="T20" fmla="*/ 216 w 6"/>
                  <a:gd name="T21" fmla="*/ 1512 h 7"/>
                  <a:gd name="T22" fmla="*/ 216 w 6"/>
                  <a:gd name="T23" fmla="*/ 864 h 7"/>
                  <a:gd name="T24" fmla="*/ 432 w 6"/>
                  <a:gd name="T25" fmla="*/ 648 h 7"/>
                  <a:gd name="T26" fmla="*/ 432 w 6"/>
                  <a:gd name="T27" fmla="*/ 432 h 7"/>
                  <a:gd name="T28" fmla="*/ 216 w 6"/>
                  <a:gd name="T29" fmla="*/ 648 h 7"/>
                  <a:gd name="T30" fmla="*/ 0 w 6"/>
                  <a:gd name="T31" fmla="*/ 432 h 7"/>
                  <a:gd name="T32" fmla="*/ 0 w 6"/>
                  <a:gd name="T33" fmla="*/ 216 h 7"/>
                  <a:gd name="T34" fmla="*/ 216 w 6"/>
                  <a:gd name="T35" fmla="*/ 216 h 7"/>
                  <a:gd name="T36" fmla="*/ 432 w 6"/>
                  <a:gd name="T37" fmla="*/ 0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7"/>
                  <a:gd name="T59" fmla="*/ 6 w 6"/>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7">
                    <a:moveTo>
                      <a:pt x="2" y="0"/>
                    </a:moveTo>
                    <a:lnTo>
                      <a:pt x="4" y="1"/>
                    </a:lnTo>
                    <a:lnTo>
                      <a:pt x="5" y="2"/>
                    </a:lnTo>
                    <a:lnTo>
                      <a:pt x="6" y="3"/>
                    </a:lnTo>
                    <a:lnTo>
                      <a:pt x="4" y="5"/>
                    </a:lnTo>
                    <a:lnTo>
                      <a:pt x="4" y="7"/>
                    </a:lnTo>
                    <a:lnTo>
                      <a:pt x="2" y="7"/>
                    </a:lnTo>
                    <a:lnTo>
                      <a:pt x="2" y="6"/>
                    </a:lnTo>
                    <a:lnTo>
                      <a:pt x="1" y="7"/>
                    </a:lnTo>
                    <a:lnTo>
                      <a:pt x="1" y="4"/>
                    </a:lnTo>
                    <a:cubicBezTo>
                      <a:pt x="1" y="4"/>
                      <a:pt x="2" y="4"/>
                      <a:pt x="2" y="3"/>
                    </a:cubicBezTo>
                    <a:cubicBezTo>
                      <a:pt x="2" y="2"/>
                      <a:pt x="2" y="2"/>
                      <a:pt x="2" y="2"/>
                    </a:cubicBezTo>
                    <a:lnTo>
                      <a:pt x="1" y="3"/>
                    </a:lnTo>
                    <a:lnTo>
                      <a:pt x="0" y="2"/>
                    </a:lnTo>
                    <a:lnTo>
                      <a:pt x="0" y="1"/>
                    </a:lnTo>
                    <a:lnTo>
                      <a:pt x="1"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13" name="Rectangle 566"/>
              <p:cNvSpPr>
                <a:spLocks noChangeArrowheads="1"/>
              </p:cNvSpPr>
              <p:nvPr/>
            </p:nvSpPr>
            <p:spPr bwMode="auto">
              <a:xfrm>
                <a:off x="7727091" y="2631131"/>
                <a:ext cx="1841"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14" name="Rectangle 567"/>
              <p:cNvSpPr>
                <a:spLocks noChangeArrowheads="1"/>
              </p:cNvSpPr>
              <p:nvPr/>
            </p:nvSpPr>
            <p:spPr bwMode="auto">
              <a:xfrm>
                <a:off x="7727091" y="2631131"/>
                <a:ext cx="1841"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15" name="Freeform 568"/>
              <p:cNvSpPr>
                <a:spLocks/>
              </p:cNvSpPr>
              <p:nvPr/>
            </p:nvSpPr>
            <p:spPr bwMode="auto">
              <a:xfrm>
                <a:off x="7649757" y="2653225"/>
                <a:ext cx="22095" cy="11047"/>
              </a:xfrm>
              <a:custGeom>
                <a:avLst/>
                <a:gdLst>
                  <a:gd name="T0" fmla="*/ 0 w 2"/>
                  <a:gd name="T1" fmla="*/ 216 h 1"/>
                  <a:gd name="T2" fmla="*/ 0 w 2"/>
                  <a:gd name="T3" fmla="*/ 216 h 1"/>
                  <a:gd name="T4" fmla="*/ 216 w 2"/>
                  <a:gd name="T5" fmla="*/ 216 h 1"/>
                  <a:gd name="T6" fmla="*/ 216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1"/>
                    </a:lnTo>
                    <a:lnTo>
                      <a:pt x="1" y="0"/>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16" name="Freeform 569"/>
              <p:cNvSpPr>
                <a:spLocks/>
              </p:cNvSpPr>
              <p:nvPr/>
            </p:nvSpPr>
            <p:spPr bwMode="auto">
              <a:xfrm>
                <a:off x="7649757" y="2653225"/>
                <a:ext cx="22095" cy="11047"/>
              </a:xfrm>
              <a:custGeom>
                <a:avLst/>
                <a:gdLst>
                  <a:gd name="T0" fmla="*/ 0 w 2"/>
                  <a:gd name="T1" fmla="*/ 216 h 1"/>
                  <a:gd name="T2" fmla="*/ 0 w 2"/>
                  <a:gd name="T3" fmla="*/ 216 h 1"/>
                  <a:gd name="T4" fmla="*/ 216 w 2"/>
                  <a:gd name="T5" fmla="*/ 216 h 1"/>
                  <a:gd name="T6" fmla="*/ 216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1"/>
                    </a:lnTo>
                    <a:lnTo>
                      <a:pt x="1" y="0"/>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17" name="Rectangle 570"/>
              <p:cNvSpPr>
                <a:spLocks noChangeArrowheads="1"/>
              </p:cNvSpPr>
              <p:nvPr/>
            </p:nvSpPr>
            <p:spPr bwMode="auto">
              <a:xfrm>
                <a:off x="7716043" y="2686365"/>
                <a:ext cx="1841"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18" name="Rectangle 571"/>
              <p:cNvSpPr>
                <a:spLocks noChangeArrowheads="1"/>
              </p:cNvSpPr>
              <p:nvPr/>
            </p:nvSpPr>
            <p:spPr bwMode="auto">
              <a:xfrm>
                <a:off x="7716043" y="2686365"/>
                <a:ext cx="1841"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19" name="Freeform 572"/>
              <p:cNvSpPr>
                <a:spLocks/>
              </p:cNvSpPr>
              <p:nvPr/>
            </p:nvSpPr>
            <p:spPr bwMode="auto">
              <a:xfrm>
                <a:off x="7716043" y="2675318"/>
                <a:ext cx="11048" cy="0"/>
              </a:xfrm>
              <a:custGeom>
                <a:avLst/>
                <a:gdLst>
                  <a:gd name="T0" fmla="*/ 0 w 1"/>
                  <a:gd name="T1" fmla="*/ 216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20" name="Freeform 573"/>
              <p:cNvSpPr>
                <a:spLocks/>
              </p:cNvSpPr>
              <p:nvPr/>
            </p:nvSpPr>
            <p:spPr bwMode="auto">
              <a:xfrm>
                <a:off x="7716043" y="2675318"/>
                <a:ext cx="11048" cy="0"/>
              </a:xfrm>
              <a:custGeom>
                <a:avLst/>
                <a:gdLst>
                  <a:gd name="T0" fmla="*/ 0 w 1"/>
                  <a:gd name="T1" fmla="*/ 216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21" name="Rectangle 574"/>
              <p:cNvSpPr>
                <a:spLocks noChangeArrowheads="1"/>
              </p:cNvSpPr>
              <p:nvPr/>
            </p:nvSpPr>
            <p:spPr bwMode="auto">
              <a:xfrm>
                <a:off x="7738138" y="2653225"/>
                <a:ext cx="1841"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22" name="Rectangle 575"/>
              <p:cNvSpPr>
                <a:spLocks noChangeArrowheads="1"/>
              </p:cNvSpPr>
              <p:nvPr/>
            </p:nvSpPr>
            <p:spPr bwMode="auto">
              <a:xfrm>
                <a:off x="7738138" y="2653225"/>
                <a:ext cx="1841"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23" name="Freeform 576"/>
              <p:cNvSpPr>
                <a:spLocks/>
              </p:cNvSpPr>
              <p:nvPr/>
            </p:nvSpPr>
            <p:spPr bwMode="auto">
              <a:xfrm>
                <a:off x="7771281" y="2741600"/>
                <a:ext cx="11048" cy="22094"/>
              </a:xfrm>
              <a:custGeom>
                <a:avLst/>
                <a:gdLst>
                  <a:gd name="T0" fmla="*/ 0 w 1"/>
                  <a:gd name="T1" fmla="*/ 0 h 2"/>
                  <a:gd name="T2" fmla="*/ 0 w 1"/>
                  <a:gd name="T3" fmla="*/ 216 h 2"/>
                  <a:gd name="T4" fmla="*/ 0 w 1"/>
                  <a:gd name="T5" fmla="*/ 432 h 2"/>
                  <a:gd name="T6" fmla="*/ 0 w 1"/>
                  <a:gd name="T7" fmla="*/ 216 h 2"/>
                  <a:gd name="T8" fmla="*/ 216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1"/>
                    </a:lnTo>
                    <a:lnTo>
                      <a:pt x="0" y="2"/>
                    </a:lnTo>
                    <a:lnTo>
                      <a:pt x="0"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24" name="Freeform 577"/>
              <p:cNvSpPr>
                <a:spLocks/>
              </p:cNvSpPr>
              <p:nvPr/>
            </p:nvSpPr>
            <p:spPr bwMode="auto">
              <a:xfrm>
                <a:off x="7771281" y="2741600"/>
                <a:ext cx="11048" cy="22094"/>
              </a:xfrm>
              <a:custGeom>
                <a:avLst/>
                <a:gdLst>
                  <a:gd name="T0" fmla="*/ 0 w 1"/>
                  <a:gd name="T1" fmla="*/ 0 h 2"/>
                  <a:gd name="T2" fmla="*/ 0 w 1"/>
                  <a:gd name="T3" fmla="*/ 216 h 2"/>
                  <a:gd name="T4" fmla="*/ 0 w 1"/>
                  <a:gd name="T5" fmla="*/ 432 h 2"/>
                  <a:gd name="T6" fmla="*/ 0 w 1"/>
                  <a:gd name="T7" fmla="*/ 216 h 2"/>
                  <a:gd name="T8" fmla="*/ 216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1"/>
                    </a:lnTo>
                    <a:lnTo>
                      <a:pt x="0" y="2"/>
                    </a:lnTo>
                    <a:lnTo>
                      <a:pt x="0"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25" name="Freeform 578"/>
              <p:cNvSpPr>
                <a:spLocks/>
              </p:cNvSpPr>
              <p:nvPr/>
            </p:nvSpPr>
            <p:spPr bwMode="auto">
              <a:xfrm>
                <a:off x="7749186" y="2752647"/>
                <a:ext cx="11048" cy="11047"/>
              </a:xfrm>
              <a:custGeom>
                <a:avLst/>
                <a:gdLst>
                  <a:gd name="T0" fmla="*/ 216 w 1"/>
                  <a:gd name="T1" fmla="*/ 0 h 1"/>
                  <a:gd name="T2" fmla="*/ 216 w 1"/>
                  <a:gd name="T3" fmla="*/ 0 h 1"/>
                  <a:gd name="T4" fmla="*/ 216 w 1"/>
                  <a:gd name="T5" fmla="*/ 216 h 1"/>
                  <a:gd name="T6" fmla="*/ 0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26" name="Freeform 579"/>
              <p:cNvSpPr>
                <a:spLocks/>
              </p:cNvSpPr>
              <p:nvPr/>
            </p:nvSpPr>
            <p:spPr bwMode="auto">
              <a:xfrm>
                <a:off x="7749186" y="2752647"/>
                <a:ext cx="11048" cy="11047"/>
              </a:xfrm>
              <a:custGeom>
                <a:avLst/>
                <a:gdLst>
                  <a:gd name="T0" fmla="*/ 216 w 1"/>
                  <a:gd name="T1" fmla="*/ 0 h 1"/>
                  <a:gd name="T2" fmla="*/ 216 w 1"/>
                  <a:gd name="T3" fmla="*/ 0 h 1"/>
                  <a:gd name="T4" fmla="*/ 216 w 1"/>
                  <a:gd name="T5" fmla="*/ 216 h 1"/>
                  <a:gd name="T6" fmla="*/ 0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27" name="Freeform 580"/>
              <p:cNvSpPr>
                <a:spLocks/>
              </p:cNvSpPr>
              <p:nvPr/>
            </p:nvSpPr>
            <p:spPr bwMode="auto">
              <a:xfrm>
                <a:off x="8146900" y="2299724"/>
                <a:ext cx="22095" cy="22094"/>
              </a:xfrm>
              <a:custGeom>
                <a:avLst/>
                <a:gdLst>
                  <a:gd name="T0" fmla="*/ 0 w 2"/>
                  <a:gd name="T1" fmla="*/ 432 h 2"/>
                  <a:gd name="T2" fmla="*/ 216 w 2"/>
                  <a:gd name="T3" fmla="*/ 0 h 2"/>
                  <a:gd name="T4" fmla="*/ 432 w 2"/>
                  <a:gd name="T5" fmla="*/ 0 h 2"/>
                  <a:gd name="T6" fmla="*/ 432 w 2"/>
                  <a:gd name="T7" fmla="*/ 216 h 2"/>
                  <a:gd name="T8" fmla="*/ 432 w 2"/>
                  <a:gd name="T9" fmla="*/ 216 h 2"/>
                  <a:gd name="T10" fmla="*/ 216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1" y="0"/>
                    </a:lnTo>
                    <a:lnTo>
                      <a:pt x="2" y="0"/>
                    </a:lnTo>
                    <a:lnTo>
                      <a:pt x="2" y="1"/>
                    </a:lnTo>
                    <a:lnTo>
                      <a:pt x="1"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28" name="Freeform 581"/>
              <p:cNvSpPr>
                <a:spLocks/>
              </p:cNvSpPr>
              <p:nvPr/>
            </p:nvSpPr>
            <p:spPr bwMode="auto">
              <a:xfrm>
                <a:off x="8146900" y="2299724"/>
                <a:ext cx="22095" cy="22094"/>
              </a:xfrm>
              <a:custGeom>
                <a:avLst/>
                <a:gdLst>
                  <a:gd name="T0" fmla="*/ 0 w 2"/>
                  <a:gd name="T1" fmla="*/ 432 h 2"/>
                  <a:gd name="T2" fmla="*/ 216 w 2"/>
                  <a:gd name="T3" fmla="*/ 0 h 2"/>
                  <a:gd name="T4" fmla="*/ 432 w 2"/>
                  <a:gd name="T5" fmla="*/ 0 h 2"/>
                  <a:gd name="T6" fmla="*/ 432 w 2"/>
                  <a:gd name="T7" fmla="*/ 216 h 2"/>
                  <a:gd name="T8" fmla="*/ 432 w 2"/>
                  <a:gd name="T9" fmla="*/ 216 h 2"/>
                  <a:gd name="T10" fmla="*/ 216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1" y="0"/>
                    </a:lnTo>
                    <a:lnTo>
                      <a:pt x="2" y="0"/>
                    </a:lnTo>
                    <a:lnTo>
                      <a:pt x="2" y="1"/>
                    </a:lnTo>
                    <a:lnTo>
                      <a:pt x="1"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29" name="Freeform 582"/>
              <p:cNvSpPr>
                <a:spLocks/>
              </p:cNvSpPr>
              <p:nvPr/>
            </p:nvSpPr>
            <p:spPr bwMode="auto">
              <a:xfrm>
                <a:off x="8180043" y="2266583"/>
                <a:ext cx="55238" cy="33141"/>
              </a:xfrm>
              <a:custGeom>
                <a:avLst/>
                <a:gdLst>
                  <a:gd name="T0" fmla="*/ 0 w 5"/>
                  <a:gd name="T1" fmla="*/ 648 h 3"/>
                  <a:gd name="T2" fmla="*/ 0 w 5"/>
                  <a:gd name="T3" fmla="*/ 432 h 3"/>
                  <a:gd name="T4" fmla="*/ 432 w 5"/>
                  <a:gd name="T5" fmla="*/ 0 h 3"/>
                  <a:gd name="T6" fmla="*/ 432 w 5"/>
                  <a:gd name="T7" fmla="*/ 216 h 3"/>
                  <a:gd name="T8" fmla="*/ 648 w 5"/>
                  <a:gd name="T9" fmla="*/ 0 h 3"/>
                  <a:gd name="T10" fmla="*/ 1080 w 5"/>
                  <a:gd name="T11" fmla="*/ 0 h 3"/>
                  <a:gd name="T12" fmla="*/ 648 w 5"/>
                  <a:gd name="T13" fmla="*/ 216 h 3"/>
                  <a:gd name="T14" fmla="*/ 432 w 5"/>
                  <a:gd name="T15" fmla="*/ 432 h 3"/>
                  <a:gd name="T16" fmla="*/ 0 w 5"/>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3"/>
                    </a:moveTo>
                    <a:lnTo>
                      <a:pt x="0" y="2"/>
                    </a:lnTo>
                    <a:lnTo>
                      <a:pt x="2" y="0"/>
                    </a:lnTo>
                    <a:lnTo>
                      <a:pt x="2" y="1"/>
                    </a:lnTo>
                    <a:lnTo>
                      <a:pt x="3" y="0"/>
                    </a:lnTo>
                    <a:lnTo>
                      <a:pt x="5" y="0"/>
                    </a:lnTo>
                    <a:lnTo>
                      <a:pt x="3" y="1"/>
                    </a:lnTo>
                    <a:lnTo>
                      <a:pt x="2" y="2"/>
                    </a:lnTo>
                    <a:lnTo>
                      <a:pt x="0"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30" name="Freeform 583"/>
              <p:cNvSpPr>
                <a:spLocks/>
              </p:cNvSpPr>
              <p:nvPr/>
            </p:nvSpPr>
            <p:spPr bwMode="auto">
              <a:xfrm>
                <a:off x="8180043" y="2266583"/>
                <a:ext cx="55238" cy="33141"/>
              </a:xfrm>
              <a:custGeom>
                <a:avLst/>
                <a:gdLst>
                  <a:gd name="T0" fmla="*/ 0 w 5"/>
                  <a:gd name="T1" fmla="*/ 648 h 3"/>
                  <a:gd name="T2" fmla="*/ 0 w 5"/>
                  <a:gd name="T3" fmla="*/ 432 h 3"/>
                  <a:gd name="T4" fmla="*/ 432 w 5"/>
                  <a:gd name="T5" fmla="*/ 0 h 3"/>
                  <a:gd name="T6" fmla="*/ 432 w 5"/>
                  <a:gd name="T7" fmla="*/ 216 h 3"/>
                  <a:gd name="T8" fmla="*/ 648 w 5"/>
                  <a:gd name="T9" fmla="*/ 0 h 3"/>
                  <a:gd name="T10" fmla="*/ 1080 w 5"/>
                  <a:gd name="T11" fmla="*/ 0 h 3"/>
                  <a:gd name="T12" fmla="*/ 648 w 5"/>
                  <a:gd name="T13" fmla="*/ 216 h 3"/>
                  <a:gd name="T14" fmla="*/ 432 w 5"/>
                  <a:gd name="T15" fmla="*/ 432 h 3"/>
                  <a:gd name="T16" fmla="*/ 0 w 5"/>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3"/>
                    </a:moveTo>
                    <a:lnTo>
                      <a:pt x="0" y="2"/>
                    </a:lnTo>
                    <a:lnTo>
                      <a:pt x="2" y="0"/>
                    </a:lnTo>
                    <a:lnTo>
                      <a:pt x="2" y="1"/>
                    </a:lnTo>
                    <a:lnTo>
                      <a:pt x="3" y="0"/>
                    </a:lnTo>
                    <a:lnTo>
                      <a:pt x="5" y="0"/>
                    </a:lnTo>
                    <a:lnTo>
                      <a:pt x="3" y="1"/>
                    </a:lnTo>
                    <a:lnTo>
                      <a:pt x="2" y="2"/>
                    </a:lnTo>
                    <a:lnTo>
                      <a:pt x="0"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31" name="Rectangle 584"/>
              <p:cNvSpPr>
                <a:spLocks noChangeArrowheads="1"/>
              </p:cNvSpPr>
              <p:nvPr/>
            </p:nvSpPr>
            <p:spPr bwMode="auto">
              <a:xfrm>
                <a:off x="8168995" y="2321818"/>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32" name="Rectangle 585"/>
              <p:cNvSpPr>
                <a:spLocks noChangeArrowheads="1"/>
              </p:cNvSpPr>
              <p:nvPr/>
            </p:nvSpPr>
            <p:spPr bwMode="auto">
              <a:xfrm>
                <a:off x="8168995" y="2321818"/>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33" name="Freeform 586"/>
              <p:cNvSpPr>
                <a:spLocks/>
              </p:cNvSpPr>
              <p:nvPr/>
            </p:nvSpPr>
            <p:spPr bwMode="auto">
              <a:xfrm>
                <a:off x="8246328" y="2233442"/>
                <a:ext cx="33143" cy="22094"/>
              </a:xfrm>
              <a:custGeom>
                <a:avLst/>
                <a:gdLst>
                  <a:gd name="T0" fmla="*/ 0 w 3"/>
                  <a:gd name="T1" fmla="*/ 432 h 2"/>
                  <a:gd name="T2" fmla="*/ 216 w 3"/>
                  <a:gd name="T3" fmla="*/ 0 h 2"/>
                  <a:gd name="T4" fmla="*/ 648 w 3"/>
                  <a:gd name="T5" fmla="*/ 0 h 2"/>
                  <a:gd name="T6" fmla="*/ 648 w 3"/>
                  <a:gd name="T7" fmla="*/ 216 h 2"/>
                  <a:gd name="T8" fmla="*/ 216 w 3"/>
                  <a:gd name="T9" fmla="*/ 432 h 2"/>
                  <a:gd name="T10" fmla="*/ 0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1" y="0"/>
                    </a:lnTo>
                    <a:lnTo>
                      <a:pt x="3" y="0"/>
                    </a:lnTo>
                    <a:lnTo>
                      <a:pt x="3" y="1"/>
                    </a:lnTo>
                    <a:lnTo>
                      <a:pt x="1"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34" name="Freeform 587"/>
              <p:cNvSpPr>
                <a:spLocks/>
              </p:cNvSpPr>
              <p:nvPr/>
            </p:nvSpPr>
            <p:spPr bwMode="auto">
              <a:xfrm>
                <a:off x="8246328" y="2233442"/>
                <a:ext cx="33143" cy="22094"/>
              </a:xfrm>
              <a:custGeom>
                <a:avLst/>
                <a:gdLst>
                  <a:gd name="T0" fmla="*/ 0 w 3"/>
                  <a:gd name="T1" fmla="*/ 432 h 2"/>
                  <a:gd name="T2" fmla="*/ 216 w 3"/>
                  <a:gd name="T3" fmla="*/ 0 h 2"/>
                  <a:gd name="T4" fmla="*/ 648 w 3"/>
                  <a:gd name="T5" fmla="*/ 0 h 2"/>
                  <a:gd name="T6" fmla="*/ 648 w 3"/>
                  <a:gd name="T7" fmla="*/ 216 h 2"/>
                  <a:gd name="T8" fmla="*/ 216 w 3"/>
                  <a:gd name="T9" fmla="*/ 432 h 2"/>
                  <a:gd name="T10" fmla="*/ 0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1" y="0"/>
                    </a:lnTo>
                    <a:lnTo>
                      <a:pt x="3" y="0"/>
                    </a:lnTo>
                    <a:lnTo>
                      <a:pt x="3" y="1"/>
                    </a:lnTo>
                    <a:lnTo>
                      <a:pt x="1"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35" name="Freeform 588"/>
              <p:cNvSpPr>
                <a:spLocks/>
              </p:cNvSpPr>
              <p:nvPr/>
            </p:nvSpPr>
            <p:spPr bwMode="auto">
              <a:xfrm>
                <a:off x="8301566" y="2200302"/>
                <a:ext cx="22095" cy="22094"/>
              </a:xfrm>
              <a:custGeom>
                <a:avLst/>
                <a:gdLst>
                  <a:gd name="T0" fmla="*/ 0 w 2"/>
                  <a:gd name="T1" fmla="*/ 216 h 2"/>
                  <a:gd name="T2" fmla="*/ 216 w 2"/>
                  <a:gd name="T3" fmla="*/ 0 h 2"/>
                  <a:gd name="T4" fmla="*/ 432 w 2"/>
                  <a:gd name="T5" fmla="*/ 0 h 2"/>
                  <a:gd name="T6" fmla="*/ 432 w 2"/>
                  <a:gd name="T7" fmla="*/ 216 h 2"/>
                  <a:gd name="T8" fmla="*/ 216 w 2"/>
                  <a:gd name="T9" fmla="*/ 432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1" y="0"/>
                    </a:lnTo>
                    <a:lnTo>
                      <a:pt x="2" y="0"/>
                    </a:lnTo>
                    <a:lnTo>
                      <a:pt x="2" y="1"/>
                    </a:lnTo>
                    <a:lnTo>
                      <a:pt x="1" y="2"/>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36" name="Freeform 589"/>
              <p:cNvSpPr>
                <a:spLocks/>
              </p:cNvSpPr>
              <p:nvPr/>
            </p:nvSpPr>
            <p:spPr bwMode="auto">
              <a:xfrm>
                <a:off x="8301566" y="2200302"/>
                <a:ext cx="22095" cy="22094"/>
              </a:xfrm>
              <a:custGeom>
                <a:avLst/>
                <a:gdLst>
                  <a:gd name="T0" fmla="*/ 0 w 2"/>
                  <a:gd name="T1" fmla="*/ 216 h 2"/>
                  <a:gd name="T2" fmla="*/ 216 w 2"/>
                  <a:gd name="T3" fmla="*/ 0 h 2"/>
                  <a:gd name="T4" fmla="*/ 432 w 2"/>
                  <a:gd name="T5" fmla="*/ 0 h 2"/>
                  <a:gd name="T6" fmla="*/ 432 w 2"/>
                  <a:gd name="T7" fmla="*/ 216 h 2"/>
                  <a:gd name="T8" fmla="*/ 216 w 2"/>
                  <a:gd name="T9" fmla="*/ 432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1" y="0"/>
                    </a:lnTo>
                    <a:lnTo>
                      <a:pt x="2" y="0"/>
                    </a:lnTo>
                    <a:lnTo>
                      <a:pt x="2" y="1"/>
                    </a:lnTo>
                    <a:lnTo>
                      <a:pt x="1" y="2"/>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37" name="Freeform 590"/>
              <p:cNvSpPr>
                <a:spLocks/>
              </p:cNvSpPr>
              <p:nvPr/>
            </p:nvSpPr>
            <p:spPr bwMode="auto">
              <a:xfrm>
                <a:off x="8389947" y="2067739"/>
                <a:ext cx="22095" cy="22094"/>
              </a:xfrm>
              <a:custGeom>
                <a:avLst/>
                <a:gdLst>
                  <a:gd name="T0" fmla="*/ 432 w 2"/>
                  <a:gd name="T1" fmla="*/ 0 h 2"/>
                  <a:gd name="T2" fmla="*/ 432 w 2"/>
                  <a:gd name="T3" fmla="*/ 0 h 2"/>
                  <a:gd name="T4" fmla="*/ 432 w 2"/>
                  <a:gd name="T5" fmla="*/ 432 h 2"/>
                  <a:gd name="T6" fmla="*/ 0 w 2"/>
                  <a:gd name="T7" fmla="*/ 432 h 2"/>
                  <a:gd name="T8" fmla="*/ 0 w 2"/>
                  <a:gd name="T9" fmla="*/ 216 h 2"/>
                  <a:gd name="T10" fmla="*/ 216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2"/>
                    </a:lnTo>
                    <a:lnTo>
                      <a:pt x="0" y="2"/>
                    </a:lnTo>
                    <a:lnTo>
                      <a:pt x="0" y="1"/>
                    </a:lnTo>
                    <a:lnTo>
                      <a:pt x="1"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38" name="Freeform 591"/>
              <p:cNvSpPr>
                <a:spLocks/>
              </p:cNvSpPr>
              <p:nvPr/>
            </p:nvSpPr>
            <p:spPr bwMode="auto">
              <a:xfrm>
                <a:off x="8389947" y="2067739"/>
                <a:ext cx="22095" cy="22094"/>
              </a:xfrm>
              <a:custGeom>
                <a:avLst/>
                <a:gdLst>
                  <a:gd name="T0" fmla="*/ 432 w 2"/>
                  <a:gd name="T1" fmla="*/ 0 h 2"/>
                  <a:gd name="T2" fmla="*/ 432 w 2"/>
                  <a:gd name="T3" fmla="*/ 0 h 2"/>
                  <a:gd name="T4" fmla="*/ 432 w 2"/>
                  <a:gd name="T5" fmla="*/ 432 h 2"/>
                  <a:gd name="T6" fmla="*/ 0 w 2"/>
                  <a:gd name="T7" fmla="*/ 432 h 2"/>
                  <a:gd name="T8" fmla="*/ 0 w 2"/>
                  <a:gd name="T9" fmla="*/ 216 h 2"/>
                  <a:gd name="T10" fmla="*/ 216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2"/>
                    </a:lnTo>
                    <a:lnTo>
                      <a:pt x="0" y="2"/>
                    </a:lnTo>
                    <a:lnTo>
                      <a:pt x="0" y="1"/>
                    </a:lnTo>
                    <a:lnTo>
                      <a:pt x="1"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39" name="Freeform 592"/>
              <p:cNvSpPr>
                <a:spLocks/>
              </p:cNvSpPr>
              <p:nvPr/>
            </p:nvSpPr>
            <p:spPr bwMode="auto">
              <a:xfrm>
                <a:off x="8378900" y="2100880"/>
                <a:ext cx="11048" cy="22094"/>
              </a:xfrm>
              <a:custGeom>
                <a:avLst/>
                <a:gdLst>
                  <a:gd name="T0" fmla="*/ 216 w 1"/>
                  <a:gd name="T1" fmla="*/ 0 h 2"/>
                  <a:gd name="T2" fmla="*/ 216 w 1"/>
                  <a:gd name="T3" fmla="*/ 216 h 2"/>
                  <a:gd name="T4" fmla="*/ 0 w 1"/>
                  <a:gd name="T5" fmla="*/ 432 h 2"/>
                  <a:gd name="T6" fmla="*/ 0 w 1"/>
                  <a:gd name="T7" fmla="*/ 432 h 2"/>
                  <a:gd name="T8" fmla="*/ 0 w 1"/>
                  <a:gd name="T9" fmla="*/ 0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40" name="Freeform 593"/>
              <p:cNvSpPr>
                <a:spLocks/>
              </p:cNvSpPr>
              <p:nvPr/>
            </p:nvSpPr>
            <p:spPr bwMode="auto">
              <a:xfrm>
                <a:off x="8378900" y="2100880"/>
                <a:ext cx="11048" cy="22094"/>
              </a:xfrm>
              <a:custGeom>
                <a:avLst/>
                <a:gdLst>
                  <a:gd name="T0" fmla="*/ 216 w 1"/>
                  <a:gd name="T1" fmla="*/ 0 h 2"/>
                  <a:gd name="T2" fmla="*/ 216 w 1"/>
                  <a:gd name="T3" fmla="*/ 216 h 2"/>
                  <a:gd name="T4" fmla="*/ 0 w 1"/>
                  <a:gd name="T5" fmla="*/ 432 h 2"/>
                  <a:gd name="T6" fmla="*/ 0 w 1"/>
                  <a:gd name="T7" fmla="*/ 432 h 2"/>
                  <a:gd name="T8" fmla="*/ 0 w 1"/>
                  <a:gd name="T9" fmla="*/ 0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41" name="Freeform 594"/>
              <p:cNvSpPr>
                <a:spLocks/>
              </p:cNvSpPr>
              <p:nvPr/>
            </p:nvSpPr>
            <p:spPr bwMode="auto">
              <a:xfrm>
                <a:off x="8356804" y="2134020"/>
                <a:ext cx="11048" cy="11047"/>
              </a:xfrm>
              <a:custGeom>
                <a:avLst/>
                <a:gdLst>
                  <a:gd name="T0" fmla="*/ 0 w 1"/>
                  <a:gd name="T1" fmla="*/ 0 h 1"/>
                  <a:gd name="T2" fmla="*/ 216 w 1"/>
                  <a:gd name="T3" fmla="*/ 0 h 1"/>
                  <a:gd name="T4" fmla="*/ 216 w 1"/>
                  <a:gd name="T5" fmla="*/ 0 h 1"/>
                  <a:gd name="T6" fmla="*/ 216 w 1"/>
                  <a:gd name="T7" fmla="*/ 0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42" name="Freeform 595"/>
              <p:cNvSpPr>
                <a:spLocks/>
              </p:cNvSpPr>
              <p:nvPr/>
            </p:nvSpPr>
            <p:spPr bwMode="auto">
              <a:xfrm>
                <a:off x="8356804" y="2134020"/>
                <a:ext cx="11048" cy="11047"/>
              </a:xfrm>
              <a:custGeom>
                <a:avLst/>
                <a:gdLst>
                  <a:gd name="T0" fmla="*/ 0 w 1"/>
                  <a:gd name="T1" fmla="*/ 0 h 1"/>
                  <a:gd name="T2" fmla="*/ 216 w 1"/>
                  <a:gd name="T3" fmla="*/ 0 h 1"/>
                  <a:gd name="T4" fmla="*/ 216 w 1"/>
                  <a:gd name="T5" fmla="*/ 0 h 1"/>
                  <a:gd name="T6" fmla="*/ 216 w 1"/>
                  <a:gd name="T7" fmla="*/ 0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43" name="Freeform 596"/>
              <p:cNvSpPr>
                <a:spLocks/>
              </p:cNvSpPr>
              <p:nvPr/>
            </p:nvSpPr>
            <p:spPr bwMode="auto">
              <a:xfrm>
                <a:off x="8334709" y="2156114"/>
                <a:ext cx="11048" cy="11047"/>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44" name="Freeform 597"/>
              <p:cNvSpPr>
                <a:spLocks/>
              </p:cNvSpPr>
              <p:nvPr/>
            </p:nvSpPr>
            <p:spPr bwMode="auto">
              <a:xfrm>
                <a:off x="8334709" y="2156114"/>
                <a:ext cx="11048" cy="11047"/>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45" name="Freeform 598"/>
              <p:cNvSpPr>
                <a:spLocks/>
              </p:cNvSpPr>
              <p:nvPr/>
            </p:nvSpPr>
            <p:spPr bwMode="auto">
              <a:xfrm>
                <a:off x="7495091" y="2907303"/>
                <a:ext cx="44190" cy="77328"/>
              </a:xfrm>
              <a:custGeom>
                <a:avLst/>
                <a:gdLst>
                  <a:gd name="T0" fmla="*/ 432 w 4"/>
                  <a:gd name="T1" fmla="*/ 0 h 7"/>
                  <a:gd name="T2" fmla="*/ 432 w 4"/>
                  <a:gd name="T3" fmla="*/ 0 h 7"/>
                  <a:gd name="T4" fmla="*/ 864 w 4"/>
                  <a:gd name="T5" fmla="*/ 0 h 7"/>
                  <a:gd name="T6" fmla="*/ 864 w 4"/>
                  <a:gd name="T7" fmla="*/ 648 h 7"/>
                  <a:gd name="T8" fmla="*/ 432 w 4"/>
                  <a:gd name="T9" fmla="*/ 864 h 7"/>
                  <a:gd name="T10" fmla="*/ 432 w 4"/>
                  <a:gd name="T11" fmla="*/ 1512 h 7"/>
                  <a:gd name="T12" fmla="*/ 216 w 4"/>
                  <a:gd name="T13" fmla="*/ 1512 h 7"/>
                  <a:gd name="T14" fmla="*/ 0 w 4"/>
                  <a:gd name="T15" fmla="*/ 1296 h 7"/>
                  <a:gd name="T16" fmla="*/ 0 w 4"/>
                  <a:gd name="T17" fmla="*/ 864 h 7"/>
                  <a:gd name="T18" fmla="*/ 432 w 4"/>
                  <a:gd name="T19" fmla="*/ 216 h 7"/>
                  <a:gd name="T20" fmla="*/ 432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7"/>
                  <a:gd name="T35" fmla="*/ 4 w 4"/>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7">
                    <a:moveTo>
                      <a:pt x="2" y="0"/>
                    </a:moveTo>
                    <a:lnTo>
                      <a:pt x="2" y="0"/>
                    </a:lnTo>
                    <a:lnTo>
                      <a:pt x="4" y="0"/>
                    </a:lnTo>
                    <a:lnTo>
                      <a:pt x="4" y="3"/>
                    </a:lnTo>
                    <a:lnTo>
                      <a:pt x="2" y="4"/>
                    </a:lnTo>
                    <a:lnTo>
                      <a:pt x="2" y="7"/>
                    </a:lnTo>
                    <a:lnTo>
                      <a:pt x="1" y="7"/>
                    </a:lnTo>
                    <a:lnTo>
                      <a:pt x="0" y="6"/>
                    </a:lnTo>
                    <a:lnTo>
                      <a:pt x="0" y="4"/>
                    </a:lnTo>
                    <a:lnTo>
                      <a:pt x="2"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46" name="Freeform 599"/>
              <p:cNvSpPr>
                <a:spLocks/>
              </p:cNvSpPr>
              <p:nvPr/>
            </p:nvSpPr>
            <p:spPr bwMode="auto">
              <a:xfrm>
                <a:off x="7495091" y="2907303"/>
                <a:ext cx="44190" cy="77328"/>
              </a:xfrm>
              <a:custGeom>
                <a:avLst/>
                <a:gdLst>
                  <a:gd name="T0" fmla="*/ 432 w 4"/>
                  <a:gd name="T1" fmla="*/ 0 h 7"/>
                  <a:gd name="T2" fmla="*/ 432 w 4"/>
                  <a:gd name="T3" fmla="*/ 0 h 7"/>
                  <a:gd name="T4" fmla="*/ 864 w 4"/>
                  <a:gd name="T5" fmla="*/ 0 h 7"/>
                  <a:gd name="T6" fmla="*/ 864 w 4"/>
                  <a:gd name="T7" fmla="*/ 648 h 7"/>
                  <a:gd name="T8" fmla="*/ 432 w 4"/>
                  <a:gd name="T9" fmla="*/ 864 h 7"/>
                  <a:gd name="T10" fmla="*/ 432 w 4"/>
                  <a:gd name="T11" fmla="*/ 1512 h 7"/>
                  <a:gd name="T12" fmla="*/ 216 w 4"/>
                  <a:gd name="T13" fmla="*/ 1512 h 7"/>
                  <a:gd name="T14" fmla="*/ 0 w 4"/>
                  <a:gd name="T15" fmla="*/ 1296 h 7"/>
                  <a:gd name="T16" fmla="*/ 0 w 4"/>
                  <a:gd name="T17" fmla="*/ 864 h 7"/>
                  <a:gd name="T18" fmla="*/ 432 w 4"/>
                  <a:gd name="T19" fmla="*/ 216 h 7"/>
                  <a:gd name="T20" fmla="*/ 432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7"/>
                  <a:gd name="T35" fmla="*/ 4 w 4"/>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7">
                    <a:moveTo>
                      <a:pt x="2" y="0"/>
                    </a:moveTo>
                    <a:lnTo>
                      <a:pt x="2" y="0"/>
                    </a:lnTo>
                    <a:lnTo>
                      <a:pt x="4" y="0"/>
                    </a:lnTo>
                    <a:lnTo>
                      <a:pt x="4" y="3"/>
                    </a:lnTo>
                    <a:lnTo>
                      <a:pt x="2" y="4"/>
                    </a:lnTo>
                    <a:lnTo>
                      <a:pt x="2" y="7"/>
                    </a:lnTo>
                    <a:lnTo>
                      <a:pt x="1" y="7"/>
                    </a:lnTo>
                    <a:lnTo>
                      <a:pt x="0" y="6"/>
                    </a:lnTo>
                    <a:lnTo>
                      <a:pt x="0" y="4"/>
                    </a:lnTo>
                    <a:lnTo>
                      <a:pt x="2"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47" name="Freeform 600"/>
              <p:cNvSpPr>
                <a:spLocks/>
              </p:cNvSpPr>
              <p:nvPr/>
            </p:nvSpPr>
            <p:spPr bwMode="auto">
              <a:xfrm>
                <a:off x="7196806" y="3039866"/>
                <a:ext cx="66286" cy="55235"/>
              </a:xfrm>
              <a:custGeom>
                <a:avLst/>
                <a:gdLst>
                  <a:gd name="T0" fmla="*/ 1296 w 6"/>
                  <a:gd name="T1" fmla="*/ 216 h 5"/>
                  <a:gd name="T2" fmla="*/ 1080 w 6"/>
                  <a:gd name="T3" fmla="*/ 0 h 5"/>
                  <a:gd name="T4" fmla="*/ 864 w 6"/>
                  <a:gd name="T5" fmla="*/ 0 h 5"/>
                  <a:gd name="T6" fmla="*/ 432 w 6"/>
                  <a:gd name="T7" fmla="*/ 216 h 5"/>
                  <a:gd name="T8" fmla="*/ 432 w 6"/>
                  <a:gd name="T9" fmla="*/ 216 h 5"/>
                  <a:gd name="T10" fmla="*/ 0 w 6"/>
                  <a:gd name="T11" fmla="*/ 432 h 5"/>
                  <a:gd name="T12" fmla="*/ 0 w 6"/>
                  <a:gd name="T13" fmla="*/ 864 h 5"/>
                  <a:gd name="T14" fmla="*/ 432 w 6"/>
                  <a:gd name="T15" fmla="*/ 1080 h 5"/>
                  <a:gd name="T16" fmla="*/ 648 w 6"/>
                  <a:gd name="T17" fmla="*/ 1080 h 5"/>
                  <a:gd name="T18" fmla="*/ 1080 w 6"/>
                  <a:gd name="T19" fmla="*/ 864 h 5"/>
                  <a:gd name="T20" fmla="*/ 1080 w 6"/>
                  <a:gd name="T21" fmla="*/ 432 h 5"/>
                  <a:gd name="T22" fmla="*/ 1296 w 6"/>
                  <a:gd name="T23" fmla="*/ 216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5"/>
                  <a:gd name="T38" fmla="*/ 6 w 6"/>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5">
                    <a:moveTo>
                      <a:pt x="6" y="1"/>
                    </a:moveTo>
                    <a:lnTo>
                      <a:pt x="5" y="0"/>
                    </a:lnTo>
                    <a:lnTo>
                      <a:pt x="4" y="0"/>
                    </a:lnTo>
                    <a:lnTo>
                      <a:pt x="2" y="1"/>
                    </a:lnTo>
                    <a:lnTo>
                      <a:pt x="0" y="2"/>
                    </a:lnTo>
                    <a:lnTo>
                      <a:pt x="0" y="4"/>
                    </a:lnTo>
                    <a:lnTo>
                      <a:pt x="2" y="5"/>
                    </a:lnTo>
                    <a:lnTo>
                      <a:pt x="3" y="5"/>
                    </a:lnTo>
                    <a:lnTo>
                      <a:pt x="5" y="4"/>
                    </a:lnTo>
                    <a:lnTo>
                      <a:pt x="5" y="2"/>
                    </a:lnTo>
                    <a:lnTo>
                      <a:pt x="6"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48" name="Freeform 601"/>
              <p:cNvSpPr>
                <a:spLocks/>
              </p:cNvSpPr>
              <p:nvPr/>
            </p:nvSpPr>
            <p:spPr bwMode="auto">
              <a:xfrm>
                <a:off x="7196806" y="3039866"/>
                <a:ext cx="66286" cy="55235"/>
              </a:xfrm>
              <a:custGeom>
                <a:avLst/>
                <a:gdLst>
                  <a:gd name="T0" fmla="*/ 1296 w 6"/>
                  <a:gd name="T1" fmla="*/ 216 h 5"/>
                  <a:gd name="T2" fmla="*/ 1080 w 6"/>
                  <a:gd name="T3" fmla="*/ 0 h 5"/>
                  <a:gd name="T4" fmla="*/ 864 w 6"/>
                  <a:gd name="T5" fmla="*/ 0 h 5"/>
                  <a:gd name="T6" fmla="*/ 432 w 6"/>
                  <a:gd name="T7" fmla="*/ 216 h 5"/>
                  <a:gd name="T8" fmla="*/ 432 w 6"/>
                  <a:gd name="T9" fmla="*/ 216 h 5"/>
                  <a:gd name="T10" fmla="*/ 0 w 6"/>
                  <a:gd name="T11" fmla="*/ 432 h 5"/>
                  <a:gd name="T12" fmla="*/ 0 w 6"/>
                  <a:gd name="T13" fmla="*/ 864 h 5"/>
                  <a:gd name="T14" fmla="*/ 432 w 6"/>
                  <a:gd name="T15" fmla="*/ 1080 h 5"/>
                  <a:gd name="T16" fmla="*/ 648 w 6"/>
                  <a:gd name="T17" fmla="*/ 1080 h 5"/>
                  <a:gd name="T18" fmla="*/ 1080 w 6"/>
                  <a:gd name="T19" fmla="*/ 864 h 5"/>
                  <a:gd name="T20" fmla="*/ 1080 w 6"/>
                  <a:gd name="T21" fmla="*/ 432 h 5"/>
                  <a:gd name="T22" fmla="*/ 1296 w 6"/>
                  <a:gd name="T23" fmla="*/ 216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5"/>
                  <a:gd name="T38" fmla="*/ 6 w 6"/>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5">
                    <a:moveTo>
                      <a:pt x="6" y="1"/>
                    </a:moveTo>
                    <a:lnTo>
                      <a:pt x="5" y="0"/>
                    </a:lnTo>
                    <a:lnTo>
                      <a:pt x="4" y="0"/>
                    </a:lnTo>
                    <a:lnTo>
                      <a:pt x="2" y="1"/>
                    </a:lnTo>
                    <a:lnTo>
                      <a:pt x="0" y="2"/>
                    </a:lnTo>
                    <a:lnTo>
                      <a:pt x="0" y="4"/>
                    </a:lnTo>
                    <a:lnTo>
                      <a:pt x="2" y="5"/>
                    </a:lnTo>
                    <a:lnTo>
                      <a:pt x="3" y="5"/>
                    </a:lnTo>
                    <a:lnTo>
                      <a:pt x="5" y="4"/>
                    </a:lnTo>
                    <a:lnTo>
                      <a:pt x="5" y="2"/>
                    </a:lnTo>
                    <a:lnTo>
                      <a:pt x="6"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49" name="Freeform 602"/>
              <p:cNvSpPr>
                <a:spLocks/>
              </p:cNvSpPr>
              <p:nvPr/>
            </p:nvSpPr>
            <p:spPr bwMode="auto">
              <a:xfrm>
                <a:off x="7716043" y="2807881"/>
                <a:ext cx="22095" cy="11047"/>
              </a:xfrm>
              <a:custGeom>
                <a:avLst/>
                <a:gdLst>
                  <a:gd name="T0" fmla="*/ 432 w 2"/>
                  <a:gd name="T1" fmla="*/ 0 h 1"/>
                  <a:gd name="T2" fmla="*/ 216 w 2"/>
                  <a:gd name="T3" fmla="*/ 0 h 1"/>
                  <a:gd name="T4" fmla="*/ 0 w 2"/>
                  <a:gd name="T5" fmla="*/ 216 h 1"/>
                  <a:gd name="T6" fmla="*/ 0 w 2"/>
                  <a:gd name="T7" fmla="*/ 216 h 1"/>
                  <a:gd name="T8" fmla="*/ 216 w 2"/>
                  <a:gd name="T9" fmla="*/ 216 h 1"/>
                  <a:gd name="T10" fmla="*/ 432 w 2"/>
                  <a:gd name="T11" fmla="*/ 216 h 1"/>
                  <a:gd name="T12" fmla="*/ 432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2" y="0"/>
                    </a:moveTo>
                    <a:lnTo>
                      <a:pt x="1" y="0"/>
                    </a:lnTo>
                    <a:lnTo>
                      <a:pt x="0" y="1"/>
                    </a:lnTo>
                    <a:lnTo>
                      <a:pt x="1" y="1"/>
                    </a:lnTo>
                    <a:lnTo>
                      <a:pt x="2"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50" name="Freeform 603"/>
              <p:cNvSpPr>
                <a:spLocks/>
              </p:cNvSpPr>
              <p:nvPr/>
            </p:nvSpPr>
            <p:spPr bwMode="auto">
              <a:xfrm>
                <a:off x="7716043" y="2807881"/>
                <a:ext cx="22095" cy="11047"/>
              </a:xfrm>
              <a:custGeom>
                <a:avLst/>
                <a:gdLst>
                  <a:gd name="T0" fmla="*/ 432 w 2"/>
                  <a:gd name="T1" fmla="*/ 0 h 1"/>
                  <a:gd name="T2" fmla="*/ 216 w 2"/>
                  <a:gd name="T3" fmla="*/ 0 h 1"/>
                  <a:gd name="T4" fmla="*/ 0 w 2"/>
                  <a:gd name="T5" fmla="*/ 216 h 1"/>
                  <a:gd name="T6" fmla="*/ 0 w 2"/>
                  <a:gd name="T7" fmla="*/ 216 h 1"/>
                  <a:gd name="T8" fmla="*/ 216 w 2"/>
                  <a:gd name="T9" fmla="*/ 216 h 1"/>
                  <a:gd name="T10" fmla="*/ 432 w 2"/>
                  <a:gd name="T11" fmla="*/ 216 h 1"/>
                  <a:gd name="T12" fmla="*/ 432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2" y="0"/>
                    </a:moveTo>
                    <a:lnTo>
                      <a:pt x="1" y="0"/>
                    </a:lnTo>
                    <a:lnTo>
                      <a:pt x="0" y="1"/>
                    </a:lnTo>
                    <a:lnTo>
                      <a:pt x="1" y="1"/>
                    </a:lnTo>
                    <a:lnTo>
                      <a:pt x="2"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51" name="Rectangle 604"/>
              <p:cNvSpPr>
                <a:spLocks noChangeArrowheads="1"/>
              </p:cNvSpPr>
              <p:nvPr/>
            </p:nvSpPr>
            <p:spPr bwMode="auto">
              <a:xfrm>
                <a:off x="7716043" y="2829975"/>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52" name="Rectangle 605"/>
              <p:cNvSpPr>
                <a:spLocks noChangeArrowheads="1"/>
              </p:cNvSpPr>
              <p:nvPr/>
            </p:nvSpPr>
            <p:spPr bwMode="auto">
              <a:xfrm>
                <a:off x="7716043" y="2829975"/>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53" name="Freeform 606"/>
              <p:cNvSpPr>
                <a:spLocks/>
              </p:cNvSpPr>
              <p:nvPr/>
            </p:nvSpPr>
            <p:spPr bwMode="auto">
              <a:xfrm>
                <a:off x="7682900" y="2863116"/>
                <a:ext cx="22095" cy="11047"/>
              </a:xfrm>
              <a:custGeom>
                <a:avLst/>
                <a:gdLst>
                  <a:gd name="T0" fmla="*/ 216 w 2"/>
                  <a:gd name="T1" fmla="*/ 216 h 1"/>
                  <a:gd name="T2" fmla="*/ 216 w 2"/>
                  <a:gd name="T3" fmla="*/ 0 h 1"/>
                  <a:gd name="T4" fmla="*/ 432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1" y="0"/>
                    </a:lnTo>
                    <a:lnTo>
                      <a:pt x="2" y="0"/>
                    </a:lnTo>
                    <a:lnTo>
                      <a:pt x="1" y="1"/>
                    </a:lnTo>
                    <a:lnTo>
                      <a:pt x="0"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54" name="Freeform 607"/>
              <p:cNvSpPr>
                <a:spLocks/>
              </p:cNvSpPr>
              <p:nvPr/>
            </p:nvSpPr>
            <p:spPr bwMode="auto">
              <a:xfrm>
                <a:off x="7682900" y="2863116"/>
                <a:ext cx="22095" cy="11047"/>
              </a:xfrm>
              <a:custGeom>
                <a:avLst/>
                <a:gdLst>
                  <a:gd name="T0" fmla="*/ 216 w 2"/>
                  <a:gd name="T1" fmla="*/ 216 h 1"/>
                  <a:gd name="T2" fmla="*/ 216 w 2"/>
                  <a:gd name="T3" fmla="*/ 0 h 1"/>
                  <a:gd name="T4" fmla="*/ 432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1" y="0"/>
                    </a:lnTo>
                    <a:lnTo>
                      <a:pt x="2" y="0"/>
                    </a:lnTo>
                    <a:lnTo>
                      <a:pt x="1" y="1"/>
                    </a:lnTo>
                    <a:lnTo>
                      <a:pt x="0"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55" name="Freeform 608"/>
              <p:cNvSpPr>
                <a:spLocks/>
              </p:cNvSpPr>
              <p:nvPr/>
            </p:nvSpPr>
            <p:spPr bwMode="auto">
              <a:xfrm>
                <a:off x="7616615" y="2907303"/>
                <a:ext cx="11048" cy="11047"/>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56" name="Freeform 609"/>
              <p:cNvSpPr>
                <a:spLocks/>
              </p:cNvSpPr>
              <p:nvPr/>
            </p:nvSpPr>
            <p:spPr bwMode="auto">
              <a:xfrm>
                <a:off x="7616615" y="2907303"/>
                <a:ext cx="11048" cy="11047"/>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57" name="Freeform 610"/>
              <p:cNvSpPr>
                <a:spLocks/>
              </p:cNvSpPr>
              <p:nvPr/>
            </p:nvSpPr>
            <p:spPr bwMode="auto">
              <a:xfrm>
                <a:off x="7594519" y="2918350"/>
                <a:ext cx="11048" cy="11047"/>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58" name="Freeform 611"/>
              <p:cNvSpPr>
                <a:spLocks/>
              </p:cNvSpPr>
              <p:nvPr/>
            </p:nvSpPr>
            <p:spPr bwMode="auto">
              <a:xfrm>
                <a:off x="7594519" y="2918350"/>
                <a:ext cx="11048" cy="11047"/>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59" name="Rectangle 612"/>
              <p:cNvSpPr>
                <a:spLocks noChangeArrowheads="1"/>
              </p:cNvSpPr>
              <p:nvPr/>
            </p:nvSpPr>
            <p:spPr bwMode="auto">
              <a:xfrm>
                <a:off x="7583472" y="2929397"/>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60" name="Rectangle 613"/>
              <p:cNvSpPr>
                <a:spLocks noChangeArrowheads="1"/>
              </p:cNvSpPr>
              <p:nvPr/>
            </p:nvSpPr>
            <p:spPr bwMode="auto">
              <a:xfrm>
                <a:off x="7583472" y="2929397"/>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361" name="Freeform 614"/>
              <p:cNvSpPr>
                <a:spLocks/>
              </p:cNvSpPr>
              <p:nvPr/>
            </p:nvSpPr>
            <p:spPr bwMode="auto">
              <a:xfrm>
                <a:off x="6854330" y="3426508"/>
                <a:ext cx="276190" cy="276173"/>
              </a:xfrm>
              <a:custGeom>
                <a:avLst/>
                <a:gdLst>
                  <a:gd name="T0" fmla="*/ 0 w 25"/>
                  <a:gd name="T1" fmla="*/ 0 h 25"/>
                  <a:gd name="T2" fmla="*/ 432 w 25"/>
                  <a:gd name="T3" fmla="*/ 0 h 25"/>
                  <a:gd name="T4" fmla="*/ 1080 w 25"/>
                  <a:gd name="T5" fmla="*/ 216 h 25"/>
                  <a:gd name="T6" fmla="*/ 1296 w 25"/>
                  <a:gd name="T7" fmla="*/ 216 h 25"/>
                  <a:gd name="T8" fmla="*/ 1512 w 25"/>
                  <a:gd name="T9" fmla="*/ 432 h 25"/>
                  <a:gd name="T10" fmla="*/ 1512 w 25"/>
                  <a:gd name="T11" fmla="*/ 648 h 25"/>
                  <a:gd name="T12" fmla="*/ 1728 w 25"/>
                  <a:gd name="T13" fmla="*/ 648 h 25"/>
                  <a:gd name="T14" fmla="*/ 1944 w 25"/>
                  <a:gd name="T15" fmla="*/ 1080 h 25"/>
                  <a:gd name="T16" fmla="*/ 2376 w 25"/>
                  <a:gd name="T17" fmla="*/ 1080 h 25"/>
                  <a:gd name="T18" fmla="*/ 2592 w 25"/>
                  <a:gd name="T19" fmla="*/ 1728 h 25"/>
                  <a:gd name="T20" fmla="*/ 2808 w 25"/>
                  <a:gd name="T21" fmla="*/ 1728 h 25"/>
                  <a:gd name="T22" fmla="*/ 3240 w 25"/>
                  <a:gd name="T23" fmla="*/ 2160 h 25"/>
                  <a:gd name="T24" fmla="*/ 3456 w 25"/>
                  <a:gd name="T25" fmla="*/ 2376 h 25"/>
                  <a:gd name="T26" fmla="*/ 3888 w 25"/>
                  <a:gd name="T27" fmla="*/ 2592 h 25"/>
                  <a:gd name="T28" fmla="*/ 4104 w 25"/>
                  <a:gd name="T29" fmla="*/ 2592 h 25"/>
                  <a:gd name="T30" fmla="*/ 4320 w 25"/>
                  <a:gd name="T31" fmla="*/ 2808 h 25"/>
                  <a:gd name="T32" fmla="*/ 4320 w 25"/>
                  <a:gd name="T33" fmla="*/ 3024 h 25"/>
                  <a:gd name="T34" fmla="*/ 4536 w 25"/>
                  <a:gd name="T35" fmla="*/ 3240 h 25"/>
                  <a:gd name="T36" fmla="*/ 4752 w 25"/>
                  <a:gd name="T37" fmla="*/ 3888 h 25"/>
                  <a:gd name="T38" fmla="*/ 4968 w 25"/>
                  <a:gd name="T39" fmla="*/ 3888 h 25"/>
                  <a:gd name="T40" fmla="*/ 5400 w 25"/>
                  <a:gd name="T41" fmla="*/ 4320 h 25"/>
                  <a:gd name="T42" fmla="*/ 5400 w 25"/>
                  <a:gd name="T43" fmla="*/ 5400 h 25"/>
                  <a:gd name="T44" fmla="*/ 5184 w 25"/>
                  <a:gd name="T45" fmla="*/ 5400 h 25"/>
                  <a:gd name="T46" fmla="*/ 4536 w 25"/>
                  <a:gd name="T47" fmla="*/ 5184 h 25"/>
                  <a:gd name="T48" fmla="*/ 4104 w 25"/>
                  <a:gd name="T49" fmla="*/ 5184 h 25"/>
                  <a:gd name="T50" fmla="*/ 3240 w 25"/>
                  <a:gd name="T51" fmla="*/ 4320 h 25"/>
                  <a:gd name="T52" fmla="*/ 2808 w 25"/>
                  <a:gd name="T53" fmla="*/ 3672 h 25"/>
                  <a:gd name="T54" fmla="*/ 2808 w 25"/>
                  <a:gd name="T55" fmla="*/ 3240 h 25"/>
                  <a:gd name="T56" fmla="*/ 2160 w 25"/>
                  <a:gd name="T57" fmla="*/ 2592 h 25"/>
                  <a:gd name="T58" fmla="*/ 1944 w 25"/>
                  <a:gd name="T59" fmla="*/ 2592 h 25"/>
                  <a:gd name="T60" fmla="*/ 1728 w 25"/>
                  <a:gd name="T61" fmla="*/ 1944 h 25"/>
                  <a:gd name="T62" fmla="*/ 1512 w 25"/>
                  <a:gd name="T63" fmla="*/ 1512 h 25"/>
                  <a:gd name="T64" fmla="*/ 1080 w 25"/>
                  <a:gd name="T65" fmla="*/ 1512 h 25"/>
                  <a:gd name="T66" fmla="*/ 1080 w 25"/>
                  <a:gd name="T67" fmla="*/ 1080 h 25"/>
                  <a:gd name="T68" fmla="*/ 864 w 25"/>
                  <a:gd name="T69" fmla="*/ 864 h 25"/>
                  <a:gd name="T70" fmla="*/ 432 w 25"/>
                  <a:gd name="T71" fmla="*/ 864 h 25"/>
                  <a:gd name="T72" fmla="*/ 0 w 25"/>
                  <a:gd name="T73" fmla="*/ 216 h 25"/>
                  <a:gd name="T74" fmla="*/ 0 w 25"/>
                  <a:gd name="T75" fmla="*/ 0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
                  <a:gd name="T115" fmla="*/ 0 h 25"/>
                  <a:gd name="T116" fmla="*/ 25 w 25"/>
                  <a:gd name="T117" fmla="*/ 25 h 2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 h="25">
                    <a:moveTo>
                      <a:pt x="0" y="0"/>
                    </a:moveTo>
                    <a:lnTo>
                      <a:pt x="2" y="0"/>
                    </a:lnTo>
                    <a:lnTo>
                      <a:pt x="5" y="1"/>
                    </a:lnTo>
                    <a:lnTo>
                      <a:pt x="6" y="1"/>
                    </a:lnTo>
                    <a:lnTo>
                      <a:pt x="7" y="2"/>
                    </a:lnTo>
                    <a:lnTo>
                      <a:pt x="7" y="3"/>
                    </a:lnTo>
                    <a:lnTo>
                      <a:pt x="8" y="3"/>
                    </a:lnTo>
                    <a:lnTo>
                      <a:pt x="9" y="5"/>
                    </a:lnTo>
                    <a:lnTo>
                      <a:pt x="11" y="5"/>
                    </a:lnTo>
                    <a:lnTo>
                      <a:pt x="12" y="8"/>
                    </a:lnTo>
                    <a:lnTo>
                      <a:pt x="13" y="8"/>
                    </a:lnTo>
                    <a:lnTo>
                      <a:pt x="15" y="10"/>
                    </a:lnTo>
                    <a:lnTo>
                      <a:pt x="16" y="11"/>
                    </a:lnTo>
                    <a:lnTo>
                      <a:pt x="18" y="12"/>
                    </a:lnTo>
                    <a:lnTo>
                      <a:pt x="19" y="12"/>
                    </a:lnTo>
                    <a:lnTo>
                      <a:pt x="20" y="13"/>
                    </a:lnTo>
                    <a:lnTo>
                      <a:pt x="20" y="14"/>
                    </a:lnTo>
                    <a:lnTo>
                      <a:pt x="21" y="15"/>
                    </a:lnTo>
                    <a:lnTo>
                      <a:pt x="22" y="18"/>
                    </a:lnTo>
                    <a:lnTo>
                      <a:pt x="23" y="18"/>
                    </a:lnTo>
                    <a:lnTo>
                      <a:pt x="25" y="20"/>
                    </a:lnTo>
                    <a:lnTo>
                      <a:pt x="25" y="25"/>
                    </a:lnTo>
                    <a:lnTo>
                      <a:pt x="24" y="25"/>
                    </a:lnTo>
                    <a:lnTo>
                      <a:pt x="21" y="24"/>
                    </a:lnTo>
                    <a:lnTo>
                      <a:pt x="19" y="24"/>
                    </a:lnTo>
                    <a:lnTo>
                      <a:pt x="15" y="20"/>
                    </a:lnTo>
                    <a:lnTo>
                      <a:pt x="13" y="17"/>
                    </a:lnTo>
                    <a:lnTo>
                      <a:pt x="13" y="15"/>
                    </a:lnTo>
                    <a:lnTo>
                      <a:pt x="10" y="12"/>
                    </a:lnTo>
                    <a:lnTo>
                      <a:pt x="9" y="12"/>
                    </a:lnTo>
                    <a:lnTo>
                      <a:pt x="8" y="9"/>
                    </a:lnTo>
                    <a:lnTo>
                      <a:pt x="7" y="7"/>
                    </a:lnTo>
                    <a:lnTo>
                      <a:pt x="5" y="7"/>
                    </a:lnTo>
                    <a:lnTo>
                      <a:pt x="5" y="5"/>
                    </a:lnTo>
                    <a:lnTo>
                      <a:pt x="4" y="4"/>
                    </a:lnTo>
                    <a:lnTo>
                      <a:pt x="2" y="4"/>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62" name="Freeform 615"/>
              <p:cNvSpPr>
                <a:spLocks/>
              </p:cNvSpPr>
              <p:nvPr/>
            </p:nvSpPr>
            <p:spPr bwMode="auto">
              <a:xfrm>
                <a:off x="6854330" y="3426508"/>
                <a:ext cx="276190" cy="276173"/>
              </a:xfrm>
              <a:custGeom>
                <a:avLst/>
                <a:gdLst>
                  <a:gd name="T0" fmla="*/ 0 w 25"/>
                  <a:gd name="T1" fmla="*/ 0 h 25"/>
                  <a:gd name="T2" fmla="*/ 432 w 25"/>
                  <a:gd name="T3" fmla="*/ 0 h 25"/>
                  <a:gd name="T4" fmla="*/ 1080 w 25"/>
                  <a:gd name="T5" fmla="*/ 216 h 25"/>
                  <a:gd name="T6" fmla="*/ 1296 w 25"/>
                  <a:gd name="T7" fmla="*/ 216 h 25"/>
                  <a:gd name="T8" fmla="*/ 1512 w 25"/>
                  <a:gd name="T9" fmla="*/ 432 h 25"/>
                  <a:gd name="T10" fmla="*/ 1512 w 25"/>
                  <a:gd name="T11" fmla="*/ 648 h 25"/>
                  <a:gd name="T12" fmla="*/ 1728 w 25"/>
                  <a:gd name="T13" fmla="*/ 648 h 25"/>
                  <a:gd name="T14" fmla="*/ 1944 w 25"/>
                  <a:gd name="T15" fmla="*/ 1080 h 25"/>
                  <a:gd name="T16" fmla="*/ 2376 w 25"/>
                  <a:gd name="T17" fmla="*/ 1080 h 25"/>
                  <a:gd name="T18" fmla="*/ 2592 w 25"/>
                  <a:gd name="T19" fmla="*/ 1728 h 25"/>
                  <a:gd name="T20" fmla="*/ 2808 w 25"/>
                  <a:gd name="T21" fmla="*/ 1728 h 25"/>
                  <a:gd name="T22" fmla="*/ 3240 w 25"/>
                  <a:gd name="T23" fmla="*/ 2160 h 25"/>
                  <a:gd name="T24" fmla="*/ 3456 w 25"/>
                  <a:gd name="T25" fmla="*/ 2376 h 25"/>
                  <a:gd name="T26" fmla="*/ 3888 w 25"/>
                  <a:gd name="T27" fmla="*/ 2592 h 25"/>
                  <a:gd name="T28" fmla="*/ 4104 w 25"/>
                  <a:gd name="T29" fmla="*/ 2592 h 25"/>
                  <a:gd name="T30" fmla="*/ 4320 w 25"/>
                  <a:gd name="T31" fmla="*/ 2808 h 25"/>
                  <a:gd name="T32" fmla="*/ 4320 w 25"/>
                  <a:gd name="T33" fmla="*/ 3024 h 25"/>
                  <a:gd name="T34" fmla="*/ 4536 w 25"/>
                  <a:gd name="T35" fmla="*/ 3240 h 25"/>
                  <a:gd name="T36" fmla="*/ 4752 w 25"/>
                  <a:gd name="T37" fmla="*/ 3888 h 25"/>
                  <a:gd name="T38" fmla="*/ 4968 w 25"/>
                  <a:gd name="T39" fmla="*/ 3888 h 25"/>
                  <a:gd name="T40" fmla="*/ 5400 w 25"/>
                  <a:gd name="T41" fmla="*/ 4320 h 25"/>
                  <a:gd name="T42" fmla="*/ 5400 w 25"/>
                  <a:gd name="T43" fmla="*/ 5400 h 25"/>
                  <a:gd name="T44" fmla="*/ 5184 w 25"/>
                  <a:gd name="T45" fmla="*/ 5400 h 25"/>
                  <a:gd name="T46" fmla="*/ 4536 w 25"/>
                  <a:gd name="T47" fmla="*/ 5184 h 25"/>
                  <a:gd name="T48" fmla="*/ 4104 w 25"/>
                  <a:gd name="T49" fmla="*/ 5184 h 25"/>
                  <a:gd name="T50" fmla="*/ 3240 w 25"/>
                  <a:gd name="T51" fmla="*/ 4320 h 25"/>
                  <a:gd name="T52" fmla="*/ 2808 w 25"/>
                  <a:gd name="T53" fmla="*/ 3672 h 25"/>
                  <a:gd name="T54" fmla="*/ 2808 w 25"/>
                  <a:gd name="T55" fmla="*/ 3240 h 25"/>
                  <a:gd name="T56" fmla="*/ 2160 w 25"/>
                  <a:gd name="T57" fmla="*/ 2592 h 25"/>
                  <a:gd name="T58" fmla="*/ 1944 w 25"/>
                  <a:gd name="T59" fmla="*/ 2592 h 25"/>
                  <a:gd name="T60" fmla="*/ 1728 w 25"/>
                  <a:gd name="T61" fmla="*/ 1944 h 25"/>
                  <a:gd name="T62" fmla="*/ 1512 w 25"/>
                  <a:gd name="T63" fmla="*/ 1512 h 25"/>
                  <a:gd name="T64" fmla="*/ 1080 w 25"/>
                  <a:gd name="T65" fmla="*/ 1512 h 25"/>
                  <a:gd name="T66" fmla="*/ 1080 w 25"/>
                  <a:gd name="T67" fmla="*/ 1080 h 25"/>
                  <a:gd name="T68" fmla="*/ 864 w 25"/>
                  <a:gd name="T69" fmla="*/ 864 h 25"/>
                  <a:gd name="T70" fmla="*/ 432 w 25"/>
                  <a:gd name="T71" fmla="*/ 864 h 25"/>
                  <a:gd name="T72" fmla="*/ 0 w 25"/>
                  <a:gd name="T73" fmla="*/ 216 h 25"/>
                  <a:gd name="T74" fmla="*/ 0 w 25"/>
                  <a:gd name="T75" fmla="*/ 0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
                  <a:gd name="T115" fmla="*/ 0 h 25"/>
                  <a:gd name="T116" fmla="*/ 25 w 25"/>
                  <a:gd name="T117" fmla="*/ 25 h 2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 h="25">
                    <a:moveTo>
                      <a:pt x="0" y="0"/>
                    </a:moveTo>
                    <a:lnTo>
                      <a:pt x="2" y="0"/>
                    </a:lnTo>
                    <a:lnTo>
                      <a:pt x="5" y="1"/>
                    </a:lnTo>
                    <a:lnTo>
                      <a:pt x="6" y="1"/>
                    </a:lnTo>
                    <a:lnTo>
                      <a:pt x="7" y="2"/>
                    </a:lnTo>
                    <a:lnTo>
                      <a:pt x="7" y="3"/>
                    </a:lnTo>
                    <a:lnTo>
                      <a:pt x="8" y="3"/>
                    </a:lnTo>
                    <a:lnTo>
                      <a:pt x="9" y="5"/>
                    </a:lnTo>
                    <a:lnTo>
                      <a:pt x="11" y="5"/>
                    </a:lnTo>
                    <a:lnTo>
                      <a:pt x="12" y="8"/>
                    </a:lnTo>
                    <a:lnTo>
                      <a:pt x="13" y="8"/>
                    </a:lnTo>
                    <a:lnTo>
                      <a:pt x="15" y="10"/>
                    </a:lnTo>
                    <a:lnTo>
                      <a:pt x="16" y="11"/>
                    </a:lnTo>
                    <a:lnTo>
                      <a:pt x="18" y="12"/>
                    </a:lnTo>
                    <a:lnTo>
                      <a:pt x="19" y="12"/>
                    </a:lnTo>
                    <a:lnTo>
                      <a:pt x="20" y="13"/>
                    </a:lnTo>
                    <a:lnTo>
                      <a:pt x="20" y="14"/>
                    </a:lnTo>
                    <a:lnTo>
                      <a:pt x="21" y="15"/>
                    </a:lnTo>
                    <a:lnTo>
                      <a:pt x="22" y="18"/>
                    </a:lnTo>
                    <a:lnTo>
                      <a:pt x="23" y="18"/>
                    </a:lnTo>
                    <a:lnTo>
                      <a:pt x="25" y="20"/>
                    </a:lnTo>
                    <a:lnTo>
                      <a:pt x="25" y="25"/>
                    </a:lnTo>
                    <a:lnTo>
                      <a:pt x="24" y="25"/>
                    </a:lnTo>
                    <a:lnTo>
                      <a:pt x="21" y="24"/>
                    </a:lnTo>
                    <a:lnTo>
                      <a:pt x="19" y="24"/>
                    </a:lnTo>
                    <a:lnTo>
                      <a:pt x="15" y="20"/>
                    </a:lnTo>
                    <a:lnTo>
                      <a:pt x="13" y="17"/>
                    </a:lnTo>
                    <a:lnTo>
                      <a:pt x="13" y="15"/>
                    </a:lnTo>
                    <a:lnTo>
                      <a:pt x="10" y="12"/>
                    </a:lnTo>
                    <a:lnTo>
                      <a:pt x="9" y="12"/>
                    </a:lnTo>
                    <a:lnTo>
                      <a:pt x="8" y="9"/>
                    </a:lnTo>
                    <a:lnTo>
                      <a:pt x="7" y="7"/>
                    </a:lnTo>
                    <a:lnTo>
                      <a:pt x="5" y="7"/>
                    </a:lnTo>
                    <a:lnTo>
                      <a:pt x="5" y="5"/>
                    </a:lnTo>
                    <a:lnTo>
                      <a:pt x="4" y="4"/>
                    </a:lnTo>
                    <a:lnTo>
                      <a:pt x="2" y="4"/>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63" name="Freeform 616"/>
              <p:cNvSpPr>
                <a:spLocks/>
              </p:cNvSpPr>
              <p:nvPr/>
            </p:nvSpPr>
            <p:spPr bwMode="auto">
              <a:xfrm>
                <a:off x="7108425" y="3603258"/>
                <a:ext cx="44190" cy="33141"/>
              </a:xfrm>
              <a:custGeom>
                <a:avLst/>
                <a:gdLst>
                  <a:gd name="T0" fmla="*/ 0 w 4"/>
                  <a:gd name="T1" fmla="*/ 216 h 3"/>
                  <a:gd name="T2" fmla="*/ 216 w 4"/>
                  <a:gd name="T3" fmla="*/ 216 h 3"/>
                  <a:gd name="T4" fmla="*/ 648 w 4"/>
                  <a:gd name="T5" fmla="*/ 648 h 3"/>
                  <a:gd name="T6" fmla="*/ 864 w 4"/>
                  <a:gd name="T7" fmla="*/ 648 h 3"/>
                  <a:gd name="T8" fmla="*/ 432 w 4"/>
                  <a:gd name="T9" fmla="*/ 0 h 3"/>
                  <a:gd name="T10" fmla="*/ 0 w 4"/>
                  <a:gd name="T11" fmla="*/ 0 h 3"/>
                  <a:gd name="T12" fmla="*/ 0 w 4"/>
                  <a:gd name="T13" fmla="*/ 216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1" y="1"/>
                    </a:lnTo>
                    <a:lnTo>
                      <a:pt x="3" y="3"/>
                    </a:lnTo>
                    <a:lnTo>
                      <a:pt x="4" y="3"/>
                    </a:lnTo>
                    <a:lnTo>
                      <a:pt x="2" y="0"/>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64" name="Freeform 617"/>
              <p:cNvSpPr>
                <a:spLocks/>
              </p:cNvSpPr>
              <p:nvPr/>
            </p:nvSpPr>
            <p:spPr bwMode="auto">
              <a:xfrm>
                <a:off x="7108425" y="3603258"/>
                <a:ext cx="44190" cy="33141"/>
              </a:xfrm>
              <a:custGeom>
                <a:avLst/>
                <a:gdLst>
                  <a:gd name="T0" fmla="*/ 0 w 4"/>
                  <a:gd name="T1" fmla="*/ 216 h 3"/>
                  <a:gd name="T2" fmla="*/ 216 w 4"/>
                  <a:gd name="T3" fmla="*/ 216 h 3"/>
                  <a:gd name="T4" fmla="*/ 648 w 4"/>
                  <a:gd name="T5" fmla="*/ 648 h 3"/>
                  <a:gd name="T6" fmla="*/ 864 w 4"/>
                  <a:gd name="T7" fmla="*/ 648 h 3"/>
                  <a:gd name="T8" fmla="*/ 432 w 4"/>
                  <a:gd name="T9" fmla="*/ 0 h 3"/>
                  <a:gd name="T10" fmla="*/ 0 w 4"/>
                  <a:gd name="T11" fmla="*/ 0 h 3"/>
                  <a:gd name="T12" fmla="*/ 0 w 4"/>
                  <a:gd name="T13" fmla="*/ 216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1" y="1"/>
                    </a:lnTo>
                    <a:lnTo>
                      <a:pt x="3" y="3"/>
                    </a:lnTo>
                    <a:lnTo>
                      <a:pt x="4" y="3"/>
                    </a:lnTo>
                    <a:lnTo>
                      <a:pt x="2" y="0"/>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65" name="Freeform 618"/>
              <p:cNvSpPr>
                <a:spLocks/>
              </p:cNvSpPr>
              <p:nvPr/>
            </p:nvSpPr>
            <p:spPr bwMode="auto">
              <a:xfrm>
                <a:off x="7174710" y="3625352"/>
                <a:ext cx="22095" cy="22094"/>
              </a:xfrm>
              <a:custGeom>
                <a:avLst/>
                <a:gdLst>
                  <a:gd name="T0" fmla="*/ 0 w 2"/>
                  <a:gd name="T1" fmla="*/ 216 h 2"/>
                  <a:gd name="T2" fmla="*/ 0 w 2"/>
                  <a:gd name="T3" fmla="*/ 0 h 2"/>
                  <a:gd name="T4" fmla="*/ 216 w 2"/>
                  <a:gd name="T5" fmla="*/ 0 h 2"/>
                  <a:gd name="T6" fmla="*/ 432 w 2"/>
                  <a:gd name="T7" fmla="*/ 216 h 2"/>
                  <a:gd name="T8" fmla="*/ 216 w 2"/>
                  <a:gd name="T9" fmla="*/ 216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1"/>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66" name="Freeform 619"/>
              <p:cNvSpPr>
                <a:spLocks/>
              </p:cNvSpPr>
              <p:nvPr/>
            </p:nvSpPr>
            <p:spPr bwMode="auto">
              <a:xfrm>
                <a:off x="7174710" y="3625352"/>
                <a:ext cx="22095" cy="22094"/>
              </a:xfrm>
              <a:custGeom>
                <a:avLst/>
                <a:gdLst>
                  <a:gd name="T0" fmla="*/ 0 w 2"/>
                  <a:gd name="T1" fmla="*/ 216 h 2"/>
                  <a:gd name="T2" fmla="*/ 0 w 2"/>
                  <a:gd name="T3" fmla="*/ 0 h 2"/>
                  <a:gd name="T4" fmla="*/ 216 w 2"/>
                  <a:gd name="T5" fmla="*/ 0 h 2"/>
                  <a:gd name="T6" fmla="*/ 432 w 2"/>
                  <a:gd name="T7" fmla="*/ 216 h 2"/>
                  <a:gd name="T8" fmla="*/ 216 w 2"/>
                  <a:gd name="T9" fmla="*/ 216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1"/>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67" name="Freeform 620"/>
              <p:cNvSpPr>
                <a:spLocks/>
              </p:cNvSpPr>
              <p:nvPr/>
            </p:nvSpPr>
            <p:spPr bwMode="auto">
              <a:xfrm>
                <a:off x="7130520" y="3713727"/>
                <a:ext cx="209905" cy="66281"/>
              </a:xfrm>
              <a:custGeom>
                <a:avLst/>
                <a:gdLst>
                  <a:gd name="T0" fmla="*/ 4104 w 19"/>
                  <a:gd name="T1" fmla="*/ 1080 h 6"/>
                  <a:gd name="T2" fmla="*/ 4104 w 19"/>
                  <a:gd name="T3" fmla="*/ 864 h 6"/>
                  <a:gd name="T4" fmla="*/ 3888 w 19"/>
                  <a:gd name="T5" fmla="*/ 864 h 6"/>
                  <a:gd name="T6" fmla="*/ 3240 w 19"/>
                  <a:gd name="T7" fmla="*/ 864 h 6"/>
                  <a:gd name="T8" fmla="*/ 3240 w 19"/>
                  <a:gd name="T9" fmla="*/ 432 h 6"/>
                  <a:gd name="T10" fmla="*/ 2376 w 19"/>
                  <a:gd name="T11" fmla="*/ 216 h 6"/>
                  <a:gd name="T12" fmla="*/ 2376 w 19"/>
                  <a:gd name="T13" fmla="*/ 432 h 6"/>
                  <a:gd name="T14" fmla="*/ 2160 w 19"/>
                  <a:gd name="T15" fmla="*/ 432 h 6"/>
                  <a:gd name="T16" fmla="*/ 1296 w 19"/>
                  <a:gd name="T17" fmla="*/ 432 h 6"/>
                  <a:gd name="T18" fmla="*/ 1296 w 19"/>
                  <a:gd name="T19" fmla="*/ 216 h 6"/>
                  <a:gd name="T20" fmla="*/ 648 w 19"/>
                  <a:gd name="T21" fmla="*/ 216 h 6"/>
                  <a:gd name="T22" fmla="*/ 648 w 19"/>
                  <a:gd name="T23" fmla="*/ 216 h 6"/>
                  <a:gd name="T24" fmla="*/ 216 w 19"/>
                  <a:gd name="T25" fmla="*/ 0 h 6"/>
                  <a:gd name="T26" fmla="*/ 0 w 19"/>
                  <a:gd name="T27" fmla="*/ 432 h 6"/>
                  <a:gd name="T28" fmla="*/ 216 w 19"/>
                  <a:gd name="T29" fmla="*/ 648 h 6"/>
                  <a:gd name="T30" fmla="*/ 1080 w 19"/>
                  <a:gd name="T31" fmla="*/ 864 h 6"/>
                  <a:gd name="T32" fmla="*/ 1080 w 19"/>
                  <a:gd name="T33" fmla="*/ 864 h 6"/>
                  <a:gd name="T34" fmla="*/ 1728 w 19"/>
                  <a:gd name="T35" fmla="*/ 864 h 6"/>
                  <a:gd name="T36" fmla="*/ 2376 w 19"/>
                  <a:gd name="T37" fmla="*/ 1080 h 6"/>
                  <a:gd name="T38" fmla="*/ 3240 w 19"/>
                  <a:gd name="T39" fmla="*/ 1080 h 6"/>
                  <a:gd name="T40" fmla="*/ 3888 w 19"/>
                  <a:gd name="T41" fmla="*/ 1296 h 6"/>
                  <a:gd name="T42" fmla="*/ 4104 w 19"/>
                  <a:gd name="T43" fmla="*/ 1296 h 6"/>
                  <a:gd name="T44" fmla="*/ 4104 w 19"/>
                  <a:gd name="T45" fmla="*/ 108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6"/>
                  <a:gd name="T71" fmla="*/ 19 w 19"/>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6">
                    <a:moveTo>
                      <a:pt x="19" y="5"/>
                    </a:moveTo>
                    <a:lnTo>
                      <a:pt x="19" y="4"/>
                    </a:lnTo>
                    <a:lnTo>
                      <a:pt x="18" y="4"/>
                    </a:lnTo>
                    <a:lnTo>
                      <a:pt x="15" y="4"/>
                    </a:lnTo>
                    <a:lnTo>
                      <a:pt x="15" y="2"/>
                    </a:lnTo>
                    <a:lnTo>
                      <a:pt x="11" y="1"/>
                    </a:lnTo>
                    <a:lnTo>
                      <a:pt x="11" y="2"/>
                    </a:lnTo>
                    <a:lnTo>
                      <a:pt x="10" y="2"/>
                    </a:lnTo>
                    <a:lnTo>
                      <a:pt x="6" y="2"/>
                    </a:lnTo>
                    <a:lnTo>
                      <a:pt x="6" y="1"/>
                    </a:lnTo>
                    <a:lnTo>
                      <a:pt x="3" y="1"/>
                    </a:lnTo>
                    <a:lnTo>
                      <a:pt x="1" y="0"/>
                    </a:lnTo>
                    <a:lnTo>
                      <a:pt x="0" y="2"/>
                    </a:lnTo>
                    <a:lnTo>
                      <a:pt x="1" y="3"/>
                    </a:lnTo>
                    <a:lnTo>
                      <a:pt x="5" y="4"/>
                    </a:lnTo>
                    <a:lnTo>
                      <a:pt x="8" y="4"/>
                    </a:lnTo>
                    <a:lnTo>
                      <a:pt x="11" y="5"/>
                    </a:lnTo>
                    <a:lnTo>
                      <a:pt x="15" y="5"/>
                    </a:lnTo>
                    <a:lnTo>
                      <a:pt x="18" y="6"/>
                    </a:lnTo>
                    <a:lnTo>
                      <a:pt x="19" y="6"/>
                    </a:lnTo>
                    <a:lnTo>
                      <a:pt x="19"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68" name="Freeform 621"/>
              <p:cNvSpPr>
                <a:spLocks/>
              </p:cNvSpPr>
              <p:nvPr/>
            </p:nvSpPr>
            <p:spPr bwMode="auto">
              <a:xfrm>
                <a:off x="7130520" y="3713727"/>
                <a:ext cx="209905" cy="66281"/>
              </a:xfrm>
              <a:custGeom>
                <a:avLst/>
                <a:gdLst>
                  <a:gd name="T0" fmla="*/ 4104 w 19"/>
                  <a:gd name="T1" fmla="*/ 1080 h 6"/>
                  <a:gd name="T2" fmla="*/ 4104 w 19"/>
                  <a:gd name="T3" fmla="*/ 864 h 6"/>
                  <a:gd name="T4" fmla="*/ 3888 w 19"/>
                  <a:gd name="T5" fmla="*/ 864 h 6"/>
                  <a:gd name="T6" fmla="*/ 3240 w 19"/>
                  <a:gd name="T7" fmla="*/ 864 h 6"/>
                  <a:gd name="T8" fmla="*/ 3240 w 19"/>
                  <a:gd name="T9" fmla="*/ 432 h 6"/>
                  <a:gd name="T10" fmla="*/ 2376 w 19"/>
                  <a:gd name="T11" fmla="*/ 216 h 6"/>
                  <a:gd name="T12" fmla="*/ 2376 w 19"/>
                  <a:gd name="T13" fmla="*/ 432 h 6"/>
                  <a:gd name="T14" fmla="*/ 2160 w 19"/>
                  <a:gd name="T15" fmla="*/ 432 h 6"/>
                  <a:gd name="T16" fmla="*/ 1296 w 19"/>
                  <a:gd name="T17" fmla="*/ 432 h 6"/>
                  <a:gd name="T18" fmla="*/ 1296 w 19"/>
                  <a:gd name="T19" fmla="*/ 216 h 6"/>
                  <a:gd name="T20" fmla="*/ 648 w 19"/>
                  <a:gd name="T21" fmla="*/ 216 h 6"/>
                  <a:gd name="T22" fmla="*/ 648 w 19"/>
                  <a:gd name="T23" fmla="*/ 216 h 6"/>
                  <a:gd name="T24" fmla="*/ 216 w 19"/>
                  <a:gd name="T25" fmla="*/ 0 h 6"/>
                  <a:gd name="T26" fmla="*/ 0 w 19"/>
                  <a:gd name="T27" fmla="*/ 432 h 6"/>
                  <a:gd name="T28" fmla="*/ 216 w 19"/>
                  <a:gd name="T29" fmla="*/ 648 h 6"/>
                  <a:gd name="T30" fmla="*/ 1080 w 19"/>
                  <a:gd name="T31" fmla="*/ 864 h 6"/>
                  <a:gd name="T32" fmla="*/ 1080 w 19"/>
                  <a:gd name="T33" fmla="*/ 864 h 6"/>
                  <a:gd name="T34" fmla="*/ 1728 w 19"/>
                  <a:gd name="T35" fmla="*/ 864 h 6"/>
                  <a:gd name="T36" fmla="*/ 2376 w 19"/>
                  <a:gd name="T37" fmla="*/ 1080 h 6"/>
                  <a:gd name="T38" fmla="*/ 3240 w 19"/>
                  <a:gd name="T39" fmla="*/ 1080 h 6"/>
                  <a:gd name="T40" fmla="*/ 3888 w 19"/>
                  <a:gd name="T41" fmla="*/ 1296 h 6"/>
                  <a:gd name="T42" fmla="*/ 4104 w 19"/>
                  <a:gd name="T43" fmla="*/ 1296 h 6"/>
                  <a:gd name="T44" fmla="*/ 4104 w 19"/>
                  <a:gd name="T45" fmla="*/ 108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6"/>
                  <a:gd name="T71" fmla="*/ 19 w 19"/>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6">
                    <a:moveTo>
                      <a:pt x="19" y="5"/>
                    </a:moveTo>
                    <a:lnTo>
                      <a:pt x="19" y="4"/>
                    </a:lnTo>
                    <a:lnTo>
                      <a:pt x="18" y="4"/>
                    </a:lnTo>
                    <a:lnTo>
                      <a:pt x="15" y="4"/>
                    </a:lnTo>
                    <a:lnTo>
                      <a:pt x="15" y="2"/>
                    </a:lnTo>
                    <a:lnTo>
                      <a:pt x="11" y="1"/>
                    </a:lnTo>
                    <a:lnTo>
                      <a:pt x="11" y="2"/>
                    </a:lnTo>
                    <a:lnTo>
                      <a:pt x="10" y="2"/>
                    </a:lnTo>
                    <a:lnTo>
                      <a:pt x="6" y="2"/>
                    </a:lnTo>
                    <a:lnTo>
                      <a:pt x="6" y="1"/>
                    </a:lnTo>
                    <a:lnTo>
                      <a:pt x="3" y="1"/>
                    </a:lnTo>
                    <a:lnTo>
                      <a:pt x="1" y="0"/>
                    </a:lnTo>
                    <a:lnTo>
                      <a:pt x="0" y="2"/>
                    </a:lnTo>
                    <a:lnTo>
                      <a:pt x="1" y="3"/>
                    </a:lnTo>
                    <a:lnTo>
                      <a:pt x="5" y="4"/>
                    </a:lnTo>
                    <a:lnTo>
                      <a:pt x="8" y="4"/>
                    </a:lnTo>
                    <a:lnTo>
                      <a:pt x="11" y="5"/>
                    </a:lnTo>
                    <a:lnTo>
                      <a:pt x="15" y="5"/>
                    </a:lnTo>
                    <a:lnTo>
                      <a:pt x="18" y="6"/>
                    </a:lnTo>
                    <a:lnTo>
                      <a:pt x="19" y="6"/>
                    </a:lnTo>
                    <a:lnTo>
                      <a:pt x="19"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69" name="Freeform 622"/>
              <p:cNvSpPr>
                <a:spLocks/>
              </p:cNvSpPr>
              <p:nvPr/>
            </p:nvSpPr>
            <p:spPr bwMode="auto">
              <a:xfrm>
                <a:off x="7307282" y="3735821"/>
                <a:ext cx="44190" cy="11047"/>
              </a:xfrm>
              <a:custGeom>
                <a:avLst/>
                <a:gdLst>
                  <a:gd name="T0" fmla="*/ 0 w 4"/>
                  <a:gd name="T1" fmla="*/ 216 h 1"/>
                  <a:gd name="T2" fmla="*/ 0 w 4"/>
                  <a:gd name="T3" fmla="*/ 216 h 1"/>
                  <a:gd name="T4" fmla="*/ 648 w 4"/>
                  <a:gd name="T5" fmla="*/ 216 h 1"/>
                  <a:gd name="T6" fmla="*/ 864 w 4"/>
                  <a:gd name="T7" fmla="*/ 0 h 1"/>
                  <a:gd name="T8" fmla="*/ 0 w 4"/>
                  <a:gd name="T9" fmla="*/ 216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1"/>
                    </a:moveTo>
                    <a:lnTo>
                      <a:pt x="0" y="1"/>
                    </a:lnTo>
                    <a:lnTo>
                      <a:pt x="3" y="1"/>
                    </a:lnTo>
                    <a:lnTo>
                      <a:pt x="4"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70" name="Freeform 623"/>
              <p:cNvSpPr>
                <a:spLocks/>
              </p:cNvSpPr>
              <p:nvPr/>
            </p:nvSpPr>
            <p:spPr bwMode="auto">
              <a:xfrm>
                <a:off x="7307282" y="3735821"/>
                <a:ext cx="44190" cy="11047"/>
              </a:xfrm>
              <a:custGeom>
                <a:avLst/>
                <a:gdLst>
                  <a:gd name="T0" fmla="*/ 0 w 4"/>
                  <a:gd name="T1" fmla="*/ 216 h 1"/>
                  <a:gd name="T2" fmla="*/ 0 w 4"/>
                  <a:gd name="T3" fmla="*/ 216 h 1"/>
                  <a:gd name="T4" fmla="*/ 648 w 4"/>
                  <a:gd name="T5" fmla="*/ 216 h 1"/>
                  <a:gd name="T6" fmla="*/ 864 w 4"/>
                  <a:gd name="T7" fmla="*/ 0 h 1"/>
                  <a:gd name="T8" fmla="*/ 0 w 4"/>
                  <a:gd name="T9" fmla="*/ 216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1"/>
                    </a:moveTo>
                    <a:lnTo>
                      <a:pt x="0" y="1"/>
                    </a:lnTo>
                    <a:lnTo>
                      <a:pt x="3" y="1"/>
                    </a:lnTo>
                    <a:lnTo>
                      <a:pt x="4"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71" name="Freeform 624"/>
              <p:cNvSpPr>
                <a:spLocks/>
              </p:cNvSpPr>
              <p:nvPr/>
            </p:nvSpPr>
            <p:spPr bwMode="auto">
              <a:xfrm>
                <a:off x="7351472" y="3768962"/>
                <a:ext cx="22095" cy="11047"/>
              </a:xfrm>
              <a:custGeom>
                <a:avLst/>
                <a:gdLst>
                  <a:gd name="T0" fmla="*/ 0 w 2"/>
                  <a:gd name="T1" fmla="*/ 0 h 1"/>
                  <a:gd name="T2" fmla="*/ 0 w 2"/>
                  <a:gd name="T3" fmla="*/ 216 h 1"/>
                  <a:gd name="T4" fmla="*/ 216 w 2"/>
                  <a:gd name="T5" fmla="*/ 216 h 1"/>
                  <a:gd name="T6" fmla="*/ 432 w 2"/>
                  <a:gd name="T7" fmla="*/ 216 h 1"/>
                  <a:gd name="T8" fmla="*/ 43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72" name="Freeform 625"/>
              <p:cNvSpPr>
                <a:spLocks/>
              </p:cNvSpPr>
              <p:nvPr/>
            </p:nvSpPr>
            <p:spPr bwMode="auto">
              <a:xfrm>
                <a:off x="7351472" y="3768962"/>
                <a:ext cx="22095" cy="11047"/>
              </a:xfrm>
              <a:custGeom>
                <a:avLst/>
                <a:gdLst>
                  <a:gd name="T0" fmla="*/ 0 w 2"/>
                  <a:gd name="T1" fmla="*/ 0 h 1"/>
                  <a:gd name="T2" fmla="*/ 0 w 2"/>
                  <a:gd name="T3" fmla="*/ 216 h 1"/>
                  <a:gd name="T4" fmla="*/ 216 w 2"/>
                  <a:gd name="T5" fmla="*/ 216 h 1"/>
                  <a:gd name="T6" fmla="*/ 432 w 2"/>
                  <a:gd name="T7" fmla="*/ 216 h 1"/>
                  <a:gd name="T8" fmla="*/ 43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73" name="Freeform 626"/>
              <p:cNvSpPr>
                <a:spLocks/>
              </p:cNvSpPr>
              <p:nvPr/>
            </p:nvSpPr>
            <p:spPr bwMode="auto">
              <a:xfrm>
                <a:off x="7384615" y="3636399"/>
                <a:ext cx="11048" cy="22094"/>
              </a:xfrm>
              <a:custGeom>
                <a:avLst/>
                <a:gdLst>
                  <a:gd name="T0" fmla="*/ 0 w 1"/>
                  <a:gd name="T1" fmla="*/ 216 h 2"/>
                  <a:gd name="T2" fmla="*/ 0 w 1"/>
                  <a:gd name="T3" fmla="*/ 432 h 2"/>
                  <a:gd name="T4" fmla="*/ 216 w 1"/>
                  <a:gd name="T5" fmla="*/ 432 h 2"/>
                  <a:gd name="T6" fmla="*/ 216 w 1"/>
                  <a:gd name="T7" fmla="*/ 0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2"/>
                    </a:lnTo>
                    <a:lnTo>
                      <a:pt x="1" y="2"/>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74" name="Freeform 627"/>
              <p:cNvSpPr>
                <a:spLocks/>
              </p:cNvSpPr>
              <p:nvPr/>
            </p:nvSpPr>
            <p:spPr bwMode="auto">
              <a:xfrm>
                <a:off x="7384615" y="3636399"/>
                <a:ext cx="11048" cy="22094"/>
              </a:xfrm>
              <a:custGeom>
                <a:avLst/>
                <a:gdLst>
                  <a:gd name="T0" fmla="*/ 0 w 1"/>
                  <a:gd name="T1" fmla="*/ 216 h 2"/>
                  <a:gd name="T2" fmla="*/ 0 w 1"/>
                  <a:gd name="T3" fmla="*/ 432 h 2"/>
                  <a:gd name="T4" fmla="*/ 216 w 1"/>
                  <a:gd name="T5" fmla="*/ 432 h 2"/>
                  <a:gd name="T6" fmla="*/ 216 w 1"/>
                  <a:gd name="T7" fmla="*/ 0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2"/>
                    </a:lnTo>
                    <a:lnTo>
                      <a:pt x="1" y="2"/>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75" name="Freeform 628"/>
              <p:cNvSpPr>
                <a:spLocks/>
              </p:cNvSpPr>
              <p:nvPr/>
            </p:nvSpPr>
            <p:spPr bwMode="auto">
              <a:xfrm>
                <a:off x="7384615" y="3768962"/>
                <a:ext cx="88381" cy="22094"/>
              </a:xfrm>
              <a:custGeom>
                <a:avLst/>
                <a:gdLst>
                  <a:gd name="T0" fmla="*/ 0 w 8"/>
                  <a:gd name="T1" fmla="*/ 216 h 2"/>
                  <a:gd name="T2" fmla="*/ 216 w 8"/>
                  <a:gd name="T3" fmla="*/ 0 h 2"/>
                  <a:gd name="T4" fmla="*/ 432 w 8"/>
                  <a:gd name="T5" fmla="*/ 216 h 2"/>
                  <a:gd name="T6" fmla="*/ 864 w 8"/>
                  <a:gd name="T7" fmla="*/ 216 h 2"/>
                  <a:gd name="T8" fmla="*/ 864 w 8"/>
                  <a:gd name="T9" fmla="*/ 216 h 2"/>
                  <a:gd name="T10" fmla="*/ 1080 w 8"/>
                  <a:gd name="T11" fmla="*/ 216 h 2"/>
                  <a:gd name="T12" fmla="*/ 1728 w 8"/>
                  <a:gd name="T13" fmla="*/ 0 h 2"/>
                  <a:gd name="T14" fmla="*/ 1728 w 8"/>
                  <a:gd name="T15" fmla="*/ 216 h 2"/>
                  <a:gd name="T16" fmla="*/ 1512 w 8"/>
                  <a:gd name="T17" fmla="*/ 432 h 2"/>
                  <a:gd name="T18" fmla="*/ 648 w 8"/>
                  <a:gd name="T19" fmla="*/ 432 h 2"/>
                  <a:gd name="T20" fmla="*/ 216 w 8"/>
                  <a:gd name="T21" fmla="*/ 432 h 2"/>
                  <a:gd name="T22" fmla="*/ 0 w 8"/>
                  <a:gd name="T23" fmla="*/ 216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2"/>
                  <a:gd name="T38" fmla="*/ 8 w 8"/>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2">
                    <a:moveTo>
                      <a:pt x="0" y="1"/>
                    </a:moveTo>
                    <a:lnTo>
                      <a:pt x="1" y="0"/>
                    </a:lnTo>
                    <a:lnTo>
                      <a:pt x="2" y="1"/>
                    </a:lnTo>
                    <a:lnTo>
                      <a:pt x="4" y="1"/>
                    </a:lnTo>
                    <a:lnTo>
                      <a:pt x="5" y="1"/>
                    </a:lnTo>
                    <a:lnTo>
                      <a:pt x="8" y="0"/>
                    </a:lnTo>
                    <a:lnTo>
                      <a:pt x="8" y="1"/>
                    </a:lnTo>
                    <a:lnTo>
                      <a:pt x="7" y="2"/>
                    </a:lnTo>
                    <a:lnTo>
                      <a:pt x="3" y="2"/>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76" name="Freeform 629"/>
              <p:cNvSpPr>
                <a:spLocks/>
              </p:cNvSpPr>
              <p:nvPr/>
            </p:nvSpPr>
            <p:spPr bwMode="auto">
              <a:xfrm>
                <a:off x="7384615" y="3768962"/>
                <a:ext cx="88381" cy="22094"/>
              </a:xfrm>
              <a:custGeom>
                <a:avLst/>
                <a:gdLst>
                  <a:gd name="T0" fmla="*/ 0 w 8"/>
                  <a:gd name="T1" fmla="*/ 216 h 2"/>
                  <a:gd name="T2" fmla="*/ 216 w 8"/>
                  <a:gd name="T3" fmla="*/ 0 h 2"/>
                  <a:gd name="T4" fmla="*/ 432 w 8"/>
                  <a:gd name="T5" fmla="*/ 216 h 2"/>
                  <a:gd name="T6" fmla="*/ 864 w 8"/>
                  <a:gd name="T7" fmla="*/ 216 h 2"/>
                  <a:gd name="T8" fmla="*/ 864 w 8"/>
                  <a:gd name="T9" fmla="*/ 216 h 2"/>
                  <a:gd name="T10" fmla="*/ 1080 w 8"/>
                  <a:gd name="T11" fmla="*/ 216 h 2"/>
                  <a:gd name="T12" fmla="*/ 1728 w 8"/>
                  <a:gd name="T13" fmla="*/ 0 h 2"/>
                  <a:gd name="T14" fmla="*/ 1728 w 8"/>
                  <a:gd name="T15" fmla="*/ 216 h 2"/>
                  <a:gd name="T16" fmla="*/ 1512 w 8"/>
                  <a:gd name="T17" fmla="*/ 432 h 2"/>
                  <a:gd name="T18" fmla="*/ 648 w 8"/>
                  <a:gd name="T19" fmla="*/ 432 h 2"/>
                  <a:gd name="T20" fmla="*/ 216 w 8"/>
                  <a:gd name="T21" fmla="*/ 432 h 2"/>
                  <a:gd name="T22" fmla="*/ 0 w 8"/>
                  <a:gd name="T23" fmla="*/ 216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2"/>
                  <a:gd name="T38" fmla="*/ 8 w 8"/>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2">
                    <a:moveTo>
                      <a:pt x="0" y="1"/>
                    </a:moveTo>
                    <a:lnTo>
                      <a:pt x="1" y="0"/>
                    </a:lnTo>
                    <a:lnTo>
                      <a:pt x="2" y="1"/>
                    </a:lnTo>
                    <a:lnTo>
                      <a:pt x="4" y="1"/>
                    </a:lnTo>
                    <a:lnTo>
                      <a:pt x="5" y="1"/>
                    </a:lnTo>
                    <a:lnTo>
                      <a:pt x="8" y="0"/>
                    </a:lnTo>
                    <a:lnTo>
                      <a:pt x="8" y="1"/>
                    </a:lnTo>
                    <a:lnTo>
                      <a:pt x="7" y="2"/>
                    </a:lnTo>
                    <a:lnTo>
                      <a:pt x="3" y="2"/>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77" name="Freeform 630"/>
              <p:cNvSpPr>
                <a:spLocks/>
              </p:cNvSpPr>
              <p:nvPr/>
            </p:nvSpPr>
            <p:spPr bwMode="auto">
              <a:xfrm>
                <a:off x="7484043" y="3780009"/>
                <a:ext cx="66286" cy="11047"/>
              </a:xfrm>
              <a:custGeom>
                <a:avLst/>
                <a:gdLst>
                  <a:gd name="T0" fmla="*/ 0 w 6"/>
                  <a:gd name="T1" fmla="*/ 0 h 1"/>
                  <a:gd name="T2" fmla="*/ 432 w 6"/>
                  <a:gd name="T3" fmla="*/ 0 h 1"/>
                  <a:gd name="T4" fmla="*/ 1080 w 6"/>
                  <a:gd name="T5" fmla="*/ 0 h 1"/>
                  <a:gd name="T6" fmla="*/ 1296 w 6"/>
                  <a:gd name="T7" fmla="*/ 0 h 1"/>
                  <a:gd name="T8" fmla="*/ 1080 w 6"/>
                  <a:gd name="T9" fmla="*/ 216 h 1"/>
                  <a:gd name="T10" fmla="*/ 0 w 6"/>
                  <a:gd name="T11" fmla="*/ 216 h 1"/>
                  <a:gd name="T12" fmla="*/ 0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0" y="0"/>
                    </a:moveTo>
                    <a:lnTo>
                      <a:pt x="2" y="0"/>
                    </a:lnTo>
                    <a:lnTo>
                      <a:pt x="5" y="0"/>
                    </a:lnTo>
                    <a:lnTo>
                      <a:pt x="6" y="0"/>
                    </a:lnTo>
                    <a:lnTo>
                      <a:pt x="5"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78" name="Freeform 631"/>
              <p:cNvSpPr>
                <a:spLocks/>
              </p:cNvSpPr>
              <p:nvPr/>
            </p:nvSpPr>
            <p:spPr bwMode="auto">
              <a:xfrm>
                <a:off x="7484043" y="3780009"/>
                <a:ext cx="66286" cy="11047"/>
              </a:xfrm>
              <a:custGeom>
                <a:avLst/>
                <a:gdLst>
                  <a:gd name="T0" fmla="*/ 0 w 6"/>
                  <a:gd name="T1" fmla="*/ 0 h 1"/>
                  <a:gd name="T2" fmla="*/ 432 w 6"/>
                  <a:gd name="T3" fmla="*/ 0 h 1"/>
                  <a:gd name="T4" fmla="*/ 1080 w 6"/>
                  <a:gd name="T5" fmla="*/ 0 h 1"/>
                  <a:gd name="T6" fmla="*/ 1296 w 6"/>
                  <a:gd name="T7" fmla="*/ 0 h 1"/>
                  <a:gd name="T8" fmla="*/ 1080 w 6"/>
                  <a:gd name="T9" fmla="*/ 216 h 1"/>
                  <a:gd name="T10" fmla="*/ 0 w 6"/>
                  <a:gd name="T11" fmla="*/ 216 h 1"/>
                  <a:gd name="T12" fmla="*/ 0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0" y="0"/>
                    </a:moveTo>
                    <a:lnTo>
                      <a:pt x="2" y="0"/>
                    </a:lnTo>
                    <a:lnTo>
                      <a:pt x="5" y="0"/>
                    </a:lnTo>
                    <a:lnTo>
                      <a:pt x="6" y="0"/>
                    </a:lnTo>
                    <a:lnTo>
                      <a:pt x="5"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79" name="Freeform 632"/>
              <p:cNvSpPr>
                <a:spLocks/>
              </p:cNvSpPr>
              <p:nvPr/>
            </p:nvSpPr>
            <p:spPr bwMode="auto">
              <a:xfrm>
                <a:off x="7461948" y="3802103"/>
                <a:ext cx="44190" cy="22094"/>
              </a:xfrm>
              <a:custGeom>
                <a:avLst/>
                <a:gdLst>
                  <a:gd name="T0" fmla="*/ 0 w 4"/>
                  <a:gd name="T1" fmla="*/ 0 h 2"/>
                  <a:gd name="T2" fmla="*/ 216 w 4"/>
                  <a:gd name="T3" fmla="*/ 0 h 2"/>
                  <a:gd name="T4" fmla="*/ 648 w 4"/>
                  <a:gd name="T5" fmla="*/ 0 h 2"/>
                  <a:gd name="T6" fmla="*/ 864 w 4"/>
                  <a:gd name="T7" fmla="*/ 432 h 2"/>
                  <a:gd name="T8" fmla="*/ 864 w 4"/>
                  <a:gd name="T9" fmla="*/ 432 h 2"/>
                  <a:gd name="T10" fmla="*/ 432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3" y="0"/>
                    </a:lnTo>
                    <a:lnTo>
                      <a:pt x="4" y="2"/>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80" name="Freeform 633"/>
              <p:cNvSpPr>
                <a:spLocks/>
              </p:cNvSpPr>
              <p:nvPr/>
            </p:nvSpPr>
            <p:spPr bwMode="auto">
              <a:xfrm>
                <a:off x="7461948" y="3802103"/>
                <a:ext cx="44190" cy="22094"/>
              </a:xfrm>
              <a:custGeom>
                <a:avLst/>
                <a:gdLst>
                  <a:gd name="T0" fmla="*/ 0 w 4"/>
                  <a:gd name="T1" fmla="*/ 0 h 2"/>
                  <a:gd name="T2" fmla="*/ 216 w 4"/>
                  <a:gd name="T3" fmla="*/ 0 h 2"/>
                  <a:gd name="T4" fmla="*/ 648 w 4"/>
                  <a:gd name="T5" fmla="*/ 0 h 2"/>
                  <a:gd name="T6" fmla="*/ 864 w 4"/>
                  <a:gd name="T7" fmla="*/ 432 h 2"/>
                  <a:gd name="T8" fmla="*/ 864 w 4"/>
                  <a:gd name="T9" fmla="*/ 432 h 2"/>
                  <a:gd name="T10" fmla="*/ 432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3" y="0"/>
                    </a:lnTo>
                    <a:lnTo>
                      <a:pt x="4" y="2"/>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81" name="Freeform 634"/>
              <p:cNvSpPr>
                <a:spLocks/>
              </p:cNvSpPr>
              <p:nvPr/>
            </p:nvSpPr>
            <p:spPr bwMode="auto">
              <a:xfrm>
                <a:off x="7583472" y="3780009"/>
                <a:ext cx="88381" cy="44188"/>
              </a:xfrm>
              <a:custGeom>
                <a:avLst/>
                <a:gdLst>
                  <a:gd name="T0" fmla="*/ 1728 w 8"/>
                  <a:gd name="T1" fmla="*/ 0 h 4"/>
                  <a:gd name="T2" fmla="*/ 1728 w 8"/>
                  <a:gd name="T3" fmla="*/ 0 h 4"/>
                  <a:gd name="T4" fmla="*/ 1728 w 8"/>
                  <a:gd name="T5" fmla="*/ 216 h 4"/>
                  <a:gd name="T6" fmla="*/ 1080 w 8"/>
                  <a:gd name="T7" fmla="*/ 216 h 4"/>
                  <a:gd name="T8" fmla="*/ 864 w 8"/>
                  <a:gd name="T9" fmla="*/ 432 h 4"/>
                  <a:gd name="T10" fmla="*/ 648 w 8"/>
                  <a:gd name="T11" fmla="*/ 648 h 4"/>
                  <a:gd name="T12" fmla="*/ 216 w 8"/>
                  <a:gd name="T13" fmla="*/ 864 h 4"/>
                  <a:gd name="T14" fmla="*/ 0 w 8"/>
                  <a:gd name="T15" fmla="*/ 864 h 4"/>
                  <a:gd name="T16" fmla="*/ 0 w 8"/>
                  <a:gd name="T17" fmla="*/ 648 h 4"/>
                  <a:gd name="T18" fmla="*/ 216 w 8"/>
                  <a:gd name="T19" fmla="*/ 432 h 4"/>
                  <a:gd name="T20" fmla="*/ 432 w 8"/>
                  <a:gd name="T21" fmla="*/ 216 h 4"/>
                  <a:gd name="T22" fmla="*/ 864 w 8"/>
                  <a:gd name="T23" fmla="*/ 0 h 4"/>
                  <a:gd name="T24" fmla="*/ 1728 w 8"/>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8" y="0"/>
                    </a:moveTo>
                    <a:lnTo>
                      <a:pt x="8" y="0"/>
                    </a:lnTo>
                    <a:lnTo>
                      <a:pt x="8" y="1"/>
                    </a:lnTo>
                    <a:lnTo>
                      <a:pt x="5" y="1"/>
                    </a:lnTo>
                    <a:lnTo>
                      <a:pt x="4" y="2"/>
                    </a:lnTo>
                    <a:lnTo>
                      <a:pt x="3" y="3"/>
                    </a:lnTo>
                    <a:lnTo>
                      <a:pt x="1" y="4"/>
                    </a:lnTo>
                    <a:lnTo>
                      <a:pt x="0" y="4"/>
                    </a:lnTo>
                    <a:lnTo>
                      <a:pt x="0" y="3"/>
                    </a:lnTo>
                    <a:lnTo>
                      <a:pt x="1" y="2"/>
                    </a:lnTo>
                    <a:lnTo>
                      <a:pt x="2" y="1"/>
                    </a:lnTo>
                    <a:lnTo>
                      <a:pt x="4" y="0"/>
                    </a:lnTo>
                    <a:lnTo>
                      <a:pt x="8"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82" name="Freeform 635"/>
              <p:cNvSpPr>
                <a:spLocks/>
              </p:cNvSpPr>
              <p:nvPr/>
            </p:nvSpPr>
            <p:spPr bwMode="auto">
              <a:xfrm>
                <a:off x="7583472" y="3780009"/>
                <a:ext cx="88381" cy="44188"/>
              </a:xfrm>
              <a:custGeom>
                <a:avLst/>
                <a:gdLst>
                  <a:gd name="T0" fmla="*/ 1728 w 8"/>
                  <a:gd name="T1" fmla="*/ 0 h 4"/>
                  <a:gd name="T2" fmla="*/ 1728 w 8"/>
                  <a:gd name="T3" fmla="*/ 0 h 4"/>
                  <a:gd name="T4" fmla="*/ 1728 w 8"/>
                  <a:gd name="T5" fmla="*/ 216 h 4"/>
                  <a:gd name="T6" fmla="*/ 1080 w 8"/>
                  <a:gd name="T7" fmla="*/ 216 h 4"/>
                  <a:gd name="T8" fmla="*/ 864 w 8"/>
                  <a:gd name="T9" fmla="*/ 432 h 4"/>
                  <a:gd name="T10" fmla="*/ 648 w 8"/>
                  <a:gd name="T11" fmla="*/ 648 h 4"/>
                  <a:gd name="T12" fmla="*/ 216 w 8"/>
                  <a:gd name="T13" fmla="*/ 864 h 4"/>
                  <a:gd name="T14" fmla="*/ 0 w 8"/>
                  <a:gd name="T15" fmla="*/ 864 h 4"/>
                  <a:gd name="T16" fmla="*/ 0 w 8"/>
                  <a:gd name="T17" fmla="*/ 648 h 4"/>
                  <a:gd name="T18" fmla="*/ 216 w 8"/>
                  <a:gd name="T19" fmla="*/ 432 h 4"/>
                  <a:gd name="T20" fmla="*/ 432 w 8"/>
                  <a:gd name="T21" fmla="*/ 216 h 4"/>
                  <a:gd name="T22" fmla="*/ 864 w 8"/>
                  <a:gd name="T23" fmla="*/ 0 h 4"/>
                  <a:gd name="T24" fmla="*/ 1728 w 8"/>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8" y="0"/>
                    </a:moveTo>
                    <a:lnTo>
                      <a:pt x="8" y="0"/>
                    </a:lnTo>
                    <a:lnTo>
                      <a:pt x="8" y="1"/>
                    </a:lnTo>
                    <a:lnTo>
                      <a:pt x="5" y="1"/>
                    </a:lnTo>
                    <a:lnTo>
                      <a:pt x="4" y="2"/>
                    </a:lnTo>
                    <a:lnTo>
                      <a:pt x="3" y="3"/>
                    </a:lnTo>
                    <a:lnTo>
                      <a:pt x="1" y="4"/>
                    </a:lnTo>
                    <a:lnTo>
                      <a:pt x="0" y="4"/>
                    </a:lnTo>
                    <a:lnTo>
                      <a:pt x="0" y="3"/>
                    </a:lnTo>
                    <a:lnTo>
                      <a:pt x="1" y="2"/>
                    </a:lnTo>
                    <a:lnTo>
                      <a:pt x="2" y="1"/>
                    </a:lnTo>
                    <a:lnTo>
                      <a:pt x="4" y="0"/>
                    </a:lnTo>
                    <a:lnTo>
                      <a:pt x="8"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83" name="Freeform 636"/>
              <p:cNvSpPr>
                <a:spLocks/>
              </p:cNvSpPr>
              <p:nvPr/>
            </p:nvSpPr>
            <p:spPr bwMode="auto">
              <a:xfrm>
                <a:off x="7594519" y="3768962"/>
                <a:ext cx="22095" cy="11047"/>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0"/>
                    </a:lnTo>
                    <a:lnTo>
                      <a:pt x="2" y="0"/>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84" name="Freeform 637"/>
              <p:cNvSpPr>
                <a:spLocks/>
              </p:cNvSpPr>
              <p:nvPr/>
            </p:nvSpPr>
            <p:spPr bwMode="auto">
              <a:xfrm>
                <a:off x="7594519" y="3768962"/>
                <a:ext cx="22095" cy="11047"/>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0"/>
                    </a:lnTo>
                    <a:lnTo>
                      <a:pt x="2" y="0"/>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85" name="Freeform 638"/>
              <p:cNvSpPr>
                <a:spLocks/>
              </p:cNvSpPr>
              <p:nvPr/>
            </p:nvSpPr>
            <p:spPr bwMode="auto">
              <a:xfrm>
                <a:off x="7572424" y="3768962"/>
                <a:ext cx="11048" cy="11047"/>
              </a:xfrm>
              <a:custGeom>
                <a:avLst/>
                <a:gdLst>
                  <a:gd name="T0" fmla="*/ 0 w 1"/>
                  <a:gd name="T1" fmla="*/ 216 h 1"/>
                  <a:gd name="T2" fmla="*/ 0 w 1"/>
                  <a:gd name="T3" fmla="*/ 0 h 1"/>
                  <a:gd name="T4" fmla="*/ 216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86" name="Freeform 639"/>
              <p:cNvSpPr>
                <a:spLocks/>
              </p:cNvSpPr>
              <p:nvPr/>
            </p:nvSpPr>
            <p:spPr bwMode="auto">
              <a:xfrm>
                <a:off x="7572424" y="3768962"/>
                <a:ext cx="11048" cy="11047"/>
              </a:xfrm>
              <a:custGeom>
                <a:avLst/>
                <a:gdLst>
                  <a:gd name="T0" fmla="*/ 0 w 1"/>
                  <a:gd name="T1" fmla="*/ 216 h 1"/>
                  <a:gd name="T2" fmla="*/ 0 w 1"/>
                  <a:gd name="T3" fmla="*/ 0 h 1"/>
                  <a:gd name="T4" fmla="*/ 216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87" name="Freeform 640"/>
              <p:cNvSpPr>
                <a:spLocks/>
              </p:cNvSpPr>
              <p:nvPr/>
            </p:nvSpPr>
            <p:spPr bwMode="auto">
              <a:xfrm>
                <a:off x="7550329" y="3768962"/>
                <a:ext cx="22095" cy="11047"/>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88" name="Freeform 641"/>
              <p:cNvSpPr>
                <a:spLocks/>
              </p:cNvSpPr>
              <p:nvPr/>
            </p:nvSpPr>
            <p:spPr bwMode="auto">
              <a:xfrm>
                <a:off x="7550329" y="3768962"/>
                <a:ext cx="22095" cy="11047"/>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89" name="Freeform 642"/>
              <p:cNvSpPr>
                <a:spLocks/>
              </p:cNvSpPr>
              <p:nvPr/>
            </p:nvSpPr>
            <p:spPr bwMode="auto">
              <a:xfrm>
                <a:off x="7638710" y="3757915"/>
                <a:ext cx="22095" cy="11047"/>
              </a:xfrm>
              <a:custGeom>
                <a:avLst/>
                <a:gdLst>
                  <a:gd name="T0" fmla="*/ 0 w 2"/>
                  <a:gd name="T1" fmla="*/ 0 h 1"/>
                  <a:gd name="T2" fmla="*/ 432 w 2"/>
                  <a:gd name="T3" fmla="*/ 0 h 1"/>
                  <a:gd name="T4" fmla="*/ 432 w 2"/>
                  <a:gd name="T5" fmla="*/ 0 h 1"/>
                  <a:gd name="T6" fmla="*/ 432 w 2"/>
                  <a:gd name="T7" fmla="*/ 0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2"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90" name="Freeform 643"/>
              <p:cNvSpPr>
                <a:spLocks/>
              </p:cNvSpPr>
              <p:nvPr/>
            </p:nvSpPr>
            <p:spPr bwMode="auto">
              <a:xfrm>
                <a:off x="7638710" y="3757915"/>
                <a:ext cx="22095" cy="11047"/>
              </a:xfrm>
              <a:custGeom>
                <a:avLst/>
                <a:gdLst>
                  <a:gd name="T0" fmla="*/ 0 w 2"/>
                  <a:gd name="T1" fmla="*/ 0 h 1"/>
                  <a:gd name="T2" fmla="*/ 432 w 2"/>
                  <a:gd name="T3" fmla="*/ 0 h 1"/>
                  <a:gd name="T4" fmla="*/ 432 w 2"/>
                  <a:gd name="T5" fmla="*/ 0 h 1"/>
                  <a:gd name="T6" fmla="*/ 432 w 2"/>
                  <a:gd name="T7" fmla="*/ 0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2"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91" name="Freeform 644"/>
              <p:cNvSpPr>
                <a:spLocks/>
              </p:cNvSpPr>
              <p:nvPr/>
            </p:nvSpPr>
            <p:spPr bwMode="auto">
              <a:xfrm>
                <a:off x="7461948" y="3514883"/>
                <a:ext cx="154666" cy="187797"/>
              </a:xfrm>
              <a:custGeom>
                <a:avLst/>
                <a:gdLst>
                  <a:gd name="T0" fmla="*/ 2808 w 14"/>
                  <a:gd name="T1" fmla="*/ 0 h 17"/>
                  <a:gd name="T2" fmla="*/ 2808 w 14"/>
                  <a:gd name="T3" fmla="*/ 432 h 17"/>
                  <a:gd name="T4" fmla="*/ 2376 w 14"/>
                  <a:gd name="T5" fmla="*/ 432 h 17"/>
                  <a:gd name="T6" fmla="*/ 1728 w 14"/>
                  <a:gd name="T7" fmla="*/ 432 h 17"/>
                  <a:gd name="T8" fmla="*/ 1080 w 14"/>
                  <a:gd name="T9" fmla="*/ 216 h 17"/>
                  <a:gd name="T10" fmla="*/ 1080 w 14"/>
                  <a:gd name="T11" fmla="*/ 216 h 17"/>
                  <a:gd name="T12" fmla="*/ 864 w 14"/>
                  <a:gd name="T13" fmla="*/ 432 h 17"/>
                  <a:gd name="T14" fmla="*/ 648 w 14"/>
                  <a:gd name="T15" fmla="*/ 432 h 17"/>
                  <a:gd name="T16" fmla="*/ 648 w 14"/>
                  <a:gd name="T17" fmla="*/ 648 h 17"/>
                  <a:gd name="T18" fmla="*/ 432 w 14"/>
                  <a:gd name="T19" fmla="*/ 1080 h 17"/>
                  <a:gd name="T20" fmla="*/ 216 w 14"/>
                  <a:gd name="T21" fmla="*/ 1296 h 17"/>
                  <a:gd name="T22" fmla="*/ 216 w 14"/>
                  <a:gd name="T23" fmla="*/ 1512 h 17"/>
                  <a:gd name="T24" fmla="*/ 216 w 14"/>
                  <a:gd name="T25" fmla="*/ 1944 h 17"/>
                  <a:gd name="T26" fmla="*/ 216 w 14"/>
                  <a:gd name="T27" fmla="*/ 2160 h 17"/>
                  <a:gd name="T28" fmla="*/ 0 w 14"/>
                  <a:gd name="T29" fmla="*/ 2160 h 17"/>
                  <a:gd name="T30" fmla="*/ 0 w 14"/>
                  <a:gd name="T31" fmla="*/ 2592 h 17"/>
                  <a:gd name="T32" fmla="*/ 216 w 14"/>
                  <a:gd name="T33" fmla="*/ 2592 h 17"/>
                  <a:gd name="T34" fmla="*/ 432 w 14"/>
                  <a:gd name="T35" fmla="*/ 2808 h 17"/>
                  <a:gd name="T36" fmla="*/ 432 w 14"/>
                  <a:gd name="T37" fmla="*/ 3240 h 17"/>
                  <a:gd name="T38" fmla="*/ 216 w 14"/>
                  <a:gd name="T39" fmla="*/ 3672 h 17"/>
                  <a:gd name="T40" fmla="*/ 216 w 14"/>
                  <a:gd name="T41" fmla="*/ 3672 h 17"/>
                  <a:gd name="T42" fmla="*/ 432 w 14"/>
                  <a:gd name="T43" fmla="*/ 3672 h 17"/>
                  <a:gd name="T44" fmla="*/ 648 w 14"/>
                  <a:gd name="T45" fmla="*/ 3240 h 17"/>
                  <a:gd name="T46" fmla="*/ 648 w 14"/>
                  <a:gd name="T47" fmla="*/ 2592 h 17"/>
                  <a:gd name="T48" fmla="*/ 648 w 14"/>
                  <a:gd name="T49" fmla="*/ 2376 h 17"/>
                  <a:gd name="T50" fmla="*/ 648 w 14"/>
                  <a:gd name="T51" fmla="*/ 2376 h 17"/>
                  <a:gd name="T52" fmla="*/ 864 w 14"/>
                  <a:gd name="T53" fmla="*/ 2376 h 17"/>
                  <a:gd name="T54" fmla="*/ 864 w 14"/>
                  <a:gd name="T55" fmla="*/ 2160 h 17"/>
                  <a:gd name="T56" fmla="*/ 1080 w 14"/>
                  <a:gd name="T57" fmla="*/ 2376 h 17"/>
                  <a:gd name="T58" fmla="*/ 1080 w 14"/>
                  <a:gd name="T59" fmla="*/ 2808 h 17"/>
                  <a:gd name="T60" fmla="*/ 1296 w 14"/>
                  <a:gd name="T61" fmla="*/ 3024 h 17"/>
                  <a:gd name="T62" fmla="*/ 1296 w 14"/>
                  <a:gd name="T63" fmla="*/ 3456 h 17"/>
                  <a:gd name="T64" fmla="*/ 1512 w 14"/>
                  <a:gd name="T65" fmla="*/ 3456 h 17"/>
                  <a:gd name="T66" fmla="*/ 1728 w 14"/>
                  <a:gd name="T67" fmla="*/ 3024 h 17"/>
                  <a:gd name="T68" fmla="*/ 1728 w 14"/>
                  <a:gd name="T69" fmla="*/ 3024 h 17"/>
                  <a:gd name="T70" fmla="*/ 1728 w 14"/>
                  <a:gd name="T71" fmla="*/ 2808 h 17"/>
                  <a:gd name="T72" fmla="*/ 1728 w 14"/>
                  <a:gd name="T73" fmla="*/ 2592 h 17"/>
                  <a:gd name="T74" fmla="*/ 1728 w 14"/>
                  <a:gd name="T75" fmla="*/ 2160 h 17"/>
                  <a:gd name="T76" fmla="*/ 1296 w 14"/>
                  <a:gd name="T77" fmla="*/ 1944 h 17"/>
                  <a:gd name="T78" fmla="*/ 1080 w 14"/>
                  <a:gd name="T79" fmla="*/ 1944 h 17"/>
                  <a:gd name="T80" fmla="*/ 1296 w 14"/>
                  <a:gd name="T81" fmla="*/ 1728 h 17"/>
                  <a:gd name="T82" fmla="*/ 1512 w 14"/>
                  <a:gd name="T83" fmla="*/ 1728 h 17"/>
                  <a:gd name="T84" fmla="*/ 1944 w 14"/>
                  <a:gd name="T85" fmla="*/ 1512 h 17"/>
                  <a:gd name="T86" fmla="*/ 2160 w 14"/>
                  <a:gd name="T87" fmla="*/ 1512 h 17"/>
                  <a:gd name="T88" fmla="*/ 2376 w 14"/>
                  <a:gd name="T89" fmla="*/ 1296 h 17"/>
                  <a:gd name="T90" fmla="*/ 2160 w 14"/>
                  <a:gd name="T91" fmla="*/ 1296 h 17"/>
                  <a:gd name="T92" fmla="*/ 1728 w 14"/>
                  <a:gd name="T93" fmla="*/ 1296 h 17"/>
                  <a:gd name="T94" fmla="*/ 1296 w 14"/>
                  <a:gd name="T95" fmla="*/ 1296 h 17"/>
                  <a:gd name="T96" fmla="*/ 1080 w 14"/>
                  <a:gd name="T97" fmla="*/ 1728 h 17"/>
                  <a:gd name="T98" fmla="*/ 648 w 14"/>
                  <a:gd name="T99" fmla="*/ 1296 h 17"/>
                  <a:gd name="T100" fmla="*/ 648 w 14"/>
                  <a:gd name="T101" fmla="*/ 864 h 17"/>
                  <a:gd name="T102" fmla="*/ 864 w 14"/>
                  <a:gd name="T103" fmla="*/ 648 h 17"/>
                  <a:gd name="T104" fmla="*/ 2160 w 14"/>
                  <a:gd name="T105" fmla="*/ 648 h 17"/>
                  <a:gd name="T106" fmla="*/ 2376 w 14"/>
                  <a:gd name="T107" fmla="*/ 864 h 17"/>
                  <a:gd name="T108" fmla="*/ 2808 w 14"/>
                  <a:gd name="T109" fmla="*/ 648 h 17"/>
                  <a:gd name="T110" fmla="*/ 3024 w 14"/>
                  <a:gd name="T111" fmla="*/ 0 h 17"/>
                  <a:gd name="T112" fmla="*/ 2808 w 14"/>
                  <a:gd name="T113" fmla="*/ 0 h 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
                  <a:gd name="T172" fmla="*/ 0 h 17"/>
                  <a:gd name="T173" fmla="*/ 14 w 14"/>
                  <a:gd name="T174" fmla="*/ 17 h 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 h="17">
                    <a:moveTo>
                      <a:pt x="13" y="0"/>
                    </a:moveTo>
                    <a:lnTo>
                      <a:pt x="13" y="2"/>
                    </a:lnTo>
                    <a:lnTo>
                      <a:pt x="11" y="2"/>
                    </a:lnTo>
                    <a:lnTo>
                      <a:pt x="8" y="2"/>
                    </a:lnTo>
                    <a:lnTo>
                      <a:pt x="5" y="1"/>
                    </a:lnTo>
                    <a:lnTo>
                      <a:pt x="4" y="2"/>
                    </a:lnTo>
                    <a:lnTo>
                      <a:pt x="3" y="2"/>
                    </a:lnTo>
                    <a:lnTo>
                      <a:pt x="3" y="3"/>
                    </a:lnTo>
                    <a:lnTo>
                      <a:pt x="2" y="5"/>
                    </a:lnTo>
                    <a:lnTo>
                      <a:pt x="1" y="6"/>
                    </a:lnTo>
                    <a:lnTo>
                      <a:pt x="1" y="7"/>
                    </a:lnTo>
                    <a:lnTo>
                      <a:pt x="1" y="9"/>
                    </a:lnTo>
                    <a:lnTo>
                      <a:pt x="1" y="10"/>
                    </a:lnTo>
                    <a:lnTo>
                      <a:pt x="0" y="10"/>
                    </a:lnTo>
                    <a:lnTo>
                      <a:pt x="0" y="12"/>
                    </a:lnTo>
                    <a:lnTo>
                      <a:pt x="1" y="12"/>
                    </a:lnTo>
                    <a:lnTo>
                      <a:pt x="2" y="13"/>
                    </a:lnTo>
                    <a:lnTo>
                      <a:pt x="2" y="15"/>
                    </a:lnTo>
                    <a:lnTo>
                      <a:pt x="1" y="17"/>
                    </a:lnTo>
                    <a:lnTo>
                      <a:pt x="2" y="17"/>
                    </a:lnTo>
                    <a:lnTo>
                      <a:pt x="3" y="15"/>
                    </a:lnTo>
                    <a:lnTo>
                      <a:pt x="3" y="12"/>
                    </a:lnTo>
                    <a:lnTo>
                      <a:pt x="3" y="11"/>
                    </a:lnTo>
                    <a:lnTo>
                      <a:pt x="4" y="11"/>
                    </a:lnTo>
                    <a:lnTo>
                      <a:pt x="4" y="10"/>
                    </a:lnTo>
                    <a:lnTo>
                      <a:pt x="5" y="11"/>
                    </a:lnTo>
                    <a:lnTo>
                      <a:pt x="5" y="13"/>
                    </a:lnTo>
                    <a:lnTo>
                      <a:pt x="6" y="14"/>
                    </a:lnTo>
                    <a:lnTo>
                      <a:pt x="6" y="16"/>
                    </a:lnTo>
                    <a:lnTo>
                      <a:pt x="7" y="16"/>
                    </a:lnTo>
                    <a:lnTo>
                      <a:pt x="8" y="14"/>
                    </a:lnTo>
                    <a:lnTo>
                      <a:pt x="8" y="13"/>
                    </a:lnTo>
                    <a:lnTo>
                      <a:pt x="8" y="12"/>
                    </a:lnTo>
                    <a:lnTo>
                      <a:pt x="8" y="10"/>
                    </a:lnTo>
                    <a:lnTo>
                      <a:pt x="6" y="9"/>
                    </a:lnTo>
                    <a:lnTo>
                      <a:pt x="5" y="9"/>
                    </a:lnTo>
                    <a:lnTo>
                      <a:pt x="6" y="8"/>
                    </a:lnTo>
                    <a:lnTo>
                      <a:pt x="7" y="8"/>
                    </a:lnTo>
                    <a:lnTo>
                      <a:pt x="9" y="7"/>
                    </a:lnTo>
                    <a:lnTo>
                      <a:pt x="10" y="7"/>
                    </a:lnTo>
                    <a:lnTo>
                      <a:pt x="11" y="6"/>
                    </a:lnTo>
                    <a:lnTo>
                      <a:pt x="10" y="6"/>
                    </a:lnTo>
                    <a:lnTo>
                      <a:pt x="8" y="6"/>
                    </a:lnTo>
                    <a:lnTo>
                      <a:pt x="6" y="6"/>
                    </a:lnTo>
                    <a:lnTo>
                      <a:pt x="5" y="8"/>
                    </a:lnTo>
                    <a:lnTo>
                      <a:pt x="3" y="6"/>
                    </a:lnTo>
                    <a:lnTo>
                      <a:pt x="3" y="4"/>
                    </a:lnTo>
                    <a:lnTo>
                      <a:pt x="4" y="3"/>
                    </a:lnTo>
                    <a:lnTo>
                      <a:pt x="10" y="3"/>
                    </a:lnTo>
                    <a:lnTo>
                      <a:pt x="11" y="4"/>
                    </a:lnTo>
                    <a:lnTo>
                      <a:pt x="13" y="3"/>
                    </a:lnTo>
                    <a:lnTo>
                      <a:pt x="14" y="0"/>
                    </a:lnTo>
                    <a:lnTo>
                      <a:pt x="1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92" name="Freeform 645"/>
              <p:cNvSpPr>
                <a:spLocks/>
              </p:cNvSpPr>
              <p:nvPr/>
            </p:nvSpPr>
            <p:spPr bwMode="auto">
              <a:xfrm>
                <a:off x="7461948" y="3514883"/>
                <a:ext cx="154666" cy="187797"/>
              </a:xfrm>
              <a:custGeom>
                <a:avLst/>
                <a:gdLst>
                  <a:gd name="T0" fmla="*/ 2808 w 14"/>
                  <a:gd name="T1" fmla="*/ 0 h 17"/>
                  <a:gd name="T2" fmla="*/ 2808 w 14"/>
                  <a:gd name="T3" fmla="*/ 432 h 17"/>
                  <a:gd name="T4" fmla="*/ 2376 w 14"/>
                  <a:gd name="T5" fmla="*/ 432 h 17"/>
                  <a:gd name="T6" fmla="*/ 1728 w 14"/>
                  <a:gd name="T7" fmla="*/ 432 h 17"/>
                  <a:gd name="T8" fmla="*/ 1080 w 14"/>
                  <a:gd name="T9" fmla="*/ 216 h 17"/>
                  <a:gd name="T10" fmla="*/ 1080 w 14"/>
                  <a:gd name="T11" fmla="*/ 216 h 17"/>
                  <a:gd name="T12" fmla="*/ 864 w 14"/>
                  <a:gd name="T13" fmla="*/ 432 h 17"/>
                  <a:gd name="T14" fmla="*/ 648 w 14"/>
                  <a:gd name="T15" fmla="*/ 432 h 17"/>
                  <a:gd name="T16" fmla="*/ 648 w 14"/>
                  <a:gd name="T17" fmla="*/ 648 h 17"/>
                  <a:gd name="T18" fmla="*/ 432 w 14"/>
                  <a:gd name="T19" fmla="*/ 1080 h 17"/>
                  <a:gd name="T20" fmla="*/ 216 w 14"/>
                  <a:gd name="T21" fmla="*/ 1296 h 17"/>
                  <a:gd name="T22" fmla="*/ 216 w 14"/>
                  <a:gd name="T23" fmla="*/ 1512 h 17"/>
                  <a:gd name="T24" fmla="*/ 216 w 14"/>
                  <a:gd name="T25" fmla="*/ 1944 h 17"/>
                  <a:gd name="T26" fmla="*/ 216 w 14"/>
                  <a:gd name="T27" fmla="*/ 2160 h 17"/>
                  <a:gd name="T28" fmla="*/ 0 w 14"/>
                  <a:gd name="T29" fmla="*/ 2160 h 17"/>
                  <a:gd name="T30" fmla="*/ 0 w 14"/>
                  <a:gd name="T31" fmla="*/ 2592 h 17"/>
                  <a:gd name="T32" fmla="*/ 216 w 14"/>
                  <a:gd name="T33" fmla="*/ 2592 h 17"/>
                  <a:gd name="T34" fmla="*/ 432 w 14"/>
                  <a:gd name="T35" fmla="*/ 2808 h 17"/>
                  <a:gd name="T36" fmla="*/ 432 w 14"/>
                  <a:gd name="T37" fmla="*/ 3240 h 17"/>
                  <a:gd name="T38" fmla="*/ 216 w 14"/>
                  <a:gd name="T39" fmla="*/ 3672 h 17"/>
                  <a:gd name="T40" fmla="*/ 216 w 14"/>
                  <a:gd name="T41" fmla="*/ 3672 h 17"/>
                  <a:gd name="T42" fmla="*/ 432 w 14"/>
                  <a:gd name="T43" fmla="*/ 3672 h 17"/>
                  <a:gd name="T44" fmla="*/ 648 w 14"/>
                  <a:gd name="T45" fmla="*/ 3240 h 17"/>
                  <a:gd name="T46" fmla="*/ 648 w 14"/>
                  <a:gd name="T47" fmla="*/ 2592 h 17"/>
                  <a:gd name="T48" fmla="*/ 648 w 14"/>
                  <a:gd name="T49" fmla="*/ 2376 h 17"/>
                  <a:gd name="T50" fmla="*/ 648 w 14"/>
                  <a:gd name="T51" fmla="*/ 2376 h 17"/>
                  <a:gd name="T52" fmla="*/ 864 w 14"/>
                  <a:gd name="T53" fmla="*/ 2376 h 17"/>
                  <a:gd name="T54" fmla="*/ 864 w 14"/>
                  <a:gd name="T55" fmla="*/ 2160 h 17"/>
                  <a:gd name="T56" fmla="*/ 1080 w 14"/>
                  <a:gd name="T57" fmla="*/ 2376 h 17"/>
                  <a:gd name="T58" fmla="*/ 1080 w 14"/>
                  <a:gd name="T59" fmla="*/ 2808 h 17"/>
                  <a:gd name="T60" fmla="*/ 1296 w 14"/>
                  <a:gd name="T61" fmla="*/ 3024 h 17"/>
                  <a:gd name="T62" fmla="*/ 1296 w 14"/>
                  <a:gd name="T63" fmla="*/ 3456 h 17"/>
                  <a:gd name="T64" fmla="*/ 1512 w 14"/>
                  <a:gd name="T65" fmla="*/ 3456 h 17"/>
                  <a:gd name="T66" fmla="*/ 1728 w 14"/>
                  <a:gd name="T67" fmla="*/ 3024 h 17"/>
                  <a:gd name="T68" fmla="*/ 1728 w 14"/>
                  <a:gd name="T69" fmla="*/ 3024 h 17"/>
                  <a:gd name="T70" fmla="*/ 1728 w 14"/>
                  <a:gd name="T71" fmla="*/ 2808 h 17"/>
                  <a:gd name="T72" fmla="*/ 1728 w 14"/>
                  <a:gd name="T73" fmla="*/ 2592 h 17"/>
                  <a:gd name="T74" fmla="*/ 1728 w 14"/>
                  <a:gd name="T75" fmla="*/ 2160 h 17"/>
                  <a:gd name="T76" fmla="*/ 1296 w 14"/>
                  <a:gd name="T77" fmla="*/ 1944 h 17"/>
                  <a:gd name="T78" fmla="*/ 1080 w 14"/>
                  <a:gd name="T79" fmla="*/ 1944 h 17"/>
                  <a:gd name="T80" fmla="*/ 1296 w 14"/>
                  <a:gd name="T81" fmla="*/ 1728 h 17"/>
                  <a:gd name="T82" fmla="*/ 1512 w 14"/>
                  <a:gd name="T83" fmla="*/ 1728 h 17"/>
                  <a:gd name="T84" fmla="*/ 1944 w 14"/>
                  <a:gd name="T85" fmla="*/ 1512 h 17"/>
                  <a:gd name="T86" fmla="*/ 2160 w 14"/>
                  <a:gd name="T87" fmla="*/ 1512 h 17"/>
                  <a:gd name="T88" fmla="*/ 2376 w 14"/>
                  <a:gd name="T89" fmla="*/ 1296 h 17"/>
                  <a:gd name="T90" fmla="*/ 2160 w 14"/>
                  <a:gd name="T91" fmla="*/ 1296 h 17"/>
                  <a:gd name="T92" fmla="*/ 1728 w 14"/>
                  <a:gd name="T93" fmla="*/ 1296 h 17"/>
                  <a:gd name="T94" fmla="*/ 1296 w 14"/>
                  <a:gd name="T95" fmla="*/ 1296 h 17"/>
                  <a:gd name="T96" fmla="*/ 1080 w 14"/>
                  <a:gd name="T97" fmla="*/ 1728 h 17"/>
                  <a:gd name="T98" fmla="*/ 648 w 14"/>
                  <a:gd name="T99" fmla="*/ 1296 h 17"/>
                  <a:gd name="T100" fmla="*/ 648 w 14"/>
                  <a:gd name="T101" fmla="*/ 864 h 17"/>
                  <a:gd name="T102" fmla="*/ 864 w 14"/>
                  <a:gd name="T103" fmla="*/ 648 h 17"/>
                  <a:gd name="T104" fmla="*/ 2160 w 14"/>
                  <a:gd name="T105" fmla="*/ 648 h 17"/>
                  <a:gd name="T106" fmla="*/ 2376 w 14"/>
                  <a:gd name="T107" fmla="*/ 864 h 17"/>
                  <a:gd name="T108" fmla="*/ 2808 w 14"/>
                  <a:gd name="T109" fmla="*/ 648 h 17"/>
                  <a:gd name="T110" fmla="*/ 3024 w 14"/>
                  <a:gd name="T111" fmla="*/ 0 h 17"/>
                  <a:gd name="T112" fmla="*/ 2808 w 14"/>
                  <a:gd name="T113" fmla="*/ 0 h 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
                  <a:gd name="T172" fmla="*/ 0 h 17"/>
                  <a:gd name="T173" fmla="*/ 14 w 14"/>
                  <a:gd name="T174" fmla="*/ 17 h 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 h="17">
                    <a:moveTo>
                      <a:pt x="13" y="0"/>
                    </a:moveTo>
                    <a:lnTo>
                      <a:pt x="13" y="2"/>
                    </a:lnTo>
                    <a:lnTo>
                      <a:pt x="11" y="2"/>
                    </a:lnTo>
                    <a:lnTo>
                      <a:pt x="8" y="2"/>
                    </a:lnTo>
                    <a:lnTo>
                      <a:pt x="5" y="1"/>
                    </a:lnTo>
                    <a:lnTo>
                      <a:pt x="4" y="2"/>
                    </a:lnTo>
                    <a:lnTo>
                      <a:pt x="3" y="2"/>
                    </a:lnTo>
                    <a:lnTo>
                      <a:pt x="3" y="3"/>
                    </a:lnTo>
                    <a:lnTo>
                      <a:pt x="2" y="5"/>
                    </a:lnTo>
                    <a:lnTo>
                      <a:pt x="1" y="6"/>
                    </a:lnTo>
                    <a:lnTo>
                      <a:pt x="1" y="7"/>
                    </a:lnTo>
                    <a:lnTo>
                      <a:pt x="1" y="9"/>
                    </a:lnTo>
                    <a:lnTo>
                      <a:pt x="1" y="10"/>
                    </a:lnTo>
                    <a:lnTo>
                      <a:pt x="0" y="10"/>
                    </a:lnTo>
                    <a:lnTo>
                      <a:pt x="0" y="12"/>
                    </a:lnTo>
                    <a:lnTo>
                      <a:pt x="1" y="12"/>
                    </a:lnTo>
                    <a:lnTo>
                      <a:pt x="2" y="13"/>
                    </a:lnTo>
                    <a:lnTo>
                      <a:pt x="2" y="15"/>
                    </a:lnTo>
                    <a:lnTo>
                      <a:pt x="1" y="17"/>
                    </a:lnTo>
                    <a:lnTo>
                      <a:pt x="2" y="17"/>
                    </a:lnTo>
                    <a:lnTo>
                      <a:pt x="3" y="15"/>
                    </a:lnTo>
                    <a:lnTo>
                      <a:pt x="3" y="12"/>
                    </a:lnTo>
                    <a:lnTo>
                      <a:pt x="3" y="11"/>
                    </a:lnTo>
                    <a:lnTo>
                      <a:pt x="4" y="11"/>
                    </a:lnTo>
                    <a:lnTo>
                      <a:pt x="4" y="10"/>
                    </a:lnTo>
                    <a:lnTo>
                      <a:pt x="5" y="11"/>
                    </a:lnTo>
                    <a:lnTo>
                      <a:pt x="5" y="13"/>
                    </a:lnTo>
                    <a:lnTo>
                      <a:pt x="6" y="14"/>
                    </a:lnTo>
                    <a:lnTo>
                      <a:pt x="6" y="16"/>
                    </a:lnTo>
                    <a:lnTo>
                      <a:pt x="7" y="16"/>
                    </a:lnTo>
                    <a:lnTo>
                      <a:pt x="8" y="14"/>
                    </a:lnTo>
                    <a:lnTo>
                      <a:pt x="8" y="13"/>
                    </a:lnTo>
                    <a:lnTo>
                      <a:pt x="8" y="12"/>
                    </a:lnTo>
                    <a:lnTo>
                      <a:pt x="8" y="10"/>
                    </a:lnTo>
                    <a:lnTo>
                      <a:pt x="6" y="9"/>
                    </a:lnTo>
                    <a:lnTo>
                      <a:pt x="5" y="9"/>
                    </a:lnTo>
                    <a:lnTo>
                      <a:pt x="6" y="8"/>
                    </a:lnTo>
                    <a:lnTo>
                      <a:pt x="7" y="8"/>
                    </a:lnTo>
                    <a:lnTo>
                      <a:pt x="9" y="7"/>
                    </a:lnTo>
                    <a:lnTo>
                      <a:pt x="10" y="7"/>
                    </a:lnTo>
                    <a:lnTo>
                      <a:pt x="11" y="6"/>
                    </a:lnTo>
                    <a:lnTo>
                      <a:pt x="10" y="6"/>
                    </a:lnTo>
                    <a:lnTo>
                      <a:pt x="8" y="6"/>
                    </a:lnTo>
                    <a:lnTo>
                      <a:pt x="6" y="6"/>
                    </a:lnTo>
                    <a:lnTo>
                      <a:pt x="5" y="8"/>
                    </a:lnTo>
                    <a:lnTo>
                      <a:pt x="3" y="6"/>
                    </a:lnTo>
                    <a:lnTo>
                      <a:pt x="3" y="4"/>
                    </a:lnTo>
                    <a:lnTo>
                      <a:pt x="4" y="3"/>
                    </a:lnTo>
                    <a:lnTo>
                      <a:pt x="10" y="3"/>
                    </a:lnTo>
                    <a:lnTo>
                      <a:pt x="11" y="4"/>
                    </a:lnTo>
                    <a:lnTo>
                      <a:pt x="13" y="3"/>
                    </a:lnTo>
                    <a:lnTo>
                      <a:pt x="14" y="0"/>
                    </a:lnTo>
                    <a:lnTo>
                      <a:pt x="1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93" name="Freeform 646"/>
              <p:cNvSpPr>
                <a:spLocks/>
              </p:cNvSpPr>
              <p:nvPr/>
            </p:nvSpPr>
            <p:spPr bwMode="auto">
              <a:xfrm>
                <a:off x="7484043" y="3084054"/>
                <a:ext cx="77333" cy="132563"/>
              </a:xfrm>
              <a:custGeom>
                <a:avLst/>
                <a:gdLst>
                  <a:gd name="T0" fmla="*/ 648 w 7"/>
                  <a:gd name="T1" fmla="*/ 0 h 12"/>
                  <a:gd name="T2" fmla="*/ 864 w 7"/>
                  <a:gd name="T3" fmla="*/ 216 h 12"/>
                  <a:gd name="T4" fmla="*/ 1080 w 7"/>
                  <a:gd name="T5" fmla="*/ 0 h 12"/>
                  <a:gd name="T6" fmla="*/ 1296 w 7"/>
                  <a:gd name="T7" fmla="*/ 0 h 12"/>
                  <a:gd name="T8" fmla="*/ 1296 w 7"/>
                  <a:gd name="T9" fmla="*/ 648 h 12"/>
                  <a:gd name="T10" fmla="*/ 1512 w 7"/>
                  <a:gd name="T11" fmla="*/ 648 h 12"/>
                  <a:gd name="T12" fmla="*/ 1296 w 7"/>
                  <a:gd name="T13" fmla="*/ 1080 h 12"/>
                  <a:gd name="T14" fmla="*/ 864 w 7"/>
                  <a:gd name="T15" fmla="*/ 1512 h 12"/>
                  <a:gd name="T16" fmla="*/ 864 w 7"/>
                  <a:gd name="T17" fmla="*/ 1728 h 12"/>
                  <a:gd name="T18" fmla="*/ 1080 w 7"/>
                  <a:gd name="T19" fmla="*/ 2160 h 12"/>
                  <a:gd name="T20" fmla="*/ 1080 w 7"/>
                  <a:gd name="T21" fmla="*/ 2160 h 12"/>
                  <a:gd name="T22" fmla="*/ 864 w 7"/>
                  <a:gd name="T23" fmla="*/ 2376 h 12"/>
                  <a:gd name="T24" fmla="*/ 864 w 7"/>
                  <a:gd name="T25" fmla="*/ 2592 h 12"/>
                  <a:gd name="T26" fmla="*/ 648 w 7"/>
                  <a:gd name="T27" fmla="*/ 2376 h 12"/>
                  <a:gd name="T28" fmla="*/ 432 w 7"/>
                  <a:gd name="T29" fmla="*/ 1944 h 12"/>
                  <a:gd name="T30" fmla="*/ 216 w 7"/>
                  <a:gd name="T31" fmla="*/ 1944 h 12"/>
                  <a:gd name="T32" fmla="*/ 0 w 7"/>
                  <a:gd name="T33" fmla="*/ 1296 h 12"/>
                  <a:gd name="T34" fmla="*/ 0 w 7"/>
                  <a:gd name="T35" fmla="*/ 1080 h 12"/>
                  <a:gd name="T36" fmla="*/ 216 w 7"/>
                  <a:gd name="T37" fmla="*/ 1080 h 12"/>
                  <a:gd name="T38" fmla="*/ 432 w 7"/>
                  <a:gd name="T39" fmla="*/ 432 h 12"/>
                  <a:gd name="T40" fmla="*/ 432 w 7"/>
                  <a:gd name="T41" fmla="*/ 216 h 12"/>
                  <a:gd name="T42" fmla="*/ 432 w 7"/>
                  <a:gd name="T43" fmla="*/ 0 h 12"/>
                  <a:gd name="T44" fmla="*/ 648 w 7"/>
                  <a:gd name="T45" fmla="*/ 0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12"/>
                  <a:gd name="T71" fmla="*/ 7 w 7"/>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12">
                    <a:moveTo>
                      <a:pt x="3" y="0"/>
                    </a:moveTo>
                    <a:lnTo>
                      <a:pt x="4" y="1"/>
                    </a:lnTo>
                    <a:lnTo>
                      <a:pt x="5" y="0"/>
                    </a:lnTo>
                    <a:lnTo>
                      <a:pt x="6" y="0"/>
                    </a:lnTo>
                    <a:lnTo>
                      <a:pt x="6" y="3"/>
                    </a:lnTo>
                    <a:lnTo>
                      <a:pt x="7" y="3"/>
                    </a:lnTo>
                    <a:lnTo>
                      <a:pt x="6" y="5"/>
                    </a:lnTo>
                    <a:lnTo>
                      <a:pt x="4" y="7"/>
                    </a:lnTo>
                    <a:lnTo>
                      <a:pt x="4" y="8"/>
                    </a:lnTo>
                    <a:lnTo>
                      <a:pt x="5" y="10"/>
                    </a:lnTo>
                    <a:lnTo>
                      <a:pt x="4" y="11"/>
                    </a:lnTo>
                    <a:lnTo>
                      <a:pt x="4" y="12"/>
                    </a:lnTo>
                    <a:lnTo>
                      <a:pt x="3" y="11"/>
                    </a:lnTo>
                    <a:lnTo>
                      <a:pt x="2" y="9"/>
                    </a:lnTo>
                    <a:lnTo>
                      <a:pt x="1" y="9"/>
                    </a:lnTo>
                    <a:lnTo>
                      <a:pt x="0" y="6"/>
                    </a:lnTo>
                    <a:lnTo>
                      <a:pt x="0" y="5"/>
                    </a:lnTo>
                    <a:lnTo>
                      <a:pt x="1" y="5"/>
                    </a:lnTo>
                    <a:lnTo>
                      <a:pt x="2" y="2"/>
                    </a:lnTo>
                    <a:lnTo>
                      <a:pt x="2" y="1"/>
                    </a:lnTo>
                    <a:lnTo>
                      <a:pt x="2"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94" name="Freeform 647"/>
              <p:cNvSpPr>
                <a:spLocks/>
              </p:cNvSpPr>
              <p:nvPr/>
            </p:nvSpPr>
            <p:spPr bwMode="auto">
              <a:xfrm>
                <a:off x="7484043" y="3084054"/>
                <a:ext cx="77333" cy="132563"/>
              </a:xfrm>
              <a:custGeom>
                <a:avLst/>
                <a:gdLst>
                  <a:gd name="T0" fmla="*/ 648 w 7"/>
                  <a:gd name="T1" fmla="*/ 0 h 12"/>
                  <a:gd name="T2" fmla="*/ 864 w 7"/>
                  <a:gd name="T3" fmla="*/ 216 h 12"/>
                  <a:gd name="T4" fmla="*/ 1080 w 7"/>
                  <a:gd name="T5" fmla="*/ 0 h 12"/>
                  <a:gd name="T6" fmla="*/ 1296 w 7"/>
                  <a:gd name="T7" fmla="*/ 0 h 12"/>
                  <a:gd name="T8" fmla="*/ 1296 w 7"/>
                  <a:gd name="T9" fmla="*/ 648 h 12"/>
                  <a:gd name="T10" fmla="*/ 1512 w 7"/>
                  <a:gd name="T11" fmla="*/ 648 h 12"/>
                  <a:gd name="T12" fmla="*/ 1296 w 7"/>
                  <a:gd name="T13" fmla="*/ 1080 h 12"/>
                  <a:gd name="T14" fmla="*/ 864 w 7"/>
                  <a:gd name="T15" fmla="*/ 1512 h 12"/>
                  <a:gd name="T16" fmla="*/ 864 w 7"/>
                  <a:gd name="T17" fmla="*/ 1728 h 12"/>
                  <a:gd name="T18" fmla="*/ 1080 w 7"/>
                  <a:gd name="T19" fmla="*/ 2160 h 12"/>
                  <a:gd name="T20" fmla="*/ 1080 w 7"/>
                  <a:gd name="T21" fmla="*/ 2160 h 12"/>
                  <a:gd name="T22" fmla="*/ 864 w 7"/>
                  <a:gd name="T23" fmla="*/ 2376 h 12"/>
                  <a:gd name="T24" fmla="*/ 864 w 7"/>
                  <a:gd name="T25" fmla="*/ 2592 h 12"/>
                  <a:gd name="T26" fmla="*/ 648 w 7"/>
                  <a:gd name="T27" fmla="*/ 2376 h 12"/>
                  <a:gd name="T28" fmla="*/ 432 w 7"/>
                  <a:gd name="T29" fmla="*/ 1944 h 12"/>
                  <a:gd name="T30" fmla="*/ 216 w 7"/>
                  <a:gd name="T31" fmla="*/ 1944 h 12"/>
                  <a:gd name="T32" fmla="*/ 0 w 7"/>
                  <a:gd name="T33" fmla="*/ 1296 h 12"/>
                  <a:gd name="T34" fmla="*/ 0 w 7"/>
                  <a:gd name="T35" fmla="*/ 1080 h 12"/>
                  <a:gd name="T36" fmla="*/ 216 w 7"/>
                  <a:gd name="T37" fmla="*/ 1080 h 12"/>
                  <a:gd name="T38" fmla="*/ 432 w 7"/>
                  <a:gd name="T39" fmla="*/ 432 h 12"/>
                  <a:gd name="T40" fmla="*/ 432 w 7"/>
                  <a:gd name="T41" fmla="*/ 216 h 12"/>
                  <a:gd name="T42" fmla="*/ 432 w 7"/>
                  <a:gd name="T43" fmla="*/ 0 h 12"/>
                  <a:gd name="T44" fmla="*/ 648 w 7"/>
                  <a:gd name="T45" fmla="*/ 0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12"/>
                  <a:gd name="T71" fmla="*/ 7 w 7"/>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12">
                    <a:moveTo>
                      <a:pt x="3" y="0"/>
                    </a:moveTo>
                    <a:lnTo>
                      <a:pt x="4" y="1"/>
                    </a:lnTo>
                    <a:lnTo>
                      <a:pt x="5" y="0"/>
                    </a:lnTo>
                    <a:lnTo>
                      <a:pt x="6" y="0"/>
                    </a:lnTo>
                    <a:lnTo>
                      <a:pt x="6" y="3"/>
                    </a:lnTo>
                    <a:lnTo>
                      <a:pt x="7" y="3"/>
                    </a:lnTo>
                    <a:lnTo>
                      <a:pt x="6" y="5"/>
                    </a:lnTo>
                    <a:lnTo>
                      <a:pt x="4" y="7"/>
                    </a:lnTo>
                    <a:lnTo>
                      <a:pt x="4" y="8"/>
                    </a:lnTo>
                    <a:lnTo>
                      <a:pt x="5" y="10"/>
                    </a:lnTo>
                    <a:lnTo>
                      <a:pt x="4" y="11"/>
                    </a:lnTo>
                    <a:lnTo>
                      <a:pt x="4" y="12"/>
                    </a:lnTo>
                    <a:lnTo>
                      <a:pt x="3" y="11"/>
                    </a:lnTo>
                    <a:lnTo>
                      <a:pt x="2" y="9"/>
                    </a:lnTo>
                    <a:lnTo>
                      <a:pt x="1" y="9"/>
                    </a:lnTo>
                    <a:lnTo>
                      <a:pt x="0" y="6"/>
                    </a:lnTo>
                    <a:lnTo>
                      <a:pt x="0" y="5"/>
                    </a:lnTo>
                    <a:lnTo>
                      <a:pt x="1" y="5"/>
                    </a:lnTo>
                    <a:lnTo>
                      <a:pt x="2" y="2"/>
                    </a:lnTo>
                    <a:lnTo>
                      <a:pt x="2" y="1"/>
                    </a:lnTo>
                    <a:lnTo>
                      <a:pt x="2"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95" name="Freeform 648"/>
              <p:cNvSpPr>
                <a:spLocks/>
              </p:cNvSpPr>
              <p:nvPr/>
            </p:nvSpPr>
            <p:spPr bwMode="auto">
              <a:xfrm>
                <a:off x="7495091" y="3216617"/>
                <a:ext cx="33143" cy="33141"/>
              </a:xfrm>
              <a:custGeom>
                <a:avLst/>
                <a:gdLst>
                  <a:gd name="T0" fmla="*/ 432 w 3"/>
                  <a:gd name="T1" fmla="*/ 0 h 3"/>
                  <a:gd name="T2" fmla="*/ 648 w 3"/>
                  <a:gd name="T3" fmla="*/ 216 h 3"/>
                  <a:gd name="T4" fmla="*/ 648 w 3"/>
                  <a:gd name="T5" fmla="*/ 432 h 3"/>
                  <a:gd name="T6" fmla="*/ 648 w 3"/>
                  <a:gd name="T7" fmla="*/ 648 h 3"/>
                  <a:gd name="T8" fmla="*/ 432 w 3"/>
                  <a:gd name="T9" fmla="*/ 648 h 3"/>
                  <a:gd name="T10" fmla="*/ 216 w 3"/>
                  <a:gd name="T11" fmla="*/ 216 h 3"/>
                  <a:gd name="T12" fmla="*/ 0 w 3"/>
                  <a:gd name="T13" fmla="*/ 0 h 3"/>
                  <a:gd name="T14" fmla="*/ 216 w 3"/>
                  <a:gd name="T15" fmla="*/ 0 h 3"/>
                  <a:gd name="T16" fmla="*/ 432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0"/>
                    </a:moveTo>
                    <a:lnTo>
                      <a:pt x="3" y="1"/>
                    </a:lnTo>
                    <a:lnTo>
                      <a:pt x="3" y="2"/>
                    </a:lnTo>
                    <a:lnTo>
                      <a:pt x="3" y="3"/>
                    </a:lnTo>
                    <a:lnTo>
                      <a:pt x="2" y="3"/>
                    </a:lnTo>
                    <a:lnTo>
                      <a:pt x="1" y="1"/>
                    </a:lnTo>
                    <a:lnTo>
                      <a:pt x="0" y="0"/>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96" name="Freeform 649"/>
              <p:cNvSpPr>
                <a:spLocks/>
              </p:cNvSpPr>
              <p:nvPr/>
            </p:nvSpPr>
            <p:spPr bwMode="auto">
              <a:xfrm>
                <a:off x="7495091" y="3216617"/>
                <a:ext cx="33143" cy="33141"/>
              </a:xfrm>
              <a:custGeom>
                <a:avLst/>
                <a:gdLst>
                  <a:gd name="T0" fmla="*/ 432 w 3"/>
                  <a:gd name="T1" fmla="*/ 0 h 3"/>
                  <a:gd name="T2" fmla="*/ 648 w 3"/>
                  <a:gd name="T3" fmla="*/ 216 h 3"/>
                  <a:gd name="T4" fmla="*/ 648 w 3"/>
                  <a:gd name="T5" fmla="*/ 432 h 3"/>
                  <a:gd name="T6" fmla="*/ 648 w 3"/>
                  <a:gd name="T7" fmla="*/ 648 h 3"/>
                  <a:gd name="T8" fmla="*/ 432 w 3"/>
                  <a:gd name="T9" fmla="*/ 648 h 3"/>
                  <a:gd name="T10" fmla="*/ 216 w 3"/>
                  <a:gd name="T11" fmla="*/ 216 h 3"/>
                  <a:gd name="T12" fmla="*/ 0 w 3"/>
                  <a:gd name="T13" fmla="*/ 0 h 3"/>
                  <a:gd name="T14" fmla="*/ 216 w 3"/>
                  <a:gd name="T15" fmla="*/ 0 h 3"/>
                  <a:gd name="T16" fmla="*/ 432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0"/>
                    </a:moveTo>
                    <a:lnTo>
                      <a:pt x="3" y="1"/>
                    </a:lnTo>
                    <a:lnTo>
                      <a:pt x="3" y="2"/>
                    </a:lnTo>
                    <a:lnTo>
                      <a:pt x="3" y="3"/>
                    </a:lnTo>
                    <a:lnTo>
                      <a:pt x="2" y="3"/>
                    </a:lnTo>
                    <a:lnTo>
                      <a:pt x="1" y="1"/>
                    </a:lnTo>
                    <a:lnTo>
                      <a:pt x="0" y="0"/>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97" name="Freeform 650"/>
              <p:cNvSpPr>
                <a:spLocks/>
              </p:cNvSpPr>
              <p:nvPr/>
            </p:nvSpPr>
            <p:spPr bwMode="auto">
              <a:xfrm>
                <a:off x="7539281" y="3194523"/>
                <a:ext cx="55238" cy="44188"/>
              </a:xfrm>
              <a:custGeom>
                <a:avLst/>
                <a:gdLst>
                  <a:gd name="T0" fmla="*/ 0 w 5"/>
                  <a:gd name="T1" fmla="*/ 216 h 4"/>
                  <a:gd name="T2" fmla="*/ 216 w 5"/>
                  <a:gd name="T3" fmla="*/ 0 h 4"/>
                  <a:gd name="T4" fmla="*/ 432 w 5"/>
                  <a:gd name="T5" fmla="*/ 0 h 4"/>
                  <a:gd name="T6" fmla="*/ 648 w 5"/>
                  <a:gd name="T7" fmla="*/ 216 h 4"/>
                  <a:gd name="T8" fmla="*/ 864 w 5"/>
                  <a:gd name="T9" fmla="*/ 216 h 4"/>
                  <a:gd name="T10" fmla="*/ 864 w 5"/>
                  <a:gd name="T11" fmla="*/ 432 h 4"/>
                  <a:gd name="T12" fmla="*/ 1080 w 5"/>
                  <a:gd name="T13" fmla="*/ 648 h 4"/>
                  <a:gd name="T14" fmla="*/ 1080 w 5"/>
                  <a:gd name="T15" fmla="*/ 648 h 4"/>
                  <a:gd name="T16" fmla="*/ 1080 w 5"/>
                  <a:gd name="T17" fmla="*/ 864 h 4"/>
                  <a:gd name="T18" fmla="*/ 648 w 5"/>
                  <a:gd name="T19" fmla="*/ 648 h 4"/>
                  <a:gd name="T20" fmla="*/ 432 w 5"/>
                  <a:gd name="T21" fmla="*/ 432 h 4"/>
                  <a:gd name="T22" fmla="*/ 216 w 5"/>
                  <a:gd name="T23" fmla="*/ 432 h 4"/>
                  <a:gd name="T24" fmla="*/ 0 w 5"/>
                  <a:gd name="T25" fmla="*/ 21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0" y="1"/>
                    </a:moveTo>
                    <a:lnTo>
                      <a:pt x="1" y="0"/>
                    </a:lnTo>
                    <a:lnTo>
                      <a:pt x="2" y="0"/>
                    </a:lnTo>
                    <a:lnTo>
                      <a:pt x="3" y="1"/>
                    </a:lnTo>
                    <a:lnTo>
                      <a:pt x="4" y="1"/>
                    </a:lnTo>
                    <a:lnTo>
                      <a:pt x="4" y="2"/>
                    </a:lnTo>
                    <a:lnTo>
                      <a:pt x="5" y="3"/>
                    </a:lnTo>
                    <a:lnTo>
                      <a:pt x="5" y="4"/>
                    </a:lnTo>
                    <a:lnTo>
                      <a:pt x="3" y="3"/>
                    </a:lnTo>
                    <a:lnTo>
                      <a:pt x="2" y="2"/>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398" name="Freeform 651"/>
              <p:cNvSpPr>
                <a:spLocks/>
              </p:cNvSpPr>
              <p:nvPr/>
            </p:nvSpPr>
            <p:spPr bwMode="auto">
              <a:xfrm>
                <a:off x="7539281" y="3194523"/>
                <a:ext cx="55238" cy="44188"/>
              </a:xfrm>
              <a:custGeom>
                <a:avLst/>
                <a:gdLst>
                  <a:gd name="T0" fmla="*/ 0 w 5"/>
                  <a:gd name="T1" fmla="*/ 216 h 4"/>
                  <a:gd name="T2" fmla="*/ 216 w 5"/>
                  <a:gd name="T3" fmla="*/ 0 h 4"/>
                  <a:gd name="T4" fmla="*/ 432 w 5"/>
                  <a:gd name="T5" fmla="*/ 0 h 4"/>
                  <a:gd name="T6" fmla="*/ 648 w 5"/>
                  <a:gd name="T7" fmla="*/ 216 h 4"/>
                  <a:gd name="T8" fmla="*/ 864 w 5"/>
                  <a:gd name="T9" fmla="*/ 216 h 4"/>
                  <a:gd name="T10" fmla="*/ 864 w 5"/>
                  <a:gd name="T11" fmla="*/ 432 h 4"/>
                  <a:gd name="T12" fmla="*/ 1080 w 5"/>
                  <a:gd name="T13" fmla="*/ 648 h 4"/>
                  <a:gd name="T14" fmla="*/ 1080 w 5"/>
                  <a:gd name="T15" fmla="*/ 648 h 4"/>
                  <a:gd name="T16" fmla="*/ 1080 w 5"/>
                  <a:gd name="T17" fmla="*/ 864 h 4"/>
                  <a:gd name="T18" fmla="*/ 648 w 5"/>
                  <a:gd name="T19" fmla="*/ 648 h 4"/>
                  <a:gd name="T20" fmla="*/ 432 w 5"/>
                  <a:gd name="T21" fmla="*/ 432 h 4"/>
                  <a:gd name="T22" fmla="*/ 216 w 5"/>
                  <a:gd name="T23" fmla="*/ 432 h 4"/>
                  <a:gd name="T24" fmla="*/ 0 w 5"/>
                  <a:gd name="T25" fmla="*/ 21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0" y="1"/>
                    </a:moveTo>
                    <a:lnTo>
                      <a:pt x="1" y="0"/>
                    </a:lnTo>
                    <a:lnTo>
                      <a:pt x="2" y="0"/>
                    </a:lnTo>
                    <a:lnTo>
                      <a:pt x="3" y="1"/>
                    </a:lnTo>
                    <a:lnTo>
                      <a:pt x="4" y="1"/>
                    </a:lnTo>
                    <a:lnTo>
                      <a:pt x="4" y="2"/>
                    </a:lnTo>
                    <a:lnTo>
                      <a:pt x="5" y="3"/>
                    </a:lnTo>
                    <a:lnTo>
                      <a:pt x="5" y="4"/>
                    </a:lnTo>
                    <a:lnTo>
                      <a:pt x="3" y="3"/>
                    </a:lnTo>
                    <a:lnTo>
                      <a:pt x="2" y="2"/>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399" name="Freeform 652"/>
              <p:cNvSpPr>
                <a:spLocks/>
              </p:cNvSpPr>
              <p:nvPr/>
            </p:nvSpPr>
            <p:spPr bwMode="auto">
              <a:xfrm>
                <a:off x="7605567" y="3238711"/>
                <a:ext cx="22095" cy="44188"/>
              </a:xfrm>
              <a:custGeom>
                <a:avLst/>
                <a:gdLst>
                  <a:gd name="T0" fmla="*/ 0 w 2"/>
                  <a:gd name="T1" fmla="*/ 216 h 4"/>
                  <a:gd name="T2" fmla="*/ 216 w 2"/>
                  <a:gd name="T3" fmla="*/ 0 h 4"/>
                  <a:gd name="T4" fmla="*/ 432 w 2"/>
                  <a:gd name="T5" fmla="*/ 216 h 4"/>
                  <a:gd name="T6" fmla="*/ 432 w 2"/>
                  <a:gd name="T7" fmla="*/ 432 h 4"/>
                  <a:gd name="T8" fmla="*/ 432 w 2"/>
                  <a:gd name="T9" fmla="*/ 864 h 4"/>
                  <a:gd name="T10" fmla="*/ 216 w 2"/>
                  <a:gd name="T11" fmla="*/ 648 h 4"/>
                  <a:gd name="T12" fmla="*/ 216 w 2"/>
                  <a:gd name="T13" fmla="*/ 432 h 4"/>
                  <a:gd name="T14" fmla="*/ 0 w 2"/>
                  <a:gd name="T15" fmla="*/ 216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1"/>
                    </a:moveTo>
                    <a:lnTo>
                      <a:pt x="1" y="0"/>
                    </a:lnTo>
                    <a:lnTo>
                      <a:pt x="2" y="1"/>
                    </a:lnTo>
                    <a:lnTo>
                      <a:pt x="2" y="2"/>
                    </a:lnTo>
                    <a:lnTo>
                      <a:pt x="2" y="4"/>
                    </a:lnTo>
                    <a:lnTo>
                      <a:pt x="1" y="3"/>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00" name="Freeform 653"/>
              <p:cNvSpPr>
                <a:spLocks/>
              </p:cNvSpPr>
              <p:nvPr/>
            </p:nvSpPr>
            <p:spPr bwMode="auto">
              <a:xfrm>
                <a:off x="7605567" y="3238711"/>
                <a:ext cx="22095" cy="44188"/>
              </a:xfrm>
              <a:custGeom>
                <a:avLst/>
                <a:gdLst>
                  <a:gd name="T0" fmla="*/ 0 w 2"/>
                  <a:gd name="T1" fmla="*/ 216 h 4"/>
                  <a:gd name="T2" fmla="*/ 216 w 2"/>
                  <a:gd name="T3" fmla="*/ 0 h 4"/>
                  <a:gd name="T4" fmla="*/ 432 w 2"/>
                  <a:gd name="T5" fmla="*/ 216 h 4"/>
                  <a:gd name="T6" fmla="*/ 432 w 2"/>
                  <a:gd name="T7" fmla="*/ 432 h 4"/>
                  <a:gd name="T8" fmla="*/ 432 w 2"/>
                  <a:gd name="T9" fmla="*/ 864 h 4"/>
                  <a:gd name="T10" fmla="*/ 216 w 2"/>
                  <a:gd name="T11" fmla="*/ 648 h 4"/>
                  <a:gd name="T12" fmla="*/ 216 w 2"/>
                  <a:gd name="T13" fmla="*/ 432 h 4"/>
                  <a:gd name="T14" fmla="*/ 0 w 2"/>
                  <a:gd name="T15" fmla="*/ 216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1"/>
                    </a:moveTo>
                    <a:lnTo>
                      <a:pt x="1" y="0"/>
                    </a:lnTo>
                    <a:lnTo>
                      <a:pt x="2" y="1"/>
                    </a:lnTo>
                    <a:lnTo>
                      <a:pt x="2" y="2"/>
                    </a:lnTo>
                    <a:lnTo>
                      <a:pt x="2" y="4"/>
                    </a:lnTo>
                    <a:lnTo>
                      <a:pt x="1" y="3"/>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01" name="Freeform 654"/>
              <p:cNvSpPr>
                <a:spLocks/>
              </p:cNvSpPr>
              <p:nvPr/>
            </p:nvSpPr>
            <p:spPr bwMode="auto">
              <a:xfrm>
                <a:off x="7594519" y="3205570"/>
                <a:ext cx="11048" cy="11047"/>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02" name="Freeform 655"/>
              <p:cNvSpPr>
                <a:spLocks/>
              </p:cNvSpPr>
              <p:nvPr/>
            </p:nvSpPr>
            <p:spPr bwMode="auto">
              <a:xfrm>
                <a:off x="7594519" y="3205570"/>
                <a:ext cx="11048" cy="11047"/>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03" name="Freeform 656"/>
              <p:cNvSpPr>
                <a:spLocks/>
              </p:cNvSpPr>
              <p:nvPr/>
            </p:nvSpPr>
            <p:spPr bwMode="auto">
              <a:xfrm>
                <a:off x="7572424" y="3249757"/>
                <a:ext cx="22095" cy="11047"/>
              </a:xfrm>
              <a:custGeom>
                <a:avLst/>
                <a:gdLst>
                  <a:gd name="T0" fmla="*/ 0 w 2"/>
                  <a:gd name="T1" fmla="*/ 216 h 1"/>
                  <a:gd name="T2" fmla="*/ 0 w 2"/>
                  <a:gd name="T3" fmla="*/ 0 h 1"/>
                  <a:gd name="T4" fmla="*/ 216 w 2"/>
                  <a:gd name="T5" fmla="*/ 0 h 1"/>
                  <a:gd name="T6" fmla="*/ 432 w 2"/>
                  <a:gd name="T7" fmla="*/ 0 h 1"/>
                  <a:gd name="T8" fmla="*/ 432 w 2"/>
                  <a:gd name="T9" fmla="*/ 216 h 1"/>
                  <a:gd name="T10" fmla="*/ 216 w 2"/>
                  <a:gd name="T11" fmla="*/ 0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0"/>
                    </a:lnTo>
                    <a:lnTo>
                      <a:pt x="2" y="1"/>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04" name="Freeform 657"/>
              <p:cNvSpPr>
                <a:spLocks/>
              </p:cNvSpPr>
              <p:nvPr/>
            </p:nvSpPr>
            <p:spPr bwMode="auto">
              <a:xfrm>
                <a:off x="7572424" y="3249757"/>
                <a:ext cx="22095" cy="11047"/>
              </a:xfrm>
              <a:custGeom>
                <a:avLst/>
                <a:gdLst>
                  <a:gd name="T0" fmla="*/ 0 w 2"/>
                  <a:gd name="T1" fmla="*/ 216 h 1"/>
                  <a:gd name="T2" fmla="*/ 0 w 2"/>
                  <a:gd name="T3" fmla="*/ 0 h 1"/>
                  <a:gd name="T4" fmla="*/ 216 w 2"/>
                  <a:gd name="T5" fmla="*/ 0 h 1"/>
                  <a:gd name="T6" fmla="*/ 432 w 2"/>
                  <a:gd name="T7" fmla="*/ 0 h 1"/>
                  <a:gd name="T8" fmla="*/ 432 w 2"/>
                  <a:gd name="T9" fmla="*/ 216 h 1"/>
                  <a:gd name="T10" fmla="*/ 216 w 2"/>
                  <a:gd name="T11" fmla="*/ 0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0"/>
                    </a:lnTo>
                    <a:lnTo>
                      <a:pt x="2" y="1"/>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05" name="Freeform 658"/>
              <p:cNvSpPr>
                <a:spLocks/>
              </p:cNvSpPr>
              <p:nvPr/>
            </p:nvSpPr>
            <p:spPr bwMode="auto">
              <a:xfrm>
                <a:off x="7550329" y="3271851"/>
                <a:ext cx="22095" cy="22094"/>
              </a:xfrm>
              <a:custGeom>
                <a:avLst/>
                <a:gdLst>
                  <a:gd name="T0" fmla="*/ 0 w 2"/>
                  <a:gd name="T1" fmla="*/ 0 h 2"/>
                  <a:gd name="T2" fmla="*/ 0 w 2"/>
                  <a:gd name="T3" fmla="*/ 432 h 2"/>
                  <a:gd name="T4" fmla="*/ 216 w 2"/>
                  <a:gd name="T5" fmla="*/ 216 h 2"/>
                  <a:gd name="T6" fmla="*/ 432 w 2"/>
                  <a:gd name="T7" fmla="*/ 0 h 2"/>
                  <a:gd name="T8" fmla="*/ 216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2"/>
                    </a:lnTo>
                    <a:lnTo>
                      <a:pt x="1" y="1"/>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06" name="Freeform 659"/>
              <p:cNvSpPr>
                <a:spLocks/>
              </p:cNvSpPr>
              <p:nvPr/>
            </p:nvSpPr>
            <p:spPr bwMode="auto">
              <a:xfrm>
                <a:off x="7550329" y="3271851"/>
                <a:ext cx="22095" cy="22094"/>
              </a:xfrm>
              <a:custGeom>
                <a:avLst/>
                <a:gdLst>
                  <a:gd name="T0" fmla="*/ 0 w 2"/>
                  <a:gd name="T1" fmla="*/ 0 h 2"/>
                  <a:gd name="T2" fmla="*/ 0 w 2"/>
                  <a:gd name="T3" fmla="*/ 432 h 2"/>
                  <a:gd name="T4" fmla="*/ 216 w 2"/>
                  <a:gd name="T5" fmla="*/ 216 h 2"/>
                  <a:gd name="T6" fmla="*/ 432 w 2"/>
                  <a:gd name="T7" fmla="*/ 0 h 2"/>
                  <a:gd name="T8" fmla="*/ 216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2"/>
                    </a:lnTo>
                    <a:lnTo>
                      <a:pt x="1" y="1"/>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07" name="Freeform 660"/>
              <p:cNvSpPr>
                <a:spLocks/>
              </p:cNvSpPr>
              <p:nvPr/>
            </p:nvSpPr>
            <p:spPr bwMode="auto">
              <a:xfrm>
                <a:off x="7550329" y="3282898"/>
                <a:ext cx="33143" cy="44188"/>
              </a:xfrm>
              <a:custGeom>
                <a:avLst/>
                <a:gdLst>
                  <a:gd name="T0" fmla="*/ 648 w 3"/>
                  <a:gd name="T1" fmla="*/ 216 h 4"/>
                  <a:gd name="T2" fmla="*/ 648 w 3"/>
                  <a:gd name="T3" fmla="*/ 432 h 4"/>
                  <a:gd name="T4" fmla="*/ 432 w 3"/>
                  <a:gd name="T5" fmla="*/ 864 h 4"/>
                  <a:gd name="T6" fmla="*/ 216 w 3"/>
                  <a:gd name="T7" fmla="*/ 864 h 4"/>
                  <a:gd name="T8" fmla="*/ 0 w 3"/>
                  <a:gd name="T9" fmla="*/ 648 h 4"/>
                  <a:gd name="T10" fmla="*/ 0 w 3"/>
                  <a:gd name="T11" fmla="*/ 432 h 4"/>
                  <a:gd name="T12" fmla="*/ 432 w 3"/>
                  <a:gd name="T13" fmla="*/ 432 h 4"/>
                  <a:gd name="T14" fmla="*/ 216 w 3"/>
                  <a:gd name="T15" fmla="*/ 216 h 4"/>
                  <a:gd name="T16" fmla="*/ 432 w 3"/>
                  <a:gd name="T17" fmla="*/ 0 h 4"/>
                  <a:gd name="T18" fmla="*/ 648 w 3"/>
                  <a:gd name="T19" fmla="*/ 21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3" y="1"/>
                    </a:moveTo>
                    <a:lnTo>
                      <a:pt x="3" y="2"/>
                    </a:lnTo>
                    <a:lnTo>
                      <a:pt x="2" y="4"/>
                    </a:lnTo>
                    <a:lnTo>
                      <a:pt x="1" y="4"/>
                    </a:lnTo>
                    <a:lnTo>
                      <a:pt x="0" y="3"/>
                    </a:lnTo>
                    <a:lnTo>
                      <a:pt x="0" y="2"/>
                    </a:lnTo>
                    <a:lnTo>
                      <a:pt x="2" y="2"/>
                    </a:lnTo>
                    <a:lnTo>
                      <a:pt x="1" y="1"/>
                    </a:lnTo>
                    <a:lnTo>
                      <a:pt x="2" y="0"/>
                    </a:lnTo>
                    <a:lnTo>
                      <a:pt x="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08" name="Freeform 661"/>
              <p:cNvSpPr>
                <a:spLocks/>
              </p:cNvSpPr>
              <p:nvPr/>
            </p:nvSpPr>
            <p:spPr bwMode="auto">
              <a:xfrm>
                <a:off x="7550329" y="3282898"/>
                <a:ext cx="33143" cy="44188"/>
              </a:xfrm>
              <a:custGeom>
                <a:avLst/>
                <a:gdLst>
                  <a:gd name="T0" fmla="*/ 648 w 3"/>
                  <a:gd name="T1" fmla="*/ 216 h 4"/>
                  <a:gd name="T2" fmla="*/ 648 w 3"/>
                  <a:gd name="T3" fmla="*/ 432 h 4"/>
                  <a:gd name="T4" fmla="*/ 432 w 3"/>
                  <a:gd name="T5" fmla="*/ 864 h 4"/>
                  <a:gd name="T6" fmla="*/ 216 w 3"/>
                  <a:gd name="T7" fmla="*/ 864 h 4"/>
                  <a:gd name="T8" fmla="*/ 0 w 3"/>
                  <a:gd name="T9" fmla="*/ 648 h 4"/>
                  <a:gd name="T10" fmla="*/ 0 w 3"/>
                  <a:gd name="T11" fmla="*/ 432 h 4"/>
                  <a:gd name="T12" fmla="*/ 432 w 3"/>
                  <a:gd name="T13" fmla="*/ 432 h 4"/>
                  <a:gd name="T14" fmla="*/ 216 w 3"/>
                  <a:gd name="T15" fmla="*/ 216 h 4"/>
                  <a:gd name="T16" fmla="*/ 432 w 3"/>
                  <a:gd name="T17" fmla="*/ 0 h 4"/>
                  <a:gd name="T18" fmla="*/ 648 w 3"/>
                  <a:gd name="T19" fmla="*/ 21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3" y="1"/>
                    </a:moveTo>
                    <a:lnTo>
                      <a:pt x="3" y="2"/>
                    </a:lnTo>
                    <a:lnTo>
                      <a:pt x="2" y="4"/>
                    </a:lnTo>
                    <a:lnTo>
                      <a:pt x="1" y="4"/>
                    </a:lnTo>
                    <a:lnTo>
                      <a:pt x="0" y="3"/>
                    </a:lnTo>
                    <a:lnTo>
                      <a:pt x="0" y="2"/>
                    </a:lnTo>
                    <a:lnTo>
                      <a:pt x="2" y="2"/>
                    </a:lnTo>
                    <a:lnTo>
                      <a:pt x="1" y="1"/>
                    </a:lnTo>
                    <a:lnTo>
                      <a:pt x="2" y="0"/>
                    </a:lnTo>
                    <a:lnTo>
                      <a:pt x="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09" name="Freeform 662"/>
              <p:cNvSpPr>
                <a:spLocks/>
              </p:cNvSpPr>
              <p:nvPr/>
            </p:nvSpPr>
            <p:spPr bwMode="auto">
              <a:xfrm>
                <a:off x="7583472" y="3282898"/>
                <a:ext cx="11048" cy="33141"/>
              </a:xfrm>
              <a:custGeom>
                <a:avLst/>
                <a:gdLst>
                  <a:gd name="T0" fmla="*/ 216 w 1"/>
                  <a:gd name="T1" fmla="*/ 0 h 3"/>
                  <a:gd name="T2" fmla="*/ 0 w 1"/>
                  <a:gd name="T3" fmla="*/ 648 h 3"/>
                  <a:gd name="T4" fmla="*/ 216 w 1"/>
                  <a:gd name="T5" fmla="*/ 648 h 3"/>
                  <a:gd name="T6" fmla="*/ 216 w 1"/>
                  <a:gd name="T7" fmla="*/ 432 h 3"/>
                  <a:gd name="T8" fmla="*/ 216 w 1"/>
                  <a:gd name="T9" fmla="*/ 0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0"/>
                    </a:moveTo>
                    <a:lnTo>
                      <a:pt x="0" y="3"/>
                    </a:lnTo>
                    <a:lnTo>
                      <a:pt x="1" y="3"/>
                    </a:lnTo>
                    <a:lnTo>
                      <a:pt x="1" y="2"/>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10" name="Freeform 663"/>
              <p:cNvSpPr>
                <a:spLocks/>
              </p:cNvSpPr>
              <p:nvPr/>
            </p:nvSpPr>
            <p:spPr bwMode="auto">
              <a:xfrm>
                <a:off x="7583472" y="3282898"/>
                <a:ext cx="11048" cy="33141"/>
              </a:xfrm>
              <a:custGeom>
                <a:avLst/>
                <a:gdLst>
                  <a:gd name="T0" fmla="*/ 216 w 1"/>
                  <a:gd name="T1" fmla="*/ 0 h 3"/>
                  <a:gd name="T2" fmla="*/ 0 w 1"/>
                  <a:gd name="T3" fmla="*/ 648 h 3"/>
                  <a:gd name="T4" fmla="*/ 216 w 1"/>
                  <a:gd name="T5" fmla="*/ 648 h 3"/>
                  <a:gd name="T6" fmla="*/ 216 w 1"/>
                  <a:gd name="T7" fmla="*/ 432 h 3"/>
                  <a:gd name="T8" fmla="*/ 216 w 1"/>
                  <a:gd name="T9" fmla="*/ 0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0"/>
                    </a:moveTo>
                    <a:lnTo>
                      <a:pt x="0" y="3"/>
                    </a:lnTo>
                    <a:lnTo>
                      <a:pt x="1" y="3"/>
                    </a:lnTo>
                    <a:lnTo>
                      <a:pt x="1" y="2"/>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11" name="Freeform 664"/>
              <p:cNvSpPr>
                <a:spLocks/>
              </p:cNvSpPr>
              <p:nvPr/>
            </p:nvSpPr>
            <p:spPr bwMode="auto">
              <a:xfrm>
                <a:off x="7594519" y="3282898"/>
                <a:ext cx="33143" cy="22094"/>
              </a:xfrm>
              <a:custGeom>
                <a:avLst/>
                <a:gdLst>
                  <a:gd name="T0" fmla="*/ 0 w 3"/>
                  <a:gd name="T1" fmla="*/ 0 h 2"/>
                  <a:gd name="T2" fmla="*/ 432 w 3"/>
                  <a:gd name="T3" fmla="*/ 0 h 2"/>
                  <a:gd name="T4" fmla="*/ 432 w 3"/>
                  <a:gd name="T5" fmla="*/ 216 h 2"/>
                  <a:gd name="T6" fmla="*/ 648 w 3"/>
                  <a:gd name="T7" fmla="*/ 432 h 2"/>
                  <a:gd name="T8" fmla="*/ 432 w 3"/>
                  <a:gd name="T9" fmla="*/ 432 h 2"/>
                  <a:gd name="T10" fmla="*/ 216 w 3"/>
                  <a:gd name="T11" fmla="*/ 216 h 2"/>
                  <a:gd name="T12" fmla="*/ 0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0"/>
                    </a:moveTo>
                    <a:lnTo>
                      <a:pt x="2" y="0"/>
                    </a:lnTo>
                    <a:lnTo>
                      <a:pt x="2" y="1"/>
                    </a:lnTo>
                    <a:lnTo>
                      <a:pt x="3" y="2"/>
                    </a:lnTo>
                    <a:lnTo>
                      <a:pt x="2" y="2"/>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12" name="Freeform 665"/>
              <p:cNvSpPr>
                <a:spLocks/>
              </p:cNvSpPr>
              <p:nvPr/>
            </p:nvSpPr>
            <p:spPr bwMode="auto">
              <a:xfrm>
                <a:off x="7594519" y="3282898"/>
                <a:ext cx="33143" cy="22094"/>
              </a:xfrm>
              <a:custGeom>
                <a:avLst/>
                <a:gdLst>
                  <a:gd name="T0" fmla="*/ 0 w 3"/>
                  <a:gd name="T1" fmla="*/ 0 h 2"/>
                  <a:gd name="T2" fmla="*/ 432 w 3"/>
                  <a:gd name="T3" fmla="*/ 0 h 2"/>
                  <a:gd name="T4" fmla="*/ 432 w 3"/>
                  <a:gd name="T5" fmla="*/ 216 h 2"/>
                  <a:gd name="T6" fmla="*/ 648 w 3"/>
                  <a:gd name="T7" fmla="*/ 432 h 2"/>
                  <a:gd name="T8" fmla="*/ 432 w 3"/>
                  <a:gd name="T9" fmla="*/ 432 h 2"/>
                  <a:gd name="T10" fmla="*/ 216 w 3"/>
                  <a:gd name="T11" fmla="*/ 216 h 2"/>
                  <a:gd name="T12" fmla="*/ 0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0"/>
                    </a:moveTo>
                    <a:lnTo>
                      <a:pt x="2" y="0"/>
                    </a:lnTo>
                    <a:lnTo>
                      <a:pt x="2" y="1"/>
                    </a:lnTo>
                    <a:lnTo>
                      <a:pt x="3" y="2"/>
                    </a:lnTo>
                    <a:lnTo>
                      <a:pt x="2" y="2"/>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13" name="Freeform 666"/>
              <p:cNvSpPr>
                <a:spLocks/>
              </p:cNvSpPr>
              <p:nvPr/>
            </p:nvSpPr>
            <p:spPr bwMode="auto">
              <a:xfrm>
                <a:off x="7594519" y="3304992"/>
                <a:ext cx="22095" cy="11047"/>
              </a:xfrm>
              <a:custGeom>
                <a:avLst/>
                <a:gdLst>
                  <a:gd name="T0" fmla="*/ 0 w 2"/>
                  <a:gd name="T1" fmla="*/ 216 h 1"/>
                  <a:gd name="T2" fmla="*/ 216 w 2"/>
                  <a:gd name="T3" fmla="*/ 0 h 1"/>
                  <a:gd name="T4" fmla="*/ 216 w 2"/>
                  <a:gd name="T5" fmla="*/ 0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14" name="Freeform 667"/>
              <p:cNvSpPr>
                <a:spLocks/>
              </p:cNvSpPr>
              <p:nvPr/>
            </p:nvSpPr>
            <p:spPr bwMode="auto">
              <a:xfrm>
                <a:off x="7594519" y="3304992"/>
                <a:ext cx="22095" cy="11047"/>
              </a:xfrm>
              <a:custGeom>
                <a:avLst/>
                <a:gdLst>
                  <a:gd name="T0" fmla="*/ 0 w 2"/>
                  <a:gd name="T1" fmla="*/ 216 h 1"/>
                  <a:gd name="T2" fmla="*/ 216 w 2"/>
                  <a:gd name="T3" fmla="*/ 0 h 1"/>
                  <a:gd name="T4" fmla="*/ 216 w 2"/>
                  <a:gd name="T5" fmla="*/ 0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15" name="Freeform 668"/>
              <p:cNvSpPr>
                <a:spLocks/>
              </p:cNvSpPr>
              <p:nvPr/>
            </p:nvSpPr>
            <p:spPr bwMode="auto">
              <a:xfrm>
                <a:off x="7539281" y="3316039"/>
                <a:ext cx="121524" cy="110469"/>
              </a:xfrm>
              <a:custGeom>
                <a:avLst/>
                <a:gdLst>
                  <a:gd name="T0" fmla="*/ 1080 w 11"/>
                  <a:gd name="T1" fmla="*/ 1080 h 10"/>
                  <a:gd name="T2" fmla="*/ 1296 w 11"/>
                  <a:gd name="T3" fmla="*/ 1296 h 10"/>
                  <a:gd name="T4" fmla="*/ 1080 w 11"/>
                  <a:gd name="T5" fmla="*/ 1512 h 10"/>
                  <a:gd name="T6" fmla="*/ 1080 w 11"/>
                  <a:gd name="T7" fmla="*/ 1512 h 10"/>
                  <a:gd name="T8" fmla="*/ 1512 w 11"/>
                  <a:gd name="T9" fmla="*/ 1944 h 10"/>
                  <a:gd name="T10" fmla="*/ 1512 w 11"/>
                  <a:gd name="T11" fmla="*/ 1944 h 10"/>
                  <a:gd name="T12" fmla="*/ 1728 w 11"/>
                  <a:gd name="T13" fmla="*/ 1728 h 10"/>
                  <a:gd name="T14" fmla="*/ 1728 w 11"/>
                  <a:gd name="T15" fmla="*/ 1944 h 10"/>
                  <a:gd name="T16" fmla="*/ 1728 w 11"/>
                  <a:gd name="T17" fmla="*/ 2160 h 10"/>
                  <a:gd name="T18" fmla="*/ 1944 w 11"/>
                  <a:gd name="T19" fmla="*/ 1944 h 10"/>
                  <a:gd name="T20" fmla="*/ 1944 w 11"/>
                  <a:gd name="T21" fmla="*/ 1728 h 10"/>
                  <a:gd name="T22" fmla="*/ 1728 w 11"/>
                  <a:gd name="T23" fmla="*/ 1512 h 10"/>
                  <a:gd name="T24" fmla="*/ 1728 w 11"/>
                  <a:gd name="T25" fmla="*/ 1296 h 10"/>
                  <a:gd name="T26" fmla="*/ 1944 w 11"/>
                  <a:gd name="T27" fmla="*/ 1296 h 10"/>
                  <a:gd name="T28" fmla="*/ 2160 w 11"/>
                  <a:gd name="T29" fmla="*/ 1512 h 10"/>
                  <a:gd name="T30" fmla="*/ 2376 w 11"/>
                  <a:gd name="T31" fmla="*/ 1296 h 10"/>
                  <a:gd name="T32" fmla="*/ 2376 w 11"/>
                  <a:gd name="T33" fmla="*/ 1080 h 10"/>
                  <a:gd name="T34" fmla="*/ 2160 w 11"/>
                  <a:gd name="T35" fmla="*/ 864 h 10"/>
                  <a:gd name="T36" fmla="*/ 2160 w 11"/>
                  <a:gd name="T37" fmla="*/ 648 h 10"/>
                  <a:gd name="T38" fmla="*/ 2160 w 11"/>
                  <a:gd name="T39" fmla="*/ 216 h 10"/>
                  <a:gd name="T40" fmla="*/ 1728 w 11"/>
                  <a:gd name="T41" fmla="*/ 0 h 10"/>
                  <a:gd name="T42" fmla="*/ 1944 w 11"/>
                  <a:gd name="T43" fmla="*/ 216 h 10"/>
                  <a:gd name="T44" fmla="*/ 1728 w 11"/>
                  <a:gd name="T45" fmla="*/ 432 h 10"/>
                  <a:gd name="T46" fmla="*/ 1728 w 11"/>
                  <a:gd name="T47" fmla="*/ 432 h 10"/>
                  <a:gd name="T48" fmla="*/ 1512 w 11"/>
                  <a:gd name="T49" fmla="*/ 432 h 10"/>
                  <a:gd name="T50" fmla="*/ 1512 w 11"/>
                  <a:gd name="T51" fmla="*/ 648 h 10"/>
                  <a:gd name="T52" fmla="*/ 1296 w 11"/>
                  <a:gd name="T53" fmla="*/ 648 h 10"/>
                  <a:gd name="T54" fmla="*/ 1296 w 11"/>
                  <a:gd name="T55" fmla="*/ 864 h 10"/>
                  <a:gd name="T56" fmla="*/ 1080 w 11"/>
                  <a:gd name="T57" fmla="*/ 864 h 10"/>
                  <a:gd name="T58" fmla="*/ 1080 w 11"/>
                  <a:gd name="T59" fmla="*/ 648 h 10"/>
                  <a:gd name="T60" fmla="*/ 864 w 11"/>
                  <a:gd name="T61" fmla="*/ 432 h 10"/>
                  <a:gd name="T62" fmla="*/ 432 w 11"/>
                  <a:gd name="T63" fmla="*/ 864 h 10"/>
                  <a:gd name="T64" fmla="*/ 216 w 11"/>
                  <a:gd name="T65" fmla="*/ 864 h 10"/>
                  <a:gd name="T66" fmla="*/ 0 w 11"/>
                  <a:gd name="T67" fmla="*/ 1080 h 10"/>
                  <a:gd name="T68" fmla="*/ 0 w 11"/>
                  <a:gd name="T69" fmla="*/ 1296 h 10"/>
                  <a:gd name="T70" fmla="*/ 216 w 11"/>
                  <a:gd name="T71" fmla="*/ 1296 h 10"/>
                  <a:gd name="T72" fmla="*/ 216 w 11"/>
                  <a:gd name="T73" fmla="*/ 1296 h 10"/>
                  <a:gd name="T74" fmla="*/ 216 w 11"/>
                  <a:gd name="T75" fmla="*/ 1080 h 10"/>
                  <a:gd name="T76" fmla="*/ 432 w 11"/>
                  <a:gd name="T77" fmla="*/ 1080 h 10"/>
                  <a:gd name="T78" fmla="*/ 648 w 11"/>
                  <a:gd name="T79" fmla="*/ 1080 h 10"/>
                  <a:gd name="T80" fmla="*/ 648 w 11"/>
                  <a:gd name="T81" fmla="*/ 1080 h 10"/>
                  <a:gd name="T82" fmla="*/ 864 w 11"/>
                  <a:gd name="T83" fmla="*/ 1080 h 10"/>
                  <a:gd name="T84" fmla="*/ 1080 w 11"/>
                  <a:gd name="T85" fmla="*/ 1080 h 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
                  <a:gd name="T130" fmla="*/ 0 h 10"/>
                  <a:gd name="T131" fmla="*/ 11 w 11"/>
                  <a:gd name="T132" fmla="*/ 10 h 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 h="10">
                    <a:moveTo>
                      <a:pt x="5" y="5"/>
                    </a:moveTo>
                    <a:lnTo>
                      <a:pt x="6" y="6"/>
                    </a:lnTo>
                    <a:lnTo>
                      <a:pt x="5" y="7"/>
                    </a:lnTo>
                    <a:lnTo>
                      <a:pt x="7" y="9"/>
                    </a:lnTo>
                    <a:lnTo>
                      <a:pt x="8" y="8"/>
                    </a:lnTo>
                    <a:lnTo>
                      <a:pt x="8" y="9"/>
                    </a:lnTo>
                    <a:lnTo>
                      <a:pt x="8" y="10"/>
                    </a:lnTo>
                    <a:lnTo>
                      <a:pt x="9" y="9"/>
                    </a:lnTo>
                    <a:lnTo>
                      <a:pt x="9" y="8"/>
                    </a:lnTo>
                    <a:lnTo>
                      <a:pt x="8" y="7"/>
                    </a:lnTo>
                    <a:lnTo>
                      <a:pt x="8" y="6"/>
                    </a:lnTo>
                    <a:lnTo>
                      <a:pt x="9" y="6"/>
                    </a:lnTo>
                    <a:lnTo>
                      <a:pt x="10" y="7"/>
                    </a:lnTo>
                    <a:lnTo>
                      <a:pt x="11" y="6"/>
                    </a:lnTo>
                    <a:lnTo>
                      <a:pt x="11" y="5"/>
                    </a:lnTo>
                    <a:lnTo>
                      <a:pt x="10" y="4"/>
                    </a:lnTo>
                    <a:lnTo>
                      <a:pt x="10" y="3"/>
                    </a:lnTo>
                    <a:lnTo>
                      <a:pt x="10" y="1"/>
                    </a:lnTo>
                    <a:lnTo>
                      <a:pt x="8" y="0"/>
                    </a:lnTo>
                    <a:lnTo>
                      <a:pt x="9" y="1"/>
                    </a:lnTo>
                    <a:lnTo>
                      <a:pt x="8" y="2"/>
                    </a:lnTo>
                    <a:lnTo>
                      <a:pt x="7" y="2"/>
                    </a:lnTo>
                    <a:lnTo>
                      <a:pt x="7" y="3"/>
                    </a:lnTo>
                    <a:lnTo>
                      <a:pt x="6" y="3"/>
                    </a:lnTo>
                    <a:lnTo>
                      <a:pt x="6" y="4"/>
                    </a:lnTo>
                    <a:lnTo>
                      <a:pt x="5" y="4"/>
                    </a:lnTo>
                    <a:lnTo>
                      <a:pt x="5" y="3"/>
                    </a:lnTo>
                    <a:lnTo>
                      <a:pt x="4" y="2"/>
                    </a:lnTo>
                    <a:lnTo>
                      <a:pt x="2" y="4"/>
                    </a:lnTo>
                    <a:lnTo>
                      <a:pt x="1" y="4"/>
                    </a:lnTo>
                    <a:lnTo>
                      <a:pt x="0" y="5"/>
                    </a:lnTo>
                    <a:lnTo>
                      <a:pt x="0" y="6"/>
                    </a:lnTo>
                    <a:lnTo>
                      <a:pt x="1" y="6"/>
                    </a:lnTo>
                    <a:lnTo>
                      <a:pt x="1" y="5"/>
                    </a:lnTo>
                    <a:lnTo>
                      <a:pt x="2" y="5"/>
                    </a:lnTo>
                    <a:lnTo>
                      <a:pt x="3" y="5"/>
                    </a:lnTo>
                    <a:lnTo>
                      <a:pt x="4" y="5"/>
                    </a:lnTo>
                    <a:lnTo>
                      <a:pt x="5"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16" name="Freeform 669"/>
              <p:cNvSpPr>
                <a:spLocks/>
              </p:cNvSpPr>
              <p:nvPr/>
            </p:nvSpPr>
            <p:spPr bwMode="auto">
              <a:xfrm>
                <a:off x="7539281" y="3316039"/>
                <a:ext cx="121524" cy="110469"/>
              </a:xfrm>
              <a:custGeom>
                <a:avLst/>
                <a:gdLst>
                  <a:gd name="T0" fmla="*/ 1080 w 11"/>
                  <a:gd name="T1" fmla="*/ 1080 h 10"/>
                  <a:gd name="T2" fmla="*/ 1296 w 11"/>
                  <a:gd name="T3" fmla="*/ 1296 h 10"/>
                  <a:gd name="T4" fmla="*/ 1080 w 11"/>
                  <a:gd name="T5" fmla="*/ 1512 h 10"/>
                  <a:gd name="T6" fmla="*/ 1080 w 11"/>
                  <a:gd name="T7" fmla="*/ 1512 h 10"/>
                  <a:gd name="T8" fmla="*/ 1512 w 11"/>
                  <a:gd name="T9" fmla="*/ 1944 h 10"/>
                  <a:gd name="T10" fmla="*/ 1512 w 11"/>
                  <a:gd name="T11" fmla="*/ 1944 h 10"/>
                  <a:gd name="T12" fmla="*/ 1728 w 11"/>
                  <a:gd name="T13" fmla="*/ 1728 h 10"/>
                  <a:gd name="T14" fmla="*/ 1728 w 11"/>
                  <a:gd name="T15" fmla="*/ 1944 h 10"/>
                  <a:gd name="T16" fmla="*/ 1728 w 11"/>
                  <a:gd name="T17" fmla="*/ 2160 h 10"/>
                  <a:gd name="T18" fmla="*/ 1944 w 11"/>
                  <a:gd name="T19" fmla="*/ 1944 h 10"/>
                  <a:gd name="T20" fmla="*/ 1944 w 11"/>
                  <a:gd name="T21" fmla="*/ 1728 h 10"/>
                  <a:gd name="T22" fmla="*/ 1728 w 11"/>
                  <a:gd name="T23" fmla="*/ 1512 h 10"/>
                  <a:gd name="T24" fmla="*/ 1728 w 11"/>
                  <a:gd name="T25" fmla="*/ 1296 h 10"/>
                  <a:gd name="T26" fmla="*/ 1944 w 11"/>
                  <a:gd name="T27" fmla="*/ 1296 h 10"/>
                  <a:gd name="T28" fmla="*/ 2160 w 11"/>
                  <a:gd name="T29" fmla="*/ 1512 h 10"/>
                  <a:gd name="T30" fmla="*/ 2376 w 11"/>
                  <a:gd name="T31" fmla="*/ 1296 h 10"/>
                  <a:gd name="T32" fmla="*/ 2376 w 11"/>
                  <a:gd name="T33" fmla="*/ 1080 h 10"/>
                  <a:gd name="T34" fmla="*/ 2160 w 11"/>
                  <a:gd name="T35" fmla="*/ 864 h 10"/>
                  <a:gd name="T36" fmla="*/ 2160 w 11"/>
                  <a:gd name="T37" fmla="*/ 648 h 10"/>
                  <a:gd name="T38" fmla="*/ 2160 w 11"/>
                  <a:gd name="T39" fmla="*/ 216 h 10"/>
                  <a:gd name="T40" fmla="*/ 1728 w 11"/>
                  <a:gd name="T41" fmla="*/ 0 h 10"/>
                  <a:gd name="T42" fmla="*/ 1944 w 11"/>
                  <a:gd name="T43" fmla="*/ 216 h 10"/>
                  <a:gd name="T44" fmla="*/ 1728 w 11"/>
                  <a:gd name="T45" fmla="*/ 432 h 10"/>
                  <a:gd name="T46" fmla="*/ 1728 w 11"/>
                  <a:gd name="T47" fmla="*/ 432 h 10"/>
                  <a:gd name="T48" fmla="*/ 1512 w 11"/>
                  <a:gd name="T49" fmla="*/ 432 h 10"/>
                  <a:gd name="T50" fmla="*/ 1512 w 11"/>
                  <a:gd name="T51" fmla="*/ 648 h 10"/>
                  <a:gd name="T52" fmla="*/ 1296 w 11"/>
                  <a:gd name="T53" fmla="*/ 648 h 10"/>
                  <a:gd name="T54" fmla="*/ 1296 w 11"/>
                  <a:gd name="T55" fmla="*/ 864 h 10"/>
                  <a:gd name="T56" fmla="*/ 1080 w 11"/>
                  <a:gd name="T57" fmla="*/ 864 h 10"/>
                  <a:gd name="T58" fmla="*/ 1080 w 11"/>
                  <a:gd name="T59" fmla="*/ 648 h 10"/>
                  <a:gd name="T60" fmla="*/ 864 w 11"/>
                  <a:gd name="T61" fmla="*/ 432 h 10"/>
                  <a:gd name="T62" fmla="*/ 432 w 11"/>
                  <a:gd name="T63" fmla="*/ 864 h 10"/>
                  <a:gd name="T64" fmla="*/ 216 w 11"/>
                  <a:gd name="T65" fmla="*/ 864 h 10"/>
                  <a:gd name="T66" fmla="*/ 0 w 11"/>
                  <a:gd name="T67" fmla="*/ 1080 h 10"/>
                  <a:gd name="T68" fmla="*/ 0 w 11"/>
                  <a:gd name="T69" fmla="*/ 1296 h 10"/>
                  <a:gd name="T70" fmla="*/ 216 w 11"/>
                  <a:gd name="T71" fmla="*/ 1296 h 10"/>
                  <a:gd name="T72" fmla="*/ 216 w 11"/>
                  <a:gd name="T73" fmla="*/ 1296 h 10"/>
                  <a:gd name="T74" fmla="*/ 216 w 11"/>
                  <a:gd name="T75" fmla="*/ 1080 h 10"/>
                  <a:gd name="T76" fmla="*/ 432 w 11"/>
                  <a:gd name="T77" fmla="*/ 1080 h 10"/>
                  <a:gd name="T78" fmla="*/ 648 w 11"/>
                  <a:gd name="T79" fmla="*/ 1080 h 10"/>
                  <a:gd name="T80" fmla="*/ 648 w 11"/>
                  <a:gd name="T81" fmla="*/ 1080 h 10"/>
                  <a:gd name="T82" fmla="*/ 864 w 11"/>
                  <a:gd name="T83" fmla="*/ 1080 h 10"/>
                  <a:gd name="T84" fmla="*/ 1080 w 11"/>
                  <a:gd name="T85" fmla="*/ 1080 h 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
                  <a:gd name="T130" fmla="*/ 0 h 10"/>
                  <a:gd name="T131" fmla="*/ 11 w 11"/>
                  <a:gd name="T132" fmla="*/ 10 h 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 h="10">
                    <a:moveTo>
                      <a:pt x="5" y="5"/>
                    </a:moveTo>
                    <a:lnTo>
                      <a:pt x="6" y="6"/>
                    </a:lnTo>
                    <a:lnTo>
                      <a:pt x="5" y="7"/>
                    </a:lnTo>
                    <a:lnTo>
                      <a:pt x="7" y="9"/>
                    </a:lnTo>
                    <a:lnTo>
                      <a:pt x="8" y="8"/>
                    </a:lnTo>
                    <a:lnTo>
                      <a:pt x="8" y="9"/>
                    </a:lnTo>
                    <a:lnTo>
                      <a:pt x="8" y="10"/>
                    </a:lnTo>
                    <a:lnTo>
                      <a:pt x="9" y="9"/>
                    </a:lnTo>
                    <a:lnTo>
                      <a:pt x="9" y="8"/>
                    </a:lnTo>
                    <a:lnTo>
                      <a:pt x="8" y="7"/>
                    </a:lnTo>
                    <a:lnTo>
                      <a:pt x="8" y="6"/>
                    </a:lnTo>
                    <a:lnTo>
                      <a:pt x="9" y="6"/>
                    </a:lnTo>
                    <a:lnTo>
                      <a:pt x="10" y="7"/>
                    </a:lnTo>
                    <a:lnTo>
                      <a:pt x="11" y="6"/>
                    </a:lnTo>
                    <a:lnTo>
                      <a:pt x="11" y="5"/>
                    </a:lnTo>
                    <a:lnTo>
                      <a:pt x="10" y="4"/>
                    </a:lnTo>
                    <a:lnTo>
                      <a:pt x="10" y="3"/>
                    </a:lnTo>
                    <a:lnTo>
                      <a:pt x="10" y="1"/>
                    </a:lnTo>
                    <a:lnTo>
                      <a:pt x="8" y="0"/>
                    </a:lnTo>
                    <a:lnTo>
                      <a:pt x="9" y="1"/>
                    </a:lnTo>
                    <a:lnTo>
                      <a:pt x="8" y="2"/>
                    </a:lnTo>
                    <a:lnTo>
                      <a:pt x="7" y="2"/>
                    </a:lnTo>
                    <a:lnTo>
                      <a:pt x="7" y="3"/>
                    </a:lnTo>
                    <a:lnTo>
                      <a:pt x="6" y="3"/>
                    </a:lnTo>
                    <a:lnTo>
                      <a:pt x="6" y="4"/>
                    </a:lnTo>
                    <a:lnTo>
                      <a:pt x="5" y="4"/>
                    </a:lnTo>
                    <a:lnTo>
                      <a:pt x="5" y="3"/>
                    </a:lnTo>
                    <a:lnTo>
                      <a:pt x="4" y="2"/>
                    </a:lnTo>
                    <a:lnTo>
                      <a:pt x="2" y="4"/>
                    </a:lnTo>
                    <a:lnTo>
                      <a:pt x="1" y="4"/>
                    </a:lnTo>
                    <a:lnTo>
                      <a:pt x="0" y="5"/>
                    </a:lnTo>
                    <a:lnTo>
                      <a:pt x="0" y="6"/>
                    </a:lnTo>
                    <a:lnTo>
                      <a:pt x="1" y="6"/>
                    </a:lnTo>
                    <a:lnTo>
                      <a:pt x="1" y="5"/>
                    </a:lnTo>
                    <a:lnTo>
                      <a:pt x="2" y="5"/>
                    </a:lnTo>
                    <a:lnTo>
                      <a:pt x="3" y="5"/>
                    </a:lnTo>
                    <a:lnTo>
                      <a:pt x="4" y="5"/>
                    </a:lnTo>
                    <a:lnTo>
                      <a:pt x="5"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17" name="Freeform 670"/>
              <p:cNvSpPr>
                <a:spLocks/>
              </p:cNvSpPr>
              <p:nvPr/>
            </p:nvSpPr>
            <p:spPr bwMode="auto">
              <a:xfrm>
                <a:off x="7627662" y="3293945"/>
                <a:ext cx="11048" cy="11047"/>
              </a:xfrm>
              <a:custGeom>
                <a:avLst/>
                <a:gdLst>
                  <a:gd name="T0" fmla="*/ 216 w 1"/>
                  <a:gd name="T1" fmla="*/ 216 h 1"/>
                  <a:gd name="T2" fmla="*/ 216 w 1"/>
                  <a:gd name="T3" fmla="*/ 216 h 1"/>
                  <a:gd name="T4" fmla="*/ 0 w 1"/>
                  <a:gd name="T5" fmla="*/ 216 h 1"/>
                  <a:gd name="T6" fmla="*/ 0 w 1"/>
                  <a:gd name="T7" fmla="*/ 0 h 1"/>
                  <a:gd name="T8" fmla="*/ 216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1"/>
                    </a:lnTo>
                    <a:lnTo>
                      <a:pt x="0" y="0"/>
                    </a:lnTo>
                    <a:lnTo>
                      <a:pt x="1"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18" name="Freeform 671"/>
              <p:cNvSpPr>
                <a:spLocks/>
              </p:cNvSpPr>
              <p:nvPr/>
            </p:nvSpPr>
            <p:spPr bwMode="auto">
              <a:xfrm>
                <a:off x="7627662" y="3293945"/>
                <a:ext cx="11048" cy="11047"/>
              </a:xfrm>
              <a:custGeom>
                <a:avLst/>
                <a:gdLst>
                  <a:gd name="T0" fmla="*/ 216 w 1"/>
                  <a:gd name="T1" fmla="*/ 216 h 1"/>
                  <a:gd name="T2" fmla="*/ 216 w 1"/>
                  <a:gd name="T3" fmla="*/ 216 h 1"/>
                  <a:gd name="T4" fmla="*/ 0 w 1"/>
                  <a:gd name="T5" fmla="*/ 216 h 1"/>
                  <a:gd name="T6" fmla="*/ 0 w 1"/>
                  <a:gd name="T7" fmla="*/ 0 h 1"/>
                  <a:gd name="T8" fmla="*/ 216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1"/>
                    </a:lnTo>
                    <a:lnTo>
                      <a:pt x="0" y="0"/>
                    </a:lnTo>
                    <a:lnTo>
                      <a:pt x="1"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19" name="Freeform 672"/>
              <p:cNvSpPr>
                <a:spLocks/>
              </p:cNvSpPr>
              <p:nvPr/>
            </p:nvSpPr>
            <p:spPr bwMode="auto">
              <a:xfrm>
                <a:off x="7682900" y="3525930"/>
                <a:ext cx="33143" cy="44188"/>
              </a:xfrm>
              <a:custGeom>
                <a:avLst/>
                <a:gdLst>
                  <a:gd name="T0" fmla="*/ 0 w 3"/>
                  <a:gd name="T1" fmla="*/ 432 h 4"/>
                  <a:gd name="T2" fmla="*/ 216 w 3"/>
                  <a:gd name="T3" fmla="*/ 648 h 4"/>
                  <a:gd name="T4" fmla="*/ 216 w 3"/>
                  <a:gd name="T5" fmla="*/ 864 h 4"/>
                  <a:gd name="T6" fmla="*/ 432 w 3"/>
                  <a:gd name="T7" fmla="*/ 864 h 4"/>
                  <a:gd name="T8" fmla="*/ 216 w 3"/>
                  <a:gd name="T9" fmla="*/ 648 h 4"/>
                  <a:gd name="T10" fmla="*/ 216 w 3"/>
                  <a:gd name="T11" fmla="*/ 432 h 4"/>
                  <a:gd name="T12" fmla="*/ 648 w 3"/>
                  <a:gd name="T13" fmla="*/ 432 h 4"/>
                  <a:gd name="T14" fmla="*/ 648 w 3"/>
                  <a:gd name="T15" fmla="*/ 216 h 4"/>
                  <a:gd name="T16" fmla="*/ 432 w 3"/>
                  <a:gd name="T17" fmla="*/ 216 h 4"/>
                  <a:gd name="T18" fmla="*/ 432 w 3"/>
                  <a:gd name="T19" fmla="*/ 216 h 4"/>
                  <a:gd name="T20" fmla="*/ 648 w 3"/>
                  <a:gd name="T21" fmla="*/ 216 h 4"/>
                  <a:gd name="T22" fmla="*/ 648 w 3"/>
                  <a:gd name="T23" fmla="*/ 0 h 4"/>
                  <a:gd name="T24" fmla="*/ 432 w 3"/>
                  <a:gd name="T25" fmla="*/ 0 h 4"/>
                  <a:gd name="T26" fmla="*/ 216 w 3"/>
                  <a:gd name="T27" fmla="*/ 216 h 4"/>
                  <a:gd name="T28" fmla="*/ 0 w 3"/>
                  <a:gd name="T29" fmla="*/ 43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0" y="2"/>
                    </a:moveTo>
                    <a:lnTo>
                      <a:pt x="1" y="3"/>
                    </a:lnTo>
                    <a:lnTo>
                      <a:pt x="1" y="4"/>
                    </a:lnTo>
                    <a:lnTo>
                      <a:pt x="2" y="4"/>
                    </a:lnTo>
                    <a:lnTo>
                      <a:pt x="1" y="3"/>
                    </a:lnTo>
                    <a:lnTo>
                      <a:pt x="1" y="2"/>
                    </a:lnTo>
                    <a:lnTo>
                      <a:pt x="3" y="2"/>
                    </a:lnTo>
                    <a:lnTo>
                      <a:pt x="3" y="1"/>
                    </a:lnTo>
                    <a:lnTo>
                      <a:pt x="2" y="1"/>
                    </a:lnTo>
                    <a:lnTo>
                      <a:pt x="3" y="1"/>
                    </a:lnTo>
                    <a:lnTo>
                      <a:pt x="3" y="0"/>
                    </a:lnTo>
                    <a:lnTo>
                      <a:pt x="2" y="0"/>
                    </a:lnTo>
                    <a:lnTo>
                      <a:pt x="1"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20" name="Freeform 673"/>
              <p:cNvSpPr>
                <a:spLocks/>
              </p:cNvSpPr>
              <p:nvPr/>
            </p:nvSpPr>
            <p:spPr bwMode="auto">
              <a:xfrm>
                <a:off x="7682900" y="3525930"/>
                <a:ext cx="33143" cy="44188"/>
              </a:xfrm>
              <a:custGeom>
                <a:avLst/>
                <a:gdLst>
                  <a:gd name="T0" fmla="*/ 0 w 3"/>
                  <a:gd name="T1" fmla="*/ 432 h 4"/>
                  <a:gd name="T2" fmla="*/ 216 w 3"/>
                  <a:gd name="T3" fmla="*/ 648 h 4"/>
                  <a:gd name="T4" fmla="*/ 216 w 3"/>
                  <a:gd name="T5" fmla="*/ 864 h 4"/>
                  <a:gd name="T6" fmla="*/ 432 w 3"/>
                  <a:gd name="T7" fmla="*/ 864 h 4"/>
                  <a:gd name="T8" fmla="*/ 216 w 3"/>
                  <a:gd name="T9" fmla="*/ 648 h 4"/>
                  <a:gd name="T10" fmla="*/ 216 w 3"/>
                  <a:gd name="T11" fmla="*/ 432 h 4"/>
                  <a:gd name="T12" fmla="*/ 648 w 3"/>
                  <a:gd name="T13" fmla="*/ 432 h 4"/>
                  <a:gd name="T14" fmla="*/ 648 w 3"/>
                  <a:gd name="T15" fmla="*/ 216 h 4"/>
                  <a:gd name="T16" fmla="*/ 432 w 3"/>
                  <a:gd name="T17" fmla="*/ 216 h 4"/>
                  <a:gd name="T18" fmla="*/ 432 w 3"/>
                  <a:gd name="T19" fmla="*/ 216 h 4"/>
                  <a:gd name="T20" fmla="*/ 648 w 3"/>
                  <a:gd name="T21" fmla="*/ 216 h 4"/>
                  <a:gd name="T22" fmla="*/ 648 w 3"/>
                  <a:gd name="T23" fmla="*/ 0 h 4"/>
                  <a:gd name="T24" fmla="*/ 432 w 3"/>
                  <a:gd name="T25" fmla="*/ 0 h 4"/>
                  <a:gd name="T26" fmla="*/ 216 w 3"/>
                  <a:gd name="T27" fmla="*/ 216 h 4"/>
                  <a:gd name="T28" fmla="*/ 0 w 3"/>
                  <a:gd name="T29" fmla="*/ 43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0" y="2"/>
                    </a:moveTo>
                    <a:lnTo>
                      <a:pt x="1" y="3"/>
                    </a:lnTo>
                    <a:lnTo>
                      <a:pt x="1" y="4"/>
                    </a:lnTo>
                    <a:lnTo>
                      <a:pt x="2" y="4"/>
                    </a:lnTo>
                    <a:lnTo>
                      <a:pt x="1" y="3"/>
                    </a:lnTo>
                    <a:lnTo>
                      <a:pt x="1" y="2"/>
                    </a:lnTo>
                    <a:lnTo>
                      <a:pt x="3" y="2"/>
                    </a:lnTo>
                    <a:lnTo>
                      <a:pt x="3" y="1"/>
                    </a:lnTo>
                    <a:lnTo>
                      <a:pt x="2" y="1"/>
                    </a:lnTo>
                    <a:lnTo>
                      <a:pt x="3" y="1"/>
                    </a:lnTo>
                    <a:lnTo>
                      <a:pt x="3" y="0"/>
                    </a:lnTo>
                    <a:lnTo>
                      <a:pt x="2" y="0"/>
                    </a:lnTo>
                    <a:lnTo>
                      <a:pt x="1"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21" name="Freeform 674"/>
              <p:cNvSpPr>
                <a:spLocks/>
              </p:cNvSpPr>
              <p:nvPr/>
            </p:nvSpPr>
            <p:spPr bwMode="auto">
              <a:xfrm>
                <a:off x="7682900" y="3514883"/>
                <a:ext cx="11048" cy="22094"/>
              </a:xfrm>
              <a:custGeom>
                <a:avLst/>
                <a:gdLst>
                  <a:gd name="T0" fmla="*/ 0 w 1"/>
                  <a:gd name="T1" fmla="*/ 432 h 2"/>
                  <a:gd name="T2" fmla="*/ 216 w 1"/>
                  <a:gd name="T3" fmla="*/ 216 h 2"/>
                  <a:gd name="T4" fmla="*/ 216 w 1"/>
                  <a:gd name="T5" fmla="*/ 0 h 2"/>
                  <a:gd name="T6" fmla="*/ 0 w 1"/>
                  <a:gd name="T7" fmla="*/ 0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1" y="1"/>
                    </a:lnTo>
                    <a:lnTo>
                      <a:pt x="1" y="0"/>
                    </a:lnTo>
                    <a:lnTo>
                      <a:pt x="0" y="0"/>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22" name="Freeform 675"/>
              <p:cNvSpPr>
                <a:spLocks/>
              </p:cNvSpPr>
              <p:nvPr/>
            </p:nvSpPr>
            <p:spPr bwMode="auto">
              <a:xfrm>
                <a:off x="7682900" y="3514883"/>
                <a:ext cx="11048" cy="22094"/>
              </a:xfrm>
              <a:custGeom>
                <a:avLst/>
                <a:gdLst>
                  <a:gd name="T0" fmla="*/ 0 w 1"/>
                  <a:gd name="T1" fmla="*/ 432 h 2"/>
                  <a:gd name="T2" fmla="*/ 216 w 1"/>
                  <a:gd name="T3" fmla="*/ 216 h 2"/>
                  <a:gd name="T4" fmla="*/ 216 w 1"/>
                  <a:gd name="T5" fmla="*/ 0 h 2"/>
                  <a:gd name="T6" fmla="*/ 0 w 1"/>
                  <a:gd name="T7" fmla="*/ 0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1" y="1"/>
                    </a:lnTo>
                    <a:lnTo>
                      <a:pt x="1" y="0"/>
                    </a:lnTo>
                    <a:lnTo>
                      <a:pt x="0" y="0"/>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23" name="Freeform 676"/>
              <p:cNvSpPr>
                <a:spLocks/>
              </p:cNvSpPr>
              <p:nvPr/>
            </p:nvSpPr>
            <p:spPr bwMode="auto">
              <a:xfrm>
                <a:off x="7704996" y="3492789"/>
                <a:ext cx="11048" cy="22094"/>
              </a:xfrm>
              <a:custGeom>
                <a:avLst/>
                <a:gdLst>
                  <a:gd name="T0" fmla="*/ 0 w 1"/>
                  <a:gd name="T1" fmla="*/ 216 h 2"/>
                  <a:gd name="T2" fmla="*/ 0 w 1"/>
                  <a:gd name="T3" fmla="*/ 0 h 2"/>
                  <a:gd name="T4" fmla="*/ 216 w 1"/>
                  <a:gd name="T5" fmla="*/ 216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1"/>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24" name="Freeform 677"/>
              <p:cNvSpPr>
                <a:spLocks/>
              </p:cNvSpPr>
              <p:nvPr/>
            </p:nvSpPr>
            <p:spPr bwMode="auto">
              <a:xfrm>
                <a:off x="7704996" y="3492789"/>
                <a:ext cx="11048" cy="22094"/>
              </a:xfrm>
              <a:custGeom>
                <a:avLst/>
                <a:gdLst>
                  <a:gd name="T0" fmla="*/ 0 w 1"/>
                  <a:gd name="T1" fmla="*/ 216 h 2"/>
                  <a:gd name="T2" fmla="*/ 0 w 1"/>
                  <a:gd name="T3" fmla="*/ 0 h 2"/>
                  <a:gd name="T4" fmla="*/ 216 w 1"/>
                  <a:gd name="T5" fmla="*/ 216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1"/>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25" name="Freeform 678"/>
              <p:cNvSpPr>
                <a:spLocks/>
              </p:cNvSpPr>
              <p:nvPr/>
            </p:nvSpPr>
            <p:spPr bwMode="auto">
              <a:xfrm>
                <a:off x="7660805" y="3437555"/>
                <a:ext cx="11048" cy="22094"/>
              </a:xfrm>
              <a:custGeom>
                <a:avLst/>
                <a:gdLst>
                  <a:gd name="T0" fmla="*/ 0 w 1"/>
                  <a:gd name="T1" fmla="*/ 216 h 2"/>
                  <a:gd name="T2" fmla="*/ 216 w 1"/>
                  <a:gd name="T3" fmla="*/ 0 h 2"/>
                  <a:gd name="T4" fmla="*/ 216 w 1"/>
                  <a:gd name="T5" fmla="*/ 216 h 2"/>
                  <a:gd name="T6" fmla="*/ 216 w 1"/>
                  <a:gd name="T7" fmla="*/ 432 h 2"/>
                  <a:gd name="T8" fmla="*/ 0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26" name="Freeform 679"/>
              <p:cNvSpPr>
                <a:spLocks/>
              </p:cNvSpPr>
              <p:nvPr/>
            </p:nvSpPr>
            <p:spPr bwMode="auto">
              <a:xfrm>
                <a:off x="7660805" y="3437555"/>
                <a:ext cx="11048" cy="22094"/>
              </a:xfrm>
              <a:custGeom>
                <a:avLst/>
                <a:gdLst>
                  <a:gd name="T0" fmla="*/ 0 w 1"/>
                  <a:gd name="T1" fmla="*/ 216 h 2"/>
                  <a:gd name="T2" fmla="*/ 216 w 1"/>
                  <a:gd name="T3" fmla="*/ 0 h 2"/>
                  <a:gd name="T4" fmla="*/ 216 w 1"/>
                  <a:gd name="T5" fmla="*/ 216 h 2"/>
                  <a:gd name="T6" fmla="*/ 216 w 1"/>
                  <a:gd name="T7" fmla="*/ 432 h 2"/>
                  <a:gd name="T8" fmla="*/ 0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27" name="Freeform 680"/>
              <p:cNvSpPr>
                <a:spLocks/>
              </p:cNvSpPr>
              <p:nvPr/>
            </p:nvSpPr>
            <p:spPr bwMode="auto">
              <a:xfrm>
                <a:off x="7682900" y="3570118"/>
                <a:ext cx="11048" cy="11047"/>
              </a:xfrm>
              <a:custGeom>
                <a:avLst/>
                <a:gdLst>
                  <a:gd name="T0" fmla="*/ 0 w 1"/>
                  <a:gd name="T1" fmla="*/ 0 h 1"/>
                  <a:gd name="T2" fmla="*/ 216 w 1"/>
                  <a:gd name="T3" fmla="*/ 0 h 1"/>
                  <a:gd name="T4" fmla="*/ 216 w 1"/>
                  <a:gd name="T5" fmla="*/ 216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28" name="Freeform 681"/>
              <p:cNvSpPr>
                <a:spLocks/>
              </p:cNvSpPr>
              <p:nvPr/>
            </p:nvSpPr>
            <p:spPr bwMode="auto">
              <a:xfrm>
                <a:off x="7682900" y="3570118"/>
                <a:ext cx="11048" cy="11047"/>
              </a:xfrm>
              <a:custGeom>
                <a:avLst/>
                <a:gdLst>
                  <a:gd name="T0" fmla="*/ 0 w 1"/>
                  <a:gd name="T1" fmla="*/ 0 h 1"/>
                  <a:gd name="T2" fmla="*/ 216 w 1"/>
                  <a:gd name="T3" fmla="*/ 0 h 1"/>
                  <a:gd name="T4" fmla="*/ 216 w 1"/>
                  <a:gd name="T5" fmla="*/ 216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29" name="Freeform 682"/>
              <p:cNvSpPr>
                <a:spLocks/>
              </p:cNvSpPr>
              <p:nvPr/>
            </p:nvSpPr>
            <p:spPr bwMode="auto">
              <a:xfrm>
                <a:off x="7649757" y="3636399"/>
                <a:ext cx="33143" cy="11047"/>
              </a:xfrm>
              <a:custGeom>
                <a:avLst/>
                <a:gdLst>
                  <a:gd name="T0" fmla="*/ 0 w 3"/>
                  <a:gd name="T1" fmla="*/ 216 h 1"/>
                  <a:gd name="T2" fmla="*/ 216 w 3"/>
                  <a:gd name="T3" fmla="*/ 0 h 1"/>
                  <a:gd name="T4" fmla="*/ 432 w 3"/>
                  <a:gd name="T5" fmla="*/ 0 h 1"/>
                  <a:gd name="T6" fmla="*/ 648 w 3"/>
                  <a:gd name="T7" fmla="*/ 216 h 1"/>
                  <a:gd name="T8" fmla="*/ 432 w 3"/>
                  <a:gd name="T9" fmla="*/ 216 h 1"/>
                  <a:gd name="T10" fmla="*/ 216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0"/>
                    </a:lnTo>
                    <a:lnTo>
                      <a:pt x="2" y="0"/>
                    </a:lnTo>
                    <a:lnTo>
                      <a:pt x="3" y="1"/>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30" name="Freeform 683"/>
              <p:cNvSpPr>
                <a:spLocks/>
              </p:cNvSpPr>
              <p:nvPr/>
            </p:nvSpPr>
            <p:spPr bwMode="auto">
              <a:xfrm>
                <a:off x="7649757" y="3636399"/>
                <a:ext cx="33143" cy="11047"/>
              </a:xfrm>
              <a:custGeom>
                <a:avLst/>
                <a:gdLst>
                  <a:gd name="T0" fmla="*/ 0 w 3"/>
                  <a:gd name="T1" fmla="*/ 216 h 1"/>
                  <a:gd name="T2" fmla="*/ 216 w 3"/>
                  <a:gd name="T3" fmla="*/ 0 h 1"/>
                  <a:gd name="T4" fmla="*/ 432 w 3"/>
                  <a:gd name="T5" fmla="*/ 0 h 1"/>
                  <a:gd name="T6" fmla="*/ 648 w 3"/>
                  <a:gd name="T7" fmla="*/ 216 h 1"/>
                  <a:gd name="T8" fmla="*/ 432 w 3"/>
                  <a:gd name="T9" fmla="*/ 216 h 1"/>
                  <a:gd name="T10" fmla="*/ 216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0"/>
                    </a:lnTo>
                    <a:lnTo>
                      <a:pt x="2" y="0"/>
                    </a:lnTo>
                    <a:lnTo>
                      <a:pt x="3" y="1"/>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31" name="Freeform 684"/>
              <p:cNvSpPr>
                <a:spLocks/>
              </p:cNvSpPr>
              <p:nvPr/>
            </p:nvSpPr>
            <p:spPr bwMode="auto">
              <a:xfrm>
                <a:off x="7693948" y="3636399"/>
                <a:ext cx="77333" cy="22094"/>
              </a:xfrm>
              <a:custGeom>
                <a:avLst/>
                <a:gdLst>
                  <a:gd name="T0" fmla="*/ 0 w 7"/>
                  <a:gd name="T1" fmla="*/ 0 h 2"/>
                  <a:gd name="T2" fmla="*/ 432 w 7"/>
                  <a:gd name="T3" fmla="*/ 0 h 2"/>
                  <a:gd name="T4" fmla="*/ 1080 w 7"/>
                  <a:gd name="T5" fmla="*/ 0 h 2"/>
                  <a:gd name="T6" fmla="*/ 1296 w 7"/>
                  <a:gd name="T7" fmla="*/ 0 h 2"/>
                  <a:gd name="T8" fmla="*/ 1512 w 7"/>
                  <a:gd name="T9" fmla="*/ 0 h 2"/>
                  <a:gd name="T10" fmla="*/ 1512 w 7"/>
                  <a:gd name="T11" fmla="*/ 216 h 2"/>
                  <a:gd name="T12" fmla="*/ 1512 w 7"/>
                  <a:gd name="T13" fmla="*/ 432 h 2"/>
                  <a:gd name="T14" fmla="*/ 1512 w 7"/>
                  <a:gd name="T15" fmla="*/ 432 h 2"/>
                  <a:gd name="T16" fmla="*/ 1080 w 7"/>
                  <a:gd name="T17" fmla="*/ 216 h 2"/>
                  <a:gd name="T18" fmla="*/ 648 w 7"/>
                  <a:gd name="T19" fmla="*/ 216 h 2"/>
                  <a:gd name="T20" fmla="*/ 432 w 7"/>
                  <a:gd name="T21" fmla="*/ 216 h 2"/>
                  <a:gd name="T22" fmla="*/ 216 w 7"/>
                  <a:gd name="T23" fmla="*/ 216 h 2"/>
                  <a:gd name="T24" fmla="*/ 0 w 7"/>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0" y="0"/>
                    </a:moveTo>
                    <a:lnTo>
                      <a:pt x="2" y="0"/>
                    </a:lnTo>
                    <a:lnTo>
                      <a:pt x="5" y="0"/>
                    </a:lnTo>
                    <a:lnTo>
                      <a:pt x="6" y="0"/>
                    </a:lnTo>
                    <a:lnTo>
                      <a:pt x="7" y="0"/>
                    </a:lnTo>
                    <a:lnTo>
                      <a:pt x="7" y="1"/>
                    </a:lnTo>
                    <a:lnTo>
                      <a:pt x="7" y="2"/>
                    </a:lnTo>
                    <a:lnTo>
                      <a:pt x="5" y="1"/>
                    </a:lnTo>
                    <a:lnTo>
                      <a:pt x="3" y="1"/>
                    </a:lnTo>
                    <a:lnTo>
                      <a:pt x="2"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32" name="Freeform 685"/>
              <p:cNvSpPr>
                <a:spLocks/>
              </p:cNvSpPr>
              <p:nvPr/>
            </p:nvSpPr>
            <p:spPr bwMode="auto">
              <a:xfrm>
                <a:off x="7693948" y="3636399"/>
                <a:ext cx="77333" cy="22094"/>
              </a:xfrm>
              <a:custGeom>
                <a:avLst/>
                <a:gdLst>
                  <a:gd name="T0" fmla="*/ 0 w 7"/>
                  <a:gd name="T1" fmla="*/ 0 h 2"/>
                  <a:gd name="T2" fmla="*/ 432 w 7"/>
                  <a:gd name="T3" fmla="*/ 0 h 2"/>
                  <a:gd name="T4" fmla="*/ 1080 w 7"/>
                  <a:gd name="T5" fmla="*/ 0 h 2"/>
                  <a:gd name="T6" fmla="*/ 1296 w 7"/>
                  <a:gd name="T7" fmla="*/ 0 h 2"/>
                  <a:gd name="T8" fmla="*/ 1512 w 7"/>
                  <a:gd name="T9" fmla="*/ 0 h 2"/>
                  <a:gd name="T10" fmla="*/ 1512 w 7"/>
                  <a:gd name="T11" fmla="*/ 216 h 2"/>
                  <a:gd name="T12" fmla="*/ 1512 w 7"/>
                  <a:gd name="T13" fmla="*/ 432 h 2"/>
                  <a:gd name="T14" fmla="*/ 1512 w 7"/>
                  <a:gd name="T15" fmla="*/ 432 h 2"/>
                  <a:gd name="T16" fmla="*/ 1080 w 7"/>
                  <a:gd name="T17" fmla="*/ 216 h 2"/>
                  <a:gd name="T18" fmla="*/ 648 w 7"/>
                  <a:gd name="T19" fmla="*/ 216 h 2"/>
                  <a:gd name="T20" fmla="*/ 432 w 7"/>
                  <a:gd name="T21" fmla="*/ 216 h 2"/>
                  <a:gd name="T22" fmla="*/ 216 w 7"/>
                  <a:gd name="T23" fmla="*/ 216 h 2"/>
                  <a:gd name="T24" fmla="*/ 0 w 7"/>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0" y="0"/>
                    </a:moveTo>
                    <a:lnTo>
                      <a:pt x="2" y="0"/>
                    </a:lnTo>
                    <a:lnTo>
                      <a:pt x="5" y="0"/>
                    </a:lnTo>
                    <a:lnTo>
                      <a:pt x="6" y="0"/>
                    </a:lnTo>
                    <a:lnTo>
                      <a:pt x="7" y="0"/>
                    </a:lnTo>
                    <a:lnTo>
                      <a:pt x="7" y="1"/>
                    </a:lnTo>
                    <a:lnTo>
                      <a:pt x="7" y="2"/>
                    </a:lnTo>
                    <a:lnTo>
                      <a:pt x="5" y="1"/>
                    </a:lnTo>
                    <a:lnTo>
                      <a:pt x="3" y="1"/>
                    </a:lnTo>
                    <a:lnTo>
                      <a:pt x="2"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33" name="Freeform 686"/>
              <p:cNvSpPr>
                <a:spLocks/>
              </p:cNvSpPr>
              <p:nvPr/>
            </p:nvSpPr>
            <p:spPr bwMode="auto">
              <a:xfrm>
                <a:off x="7605567" y="3603258"/>
                <a:ext cx="33143" cy="11047"/>
              </a:xfrm>
              <a:custGeom>
                <a:avLst/>
                <a:gdLst>
                  <a:gd name="T0" fmla="*/ 0 w 3"/>
                  <a:gd name="T1" fmla="*/ 216 h 1"/>
                  <a:gd name="T2" fmla="*/ 0 w 3"/>
                  <a:gd name="T3" fmla="*/ 0 h 1"/>
                  <a:gd name="T4" fmla="*/ 0 w 3"/>
                  <a:gd name="T5" fmla="*/ 0 h 1"/>
                  <a:gd name="T6" fmla="*/ 0 w 3"/>
                  <a:gd name="T7" fmla="*/ 0 h 1"/>
                  <a:gd name="T8" fmla="*/ 216 w 3"/>
                  <a:gd name="T9" fmla="*/ 0 h 1"/>
                  <a:gd name="T10" fmla="*/ 432 w 3"/>
                  <a:gd name="T11" fmla="*/ 0 h 1"/>
                  <a:gd name="T12" fmla="*/ 648 w 3"/>
                  <a:gd name="T13" fmla="*/ 0 h 1"/>
                  <a:gd name="T14" fmla="*/ 648 w 3"/>
                  <a:gd name="T15" fmla="*/ 216 h 1"/>
                  <a:gd name="T16" fmla="*/ 0 w 3"/>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1"/>
                    </a:moveTo>
                    <a:lnTo>
                      <a:pt x="0" y="0"/>
                    </a:lnTo>
                    <a:lnTo>
                      <a:pt x="1" y="0"/>
                    </a:lnTo>
                    <a:lnTo>
                      <a:pt x="2" y="0"/>
                    </a:lnTo>
                    <a:lnTo>
                      <a:pt x="3" y="0"/>
                    </a:lnTo>
                    <a:lnTo>
                      <a:pt x="3"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34" name="Freeform 687"/>
              <p:cNvSpPr>
                <a:spLocks/>
              </p:cNvSpPr>
              <p:nvPr/>
            </p:nvSpPr>
            <p:spPr bwMode="auto">
              <a:xfrm>
                <a:off x="7605567" y="3603258"/>
                <a:ext cx="33143" cy="11047"/>
              </a:xfrm>
              <a:custGeom>
                <a:avLst/>
                <a:gdLst>
                  <a:gd name="T0" fmla="*/ 0 w 3"/>
                  <a:gd name="T1" fmla="*/ 216 h 1"/>
                  <a:gd name="T2" fmla="*/ 0 w 3"/>
                  <a:gd name="T3" fmla="*/ 0 h 1"/>
                  <a:gd name="T4" fmla="*/ 0 w 3"/>
                  <a:gd name="T5" fmla="*/ 0 h 1"/>
                  <a:gd name="T6" fmla="*/ 0 w 3"/>
                  <a:gd name="T7" fmla="*/ 0 h 1"/>
                  <a:gd name="T8" fmla="*/ 216 w 3"/>
                  <a:gd name="T9" fmla="*/ 0 h 1"/>
                  <a:gd name="T10" fmla="*/ 432 w 3"/>
                  <a:gd name="T11" fmla="*/ 0 h 1"/>
                  <a:gd name="T12" fmla="*/ 648 w 3"/>
                  <a:gd name="T13" fmla="*/ 0 h 1"/>
                  <a:gd name="T14" fmla="*/ 648 w 3"/>
                  <a:gd name="T15" fmla="*/ 216 h 1"/>
                  <a:gd name="T16" fmla="*/ 0 w 3"/>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1"/>
                    </a:moveTo>
                    <a:lnTo>
                      <a:pt x="0" y="0"/>
                    </a:lnTo>
                    <a:lnTo>
                      <a:pt x="1" y="0"/>
                    </a:lnTo>
                    <a:lnTo>
                      <a:pt x="2" y="0"/>
                    </a:lnTo>
                    <a:lnTo>
                      <a:pt x="3" y="0"/>
                    </a:lnTo>
                    <a:lnTo>
                      <a:pt x="3"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35" name="Freeform 688"/>
              <p:cNvSpPr>
                <a:spLocks/>
              </p:cNvSpPr>
              <p:nvPr/>
            </p:nvSpPr>
            <p:spPr bwMode="auto">
              <a:xfrm>
                <a:off x="7550329" y="3669540"/>
                <a:ext cx="22095" cy="33141"/>
              </a:xfrm>
              <a:custGeom>
                <a:avLst/>
                <a:gdLst>
                  <a:gd name="T0" fmla="*/ 432 w 2"/>
                  <a:gd name="T1" fmla="*/ 216 h 3"/>
                  <a:gd name="T2" fmla="*/ 432 w 2"/>
                  <a:gd name="T3" fmla="*/ 0 h 3"/>
                  <a:gd name="T4" fmla="*/ 216 w 2"/>
                  <a:gd name="T5" fmla="*/ 216 h 3"/>
                  <a:gd name="T6" fmla="*/ 216 w 2"/>
                  <a:gd name="T7" fmla="*/ 216 h 3"/>
                  <a:gd name="T8" fmla="*/ 216 w 2"/>
                  <a:gd name="T9" fmla="*/ 648 h 3"/>
                  <a:gd name="T10" fmla="*/ 0 w 2"/>
                  <a:gd name="T11" fmla="*/ 648 h 3"/>
                  <a:gd name="T12" fmla="*/ 216 w 2"/>
                  <a:gd name="T13" fmla="*/ 648 h 3"/>
                  <a:gd name="T14" fmla="*/ 432 w 2"/>
                  <a:gd name="T15" fmla="*/ 432 h 3"/>
                  <a:gd name="T16" fmla="*/ 432 w 2"/>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2" y="1"/>
                    </a:moveTo>
                    <a:lnTo>
                      <a:pt x="2" y="0"/>
                    </a:lnTo>
                    <a:lnTo>
                      <a:pt x="1" y="1"/>
                    </a:lnTo>
                    <a:lnTo>
                      <a:pt x="1" y="3"/>
                    </a:lnTo>
                    <a:lnTo>
                      <a:pt x="0" y="3"/>
                    </a:lnTo>
                    <a:lnTo>
                      <a:pt x="1" y="3"/>
                    </a:lnTo>
                    <a:lnTo>
                      <a:pt x="2" y="2"/>
                    </a:lnTo>
                    <a:lnTo>
                      <a:pt x="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36" name="Freeform 689"/>
              <p:cNvSpPr>
                <a:spLocks/>
              </p:cNvSpPr>
              <p:nvPr/>
            </p:nvSpPr>
            <p:spPr bwMode="auto">
              <a:xfrm>
                <a:off x="7550329" y="3669540"/>
                <a:ext cx="22095" cy="33141"/>
              </a:xfrm>
              <a:custGeom>
                <a:avLst/>
                <a:gdLst>
                  <a:gd name="T0" fmla="*/ 432 w 2"/>
                  <a:gd name="T1" fmla="*/ 216 h 3"/>
                  <a:gd name="T2" fmla="*/ 432 w 2"/>
                  <a:gd name="T3" fmla="*/ 0 h 3"/>
                  <a:gd name="T4" fmla="*/ 216 w 2"/>
                  <a:gd name="T5" fmla="*/ 216 h 3"/>
                  <a:gd name="T6" fmla="*/ 216 w 2"/>
                  <a:gd name="T7" fmla="*/ 216 h 3"/>
                  <a:gd name="T8" fmla="*/ 216 w 2"/>
                  <a:gd name="T9" fmla="*/ 648 h 3"/>
                  <a:gd name="T10" fmla="*/ 0 w 2"/>
                  <a:gd name="T11" fmla="*/ 648 h 3"/>
                  <a:gd name="T12" fmla="*/ 216 w 2"/>
                  <a:gd name="T13" fmla="*/ 648 h 3"/>
                  <a:gd name="T14" fmla="*/ 432 w 2"/>
                  <a:gd name="T15" fmla="*/ 432 h 3"/>
                  <a:gd name="T16" fmla="*/ 432 w 2"/>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2" y="1"/>
                    </a:moveTo>
                    <a:lnTo>
                      <a:pt x="2" y="0"/>
                    </a:lnTo>
                    <a:lnTo>
                      <a:pt x="1" y="1"/>
                    </a:lnTo>
                    <a:lnTo>
                      <a:pt x="1" y="3"/>
                    </a:lnTo>
                    <a:lnTo>
                      <a:pt x="0" y="3"/>
                    </a:lnTo>
                    <a:lnTo>
                      <a:pt x="1" y="3"/>
                    </a:lnTo>
                    <a:lnTo>
                      <a:pt x="2" y="2"/>
                    </a:lnTo>
                    <a:lnTo>
                      <a:pt x="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37" name="Freeform 690"/>
              <p:cNvSpPr>
                <a:spLocks/>
              </p:cNvSpPr>
              <p:nvPr/>
            </p:nvSpPr>
            <p:spPr bwMode="auto">
              <a:xfrm>
                <a:off x="7550329" y="3680587"/>
                <a:ext cx="11048" cy="11047"/>
              </a:xfrm>
              <a:custGeom>
                <a:avLst/>
                <a:gdLst>
                  <a:gd name="T0" fmla="*/ 216 w 1"/>
                  <a:gd name="T1" fmla="*/ 216 h 1"/>
                  <a:gd name="T2" fmla="*/ 0 w 1"/>
                  <a:gd name="T3" fmla="*/ 216 h 1"/>
                  <a:gd name="T4" fmla="*/ 0 w 1"/>
                  <a:gd name="T5" fmla="*/ 216 h 1"/>
                  <a:gd name="T6" fmla="*/ 0 w 1"/>
                  <a:gd name="T7" fmla="*/ 216 h 1"/>
                  <a:gd name="T8" fmla="*/ 0 w 1"/>
                  <a:gd name="T9" fmla="*/ 0 h 1"/>
                  <a:gd name="T10" fmla="*/ 216 w 1"/>
                  <a:gd name="T11" fmla="*/ 0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0" y="1"/>
                    </a:lnTo>
                    <a:lnTo>
                      <a:pt x="0" y="0"/>
                    </a:lnTo>
                    <a:lnTo>
                      <a:pt x="1"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38" name="Freeform 691"/>
              <p:cNvSpPr>
                <a:spLocks/>
              </p:cNvSpPr>
              <p:nvPr/>
            </p:nvSpPr>
            <p:spPr bwMode="auto">
              <a:xfrm>
                <a:off x="7550329" y="3680587"/>
                <a:ext cx="11048" cy="11047"/>
              </a:xfrm>
              <a:custGeom>
                <a:avLst/>
                <a:gdLst>
                  <a:gd name="T0" fmla="*/ 216 w 1"/>
                  <a:gd name="T1" fmla="*/ 216 h 1"/>
                  <a:gd name="T2" fmla="*/ 0 w 1"/>
                  <a:gd name="T3" fmla="*/ 216 h 1"/>
                  <a:gd name="T4" fmla="*/ 0 w 1"/>
                  <a:gd name="T5" fmla="*/ 216 h 1"/>
                  <a:gd name="T6" fmla="*/ 0 w 1"/>
                  <a:gd name="T7" fmla="*/ 216 h 1"/>
                  <a:gd name="T8" fmla="*/ 0 w 1"/>
                  <a:gd name="T9" fmla="*/ 0 h 1"/>
                  <a:gd name="T10" fmla="*/ 216 w 1"/>
                  <a:gd name="T11" fmla="*/ 0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0" y="1"/>
                    </a:lnTo>
                    <a:lnTo>
                      <a:pt x="0" y="0"/>
                    </a:lnTo>
                    <a:lnTo>
                      <a:pt x="1"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39" name="Freeform 692"/>
              <p:cNvSpPr>
                <a:spLocks/>
              </p:cNvSpPr>
              <p:nvPr/>
            </p:nvSpPr>
            <p:spPr bwMode="auto">
              <a:xfrm>
                <a:off x="7815472" y="3702680"/>
                <a:ext cx="11048" cy="11047"/>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40" name="Freeform 693"/>
              <p:cNvSpPr>
                <a:spLocks/>
              </p:cNvSpPr>
              <p:nvPr/>
            </p:nvSpPr>
            <p:spPr bwMode="auto">
              <a:xfrm>
                <a:off x="7815472" y="3702680"/>
                <a:ext cx="11048" cy="11047"/>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41" name="Freeform 694"/>
              <p:cNvSpPr>
                <a:spLocks/>
              </p:cNvSpPr>
              <p:nvPr/>
            </p:nvSpPr>
            <p:spPr bwMode="auto">
              <a:xfrm>
                <a:off x="7771281" y="3746868"/>
                <a:ext cx="22095" cy="22094"/>
              </a:xfrm>
              <a:custGeom>
                <a:avLst/>
                <a:gdLst>
                  <a:gd name="T0" fmla="*/ 0 w 2"/>
                  <a:gd name="T1" fmla="*/ 432 h 2"/>
                  <a:gd name="T2" fmla="*/ 0 w 2"/>
                  <a:gd name="T3" fmla="*/ 216 h 2"/>
                  <a:gd name="T4" fmla="*/ 432 w 2"/>
                  <a:gd name="T5" fmla="*/ 0 h 2"/>
                  <a:gd name="T6" fmla="*/ 432 w 2"/>
                  <a:gd name="T7" fmla="*/ 216 h 2"/>
                  <a:gd name="T8" fmla="*/ 216 w 2"/>
                  <a:gd name="T9" fmla="*/ 216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1"/>
                    </a:lnTo>
                    <a:lnTo>
                      <a:pt x="2" y="0"/>
                    </a:lnTo>
                    <a:lnTo>
                      <a:pt x="2" y="1"/>
                    </a:lnTo>
                    <a:lnTo>
                      <a:pt x="1"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42" name="Freeform 695"/>
              <p:cNvSpPr>
                <a:spLocks/>
              </p:cNvSpPr>
              <p:nvPr/>
            </p:nvSpPr>
            <p:spPr bwMode="auto">
              <a:xfrm>
                <a:off x="7771281" y="3746868"/>
                <a:ext cx="22095" cy="22094"/>
              </a:xfrm>
              <a:custGeom>
                <a:avLst/>
                <a:gdLst>
                  <a:gd name="T0" fmla="*/ 0 w 2"/>
                  <a:gd name="T1" fmla="*/ 432 h 2"/>
                  <a:gd name="T2" fmla="*/ 0 w 2"/>
                  <a:gd name="T3" fmla="*/ 216 h 2"/>
                  <a:gd name="T4" fmla="*/ 432 w 2"/>
                  <a:gd name="T5" fmla="*/ 0 h 2"/>
                  <a:gd name="T6" fmla="*/ 432 w 2"/>
                  <a:gd name="T7" fmla="*/ 216 h 2"/>
                  <a:gd name="T8" fmla="*/ 216 w 2"/>
                  <a:gd name="T9" fmla="*/ 216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1"/>
                    </a:lnTo>
                    <a:lnTo>
                      <a:pt x="2" y="0"/>
                    </a:lnTo>
                    <a:lnTo>
                      <a:pt x="2" y="1"/>
                    </a:lnTo>
                    <a:lnTo>
                      <a:pt x="1"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43" name="Rectangle 696"/>
              <p:cNvSpPr>
                <a:spLocks noChangeArrowheads="1"/>
              </p:cNvSpPr>
              <p:nvPr/>
            </p:nvSpPr>
            <p:spPr bwMode="auto">
              <a:xfrm>
                <a:off x="7738138" y="3757915"/>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44" name="Rectangle 697"/>
              <p:cNvSpPr>
                <a:spLocks noChangeArrowheads="1"/>
              </p:cNvSpPr>
              <p:nvPr/>
            </p:nvSpPr>
            <p:spPr bwMode="auto">
              <a:xfrm>
                <a:off x="7738138" y="3757915"/>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45" name="Freeform 698"/>
              <p:cNvSpPr>
                <a:spLocks/>
              </p:cNvSpPr>
              <p:nvPr/>
            </p:nvSpPr>
            <p:spPr bwMode="auto">
              <a:xfrm>
                <a:off x="7848614" y="3713727"/>
                <a:ext cx="11048" cy="22094"/>
              </a:xfrm>
              <a:custGeom>
                <a:avLst/>
                <a:gdLst>
                  <a:gd name="T0" fmla="*/ 0 w 1"/>
                  <a:gd name="T1" fmla="*/ 432 h 2"/>
                  <a:gd name="T2" fmla="*/ 0 w 1"/>
                  <a:gd name="T3" fmla="*/ 216 h 2"/>
                  <a:gd name="T4" fmla="*/ 216 w 1"/>
                  <a:gd name="T5" fmla="*/ 0 h 2"/>
                  <a:gd name="T6" fmla="*/ 216 w 1"/>
                  <a:gd name="T7" fmla="*/ 216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1"/>
                    </a:lnTo>
                    <a:lnTo>
                      <a:pt x="1" y="0"/>
                    </a:lnTo>
                    <a:lnTo>
                      <a:pt x="1"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46" name="Freeform 699"/>
              <p:cNvSpPr>
                <a:spLocks/>
              </p:cNvSpPr>
              <p:nvPr/>
            </p:nvSpPr>
            <p:spPr bwMode="auto">
              <a:xfrm>
                <a:off x="7848614" y="3713727"/>
                <a:ext cx="11048" cy="22094"/>
              </a:xfrm>
              <a:custGeom>
                <a:avLst/>
                <a:gdLst>
                  <a:gd name="T0" fmla="*/ 0 w 1"/>
                  <a:gd name="T1" fmla="*/ 432 h 2"/>
                  <a:gd name="T2" fmla="*/ 0 w 1"/>
                  <a:gd name="T3" fmla="*/ 216 h 2"/>
                  <a:gd name="T4" fmla="*/ 216 w 1"/>
                  <a:gd name="T5" fmla="*/ 0 h 2"/>
                  <a:gd name="T6" fmla="*/ 216 w 1"/>
                  <a:gd name="T7" fmla="*/ 216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1"/>
                    </a:lnTo>
                    <a:lnTo>
                      <a:pt x="1" y="0"/>
                    </a:lnTo>
                    <a:lnTo>
                      <a:pt x="1"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47" name="Freeform 700"/>
              <p:cNvSpPr>
                <a:spLocks/>
              </p:cNvSpPr>
              <p:nvPr/>
            </p:nvSpPr>
            <p:spPr bwMode="auto">
              <a:xfrm>
                <a:off x="7859662" y="3702680"/>
                <a:ext cx="11048" cy="11047"/>
              </a:xfrm>
              <a:custGeom>
                <a:avLst/>
                <a:gdLst>
                  <a:gd name="T0" fmla="*/ 0 w 1"/>
                  <a:gd name="T1" fmla="*/ 0 h 1"/>
                  <a:gd name="T2" fmla="*/ 0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48" name="Freeform 701"/>
              <p:cNvSpPr>
                <a:spLocks/>
              </p:cNvSpPr>
              <p:nvPr/>
            </p:nvSpPr>
            <p:spPr bwMode="auto">
              <a:xfrm>
                <a:off x="7859662" y="3702680"/>
                <a:ext cx="11048" cy="11047"/>
              </a:xfrm>
              <a:custGeom>
                <a:avLst/>
                <a:gdLst>
                  <a:gd name="T0" fmla="*/ 0 w 1"/>
                  <a:gd name="T1" fmla="*/ 0 h 1"/>
                  <a:gd name="T2" fmla="*/ 0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49" name="Freeform 702"/>
              <p:cNvSpPr>
                <a:spLocks/>
              </p:cNvSpPr>
              <p:nvPr/>
            </p:nvSpPr>
            <p:spPr bwMode="auto">
              <a:xfrm>
                <a:off x="8025376" y="3625352"/>
                <a:ext cx="254095" cy="209891"/>
              </a:xfrm>
              <a:custGeom>
                <a:avLst/>
                <a:gdLst>
                  <a:gd name="T0" fmla="*/ 0 w 23"/>
                  <a:gd name="T1" fmla="*/ 0 h 19"/>
                  <a:gd name="T2" fmla="*/ 432 w 23"/>
                  <a:gd name="T3" fmla="*/ 216 h 19"/>
                  <a:gd name="T4" fmla="*/ 1296 w 23"/>
                  <a:gd name="T5" fmla="*/ 432 h 19"/>
                  <a:gd name="T6" fmla="*/ 1728 w 23"/>
                  <a:gd name="T7" fmla="*/ 648 h 19"/>
                  <a:gd name="T8" fmla="*/ 2160 w 23"/>
                  <a:gd name="T9" fmla="*/ 864 h 19"/>
                  <a:gd name="T10" fmla="*/ 2376 w 23"/>
                  <a:gd name="T11" fmla="*/ 1080 h 19"/>
                  <a:gd name="T12" fmla="*/ 2376 w 23"/>
                  <a:gd name="T13" fmla="*/ 1512 h 19"/>
                  <a:gd name="T14" fmla="*/ 3240 w 23"/>
                  <a:gd name="T15" fmla="*/ 1728 h 19"/>
                  <a:gd name="T16" fmla="*/ 3456 w 23"/>
                  <a:gd name="T17" fmla="*/ 1944 h 19"/>
                  <a:gd name="T18" fmla="*/ 3456 w 23"/>
                  <a:gd name="T19" fmla="*/ 2160 h 19"/>
                  <a:gd name="T20" fmla="*/ 3024 w 23"/>
                  <a:gd name="T21" fmla="*/ 2160 h 19"/>
                  <a:gd name="T22" fmla="*/ 3024 w 23"/>
                  <a:gd name="T23" fmla="*/ 2376 h 19"/>
                  <a:gd name="T24" fmla="*/ 3240 w 23"/>
                  <a:gd name="T25" fmla="*/ 2592 h 19"/>
                  <a:gd name="T26" fmla="*/ 3672 w 23"/>
                  <a:gd name="T27" fmla="*/ 2592 h 19"/>
                  <a:gd name="T28" fmla="*/ 3672 w 23"/>
                  <a:gd name="T29" fmla="*/ 3024 h 19"/>
                  <a:gd name="T30" fmla="*/ 3888 w 23"/>
                  <a:gd name="T31" fmla="*/ 3240 h 19"/>
                  <a:gd name="T32" fmla="*/ 4320 w 23"/>
                  <a:gd name="T33" fmla="*/ 3456 h 19"/>
                  <a:gd name="T34" fmla="*/ 4752 w 23"/>
                  <a:gd name="T35" fmla="*/ 3888 h 19"/>
                  <a:gd name="T36" fmla="*/ 4968 w 23"/>
                  <a:gd name="T37" fmla="*/ 4104 h 19"/>
                  <a:gd name="T38" fmla="*/ 4752 w 23"/>
                  <a:gd name="T39" fmla="*/ 4104 h 19"/>
                  <a:gd name="T40" fmla="*/ 4320 w 23"/>
                  <a:gd name="T41" fmla="*/ 3888 h 19"/>
                  <a:gd name="T42" fmla="*/ 3888 w 23"/>
                  <a:gd name="T43" fmla="*/ 3888 h 19"/>
                  <a:gd name="T44" fmla="*/ 3456 w 23"/>
                  <a:gd name="T45" fmla="*/ 3888 h 19"/>
                  <a:gd name="T46" fmla="*/ 3240 w 23"/>
                  <a:gd name="T47" fmla="*/ 3672 h 19"/>
                  <a:gd name="T48" fmla="*/ 3024 w 23"/>
                  <a:gd name="T49" fmla="*/ 3240 h 19"/>
                  <a:gd name="T50" fmla="*/ 2808 w 23"/>
                  <a:gd name="T51" fmla="*/ 3240 h 19"/>
                  <a:gd name="T52" fmla="*/ 2592 w 23"/>
                  <a:gd name="T53" fmla="*/ 2808 h 19"/>
                  <a:gd name="T54" fmla="*/ 2376 w 23"/>
                  <a:gd name="T55" fmla="*/ 2808 h 19"/>
                  <a:gd name="T56" fmla="*/ 1944 w 23"/>
                  <a:gd name="T57" fmla="*/ 2592 h 19"/>
                  <a:gd name="T58" fmla="*/ 1512 w 23"/>
                  <a:gd name="T59" fmla="*/ 2592 h 19"/>
                  <a:gd name="T60" fmla="*/ 1512 w 23"/>
                  <a:gd name="T61" fmla="*/ 2808 h 19"/>
                  <a:gd name="T62" fmla="*/ 1080 w 23"/>
                  <a:gd name="T63" fmla="*/ 2808 h 19"/>
                  <a:gd name="T64" fmla="*/ 1080 w 23"/>
                  <a:gd name="T65" fmla="*/ 3024 h 19"/>
                  <a:gd name="T66" fmla="*/ 1296 w 23"/>
                  <a:gd name="T67" fmla="*/ 3240 h 19"/>
                  <a:gd name="T68" fmla="*/ 1080 w 23"/>
                  <a:gd name="T69" fmla="*/ 3240 h 19"/>
                  <a:gd name="T70" fmla="*/ 216 w 23"/>
                  <a:gd name="T71" fmla="*/ 3240 h 19"/>
                  <a:gd name="T72" fmla="*/ 216 w 23"/>
                  <a:gd name="T73" fmla="*/ 2376 h 19"/>
                  <a:gd name="T74" fmla="*/ 0 w 23"/>
                  <a:gd name="T75" fmla="*/ 2160 h 19"/>
                  <a:gd name="T76" fmla="*/ 0 w 23"/>
                  <a:gd name="T77" fmla="*/ 1944 h 19"/>
                  <a:gd name="T78" fmla="*/ 216 w 23"/>
                  <a:gd name="T79" fmla="*/ 1728 h 19"/>
                  <a:gd name="T80" fmla="*/ 0 w 23"/>
                  <a:gd name="T81" fmla="*/ 0 h 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9"/>
                  <a:gd name="T125" fmla="*/ 23 w 23"/>
                  <a:gd name="T126" fmla="*/ 19 h 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9">
                    <a:moveTo>
                      <a:pt x="0" y="0"/>
                    </a:moveTo>
                    <a:lnTo>
                      <a:pt x="2" y="1"/>
                    </a:lnTo>
                    <a:lnTo>
                      <a:pt x="6" y="2"/>
                    </a:lnTo>
                    <a:lnTo>
                      <a:pt x="8" y="3"/>
                    </a:lnTo>
                    <a:lnTo>
                      <a:pt x="10" y="4"/>
                    </a:lnTo>
                    <a:lnTo>
                      <a:pt x="11" y="5"/>
                    </a:lnTo>
                    <a:lnTo>
                      <a:pt x="11" y="7"/>
                    </a:lnTo>
                    <a:lnTo>
                      <a:pt x="15" y="8"/>
                    </a:lnTo>
                    <a:lnTo>
                      <a:pt x="16" y="9"/>
                    </a:lnTo>
                    <a:lnTo>
                      <a:pt x="16" y="10"/>
                    </a:lnTo>
                    <a:lnTo>
                      <a:pt x="14" y="10"/>
                    </a:lnTo>
                    <a:lnTo>
                      <a:pt x="14" y="11"/>
                    </a:lnTo>
                    <a:lnTo>
                      <a:pt x="15" y="12"/>
                    </a:lnTo>
                    <a:lnTo>
                      <a:pt x="17" y="12"/>
                    </a:lnTo>
                    <a:lnTo>
                      <a:pt x="17" y="14"/>
                    </a:lnTo>
                    <a:lnTo>
                      <a:pt x="18" y="15"/>
                    </a:lnTo>
                    <a:lnTo>
                      <a:pt x="20" y="16"/>
                    </a:lnTo>
                    <a:lnTo>
                      <a:pt x="22" y="18"/>
                    </a:lnTo>
                    <a:lnTo>
                      <a:pt x="23" y="19"/>
                    </a:lnTo>
                    <a:lnTo>
                      <a:pt x="22" y="19"/>
                    </a:lnTo>
                    <a:lnTo>
                      <a:pt x="20" y="18"/>
                    </a:lnTo>
                    <a:lnTo>
                      <a:pt x="18" y="18"/>
                    </a:lnTo>
                    <a:lnTo>
                      <a:pt x="16" y="18"/>
                    </a:lnTo>
                    <a:lnTo>
                      <a:pt x="15" y="17"/>
                    </a:lnTo>
                    <a:lnTo>
                      <a:pt x="14" y="15"/>
                    </a:lnTo>
                    <a:lnTo>
                      <a:pt x="13" y="15"/>
                    </a:lnTo>
                    <a:lnTo>
                      <a:pt x="12" y="13"/>
                    </a:lnTo>
                    <a:lnTo>
                      <a:pt x="11" y="13"/>
                    </a:lnTo>
                    <a:lnTo>
                      <a:pt x="9" y="12"/>
                    </a:lnTo>
                    <a:lnTo>
                      <a:pt x="7" y="12"/>
                    </a:lnTo>
                    <a:lnTo>
                      <a:pt x="7" y="13"/>
                    </a:lnTo>
                    <a:lnTo>
                      <a:pt x="5" y="13"/>
                    </a:lnTo>
                    <a:lnTo>
                      <a:pt x="5" y="14"/>
                    </a:lnTo>
                    <a:lnTo>
                      <a:pt x="6" y="15"/>
                    </a:lnTo>
                    <a:lnTo>
                      <a:pt x="5" y="15"/>
                    </a:lnTo>
                    <a:lnTo>
                      <a:pt x="1" y="15"/>
                    </a:lnTo>
                    <a:lnTo>
                      <a:pt x="1" y="11"/>
                    </a:lnTo>
                    <a:lnTo>
                      <a:pt x="0" y="10"/>
                    </a:lnTo>
                    <a:lnTo>
                      <a:pt x="0" y="9"/>
                    </a:lnTo>
                    <a:lnTo>
                      <a:pt x="1" y="8"/>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50" name="Freeform 703"/>
              <p:cNvSpPr>
                <a:spLocks/>
              </p:cNvSpPr>
              <p:nvPr/>
            </p:nvSpPr>
            <p:spPr bwMode="auto">
              <a:xfrm>
                <a:off x="8025376" y="3625352"/>
                <a:ext cx="254095" cy="209891"/>
              </a:xfrm>
              <a:custGeom>
                <a:avLst/>
                <a:gdLst>
                  <a:gd name="T0" fmla="*/ 0 w 23"/>
                  <a:gd name="T1" fmla="*/ 0 h 19"/>
                  <a:gd name="T2" fmla="*/ 432 w 23"/>
                  <a:gd name="T3" fmla="*/ 216 h 19"/>
                  <a:gd name="T4" fmla="*/ 1296 w 23"/>
                  <a:gd name="T5" fmla="*/ 432 h 19"/>
                  <a:gd name="T6" fmla="*/ 1728 w 23"/>
                  <a:gd name="T7" fmla="*/ 648 h 19"/>
                  <a:gd name="T8" fmla="*/ 2160 w 23"/>
                  <a:gd name="T9" fmla="*/ 864 h 19"/>
                  <a:gd name="T10" fmla="*/ 2376 w 23"/>
                  <a:gd name="T11" fmla="*/ 1080 h 19"/>
                  <a:gd name="T12" fmla="*/ 2376 w 23"/>
                  <a:gd name="T13" fmla="*/ 1512 h 19"/>
                  <a:gd name="T14" fmla="*/ 3240 w 23"/>
                  <a:gd name="T15" fmla="*/ 1728 h 19"/>
                  <a:gd name="T16" fmla="*/ 3456 w 23"/>
                  <a:gd name="T17" fmla="*/ 1944 h 19"/>
                  <a:gd name="T18" fmla="*/ 3456 w 23"/>
                  <a:gd name="T19" fmla="*/ 2160 h 19"/>
                  <a:gd name="T20" fmla="*/ 3024 w 23"/>
                  <a:gd name="T21" fmla="*/ 2160 h 19"/>
                  <a:gd name="T22" fmla="*/ 3024 w 23"/>
                  <a:gd name="T23" fmla="*/ 2376 h 19"/>
                  <a:gd name="T24" fmla="*/ 3240 w 23"/>
                  <a:gd name="T25" fmla="*/ 2592 h 19"/>
                  <a:gd name="T26" fmla="*/ 3672 w 23"/>
                  <a:gd name="T27" fmla="*/ 2592 h 19"/>
                  <a:gd name="T28" fmla="*/ 3672 w 23"/>
                  <a:gd name="T29" fmla="*/ 3024 h 19"/>
                  <a:gd name="T30" fmla="*/ 3888 w 23"/>
                  <a:gd name="T31" fmla="*/ 3240 h 19"/>
                  <a:gd name="T32" fmla="*/ 4320 w 23"/>
                  <a:gd name="T33" fmla="*/ 3456 h 19"/>
                  <a:gd name="T34" fmla="*/ 4752 w 23"/>
                  <a:gd name="T35" fmla="*/ 3888 h 19"/>
                  <a:gd name="T36" fmla="*/ 4968 w 23"/>
                  <a:gd name="T37" fmla="*/ 4104 h 19"/>
                  <a:gd name="T38" fmla="*/ 4752 w 23"/>
                  <a:gd name="T39" fmla="*/ 4104 h 19"/>
                  <a:gd name="T40" fmla="*/ 4320 w 23"/>
                  <a:gd name="T41" fmla="*/ 3888 h 19"/>
                  <a:gd name="T42" fmla="*/ 3888 w 23"/>
                  <a:gd name="T43" fmla="*/ 3888 h 19"/>
                  <a:gd name="T44" fmla="*/ 3456 w 23"/>
                  <a:gd name="T45" fmla="*/ 3888 h 19"/>
                  <a:gd name="T46" fmla="*/ 3240 w 23"/>
                  <a:gd name="T47" fmla="*/ 3672 h 19"/>
                  <a:gd name="T48" fmla="*/ 3024 w 23"/>
                  <a:gd name="T49" fmla="*/ 3240 h 19"/>
                  <a:gd name="T50" fmla="*/ 2808 w 23"/>
                  <a:gd name="T51" fmla="*/ 3240 h 19"/>
                  <a:gd name="T52" fmla="*/ 2592 w 23"/>
                  <a:gd name="T53" fmla="*/ 2808 h 19"/>
                  <a:gd name="T54" fmla="*/ 2376 w 23"/>
                  <a:gd name="T55" fmla="*/ 2808 h 19"/>
                  <a:gd name="T56" fmla="*/ 1944 w 23"/>
                  <a:gd name="T57" fmla="*/ 2592 h 19"/>
                  <a:gd name="T58" fmla="*/ 1512 w 23"/>
                  <a:gd name="T59" fmla="*/ 2592 h 19"/>
                  <a:gd name="T60" fmla="*/ 1512 w 23"/>
                  <a:gd name="T61" fmla="*/ 2808 h 19"/>
                  <a:gd name="T62" fmla="*/ 1080 w 23"/>
                  <a:gd name="T63" fmla="*/ 2808 h 19"/>
                  <a:gd name="T64" fmla="*/ 1080 w 23"/>
                  <a:gd name="T65" fmla="*/ 3024 h 19"/>
                  <a:gd name="T66" fmla="*/ 1296 w 23"/>
                  <a:gd name="T67" fmla="*/ 3240 h 19"/>
                  <a:gd name="T68" fmla="*/ 1080 w 23"/>
                  <a:gd name="T69" fmla="*/ 3240 h 19"/>
                  <a:gd name="T70" fmla="*/ 216 w 23"/>
                  <a:gd name="T71" fmla="*/ 3240 h 19"/>
                  <a:gd name="T72" fmla="*/ 216 w 23"/>
                  <a:gd name="T73" fmla="*/ 2376 h 19"/>
                  <a:gd name="T74" fmla="*/ 0 w 23"/>
                  <a:gd name="T75" fmla="*/ 2160 h 19"/>
                  <a:gd name="T76" fmla="*/ 0 w 23"/>
                  <a:gd name="T77" fmla="*/ 1944 h 19"/>
                  <a:gd name="T78" fmla="*/ 216 w 23"/>
                  <a:gd name="T79" fmla="*/ 1728 h 19"/>
                  <a:gd name="T80" fmla="*/ 0 w 23"/>
                  <a:gd name="T81" fmla="*/ 0 h 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9"/>
                  <a:gd name="T125" fmla="*/ 23 w 23"/>
                  <a:gd name="T126" fmla="*/ 19 h 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9">
                    <a:moveTo>
                      <a:pt x="0" y="0"/>
                    </a:moveTo>
                    <a:lnTo>
                      <a:pt x="2" y="1"/>
                    </a:lnTo>
                    <a:lnTo>
                      <a:pt x="6" y="2"/>
                    </a:lnTo>
                    <a:lnTo>
                      <a:pt x="8" y="3"/>
                    </a:lnTo>
                    <a:lnTo>
                      <a:pt x="10" y="4"/>
                    </a:lnTo>
                    <a:lnTo>
                      <a:pt x="11" y="5"/>
                    </a:lnTo>
                    <a:lnTo>
                      <a:pt x="11" y="7"/>
                    </a:lnTo>
                    <a:lnTo>
                      <a:pt x="15" y="8"/>
                    </a:lnTo>
                    <a:lnTo>
                      <a:pt x="16" y="9"/>
                    </a:lnTo>
                    <a:lnTo>
                      <a:pt x="16" y="10"/>
                    </a:lnTo>
                    <a:lnTo>
                      <a:pt x="14" y="10"/>
                    </a:lnTo>
                    <a:lnTo>
                      <a:pt x="14" y="11"/>
                    </a:lnTo>
                    <a:lnTo>
                      <a:pt x="15" y="12"/>
                    </a:lnTo>
                    <a:lnTo>
                      <a:pt x="17" y="12"/>
                    </a:lnTo>
                    <a:lnTo>
                      <a:pt x="17" y="14"/>
                    </a:lnTo>
                    <a:lnTo>
                      <a:pt x="18" y="15"/>
                    </a:lnTo>
                    <a:lnTo>
                      <a:pt x="20" y="16"/>
                    </a:lnTo>
                    <a:lnTo>
                      <a:pt x="22" y="18"/>
                    </a:lnTo>
                    <a:lnTo>
                      <a:pt x="23" y="19"/>
                    </a:lnTo>
                    <a:lnTo>
                      <a:pt x="22" y="19"/>
                    </a:lnTo>
                    <a:lnTo>
                      <a:pt x="20" y="18"/>
                    </a:lnTo>
                    <a:lnTo>
                      <a:pt x="18" y="18"/>
                    </a:lnTo>
                    <a:lnTo>
                      <a:pt x="16" y="18"/>
                    </a:lnTo>
                    <a:lnTo>
                      <a:pt x="15" y="17"/>
                    </a:lnTo>
                    <a:lnTo>
                      <a:pt x="14" y="15"/>
                    </a:lnTo>
                    <a:lnTo>
                      <a:pt x="13" y="15"/>
                    </a:lnTo>
                    <a:lnTo>
                      <a:pt x="12" y="13"/>
                    </a:lnTo>
                    <a:lnTo>
                      <a:pt x="11" y="13"/>
                    </a:lnTo>
                    <a:lnTo>
                      <a:pt x="9" y="12"/>
                    </a:lnTo>
                    <a:lnTo>
                      <a:pt x="7" y="12"/>
                    </a:lnTo>
                    <a:lnTo>
                      <a:pt x="7" y="13"/>
                    </a:lnTo>
                    <a:lnTo>
                      <a:pt x="5" y="13"/>
                    </a:lnTo>
                    <a:lnTo>
                      <a:pt x="5" y="14"/>
                    </a:lnTo>
                    <a:lnTo>
                      <a:pt x="6" y="15"/>
                    </a:lnTo>
                    <a:lnTo>
                      <a:pt x="5" y="15"/>
                    </a:lnTo>
                    <a:lnTo>
                      <a:pt x="1" y="15"/>
                    </a:lnTo>
                    <a:lnTo>
                      <a:pt x="1" y="11"/>
                    </a:lnTo>
                    <a:lnTo>
                      <a:pt x="0" y="10"/>
                    </a:lnTo>
                    <a:lnTo>
                      <a:pt x="0" y="9"/>
                    </a:lnTo>
                    <a:lnTo>
                      <a:pt x="1" y="8"/>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51" name="Freeform 704"/>
              <p:cNvSpPr>
                <a:spLocks/>
              </p:cNvSpPr>
              <p:nvPr/>
            </p:nvSpPr>
            <p:spPr bwMode="auto">
              <a:xfrm>
                <a:off x="7948043" y="3746868"/>
                <a:ext cx="22095" cy="33141"/>
              </a:xfrm>
              <a:custGeom>
                <a:avLst/>
                <a:gdLst>
                  <a:gd name="T0" fmla="*/ 432 w 2"/>
                  <a:gd name="T1" fmla="*/ 0 h 3"/>
                  <a:gd name="T2" fmla="*/ 432 w 2"/>
                  <a:gd name="T3" fmla="*/ 216 h 3"/>
                  <a:gd name="T4" fmla="*/ 432 w 2"/>
                  <a:gd name="T5" fmla="*/ 432 h 3"/>
                  <a:gd name="T6" fmla="*/ 0 w 2"/>
                  <a:gd name="T7" fmla="*/ 648 h 3"/>
                  <a:gd name="T8" fmla="*/ 0 w 2"/>
                  <a:gd name="T9" fmla="*/ 432 h 3"/>
                  <a:gd name="T10" fmla="*/ 216 w 2"/>
                  <a:gd name="T11" fmla="*/ 0 h 3"/>
                  <a:gd name="T12" fmla="*/ 43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2" y="1"/>
                    </a:lnTo>
                    <a:lnTo>
                      <a:pt x="2" y="2"/>
                    </a:lnTo>
                    <a:lnTo>
                      <a:pt x="0" y="3"/>
                    </a:lnTo>
                    <a:lnTo>
                      <a:pt x="0" y="2"/>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52" name="Freeform 705"/>
              <p:cNvSpPr>
                <a:spLocks/>
              </p:cNvSpPr>
              <p:nvPr/>
            </p:nvSpPr>
            <p:spPr bwMode="auto">
              <a:xfrm>
                <a:off x="7948043" y="3746868"/>
                <a:ext cx="22095" cy="33141"/>
              </a:xfrm>
              <a:custGeom>
                <a:avLst/>
                <a:gdLst>
                  <a:gd name="T0" fmla="*/ 432 w 2"/>
                  <a:gd name="T1" fmla="*/ 0 h 3"/>
                  <a:gd name="T2" fmla="*/ 432 w 2"/>
                  <a:gd name="T3" fmla="*/ 216 h 3"/>
                  <a:gd name="T4" fmla="*/ 432 w 2"/>
                  <a:gd name="T5" fmla="*/ 432 h 3"/>
                  <a:gd name="T6" fmla="*/ 0 w 2"/>
                  <a:gd name="T7" fmla="*/ 648 h 3"/>
                  <a:gd name="T8" fmla="*/ 0 w 2"/>
                  <a:gd name="T9" fmla="*/ 432 h 3"/>
                  <a:gd name="T10" fmla="*/ 216 w 2"/>
                  <a:gd name="T11" fmla="*/ 0 h 3"/>
                  <a:gd name="T12" fmla="*/ 43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2" y="1"/>
                    </a:lnTo>
                    <a:lnTo>
                      <a:pt x="2" y="2"/>
                    </a:lnTo>
                    <a:lnTo>
                      <a:pt x="0" y="3"/>
                    </a:lnTo>
                    <a:lnTo>
                      <a:pt x="0" y="2"/>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53" name="Rectangle 706"/>
              <p:cNvSpPr>
                <a:spLocks noChangeArrowheads="1"/>
              </p:cNvSpPr>
              <p:nvPr/>
            </p:nvSpPr>
            <p:spPr bwMode="auto">
              <a:xfrm>
                <a:off x="7682900" y="3592211"/>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54" name="Rectangle 707"/>
              <p:cNvSpPr>
                <a:spLocks noChangeArrowheads="1"/>
              </p:cNvSpPr>
              <p:nvPr/>
            </p:nvSpPr>
            <p:spPr bwMode="auto">
              <a:xfrm>
                <a:off x="7682900" y="3592211"/>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55" name="Freeform 708"/>
              <p:cNvSpPr>
                <a:spLocks/>
              </p:cNvSpPr>
              <p:nvPr/>
            </p:nvSpPr>
            <p:spPr bwMode="auto">
              <a:xfrm>
                <a:off x="7749186" y="3592211"/>
                <a:ext cx="11048" cy="22094"/>
              </a:xfrm>
              <a:custGeom>
                <a:avLst/>
                <a:gdLst>
                  <a:gd name="T0" fmla="*/ 0 w 1"/>
                  <a:gd name="T1" fmla="*/ 216 h 2"/>
                  <a:gd name="T2" fmla="*/ 0 w 1"/>
                  <a:gd name="T3" fmla="*/ 216 h 2"/>
                  <a:gd name="T4" fmla="*/ 0 w 1"/>
                  <a:gd name="T5" fmla="*/ 0 h 2"/>
                  <a:gd name="T6" fmla="*/ 216 w 1"/>
                  <a:gd name="T7" fmla="*/ 0 h 2"/>
                  <a:gd name="T8" fmla="*/ 216 w 1"/>
                  <a:gd name="T9" fmla="*/ 216 h 2"/>
                  <a:gd name="T10" fmla="*/ 216 w 1"/>
                  <a:gd name="T11" fmla="*/ 432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0"/>
                    </a:lnTo>
                    <a:lnTo>
                      <a:pt x="1" y="0"/>
                    </a:lnTo>
                    <a:lnTo>
                      <a:pt x="1" y="1"/>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56" name="Freeform 709"/>
              <p:cNvSpPr>
                <a:spLocks/>
              </p:cNvSpPr>
              <p:nvPr/>
            </p:nvSpPr>
            <p:spPr bwMode="auto">
              <a:xfrm>
                <a:off x="7749186" y="3592211"/>
                <a:ext cx="11048" cy="22094"/>
              </a:xfrm>
              <a:custGeom>
                <a:avLst/>
                <a:gdLst>
                  <a:gd name="T0" fmla="*/ 0 w 1"/>
                  <a:gd name="T1" fmla="*/ 216 h 2"/>
                  <a:gd name="T2" fmla="*/ 0 w 1"/>
                  <a:gd name="T3" fmla="*/ 216 h 2"/>
                  <a:gd name="T4" fmla="*/ 0 w 1"/>
                  <a:gd name="T5" fmla="*/ 0 h 2"/>
                  <a:gd name="T6" fmla="*/ 216 w 1"/>
                  <a:gd name="T7" fmla="*/ 0 h 2"/>
                  <a:gd name="T8" fmla="*/ 216 w 1"/>
                  <a:gd name="T9" fmla="*/ 216 h 2"/>
                  <a:gd name="T10" fmla="*/ 216 w 1"/>
                  <a:gd name="T11" fmla="*/ 432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0"/>
                    </a:lnTo>
                    <a:lnTo>
                      <a:pt x="1" y="0"/>
                    </a:lnTo>
                    <a:lnTo>
                      <a:pt x="1" y="1"/>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57" name="Freeform 710"/>
              <p:cNvSpPr>
                <a:spLocks/>
              </p:cNvSpPr>
              <p:nvPr/>
            </p:nvSpPr>
            <p:spPr bwMode="auto">
              <a:xfrm>
                <a:off x="7881757" y="3570118"/>
                <a:ext cx="33143" cy="22094"/>
              </a:xfrm>
              <a:custGeom>
                <a:avLst/>
                <a:gdLst>
                  <a:gd name="T0" fmla="*/ 0 w 3"/>
                  <a:gd name="T1" fmla="*/ 0 h 2"/>
                  <a:gd name="T2" fmla="*/ 432 w 3"/>
                  <a:gd name="T3" fmla="*/ 432 h 2"/>
                  <a:gd name="T4" fmla="*/ 648 w 3"/>
                  <a:gd name="T5" fmla="*/ 432 h 2"/>
                  <a:gd name="T6" fmla="*/ 432 w 3"/>
                  <a:gd name="T7" fmla="*/ 216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2"/>
                    </a:lnTo>
                    <a:lnTo>
                      <a:pt x="3" y="2"/>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58" name="Freeform 711"/>
              <p:cNvSpPr>
                <a:spLocks/>
              </p:cNvSpPr>
              <p:nvPr/>
            </p:nvSpPr>
            <p:spPr bwMode="auto">
              <a:xfrm>
                <a:off x="7881757" y="3570118"/>
                <a:ext cx="33143" cy="22094"/>
              </a:xfrm>
              <a:custGeom>
                <a:avLst/>
                <a:gdLst>
                  <a:gd name="T0" fmla="*/ 0 w 3"/>
                  <a:gd name="T1" fmla="*/ 0 h 2"/>
                  <a:gd name="T2" fmla="*/ 432 w 3"/>
                  <a:gd name="T3" fmla="*/ 432 h 2"/>
                  <a:gd name="T4" fmla="*/ 648 w 3"/>
                  <a:gd name="T5" fmla="*/ 432 h 2"/>
                  <a:gd name="T6" fmla="*/ 432 w 3"/>
                  <a:gd name="T7" fmla="*/ 216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2"/>
                    </a:lnTo>
                    <a:lnTo>
                      <a:pt x="3" y="2"/>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59" name="Freeform 712"/>
              <p:cNvSpPr>
                <a:spLocks/>
              </p:cNvSpPr>
              <p:nvPr/>
            </p:nvSpPr>
            <p:spPr bwMode="auto">
              <a:xfrm>
                <a:off x="8213185" y="3658493"/>
                <a:ext cx="99428" cy="55235"/>
              </a:xfrm>
              <a:custGeom>
                <a:avLst/>
                <a:gdLst>
                  <a:gd name="T0" fmla="*/ 1728 w 9"/>
                  <a:gd name="T1" fmla="*/ 216 h 5"/>
                  <a:gd name="T2" fmla="*/ 1728 w 9"/>
                  <a:gd name="T3" fmla="*/ 432 h 5"/>
                  <a:gd name="T4" fmla="*/ 1296 w 9"/>
                  <a:gd name="T5" fmla="*/ 864 h 5"/>
                  <a:gd name="T6" fmla="*/ 648 w 9"/>
                  <a:gd name="T7" fmla="*/ 864 h 5"/>
                  <a:gd name="T8" fmla="*/ 432 w 9"/>
                  <a:gd name="T9" fmla="*/ 648 h 5"/>
                  <a:gd name="T10" fmla="*/ 0 w 9"/>
                  <a:gd name="T11" fmla="*/ 648 h 5"/>
                  <a:gd name="T12" fmla="*/ 0 w 9"/>
                  <a:gd name="T13" fmla="*/ 864 h 5"/>
                  <a:gd name="T14" fmla="*/ 432 w 9"/>
                  <a:gd name="T15" fmla="*/ 1080 h 5"/>
                  <a:gd name="T16" fmla="*/ 1080 w 9"/>
                  <a:gd name="T17" fmla="*/ 1080 h 5"/>
                  <a:gd name="T18" fmla="*/ 1944 w 9"/>
                  <a:gd name="T19" fmla="*/ 864 h 5"/>
                  <a:gd name="T20" fmla="*/ 1944 w 9"/>
                  <a:gd name="T21" fmla="*/ 864 h 5"/>
                  <a:gd name="T22" fmla="*/ 1944 w 9"/>
                  <a:gd name="T23" fmla="*/ 432 h 5"/>
                  <a:gd name="T24" fmla="*/ 1944 w 9"/>
                  <a:gd name="T25" fmla="*/ 216 h 5"/>
                  <a:gd name="T26" fmla="*/ 1944 w 9"/>
                  <a:gd name="T27" fmla="*/ 0 h 5"/>
                  <a:gd name="T28" fmla="*/ 1728 w 9"/>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5"/>
                  <a:gd name="T47" fmla="*/ 9 w 9"/>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5">
                    <a:moveTo>
                      <a:pt x="8" y="1"/>
                    </a:moveTo>
                    <a:lnTo>
                      <a:pt x="8" y="2"/>
                    </a:lnTo>
                    <a:lnTo>
                      <a:pt x="6" y="4"/>
                    </a:lnTo>
                    <a:lnTo>
                      <a:pt x="3" y="4"/>
                    </a:lnTo>
                    <a:cubicBezTo>
                      <a:pt x="3" y="4"/>
                      <a:pt x="2" y="4"/>
                      <a:pt x="2" y="3"/>
                    </a:cubicBezTo>
                    <a:cubicBezTo>
                      <a:pt x="1" y="3"/>
                      <a:pt x="0" y="3"/>
                      <a:pt x="0" y="3"/>
                    </a:cubicBezTo>
                    <a:lnTo>
                      <a:pt x="0" y="4"/>
                    </a:lnTo>
                    <a:lnTo>
                      <a:pt x="2" y="5"/>
                    </a:lnTo>
                    <a:lnTo>
                      <a:pt x="5" y="5"/>
                    </a:lnTo>
                    <a:lnTo>
                      <a:pt x="9" y="4"/>
                    </a:lnTo>
                    <a:lnTo>
                      <a:pt x="9" y="2"/>
                    </a:lnTo>
                    <a:lnTo>
                      <a:pt x="9" y="1"/>
                    </a:lnTo>
                    <a:lnTo>
                      <a:pt x="9" y="0"/>
                    </a:lnTo>
                    <a:lnTo>
                      <a:pt x="8"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60" name="Freeform 713"/>
              <p:cNvSpPr>
                <a:spLocks/>
              </p:cNvSpPr>
              <p:nvPr/>
            </p:nvSpPr>
            <p:spPr bwMode="auto">
              <a:xfrm>
                <a:off x="8213185" y="3658493"/>
                <a:ext cx="99428" cy="55235"/>
              </a:xfrm>
              <a:custGeom>
                <a:avLst/>
                <a:gdLst>
                  <a:gd name="T0" fmla="*/ 1728 w 9"/>
                  <a:gd name="T1" fmla="*/ 216 h 5"/>
                  <a:gd name="T2" fmla="*/ 1728 w 9"/>
                  <a:gd name="T3" fmla="*/ 432 h 5"/>
                  <a:gd name="T4" fmla="*/ 1296 w 9"/>
                  <a:gd name="T5" fmla="*/ 864 h 5"/>
                  <a:gd name="T6" fmla="*/ 648 w 9"/>
                  <a:gd name="T7" fmla="*/ 864 h 5"/>
                  <a:gd name="T8" fmla="*/ 432 w 9"/>
                  <a:gd name="T9" fmla="*/ 648 h 5"/>
                  <a:gd name="T10" fmla="*/ 0 w 9"/>
                  <a:gd name="T11" fmla="*/ 648 h 5"/>
                  <a:gd name="T12" fmla="*/ 0 w 9"/>
                  <a:gd name="T13" fmla="*/ 864 h 5"/>
                  <a:gd name="T14" fmla="*/ 432 w 9"/>
                  <a:gd name="T15" fmla="*/ 1080 h 5"/>
                  <a:gd name="T16" fmla="*/ 1080 w 9"/>
                  <a:gd name="T17" fmla="*/ 1080 h 5"/>
                  <a:gd name="T18" fmla="*/ 1944 w 9"/>
                  <a:gd name="T19" fmla="*/ 864 h 5"/>
                  <a:gd name="T20" fmla="*/ 1944 w 9"/>
                  <a:gd name="T21" fmla="*/ 864 h 5"/>
                  <a:gd name="T22" fmla="*/ 1944 w 9"/>
                  <a:gd name="T23" fmla="*/ 432 h 5"/>
                  <a:gd name="T24" fmla="*/ 1944 w 9"/>
                  <a:gd name="T25" fmla="*/ 216 h 5"/>
                  <a:gd name="T26" fmla="*/ 1944 w 9"/>
                  <a:gd name="T27" fmla="*/ 0 h 5"/>
                  <a:gd name="T28" fmla="*/ 1728 w 9"/>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5"/>
                  <a:gd name="T47" fmla="*/ 9 w 9"/>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5">
                    <a:moveTo>
                      <a:pt x="8" y="1"/>
                    </a:moveTo>
                    <a:lnTo>
                      <a:pt x="8" y="2"/>
                    </a:lnTo>
                    <a:lnTo>
                      <a:pt x="6" y="4"/>
                    </a:lnTo>
                    <a:lnTo>
                      <a:pt x="3" y="4"/>
                    </a:lnTo>
                    <a:cubicBezTo>
                      <a:pt x="3" y="4"/>
                      <a:pt x="2" y="4"/>
                      <a:pt x="2" y="3"/>
                    </a:cubicBezTo>
                    <a:cubicBezTo>
                      <a:pt x="1" y="3"/>
                      <a:pt x="0" y="3"/>
                      <a:pt x="0" y="3"/>
                    </a:cubicBezTo>
                    <a:lnTo>
                      <a:pt x="0" y="4"/>
                    </a:lnTo>
                    <a:lnTo>
                      <a:pt x="2" y="5"/>
                    </a:lnTo>
                    <a:lnTo>
                      <a:pt x="5" y="5"/>
                    </a:lnTo>
                    <a:lnTo>
                      <a:pt x="9" y="4"/>
                    </a:lnTo>
                    <a:lnTo>
                      <a:pt x="9" y="2"/>
                    </a:lnTo>
                    <a:lnTo>
                      <a:pt x="9" y="1"/>
                    </a:lnTo>
                    <a:lnTo>
                      <a:pt x="9" y="0"/>
                    </a:lnTo>
                    <a:lnTo>
                      <a:pt x="8"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61" name="Freeform 714"/>
              <p:cNvSpPr>
                <a:spLocks/>
              </p:cNvSpPr>
              <p:nvPr/>
            </p:nvSpPr>
            <p:spPr bwMode="auto">
              <a:xfrm>
                <a:off x="8257376" y="3614305"/>
                <a:ext cx="77333" cy="66281"/>
              </a:xfrm>
              <a:custGeom>
                <a:avLst/>
                <a:gdLst>
                  <a:gd name="T0" fmla="*/ 216 w 7"/>
                  <a:gd name="T1" fmla="*/ 0 h 6"/>
                  <a:gd name="T2" fmla="*/ 432 w 7"/>
                  <a:gd name="T3" fmla="*/ 216 h 6"/>
                  <a:gd name="T4" fmla="*/ 648 w 7"/>
                  <a:gd name="T5" fmla="*/ 216 h 6"/>
                  <a:gd name="T6" fmla="*/ 1080 w 7"/>
                  <a:gd name="T7" fmla="*/ 432 h 6"/>
                  <a:gd name="T8" fmla="*/ 1296 w 7"/>
                  <a:gd name="T9" fmla="*/ 648 h 6"/>
                  <a:gd name="T10" fmla="*/ 1512 w 7"/>
                  <a:gd name="T11" fmla="*/ 864 h 6"/>
                  <a:gd name="T12" fmla="*/ 1512 w 7"/>
                  <a:gd name="T13" fmla="*/ 1080 h 6"/>
                  <a:gd name="T14" fmla="*/ 1296 w 7"/>
                  <a:gd name="T15" fmla="*/ 1296 h 6"/>
                  <a:gd name="T16" fmla="*/ 1080 w 7"/>
                  <a:gd name="T17" fmla="*/ 864 h 6"/>
                  <a:gd name="T18" fmla="*/ 1080 w 7"/>
                  <a:gd name="T19" fmla="*/ 648 h 6"/>
                  <a:gd name="T20" fmla="*/ 864 w 7"/>
                  <a:gd name="T21" fmla="*/ 432 h 6"/>
                  <a:gd name="T22" fmla="*/ 432 w 7"/>
                  <a:gd name="T23" fmla="*/ 432 h 6"/>
                  <a:gd name="T24" fmla="*/ 0 w 7"/>
                  <a:gd name="T25" fmla="*/ 216 h 6"/>
                  <a:gd name="T26" fmla="*/ 0 w 7"/>
                  <a:gd name="T27" fmla="*/ 0 h 6"/>
                  <a:gd name="T28" fmla="*/ 216 w 7"/>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6"/>
                  <a:gd name="T47" fmla="*/ 7 w 7"/>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6">
                    <a:moveTo>
                      <a:pt x="1" y="0"/>
                    </a:moveTo>
                    <a:lnTo>
                      <a:pt x="2" y="1"/>
                    </a:lnTo>
                    <a:lnTo>
                      <a:pt x="3" y="1"/>
                    </a:lnTo>
                    <a:lnTo>
                      <a:pt x="5" y="2"/>
                    </a:lnTo>
                    <a:lnTo>
                      <a:pt x="6" y="3"/>
                    </a:lnTo>
                    <a:lnTo>
                      <a:pt x="7" y="4"/>
                    </a:lnTo>
                    <a:lnTo>
                      <a:pt x="7" y="5"/>
                    </a:lnTo>
                    <a:lnTo>
                      <a:pt x="6" y="6"/>
                    </a:lnTo>
                    <a:lnTo>
                      <a:pt x="5" y="4"/>
                    </a:lnTo>
                    <a:lnTo>
                      <a:pt x="5" y="3"/>
                    </a:lnTo>
                    <a:lnTo>
                      <a:pt x="4" y="2"/>
                    </a:lnTo>
                    <a:lnTo>
                      <a:pt x="2" y="2"/>
                    </a:lnTo>
                    <a:lnTo>
                      <a:pt x="0"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62" name="Freeform 715"/>
              <p:cNvSpPr>
                <a:spLocks/>
              </p:cNvSpPr>
              <p:nvPr/>
            </p:nvSpPr>
            <p:spPr bwMode="auto">
              <a:xfrm>
                <a:off x="8257376" y="3614305"/>
                <a:ext cx="77333" cy="66281"/>
              </a:xfrm>
              <a:custGeom>
                <a:avLst/>
                <a:gdLst>
                  <a:gd name="T0" fmla="*/ 216 w 7"/>
                  <a:gd name="T1" fmla="*/ 0 h 6"/>
                  <a:gd name="T2" fmla="*/ 432 w 7"/>
                  <a:gd name="T3" fmla="*/ 216 h 6"/>
                  <a:gd name="T4" fmla="*/ 648 w 7"/>
                  <a:gd name="T5" fmla="*/ 216 h 6"/>
                  <a:gd name="T6" fmla="*/ 1080 w 7"/>
                  <a:gd name="T7" fmla="*/ 432 h 6"/>
                  <a:gd name="T8" fmla="*/ 1296 w 7"/>
                  <a:gd name="T9" fmla="*/ 648 h 6"/>
                  <a:gd name="T10" fmla="*/ 1512 w 7"/>
                  <a:gd name="T11" fmla="*/ 864 h 6"/>
                  <a:gd name="T12" fmla="*/ 1512 w 7"/>
                  <a:gd name="T13" fmla="*/ 1080 h 6"/>
                  <a:gd name="T14" fmla="*/ 1296 w 7"/>
                  <a:gd name="T15" fmla="*/ 1296 h 6"/>
                  <a:gd name="T16" fmla="*/ 1080 w 7"/>
                  <a:gd name="T17" fmla="*/ 864 h 6"/>
                  <a:gd name="T18" fmla="*/ 1080 w 7"/>
                  <a:gd name="T19" fmla="*/ 648 h 6"/>
                  <a:gd name="T20" fmla="*/ 864 w 7"/>
                  <a:gd name="T21" fmla="*/ 432 h 6"/>
                  <a:gd name="T22" fmla="*/ 432 w 7"/>
                  <a:gd name="T23" fmla="*/ 432 h 6"/>
                  <a:gd name="T24" fmla="*/ 0 w 7"/>
                  <a:gd name="T25" fmla="*/ 216 h 6"/>
                  <a:gd name="T26" fmla="*/ 0 w 7"/>
                  <a:gd name="T27" fmla="*/ 0 h 6"/>
                  <a:gd name="T28" fmla="*/ 216 w 7"/>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6"/>
                  <a:gd name="T47" fmla="*/ 7 w 7"/>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6">
                    <a:moveTo>
                      <a:pt x="1" y="0"/>
                    </a:moveTo>
                    <a:lnTo>
                      <a:pt x="2" y="1"/>
                    </a:lnTo>
                    <a:lnTo>
                      <a:pt x="3" y="1"/>
                    </a:lnTo>
                    <a:lnTo>
                      <a:pt x="5" y="2"/>
                    </a:lnTo>
                    <a:lnTo>
                      <a:pt x="6" y="3"/>
                    </a:lnTo>
                    <a:lnTo>
                      <a:pt x="7" y="4"/>
                    </a:lnTo>
                    <a:lnTo>
                      <a:pt x="7" y="5"/>
                    </a:lnTo>
                    <a:lnTo>
                      <a:pt x="6" y="6"/>
                    </a:lnTo>
                    <a:lnTo>
                      <a:pt x="5" y="4"/>
                    </a:lnTo>
                    <a:lnTo>
                      <a:pt x="5" y="3"/>
                    </a:lnTo>
                    <a:lnTo>
                      <a:pt x="4" y="2"/>
                    </a:lnTo>
                    <a:lnTo>
                      <a:pt x="2" y="2"/>
                    </a:lnTo>
                    <a:lnTo>
                      <a:pt x="0"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63" name="Freeform 716"/>
              <p:cNvSpPr>
                <a:spLocks/>
              </p:cNvSpPr>
              <p:nvPr/>
            </p:nvSpPr>
            <p:spPr bwMode="auto">
              <a:xfrm>
                <a:off x="8378900" y="3702680"/>
                <a:ext cx="22095" cy="33141"/>
              </a:xfrm>
              <a:custGeom>
                <a:avLst/>
                <a:gdLst>
                  <a:gd name="T0" fmla="*/ 0 w 2"/>
                  <a:gd name="T1" fmla="*/ 0 h 3"/>
                  <a:gd name="T2" fmla="*/ 0 w 2"/>
                  <a:gd name="T3" fmla="*/ 0 h 3"/>
                  <a:gd name="T4" fmla="*/ 432 w 2"/>
                  <a:gd name="T5" fmla="*/ 216 h 3"/>
                  <a:gd name="T6" fmla="*/ 432 w 2"/>
                  <a:gd name="T7" fmla="*/ 432 h 3"/>
                  <a:gd name="T8" fmla="*/ 432 w 2"/>
                  <a:gd name="T9" fmla="*/ 648 h 3"/>
                  <a:gd name="T10" fmla="*/ 216 w 2"/>
                  <a:gd name="T11" fmla="*/ 432 h 3"/>
                  <a:gd name="T12" fmla="*/ 0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0"/>
                    </a:moveTo>
                    <a:lnTo>
                      <a:pt x="0" y="0"/>
                    </a:lnTo>
                    <a:lnTo>
                      <a:pt x="2" y="1"/>
                    </a:lnTo>
                    <a:lnTo>
                      <a:pt x="2" y="2"/>
                    </a:lnTo>
                    <a:lnTo>
                      <a:pt x="2" y="3"/>
                    </a:lnTo>
                    <a:cubicBezTo>
                      <a:pt x="2" y="3"/>
                      <a:pt x="1" y="2"/>
                      <a:pt x="1" y="2"/>
                    </a:cubicBezTo>
                    <a:cubicBezTo>
                      <a:pt x="1" y="2"/>
                      <a:pt x="0" y="0"/>
                      <a:pt x="0" y="0"/>
                    </a:cubicBez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64" name="Freeform 717"/>
              <p:cNvSpPr>
                <a:spLocks/>
              </p:cNvSpPr>
              <p:nvPr/>
            </p:nvSpPr>
            <p:spPr bwMode="auto">
              <a:xfrm>
                <a:off x="8378900" y="3702680"/>
                <a:ext cx="22095" cy="33141"/>
              </a:xfrm>
              <a:custGeom>
                <a:avLst/>
                <a:gdLst>
                  <a:gd name="T0" fmla="*/ 0 w 2"/>
                  <a:gd name="T1" fmla="*/ 0 h 3"/>
                  <a:gd name="T2" fmla="*/ 0 w 2"/>
                  <a:gd name="T3" fmla="*/ 0 h 3"/>
                  <a:gd name="T4" fmla="*/ 432 w 2"/>
                  <a:gd name="T5" fmla="*/ 216 h 3"/>
                  <a:gd name="T6" fmla="*/ 432 w 2"/>
                  <a:gd name="T7" fmla="*/ 432 h 3"/>
                  <a:gd name="T8" fmla="*/ 432 w 2"/>
                  <a:gd name="T9" fmla="*/ 648 h 3"/>
                  <a:gd name="T10" fmla="*/ 216 w 2"/>
                  <a:gd name="T11" fmla="*/ 432 h 3"/>
                  <a:gd name="T12" fmla="*/ 0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0"/>
                    </a:moveTo>
                    <a:lnTo>
                      <a:pt x="0" y="0"/>
                    </a:lnTo>
                    <a:lnTo>
                      <a:pt x="2" y="1"/>
                    </a:lnTo>
                    <a:lnTo>
                      <a:pt x="2" y="2"/>
                    </a:lnTo>
                    <a:lnTo>
                      <a:pt x="2" y="3"/>
                    </a:lnTo>
                    <a:cubicBezTo>
                      <a:pt x="2" y="3"/>
                      <a:pt x="1" y="2"/>
                      <a:pt x="1" y="2"/>
                    </a:cubicBezTo>
                    <a:cubicBezTo>
                      <a:pt x="1" y="2"/>
                      <a:pt x="0" y="0"/>
                      <a:pt x="0" y="0"/>
                    </a:cubicBez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65" name="Freeform 718"/>
              <p:cNvSpPr>
                <a:spLocks/>
              </p:cNvSpPr>
              <p:nvPr/>
            </p:nvSpPr>
            <p:spPr bwMode="auto">
              <a:xfrm>
                <a:off x="8423090" y="3724774"/>
                <a:ext cx="22095" cy="22094"/>
              </a:xfrm>
              <a:custGeom>
                <a:avLst/>
                <a:gdLst>
                  <a:gd name="T0" fmla="*/ 0 w 2"/>
                  <a:gd name="T1" fmla="*/ 216 h 2"/>
                  <a:gd name="T2" fmla="*/ 0 w 2"/>
                  <a:gd name="T3" fmla="*/ 0 h 2"/>
                  <a:gd name="T4" fmla="*/ 216 w 2"/>
                  <a:gd name="T5" fmla="*/ 0 h 2"/>
                  <a:gd name="T6" fmla="*/ 432 w 2"/>
                  <a:gd name="T7" fmla="*/ 216 h 2"/>
                  <a:gd name="T8" fmla="*/ 432 w 2"/>
                  <a:gd name="T9" fmla="*/ 432 h 2"/>
                  <a:gd name="T10" fmla="*/ 0 w 2"/>
                  <a:gd name="T11" fmla="*/ 216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1"/>
                    </a:moveTo>
                    <a:lnTo>
                      <a:pt x="0" y="0"/>
                    </a:lnTo>
                    <a:lnTo>
                      <a:pt x="1" y="0"/>
                    </a:lnTo>
                    <a:lnTo>
                      <a:pt x="2" y="1"/>
                    </a:lnTo>
                    <a:lnTo>
                      <a:pt x="2"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66" name="Freeform 719"/>
              <p:cNvSpPr>
                <a:spLocks/>
              </p:cNvSpPr>
              <p:nvPr/>
            </p:nvSpPr>
            <p:spPr bwMode="auto">
              <a:xfrm>
                <a:off x="8423090" y="3724774"/>
                <a:ext cx="22095" cy="22094"/>
              </a:xfrm>
              <a:custGeom>
                <a:avLst/>
                <a:gdLst>
                  <a:gd name="T0" fmla="*/ 0 w 2"/>
                  <a:gd name="T1" fmla="*/ 216 h 2"/>
                  <a:gd name="T2" fmla="*/ 0 w 2"/>
                  <a:gd name="T3" fmla="*/ 0 h 2"/>
                  <a:gd name="T4" fmla="*/ 216 w 2"/>
                  <a:gd name="T5" fmla="*/ 0 h 2"/>
                  <a:gd name="T6" fmla="*/ 432 w 2"/>
                  <a:gd name="T7" fmla="*/ 216 h 2"/>
                  <a:gd name="T8" fmla="*/ 432 w 2"/>
                  <a:gd name="T9" fmla="*/ 432 h 2"/>
                  <a:gd name="T10" fmla="*/ 0 w 2"/>
                  <a:gd name="T11" fmla="*/ 216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1"/>
                    </a:moveTo>
                    <a:lnTo>
                      <a:pt x="0" y="0"/>
                    </a:lnTo>
                    <a:lnTo>
                      <a:pt x="1" y="0"/>
                    </a:lnTo>
                    <a:lnTo>
                      <a:pt x="2" y="1"/>
                    </a:lnTo>
                    <a:lnTo>
                      <a:pt x="2"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67" name="Freeform 720"/>
              <p:cNvSpPr>
                <a:spLocks/>
              </p:cNvSpPr>
              <p:nvPr/>
            </p:nvSpPr>
            <p:spPr bwMode="auto">
              <a:xfrm>
                <a:off x="8467280" y="3746868"/>
                <a:ext cx="44190" cy="22094"/>
              </a:xfrm>
              <a:custGeom>
                <a:avLst/>
                <a:gdLst>
                  <a:gd name="T0" fmla="*/ 216 w 4"/>
                  <a:gd name="T1" fmla="*/ 216 h 2"/>
                  <a:gd name="T2" fmla="*/ 0 w 4"/>
                  <a:gd name="T3" fmla="*/ 0 h 2"/>
                  <a:gd name="T4" fmla="*/ 216 w 4"/>
                  <a:gd name="T5" fmla="*/ 0 h 2"/>
                  <a:gd name="T6" fmla="*/ 648 w 4"/>
                  <a:gd name="T7" fmla="*/ 216 h 2"/>
                  <a:gd name="T8" fmla="*/ 864 w 4"/>
                  <a:gd name="T9" fmla="*/ 432 h 2"/>
                  <a:gd name="T10" fmla="*/ 648 w 4"/>
                  <a:gd name="T11" fmla="*/ 432 h 2"/>
                  <a:gd name="T12" fmla="*/ 216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1"/>
                    </a:moveTo>
                    <a:lnTo>
                      <a:pt x="0" y="0"/>
                    </a:lnTo>
                    <a:lnTo>
                      <a:pt x="1" y="0"/>
                    </a:lnTo>
                    <a:lnTo>
                      <a:pt x="3" y="1"/>
                    </a:lnTo>
                    <a:lnTo>
                      <a:pt x="4" y="2"/>
                    </a:lnTo>
                    <a:lnTo>
                      <a:pt x="3" y="2"/>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68" name="Freeform 721"/>
              <p:cNvSpPr>
                <a:spLocks/>
              </p:cNvSpPr>
              <p:nvPr/>
            </p:nvSpPr>
            <p:spPr bwMode="auto">
              <a:xfrm>
                <a:off x="8467280" y="3746868"/>
                <a:ext cx="44190" cy="22094"/>
              </a:xfrm>
              <a:custGeom>
                <a:avLst/>
                <a:gdLst>
                  <a:gd name="T0" fmla="*/ 216 w 4"/>
                  <a:gd name="T1" fmla="*/ 216 h 2"/>
                  <a:gd name="T2" fmla="*/ 0 w 4"/>
                  <a:gd name="T3" fmla="*/ 0 h 2"/>
                  <a:gd name="T4" fmla="*/ 216 w 4"/>
                  <a:gd name="T5" fmla="*/ 0 h 2"/>
                  <a:gd name="T6" fmla="*/ 648 w 4"/>
                  <a:gd name="T7" fmla="*/ 216 h 2"/>
                  <a:gd name="T8" fmla="*/ 864 w 4"/>
                  <a:gd name="T9" fmla="*/ 432 h 2"/>
                  <a:gd name="T10" fmla="*/ 648 w 4"/>
                  <a:gd name="T11" fmla="*/ 432 h 2"/>
                  <a:gd name="T12" fmla="*/ 216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1"/>
                    </a:moveTo>
                    <a:lnTo>
                      <a:pt x="0" y="0"/>
                    </a:lnTo>
                    <a:lnTo>
                      <a:pt x="1" y="0"/>
                    </a:lnTo>
                    <a:lnTo>
                      <a:pt x="3" y="1"/>
                    </a:lnTo>
                    <a:lnTo>
                      <a:pt x="4" y="2"/>
                    </a:lnTo>
                    <a:lnTo>
                      <a:pt x="3" y="2"/>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69" name="Freeform 722"/>
              <p:cNvSpPr>
                <a:spLocks/>
              </p:cNvSpPr>
              <p:nvPr/>
            </p:nvSpPr>
            <p:spPr bwMode="auto">
              <a:xfrm>
                <a:off x="8522518" y="3780009"/>
                <a:ext cx="33143" cy="22094"/>
              </a:xfrm>
              <a:custGeom>
                <a:avLst/>
                <a:gdLst>
                  <a:gd name="T0" fmla="*/ 216 w 3"/>
                  <a:gd name="T1" fmla="*/ 216 h 2"/>
                  <a:gd name="T2" fmla="*/ 0 w 3"/>
                  <a:gd name="T3" fmla="*/ 0 h 2"/>
                  <a:gd name="T4" fmla="*/ 216 w 3"/>
                  <a:gd name="T5" fmla="*/ 0 h 2"/>
                  <a:gd name="T6" fmla="*/ 432 w 3"/>
                  <a:gd name="T7" fmla="*/ 0 h 2"/>
                  <a:gd name="T8" fmla="*/ 648 w 3"/>
                  <a:gd name="T9" fmla="*/ 432 h 2"/>
                  <a:gd name="T10" fmla="*/ 648 w 3"/>
                  <a:gd name="T11" fmla="*/ 432 h 2"/>
                  <a:gd name="T12" fmla="*/ 432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0" y="0"/>
                    </a:lnTo>
                    <a:lnTo>
                      <a:pt x="1" y="0"/>
                    </a:lnTo>
                    <a:lnTo>
                      <a:pt x="2" y="0"/>
                    </a:lnTo>
                    <a:lnTo>
                      <a:pt x="3" y="2"/>
                    </a:lnTo>
                    <a:lnTo>
                      <a:pt x="2" y="2"/>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70" name="Freeform 723"/>
              <p:cNvSpPr>
                <a:spLocks/>
              </p:cNvSpPr>
              <p:nvPr/>
            </p:nvSpPr>
            <p:spPr bwMode="auto">
              <a:xfrm>
                <a:off x="8522518" y="3780009"/>
                <a:ext cx="33143" cy="22094"/>
              </a:xfrm>
              <a:custGeom>
                <a:avLst/>
                <a:gdLst>
                  <a:gd name="T0" fmla="*/ 216 w 3"/>
                  <a:gd name="T1" fmla="*/ 216 h 2"/>
                  <a:gd name="T2" fmla="*/ 0 w 3"/>
                  <a:gd name="T3" fmla="*/ 0 h 2"/>
                  <a:gd name="T4" fmla="*/ 216 w 3"/>
                  <a:gd name="T5" fmla="*/ 0 h 2"/>
                  <a:gd name="T6" fmla="*/ 432 w 3"/>
                  <a:gd name="T7" fmla="*/ 0 h 2"/>
                  <a:gd name="T8" fmla="*/ 648 w 3"/>
                  <a:gd name="T9" fmla="*/ 432 h 2"/>
                  <a:gd name="T10" fmla="*/ 648 w 3"/>
                  <a:gd name="T11" fmla="*/ 432 h 2"/>
                  <a:gd name="T12" fmla="*/ 432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0" y="0"/>
                    </a:lnTo>
                    <a:lnTo>
                      <a:pt x="1" y="0"/>
                    </a:lnTo>
                    <a:lnTo>
                      <a:pt x="2" y="0"/>
                    </a:lnTo>
                    <a:lnTo>
                      <a:pt x="3" y="2"/>
                    </a:lnTo>
                    <a:lnTo>
                      <a:pt x="2" y="2"/>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71" name="Freeform 724"/>
              <p:cNvSpPr>
                <a:spLocks/>
              </p:cNvSpPr>
              <p:nvPr/>
            </p:nvSpPr>
            <p:spPr bwMode="auto">
              <a:xfrm>
                <a:off x="8555661" y="3824196"/>
                <a:ext cx="22095" cy="11047"/>
              </a:xfrm>
              <a:custGeom>
                <a:avLst/>
                <a:gdLst>
                  <a:gd name="T0" fmla="*/ 216 w 2"/>
                  <a:gd name="T1" fmla="*/ 216 h 1"/>
                  <a:gd name="T2" fmla="*/ 0 w 2"/>
                  <a:gd name="T3" fmla="*/ 0 h 1"/>
                  <a:gd name="T4" fmla="*/ 0 w 2"/>
                  <a:gd name="T5" fmla="*/ 0 h 1"/>
                  <a:gd name="T6" fmla="*/ 216 w 2"/>
                  <a:gd name="T7" fmla="*/ 0 h 1"/>
                  <a:gd name="T8" fmla="*/ 216 w 2"/>
                  <a:gd name="T9" fmla="*/ 0 h 1"/>
                  <a:gd name="T10" fmla="*/ 432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0"/>
                    </a:lnTo>
                    <a:lnTo>
                      <a:pt x="1" y="0"/>
                    </a:lnTo>
                    <a:lnTo>
                      <a:pt x="2"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72" name="Freeform 725"/>
              <p:cNvSpPr>
                <a:spLocks/>
              </p:cNvSpPr>
              <p:nvPr/>
            </p:nvSpPr>
            <p:spPr bwMode="auto">
              <a:xfrm>
                <a:off x="8555661" y="3824196"/>
                <a:ext cx="22095" cy="11047"/>
              </a:xfrm>
              <a:custGeom>
                <a:avLst/>
                <a:gdLst>
                  <a:gd name="T0" fmla="*/ 216 w 2"/>
                  <a:gd name="T1" fmla="*/ 216 h 1"/>
                  <a:gd name="T2" fmla="*/ 0 w 2"/>
                  <a:gd name="T3" fmla="*/ 0 h 1"/>
                  <a:gd name="T4" fmla="*/ 0 w 2"/>
                  <a:gd name="T5" fmla="*/ 0 h 1"/>
                  <a:gd name="T6" fmla="*/ 216 w 2"/>
                  <a:gd name="T7" fmla="*/ 0 h 1"/>
                  <a:gd name="T8" fmla="*/ 216 w 2"/>
                  <a:gd name="T9" fmla="*/ 0 h 1"/>
                  <a:gd name="T10" fmla="*/ 432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0"/>
                    </a:lnTo>
                    <a:lnTo>
                      <a:pt x="1" y="0"/>
                    </a:lnTo>
                    <a:lnTo>
                      <a:pt x="2"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73" name="Freeform 726"/>
              <p:cNvSpPr>
                <a:spLocks/>
              </p:cNvSpPr>
              <p:nvPr/>
            </p:nvSpPr>
            <p:spPr bwMode="auto">
              <a:xfrm>
                <a:off x="8511471" y="3846290"/>
                <a:ext cx="22095" cy="11047"/>
              </a:xfrm>
              <a:custGeom>
                <a:avLst/>
                <a:gdLst>
                  <a:gd name="T0" fmla="*/ 0 w 2"/>
                  <a:gd name="T1" fmla="*/ 216 h 1"/>
                  <a:gd name="T2" fmla="*/ 0 w 2"/>
                  <a:gd name="T3" fmla="*/ 216 h 1"/>
                  <a:gd name="T4" fmla="*/ 0 w 2"/>
                  <a:gd name="T5" fmla="*/ 0 h 1"/>
                  <a:gd name="T6" fmla="*/ 216 w 2"/>
                  <a:gd name="T7" fmla="*/ 0 h 1"/>
                  <a:gd name="T8" fmla="*/ 432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0" y="0"/>
                    </a:lnTo>
                    <a:lnTo>
                      <a:pt x="1" y="0"/>
                    </a:lnTo>
                    <a:lnTo>
                      <a:pt x="2"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74" name="Freeform 727"/>
              <p:cNvSpPr>
                <a:spLocks/>
              </p:cNvSpPr>
              <p:nvPr/>
            </p:nvSpPr>
            <p:spPr bwMode="auto">
              <a:xfrm>
                <a:off x="8511471" y="3846290"/>
                <a:ext cx="22095" cy="11047"/>
              </a:xfrm>
              <a:custGeom>
                <a:avLst/>
                <a:gdLst>
                  <a:gd name="T0" fmla="*/ 0 w 2"/>
                  <a:gd name="T1" fmla="*/ 216 h 1"/>
                  <a:gd name="T2" fmla="*/ 0 w 2"/>
                  <a:gd name="T3" fmla="*/ 216 h 1"/>
                  <a:gd name="T4" fmla="*/ 0 w 2"/>
                  <a:gd name="T5" fmla="*/ 0 h 1"/>
                  <a:gd name="T6" fmla="*/ 216 w 2"/>
                  <a:gd name="T7" fmla="*/ 0 h 1"/>
                  <a:gd name="T8" fmla="*/ 432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0" y="0"/>
                    </a:lnTo>
                    <a:lnTo>
                      <a:pt x="1" y="0"/>
                    </a:lnTo>
                    <a:lnTo>
                      <a:pt x="2"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75" name="Freeform 728"/>
              <p:cNvSpPr>
                <a:spLocks/>
              </p:cNvSpPr>
              <p:nvPr/>
            </p:nvSpPr>
            <p:spPr bwMode="auto">
              <a:xfrm>
                <a:off x="8511471" y="3791056"/>
                <a:ext cx="22095" cy="11047"/>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76" name="Freeform 729"/>
              <p:cNvSpPr>
                <a:spLocks/>
              </p:cNvSpPr>
              <p:nvPr/>
            </p:nvSpPr>
            <p:spPr bwMode="auto">
              <a:xfrm>
                <a:off x="8511471" y="3791056"/>
                <a:ext cx="22095" cy="11047"/>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77" name="Freeform 730"/>
              <p:cNvSpPr>
                <a:spLocks/>
              </p:cNvSpPr>
              <p:nvPr/>
            </p:nvSpPr>
            <p:spPr bwMode="auto">
              <a:xfrm>
                <a:off x="8279471" y="3802103"/>
                <a:ext cx="11048" cy="22094"/>
              </a:xfrm>
              <a:custGeom>
                <a:avLst/>
                <a:gdLst>
                  <a:gd name="T0" fmla="*/ 0 w 1"/>
                  <a:gd name="T1" fmla="*/ 216 h 2"/>
                  <a:gd name="T2" fmla="*/ 0 w 1"/>
                  <a:gd name="T3" fmla="*/ 216 h 2"/>
                  <a:gd name="T4" fmla="*/ 0 w 1"/>
                  <a:gd name="T5" fmla="*/ 432 h 2"/>
                  <a:gd name="T6" fmla="*/ 216 w 1"/>
                  <a:gd name="T7" fmla="*/ 432 h 2"/>
                  <a:gd name="T8" fmla="*/ 216 w 1"/>
                  <a:gd name="T9" fmla="*/ 216 h 2"/>
                  <a:gd name="T10" fmla="*/ 0 w 1"/>
                  <a:gd name="T11" fmla="*/ 0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2"/>
                    </a:lnTo>
                    <a:lnTo>
                      <a:pt x="1" y="2"/>
                    </a:lnTo>
                    <a:lnTo>
                      <a:pt x="1" y="1"/>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78" name="Freeform 731"/>
              <p:cNvSpPr>
                <a:spLocks/>
              </p:cNvSpPr>
              <p:nvPr/>
            </p:nvSpPr>
            <p:spPr bwMode="auto">
              <a:xfrm>
                <a:off x="8279471" y="3802103"/>
                <a:ext cx="11048" cy="22094"/>
              </a:xfrm>
              <a:custGeom>
                <a:avLst/>
                <a:gdLst>
                  <a:gd name="T0" fmla="*/ 0 w 1"/>
                  <a:gd name="T1" fmla="*/ 216 h 2"/>
                  <a:gd name="T2" fmla="*/ 0 w 1"/>
                  <a:gd name="T3" fmla="*/ 216 h 2"/>
                  <a:gd name="T4" fmla="*/ 0 w 1"/>
                  <a:gd name="T5" fmla="*/ 432 h 2"/>
                  <a:gd name="T6" fmla="*/ 216 w 1"/>
                  <a:gd name="T7" fmla="*/ 432 h 2"/>
                  <a:gd name="T8" fmla="*/ 216 w 1"/>
                  <a:gd name="T9" fmla="*/ 216 h 2"/>
                  <a:gd name="T10" fmla="*/ 0 w 1"/>
                  <a:gd name="T11" fmla="*/ 0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2"/>
                    </a:lnTo>
                    <a:lnTo>
                      <a:pt x="1" y="2"/>
                    </a:lnTo>
                    <a:lnTo>
                      <a:pt x="1" y="1"/>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79" name="Freeform 732"/>
              <p:cNvSpPr>
                <a:spLocks/>
              </p:cNvSpPr>
              <p:nvPr/>
            </p:nvSpPr>
            <p:spPr bwMode="auto">
              <a:xfrm>
                <a:off x="8323661" y="3824196"/>
                <a:ext cx="11048" cy="11047"/>
              </a:xfrm>
              <a:custGeom>
                <a:avLst/>
                <a:gdLst>
                  <a:gd name="T0" fmla="*/ 0 w 1"/>
                  <a:gd name="T1" fmla="*/ 216 h 1"/>
                  <a:gd name="T2" fmla="*/ 0 w 1"/>
                  <a:gd name="T3" fmla="*/ 216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80" name="Freeform 733"/>
              <p:cNvSpPr>
                <a:spLocks/>
              </p:cNvSpPr>
              <p:nvPr/>
            </p:nvSpPr>
            <p:spPr bwMode="auto">
              <a:xfrm>
                <a:off x="8323661" y="3824196"/>
                <a:ext cx="11048" cy="11047"/>
              </a:xfrm>
              <a:custGeom>
                <a:avLst/>
                <a:gdLst>
                  <a:gd name="T0" fmla="*/ 0 w 1"/>
                  <a:gd name="T1" fmla="*/ 216 h 1"/>
                  <a:gd name="T2" fmla="*/ 0 w 1"/>
                  <a:gd name="T3" fmla="*/ 216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81" name="Freeform 734"/>
              <p:cNvSpPr>
                <a:spLocks/>
              </p:cNvSpPr>
              <p:nvPr/>
            </p:nvSpPr>
            <p:spPr bwMode="auto">
              <a:xfrm>
                <a:off x="8688232" y="3945712"/>
                <a:ext cx="11048" cy="22094"/>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82" name="Freeform 735"/>
              <p:cNvSpPr>
                <a:spLocks/>
              </p:cNvSpPr>
              <p:nvPr/>
            </p:nvSpPr>
            <p:spPr bwMode="auto">
              <a:xfrm>
                <a:off x="8688232" y="3945712"/>
                <a:ext cx="11048" cy="22094"/>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83" name="Freeform 736"/>
              <p:cNvSpPr>
                <a:spLocks/>
              </p:cNvSpPr>
              <p:nvPr/>
            </p:nvSpPr>
            <p:spPr bwMode="auto">
              <a:xfrm>
                <a:off x="8699280" y="3967806"/>
                <a:ext cx="11048" cy="11047"/>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84" name="Freeform 737"/>
              <p:cNvSpPr>
                <a:spLocks/>
              </p:cNvSpPr>
              <p:nvPr/>
            </p:nvSpPr>
            <p:spPr bwMode="auto">
              <a:xfrm>
                <a:off x="8699280" y="3967806"/>
                <a:ext cx="11048" cy="11047"/>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85" name="Freeform 738"/>
              <p:cNvSpPr>
                <a:spLocks/>
              </p:cNvSpPr>
              <p:nvPr/>
            </p:nvSpPr>
            <p:spPr bwMode="auto">
              <a:xfrm>
                <a:off x="8743471" y="4034088"/>
                <a:ext cx="11048" cy="11047"/>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86" name="Freeform 739"/>
              <p:cNvSpPr>
                <a:spLocks/>
              </p:cNvSpPr>
              <p:nvPr/>
            </p:nvSpPr>
            <p:spPr bwMode="auto">
              <a:xfrm>
                <a:off x="8743471" y="4034088"/>
                <a:ext cx="11048" cy="11047"/>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87" name="Rectangle 740"/>
              <p:cNvSpPr>
                <a:spLocks noChangeArrowheads="1"/>
              </p:cNvSpPr>
              <p:nvPr/>
            </p:nvSpPr>
            <p:spPr bwMode="auto">
              <a:xfrm>
                <a:off x="8743471" y="4056181"/>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88" name="Rectangle 741"/>
              <p:cNvSpPr>
                <a:spLocks noChangeArrowheads="1"/>
              </p:cNvSpPr>
              <p:nvPr/>
            </p:nvSpPr>
            <p:spPr bwMode="auto">
              <a:xfrm>
                <a:off x="8743471" y="4056181"/>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89" name="Freeform 742"/>
              <p:cNvSpPr>
                <a:spLocks/>
              </p:cNvSpPr>
              <p:nvPr/>
            </p:nvSpPr>
            <p:spPr bwMode="auto">
              <a:xfrm>
                <a:off x="8699280" y="4100369"/>
                <a:ext cx="11048"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90" name="Freeform 743"/>
              <p:cNvSpPr>
                <a:spLocks/>
              </p:cNvSpPr>
              <p:nvPr/>
            </p:nvSpPr>
            <p:spPr bwMode="auto">
              <a:xfrm>
                <a:off x="8699280" y="4100369"/>
                <a:ext cx="11048"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91" name="Rectangle 744"/>
              <p:cNvSpPr>
                <a:spLocks noChangeArrowheads="1"/>
              </p:cNvSpPr>
              <p:nvPr/>
            </p:nvSpPr>
            <p:spPr bwMode="auto">
              <a:xfrm>
                <a:off x="8677185" y="4089322"/>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92" name="Rectangle 745"/>
              <p:cNvSpPr>
                <a:spLocks noChangeArrowheads="1"/>
              </p:cNvSpPr>
              <p:nvPr/>
            </p:nvSpPr>
            <p:spPr bwMode="auto">
              <a:xfrm>
                <a:off x="8677185" y="4089322"/>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493" name="Freeform 746"/>
              <p:cNvSpPr>
                <a:spLocks/>
              </p:cNvSpPr>
              <p:nvPr/>
            </p:nvSpPr>
            <p:spPr bwMode="auto">
              <a:xfrm>
                <a:off x="8621947" y="4078275"/>
                <a:ext cx="66286" cy="55235"/>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94" name="Freeform 747"/>
              <p:cNvSpPr>
                <a:spLocks/>
              </p:cNvSpPr>
              <p:nvPr/>
            </p:nvSpPr>
            <p:spPr bwMode="auto">
              <a:xfrm>
                <a:off x="8621947" y="4078275"/>
                <a:ext cx="66286" cy="55235"/>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95" name="Freeform 748"/>
              <p:cNvSpPr>
                <a:spLocks/>
              </p:cNvSpPr>
              <p:nvPr/>
            </p:nvSpPr>
            <p:spPr bwMode="auto">
              <a:xfrm>
                <a:off x="8953375" y="4011994"/>
                <a:ext cx="33143" cy="22094"/>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96" name="Freeform 749"/>
              <p:cNvSpPr>
                <a:spLocks/>
              </p:cNvSpPr>
              <p:nvPr/>
            </p:nvSpPr>
            <p:spPr bwMode="auto">
              <a:xfrm>
                <a:off x="8953375" y="4011994"/>
                <a:ext cx="33143" cy="22094"/>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97" name="Freeform 750"/>
              <p:cNvSpPr>
                <a:spLocks/>
              </p:cNvSpPr>
              <p:nvPr/>
            </p:nvSpPr>
            <p:spPr bwMode="auto">
              <a:xfrm>
                <a:off x="8986518" y="3967806"/>
                <a:ext cx="33143" cy="22094"/>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498" name="Freeform 751"/>
              <p:cNvSpPr>
                <a:spLocks/>
              </p:cNvSpPr>
              <p:nvPr/>
            </p:nvSpPr>
            <p:spPr bwMode="auto">
              <a:xfrm>
                <a:off x="8986518" y="3967806"/>
                <a:ext cx="33143" cy="22094"/>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499" name="Freeform 752"/>
              <p:cNvSpPr>
                <a:spLocks/>
              </p:cNvSpPr>
              <p:nvPr/>
            </p:nvSpPr>
            <p:spPr bwMode="auto">
              <a:xfrm>
                <a:off x="8842899" y="4487011"/>
                <a:ext cx="143619" cy="220938"/>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00" name="Freeform 753"/>
              <p:cNvSpPr>
                <a:spLocks/>
              </p:cNvSpPr>
              <p:nvPr/>
            </p:nvSpPr>
            <p:spPr bwMode="auto">
              <a:xfrm>
                <a:off x="8842899" y="4487011"/>
                <a:ext cx="143619" cy="220938"/>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01" name="Freeform 754"/>
              <p:cNvSpPr>
                <a:spLocks/>
              </p:cNvSpPr>
              <p:nvPr/>
            </p:nvSpPr>
            <p:spPr bwMode="auto">
              <a:xfrm>
                <a:off x="8688232" y="4685855"/>
                <a:ext cx="187809" cy="198844"/>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02" name="Freeform 755"/>
              <p:cNvSpPr>
                <a:spLocks/>
              </p:cNvSpPr>
              <p:nvPr/>
            </p:nvSpPr>
            <p:spPr bwMode="auto">
              <a:xfrm>
                <a:off x="8688232" y="4685855"/>
                <a:ext cx="187809" cy="198844"/>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03" name="Rectangle 756"/>
              <p:cNvSpPr>
                <a:spLocks noChangeArrowheads="1"/>
              </p:cNvSpPr>
              <p:nvPr/>
            </p:nvSpPr>
            <p:spPr bwMode="auto">
              <a:xfrm>
                <a:off x="8710328" y="4895746"/>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04" name="Rectangle 757"/>
              <p:cNvSpPr>
                <a:spLocks noChangeArrowheads="1"/>
              </p:cNvSpPr>
              <p:nvPr/>
            </p:nvSpPr>
            <p:spPr bwMode="auto">
              <a:xfrm>
                <a:off x="8710328" y="4895746"/>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05" name="Freeform 758"/>
              <p:cNvSpPr>
                <a:spLocks/>
              </p:cNvSpPr>
              <p:nvPr/>
            </p:nvSpPr>
            <p:spPr bwMode="auto">
              <a:xfrm>
                <a:off x="9130137" y="4763183"/>
                <a:ext cx="11048" cy="11047"/>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06" name="Freeform 759"/>
              <p:cNvSpPr>
                <a:spLocks/>
              </p:cNvSpPr>
              <p:nvPr/>
            </p:nvSpPr>
            <p:spPr bwMode="auto">
              <a:xfrm>
                <a:off x="9130137" y="4763183"/>
                <a:ext cx="11048" cy="11047"/>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07" name="Freeform 760"/>
              <p:cNvSpPr>
                <a:spLocks/>
              </p:cNvSpPr>
              <p:nvPr/>
            </p:nvSpPr>
            <p:spPr bwMode="auto">
              <a:xfrm>
                <a:off x="7307282" y="3835243"/>
                <a:ext cx="1049523" cy="806424"/>
              </a:xfrm>
              <a:custGeom>
                <a:avLst/>
                <a:gdLst>
                  <a:gd name="T0" fmla="*/ 18576 w 95"/>
                  <a:gd name="T1" fmla="*/ 14688 h 73"/>
                  <a:gd name="T2" fmla="*/ 19008 w 95"/>
                  <a:gd name="T3" fmla="*/ 12960 h 73"/>
                  <a:gd name="T4" fmla="*/ 20088 w 95"/>
                  <a:gd name="T5" fmla="*/ 11448 h 73"/>
                  <a:gd name="T6" fmla="*/ 20088 w 95"/>
                  <a:gd name="T7" fmla="*/ 10368 h 73"/>
                  <a:gd name="T8" fmla="*/ 20304 w 95"/>
                  <a:gd name="T9" fmla="*/ 8640 h 73"/>
                  <a:gd name="T10" fmla="*/ 20088 w 95"/>
                  <a:gd name="T11" fmla="*/ 7776 h 73"/>
                  <a:gd name="T12" fmla="*/ 19008 w 95"/>
                  <a:gd name="T13" fmla="*/ 6480 h 73"/>
                  <a:gd name="T14" fmla="*/ 18144 w 95"/>
                  <a:gd name="T15" fmla="*/ 5832 h 73"/>
                  <a:gd name="T16" fmla="*/ 17928 w 95"/>
                  <a:gd name="T17" fmla="*/ 4752 h 73"/>
                  <a:gd name="T18" fmla="*/ 16848 w 95"/>
                  <a:gd name="T19" fmla="*/ 3888 h 73"/>
                  <a:gd name="T20" fmla="*/ 16200 w 95"/>
                  <a:gd name="T21" fmla="*/ 1944 h 73"/>
                  <a:gd name="T22" fmla="*/ 15552 w 95"/>
                  <a:gd name="T23" fmla="*/ 1944 h 73"/>
                  <a:gd name="T24" fmla="*/ 15120 w 95"/>
                  <a:gd name="T25" fmla="*/ 432 h 73"/>
                  <a:gd name="T26" fmla="*/ 14688 w 95"/>
                  <a:gd name="T27" fmla="*/ 432 h 73"/>
                  <a:gd name="T28" fmla="*/ 14472 w 95"/>
                  <a:gd name="T29" fmla="*/ 1080 h 73"/>
                  <a:gd name="T30" fmla="*/ 14472 w 95"/>
                  <a:gd name="T31" fmla="*/ 1728 h 73"/>
                  <a:gd name="T32" fmla="*/ 13824 w 95"/>
                  <a:gd name="T33" fmla="*/ 3456 h 73"/>
                  <a:gd name="T34" fmla="*/ 12528 w 95"/>
                  <a:gd name="T35" fmla="*/ 3024 h 73"/>
                  <a:gd name="T36" fmla="*/ 11880 w 95"/>
                  <a:gd name="T37" fmla="*/ 2376 h 73"/>
                  <a:gd name="T38" fmla="*/ 11664 w 95"/>
                  <a:gd name="T39" fmla="*/ 1944 h 73"/>
                  <a:gd name="T40" fmla="*/ 12096 w 95"/>
                  <a:gd name="T41" fmla="*/ 864 h 73"/>
                  <a:gd name="T42" fmla="*/ 11664 w 95"/>
                  <a:gd name="T43" fmla="*/ 648 h 73"/>
                  <a:gd name="T44" fmla="*/ 9936 w 95"/>
                  <a:gd name="T45" fmla="*/ 216 h 73"/>
                  <a:gd name="T46" fmla="*/ 9936 w 95"/>
                  <a:gd name="T47" fmla="*/ 864 h 73"/>
                  <a:gd name="T48" fmla="*/ 8640 w 95"/>
                  <a:gd name="T49" fmla="*/ 1296 h 73"/>
                  <a:gd name="T50" fmla="*/ 8640 w 95"/>
                  <a:gd name="T51" fmla="*/ 2376 h 73"/>
                  <a:gd name="T52" fmla="*/ 7992 w 95"/>
                  <a:gd name="T53" fmla="*/ 2376 h 73"/>
                  <a:gd name="T54" fmla="*/ 7344 w 95"/>
                  <a:gd name="T55" fmla="*/ 1512 h 73"/>
                  <a:gd name="T56" fmla="*/ 6696 w 95"/>
                  <a:gd name="T57" fmla="*/ 1944 h 73"/>
                  <a:gd name="T58" fmla="*/ 5832 w 95"/>
                  <a:gd name="T59" fmla="*/ 2376 h 73"/>
                  <a:gd name="T60" fmla="*/ 5400 w 95"/>
                  <a:gd name="T61" fmla="*/ 3024 h 73"/>
                  <a:gd name="T62" fmla="*/ 4752 w 95"/>
                  <a:gd name="T63" fmla="*/ 3240 h 73"/>
                  <a:gd name="T64" fmla="*/ 4536 w 95"/>
                  <a:gd name="T65" fmla="*/ 4320 h 73"/>
                  <a:gd name="T66" fmla="*/ 3240 w 95"/>
                  <a:gd name="T67" fmla="*/ 4752 h 73"/>
                  <a:gd name="T68" fmla="*/ 2160 w 95"/>
                  <a:gd name="T69" fmla="*/ 5184 h 73"/>
                  <a:gd name="T70" fmla="*/ 1296 w 95"/>
                  <a:gd name="T71" fmla="*/ 5616 h 73"/>
                  <a:gd name="T72" fmla="*/ 648 w 95"/>
                  <a:gd name="T73" fmla="*/ 5832 h 73"/>
                  <a:gd name="T74" fmla="*/ 648 w 95"/>
                  <a:gd name="T75" fmla="*/ 7992 h 73"/>
                  <a:gd name="T76" fmla="*/ 432 w 95"/>
                  <a:gd name="T77" fmla="*/ 7992 h 73"/>
                  <a:gd name="T78" fmla="*/ 0 w 95"/>
                  <a:gd name="T79" fmla="*/ 7992 h 73"/>
                  <a:gd name="T80" fmla="*/ 432 w 95"/>
                  <a:gd name="T81" fmla="*/ 8856 h 73"/>
                  <a:gd name="T82" fmla="*/ 1080 w 95"/>
                  <a:gd name="T83" fmla="*/ 9936 h 73"/>
                  <a:gd name="T84" fmla="*/ 1512 w 95"/>
                  <a:gd name="T85" fmla="*/ 11664 h 73"/>
                  <a:gd name="T86" fmla="*/ 1080 w 95"/>
                  <a:gd name="T87" fmla="*/ 12744 h 73"/>
                  <a:gd name="T88" fmla="*/ 2160 w 95"/>
                  <a:gd name="T89" fmla="*/ 13392 h 73"/>
                  <a:gd name="T90" fmla="*/ 3240 w 95"/>
                  <a:gd name="T91" fmla="*/ 12960 h 73"/>
                  <a:gd name="T92" fmla="*/ 4752 w 95"/>
                  <a:gd name="T93" fmla="*/ 12528 h 73"/>
                  <a:gd name="T94" fmla="*/ 5616 w 95"/>
                  <a:gd name="T95" fmla="*/ 12312 h 73"/>
                  <a:gd name="T96" fmla="*/ 7344 w 95"/>
                  <a:gd name="T97" fmla="*/ 11664 h 73"/>
                  <a:gd name="T98" fmla="*/ 9936 w 95"/>
                  <a:gd name="T99" fmla="*/ 11664 h 73"/>
                  <a:gd name="T100" fmla="*/ 11232 w 95"/>
                  <a:gd name="T101" fmla="*/ 12960 h 73"/>
                  <a:gd name="T102" fmla="*/ 11880 w 95"/>
                  <a:gd name="T103" fmla="*/ 13176 h 73"/>
                  <a:gd name="T104" fmla="*/ 12312 w 95"/>
                  <a:gd name="T105" fmla="*/ 12096 h 73"/>
                  <a:gd name="T106" fmla="*/ 12312 w 95"/>
                  <a:gd name="T107" fmla="*/ 13176 h 73"/>
                  <a:gd name="T108" fmla="*/ 12312 w 95"/>
                  <a:gd name="T109" fmla="*/ 13608 h 73"/>
                  <a:gd name="T110" fmla="*/ 12960 w 95"/>
                  <a:gd name="T111" fmla="*/ 13392 h 73"/>
                  <a:gd name="T112" fmla="*/ 13392 w 95"/>
                  <a:gd name="T113" fmla="*/ 14040 h 73"/>
                  <a:gd name="T114" fmla="*/ 13824 w 95"/>
                  <a:gd name="T115" fmla="*/ 15120 h 73"/>
                  <a:gd name="T116" fmla="*/ 14472 w 95"/>
                  <a:gd name="T117" fmla="*/ 15336 h 73"/>
                  <a:gd name="T118" fmla="*/ 15984 w 95"/>
                  <a:gd name="T119" fmla="*/ 14904 h 73"/>
                  <a:gd name="T120" fmla="*/ 16848 w 95"/>
                  <a:gd name="T121" fmla="*/ 15552 h 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
                  <a:gd name="T184" fmla="*/ 0 h 73"/>
                  <a:gd name="T185" fmla="*/ 95 w 95"/>
                  <a:gd name="T186" fmla="*/ 73 h 7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 h="73">
                    <a:moveTo>
                      <a:pt x="80" y="70"/>
                    </a:moveTo>
                    <a:lnTo>
                      <a:pt x="81" y="69"/>
                    </a:lnTo>
                    <a:lnTo>
                      <a:pt x="82" y="69"/>
                    </a:lnTo>
                    <a:lnTo>
                      <a:pt x="86" y="68"/>
                    </a:lnTo>
                    <a:lnTo>
                      <a:pt x="86" y="67"/>
                    </a:lnTo>
                    <a:lnTo>
                      <a:pt x="86" y="65"/>
                    </a:lnTo>
                    <a:lnTo>
                      <a:pt x="88" y="61"/>
                    </a:lnTo>
                    <a:lnTo>
                      <a:pt x="88" y="60"/>
                    </a:lnTo>
                    <a:lnTo>
                      <a:pt x="89" y="58"/>
                    </a:lnTo>
                    <a:lnTo>
                      <a:pt x="89" y="57"/>
                    </a:lnTo>
                    <a:lnTo>
                      <a:pt x="92" y="54"/>
                    </a:lnTo>
                    <a:lnTo>
                      <a:pt x="93" y="53"/>
                    </a:lnTo>
                    <a:lnTo>
                      <a:pt x="93" y="52"/>
                    </a:lnTo>
                    <a:lnTo>
                      <a:pt x="94" y="50"/>
                    </a:lnTo>
                    <a:lnTo>
                      <a:pt x="93" y="48"/>
                    </a:lnTo>
                    <a:lnTo>
                      <a:pt x="94" y="46"/>
                    </a:lnTo>
                    <a:lnTo>
                      <a:pt x="94" y="43"/>
                    </a:lnTo>
                    <a:lnTo>
                      <a:pt x="95" y="42"/>
                    </a:lnTo>
                    <a:lnTo>
                      <a:pt x="94" y="40"/>
                    </a:lnTo>
                    <a:lnTo>
                      <a:pt x="93" y="39"/>
                    </a:lnTo>
                    <a:lnTo>
                      <a:pt x="94" y="35"/>
                    </a:lnTo>
                    <a:lnTo>
                      <a:pt x="93" y="35"/>
                    </a:lnTo>
                    <a:lnTo>
                      <a:pt x="93" y="36"/>
                    </a:lnTo>
                    <a:lnTo>
                      <a:pt x="92" y="34"/>
                    </a:lnTo>
                    <a:lnTo>
                      <a:pt x="90" y="32"/>
                    </a:lnTo>
                    <a:lnTo>
                      <a:pt x="89" y="31"/>
                    </a:lnTo>
                    <a:lnTo>
                      <a:pt x="88" y="30"/>
                    </a:lnTo>
                    <a:lnTo>
                      <a:pt x="88" y="28"/>
                    </a:lnTo>
                    <a:lnTo>
                      <a:pt x="87" y="28"/>
                    </a:lnTo>
                    <a:lnTo>
                      <a:pt x="86" y="29"/>
                    </a:lnTo>
                    <a:lnTo>
                      <a:pt x="84" y="27"/>
                    </a:lnTo>
                    <a:lnTo>
                      <a:pt x="85" y="25"/>
                    </a:lnTo>
                    <a:lnTo>
                      <a:pt x="83" y="24"/>
                    </a:lnTo>
                    <a:lnTo>
                      <a:pt x="83" y="22"/>
                    </a:lnTo>
                    <a:lnTo>
                      <a:pt x="81" y="22"/>
                    </a:lnTo>
                    <a:lnTo>
                      <a:pt x="80" y="20"/>
                    </a:lnTo>
                    <a:lnTo>
                      <a:pt x="78" y="20"/>
                    </a:lnTo>
                    <a:lnTo>
                      <a:pt x="78" y="18"/>
                    </a:lnTo>
                    <a:lnTo>
                      <a:pt x="77" y="17"/>
                    </a:lnTo>
                    <a:lnTo>
                      <a:pt x="77" y="14"/>
                    </a:lnTo>
                    <a:lnTo>
                      <a:pt x="76" y="13"/>
                    </a:lnTo>
                    <a:lnTo>
                      <a:pt x="75" y="9"/>
                    </a:lnTo>
                    <a:lnTo>
                      <a:pt x="73" y="8"/>
                    </a:lnTo>
                    <a:lnTo>
                      <a:pt x="72" y="9"/>
                    </a:lnTo>
                    <a:lnTo>
                      <a:pt x="72" y="7"/>
                    </a:lnTo>
                    <a:lnTo>
                      <a:pt x="71" y="4"/>
                    </a:lnTo>
                    <a:lnTo>
                      <a:pt x="71" y="3"/>
                    </a:lnTo>
                    <a:lnTo>
                      <a:pt x="70" y="2"/>
                    </a:lnTo>
                    <a:lnTo>
                      <a:pt x="70" y="0"/>
                    </a:lnTo>
                    <a:lnTo>
                      <a:pt x="69" y="0"/>
                    </a:lnTo>
                    <a:lnTo>
                      <a:pt x="68" y="0"/>
                    </a:lnTo>
                    <a:lnTo>
                      <a:pt x="68" y="2"/>
                    </a:lnTo>
                    <a:lnTo>
                      <a:pt x="68" y="3"/>
                    </a:lnTo>
                    <a:lnTo>
                      <a:pt x="67" y="3"/>
                    </a:lnTo>
                    <a:lnTo>
                      <a:pt x="67" y="4"/>
                    </a:lnTo>
                    <a:lnTo>
                      <a:pt x="67" y="5"/>
                    </a:lnTo>
                    <a:lnTo>
                      <a:pt x="66" y="6"/>
                    </a:lnTo>
                    <a:lnTo>
                      <a:pt x="66" y="7"/>
                    </a:lnTo>
                    <a:lnTo>
                      <a:pt x="67" y="8"/>
                    </a:lnTo>
                    <a:lnTo>
                      <a:pt x="67" y="9"/>
                    </a:lnTo>
                    <a:lnTo>
                      <a:pt x="66" y="12"/>
                    </a:lnTo>
                    <a:lnTo>
                      <a:pt x="66" y="15"/>
                    </a:lnTo>
                    <a:lnTo>
                      <a:pt x="64" y="16"/>
                    </a:lnTo>
                    <a:lnTo>
                      <a:pt x="62" y="16"/>
                    </a:lnTo>
                    <a:lnTo>
                      <a:pt x="61" y="15"/>
                    </a:lnTo>
                    <a:lnTo>
                      <a:pt x="60" y="14"/>
                    </a:lnTo>
                    <a:lnTo>
                      <a:pt x="58" y="14"/>
                    </a:lnTo>
                    <a:lnTo>
                      <a:pt x="57" y="12"/>
                    </a:lnTo>
                    <a:lnTo>
                      <a:pt x="56" y="12"/>
                    </a:lnTo>
                    <a:lnTo>
                      <a:pt x="55" y="12"/>
                    </a:lnTo>
                    <a:lnTo>
                      <a:pt x="55" y="11"/>
                    </a:lnTo>
                    <a:lnTo>
                      <a:pt x="54" y="11"/>
                    </a:lnTo>
                    <a:lnTo>
                      <a:pt x="53" y="10"/>
                    </a:lnTo>
                    <a:lnTo>
                      <a:pt x="53" y="9"/>
                    </a:lnTo>
                    <a:lnTo>
                      <a:pt x="54" y="9"/>
                    </a:lnTo>
                    <a:lnTo>
                      <a:pt x="54" y="7"/>
                    </a:lnTo>
                    <a:lnTo>
                      <a:pt x="55" y="6"/>
                    </a:lnTo>
                    <a:lnTo>
                      <a:pt x="56" y="5"/>
                    </a:lnTo>
                    <a:lnTo>
                      <a:pt x="56" y="4"/>
                    </a:lnTo>
                    <a:lnTo>
                      <a:pt x="56" y="3"/>
                    </a:lnTo>
                    <a:lnTo>
                      <a:pt x="55" y="3"/>
                    </a:lnTo>
                    <a:lnTo>
                      <a:pt x="54" y="4"/>
                    </a:lnTo>
                    <a:lnTo>
                      <a:pt x="54" y="3"/>
                    </a:lnTo>
                    <a:lnTo>
                      <a:pt x="51" y="3"/>
                    </a:lnTo>
                    <a:lnTo>
                      <a:pt x="50" y="2"/>
                    </a:lnTo>
                    <a:lnTo>
                      <a:pt x="48" y="2"/>
                    </a:lnTo>
                    <a:lnTo>
                      <a:pt x="46" y="1"/>
                    </a:lnTo>
                    <a:lnTo>
                      <a:pt x="44" y="1"/>
                    </a:lnTo>
                    <a:lnTo>
                      <a:pt x="44" y="2"/>
                    </a:lnTo>
                    <a:lnTo>
                      <a:pt x="46" y="3"/>
                    </a:lnTo>
                    <a:lnTo>
                      <a:pt x="46" y="4"/>
                    </a:lnTo>
                    <a:lnTo>
                      <a:pt x="43" y="4"/>
                    </a:lnTo>
                    <a:lnTo>
                      <a:pt x="41" y="4"/>
                    </a:lnTo>
                    <a:lnTo>
                      <a:pt x="40" y="5"/>
                    </a:lnTo>
                    <a:lnTo>
                      <a:pt x="40" y="6"/>
                    </a:lnTo>
                    <a:lnTo>
                      <a:pt x="39" y="9"/>
                    </a:lnTo>
                    <a:lnTo>
                      <a:pt x="40" y="10"/>
                    </a:lnTo>
                    <a:lnTo>
                      <a:pt x="40" y="11"/>
                    </a:lnTo>
                    <a:lnTo>
                      <a:pt x="39" y="11"/>
                    </a:lnTo>
                    <a:lnTo>
                      <a:pt x="38" y="11"/>
                    </a:lnTo>
                    <a:lnTo>
                      <a:pt x="37" y="11"/>
                    </a:lnTo>
                    <a:lnTo>
                      <a:pt x="37" y="10"/>
                    </a:lnTo>
                    <a:lnTo>
                      <a:pt x="36" y="11"/>
                    </a:lnTo>
                    <a:lnTo>
                      <a:pt x="34" y="7"/>
                    </a:lnTo>
                    <a:lnTo>
                      <a:pt x="33" y="7"/>
                    </a:lnTo>
                    <a:lnTo>
                      <a:pt x="33" y="8"/>
                    </a:lnTo>
                    <a:lnTo>
                      <a:pt x="32" y="8"/>
                    </a:lnTo>
                    <a:lnTo>
                      <a:pt x="31" y="9"/>
                    </a:lnTo>
                    <a:lnTo>
                      <a:pt x="30" y="9"/>
                    </a:lnTo>
                    <a:lnTo>
                      <a:pt x="29" y="10"/>
                    </a:lnTo>
                    <a:lnTo>
                      <a:pt x="29" y="11"/>
                    </a:lnTo>
                    <a:lnTo>
                      <a:pt x="27" y="11"/>
                    </a:lnTo>
                    <a:lnTo>
                      <a:pt x="27" y="14"/>
                    </a:lnTo>
                    <a:lnTo>
                      <a:pt x="26" y="14"/>
                    </a:lnTo>
                    <a:lnTo>
                      <a:pt x="25" y="14"/>
                    </a:lnTo>
                    <a:lnTo>
                      <a:pt x="26" y="15"/>
                    </a:lnTo>
                    <a:lnTo>
                      <a:pt x="24" y="15"/>
                    </a:lnTo>
                    <a:lnTo>
                      <a:pt x="23" y="14"/>
                    </a:lnTo>
                    <a:lnTo>
                      <a:pt x="22" y="15"/>
                    </a:lnTo>
                    <a:lnTo>
                      <a:pt x="22" y="16"/>
                    </a:lnTo>
                    <a:lnTo>
                      <a:pt x="21" y="17"/>
                    </a:lnTo>
                    <a:lnTo>
                      <a:pt x="22" y="18"/>
                    </a:lnTo>
                    <a:lnTo>
                      <a:pt x="21" y="20"/>
                    </a:lnTo>
                    <a:lnTo>
                      <a:pt x="20" y="20"/>
                    </a:lnTo>
                    <a:lnTo>
                      <a:pt x="18" y="22"/>
                    </a:lnTo>
                    <a:lnTo>
                      <a:pt x="17" y="22"/>
                    </a:lnTo>
                    <a:lnTo>
                      <a:pt x="15" y="22"/>
                    </a:lnTo>
                    <a:lnTo>
                      <a:pt x="14" y="23"/>
                    </a:lnTo>
                    <a:lnTo>
                      <a:pt x="13" y="23"/>
                    </a:lnTo>
                    <a:lnTo>
                      <a:pt x="12" y="24"/>
                    </a:lnTo>
                    <a:lnTo>
                      <a:pt x="10" y="24"/>
                    </a:lnTo>
                    <a:lnTo>
                      <a:pt x="9" y="24"/>
                    </a:lnTo>
                    <a:lnTo>
                      <a:pt x="7" y="26"/>
                    </a:lnTo>
                    <a:lnTo>
                      <a:pt x="6" y="26"/>
                    </a:lnTo>
                    <a:lnTo>
                      <a:pt x="5" y="27"/>
                    </a:lnTo>
                    <a:lnTo>
                      <a:pt x="4" y="28"/>
                    </a:lnTo>
                    <a:lnTo>
                      <a:pt x="4" y="27"/>
                    </a:lnTo>
                    <a:lnTo>
                      <a:pt x="3" y="27"/>
                    </a:lnTo>
                    <a:lnTo>
                      <a:pt x="3" y="28"/>
                    </a:lnTo>
                    <a:lnTo>
                      <a:pt x="2" y="33"/>
                    </a:lnTo>
                    <a:lnTo>
                      <a:pt x="2" y="35"/>
                    </a:lnTo>
                    <a:lnTo>
                      <a:pt x="3" y="37"/>
                    </a:lnTo>
                    <a:lnTo>
                      <a:pt x="3" y="38"/>
                    </a:lnTo>
                    <a:lnTo>
                      <a:pt x="2" y="37"/>
                    </a:lnTo>
                    <a:lnTo>
                      <a:pt x="2" y="38"/>
                    </a:lnTo>
                    <a:lnTo>
                      <a:pt x="3" y="39"/>
                    </a:lnTo>
                    <a:lnTo>
                      <a:pt x="2" y="39"/>
                    </a:lnTo>
                    <a:lnTo>
                      <a:pt x="0" y="37"/>
                    </a:lnTo>
                    <a:lnTo>
                      <a:pt x="2" y="40"/>
                    </a:lnTo>
                    <a:lnTo>
                      <a:pt x="2" y="41"/>
                    </a:lnTo>
                    <a:lnTo>
                      <a:pt x="3" y="42"/>
                    </a:lnTo>
                    <a:lnTo>
                      <a:pt x="3" y="43"/>
                    </a:lnTo>
                    <a:lnTo>
                      <a:pt x="5" y="45"/>
                    </a:lnTo>
                    <a:lnTo>
                      <a:pt x="5" y="46"/>
                    </a:lnTo>
                    <a:lnTo>
                      <a:pt x="5" y="50"/>
                    </a:lnTo>
                    <a:lnTo>
                      <a:pt x="6" y="51"/>
                    </a:lnTo>
                    <a:lnTo>
                      <a:pt x="6" y="52"/>
                    </a:lnTo>
                    <a:lnTo>
                      <a:pt x="7" y="54"/>
                    </a:lnTo>
                    <a:lnTo>
                      <a:pt x="6" y="55"/>
                    </a:lnTo>
                    <a:lnTo>
                      <a:pt x="6" y="58"/>
                    </a:lnTo>
                    <a:lnTo>
                      <a:pt x="5" y="58"/>
                    </a:lnTo>
                    <a:lnTo>
                      <a:pt x="5" y="59"/>
                    </a:lnTo>
                    <a:lnTo>
                      <a:pt x="5" y="60"/>
                    </a:lnTo>
                    <a:lnTo>
                      <a:pt x="7" y="61"/>
                    </a:lnTo>
                    <a:lnTo>
                      <a:pt x="8" y="62"/>
                    </a:lnTo>
                    <a:lnTo>
                      <a:pt x="10" y="62"/>
                    </a:lnTo>
                    <a:lnTo>
                      <a:pt x="13" y="62"/>
                    </a:lnTo>
                    <a:lnTo>
                      <a:pt x="14" y="61"/>
                    </a:lnTo>
                    <a:lnTo>
                      <a:pt x="15" y="60"/>
                    </a:lnTo>
                    <a:lnTo>
                      <a:pt x="16" y="60"/>
                    </a:lnTo>
                    <a:lnTo>
                      <a:pt x="18" y="59"/>
                    </a:lnTo>
                    <a:lnTo>
                      <a:pt x="19" y="58"/>
                    </a:lnTo>
                    <a:lnTo>
                      <a:pt x="22" y="58"/>
                    </a:lnTo>
                    <a:lnTo>
                      <a:pt x="23" y="59"/>
                    </a:lnTo>
                    <a:lnTo>
                      <a:pt x="25" y="59"/>
                    </a:lnTo>
                    <a:lnTo>
                      <a:pt x="26" y="58"/>
                    </a:lnTo>
                    <a:lnTo>
                      <a:pt x="26" y="57"/>
                    </a:lnTo>
                    <a:lnTo>
                      <a:pt x="28" y="56"/>
                    </a:lnTo>
                    <a:lnTo>
                      <a:pt x="29" y="56"/>
                    </a:lnTo>
                    <a:lnTo>
                      <a:pt x="31" y="54"/>
                    </a:lnTo>
                    <a:lnTo>
                      <a:pt x="34" y="54"/>
                    </a:lnTo>
                    <a:lnTo>
                      <a:pt x="37" y="53"/>
                    </a:lnTo>
                    <a:lnTo>
                      <a:pt x="43" y="52"/>
                    </a:lnTo>
                    <a:lnTo>
                      <a:pt x="45" y="54"/>
                    </a:lnTo>
                    <a:lnTo>
                      <a:pt x="46" y="54"/>
                    </a:lnTo>
                    <a:lnTo>
                      <a:pt x="49" y="55"/>
                    </a:lnTo>
                    <a:lnTo>
                      <a:pt x="50" y="57"/>
                    </a:lnTo>
                    <a:lnTo>
                      <a:pt x="51" y="58"/>
                    </a:lnTo>
                    <a:lnTo>
                      <a:pt x="52" y="60"/>
                    </a:lnTo>
                    <a:lnTo>
                      <a:pt x="51" y="60"/>
                    </a:lnTo>
                    <a:lnTo>
                      <a:pt x="52" y="61"/>
                    </a:lnTo>
                    <a:lnTo>
                      <a:pt x="53" y="62"/>
                    </a:lnTo>
                    <a:lnTo>
                      <a:pt x="55" y="61"/>
                    </a:lnTo>
                    <a:lnTo>
                      <a:pt x="54" y="60"/>
                    </a:lnTo>
                    <a:lnTo>
                      <a:pt x="56" y="57"/>
                    </a:lnTo>
                    <a:lnTo>
                      <a:pt x="57" y="57"/>
                    </a:lnTo>
                    <a:lnTo>
                      <a:pt x="57" y="56"/>
                    </a:lnTo>
                    <a:lnTo>
                      <a:pt x="58" y="56"/>
                    </a:lnTo>
                    <a:lnTo>
                      <a:pt x="58" y="58"/>
                    </a:lnTo>
                    <a:lnTo>
                      <a:pt x="57" y="59"/>
                    </a:lnTo>
                    <a:lnTo>
                      <a:pt x="57" y="61"/>
                    </a:lnTo>
                    <a:lnTo>
                      <a:pt x="56" y="61"/>
                    </a:lnTo>
                    <a:lnTo>
                      <a:pt x="56" y="62"/>
                    </a:lnTo>
                    <a:lnTo>
                      <a:pt x="56" y="63"/>
                    </a:lnTo>
                    <a:lnTo>
                      <a:pt x="57" y="63"/>
                    </a:lnTo>
                    <a:lnTo>
                      <a:pt x="58" y="62"/>
                    </a:lnTo>
                    <a:lnTo>
                      <a:pt x="58" y="61"/>
                    </a:lnTo>
                    <a:lnTo>
                      <a:pt x="59" y="61"/>
                    </a:lnTo>
                    <a:lnTo>
                      <a:pt x="60" y="62"/>
                    </a:lnTo>
                    <a:lnTo>
                      <a:pt x="59" y="63"/>
                    </a:lnTo>
                    <a:lnTo>
                      <a:pt x="59" y="64"/>
                    </a:lnTo>
                    <a:lnTo>
                      <a:pt x="61" y="64"/>
                    </a:lnTo>
                    <a:lnTo>
                      <a:pt x="62" y="65"/>
                    </a:lnTo>
                    <a:lnTo>
                      <a:pt x="62" y="66"/>
                    </a:lnTo>
                    <a:lnTo>
                      <a:pt x="62" y="68"/>
                    </a:lnTo>
                    <a:lnTo>
                      <a:pt x="63" y="68"/>
                    </a:lnTo>
                    <a:lnTo>
                      <a:pt x="64" y="70"/>
                    </a:lnTo>
                    <a:lnTo>
                      <a:pt x="65" y="70"/>
                    </a:lnTo>
                    <a:lnTo>
                      <a:pt x="66" y="71"/>
                    </a:lnTo>
                    <a:lnTo>
                      <a:pt x="67" y="71"/>
                    </a:lnTo>
                    <a:cubicBezTo>
                      <a:pt x="67" y="71"/>
                      <a:pt x="67" y="71"/>
                      <a:pt x="67" y="71"/>
                    </a:cubicBezTo>
                    <a:cubicBezTo>
                      <a:pt x="68" y="71"/>
                      <a:pt x="72" y="73"/>
                      <a:pt x="72" y="73"/>
                    </a:cubicBezTo>
                    <a:lnTo>
                      <a:pt x="72" y="72"/>
                    </a:lnTo>
                    <a:lnTo>
                      <a:pt x="73" y="71"/>
                    </a:lnTo>
                    <a:lnTo>
                      <a:pt x="74" y="69"/>
                    </a:lnTo>
                    <a:lnTo>
                      <a:pt x="76" y="70"/>
                    </a:lnTo>
                    <a:lnTo>
                      <a:pt x="75" y="71"/>
                    </a:lnTo>
                    <a:lnTo>
                      <a:pt x="76" y="72"/>
                    </a:lnTo>
                    <a:lnTo>
                      <a:pt x="78" y="72"/>
                    </a:lnTo>
                    <a:lnTo>
                      <a:pt x="80" y="71"/>
                    </a:lnTo>
                    <a:lnTo>
                      <a:pt x="80" y="7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08" name="Freeform 761"/>
              <p:cNvSpPr>
                <a:spLocks/>
              </p:cNvSpPr>
              <p:nvPr/>
            </p:nvSpPr>
            <p:spPr bwMode="auto">
              <a:xfrm>
                <a:off x="7307282" y="3835243"/>
                <a:ext cx="1049523" cy="806424"/>
              </a:xfrm>
              <a:custGeom>
                <a:avLst/>
                <a:gdLst>
                  <a:gd name="T0" fmla="*/ 18576 w 95"/>
                  <a:gd name="T1" fmla="*/ 14688 h 73"/>
                  <a:gd name="T2" fmla="*/ 19008 w 95"/>
                  <a:gd name="T3" fmla="*/ 12960 h 73"/>
                  <a:gd name="T4" fmla="*/ 20088 w 95"/>
                  <a:gd name="T5" fmla="*/ 11448 h 73"/>
                  <a:gd name="T6" fmla="*/ 20088 w 95"/>
                  <a:gd name="T7" fmla="*/ 10368 h 73"/>
                  <a:gd name="T8" fmla="*/ 20304 w 95"/>
                  <a:gd name="T9" fmla="*/ 8640 h 73"/>
                  <a:gd name="T10" fmla="*/ 20088 w 95"/>
                  <a:gd name="T11" fmla="*/ 7776 h 73"/>
                  <a:gd name="T12" fmla="*/ 19008 w 95"/>
                  <a:gd name="T13" fmla="*/ 6480 h 73"/>
                  <a:gd name="T14" fmla="*/ 18144 w 95"/>
                  <a:gd name="T15" fmla="*/ 5832 h 73"/>
                  <a:gd name="T16" fmla="*/ 17928 w 95"/>
                  <a:gd name="T17" fmla="*/ 4752 h 73"/>
                  <a:gd name="T18" fmla="*/ 16848 w 95"/>
                  <a:gd name="T19" fmla="*/ 3888 h 73"/>
                  <a:gd name="T20" fmla="*/ 16200 w 95"/>
                  <a:gd name="T21" fmla="*/ 1944 h 73"/>
                  <a:gd name="T22" fmla="*/ 15552 w 95"/>
                  <a:gd name="T23" fmla="*/ 1944 h 73"/>
                  <a:gd name="T24" fmla="*/ 15120 w 95"/>
                  <a:gd name="T25" fmla="*/ 432 h 73"/>
                  <a:gd name="T26" fmla="*/ 14688 w 95"/>
                  <a:gd name="T27" fmla="*/ 432 h 73"/>
                  <a:gd name="T28" fmla="*/ 14472 w 95"/>
                  <a:gd name="T29" fmla="*/ 1080 h 73"/>
                  <a:gd name="T30" fmla="*/ 14472 w 95"/>
                  <a:gd name="T31" fmla="*/ 1728 h 73"/>
                  <a:gd name="T32" fmla="*/ 13824 w 95"/>
                  <a:gd name="T33" fmla="*/ 3456 h 73"/>
                  <a:gd name="T34" fmla="*/ 12528 w 95"/>
                  <a:gd name="T35" fmla="*/ 3024 h 73"/>
                  <a:gd name="T36" fmla="*/ 11880 w 95"/>
                  <a:gd name="T37" fmla="*/ 2376 h 73"/>
                  <a:gd name="T38" fmla="*/ 11664 w 95"/>
                  <a:gd name="T39" fmla="*/ 1944 h 73"/>
                  <a:gd name="T40" fmla="*/ 12096 w 95"/>
                  <a:gd name="T41" fmla="*/ 864 h 73"/>
                  <a:gd name="T42" fmla="*/ 11664 w 95"/>
                  <a:gd name="T43" fmla="*/ 648 h 73"/>
                  <a:gd name="T44" fmla="*/ 9936 w 95"/>
                  <a:gd name="T45" fmla="*/ 216 h 73"/>
                  <a:gd name="T46" fmla="*/ 9936 w 95"/>
                  <a:gd name="T47" fmla="*/ 864 h 73"/>
                  <a:gd name="T48" fmla="*/ 8640 w 95"/>
                  <a:gd name="T49" fmla="*/ 1296 h 73"/>
                  <a:gd name="T50" fmla="*/ 8640 w 95"/>
                  <a:gd name="T51" fmla="*/ 2376 h 73"/>
                  <a:gd name="T52" fmla="*/ 7992 w 95"/>
                  <a:gd name="T53" fmla="*/ 2376 h 73"/>
                  <a:gd name="T54" fmla="*/ 7344 w 95"/>
                  <a:gd name="T55" fmla="*/ 1512 h 73"/>
                  <a:gd name="T56" fmla="*/ 6696 w 95"/>
                  <a:gd name="T57" fmla="*/ 1944 h 73"/>
                  <a:gd name="T58" fmla="*/ 5832 w 95"/>
                  <a:gd name="T59" fmla="*/ 2376 h 73"/>
                  <a:gd name="T60" fmla="*/ 5400 w 95"/>
                  <a:gd name="T61" fmla="*/ 3024 h 73"/>
                  <a:gd name="T62" fmla="*/ 4752 w 95"/>
                  <a:gd name="T63" fmla="*/ 3240 h 73"/>
                  <a:gd name="T64" fmla="*/ 4536 w 95"/>
                  <a:gd name="T65" fmla="*/ 4320 h 73"/>
                  <a:gd name="T66" fmla="*/ 3240 w 95"/>
                  <a:gd name="T67" fmla="*/ 4752 h 73"/>
                  <a:gd name="T68" fmla="*/ 2160 w 95"/>
                  <a:gd name="T69" fmla="*/ 5184 h 73"/>
                  <a:gd name="T70" fmla="*/ 1296 w 95"/>
                  <a:gd name="T71" fmla="*/ 5616 h 73"/>
                  <a:gd name="T72" fmla="*/ 648 w 95"/>
                  <a:gd name="T73" fmla="*/ 5832 h 73"/>
                  <a:gd name="T74" fmla="*/ 648 w 95"/>
                  <a:gd name="T75" fmla="*/ 7992 h 73"/>
                  <a:gd name="T76" fmla="*/ 432 w 95"/>
                  <a:gd name="T77" fmla="*/ 7992 h 73"/>
                  <a:gd name="T78" fmla="*/ 0 w 95"/>
                  <a:gd name="T79" fmla="*/ 7992 h 73"/>
                  <a:gd name="T80" fmla="*/ 432 w 95"/>
                  <a:gd name="T81" fmla="*/ 8856 h 73"/>
                  <a:gd name="T82" fmla="*/ 1080 w 95"/>
                  <a:gd name="T83" fmla="*/ 9936 h 73"/>
                  <a:gd name="T84" fmla="*/ 1512 w 95"/>
                  <a:gd name="T85" fmla="*/ 11664 h 73"/>
                  <a:gd name="T86" fmla="*/ 1080 w 95"/>
                  <a:gd name="T87" fmla="*/ 12744 h 73"/>
                  <a:gd name="T88" fmla="*/ 2160 w 95"/>
                  <a:gd name="T89" fmla="*/ 13392 h 73"/>
                  <a:gd name="T90" fmla="*/ 3240 w 95"/>
                  <a:gd name="T91" fmla="*/ 12960 h 73"/>
                  <a:gd name="T92" fmla="*/ 4752 w 95"/>
                  <a:gd name="T93" fmla="*/ 12528 h 73"/>
                  <a:gd name="T94" fmla="*/ 5616 w 95"/>
                  <a:gd name="T95" fmla="*/ 12312 h 73"/>
                  <a:gd name="T96" fmla="*/ 7344 w 95"/>
                  <a:gd name="T97" fmla="*/ 11664 h 73"/>
                  <a:gd name="T98" fmla="*/ 9936 w 95"/>
                  <a:gd name="T99" fmla="*/ 11664 h 73"/>
                  <a:gd name="T100" fmla="*/ 11232 w 95"/>
                  <a:gd name="T101" fmla="*/ 12960 h 73"/>
                  <a:gd name="T102" fmla="*/ 11880 w 95"/>
                  <a:gd name="T103" fmla="*/ 13176 h 73"/>
                  <a:gd name="T104" fmla="*/ 12312 w 95"/>
                  <a:gd name="T105" fmla="*/ 12096 h 73"/>
                  <a:gd name="T106" fmla="*/ 12312 w 95"/>
                  <a:gd name="T107" fmla="*/ 13176 h 73"/>
                  <a:gd name="T108" fmla="*/ 12312 w 95"/>
                  <a:gd name="T109" fmla="*/ 13608 h 73"/>
                  <a:gd name="T110" fmla="*/ 12960 w 95"/>
                  <a:gd name="T111" fmla="*/ 13392 h 73"/>
                  <a:gd name="T112" fmla="*/ 13392 w 95"/>
                  <a:gd name="T113" fmla="*/ 14040 h 73"/>
                  <a:gd name="T114" fmla="*/ 13824 w 95"/>
                  <a:gd name="T115" fmla="*/ 15120 h 73"/>
                  <a:gd name="T116" fmla="*/ 14472 w 95"/>
                  <a:gd name="T117" fmla="*/ 15336 h 73"/>
                  <a:gd name="T118" fmla="*/ 15984 w 95"/>
                  <a:gd name="T119" fmla="*/ 14904 h 73"/>
                  <a:gd name="T120" fmla="*/ 16848 w 95"/>
                  <a:gd name="T121" fmla="*/ 15552 h 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
                  <a:gd name="T184" fmla="*/ 0 h 73"/>
                  <a:gd name="T185" fmla="*/ 95 w 95"/>
                  <a:gd name="T186" fmla="*/ 73 h 7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 h="73">
                    <a:moveTo>
                      <a:pt x="80" y="70"/>
                    </a:moveTo>
                    <a:lnTo>
                      <a:pt x="81" y="69"/>
                    </a:lnTo>
                    <a:lnTo>
                      <a:pt x="82" y="69"/>
                    </a:lnTo>
                    <a:lnTo>
                      <a:pt x="86" y="68"/>
                    </a:lnTo>
                    <a:lnTo>
                      <a:pt x="86" y="67"/>
                    </a:lnTo>
                    <a:lnTo>
                      <a:pt x="86" y="65"/>
                    </a:lnTo>
                    <a:lnTo>
                      <a:pt x="88" y="61"/>
                    </a:lnTo>
                    <a:lnTo>
                      <a:pt x="88" y="60"/>
                    </a:lnTo>
                    <a:lnTo>
                      <a:pt x="89" y="58"/>
                    </a:lnTo>
                    <a:lnTo>
                      <a:pt x="89" y="57"/>
                    </a:lnTo>
                    <a:lnTo>
                      <a:pt x="92" y="54"/>
                    </a:lnTo>
                    <a:lnTo>
                      <a:pt x="93" y="53"/>
                    </a:lnTo>
                    <a:lnTo>
                      <a:pt x="93" y="52"/>
                    </a:lnTo>
                    <a:lnTo>
                      <a:pt x="94" y="50"/>
                    </a:lnTo>
                    <a:lnTo>
                      <a:pt x="93" y="48"/>
                    </a:lnTo>
                    <a:lnTo>
                      <a:pt x="94" y="46"/>
                    </a:lnTo>
                    <a:lnTo>
                      <a:pt x="94" y="43"/>
                    </a:lnTo>
                    <a:lnTo>
                      <a:pt x="95" y="42"/>
                    </a:lnTo>
                    <a:lnTo>
                      <a:pt x="94" y="40"/>
                    </a:lnTo>
                    <a:lnTo>
                      <a:pt x="93" y="39"/>
                    </a:lnTo>
                    <a:lnTo>
                      <a:pt x="94" y="35"/>
                    </a:lnTo>
                    <a:lnTo>
                      <a:pt x="93" y="35"/>
                    </a:lnTo>
                    <a:lnTo>
                      <a:pt x="93" y="36"/>
                    </a:lnTo>
                    <a:lnTo>
                      <a:pt x="92" y="34"/>
                    </a:lnTo>
                    <a:lnTo>
                      <a:pt x="90" y="32"/>
                    </a:lnTo>
                    <a:lnTo>
                      <a:pt x="89" y="31"/>
                    </a:lnTo>
                    <a:lnTo>
                      <a:pt x="88" y="30"/>
                    </a:lnTo>
                    <a:lnTo>
                      <a:pt x="88" y="28"/>
                    </a:lnTo>
                    <a:lnTo>
                      <a:pt x="87" y="28"/>
                    </a:lnTo>
                    <a:lnTo>
                      <a:pt x="86" y="29"/>
                    </a:lnTo>
                    <a:lnTo>
                      <a:pt x="84" y="27"/>
                    </a:lnTo>
                    <a:lnTo>
                      <a:pt x="85" y="25"/>
                    </a:lnTo>
                    <a:lnTo>
                      <a:pt x="83" y="24"/>
                    </a:lnTo>
                    <a:lnTo>
                      <a:pt x="83" y="22"/>
                    </a:lnTo>
                    <a:lnTo>
                      <a:pt x="81" y="22"/>
                    </a:lnTo>
                    <a:lnTo>
                      <a:pt x="80" y="20"/>
                    </a:lnTo>
                    <a:lnTo>
                      <a:pt x="78" y="20"/>
                    </a:lnTo>
                    <a:lnTo>
                      <a:pt x="78" y="18"/>
                    </a:lnTo>
                    <a:lnTo>
                      <a:pt x="77" y="17"/>
                    </a:lnTo>
                    <a:lnTo>
                      <a:pt x="77" y="14"/>
                    </a:lnTo>
                    <a:lnTo>
                      <a:pt x="76" y="13"/>
                    </a:lnTo>
                    <a:lnTo>
                      <a:pt x="75" y="9"/>
                    </a:lnTo>
                    <a:lnTo>
                      <a:pt x="73" y="8"/>
                    </a:lnTo>
                    <a:lnTo>
                      <a:pt x="72" y="9"/>
                    </a:lnTo>
                    <a:lnTo>
                      <a:pt x="72" y="7"/>
                    </a:lnTo>
                    <a:lnTo>
                      <a:pt x="71" y="4"/>
                    </a:lnTo>
                    <a:lnTo>
                      <a:pt x="71" y="3"/>
                    </a:lnTo>
                    <a:lnTo>
                      <a:pt x="70" y="2"/>
                    </a:lnTo>
                    <a:lnTo>
                      <a:pt x="70" y="0"/>
                    </a:lnTo>
                    <a:lnTo>
                      <a:pt x="69" y="0"/>
                    </a:lnTo>
                    <a:lnTo>
                      <a:pt x="68" y="0"/>
                    </a:lnTo>
                    <a:lnTo>
                      <a:pt x="68" y="2"/>
                    </a:lnTo>
                    <a:lnTo>
                      <a:pt x="68" y="3"/>
                    </a:lnTo>
                    <a:lnTo>
                      <a:pt x="67" y="3"/>
                    </a:lnTo>
                    <a:lnTo>
                      <a:pt x="67" y="4"/>
                    </a:lnTo>
                    <a:lnTo>
                      <a:pt x="67" y="5"/>
                    </a:lnTo>
                    <a:lnTo>
                      <a:pt x="66" y="6"/>
                    </a:lnTo>
                    <a:lnTo>
                      <a:pt x="66" y="7"/>
                    </a:lnTo>
                    <a:lnTo>
                      <a:pt x="67" y="8"/>
                    </a:lnTo>
                    <a:lnTo>
                      <a:pt x="67" y="9"/>
                    </a:lnTo>
                    <a:lnTo>
                      <a:pt x="66" y="12"/>
                    </a:lnTo>
                    <a:lnTo>
                      <a:pt x="66" y="15"/>
                    </a:lnTo>
                    <a:lnTo>
                      <a:pt x="64" y="16"/>
                    </a:lnTo>
                    <a:lnTo>
                      <a:pt x="62" y="16"/>
                    </a:lnTo>
                    <a:lnTo>
                      <a:pt x="61" y="15"/>
                    </a:lnTo>
                    <a:lnTo>
                      <a:pt x="60" y="14"/>
                    </a:lnTo>
                    <a:lnTo>
                      <a:pt x="58" y="14"/>
                    </a:lnTo>
                    <a:lnTo>
                      <a:pt x="57" y="12"/>
                    </a:lnTo>
                    <a:lnTo>
                      <a:pt x="56" y="12"/>
                    </a:lnTo>
                    <a:lnTo>
                      <a:pt x="55" y="12"/>
                    </a:lnTo>
                    <a:lnTo>
                      <a:pt x="55" y="11"/>
                    </a:lnTo>
                    <a:lnTo>
                      <a:pt x="54" y="11"/>
                    </a:lnTo>
                    <a:lnTo>
                      <a:pt x="53" y="10"/>
                    </a:lnTo>
                    <a:lnTo>
                      <a:pt x="53" y="9"/>
                    </a:lnTo>
                    <a:lnTo>
                      <a:pt x="54" y="9"/>
                    </a:lnTo>
                    <a:lnTo>
                      <a:pt x="54" y="7"/>
                    </a:lnTo>
                    <a:lnTo>
                      <a:pt x="55" y="6"/>
                    </a:lnTo>
                    <a:lnTo>
                      <a:pt x="56" y="5"/>
                    </a:lnTo>
                    <a:lnTo>
                      <a:pt x="56" y="4"/>
                    </a:lnTo>
                    <a:lnTo>
                      <a:pt x="56" y="3"/>
                    </a:lnTo>
                    <a:lnTo>
                      <a:pt x="55" y="3"/>
                    </a:lnTo>
                    <a:lnTo>
                      <a:pt x="54" y="4"/>
                    </a:lnTo>
                    <a:lnTo>
                      <a:pt x="54" y="3"/>
                    </a:lnTo>
                    <a:lnTo>
                      <a:pt x="51" y="3"/>
                    </a:lnTo>
                    <a:lnTo>
                      <a:pt x="50" y="2"/>
                    </a:lnTo>
                    <a:lnTo>
                      <a:pt x="48" y="2"/>
                    </a:lnTo>
                    <a:lnTo>
                      <a:pt x="46" y="1"/>
                    </a:lnTo>
                    <a:lnTo>
                      <a:pt x="44" y="1"/>
                    </a:lnTo>
                    <a:lnTo>
                      <a:pt x="44" y="2"/>
                    </a:lnTo>
                    <a:lnTo>
                      <a:pt x="46" y="3"/>
                    </a:lnTo>
                    <a:lnTo>
                      <a:pt x="46" y="4"/>
                    </a:lnTo>
                    <a:lnTo>
                      <a:pt x="43" y="4"/>
                    </a:lnTo>
                    <a:lnTo>
                      <a:pt x="41" y="4"/>
                    </a:lnTo>
                    <a:lnTo>
                      <a:pt x="40" y="5"/>
                    </a:lnTo>
                    <a:lnTo>
                      <a:pt x="40" y="6"/>
                    </a:lnTo>
                    <a:lnTo>
                      <a:pt x="39" y="9"/>
                    </a:lnTo>
                    <a:lnTo>
                      <a:pt x="40" y="10"/>
                    </a:lnTo>
                    <a:lnTo>
                      <a:pt x="40" y="11"/>
                    </a:lnTo>
                    <a:lnTo>
                      <a:pt x="39" y="11"/>
                    </a:lnTo>
                    <a:lnTo>
                      <a:pt x="38" y="11"/>
                    </a:lnTo>
                    <a:lnTo>
                      <a:pt x="37" y="11"/>
                    </a:lnTo>
                    <a:lnTo>
                      <a:pt x="37" y="10"/>
                    </a:lnTo>
                    <a:lnTo>
                      <a:pt x="36" y="11"/>
                    </a:lnTo>
                    <a:lnTo>
                      <a:pt x="34" y="7"/>
                    </a:lnTo>
                    <a:lnTo>
                      <a:pt x="33" y="7"/>
                    </a:lnTo>
                    <a:lnTo>
                      <a:pt x="33" y="8"/>
                    </a:lnTo>
                    <a:lnTo>
                      <a:pt x="32" y="8"/>
                    </a:lnTo>
                    <a:lnTo>
                      <a:pt x="31" y="9"/>
                    </a:lnTo>
                    <a:lnTo>
                      <a:pt x="30" y="9"/>
                    </a:lnTo>
                    <a:lnTo>
                      <a:pt x="29" y="10"/>
                    </a:lnTo>
                    <a:lnTo>
                      <a:pt x="29" y="11"/>
                    </a:lnTo>
                    <a:lnTo>
                      <a:pt x="27" y="11"/>
                    </a:lnTo>
                    <a:lnTo>
                      <a:pt x="27" y="14"/>
                    </a:lnTo>
                    <a:lnTo>
                      <a:pt x="26" y="14"/>
                    </a:lnTo>
                    <a:lnTo>
                      <a:pt x="25" y="14"/>
                    </a:lnTo>
                    <a:lnTo>
                      <a:pt x="26" y="15"/>
                    </a:lnTo>
                    <a:lnTo>
                      <a:pt x="24" y="15"/>
                    </a:lnTo>
                    <a:lnTo>
                      <a:pt x="23" y="14"/>
                    </a:lnTo>
                    <a:lnTo>
                      <a:pt x="22" y="15"/>
                    </a:lnTo>
                    <a:lnTo>
                      <a:pt x="22" y="16"/>
                    </a:lnTo>
                    <a:lnTo>
                      <a:pt x="21" y="17"/>
                    </a:lnTo>
                    <a:lnTo>
                      <a:pt x="22" y="18"/>
                    </a:lnTo>
                    <a:lnTo>
                      <a:pt x="21" y="20"/>
                    </a:lnTo>
                    <a:lnTo>
                      <a:pt x="20" y="20"/>
                    </a:lnTo>
                    <a:lnTo>
                      <a:pt x="18" y="22"/>
                    </a:lnTo>
                    <a:lnTo>
                      <a:pt x="17" y="22"/>
                    </a:lnTo>
                    <a:lnTo>
                      <a:pt x="15" y="22"/>
                    </a:lnTo>
                    <a:lnTo>
                      <a:pt x="14" y="23"/>
                    </a:lnTo>
                    <a:lnTo>
                      <a:pt x="13" y="23"/>
                    </a:lnTo>
                    <a:lnTo>
                      <a:pt x="12" y="24"/>
                    </a:lnTo>
                    <a:lnTo>
                      <a:pt x="10" y="24"/>
                    </a:lnTo>
                    <a:lnTo>
                      <a:pt x="9" y="24"/>
                    </a:lnTo>
                    <a:lnTo>
                      <a:pt x="7" y="26"/>
                    </a:lnTo>
                    <a:lnTo>
                      <a:pt x="6" y="26"/>
                    </a:lnTo>
                    <a:lnTo>
                      <a:pt x="5" y="27"/>
                    </a:lnTo>
                    <a:lnTo>
                      <a:pt x="4" y="28"/>
                    </a:lnTo>
                    <a:lnTo>
                      <a:pt x="4" y="27"/>
                    </a:lnTo>
                    <a:lnTo>
                      <a:pt x="3" y="27"/>
                    </a:lnTo>
                    <a:lnTo>
                      <a:pt x="3" y="28"/>
                    </a:lnTo>
                    <a:lnTo>
                      <a:pt x="2" y="33"/>
                    </a:lnTo>
                    <a:lnTo>
                      <a:pt x="2" y="35"/>
                    </a:lnTo>
                    <a:lnTo>
                      <a:pt x="3" y="37"/>
                    </a:lnTo>
                    <a:lnTo>
                      <a:pt x="3" y="38"/>
                    </a:lnTo>
                    <a:lnTo>
                      <a:pt x="2" y="37"/>
                    </a:lnTo>
                    <a:lnTo>
                      <a:pt x="2" y="38"/>
                    </a:lnTo>
                    <a:lnTo>
                      <a:pt x="3" y="39"/>
                    </a:lnTo>
                    <a:lnTo>
                      <a:pt x="2" y="39"/>
                    </a:lnTo>
                    <a:lnTo>
                      <a:pt x="0" y="37"/>
                    </a:lnTo>
                    <a:lnTo>
                      <a:pt x="2" y="40"/>
                    </a:lnTo>
                    <a:lnTo>
                      <a:pt x="2" y="41"/>
                    </a:lnTo>
                    <a:lnTo>
                      <a:pt x="3" y="42"/>
                    </a:lnTo>
                    <a:lnTo>
                      <a:pt x="3" y="43"/>
                    </a:lnTo>
                    <a:lnTo>
                      <a:pt x="5" y="45"/>
                    </a:lnTo>
                    <a:lnTo>
                      <a:pt x="5" y="46"/>
                    </a:lnTo>
                    <a:lnTo>
                      <a:pt x="5" y="50"/>
                    </a:lnTo>
                    <a:lnTo>
                      <a:pt x="6" y="51"/>
                    </a:lnTo>
                    <a:lnTo>
                      <a:pt x="6" y="52"/>
                    </a:lnTo>
                    <a:lnTo>
                      <a:pt x="7" y="54"/>
                    </a:lnTo>
                    <a:lnTo>
                      <a:pt x="6" y="55"/>
                    </a:lnTo>
                    <a:lnTo>
                      <a:pt x="6" y="58"/>
                    </a:lnTo>
                    <a:lnTo>
                      <a:pt x="5" y="58"/>
                    </a:lnTo>
                    <a:lnTo>
                      <a:pt x="5" y="59"/>
                    </a:lnTo>
                    <a:lnTo>
                      <a:pt x="5" y="60"/>
                    </a:lnTo>
                    <a:lnTo>
                      <a:pt x="7" y="61"/>
                    </a:lnTo>
                    <a:lnTo>
                      <a:pt x="8" y="62"/>
                    </a:lnTo>
                    <a:lnTo>
                      <a:pt x="10" y="62"/>
                    </a:lnTo>
                    <a:lnTo>
                      <a:pt x="13" y="62"/>
                    </a:lnTo>
                    <a:lnTo>
                      <a:pt x="14" y="61"/>
                    </a:lnTo>
                    <a:lnTo>
                      <a:pt x="15" y="60"/>
                    </a:lnTo>
                    <a:lnTo>
                      <a:pt x="16" y="60"/>
                    </a:lnTo>
                    <a:lnTo>
                      <a:pt x="18" y="59"/>
                    </a:lnTo>
                    <a:lnTo>
                      <a:pt x="19" y="58"/>
                    </a:lnTo>
                    <a:lnTo>
                      <a:pt x="22" y="58"/>
                    </a:lnTo>
                    <a:lnTo>
                      <a:pt x="23" y="59"/>
                    </a:lnTo>
                    <a:lnTo>
                      <a:pt x="25" y="59"/>
                    </a:lnTo>
                    <a:lnTo>
                      <a:pt x="26" y="58"/>
                    </a:lnTo>
                    <a:lnTo>
                      <a:pt x="26" y="57"/>
                    </a:lnTo>
                    <a:lnTo>
                      <a:pt x="28" y="56"/>
                    </a:lnTo>
                    <a:lnTo>
                      <a:pt x="29" y="56"/>
                    </a:lnTo>
                    <a:lnTo>
                      <a:pt x="31" y="54"/>
                    </a:lnTo>
                    <a:lnTo>
                      <a:pt x="34" y="54"/>
                    </a:lnTo>
                    <a:lnTo>
                      <a:pt x="37" y="53"/>
                    </a:lnTo>
                    <a:lnTo>
                      <a:pt x="43" y="52"/>
                    </a:lnTo>
                    <a:lnTo>
                      <a:pt x="45" y="54"/>
                    </a:lnTo>
                    <a:lnTo>
                      <a:pt x="46" y="54"/>
                    </a:lnTo>
                    <a:lnTo>
                      <a:pt x="49" y="55"/>
                    </a:lnTo>
                    <a:lnTo>
                      <a:pt x="50" y="57"/>
                    </a:lnTo>
                    <a:lnTo>
                      <a:pt x="51" y="58"/>
                    </a:lnTo>
                    <a:lnTo>
                      <a:pt x="52" y="60"/>
                    </a:lnTo>
                    <a:lnTo>
                      <a:pt x="51" y="60"/>
                    </a:lnTo>
                    <a:lnTo>
                      <a:pt x="52" y="61"/>
                    </a:lnTo>
                    <a:lnTo>
                      <a:pt x="53" y="62"/>
                    </a:lnTo>
                    <a:lnTo>
                      <a:pt x="55" y="61"/>
                    </a:lnTo>
                    <a:lnTo>
                      <a:pt x="54" y="60"/>
                    </a:lnTo>
                    <a:lnTo>
                      <a:pt x="56" y="57"/>
                    </a:lnTo>
                    <a:lnTo>
                      <a:pt x="57" y="57"/>
                    </a:lnTo>
                    <a:lnTo>
                      <a:pt x="57" y="56"/>
                    </a:lnTo>
                    <a:lnTo>
                      <a:pt x="58" y="56"/>
                    </a:lnTo>
                    <a:lnTo>
                      <a:pt x="58" y="58"/>
                    </a:lnTo>
                    <a:lnTo>
                      <a:pt x="57" y="59"/>
                    </a:lnTo>
                    <a:lnTo>
                      <a:pt x="57" y="61"/>
                    </a:lnTo>
                    <a:lnTo>
                      <a:pt x="56" y="61"/>
                    </a:lnTo>
                    <a:lnTo>
                      <a:pt x="56" y="62"/>
                    </a:lnTo>
                    <a:lnTo>
                      <a:pt x="56" y="63"/>
                    </a:lnTo>
                    <a:lnTo>
                      <a:pt x="57" y="63"/>
                    </a:lnTo>
                    <a:lnTo>
                      <a:pt x="58" y="62"/>
                    </a:lnTo>
                    <a:lnTo>
                      <a:pt x="58" y="61"/>
                    </a:lnTo>
                    <a:lnTo>
                      <a:pt x="59" y="61"/>
                    </a:lnTo>
                    <a:lnTo>
                      <a:pt x="60" y="62"/>
                    </a:lnTo>
                    <a:lnTo>
                      <a:pt x="59" y="63"/>
                    </a:lnTo>
                    <a:lnTo>
                      <a:pt x="59" y="64"/>
                    </a:lnTo>
                    <a:lnTo>
                      <a:pt x="61" y="64"/>
                    </a:lnTo>
                    <a:lnTo>
                      <a:pt x="62" y="65"/>
                    </a:lnTo>
                    <a:lnTo>
                      <a:pt x="62" y="66"/>
                    </a:lnTo>
                    <a:lnTo>
                      <a:pt x="62" y="68"/>
                    </a:lnTo>
                    <a:lnTo>
                      <a:pt x="63" y="68"/>
                    </a:lnTo>
                    <a:lnTo>
                      <a:pt x="64" y="70"/>
                    </a:lnTo>
                    <a:lnTo>
                      <a:pt x="65" y="70"/>
                    </a:lnTo>
                    <a:lnTo>
                      <a:pt x="66" y="71"/>
                    </a:lnTo>
                    <a:lnTo>
                      <a:pt x="67" y="71"/>
                    </a:lnTo>
                    <a:cubicBezTo>
                      <a:pt x="67" y="71"/>
                      <a:pt x="67" y="71"/>
                      <a:pt x="67" y="71"/>
                    </a:cubicBezTo>
                    <a:cubicBezTo>
                      <a:pt x="68" y="71"/>
                      <a:pt x="72" y="73"/>
                      <a:pt x="72" y="73"/>
                    </a:cubicBezTo>
                    <a:lnTo>
                      <a:pt x="72" y="72"/>
                    </a:lnTo>
                    <a:lnTo>
                      <a:pt x="73" y="71"/>
                    </a:lnTo>
                    <a:lnTo>
                      <a:pt x="74" y="69"/>
                    </a:lnTo>
                    <a:lnTo>
                      <a:pt x="76" y="70"/>
                    </a:lnTo>
                    <a:lnTo>
                      <a:pt x="75" y="71"/>
                    </a:lnTo>
                    <a:lnTo>
                      <a:pt x="76" y="72"/>
                    </a:lnTo>
                    <a:lnTo>
                      <a:pt x="78" y="72"/>
                    </a:lnTo>
                    <a:lnTo>
                      <a:pt x="80" y="71"/>
                    </a:lnTo>
                    <a:lnTo>
                      <a:pt x="80" y="7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09" name="Freeform 762"/>
              <p:cNvSpPr>
                <a:spLocks/>
              </p:cNvSpPr>
              <p:nvPr/>
            </p:nvSpPr>
            <p:spPr bwMode="auto">
              <a:xfrm>
                <a:off x="8102709" y="4663761"/>
                <a:ext cx="0" cy="11047"/>
              </a:xfrm>
              <a:custGeom>
                <a:avLst/>
                <a:gdLst>
                  <a:gd name="T0" fmla="*/ 0 h 1"/>
                  <a:gd name="T1" fmla="*/ 0 h 1"/>
                  <a:gd name="T2" fmla="*/ 0 h 1"/>
                  <a:gd name="T3" fmla="*/ 0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10" name="Freeform 763"/>
              <p:cNvSpPr>
                <a:spLocks/>
              </p:cNvSpPr>
              <p:nvPr/>
            </p:nvSpPr>
            <p:spPr bwMode="auto">
              <a:xfrm>
                <a:off x="8102709" y="4663761"/>
                <a:ext cx="0" cy="11047"/>
              </a:xfrm>
              <a:custGeom>
                <a:avLst/>
                <a:gdLst>
                  <a:gd name="T0" fmla="*/ 0 h 1"/>
                  <a:gd name="T1" fmla="*/ 0 h 1"/>
                  <a:gd name="T2" fmla="*/ 0 h 1"/>
                  <a:gd name="T3" fmla="*/ 0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11" name="Freeform 764"/>
              <p:cNvSpPr>
                <a:spLocks/>
              </p:cNvSpPr>
              <p:nvPr/>
            </p:nvSpPr>
            <p:spPr bwMode="auto">
              <a:xfrm>
                <a:off x="8202138" y="4663761"/>
                <a:ext cx="11048" cy="11047"/>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12" name="Freeform 765"/>
              <p:cNvSpPr>
                <a:spLocks/>
              </p:cNvSpPr>
              <p:nvPr/>
            </p:nvSpPr>
            <p:spPr bwMode="auto">
              <a:xfrm>
                <a:off x="8202138" y="4663761"/>
                <a:ext cx="11048" cy="11047"/>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13" name="Freeform 766"/>
              <p:cNvSpPr>
                <a:spLocks/>
              </p:cNvSpPr>
              <p:nvPr/>
            </p:nvSpPr>
            <p:spPr bwMode="auto">
              <a:xfrm>
                <a:off x="8113757" y="4696902"/>
                <a:ext cx="110476" cy="99422"/>
              </a:xfrm>
              <a:custGeom>
                <a:avLst/>
                <a:gdLst>
                  <a:gd name="T0" fmla="*/ 2160 w 10"/>
                  <a:gd name="T1" fmla="*/ 0 h 9"/>
                  <a:gd name="T2" fmla="*/ 1944 w 10"/>
                  <a:gd name="T3" fmla="*/ 0 h 9"/>
                  <a:gd name="T4" fmla="*/ 1728 w 10"/>
                  <a:gd name="T5" fmla="*/ 0 h 9"/>
                  <a:gd name="T6" fmla="*/ 1512 w 10"/>
                  <a:gd name="T7" fmla="*/ 216 h 9"/>
                  <a:gd name="T8" fmla="*/ 1080 w 10"/>
                  <a:gd name="T9" fmla="*/ 216 h 9"/>
                  <a:gd name="T10" fmla="*/ 648 w 10"/>
                  <a:gd name="T11" fmla="*/ 216 h 9"/>
                  <a:gd name="T12" fmla="*/ 432 w 10"/>
                  <a:gd name="T13" fmla="*/ 0 h 9"/>
                  <a:gd name="T14" fmla="*/ 216 w 10"/>
                  <a:gd name="T15" fmla="*/ 0 h 9"/>
                  <a:gd name="T16" fmla="*/ 0 w 10"/>
                  <a:gd name="T17" fmla="*/ 0 h 9"/>
                  <a:gd name="T18" fmla="*/ 216 w 10"/>
                  <a:gd name="T19" fmla="*/ 432 h 9"/>
                  <a:gd name="T20" fmla="*/ 432 w 10"/>
                  <a:gd name="T21" fmla="*/ 648 h 9"/>
                  <a:gd name="T22" fmla="*/ 432 w 10"/>
                  <a:gd name="T23" fmla="*/ 1080 h 9"/>
                  <a:gd name="T24" fmla="*/ 648 w 10"/>
                  <a:gd name="T25" fmla="*/ 1512 h 9"/>
                  <a:gd name="T26" fmla="*/ 864 w 10"/>
                  <a:gd name="T27" fmla="*/ 1728 h 9"/>
                  <a:gd name="T28" fmla="*/ 864 w 10"/>
                  <a:gd name="T29" fmla="*/ 1944 h 9"/>
                  <a:gd name="T30" fmla="*/ 1296 w 10"/>
                  <a:gd name="T31" fmla="*/ 1944 h 9"/>
                  <a:gd name="T32" fmla="*/ 1512 w 10"/>
                  <a:gd name="T33" fmla="*/ 1512 h 9"/>
                  <a:gd name="T34" fmla="*/ 1728 w 10"/>
                  <a:gd name="T35" fmla="*/ 1512 h 9"/>
                  <a:gd name="T36" fmla="*/ 1728 w 10"/>
                  <a:gd name="T37" fmla="*/ 1296 h 9"/>
                  <a:gd name="T38" fmla="*/ 1944 w 10"/>
                  <a:gd name="T39" fmla="*/ 1080 h 9"/>
                  <a:gd name="T40" fmla="*/ 2160 w 10"/>
                  <a:gd name="T41" fmla="*/ 432 h 9"/>
                  <a:gd name="T42" fmla="*/ 2160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
                  <a:gd name="T67" fmla="*/ 0 h 9"/>
                  <a:gd name="T68" fmla="*/ 10 w 10"/>
                  <a:gd name="T69" fmla="*/ 9 h 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 h="9">
                    <a:moveTo>
                      <a:pt x="10" y="0"/>
                    </a:moveTo>
                    <a:lnTo>
                      <a:pt x="9" y="0"/>
                    </a:lnTo>
                    <a:lnTo>
                      <a:pt x="8" y="0"/>
                    </a:lnTo>
                    <a:lnTo>
                      <a:pt x="7" y="1"/>
                    </a:lnTo>
                    <a:lnTo>
                      <a:pt x="5" y="1"/>
                    </a:lnTo>
                    <a:lnTo>
                      <a:pt x="3" y="1"/>
                    </a:lnTo>
                    <a:lnTo>
                      <a:pt x="2" y="0"/>
                    </a:lnTo>
                    <a:lnTo>
                      <a:pt x="1" y="0"/>
                    </a:lnTo>
                    <a:lnTo>
                      <a:pt x="0" y="0"/>
                    </a:lnTo>
                    <a:lnTo>
                      <a:pt x="1" y="2"/>
                    </a:lnTo>
                    <a:lnTo>
                      <a:pt x="2" y="3"/>
                    </a:lnTo>
                    <a:lnTo>
                      <a:pt x="2" y="5"/>
                    </a:lnTo>
                    <a:lnTo>
                      <a:pt x="3" y="7"/>
                    </a:lnTo>
                    <a:lnTo>
                      <a:pt x="4" y="8"/>
                    </a:lnTo>
                    <a:lnTo>
                      <a:pt x="4" y="9"/>
                    </a:lnTo>
                    <a:lnTo>
                      <a:pt x="6" y="9"/>
                    </a:lnTo>
                    <a:lnTo>
                      <a:pt x="7" y="7"/>
                    </a:lnTo>
                    <a:lnTo>
                      <a:pt x="8" y="7"/>
                    </a:lnTo>
                    <a:lnTo>
                      <a:pt x="8" y="6"/>
                    </a:lnTo>
                    <a:lnTo>
                      <a:pt x="9" y="5"/>
                    </a:lnTo>
                    <a:lnTo>
                      <a:pt x="10" y="2"/>
                    </a:lnTo>
                    <a:lnTo>
                      <a:pt x="1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14" name="Freeform 767"/>
              <p:cNvSpPr>
                <a:spLocks/>
              </p:cNvSpPr>
              <p:nvPr/>
            </p:nvSpPr>
            <p:spPr bwMode="auto">
              <a:xfrm>
                <a:off x="8113757" y="4696902"/>
                <a:ext cx="110476" cy="99422"/>
              </a:xfrm>
              <a:custGeom>
                <a:avLst/>
                <a:gdLst>
                  <a:gd name="T0" fmla="*/ 2160 w 10"/>
                  <a:gd name="T1" fmla="*/ 0 h 9"/>
                  <a:gd name="T2" fmla="*/ 1944 w 10"/>
                  <a:gd name="T3" fmla="*/ 0 h 9"/>
                  <a:gd name="T4" fmla="*/ 1728 w 10"/>
                  <a:gd name="T5" fmla="*/ 0 h 9"/>
                  <a:gd name="T6" fmla="*/ 1512 w 10"/>
                  <a:gd name="T7" fmla="*/ 216 h 9"/>
                  <a:gd name="T8" fmla="*/ 1080 w 10"/>
                  <a:gd name="T9" fmla="*/ 216 h 9"/>
                  <a:gd name="T10" fmla="*/ 648 w 10"/>
                  <a:gd name="T11" fmla="*/ 216 h 9"/>
                  <a:gd name="T12" fmla="*/ 432 w 10"/>
                  <a:gd name="T13" fmla="*/ 0 h 9"/>
                  <a:gd name="T14" fmla="*/ 216 w 10"/>
                  <a:gd name="T15" fmla="*/ 0 h 9"/>
                  <a:gd name="T16" fmla="*/ 0 w 10"/>
                  <a:gd name="T17" fmla="*/ 0 h 9"/>
                  <a:gd name="T18" fmla="*/ 216 w 10"/>
                  <a:gd name="T19" fmla="*/ 432 h 9"/>
                  <a:gd name="T20" fmla="*/ 432 w 10"/>
                  <a:gd name="T21" fmla="*/ 648 h 9"/>
                  <a:gd name="T22" fmla="*/ 432 w 10"/>
                  <a:gd name="T23" fmla="*/ 1080 h 9"/>
                  <a:gd name="T24" fmla="*/ 648 w 10"/>
                  <a:gd name="T25" fmla="*/ 1512 h 9"/>
                  <a:gd name="T26" fmla="*/ 864 w 10"/>
                  <a:gd name="T27" fmla="*/ 1728 h 9"/>
                  <a:gd name="T28" fmla="*/ 864 w 10"/>
                  <a:gd name="T29" fmla="*/ 1944 h 9"/>
                  <a:gd name="T30" fmla="*/ 1296 w 10"/>
                  <a:gd name="T31" fmla="*/ 1944 h 9"/>
                  <a:gd name="T32" fmla="*/ 1512 w 10"/>
                  <a:gd name="T33" fmla="*/ 1512 h 9"/>
                  <a:gd name="T34" fmla="*/ 1728 w 10"/>
                  <a:gd name="T35" fmla="*/ 1512 h 9"/>
                  <a:gd name="T36" fmla="*/ 1728 w 10"/>
                  <a:gd name="T37" fmla="*/ 1296 h 9"/>
                  <a:gd name="T38" fmla="*/ 1944 w 10"/>
                  <a:gd name="T39" fmla="*/ 1080 h 9"/>
                  <a:gd name="T40" fmla="*/ 2160 w 10"/>
                  <a:gd name="T41" fmla="*/ 432 h 9"/>
                  <a:gd name="T42" fmla="*/ 2160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
                  <a:gd name="T67" fmla="*/ 0 h 9"/>
                  <a:gd name="T68" fmla="*/ 10 w 10"/>
                  <a:gd name="T69" fmla="*/ 9 h 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 h="9">
                    <a:moveTo>
                      <a:pt x="10" y="0"/>
                    </a:moveTo>
                    <a:lnTo>
                      <a:pt x="9" y="0"/>
                    </a:lnTo>
                    <a:lnTo>
                      <a:pt x="8" y="0"/>
                    </a:lnTo>
                    <a:lnTo>
                      <a:pt x="7" y="1"/>
                    </a:lnTo>
                    <a:lnTo>
                      <a:pt x="5" y="1"/>
                    </a:lnTo>
                    <a:lnTo>
                      <a:pt x="3" y="1"/>
                    </a:lnTo>
                    <a:lnTo>
                      <a:pt x="2" y="0"/>
                    </a:lnTo>
                    <a:lnTo>
                      <a:pt x="1" y="0"/>
                    </a:lnTo>
                    <a:lnTo>
                      <a:pt x="0" y="0"/>
                    </a:lnTo>
                    <a:lnTo>
                      <a:pt x="1" y="2"/>
                    </a:lnTo>
                    <a:lnTo>
                      <a:pt x="2" y="3"/>
                    </a:lnTo>
                    <a:lnTo>
                      <a:pt x="2" y="5"/>
                    </a:lnTo>
                    <a:lnTo>
                      <a:pt x="3" y="7"/>
                    </a:lnTo>
                    <a:lnTo>
                      <a:pt x="4" y="8"/>
                    </a:lnTo>
                    <a:lnTo>
                      <a:pt x="4" y="9"/>
                    </a:lnTo>
                    <a:lnTo>
                      <a:pt x="6" y="9"/>
                    </a:lnTo>
                    <a:lnTo>
                      <a:pt x="7" y="7"/>
                    </a:lnTo>
                    <a:lnTo>
                      <a:pt x="8" y="7"/>
                    </a:lnTo>
                    <a:lnTo>
                      <a:pt x="8" y="6"/>
                    </a:lnTo>
                    <a:lnTo>
                      <a:pt x="9" y="5"/>
                    </a:lnTo>
                    <a:lnTo>
                      <a:pt x="10" y="2"/>
                    </a:lnTo>
                    <a:lnTo>
                      <a:pt x="1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15" name="Freeform 768"/>
              <p:cNvSpPr>
                <a:spLocks/>
              </p:cNvSpPr>
              <p:nvPr/>
            </p:nvSpPr>
            <p:spPr bwMode="auto">
              <a:xfrm>
                <a:off x="4390713" y="2078786"/>
                <a:ext cx="11048" cy="11047"/>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16" name="Freeform 769"/>
              <p:cNvSpPr>
                <a:spLocks/>
              </p:cNvSpPr>
              <p:nvPr/>
            </p:nvSpPr>
            <p:spPr bwMode="auto">
              <a:xfrm>
                <a:off x="4390713" y="2078786"/>
                <a:ext cx="11048" cy="11047"/>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17" name="Freeform 770"/>
              <p:cNvSpPr>
                <a:spLocks/>
              </p:cNvSpPr>
              <p:nvPr/>
            </p:nvSpPr>
            <p:spPr bwMode="auto">
              <a:xfrm>
                <a:off x="8599852" y="1681097"/>
                <a:ext cx="33143" cy="33141"/>
              </a:xfrm>
              <a:custGeom>
                <a:avLst/>
                <a:gdLst>
                  <a:gd name="T0" fmla="*/ 0 w 3"/>
                  <a:gd name="T1" fmla="*/ 648 h 3"/>
                  <a:gd name="T2" fmla="*/ 0 w 3"/>
                  <a:gd name="T3" fmla="*/ 648 h 3"/>
                  <a:gd name="T4" fmla="*/ 216 w 3"/>
                  <a:gd name="T5" fmla="*/ 432 h 3"/>
                  <a:gd name="T6" fmla="*/ 216 w 3"/>
                  <a:gd name="T7" fmla="*/ 216 h 3"/>
                  <a:gd name="T8" fmla="*/ 648 w 3"/>
                  <a:gd name="T9" fmla="*/ 0 h 3"/>
                  <a:gd name="T10" fmla="*/ 648 w 3"/>
                  <a:gd name="T11" fmla="*/ 432 h 3"/>
                  <a:gd name="T12" fmla="*/ 216 w 3"/>
                  <a:gd name="T13" fmla="*/ 648 h 3"/>
                  <a:gd name="T14" fmla="*/ 0 w 3"/>
                  <a:gd name="T15" fmla="*/ 648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1" y="2"/>
                    </a:lnTo>
                    <a:lnTo>
                      <a:pt x="1" y="1"/>
                    </a:lnTo>
                    <a:lnTo>
                      <a:pt x="3" y="0"/>
                    </a:lnTo>
                    <a:lnTo>
                      <a:pt x="3" y="2"/>
                    </a:lnTo>
                    <a:lnTo>
                      <a:pt x="1" y="3"/>
                    </a:lnTo>
                    <a:lnTo>
                      <a:pt x="0"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18" name="Freeform 771"/>
              <p:cNvSpPr>
                <a:spLocks/>
              </p:cNvSpPr>
              <p:nvPr/>
            </p:nvSpPr>
            <p:spPr bwMode="auto">
              <a:xfrm>
                <a:off x="8599852" y="1681097"/>
                <a:ext cx="33143" cy="33141"/>
              </a:xfrm>
              <a:custGeom>
                <a:avLst/>
                <a:gdLst>
                  <a:gd name="T0" fmla="*/ 0 w 3"/>
                  <a:gd name="T1" fmla="*/ 648 h 3"/>
                  <a:gd name="T2" fmla="*/ 0 w 3"/>
                  <a:gd name="T3" fmla="*/ 648 h 3"/>
                  <a:gd name="T4" fmla="*/ 216 w 3"/>
                  <a:gd name="T5" fmla="*/ 432 h 3"/>
                  <a:gd name="T6" fmla="*/ 216 w 3"/>
                  <a:gd name="T7" fmla="*/ 216 h 3"/>
                  <a:gd name="T8" fmla="*/ 648 w 3"/>
                  <a:gd name="T9" fmla="*/ 0 h 3"/>
                  <a:gd name="T10" fmla="*/ 648 w 3"/>
                  <a:gd name="T11" fmla="*/ 432 h 3"/>
                  <a:gd name="T12" fmla="*/ 216 w 3"/>
                  <a:gd name="T13" fmla="*/ 648 h 3"/>
                  <a:gd name="T14" fmla="*/ 0 w 3"/>
                  <a:gd name="T15" fmla="*/ 648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1" y="2"/>
                    </a:lnTo>
                    <a:lnTo>
                      <a:pt x="1" y="1"/>
                    </a:lnTo>
                    <a:lnTo>
                      <a:pt x="3" y="0"/>
                    </a:lnTo>
                    <a:lnTo>
                      <a:pt x="3" y="2"/>
                    </a:lnTo>
                    <a:lnTo>
                      <a:pt x="1" y="3"/>
                    </a:lnTo>
                    <a:lnTo>
                      <a:pt x="0"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19" name="Freeform 772"/>
              <p:cNvSpPr>
                <a:spLocks/>
              </p:cNvSpPr>
              <p:nvPr/>
            </p:nvSpPr>
            <p:spPr bwMode="auto">
              <a:xfrm>
                <a:off x="8655090" y="1868895"/>
                <a:ext cx="33143" cy="33141"/>
              </a:xfrm>
              <a:custGeom>
                <a:avLst/>
                <a:gdLst>
                  <a:gd name="T0" fmla="*/ 0 w 3"/>
                  <a:gd name="T1" fmla="*/ 0 h 3"/>
                  <a:gd name="T2" fmla="*/ 216 w 3"/>
                  <a:gd name="T3" fmla="*/ 0 h 3"/>
                  <a:gd name="T4" fmla="*/ 432 w 3"/>
                  <a:gd name="T5" fmla="*/ 0 h 3"/>
                  <a:gd name="T6" fmla="*/ 648 w 3"/>
                  <a:gd name="T7" fmla="*/ 432 h 3"/>
                  <a:gd name="T8" fmla="*/ 648 w 3"/>
                  <a:gd name="T9" fmla="*/ 648 h 3"/>
                  <a:gd name="T10" fmla="*/ 216 w 3"/>
                  <a:gd name="T11" fmla="*/ 432 h 3"/>
                  <a:gd name="T12" fmla="*/ 0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0"/>
                    </a:moveTo>
                    <a:lnTo>
                      <a:pt x="1" y="0"/>
                    </a:lnTo>
                    <a:lnTo>
                      <a:pt x="2" y="0"/>
                    </a:lnTo>
                    <a:lnTo>
                      <a:pt x="3" y="2"/>
                    </a:lnTo>
                    <a:lnTo>
                      <a:pt x="3" y="3"/>
                    </a:lnTo>
                    <a:lnTo>
                      <a:pt x="1"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20" name="Freeform 773"/>
              <p:cNvSpPr>
                <a:spLocks/>
              </p:cNvSpPr>
              <p:nvPr/>
            </p:nvSpPr>
            <p:spPr bwMode="auto">
              <a:xfrm>
                <a:off x="8655090" y="1868895"/>
                <a:ext cx="33143" cy="33141"/>
              </a:xfrm>
              <a:custGeom>
                <a:avLst/>
                <a:gdLst>
                  <a:gd name="T0" fmla="*/ 0 w 3"/>
                  <a:gd name="T1" fmla="*/ 0 h 3"/>
                  <a:gd name="T2" fmla="*/ 216 w 3"/>
                  <a:gd name="T3" fmla="*/ 0 h 3"/>
                  <a:gd name="T4" fmla="*/ 432 w 3"/>
                  <a:gd name="T5" fmla="*/ 0 h 3"/>
                  <a:gd name="T6" fmla="*/ 648 w 3"/>
                  <a:gd name="T7" fmla="*/ 432 h 3"/>
                  <a:gd name="T8" fmla="*/ 648 w 3"/>
                  <a:gd name="T9" fmla="*/ 648 h 3"/>
                  <a:gd name="T10" fmla="*/ 216 w 3"/>
                  <a:gd name="T11" fmla="*/ 432 h 3"/>
                  <a:gd name="T12" fmla="*/ 0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0"/>
                    </a:moveTo>
                    <a:lnTo>
                      <a:pt x="1" y="0"/>
                    </a:lnTo>
                    <a:lnTo>
                      <a:pt x="2" y="0"/>
                    </a:lnTo>
                    <a:lnTo>
                      <a:pt x="3" y="2"/>
                    </a:lnTo>
                    <a:lnTo>
                      <a:pt x="3" y="3"/>
                    </a:lnTo>
                    <a:lnTo>
                      <a:pt x="1"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21" name="Freeform 774"/>
              <p:cNvSpPr>
                <a:spLocks/>
              </p:cNvSpPr>
              <p:nvPr/>
            </p:nvSpPr>
            <p:spPr bwMode="auto">
              <a:xfrm>
                <a:off x="8699280" y="1879941"/>
                <a:ext cx="22095" cy="22094"/>
              </a:xfrm>
              <a:custGeom>
                <a:avLst/>
                <a:gdLst>
                  <a:gd name="T0" fmla="*/ 0 w 2"/>
                  <a:gd name="T1" fmla="*/ 216 h 2"/>
                  <a:gd name="T2" fmla="*/ 216 w 2"/>
                  <a:gd name="T3" fmla="*/ 0 h 2"/>
                  <a:gd name="T4" fmla="*/ 432 w 2"/>
                  <a:gd name="T5" fmla="*/ 432 h 2"/>
                  <a:gd name="T6" fmla="*/ 216 w 2"/>
                  <a:gd name="T7" fmla="*/ 432 h 2"/>
                  <a:gd name="T8" fmla="*/ 0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1"/>
                    </a:moveTo>
                    <a:lnTo>
                      <a:pt x="1" y="0"/>
                    </a:lnTo>
                    <a:lnTo>
                      <a:pt x="2" y="2"/>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22" name="Freeform 775"/>
              <p:cNvSpPr>
                <a:spLocks/>
              </p:cNvSpPr>
              <p:nvPr/>
            </p:nvSpPr>
            <p:spPr bwMode="auto">
              <a:xfrm>
                <a:off x="8699280" y="1879941"/>
                <a:ext cx="22095" cy="22094"/>
              </a:xfrm>
              <a:custGeom>
                <a:avLst/>
                <a:gdLst>
                  <a:gd name="T0" fmla="*/ 0 w 2"/>
                  <a:gd name="T1" fmla="*/ 216 h 2"/>
                  <a:gd name="T2" fmla="*/ 216 w 2"/>
                  <a:gd name="T3" fmla="*/ 0 h 2"/>
                  <a:gd name="T4" fmla="*/ 432 w 2"/>
                  <a:gd name="T5" fmla="*/ 432 h 2"/>
                  <a:gd name="T6" fmla="*/ 216 w 2"/>
                  <a:gd name="T7" fmla="*/ 432 h 2"/>
                  <a:gd name="T8" fmla="*/ 0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1"/>
                    </a:moveTo>
                    <a:lnTo>
                      <a:pt x="1" y="0"/>
                    </a:lnTo>
                    <a:lnTo>
                      <a:pt x="2" y="2"/>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23" name="Freeform 776"/>
              <p:cNvSpPr>
                <a:spLocks/>
              </p:cNvSpPr>
              <p:nvPr/>
            </p:nvSpPr>
            <p:spPr bwMode="auto">
              <a:xfrm>
                <a:off x="5837950" y="2863116"/>
                <a:ext cx="22095" cy="11047"/>
              </a:xfrm>
              <a:custGeom>
                <a:avLst/>
                <a:gdLst>
                  <a:gd name="T0" fmla="*/ 0 w 2"/>
                  <a:gd name="T1" fmla="*/ 216 h 1"/>
                  <a:gd name="T2" fmla="*/ 0 w 2"/>
                  <a:gd name="T3" fmla="*/ 216 h 1"/>
                  <a:gd name="T4" fmla="*/ 432 w 2"/>
                  <a:gd name="T5" fmla="*/ 0 h 1"/>
                  <a:gd name="T6" fmla="*/ 432 w 2"/>
                  <a:gd name="T7" fmla="*/ 0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24" name="Freeform 777"/>
              <p:cNvSpPr>
                <a:spLocks/>
              </p:cNvSpPr>
              <p:nvPr/>
            </p:nvSpPr>
            <p:spPr bwMode="auto">
              <a:xfrm>
                <a:off x="5837950" y="2863116"/>
                <a:ext cx="22095" cy="11047"/>
              </a:xfrm>
              <a:custGeom>
                <a:avLst/>
                <a:gdLst>
                  <a:gd name="T0" fmla="*/ 0 w 2"/>
                  <a:gd name="T1" fmla="*/ 216 h 1"/>
                  <a:gd name="T2" fmla="*/ 0 w 2"/>
                  <a:gd name="T3" fmla="*/ 216 h 1"/>
                  <a:gd name="T4" fmla="*/ 432 w 2"/>
                  <a:gd name="T5" fmla="*/ 0 h 1"/>
                  <a:gd name="T6" fmla="*/ 432 w 2"/>
                  <a:gd name="T7" fmla="*/ 0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25" name="Freeform 778"/>
              <p:cNvSpPr>
                <a:spLocks/>
              </p:cNvSpPr>
              <p:nvPr/>
            </p:nvSpPr>
            <p:spPr bwMode="auto">
              <a:xfrm>
                <a:off x="5694331" y="2863116"/>
                <a:ext cx="22095" cy="11047"/>
              </a:xfrm>
              <a:custGeom>
                <a:avLst/>
                <a:gdLst>
                  <a:gd name="T0" fmla="*/ 0 w 2"/>
                  <a:gd name="T1" fmla="*/ 216 h 1"/>
                  <a:gd name="T2" fmla="*/ 216 w 2"/>
                  <a:gd name="T3" fmla="*/ 0 h 1"/>
                  <a:gd name="T4" fmla="*/ 432 w 2"/>
                  <a:gd name="T5" fmla="*/ 216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26" name="Freeform 779"/>
              <p:cNvSpPr>
                <a:spLocks/>
              </p:cNvSpPr>
              <p:nvPr/>
            </p:nvSpPr>
            <p:spPr bwMode="auto">
              <a:xfrm>
                <a:off x="5694331" y="2863116"/>
                <a:ext cx="22095" cy="11047"/>
              </a:xfrm>
              <a:custGeom>
                <a:avLst/>
                <a:gdLst>
                  <a:gd name="T0" fmla="*/ 0 w 2"/>
                  <a:gd name="T1" fmla="*/ 216 h 1"/>
                  <a:gd name="T2" fmla="*/ 216 w 2"/>
                  <a:gd name="T3" fmla="*/ 0 h 1"/>
                  <a:gd name="T4" fmla="*/ 432 w 2"/>
                  <a:gd name="T5" fmla="*/ 216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27" name="Freeform 780"/>
              <p:cNvSpPr>
                <a:spLocks/>
              </p:cNvSpPr>
              <p:nvPr/>
            </p:nvSpPr>
            <p:spPr bwMode="auto">
              <a:xfrm>
                <a:off x="8688232" y="3945712"/>
                <a:ext cx="11048" cy="22094"/>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28" name="Freeform 781"/>
              <p:cNvSpPr>
                <a:spLocks/>
              </p:cNvSpPr>
              <p:nvPr/>
            </p:nvSpPr>
            <p:spPr bwMode="auto">
              <a:xfrm>
                <a:off x="8688232" y="3945712"/>
                <a:ext cx="11048" cy="22094"/>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29" name="Freeform 782"/>
              <p:cNvSpPr>
                <a:spLocks/>
              </p:cNvSpPr>
              <p:nvPr/>
            </p:nvSpPr>
            <p:spPr bwMode="auto">
              <a:xfrm>
                <a:off x="8699280" y="3967806"/>
                <a:ext cx="11048" cy="11047"/>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30" name="Freeform 783"/>
              <p:cNvSpPr>
                <a:spLocks/>
              </p:cNvSpPr>
              <p:nvPr/>
            </p:nvSpPr>
            <p:spPr bwMode="auto">
              <a:xfrm>
                <a:off x="8699280" y="3967806"/>
                <a:ext cx="11048" cy="11047"/>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31" name="Freeform 784"/>
              <p:cNvSpPr>
                <a:spLocks/>
              </p:cNvSpPr>
              <p:nvPr/>
            </p:nvSpPr>
            <p:spPr bwMode="auto">
              <a:xfrm>
                <a:off x="8743471" y="4034088"/>
                <a:ext cx="11048" cy="11047"/>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32" name="Freeform 785"/>
              <p:cNvSpPr>
                <a:spLocks/>
              </p:cNvSpPr>
              <p:nvPr/>
            </p:nvSpPr>
            <p:spPr bwMode="auto">
              <a:xfrm>
                <a:off x="8743471" y="4034088"/>
                <a:ext cx="11048" cy="11047"/>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33" name="Rectangle 786"/>
              <p:cNvSpPr>
                <a:spLocks noChangeArrowheads="1"/>
              </p:cNvSpPr>
              <p:nvPr/>
            </p:nvSpPr>
            <p:spPr bwMode="auto">
              <a:xfrm>
                <a:off x="8743471" y="4056181"/>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34" name="Rectangle 787"/>
              <p:cNvSpPr>
                <a:spLocks noChangeArrowheads="1"/>
              </p:cNvSpPr>
              <p:nvPr/>
            </p:nvSpPr>
            <p:spPr bwMode="auto">
              <a:xfrm>
                <a:off x="8743471" y="4056181"/>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35" name="Freeform 788"/>
              <p:cNvSpPr>
                <a:spLocks/>
              </p:cNvSpPr>
              <p:nvPr/>
            </p:nvSpPr>
            <p:spPr bwMode="auto">
              <a:xfrm>
                <a:off x="8699280" y="4100369"/>
                <a:ext cx="11048"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36" name="Freeform 789"/>
              <p:cNvSpPr>
                <a:spLocks/>
              </p:cNvSpPr>
              <p:nvPr/>
            </p:nvSpPr>
            <p:spPr bwMode="auto">
              <a:xfrm>
                <a:off x="8699280" y="4100369"/>
                <a:ext cx="11048"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37" name="Rectangle 790"/>
              <p:cNvSpPr>
                <a:spLocks noChangeArrowheads="1"/>
              </p:cNvSpPr>
              <p:nvPr/>
            </p:nvSpPr>
            <p:spPr bwMode="auto">
              <a:xfrm>
                <a:off x="8677185" y="4089322"/>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38" name="Rectangle 791"/>
              <p:cNvSpPr>
                <a:spLocks noChangeArrowheads="1"/>
              </p:cNvSpPr>
              <p:nvPr/>
            </p:nvSpPr>
            <p:spPr bwMode="auto">
              <a:xfrm>
                <a:off x="8677185" y="4089322"/>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39" name="Freeform 792"/>
              <p:cNvSpPr>
                <a:spLocks/>
              </p:cNvSpPr>
              <p:nvPr/>
            </p:nvSpPr>
            <p:spPr bwMode="auto">
              <a:xfrm>
                <a:off x="8621947" y="4078275"/>
                <a:ext cx="66286" cy="55235"/>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40" name="Freeform 793"/>
              <p:cNvSpPr>
                <a:spLocks/>
              </p:cNvSpPr>
              <p:nvPr/>
            </p:nvSpPr>
            <p:spPr bwMode="auto">
              <a:xfrm>
                <a:off x="8621947" y="4078275"/>
                <a:ext cx="66286" cy="55235"/>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41" name="Freeform 794"/>
              <p:cNvSpPr>
                <a:spLocks/>
              </p:cNvSpPr>
              <p:nvPr/>
            </p:nvSpPr>
            <p:spPr bwMode="auto">
              <a:xfrm>
                <a:off x="8953375" y="4011994"/>
                <a:ext cx="33143" cy="22094"/>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42" name="Freeform 795"/>
              <p:cNvSpPr>
                <a:spLocks/>
              </p:cNvSpPr>
              <p:nvPr/>
            </p:nvSpPr>
            <p:spPr bwMode="auto">
              <a:xfrm>
                <a:off x="8953375" y="4011994"/>
                <a:ext cx="33143" cy="22094"/>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43" name="Freeform 796"/>
              <p:cNvSpPr>
                <a:spLocks/>
              </p:cNvSpPr>
              <p:nvPr/>
            </p:nvSpPr>
            <p:spPr bwMode="auto">
              <a:xfrm>
                <a:off x="8986518" y="3967806"/>
                <a:ext cx="33143" cy="22094"/>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44" name="Freeform 797"/>
              <p:cNvSpPr>
                <a:spLocks/>
              </p:cNvSpPr>
              <p:nvPr/>
            </p:nvSpPr>
            <p:spPr bwMode="auto">
              <a:xfrm>
                <a:off x="8986518" y="3967806"/>
                <a:ext cx="33143" cy="22094"/>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45" name="Freeform 798"/>
              <p:cNvSpPr>
                <a:spLocks/>
              </p:cNvSpPr>
              <p:nvPr/>
            </p:nvSpPr>
            <p:spPr bwMode="auto">
              <a:xfrm>
                <a:off x="8842899" y="4487011"/>
                <a:ext cx="143619" cy="220938"/>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46" name="Freeform 799"/>
              <p:cNvSpPr>
                <a:spLocks/>
              </p:cNvSpPr>
              <p:nvPr/>
            </p:nvSpPr>
            <p:spPr bwMode="auto">
              <a:xfrm>
                <a:off x="8842899" y="4487011"/>
                <a:ext cx="143619" cy="220938"/>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47" name="Freeform 800"/>
              <p:cNvSpPr>
                <a:spLocks/>
              </p:cNvSpPr>
              <p:nvPr/>
            </p:nvSpPr>
            <p:spPr bwMode="auto">
              <a:xfrm>
                <a:off x="8688232" y="4685855"/>
                <a:ext cx="187809" cy="198844"/>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48" name="Freeform 801"/>
              <p:cNvSpPr>
                <a:spLocks/>
              </p:cNvSpPr>
              <p:nvPr/>
            </p:nvSpPr>
            <p:spPr bwMode="auto">
              <a:xfrm>
                <a:off x="8688232" y="4685855"/>
                <a:ext cx="187809" cy="198844"/>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49" name="Rectangle 802"/>
              <p:cNvSpPr>
                <a:spLocks noChangeArrowheads="1"/>
              </p:cNvSpPr>
              <p:nvPr/>
            </p:nvSpPr>
            <p:spPr bwMode="auto">
              <a:xfrm>
                <a:off x="8710328" y="4895746"/>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50" name="Rectangle 803"/>
              <p:cNvSpPr>
                <a:spLocks noChangeArrowheads="1"/>
              </p:cNvSpPr>
              <p:nvPr/>
            </p:nvSpPr>
            <p:spPr bwMode="auto">
              <a:xfrm>
                <a:off x="8710328" y="4895746"/>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551" name="Freeform 804"/>
              <p:cNvSpPr>
                <a:spLocks/>
              </p:cNvSpPr>
              <p:nvPr/>
            </p:nvSpPr>
            <p:spPr bwMode="auto">
              <a:xfrm>
                <a:off x="9130137" y="4763183"/>
                <a:ext cx="11048" cy="11047"/>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52" name="Freeform 805"/>
              <p:cNvSpPr>
                <a:spLocks/>
              </p:cNvSpPr>
              <p:nvPr/>
            </p:nvSpPr>
            <p:spPr bwMode="auto">
              <a:xfrm>
                <a:off x="9130137" y="4763183"/>
                <a:ext cx="11048" cy="11047"/>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53" name="Freeform 806"/>
              <p:cNvSpPr>
                <a:spLocks/>
              </p:cNvSpPr>
              <p:nvPr/>
            </p:nvSpPr>
            <p:spPr bwMode="auto">
              <a:xfrm>
                <a:off x="9439470" y="1294456"/>
                <a:ext cx="11048" cy="11047"/>
              </a:xfrm>
              <a:custGeom>
                <a:avLst/>
                <a:gdLst>
                  <a:gd name="T0" fmla="*/ 216 w 1"/>
                  <a:gd name="T1" fmla="*/ 0 h 1"/>
                  <a:gd name="T2" fmla="*/ 216 w 1"/>
                  <a:gd name="T3" fmla="*/ 0 h 1"/>
                  <a:gd name="T4" fmla="*/ 216 w 1"/>
                  <a:gd name="T5" fmla="*/ 216 h 1"/>
                  <a:gd name="T6" fmla="*/ 216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54" name="Freeform 807"/>
              <p:cNvSpPr>
                <a:spLocks/>
              </p:cNvSpPr>
              <p:nvPr/>
            </p:nvSpPr>
            <p:spPr bwMode="auto">
              <a:xfrm>
                <a:off x="9439470" y="1294456"/>
                <a:ext cx="11048" cy="11047"/>
              </a:xfrm>
              <a:custGeom>
                <a:avLst/>
                <a:gdLst>
                  <a:gd name="T0" fmla="*/ 216 w 1"/>
                  <a:gd name="T1" fmla="*/ 0 h 1"/>
                  <a:gd name="T2" fmla="*/ 216 w 1"/>
                  <a:gd name="T3" fmla="*/ 0 h 1"/>
                  <a:gd name="T4" fmla="*/ 216 w 1"/>
                  <a:gd name="T5" fmla="*/ 216 h 1"/>
                  <a:gd name="T6" fmla="*/ 216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55" name="Freeform 808"/>
              <p:cNvSpPr>
                <a:spLocks/>
              </p:cNvSpPr>
              <p:nvPr/>
            </p:nvSpPr>
            <p:spPr bwMode="auto">
              <a:xfrm>
                <a:off x="9317946" y="1957270"/>
                <a:ext cx="33143" cy="22094"/>
              </a:xfrm>
              <a:custGeom>
                <a:avLst/>
                <a:gdLst>
                  <a:gd name="T0" fmla="*/ 648 w 3"/>
                  <a:gd name="T1" fmla="*/ 216 h 2"/>
                  <a:gd name="T2" fmla="*/ 432 w 3"/>
                  <a:gd name="T3" fmla="*/ 0 h 2"/>
                  <a:gd name="T4" fmla="*/ 432 w 3"/>
                  <a:gd name="T5" fmla="*/ 0 h 2"/>
                  <a:gd name="T6" fmla="*/ 0 w 3"/>
                  <a:gd name="T7" fmla="*/ 432 h 2"/>
                  <a:gd name="T8" fmla="*/ 0 w 3"/>
                  <a:gd name="T9" fmla="*/ 432 h 2"/>
                  <a:gd name="T10" fmla="*/ 216 w 3"/>
                  <a:gd name="T11" fmla="*/ 432 h 2"/>
                  <a:gd name="T12" fmla="*/ 648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1"/>
                    </a:moveTo>
                    <a:lnTo>
                      <a:pt x="2" y="0"/>
                    </a:lnTo>
                    <a:lnTo>
                      <a:pt x="0" y="2"/>
                    </a:lnTo>
                    <a:lnTo>
                      <a:pt x="1" y="2"/>
                    </a:lnTo>
                    <a:lnTo>
                      <a:pt x="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56" name="Freeform 809"/>
              <p:cNvSpPr>
                <a:spLocks/>
              </p:cNvSpPr>
              <p:nvPr/>
            </p:nvSpPr>
            <p:spPr bwMode="auto">
              <a:xfrm>
                <a:off x="9317946" y="1957270"/>
                <a:ext cx="33143" cy="22094"/>
              </a:xfrm>
              <a:custGeom>
                <a:avLst/>
                <a:gdLst>
                  <a:gd name="T0" fmla="*/ 648 w 3"/>
                  <a:gd name="T1" fmla="*/ 216 h 2"/>
                  <a:gd name="T2" fmla="*/ 432 w 3"/>
                  <a:gd name="T3" fmla="*/ 0 h 2"/>
                  <a:gd name="T4" fmla="*/ 432 w 3"/>
                  <a:gd name="T5" fmla="*/ 0 h 2"/>
                  <a:gd name="T6" fmla="*/ 0 w 3"/>
                  <a:gd name="T7" fmla="*/ 432 h 2"/>
                  <a:gd name="T8" fmla="*/ 0 w 3"/>
                  <a:gd name="T9" fmla="*/ 432 h 2"/>
                  <a:gd name="T10" fmla="*/ 216 w 3"/>
                  <a:gd name="T11" fmla="*/ 432 h 2"/>
                  <a:gd name="T12" fmla="*/ 648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1"/>
                    </a:moveTo>
                    <a:lnTo>
                      <a:pt x="2" y="0"/>
                    </a:lnTo>
                    <a:lnTo>
                      <a:pt x="0" y="2"/>
                    </a:lnTo>
                    <a:lnTo>
                      <a:pt x="1" y="2"/>
                    </a:lnTo>
                    <a:lnTo>
                      <a:pt x="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57" name="Freeform 810"/>
              <p:cNvSpPr>
                <a:spLocks/>
              </p:cNvSpPr>
              <p:nvPr/>
            </p:nvSpPr>
            <p:spPr bwMode="auto">
              <a:xfrm>
                <a:off x="9284803" y="1979364"/>
                <a:ext cx="22095" cy="22094"/>
              </a:xfrm>
              <a:custGeom>
                <a:avLst/>
                <a:gdLst>
                  <a:gd name="T0" fmla="*/ 432 w 2"/>
                  <a:gd name="T1" fmla="*/ 0 h 2"/>
                  <a:gd name="T2" fmla="*/ 0 w 2"/>
                  <a:gd name="T3" fmla="*/ 432 h 2"/>
                  <a:gd name="T4" fmla="*/ 0 w 2"/>
                  <a:gd name="T5" fmla="*/ 432 h 2"/>
                  <a:gd name="T6" fmla="*/ 0 w 2"/>
                  <a:gd name="T7" fmla="*/ 216 h 2"/>
                  <a:gd name="T8" fmla="*/ 0 w 2"/>
                  <a:gd name="T9" fmla="*/ 0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0" y="2"/>
                    </a:lnTo>
                    <a:lnTo>
                      <a:pt x="0" y="1"/>
                    </a:lnTo>
                    <a:lnTo>
                      <a:pt x="0" y="0"/>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58" name="Freeform 811"/>
              <p:cNvSpPr>
                <a:spLocks/>
              </p:cNvSpPr>
              <p:nvPr/>
            </p:nvSpPr>
            <p:spPr bwMode="auto">
              <a:xfrm>
                <a:off x="9284803" y="1979364"/>
                <a:ext cx="22095" cy="22094"/>
              </a:xfrm>
              <a:custGeom>
                <a:avLst/>
                <a:gdLst>
                  <a:gd name="T0" fmla="*/ 432 w 2"/>
                  <a:gd name="T1" fmla="*/ 0 h 2"/>
                  <a:gd name="T2" fmla="*/ 0 w 2"/>
                  <a:gd name="T3" fmla="*/ 432 h 2"/>
                  <a:gd name="T4" fmla="*/ 0 w 2"/>
                  <a:gd name="T5" fmla="*/ 432 h 2"/>
                  <a:gd name="T6" fmla="*/ 0 w 2"/>
                  <a:gd name="T7" fmla="*/ 216 h 2"/>
                  <a:gd name="T8" fmla="*/ 0 w 2"/>
                  <a:gd name="T9" fmla="*/ 0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0" y="2"/>
                    </a:lnTo>
                    <a:lnTo>
                      <a:pt x="0" y="1"/>
                    </a:lnTo>
                    <a:lnTo>
                      <a:pt x="0" y="0"/>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59" name="Freeform 812"/>
              <p:cNvSpPr>
                <a:spLocks/>
              </p:cNvSpPr>
              <p:nvPr/>
            </p:nvSpPr>
            <p:spPr bwMode="auto">
              <a:xfrm>
                <a:off x="9119089" y="2023551"/>
                <a:ext cx="33143" cy="22094"/>
              </a:xfrm>
              <a:custGeom>
                <a:avLst/>
                <a:gdLst>
                  <a:gd name="T0" fmla="*/ 648 w 3"/>
                  <a:gd name="T1" fmla="*/ 0 h 2"/>
                  <a:gd name="T2" fmla="*/ 432 w 3"/>
                  <a:gd name="T3" fmla="*/ 216 h 2"/>
                  <a:gd name="T4" fmla="*/ 216 w 3"/>
                  <a:gd name="T5" fmla="*/ 432 h 2"/>
                  <a:gd name="T6" fmla="*/ 0 w 3"/>
                  <a:gd name="T7" fmla="*/ 432 h 2"/>
                  <a:gd name="T8" fmla="*/ 0 w 3"/>
                  <a:gd name="T9" fmla="*/ 216 h 2"/>
                  <a:gd name="T10" fmla="*/ 432 w 3"/>
                  <a:gd name="T11" fmla="*/ 0 h 2"/>
                  <a:gd name="T12" fmla="*/ 432 w 3"/>
                  <a:gd name="T13" fmla="*/ 0 h 2"/>
                  <a:gd name="T14" fmla="*/ 648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2" y="1"/>
                    </a:lnTo>
                    <a:lnTo>
                      <a:pt x="1" y="2"/>
                    </a:lnTo>
                    <a:lnTo>
                      <a:pt x="0" y="2"/>
                    </a:lnTo>
                    <a:lnTo>
                      <a:pt x="0" y="1"/>
                    </a:lnTo>
                    <a:lnTo>
                      <a:pt x="2"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60" name="Freeform 813"/>
              <p:cNvSpPr>
                <a:spLocks/>
              </p:cNvSpPr>
              <p:nvPr/>
            </p:nvSpPr>
            <p:spPr bwMode="auto">
              <a:xfrm>
                <a:off x="9119089" y="2023551"/>
                <a:ext cx="33143" cy="22094"/>
              </a:xfrm>
              <a:custGeom>
                <a:avLst/>
                <a:gdLst>
                  <a:gd name="T0" fmla="*/ 648 w 3"/>
                  <a:gd name="T1" fmla="*/ 0 h 2"/>
                  <a:gd name="T2" fmla="*/ 432 w 3"/>
                  <a:gd name="T3" fmla="*/ 216 h 2"/>
                  <a:gd name="T4" fmla="*/ 216 w 3"/>
                  <a:gd name="T5" fmla="*/ 432 h 2"/>
                  <a:gd name="T6" fmla="*/ 0 w 3"/>
                  <a:gd name="T7" fmla="*/ 432 h 2"/>
                  <a:gd name="T8" fmla="*/ 0 w 3"/>
                  <a:gd name="T9" fmla="*/ 216 h 2"/>
                  <a:gd name="T10" fmla="*/ 432 w 3"/>
                  <a:gd name="T11" fmla="*/ 0 h 2"/>
                  <a:gd name="T12" fmla="*/ 432 w 3"/>
                  <a:gd name="T13" fmla="*/ 0 h 2"/>
                  <a:gd name="T14" fmla="*/ 648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2" y="1"/>
                    </a:lnTo>
                    <a:lnTo>
                      <a:pt x="1" y="2"/>
                    </a:lnTo>
                    <a:lnTo>
                      <a:pt x="0" y="2"/>
                    </a:lnTo>
                    <a:lnTo>
                      <a:pt x="0" y="1"/>
                    </a:lnTo>
                    <a:lnTo>
                      <a:pt x="2"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61" name="Freeform 814"/>
              <p:cNvSpPr>
                <a:spLocks/>
              </p:cNvSpPr>
              <p:nvPr/>
            </p:nvSpPr>
            <p:spPr bwMode="auto">
              <a:xfrm>
                <a:off x="9141184" y="2034598"/>
                <a:ext cx="22095" cy="11047"/>
              </a:xfrm>
              <a:custGeom>
                <a:avLst/>
                <a:gdLst>
                  <a:gd name="T0" fmla="*/ 0 w 2"/>
                  <a:gd name="T1" fmla="*/ 216 h 1"/>
                  <a:gd name="T2" fmla="*/ 216 w 2"/>
                  <a:gd name="T3" fmla="*/ 0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2"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62" name="Freeform 815"/>
              <p:cNvSpPr>
                <a:spLocks/>
              </p:cNvSpPr>
              <p:nvPr/>
            </p:nvSpPr>
            <p:spPr bwMode="auto">
              <a:xfrm>
                <a:off x="9141184" y="2034598"/>
                <a:ext cx="22095" cy="11047"/>
              </a:xfrm>
              <a:custGeom>
                <a:avLst/>
                <a:gdLst>
                  <a:gd name="T0" fmla="*/ 0 w 2"/>
                  <a:gd name="T1" fmla="*/ 216 h 1"/>
                  <a:gd name="T2" fmla="*/ 216 w 2"/>
                  <a:gd name="T3" fmla="*/ 0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2"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63" name="Freeform 816"/>
              <p:cNvSpPr>
                <a:spLocks/>
              </p:cNvSpPr>
              <p:nvPr/>
            </p:nvSpPr>
            <p:spPr bwMode="auto">
              <a:xfrm>
                <a:off x="9041756" y="2045645"/>
                <a:ext cx="22095" cy="11047"/>
              </a:xfrm>
              <a:custGeom>
                <a:avLst/>
                <a:gdLst>
                  <a:gd name="T0" fmla="*/ 0 w 2"/>
                  <a:gd name="T1" fmla="*/ 0 h 1"/>
                  <a:gd name="T2" fmla="*/ 216 w 2"/>
                  <a:gd name="T3" fmla="*/ 0 h 1"/>
                  <a:gd name="T4" fmla="*/ 432 w 2"/>
                  <a:gd name="T5" fmla="*/ 0 h 1"/>
                  <a:gd name="T6" fmla="*/ 432 w 2"/>
                  <a:gd name="T7" fmla="*/ 216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64" name="Freeform 817"/>
              <p:cNvSpPr>
                <a:spLocks/>
              </p:cNvSpPr>
              <p:nvPr/>
            </p:nvSpPr>
            <p:spPr bwMode="auto">
              <a:xfrm>
                <a:off x="9041756" y="2045645"/>
                <a:ext cx="22095" cy="11047"/>
              </a:xfrm>
              <a:custGeom>
                <a:avLst/>
                <a:gdLst>
                  <a:gd name="T0" fmla="*/ 0 w 2"/>
                  <a:gd name="T1" fmla="*/ 0 h 1"/>
                  <a:gd name="T2" fmla="*/ 216 w 2"/>
                  <a:gd name="T3" fmla="*/ 0 h 1"/>
                  <a:gd name="T4" fmla="*/ 432 w 2"/>
                  <a:gd name="T5" fmla="*/ 0 h 1"/>
                  <a:gd name="T6" fmla="*/ 432 w 2"/>
                  <a:gd name="T7" fmla="*/ 216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65" name="Freeform 818"/>
              <p:cNvSpPr>
                <a:spLocks/>
              </p:cNvSpPr>
              <p:nvPr/>
            </p:nvSpPr>
            <p:spPr bwMode="auto">
              <a:xfrm>
                <a:off x="9074899" y="2045645"/>
                <a:ext cx="11048" cy="11047"/>
              </a:xfrm>
              <a:custGeom>
                <a:avLst/>
                <a:gdLst>
                  <a:gd name="T0" fmla="*/ 0 w 1"/>
                  <a:gd name="T1" fmla="*/ 0 h 1"/>
                  <a:gd name="T2" fmla="*/ 0 w 1"/>
                  <a:gd name="T3" fmla="*/ 216 h 1"/>
                  <a:gd name="T4" fmla="*/ 0 w 1"/>
                  <a:gd name="T5" fmla="*/ 216 h 1"/>
                  <a:gd name="T6" fmla="*/ 0 w 1"/>
                  <a:gd name="T7" fmla="*/ 216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66" name="Freeform 819"/>
              <p:cNvSpPr>
                <a:spLocks/>
              </p:cNvSpPr>
              <p:nvPr/>
            </p:nvSpPr>
            <p:spPr bwMode="auto">
              <a:xfrm>
                <a:off x="9074899" y="2045645"/>
                <a:ext cx="11048" cy="11047"/>
              </a:xfrm>
              <a:custGeom>
                <a:avLst/>
                <a:gdLst>
                  <a:gd name="T0" fmla="*/ 0 w 1"/>
                  <a:gd name="T1" fmla="*/ 0 h 1"/>
                  <a:gd name="T2" fmla="*/ 0 w 1"/>
                  <a:gd name="T3" fmla="*/ 216 h 1"/>
                  <a:gd name="T4" fmla="*/ 0 w 1"/>
                  <a:gd name="T5" fmla="*/ 216 h 1"/>
                  <a:gd name="T6" fmla="*/ 0 w 1"/>
                  <a:gd name="T7" fmla="*/ 216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67" name="Freeform 820"/>
              <p:cNvSpPr>
                <a:spLocks/>
              </p:cNvSpPr>
              <p:nvPr/>
            </p:nvSpPr>
            <p:spPr bwMode="auto">
              <a:xfrm>
                <a:off x="8964423" y="2045645"/>
                <a:ext cx="22095" cy="22094"/>
              </a:xfrm>
              <a:custGeom>
                <a:avLst/>
                <a:gdLst>
                  <a:gd name="T0" fmla="*/ 216 w 2"/>
                  <a:gd name="T1" fmla="*/ 0 h 2"/>
                  <a:gd name="T2" fmla="*/ 432 w 2"/>
                  <a:gd name="T3" fmla="*/ 216 h 2"/>
                  <a:gd name="T4" fmla="*/ 216 w 2"/>
                  <a:gd name="T5" fmla="*/ 432 h 2"/>
                  <a:gd name="T6" fmla="*/ 0 w 2"/>
                  <a:gd name="T7" fmla="*/ 216 h 2"/>
                  <a:gd name="T8" fmla="*/ 0 w 2"/>
                  <a:gd name="T9" fmla="*/ 0 h 2"/>
                  <a:gd name="T10" fmla="*/ 216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0"/>
                    </a:moveTo>
                    <a:lnTo>
                      <a:pt x="2" y="1"/>
                    </a:lnTo>
                    <a:lnTo>
                      <a:pt x="1" y="2"/>
                    </a:lnTo>
                    <a:lnTo>
                      <a:pt x="0"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68" name="Freeform 821"/>
              <p:cNvSpPr>
                <a:spLocks/>
              </p:cNvSpPr>
              <p:nvPr/>
            </p:nvSpPr>
            <p:spPr bwMode="auto">
              <a:xfrm>
                <a:off x="8964423" y="2045645"/>
                <a:ext cx="22095" cy="22094"/>
              </a:xfrm>
              <a:custGeom>
                <a:avLst/>
                <a:gdLst>
                  <a:gd name="T0" fmla="*/ 216 w 2"/>
                  <a:gd name="T1" fmla="*/ 0 h 2"/>
                  <a:gd name="T2" fmla="*/ 432 w 2"/>
                  <a:gd name="T3" fmla="*/ 216 h 2"/>
                  <a:gd name="T4" fmla="*/ 216 w 2"/>
                  <a:gd name="T5" fmla="*/ 432 h 2"/>
                  <a:gd name="T6" fmla="*/ 0 w 2"/>
                  <a:gd name="T7" fmla="*/ 216 h 2"/>
                  <a:gd name="T8" fmla="*/ 0 w 2"/>
                  <a:gd name="T9" fmla="*/ 0 h 2"/>
                  <a:gd name="T10" fmla="*/ 216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0"/>
                    </a:moveTo>
                    <a:lnTo>
                      <a:pt x="2" y="1"/>
                    </a:lnTo>
                    <a:lnTo>
                      <a:pt x="1" y="2"/>
                    </a:lnTo>
                    <a:lnTo>
                      <a:pt x="0"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69" name="Freeform 822"/>
              <p:cNvSpPr>
                <a:spLocks/>
              </p:cNvSpPr>
              <p:nvPr/>
            </p:nvSpPr>
            <p:spPr bwMode="auto">
              <a:xfrm>
                <a:off x="8920232" y="2023551"/>
                <a:ext cx="22095" cy="22094"/>
              </a:xfrm>
              <a:custGeom>
                <a:avLst/>
                <a:gdLst>
                  <a:gd name="T0" fmla="*/ 216 w 2"/>
                  <a:gd name="T1" fmla="*/ 0 h 2"/>
                  <a:gd name="T2" fmla="*/ 432 w 2"/>
                  <a:gd name="T3" fmla="*/ 216 h 2"/>
                  <a:gd name="T4" fmla="*/ 432 w 2"/>
                  <a:gd name="T5" fmla="*/ 216 h 2"/>
                  <a:gd name="T6" fmla="*/ 216 w 2"/>
                  <a:gd name="T7" fmla="*/ 432 h 2"/>
                  <a:gd name="T8" fmla="*/ 0 w 2"/>
                  <a:gd name="T9" fmla="*/ 216 h 2"/>
                  <a:gd name="T10" fmla="*/ 216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2" y="1"/>
                    </a:lnTo>
                    <a:lnTo>
                      <a:pt x="1" y="2"/>
                    </a:lnTo>
                    <a:lnTo>
                      <a:pt x="0" y="1"/>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70" name="Freeform 823"/>
              <p:cNvSpPr>
                <a:spLocks/>
              </p:cNvSpPr>
              <p:nvPr/>
            </p:nvSpPr>
            <p:spPr bwMode="auto">
              <a:xfrm>
                <a:off x="8920232" y="2023551"/>
                <a:ext cx="22095" cy="22094"/>
              </a:xfrm>
              <a:custGeom>
                <a:avLst/>
                <a:gdLst>
                  <a:gd name="T0" fmla="*/ 216 w 2"/>
                  <a:gd name="T1" fmla="*/ 0 h 2"/>
                  <a:gd name="T2" fmla="*/ 432 w 2"/>
                  <a:gd name="T3" fmla="*/ 216 h 2"/>
                  <a:gd name="T4" fmla="*/ 432 w 2"/>
                  <a:gd name="T5" fmla="*/ 216 h 2"/>
                  <a:gd name="T6" fmla="*/ 216 w 2"/>
                  <a:gd name="T7" fmla="*/ 432 h 2"/>
                  <a:gd name="T8" fmla="*/ 0 w 2"/>
                  <a:gd name="T9" fmla="*/ 216 h 2"/>
                  <a:gd name="T10" fmla="*/ 216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2" y="1"/>
                    </a:lnTo>
                    <a:lnTo>
                      <a:pt x="1" y="2"/>
                    </a:lnTo>
                    <a:lnTo>
                      <a:pt x="0" y="1"/>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71" name="Freeform 824"/>
              <p:cNvSpPr>
                <a:spLocks/>
              </p:cNvSpPr>
              <p:nvPr/>
            </p:nvSpPr>
            <p:spPr bwMode="auto">
              <a:xfrm>
                <a:off x="8798709" y="1990410"/>
                <a:ext cx="22095" cy="22094"/>
              </a:xfrm>
              <a:custGeom>
                <a:avLst/>
                <a:gdLst>
                  <a:gd name="T0" fmla="*/ 0 w 2"/>
                  <a:gd name="T1" fmla="*/ 0 h 2"/>
                  <a:gd name="T2" fmla="*/ 432 w 2"/>
                  <a:gd name="T3" fmla="*/ 216 h 2"/>
                  <a:gd name="T4" fmla="*/ 432 w 2"/>
                  <a:gd name="T5" fmla="*/ 216 h 2"/>
                  <a:gd name="T6" fmla="*/ 432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1"/>
                    </a:lnTo>
                    <a:lnTo>
                      <a:pt x="2"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72" name="Freeform 825"/>
              <p:cNvSpPr>
                <a:spLocks/>
              </p:cNvSpPr>
              <p:nvPr/>
            </p:nvSpPr>
            <p:spPr bwMode="auto">
              <a:xfrm>
                <a:off x="8798709" y="1990410"/>
                <a:ext cx="22095" cy="22094"/>
              </a:xfrm>
              <a:custGeom>
                <a:avLst/>
                <a:gdLst>
                  <a:gd name="T0" fmla="*/ 0 w 2"/>
                  <a:gd name="T1" fmla="*/ 0 h 2"/>
                  <a:gd name="T2" fmla="*/ 432 w 2"/>
                  <a:gd name="T3" fmla="*/ 216 h 2"/>
                  <a:gd name="T4" fmla="*/ 432 w 2"/>
                  <a:gd name="T5" fmla="*/ 216 h 2"/>
                  <a:gd name="T6" fmla="*/ 432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1"/>
                    </a:lnTo>
                    <a:lnTo>
                      <a:pt x="2"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73" name="Freeform 826"/>
              <p:cNvSpPr>
                <a:spLocks/>
              </p:cNvSpPr>
              <p:nvPr/>
            </p:nvSpPr>
            <p:spPr bwMode="auto">
              <a:xfrm>
                <a:off x="8820804" y="2012504"/>
                <a:ext cx="22095" cy="11047"/>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74" name="Freeform 827"/>
              <p:cNvSpPr>
                <a:spLocks/>
              </p:cNvSpPr>
              <p:nvPr/>
            </p:nvSpPr>
            <p:spPr bwMode="auto">
              <a:xfrm>
                <a:off x="8820804" y="2012504"/>
                <a:ext cx="22095" cy="11047"/>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75" name="Freeform 828"/>
              <p:cNvSpPr>
                <a:spLocks/>
              </p:cNvSpPr>
              <p:nvPr/>
            </p:nvSpPr>
            <p:spPr bwMode="auto">
              <a:xfrm>
                <a:off x="9317946" y="1659003"/>
                <a:ext cx="44190" cy="33141"/>
              </a:xfrm>
              <a:custGeom>
                <a:avLst/>
                <a:gdLst>
                  <a:gd name="T0" fmla="*/ 432 w 4"/>
                  <a:gd name="T1" fmla="*/ 0 h 3"/>
                  <a:gd name="T2" fmla="*/ 864 w 4"/>
                  <a:gd name="T3" fmla="*/ 0 h 3"/>
                  <a:gd name="T4" fmla="*/ 864 w 4"/>
                  <a:gd name="T5" fmla="*/ 432 h 3"/>
                  <a:gd name="T6" fmla="*/ 648 w 4"/>
                  <a:gd name="T7" fmla="*/ 432 h 3"/>
                  <a:gd name="T8" fmla="*/ 432 w 4"/>
                  <a:gd name="T9" fmla="*/ 648 h 3"/>
                  <a:gd name="T10" fmla="*/ 216 w 4"/>
                  <a:gd name="T11" fmla="*/ 432 h 3"/>
                  <a:gd name="T12" fmla="*/ 0 w 4"/>
                  <a:gd name="T13" fmla="*/ 216 h 3"/>
                  <a:gd name="T14" fmla="*/ 0 w 4"/>
                  <a:gd name="T15" fmla="*/ 0 h 3"/>
                  <a:gd name="T16" fmla="*/ 216 w 4"/>
                  <a:gd name="T17" fmla="*/ 0 h 3"/>
                  <a:gd name="T18" fmla="*/ 432 w 4"/>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0"/>
                    </a:moveTo>
                    <a:lnTo>
                      <a:pt x="4" y="0"/>
                    </a:lnTo>
                    <a:lnTo>
                      <a:pt x="4" y="2"/>
                    </a:lnTo>
                    <a:lnTo>
                      <a:pt x="3" y="2"/>
                    </a:lnTo>
                    <a:lnTo>
                      <a:pt x="2" y="3"/>
                    </a:lnTo>
                    <a:lnTo>
                      <a:pt x="1" y="2"/>
                    </a:lnTo>
                    <a:lnTo>
                      <a:pt x="0" y="1"/>
                    </a:lnTo>
                    <a:lnTo>
                      <a:pt x="0" y="0"/>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76" name="Freeform 829"/>
              <p:cNvSpPr>
                <a:spLocks/>
              </p:cNvSpPr>
              <p:nvPr/>
            </p:nvSpPr>
            <p:spPr bwMode="auto">
              <a:xfrm>
                <a:off x="9317946" y="1659003"/>
                <a:ext cx="44190" cy="33141"/>
              </a:xfrm>
              <a:custGeom>
                <a:avLst/>
                <a:gdLst>
                  <a:gd name="T0" fmla="*/ 432 w 4"/>
                  <a:gd name="T1" fmla="*/ 0 h 3"/>
                  <a:gd name="T2" fmla="*/ 864 w 4"/>
                  <a:gd name="T3" fmla="*/ 0 h 3"/>
                  <a:gd name="T4" fmla="*/ 864 w 4"/>
                  <a:gd name="T5" fmla="*/ 432 h 3"/>
                  <a:gd name="T6" fmla="*/ 648 w 4"/>
                  <a:gd name="T7" fmla="*/ 432 h 3"/>
                  <a:gd name="T8" fmla="*/ 432 w 4"/>
                  <a:gd name="T9" fmla="*/ 648 h 3"/>
                  <a:gd name="T10" fmla="*/ 216 w 4"/>
                  <a:gd name="T11" fmla="*/ 432 h 3"/>
                  <a:gd name="T12" fmla="*/ 0 w 4"/>
                  <a:gd name="T13" fmla="*/ 216 h 3"/>
                  <a:gd name="T14" fmla="*/ 0 w 4"/>
                  <a:gd name="T15" fmla="*/ 0 h 3"/>
                  <a:gd name="T16" fmla="*/ 216 w 4"/>
                  <a:gd name="T17" fmla="*/ 0 h 3"/>
                  <a:gd name="T18" fmla="*/ 432 w 4"/>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0"/>
                    </a:moveTo>
                    <a:lnTo>
                      <a:pt x="4" y="0"/>
                    </a:lnTo>
                    <a:lnTo>
                      <a:pt x="4" y="2"/>
                    </a:lnTo>
                    <a:lnTo>
                      <a:pt x="3" y="2"/>
                    </a:lnTo>
                    <a:lnTo>
                      <a:pt x="2" y="3"/>
                    </a:lnTo>
                    <a:lnTo>
                      <a:pt x="1" y="2"/>
                    </a:lnTo>
                    <a:lnTo>
                      <a:pt x="0" y="1"/>
                    </a:lnTo>
                    <a:lnTo>
                      <a:pt x="0" y="0"/>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77" name="Freeform 830"/>
              <p:cNvSpPr>
                <a:spLocks/>
              </p:cNvSpPr>
              <p:nvPr/>
            </p:nvSpPr>
            <p:spPr bwMode="auto">
              <a:xfrm>
                <a:off x="9196422" y="1482253"/>
                <a:ext cx="88381" cy="33141"/>
              </a:xfrm>
              <a:custGeom>
                <a:avLst/>
                <a:gdLst>
                  <a:gd name="T0" fmla="*/ 0 w 8"/>
                  <a:gd name="T1" fmla="*/ 0 h 3"/>
                  <a:gd name="T2" fmla="*/ 432 w 8"/>
                  <a:gd name="T3" fmla="*/ 0 h 3"/>
                  <a:gd name="T4" fmla="*/ 864 w 8"/>
                  <a:gd name="T5" fmla="*/ 0 h 3"/>
                  <a:gd name="T6" fmla="*/ 1512 w 8"/>
                  <a:gd name="T7" fmla="*/ 216 h 3"/>
                  <a:gd name="T8" fmla="*/ 1728 w 8"/>
                  <a:gd name="T9" fmla="*/ 216 h 3"/>
                  <a:gd name="T10" fmla="*/ 1728 w 8"/>
                  <a:gd name="T11" fmla="*/ 432 h 3"/>
                  <a:gd name="T12" fmla="*/ 1296 w 8"/>
                  <a:gd name="T13" fmla="*/ 432 h 3"/>
                  <a:gd name="T14" fmla="*/ 1080 w 8"/>
                  <a:gd name="T15" fmla="*/ 648 h 3"/>
                  <a:gd name="T16" fmla="*/ 648 w 8"/>
                  <a:gd name="T17" fmla="*/ 216 h 3"/>
                  <a:gd name="T18" fmla="*/ 216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7" y="1"/>
                    </a:lnTo>
                    <a:lnTo>
                      <a:pt x="8" y="1"/>
                    </a:lnTo>
                    <a:lnTo>
                      <a:pt x="8" y="2"/>
                    </a:lnTo>
                    <a:lnTo>
                      <a:pt x="6" y="2"/>
                    </a:lnTo>
                    <a:lnTo>
                      <a:pt x="5" y="3"/>
                    </a:lnTo>
                    <a:lnTo>
                      <a:pt x="3" y="1"/>
                    </a:lnTo>
                    <a:lnTo>
                      <a:pt x="1"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78" name="Freeform 831"/>
              <p:cNvSpPr>
                <a:spLocks/>
              </p:cNvSpPr>
              <p:nvPr/>
            </p:nvSpPr>
            <p:spPr bwMode="auto">
              <a:xfrm>
                <a:off x="9196422" y="1482253"/>
                <a:ext cx="88381" cy="33141"/>
              </a:xfrm>
              <a:custGeom>
                <a:avLst/>
                <a:gdLst>
                  <a:gd name="T0" fmla="*/ 0 w 8"/>
                  <a:gd name="T1" fmla="*/ 0 h 3"/>
                  <a:gd name="T2" fmla="*/ 432 w 8"/>
                  <a:gd name="T3" fmla="*/ 0 h 3"/>
                  <a:gd name="T4" fmla="*/ 864 w 8"/>
                  <a:gd name="T5" fmla="*/ 0 h 3"/>
                  <a:gd name="T6" fmla="*/ 1512 w 8"/>
                  <a:gd name="T7" fmla="*/ 216 h 3"/>
                  <a:gd name="T8" fmla="*/ 1728 w 8"/>
                  <a:gd name="T9" fmla="*/ 216 h 3"/>
                  <a:gd name="T10" fmla="*/ 1728 w 8"/>
                  <a:gd name="T11" fmla="*/ 432 h 3"/>
                  <a:gd name="T12" fmla="*/ 1296 w 8"/>
                  <a:gd name="T13" fmla="*/ 432 h 3"/>
                  <a:gd name="T14" fmla="*/ 1080 w 8"/>
                  <a:gd name="T15" fmla="*/ 648 h 3"/>
                  <a:gd name="T16" fmla="*/ 648 w 8"/>
                  <a:gd name="T17" fmla="*/ 216 h 3"/>
                  <a:gd name="T18" fmla="*/ 216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7" y="1"/>
                    </a:lnTo>
                    <a:lnTo>
                      <a:pt x="8" y="1"/>
                    </a:lnTo>
                    <a:lnTo>
                      <a:pt x="8" y="2"/>
                    </a:lnTo>
                    <a:lnTo>
                      <a:pt x="6" y="2"/>
                    </a:lnTo>
                    <a:lnTo>
                      <a:pt x="5" y="3"/>
                    </a:lnTo>
                    <a:lnTo>
                      <a:pt x="3" y="1"/>
                    </a:lnTo>
                    <a:lnTo>
                      <a:pt x="1"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79" name="Freeform 832"/>
              <p:cNvSpPr>
                <a:spLocks/>
              </p:cNvSpPr>
              <p:nvPr/>
            </p:nvSpPr>
            <p:spPr bwMode="auto">
              <a:xfrm>
                <a:off x="9483660" y="1890988"/>
                <a:ext cx="11048" cy="11047"/>
              </a:xfrm>
              <a:custGeom>
                <a:avLst/>
                <a:gdLst>
                  <a:gd name="T0" fmla="*/ 0 w 1"/>
                  <a:gd name="T1" fmla="*/ 216 h 1"/>
                  <a:gd name="T2" fmla="*/ 216 w 1"/>
                  <a:gd name="T3" fmla="*/ 216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80" name="Freeform 833"/>
              <p:cNvSpPr>
                <a:spLocks/>
              </p:cNvSpPr>
              <p:nvPr/>
            </p:nvSpPr>
            <p:spPr bwMode="auto">
              <a:xfrm>
                <a:off x="9483660" y="1890988"/>
                <a:ext cx="11048" cy="11047"/>
              </a:xfrm>
              <a:custGeom>
                <a:avLst/>
                <a:gdLst>
                  <a:gd name="T0" fmla="*/ 0 w 1"/>
                  <a:gd name="T1" fmla="*/ 216 h 1"/>
                  <a:gd name="T2" fmla="*/ 216 w 1"/>
                  <a:gd name="T3" fmla="*/ 216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81" name="Freeform 834"/>
              <p:cNvSpPr>
                <a:spLocks/>
              </p:cNvSpPr>
              <p:nvPr/>
            </p:nvSpPr>
            <p:spPr bwMode="auto">
              <a:xfrm>
                <a:off x="9505755" y="1902035"/>
                <a:ext cx="11048" cy="11047"/>
              </a:xfrm>
              <a:custGeom>
                <a:avLst/>
                <a:gdLst>
                  <a:gd name="T0" fmla="*/ 0 w 1"/>
                  <a:gd name="T1" fmla="*/ 216 h 1"/>
                  <a:gd name="T2" fmla="*/ 0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82" name="Freeform 835"/>
              <p:cNvSpPr>
                <a:spLocks/>
              </p:cNvSpPr>
              <p:nvPr/>
            </p:nvSpPr>
            <p:spPr bwMode="auto">
              <a:xfrm>
                <a:off x="3805190" y="1294456"/>
                <a:ext cx="276190" cy="187797"/>
              </a:xfrm>
              <a:custGeom>
                <a:avLst/>
                <a:gdLst>
                  <a:gd name="T0" fmla="*/ 3888 w 25"/>
                  <a:gd name="T1" fmla="*/ 0 h 17"/>
                  <a:gd name="T2" fmla="*/ 4320 w 25"/>
                  <a:gd name="T3" fmla="*/ 216 h 17"/>
                  <a:gd name="T4" fmla="*/ 4968 w 25"/>
                  <a:gd name="T5" fmla="*/ 0 h 17"/>
                  <a:gd name="T6" fmla="*/ 4752 w 25"/>
                  <a:gd name="T7" fmla="*/ 432 h 17"/>
                  <a:gd name="T8" fmla="*/ 4752 w 25"/>
                  <a:gd name="T9" fmla="*/ 864 h 17"/>
                  <a:gd name="T10" fmla="*/ 4968 w 25"/>
                  <a:gd name="T11" fmla="*/ 1080 h 17"/>
                  <a:gd name="T12" fmla="*/ 5400 w 25"/>
                  <a:gd name="T13" fmla="*/ 1512 h 17"/>
                  <a:gd name="T14" fmla="*/ 4752 w 25"/>
                  <a:gd name="T15" fmla="*/ 2376 h 17"/>
                  <a:gd name="T16" fmla="*/ 4104 w 25"/>
                  <a:gd name="T17" fmla="*/ 2808 h 17"/>
                  <a:gd name="T18" fmla="*/ 3456 w 25"/>
                  <a:gd name="T19" fmla="*/ 3240 h 17"/>
                  <a:gd name="T20" fmla="*/ 2160 w 25"/>
                  <a:gd name="T21" fmla="*/ 3672 h 17"/>
                  <a:gd name="T22" fmla="*/ 1080 w 25"/>
                  <a:gd name="T23" fmla="*/ 3024 h 17"/>
                  <a:gd name="T24" fmla="*/ 864 w 25"/>
                  <a:gd name="T25" fmla="*/ 2808 h 17"/>
                  <a:gd name="T26" fmla="*/ 1080 w 25"/>
                  <a:gd name="T27" fmla="*/ 2592 h 17"/>
                  <a:gd name="T28" fmla="*/ 864 w 25"/>
                  <a:gd name="T29" fmla="*/ 2160 h 17"/>
                  <a:gd name="T30" fmla="*/ 216 w 25"/>
                  <a:gd name="T31" fmla="*/ 2160 h 17"/>
                  <a:gd name="T32" fmla="*/ 432 w 25"/>
                  <a:gd name="T33" fmla="*/ 1728 h 17"/>
                  <a:gd name="T34" fmla="*/ 1296 w 25"/>
                  <a:gd name="T35" fmla="*/ 1728 h 17"/>
                  <a:gd name="T36" fmla="*/ 864 w 25"/>
                  <a:gd name="T37" fmla="*/ 1512 h 17"/>
                  <a:gd name="T38" fmla="*/ 864 w 25"/>
                  <a:gd name="T39" fmla="*/ 1080 h 17"/>
                  <a:gd name="T40" fmla="*/ 0 w 25"/>
                  <a:gd name="T41" fmla="*/ 1080 h 17"/>
                  <a:gd name="T42" fmla="*/ 432 w 25"/>
                  <a:gd name="T43" fmla="*/ 432 h 17"/>
                  <a:gd name="T44" fmla="*/ 648 w 25"/>
                  <a:gd name="T45" fmla="*/ 648 h 17"/>
                  <a:gd name="T46" fmla="*/ 648 w 25"/>
                  <a:gd name="T47" fmla="*/ 432 h 17"/>
                  <a:gd name="T48" fmla="*/ 864 w 25"/>
                  <a:gd name="T49" fmla="*/ 0 h 17"/>
                  <a:gd name="T50" fmla="*/ 1296 w 25"/>
                  <a:gd name="T51" fmla="*/ 648 h 17"/>
                  <a:gd name="T52" fmla="*/ 1512 w 25"/>
                  <a:gd name="T53" fmla="*/ 1296 h 17"/>
                  <a:gd name="T54" fmla="*/ 1512 w 25"/>
                  <a:gd name="T55" fmla="*/ 1080 h 17"/>
                  <a:gd name="T56" fmla="*/ 1944 w 25"/>
                  <a:gd name="T57" fmla="*/ 864 h 17"/>
                  <a:gd name="T58" fmla="*/ 1944 w 25"/>
                  <a:gd name="T59" fmla="*/ 648 h 17"/>
                  <a:gd name="T60" fmla="*/ 2376 w 25"/>
                  <a:gd name="T61" fmla="*/ 864 h 17"/>
                  <a:gd name="T62" fmla="*/ 2808 w 25"/>
                  <a:gd name="T63" fmla="*/ 432 h 17"/>
                  <a:gd name="T64" fmla="*/ 3024 w 25"/>
                  <a:gd name="T65" fmla="*/ 648 h 17"/>
                  <a:gd name="T66" fmla="*/ 3240 w 25"/>
                  <a:gd name="T67" fmla="*/ 432 h 17"/>
                  <a:gd name="T68" fmla="*/ 3888 w 25"/>
                  <a:gd name="T69" fmla="*/ 432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
                  <a:gd name="T106" fmla="*/ 0 h 17"/>
                  <a:gd name="T107" fmla="*/ 25 w 25"/>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 h="17">
                    <a:moveTo>
                      <a:pt x="18" y="2"/>
                    </a:moveTo>
                    <a:lnTo>
                      <a:pt x="18" y="0"/>
                    </a:lnTo>
                    <a:lnTo>
                      <a:pt x="20" y="0"/>
                    </a:lnTo>
                    <a:lnTo>
                      <a:pt x="20" y="1"/>
                    </a:lnTo>
                    <a:lnTo>
                      <a:pt x="22" y="1"/>
                    </a:lnTo>
                    <a:lnTo>
                      <a:pt x="23" y="0"/>
                    </a:lnTo>
                    <a:lnTo>
                      <a:pt x="23" y="1"/>
                    </a:lnTo>
                    <a:lnTo>
                      <a:pt x="22" y="2"/>
                    </a:lnTo>
                    <a:lnTo>
                      <a:pt x="22" y="3"/>
                    </a:lnTo>
                    <a:lnTo>
                      <a:pt x="22" y="4"/>
                    </a:lnTo>
                    <a:lnTo>
                      <a:pt x="23" y="4"/>
                    </a:lnTo>
                    <a:lnTo>
                      <a:pt x="23" y="5"/>
                    </a:lnTo>
                    <a:lnTo>
                      <a:pt x="24" y="5"/>
                    </a:lnTo>
                    <a:lnTo>
                      <a:pt x="25" y="7"/>
                    </a:lnTo>
                    <a:lnTo>
                      <a:pt x="24" y="9"/>
                    </a:lnTo>
                    <a:lnTo>
                      <a:pt x="22" y="11"/>
                    </a:lnTo>
                    <a:lnTo>
                      <a:pt x="21" y="12"/>
                    </a:lnTo>
                    <a:lnTo>
                      <a:pt x="19" y="13"/>
                    </a:lnTo>
                    <a:lnTo>
                      <a:pt x="18" y="14"/>
                    </a:lnTo>
                    <a:lnTo>
                      <a:pt x="16" y="15"/>
                    </a:lnTo>
                    <a:lnTo>
                      <a:pt x="14" y="16"/>
                    </a:lnTo>
                    <a:lnTo>
                      <a:pt x="10" y="17"/>
                    </a:lnTo>
                    <a:lnTo>
                      <a:pt x="7" y="15"/>
                    </a:lnTo>
                    <a:lnTo>
                      <a:pt x="5" y="14"/>
                    </a:lnTo>
                    <a:lnTo>
                      <a:pt x="3" y="14"/>
                    </a:lnTo>
                    <a:lnTo>
                      <a:pt x="4" y="13"/>
                    </a:lnTo>
                    <a:lnTo>
                      <a:pt x="5" y="13"/>
                    </a:lnTo>
                    <a:lnTo>
                      <a:pt x="5" y="12"/>
                    </a:lnTo>
                    <a:lnTo>
                      <a:pt x="4" y="10"/>
                    </a:lnTo>
                    <a:lnTo>
                      <a:pt x="3" y="9"/>
                    </a:lnTo>
                    <a:lnTo>
                      <a:pt x="1" y="10"/>
                    </a:lnTo>
                    <a:lnTo>
                      <a:pt x="1" y="9"/>
                    </a:lnTo>
                    <a:lnTo>
                      <a:pt x="2" y="8"/>
                    </a:lnTo>
                    <a:lnTo>
                      <a:pt x="4" y="8"/>
                    </a:lnTo>
                    <a:lnTo>
                      <a:pt x="6" y="8"/>
                    </a:lnTo>
                    <a:lnTo>
                      <a:pt x="4" y="7"/>
                    </a:lnTo>
                    <a:lnTo>
                      <a:pt x="5" y="6"/>
                    </a:lnTo>
                    <a:lnTo>
                      <a:pt x="4" y="5"/>
                    </a:lnTo>
                    <a:lnTo>
                      <a:pt x="1" y="5"/>
                    </a:lnTo>
                    <a:lnTo>
                      <a:pt x="0" y="5"/>
                    </a:lnTo>
                    <a:lnTo>
                      <a:pt x="2" y="2"/>
                    </a:lnTo>
                    <a:lnTo>
                      <a:pt x="3" y="3"/>
                    </a:lnTo>
                    <a:lnTo>
                      <a:pt x="4" y="3"/>
                    </a:lnTo>
                    <a:lnTo>
                      <a:pt x="3" y="2"/>
                    </a:lnTo>
                    <a:lnTo>
                      <a:pt x="2" y="0"/>
                    </a:lnTo>
                    <a:lnTo>
                      <a:pt x="4" y="0"/>
                    </a:lnTo>
                    <a:lnTo>
                      <a:pt x="6" y="2"/>
                    </a:lnTo>
                    <a:lnTo>
                      <a:pt x="6" y="3"/>
                    </a:lnTo>
                    <a:lnTo>
                      <a:pt x="6" y="6"/>
                    </a:lnTo>
                    <a:lnTo>
                      <a:pt x="7" y="6"/>
                    </a:lnTo>
                    <a:lnTo>
                      <a:pt x="8" y="6"/>
                    </a:lnTo>
                    <a:lnTo>
                      <a:pt x="7" y="5"/>
                    </a:lnTo>
                    <a:lnTo>
                      <a:pt x="9" y="5"/>
                    </a:lnTo>
                    <a:lnTo>
                      <a:pt x="9" y="4"/>
                    </a:lnTo>
                    <a:lnTo>
                      <a:pt x="8" y="3"/>
                    </a:lnTo>
                    <a:lnTo>
                      <a:pt x="9" y="3"/>
                    </a:lnTo>
                    <a:lnTo>
                      <a:pt x="10" y="3"/>
                    </a:lnTo>
                    <a:lnTo>
                      <a:pt x="11" y="4"/>
                    </a:lnTo>
                    <a:lnTo>
                      <a:pt x="11" y="3"/>
                    </a:lnTo>
                    <a:lnTo>
                      <a:pt x="13" y="2"/>
                    </a:lnTo>
                    <a:lnTo>
                      <a:pt x="13" y="3"/>
                    </a:lnTo>
                    <a:lnTo>
                      <a:pt x="14" y="3"/>
                    </a:lnTo>
                    <a:lnTo>
                      <a:pt x="14" y="2"/>
                    </a:lnTo>
                    <a:lnTo>
                      <a:pt x="15" y="2"/>
                    </a:lnTo>
                    <a:lnTo>
                      <a:pt x="16" y="3"/>
                    </a:lnTo>
                    <a:lnTo>
                      <a:pt x="18"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83" name="Freeform 836"/>
              <p:cNvSpPr>
                <a:spLocks/>
              </p:cNvSpPr>
              <p:nvPr/>
            </p:nvSpPr>
            <p:spPr bwMode="auto">
              <a:xfrm>
                <a:off x="3805190" y="1294456"/>
                <a:ext cx="276190" cy="187797"/>
              </a:xfrm>
              <a:custGeom>
                <a:avLst/>
                <a:gdLst>
                  <a:gd name="T0" fmla="*/ 3888 w 25"/>
                  <a:gd name="T1" fmla="*/ 0 h 17"/>
                  <a:gd name="T2" fmla="*/ 4320 w 25"/>
                  <a:gd name="T3" fmla="*/ 216 h 17"/>
                  <a:gd name="T4" fmla="*/ 4968 w 25"/>
                  <a:gd name="T5" fmla="*/ 0 h 17"/>
                  <a:gd name="T6" fmla="*/ 4752 w 25"/>
                  <a:gd name="T7" fmla="*/ 432 h 17"/>
                  <a:gd name="T8" fmla="*/ 4752 w 25"/>
                  <a:gd name="T9" fmla="*/ 864 h 17"/>
                  <a:gd name="T10" fmla="*/ 4968 w 25"/>
                  <a:gd name="T11" fmla="*/ 1080 h 17"/>
                  <a:gd name="T12" fmla="*/ 5400 w 25"/>
                  <a:gd name="T13" fmla="*/ 1512 h 17"/>
                  <a:gd name="T14" fmla="*/ 4752 w 25"/>
                  <a:gd name="T15" fmla="*/ 2376 h 17"/>
                  <a:gd name="T16" fmla="*/ 4104 w 25"/>
                  <a:gd name="T17" fmla="*/ 2808 h 17"/>
                  <a:gd name="T18" fmla="*/ 3456 w 25"/>
                  <a:gd name="T19" fmla="*/ 3240 h 17"/>
                  <a:gd name="T20" fmla="*/ 2160 w 25"/>
                  <a:gd name="T21" fmla="*/ 3672 h 17"/>
                  <a:gd name="T22" fmla="*/ 1080 w 25"/>
                  <a:gd name="T23" fmla="*/ 3024 h 17"/>
                  <a:gd name="T24" fmla="*/ 864 w 25"/>
                  <a:gd name="T25" fmla="*/ 2808 h 17"/>
                  <a:gd name="T26" fmla="*/ 1080 w 25"/>
                  <a:gd name="T27" fmla="*/ 2592 h 17"/>
                  <a:gd name="T28" fmla="*/ 864 w 25"/>
                  <a:gd name="T29" fmla="*/ 2160 h 17"/>
                  <a:gd name="T30" fmla="*/ 216 w 25"/>
                  <a:gd name="T31" fmla="*/ 2160 h 17"/>
                  <a:gd name="T32" fmla="*/ 432 w 25"/>
                  <a:gd name="T33" fmla="*/ 1728 h 17"/>
                  <a:gd name="T34" fmla="*/ 1296 w 25"/>
                  <a:gd name="T35" fmla="*/ 1728 h 17"/>
                  <a:gd name="T36" fmla="*/ 864 w 25"/>
                  <a:gd name="T37" fmla="*/ 1512 h 17"/>
                  <a:gd name="T38" fmla="*/ 864 w 25"/>
                  <a:gd name="T39" fmla="*/ 1080 h 17"/>
                  <a:gd name="T40" fmla="*/ 0 w 25"/>
                  <a:gd name="T41" fmla="*/ 1080 h 17"/>
                  <a:gd name="T42" fmla="*/ 432 w 25"/>
                  <a:gd name="T43" fmla="*/ 432 h 17"/>
                  <a:gd name="T44" fmla="*/ 648 w 25"/>
                  <a:gd name="T45" fmla="*/ 648 h 17"/>
                  <a:gd name="T46" fmla="*/ 648 w 25"/>
                  <a:gd name="T47" fmla="*/ 432 h 17"/>
                  <a:gd name="T48" fmla="*/ 864 w 25"/>
                  <a:gd name="T49" fmla="*/ 0 h 17"/>
                  <a:gd name="T50" fmla="*/ 1296 w 25"/>
                  <a:gd name="T51" fmla="*/ 648 h 17"/>
                  <a:gd name="T52" fmla="*/ 1512 w 25"/>
                  <a:gd name="T53" fmla="*/ 1296 h 17"/>
                  <a:gd name="T54" fmla="*/ 1512 w 25"/>
                  <a:gd name="T55" fmla="*/ 1080 h 17"/>
                  <a:gd name="T56" fmla="*/ 1944 w 25"/>
                  <a:gd name="T57" fmla="*/ 864 h 17"/>
                  <a:gd name="T58" fmla="*/ 1944 w 25"/>
                  <a:gd name="T59" fmla="*/ 648 h 17"/>
                  <a:gd name="T60" fmla="*/ 2376 w 25"/>
                  <a:gd name="T61" fmla="*/ 864 h 17"/>
                  <a:gd name="T62" fmla="*/ 2808 w 25"/>
                  <a:gd name="T63" fmla="*/ 432 h 17"/>
                  <a:gd name="T64" fmla="*/ 3024 w 25"/>
                  <a:gd name="T65" fmla="*/ 648 h 17"/>
                  <a:gd name="T66" fmla="*/ 3240 w 25"/>
                  <a:gd name="T67" fmla="*/ 432 h 17"/>
                  <a:gd name="T68" fmla="*/ 3888 w 25"/>
                  <a:gd name="T69" fmla="*/ 432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
                  <a:gd name="T106" fmla="*/ 0 h 17"/>
                  <a:gd name="T107" fmla="*/ 25 w 25"/>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 h="17">
                    <a:moveTo>
                      <a:pt x="18" y="2"/>
                    </a:moveTo>
                    <a:lnTo>
                      <a:pt x="18" y="0"/>
                    </a:lnTo>
                    <a:lnTo>
                      <a:pt x="20" y="0"/>
                    </a:lnTo>
                    <a:lnTo>
                      <a:pt x="20" y="1"/>
                    </a:lnTo>
                    <a:lnTo>
                      <a:pt x="22" y="1"/>
                    </a:lnTo>
                    <a:lnTo>
                      <a:pt x="23" y="0"/>
                    </a:lnTo>
                    <a:lnTo>
                      <a:pt x="23" y="1"/>
                    </a:lnTo>
                    <a:lnTo>
                      <a:pt x="22" y="2"/>
                    </a:lnTo>
                    <a:lnTo>
                      <a:pt x="22" y="3"/>
                    </a:lnTo>
                    <a:lnTo>
                      <a:pt x="22" y="4"/>
                    </a:lnTo>
                    <a:lnTo>
                      <a:pt x="23" y="4"/>
                    </a:lnTo>
                    <a:lnTo>
                      <a:pt x="23" y="5"/>
                    </a:lnTo>
                    <a:lnTo>
                      <a:pt x="24" y="5"/>
                    </a:lnTo>
                    <a:lnTo>
                      <a:pt x="25" y="7"/>
                    </a:lnTo>
                    <a:lnTo>
                      <a:pt x="24" y="9"/>
                    </a:lnTo>
                    <a:lnTo>
                      <a:pt x="22" y="11"/>
                    </a:lnTo>
                    <a:lnTo>
                      <a:pt x="21" y="12"/>
                    </a:lnTo>
                    <a:lnTo>
                      <a:pt x="19" y="13"/>
                    </a:lnTo>
                    <a:lnTo>
                      <a:pt x="18" y="14"/>
                    </a:lnTo>
                    <a:lnTo>
                      <a:pt x="16" y="15"/>
                    </a:lnTo>
                    <a:lnTo>
                      <a:pt x="14" y="16"/>
                    </a:lnTo>
                    <a:lnTo>
                      <a:pt x="10" y="17"/>
                    </a:lnTo>
                    <a:lnTo>
                      <a:pt x="7" y="15"/>
                    </a:lnTo>
                    <a:lnTo>
                      <a:pt x="5" y="14"/>
                    </a:lnTo>
                    <a:lnTo>
                      <a:pt x="3" y="14"/>
                    </a:lnTo>
                    <a:lnTo>
                      <a:pt x="4" y="13"/>
                    </a:lnTo>
                    <a:lnTo>
                      <a:pt x="5" y="13"/>
                    </a:lnTo>
                    <a:lnTo>
                      <a:pt x="5" y="12"/>
                    </a:lnTo>
                    <a:lnTo>
                      <a:pt x="4" y="10"/>
                    </a:lnTo>
                    <a:lnTo>
                      <a:pt x="3" y="9"/>
                    </a:lnTo>
                    <a:lnTo>
                      <a:pt x="1" y="10"/>
                    </a:lnTo>
                    <a:lnTo>
                      <a:pt x="1" y="9"/>
                    </a:lnTo>
                    <a:lnTo>
                      <a:pt x="2" y="8"/>
                    </a:lnTo>
                    <a:lnTo>
                      <a:pt x="4" y="8"/>
                    </a:lnTo>
                    <a:lnTo>
                      <a:pt x="6" y="8"/>
                    </a:lnTo>
                    <a:lnTo>
                      <a:pt x="4" y="7"/>
                    </a:lnTo>
                    <a:lnTo>
                      <a:pt x="5" y="6"/>
                    </a:lnTo>
                    <a:lnTo>
                      <a:pt x="4" y="5"/>
                    </a:lnTo>
                    <a:lnTo>
                      <a:pt x="1" y="5"/>
                    </a:lnTo>
                    <a:lnTo>
                      <a:pt x="0" y="5"/>
                    </a:lnTo>
                    <a:lnTo>
                      <a:pt x="2" y="2"/>
                    </a:lnTo>
                    <a:lnTo>
                      <a:pt x="3" y="3"/>
                    </a:lnTo>
                    <a:lnTo>
                      <a:pt x="4" y="3"/>
                    </a:lnTo>
                    <a:lnTo>
                      <a:pt x="3" y="2"/>
                    </a:lnTo>
                    <a:lnTo>
                      <a:pt x="2" y="0"/>
                    </a:lnTo>
                    <a:lnTo>
                      <a:pt x="4" y="0"/>
                    </a:lnTo>
                    <a:lnTo>
                      <a:pt x="6" y="2"/>
                    </a:lnTo>
                    <a:lnTo>
                      <a:pt x="6" y="3"/>
                    </a:lnTo>
                    <a:lnTo>
                      <a:pt x="6" y="6"/>
                    </a:lnTo>
                    <a:lnTo>
                      <a:pt x="7" y="6"/>
                    </a:lnTo>
                    <a:lnTo>
                      <a:pt x="8" y="6"/>
                    </a:lnTo>
                    <a:lnTo>
                      <a:pt x="7" y="5"/>
                    </a:lnTo>
                    <a:lnTo>
                      <a:pt x="9" y="5"/>
                    </a:lnTo>
                    <a:lnTo>
                      <a:pt x="9" y="4"/>
                    </a:lnTo>
                    <a:lnTo>
                      <a:pt x="8" y="3"/>
                    </a:lnTo>
                    <a:lnTo>
                      <a:pt x="9" y="3"/>
                    </a:lnTo>
                    <a:lnTo>
                      <a:pt x="10" y="3"/>
                    </a:lnTo>
                    <a:lnTo>
                      <a:pt x="11" y="4"/>
                    </a:lnTo>
                    <a:lnTo>
                      <a:pt x="11" y="3"/>
                    </a:lnTo>
                    <a:lnTo>
                      <a:pt x="13" y="2"/>
                    </a:lnTo>
                    <a:lnTo>
                      <a:pt x="13" y="3"/>
                    </a:lnTo>
                    <a:lnTo>
                      <a:pt x="14" y="3"/>
                    </a:lnTo>
                    <a:lnTo>
                      <a:pt x="14" y="2"/>
                    </a:lnTo>
                    <a:lnTo>
                      <a:pt x="15" y="2"/>
                    </a:lnTo>
                    <a:lnTo>
                      <a:pt x="16" y="3"/>
                    </a:lnTo>
                    <a:lnTo>
                      <a:pt x="18"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84" name="Freeform 837"/>
              <p:cNvSpPr>
                <a:spLocks/>
              </p:cNvSpPr>
              <p:nvPr/>
            </p:nvSpPr>
            <p:spPr bwMode="auto">
              <a:xfrm>
                <a:off x="5506522" y="2410193"/>
                <a:ext cx="99428" cy="77328"/>
              </a:xfrm>
              <a:custGeom>
                <a:avLst/>
                <a:gdLst>
                  <a:gd name="T0" fmla="*/ 1944 w 9"/>
                  <a:gd name="T1" fmla="*/ 1512 h 7"/>
                  <a:gd name="T2" fmla="*/ 1512 w 9"/>
                  <a:gd name="T3" fmla="*/ 1080 h 7"/>
                  <a:gd name="T4" fmla="*/ 1296 w 9"/>
                  <a:gd name="T5" fmla="*/ 648 h 7"/>
                  <a:gd name="T6" fmla="*/ 1080 w 9"/>
                  <a:gd name="T7" fmla="*/ 432 h 7"/>
                  <a:gd name="T8" fmla="*/ 648 w 9"/>
                  <a:gd name="T9" fmla="*/ 216 h 7"/>
                  <a:gd name="T10" fmla="*/ 0 w 9"/>
                  <a:gd name="T11" fmla="*/ 0 h 7"/>
                  <a:gd name="T12" fmla="*/ 432 w 9"/>
                  <a:gd name="T13" fmla="*/ 432 h 7"/>
                  <a:gd name="T14" fmla="*/ 432 w 9"/>
                  <a:gd name="T15" fmla="*/ 864 h 7"/>
                  <a:gd name="T16" fmla="*/ 864 w 9"/>
                  <a:gd name="T17" fmla="*/ 1080 h 7"/>
                  <a:gd name="T18" fmla="*/ 864 w 9"/>
                  <a:gd name="T19" fmla="*/ 1296 h 7"/>
                  <a:gd name="T20" fmla="*/ 1080 w 9"/>
                  <a:gd name="T21" fmla="*/ 1296 h 7"/>
                  <a:gd name="T22" fmla="*/ 1728 w 9"/>
                  <a:gd name="T23" fmla="*/ 1512 h 7"/>
                  <a:gd name="T24" fmla="*/ 1944 w 9"/>
                  <a:gd name="T25" fmla="*/ 1512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9" y="7"/>
                    </a:moveTo>
                    <a:lnTo>
                      <a:pt x="7" y="5"/>
                    </a:lnTo>
                    <a:lnTo>
                      <a:pt x="6" y="3"/>
                    </a:lnTo>
                    <a:lnTo>
                      <a:pt x="5" y="2"/>
                    </a:lnTo>
                    <a:lnTo>
                      <a:pt x="3" y="1"/>
                    </a:lnTo>
                    <a:lnTo>
                      <a:pt x="0" y="0"/>
                    </a:lnTo>
                    <a:lnTo>
                      <a:pt x="2" y="2"/>
                    </a:lnTo>
                    <a:lnTo>
                      <a:pt x="2" y="4"/>
                    </a:lnTo>
                    <a:lnTo>
                      <a:pt x="4" y="5"/>
                    </a:lnTo>
                    <a:lnTo>
                      <a:pt x="4" y="6"/>
                    </a:lnTo>
                    <a:lnTo>
                      <a:pt x="5" y="6"/>
                    </a:lnTo>
                    <a:lnTo>
                      <a:pt x="8" y="7"/>
                    </a:lnTo>
                    <a:lnTo>
                      <a:pt x="9"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85" name="Freeform 838"/>
              <p:cNvSpPr>
                <a:spLocks/>
              </p:cNvSpPr>
              <p:nvPr/>
            </p:nvSpPr>
            <p:spPr bwMode="auto">
              <a:xfrm>
                <a:off x="5506522" y="2410193"/>
                <a:ext cx="99428" cy="77328"/>
              </a:xfrm>
              <a:custGeom>
                <a:avLst/>
                <a:gdLst>
                  <a:gd name="T0" fmla="*/ 1944 w 9"/>
                  <a:gd name="T1" fmla="*/ 1512 h 7"/>
                  <a:gd name="T2" fmla="*/ 1512 w 9"/>
                  <a:gd name="T3" fmla="*/ 1080 h 7"/>
                  <a:gd name="T4" fmla="*/ 1296 w 9"/>
                  <a:gd name="T5" fmla="*/ 648 h 7"/>
                  <a:gd name="T6" fmla="*/ 1080 w 9"/>
                  <a:gd name="T7" fmla="*/ 432 h 7"/>
                  <a:gd name="T8" fmla="*/ 648 w 9"/>
                  <a:gd name="T9" fmla="*/ 216 h 7"/>
                  <a:gd name="T10" fmla="*/ 0 w 9"/>
                  <a:gd name="T11" fmla="*/ 0 h 7"/>
                  <a:gd name="T12" fmla="*/ 432 w 9"/>
                  <a:gd name="T13" fmla="*/ 432 h 7"/>
                  <a:gd name="T14" fmla="*/ 432 w 9"/>
                  <a:gd name="T15" fmla="*/ 864 h 7"/>
                  <a:gd name="T16" fmla="*/ 864 w 9"/>
                  <a:gd name="T17" fmla="*/ 1080 h 7"/>
                  <a:gd name="T18" fmla="*/ 864 w 9"/>
                  <a:gd name="T19" fmla="*/ 1296 h 7"/>
                  <a:gd name="T20" fmla="*/ 1080 w 9"/>
                  <a:gd name="T21" fmla="*/ 1296 h 7"/>
                  <a:gd name="T22" fmla="*/ 1728 w 9"/>
                  <a:gd name="T23" fmla="*/ 1512 h 7"/>
                  <a:gd name="T24" fmla="*/ 1944 w 9"/>
                  <a:gd name="T25" fmla="*/ 1512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9" y="7"/>
                    </a:moveTo>
                    <a:lnTo>
                      <a:pt x="7" y="5"/>
                    </a:lnTo>
                    <a:lnTo>
                      <a:pt x="6" y="3"/>
                    </a:lnTo>
                    <a:lnTo>
                      <a:pt x="5" y="2"/>
                    </a:lnTo>
                    <a:lnTo>
                      <a:pt x="3" y="1"/>
                    </a:lnTo>
                    <a:lnTo>
                      <a:pt x="0" y="0"/>
                    </a:lnTo>
                    <a:lnTo>
                      <a:pt x="2" y="2"/>
                    </a:lnTo>
                    <a:lnTo>
                      <a:pt x="2" y="4"/>
                    </a:lnTo>
                    <a:lnTo>
                      <a:pt x="4" y="5"/>
                    </a:lnTo>
                    <a:lnTo>
                      <a:pt x="4" y="6"/>
                    </a:lnTo>
                    <a:lnTo>
                      <a:pt x="5" y="6"/>
                    </a:lnTo>
                    <a:lnTo>
                      <a:pt x="8" y="7"/>
                    </a:lnTo>
                    <a:lnTo>
                      <a:pt x="9"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86" name="Freeform 839"/>
              <p:cNvSpPr>
                <a:spLocks/>
              </p:cNvSpPr>
              <p:nvPr/>
            </p:nvSpPr>
            <p:spPr bwMode="auto">
              <a:xfrm>
                <a:off x="5396046" y="2542756"/>
                <a:ext cx="154666" cy="132563"/>
              </a:xfrm>
              <a:custGeom>
                <a:avLst/>
                <a:gdLst>
                  <a:gd name="T0" fmla="*/ 0 w 14"/>
                  <a:gd name="T1" fmla="*/ 2592 h 12"/>
                  <a:gd name="T2" fmla="*/ 216 w 14"/>
                  <a:gd name="T3" fmla="*/ 2376 h 12"/>
                  <a:gd name="T4" fmla="*/ 1296 w 14"/>
                  <a:gd name="T5" fmla="*/ 1728 h 12"/>
                  <a:gd name="T6" fmla="*/ 1512 w 14"/>
                  <a:gd name="T7" fmla="*/ 1080 h 12"/>
                  <a:gd name="T8" fmla="*/ 1080 w 14"/>
                  <a:gd name="T9" fmla="*/ 648 h 12"/>
                  <a:gd name="T10" fmla="*/ 1728 w 14"/>
                  <a:gd name="T11" fmla="*/ 216 h 12"/>
                  <a:gd name="T12" fmla="*/ 2160 w 14"/>
                  <a:gd name="T13" fmla="*/ 0 h 12"/>
                  <a:gd name="T14" fmla="*/ 2592 w 14"/>
                  <a:gd name="T15" fmla="*/ 0 h 12"/>
                  <a:gd name="T16" fmla="*/ 2808 w 14"/>
                  <a:gd name="T17" fmla="*/ 216 h 12"/>
                  <a:gd name="T18" fmla="*/ 3024 w 14"/>
                  <a:gd name="T19" fmla="*/ 216 h 12"/>
                  <a:gd name="T20" fmla="*/ 0 w 14"/>
                  <a:gd name="T21" fmla="*/ 2592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12"/>
                  <a:gd name="T35" fmla="*/ 14 w 14"/>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12">
                    <a:moveTo>
                      <a:pt x="0" y="12"/>
                    </a:moveTo>
                    <a:lnTo>
                      <a:pt x="1" y="11"/>
                    </a:lnTo>
                    <a:lnTo>
                      <a:pt x="6" y="8"/>
                    </a:lnTo>
                    <a:lnTo>
                      <a:pt x="7" y="5"/>
                    </a:lnTo>
                    <a:lnTo>
                      <a:pt x="5" y="3"/>
                    </a:lnTo>
                    <a:lnTo>
                      <a:pt x="8" y="1"/>
                    </a:lnTo>
                    <a:lnTo>
                      <a:pt x="10" y="0"/>
                    </a:lnTo>
                    <a:lnTo>
                      <a:pt x="12" y="0"/>
                    </a:lnTo>
                    <a:lnTo>
                      <a:pt x="13" y="1"/>
                    </a:lnTo>
                    <a:lnTo>
                      <a:pt x="14" y="1"/>
                    </a:lnTo>
                    <a:lnTo>
                      <a:pt x="0" y="1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87" name="Freeform 840"/>
              <p:cNvSpPr>
                <a:spLocks/>
              </p:cNvSpPr>
              <p:nvPr/>
            </p:nvSpPr>
            <p:spPr bwMode="auto">
              <a:xfrm>
                <a:off x="5396046" y="2542756"/>
                <a:ext cx="154666" cy="132563"/>
              </a:xfrm>
              <a:custGeom>
                <a:avLst/>
                <a:gdLst>
                  <a:gd name="T0" fmla="*/ 0 w 14"/>
                  <a:gd name="T1" fmla="*/ 2592 h 12"/>
                  <a:gd name="T2" fmla="*/ 216 w 14"/>
                  <a:gd name="T3" fmla="*/ 2376 h 12"/>
                  <a:gd name="T4" fmla="*/ 1296 w 14"/>
                  <a:gd name="T5" fmla="*/ 1728 h 12"/>
                  <a:gd name="T6" fmla="*/ 1512 w 14"/>
                  <a:gd name="T7" fmla="*/ 1080 h 12"/>
                  <a:gd name="T8" fmla="*/ 1080 w 14"/>
                  <a:gd name="T9" fmla="*/ 648 h 12"/>
                  <a:gd name="T10" fmla="*/ 1728 w 14"/>
                  <a:gd name="T11" fmla="*/ 216 h 12"/>
                  <a:gd name="T12" fmla="*/ 2160 w 14"/>
                  <a:gd name="T13" fmla="*/ 0 h 12"/>
                  <a:gd name="T14" fmla="*/ 2592 w 14"/>
                  <a:gd name="T15" fmla="*/ 0 h 12"/>
                  <a:gd name="T16" fmla="*/ 2808 w 14"/>
                  <a:gd name="T17" fmla="*/ 216 h 12"/>
                  <a:gd name="T18" fmla="*/ 3024 w 14"/>
                  <a:gd name="T19" fmla="*/ 216 h 12"/>
                  <a:gd name="T20" fmla="*/ 0 w 14"/>
                  <a:gd name="T21" fmla="*/ 2592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12"/>
                  <a:gd name="T35" fmla="*/ 14 w 14"/>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12">
                    <a:moveTo>
                      <a:pt x="0" y="12"/>
                    </a:moveTo>
                    <a:lnTo>
                      <a:pt x="1" y="11"/>
                    </a:lnTo>
                    <a:lnTo>
                      <a:pt x="6" y="8"/>
                    </a:lnTo>
                    <a:lnTo>
                      <a:pt x="7" y="5"/>
                    </a:lnTo>
                    <a:lnTo>
                      <a:pt x="5" y="3"/>
                    </a:lnTo>
                    <a:lnTo>
                      <a:pt x="8" y="1"/>
                    </a:lnTo>
                    <a:lnTo>
                      <a:pt x="10" y="0"/>
                    </a:lnTo>
                    <a:lnTo>
                      <a:pt x="12" y="0"/>
                    </a:lnTo>
                    <a:lnTo>
                      <a:pt x="13" y="1"/>
                    </a:lnTo>
                    <a:lnTo>
                      <a:pt x="14" y="1"/>
                    </a:lnTo>
                    <a:lnTo>
                      <a:pt x="0" y="1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88" name="Freeform 841"/>
              <p:cNvSpPr>
                <a:spLocks/>
              </p:cNvSpPr>
              <p:nvPr/>
            </p:nvSpPr>
            <p:spPr bwMode="auto">
              <a:xfrm>
                <a:off x="5340808" y="2542756"/>
                <a:ext cx="143619" cy="44188"/>
              </a:xfrm>
              <a:custGeom>
                <a:avLst/>
                <a:gdLst>
                  <a:gd name="T0" fmla="*/ 0 w 13"/>
                  <a:gd name="T1" fmla="*/ 864 h 4"/>
                  <a:gd name="T2" fmla="*/ 0 w 13"/>
                  <a:gd name="T3" fmla="*/ 648 h 4"/>
                  <a:gd name="T4" fmla="*/ 864 w 13"/>
                  <a:gd name="T5" fmla="*/ 432 h 4"/>
                  <a:gd name="T6" fmla="*/ 1080 w 13"/>
                  <a:gd name="T7" fmla="*/ 432 h 4"/>
                  <a:gd name="T8" fmla="*/ 1728 w 13"/>
                  <a:gd name="T9" fmla="*/ 432 h 4"/>
                  <a:gd name="T10" fmla="*/ 2376 w 13"/>
                  <a:gd name="T11" fmla="*/ 216 h 4"/>
                  <a:gd name="T12" fmla="*/ 2808 w 13"/>
                  <a:gd name="T13" fmla="*/ 0 h 4"/>
                  <a:gd name="T14" fmla="*/ 2808 w 13"/>
                  <a:gd name="T15" fmla="*/ 216 h 4"/>
                  <a:gd name="T16" fmla="*/ 0 w 13"/>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4"/>
                  <a:gd name="T29" fmla="*/ 13 w 1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4">
                    <a:moveTo>
                      <a:pt x="0" y="4"/>
                    </a:moveTo>
                    <a:lnTo>
                      <a:pt x="0" y="3"/>
                    </a:lnTo>
                    <a:lnTo>
                      <a:pt x="4" y="2"/>
                    </a:lnTo>
                    <a:lnTo>
                      <a:pt x="5" y="2"/>
                    </a:lnTo>
                    <a:lnTo>
                      <a:pt x="8" y="2"/>
                    </a:lnTo>
                    <a:lnTo>
                      <a:pt x="11" y="1"/>
                    </a:lnTo>
                    <a:lnTo>
                      <a:pt x="13" y="0"/>
                    </a:lnTo>
                    <a:lnTo>
                      <a:pt x="13" y="1"/>
                    </a:lnTo>
                    <a:lnTo>
                      <a:pt x="0"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89" name="Freeform 842"/>
              <p:cNvSpPr>
                <a:spLocks/>
              </p:cNvSpPr>
              <p:nvPr/>
            </p:nvSpPr>
            <p:spPr bwMode="auto">
              <a:xfrm>
                <a:off x="5340808" y="2542756"/>
                <a:ext cx="143619" cy="44188"/>
              </a:xfrm>
              <a:custGeom>
                <a:avLst/>
                <a:gdLst>
                  <a:gd name="T0" fmla="*/ 0 w 13"/>
                  <a:gd name="T1" fmla="*/ 864 h 4"/>
                  <a:gd name="T2" fmla="*/ 0 w 13"/>
                  <a:gd name="T3" fmla="*/ 648 h 4"/>
                  <a:gd name="T4" fmla="*/ 864 w 13"/>
                  <a:gd name="T5" fmla="*/ 432 h 4"/>
                  <a:gd name="T6" fmla="*/ 1080 w 13"/>
                  <a:gd name="T7" fmla="*/ 432 h 4"/>
                  <a:gd name="T8" fmla="*/ 1728 w 13"/>
                  <a:gd name="T9" fmla="*/ 432 h 4"/>
                  <a:gd name="T10" fmla="*/ 2376 w 13"/>
                  <a:gd name="T11" fmla="*/ 216 h 4"/>
                  <a:gd name="T12" fmla="*/ 2808 w 13"/>
                  <a:gd name="T13" fmla="*/ 0 h 4"/>
                  <a:gd name="T14" fmla="*/ 2808 w 13"/>
                  <a:gd name="T15" fmla="*/ 216 h 4"/>
                  <a:gd name="T16" fmla="*/ 0 w 13"/>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4"/>
                  <a:gd name="T29" fmla="*/ 13 w 1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4">
                    <a:moveTo>
                      <a:pt x="0" y="4"/>
                    </a:moveTo>
                    <a:lnTo>
                      <a:pt x="0" y="3"/>
                    </a:lnTo>
                    <a:lnTo>
                      <a:pt x="4" y="2"/>
                    </a:lnTo>
                    <a:lnTo>
                      <a:pt x="5" y="2"/>
                    </a:lnTo>
                    <a:lnTo>
                      <a:pt x="8" y="2"/>
                    </a:lnTo>
                    <a:lnTo>
                      <a:pt x="11" y="1"/>
                    </a:lnTo>
                    <a:lnTo>
                      <a:pt x="13" y="0"/>
                    </a:lnTo>
                    <a:lnTo>
                      <a:pt x="13" y="1"/>
                    </a:lnTo>
                    <a:lnTo>
                      <a:pt x="0"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90" name="Freeform 843"/>
              <p:cNvSpPr>
                <a:spLocks/>
              </p:cNvSpPr>
              <p:nvPr/>
            </p:nvSpPr>
            <p:spPr bwMode="auto">
              <a:xfrm>
                <a:off x="5826902" y="2266583"/>
                <a:ext cx="441904" cy="287219"/>
              </a:xfrm>
              <a:custGeom>
                <a:avLst/>
                <a:gdLst>
                  <a:gd name="T0" fmla="*/ 6264 w 40"/>
                  <a:gd name="T1" fmla="*/ 5616 h 26"/>
                  <a:gd name="T2" fmla="*/ 6264 w 40"/>
                  <a:gd name="T3" fmla="*/ 5184 h 26"/>
                  <a:gd name="T4" fmla="*/ 6480 w 40"/>
                  <a:gd name="T5" fmla="*/ 4752 h 26"/>
                  <a:gd name="T6" fmla="*/ 6264 w 40"/>
                  <a:gd name="T7" fmla="*/ 4536 h 26"/>
                  <a:gd name="T8" fmla="*/ 6048 w 40"/>
                  <a:gd name="T9" fmla="*/ 3888 h 26"/>
                  <a:gd name="T10" fmla="*/ 6480 w 40"/>
                  <a:gd name="T11" fmla="*/ 3888 h 26"/>
                  <a:gd name="T12" fmla="*/ 6912 w 40"/>
                  <a:gd name="T13" fmla="*/ 3672 h 26"/>
                  <a:gd name="T14" fmla="*/ 6912 w 40"/>
                  <a:gd name="T15" fmla="*/ 3240 h 26"/>
                  <a:gd name="T16" fmla="*/ 7560 w 40"/>
                  <a:gd name="T17" fmla="*/ 3024 h 26"/>
                  <a:gd name="T18" fmla="*/ 7776 w 40"/>
                  <a:gd name="T19" fmla="*/ 3240 h 26"/>
                  <a:gd name="T20" fmla="*/ 7560 w 40"/>
                  <a:gd name="T21" fmla="*/ 3456 h 26"/>
                  <a:gd name="T22" fmla="*/ 7560 w 40"/>
                  <a:gd name="T23" fmla="*/ 3672 h 26"/>
                  <a:gd name="T24" fmla="*/ 7992 w 40"/>
                  <a:gd name="T25" fmla="*/ 3672 h 26"/>
                  <a:gd name="T26" fmla="*/ 8640 w 40"/>
                  <a:gd name="T27" fmla="*/ 3240 h 26"/>
                  <a:gd name="T28" fmla="*/ 8640 w 40"/>
                  <a:gd name="T29" fmla="*/ 3024 h 26"/>
                  <a:gd name="T30" fmla="*/ 8208 w 40"/>
                  <a:gd name="T31" fmla="*/ 3024 h 26"/>
                  <a:gd name="T32" fmla="*/ 7992 w 40"/>
                  <a:gd name="T33" fmla="*/ 2808 h 26"/>
                  <a:gd name="T34" fmla="*/ 7560 w 40"/>
                  <a:gd name="T35" fmla="*/ 2592 h 26"/>
                  <a:gd name="T36" fmla="*/ 7128 w 40"/>
                  <a:gd name="T37" fmla="*/ 2592 h 26"/>
                  <a:gd name="T38" fmla="*/ 7344 w 40"/>
                  <a:gd name="T39" fmla="*/ 2376 h 26"/>
                  <a:gd name="T40" fmla="*/ 7560 w 40"/>
                  <a:gd name="T41" fmla="*/ 2376 h 26"/>
                  <a:gd name="T42" fmla="*/ 7776 w 40"/>
                  <a:gd name="T43" fmla="*/ 2160 h 26"/>
                  <a:gd name="T44" fmla="*/ 7128 w 40"/>
                  <a:gd name="T45" fmla="*/ 2160 h 26"/>
                  <a:gd name="T46" fmla="*/ 6912 w 40"/>
                  <a:gd name="T47" fmla="*/ 2592 h 26"/>
                  <a:gd name="T48" fmla="*/ 6696 w 40"/>
                  <a:gd name="T49" fmla="*/ 2808 h 26"/>
                  <a:gd name="T50" fmla="*/ 6480 w 40"/>
                  <a:gd name="T51" fmla="*/ 3024 h 26"/>
                  <a:gd name="T52" fmla="*/ 6264 w 40"/>
                  <a:gd name="T53" fmla="*/ 3024 h 26"/>
                  <a:gd name="T54" fmla="*/ 6048 w 40"/>
                  <a:gd name="T55" fmla="*/ 3240 h 26"/>
                  <a:gd name="T56" fmla="*/ 5832 w 40"/>
                  <a:gd name="T57" fmla="*/ 2808 h 26"/>
                  <a:gd name="T58" fmla="*/ 5616 w 40"/>
                  <a:gd name="T59" fmla="*/ 2808 h 26"/>
                  <a:gd name="T60" fmla="*/ 5184 w 40"/>
                  <a:gd name="T61" fmla="*/ 1944 h 26"/>
                  <a:gd name="T62" fmla="*/ 4968 w 40"/>
                  <a:gd name="T63" fmla="*/ 2160 h 26"/>
                  <a:gd name="T64" fmla="*/ 4752 w 40"/>
                  <a:gd name="T65" fmla="*/ 1512 h 26"/>
                  <a:gd name="T66" fmla="*/ 4320 w 40"/>
                  <a:gd name="T67" fmla="*/ 1296 h 26"/>
                  <a:gd name="T68" fmla="*/ 4104 w 40"/>
                  <a:gd name="T69" fmla="*/ 1296 h 26"/>
                  <a:gd name="T70" fmla="*/ 3672 w 40"/>
                  <a:gd name="T71" fmla="*/ 1296 h 26"/>
                  <a:gd name="T72" fmla="*/ 3240 w 40"/>
                  <a:gd name="T73" fmla="*/ 1296 h 26"/>
                  <a:gd name="T74" fmla="*/ 2808 w 40"/>
                  <a:gd name="T75" fmla="*/ 864 h 26"/>
                  <a:gd name="T76" fmla="*/ 1512 w 40"/>
                  <a:gd name="T77" fmla="*/ 0 h 26"/>
                  <a:gd name="T78" fmla="*/ 0 w 40"/>
                  <a:gd name="T79" fmla="*/ 648 h 26"/>
                  <a:gd name="T80" fmla="*/ 216 w 40"/>
                  <a:gd name="T81" fmla="*/ 2592 h 26"/>
                  <a:gd name="T82" fmla="*/ 864 w 40"/>
                  <a:gd name="T83" fmla="*/ 2808 h 26"/>
                  <a:gd name="T84" fmla="*/ 1080 w 40"/>
                  <a:gd name="T85" fmla="*/ 2160 h 26"/>
                  <a:gd name="T86" fmla="*/ 1512 w 40"/>
                  <a:gd name="T87" fmla="*/ 1944 h 26"/>
                  <a:gd name="T88" fmla="*/ 1512 w 40"/>
                  <a:gd name="T89" fmla="*/ 2160 h 26"/>
                  <a:gd name="T90" fmla="*/ 1512 w 40"/>
                  <a:gd name="T91" fmla="*/ 1944 h 26"/>
                  <a:gd name="T92" fmla="*/ 1728 w 40"/>
                  <a:gd name="T93" fmla="*/ 1944 h 26"/>
                  <a:gd name="T94" fmla="*/ 2160 w 40"/>
                  <a:gd name="T95" fmla="*/ 2160 h 26"/>
                  <a:gd name="T96" fmla="*/ 2160 w 40"/>
                  <a:gd name="T97" fmla="*/ 2160 h 26"/>
                  <a:gd name="T98" fmla="*/ 2160 w 40"/>
                  <a:gd name="T99" fmla="*/ 2592 h 26"/>
                  <a:gd name="T100" fmla="*/ 2160 w 40"/>
                  <a:gd name="T101" fmla="*/ 2808 h 26"/>
                  <a:gd name="T102" fmla="*/ 2808 w 40"/>
                  <a:gd name="T103" fmla="*/ 3024 h 26"/>
                  <a:gd name="T104" fmla="*/ 3240 w 40"/>
                  <a:gd name="T105" fmla="*/ 3024 h 26"/>
                  <a:gd name="T106" fmla="*/ 3456 w 40"/>
                  <a:gd name="T107" fmla="*/ 3456 h 26"/>
                  <a:gd name="T108" fmla="*/ 3672 w 40"/>
                  <a:gd name="T109" fmla="*/ 4104 h 26"/>
                  <a:gd name="T110" fmla="*/ 4104 w 40"/>
                  <a:gd name="T111" fmla="*/ 4536 h 26"/>
                  <a:gd name="T112" fmla="*/ 4536 w 40"/>
                  <a:gd name="T113" fmla="*/ 4752 h 26"/>
                  <a:gd name="T114" fmla="*/ 4968 w 40"/>
                  <a:gd name="T115" fmla="*/ 4968 h 26"/>
                  <a:gd name="T116" fmla="*/ 5400 w 40"/>
                  <a:gd name="T117" fmla="*/ 5184 h 26"/>
                  <a:gd name="T118" fmla="*/ 5616 w 40"/>
                  <a:gd name="T119" fmla="*/ 5400 h 26"/>
                  <a:gd name="T120" fmla="*/ 6264 w 40"/>
                  <a:gd name="T121" fmla="*/ 5616 h 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
                  <a:gd name="T184" fmla="*/ 0 h 26"/>
                  <a:gd name="T185" fmla="*/ 40 w 40"/>
                  <a:gd name="T186" fmla="*/ 26 h 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 h="26">
                    <a:moveTo>
                      <a:pt x="29" y="26"/>
                    </a:moveTo>
                    <a:lnTo>
                      <a:pt x="29" y="24"/>
                    </a:lnTo>
                    <a:lnTo>
                      <a:pt x="30" y="22"/>
                    </a:lnTo>
                    <a:lnTo>
                      <a:pt x="29" y="21"/>
                    </a:lnTo>
                    <a:lnTo>
                      <a:pt x="28" y="18"/>
                    </a:lnTo>
                    <a:lnTo>
                      <a:pt x="30" y="18"/>
                    </a:lnTo>
                    <a:lnTo>
                      <a:pt x="32" y="17"/>
                    </a:lnTo>
                    <a:lnTo>
                      <a:pt x="32" y="15"/>
                    </a:lnTo>
                    <a:lnTo>
                      <a:pt x="35" y="14"/>
                    </a:lnTo>
                    <a:lnTo>
                      <a:pt x="36" y="15"/>
                    </a:lnTo>
                    <a:lnTo>
                      <a:pt x="35" y="16"/>
                    </a:lnTo>
                    <a:lnTo>
                      <a:pt x="35" y="17"/>
                    </a:lnTo>
                    <a:lnTo>
                      <a:pt x="37" y="17"/>
                    </a:lnTo>
                    <a:lnTo>
                      <a:pt x="40" y="15"/>
                    </a:lnTo>
                    <a:lnTo>
                      <a:pt x="40" y="14"/>
                    </a:lnTo>
                    <a:lnTo>
                      <a:pt x="38" y="14"/>
                    </a:lnTo>
                    <a:lnTo>
                      <a:pt x="37" y="13"/>
                    </a:lnTo>
                    <a:lnTo>
                      <a:pt x="35" y="12"/>
                    </a:lnTo>
                    <a:lnTo>
                      <a:pt x="33" y="12"/>
                    </a:lnTo>
                    <a:lnTo>
                      <a:pt x="34" y="11"/>
                    </a:lnTo>
                    <a:lnTo>
                      <a:pt x="35" y="11"/>
                    </a:lnTo>
                    <a:lnTo>
                      <a:pt x="36" y="10"/>
                    </a:lnTo>
                    <a:lnTo>
                      <a:pt x="33" y="10"/>
                    </a:lnTo>
                    <a:lnTo>
                      <a:pt x="32" y="12"/>
                    </a:lnTo>
                    <a:lnTo>
                      <a:pt x="31" y="13"/>
                    </a:lnTo>
                    <a:lnTo>
                      <a:pt x="30" y="14"/>
                    </a:lnTo>
                    <a:lnTo>
                      <a:pt x="29" y="14"/>
                    </a:lnTo>
                    <a:lnTo>
                      <a:pt x="28" y="15"/>
                    </a:lnTo>
                    <a:lnTo>
                      <a:pt x="27" y="13"/>
                    </a:lnTo>
                    <a:lnTo>
                      <a:pt x="26" y="13"/>
                    </a:lnTo>
                    <a:lnTo>
                      <a:pt x="24" y="9"/>
                    </a:lnTo>
                    <a:lnTo>
                      <a:pt x="23" y="10"/>
                    </a:lnTo>
                    <a:lnTo>
                      <a:pt x="22" y="7"/>
                    </a:lnTo>
                    <a:lnTo>
                      <a:pt x="20" y="6"/>
                    </a:lnTo>
                    <a:lnTo>
                      <a:pt x="19" y="6"/>
                    </a:lnTo>
                    <a:lnTo>
                      <a:pt x="17" y="6"/>
                    </a:lnTo>
                    <a:lnTo>
                      <a:pt x="15" y="6"/>
                    </a:lnTo>
                    <a:lnTo>
                      <a:pt x="13" y="4"/>
                    </a:lnTo>
                    <a:lnTo>
                      <a:pt x="7" y="0"/>
                    </a:lnTo>
                    <a:lnTo>
                      <a:pt x="0" y="3"/>
                    </a:lnTo>
                    <a:lnTo>
                      <a:pt x="1" y="12"/>
                    </a:lnTo>
                    <a:lnTo>
                      <a:pt x="4" y="13"/>
                    </a:lnTo>
                    <a:lnTo>
                      <a:pt x="5" y="10"/>
                    </a:lnTo>
                    <a:lnTo>
                      <a:pt x="7" y="9"/>
                    </a:lnTo>
                    <a:lnTo>
                      <a:pt x="7" y="10"/>
                    </a:lnTo>
                    <a:lnTo>
                      <a:pt x="7" y="9"/>
                    </a:lnTo>
                    <a:lnTo>
                      <a:pt x="8" y="9"/>
                    </a:lnTo>
                    <a:lnTo>
                      <a:pt x="10" y="10"/>
                    </a:lnTo>
                    <a:lnTo>
                      <a:pt x="10" y="12"/>
                    </a:lnTo>
                    <a:lnTo>
                      <a:pt x="10" y="13"/>
                    </a:lnTo>
                    <a:lnTo>
                      <a:pt x="13" y="14"/>
                    </a:lnTo>
                    <a:lnTo>
                      <a:pt x="15" y="14"/>
                    </a:lnTo>
                    <a:lnTo>
                      <a:pt x="16" y="16"/>
                    </a:lnTo>
                    <a:lnTo>
                      <a:pt x="17" y="19"/>
                    </a:lnTo>
                    <a:lnTo>
                      <a:pt x="19" y="21"/>
                    </a:lnTo>
                    <a:lnTo>
                      <a:pt x="21" y="22"/>
                    </a:lnTo>
                    <a:lnTo>
                      <a:pt x="23" y="23"/>
                    </a:lnTo>
                    <a:lnTo>
                      <a:pt x="25" y="24"/>
                    </a:lnTo>
                    <a:lnTo>
                      <a:pt x="26" y="25"/>
                    </a:lnTo>
                    <a:lnTo>
                      <a:pt x="29" y="2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91" name="Freeform 844"/>
              <p:cNvSpPr>
                <a:spLocks/>
              </p:cNvSpPr>
              <p:nvPr/>
            </p:nvSpPr>
            <p:spPr bwMode="auto">
              <a:xfrm>
                <a:off x="5826902" y="2266583"/>
                <a:ext cx="441904" cy="287219"/>
              </a:xfrm>
              <a:custGeom>
                <a:avLst/>
                <a:gdLst>
                  <a:gd name="T0" fmla="*/ 6264 w 40"/>
                  <a:gd name="T1" fmla="*/ 5616 h 26"/>
                  <a:gd name="T2" fmla="*/ 6264 w 40"/>
                  <a:gd name="T3" fmla="*/ 5184 h 26"/>
                  <a:gd name="T4" fmla="*/ 6480 w 40"/>
                  <a:gd name="T5" fmla="*/ 4752 h 26"/>
                  <a:gd name="T6" fmla="*/ 6264 w 40"/>
                  <a:gd name="T7" fmla="*/ 4536 h 26"/>
                  <a:gd name="T8" fmla="*/ 6048 w 40"/>
                  <a:gd name="T9" fmla="*/ 3888 h 26"/>
                  <a:gd name="T10" fmla="*/ 6480 w 40"/>
                  <a:gd name="T11" fmla="*/ 3888 h 26"/>
                  <a:gd name="T12" fmla="*/ 6912 w 40"/>
                  <a:gd name="T13" fmla="*/ 3672 h 26"/>
                  <a:gd name="T14" fmla="*/ 6912 w 40"/>
                  <a:gd name="T15" fmla="*/ 3240 h 26"/>
                  <a:gd name="T16" fmla="*/ 7560 w 40"/>
                  <a:gd name="T17" fmla="*/ 3024 h 26"/>
                  <a:gd name="T18" fmla="*/ 7776 w 40"/>
                  <a:gd name="T19" fmla="*/ 3240 h 26"/>
                  <a:gd name="T20" fmla="*/ 7560 w 40"/>
                  <a:gd name="T21" fmla="*/ 3456 h 26"/>
                  <a:gd name="T22" fmla="*/ 7560 w 40"/>
                  <a:gd name="T23" fmla="*/ 3672 h 26"/>
                  <a:gd name="T24" fmla="*/ 7992 w 40"/>
                  <a:gd name="T25" fmla="*/ 3672 h 26"/>
                  <a:gd name="T26" fmla="*/ 8640 w 40"/>
                  <a:gd name="T27" fmla="*/ 3240 h 26"/>
                  <a:gd name="T28" fmla="*/ 8640 w 40"/>
                  <a:gd name="T29" fmla="*/ 3024 h 26"/>
                  <a:gd name="T30" fmla="*/ 8208 w 40"/>
                  <a:gd name="T31" fmla="*/ 3024 h 26"/>
                  <a:gd name="T32" fmla="*/ 7992 w 40"/>
                  <a:gd name="T33" fmla="*/ 2808 h 26"/>
                  <a:gd name="T34" fmla="*/ 7560 w 40"/>
                  <a:gd name="T35" fmla="*/ 2592 h 26"/>
                  <a:gd name="T36" fmla="*/ 7128 w 40"/>
                  <a:gd name="T37" fmla="*/ 2592 h 26"/>
                  <a:gd name="T38" fmla="*/ 7344 w 40"/>
                  <a:gd name="T39" fmla="*/ 2376 h 26"/>
                  <a:gd name="T40" fmla="*/ 7560 w 40"/>
                  <a:gd name="T41" fmla="*/ 2376 h 26"/>
                  <a:gd name="T42" fmla="*/ 7776 w 40"/>
                  <a:gd name="T43" fmla="*/ 2160 h 26"/>
                  <a:gd name="T44" fmla="*/ 7128 w 40"/>
                  <a:gd name="T45" fmla="*/ 2160 h 26"/>
                  <a:gd name="T46" fmla="*/ 6912 w 40"/>
                  <a:gd name="T47" fmla="*/ 2592 h 26"/>
                  <a:gd name="T48" fmla="*/ 6696 w 40"/>
                  <a:gd name="T49" fmla="*/ 2808 h 26"/>
                  <a:gd name="T50" fmla="*/ 6480 w 40"/>
                  <a:gd name="T51" fmla="*/ 3024 h 26"/>
                  <a:gd name="T52" fmla="*/ 6264 w 40"/>
                  <a:gd name="T53" fmla="*/ 3024 h 26"/>
                  <a:gd name="T54" fmla="*/ 6048 w 40"/>
                  <a:gd name="T55" fmla="*/ 3240 h 26"/>
                  <a:gd name="T56" fmla="*/ 5832 w 40"/>
                  <a:gd name="T57" fmla="*/ 2808 h 26"/>
                  <a:gd name="T58" fmla="*/ 5616 w 40"/>
                  <a:gd name="T59" fmla="*/ 2808 h 26"/>
                  <a:gd name="T60" fmla="*/ 5184 w 40"/>
                  <a:gd name="T61" fmla="*/ 1944 h 26"/>
                  <a:gd name="T62" fmla="*/ 4968 w 40"/>
                  <a:gd name="T63" fmla="*/ 2160 h 26"/>
                  <a:gd name="T64" fmla="*/ 4752 w 40"/>
                  <a:gd name="T65" fmla="*/ 1512 h 26"/>
                  <a:gd name="T66" fmla="*/ 4320 w 40"/>
                  <a:gd name="T67" fmla="*/ 1296 h 26"/>
                  <a:gd name="T68" fmla="*/ 4104 w 40"/>
                  <a:gd name="T69" fmla="*/ 1296 h 26"/>
                  <a:gd name="T70" fmla="*/ 3672 w 40"/>
                  <a:gd name="T71" fmla="*/ 1296 h 26"/>
                  <a:gd name="T72" fmla="*/ 3240 w 40"/>
                  <a:gd name="T73" fmla="*/ 1296 h 26"/>
                  <a:gd name="T74" fmla="*/ 2808 w 40"/>
                  <a:gd name="T75" fmla="*/ 864 h 26"/>
                  <a:gd name="T76" fmla="*/ 1512 w 40"/>
                  <a:gd name="T77" fmla="*/ 0 h 26"/>
                  <a:gd name="T78" fmla="*/ 0 w 40"/>
                  <a:gd name="T79" fmla="*/ 648 h 26"/>
                  <a:gd name="T80" fmla="*/ 216 w 40"/>
                  <a:gd name="T81" fmla="*/ 2592 h 26"/>
                  <a:gd name="T82" fmla="*/ 864 w 40"/>
                  <a:gd name="T83" fmla="*/ 2808 h 26"/>
                  <a:gd name="T84" fmla="*/ 1080 w 40"/>
                  <a:gd name="T85" fmla="*/ 2160 h 26"/>
                  <a:gd name="T86" fmla="*/ 1512 w 40"/>
                  <a:gd name="T87" fmla="*/ 1944 h 26"/>
                  <a:gd name="T88" fmla="*/ 1512 w 40"/>
                  <a:gd name="T89" fmla="*/ 2160 h 26"/>
                  <a:gd name="T90" fmla="*/ 1512 w 40"/>
                  <a:gd name="T91" fmla="*/ 1944 h 26"/>
                  <a:gd name="T92" fmla="*/ 1728 w 40"/>
                  <a:gd name="T93" fmla="*/ 1944 h 26"/>
                  <a:gd name="T94" fmla="*/ 2160 w 40"/>
                  <a:gd name="T95" fmla="*/ 2160 h 26"/>
                  <a:gd name="T96" fmla="*/ 2160 w 40"/>
                  <a:gd name="T97" fmla="*/ 2160 h 26"/>
                  <a:gd name="T98" fmla="*/ 2160 w 40"/>
                  <a:gd name="T99" fmla="*/ 2592 h 26"/>
                  <a:gd name="T100" fmla="*/ 2160 w 40"/>
                  <a:gd name="T101" fmla="*/ 2808 h 26"/>
                  <a:gd name="T102" fmla="*/ 2808 w 40"/>
                  <a:gd name="T103" fmla="*/ 3024 h 26"/>
                  <a:gd name="T104" fmla="*/ 3240 w 40"/>
                  <a:gd name="T105" fmla="*/ 3024 h 26"/>
                  <a:gd name="T106" fmla="*/ 3456 w 40"/>
                  <a:gd name="T107" fmla="*/ 3456 h 26"/>
                  <a:gd name="T108" fmla="*/ 3672 w 40"/>
                  <a:gd name="T109" fmla="*/ 4104 h 26"/>
                  <a:gd name="T110" fmla="*/ 4104 w 40"/>
                  <a:gd name="T111" fmla="*/ 4536 h 26"/>
                  <a:gd name="T112" fmla="*/ 4536 w 40"/>
                  <a:gd name="T113" fmla="*/ 4752 h 26"/>
                  <a:gd name="T114" fmla="*/ 4968 w 40"/>
                  <a:gd name="T115" fmla="*/ 4968 h 26"/>
                  <a:gd name="T116" fmla="*/ 5400 w 40"/>
                  <a:gd name="T117" fmla="*/ 5184 h 26"/>
                  <a:gd name="T118" fmla="*/ 5616 w 40"/>
                  <a:gd name="T119" fmla="*/ 5400 h 26"/>
                  <a:gd name="T120" fmla="*/ 6264 w 40"/>
                  <a:gd name="T121" fmla="*/ 5616 h 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
                  <a:gd name="T184" fmla="*/ 0 h 26"/>
                  <a:gd name="T185" fmla="*/ 40 w 40"/>
                  <a:gd name="T186" fmla="*/ 26 h 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 h="26">
                    <a:moveTo>
                      <a:pt x="29" y="26"/>
                    </a:moveTo>
                    <a:lnTo>
                      <a:pt x="29" y="24"/>
                    </a:lnTo>
                    <a:lnTo>
                      <a:pt x="30" y="22"/>
                    </a:lnTo>
                    <a:lnTo>
                      <a:pt x="29" y="21"/>
                    </a:lnTo>
                    <a:lnTo>
                      <a:pt x="28" y="18"/>
                    </a:lnTo>
                    <a:lnTo>
                      <a:pt x="30" y="18"/>
                    </a:lnTo>
                    <a:lnTo>
                      <a:pt x="32" y="17"/>
                    </a:lnTo>
                    <a:lnTo>
                      <a:pt x="32" y="15"/>
                    </a:lnTo>
                    <a:lnTo>
                      <a:pt x="35" y="14"/>
                    </a:lnTo>
                    <a:lnTo>
                      <a:pt x="36" y="15"/>
                    </a:lnTo>
                    <a:lnTo>
                      <a:pt x="35" y="16"/>
                    </a:lnTo>
                    <a:lnTo>
                      <a:pt x="35" y="17"/>
                    </a:lnTo>
                    <a:lnTo>
                      <a:pt x="37" y="17"/>
                    </a:lnTo>
                    <a:lnTo>
                      <a:pt x="40" y="15"/>
                    </a:lnTo>
                    <a:lnTo>
                      <a:pt x="40" y="14"/>
                    </a:lnTo>
                    <a:lnTo>
                      <a:pt x="38" y="14"/>
                    </a:lnTo>
                    <a:lnTo>
                      <a:pt x="37" y="13"/>
                    </a:lnTo>
                    <a:lnTo>
                      <a:pt x="35" y="12"/>
                    </a:lnTo>
                    <a:lnTo>
                      <a:pt x="33" y="12"/>
                    </a:lnTo>
                    <a:lnTo>
                      <a:pt x="34" y="11"/>
                    </a:lnTo>
                    <a:lnTo>
                      <a:pt x="35" y="11"/>
                    </a:lnTo>
                    <a:lnTo>
                      <a:pt x="36" y="10"/>
                    </a:lnTo>
                    <a:lnTo>
                      <a:pt x="33" y="10"/>
                    </a:lnTo>
                    <a:lnTo>
                      <a:pt x="32" y="12"/>
                    </a:lnTo>
                    <a:lnTo>
                      <a:pt x="31" y="13"/>
                    </a:lnTo>
                    <a:lnTo>
                      <a:pt x="30" y="14"/>
                    </a:lnTo>
                    <a:lnTo>
                      <a:pt x="29" y="14"/>
                    </a:lnTo>
                    <a:lnTo>
                      <a:pt x="28" y="15"/>
                    </a:lnTo>
                    <a:lnTo>
                      <a:pt x="27" y="13"/>
                    </a:lnTo>
                    <a:lnTo>
                      <a:pt x="26" y="13"/>
                    </a:lnTo>
                    <a:lnTo>
                      <a:pt x="24" y="9"/>
                    </a:lnTo>
                    <a:lnTo>
                      <a:pt x="23" y="10"/>
                    </a:lnTo>
                    <a:lnTo>
                      <a:pt x="22" y="7"/>
                    </a:lnTo>
                    <a:lnTo>
                      <a:pt x="20" y="6"/>
                    </a:lnTo>
                    <a:lnTo>
                      <a:pt x="19" y="6"/>
                    </a:lnTo>
                    <a:lnTo>
                      <a:pt x="17" y="6"/>
                    </a:lnTo>
                    <a:lnTo>
                      <a:pt x="15" y="6"/>
                    </a:lnTo>
                    <a:lnTo>
                      <a:pt x="13" y="4"/>
                    </a:lnTo>
                    <a:lnTo>
                      <a:pt x="7" y="0"/>
                    </a:lnTo>
                    <a:lnTo>
                      <a:pt x="0" y="3"/>
                    </a:lnTo>
                    <a:lnTo>
                      <a:pt x="1" y="12"/>
                    </a:lnTo>
                    <a:lnTo>
                      <a:pt x="4" y="13"/>
                    </a:lnTo>
                    <a:lnTo>
                      <a:pt x="5" y="10"/>
                    </a:lnTo>
                    <a:lnTo>
                      <a:pt x="7" y="9"/>
                    </a:lnTo>
                    <a:lnTo>
                      <a:pt x="7" y="10"/>
                    </a:lnTo>
                    <a:lnTo>
                      <a:pt x="7" y="9"/>
                    </a:lnTo>
                    <a:lnTo>
                      <a:pt x="8" y="9"/>
                    </a:lnTo>
                    <a:lnTo>
                      <a:pt x="10" y="10"/>
                    </a:lnTo>
                    <a:lnTo>
                      <a:pt x="10" y="12"/>
                    </a:lnTo>
                    <a:lnTo>
                      <a:pt x="10" y="13"/>
                    </a:lnTo>
                    <a:lnTo>
                      <a:pt x="13" y="14"/>
                    </a:lnTo>
                    <a:lnTo>
                      <a:pt x="15" y="14"/>
                    </a:lnTo>
                    <a:lnTo>
                      <a:pt x="16" y="16"/>
                    </a:lnTo>
                    <a:lnTo>
                      <a:pt x="17" y="19"/>
                    </a:lnTo>
                    <a:lnTo>
                      <a:pt x="19" y="21"/>
                    </a:lnTo>
                    <a:lnTo>
                      <a:pt x="21" y="22"/>
                    </a:lnTo>
                    <a:lnTo>
                      <a:pt x="23" y="23"/>
                    </a:lnTo>
                    <a:lnTo>
                      <a:pt x="25" y="24"/>
                    </a:lnTo>
                    <a:lnTo>
                      <a:pt x="26" y="25"/>
                    </a:lnTo>
                    <a:lnTo>
                      <a:pt x="29" y="2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92" name="Freeform 845"/>
              <p:cNvSpPr>
                <a:spLocks/>
              </p:cNvSpPr>
              <p:nvPr/>
            </p:nvSpPr>
            <p:spPr bwMode="auto">
              <a:xfrm>
                <a:off x="4954141" y="1824707"/>
                <a:ext cx="143619" cy="110469"/>
              </a:xfrm>
              <a:custGeom>
                <a:avLst/>
                <a:gdLst>
                  <a:gd name="T0" fmla="*/ 216 w 13"/>
                  <a:gd name="T1" fmla="*/ 1296 h 10"/>
                  <a:gd name="T2" fmla="*/ 432 w 13"/>
                  <a:gd name="T3" fmla="*/ 1296 h 10"/>
                  <a:gd name="T4" fmla="*/ 864 w 13"/>
                  <a:gd name="T5" fmla="*/ 1512 h 10"/>
                  <a:gd name="T6" fmla="*/ 864 w 13"/>
                  <a:gd name="T7" fmla="*/ 1944 h 10"/>
                  <a:gd name="T8" fmla="*/ 1080 w 13"/>
                  <a:gd name="T9" fmla="*/ 1944 h 10"/>
                  <a:gd name="T10" fmla="*/ 1296 w 13"/>
                  <a:gd name="T11" fmla="*/ 1944 h 10"/>
                  <a:gd name="T12" fmla="*/ 1512 w 13"/>
                  <a:gd name="T13" fmla="*/ 2160 h 10"/>
                  <a:gd name="T14" fmla="*/ 1728 w 13"/>
                  <a:gd name="T15" fmla="*/ 1944 h 10"/>
                  <a:gd name="T16" fmla="*/ 1728 w 13"/>
                  <a:gd name="T17" fmla="*/ 1944 h 10"/>
                  <a:gd name="T18" fmla="*/ 2160 w 13"/>
                  <a:gd name="T19" fmla="*/ 1728 h 10"/>
                  <a:gd name="T20" fmla="*/ 2376 w 13"/>
                  <a:gd name="T21" fmla="*/ 1296 h 10"/>
                  <a:gd name="T22" fmla="*/ 2808 w 13"/>
                  <a:gd name="T23" fmla="*/ 864 h 10"/>
                  <a:gd name="T24" fmla="*/ 2376 w 13"/>
                  <a:gd name="T25" fmla="*/ 216 h 10"/>
                  <a:gd name="T26" fmla="*/ 1296 w 13"/>
                  <a:gd name="T27" fmla="*/ 0 h 10"/>
                  <a:gd name="T28" fmla="*/ 216 w 13"/>
                  <a:gd name="T29" fmla="*/ 0 h 10"/>
                  <a:gd name="T30" fmla="*/ 0 w 13"/>
                  <a:gd name="T31" fmla="*/ 432 h 10"/>
                  <a:gd name="T32" fmla="*/ 216 w 13"/>
                  <a:gd name="T33" fmla="*/ 129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0"/>
                  <a:gd name="T53" fmla="*/ 13 w 13"/>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0">
                    <a:moveTo>
                      <a:pt x="1" y="6"/>
                    </a:moveTo>
                    <a:lnTo>
                      <a:pt x="2" y="6"/>
                    </a:lnTo>
                    <a:lnTo>
                      <a:pt x="4" y="7"/>
                    </a:lnTo>
                    <a:lnTo>
                      <a:pt x="4" y="9"/>
                    </a:lnTo>
                    <a:lnTo>
                      <a:pt x="5" y="9"/>
                    </a:lnTo>
                    <a:lnTo>
                      <a:pt x="6" y="9"/>
                    </a:lnTo>
                    <a:lnTo>
                      <a:pt x="7" y="10"/>
                    </a:lnTo>
                    <a:lnTo>
                      <a:pt x="8" y="9"/>
                    </a:lnTo>
                    <a:lnTo>
                      <a:pt x="10" y="8"/>
                    </a:lnTo>
                    <a:lnTo>
                      <a:pt x="11" y="6"/>
                    </a:lnTo>
                    <a:lnTo>
                      <a:pt x="13" y="4"/>
                    </a:lnTo>
                    <a:lnTo>
                      <a:pt x="11" y="1"/>
                    </a:lnTo>
                    <a:lnTo>
                      <a:pt x="6" y="0"/>
                    </a:lnTo>
                    <a:lnTo>
                      <a:pt x="1" y="0"/>
                    </a:lnTo>
                    <a:lnTo>
                      <a:pt x="0" y="2"/>
                    </a:lnTo>
                    <a:lnTo>
                      <a:pt x="1"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93" name="Freeform 846"/>
              <p:cNvSpPr>
                <a:spLocks/>
              </p:cNvSpPr>
              <p:nvPr/>
            </p:nvSpPr>
            <p:spPr bwMode="auto">
              <a:xfrm>
                <a:off x="4954141" y="1824707"/>
                <a:ext cx="143619" cy="110469"/>
              </a:xfrm>
              <a:custGeom>
                <a:avLst/>
                <a:gdLst>
                  <a:gd name="T0" fmla="*/ 216 w 13"/>
                  <a:gd name="T1" fmla="*/ 1296 h 10"/>
                  <a:gd name="T2" fmla="*/ 432 w 13"/>
                  <a:gd name="T3" fmla="*/ 1296 h 10"/>
                  <a:gd name="T4" fmla="*/ 864 w 13"/>
                  <a:gd name="T5" fmla="*/ 1512 h 10"/>
                  <a:gd name="T6" fmla="*/ 864 w 13"/>
                  <a:gd name="T7" fmla="*/ 1944 h 10"/>
                  <a:gd name="T8" fmla="*/ 1080 w 13"/>
                  <a:gd name="T9" fmla="*/ 1944 h 10"/>
                  <a:gd name="T10" fmla="*/ 1296 w 13"/>
                  <a:gd name="T11" fmla="*/ 1944 h 10"/>
                  <a:gd name="T12" fmla="*/ 1512 w 13"/>
                  <a:gd name="T13" fmla="*/ 2160 h 10"/>
                  <a:gd name="T14" fmla="*/ 1728 w 13"/>
                  <a:gd name="T15" fmla="*/ 1944 h 10"/>
                  <a:gd name="T16" fmla="*/ 1728 w 13"/>
                  <a:gd name="T17" fmla="*/ 1944 h 10"/>
                  <a:gd name="T18" fmla="*/ 2160 w 13"/>
                  <a:gd name="T19" fmla="*/ 1728 h 10"/>
                  <a:gd name="T20" fmla="*/ 2376 w 13"/>
                  <a:gd name="T21" fmla="*/ 1296 h 10"/>
                  <a:gd name="T22" fmla="*/ 2808 w 13"/>
                  <a:gd name="T23" fmla="*/ 864 h 10"/>
                  <a:gd name="T24" fmla="*/ 2376 w 13"/>
                  <a:gd name="T25" fmla="*/ 216 h 10"/>
                  <a:gd name="T26" fmla="*/ 1296 w 13"/>
                  <a:gd name="T27" fmla="*/ 0 h 10"/>
                  <a:gd name="T28" fmla="*/ 216 w 13"/>
                  <a:gd name="T29" fmla="*/ 0 h 10"/>
                  <a:gd name="T30" fmla="*/ 0 w 13"/>
                  <a:gd name="T31" fmla="*/ 432 h 10"/>
                  <a:gd name="T32" fmla="*/ 216 w 13"/>
                  <a:gd name="T33" fmla="*/ 129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0"/>
                  <a:gd name="T53" fmla="*/ 13 w 13"/>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0">
                    <a:moveTo>
                      <a:pt x="1" y="6"/>
                    </a:moveTo>
                    <a:lnTo>
                      <a:pt x="2" y="6"/>
                    </a:lnTo>
                    <a:lnTo>
                      <a:pt x="4" y="7"/>
                    </a:lnTo>
                    <a:lnTo>
                      <a:pt x="4" y="9"/>
                    </a:lnTo>
                    <a:lnTo>
                      <a:pt x="5" y="9"/>
                    </a:lnTo>
                    <a:lnTo>
                      <a:pt x="6" y="9"/>
                    </a:lnTo>
                    <a:lnTo>
                      <a:pt x="7" y="10"/>
                    </a:lnTo>
                    <a:lnTo>
                      <a:pt x="8" y="9"/>
                    </a:lnTo>
                    <a:lnTo>
                      <a:pt x="10" y="8"/>
                    </a:lnTo>
                    <a:lnTo>
                      <a:pt x="11" y="6"/>
                    </a:lnTo>
                    <a:lnTo>
                      <a:pt x="13" y="4"/>
                    </a:lnTo>
                    <a:lnTo>
                      <a:pt x="11" y="1"/>
                    </a:lnTo>
                    <a:lnTo>
                      <a:pt x="6" y="0"/>
                    </a:lnTo>
                    <a:lnTo>
                      <a:pt x="1" y="0"/>
                    </a:lnTo>
                    <a:lnTo>
                      <a:pt x="0" y="2"/>
                    </a:lnTo>
                    <a:lnTo>
                      <a:pt x="1"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94" name="Freeform 847"/>
              <p:cNvSpPr>
                <a:spLocks/>
              </p:cNvSpPr>
              <p:nvPr/>
            </p:nvSpPr>
            <p:spPr bwMode="auto">
              <a:xfrm>
                <a:off x="5009379" y="1846801"/>
                <a:ext cx="232000" cy="198844"/>
              </a:xfrm>
              <a:custGeom>
                <a:avLst/>
                <a:gdLst>
                  <a:gd name="T0" fmla="*/ 4104 w 21"/>
                  <a:gd name="T1" fmla="*/ 3240 h 18"/>
                  <a:gd name="T2" fmla="*/ 3672 w 21"/>
                  <a:gd name="T3" fmla="*/ 3456 h 18"/>
                  <a:gd name="T4" fmla="*/ 3672 w 21"/>
                  <a:gd name="T5" fmla="*/ 3672 h 18"/>
                  <a:gd name="T6" fmla="*/ 3240 w 21"/>
                  <a:gd name="T7" fmla="*/ 3888 h 18"/>
                  <a:gd name="T8" fmla="*/ 2592 w 21"/>
                  <a:gd name="T9" fmla="*/ 3456 h 18"/>
                  <a:gd name="T10" fmla="*/ 2376 w 21"/>
                  <a:gd name="T11" fmla="*/ 3672 h 18"/>
                  <a:gd name="T12" fmla="*/ 1944 w 21"/>
                  <a:gd name="T13" fmla="*/ 3456 h 18"/>
                  <a:gd name="T14" fmla="*/ 1728 w 21"/>
                  <a:gd name="T15" fmla="*/ 3456 h 18"/>
                  <a:gd name="T16" fmla="*/ 1296 w 21"/>
                  <a:gd name="T17" fmla="*/ 3456 h 18"/>
                  <a:gd name="T18" fmla="*/ 1080 w 21"/>
                  <a:gd name="T19" fmla="*/ 3456 h 18"/>
                  <a:gd name="T20" fmla="*/ 432 w 21"/>
                  <a:gd name="T21" fmla="*/ 3888 h 18"/>
                  <a:gd name="T22" fmla="*/ 432 w 21"/>
                  <a:gd name="T23" fmla="*/ 3456 h 18"/>
                  <a:gd name="T24" fmla="*/ 0 w 21"/>
                  <a:gd name="T25" fmla="*/ 3024 h 18"/>
                  <a:gd name="T26" fmla="*/ 432 w 21"/>
                  <a:gd name="T27" fmla="*/ 2592 h 18"/>
                  <a:gd name="T28" fmla="*/ 216 w 21"/>
                  <a:gd name="T29" fmla="*/ 2160 h 18"/>
                  <a:gd name="T30" fmla="*/ 216 w 21"/>
                  <a:gd name="T31" fmla="*/ 1512 h 18"/>
                  <a:gd name="T32" fmla="*/ 432 w 21"/>
                  <a:gd name="T33" fmla="*/ 1728 h 18"/>
                  <a:gd name="T34" fmla="*/ 648 w 21"/>
                  <a:gd name="T35" fmla="*/ 1512 h 18"/>
                  <a:gd name="T36" fmla="*/ 648 w 21"/>
                  <a:gd name="T37" fmla="*/ 1512 h 18"/>
                  <a:gd name="T38" fmla="*/ 1080 w 21"/>
                  <a:gd name="T39" fmla="*/ 1296 h 18"/>
                  <a:gd name="T40" fmla="*/ 1296 w 21"/>
                  <a:gd name="T41" fmla="*/ 864 h 18"/>
                  <a:gd name="T42" fmla="*/ 1728 w 21"/>
                  <a:gd name="T43" fmla="*/ 432 h 18"/>
                  <a:gd name="T44" fmla="*/ 1944 w 21"/>
                  <a:gd name="T45" fmla="*/ 432 h 18"/>
                  <a:gd name="T46" fmla="*/ 2376 w 21"/>
                  <a:gd name="T47" fmla="*/ 0 h 18"/>
                  <a:gd name="T48" fmla="*/ 2592 w 21"/>
                  <a:gd name="T49" fmla="*/ 0 h 18"/>
                  <a:gd name="T50" fmla="*/ 3024 w 21"/>
                  <a:gd name="T51" fmla="*/ 216 h 18"/>
                  <a:gd name="T52" fmla="*/ 3240 w 21"/>
                  <a:gd name="T53" fmla="*/ 216 h 18"/>
                  <a:gd name="T54" fmla="*/ 3456 w 21"/>
                  <a:gd name="T55" fmla="*/ 216 h 18"/>
                  <a:gd name="T56" fmla="*/ 3672 w 21"/>
                  <a:gd name="T57" fmla="*/ 432 h 18"/>
                  <a:gd name="T58" fmla="*/ 3888 w 21"/>
                  <a:gd name="T59" fmla="*/ 1296 h 18"/>
                  <a:gd name="T60" fmla="*/ 4104 w 21"/>
                  <a:gd name="T61" fmla="*/ 1728 h 18"/>
                  <a:gd name="T62" fmla="*/ 4536 w 21"/>
                  <a:gd name="T63" fmla="*/ 2160 h 18"/>
                  <a:gd name="T64" fmla="*/ 4536 w 21"/>
                  <a:gd name="T65" fmla="*/ 2592 h 18"/>
                  <a:gd name="T66" fmla="*/ 4320 w 21"/>
                  <a:gd name="T67" fmla="*/ 2592 h 18"/>
                  <a:gd name="T68" fmla="*/ 4104 w 21"/>
                  <a:gd name="T69" fmla="*/ 2376 h 18"/>
                  <a:gd name="T70" fmla="*/ 3888 w 21"/>
                  <a:gd name="T71" fmla="*/ 2376 h 18"/>
                  <a:gd name="T72" fmla="*/ 3888 w 21"/>
                  <a:gd name="T73" fmla="*/ 2808 h 18"/>
                  <a:gd name="T74" fmla="*/ 4104 w 21"/>
                  <a:gd name="T75" fmla="*/ 3024 h 18"/>
                  <a:gd name="T76" fmla="*/ 4104 w 21"/>
                  <a:gd name="T77" fmla="*/ 3240 h 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1"/>
                  <a:gd name="T118" fmla="*/ 0 h 18"/>
                  <a:gd name="T119" fmla="*/ 21 w 21"/>
                  <a:gd name="T120" fmla="*/ 18 h 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1" h="18">
                    <a:moveTo>
                      <a:pt x="19" y="15"/>
                    </a:moveTo>
                    <a:lnTo>
                      <a:pt x="17" y="16"/>
                    </a:lnTo>
                    <a:lnTo>
                      <a:pt x="17" y="17"/>
                    </a:lnTo>
                    <a:lnTo>
                      <a:pt x="15" y="18"/>
                    </a:lnTo>
                    <a:lnTo>
                      <a:pt x="12" y="16"/>
                    </a:lnTo>
                    <a:lnTo>
                      <a:pt x="11" y="17"/>
                    </a:lnTo>
                    <a:lnTo>
                      <a:pt x="9" y="16"/>
                    </a:lnTo>
                    <a:lnTo>
                      <a:pt x="8" y="16"/>
                    </a:lnTo>
                    <a:lnTo>
                      <a:pt x="6" y="16"/>
                    </a:lnTo>
                    <a:lnTo>
                      <a:pt x="5" y="16"/>
                    </a:lnTo>
                    <a:lnTo>
                      <a:pt x="2" y="18"/>
                    </a:lnTo>
                    <a:lnTo>
                      <a:pt x="2" y="16"/>
                    </a:lnTo>
                    <a:lnTo>
                      <a:pt x="0" y="14"/>
                    </a:lnTo>
                    <a:lnTo>
                      <a:pt x="2" y="12"/>
                    </a:lnTo>
                    <a:lnTo>
                      <a:pt x="1" y="10"/>
                    </a:lnTo>
                    <a:lnTo>
                      <a:pt x="1" y="7"/>
                    </a:lnTo>
                    <a:lnTo>
                      <a:pt x="2" y="8"/>
                    </a:lnTo>
                    <a:lnTo>
                      <a:pt x="3" y="7"/>
                    </a:lnTo>
                    <a:lnTo>
                      <a:pt x="5" y="6"/>
                    </a:lnTo>
                    <a:lnTo>
                      <a:pt x="6" y="4"/>
                    </a:lnTo>
                    <a:lnTo>
                      <a:pt x="8" y="2"/>
                    </a:lnTo>
                    <a:lnTo>
                      <a:pt x="9" y="2"/>
                    </a:lnTo>
                    <a:lnTo>
                      <a:pt x="11" y="0"/>
                    </a:lnTo>
                    <a:lnTo>
                      <a:pt x="12" y="0"/>
                    </a:lnTo>
                    <a:lnTo>
                      <a:pt x="14" y="1"/>
                    </a:lnTo>
                    <a:lnTo>
                      <a:pt x="15" y="1"/>
                    </a:lnTo>
                    <a:lnTo>
                      <a:pt x="16" y="1"/>
                    </a:lnTo>
                    <a:lnTo>
                      <a:pt x="17" y="2"/>
                    </a:lnTo>
                    <a:lnTo>
                      <a:pt x="18" y="6"/>
                    </a:lnTo>
                    <a:lnTo>
                      <a:pt x="19" y="8"/>
                    </a:lnTo>
                    <a:lnTo>
                      <a:pt x="21" y="10"/>
                    </a:lnTo>
                    <a:lnTo>
                      <a:pt x="21" y="12"/>
                    </a:lnTo>
                    <a:lnTo>
                      <a:pt x="20" y="12"/>
                    </a:lnTo>
                    <a:lnTo>
                      <a:pt x="19" y="11"/>
                    </a:lnTo>
                    <a:lnTo>
                      <a:pt x="18" y="11"/>
                    </a:lnTo>
                    <a:lnTo>
                      <a:pt x="18" y="13"/>
                    </a:lnTo>
                    <a:lnTo>
                      <a:pt x="19" y="14"/>
                    </a:lnTo>
                    <a:lnTo>
                      <a:pt x="19" y="1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95" name="Freeform 848"/>
              <p:cNvSpPr>
                <a:spLocks/>
              </p:cNvSpPr>
              <p:nvPr/>
            </p:nvSpPr>
            <p:spPr bwMode="auto">
              <a:xfrm>
                <a:off x="5009379" y="1846801"/>
                <a:ext cx="232000" cy="198844"/>
              </a:xfrm>
              <a:custGeom>
                <a:avLst/>
                <a:gdLst>
                  <a:gd name="T0" fmla="*/ 4104 w 21"/>
                  <a:gd name="T1" fmla="*/ 3240 h 18"/>
                  <a:gd name="T2" fmla="*/ 3672 w 21"/>
                  <a:gd name="T3" fmla="*/ 3456 h 18"/>
                  <a:gd name="T4" fmla="*/ 3672 w 21"/>
                  <a:gd name="T5" fmla="*/ 3672 h 18"/>
                  <a:gd name="T6" fmla="*/ 3240 w 21"/>
                  <a:gd name="T7" fmla="*/ 3888 h 18"/>
                  <a:gd name="T8" fmla="*/ 2592 w 21"/>
                  <a:gd name="T9" fmla="*/ 3456 h 18"/>
                  <a:gd name="T10" fmla="*/ 2376 w 21"/>
                  <a:gd name="T11" fmla="*/ 3672 h 18"/>
                  <a:gd name="T12" fmla="*/ 1944 w 21"/>
                  <a:gd name="T13" fmla="*/ 3456 h 18"/>
                  <a:gd name="T14" fmla="*/ 1728 w 21"/>
                  <a:gd name="T15" fmla="*/ 3456 h 18"/>
                  <a:gd name="T16" fmla="*/ 1296 w 21"/>
                  <a:gd name="T17" fmla="*/ 3456 h 18"/>
                  <a:gd name="T18" fmla="*/ 1080 w 21"/>
                  <a:gd name="T19" fmla="*/ 3456 h 18"/>
                  <a:gd name="T20" fmla="*/ 432 w 21"/>
                  <a:gd name="T21" fmla="*/ 3888 h 18"/>
                  <a:gd name="T22" fmla="*/ 432 w 21"/>
                  <a:gd name="T23" fmla="*/ 3456 h 18"/>
                  <a:gd name="T24" fmla="*/ 0 w 21"/>
                  <a:gd name="T25" fmla="*/ 3024 h 18"/>
                  <a:gd name="T26" fmla="*/ 432 w 21"/>
                  <a:gd name="T27" fmla="*/ 2592 h 18"/>
                  <a:gd name="T28" fmla="*/ 216 w 21"/>
                  <a:gd name="T29" fmla="*/ 2160 h 18"/>
                  <a:gd name="T30" fmla="*/ 216 w 21"/>
                  <a:gd name="T31" fmla="*/ 1512 h 18"/>
                  <a:gd name="T32" fmla="*/ 432 w 21"/>
                  <a:gd name="T33" fmla="*/ 1728 h 18"/>
                  <a:gd name="T34" fmla="*/ 648 w 21"/>
                  <a:gd name="T35" fmla="*/ 1512 h 18"/>
                  <a:gd name="T36" fmla="*/ 648 w 21"/>
                  <a:gd name="T37" fmla="*/ 1512 h 18"/>
                  <a:gd name="T38" fmla="*/ 1080 w 21"/>
                  <a:gd name="T39" fmla="*/ 1296 h 18"/>
                  <a:gd name="T40" fmla="*/ 1296 w 21"/>
                  <a:gd name="T41" fmla="*/ 864 h 18"/>
                  <a:gd name="T42" fmla="*/ 1728 w 21"/>
                  <a:gd name="T43" fmla="*/ 432 h 18"/>
                  <a:gd name="T44" fmla="*/ 1944 w 21"/>
                  <a:gd name="T45" fmla="*/ 432 h 18"/>
                  <a:gd name="T46" fmla="*/ 2376 w 21"/>
                  <a:gd name="T47" fmla="*/ 0 h 18"/>
                  <a:gd name="T48" fmla="*/ 2592 w 21"/>
                  <a:gd name="T49" fmla="*/ 0 h 18"/>
                  <a:gd name="T50" fmla="*/ 3024 w 21"/>
                  <a:gd name="T51" fmla="*/ 216 h 18"/>
                  <a:gd name="T52" fmla="*/ 3240 w 21"/>
                  <a:gd name="T53" fmla="*/ 216 h 18"/>
                  <a:gd name="T54" fmla="*/ 3456 w 21"/>
                  <a:gd name="T55" fmla="*/ 216 h 18"/>
                  <a:gd name="T56" fmla="*/ 3672 w 21"/>
                  <a:gd name="T57" fmla="*/ 432 h 18"/>
                  <a:gd name="T58" fmla="*/ 3888 w 21"/>
                  <a:gd name="T59" fmla="*/ 1296 h 18"/>
                  <a:gd name="T60" fmla="*/ 4104 w 21"/>
                  <a:gd name="T61" fmla="*/ 1728 h 18"/>
                  <a:gd name="T62" fmla="*/ 4536 w 21"/>
                  <a:gd name="T63" fmla="*/ 2160 h 18"/>
                  <a:gd name="T64" fmla="*/ 4536 w 21"/>
                  <a:gd name="T65" fmla="*/ 2592 h 18"/>
                  <a:gd name="T66" fmla="*/ 4320 w 21"/>
                  <a:gd name="T67" fmla="*/ 2592 h 18"/>
                  <a:gd name="T68" fmla="*/ 4104 w 21"/>
                  <a:gd name="T69" fmla="*/ 2376 h 18"/>
                  <a:gd name="T70" fmla="*/ 3888 w 21"/>
                  <a:gd name="T71" fmla="*/ 2376 h 18"/>
                  <a:gd name="T72" fmla="*/ 3888 w 21"/>
                  <a:gd name="T73" fmla="*/ 2808 h 18"/>
                  <a:gd name="T74" fmla="*/ 4104 w 21"/>
                  <a:gd name="T75" fmla="*/ 3024 h 18"/>
                  <a:gd name="T76" fmla="*/ 4104 w 21"/>
                  <a:gd name="T77" fmla="*/ 3240 h 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1"/>
                  <a:gd name="T118" fmla="*/ 0 h 18"/>
                  <a:gd name="T119" fmla="*/ 21 w 21"/>
                  <a:gd name="T120" fmla="*/ 18 h 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1" h="18">
                    <a:moveTo>
                      <a:pt x="19" y="15"/>
                    </a:moveTo>
                    <a:lnTo>
                      <a:pt x="17" y="16"/>
                    </a:lnTo>
                    <a:lnTo>
                      <a:pt x="17" y="17"/>
                    </a:lnTo>
                    <a:lnTo>
                      <a:pt x="15" y="18"/>
                    </a:lnTo>
                    <a:lnTo>
                      <a:pt x="12" y="16"/>
                    </a:lnTo>
                    <a:lnTo>
                      <a:pt x="11" y="17"/>
                    </a:lnTo>
                    <a:lnTo>
                      <a:pt x="9" y="16"/>
                    </a:lnTo>
                    <a:lnTo>
                      <a:pt x="8" y="16"/>
                    </a:lnTo>
                    <a:lnTo>
                      <a:pt x="6" y="16"/>
                    </a:lnTo>
                    <a:lnTo>
                      <a:pt x="5" y="16"/>
                    </a:lnTo>
                    <a:lnTo>
                      <a:pt x="2" y="18"/>
                    </a:lnTo>
                    <a:lnTo>
                      <a:pt x="2" y="16"/>
                    </a:lnTo>
                    <a:lnTo>
                      <a:pt x="0" y="14"/>
                    </a:lnTo>
                    <a:lnTo>
                      <a:pt x="2" y="12"/>
                    </a:lnTo>
                    <a:lnTo>
                      <a:pt x="1" y="10"/>
                    </a:lnTo>
                    <a:lnTo>
                      <a:pt x="1" y="7"/>
                    </a:lnTo>
                    <a:lnTo>
                      <a:pt x="2" y="8"/>
                    </a:lnTo>
                    <a:lnTo>
                      <a:pt x="3" y="7"/>
                    </a:lnTo>
                    <a:lnTo>
                      <a:pt x="5" y="6"/>
                    </a:lnTo>
                    <a:lnTo>
                      <a:pt x="6" y="4"/>
                    </a:lnTo>
                    <a:lnTo>
                      <a:pt x="8" y="2"/>
                    </a:lnTo>
                    <a:lnTo>
                      <a:pt x="9" y="2"/>
                    </a:lnTo>
                    <a:lnTo>
                      <a:pt x="11" y="0"/>
                    </a:lnTo>
                    <a:lnTo>
                      <a:pt x="12" y="0"/>
                    </a:lnTo>
                    <a:lnTo>
                      <a:pt x="14" y="1"/>
                    </a:lnTo>
                    <a:lnTo>
                      <a:pt x="15" y="1"/>
                    </a:lnTo>
                    <a:lnTo>
                      <a:pt x="16" y="1"/>
                    </a:lnTo>
                    <a:lnTo>
                      <a:pt x="17" y="2"/>
                    </a:lnTo>
                    <a:lnTo>
                      <a:pt x="18" y="6"/>
                    </a:lnTo>
                    <a:lnTo>
                      <a:pt x="19" y="8"/>
                    </a:lnTo>
                    <a:lnTo>
                      <a:pt x="21" y="10"/>
                    </a:lnTo>
                    <a:lnTo>
                      <a:pt x="21" y="12"/>
                    </a:lnTo>
                    <a:lnTo>
                      <a:pt x="20" y="12"/>
                    </a:lnTo>
                    <a:lnTo>
                      <a:pt x="19" y="11"/>
                    </a:lnTo>
                    <a:lnTo>
                      <a:pt x="18" y="11"/>
                    </a:lnTo>
                    <a:lnTo>
                      <a:pt x="18" y="13"/>
                    </a:lnTo>
                    <a:lnTo>
                      <a:pt x="19" y="14"/>
                    </a:lnTo>
                    <a:lnTo>
                      <a:pt x="19" y="1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96" name="Freeform 849"/>
              <p:cNvSpPr>
                <a:spLocks/>
              </p:cNvSpPr>
              <p:nvPr/>
            </p:nvSpPr>
            <p:spPr bwMode="auto">
              <a:xfrm>
                <a:off x="4666904" y="2145067"/>
                <a:ext cx="187809" cy="99422"/>
              </a:xfrm>
              <a:custGeom>
                <a:avLst/>
                <a:gdLst>
                  <a:gd name="T0" fmla="*/ 3240 w 17"/>
                  <a:gd name="T1" fmla="*/ 1512 h 9"/>
                  <a:gd name="T2" fmla="*/ 2808 w 17"/>
                  <a:gd name="T3" fmla="*/ 1512 h 9"/>
                  <a:gd name="T4" fmla="*/ 2376 w 17"/>
                  <a:gd name="T5" fmla="*/ 1944 h 9"/>
                  <a:gd name="T6" fmla="*/ 1944 w 17"/>
                  <a:gd name="T7" fmla="*/ 1728 h 9"/>
                  <a:gd name="T8" fmla="*/ 1512 w 17"/>
                  <a:gd name="T9" fmla="*/ 1728 h 9"/>
                  <a:gd name="T10" fmla="*/ 1296 w 17"/>
                  <a:gd name="T11" fmla="*/ 1728 h 9"/>
                  <a:gd name="T12" fmla="*/ 1296 w 17"/>
                  <a:gd name="T13" fmla="*/ 1512 h 9"/>
                  <a:gd name="T14" fmla="*/ 864 w 17"/>
                  <a:gd name="T15" fmla="*/ 1512 h 9"/>
                  <a:gd name="T16" fmla="*/ 864 w 17"/>
                  <a:gd name="T17" fmla="*/ 1728 h 9"/>
                  <a:gd name="T18" fmla="*/ 216 w 17"/>
                  <a:gd name="T19" fmla="*/ 1728 h 9"/>
                  <a:gd name="T20" fmla="*/ 0 w 17"/>
                  <a:gd name="T21" fmla="*/ 1512 h 9"/>
                  <a:gd name="T22" fmla="*/ 0 w 17"/>
                  <a:gd name="T23" fmla="*/ 1296 h 9"/>
                  <a:gd name="T24" fmla="*/ 0 w 17"/>
                  <a:gd name="T25" fmla="*/ 1296 h 9"/>
                  <a:gd name="T26" fmla="*/ 432 w 17"/>
                  <a:gd name="T27" fmla="*/ 1296 h 9"/>
                  <a:gd name="T28" fmla="*/ 1080 w 17"/>
                  <a:gd name="T29" fmla="*/ 1080 h 9"/>
                  <a:gd name="T30" fmla="*/ 1296 w 17"/>
                  <a:gd name="T31" fmla="*/ 1080 h 9"/>
                  <a:gd name="T32" fmla="*/ 1728 w 17"/>
                  <a:gd name="T33" fmla="*/ 1080 h 9"/>
                  <a:gd name="T34" fmla="*/ 1728 w 17"/>
                  <a:gd name="T35" fmla="*/ 864 h 9"/>
                  <a:gd name="T36" fmla="*/ 1728 w 17"/>
                  <a:gd name="T37" fmla="*/ 648 h 9"/>
                  <a:gd name="T38" fmla="*/ 1944 w 17"/>
                  <a:gd name="T39" fmla="*/ 432 h 9"/>
                  <a:gd name="T40" fmla="*/ 2160 w 17"/>
                  <a:gd name="T41" fmla="*/ 216 h 9"/>
                  <a:gd name="T42" fmla="*/ 2808 w 17"/>
                  <a:gd name="T43" fmla="*/ 0 h 9"/>
                  <a:gd name="T44" fmla="*/ 3240 w 17"/>
                  <a:gd name="T45" fmla="*/ 216 h 9"/>
                  <a:gd name="T46" fmla="*/ 3456 w 17"/>
                  <a:gd name="T47" fmla="*/ 432 h 9"/>
                  <a:gd name="T48" fmla="*/ 3672 w 17"/>
                  <a:gd name="T49" fmla="*/ 432 h 9"/>
                  <a:gd name="T50" fmla="*/ 3672 w 17"/>
                  <a:gd name="T51" fmla="*/ 864 h 9"/>
                  <a:gd name="T52" fmla="*/ 3456 w 17"/>
                  <a:gd name="T53" fmla="*/ 1080 h 9"/>
                  <a:gd name="T54" fmla="*/ 3456 w 17"/>
                  <a:gd name="T55" fmla="*/ 1296 h 9"/>
                  <a:gd name="T56" fmla="*/ 3240 w 17"/>
                  <a:gd name="T57" fmla="*/ 1512 h 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
                  <a:gd name="T88" fmla="*/ 0 h 9"/>
                  <a:gd name="T89" fmla="*/ 17 w 17"/>
                  <a:gd name="T90" fmla="*/ 9 h 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 h="9">
                    <a:moveTo>
                      <a:pt x="15" y="7"/>
                    </a:moveTo>
                    <a:lnTo>
                      <a:pt x="13" y="7"/>
                    </a:lnTo>
                    <a:lnTo>
                      <a:pt x="11" y="9"/>
                    </a:lnTo>
                    <a:lnTo>
                      <a:pt x="9" y="8"/>
                    </a:lnTo>
                    <a:lnTo>
                      <a:pt x="7" y="8"/>
                    </a:lnTo>
                    <a:lnTo>
                      <a:pt x="6" y="8"/>
                    </a:lnTo>
                    <a:lnTo>
                      <a:pt x="6" y="7"/>
                    </a:lnTo>
                    <a:lnTo>
                      <a:pt x="4" y="7"/>
                    </a:lnTo>
                    <a:lnTo>
                      <a:pt x="4" y="8"/>
                    </a:lnTo>
                    <a:lnTo>
                      <a:pt x="1" y="8"/>
                    </a:lnTo>
                    <a:lnTo>
                      <a:pt x="0" y="7"/>
                    </a:lnTo>
                    <a:lnTo>
                      <a:pt x="0" y="6"/>
                    </a:lnTo>
                    <a:lnTo>
                      <a:pt x="2" y="6"/>
                    </a:lnTo>
                    <a:lnTo>
                      <a:pt x="5" y="5"/>
                    </a:lnTo>
                    <a:lnTo>
                      <a:pt x="6" y="5"/>
                    </a:lnTo>
                    <a:lnTo>
                      <a:pt x="8" y="5"/>
                    </a:lnTo>
                    <a:lnTo>
                      <a:pt x="8" y="4"/>
                    </a:lnTo>
                    <a:lnTo>
                      <a:pt x="8" y="3"/>
                    </a:lnTo>
                    <a:lnTo>
                      <a:pt x="9" y="2"/>
                    </a:lnTo>
                    <a:lnTo>
                      <a:pt x="10" y="1"/>
                    </a:lnTo>
                    <a:lnTo>
                      <a:pt x="13" y="0"/>
                    </a:lnTo>
                    <a:lnTo>
                      <a:pt x="15" y="1"/>
                    </a:lnTo>
                    <a:lnTo>
                      <a:pt x="16" y="2"/>
                    </a:lnTo>
                    <a:lnTo>
                      <a:pt x="17" y="2"/>
                    </a:lnTo>
                    <a:lnTo>
                      <a:pt x="17" y="4"/>
                    </a:lnTo>
                    <a:lnTo>
                      <a:pt x="16" y="5"/>
                    </a:lnTo>
                    <a:lnTo>
                      <a:pt x="16" y="6"/>
                    </a:lnTo>
                    <a:lnTo>
                      <a:pt x="15"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97" name="Freeform 850"/>
              <p:cNvSpPr>
                <a:spLocks/>
              </p:cNvSpPr>
              <p:nvPr/>
            </p:nvSpPr>
            <p:spPr bwMode="auto">
              <a:xfrm>
                <a:off x="4666904" y="2145067"/>
                <a:ext cx="187809" cy="99422"/>
              </a:xfrm>
              <a:custGeom>
                <a:avLst/>
                <a:gdLst>
                  <a:gd name="T0" fmla="*/ 3240 w 17"/>
                  <a:gd name="T1" fmla="*/ 1512 h 9"/>
                  <a:gd name="T2" fmla="*/ 2808 w 17"/>
                  <a:gd name="T3" fmla="*/ 1512 h 9"/>
                  <a:gd name="T4" fmla="*/ 2376 w 17"/>
                  <a:gd name="T5" fmla="*/ 1944 h 9"/>
                  <a:gd name="T6" fmla="*/ 1944 w 17"/>
                  <a:gd name="T7" fmla="*/ 1728 h 9"/>
                  <a:gd name="T8" fmla="*/ 1512 w 17"/>
                  <a:gd name="T9" fmla="*/ 1728 h 9"/>
                  <a:gd name="T10" fmla="*/ 1296 w 17"/>
                  <a:gd name="T11" fmla="*/ 1728 h 9"/>
                  <a:gd name="T12" fmla="*/ 1296 w 17"/>
                  <a:gd name="T13" fmla="*/ 1512 h 9"/>
                  <a:gd name="T14" fmla="*/ 864 w 17"/>
                  <a:gd name="T15" fmla="*/ 1512 h 9"/>
                  <a:gd name="T16" fmla="*/ 864 w 17"/>
                  <a:gd name="T17" fmla="*/ 1728 h 9"/>
                  <a:gd name="T18" fmla="*/ 216 w 17"/>
                  <a:gd name="T19" fmla="*/ 1728 h 9"/>
                  <a:gd name="T20" fmla="*/ 0 w 17"/>
                  <a:gd name="T21" fmla="*/ 1512 h 9"/>
                  <a:gd name="T22" fmla="*/ 0 w 17"/>
                  <a:gd name="T23" fmla="*/ 1296 h 9"/>
                  <a:gd name="T24" fmla="*/ 0 w 17"/>
                  <a:gd name="T25" fmla="*/ 1296 h 9"/>
                  <a:gd name="T26" fmla="*/ 432 w 17"/>
                  <a:gd name="T27" fmla="*/ 1296 h 9"/>
                  <a:gd name="T28" fmla="*/ 1080 w 17"/>
                  <a:gd name="T29" fmla="*/ 1080 h 9"/>
                  <a:gd name="T30" fmla="*/ 1296 w 17"/>
                  <a:gd name="T31" fmla="*/ 1080 h 9"/>
                  <a:gd name="T32" fmla="*/ 1728 w 17"/>
                  <a:gd name="T33" fmla="*/ 1080 h 9"/>
                  <a:gd name="T34" fmla="*/ 1728 w 17"/>
                  <a:gd name="T35" fmla="*/ 864 h 9"/>
                  <a:gd name="T36" fmla="*/ 1728 w 17"/>
                  <a:gd name="T37" fmla="*/ 648 h 9"/>
                  <a:gd name="T38" fmla="*/ 1944 w 17"/>
                  <a:gd name="T39" fmla="*/ 432 h 9"/>
                  <a:gd name="T40" fmla="*/ 2160 w 17"/>
                  <a:gd name="T41" fmla="*/ 216 h 9"/>
                  <a:gd name="T42" fmla="*/ 2808 w 17"/>
                  <a:gd name="T43" fmla="*/ 0 h 9"/>
                  <a:gd name="T44" fmla="*/ 3240 w 17"/>
                  <a:gd name="T45" fmla="*/ 216 h 9"/>
                  <a:gd name="T46" fmla="*/ 3456 w 17"/>
                  <a:gd name="T47" fmla="*/ 432 h 9"/>
                  <a:gd name="T48" fmla="*/ 3672 w 17"/>
                  <a:gd name="T49" fmla="*/ 432 h 9"/>
                  <a:gd name="T50" fmla="*/ 3672 w 17"/>
                  <a:gd name="T51" fmla="*/ 864 h 9"/>
                  <a:gd name="T52" fmla="*/ 3456 w 17"/>
                  <a:gd name="T53" fmla="*/ 1080 h 9"/>
                  <a:gd name="T54" fmla="*/ 3456 w 17"/>
                  <a:gd name="T55" fmla="*/ 1296 h 9"/>
                  <a:gd name="T56" fmla="*/ 3240 w 17"/>
                  <a:gd name="T57" fmla="*/ 1512 h 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
                  <a:gd name="T88" fmla="*/ 0 h 9"/>
                  <a:gd name="T89" fmla="*/ 17 w 17"/>
                  <a:gd name="T90" fmla="*/ 9 h 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 h="9">
                    <a:moveTo>
                      <a:pt x="15" y="7"/>
                    </a:moveTo>
                    <a:lnTo>
                      <a:pt x="13" y="7"/>
                    </a:lnTo>
                    <a:lnTo>
                      <a:pt x="11" y="9"/>
                    </a:lnTo>
                    <a:lnTo>
                      <a:pt x="9" y="8"/>
                    </a:lnTo>
                    <a:lnTo>
                      <a:pt x="7" y="8"/>
                    </a:lnTo>
                    <a:lnTo>
                      <a:pt x="6" y="8"/>
                    </a:lnTo>
                    <a:lnTo>
                      <a:pt x="6" y="7"/>
                    </a:lnTo>
                    <a:lnTo>
                      <a:pt x="4" y="7"/>
                    </a:lnTo>
                    <a:lnTo>
                      <a:pt x="4" y="8"/>
                    </a:lnTo>
                    <a:lnTo>
                      <a:pt x="1" y="8"/>
                    </a:lnTo>
                    <a:lnTo>
                      <a:pt x="0" y="7"/>
                    </a:lnTo>
                    <a:lnTo>
                      <a:pt x="0" y="6"/>
                    </a:lnTo>
                    <a:lnTo>
                      <a:pt x="2" y="6"/>
                    </a:lnTo>
                    <a:lnTo>
                      <a:pt x="5" y="5"/>
                    </a:lnTo>
                    <a:lnTo>
                      <a:pt x="6" y="5"/>
                    </a:lnTo>
                    <a:lnTo>
                      <a:pt x="8" y="5"/>
                    </a:lnTo>
                    <a:lnTo>
                      <a:pt x="8" y="4"/>
                    </a:lnTo>
                    <a:lnTo>
                      <a:pt x="8" y="3"/>
                    </a:lnTo>
                    <a:lnTo>
                      <a:pt x="9" y="2"/>
                    </a:lnTo>
                    <a:lnTo>
                      <a:pt x="10" y="1"/>
                    </a:lnTo>
                    <a:lnTo>
                      <a:pt x="13" y="0"/>
                    </a:lnTo>
                    <a:lnTo>
                      <a:pt x="15" y="1"/>
                    </a:lnTo>
                    <a:lnTo>
                      <a:pt x="16" y="2"/>
                    </a:lnTo>
                    <a:lnTo>
                      <a:pt x="17" y="2"/>
                    </a:lnTo>
                    <a:lnTo>
                      <a:pt x="17" y="4"/>
                    </a:lnTo>
                    <a:lnTo>
                      <a:pt x="16" y="5"/>
                    </a:lnTo>
                    <a:lnTo>
                      <a:pt x="16" y="6"/>
                    </a:lnTo>
                    <a:lnTo>
                      <a:pt x="15"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598" name="Freeform 851"/>
              <p:cNvSpPr>
                <a:spLocks/>
              </p:cNvSpPr>
              <p:nvPr/>
            </p:nvSpPr>
            <p:spPr bwMode="auto">
              <a:xfrm>
                <a:off x="4567475" y="2189255"/>
                <a:ext cx="110476" cy="77328"/>
              </a:xfrm>
              <a:custGeom>
                <a:avLst/>
                <a:gdLst>
                  <a:gd name="T0" fmla="*/ 432 w 10"/>
                  <a:gd name="T1" fmla="*/ 1512 h 7"/>
                  <a:gd name="T2" fmla="*/ 432 w 10"/>
                  <a:gd name="T3" fmla="*/ 1296 h 7"/>
                  <a:gd name="T4" fmla="*/ 216 w 10"/>
                  <a:gd name="T5" fmla="*/ 1080 h 7"/>
                  <a:gd name="T6" fmla="*/ 0 w 10"/>
                  <a:gd name="T7" fmla="*/ 1296 h 7"/>
                  <a:gd name="T8" fmla="*/ 0 w 10"/>
                  <a:gd name="T9" fmla="*/ 1080 h 7"/>
                  <a:gd name="T10" fmla="*/ 216 w 10"/>
                  <a:gd name="T11" fmla="*/ 864 h 7"/>
                  <a:gd name="T12" fmla="*/ 216 w 10"/>
                  <a:gd name="T13" fmla="*/ 648 h 7"/>
                  <a:gd name="T14" fmla="*/ 432 w 10"/>
                  <a:gd name="T15" fmla="*/ 648 h 7"/>
                  <a:gd name="T16" fmla="*/ 432 w 10"/>
                  <a:gd name="T17" fmla="*/ 432 h 7"/>
                  <a:gd name="T18" fmla="*/ 648 w 10"/>
                  <a:gd name="T19" fmla="*/ 216 h 7"/>
                  <a:gd name="T20" fmla="*/ 864 w 10"/>
                  <a:gd name="T21" fmla="*/ 216 h 7"/>
                  <a:gd name="T22" fmla="*/ 1080 w 10"/>
                  <a:gd name="T23" fmla="*/ 216 h 7"/>
                  <a:gd name="T24" fmla="*/ 1296 w 10"/>
                  <a:gd name="T25" fmla="*/ 0 h 7"/>
                  <a:gd name="T26" fmla="*/ 1728 w 10"/>
                  <a:gd name="T27" fmla="*/ 216 h 7"/>
                  <a:gd name="T28" fmla="*/ 1944 w 10"/>
                  <a:gd name="T29" fmla="*/ 432 h 7"/>
                  <a:gd name="T30" fmla="*/ 1944 w 10"/>
                  <a:gd name="T31" fmla="*/ 432 h 7"/>
                  <a:gd name="T32" fmla="*/ 1728 w 10"/>
                  <a:gd name="T33" fmla="*/ 432 h 7"/>
                  <a:gd name="T34" fmla="*/ 1944 w 10"/>
                  <a:gd name="T35" fmla="*/ 648 h 7"/>
                  <a:gd name="T36" fmla="*/ 2160 w 10"/>
                  <a:gd name="T37" fmla="*/ 864 h 7"/>
                  <a:gd name="T38" fmla="*/ 2160 w 10"/>
                  <a:gd name="T39" fmla="*/ 1080 h 7"/>
                  <a:gd name="T40" fmla="*/ 1512 w 10"/>
                  <a:gd name="T41" fmla="*/ 1080 h 7"/>
                  <a:gd name="T42" fmla="*/ 1296 w 10"/>
                  <a:gd name="T43" fmla="*/ 864 h 7"/>
                  <a:gd name="T44" fmla="*/ 1080 w 10"/>
                  <a:gd name="T45" fmla="*/ 864 h 7"/>
                  <a:gd name="T46" fmla="*/ 1080 w 10"/>
                  <a:gd name="T47" fmla="*/ 1296 h 7"/>
                  <a:gd name="T48" fmla="*/ 864 w 10"/>
                  <a:gd name="T49" fmla="*/ 1512 h 7"/>
                  <a:gd name="T50" fmla="*/ 648 w 10"/>
                  <a:gd name="T51" fmla="*/ 1512 h 7"/>
                  <a:gd name="T52" fmla="*/ 432 w 10"/>
                  <a:gd name="T53" fmla="*/ 1512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
                  <a:gd name="T82" fmla="*/ 0 h 7"/>
                  <a:gd name="T83" fmla="*/ 10 w 10"/>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 h="7">
                    <a:moveTo>
                      <a:pt x="2" y="7"/>
                    </a:moveTo>
                    <a:lnTo>
                      <a:pt x="2" y="6"/>
                    </a:lnTo>
                    <a:lnTo>
                      <a:pt x="1" y="5"/>
                    </a:lnTo>
                    <a:lnTo>
                      <a:pt x="0" y="6"/>
                    </a:lnTo>
                    <a:lnTo>
                      <a:pt x="0" y="5"/>
                    </a:lnTo>
                    <a:lnTo>
                      <a:pt x="1" y="4"/>
                    </a:lnTo>
                    <a:lnTo>
                      <a:pt x="1" y="3"/>
                    </a:lnTo>
                    <a:lnTo>
                      <a:pt x="2" y="3"/>
                    </a:lnTo>
                    <a:lnTo>
                      <a:pt x="2" y="2"/>
                    </a:lnTo>
                    <a:lnTo>
                      <a:pt x="3" y="1"/>
                    </a:lnTo>
                    <a:lnTo>
                      <a:pt x="4" y="1"/>
                    </a:lnTo>
                    <a:lnTo>
                      <a:pt x="5" y="1"/>
                    </a:lnTo>
                    <a:lnTo>
                      <a:pt x="6" y="0"/>
                    </a:lnTo>
                    <a:lnTo>
                      <a:pt x="8" y="1"/>
                    </a:lnTo>
                    <a:lnTo>
                      <a:pt x="9" y="2"/>
                    </a:lnTo>
                    <a:lnTo>
                      <a:pt x="8" y="2"/>
                    </a:lnTo>
                    <a:lnTo>
                      <a:pt x="9" y="3"/>
                    </a:lnTo>
                    <a:lnTo>
                      <a:pt x="10" y="4"/>
                    </a:lnTo>
                    <a:lnTo>
                      <a:pt x="10" y="5"/>
                    </a:lnTo>
                    <a:lnTo>
                      <a:pt x="7" y="5"/>
                    </a:lnTo>
                    <a:lnTo>
                      <a:pt x="6" y="4"/>
                    </a:lnTo>
                    <a:lnTo>
                      <a:pt x="5" y="4"/>
                    </a:lnTo>
                    <a:lnTo>
                      <a:pt x="5" y="6"/>
                    </a:lnTo>
                    <a:lnTo>
                      <a:pt x="4" y="7"/>
                    </a:lnTo>
                    <a:lnTo>
                      <a:pt x="3" y="7"/>
                    </a:lnTo>
                    <a:lnTo>
                      <a:pt x="2"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599" name="Freeform 852"/>
              <p:cNvSpPr>
                <a:spLocks/>
              </p:cNvSpPr>
              <p:nvPr/>
            </p:nvSpPr>
            <p:spPr bwMode="auto">
              <a:xfrm>
                <a:off x="4567475" y="2189255"/>
                <a:ext cx="110476" cy="77328"/>
              </a:xfrm>
              <a:custGeom>
                <a:avLst/>
                <a:gdLst>
                  <a:gd name="T0" fmla="*/ 432 w 10"/>
                  <a:gd name="T1" fmla="*/ 1512 h 7"/>
                  <a:gd name="T2" fmla="*/ 432 w 10"/>
                  <a:gd name="T3" fmla="*/ 1296 h 7"/>
                  <a:gd name="T4" fmla="*/ 216 w 10"/>
                  <a:gd name="T5" fmla="*/ 1080 h 7"/>
                  <a:gd name="T6" fmla="*/ 0 w 10"/>
                  <a:gd name="T7" fmla="*/ 1296 h 7"/>
                  <a:gd name="T8" fmla="*/ 0 w 10"/>
                  <a:gd name="T9" fmla="*/ 1080 h 7"/>
                  <a:gd name="T10" fmla="*/ 216 w 10"/>
                  <a:gd name="T11" fmla="*/ 864 h 7"/>
                  <a:gd name="T12" fmla="*/ 216 w 10"/>
                  <a:gd name="T13" fmla="*/ 648 h 7"/>
                  <a:gd name="T14" fmla="*/ 432 w 10"/>
                  <a:gd name="T15" fmla="*/ 648 h 7"/>
                  <a:gd name="T16" fmla="*/ 432 w 10"/>
                  <a:gd name="T17" fmla="*/ 432 h 7"/>
                  <a:gd name="T18" fmla="*/ 648 w 10"/>
                  <a:gd name="T19" fmla="*/ 216 h 7"/>
                  <a:gd name="T20" fmla="*/ 864 w 10"/>
                  <a:gd name="T21" fmla="*/ 216 h 7"/>
                  <a:gd name="T22" fmla="*/ 1080 w 10"/>
                  <a:gd name="T23" fmla="*/ 216 h 7"/>
                  <a:gd name="T24" fmla="*/ 1296 w 10"/>
                  <a:gd name="T25" fmla="*/ 0 h 7"/>
                  <a:gd name="T26" fmla="*/ 1728 w 10"/>
                  <a:gd name="T27" fmla="*/ 216 h 7"/>
                  <a:gd name="T28" fmla="*/ 1944 w 10"/>
                  <a:gd name="T29" fmla="*/ 432 h 7"/>
                  <a:gd name="T30" fmla="*/ 1944 w 10"/>
                  <a:gd name="T31" fmla="*/ 432 h 7"/>
                  <a:gd name="T32" fmla="*/ 1728 w 10"/>
                  <a:gd name="T33" fmla="*/ 432 h 7"/>
                  <a:gd name="T34" fmla="*/ 1944 w 10"/>
                  <a:gd name="T35" fmla="*/ 648 h 7"/>
                  <a:gd name="T36" fmla="*/ 2160 w 10"/>
                  <a:gd name="T37" fmla="*/ 864 h 7"/>
                  <a:gd name="T38" fmla="*/ 2160 w 10"/>
                  <a:gd name="T39" fmla="*/ 1080 h 7"/>
                  <a:gd name="T40" fmla="*/ 1512 w 10"/>
                  <a:gd name="T41" fmla="*/ 1080 h 7"/>
                  <a:gd name="T42" fmla="*/ 1296 w 10"/>
                  <a:gd name="T43" fmla="*/ 864 h 7"/>
                  <a:gd name="T44" fmla="*/ 1080 w 10"/>
                  <a:gd name="T45" fmla="*/ 864 h 7"/>
                  <a:gd name="T46" fmla="*/ 1080 w 10"/>
                  <a:gd name="T47" fmla="*/ 1296 h 7"/>
                  <a:gd name="T48" fmla="*/ 864 w 10"/>
                  <a:gd name="T49" fmla="*/ 1512 h 7"/>
                  <a:gd name="T50" fmla="*/ 648 w 10"/>
                  <a:gd name="T51" fmla="*/ 1512 h 7"/>
                  <a:gd name="T52" fmla="*/ 432 w 10"/>
                  <a:gd name="T53" fmla="*/ 1512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
                  <a:gd name="T82" fmla="*/ 0 h 7"/>
                  <a:gd name="T83" fmla="*/ 10 w 10"/>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 h="7">
                    <a:moveTo>
                      <a:pt x="2" y="7"/>
                    </a:moveTo>
                    <a:lnTo>
                      <a:pt x="2" y="6"/>
                    </a:lnTo>
                    <a:lnTo>
                      <a:pt x="1" y="5"/>
                    </a:lnTo>
                    <a:lnTo>
                      <a:pt x="0" y="6"/>
                    </a:lnTo>
                    <a:lnTo>
                      <a:pt x="0" y="5"/>
                    </a:lnTo>
                    <a:lnTo>
                      <a:pt x="1" y="4"/>
                    </a:lnTo>
                    <a:lnTo>
                      <a:pt x="1" y="3"/>
                    </a:lnTo>
                    <a:lnTo>
                      <a:pt x="2" y="3"/>
                    </a:lnTo>
                    <a:lnTo>
                      <a:pt x="2" y="2"/>
                    </a:lnTo>
                    <a:lnTo>
                      <a:pt x="3" y="1"/>
                    </a:lnTo>
                    <a:lnTo>
                      <a:pt x="4" y="1"/>
                    </a:lnTo>
                    <a:lnTo>
                      <a:pt x="5" y="1"/>
                    </a:lnTo>
                    <a:lnTo>
                      <a:pt x="6" y="0"/>
                    </a:lnTo>
                    <a:lnTo>
                      <a:pt x="8" y="1"/>
                    </a:lnTo>
                    <a:lnTo>
                      <a:pt x="9" y="2"/>
                    </a:lnTo>
                    <a:lnTo>
                      <a:pt x="8" y="2"/>
                    </a:lnTo>
                    <a:lnTo>
                      <a:pt x="9" y="3"/>
                    </a:lnTo>
                    <a:lnTo>
                      <a:pt x="10" y="4"/>
                    </a:lnTo>
                    <a:lnTo>
                      <a:pt x="10" y="5"/>
                    </a:lnTo>
                    <a:lnTo>
                      <a:pt x="7" y="5"/>
                    </a:lnTo>
                    <a:lnTo>
                      <a:pt x="6" y="4"/>
                    </a:lnTo>
                    <a:lnTo>
                      <a:pt x="5" y="4"/>
                    </a:lnTo>
                    <a:lnTo>
                      <a:pt x="5" y="6"/>
                    </a:lnTo>
                    <a:lnTo>
                      <a:pt x="4" y="7"/>
                    </a:lnTo>
                    <a:lnTo>
                      <a:pt x="3" y="7"/>
                    </a:lnTo>
                    <a:lnTo>
                      <a:pt x="2"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00" name="Freeform 853"/>
              <p:cNvSpPr>
                <a:spLocks/>
              </p:cNvSpPr>
              <p:nvPr/>
            </p:nvSpPr>
            <p:spPr bwMode="auto">
              <a:xfrm>
                <a:off x="4655856" y="2211349"/>
                <a:ext cx="11048" cy="11047"/>
              </a:xfrm>
              <a:custGeom>
                <a:avLst/>
                <a:gdLst>
                  <a:gd name="T0" fmla="*/ 216 w 1"/>
                  <a:gd name="T1" fmla="*/ 216 h 1"/>
                  <a:gd name="T2" fmla="*/ 216 w 1"/>
                  <a:gd name="T3" fmla="*/ 0 h 1"/>
                  <a:gd name="T4" fmla="*/ 0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1" y="0"/>
                    </a:lnTo>
                    <a:lnTo>
                      <a:pt x="0"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01" name="Freeform 854"/>
              <p:cNvSpPr>
                <a:spLocks/>
              </p:cNvSpPr>
              <p:nvPr/>
            </p:nvSpPr>
            <p:spPr bwMode="auto">
              <a:xfrm>
                <a:off x="4655856" y="2211349"/>
                <a:ext cx="11048" cy="11047"/>
              </a:xfrm>
              <a:custGeom>
                <a:avLst/>
                <a:gdLst>
                  <a:gd name="T0" fmla="*/ 216 w 1"/>
                  <a:gd name="T1" fmla="*/ 216 h 1"/>
                  <a:gd name="T2" fmla="*/ 216 w 1"/>
                  <a:gd name="T3" fmla="*/ 0 h 1"/>
                  <a:gd name="T4" fmla="*/ 0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1" y="0"/>
                    </a:lnTo>
                    <a:lnTo>
                      <a:pt x="0"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02" name="Freeform 855"/>
              <p:cNvSpPr>
                <a:spLocks/>
              </p:cNvSpPr>
              <p:nvPr/>
            </p:nvSpPr>
            <p:spPr bwMode="auto">
              <a:xfrm>
                <a:off x="4445952" y="2366005"/>
                <a:ext cx="11048" cy="11047"/>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03" name="Freeform 856"/>
              <p:cNvSpPr>
                <a:spLocks/>
              </p:cNvSpPr>
              <p:nvPr/>
            </p:nvSpPr>
            <p:spPr bwMode="auto">
              <a:xfrm>
                <a:off x="4445952" y="2366005"/>
                <a:ext cx="11048" cy="11047"/>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04" name="Freeform 857"/>
              <p:cNvSpPr>
                <a:spLocks/>
              </p:cNvSpPr>
              <p:nvPr/>
            </p:nvSpPr>
            <p:spPr bwMode="auto">
              <a:xfrm>
                <a:off x="4213952" y="1890988"/>
                <a:ext cx="66286" cy="55235"/>
              </a:xfrm>
              <a:custGeom>
                <a:avLst/>
                <a:gdLst>
                  <a:gd name="T0" fmla="*/ 432 w 6"/>
                  <a:gd name="T1" fmla="*/ 0 h 5"/>
                  <a:gd name="T2" fmla="*/ 432 w 6"/>
                  <a:gd name="T3" fmla="*/ 432 h 5"/>
                  <a:gd name="T4" fmla="*/ 0 w 6"/>
                  <a:gd name="T5" fmla="*/ 648 h 5"/>
                  <a:gd name="T6" fmla="*/ 0 w 6"/>
                  <a:gd name="T7" fmla="*/ 864 h 5"/>
                  <a:gd name="T8" fmla="*/ 216 w 6"/>
                  <a:gd name="T9" fmla="*/ 1080 h 5"/>
                  <a:gd name="T10" fmla="*/ 432 w 6"/>
                  <a:gd name="T11" fmla="*/ 864 h 5"/>
                  <a:gd name="T12" fmla="*/ 864 w 6"/>
                  <a:gd name="T13" fmla="*/ 864 h 5"/>
                  <a:gd name="T14" fmla="*/ 1080 w 6"/>
                  <a:gd name="T15" fmla="*/ 1080 h 5"/>
                  <a:gd name="T16" fmla="*/ 1296 w 6"/>
                  <a:gd name="T17" fmla="*/ 864 h 5"/>
                  <a:gd name="T18" fmla="*/ 1296 w 6"/>
                  <a:gd name="T19" fmla="*/ 648 h 5"/>
                  <a:gd name="T20" fmla="*/ 1296 w 6"/>
                  <a:gd name="T21" fmla="*/ 432 h 5"/>
                  <a:gd name="T22" fmla="*/ 1080 w 6"/>
                  <a:gd name="T23" fmla="*/ 0 h 5"/>
                  <a:gd name="T24" fmla="*/ 648 w 6"/>
                  <a:gd name="T25" fmla="*/ 0 h 5"/>
                  <a:gd name="T26" fmla="*/ 648 w 6"/>
                  <a:gd name="T27" fmla="*/ 0 h 5"/>
                  <a:gd name="T28" fmla="*/ 432 w 6"/>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2" y="0"/>
                    </a:moveTo>
                    <a:lnTo>
                      <a:pt x="2" y="2"/>
                    </a:lnTo>
                    <a:lnTo>
                      <a:pt x="0" y="3"/>
                    </a:lnTo>
                    <a:lnTo>
                      <a:pt x="0" y="4"/>
                    </a:lnTo>
                    <a:lnTo>
                      <a:pt x="1" y="5"/>
                    </a:lnTo>
                    <a:lnTo>
                      <a:pt x="2" y="4"/>
                    </a:lnTo>
                    <a:lnTo>
                      <a:pt x="4" y="4"/>
                    </a:lnTo>
                    <a:lnTo>
                      <a:pt x="5" y="5"/>
                    </a:lnTo>
                    <a:lnTo>
                      <a:pt x="6" y="4"/>
                    </a:lnTo>
                    <a:lnTo>
                      <a:pt x="6" y="3"/>
                    </a:lnTo>
                    <a:lnTo>
                      <a:pt x="6" y="2"/>
                    </a:lnTo>
                    <a:lnTo>
                      <a:pt x="5" y="0"/>
                    </a:lnTo>
                    <a:lnTo>
                      <a:pt x="3"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05" name="Freeform 858"/>
              <p:cNvSpPr>
                <a:spLocks/>
              </p:cNvSpPr>
              <p:nvPr/>
            </p:nvSpPr>
            <p:spPr bwMode="auto">
              <a:xfrm>
                <a:off x="4213952" y="1890988"/>
                <a:ext cx="66286" cy="55235"/>
              </a:xfrm>
              <a:custGeom>
                <a:avLst/>
                <a:gdLst>
                  <a:gd name="T0" fmla="*/ 432 w 6"/>
                  <a:gd name="T1" fmla="*/ 0 h 5"/>
                  <a:gd name="T2" fmla="*/ 432 w 6"/>
                  <a:gd name="T3" fmla="*/ 432 h 5"/>
                  <a:gd name="T4" fmla="*/ 0 w 6"/>
                  <a:gd name="T5" fmla="*/ 648 h 5"/>
                  <a:gd name="T6" fmla="*/ 0 w 6"/>
                  <a:gd name="T7" fmla="*/ 864 h 5"/>
                  <a:gd name="T8" fmla="*/ 216 w 6"/>
                  <a:gd name="T9" fmla="*/ 1080 h 5"/>
                  <a:gd name="T10" fmla="*/ 432 w 6"/>
                  <a:gd name="T11" fmla="*/ 864 h 5"/>
                  <a:gd name="T12" fmla="*/ 864 w 6"/>
                  <a:gd name="T13" fmla="*/ 864 h 5"/>
                  <a:gd name="T14" fmla="*/ 1080 w 6"/>
                  <a:gd name="T15" fmla="*/ 1080 h 5"/>
                  <a:gd name="T16" fmla="*/ 1296 w 6"/>
                  <a:gd name="T17" fmla="*/ 864 h 5"/>
                  <a:gd name="T18" fmla="*/ 1296 w 6"/>
                  <a:gd name="T19" fmla="*/ 648 h 5"/>
                  <a:gd name="T20" fmla="*/ 1296 w 6"/>
                  <a:gd name="T21" fmla="*/ 432 h 5"/>
                  <a:gd name="T22" fmla="*/ 1080 w 6"/>
                  <a:gd name="T23" fmla="*/ 0 h 5"/>
                  <a:gd name="T24" fmla="*/ 648 w 6"/>
                  <a:gd name="T25" fmla="*/ 0 h 5"/>
                  <a:gd name="T26" fmla="*/ 648 w 6"/>
                  <a:gd name="T27" fmla="*/ 0 h 5"/>
                  <a:gd name="T28" fmla="*/ 432 w 6"/>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2" y="0"/>
                    </a:moveTo>
                    <a:lnTo>
                      <a:pt x="2" y="2"/>
                    </a:lnTo>
                    <a:lnTo>
                      <a:pt x="0" y="3"/>
                    </a:lnTo>
                    <a:lnTo>
                      <a:pt x="0" y="4"/>
                    </a:lnTo>
                    <a:lnTo>
                      <a:pt x="1" y="5"/>
                    </a:lnTo>
                    <a:lnTo>
                      <a:pt x="2" y="4"/>
                    </a:lnTo>
                    <a:lnTo>
                      <a:pt x="4" y="4"/>
                    </a:lnTo>
                    <a:lnTo>
                      <a:pt x="5" y="5"/>
                    </a:lnTo>
                    <a:lnTo>
                      <a:pt x="6" y="4"/>
                    </a:lnTo>
                    <a:lnTo>
                      <a:pt x="6" y="3"/>
                    </a:lnTo>
                    <a:lnTo>
                      <a:pt x="6" y="2"/>
                    </a:lnTo>
                    <a:lnTo>
                      <a:pt x="5" y="0"/>
                    </a:lnTo>
                    <a:lnTo>
                      <a:pt x="3"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06" name="Freeform 859"/>
              <p:cNvSpPr>
                <a:spLocks/>
              </p:cNvSpPr>
              <p:nvPr/>
            </p:nvSpPr>
            <p:spPr bwMode="auto">
              <a:xfrm>
                <a:off x="4158714" y="1890988"/>
                <a:ext cx="110476" cy="165704"/>
              </a:xfrm>
              <a:custGeom>
                <a:avLst/>
                <a:gdLst>
                  <a:gd name="T0" fmla="*/ 2160 w 10"/>
                  <a:gd name="T1" fmla="*/ 1080 h 15"/>
                  <a:gd name="T2" fmla="*/ 1944 w 10"/>
                  <a:gd name="T3" fmla="*/ 864 h 15"/>
                  <a:gd name="T4" fmla="*/ 1512 w 10"/>
                  <a:gd name="T5" fmla="*/ 864 h 15"/>
                  <a:gd name="T6" fmla="*/ 1296 w 10"/>
                  <a:gd name="T7" fmla="*/ 1080 h 15"/>
                  <a:gd name="T8" fmla="*/ 1080 w 10"/>
                  <a:gd name="T9" fmla="*/ 864 h 15"/>
                  <a:gd name="T10" fmla="*/ 1080 w 10"/>
                  <a:gd name="T11" fmla="*/ 648 h 15"/>
                  <a:gd name="T12" fmla="*/ 1512 w 10"/>
                  <a:gd name="T13" fmla="*/ 432 h 15"/>
                  <a:gd name="T14" fmla="*/ 1512 w 10"/>
                  <a:gd name="T15" fmla="*/ 0 h 15"/>
                  <a:gd name="T16" fmla="*/ 1080 w 10"/>
                  <a:gd name="T17" fmla="*/ 0 h 15"/>
                  <a:gd name="T18" fmla="*/ 864 w 10"/>
                  <a:gd name="T19" fmla="*/ 216 h 15"/>
                  <a:gd name="T20" fmla="*/ 864 w 10"/>
                  <a:gd name="T21" fmla="*/ 648 h 15"/>
                  <a:gd name="T22" fmla="*/ 864 w 10"/>
                  <a:gd name="T23" fmla="*/ 648 h 15"/>
                  <a:gd name="T24" fmla="*/ 648 w 10"/>
                  <a:gd name="T25" fmla="*/ 864 h 15"/>
                  <a:gd name="T26" fmla="*/ 432 w 10"/>
                  <a:gd name="T27" fmla="*/ 864 h 15"/>
                  <a:gd name="T28" fmla="*/ 216 w 10"/>
                  <a:gd name="T29" fmla="*/ 864 h 15"/>
                  <a:gd name="T30" fmla="*/ 0 w 10"/>
                  <a:gd name="T31" fmla="*/ 1080 h 15"/>
                  <a:gd name="T32" fmla="*/ 216 w 10"/>
                  <a:gd name="T33" fmla="*/ 1296 h 15"/>
                  <a:gd name="T34" fmla="*/ 216 w 10"/>
                  <a:gd name="T35" fmla="*/ 1512 h 15"/>
                  <a:gd name="T36" fmla="*/ 0 w 10"/>
                  <a:gd name="T37" fmla="*/ 1512 h 15"/>
                  <a:gd name="T38" fmla="*/ 216 w 10"/>
                  <a:gd name="T39" fmla="*/ 1728 h 15"/>
                  <a:gd name="T40" fmla="*/ 432 w 10"/>
                  <a:gd name="T41" fmla="*/ 1512 h 15"/>
                  <a:gd name="T42" fmla="*/ 648 w 10"/>
                  <a:gd name="T43" fmla="*/ 1728 h 15"/>
                  <a:gd name="T44" fmla="*/ 432 w 10"/>
                  <a:gd name="T45" fmla="*/ 1944 h 15"/>
                  <a:gd name="T46" fmla="*/ 432 w 10"/>
                  <a:gd name="T47" fmla="*/ 2160 h 15"/>
                  <a:gd name="T48" fmla="*/ 432 w 10"/>
                  <a:gd name="T49" fmla="*/ 2160 h 15"/>
                  <a:gd name="T50" fmla="*/ 648 w 10"/>
                  <a:gd name="T51" fmla="*/ 2376 h 15"/>
                  <a:gd name="T52" fmla="*/ 0 w 10"/>
                  <a:gd name="T53" fmla="*/ 2376 h 15"/>
                  <a:gd name="T54" fmla="*/ 0 w 10"/>
                  <a:gd name="T55" fmla="*/ 2592 h 15"/>
                  <a:gd name="T56" fmla="*/ 0 w 10"/>
                  <a:gd name="T57" fmla="*/ 3024 h 15"/>
                  <a:gd name="T58" fmla="*/ 216 w 10"/>
                  <a:gd name="T59" fmla="*/ 3024 h 15"/>
                  <a:gd name="T60" fmla="*/ 216 w 10"/>
                  <a:gd name="T61" fmla="*/ 3240 h 15"/>
                  <a:gd name="T62" fmla="*/ 432 w 10"/>
                  <a:gd name="T63" fmla="*/ 3240 h 15"/>
                  <a:gd name="T64" fmla="*/ 648 w 10"/>
                  <a:gd name="T65" fmla="*/ 3024 h 15"/>
                  <a:gd name="T66" fmla="*/ 1080 w 10"/>
                  <a:gd name="T67" fmla="*/ 2808 h 15"/>
                  <a:gd name="T68" fmla="*/ 1512 w 10"/>
                  <a:gd name="T69" fmla="*/ 2592 h 15"/>
                  <a:gd name="T70" fmla="*/ 1944 w 10"/>
                  <a:gd name="T71" fmla="*/ 2592 h 15"/>
                  <a:gd name="T72" fmla="*/ 1944 w 10"/>
                  <a:gd name="T73" fmla="*/ 1944 h 15"/>
                  <a:gd name="T74" fmla="*/ 2160 w 10"/>
                  <a:gd name="T75" fmla="*/ 1728 h 15"/>
                  <a:gd name="T76" fmla="*/ 2160 w 10"/>
                  <a:gd name="T77" fmla="*/ 1512 h 15"/>
                  <a:gd name="T78" fmla="*/ 2160 w 10"/>
                  <a:gd name="T79" fmla="*/ 1080 h 1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15"/>
                  <a:gd name="T122" fmla="*/ 10 w 10"/>
                  <a:gd name="T123" fmla="*/ 15 h 1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15">
                    <a:moveTo>
                      <a:pt x="10" y="5"/>
                    </a:moveTo>
                    <a:lnTo>
                      <a:pt x="9" y="4"/>
                    </a:lnTo>
                    <a:lnTo>
                      <a:pt x="7" y="4"/>
                    </a:lnTo>
                    <a:lnTo>
                      <a:pt x="6" y="5"/>
                    </a:lnTo>
                    <a:lnTo>
                      <a:pt x="5" y="4"/>
                    </a:lnTo>
                    <a:lnTo>
                      <a:pt x="5" y="3"/>
                    </a:lnTo>
                    <a:lnTo>
                      <a:pt x="7" y="2"/>
                    </a:lnTo>
                    <a:lnTo>
                      <a:pt x="7" y="0"/>
                    </a:lnTo>
                    <a:lnTo>
                      <a:pt x="5" y="0"/>
                    </a:lnTo>
                    <a:lnTo>
                      <a:pt x="4" y="1"/>
                    </a:lnTo>
                    <a:lnTo>
                      <a:pt x="4" y="3"/>
                    </a:lnTo>
                    <a:lnTo>
                      <a:pt x="3" y="4"/>
                    </a:lnTo>
                    <a:lnTo>
                      <a:pt x="2" y="4"/>
                    </a:lnTo>
                    <a:lnTo>
                      <a:pt x="1" y="4"/>
                    </a:lnTo>
                    <a:lnTo>
                      <a:pt x="0" y="5"/>
                    </a:lnTo>
                    <a:lnTo>
                      <a:pt x="1" y="6"/>
                    </a:lnTo>
                    <a:lnTo>
                      <a:pt x="1" y="7"/>
                    </a:lnTo>
                    <a:lnTo>
                      <a:pt x="0" y="7"/>
                    </a:lnTo>
                    <a:lnTo>
                      <a:pt x="1" y="8"/>
                    </a:lnTo>
                    <a:lnTo>
                      <a:pt x="2" y="7"/>
                    </a:lnTo>
                    <a:lnTo>
                      <a:pt x="3" y="8"/>
                    </a:lnTo>
                    <a:lnTo>
                      <a:pt x="2" y="9"/>
                    </a:lnTo>
                    <a:lnTo>
                      <a:pt x="2" y="10"/>
                    </a:lnTo>
                    <a:lnTo>
                      <a:pt x="3" y="11"/>
                    </a:lnTo>
                    <a:lnTo>
                      <a:pt x="0" y="11"/>
                    </a:lnTo>
                    <a:lnTo>
                      <a:pt x="0" y="12"/>
                    </a:lnTo>
                    <a:lnTo>
                      <a:pt x="0" y="14"/>
                    </a:lnTo>
                    <a:lnTo>
                      <a:pt x="1" y="14"/>
                    </a:lnTo>
                    <a:lnTo>
                      <a:pt x="1" y="15"/>
                    </a:lnTo>
                    <a:lnTo>
                      <a:pt x="2" y="15"/>
                    </a:lnTo>
                    <a:lnTo>
                      <a:pt x="3" y="14"/>
                    </a:lnTo>
                    <a:lnTo>
                      <a:pt x="5" y="13"/>
                    </a:lnTo>
                    <a:lnTo>
                      <a:pt x="7" y="12"/>
                    </a:lnTo>
                    <a:lnTo>
                      <a:pt x="9" y="12"/>
                    </a:lnTo>
                    <a:lnTo>
                      <a:pt x="9" y="9"/>
                    </a:lnTo>
                    <a:lnTo>
                      <a:pt x="10" y="8"/>
                    </a:lnTo>
                    <a:lnTo>
                      <a:pt x="10" y="7"/>
                    </a:lnTo>
                    <a:lnTo>
                      <a:pt x="10"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07" name="Freeform 860"/>
              <p:cNvSpPr>
                <a:spLocks/>
              </p:cNvSpPr>
              <p:nvPr/>
            </p:nvSpPr>
            <p:spPr bwMode="auto">
              <a:xfrm>
                <a:off x="4158714" y="1890988"/>
                <a:ext cx="110476" cy="165704"/>
              </a:xfrm>
              <a:custGeom>
                <a:avLst/>
                <a:gdLst>
                  <a:gd name="T0" fmla="*/ 2160 w 10"/>
                  <a:gd name="T1" fmla="*/ 1080 h 15"/>
                  <a:gd name="T2" fmla="*/ 1944 w 10"/>
                  <a:gd name="T3" fmla="*/ 864 h 15"/>
                  <a:gd name="T4" fmla="*/ 1512 w 10"/>
                  <a:gd name="T5" fmla="*/ 864 h 15"/>
                  <a:gd name="T6" fmla="*/ 1296 w 10"/>
                  <a:gd name="T7" fmla="*/ 1080 h 15"/>
                  <a:gd name="T8" fmla="*/ 1080 w 10"/>
                  <a:gd name="T9" fmla="*/ 864 h 15"/>
                  <a:gd name="T10" fmla="*/ 1080 w 10"/>
                  <a:gd name="T11" fmla="*/ 648 h 15"/>
                  <a:gd name="T12" fmla="*/ 1512 w 10"/>
                  <a:gd name="T13" fmla="*/ 432 h 15"/>
                  <a:gd name="T14" fmla="*/ 1512 w 10"/>
                  <a:gd name="T15" fmla="*/ 0 h 15"/>
                  <a:gd name="T16" fmla="*/ 1080 w 10"/>
                  <a:gd name="T17" fmla="*/ 0 h 15"/>
                  <a:gd name="T18" fmla="*/ 864 w 10"/>
                  <a:gd name="T19" fmla="*/ 216 h 15"/>
                  <a:gd name="T20" fmla="*/ 864 w 10"/>
                  <a:gd name="T21" fmla="*/ 648 h 15"/>
                  <a:gd name="T22" fmla="*/ 864 w 10"/>
                  <a:gd name="T23" fmla="*/ 648 h 15"/>
                  <a:gd name="T24" fmla="*/ 648 w 10"/>
                  <a:gd name="T25" fmla="*/ 864 h 15"/>
                  <a:gd name="T26" fmla="*/ 432 w 10"/>
                  <a:gd name="T27" fmla="*/ 864 h 15"/>
                  <a:gd name="T28" fmla="*/ 216 w 10"/>
                  <a:gd name="T29" fmla="*/ 864 h 15"/>
                  <a:gd name="T30" fmla="*/ 0 w 10"/>
                  <a:gd name="T31" fmla="*/ 1080 h 15"/>
                  <a:gd name="T32" fmla="*/ 216 w 10"/>
                  <a:gd name="T33" fmla="*/ 1296 h 15"/>
                  <a:gd name="T34" fmla="*/ 216 w 10"/>
                  <a:gd name="T35" fmla="*/ 1512 h 15"/>
                  <a:gd name="T36" fmla="*/ 0 w 10"/>
                  <a:gd name="T37" fmla="*/ 1512 h 15"/>
                  <a:gd name="T38" fmla="*/ 216 w 10"/>
                  <a:gd name="T39" fmla="*/ 1728 h 15"/>
                  <a:gd name="T40" fmla="*/ 432 w 10"/>
                  <a:gd name="T41" fmla="*/ 1512 h 15"/>
                  <a:gd name="T42" fmla="*/ 648 w 10"/>
                  <a:gd name="T43" fmla="*/ 1728 h 15"/>
                  <a:gd name="T44" fmla="*/ 432 w 10"/>
                  <a:gd name="T45" fmla="*/ 1944 h 15"/>
                  <a:gd name="T46" fmla="*/ 432 w 10"/>
                  <a:gd name="T47" fmla="*/ 2160 h 15"/>
                  <a:gd name="T48" fmla="*/ 432 w 10"/>
                  <a:gd name="T49" fmla="*/ 2160 h 15"/>
                  <a:gd name="T50" fmla="*/ 648 w 10"/>
                  <a:gd name="T51" fmla="*/ 2376 h 15"/>
                  <a:gd name="T52" fmla="*/ 0 w 10"/>
                  <a:gd name="T53" fmla="*/ 2376 h 15"/>
                  <a:gd name="T54" fmla="*/ 0 w 10"/>
                  <a:gd name="T55" fmla="*/ 2592 h 15"/>
                  <a:gd name="T56" fmla="*/ 0 w 10"/>
                  <a:gd name="T57" fmla="*/ 3024 h 15"/>
                  <a:gd name="T58" fmla="*/ 216 w 10"/>
                  <a:gd name="T59" fmla="*/ 3024 h 15"/>
                  <a:gd name="T60" fmla="*/ 216 w 10"/>
                  <a:gd name="T61" fmla="*/ 3240 h 15"/>
                  <a:gd name="T62" fmla="*/ 432 w 10"/>
                  <a:gd name="T63" fmla="*/ 3240 h 15"/>
                  <a:gd name="T64" fmla="*/ 648 w 10"/>
                  <a:gd name="T65" fmla="*/ 3024 h 15"/>
                  <a:gd name="T66" fmla="*/ 1080 w 10"/>
                  <a:gd name="T67" fmla="*/ 2808 h 15"/>
                  <a:gd name="T68" fmla="*/ 1512 w 10"/>
                  <a:gd name="T69" fmla="*/ 2592 h 15"/>
                  <a:gd name="T70" fmla="*/ 1944 w 10"/>
                  <a:gd name="T71" fmla="*/ 2592 h 15"/>
                  <a:gd name="T72" fmla="*/ 1944 w 10"/>
                  <a:gd name="T73" fmla="*/ 1944 h 15"/>
                  <a:gd name="T74" fmla="*/ 2160 w 10"/>
                  <a:gd name="T75" fmla="*/ 1728 h 15"/>
                  <a:gd name="T76" fmla="*/ 2160 w 10"/>
                  <a:gd name="T77" fmla="*/ 1512 h 15"/>
                  <a:gd name="T78" fmla="*/ 2160 w 10"/>
                  <a:gd name="T79" fmla="*/ 1080 h 1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15"/>
                  <a:gd name="T122" fmla="*/ 10 w 10"/>
                  <a:gd name="T123" fmla="*/ 15 h 1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15">
                    <a:moveTo>
                      <a:pt x="10" y="5"/>
                    </a:moveTo>
                    <a:lnTo>
                      <a:pt x="9" y="4"/>
                    </a:lnTo>
                    <a:lnTo>
                      <a:pt x="7" y="4"/>
                    </a:lnTo>
                    <a:lnTo>
                      <a:pt x="6" y="5"/>
                    </a:lnTo>
                    <a:lnTo>
                      <a:pt x="5" y="4"/>
                    </a:lnTo>
                    <a:lnTo>
                      <a:pt x="5" y="3"/>
                    </a:lnTo>
                    <a:lnTo>
                      <a:pt x="7" y="2"/>
                    </a:lnTo>
                    <a:lnTo>
                      <a:pt x="7" y="0"/>
                    </a:lnTo>
                    <a:lnTo>
                      <a:pt x="5" y="0"/>
                    </a:lnTo>
                    <a:lnTo>
                      <a:pt x="4" y="1"/>
                    </a:lnTo>
                    <a:lnTo>
                      <a:pt x="4" y="3"/>
                    </a:lnTo>
                    <a:lnTo>
                      <a:pt x="3" y="4"/>
                    </a:lnTo>
                    <a:lnTo>
                      <a:pt x="2" y="4"/>
                    </a:lnTo>
                    <a:lnTo>
                      <a:pt x="1" y="4"/>
                    </a:lnTo>
                    <a:lnTo>
                      <a:pt x="0" y="5"/>
                    </a:lnTo>
                    <a:lnTo>
                      <a:pt x="1" y="6"/>
                    </a:lnTo>
                    <a:lnTo>
                      <a:pt x="1" y="7"/>
                    </a:lnTo>
                    <a:lnTo>
                      <a:pt x="0" y="7"/>
                    </a:lnTo>
                    <a:lnTo>
                      <a:pt x="1" y="8"/>
                    </a:lnTo>
                    <a:lnTo>
                      <a:pt x="2" y="7"/>
                    </a:lnTo>
                    <a:lnTo>
                      <a:pt x="3" y="8"/>
                    </a:lnTo>
                    <a:lnTo>
                      <a:pt x="2" y="9"/>
                    </a:lnTo>
                    <a:lnTo>
                      <a:pt x="2" y="10"/>
                    </a:lnTo>
                    <a:lnTo>
                      <a:pt x="3" y="11"/>
                    </a:lnTo>
                    <a:lnTo>
                      <a:pt x="0" y="11"/>
                    </a:lnTo>
                    <a:lnTo>
                      <a:pt x="0" y="12"/>
                    </a:lnTo>
                    <a:lnTo>
                      <a:pt x="0" y="14"/>
                    </a:lnTo>
                    <a:lnTo>
                      <a:pt x="1" y="14"/>
                    </a:lnTo>
                    <a:lnTo>
                      <a:pt x="1" y="15"/>
                    </a:lnTo>
                    <a:lnTo>
                      <a:pt x="2" y="15"/>
                    </a:lnTo>
                    <a:lnTo>
                      <a:pt x="3" y="14"/>
                    </a:lnTo>
                    <a:lnTo>
                      <a:pt x="5" y="13"/>
                    </a:lnTo>
                    <a:lnTo>
                      <a:pt x="7" y="12"/>
                    </a:lnTo>
                    <a:lnTo>
                      <a:pt x="9" y="12"/>
                    </a:lnTo>
                    <a:lnTo>
                      <a:pt x="9" y="9"/>
                    </a:lnTo>
                    <a:lnTo>
                      <a:pt x="10" y="8"/>
                    </a:lnTo>
                    <a:lnTo>
                      <a:pt x="10" y="7"/>
                    </a:lnTo>
                    <a:lnTo>
                      <a:pt x="10"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08" name="Freeform 861"/>
              <p:cNvSpPr>
                <a:spLocks/>
              </p:cNvSpPr>
              <p:nvPr/>
            </p:nvSpPr>
            <p:spPr bwMode="auto">
              <a:xfrm>
                <a:off x="6136235" y="2421240"/>
                <a:ext cx="198857" cy="143610"/>
              </a:xfrm>
              <a:custGeom>
                <a:avLst/>
                <a:gdLst>
                  <a:gd name="T0" fmla="*/ 3672 w 18"/>
                  <a:gd name="T1" fmla="*/ 2376 h 13"/>
                  <a:gd name="T2" fmla="*/ 3888 w 18"/>
                  <a:gd name="T3" fmla="*/ 1944 h 13"/>
                  <a:gd name="T4" fmla="*/ 3672 w 18"/>
                  <a:gd name="T5" fmla="*/ 1512 h 13"/>
                  <a:gd name="T6" fmla="*/ 3240 w 18"/>
                  <a:gd name="T7" fmla="*/ 1512 h 13"/>
                  <a:gd name="T8" fmla="*/ 3240 w 18"/>
                  <a:gd name="T9" fmla="*/ 1080 h 13"/>
                  <a:gd name="T10" fmla="*/ 2592 w 18"/>
                  <a:gd name="T11" fmla="*/ 1080 h 13"/>
                  <a:gd name="T12" fmla="*/ 2160 w 18"/>
                  <a:gd name="T13" fmla="*/ 1080 h 13"/>
                  <a:gd name="T14" fmla="*/ 2160 w 18"/>
                  <a:gd name="T15" fmla="*/ 864 h 13"/>
                  <a:gd name="T16" fmla="*/ 1728 w 18"/>
                  <a:gd name="T17" fmla="*/ 864 h 13"/>
                  <a:gd name="T18" fmla="*/ 1728 w 18"/>
                  <a:gd name="T19" fmla="*/ 1080 h 13"/>
                  <a:gd name="T20" fmla="*/ 1296 w 18"/>
                  <a:gd name="T21" fmla="*/ 1080 h 13"/>
                  <a:gd name="T22" fmla="*/ 1080 w 18"/>
                  <a:gd name="T23" fmla="*/ 1080 h 13"/>
                  <a:gd name="T24" fmla="*/ 1080 w 18"/>
                  <a:gd name="T25" fmla="*/ 864 h 13"/>
                  <a:gd name="T26" fmla="*/ 1512 w 18"/>
                  <a:gd name="T27" fmla="*/ 648 h 13"/>
                  <a:gd name="T28" fmla="*/ 1512 w 18"/>
                  <a:gd name="T29" fmla="*/ 432 h 13"/>
                  <a:gd name="T30" fmla="*/ 1728 w 18"/>
                  <a:gd name="T31" fmla="*/ 216 h 13"/>
                  <a:gd name="T32" fmla="*/ 1512 w 18"/>
                  <a:gd name="T33" fmla="*/ 0 h 13"/>
                  <a:gd name="T34" fmla="*/ 864 w 18"/>
                  <a:gd name="T35" fmla="*/ 216 h 13"/>
                  <a:gd name="T36" fmla="*/ 864 w 18"/>
                  <a:gd name="T37" fmla="*/ 648 h 13"/>
                  <a:gd name="T38" fmla="*/ 432 w 18"/>
                  <a:gd name="T39" fmla="*/ 864 h 13"/>
                  <a:gd name="T40" fmla="*/ 0 w 18"/>
                  <a:gd name="T41" fmla="*/ 864 h 13"/>
                  <a:gd name="T42" fmla="*/ 216 w 18"/>
                  <a:gd name="T43" fmla="*/ 1512 h 13"/>
                  <a:gd name="T44" fmla="*/ 432 w 18"/>
                  <a:gd name="T45" fmla="*/ 1728 h 13"/>
                  <a:gd name="T46" fmla="*/ 216 w 18"/>
                  <a:gd name="T47" fmla="*/ 2160 h 13"/>
                  <a:gd name="T48" fmla="*/ 216 w 18"/>
                  <a:gd name="T49" fmla="*/ 2592 h 13"/>
                  <a:gd name="T50" fmla="*/ 648 w 18"/>
                  <a:gd name="T51" fmla="*/ 2592 h 13"/>
                  <a:gd name="T52" fmla="*/ 1296 w 18"/>
                  <a:gd name="T53" fmla="*/ 2160 h 13"/>
                  <a:gd name="T54" fmla="*/ 1512 w 18"/>
                  <a:gd name="T55" fmla="*/ 1944 h 13"/>
                  <a:gd name="T56" fmla="*/ 1728 w 18"/>
                  <a:gd name="T57" fmla="*/ 1512 h 13"/>
                  <a:gd name="T58" fmla="*/ 1944 w 18"/>
                  <a:gd name="T59" fmla="*/ 1728 h 13"/>
                  <a:gd name="T60" fmla="*/ 2160 w 18"/>
                  <a:gd name="T61" fmla="*/ 2376 h 13"/>
                  <a:gd name="T62" fmla="*/ 1944 w 18"/>
                  <a:gd name="T63" fmla="*/ 2808 h 13"/>
                  <a:gd name="T64" fmla="*/ 2592 w 18"/>
                  <a:gd name="T65" fmla="*/ 2592 h 13"/>
                  <a:gd name="T66" fmla="*/ 3024 w 18"/>
                  <a:gd name="T67" fmla="*/ 2376 h 13"/>
                  <a:gd name="T68" fmla="*/ 3456 w 18"/>
                  <a:gd name="T69" fmla="*/ 2376 h 13"/>
                  <a:gd name="T70" fmla="*/ 3672 w 18"/>
                  <a:gd name="T71" fmla="*/ 2376 h 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
                  <a:gd name="T109" fmla="*/ 0 h 13"/>
                  <a:gd name="T110" fmla="*/ 18 w 18"/>
                  <a:gd name="T111" fmla="*/ 13 h 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 h="13">
                    <a:moveTo>
                      <a:pt x="17" y="11"/>
                    </a:moveTo>
                    <a:lnTo>
                      <a:pt x="18" y="9"/>
                    </a:lnTo>
                    <a:lnTo>
                      <a:pt x="17" y="7"/>
                    </a:lnTo>
                    <a:lnTo>
                      <a:pt x="15" y="7"/>
                    </a:lnTo>
                    <a:lnTo>
                      <a:pt x="15" y="5"/>
                    </a:lnTo>
                    <a:lnTo>
                      <a:pt x="12" y="5"/>
                    </a:lnTo>
                    <a:lnTo>
                      <a:pt x="10" y="5"/>
                    </a:lnTo>
                    <a:lnTo>
                      <a:pt x="10" y="4"/>
                    </a:lnTo>
                    <a:lnTo>
                      <a:pt x="8" y="4"/>
                    </a:lnTo>
                    <a:lnTo>
                      <a:pt x="8" y="5"/>
                    </a:lnTo>
                    <a:lnTo>
                      <a:pt x="6" y="5"/>
                    </a:lnTo>
                    <a:lnTo>
                      <a:pt x="5" y="5"/>
                    </a:lnTo>
                    <a:lnTo>
                      <a:pt x="5" y="4"/>
                    </a:lnTo>
                    <a:lnTo>
                      <a:pt x="7" y="3"/>
                    </a:lnTo>
                    <a:lnTo>
                      <a:pt x="7" y="2"/>
                    </a:lnTo>
                    <a:lnTo>
                      <a:pt x="8" y="1"/>
                    </a:lnTo>
                    <a:lnTo>
                      <a:pt x="7" y="0"/>
                    </a:lnTo>
                    <a:lnTo>
                      <a:pt x="4" y="1"/>
                    </a:lnTo>
                    <a:lnTo>
                      <a:pt x="4" y="3"/>
                    </a:lnTo>
                    <a:lnTo>
                      <a:pt x="2" y="4"/>
                    </a:lnTo>
                    <a:lnTo>
                      <a:pt x="0" y="4"/>
                    </a:lnTo>
                    <a:lnTo>
                      <a:pt x="1" y="7"/>
                    </a:lnTo>
                    <a:lnTo>
                      <a:pt x="2" y="8"/>
                    </a:lnTo>
                    <a:lnTo>
                      <a:pt x="1" y="10"/>
                    </a:lnTo>
                    <a:lnTo>
                      <a:pt x="1" y="12"/>
                    </a:lnTo>
                    <a:lnTo>
                      <a:pt x="3" y="12"/>
                    </a:lnTo>
                    <a:lnTo>
                      <a:pt x="6" y="10"/>
                    </a:lnTo>
                    <a:lnTo>
                      <a:pt x="7" y="9"/>
                    </a:lnTo>
                    <a:lnTo>
                      <a:pt x="8" y="7"/>
                    </a:lnTo>
                    <a:lnTo>
                      <a:pt x="9" y="8"/>
                    </a:lnTo>
                    <a:lnTo>
                      <a:pt x="10" y="11"/>
                    </a:lnTo>
                    <a:lnTo>
                      <a:pt x="9" y="13"/>
                    </a:lnTo>
                    <a:lnTo>
                      <a:pt x="12" y="12"/>
                    </a:lnTo>
                    <a:lnTo>
                      <a:pt x="14" y="11"/>
                    </a:lnTo>
                    <a:lnTo>
                      <a:pt x="16" y="11"/>
                    </a:lnTo>
                    <a:lnTo>
                      <a:pt x="17" y="1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09" name="Freeform 862"/>
              <p:cNvSpPr>
                <a:spLocks/>
              </p:cNvSpPr>
              <p:nvPr/>
            </p:nvSpPr>
            <p:spPr bwMode="auto">
              <a:xfrm>
                <a:off x="6136235" y="2421240"/>
                <a:ext cx="198857" cy="143610"/>
              </a:xfrm>
              <a:custGeom>
                <a:avLst/>
                <a:gdLst>
                  <a:gd name="T0" fmla="*/ 3672 w 18"/>
                  <a:gd name="T1" fmla="*/ 2376 h 13"/>
                  <a:gd name="T2" fmla="*/ 3888 w 18"/>
                  <a:gd name="T3" fmla="*/ 1944 h 13"/>
                  <a:gd name="T4" fmla="*/ 3672 w 18"/>
                  <a:gd name="T5" fmla="*/ 1512 h 13"/>
                  <a:gd name="T6" fmla="*/ 3240 w 18"/>
                  <a:gd name="T7" fmla="*/ 1512 h 13"/>
                  <a:gd name="T8" fmla="*/ 3240 w 18"/>
                  <a:gd name="T9" fmla="*/ 1080 h 13"/>
                  <a:gd name="T10" fmla="*/ 2592 w 18"/>
                  <a:gd name="T11" fmla="*/ 1080 h 13"/>
                  <a:gd name="T12" fmla="*/ 2160 w 18"/>
                  <a:gd name="T13" fmla="*/ 1080 h 13"/>
                  <a:gd name="T14" fmla="*/ 2160 w 18"/>
                  <a:gd name="T15" fmla="*/ 864 h 13"/>
                  <a:gd name="T16" fmla="*/ 1728 w 18"/>
                  <a:gd name="T17" fmla="*/ 864 h 13"/>
                  <a:gd name="T18" fmla="*/ 1728 w 18"/>
                  <a:gd name="T19" fmla="*/ 1080 h 13"/>
                  <a:gd name="T20" fmla="*/ 1296 w 18"/>
                  <a:gd name="T21" fmla="*/ 1080 h 13"/>
                  <a:gd name="T22" fmla="*/ 1080 w 18"/>
                  <a:gd name="T23" fmla="*/ 1080 h 13"/>
                  <a:gd name="T24" fmla="*/ 1080 w 18"/>
                  <a:gd name="T25" fmla="*/ 864 h 13"/>
                  <a:gd name="T26" fmla="*/ 1512 w 18"/>
                  <a:gd name="T27" fmla="*/ 648 h 13"/>
                  <a:gd name="T28" fmla="*/ 1512 w 18"/>
                  <a:gd name="T29" fmla="*/ 432 h 13"/>
                  <a:gd name="T30" fmla="*/ 1728 w 18"/>
                  <a:gd name="T31" fmla="*/ 216 h 13"/>
                  <a:gd name="T32" fmla="*/ 1512 w 18"/>
                  <a:gd name="T33" fmla="*/ 0 h 13"/>
                  <a:gd name="T34" fmla="*/ 864 w 18"/>
                  <a:gd name="T35" fmla="*/ 216 h 13"/>
                  <a:gd name="T36" fmla="*/ 864 w 18"/>
                  <a:gd name="T37" fmla="*/ 648 h 13"/>
                  <a:gd name="T38" fmla="*/ 432 w 18"/>
                  <a:gd name="T39" fmla="*/ 864 h 13"/>
                  <a:gd name="T40" fmla="*/ 0 w 18"/>
                  <a:gd name="T41" fmla="*/ 864 h 13"/>
                  <a:gd name="T42" fmla="*/ 216 w 18"/>
                  <a:gd name="T43" fmla="*/ 1512 h 13"/>
                  <a:gd name="T44" fmla="*/ 432 w 18"/>
                  <a:gd name="T45" fmla="*/ 1728 h 13"/>
                  <a:gd name="T46" fmla="*/ 216 w 18"/>
                  <a:gd name="T47" fmla="*/ 2160 h 13"/>
                  <a:gd name="T48" fmla="*/ 216 w 18"/>
                  <a:gd name="T49" fmla="*/ 2592 h 13"/>
                  <a:gd name="T50" fmla="*/ 648 w 18"/>
                  <a:gd name="T51" fmla="*/ 2592 h 13"/>
                  <a:gd name="T52" fmla="*/ 1296 w 18"/>
                  <a:gd name="T53" fmla="*/ 2160 h 13"/>
                  <a:gd name="T54" fmla="*/ 1512 w 18"/>
                  <a:gd name="T55" fmla="*/ 1944 h 13"/>
                  <a:gd name="T56" fmla="*/ 1728 w 18"/>
                  <a:gd name="T57" fmla="*/ 1512 h 13"/>
                  <a:gd name="T58" fmla="*/ 1944 w 18"/>
                  <a:gd name="T59" fmla="*/ 1728 h 13"/>
                  <a:gd name="T60" fmla="*/ 2160 w 18"/>
                  <a:gd name="T61" fmla="*/ 2376 h 13"/>
                  <a:gd name="T62" fmla="*/ 1944 w 18"/>
                  <a:gd name="T63" fmla="*/ 2808 h 13"/>
                  <a:gd name="T64" fmla="*/ 2592 w 18"/>
                  <a:gd name="T65" fmla="*/ 2592 h 13"/>
                  <a:gd name="T66" fmla="*/ 3024 w 18"/>
                  <a:gd name="T67" fmla="*/ 2376 h 13"/>
                  <a:gd name="T68" fmla="*/ 3456 w 18"/>
                  <a:gd name="T69" fmla="*/ 2376 h 13"/>
                  <a:gd name="T70" fmla="*/ 3672 w 18"/>
                  <a:gd name="T71" fmla="*/ 2376 h 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
                  <a:gd name="T109" fmla="*/ 0 h 13"/>
                  <a:gd name="T110" fmla="*/ 18 w 18"/>
                  <a:gd name="T111" fmla="*/ 13 h 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 h="13">
                    <a:moveTo>
                      <a:pt x="17" y="11"/>
                    </a:moveTo>
                    <a:lnTo>
                      <a:pt x="18" y="9"/>
                    </a:lnTo>
                    <a:lnTo>
                      <a:pt x="17" y="7"/>
                    </a:lnTo>
                    <a:lnTo>
                      <a:pt x="15" y="7"/>
                    </a:lnTo>
                    <a:lnTo>
                      <a:pt x="15" y="5"/>
                    </a:lnTo>
                    <a:lnTo>
                      <a:pt x="12" y="5"/>
                    </a:lnTo>
                    <a:lnTo>
                      <a:pt x="10" y="5"/>
                    </a:lnTo>
                    <a:lnTo>
                      <a:pt x="10" y="4"/>
                    </a:lnTo>
                    <a:lnTo>
                      <a:pt x="8" y="4"/>
                    </a:lnTo>
                    <a:lnTo>
                      <a:pt x="8" y="5"/>
                    </a:lnTo>
                    <a:lnTo>
                      <a:pt x="6" y="5"/>
                    </a:lnTo>
                    <a:lnTo>
                      <a:pt x="5" y="5"/>
                    </a:lnTo>
                    <a:lnTo>
                      <a:pt x="5" y="4"/>
                    </a:lnTo>
                    <a:lnTo>
                      <a:pt x="7" y="3"/>
                    </a:lnTo>
                    <a:lnTo>
                      <a:pt x="7" y="2"/>
                    </a:lnTo>
                    <a:lnTo>
                      <a:pt x="8" y="1"/>
                    </a:lnTo>
                    <a:lnTo>
                      <a:pt x="7" y="0"/>
                    </a:lnTo>
                    <a:lnTo>
                      <a:pt x="4" y="1"/>
                    </a:lnTo>
                    <a:lnTo>
                      <a:pt x="4" y="3"/>
                    </a:lnTo>
                    <a:lnTo>
                      <a:pt x="2" y="4"/>
                    </a:lnTo>
                    <a:lnTo>
                      <a:pt x="0" y="4"/>
                    </a:lnTo>
                    <a:lnTo>
                      <a:pt x="1" y="7"/>
                    </a:lnTo>
                    <a:lnTo>
                      <a:pt x="2" y="8"/>
                    </a:lnTo>
                    <a:lnTo>
                      <a:pt x="1" y="10"/>
                    </a:lnTo>
                    <a:lnTo>
                      <a:pt x="1" y="12"/>
                    </a:lnTo>
                    <a:lnTo>
                      <a:pt x="3" y="12"/>
                    </a:lnTo>
                    <a:lnTo>
                      <a:pt x="6" y="10"/>
                    </a:lnTo>
                    <a:lnTo>
                      <a:pt x="7" y="9"/>
                    </a:lnTo>
                    <a:lnTo>
                      <a:pt x="8" y="7"/>
                    </a:lnTo>
                    <a:lnTo>
                      <a:pt x="9" y="8"/>
                    </a:lnTo>
                    <a:lnTo>
                      <a:pt x="10" y="11"/>
                    </a:lnTo>
                    <a:lnTo>
                      <a:pt x="9" y="13"/>
                    </a:lnTo>
                    <a:lnTo>
                      <a:pt x="12" y="12"/>
                    </a:lnTo>
                    <a:lnTo>
                      <a:pt x="14" y="11"/>
                    </a:lnTo>
                    <a:lnTo>
                      <a:pt x="16" y="11"/>
                    </a:lnTo>
                    <a:lnTo>
                      <a:pt x="17" y="1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10" name="Freeform 863"/>
              <p:cNvSpPr>
                <a:spLocks/>
              </p:cNvSpPr>
              <p:nvPr/>
            </p:nvSpPr>
            <p:spPr bwMode="auto">
              <a:xfrm>
                <a:off x="6191473" y="2332864"/>
                <a:ext cx="276190" cy="143610"/>
              </a:xfrm>
              <a:custGeom>
                <a:avLst/>
                <a:gdLst>
                  <a:gd name="T0" fmla="*/ 2160 w 25"/>
                  <a:gd name="T1" fmla="*/ 2808 h 13"/>
                  <a:gd name="T2" fmla="*/ 2160 w 25"/>
                  <a:gd name="T3" fmla="*/ 2376 h 13"/>
                  <a:gd name="T4" fmla="*/ 3024 w 25"/>
                  <a:gd name="T5" fmla="*/ 1944 h 13"/>
                  <a:gd name="T6" fmla="*/ 3240 w 25"/>
                  <a:gd name="T7" fmla="*/ 2160 h 13"/>
                  <a:gd name="T8" fmla="*/ 3456 w 25"/>
                  <a:gd name="T9" fmla="*/ 2160 h 13"/>
                  <a:gd name="T10" fmla="*/ 3672 w 25"/>
                  <a:gd name="T11" fmla="*/ 1728 h 13"/>
                  <a:gd name="T12" fmla="*/ 3888 w 25"/>
                  <a:gd name="T13" fmla="*/ 1728 h 13"/>
                  <a:gd name="T14" fmla="*/ 4320 w 25"/>
                  <a:gd name="T15" fmla="*/ 1296 h 13"/>
                  <a:gd name="T16" fmla="*/ 4968 w 25"/>
                  <a:gd name="T17" fmla="*/ 1296 h 13"/>
                  <a:gd name="T18" fmla="*/ 5400 w 25"/>
                  <a:gd name="T19" fmla="*/ 864 h 13"/>
                  <a:gd name="T20" fmla="*/ 5184 w 25"/>
                  <a:gd name="T21" fmla="*/ 648 h 13"/>
                  <a:gd name="T22" fmla="*/ 4536 w 25"/>
                  <a:gd name="T23" fmla="*/ 432 h 13"/>
                  <a:gd name="T24" fmla="*/ 3672 w 25"/>
                  <a:gd name="T25" fmla="*/ 216 h 13"/>
                  <a:gd name="T26" fmla="*/ 2808 w 25"/>
                  <a:gd name="T27" fmla="*/ 432 h 13"/>
                  <a:gd name="T28" fmla="*/ 2592 w 25"/>
                  <a:gd name="T29" fmla="*/ 216 h 13"/>
                  <a:gd name="T30" fmla="*/ 2376 w 25"/>
                  <a:gd name="T31" fmla="*/ 0 h 13"/>
                  <a:gd name="T32" fmla="*/ 1944 w 25"/>
                  <a:gd name="T33" fmla="*/ 432 h 13"/>
                  <a:gd name="T34" fmla="*/ 1944 w 25"/>
                  <a:gd name="T35" fmla="*/ 648 h 13"/>
                  <a:gd name="T36" fmla="*/ 1512 w 25"/>
                  <a:gd name="T37" fmla="*/ 864 h 13"/>
                  <a:gd name="T38" fmla="*/ 1296 w 25"/>
                  <a:gd name="T39" fmla="*/ 648 h 13"/>
                  <a:gd name="T40" fmla="*/ 864 w 25"/>
                  <a:gd name="T41" fmla="*/ 648 h 13"/>
                  <a:gd name="T42" fmla="*/ 648 w 25"/>
                  <a:gd name="T43" fmla="*/ 864 h 13"/>
                  <a:gd name="T44" fmla="*/ 432 w 25"/>
                  <a:gd name="T45" fmla="*/ 1080 h 13"/>
                  <a:gd name="T46" fmla="*/ 216 w 25"/>
                  <a:gd name="T47" fmla="*/ 1080 h 13"/>
                  <a:gd name="T48" fmla="*/ 0 w 25"/>
                  <a:gd name="T49" fmla="*/ 1296 h 13"/>
                  <a:gd name="T50" fmla="*/ 432 w 25"/>
                  <a:gd name="T51" fmla="*/ 1296 h 13"/>
                  <a:gd name="T52" fmla="*/ 864 w 25"/>
                  <a:gd name="T53" fmla="*/ 1512 h 13"/>
                  <a:gd name="T54" fmla="*/ 1080 w 25"/>
                  <a:gd name="T55" fmla="*/ 1728 h 13"/>
                  <a:gd name="T56" fmla="*/ 1512 w 25"/>
                  <a:gd name="T57" fmla="*/ 1728 h 13"/>
                  <a:gd name="T58" fmla="*/ 1512 w 25"/>
                  <a:gd name="T59" fmla="*/ 1944 h 13"/>
                  <a:gd name="T60" fmla="*/ 864 w 25"/>
                  <a:gd name="T61" fmla="*/ 2376 h 13"/>
                  <a:gd name="T62" fmla="*/ 432 w 25"/>
                  <a:gd name="T63" fmla="*/ 2376 h 13"/>
                  <a:gd name="T64" fmla="*/ 0 w 25"/>
                  <a:gd name="T65" fmla="*/ 2592 h 13"/>
                  <a:gd name="T66" fmla="*/ 0 w 25"/>
                  <a:gd name="T67" fmla="*/ 2808 h 13"/>
                  <a:gd name="T68" fmla="*/ 216 w 25"/>
                  <a:gd name="T69" fmla="*/ 2808 h 13"/>
                  <a:gd name="T70" fmla="*/ 648 w 25"/>
                  <a:gd name="T71" fmla="*/ 2808 h 13"/>
                  <a:gd name="T72" fmla="*/ 648 w 25"/>
                  <a:gd name="T73" fmla="*/ 2592 h 13"/>
                  <a:gd name="T74" fmla="*/ 1080 w 25"/>
                  <a:gd name="T75" fmla="*/ 2592 h 13"/>
                  <a:gd name="T76" fmla="*/ 1080 w 25"/>
                  <a:gd name="T77" fmla="*/ 2808 h 13"/>
                  <a:gd name="T78" fmla="*/ 1512 w 25"/>
                  <a:gd name="T79" fmla="*/ 2808 h 13"/>
                  <a:gd name="T80" fmla="*/ 2160 w 25"/>
                  <a:gd name="T81" fmla="*/ 2808 h 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
                  <a:gd name="T124" fmla="*/ 0 h 13"/>
                  <a:gd name="T125" fmla="*/ 25 w 25"/>
                  <a:gd name="T126" fmla="*/ 13 h 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 h="13">
                    <a:moveTo>
                      <a:pt x="10" y="13"/>
                    </a:moveTo>
                    <a:lnTo>
                      <a:pt x="10" y="11"/>
                    </a:lnTo>
                    <a:lnTo>
                      <a:pt x="14" y="9"/>
                    </a:lnTo>
                    <a:lnTo>
                      <a:pt x="15" y="10"/>
                    </a:lnTo>
                    <a:lnTo>
                      <a:pt x="16" y="10"/>
                    </a:lnTo>
                    <a:lnTo>
                      <a:pt x="17" y="8"/>
                    </a:lnTo>
                    <a:lnTo>
                      <a:pt x="18" y="8"/>
                    </a:lnTo>
                    <a:lnTo>
                      <a:pt x="20" y="6"/>
                    </a:lnTo>
                    <a:lnTo>
                      <a:pt x="23" y="6"/>
                    </a:lnTo>
                    <a:lnTo>
                      <a:pt x="25" y="4"/>
                    </a:lnTo>
                    <a:lnTo>
                      <a:pt x="24" y="3"/>
                    </a:lnTo>
                    <a:lnTo>
                      <a:pt x="21" y="2"/>
                    </a:lnTo>
                    <a:lnTo>
                      <a:pt x="17" y="1"/>
                    </a:lnTo>
                    <a:lnTo>
                      <a:pt x="13" y="2"/>
                    </a:lnTo>
                    <a:lnTo>
                      <a:pt x="12" y="1"/>
                    </a:lnTo>
                    <a:lnTo>
                      <a:pt x="11" y="0"/>
                    </a:lnTo>
                    <a:lnTo>
                      <a:pt x="9" y="2"/>
                    </a:lnTo>
                    <a:lnTo>
                      <a:pt x="9" y="3"/>
                    </a:lnTo>
                    <a:lnTo>
                      <a:pt x="7" y="4"/>
                    </a:lnTo>
                    <a:lnTo>
                      <a:pt x="6" y="3"/>
                    </a:lnTo>
                    <a:lnTo>
                      <a:pt x="4" y="3"/>
                    </a:lnTo>
                    <a:lnTo>
                      <a:pt x="3" y="4"/>
                    </a:lnTo>
                    <a:lnTo>
                      <a:pt x="2" y="5"/>
                    </a:lnTo>
                    <a:lnTo>
                      <a:pt x="1" y="5"/>
                    </a:lnTo>
                    <a:lnTo>
                      <a:pt x="0" y="6"/>
                    </a:lnTo>
                    <a:lnTo>
                      <a:pt x="2" y="6"/>
                    </a:lnTo>
                    <a:lnTo>
                      <a:pt x="4" y="7"/>
                    </a:lnTo>
                    <a:lnTo>
                      <a:pt x="5" y="8"/>
                    </a:lnTo>
                    <a:lnTo>
                      <a:pt x="7" y="8"/>
                    </a:lnTo>
                    <a:lnTo>
                      <a:pt x="7" y="9"/>
                    </a:lnTo>
                    <a:lnTo>
                      <a:pt x="4" y="11"/>
                    </a:lnTo>
                    <a:lnTo>
                      <a:pt x="2" y="11"/>
                    </a:lnTo>
                    <a:lnTo>
                      <a:pt x="0" y="12"/>
                    </a:lnTo>
                    <a:lnTo>
                      <a:pt x="0" y="13"/>
                    </a:lnTo>
                    <a:lnTo>
                      <a:pt x="1" y="13"/>
                    </a:lnTo>
                    <a:lnTo>
                      <a:pt x="3" y="13"/>
                    </a:lnTo>
                    <a:lnTo>
                      <a:pt x="3" y="12"/>
                    </a:lnTo>
                    <a:lnTo>
                      <a:pt x="5" y="12"/>
                    </a:lnTo>
                    <a:lnTo>
                      <a:pt x="5" y="13"/>
                    </a:lnTo>
                    <a:lnTo>
                      <a:pt x="7" y="13"/>
                    </a:lnTo>
                    <a:lnTo>
                      <a:pt x="10" y="1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11" name="Freeform 864"/>
              <p:cNvSpPr>
                <a:spLocks/>
              </p:cNvSpPr>
              <p:nvPr/>
            </p:nvSpPr>
            <p:spPr bwMode="auto">
              <a:xfrm>
                <a:off x="6191473" y="2332864"/>
                <a:ext cx="276190" cy="143610"/>
              </a:xfrm>
              <a:custGeom>
                <a:avLst/>
                <a:gdLst>
                  <a:gd name="T0" fmla="*/ 2160 w 25"/>
                  <a:gd name="T1" fmla="*/ 2808 h 13"/>
                  <a:gd name="T2" fmla="*/ 2160 w 25"/>
                  <a:gd name="T3" fmla="*/ 2376 h 13"/>
                  <a:gd name="T4" fmla="*/ 3024 w 25"/>
                  <a:gd name="T5" fmla="*/ 1944 h 13"/>
                  <a:gd name="T6" fmla="*/ 3240 w 25"/>
                  <a:gd name="T7" fmla="*/ 2160 h 13"/>
                  <a:gd name="T8" fmla="*/ 3456 w 25"/>
                  <a:gd name="T9" fmla="*/ 2160 h 13"/>
                  <a:gd name="T10" fmla="*/ 3672 w 25"/>
                  <a:gd name="T11" fmla="*/ 1728 h 13"/>
                  <a:gd name="T12" fmla="*/ 3888 w 25"/>
                  <a:gd name="T13" fmla="*/ 1728 h 13"/>
                  <a:gd name="T14" fmla="*/ 4320 w 25"/>
                  <a:gd name="T15" fmla="*/ 1296 h 13"/>
                  <a:gd name="T16" fmla="*/ 4968 w 25"/>
                  <a:gd name="T17" fmla="*/ 1296 h 13"/>
                  <a:gd name="T18" fmla="*/ 5400 w 25"/>
                  <a:gd name="T19" fmla="*/ 864 h 13"/>
                  <a:gd name="T20" fmla="*/ 5184 w 25"/>
                  <a:gd name="T21" fmla="*/ 648 h 13"/>
                  <a:gd name="T22" fmla="*/ 4536 w 25"/>
                  <a:gd name="T23" fmla="*/ 432 h 13"/>
                  <a:gd name="T24" fmla="*/ 3672 w 25"/>
                  <a:gd name="T25" fmla="*/ 216 h 13"/>
                  <a:gd name="T26" fmla="*/ 2808 w 25"/>
                  <a:gd name="T27" fmla="*/ 432 h 13"/>
                  <a:gd name="T28" fmla="*/ 2592 w 25"/>
                  <a:gd name="T29" fmla="*/ 216 h 13"/>
                  <a:gd name="T30" fmla="*/ 2376 w 25"/>
                  <a:gd name="T31" fmla="*/ 0 h 13"/>
                  <a:gd name="T32" fmla="*/ 1944 w 25"/>
                  <a:gd name="T33" fmla="*/ 432 h 13"/>
                  <a:gd name="T34" fmla="*/ 1944 w 25"/>
                  <a:gd name="T35" fmla="*/ 648 h 13"/>
                  <a:gd name="T36" fmla="*/ 1512 w 25"/>
                  <a:gd name="T37" fmla="*/ 864 h 13"/>
                  <a:gd name="T38" fmla="*/ 1296 w 25"/>
                  <a:gd name="T39" fmla="*/ 648 h 13"/>
                  <a:gd name="T40" fmla="*/ 864 w 25"/>
                  <a:gd name="T41" fmla="*/ 648 h 13"/>
                  <a:gd name="T42" fmla="*/ 648 w 25"/>
                  <a:gd name="T43" fmla="*/ 864 h 13"/>
                  <a:gd name="T44" fmla="*/ 432 w 25"/>
                  <a:gd name="T45" fmla="*/ 1080 h 13"/>
                  <a:gd name="T46" fmla="*/ 216 w 25"/>
                  <a:gd name="T47" fmla="*/ 1080 h 13"/>
                  <a:gd name="T48" fmla="*/ 0 w 25"/>
                  <a:gd name="T49" fmla="*/ 1296 h 13"/>
                  <a:gd name="T50" fmla="*/ 432 w 25"/>
                  <a:gd name="T51" fmla="*/ 1296 h 13"/>
                  <a:gd name="T52" fmla="*/ 864 w 25"/>
                  <a:gd name="T53" fmla="*/ 1512 h 13"/>
                  <a:gd name="T54" fmla="*/ 1080 w 25"/>
                  <a:gd name="T55" fmla="*/ 1728 h 13"/>
                  <a:gd name="T56" fmla="*/ 1512 w 25"/>
                  <a:gd name="T57" fmla="*/ 1728 h 13"/>
                  <a:gd name="T58" fmla="*/ 1512 w 25"/>
                  <a:gd name="T59" fmla="*/ 1944 h 13"/>
                  <a:gd name="T60" fmla="*/ 864 w 25"/>
                  <a:gd name="T61" fmla="*/ 2376 h 13"/>
                  <a:gd name="T62" fmla="*/ 432 w 25"/>
                  <a:gd name="T63" fmla="*/ 2376 h 13"/>
                  <a:gd name="T64" fmla="*/ 0 w 25"/>
                  <a:gd name="T65" fmla="*/ 2592 h 13"/>
                  <a:gd name="T66" fmla="*/ 0 w 25"/>
                  <a:gd name="T67" fmla="*/ 2808 h 13"/>
                  <a:gd name="T68" fmla="*/ 216 w 25"/>
                  <a:gd name="T69" fmla="*/ 2808 h 13"/>
                  <a:gd name="T70" fmla="*/ 648 w 25"/>
                  <a:gd name="T71" fmla="*/ 2808 h 13"/>
                  <a:gd name="T72" fmla="*/ 648 w 25"/>
                  <a:gd name="T73" fmla="*/ 2592 h 13"/>
                  <a:gd name="T74" fmla="*/ 1080 w 25"/>
                  <a:gd name="T75" fmla="*/ 2592 h 13"/>
                  <a:gd name="T76" fmla="*/ 1080 w 25"/>
                  <a:gd name="T77" fmla="*/ 2808 h 13"/>
                  <a:gd name="T78" fmla="*/ 1512 w 25"/>
                  <a:gd name="T79" fmla="*/ 2808 h 13"/>
                  <a:gd name="T80" fmla="*/ 2160 w 25"/>
                  <a:gd name="T81" fmla="*/ 2808 h 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
                  <a:gd name="T124" fmla="*/ 0 h 13"/>
                  <a:gd name="T125" fmla="*/ 25 w 25"/>
                  <a:gd name="T126" fmla="*/ 13 h 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 h="13">
                    <a:moveTo>
                      <a:pt x="10" y="13"/>
                    </a:moveTo>
                    <a:lnTo>
                      <a:pt x="10" y="11"/>
                    </a:lnTo>
                    <a:lnTo>
                      <a:pt x="14" y="9"/>
                    </a:lnTo>
                    <a:lnTo>
                      <a:pt x="15" y="10"/>
                    </a:lnTo>
                    <a:lnTo>
                      <a:pt x="16" y="10"/>
                    </a:lnTo>
                    <a:lnTo>
                      <a:pt x="17" y="8"/>
                    </a:lnTo>
                    <a:lnTo>
                      <a:pt x="18" y="8"/>
                    </a:lnTo>
                    <a:lnTo>
                      <a:pt x="20" y="6"/>
                    </a:lnTo>
                    <a:lnTo>
                      <a:pt x="23" y="6"/>
                    </a:lnTo>
                    <a:lnTo>
                      <a:pt x="25" y="4"/>
                    </a:lnTo>
                    <a:lnTo>
                      <a:pt x="24" y="3"/>
                    </a:lnTo>
                    <a:lnTo>
                      <a:pt x="21" y="2"/>
                    </a:lnTo>
                    <a:lnTo>
                      <a:pt x="17" y="1"/>
                    </a:lnTo>
                    <a:lnTo>
                      <a:pt x="13" y="2"/>
                    </a:lnTo>
                    <a:lnTo>
                      <a:pt x="12" y="1"/>
                    </a:lnTo>
                    <a:lnTo>
                      <a:pt x="11" y="0"/>
                    </a:lnTo>
                    <a:lnTo>
                      <a:pt x="9" y="2"/>
                    </a:lnTo>
                    <a:lnTo>
                      <a:pt x="9" y="3"/>
                    </a:lnTo>
                    <a:lnTo>
                      <a:pt x="7" y="4"/>
                    </a:lnTo>
                    <a:lnTo>
                      <a:pt x="6" y="3"/>
                    </a:lnTo>
                    <a:lnTo>
                      <a:pt x="4" y="3"/>
                    </a:lnTo>
                    <a:lnTo>
                      <a:pt x="3" y="4"/>
                    </a:lnTo>
                    <a:lnTo>
                      <a:pt x="2" y="5"/>
                    </a:lnTo>
                    <a:lnTo>
                      <a:pt x="1" y="5"/>
                    </a:lnTo>
                    <a:lnTo>
                      <a:pt x="0" y="6"/>
                    </a:lnTo>
                    <a:lnTo>
                      <a:pt x="2" y="6"/>
                    </a:lnTo>
                    <a:lnTo>
                      <a:pt x="4" y="7"/>
                    </a:lnTo>
                    <a:lnTo>
                      <a:pt x="5" y="8"/>
                    </a:lnTo>
                    <a:lnTo>
                      <a:pt x="7" y="8"/>
                    </a:lnTo>
                    <a:lnTo>
                      <a:pt x="7" y="9"/>
                    </a:lnTo>
                    <a:lnTo>
                      <a:pt x="4" y="11"/>
                    </a:lnTo>
                    <a:lnTo>
                      <a:pt x="2" y="11"/>
                    </a:lnTo>
                    <a:lnTo>
                      <a:pt x="0" y="12"/>
                    </a:lnTo>
                    <a:lnTo>
                      <a:pt x="0" y="13"/>
                    </a:lnTo>
                    <a:lnTo>
                      <a:pt x="1" y="13"/>
                    </a:lnTo>
                    <a:lnTo>
                      <a:pt x="3" y="13"/>
                    </a:lnTo>
                    <a:lnTo>
                      <a:pt x="3" y="12"/>
                    </a:lnTo>
                    <a:lnTo>
                      <a:pt x="5" y="12"/>
                    </a:lnTo>
                    <a:lnTo>
                      <a:pt x="5" y="13"/>
                    </a:lnTo>
                    <a:lnTo>
                      <a:pt x="7" y="13"/>
                    </a:lnTo>
                    <a:lnTo>
                      <a:pt x="10" y="1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12" name="Freeform 865"/>
              <p:cNvSpPr>
                <a:spLocks/>
              </p:cNvSpPr>
              <p:nvPr/>
            </p:nvSpPr>
            <p:spPr bwMode="auto">
              <a:xfrm>
                <a:off x="5959474" y="2498568"/>
                <a:ext cx="364571" cy="287219"/>
              </a:xfrm>
              <a:custGeom>
                <a:avLst/>
                <a:gdLst>
                  <a:gd name="T0" fmla="*/ 216 w 33"/>
                  <a:gd name="T1" fmla="*/ 5400 h 26"/>
                  <a:gd name="T2" fmla="*/ 864 w 33"/>
                  <a:gd name="T3" fmla="*/ 5400 h 26"/>
                  <a:gd name="T4" fmla="*/ 1080 w 33"/>
                  <a:gd name="T5" fmla="*/ 5616 h 26"/>
                  <a:gd name="T6" fmla="*/ 2160 w 33"/>
                  <a:gd name="T7" fmla="*/ 5616 h 26"/>
                  <a:gd name="T8" fmla="*/ 2808 w 33"/>
                  <a:gd name="T9" fmla="*/ 5400 h 26"/>
                  <a:gd name="T10" fmla="*/ 2808 w 33"/>
                  <a:gd name="T11" fmla="*/ 4968 h 26"/>
                  <a:gd name="T12" fmla="*/ 2808 w 33"/>
                  <a:gd name="T13" fmla="*/ 4536 h 26"/>
                  <a:gd name="T14" fmla="*/ 3240 w 33"/>
                  <a:gd name="T15" fmla="*/ 4536 h 26"/>
                  <a:gd name="T16" fmla="*/ 3672 w 33"/>
                  <a:gd name="T17" fmla="*/ 4320 h 26"/>
                  <a:gd name="T18" fmla="*/ 4320 w 33"/>
                  <a:gd name="T19" fmla="*/ 4320 h 26"/>
                  <a:gd name="T20" fmla="*/ 4320 w 33"/>
                  <a:gd name="T21" fmla="*/ 3888 h 26"/>
                  <a:gd name="T22" fmla="*/ 4752 w 33"/>
                  <a:gd name="T23" fmla="*/ 3024 h 26"/>
                  <a:gd name="T24" fmla="*/ 5184 w 33"/>
                  <a:gd name="T25" fmla="*/ 3024 h 26"/>
                  <a:gd name="T26" fmla="*/ 5616 w 33"/>
                  <a:gd name="T27" fmla="*/ 2376 h 26"/>
                  <a:gd name="T28" fmla="*/ 5400 w 33"/>
                  <a:gd name="T29" fmla="*/ 1728 h 26"/>
                  <a:gd name="T30" fmla="*/ 6696 w 33"/>
                  <a:gd name="T31" fmla="*/ 1080 h 26"/>
                  <a:gd name="T32" fmla="*/ 6912 w 33"/>
                  <a:gd name="T33" fmla="*/ 1080 h 26"/>
                  <a:gd name="T34" fmla="*/ 7128 w 33"/>
                  <a:gd name="T35" fmla="*/ 1080 h 26"/>
                  <a:gd name="T36" fmla="*/ 7128 w 33"/>
                  <a:gd name="T37" fmla="*/ 864 h 26"/>
                  <a:gd name="T38" fmla="*/ 6912 w 33"/>
                  <a:gd name="T39" fmla="*/ 864 h 26"/>
                  <a:gd name="T40" fmla="*/ 6480 w 33"/>
                  <a:gd name="T41" fmla="*/ 864 h 26"/>
                  <a:gd name="T42" fmla="*/ 6048 w 33"/>
                  <a:gd name="T43" fmla="*/ 1080 h 26"/>
                  <a:gd name="T44" fmla="*/ 5400 w 33"/>
                  <a:gd name="T45" fmla="*/ 1296 h 26"/>
                  <a:gd name="T46" fmla="*/ 5616 w 33"/>
                  <a:gd name="T47" fmla="*/ 864 h 26"/>
                  <a:gd name="T48" fmla="*/ 5400 w 33"/>
                  <a:gd name="T49" fmla="*/ 216 h 26"/>
                  <a:gd name="T50" fmla="*/ 5184 w 33"/>
                  <a:gd name="T51" fmla="*/ 0 h 26"/>
                  <a:gd name="T52" fmla="*/ 4968 w 33"/>
                  <a:gd name="T53" fmla="*/ 432 h 26"/>
                  <a:gd name="T54" fmla="*/ 4752 w 33"/>
                  <a:gd name="T55" fmla="*/ 648 h 26"/>
                  <a:gd name="T56" fmla="*/ 4104 w 33"/>
                  <a:gd name="T57" fmla="*/ 1080 h 26"/>
                  <a:gd name="T58" fmla="*/ 3672 w 33"/>
                  <a:gd name="T59" fmla="*/ 1080 h 26"/>
                  <a:gd name="T60" fmla="*/ 3024 w 33"/>
                  <a:gd name="T61" fmla="*/ 864 h 26"/>
                  <a:gd name="T62" fmla="*/ 2376 w 33"/>
                  <a:gd name="T63" fmla="*/ 864 h 26"/>
                  <a:gd name="T64" fmla="*/ 2160 w 33"/>
                  <a:gd name="T65" fmla="*/ 1296 h 26"/>
                  <a:gd name="T66" fmla="*/ 1080 w 33"/>
                  <a:gd name="T67" fmla="*/ 1944 h 26"/>
                  <a:gd name="T68" fmla="*/ 1080 w 33"/>
                  <a:gd name="T69" fmla="*/ 2376 h 26"/>
                  <a:gd name="T70" fmla="*/ 864 w 33"/>
                  <a:gd name="T71" fmla="*/ 2160 h 26"/>
                  <a:gd name="T72" fmla="*/ 432 w 33"/>
                  <a:gd name="T73" fmla="*/ 1944 h 26"/>
                  <a:gd name="T74" fmla="*/ 432 w 33"/>
                  <a:gd name="T75" fmla="*/ 2376 h 26"/>
                  <a:gd name="T76" fmla="*/ 0 w 33"/>
                  <a:gd name="T77" fmla="*/ 3024 h 26"/>
                  <a:gd name="T78" fmla="*/ 0 w 33"/>
                  <a:gd name="T79" fmla="*/ 3672 h 26"/>
                  <a:gd name="T80" fmla="*/ 0 w 33"/>
                  <a:gd name="T81" fmla="*/ 4104 h 26"/>
                  <a:gd name="T82" fmla="*/ 216 w 33"/>
                  <a:gd name="T83" fmla="*/ 4536 h 26"/>
                  <a:gd name="T84" fmla="*/ 432 w 33"/>
                  <a:gd name="T85" fmla="*/ 4320 h 26"/>
                  <a:gd name="T86" fmla="*/ 648 w 33"/>
                  <a:gd name="T87" fmla="*/ 4536 h 26"/>
                  <a:gd name="T88" fmla="*/ 432 w 33"/>
                  <a:gd name="T89" fmla="*/ 4968 h 26"/>
                  <a:gd name="T90" fmla="*/ 216 w 33"/>
                  <a:gd name="T91" fmla="*/ 5400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
                  <a:gd name="T139" fmla="*/ 0 h 26"/>
                  <a:gd name="T140" fmla="*/ 33 w 33"/>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 h="26">
                    <a:moveTo>
                      <a:pt x="1" y="25"/>
                    </a:moveTo>
                    <a:lnTo>
                      <a:pt x="4" y="25"/>
                    </a:lnTo>
                    <a:lnTo>
                      <a:pt x="5" y="26"/>
                    </a:lnTo>
                    <a:lnTo>
                      <a:pt x="10" y="26"/>
                    </a:lnTo>
                    <a:lnTo>
                      <a:pt x="13" y="25"/>
                    </a:lnTo>
                    <a:lnTo>
                      <a:pt x="13" y="23"/>
                    </a:lnTo>
                    <a:lnTo>
                      <a:pt x="13" y="21"/>
                    </a:lnTo>
                    <a:lnTo>
                      <a:pt x="15" y="21"/>
                    </a:lnTo>
                    <a:lnTo>
                      <a:pt x="17" y="20"/>
                    </a:lnTo>
                    <a:lnTo>
                      <a:pt x="20" y="20"/>
                    </a:lnTo>
                    <a:lnTo>
                      <a:pt x="20" y="18"/>
                    </a:lnTo>
                    <a:lnTo>
                      <a:pt x="22" y="14"/>
                    </a:lnTo>
                    <a:lnTo>
                      <a:pt x="24" y="14"/>
                    </a:lnTo>
                    <a:lnTo>
                      <a:pt x="26" y="11"/>
                    </a:lnTo>
                    <a:lnTo>
                      <a:pt x="25" y="8"/>
                    </a:lnTo>
                    <a:lnTo>
                      <a:pt x="31" y="5"/>
                    </a:lnTo>
                    <a:lnTo>
                      <a:pt x="32" y="5"/>
                    </a:lnTo>
                    <a:lnTo>
                      <a:pt x="33" y="5"/>
                    </a:lnTo>
                    <a:lnTo>
                      <a:pt x="33" y="4"/>
                    </a:lnTo>
                    <a:lnTo>
                      <a:pt x="32" y="4"/>
                    </a:lnTo>
                    <a:lnTo>
                      <a:pt x="30" y="4"/>
                    </a:lnTo>
                    <a:lnTo>
                      <a:pt x="28" y="5"/>
                    </a:lnTo>
                    <a:lnTo>
                      <a:pt x="25" y="6"/>
                    </a:lnTo>
                    <a:lnTo>
                      <a:pt x="26" y="4"/>
                    </a:lnTo>
                    <a:lnTo>
                      <a:pt x="25" y="1"/>
                    </a:lnTo>
                    <a:lnTo>
                      <a:pt x="24" y="0"/>
                    </a:lnTo>
                    <a:lnTo>
                      <a:pt x="23" y="2"/>
                    </a:lnTo>
                    <a:lnTo>
                      <a:pt x="22" y="3"/>
                    </a:lnTo>
                    <a:lnTo>
                      <a:pt x="19" y="5"/>
                    </a:lnTo>
                    <a:lnTo>
                      <a:pt x="17" y="5"/>
                    </a:lnTo>
                    <a:lnTo>
                      <a:pt x="14" y="4"/>
                    </a:lnTo>
                    <a:lnTo>
                      <a:pt x="11" y="4"/>
                    </a:lnTo>
                    <a:lnTo>
                      <a:pt x="10" y="6"/>
                    </a:lnTo>
                    <a:lnTo>
                      <a:pt x="5" y="9"/>
                    </a:lnTo>
                    <a:lnTo>
                      <a:pt x="5" y="11"/>
                    </a:lnTo>
                    <a:lnTo>
                      <a:pt x="4" y="10"/>
                    </a:lnTo>
                    <a:lnTo>
                      <a:pt x="2" y="9"/>
                    </a:lnTo>
                    <a:lnTo>
                      <a:pt x="2" y="11"/>
                    </a:lnTo>
                    <a:lnTo>
                      <a:pt x="0" y="14"/>
                    </a:lnTo>
                    <a:lnTo>
                      <a:pt x="0" y="17"/>
                    </a:lnTo>
                    <a:lnTo>
                      <a:pt x="0" y="19"/>
                    </a:lnTo>
                    <a:lnTo>
                      <a:pt x="1" y="21"/>
                    </a:lnTo>
                    <a:lnTo>
                      <a:pt x="2" y="20"/>
                    </a:lnTo>
                    <a:lnTo>
                      <a:pt x="3" y="21"/>
                    </a:lnTo>
                    <a:lnTo>
                      <a:pt x="2" y="23"/>
                    </a:lnTo>
                    <a:lnTo>
                      <a:pt x="1" y="2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13" name="Freeform 866"/>
              <p:cNvSpPr>
                <a:spLocks/>
              </p:cNvSpPr>
              <p:nvPr/>
            </p:nvSpPr>
            <p:spPr bwMode="auto">
              <a:xfrm>
                <a:off x="5959474" y="2498568"/>
                <a:ext cx="364571" cy="287219"/>
              </a:xfrm>
              <a:custGeom>
                <a:avLst/>
                <a:gdLst>
                  <a:gd name="T0" fmla="*/ 216 w 33"/>
                  <a:gd name="T1" fmla="*/ 5400 h 26"/>
                  <a:gd name="T2" fmla="*/ 864 w 33"/>
                  <a:gd name="T3" fmla="*/ 5400 h 26"/>
                  <a:gd name="T4" fmla="*/ 1080 w 33"/>
                  <a:gd name="T5" fmla="*/ 5616 h 26"/>
                  <a:gd name="T6" fmla="*/ 2160 w 33"/>
                  <a:gd name="T7" fmla="*/ 5616 h 26"/>
                  <a:gd name="T8" fmla="*/ 2808 w 33"/>
                  <a:gd name="T9" fmla="*/ 5400 h 26"/>
                  <a:gd name="T10" fmla="*/ 2808 w 33"/>
                  <a:gd name="T11" fmla="*/ 4968 h 26"/>
                  <a:gd name="T12" fmla="*/ 2808 w 33"/>
                  <a:gd name="T13" fmla="*/ 4536 h 26"/>
                  <a:gd name="T14" fmla="*/ 3240 w 33"/>
                  <a:gd name="T15" fmla="*/ 4536 h 26"/>
                  <a:gd name="T16" fmla="*/ 3672 w 33"/>
                  <a:gd name="T17" fmla="*/ 4320 h 26"/>
                  <a:gd name="T18" fmla="*/ 4320 w 33"/>
                  <a:gd name="T19" fmla="*/ 4320 h 26"/>
                  <a:gd name="T20" fmla="*/ 4320 w 33"/>
                  <a:gd name="T21" fmla="*/ 3888 h 26"/>
                  <a:gd name="T22" fmla="*/ 4752 w 33"/>
                  <a:gd name="T23" fmla="*/ 3024 h 26"/>
                  <a:gd name="T24" fmla="*/ 5184 w 33"/>
                  <a:gd name="T25" fmla="*/ 3024 h 26"/>
                  <a:gd name="T26" fmla="*/ 5616 w 33"/>
                  <a:gd name="T27" fmla="*/ 2376 h 26"/>
                  <a:gd name="T28" fmla="*/ 5400 w 33"/>
                  <a:gd name="T29" fmla="*/ 1728 h 26"/>
                  <a:gd name="T30" fmla="*/ 6696 w 33"/>
                  <a:gd name="T31" fmla="*/ 1080 h 26"/>
                  <a:gd name="T32" fmla="*/ 6912 w 33"/>
                  <a:gd name="T33" fmla="*/ 1080 h 26"/>
                  <a:gd name="T34" fmla="*/ 7128 w 33"/>
                  <a:gd name="T35" fmla="*/ 1080 h 26"/>
                  <a:gd name="T36" fmla="*/ 7128 w 33"/>
                  <a:gd name="T37" fmla="*/ 864 h 26"/>
                  <a:gd name="T38" fmla="*/ 6912 w 33"/>
                  <a:gd name="T39" fmla="*/ 864 h 26"/>
                  <a:gd name="T40" fmla="*/ 6480 w 33"/>
                  <a:gd name="T41" fmla="*/ 864 h 26"/>
                  <a:gd name="T42" fmla="*/ 6048 w 33"/>
                  <a:gd name="T43" fmla="*/ 1080 h 26"/>
                  <a:gd name="T44" fmla="*/ 5400 w 33"/>
                  <a:gd name="T45" fmla="*/ 1296 h 26"/>
                  <a:gd name="T46" fmla="*/ 5616 w 33"/>
                  <a:gd name="T47" fmla="*/ 864 h 26"/>
                  <a:gd name="T48" fmla="*/ 5400 w 33"/>
                  <a:gd name="T49" fmla="*/ 216 h 26"/>
                  <a:gd name="T50" fmla="*/ 5184 w 33"/>
                  <a:gd name="T51" fmla="*/ 0 h 26"/>
                  <a:gd name="T52" fmla="*/ 4968 w 33"/>
                  <a:gd name="T53" fmla="*/ 432 h 26"/>
                  <a:gd name="T54" fmla="*/ 4752 w 33"/>
                  <a:gd name="T55" fmla="*/ 648 h 26"/>
                  <a:gd name="T56" fmla="*/ 4104 w 33"/>
                  <a:gd name="T57" fmla="*/ 1080 h 26"/>
                  <a:gd name="T58" fmla="*/ 3672 w 33"/>
                  <a:gd name="T59" fmla="*/ 1080 h 26"/>
                  <a:gd name="T60" fmla="*/ 3024 w 33"/>
                  <a:gd name="T61" fmla="*/ 864 h 26"/>
                  <a:gd name="T62" fmla="*/ 2376 w 33"/>
                  <a:gd name="T63" fmla="*/ 864 h 26"/>
                  <a:gd name="T64" fmla="*/ 2160 w 33"/>
                  <a:gd name="T65" fmla="*/ 1296 h 26"/>
                  <a:gd name="T66" fmla="*/ 1080 w 33"/>
                  <a:gd name="T67" fmla="*/ 1944 h 26"/>
                  <a:gd name="T68" fmla="*/ 1080 w 33"/>
                  <a:gd name="T69" fmla="*/ 2376 h 26"/>
                  <a:gd name="T70" fmla="*/ 864 w 33"/>
                  <a:gd name="T71" fmla="*/ 2160 h 26"/>
                  <a:gd name="T72" fmla="*/ 432 w 33"/>
                  <a:gd name="T73" fmla="*/ 1944 h 26"/>
                  <a:gd name="T74" fmla="*/ 432 w 33"/>
                  <a:gd name="T75" fmla="*/ 2376 h 26"/>
                  <a:gd name="T76" fmla="*/ 0 w 33"/>
                  <a:gd name="T77" fmla="*/ 3024 h 26"/>
                  <a:gd name="T78" fmla="*/ 0 w 33"/>
                  <a:gd name="T79" fmla="*/ 3672 h 26"/>
                  <a:gd name="T80" fmla="*/ 0 w 33"/>
                  <a:gd name="T81" fmla="*/ 4104 h 26"/>
                  <a:gd name="T82" fmla="*/ 216 w 33"/>
                  <a:gd name="T83" fmla="*/ 4536 h 26"/>
                  <a:gd name="T84" fmla="*/ 432 w 33"/>
                  <a:gd name="T85" fmla="*/ 4320 h 26"/>
                  <a:gd name="T86" fmla="*/ 648 w 33"/>
                  <a:gd name="T87" fmla="*/ 4536 h 26"/>
                  <a:gd name="T88" fmla="*/ 432 w 33"/>
                  <a:gd name="T89" fmla="*/ 4968 h 26"/>
                  <a:gd name="T90" fmla="*/ 216 w 33"/>
                  <a:gd name="T91" fmla="*/ 5400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
                  <a:gd name="T139" fmla="*/ 0 h 26"/>
                  <a:gd name="T140" fmla="*/ 33 w 33"/>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 h="26">
                    <a:moveTo>
                      <a:pt x="1" y="25"/>
                    </a:moveTo>
                    <a:lnTo>
                      <a:pt x="4" y="25"/>
                    </a:lnTo>
                    <a:lnTo>
                      <a:pt x="5" y="26"/>
                    </a:lnTo>
                    <a:lnTo>
                      <a:pt x="10" y="26"/>
                    </a:lnTo>
                    <a:lnTo>
                      <a:pt x="13" y="25"/>
                    </a:lnTo>
                    <a:lnTo>
                      <a:pt x="13" y="23"/>
                    </a:lnTo>
                    <a:lnTo>
                      <a:pt x="13" y="21"/>
                    </a:lnTo>
                    <a:lnTo>
                      <a:pt x="15" y="21"/>
                    </a:lnTo>
                    <a:lnTo>
                      <a:pt x="17" y="20"/>
                    </a:lnTo>
                    <a:lnTo>
                      <a:pt x="20" y="20"/>
                    </a:lnTo>
                    <a:lnTo>
                      <a:pt x="20" y="18"/>
                    </a:lnTo>
                    <a:lnTo>
                      <a:pt x="22" y="14"/>
                    </a:lnTo>
                    <a:lnTo>
                      <a:pt x="24" y="14"/>
                    </a:lnTo>
                    <a:lnTo>
                      <a:pt x="26" y="11"/>
                    </a:lnTo>
                    <a:lnTo>
                      <a:pt x="25" y="8"/>
                    </a:lnTo>
                    <a:lnTo>
                      <a:pt x="31" y="5"/>
                    </a:lnTo>
                    <a:lnTo>
                      <a:pt x="32" y="5"/>
                    </a:lnTo>
                    <a:lnTo>
                      <a:pt x="33" y="5"/>
                    </a:lnTo>
                    <a:lnTo>
                      <a:pt x="33" y="4"/>
                    </a:lnTo>
                    <a:lnTo>
                      <a:pt x="32" y="4"/>
                    </a:lnTo>
                    <a:lnTo>
                      <a:pt x="30" y="4"/>
                    </a:lnTo>
                    <a:lnTo>
                      <a:pt x="28" y="5"/>
                    </a:lnTo>
                    <a:lnTo>
                      <a:pt x="25" y="6"/>
                    </a:lnTo>
                    <a:lnTo>
                      <a:pt x="26" y="4"/>
                    </a:lnTo>
                    <a:lnTo>
                      <a:pt x="25" y="1"/>
                    </a:lnTo>
                    <a:lnTo>
                      <a:pt x="24" y="0"/>
                    </a:lnTo>
                    <a:lnTo>
                      <a:pt x="23" y="2"/>
                    </a:lnTo>
                    <a:lnTo>
                      <a:pt x="22" y="3"/>
                    </a:lnTo>
                    <a:lnTo>
                      <a:pt x="19" y="5"/>
                    </a:lnTo>
                    <a:lnTo>
                      <a:pt x="17" y="5"/>
                    </a:lnTo>
                    <a:lnTo>
                      <a:pt x="14" y="4"/>
                    </a:lnTo>
                    <a:lnTo>
                      <a:pt x="11" y="4"/>
                    </a:lnTo>
                    <a:lnTo>
                      <a:pt x="10" y="6"/>
                    </a:lnTo>
                    <a:lnTo>
                      <a:pt x="5" y="9"/>
                    </a:lnTo>
                    <a:lnTo>
                      <a:pt x="5" y="11"/>
                    </a:lnTo>
                    <a:lnTo>
                      <a:pt x="4" y="10"/>
                    </a:lnTo>
                    <a:lnTo>
                      <a:pt x="2" y="9"/>
                    </a:lnTo>
                    <a:lnTo>
                      <a:pt x="2" y="11"/>
                    </a:lnTo>
                    <a:lnTo>
                      <a:pt x="0" y="14"/>
                    </a:lnTo>
                    <a:lnTo>
                      <a:pt x="0" y="17"/>
                    </a:lnTo>
                    <a:lnTo>
                      <a:pt x="0" y="19"/>
                    </a:lnTo>
                    <a:lnTo>
                      <a:pt x="1" y="21"/>
                    </a:lnTo>
                    <a:lnTo>
                      <a:pt x="2" y="20"/>
                    </a:lnTo>
                    <a:lnTo>
                      <a:pt x="3" y="21"/>
                    </a:lnTo>
                    <a:lnTo>
                      <a:pt x="2" y="23"/>
                    </a:lnTo>
                    <a:lnTo>
                      <a:pt x="1" y="2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14" name="Freeform 867"/>
              <p:cNvSpPr>
                <a:spLocks/>
              </p:cNvSpPr>
              <p:nvPr/>
            </p:nvSpPr>
            <p:spPr bwMode="auto">
              <a:xfrm>
                <a:off x="6390330" y="2609037"/>
                <a:ext cx="55238" cy="77328"/>
              </a:xfrm>
              <a:custGeom>
                <a:avLst/>
                <a:gdLst>
                  <a:gd name="T0" fmla="*/ 864 w 5"/>
                  <a:gd name="T1" fmla="*/ 1512 h 7"/>
                  <a:gd name="T2" fmla="*/ 1080 w 5"/>
                  <a:gd name="T3" fmla="*/ 1512 h 7"/>
                  <a:gd name="T4" fmla="*/ 864 w 5"/>
                  <a:gd name="T5" fmla="*/ 1296 h 7"/>
                  <a:gd name="T6" fmla="*/ 864 w 5"/>
                  <a:gd name="T7" fmla="*/ 864 h 7"/>
                  <a:gd name="T8" fmla="*/ 864 w 5"/>
                  <a:gd name="T9" fmla="*/ 864 h 7"/>
                  <a:gd name="T10" fmla="*/ 864 w 5"/>
                  <a:gd name="T11" fmla="*/ 432 h 7"/>
                  <a:gd name="T12" fmla="*/ 864 w 5"/>
                  <a:gd name="T13" fmla="*/ 216 h 7"/>
                  <a:gd name="T14" fmla="*/ 648 w 5"/>
                  <a:gd name="T15" fmla="*/ 0 h 7"/>
                  <a:gd name="T16" fmla="*/ 216 w 5"/>
                  <a:gd name="T17" fmla="*/ 0 h 7"/>
                  <a:gd name="T18" fmla="*/ 0 w 5"/>
                  <a:gd name="T19" fmla="*/ 216 h 7"/>
                  <a:gd name="T20" fmla="*/ 0 w 5"/>
                  <a:gd name="T21" fmla="*/ 216 h 7"/>
                  <a:gd name="T22" fmla="*/ 0 w 5"/>
                  <a:gd name="T23" fmla="*/ 432 h 7"/>
                  <a:gd name="T24" fmla="*/ 216 w 5"/>
                  <a:gd name="T25" fmla="*/ 432 h 7"/>
                  <a:gd name="T26" fmla="*/ 432 w 5"/>
                  <a:gd name="T27" fmla="*/ 648 h 7"/>
                  <a:gd name="T28" fmla="*/ 648 w 5"/>
                  <a:gd name="T29" fmla="*/ 1080 h 7"/>
                  <a:gd name="T30" fmla="*/ 864 w 5"/>
                  <a:gd name="T31" fmla="*/ 1296 h 7"/>
                  <a:gd name="T32" fmla="*/ 864 w 5"/>
                  <a:gd name="T33" fmla="*/ 151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4" y="7"/>
                    </a:moveTo>
                    <a:lnTo>
                      <a:pt x="5" y="7"/>
                    </a:lnTo>
                    <a:lnTo>
                      <a:pt x="4" y="6"/>
                    </a:lnTo>
                    <a:lnTo>
                      <a:pt x="4" y="4"/>
                    </a:lnTo>
                    <a:lnTo>
                      <a:pt x="4" y="2"/>
                    </a:lnTo>
                    <a:lnTo>
                      <a:pt x="4" y="1"/>
                    </a:lnTo>
                    <a:lnTo>
                      <a:pt x="3" y="0"/>
                    </a:lnTo>
                    <a:lnTo>
                      <a:pt x="1" y="0"/>
                    </a:lnTo>
                    <a:lnTo>
                      <a:pt x="0" y="1"/>
                    </a:lnTo>
                    <a:lnTo>
                      <a:pt x="0" y="2"/>
                    </a:lnTo>
                    <a:lnTo>
                      <a:pt x="1" y="2"/>
                    </a:lnTo>
                    <a:lnTo>
                      <a:pt x="2" y="3"/>
                    </a:lnTo>
                    <a:lnTo>
                      <a:pt x="3" y="5"/>
                    </a:lnTo>
                    <a:lnTo>
                      <a:pt x="4" y="6"/>
                    </a:lnTo>
                    <a:lnTo>
                      <a:pt x="4"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15" name="Freeform 868"/>
              <p:cNvSpPr>
                <a:spLocks/>
              </p:cNvSpPr>
              <p:nvPr/>
            </p:nvSpPr>
            <p:spPr bwMode="auto">
              <a:xfrm>
                <a:off x="6390330" y="2609037"/>
                <a:ext cx="55238" cy="77328"/>
              </a:xfrm>
              <a:custGeom>
                <a:avLst/>
                <a:gdLst>
                  <a:gd name="T0" fmla="*/ 864 w 5"/>
                  <a:gd name="T1" fmla="*/ 1512 h 7"/>
                  <a:gd name="T2" fmla="*/ 1080 w 5"/>
                  <a:gd name="T3" fmla="*/ 1512 h 7"/>
                  <a:gd name="T4" fmla="*/ 864 w 5"/>
                  <a:gd name="T5" fmla="*/ 1296 h 7"/>
                  <a:gd name="T6" fmla="*/ 864 w 5"/>
                  <a:gd name="T7" fmla="*/ 864 h 7"/>
                  <a:gd name="T8" fmla="*/ 864 w 5"/>
                  <a:gd name="T9" fmla="*/ 864 h 7"/>
                  <a:gd name="T10" fmla="*/ 864 w 5"/>
                  <a:gd name="T11" fmla="*/ 432 h 7"/>
                  <a:gd name="T12" fmla="*/ 864 w 5"/>
                  <a:gd name="T13" fmla="*/ 216 h 7"/>
                  <a:gd name="T14" fmla="*/ 648 w 5"/>
                  <a:gd name="T15" fmla="*/ 0 h 7"/>
                  <a:gd name="T16" fmla="*/ 216 w 5"/>
                  <a:gd name="T17" fmla="*/ 0 h 7"/>
                  <a:gd name="T18" fmla="*/ 0 w 5"/>
                  <a:gd name="T19" fmla="*/ 216 h 7"/>
                  <a:gd name="T20" fmla="*/ 0 w 5"/>
                  <a:gd name="T21" fmla="*/ 216 h 7"/>
                  <a:gd name="T22" fmla="*/ 0 w 5"/>
                  <a:gd name="T23" fmla="*/ 432 h 7"/>
                  <a:gd name="T24" fmla="*/ 216 w 5"/>
                  <a:gd name="T25" fmla="*/ 432 h 7"/>
                  <a:gd name="T26" fmla="*/ 432 w 5"/>
                  <a:gd name="T27" fmla="*/ 648 h 7"/>
                  <a:gd name="T28" fmla="*/ 648 w 5"/>
                  <a:gd name="T29" fmla="*/ 1080 h 7"/>
                  <a:gd name="T30" fmla="*/ 864 w 5"/>
                  <a:gd name="T31" fmla="*/ 1296 h 7"/>
                  <a:gd name="T32" fmla="*/ 864 w 5"/>
                  <a:gd name="T33" fmla="*/ 151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4" y="7"/>
                    </a:moveTo>
                    <a:lnTo>
                      <a:pt x="5" y="7"/>
                    </a:lnTo>
                    <a:lnTo>
                      <a:pt x="4" y="6"/>
                    </a:lnTo>
                    <a:lnTo>
                      <a:pt x="4" y="4"/>
                    </a:lnTo>
                    <a:lnTo>
                      <a:pt x="4" y="2"/>
                    </a:lnTo>
                    <a:lnTo>
                      <a:pt x="4" y="1"/>
                    </a:lnTo>
                    <a:lnTo>
                      <a:pt x="3" y="0"/>
                    </a:lnTo>
                    <a:lnTo>
                      <a:pt x="1" y="0"/>
                    </a:lnTo>
                    <a:lnTo>
                      <a:pt x="0" y="1"/>
                    </a:lnTo>
                    <a:lnTo>
                      <a:pt x="0" y="2"/>
                    </a:lnTo>
                    <a:lnTo>
                      <a:pt x="1" y="2"/>
                    </a:lnTo>
                    <a:lnTo>
                      <a:pt x="2" y="3"/>
                    </a:lnTo>
                    <a:lnTo>
                      <a:pt x="3" y="5"/>
                    </a:lnTo>
                    <a:lnTo>
                      <a:pt x="4" y="6"/>
                    </a:lnTo>
                    <a:lnTo>
                      <a:pt x="4"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16" name="Freeform 869"/>
              <p:cNvSpPr>
                <a:spLocks/>
              </p:cNvSpPr>
              <p:nvPr/>
            </p:nvSpPr>
            <p:spPr bwMode="auto">
              <a:xfrm>
                <a:off x="6975853" y="2973585"/>
                <a:ext cx="198857" cy="231985"/>
              </a:xfrm>
              <a:custGeom>
                <a:avLst/>
                <a:gdLst>
                  <a:gd name="T0" fmla="*/ 648 w 18"/>
                  <a:gd name="T1" fmla="*/ 864 h 21"/>
                  <a:gd name="T2" fmla="*/ 864 w 18"/>
                  <a:gd name="T3" fmla="*/ 864 h 21"/>
                  <a:gd name="T4" fmla="*/ 864 w 18"/>
                  <a:gd name="T5" fmla="*/ 216 h 21"/>
                  <a:gd name="T6" fmla="*/ 864 w 18"/>
                  <a:gd name="T7" fmla="*/ 0 h 21"/>
                  <a:gd name="T8" fmla="*/ 1296 w 18"/>
                  <a:gd name="T9" fmla="*/ 0 h 21"/>
                  <a:gd name="T10" fmla="*/ 1296 w 18"/>
                  <a:gd name="T11" fmla="*/ 432 h 21"/>
                  <a:gd name="T12" fmla="*/ 1512 w 18"/>
                  <a:gd name="T13" fmla="*/ 432 h 21"/>
                  <a:gd name="T14" fmla="*/ 1512 w 18"/>
                  <a:gd name="T15" fmla="*/ 864 h 21"/>
                  <a:gd name="T16" fmla="*/ 1944 w 18"/>
                  <a:gd name="T17" fmla="*/ 864 h 21"/>
                  <a:gd name="T18" fmla="*/ 2376 w 18"/>
                  <a:gd name="T19" fmla="*/ 1296 h 21"/>
                  <a:gd name="T20" fmla="*/ 2376 w 18"/>
                  <a:gd name="T21" fmla="*/ 1944 h 21"/>
                  <a:gd name="T22" fmla="*/ 2808 w 18"/>
                  <a:gd name="T23" fmla="*/ 2592 h 21"/>
                  <a:gd name="T24" fmla="*/ 3456 w 18"/>
                  <a:gd name="T25" fmla="*/ 3240 h 21"/>
                  <a:gd name="T26" fmla="*/ 3456 w 18"/>
                  <a:gd name="T27" fmla="*/ 3456 h 21"/>
                  <a:gd name="T28" fmla="*/ 3888 w 18"/>
                  <a:gd name="T29" fmla="*/ 3456 h 21"/>
                  <a:gd name="T30" fmla="*/ 3672 w 18"/>
                  <a:gd name="T31" fmla="*/ 4536 h 21"/>
                  <a:gd name="T32" fmla="*/ 3672 w 18"/>
                  <a:gd name="T33" fmla="*/ 4320 h 21"/>
                  <a:gd name="T34" fmla="*/ 3240 w 18"/>
                  <a:gd name="T35" fmla="*/ 4104 h 21"/>
                  <a:gd name="T36" fmla="*/ 3240 w 18"/>
                  <a:gd name="T37" fmla="*/ 4320 h 21"/>
                  <a:gd name="T38" fmla="*/ 3024 w 18"/>
                  <a:gd name="T39" fmla="*/ 4536 h 21"/>
                  <a:gd name="T40" fmla="*/ 2592 w 18"/>
                  <a:gd name="T41" fmla="*/ 4320 h 21"/>
                  <a:gd name="T42" fmla="*/ 2808 w 18"/>
                  <a:gd name="T43" fmla="*/ 3672 h 21"/>
                  <a:gd name="T44" fmla="*/ 2592 w 18"/>
                  <a:gd name="T45" fmla="*/ 3456 h 21"/>
                  <a:gd name="T46" fmla="*/ 2160 w 18"/>
                  <a:gd name="T47" fmla="*/ 2808 h 21"/>
                  <a:gd name="T48" fmla="*/ 1944 w 18"/>
                  <a:gd name="T49" fmla="*/ 2376 h 21"/>
                  <a:gd name="T50" fmla="*/ 1728 w 18"/>
                  <a:gd name="T51" fmla="*/ 2160 h 21"/>
                  <a:gd name="T52" fmla="*/ 1512 w 18"/>
                  <a:gd name="T53" fmla="*/ 2376 h 21"/>
                  <a:gd name="T54" fmla="*/ 1296 w 18"/>
                  <a:gd name="T55" fmla="*/ 2376 h 21"/>
                  <a:gd name="T56" fmla="*/ 1080 w 18"/>
                  <a:gd name="T57" fmla="*/ 2376 h 21"/>
                  <a:gd name="T58" fmla="*/ 864 w 18"/>
                  <a:gd name="T59" fmla="*/ 2376 h 21"/>
                  <a:gd name="T60" fmla="*/ 432 w 18"/>
                  <a:gd name="T61" fmla="*/ 2592 h 21"/>
                  <a:gd name="T62" fmla="*/ 432 w 18"/>
                  <a:gd name="T63" fmla="*/ 2376 h 21"/>
                  <a:gd name="T64" fmla="*/ 432 w 18"/>
                  <a:gd name="T65" fmla="*/ 2376 h 21"/>
                  <a:gd name="T66" fmla="*/ 432 w 18"/>
                  <a:gd name="T67" fmla="*/ 1728 h 21"/>
                  <a:gd name="T68" fmla="*/ 216 w 18"/>
                  <a:gd name="T69" fmla="*/ 1512 h 21"/>
                  <a:gd name="T70" fmla="*/ 0 w 18"/>
                  <a:gd name="T71" fmla="*/ 1080 h 21"/>
                  <a:gd name="T72" fmla="*/ 432 w 18"/>
                  <a:gd name="T73" fmla="*/ 864 h 21"/>
                  <a:gd name="T74" fmla="*/ 648 w 18"/>
                  <a:gd name="T75" fmla="*/ 648 h 21"/>
                  <a:gd name="T76" fmla="*/ 648 w 18"/>
                  <a:gd name="T77" fmla="*/ 864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21"/>
                  <a:gd name="T119" fmla="*/ 18 w 18"/>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21">
                    <a:moveTo>
                      <a:pt x="3" y="4"/>
                    </a:moveTo>
                    <a:lnTo>
                      <a:pt x="4" y="4"/>
                    </a:lnTo>
                    <a:lnTo>
                      <a:pt x="4" y="1"/>
                    </a:lnTo>
                    <a:lnTo>
                      <a:pt x="4" y="0"/>
                    </a:lnTo>
                    <a:lnTo>
                      <a:pt x="6" y="0"/>
                    </a:lnTo>
                    <a:lnTo>
                      <a:pt x="6" y="2"/>
                    </a:lnTo>
                    <a:lnTo>
                      <a:pt x="7" y="2"/>
                    </a:lnTo>
                    <a:lnTo>
                      <a:pt x="7" y="4"/>
                    </a:lnTo>
                    <a:lnTo>
                      <a:pt x="9" y="4"/>
                    </a:lnTo>
                    <a:lnTo>
                      <a:pt x="11" y="6"/>
                    </a:lnTo>
                    <a:lnTo>
                      <a:pt x="11" y="9"/>
                    </a:lnTo>
                    <a:lnTo>
                      <a:pt x="13" y="12"/>
                    </a:lnTo>
                    <a:lnTo>
                      <a:pt x="16" y="15"/>
                    </a:lnTo>
                    <a:lnTo>
                      <a:pt x="16" y="16"/>
                    </a:lnTo>
                    <a:lnTo>
                      <a:pt x="18" y="16"/>
                    </a:lnTo>
                    <a:lnTo>
                      <a:pt x="17" y="21"/>
                    </a:lnTo>
                    <a:lnTo>
                      <a:pt x="17" y="20"/>
                    </a:lnTo>
                    <a:lnTo>
                      <a:pt x="15" y="19"/>
                    </a:lnTo>
                    <a:lnTo>
                      <a:pt x="15" y="20"/>
                    </a:lnTo>
                    <a:lnTo>
                      <a:pt x="14" y="21"/>
                    </a:lnTo>
                    <a:lnTo>
                      <a:pt x="12" y="20"/>
                    </a:lnTo>
                    <a:lnTo>
                      <a:pt x="13" y="17"/>
                    </a:lnTo>
                    <a:lnTo>
                      <a:pt x="12" y="16"/>
                    </a:lnTo>
                    <a:lnTo>
                      <a:pt x="10" y="13"/>
                    </a:lnTo>
                    <a:lnTo>
                      <a:pt x="9" y="11"/>
                    </a:lnTo>
                    <a:lnTo>
                      <a:pt x="8" y="10"/>
                    </a:lnTo>
                    <a:lnTo>
                      <a:pt x="7" y="11"/>
                    </a:lnTo>
                    <a:lnTo>
                      <a:pt x="6" y="11"/>
                    </a:lnTo>
                    <a:lnTo>
                      <a:pt x="5" y="11"/>
                    </a:lnTo>
                    <a:lnTo>
                      <a:pt x="4" y="11"/>
                    </a:lnTo>
                    <a:lnTo>
                      <a:pt x="2" y="12"/>
                    </a:lnTo>
                    <a:lnTo>
                      <a:pt x="2" y="11"/>
                    </a:lnTo>
                    <a:lnTo>
                      <a:pt x="2" y="8"/>
                    </a:lnTo>
                    <a:lnTo>
                      <a:pt x="1" y="7"/>
                    </a:lnTo>
                    <a:lnTo>
                      <a:pt x="0" y="5"/>
                    </a:lnTo>
                    <a:lnTo>
                      <a:pt x="2" y="4"/>
                    </a:lnTo>
                    <a:lnTo>
                      <a:pt x="3" y="3"/>
                    </a:lnTo>
                    <a:lnTo>
                      <a:pt x="3"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17" name="Freeform 870"/>
              <p:cNvSpPr>
                <a:spLocks/>
              </p:cNvSpPr>
              <p:nvPr/>
            </p:nvSpPr>
            <p:spPr bwMode="auto">
              <a:xfrm>
                <a:off x="6975853" y="2973585"/>
                <a:ext cx="198857" cy="231985"/>
              </a:xfrm>
              <a:custGeom>
                <a:avLst/>
                <a:gdLst>
                  <a:gd name="T0" fmla="*/ 648 w 18"/>
                  <a:gd name="T1" fmla="*/ 864 h 21"/>
                  <a:gd name="T2" fmla="*/ 864 w 18"/>
                  <a:gd name="T3" fmla="*/ 864 h 21"/>
                  <a:gd name="T4" fmla="*/ 864 w 18"/>
                  <a:gd name="T5" fmla="*/ 216 h 21"/>
                  <a:gd name="T6" fmla="*/ 864 w 18"/>
                  <a:gd name="T7" fmla="*/ 0 h 21"/>
                  <a:gd name="T8" fmla="*/ 1296 w 18"/>
                  <a:gd name="T9" fmla="*/ 0 h 21"/>
                  <a:gd name="T10" fmla="*/ 1296 w 18"/>
                  <a:gd name="T11" fmla="*/ 432 h 21"/>
                  <a:gd name="T12" fmla="*/ 1512 w 18"/>
                  <a:gd name="T13" fmla="*/ 432 h 21"/>
                  <a:gd name="T14" fmla="*/ 1512 w 18"/>
                  <a:gd name="T15" fmla="*/ 864 h 21"/>
                  <a:gd name="T16" fmla="*/ 1944 w 18"/>
                  <a:gd name="T17" fmla="*/ 864 h 21"/>
                  <a:gd name="T18" fmla="*/ 2376 w 18"/>
                  <a:gd name="T19" fmla="*/ 1296 h 21"/>
                  <a:gd name="T20" fmla="*/ 2376 w 18"/>
                  <a:gd name="T21" fmla="*/ 1944 h 21"/>
                  <a:gd name="T22" fmla="*/ 2808 w 18"/>
                  <a:gd name="T23" fmla="*/ 2592 h 21"/>
                  <a:gd name="T24" fmla="*/ 3456 w 18"/>
                  <a:gd name="T25" fmla="*/ 3240 h 21"/>
                  <a:gd name="T26" fmla="*/ 3456 w 18"/>
                  <a:gd name="T27" fmla="*/ 3456 h 21"/>
                  <a:gd name="T28" fmla="*/ 3888 w 18"/>
                  <a:gd name="T29" fmla="*/ 3456 h 21"/>
                  <a:gd name="T30" fmla="*/ 3672 w 18"/>
                  <a:gd name="T31" fmla="*/ 4536 h 21"/>
                  <a:gd name="T32" fmla="*/ 3672 w 18"/>
                  <a:gd name="T33" fmla="*/ 4320 h 21"/>
                  <a:gd name="T34" fmla="*/ 3240 w 18"/>
                  <a:gd name="T35" fmla="*/ 4104 h 21"/>
                  <a:gd name="T36" fmla="*/ 3240 w 18"/>
                  <a:gd name="T37" fmla="*/ 4320 h 21"/>
                  <a:gd name="T38" fmla="*/ 3024 w 18"/>
                  <a:gd name="T39" fmla="*/ 4536 h 21"/>
                  <a:gd name="T40" fmla="*/ 2592 w 18"/>
                  <a:gd name="T41" fmla="*/ 4320 h 21"/>
                  <a:gd name="T42" fmla="*/ 2808 w 18"/>
                  <a:gd name="T43" fmla="*/ 3672 h 21"/>
                  <a:gd name="T44" fmla="*/ 2592 w 18"/>
                  <a:gd name="T45" fmla="*/ 3456 h 21"/>
                  <a:gd name="T46" fmla="*/ 2160 w 18"/>
                  <a:gd name="T47" fmla="*/ 2808 h 21"/>
                  <a:gd name="T48" fmla="*/ 1944 w 18"/>
                  <a:gd name="T49" fmla="*/ 2376 h 21"/>
                  <a:gd name="T50" fmla="*/ 1728 w 18"/>
                  <a:gd name="T51" fmla="*/ 2160 h 21"/>
                  <a:gd name="T52" fmla="*/ 1512 w 18"/>
                  <a:gd name="T53" fmla="*/ 2376 h 21"/>
                  <a:gd name="T54" fmla="*/ 1296 w 18"/>
                  <a:gd name="T55" fmla="*/ 2376 h 21"/>
                  <a:gd name="T56" fmla="*/ 1080 w 18"/>
                  <a:gd name="T57" fmla="*/ 2376 h 21"/>
                  <a:gd name="T58" fmla="*/ 864 w 18"/>
                  <a:gd name="T59" fmla="*/ 2376 h 21"/>
                  <a:gd name="T60" fmla="*/ 432 w 18"/>
                  <a:gd name="T61" fmla="*/ 2592 h 21"/>
                  <a:gd name="T62" fmla="*/ 432 w 18"/>
                  <a:gd name="T63" fmla="*/ 2376 h 21"/>
                  <a:gd name="T64" fmla="*/ 432 w 18"/>
                  <a:gd name="T65" fmla="*/ 2376 h 21"/>
                  <a:gd name="T66" fmla="*/ 432 w 18"/>
                  <a:gd name="T67" fmla="*/ 1728 h 21"/>
                  <a:gd name="T68" fmla="*/ 216 w 18"/>
                  <a:gd name="T69" fmla="*/ 1512 h 21"/>
                  <a:gd name="T70" fmla="*/ 0 w 18"/>
                  <a:gd name="T71" fmla="*/ 1080 h 21"/>
                  <a:gd name="T72" fmla="*/ 432 w 18"/>
                  <a:gd name="T73" fmla="*/ 864 h 21"/>
                  <a:gd name="T74" fmla="*/ 648 w 18"/>
                  <a:gd name="T75" fmla="*/ 648 h 21"/>
                  <a:gd name="T76" fmla="*/ 648 w 18"/>
                  <a:gd name="T77" fmla="*/ 864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21"/>
                  <a:gd name="T119" fmla="*/ 18 w 18"/>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21">
                    <a:moveTo>
                      <a:pt x="3" y="4"/>
                    </a:moveTo>
                    <a:lnTo>
                      <a:pt x="4" y="4"/>
                    </a:lnTo>
                    <a:lnTo>
                      <a:pt x="4" y="1"/>
                    </a:lnTo>
                    <a:lnTo>
                      <a:pt x="4" y="0"/>
                    </a:lnTo>
                    <a:lnTo>
                      <a:pt x="6" y="0"/>
                    </a:lnTo>
                    <a:lnTo>
                      <a:pt x="6" y="2"/>
                    </a:lnTo>
                    <a:lnTo>
                      <a:pt x="7" y="2"/>
                    </a:lnTo>
                    <a:lnTo>
                      <a:pt x="7" y="4"/>
                    </a:lnTo>
                    <a:lnTo>
                      <a:pt x="9" y="4"/>
                    </a:lnTo>
                    <a:lnTo>
                      <a:pt x="11" y="6"/>
                    </a:lnTo>
                    <a:lnTo>
                      <a:pt x="11" y="9"/>
                    </a:lnTo>
                    <a:lnTo>
                      <a:pt x="13" y="12"/>
                    </a:lnTo>
                    <a:lnTo>
                      <a:pt x="16" y="15"/>
                    </a:lnTo>
                    <a:lnTo>
                      <a:pt x="16" y="16"/>
                    </a:lnTo>
                    <a:lnTo>
                      <a:pt x="18" y="16"/>
                    </a:lnTo>
                    <a:lnTo>
                      <a:pt x="17" y="21"/>
                    </a:lnTo>
                    <a:lnTo>
                      <a:pt x="17" y="20"/>
                    </a:lnTo>
                    <a:lnTo>
                      <a:pt x="15" y="19"/>
                    </a:lnTo>
                    <a:lnTo>
                      <a:pt x="15" y="20"/>
                    </a:lnTo>
                    <a:lnTo>
                      <a:pt x="14" y="21"/>
                    </a:lnTo>
                    <a:lnTo>
                      <a:pt x="12" y="20"/>
                    </a:lnTo>
                    <a:lnTo>
                      <a:pt x="13" y="17"/>
                    </a:lnTo>
                    <a:lnTo>
                      <a:pt x="12" y="16"/>
                    </a:lnTo>
                    <a:lnTo>
                      <a:pt x="10" y="13"/>
                    </a:lnTo>
                    <a:lnTo>
                      <a:pt x="9" y="11"/>
                    </a:lnTo>
                    <a:lnTo>
                      <a:pt x="8" y="10"/>
                    </a:lnTo>
                    <a:lnTo>
                      <a:pt x="7" y="11"/>
                    </a:lnTo>
                    <a:lnTo>
                      <a:pt x="6" y="11"/>
                    </a:lnTo>
                    <a:lnTo>
                      <a:pt x="5" y="11"/>
                    </a:lnTo>
                    <a:lnTo>
                      <a:pt x="4" y="11"/>
                    </a:lnTo>
                    <a:lnTo>
                      <a:pt x="2" y="12"/>
                    </a:lnTo>
                    <a:lnTo>
                      <a:pt x="2" y="11"/>
                    </a:lnTo>
                    <a:lnTo>
                      <a:pt x="2" y="8"/>
                    </a:lnTo>
                    <a:lnTo>
                      <a:pt x="1" y="7"/>
                    </a:lnTo>
                    <a:lnTo>
                      <a:pt x="0" y="5"/>
                    </a:lnTo>
                    <a:lnTo>
                      <a:pt x="2" y="4"/>
                    </a:lnTo>
                    <a:lnTo>
                      <a:pt x="3" y="3"/>
                    </a:lnTo>
                    <a:lnTo>
                      <a:pt x="3"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18" name="Freeform 871"/>
              <p:cNvSpPr>
                <a:spLocks/>
              </p:cNvSpPr>
              <p:nvPr/>
            </p:nvSpPr>
            <p:spPr bwMode="auto">
              <a:xfrm>
                <a:off x="6467664" y="2752647"/>
                <a:ext cx="198857" cy="121516"/>
              </a:xfrm>
              <a:custGeom>
                <a:avLst/>
                <a:gdLst>
                  <a:gd name="T0" fmla="*/ 3888 w 18"/>
                  <a:gd name="T1" fmla="*/ 1512 h 11"/>
                  <a:gd name="T2" fmla="*/ 2592 w 18"/>
                  <a:gd name="T3" fmla="*/ 1296 h 11"/>
                  <a:gd name="T4" fmla="*/ 2160 w 18"/>
                  <a:gd name="T5" fmla="*/ 864 h 11"/>
                  <a:gd name="T6" fmla="*/ 1512 w 18"/>
                  <a:gd name="T7" fmla="*/ 648 h 11"/>
                  <a:gd name="T8" fmla="*/ 864 w 18"/>
                  <a:gd name="T9" fmla="*/ 0 h 11"/>
                  <a:gd name="T10" fmla="*/ 216 w 18"/>
                  <a:gd name="T11" fmla="*/ 216 h 11"/>
                  <a:gd name="T12" fmla="*/ 0 w 18"/>
                  <a:gd name="T13" fmla="*/ 432 h 11"/>
                  <a:gd name="T14" fmla="*/ 0 w 18"/>
                  <a:gd name="T15" fmla="*/ 864 h 11"/>
                  <a:gd name="T16" fmla="*/ 0 w 18"/>
                  <a:gd name="T17" fmla="*/ 1080 h 11"/>
                  <a:gd name="T18" fmla="*/ 432 w 18"/>
                  <a:gd name="T19" fmla="*/ 1296 h 11"/>
                  <a:gd name="T20" fmla="*/ 648 w 18"/>
                  <a:gd name="T21" fmla="*/ 1512 h 11"/>
                  <a:gd name="T22" fmla="*/ 1512 w 18"/>
                  <a:gd name="T23" fmla="*/ 1728 h 11"/>
                  <a:gd name="T24" fmla="*/ 2160 w 18"/>
                  <a:gd name="T25" fmla="*/ 1728 h 11"/>
                  <a:gd name="T26" fmla="*/ 2592 w 18"/>
                  <a:gd name="T27" fmla="*/ 2160 h 11"/>
                  <a:gd name="T28" fmla="*/ 3240 w 18"/>
                  <a:gd name="T29" fmla="*/ 2376 h 11"/>
                  <a:gd name="T30" fmla="*/ 3888 w 18"/>
                  <a:gd name="T31" fmla="*/ 2160 h 11"/>
                  <a:gd name="T32" fmla="*/ 3888 w 18"/>
                  <a:gd name="T33" fmla="*/ 1944 h 11"/>
                  <a:gd name="T34" fmla="*/ 3888 w 18"/>
                  <a:gd name="T35" fmla="*/ 1512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1"/>
                  <a:gd name="T56" fmla="*/ 18 w 18"/>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1">
                    <a:moveTo>
                      <a:pt x="18" y="7"/>
                    </a:moveTo>
                    <a:lnTo>
                      <a:pt x="12" y="6"/>
                    </a:lnTo>
                    <a:lnTo>
                      <a:pt x="10" y="4"/>
                    </a:lnTo>
                    <a:lnTo>
                      <a:pt x="7" y="3"/>
                    </a:lnTo>
                    <a:lnTo>
                      <a:pt x="4" y="0"/>
                    </a:lnTo>
                    <a:lnTo>
                      <a:pt x="1" y="1"/>
                    </a:lnTo>
                    <a:lnTo>
                      <a:pt x="0" y="2"/>
                    </a:lnTo>
                    <a:lnTo>
                      <a:pt x="0" y="4"/>
                    </a:lnTo>
                    <a:lnTo>
                      <a:pt x="0" y="5"/>
                    </a:lnTo>
                    <a:lnTo>
                      <a:pt x="2" y="6"/>
                    </a:lnTo>
                    <a:lnTo>
                      <a:pt x="3" y="7"/>
                    </a:lnTo>
                    <a:lnTo>
                      <a:pt x="7" y="8"/>
                    </a:lnTo>
                    <a:lnTo>
                      <a:pt x="10" y="8"/>
                    </a:lnTo>
                    <a:lnTo>
                      <a:pt x="12" y="10"/>
                    </a:lnTo>
                    <a:lnTo>
                      <a:pt x="15" y="11"/>
                    </a:lnTo>
                    <a:lnTo>
                      <a:pt x="18" y="10"/>
                    </a:lnTo>
                    <a:lnTo>
                      <a:pt x="18" y="9"/>
                    </a:lnTo>
                    <a:lnTo>
                      <a:pt x="18"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19" name="Freeform 872"/>
              <p:cNvSpPr>
                <a:spLocks/>
              </p:cNvSpPr>
              <p:nvPr/>
            </p:nvSpPr>
            <p:spPr bwMode="auto">
              <a:xfrm>
                <a:off x="6467664" y="2752647"/>
                <a:ext cx="198857" cy="121516"/>
              </a:xfrm>
              <a:custGeom>
                <a:avLst/>
                <a:gdLst>
                  <a:gd name="T0" fmla="*/ 3888 w 18"/>
                  <a:gd name="T1" fmla="*/ 1512 h 11"/>
                  <a:gd name="T2" fmla="*/ 2592 w 18"/>
                  <a:gd name="T3" fmla="*/ 1296 h 11"/>
                  <a:gd name="T4" fmla="*/ 2160 w 18"/>
                  <a:gd name="T5" fmla="*/ 864 h 11"/>
                  <a:gd name="T6" fmla="*/ 1512 w 18"/>
                  <a:gd name="T7" fmla="*/ 648 h 11"/>
                  <a:gd name="T8" fmla="*/ 864 w 18"/>
                  <a:gd name="T9" fmla="*/ 0 h 11"/>
                  <a:gd name="T10" fmla="*/ 216 w 18"/>
                  <a:gd name="T11" fmla="*/ 216 h 11"/>
                  <a:gd name="T12" fmla="*/ 0 w 18"/>
                  <a:gd name="T13" fmla="*/ 432 h 11"/>
                  <a:gd name="T14" fmla="*/ 0 w 18"/>
                  <a:gd name="T15" fmla="*/ 864 h 11"/>
                  <a:gd name="T16" fmla="*/ 0 w 18"/>
                  <a:gd name="T17" fmla="*/ 1080 h 11"/>
                  <a:gd name="T18" fmla="*/ 432 w 18"/>
                  <a:gd name="T19" fmla="*/ 1296 h 11"/>
                  <a:gd name="T20" fmla="*/ 648 w 18"/>
                  <a:gd name="T21" fmla="*/ 1512 h 11"/>
                  <a:gd name="T22" fmla="*/ 1512 w 18"/>
                  <a:gd name="T23" fmla="*/ 1728 h 11"/>
                  <a:gd name="T24" fmla="*/ 2160 w 18"/>
                  <a:gd name="T25" fmla="*/ 1728 h 11"/>
                  <a:gd name="T26" fmla="*/ 2592 w 18"/>
                  <a:gd name="T27" fmla="*/ 2160 h 11"/>
                  <a:gd name="T28" fmla="*/ 3240 w 18"/>
                  <a:gd name="T29" fmla="*/ 2376 h 11"/>
                  <a:gd name="T30" fmla="*/ 3888 w 18"/>
                  <a:gd name="T31" fmla="*/ 2160 h 11"/>
                  <a:gd name="T32" fmla="*/ 3888 w 18"/>
                  <a:gd name="T33" fmla="*/ 1944 h 11"/>
                  <a:gd name="T34" fmla="*/ 3888 w 18"/>
                  <a:gd name="T35" fmla="*/ 1512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1"/>
                  <a:gd name="T56" fmla="*/ 18 w 18"/>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1">
                    <a:moveTo>
                      <a:pt x="18" y="7"/>
                    </a:moveTo>
                    <a:lnTo>
                      <a:pt x="12" y="6"/>
                    </a:lnTo>
                    <a:lnTo>
                      <a:pt x="10" y="4"/>
                    </a:lnTo>
                    <a:lnTo>
                      <a:pt x="7" y="3"/>
                    </a:lnTo>
                    <a:lnTo>
                      <a:pt x="4" y="0"/>
                    </a:lnTo>
                    <a:lnTo>
                      <a:pt x="1" y="1"/>
                    </a:lnTo>
                    <a:lnTo>
                      <a:pt x="0" y="2"/>
                    </a:lnTo>
                    <a:lnTo>
                      <a:pt x="0" y="4"/>
                    </a:lnTo>
                    <a:lnTo>
                      <a:pt x="0" y="5"/>
                    </a:lnTo>
                    <a:lnTo>
                      <a:pt x="2" y="6"/>
                    </a:lnTo>
                    <a:lnTo>
                      <a:pt x="3" y="7"/>
                    </a:lnTo>
                    <a:lnTo>
                      <a:pt x="7" y="8"/>
                    </a:lnTo>
                    <a:lnTo>
                      <a:pt x="10" y="8"/>
                    </a:lnTo>
                    <a:lnTo>
                      <a:pt x="12" y="10"/>
                    </a:lnTo>
                    <a:lnTo>
                      <a:pt x="15" y="11"/>
                    </a:lnTo>
                    <a:lnTo>
                      <a:pt x="18" y="10"/>
                    </a:lnTo>
                    <a:lnTo>
                      <a:pt x="18" y="9"/>
                    </a:lnTo>
                    <a:lnTo>
                      <a:pt x="18"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20" name="Freeform 873"/>
              <p:cNvSpPr>
                <a:spLocks/>
              </p:cNvSpPr>
              <p:nvPr/>
            </p:nvSpPr>
            <p:spPr bwMode="auto">
              <a:xfrm>
                <a:off x="6688616" y="2807881"/>
                <a:ext cx="88381" cy="55235"/>
              </a:xfrm>
              <a:custGeom>
                <a:avLst/>
                <a:gdLst>
                  <a:gd name="T0" fmla="*/ 1728 w 8"/>
                  <a:gd name="T1" fmla="*/ 432 h 5"/>
                  <a:gd name="T2" fmla="*/ 1512 w 8"/>
                  <a:gd name="T3" fmla="*/ 216 h 5"/>
                  <a:gd name="T4" fmla="*/ 1080 w 8"/>
                  <a:gd name="T5" fmla="*/ 216 h 5"/>
                  <a:gd name="T6" fmla="*/ 864 w 8"/>
                  <a:gd name="T7" fmla="*/ 0 h 5"/>
                  <a:gd name="T8" fmla="*/ 432 w 8"/>
                  <a:gd name="T9" fmla="*/ 0 h 5"/>
                  <a:gd name="T10" fmla="*/ 0 w 8"/>
                  <a:gd name="T11" fmla="*/ 432 h 5"/>
                  <a:gd name="T12" fmla="*/ 216 w 8"/>
                  <a:gd name="T13" fmla="*/ 648 h 5"/>
                  <a:gd name="T14" fmla="*/ 432 w 8"/>
                  <a:gd name="T15" fmla="*/ 1080 h 5"/>
                  <a:gd name="T16" fmla="*/ 1728 w 8"/>
                  <a:gd name="T17" fmla="*/ 864 h 5"/>
                  <a:gd name="T18" fmla="*/ 1728 w 8"/>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8" y="2"/>
                    </a:moveTo>
                    <a:lnTo>
                      <a:pt x="7" y="1"/>
                    </a:lnTo>
                    <a:lnTo>
                      <a:pt x="5" y="1"/>
                    </a:lnTo>
                    <a:lnTo>
                      <a:pt x="4" y="0"/>
                    </a:lnTo>
                    <a:lnTo>
                      <a:pt x="2" y="0"/>
                    </a:lnTo>
                    <a:lnTo>
                      <a:pt x="0" y="2"/>
                    </a:lnTo>
                    <a:lnTo>
                      <a:pt x="1" y="3"/>
                    </a:lnTo>
                    <a:lnTo>
                      <a:pt x="2" y="5"/>
                    </a:lnTo>
                    <a:lnTo>
                      <a:pt x="8" y="4"/>
                    </a:lnTo>
                    <a:lnTo>
                      <a:pt x="8"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21" name="Freeform 874"/>
              <p:cNvSpPr>
                <a:spLocks/>
              </p:cNvSpPr>
              <p:nvPr/>
            </p:nvSpPr>
            <p:spPr bwMode="auto">
              <a:xfrm>
                <a:off x="6688616" y="2807881"/>
                <a:ext cx="88381" cy="55235"/>
              </a:xfrm>
              <a:custGeom>
                <a:avLst/>
                <a:gdLst>
                  <a:gd name="T0" fmla="*/ 1728 w 8"/>
                  <a:gd name="T1" fmla="*/ 432 h 5"/>
                  <a:gd name="T2" fmla="*/ 1512 w 8"/>
                  <a:gd name="T3" fmla="*/ 216 h 5"/>
                  <a:gd name="T4" fmla="*/ 1080 w 8"/>
                  <a:gd name="T5" fmla="*/ 216 h 5"/>
                  <a:gd name="T6" fmla="*/ 864 w 8"/>
                  <a:gd name="T7" fmla="*/ 0 h 5"/>
                  <a:gd name="T8" fmla="*/ 432 w 8"/>
                  <a:gd name="T9" fmla="*/ 0 h 5"/>
                  <a:gd name="T10" fmla="*/ 0 w 8"/>
                  <a:gd name="T11" fmla="*/ 432 h 5"/>
                  <a:gd name="T12" fmla="*/ 216 w 8"/>
                  <a:gd name="T13" fmla="*/ 648 h 5"/>
                  <a:gd name="T14" fmla="*/ 432 w 8"/>
                  <a:gd name="T15" fmla="*/ 1080 h 5"/>
                  <a:gd name="T16" fmla="*/ 1728 w 8"/>
                  <a:gd name="T17" fmla="*/ 864 h 5"/>
                  <a:gd name="T18" fmla="*/ 1728 w 8"/>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8" y="2"/>
                    </a:moveTo>
                    <a:lnTo>
                      <a:pt x="7" y="1"/>
                    </a:lnTo>
                    <a:lnTo>
                      <a:pt x="5" y="1"/>
                    </a:lnTo>
                    <a:lnTo>
                      <a:pt x="4" y="0"/>
                    </a:lnTo>
                    <a:lnTo>
                      <a:pt x="2" y="0"/>
                    </a:lnTo>
                    <a:lnTo>
                      <a:pt x="0" y="2"/>
                    </a:lnTo>
                    <a:lnTo>
                      <a:pt x="1" y="3"/>
                    </a:lnTo>
                    <a:lnTo>
                      <a:pt x="2" y="5"/>
                    </a:lnTo>
                    <a:lnTo>
                      <a:pt x="8" y="4"/>
                    </a:lnTo>
                    <a:lnTo>
                      <a:pt x="8"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22" name="Freeform 875"/>
              <p:cNvSpPr>
                <a:spLocks/>
              </p:cNvSpPr>
              <p:nvPr/>
            </p:nvSpPr>
            <p:spPr bwMode="auto">
              <a:xfrm>
                <a:off x="4180809" y="2399146"/>
                <a:ext cx="77333" cy="176750"/>
              </a:xfrm>
              <a:custGeom>
                <a:avLst/>
                <a:gdLst>
                  <a:gd name="T0" fmla="*/ 432 w 7"/>
                  <a:gd name="T1" fmla="*/ 0 h 16"/>
                  <a:gd name="T2" fmla="*/ 216 w 7"/>
                  <a:gd name="T3" fmla="*/ 216 h 16"/>
                  <a:gd name="T4" fmla="*/ 432 w 7"/>
                  <a:gd name="T5" fmla="*/ 432 h 16"/>
                  <a:gd name="T6" fmla="*/ 432 w 7"/>
                  <a:gd name="T7" fmla="*/ 864 h 16"/>
                  <a:gd name="T8" fmla="*/ 432 w 7"/>
                  <a:gd name="T9" fmla="*/ 1296 h 16"/>
                  <a:gd name="T10" fmla="*/ 216 w 7"/>
                  <a:gd name="T11" fmla="*/ 1512 h 16"/>
                  <a:gd name="T12" fmla="*/ 216 w 7"/>
                  <a:gd name="T13" fmla="*/ 1728 h 16"/>
                  <a:gd name="T14" fmla="*/ 0 w 7"/>
                  <a:gd name="T15" fmla="*/ 1944 h 16"/>
                  <a:gd name="T16" fmla="*/ 0 w 7"/>
                  <a:gd name="T17" fmla="*/ 2376 h 16"/>
                  <a:gd name="T18" fmla="*/ 216 w 7"/>
                  <a:gd name="T19" fmla="*/ 2376 h 16"/>
                  <a:gd name="T20" fmla="*/ 216 w 7"/>
                  <a:gd name="T21" fmla="*/ 2592 h 16"/>
                  <a:gd name="T22" fmla="*/ 216 w 7"/>
                  <a:gd name="T23" fmla="*/ 3024 h 16"/>
                  <a:gd name="T24" fmla="*/ 216 w 7"/>
                  <a:gd name="T25" fmla="*/ 3240 h 16"/>
                  <a:gd name="T26" fmla="*/ 432 w 7"/>
                  <a:gd name="T27" fmla="*/ 3240 h 16"/>
                  <a:gd name="T28" fmla="*/ 864 w 7"/>
                  <a:gd name="T29" fmla="*/ 3456 h 16"/>
                  <a:gd name="T30" fmla="*/ 1080 w 7"/>
                  <a:gd name="T31" fmla="*/ 3240 h 16"/>
                  <a:gd name="T32" fmla="*/ 1080 w 7"/>
                  <a:gd name="T33" fmla="*/ 3024 h 16"/>
                  <a:gd name="T34" fmla="*/ 1296 w 7"/>
                  <a:gd name="T35" fmla="*/ 2592 h 16"/>
                  <a:gd name="T36" fmla="*/ 1296 w 7"/>
                  <a:gd name="T37" fmla="*/ 2160 h 16"/>
                  <a:gd name="T38" fmla="*/ 1080 w 7"/>
                  <a:gd name="T39" fmla="*/ 1728 h 16"/>
                  <a:gd name="T40" fmla="*/ 1296 w 7"/>
                  <a:gd name="T41" fmla="*/ 1512 h 16"/>
                  <a:gd name="T42" fmla="*/ 1296 w 7"/>
                  <a:gd name="T43" fmla="*/ 864 h 16"/>
                  <a:gd name="T44" fmla="*/ 1512 w 7"/>
                  <a:gd name="T45" fmla="*/ 648 h 16"/>
                  <a:gd name="T46" fmla="*/ 1512 w 7"/>
                  <a:gd name="T47" fmla="*/ 216 h 16"/>
                  <a:gd name="T48" fmla="*/ 1296 w 7"/>
                  <a:gd name="T49" fmla="*/ 0 h 16"/>
                  <a:gd name="T50" fmla="*/ 1080 w 7"/>
                  <a:gd name="T51" fmla="*/ 216 h 16"/>
                  <a:gd name="T52" fmla="*/ 648 w 7"/>
                  <a:gd name="T53" fmla="*/ 216 h 16"/>
                  <a:gd name="T54" fmla="*/ 432 w 7"/>
                  <a:gd name="T55" fmla="*/ 0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
                  <a:gd name="T85" fmla="*/ 0 h 16"/>
                  <a:gd name="T86" fmla="*/ 7 w 7"/>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 h="16">
                    <a:moveTo>
                      <a:pt x="2" y="0"/>
                    </a:moveTo>
                    <a:lnTo>
                      <a:pt x="1" y="1"/>
                    </a:lnTo>
                    <a:lnTo>
                      <a:pt x="2" y="2"/>
                    </a:lnTo>
                    <a:lnTo>
                      <a:pt x="2" y="4"/>
                    </a:lnTo>
                    <a:lnTo>
                      <a:pt x="2" y="6"/>
                    </a:lnTo>
                    <a:lnTo>
                      <a:pt x="1" y="7"/>
                    </a:lnTo>
                    <a:lnTo>
                      <a:pt x="1" y="8"/>
                    </a:lnTo>
                    <a:lnTo>
                      <a:pt x="0" y="9"/>
                    </a:lnTo>
                    <a:lnTo>
                      <a:pt x="0" y="11"/>
                    </a:lnTo>
                    <a:lnTo>
                      <a:pt x="1" y="11"/>
                    </a:lnTo>
                    <a:lnTo>
                      <a:pt x="1" y="12"/>
                    </a:lnTo>
                    <a:lnTo>
                      <a:pt x="1" y="14"/>
                    </a:lnTo>
                    <a:lnTo>
                      <a:pt x="1" y="15"/>
                    </a:lnTo>
                    <a:lnTo>
                      <a:pt x="2" y="15"/>
                    </a:lnTo>
                    <a:lnTo>
                      <a:pt x="4" y="16"/>
                    </a:lnTo>
                    <a:lnTo>
                      <a:pt x="5" y="15"/>
                    </a:lnTo>
                    <a:lnTo>
                      <a:pt x="5" y="14"/>
                    </a:lnTo>
                    <a:lnTo>
                      <a:pt x="6" y="12"/>
                    </a:lnTo>
                    <a:lnTo>
                      <a:pt x="6" y="10"/>
                    </a:lnTo>
                    <a:lnTo>
                      <a:pt x="5" y="8"/>
                    </a:lnTo>
                    <a:lnTo>
                      <a:pt x="6" y="7"/>
                    </a:lnTo>
                    <a:lnTo>
                      <a:pt x="6" y="4"/>
                    </a:lnTo>
                    <a:lnTo>
                      <a:pt x="7" y="3"/>
                    </a:lnTo>
                    <a:lnTo>
                      <a:pt x="7" y="1"/>
                    </a:lnTo>
                    <a:lnTo>
                      <a:pt x="6" y="0"/>
                    </a:lnTo>
                    <a:lnTo>
                      <a:pt x="5" y="1"/>
                    </a:lnTo>
                    <a:lnTo>
                      <a:pt x="3"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23" name="Freeform 876"/>
              <p:cNvSpPr>
                <a:spLocks/>
              </p:cNvSpPr>
              <p:nvPr/>
            </p:nvSpPr>
            <p:spPr bwMode="auto">
              <a:xfrm>
                <a:off x="4180809" y="2399146"/>
                <a:ext cx="77333" cy="176750"/>
              </a:xfrm>
              <a:custGeom>
                <a:avLst/>
                <a:gdLst>
                  <a:gd name="T0" fmla="*/ 432 w 7"/>
                  <a:gd name="T1" fmla="*/ 0 h 16"/>
                  <a:gd name="T2" fmla="*/ 216 w 7"/>
                  <a:gd name="T3" fmla="*/ 216 h 16"/>
                  <a:gd name="T4" fmla="*/ 432 w 7"/>
                  <a:gd name="T5" fmla="*/ 432 h 16"/>
                  <a:gd name="T6" fmla="*/ 432 w 7"/>
                  <a:gd name="T7" fmla="*/ 864 h 16"/>
                  <a:gd name="T8" fmla="*/ 432 w 7"/>
                  <a:gd name="T9" fmla="*/ 1296 h 16"/>
                  <a:gd name="T10" fmla="*/ 216 w 7"/>
                  <a:gd name="T11" fmla="*/ 1512 h 16"/>
                  <a:gd name="T12" fmla="*/ 216 w 7"/>
                  <a:gd name="T13" fmla="*/ 1728 h 16"/>
                  <a:gd name="T14" fmla="*/ 0 w 7"/>
                  <a:gd name="T15" fmla="*/ 1944 h 16"/>
                  <a:gd name="T16" fmla="*/ 0 w 7"/>
                  <a:gd name="T17" fmla="*/ 2376 h 16"/>
                  <a:gd name="T18" fmla="*/ 216 w 7"/>
                  <a:gd name="T19" fmla="*/ 2376 h 16"/>
                  <a:gd name="T20" fmla="*/ 216 w 7"/>
                  <a:gd name="T21" fmla="*/ 2592 h 16"/>
                  <a:gd name="T22" fmla="*/ 216 w 7"/>
                  <a:gd name="T23" fmla="*/ 3024 h 16"/>
                  <a:gd name="T24" fmla="*/ 216 w 7"/>
                  <a:gd name="T25" fmla="*/ 3240 h 16"/>
                  <a:gd name="T26" fmla="*/ 432 w 7"/>
                  <a:gd name="T27" fmla="*/ 3240 h 16"/>
                  <a:gd name="T28" fmla="*/ 864 w 7"/>
                  <a:gd name="T29" fmla="*/ 3456 h 16"/>
                  <a:gd name="T30" fmla="*/ 1080 w 7"/>
                  <a:gd name="T31" fmla="*/ 3240 h 16"/>
                  <a:gd name="T32" fmla="*/ 1080 w 7"/>
                  <a:gd name="T33" fmla="*/ 3024 h 16"/>
                  <a:gd name="T34" fmla="*/ 1296 w 7"/>
                  <a:gd name="T35" fmla="*/ 2592 h 16"/>
                  <a:gd name="T36" fmla="*/ 1296 w 7"/>
                  <a:gd name="T37" fmla="*/ 2160 h 16"/>
                  <a:gd name="T38" fmla="*/ 1080 w 7"/>
                  <a:gd name="T39" fmla="*/ 1728 h 16"/>
                  <a:gd name="T40" fmla="*/ 1296 w 7"/>
                  <a:gd name="T41" fmla="*/ 1512 h 16"/>
                  <a:gd name="T42" fmla="*/ 1296 w 7"/>
                  <a:gd name="T43" fmla="*/ 864 h 16"/>
                  <a:gd name="T44" fmla="*/ 1512 w 7"/>
                  <a:gd name="T45" fmla="*/ 648 h 16"/>
                  <a:gd name="T46" fmla="*/ 1512 w 7"/>
                  <a:gd name="T47" fmla="*/ 216 h 16"/>
                  <a:gd name="T48" fmla="*/ 1296 w 7"/>
                  <a:gd name="T49" fmla="*/ 0 h 16"/>
                  <a:gd name="T50" fmla="*/ 1080 w 7"/>
                  <a:gd name="T51" fmla="*/ 216 h 16"/>
                  <a:gd name="T52" fmla="*/ 648 w 7"/>
                  <a:gd name="T53" fmla="*/ 216 h 16"/>
                  <a:gd name="T54" fmla="*/ 432 w 7"/>
                  <a:gd name="T55" fmla="*/ 0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
                  <a:gd name="T85" fmla="*/ 0 h 16"/>
                  <a:gd name="T86" fmla="*/ 7 w 7"/>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 h="16">
                    <a:moveTo>
                      <a:pt x="2" y="0"/>
                    </a:moveTo>
                    <a:lnTo>
                      <a:pt x="1" y="1"/>
                    </a:lnTo>
                    <a:lnTo>
                      <a:pt x="2" y="2"/>
                    </a:lnTo>
                    <a:lnTo>
                      <a:pt x="2" y="4"/>
                    </a:lnTo>
                    <a:lnTo>
                      <a:pt x="2" y="6"/>
                    </a:lnTo>
                    <a:lnTo>
                      <a:pt x="1" y="7"/>
                    </a:lnTo>
                    <a:lnTo>
                      <a:pt x="1" y="8"/>
                    </a:lnTo>
                    <a:lnTo>
                      <a:pt x="0" y="9"/>
                    </a:lnTo>
                    <a:lnTo>
                      <a:pt x="0" y="11"/>
                    </a:lnTo>
                    <a:lnTo>
                      <a:pt x="1" y="11"/>
                    </a:lnTo>
                    <a:lnTo>
                      <a:pt x="1" y="12"/>
                    </a:lnTo>
                    <a:lnTo>
                      <a:pt x="1" y="14"/>
                    </a:lnTo>
                    <a:lnTo>
                      <a:pt x="1" y="15"/>
                    </a:lnTo>
                    <a:lnTo>
                      <a:pt x="2" y="15"/>
                    </a:lnTo>
                    <a:lnTo>
                      <a:pt x="4" y="16"/>
                    </a:lnTo>
                    <a:lnTo>
                      <a:pt x="5" y="15"/>
                    </a:lnTo>
                    <a:lnTo>
                      <a:pt x="5" y="14"/>
                    </a:lnTo>
                    <a:lnTo>
                      <a:pt x="6" y="12"/>
                    </a:lnTo>
                    <a:lnTo>
                      <a:pt x="6" y="10"/>
                    </a:lnTo>
                    <a:lnTo>
                      <a:pt x="5" y="8"/>
                    </a:lnTo>
                    <a:lnTo>
                      <a:pt x="6" y="7"/>
                    </a:lnTo>
                    <a:lnTo>
                      <a:pt x="6" y="4"/>
                    </a:lnTo>
                    <a:lnTo>
                      <a:pt x="7" y="3"/>
                    </a:lnTo>
                    <a:lnTo>
                      <a:pt x="7" y="1"/>
                    </a:lnTo>
                    <a:lnTo>
                      <a:pt x="6" y="0"/>
                    </a:lnTo>
                    <a:lnTo>
                      <a:pt x="5" y="1"/>
                    </a:lnTo>
                    <a:lnTo>
                      <a:pt x="3"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24" name="Freeform 877"/>
              <p:cNvSpPr>
                <a:spLocks/>
              </p:cNvSpPr>
              <p:nvPr/>
            </p:nvSpPr>
            <p:spPr bwMode="auto">
              <a:xfrm>
                <a:off x="5285570" y="2730553"/>
                <a:ext cx="11048" cy="22094"/>
              </a:xfrm>
              <a:custGeom>
                <a:avLst/>
                <a:gdLst>
                  <a:gd name="T0" fmla="*/ 216 w 1"/>
                  <a:gd name="T1" fmla="*/ 0 h 2"/>
                  <a:gd name="T2" fmla="*/ 0 w 1"/>
                  <a:gd name="T3" fmla="*/ 216 h 2"/>
                  <a:gd name="T4" fmla="*/ 0 w 1"/>
                  <a:gd name="T5" fmla="*/ 432 h 2"/>
                  <a:gd name="T6" fmla="*/ 216 w 1"/>
                  <a:gd name="T7" fmla="*/ 216 h 2"/>
                  <a:gd name="T8" fmla="*/ 216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1"/>
                    </a:lnTo>
                    <a:lnTo>
                      <a:pt x="0" y="2"/>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25" name="Freeform 878"/>
              <p:cNvSpPr>
                <a:spLocks/>
              </p:cNvSpPr>
              <p:nvPr/>
            </p:nvSpPr>
            <p:spPr bwMode="auto">
              <a:xfrm>
                <a:off x="5285570" y="2730553"/>
                <a:ext cx="11048" cy="22094"/>
              </a:xfrm>
              <a:custGeom>
                <a:avLst/>
                <a:gdLst>
                  <a:gd name="T0" fmla="*/ 216 w 1"/>
                  <a:gd name="T1" fmla="*/ 0 h 2"/>
                  <a:gd name="T2" fmla="*/ 0 w 1"/>
                  <a:gd name="T3" fmla="*/ 216 h 2"/>
                  <a:gd name="T4" fmla="*/ 0 w 1"/>
                  <a:gd name="T5" fmla="*/ 432 h 2"/>
                  <a:gd name="T6" fmla="*/ 216 w 1"/>
                  <a:gd name="T7" fmla="*/ 216 h 2"/>
                  <a:gd name="T8" fmla="*/ 216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1"/>
                    </a:lnTo>
                    <a:lnTo>
                      <a:pt x="0" y="2"/>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26" name="Freeform 879"/>
              <p:cNvSpPr>
                <a:spLocks/>
              </p:cNvSpPr>
              <p:nvPr/>
            </p:nvSpPr>
            <p:spPr bwMode="auto">
              <a:xfrm>
                <a:off x="5285570" y="2741600"/>
                <a:ext cx="0" cy="11047"/>
              </a:xfrm>
              <a:custGeom>
                <a:avLst/>
                <a:gdLst>
                  <a:gd name="T0" fmla="*/ 0 h 1"/>
                  <a:gd name="T1" fmla="*/ 216 h 1"/>
                  <a:gd name="T2" fmla="*/ 0 h 1"/>
                  <a:gd name="T3" fmla="*/ 0 60000 65536"/>
                  <a:gd name="T4" fmla="*/ 0 60000 65536"/>
                  <a:gd name="T5" fmla="*/ 0 60000 65536"/>
                  <a:gd name="T6" fmla="*/ 0 h 1"/>
                  <a:gd name="T7" fmla="*/ 1 h 1"/>
                </a:gdLst>
                <a:ahLst/>
                <a:cxnLst>
                  <a:cxn ang="T3">
                    <a:pos x="0" y="T0"/>
                  </a:cxn>
                  <a:cxn ang="T4">
                    <a:pos x="0" y="T1"/>
                  </a:cxn>
                  <a:cxn ang="T5">
                    <a:pos x="0" y="T2"/>
                  </a:cxn>
                </a:cxnLst>
                <a:rect l="0" t="T6" r="0" b="T7"/>
                <a:pathLst>
                  <a:path h="1">
                    <a:moveTo>
                      <a:pt x="0" y="0"/>
                    </a:move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27" name="Freeform 880"/>
              <p:cNvSpPr>
                <a:spLocks/>
              </p:cNvSpPr>
              <p:nvPr/>
            </p:nvSpPr>
            <p:spPr bwMode="auto">
              <a:xfrm>
                <a:off x="5285570" y="2741600"/>
                <a:ext cx="0" cy="11047"/>
              </a:xfrm>
              <a:custGeom>
                <a:avLst/>
                <a:gdLst>
                  <a:gd name="T0" fmla="*/ 0 h 1"/>
                  <a:gd name="T1" fmla="*/ 216 h 1"/>
                  <a:gd name="T2" fmla="*/ 0 h 1"/>
                  <a:gd name="T3" fmla="*/ 0 60000 65536"/>
                  <a:gd name="T4" fmla="*/ 0 60000 65536"/>
                  <a:gd name="T5" fmla="*/ 0 60000 65536"/>
                  <a:gd name="T6" fmla="*/ 0 h 1"/>
                  <a:gd name="T7" fmla="*/ 1 h 1"/>
                </a:gdLst>
                <a:ahLst/>
                <a:cxnLst>
                  <a:cxn ang="T3">
                    <a:pos x="0" y="T0"/>
                  </a:cxn>
                  <a:cxn ang="T4">
                    <a:pos x="0" y="T1"/>
                  </a:cxn>
                  <a:cxn ang="T5">
                    <a:pos x="0" y="T2"/>
                  </a:cxn>
                </a:cxnLst>
                <a:rect l="0" t="T6" r="0" b="T7"/>
                <a:pathLst>
                  <a:path h="1">
                    <a:moveTo>
                      <a:pt x="0" y="0"/>
                    </a:move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28" name="Freeform 881"/>
              <p:cNvSpPr>
                <a:spLocks/>
              </p:cNvSpPr>
              <p:nvPr/>
            </p:nvSpPr>
            <p:spPr bwMode="auto">
              <a:xfrm>
                <a:off x="4114523" y="2929397"/>
                <a:ext cx="419809" cy="386642"/>
              </a:xfrm>
              <a:custGeom>
                <a:avLst/>
                <a:gdLst>
                  <a:gd name="T0" fmla="*/ 3672 w 38"/>
                  <a:gd name="T1" fmla="*/ 0 h 35"/>
                  <a:gd name="T2" fmla="*/ 2592 w 38"/>
                  <a:gd name="T3" fmla="*/ 0 h 35"/>
                  <a:gd name="T4" fmla="*/ 3240 w 38"/>
                  <a:gd name="T5" fmla="*/ 4752 h 35"/>
                  <a:gd name="T6" fmla="*/ 1512 w 38"/>
                  <a:gd name="T7" fmla="*/ 4752 h 35"/>
                  <a:gd name="T8" fmla="*/ 1296 w 38"/>
                  <a:gd name="T9" fmla="*/ 4752 h 35"/>
                  <a:gd name="T10" fmla="*/ 1080 w 38"/>
                  <a:gd name="T11" fmla="*/ 4752 h 35"/>
                  <a:gd name="T12" fmla="*/ 648 w 38"/>
                  <a:gd name="T13" fmla="*/ 4752 h 35"/>
                  <a:gd name="T14" fmla="*/ 432 w 38"/>
                  <a:gd name="T15" fmla="*/ 4968 h 35"/>
                  <a:gd name="T16" fmla="*/ 216 w 38"/>
                  <a:gd name="T17" fmla="*/ 4752 h 35"/>
                  <a:gd name="T18" fmla="*/ 0 w 38"/>
                  <a:gd name="T19" fmla="*/ 4752 h 35"/>
                  <a:gd name="T20" fmla="*/ 0 w 38"/>
                  <a:gd name="T21" fmla="*/ 5184 h 35"/>
                  <a:gd name="T22" fmla="*/ 0 w 38"/>
                  <a:gd name="T23" fmla="*/ 6048 h 35"/>
                  <a:gd name="T24" fmla="*/ 432 w 38"/>
                  <a:gd name="T25" fmla="*/ 6264 h 35"/>
                  <a:gd name="T26" fmla="*/ 432 w 38"/>
                  <a:gd name="T27" fmla="*/ 6480 h 35"/>
                  <a:gd name="T28" fmla="*/ 864 w 38"/>
                  <a:gd name="T29" fmla="*/ 6696 h 35"/>
                  <a:gd name="T30" fmla="*/ 1296 w 38"/>
                  <a:gd name="T31" fmla="*/ 6696 h 35"/>
                  <a:gd name="T32" fmla="*/ 1296 w 38"/>
                  <a:gd name="T33" fmla="*/ 6480 h 35"/>
                  <a:gd name="T34" fmla="*/ 1728 w 38"/>
                  <a:gd name="T35" fmla="*/ 6912 h 35"/>
                  <a:gd name="T36" fmla="*/ 1944 w 38"/>
                  <a:gd name="T37" fmla="*/ 7560 h 35"/>
                  <a:gd name="T38" fmla="*/ 2376 w 38"/>
                  <a:gd name="T39" fmla="*/ 7560 h 35"/>
                  <a:gd name="T40" fmla="*/ 2808 w 38"/>
                  <a:gd name="T41" fmla="*/ 7128 h 35"/>
                  <a:gd name="T42" fmla="*/ 3024 w 38"/>
                  <a:gd name="T43" fmla="*/ 7560 h 35"/>
                  <a:gd name="T44" fmla="*/ 3240 w 38"/>
                  <a:gd name="T45" fmla="*/ 7560 h 35"/>
                  <a:gd name="T46" fmla="*/ 3456 w 38"/>
                  <a:gd name="T47" fmla="*/ 6912 h 35"/>
                  <a:gd name="T48" fmla="*/ 3672 w 38"/>
                  <a:gd name="T49" fmla="*/ 6696 h 35"/>
                  <a:gd name="T50" fmla="*/ 3456 w 38"/>
                  <a:gd name="T51" fmla="*/ 6480 h 35"/>
                  <a:gd name="T52" fmla="*/ 4104 w 38"/>
                  <a:gd name="T53" fmla="*/ 6048 h 35"/>
                  <a:gd name="T54" fmla="*/ 4104 w 38"/>
                  <a:gd name="T55" fmla="*/ 5832 h 35"/>
                  <a:gd name="T56" fmla="*/ 4536 w 38"/>
                  <a:gd name="T57" fmla="*/ 6048 h 35"/>
                  <a:gd name="T58" fmla="*/ 4968 w 38"/>
                  <a:gd name="T59" fmla="*/ 5400 h 35"/>
                  <a:gd name="T60" fmla="*/ 5184 w 38"/>
                  <a:gd name="T61" fmla="*/ 5400 h 35"/>
                  <a:gd name="T62" fmla="*/ 5400 w 38"/>
                  <a:gd name="T63" fmla="*/ 4968 h 35"/>
                  <a:gd name="T64" fmla="*/ 6048 w 38"/>
                  <a:gd name="T65" fmla="*/ 4968 h 35"/>
                  <a:gd name="T66" fmla="*/ 6048 w 38"/>
                  <a:gd name="T67" fmla="*/ 5184 h 35"/>
                  <a:gd name="T68" fmla="*/ 6912 w 38"/>
                  <a:gd name="T69" fmla="*/ 5184 h 35"/>
                  <a:gd name="T70" fmla="*/ 7128 w 38"/>
                  <a:gd name="T71" fmla="*/ 4968 h 35"/>
                  <a:gd name="T72" fmla="*/ 7560 w 38"/>
                  <a:gd name="T73" fmla="*/ 4968 h 35"/>
                  <a:gd name="T74" fmla="*/ 8208 w 38"/>
                  <a:gd name="T75" fmla="*/ 2808 h 35"/>
                  <a:gd name="T76" fmla="*/ 7560 w 38"/>
                  <a:gd name="T77" fmla="*/ 3024 h 35"/>
                  <a:gd name="T78" fmla="*/ 7344 w 38"/>
                  <a:gd name="T79" fmla="*/ 2808 h 35"/>
                  <a:gd name="T80" fmla="*/ 7344 w 38"/>
                  <a:gd name="T81" fmla="*/ 2376 h 35"/>
                  <a:gd name="T82" fmla="*/ 7128 w 38"/>
                  <a:gd name="T83" fmla="*/ 2376 h 35"/>
                  <a:gd name="T84" fmla="*/ 6912 w 38"/>
                  <a:gd name="T85" fmla="*/ 2376 h 35"/>
                  <a:gd name="T86" fmla="*/ 6696 w 38"/>
                  <a:gd name="T87" fmla="*/ 1944 h 35"/>
                  <a:gd name="T88" fmla="*/ 3672 w 38"/>
                  <a:gd name="T89" fmla="*/ 0 h 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8"/>
                  <a:gd name="T136" fmla="*/ 0 h 35"/>
                  <a:gd name="T137" fmla="*/ 38 w 38"/>
                  <a:gd name="T138" fmla="*/ 35 h 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8" h="35">
                    <a:moveTo>
                      <a:pt x="17" y="0"/>
                    </a:moveTo>
                    <a:lnTo>
                      <a:pt x="12" y="0"/>
                    </a:lnTo>
                    <a:lnTo>
                      <a:pt x="15" y="22"/>
                    </a:lnTo>
                    <a:lnTo>
                      <a:pt x="7" y="22"/>
                    </a:lnTo>
                    <a:lnTo>
                      <a:pt x="6" y="22"/>
                    </a:lnTo>
                    <a:lnTo>
                      <a:pt x="5" y="22"/>
                    </a:lnTo>
                    <a:lnTo>
                      <a:pt x="3" y="22"/>
                    </a:lnTo>
                    <a:lnTo>
                      <a:pt x="2" y="23"/>
                    </a:lnTo>
                    <a:lnTo>
                      <a:pt x="1" y="22"/>
                    </a:lnTo>
                    <a:lnTo>
                      <a:pt x="0" y="22"/>
                    </a:lnTo>
                    <a:lnTo>
                      <a:pt x="0" y="24"/>
                    </a:lnTo>
                    <a:lnTo>
                      <a:pt x="0" y="28"/>
                    </a:lnTo>
                    <a:lnTo>
                      <a:pt x="2" y="29"/>
                    </a:lnTo>
                    <a:lnTo>
                      <a:pt x="2" y="30"/>
                    </a:lnTo>
                    <a:lnTo>
                      <a:pt x="4" y="31"/>
                    </a:lnTo>
                    <a:lnTo>
                      <a:pt x="6" y="31"/>
                    </a:lnTo>
                    <a:lnTo>
                      <a:pt x="6" y="30"/>
                    </a:lnTo>
                    <a:lnTo>
                      <a:pt x="8" y="32"/>
                    </a:lnTo>
                    <a:lnTo>
                      <a:pt x="9" y="35"/>
                    </a:lnTo>
                    <a:lnTo>
                      <a:pt x="11" y="35"/>
                    </a:lnTo>
                    <a:lnTo>
                      <a:pt x="13" y="33"/>
                    </a:lnTo>
                    <a:lnTo>
                      <a:pt x="14" y="35"/>
                    </a:lnTo>
                    <a:lnTo>
                      <a:pt x="15" y="35"/>
                    </a:lnTo>
                    <a:lnTo>
                      <a:pt x="16" y="32"/>
                    </a:lnTo>
                    <a:lnTo>
                      <a:pt x="17" y="31"/>
                    </a:lnTo>
                    <a:lnTo>
                      <a:pt x="16" y="30"/>
                    </a:lnTo>
                    <a:lnTo>
                      <a:pt x="19" y="28"/>
                    </a:lnTo>
                    <a:lnTo>
                      <a:pt x="19" y="27"/>
                    </a:lnTo>
                    <a:lnTo>
                      <a:pt x="21" y="28"/>
                    </a:lnTo>
                    <a:lnTo>
                      <a:pt x="23" y="25"/>
                    </a:lnTo>
                    <a:lnTo>
                      <a:pt x="24" y="25"/>
                    </a:lnTo>
                    <a:lnTo>
                      <a:pt x="25" y="23"/>
                    </a:lnTo>
                    <a:lnTo>
                      <a:pt x="28" y="23"/>
                    </a:lnTo>
                    <a:lnTo>
                      <a:pt x="28" y="24"/>
                    </a:lnTo>
                    <a:lnTo>
                      <a:pt x="32" y="24"/>
                    </a:lnTo>
                    <a:lnTo>
                      <a:pt x="33" y="23"/>
                    </a:lnTo>
                    <a:lnTo>
                      <a:pt x="35" y="23"/>
                    </a:lnTo>
                    <a:lnTo>
                      <a:pt x="38" y="13"/>
                    </a:lnTo>
                    <a:lnTo>
                      <a:pt x="35" y="14"/>
                    </a:lnTo>
                    <a:lnTo>
                      <a:pt x="34" y="13"/>
                    </a:lnTo>
                    <a:lnTo>
                      <a:pt x="34" y="11"/>
                    </a:lnTo>
                    <a:lnTo>
                      <a:pt x="33" y="11"/>
                    </a:lnTo>
                    <a:lnTo>
                      <a:pt x="32" y="11"/>
                    </a:lnTo>
                    <a:lnTo>
                      <a:pt x="31" y="9"/>
                    </a:lnTo>
                    <a:lnTo>
                      <a:pt x="17"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29" name="Freeform 882"/>
              <p:cNvSpPr>
                <a:spLocks/>
              </p:cNvSpPr>
              <p:nvPr/>
            </p:nvSpPr>
            <p:spPr bwMode="auto">
              <a:xfrm>
                <a:off x="4114523" y="2929397"/>
                <a:ext cx="419809" cy="386642"/>
              </a:xfrm>
              <a:custGeom>
                <a:avLst/>
                <a:gdLst>
                  <a:gd name="T0" fmla="*/ 3672 w 38"/>
                  <a:gd name="T1" fmla="*/ 0 h 35"/>
                  <a:gd name="T2" fmla="*/ 2592 w 38"/>
                  <a:gd name="T3" fmla="*/ 0 h 35"/>
                  <a:gd name="T4" fmla="*/ 3240 w 38"/>
                  <a:gd name="T5" fmla="*/ 4752 h 35"/>
                  <a:gd name="T6" fmla="*/ 1512 w 38"/>
                  <a:gd name="T7" fmla="*/ 4752 h 35"/>
                  <a:gd name="T8" fmla="*/ 1296 w 38"/>
                  <a:gd name="T9" fmla="*/ 4752 h 35"/>
                  <a:gd name="T10" fmla="*/ 1080 w 38"/>
                  <a:gd name="T11" fmla="*/ 4752 h 35"/>
                  <a:gd name="T12" fmla="*/ 648 w 38"/>
                  <a:gd name="T13" fmla="*/ 4752 h 35"/>
                  <a:gd name="T14" fmla="*/ 432 w 38"/>
                  <a:gd name="T15" fmla="*/ 4968 h 35"/>
                  <a:gd name="T16" fmla="*/ 216 w 38"/>
                  <a:gd name="T17" fmla="*/ 4752 h 35"/>
                  <a:gd name="T18" fmla="*/ 0 w 38"/>
                  <a:gd name="T19" fmla="*/ 4752 h 35"/>
                  <a:gd name="T20" fmla="*/ 0 w 38"/>
                  <a:gd name="T21" fmla="*/ 5184 h 35"/>
                  <a:gd name="T22" fmla="*/ 0 w 38"/>
                  <a:gd name="T23" fmla="*/ 6048 h 35"/>
                  <a:gd name="T24" fmla="*/ 432 w 38"/>
                  <a:gd name="T25" fmla="*/ 6264 h 35"/>
                  <a:gd name="T26" fmla="*/ 432 w 38"/>
                  <a:gd name="T27" fmla="*/ 6480 h 35"/>
                  <a:gd name="T28" fmla="*/ 864 w 38"/>
                  <a:gd name="T29" fmla="*/ 6696 h 35"/>
                  <a:gd name="T30" fmla="*/ 1296 w 38"/>
                  <a:gd name="T31" fmla="*/ 6696 h 35"/>
                  <a:gd name="T32" fmla="*/ 1296 w 38"/>
                  <a:gd name="T33" fmla="*/ 6480 h 35"/>
                  <a:gd name="T34" fmla="*/ 1728 w 38"/>
                  <a:gd name="T35" fmla="*/ 6912 h 35"/>
                  <a:gd name="T36" fmla="*/ 1944 w 38"/>
                  <a:gd name="T37" fmla="*/ 7560 h 35"/>
                  <a:gd name="T38" fmla="*/ 2376 w 38"/>
                  <a:gd name="T39" fmla="*/ 7560 h 35"/>
                  <a:gd name="T40" fmla="*/ 2808 w 38"/>
                  <a:gd name="T41" fmla="*/ 7128 h 35"/>
                  <a:gd name="T42" fmla="*/ 3024 w 38"/>
                  <a:gd name="T43" fmla="*/ 7560 h 35"/>
                  <a:gd name="T44" fmla="*/ 3240 w 38"/>
                  <a:gd name="T45" fmla="*/ 7560 h 35"/>
                  <a:gd name="T46" fmla="*/ 3456 w 38"/>
                  <a:gd name="T47" fmla="*/ 6912 h 35"/>
                  <a:gd name="T48" fmla="*/ 3672 w 38"/>
                  <a:gd name="T49" fmla="*/ 6696 h 35"/>
                  <a:gd name="T50" fmla="*/ 3456 w 38"/>
                  <a:gd name="T51" fmla="*/ 6480 h 35"/>
                  <a:gd name="T52" fmla="*/ 4104 w 38"/>
                  <a:gd name="T53" fmla="*/ 6048 h 35"/>
                  <a:gd name="T54" fmla="*/ 4104 w 38"/>
                  <a:gd name="T55" fmla="*/ 5832 h 35"/>
                  <a:gd name="T56" fmla="*/ 4536 w 38"/>
                  <a:gd name="T57" fmla="*/ 6048 h 35"/>
                  <a:gd name="T58" fmla="*/ 4968 w 38"/>
                  <a:gd name="T59" fmla="*/ 5400 h 35"/>
                  <a:gd name="T60" fmla="*/ 5184 w 38"/>
                  <a:gd name="T61" fmla="*/ 5400 h 35"/>
                  <a:gd name="T62" fmla="*/ 5400 w 38"/>
                  <a:gd name="T63" fmla="*/ 4968 h 35"/>
                  <a:gd name="T64" fmla="*/ 6048 w 38"/>
                  <a:gd name="T65" fmla="*/ 4968 h 35"/>
                  <a:gd name="T66" fmla="*/ 6048 w 38"/>
                  <a:gd name="T67" fmla="*/ 5184 h 35"/>
                  <a:gd name="T68" fmla="*/ 6912 w 38"/>
                  <a:gd name="T69" fmla="*/ 5184 h 35"/>
                  <a:gd name="T70" fmla="*/ 7128 w 38"/>
                  <a:gd name="T71" fmla="*/ 4968 h 35"/>
                  <a:gd name="T72" fmla="*/ 7560 w 38"/>
                  <a:gd name="T73" fmla="*/ 4968 h 35"/>
                  <a:gd name="T74" fmla="*/ 8208 w 38"/>
                  <a:gd name="T75" fmla="*/ 2808 h 35"/>
                  <a:gd name="T76" fmla="*/ 7560 w 38"/>
                  <a:gd name="T77" fmla="*/ 3024 h 35"/>
                  <a:gd name="T78" fmla="*/ 7344 w 38"/>
                  <a:gd name="T79" fmla="*/ 2808 h 35"/>
                  <a:gd name="T80" fmla="*/ 7344 w 38"/>
                  <a:gd name="T81" fmla="*/ 2376 h 35"/>
                  <a:gd name="T82" fmla="*/ 7128 w 38"/>
                  <a:gd name="T83" fmla="*/ 2376 h 35"/>
                  <a:gd name="T84" fmla="*/ 6912 w 38"/>
                  <a:gd name="T85" fmla="*/ 2376 h 35"/>
                  <a:gd name="T86" fmla="*/ 6696 w 38"/>
                  <a:gd name="T87" fmla="*/ 1944 h 35"/>
                  <a:gd name="T88" fmla="*/ 3672 w 38"/>
                  <a:gd name="T89" fmla="*/ 0 h 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8"/>
                  <a:gd name="T136" fmla="*/ 0 h 35"/>
                  <a:gd name="T137" fmla="*/ 38 w 38"/>
                  <a:gd name="T138" fmla="*/ 35 h 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8" h="35">
                    <a:moveTo>
                      <a:pt x="17" y="0"/>
                    </a:moveTo>
                    <a:lnTo>
                      <a:pt x="12" y="0"/>
                    </a:lnTo>
                    <a:lnTo>
                      <a:pt x="15" y="22"/>
                    </a:lnTo>
                    <a:lnTo>
                      <a:pt x="7" y="22"/>
                    </a:lnTo>
                    <a:lnTo>
                      <a:pt x="6" y="22"/>
                    </a:lnTo>
                    <a:lnTo>
                      <a:pt x="5" y="22"/>
                    </a:lnTo>
                    <a:lnTo>
                      <a:pt x="3" y="22"/>
                    </a:lnTo>
                    <a:lnTo>
                      <a:pt x="2" y="23"/>
                    </a:lnTo>
                    <a:lnTo>
                      <a:pt x="1" y="22"/>
                    </a:lnTo>
                    <a:lnTo>
                      <a:pt x="0" y="22"/>
                    </a:lnTo>
                    <a:lnTo>
                      <a:pt x="0" y="24"/>
                    </a:lnTo>
                    <a:lnTo>
                      <a:pt x="0" y="28"/>
                    </a:lnTo>
                    <a:lnTo>
                      <a:pt x="2" y="29"/>
                    </a:lnTo>
                    <a:lnTo>
                      <a:pt x="2" y="30"/>
                    </a:lnTo>
                    <a:lnTo>
                      <a:pt x="4" y="31"/>
                    </a:lnTo>
                    <a:lnTo>
                      <a:pt x="6" y="31"/>
                    </a:lnTo>
                    <a:lnTo>
                      <a:pt x="6" y="30"/>
                    </a:lnTo>
                    <a:lnTo>
                      <a:pt x="8" y="32"/>
                    </a:lnTo>
                    <a:lnTo>
                      <a:pt x="9" y="35"/>
                    </a:lnTo>
                    <a:lnTo>
                      <a:pt x="11" y="35"/>
                    </a:lnTo>
                    <a:lnTo>
                      <a:pt x="13" y="33"/>
                    </a:lnTo>
                    <a:lnTo>
                      <a:pt x="14" y="35"/>
                    </a:lnTo>
                    <a:lnTo>
                      <a:pt x="15" y="35"/>
                    </a:lnTo>
                    <a:lnTo>
                      <a:pt x="16" y="32"/>
                    </a:lnTo>
                    <a:lnTo>
                      <a:pt x="17" y="31"/>
                    </a:lnTo>
                    <a:lnTo>
                      <a:pt x="16" y="30"/>
                    </a:lnTo>
                    <a:lnTo>
                      <a:pt x="19" y="28"/>
                    </a:lnTo>
                    <a:lnTo>
                      <a:pt x="19" y="27"/>
                    </a:lnTo>
                    <a:lnTo>
                      <a:pt x="21" y="28"/>
                    </a:lnTo>
                    <a:lnTo>
                      <a:pt x="23" y="25"/>
                    </a:lnTo>
                    <a:lnTo>
                      <a:pt x="24" y="25"/>
                    </a:lnTo>
                    <a:lnTo>
                      <a:pt x="25" y="23"/>
                    </a:lnTo>
                    <a:lnTo>
                      <a:pt x="28" y="23"/>
                    </a:lnTo>
                    <a:lnTo>
                      <a:pt x="28" y="24"/>
                    </a:lnTo>
                    <a:lnTo>
                      <a:pt x="32" y="24"/>
                    </a:lnTo>
                    <a:lnTo>
                      <a:pt x="33" y="23"/>
                    </a:lnTo>
                    <a:lnTo>
                      <a:pt x="35" y="23"/>
                    </a:lnTo>
                    <a:lnTo>
                      <a:pt x="38" y="13"/>
                    </a:lnTo>
                    <a:lnTo>
                      <a:pt x="35" y="14"/>
                    </a:lnTo>
                    <a:lnTo>
                      <a:pt x="34" y="13"/>
                    </a:lnTo>
                    <a:lnTo>
                      <a:pt x="34" y="11"/>
                    </a:lnTo>
                    <a:lnTo>
                      <a:pt x="33" y="11"/>
                    </a:lnTo>
                    <a:lnTo>
                      <a:pt x="32" y="11"/>
                    </a:lnTo>
                    <a:lnTo>
                      <a:pt x="31" y="9"/>
                    </a:lnTo>
                    <a:lnTo>
                      <a:pt x="17"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30" name="Freeform 883"/>
              <p:cNvSpPr>
                <a:spLocks/>
              </p:cNvSpPr>
              <p:nvPr/>
            </p:nvSpPr>
            <p:spPr bwMode="auto">
              <a:xfrm>
                <a:off x="4280237" y="3183476"/>
                <a:ext cx="198857" cy="143610"/>
              </a:xfrm>
              <a:custGeom>
                <a:avLst/>
                <a:gdLst>
                  <a:gd name="T0" fmla="*/ 2808 w 18"/>
                  <a:gd name="T1" fmla="*/ 216 h 13"/>
                  <a:gd name="T2" fmla="*/ 2808 w 18"/>
                  <a:gd name="T3" fmla="*/ 648 h 13"/>
                  <a:gd name="T4" fmla="*/ 3024 w 18"/>
                  <a:gd name="T5" fmla="*/ 864 h 13"/>
                  <a:gd name="T6" fmla="*/ 3240 w 18"/>
                  <a:gd name="T7" fmla="*/ 864 h 13"/>
                  <a:gd name="T8" fmla="*/ 3456 w 18"/>
                  <a:gd name="T9" fmla="*/ 1080 h 13"/>
                  <a:gd name="T10" fmla="*/ 3888 w 18"/>
                  <a:gd name="T11" fmla="*/ 1512 h 13"/>
                  <a:gd name="T12" fmla="*/ 3888 w 18"/>
                  <a:gd name="T13" fmla="*/ 1728 h 13"/>
                  <a:gd name="T14" fmla="*/ 3888 w 18"/>
                  <a:gd name="T15" fmla="*/ 1728 h 13"/>
                  <a:gd name="T16" fmla="*/ 3024 w 18"/>
                  <a:gd name="T17" fmla="*/ 2160 h 13"/>
                  <a:gd name="T18" fmla="*/ 2808 w 18"/>
                  <a:gd name="T19" fmla="*/ 2160 h 13"/>
                  <a:gd name="T20" fmla="*/ 2592 w 18"/>
                  <a:gd name="T21" fmla="*/ 1944 h 13"/>
                  <a:gd name="T22" fmla="*/ 2160 w 18"/>
                  <a:gd name="T23" fmla="*/ 2160 h 13"/>
                  <a:gd name="T24" fmla="*/ 1944 w 18"/>
                  <a:gd name="T25" fmla="*/ 1944 h 13"/>
                  <a:gd name="T26" fmla="*/ 1512 w 18"/>
                  <a:gd name="T27" fmla="*/ 1944 h 13"/>
                  <a:gd name="T28" fmla="*/ 1296 w 18"/>
                  <a:gd name="T29" fmla="*/ 2592 h 13"/>
                  <a:gd name="T30" fmla="*/ 864 w 18"/>
                  <a:gd name="T31" fmla="*/ 2592 h 13"/>
                  <a:gd name="T32" fmla="*/ 432 w 18"/>
                  <a:gd name="T33" fmla="*/ 2808 h 13"/>
                  <a:gd name="T34" fmla="*/ 0 w 18"/>
                  <a:gd name="T35" fmla="*/ 2592 h 13"/>
                  <a:gd name="T36" fmla="*/ 216 w 18"/>
                  <a:gd name="T37" fmla="*/ 1944 h 13"/>
                  <a:gd name="T38" fmla="*/ 432 w 18"/>
                  <a:gd name="T39" fmla="*/ 1728 h 13"/>
                  <a:gd name="T40" fmla="*/ 216 w 18"/>
                  <a:gd name="T41" fmla="*/ 1512 h 13"/>
                  <a:gd name="T42" fmla="*/ 864 w 18"/>
                  <a:gd name="T43" fmla="*/ 1080 h 13"/>
                  <a:gd name="T44" fmla="*/ 864 w 18"/>
                  <a:gd name="T45" fmla="*/ 864 h 13"/>
                  <a:gd name="T46" fmla="*/ 1296 w 18"/>
                  <a:gd name="T47" fmla="*/ 1080 h 13"/>
                  <a:gd name="T48" fmla="*/ 1728 w 18"/>
                  <a:gd name="T49" fmla="*/ 432 h 13"/>
                  <a:gd name="T50" fmla="*/ 1944 w 18"/>
                  <a:gd name="T51" fmla="*/ 432 h 13"/>
                  <a:gd name="T52" fmla="*/ 2160 w 18"/>
                  <a:gd name="T53" fmla="*/ 0 h 13"/>
                  <a:gd name="T54" fmla="*/ 2808 w 18"/>
                  <a:gd name="T55" fmla="*/ 0 h 13"/>
                  <a:gd name="T56" fmla="*/ 2808 w 18"/>
                  <a:gd name="T57" fmla="*/ 216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8"/>
                  <a:gd name="T88" fmla="*/ 0 h 13"/>
                  <a:gd name="T89" fmla="*/ 18 w 18"/>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8" h="13">
                    <a:moveTo>
                      <a:pt x="13" y="1"/>
                    </a:moveTo>
                    <a:lnTo>
                      <a:pt x="13" y="3"/>
                    </a:lnTo>
                    <a:lnTo>
                      <a:pt x="14" y="4"/>
                    </a:lnTo>
                    <a:lnTo>
                      <a:pt x="15" y="4"/>
                    </a:lnTo>
                    <a:lnTo>
                      <a:pt x="16" y="5"/>
                    </a:lnTo>
                    <a:lnTo>
                      <a:pt x="18" y="7"/>
                    </a:lnTo>
                    <a:lnTo>
                      <a:pt x="18" y="8"/>
                    </a:lnTo>
                    <a:lnTo>
                      <a:pt x="14" y="10"/>
                    </a:lnTo>
                    <a:lnTo>
                      <a:pt x="13" y="10"/>
                    </a:lnTo>
                    <a:lnTo>
                      <a:pt x="12" y="9"/>
                    </a:lnTo>
                    <a:lnTo>
                      <a:pt x="10" y="10"/>
                    </a:lnTo>
                    <a:lnTo>
                      <a:pt x="9" y="9"/>
                    </a:lnTo>
                    <a:lnTo>
                      <a:pt x="7" y="9"/>
                    </a:lnTo>
                    <a:lnTo>
                      <a:pt x="6" y="12"/>
                    </a:lnTo>
                    <a:lnTo>
                      <a:pt x="4" y="12"/>
                    </a:lnTo>
                    <a:lnTo>
                      <a:pt x="2" y="13"/>
                    </a:lnTo>
                    <a:lnTo>
                      <a:pt x="0" y="12"/>
                    </a:lnTo>
                    <a:lnTo>
                      <a:pt x="1" y="9"/>
                    </a:lnTo>
                    <a:lnTo>
                      <a:pt x="2" y="8"/>
                    </a:lnTo>
                    <a:lnTo>
                      <a:pt x="1" y="7"/>
                    </a:lnTo>
                    <a:lnTo>
                      <a:pt x="4" y="5"/>
                    </a:lnTo>
                    <a:lnTo>
                      <a:pt x="4" y="4"/>
                    </a:lnTo>
                    <a:lnTo>
                      <a:pt x="6" y="5"/>
                    </a:lnTo>
                    <a:lnTo>
                      <a:pt x="8" y="2"/>
                    </a:lnTo>
                    <a:lnTo>
                      <a:pt x="9" y="2"/>
                    </a:lnTo>
                    <a:lnTo>
                      <a:pt x="10" y="0"/>
                    </a:lnTo>
                    <a:lnTo>
                      <a:pt x="13" y="0"/>
                    </a:lnTo>
                    <a:lnTo>
                      <a:pt x="1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31" name="Freeform 884"/>
              <p:cNvSpPr>
                <a:spLocks/>
              </p:cNvSpPr>
              <p:nvPr/>
            </p:nvSpPr>
            <p:spPr bwMode="auto">
              <a:xfrm>
                <a:off x="4280237" y="3183476"/>
                <a:ext cx="198857" cy="143610"/>
              </a:xfrm>
              <a:custGeom>
                <a:avLst/>
                <a:gdLst>
                  <a:gd name="T0" fmla="*/ 2808 w 18"/>
                  <a:gd name="T1" fmla="*/ 216 h 13"/>
                  <a:gd name="T2" fmla="*/ 2808 w 18"/>
                  <a:gd name="T3" fmla="*/ 648 h 13"/>
                  <a:gd name="T4" fmla="*/ 3024 w 18"/>
                  <a:gd name="T5" fmla="*/ 864 h 13"/>
                  <a:gd name="T6" fmla="*/ 3240 w 18"/>
                  <a:gd name="T7" fmla="*/ 864 h 13"/>
                  <a:gd name="T8" fmla="*/ 3456 w 18"/>
                  <a:gd name="T9" fmla="*/ 1080 h 13"/>
                  <a:gd name="T10" fmla="*/ 3888 w 18"/>
                  <a:gd name="T11" fmla="*/ 1512 h 13"/>
                  <a:gd name="T12" fmla="*/ 3888 w 18"/>
                  <a:gd name="T13" fmla="*/ 1728 h 13"/>
                  <a:gd name="T14" fmla="*/ 3888 w 18"/>
                  <a:gd name="T15" fmla="*/ 1728 h 13"/>
                  <a:gd name="T16" fmla="*/ 3024 w 18"/>
                  <a:gd name="T17" fmla="*/ 2160 h 13"/>
                  <a:gd name="T18" fmla="*/ 2808 w 18"/>
                  <a:gd name="T19" fmla="*/ 2160 h 13"/>
                  <a:gd name="T20" fmla="*/ 2592 w 18"/>
                  <a:gd name="T21" fmla="*/ 1944 h 13"/>
                  <a:gd name="T22" fmla="*/ 2160 w 18"/>
                  <a:gd name="T23" fmla="*/ 2160 h 13"/>
                  <a:gd name="T24" fmla="*/ 1944 w 18"/>
                  <a:gd name="T25" fmla="*/ 1944 h 13"/>
                  <a:gd name="T26" fmla="*/ 1512 w 18"/>
                  <a:gd name="T27" fmla="*/ 1944 h 13"/>
                  <a:gd name="T28" fmla="*/ 1296 w 18"/>
                  <a:gd name="T29" fmla="*/ 2592 h 13"/>
                  <a:gd name="T30" fmla="*/ 864 w 18"/>
                  <a:gd name="T31" fmla="*/ 2592 h 13"/>
                  <a:gd name="T32" fmla="*/ 432 w 18"/>
                  <a:gd name="T33" fmla="*/ 2808 h 13"/>
                  <a:gd name="T34" fmla="*/ 0 w 18"/>
                  <a:gd name="T35" fmla="*/ 2592 h 13"/>
                  <a:gd name="T36" fmla="*/ 216 w 18"/>
                  <a:gd name="T37" fmla="*/ 1944 h 13"/>
                  <a:gd name="T38" fmla="*/ 432 w 18"/>
                  <a:gd name="T39" fmla="*/ 1728 h 13"/>
                  <a:gd name="T40" fmla="*/ 216 w 18"/>
                  <a:gd name="T41" fmla="*/ 1512 h 13"/>
                  <a:gd name="T42" fmla="*/ 864 w 18"/>
                  <a:gd name="T43" fmla="*/ 1080 h 13"/>
                  <a:gd name="T44" fmla="*/ 864 w 18"/>
                  <a:gd name="T45" fmla="*/ 864 h 13"/>
                  <a:gd name="T46" fmla="*/ 1296 w 18"/>
                  <a:gd name="T47" fmla="*/ 1080 h 13"/>
                  <a:gd name="T48" fmla="*/ 1728 w 18"/>
                  <a:gd name="T49" fmla="*/ 432 h 13"/>
                  <a:gd name="T50" fmla="*/ 1944 w 18"/>
                  <a:gd name="T51" fmla="*/ 432 h 13"/>
                  <a:gd name="T52" fmla="*/ 2160 w 18"/>
                  <a:gd name="T53" fmla="*/ 0 h 13"/>
                  <a:gd name="T54" fmla="*/ 2808 w 18"/>
                  <a:gd name="T55" fmla="*/ 0 h 13"/>
                  <a:gd name="T56" fmla="*/ 2808 w 18"/>
                  <a:gd name="T57" fmla="*/ 216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8"/>
                  <a:gd name="T88" fmla="*/ 0 h 13"/>
                  <a:gd name="T89" fmla="*/ 18 w 18"/>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8" h="13">
                    <a:moveTo>
                      <a:pt x="13" y="1"/>
                    </a:moveTo>
                    <a:lnTo>
                      <a:pt x="13" y="3"/>
                    </a:lnTo>
                    <a:lnTo>
                      <a:pt x="14" y="4"/>
                    </a:lnTo>
                    <a:lnTo>
                      <a:pt x="15" y="4"/>
                    </a:lnTo>
                    <a:lnTo>
                      <a:pt x="16" y="5"/>
                    </a:lnTo>
                    <a:lnTo>
                      <a:pt x="18" y="7"/>
                    </a:lnTo>
                    <a:lnTo>
                      <a:pt x="18" y="8"/>
                    </a:lnTo>
                    <a:lnTo>
                      <a:pt x="14" y="10"/>
                    </a:lnTo>
                    <a:lnTo>
                      <a:pt x="13" y="10"/>
                    </a:lnTo>
                    <a:lnTo>
                      <a:pt x="12" y="9"/>
                    </a:lnTo>
                    <a:lnTo>
                      <a:pt x="10" y="10"/>
                    </a:lnTo>
                    <a:lnTo>
                      <a:pt x="9" y="9"/>
                    </a:lnTo>
                    <a:lnTo>
                      <a:pt x="7" y="9"/>
                    </a:lnTo>
                    <a:lnTo>
                      <a:pt x="6" y="12"/>
                    </a:lnTo>
                    <a:lnTo>
                      <a:pt x="4" y="12"/>
                    </a:lnTo>
                    <a:lnTo>
                      <a:pt x="2" y="13"/>
                    </a:lnTo>
                    <a:lnTo>
                      <a:pt x="0" y="12"/>
                    </a:lnTo>
                    <a:lnTo>
                      <a:pt x="1" y="9"/>
                    </a:lnTo>
                    <a:lnTo>
                      <a:pt x="2" y="8"/>
                    </a:lnTo>
                    <a:lnTo>
                      <a:pt x="1" y="7"/>
                    </a:lnTo>
                    <a:lnTo>
                      <a:pt x="4" y="5"/>
                    </a:lnTo>
                    <a:lnTo>
                      <a:pt x="4" y="4"/>
                    </a:lnTo>
                    <a:lnTo>
                      <a:pt x="6" y="5"/>
                    </a:lnTo>
                    <a:lnTo>
                      <a:pt x="8" y="2"/>
                    </a:lnTo>
                    <a:lnTo>
                      <a:pt x="9" y="2"/>
                    </a:lnTo>
                    <a:lnTo>
                      <a:pt x="10" y="0"/>
                    </a:lnTo>
                    <a:lnTo>
                      <a:pt x="13" y="0"/>
                    </a:lnTo>
                    <a:lnTo>
                      <a:pt x="1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32" name="Freeform 885"/>
              <p:cNvSpPr>
                <a:spLocks/>
              </p:cNvSpPr>
              <p:nvPr/>
            </p:nvSpPr>
            <p:spPr bwMode="auto">
              <a:xfrm>
                <a:off x="4722142" y="3691634"/>
                <a:ext cx="33143" cy="33141"/>
              </a:xfrm>
              <a:custGeom>
                <a:avLst/>
                <a:gdLst>
                  <a:gd name="T0" fmla="*/ 0 w 3"/>
                  <a:gd name="T1" fmla="*/ 216 h 3"/>
                  <a:gd name="T2" fmla="*/ 648 w 3"/>
                  <a:gd name="T3" fmla="*/ 0 h 3"/>
                  <a:gd name="T4" fmla="*/ 648 w 3"/>
                  <a:gd name="T5" fmla="*/ 0 h 3"/>
                  <a:gd name="T6" fmla="*/ 648 w 3"/>
                  <a:gd name="T7" fmla="*/ 216 h 3"/>
                  <a:gd name="T8" fmla="*/ 648 w 3"/>
                  <a:gd name="T9" fmla="*/ 432 h 3"/>
                  <a:gd name="T10" fmla="*/ 216 w 3"/>
                  <a:gd name="T11" fmla="*/ 648 h 3"/>
                  <a:gd name="T12" fmla="*/ 0 w 3"/>
                  <a:gd name="T13" fmla="*/ 216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1"/>
                    </a:moveTo>
                    <a:lnTo>
                      <a:pt x="3" y="0"/>
                    </a:lnTo>
                    <a:lnTo>
                      <a:pt x="3" y="1"/>
                    </a:lnTo>
                    <a:lnTo>
                      <a:pt x="3" y="2"/>
                    </a:lnTo>
                    <a:lnTo>
                      <a:pt x="1" y="3"/>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33" name="Freeform 886"/>
              <p:cNvSpPr>
                <a:spLocks/>
              </p:cNvSpPr>
              <p:nvPr/>
            </p:nvSpPr>
            <p:spPr bwMode="auto">
              <a:xfrm>
                <a:off x="4722142" y="3691634"/>
                <a:ext cx="33143" cy="33141"/>
              </a:xfrm>
              <a:custGeom>
                <a:avLst/>
                <a:gdLst>
                  <a:gd name="T0" fmla="*/ 0 w 3"/>
                  <a:gd name="T1" fmla="*/ 216 h 3"/>
                  <a:gd name="T2" fmla="*/ 648 w 3"/>
                  <a:gd name="T3" fmla="*/ 0 h 3"/>
                  <a:gd name="T4" fmla="*/ 648 w 3"/>
                  <a:gd name="T5" fmla="*/ 0 h 3"/>
                  <a:gd name="T6" fmla="*/ 648 w 3"/>
                  <a:gd name="T7" fmla="*/ 216 h 3"/>
                  <a:gd name="T8" fmla="*/ 648 w 3"/>
                  <a:gd name="T9" fmla="*/ 432 h 3"/>
                  <a:gd name="T10" fmla="*/ 216 w 3"/>
                  <a:gd name="T11" fmla="*/ 648 h 3"/>
                  <a:gd name="T12" fmla="*/ 0 w 3"/>
                  <a:gd name="T13" fmla="*/ 216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1"/>
                    </a:moveTo>
                    <a:lnTo>
                      <a:pt x="3" y="0"/>
                    </a:lnTo>
                    <a:lnTo>
                      <a:pt x="3" y="1"/>
                    </a:lnTo>
                    <a:lnTo>
                      <a:pt x="3" y="2"/>
                    </a:lnTo>
                    <a:lnTo>
                      <a:pt x="1" y="3"/>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34" name="Freeform 887"/>
              <p:cNvSpPr>
                <a:spLocks/>
              </p:cNvSpPr>
              <p:nvPr/>
            </p:nvSpPr>
            <p:spPr bwMode="auto">
              <a:xfrm>
                <a:off x="4987284" y="3780009"/>
                <a:ext cx="276190" cy="254079"/>
              </a:xfrm>
              <a:custGeom>
                <a:avLst/>
                <a:gdLst>
                  <a:gd name="T0" fmla="*/ 432 w 25"/>
                  <a:gd name="T1" fmla="*/ 4536 h 23"/>
                  <a:gd name="T2" fmla="*/ 648 w 25"/>
                  <a:gd name="T3" fmla="*/ 4752 h 23"/>
                  <a:gd name="T4" fmla="*/ 1296 w 25"/>
                  <a:gd name="T5" fmla="*/ 4752 h 23"/>
                  <a:gd name="T6" fmla="*/ 1512 w 25"/>
                  <a:gd name="T7" fmla="*/ 4752 h 23"/>
                  <a:gd name="T8" fmla="*/ 1728 w 25"/>
                  <a:gd name="T9" fmla="*/ 4968 h 23"/>
                  <a:gd name="T10" fmla="*/ 2160 w 25"/>
                  <a:gd name="T11" fmla="*/ 4968 h 23"/>
                  <a:gd name="T12" fmla="*/ 2592 w 25"/>
                  <a:gd name="T13" fmla="*/ 4752 h 23"/>
                  <a:gd name="T14" fmla="*/ 2808 w 25"/>
                  <a:gd name="T15" fmla="*/ 4536 h 23"/>
                  <a:gd name="T16" fmla="*/ 3024 w 25"/>
                  <a:gd name="T17" fmla="*/ 4320 h 23"/>
                  <a:gd name="T18" fmla="*/ 3240 w 25"/>
                  <a:gd name="T19" fmla="*/ 4104 h 23"/>
                  <a:gd name="T20" fmla="*/ 3240 w 25"/>
                  <a:gd name="T21" fmla="*/ 3888 h 23"/>
                  <a:gd name="T22" fmla="*/ 3888 w 25"/>
                  <a:gd name="T23" fmla="*/ 3888 h 23"/>
                  <a:gd name="T24" fmla="*/ 3888 w 25"/>
                  <a:gd name="T25" fmla="*/ 3456 h 23"/>
                  <a:gd name="T26" fmla="*/ 4104 w 25"/>
                  <a:gd name="T27" fmla="*/ 3456 h 23"/>
                  <a:gd name="T28" fmla="*/ 4536 w 25"/>
                  <a:gd name="T29" fmla="*/ 3240 h 23"/>
                  <a:gd name="T30" fmla="*/ 4752 w 25"/>
                  <a:gd name="T31" fmla="*/ 3240 h 23"/>
                  <a:gd name="T32" fmla="*/ 5184 w 25"/>
                  <a:gd name="T33" fmla="*/ 3024 h 23"/>
                  <a:gd name="T34" fmla="*/ 5400 w 25"/>
                  <a:gd name="T35" fmla="*/ 2160 h 23"/>
                  <a:gd name="T36" fmla="*/ 5400 w 25"/>
                  <a:gd name="T37" fmla="*/ 1944 h 23"/>
                  <a:gd name="T38" fmla="*/ 5400 w 25"/>
                  <a:gd name="T39" fmla="*/ 1080 h 23"/>
                  <a:gd name="T40" fmla="*/ 5184 w 25"/>
                  <a:gd name="T41" fmla="*/ 648 h 23"/>
                  <a:gd name="T42" fmla="*/ 4536 w 25"/>
                  <a:gd name="T43" fmla="*/ 432 h 23"/>
                  <a:gd name="T44" fmla="*/ 4104 w 25"/>
                  <a:gd name="T45" fmla="*/ 0 h 23"/>
                  <a:gd name="T46" fmla="*/ 3672 w 25"/>
                  <a:gd name="T47" fmla="*/ 216 h 23"/>
                  <a:gd name="T48" fmla="*/ 3456 w 25"/>
                  <a:gd name="T49" fmla="*/ 216 h 23"/>
                  <a:gd name="T50" fmla="*/ 3240 w 25"/>
                  <a:gd name="T51" fmla="*/ 432 h 23"/>
                  <a:gd name="T52" fmla="*/ 2808 w 25"/>
                  <a:gd name="T53" fmla="*/ 1728 h 23"/>
                  <a:gd name="T54" fmla="*/ 3240 w 25"/>
                  <a:gd name="T55" fmla="*/ 1944 h 23"/>
                  <a:gd name="T56" fmla="*/ 3456 w 25"/>
                  <a:gd name="T57" fmla="*/ 1944 h 23"/>
                  <a:gd name="T58" fmla="*/ 3456 w 25"/>
                  <a:gd name="T59" fmla="*/ 1728 h 23"/>
                  <a:gd name="T60" fmla="*/ 3672 w 25"/>
                  <a:gd name="T61" fmla="*/ 1944 h 23"/>
                  <a:gd name="T62" fmla="*/ 3672 w 25"/>
                  <a:gd name="T63" fmla="*/ 2592 h 23"/>
                  <a:gd name="T64" fmla="*/ 3456 w 25"/>
                  <a:gd name="T65" fmla="*/ 2808 h 23"/>
                  <a:gd name="T66" fmla="*/ 2376 w 25"/>
                  <a:gd name="T67" fmla="*/ 1728 h 23"/>
                  <a:gd name="T68" fmla="*/ 2160 w 25"/>
                  <a:gd name="T69" fmla="*/ 1728 h 23"/>
                  <a:gd name="T70" fmla="*/ 1944 w 25"/>
                  <a:gd name="T71" fmla="*/ 1944 h 23"/>
                  <a:gd name="T72" fmla="*/ 1728 w 25"/>
                  <a:gd name="T73" fmla="*/ 1944 h 23"/>
                  <a:gd name="T74" fmla="*/ 1728 w 25"/>
                  <a:gd name="T75" fmla="*/ 1728 h 23"/>
                  <a:gd name="T76" fmla="*/ 1512 w 25"/>
                  <a:gd name="T77" fmla="*/ 1512 h 23"/>
                  <a:gd name="T78" fmla="*/ 1296 w 25"/>
                  <a:gd name="T79" fmla="*/ 1728 h 23"/>
                  <a:gd name="T80" fmla="*/ 1080 w 25"/>
                  <a:gd name="T81" fmla="*/ 1512 h 23"/>
                  <a:gd name="T82" fmla="*/ 1080 w 25"/>
                  <a:gd name="T83" fmla="*/ 1728 h 23"/>
                  <a:gd name="T84" fmla="*/ 864 w 25"/>
                  <a:gd name="T85" fmla="*/ 2376 h 23"/>
                  <a:gd name="T86" fmla="*/ 0 w 25"/>
                  <a:gd name="T87" fmla="*/ 2376 h 23"/>
                  <a:gd name="T88" fmla="*/ 0 w 25"/>
                  <a:gd name="T89" fmla="*/ 4320 h 23"/>
                  <a:gd name="T90" fmla="*/ 432 w 25"/>
                  <a:gd name="T91" fmla="*/ 4536 h 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3"/>
                  <a:gd name="T140" fmla="*/ 25 w 25"/>
                  <a:gd name="T141" fmla="*/ 23 h 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3">
                    <a:moveTo>
                      <a:pt x="2" y="21"/>
                    </a:moveTo>
                    <a:lnTo>
                      <a:pt x="3" y="22"/>
                    </a:lnTo>
                    <a:lnTo>
                      <a:pt x="6" y="22"/>
                    </a:lnTo>
                    <a:lnTo>
                      <a:pt x="7" y="22"/>
                    </a:lnTo>
                    <a:lnTo>
                      <a:pt x="8" y="23"/>
                    </a:lnTo>
                    <a:lnTo>
                      <a:pt x="10" y="23"/>
                    </a:lnTo>
                    <a:lnTo>
                      <a:pt x="12" y="22"/>
                    </a:lnTo>
                    <a:lnTo>
                      <a:pt x="13" y="21"/>
                    </a:lnTo>
                    <a:lnTo>
                      <a:pt x="14" y="20"/>
                    </a:lnTo>
                    <a:lnTo>
                      <a:pt x="15" y="19"/>
                    </a:lnTo>
                    <a:lnTo>
                      <a:pt x="15" y="18"/>
                    </a:lnTo>
                    <a:lnTo>
                      <a:pt x="18" y="18"/>
                    </a:lnTo>
                    <a:lnTo>
                      <a:pt x="18" y="16"/>
                    </a:lnTo>
                    <a:lnTo>
                      <a:pt x="19" y="16"/>
                    </a:lnTo>
                    <a:lnTo>
                      <a:pt x="21" y="15"/>
                    </a:lnTo>
                    <a:lnTo>
                      <a:pt x="22" y="15"/>
                    </a:lnTo>
                    <a:lnTo>
                      <a:pt x="24" y="14"/>
                    </a:lnTo>
                    <a:lnTo>
                      <a:pt x="25" y="10"/>
                    </a:lnTo>
                    <a:lnTo>
                      <a:pt x="25" y="9"/>
                    </a:lnTo>
                    <a:lnTo>
                      <a:pt x="25" y="5"/>
                    </a:lnTo>
                    <a:lnTo>
                      <a:pt x="24" y="3"/>
                    </a:lnTo>
                    <a:lnTo>
                      <a:pt x="21" y="2"/>
                    </a:lnTo>
                    <a:lnTo>
                      <a:pt x="19" y="0"/>
                    </a:lnTo>
                    <a:lnTo>
                      <a:pt x="17" y="1"/>
                    </a:lnTo>
                    <a:lnTo>
                      <a:pt x="16" y="1"/>
                    </a:lnTo>
                    <a:lnTo>
                      <a:pt x="15" y="2"/>
                    </a:lnTo>
                    <a:lnTo>
                      <a:pt x="13" y="8"/>
                    </a:lnTo>
                    <a:lnTo>
                      <a:pt x="15" y="9"/>
                    </a:lnTo>
                    <a:lnTo>
                      <a:pt x="16" y="9"/>
                    </a:lnTo>
                    <a:lnTo>
                      <a:pt x="16" y="8"/>
                    </a:lnTo>
                    <a:lnTo>
                      <a:pt x="17" y="9"/>
                    </a:lnTo>
                    <a:lnTo>
                      <a:pt x="17" y="12"/>
                    </a:lnTo>
                    <a:lnTo>
                      <a:pt x="16" y="13"/>
                    </a:lnTo>
                    <a:lnTo>
                      <a:pt x="11" y="8"/>
                    </a:lnTo>
                    <a:lnTo>
                      <a:pt x="10" y="8"/>
                    </a:lnTo>
                    <a:lnTo>
                      <a:pt x="9" y="9"/>
                    </a:lnTo>
                    <a:lnTo>
                      <a:pt x="8" y="9"/>
                    </a:lnTo>
                    <a:lnTo>
                      <a:pt x="8" y="8"/>
                    </a:lnTo>
                    <a:lnTo>
                      <a:pt x="7" y="7"/>
                    </a:lnTo>
                    <a:lnTo>
                      <a:pt x="6" y="8"/>
                    </a:lnTo>
                    <a:lnTo>
                      <a:pt x="5" y="7"/>
                    </a:lnTo>
                    <a:lnTo>
                      <a:pt x="5" y="8"/>
                    </a:lnTo>
                    <a:lnTo>
                      <a:pt x="4" y="11"/>
                    </a:lnTo>
                    <a:lnTo>
                      <a:pt x="0" y="11"/>
                    </a:lnTo>
                    <a:lnTo>
                      <a:pt x="0" y="20"/>
                    </a:lnTo>
                    <a:lnTo>
                      <a:pt x="2" y="2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35" name="Freeform 888"/>
              <p:cNvSpPr>
                <a:spLocks/>
              </p:cNvSpPr>
              <p:nvPr/>
            </p:nvSpPr>
            <p:spPr bwMode="auto">
              <a:xfrm>
                <a:off x="4987284" y="3780009"/>
                <a:ext cx="276190" cy="254079"/>
              </a:xfrm>
              <a:custGeom>
                <a:avLst/>
                <a:gdLst>
                  <a:gd name="T0" fmla="*/ 432 w 25"/>
                  <a:gd name="T1" fmla="*/ 4536 h 23"/>
                  <a:gd name="T2" fmla="*/ 648 w 25"/>
                  <a:gd name="T3" fmla="*/ 4752 h 23"/>
                  <a:gd name="T4" fmla="*/ 1296 w 25"/>
                  <a:gd name="T5" fmla="*/ 4752 h 23"/>
                  <a:gd name="T6" fmla="*/ 1512 w 25"/>
                  <a:gd name="T7" fmla="*/ 4752 h 23"/>
                  <a:gd name="T8" fmla="*/ 1728 w 25"/>
                  <a:gd name="T9" fmla="*/ 4968 h 23"/>
                  <a:gd name="T10" fmla="*/ 2160 w 25"/>
                  <a:gd name="T11" fmla="*/ 4968 h 23"/>
                  <a:gd name="T12" fmla="*/ 2592 w 25"/>
                  <a:gd name="T13" fmla="*/ 4752 h 23"/>
                  <a:gd name="T14" fmla="*/ 2808 w 25"/>
                  <a:gd name="T15" fmla="*/ 4536 h 23"/>
                  <a:gd name="T16" fmla="*/ 3024 w 25"/>
                  <a:gd name="T17" fmla="*/ 4320 h 23"/>
                  <a:gd name="T18" fmla="*/ 3240 w 25"/>
                  <a:gd name="T19" fmla="*/ 4104 h 23"/>
                  <a:gd name="T20" fmla="*/ 3240 w 25"/>
                  <a:gd name="T21" fmla="*/ 3888 h 23"/>
                  <a:gd name="T22" fmla="*/ 3888 w 25"/>
                  <a:gd name="T23" fmla="*/ 3888 h 23"/>
                  <a:gd name="T24" fmla="*/ 3888 w 25"/>
                  <a:gd name="T25" fmla="*/ 3456 h 23"/>
                  <a:gd name="T26" fmla="*/ 4104 w 25"/>
                  <a:gd name="T27" fmla="*/ 3456 h 23"/>
                  <a:gd name="T28" fmla="*/ 4536 w 25"/>
                  <a:gd name="T29" fmla="*/ 3240 h 23"/>
                  <a:gd name="T30" fmla="*/ 4752 w 25"/>
                  <a:gd name="T31" fmla="*/ 3240 h 23"/>
                  <a:gd name="T32" fmla="*/ 5184 w 25"/>
                  <a:gd name="T33" fmla="*/ 3024 h 23"/>
                  <a:gd name="T34" fmla="*/ 5400 w 25"/>
                  <a:gd name="T35" fmla="*/ 2160 h 23"/>
                  <a:gd name="T36" fmla="*/ 5400 w 25"/>
                  <a:gd name="T37" fmla="*/ 1944 h 23"/>
                  <a:gd name="T38" fmla="*/ 5400 w 25"/>
                  <a:gd name="T39" fmla="*/ 1080 h 23"/>
                  <a:gd name="T40" fmla="*/ 5184 w 25"/>
                  <a:gd name="T41" fmla="*/ 648 h 23"/>
                  <a:gd name="T42" fmla="*/ 4536 w 25"/>
                  <a:gd name="T43" fmla="*/ 432 h 23"/>
                  <a:gd name="T44" fmla="*/ 4104 w 25"/>
                  <a:gd name="T45" fmla="*/ 0 h 23"/>
                  <a:gd name="T46" fmla="*/ 3672 w 25"/>
                  <a:gd name="T47" fmla="*/ 216 h 23"/>
                  <a:gd name="T48" fmla="*/ 3456 w 25"/>
                  <a:gd name="T49" fmla="*/ 216 h 23"/>
                  <a:gd name="T50" fmla="*/ 3240 w 25"/>
                  <a:gd name="T51" fmla="*/ 432 h 23"/>
                  <a:gd name="T52" fmla="*/ 2808 w 25"/>
                  <a:gd name="T53" fmla="*/ 1728 h 23"/>
                  <a:gd name="T54" fmla="*/ 3240 w 25"/>
                  <a:gd name="T55" fmla="*/ 1944 h 23"/>
                  <a:gd name="T56" fmla="*/ 3456 w 25"/>
                  <a:gd name="T57" fmla="*/ 1944 h 23"/>
                  <a:gd name="T58" fmla="*/ 3456 w 25"/>
                  <a:gd name="T59" fmla="*/ 1728 h 23"/>
                  <a:gd name="T60" fmla="*/ 3672 w 25"/>
                  <a:gd name="T61" fmla="*/ 1944 h 23"/>
                  <a:gd name="T62" fmla="*/ 3672 w 25"/>
                  <a:gd name="T63" fmla="*/ 2592 h 23"/>
                  <a:gd name="T64" fmla="*/ 3456 w 25"/>
                  <a:gd name="T65" fmla="*/ 2808 h 23"/>
                  <a:gd name="T66" fmla="*/ 2376 w 25"/>
                  <a:gd name="T67" fmla="*/ 1728 h 23"/>
                  <a:gd name="T68" fmla="*/ 2160 w 25"/>
                  <a:gd name="T69" fmla="*/ 1728 h 23"/>
                  <a:gd name="T70" fmla="*/ 1944 w 25"/>
                  <a:gd name="T71" fmla="*/ 1944 h 23"/>
                  <a:gd name="T72" fmla="*/ 1728 w 25"/>
                  <a:gd name="T73" fmla="*/ 1944 h 23"/>
                  <a:gd name="T74" fmla="*/ 1728 w 25"/>
                  <a:gd name="T75" fmla="*/ 1728 h 23"/>
                  <a:gd name="T76" fmla="*/ 1512 w 25"/>
                  <a:gd name="T77" fmla="*/ 1512 h 23"/>
                  <a:gd name="T78" fmla="*/ 1296 w 25"/>
                  <a:gd name="T79" fmla="*/ 1728 h 23"/>
                  <a:gd name="T80" fmla="*/ 1080 w 25"/>
                  <a:gd name="T81" fmla="*/ 1512 h 23"/>
                  <a:gd name="T82" fmla="*/ 1080 w 25"/>
                  <a:gd name="T83" fmla="*/ 1728 h 23"/>
                  <a:gd name="T84" fmla="*/ 864 w 25"/>
                  <a:gd name="T85" fmla="*/ 2376 h 23"/>
                  <a:gd name="T86" fmla="*/ 0 w 25"/>
                  <a:gd name="T87" fmla="*/ 2376 h 23"/>
                  <a:gd name="T88" fmla="*/ 0 w 25"/>
                  <a:gd name="T89" fmla="*/ 4320 h 23"/>
                  <a:gd name="T90" fmla="*/ 432 w 25"/>
                  <a:gd name="T91" fmla="*/ 4536 h 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3"/>
                  <a:gd name="T140" fmla="*/ 25 w 25"/>
                  <a:gd name="T141" fmla="*/ 23 h 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3">
                    <a:moveTo>
                      <a:pt x="2" y="21"/>
                    </a:moveTo>
                    <a:lnTo>
                      <a:pt x="3" y="22"/>
                    </a:lnTo>
                    <a:lnTo>
                      <a:pt x="6" y="22"/>
                    </a:lnTo>
                    <a:lnTo>
                      <a:pt x="7" y="22"/>
                    </a:lnTo>
                    <a:lnTo>
                      <a:pt x="8" y="23"/>
                    </a:lnTo>
                    <a:lnTo>
                      <a:pt x="10" y="23"/>
                    </a:lnTo>
                    <a:lnTo>
                      <a:pt x="12" y="22"/>
                    </a:lnTo>
                    <a:lnTo>
                      <a:pt x="13" y="21"/>
                    </a:lnTo>
                    <a:lnTo>
                      <a:pt x="14" y="20"/>
                    </a:lnTo>
                    <a:lnTo>
                      <a:pt x="15" y="19"/>
                    </a:lnTo>
                    <a:lnTo>
                      <a:pt x="15" y="18"/>
                    </a:lnTo>
                    <a:lnTo>
                      <a:pt x="18" y="18"/>
                    </a:lnTo>
                    <a:lnTo>
                      <a:pt x="18" y="16"/>
                    </a:lnTo>
                    <a:lnTo>
                      <a:pt x="19" y="16"/>
                    </a:lnTo>
                    <a:lnTo>
                      <a:pt x="21" y="15"/>
                    </a:lnTo>
                    <a:lnTo>
                      <a:pt x="22" y="15"/>
                    </a:lnTo>
                    <a:lnTo>
                      <a:pt x="24" y="14"/>
                    </a:lnTo>
                    <a:lnTo>
                      <a:pt x="25" y="10"/>
                    </a:lnTo>
                    <a:lnTo>
                      <a:pt x="25" y="9"/>
                    </a:lnTo>
                    <a:lnTo>
                      <a:pt x="25" y="5"/>
                    </a:lnTo>
                    <a:lnTo>
                      <a:pt x="24" y="3"/>
                    </a:lnTo>
                    <a:lnTo>
                      <a:pt x="21" y="2"/>
                    </a:lnTo>
                    <a:lnTo>
                      <a:pt x="19" y="0"/>
                    </a:lnTo>
                    <a:lnTo>
                      <a:pt x="17" y="1"/>
                    </a:lnTo>
                    <a:lnTo>
                      <a:pt x="16" y="1"/>
                    </a:lnTo>
                    <a:lnTo>
                      <a:pt x="15" y="2"/>
                    </a:lnTo>
                    <a:lnTo>
                      <a:pt x="13" y="8"/>
                    </a:lnTo>
                    <a:lnTo>
                      <a:pt x="15" y="9"/>
                    </a:lnTo>
                    <a:lnTo>
                      <a:pt x="16" y="9"/>
                    </a:lnTo>
                    <a:lnTo>
                      <a:pt x="16" y="8"/>
                    </a:lnTo>
                    <a:lnTo>
                      <a:pt x="17" y="9"/>
                    </a:lnTo>
                    <a:lnTo>
                      <a:pt x="17" y="12"/>
                    </a:lnTo>
                    <a:lnTo>
                      <a:pt x="16" y="13"/>
                    </a:lnTo>
                    <a:lnTo>
                      <a:pt x="11" y="8"/>
                    </a:lnTo>
                    <a:lnTo>
                      <a:pt x="10" y="8"/>
                    </a:lnTo>
                    <a:lnTo>
                      <a:pt x="9" y="9"/>
                    </a:lnTo>
                    <a:lnTo>
                      <a:pt x="8" y="9"/>
                    </a:lnTo>
                    <a:lnTo>
                      <a:pt x="8" y="8"/>
                    </a:lnTo>
                    <a:lnTo>
                      <a:pt x="7" y="7"/>
                    </a:lnTo>
                    <a:lnTo>
                      <a:pt x="6" y="8"/>
                    </a:lnTo>
                    <a:lnTo>
                      <a:pt x="5" y="7"/>
                    </a:lnTo>
                    <a:lnTo>
                      <a:pt x="5" y="8"/>
                    </a:lnTo>
                    <a:lnTo>
                      <a:pt x="4" y="11"/>
                    </a:lnTo>
                    <a:lnTo>
                      <a:pt x="0" y="11"/>
                    </a:lnTo>
                    <a:lnTo>
                      <a:pt x="0" y="20"/>
                    </a:lnTo>
                    <a:lnTo>
                      <a:pt x="2" y="2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36" name="Freeform 889"/>
              <p:cNvSpPr>
                <a:spLocks/>
              </p:cNvSpPr>
              <p:nvPr/>
            </p:nvSpPr>
            <p:spPr bwMode="auto">
              <a:xfrm>
                <a:off x="5164046" y="3592211"/>
                <a:ext cx="44190" cy="44188"/>
              </a:xfrm>
              <a:custGeom>
                <a:avLst/>
                <a:gdLst>
                  <a:gd name="T0" fmla="*/ 0 w 4"/>
                  <a:gd name="T1" fmla="*/ 216 h 4"/>
                  <a:gd name="T2" fmla="*/ 216 w 4"/>
                  <a:gd name="T3" fmla="*/ 216 h 4"/>
                  <a:gd name="T4" fmla="*/ 432 w 4"/>
                  <a:gd name="T5" fmla="*/ 0 h 4"/>
                  <a:gd name="T6" fmla="*/ 648 w 4"/>
                  <a:gd name="T7" fmla="*/ 0 h 4"/>
                  <a:gd name="T8" fmla="*/ 864 w 4"/>
                  <a:gd name="T9" fmla="*/ 216 h 4"/>
                  <a:gd name="T10" fmla="*/ 648 w 4"/>
                  <a:gd name="T11" fmla="*/ 432 h 4"/>
                  <a:gd name="T12" fmla="*/ 648 w 4"/>
                  <a:gd name="T13" fmla="*/ 432 h 4"/>
                  <a:gd name="T14" fmla="*/ 432 w 4"/>
                  <a:gd name="T15" fmla="*/ 864 h 4"/>
                  <a:gd name="T16" fmla="*/ 216 w 4"/>
                  <a:gd name="T17" fmla="*/ 864 h 4"/>
                  <a:gd name="T18" fmla="*/ 216 w 4"/>
                  <a:gd name="T19" fmla="*/ 864 h 4"/>
                  <a:gd name="T20" fmla="*/ 216 w 4"/>
                  <a:gd name="T21" fmla="*/ 864 h 4"/>
                  <a:gd name="T22" fmla="*/ 0 w 4"/>
                  <a:gd name="T23" fmla="*/ 648 h 4"/>
                  <a:gd name="T24" fmla="*/ 0 w 4"/>
                  <a:gd name="T25" fmla="*/ 648 h 4"/>
                  <a:gd name="T26" fmla="*/ 0 w 4"/>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1"/>
                    </a:moveTo>
                    <a:lnTo>
                      <a:pt x="1" y="1"/>
                    </a:lnTo>
                    <a:lnTo>
                      <a:pt x="2" y="0"/>
                    </a:lnTo>
                    <a:lnTo>
                      <a:pt x="3" y="0"/>
                    </a:lnTo>
                    <a:lnTo>
                      <a:pt x="4" y="1"/>
                    </a:lnTo>
                    <a:lnTo>
                      <a:pt x="3" y="2"/>
                    </a:lnTo>
                    <a:lnTo>
                      <a:pt x="2" y="4"/>
                    </a:lnTo>
                    <a:lnTo>
                      <a:pt x="1" y="4"/>
                    </a:lnTo>
                    <a:lnTo>
                      <a:pt x="0" y="3"/>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37" name="Freeform 890"/>
              <p:cNvSpPr>
                <a:spLocks/>
              </p:cNvSpPr>
              <p:nvPr/>
            </p:nvSpPr>
            <p:spPr bwMode="auto">
              <a:xfrm>
                <a:off x="5164046" y="3592211"/>
                <a:ext cx="44190" cy="44188"/>
              </a:xfrm>
              <a:custGeom>
                <a:avLst/>
                <a:gdLst>
                  <a:gd name="T0" fmla="*/ 0 w 4"/>
                  <a:gd name="T1" fmla="*/ 216 h 4"/>
                  <a:gd name="T2" fmla="*/ 216 w 4"/>
                  <a:gd name="T3" fmla="*/ 216 h 4"/>
                  <a:gd name="T4" fmla="*/ 432 w 4"/>
                  <a:gd name="T5" fmla="*/ 0 h 4"/>
                  <a:gd name="T6" fmla="*/ 648 w 4"/>
                  <a:gd name="T7" fmla="*/ 0 h 4"/>
                  <a:gd name="T8" fmla="*/ 864 w 4"/>
                  <a:gd name="T9" fmla="*/ 216 h 4"/>
                  <a:gd name="T10" fmla="*/ 648 w 4"/>
                  <a:gd name="T11" fmla="*/ 432 h 4"/>
                  <a:gd name="T12" fmla="*/ 648 w 4"/>
                  <a:gd name="T13" fmla="*/ 432 h 4"/>
                  <a:gd name="T14" fmla="*/ 432 w 4"/>
                  <a:gd name="T15" fmla="*/ 864 h 4"/>
                  <a:gd name="T16" fmla="*/ 216 w 4"/>
                  <a:gd name="T17" fmla="*/ 864 h 4"/>
                  <a:gd name="T18" fmla="*/ 216 w 4"/>
                  <a:gd name="T19" fmla="*/ 864 h 4"/>
                  <a:gd name="T20" fmla="*/ 216 w 4"/>
                  <a:gd name="T21" fmla="*/ 864 h 4"/>
                  <a:gd name="T22" fmla="*/ 0 w 4"/>
                  <a:gd name="T23" fmla="*/ 648 h 4"/>
                  <a:gd name="T24" fmla="*/ 0 w 4"/>
                  <a:gd name="T25" fmla="*/ 648 h 4"/>
                  <a:gd name="T26" fmla="*/ 0 w 4"/>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1"/>
                    </a:moveTo>
                    <a:lnTo>
                      <a:pt x="1" y="1"/>
                    </a:lnTo>
                    <a:lnTo>
                      <a:pt x="2" y="0"/>
                    </a:lnTo>
                    <a:lnTo>
                      <a:pt x="3" y="0"/>
                    </a:lnTo>
                    <a:lnTo>
                      <a:pt x="4" y="1"/>
                    </a:lnTo>
                    <a:lnTo>
                      <a:pt x="3" y="2"/>
                    </a:lnTo>
                    <a:lnTo>
                      <a:pt x="2" y="4"/>
                    </a:lnTo>
                    <a:lnTo>
                      <a:pt x="1" y="4"/>
                    </a:lnTo>
                    <a:lnTo>
                      <a:pt x="0" y="3"/>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38" name="Freeform 891"/>
              <p:cNvSpPr>
                <a:spLocks/>
              </p:cNvSpPr>
              <p:nvPr/>
            </p:nvSpPr>
            <p:spPr bwMode="auto">
              <a:xfrm>
                <a:off x="5252427" y="3813149"/>
                <a:ext cx="66286" cy="198844"/>
              </a:xfrm>
              <a:custGeom>
                <a:avLst/>
                <a:gdLst>
                  <a:gd name="T0" fmla="*/ 0 w 6"/>
                  <a:gd name="T1" fmla="*/ 0 h 18"/>
                  <a:gd name="T2" fmla="*/ 216 w 6"/>
                  <a:gd name="T3" fmla="*/ 432 h 18"/>
                  <a:gd name="T4" fmla="*/ 216 w 6"/>
                  <a:gd name="T5" fmla="*/ 1296 h 18"/>
                  <a:gd name="T6" fmla="*/ 216 w 6"/>
                  <a:gd name="T7" fmla="*/ 1512 h 18"/>
                  <a:gd name="T8" fmla="*/ 0 w 6"/>
                  <a:gd name="T9" fmla="*/ 2376 h 18"/>
                  <a:gd name="T10" fmla="*/ 216 w 6"/>
                  <a:gd name="T11" fmla="*/ 2376 h 18"/>
                  <a:gd name="T12" fmla="*/ 432 w 6"/>
                  <a:gd name="T13" fmla="*/ 2592 h 18"/>
                  <a:gd name="T14" fmla="*/ 648 w 6"/>
                  <a:gd name="T15" fmla="*/ 2592 h 18"/>
                  <a:gd name="T16" fmla="*/ 648 w 6"/>
                  <a:gd name="T17" fmla="*/ 3024 h 18"/>
                  <a:gd name="T18" fmla="*/ 648 w 6"/>
                  <a:gd name="T19" fmla="*/ 3456 h 18"/>
                  <a:gd name="T20" fmla="*/ 864 w 6"/>
                  <a:gd name="T21" fmla="*/ 3672 h 18"/>
                  <a:gd name="T22" fmla="*/ 1080 w 6"/>
                  <a:gd name="T23" fmla="*/ 3888 h 18"/>
                  <a:gd name="T24" fmla="*/ 1296 w 6"/>
                  <a:gd name="T25" fmla="*/ 3888 h 18"/>
                  <a:gd name="T26" fmla="*/ 1080 w 6"/>
                  <a:gd name="T27" fmla="*/ 3456 h 18"/>
                  <a:gd name="T28" fmla="*/ 1296 w 6"/>
                  <a:gd name="T29" fmla="*/ 3024 h 18"/>
                  <a:gd name="T30" fmla="*/ 1296 w 6"/>
                  <a:gd name="T31" fmla="*/ 2592 h 18"/>
                  <a:gd name="T32" fmla="*/ 1080 w 6"/>
                  <a:gd name="T33" fmla="*/ 2160 h 18"/>
                  <a:gd name="T34" fmla="*/ 864 w 6"/>
                  <a:gd name="T35" fmla="*/ 1728 h 18"/>
                  <a:gd name="T36" fmla="*/ 864 w 6"/>
                  <a:gd name="T37" fmla="*/ 1080 h 18"/>
                  <a:gd name="T38" fmla="*/ 864 w 6"/>
                  <a:gd name="T39" fmla="*/ 432 h 18"/>
                  <a:gd name="T40" fmla="*/ 648 w 6"/>
                  <a:gd name="T41" fmla="*/ 0 h 18"/>
                  <a:gd name="T42" fmla="*/ 216 w 6"/>
                  <a:gd name="T43" fmla="*/ 0 h 18"/>
                  <a:gd name="T44" fmla="*/ 0 w 6"/>
                  <a:gd name="T45" fmla="*/ 0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18"/>
                  <a:gd name="T71" fmla="*/ 6 w 6"/>
                  <a:gd name="T72" fmla="*/ 18 h 1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18">
                    <a:moveTo>
                      <a:pt x="0" y="0"/>
                    </a:moveTo>
                    <a:lnTo>
                      <a:pt x="1" y="2"/>
                    </a:lnTo>
                    <a:lnTo>
                      <a:pt x="1" y="6"/>
                    </a:lnTo>
                    <a:lnTo>
                      <a:pt x="1" y="7"/>
                    </a:lnTo>
                    <a:lnTo>
                      <a:pt x="0" y="11"/>
                    </a:lnTo>
                    <a:lnTo>
                      <a:pt x="1" y="11"/>
                    </a:lnTo>
                    <a:lnTo>
                      <a:pt x="2" y="12"/>
                    </a:lnTo>
                    <a:lnTo>
                      <a:pt x="3" y="12"/>
                    </a:lnTo>
                    <a:lnTo>
                      <a:pt x="3" y="14"/>
                    </a:lnTo>
                    <a:lnTo>
                      <a:pt x="3" y="16"/>
                    </a:lnTo>
                    <a:lnTo>
                      <a:pt x="4" y="17"/>
                    </a:lnTo>
                    <a:lnTo>
                      <a:pt x="5" y="18"/>
                    </a:lnTo>
                    <a:lnTo>
                      <a:pt x="6" y="18"/>
                    </a:lnTo>
                    <a:lnTo>
                      <a:pt x="5" y="16"/>
                    </a:lnTo>
                    <a:lnTo>
                      <a:pt x="6" y="14"/>
                    </a:lnTo>
                    <a:lnTo>
                      <a:pt x="6" y="12"/>
                    </a:lnTo>
                    <a:lnTo>
                      <a:pt x="5" y="10"/>
                    </a:lnTo>
                    <a:lnTo>
                      <a:pt x="4" y="8"/>
                    </a:lnTo>
                    <a:lnTo>
                      <a:pt x="4" y="5"/>
                    </a:lnTo>
                    <a:lnTo>
                      <a:pt x="4" y="2"/>
                    </a:lnTo>
                    <a:lnTo>
                      <a:pt x="3"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39" name="Freeform 892"/>
              <p:cNvSpPr>
                <a:spLocks/>
              </p:cNvSpPr>
              <p:nvPr/>
            </p:nvSpPr>
            <p:spPr bwMode="auto">
              <a:xfrm>
                <a:off x="5252427" y="3813149"/>
                <a:ext cx="66286" cy="198844"/>
              </a:xfrm>
              <a:custGeom>
                <a:avLst/>
                <a:gdLst>
                  <a:gd name="T0" fmla="*/ 0 w 6"/>
                  <a:gd name="T1" fmla="*/ 0 h 18"/>
                  <a:gd name="T2" fmla="*/ 216 w 6"/>
                  <a:gd name="T3" fmla="*/ 432 h 18"/>
                  <a:gd name="T4" fmla="*/ 216 w 6"/>
                  <a:gd name="T5" fmla="*/ 1296 h 18"/>
                  <a:gd name="T6" fmla="*/ 216 w 6"/>
                  <a:gd name="T7" fmla="*/ 1512 h 18"/>
                  <a:gd name="T8" fmla="*/ 0 w 6"/>
                  <a:gd name="T9" fmla="*/ 2376 h 18"/>
                  <a:gd name="T10" fmla="*/ 216 w 6"/>
                  <a:gd name="T11" fmla="*/ 2376 h 18"/>
                  <a:gd name="T12" fmla="*/ 432 w 6"/>
                  <a:gd name="T13" fmla="*/ 2592 h 18"/>
                  <a:gd name="T14" fmla="*/ 648 w 6"/>
                  <a:gd name="T15" fmla="*/ 2592 h 18"/>
                  <a:gd name="T16" fmla="*/ 648 w 6"/>
                  <a:gd name="T17" fmla="*/ 3024 h 18"/>
                  <a:gd name="T18" fmla="*/ 648 w 6"/>
                  <a:gd name="T19" fmla="*/ 3456 h 18"/>
                  <a:gd name="T20" fmla="*/ 864 w 6"/>
                  <a:gd name="T21" fmla="*/ 3672 h 18"/>
                  <a:gd name="T22" fmla="*/ 1080 w 6"/>
                  <a:gd name="T23" fmla="*/ 3888 h 18"/>
                  <a:gd name="T24" fmla="*/ 1296 w 6"/>
                  <a:gd name="T25" fmla="*/ 3888 h 18"/>
                  <a:gd name="T26" fmla="*/ 1080 w 6"/>
                  <a:gd name="T27" fmla="*/ 3456 h 18"/>
                  <a:gd name="T28" fmla="*/ 1296 w 6"/>
                  <a:gd name="T29" fmla="*/ 3024 h 18"/>
                  <a:gd name="T30" fmla="*/ 1296 w 6"/>
                  <a:gd name="T31" fmla="*/ 2592 h 18"/>
                  <a:gd name="T32" fmla="*/ 1080 w 6"/>
                  <a:gd name="T33" fmla="*/ 2160 h 18"/>
                  <a:gd name="T34" fmla="*/ 864 w 6"/>
                  <a:gd name="T35" fmla="*/ 1728 h 18"/>
                  <a:gd name="T36" fmla="*/ 864 w 6"/>
                  <a:gd name="T37" fmla="*/ 1080 h 18"/>
                  <a:gd name="T38" fmla="*/ 864 w 6"/>
                  <a:gd name="T39" fmla="*/ 432 h 18"/>
                  <a:gd name="T40" fmla="*/ 648 w 6"/>
                  <a:gd name="T41" fmla="*/ 0 h 18"/>
                  <a:gd name="T42" fmla="*/ 216 w 6"/>
                  <a:gd name="T43" fmla="*/ 0 h 18"/>
                  <a:gd name="T44" fmla="*/ 0 w 6"/>
                  <a:gd name="T45" fmla="*/ 0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18"/>
                  <a:gd name="T71" fmla="*/ 6 w 6"/>
                  <a:gd name="T72" fmla="*/ 18 h 1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18">
                    <a:moveTo>
                      <a:pt x="0" y="0"/>
                    </a:moveTo>
                    <a:lnTo>
                      <a:pt x="1" y="2"/>
                    </a:lnTo>
                    <a:lnTo>
                      <a:pt x="1" y="6"/>
                    </a:lnTo>
                    <a:lnTo>
                      <a:pt x="1" y="7"/>
                    </a:lnTo>
                    <a:lnTo>
                      <a:pt x="0" y="11"/>
                    </a:lnTo>
                    <a:lnTo>
                      <a:pt x="1" y="11"/>
                    </a:lnTo>
                    <a:lnTo>
                      <a:pt x="2" y="12"/>
                    </a:lnTo>
                    <a:lnTo>
                      <a:pt x="3" y="12"/>
                    </a:lnTo>
                    <a:lnTo>
                      <a:pt x="3" y="14"/>
                    </a:lnTo>
                    <a:lnTo>
                      <a:pt x="3" y="16"/>
                    </a:lnTo>
                    <a:lnTo>
                      <a:pt x="4" y="17"/>
                    </a:lnTo>
                    <a:lnTo>
                      <a:pt x="5" y="18"/>
                    </a:lnTo>
                    <a:lnTo>
                      <a:pt x="6" y="18"/>
                    </a:lnTo>
                    <a:lnTo>
                      <a:pt x="5" y="16"/>
                    </a:lnTo>
                    <a:lnTo>
                      <a:pt x="6" y="14"/>
                    </a:lnTo>
                    <a:lnTo>
                      <a:pt x="6" y="12"/>
                    </a:lnTo>
                    <a:lnTo>
                      <a:pt x="5" y="10"/>
                    </a:lnTo>
                    <a:lnTo>
                      <a:pt x="4" y="8"/>
                    </a:lnTo>
                    <a:lnTo>
                      <a:pt x="4" y="5"/>
                    </a:lnTo>
                    <a:lnTo>
                      <a:pt x="4" y="2"/>
                    </a:lnTo>
                    <a:lnTo>
                      <a:pt x="3"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40" name="Freeform 893"/>
              <p:cNvSpPr>
                <a:spLocks/>
              </p:cNvSpPr>
              <p:nvPr/>
            </p:nvSpPr>
            <p:spPr bwMode="auto">
              <a:xfrm>
                <a:off x="5197189" y="4243979"/>
                <a:ext cx="33143" cy="55235"/>
              </a:xfrm>
              <a:custGeom>
                <a:avLst/>
                <a:gdLst>
                  <a:gd name="T0" fmla="*/ 648 w 3"/>
                  <a:gd name="T1" fmla="*/ 648 h 5"/>
                  <a:gd name="T2" fmla="*/ 432 w 3"/>
                  <a:gd name="T3" fmla="*/ 1080 h 5"/>
                  <a:gd name="T4" fmla="*/ 0 w 3"/>
                  <a:gd name="T5" fmla="*/ 1080 h 5"/>
                  <a:gd name="T6" fmla="*/ 0 w 3"/>
                  <a:gd name="T7" fmla="*/ 864 h 5"/>
                  <a:gd name="T8" fmla="*/ 0 w 3"/>
                  <a:gd name="T9" fmla="*/ 0 h 5"/>
                  <a:gd name="T10" fmla="*/ 216 w 3"/>
                  <a:gd name="T11" fmla="*/ 0 h 5"/>
                  <a:gd name="T12" fmla="*/ 432 w 3"/>
                  <a:gd name="T13" fmla="*/ 0 h 5"/>
                  <a:gd name="T14" fmla="*/ 648 w 3"/>
                  <a:gd name="T15" fmla="*/ 648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2" y="5"/>
                    </a:lnTo>
                    <a:lnTo>
                      <a:pt x="0" y="5"/>
                    </a:lnTo>
                    <a:lnTo>
                      <a:pt x="0" y="4"/>
                    </a:lnTo>
                    <a:lnTo>
                      <a:pt x="0" y="0"/>
                    </a:lnTo>
                    <a:lnTo>
                      <a:pt x="1" y="0"/>
                    </a:lnTo>
                    <a:lnTo>
                      <a:pt x="2" y="0"/>
                    </a:lnTo>
                    <a:lnTo>
                      <a:pt x="3"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41" name="Freeform 894"/>
              <p:cNvSpPr>
                <a:spLocks/>
              </p:cNvSpPr>
              <p:nvPr/>
            </p:nvSpPr>
            <p:spPr bwMode="auto">
              <a:xfrm>
                <a:off x="5197189" y="4243979"/>
                <a:ext cx="33143" cy="55235"/>
              </a:xfrm>
              <a:custGeom>
                <a:avLst/>
                <a:gdLst>
                  <a:gd name="T0" fmla="*/ 648 w 3"/>
                  <a:gd name="T1" fmla="*/ 648 h 5"/>
                  <a:gd name="T2" fmla="*/ 432 w 3"/>
                  <a:gd name="T3" fmla="*/ 1080 h 5"/>
                  <a:gd name="T4" fmla="*/ 0 w 3"/>
                  <a:gd name="T5" fmla="*/ 1080 h 5"/>
                  <a:gd name="T6" fmla="*/ 0 w 3"/>
                  <a:gd name="T7" fmla="*/ 864 h 5"/>
                  <a:gd name="T8" fmla="*/ 0 w 3"/>
                  <a:gd name="T9" fmla="*/ 0 h 5"/>
                  <a:gd name="T10" fmla="*/ 216 w 3"/>
                  <a:gd name="T11" fmla="*/ 0 h 5"/>
                  <a:gd name="T12" fmla="*/ 432 w 3"/>
                  <a:gd name="T13" fmla="*/ 0 h 5"/>
                  <a:gd name="T14" fmla="*/ 648 w 3"/>
                  <a:gd name="T15" fmla="*/ 648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2" y="5"/>
                    </a:lnTo>
                    <a:lnTo>
                      <a:pt x="0" y="5"/>
                    </a:lnTo>
                    <a:lnTo>
                      <a:pt x="0" y="4"/>
                    </a:lnTo>
                    <a:lnTo>
                      <a:pt x="0" y="0"/>
                    </a:lnTo>
                    <a:lnTo>
                      <a:pt x="1" y="0"/>
                    </a:lnTo>
                    <a:lnTo>
                      <a:pt x="2" y="0"/>
                    </a:lnTo>
                    <a:lnTo>
                      <a:pt x="3"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42" name="Freeform 895"/>
              <p:cNvSpPr>
                <a:spLocks/>
              </p:cNvSpPr>
              <p:nvPr/>
            </p:nvSpPr>
            <p:spPr bwMode="auto">
              <a:xfrm>
                <a:off x="5108808" y="4332354"/>
                <a:ext cx="66286" cy="55235"/>
              </a:xfrm>
              <a:custGeom>
                <a:avLst/>
                <a:gdLst>
                  <a:gd name="T0" fmla="*/ 1080 w 6"/>
                  <a:gd name="T1" fmla="*/ 0 h 5"/>
                  <a:gd name="T2" fmla="*/ 1296 w 6"/>
                  <a:gd name="T3" fmla="*/ 432 h 5"/>
                  <a:gd name="T4" fmla="*/ 864 w 6"/>
                  <a:gd name="T5" fmla="*/ 864 h 5"/>
                  <a:gd name="T6" fmla="*/ 648 w 6"/>
                  <a:gd name="T7" fmla="*/ 1080 h 5"/>
                  <a:gd name="T8" fmla="*/ 216 w 6"/>
                  <a:gd name="T9" fmla="*/ 1080 h 5"/>
                  <a:gd name="T10" fmla="*/ 0 w 6"/>
                  <a:gd name="T11" fmla="*/ 648 h 5"/>
                  <a:gd name="T12" fmla="*/ 0 w 6"/>
                  <a:gd name="T13" fmla="*/ 432 h 5"/>
                  <a:gd name="T14" fmla="*/ 432 w 6"/>
                  <a:gd name="T15" fmla="*/ 0 h 5"/>
                  <a:gd name="T16" fmla="*/ 1080 w 6"/>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5"/>
                  <a:gd name="T29" fmla="*/ 6 w 6"/>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5">
                    <a:moveTo>
                      <a:pt x="5" y="0"/>
                    </a:moveTo>
                    <a:lnTo>
                      <a:pt x="6" y="2"/>
                    </a:lnTo>
                    <a:lnTo>
                      <a:pt x="4" y="4"/>
                    </a:lnTo>
                    <a:lnTo>
                      <a:pt x="3" y="5"/>
                    </a:lnTo>
                    <a:lnTo>
                      <a:pt x="1" y="5"/>
                    </a:lnTo>
                    <a:lnTo>
                      <a:pt x="0" y="3"/>
                    </a:lnTo>
                    <a:lnTo>
                      <a:pt x="0" y="2"/>
                    </a:lnTo>
                    <a:lnTo>
                      <a:pt x="2" y="0"/>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43" name="Freeform 896"/>
              <p:cNvSpPr>
                <a:spLocks/>
              </p:cNvSpPr>
              <p:nvPr/>
            </p:nvSpPr>
            <p:spPr bwMode="auto">
              <a:xfrm>
                <a:off x="5108808" y="4332354"/>
                <a:ext cx="66286" cy="55235"/>
              </a:xfrm>
              <a:custGeom>
                <a:avLst/>
                <a:gdLst>
                  <a:gd name="T0" fmla="*/ 1080 w 6"/>
                  <a:gd name="T1" fmla="*/ 0 h 5"/>
                  <a:gd name="T2" fmla="*/ 1296 w 6"/>
                  <a:gd name="T3" fmla="*/ 432 h 5"/>
                  <a:gd name="T4" fmla="*/ 864 w 6"/>
                  <a:gd name="T5" fmla="*/ 864 h 5"/>
                  <a:gd name="T6" fmla="*/ 648 w 6"/>
                  <a:gd name="T7" fmla="*/ 1080 h 5"/>
                  <a:gd name="T8" fmla="*/ 216 w 6"/>
                  <a:gd name="T9" fmla="*/ 1080 h 5"/>
                  <a:gd name="T10" fmla="*/ 0 w 6"/>
                  <a:gd name="T11" fmla="*/ 648 h 5"/>
                  <a:gd name="T12" fmla="*/ 0 w 6"/>
                  <a:gd name="T13" fmla="*/ 432 h 5"/>
                  <a:gd name="T14" fmla="*/ 432 w 6"/>
                  <a:gd name="T15" fmla="*/ 0 h 5"/>
                  <a:gd name="T16" fmla="*/ 1080 w 6"/>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5"/>
                  <a:gd name="T29" fmla="*/ 6 w 6"/>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5">
                    <a:moveTo>
                      <a:pt x="5" y="0"/>
                    </a:moveTo>
                    <a:lnTo>
                      <a:pt x="6" y="2"/>
                    </a:lnTo>
                    <a:lnTo>
                      <a:pt x="4" y="4"/>
                    </a:lnTo>
                    <a:lnTo>
                      <a:pt x="3" y="5"/>
                    </a:lnTo>
                    <a:lnTo>
                      <a:pt x="1" y="5"/>
                    </a:lnTo>
                    <a:lnTo>
                      <a:pt x="0" y="3"/>
                    </a:lnTo>
                    <a:lnTo>
                      <a:pt x="0" y="2"/>
                    </a:lnTo>
                    <a:lnTo>
                      <a:pt x="2" y="0"/>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44" name="Freeform 897"/>
              <p:cNvSpPr>
                <a:spLocks/>
              </p:cNvSpPr>
              <p:nvPr/>
            </p:nvSpPr>
            <p:spPr bwMode="auto">
              <a:xfrm>
                <a:off x="5186141" y="3835243"/>
                <a:ext cx="265143" cy="441876"/>
              </a:xfrm>
              <a:custGeom>
                <a:avLst/>
                <a:gdLst>
                  <a:gd name="T0" fmla="*/ 1296 w 24"/>
                  <a:gd name="T1" fmla="*/ 8640 h 40"/>
                  <a:gd name="T2" fmla="*/ 1296 w 24"/>
                  <a:gd name="T3" fmla="*/ 8424 h 40"/>
                  <a:gd name="T4" fmla="*/ 1080 w 24"/>
                  <a:gd name="T5" fmla="*/ 8208 h 40"/>
                  <a:gd name="T6" fmla="*/ 1296 w 24"/>
                  <a:gd name="T7" fmla="*/ 7992 h 40"/>
                  <a:gd name="T8" fmla="*/ 2376 w 24"/>
                  <a:gd name="T9" fmla="*/ 7560 h 40"/>
                  <a:gd name="T10" fmla="*/ 2592 w 24"/>
                  <a:gd name="T11" fmla="*/ 6912 h 40"/>
                  <a:gd name="T12" fmla="*/ 2376 w 24"/>
                  <a:gd name="T13" fmla="*/ 5832 h 40"/>
                  <a:gd name="T14" fmla="*/ 2160 w 24"/>
                  <a:gd name="T15" fmla="*/ 5184 h 40"/>
                  <a:gd name="T16" fmla="*/ 2160 w 24"/>
                  <a:gd name="T17" fmla="*/ 4752 h 40"/>
                  <a:gd name="T18" fmla="*/ 2592 w 24"/>
                  <a:gd name="T19" fmla="*/ 4320 h 40"/>
                  <a:gd name="T20" fmla="*/ 2808 w 24"/>
                  <a:gd name="T21" fmla="*/ 4320 h 40"/>
                  <a:gd name="T22" fmla="*/ 3240 w 24"/>
                  <a:gd name="T23" fmla="*/ 4104 h 40"/>
                  <a:gd name="T24" fmla="*/ 3672 w 24"/>
                  <a:gd name="T25" fmla="*/ 3672 h 40"/>
                  <a:gd name="T26" fmla="*/ 4536 w 24"/>
                  <a:gd name="T27" fmla="*/ 3240 h 40"/>
                  <a:gd name="T28" fmla="*/ 5184 w 24"/>
                  <a:gd name="T29" fmla="*/ 2376 h 40"/>
                  <a:gd name="T30" fmla="*/ 5184 w 24"/>
                  <a:gd name="T31" fmla="*/ 1296 h 40"/>
                  <a:gd name="T32" fmla="*/ 4968 w 24"/>
                  <a:gd name="T33" fmla="*/ 864 h 40"/>
                  <a:gd name="T34" fmla="*/ 4968 w 24"/>
                  <a:gd name="T35" fmla="*/ 0 h 40"/>
                  <a:gd name="T36" fmla="*/ 4752 w 24"/>
                  <a:gd name="T37" fmla="*/ 216 h 40"/>
                  <a:gd name="T38" fmla="*/ 4536 w 24"/>
                  <a:gd name="T39" fmla="*/ 216 h 40"/>
                  <a:gd name="T40" fmla="*/ 4320 w 24"/>
                  <a:gd name="T41" fmla="*/ 432 h 40"/>
                  <a:gd name="T42" fmla="*/ 4104 w 24"/>
                  <a:gd name="T43" fmla="*/ 648 h 40"/>
                  <a:gd name="T44" fmla="*/ 3672 w 24"/>
                  <a:gd name="T45" fmla="*/ 648 h 40"/>
                  <a:gd name="T46" fmla="*/ 3240 w 24"/>
                  <a:gd name="T47" fmla="*/ 864 h 40"/>
                  <a:gd name="T48" fmla="*/ 3024 w 24"/>
                  <a:gd name="T49" fmla="*/ 648 h 40"/>
                  <a:gd name="T50" fmla="*/ 2160 w 24"/>
                  <a:gd name="T51" fmla="*/ 648 h 40"/>
                  <a:gd name="T52" fmla="*/ 2160 w 24"/>
                  <a:gd name="T53" fmla="*/ 1296 h 40"/>
                  <a:gd name="T54" fmla="*/ 2376 w 24"/>
                  <a:gd name="T55" fmla="*/ 1728 h 40"/>
                  <a:gd name="T56" fmla="*/ 2592 w 24"/>
                  <a:gd name="T57" fmla="*/ 2160 h 40"/>
                  <a:gd name="T58" fmla="*/ 2592 w 24"/>
                  <a:gd name="T59" fmla="*/ 2592 h 40"/>
                  <a:gd name="T60" fmla="*/ 2376 w 24"/>
                  <a:gd name="T61" fmla="*/ 3024 h 40"/>
                  <a:gd name="T62" fmla="*/ 2592 w 24"/>
                  <a:gd name="T63" fmla="*/ 3456 h 40"/>
                  <a:gd name="T64" fmla="*/ 2376 w 24"/>
                  <a:gd name="T65" fmla="*/ 3456 h 40"/>
                  <a:gd name="T66" fmla="*/ 2160 w 24"/>
                  <a:gd name="T67" fmla="*/ 3240 h 40"/>
                  <a:gd name="T68" fmla="*/ 1944 w 24"/>
                  <a:gd name="T69" fmla="*/ 3024 h 40"/>
                  <a:gd name="T70" fmla="*/ 1944 w 24"/>
                  <a:gd name="T71" fmla="*/ 2592 h 40"/>
                  <a:gd name="T72" fmla="*/ 1944 w 24"/>
                  <a:gd name="T73" fmla="*/ 2160 h 40"/>
                  <a:gd name="T74" fmla="*/ 1728 w 24"/>
                  <a:gd name="T75" fmla="*/ 2160 h 40"/>
                  <a:gd name="T76" fmla="*/ 1512 w 24"/>
                  <a:gd name="T77" fmla="*/ 1944 h 40"/>
                  <a:gd name="T78" fmla="*/ 1296 w 24"/>
                  <a:gd name="T79" fmla="*/ 1944 h 40"/>
                  <a:gd name="T80" fmla="*/ 864 w 24"/>
                  <a:gd name="T81" fmla="*/ 2160 h 40"/>
                  <a:gd name="T82" fmla="*/ 648 w 24"/>
                  <a:gd name="T83" fmla="*/ 2160 h 40"/>
                  <a:gd name="T84" fmla="*/ 216 w 24"/>
                  <a:gd name="T85" fmla="*/ 2376 h 40"/>
                  <a:gd name="T86" fmla="*/ 0 w 24"/>
                  <a:gd name="T87" fmla="*/ 2376 h 40"/>
                  <a:gd name="T88" fmla="*/ 0 w 24"/>
                  <a:gd name="T89" fmla="*/ 2808 h 40"/>
                  <a:gd name="T90" fmla="*/ 1080 w 24"/>
                  <a:gd name="T91" fmla="*/ 3024 h 40"/>
                  <a:gd name="T92" fmla="*/ 1296 w 24"/>
                  <a:gd name="T93" fmla="*/ 3456 h 40"/>
                  <a:gd name="T94" fmla="*/ 1296 w 24"/>
                  <a:gd name="T95" fmla="*/ 4104 h 40"/>
                  <a:gd name="T96" fmla="*/ 1080 w 24"/>
                  <a:gd name="T97" fmla="*/ 4320 h 40"/>
                  <a:gd name="T98" fmla="*/ 1080 w 24"/>
                  <a:gd name="T99" fmla="*/ 4536 h 40"/>
                  <a:gd name="T100" fmla="*/ 1512 w 24"/>
                  <a:gd name="T101" fmla="*/ 4968 h 40"/>
                  <a:gd name="T102" fmla="*/ 1296 w 24"/>
                  <a:gd name="T103" fmla="*/ 4968 h 40"/>
                  <a:gd name="T104" fmla="*/ 864 w 24"/>
                  <a:gd name="T105" fmla="*/ 5400 h 40"/>
                  <a:gd name="T106" fmla="*/ 864 w 24"/>
                  <a:gd name="T107" fmla="*/ 6048 h 40"/>
                  <a:gd name="T108" fmla="*/ 648 w 24"/>
                  <a:gd name="T109" fmla="*/ 6264 h 40"/>
                  <a:gd name="T110" fmla="*/ 864 w 24"/>
                  <a:gd name="T111" fmla="*/ 7344 h 40"/>
                  <a:gd name="T112" fmla="*/ 648 w 24"/>
                  <a:gd name="T113" fmla="*/ 7992 h 40"/>
                  <a:gd name="T114" fmla="*/ 864 w 24"/>
                  <a:gd name="T115" fmla="*/ 8640 h 40"/>
                  <a:gd name="T116" fmla="*/ 1296 w 24"/>
                  <a:gd name="T117" fmla="*/ 8640 h 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
                  <a:gd name="T178" fmla="*/ 0 h 40"/>
                  <a:gd name="T179" fmla="*/ 24 w 24"/>
                  <a:gd name="T180" fmla="*/ 40 h 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 h="40">
                    <a:moveTo>
                      <a:pt x="6" y="40"/>
                    </a:moveTo>
                    <a:lnTo>
                      <a:pt x="6" y="39"/>
                    </a:lnTo>
                    <a:lnTo>
                      <a:pt x="5" y="38"/>
                    </a:lnTo>
                    <a:lnTo>
                      <a:pt x="6" y="37"/>
                    </a:lnTo>
                    <a:lnTo>
                      <a:pt x="11" y="35"/>
                    </a:lnTo>
                    <a:lnTo>
                      <a:pt x="12" y="32"/>
                    </a:lnTo>
                    <a:lnTo>
                      <a:pt x="11" y="27"/>
                    </a:lnTo>
                    <a:lnTo>
                      <a:pt x="10" y="24"/>
                    </a:lnTo>
                    <a:lnTo>
                      <a:pt x="10" y="22"/>
                    </a:lnTo>
                    <a:lnTo>
                      <a:pt x="12" y="20"/>
                    </a:lnTo>
                    <a:lnTo>
                      <a:pt x="13" y="20"/>
                    </a:lnTo>
                    <a:lnTo>
                      <a:pt x="15" y="19"/>
                    </a:lnTo>
                    <a:lnTo>
                      <a:pt x="17" y="17"/>
                    </a:lnTo>
                    <a:lnTo>
                      <a:pt x="21" y="15"/>
                    </a:lnTo>
                    <a:lnTo>
                      <a:pt x="24" y="11"/>
                    </a:lnTo>
                    <a:lnTo>
                      <a:pt x="24" y="6"/>
                    </a:lnTo>
                    <a:lnTo>
                      <a:pt x="23" y="4"/>
                    </a:lnTo>
                    <a:lnTo>
                      <a:pt x="23" y="0"/>
                    </a:lnTo>
                    <a:lnTo>
                      <a:pt x="22" y="1"/>
                    </a:lnTo>
                    <a:lnTo>
                      <a:pt x="21" y="1"/>
                    </a:lnTo>
                    <a:lnTo>
                      <a:pt x="20" y="2"/>
                    </a:lnTo>
                    <a:lnTo>
                      <a:pt x="19" y="3"/>
                    </a:lnTo>
                    <a:lnTo>
                      <a:pt x="17" y="3"/>
                    </a:lnTo>
                    <a:lnTo>
                      <a:pt x="15" y="4"/>
                    </a:lnTo>
                    <a:lnTo>
                      <a:pt x="14" y="3"/>
                    </a:lnTo>
                    <a:lnTo>
                      <a:pt x="10" y="3"/>
                    </a:lnTo>
                    <a:lnTo>
                      <a:pt x="10" y="6"/>
                    </a:lnTo>
                    <a:lnTo>
                      <a:pt x="11" y="8"/>
                    </a:lnTo>
                    <a:lnTo>
                      <a:pt x="12" y="10"/>
                    </a:lnTo>
                    <a:lnTo>
                      <a:pt x="12" y="12"/>
                    </a:lnTo>
                    <a:lnTo>
                      <a:pt x="11" y="14"/>
                    </a:lnTo>
                    <a:lnTo>
                      <a:pt x="12" y="16"/>
                    </a:lnTo>
                    <a:lnTo>
                      <a:pt x="11" y="16"/>
                    </a:lnTo>
                    <a:lnTo>
                      <a:pt x="10" y="15"/>
                    </a:lnTo>
                    <a:lnTo>
                      <a:pt x="9" y="14"/>
                    </a:lnTo>
                    <a:lnTo>
                      <a:pt x="9" y="12"/>
                    </a:lnTo>
                    <a:lnTo>
                      <a:pt x="9" y="10"/>
                    </a:lnTo>
                    <a:lnTo>
                      <a:pt x="8" y="10"/>
                    </a:lnTo>
                    <a:lnTo>
                      <a:pt x="7" y="9"/>
                    </a:lnTo>
                    <a:lnTo>
                      <a:pt x="6" y="9"/>
                    </a:lnTo>
                    <a:lnTo>
                      <a:pt x="4" y="10"/>
                    </a:lnTo>
                    <a:lnTo>
                      <a:pt x="3" y="10"/>
                    </a:lnTo>
                    <a:lnTo>
                      <a:pt x="1" y="11"/>
                    </a:lnTo>
                    <a:lnTo>
                      <a:pt x="0" y="11"/>
                    </a:lnTo>
                    <a:lnTo>
                      <a:pt x="0" y="13"/>
                    </a:lnTo>
                    <a:lnTo>
                      <a:pt x="5" y="14"/>
                    </a:lnTo>
                    <a:lnTo>
                      <a:pt x="6" y="16"/>
                    </a:lnTo>
                    <a:lnTo>
                      <a:pt x="6" y="19"/>
                    </a:lnTo>
                    <a:lnTo>
                      <a:pt x="5" y="20"/>
                    </a:lnTo>
                    <a:lnTo>
                      <a:pt x="5" y="21"/>
                    </a:lnTo>
                    <a:lnTo>
                      <a:pt x="7" y="23"/>
                    </a:lnTo>
                    <a:lnTo>
                      <a:pt x="6" y="23"/>
                    </a:lnTo>
                    <a:lnTo>
                      <a:pt x="4" y="25"/>
                    </a:lnTo>
                    <a:lnTo>
                      <a:pt x="4" y="28"/>
                    </a:lnTo>
                    <a:lnTo>
                      <a:pt x="3" y="29"/>
                    </a:lnTo>
                    <a:lnTo>
                      <a:pt x="4" y="34"/>
                    </a:lnTo>
                    <a:lnTo>
                      <a:pt x="3" y="37"/>
                    </a:lnTo>
                    <a:lnTo>
                      <a:pt x="4" y="40"/>
                    </a:lnTo>
                    <a:lnTo>
                      <a:pt x="6" y="4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45" name="Freeform 898"/>
              <p:cNvSpPr>
                <a:spLocks/>
              </p:cNvSpPr>
              <p:nvPr/>
            </p:nvSpPr>
            <p:spPr bwMode="auto">
              <a:xfrm>
                <a:off x="5186141" y="3835243"/>
                <a:ext cx="265143" cy="441876"/>
              </a:xfrm>
              <a:custGeom>
                <a:avLst/>
                <a:gdLst>
                  <a:gd name="T0" fmla="*/ 1296 w 24"/>
                  <a:gd name="T1" fmla="*/ 8640 h 40"/>
                  <a:gd name="T2" fmla="*/ 1296 w 24"/>
                  <a:gd name="T3" fmla="*/ 8424 h 40"/>
                  <a:gd name="T4" fmla="*/ 1080 w 24"/>
                  <a:gd name="T5" fmla="*/ 8208 h 40"/>
                  <a:gd name="T6" fmla="*/ 1296 w 24"/>
                  <a:gd name="T7" fmla="*/ 7992 h 40"/>
                  <a:gd name="T8" fmla="*/ 2376 w 24"/>
                  <a:gd name="T9" fmla="*/ 7560 h 40"/>
                  <a:gd name="T10" fmla="*/ 2592 w 24"/>
                  <a:gd name="T11" fmla="*/ 6912 h 40"/>
                  <a:gd name="T12" fmla="*/ 2376 w 24"/>
                  <a:gd name="T13" fmla="*/ 5832 h 40"/>
                  <a:gd name="T14" fmla="*/ 2160 w 24"/>
                  <a:gd name="T15" fmla="*/ 5184 h 40"/>
                  <a:gd name="T16" fmla="*/ 2160 w 24"/>
                  <a:gd name="T17" fmla="*/ 4752 h 40"/>
                  <a:gd name="T18" fmla="*/ 2592 w 24"/>
                  <a:gd name="T19" fmla="*/ 4320 h 40"/>
                  <a:gd name="T20" fmla="*/ 2808 w 24"/>
                  <a:gd name="T21" fmla="*/ 4320 h 40"/>
                  <a:gd name="T22" fmla="*/ 3240 w 24"/>
                  <a:gd name="T23" fmla="*/ 4104 h 40"/>
                  <a:gd name="T24" fmla="*/ 3672 w 24"/>
                  <a:gd name="T25" fmla="*/ 3672 h 40"/>
                  <a:gd name="T26" fmla="*/ 4536 w 24"/>
                  <a:gd name="T27" fmla="*/ 3240 h 40"/>
                  <a:gd name="T28" fmla="*/ 5184 w 24"/>
                  <a:gd name="T29" fmla="*/ 2376 h 40"/>
                  <a:gd name="T30" fmla="*/ 5184 w 24"/>
                  <a:gd name="T31" fmla="*/ 1296 h 40"/>
                  <a:gd name="T32" fmla="*/ 4968 w 24"/>
                  <a:gd name="T33" fmla="*/ 864 h 40"/>
                  <a:gd name="T34" fmla="*/ 4968 w 24"/>
                  <a:gd name="T35" fmla="*/ 0 h 40"/>
                  <a:gd name="T36" fmla="*/ 4752 w 24"/>
                  <a:gd name="T37" fmla="*/ 216 h 40"/>
                  <a:gd name="T38" fmla="*/ 4536 w 24"/>
                  <a:gd name="T39" fmla="*/ 216 h 40"/>
                  <a:gd name="T40" fmla="*/ 4320 w 24"/>
                  <a:gd name="T41" fmla="*/ 432 h 40"/>
                  <a:gd name="T42" fmla="*/ 4104 w 24"/>
                  <a:gd name="T43" fmla="*/ 648 h 40"/>
                  <a:gd name="T44" fmla="*/ 3672 w 24"/>
                  <a:gd name="T45" fmla="*/ 648 h 40"/>
                  <a:gd name="T46" fmla="*/ 3240 w 24"/>
                  <a:gd name="T47" fmla="*/ 864 h 40"/>
                  <a:gd name="T48" fmla="*/ 3024 w 24"/>
                  <a:gd name="T49" fmla="*/ 648 h 40"/>
                  <a:gd name="T50" fmla="*/ 2160 w 24"/>
                  <a:gd name="T51" fmla="*/ 648 h 40"/>
                  <a:gd name="T52" fmla="*/ 2160 w 24"/>
                  <a:gd name="T53" fmla="*/ 1296 h 40"/>
                  <a:gd name="T54" fmla="*/ 2376 w 24"/>
                  <a:gd name="T55" fmla="*/ 1728 h 40"/>
                  <a:gd name="T56" fmla="*/ 2592 w 24"/>
                  <a:gd name="T57" fmla="*/ 2160 h 40"/>
                  <a:gd name="T58" fmla="*/ 2592 w 24"/>
                  <a:gd name="T59" fmla="*/ 2592 h 40"/>
                  <a:gd name="T60" fmla="*/ 2376 w 24"/>
                  <a:gd name="T61" fmla="*/ 3024 h 40"/>
                  <a:gd name="T62" fmla="*/ 2592 w 24"/>
                  <a:gd name="T63" fmla="*/ 3456 h 40"/>
                  <a:gd name="T64" fmla="*/ 2376 w 24"/>
                  <a:gd name="T65" fmla="*/ 3456 h 40"/>
                  <a:gd name="T66" fmla="*/ 2160 w 24"/>
                  <a:gd name="T67" fmla="*/ 3240 h 40"/>
                  <a:gd name="T68" fmla="*/ 1944 w 24"/>
                  <a:gd name="T69" fmla="*/ 3024 h 40"/>
                  <a:gd name="T70" fmla="*/ 1944 w 24"/>
                  <a:gd name="T71" fmla="*/ 2592 h 40"/>
                  <a:gd name="T72" fmla="*/ 1944 w 24"/>
                  <a:gd name="T73" fmla="*/ 2160 h 40"/>
                  <a:gd name="T74" fmla="*/ 1728 w 24"/>
                  <a:gd name="T75" fmla="*/ 2160 h 40"/>
                  <a:gd name="T76" fmla="*/ 1512 w 24"/>
                  <a:gd name="T77" fmla="*/ 1944 h 40"/>
                  <a:gd name="T78" fmla="*/ 1296 w 24"/>
                  <a:gd name="T79" fmla="*/ 1944 h 40"/>
                  <a:gd name="T80" fmla="*/ 864 w 24"/>
                  <a:gd name="T81" fmla="*/ 2160 h 40"/>
                  <a:gd name="T82" fmla="*/ 648 w 24"/>
                  <a:gd name="T83" fmla="*/ 2160 h 40"/>
                  <a:gd name="T84" fmla="*/ 216 w 24"/>
                  <a:gd name="T85" fmla="*/ 2376 h 40"/>
                  <a:gd name="T86" fmla="*/ 0 w 24"/>
                  <a:gd name="T87" fmla="*/ 2376 h 40"/>
                  <a:gd name="T88" fmla="*/ 0 w 24"/>
                  <a:gd name="T89" fmla="*/ 2808 h 40"/>
                  <a:gd name="T90" fmla="*/ 1080 w 24"/>
                  <a:gd name="T91" fmla="*/ 3024 h 40"/>
                  <a:gd name="T92" fmla="*/ 1296 w 24"/>
                  <a:gd name="T93" fmla="*/ 3456 h 40"/>
                  <a:gd name="T94" fmla="*/ 1296 w 24"/>
                  <a:gd name="T95" fmla="*/ 4104 h 40"/>
                  <a:gd name="T96" fmla="*/ 1080 w 24"/>
                  <a:gd name="T97" fmla="*/ 4320 h 40"/>
                  <a:gd name="T98" fmla="*/ 1080 w 24"/>
                  <a:gd name="T99" fmla="*/ 4536 h 40"/>
                  <a:gd name="T100" fmla="*/ 1512 w 24"/>
                  <a:gd name="T101" fmla="*/ 4968 h 40"/>
                  <a:gd name="T102" fmla="*/ 1296 w 24"/>
                  <a:gd name="T103" fmla="*/ 4968 h 40"/>
                  <a:gd name="T104" fmla="*/ 864 w 24"/>
                  <a:gd name="T105" fmla="*/ 5400 h 40"/>
                  <a:gd name="T106" fmla="*/ 864 w 24"/>
                  <a:gd name="T107" fmla="*/ 6048 h 40"/>
                  <a:gd name="T108" fmla="*/ 648 w 24"/>
                  <a:gd name="T109" fmla="*/ 6264 h 40"/>
                  <a:gd name="T110" fmla="*/ 864 w 24"/>
                  <a:gd name="T111" fmla="*/ 7344 h 40"/>
                  <a:gd name="T112" fmla="*/ 648 w 24"/>
                  <a:gd name="T113" fmla="*/ 7992 h 40"/>
                  <a:gd name="T114" fmla="*/ 864 w 24"/>
                  <a:gd name="T115" fmla="*/ 8640 h 40"/>
                  <a:gd name="T116" fmla="*/ 1296 w 24"/>
                  <a:gd name="T117" fmla="*/ 8640 h 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
                  <a:gd name="T178" fmla="*/ 0 h 40"/>
                  <a:gd name="T179" fmla="*/ 24 w 24"/>
                  <a:gd name="T180" fmla="*/ 40 h 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 h="40">
                    <a:moveTo>
                      <a:pt x="6" y="40"/>
                    </a:moveTo>
                    <a:lnTo>
                      <a:pt x="6" y="39"/>
                    </a:lnTo>
                    <a:lnTo>
                      <a:pt x="5" y="38"/>
                    </a:lnTo>
                    <a:lnTo>
                      <a:pt x="6" y="37"/>
                    </a:lnTo>
                    <a:lnTo>
                      <a:pt x="11" y="35"/>
                    </a:lnTo>
                    <a:lnTo>
                      <a:pt x="12" y="32"/>
                    </a:lnTo>
                    <a:lnTo>
                      <a:pt x="11" y="27"/>
                    </a:lnTo>
                    <a:lnTo>
                      <a:pt x="10" y="24"/>
                    </a:lnTo>
                    <a:lnTo>
                      <a:pt x="10" y="22"/>
                    </a:lnTo>
                    <a:lnTo>
                      <a:pt x="12" y="20"/>
                    </a:lnTo>
                    <a:lnTo>
                      <a:pt x="13" y="20"/>
                    </a:lnTo>
                    <a:lnTo>
                      <a:pt x="15" y="19"/>
                    </a:lnTo>
                    <a:lnTo>
                      <a:pt x="17" y="17"/>
                    </a:lnTo>
                    <a:lnTo>
                      <a:pt x="21" y="15"/>
                    </a:lnTo>
                    <a:lnTo>
                      <a:pt x="24" y="11"/>
                    </a:lnTo>
                    <a:lnTo>
                      <a:pt x="24" y="6"/>
                    </a:lnTo>
                    <a:lnTo>
                      <a:pt x="23" y="4"/>
                    </a:lnTo>
                    <a:lnTo>
                      <a:pt x="23" y="0"/>
                    </a:lnTo>
                    <a:lnTo>
                      <a:pt x="22" y="1"/>
                    </a:lnTo>
                    <a:lnTo>
                      <a:pt x="21" y="1"/>
                    </a:lnTo>
                    <a:lnTo>
                      <a:pt x="20" y="2"/>
                    </a:lnTo>
                    <a:lnTo>
                      <a:pt x="19" y="3"/>
                    </a:lnTo>
                    <a:lnTo>
                      <a:pt x="17" y="3"/>
                    </a:lnTo>
                    <a:lnTo>
                      <a:pt x="15" y="4"/>
                    </a:lnTo>
                    <a:lnTo>
                      <a:pt x="14" y="3"/>
                    </a:lnTo>
                    <a:lnTo>
                      <a:pt x="10" y="3"/>
                    </a:lnTo>
                    <a:lnTo>
                      <a:pt x="10" y="6"/>
                    </a:lnTo>
                    <a:lnTo>
                      <a:pt x="11" y="8"/>
                    </a:lnTo>
                    <a:lnTo>
                      <a:pt x="12" y="10"/>
                    </a:lnTo>
                    <a:lnTo>
                      <a:pt x="12" y="12"/>
                    </a:lnTo>
                    <a:lnTo>
                      <a:pt x="11" y="14"/>
                    </a:lnTo>
                    <a:lnTo>
                      <a:pt x="12" y="16"/>
                    </a:lnTo>
                    <a:lnTo>
                      <a:pt x="11" y="16"/>
                    </a:lnTo>
                    <a:lnTo>
                      <a:pt x="10" y="15"/>
                    </a:lnTo>
                    <a:lnTo>
                      <a:pt x="9" y="14"/>
                    </a:lnTo>
                    <a:lnTo>
                      <a:pt x="9" y="12"/>
                    </a:lnTo>
                    <a:lnTo>
                      <a:pt x="9" y="10"/>
                    </a:lnTo>
                    <a:lnTo>
                      <a:pt x="8" y="10"/>
                    </a:lnTo>
                    <a:lnTo>
                      <a:pt x="7" y="9"/>
                    </a:lnTo>
                    <a:lnTo>
                      <a:pt x="6" y="9"/>
                    </a:lnTo>
                    <a:lnTo>
                      <a:pt x="4" y="10"/>
                    </a:lnTo>
                    <a:lnTo>
                      <a:pt x="3" y="10"/>
                    </a:lnTo>
                    <a:lnTo>
                      <a:pt x="1" y="11"/>
                    </a:lnTo>
                    <a:lnTo>
                      <a:pt x="0" y="11"/>
                    </a:lnTo>
                    <a:lnTo>
                      <a:pt x="0" y="13"/>
                    </a:lnTo>
                    <a:lnTo>
                      <a:pt x="5" y="14"/>
                    </a:lnTo>
                    <a:lnTo>
                      <a:pt x="6" y="16"/>
                    </a:lnTo>
                    <a:lnTo>
                      <a:pt x="6" y="19"/>
                    </a:lnTo>
                    <a:lnTo>
                      <a:pt x="5" y="20"/>
                    </a:lnTo>
                    <a:lnTo>
                      <a:pt x="5" y="21"/>
                    </a:lnTo>
                    <a:lnTo>
                      <a:pt x="7" y="23"/>
                    </a:lnTo>
                    <a:lnTo>
                      <a:pt x="6" y="23"/>
                    </a:lnTo>
                    <a:lnTo>
                      <a:pt x="4" y="25"/>
                    </a:lnTo>
                    <a:lnTo>
                      <a:pt x="4" y="28"/>
                    </a:lnTo>
                    <a:lnTo>
                      <a:pt x="3" y="29"/>
                    </a:lnTo>
                    <a:lnTo>
                      <a:pt x="4" y="34"/>
                    </a:lnTo>
                    <a:lnTo>
                      <a:pt x="3" y="37"/>
                    </a:lnTo>
                    <a:lnTo>
                      <a:pt x="4" y="40"/>
                    </a:lnTo>
                    <a:lnTo>
                      <a:pt x="6" y="4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46" name="Freeform 899"/>
              <p:cNvSpPr>
                <a:spLocks/>
              </p:cNvSpPr>
              <p:nvPr/>
            </p:nvSpPr>
            <p:spPr bwMode="auto">
              <a:xfrm>
                <a:off x="5274522" y="3448602"/>
                <a:ext cx="209905" cy="231985"/>
              </a:xfrm>
              <a:custGeom>
                <a:avLst/>
                <a:gdLst>
                  <a:gd name="T0" fmla="*/ 2808 w 19"/>
                  <a:gd name="T1" fmla="*/ 4536 h 21"/>
                  <a:gd name="T2" fmla="*/ 3024 w 19"/>
                  <a:gd name="T3" fmla="*/ 4104 h 21"/>
                  <a:gd name="T4" fmla="*/ 3024 w 19"/>
                  <a:gd name="T5" fmla="*/ 3672 h 21"/>
                  <a:gd name="T6" fmla="*/ 3456 w 19"/>
                  <a:gd name="T7" fmla="*/ 3672 h 21"/>
                  <a:gd name="T8" fmla="*/ 3456 w 19"/>
                  <a:gd name="T9" fmla="*/ 3456 h 21"/>
                  <a:gd name="T10" fmla="*/ 3672 w 19"/>
                  <a:gd name="T11" fmla="*/ 3240 h 21"/>
                  <a:gd name="T12" fmla="*/ 3888 w 19"/>
                  <a:gd name="T13" fmla="*/ 3024 h 21"/>
                  <a:gd name="T14" fmla="*/ 3672 w 19"/>
                  <a:gd name="T15" fmla="*/ 2808 h 21"/>
                  <a:gd name="T16" fmla="*/ 3672 w 19"/>
                  <a:gd name="T17" fmla="*/ 648 h 21"/>
                  <a:gd name="T18" fmla="*/ 4104 w 19"/>
                  <a:gd name="T19" fmla="*/ 432 h 21"/>
                  <a:gd name="T20" fmla="*/ 3240 w 19"/>
                  <a:gd name="T21" fmla="*/ 216 h 21"/>
                  <a:gd name="T22" fmla="*/ 2592 w 19"/>
                  <a:gd name="T23" fmla="*/ 648 h 21"/>
                  <a:gd name="T24" fmla="*/ 2160 w 19"/>
                  <a:gd name="T25" fmla="*/ 432 h 21"/>
                  <a:gd name="T26" fmla="*/ 1296 w 19"/>
                  <a:gd name="T27" fmla="*/ 216 h 21"/>
                  <a:gd name="T28" fmla="*/ 1080 w 19"/>
                  <a:gd name="T29" fmla="*/ 0 h 21"/>
                  <a:gd name="T30" fmla="*/ 0 w 19"/>
                  <a:gd name="T31" fmla="*/ 216 h 21"/>
                  <a:gd name="T32" fmla="*/ 216 w 19"/>
                  <a:gd name="T33" fmla="*/ 432 h 21"/>
                  <a:gd name="T34" fmla="*/ 648 w 19"/>
                  <a:gd name="T35" fmla="*/ 1296 h 21"/>
                  <a:gd name="T36" fmla="*/ 648 w 19"/>
                  <a:gd name="T37" fmla="*/ 1728 h 21"/>
                  <a:gd name="T38" fmla="*/ 216 w 19"/>
                  <a:gd name="T39" fmla="*/ 1944 h 21"/>
                  <a:gd name="T40" fmla="*/ 0 w 19"/>
                  <a:gd name="T41" fmla="*/ 2808 h 21"/>
                  <a:gd name="T42" fmla="*/ 864 w 19"/>
                  <a:gd name="T43" fmla="*/ 3240 h 21"/>
                  <a:gd name="T44" fmla="*/ 1944 w 19"/>
                  <a:gd name="T45" fmla="*/ 3672 h 21"/>
                  <a:gd name="T46" fmla="*/ 1944 w 19"/>
                  <a:gd name="T47" fmla="*/ 3888 h 21"/>
                  <a:gd name="T48" fmla="*/ 1944 w 19"/>
                  <a:gd name="T49" fmla="*/ 4104 h 21"/>
                  <a:gd name="T50" fmla="*/ 2808 w 19"/>
                  <a:gd name="T51" fmla="*/ 4536 h 2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21"/>
                  <a:gd name="T80" fmla="*/ 19 w 19"/>
                  <a:gd name="T81" fmla="*/ 21 h 2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21">
                    <a:moveTo>
                      <a:pt x="13" y="21"/>
                    </a:moveTo>
                    <a:lnTo>
                      <a:pt x="14" y="19"/>
                    </a:lnTo>
                    <a:lnTo>
                      <a:pt x="14" y="17"/>
                    </a:lnTo>
                    <a:lnTo>
                      <a:pt x="16" y="17"/>
                    </a:lnTo>
                    <a:lnTo>
                      <a:pt x="16" y="16"/>
                    </a:lnTo>
                    <a:lnTo>
                      <a:pt x="17" y="15"/>
                    </a:lnTo>
                    <a:lnTo>
                      <a:pt x="18" y="14"/>
                    </a:lnTo>
                    <a:lnTo>
                      <a:pt x="17" y="13"/>
                    </a:lnTo>
                    <a:lnTo>
                      <a:pt x="17" y="3"/>
                    </a:lnTo>
                    <a:lnTo>
                      <a:pt x="19" y="2"/>
                    </a:lnTo>
                    <a:lnTo>
                      <a:pt x="15" y="1"/>
                    </a:lnTo>
                    <a:lnTo>
                      <a:pt x="12" y="3"/>
                    </a:lnTo>
                    <a:lnTo>
                      <a:pt x="10" y="2"/>
                    </a:lnTo>
                    <a:lnTo>
                      <a:pt x="6" y="1"/>
                    </a:lnTo>
                    <a:lnTo>
                      <a:pt x="5" y="0"/>
                    </a:lnTo>
                    <a:lnTo>
                      <a:pt x="0" y="1"/>
                    </a:lnTo>
                    <a:lnTo>
                      <a:pt x="1" y="2"/>
                    </a:lnTo>
                    <a:lnTo>
                      <a:pt x="3" y="6"/>
                    </a:lnTo>
                    <a:lnTo>
                      <a:pt x="3" y="8"/>
                    </a:lnTo>
                    <a:lnTo>
                      <a:pt x="1" y="9"/>
                    </a:lnTo>
                    <a:lnTo>
                      <a:pt x="0" y="13"/>
                    </a:lnTo>
                    <a:lnTo>
                      <a:pt x="4" y="15"/>
                    </a:lnTo>
                    <a:lnTo>
                      <a:pt x="9" y="17"/>
                    </a:lnTo>
                    <a:lnTo>
                      <a:pt x="9" y="18"/>
                    </a:lnTo>
                    <a:lnTo>
                      <a:pt x="9" y="19"/>
                    </a:lnTo>
                    <a:lnTo>
                      <a:pt x="13" y="2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47" name="Freeform 900"/>
              <p:cNvSpPr>
                <a:spLocks/>
              </p:cNvSpPr>
              <p:nvPr/>
            </p:nvSpPr>
            <p:spPr bwMode="auto">
              <a:xfrm>
                <a:off x="5274522" y="3448602"/>
                <a:ext cx="209905" cy="231985"/>
              </a:xfrm>
              <a:custGeom>
                <a:avLst/>
                <a:gdLst>
                  <a:gd name="T0" fmla="*/ 2808 w 19"/>
                  <a:gd name="T1" fmla="*/ 4536 h 21"/>
                  <a:gd name="T2" fmla="*/ 3024 w 19"/>
                  <a:gd name="T3" fmla="*/ 4104 h 21"/>
                  <a:gd name="T4" fmla="*/ 3024 w 19"/>
                  <a:gd name="T5" fmla="*/ 3672 h 21"/>
                  <a:gd name="T6" fmla="*/ 3456 w 19"/>
                  <a:gd name="T7" fmla="*/ 3672 h 21"/>
                  <a:gd name="T8" fmla="*/ 3456 w 19"/>
                  <a:gd name="T9" fmla="*/ 3456 h 21"/>
                  <a:gd name="T10" fmla="*/ 3672 w 19"/>
                  <a:gd name="T11" fmla="*/ 3240 h 21"/>
                  <a:gd name="T12" fmla="*/ 3888 w 19"/>
                  <a:gd name="T13" fmla="*/ 3024 h 21"/>
                  <a:gd name="T14" fmla="*/ 3672 w 19"/>
                  <a:gd name="T15" fmla="*/ 2808 h 21"/>
                  <a:gd name="T16" fmla="*/ 3672 w 19"/>
                  <a:gd name="T17" fmla="*/ 648 h 21"/>
                  <a:gd name="T18" fmla="*/ 4104 w 19"/>
                  <a:gd name="T19" fmla="*/ 432 h 21"/>
                  <a:gd name="T20" fmla="*/ 3240 w 19"/>
                  <a:gd name="T21" fmla="*/ 216 h 21"/>
                  <a:gd name="T22" fmla="*/ 2592 w 19"/>
                  <a:gd name="T23" fmla="*/ 648 h 21"/>
                  <a:gd name="T24" fmla="*/ 2160 w 19"/>
                  <a:gd name="T25" fmla="*/ 432 h 21"/>
                  <a:gd name="T26" fmla="*/ 1296 w 19"/>
                  <a:gd name="T27" fmla="*/ 216 h 21"/>
                  <a:gd name="T28" fmla="*/ 1080 w 19"/>
                  <a:gd name="T29" fmla="*/ 0 h 21"/>
                  <a:gd name="T30" fmla="*/ 0 w 19"/>
                  <a:gd name="T31" fmla="*/ 216 h 21"/>
                  <a:gd name="T32" fmla="*/ 216 w 19"/>
                  <a:gd name="T33" fmla="*/ 432 h 21"/>
                  <a:gd name="T34" fmla="*/ 648 w 19"/>
                  <a:gd name="T35" fmla="*/ 1296 h 21"/>
                  <a:gd name="T36" fmla="*/ 648 w 19"/>
                  <a:gd name="T37" fmla="*/ 1728 h 21"/>
                  <a:gd name="T38" fmla="*/ 216 w 19"/>
                  <a:gd name="T39" fmla="*/ 1944 h 21"/>
                  <a:gd name="T40" fmla="*/ 0 w 19"/>
                  <a:gd name="T41" fmla="*/ 2808 h 21"/>
                  <a:gd name="T42" fmla="*/ 864 w 19"/>
                  <a:gd name="T43" fmla="*/ 3240 h 21"/>
                  <a:gd name="T44" fmla="*/ 1944 w 19"/>
                  <a:gd name="T45" fmla="*/ 3672 h 21"/>
                  <a:gd name="T46" fmla="*/ 1944 w 19"/>
                  <a:gd name="T47" fmla="*/ 3888 h 21"/>
                  <a:gd name="T48" fmla="*/ 1944 w 19"/>
                  <a:gd name="T49" fmla="*/ 4104 h 21"/>
                  <a:gd name="T50" fmla="*/ 2808 w 19"/>
                  <a:gd name="T51" fmla="*/ 4536 h 2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21"/>
                  <a:gd name="T80" fmla="*/ 19 w 19"/>
                  <a:gd name="T81" fmla="*/ 21 h 2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21">
                    <a:moveTo>
                      <a:pt x="13" y="21"/>
                    </a:moveTo>
                    <a:lnTo>
                      <a:pt x="14" y="19"/>
                    </a:lnTo>
                    <a:lnTo>
                      <a:pt x="14" y="17"/>
                    </a:lnTo>
                    <a:lnTo>
                      <a:pt x="16" y="17"/>
                    </a:lnTo>
                    <a:lnTo>
                      <a:pt x="16" y="16"/>
                    </a:lnTo>
                    <a:lnTo>
                      <a:pt x="17" y="15"/>
                    </a:lnTo>
                    <a:lnTo>
                      <a:pt x="18" y="14"/>
                    </a:lnTo>
                    <a:lnTo>
                      <a:pt x="17" y="13"/>
                    </a:lnTo>
                    <a:lnTo>
                      <a:pt x="17" y="3"/>
                    </a:lnTo>
                    <a:lnTo>
                      <a:pt x="19" y="2"/>
                    </a:lnTo>
                    <a:lnTo>
                      <a:pt x="15" y="1"/>
                    </a:lnTo>
                    <a:lnTo>
                      <a:pt x="12" y="3"/>
                    </a:lnTo>
                    <a:lnTo>
                      <a:pt x="10" y="2"/>
                    </a:lnTo>
                    <a:lnTo>
                      <a:pt x="6" y="1"/>
                    </a:lnTo>
                    <a:lnTo>
                      <a:pt x="5" y="0"/>
                    </a:lnTo>
                    <a:lnTo>
                      <a:pt x="0" y="1"/>
                    </a:lnTo>
                    <a:lnTo>
                      <a:pt x="1" y="2"/>
                    </a:lnTo>
                    <a:lnTo>
                      <a:pt x="3" y="6"/>
                    </a:lnTo>
                    <a:lnTo>
                      <a:pt x="3" y="8"/>
                    </a:lnTo>
                    <a:lnTo>
                      <a:pt x="1" y="9"/>
                    </a:lnTo>
                    <a:lnTo>
                      <a:pt x="0" y="13"/>
                    </a:lnTo>
                    <a:lnTo>
                      <a:pt x="4" y="15"/>
                    </a:lnTo>
                    <a:lnTo>
                      <a:pt x="9" y="17"/>
                    </a:lnTo>
                    <a:lnTo>
                      <a:pt x="9" y="18"/>
                    </a:lnTo>
                    <a:lnTo>
                      <a:pt x="9" y="19"/>
                    </a:lnTo>
                    <a:lnTo>
                      <a:pt x="13" y="2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48" name="Freeform 901"/>
              <p:cNvSpPr>
                <a:spLocks/>
              </p:cNvSpPr>
              <p:nvPr/>
            </p:nvSpPr>
            <p:spPr bwMode="auto">
              <a:xfrm>
                <a:off x="5473379" y="3238711"/>
                <a:ext cx="44190" cy="55235"/>
              </a:xfrm>
              <a:custGeom>
                <a:avLst/>
                <a:gdLst>
                  <a:gd name="T0" fmla="*/ 216 w 4"/>
                  <a:gd name="T1" fmla="*/ 432 h 5"/>
                  <a:gd name="T2" fmla="*/ 0 w 4"/>
                  <a:gd name="T3" fmla="*/ 864 h 5"/>
                  <a:gd name="T4" fmla="*/ 216 w 4"/>
                  <a:gd name="T5" fmla="*/ 1080 h 5"/>
                  <a:gd name="T6" fmla="*/ 648 w 4"/>
                  <a:gd name="T7" fmla="*/ 1080 h 5"/>
                  <a:gd name="T8" fmla="*/ 864 w 4"/>
                  <a:gd name="T9" fmla="*/ 864 h 5"/>
                  <a:gd name="T10" fmla="*/ 648 w 4"/>
                  <a:gd name="T11" fmla="*/ 648 h 5"/>
                  <a:gd name="T12" fmla="*/ 864 w 4"/>
                  <a:gd name="T13" fmla="*/ 432 h 5"/>
                  <a:gd name="T14" fmla="*/ 864 w 4"/>
                  <a:gd name="T15" fmla="*/ 216 h 5"/>
                  <a:gd name="T16" fmla="*/ 648 w 4"/>
                  <a:gd name="T17" fmla="*/ 0 h 5"/>
                  <a:gd name="T18" fmla="*/ 432 w 4"/>
                  <a:gd name="T19" fmla="*/ 0 h 5"/>
                  <a:gd name="T20" fmla="*/ 432 w 4"/>
                  <a:gd name="T21" fmla="*/ 432 h 5"/>
                  <a:gd name="T22" fmla="*/ 216 w 4"/>
                  <a:gd name="T23" fmla="*/ 43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1" y="2"/>
                    </a:moveTo>
                    <a:lnTo>
                      <a:pt x="0" y="4"/>
                    </a:lnTo>
                    <a:lnTo>
                      <a:pt x="1" y="5"/>
                    </a:lnTo>
                    <a:lnTo>
                      <a:pt x="3" y="5"/>
                    </a:lnTo>
                    <a:lnTo>
                      <a:pt x="4" y="4"/>
                    </a:lnTo>
                    <a:lnTo>
                      <a:pt x="3" y="3"/>
                    </a:lnTo>
                    <a:lnTo>
                      <a:pt x="4" y="2"/>
                    </a:lnTo>
                    <a:lnTo>
                      <a:pt x="4" y="1"/>
                    </a:lnTo>
                    <a:lnTo>
                      <a:pt x="3" y="0"/>
                    </a:lnTo>
                    <a:lnTo>
                      <a:pt x="2" y="0"/>
                    </a:lnTo>
                    <a:lnTo>
                      <a:pt x="2" y="2"/>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49" name="Freeform 902"/>
              <p:cNvSpPr>
                <a:spLocks/>
              </p:cNvSpPr>
              <p:nvPr/>
            </p:nvSpPr>
            <p:spPr bwMode="auto">
              <a:xfrm>
                <a:off x="5473379" y="3238711"/>
                <a:ext cx="44190" cy="55235"/>
              </a:xfrm>
              <a:custGeom>
                <a:avLst/>
                <a:gdLst>
                  <a:gd name="T0" fmla="*/ 216 w 4"/>
                  <a:gd name="T1" fmla="*/ 432 h 5"/>
                  <a:gd name="T2" fmla="*/ 0 w 4"/>
                  <a:gd name="T3" fmla="*/ 864 h 5"/>
                  <a:gd name="T4" fmla="*/ 216 w 4"/>
                  <a:gd name="T5" fmla="*/ 1080 h 5"/>
                  <a:gd name="T6" fmla="*/ 648 w 4"/>
                  <a:gd name="T7" fmla="*/ 1080 h 5"/>
                  <a:gd name="T8" fmla="*/ 864 w 4"/>
                  <a:gd name="T9" fmla="*/ 864 h 5"/>
                  <a:gd name="T10" fmla="*/ 648 w 4"/>
                  <a:gd name="T11" fmla="*/ 648 h 5"/>
                  <a:gd name="T12" fmla="*/ 864 w 4"/>
                  <a:gd name="T13" fmla="*/ 432 h 5"/>
                  <a:gd name="T14" fmla="*/ 864 w 4"/>
                  <a:gd name="T15" fmla="*/ 216 h 5"/>
                  <a:gd name="T16" fmla="*/ 648 w 4"/>
                  <a:gd name="T17" fmla="*/ 0 h 5"/>
                  <a:gd name="T18" fmla="*/ 432 w 4"/>
                  <a:gd name="T19" fmla="*/ 0 h 5"/>
                  <a:gd name="T20" fmla="*/ 432 w 4"/>
                  <a:gd name="T21" fmla="*/ 432 h 5"/>
                  <a:gd name="T22" fmla="*/ 216 w 4"/>
                  <a:gd name="T23" fmla="*/ 43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1" y="2"/>
                    </a:moveTo>
                    <a:lnTo>
                      <a:pt x="0" y="4"/>
                    </a:lnTo>
                    <a:lnTo>
                      <a:pt x="1" y="5"/>
                    </a:lnTo>
                    <a:lnTo>
                      <a:pt x="3" y="5"/>
                    </a:lnTo>
                    <a:lnTo>
                      <a:pt x="4" y="4"/>
                    </a:lnTo>
                    <a:lnTo>
                      <a:pt x="3" y="3"/>
                    </a:lnTo>
                    <a:lnTo>
                      <a:pt x="4" y="2"/>
                    </a:lnTo>
                    <a:lnTo>
                      <a:pt x="4" y="1"/>
                    </a:lnTo>
                    <a:lnTo>
                      <a:pt x="3" y="0"/>
                    </a:lnTo>
                    <a:lnTo>
                      <a:pt x="2" y="0"/>
                    </a:lnTo>
                    <a:lnTo>
                      <a:pt x="2" y="2"/>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50" name="Freeform 903"/>
              <p:cNvSpPr>
                <a:spLocks/>
              </p:cNvSpPr>
              <p:nvPr/>
            </p:nvSpPr>
            <p:spPr bwMode="auto">
              <a:xfrm>
                <a:off x="5053570" y="2730553"/>
                <a:ext cx="265143" cy="276173"/>
              </a:xfrm>
              <a:custGeom>
                <a:avLst/>
                <a:gdLst>
                  <a:gd name="T0" fmla="*/ 216 w 24"/>
                  <a:gd name="T1" fmla="*/ 216 h 25"/>
                  <a:gd name="T2" fmla="*/ 432 w 24"/>
                  <a:gd name="T3" fmla="*/ 0 h 25"/>
                  <a:gd name="T4" fmla="*/ 864 w 24"/>
                  <a:gd name="T5" fmla="*/ 216 h 25"/>
                  <a:gd name="T6" fmla="*/ 1296 w 24"/>
                  <a:gd name="T7" fmla="*/ 216 h 25"/>
                  <a:gd name="T8" fmla="*/ 1944 w 24"/>
                  <a:gd name="T9" fmla="*/ 432 h 25"/>
                  <a:gd name="T10" fmla="*/ 2160 w 24"/>
                  <a:gd name="T11" fmla="*/ 432 h 25"/>
                  <a:gd name="T12" fmla="*/ 2376 w 24"/>
                  <a:gd name="T13" fmla="*/ 216 h 25"/>
                  <a:gd name="T14" fmla="*/ 2592 w 24"/>
                  <a:gd name="T15" fmla="*/ 216 h 25"/>
                  <a:gd name="T16" fmla="*/ 2808 w 24"/>
                  <a:gd name="T17" fmla="*/ 0 h 25"/>
                  <a:gd name="T18" fmla="*/ 3024 w 24"/>
                  <a:gd name="T19" fmla="*/ 0 h 25"/>
                  <a:gd name="T20" fmla="*/ 3456 w 24"/>
                  <a:gd name="T21" fmla="*/ 216 h 25"/>
                  <a:gd name="T22" fmla="*/ 3456 w 24"/>
                  <a:gd name="T23" fmla="*/ 216 h 25"/>
                  <a:gd name="T24" fmla="*/ 3672 w 24"/>
                  <a:gd name="T25" fmla="*/ 216 h 25"/>
                  <a:gd name="T26" fmla="*/ 3672 w 24"/>
                  <a:gd name="T27" fmla="*/ 216 h 25"/>
                  <a:gd name="T28" fmla="*/ 3672 w 24"/>
                  <a:gd name="T29" fmla="*/ 216 h 25"/>
                  <a:gd name="T30" fmla="*/ 3888 w 24"/>
                  <a:gd name="T31" fmla="*/ 216 h 25"/>
                  <a:gd name="T32" fmla="*/ 4536 w 24"/>
                  <a:gd name="T33" fmla="*/ 216 h 25"/>
                  <a:gd name="T34" fmla="*/ 4536 w 24"/>
                  <a:gd name="T35" fmla="*/ 432 h 25"/>
                  <a:gd name="T36" fmla="*/ 4752 w 24"/>
                  <a:gd name="T37" fmla="*/ 648 h 25"/>
                  <a:gd name="T38" fmla="*/ 4752 w 24"/>
                  <a:gd name="T39" fmla="*/ 1080 h 25"/>
                  <a:gd name="T40" fmla="*/ 4536 w 24"/>
                  <a:gd name="T41" fmla="*/ 1728 h 25"/>
                  <a:gd name="T42" fmla="*/ 4536 w 24"/>
                  <a:gd name="T43" fmla="*/ 1944 h 25"/>
                  <a:gd name="T44" fmla="*/ 4320 w 24"/>
                  <a:gd name="T45" fmla="*/ 2160 h 25"/>
                  <a:gd name="T46" fmla="*/ 4104 w 24"/>
                  <a:gd name="T47" fmla="*/ 1728 h 25"/>
                  <a:gd name="T48" fmla="*/ 3888 w 24"/>
                  <a:gd name="T49" fmla="*/ 1296 h 25"/>
                  <a:gd name="T50" fmla="*/ 3888 w 24"/>
                  <a:gd name="T51" fmla="*/ 864 h 25"/>
                  <a:gd name="T52" fmla="*/ 3672 w 24"/>
                  <a:gd name="T53" fmla="*/ 864 h 25"/>
                  <a:gd name="T54" fmla="*/ 3672 w 24"/>
                  <a:gd name="T55" fmla="*/ 864 h 25"/>
                  <a:gd name="T56" fmla="*/ 3672 w 24"/>
                  <a:gd name="T57" fmla="*/ 1080 h 25"/>
                  <a:gd name="T58" fmla="*/ 3672 w 24"/>
                  <a:gd name="T59" fmla="*/ 1512 h 25"/>
                  <a:gd name="T60" fmla="*/ 4104 w 24"/>
                  <a:gd name="T61" fmla="*/ 1944 h 25"/>
                  <a:gd name="T62" fmla="*/ 4104 w 24"/>
                  <a:gd name="T63" fmla="*/ 2160 h 25"/>
                  <a:gd name="T64" fmla="*/ 4536 w 24"/>
                  <a:gd name="T65" fmla="*/ 2808 h 25"/>
                  <a:gd name="T66" fmla="*/ 4752 w 24"/>
                  <a:gd name="T67" fmla="*/ 3240 h 25"/>
                  <a:gd name="T68" fmla="*/ 4968 w 24"/>
                  <a:gd name="T69" fmla="*/ 4104 h 25"/>
                  <a:gd name="T70" fmla="*/ 5184 w 24"/>
                  <a:gd name="T71" fmla="*/ 4752 h 25"/>
                  <a:gd name="T72" fmla="*/ 4752 w 24"/>
                  <a:gd name="T73" fmla="*/ 4968 h 25"/>
                  <a:gd name="T74" fmla="*/ 4320 w 24"/>
                  <a:gd name="T75" fmla="*/ 5184 h 25"/>
                  <a:gd name="T76" fmla="*/ 4320 w 24"/>
                  <a:gd name="T77" fmla="*/ 5400 h 25"/>
                  <a:gd name="T78" fmla="*/ 4104 w 24"/>
                  <a:gd name="T79" fmla="*/ 5400 h 25"/>
                  <a:gd name="T80" fmla="*/ 3888 w 24"/>
                  <a:gd name="T81" fmla="*/ 5184 h 25"/>
                  <a:gd name="T82" fmla="*/ 1512 w 24"/>
                  <a:gd name="T83" fmla="*/ 5184 h 25"/>
                  <a:gd name="T84" fmla="*/ 216 w 24"/>
                  <a:gd name="T85" fmla="*/ 5184 h 25"/>
                  <a:gd name="T86" fmla="*/ 216 w 24"/>
                  <a:gd name="T87" fmla="*/ 3888 h 25"/>
                  <a:gd name="T88" fmla="*/ 216 w 24"/>
                  <a:gd name="T89" fmla="*/ 1728 h 25"/>
                  <a:gd name="T90" fmla="*/ 0 w 24"/>
                  <a:gd name="T91" fmla="*/ 648 h 25"/>
                  <a:gd name="T92" fmla="*/ 216 w 24"/>
                  <a:gd name="T93" fmla="*/ 648 h 25"/>
                  <a:gd name="T94" fmla="*/ 216 w 24"/>
                  <a:gd name="T95" fmla="*/ 216 h 2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
                  <a:gd name="T145" fmla="*/ 0 h 25"/>
                  <a:gd name="T146" fmla="*/ 24 w 24"/>
                  <a:gd name="T147" fmla="*/ 25 h 2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 h="25">
                    <a:moveTo>
                      <a:pt x="1" y="1"/>
                    </a:moveTo>
                    <a:lnTo>
                      <a:pt x="2" y="0"/>
                    </a:lnTo>
                    <a:lnTo>
                      <a:pt x="4" y="1"/>
                    </a:lnTo>
                    <a:lnTo>
                      <a:pt x="6" y="1"/>
                    </a:lnTo>
                    <a:lnTo>
                      <a:pt x="9" y="2"/>
                    </a:lnTo>
                    <a:lnTo>
                      <a:pt x="10" y="2"/>
                    </a:lnTo>
                    <a:lnTo>
                      <a:pt x="11" y="1"/>
                    </a:lnTo>
                    <a:lnTo>
                      <a:pt x="12" y="1"/>
                    </a:lnTo>
                    <a:lnTo>
                      <a:pt x="13" y="0"/>
                    </a:lnTo>
                    <a:lnTo>
                      <a:pt x="14" y="0"/>
                    </a:lnTo>
                    <a:lnTo>
                      <a:pt x="16" y="1"/>
                    </a:lnTo>
                    <a:lnTo>
                      <a:pt x="17" y="1"/>
                    </a:lnTo>
                    <a:lnTo>
                      <a:pt x="18" y="1"/>
                    </a:lnTo>
                    <a:lnTo>
                      <a:pt x="21" y="1"/>
                    </a:lnTo>
                    <a:lnTo>
                      <a:pt x="21" y="2"/>
                    </a:lnTo>
                    <a:lnTo>
                      <a:pt x="22" y="3"/>
                    </a:lnTo>
                    <a:lnTo>
                      <a:pt x="22" y="5"/>
                    </a:lnTo>
                    <a:lnTo>
                      <a:pt x="21" y="8"/>
                    </a:lnTo>
                    <a:lnTo>
                      <a:pt x="21" y="9"/>
                    </a:lnTo>
                    <a:lnTo>
                      <a:pt x="20" y="10"/>
                    </a:lnTo>
                    <a:lnTo>
                      <a:pt x="19" y="8"/>
                    </a:lnTo>
                    <a:lnTo>
                      <a:pt x="18" y="6"/>
                    </a:lnTo>
                    <a:lnTo>
                      <a:pt x="18" y="4"/>
                    </a:lnTo>
                    <a:lnTo>
                      <a:pt x="17" y="4"/>
                    </a:lnTo>
                    <a:lnTo>
                      <a:pt x="17" y="5"/>
                    </a:lnTo>
                    <a:lnTo>
                      <a:pt x="17" y="7"/>
                    </a:lnTo>
                    <a:lnTo>
                      <a:pt x="19" y="9"/>
                    </a:lnTo>
                    <a:lnTo>
                      <a:pt x="19" y="10"/>
                    </a:lnTo>
                    <a:lnTo>
                      <a:pt x="21" y="13"/>
                    </a:lnTo>
                    <a:lnTo>
                      <a:pt x="22" y="15"/>
                    </a:lnTo>
                    <a:lnTo>
                      <a:pt x="23" y="19"/>
                    </a:lnTo>
                    <a:lnTo>
                      <a:pt x="24" y="22"/>
                    </a:lnTo>
                    <a:lnTo>
                      <a:pt x="22" y="23"/>
                    </a:lnTo>
                    <a:lnTo>
                      <a:pt x="20" y="24"/>
                    </a:lnTo>
                    <a:lnTo>
                      <a:pt x="20" y="25"/>
                    </a:lnTo>
                    <a:lnTo>
                      <a:pt x="19" y="25"/>
                    </a:lnTo>
                    <a:lnTo>
                      <a:pt x="18" y="24"/>
                    </a:lnTo>
                    <a:lnTo>
                      <a:pt x="7" y="24"/>
                    </a:lnTo>
                    <a:lnTo>
                      <a:pt x="1" y="24"/>
                    </a:lnTo>
                    <a:lnTo>
                      <a:pt x="1" y="18"/>
                    </a:lnTo>
                    <a:lnTo>
                      <a:pt x="1" y="8"/>
                    </a:lnTo>
                    <a:lnTo>
                      <a:pt x="0" y="3"/>
                    </a:lnTo>
                    <a:lnTo>
                      <a:pt x="1" y="3"/>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51" name="Freeform 904"/>
              <p:cNvSpPr>
                <a:spLocks/>
              </p:cNvSpPr>
              <p:nvPr/>
            </p:nvSpPr>
            <p:spPr bwMode="auto">
              <a:xfrm>
                <a:off x="5053570" y="2730553"/>
                <a:ext cx="265143" cy="276173"/>
              </a:xfrm>
              <a:custGeom>
                <a:avLst/>
                <a:gdLst>
                  <a:gd name="T0" fmla="*/ 216 w 24"/>
                  <a:gd name="T1" fmla="*/ 216 h 25"/>
                  <a:gd name="T2" fmla="*/ 432 w 24"/>
                  <a:gd name="T3" fmla="*/ 0 h 25"/>
                  <a:gd name="T4" fmla="*/ 864 w 24"/>
                  <a:gd name="T5" fmla="*/ 216 h 25"/>
                  <a:gd name="T6" fmla="*/ 1296 w 24"/>
                  <a:gd name="T7" fmla="*/ 216 h 25"/>
                  <a:gd name="T8" fmla="*/ 1944 w 24"/>
                  <a:gd name="T9" fmla="*/ 432 h 25"/>
                  <a:gd name="T10" fmla="*/ 2160 w 24"/>
                  <a:gd name="T11" fmla="*/ 432 h 25"/>
                  <a:gd name="T12" fmla="*/ 2376 w 24"/>
                  <a:gd name="T13" fmla="*/ 216 h 25"/>
                  <a:gd name="T14" fmla="*/ 2592 w 24"/>
                  <a:gd name="T15" fmla="*/ 216 h 25"/>
                  <a:gd name="T16" fmla="*/ 2808 w 24"/>
                  <a:gd name="T17" fmla="*/ 0 h 25"/>
                  <a:gd name="T18" fmla="*/ 3024 w 24"/>
                  <a:gd name="T19" fmla="*/ 0 h 25"/>
                  <a:gd name="T20" fmla="*/ 3456 w 24"/>
                  <a:gd name="T21" fmla="*/ 216 h 25"/>
                  <a:gd name="T22" fmla="*/ 3456 w 24"/>
                  <a:gd name="T23" fmla="*/ 216 h 25"/>
                  <a:gd name="T24" fmla="*/ 3672 w 24"/>
                  <a:gd name="T25" fmla="*/ 216 h 25"/>
                  <a:gd name="T26" fmla="*/ 3672 w 24"/>
                  <a:gd name="T27" fmla="*/ 216 h 25"/>
                  <a:gd name="T28" fmla="*/ 3672 w 24"/>
                  <a:gd name="T29" fmla="*/ 216 h 25"/>
                  <a:gd name="T30" fmla="*/ 3888 w 24"/>
                  <a:gd name="T31" fmla="*/ 216 h 25"/>
                  <a:gd name="T32" fmla="*/ 4536 w 24"/>
                  <a:gd name="T33" fmla="*/ 216 h 25"/>
                  <a:gd name="T34" fmla="*/ 4536 w 24"/>
                  <a:gd name="T35" fmla="*/ 432 h 25"/>
                  <a:gd name="T36" fmla="*/ 4752 w 24"/>
                  <a:gd name="T37" fmla="*/ 648 h 25"/>
                  <a:gd name="T38" fmla="*/ 4752 w 24"/>
                  <a:gd name="T39" fmla="*/ 1080 h 25"/>
                  <a:gd name="T40" fmla="*/ 4536 w 24"/>
                  <a:gd name="T41" fmla="*/ 1728 h 25"/>
                  <a:gd name="T42" fmla="*/ 4536 w 24"/>
                  <a:gd name="T43" fmla="*/ 1944 h 25"/>
                  <a:gd name="T44" fmla="*/ 4320 w 24"/>
                  <a:gd name="T45" fmla="*/ 2160 h 25"/>
                  <a:gd name="T46" fmla="*/ 4104 w 24"/>
                  <a:gd name="T47" fmla="*/ 1728 h 25"/>
                  <a:gd name="T48" fmla="*/ 3888 w 24"/>
                  <a:gd name="T49" fmla="*/ 1296 h 25"/>
                  <a:gd name="T50" fmla="*/ 3888 w 24"/>
                  <a:gd name="T51" fmla="*/ 864 h 25"/>
                  <a:gd name="T52" fmla="*/ 3672 w 24"/>
                  <a:gd name="T53" fmla="*/ 864 h 25"/>
                  <a:gd name="T54" fmla="*/ 3672 w 24"/>
                  <a:gd name="T55" fmla="*/ 864 h 25"/>
                  <a:gd name="T56" fmla="*/ 3672 w 24"/>
                  <a:gd name="T57" fmla="*/ 1080 h 25"/>
                  <a:gd name="T58" fmla="*/ 3672 w 24"/>
                  <a:gd name="T59" fmla="*/ 1512 h 25"/>
                  <a:gd name="T60" fmla="*/ 4104 w 24"/>
                  <a:gd name="T61" fmla="*/ 1944 h 25"/>
                  <a:gd name="T62" fmla="*/ 4104 w 24"/>
                  <a:gd name="T63" fmla="*/ 2160 h 25"/>
                  <a:gd name="T64" fmla="*/ 4536 w 24"/>
                  <a:gd name="T65" fmla="*/ 2808 h 25"/>
                  <a:gd name="T66" fmla="*/ 4752 w 24"/>
                  <a:gd name="T67" fmla="*/ 3240 h 25"/>
                  <a:gd name="T68" fmla="*/ 4968 w 24"/>
                  <a:gd name="T69" fmla="*/ 4104 h 25"/>
                  <a:gd name="T70" fmla="*/ 5184 w 24"/>
                  <a:gd name="T71" fmla="*/ 4752 h 25"/>
                  <a:gd name="T72" fmla="*/ 4752 w 24"/>
                  <a:gd name="T73" fmla="*/ 4968 h 25"/>
                  <a:gd name="T74" fmla="*/ 4320 w 24"/>
                  <a:gd name="T75" fmla="*/ 5184 h 25"/>
                  <a:gd name="T76" fmla="*/ 4320 w 24"/>
                  <a:gd name="T77" fmla="*/ 5400 h 25"/>
                  <a:gd name="T78" fmla="*/ 4104 w 24"/>
                  <a:gd name="T79" fmla="*/ 5400 h 25"/>
                  <a:gd name="T80" fmla="*/ 3888 w 24"/>
                  <a:gd name="T81" fmla="*/ 5184 h 25"/>
                  <a:gd name="T82" fmla="*/ 1512 w 24"/>
                  <a:gd name="T83" fmla="*/ 5184 h 25"/>
                  <a:gd name="T84" fmla="*/ 216 w 24"/>
                  <a:gd name="T85" fmla="*/ 5184 h 25"/>
                  <a:gd name="T86" fmla="*/ 216 w 24"/>
                  <a:gd name="T87" fmla="*/ 3888 h 25"/>
                  <a:gd name="T88" fmla="*/ 216 w 24"/>
                  <a:gd name="T89" fmla="*/ 1728 h 25"/>
                  <a:gd name="T90" fmla="*/ 0 w 24"/>
                  <a:gd name="T91" fmla="*/ 648 h 25"/>
                  <a:gd name="T92" fmla="*/ 216 w 24"/>
                  <a:gd name="T93" fmla="*/ 648 h 25"/>
                  <a:gd name="T94" fmla="*/ 216 w 24"/>
                  <a:gd name="T95" fmla="*/ 216 h 2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
                  <a:gd name="T145" fmla="*/ 0 h 25"/>
                  <a:gd name="T146" fmla="*/ 24 w 24"/>
                  <a:gd name="T147" fmla="*/ 25 h 2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 h="25">
                    <a:moveTo>
                      <a:pt x="1" y="1"/>
                    </a:moveTo>
                    <a:lnTo>
                      <a:pt x="2" y="0"/>
                    </a:lnTo>
                    <a:lnTo>
                      <a:pt x="4" y="1"/>
                    </a:lnTo>
                    <a:lnTo>
                      <a:pt x="6" y="1"/>
                    </a:lnTo>
                    <a:lnTo>
                      <a:pt x="9" y="2"/>
                    </a:lnTo>
                    <a:lnTo>
                      <a:pt x="10" y="2"/>
                    </a:lnTo>
                    <a:lnTo>
                      <a:pt x="11" y="1"/>
                    </a:lnTo>
                    <a:lnTo>
                      <a:pt x="12" y="1"/>
                    </a:lnTo>
                    <a:lnTo>
                      <a:pt x="13" y="0"/>
                    </a:lnTo>
                    <a:lnTo>
                      <a:pt x="14" y="0"/>
                    </a:lnTo>
                    <a:lnTo>
                      <a:pt x="16" y="1"/>
                    </a:lnTo>
                    <a:lnTo>
                      <a:pt x="17" y="1"/>
                    </a:lnTo>
                    <a:lnTo>
                      <a:pt x="18" y="1"/>
                    </a:lnTo>
                    <a:lnTo>
                      <a:pt x="21" y="1"/>
                    </a:lnTo>
                    <a:lnTo>
                      <a:pt x="21" y="2"/>
                    </a:lnTo>
                    <a:lnTo>
                      <a:pt x="22" y="3"/>
                    </a:lnTo>
                    <a:lnTo>
                      <a:pt x="22" y="5"/>
                    </a:lnTo>
                    <a:lnTo>
                      <a:pt x="21" y="8"/>
                    </a:lnTo>
                    <a:lnTo>
                      <a:pt x="21" y="9"/>
                    </a:lnTo>
                    <a:lnTo>
                      <a:pt x="20" y="10"/>
                    </a:lnTo>
                    <a:lnTo>
                      <a:pt x="19" y="8"/>
                    </a:lnTo>
                    <a:lnTo>
                      <a:pt x="18" y="6"/>
                    </a:lnTo>
                    <a:lnTo>
                      <a:pt x="18" y="4"/>
                    </a:lnTo>
                    <a:lnTo>
                      <a:pt x="17" y="4"/>
                    </a:lnTo>
                    <a:lnTo>
                      <a:pt x="17" y="5"/>
                    </a:lnTo>
                    <a:lnTo>
                      <a:pt x="17" y="7"/>
                    </a:lnTo>
                    <a:lnTo>
                      <a:pt x="19" y="9"/>
                    </a:lnTo>
                    <a:lnTo>
                      <a:pt x="19" y="10"/>
                    </a:lnTo>
                    <a:lnTo>
                      <a:pt x="21" y="13"/>
                    </a:lnTo>
                    <a:lnTo>
                      <a:pt x="22" y="15"/>
                    </a:lnTo>
                    <a:lnTo>
                      <a:pt x="23" y="19"/>
                    </a:lnTo>
                    <a:lnTo>
                      <a:pt x="24" y="22"/>
                    </a:lnTo>
                    <a:lnTo>
                      <a:pt x="22" y="23"/>
                    </a:lnTo>
                    <a:lnTo>
                      <a:pt x="20" y="24"/>
                    </a:lnTo>
                    <a:lnTo>
                      <a:pt x="20" y="25"/>
                    </a:lnTo>
                    <a:lnTo>
                      <a:pt x="19" y="25"/>
                    </a:lnTo>
                    <a:lnTo>
                      <a:pt x="18" y="24"/>
                    </a:lnTo>
                    <a:lnTo>
                      <a:pt x="7" y="24"/>
                    </a:lnTo>
                    <a:lnTo>
                      <a:pt x="1" y="24"/>
                    </a:lnTo>
                    <a:lnTo>
                      <a:pt x="1" y="18"/>
                    </a:lnTo>
                    <a:lnTo>
                      <a:pt x="1" y="8"/>
                    </a:lnTo>
                    <a:lnTo>
                      <a:pt x="0" y="3"/>
                    </a:lnTo>
                    <a:lnTo>
                      <a:pt x="1" y="3"/>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52" name="Freeform 905"/>
              <p:cNvSpPr>
                <a:spLocks/>
              </p:cNvSpPr>
              <p:nvPr/>
            </p:nvSpPr>
            <p:spPr bwMode="auto">
              <a:xfrm>
                <a:off x="4655856" y="2686365"/>
                <a:ext cx="408761" cy="364548"/>
              </a:xfrm>
              <a:custGeom>
                <a:avLst/>
                <a:gdLst>
                  <a:gd name="T0" fmla="*/ 7992 w 37"/>
                  <a:gd name="T1" fmla="*/ 6048 h 33"/>
                  <a:gd name="T2" fmla="*/ 7776 w 37"/>
                  <a:gd name="T3" fmla="*/ 7128 h 33"/>
                  <a:gd name="T4" fmla="*/ 7344 w 37"/>
                  <a:gd name="T5" fmla="*/ 7128 h 33"/>
                  <a:gd name="T6" fmla="*/ 3672 w 37"/>
                  <a:gd name="T7" fmla="*/ 5184 h 33"/>
                  <a:gd name="T8" fmla="*/ 2808 w 37"/>
                  <a:gd name="T9" fmla="*/ 5832 h 33"/>
                  <a:gd name="T10" fmla="*/ 1512 w 37"/>
                  <a:gd name="T11" fmla="*/ 5400 h 33"/>
                  <a:gd name="T12" fmla="*/ 1080 w 37"/>
                  <a:gd name="T13" fmla="*/ 4752 h 33"/>
                  <a:gd name="T14" fmla="*/ 648 w 37"/>
                  <a:gd name="T15" fmla="*/ 4752 h 33"/>
                  <a:gd name="T16" fmla="*/ 216 w 37"/>
                  <a:gd name="T17" fmla="*/ 4320 h 33"/>
                  <a:gd name="T18" fmla="*/ 0 w 37"/>
                  <a:gd name="T19" fmla="*/ 3672 h 33"/>
                  <a:gd name="T20" fmla="*/ 432 w 37"/>
                  <a:gd name="T21" fmla="*/ 3240 h 33"/>
                  <a:gd name="T22" fmla="*/ 432 w 37"/>
                  <a:gd name="T23" fmla="*/ 2808 h 33"/>
                  <a:gd name="T24" fmla="*/ 216 w 37"/>
                  <a:gd name="T25" fmla="*/ 2592 h 33"/>
                  <a:gd name="T26" fmla="*/ 216 w 37"/>
                  <a:gd name="T27" fmla="*/ 2376 h 33"/>
                  <a:gd name="T28" fmla="*/ 216 w 37"/>
                  <a:gd name="T29" fmla="*/ 1512 h 33"/>
                  <a:gd name="T30" fmla="*/ 216 w 37"/>
                  <a:gd name="T31" fmla="*/ 1512 h 33"/>
                  <a:gd name="T32" fmla="*/ 648 w 37"/>
                  <a:gd name="T33" fmla="*/ 1296 h 33"/>
                  <a:gd name="T34" fmla="*/ 648 w 37"/>
                  <a:gd name="T35" fmla="*/ 648 h 33"/>
                  <a:gd name="T36" fmla="*/ 864 w 37"/>
                  <a:gd name="T37" fmla="*/ 648 h 33"/>
                  <a:gd name="T38" fmla="*/ 1080 w 37"/>
                  <a:gd name="T39" fmla="*/ 432 h 33"/>
                  <a:gd name="T40" fmla="*/ 1080 w 37"/>
                  <a:gd name="T41" fmla="*/ 0 h 33"/>
                  <a:gd name="T42" fmla="*/ 1728 w 37"/>
                  <a:gd name="T43" fmla="*/ 216 h 33"/>
                  <a:gd name="T44" fmla="*/ 2376 w 37"/>
                  <a:gd name="T45" fmla="*/ 216 h 33"/>
                  <a:gd name="T46" fmla="*/ 2592 w 37"/>
                  <a:gd name="T47" fmla="*/ 432 h 33"/>
                  <a:gd name="T48" fmla="*/ 3024 w 37"/>
                  <a:gd name="T49" fmla="*/ 432 h 33"/>
                  <a:gd name="T50" fmla="*/ 3240 w 37"/>
                  <a:gd name="T51" fmla="*/ 1080 h 33"/>
                  <a:gd name="T52" fmla="*/ 4104 w 37"/>
                  <a:gd name="T53" fmla="*/ 1296 h 33"/>
                  <a:gd name="T54" fmla="*/ 4968 w 37"/>
                  <a:gd name="T55" fmla="*/ 1728 h 33"/>
                  <a:gd name="T56" fmla="*/ 5400 w 37"/>
                  <a:gd name="T57" fmla="*/ 1512 h 33"/>
                  <a:gd name="T58" fmla="*/ 5616 w 37"/>
                  <a:gd name="T59" fmla="*/ 1296 h 33"/>
                  <a:gd name="T60" fmla="*/ 5400 w 37"/>
                  <a:gd name="T61" fmla="*/ 864 h 33"/>
                  <a:gd name="T62" fmla="*/ 5400 w 37"/>
                  <a:gd name="T63" fmla="*/ 648 h 33"/>
                  <a:gd name="T64" fmla="*/ 6048 w 37"/>
                  <a:gd name="T65" fmla="*/ 216 h 33"/>
                  <a:gd name="T66" fmla="*/ 6480 w 37"/>
                  <a:gd name="T67" fmla="*/ 216 h 33"/>
                  <a:gd name="T68" fmla="*/ 6912 w 37"/>
                  <a:gd name="T69" fmla="*/ 216 h 33"/>
                  <a:gd name="T70" fmla="*/ 6912 w 37"/>
                  <a:gd name="T71" fmla="*/ 432 h 33"/>
                  <a:gd name="T72" fmla="*/ 7344 w 37"/>
                  <a:gd name="T73" fmla="*/ 648 h 33"/>
                  <a:gd name="T74" fmla="*/ 7776 w 37"/>
                  <a:gd name="T75" fmla="*/ 864 h 33"/>
                  <a:gd name="T76" fmla="*/ 7992 w 37"/>
                  <a:gd name="T77" fmla="*/ 1080 h 33"/>
                  <a:gd name="T78" fmla="*/ 7992 w 37"/>
                  <a:gd name="T79" fmla="*/ 1512 h 33"/>
                  <a:gd name="T80" fmla="*/ 7776 w 37"/>
                  <a:gd name="T81" fmla="*/ 1512 h 33"/>
                  <a:gd name="T82" fmla="*/ 7992 w 37"/>
                  <a:gd name="T83" fmla="*/ 2592 h 33"/>
                  <a:gd name="T84" fmla="*/ 7992 w 37"/>
                  <a:gd name="T85" fmla="*/ 4752 h 33"/>
                  <a:gd name="T86" fmla="*/ 7992 w 37"/>
                  <a:gd name="T87" fmla="*/ 6048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
                  <a:gd name="T133" fmla="*/ 0 h 33"/>
                  <a:gd name="T134" fmla="*/ 37 w 37"/>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 h="33">
                    <a:moveTo>
                      <a:pt x="37" y="28"/>
                    </a:moveTo>
                    <a:lnTo>
                      <a:pt x="36" y="33"/>
                    </a:lnTo>
                    <a:lnTo>
                      <a:pt x="34" y="33"/>
                    </a:lnTo>
                    <a:lnTo>
                      <a:pt x="17" y="24"/>
                    </a:lnTo>
                    <a:lnTo>
                      <a:pt x="13" y="27"/>
                    </a:lnTo>
                    <a:lnTo>
                      <a:pt x="7" y="25"/>
                    </a:lnTo>
                    <a:lnTo>
                      <a:pt x="5" y="22"/>
                    </a:lnTo>
                    <a:lnTo>
                      <a:pt x="3" y="22"/>
                    </a:lnTo>
                    <a:lnTo>
                      <a:pt x="1" y="20"/>
                    </a:lnTo>
                    <a:lnTo>
                      <a:pt x="0" y="17"/>
                    </a:lnTo>
                    <a:lnTo>
                      <a:pt x="2" y="15"/>
                    </a:lnTo>
                    <a:lnTo>
                      <a:pt x="2" y="13"/>
                    </a:lnTo>
                    <a:lnTo>
                      <a:pt x="1" y="12"/>
                    </a:lnTo>
                    <a:lnTo>
                      <a:pt x="1" y="11"/>
                    </a:lnTo>
                    <a:lnTo>
                      <a:pt x="1" y="7"/>
                    </a:lnTo>
                    <a:lnTo>
                      <a:pt x="3" y="6"/>
                    </a:lnTo>
                    <a:lnTo>
                      <a:pt x="3" y="3"/>
                    </a:lnTo>
                    <a:lnTo>
                      <a:pt x="4" y="3"/>
                    </a:lnTo>
                    <a:lnTo>
                      <a:pt x="5" y="2"/>
                    </a:lnTo>
                    <a:lnTo>
                      <a:pt x="5" y="0"/>
                    </a:lnTo>
                    <a:lnTo>
                      <a:pt x="8" y="1"/>
                    </a:lnTo>
                    <a:lnTo>
                      <a:pt x="11" y="1"/>
                    </a:lnTo>
                    <a:lnTo>
                      <a:pt x="12" y="2"/>
                    </a:lnTo>
                    <a:lnTo>
                      <a:pt x="14" y="2"/>
                    </a:lnTo>
                    <a:lnTo>
                      <a:pt x="15" y="5"/>
                    </a:lnTo>
                    <a:lnTo>
                      <a:pt x="19" y="6"/>
                    </a:lnTo>
                    <a:lnTo>
                      <a:pt x="23" y="8"/>
                    </a:lnTo>
                    <a:lnTo>
                      <a:pt x="25" y="7"/>
                    </a:lnTo>
                    <a:lnTo>
                      <a:pt x="26" y="6"/>
                    </a:lnTo>
                    <a:lnTo>
                      <a:pt x="25" y="4"/>
                    </a:lnTo>
                    <a:lnTo>
                      <a:pt x="25" y="3"/>
                    </a:lnTo>
                    <a:lnTo>
                      <a:pt x="28" y="1"/>
                    </a:lnTo>
                    <a:lnTo>
                      <a:pt x="30" y="1"/>
                    </a:lnTo>
                    <a:lnTo>
                      <a:pt x="32" y="1"/>
                    </a:lnTo>
                    <a:lnTo>
                      <a:pt x="32" y="2"/>
                    </a:lnTo>
                    <a:lnTo>
                      <a:pt x="34" y="3"/>
                    </a:lnTo>
                    <a:lnTo>
                      <a:pt x="36" y="4"/>
                    </a:lnTo>
                    <a:lnTo>
                      <a:pt x="37" y="5"/>
                    </a:lnTo>
                    <a:lnTo>
                      <a:pt x="37" y="7"/>
                    </a:lnTo>
                    <a:lnTo>
                      <a:pt x="36" y="7"/>
                    </a:lnTo>
                    <a:lnTo>
                      <a:pt x="37" y="12"/>
                    </a:lnTo>
                    <a:lnTo>
                      <a:pt x="37" y="22"/>
                    </a:lnTo>
                    <a:lnTo>
                      <a:pt x="37" y="2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53" name="Freeform 906"/>
              <p:cNvSpPr>
                <a:spLocks/>
              </p:cNvSpPr>
              <p:nvPr/>
            </p:nvSpPr>
            <p:spPr bwMode="auto">
              <a:xfrm>
                <a:off x="4655856" y="2686365"/>
                <a:ext cx="408761" cy="364548"/>
              </a:xfrm>
              <a:custGeom>
                <a:avLst/>
                <a:gdLst>
                  <a:gd name="T0" fmla="*/ 7992 w 37"/>
                  <a:gd name="T1" fmla="*/ 6048 h 33"/>
                  <a:gd name="T2" fmla="*/ 7776 w 37"/>
                  <a:gd name="T3" fmla="*/ 7128 h 33"/>
                  <a:gd name="T4" fmla="*/ 7344 w 37"/>
                  <a:gd name="T5" fmla="*/ 7128 h 33"/>
                  <a:gd name="T6" fmla="*/ 3672 w 37"/>
                  <a:gd name="T7" fmla="*/ 5184 h 33"/>
                  <a:gd name="T8" fmla="*/ 2808 w 37"/>
                  <a:gd name="T9" fmla="*/ 5832 h 33"/>
                  <a:gd name="T10" fmla="*/ 1512 w 37"/>
                  <a:gd name="T11" fmla="*/ 5400 h 33"/>
                  <a:gd name="T12" fmla="*/ 1080 w 37"/>
                  <a:gd name="T13" fmla="*/ 4752 h 33"/>
                  <a:gd name="T14" fmla="*/ 648 w 37"/>
                  <a:gd name="T15" fmla="*/ 4752 h 33"/>
                  <a:gd name="T16" fmla="*/ 216 w 37"/>
                  <a:gd name="T17" fmla="*/ 4320 h 33"/>
                  <a:gd name="T18" fmla="*/ 0 w 37"/>
                  <a:gd name="T19" fmla="*/ 3672 h 33"/>
                  <a:gd name="T20" fmla="*/ 432 w 37"/>
                  <a:gd name="T21" fmla="*/ 3240 h 33"/>
                  <a:gd name="T22" fmla="*/ 432 w 37"/>
                  <a:gd name="T23" fmla="*/ 2808 h 33"/>
                  <a:gd name="T24" fmla="*/ 216 w 37"/>
                  <a:gd name="T25" fmla="*/ 2592 h 33"/>
                  <a:gd name="T26" fmla="*/ 216 w 37"/>
                  <a:gd name="T27" fmla="*/ 2376 h 33"/>
                  <a:gd name="T28" fmla="*/ 216 w 37"/>
                  <a:gd name="T29" fmla="*/ 1512 h 33"/>
                  <a:gd name="T30" fmla="*/ 216 w 37"/>
                  <a:gd name="T31" fmla="*/ 1512 h 33"/>
                  <a:gd name="T32" fmla="*/ 648 w 37"/>
                  <a:gd name="T33" fmla="*/ 1296 h 33"/>
                  <a:gd name="T34" fmla="*/ 648 w 37"/>
                  <a:gd name="T35" fmla="*/ 648 h 33"/>
                  <a:gd name="T36" fmla="*/ 864 w 37"/>
                  <a:gd name="T37" fmla="*/ 648 h 33"/>
                  <a:gd name="T38" fmla="*/ 1080 w 37"/>
                  <a:gd name="T39" fmla="*/ 432 h 33"/>
                  <a:gd name="T40" fmla="*/ 1080 w 37"/>
                  <a:gd name="T41" fmla="*/ 0 h 33"/>
                  <a:gd name="T42" fmla="*/ 1728 w 37"/>
                  <a:gd name="T43" fmla="*/ 216 h 33"/>
                  <a:gd name="T44" fmla="*/ 2376 w 37"/>
                  <a:gd name="T45" fmla="*/ 216 h 33"/>
                  <a:gd name="T46" fmla="*/ 2592 w 37"/>
                  <a:gd name="T47" fmla="*/ 432 h 33"/>
                  <a:gd name="T48" fmla="*/ 3024 w 37"/>
                  <a:gd name="T49" fmla="*/ 432 h 33"/>
                  <a:gd name="T50" fmla="*/ 3240 w 37"/>
                  <a:gd name="T51" fmla="*/ 1080 h 33"/>
                  <a:gd name="T52" fmla="*/ 4104 w 37"/>
                  <a:gd name="T53" fmla="*/ 1296 h 33"/>
                  <a:gd name="T54" fmla="*/ 4968 w 37"/>
                  <a:gd name="T55" fmla="*/ 1728 h 33"/>
                  <a:gd name="T56" fmla="*/ 5400 w 37"/>
                  <a:gd name="T57" fmla="*/ 1512 h 33"/>
                  <a:gd name="T58" fmla="*/ 5616 w 37"/>
                  <a:gd name="T59" fmla="*/ 1296 h 33"/>
                  <a:gd name="T60" fmla="*/ 5400 w 37"/>
                  <a:gd name="T61" fmla="*/ 864 h 33"/>
                  <a:gd name="T62" fmla="*/ 5400 w 37"/>
                  <a:gd name="T63" fmla="*/ 648 h 33"/>
                  <a:gd name="T64" fmla="*/ 6048 w 37"/>
                  <a:gd name="T65" fmla="*/ 216 h 33"/>
                  <a:gd name="T66" fmla="*/ 6480 w 37"/>
                  <a:gd name="T67" fmla="*/ 216 h 33"/>
                  <a:gd name="T68" fmla="*/ 6912 w 37"/>
                  <a:gd name="T69" fmla="*/ 216 h 33"/>
                  <a:gd name="T70" fmla="*/ 6912 w 37"/>
                  <a:gd name="T71" fmla="*/ 432 h 33"/>
                  <a:gd name="T72" fmla="*/ 7344 w 37"/>
                  <a:gd name="T73" fmla="*/ 648 h 33"/>
                  <a:gd name="T74" fmla="*/ 7776 w 37"/>
                  <a:gd name="T75" fmla="*/ 864 h 33"/>
                  <a:gd name="T76" fmla="*/ 7992 w 37"/>
                  <a:gd name="T77" fmla="*/ 1080 h 33"/>
                  <a:gd name="T78" fmla="*/ 7992 w 37"/>
                  <a:gd name="T79" fmla="*/ 1512 h 33"/>
                  <a:gd name="T80" fmla="*/ 7776 w 37"/>
                  <a:gd name="T81" fmla="*/ 1512 h 33"/>
                  <a:gd name="T82" fmla="*/ 7992 w 37"/>
                  <a:gd name="T83" fmla="*/ 2592 h 33"/>
                  <a:gd name="T84" fmla="*/ 7992 w 37"/>
                  <a:gd name="T85" fmla="*/ 4752 h 33"/>
                  <a:gd name="T86" fmla="*/ 7992 w 37"/>
                  <a:gd name="T87" fmla="*/ 6048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
                  <a:gd name="T133" fmla="*/ 0 h 33"/>
                  <a:gd name="T134" fmla="*/ 37 w 37"/>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 h="33">
                    <a:moveTo>
                      <a:pt x="37" y="28"/>
                    </a:moveTo>
                    <a:lnTo>
                      <a:pt x="36" y="33"/>
                    </a:lnTo>
                    <a:lnTo>
                      <a:pt x="34" y="33"/>
                    </a:lnTo>
                    <a:lnTo>
                      <a:pt x="17" y="24"/>
                    </a:lnTo>
                    <a:lnTo>
                      <a:pt x="13" y="27"/>
                    </a:lnTo>
                    <a:lnTo>
                      <a:pt x="7" y="25"/>
                    </a:lnTo>
                    <a:lnTo>
                      <a:pt x="5" y="22"/>
                    </a:lnTo>
                    <a:lnTo>
                      <a:pt x="3" y="22"/>
                    </a:lnTo>
                    <a:lnTo>
                      <a:pt x="1" y="20"/>
                    </a:lnTo>
                    <a:lnTo>
                      <a:pt x="0" y="17"/>
                    </a:lnTo>
                    <a:lnTo>
                      <a:pt x="2" y="15"/>
                    </a:lnTo>
                    <a:lnTo>
                      <a:pt x="2" y="13"/>
                    </a:lnTo>
                    <a:lnTo>
                      <a:pt x="1" y="12"/>
                    </a:lnTo>
                    <a:lnTo>
                      <a:pt x="1" y="11"/>
                    </a:lnTo>
                    <a:lnTo>
                      <a:pt x="1" y="7"/>
                    </a:lnTo>
                    <a:lnTo>
                      <a:pt x="3" y="6"/>
                    </a:lnTo>
                    <a:lnTo>
                      <a:pt x="3" y="3"/>
                    </a:lnTo>
                    <a:lnTo>
                      <a:pt x="4" y="3"/>
                    </a:lnTo>
                    <a:lnTo>
                      <a:pt x="5" y="2"/>
                    </a:lnTo>
                    <a:lnTo>
                      <a:pt x="5" y="0"/>
                    </a:lnTo>
                    <a:lnTo>
                      <a:pt x="8" y="1"/>
                    </a:lnTo>
                    <a:lnTo>
                      <a:pt x="11" y="1"/>
                    </a:lnTo>
                    <a:lnTo>
                      <a:pt x="12" y="2"/>
                    </a:lnTo>
                    <a:lnTo>
                      <a:pt x="14" y="2"/>
                    </a:lnTo>
                    <a:lnTo>
                      <a:pt x="15" y="5"/>
                    </a:lnTo>
                    <a:lnTo>
                      <a:pt x="19" y="6"/>
                    </a:lnTo>
                    <a:lnTo>
                      <a:pt x="23" y="8"/>
                    </a:lnTo>
                    <a:lnTo>
                      <a:pt x="25" y="7"/>
                    </a:lnTo>
                    <a:lnTo>
                      <a:pt x="26" y="6"/>
                    </a:lnTo>
                    <a:lnTo>
                      <a:pt x="25" y="4"/>
                    </a:lnTo>
                    <a:lnTo>
                      <a:pt x="25" y="3"/>
                    </a:lnTo>
                    <a:lnTo>
                      <a:pt x="28" y="1"/>
                    </a:lnTo>
                    <a:lnTo>
                      <a:pt x="30" y="1"/>
                    </a:lnTo>
                    <a:lnTo>
                      <a:pt x="32" y="1"/>
                    </a:lnTo>
                    <a:lnTo>
                      <a:pt x="32" y="2"/>
                    </a:lnTo>
                    <a:lnTo>
                      <a:pt x="34" y="3"/>
                    </a:lnTo>
                    <a:lnTo>
                      <a:pt x="36" y="4"/>
                    </a:lnTo>
                    <a:lnTo>
                      <a:pt x="37" y="5"/>
                    </a:lnTo>
                    <a:lnTo>
                      <a:pt x="37" y="7"/>
                    </a:lnTo>
                    <a:lnTo>
                      <a:pt x="36" y="7"/>
                    </a:lnTo>
                    <a:lnTo>
                      <a:pt x="37" y="12"/>
                    </a:lnTo>
                    <a:lnTo>
                      <a:pt x="37" y="22"/>
                    </a:lnTo>
                    <a:lnTo>
                      <a:pt x="37" y="2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54" name="Freeform 907"/>
              <p:cNvSpPr>
                <a:spLocks/>
              </p:cNvSpPr>
              <p:nvPr/>
            </p:nvSpPr>
            <p:spPr bwMode="auto">
              <a:xfrm>
                <a:off x="4987284" y="2973585"/>
                <a:ext cx="408761" cy="508158"/>
              </a:xfrm>
              <a:custGeom>
                <a:avLst/>
                <a:gdLst>
                  <a:gd name="T0" fmla="*/ 864 w 37"/>
                  <a:gd name="T1" fmla="*/ 1512 h 46"/>
                  <a:gd name="T2" fmla="*/ 1296 w 37"/>
                  <a:gd name="T3" fmla="*/ 1512 h 46"/>
                  <a:gd name="T4" fmla="*/ 1512 w 37"/>
                  <a:gd name="T5" fmla="*/ 432 h 46"/>
                  <a:gd name="T6" fmla="*/ 2808 w 37"/>
                  <a:gd name="T7" fmla="*/ 432 h 46"/>
                  <a:gd name="T8" fmla="*/ 5184 w 37"/>
                  <a:gd name="T9" fmla="*/ 432 h 46"/>
                  <a:gd name="T10" fmla="*/ 5400 w 37"/>
                  <a:gd name="T11" fmla="*/ 648 h 46"/>
                  <a:gd name="T12" fmla="*/ 5616 w 37"/>
                  <a:gd name="T13" fmla="*/ 648 h 46"/>
                  <a:gd name="T14" fmla="*/ 5616 w 37"/>
                  <a:gd name="T15" fmla="*/ 432 h 46"/>
                  <a:gd name="T16" fmla="*/ 6048 w 37"/>
                  <a:gd name="T17" fmla="*/ 216 h 46"/>
                  <a:gd name="T18" fmla="*/ 6480 w 37"/>
                  <a:gd name="T19" fmla="*/ 0 h 46"/>
                  <a:gd name="T20" fmla="*/ 6912 w 37"/>
                  <a:gd name="T21" fmla="*/ 432 h 46"/>
                  <a:gd name="T22" fmla="*/ 7128 w 37"/>
                  <a:gd name="T23" fmla="*/ 648 h 46"/>
                  <a:gd name="T24" fmla="*/ 7344 w 37"/>
                  <a:gd name="T25" fmla="*/ 1512 h 46"/>
                  <a:gd name="T26" fmla="*/ 7344 w 37"/>
                  <a:gd name="T27" fmla="*/ 1944 h 46"/>
                  <a:gd name="T28" fmla="*/ 7992 w 37"/>
                  <a:gd name="T29" fmla="*/ 2592 h 46"/>
                  <a:gd name="T30" fmla="*/ 7128 w 37"/>
                  <a:gd name="T31" fmla="*/ 3024 h 46"/>
                  <a:gd name="T32" fmla="*/ 6912 w 37"/>
                  <a:gd name="T33" fmla="*/ 3672 h 46"/>
                  <a:gd name="T34" fmla="*/ 6912 w 37"/>
                  <a:gd name="T35" fmla="*/ 4536 h 46"/>
                  <a:gd name="T36" fmla="*/ 6696 w 37"/>
                  <a:gd name="T37" fmla="*/ 5400 h 46"/>
                  <a:gd name="T38" fmla="*/ 6264 w 37"/>
                  <a:gd name="T39" fmla="*/ 5616 h 46"/>
                  <a:gd name="T40" fmla="*/ 6264 w 37"/>
                  <a:gd name="T41" fmla="*/ 6048 h 46"/>
                  <a:gd name="T42" fmla="*/ 5832 w 37"/>
                  <a:gd name="T43" fmla="*/ 6264 h 46"/>
                  <a:gd name="T44" fmla="*/ 5832 w 37"/>
                  <a:gd name="T45" fmla="*/ 7128 h 46"/>
                  <a:gd name="T46" fmla="*/ 5400 w 37"/>
                  <a:gd name="T47" fmla="*/ 7560 h 46"/>
                  <a:gd name="T48" fmla="*/ 6048 w 37"/>
                  <a:gd name="T49" fmla="*/ 8424 h 46"/>
                  <a:gd name="T50" fmla="*/ 6264 w 37"/>
                  <a:gd name="T51" fmla="*/ 8856 h 46"/>
                  <a:gd name="T52" fmla="*/ 6696 w 37"/>
                  <a:gd name="T53" fmla="*/ 9288 h 46"/>
                  <a:gd name="T54" fmla="*/ 5616 w 37"/>
                  <a:gd name="T55" fmla="*/ 9504 h 46"/>
                  <a:gd name="T56" fmla="*/ 5400 w 37"/>
                  <a:gd name="T57" fmla="*/ 9936 h 46"/>
                  <a:gd name="T58" fmla="*/ 4752 w 37"/>
                  <a:gd name="T59" fmla="*/ 9936 h 46"/>
                  <a:gd name="T60" fmla="*/ 4320 w 37"/>
                  <a:gd name="T61" fmla="*/ 9720 h 46"/>
                  <a:gd name="T62" fmla="*/ 4104 w 37"/>
                  <a:gd name="T63" fmla="*/ 9936 h 46"/>
                  <a:gd name="T64" fmla="*/ 3672 w 37"/>
                  <a:gd name="T65" fmla="*/ 9504 h 46"/>
                  <a:gd name="T66" fmla="*/ 3456 w 37"/>
                  <a:gd name="T67" fmla="*/ 9504 h 46"/>
                  <a:gd name="T68" fmla="*/ 3024 w 37"/>
                  <a:gd name="T69" fmla="*/ 9288 h 46"/>
                  <a:gd name="T70" fmla="*/ 3024 w 37"/>
                  <a:gd name="T71" fmla="*/ 9504 h 46"/>
                  <a:gd name="T72" fmla="*/ 2808 w 37"/>
                  <a:gd name="T73" fmla="*/ 9504 h 46"/>
                  <a:gd name="T74" fmla="*/ 2592 w 37"/>
                  <a:gd name="T75" fmla="*/ 9072 h 46"/>
                  <a:gd name="T76" fmla="*/ 2376 w 37"/>
                  <a:gd name="T77" fmla="*/ 8856 h 46"/>
                  <a:gd name="T78" fmla="*/ 1944 w 37"/>
                  <a:gd name="T79" fmla="*/ 8640 h 46"/>
                  <a:gd name="T80" fmla="*/ 1944 w 37"/>
                  <a:gd name="T81" fmla="*/ 8208 h 46"/>
                  <a:gd name="T82" fmla="*/ 1512 w 37"/>
                  <a:gd name="T83" fmla="*/ 7776 h 46"/>
                  <a:gd name="T84" fmla="*/ 1296 w 37"/>
                  <a:gd name="T85" fmla="*/ 7776 h 46"/>
                  <a:gd name="T86" fmla="*/ 1080 w 37"/>
                  <a:gd name="T87" fmla="*/ 7560 h 46"/>
                  <a:gd name="T88" fmla="*/ 864 w 37"/>
                  <a:gd name="T89" fmla="*/ 7344 h 46"/>
                  <a:gd name="T90" fmla="*/ 864 w 37"/>
                  <a:gd name="T91" fmla="*/ 6696 h 46"/>
                  <a:gd name="T92" fmla="*/ 432 w 37"/>
                  <a:gd name="T93" fmla="*/ 6264 h 46"/>
                  <a:gd name="T94" fmla="*/ 648 w 37"/>
                  <a:gd name="T95" fmla="*/ 6264 h 46"/>
                  <a:gd name="T96" fmla="*/ 648 w 37"/>
                  <a:gd name="T97" fmla="*/ 6048 h 46"/>
                  <a:gd name="T98" fmla="*/ 216 w 37"/>
                  <a:gd name="T99" fmla="*/ 5832 h 46"/>
                  <a:gd name="T100" fmla="*/ 216 w 37"/>
                  <a:gd name="T101" fmla="*/ 5400 h 46"/>
                  <a:gd name="T102" fmla="*/ 0 w 37"/>
                  <a:gd name="T103" fmla="*/ 5184 h 46"/>
                  <a:gd name="T104" fmla="*/ 0 w 37"/>
                  <a:gd name="T105" fmla="*/ 5184 h 46"/>
                  <a:gd name="T106" fmla="*/ 216 w 37"/>
                  <a:gd name="T107" fmla="*/ 4320 h 46"/>
                  <a:gd name="T108" fmla="*/ 216 w 37"/>
                  <a:gd name="T109" fmla="*/ 4104 h 46"/>
                  <a:gd name="T110" fmla="*/ 216 w 37"/>
                  <a:gd name="T111" fmla="*/ 3888 h 46"/>
                  <a:gd name="T112" fmla="*/ 864 w 37"/>
                  <a:gd name="T113" fmla="*/ 3672 h 46"/>
                  <a:gd name="T114" fmla="*/ 864 w 37"/>
                  <a:gd name="T115" fmla="*/ 1512 h 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
                  <a:gd name="T175" fmla="*/ 0 h 46"/>
                  <a:gd name="T176" fmla="*/ 37 w 37"/>
                  <a:gd name="T177" fmla="*/ 46 h 4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 h="46">
                    <a:moveTo>
                      <a:pt x="4" y="7"/>
                    </a:moveTo>
                    <a:lnTo>
                      <a:pt x="6" y="7"/>
                    </a:lnTo>
                    <a:lnTo>
                      <a:pt x="7" y="2"/>
                    </a:lnTo>
                    <a:lnTo>
                      <a:pt x="13" y="2"/>
                    </a:lnTo>
                    <a:lnTo>
                      <a:pt x="24" y="2"/>
                    </a:lnTo>
                    <a:lnTo>
                      <a:pt x="25" y="3"/>
                    </a:lnTo>
                    <a:lnTo>
                      <a:pt x="26" y="3"/>
                    </a:lnTo>
                    <a:lnTo>
                      <a:pt x="26" y="2"/>
                    </a:lnTo>
                    <a:lnTo>
                      <a:pt x="28" y="1"/>
                    </a:lnTo>
                    <a:lnTo>
                      <a:pt x="30" y="0"/>
                    </a:lnTo>
                    <a:lnTo>
                      <a:pt x="32" y="2"/>
                    </a:lnTo>
                    <a:lnTo>
                      <a:pt x="33" y="3"/>
                    </a:lnTo>
                    <a:lnTo>
                      <a:pt x="34" y="7"/>
                    </a:lnTo>
                    <a:lnTo>
                      <a:pt x="34" y="9"/>
                    </a:lnTo>
                    <a:lnTo>
                      <a:pt x="37" y="12"/>
                    </a:lnTo>
                    <a:lnTo>
                      <a:pt x="33" y="14"/>
                    </a:lnTo>
                    <a:lnTo>
                      <a:pt x="32" y="17"/>
                    </a:lnTo>
                    <a:lnTo>
                      <a:pt x="32" y="21"/>
                    </a:lnTo>
                    <a:lnTo>
                      <a:pt x="31" y="25"/>
                    </a:lnTo>
                    <a:lnTo>
                      <a:pt x="29" y="26"/>
                    </a:lnTo>
                    <a:lnTo>
                      <a:pt x="29" y="28"/>
                    </a:lnTo>
                    <a:lnTo>
                      <a:pt x="27" y="29"/>
                    </a:lnTo>
                    <a:lnTo>
                      <a:pt x="27" y="33"/>
                    </a:lnTo>
                    <a:lnTo>
                      <a:pt x="25" y="35"/>
                    </a:lnTo>
                    <a:lnTo>
                      <a:pt x="28" y="39"/>
                    </a:lnTo>
                    <a:lnTo>
                      <a:pt x="29" y="41"/>
                    </a:lnTo>
                    <a:lnTo>
                      <a:pt x="31" y="43"/>
                    </a:lnTo>
                    <a:lnTo>
                      <a:pt x="26" y="44"/>
                    </a:lnTo>
                    <a:lnTo>
                      <a:pt x="25" y="46"/>
                    </a:lnTo>
                    <a:lnTo>
                      <a:pt x="22" y="46"/>
                    </a:lnTo>
                    <a:lnTo>
                      <a:pt x="20" y="45"/>
                    </a:lnTo>
                    <a:lnTo>
                      <a:pt x="19" y="46"/>
                    </a:lnTo>
                    <a:lnTo>
                      <a:pt x="17" y="44"/>
                    </a:lnTo>
                    <a:lnTo>
                      <a:pt x="16" y="44"/>
                    </a:lnTo>
                    <a:lnTo>
                      <a:pt x="14" y="43"/>
                    </a:lnTo>
                    <a:lnTo>
                      <a:pt x="14" y="44"/>
                    </a:lnTo>
                    <a:lnTo>
                      <a:pt x="13" y="44"/>
                    </a:lnTo>
                    <a:lnTo>
                      <a:pt x="12" y="42"/>
                    </a:lnTo>
                    <a:lnTo>
                      <a:pt x="11" y="41"/>
                    </a:lnTo>
                    <a:lnTo>
                      <a:pt x="9" y="40"/>
                    </a:lnTo>
                    <a:lnTo>
                      <a:pt x="9" y="38"/>
                    </a:lnTo>
                    <a:lnTo>
                      <a:pt x="7" y="36"/>
                    </a:lnTo>
                    <a:lnTo>
                      <a:pt x="6" y="36"/>
                    </a:lnTo>
                    <a:lnTo>
                      <a:pt x="5" y="35"/>
                    </a:lnTo>
                    <a:lnTo>
                      <a:pt x="4" y="34"/>
                    </a:lnTo>
                    <a:lnTo>
                      <a:pt x="4" y="31"/>
                    </a:lnTo>
                    <a:lnTo>
                      <a:pt x="2" y="29"/>
                    </a:lnTo>
                    <a:lnTo>
                      <a:pt x="3" y="29"/>
                    </a:lnTo>
                    <a:lnTo>
                      <a:pt x="3" y="28"/>
                    </a:lnTo>
                    <a:lnTo>
                      <a:pt x="1" y="27"/>
                    </a:lnTo>
                    <a:lnTo>
                      <a:pt x="1" y="25"/>
                    </a:lnTo>
                    <a:lnTo>
                      <a:pt x="0" y="24"/>
                    </a:lnTo>
                    <a:lnTo>
                      <a:pt x="1" y="20"/>
                    </a:lnTo>
                    <a:lnTo>
                      <a:pt x="1" y="19"/>
                    </a:lnTo>
                    <a:lnTo>
                      <a:pt x="1" y="18"/>
                    </a:lnTo>
                    <a:lnTo>
                      <a:pt x="4" y="17"/>
                    </a:lnTo>
                    <a:lnTo>
                      <a:pt x="4"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55" name="Freeform 908"/>
              <p:cNvSpPr>
                <a:spLocks/>
              </p:cNvSpPr>
              <p:nvPr/>
            </p:nvSpPr>
            <p:spPr bwMode="auto">
              <a:xfrm>
                <a:off x="4987284" y="2973585"/>
                <a:ext cx="408761" cy="508158"/>
              </a:xfrm>
              <a:custGeom>
                <a:avLst/>
                <a:gdLst>
                  <a:gd name="T0" fmla="*/ 864 w 37"/>
                  <a:gd name="T1" fmla="*/ 1512 h 46"/>
                  <a:gd name="T2" fmla="*/ 1296 w 37"/>
                  <a:gd name="T3" fmla="*/ 1512 h 46"/>
                  <a:gd name="T4" fmla="*/ 1512 w 37"/>
                  <a:gd name="T5" fmla="*/ 432 h 46"/>
                  <a:gd name="T6" fmla="*/ 2808 w 37"/>
                  <a:gd name="T7" fmla="*/ 432 h 46"/>
                  <a:gd name="T8" fmla="*/ 5184 w 37"/>
                  <a:gd name="T9" fmla="*/ 432 h 46"/>
                  <a:gd name="T10" fmla="*/ 5400 w 37"/>
                  <a:gd name="T11" fmla="*/ 648 h 46"/>
                  <a:gd name="T12" fmla="*/ 5616 w 37"/>
                  <a:gd name="T13" fmla="*/ 648 h 46"/>
                  <a:gd name="T14" fmla="*/ 5616 w 37"/>
                  <a:gd name="T15" fmla="*/ 432 h 46"/>
                  <a:gd name="T16" fmla="*/ 6048 w 37"/>
                  <a:gd name="T17" fmla="*/ 216 h 46"/>
                  <a:gd name="T18" fmla="*/ 6480 w 37"/>
                  <a:gd name="T19" fmla="*/ 0 h 46"/>
                  <a:gd name="T20" fmla="*/ 6912 w 37"/>
                  <a:gd name="T21" fmla="*/ 432 h 46"/>
                  <a:gd name="T22" fmla="*/ 7128 w 37"/>
                  <a:gd name="T23" fmla="*/ 648 h 46"/>
                  <a:gd name="T24" fmla="*/ 7344 w 37"/>
                  <a:gd name="T25" fmla="*/ 1512 h 46"/>
                  <a:gd name="T26" fmla="*/ 7344 w 37"/>
                  <a:gd name="T27" fmla="*/ 1944 h 46"/>
                  <a:gd name="T28" fmla="*/ 7992 w 37"/>
                  <a:gd name="T29" fmla="*/ 2592 h 46"/>
                  <a:gd name="T30" fmla="*/ 7128 w 37"/>
                  <a:gd name="T31" fmla="*/ 3024 h 46"/>
                  <a:gd name="T32" fmla="*/ 6912 w 37"/>
                  <a:gd name="T33" fmla="*/ 3672 h 46"/>
                  <a:gd name="T34" fmla="*/ 6912 w 37"/>
                  <a:gd name="T35" fmla="*/ 4536 h 46"/>
                  <a:gd name="T36" fmla="*/ 6696 w 37"/>
                  <a:gd name="T37" fmla="*/ 5400 h 46"/>
                  <a:gd name="T38" fmla="*/ 6264 w 37"/>
                  <a:gd name="T39" fmla="*/ 5616 h 46"/>
                  <a:gd name="T40" fmla="*/ 6264 w 37"/>
                  <a:gd name="T41" fmla="*/ 6048 h 46"/>
                  <a:gd name="T42" fmla="*/ 5832 w 37"/>
                  <a:gd name="T43" fmla="*/ 6264 h 46"/>
                  <a:gd name="T44" fmla="*/ 5832 w 37"/>
                  <a:gd name="T45" fmla="*/ 7128 h 46"/>
                  <a:gd name="T46" fmla="*/ 5400 w 37"/>
                  <a:gd name="T47" fmla="*/ 7560 h 46"/>
                  <a:gd name="T48" fmla="*/ 6048 w 37"/>
                  <a:gd name="T49" fmla="*/ 8424 h 46"/>
                  <a:gd name="T50" fmla="*/ 6264 w 37"/>
                  <a:gd name="T51" fmla="*/ 8856 h 46"/>
                  <a:gd name="T52" fmla="*/ 6696 w 37"/>
                  <a:gd name="T53" fmla="*/ 9288 h 46"/>
                  <a:gd name="T54" fmla="*/ 5616 w 37"/>
                  <a:gd name="T55" fmla="*/ 9504 h 46"/>
                  <a:gd name="T56" fmla="*/ 5400 w 37"/>
                  <a:gd name="T57" fmla="*/ 9936 h 46"/>
                  <a:gd name="T58" fmla="*/ 4752 w 37"/>
                  <a:gd name="T59" fmla="*/ 9936 h 46"/>
                  <a:gd name="T60" fmla="*/ 4320 w 37"/>
                  <a:gd name="T61" fmla="*/ 9720 h 46"/>
                  <a:gd name="T62" fmla="*/ 4104 w 37"/>
                  <a:gd name="T63" fmla="*/ 9936 h 46"/>
                  <a:gd name="T64" fmla="*/ 3672 w 37"/>
                  <a:gd name="T65" fmla="*/ 9504 h 46"/>
                  <a:gd name="T66" fmla="*/ 3456 w 37"/>
                  <a:gd name="T67" fmla="*/ 9504 h 46"/>
                  <a:gd name="T68" fmla="*/ 3024 w 37"/>
                  <a:gd name="T69" fmla="*/ 9288 h 46"/>
                  <a:gd name="T70" fmla="*/ 3024 w 37"/>
                  <a:gd name="T71" fmla="*/ 9504 h 46"/>
                  <a:gd name="T72" fmla="*/ 2808 w 37"/>
                  <a:gd name="T73" fmla="*/ 9504 h 46"/>
                  <a:gd name="T74" fmla="*/ 2592 w 37"/>
                  <a:gd name="T75" fmla="*/ 9072 h 46"/>
                  <a:gd name="T76" fmla="*/ 2376 w 37"/>
                  <a:gd name="T77" fmla="*/ 8856 h 46"/>
                  <a:gd name="T78" fmla="*/ 1944 w 37"/>
                  <a:gd name="T79" fmla="*/ 8640 h 46"/>
                  <a:gd name="T80" fmla="*/ 1944 w 37"/>
                  <a:gd name="T81" fmla="*/ 8208 h 46"/>
                  <a:gd name="T82" fmla="*/ 1512 w 37"/>
                  <a:gd name="T83" fmla="*/ 7776 h 46"/>
                  <a:gd name="T84" fmla="*/ 1296 w 37"/>
                  <a:gd name="T85" fmla="*/ 7776 h 46"/>
                  <a:gd name="T86" fmla="*/ 1080 w 37"/>
                  <a:gd name="T87" fmla="*/ 7560 h 46"/>
                  <a:gd name="T88" fmla="*/ 864 w 37"/>
                  <a:gd name="T89" fmla="*/ 7344 h 46"/>
                  <a:gd name="T90" fmla="*/ 864 w 37"/>
                  <a:gd name="T91" fmla="*/ 6696 h 46"/>
                  <a:gd name="T92" fmla="*/ 432 w 37"/>
                  <a:gd name="T93" fmla="*/ 6264 h 46"/>
                  <a:gd name="T94" fmla="*/ 648 w 37"/>
                  <a:gd name="T95" fmla="*/ 6264 h 46"/>
                  <a:gd name="T96" fmla="*/ 648 w 37"/>
                  <a:gd name="T97" fmla="*/ 6048 h 46"/>
                  <a:gd name="T98" fmla="*/ 216 w 37"/>
                  <a:gd name="T99" fmla="*/ 5832 h 46"/>
                  <a:gd name="T100" fmla="*/ 216 w 37"/>
                  <a:gd name="T101" fmla="*/ 5400 h 46"/>
                  <a:gd name="T102" fmla="*/ 0 w 37"/>
                  <a:gd name="T103" fmla="*/ 5184 h 46"/>
                  <a:gd name="T104" fmla="*/ 0 w 37"/>
                  <a:gd name="T105" fmla="*/ 5184 h 46"/>
                  <a:gd name="T106" fmla="*/ 216 w 37"/>
                  <a:gd name="T107" fmla="*/ 4320 h 46"/>
                  <a:gd name="T108" fmla="*/ 216 w 37"/>
                  <a:gd name="T109" fmla="*/ 4104 h 46"/>
                  <a:gd name="T110" fmla="*/ 216 w 37"/>
                  <a:gd name="T111" fmla="*/ 3888 h 46"/>
                  <a:gd name="T112" fmla="*/ 864 w 37"/>
                  <a:gd name="T113" fmla="*/ 3672 h 46"/>
                  <a:gd name="T114" fmla="*/ 864 w 37"/>
                  <a:gd name="T115" fmla="*/ 1512 h 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
                  <a:gd name="T175" fmla="*/ 0 h 46"/>
                  <a:gd name="T176" fmla="*/ 37 w 37"/>
                  <a:gd name="T177" fmla="*/ 46 h 4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 h="46">
                    <a:moveTo>
                      <a:pt x="4" y="7"/>
                    </a:moveTo>
                    <a:lnTo>
                      <a:pt x="6" y="7"/>
                    </a:lnTo>
                    <a:lnTo>
                      <a:pt x="7" y="2"/>
                    </a:lnTo>
                    <a:lnTo>
                      <a:pt x="13" y="2"/>
                    </a:lnTo>
                    <a:lnTo>
                      <a:pt x="24" y="2"/>
                    </a:lnTo>
                    <a:lnTo>
                      <a:pt x="25" y="3"/>
                    </a:lnTo>
                    <a:lnTo>
                      <a:pt x="26" y="3"/>
                    </a:lnTo>
                    <a:lnTo>
                      <a:pt x="26" y="2"/>
                    </a:lnTo>
                    <a:lnTo>
                      <a:pt x="28" y="1"/>
                    </a:lnTo>
                    <a:lnTo>
                      <a:pt x="30" y="0"/>
                    </a:lnTo>
                    <a:lnTo>
                      <a:pt x="32" y="2"/>
                    </a:lnTo>
                    <a:lnTo>
                      <a:pt x="33" y="3"/>
                    </a:lnTo>
                    <a:lnTo>
                      <a:pt x="34" y="7"/>
                    </a:lnTo>
                    <a:lnTo>
                      <a:pt x="34" y="9"/>
                    </a:lnTo>
                    <a:lnTo>
                      <a:pt x="37" y="12"/>
                    </a:lnTo>
                    <a:lnTo>
                      <a:pt x="33" y="14"/>
                    </a:lnTo>
                    <a:lnTo>
                      <a:pt x="32" y="17"/>
                    </a:lnTo>
                    <a:lnTo>
                      <a:pt x="32" y="21"/>
                    </a:lnTo>
                    <a:lnTo>
                      <a:pt x="31" y="25"/>
                    </a:lnTo>
                    <a:lnTo>
                      <a:pt x="29" y="26"/>
                    </a:lnTo>
                    <a:lnTo>
                      <a:pt x="29" y="28"/>
                    </a:lnTo>
                    <a:lnTo>
                      <a:pt x="27" y="29"/>
                    </a:lnTo>
                    <a:lnTo>
                      <a:pt x="27" y="33"/>
                    </a:lnTo>
                    <a:lnTo>
                      <a:pt x="25" y="35"/>
                    </a:lnTo>
                    <a:lnTo>
                      <a:pt x="28" y="39"/>
                    </a:lnTo>
                    <a:lnTo>
                      <a:pt x="29" y="41"/>
                    </a:lnTo>
                    <a:lnTo>
                      <a:pt x="31" y="43"/>
                    </a:lnTo>
                    <a:lnTo>
                      <a:pt x="26" y="44"/>
                    </a:lnTo>
                    <a:lnTo>
                      <a:pt x="25" y="46"/>
                    </a:lnTo>
                    <a:lnTo>
                      <a:pt x="22" y="46"/>
                    </a:lnTo>
                    <a:lnTo>
                      <a:pt x="20" y="45"/>
                    </a:lnTo>
                    <a:lnTo>
                      <a:pt x="19" y="46"/>
                    </a:lnTo>
                    <a:lnTo>
                      <a:pt x="17" y="44"/>
                    </a:lnTo>
                    <a:lnTo>
                      <a:pt x="16" y="44"/>
                    </a:lnTo>
                    <a:lnTo>
                      <a:pt x="14" y="43"/>
                    </a:lnTo>
                    <a:lnTo>
                      <a:pt x="14" y="44"/>
                    </a:lnTo>
                    <a:lnTo>
                      <a:pt x="13" y="44"/>
                    </a:lnTo>
                    <a:lnTo>
                      <a:pt x="12" y="42"/>
                    </a:lnTo>
                    <a:lnTo>
                      <a:pt x="11" y="41"/>
                    </a:lnTo>
                    <a:lnTo>
                      <a:pt x="9" y="40"/>
                    </a:lnTo>
                    <a:lnTo>
                      <a:pt x="9" y="38"/>
                    </a:lnTo>
                    <a:lnTo>
                      <a:pt x="7" y="36"/>
                    </a:lnTo>
                    <a:lnTo>
                      <a:pt x="6" y="36"/>
                    </a:lnTo>
                    <a:lnTo>
                      <a:pt x="5" y="35"/>
                    </a:lnTo>
                    <a:lnTo>
                      <a:pt x="4" y="34"/>
                    </a:lnTo>
                    <a:lnTo>
                      <a:pt x="4" y="31"/>
                    </a:lnTo>
                    <a:lnTo>
                      <a:pt x="2" y="29"/>
                    </a:lnTo>
                    <a:lnTo>
                      <a:pt x="3" y="29"/>
                    </a:lnTo>
                    <a:lnTo>
                      <a:pt x="3" y="28"/>
                    </a:lnTo>
                    <a:lnTo>
                      <a:pt x="1" y="27"/>
                    </a:lnTo>
                    <a:lnTo>
                      <a:pt x="1" y="25"/>
                    </a:lnTo>
                    <a:lnTo>
                      <a:pt x="0" y="24"/>
                    </a:lnTo>
                    <a:lnTo>
                      <a:pt x="1" y="20"/>
                    </a:lnTo>
                    <a:lnTo>
                      <a:pt x="1" y="19"/>
                    </a:lnTo>
                    <a:lnTo>
                      <a:pt x="1" y="18"/>
                    </a:lnTo>
                    <a:lnTo>
                      <a:pt x="4" y="17"/>
                    </a:lnTo>
                    <a:lnTo>
                      <a:pt x="4"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56" name="Freeform 909"/>
              <p:cNvSpPr>
                <a:spLocks/>
              </p:cNvSpPr>
              <p:nvPr/>
            </p:nvSpPr>
            <p:spPr bwMode="auto">
              <a:xfrm>
                <a:off x="5340808" y="3106148"/>
                <a:ext cx="154666" cy="154657"/>
              </a:xfrm>
              <a:custGeom>
                <a:avLst/>
                <a:gdLst>
                  <a:gd name="T0" fmla="*/ 3024 w 14"/>
                  <a:gd name="T1" fmla="*/ 2592 h 14"/>
                  <a:gd name="T2" fmla="*/ 3024 w 14"/>
                  <a:gd name="T3" fmla="*/ 3024 h 14"/>
                  <a:gd name="T4" fmla="*/ 2808 w 14"/>
                  <a:gd name="T5" fmla="*/ 3024 h 14"/>
                  <a:gd name="T6" fmla="*/ 2160 w 14"/>
                  <a:gd name="T7" fmla="*/ 2376 h 14"/>
                  <a:gd name="T8" fmla="*/ 1728 w 14"/>
                  <a:gd name="T9" fmla="*/ 1944 h 14"/>
                  <a:gd name="T10" fmla="*/ 1296 w 14"/>
                  <a:gd name="T11" fmla="*/ 1728 h 14"/>
                  <a:gd name="T12" fmla="*/ 0 w 14"/>
                  <a:gd name="T13" fmla="*/ 1944 h 14"/>
                  <a:gd name="T14" fmla="*/ 0 w 14"/>
                  <a:gd name="T15" fmla="*/ 1080 h 14"/>
                  <a:gd name="T16" fmla="*/ 216 w 14"/>
                  <a:gd name="T17" fmla="*/ 432 h 14"/>
                  <a:gd name="T18" fmla="*/ 1080 w 14"/>
                  <a:gd name="T19" fmla="*/ 0 h 14"/>
                  <a:gd name="T20" fmla="*/ 1296 w 14"/>
                  <a:gd name="T21" fmla="*/ 648 h 14"/>
                  <a:gd name="T22" fmla="*/ 1512 w 14"/>
                  <a:gd name="T23" fmla="*/ 1296 h 14"/>
                  <a:gd name="T24" fmla="*/ 1728 w 14"/>
                  <a:gd name="T25" fmla="*/ 1512 h 14"/>
                  <a:gd name="T26" fmla="*/ 2376 w 14"/>
                  <a:gd name="T27" fmla="*/ 1944 h 14"/>
                  <a:gd name="T28" fmla="*/ 3024 w 14"/>
                  <a:gd name="T29" fmla="*/ 2592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4"/>
                  <a:gd name="T47" fmla="*/ 14 w 1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4">
                    <a:moveTo>
                      <a:pt x="14" y="12"/>
                    </a:moveTo>
                    <a:lnTo>
                      <a:pt x="14" y="14"/>
                    </a:lnTo>
                    <a:lnTo>
                      <a:pt x="13" y="14"/>
                    </a:lnTo>
                    <a:lnTo>
                      <a:pt x="10" y="11"/>
                    </a:lnTo>
                    <a:lnTo>
                      <a:pt x="8" y="9"/>
                    </a:lnTo>
                    <a:lnTo>
                      <a:pt x="6" y="8"/>
                    </a:lnTo>
                    <a:lnTo>
                      <a:pt x="0" y="9"/>
                    </a:lnTo>
                    <a:lnTo>
                      <a:pt x="0" y="5"/>
                    </a:lnTo>
                    <a:lnTo>
                      <a:pt x="1" y="2"/>
                    </a:lnTo>
                    <a:lnTo>
                      <a:pt x="5" y="0"/>
                    </a:lnTo>
                    <a:lnTo>
                      <a:pt x="6" y="3"/>
                    </a:lnTo>
                    <a:lnTo>
                      <a:pt x="7" y="6"/>
                    </a:lnTo>
                    <a:lnTo>
                      <a:pt x="8" y="7"/>
                    </a:lnTo>
                    <a:lnTo>
                      <a:pt x="11" y="9"/>
                    </a:lnTo>
                    <a:lnTo>
                      <a:pt x="14" y="1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57" name="Freeform 910"/>
              <p:cNvSpPr>
                <a:spLocks/>
              </p:cNvSpPr>
              <p:nvPr/>
            </p:nvSpPr>
            <p:spPr bwMode="auto">
              <a:xfrm>
                <a:off x="5340808" y="3106148"/>
                <a:ext cx="154666" cy="154657"/>
              </a:xfrm>
              <a:custGeom>
                <a:avLst/>
                <a:gdLst>
                  <a:gd name="T0" fmla="*/ 3024 w 14"/>
                  <a:gd name="T1" fmla="*/ 2592 h 14"/>
                  <a:gd name="T2" fmla="*/ 3024 w 14"/>
                  <a:gd name="T3" fmla="*/ 3024 h 14"/>
                  <a:gd name="T4" fmla="*/ 2808 w 14"/>
                  <a:gd name="T5" fmla="*/ 3024 h 14"/>
                  <a:gd name="T6" fmla="*/ 2160 w 14"/>
                  <a:gd name="T7" fmla="*/ 2376 h 14"/>
                  <a:gd name="T8" fmla="*/ 1728 w 14"/>
                  <a:gd name="T9" fmla="*/ 1944 h 14"/>
                  <a:gd name="T10" fmla="*/ 1296 w 14"/>
                  <a:gd name="T11" fmla="*/ 1728 h 14"/>
                  <a:gd name="T12" fmla="*/ 0 w 14"/>
                  <a:gd name="T13" fmla="*/ 1944 h 14"/>
                  <a:gd name="T14" fmla="*/ 0 w 14"/>
                  <a:gd name="T15" fmla="*/ 1080 h 14"/>
                  <a:gd name="T16" fmla="*/ 216 w 14"/>
                  <a:gd name="T17" fmla="*/ 432 h 14"/>
                  <a:gd name="T18" fmla="*/ 1080 w 14"/>
                  <a:gd name="T19" fmla="*/ 0 h 14"/>
                  <a:gd name="T20" fmla="*/ 1296 w 14"/>
                  <a:gd name="T21" fmla="*/ 648 h 14"/>
                  <a:gd name="T22" fmla="*/ 1512 w 14"/>
                  <a:gd name="T23" fmla="*/ 1296 h 14"/>
                  <a:gd name="T24" fmla="*/ 1728 w 14"/>
                  <a:gd name="T25" fmla="*/ 1512 h 14"/>
                  <a:gd name="T26" fmla="*/ 2376 w 14"/>
                  <a:gd name="T27" fmla="*/ 1944 h 14"/>
                  <a:gd name="T28" fmla="*/ 3024 w 14"/>
                  <a:gd name="T29" fmla="*/ 2592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4"/>
                  <a:gd name="T47" fmla="*/ 14 w 1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4">
                    <a:moveTo>
                      <a:pt x="14" y="12"/>
                    </a:moveTo>
                    <a:lnTo>
                      <a:pt x="14" y="14"/>
                    </a:lnTo>
                    <a:lnTo>
                      <a:pt x="13" y="14"/>
                    </a:lnTo>
                    <a:lnTo>
                      <a:pt x="10" y="11"/>
                    </a:lnTo>
                    <a:lnTo>
                      <a:pt x="8" y="9"/>
                    </a:lnTo>
                    <a:lnTo>
                      <a:pt x="6" y="8"/>
                    </a:lnTo>
                    <a:lnTo>
                      <a:pt x="0" y="9"/>
                    </a:lnTo>
                    <a:lnTo>
                      <a:pt x="0" y="5"/>
                    </a:lnTo>
                    <a:lnTo>
                      <a:pt x="1" y="2"/>
                    </a:lnTo>
                    <a:lnTo>
                      <a:pt x="5" y="0"/>
                    </a:lnTo>
                    <a:lnTo>
                      <a:pt x="6" y="3"/>
                    </a:lnTo>
                    <a:lnTo>
                      <a:pt x="7" y="6"/>
                    </a:lnTo>
                    <a:lnTo>
                      <a:pt x="8" y="7"/>
                    </a:lnTo>
                    <a:lnTo>
                      <a:pt x="11" y="9"/>
                    </a:lnTo>
                    <a:lnTo>
                      <a:pt x="14" y="1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58" name="Freeform 911"/>
              <p:cNvSpPr>
                <a:spLocks/>
              </p:cNvSpPr>
              <p:nvPr/>
            </p:nvSpPr>
            <p:spPr bwMode="auto">
              <a:xfrm>
                <a:off x="5263474" y="3194523"/>
                <a:ext cx="375619" cy="287219"/>
              </a:xfrm>
              <a:custGeom>
                <a:avLst/>
                <a:gdLst>
                  <a:gd name="T0" fmla="*/ 1296 w 34"/>
                  <a:gd name="T1" fmla="*/ 4968 h 26"/>
                  <a:gd name="T2" fmla="*/ 864 w 34"/>
                  <a:gd name="T3" fmla="*/ 4536 h 26"/>
                  <a:gd name="T4" fmla="*/ 648 w 34"/>
                  <a:gd name="T5" fmla="*/ 4104 h 26"/>
                  <a:gd name="T6" fmla="*/ 0 w 34"/>
                  <a:gd name="T7" fmla="*/ 3240 h 26"/>
                  <a:gd name="T8" fmla="*/ 432 w 34"/>
                  <a:gd name="T9" fmla="*/ 2808 h 26"/>
                  <a:gd name="T10" fmla="*/ 432 w 34"/>
                  <a:gd name="T11" fmla="*/ 1944 h 26"/>
                  <a:gd name="T12" fmla="*/ 864 w 34"/>
                  <a:gd name="T13" fmla="*/ 1728 h 26"/>
                  <a:gd name="T14" fmla="*/ 864 w 34"/>
                  <a:gd name="T15" fmla="*/ 1296 h 26"/>
                  <a:gd name="T16" fmla="*/ 1296 w 34"/>
                  <a:gd name="T17" fmla="*/ 1080 h 26"/>
                  <a:gd name="T18" fmla="*/ 1512 w 34"/>
                  <a:gd name="T19" fmla="*/ 216 h 26"/>
                  <a:gd name="T20" fmla="*/ 2808 w 34"/>
                  <a:gd name="T21" fmla="*/ 0 h 26"/>
                  <a:gd name="T22" fmla="*/ 3240 w 34"/>
                  <a:gd name="T23" fmla="*/ 216 h 26"/>
                  <a:gd name="T24" fmla="*/ 3672 w 34"/>
                  <a:gd name="T25" fmla="*/ 648 h 26"/>
                  <a:gd name="T26" fmla="*/ 4320 w 34"/>
                  <a:gd name="T27" fmla="*/ 1296 h 26"/>
                  <a:gd name="T28" fmla="*/ 4104 w 34"/>
                  <a:gd name="T29" fmla="*/ 1728 h 26"/>
                  <a:gd name="T30" fmla="*/ 4320 w 34"/>
                  <a:gd name="T31" fmla="*/ 1944 h 26"/>
                  <a:gd name="T32" fmla="*/ 4752 w 34"/>
                  <a:gd name="T33" fmla="*/ 1944 h 26"/>
                  <a:gd name="T34" fmla="*/ 4752 w 34"/>
                  <a:gd name="T35" fmla="*/ 2376 h 26"/>
                  <a:gd name="T36" fmla="*/ 4968 w 34"/>
                  <a:gd name="T37" fmla="*/ 2808 h 26"/>
                  <a:gd name="T38" fmla="*/ 5184 w 34"/>
                  <a:gd name="T39" fmla="*/ 2808 h 26"/>
                  <a:gd name="T40" fmla="*/ 5832 w 34"/>
                  <a:gd name="T41" fmla="*/ 3024 h 26"/>
                  <a:gd name="T42" fmla="*/ 7128 w 34"/>
                  <a:gd name="T43" fmla="*/ 3240 h 26"/>
                  <a:gd name="T44" fmla="*/ 7344 w 34"/>
                  <a:gd name="T45" fmla="*/ 3240 h 26"/>
                  <a:gd name="T46" fmla="*/ 7344 w 34"/>
                  <a:gd name="T47" fmla="*/ 3672 h 26"/>
                  <a:gd name="T48" fmla="*/ 5616 w 34"/>
                  <a:gd name="T49" fmla="*/ 4752 h 26"/>
                  <a:gd name="T50" fmla="*/ 4536 w 34"/>
                  <a:gd name="T51" fmla="*/ 4968 h 26"/>
                  <a:gd name="T52" fmla="*/ 4320 w 34"/>
                  <a:gd name="T53" fmla="*/ 5400 h 26"/>
                  <a:gd name="T54" fmla="*/ 3456 w 34"/>
                  <a:gd name="T55" fmla="*/ 5184 h 26"/>
                  <a:gd name="T56" fmla="*/ 2808 w 34"/>
                  <a:gd name="T57" fmla="*/ 5616 h 26"/>
                  <a:gd name="T58" fmla="*/ 2376 w 34"/>
                  <a:gd name="T59" fmla="*/ 5400 h 26"/>
                  <a:gd name="T60" fmla="*/ 1512 w 34"/>
                  <a:gd name="T61" fmla="*/ 5184 h 26"/>
                  <a:gd name="T62" fmla="*/ 1296 w 34"/>
                  <a:gd name="T63" fmla="*/ 4968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4"/>
                  <a:gd name="T97" fmla="*/ 0 h 26"/>
                  <a:gd name="T98" fmla="*/ 34 w 34"/>
                  <a:gd name="T99" fmla="*/ 26 h 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4" h="26">
                    <a:moveTo>
                      <a:pt x="6" y="23"/>
                    </a:moveTo>
                    <a:lnTo>
                      <a:pt x="4" y="21"/>
                    </a:lnTo>
                    <a:lnTo>
                      <a:pt x="3" y="19"/>
                    </a:lnTo>
                    <a:lnTo>
                      <a:pt x="0" y="15"/>
                    </a:lnTo>
                    <a:lnTo>
                      <a:pt x="2" y="13"/>
                    </a:lnTo>
                    <a:lnTo>
                      <a:pt x="2" y="9"/>
                    </a:lnTo>
                    <a:lnTo>
                      <a:pt x="4" y="8"/>
                    </a:lnTo>
                    <a:lnTo>
                      <a:pt x="4" y="6"/>
                    </a:lnTo>
                    <a:lnTo>
                      <a:pt x="6" y="5"/>
                    </a:lnTo>
                    <a:lnTo>
                      <a:pt x="7" y="1"/>
                    </a:lnTo>
                    <a:lnTo>
                      <a:pt x="13" y="0"/>
                    </a:lnTo>
                    <a:lnTo>
                      <a:pt x="15" y="1"/>
                    </a:lnTo>
                    <a:lnTo>
                      <a:pt x="17" y="3"/>
                    </a:lnTo>
                    <a:lnTo>
                      <a:pt x="20" y="6"/>
                    </a:lnTo>
                    <a:lnTo>
                      <a:pt x="19" y="8"/>
                    </a:lnTo>
                    <a:lnTo>
                      <a:pt x="20" y="9"/>
                    </a:lnTo>
                    <a:lnTo>
                      <a:pt x="22" y="9"/>
                    </a:lnTo>
                    <a:lnTo>
                      <a:pt x="22" y="11"/>
                    </a:lnTo>
                    <a:lnTo>
                      <a:pt x="23" y="13"/>
                    </a:lnTo>
                    <a:lnTo>
                      <a:pt x="24" y="13"/>
                    </a:lnTo>
                    <a:lnTo>
                      <a:pt x="27" y="14"/>
                    </a:lnTo>
                    <a:lnTo>
                      <a:pt x="33" y="15"/>
                    </a:lnTo>
                    <a:lnTo>
                      <a:pt x="34" y="15"/>
                    </a:lnTo>
                    <a:lnTo>
                      <a:pt x="34" y="17"/>
                    </a:lnTo>
                    <a:lnTo>
                      <a:pt x="26" y="22"/>
                    </a:lnTo>
                    <a:lnTo>
                      <a:pt x="21" y="23"/>
                    </a:lnTo>
                    <a:lnTo>
                      <a:pt x="20" y="25"/>
                    </a:lnTo>
                    <a:lnTo>
                      <a:pt x="16" y="24"/>
                    </a:lnTo>
                    <a:lnTo>
                      <a:pt x="13" y="26"/>
                    </a:lnTo>
                    <a:lnTo>
                      <a:pt x="11" y="25"/>
                    </a:lnTo>
                    <a:lnTo>
                      <a:pt x="7" y="24"/>
                    </a:lnTo>
                    <a:lnTo>
                      <a:pt x="6" y="2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59" name="Freeform 912"/>
              <p:cNvSpPr>
                <a:spLocks/>
              </p:cNvSpPr>
              <p:nvPr/>
            </p:nvSpPr>
            <p:spPr bwMode="auto">
              <a:xfrm>
                <a:off x="5263474" y="3194523"/>
                <a:ext cx="375619" cy="287219"/>
              </a:xfrm>
              <a:custGeom>
                <a:avLst/>
                <a:gdLst>
                  <a:gd name="T0" fmla="*/ 1296 w 34"/>
                  <a:gd name="T1" fmla="*/ 4968 h 26"/>
                  <a:gd name="T2" fmla="*/ 864 w 34"/>
                  <a:gd name="T3" fmla="*/ 4536 h 26"/>
                  <a:gd name="T4" fmla="*/ 648 w 34"/>
                  <a:gd name="T5" fmla="*/ 4104 h 26"/>
                  <a:gd name="T6" fmla="*/ 0 w 34"/>
                  <a:gd name="T7" fmla="*/ 3240 h 26"/>
                  <a:gd name="T8" fmla="*/ 432 w 34"/>
                  <a:gd name="T9" fmla="*/ 2808 h 26"/>
                  <a:gd name="T10" fmla="*/ 432 w 34"/>
                  <a:gd name="T11" fmla="*/ 1944 h 26"/>
                  <a:gd name="T12" fmla="*/ 864 w 34"/>
                  <a:gd name="T13" fmla="*/ 1728 h 26"/>
                  <a:gd name="T14" fmla="*/ 864 w 34"/>
                  <a:gd name="T15" fmla="*/ 1296 h 26"/>
                  <a:gd name="T16" fmla="*/ 1296 w 34"/>
                  <a:gd name="T17" fmla="*/ 1080 h 26"/>
                  <a:gd name="T18" fmla="*/ 1512 w 34"/>
                  <a:gd name="T19" fmla="*/ 216 h 26"/>
                  <a:gd name="T20" fmla="*/ 2808 w 34"/>
                  <a:gd name="T21" fmla="*/ 0 h 26"/>
                  <a:gd name="T22" fmla="*/ 3240 w 34"/>
                  <a:gd name="T23" fmla="*/ 216 h 26"/>
                  <a:gd name="T24" fmla="*/ 3672 w 34"/>
                  <a:gd name="T25" fmla="*/ 648 h 26"/>
                  <a:gd name="T26" fmla="*/ 4320 w 34"/>
                  <a:gd name="T27" fmla="*/ 1296 h 26"/>
                  <a:gd name="T28" fmla="*/ 4104 w 34"/>
                  <a:gd name="T29" fmla="*/ 1728 h 26"/>
                  <a:gd name="T30" fmla="*/ 4320 w 34"/>
                  <a:gd name="T31" fmla="*/ 1944 h 26"/>
                  <a:gd name="T32" fmla="*/ 4752 w 34"/>
                  <a:gd name="T33" fmla="*/ 1944 h 26"/>
                  <a:gd name="T34" fmla="*/ 4752 w 34"/>
                  <a:gd name="T35" fmla="*/ 2376 h 26"/>
                  <a:gd name="T36" fmla="*/ 4968 w 34"/>
                  <a:gd name="T37" fmla="*/ 2808 h 26"/>
                  <a:gd name="T38" fmla="*/ 5184 w 34"/>
                  <a:gd name="T39" fmla="*/ 2808 h 26"/>
                  <a:gd name="T40" fmla="*/ 5832 w 34"/>
                  <a:gd name="T41" fmla="*/ 3024 h 26"/>
                  <a:gd name="T42" fmla="*/ 7128 w 34"/>
                  <a:gd name="T43" fmla="*/ 3240 h 26"/>
                  <a:gd name="T44" fmla="*/ 7344 w 34"/>
                  <a:gd name="T45" fmla="*/ 3240 h 26"/>
                  <a:gd name="T46" fmla="*/ 7344 w 34"/>
                  <a:gd name="T47" fmla="*/ 3672 h 26"/>
                  <a:gd name="T48" fmla="*/ 5616 w 34"/>
                  <a:gd name="T49" fmla="*/ 4752 h 26"/>
                  <a:gd name="T50" fmla="*/ 4536 w 34"/>
                  <a:gd name="T51" fmla="*/ 4968 h 26"/>
                  <a:gd name="T52" fmla="*/ 4320 w 34"/>
                  <a:gd name="T53" fmla="*/ 5400 h 26"/>
                  <a:gd name="T54" fmla="*/ 3456 w 34"/>
                  <a:gd name="T55" fmla="*/ 5184 h 26"/>
                  <a:gd name="T56" fmla="*/ 2808 w 34"/>
                  <a:gd name="T57" fmla="*/ 5616 h 26"/>
                  <a:gd name="T58" fmla="*/ 2376 w 34"/>
                  <a:gd name="T59" fmla="*/ 5400 h 26"/>
                  <a:gd name="T60" fmla="*/ 1512 w 34"/>
                  <a:gd name="T61" fmla="*/ 5184 h 26"/>
                  <a:gd name="T62" fmla="*/ 1296 w 34"/>
                  <a:gd name="T63" fmla="*/ 4968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4"/>
                  <a:gd name="T97" fmla="*/ 0 h 26"/>
                  <a:gd name="T98" fmla="*/ 34 w 34"/>
                  <a:gd name="T99" fmla="*/ 26 h 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4" h="26">
                    <a:moveTo>
                      <a:pt x="6" y="23"/>
                    </a:moveTo>
                    <a:lnTo>
                      <a:pt x="4" y="21"/>
                    </a:lnTo>
                    <a:lnTo>
                      <a:pt x="3" y="19"/>
                    </a:lnTo>
                    <a:lnTo>
                      <a:pt x="0" y="15"/>
                    </a:lnTo>
                    <a:lnTo>
                      <a:pt x="2" y="13"/>
                    </a:lnTo>
                    <a:lnTo>
                      <a:pt x="2" y="9"/>
                    </a:lnTo>
                    <a:lnTo>
                      <a:pt x="4" y="8"/>
                    </a:lnTo>
                    <a:lnTo>
                      <a:pt x="4" y="6"/>
                    </a:lnTo>
                    <a:lnTo>
                      <a:pt x="6" y="5"/>
                    </a:lnTo>
                    <a:lnTo>
                      <a:pt x="7" y="1"/>
                    </a:lnTo>
                    <a:lnTo>
                      <a:pt x="13" y="0"/>
                    </a:lnTo>
                    <a:lnTo>
                      <a:pt x="15" y="1"/>
                    </a:lnTo>
                    <a:lnTo>
                      <a:pt x="17" y="3"/>
                    </a:lnTo>
                    <a:lnTo>
                      <a:pt x="20" y="6"/>
                    </a:lnTo>
                    <a:lnTo>
                      <a:pt x="19" y="8"/>
                    </a:lnTo>
                    <a:lnTo>
                      <a:pt x="20" y="9"/>
                    </a:lnTo>
                    <a:lnTo>
                      <a:pt x="22" y="9"/>
                    </a:lnTo>
                    <a:lnTo>
                      <a:pt x="22" y="11"/>
                    </a:lnTo>
                    <a:lnTo>
                      <a:pt x="23" y="13"/>
                    </a:lnTo>
                    <a:lnTo>
                      <a:pt x="24" y="13"/>
                    </a:lnTo>
                    <a:lnTo>
                      <a:pt x="27" y="14"/>
                    </a:lnTo>
                    <a:lnTo>
                      <a:pt x="33" y="15"/>
                    </a:lnTo>
                    <a:lnTo>
                      <a:pt x="34" y="15"/>
                    </a:lnTo>
                    <a:lnTo>
                      <a:pt x="34" y="17"/>
                    </a:lnTo>
                    <a:lnTo>
                      <a:pt x="26" y="22"/>
                    </a:lnTo>
                    <a:lnTo>
                      <a:pt x="21" y="23"/>
                    </a:lnTo>
                    <a:lnTo>
                      <a:pt x="20" y="25"/>
                    </a:lnTo>
                    <a:lnTo>
                      <a:pt x="16" y="24"/>
                    </a:lnTo>
                    <a:lnTo>
                      <a:pt x="13" y="26"/>
                    </a:lnTo>
                    <a:lnTo>
                      <a:pt x="11" y="25"/>
                    </a:lnTo>
                    <a:lnTo>
                      <a:pt x="7" y="24"/>
                    </a:lnTo>
                    <a:lnTo>
                      <a:pt x="6" y="2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60" name="Freeform 913"/>
              <p:cNvSpPr>
                <a:spLocks/>
              </p:cNvSpPr>
              <p:nvPr/>
            </p:nvSpPr>
            <p:spPr bwMode="auto">
              <a:xfrm>
                <a:off x="5462331" y="3260804"/>
                <a:ext cx="254095" cy="342454"/>
              </a:xfrm>
              <a:custGeom>
                <a:avLst/>
                <a:gdLst>
                  <a:gd name="T0" fmla="*/ 216 w 23"/>
                  <a:gd name="T1" fmla="*/ 6696 h 31"/>
                  <a:gd name="T2" fmla="*/ 864 w 23"/>
                  <a:gd name="T3" fmla="*/ 6048 h 31"/>
                  <a:gd name="T4" fmla="*/ 1080 w 23"/>
                  <a:gd name="T5" fmla="*/ 5832 h 31"/>
                  <a:gd name="T6" fmla="*/ 1728 w 23"/>
                  <a:gd name="T7" fmla="*/ 5400 h 31"/>
                  <a:gd name="T8" fmla="*/ 2160 w 23"/>
                  <a:gd name="T9" fmla="*/ 4968 h 31"/>
                  <a:gd name="T10" fmla="*/ 2592 w 23"/>
                  <a:gd name="T11" fmla="*/ 4752 h 31"/>
                  <a:gd name="T12" fmla="*/ 3024 w 23"/>
                  <a:gd name="T13" fmla="*/ 4104 h 31"/>
                  <a:gd name="T14" fmla="*/ 3672 w 23"/>
                  <a:gd name="T15" fmla="*/ 3456 h 31"/>
                  <a:gd name="T16" fmla="*/ 3672 w 23"/>
                  <a:gd name="T17" fmla="*/ 3240 h 31"/>
                  <a:gd name="T18" fmla="*/ 3888 w 23"/>
                  <a:gd name="T19" fmla="*/ 2808 h 31"/>
                  <a:gd name="T20" fmla="*/ 4104 w 23"/>
                  <a:gd name="T21" fmla="*/ 2376 h 31"/>
                  <a:gd name="T22" fmla="*/ 4752 w 23"/>
                  <a:gd name="T23" fmla="*/ 1728 h 31"/>
                  <a:gd name="T24" fmla="*/ 4968 w 23"/>
                  <a:gd name="T25" fmla="*/ 1080 h 31"/>
                  <a:gd name="T26" fmla="*/ 4968 w 23"/>
                  <a:gd name="T27" fmla="*/ 216 h 31"/>
                  <a:gd name="T28" fmla="*/ 4752 w 23"/>
                  <a:gd name="T29" fmla="*/ 0 h 31"/>
                  <a:gd name="T30" fmla="*/ 4752 w 23"/>
                  <a:gd name="T31" fmla="*/ 0 h 31"/>
                  <a:gd name="T32" fmla="*/ 4320 w 23"/>
                  <a:gd name="T33" fmla="*/ 216 h 31"/>
                  <a:gd name="T34" fmla="*/ 3672 w 23"/>
                  <a:gd name="T35" fmla="*/ 432 h 31"/>
                  <a:gd name="T36" fmla="*/ 3456 w 23"/>
                  <a:gd name="T37" fmla="*/ 432 h 31"/>
                  <a:gd name="T38" fmla="*/ 3240 w 23"/>
                  <a:gd name="T39" fmla="*/ 432 h 31"/>
                  <a:gd name="T40" fmla="*/ 2808 w 23"/>
                  <a:gd name="T41" fmla="*/ 648 h 31"/>
                  <a:gd name="T42" fmla="*/ 1944 w 23"/>
                  <a:gd name="T43" fmla="*/ 864 h 31"/>
                  <a:gd name="T44" fmla="*/ 1728 w 23"/>
                  <a:gd name="T45" fmla="*/ 864 h 31"/>
                  <a:gd name="T46" fmla="*/ 1512 w 23"/>
                  <a:gd name="T47" fmla="*/ 864 h 31"/>
                  <a:gd name="T48" fmla="*/ 1080 w 23"/>
                  <a:gd name="T49" fmla="*/ 432 h 31"/>
                  <a:gd name="T50" fmla="*/ 864 w 23"/>
                  <a:gd name="T51" fmla="*/ 648 h 31"/>
                  <a:gd name="T52" fmla="*/ 864 w 23"/>
                  <a:gd name="T53" fmla="*/ 1080 h 31"/>
                  <a:gd name="T54" fmla="*/ 1080 w 23"/>
                  <a:gd name="T55" fmla="*/ 1512 h 31"/>
                  <a:gd name="T56" fmla="*/ 1296 w 23"/>
                  <a:gd name="T57" fmla="*/ 1512 h 31"/>
                  <a:gd name="T58" fmla="*/ 1944 w 23"/>
                  <a:gd name="T59" fmla="*/ 1728 h 31"/>
                  <a:gd name="T60" fmla="*/ 3240 w 23"/>
                  <a:gd name="T61" fmla="*/ 1944 h 31"/>
                  <a:gd name="T62" fmla="*/ 3456 w 23"/>
                  <a:gd name="T63" fmla="*/ 1944 h 31"/>
                  <a:gd name="T64" fmla="*/ 3456 w 23"/>
                  <a:gd name="T65" fmla="*/ 2376 h 31"/>
                  <a:gd name="T66" fmla="*/ 1728 w 23"/>
                  <a:gd name="T67" fmla="*/ 3456 h 31"/>
                  <a:gd name="T68" fmla="*/ 648 w 23"/>
                  <a:gd name="T69" fmla="*/ 3672 h 31"/>
                  <a:gd name="T70" fmla="*/ 432 w 23"/>
                  <a:gd name="T71" fmla="*/ 4104 h 31"/>
                  <a:gd name="T72" fmla="*/ 0 w 23"/>
                  <a:gd name="T73" fmla="*/ 4320 h 31"/>
                  <a:gd name="T74" fmla="*/ 0 w 23"/>
                  <a:gd name="T75" fmla="*/ 6480 h 31"/>
                  <a:gd name="T76" fmla="*/ 216 w 23"/>
                  <a:gd name="T77" fmla="*/ 6696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
                  <a:gd name="T118" fmla="*/ 0 h 31"/>
                  <a:gd name="T119" fmla="*/ 23 w 23"/>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 h="31">
                    <a:moveTo>
                      <a:pt x="1" y="31"/>
                    </a:moveTo>
                    <a:lnTo>
                      <a:pt x="4" y="28"/>
                    </a:lnTo>
                    <a:lnTo>
                      <a:pt x="5" y="27"/>
                    </a:lnTo>
                    <a:lnTo>
                      <a:pt x="8" y="25"/>
                    </a:lnTo>
                    <a:lnTo>
                      <a:pt x="10" y="23"/>
                    </a:lnTo>
                    <a:lnTo>
                      <a:pt x="12" y="22"/>
                    </a:lnTo>
                    <a:lnTo>
                      <a:pt x="14" y="19"/>
                    </a:lnTo>
                    <a:lnTo>
                      <a:pt x="17" y="16"/>
                    </a:lnTo>
                    <a:lnTo>
                      <a:pt x="17" y="15"/>
                    </a:lnTo>
                    <a:lnTo>
                      <a:pt x="18" y="13"/>
                    </a:lnTo>
                    <a:lnTo>
                      <a:pt x="19" y="11"/>
                    </a:lnTo>
                    <a:lnTo>
                      <a:pt x="22" y="8"/>
                    </a:lnTo>
                    <a:lnTo>
                      <a:pt x="23" y="5"/>
                    </a:lnTo>
                    <a:lnTo>
                      <a:pt x="23" y="1"/>
                    </a:lnTo>
                    <a:lnTo>
                      <a:pt x="22" y="0"/>
                    </a:lnTo>
                    <a:lnTo>
                      <a:pt x="20" y="1"/>
                    </a:lnTo>
                    <a:lnTo>
                      <a:pt x="17" y="2"/>
                    </a:lnTo>
                    <a:lnTo>
                      <a:pt x="16" y="2"/>
                    </a:lnTo>
                    <a:lnTo>
                      <a:pt x="15" y="2"/>
                    </a:lnTo>
                    <a:lnTo>
                      <a:pt x="13" y="3"/>
                    </a:lnTo>
                    <a:lnTo>
                      <a:pt x="9" y="4"/>
                    </a:lnTo>
                    <a:lnTo>
                      <a:pt x="8" y="4"/>
                    </a:lnTo>
                    <a:lnTo>
                      <a:pt x="7" y="4"/>
                    </a:lnTo>
                    <a:lnTo>
                      <a:pt x="5" y="2"/>
                    </a:lnTo>
                    <a:lnTo>
                      <a:pt x="4" y="3"/>
                    </a:lnTo>
                    <a:lnTo>
                      <a:pt x="4" y="5"/>
                    </a:lnTo>
                    <a:lnTo>
                      <a:pt x="5" y="7"/>
                    </a:lnTo>
                    <a:lnTo>
                      <a:pt x="6" y="7"/>
                    </a:lnTo>
                    <a:lnTo>
                      <a:pt x="9" y="8"/>
                    </a:lnTo>
                    <a:lnTo>
                      <a:pt x="15" y="9"/>
                    </a:lnTo>
                    <a:lnTo>
                      <a:pt x="16" y="9"/>
                    </a:lnTo>
                    <a:lnTo>
                      <a:pt x="16" y="11"/>
                    </a:lnTo>
                    <a:lnTo>
                      <a:pt x="8" y="16"/>
                    </a:lnTo>
                    <a:lnTo>
                      <a:pt x="3" y="17"/>
                    </a:lnTo>
                    <a:lnTo>
                      <a:pt x="2" y="19"/>
                    </a:lnTo>
                    <a:lnTo>
                      <a:pt x="0" y="20"/>
                    </a:lnTo>
                    <a:lnTo>
                      <a:pt x="0" y="30"/>
                    </a:lnTo>
                    <a:lnTo>
                      <a:pt x="1" y="3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61" name="Freeform 914"/>
              <p:cNvSpPr>
                <a:spLocks/>
              </p:cNvSpPr>
              <p:nvPr/>
            </p:nvSpPr>
            <p:spPr bwMode="auto">
              <a:xfrm>
                <a:off x="5462331" y="3260804"/>
                <a:ext cx="254095" cy="342454"/>
              </a:xfrm>
              <a:custGeom>
                <a:avLst/>
                <a:gdLst>
                  <a:gd name="T0" fmla="*/ 216 w 23"/>
                  <a:gd name="T1" fmla="*/ 6696 h 31"/>
                  <a:gd name="T2" fmla="*/ 864 w 23"/>
                  <a:gd name="T3" fmla="*/ 6048 h 31"/>
                  <a:gd name="T4" fmla="*/ 1080 w 23"/>
                  <a:gd name="T5" fmla="*/ 5832 h 31"/>
                  <a:gd name="T6" fmla="*/ 1728 w 23"/>
                  <a:gd name="T7" fmla="*/ 5400 h 31"/>
                  <a:gd name="T8" fmla="*/ 2160 w 23"/>
                  <a:gd name="T9" fmla="*/ 4968 h 31"/>
                  <a:gd name="T10" fmla="*/ 2592 w 23"/>
                  <a:gd name="T11" fmla="*/ 4752 h 31"/>
                  <a:gd name="T12" fmla="*/ 3024 w 23"/>
                  <a:gd name="T13" fmla="*/ 4104 h 31"/>
                  <a:gd name="T14" fmla="*/ 3672 w 23"/>
                  <a:gd name="T15" fmla="*/ 3456 h 31"/>
                  <a:gd name="T16" fmla="*/ 3672 w 23"/>
                  <a:gd name="T17" fmla="*/ 3240 h 31"/>
                  <a:gd name="T18" fmla="*/ 3888 w 23"/>
                  <a:gd name="T19" fmla="*/ 2808 h 31"/>
                  <a:gd name="T20" fmla="*/ 4104 w 23"/>
                  <a:gd name="T21" fmla="*/ 2376 h 31"/>
                  <a:gd name="T22" fmla="*/ 4752 w 23"/>
                  <a:gd name="T23" fmla="*/ 1728 h 31"/>
                  <a:gd name="T24" fmla="*/ 4968 w 23"/>
                  <a:gd name="T25" fmla="*/ 1080 h 31"/>
                  <a:gd name="T26" fmla="*/ 4968 w 23"/>
                  <a:gd name="T27" fmla="*/ 216 h 31"/>
                  <a:gd name="T28" fmla="*/ 4752 w 23"/>
                  <a:gd name="T29" fmla="*/ 0 h 31"/>
                  <a:gd name="T30" fmla="*/ 4752 w 23"/>
                  <a:gd name="T31" fmla="*/ 0 h 31"/>
                  <a:gd name="T32" fmla="*/ 4320 w 23"/>
                  <a:gd name="T33" fmla="*/ 216 h 31"/>
                  <a:gd name="T34" fmla="*/ 3672 w 23"/>
                  <a:gd name="T35" fmla="*/ 432 h 31"/>
                  <a:gd name="T36" fmla="*/ 3456 w 23"/>
                  <a:gd name="T37" fmla="*/ 432 h 31"/>
                  <a:gd name="T38" fmla="*/ 3240 w 23"/>
                  <a:gd name="T39" fmla="*/ 432 h 31"/>
                  <a:gd name="T40" fmla="*/ 2808 w 23"/>
                  <a:gd name="T41" fmla="*/ 648 h 31"/>
                  <a:gd name="T42" fmla="*/ 1944 w 23"/>
                  <a:gd name="T43" fmla="*/ 864 h 31"/>
                  <a:gd name="T44" fmla="*/ 1728 w 23"/>
                  <a:gd name="T45" fmla="*/ 864 h 31"/>
                  <a:gd name="T46" fmla="*/ 1512 w 23"/>
                  <a:gd name="T47" fmla="*/ 864 h 31"/>
                  <a:gd name="T48" fmla="*/ 1080 w 23"/>
                  <a:gd name="T49" fmla="*/ 432 h 31"/>
                  <a:gd name="T50" fmla="*/ 864 w 23"/>
                  <a:gd name="T51" fmla="*/ 648 h 31"/>
                  <a:gd name="T52" fmla="*/ 864 w 23"/>
                  <a:gd name="T53" fmla="*/ 1080 h 31"/>
                  <a:gd name="T54" fmla="*/ 1080 w 23"/>
                  <a:gd name="T55" fmla="*/ 1512 h 31"/>
                  <a:gd name="T56" fmla="*/ 1296 w 23"/>
                  <a:gd name="T57" fmla="*/ 1512 h 31"/>
                  <a:gd name="T58" fmla="*/ 1944 w 23"/>
                  <a:gd name="T59" fmla="*/ 1728 h 31"/>
                  <a:gd name="T60" fmla="*/ 3240 w 23"/>
                  <a:gd name="T61" fmla="*/ 1944 h 31"/>
                  <a:gd name="T62" fmla="*/ 3456 w 23"/>
                  <a:gd name="T63" fmla="*/ 1944 h 31"/>
                  <a:gd name="T64" fmla="*/ 3456 w 23"/>
                  <a:gd name="T65" fmla="*/ 2376 h 31"/>
                  <a:gd name="T66" fmla="*/ 1728 w 23"/>
                  <a:gd name="T67" fmla="*/ 3456 h 31"/>
                  <a:gd name="T68" fmla="*/ 648 w 23"/>
                  <a:gd name="T69" fmla="*/ 3672 h 31"/>
                  <a:gd name="T70" fmla="*/ 432 w 23"/>
                  <a:gd name="T71" fmla="*/ 4104 h 31"/>
                  <a:gd name="T72" fmla="*/ 0 w 23"/>
                  <a:gd name="T73" fmla="*/ 4320 h 31"/>
                  <a:gd name="T74" fmla="*/ 0 w 23"/>
                  <a:gd name="T75" fmla="*/ 6480 h 31"/>
                  <a:gd name="T76" fmla="*/ 216 w 23"/>
                  <a:gd name="T77" fmla="*/ 6696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
                  <a:gd name="T118" fmla="*/ 0 h 31"/>
                  <a:gd name="T119" fmla="*/ 23 w 23"/>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 h="31">
                    <a:moveTo>
                      <a:pt x="1" y="31"/>
                    </a:moveTo>
                    <a:lnTo>
                      <a:pt x="4" y="28"/>
                    </a:lnTo>
                    <a:lnTo>
                      <a:pt x="5" y="27"/>
                    </a:lnTo>
                    <a:lnTo>
                      <a:pt x="8" y="25"/>
                    </a:lnTo>
                    <a:lnTo>
                      <a:pt x="10" y="23"/>
                    </a:lnTo>
                    <a:lnTo>
                      <a:pt x="12" y="22"/>
                    </a:lnTo>
                    <a:lnTo>
                      <a:pt x="14" y="19"/>
                    </a:lnTo>
                    <a:lnTo>
                      <a:pt x="17" y="16"/>
                    </a:lnTo>
                    <a:lnTo>
                      <a:pt x="17" y="15"/>
                    </a:lnTo>
                    <a:lnTo>
                      <a:pt x="18" y="13"/>
                    </a:lnTo>
                    <a:lnTo>
                      <a:pt x="19" y="11"/>
                    </a:lnTo>
                    <a:lnTo>
                      <a:pt x="22" y="8"/>
                    </a:lnTo>
                    <a:lnTo>
                      <a:pt x="23" y="5"/>
                    </a:lnTo>
                    <a:lnTo>
                      <a:pt x="23" y="1"/>
                    </a:lnTo>
                    <a:lnTo>
                      <a:pt x="22" y="0"/>
                    </a:lnTo>
                    <a:lnTo>
                      <a:pt x="20" y="1"/>
                    </a:lnTo>
                    <a:lnTo>
                      <a:pt x="17" y="2"/>
                    </a:lnTo>
                    <a:lnTo>
                      <a:pt x="16" y="2"/>
                    </a:lnTo>
                    <a:lnTo>
                      <a:pt x="15" y="2"/>
                    </a:lnTo>
                    <a:lnTo>
                      <a:pt x="13" y="3"/>
                    </a:lnTo>
                    <a:lnTo>
                      <a:pt x="9" y="4"/>
                    </a:lnTo>
                    <a:lnTo>
                      <a:pt x="8" y="4"/>
                    </a:lnTo>
                    <a:lnTo>
                      <a:pt x="7" y="4"/>
                    </a:lnTo>
                    <a:lnTo>
                      <a:pt x="5" y="2"/>
                    </a:lnTo>
                    <a:lnTo>
                      <a:pt x="4" y="3"/>
                    </a:lnTo>
                    <a:lnTo>
                      <a:pt x="4" y="5"/>
                    </a:lnTo>
                    <a:lnTo>
                      <a:pt x="5" y="7"/>
                    </a:lnTo>
                    <a:lnTo>
                      <a:pt x="6" y="7"/>
                    </a:lnTo>
                    <a:lnTo>
                      <a:pt x="9" y="8"/>
                    </a:lnTo>
                    <a:lnTo>
                      <a:pt x="15" y="9"/>
                    </a:lnTo>
                    <a:lnTo>
                      <a:pt x="16" y="9"/>
                    </a:lnTo>
                    <a:lnTo>
                      <a:pt x="16" y="11"/>
                    </a:lnTo>
                    <a:lnTo>
                      <a:pt x="8" y="16"/>
                    </a:lnTo>
                    <a:lnTo>
                      <a:pt x="3" y="17"/>
                    </a:lnTo>
                    <a:lnTo>
                      <a:pt x="2" y="19"/>
                    </a:lnTo>
                    <a:lnTo>
                      <a:pt x="0" y="20"/>
                    </a:lnTo>
                    <a:lnTo>
                      <a:pt x="0" y="30"/>
                    </a:lnTo>
                    <a:lnTo>
                      <a:pt x="1" y="3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62" name="Freeform 915"/>
              <p:cNvSpPr>
                <a:spLocks/>
              </p:cNvSpPr>
              <p:nvPr/>
            </p:nvSpPr>
            <p:spPr bwMode="auto">
              <a:xfrm>
                <a:off x="4202904" y="2564849"/>
                <a:ext cx="530285" cy="519204"/>
              </a:xfrm>
              <a:custGeom>
                <a:avLst/>
                <a:gdLst>
                  <a:gd name="T0" fmla="*/ 9072 w 48"/>
                  <a:gd name="T1" fmla="*/ 3888 h 47"/>
                  <a:gd name="T2" fmla="*/ 8640 w 48"/>
                  <a:gd name="T3" fmla="*/ 2808 h 47"/>
                  <a:gd name="T4" fmla="*/ 8424 w 48"/>
                  <a:gd name="T5" fmla="*/ 2592 h 47"/>
                  <a:gd name="T6" fmla="*/ 7992 w 48"/>
                  <a:gd name="T7" fmla="*/ 2160 h 47"/>
                  <a:gd name="T8" fmla="*/ 7992 w 48"/>
                  <a:gd name="T9" fmla="*/ 1944 h 47"/>
                  <a:gd name="T10" fmla="*/ 8424 w 48"/>
                  <a:gd name="T11" fmla="*/ 1296 h 47"/>
                  <a:gd name="T12" fmla="*/ 8424 w 48"/>
                  <a:gd name="T13" fmla="*/ 864 h 47"/>
                  <a:gd name="T14" fmla="*/ 8208 w 48"/>
                  <a:gd name="T15" fmla="*/ 648 h 47"/>
                  <a:gd name="T16" fmla="*/ 8208 w 48"/>
                  <a:gd name="T17" fmla="*/ 216 h 47"/>
                  <a:gd name="T18" fmla="*/ 7992 w 48"/>
                  <a:gd name="T19" fmla="*/ 0 h 47"/>
                  <a:gd name="T20" fmla="*/ 7344 w 48"/>
                  <a:gd name="T21" fmla="*/ 216 h 47"/>
                  <a:gd name="T22" fmla="*/ 6912 w 48"/>
                  <a:gd name="T23" fmla="*/ 216 h 47"/>
                  <a:gd name="T24" fmla="*/ 6696 w 48"/>
                  <a:gd name="T25" fmla="*/ 216 h 47"/>
                  <a:gd name="T26" fmla="*/ 6480 w 48"/>
                  <a:gd name="T27" fmla="*/ 216 h 47"/>
                  <a:gd name="T28" fmla="*/ 5832 w 48"/>
                  <a:gd name="T29" fmla="*/ 216 h 47"/>
                  <a:gd name="T30" fmla="*/ 5616 w 48"/>
                  <a:gd name="T31" fmla="*/ 432 h 47"/>
                  <a:gd name="T32" fmla="*/ 5184 w 48"/>
                  <a:gd name="T33" fmla="*/ 432 h 47"/>
                  <a:gd name="T34" fmla="*/ 4752 w 48"/>
                  <a:gd name="T35" fmla="*/ 432 h 47"/>
                  <a:gd name="T36" fmla="*/ 4536 w 48"/>
                  <a:gd name="T37" fmla="*/ 648 h 47"/>
                  <a:gd name="T38" fmla="*/ 4104 w 48"/>
                  <a:gd name="T39" fmla="*/ 864 h 47"/>
                  <a:gd name="T40" fmla="*/ 3888 w 48"/>
                  <a:gd name="T41" fmla="*/ 1080 h 47"/>
                  <a:gd name="T42" fmla="*/ 3672 w 48"/>
                  <a:gd name="T43" fmla="*/ 1080 h 47"/>
                  <a:gd name="T44" fmla="*/ 3456 w 48"/>
                  <a:gd name="T45" fmla="*/ 1296 h 47"/>
                  <a:gd name="T46" fmla="*/ 3672 w 48"/>
                  <a:gd name="T47" fmla="*/ 2376 h 47"/>
                  <a:gd name="T48" fmla="*/ 3672 w 48"/>
                  <a:gd name="T49" fmla="*/ 2592 h 47"/>
                  <a:gd name="T50" fmla="*/ 3456 w 48"/>
                  <a:gd name="T51" fmla="*/ 3024 h 47"/>
                  <a:gd name="T52" fmla="*/ 3024 w 48"/>
                  <a:gd name="T53" fmla="*/ 3240 h 47"/>
                  <a:gd name="T54" fmla="*/ 2808 w 48"/>
                  <a:gd name="T55" fmla="*/ 3240 h 47"/>
                  <a:gd name="T56" fmla="*/ 2592 w 48"/>
                  <a:gd name="T57" fmla="*/ 3672 h 47"/>
                  <a:gd name="T58" fmla="*/ 2376 w 48"/>
                  <a:gd name="T59" fmla="*/ 3672 h 47"/>
                  <a:gd name="T60" fmla="*/ 2160 w 48"/>
                  <a:gd name="T61" fmla="*/ 3888 h 47"/>
                  <a:gd name="T62" fmla="*/ 1944 w 48"/>
                  <a:gd name="T63" fmla="*/ 3888 h 47"/>
                  <a:gd name="T64" fmla="*/ 1728 w 48"/>
                  <a:gd name="T65" fmla="*/ 4104 h 47"/>
                  <a:gd name="T66" fmla="*/ 1728 w 48"/>
                  <a:gd name="T67" fmla="*/ 4320 h 47"/>
                  <a:gd name="T68" fmla="*/ 432 w 48"/>
                  <a:gd name="T69" fmla="*/ 4536 h 47"/>
                  <a:gd name="T70" fmla="*/ 0 w 48"/>
                  <a:gd name="T71" fmla="*/ 4968 h 47"/>
                  <a:gd name="T72" fmla="*/ 0 w 48"/>
                  <a:gd name="T73" fmla="*/ 5400 h 47"/>
                  <a:gd name="T74" fmla="*/ 0 w 48"/>
                  <a:gd name="T75" fmla="*/ 5616 h 47"/>
                  <a:gd name="T76" fmla="*/ 1944 w 48"/>
                  <a:gd name="T77" fmla="*/ 7128 h 47"/>
                  <a:gd name="T78" fmla="*/ 4968 w 48"/>
                  <a:gd name="T79" fmla="*/ 9072 h 47"/>
                  <a:gd name="T80" fmla="*/ 5184 w 48"/>
                  <a:gd name="T81" fmla="*/ 9504 h 47"/>
                  <a:gd name="T82" fmla="*/ 5400 w 48"/>
                  <a:gd name="T83" fmla="*/ 9504 h 47"/>
                  <a:gd name="T84" fmla="*/ 5616 w 48"/>
                  <a:gd name="T85" fmla="*/ 9504 h 47"/>
                  <a:gd name="T86" fmla="*/ 5616 w 48"/>
                  <a:gd name="T87" fmla="*/ 9936 h 47"/>
                  <a:gd name="T88" fmla="*/ 5832 w 48"/>
                  <a:gd name="T89" fmla="*/ 10152 h 47"/>
                  <a:gd name="T90" fmla="*/ 6480 w 48"/>
                  <a:gd name="T91" fmla="*/ 9936 h 47"/>
                  <a:gd name="T92" fmla="*/ 7128 w 48"/>
                  <a:gd name="T93" fmla="*/ 9936 h 47"/>
                  <a:gd name="T94" fmla="*/ 10368 w 48"/>
                  <a:gd name="T95" fmla="*/ 7776 h 47"/>
                  <a:gd name="T96" fmla="*/ 9936 w 48"/>
                  <a:gd name="T97" fmla="*/ 7128 h 47"/>
                  <a:gd name="T98" fmla="*/ 9504 w 48"/>
                  <a:gd name="T99" fmla="*/ 7128 h 47"/>
                  <a:gd name="T100" fmla="*/ 9072 w 48"/>
                  <a:gd name="T101" fmla="*/ 6696 h 47"/>
                  <a:gd name="T102" fmla="*/ 8856 w 48"/>
                  <a:gd name="T103" fmla="*/ 6048 h 47"/>
                  <a:gd name="T104" fmla="*/ 9288 w 48"/>
                  <a:gd name="T105" fmla="*/ 5616 h 47"/>
                  <a:gd name="T106" fmla="*/ 9288 w 48"/>
                  <a:gd name="T107" fmla="*/ 5184 h 47"/>
                  <a:gd name="T108" fmla="*/ 9072 w 48"/>
                  <a:gd name="T109" fmla="*/ 4968 h 47"/>
                  <a:gd name="T110" fmla="*/ 9072 w 48"/>
                  <a:gd name="T111" fmla="*/ 4752 h 47"/>
                  <a:gd name="T112" fmla="*/ 9072 w 48"/>
                  <a:gd name="T113" fmla="*/ 3888 h 4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
                  <a:gd name="T172" fmla="*/ 0 h 47"/>
                  <a:gd name="T173" fmla="*/ 48 w 48"/>
                  <a:gd name="T174" fmla="*/ 47 h 4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 h="47">
                    <a:moveTo>
                      <a:pt x="42" y="18"/>
                    </a:moveTo>
                    <a:lnTo>
                      <a:pt x="40" y="13"/>
                    </a:lnTo>
                    <a:lnTo>
                      <a:pt x="39" y="12"/>
                    </a:lnTo>
                    <a:lnTo>
                      <a:pt x="37" y="10"/>
                    </a:lnTo>
                    <a:lnTo>
                      <a:pt x="37" y="9"/>
                    </a:lnTo>
                    <a:lnTo>
                      <a:pt x="39" y="6"/>
                    </a:lnTo>
                    <a:lnTo>
                      <a:pt x="39" y="4"/>
                    </a:lnTo>
                    <a:lnTo>
                      <a:pt x="38" y="3"/>
                    </a:lnTo>
                    <a:lnTo>
                      <a:pt x="38" y="1"/>
                    </a:lnTo>
                    <a:lnTo>
                      <a:pt x="37" y="0"/>
                    </a:lnTo>
                    <a:lnTo>
                      <a:pt x="34" y="1"/>
                    </a:lnTo>
                    <a:lnTo>
                      <a:pt x="32" y="1"/>
                    </a:lnTo>
                    <a:lnTo>
                      <a:pt x="31" y="1"/>
                    </a:lnTo>
                    <a:lnTo>
                      <a:pt x="30" y="1"/>
                    </a:lnTo>
                    <a:lnTo>
                      <a:pt x="27" y="1"/>
                    </a:lnTo>
                    <a:lnTo>
                      <a:pt x="26" y="2"/>
                    </a:lnTo>
                    <a:lnTo>
                      <a:pt x="24" y="2"/>
                    </a:lnTo>
                    <a:lnTo>
                      <a:pt x="22" y="2"/>
                    </a:lnTo>
                    <a:lnTo>
                      <a:pt x="21" y="3"/>
                    </a:lnTo>
                    <a:lnTo>
                      <a:pt x="19" y="4"/>
                    </a:lnTo>
                    <a:lnTo>
                      <a:pt x="18" y="5"/>
                    </a:lnTo>
                    <a:lnTo>
                      <a:pt x="17" y="5"/>
                    </a:lnTo>
                    <a:lnTo>
                      <a:pt x="16" y="6"/>
                    </a:lnTo>
                    <a:lnTo>
                      <a:pt x="17" y="11"/>
                    </a:lnTo>
                    <a:lnTo>
                      <a:pt x="17" y="12"/>
                    </a:lnTo>
                    <a:lnTo>
                      <a:pt x="16" y="14"/>
                    </a:lnTo>
                    <a:lnTo>
                      <a:pt x="14" y="15"/>
                    </a:lnTo>
                    <a:lnTo>
                      <a:pt x="13" y="15"/>
                    </a:lnTo>
                    <a:lnTo>
                      <a:pt x="12" y="17"/>
                    </a:lnTo>
                    <a:lnTo>
                      <a:pt x="11" y="17"/>
                    </a:lnTo>
                    <a:lnTo>
                      <a:pt x="10" y="18"/>
                    </a:lnTo>
                    <a:lnTo>
                      <a:pt x="9" y="18"/>
                    </a:lnTo>
                    <a:lnTo>
                      <a:pt x="8" y="19"/>
                    </a:lnTo>
                    <a:lnTo>
                      <a:pt x="8" y="20"/>
                    </a:lnTo>
                    <a:lnTo>
                      <a:pt x="2" y="21"/>
                    </a:lnTo>
                    <a:lnTo>
                      <a:pt x="0" y="23"/>
                    </a:lnTo>
                    <a:lnTo>
                      <a:pt x="0" y="25"/>
                    </a:lnTo>
                    <a:lnTo>
                      <a:pt x="0" y="26"/>
                    </a:lnTo>
                    <a:lnTo>
                      <a:pt x="9" y="33"/>
                    </a:lnTo>
                    <a:lnTo>
                      <a:pt x="23" y="42"/>
                    </a:lnTo>
                    <a:lnTo>
                      <a:pt x="24" y="44"/>
                    </a:lnTo>
                    <a:lnTo>
                      <a:pt x="25" y="44"/>
                    </a:lnTo>
                    <a:lnTo>
                      <a:pt x="26" y="44"/>
                    </a:lnTo>
                    <a:lnTo>
                      <a:pt x="26" y="46"/>
                    </a:lnTo>
                    <a:lnTo>
                      <a:pt x="27" y="47"/>
                    </a:lnTo>
                    <a:lnTo>
                      <a:pt x="30" y="46"/>
                    </a:lnTo>
                    <a:lnTo>
                      <a:pt x="33" y="46"/>
                    </a:lnTo>
                    <a:lnTo>
                      <a:pt x="48" y="36"/>
                    </a:lnTo>
                    <a:lnTo>
                      <a:pt x="46" y="33"/>
                    </a:lnTo>
                    <a:lnTo>
                      <a:pt x="44" y="33"/>
                    </a:lnTo>
                    <a:lnTo>
                      <a:pt x="42" y="31"/>
                    </a:lnTo>
                    <a:lnTo>
                      <a:pt x="41" y="28"/>
                    </a:lnTo>
                    <a:lnTo>
                      <a:pt x="43" y="26"/>
                    </a:lnTo>
                    <a:lnTo>
                      <a:pt x="43" y="24"/>
                    </a:lnTo>
                    <a:lnTo>
                      <a:pt x="42" y="23"/>
                    </a:lnTo>
                    <a:lnTo>
                      <a:pt x="42" y="22"/>
                    </a:lnTo>
                    <a:lnTo>
                      <a:pt x="42" y="1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63" name="Freeform 916"/>
              <p:cNvSpPr>
                <a:spLocks/>
              </p:cNvSpPr>
              <p:nvPr/>
            </p:nvSpPr>
            <p:spPr bwMode="auto">
              <a:xfrm>
                <a:off x="4202904" y="2564849"/>
                <a:ext cx="530285" cy="519204"/>
              </a:xfrm>
              <a:custGeom>
                <a:avLst/>
                <a:gdLst>
                  <a:gd name="T0" fmla="*/ 9072 w 48"/>
                  <a:gd name="T1" fmla="*/ 3888 h 47"/>
                  <a:gd name="T2" fmla="*/ 8640 w 48"/>
                  <a:gd name="T3" fmla="*/ 2808 h 47"/>
                  <a:gd name="T4" fmla="*/ 8424 w 48"/>
                  <a:gd name="T5" fmla="*/ 2592 h 47"/>
                  <a:gd name="T6" fmla="*/ 7992 w 48"/>
                  <a:gd name="T7" fmla="*/ 2160 h 47"/>
                  <a:gd name="T8" fmla="*/ 7992 w 48"/>
                  <a:gd name="T9" fmla="*/ 1944 h 47"/>
                  <a:gd name="T10" fmla="*/ 8424 w 48"/>
                  <a:gd name="T11" fmla="*/ 1296 h 47"/>
                  <a:gd name="T12" fmla="*/ 8424 w 48"/>
                  <a:gd name="T13" fmla="*/ 864 h 47"/>
                  <a:gd name="T14" fmla="*/ 8208 w 48"/>
                  <a:gd name="T15" fmla="*/ 648 h 47"/>
                  <a:gd name="T16" fmla="*/ 8208 w 48"/>
                  <a:gd name="T17" fmla="*/ 216 h 47"/>
                  <a:gd name="T18" fmla="*/ 7992 w 48"/>
                  <a:gd name="T19" fmla="*/ 0 h 47"/>
                  <a:gd name="T20" fmla="*/ 7344 w 48"/>
                  <a:gd name="T21" fmla="*/ 216 h 47"/>
                  <a:gd name="T22" fmla="*/ 6912 w 48"/>
                  <a:gd name="T23" fmla="*/ 216 h 47"/>
                  <a:gd name="T24" fmla="*/ 6696 w 48"/>
                  <a:gd name="T25" fmla="*/ 216 h 47"/>
                  <a:gd name="T26" fmla="*/ 6480 w 48"/>
                  <a:gd name="T27" fmla="*/ 216 h 47"/>
                  <a:gd name="T28" fmla="*/ 5832 w 48"/>
                  <a:gd name="T29" fmla="*/ 216 h 47"/>
                  <a:gd name="T30" fmla="*/ 5616 w 48"/>
                  <a:gd name="T31" fmla="*/ 432 h 47"/>
                  <a:gd name="T32" fmla="*/ 5184 w 48"/>
                  <a:gd name="T33" fmla="*/ 432 h 47"/>
                  <a:gd name="T34" fmla="*/ 4752 w 48"/>
                  <a:gd name="T35" fmla="*/ 432 h 47"/>
                  <a:gd name="T36" fmla="*/ 4536 w 48"/>
                  <a:gd name="T37" fmla="*/ 648 h 47"/>
                  <a:gd name="T38" fmla="*/ 4104 w 48"/>
                  <a:gd name="T39" fmla="*/ 864 h 47"/>
                  <a:gd name="T40" fmla="*/ 3888 w 48"/>
                  <a:gd name="T41" fmla="*/ 1080 h 47"/>
                  <a:gd name="T42" fmla="*/ 3672 w 48"/>
                  <a:gd name="T43" fmla="*/ 1080 h 47"/>
                  <a:gd name="T44" fmla="*/ 3456 w 48"/>
                  <a:gd name="T45" fmla="*/ 1296 h 47"/>
                  <a:gd name="T46" fmla="*/ 3672 w 48"/>
                  <a:gd name="T47" fmla="*/ 2376 h 47"/>
                  <a:gd name="T48" fmla="*/ 3672 w 48"/>
                  <a:gd name="T49" fmla="*/ 2592 h 47"/>
                  <a:gd name="T50" fmla="*/ 3456 w 48"/>
                  <a:gd name="T51" fmla="*/ 3024 h 47"/>
                  <a:gd name="T52" fmla="*/ 3024 w 48"/>
                  <a:gd name="T53" fmla="*/ 3240 h 47"/>
                  <a:gd name="T54" fmla="*/ 2808 w 48"/>
                  <a:gd name="T55" fmla="*/ 3240 h 47"/>
                  <a:gd name="T56" fmla="*/ 2592 w 48"/>
                  <a:gd name="T57" fmla="*/ 3672 h 47"/>
                  <a:gd name="T58" fmla="*/ 2376 w 48"/>
                  <a:gd name="T59" fmla="*/ 3672 h 47"/>
                  <a:gd name="T60" fmla="*/ 2160 w 48"/>
                  <a:gd name="T61" fmla="*/ 3888 h 47"/>
                  <a:gd name="T62" fmla="*/ 1944 w 48"/>
                  <a:gd name="T63" fmla="*/ 3888 h 47"/>
                  <a:gd name="T64" fmla="*/ 1728 w 48"/>
                  <a:gd name="T65" fmla="*/ 4104 h 47"/>
                  <a:gd name="T66" fmla="*/ 1728 w 48"/>
                  <a:gd name="T67" fmla="*/ 4320 h 47"/>
                  <a:gd name="T68" fmla="*/ 432 w 48"/>
                  <a:gd name="T69" fmla="*/ 4536 h 47"/>
                  <a:gd name="T70" fmla="*/ 0 w 48"/>
                  <a:gd name="T71" fmla="*/ 4968 h 47"/>
                  <a:gd name="T72" fmla="*/ 0 w 48"/>
                  <a:gd name="T73" fmla="*/ 5400 h 47"/>
                  <a:gd name="T74" fmla="*/ 0 w 48"/>
                  <a:gd name="T75" fmla="*/ 5616 h 47"/>
                  <a:gd name="T76" fmla="*/ 1944 w 48"/>
                  <a:gd name="T77" fmla="*/ 7128 h 47"/>
                  <a:gd name="T78" fmla="*/ 4968 w 48"/>
                  <a:gd name="T79" fmla="*/ 9072 h 47"/>
                  <a:gd name="T80" fmla="*/ 5184 w 48"/>
                  <a:gd name="T81" fmla="*/ 9504 h 47"/>
                  <a:gd name="T82" fmla="*/ 5400 w 48"/>
                  <a:gd name="T83" fmla="*/ 9504 h 47"/>
                  <a:gd name="T84" fmla="*/ 5616 w 48"/>
                  <a:gd name="T85" fmla="*/ 9504 h 47"/>
                  <a:gd name="T86" fmla="*/ 5616 w 48"/>
                  <a:gd name="T87" fmla="*/ 9936 h 47"/>
                  <a:gd name="T88" fmla="*/ 5832 w 48"/>
                  <a:gd name="T89" fmla="*/ 10152 h 47"/>
                  <a:gd name="T90" fmla="*/ 6480 w 48"/>
                  <a:gd name="T91" fmla="*/ 9936 h 47"/>
                  <a:gd name="T92" fmla="*/ 7128 w 48"/>
                  <a:gd name="T93" fmla="*/ 9936 h 47"/>
                  <a:gd name="T94" fmla="*/ 10368 w 48"/>
                  <a:gd name="T95" fmla="*/ 7776 h 47"/>
                  <a:gd name="T96" fmla="*/ 9936 w 48"/>
                  <a:gd name="T97" fmla="*/ 7128 h 47"/>
                  <a:gd name="T98" fmla="*/ 9504 w 48"/>
                  <a:gd name="T99" fmla="*/ 7128 h 47"/>
                  <a:gd name="T100" fmla="*/ 9072 w 48"/>
                  <a:gd name="T101" fmla="*/ 6696 h 47"/>
                  <a:gd name="T102" fmla="*/ 8856 w 48"/>
                  <a:gd name="T103" fmla="*/ 6048 h 47"/>
                  <a:gd name="T104" fmla="*/ 9288 w 48"/>
                  <a:gd name="T105" fmla="*/ 5616 h 47"/>
                  <a:gd name="T106" fmla="*/ 9288 w 48"/>
                  <a:gd name="T107" fmla="*/ 5184 h 47"/>
                  <a:gd name="T108" fmla="*/ 9072 w 48"/>
                  <a:gd name="T109" fmla="*/ 4968 h 47"/>
                  <a:gd name="T110" fmla="*/ 9072 w 48"/>
                  <a:gd name="T111" fmla="*/ 4752 h 47"/>
                  <a:gd name="T112" fmla="*/ 9072 w 48"/>
                  <a:gd name="T113" fmla="*/ 3888 h 4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
                  <a:gd name="T172" fmla="*/ 0 h 47"/>
                  <a:gd name="T173" fmla="*/ 48 w 48"/>
                  <a:gd name="T174" fmla="*/ 47 h 4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 h="47">
                    <a:moveTo>
                      <a:pt x="42" y="18"/>
                    </a:moveTo>
                    <a:lnTo>
                      <a:pt x="40" y="13"/>
                    </a:lnTo>
                    <a:lnTo>
                      <a:pt x="39" y="12"/>
                    </a:lnTo>
                    <a:lnTo>
                      <a:pt x="37" y="10"/>
                    </a:lnTo>
                    <a:lnTo>
                      <a:pt x="37" y="9"/>
                    </a:lnTo>
                    <a:lnTo>
                      <a:pt x="39" y="6"/>
                    </a:lnTo>
                    <a:lnTo>
                      <a:pt x="39" y="4"/>
                    </a:lnTo>
                    <a:lnTo>
                      <a:pt x="38" y="3"/>
                    </a:lnTo>
                    <a:lnTo>
                      <a:pt x="38" y="1"/>
                    </a:lnTo>
                    <a:lnTo>
                      <a:pt x="37" y="0"/>
                    </a:lnTo>
                    <a:lnTo>
                      <a:pt x="34" y="1"/>
                    </a:lnTo>
                    <a:lnTo>
                      <a:pt x="32" y="1"/>
                    </a:lnTo>
                    <a:lnTo>
                      <a:pt x="31" y="1"/>
                    </a:lnTo>
                    <a:lnTo>
                      <a:pt x="30" y="1"/>
                    </a:lnTo>
                    <a:lnTo>
                      <a:pt x="27" y="1"/>
                    </a:lnTo>
                    <a:lnTo>
                      <a:pt x="26" y="2"/>
                    </a:lnTo>
                    <a:lnTo>
                      <a:pt x="24" y="2"/>
                    </a:lnTo>
                    <a:lnTo>
                      <a:pt x="22" y="2"/>
                    </a:lnTo>
                    <a:lnTo>
                      <a:pt x="21" y="3"/>
                    </a:lnTo>
                    <a:lnTo>
                      <a:pt x="19" y="4"/>
                    </a:lnTo>
                    <a:lnTo>
                      <a:pt x="18" y="5"/>
                    </a:lnTo>
                    <a:lnTo>
                      <a:pt x="17" y="5"/>
                    </a:lnTo>
                    <a:lnTo>
                      <a:pt x="16" y="6"/>
                    </a:lnTo>
                    <a:lnTo>
                      <a:pt x="17" y="11"/>
                    </a:lnTo>
                    <a:lnTo>
                      <a:pt x="17" y="12"/>
                    </a:lnTo>
                    <a:lnTo>
                      <a:pt x="16" y="14"/>
                    </a:lnTo>
                    <a:lnTo>
                      <a:pt x="14" y="15"/>
                    </a:lnTo>
                    <a:lnTo>
                      <a:pt x="13" y="15"/>
                    </a:lnTo>
                    <a:lnTo>
                      <a:pt x="12" y="17"/>
                    </a:lnTo>
                    <a:lnTo>
                      <a:pt x="11" y="17"/>
                    </a:lnTo>
                    <a:lnTo>
                      <a:pt x="10" y="18"/>
                    </a:lnTo>
                    <a:lnTo>
                      <a:pt x="9" y="18"/>
                    </a:lnTo>
                    <a:lnTo>
                      <a:pt x="8" y="19"/>
                    </a:lnTo>
                    <a:lnTo>
                      <a:pt x="8" y="20"/>
                    </a:lnTo>
                    <a:lnTo>
                      <a:pt x="2" y="21"/>
                    </a:lnTo>
                    <a:lnTo>
                      <a:pt x="0" y="23"/>
                    </a:lnTo>
                    <a:lnTo>
                      <a:pt x="0" y="25"/>
                    </a:lnTo>
                    <a:lnTo>
                      <a:pt x="0" y="26"/>
                    </a:lnTo>
                    <a:lnTo>
                      <a:pt x="9" y="33"/>
                    </a:lnTo>
                    <a:lnTo>
                      <a:pt x="23" y="42"/>
                    </a:lnTo>
                    <a:lnTo>
                      <a:pt x="24" y="44"/>
                    </a:lnTo>
                    <a:lnTo>
                      <a:pt x="25" y="44"/>
                    </a:lnTo>
                    <a:lnTo>
                      <a:pt x="26" y="44"/>
                    </a:lnTo>
                    <a:lnTo>
                      <a:pt x="26" y="46"/>
                    </a:lnTo>
                    <a:lnTo>
                      <a:pt x="27" y="47"/>
                    </a:lnTo>
                    <a:lnTo>
                      <a:pt x="30" y="46"/>
                    </a:lnTo>
                    <a:lnTo>
                      <a:pt x="33" y="46"/>
                    </a:lnTo>
                    <a:lnTo>
                      <a:pt x="48" y="36"/>
                    </a:lnTo>
                    <a:lnTo>
                      <a:pt x="46" y="33"/>
                    </a:lnTo>
                    <a:lnTo>
                      <a:pt x="44" y="33"/>
                    </a:lnTo>
                    <a:lnTo>
                      <a:pt x="42" y="31"/>
                    </a:lnTo>
                    <a:lnTo>
                      <a:pt x="41" y="28"/>
                    </a:lnTo>
                    <a:lnTo>
                      <a:pt x="43" y="26"/>
                    </a:lnTo>
                    <a:lnTo>
                      <a:pt x="43" y="24"/>
                    </a:lnTo>
                    <a:lnTo>
                      <a:pt x="42" y="23"/>
                    </a:lnTo>
                    <a:lnTo>
                      <a:pt x="42" y="22"/>
                    </a:lnTo>
                    <a:lnTo>
                      <a:pt x="42" y="1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64" name="Freeform 917"/>
              <p:cNvSpPr>
                <a:spLocks/>
              </p:cNvSpPr>
              <p:nvPr/>
            </p:nvSpPr>
            <p:spPr bwMode="auto">
              <a:xfrm>
                <a:off x="4423856" y="2962538"/>
                <a:ext cx="408761" cy="309313"/>
              </a:xfrm>
              <a:custGeom>
                <a:avLst/>
                <a:gdLst>
                  <a:gd name="T0" fmla="*/ 6048 w 37"/>
                  <a:gd name="T1" fmla="*/ 0 h 28"/>
                  <a:gd name="T2" fmla="*/ 2808 w 37"/>
                  <a:gd name="T3" fmla="*/ 2160 h 28"/>
                  <a:gd name="T4" fmla="*/ 2160 w 37"/>
                  <a:gd name="T5" fmla="*/ 2160 h 28"/>
                  <a:gd name="T6" fmla="*/ 1512 w 37"/>
                  <a:gd name="T7" fmla="*/ 4320 h 28"/>
                  <a:gd name="T8" fmla="*/ 1080 w 37"/>
                  <a:gd name="T9" fmla="*/ 4320 h 28"/>
                  <a:gd name="T10" fmla="*/ 864 w 37"/>
                  <a:gd name="T11" fmla="*/ 4536 h 28"/>
                  <a:gd name="T12" fmla="*/ 0 w 37"/>
                  <a:gd name="T13" fmla="*/ 4536 h 28"/>
                  <a:gd name="T14" fmla="*/ 0 w 37"/>
                  <a:gd name="T15" fmla="*/ 4968 h 28"/>
                  <a:gd name="T16" fmla="*/ 216 w 37"/>
                  <a:gd name="T17" fmla="*/ 5184 h 28"/>
                  <a:gd name="T18" fmla="*/ 432 w 37"/>
                  <a:gd name="T19" fmla="*/ 5184 h 28"/>
                  <a:gd name="T20" fmla="*/ 648 w 37"/>
                  <a:gd name="T21" fmla="*/ 5400 h 28"/>
                  <a:gd name="T22" fmla="*/ 1080 w 37"/>
                  <a:gd name="T23" fmla="*/ 5832 h 28"/>
                  <a:gd name="T24" fmla="*/ 1080 w 37"/>
                  <a:gd name="T25" fmla="*/ 6048 h 28"/>
                  <a:gd name="T26" fmla="*/ 1512 w 37"/>
                  <a:gd name="T27" fmla="*/ 5832 h 28"/>
                  <a:gd name="T28" fmla="*/ 1728 w 37"/>
                  <a:gd name="T29" fmla="*/ 5832 h 28"/>
                  <a:gd name="T30" fmla="*/ 1944 w 37"/>
                  <a:gd name="T31" fmla="*/ 5184 h 28"/>
                  <a:gd name="T32" fmla="*/ 2376 w 37"/>
                  <a:gd name="T33" fmla="*/ 4968 h 28"/>
                  <a:gd name="T34" fmla="*/ 3024 w 37"/>
                  <a:gd name="T35" fmla="*/ 4968 h 28"/>
                  <a:gd name="T36" fmla="*/ 3456 w 37"/>
                  <a:gd name="T37" fmla="*/ 5400 h 28"/>
                  <a:gd name="T38" fmla="*/ 3888 w 37"/>
                  <a:gd name="T39" fmla="*/ 5400 h 28"/>
                  <a:gd name="T40" fmla="*/ 4320 w 37"/>
                  <a:gd name="T41" fmla="*/ 5616 h 28"/>
                  <a:gd name="T42" fmla="*/ 4752 w 37"/>
                  <a:gd name="T43" fmla="*/ 5400 h 28"/>
                  <a:gd name="T44" fmla="*/ 4968 w 37"/>
                  <a:gd name="T45" fmla="*/ 5184 h 28"/>
                  <a:gd name="T46" fmla="*/ 6048 w 37"/>
                  <a:gd name="T47" fmla="*/ 5400 h 28"/>
                  <a:gd name="T48" fmla="*/ 6696 w 37"/>
                  <a:gd name="T49" fmla="*/ 5184 h 28"/>
                  <a:gd name="T50" fmla="*/ 6912 w 37"/>
                  <a:gd name="T51" fmla="*/ 4536 h 28"/>
                  <a:gd name="T52" fmla="*/ 7776 w 37"/>
                  <a:gd name="T53" fmla="*/ 3456 h 28"/>
                  <a:gd name="T54" fmla="*/ 7776 w 37"/>
                  <a:gd name="T55" fmla="*/ 1944 h 28"/>
                  <a:gd name="T56" fmla="*/ 7992 w 37"/>
                  <a:gd name="T57" fmla="*/ 1512 h 28"/>
                  <a:gd name="T58" fmla="*/ 7560 w 37"/>
                  <a:gd name="T59" fmla="*/ 1080 h 28"/>
                  <a:gd name="T60" fmla="*/ 7344 w 37"/>
                  <a:gd name="T61" fmla="*/ 432 h 28"/>
                  <a:gd name="T62" fmla="*/ 6048 w 37"/>
                  <a:gd name="T63" fmla="*/ 0 h 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
                  <a:gd name="T97" fmla="*/ 0 h 28"/>
                  <a:gd name="T98" fmla="*/ 37 w 37"/>
                  <a:gd name="T99" fmla="*/ 28 h 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 h="28">
                    <a:moveTo>
                      <a:pt x="28" y="0"/>
                    </a:moveTo>
                    <a:lnTo>
                      <a:pt x="13" y="10"/>
                    </a:lnTo>
                    <a:lnTo>
                      <a:pt x="10" y="10"/>
                    </a:lnTo>
                    <a:lnTo>
                      <a:pt x="7" y="20"/>
                    </a:lnTo>
                    <a:lnTo>
                      <a:pt x="5" y="20"/>
                    </a:lnTo>
                    <a:lnTo>
                      <a:pt x="4" y="21"/>
                    </a:lnTo>
                    <a:lnTo>
                      <a:pt x="0" y="21"/>
                    </a:lnTo>
                    <a:lnTo>
                      <a:pt x="0" y="23"/>
                    </a:lnTo>
                    <a:lnTo>
                      <a:pt x="1" y="24"/>
                    </a:lnTo>
                    <a:lnTo>
                      <a:pt x="2" y="24"/>
                    </a:lnTo>
                    <a:lnTo>
                      <a:pt x="3" y="25"/>
                    </a:lnTo>
                    <a:lnTo>
                      <a:pt x="5" y="27"/>
                    </a:lnTo>
                    <a:lnTo>
                      <a:pt x="5" y="28"/>
                    </a:lnTo>
                    <a:lnTo>
                      <a:pt x="7" y="27"/>
                    </a:lnTo>
                    <a:lnTo>
                      <a:pt x="8" y="27"/>
                    </a:lnTo>
                    <a:lnTo>
                      <a:pt x="9" y="24"/>
                    </a:lnTo>
                    <a:lnTo>
                      <a:pt x="11" y="23"/>
                    </a:lnTo>
                    <a:lnTo>
                      <a:pt x="14" y="23"/>
                    </a:lnTo>
                    <a:lnTo>
                      <a:pt x="16" y="25"/>
                    </a:lnTo>
                    <a:lnTo>
                      <a:pt x="18" y="25"/>
                    </a:lnTo>
                    <a:lnTo>
                      <a:pt x="20" y="26"/>
                    </a:lnTo>
                    <a:lnTo>
                      <a:pt x="22" y="25"/>
                    </a:lnTo>
                    <a:lnTo>
                      <a:pt x="23" y="24"/>
                    </a:lnTo>
                    <a:lnTo>
                      <a:pt x="28" y="25"/>
                    </a:lnTo>
                    <a:lnTo>
                      <a:pt x="31" y="24"/>
                    </a:lnTo>
                    <a:lnTo>
                      <a:pt x="32" y="21"/>
                    </a:lnTo>
                    <a:lnTo>
                      <a:pt x="36" y="16"/>
                    </a:lnTo>
                    <a:lnTo>
                      <a:pt x="36" y="9"/>
                    </a:lnTo>
                    <a:lnTo>
                      <a:pt x="37" y="7"/>
                    </a:lnTo>
                    <a:lnTo>
                      <a:pt x="35" y="5"/>
                    </a:lnTo>
                    <a:lnTo>
                      <a:pt x="34" y="2"/>
                    </a:lnTo>
                    <a:lnTo>
                      <a:pt x="28"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65" name="Freeform 918"/>
              <p:cNvSpPr>
                <a:spLocks/>
              </p:cNvSpPr>
              <p:nvPr/>
            </p:nvSpPr>
            <p:spPr bwMode="auto">
              <a:xfrm>
                <a:off x="4423856" y="2962538"/>
                <a:ext cx="408761" cy="309313"/>
              </a:xfrm>
              <a:custGeom>
                <a:avLst/>
                <a:gdLst>
                  <a:gd name="T0" fmla="*/ 6048 w 37"/>
                  <a:gd name="T1" fmla="*/ 0 h 28"/>
                  <a:gd name="T2" fmla="*/ 2808 w 37"/>
                  <a:gd name="T3" fmla="*/ 2160 h 28"/>
                  <a:gd name="T4" fmla="*/ 2160 w 37"/>
                  <a:gd name="T5" fmla="*/ 2160 h 28"/>
                  <a:gd name="T6" fmla="*/ 1512 w 37"/>
                  <a:gd name="T7" fmla="*/ 4320 h 28"/>
                  <a:gd name="T8" fmla="*/ 1080 w 37"/>
                  <a:gd name="T9" fmla="*/ 4320 h 28"/>
                  <a:gd name="T10" fmla="*/ 864 w 37"/>
                  <a:gd name="T11" fmla="*/ 4536 h 28"/>
                  <a:gd name="T12" fmla="*/ 0 w 37"/>
                  <a:gd name="T13" fmla="*/ 4536 h 28"/>
                  <a:gd name="T14" fmla="*/ 0 w 37"/>
                  <a:gd name="T15" fmla="*/ 4968 h 28"/>
                  <a:gd name="T16" fmla="*/ 216 w 37"/>
                  <a:gd name="T17" fmla="*/ 5184 h 28"/>
                  <a:gd name="T18" fmla="*/ 432 w 37"/>
                  <a:gd name="T19" fmla="*/ 5184 h 28"/>
                  <a:gd name="T20" fmla="*/ 648 w 37"/>
                  <a:gd name="T21" fmla="*/ 5400 h 28"/>
                  <a:gd name="T22" fmla="*/ 1080 w 37"/>
                  <a:gd name="T23" fmla="*/ 5832 h 28"/>
                  <a:gd name="T24" fmla="*/ 1080 w 37"/>
                  <a:gd name="T25" fmla="*/ 6048 h 28"/>
                  <a:gd name="T26" fmla="*/ 1512 w 37"/>
                  <a:gd name="T27" fmla="*/ 5832 h 28"/>
                  <a:gd name="T28" fmla="*/ 1728 w 37"/>
                  <a:gd name="T29" fmla="*/ 5832 h 28"/>
                  <a:gd name="T30" fmla="*/ 1944 w 37"/>
                  <a:gd name="T31" fmla="*/ 5184 h 28"/>
                  <a:gd name="T32" fmla="*/ 2376 w 37"/>
                  <a:gd name="T33" fmla="*/ 4968 h 28"/>
                  <a:gd name="T34" fmla="*/ 3024 w 37"/>
                  <a:gd name="T35" fmla="*/ 4968 h 28"/>
                  <a:gd name="T36" fmla="*/ 3456 w 37"/>
                  <a:gd name="T37" fmla="*/ 5400 h 28"/>
                  <a:gd name="T38" fmla="*/ 3888 w 37"/>
                  <a:gd name="T39" fmla="*/ 5400 h 28"/>
                  <a:gd name="T40" fmla="*/ 4320 w 37"/>
                  <a:gd name="T41" fmla="*/ 5616 h 28"/>
                  <a:gd name="T42" fmla="*/ 4752 w 37"/>
                  <a:gd name="T43" fmla="*/ 5400 h 28"/>
                  <a:gd name="T44" fmla="*/ 4968 w 37"/>
                  <a:gd name="T45" fmla="*/ 5184 h 28"/>
                  <a:gd name="T46" fmla="*/ 6048 w 37"/>
                  <a:gd name="T47" fmla="*/ 5400 h 28"/>
                  <a:gd name="T48" fmla="*/ 6696 w 37"/>
                  <a:gd name="T49" fmla="*/ 5184 h 28"/>
                  <a:gd name="T50" fmla="*/ 6912 w 37"/>
                  <a:gd name="T51" fmla="*/ 4536 h 28"/>
                  <a:gd name="T52" fmla="*/ 7776 w 37"/>
                  <a:gd name="T53" fmla="*/ 3456 h 28"/>
                  <a:gd name="T54" fmla="*/ 7776 w 37"/>
                  <a:gd name="T55" fmla="*/ 1944 h 28"/>
                  <a:gd name="T56" fmla="*/ 7992 w 37"/>
                  <a:gd name="T57" fmla="*/ 1512 h 28"/>
                  <a:gd name="T58" fmla="*/ 7560 w 37"/>
                  <a:gd name="T59" fmla="*/ 1080 h 28"/>
                  <a:gd name="T60" fmla="*/ 7344 w 37"/>
                  <a:gd name="T61" fmla="*/ 432 h 28"/>
                  <a:gd name="T62" fmla="*/ 6048 w 37"/>
                  <a:gd name="T63" fmla="*/ 0 h 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
                  <a:gd name="T97" fmla="*/ 0 h 28"/>
                  <a:gd name="T98" fmla="*/ 37 w 37"/>
                  <a:gd name="T99" fmla="*/ 28 h 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 h="28">
                    <a:moveTo>
                      <a:pt x="28" y="0"/>
                    </a:moveTo>
                    <a:lnTo>
                      <a:pt x="13" y="10"/>
                    </a:lnTo>
                    <a:lnTo>
                      <a:pt x="10" y="10"/>
                    </a:lnTo>
                    <a:lnTo>
                      <a:pt x="7" y="20"/>
                    </a:lnTo>
                    <a:lnTo>
                      <a:pt x="5" y="20"/>
                    </a:lnTo>
                    <a:lnTo>
                      <a:pt x="4" y="21"/>
                    </a:lnTo>
                    <a:lnTo>
                      <a:pt x="0" y="21"/>
                    </a:lnTo>
                    <a:lnTo>
                      <a:pt x="0" y="23"/>
                    </a:lnTo>
                    <a:lnTo>
                      <a:pt x="1" y="24"/>
                    </a:lnTo>
                    <a:lnTo>
                      <a:pt x="2" y="24"/>
                    </a:lnTo>
                    <a:lnTo>
                      <a:pt x="3" y="25"/>
                    </a:lnTo>
                    <a:lnTo>
                      <a:pt x="5" y="27"/>
                    </a:lnTo>
                    <a:lnTo>
                      <a:pt x="5" y="28"/>
                    </a:lnTo>
                    <a:lnTo>
                      <a:pt x="7" y="27"/>
                    </a:lnTo>
                    <a:lnTo>
                      <a:pt x="8" y="27"/>
                    </a:lnTo>
                    <a:lnTo>
                      <a:pt x="9" y="24"/>
                    </a:lnTo>
                    <a:lnTo>
                      <a:pt x="11" y="23"/>
                    </a:lnTo>
                    <a:lnTo>
                      <a:pt x="14" y="23"/>
                    </a:lnTo>
                    <a:lnTo>
                      <a:pt x="16" y="25"/>
                    </a:lnTo>
                    <a:lnTo>
                      <a:pt x="18" y="25"/>
                    </a:lnTo>
                    <a:lnTo>
                      <a:pt x="20" y="26"/>
                    </a:lnTo>
                    <a:lnTo>
                      <a:pt x="22" y="25"/>
                    </a:lnTo>
                    <a:lnTo>
                      <a:pt x="23" y="24"/>
                    </a:lnTo>
                    <a:lnTo>
                      <a:pt x="28" y="25"/>
                    </a:lnTo>
                    <a:lnTo>
                      <a:pt x="31" y="24"/>
                    </a:lnTo>
                    <a:lnTo>
                      <a:pt x="32" y="21"/>
                    </a:lnTo>
                    <a:lnTo>
                      <a:pt x="36" y="16"/>
                    </a:lnTo>
                    <a:lnTo>
                      <a:pt x="36" y="9"/>
                    </a:lnTo>
                    <a:lnTo>
                      <a:pt x="37" y="7"/>
                    </a:lnTo>
                    <a:lnTo>
                      <a:pt x="35" y="5"/>
                    </a:lnTo>
                    <a:lnTo>
                      <a:pt x="34" y="2"/>
                    </a:lnTo>
                    <a:lnTo>
                      <a:pt x="28"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66" name="Freeform 919"/>
              <p:cNvSpPr>
                <a:spLocks/>
              </p:cNvSpPr>
              <p:nvPr/>
            </p:nvSpPr>
            <p:spPr bwMode="auto">
              <a:xfrm>
                <a:off x="4611666" y="2564849"/>
                <a:ext cx="99428" cy="198844"/>
              </a:xfrm>
              <a:custGeom>
                <a:avLst/>
                <a:gdLst>
                  <a:gd name="T0" fmla="*/ 216 w 9"/>
                  <a:gd name="T1" fmla="*/ 216 h 18"/>
                  <a:gd name="T2" fmla="*/ 216 w 9"/>
                  <a:gd name="T3" fmla="*/ 648 h 18"/>
                  <a:gd name="T4" fmla="*/ 432 w 9"/>
                  <a:gd name="T5" fmla="*/ 864 h 18"/>
                  <a:gd name="T6" fmla="*/ 432 w 9"/>
                  <a:gd name="T7" fmla="*/ 1296 h 18"/>
                  <a:gd name="T8" fmla="*/ 0 w 9"/>
                  <a:gd name="T9" fmla="*/ 1944 h 18"/>
                  <a:gd name="T10" fmla="*/ 0 w 9"/>
                  <a:gd name="T11" fmla="*/ 2160 h 18"/>
                  <a:gd name="T12" fmla="*/ 432 w 9"/>
                  <a:gd name="T13" fmla="*/ 2592 h 18"/>
                  <a:gd name="T14" fmla="*/ 648 w 9"/>
                  <a:gd name="T15" fmla="*/ 2808 h 18"/>
                  <a:gd name="T16" fmla="*/ 1080 w 9"/>
                  <a:gd name="T17" fmla="*/ 3888 h 18"/>
                  <a:gd name="T18" fmla="*/ 1080 w 9"/>
                  <a:gd name="T19" fmla="*/ 3888 h 18"/>
                  <a:gd name="T20" fmla="*/ 1512 w 9"/>
                  <a:gd name="T21" fmla="*/ 3672 h 18"/>
                  <a:gd name="T22" fmla="*/ 1512 w 9"/>
                  <a:gd name="T23" fmla="*/ 3024 h 18"/>
                  <a:gd name="T24" fmla="*/ 1728 w 9"/>
                  <a:gd name="T25" fmla="*/ 3024 h 18"/>
                  <a:gd name="T26" fmla="*/ 1944 w 9"/>
                  <a:gd name="T27" fmla="*/ 2808 h 18"/>
                  <a:gd name="T28" fmla="*/ 1944 w 9"/>
                  <a:gd name="T29" fmla="*/ 2376 h 18"/>
                  <a:gd name="T30" fmla="*/ 1512 w 9"/>
                  <a:gd name="T31" fmla="*/ 2160 h 18"/>
                  <a:gd name="T32" fmla="*/ 1296 w 9"/>
                  <a:gd name="T33" fmla="*/ 1944 h 18"/>
                  <a:gd name="T34" fmla="*/ 1296 w 9"/>
                  <a:gd name="T35" fmla="*/ 1728 h 18"/>
                  <a:gd name="T36" fmla="*/ 1728 w 9"/>
                  <a:gd name="T37" fmla="*/ 1296 h 18"/>
                  <a:gd name="T38" fmla="*/ 1728 w 9"/>
                  <a:gd name="T39" fmla="*/ 1080 h 18"/>
                  <a:gd name="T40" fmla="*/ 1512 w 9"/>
                  <a:gd name="T41" fmla="*/ 648 h 18"/>
                  <a:gd name="T42" fmla="*/ 1512 w 9"/>
                  <a:gd name="T43" fmla="*/ 432 h 18"/>
                  <a:gd name="T44" fmla="*/ 1728 w 9"/>
                  <a:gd name="T45" fmla="*/ 216 h 18"/>
                  <a:gd name="T46" fmla="*/ 1728 w 9"/>
                  <a:gd name="T47" fmla="*/ 0 h 18"/>
                  <a:gd name="T48" fmla="*/ 1296 w 9"/>
                  <a:gd name="T49" fmla="*/ 0 h 18"/>
                  <a:gd name="T50" fmla="*/ 1296 w 9"/>
                  <a:gd name="T51" fmla="*/ 0 h 18"/>
                  <a:gd name="T52" fmla="*/ 864 w 9"/>
                  <a:gd name="T53" fmla="*/ 0 h 18"/>
                  <a:gd name="T54" fmla="*/ 648 w 9"/>
                  <a:gd name="T55" fmla="*/ 216 h 18"/>
                  <a:gd name="T56" fmla="*/ 216 w 9"/>
                  <a:gd name="T57" fmla="*/ 216 h 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
                  <a:gd name="T88" fmla="*/ 0 h 18"/>
                  <a:gd name="T89" fmla="*/ 9 w 9"/>
                  <a:gd name="T90" fmla="*/ 18 h 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 h="18">
                    <a:moveTo>
                      <a:pt x="1" y="1"/>
                    </a:moveTo>
                    <a:lnTo>
                      <a:pt x="1" y="3"/>
                    </a:lnTo>
                    <a:lnTo>
                      <a:pt x="2" y="4"/>
                    </a:lnTo>
                    <a:lnTo>
                      <a:pt x="2" y="6"/>
                    </a:lnTo>
                    <a:lnTo>
                      <a:pt x="0" y="9"/>
                    </a:lnTo>
                    <a:lnTo>
                      <a:pt x="0" y="10"/>
                    </a:lnTo>
                    <a:lnTo>
                      <a:pt x="2" y="12"/>
                    </a:lnTo>
                    <a:lnTo>
                      <a:pt x="3" y="13"/>
                    </a:lnTo>
                    <a:lnTo>
                      <a:pt x="5" y="18"/>
                    </a:lnTo>
                    <a:lnTo>
                      <a:pt x="7" y="17"/>
                    </a:lnTo>
                    <a:lnTo>
                      <a:pt x="7" y="14"/>
                    </a:lnTo>
                    <a:lnTo>
                      <a:pt x="8" y="14"/>
                    </a:lnTo>
                    <a:lnTo>
                      <a:pt x="9" y="13"/>
                    </a:lnTo>
                    <a:lnTo>
                      <a:pt x="9" y="11"/>
                    </a:lnTo>
                    <a:lnTo>
                      <a:pt x="7" y="10"/>
                    </a:lnTo>
                    <a:lnTo>
                      <a:pt x="6" y="9"/>
                    </a:lnTo>
                    <a:lnTo>
                      <a:pt x="6" y="8"/>
                    </a:lnTo>
                    <a:lnTo>
                      <a:pt x="8" y="6"/>
                    </a:lnTo>
                    <a:lnTo>
                      <a:pt x="8" y="5"/>
                    </a:lnTo>
                    <a:lnTo>
                      <a:pt x="7" y="3"/>
                    </a:lnTo>
                    <a:lnTo>
                      <a:pt x="7" y="2"/>
                    </a:lnTo>
                    <a:lnTo>
                      <a:pt x="8" y="1"/>
                    </a:lnTo>
                    <a:lnTo>
                      <a:pt x="8" y="0"/>
                    </a:lnTo>
                    <a:lnTo>
                      <a:pt x="6" y="0"/>
                    </a:lnTo>
                    <a:lnTo>
                      <a:pt x="4" y="0"/>
                    </a:lnTo>
                    <a:lnTo>
                      <a:pt x="3"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67" name="Freeform 920"/>
              <p:cNvSpPr>
                <a:spLocks/>
              </p:cNvSpPr>
              <p:nvPr/>
            </p:nvSpPr>
            <p:spPr bwMode="auto">
              <a:xfrm>
                <a:off x="4611666" y="2564849"/>
                <a:ext cx="99428" cy="198844"/>
              </a:xfrm>
              <a:custGeom>
                <a:avLst/>
                <a:gdLst>
                  <a:gd name="T0" fmla="*/ 216 w 9"/>
                  <a:gd name="T1" fmla="*/ 216 h 18"/>
                  <a:gd name="T2" fmla="*/ 216 w 9"/>
                  <a:gd name="T3" fmla="*/ 648 h 18"/>
                  <a:gd name="T4" fmla="*/ 432 w 9"/>
                  <a:gd name="T5" fmla="*/ 864 h 18"/>
                  <a:gd name="T6" fmla="*/ 432 w 9"/>
                  <a:gd name="T7" fmla="*/ 1296 h 18"/>
                  <a:gd name="T8" fmla="*/ 0 w 9"/>
                  <a:gd name="T9" fmla="*/ 1944 h 18"/>
                  <a:gd name="T10" fmla="*/ 0 w 9"/>
                  <a:gd name="T11" fmla="*/ 2160 h 18"/>
                  <a:gd name="T12" fmla="*/ 432 w 9"/>
                  <a:gd name="T13" fmla="*/ 2592 h 18"/>
                  <a:gd name="T14" fmla="*/ 648 w 9"/>
                  <a:gd name="T15" fmla="*/ 2808 h 18"/>
                  <a:gd name="T16" fmla="*/ 1080 w 9"/>
                  <a:gd name="T17" fmla="*/ 3888 h 18"/>
                  <a:gd name="T18" fmla="*/ 1080 w 9"/>
                  <a:gd name="T19" fmla="*/ 3888 h 18"/>
                  <a:gd name="T20" fmla="*/ 1512 w 9"/>
                  <a:gd name="T21" fmla="*/ 3672 h 18"/>
                  <a:gd name="T22" fmla="*/ 1512 w 9"/>
                  <a:gd name="T23" fmla="*/ 3024 h 18"/>
                  <a:gd name="T24" fmla="*/ 1728 w 9"/>
                  <a:gd name="T25" fmla="*/ 3024 h 18"/>
                  <a:gd name="T26" fmla="*/ 1944 w 9"/>
                  <a:gd name="T27" fmla="*/ 2808 h 18"/>
                  <a:gd name="T28" fmla="*/ 1944 w 9"/>
                  <a:gd name="T29" fmla="*/ 2376 h 18"/>
                  <a:gd name="T30" fmla="*/ 1512 w 9"/>
                  <a:gd name="T31" fmla="*/ 2160 h 18"/>
                  <a:gd name="T32" fmla="*/ 1296 w 9"/>
                  <a:gd name="T33" fmla="*/ 1944 h 18"/>
                  <a:gd name="T34" fmla="*/ 1296 w 9"/>
                  <a:gd name="T35" fmla="*/ 1728 h 18"/>
                  <a:gd name="T36" fmla="*/ 1728 w 9"/>
                  <a:gd name="T37" fmla="*/ 1296 h 18"/>
                  <a:gd name="T38" fmla="*/ 1728 w 9"/>
                  <a:gd name="T39" fmla="*/ 1080 h 18"/>
                  <a:gd name="T40" fmla="*/ 1512 w 9"/>
                  <a:gd name="T41" fmla="*/ 648 h 18"/>
                  <a:gd name="T42" fmla="*/ 1512 w 9"/>
                  <a:gd name="T43" fmla="*/ 432 h 18"/>
                  <a:gd name="T44" fmla="*/ 1728 w 9"/>
                  <a:gd name="T45" fmla="*/ 216 h 18"/>
                  <a:gd name="T46" fmla="*/ 1728 w 9"/>
                  <a:gd name="T47" fmla="*/ 0 h 18"/>
                  <a:gd name="T48" fmla="*/ 1296 w 9"/>
                  <a:gd name="T49" fmla="*/ 0 h 18"/>
                  <a:gd name="T50" fmla="*/ 1296 w 9"/>
                  <a:gd name="T51" fmla="*/ 0 h 18"/>
                  <a:gd name="T52" fmla="*/ 864 w 9"/>
                  <a:gd name="T53" fmla="*/ 0 h 18"/>
                  <a:gd name="T54" fmla="*/ 648 w 9"/>
                  <a:gd name="T55" fmla="*/ 216 h 18"/>
                  <a:gd name="T56" fmla="*/ 216 w 9"/>
                  <a:gd name="T57" fmla="*/ 216 h 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
                  <a:gd name="T88" fmla="*/ 0 h 18"/>
                  <a:gd name="T89" fmla="*/ 9 w 9"/>
                  <a:gd name="T90" fmla="*/ 18 h 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 h="18">
                    <a:moveTo>
                      <a:pt x="1" y="1"/>
                    </a:moveTo>
                    <a:lnTo>
                      <a:pt x="1" y="3"/>
                    </a:lnTo>
                    <a:lnTo>
                      <a:pt x="2" y="4"/>
                    </a:lnTo>
                    <a:lnTo>
                      <a:pt x="2" y="6"/>
                    </a:lnTo>
                    <a:lnTo>
                      <a:pt x="0" y="9"/>
                    </a:lnTo>
                    <a:lnTo>
                      <a:pt x="0" y="10"/>
                    </a:lnTo>
                    <a:lnTo>
                      <a:pt x="2" y="12"/>
                    </a:lnTo>
                    <a:lnTo>
                      <a:pt x="3" y="13"/>
                    </a:lnTo>
                    <a:lnTo>
                      <a:pt x="5" y="18"/>
                    </a:lnTo>
                    <a:lnTo>
                      <a:pt x="7" y="17"/>
                    </a:lnTo>
                    <a:lnTo>
                      <a:pt x="7" y="14"/>
                    </a:lnTo>
                    <a:lnTo>
                      <a:pt x="8" y="14"/>
                    </a:lnTo>
                    <a:lnTo>
                      <a:pt x="9" y="13"/>
                    </a:lnTo>
                    <a:lnTo>
                      <a:pt x="9" y="11"/>
                    </a:lnTo>
                    <a:lnTo>
                      <a:pt x="7" y="10"/>
                    </a:lnTo>
                    <a:lnTo>
                      <a:pt x="6" y="9"/>
                    </a:lnTo>
                    <a:lnTo>
                      <a:pt x="6" y="8"/>
                    </a:lnTo>
                    <a:lnTo>
                      <a:pt x="8" y="6"/>
                    </a:lnTo>
                    <a:lnTo>
                      <a:pt x="8" y="5"/>
                    </a:lnTo>
                    <a:lnTo>
                      <a:pt x="7" y="3"/>
                    </a:lnTo>
                    <a:lnTo>
                      <a:pt x="7" y="2"/>
                    </a:lnTo>
                    <a:lnTo>
                      <a:pt x="8" y="1"/>
                    </a:lnTo>
                    <a:lnTo>
                      <a:pt x="8" y="0"/>
                    </a:lnTo>
                    <a:lnTo>
                      <a:pt x="6" y="0"/>
                    </a:lnTo>
                    <a:lnTo>
                      <a:pt x="4" y="0"/>
                    </a:lnTo>
                    <a:lnTo>
                      <a:pt x="3"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68" name="Freeform 921"/>
              <p:cNvSpPr>
                <a:spLocks/>
              </p:cNvSpPr>
              <p:nvPr/>
            </p:nvSpPr>
            <p:spPr bwMode="auto">
              <a:xfrm>
                <a:off x="4125571" y="2609037"/>
                <a:ext cx="265143" cy="231985"/>
              </a:xfrm>
              <a:custGeom>
                <a:avLst/>
                <a:gdLst>
                  <a:gd name="T0" fmla="*/ 0 w 24"/>
                  <a:gd name="T1" fmla="*/ 4536 h 21"/>
                  <a:gd name="T2" fmla="*/ 216 w 24"/>
                  <a:gd name="T3" fmla="*/ 4320 h 21"/>
                  <a:gd name="T4" fmla="*/ 432 w 24"/>
                  <a:gd name="T5" fmla="*/ 4104 h 21"/>
                  <a:gd name="T6" fmla="*/ 864 w 24"/>
                  <a:gd name="T7" fmla="*/ 3672 h 21"/>
                  <a:gd name="T8" fmla="*/ 864 w 24"/>
                  <a:gd name="T9" fmla="*/ 3456 h 21"/>
                  <a:gd name="T10" fmla="*/ 864 w 24"/>
                  <a:gd name="T11" fmla="*/ 2592 h 21"/>
                  <a:gd name="T12" fmla="*/ 1080 w 24"/>
                  <a:gd name="T13" fmla="*/ 2160 h 21"/>
                  <a:gd name="T14" fmla="*/ 1080 w 24"/>
                  <a:gd name="T15" fmla="*/ 1944 h 21"/>
                  <a:gd name="T16" fmla="*/ 1296 w 24"/>
                  <a:gd name="T17" fmla="*/ 1728 h 21"/>
                  <a:gd name="T18" fmla="*/ 1728 w 24"/>
                  <a:gd name="T19" fmla="*/ 1296 h 21"/>
                  <a:gd name="T20" fmla="*/ 2160 w 24"/>
                  <a:gd name="T21" fmla="*/ 1296 h 21"/>
                  <a:gd name="T22" fmla="*/ 2376 w 24"/>
                  <a:gd name="T23" fmla="*/ 1080 h 21"/>
                  <a:gd name="T24" fmla="*/ 2376 w 24"/>
                  <a:gd name="T25" fmla="*/ 864 h 21"/>
                  <a:gd name="T26" fmla="*/ 2808 w 24"/>
                  <a:gd name="T27" fmla="*/ 432 h 21"/>
                  <a:gd name="T28" fmla="*/ 2808 w 24"/>
                  <a:gd name="T29" fmla="*/ 216 h 21"/>
                  <a:gd name="T30" fmla="*/ 3024 w 24"/>
                  <a:gd name="T31" fmla="*/ 0 h 21"/>
                  <a:gd name="T32" fmla="*/ 3240 w 24"/>
                  <a:gd name="T33" fmla="*/ 0 h 21"/>
                  <a:gd name="T34" fmla="*/ 3240 w 24"/>
                  <a:gd name="T35" fmla="*/ 216 h 21"/>
                  <a:gd name="T36" fmla="*/ 3456 w 24"/>
                  <a:gd name="T37" fmla="*/ 216 h 21"/>
                  <a:gd name="T38" fmla="*/ 3456 w 24"/>
                  <a:gd name="T39" fmla="*/ 432 h 21"/>
                  <a:gd name="T40" fmla="*/ 3888 w 24"/>
                  <a:gd name="T41" fmla="*/ 432 h 21"/>
                  <a:gd name="T42" fmla="*/ 4536 w 24"/>
                  <a:gd name="T43" fmla="*/ 432 h 21"/>
                  <a:gd name="T44" fmla="*/ 4536 w 24"/>
                  <a:gd name="T45" fmla="*/ 432 h 21"/>
                  <a:gd name="T46" fmla="*/ 4968 w 24"/>
                  <a:gd name="T47" fmla="*/ 432 h 21"/>
                  <a:gd name="T48" fmla="*/ 5184 w 24"/>
                  <a:gd name="T49" fmla="*/ 1512 h 21"/>
                  <a:gd name="T50" fmla="*/ 5184 w 24"/>
                  <a:gd name="T51" fmla="*/ 1728 h 21"/>
                  <a:gd name="T52" fmla="*/ 4968 w 24"/>
                  <a:gd name="T53" fmla="*/ 2160 h 21"/>
                  <a:gd name="T54" fmla="*/ 4536 w 24"/>
                  <a:gd name="T55" fmla="*/ 2376 h 21"/>
                  <a:gd name="T56" fmla="*/ 4320 w 24"/>
                  <a:gd name="T57" fmla="*/ 2376 h 21"/>
                  <a:gd name="T58" fmla="*/ 4104 w 24"/>
                  <a:gd name="T59" fmla="*/ 2808 h 21"/>
                  <a:gd name="T60" fmla="*/ 3888 w 24"/>
                  <a:gd name="T61" fmla="*/ 2808 h 21"/>
                  <a:gd name="T62" fmla="*/ 3672 w 24"/>
                  <a:gd name="T63" fmla="*/ 3024 h 21"/>
                  <a:gd name="T64" fmla="*/ 3456 w 24"/>
                  <a:gd name="T65" fmla="*/ 3024 h 21"/>
                  <a:gd name="T66" fmla="*/ 3240 w 24"/>
                  <a:gd name="T67" fmla="*/ 3240 h 21"/>
                  <a:gd name="T68" fmla="*/ 3240 w 24"/>
                  <a:gd name="T69" fmla="*/ 3456 h 21"/>
                  <a:gd name="T70" fmla="*/ 1944 w 24"/>
                  <a:gd name="T71" fmla="*/ 3672 h 21"/>
                  <a:gd name="T72" fmla="*/ 1512 w 24"/>
                  <a:gd name="T73" fmla="*/ 4104 h 21"/>
                  <a:gd name="T74" fmla="*/ 1512 w 24"/>
                  <a:gd name="T75" fmla="*/ 4536 h 21"/>
                  <a:gd name="T76" fmla="*/ 0 w 24"/>
                  <a:gd name="T77" fmla="*/ 4536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21"/>
                  <a:gd name="T119" fmla="*/ 24 w 24"/>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21">
                    <a:moveTo>
                      <a:pt x="0" y="21"/>
                    </a:moveTo>
                    <a:lnTo>
                      <a:pt x="1" y="20"/>
                    </a:lnTo>
                    <a:lnTo>
                      <a:pt x="2" y="19"/>
                    </a:lnTo>
                    <a:lnTo>
                      <a:pt x="4" y="17"/>
                    </a:lnTo>
                    <a:lnTo>
                      <a:pt x="4" y="16"/>
                    </a:lnTo>
                    <a:lnTo>
                      <a:pt x="4" y="12"/>
                    </a:lnTo>
                    <a:lnTo>
                      <a:pt x="5" y="10"/>
                    </a:lnTo>
                    <a:lnTo>
                      <a:pt x="5" y="9"/>
                    </a:lnTo>
                    <a:lnTo>
                      <a:pt x="6" y="8"/>
                    </a:lnTo>
                    <a:lnTo>
                      <a:pt x="8" y="6"/>
                    </a:lnTo>
                    <a:lnTo>
                      <a:pt x="10" y="6"/>
                    </a:lnTo>
                    <a:lnTo>
                      <a:pt x="11" y="5"/>
                    </a:lnTo>
                    <a:lnTo>
                      <a:pt x="11" y="4"/>
                    </a:lnTo>
                    <a:lnTo>
                      <a:pt x="13" y="2"/>
                    </a:lnTo>
                    <a:lnTo>
                      <a:pt x="13" y="1"/>
                    </a:lnTo>
                    <a:lnTo>
                      <a:pt x="14" y="0"/>
                    </a:lnTo>
                    <a:lnTo>
                      <a:pt x="15" y="0"/>
                    </a:lnTo>
                    <a:lnTo>
                      <a:pt x="15" y="1"/>
                    </a:lnTo>
                    <a:lnTo>
                      <a:pt x="16" y="1"/>
                    </a:lnTo>
                    <a:lnTo>
                      <a:pt x="16" y="2"/>
                    </a:lnTo>
                    <a:lnTo>
                      <a:pt x="18" y="2"/>
                    </a:lnTo>
                    <a:lnTo>
                      <a:pt x="21" y="2"/>
                    </a:lnTo>
                    <a:lnTo>
                      <a:pt x="23" y="2"/>
                    </a:lnTo>
                    <a:lnTo>
                      <a:pt x="24" y="7"/>
                    </a:lnTo>
                    <a:lnTo>
                      <a:pt x="24" y="8"/>
                    </a:lnTo>
                    <a:lnTo>
                      <a:pt x="23" y="10"/>
                    </a:lnTo>
                    <a:lnTo>
                      <a:pt x="21" y="11"/>
                    </a:lnTo>
                    <a:lnTo>
                      <a:pt x="20" y="11"/>
                    </a:lnTo>
                    <a:lnTo>
                      <a:pt x="19" y="13"/>
                    </a:lnTo>
                    <a:lnTo>
                      <a:pt x="18" y="13"/>
                    </a:lnTo>
                    <a:lnTo>
                      <a:pt x="17" y="14"/>
                    </a:lnTo>
                    <a:lnTo>
                      <a:pt x="16" y="14"/>
                    </a:lnTo>
                    <a:lnTo>
                      <a:pt x="15" y="15"/>
                    </a:lnTo>
                    <a:lnTo>
                      <a:pt x="15" y="16"/>
                    </a:lnTo>
                    <a:lnTo>
                      <a:pt x="9" y="17"/>
                    </a:lnTo>
                    <a:lnTo>
                      <a:pt x="7" y="19"/>
                    </a:lnTo>
                    <a:lnTo>
                      <a:pt x="7" y="21"/>
                    </a:lnTo>
                    <a:lnTo>
                      <a:pt x="0" y="2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69" name="Freeform 922"/>
              <p:cNvSpPr>
                <a:spLocks/>
              </p:cNvSpPr>
              <p:nvPr/>
            </p:nvSpPr>
            <p:spPr bwMode="auto">
              <a:xfrm>
                <a:off x="4125571" y="2609037"/>
                <a:ext cx="265143" cy="231985"/>
              </a:xfrm>
              <a:custGeom>
                <a:avLst/>
                <a:gdLst>
                  <a:gd name="T0" fmla="*/ 0 w 24"/>
                  <a:gd name="T1" fmla="*/ 4536 h 21"/>
                  <a:gd name="T2" fmla="*/ 216 w 24"/>
                  <a:gd name="T3" fmla="*/ 4320 h 21"/>
                  <a:gd name="T4" fmla="*/ 432 w 24"/>
                  <a:gd name="T5" fmla="*/ 4104 h 21"/>
                  <a:gd name="T6" fmla="*/ 864 w 24"/>
                  <a:gd name="T7" fmla="*/ 3672 h 21"/>
                  <a:gd name="T8" fmla="*/ 864 w 24"/>
                  <a:gd name="T9" fmla="*/ 3456 h 21"/>
                  <a:gd name="T10" fmla="*/ 864 w 24"/>
                  <a:gd name="T11" fmla="*/ 2592 h 21"/>
                  <a:gd name="T12" fmla="*/ 1080 w 24"/>
                  <a:gd name="T13" fmla="*/ 2160 h 21"/>
                  <a:gd name="T14" fmla="*/ 1080 w 24"/>
                  <a:gd name="T15" fmla="*/ 1944 h 21"/>
                  <a:gd name="T16" fmla="*/ 1296 w 24"/>
                  <a:gd name="T17" fmla="*/ 1728 h 21"/>
                  <a:gd name="T18" fmla="*/ 1728 w 24"/>
                  <a:gd name="T19" fmla="*/ 1296 h 21"/>
                  <a:gd name="T20" fmla="*/ 2160 w 24"/>
                  <a:gd name="T21" fmla="*/ 1296 h 21"/>
                  <a:gd name="T22" fmla="*/ 2376 w 24"/>
                  <a:gd name="T23" fmla="*/ 1080 h 21"/>
                  <a:gd name="T24" fmla="*/ 2376 w 24"/>
                  <a:gd name="T25" fmla="*/ 864 h 21"/>
                  <a:gd name="T26" fmla="*/ 2808 w 24"/>
                  <a:gd name="T27" fmla="*/ 432 h 21"/>
                  <a:gd name="T28" fmla="*/ 2808 w 24"/>
                  <a:gd name="T29" fmla="*/ 216 h 21"/>
                  <a:gd name="T30" fmla="*/ 3024 w 24"/>
                  <a:gd name="T31" fmla="*/ 0 h 21"/>
                  <a:gd name="T32" fmla="*/ 3240 w 24"/>
                  <a:gd name="T33" fmla="*/ 0 h 21"/>
                  <a:gd name="T34" fmla="*/ 3240 w 24"/>
                  <a:gd name="T35" fmla="*/ 216 h 21"/>
                  <a:gd name="T36" fmla="*/ 3456 w 24"/>
                  <a:gd name="T37" fmla="*/ 216 h 21"/>
                  <a:gd name="T38" fmla="*/ 3456 w 24"/>
                  <a:gd name="T39" fmla="*/ 432 h 21"/>
                  <a:gd name="T40" fmla="*/ 3888 w 24"/>
                  <a:gd name="T41" fmla="*/ 432 h 21"/>
                  <a:gd name="T42" fmla="*/ 4536 w 24"/>
                  <a:gd name="T43" fmla="*/ 432 h 21"/>
                  <a:gd name="T44" fmla="*/ 4536 w 24"/>
                  <a:gd name="T45" fmla="*/ 432 h 21"/>
                  <a:gd name="T46" fmla="*/ 4968 w 24"/>
                  <a:gd name="T47" fmla="*/ 432 h 21"/>
                  <a:gd name="T48" fmla="*/ 5184 w 24"/>
                  <a:gd name="T49" fmla="*/ 1512 h 21"/>
                  <a:gd name="T50" fmla="*/ 5184 w 24"/>
                  <a:gd name="T51" fmla="*/ 1728 h 21"/>
                  <a:gd name="T52" fmla="*/ 4968 w 24"/>
                  <a:gd name="T53" fmla="*/ 2160 h 21"/>
                  <a:gd name="T54" fmla="*/ 4536 w 24"/>
                  <a:gd name="T55" fmla="*/ 2376 h 21"/>
                  <a:gd name="T56" fmla="*/ 4320 w 24"/>
                  <a:gd name="T57" fmla="*/ 2376 h 21"/>
                  <a:gd name="T58" fmla="*/ 4104 w 24"/>
                  <a:gd name="T59" fmla="*/ 2808 h 21"/>
                  <a:gd name="T60" fmla="*/ 3888 w 24"/>
                  <a:gd name="T61" fmla="*/ 2808 h 21"/>
                  <a:gd name="T62" fmla="*/ 3672 w 24"/>
                  <a:gd name="T63" fmla="*/ 3024 h 21"/>
                  <a:gd name="T64" fmla="*/ 3456 w 24"/>
                  <a:gd name="T65" fmla="*/ 3024 h 21"/>
                  <a:gd name="T66" fmla="*/ 3240 w 24"/>
                  <a:gd name="T67" fmla="*/ 3240 h 21"/>
                  <a:gd name="T68" fmla="*/ 3240 w 24"/>
                  <a:gd name="T69" fmla="*/ 3456 h 21"/>
                  <a:gd name="T70" fmla="*/ 1944 w 24"/>
                  <a:gd name="T71" fmla="*/ 3672 h 21"/>
                  <a:gd name="T72" fmla="*/ 1512 w 24"/>
                  <a:gd name="T73" fmla="*/ 4104 h 21"/>
                  <a:gd name="T74" fmla="*/ 1512 w 24"/>
                  <a:gd name="T75" fmla="*/ 4536 h 21"/>
                  <a:gd name="T76" fmla="*/ 0 w 24"/>
                  <a:gd name="T77" fmla="*/ 4536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21"/>
                  <a:gd name="T119" fmla="*/ 24 w 24"/>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21">
                    <a:moveTo>
                      <a:pt x="0" y="21"/>
                    </a:moveTo>
                    <a:lnTo>
                      <a:pt x="1" y="20"/>
                    </a:lnTo>
                    <a:lnTo>
                      <a:pt x="2" y="19"/>
                    </a:lnTo>
                    <a:lnTo>
                      <a:pt x="4" y="17"/>
                    </a:lnTo>
                    <a:lnTo>
                      <a:pt x="4" y="16"/>
                    </a:lnTo>
                    <a:lnTo>
                      <a:pt x="4" y="12"/>
                    </a:lnTo>
                    <a:lnTo>
                      <a:pt x="5" y="10"/>
                    </a:lnTo>
                    <a:lnTo>
                      <a:pt x="5" y="9"/>
                    </a:lnTo>
                    <a:lnTo>
                      <a:pt x="6" y="8"/>
                    </a:lnTo>
                    <a:lnTo>
                      <a:pt x="8" y="6"/>
                    </a:lnTo>
                    <a:lnTo>
                      <a:pt x="10" y="6"/>
                    </a:lnTo>
                    <a:lnTo>
                      <a:pt x="11" y="5"/>
                    </a:lnTo>
                    <a:lnTo>
                      <a:pt x="11" y="4"/>
                    </a:lnTo>
                    <a:lnTo>
                      <a:pt x="13" y="2"/>
                    </a:lnTo>
                    <a:lnTo>
                      <a:pt x="13" y="1"/>
                    </a:lnTo>
                    <a:lnTo>
                      <a:pt x="14" y="0"/>
                    </a:lnTo>
                    <a:lnTo>
                      <a:pt x="15" y="0"/>
                    </a:lnTo>
                    <a:lnTo>
                      <a:pt x="15" y="1"/>
                    </a:lnTo>
                    <a:lnTo>
                      <a:pt x="16" y="1"/>
                    </a:lnTo>
                    <a:lnTo>
                      <a:pt x="16" y="2"/>
                    </a:lnTo>
                    <a:lnTo>
                      <a:pt x="18" y="2"/>
                    </a:lnTo>
                    <a:lnTo>
                      <a:pt x="21" y="2"/>
                    </a:lnTo>
                    <a:lnTo>
                      <a:pt x="23" y="2"/>
                    </a:lnTo>
                    <a:lnTo>
                      <a:pt x="24" y="7"/>
                    </a:lnTo>
                    <a:lnTo>
                      <a:pt x="24" y="8"/>
                    </a:lnTo>
                    <a:lnTo>
                      <a:pt x="23" y="10"/>
                    </a:lnTo>
                    <a:lnTo>
                      <a:pt x="21" y="11"/>
                    </a:lnTo>
                    <a:lnTo>
                      <a:pt x="20" y="11"/>
                    </a:lnTo>
                    <a:lnTo>
                      <a:pt x="19" y="13"/>
                    </a:lnTo>
                    <a:lnTo>
                      <a:pt x="18" y="13"/>
                    </a:lnTo>
                    <a:lnTo>
                      <a:pt x="17" y="14"/>
                    </a:lnTo>
                    <a:lnTo>
                      <a:pt x="16" y="14"/>
                    </a:lnTo>
                    <a:lnTo>
                      <a:pt x="15" y="15"/>
                    </a:lnTo>
                    <a:lnTo>
                      <a:pt x="15" y="16"/>
                    </a:lnTo>
                    <a:lnTo>
                      <a:pt x="9" y="17"/>
                    </a:lnTo>
                    <a:lnTo>
                      <a:pt x="7" y="19"/>
                    </a:lnTo>
                    <a:lnTo>
                      <a:pt x="7" y="21"/>
                    </a:lnTo>
                    <a:lnTo>
                      <a:pt x="0" y="2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70" name="Freeform 923"/>
              <p:cNvSpPr>
                <a:spLocks/>
              </p:cNvSpPr>
              <p:nvPr/>
            </p:nvSpPr>
            <p:spPr bwMode="auto">
              <a:xfrm>
                <a:off x="3993000" y="3216617"/>
                <a:ext cx="77333" cy="22094"/>
              </a:xfrm>
              <a:custGeom>
                <a:avLst/>
                <a:gdLst>
                  <a:gd name="T0" fmla="*/ 0 w 7"/>
                  <a:gd name="T1" fmla="*/ 432 h 2"/>
                  <a:gd name="T2" fmla="*/ 216 w 7"/>
                  <a:gd name="T3" fmla="*/ 216 h 2"/>
                  <a:gd name="T4" fmla="*/ 0 w 7"/>
                  <a:gd name="T5" fmla="*/ 0 h 2"/>
                  <a:gd name="T6" fmla="*/ 1080 w 7"/>
                  <a:gd name="T7" fmla="*/ 0 h 2"/>
                  <a:gd name="T8" fmla="*/ 1512 w 7"/>
                  <a:gd name="T9" fmla="*/ 216 h 2"/>
                  <a:gd name="T10" fmla="*/ 1512 w 7"/>
                  <a:gd name="T11" fmla="*/ 432 h 2"/>
                  <a:gd name="T12" fmla="*/ 1296 w 7"/>
                  <a:gd name="T13" fmla="*/ 432 h 2"/>
                  <a:gd name="T14" fmla="*/ 864 w 7"/>
                  <a:gd name="T15" fmla="*/ 432 h 2"/>
                  <a:gd name="T16" fmla="*/ 0 w 7"/>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2"/>
                    </a:moveTo>
                    <a:lnTo>
                      <a:pt x="1" y="1"/>
                    </a:lnTo>
                    <a:lnTo>
                      <a:pt x="0" y="0"/>
                    </a:lnTo>
                    <a:lnTo>
                      <a:pt x="5" y="0"/>
                    </a:lnTo>
                    <a:lnTo>
                      <a:pt x="7" y="1"/>
                    </a:lnTo>
                    <a:lnTo>
                      <a:pt x="7" y="2"/>
                    </a:lnTo>
                    <a:lnTo>
                      <a:pt x="6" y="2"/>
                    </a:lnTo>
                    <a:lnTo>
                      <a:pt x="4"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71" name="Freeform 924"/>
              <p:cNvSpPr>
                <a:spLocks/>
              </p:cNvSpPr>
              <p:nvPr/>
            </p:nvSpPr>
            <p:spPr bwMode="auto">
              <a:xfrm>
                <a:off x="3993000" y="3216617"/>
                <a:ext cx="77333" cy="22094"/>
              </a:xfrm>
              <a:custGeom>
                <a:avLst/>
                <a:gdLst>
                  <a:gd name="T0" fmla="*/ 0 w 7"/>
                  <a:gd name="T1" fmla="*/ 432 h 2"/>
                  <a:gd name="T2" fmla="*/ 216 w 7"/>
                  <a:gd name="T3" fmla="*/ 216 h 2"/>
                  <a:gd name="T4" fmla="*/ 0 w 7"/>
                  <a:gd name="T5" fmla="*/ 0 h 2"/>
                  <a:gd name="T6" fmla="*/ 1080 w 7"/>
                  <a:gd name="T7" fmla="*/ 0 h 2"/>
                  <a:gd name="T8" fmla="*/ 1512 w 7"/>
                  <a:gd name="T9" fmla="*/ 216 h 2"/>
                  <a:gd name="T10" fmla="*/ 1512 w 7"/>
                  <a:gd name="T11" fmla="*/ 432 h 2"/>
                  <a:gd name="T12" fmla="*/ 1296 w 7"/>
                  <a:gd name="T13" fmla="*/ 432 h 2"/>
                  <a:gd name="T14" fmla="*/ 864 w 7"/>
                  <a:gd name="T15" fmla="*/ 432 h 2"/>
                  <a:gd name="T16" fmla="*/ 0 w 7"/>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2"/>
                    </a:moveTo>
                    <a:lnTo>
                      <a:pt x="1" y="1"/>
                    </a:lnTo>
                    <a:lnTo>
                      <a:pt x="0" y="0"/>
                    </a:lnTo>
                    <a:lnTo>
                      <a:pt x="5" y="0"/>
                    </a:lnTo>
                    <a:lnTo>
                      <a:pt x="7" y="1"/>
                    </a:lnTo>
                    <a:lnTo>
                      <a:pt x="7" y="2"/>
                    </a:lnTo>
                    <a:lnTo>
                      <a:pt x="6" y="2"/>
                    </a:lnTo>
                    <a:lnTo>
                      <a:pt x="4"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72" name="Freeform 925"/>
              <p:cNvSpPr>
                <a:spLocks/>
              </p:cNvSpPr>
              <p:nvPr/>
            </p:nvSpPr>
            <p:spPr bwMode="auto">
              <a:xfrm>
                <a:off x="3981952" y="3139288"/>
                <a:ext cx="154666" cy="121516"/>
              </a:xfrm>
              <a:custGeom>
                <a:avLst/>
                <a:gdLst>
                  <a:gd name="T0" fmla="*/ 216 w 14"/>
                  <a:gd name="T1" fmla="*/ 2160 h 11"/>
                  <a:gd name="T2" fmla="*/ 216 w 14"/>
                  <a:gd name="T3" fmla="*/ 1944 h 11"/>
                  <a:gd name="T4" fmla="*/ 1080 w 14"/>
                  <a:gd name="T5" fmla="*/ 1944 h 11"/>
                  <a:gd name="T6" fmla="*/ 1512 w 14"/>
                  <a:gd name="T7" fmla="*/ 1944 h 11"/>
                  <a:gd name="T8" fmla="*/ 1728 w 14"/>
                  <a:gd name="T9" fmla="*/ 1944 h 11"/>
                  <a:gd name="T10" fmla="*/ 1728 w 14"/>
                  <a:gd name="T11" fmla="*/ 1728 h 11"/>
                  <a:gd name="T12" fmla="*/ 1296 w 14"/>
                  <a:gd name="T13" fmla="*/ 1512 h 11"/>
                  <a:gd name="T14" fmla="*/ 216 w 14"/>
                  <a:gd name="T15" fmla="*/ 1512 h 11"/>
                  <a:gd name="T16" fmla="*/ 216 w 14"/>
                  <a:gd name="T17" fmla="*/ 1512 h 11"/>
                  <a:gd name="T18" fmla="*/ 0 w 14"/>
                  <a:gd name="T19" fmla="*/ 1080 h 11"/>
                  <a:gd name="T20" fmla="*/ 216 w 14"/>
                  <a:gd name="T21" fmla="*/ 648 h 11"/>
                  <a:gd name="T22" fmla="*/ 432 w 14"/>
                  <a:gd name="T23" fmla="*/ 0 h 11"/>
                  <a:gd name="T24" fmla="*/ 864 w 14"/>
                  <a:gd name="T25" fmla="*/ 0 h 11"/>
                  <a:gd name="T26" fmla="*/ 1296 w 14"/>
                  <a:gd name="T27" fmla="*/ 0 h 11"/>
                  <a:gd name="T28" fmla="*/ 1728 w 14"/>
                  <a:gd name="T29" fmla="*/ 216 h 11"/>
                  <a:gd name="T30" fmla="*/ 1944 w 14"/>
                  <a:gd name="T31" fmla="*/ 648 h 11"/>
                  <a:gd name="T32" fmla="*/ 2592 w 14"/>
                  <a:gd name="T33" fmla="*/ 1080 h 11"/>
                  <a:gd name="T34" fmla="*/ 2592 w 14"/>
                  <a:gd name="T35" fmla="*/ 1944 h 11"/>
                  <a:gd name="T36" fmla="*/ 3024 w 14"/>
                  <a:gd name="T37" fmla="*/ 2160 h 11"/>
                  <a:gd name="T38" fmla="*/ 3024 w 14"/>
                  <a:gd name="T39" fmla="*/ 2376 h 11"/>
                  <a:gd name="T40" fmla="*/ 2160 w 14"/>
                  <a:gd name="T41" fmla="*/ 2160 h 11"/>
                  <a:gd name="T42" fmla="*/ 1728 w 14"/>
                  <a:gd name="T43" fmla="*/ 2376 h 11"/>
                  <a:gd name="T44" fmla="*/ 1080 w 14"/>
                  <a:gd name="T45" fmla="*/ 2160 h 11"/>
                  <a:gd name="T46" fmla="*/ 432 w 14"/>
                  <a:gd name="T47" fmla="*/ 2376 h 11"/>
                  <a:gd name="T48" fmla="*/ 216 w 14"/>
                  <a:gd name="T49" fmla="*/ 2160 h 11"/>
                  <a:gd name="T50" fmla="*/ 216 w 14"/>
                  <a:gd name="T51" fmla="*/ 1944 h 11"/>
                  <a:gd name="T52" fmla="*/ 216 w 14"/>
                  <a:gd name="T53" fmla="*/ 2160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
                  <a:gd name="T82" fmla="*/ 0 h 11"/>
                  <a:gd name="T83" fmla="*/ 14 w 14"/>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 h="11">
                    <a:moveTo>
                      <a:pt x="1" y="10"/>
                    </a:moveTo>
                    <a:lnTo>
                      <a:pt x="1" y="9"/>
                    </a:lnTo>
                    <a:lnTo>
                      <a:pt x="5" y="9"/>
                    </a:lnTo>
                    <a:lnTo>
                      <a:pt x="7" y="9"/>
                    </a:lnTo>
                    <a:lnTo>
                      <a:pt x="8" y="9"/>
                    </a:lnTo>
                    <a:lnTo>
                      <a:pt x="8" y="8"/>
                    </a:lnTo>
                    <a:lnTo>
                      <a:pt x="6" y="7"/>
                    </a:lnTo>
                    <a:lnTo>
                      <a:pt x="1" y="7"/>
                    </a:lnTo>
                    <a:lnTo>
                      <a:pt x="0" y="5"/>
                    </a:lnTo>
                    <a:lnTo>
                      <a:pt x="1" y="3"/>
                    </a:lnTo>
                    <a:lnTo>
                      <a:pt x="2" y="0"/>
                    </a:lnTo>
                    <a:lnTo>
                      <a:pt x="4" y="0"/>
                    </a:lnTo>
                    <a:cubicBezTo>
                      <a:pt x="4" y="0"/>
                      <a:pt x="6" y="0"/>
                      <a:pt x="6" y="0"/>
                    </a:cubicBezTo>
                    <a:cubicBezTo>
                      <a:pt x="7" y="0"/>
                      <a:pt x="8" y="1"/>
                      <a:pt x="8" y="1"/>
                    </a:cubicBezTo>
                    <a:lnTo>
                      <a:pt x="9" y="3"/>
                    </a:lnTo>
                    <a:lnTo>
                      <a:pt x="12" y="5"/>
                    </a:lnTo>
                    <a:lnTo>
                      <a:pt x="12" y="9"/>
                    </a:lnTo>
                    <a:lnTo>
                      <a:pt x="14" y="10"/>
                    </a:lnTo>
                    <a:lnTo>
                      <a:pt x="14" y="11"/>
                    </a:lnTo>
                    <a:lnTo>
                      <a:pt x="10" y="10"/>
                    </a:lnTo>
                    <a:lnTo>
                      <a:pt x="8" y="11"/>
                    </a:lnTo>
                    <a:lnTo>
                      <a:pt x="5" y="10"/>
                    </a:lnTo>
                    <a:lnTo>
                      <a:pt x="2" y="11"/>
                    </a:lnTo>
                    <a:lnTo>
                      <a:pt x="1" y="10"/>
                    </a:lnTo>
                    <a:lnTo>
                      <a:pt x="1" y="9"/>
                    </a:lnTo>
                    <a:lnTo>
                      <a:pt x="1" y="1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73" name="Freeform 926"/>
              <p:cNvSpPr>
                <a:spLocks/>
              </p:cNvSpPr>
              <p:nvPr/>
            </p:nvSpPr>
            <p:spPr bwMode="auto">
              <a:xfrm>
                <a:off x="3981952" y="3139288"/>
                <a:ext cx="154666" cy="121516"/>
              </a:xfrm>
              <a:custGeom>
                <a:avLst/>
                <a:gdLst>
                  <a:gd name="T0" fmla="*/ 216 w 14"/>
                  <a:gd name="T1" fmla="*/ 2160 h 11"/>
                  <a:gd name="T2" fmla="*/ 216 w 14"/>
                  <a:gd name="T3" fmla="*/ 1944 h 11"/>
                  <a:gd name="T4" fmla="*/ 1080 w 14"/>
                  <a:gd name="T5" fmla="*/ 1944 h 11"/>
                  <a:gd name="T6" fmla="*/ 1512 w 14"/>
                  <a:gd name="T7" fmla="*/ 1944 h 11"/>
                  <a:gd name="T8" fmla="*/ 1728 w 14"/>
                  <a:gd name="T9" fmla="*/ 1944 h 11"/>
                  <a:gd name="T10" fmla="*/ 1728 w 14"/>
                  <a:gd name="T11" fmla="*/ 1728 h 11"/>
                  <a:gd name="T12" fmla="*/ 1296 w 14"/>
                  <a:gd name="T13" fmla="*/ 1512 h 11"/>
                  <a:gd name="T14" fmla="*/ 216 w 14"/>
                  <a:gd name="T15" fmla="*/ 1512 h 11"/>
                  <a:gd name="T16" fmla="*/ 216 w 14"/>
                  <a:gd name="T17" fmla="*/ 1512 h 11"/>
                  <a:gd name="T18" fmla="*/ 0 w 14"/>
                  <a:gd name="T19" fmla="*/ 1080 h 11"/>
                  <a:gd name="T20" fmla="*/ 216 w 14"/>
                  <a:gd name="T21" fmla="*/ 648 h 11"/>
                  <a:gd name="T22" fmla="*/ 432 w 14"/>
                  <a:gd name="T23" fmla="*/ 0 h 11"/>
                  <a:gd name="T24" fmla="*/ 864 w 14"/>
                  <a:gd name="T25" fmla="*/ 0 h 11"/>
                  <a:gd name="T26" fmla="*/ 1296 w 14"/>
                  <a:gd name="T27" fmla="*/ 0 h 11"/>
                  <a:gd name="T28" fmla="*/ 1728 w 14"/>
                  <a:gd name="T29" fmla="*/ 216 h 11"/>
                  <a:gd name="T30" fmla="*/ 1944 w 14"/>
                  <a:gd name="T31" fmla="*/ 648 h 11"/>
                  <a:gd name="T32" fmla="*/ 2592 w 14"/>
                  <a:gd name="T33" fmla="*/ 1080 h 11"/>
                  <a:gd name="T34" fmla="*/ 2592 w 14"/>
                  <a:gd name="T35" fmla="*/ 1944 h 11"/>
                  <a:gd name="T36" fmla="*/ 3024 w 14"/>
                  <a:gd name="T37" fmla="*/ 2160 h 11"/>
                  <a:gd name="T38" fmla="*/ 3024 w 14"/>
                  <a:gd name="T39" fmla="*/ 2376 h 11"/>
                  <a:gd name="T40" fmla="*/ 2160 w 14"/>
                  <a:gd name="T41" fmla="*/ 2160 h 11"/>
                  <a:gd name="T42" fmla="*/ 1728 w 14"/>
                  <a:gd name="T43" fmla="*/ 2376 h 11"/>
                  <a:gd name="T44" fmla="*/ 1080 w 14"/>
                  <a:gd name="T45" fmla="*/ 2160 h 11"/>
                  <a:gd name="T46" fmla="*/ 432 w 14"/>
                  <a:gd name="T47" fmla="*/ 2376 h 11"/>
                  <a:gd name="T48" fmla="*/ 216 w 14"/>
                  <a:gd name="T49" fmla="*/ 2160 h 11"/>
                  <a:gd name="T50" fmla="*/ 216 w 14"/>
                  <a:gd name="T51" fmla="*/ 1944 h 11"/>
                  <a:gd name="T52" fmla="*/ 216 w 14"/>
                  <a:gd name="T53" fmla="*/ 2160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
                  <a:gd name="T82" fmla="*/ 0 h 11"/>
                  <a:gd name="T83" fmla="*/ 14 w 14"/>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 h="11">
                    <a:moveTo>
                      <a:pt x="1" y="10"/>
                    </a:moveTo>
                    <a:lnTo>
                      <a:pt x="1" y="9"/>
                    </a:lnTo>
                    <a:lnTo>
                      <a:pt x="5" y="9"/>
                    </a:lnTo>
                    <a:lnTo>
                      <a:pt x="7" y="9"/>
                    </a:lnTo>
                    <a:lnTo>
                      <a:pt x="8" y="9"/>
                    </a:lnTo>
                    <a:lnTo>
                      <a:pt x="8" y="8"/>
                    </a:lnTo>
                    <a:lnTo>
                      <a:pt x="6" y="7"/>
                    </a:lnTo>
                    <a:lnTo>
                      <a:pt x="1" y="7"/>
                    </a:lnTo>
                    <a:lnTo>
                      <a:pt x="0" y="5"/>
                    </a:lnTo>
                    <a:lnTo>
                      <a:pt x="1" y="3"/>
                    </a:lnTo>
                    <a:lnTo>
                      <a:pt x="2" y="0"/>
                    </a:lnTo>
                    <a:lnTo>
                      <a:pt x="4" y="0"/>
                    </a:lnTo>
                    <a:cubicBezTo>
                      <a:pt x="4" y="0"/>
                      <a:pt x="6" y="0"/>
                      <a:pt x="6" y="0"/>
                    </a:cubicBezTo>
                    <a:cubicBezTo>
                      <a:pt x="7" y="0"/>
                      <a:pt x="8" y="1"/>
                      <a:pt x="8" y="1"/>
                    </a:cubicBezTo>
                    <a:lnTo>
                      <a:pt x="9" y="3"/>
                    </a:lnTo>
                    <a:lnTo>
                      <a:pt x="12" y="5"/>
                    </a:lnTo>
                    <a:lnTo>
                      <a:pt x="12" y="9"/>
                    </a:lnTo>
                    <a:lnTo>
                      <a:pt x="14" y="10"/>
                    </a:lnTo>
                    <a:lnTo>
                      <a:pt x="14" y="11"/>
                    </a:lnTo>
                    <a:lnTo>
                      <a:pt x="10" y="10"/>
                    </a:lnTo>
                    <a:lnTo>
                      <a:pt x="8" y="11"/>
                    </a:lnTo>
                    <a:lnTo>
                      <a:pt x="5" y="10"/>
                    </a:lnTo>
                    <a:lnTo>
                      <a:pt x="2" y="11"/>
                    </a:lnTo>
                    <a:lnTo>
                      <a:pt x="1" y="10"/>
                    </a:lnTo>
                    <a:lnTo>
                      <a:pt x="1" y="9"/>
                    </a:lnTo>
                    <a:lnTo>
                      <a:pt x="1" y="1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74" name="Freeform 927"/>
              <p:cNvSpPr>
                <a:spLocks/>
              </p:cNvSpPr>
              <p:nvPr/>
            </p:nvSpPr>
            <p:spPr bwMode="auto">
              <a:xfrm>
                <a:off x="3981952" y="2852069"/>
                <a:ext cx="320381" cy="342454"/>
              </a:xfrm>
              <a:custGeom>
                <a:avLst/>
                <a:gdLst>
                  <a:gd name="T0" fmla="*/ 4320 w 29"/>
                  <a:gd name="T1" fmla="*/ 0 h 31"/>
                  <a:gd name="T2" fmla="*/ 4320 w 29"/>
                  <a:gd name="T3" fmla="*/ 864 h 31"/>
                  <a:gd name="T4" fmla="*/ 2592 w 29"/>
                  <a:gd name="T5" fmla="*/ 864 h 31"/>
                  <a:gd name="T6" fmla="*/ 2592 w 29"/>
                  <a:gd name="T7" fmla="*/ 2160 h 31"/>
                  <a:gd name="T8" fmla="*/ 2160 w 29"/>
                  <a:gd name="T9" fmla="*/ 2160 h 31"/>
                  <a:gd name="T10" fmla="*/ 2160 w 29"/>
                  <a:gd name="T11" fmla="*/ 2592 h 31"/>
                  <a:gd name="T12" fmla="*/ 2160 w 29"/>
                  <a:gd name="T13" fmla="*/ 3240 h 31"/>
                  <a:gd name="T14" fmla="*/ 0 w 29"/>
                  <a:gd name="T15" fmla="*/ 3240 h 31"/>
                  <a:gd name="T16" fmla="*/ 216 w 29"/>
                  <a:gd name="T17" fmla="*/ 3456 h 31"/>
                  <a:gd name="T18" fmla="*/ 216 w 29"/>
                  <a:gd name="T19" fmla="*/ 3672 h 31"/>
                  <a:gd name="T20" fmla="*/ 432 w 29"/>
                  <a:gd name="T21" fmla="*/ 4104 h 31"/>
                  <a:gd name="T22" fmla="*/ 432 w 29"/>
                  <a:gd name="T23" fmla="*/ 4320 h 31"/>
                  <a:gd name="T24" fmla="*/ 648 w 29"/>
                  <a:gd name="T25" fmla="*/ 4968 h 31"/>
                  <a:gd name="T26" fmla="*/ 648 w 29"/>
                  <a:gd name="T27" fmla="*/ 5184 h 31"/>
                  <a:gd name="T28" fmla="*/ 432 w 29"/>
                  <a:gd name="T29" fmla="*/ 5616 h 31"/>
                  <a:gd name="T30" fmla="*/ 864 w 29"/>
                  <a:gd name="T31" fmla="*/ 5616 h 31"/>
                  <a:gd name="T32" fmla="*/ 1296 w 29"/>
                  <a:gd name="T33" fmla="*/ 5616 h 31"/>
                  <a:gd name="T34" fmla="*/ 1728 w 29"/>
                  <a:gd name="T35" fmla="*/ 5832 h 31"/>
                  <a:gd name="T36" fmla="*/ 1944 w 29"/>
                  <a:gd name="T37" fmla="*/ 6264 h 31"/>
                  <a:gd name="T38" fmla="*/ 2592 w 29"/>
                  <a:gd name="T39" fmla="*/ 6696 h 31"/>
                  <a:gd name="T40" fmla="*/ 2592 w 29"/>
                  <a:gd name="T41" fmla="*/ 6264 h 31"/>
                  <a:gd name="T42" fmla="*/ 2808 w 29"/>
                  <a:gd name="T43" fmla="*/ 6264 h 31"/>
                  <a:gd name="T44" fmla="*/ 3024 w 29"/>
                  <a:gd name="T45" fmla="*/ 6480 h 31"/>
                  <a:gd name="T46" fmla="*/ 3240 w 29"/>
                  <a:gd name="T47" fmla="*/ 6264 h 31"/>
                  <a:gd name="T48" fmla="*/ 3672 w 29"/>
                  <a:gd name="T49" fmla="*/ 6264 h 31"/>
                  <a:gd name="T50" fmla="*/ 3888 w 29"/>
                  <a:gd name="T51" fmla="*/ 6264 h 31"/>
                  <a:gd name="T52" fmla="*/ 4104 w 29"/>
                  <a:gd name="T53" fmla="*/ 6264 h 31"/>
                  <a:gd name="T54" fmla="*/ 5832 w 29"/>
                  <a:gd name="T55" fmla="*/ 6264 h 31"/>
                  <a:gd name="T56" fmla="*/ 5184 w 29"/>
                  <a:gd name="T57" fmla="*/ 1512 h 31"/>
                  <a:gd name="T58" fmla="*/ 6264 w 29"/>
                  <a:gd name="T59" fmla="*/ 1512 h 31"/>
                  <a:gd name="T60" fmla="*/ 4320 w 29"/>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31"/>
                  <a:gd name="T95" fmla="*/ 29 w 29"/>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31">
                    <a:moveTo>
                      <a:pt x="20" y="0"/>
                    </a:moveTo>
                    <a:lnTo>
                      <a:pt x="20" y="4"/>
                    </a:lnTo>
                    <a:lnTo>
                      <a:pt x="12" y="4"/>
                    </a:lnTo>
                    <a:lnTo>
                      <a:pt x="12" y="10"/>
                    </a:lnTo>
                    <a:lnTo>
                      <a:pt x="10" y="10"/>
                    </a:lnTo>
                    <a:lnTo>
                      <a:pt x="10" y="12"/>
                    </a:lnTo>
                    <a:lnTo>
                      <a:pt x="10" y="15"/>
                    </a:lnTo>
                    <a:lnTo>
                      <a:pt x="0" y="15"/>
                    </a:lnTo>
                    <a:lnTo>
                      <a:pt x="1" y="16"/>
                    </a:lnTo>
                    <a:lnTo>
                      <a:pt x="1" y="17"/>
                    </a:lnTo>
                    <a:lnTo>
                      <a:pt x="2" y="19"/>
                    </a:lnTo>
                    <a:lnTo>
                      <a:pt x="2" y="20"/>
                    </a:lnTo>
                    <a:lnTo>
                      <a:pt x="3" y="23"/>
                    </a:lnTo>
                    <a:lnTo>
                      <a:pt x="3" y="24"/>
                    </a:lnTo>
                    <a:lnTo>
                      <a:pt x="2" y="26"/>
                    </a:lnTo>
                    <a:lnTo>
                      <a:pt x="4" y="26"/>
                    </a:lnTo>
                    <a:cubicBezTo>
                      <a:pt x="4" y="26"/>
                      <a:pt x="6" y="26"/>
                      <a:pt x="6" y="26"/>
                    </a:cubicBezTo>
                    <a:cubicBezTo>
                      <a:pt x="7" y="26"/>
                      <a:pt x="8" y="27"/>
                      <a:pt x="8" y="27"/>
                    </a:cubicBezTo>
                    <a:lnTo>
                      <a:pt x="9" y="29"/>
                    </a:lnTo>
                    <a:lnTo>
                      <a:pt x="12" y="31"/>
                    </a:lnTo>
                    <a:lnTo>
                      <a:pt x="12" y="29"/>
                    </a:lnTo>
                    <a:lnTo>
                      <a:pt x="13" y="29"/>
                    </a:lnTo>
                    <a:lnTo>
                      <a:pt x="14" y="30"/>
                    </a:lnTo>
                    <a:lnTo>
                      <a:pt x="15" y="29"/>
                    </a:lnTo>
                    <a:lnTo>
                      <a:pt x="17" y="29"/>
                    </a:lnTo>
                    <a:lnTo>
                      <a:pt x="18" y="29"/>
                    </a:lnTo>
                    <a:lnTo>
                      <a:pt x="19" y="29"/>
                    </a:lnTo>
                    <a:lnTo>
                      <a:pt x="27" y="29"/>
                    </a:lnTo>
                    <a:lnTo>
                      <a:pt x="24" y="7"/>
                    </a:lnTo>
                    <a:lnTo>
                      <a:pt x="29" y="7"/>
                    </a:lnTo>
                    <a:lnTo>
                      <a:pt x="2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75" name="Freeform 928"/>
              <p:cNvSpPr>
                <a:spLocks/>
              </p:cNvSpPr>
              <p:nvPr/>
            </p:nvSpPr>
            <p:spPr bwMode="auto">
              <a:xfrm>
                <a:off x="3981952" y="2852069"/>
                <a:ext cx="320381" cy="342454"/>
              </a:xfrm>
              <a:custGeom>
                <a:avLst/>
                <a:gdLst>
                  <a:gd name="T0" fmla="*/ 4320 w 29"/>
                  <a:gd name="T1" fmla="*/ 0 h 31"/>
                  <a:gd name="T2" fmla="*/ 4320 w 29"/>
                  <a:gd name="T3" fmla="*/ 864 h 31"/>
                  <a:gd name="T4" fmla="*/ 2592 w 29"/>
                  <a:gd name="T5" fmla="*/ 864 h 31"/>
                  <a:gd name="T6" fmla="*/ 2592 w 29"/>
                  <a:gd name="T7" fmla="*/ 2160 h 31"/>
                  <a:gd name="T8" fmla="*/ 2160 w 29"/>
                  <a:gd name="T9" fmla="*/ 2160 h 31"/>
                  <a:gd name="T10" fmla="*/ 2160 w 29"/>
                  <a:gd name="T11" fmla="*/ 2592 h 31"/>
                  <a:gd name="T12" fmla="*/ 2160 w 29"/>
                  <a:gd name="T13" fmla="*/ 3240 h 31"/>
                  <a:gd name="T14" fmla="*/ 0 w 29"/>
                  <a:gd name="T15" fmla="*/ 3240 h 31"/>
                  <a:gd name="T16" fmla="*/ 216 w 29"/>
                  <a:gd name="T17" fmla="*/ 3456 h 31"/>
                  <a:gd name="T18" fmla="*/ 216 w 29"/>
                  <a:gd name="T19" fmla="*/ 3672 h 31"/>
                  <a:gd name="T20" fmla="*/ 432 w 29"/>
                  <a:gd name="T21" fmla="*/ 4104 h 31"/>
                  <a:gd name="T22" fmla="*/ 432 w 29"/>
                  <a:gd name="T23" fmla="*/ 4320 h 31"/>
                  <a:gd name="T24" fmla="*/ 648 w 29"/>
                  <a:gd name="T25" fmla="*/ 4968 h 31"/>
                  <a:gd name="T26" fmla="*/ 648 w 29"/>
                  <a:gd name="T27" fmla="*/ 5184 h 31"/>
                  <a:gd name="T28" fmla="*/ 432 w 29"/>
                  <a:gd name="T29" fmla="*/ 5616 h 31"/>
                  <a:gd name="T30" fmla="*/ 864 w 29"/>
                  <a:gd name="T31" fmla="*/ 5616 h 31"/>
                  <a:gd name="T32" fmla="*/ 1296 w 29"/>
                  <a:gd name="T33" fmla="*/ 5616 h 31"/>
                  <a:gd name="T34" fmla="*/ 1728 w 29"/>
                  <a:gd name="T35" fmla="*/ 5832 h 31"/>
                  <a:gd name="T36" fmla="*/ 1944 w 29"/>
                  <a:gd name="T37" fmla="*/ 6264 h 31"/>
                  <a:gd name="T38" fmla="*/ 2592 w 29"/>
                  <a:gd name="T39" fmla="*/ 6696 h 31"/>
                  <a:gd name="T40" fmla="*/ 2592 w 29"/>
                  <a:gd name="T41" fmla="*/ 6264 h 31"/>
                  <a:gd name="T42" fmla="*/ 2808 w 29"/>
                  <a:gd name="T43" fmla="*/ 6264 h 31"/>
                  <a:gd name="T44" fmla="*/ 3024 w 29"/>
                  <a:gd name="T45" fmla="*/ 6480 h 31"/>
                  <a:gd name="T46" fmla="*/ 3240 w 29"/>
                  <a:gd name="T47" fmla="*/ 6264 h 31"/>
                  <a:gd name="T48" fmla="*/ 3672 w 29"/>
                  <a:gd name="T49" fmla="*/ 6264 h 31"/>
                  <a:gd name="T50" fmla="*/ 3888 w 29"/>
                  <a:gd name="T51" fmla="*/ 6264 h 31"/>
                  <a:gd name="T52" fmla="*/ 4104 w 29"/>
                  <a:gd name="T53" fmla="*/ 6264 h 31"/>
                  <a:gd name="T54" fmla="*/ 5832 w 29"/>
                  <a:gd name="T55" fmla="*/ 6264 h 31"/>
                  <a:gd name="T56" fmla="*/ 5184 w 29"/>
                  <a:gd name="T57" fmla="*/ 1512 h 31"/>
                  <a:gd name="T58" fmla="*/ 6264 w 29"/>
                  <a:gd name="T59" fmla="*/ 1512 h 31"/>
                  <a:gd name="T60" fmla="*/ 4320 w 29"/>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31"/>
                  <a:gd name="T95" fmla="*/ 29 w 29"/>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31">
                    <a:moveTo>
                      <a:pt x="20" y="0"/>
                    </a:moveTo>
                    <a:lnTo>
                      <a:pt x="20" y="4"/>
                    </a:lnTo>
                    <a:lnTo>
                      <a:pt x="12" y="4"/>
                    </a:lnTo>
                    <a:lnTo>
                      <a:pt x="12" y="10"/>
                    </a:lnTo>
                    <a:lnTo>
                      <a:pt x="10" y="10"/>
                    </a:lnTo>
                    <a:lnTo>
                      <a:pt x="10" y="12"/>
                    </a:lnTo>
                    <a:lnTo>
                      <a:pt x="10" y="15"/>
                    </a:lnTo>
                    <a:lnTo>
                      <a:pt x="0" y="15"/>
                    </a:lnTo>
                    <a:lnTo>
                      <a:pt x="1" y="16"/>
                    </a:lnTo>
                    <a:lnTo>
                      <a:pt x="1" y="17"/>
                    </a:lnTo>
                    <a:lnTo>
                      <a:pt x="2" y="19"/>
                    </a:lnTo>
                    <a:lnTo>
                      <a:pt x="2" y="20"/>
                    </a:lnTo>
                    <a:lnTo>
                      <a:pt x="3" y="23"/>
                    </a:lnTo>
                    <a:lnTo>
                      <a:pt x="3" y="24"/>
                    </a:lnTo>
                    <a:lnTo>
                      <a:pt x="2" y="26"/>
                    </a:lnTo>
                    <a:lnTo>
                      <a:pt x="4" y="26"/>
                    </a:lnTo>
                    <a:cubicBezTo>
                      <a:pt x="4" y="26"/>
                      <a:pt x="6" y="26"/>
                      <a:pt x="6" y="26"/>
                    </a:cubicBezTo>
                    <a:cubicBezTo>
                      <a:pt x="7" y="26"/>
                      <a:pt x="8" y="27"/>
                      <a:pt x="8" y="27"/>
                    </a:cubicBezTo>
                    <a:lnTo>
                      <a:pt x="9" y="29"/>
                    </a:lnTo>
                    <a:lnTo>
                      <a:pt x="12" y="31"/>
                    </a:lnTo>
                    <a:lnTo>
                      <a:pt x="12" y="29"/>
                    </a:lnTo>
                    <a:lnTo>
                      <a:pt x="13" y="29"/>
                    </a:lnTo>
                    <a:lnTo>
                      <a:pt x="14" y="30"/>
                    </a:lnTo>
                    <a:lnTo>
                      <a:pt x="15" y="29"/>
                    </a:lnTo>
                    <a:lnTo>
                      <a:pt x="17" y="29"/>
                    </a:lnTo>
                    <a:lnTo>
                      <a:pt x="18" y="29"/>
                    </a:lnTo>
                    <a:lnTo>
                      <a:pt x="19" y="29"/>
                    </a:lnTo>
                    <a:lnTo>
                      <a:pt x="27" y="29"/>
                    </a:lnTo>
                    <a:lnTo>
                      <a:pt x="24" y="7"/>
                    </a:lnTo>
                    <a:lnTo>
                      <a:pt x="29" y="7"/>
                    </a:lnTo>
                    <a:lnTo>
                      <a:pt x="2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76" name="Freeform 929"/>
              <p:cNvSpPr>
                <a:spLocks/>
              </p:cNvSpPr>
              <p:nvPr/>
            </p:nvSpPr>
            <p:spPr bwMode="auto">
              <a:xfrm>
                <a:off x="3981952" y="2841022"/>
                <a:ext cx="220952" cy="176750"/>
              </a:xfrm>
              <a:custGeom>
                <a:avLst/>
                <a:gdLst>
                  <a:gd name="T0" fmla="*/ 0 w 20"/>
                  <a:gd name="T1" fmla="*/ 3456 h 16"/>
                  <a:gd name="T2" fmla="*/ 2160 w 20"/>
                  <a:gd name="T3" fmla="*/ 3456 h 16"/>
                  <a:gd name="T4" fmla="*/ 2160 w 20"/>
                  <a:gd name="T5" fmla="*/ 2808 h 16"/>
                  <a:gd name="T6" fmla="*/ 2160 w 20"/>
                  <a:gd name="T7" fmla="*/ 2376 h 16"/>
                  <a:gd name="T8" fmla="*/ 2592 w 20"/>
                  <a:gd name="T9" fmla="*/ 2376 h 16"/>
                  <a:gd name="T10" fmla="*/ 2592 w 20"/>
                  <a:gd name="T11" fmla="*/ 1080 h 16"/>
                  <a:gd name="T12" fmla="*/ 4320 w 20"/>
                  <a:gd name="T13" fmla="*/ 1080 h 16"/>
                  <a:gd name="T14" fmla="*/ 4320 w 20"/>
                  <a:gd name="T15" fmla="*/ 216 h 16"/>
                  <a:gd name="T16" fmla="*/ 4320 w 20"/>
                  <a:gd name="T17" fmla="*/ 0 h 16"/>
                  <a:gd name="T18" fmla="*/ 2808 w 20"/>
                  <a:gd name="T19" fmla="*/ 0 h 16"/>
                  <a:gd name="T20" fmla="*/ 2592 w 20"/>
                  <a:gd name="T21" fmla="*/ 0 h 16"/>
                  <a:gd name="T22" fmla="*/ 2376 w 20"/>
                  <a:gd name="T23" fmla="*/ 0 h 16"/>
                  <a:gd name="T24" fmla="*/ 2160 w 20"/>
                  <a:gd name="T25" fmla="*/ 216 h 16"/>
                  <a:gd name="T26" fmla="*/ 1728 w 20"/>
                  <a:gd name="T27" fmla="*/ 648 h 16"/>
                  <a:gd name="T28" fmla="*/ 1728 w 20"/>
                  <a:gd name="T29" fmla="*/ 864 h 16"/>
                  <a:gd name="T30" fmla="*/ 1512 w 20"/>
                  <a:gd name="T31" fmla="*/ 864 h 16"/>
                  <a:gd name="T32" fmla="*/ 1296 w 20"/>
                  <a:gd name="T33" fmla="*/ 1296 h 16"/>
                  <a:gd name="T34" fmla="*/ 1080 w 20"/>
                  <a:gd name="T35" fmla="*/ 1728 h 16"/>
                  <a:gd name="T36" fmla="*/ 864 w 20"/>
                  <a:gd name="T37" fmla="*/ 2160 h 16"/>
                  <a:gd name="T38" fmla="*/ 432 w 20"/>
                  <a:gd name="T39" fmla="*/ 2808 h 16"/>
                  <a:gd name="T40" fmla="*/ 0 w 20"/>
                  <a:gd name="T41" fmla="*/ 345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16"/>
                  <a:gd name="T65" fmla="*/ 20 w 20"/>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16">
                    <a:moveTo>
                      <a:pt x="0" y="16"/>
                    </a:moveTo>
                    <a:lnTo>
                      <a:pt x="10" y="16"/>
                    </a:lnTo>
                    <a:lnTo>
                      <a:pt x="10" y="13"/>
                    </a:lnTo>
                    <a:lnTo>
                      <a:pt x="10" y="11"/>
                    </a:lnTo>
                    <a:lnTo>
                      <a:pt x="12" y="11"/>
                    </a:lnTo>
                    <a:lnTo>
                      <a:pt x="12" y="5"/>
                    </a:lnTo>
                    <a:lnTo>
                      <a:pt x="20" y="5"/>
                    </a:lnTo>
                    <a:lnTo>
                      <a:pt x="20" y="1"/>
                    </a:lnTo>
                    <a:lnTo>
                      <a:pt x="20" y="0"/>
                    </a:lnTo>
                    <a:lnTo>
                      <a:pt x="13" y="0"/>
                    </a:lnTo>
                    <a:lnTo>
                      <a:pt x="12" y="0"/>
                    </a:lnTo>
                    <a:lnTo>
                      <a:pt x="11" y="0"/>
                    </a:lnTo>
                    <a:lnTo>
                      <a:pt x="10" y="1"/>
                    </a:lnTo>
                    <a:lnTo>
                      <a:pt x="8" y="3"/>
                    </a:lnTo>
                    <a:lnTo>
                      <a:pt x="8" y="4"/>
                    </a:lnTo>
                    <a:lnTo>
                      <a:pt x="7" y="4"/>
                    </a:lnTo>
                    <a:lnTo>
                      <a:pt x="6" y="6"/>
                    </a:lnTo>
                    <a:lnTo>
                      <a:pt x="5" y="8"/>
                    </a:lnTo>
                    <a:lnTo>
                      <a:pt x="4" y="10"/>
                    </a:lnTo>
                    <a:lnTo>
                      <a:pt x="2" y="13"/>
                    </a:lnTo>
                    <a:lnTo>
                      <a:pt x="0" y="1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77" name="Freeform 930"/>
              <p:cNvSpPr>
                <a:spLocks/>
              </p:cNvSpPr>
              <p:nvPr/>
            </p:nvSpPr>
            <p:spPr bwMode="auto">
              <a:xfrm>
                <a:off x="3981952" y="2841022"/>
                <a:ext cx="220952" cy="176750"/>
              </a:xfrm>
              <a:custGeom>
                <a:avLst/>
                <a:gdLst>
                  <a:gd name="T0" fmla="*/ 0 w 20"/>
                  <a:gd name="T1" fmla="*/ 3456 h 16"/>
                  <a:gd name="T2" fmla="*/ 2160 w 20"/>
                  <a:gd name="T3" fmla="*/ 3456 h 16"/>
                  <a:gd name="T4" fmla="*/ 2160 w 20"/>
                  <a:gd name="T5" fmla="*/ 2808 h 16"/>
                  <a:gd name="T6" fmla="*/ 2160 w 20"/>
                  <a:gd name="T7" fmla="*/ 2376 h 16"/>
                  <a:gd name="T8" fmla="*/ 2592 w 20"/>
                  <a:gd name="T9" fmla="*/ 2376 h 16"/>
                  <a:gd name="T10" fmla="*/ 2592 w 20"/>
                  <a:gd name="T11" fmla="*/ 1080 h 16"/>
                  <a:gd name="T12" fmla="*/ 4320 w 20"/>
                  <a:gd name="T13" fmla="*/ 1080 h 16"/>
                  <a:gd name="T14" fmla="*/ 4320 w 20"/>
                  <a:gd name="T15" fmla="*/ 216 h 16"/>
                  <a:gd name="T16" fmla="*/ 4320 w 20"/>
                  <a:gd name="T17" fmla="*/ 0 h 16"/>
                  <a:gd name="T18" fmla="*/ 2808 w 20"/>
                  <a:gd name="T19" fmla="*/ 0 h 16"/>
                  <a:gd name="T20" fmla="*/ 2592 w 20"/>
                  <a:gd name="T21" fmla="*/ 0 h 16"/>
                  <a:gd name="T22" fmla="*/ 2376 w 20"/>
                  <a:gd name="T23" fmla="*/ 0 h 16"/>
                  <a:gd name="T24" fmla="*/ 2160 w 20"/>
                  <a:gd name="T25" fmla="*/ 216 h 16"/>
                  <a:gd name="T26" fmla="*/ 1728 w 20"/>
                  <a:gd name="T27" fmla="*/ 648 h 16"/>
                  <a:gd name="T28" fmla="*/ 1728 w 20"/>
                  <a:gd name="T29" fmla="*/ 864 h 16"/>
                  <a:gd name="T30" fmla="*/ 1512 w 20"/>
                  <a:gd name="T31" fmla="*/ 864 h 16"/>
                  <a:gd name="T32" fmla="*/ 1296 w 20"/>
                  <a:gd name="T33" fmla="*/ 1296 h 16"/>
                  <a:gd name="T34" fmla="*/ 1080 w 20"/>
                  <a:gd name="T35" fmla="*/ 1728 h 16"/>
                  <a:gd name="T36" fmla="*/ 864 w 20"/>
                  <a:gd name="T37" fmla="*/ 2160 h 16"/>
                  <a:gd name="T38" fmla="*/ 432 w 20"/>
                  <a:gd name="T39" fmla="*/ 2808 h 16"/>
                  <a:gd name="T40" fmla="*/ 0 w 20"/>
                  <a:gd name="T41" fmla="*/ 345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16"/>
                  <a:gd name="T65" fmla="*/ 20 w 20"/>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16">
                    <a:moveTo>
                      <a:pt x="0" y="16"/>
                    </a:moveTo>
                    <a:lnTo>
                      <a:pt x="10" y="16"/>
                    </a:lnTo>
                    <a:lnTo>
                      <a:pt x="10" y="13"/>
                    </a:lnTo>
                    <a:lnTo>
                      <a:pt x="10" y="11"/>
                    </a:lnTo>
                    <a:lnTo>
                      <a:pt x="12" y="11"/>
                    </a:lnTo>
                    <a:lnTo>
                      <a:pt x="12" y="5"/>
                    </a:lnTo>
                    <a:lnTo>
                      <a:pt x="20" y="5"/>
                    </a:lnTo>
                    <a:lnTo>
                      <a:pt x="20" y="1"/>
                    </a:lnTo>
                    <a:lnTo>
                      <a:pt x="20" y="0"/>
                    </a:lnTo>
                    <a:lnTo>
                      <a:pt x="13" y="0"/>
                    </a:lnTo>
                    <a:lnTo>
                      <a:pt x="12" y="0"/>
                    </a:lnTo>
                    <a:lnTo>
                      <a:pt x="11" y="0"/>
                    </a:lnTo>
                    <a:lnTo>
                      <a:pt x="10" y="1"/>
                    </a:lnTo>
                    <a:lnTo>
                      <a:pt x="8" y="3"/>
                    </a:lnTo>
                    <a:lnTo>
                      <a:pt x="8" y="4"/>
                    </a:lnTo>
                    <a:lnTo>
                      <a:pt x="7" y="4"/>
                    </a:lnTo>
                    <a:lnTo>
                      <a:pt x="6" y="6"/>
                    </a:lnTo>
                    <a:lnTo>
                      <a:pt x="5" y="8"/>
                    </a:lnTo>
                    <a:lnTo>
                      <a:pt x="4" y="10"/>
                    </a:lnTo>
                    <a:lnTo>
                      <a:pt x="2" y="13"/>
                    </a:lnTo>
                    <a:lnTo>
                      <a:pt x="0" y="1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78" name="Freeform 931"/>
              <p:cNvSpPr>
                <a:spLocks/>
              </p:cNvSpPr>
              <p:nvPr/>
            </p:nvSpPr>
            <p:spPr bwMode="auto">
              <a:xfrm>
                <a:off x="4004047" y="3249757"/>
                <a:ext cx="66286" cy="44188"/>
              </a:xfrm>
              <a:custGeom>
                <a:avLst/>
                <a:gdLst>
                  <a:gd name="T0" fmla="*/ 648 w 6"/>
                  <a:gd name="T1" fmla="*/ 864 h 4"/>
                  <a:gd name="T2" fmla="*/ 432 w 6"/>
                  <a:gd name="T3" fmla="*/ 432 h 4"/>
                  <a:gd name="T4" fmla="*/ 216 w 6"/>
                  <a:gd name="T5" fmla="*/ 432 h 4"/>
                  <a:gd name="T6" fmla="*/ 0 w 6"/>
                  <a:gd name="T7" fmla="*/ 216 h 4"/>
                  <a:gd name="T8" fmla="*/ 648 w 6"/>
                  <a:gd name="T9" fmla="*/ 0 h 4"/>
                  <a:gd name="T10" fmla="*/ 1296 w 6"/>
                  <a:gd name="T11" fmla="*/ 216 h 4"/>
                  <a:gd name="T12" fmla="*/ 1296 w 6"/>
                  <a:gd name="T13" fmla="*/ 648 h 4"/>
                  <a:gd name="T14" fmla="*/ 864 w 6"/>
                  <a:gd name="T15" fmla="*/ 648 h 4"/>
                  <a:gd name="T16" fmla="*/ 648 w 6"/>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3" y="4"/>
                    </a:moveTo>
                    <a:lnTo>
                      <a:pt x="2" y="2"/>
                    </a:lnTo>
                    <a:lnTo>
                      <a:pt x="1" y="2"/>
                    </a:lnTo>
                    <a:lnTo>
                      <a:pt x="0" y="1"/>
                    </a:lnTo>
                    <a:lnTo>
                      <a:pt x="3" y="0"/>
                    </a:lnTo>
                    <a:lnTo>
                      <a:pt x="6" y="1"/>
                    </a:lnTo>
                    <a:lnTo>
                      <a:pt x="6" y="3"/>
                    </a:lnTo>
                    <a:lnTo>
                      <a:pt x="4" y="3"/>
                    </a:lnTo>
                    <a:lnTo>
                      <a:pt x="3"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79" name="Freeform 932"/>
              <p:cNvSpPr>
                <a:spLocks/>
              </p:cNvSpPr>
              <p:nvPr/>
            </p:nvSpPr>
            <p:spPr bwMode="auto">
              <a:xfrm>
                <a:off x="4004047" y="3249757"/>
                <a:ext cx="66286" cy="44188"/>
              </a:xfrm>
              <a:custGeom>
                <a:avLst/>
                <a:gdLst>
                  <a:gd name="T0" fmla="*/ 648 w 6"/>
                  <a:gd name="T1" fmla="*/ 864 h 4"/>
                  <a:gd name="T2" fmla="*/ 432 w 6"/>
                  <a:gd name="T3" fmla="*/ 432 h 4"/>
                  <a:gd name="T4" fmla="*/ 216 w 6"/>
                  <a:gd name="T5" fmla="*/ 432 h 4"/>
                  <a:gd name="T6" fmla="*/ 0 w 6"/>
                  <a:gd name="T7" fmla="*/ 216 h 4"/>
                  <a:gd name="T8" fmla="*/ 648 w 6"/>
                  <a:gd name="T9" fmla="*/ 0 h 4"/>
                  <a:gd name="T10" fmla="*/ 1296 w 6"/>
                  <a:gd name="T11" fmla="*/ 216 h 4"/>
                  <a:gd name="T12" fmla="*/ 1296 w 6"/>
                  <a:gd name="T13" fmla="*/ 648 h 4"/>
                  <a:gd name="T14" fmla="*/ 864 w 6"/>
                  <a:gd name="T15" fmla="*/ 648 h 4"/>
                  <a:gd name="T16" fmla="*/ 648 w 6"/>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3" y="4"/>
                    </a:moveTo>
                    <a:lnTo>
                      <a:pt x="2" y="2"/>
                    </a:lnTo>
                    <a:lnTo>
                      <a:pt x="1" y="2"/>
                    </a:lnTo>
                    <a:lnTo>
                      <a:pt x="0" y="1"/>
                    </a:lnTo>
                    <a:lnTo>
                      <a:pt x="3" y="0"/>
                    </a:lnTo>
                    <a:lnTo>
                      <a:pt x="6" y="1"/>
                    </a:lnTo>
                    <a:lnTo>
                      <a:pt x="6" y="3"/>
                    </a:lnTo>
                    <a:lnTo>
                      <a:pt x="4" y="3"/>
                    </a:lnTo>
                    <a:lnTo>
                      <a:pt x="3"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80" name="Freeform 933"/>
              <p:cNvSpPr>
                <a:spLocks/>
              </p:cNvSpPr>
              <p:nvPr/>
            </p:nvSpPr>
            <p:spPr bwMode="auto">
              <a:xfrm>
                <a:off x="4037190" y="3249757"/>
                <a:ext cx="187809" cy="132563"/>
              </a:xfrm>
              <a:custGeom>
                <a:avLst/>
                <a:gdLst>
                  <a:gd name="T0" fmla="*/ 864 w 17"/>
                  <a:gd name="T1" fmla="*/ 1728 h 12"/>
                  <a:gd name="T2" fmla="*/ 0 w 17"/>
                  <a:gd name="T3" fmla="*/ 864 h 12"/>
                  <a:gd name="T4" fmla="*/ 0 w 17"/>
                  <a:gd name="T5" fmla="*/ 864 h 12"/>
                  <a:gd name="T6" fmla="*/ 216 w 17"/>
                  <a:gd name="T7" fmla="*/ 648 h 12"/>
                  <a:gd name="T8" fmla="*/ 648 w 17"/>
                  <a:gd name="T9" fmla="*/ 648 h 12"/>
                  <a:gd name="T10" fmla="*/ 648 w 17"/>
                  <a:gd name="T11" fmla="*/ 216 h 12"/>
                  <a:gd name="T12" fmla="*/ 1080 w 17"/>
                  <a:gd name="T13" fmla="*/ 0 h 12"/>
                  <a:gd name="T14" fmla="*/ 1944 w 17"/>
                  <a:gd name="T15" fmla="*/ 216 h 12"/>
                  <a:gd name="T16" fmla="*/ 2376 w 17"/>
                  <a:gd name="T17" fmla="*/ 432 h 12"/>
                  <a:gd name="T18" fmla="*/ 2808 w 17"/>
                  <a:gd name="T19" fmla="*/ 432 h 12"/>
                  <a:gd name="T20" fmla="*/ 2808 w 17"/>
                  <a:gd name="T21" fmla="*/ 216 h 12"/>
                  <a:gd name="T22" fmla="*/ 3240 w 17"/>
                  <a:gd name="T23" fmla="*/ 648 h 12"/>
                  <a:gd name="T24" fmla="*/ 3456 w 17"/>
                  <a:gd name="T25" fmla="*/ 1296 h 12"/>
                  <a:gd name="T26" fmla="*/ 3672 w 17"/>
                  <a:gd name="T27" fmla="*/ 1944 h 12"/>
                  <a:gd name="T28" fmla="*/ 3456 w 17"/>
                  <a:gd name="T29" fmla="*/ 2592 h 12"/>
                  <a:gd name="T30" fmla="*/ 3240 w 17"/>
                  <a:gd name="T31" fmla="*/ 2592 h 12"/>
                  <a:gd name="T32" fmla="*/ 2808 w 17"/>
                  <a:gd name="T33" fmla="*/ 2592 h 12"/>
                  <a:gd name="T34" fmla="*/ 2808 w 17"/>
                  <a:gd name="T35" fmla="*/ 2376 h 12"/>
                  <a:gd name="T36" fmla="*/ 2376 w 17"/>
                  <a:gd name="T37" fmla="*/ 2376 h 12"/>
                  <a:gd name="T38" fmla="*/ 2376 w 17"/>
                  <a:gd name="T39" fmla="*/ 2160 h 12"/>
                  <a:gd name="T40" fmla="*/ 1944 w 17"/>
                  <a:gd name="T41" fmla="*/ 2160 h 12"/>
                  <a:gd name="T42" fmla="*/ 1944 w 17"/>
                  <a:gd name="T43" fmla="*/ 1944 h 12"/>
                  <a:gd name="T44" fmla="*/ 1944 w 17"/>
                  <a:gd name="T45" fmla="*/ 1728 h 12"/>
                  <a:gd name="T46" fmla="*/ 1728 w 17"/>
                  <a:gd name="T47" fmla="*/ 1512 h 12"/>
                  <a:gd name="T48" fmla="*/ 1296 w 17"/>
                  <a:gd name="T49" fmla="*/ 1512 h 12"/>
                  <a:gd name="T50" fmla="*/ 864 w 17"/>
                  <a:gd name="T51" fmla="*/ 1728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2"/>
                  <a:gd name="T80" fmla="*/ 17 w 17"/>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2">
                    <a:moveTo>
                      <a:pt x="4" y="8"/>
                    </a:moveTo>
                    <a:lnTo>
                      <a:pt x="0" y="4"/>
                    </a:lnTo>
                    <a:lnTo>
                      <a:pt x="1" y="3"/>
                    </a:lnTo>
                    <a:lnTo>
                      <a:pt x="3" y="3"/>
                    </a:lnTo>
                    <a:lnTo>
                      <a:pt x="3" y="1"/>
                    </a:lnTo>
                    <a:lnTo>
                      <a:pt x="5" y="0"/>
                    </a:lnTo>
                    <a:lnTo>
                      <a:pt x="9" y="1"/>
                    </a:lnTo>
                    <a:lnTo>
                      <a:pt x="11" y="2"/>
                    </a:lnTo>
                    <a:lnTo>
                      <a:pt x="13" y="2"/>
                    </a:lnTo>
                    <a:lnTo>
                      <a:pt x="13" y="1"/>
                    </a:lnTo>
                    <a:lnTo>
                      <a:pt x="15" y="3"/>
                    </a:lnTo>
                    <a:lnTo>
                      <a:pt x="16" y="6"/>
                    </a:lnTo>
                    <a:lnTo>
                      <a:pt x="17" y="9"/>
                    </a:lnTo>
                    <a:lnTo>
                      <a:pt x="16" y="12"/>
                    </a:lnTo>
                    <a:lnTo>
                      <a:pt x="15" y="12"/>
                    </a:lnTo>
                    <a:lnTo>
                      <a:pt x="13" y="12"/>
                    </a:lnTo>
                    <a:lnTo>
                      <a:pt x="13" y="11"/>
                    </a:lnTo>
                    <a:lnTo>
                      <a:pt x="11" y="11"/>
                    </a:lnTo>
                    <a:lnTo>
                      <a:pt x="11" y="10"/>
                    </a:lnTo>
                    <a:lnTo>
                      <a:pt x="9" y="10"/>
                    </a:lnTo>
                    <a:lnTo>
                      <a:pt x="9" y="9"/>
                    </a:lnTo>
                    <a:lnTo>
                      <a:pt x="9" y="8"/>
                    </a:lnTo>
                    <a:lnTo>
                      <a:pt x="8" y="7"/>
                    </a:lnTo>
                    <a:lnTo>
                      <a:pt x="6" y="7"/>
                    </a:lnTo>
                    <a:lnTo>
                      <a:pt x="4"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81" name="Freeform 934"/>
              <p:cNvSpPr>
                <a:spLocks/>
              </p:cNvSpPr>
              <p:nvPr/>
            </p:nvSpPr>
            <p:spPr bwMode="auto">
              <a:xfrm>
                <a:off x="4037190" y="3249757"/>
                <a:ext cx="187809" cy="132563"/>
              </a:xfrm>
              <a:custGeom>
                <a:avLst/>
                <a:gdLst>
                  <a:gd name="T0" fmla="*/ 864 w 17"/>
                  <a:gd name="T1" fmla="*/ 1728 h 12"/>
                  <a:gd name="T2" fmla="*/ 0 w 17"/>
                  <a:gd name="T3" fmla="*/ 864 h 12"/>
                  <a:gd name="T4" fmla="*/ 0 w 17"/>
                  <a:gd name="T5" fmla="*/ 864 h 12"/>
                  <a:gd name="T6" fmla="*/ 216 w 17"/>
                  <a:gd name="T7" fmla="*/ 648 h 12"/>
                  <a:gd name="T8" fmla="*/ 648 w 17"/>
                  <a:gd name="T9" fmla="*/ 648 h 12"/>
                  <a:gd name="T10" fmla="*/ 648 w 17"/>
                  <a:gd name="T11" fmla="*/ 216 h 12"/>
                  <a:gd name="T12" fmla="*/ 1080 w 17"/>
                  <a:gd name="T13" fmla="*/ 0 h 12"/>
                  <a:gd name="T14" fmla="*/ 1944 w 17"/>
                  <a:gd name="T15" fmla="*/ 216 h 12"/>
                  <a:gd name="T16" fmla="*/ 2376 w 17"/>
                  <a:gd name="T17" fmla="*/ 432 h 12"/>
                  <a:gd name="T18" fmla="*/ 2808 w 17"/>
                  <a:gd name="T19" fmla="*/ 432 h 12"/>
                  <a:gd name="T20" fmla="*/ 2808 w 17"/>
                  <a:gd name="T21" fmla="*/ 216 h 12"/>
                  <a:gd name="T22" fmla="*/ 3240 w 17"/>
                  <a:gd name="T23" fmla="*/ 648 h 12"/>
                  <a:gd name="T24" fmla="*/ 3456 w 17"/>
                  <a:gd name="T25" fmla="*/ 1296 h 12"/>
                  <a:gd name="T26" fmla="*/ 3672 w 17"/>
                  <a:gd name="T27" fmla="*/ 1944 h 12"/>
                  <a:gd name="T28" fmla="*/ 3456 w 17"/>
                  <a:gd name="T29" fmla="*/ 2592 h 12"/>
                  <a:gd name="T30" fmla="*/ 3240 w 17"/>
                  <a:gd name="T31" fmla="*/ 2592 h 12"/>
                  <a:gd name="T32" fmla="*/ 2808 w 17"/>
                  <a:gd name="T33" fmla="*/ 2592 h 12"/>
                  <a:gd name="T34" fmla="*/ 2808 w 17"/>
                  <a:gd name="T35" fmla="*/ 2376 h 12"/>
                  <a:gd name="T36" fmla="*/ 2376 w 17"/>
                  <a:gd name="T37" fmla="*/ 2376 h 12"/>
                  <a:gd name="T38" fmla="*/ 2376 w 17"/>
                  <a:gd name="T39" fmla="*/ 2160 h 12"/>
                  <a:gd name="T40" fmla="*/ 1944 w 17"/>
                  <a:gd name="T41" fmla="*/ 2160 h 12"/>
                  <a:gd name="T42" fmla="*/ 1944 w 17"/>
                  <a:gd name="T43" fmla="*/ 1944 h 12"/>
                  <a:gd name="T44" fmla="*/ 1944 w 17"/>
                  <a:gd name="T45" fmla="*/ 1728 h 12"/>
                  <a:gd name="T46" fmla="*/ 1728 w 17"/>
                  <a:gd name="T47" fmla="*/ 1512 h 12"/>
                  <a:gd name="T48" fmla="*/ 1296 w 17"/>
                  <a:gd name="T49" fmla="*/ 1512 h 12"/>
                  <a:gd name="T50" fmla="*/ 864 w 17"/>
                  <a:gd name="T51" fmla="*/ 1728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2"/>
                  <a:gd name="T80" fmla="*/ 17 w 17"/>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2">
                    <a:moveTo>
                      <a:pt x="4" y="8"/>
                    </a:moveTo>
                    <a:lnTo>
                      <a:pt x="0" y="4"/>
                    </a:lnTo>
                    <a:lnTo>
                      <a:pt x="1" y="3"/>
                    </a:lnTo>
                    <a:lnTo>
                      <a:pt x="3" y="3"/>
                    </a:lnTo>
                    <a:lnTo>
                      <a:pt x="3" y="1"/>
                    </a:lnTo>
                    <a:lnTo>
                      <a:pt x="5" y="0"/>
                    </a:lnTo>
                    <a:lnTo>
                      <a:pt x="9" y="1"/>
                    </a:lnTo>
                    <a:lnTo>
                      <a:pt x="11" y="2"/>
                    </a:lnTo>
                    <a:lnTo>
                      <a:pt x="13" y="2"/>
                    </a:lnTo>
                    <a:lnTo>
                      <a:pt x="13" y="1"/>
                    </a:lnTo>
                    <a:lnTo>
                      <a:pt x="15" y="3"/>
                    </a:lnTo>
                    <a:lnTo>
                      <a:pt x="16" y="6"/>
                    </a:lnTo>
                    <a:lnTo>
                      <a:pt x="17" y="9"/>
                    </a:lnTo>
                    <a:lnTo>
                      <a:pt x="16" y="12"/>
                    </a:lnTo>
                    <a:lnTo>
                      <a:pt x="15" y="12"/>
                    </a:lnTo>
                    <a:lnTo>
                      <a:pt x="13" y="12"/>
                    </a:lnTo>
                    <a:lnTo>
                      <a:pt x="13" y="11"/>
                    </a:lnTo>
                    <a:lnTo>
                      <a:pt x="11" y="11"/>
                    </a:lnTo>
                    <a:lnTo>
                      <a:pt x="11" y="10"/>
                    </a:lnTo>
                    <a:lnTo>
                      <a:pt x="9" y="10"/>
                    </a:lnTo>
                    <a:lnTo>
                      <a:pt x="9" y="9"/>
                    </a:lnTo>
                    <a:lnTo>
                      <a:pt x="9" y="8"/>
                    </a:lnTo>
                    <a:lnTo>
                      <a:pt x="8" y="7"/>
                    </a:lnTo>
                    <a:lnTo>
                      <a:pt x="6" y="7"/>
                    </a:lnTo>
                    <a:lnTo>
                      <a:pt x="4"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82" name="Freeform 935"/>
              <p:cNvSpPr>
                <a:spLocks/>
              </p:cNvSpPr>
              <p:nvPr/>
            </p:nvSpPr>
            <p:spPr bwMode="auto">
              <a:xfrm>
                <a:off x="4081381" y="3327086"/>
                <a:ext cx="77333" cy="77328"/>
              </a:xfrm>
              <a:custGeom>
                <a:avLst/>
                <a:gdLst>
                  <a:gd name="T0" fmla="*/ 1080 w 7"/>
                  <a:gd name="T1" fmla="*/ 1512 h 7"/>
                  <a:gd name="T2" fmla="*/ 216 w 7"/>
                  <a:gd name="T3" fmla="*/ 1080 h 7"/>
                  <a:gd name="T4" fmla="*/ 216 w 7"/>
                  <a:gd name="T5" fmla="*/ 648 h 7"/>
                  <a:gd name="T6" fmla="*/ 0 w 7"/>
                  <a:gd name="T7" fmla="*/ 216 h 7"/>
                  <a:gd name="T8" fmla="*/ 432 w 7"/>
                  <a:gd name="T9" fmla="*/ 0 h 7"/>
                  <a:gd name="T10" fmla="*/ 864 w 7"/>
                  <a:gd name="T11" fmla="*/ 0 h 7"/>
                  <a:gd name="T12" fmla="*/ 1080 w 7"/>
                  <a:gd name="T13" fmla="*/ 216 h 7"/>
                  <a:gd name="T14" fmla="*/ 1080 w 7"/>
                  <a:gd name="T15" fmla="*/ 432 h 7"/>
                  <a:gd name="T16" fmla="*/ 1080 w 7"/>
                  <a:gd name="T17" fmla="*/ 648 h 7"/>
                  <a:gd name="T18" fmla="*/ 1512 w 7"/>
                  <a:gd name="T19" fmla="*/ 648 h 7"/>
                  <a:gd name="T20" fmla="*/ 1512 w 7"/>
                  <a:gd name="T21" fmla="*/ 864 h 7"/>
                  <a:gd name="T22" fmla="*/ 1080 w 7"/>
                  <a:gd name="T23" fmla="*/ 151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7"/>
                  <a:gd name="T38" fmla="*/ 7 w 7"/>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7">
                    <a:moveTo>
                      <a:pt x="5" y="7"/>
                    </a:moveTo>
                    <a:lnTo>
                      <a:pt x="1" y="5"/>
                    </a:lnTo>
                    <a:lnTo>
                      <a:pt x="1" y="3"/>
                    </a:lnTo>
                    <a:lnTo>
                      <a:pt x="0" y="1"/>
                    </a:lnTo>
                    <a:lnTo>
                      <a:pt x="2" y="0"/>
                    </a:lnTo>
                    <a:lnTo>
                      <a:pt x="4" y="0"/>
                    </a:lnTo>
                    <a:lnTo>
                      <a:pt x="5" y="1"/>
                    </a:lnTo>
                    <a:lnTo>
                      <a:pt x="5" y="2"/>
                    </a:lnTo>
                    <a:lnTo>
                      <a:pt x="5" y="3"/>
                    </a:lnTo>
                    <a:lnTo>
                      <a:pt x="7" y="3"/>
                    </a:lnTo>
                    <a:lnTo>
                      <a:pt x="7" y="4"/>
                    </a:lnTo>
                    <a:lnTo>
                      <a:pt x="5"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83" name="Freeform 936"/>
              <p:cNvSpPr>
                <a:spLocks/>
              </p:cNvSpPr>
              <p:nvPr/>
            </p:nvSpPr>
            <p:spPr bwMode="auto">
              <a:xfrm>
                <a:off x="4081381" y="3327086"/>
                <a:ext cx="77333" cy="77328"/>
              </a:xfrm>
              <a:custGeom>
                <a:avLst/>
                <a:gdLst>
                  <a:gd name="T0" fmla="*/ 1080 w 7"/>
                  <a:gd name="T1" fmla="*/ 1512 h 7"/>
                  <a:gd name="T2" fmla="*/ 216 w 7"/>
                  <a:gd name="T3" fmla="*/ 1080 h 7"/>
                  <a:gd name="T4" fmla="*/ 216 w 7"/>
                  <a:gd name="T5" fmla="*/ 648 h 7"/>
                  <a:gd name="T6" fmla="*/ 0 w 7"/>
                  <a:gd name="T7" fmla="*/ 216 h 7"/>
                  <a:gd name="T8" fmla="*/ 432 w 7"/>
                  <a:gd name="T9" fmla="*/ 0 h 7"/>
                  <a:gd name="T10" fmla="*/ 864 w 7"/>
                  <a:gd name="T11" fmla="*/ 0 h 7"/>
                  <a:gd name="T12" fmla="*/ 1080 w 7"/>
                  <a:gd name="T13" fmla="*/ 216 h 7"/>
                  <a:gd name="T14" fmla="*/ 1080 w 7"/>
                  <a:gd name="T15" fmla="*/ 432 h 7"/>
                  <a:gd name="T16" fmla="*/ 1080 w 7"/>
                  <a:gd name="T17" fmla="*/ 648 h 7"/>
                  <a:gd name="T18" fmla="*/ 1512 w 7"/>
                  <a:gd name="T19" fmla="*/ 648 h 7"/>
                  <a:gd name="T20" fmla="*/ 1512 w 7"/>
                  <a:gd name="T21" fmla="*/ 864 h 7"/>
                  <a:gd name="T22" fmla="*/ 1080 w 7"/>
                  <a:gd name="T23" fmla="*/ 151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7"/>
                  <a:gd name="T38" fmla="*/ 7 w 7"/>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7">
                    <a:moveTo>
                      <a:pt x="5" y="7"/>
                    </a:moveTo>
                    <a:lnTo>
                      <a:pt x="1" y="5"/>
                    </a:lnTo>
                    <a:lnTo>
                      <a:pt x="1" y="3"/>
                    </a:lnTo>
                    <a:lnTo>
                      <a:pt x="0" y="1"/>
                    </a:lnTo>
                    <a:lnTo>
                      <a:pt x="2" y="0"/>
                    </a:lnTo>
                    <a:lnTo>
                      <a:pt x="4" y="0"/>
                    </a:lnTo>
                    <a:lnTo>
                      <a:pt x="5" y="1"/>
                    </a:lnTo>
                    <a:lnTo>
                      <a:pt x="5" y="2"/>
                    </a:lnTo>
                    <a:lnTo>
                      <a:pt x="5" y="3"/>
                    </a:lnTo>
                    <a:lnTo>
                      <a:pt x="7" y="3"/>
                    </a:lnTo>
                    <a:lnTo>
                      <a:pt x="7" y="4"/>
                    </a:lnTo>
                    <a:lnTo>
                      <a:pt x="5"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84" name="Freeform 937"/>
              <p:cNvSpPr>
                <a:spLocks/>
              </p:cNvSpPr>
              <p:nvPr/>
            </p:nvSpPr>
            <p:spPr bwMode="auto">
              <a:xfrm>
                <a:off x="4490142" y="3216617"/>
                <a:ext cx="298285" cy="243032"/>
              </a:xfrm>
              <a:custGeom>
                <a:avLst/>
                <a:gdLst>
                  <a:gd name="T0" fmla="*/ 5400 w 27"/>
                  <a:gd name="T1" fmla="*/ 216 h 22"/>
                  <a:gd name="T2" fmla="*/ 5616 w 27"/>
                  <a:gd name="T3" fmla="*/ 432 h 22"/>
                  <a:gd name="T4" fmla="*/ 5616 w 27"/>
                  <a:gd name="T5" fmla="*/ 648 h 22"/>
                  <a:gd name="T6" fmla="*/ 5832 w 27"/>
                  <a:gd name="T7" fmla="*/ 1296 h 22"/>
                  <a:gd name="T8" fmla="*/ 5400 w 27"/>
                  <a:gd name="T9" fmla="*/ 1512 h 22"/>
                  <a:gd name="T10" fmla="*/ 5184 w 27"/>
                  <a:gd name="T11" fmla="*/ 2160 h 22"/>
                  <a:gd name="T12" fmla="*/ 4752 w 27"/>
                  <a:gd name="T13" fmla="*/ 2592 h 22"/>
                  <a:gd name="T14" fmla="*/ 4536 w 27"/>
                  <a:gd name="T15" fmla="*/ 3456 h 22"/>
                  <a:gd name="T16" fmla="*/ 4320 w 27"/>
                  <a:gd name="T17" fmla="*/ 3672 h 22"/>
                  <a:gd name="T18" fmla="*/ 4104 w 27"/>
                  <a:gd name="T19" fmla="*/ 3456 h 22"/>
                  <a:gd name="T20" fmla="*/ 3672 w 27"/>
                  <a:gd name="T21" fmla="*/ 3456 h 22"/>
                  <a:gd name="T22" fmla="*/ 3024 w 27"/>
                  <a:gd name="T23" fmla="*/ 4104 h 22"/>
                  <a:gd name="T24" fmla="*/ 2808 w 27"/>
                  <a:gd name="T25" fmla="*/ 4752 h 22"/>
                  <a:gd name="T26" fmla="*/ 1728 w 27"/>
                  <a:gd name="T27" fmla="*/ 4752 h 22"/>
                  <a:gd name="T28" fmla="*/ 1512 w 27"/>
                  <a:gd name="T29" fmla="*/ 4752 h 22"/>
                  <a:gd name="T30" fmla="*/ 1296 w 27"/>
                  <a:gd name="T31" fmla="*/ 4320 h 22"/>
                  <a:gd name="T32" fmla="*/ 648 w 27"/>
                  <a:gd name="T33" fmla="*/ 3888 h 22"/>
                  <a:gd name="T34" fmla="*/ 216 w 27"/>
                  <a:gd name="T35" fmla="*/ 3888 h 22"/>
                  <a:gd name="T36" fmla="*/ 0 w 27"/>
                  <a:gd name="T37" fmla="*/ 2592 h 22"/>
                  <a:gd name="T38" fmla="*/ 432 w 27"/>
                  <a:gd name="T39" fmla="*/ 2160 h 22"/>
                  <a:gd name="T40" fmla="*/ 432 w 27"/>
                  <a:gd name="T41" fmla="*/ 1512 h 22"/>
                  <a:gd name="T42" fmla="*/ 216 w 27"/>
                  <a:gd name="T43" fmla="*/ 864 h 22"/>
                  <a:gd name="T44" fmla="*/ 432 w 27"/>
                  <a:gd name="T45" fmla="*/ 864 h 22"/>
                  <a:gd name="T46" fmla="*/ 648 w 27"/>
                  <a:gd name="T47" fmla="*/ 216 h 22"/>
                  <a:gd name="T48" fmla="*/ 1080 w 27"/>
                  <a:gd name="T49" fmla="*/ 0 h 22"/>
                  <a:gd name="T50" fmla="*/ 1728 w 27"/>
                  <a:gd name="T51" fmla="*/ 0 h 22"/>
                  <a:gd name="T52" fmla="*/ 2160 w 27"/>
                  <a:gd name="T53" fmla="*/ 432 h 22"/>
                  <a:gd name="T54" fmla="*/ 2592 w 27"/>
                  <a:gd name="T55" fmla="*/ 432 h 22"/>
                  <a:gd name="T56" fmla="*/ 3024 w 27"/>
                  <a:gd name="T57" fmla="*/ 648 h 22"/>
                  <a:gd name="T58" fmla="*/ 3456 w 27"/>
                  <a:gd name="T59" fmla="*/ 432 h 22"/>
                  <a:gd name="T60" fmla="*/ 3672 w 27"/>
                  <a:gd name="T61" fmla="*/ 216 h 22"/>
                  <a:gd name="T62" fmla="*/ 4752 w 27"/>
                  <a:gd name="T63" fmla="*/ 432 h 22"/>
                  <a:gd name="T64" fmla="*/ 5400 w 27"/>
                  <a:gd name="T65" fmla="*/ 216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2"/>
                  <a:gd name="T101" fmla="*/ 27 w 2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2">
                    <a:moveTo>
                      <a:pt x="25" y="1"/>
                    </a:moveTo>
                    <a:lnTo>
                      <a:pt x="26" y="2"/>
                    </a:lnTo>
                    <a:lnTo>
                      <a:pt x="26" y="3"/>
                    </a:lnTo>
                    <a:lnTo>
                      <a:pt x="27" y="6"/>
                    </a:lnTo>
                    <a:lnTo>
                      <a:pt x="25" y="7"/>
                    </a:lnTo>
                    <a:lnTo>
                      <a:pt x="24" y="10"/>
                    </a:lnTo>
                    <a:lnTo>
                      <a:pt x="22" y="12"/>
                    </a:lnTo>
                    <a:lnTo>
                      <a:pt x="21" y="16"/>
                    </a:lnTo>
                    <a:lnTo>
                      <a:pt x="20" y="17"/>
                    </a:lnTo>
                    <a:lnTo>
                      <a:pt x="19" y="16"/>
                    </a:lnTo>
                    <a:lnTo>
                      <a:pt x="17" y="16"/>
                    </a:lnTo>
                    <a:lnTo>
                      <a:pt x="14" y="19"/>
                    </a:lnTo>
                    <a:lnTo>
                      <a:pt x="13" y="22"/>
                    </a:lnTo>
                    <a:lnTo>
                      <a:pt x="8" y="22"/>
                    </a:lnTo>
                    <a:lnTo>
                      <a:pt x="7" y="22"/>
                    </a:lnTo>
                    <a:lnTo>
                      <a:pt x="6" y="20"/>
                    </a:lnTo>
                    <a:lnTo>
                      <a:pt x="3" y="18"/>
                    </a:lnTo>
                    <a:lnTo>
                      <a:pt x="1" y="18"/>
                    </a:lnTo>
                    <a:lnTo>
                      <a:pt x="0" y="12"/>
                    </a:lnTo>
                    <a:lnTo>
                      <a:pt x="2" y="10"/>
                    </a:lnTo>
                    <a:lnTo>
                      <a:pt x="2" y="7"/>
                    </a:lnTo>
                    <a:lnTo>
                      <a:pt x="1" y="4"/>
                    </a:lnTo>
                    <a:lnTo>
                      <a:pt x="2" y="4"/>
                    </a:lnTo>
                    <a:lnTo>
                      <a:pt x="3" y="1"/>
                    </a:lnTo>
                    <a:lnTo>
                      <a:pt x="5" y="0"/>
                    </a:lnTo>
                    <a:lnTo>
                      <a:pt x="8" y="0"/>
                    </a:lnTo>
                    <a:lnTo>
                      <a:pt x="10" y="2"/>
                    </a:lnTo>
                    <a:lnTo>
                      <a:pt x="12" y="2"/>
                    </a:lnTo>
                    <a:lnTo>
                      <a:pt x="14" y="3"/>
                    </a:lnTo>
                    <a:lnTo>
                      <a:pt x="16" y="2"/>
                    </a:lnTo>
                    <a:lnTo>
                      <a:pt x="17" y="1"/>
                    </a:lnTo>
                    <a:lnTo>
                      <a:pt x="22" y="2"/>
                    </a:lnTo>
                    <a:lnTo>
                      <a:pt x="25"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85" name="Freeform 938"/>
              <p:cNvSpPr>
                <a:spLocks/>
              </p:cNvSpPr>
              <p:nvPr/>
            </p:nvSpPr>
            <p:spPr bwMode="auto">
              <a:xfrm>
                <a:off x="4490142" y="3216617"/>
                <a:ext cx="298285" cy="243032"/>
              </a:xfrm>
              <a:custGeom>
                <a:avLst/>
                <a:gdLst>
                  <a:gd name="T0" fmla="*/ 5400 w 27"/>
                  <a:gd name="T1" fmla="*/ 216 h 22"/>
                  <a:gd name="T2" fmla="*/ 5616 w 27"/>
                  <a:gd name="T3" fmla="*/ 432 h 22"/>
                  <a:gd name="T4" fmla="*/ 5616 w 27"/>
                  <a:gd name="T5" fmla="*/ 648 h 22"/>
                  <a:gd name="T6" fmla="*/ 5832 w 27"/>
                  <a:gd name="T7" fmla="*/ 1296 h 22"/>
                  <a:gd name="T8" fmla="*/ 5400 w 27"/>
                  <a:gd name="T9" fmla="*/ 1512 h 22"/>
                  <a:gd name="T10" fmla="*/ 5184 w 27"/>
                  <a:gd name="T11" fmla="*/ 2160 h 22"/>
                  <a:gd name="T12" fmla="*/ 4752 w 27"/>
                  <a:gd name="T13" fmla="*/ 2592 h 22"/>
                  <a:gd name="T14" fmla="*/ 4536 w 27"/>
                  <a:gd name="T15" fmla="*/ 3456 h 22"/>
                  <a:gd name="T16" fmla="*/ 4320 w 27"/>
                  <a:gd name="T17" fmla="*/ 3672 h 22"/>
                  <a:gd name="T18" fmla="*/ 4104 w 27"/>
                  <a:gd name="T19" fmla="*/ 3456 h 22"/>
                  <a:gd name="T20" fmla="*/ 3672 w 27"/>
                  <a:gd name="T21" fmla="*/ 3456 h 22"/>
                  <a:gd name="T22" fmla="*/ 3024 w 27"/>
                  <a:gd name="T23" fmla="*/ 4104 h 22"/>
                  <a:gd name="T24" fmla="*/ 2808 w 27"/>
                  <a:gd name="T25" fmla="*/ 4752 h 22"/>
                  <a:gd name="T26" fmla="*/ 1728 w 27"/>
                  <a:gd name="T27" fmla="*/ 4752 h 22"/>
                  <a:gd name="T28" fmla="*/ 1512 w 27"/>
                  <a:gd name="T29" fmla="*/ 4752 h 22"/>
                  <a:gd name="T30" fmla="*/ 1296 w 27"/>
                  <a:gd name="T31" fmla="*/ 4320 h 22"/>
                  <a:gd name="T32" fmla="*/ 648 w 27"/>
                  <a:gd name="T33" fmla="*/ 3888 h 22"/>
                  <a:gd name="T34" fmla="*/ 216 w 27"/>
                  <a:gd name="T35" fmla="*/ 3888 h 22"/>
                  <a:gd name="T36" fmla="*/ 0 w 27"/>
                  <a:gd name="T37" fmla="*/ 2592 h 22"/>
                  <a:gd name="T38" fmla="*/ 432 w 27"/>
                  <a:gd name="T39" fmla="*/ 2160 h 22"/>
                  <a:gd name="T40" fmla="*/ 432 w 27"/>
                  <a:gd name="T41" fmla="*/ 1512 h 22"/>
                  <a:gd name="T42" fmla="*/ 216 w 27"/>
                  <a:gd name="T43" fmla="*/ 864 h 22"/>
                  <a:gd name="T44" fmla="*/ 432 w 27"/>
                  <a:gd name="T45" fmla="*/ 864 h 22"/>
                  <a:gd name="T46" fmla="*/ 648 w 27"/>
                  <a:gd name="T47" fmla="*/ 216 h 22"/>
                  <a:gd name="T48" fmla="*/ 1080 w 27"/>
                  <a:gd name="T49" fmla="*/ 0 h 22"/>
                  <a:gd name="T50" fmla="*/ 1728 w 27"/>
                  <a:gd name="T51" fmla="*/ 0 h 22"/>
                  <a:gd name="T52" fmla="*/ 2160 w 27"/>
                  <a:gd name="T53" fmla="*/ 432 h 22"/>
                  <a:gd name="T54" fmla="*/ 2592 w 27"/>
                  <a:gd name="T55" fmla="*/ 432 h 22"/>
                  <a:gd name="T56" fmla="*/ 3024 w 27"/>
                  <a:gd name="T57" fmla="*/ 648 h 22"/>
                  <a:gd name="T58" fmla="*/ 3456 w 27"/>
                  <a:gd name="T59" fmla="*/ 432 h 22"/>
                  <a:gd name="T60" fmla="*/ 3672 w 27"/>
                  <a:gd name="T61" fmla="*/ 216 h 22"/>
                  <a:gd name="T62" fmla="*/ 4752 w 27"/>
                  <a:gd name="T63" fmla="*/ 432 h 22"/>
                  <a:gd name="T64" fmla="*/ 5400 w 27"/>
                  <a:gd name="T65" fmla="*/ 216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2"/>
                  <a:gd name="T101" fmla="*/ 27 w 2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2">
                    <a:moveTo>
                      <a:pt x="25" y="1"/>
                    </a:moveTo>
                    <a:lnTo>
                      <a:pt x="26" y="2"/>
                    </a:lnTo>
                    <a:lnTo>
                      <a:pt x="26" y="3"/>
                    </a:lnTo>
                    <a:lnTo>
                      <a:pt x="27" y="6"/>
                    </a:lnTo>
                    <a:lnTo>
                      <a:pt x="25" y="7"/>
                    </a:lnTo>
                    <a:lnTo>
                      <a:pt x="24" y="10"/>
                    </a:lnTo>
                    <a:lnTo>
                      <a:pt x="22" y="12"/>
                    </a:lnTo>
                    <a:lnTo>
                      <a:pt x="21" y="16"/>
                    </a:lnTo>
                    <a:lnTo>
                      <a:pt x="20" y="17"/>
                    </a:lnTo>
                    <a:lnTo>
                      <a:pt x="19" y="16"/>
                    </a:lnTo>
                    <a:lnTo>
                      <a:pt x="17" y="16"/>
                    </a:lnTo>
                    <a:lnTo>
                      <a:pt x="14" y="19"/>
                    </a:lnTo>
                    <a:lnTo>
                      <a:pt x="13" y="22"/>
                    </a:lnTo>
                    <a:lnTo>
                      <a:pt x="8" y="22"/>
                    </a:lnTo>
                    <a:lnTo>
                      <a:pt x="7" y="22"/>
                    </a:lnTo>
                    <a:lnTo>
                      <a:pt x="6" y="20"/>
                    </a:lnTo>
                    <a:lnTo>
                      <a:pt x="3" y="18"/>
                    </a:lnTo>
                    <a:lnTo>
                      <a:pt x="1" y="18"/>
                    </a:lnTo>
                    <a:lnTo>
                      <a:pt x="0" y="12"/>
                    </a:lnTo>
                    <a:lnTo>
                      <a:pt x="2" y="10"/>
                    </a:lnTo>
                    <a:lnTo>
                      <a:pt x="2" y="7"/>
                    </a:lnTo>
                    <a:lnTo>
                      <a:pt x="1" y="4"/>
                    </a:lnTo>
                    <a:lnTo>
                      <a:pt x="2" y="4"/>
                    </a:lnTo>
                    <a:lnTo>
                      <a:pt x="3" y="1"/>
                    </a:lnTo>
                    <a:lnTo>
                      <a:pt x="5" y="0"/>
                    </a:lnTo>
                    <a:lnTo>
                      <a:pt x="8" y="0"/>
                    </a:lnTo>
                    <a:lnTo>
                      <a:pt x="10" y="2"/>
                    </a:lnTo>
                    <a:lnTo>
                      <a:pt x="12" y="2"/>
                    </a:lnTo>
                    <a:lnTo>
                      <a:pt x="14" y="3"/>
                    </a:lnTo>
                    <a:lnTo>
                      <a:pt x="16" y="2"/>
                    </a:lnTo>
                    <a:lnTo>
                      <a:pt x="17" y="1"/>
                    </a:lnTo>
                    <a:lnTo>
                      <a:pt x="22" y="2"/>
                    </a:lnTo>
                    <a:lnTo>
                      <a:pt x="25"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86" name="Freeform 939"/>
              <p:cNvSpPr>
                <a:spLocks/>
              </p:cNvSpPr>
              <p:nvPr/>
            </p:nvSpPr>
            <p:spPr bwMode="auto">
              <a:xfrm>
                <a:off x="4434904" y="3260804"/>
                <a:ext cx="77333" cy="154657"/>
              </a:xfrm>
              <a:custGeom>
                <a:avLst/>
                <a:gdLst>
                  <a:gd name="T0" fmla="*/ 0 w 7"/>
                  <a:gd name="T1" fmla="*/ 648 h 14"/>
                  <a:gd name="T2" fmla="*/ 864 w 7"/>
                  <a:gd name="T3" fmla="*/ 216 h 14"/>
                  <a:gd name="T4" fmla="*/ 864 w 7"/>
                  <a:gd name="T5" fmla="*/ 216 h 14"/>
                  <a:gd name="T6" fmla="*/ 1296 w 7"/>
                  <a:gd name="T7" fmla="*/ 0 h 14"/>
                  <a:gd name="T8" fmla="*/ 1512 w 7"/>
                  <a:gd name="T9" fmla="*/ 648 h 14"/>
                  <a:gd name="T10" fmla="*/ 1512 w 7"/>
                  <a:gd name="T11" fmla="*/ 1296 h 14"/>
                  <a:gd name="T12" fmla="*/ 1080 w 7"/>
                  <a:gd name="T13" fmla="*/ 1728 h 14"/>
                  <a:gd name="T14" fmla="*/ 1296 w 7"/>
                  <a:gd name="T15" fmla="*/ 3024 h 14"/>
                  <a:gd name="T16" fmla="*/ 648 w 7"/>
                  <a:gd name="T17" fmla="*/ 3024 h 14"/>
                  <a:gd name="T18" fmla="*/ 648 w 7"/>
                  <a:gd name="T19" fmla="*/ 1728 h 14"/>
                  <a:gd name="T20" fmla="*/ 432 w 7"/>
                  <a:gd name="T21" fmla="*/ 1296 h 14"/>
                  <a:gd name="T22" fmla="*/ 216 w 7"/>
                  <a:gd name="T23" fmla="*/ 1080 h 14"/>
                  <a:gd name="T24" fmla="*/ 0 w 7"/>
                  <a:gd name="T25" fmla="*/ 64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14"/>
                  <a:gd name="T41" fmla="*/ 7 w 7"/>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14">
                    <a:moveTo>
                      <a:pt x="0" y="3"/>
                    </a:moveTo>
                    <a:lnTo>
                      <a:pt x="4" y="1"/>
                    </a:lnTo>
                    <a:lnTo>
                      <a:pt x="6" y="0"/>
                    </a:lnTo>
                    <a:lnTo>
                      <a:pt x="7" y="3"/>
                    </a:lnTo>
                    <a:lnTo>
                      <a:pt x="7" y="6"/>
                    </a:lnTo>
                    <a:lnTo>
                      <a:pt x="5" y="8"/>
                    </a:lnTo>
                    <a:lnTo>
                      <a:pt x="6" y="14"/>
                    </a:lnTo>
                    <a:lnTo>
                      <a:pt x="3" y="14"/>
                    </a:lnTo>
                    <a:lnTo>
                      <a:pt x="3" y="8"/>
                    </a:lnTo>
                    <a:lnTo>
                      <a:pt x="2" y="6"/>
                    </a:lnTo>
                    <a:lnTo>
                      <a:pt x="1" y="5"/>
                    </a:lnTo>
                    <a:lnTo>
                      <a:pt x="0"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87" name="Freeform 940"/>
              <p:cNvSpPr>
                <a:spLocks/>
              </p:cNvSpPr>
              <p:nvPr/>
            </p:nvSpPr>
            <p:spPr bwMode="auto">
              <a:xfrm>
                <a:off x="4434904" y="3260804"/>
                <a:ext cx="77333" cy="154657"/>
              </a:xfrm>
              <a:custGeom>
                <a:avLst/>
                <a:gdLst>
                  <a:gd name="T0" fmla="*/ 0 w 7"/>
                  <a:gd name="T1" fmla="*/ 648 h 14"/>
                  <a:gd name="T2" fmla="*/ 864 w 7"/>
                  <a:gd name="T3" fmla="*/ 216 h 14"/>
                  <a:gd name="T4" fmla="*/ 864 w 7"/>
                  <a:gd name="T5" fmla="*/ 216 h 14"/>
                  <a:gd name="T6" fmla="*/ 1296 w 7"/>
                  <a:gd name="T7" fmla="*/ 0 h 14"/>
                  <a:gd name="T8" fmla="*/ 1512 w 7"/>
                  <a:gd name="T9" fmla="*/ 648 h 14"/>
                  <a:gd name="T10" fmla="*/ 1512 w 7"/>
                  <a:gd name="T11" fmla="*/ 1296 h 14"/>
                  <a:gd name="T12" fmla="*/ 1080 w 7"/>
                  <a:gd name="T13" fmla="*/ 1728 h 14"/>
                  <a:gd name="T14" fmla="*/ 1296 w 7"/>
                  <a:gd name="T15" fmla="*/ 3024 h 14"/>
                  <a:gd name="T16" fmla="*/ 648 w 7"/>
                  <a:gd name="T17" fmla="*/ 3024 h 14"/>
                  <a:gd name="T18" fmla="*/ 648 w 7"/>
                  <a:gd name="T19" fmla="*/ 1728 h 14"/>
                  <a:gd name="T20" fmla="*/ 432 w 7"/>
                  <a:gd name="T21" fmla="*/ 1296 h 14"/>
                  <a:gd name="T22" fmla="*/ 216 w 7"/>
                  <a:gd name="T23" fmla="*/ 1080 h 14"/>
                  <a:gd name="T24" fmla="*/ 0 w 7"/>
                  <a:gd name="T25" fmla="*/ 64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14"/>
                  <a:gd name="T41" fmla="*/ 7 w 7"/>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14">
                    <a:moveTo>
                      <a:pt x="0" y="3"/>
                    </a:moveTo>
                    <a:lnTo>
                      <a:pt x="4" y="1"/>
                    </a:lnTo>
                    <a:lnTo>
                      <a:pt x="6" y="0"/>
                    </a:lnTo>
                    <a:lnTo>
                      <a:pt x="7" y="3"/>
                    </a:lnTo>
                    <a:lnTo>
                      <a:pt x="7" y="6"/>
                    </a:lnTo>
                    <a:lnTo>
                      <a:pt x="5" y="8"/>
                    </a:lnTo>
                    <a:lnTo>
                      <a:pt x="6" y="14"/>
                    </a:lnTo>
                    <a:lnTo>
                      <a:pt x="3" y="14"/>
                    </a:lnTo>
                    <a:lnTo>
                      <a:pt x="3" y="8"/>
                    </a:lnTo>
                    <a:lnTo>
                      <a:pt x="2" y="6"/>
                    </a:lnTo>
                    <a:lnTo>
                      <a:pt x="1" y="5"/>
                    </a:lnTo>
                    <a:lnTo>
                      <a:pt x="0"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88" name="Freeform 941"/>
              <p:cNvSpPr>
                <a:spLocks/>
              </p:cNvSpPr>
              <p:nvPr/>
            </p:nvSpPr>
            <p:spPr bwMode="auto">
              <a:xfrm>
                <a:off x="4423856" y="3293945"/>
                <a:ext cx="44190" cy="132563"/>
              </a:xfrm>
              <a:custGeom>
                <a:avLst/>
                <a:gdLst>
                  <a:gd name="T0" fmla="*/ 216 w 4"/>
                  <a:gd name="T1" fmla="*/ 0 h 12"/>
                  <a:gd name="T2" fmla="*/ 432 w 4"/>
                  <a:gd name="T3" fmla="*/ 432 h 12"/>
                  <a:gd name="T4" fmla="*/ 648 w 4"/>
                  <a:gd name="T5" fmla="*/ 648 h 12"/>
                  <a:gd name="T6" fmla="*/ 864 w 4"/>
                  <a:gd name="T7" fmla="*/ 1080 h 12"/>
                  <a:gd name="T8" fmla="*/ 864 w 4"/>
                  <a:gd name="T9" fmla="*/ 2376 h 12"/>
                  <a:gd name="T10" fmla="*/ 216 w 4"/>
                  <a:gd name="T11" fmla="*/ 2592 h 12"/>
                  <a:gd name="T12" fmla="*/ 216 w 4"/>
                  <a:gd name="T13" fmla="*/ 2160 h 12"/>
                  <a:gd name="T14" fmla="*/ 216 w 4"/>
                  <a:gd name="T15" fmla="*/ 1944 h 12"/>
                  <a:gd name="T16" fmla="*/ 216 w 4"/>
                  <a:gd name="T17" fmla="*/ 1728 h 12"/>
                  <a:gd name="T18" fmla="*/ 0 w 4"/>
                  <a:gd name="T19" fmla="*/ 1512 h 12"/>
                  <a:gd name="T20" fmla="*/ 0 w 4"/>
                  <a:gd name="T21" fmla="*/ 648 h 12"/>
                  <a:gd name="T22" fmla="*/ 0 w 4"/>
                  <a:gd name="T23" fmla="*/ 0 h 12"/>
                  <a:gd name="T24" fmla="*/ 216 w 4"/>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2"/>
                  <a:gd name="T41" fmla="*/ 4 w 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2">
                    <a:moveTo>
                      <a:pt x="1" y="0"/>
                    </a:moveTo>
                    <a:lnTo>
                      <a:pt x="2" y="2"/>
                    </a:lnTo>
                    <a:lnTo>
                      <a:pt x="3" y="3"/>
                    </a:lnTo>
                    <a:lnTo>
                      <a:pt x="4" y="5"/>
                    </a:lnTo>
                    <a:lnTo>
                      <a:pt x="4" y="11"/>
                    </a:lnTo>
                    <a:lnTo>
                      <a:pt x="1" y="12"/>
                    </a:lnTo>
                    <a:lnTo>
                      <a:pt x="1" y="10"/>
                    </a:lnTo>
                    <a:lnTo>
                      <a:pt x="1" y="9"/>
                    </a:lnTo>
                    <a:lnTo>
                      <a:pt x="1" y="8"/>
                    </a:lnTo>
                    <a:lnTo>
                      <a:pt x="0" y="7"/>
                    </a:lnTo>
                    <a:lnTo>
                      <a:pt x="0" y="3"/>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89" name="Freeform 942"/>
              <p:cNvSpPr>
                <a:spLocks/>
              </p:cNvSpPr>
              <p:nvPr/>
            </p:nvSpPr>
            <p:spPr bwMode="auto">
              <a:xfrm>
                <a:off x="4423856" y="3293945"/>
                <a:ext cx="44190" cy="132563"/>
              </a:xfrm>
              <a:custGeom>
                <a:avLst/>
                <a:gdLst>
                  <a:gd name="T0" fmla="*/ 216 w 4"/>
                  <a:gd name="T1" fmla="*/ 0 h 12"/>
                  <a:gd name="T2" fmla="*/ 432 w 4"/>
                  <a:gd name="T3" fmla="*/ 432 h 12"/>
                  <a:gd name="T4" fmla="*/ 648 w 4"/>
                  <a:gd name="T5" fmla="*/ 648 h 12"/>
                  <a:gd name="T6" fmla="*/ 864 w 4"/>
                  <a:gd name="T7" fmla="*/ 1080 h 12"/>
                  <a:gd name="T8" fmla="*/ 864 w 4"/>
                  <a:gd name="T9" fmla="*/ 2376 h 12"/>
                  <a:gd name="T10" fmla="*/ 216 w 4"/>
                  <a:gd name="T11" fmla="*/ 2592 h 12"/>
                  <a:gd name="T12" fmla="*/ 216 w 4"/>
                  <a:gd name="T13" fmla="*/ 2160 h 12"/>
                  <a:gd name="T14" fmla="*/ 216 w 4"/>
                  <a:gd name="T15" fmla="*/ 1944 h 12"/>
                  <a:gd name="T16" fmla="*/ 216 w 4"/>
                  <a:gd name="T17" fmla="*/ 1728 h 12"/>
                  <a:gd name="T18" fmla="*/ 0 w 4"/>
                  <a:gd name="T19" fmla="*/ 1512 h 12"/>
                  <a:gd name="T20" fmla="*/ 0 w 4"/>
                  <a:gd name="T21" fmla="*/ 648 h 12"/>
                  <a:gd name="T22" fmla="*/ 0 w 4"/>
                  <a:gd name="T23" fmla="*/ 0 h 12"/>
                  <a:gd name="T24" fmla="*/ 216 w 4"/>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2"/>
                  <a:gd name="T41" fmla="*/ 4 w 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2">
                    <a:moveTo>
                      <a:pt x="1" y="0"/>
                    </a:moveTo>
                    <a:lnTo>
                      <a:pt x="2" y="2"/>
                    </a:lnTo>
                    <a:lnTo>
                      <a:pt x="3" y="3"/>
                    </a:lnTo>
                    <a:lnTo>
                      <a:pt x="4" y="5"/>
                    </a:lnTo>
                    <a:lnTo>
                      <a:pt x="4" y="11"/>
                    </a:lnTo>
                    <a:lnTo>
                      <a:pt x="1" y="12"/>
                    </a:lnTo>
                    <a:lnTo>
                      <a:pt x="1" y="10"/>
                    </a:lnTo>
                    <a:lnTo>
                      <a:pt x="1" y="9"/>
                    </a:lnTo>
                    <a:lnTo>
                      <a:pt x="1" y="8"/>
                    </a:lnTo>
                    <a:lnTo>
                      <a:pt x="0" y="7"/>
                    </a:lnTo>
                    <a:lnTo>
                      <a:pt x="0" y="3"/>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90" name="Freeform 943"/>
              <p:cNvSpPr>
                <a:spLocks/>
              </p:cNvSpPr>
              <p:nvPr/>
            </p:nvSpPr>
            <p:spPr bwMode="auto">
              <a:xfrm>
                <a:off x="4346523" y="3282898"/>
                <a:ext cx="88381" cy="165704"/>
              </a:xfrm>
              <a:custGeom>
                <a:avLst/>
                <a:gdLst>
                  <a:gd name="T0" fmla="*/ 1512 w 8"/>
                  <a:gd name="T1" fmla="*/ 216 h 15"/>
                  <a:gd name="T2" fmla="*/ 1512 w 8"/>
                  <a:gd name="T3" fmla="*/ 864 h 15"/>
                  <a:gd name="T4" fmla="*/ 1512 w 8"/>
                  <a:gd name="T5" fmla="*/ 1728 h 15"/>
                  <a:gd name="T6" fmla="*/ 1728 w 8"/>
                  <a:gd name="T7" fmla="*/ 1944 h 15"/>
                  <a:gd name="T8" fmla="*/ 1728 w 8"/>
                  <a:gd name="T9" fmla="*/ 2160 h 15"/>
                  <a:gd name="T10" fmla="*/ 1728 w 8"/>
                  <a:gd name="T11" fmla="*/ 2376 h 15"/>
                  <a:gd name="T12" fmla="*/ 1728 w 8"/>
                  <a:gd name="T13" fmla="*/ 2808 h 15"/>
                  <a:gd name="T14" fmla="*/ 1512 w 8"/>
                  <a:gd name="T15" fmla="*/ 2808 h 15"/>
                  <a:gd name="T16" fmla="*/ 432 w 8"/>
                  <a:gd name="T17" fmla="*/ 3240 h 15"/>
                  <a:gd name="T18" fmla="*/ 216 w 8"/>
                  <a:gd name="T19" fmla="*/ 3240 h 15"/>
                  <a:gd name="T20" fmla="*/ 0 w 8"/>
                  <a:gd name="T21" fmla="*/ 2808 h 15"/>
                  <a:gd name="T22" fmla="*/ 0 w 8"/>
                  <a:gd name="T23" fmla="*/ 2376 h 15"/>
                  <a:gd name="T24" fmla="*/ 216 w 8"/>
                  <a:gd name="T25" fmla="*/ 1728 h 15"/>
                  <a:gd name="T26" fmla="*/ 216 w 8"/>
                  <a:gd name="T27" fmla="*/ 1512 h 15"/>
                  <a:gd name="T28" fmla="*/ 0 w 8"/>
                  <a:gd name="T29" fmla="*/ 648 h 15"/>
                  <a:gd name="T30" fmla="*/ 216 w 8"/>
                  <a:gd name="T31" fmla="*/ 0 h 15"/>
                  <a:gd name="T32" fmla="*/ 648 w 8"/>
                  <a:gd name="T33" fmla="*/ 0 h 15"/>
                  <a:gd name="T34" fmla="*/ 864 w 8"/>
                  <a:gd name="T35" fmla="*/ 216 h 15"/>
                  <a:gd name="T36" fmla="*/ 1296 w 8"/>
                  <a:gd name="T37" fmla="*/ 0 h 15"/>
                  <a:gd name="T38" fmla="*/ 1512 w 8"/>
                  <a:gd name="T39" fmla="*/ 216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5"/>
                  <a:gd name="T62" fmla="*/ 8 w 8"/>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5">
                    <a:moveTo>
                      <a:pt x="7" y="1"/>
                    </a:moveTo>
                    <a:lnTo>
                      <a:pt x="7" y="4"/>
                    </a:lnTo>
                    <a:lnTo>
                      <a:pt x="7" y="8"/>
                    </a:lnTo>
                    <a:lnTo>
                      <a:pt x="8" y="9"/>
                    </a:lnTo>
                    <a:lnTo>
                      <a:pt x="8" y="10"/>
                    </a:lnTo>
                    <a:lnTo>
                      <a:pt x="8" y="11"/>
                    </a:lnTo>
                    <a:lnTo>
                      <a:pt x="8" y="13"/>
                    </a:lnTo>
                    <a:lnTo>
                      <a:pt x="7" y="13"/>
                    </a:lnTo>
                    <a:lnTo>
                      <a:pt x="2" y="15"/>
                    </a:lnTo>
                    <a:lnTo>
                      <a:pt x="1" y="15"/>
                    </a:lnTo>
                    <a:lnTo>
                      <a:pt x="0" y="13"/>
                    </a:lnTo>
                    <a:lnTo>
                      <a:pt x="0" y="11"/>
                    </a:lnTo>
                    <a:lnTo>
                      <a:pt x="1" y="8"/>
                    </a:lnTo>
                    <a:lnTo>
                      <a:pt x="1" y="7"/>
                    </a:lnTo>
                    <a:lnTo>
                      <a:pt x="0" y="3"/>
                    </a:lnTo>
                    <a:lnTo>
                      <a:pt x="1" y="0"/>
                    </a:lnTo>
                    <a:lnTo>
                      <a:pt x="3" y="0"/>
                    </a:lnTo>
                    <a:lnTo>
                      <a:pt x="4" y="1"/>
                    </a:lnTo>
                    <a:lnTo>
                      <a:pt x="6" y="0"/>
                    </a:lnTo>
                    <a:lnTo>
                      <a:pt x="7"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91" name="Freeform 944"/>
              <p:cNvSpPr>
                <a:spLocks/>
              </p:cNvSpPr>
              <p:nvPr/>
            </p:nvSpPr>
            <p:spPr bwMode="auto">
              <a:xfrm>
                <a:off x="4346523" y="3282898"/>
                <a:ext cx="88381" cy="165704"/>
              </a:xfrm>
              <a:custGeom>
                <a:avLst/>
                <a:gdLst>
                  <a:gd name="T0" fmla="*/ 1512 w 8"/>
                  <a:gd name="T1" fmla="*/ 216 h 15"/>
                  <a:gd name="T2" fmla="*/ 1512 w 8"/>
                  <a:gd name="T3" fmla="*/ 864 h 15"/>
                  <a:gd name="T4" fmla="*/ 1512 w 8"/>
                  <a:gd name="T5" fmla="*/ 1728 h 15"/>
                  <a:gd name="T6" fmla="*/ 1728 w 8"/>
                  <a:gd name="T7" fmla="*/ 1944 h 15"/>
                  <a:gd name="T8" fmla="*/ 1728 w 8"/>
                  <a:gd name="T9" fmla="*/ 2160 h 15"/>
                  <a:gd name="T10" fmla="*/ 1728 w 8"/>
                  <a:gd name="T11" fmla="*/ 2376 h 15"/>
                  <a:gd name="T12" fmla="*/ 1728 w 8"/>
                  <a:gd name="T13" fmla="*/ 2808 h 15"/>
                  <a:gd name="T14" fmla="*/ 1512 w 8"/>
                  <a:gd name="T15" fmla="*/ 2808 h 15"/>
                  <a:gd name="T16" fmla="*/ 432 w 8"/>
                  <a:gd name="T17" fmla="*/ 3240 h 15"/>
                  <a:gd name="T18" fmla="*/ 216 w 8"/>
                  <a:gd name="T19" fmla="*/ 3240 h 15"/>
                  <a:gd name="T20" fmla="*/ 0 w 8"/>
                  <a:gd name="T21" fmla="*/ 2808 h 15"/>
                  <a:gd name="T22" fmla="*/ 0 w 8"/>
                  <a:gd name="T23" fmla="*/ 2376 h 15"/>
                  <a:gd name="T24" fmla="*/ 216 w 8"/>
                  <a:gd name="T25" fmla="*/ 1728 h 15"/>
                  <a:gd name="T26" fmla="*/ 216 w 8"/>
                  <a:gd name="T27" fmla="*/ 1512 h 15"/>
                  <a:gd name="T28" fmla="*/ 0 w 8"/>
                  <a:gd name="T29" fmla="*/ 648 h 15"/>
                  <a:gd name="T30" fmla="*/ 216 w 8"/>
                  <a:gd name="T31" fmla="*/ 0 h 15"/>
                  <a:gd name="T32" fmla="*/ 648 w 8"/>
                  <a:gd name="T33" fmla="*/ 0 h 15"/>
                  <a:gd name="T34" fmla="*/ 864 w 8"/>
                  <a:gd name="T35" fmla="*/ 216 h 15"/>
                  <a:gd name="T36" fmla="*/ 1296 w 8"/>
                  <a:gd name="T37" fmla="*/ 0 h 15"/>
                  <a:gd name="T38" fmla="*/ 1512 w 8"/>
                  <a:gd name="T39" fmla="*/ 216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5"/>
                  <a:gd name="T62" fmla="*/ 8 w 8"/>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5">
                    <a:moveTo>
                      <a:pt x="7" y="1"/>
                    </a:moveTo>
                    <a:lnTo>
                      <a:pt x="7" y="4"/>
                    </a:lnTo>
                    <a:lnTo>
                      <a:pt x="7" y="8"/>
                    </a:lnTo>
                    <a:lnTo>
                      <a:pt x="8" y="9"/>
                    </a:lnTo>
                    <a:lnTo>
                      <a:pt x="8" y="10"/>
                    </a:lnTo>
                    <a:lnTo>
                      <a:pt x="8" y="11"/>
                    </a:lnTo>
                    <a:lnTo>
                      <a:pt x="8" y="13"/>
                    </a:lnTo>
                    <a:lnTo>
                      <a:pt x="7" y="13"/>
                    </a:lnTo>
                    <a:lnTo>
                      <a:pt x="2" y="15"/>
                    </a:lnTo>
                    <a:lnTo>
                      <a:pt x="1" y="15"/>
                    </a:lnTo>
                    <a:lnTo>
                      <a:pt x="0" y="13"/>
                    </a:lnTo>
                    <a:lnTo>
                      <a:pt x="0" y="11"/>
                    </a:lnTo>
                    <a:lnTo>
                      <a:pt x="1" y="8"/>
                    </a:lnTo>
                    <a:lnTo>
                      <a:pt x="1" y="7"/>
                    </a:lnTo>
                    <a:lnTo>
                      <a:pt x="0" y="3"/>
                    </a:lnTo>
                    <a:lnTo>
                      <a:pt x="1" y="0"/>
                    </a:lnTo>
                    <a:lnTo>
                      <a:pt x="3" y="0"/>
                    </a:lnTo>
                    <a:lnTo>
                      <a:pt x="4" y="1"/>
                    </a:lnTo>
                    <a:lnTo>
                      <a:pt x="6" y="0"/>
                    </a:lnTo>
                    <a:lnTo>
                      <a:pt x="7"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92" name="Freeform 945"/>
              <p:cNvSpPr>
                <a:spLocks/>
              </p:cNvSpPr>
              <p:nvPr/>
            </p:nvSpPr>
            <p:spPr bwMode="auto">
              <a:xfrm>
                <a:off x="4202904" y="3293945"/>
                <a:ext cx="154666" cy="165704"/>
              </a:xfrm>
              <a:custGeom>
                <a:avLst/>
                <a:gdLst>
                  <a:gd name="T0" fmla="*/ 3024 w 14"/>
                  <a:gd name="T1" fmla="*/ 3024 h 15"/>
                  <a:gd name="T2" fmla="*/ 2808 w 14"/>
                  <a:gd name="T3" fmla="*/ 2592 h 15"/>
                  <a:gd name="T4" fmla="*/ 2808 w 14"/>
                  <a:gd name="T5" fmla="*/ 2160 h 15"/>
                  <a:gd name="T6" fmla="*/ 3024 w 14"/>
                  <a:gd name="T7" fmla="*/ 1512 h 15"/>
                  <a:gd name="T8" fmla="*/ 3024 w 14"/>
                  <a:gd name="T9" fmla="*/ 1296 h 15"/>
                  <a:gd name="T10" fmla="*/ 2808 w 14"/>
                  <a:gd name="T11" fmla="*/ 432 h 15"/>
                  <a:gd name="T12" fmla="*/ 2376 w 14"/>
                  <a:gd name="T13" fmla="*/ 432 h 15"/>
                  <a:gd name="T14" fmla="*/ 1944 w 14"/>
                  <a:gd name="T15" fmla="*/ 648 h 15"/>
                  <a:gd name="T16" fmla="*/ 1512 w 14"/>
                  <a:gd name="T17" fmla="*/ 432 h 15"/>
                  <a:gd name="T18" fmla="*/ 1296 w 14"/>
                  <a:gd name="T19" fmla="*/ 432 h 15"/>
                  <a:gd name="T20" fmla="*/ 1080 w 14"/>
                  <a:gd name="T21" fmla="*/ 0 h 15"/>
                  <a:gd name="T22" fmla="*/ 648 w 14"/>
                  <a:gd name="T23" fmla="*/ 432 h 15"/>
                  <a:gd name="T24" fmla="*/ 216 w 14"/>
                  <a:gd name="T25" fmla="*/ 432 h 15"/>
                  <a:gd name="T26" fmla="*/ 432 w 14"/>
                  <a:gd name="T27" fmla="*/ 1080 h 15"/>
                  <a:gd name="T28" fmla="*/ 216 w 14"/>
                  <a:gd name="T29" fmla="*/ 1728 h 15"/>
                  <a:gd name="T30" fmla="*/ 0 w 14"/>
                  <a:gd name="T31" fmla="*/ 1728 h 15"/>
                  <a:gd name="T32" fmla="*/ 0 w 14"/>
                  <a:gd name="T33" fmla="*/ 2376 h 15"/>
                  <a:gd name="T34" fmla="*/ 432 w 14"/>
                  <a:gd name="T35" fmla="*/ 2592 h 15"/>
                  <a:gd name="T36" fmla="*/ 648 w 14"/>
                  <a:gd name="T37" fmla="*/ 2808 h 15"/>
                  <a:gd name="T38" fmla="*/ 432 w 14"/>
                  <a:gd name="T39" fmla="*/ 3240 h 15"/>
                  <a:gd name="T40" fmla="*/ 1080 w 14"/>
                  <a:gd name="T41" fmla="*/ 3240 h 15"/>
                  <a:gd name="T42" fmla="*/ 1728 w 14"/>
                  <a:gd name="T43" fmla="*/ 3024 h 15"/>
                  <a:gd name="T44" fmla="*/ 2160 w 14"/>
                  <a:gd name="T45" fmla="*/ 3024 h 15"/>
                  <a:gd name="T46" fmla="*/ 3024 w 14"/>
                  <a:gd name="T47" fmla="*/ 3024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5"/>
                  <a:gd name="T74" fmla="*/ 14 w 14"/>
                  <a:gd name="T75" fmla="*/ 15 h 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5">
                    <a:moveTo>
                      <a:pt x="14" y="14"/>
                    </a:moveTo>
                    <a:lnTo>
                      <a:pt x="13" y="12"/>
                    </a:lnTo>
                    <a:lnTo>
                      <a:pt x="13" y="10"/>
                    </a:lnTo>
                    <a:lnTo>
                      <a:pt x="14" y="7"/>
                    </a:lnTo>
                    <a:lnTo>
                      <a:pt x="14" y="6"/>
                    </a:lnTo>
                    <a:lnTo>
                      <a:pt x="13" y="2"/>
                    </a:lnTo>
                    <a:lnTo>
                      <a:pt x="11" y="2"/>
                    </a:lnTo>
                    <a:lnTo>
                      <a:pt x="9" y="3"/>
                    </a:lnTo>
                    <a:lnTo>
                      <a:pt x="7" y="2"/>
                    </a:lnTo>
                    <a:lnTo>
                      <a:pt x="6" y="2"/>
                    </a:lnTo>
                    <a:lnTo>
                      <a:pt x="5" y="0"/>
                    </a:lnTo>
                    <a:lnTo>
                      <a:pt x="3" y="2"/>
                    </a:lnTo>
                    <a:lnTo>
                      <a:pt x="1" y="2"/>
                    </a:lnTo>
                    <a:lnTo>
                      <a:pt x="2" y="5"/>
                    </a:lnTo>
                    <a:lnTo>
                      <a:pt x="1" y="8"/>
                    </a:lnTo>
                    <a:lnTo>
                      <a:pt x="0" y="8"/>
                    </a:lnTo>
                    <a:lnTo>
                      <a:pt x="0" y="11"/>
                    </a:lnTo>
                    <a:lnTo>
                      <a:pt x="2" y="12"/>
                    </a:lnTo>
                    <a:lnTo>
                      <a:pt x="3" y="13"/>
                    </a:lnTo>
                    <a:lnTo>
                      <a:pt x="2" y="15"/>
                    </a:lnTo>
                    <a:lnTo>
                      <a:pt x="5" y="15"/>
                    </a:lnTo>
                    <a:lnTo>
                      <a:pt x="8" y="14"/>
                    </a:lnTo>
                    <a:lnTo>
                      <a:pt x="10" y="14"/>
                    </a:lnTo>
                    <a:lnTo>
                      <a:pt x="14" y="1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93" name="Freeform 946"/>
              <p:cNvSpPr>
                <a:spLocks/>
              </p:cNvSpPr>
              <p:nvPr/>
            </p:nvSpPr>
            <p:spPr bwMode="auto">
              <a:xfrm>
                <a:off x="4202904" y="3293945"/>
                <a:ext cx="154666" cy="165704"/>
              </a:xfrm>
              <a:custGeom>
                <a:avLst/>
                <a:gdLst>
                  <a:gd name="T0" fmla="*/ 3024 w 14"/>
                  <a:gd name="T1" fmla="*/ 3024 h 15"/>
                  <a:gd name="T2" fmla="*/ 2808 w 14"/>
                  <a:gd name="T3" fmla="*/ 2592 h 15"/>
                  <a:gd name="T4" fmla="*/ 2808 w 14"/>
                  <a:gd name="T5" fmla="*/ 2160 h 15"/>
                  <a:gd name="T6" fmla="*/ 3024 w 14"/>
                  <a:gd name="T7" fmla="*/ 1512 h 15"/>
                  <a:gd name="T8" fmla="*/ 3024 w 14"/>
                  <a:gd name="T9" fmla="*/ 1296 h 15"/>
                  <a:gd name="T10" fmla="*/ 2808 w 14"/>
                  <a:gd name="T11" fmla="*/ 432 h 15"/>
                  <a:gd name="T12" fmla="*/ 2376 w 14"/>
                  <a:gd name="T13" fmla="*/ 432 h 15"/>
                  <a:gd name="T14" fmla="*/ 1944 w 14"/>
                  <a:gd name="T15" fmla="*/ 648 h 15"/>
                  <a:gd name="T16" fmla="*/ 1512 w 14"/>
                  <a:gd name="T17" fmla="*/ 432 h 15"/>
                  <a:gd name="T18" fmla="*/ 1296 w 14"/>
                  <a:gd name="T19" fmla="*/ 432 h 15"/>
                  <a:gd name="T20" fmla="*/ 1080 w 14"/>
                  <a:gd name="T21" fmla="*/ 0 h 15"/>
                  <a:gd name="T22" fmla="*/ 648 w 14"/>
                  <a:gd name="T23" fmla="*/ 432 h 15"/>
                  <a:gd name="T24" fmla="*/ 216 w 14"/>
                  <a:gd name="T25" fmla="*/ 432 h 15"/>
                  <a:gd name="T26" fmla="*/ 432 w 14"/>
                  <a:gd name="T27" fmla="*/ 1080 h 15"/>
                  <a:gd name="T28" fmla="*/ 216 w 14"/>
                  <a:gd name="T29" fmla="*/ 1728 h 15"/>
                  <a:gd name="T30" fmla="*/ 0 w 14"/>
                  <a:gd name="T31" fmla="*/ 1728 h 15"/>
                  <a:gd name="T32" fmla="*/ 0 w 14"/>
                  <a:gd name="T33" fmla="*/ 2376 h 15"/>
                  <a:gd name="T34" fmla="*/ 432 w 14"/>
                  <a:gd name="T35" fmla="*/ 2592 h 15"/>
                  <a:gd name="T36" fmla="*/ 648 w 14"/>
                  <a:gd name="T37" fmla="*/ 2808 h 15"/>
                  <a:gd name="T38" fmla="*/ 432 w 14"/>
                  <a:gd name="T39" fmla="*/ 3240 h 15"/>
                  <a:gd name="T40" fmla="*/ 1080 w 14"/>
                  <a:gd name="T41" fmla="*/ 3240 h 15"/>
                  <a:gd name="T42" fmla="*/ 1728 w 14"/>
                  <a:gd name="T43" fmla="*/ 3024 h 15"/>
                  <a:gd name="T44" fmla="*/ 2160 w 14"/>
                  <a:gd name="T45" fmla="*/ 3024 h 15"/>
                  <a:gd name="T46" fmla="*/ 3024 w 14"/>
                  <a:gd name="T47" fmla="*/ 3024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5"/>
                  <a:gd name="T74" fmla="*/ 14 w 14"/>
                  <a:gd name="T75" fmla="*/ 15 h 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5">
                    <a:moveTo>
                      <a:pt x="14" y="14"/>
                    </a:moveTo>
                    <a:lnTo>
                      <a:pt x="13" y="12"/>
                    </a:lnTo>
                    <a:lnTo>
                      <a:pt x="13" y="10"/>
                    </a:lnTo>
                    <a:lnTo>
                      <a:pt x="14" y="7"/>
                    </a:lnTo>
                    <a:lnTo>
                      <a:pt x="14" y="6"/>
                    </a:lnTo>
                    <a:lnTo>
                      <a:pt x="13" y="2"/>
                    </a:lnTo>
                    <a:lnTo>
                      <a:pt x="11" y="2"/>
                    </a:lnTo>
                    <a:lnTo>
                      <a:pt x="9" y="3"/>
                    </a:lnTo>
                    <a:lnTo>
                      <a:pt x="7" y="2"/>
                    </a:lnTo>
                    <a:lnTo>
                      <a:pt x="6" y="2"/>
                    </a:lnTo>
                    <a:lnTo>
                      <a:pt x="5" y="0"/>
                    </a:lnTo>
                    <a:lnTo>
                      <a:pt x="3" y="2"/>
                    </a:lnTo>
                    <a:lnTo>
                      <a:pt x="1" y="2"/>
                    </a:lnTo>
                    <a:lnTo>
                      <a:pt x="2" y="5"/>
                    </a:lnTo>
                    <a:lnTo>
                      <a:pt x="1" y="8"/>
                    </a:lnTo>
                    <a:lnTo>
                      <a:pt x="0" y="8"/>
                    </a:lnTo>
                    <a:lnTo>
                      <a:pt x="0" y="11"/>
                    </a:lnTo>
                    <a:lnTo>
                      <a:pt x="2" y="12"/>
                    </a:lnTo>
                    <a:lnTo>
                      <a:pt x="3" y="13"/>
                    </a:lnTo>
                    <a:lnTo>
                      <a:pt x="2" y="15"/>
                    </a:lnTo>
                    <a:lnTo>
                      <a:pt x="5" y="15"/>
                    </a:lnTo>
                    <a:lnTo>
                      <a:pt x="8" y="14"/>
                    </a:lnTo>
                    <a:lnTo>
                      <a:pt x="10" y="14"/>
                    </a:lnTo>
                    <a:lnTo>
                      <a:pt x="14" y="1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94" name="Freeform 947"/>
              <p:cNvSpPr>
                <a:spLocks/>
              </p:cNvSpPr>
              <p:nvPr/>
            </p:nvSpPr>
            <p:spPr bwMode="auto">
              <a:xfrm>
                <a:off x="4633761" y="3238711"/>
                <a:ext cx="187809" cy="287219"/>
              </a:xfrm>
              <a:custGeom>
                <a:avLst/>
                <a:gdLst>
                  <a:gd name="T0" fmla="*/ 0 w 17"/>
                  <a:gd name="T1" fmla="*/ 4320 h 26"/>
                  <a:gd name="T2" fmla="*/ 432 w 17"/>
                  <a:gd name="T3" fmla="*/ 4752 h 26"/>
                  <a:gd name="T4" fmla="*/ 648 w 17"/>
                  <a:gd name="T5" fmla="*/ 4968 h 26"/>
                  <a:gd name="T6" fmla="*/ 648 w 17"/>
                  <a:gd name="T7" fmla="*/ 5400 h 26"/>
                  <a:gd name="T8" fmla="*/ 1512 w 17"/>
                  <a:gd name="T9" fmla="*/ 5400 h 26"/>
                  <a:gd name="T10" fmla="*/ 2160 w 17"/>
                  <a:gd name="T11" fmla="*/ 5400 h 26"/>
                  <a:gd name="T12" fmla="*/ 3024 w 17"/>
                  <a:gd name="T13" fmla="*/ 5400 h 26"/>
                  <a:gd name="T14" fmla="*/ 3240 w 17"/>
                  <a:gd name="T15" fmla="*/ 5616 h 26"/>
                  <a:gd name="T16" fmla="*/ 3672 w 17"/>
                  <a:gd name="T17" fmla="*/ 5184 h 26"/>
                  <a:gd name="T18" fmla="*/ 3024 w 17"/>
                  <a:gd name="T19" fmla="*/ 4104 h 26"/>
                  <a:gd name="T20" fmla="*/ 3024 w 17"/>
                  <a:gd name="T21" fmla="*/ 3672 h 26"/>
                  <a:gd name="T22" fmla="*/ 3672 w 17"/>
                  <a:gd name="T23" fmla="*/ 2808 h 26"/>
                  <a:gd name="T24" fmla="*/ 3240 w 17"/>
                  <a:gd name="T25" fmla="*/ 2160 h 26"/>
                  <a:gd name="T26" fmla="*/ 2808 w 17"/>
                  <a:gd name="T27" fmla="*/ 1944 h 26"/>
                  <a:gd name="T28" fmla="*/ 2808 w 17"/>
                  <a:gd name="T29" fmla="*/ 1512 h 26"/>
                  <a:gd name="T30" fmla="*/ 3456 w 17"/>
                  <a:gd name="T31" fmla="*/ 1512 h 26"/>
                  <a:gd name="T32" fmla="*/ 3456 w 17"/>
                  <a:gd name="T33" fmla="*/ 432 h 26"/>
                  <a:gd name="T34" fmla="*/ 3024 w 17"/>
                  <a:gd name="T35" fmla="*/ 0 h 26"/>
                  <a:gd name="T36" fmla="*/ 2808 w 17"/>
                  <a:gd name="T37" fmla="*/ 0 h 26"/>
                  <a:gd name="T38" fmla="*/ 2808 w 17"/>
                  <a:gd name="T39" fmla="*/ 216 h 26"/>
                  <a:gd name="T40" fmla="*/ 3024 w 17"/>
                  <a:gd name="T41" fmla="*/ 864 h 26"/>
                  <a:gd name="T42" fmla="*/ 2592 w 17"/>
                  <a:gd name="T43" fmla="*/ 1080 h 26"/>
                  <a:gd name="T44" fmla="*/ 2376 w 17"/>
                  <a:gd name="T45" fmla="*/ 1728 h 26"/>
                  <a:gd name="T46" fmla="*/ 1944 w 17"/>
                  <a:gd name="T47" fmla="*/ 2160 h 26"/>
                  <a:gd name="T48" fmla="*/ 1728 w 17"/>
                  <a:gd name="T49" fmla="*/ 3024 h 26"/>
                  <a:gd name="T50" fmla="*/ 1512 w 17"/>
                  <a:gd name="T51" fmla="*/ 3240 h 26"/>
                  <a:gd name="T52" fmla="*/ 1296 w 17"/>
                  <a:gd name="T53" fmla="*/ 3024 h 26"/>
                  <a:gd name="T54" fmla="*/ 864 w 17"/>
                  <a:gd name="T55" fmla="*/ 3024 h 26"/>
                  <a:gd name="T56" fmla="*/ 216 w 17"/>
                  <a:gd name="T57" fmla="*/ 3672 h 26"/>
                  <a:gd name="T58" fmla="*/ 0 w 17"/>
                  <a:gd name="T59" fmla="*/ 4320 h 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
                  <a:gd name="T91" fmla="*/ 0 h 26"/>
                  <a:gd name="T92" fmla="*/ 17 w 17"/>
                  <a:gd name="T93" fmla="*/ 26 h 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 h="26">
                    <a:moveTo>
                      <a:pt x="0" y="20"/>
                    </a:moveTo>
                    <a:lnTo>
                      <a:pt x="2" y="22"/>
                    </a:lnTo>
                    <a:lnTo>
                      <a:pt x="3" y="23"/>
                    </a:lnTo>
                    <a:lnTo>
                      <a:pt x="3" y="25"/>
                    </a:lnTo>
                    <a:lnTo>
                      <a:pt x="7" y="25"/>
                    </a:lnTo>
                    <a:lnTo>
                      <a:pt x="10" y="25"/>
                    </a:lnTo>
                    <a:lnTo>
                      <a:pt x="14" y="25"/>
                    </a:lnTo>
                    <a:lnTo>
                      <a:pt x="15" y="26"/>
                    </a:lnTo>
                    <a:lnTo>
                      <a:pt x="17" y="24"/>
                    </a:lnTo>
                    <a:lnTo>
                      <a:pt x="14" y="19"/>
                    </a:lnTo>
                    <a:lnTo>
                      <a:pt x="14" y="17"/>
                    </a:lnTo>
                    <a:lnTo>
                      <a:pt x="17" y="13"/>
                    </a:lnTo>
                    <a:lnTo>
                      <a:pt x="15" y="10"/>
                    </a:lnTo>
                    <a:lnTo>
                      <a:pt x="13" y="9"/>
                    </a:lnTo>
                    <a:lnTo>
                      <a:pt x="13" y="7"/>
                    </a:lnTo>
                    <a:lnTo>
                      <a:pt x="16" y="7"/>
                    </a:lnTo>
                    <a:lnTo>
                      <a:pt x="16" y="2"/>
                    </a:lnTo>
                    <a:lnTo>
                      <a:pt x="14" y="0"/>
                    </a:lnTo>
                    <a:lnTo>
                      <a:pt x="13" y="0"/>
                    </a:lnTo>
                    <a:lnTo>
                      <a:pt x="13" y="1"/>
                    </a:lnTo>
                    <a:lnTo>
                      <a:pt x="14" y="4"/>
                    </a:lnTo>
                    <a:lnTo>
                      <a:pt x="12" y="5"/>
                    </a:lnTo>
                    <a:lnTo>
                      <a:pt x="11" y="8"/>
                    </a:lnTo>
                    <a:lnTo>
                      <a:pt x="9" y="10"/>
                    </a:lnTo>
                    <a:lnTo>
                      <a:pt x="8" y="14"/>
                    </a:lnTo>
                    <a:lnTo>
                      <a:pt x="7" y="15"/>
                    </a:lnTo>
                    <a:lnTo>
                      <a:pt x="6" y="14"/>
                    </a:lnTo>
                    <a:lnTo>
                      <a:pt x="4" y="14"/>
                    </a:lnTo>
                    <a:lnTo>
                      <a:pt x="1" y="17"/>
                    </a:lnTo>
                    <a:lnTo>
                      <a:pt x="0" y="2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95" name="Freeform 948"/>
              <p:cNvSpPr>
                <a:spLocks/>
              </p:cNvSpPr>
              <p:nvPr/>
            </p:nvSpPr>
            <p:spPr bwMode="auto">
              <a:xfrm>
                <a:off x="4633761" y="3238711"/>
                <a:ext cx="187809" cy="287219"/>
              </a:xfrm>
              <a:custGeom>
                <a:avLst/>
                <a:gdLst>
                  <a:gd name="T0" fmla="*/ 0 w 17"/>
                  <a:gd name="T1" fmla="*/ 4320 h 26"/>
                  <a:gd name="T2" fmla="*/ 432 w 17"/>
                  <a:gd name="T3" fmla="*/ 4752 h 26"/>
                  <a:gd name="T4" fmla="*/ 648 w 17"/>
                  <a:gd name="T5" fmla="*/ 4968 h 26"/>
                  <a:gd name="T6" fmla="*/ 648 w 17"/>
                  <a:gd name="T7" fmla="*/ 5400 h 26"/>
                  <a:gd name="T8" fmla="*/ 1512 w 17"/>
                  <a:gd name="T9" fmla="*/ 5400 h 26"/>
                  <a:gd name="T10" fmla="*/ 2160 w 17"/>
                  <a:gd name="T11" fmla="*/ 5400 h 26"/>
                  <a:gd name="T12" fmla="*/ 3024 w 17"/>
                  <a:gd name="T13" fmla="*/ 5400 h 26"/>
                  <a:gd name="T14" fmla="*/ 3240 w 17"/>
                  <a:gd name="T15" fmla="*/ 5616 h 26"/>
                  <a:gd name="T16" fmla="*/ 3672 w 17"/>
                  <a:gd name="T17" fmla="*/ 5184 h 26"/>
                  <a:gd name="T18" fmla="*/ 3024 w 17"/>
                  <a:gd name="T19" fmla="*/ 4104 h 26"/>
                  <a:gd name="T20" fmla="*/ 3024 w 17"/>
                  <a:gd name="T21" fmla="*/ 3672 h 26"/>
                  <a:gd name="T22" fmla="*/ 3672 w 17"/>
                  <a:gd name="T23" fmla="*/ 2808 h 26"/>
                  <a:gd name="T24" fmla="*/ 3240 w 17"/>
                  <a:gd name="T25" fmla="*/ 2160 h 26"/>
                  <a:gd name="T26" fmla="*/ 2808 w 17"/>
                  <a:gd name="T27" fmla="*/ 1944 h 26"/>
                  <a:gd name="T28" fmla="*/ 2808 w 17"/>
                  <a:gd name="T29" fmla="*/ 1512 h 26"/>
                  <a:gd name="T30" fmla="*/ 3456 w 17"/>
                  <a:gd name="T31" fmla="*/ 1512 h 26"/>
                  <a:gd name="T32" fmla="*/ 3456 w 17"/>
                  <a:gd name="T33" fmla="*/ 432 h 26"/>
                  <a:gd name="T34" fmla="*/ 3024 w 17"/>
                  <a:gd name="T35" fmla="*/ 0 h 26"/>
                  <a:gd name="T36" fmla="*/ 2808 w 17"/>
                  <a:gd name="T37" fmla="*/ 0 h 26"/>
                  <a:gd name="T38" fmla="*/ 2808 w 17"/>
                  <a:gd name="T39" fmla="*/ 216 h 26"/>
                  <a:gd name="T40" fmla="*/ 3024 w 17"/>
                  <a:gd name="T41" fmla="*/ 864 h 26"/>
                  <a:gd name="T42" fmla="*/ 2592 w 17"/>
                  <a:gd name="T43" fmla="*/ 1080 h 26"/>
                  <a:gd name="T44" fmla="*/ 2376 w 17"/>
                  <a:gd name="T45" fmla="*/ 1728 h 26"/>
                  <a:gd name="T46" fmla="*/ 1944 w 17"/>
                  <a:gd name="T47" fmla="*/ 2160 h 26"/>
                  <a:gd name="T48" fmla="*/ 1728 w 17"/>
                  <a:gd name="T49" fmla="*/ 3024 h 26"/>
                  <a:gd name="T50" fmla="*/ 1512 w 17"/>
                  <a:gd name="T51" fmla="*/ 3240 h 26"/>
                  <a:gd name="T52" fmla="*/ 1296 w 17"/>
                  <a:gd name="T53" fmla="*/ 3024 h 26"/>
                  <a:gd name="T54" fmla="*/ 864 w 17"/>
                  <a:gd name="T55" fmla="*/ 3024 h 26"/>
                  <a:gd name="T56" fmla="*/ 216 w 17"/>
                  <a:gd name="T57" fmla="*/ 3672 h 26"/>
                  <a:gd name="T58" fmla="*/ 0 w 17"/>
                  <a:gd name="T59" fmla="*/ 4320 h 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
                  <a:gd name="T91" fmla="*/ 0 h 26"/>
                  <a:gd name="T92" fmla="*/ 17 w 17"/>
                  <a:gd name="T93" fmla="*/ 26 h 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 h="26">
                    <a:moveTo>
                      <a:pt x="0" y="20"/>
                    </a:moveTo>
                    <a:lnTo>
                      <a:pt x="2" y="22"/>
                    </a:lnTo>
                    <a:lnTo>
                      <a:pt x="3" y="23"/>
                    </a:lnTo>
                    <a:lnTo>
                      <a:pt x="3" y="25"/>
                    </a:lnTo>
                    <a:lnTo>
                      <a:pt x="7" y="25"/>
                    </a:lnTo>
                    <a:lnTo>
                      <a:pt x="10" y="25"/>
                    </a:lnTo>
                    <a:lnTo>
                      <a:pt x="14" y="25"/>
                    </a:lnTo>
                    <a:lnTo>
                      <a:pt x="15" y="26"/>
                    </a:lnTo>
                    <a:lnTo>
                      <a:pt x="17" y="24"/>
                    </a:lnTo>
                    <a:lnTo>
                      <a:pt x="14" y="19"/>
                    </a:lnTo>
                    <a:lnTo>
                      <a:pt x="14" y="17"/>
                    </a:lnTo>
                    <a:lnTo>
                      <a:pt x="17" y="13"/>
                    </a:lnTo>
                    <a:lnTo>
                      <a:pt x="15" y="10"/>
                    </a:lnTo>
                    <a:lnTo>
                      <a:pt x="13" y="9"/>
                    </a:lnTo>
                    <a:lnTo>
                      <a:pt x="13" y="7"/>
                    </a:lnTo>
                    <a:lnTo>
                      <a:pt x="16" y="7"/>
                    </a:lnTo>
                    <a:lnTo>
                      <a:pt x="16" y="2"/>
                    </a:lnTo>
                    <a:lnTo>
                      <a:pt x="14" y="0"/>
                    </a:lnTo>
                    <a:lnTo>
                      <a:pt x="13" y="0"/>
                    </a:lnTo>
                    <a:lnTo>
                      <a:pt x="13" y="1"/>
                    </a:lnTo>
                    <a:lnTo>
                      <a:pt x="14" y="4"/>
                    </a:lnTo>
                    <a:lnTo>
                      <a:pt x="12" y="5"/>
                    </a:lnTo>
                    <a:lnTo>
                      <a:pt x="11" y="8"/>
                    </a:lnTo>
                    <a:lnTo>
                      <a:pt x="9" y="10"/>
                    </a:lnTo>
                    <a:lnTo>
                      <a:pt x="8" y="14"/>
                    </a:lnTo>
                    <a:lnTo>
                      <a:pt x="7" y="15"/>
                    </a:lnTo>
                    <a:lnTo>
                      <a:pt x="6" y="14"/>
                    </a:lnTo>
                    <a:lnTo>
                      <a:pt x="4" y="14"/>
                    </a:lnTo>
                    <a:lnTo>
                      <a:pt x="1" y="17"/>
                    </a:lnTo>
                    <a:lnTo>
                      <a:pt x="0" y="2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96" name="Freeform 949"/>
              <p:cNvSpPr>
                <a:spLocks/>
              </p:cNvSpPr>
              <p:nvPr/>
            </p:nvSpPr>
            <p:spPr bwMode="auto">
              <a:xfrm>
                <a:off x="4788427" y="3271851"/>
                <a:ext cx="331428" cy="231985"/>
              </a:xfrm>
              <a:custGeom>
                <a:avLst/>
                <a:gdLst>
                  <a:gd name="T0" fmla="*/ 648 w 30"/>
                  <a:gd name="T1" fmla="*/ 4536 h 21"/>
                  <a:gd name="T2" fmla="*/ 0 w 30"/>
                  <a:gd name="T3" fmla="*/ 3456 h 21"/>
                  <a:gd name="T4" fmla="*/ 0 w 30"/>
                  <a:gd name="T5" fmla="*/ 3024 h 21"/>
                  <a:gd name="T6" fmla="*/ 648 w 30"/>
                  <a:gd name="T7" fmla="*/ 2160 h 21"/>
                  <a:gd name="T8" fmla="*/ 2160 w 30"/>
                  <a:gd name="T9" fmla="*/ 1944 h 21"/>
                  <a:gd name="T10" fmla="*/ 2376 w 30"/>
                  <a:gd name="T11" fmla="*/ 1296 h 21"/>
                  <a:gd name="T12" fmla="*/ 3024 w 30"/>
                  <a:gd name="T13" fmla="*/ 1296 h 21"/>
                  <a:gd name="T14" fmla="*/ 3672 w 30"/>
                  <a:gd name="T15" fmla="*/ 648 h 21"/>
                  <a:gd name="T16" fmla="*/ 3888 w 30"/>
                  <a:gd name="T17" fmla="*/ 216 h 21"/>
                  <a:gd name="T18" fmla="*/ 4104 w 30"/>
                  <a:gd name="T19" fmla="*/ 0 h 21"/>
                  <a:gd name="T20" fmla="*/ 4536 w 30"/>
                  <a:gd name="T21" fmla="*/ 216 h 21"/>
                  <a:gd name="T22" fmla="*/ 4536 w 30"/>
                  <a:gd name="T23" fmla="*/ 432 h 21"/>
                  <a:gd name="T24" fmla="*/ 4320 w 30"/>
                  <a:gd name="T25" fmla="*/ 432 h 21"/>
                  <a:gd name="T26" fmla="*/ 4752 w 30"/>
                  <a:gd name="T27" fmla="*/ 864 h 21"/>
                  <a:gd name="T28" fmla="*/ 4752 w 30"/>
                  <a:gd name="T29" fmla="*/ 1512 h 21"/>
                  <a:gd name="T30" fmla="*/ 4968 w 30"/>
                  <a:gd name="T31" fmla="*/ 1728 h 21"/>
                  <a:gd name="T32" fmla="*/ 5184 w 30"/>
                  <a:gd name="T33" fmla="*/ 1944 h 21"/>
                  <a:gd name="T34" fmla="*/ 5400 w 30"/>
                  <a:gd name="T35" fmla="*/ 1944 h 21"/>
                  <a:gd name="T36" fmla="*/ 5832 w 30"/>
                  <a:gd name="T37" fmla="*/ 2376 h 21"/>
                  <a:gd name="T38" fmla="*/ 5832 w 30"/>
                  <a:gd name="T39" fmla="*/ 2808 h 21"/>
                  <a:gd name="T40" fmla="*/ 6264 w 30"/>
                  <a:gd name="T41" fmla="*/ 3024 h 21"/>
                  <a:gd name="T42" fmla="*/ 6480 w 30"/>
                  <a:gd name="T43" fmla="*/ 3240 h 21"/>
                  <a:gd name="T44" fmla="*/ 5616 w 30"/>
                  <a:gd name="T45" fmla="*/ 3240 h 21"/>
                  <a:gd name="T46" fmla="*/ 4320 w 30"/>
                  <a:gd name="T47" fmla="*/ 3672 h 21"/>
                  <a:gd name="T48" fmla="*/ 3888 w 30"/>
                  <a:gd name="T49" fmla="*/ 3888 h 21"/>
                  <a:gd name="T50" fmla="*/ 3240 w 30"/>
                  <a:gd name="T51" fmla="*/ 3672 h 21"/>
                  <a:gd name="T52" fmla="*/ 2808 w 30"/>
                  <a:gd name="T53" fmla="*/ 3456 h 21"/>
                  <a:gd name="T54" fmla="*/ 1944 w 30"/>
                  <a:gd name="T55" fmla="*/ 3456 h 21"/>
                  <a:gd name="T56" fmla="*/ 1944 w 30"/>
                  <a:gd name="T57" fmla="*/ 4104 h 21"/>
                  <a:gd name="T58" fmla="*/ 1728 w 30"/>
                  <a:gd name="T59" fmla="*/ 4104 h 21"/>
                  <a:gd name="T60" fmla="*/ 1080 w 30"/>
                  <a:gd name="T61" fmla="*/ 4104 h 21"/>
                  <a:gd name="T62" fmla="*/ 864 w 30"/>
                  <a:gd name="T63" fmla="*/ 4104 h 21"/>
                  <a:gd name="T64" fmla="*/ 648 w 30"/>
                  <a:gd name="T65" fmla="*/ 4536 h 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1"/>
                  <a:gd name="T101" fmla="*/ 30 w 30"/>
                  <a:gd name="T102" fmla="*/ 21 h 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1">
                    <a:moveTo>
                      <a:pt x="3" y="21"/>
                    </a:moveTo>
                    <a:lnTo>
                      <a:pt x="0" y="16"/>
                    </a:lnTo>
                    <a:lnTo>
                      <a:pt x="0" y="14"/>
                    </a:lnTo>
                    <a:lnTo>
                      <a:pt x="3" y="10"/>
                    </a:lnTo>
                    <a:lnTo>
                      <a:pt x="10" y="9"/>
                    </a:lnTo>
                    <a:lnTo>
                      <a:pt x="11" y="6"/>
                    </a:lnTo>
                    <a:lnTo>
                      <a:pt x="14" y="6"/>
                    </a:lnTo>
                    <a:lnTo>
                      <a:pt x="17" y="3"/>
                    </a:lnTo>
                    <a:lnTo>
                      <a:pt x="18" y="1"/>
                    </a:lnTo>
                    <a:lnTo>
                      <a:pt x="19" y="0"/>
                    </a:lnTo>
                    <a:lnTo>
                      <a:pt x="21" y="1"/>
                    </a:lnTo>
                    <a:lnTo>
                      <a:pt x="21" y="2"/>
                    </a:lnTo>
                    <a:lnTo>
                      <a:pt x="20" y="2"/>
                    </a:lnTo>
                    <a:lnTo>
                      <a:pt x="22" y="4"/>
                    </a:lnTo>
                    <a:lnTo>
                      <a:pt x="22" y="7"/>
                    </a:lnTo>
                    <a:lnTo>
                      <a:pt x="23" y="8"/>
                    </a:lnTo>
                    <a:lnTo>
                      <a:pt x="24" y="9"/>
                    </a:lnTo>
                    <a:lnTo>
                      <a:pt x="25" y="9"/>
                    </a:lnTo>
                    <a:lnTo>
                      <a:pt x="27" y="11"/>
                    </a:lnTo>
                    <a:lnTo>
                      <a:pt x="27" y="13"/>
                    </a:lnTo>
                    <a:lnTo>
                      <a:pt x="29" y="14"/>
                    </a:lnTo>
                    <a:lnTo>
                      <a:pt x="30" y="15"/>
                    </a:lnTo>
                    <a:lnTo>
                      <a:pt x="26" y="15"/>
                    </a:lnTo>
                    <a:lnTo>
                      <a:pt x="20" y="17"/>
                    </a:lnTo>
                    <a:lnTo>
                      <a:pt x="18" y="18"/>
                    </a:lnTo>
                    <a:lnTo>
                      <a:pt x="15" y="17"/>
                    </a:lnTo>
                    <a:lnTo>
                      <a:pt x="13" y="16"/>
                    </a:lnTo>
                    <a:lnTo>
                      <a:pt x="9" y="16"/>
                    </a:lnTo>
                    <a:lnTo>
                      <a:pt x="9" y="19"/>
                    </a:lnTo>
                    <a:lnTo>
                      <a:pt x="8" y="19"/>
                    </a:lnTo>
                    <a:lnTo>
                      <a:pt x="5" y="19"/>
                    </a:lnTo>
                    <a:lnTo>
                      <a:pt x="4" y="19"/>
                    </a:lnTo>
                    <a:lnTo>
                      <a:pt x="3" y="2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97" name="Freeform 950"/>
              <p:cNvSpPr>
                <a:spLocks/>
              </p:cNvSpPr>
              <p:nvPr/>
            </p:nvSpPr>
            <p:spPr bwMode="auto">
              <a:xfrm>
                <a:off x="4788427" y="3271851"/>
                <a:ext cx="331428" cy="231985"/>
              </a:xfrm>
              <a:custGeom>
                <a:avLst/>
                <a:gdLst>
                  <a:gd name="T0" fmla="*/ 648 w 30"/>
                  <a:gd name="T1" fmla="*/ 4536 h 21"/>
                  <a:gd name="T2" fmla="*/ 0 w 30"/>
                  <a:gd name="T3" fmla="*/ 3456 h 21"/>
                  <a:gd name="T4" fmla="*/ 0 w 30"/>
                  <a:gd name="T5" fmla="*/ 3024 h 21"/>
                  <a:gd name="T6" fmla="*/ 648 w 30"/>
                  <a:gd name="T7" fmla="*/ 2160 h 21"/>
                  <a:gd name="T8" fmla="*/ 2160 w 30"/>
                  <a:gd name="T9" fmla="*/ 1944 h 21"/>
                  <a:gd name="T10" fmla="*/ 2376 w 30"/>
                  <a:gd name="T11" fmla="*/ 1296 h 21"/>
                  <a:gd name="T12" fmla="*/ 3024 w 30"/>
                  <a:gd name="T13" fmla="*/ 1296 h 21"/>
                  <a:gd name="T14" fmla="*/ 3672 w 30"/>
                  <a:gd name="T15" fmla="*/ 648 h 21"/>
                  <a:gd name="T16" fmla="*/ 3888 w 30"/>
                  <a:gd name="T17" fmla="*/ 216 h 21"/>
                  <a:gd name="T18" fmla="*/ 4104 w 30"/>
                  <a:gd name="T19" fmla="*/ 0 h 21"/>
                  <a:gd name="T20" fmla="*/ 4536 w 30"/>
                  <a:gd name="T21" fmla="*/ 216 h 21"/>
                  <a:gd name="T22" fmla="*/ 4536 w 30"/>
                  <a:gd name="T23" fmla="*/ 432 h 21"/>
                  <a:gd name="T24" fmla="*/ 4320 w 30"/>
                  <a:gd name="T25" fmla="*/ 432 h 21"/>
                  <a:gd name="T26" fmla="*/ 4752 w 30"/>
                  <a:gd name="T27" fmla="*/ 864 h 21"/>
                  <a:gd name="T28" fmla="*/ 4752 w 30"/>
                  <a:gd name="T29" fmla="*/ 1512 h 21"/>
                  <a:gd name="T30" fmla="*/ 4968 w 30"/>
                  <a:gd name="T31" fmla="*/ 1728 h 21"/>
                  <a:gd name="T32" fmla="*/ 5184 w 30"/>
                  <a:gd name="T33" fmla="*/ 1944 h 21"/>
                  <a:gd name="T34" fmla="*/ 5400 w 30"/>
                  <a:gd name="T35" fmla="*/ 1944 h 21"/>
                  <a:gd name="T36" fmla="*/ 5832 w 30"/>
                  <a:gd name="T37" fmla="*/ 2376 h 21"/>
                  <a:gd name="T38" fmla="*/ 5832 w 30"/>
                  <a:gd name="T39" fmla="*/ 2808 h 21"/>
                  <a:gd name="T40" fmla="*/ 6264 w 30"/>
                  <a:gd name="T41" fmla="*/ 3024 h 21"/>
                  <a:gd name="T42" fmla="*/ 6480 w 30"/>
                  <a:gd name="T43" fmla="*/ 3240 h 21"/>
                  <a:gd name="T44" fmla="*/ 5616 w 30"/>
                  <a:gd name="T45" fmla="*/ 3240 h 21"/>
                  <a:gd name="T46" fmla="*/ 4320 w 30"/>
                  <a:gd name="T47" fmla="*/ 3672 h 21"/>
                  <a:gd name="T48" fmla="*/ 3888 w 30"/>
                  <a:gd name="T49" fmla="*/ 3888 h 21"/>
                  <a:gd name="T50" fmla="*/ 3240 w 30"/>
                  <a:gd name="T51" fmla="*/ 3672 h 21"/>
                  <a:gd name="T52" fmla="*/ 2808 w 30"/>
                  <a:gd name="T53" fmla="*/ 3456 h 21"/>
                  <a:gd name="T54" fmla="*/ 1944 w 30"/>
                  <a:gd name="T55" fmla="*/ 3456 h 21"/>
                  <a:gd name="T56" fmla="*/ 1944 w 30"/>
                  <a:gd name="T57" fmla="*/ 4104 h 21"/>
                  <a:gd name="T58" fmla="*/ 1728 w 30"/>
                  <a:gd name="T59" fmla="*/ 4104 h 21"/>
                  <a:gd name="T60" fmla="*/ 1080 w 30"/>
                  <a:gd name="T61" fmla="*/ 4104 h 21"/>
                  <a:gd name="T62" fmla="*/ 864 w 30"/>
                  <a:gd name="T63" fmla="*/ 4104 h 21"/>
                  <a:gd name="T64" fmla="*/ 648 w 30"/>
                  <a:gd name="T65" fmla="*/ 4536 h 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1"/>
                  <a:gd name="T101" fmla="*/ 30 w 30"/>
                  <a:gd name="T102" fmla="*/ 21 h 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1">
                    <a:moveTo>
                      <a:pt x="3" y="21"/>
                    </a:moveTo>
                    <a:lnTo>
                      <a:pt x="0" y="16"/>
                    </a:lnTo>
                    <a:lnTo>
                      <a:pt x="0" y="14"/>
                    </a:lnTo>
                    <a:lnTo>
                      <a:pt x="3" y="10"/>
                    </a:lnTo>
                    <a:lnTo>
                      <a:pt x="10" y="9"/>
                    </a:lnTo>
                    <a:lnTo>
                      <a:pt x="11" y="6"/>
                    </a:lnTo>
                    <a:lnTo>
                      <a:pt x="14" y="6"/>
                    </a:lnTo>
                    <a:lnTo>
                      <a:pt x="17" y="3"/>
                    </a:lnTo>
                    <a:lnTo>
                      <a:pt x="18" y="1"/>
                    </a:lnTo>
                    <a:lnTo>
                      <a:pt x="19" y="0"/>
                    </a:lnTo>
                    <a:lnTo>
                      <a:pt x="21" y="1"/>
                    </a:lnTo>
                    <a:lnTo>
                      <a:pt x="21" y="2"/>
                    </a:lnTo>
                    <a:lnTo>
                      <a:pt x="20" y="2"/>
                    </a:lnTo>
                    <a:lnTo>
                      <a:pt x="22" y="4"/>
                    </a:lnTo>
                    <a:lnTo>
                      <a:pt x="22" y="7"/>
                    </a:lnTo>
                    <a:lnTo>
                      <a:pt x="23" y="8"/>
                    </a:lnTo>
                    <a:lnTo>
                      <a:pt x="24" y="9"/>
                    </a:lnTo>
                    <a:lnTo>
                      <a:pt x="25" y="9"/>
                    </a:lnTo>
                    <a:lnTo>
                      <a:pt x="27" y="11"/>
                    </a:lnTo>
                    <a:lnTo>
                      <a:pt x="27" y="13"/>
                    </a:lnTo>
                    <a:lnTo>
                      <a:pt x="29" y="14"/>
                    </a:lnTo>
                    <a:lnTo>
                      <a:pt x="30" y="15"/>
                    </a:lnTo>
                    <a:lnTo>
                      <a:pt x="26" y="15"/>
                    </a:lnTo>
                    <a:lnTo>
                      <a:pt x="20" y="17"/>
                    </a:lnTo>
                    <a:lnTo>
                      <a:pt x="18" y="18"/>
                    </a:lnTo>
                    <a:lnTo>
                      <a:pt x="15" y="17"/>
                    </a:lnTo>
                    <a:lnTo>
                      <a:pt x="13" y="16"/>
                    </a:lnTo>
                    <a:lnTo>
                      <a:pt x="9" y="16"/>
                    </a:lnTo>
                    <a:lnTo>
                      <a:pt x="9" y="19"/>
                    </a:lnTo>
                    <a:lnTo>
                      <a:pt x="8" y="19"/>
                    </a:lnTo>
                    <a:lnTo>
                      <a:pt x="5" y="19"/>
                    </a:lnTo>
                    <a:lnTo>
                      <a:pt x="4" y="19"/>
                    </a:lnTo>
                    <a:lnTo>
                      <a:pt x="3" y="2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698" name="Freeform 951"/>
              <p:cNvSpPr>
                <a:spLocks/>
              </p:cNvSpPr>
              <p:nvPr/>
            </p:nvSpPr>
            <p:spPr bwMode="auto">
              <a:xfrm>
                <a:off x="4766332" y="2951491"/>
                <a:ext cx="265143" cy="430829"/>
              </a:xfrm>
              <a:custGeom>
                <a:avLst/>
                <a:gdLst>
                  <a:gd name="T0" fmla="*/ 1080 w 24"/>
                  <a:gd name="T1" fmla="*/ 8424 h 39"/>
                  <a:gd name="T2" fmla="*/ 648 w 24"/>
                  <a:gd name="T3" fmla="*/ 7776 h 39"/>
                  <a:gd name="T4" fmla="*/ 216 w 24"/>
                  <a:gd name="T5" fmla="*/ 7560 h 39"/>
                  <a:gd name="T6" fmla="*/ 216 w 24"/>
                  <a:gd name="T7" fmla="*/ 7128 h 39"/>
                  <a:gd name="T8" fmla="*/ 864 w 24"/>
                  <a:gd name="T9" fmla="*/ 7128 h 39"/>
                  <a:gd name="T10" fmla="*/ 864 w 24"/>
                  <a:gd name="T11" fmla="*/ 6048 h 39"/>
                  <a:gd name="T12" fmla="*/ 432 w 24"/>
                  <a:gd name="T13" fmla="*/ 5616 h 39"/>
                  <a:gd name="T14" fmla="*/ 216 w 24"/>
                  <a:gd name="T15" fmla="*/ 5616 h 39"/>
                  <a:gd name="T16" fmla="*/ 0 w 24"/>
                  <a:gd name="T17" fmla="*/ 5400 h 39"/>
                  <a:gd name="T18" fmla="*/ 216 w 24"/>
                  <a:gd name="T19" fmla="*/ 4752 h 39"/>
                  <a:gd name="T20" fmla="*/ 1080 w 24"/>
                  <a:gd name="T21" fmla="*/ 3672 h 39"/>
                  <a:gd name="T22" fmla="*/ 1080 w 24"/>
                  <a:gd name="T23" fmla="*/ 2160 h 39"/>
                  <a:gd name="T24" fmla="*/ 1296 w 24"/>
                  <a:gd name="T25" fmla="*/ 1728 h 39"/>
                  <a:gd name="T26" fmla="*/ 864 w 24"/>
                  <a:gd name="T27" fmla="*/ 1296 h 39"/>
                  <a:gd name="T28" fmla="*/ 648 w 24"/>
                  <a:gd name="T29" fmla="*/ 648 h 39"/>
                  <a:gd name="T30" fmla="*/ 1512 w 24"/>
                  <a:gd name="T31" fmla="*/ 0 h 39"/>
                  <a:gd name="T32" fmla="*/ 5184 w 24"/>
                  <a:gd name="T33" fmla="*/ 1944 h 39"/>
                  <a:gd name="T34" fmla="*/ 5184 w 24"/>
                  <a:gd name="T35" fmla="*/ 4104 h 39"/>
                  <a:gd name="T36" fmla="*/ 4536 w 24"/>
                  <a:gd name="T37" fmla="*/ 4320 h 39"/>
                  <a:gd name="T38" fmla="*/ 4536 w 24"/>
                  <a:gd name="T39" fmla="*/ 4536 h 39"/>
                  <a:gd name="T40" fmla="*/ 4536 w 24"/>
                  <a:gd name="T41" fmla="*/ 4752 h 39"/>
                  <a:gd name="T42" fmla="*/ 4320 w 24"/>
                  <a:gd name="T43" fmla="*/ 5616 h 39"/>
                  <a:gd name="T44" fmla="*/ 4320 w 24"/>
                  <a:gd name="T45" fmla="*/ 5616 h 39"/>
                  <a:gd name="T46" fmla="*/ 4536 w 24"/>
                  <a:gd name="T47" fmla="*/ 5832 h 39"/>
                  <a:gd name="T48" fmla="*/ 4536 w 24"/>
                  <a:gd name="T49" fmla="*/ 6264 h 39"/>
                  <a:gd name="T50" fmla="*/ 4320 w 24"/>
                  <a:gd name="T51" fmla="*/ 6480 h 39"/>
                  <a:gd name="T52" fmla="*/ 4104 w 24"/>
                  <a:gd name="T53" fmla="*/ 6912 h 39"/>
                  <a:gd name="T54" fmla="*/ 3456 w 24"/>
                  <a:gd name="T55" fmla="*/ 7560 h 39"/>
                  <a:gd name="T56" fmla="*/ 2808 w 24"/>
                  <a:gd name="T57" fmla="*/ 7560 h 39"/>
                  <a:gd name="T58" fmla="*/ 2592 w 24"/>
                  <a:gd name="T59" fmla="*/ 8208 h 39"/>
                  <a:gd name="T60" fmla="*/ 1080 w 24"/>
                  <a:gd name="T61" fmla="*/ 8424 h 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
                  <a:gd name="T94" fmla="*/ 0 h 39"/>
                  <a:gd name="T95" fmla="*/ 24 w 24"/>
                  <a:gd name="T96" fmla="*/ 39 h 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 h="39">
                    <a:moveTo>
                      <a:pt x="5" y="39"/>
                    </a:moveTo>
                    <a:lnTo>
                      <a:pt x="3" y="36"/>
                    </a:lnTo>
                    <a:lnTo>
                      <a:pt x="1" y="35"/>
                    </a:lnTo>
                    <a:lnTo>
                      <a:pt x="1" y="33"/>
                    </a:lnTo>
                    <a:lnTo>
                      <a:pt x="4" y="33"/>
                    </a:lnTo>
                    <a:lnTo>
                      <a:pt x="4" y="28"/>
                    </a:lnTo>
                    <a:lnTo>
                      <a:pt x="2" y="26"/>
                    </a:lnTo>
                    <a:lnTo>
                      <a:pt x="1" y="26"/>
                    </a:lnTo>
                    <a:lnTo>
                      <a:pt x="0" y="25"/>
                    </a:lnTo>
                    <a:lnTo>
                      <a:pt x="1" y="22"/>
                    </a:lnTo>
                    <a:lnTo>
                      <a:pt x="5" y="17"/>
                    </a:lnTo>
                    <a:lnTo>
                      <a:pt x="5" y="10"/>
                    </a:lnTo>
                    <a:lnTo>
                      <a:pt x="6" y="8"/>
                    </a:lnTo>
                    <a:lnTo>
                      <a:pt x="4" y="6"/>
                    </a:lnTo>
                    <a:lnTo>
                      <a:pt x="3" y="3"/>
                    </a:lnTo>
                    <a:lnTo>
                      <a:pt x="7" y="0"/>
                    </a:lnTo>
                    <a:lnTo>
                      <a:pt x="24" y="9"/>
                    </a:lnTo>
                    <a:lnTo>
                      <a:pt x="24" y="19"/>
                    </a:lnTo>
                    <a:lnTo>
                      <a:pt x="21" y="20"/>
                    </a:lnTo>
                    <a:lnTo>
                      <a:pt x="21" y="21"/>
                    </a:lnTo>
                    <a:lnTo>
                      <a:pt x="21" y="22"/>
                    </a:lnTo>
                    <a:lnTo>
                      <a:pt x="20" y="26"/>
                    </a:lnTo>
                    <a:lnTo>
                      <a:pt x="21" y="27"/>
                    </a:lnTo>
                    <a:lnTo>
                      <a:pt x="21" y="29"/>
                    </a:lnTo>
                    <a:lnTo>
                      <a:pt x="20" y="30"/>
                    </a:lnTo>
                    <a:lnTo>
                      <a:pt x="19" y="32"/>
                    </a:lnTo>
                    <a:lnTo>
                      <a:pt x="16" y="35"/>
                    </a:lnTo>
                    <a:lnTo>
                      <a:pt x="13" y="35"/>
                    </a:lnTo>
                    <a:lnTo>
                      <a:pt x="12" y="38"/>
                    </a:lnTo>
                    <a:lnTo>
                      <a:pt x="5" y="3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699" name="Freeform 952"/>
              <p:cNvSpPr>
                <a:spLocks/>
              </p:cNvSpPr>
              <p:nvPr/>
            </p:nvSpPr>
            <p:spPr bwMode="auto">
              <a:xfrm>
                <a:off x="4766332" y="2951491"/>
                <a:ext cx="265143" cy="430829"/>
              </a:xfrm>
              <a:custGeom>
                <a:avLst/>
                <a:gdLst>
                  <a:gd name="T0" fmla="*/ 1080 w 24"/>
                  <a:gd name="T1" fmla="*/ 8424 h 39"/>
                  <a:gd name="T2" fmla="*/ 648 w 24"/>
                  <a:gd name="T3" fmla="*/ 7776 h 39"/>
                  <a:gd name="T4" fmla="*/ 216 w 24"/>
                  <a:gd name="T5" fmla="*/ 7560 h 39"/>
                  <a:gd name="T6" fmla="*/ 216 w 24"/>
                  <a:gd name="T7" fmla="*/ 7128 h 39"/>
                  <a:gd name="T8" fmla="*/ 864 w 24"/>
                  <a:gd name="T9" fmla="*/ 7128 h 39"/>
                  <a:gd name="T10" fmla="*/ 864 w 24"/>
                  <a:gd name="T11" fmla="*/ 6048 h 39"/>
                  <a:gd name="T12" fmla="*/ 432 w 24"/>
                  <a:gd name="T13" fmla="*/ 5616 h 39"/>
                  <a:gd name="T14" fmla="*/ 216 w 24"/>
                  <a:gd name="T15" fmla="*/ 5616 h 39"/>
                  <a:gd name="T16" fmla="*/ 0 w 24"/>
                  <a:gd name="T17" fmla="*/ 5400 h 39"/>
                  <a:gd name="T18" fmla="*/ 216 w 24"/>
                  <a:gd name="T19" fmla="*/ 4752 h 39"/>
                  <a:gd name="T20" fmla="*/ 1080 w 24"/>
                  <a:gd name="T21" fmla="*/ 3672 h 39"/>
                  <a:gd name="T22" fmla="*/ 1080 w 24"/>
                  <a:gd name="T23" fmla="*/ 2160 h 39"/>
                  <a:gd name="T24" fmla="*/ 1296 w 24"/>
                  <a:gd name="T25" fmla="*/ 1728 h 39"/>
                  <a:gd name="T26" fmla="*/ 864 w 24"/>
                  <a:gd name="T27" fmla="*/ 1296 h 39"/>
                  <a:gd name="T28" fmla="*/ 648 w 24"/>
                  <a:gd name="T29" fmla="*/ 648 h 39"/>
                  <a:gd name="T30" fmla="*/ 1512 w 24"/>
                  <a:gd name="T31" fmla="*/ 0 h 39"/>
                  <a:gd name="T32" fmla="*/ 5184 w 24"/>
                  <a:gd name="T33" fmla="*/ 1944 h 39"/>
                  <a:gd name="T34" fmla="*/ 5184 w 24"/>
                  <a:gd name="T35" fmla="*/ 4104 h 39"/>
                  <a:gd name="T36" fmla="*/ 4536 w 24"/>
                  <a:gd name="T37" fmla="*/ 4320 h 39"/>
                  <a:gd name="T38" fmla="*/ 4536 w 24"/>
                  <a:gd name="T39" fmla="*/ 4536 h 39"/>
                  <a:gd name="T40" fmla="*/ 4536 w 24"/>
                  <a:gd name="T41" fmla="*/ 4752 h 39"/>
                  <a:gd name="T42" fmla="*/ 4320 w 24"/>
                  <a:gd name="T43" fmla="*/ 5616 h 39"/>
                  <a:gd name="T44" fmla="*/ 4320 w 24"/>
                  <a:gd name="T45" fmla="*/ 5616 h 39"/>
                  <a:gd name="T46" fmla="*/ 4536 w 24"/>
                  <a:gd name="T47" fmla="*/ 5832 h 39"/>
                  <a:gd name="T48" fmla="*/ 4536 w 24"/>
                  <a:gd name="T49" fmla="*/ 6264 h 39"/>
                  <a:gd name="T50" fmla="*/ 4320 w 24"/>
                  <a:gd name="T51" fmla="*/ 6480 h 39"/>
                  <a:gd name="T52" fmla="*/ 4104 w 24"/>
                  <a:gd name="T53" fmla="*/ 6912 h 39"/>
                  <a:gd name="T54" fmla="*/ 3456 w 24"/>
                  <a:gd name="T55" fmla="*/ 7560 h 39"/>
                  <a:gd name="T56" fmla="*/ 2808 w 24"/>
                  <a:gd name="T57" fmla="*/ 7560 h 39"/>
                  <a:gd name="T58" fmla="*/ 2592 w 24"/>
                  <a:gd name="T59" fmla="*/ 8208 h 39"/>
                  <a:gd name="T60" fmla="*/ 1080 w 24"/>
                  <a:gd name="T61" fmla="*/ 8424 h 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
                  <a:gd name="T94" fmla="*/ 0 h 39"/>
                  <a:gd name="T95" fmla="*/ 24 w 24"/>
                  <a:gd name="T96" fmla="*/ 39 h 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 h="39">
                    <a:moveTo>
                      <a:pt x="5" y="39"/>
                    </a:moveTo>
                    <a:lnTo>
                      <a:pt x="3" y="36"/>
                    </a:lnTo>
                    <a:lnTo>
                      <a:pt x="1" y="35"/>
                    </a:lnTo>
                    <a:lnTo>
                      <a:pt x="1" y="33"/>
                    </a:lnTo>
                    <a:lnTo>
                      <a:pt x="4" y="33"/>
                    </a:lnTo>
                    <a:lnTo>
                      <a:pt x="4" y="28"/>
                    </a:lnTo>
                    <a:lnTo>
                      <a:pt x="2" y="26"/>
                    </a:lnTo>
                    <a:lnTo>
                      <a:pt x="1" y="26"/>
                    </a:lnTo>
                    <a:lnTo>
                      <a:pt x="0" y="25"/>
                    </a:lnTo>
                    <a:lnTo>
                      <a:pt x="1" y="22"/>
                    </a:lnTo>
                    <a:lnTo>
                      <a:pt x="5" y="17"/>
                    </a:lnTo>
                    <a:lnTo>
                      <a:pt x="5" y="10"/>
                    </a:lnTo>
                    <a:lnTo>
                      <a:pt x="6" y="8"/>
                    </a:lnTo>
                    <a:lnTo>
                      <a:pt x="4" y="6"/>
                    </a:lnTo>
                    <a:lnTo>
                      <a:pt x="3" y="3"/>
                    </a:lnTo>
                    <a:lnTo>
                      <a:pt x="7" y="0"/>
                    </a:lnTo>
                    <a:lnTo>
                      <a:pt x="24" y="9"/>
                    </a:lnTo>
                    <a:lnTo>
                      <a:pt x="24" y="19"/>
                    </a:lnTo>
                    <a:lnTo>
                      <a:pt x="21" y="20"/>
                    </a:lnTo>
                    <a:lnTo>
                      <a:pt x="21" y="21"/>
                    </a:lnTo>
                    <a:lnTo>
                      <a:pt x="21" y="22"/>
                    </a:lnTo>
                    <a:lnTo>
                      <a:pt x="20" y="26"/>
                    </a:lnTo>
                    <a:lnTo>
                      <a:pt x="21" y="27"/>
                    </a:lnTo>
                    <a:lnTo>
                      <a:pt x="21" y="29"/>
                    </a:lnTo>
                    <a:lnTo>
                      <a:pt x="20" y="30"/>
                    </a:lnTo>
                    <a:lnTo>
                      <a:pt x="19" y="32"/>
                    </a:lnTo>
                    <a:lnTo>
                      <a:pt x="16" y="35"/>
                    </a:lnTo>
                    <a:lnTo>
                      <a:pt x="13" y="35"/>
                    </a:lnTo>
                    <a:lnTo>
                      <a:pt x="12" y="38"/>
                    </a:lnTo>
                    <a:lnTo>
                      <a:pt x="5" y="3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00" name="Freeform 953"/>
              <p:cNvSpPr>
                <a:spLocks/>
              </p:cNvSpPr>
              <p:nvPr/>
            </p:nvSpPr>
            <p:spPr bwMode="auto">
              <a:xfrm>
                <a:off x="4655856" y="3514883"/>
                <a:ext cx="132571" cy="176750"/>
              </a:xfrm>
              <a:custGeom>
                <a:avLst/>
                <a:gdLst>
                  <a:gd name="T0" fmla="*/ 1080 w 12"/>
                  <a:gd name="T1" fmla="*/ 3456 h 16"/>
                  <a:gd name="T2" fmla="*/ 648 w 12"/>
                  <a:gd name="T3" fmla="*/ 2592 h 16"/>
                  <a:gd name="T4" fmla="*/ 216 w 12"/>
                  <a:gd name="T5" fmla="*/ 2160 h 16"/>
                  <a:gd name="T6" fmla="*/ 0 w 12"/>
                  <a:gd name="T7" fmla="*/ 1728 h 16"/>
                  <a:gd name="T8" fmla="*/ 216 w 12"/>
                  <a:gd name="T9" fmla="*/ 1080 h 16"/>
                  <a:gd name="T10" fmla="*/ 216 w 12"/>
                  <a:gd name="T11" fmla="*/ 864 h 16"/>
                  <a:gd name="T12" fmla="*/ 216 w 12"/>
                  <a:gd name="T13" fmla="*/ 432 h 16"/>
                  <a:gd name="T14" fmla="*/ 1080 w 12"/>
                  <a:gd name="T15" fmla="*/ 432 h 16"/>
                  <a:gd name="T16" fmla="*/ 1080 w 12"/>
                  <a:gd name="T17" fmla="*/ 0 h 16"/>
                  <a:gd name="T18" fmla="*/ 1728 w 12"/>
                  <a:gd name="T19" fmla="*/ 0 h 16"/>
                  <a:gd name="T20" fmla="*/ 1728 w 12"/>
                  <a:gd name="T21" fmla="*/ 432 h 16"/>
                  <a:gd name="T22" fmla="*/ 2160 w 12"/>
                  <a:gd name="T23" fmla="*/ 648 h 16"/>
                  <a:gd name="T24" fmla="*/ 2592 w 12"/>
                  <a:gd name="T25" fmla="*/ 648 h 16"/>
                  <a:gd name="T26" fmla="*/ 2592 w 12"/>
                  <a:gd name="T27" fmla="*/ 648 h 16"/>
                  <a:gd name="T28" fmla="*/ 2592 w 12"/>
                  <a:gd name="T29" fmla="*/ 1080 h 16"/>
                  <a:gd name="T30" fmla="*/ 2376 w 12"/>
                  <a:gd name="T31" fmla="*/ 1296 h 16"/>
                  <a:gd name="T32" fmla="*/ 2160 w 12"/>
                  <a:gd name="T33" fmla="*/ 1512 h 16"/>
                  <a:gd name="T34" fmla="*/ 2376 w 12"/>
                  <a:gd name="T35" fmla="*/ 1728 h 16"/>
                  <a:gd name="T36" fmla="*/ 2592 w 12"/>
                  <a:gd name="T37" fmla="*/ 1728 h 16"/>
                  <a:gd name="T38" fmla="*/ 2376 w 12"/>
                  <a:gd name="T39" fmla="*/ 2592 h 16"/>
                  <a:gd name="T40" fmla="*/ 1944 w 12"/>
                  <a:gd name="T41" fmla="*/ 2376 h 16"/>
                  <a:gd name="T42" fmla="*/ 1728 w 12"/>
                  <a:gd name="T43" fmla="*/ 2160 h 16"/>
                  <a:gd name="T44" fmla="*/ 1512 w 12"/>
                  <a:gd name="T45" fmla="*/ 1944 h 16"/>
                  <a:gd name="T46" fmla="*/ 1512 w 12"/>
                  <a:gd name="T47" fmla="*/ 2160 h 16"/>
                  <a:gd name="T48" fmla="*/ 1296 w 12"/>
                  <a:gd name="T49" fmla="*/ 2592 h 16"/>
                  <a:gd name="T50" fmla="*/ 1080 w 12"/>
                  <a:gd name="T51" fmla="*/ 2376 h 16"/>
                  <a:gd name="T52" fmla="*/ 1296 w 12"/>
                  <a:gd name="T53" fmla="*/ 2808 h 16"/>
                  <a:gd name="T54" fmla="*/ 1512 w 12"/>
                  <a:gd name="T55" fmla="*/ 3024 h 16"/>
                  <a:gd name="T56" fmla="*/ 1080 w 12"/>
                  <a:gd name="T57" fmla="*/ 3456 h 1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
                  <a:gd name="T88" fmla="*/ 0 h 16"/>
                  <a:gd name="T89" fmla="*/ 12 w 12"/>
                  <a:gd name="T90" fmla="*/ 16 h 1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 h="16">
                    <a:moveTo>
                      <a:pt x="5" y="16"/>
                    </a:moveTo>
                    <a:lnTo>
                      <a:pt x="3" y="12"/>
                    </a:lnTo>
                    <a:lnTo>
                      <a:pt x="1" y="10"/>
                    </a:lnTo>
                    <a:lnTo>
                      <a:pt x="0" y="8"/>
                    </a:lnTo>
                    <a:lnTo>
                      <a:pt x="1" y="5"/>
                    </a:lnTo>
                    <a:lnTo>
                      <a:pt x="1" y="4"/>
                    </a:lnTo>
                    <a:lnTo>
                      <a:pt x="1" y="2"/>
                    </a:lnTo>
                    <a:lnTo>
                      <a:pt x="5" y="2"/>
                    </a:lnTo>
                    <a:lnTo>
                      <a:pt x="5" y="0"/>
                    </a:lnTo>
                    <a:lnTo>
                      <a:pt x="8" y="0"/>
                    </a:lnTo>
                    <a:lnTo>
                      <a:pt x="8" y="2"/>
                    </a:lnTo>
                    <a:lnTo>
                      <a:pt x="10" y="3"/>
                    </a:lnTo>
                    <a:lnTo>
                      <a:pt x="12" y="3"/>
                    </a:lnTo>
                    <a:lnTo>
                      <a:pt x="12" y="5"/>
                    </a:lnTo>
                    <a:lnTo>
                      <a:pt x="11" y="6"/>
                    </a:lnTo>
                    <a:lnTo>
                      <a:pt x="10" y="7"/>
                    </a:lnTo>
                    <a:lnTo>
                      <a:pt x="11" y="8"/>
                    </a:lnTo>
                    <a:lnTo>
                      <a:pt x="12" y="8"/>
                    </a:lnTo>
                    <a:lnTo>
                      <a:pt x="11" y="12"/>
                    </a:lnTo>
                    <a:lnTo>
                      <a:pt x="9" y="11"/>
                    </a:lnTo>
                    <a:lnTo>
                      <a:pt x="8" y="10"/>
                    </a:lnTo>
                    <a:lnTo>
                      <a:pt x="7" y="9"/>
                    </a:lnTo>
                    <a:lnTo>
                      <a:pt x="7" y="10"/>
                    </a:lnTo>
                    <a:lnTo>
                      <a:pt x="6" y="12"/>
                    </a:lnTo>
                    <a:lnTo>
                      <a:pt x="5" y="11"/>
                    </a:lnTo>
                    <a:lnTo>
                      <a:pt x="6" y="13"/>
                    </a:lnTo>
                    <a:lnTo>
                      <a:pt x="7" y="14"/>
                    </a:lnTo>
                    <a:lnTo>
                      <a:pt x="5" y="1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01" name="Freeform 954"/>
              <p:cNvSpPr>
                <a:spLocks/>
              </p:cNvSpPr>
              <p:nvPr/>
            </p:nvSpPr>
            <p:spPr bwMode="auto">
              <a:xfrm>
                <a:off x="4655856" y="3514883"/>
                <a:ext cx="132571" cy="176750"/>
              </a:xfrm>
              <a:custGeom>
                <a:avLst/>
                <a:gdLst>
                  <a:gd name="T0" fmla="*/ 1080 w 12"/>
                  <a:gd name="T1" fmla="*/ 3456 h 16"/>
                  <a:gd name="T2" fmla="*/ 648 w 12"/>
                  <a:gd name="T3" fmla="*/ 2592 h 16"/>
                  <a:gd name="T4" fmla="*/ 216 w 12"/>
                  <a:gd name="T5" fmla="*/ 2160 h 16"/>
                  <a:gd name="T6" fmla="*/ 0 w 12"/>
                  <a:gd name="T7" fmla="*/ 1728 h 16"/>
                  <a:gd name="T8" fmla="*/ 216 w 12"/>
                  <a:gd name="T9" fmla="*/ 1080 h 16"/>
                  <a:gd name="T10" fmla="*/ 216 w 12"/>
                  <a:gd name="T11" fmla="*/ 864 h 16"/>
                  <a:gd name="T12" fmla="*/ 216 w 12"/>
                  <a:gd name="T13" fmla="*/ 432 h 16"/>
                  <a:gd name="T14" fmla="*/ 1080 w 12"/>
                  <a:gd name="T15" fmla="*/ 432 h 16"/>
                  <a:gd name="T16" fmla="*/ 1080 w 12"/>
                  <a:gd name="T17" fmla="*/ 0 h 16"/>
                  <a:gd name="T18" fmla="*/ 1728 w 12"/>
                  <a:gd name="T19" fmla="*/ 0 h 16"/>
                  <a:gd name="T20" fmla="*/ 1728 w 12"/>
                  <a:gd name="T21" fmla="*/ 432 h 16"/>
                  <a:gd name="T22" fmla="*/ 2160 w 12"/>
                  <a:gd name="T23" fmla="*/ 648 h 16"/>
                  <a:gd name="T24" fmla="*/ 2592 w 12"/>
                  <a:gd name="T25" fmla="*/ 648 h 16"/>
                  <a:gd name="T26" fmla="*/ 2592 w 12"/>
                  <a:gd name="T27" fmla="*/ 648 h 16"/>
                  <a:gd name="T28" fmla="*/ 2592 w 12"/>
                  <a:gd name="T29" fmla="*/ 1080 h 16"/>
                  <a:gd name="T30" fmla="*/ 2376 w 12"/>
                  <a:gd name="T31" fmla="*/ 1296 h 16"/>
                  <a:gd name="T32" fmla="*/ 2160 w 12"/>
                  <a:gd name="T33" fmla="*/ 1512 h 16"/>
                  <a:gd name="T34" fmla="*/ 2376 w 12"/>
                  <a:gd name="T35" fmla="*/ 1728 h 16"/>
                  <a:gd name="T36" fmla="*/ 2592 w 12"/>
                  <a:gd name="T37" fmla="*/ 1728 h 16"/>
                  <a:gd name="T38" fmla="*/ 2376 w 12"/>
                  <a:gd name="T39" fmla="*/ 2592 h 16"/>
                  <a:gd name="T40" fmla="*/ 1944 w 12"/>
                  <a:gd name="T41" fmla="*/ 2376 h 16"/>
                  <a:gd name="T42" fmla="*/ 1728 w 12"/>
                  <a:gd name="T43" fmla="*/ 2160 h 16"/>
                  <a:gd name="T44" fmla="*/ 1512 w 12"/>
                  <a:gd name="T45" fmla="*/ 1944 h 16"/>
                  <a:gd name="T46" fmla="*/ 1512 w 12"/>
                  <a:gd name="T47" fmla="*/ 2160 h 16"/>
                  <a:gd name="T48" fmla="*/ 1296 w 12"/>
                  <a:gd name="T49" fmla="*/ 2592 h 16"/>
                  <a:gd name="T50" fmla="*/ 1080 w 12"/>
                  <a:gd name="T51" fmla="*/ 2376 h 16"/>
                  <a:gd name="T52" fmla="*/ 1296 w 12"/>
                  <a:gd name="T53" fmla="*/ 2808 h 16"/>
                  <a:gd name="T54" fmla="*/ 1512 w 12"/>
                  <a:gd name="T55" fmla="*/ 3024 h 16"/>
                  <a:gd name="T56" fmla="*/ 1080 w 12"/>
                  <a:gd name="T57" fmla="*/ 3456 h 1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
                  <a:gd name="T88" fmla="*/ 0 h 16"/>
                  <a:gd name="T89" fmla="*/ 12 w 12"/>
                  <a:gd name="T90" fmla="*/ 16 h 1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 h="16">
                    <a:moveTo>
                      <a:pt x="5" y="16"/>
                    </a:moveTo>
                    <a:lnTo>
                      <a:pt x="3" y="12"/>
                    </a:lnTo>
                    <a:lnTo>
                      <a:pt x="1" y="10"/>
                    </a:lnTo>
                    <a:lnTo>
                      <a:pt x="0" y="8"/>
                    </a:lnTo>
                    <a:lnTo>
                      <a:pt x="1" y="5"/>
                    </a:lnTo>
                    <a:lnTo>
                      <a:pt x="1" y="4"/>
                    </a:lnTo>
                    <a:lnTo>
                      <a:pt x="1" y="2"/>
                    </a:lnTo>
                    <a:lnTo>
                      <a:pt x="5" y="2"/>
                    </a:lnTo>
                    <a:lnTo>
                      <a:pt x="5" y="0"/>
                    </a:lnTo>
                    <a:lnTo>
                      <a:pt x="8" y="0"/>
                    </a:lnTo>
                    <a:lnTo>
                      <a:pt x="8" y="2"/>
                    </a:lnTo>
                    <a:lnTo>
                      <a:pt x="10" y="3"/>
                    </a:lnTo>
                    <a:lnTo>
                      <a:pt x="12" y="3"/>
                    </a:lnTo>
                    <a:lnTo>
                      <a:pt x="12" y="5"/>
                    </a:lnTo>
                    <a:lnTo>
                      <a:pt x="11" y="6"/>
                    </a:lnTo>
                    <a:lnTo>
                      <a:pt x="10" y="7"/>
                    </a:lnTo>
                    <a:lnTo>
                      <a:pt x="11" y="8"/>
                    </a:lnTo>
                    <a:lnTo>
                      <a:pt x="12" y="8"/>
                    </a:lnTo>
                    <a:lnTo>
                      <a:pt x="11" y="12"/>
                    </a:lnTo>
                    <a:lnTo>
                      <a:pt x="9" y="11"/>
                    </a:lnTo>
                    <a:lnTo>
                      <a:pt x="8" y="10"/>
                    </a:lnTo>
                    <a:lnTo>
                      <a:pt x="7" y="9"/>
                    </a:lnTo>
                    <a:lnTo>
                      <a:pt x="7" y="10"/>
                    </a:lnTo>
                    <a:lnTo>
                      <a:pt x="6" y="12"/>
                    </a:lnTo>
                    <a:lnTo>
                      <a:pt x="5" y="11"/>
                    </a:lnTo>
                    <a:lnTo>
                      <a:pt x="6" y="13"/>
                    </a:lnTo>
                    <a:lnTo>
                      <a:pt x="7" y="14"/>
                    </a:lnTo>
                    <a:lnTo>
                      <a:pt x="5" y="1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02" name="Freeform 955"/>
              <p:cNvSpPr>
                <a:spLocks/>
              </p:cNvSpPr>
              <p:nvPr/>
            </p:nvSpPr>
            <p:spPr bwMode="auto">
              <a:xfrm>
                <a:off x="4722142" y="3724774"/>
                <a:ext cx="320381" cy="309313"/>
              </a:xfrm>
              <a:custGeom>
                <a:avLst/>
                <a:gdLst>
                  <a:gd name="T0" fmla="*/ 0 w 29"/>
                  <a:gd name="T1" fmla="*/ 5832 h 28"/>
                  <a:gd name="T2" fmla="*/ 0 w 29"/>
                  <a:gd name="T3" fmla="*/ 5400 h 28"/>
                  <a:gd name="T4" fmla="*/ 0 w 29"/>
                  <a:gd name="T5" fmla="*/ 4968 h 28"/>
                  <a:gd name="T6" fmla="*/ 432 w 29"/>
                  <a:gd name="T7" fmla="*/ 3672 h 28"/>
                  <a:gd name="T8" fmla="*/ 648 w 29"/>
                  <a:gd name="T9" fmla="*/ 3456 h 28"/>
                  <a:gd name="T10" fmla="*/ 1080 w 29"/>
                  <a:gd name="T11" fmla="*/ 2808 h 28"/>
                  <a:gd name="T12" fmla="*/ 864 w 29"/>
                  <a:gd name="T13" fmla="*/ 2376 h 28"/>
                  <a:gd name="T14" fmla="*/ 648 w 29"/>
                  <a:gd name="T15" fmla="*/ 1944 h 28"/>
                  <a:gd name="T16" fmla="*/ 648 w 29"/>
                  <a:gd name="T17" fmla="*/ 1080 h 28"/>
                  <a:gd name="T18" fmla="*/ 648 w 29"/>
                  <a:gd name="T19" fmla="*/ 864 h 28"/>
                  <a:gd name="T20" fmla="*/ 432 w 29"/>
                  <a:gd name="T21" fmla="*/ 432 h 28"/>
                  <a:gd name="T22" fmla="*/ 432 w 29"/>
                  <a:gd name="T23" fmla="*/ 216 h 28"/>
                  <a:gd name="T24" fmla="*/ 2376 w 29"/>
                  <a:gd name="T25" fmla="*/ 0 h 28"/>
                  <a:gd name="T26" fmla="*/ 2808 w 29"/>
                  <a:gd name="T27" fmla="*/ 432 h 28"/>
                  <a:gd name="T28" fmla="*/ 3024 w 29"/>
                  <a:gd name="T29" fmla="*/ 1080 h 28"/>
                  <a:gd name="T30" fmla="*/ 3888 w 29"/>
                  <a:gd name="T31" fmla="*/ 864 h 28"/>
                  <a:gd name="T32" fmla="*/ 3888 w 29"/>
                  <a:gd name="T33" fmla="*/ 648 h 28"/>
                  <a:gd name="T34" fmla="*/ 4320 w 29"/>
                  <a:gd name="T35" fmla="*/ 432 h 28"/>
                  <a:gd name="T36" fmla="*/ 4752 w 29"/>
                  <a:gd name="T37" fmla="*/ 648 h 28"/>
                  <a:gd name="T38" fmla="*/ 5184 w 29"/>
                  <a:gd name="T39" fmla="*/ 864 h 28"/>
                  <a:gd name="T40" fmla="*/ 5184 w 29"/>
                  <a:gd name="T41" fmla="*/ 2160 h 28"/>
                  <a:gd name="T42" fmla="*/ 5400 w 29"/>
                  <a:gd name="T43" fmla="*/ 2592 h 28"/>
                  <a:gd name="T44" fmla="*/ 6048 w 29"/>
                  <a:gd name="T45" fmla="*/ 2592 h 28"/>
                  <a:gd name="T46" fmla="*/ 6264 w 29"/>
                  <a:gd name="T47" fmla="*/ 2808 h 28"/>
                  <a:gd name="T48" fmla="*/ 6048 w 29"/>
                  <a:gd name="T49" fmla="*/ 3456 h 28"/>
                  <a:gd name="T50" fmla="*/ 5184 w 29"/>
                  <a:gd name="T51" fmla="*/ 3456 h 28"/>
                  <a:gd name="T52" fmla="*/ 5184 w 29"/>
                  <a:gd name="T53" fmla="*/ 5400 h 28"/>
                  <a:gd name="T54" fmla="*/ 5616 w 29"/>
                  <a:gd name="T55" fmla="*/ 5616 h 28"/>
                  <a:gd name="T56" fmla="*/ 5184 w 29"/>
                  <a:gd name="T57" fmla="*/ 6048 h 28"/>
                  <a:gd name="T58" fmla="*/ 4536 w 29"/>
                  <a:gd name="T59" fmla="*/ 6048 h 28"/>
                  <a:gd name="T60" fmla="*/ 4104 w 29"/>
                  <a:gd name="T61" fmla="*/ 6048 h 28"/>
                  <a:gd name="T62" fmla="*/ 3672 w 29"/>
                  <a:gd name="T63" fmla="*/ 6048 h 28"/>
                  <a:gd name="T64" fmla="*/ 3240 w 29"/>
                  <a:gd name="T65" fmla="*/ 5616 h 28"/>
                  <a:gd name="T66" fmla="*/ 1728 w 29"/>
                  <a:gd name="T67" fmla="*/ 5616 h 28"/>
                  <a:gd name="T68" fmla="*/ 1080 w 29"/>
                  <a:gd name="T69" fmla="*/ 5832 h 28"/>
                  <a:gd name="T70" fmla="*/ 864 w 29"/>
                  <a:gd name="T71" fmla="*/ 5616 h 28"/>
                  <a:gd name="T72" fmla="*/ 432 w 29"/>
                  <a:gd name="T73" fmla="*/ 5616 h 28"/>
                  <a:gd name="T74" fmla="*/ 0 w 29"/>
                  <a:gd name="T75" fmla="*/ 5832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9"/>
                  <a:gd name="T115" fmla="*/ 0 h 28"/>
                  <a:gd name="T116" fmla="*/ 29 w 29"/>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9" h="28">
                    <a:moveTo>
                      <a:pt x="0" y="27"/>
                    </a:moveTo>
                    <a:lnTo>
                      <a:pt x="0" y="25"/>
                    </a:lnTo>
                    <a:lnTo>
                      <a:pt x="0" y="23"/>
                    </a:lnTo>
                    <a:lnTo>
                      <a:pt x="2" y="17"/>
                    </a:lnTo>
                    <a:lnTo>
                      <a:pt x="3" y="16"/>
                    </a:lnTo>
                    <a:lnTo>
                      <a:pt x="5" y="13"/>
                    </a:lnTo>
                    <a:lnTo>
                      <a:pt x="4" y="11"/>
                    </a:lnTo>
                    <a:lnTo>
                      <a:pt x="3" y="9"/>
                    </a:lnTo>
                    <a:lnTo>
                      <a:pt x="3" y="5"/>
                    </a:lnTo>
                    <a:lnTo>
                      <a:pt x="3" y="4"/>
                    </a:lnTo>
                    <a:lnTo>
                      <a:pt x="2" y="2"/>
                    </a:lnTo>
                    <a:lnTo>
                      <a:pt x="2" y="1"/>
                    </a:lnTo>
                    <a:lnTo>
                      <a:pt x="11" y="0"/>
                    </a:lnTo>
                    <a:lnTo>
                      <a:pt x="13" y="2"/>
                    </a:lnTo>
                    <a:lnTo>
                      <a:pt x="14" y="5"/>
                    </a:lnTo>
                    <a:lnTo>
                      <a:pt x="18" y="4"/>
                    </a:lnTo>
                    <a:lnTo>
                      <a:pt x="18" y="3"/>
                    </a:lnTo>
                    <a:lnTo>
                      <a:pt x="20" y="2"/>
                    </a:lnTo>
                    <a:lnTo>
                      <a:pt x="22" y="3"/>
                    </a:lnTo>
                    <a:lnTo>
                      <a:pt x="24" y="4"/>
                    </a:lnTo>
                    <a:lnTo>
                      <a:pt x="24" y="10"/>
                    </a:lnTo>
                    <a:lnTo>
                      <a:pt x="25" y="12"/>
                    </a:lnTo>
                    <a:lnTo>
                      <a:pt x="28" y="12"/>
                    </a:lnTo>
                    <a:lnTo>
                      <a:pt x="29" y="13"/>
                    </a:lnTo>
                    <a:lnTo>
                      <a:pt x="28" y="16"/>
                    </a:lnTo>
                    <a:lnTo>
                      <a:pt x="24" y="16"/>
                    </a:lnTo>
                    <a:lnTo>
                      <a:pt x="24" y="25"/>
                    </a:lnTo>
                    <a:lnTo>
                      <a:pt x="26" y="26"/>
                    </a:lnTo>
                    <a:lnTo>
                      <a:pt x="24" y="28"/>
                    </a:lnTo>
                    <a:lnTo>
                      <a:pt x="21" y="28"/>
                    </a:lnTo>
                    <a:lnTo>
                      <a:pt x="19" y="28"/>
                    </a:lnTo>
                    <a:lnTo>
                      <a:pt x="17" y="28"/>
                    </a:lnTo>
                    <a:lnTo>
                      <a:pt x="15" y="26"/>
                    </a:lnTo>
                    <a:lnTo>
                      <a:pt x="8" y="26"/>
                    </a:lnTo>
                    <a:lnTo>
                      <a:pt x="5" y="27"/>
                    </a:lnTo>
                    <a:lnTo>
                      <a:pt x="4" y="26"/>
                    </a:lnTo>
                    <a:lnTo>
                      <a:pt x="2" y="26"/>
                    </a:lnTo>
                    <a:lnTo>
                      <a:pt x="0" y="2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03" name="Freeform 956"/>
              <p:cNvSpPr>
                <a:spLocks/>
              </p:cNvSpPr>
              <p:nvPr/>
            </p:nvSpPr>
            <p:spPr bwMode="auto">
              <a:xfrm>
                <a:off x="4722142" y="3724774"/>
                <a:ext cx="320381" cy="309313"/>
              </a:xfrm>
              <a:custGeom>
                <a:avLst/>
                <a:gdLst>
                  <a:gd name="T0" fmla="*/ 0 w 29"/>
                  <a:gd name="T1" fmla="*/ 5832 h 28"/>
                  <a:gd name="T2" fmla="*/ 0 w 29"/>
                  <a:gd name="T3" fmla="*/ 5400 h 28"/>
                  <a:gd name="T4" fmla="*/ 0 w 29"/>
                  <a:gd name="T5" fmla="*/ 4968 h 28"/>
                  <a:gd name="T6" fmla="*/ 432 w 29"/>
                  <a:gd name="T7" fmla="*/ 3672 h 28"/>
                  <a:gd name="T8" fmla="*/ 648 w 29"/>
                  <a:gd name="T9" fmla="*/ 3456 h 28"/>
                  <a:gd name="T10" fmla="*/ 1080 w 29"/>
                  <a:gd name="T11" fmla="*/ 2808 h 28"/>
                  <a:gd name="T12" fmla="*/ 864 w 29"/>
                  <a:gd name="T13" fmla="*/ 2376 h 28"/>
                  <a:gd name="T14" fmla="*/ 648 w 29"/>
                  <a:gd name="T15" fmla="*/ 1944 h 28"/>
                  <a:gd name="T16" fmla="*/ 648 w 29"/>
                  <a:gd name="T17" fmla="*/ 1080 h 28"/>
                  <a:gd name="T18" fmla="*/ 648 w 29"/>
                  <a:gd name="T19" fmla="*/ 864 h 28"/>
                  <a:gd name="T20" fmla="*/ 432 w 29"/>
                  <a:gd name="T21" fmla="*/ 432 h 28"/>
                  <a:gd name="T22" fmla="*/ 432 w 29"/>
                  <a:gd name="T23" fmla="*/ 216 h 28"/>
                  <a:gd name="T24" fmla="*/ 2376 w 29"/>
                  <a:gd name="T25" fmla="*/ 0 h 28"/>
                  <a:gd name="T26" fmla="*/ 2808 w 29"/>
                  <a:gd name="T27" fmla="*/ 432 h 28"/>
                  <a:gd name="T28" fmla="*/ 3024 w 29"/>
                  <a:gd name="T29" fmla="*/ 1080 h 28"/>
                  <a:gd name="T30" fmla="*/ 3888 w 29"/>
                  <a:gd name="T31" fmla="*/ 864 h 28"/>
                  <a:gd name="T32" fmla="*/ 3888 w 29"/>
                  <a:gd name="T33" fmla="*/ 648 h 28"/>
                  <a:gd name="T34" fmla="*/ 4320 w 29"/>
                  <a:gd name="T35" fmla="*/ 432 h 28"/>
                  <a:gd name="T36" fmla="*/ 4752 w 29"/>
                  <a:gd name="T37" fmla="*/ 648 h 28"/>
                  <a:gd name="T38" fmla="*/ 5184 w 29"/>
                  <a:gd name="T39" fmla="*/ 864 h 28"/>
                  <a:gd name="T40" fmla="*/ 5184 w 29"/>
                  <a:gd name="T41" fmla="*/ 2160 h 28"/>
                  <a:gd name="T42" fmla="*/ 5400 w 29"/>
                  <a:gd name="T43" fmla="*/ 2592 h 28"/>
                  <a:gd name="T44" fmla="*/ 6048 w 29"/>
                  <a:gd name="T45" fmla="*/ 2592 h 28"/>
                  <a:gd name="T46" fmla="*/ 6264 w 29"/>
                  <a:gd name="T47" fmla="*/ 2808 h 28"/>
                  <a:gd name="T48" fmla="*/ 6048 w 29"/>
                  <a:gd name="T49" fmla="*/ 3456 h 28"/>
                  <a:gd name="T50" fmla="*/ 5184 w 29"/>
                  <a:gd name="T51" fmla="*/ 3456 h 28"/>
                  <a:gd name="T52" fmla="*/ 5184 w 29"/>
                  <a:gd name="T53" fmla="*/ 5400 h 28"/>
                  <a:gd name="T54" fmla="*/ 5616 w 29"/>
                  <a:gd name="T55" fmla="*/ 5616 h 28"/>
                  <a:gd name="T56" fmla="*/ 5184 w 29"/>
                  <a:gd name="T57" fmla="*/ 6048 h 28"/>
                  <a:gd name="T58" fmla="*/ 4536 w 29"/>
                  <a:gd name="T59" fmla="*/ 6048 h 28"/>
                  <a:gd name="T60" fmla="*/ 4104 w 29"/>
                  <a:gd name="T61" fmla="*/ 6048 h 28"/>
                  <a:gd name="T62" fmla="*/ 3672 w 29"/>
                  <a:gd name="T63" fmla="*/ 6048 h 28"/>
                  <a:gd name="T64" fmla="*/ 3240 w 29"/>
                  <a:gd name="T65" fmla="*/ 5616 h 28"/>
                  <a:gd name="T66" fmla="*/ 1728 w 29"/>
                  <a:gd name="T67" fmla="*/ 5616 h 28"/>
                  <a:gd name="T68" fmla="*/ 1080 w 29"/>
                  <a:gd name="T69" fmla="*/ 5832 h 28"/>
                  <a:gd name="T70" fmla="*/ 864 w 29"/>
                  <a:gd name="T71" fmla="*/ 5616 h 28"/>
                  <a:gd name="T72" fmla="*/ 432 w 29"/>
                  <a:gd name="T73" fmla="*/ 5616 h 28"/>
                  <a:gd name="T74" fmla="*/ 0 w 29"/>
                  <a:gd name="T75" fmla="*/ 5832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9"/>
                  <a:gd name="T115" fmla="*/ 0 h 28"/>
                  <a:gd name="T116" fmla="*/ 29 w 29"/>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9" h="28">
                    <a:moveTo>
                      <a:pt x="0" y="27"/>
                    </a:moveTo>
                    <a:lnTo>
                      <a:pt x="0" y="25"/>
                    </a:lnTo>
                    <a:lnTo>
                      <a:pt x="0" y="23"/>
                    </a:lnTo>
                    <a:lnTo>
                      <a:pt x="2" y="17"/>
                    </a:lnTo>
                    <a:lnTo>
                      <a:pt x="3" y="16"/>
                    </a:lnTo>
                    <a:lnTo>
                      <a:pt x="5" y="13"/>
                    </a:lnTo>
                    <a:lnTo>
                      <a:pt x="4" y="11"/>
                    </a:lnTo>
                    <a:lnTo>
                      <a:pt x="3" y="9"/>
                    </a:lnTo>
                    <a:lnTo>
                      <a:pt x="3" y="5"/>
                    </a:lnTo>
                    <a:lnTo>
                      <a:pt x="3" y="4"/>
                    </a:lnTo>
                    <a:lnTo>
                      <a:pt x="2" y="2"/>
                    </a:lnTo>
                    <a:lnTo>
                      <a:pt x="2" y="1"/>
                    </a:lnTo>
                    <a:lnTo>
                      <a:pt x="11" y="0"/>
                    </a:lnTo>
                    <a:lnTo>
                      <a:pt x="13" y="2"/>
                    </a:lnTo>
                    <a:lnTo>
                      <a:pt x="14" y="5"/>
                    </a:lnTo>
                    <a:lnTo>
                      <a:pt x="18" y="4"/>
                    </a:lnTo>
                    <a:lnTo>
                      <a:pt x="18" y="3"/>
                    </a:lnTo>
                    <a:lnTo>
                      <a:pt x="20" y="2"/>
                    </a:lnTo>
                    <a:lnTo>
                      <a:pt x="22" y="3"/>
                    </a:lnTo>
                    <a:lnTo>
                      <a:pt x="24" y="4"/>
                    </a:lnTo>
                    <a:lnTo>
                      <a:pt x="24" y="10"/>
                    </a:lnTo>
                    <a:lnTo>
                      <a:pt x="25" y="12"/>
                    </a:lnTo>
                    <a:lnTo>
                      <a:pt x="28" y="12"/>
                    </a:lnTo>
                    <a:lnTo>
                      <a:pt x="29" y="13"/>
                    </a:lnTo>
                    <a:lnTo>
                      <a:pt x="28" y="16"/>
                    </a:lnTo>
                    <a:lnTo>
                      <a:pt x="24" y="16"/>
                    </a:lnTo>
                    <a:lnTo>
                      <a:pt x="24" y="25"/>
                    </a:lnTo>
                    <a:lnTo>
                      <a:pt x="26" y="26"/>
                    </a:lnTo>
                    <a:lnTo>
                      <a:pt x="24" y="28"/>
                    </a:lnTo>
                    <a:lnTo>
                      <a:pt x="21" y="28"/>
                    </a:lnTo>
                    <a:lnTo>
                      <a:pt x="19" y="28"/>
                    </a:lnTo>
                    <a:lnTo>
                      <a:pt x="17" y="28"/>
                    </a:lnTo>
                    <a:lnTo>
                      <a:pt x="15" y="26"/>
                    </a:lnTo>
                    <a:lnTo>
                      <a:pt x="8" y="26"/>
                    </a:lnTo>
                    <a:lnTo>
                      <a:pt x="5" y="27"/>
                    </a:lnTo>
                    <a:lnTo>
                      <a:pt x="4" y="26"/>
                    </a:lnTo>
                    <a:lnTo>
                      <a:pt x="2" y="26"/>
                    </a:lnTo>
                    <a:lnTo>
                      <a:pt x="0" y="2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04" name="Freeform 957"/>
              <p:cNvSpPr>
                <a:spLocks/>
              </p:cNvSpPr>
              <p:nvPr/>
            </p:nvSpPr>
            <p:spPr bwMode="auto">
              <a:xfrm>
                <a:off x="4733189" y="3437555"/>
                <a:ext cx="475047" cy="486064"/>
              </a:xfrm>
              <a:custGeom>
                <a:avLst/>
                <a:gdLst>
                  <a:gd name="T0" fmla="*/ 8640 w 43"/>
                  <a:gd name="T1" fmla="*/ 6912 h 44"/>
                  <a:gd name="T2" fmla="*/ 8208 w 43"/>
                  <a:gd name="T3" fmla="*/ 7128 h 44"/>
                  <a:gd name="T4" fmla="*/ 8208 w 43"/>
                  <a:gd name="T5" fmla="*/ 8640 h 44"/>
                  <a:gd name="T6" fmla="*/ 8424 w 43"/>
                  <a:gd name="T7" fmla="*/ 8424 h 44"/>
                  <a:gd name="T8" fmla="*/ 8640 w 43"/>
                  <a:gd name="T9" fmla="*/ 9288 h 44"/>
                  <a:gd name="T10" fmla="*/ 7344 w 43"/>
                  <a:gd name="T11" fmla="*/ 8424 h 44"/>
                  <a:gd name="T12" fmla="*/ 6912 w 43"/>
                  <a:gd name="T13" fmla="*/ 8640 h 44"/>
                  <a:gd name="T14" fmla="*/ 6696 w 43"/>
                  <a:gd name="T15" fmla="*/ 8424 h 44"/>
                  <a:gd name="T16" fmla="*/ 6264 w 43"/>
                  <a:gd name="T17" fmla="*/ 8424 h 44"/>
                  <a:gd name="T18" fmla="*/ 6048 w 43"/>
                  <a:gd name="T19" fmla="*/ 8424 h 44"/>
                  <a:gd name="T20" fmla="*/ 5184 w 43"/>
                  <a:gd name="T21" fmla="*/ 8208 h 44"/>
                  <a:gd name="T22" fmla="*/ 4968 w 43"/>
                  <a:gd name="T23" fmla="*/ 6480 h 44"/>
                  <a:gd name="T24" fmla="*/ 4104 w 43"/>
                  <a:gd name="T25" fmla="*/ 6048 h 44"/>
                  <a:gd name="T26" fmla="*/ 3672 w 43"/>
                  <a:gd name="T27" fmla="*/ 6480 h 44"/>
                  <a:gd name="T28" fmla="*/ 2592 w 43"/>
                  <a:gd name="T29" fmla="*/ 6048 h 44"/>
                  <a:gd name="T30" fmla="*/ 216 w 43"/>
                  <a:gd name="T31" fmla="*/ 5832 h 44"/>
                  <a:gd name="T32" fmla="*/ 432 w 43"/>
                  <a:gd name="T33" fmla="*/ 5400 h 44"/>
                  <a:gd name="T34" fmla="*/ 648 w 43"/>
                  <a:gd name="T35" fmla="*/ 4968 h 44"/>
                  <a:gd name="T36" fmla="*/ 864 w 43"/>
                  <a:gd name="T37" fmla="*/ 5184 h 44"/>
                  <a:gd name="T38" fmla="*/ 2160 w 43"/>
                  <a:gd name="T39" fmla="*/ 3456 h 44"/>
                  <a:gd name="T40" fmla="*/ 2808 w 43"/>
                  <a:gd name="T41" fmla="*/ 2592 h 44"/>
                  <a:gd name="T42" fmla="*/ 3024 w 43"/>
                  <a:gd name="T43" fmla="*/ 1296 h 44"/>
                  <a:gd name="T44" fmla="*/ 3024 w 43"/>
                  <a:gd name="T45" fmla="*/ 216 h 44"/>
                  <a:gd name="T46" fmla="*/ 4320 w 43"/>
                  <a:gd name="T47" fmla="*/ 432 h 44"/>
                  <a:gd name="T48" fmla="*/ 5400 w 43"/>
                  <a:gd name="T49" fmla="*/ 432 h 44"/>
                  <a:gd name="T50" fmla="*/ 7560 w 43"/>
                  <a:gd name="T51" fmla="*/ 0 h 44"/>
                  <a:gd name="T52" fmla="*/ 7992 w 43"/>
                  <a:gd name="T53" fmla="*/ 432 h 44"/>
                  <a:gd name="T54" fmla="*/ 8424 w 43"/>
                  <a:gd name="T55" fmla="*/ 432 h 44"/>
                  <a:gd name="T56" fmla="*/ 9072 w 43"/>
                  <a:gd name="T57" fmla="*/ 864 h 44"/>
                  <a:gd name="T58" fmla="*/ 9072 w 43"/>
                  <a:gd name="T59" fmla="*/ 1728 h 44"/>
                  <a:gd name="T60" fmla="*/ 8424 w 43"/>
                  <a:gd name="T61" fmla="*/ 3240 h 44"/>
                  <a:gd name="T62" fmla="*/ 8424 w 43"/>
                  <a:gd name="T63" fmla="*/ 4104 h 44"/>
                  <a:gd name="T64" fmla="*/ 8640 w 43"/>
                  <a:gd name="T65" fmla="*/ 4752 h 44"/>
                  <a:gd name="T66" fmla="*/ 8640 w 43"/>
                  <a:gd name="T67" fmla="*/ 5184 h 44"/>
                  <a:gd name="T68" fmla="*/ 9072 w 43"/>
                  <a:gd name="T69" fmla="*/ 6264 h 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3"/>
                  <a:gd name="T106" fmla="*/ 0 h 44"/>
                  <a:gd name="T107" fmla="*/ 43 w 43"/>
                  <a:gd name="T108" fmla="*/ 44 h 4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3" h="44">
                    <a:moveTo>
                      <a:pt x="42" y="31"/>
                    </a:moveTo>
                    <a:lnTo>
                      <a:pt x="40" y="32"/>
                    </a:lnTo>
                    <a:lnTo>
                      <a:pt x="39" y="32"/>
                    </a:lnTo>
                    <a:lnTo>
                      <a:pt x="38" y="33"/>
                    </a:lnTo>
                    <a:lnTo>
                      <a:pt x="36" y="39"/>
                    </a:lnTo>
                    <a:lnTo>
                      <a:pt x="38" y="40"/>
                    </a:lnTo>
                    <a:lnTo>
                      <a:pt x="39" y="40"/>
                    </a:lnTo>
                    <a:lnTo>
                      <a:pt x="39" y="39"/>
                    </a:lnTo>
                    <a:lnTo>
                      <a:pt x="40" y="40"/>
                    </a:lnTo>
                    <a:lnTo>
                      <a:pt x="40" y="43"/>
                    </a:lnTo>
                    <a:lnTo>
                      <a:pt x="39" y="44"/>
                    </a:lnTo>
                    <a:lnTo>
                      <a:pt x="34" y="39"/>
                    </a:lnTo>
                    <a:lnTo>
                      <a:pt x="33" y="39"/>
                    </a:lnTo>
                    <a:lnTo>
                      <a:pt x="32" y="40"/>
                    </a:lnTo>
                    <a:lnTo>
                      <a:pt x="31" y="40"/>
                    </a:lnTo>
                    <a:lnTo>
                      <a:pt x="31" y="39"/>
                    </a:lnTo>
                    <a:lnTo>
                      <a:pt x="30" y="38"/>
                    </a:lnTo>
                    <a:lnTo>
                      <a:pt x="29" y="39"/>
                    </a:lnTo>
                    <a:lnTo>
                      <a:pt x="28" y="38"/>
                    </a:lnTo>
                    <a:lnTo>
                      <a:pt x="28" y="39"/>
                    </a:lnTo>
                    <a:lnTo>
                      <a:pt x="27" y="38"/>
                    </a:lnTo>
                    <a:lnTo>
                      <a:pt x="24" y="38"/>
                    </a:lnTo>
                    <a:lnTo>
                      <a:pt x="23" y="36"/>
                    </a:lnTo>
                    <a:lnTo>
                      <a:pt x="23" y="30"/>
                    </a:lnTo>
                    <a:lnTo>
                      <a:pt x="21" y="29"/>
                    </a:lnTo>
                    <a:lnTo>
                      <a:pt x="19" y="28"/>
                    </a:lnTo>
                    <a:lnTo>
                      <a:pt x="17" y="29"/>
                    </a:lnTo>
                    <a:lnTo>
                      <a:pt x="17" y="30"/>
                    </a:lnTo>
                    <a:lnTo>
                      <a:pt x="13" y="31"/>
                    </a:lnTo>
                    <a:lnTo>
                      <a:pt x="12" y="28"/>
                    </a:lnTo>
                    <a:lnTo>
                      <a:pt x="10" y="26"/>
                    </a:lnTo>
                    <a:lnTo>
                      <a:pt x="1" y="27"/>
                    </a:lnTo>
                    <a:lnTo>
                      <a:pt x="0" y="26"/>
                    </a:lnTo>
                    <a:lnTo>
                      <a:pt x="2" y="25"/>
                    </a:lnTo>
                    <a:lnTo>
                      <a:pt x="2" y="24"/>
                    </a:lnTo>
                    <a:lnTo>
                      <a:pt x="3" y="23"/>
                    </a:lnTo>
                    <a:lnTo>
                      <a:pt x="4" y="23"/>
                    </a:lnTo>
                    <a:lnTo>
                      <a:pt x="4" y="24"/>
                    </a:lnTo>
                    <a:lnTo>
                      <a:pt x="8" y="22"/>
                    </a:lnTo>
                    <a:lnTo>
                      <a:pt x="10" y="16"/>
                    </a:lnTo>
                    <a:lnTo>
                      <a:pt x="11" y="15"/>
                    </a:lnTo>
                    <a:lnTo>
                      <a:pt x="13" y="12"/>
                    </a:lnTo>
                    <a:lnTo>
                      <a:pt x="13" y="8"/>
                    </a:lnTo>
                    <a:lnTo>
                      <a:pt x="14" y="6"/>
                    </a:lnTo>
                    <a:lnTo>
                      <a:pt x="14" y="4"/>
                    </a:lnTo>
                    <a:lnTo>
                      <a:pt x="14" y="1"/>
                    </a:lnTo>
                    <a:lnTo>
                      <a:pt x="18" y="1"/>
                    </a:lnTo>
                    <a:lnTo>
                      <a:pt x="20" y="2"/>
                    </a:lnTo>
                    <a:lnTo>
                      <a:pt x="23" y="3"/>
                    </a:lnTo>
                    <a:lnTo>
                      <a:pt x="25" y="2"/>
                    </a:lnTo>
                    <a:lnTo>
                      <a:pt x="31" y="0"/>
                    </a:lnTo>
                    <a:lnTo>
                      <a:pt x="35" y="0"/>
                    </a:lnTo>
                    <a:lnTo>
                      <a:pt x="36" y="2"/>
                    </a:lnTo>
                    <a:lnTo>
                      <a:pt x="37" y="2"/>
                    </a:lnTo>
                    <a:lnTo>
                      <a:pt x="37" y="1"/>
                    </a:lnTo>
                    <a:lnTo>
                      <a:pt x="39" y="2"/>
                    </a:lnTo>
                    <a:lnTo>
                      <a:pt x="40" y="2"/>
                    </a:lnTo>
                    <a:lnTo>
                      <a:pt x="42" y="4"/>
                    </a:lnTo>
                    <a:lnTo>
                      <a:pt x="43" y="6"/>
                    </a:lnTo>
                    <a:lnTo>
                      <a:pt x="42" y="8"/>
                    </a:lnTo>
                    <a:lnTo>
                      <a:pt x="39" y="12"/>
                    </a:lnTo>
                    <a:lnTo>
                      <a:pt x="39" y="15"/>
                    </a:lnTo>
                    <a:lnTo>
                      <a:pt x="39" y="17"/>
                    </a:lnTo>
                    <a:lnTo>
                      <a:pt x="39" y="19"/>
                    </a:lnTo>
                    <a:lnTo>
                      <a:pt x="40" y="20"/>
                    </a:lnTo>
                    <a:lnTo>
                      <a:pt x="40" y="22"/>
                    </a:lnTo>
                    <a:lnTo>
                      <a:pt x="40" y="23"/>
                    </a:lnTo>
                    <a:lnTo>
                      <a:pt x="40" y="24"/>
                    </a:lnTo>
                    <a:lnTo>
                      <a:pt x="40" y="26"/>
                    </a:lnTo>
                    <a:lnTo>
                      <a:pt x="42" y="29"/>
                    </a:lnTo>
                    <a:lnTo>
                      <a:pt x="42" y="3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05" name="Freeform 958"/>
              <p:cNvSpPr>
                <a:spLocks/>
              </p:cNvSpPr>
              <p:nvPr/>
            </p:nvSpPr>
            <p:spPr bwMode="auto">
              <a:xfrm>
                <a:off x="4733189" y="3437555"/>
                <a:ext cx="475047" cy="486064"/>
              </a:xfrm>
              <a:custGeom>
                <a:avLst/>
                <a:gdLst>
                  <a:gd name="T0" fmla="*/ 8640 w 43"/>
                  <a:gd name="T1" fmla="*/ 6912 h 44"/>
                  <a:gd name="T2" fmla="*/ 8208 w 43"/>
                  <a:gd name="T3" fmla="*/ 7128 h 44"/>
                  <a:gd name="T4" fmla="*/ 8208 w 43"/>
                  <a:gd name="T5" fmla="*/ 8640 h 44"/>
                  <a:gd name="T6" fmla="*/ 8424 w 43"/>
                  <a:gd name="T7" fmla="*/ 8424 h 44"/>
                  <a:gd name="T8" fmla="*/ 8640 w 43"/>
                  <a:gd name="T9" fmla="*/ 9288 h 44"/>
                  <a:gd name="T10" fmla="*/ 7344 w 43"/>
                  <a:gd name="T11" fmla="*/ 8424 h 44"/>
                  <a:gd name="T12" fmla="*/ 6912 w 43"/>
                  <a:gd name="T13" fmla="*/ 8640 h 44"/>
                  <a:gd name="T14" fmla="*/ 6696 w 43"/>
                  <a:gd name="T15" fmla="*/ 8424 h 44"/>
                  <a:gd name="T16" fmla="*/ 6264 w 43"/>
                  <a:gd name="T17" fmla="*/ 8424 h 44"/>
                  <a:gd name="T18" fmla="*/ 6048 w 43"/>
                  <a:gd name="T19" fmla="*/ 8424 h 44"/>
                  <a:gd name="T20" fmla="*/ 5184 w 43"/>
                  <a:gd name="T21" fmla="*/ 8208 h 44"/>
                  <a:gd name="T22" fmla="*/ 4968 w 43"/>
                  <a:gd name="T23" fmla="*/ 6480 h 44"/>
                  <a:gd name="T24" fmla="*/ 4104 w 43"/>
                  <a:gd name="T25" fmla="*/ 6048 h 44"/>
                  <a:gd name="T26" fmla="*/ 3672 w 43"/>
                  <a:gd name="T27" fmla="*/ 6480 h 44"/>
                  <a:gd name="T28" fmla="*/ 2592 w 43"/>
                  <a:gd name="T29" fmla="*/ 6048 h 44"/>
                  <a:gd name="T30" fmla="*/ 216 w 43"/>
                  <a:gd name="T31" fmla="*/ 5832 h 44"/>
                  <a:gd name="T32" fmla="*/ 432 w 43"/>
                  <a:gd name="T33" fmla="*/ 5400 h 44"/>
                  <a:gd name="T34" fmla="*/ 648 w 43"/>
                  <a:gd name="T35" fmla="*/ 4968 h 44"/>
                  <a:gd name="T36" fmla="*/ 864 w 43"/>
                  <a:gd name="T37" fmla="*/ 5184 h 44"/>
                  <a:gd name="T38" fmla="*/ 2160 w 43"/>
                  <a:gd name="T39" fmla="*/ 3456 h 44"/>
                  <a:gd name="T40" fmla="*/ 2808 w 43"/>
                  <a:gd name="T41" fmla="*/ 2592 h 44"/>
                  <a:gd name="T42" fmla="*/ 3024 w 43"/>
                  <a:gd name="T43" fmla="*/ 1296 h 44"/>
                  <a:gd name="T44" fmla="*/ 3024 w 43"/>
                  <a:gd name="T45" fmla="*/ 216 h 44"/>
                  <a:gd name="T46" fmla="*/ 4320 w 43"/>
                  <a:gd name="T47" fmla="*/ 432 h 44"/>
                  <a:gd name="T48" fmla="*/ 5400 w 43"/>
                  <a:gd name="T49" fmla="*/ 432 h 44"/>
                  <a:gd name="T50" fmla="*/ 7560 w 43"/>
                  <a:gd name="T51" fmla="*/ 0 h 44"/>
                  <a:gd name="T52" fmla="*/ 7992 w 43"/>
                  <a:gd name="T53" fmla="*/ 432 h 44"/>
                  <a:gd name="T54" fmla="*/ 8424 w 43"/>
                  <a:gd name="T55" fmla="*/ 432 h 44"/>
                  <a:gd name="T56" fmla="*/ 9072 w 43"/>
                  <a:gd name="T57" fmla="*/ 864 h 44"/>
                  <a:gd name="T58" fmla="*/ 9072 w 43"/>
                  <a:gd name="T59" fmla="*/ 1728 h 44"/>
                  <a:gd name="T60" fmla="*/ 8424 w 43"/>
                  <a:gd name="T61" fmla="*/ 3240 h 44"/>
                  <a:gd name="T62" fmla="*/ 8424 w 43"/>
                  <a:gd name="T63" fmla="*/ 4104 h 44"/>
                  <a:gd name="T64" fmla="*/ 8640 w 43"/>
                  <a:gd name="T65" fmla="*/ 4752 h 44"/>
                  <a:gd name="T66" fmla="*/ 8640 w 43"/>
                  <a:gd name="T67" fmla="*/ 5184 h 44"/>
                  <a:gd name="T68" fmla="*/ 9072 w 43"/>
                  <a:gd name="T69" fmla="*/ 6264 h 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3"/>
                  <a:gd name="T106" fmla="*/ 0 h 44"/>
                  <a:gd name="T107" fmla="*/ 43 w 43"/>
                  <a:gd name="T108" fmla="*/ 44 h 4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3" h="44">
                    <a:moveTo>
                      <a:pt x="42" y="31"/>
                    </a:moveTo>
                    <a:lnTo>
                      <a:pt x="40" y="32"/>
                    </a:lnTo>
                    <a:lnTo>
                      <a:pt x="39" y="32"/>
                    </a:lnTo>
                    <a:lnTo>
                      <a:pt x="38" y="33"/>
                    </a:lnTo>
                    <a:lnTo>
                      <a:pt x="36" y="39"/>
                    </a:lnTo>
                    <a:lnTo>
                      <a:pt x="38" y="40"/>
                    </a:lnTo>
                    <a:lnTo>
                      <a:pt x="39" y="40"/>
                    </a:lnTo>
                    <a:lnTo>
                      <a:pt x="39" y="39"/>
                    </a:lnTo>
                    <a:lnTo>
                      <a:pt x="40" y="40"/>
                    </a:lnTo>
                    <a:lnTo>
                      <a:pt x="40" y="43"/>
                    </a:lnTo>
                    <a:lnTo>
                      <a:pt x="39" y="44"/>
                    </a:lnTo>
                    <a:lnTo>
                      <a:pt x="34" y="39"/>
                    </a:lnTo>
                    <a:lnTo>
                      <a:pt x="33" y="39"/>
                    </a:lnTo>
                    <a:lnTo>
                      <a:pt x="32" y="40"/>
                    </a:lnTo>
                    <a:lnTo>
                      <a:pt x="31" y="40"/>
                    </a:lnTo>
                    <a:lnTo>
                      <a:pt x="31" y="39"/>
                    </a:lnTo>
                    <a:lnTo>
                      <a:pt x="30" y="38"/>
                    </a:lnTo>
                    <a:lnTo>
                      <a:pt x="29" y="39"/>
                    </a:lnTo>
                    <a:lnTo>
                      <a:pt x="28" y="38"/>
                    </a:lnTo>
                    <a:lnTo>
                      <a:pt x="28" y="39"/>
                    </a:lnTo>
                    <a:lnTo>
                      <a:pt x="27" y="38"/>
                    </a:lnTo>
                    <a:lnTo>
                      <a:pt x="24" y="38"/>
                    </a:lnTo>
                    <a:lnTo>
                      <a:pt x="23" y="36"/>
                    </a:lnTo>
                    <a:lnTo>
                      <a:pt x="23" y="30"/>
                    </a:lnTo>
                    <a:lnTo>
                      <a:pt x="21" y="29"/>
                    </a:lnTo>
                    <a:lnTo>
                      <a:pt x="19" y="28"/>
                    </a:lnTo>
                    <a:lnTo>
                      <a:pt x="17" y="29"/>
                    </a:lnTo>
                    <a:lnTo>
                      <a:pt x="17" y="30"/>
                    </a:lnTo>
                    <a:lnTo>
                      <a:pt x="13" y="31"/>
                    </a:lnTo>
                    <a:lnTo>
                      <a:pt x="12" y="28"/>
                    </a:lnTo>
                    <a:lnTo>
                      <a:pt x="10" y="26"/>
                    </a:lnTo>
                    <a:lnTo>
                      <a:pt x="1" y="27"/>
                    </a:lnTo>
                    <a:lnTo>
                      <a:pt x="0" y="26"/>
                    </a:lnTo>
                    <a:lnTo>
                      <a:pt x="2" y="25"/>
                    </a:lnTo>
                    <a:lnTo>
                      <a:pt x="2" y="24"/>
                    </a:lnTo>
                    <a:lnTo>
                      <a:pt x="3" y="23"/>
                    </a:lnTo>
                    <a:lnTo>
                      <a:pt x="4" y="23"/>
                    </a:lnTo>
                    <a:lnTo>
                      <a:pt x="4" y="24"/>
                    </a:lnTo>
                    <a:lnTo>
                      <a:pt x="8" y="22"/>
                    </a:lnTo>
                    <a:lnTo>
                      <a:pt x="10" y="16"/>
                    </a:lnTo>
                    <a:lnTo>
                      <a:pt x="11" y="15"/>
                    </a:lnTo>
                    <a:lnTo>
                      <a:pt x="13" y="12"/>
                    </a:lnTo>
                    <a:lnTo>
                      <a:pt x="13" y="8"/>
                    </a:lnTo>
                    <a:lnTo>
                      <a:pt x="14" y="6"/>
                    </a:lnTo>
                    <a:lnTo>
                      <a:pt x="14" y="4"/>
                    </a:lnTo>
                    <a:lnTo>
                      <a:pt x="14" y="1"/>
                    </a:lnTo>
                    <a:lnTo>
                      <a:pt x="18" y="1"/>
                    </a:lnTo>
                    <a:lnTo>
                      <a:pt x="20" y="2"/>
                    </a:lnTo>
                    <a:lnTo>
                      <a:pt x="23" y="3"/>
                    </a:lnTo>
                    <a:lnTo>
                      <a:pt x="25" y="2"/>
                    </a:lnTo>
                    <a:lnTo>
                      <a:pt x="31" y="0"/>
                    </a:lnTo>
                    <a:lnTo>
                      <a:pt x="35" y="0"/>
                    </a:lnTo>
                    <a:lnTo>
                      <a:pt x="36" y="2"/>
                    </a:lnTo>
                    <a:lnTo>
                      <a:pt x="37" y="2"/>
                    </a:lnTo>
                    <a:lnTo>
                      <a:pt x="37" y="1"/>
                    </a:lnTo>
                    <a:lnTo>
                      <a:pt x="39" y="2"/>
                    </a:lnTo>
                    <a:lnTo>
                      <a:pt x="40" y="2"/>
                    </a:lnTo>
                    <a:lnTo>
                      <a:pt x="42" y="4"/>
                    </a:lnTo>
                    <a:lnTo>
                      <a:pt x="43" y="6"/>
                    </a:lnTo>
                    <a:lnTo>
                      <a:pt x="42" y="8"/>
                    </a:lnTo>
                    <a:lnTo>
                      <a:pt x="39" y="12"/>
                    </a:lnTo>
                    <a:lnTo>
                      <a:pt x="39" y="15"/>
                    </a:lnTo>
                    <a:lnTo>
                      <a:pt x="39" y="17"/>
                    </a:lnTo>
                    <a:lnTo>
                      <a:pt x="39" y="19"/>
                    </a:lnTo>
                    <a:lnTo>
                      <a:pt x="40" y="20"/>
                    </a:lnTo>
                    <a:lnTo>
                      <a:pt x="40" y="22"/>
                    </a:lnTo>
                    <a:lnTo>
                      <a:pt x="40" y="23"/>
                    </a:lnTo>
                    <a:lnTo>
                      <a:pt x="40" y="24"/>
                    </a:lnTo>
                    <a:lnTo>
                      <a:pt x="40" y="26"/>
                    </a:lnTo>
                    <a:lnTo>
                      <a:pt x="42" y="29"/>
                    </a:lnTo>
                    <a:lnTo>
                      <a:pt x="42" y="3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06" name="Freeform 959"/>
              <p:cNvSpPr>
                <a:spLocks/>
              </p:cNvSpPr>
              <p:nvPr/>
            </p:nvSpPr>
            <p:spPr bwMode="auto">
              <a:xfrm>
                <a:off x="4711094" y="3481742"/>
                <a:ext cx="176762" cy="220938"/>
              </a:xfrm>
              <a:custGeom>
                <a:avLst/>
                <a:gdLst>
                  <a:gd name="T0" fmla="*/ 864 w 16"/>
                  <a:gd name="T1" fmla="*/ 4320 h 20"/>
                  <a:gd name="T2" fmla="*/ 1080 w 16"/>
                  <a:gd name="T3" fmla="*/ 4104 h 20"/>
                  <a:gd name="T4" fmla="*/ 1296 w 16"/>
                  <a:gd name="T5" fmla="*/ 4104 h 20"/>
                  <a:gd name="T6" fmla="*/ 1296 w 16"/>
                  <a:gd name="T7" fmla="*/ 4320 h 20"/>
                  <a:gd name="T8" fmla="*/ 2160 w 16"/>
                  <a:gd name="T9" fmla="*/ 3888 h 20"/>
                  <a:gd name="T10" fmla="*/ 2592 w 16"/>
                  <a:gd name="T11" fmla="*/ 2592 h 20"/>
                  <a:gd name="T12" fmla="*/ 2808 w 16"/>
                  <a:gd name="T13" fmla="*/ 2376 h 20"/>
                  <a:gd name="T14" fmla="*/ 3240 w 16"/>
                  <a:gd name="T15" fmla="*/ 1728 h 20"/>
                  <a:gd name="T16" fmla="*/ 3240 w 16"/>
                  <a:gd name="T17" fmla="*/ 864 h 20"/>
                  <a:gd name="T18" fmla="*/ 3456 w 16"/>
                  <a:gd name="T19" fmla="*/ 432 h 20"/>
                  <a:gd name="T20" fmla="*/ 3456 w 16"/>
                  <a:gd name="T21" fmla="*/ 0 h 20"/>
                  <a:gd name="T22" fmla="*/ 3240 w 16"/>
                  <a:gd name="T23" fmla="*/ 0 h 20"/>
                  <a:gd name="T24" fmla="*/ 2592 w 16"/>
                  <a:gd name="T25" fmla="*/ 0 h 20"/>
                  <a:gd name="T26" fmla="*/ 2376 w 16"/>
                  <a:gd name="T27" fmla="*/ 0 h 20"/>
                  <a:gd name="T28" fmla="*/ 2160 w 16"/>
                  <a:gd name="T29" fmla="*/ 432 h 20"/>
                  <a:gd name="T30" fmla="*/ 1728 w 16"/>
                  <a:gd name="T31" fmla="*/ 864 h 20"/>
                  <a:gd name="T32" fmla="*/ 1512 w 16"/>
                  <a:gd name="T33" fmla="*/ 648 h 20"/>
                  <a:gd name="T34" fmla="*/ 648 w 16"/>
                  <a:gd name="T35" fmla="*/ 648 h 20"/>
                  <a:gd name="T36" fmla="*/ 648 w 16"/>
                  <a:gd name="T37" fmla="*/ 1080 h 20"/>
                  <a:gd name="T38" fmla="*/ 1080 w 16"/>
                  <a:gd name="T39" fmla="*/ 1296 h 20"/>
                  <a:gd name="T40" fmla="*/ 1512 w 16"/>
                  <a:gd name="T41" fmla="*/ 1296 h 20"/>
                  <a:gd name="T42" fmla="*/ 1512 w 16"/>
                  <a:gd name="T43" fmla="*/ 1296 h 20"/>
                  <a:gd name="T44" fmla="*/ 1512 w 16"/>
                  <a:gd name="T45" fmla="*/ 1728 h 20"/>
                  <a:gd name="T46" fmla="*/ 1296 w 16"/>
                  <a:gd name="T47" fmla="*/ 1944 h 20"/>
                  <a:gd name="T48" fmla="*/ 1080 w 16"/>
                  <a:gd name="T49" fmla="*/ 2160 h 20"/>
                  <a:gd name="T50" fmla="*/ 1296 w 16"/>
                  <a:gd name="T51" fmla="*/ 2376 h 20"/>
                  <a:gd name="T52" fmla="*/ 1512 w 16"/>
                  <a:gd name="T53" fmla="*/ 2376 h 20"/>
                  <a:gd name="T54" fmla="*/ 1296 w 16"/>
                  <a:gd name="T55" fmla="*/ 3240 h 20"/>
                  <a:gd name="T56" fmla="*/ 864 w 16"/>
                  <a:gd name="T57" fmla="*/ 3024 h 20"/>
                  <a:gd name="T58" fmla="*/ 648 w 16"/>
                  <a:gd name="T59" fmla="*/ 2808 h 20"/>
                  <a:gd name="T60" fmla="*/ 432 w 16"/>
                  <a:gd name="T61" fmla="*/ 2592 h 20"/>
                  <a:gd name="T62" fmla="*/ 432 w 16"/>
                  <a:gd name="T63" fmla="*/ 2808 h 20"/>
                  <a:gd name="T64" fmla="*/ 216 w 16"/>
                  <a:gd name="T65" fmla="*/ 3240 h 20"/>
                  <a:gd name="T66" fmla="*/ 0 w 16"/>
                  <a:gd name="T67" fmla="*/ 3024 h 20"/>
                  <a:gd name="T68" fmla="*/ 216 w 16"/>
                  <a:gd name="T69" fmla="*/ 3456 h 20"/>
                  <a:gd name="T70" fmla="*/ 432 w 16"/>
                  <a:gd name="T71" fmla="*/ 3672 h 20"/>
                  <a:gd name="T72" fmla="*/ 0 w 16"/>
                  <a:gd name="T73" fmla="*/ 4104 h 20"/>
                  <a:gd name="T74" fmla="*/ 216 w 16"/>
                  <a:gd name="T75" fmla="*/ 4320 h 20"/>
                  <a:gd name="T76" fmla="*/ 864 w 16"/>
                  <a:gd name="T77" fmla="*/ 4104 h 20"/>
                  <a:gd name="T78" fmla="*/ 864 w 16"/>
                  <a:gd name="T79" fmla="*/ 4104 h 20"/>
                  <a:gd name="T80" fmla="*/ 864 w 16"/>
                  <a:gd name="T81" fmla="*/ 4320 h 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
                  <a:gd name="T124" fmla="*/ 0 h 20"/>
                  <a:gd name="T125" fmla="*/ 16 w 16"/>
                  <a:gd name="T126" fmla="*/ 20 h 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 h="20">
                    <a:moveTo>
                      <a:pt x="4" y="20"/>
                    </a:moveTo>
                    <a:lnTo>
                      <a:pt x="5" y="19"/>
                    </a:lnTo>
                    <a:lnTo>
                      <a:pt x="6" y="19"/>
                    </a:lnTo>
                    <a:lnTo>
                      <a:pt x="6" y="20"/>
                    </a:lnTo>
                    <a:lnTo>
                      <a:pt x="10" y="18"/>
                    </a:lnTo>
                    <a:lnTo>
                      <a:pt x="12" y="12"/>
                    </a:lnTo>
                    <a:lnTo>
                      <a:pt x="13" y="11"/>
                    </a:lnTo>
                    <a:lnTo>
                      <a:pt x="15" y="8"/>
                    </a:lnTo>
                    <a:lnTo>
                      <a:pt x="15" y="4"/>
                    </a:lnTo>
                    <a:lnTo>
                      <a:pt x="16" y="2"/>
                    </a:lnTo>
                    <a:lnTo>
                      <a:pt x="16" y="0"/>
                    </a:lnTo>
                    <a:lnTo>
                      <a:pt x="15" y="0"/>
                    </a:lnTo>
                    <a:lnTo>
                      <a:pt x="12" y="0"/>
                    </a:lnTo>
                    <a:lnTo>
                      <a:pt x="11" y="0"/>
                    </a:lnTo>
                    <a:lnTo>
                      <a:pt x="10" y="2"/>
                    </a:lnTo>
                    <a:lnTo>
                      <a:pt x="8" y="4"/>
                    </a:lnTo>
                    <a:lnTo>
                      <a:pt x="7" y="3"/>
                    </a:lnTo>
                    <a:lnTo>
                      <a:pt x="3" y="3"/>
                    </a:lnTo>
                    <a:lnTo>
                      <a:pt x="3" y="5"/>
                    </a:lnTo>
                    <a:lnTo>
                      <a:pt x="5" y="6"/>
                    </a:lnTo>
                    <a:lnTo>
                      <a:pt x="7" y="6"/>
                    </a:lnTo>
                    <a:lnTo>
                      <a:pt x="7" y="8"/>
                    </a:lnTo>
                    <a:lnTo>
                      <a:pt x="6" y="9"/>
                    </a:lnTo>
                    <a:lnTo>
                      <a:pt x="5" y="10"/>
                    </a:lnTo>
                    <a:lnTo>
                      <a:pt x="6" y="11"/>
                    </a:lnTo>
                    <a:lnTo>
                      <a:pt x="7" y="11"/>
                    </a:lnTo>
                    <a:lnTo>
                      <a:pt x="6" y="15"/>
                    </a:lnTo>
                    <a:lnTo>
                      <a:pt x="4" y="14"/>
                    </a:lnTo>
                    <a:lnTo>
                      <a:pt x="3" y="13"/>
                    </a:lnTo>
                    <a:lnTo>
                      <a:pt x="2" y="12"/>
                    </a:lnTo>
                    <a:lnTo>
                      <a:pt x="2" y="13"/>
                    </a:lnTo>
                    <a:lnTo>
                      <a:pt x="1" y="15"/>
                    </a:lnTo>
                    <a:lnTo>
                      <a:pt x="0" y="14"/>
                    </a:lnTo>
                    <a:lnTo>
                      <a:pt x="1" y="16"/>
                    </a:lnTo>
                    <a:lnTo>
                      <a:pt x="2" y="17"/>
                    </a:lnTo>
                    <a:lnTo>
                      <a:pt x="0" y="19"/>
                    </a:lnTo>
                    <a:lnTo>
                      <a:pt x="1" y="20"/>
                    </a:lnTo>
                    <a:lnTo>
                      <a:pt x="4" y="19"/>
                    </a:lnTo>
                    <a:lnTo>
                      <a:pt x="4" y="2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07" name="Freeform 960"/>
              <p:cNvSpPr>
                <a:spLocks/>
              </p:cNvSpPr>
              <p:nvPr/>
            </p:nvSpPr>
            <p:spPr bwMode="auto">
              <a:xfrm>
                <a:off x="4711094" y="3481742"/>
                <a:ext cx="176762" cy="220938"/>
              </a:xfrm>
              <a:custGeom>
                <a:avLst/>
                <a:gdLst>
                  <a:gd name="T0" fmla="*/ 864 w 16"/>
                  <a:gd name="T1" fmla="*/ 4320 h 20"/>
                  <a:gd name="T2" fmla="*/ 1080 w 16"/>
                  <a:gd name="T3" fmla="*/ 4104 h 20"/>
                  <a:gd name="T4" fmla="*/ 1296 w 16"/>
                  <a:gd name="T5" fmla="*/ 4104 h 20"/>
                  <a:gd name="T6" fmla="*/ 1296 w 16"/>
                  <a:gd name="T7" fmla="*/ 4320 h 20"/>
                  <a:gd name="T8" fmla="*/ 2160 w 16"/>
                  <a:gd name="T9" fmla="*/ 3888 h 20"/>
                  <a:gd name="T10" fmla="*/ 2592 w 16"/>
                  <a:gd name="T11" fmla="*/ 2592 h 20"/>
                  <a:gd name="T12" fmla="*/ 2808 w 16"/>
                  <a:gd name="T13" fmla="*/ 2376 h 20"/>
                  <a:gd name="T14" fmla="*/ 3240 w 16"/>
                  <a:gd name="T15" fmla="*/ 1728 h 20"/>
                  <a:gd name="T16" fmla="*/ 3240 w 16"/>
                  <a:gd name="T17" fmla="*/ 864 h 20"/>
                  <a:gd name="T18" fmla="*/ 3456 w 16"/>
                  <a:gd name="T19" fmla="*/ 432 h 20"/>
                  <a:gd name="T20" fmla="*/ 3456 w 16"/>
                  <a:gd name="T21" fmla="*/ 0 h 20"/>
                  <a:gd name="T22" fmla="*/ 3240 w 16"/>
                  <a:gd name="T23" fmla="*/ 0 h 20"/>
                  <a:gd name="T24" fmla="*/ 2592 w 16"/>
                  <a:gd name="T25" fmla="*/ 0 h 20"/>
                  <a:gd name="T26" fmla="*/ 2376 w 16"/>
                  <a:gd name="T27" fmla="*/ 0 h 20"/>
                  <a:gd name="T28" fmla="*/ 2160 w 16"/>
                  <a:gd name="T29" fmla="*/ 432 h 20"/>
                  <a:gd name="T30" fmla="*/ 1728 w 16"/>
                  <a:gd name="T31" fmla="*/ 864 h 20"/>
                  <a:gd name="T32" fmla="*/ 1512 w 16"/>
                  <a:gd name="T33" fmla="*/ 648 h 20"/>
                  <a:gd name="T34" fmla="*/ 648 w 16"/>
                  <a:gd name="T35" fmla="*/ 648 h 20"/>
                  <a:gd name="T36" fmla="*/ 648 w 16"/>
                  <a:gd name="T37" fmla="*/ 1080 h 20"/>
                  <a:gd name="T38" fmla="*/ 1080 w 16"/>
                  <a:gd name="T39" fmla="*/ 1296 h 20"/>
                  <a:gd name="T40" fmla="*/ 1512 w 16"/>
                  <a:gd name="T41" fmla="*/ 1296 h 20"/>
                  <a:gd name="T42" fmla="*/ 1512 w 16"/>
                  <a:gd name="T43" fmla="*/ 1296 h 20"/>
                  <a:gd name="T44" fmla="*/ 1512 w 16"/>
                  <a:gd name="T45" fmla="*/ 1728 h 20"/>
                  <a:gd name="T46" fmla="*/ 1296 w 16"/>
                  <a:gd name="T47" fmla="*/ 1944 h 20"/>
                  <a:gd name="T48" fmla="*/ 1080 w 16"/>
                  <a:gd name="T49" fmla="*/ 2160 h 20"/>
                  <a:gd name="T50" fmla="*/ 1296 w 16"/>
                  <a:gd name="T51" fmla="*/ 2376 h 20"/>
                  <a:gd name="T52" fmla="*/ 1512 w 16"/>
                  <a:gd name="T53" fmla="*/ 2376 h 20"/>
                  <a:gd name="T54" fmla="*/ 1296 w 16"/>
                  <a:gd name="T55" fmla="*/ 3240 h 20"/>
                  <a:gd name="T56" fmla="*/ 864 w 16"/>
                  <a:gd name="T57" fmla="*/ 3024 h 20"/>
                  <a:gd name="T58" fmla="*/ 648 w 16"/>
                  <a:gd name="T59" fmla="*/ 2808 h 20"/>
                  <a:gd name="T60" fmla="*/ 432 w 16"/>
                  <a:gd name="T61" fmla="*/ 2592 h 20"/>
                  <a:gd name="T62" fmla="*/ 432 w 16"/>
                  <a:gd name="T63" fmla="*/ 2808 h 20"/>
                  <a:gd name="T64" fmla="*/ 216 w 16"/>
                  <a:gd name="T65" fmla="*/ 3240 h 20"/>
                  <a:gd name="T66" fmla="*/ 0 w 16"/>
                  <a:gd name="T67" fmla="*/ 3024 h 20"/>
                  <a:gd name="T68" fmla="*/ 216 w 16"/>
                  <a:gd name="T69" fmla="*/ 3456 h 20"/>
                  <a:gd name="T70" fmla="*/ 432 w 16"/>
                  <a:gd name="T71" fmla="*/ 3672 h 20"/>
                  <a:gd name="T72" fmla="*/ 0 w 16"/>
                  <a:gd name="T73" fmla="*/ 4104 h 20"/>
                  <a:gd name="T74" fmla="*/ 216 w 16"/>
                  <a:gd name="T75" fmla="*/ 4320 h 20"/>
                  <a:gd name="T76" fmla="*/ 864 w 16"/>
                  <a:gd name="T77" fmla="*/ 4104 h 20"/>
                  <a:gd name="T78" fmla="*/ 864 w 16"/>
                  <a:gd name="T79" fmla="*/ 4104 h 20"/>
                  <a:gd name="T80" fmla="*/ 864 w 16"/>
                  <a:gd name="T81" fmla="*/ 4320 h 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
                  <a:gd name="T124" fmla="*/ 0 h 20"/>
                  <a:gd name="T125" fmla="*/ 16 w 16"/>
                  <a:gd name="T126" fmla="*/ 20 h 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 h="20">
                    <a:moveTo>
                      <a:pt x="4" y="20"/>
                    </a:moveTo>
                    <a:lnTo>
                      <a:pt x="5" y="19"/>
                    </a:lnTo>
                    <a:lnTo>
                      <a:pt x="6" y="19"/>
                    </a:lnTo>
                    <a:lnTo>
                      <a:pt x="6" y="20"/>
                    </a:lnTo>
                    <a:lnTo>
                      <a:pt x="10" y="18"/>
                    </a:lnTo>
                    <a:lnTo>
                      <a:pt x="12" y="12"/>
                    </a:lnTo>
                    <a:lnTo>
                      <a:pt x="13" y="11"/>
                    </a:lnTo>
                    <a:lnTo>
                      <a:pt x="15" y="8"/>
                    </a:lnTo>
                    <a:lnTo>
                      <a:pt x="15" y="4"/>
                    </a:lnTo>
                    <a:lnTo>
                      <a:pt x="16" y="2"/>
                    </a:lnTo>
                    <a:lnTo>
                      <a:pt x="16" y="0"/>
                    </a:lnTo>
                    <a:lnTo>
                      <a:pt x="15" y="0"/>
                    </a:lnTo>
                    <a:lnTo>
                      <a:pt x="12" y="0"/>
                    </a:lnTo>
                    <a:lnTo>
                      <a:pt x="11" y="0"/>
                    </a:lnTo>
                    <a:lnTo>
                      <a:pt x="10" y="2"/>
                    </a:lnTo>
                    <a:lnTo>
                      <a:pt x="8" y="4"/>
                    </a:lnTo>
                    <a:lnTo>
                      <a:pt x="7" y="3"/>
                    </a:lnTo>
                    <a:lnTo>
                      <a:pt x="3" y="3"/>
                    </a:lnTo>
                    <a:lnTo>
                      <a:pt x="3" y="5"/>
                    </a:lnTo>
                    <a:lnTo>
                      <a:pt x="5" y="6"/>
                    </a:lnTo>
                    <a:lnTo>
                      <a:pt x="7" y="6"/>
                    </a:lnTo>
                    <a:lnTo>
                      <a:pt x="7" y="8"/>
                    </a:lnTo>
                    <a:lnTo>
                      <a:pt x="6" y="9"/>
                    </a:lnTo>
                    <a:lnTo>
                      <a:pt x="5" y="10"/>
                    </a:lnTo>
                    <a:lnTo>
                      <a:pt x="6" y="11"/>
                    </a:lnTo>
                    <a:lnTo>
                      <a:pt x="7" y="11"/>
                    </a:lnTo>
                    <a:lnTo>
                      <a:pt x="6" y="15"/>
                    </a:lnTo>
                    <a:lnTo>
                      <a:pt x="4" y="14"/>
                    </a:lnTo>
                    <a:lnTo>
                      <a:pt x="3" y="13"/>
                    </a:lnTo>
                    <a:lnTo>
                      <a:pt x="2" y="12"/>
                    </a:lnTo>
                    <a:lnTo>
                      <a:pt x="2" y="13"/>
                    </a:lnTo>
                    <a:lnTo>
                      <a:pt x="1" y="15"/>
                    </a:lnTo>
                    <a:lnTo>
                      <a:pt x="0" y="14"/>
                    </a:lnTo>
                    <a:lnTo>
                      <a:pt x="1" y="16"/>
                    </a:lnTo>
                    <a:lnTo>
                      <a:pt x="2" y="17"/>
                    </a:lnTo>
                    <a:lnTo>
                      <a:pt x="0" y="19"/>
                    </a:lnTo>
                    <a:lnTo>
                      <a:pt x="1" y="20"/>
                    </a:lnTo>
                    <a:lnTo>
                      <a:pt x="4" y="19"/>
                    </a:lnTo>
                    <a:lnTo>
                      <a:pt x="4" y="2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08" name="Freeform 961"/>
              <p:cNvSpPr>
                <a:spLocks/>
              </p:cNvSpPr>
              <p:nvPr/>
            </p:nvSpPr>
            <p:spPr bwMode="auto">
              <a:xfrm>
                <a:off x="5175094" y="3592211"/>
                <a:ext cx="265143" cy="287219"/>
              </a:xfrm>
              <a:custGeom>
                <a:avLst/>
                <a:gdLst>
                  <a:gd name="T0" fmla="*/ 4752 w 24"/>
                  <a:gd name="T1" fmla="*/ 1728 h 26"/>
                  <a:gd name="T2" fmla="*/ 3888 w 24"/>
                  <a:gd name="T3" fmla="*/ 1296 h 26"/>
                  <a:gd name="T4" fmla="*/ 3888 w 24"/>
                  <a:gd name="T5" fmla="*/ 1080 h 26"/>
                  <a:gd name="T6" fmla="*/ 3888 w 24"/>
                  <a:gd name="T7" fmla="*/ 864 h 26"/>
                  <a:gd name="T8" fmla="*/ 2808 w 24"/>
                  <a:gd name="T9" fmla="*/ 432 h 26"/>
                  <a:gd name="T10" fmla="*/ 1944 w 24"/>
                  <a:gd name="T11" fmla="*/ 0 h 26"/>
                  <a:gd name="T12" fmla="*/ 648 w 24"/>
                  <a:gd name="T13" fmla="*/ 0 h 26"/>
                  <a:gd name="T14" fmla="*/ 432 w 24"/>
                  <a:gd name="T15" fmla="*/ 0 h 26"/>
                  <a:gd name="T16" fmla="*/ 648 w 24"/>
                  <a:gd name="T17" fmla="*/ 216 h 26"/>
                  <a:gd name="T18" fmla="*/ 432 w 24"/>
                  <a:gd name="T19" fmla="*/ 432 h 26"/>
                  <a:gd name="T20" fmla="*/ 432 w 24"/>
                  <a:gd name="T21" fmla="*/ 432 h 26"/>
                  <a:gd name="T22" fmla="*/ 216 w 24"/>
                  <a:gd name="T23" fmla="*/ 864 h 26"/>
                  <a:gd name="T24" fmla="*/ 432 w 24"/>
                  <a:gd name="T25" fmla="*/ 864 h 26"/>
                  <a:gd name="T26" fmla="*/ 432 w 24"/>
                  <a:gd name="T27" fmla="*/ 1296 h 26"/>
                  <a:gd name="T28" fmla="*/ 216 w 24"/>
                  <a:gd name="T29" fmla="*/ 1296 h 26"/>
                  <a:gd name="T30" fmla="*/ 216 w 24"/>
                  <a:gd name="T31" fmla="*/ 1512 h 26"/>
                  <a:gd name="T32" fmla="*/ 0 w 24"/>
                  <a:gd name="T33" fmla="*/ 1728 h 26"/>
                  <a:gd name="T34" fmla="*/ 0 w 24"/>
                  <a:gd name="T35" fmla="*/ 1944 h 26"/>
                  <a:gd name="T36" fmla="*/ 0 w 24"/>
                  <a:gd name="T37" fmla="*/ 2160 h 26"/>
                  <a:gd name="T38" fmla="*/ 0 w 24"/>
                  <a:gd name="T39" fmla="*/ 2592 h 26"/>
                  <a:gd name="T40" fmla="*/ 432 w 24"/>
                  <a:gd name="T41" fmla="*/ 3240 h 26"/>
                  <a:gd name="T42" fmla="*/ 432 w 24"/>
                  <a:gd name="T43" fmla="*/ 3672 h 26"/>
                  <a:gd name="T44" fmla="*/ 864 w 24"/>
                  <a:gd name="T45" fmla="*/ 4104 h 26"/>
                  <a:gd name="T46" fmla="*/ 1512 w 24"/>
                  <a:gd name="T47" fmla="*/ 4320 h 26"/>
                  <a:gd name="T48" fmla="*/ 1728 w 24"/>
                  <a:gd name="T49" fmla="*/ 4320 h 26"/>
                  <a:gd name="T50" fmla="*/ 2160 w 24"/>
                  <a:gd name="T51" fmla="*/ 4320 h 26"/>
                  <a:gd name="T52" fmla="*/ 2376 w 24"/>
                  <a:gd name="T53" fmla="*/ 4752 h 26"/>
                  <a:gd name="T54" fmla="*/ 2376 w 24"/>
                  <a:gd name="T55" fmla="*/ 5400 h 26"/>
                  <a:gd name="T56" fmla="*/ 3240 w 24"/>
                  <a:gd name="T57" fmla="*/ 5400 h 26"/>
                  <a:gd name="T58" fmla="*/ 3456 w 24"/>
                  <a:gd name="T59" fmla="*/ 5616 h 26"/>
                  <a:gd name="T60" fmla="*/ 3888 w 24"/>
                  <a:gd name="T61" fmla="*/ 5400 h 26"/>
                  <a:gd name="T62" fmla="*/ 4320 w 24"/>
                  <a:gd name="T63" fmla="*/ 5400 h 26"/>
                  <a:gd name="T64" fmla="*/ 4536 w 24"/>
                  <a:gd name="T65" fmla="*/ 5184 h 26"/>
                  <a:gd name="T66" fmla="*/ 4752 w 24"/>
                  <a:gd name="T67" fmla="*/ 4968 h 26"/>
                  <a:gd name="T68" fmla="*/ 4968 w 24"/>
                  <a:gd name="T69" fmla="*/ 4968 h 26"/>
                  <a:gd name="T70" fmla="*/ 5184 w 24"/>
                  <a:gd name="T71" fmla="*/ 4752 h 26"/>
                  <a:gd name="T72" fmla="*/ 4752 w 24"/>
                  <a:gd name="T73" fmla="*/ 4104 h 26"/>
                  <a:gd name="T74" fmla="*/ 4536 w 24"/>
                  <a:gd name="T75" fmla="*/ 3456 h 26"/>
                  <a:gd name="T76" fmla="*/ 4752 w 24"/>
                  <a:gd name="T77" fmla="*/ 3024 h 26"/>
                  <a:gd name="T78" fmla="*/ 4536 w 24"/>
                  <a:gd name="T79" fmla="*/ 2592 h 26"/>
                  <a:gd name="T80" fmla="*/ 4320 w 24"/>
                  <a:gd name="T81" fmla="*/ 2376 h 26"/>
                  <a:gd name="T82" fmla="*/ 4752 w 24"/>
                  <a:gd name="T83" fmla="*/ 1728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
                  <a:gd name="T127" fmla="*/ 0 h 26"/>
                  <a:gd name="T128" fmla="*/ 24 w 24"/>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 h="26">
                    <a:moveTo>
                      <a:pt x="22" y="8"/>
                    </a:moveTo>
                    <a:lnTo>
                      <a:pt x="18" y="6"/>
                    </a:lnTo>
                    <a:lnTo>
                      <a:pt x="18" y="5"/>
                    </a:lnTo>
                    <a:lnTo>
                      <a:pt x="18" y="4"/>
                    </a:lnTo>
                    <a:lnTo>
                      <a:pt x="13" y="2"/>
                    </a:lnTo>
                    <a:lnTo>
                      <a:pt x="9" y="0"/>
                    </a:lnTo>
                    <a:lnTo>
                      <a:pt x="3" y="0"/>
                    </a:lnTo>
                    <a:lnTo>
                      <a:pt x="2" y="0"/>
                    </a:lnTo>
                    <a:lnTo>
                      <a:pt x="3" y="1"/>
                    </a:lnTo>
                    <a:lnTo>
                      <a:pt x="2" y="2"/>
                    </a:lnTo>
                    <a:lnTo>
                      <a:pt x="1" y="4"/>
                    </a:lnTo>
                    <a:lnTo>
                      <a:pt x="2" y="4"/>
                    </a:lnTo>
                    <a:lnTo>
                      <a:pt x="2" y="6"/>
                    </a:lnTo>
                    <a:lnTo>
                      <a:pt x="1" y="6"/>
                    </a:lnTo>
                    <a:lnTo>
                      <a:pt x="1" y="7"/>
                    </a:lnTo>
                    <a:lnTo>
                      <a:pt x="0" y="8"/>
                    </a:lnTo>
                    <a:lnTo>
                      <a:pt x="0" y="9"/>
                    </a:lnTo>
                    <a:lnTo>
                      <a:pt x="0" y="10"/>
                    </a:lnTo>
                    <a:lnTo>
                      <a:pt x="0" y="12"/>
                    </a:lnTo>
                    <a:lnTo>
                      <a:pt x="2" y="15"/>
                    </a:lnTo>
                    <a:lnTo>
                      <a:pt x="2" y="17"/>
                    </a:lnTo>
                    <a:lnTo>
                      <a:pt x="4" y="19"/>
                    </a:lnTo>
                    <a:lnTo>
                      <a:pt x="7" y="20"/>
                    </a:lnTo>
                    <a:lnTo>
                      <a:pt x="8" y="20"/>
                    </a:lnTo>
                    <a:lnTo>
                      <a:pt x="10" y="20"/>
                    </a:lnTo>
                    <a:lnTo>
                      <a:pt x="11" y="22"/>
                    </a:lnTo>
                    <a:lnTo>
                      <a:pt x="11" y="25"/>
                    </a:lnTo>
                    <a:lnTo>
                      <a:pt x="15" y="25"/>
                    </a:lnTo>
                    <a:lnTo>
                      <a:pt x="16" y="26"/>
                    </a:lnTo>
                    <a:lnTo>
                      <a:pt x="18" y="25"/>
                    </a:lnTo>
                    <a:lnTo>
                      <a:pt x="20" y="25"/>
                    </a:lnTo>
                    <a:lnTo>
                      <a:pt x="21" y="24"/>
                    </a:lnTo>
                    <a:lnTo>
                      <a:pt x="22" y="23"/>
                    </a:lnTo>
                    <a:lnTo>
                      <a:pt x="23" y="23"/>
                    </a:lnTo>
                    <a:lnTo>
                      <a:pt x="24" y="22"/>
                    </a:lnTo>
                    <a:lnTo>
                      <a:pt x="22" y="19"/>
                    </a:lnTo>
                    <a:lnTo>
                      <a:pt x="21" y="16"/>
                    </a:lnTo>
                    <a:lnTo>
                      <a:pt x="22" y="14"/>
                    </a:lnTo>
                    <a:lnTo>
                      <a:pt x="21" y="12"/>
                    </a:lnTo>
                    <a:lnTo>
                      <a:pt x="20" y="11"/>
                    </a:lnTo>
                    <a:lnTo>
                      <a:pt x="22"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09" name="Freeform 962"/>
              <p:cNvSpPr>
                <a:spLocks/>
              </p:cNvSpPr>
              <p:nvPr/>
            </p:nvSpPr>
            <p:spPr bwMode="auto">
              <a:xfrm>
                <a:off x="5175094" y="3592211"/>
                <a:ext cx="265143" cy="287219"/>
              </a:xfrm>
              <a:custGeom>
                <a:avLst/>
                <a:gdLst>
                  <a:gd name="T0" fmla="*/ 4752 w 24"/>
                  <a:gd name="T1" fmla="*/ 1728 h 26"/>
                  <a:gd name="T2" fmla="*/ 3888 w 24"/>
                  <a:gd name="T3" fmla="*/ 1296 h 26"/>
                  <a:gd name="T4" fmla="*/ 3888 w 24"/>
                  <a:gd name="T5" fmla="*/ 1080 h 26"/>
                  <a:gd name="T6" fmla="*/ 3888 w 24"/>
                  <a:gd name="T7" fmla="*/ 864 h 26"/>
                  <a:gd name="T8" fmla="*/ 2808 w 24"/>
                  <a:gd name="T9" fmla="*/ 432 h 26"/>
                  <a:gd name="T10" fmla="*/ 1944 w 24"/>
                  <a:gd name="T11" fmla="*/ 0 h 26"/>
                  <a:gd name="T12" fmla="*/ 648 w 24"/>
                  <a:gd name="T13" fmla="*/ 0 h 26"/>
                  <a:gd name="T14" fmla="*/ 432 w 24"/>
                  <a:gd name="T15" fmla="*/ 0 h 26"/>
                  <a:gd name="T16" fmla="*/ 648 w 24"/>
                  <a:gd name="T17" fmla="*/ 216 h 26"/>
                  <a:gd name="T18" fmla="*/ 432 w 24"/>
                  <a:gd name="T19" fmla="*/ 432 h 26"/>
                  <a:gd name="T20" fmla="*/ 432 w 24"/>
                  <a:gd name="T21" fmla="*/ 432 h 26"/>
                  <a:gd name="T22" fmla="*/ 216 w 24"/>
                  <a:gd name="T23" fmla="*/ 864 h 26"/>
                  <a:gd name="T24" fmla="*/ 432 w 24"/>
                  <a:gd name="T25" fmla="*/ 864 h 26"/>
                  <a:gd name="T26" fmla="*/ 432 w 24"/>
                  <a:gd name="T27" fmla="*/ 1296 h 26"/>
                  <a:gd name="T28" fmla="*/ 216 w 24"/>
                  <a:gd name="T29" fmla="*/ 1296 h 26"/>
                  <a:gd name="T30" fmla="*/ 216 w 24"/>
                  <a:gd name="T31" fmla="*/ 1512 h 26"/>
                  <a:gd name="T32" fmla="*/ 0 w 24"/>
                  <a:gd name="T33" fmla="*/ 1728 h 26"/>
                  <a:gd name="T34" fmla="*/ 0 w 24"/>
                  <a:gd name="T35" fmla="*/ 1944 h 26"/>
                  <a:gd name="T36" fmla="*/ 0 w 24"/>
                  <a:gd name="T37" fmla="*/ 2160 h 26"/>
                  <a:gd name="T38" fmla="*/ 0 w 24"/>
                  <a:gd name="T39" fmla="*/ 2592 h 26"/>
                  <a:gd name="T40" fmla="*/ 432 w 24"/>
                  <a:gd name="T41" fmla="*/ 3240 h 26"/>
                  <a:gd name="T42" fmla="*/ 432 w 24"/>
                  <a:gd name="T43" fmla="*/ 3672 h 26"/>
                  <a:gd name="T44" fmla="*/ 864 w 24"/>
                  <a:gd name="T45" fmla="*/ 4104 h 26"/>
                  <a:gd name="T46" fmla="*/ 1512 w 24"/>
                  <a:gd name="T47" fmla="*/ 4320 h 26"/>
                  <a:gd name="T48" fmla="*/ 1728 w 24"/>
                  <a:gd name="T49" fmla="*/ 4320 h 26"/>
                  <a:gd name="T50" fmla="*/ 2160 w 24"/>
                  <a:gd name="T51" fmla="*/ 4320 h 26"/>
                  <a:gd name="T52" fmla="*/ 2376 w 24"/>
                  <a:gd name="T53" fmla="*/ 4752 h 26"/>
                  <a:gd name="T54" fmla="*/ 2376 w 24"/>
                  <a:gd name="T55" fmla="*/ 5400 h 26"/>
                  <a:gd name="T56" fmla="*/ 3240 w 24"/>
                  <a:gd name="T57" fmla="*/ 5400 h 26"/>
                  <a:gd name="T58" fmla="*/ 3456 w 24"/>
                  <a:gd name="T59" fmla="*/ 5616 h 26"/>
                  <a:gd name="T60" fmla="*/ 3888 w 24"/>
                  <a:gd name="T61" fmla="*/ 5400 h 26"/>
                  <a:gd name="T62" fmla="*/ 4320 w 24"/>
                  <a:gd name="T63" fmla="*/ 5400 h 26"/>
                  <a:gd name="T64" fmla="*/ 4536 w 24"/>
                  <a:gd name="T65" fmla="*/ 5184 h 26"/>
                  <a:gd name="T66" fmla="*/ 4752 w 24"/>
                  <a:gd name="T67" fmla="*/ 4968 h 26"/>
                  <a:gd name="T68" fmla="*/ 4968 w 24"/>
                  <a:gd name="T69" fmla="*/ 4968 h 26"/>
                  <a:gd name="T70" fmla="*/ 5184 w 24"/>
                  <a:gd name="T71" fmla="*/ 4752 h 26"/>
                  <a:gd name="T72" fmla="*/ 4752 w 24"/>
                  <a:gd name="T73" fmla="*/ 4104 h 26"/>
                  <a:gd name="T74" fmla="*/ 4536 w 24"/>
                  <a:gd name="T75" fmla="*/ 3456 h 26"/>
                  <a:gd name="T76" fmla="*/ 4752 w 24"/>
                  <a:gd name="T77" fmla="*/ 3024 h 26"/>
                  <a:gd name="T78" fmla="*/ 4536 w 24"/>
                  <a:gd name="T79" fmla="*/ 2592 h 26"/>
                  <a:gd name="T80" fmla="*/ 4320 w 24"/>
                  <a:gd name="T81" fmla="*/ 2376 h 26"/>
                  <a:gd name="T82" fmla="*/ 4752 w 24"/>
                  <a:gd name="T83" fmla="*/ 1728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
                  <a:gd name="T127" fmla="*/ 0 h 26"/>
                  <a:gd name="T128" fmla="*/ 24 w 24"/>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 h="26">
                    <a:moveTo>
                      <a:pt x="22" y="8"/>
                    </a:moveTo>
                    <a:lnTo>
                      <a:pt x="18" y="6"/>
                    </a:lnTo>
                    <a:lnTo>
                      <a:pt x="18" y="5"/>
                    </a:lnTo>
                    <a:lnTo>
                      <a:pt x="18" y="4"/>
                    </a:lnTo>
                    <a:lnTo>
                      <a:pt x="13" y="2"/>
                    </a:lnTo>
                    <a:lnTo>
                      <a:pt x="9" y="0"/>
                    </a:lnTo>
                    <a:lnTo>
                      <a:pt x="3" y="0"/>
                    </a:lnTo>
                    <a:lnTo>
                      <a:pt x="2" y="0"/>
                    </a:lnTo>
                    <a:lnTo>
                      <a:pt x="3" y="1"/>
                    </a:lnTo>
                    <a:lnTo>
                      <a:pt x="2" y="2"/>
                    </a:lnTo>
                    <a:lnTo>
                      <a:pt x="1" y="4"/>
                    </a:lnTo>
                    <a:lnTo>
                      <a:pt x="2" y="4"/>
                    </a:lnTo>
                    <a:lnTo>
                      <a:pt x="2" y="6"/>
                    </a:lnTo>
                    <a:lnTo>
                      <a:pt x="1" y="6"/>
                    </a:lnTo>
                    <a:lnTo>
                      <a:pt x="1" y="7"/>
                    </a:lnTo>
                    <a:lnTo>
                      <a:pt x="0" y="8"/>
                    </a:lnTo>
                    <a:lnTo>
                      <a:pt x="0" y="9"/>
                    </a:lnTo>
                    <a:lnTo>
                      <a:pt x="0" y="10"/>
                    </a:lnTo>
                    <a:lnTo>
                      <a:pt x="0" y="12"/>
                    </a:lnTo>
                    <a:lnTo>
                      <a:pt x="2" y="15"/>
                    </a:lnTo>
                    <a:lnTo>
                      <a:pt x="2" y="17"/>
                    </a:lnTo>
                    <a:lnTo>
                      <a:pt x="4" y="19"/>
                    </a:lnTo>
                    <a:lnTo>
                      <a:pt x="7" y="20"/>
                    </a:lnTo>
                    <a:lnTo>
                      <a:pt x="8" y="20"/>
                    </a:lnTo>
                    <a:lnTo>
                      <a:pt x="10" y="20"/>
                    </a:lnTo>
                    <a:lnTo>
                      <a:pt x="11" y="22"/>
                    </a:lnTo>
                    <a:lnTo>
                      <a:pt x="11" y="25"/>
                    </a:lnTo>
                    <a:lnTo>
                      <a:pt x="15" y="25"/>
                    </a:lnTo>
                    <a:lnTo>
                      <a:pt x="16" y="26"/>
                    </a:lnTo>
                    <a:lnTo>
                      <a:pt x="18" y="25"/>
                    </a:lnTo>
                    <a:lnTo>
                      <a:pt x="20" y="25"/>
                    </a:lnTo>
                    <a:lnTo>
                      <a:pt x="21" y="24"/>
                    </a:lnTo>
                    <a:lnTo>
                      <a:pt x="22" y="23"/>
                    </a:lnTo>
                    <a:lnTo>
                      <a:pt x="23" y="23"/>
                    </a:lnTo>
                    <a:lnTo>
                      <a:pt x="24" y="22"/>
                    </a:lnTo>
                    <a:lnTo>
                      <a:pt x="22" y="19"/>
                    </a:lnTo>
                    <a:lnTo>
                      <a:pt x="21" y="16"/>
                    </a:lnTo>
                    <a:lnTo>
                      <a:pt x="22" y="14"/>
                    </a:lnTo>
                    <a:lnTo>
                      <a:pt x="21" y="12"/>
                    </a:lnTo>
                    <a:lnTo>
                      <a:pt x="20" y="11"/>
                    </a:lnTo>
                    <a:lnTo>
                      <a:pt x="22"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10" name="Freeform 963"/>
              <p:cNvSpPr>
                <a:spLocks/>
              </p:cNvSpPr>
              <p:nvPr/>
            </p:nvSpPr>
            <p:spPr bwMode="auto">
              <a:xfrm>
                <a:off x="5164046" y="3459649"/>
                <a:ext cx="143619" cy="143610"/>
              </a:xfrm>
              <a:custGeom>
                <a:avLst/>
                <a:gdLst>
                  <a:gd name="T0" fmla="*/ 2160 w 13"/>
                  <a:gd name="T1" fmla="*/ 2592 h 13"/>
                  <a:gd name="T2" fmla="*/ 864 w 13"/>
                  <a:gd name="T3" fmla="*/ 2592 h 13"/>
                  <a:gd name="T4" fmla="*/ 648 w 13"/>
                  <a:gd name="T5" fmla="*/ 2592 h 13"/>
                  <a:gd name="T6" fmla="*/ 432 w 13"/>
                  <a:gd name="T7" fmla="*/ 2592 h 13"/>
                  <a:gd name="T8" fmla="*/ 216 w 13"/>
                  <a:gd name="T9" fmla="*/ 2808 h 13"/>
                  <a:gd name="T10" fmla="*/ 0 w 13"/>
                  <a:gd name="T11" fmla="*/ 2808 h 13"/>
                  <a:gd name="T12" fmla="*/ 0 w 13"/>
                  <a:gd name="T13" fmla="*/ 2160 h 13"/>
                  <a:gd name="T14" fmla="*/ 648 w 13"/>
                  <a:gd name="T15" fmla="*/ 1296 h 13"/>
                  <a:gd name="T16" fmla="*/ 864 w 13"/>
                  <a:gd name="T17" fmla="*/ 864 h 13"/>
                  <a:gd name="T18" fmla="*/ 648 w 13"/>
                  <a:gd name="T19" fmla="*/ 432 h 13"/>
                  <a:gd name="T20" fmla="*/ 864 w 13"/>
                  <a:gd name="T21" fmla="*/ 216 h 13"/>
                  <a:gd name="T22" fmla="*/ 1296 w 13"/>
                  <a:gd name="T23" fmla="*/ 432 h 13"/>
                  <a:gd name="T24" fmla="*/ 1944 w 13"/>
                  <a:gd name="T25" fmla="*/ 432 h 13"/>
                  <a:gd name="T26" fmla="*/ 2160 w 13"/>
                  <a:gd name="T27" fmla="*/ 0 h 13"/>
                  <a:gd name="T28" fmla="*/ 2376 w 13"/>
                  <a:gd name="T29" fmla="*/ 216 h 13"/>
                  <a:gd name="T30" fmla="*/ 2808 w 13"/>
                  <a:gd name="T31" fmla="*/ 1080 h 13"/>
                  <a:gd name="T32" fmla="*/ 2808 w 13"/>
                  <a:gd name="T33" fmla="*/ 1512 h 13"/>
                  <a:gd name="T34" fmla="*/ 2376 w 13"/>
                  <a:gd name="T35" fmla="*/ 1728 h 13"/>
                  <a:gd name="T36" fmla="*/ 2160 w 13"/>
                  <a:gd name="T37" fmla="*/ 2592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13"/>
                  <a:gd name="T59" fmla="*/ 13 w 13"/>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13">
                    <a:moveTo>
                      <a:pt x="10" y="12"/>
                    </a:moveTo>
                    <a:lnTo>
                      <a:pt x="4" y="12"/>
                    </a:lnTo>
                    <a:lnTo>
                      <a:pt x="3" y="12"/>
                    </a:lnTo>
                    <a:lnTo>
                      <a:pt x="2" y="12"/>
                    </a:lnTo>
                    <a:lnTo>
                      <a:pt x="1" y="13"/>
                    </a:lnTo>
                    <a:lnTo>
                      <a:pt x="0" y="13"/>
                    </a:lnTo>
                    <a:lnTo>
                      <a:pt x="0" y="10"/>
                    </a:lnTo>
                    <a:lnTo>
                      <a:pt x="3" y="6"/>
                    </a:lnTo>
                    <a:lnTo>
                      <a:pt x="4" y="4"/>
                    </a:lnTo>
                    <a:lnTo>
                      <a:pt x="3" y="2"/>
                    </a:lnTo>
                    <a:lnTo>
                      <a:pt x="4" y="1"/>
                    </a:lnTo>
                    <a:lnTo>
                      <a:pt x="6" y="2"/>
                    </a:lnTo>
                    <a:lnTo>
                      <a:pt x="9" y="2"/>
                    </a:lnTo>
                    <a:lnTo>
                      <a:pt x="10" y="0"/>
                    </a:lnTo>
                    <a:lnTo>
                      <a:pt x="11" y="1"/>
                    </a:lnTo>
                    <a:lnTo>
                      <a:pt x="13" y="5"/>
                    </a:lnTo>
                    <a:lnTo>
                      <a:pt x="13" y="7"/>
                    </a:lnTo>
                    <a:lnTo>
                      <a:pt x="11" y="8"/>
                    </a:lnTo>
                    <a:lnTo>
                      <a:pt x="10" y="1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11" name="Freeform 964"/>
              <p:cNvSpPr>
                <a:spLocks/>
              </p:cNvSpPr>
              <p:nvPr/>
            </p:nvSpPr>
            <p:spPr bwMode="auto">
              <a:xfrm>
                <a:off x="5164046" y="3459649"/>
                <a:ext cx="143619" cy="143610"/>
              </a:xfrm>
              <a:custGeom>
                <a:avLst/>
                <a:gdLst>
                  <a:gd name="T0" fmla="*/ 2160 w 13"/>
                  <a:gd name="T1" fmla="*/ 2592 h 13"/>
                  <a:gd name="T2" fmla="*/ 864 w 13"/>
                  <a:gd name="T3" fmla="*/ 2592 h 13"/>
                  <a:gd name="T4" fmla="*/ 648 w 13"/>
                  <a:gd name="T5" fmla="*/ 2592 h 13"/>
                  <a:gd name="T6" fmla="*/ 432 w 13"/>
                  <a:gd name="T7" fmla="*/ 2592 h 13"/>
                  <a:gd name="T8" fmla="*/ 216 w 13"/>
                  <a:gd name="T9" fmla="*/ 2808 h 13"/>
                  <a:gd name="T10" fmla="*/ 0 w 13"/>
                  <a:gd name="T11" fmla="*/ 2808 h 13"/>
                  <a:gd name="T12" fmla="*/ 0 w 13"/>
                  <a:gd name="T13" fmla="*/ 2160 h 13"/>
                  <a:gd name="T14" fmla="*/ 648 w 13"/>
                  <a:gd name="T15" fmla="*/ 1296 h 13"/>
                  <a:gd name="T16" fmla="*/ 864 w 13"/>
                  <a:gd name="T17" fmla="*/ 864 h 13"/>
                  <a:gd name="T18" fmla="*/ 648 w 13"/>
                  <a:gd name="T19" fmla="*/ 432 h 13"/>
                  <a:gd name="T20" fmla="*/ 864 w 13"/>
                  <a:gd name="T21" fmla="*/ 216 h 13"/>
                  <a:gd name="T22" fmla="*/ 1296 w 13"/>
                  <a:gd name="T23" fmla="*/ 432 h 13"/>
                  <a:gd name="T24" fmla="*/ 1944 w 13"/>
                  <a:gd name="T25" fmla="*/ 432 h 13"/>
                  <a:gd name="T26" fmla="*/ 2160 w 13"/>
                  <a:gd name="T27" fmla="*/ 0 h 13"/>
                  <a:gd name="T28" fmla="*/ 2376 w 13"/>
                  <a:gd name="T29" fmla="*/ 216 h 13"/>
                  <a:gd name="T30" fmla="*/ 2808 w 13"/>
                  <a:gd name="T31" fmla="*/ 1080 h 13"/>
                  <a:gd name="T32" fmla="*/ 2808 w 13"/>
                  <a:gd name="T33" fmla="*/ 1512 h 13"/>
                  <a:gd name="T34" fmla="*/ 2376 w 13"/>
                  <a:gd name="T35" fmla="*/ 1728 h 13"/>
                  <a:gd name="T36" fmla="*/ 2160 w 13"/>
                  <a:gd name="T37" fmla="*/ 2592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13"/>
                  <a:gd name="T59" fmla="*/ 13 w 13"/>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13">
                    <a:moveTo>
                      <a:pt x="10" y="12"/>
                    </a:moveTo>
                    <a:lnTo>
                      <a:pt x="4" y="12"/>
                    </a:lnTo>
                    <a:lnTo>
                      <a:pt x="3" y="12"/>
                    </a:lnTo>
                    <a:lnTo>
                      <a:pt x="2" y="12"/>
                    </a:lnTo>
                    <a:lnTo>
                      <a:pt x="1" y="13"/>
                    </a:lnTo>
                    <a:lnTo>
                      <a:pt x="0" y="13"/>
                    </a:lnTo>
                    <a:lnTo>
                      <a:pt x="0" y="10"/>
                    </a:lnTo>
                    <a:lnTo>
                      <a:pt x="3" y="6"/>
                    </a:lnTo>
                    <a:lnTo>
                      <a:pt x="4" y="4"/>
                    </a:lnTo>
                    <a:lnTo>
                      <a:pt x="3" y="2"/>
                    </a:lnTo>
                    <a:lnTo>
                      <a:pt x="4" y="1"/>
                    </a:lnTo>
                    <a:lnTo>
                      <a:pt x="6" y="2"/>
                    </a:lnTo>
                    <a:lnTo>
                      <a:pt x="9" y="2"/>
                    </a:lnTo>
                    <a:lnTo>
                      <a:pt x="10" y="0"/>
                    </a:lnTo>
                    <a:lnTo>
                      <a:pt x="11" y="1"/>
                    </a:lnTo>
                    <a:lnTo>
                      <a:pt x="13" y="5"/>
                    </a:lnTo>
                    <a:lnTo>
                      <a:pt x="13" y="7"/>
                    </a:lnTo>
                    <a:lnTo>
                      <a:pt x="11" y="8"/>
                    </a:lnTo>
                    <a:lnTo>
                      <a:pt x="10" y="1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12" name="Freeform 965"/>
              <p:cNvSpPr>
                <a:spLocks/>
              </p:cNvSpPr>
              <p:nvPr/>
            </p:nvSpPr>
            <p:spPr bwMode="auto">
              <a:xfrm>
                <a:off x="4722142" y="4011994"/>
                <a:ext cx="353523" cy="331407"/>
              </a:xfrm>
              <a:custGeom>
                <a:avLst/>
                <a:gdLst>
                  <a:gd name="T0" fmla="*/ 2160 w 32"/>
                  <a:gd name="T1" fmla="*/ 6264 h 30"/>
                  <a:gd name="T2" fmla="*/ 1944 w 32"/>
                  <a:gd name="T3" fmla="*/ 5832 h 30"/>
                  <a:gd name="T4" fmla="*/ 1728 w 32"/>
                  <a:gd name="T5" fmla="*/ 5400 h 30"/>
                  <a:gd name="T6" fmla="*/ 1512 w 32"/>
                  <a:gd name="T7" fmla="*/ 4752 h 30"/>
                  <a:gd name="T8" fmla="*/ 1296 w 32"/>
                  <a:gd name="T9" fmla="*/ 4104 h 30"/>
                  <a:gd name="T10" fmla="*/ 1080 w 32"/>
                  <a:gd name="T11" fmla="*/ 3024 h 30"/>
                  <a:gd name="T12" fmla="*/ 1080 w 32"/>
                  <a:gd name="T13" fmla="*/ 2592 h 30"/>
                  <a:gd name="T14" fmla="*/ 432 w 32"/>
                  <a:gd name="T15" fmla="*/ 1296 h 30"/>
                  <a:gd name="T16" fmla="*/ 432 w 32"/>
                  <a:gd name="T17" fmla="*/ 1080 h 30"/>
                  <a:gd name="T18" fmla="*/ 216 w 32"/>
                  <a:gd name="T19" fmla="*/ 864 h 30"/>
                  <a:gd name="T20" fmla="*/ 0 w 32"/>
                  <a:gd name="T21" fmla="*/ 216 h 30"/>
                  <a:gd name="T22" fmla="*/ 432 w 32"/>
                  <a:gd name="T23" fmla="*/ 0 h 30"/>
                  <a:gd name="T24" fmla="*/ 864 w 32"/>
                  <a:gd name="T25" fmla="*/ 0 h 30"/>
                  <a:gd name="T26" fmla="*/ 1080 w 32"/>
                  <a:gd name="T27" fmla="*/ 216 h 30"/>
                  <a:gd name="T28" fmla="*/ 1728 w 32"/>
                  <a:gd name="T29" fmla="*/ 0 h 30"/>
                  <a:gd name="T30" fmla="*/ 3240 w 32"/>
                  <a:gd name="T31" fmla="*/ 0 h 30"/>
                  <a:gd name="T32" fmla="*/ 3672 w 32"/>
                  <a:gd name="T33" fmla="*/ 432 h 30"/>
                  <a:gd name="T34" fmla="*/ 4104 w 32"/>
                  <a:gd name="T35" fmla="*/ 432 h 30"/>
                  <a:gd name="T36" fmla="*/ 4536 w 32"/>
                  <a:gd name="T37" fmla="*/ 432 h 30"/>
                  <a:gd name="T38" fmla="*/ 5184 w 32"/>
                  <a:gd name="T39" fmla="*/ 432 h 30"/>
                  <a:gd name="T40" fmla="*/ 5616 w 32"/>
                  <a:gd name="T41" fmla="*/ 0 h 30"/>
                  <a:gd name="T42" fmla="*/ 5832 w 32"/>
                  <a:gd name="T43" fmla="*/ 216 h 30"/>
                  <a:gd name="T44" fmla="*/ 6480 w 32"/>
                  <a:gd name="T45" fmla="*/ 216 h 30"/>
                  <a:gd name="T46" fmla="*/ 6696 w 32"/>
                  <a:gd name="T47" fmla="*/ 216 h 30"/>
                  <a:gd name="T48" fmla="*/ 6912 w 32"/>
                  <a:gd name="T49" fmla="*/ 432 h 30"/>
                  <a:gd name="T50" fmla="*/ 6480 w 32"/>
                  <a:gd name="T51" fmla="*/ 432 h 30"/>
                  <a:gd name="T52" fmla="*/ 6048 w 32"/>
                  <a:gd name="T53" fmla="*/ 648 h 30"/>
                  <a:gd name="T54" fmla="*/ 5616 w 32"/>
                  <a:gd name="T55" fmla="*/ 432 h 30"/>
                  <a:gd name="T56" fmla="*/ 4752 w 32"/>
                  <a:gd name="T57" fmla="*/ 864 h 30"/>
                  <a:gd name="T58" fmla="*/ 4536 w 32"/>
                  <a:gd name="T59" fmla="*/ 2376 h 30"/>
                  <a:gd name="T60" fmla="*/ 4104 w 32"/>
                  <a:gd name="T61" fmla="*/ 2592 h 30"/>
                  <a:gd name="T62" fmla="*/ 4104 w 32"/>
                  <a:gd name="T63" fmla="*/ 3888 h 30"/>
                  <a:gd name="T64" fmla="*/ 4104 w 32"/>
                  <a:gd name="T65" fmla="*/ 6264 h 30"/>
                  <a:gd name="T66" fmla="*/ 3456 w 32"/>
                  <a:gd name="T67" fmla="*/ 6480 h 30"/>
                  <a:gd name="T68" fmla="*/ 3024 w 32"/>
                  <a:gd name="T69" fmla="*/ 6264 h 30"/>
                  <a:gd name="T70" fmla="*/ 2808 w 32"/>
                  <a:gd name="T71" fmla="*/ 6048 h 30"/>
                  <a:gd name="T72" fmla="*/ 2808 w 32"/>
                  <a:gd name="T73" fmla="*/ 6048 h 30"/>
                  <a:gd name="T74" fmla="*/ 2592 w 32"/>
                  <a:gd name="T75" fmla="*/ 6048 h 30"/>
                  <a:gd name="T76" fmla="*/ 2160 w 32"/>
                  <a:gd name="T77" fmla="*/ 6264 h 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
                  <a:gd name="T118" fmla="*/ 0 h 30"/>
                  <a:gd name="T119" fmla="*/ 32 w 32"/>
                  <a:gd name="T120" fmla="*/ 30 h 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 h="30">
                    <a:moveTo>
                      <a:pt x="10" y="29"/>
                    </a:moveTo>
                    <a:lnTo>
                      <a:pt x="9" y="27"/>
                    </a:lnTo>
                    <a:lnTo>
                      <a:pt x="8" y="25"/>
                    </a:lnTo>
                    <a:lnTo>
                      <a:pt x="7" y="22"/>
                    </a:lnTo>
                    <a:lnTo>
                      <a:pt x="6" y="19"/>
                    </a:lnTo>
                    <a:lnTo>
                      <a:pt x="5" y="14"/>
                    </a:lnTo>
                    <a:lnTo>
                      <a:pt x="5" y="12"/>
                    </a:lnTo>
                    <a:lnTo>
                      <a:pt x="2" y="6"/>
                    </a:lnTo>
                    <a:lnTo>
                      <a:pt x="2" y="5"/>
                    </a:lnTo>
                    <a:lnTo>
                      <a:pt x="1" y="4"/>
                    </a:lnTo>
                    <a:lnTo>
                      <a:pt x="0" y="1"/>
                    </a:lnTo>
                    <a:lnTo>
                      <a:pt x="2" y="0"/>
                    </a:lnTo>
                    <a:lnTo>
                      <a:pt x="4" y="0"/>
                    </a:lnTo>
                    <a:lnTo>
                      <a:pt x="5" y="1"/>
                    </a:lnTo>
                    <a:lnTo>
                      <a:pt x="8" y="0"/>
                    </a:lnTo>
                    <a:lnTo>
                      <a:pt x="15" y="0"/>
                    </a:lnTo>
                    <a:lnTo>
                      <a:pt x="17" y="2"/>
                    </a:lnTo>
                    <a:lnTo>
                      <a:pt x="19" y="2"/>
                    </a:lnTo>
                    <a:lnTo>
                      <a:pt x="21" y="2"/>
                    </a:lnTo>
                    <a:lnTo>
                      <a:pt x="24" y="2"/>
                    </a:lnTo>
                    <a:lnTo>
                      <a:pt x="26" y="0"/>
                    </a:lnTo>
                    <a:lnTo>
                      <a:pt x="27" y="1"/>
                    </a:lnTo>
                    <a:lnTo>
                      <a:pt x="30" y="1"/>
                    </a:lnTo>
                    <a:lnTo>
                      <a:pt x="31" y="1"/>
                    </a:lnTo>
                    <a:lnTo>
                      <a:pt x="32" y="2"/>
                    </a:lnTo>
                    <a:lnTo>
                      <a:pt x="30" y="2"/>
                    </a:lnTo>
                    <a:lnTo>
                      <a:pt x="28" y="3"/>
                    </a:lnTo>
                    <a:lnTo>
                      <a:pt x="26" y="2"/>
                    </a:lnTo>
                    <a:lnTo>
                      <a:pt x="22" y="4"/>
                    </a:lnTo>
                    <a:lnTo>
                      <a:pt x="21" y="11"/>
                    </a:lnTo>
                    <a:lnTo>
                      <a:pt x="19" y="12"/>
                    </a:lnTo>
                    <a:lnTo>
                      <a:pt x="19" y="18"/>
                    </a:lnTo>
                    <a:lnTo>
                      <a:pt x="19" y="29"/>
                    </a:lnTo>
                    <a:lnTo>
                      <a:pt x="16" y="30"/>
                    </a:lnTo>
                    <a:lnTo>
                      <a:pt x="14" y="29"/>
                    </a:lnTo>
                    <a:lnTo>
                      <a:pt x="13" y="28"/>
                    </a:lnTo>
                    <a:lnTo>
                      <a:pt x="12" y="28"/>
                    </a:lnTo>
                    <a:lnTo>
                      <a:pt x="10" y="2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13" name="Freeform 966"/>
              <p:cNvSpPr>
                <a:spLocks/>
              </p:cNvSpPr>
              <p:nvPr/>
            </p:nvSpPr>
            <p:spPr bwMode="auto">
              <a:xfrm>
                <a:off x="4722142" y="4011994"/>
                <a:ext cx="353523" cy="331407"/>
              </a:xfrm>
              <a:custGeom>
                <a:avLst/>
                <a:gdLst>
                  <a:gd name="T0" fmla="*/ 2160 w 32"/>
                  <a:gd name="T1" fmla="*/ 6264 h 30"/>
                  <a:gd name="T2" fmla="*/ 1944 w 32"/>
                  <a:gd name="T3" fmla="*/ 5832 h 30"/>
                  <a:gd name="T4" fmla="*/ 1728 w 32"/>
                  <a:gd name="T5" fmla="*/ 5400 h 30"/>
                  <a:gd name="T6" fmla="*/ 1512 w 32"/>
                  <a:gd name="T7" fmla="*/ 4752 h 30"/>
                  <a:gd name="T8" fmla="*/ 1296 w 32"/>
                  <a:gd name="T9" fmla="*/ 4104 h 30"/>
                  <a:gd name="T10" fmla="*/ 1080 w 32"/>
                  <a:gd name="T11" fmla="*/ 3024 h 30"/>
                  <a:gd name="T12" fmla="*/ 1080 w 32"/>
                  <a:gd name="T13" fmla="*/ 2592 h 30"/>
                  <a:gd name="T14" fmla="*/ 432 w 32"/>
                  <a:gd name="T15" fmla="*/ 1296 h 30"/>
                  <a:gd name="T16" fmla="*/ 432 w 32"/>
                  <a:gd name="T17" fmla="*/ 1080 h 30"/>
                  <a:gd name="T18" fmla="*/ 216 w 32"/>
                  <a:gd name="T19" fmla="*/ 864 h 30"/>
                  <a:gd name="T20" fmla="*/ 0 w 32"/>
                  <a:gd name="T21" fmla="*/ 216 h 30"/>
                  <a:gd name="T22" fmla="*/ 432 w 32"/>
                  <a:gd name="T23" fmla="*/ 0 h 30"/>
                  <a:gd name="T24" fmla="*/ 864 w 32"/>
                  <a:gd name="T25" fmla="*/ 0 h 30"/>
                  <a:gd name="T26" fmla="*/ 1080 w 32"/>
                  <a:gd name="T27" fmla="*/ 216 h 30"/>
                  <a:gd name="T28" fmla="*/ 1728 w 32"/>
                  <a:gd name="T29" fmla="*/ 0 h 30"/>
                  <a:gd name="T30" fmla="*/ 3240 w 32"/>
                  <a:gd name="T31" fmla="*/ 0 h 30"/>
                  <a:gd name="T32" fmla="*/ 3672 w 32"/>
                  <a:gd name="T33" fmla="*/ 432 h 30"/>
                  <a:gd name="T34" fmla="*/ 4104 w 32"/>
                  <a:gd name="T35" fmla="*/ 432 h 30"/>
                  <a:gd name="T36" fmla="*/ 4536 w 32"/>
                  <a:gd name="T37" fmla="*/ 432 h 30"/>
                  <a:gd name="T38" fmla="*/ 5184 w 32"/>
                  <a:gd name="T39" fmla="*/ 432 h 30"/>
                  <a:gd name="T40" fmla="*/ 5616 w 32"/>
                  <a:gd name="T41" fmla="*/ 0 h 30"/>
                  <a:gd name="T42" fmla="*/ 5832 w 32"/>
                  <a:gd name="T43" fmla="*/ 216 h 30"/>
                  <a:gd name="T44" fmla="*/ 6480 w 32"/>
                  <a:gd name="T45" fmla="*/ 216 h 30"/>
                  <a:gd name="T46" fmla="*/ 6696 w 32"/>
                  <a:gd name="T47" fmla="*/ 216 h 30"/>
                  <a:gd name="T48" fmla="*/ 6912 w 32"/>
                  <a:gd name="T49" fmla="*/ 432 h 30"/>
                  <a:gd name="T50" fmla="*/ 6480 w 32"/>
                  <a:gd name="T51" fmla="*/ 432 h 30"/>
                  <a:gd name="T52" fmla="*/ 6048 w 32"/>
                  <a:gd name="T53" fmla="*/ 648 h 30"/>
                  <a:gd name="T54" fmla="*/ 5616 w 32"/>
                  <a:gd name="T55" fmla="*/ 432 h 30"/>
                  <a:gd name="T56" fmla="*/ 4752 w 32"/>
                  <a:gd name="T57" fmla="*/ 864 h 30"/>
                  <a:gd name="T58" fmla="*/ 4536 w 32"/>
                  <a:gd name="T59" fmla="*/ 2376 h 30"/>
                  <a:gd name="T60" fmla="*/ 4104 w 32"/>
                  <a:gd name="T61" fmla="*/ 2592 h 30"/>
                  <a:gd name="T62" fmla="*/ 4104 w 32"/>
                  <a:gd name="T63" fmla="*/ 3888 h 30"/>
                  <a:gd name="T64" fmla="*/ 4104 w 32"/>
                  <a:gd name="T65" fmla="*/ 6264 h 30"/>
                  <a:gd name="T66" fmla="*/ 3456 w 32"/>
                  <a:gd name="T67" fmla="*/ 6480 h 30"/>
                  <a:gd name="T68" fmla="*/ 3024 w 32"/>
                  <a:gd name="T69" fmla="*/ 6264 h 30"/>
                  <a:gd name="T70" fmla="*/ 2808 w 32"/>
                  <a:gd name="T71" fmla="*/ 6048 h 30"/>
                  <a:gd name="T72" fmla="*/ 2808 w 32"/>
                  <a:gd name="T73" fmla="*/ 6048 h 30"/>
                  <a:gd name="T74" fmla="*/ 2592 w 32"/>
                  <a:gd name="T75" fmla="*/ 6048 h 30"/>
                  <a:gd name="T76" fmla="*/ 2160 w 32"/>
                  <a:gd name="T77" fmla="*/ 6264 h 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
                  <a:gd name="T118" fmla="*/ 0 h 30"/>
                  <a:gd name="T119" fmla="*/ 32 w 32"/>
                  <a:gd name="T120" fmla="*/ 30 h 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 h="30">
                    <a:moveTo>
                      <a:pt x="10" y="29"/>
                    </a:moveTo>
                    <a:lnTo>
                      <a:pt x="9" y="27"/>
                    </a:lnTo>
                    <a:lnTo>
                      <a:pt x="8" y="25"/>
                    </a:lnTo>
                    <a:lnTo>
                      <a:pt x="7" y="22"/>
                    </a:lnTo>
                    <a:lnTo>
                      <a:pt x="6" y="19"/>
                    </a:lnTo>
                    <a:lnTo>
                      <a:pt x="5" y="14"/>
                    </a:lnTo>
                    <a:lnTo>
                      <a:pt x="5" y="12"/>
                    </a:lnTo>
                    <a:lnTo>
                      <a:pt x="2" y="6"/>
                    </a:lnTo>
                    <a:lnTo>
                      <a:pt x="2" y="5"/>
                    </a:lnTo>
                    <a:lnTo>
                      <a:pt x="1" y="4"/>
                    </a:lnTo>
                    <a:lnTo>
                      <a:pt x="0" y="1"/>
                    </a:lnTo>
                    <a:lnTo>
                      <a:pt x="2" y="0"/>
                    </a:lnTo>
                    <a:lnTo>
                      <a:pt x="4" y="0"/>
                    </a:lnTo>
                    <a:lnTo>
                      <a:pt x="5" y="1"/>
                    </a:lnTo>
                    <a:lnTo>
                      <a:pt x="8" y="0"/>
                    </a:lnTo>
                    <a:lnTo>
                      <a:pt x="15" y="0"/>
                    </a:lnTo>
                    <a:lnTo>
                      <a:pt x="17" y="2"/>
                    </a:lnTo>
                    <a:lnTo>
                      <a:pt x="19" y="2"/>
                    </a:lnTo>
                    <a:lnTo>
                      <a:pt x="21" y="2"/>
                    </a:lnTo>
                    <a:lnTo>
                      <a:pt x="24" y="2"/>
                    </a:lnTo>
                    <a:lnTo>
                      <a:pt x="26" y="0"/>
                    </a:lnTo>
                    <a:lnTo>
                      <a:pt x="27" y="1"/>
                    </a:lnTo>
                    <a:lnTo>
                      <a:pt x="30" y="1"/>
                    </a:lnTo>
                    <a:lnTo>
                      <a:pt x="31" y="1"/>
                    </a:lnTo>
                    <a:lnTo>
                      <a:pt x="32" y="2"/>
                    </a:lnTo>
                    <a:lnTo>
                      <a:pt x="30" y="2"/>
                    </a:lnTo>
                    <a:lnTo>
                      <a:pt x="28" y="3"/>
                    </a:lnTo>
                    <a:lnTo>
                      <a:pt x="26" y="2"/>
                    </a:lnTo>
                    <a:lnTo>
                      <a:pt x="22" y="4"/>
                    </a:lnTo>
                    <a:lnTo>
                      <a:pt x="21" y="11"/>
                    </a:lnTo>
                    <a:lnTo>
                      <a:pt x="19" y="12"/>
                    </a:lnTo>
                    <a:lnTo>
                      <a:pt x="19" y="18"/>
                    </a:lnTo>
                    <a:lnTo>
                      <a:pt x="19" y="29"/>
                    </a:lnTo>
                    <a:lnTo>
                      <a:pt x="16" y="30"/>
                    </a:lnTo>
                    <a:lnTo>
                      <a:pt x="14" y="29"/>
                    </a:lnTo>
                    <a:lnTo>
                      <a:pt x="13" y="28"/>
                    </a:lnTo>
                    <a:lnTo>
                      <a:pt x="12" y="28"/>
                    </a:lnTo>
                    <a:lnTo>
                      <a:pt x="10" y="2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14" name="Freeform 967"/>
              <p:cNvSpPr>
                <a:spLocks/>
              </p:cNvSpPr>
              <p:nvPr/>
            </p:nvSpPr>
            <p:spPr bwMode="auto">
              <a:xfrm>
                <a:off x="4932046" y="4034088"/>
                <a:ext cx="209905" cy="243032"/>
              </a:xfrm>
              <a:custGeom>
                <a:avLst/>
                <a:gdLst>
                  <a:gd name="T0" fmla="*/ 4104 w 19"/>
                  <a:gd name="T1" fmla="*/ 2160 h 22"/>
                  <a:gd name="T2" fmla="*/ 3888 w 19"/>
                  <a:gd name="T3" fmla="*/ 1944 h 22"/>
                  <a:gd name="T4" fmla="*/ 3672 w 19"/>
                  <a:gd name="T5" fmla="*/ 1296 h 22"/>
                  <a:gd name="T6" fmla="*/ 3672 w 19"/>
                  <a:gd name="T7" fmla="*/ 864 h 22"/>
                  <a:gd name="T8" fmla="*/ 2808 w 19"/>
                  <a:gd name="T9" fmla="*/ 432 h 22"/>
                  <a:gd name="T10" fmla="*/ 2808 w 19"/>
                  <a:gd name="T11" fmla="*/ 0 h 22"/>
                  <a:gd name="T12" fmla="*/ 2376 w 19"/>
                  <a:gd name="T13" fmla="*/ 0 h 22"/>
                  <a:gd name="T14" fmla="*/ 1944 w 19"/>
                  <a:gd name="T15" fmla="*/ 216 h 22"/>
                  <a:gd name="T16" fmla="*/ 1512 w 19"/>
                  <a:gd name="T17" fmla="*/ 0 h 22"/>
                  <a:gd name="T18" fmla="*/ 648 w 19"/>
                  <a:gd name="T19" fmla="*/ 432 h 22"/>
                  <a:gd name="T20" fmla="*/ 432 w 19"/>
                  <a:gd name="T21" fmla="*/ 1944 h 22"/>
                  <a:gd name="T22" fmla="*/ 0 w 19"/>
                  <a:gd name="T23" fmla="*/ 2160 h 22"/>
                  <a:gd name="T24" fmla="*/ 0 w 19"/>
                  <a:gd name="T25" fmla="*/ 3456 h 22"/>
                  <a:gd name="T26" fmla="*/ 216 w 19"/>
                  <a:gd name="T27" fmla="*/ 3888 h 22"/>
                  <a:gd name="T28" fmla="*/ 432 w 19"/>
                  <a:gd name="T29" fmla="*/ 4752 h 22"/>
                  <a:gd name="T30" fmla="*/ 864 w 19"/>
                  <a:gd name="T31" fmla="*/ 4752 h 22"/>
                  <a:gd name="T32" fmla="*/ 1512 w 19"/>
                  <a:gd name="T33" fmla="*/ 4104 h 22"/>
                  <a:gd name="T34" fmla="*/ 1944 w 19"/>
                  <a:gd name="T35" fmla="*/ 4104 h 22"/>
                  <a:gd name="T36" fmla="*/ 2160 w 19"/>
                  <a:gd name="T37" fmla="*/ 4104 h 22"/>
                  <a:gd name="T38" fmla="*/ 2592 w 19"/>
                  <a:gd name="T39" fmla="*/ 4104 h 22"/>
                  <a:gd name="T40" fmla="*/ 2808 w 19"/>
                  <a:gd name="T41" fmla="*/ 3672 h 22"/>
                  <a:gd name="T42" fmla="*/ 3024 w 19"/>
                  <a:gd name="T43" fmla="*/ 3240 h 22"/>
                  <a:gd name="T44" fmla="*/ 3456 w 19"/>
                  <a:gd name="T45" fmla="*/ 3024 h 22"/>
                  <a:gd name="T46" fmla="*/ 3672 w 19"/>
                  <a:gd name="T47" fmla="*/ 2808 h 22"/>
                  <a:gd name="T48" fmla="*/ 4104 w 19"/>
                  <a:gd name="T49" fmla="*/ 2160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
                  <a:gd name="T76" fmla="*/ 0 h 22"/>
                  <a:gd name="T77" fmla="*/ 19 w 19"/>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 h="22">
                    <a:moveTo>
                      <a:pt x="19" y="10"/>
                    </a:moveTo>
                    <a:lnTo>
                      <a:pt x="18" y="9"/>
                    </a:lnTo>
                    <a:lnTo>
                      <a:pt x="17" y="6"/>
                    </a:lnTo>
                    <a:lnTo>
                      <a:pt x="17" y="4"/>
                    </a:lnTo>
                    <a:lnTo>
                      <a:pt x="13" y="2"/>
                    </a:lnTo>
                    <a:lnTo>
                      <a:pt x="13" y="0"/>
                    </a:lnTo>
                    <a:lnTo>
                      <a:pt x="11" y="0"/>
                    </a:lnTo>
                    <a:lnTo>
                      <a:pt x="9" y="1"/>
                    </a:lnTo>
                    <a:lnTo>
                      <a:pt x="7" y="0"/>
                    </a:lnTo>
                    <a:lnTo>
                      <a:pt x="3" y="2"/>
                    </a:lnTo>
                    <a:lnTo>
                      <a:pt x="2" y="9"/>
                    </a:lnTo>
                    <a:lnTo>
                      <a:pt x="0" y="10"/>
                    </a:lnTo>
                    <a:lnTo>
                      <a:pt x="0" y="16"/>
                    </a:lnTo>
                    <a:lnTo>
                      <a:pt x="1" y="18"/>
                    </a:lnTo>
                    <a:lnTo>
                      <a:pt x="2" y="22"/>
                    </a:lnTo>
                    <a:lnTo>
                      <a:pt x="4" y="22"/>
                    </a:lnTo>
                    <a:lnTo>
                      <a:pt x="7" y="19"/>
                    </a:lnTo>
                    <a:lnTo>
                      <a:pt x="9" y="19"/>
                    </a:lnTo>
                    <a:lnTo>
                      <a:pt x="10" y="19"/>
                    </a:lnTo>
                    <a:lnTo>
                      <a:pt x="12" y="19"/>
                    </a:lnTo>
                    <a:lnTo>
                      <a:pt x="13" y="17"/>
                    </a:lnTo>
                    <a:lnTo>
                      <a:pt x="14" y="15"/>
                    </a:lnTo>
                    <a:lnTo>
                      <a:pt x="16" y="14"/>
                    </a:lnTo>
                    <a:lnTo>
                      <a:pt x="17" y="13"/>
                    </a:lnTo>
                    <a:lnTo>
                      <a:pt x="19" y="1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15" name="Freeform 968"/>
              <p:cNvSpPr>
                <a:spLocks/>
              </p:cNvSpPr>
              <p:nvPr/>
            </p:nvSpPr>
            <p:spPr bwMode="auto">
              <a:xfrm>
                <a:off x="4932046" y="4034088"/>
                <a:ext cx="209905" cy="243032"/>
              </a:xfrm>
              <a:custGeom>
                <a:avLst/>
                <a:gdLst>
                  <a:gd name="T0" fmla="*/ 4104 w 19"/>
                  <a:gd name="T1" fmla="*/ 2160 h 22"/>
                  <a:gd name="T2" fmla="*/ 3888 w 19"/>
                  <a:gd name="T3" fmla="*/ 1944 h 22"/>
                  <a:gd name="T4" fmla="*/ 3672 w 19"/>
                  <a:gd name="T5" fmla="*/ 1296 h 22"/>
                  <a:gd name="T6" fmla="*/ 3672 w 19"/>
                  <a:gd name="T7" fmla="*/ 864 h 22"/>
                  <a:gd name="T8" fmla="*/ 2808 w 19"/>
                  <a:gd name="T9" fmla="*/ 432 h 22"/>
                  <a:gd name="T10" fmla="*/ 2808 w 19"/>
                  <a:gd name="T11" fmla="*/ 0 h 22"/>
                  <a:gd name="T12" fmla="*/ 2376 w 19"/>
                  <a:gd name="T13" fmla="*/ 0 h 22"/>
                  <a:gd name="T14" fmla="*/ 1944 w 19"/>
                  <a:gd name="T15" fmla="*/ 216 h 22"/>
                  <a:gd name="T16" fmla="*/ 1512 w 19"/>
                  <a:gd name="T17" fmla="*/ 0 h 22"/>
                  <a:gd name="T18" fmla="*/ 648 w 19"/>
                  <a:gd name="T19" fmla="*/ 432 h 22"/>
                  <a:gd name="T20" fmla="*/ 432 w 19"/>
                  <a:gd name="T21" fmla="*/ 1944 h 22"/>
                  <a:gd name="T22" fmla="*/ 0 w 19"/>
                  <a:gd name="T23" fmla="*/ 2160 h 22"/>
                  <a:gd name="T24" fmla="*/ 0 w 19"/>
                  <a:gd name="T25" fmla="*/ 3456 h 22"/>
                  <a:gd name="T26" fmla="*/ 216 w 19"/>
                  <a:gd name="T27" fmla="*/ 3888 h 22"/>
                  <a:gd name="T28" fmla="*/ 432 w 19"/>
                  <a:gd name="T29" fmla="*/ 4752 h 22"/>
                  <a:gd name="T30" fmla="*/ 864 w 19"/>
                  <a:gd name="T31" fmla="*/ 4752 h 22"/>
                  <a:gd name="T32" fmla="*/ 1512 w 19"/>
                  <a:gd name="T33" fmla="*/ 4104 h 22"/>
                  <a:gd name="T34" fmla="*/ 1944 w 19"/>
                  <a:gd name="T35" fmla="*/ 4104 h 22"/>
                  <a:gd name="T36" fmla="*/ 2160 w 19"/>
                  <a:gd name="T37" fmla="*/ 4104 h 22"/>
                  <a:gd name="T38" fmla="*/ 2592 w 19"/>
                  <a:gd name="T39" fmla="*/ 4104 h 22"/>
                  <a:gd name="T40" fmla="*/ 2808 w 19"/>
                  <a:gd name="T41" fmla="*/ 3672 h 22"/>
                  <a:gd name="T42" fmla="*/ 3024 w 19"/>
                  <a:gd name="T43" fmla="*/ 3240 h 22"/>
                  <a:gd name="T44" fmla="*/ 3456 w 19"/>
                  <a:gd name="T45" fmla="*/ 3024 h 22"/>
                  <a:gd name="T46" fmla="*/ 3672 w 19"/>
                  <a:gd name="T47" fmla="*/ 2808 h 22"/>
                  <a:gd name="T48" fmla="*/ 4104 w 19"/>
                  <a:gd name="T49" fmla="*/ 2160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
                  <a:gd name="T76" fmla="*/ 0 h 22"/>
                  <a:gd name="T77" fmla="*/ 19 w 19"/>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 h="22">
                    <a:moveTo>
                      <a:pt x="19" y="10"/>
                    </a:moveTo>
                    <a:lnTo>
                      <a:pt x="18" y="9"/>
                    </a:lnTo>
                    <a:lnTo>
                      <a:pt x="17" y="6"/>
                    </a:lnTo>
                    <a:lnTo>
                      <a:pt x="17" y="4"/>
                    </a:lnTo>
                    <a:lnTo>
                      <a:pt x="13" y="2"/>
                    </a:lnTo>
                    <a:lnTo>
                      <a:pt x="13" y="0"/>
                    </a:lnTo>
                    <a:lnTo>
                      <a:pt x="11" y="0"/>
                    </a:lnTo>
                    <a:lnTo>
                      <a:pt x="9" y="1"/>
                    </a:lnTo>
                    <a:lnTo>
                      <a:pt x="7" y="0"/>
                    </a:lnTo>
                    <a:lnTo>
                      <a:pt x="3" y="2"/>
                    </a:lnTo>
                    <a:lnTo>
                      <a:pt x="2" y="9"/>
                    </a:lnTo>
                    <a:lnTo>
                      <a:pt x="0" y="10"/>
                    </a:lnTo>
                    <a:lnTo>
                      <a:pt x="0" y="16"/>
                    </a:lnTo>
                    <a:lnTo>
                      <a:pt x="1" y="18"/>
                    </a:lnTo>
                    <a:lnTo>
                      <a:pt x="2" y="22"/>
                    </a:lnTo>
                    <a:lnTo>
                      <a:pt x="4" y="22"/>
                    </a:lnTo>
                    <a:lnTo>
                      <a:pt x="7" y="19"/>
                    </a:lnTo>
                    <a:lnTo>
                      <a:pt x="9" y="19"/>
                    </a:lnTo>
                    <a:lnTo>
                      <a:pt x="10" y="19"/>
                    </a:lnTo>
                    <a:lnTo>
                      <a:pt x="12" y="19"/>
                    </a:lnTo>
                    <a:lnTo>
                      <a:pt x="13" y="17"/>
                    </a:lnTo>
                    <a:lnTo>
                      <a:pt x="14" y="15"/>
                    </a:lnTo>
                    <a:lnTo>
                      <a:pt x="16" y="14"/>
                    </a:lnTo>
                    <a:lnTo>
                      <a:pt x="17" y="13"/>
                    </a:lnTo>
                    <a:lnTo>
                      <a:pt x="19" y="1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16" name="Freeform 969"/>
              <p:cNvSpPr>
                <a:spLocks/>
              </p:cNvSpPr>
              <p:nvPr/>
            </p:nvSpPr>
            <p:spPr bwMode="auto">
              <a:xfrm>
                <a:off x="5075665" y="3978853"/>
                <a:ext cx="187809" cy="176750"/>
              </a:xfrm>
              <a:custGeom>
                <a:avLst/>
                <a:gdLst>
                  <a:gd name="T0" fmla="*/ 1512 w 17"/>
                  <a:gd name="T1" fmla="*/ 216 h 16"/>
                  <a:gd name="T2" fmla="*/ 1296 w 17"/>
                  <a:gd name="T3" fmla="*/ 432 h 16"/>
                  <a:gd name="T4" fmla="*/ 1080 w 17"/>
                  <a:gd name="T5" fmla="*/ 648 h 16"/>
                  <a:gd name="T6" fmla="*/ 864 w 17"/>
                  <a:gd name="T7" fmla="*/ 864 h 16"/>
                  <a:gd name="T8" fmla="*/ 432 w 17"/>
                  <a:gd name="T9" fmla="*/ 1080 h 16"/>
                  <a:gd name="T10" fmla="*/ 0 w 17"/>
                  <a:gd name="T11" fmla="*/ 1080 h 16"/>
                  <a:gd name="T12" fmla="*/ 0 w 17"/>
                  <a:gd name="T13" fmla="*/ 1512 h 16"/>
                  <a:gd name="T14" fmla="*/ 864 w 17"/>
                  <a:gd name="T15" fmla="*/ 1944 h 16"/>
                  <a:gd name="T16" fmla="*/ 864 w 17"/>
                  <a:gd name="T17" fmla="*/ 2376 h 16"/>
                  <a:gd name="T18" fmla="*/ 1080 w 17"/>
                  <a:gd name="T19" fmla="*/ 3024 h 16"/>
                  <a:gd name="T20" fmla="*/ 1296 w 17"/>
                  <a:gd name="T21" fmla="*/ 3240 h 16"/>
                  <a:gd name="T22" fmla="*/ 1728 w 17"/>
                  <a:gd name="T23" fmla="*/ 3240 h 16"/>
                  <a:gd name="T24" fmla="*/ 1944 w 17"/>
                  <a:gd name="T25" fmla="*/ 3240 h 16"/>
                  <a:gd name="T26" fmla="*/ 2808 w 17"/>
                  <a:gd name="T27" fmla="*/ 3456 h 16"/>
                  <a:gd name="T28" fmla="*/ 3024 w 17"/>
                  <a:gd name="T29" fmla="*/ 3240 h 16"/>
                  <a:gd name="T30" fmla="*/ 3024 w 17"/>
                  <a:gd name="T31" fmla="*/ 2592 h 16"/>
                  <a:gd name="T32" fmla="*/ 3456 w 17"/>
                  <a:gd name="T33" fmla="*/ 2160 h 16"/>
                  <a:gd name="T34" fmla="*/ 3672 w 17"/>
                  <a:gd name="T35" fmla="*/ 2160 h 16"/>
                  <a:gd name="T36" fmla="*/ 3240 w 17"/>
                  <a:gd name="T37" fmla="*/ 1728 h 16"/>
                  <a:gd name="T38" fmla="*/ 3240 w 17"/>
                  <a:gd name="T39" fmla="*/ 1512 h 16"/>
                  <a:gd name="T40" fmla="*/ 3456 w 17"/>
                  <a:gd name="T41" fmla="*/ 1296 h 16"/>
                  <a:gd name="T42" fmla="*/ 3456 w 17"/>
                  <a:gd name="T43" fmla="*/ 648 h 16"/>
                  <a:gd name="T44" fmla="*/ 3240 w 17"/>
                  <a:gd name="T45" fmla="*/ 216 h 16"/>
                  <a:gd name="T46" fmla="*/ 2160 w 17"/>
                  <a:gd name="T47" fmla="*/ 0 h 16"/>
                  <a:gd name="T48" fmla="*/ 1512 w 17"/>
                  <a:gd name="T49" fmla="*/ 0 h 16"/>
                  <a:gd name="T50" fmla="*/ 1512 w 17"/>
                  <a:gd name="T51" fmla="*/ 216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6"/>
                  <a:gd name="T80" fmla="*/ 17 w 17"/>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6">
                    <a:moveTo>
                      <a:pt x="7" y="1"/>
                    </a:moveTo>
                    <a:lnTo>
                      <a:pt x="6" y="2"/>
                    </a:lnTo>
                    <a:lnTo>
                      <a:pt x="5" y="3"/>
                    </a:lnTo>
                    <a:lnTo>
                      <a:pt x="4" y="4"/>
                    </a:lnTo>
                    <a:lnTo>
                      <a:pt x="2" y="5"/>
                    </a:lnTo>
                    <a:lnTo>
                      <a:pt x="0" y="5"/>
                    </a:lnTo>
                    <a:lnTo>
                      <a:pt x="0" y="7"/>
                    </a:lnTo>
                    <a:lnTo>
                      <a:pt x="4" y="9"/>
                    </a:lnTo>
                    <a:lnTo>
                      <a:pt x="4" y="11"/>
                    </a:lnTo>
                    <a:lnTo>
                      <a:pt x="5" y="14"/>
                    </a:lnTo>
                    <a:lnTo>
                      <a:pt x="6" y="15"/>
                    </a:lnTo>
                    <a:lnTo>
                      <a:pt x="8" y="15"/>
                    </a:lnTo>
                    <a:lnTo>
                      <a:pt x="9" y="15"/>
                    </a:lnTo>
                    <a:lnTo>
                      <a:pt x="13" y="16"/>
                    </a:lnTo>
                    <a:lnTo>
                      <a:pt x="14" y="15"/>
                    </a:lnTo>
                    <a:lnTo>
                      <a:pt x="14" y="12"/>
                    </a:lnTo>
                    <a:lnTo>
                      <a:pt x="16" y="10"/>
                    </a:lnTo>
                    <a:lnTo>
                      <a:pt x="17" y="10"/>
                    </a:lnTo>
                    <a:lnTo>
                      <a:pt x="15" y="8"/>
                    </a:lnTo>
                    <a:lnTo>
                      <a:pt x="15" y="7"/>
                    </a:lnTo>
                    <a:lnTo>
                      <a:pt x="16" y="6"/>
                    </a:lnTo>
                    <a:lnTo>
                      <a:pt x="16" y="3"/>
                    </a:lnTo>
                    <a:lnTo>
                      <a:pt x="15" y="1"/>
                    </a:lnTo>
                    <a:lnTo>
                      <a:pt x="10" y="0"/>
                    </a:lnTo>
                    <a:lnTo>
                      <a:pt x="7" y="0"/>
                    </a:lnTo>
                    <a:lnTo>
                      <a:pt x="7"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17" name="Freeform 970"/>
              <p:cNvSpPr>
                <a:spLocks/>
              </p:cNvSpPr>
              <p:nvPr/>
            </p:nvSpPr>
            <p:spPr bwMode="auto">
              <a:xfrm>
                <a:off x="5075665" y="3978853"/>
                <a:ext cx="187809" cy="176750"/>
              </a:xfrm>
              <a:custGeom>
                <a:avLst/>
                <a:gdLst>
                  <a:gd name="T0" fmla="*/ 1512 w 17"/>
                  <a:gd name="T1" fmla="*/ 216 h 16"/>
                  <a:gd name="T2" fmla="*/ 1296 w 17"/>
                  <a:gd name="T3" fmla="*/ 432 h 16"/>
                  <a:gd name="T4" fmla="*/ 1080 w 17"/>
                  <a:gd name="T5" fmla="*/ 648 h 16"/>
                  <a:gd name="T6" fmla="*/ 864 w 17"/>
                  <a:gd name="T7" fmla="*/ 864 h 16"/>
                  <a:gd name="T8" fmla="*/ 432 w 17"/>
                  <a:gd name="T9" fmla="*/ 1080 h 16"/>
                  <a:gd name="T10" fmla="*/ 0 w 17"/>
                  <a:gd name="T11" fmla="*/ 1080 h 16"/>
                  <a:gd name="T12" fmla="*/ 0 w 17"/>
                  <a:gd name="T13" fmla="*/ 1512 h 16"/>
                  <a:gd name="T14" fmla="*/ 864 w 17"/>
                  <a:gd name="T15" fmla="*/ 1944 h 16"/>
                  <a:gd name="T16" fmla="*/ 864 w 17"/>
                  <a:gd name="T17" fmla="*/ 2376 h 16"/>
                  <a:gd name="T18" fmla="*/ 1080 w 17"/>
                  <a:gd name="T19" fmla="*/ 3024 h 16"/>
                  <a:gd name="T20" fmla="*/ 1296 w 17"/>
                  <a:gd name="T21" fmla="*/ 3240 h 16"/>
                  <a:gd name="T22" fmla="*/ 1728 w 17"/>
                  <a:gd name="T23" fmla="*/ 3240 h 16"/>
                  <a:gd name="T24" fmla="*/ 1944 w 17"/>
                  <a:gd name="T25" fmla="*/ 3240 h 16"/>
                  <a:gd name="T26" fmla="*/ 2808 w 17"/>
                  <a:gd name="T27" fmla="*/ 3456 h 16"/>
                  <a:gd name="T28" fmla="*/ 3024 w 17"/>
                  <a:gd name="T29" fmla="*/ 3240 h 16"/>
                  <a:gd name="T30" fmla="*/ 3024 w 17"/>
                  <a:gd name="T31" fmla="*/ 2592 h 16"/>
                  <a:gd name="T32" fmla="*/ 3456 w 17"/>
                  <a:gd name="T33" fmla="*/ 2160 h 16"/>
                  <a:gd name="T34" fmla="*/ 3672 w 17"/>
                  <a:gd name="T35" fmla="*/ 2160 h 16"/>
                  <a:gd name="T36" fmla="*/ 3240 w 17"/>
                  <a:gd name="T37" fmla="*/ 1728 h 16"/>
                  <a:gd name="T38" fmla="*/ 3240 w 17"/>
                  <a:gd name="T39" fmla="*/ 1512 h 16"/>
                  <a:gd name="T40" fmla="*/ 3456 w 17"/>
                  <a:gd name="T41" fmla="*/ 1296 h 16"/>
                  <a:gd name="T42" fmla="*/ 3456 w 17"/>
                  <a:gd name="T43" fmla="*/ 648 h 16"/>
                  <a:gd name="T44" fmla="*/ 3240 w 17"/>
                  <a:gd name="T45" fmla="*/ 216 h 16"/>
                  <a:gd name="T46" fmla="*/ 2160 w 17"/>
                  <a:gd name="T47" fmla="*/ 0 h 16"/>
                  <a:gd name="T48" fmla="*/ 1512 w 17"/>
                  <a:gd name="T49" fmla="*/ 0 h 16"/>
                  <a:gd name="T50" fmla="*/ 1512 w 17"/>
                  <a:gd name="T51" fmla="*/ 216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6"/>
                  <a:gd name="T80" fmla="*/ 17 w 17"/>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6">
                    <a:moveTo>
                      <a:pt x="7" y="1"/>
                    </a:moveTo>
                    <a:lnTo>
                      <a:pt x="6" y="2"/>
                    </a:lnTo>
                    <a:lnTo>
                      <a:pt x="5" y="3"/>
                    </a:lnTo>
                    <a:lnTo>
                      <a:pt x="4" y="4"/>
                    </a:lnTo>
                    <a:lnTo>
                      <a:pt x="2" y="5"/>
                    </a:lnTo>
                    <a:lnTo>
                      <a:pt x="0" y="5"/>
                    </a:lnTo>
                    <a:lnTo>
                      <a:pt x="0" y="7"/>
                    </a:lnTo>
                    <a:lnTo>
                      <a:pt x="4" y="9"/>
                    </a:lnTo>
                    <a:lnTo>
                      <a:pt x="4" y="11"/>
                    </a:lnTo>
                    <a:lnTo>
                      <a:pt x="5" y="14"/>
                    </a:lnTo>
                    <a:lnTo>
                      <a:pt x="6" y="15"/>
                    </a:lnTo>
                    <a:lnTo>
                      <a:pt x="8" y="15"/>
                    </a:lnTo>
                    <a:lnTo>
                      <a:pt x="9" y="15"/>
                    </a:lnTo>
                    <a:lnTo>
                      <a:pt x="13" y="16"/>
                    </a:lnTo>
                    <a:lnTo>
                      <a:pt x="14" y="15"/>
                    </a:lnTo>
                    <a:lnTo>
                      <a:pt x="14" y="12"/>
                    </a:lnTo>
                    <a:lnTo>
                      <a:pt x="16" y="10"/>
                    </a:lnTo>
                    <a:lnTo>
                      <a:pt x="17" y="10"/>
                    </a:lnTo>
                    <a:lnTo>
                      <a:pt x="15" y="8"/>
                    </a:lnTo>
                    <a:lnTo>
                      <a:pt x="15" y="7"/>
                    </a:lnTo>
                    <a:lnTo>
                      <a:pt x="16" y="6"/>
                    </a:lnTo>
                    <a:lnTo>
                      <a:pt x="16" y="3"/>
                    </a:lnTo>
                    <a:lnTo>
                      <a:pt x="15" y="1"/>
                    </a:lnTo>
                    <a:lnTo>
                      <a:pt x="10" y="0"/>
                    </a:lnTo>
                    <a:lnTo>
                      <a:pt x="7" y="0"/>
                    </a:lnTo>
                    <a:lnTo>
                      <a:pt x="7"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18" name="Rectangle 971"/>
              <p:cNvSpPr>
                <a:spLocks noChangeArrowheads="1"/>
              </p:cNvSpPr>
              <p:nvPr/>
            </p:nvSpPr>
            <p:spPr bwMode="auto">
              <a:xfrm>
                <a:off x="4666904" y="3514883"/>
                <a:ext cx="44190" cy="22094"/>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719" name="Rectangle 972"/>
              <p:cNvSpPr>
                <a:spLocks noChangeArrowheads="1"/>
              </p:cNvSpPr>
              <p:nvPr/>
            </p:nvSpPr>
            <p:spPr bwMode="auto">
              <a:xfrm>
                <a:off x="4666904" y="3514883"/>
                <a:ext cx="44190" cy="22094"/>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720" name="Freeform 973"/>
              <p:cNvSpPr>
                <a:spLocks/>
              </p:cNvSpPr>
              <p:nvPr/>
            </p:nvSpPr>
            <p:spPr bwMode="auto">
              <a:xfrm>
                <a:off x="4136619" y="3371273"/>
                <a:ext cx="99428" cy="88375"/>
              </a:xfrm>
              <a:custGeom>
                <a:avLst/>
                <a:gdLst>
                  <a:gd name="T0" fmla="*/ 1296 w 9"/>
                  <a:gd name="T1" fmla="*/ 216 h 8"/>
                  <a:gd name="T2" fmla="*/ 1296 w 9"/>
                  <a:gd name="T3" fmla="*/ 864 h 8"/>
                  <a:gd name="T4" fmla="*/ 1728 w 9"/>
                  <a:gd name="T5" fmla="*/ 1080 h 8"/>
                  <a:gd name="T6" fmla="*/ 1944 w 9"/>
                  <a:gd name="T7" fmla="*/ 1296 h 8"/>
                  <a:gd name="T8" fmla="*/ 1728 w 9"/>
                  <a:gd name="T9" fmla="*/ 1728 h 8"/>
                  <a:gd name="T10" fmla="*/ 1080 w 9"/>
                  <a:gd name="T11" fmla="*/ 1512 h 8"/>
                  <a:gd name="T12" fmla="*/ 432 w 9"/>
                  <a:gd name="T13" fmla="*/ 1080 h 8"/>
                  <a:gd name="T14" fmla="*/ 0 w 9"/>
                  <a:gd name="T15" fmla="*/ 648 h 8"/>
                  <a:gd name="T16" fmla="*/ 432 w 9"/>
                  <a:gd name="T17" fmla="*/ 0 h 8"/>
                  <a:gd name="T18" fmla="*/ 864 w 9"/>
                  <a:gd name="T19" fmla="*/ 0 h 8"/>
                  <a:gd name="T20" fmla="*/ 864 w 9"/>
                  <a:gd name="T21" fmla="*/ 216 h 8"/>
                  <a:gd name="T22" fmla="*/ 1296 w 9"/>
                  <a:gd name="T23" fmla="*/ 21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8"/>
                  <a:gd name="T38" fmla="*/ 9 w 9"/>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8">
                    <a:moveTo>
                      <a:pt x="6" y="1"/>
                    </a:moveTo>
                    <a:lnTo>
                      <a:pt x="6" y="4"/>
                    </a:lnTo>
                    <a:lnTo>
                      <a:pt x="8" y="5"/>
                    </a:lnTo>
                    <a:lnTo>
                      <a:pt x="9" y="6"/>
                    </a:lnTo>
                    <a:lnTo>
                      <a:pt x="8" y="8"/>
                    </a:lnTo>
                    <a:lnTo>
                      <a:pt x="5" y="7"/>
                    </a:lnTo>
                    <a:lnTo>
                      <a:pt x="2" y="5"/>
                    </a:lnTo>
                    <a:lnTo>
                      <a:pt x="0" y="3"/>
                    </a:lnTo>
                    <a:lnTo>
                      <a:pt x="2" y="0"/>
                    </a:lnTo>
                    <a:lnTo>
                      <a:pt x="4" y="0"/>
                    </a:lnTo>
                    <a:lnTo>
                      <a:pt x="4" y="1"/>
                    </a:lnTo>
                    <a:lnTo>
                      <a:pt x="6"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21" name="Freeform 974"/>
              <p:cNvSpPr>
                <a:spLocks/>
              </p:cNvSpPr>
              <p:nvPr/>
            </p:nvSpPr>
            <p:spPr bwMode="auto">
              <a:xfrm>
                <a:off x="4136619" y="3371273"/>
                <a:ext cx="99428" cy="88375"/>
              </a:xfrm>
              <a:custGeom>
                <a:avLst/>
                <a:gdLst>
                  <a:gd name="T0" fmla="*/ 1296 w 9"/>
                  <a:gd name="T1" fmla="*/ 216 h 8"/>
                  <a:gd name="T2" fmla="*/ 1296 w 9"/>
                  <a:gd name="T3" fmla="*/ 864 h 8"/>
                  <a:gd name="T4" fmla="*/ 1728 w 9"/>
                  <a:gd name="T5" fmla="*/ 1080 h 8"/>
                  <a:gd name="T6" fmla="*/ 1944 w 9"/>
                  <a:gd name="T7" fmla="*/ 1296 h 8"/>
                  <a:gd name="T8" fmla="*/ 1728 w 9"/>
                  <a:gd name="T9" fmla="*/ 1728 h 8"/>
                  <a:gd name="T10" fmla="*/ 1080 w 9"/>
                  <a:gd name="T11" fmla="*/ 1512 h 8"/>
                  <a:gd name="T12" fmla="*/ 432 w 9"/>
                  <a:gd name="T13" fmla="*/ 1080 h 8"/>
                  <a:gd name="T14" fmla="*/ 0 w 9"/>
                  <a:gd name="T15" fmla="*/ 648 h 8"/>
                  <a:gd name="T16" fmla="*/ 432 w 9"/>
                  <a:gd name="T17" fmla="*/ 0 h 8"/>
                  <a:gd name="T18" fmla="*/ 864 w 9"/>
                  <a:gd name="T19" fmla="*/ 0 h 8"/>
                  <a:gd name="T20" fmla="*/ 864 w 9"/>
                  <a:gd name="T21" fmla="*/ 216 h 8"/>
                  <a:gd name="T22" fmla="*/ 1296 w 9"/>
                  <a:gd name="T23" fmla="*/ 21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8"/>
                  <a:gd name="T38" fmla="*/ 9 w 9"/>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8">
                    <a:moveTo>
                      <a:pt x="6" y="1"/>
                    </a:moveTo>
                    <a:lnTo>
                      <a:pt x="6" y="4"/>
                    </a:lnTo>
                    <a:lnTo>
                      <a:pt x="8" y="5"/>
                    </a:lnTo>
                    <a:lnTo>
                      <a:pt x="9" y="6"/>
                    </a:lnTo>
                    <a:lnTo>
                      <a:pt x="8" y="8"/>
                    </a:lnTo>
                    <a:lnTo>
                      <a:pt x="5" y="7"/>
                    </a:lnTo>
                    <a:lnTo>
                      <a:pt x="2" y="5"/>
                    </a:lnTo>
                    <a:lnTo>
                      <a:pt x="0" y="3"/>
                    </a:lnTo>
                    <a:lnTo>
                      <a:pt x="2" y="0"/>
                    </a:lnTo>
                    <a:lnTo>
                      <a:pt x="4" y="0"/>
                    </a:lnTo>
                    <a:lnTo>
                      <a:pt x="4" y="1"/>
                    </a:lnTo>
                    <a:lnTo>
                      <a:pt x="6"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22" name="Freeform 975"/>
              <p:cNvSpPr>
                <a:spLocks/>
              </p:cNvSpPr>
              <p:nvPr/>
            </p:nvSpPr>
            <p:spPr bwMode="auto">
              <a:xfrm>
                <a:off x="5164046" y="3625352"/>
                <a:ext cx="33143" cy="55235"/>
              </a:xfrm>
              <a:custGeom>
                <a:avLst/>
                <a:gdLst>
                  <a:gd name="T0" fmla="*/ 0 w 3"/>
                  <a:gd name="T1" fmla="*/ 0 h 5"/>
                  <a:gd name="T2" fmla="*/ 0 w 3"/>
                  <a:gd name="T3" fmla="*/ 0 h 5"/>
                  <a:gd name="T4" fmla="*/ 216 w 3"/>
                  <a:gd name="T5" fmla="*/ 216 h 5"/>
                  <a:gd name="T6" fmla="*/ 216 w 3"/>
                  <a:gd name="T7" fmla="*/ 216 h 5"/>
                  <a:gd name="T8" fmla="*/ 216 w 3"/>
                  <a:gd name="T9" fmla="*/ 216 h 5"/>
                  <a:gd name="T10" fmla="*/ 432 w 3"/>
                  <a:gd name="T11" fmla="*/ 216 h 5"/>
                  <a:gd name="T12" fmla="*/ 648 w 3"/>
                  <a:gd name="T13" fmla="*/ 216 h 5"/>
                  <a:gd name="T14" fmla="*/ 648 w 3"/>
                  <a:gd name="T15" fmla="*/ 648 h 5"/>
                  <a:gd name="T16" fmla="*/ 432 w 3"/>
                  <a:gd name="T17" fmla="*/ 648 h 5"/>
                  <a:gd name="T18" fmla="*/ 432 w 3"/>
                  <a:gd name="T19" fmla="*/ 864 h 5"/>
                  <a:gd name="T20" fmla="*/ 216 w 3"/>
                  <a:gd name="T21" fmla="*/ 1080 h 5"/>
                  <a:gd name="T22" fmla="*/ 216 w 3"/>
                  <a:gd name="T23" fmla="*/ 648 h 5"/>
                  <a:gd name="T24" fmla="*/ 0 w 3"/>
                  <a:gd name="T25" fmla="*/ 432 h 5"/>
                  <a:gd name="T26" fmla="*/ 0 w 3"/>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0" y="0"/>
                    </a:moveTo>
                    <a:lnTo>
                      <a:pt x="0" y="0"/>
                    </a:lnTo>
                    <a:lnTo>
                      <a:pt x="1" y="1"/>
                    </a:lnTo>
                    <a:lnTo>
                      <a:pt x="2" y="1"/>
                    </a:lnTo>
                    <a:lnTo>
                      <a:pt x="3" y="1"/>
                    </a:lnTo>
                    <a:lnTo>
                      <a:pt x="3" y="3"/>
                    </a:lnTo>
                    <a:lnTo>
                      <a:pt x="2" y="3"/>
                    </a:lnTo>
                    <a:lnTo>
                      <a:pt x="2" y="4"/>
                    </a:lnTo>
                    <a:lnTo>
                      <a:pt x="1" y="5"/>
                    </a:lnTo>
                    <a:lnTo>
                      <a:pt x="1" y="3"/>
                    </a:lnTo>
                    <a:lnTo>
                      <a:pt x="0"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23" name="Freeform 976"/>
              <p:cNvSpPr>
                <a:spLocks/>
              </p:cNvSpPr>
              <p:nvPr/>
            </p:nvSpPr>
            <p:spPr bwMode="auto">
              <a:xfrm>
                <a:off x="5164046" y="3625352"/>
                <a:ext cx="33143" cy="55235"/>
              </a:xfrm>
              <a:custGeom>
                <a:avLst/>
                <a:gdLst>
                  <a:gd name="T0" fmla="*/ 0 w 3"/>
                  <a:gd name="T1" fmla="*/ 0 h 5"/>
                  <a:gd name="T2" fmla="*/ 0 w 3"/>
                  <a:gd name="T3" fmla="*/ 0 h 5"/>
                  <a:gd name="T4" fmla="*/ 216 w 3"/>
                  <a:gd name="T5" fmla="*/ 216 h 5"/>
                  <a:gd name="T6" fmla="*/ 216 w 3"/>
                  <a:gd name="T7" fmla="*/ 216 h 5"/>
                  <a:gd name="T8" fmla="*/ 216 w 3"/>
                  <a:gd name="T9" fmla="*/ 216 h 5"/>
                  <a:gd name="T10" fmla="*/ 432 w 3"/>
                  <a:gd name="T11" fmla="*/ 216 h 5"/>
                  <a:gd name="T12" fmla="*/ 648 w 3"/>
                  <a:gd name="T13" fmla="*/ 216 h 5"/>
                  <a:gd name="T14" fmla="*/ 648 w 3"/>
                  <a:gd name="T15" fmla="*/ 648 h 5"/>
                  <a:gd name="T16" fmla="*/ 432 w 3"/>
                  <a:gd name="T17" fmla="*/ 648 h 5"/>
                  <a:gd name="T18" fmla="*/ 432 w 3"/>
                  <a:gd name="T19" fmla="*/ 864 h 5"/>
                  <a:gd name="T20" fmla="*/ 216 w 3"/>
                  <a:gd name="T21" fmla="*/ 1080 h 5"/>
                  <a:gd name="T22" fmla="*/ 216 w 3"/>
                  <a:gd name="T23" fmla="*/ 648 h 5"/>
                  <a:gd name="T24" fmla="*/ 0 w 3"/>
                  <a:gd name="T25" fmla="*/ 432 h 5"/>
                  <a:gd name="T26" fmla="*/ 0 w 3"/>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0" y="0"/>
                    </a:moveTo>
                    <a:lnTo>
                      <a:pt x="0" y="0"/>
                    </a:lnTo>
                    <a:lnTo>
                      <a:pt x="1" y="1"/>
                    </a:lnTo>
                    <a:lnTo>
                      <a:pt x="2" y="1"/>
                    </a:lnTo>
                    <a:lnTo>
                      <a:pt x="3" y="1"/>
                    </a:lnTo>
                    <a:lnTo>
                      <a:pt x="3" y="3"/>
                    </a:lnTo>
                    <a:lnTo>
                      <a:pt x="2" y="3"/>
                    </a:lnTo>
                    <a:lnTo>
                      <a:pt x="2" y="4"/>
                    </a:lnTo>
                    <a:lnTo>
                      <a:pt x="1" y="5"/>
                    </a:lnTo>
                    <a:lnTo>
                      <a:pt x="1" y="3"/>
                    </a:lnTo>
                    <a:lnTo>
                      <a:pt x="0"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24" name="Freeform 977"/>
              <p:cNvSpPr>
                <a:spLocks/>
              </p:cNvSpPr>
              <p:nvPr/>
            </p:nvSpPr>
            <p:spPr bwMode="auto">
              <a:xfrm>
                <a:off x="4932046" y="1890988"/>
                <a:ext cx="66286" cy="33141"/>
              </a:xfrm>
              <a:custGeom>
                <a:avLst/>
                <a:gdLst>
                  <a:gd name="T0" fmla="*/ 1296 w 6"/>
                  <a:gd name="T1" fmla="*/ 648 h 3"/>
                  <a:gd name="T2" fmla="*/ 648 w 6"/>
                  <a:gd name="T3" fmla="*/ 648 h 3"/>
                  <a:gd name="T4" fmla="*/ 216 w 6"/>
                  <a:gd name="T5" fmla="*/ 648 h 3"/>
                  <a:gd name="T6" fmla="*/ 0 w 6"/>
                  <a:gd name="T7" fmla="*/ 432 h 3"/>
                  <a:gd name="T8" fmla="*/ 0 w 6"/>
                  <a:gd name="T9" fmla="*/ 432 h 3"/>
                  <a:gd name="T10" fmla="*/ 0 w 6"/>
                  <a:gd name="T11" fmla="*/ 216 h 3"/>
                  <a:gd name="T12" fmla="*/ 0 w 6"/>
                  <a:gd name="T13" fmla="*/ 0 h 3"/>
                  <a:gd name="T14" fmla="*/ 432 w 6"/>
                  <a:gd name="T15" fmla="*/ 0 h 3"/>
                  <a:gd name="T16" fmla="*/ 648 w 6"/>
                  <a:gd name="T17" fmla="*/ 0 h 3"/>
                  <a:gd name="T18" fmla="*/ 864 w 6"/>
                  <a:gd name="T19" fmla="*/ 0 h 3"/>
                  <a:gd name="T20" fmla="*/ 1296 w 6"/>
                  <a:gd name="T21" fmla="*/ 216 h 3"/>
                  <a:gd name="T22" fmla="*/ 1296 w 6"/>
                  <a:gd name="T23" fmla="*/ 648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6" y="3"/>
                    </a:moveTo>
                    <a:lnTo>
                      <a:pt x="3" y="3"/>
                    </a:lnTo>
                    <a:lnTo>
                      <a:pt x="1" y="3"/>
                    </a:lnTo>
                    <a:lnTo>
                      <a:pt x="0" y="2"/>
                    </a:lnTo>
                    <a:lnTo>
                      <a:pt x="0" y="1"/>
                    </a:lnTo>
                    <a:lnTo>
                      <a:pt x="0" y="0"/>
                    </a:lnTo>
                    <a:lnTo>
                      <a:pt x="2" y="0"/>
                    </a:lnTo>
                    <a:lnTo>
                      <a:pt x="3" y="0"/>
                    </a:lnTo>
                    <a:lnTo>
                      <a:pt x="4" y="0"/>
                    </a:lnTo>
                    <a:lnTo>
                      <a:pt x="6" y="1"/>
                    </a:lnTo>
                    <a:lnTo>
                      <a:pt x="6"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25" name="Freeform 978"/>
              <p:cNvSpPr>
                <a:spLocks/>
              </p:cNvSpPr>
              <p:nvPr/>
            </p:nvSpPr>
            <p:spPr bwMode="auto">
              <a:xfrm>
                <a:off x="4932046" y="1890988"/>
                <a:ext cx="66286" cy="33141"/>
              </a:xfrm>
              <a:custGeom>
                <a:avLst/>
                <a:gdLst>
                  <a:gd name="T0" fmla="*/ 1296 w 6"/>
                  <a:gd name="T1" fmla="*/ 648 h 3"/>
                  <a:gd name="T2" fmla="*/ 648 w 6"/>
                  <a:gd name="T3" fmla="*/ 648 h 3"/>
                  <a:gd name="T4" fmla="*/ 216 w 6"/>
                  <a:gd name="T5" fmla="*/ 648 h 3"/>
                  <a:gd name="T6" fmla="*/ 0 w 6"/>
                  <a:gd name="T7" fmla="*/ 432 h 3"/>
                  <a:gd name="T8" fmla="*/ 0 w 6"/>
                  <a:gd name="T9" fmla="*/ 432 h 3"/>
                  <a:gd name="T10" fmla="*/ 0 w 6"/>
                  <a:gd name="T11" fmla="*/ 216 h 3"/>
                  <a:gd name="T12" fmla="*/ 0 w 6"/>
                  <a:gd name="T13" fmla="*/ 0 h 3"/>
                  <a:gd name="T14" fmla="*/ 432 w 6"/>
                  <a:gd name="T15" fmla="*/ 0 h 3"/>
                  <a:gd name="T16" fmla="*/ 648 w 6"/>
                  <a:gd name="T17" fmla="*/ 0 h 3"/>
                  <a:gd name="T18" fmla="*/ 864 w 6"/>
                  <a:gd name="T19" fmla="*/ 0 h 3"/>
                  <a:gd name="T20" fmla="*/ 1296 w 6"/>
                  <a:gd name="T21" fmla="*/ 216 h 3"/>
                  <a:gd name="T22" fmla="*/ 1296 w 6"/>
                  <a:gd name="T23" fmla="*/ 648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6" y="3"/>
                    </a:moveTo>
                    <a:lnTo>
                      <a:pt x="3" y="3"/>
                    </a:lnTo>
                    <a:lnTo>
                      <a:pt x="1" y="3"/>
                    </a:lnTo>
                    <a:lnTo>
                      <a:pt x="0" y="2"/>
                    </a:lnTo>
                    <a:lnTo>
                      <a:pt x="0" y="1"/>
                    </a:lnTo>
                    <a:lnTo>
                      <a:pt x="0" y="0"/>
                    </a:lnTo>
                    <a:lnTo>
                      <a:pt x="2" y="0"/>
                    </a:lnTo>
                    <a:lnTo>
                      <a:pt x="3" y="0"/>
                    </a:lnTo>
                    <a:lnTo>
                      <a:pt x="4" y="0"/>
                    </a:lnTo>
                    <a:lnTo>
                      <a:pt x="6" y="1"/>
                    </a:lnTo>
                    <a:lnTo>
                      <a:pt x="6"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26" name="Freeform 979"/>
              <p:cNvSpPr>
                <a:spLocks/>
              </p:cNvSpPr>
              <p:nvPr/>
            </p:nvSpPr>
            <p:spPr bwMode="auto">
              <a:xfrm>
                <a:off x="4777380" y="1902035"/>
                <a:ext cx="265143" cy="231985"/>
              </a:xfrm>
              <a:custGeom>
                <a:avLst/>
                <a:gdLst>
                  <a:gd name="T0" fmla="*/ 0 w 24"/>
                  <a:gd name="T1" fmla="*/ 864 h 21"/>
                  <a:gd name="T2" fmla="*/ 432 w 24"/>
                  <a:gd name="T3" fmla="*/ 648 h 21"/>
                  <a:gd name="T4" fmla="*/ 648 w 24"/>
                  <a:gd name="T5" fmla="*/ 648 h 21"/>
                  <a:gd name="T6" fmla="*/ 1080 w 24"/>
                  <a:gd name="T7" fmla="*/ 216 h 21"/>
                  <a:gd name="T8" fmla="*/ 1512 w 24"/>
                  <a:gd name="T9" fmla="*/ 216 h 21"/>
                  <a:gd name="T10" fmla="*/ 1728 w 24"/>
                  <a:gd name="T11" fmla="*/ 0 h 21"/>
                  <a:gd name="T12" fmla="*/ 2160 w 24"/>
                  <a:gd name="T13" fmla="*/ 0 h 21"/>
                  <a:gd name="T14" fmla="*/ 2160 w 24"/>
                  <a:gd name="T15" fmla="*/ 432 h 21"/>
                  <a:gd name="T16" fmla="*/ 2592 w 24"/>
                  <a:gd name="T17" fmla="*/ 432 h 21"/>
                  <a:gd name="T18" fmla="*/ 2808 w 24"/>
                  <a:gd name="T19" fmla="*/ 216 h 21"/>
                  <a:gd name="T20" fmla="*/ 3024 w 24"/>
                  <a:gd name="T21" fmla="*/ 216 h 21"/>
                  <a:gd name="T22" fmla="*/ 3240 w 24"/>
                  <a:gd name="T23" fmla="*/ 432 h 21"/>
                  <a:gd name="T24" fmla="*/ 3672 w 24"/>
                  <a:gd name="T25" fmla="*/ 432 h 21"/>
                  <a:gd name="T26" fmla="*/ 4320 w 24"/>
                  <a:gd name="T27" fmla="*/ 432 h 21"/>
                  <a:gd name="T28" fmla="*/ 4536 w 24"/>
                  <a:gd name="T29" fmla="*/ 432 h 21"/>
                  <a:gd name="T30" fmla="*/ 4752 w 24"/>
                  <a:gd name="T31" fmla="*/ 432 h 21"/>
                  <a:gd name="T32" fmla="*/ 4752 w 24"/>
                  <a:gd name="T33" fmla="*/ 1080 h 21"/>
                  <a:gd name="T34" fmla="*/ 4968 w 24"/>
                  <a:gd name="T35" fmla="*/ 1512 h 21"/>
                  <a:gd name="T36" fmla="*/ 4536 w 24"/>
                  <a:gd name="T37" fmla="*/ 1944 h 21"/>
                  <a:gd name="T38" fmla="*/ 4968 w 24"/>
                  <a:gd name="T39" fmla="*/ 2376 h 21"/>
                  <a:gd name="T40" fmla="*/ 4968 w 24"/>
                  <a:gd name="T41" fmla="*/ 2808 h 21"/>
                  <a:gd name="T42" fmla="*/ 5184 w 24"/>
                  <a:gd name="T43" fmla="*/ 3456 h 21"/>
                  <a:gd name="T44" fmla="*/ 4320 w 24"/>
                  <a:gd name="T45" fmla="*/ 4104 h 21"/>
                  <a:gd name="T46" fmla="*/ 4536 w 24"/>
                  <a:gd name="T47" fmla="*/ 4320 h 21"/>
                  <a:gd name="T48" fmla="*/ 4104 w 24"/>
                  <a:gd name="T49" fmla="*/ 4536 h 21"/>
                  <a:gd name="T50" fmla="*/ 3888 w 24"/>
                  <a:gd name="T51" fmla="*/ 4320 h 21"/>
                  <a:gd name="T52" fmla="*/ 2808 w 24"/>
                  <a:gd name="T53" fmla="*/ 4536 h 21"/>
                  <a:gd name="T54" fmla="*/ 2592 w 24"/>
                  <a:gd name="T55" fmla="*/ 4320 h 21"/>
                  <a:gd name="T56" fmla="*/ 2160 w 24"/>
                  <a:gd name="T57" fmla="*/ 4320 h 21"/>
                  <a:gd name="T58" fmla="*/ 1512 w 24"/>
                  <a:gd name="T59" fmla="*/ 3672 h 21"/>
                  <a:gd name="T60" fmla="*/ 1080 w 24"/>
                  <a:gd name="T61" fmla="*/ 3672 h 21"/>
                  <a:gd name="T62" fmla="*/ 864 w 24"/>
                  <a:gd name="T63" fmla="*/ 3240 h 21"/>
                  <a:gd name="T64" fmla="*/ 432 w 24"/>
                  <a:gd name="T65" fmla="*/ 3024 h 21"/>
                  <a:gd name="T66" fmla="*/ 0 w 24"/>
                  <a:gd name="T67" fmla="*/ 1728 h 21"/>
                  <a:gd name="T68" fmla="*/ 216 w 24"/>
                  <a:gd name="T69" fmla="*/ 1080 h 21"/>
                  <a:gd name="T70" fmla="*/ 0 w 24"/>
                  <a:gd name="T71" fmla="*/ 864 h 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
                  <a:gd name="T109" fmla="*/ 0 h 21"/>
                  <a:gd name="T110" fmla="*/ 24 w 24"/>
                  <a:gd name="T111" fmla="*/ 21 h 2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 h="21">
                    <a:moveTo>
                      <a:pt x="0" y="4"/>
                    </a:moveTo>
                    <a:lnTo>
                      <a:pt x="2" y="3"/>
                    </a:lnTo>
                    <a:lnTo>
                      <a:pt x="3" y="3"/>
                    </a:lnTo>
                    <a:lnTo>
                      <a:pt x="5" y="1"/>
                    </a:lnTo>
                    <a:lnTo>
                      <a:pt x="7" y="1"/>
                    </a:lnTo>
                    <a:lnTo>
                      <a:pt x="8" y="0"/>
                    </a:lnTo>
                    <a:lnTo>
                      <a:pt x="10" y="0"/>
                    </a:lnTo>
                    <a:lnTo>
                      <a:pt x="10" y="2"/>
                    </a:lnTo>
                    <a:lnTo>
                      <a:pt x="12" y="2"/>
                    </a:lnTo>
                    <a:lnTo>
                      <a:pt x="13" y="1"/>
                    </a:lnTo>
                    <a:lnTo>
                      <a:pt x="14" y="1"/>
                    </a:lnTo>
                    <a:lnTo>
                      <a:pt x="15" y="2"/>
                    </a:lnTo>
                    <a:lnTo>
                      <a:pt x="17" y="2"/>
                    </a:lnTo>
                    <a:lnTo>
                      <a:pt x="20" y="2"/>
                    </a:lnTo>
                    <a:lnTo>
                      <a:pt x="21" y="2"/>
                    </a:lnTo>
                    <a:lnTo>
                      <a:pt x="22" y="2"/>
                    </a:lnTo>
                    <a:lnTo>
                      <a:pt x="22" y="5"/>
                    </a:lnTo>
                    <a:lnTo>
                      <a:pt x="23" y="7"/>
                    </a:lnTo>
                    <a:lnTo>
                      <a:pt x="21" y="9"/>
                    </a:lnTo>
                    <a:lnTo>
                      <a:pt x="23" y="11"/>
                    </a:lnTo>
                    <a:lnTo>
                      <a:pt x="23" y="13"/>
                    </a:lnTo>
                    <a:lnTo>
                      <a:pt x="24" y="16"/>
                    </a:lnTo>
                    <a:lnTo>
                      <a:pt x="20" y="19"/>
                    </a:lnTo>
                    <a:lnTo>
                      <a:pt x="21" y="20"/>
                    </a:lnTo>
                    <a:lnTo>
                      <a:pt x="19" y="21"/>
                    </a:lnTo>
                    <a:lnTo>
                      <a:pt x="18" y="20"/>
                    </a:lnTo>
                    <a:lnTo>
                      <a:pt x="13" y="21"/>
                    </a:lnTo>
                    <a:lnTo>
                      <a:pt x="12" y="20"/>
                    </a:lnTo>
                    <a:lnTo>
                      <a:pt x="10" y="20"/>
                    </a:lnTo>
                    <a:lnTo>
                      <a:pt x="7" y="17"/>
                    </a:lnTo>
                    <a:lnTo>
                      <a:pt x="5" y="17"/>
                    </a:lnTo>
                    <a:lnTo>
                      <a:pt x="4" y="15"/>
                    </a:lnTo>
                    <a:lnTo>
                      <a:pt x="2" y="14"/>
                    </a:lnTo>
                    <a:lnTo>
                      <a:pt x="0" y="8"/>
                    </a:lnTo>
                    <a:lnTo>
                      <a:pt x="1" y="5"/>
                    </a:lnTo>
                    <a:lnTo>
                      <a:pt x="0"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27" name="Freeform 980"/>
              <p:cNvSpPr>
                <a:spLocks/>
              </p:cNvSpPr>
              <p:nvPr/>
            </p:nvSpPr>
            <p:spPr bwMode="auto">
              <a:xfrm>
                <a:off x="4777380" y="1902035"/>
                <a:ext cx="265143" cy="231985"/>
              </a:xfrm>
              <a:custGeom>
                <a:avLst/>
                <a:gdLst>
                  <a:gd name="T0" fmla="*/ 0 w 24"/>
                  <a:gd name="T1" fmla="*/ 864 h 21"/>
                  <a:gd name="T2" fmla="*/ 432 w 24"/>
                  <a:gd name="T3" fmla="*/ 648 h 21"/>
                  <a:gd name="T4" fmla="*/ 648 w 24"/>
                  <a:gd name="T5" fmla="*/ 648 h 21"/>
                  <a:gd name="T6" fmla="*/ 1080 w 24"/>
                  <a:gd name="T7" fmla="*/ 216 h 21"/>
                  <a:gd name="T8" fmla="*/ 1512 w 24"/>
                  <a:gd name="T9" fmla="*/ 216 h 21"/>
                  <a:gd name="T10" fmla="*/ 1728 w 24"/>
                  <a:gd name="T11" fmla="*/ 0 h 21"/>
                  <a:gd name="T12" fmla="*/ 2160 w 24"/>
                  <a:gd name="T13" fmla="*/ 0 h 21"/>
                  <a:gd name="T14" fmla="*/ 2160 w 24"/>
                  <a:gd name="T15" fmla="*/ 432 h 21"/>
                  <a:gd name="T16" fmla="*/ 2592 w 24"/>
                  <a:gd name="T17" fmla="*/ 432 h 21"/>
                  <a:gd name="T18" fmla="*/ 2808 w 24"/>
                  <a:gd name="T19" fmla="*/ 216 h 21"/>
                  <a:gd name="T20" fmla="*/ 3024 w 24"/>
                  <a:gd name="T21" fmla="*/ 216 h 21"/>
                  <a:gd name="T22" fmla="*/ 3240 w 24"/>
                  <a:gd name="T23" fmla="*/ 432 h 21"/>
                  <a:gd name="T24" fmla="*/ 3672 w 24"/>
                  <a:gd name="T25" fmla="*/ 432 h 21"/>
                  <a:gd name="T26" fmla="*/ 4320 w 24"/>
                  <a:gd name="T27" fmla="*/ 432 h 21"/>
                  <a:gd name="T28" fmla="*/ 4536 w 24"/>
                  <a:gd name="T29" fmla="*/ 432 h 21"/>
                  <a:gd name="T30" fmla="*/ 4752 w 24"/>
                  <a:gd name="T31" fmla="*/ 432 h 21"/>
                  <a:gd name="T32" fmla="*/ 4752 w 24"/>
                  <a:gd name="T33" fmla="*/ 1080 h 21"/>
                  <a:gd name="T34" fmla="*/ 4968 w 24"/>
                  <a:gd name="T35" fmla="*/ 1512 h 21"/>
                  <a:gd name="T36" fmla="*/ 4536 w 24"/>
                  <a:gd name="T37" fmla="*/ 1944 h 21"/>
                  <a:gd name="T38" fmla="*/ 4968 w 24"/>
                  <a:gd name="T39" fmla="*/ 2376 h 21"/>
                  <a:gd name="T40" fmla="*/ 4968 w 24"/>
                  <a:gd name="T41" fmla="*/ 2808 h 21"/>
                  <a:gd name="T42" fmla="*/ 5184 w 24"/>
                  <a:gd name="T43" fmla="*/ 3456 h 21"/>
                  <a:gd name="T44" fmla="*/ 4320 w 24"/>
                  <a:gd name="T45" fmla="*/ 4104 h 21"/>
                  <a:gd name="T46" fmla="*/ 4536 w 24"/>
                  <a:gd name="T47" fmla="*/ 4320 h 21"/>
                  <a:gd name="T48" fmla="*/ 4104 w 24"/>
                  <a:gd name="T49" fmla="*/ 4536 h 21"/>
                  <a:gd name="T50" fmla="*/ 3888 w 24"/>
                  <a:gd name="T51" fmla="*/ 4320 h 21"/>
                  <a:gd name="T52" fmla="*/ 2808 w 24"/>
                  <a:gd name="T53" fmla="*/ 4536 h 21"/>
                  <a:gd name="T54" fmla="*/ 2592 w 24"/>
                  <a:gd name="T55" fmla="*/ 4320 h 21"/>
                  <a:gd name="T56" fmla="*/ 2160 w 24"/>
                  <a:gd name="T57" fmla="*/ 4320 h 21"/>
                  <a:gd name="T58" fmla="*/ 1512 w 24"/>
                  <a:gd name="T59" fmla="*/ 3672 h 21"/>
                  <a:gd name="T60" fmla="*/ 1080 w 24"/>
                  <a:gd name="T61" fmla="*/ 3672 h 21"/>
                  <a:gd name="T62" fmla="*/ 864 w 24"/>
                  <a:gd name="T63" fmla="*/ 3240 h 21"/>
                  <a:gd name="T64" fmla="*/ 432 w 24"/>
                  <a:gd name="T65" fmla="*/ 3024 h 21"/>
                  <a:gd name="T66" fmla="*/ 0 w 24"/>
                  <a:gd name="T67" fmla="*/ 1728 h 21"/>
                  <a:gd name="T68" fmla="*/ 216 w 24"/>
                  <a:gd name="T69" fmla="*/ 1080 h 21"/>
                  <a:gd name="T70" fmla="*/ 0 w 24"/>
                  <a:gd name="T71" fmla="*/ 864 h 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
                  <a:gd name="T109" fmla="*/ 0 h 21"/>
                  <a:gd name="T110" fmla="*/ 24 w 24"/>
                  <a:gd name="T111" fmla="*/ 21 h 2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 h="21">
                    <a:moveTo>
                      <a:pt x="0" y="4"/>
                    </a:moveTo>
                    <a:lnTo>
                      <a:pt x="2" y="3"/>
                    </a:lnTo>
                    <a:lnTo>
                      <a:pt x="3" y="3"/>
                    </a:lnTo>
                    <a:lnTo>
                      <a:pt x="5" y="1"/>
                    </a:lnTo>
                    <a:lnTo>
                      <a:pt x="7" y="1"/>
                    </a:lnTo>
                    <a:lnTo>
                      <a:pt x="8" y="0"/>
                    </a:lnTo>
                    <a:lnTo>
                      <a:pt x="10" y="0"/>
                    </a:lnTo>
                    <a:lnTo>
                      <a:pt x="10" y="2"/>
                    </a:lnTo>
                    <a:lnTo>
                      <a:pt x="12" y="2"/>
                    </a:lnTo>
                    <a:lnTo>
                      <a:pt x="13" y="1"/>
                    </a:lnTo>
                    <a:lnTo>
                      <a:pt x="14" y="1"/>
                    </a:lnTo>
                    <a:lnTo>
                      <a:pt x="15" y="2"/>
                    </a:lnTo>
                    <a:lnTo>
                      <a:pt x="17" y="2"/>
                    </a:lnTo>
                    <a:lnTo>
                      <a:pt x="20" y="2"/>
                    </a:lnTo>
                    <a:lnTo>
                      <a:pt x="21" y="2"/>
                    </a:lnTo>
                    <a:lnTo>
                      <a:pt x="22" y="2"/>
                    </a:lnTo>
                    <a:lnTo>
                      <a:pt x="22" y="5"/>
                    </a:lnTo>
                    <a:lnTo>
                      <a:pt x="23" y="7"/>
                    </a:lnTo>
                    <a:lnTo>
                      <a:pt x="21" y="9"/>
                    </a:lnTo>
                    <a:lnTo>
                      <a:pt x="23" y="11"/>
                    </a:lnTo>
                    <a:lnTo>
                      <a:pt x="23" y="13"/>
                    </a:lnTo>
                    <a:lnTo>
                      <a:pt x="24" y="16"/>
                    </a:lnTo>
                    <a:lnTo>
                      <a:pt x="20" y="19"/>
                    </a:lnTo>
                    <a:lnTo>
                      <a:pt x="21" y="20"/>
                    </a:lnTo>
                    <a:lnTo>
                      <a:pt x="19" y="21"/>
                    </a:lnTo>
                    <a:lnTo>
                      <a:pt x="18" y="20"/>
                    </a:lnTo>
                    <a:lnTo>
                      <a:pt x="13" y="21"/>
                    </a:lnTo>
                    <a:lnTo>
                      <a:pt x="12" y="20"/>
                    </a:lnTo>
                    <a:lnTo>
                      <a:pt x="10" y="20"/>
                    </a:lnTo>
                    <a:lnTo>
                      <a:pt x="7" y="17"/>
                    </a:lnTo>
                    <a:lnTo>
                      <a:pt x="5" y="17"/>
                    </a:lnTo>
                    <a:lnTo>
                      <a:pt x="4" y="15"/>
                    </a:lnTo>
                    <a:lnTo>
                      <a:pt x="2" y="14"/>
                    </a:lnTo>
                    <a:lnTo>
                      <a:pt x="0" y="8"/>
                    </a:lnTo>
                    <a:lnTo>
                      <a:pt x="1" y="5"/>
                    </a:lnTo>
                    <a:lnTo>
                      <a:pt x="0"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28" name="Freeform 981"/>
              <p:cNvSpPr>
                <a:spLocks/>
              </p:cNvSpPr>
              <p:nvPr/>
            </p:nvSpPr>
            <p:spPr bwMode="auto">
              <a:xfrm>
                <a:off x="4854713" y="2122973"/>
                <a:ext cx="132571" cy="55235"/>
              </a:xfrm>
              <a:custGeom>
                <a:avLst/>
                <a:gdLst>
                  <a:gd name="T0" fmla="*/ 2592 w 12"/>
                  <a:gd name="T1" fmla="*/ 216 h 5"/>
                  <a:gd name="T2" fmla="*/ 2376 w 12"/>
                  <a:gd name="T3" fmla="*/ 0 h 5"/>
                  <a:gd name="T4" fmla="*/ 1296 w 12"/>
                  <a:gd name="T5" fmla="*/ 216 h 5"/>
                  <a:gd name="T6" fmla="*/ 1080 w 12"/>
                  <a:gd name="T7" fmla="*/ 0 h 5"/>
                  <a:gd name="T8" fmla="*/ 864 w 12"/>
                  <a:gd name="T9" fmla="*/ 216 h 5"/>
                  <a:gd name="T10" fmla="*/ 648 w 12"/>
                  <a:gd name="T11" fmla="*/ 216 h 5"/>
                  <a:gd name="T12" fmla="*/ 432 w 12"/>
                  <a:gd name="T13" fmla="*/ 432 h 5"/>
                  <a:gd name="T14" fmla="*/ 216 w 12"/>
                  <a:gd name="T15" fmla="*/ 648 h 5"/>
                  <a:gd name="T16" fmla="*/ 0 w 12"/>
                  <a:gd name="T17" fmla="*/ 1080 h 5"/>
                  <a:gd name="T18" fmla="*/ 432 w 12"/>
                  <a:gd name="T19" fmla="*/ 1080 h 5"/>
                  <a:gd name="T20" fmla="*/ 432 w 12"/>
                  <a:gd name="T21" fmla="*/ 1080 h 5"/>
                  <a:gd name="T22" fmla="*/ 864 w 12"/>
                  <a:gd name="T23" fmla="*/ 1080 h 5"/>
                  <a:gd name="T24" fmla="*/ 1296 w 12"/>
                  <a:gd name="T25" fmla="*/ 1080 h 5"/>
                  <a:gd name="T26" fmla="*/ 1512 w 12"/>
                  <a:gd name="T27" fmla="*/ 648 h 5"/>
                  <a:gd name="T28" fmla="*/ 2160 w 12"/>
                  <a:gd name="T29" fmla="*/ 648 h 5"/>
                  <a:gd name="T30" fmla="*/ 2376 w 12"/>
                  <a:gd name="T31" fmla="*/ 648 h 5"/>
                  <a:gd name="T32" fmla="*/ 2592 w 12"/>
                  <a:gd name="T33" fmla="*/ 648 h 5"/>
                  <a:gd name="T34" fmla="*/ 2592 w 12"/>
                  <a:gd name="T35" fmla="*/ 216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5"/>
                  <a:gd name="T56" fmla="*/ 12 w 12"/>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5">
                    <a:moveTo>
                      <a:pt x="12" y="1"/>
                    </a:moveTo>
                    <a:lnTo>
                      <a:pt x="11" y="0"/>
                    </a:lnTo>
                    <a:lnTo>
                      <a:pt x="6" y="1"/>
                    </a:lnTo>
                    <a:lnTo>
                      <a:pt x="5" y="0"/>
                    </a:lnTo>
                    <a:lnTo>
                      <a:pt x="4" y="1"/>
                    </a:lnTo>
                    <a:lnTo>
                      <a:pt x="3" y="1"/>
                    </a:lnTo>
                    <a:lnTo>
                      <a:pt x="2" y="2"/>
                    </a:lnTo>
                    <a:lnTo>
                      <a:pt x="1" y="3"/>
                    </a:lnTo>
                    <a:lnTo>
                      <a:pt x="0" y="5"/>
                    </a:lnTo>
                    <a:lnTo>
                      <a:pt x="2" y="5"/>
                    </a:lnTo>
                    <a:lnTo>
                      <a:pt x="4" y="5"/>
                    </a:lnTo>
                    <a:lnTo>
                      <a:pt x="6" y="5"/>
                    </a:lnTo>
                    <a:lnTo>
                      <a:pt x="7" y="3"/>
                    </a:lnTo>
                    <a:lnTo>
                      <a:pt x="10" y="3"/>
                    </a:lnTo>
                    <a:lnTo>
                      <a:pt x="11" y="3"/>
                    </a:lnTo>
                    <a:lnTo>
                      <a:pt x="12" y="3"/>
                    </a:lnTo>
                    <a:lnTo>
                      <a:pt x="1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29" name="Freeform 982"/>
              <p:cNvSpPr>
                <a:spLocks/>
              </p:cNvSpPr>
              <p:nvPr/>
            </p:nvSpPr>
            <p:spPr bwMode="auto">
              <a:xfrm>
                <a:off x="4854713" y="2122973"/>
                <a:ext cx="132571" cy="55235"/>
              </a:xfrm>
              <a:custGeom>
                <a:avLst/>
                <a:gdLst>
                  <a:gd name="T0" fmla="*/ 2592 w 12"/>
                  <a:gd name="T1" fmla="*/ 216 h 5"/>
                  <a:gd name="T2" fmla="*/ 2376 w 12"/>
                  <a:gd name="T3" fmla="*/ 0 h 5"/>
                  <a:gd name="T4" fmla="*/ 1296 w 12"/>
                  <a:gd name="T5" fmla="*/ 216 h 5"/>
                  <a:gd name="T6" fmla="*/ 1080 w 12"/>
                  <a:gd name="T7" fmla="*/ 0 h 5"/>
                  <a:gd name="T8" fmla="*/ 864 w 12"/>
                  <a:gd name="T9" fmla="*/ 216 h 5"/>
                  <a:gd name="T10" fmla="*/ 648 w 12"/>
                  <a:gd name="T11" fmla="*/ 216 h 5"/>
                  <a:gd name="T12" fmla="*/ 432 w 12"/>
                  <a:gd name="T13" fmla="*/ 432 h 5"/>
                  <a:gd name="T14" fmla="*/ 216 w 12"/>
                  <a:gd name="T15" fmla="*/ 648 h 5"/>
                  <a:gd name="T16" fmla="*/ 0 w 12"/>
                  <a:gd name="T17" fmla="*/ 1080 h 5"/>
                  <a:gd name="T18" fmla="*/ 432 w 12"/>
                  <a:gd name="T19" fmla="*/ 1080 h 5"/>
                  <a:gd name="T20" fmla="*/ 432 w 12"/>
                  <a:gd name="T21" fmla="*/ 1080 h 5"/>
                  <a:gd name="T22" fmla="*/ 864 w 12"/>
                  <a:gd name="T23" fmla="*/ 1080 h 5"/>
                  <a:gd name="T24" fmla="*/ 1296 w 12"/>
                  <a:gd name="T25" fmla="*/ 1080 h 5"/>
                  <a:gd name="T26" fmla="*/ 1512 w 12"/>
                  <a:gd name="T27" fmla="*/ 648 h 5"/>
                  <a:gd name="T28" fmla="*/ 2160 w 12"/>
                  <a:gd name="T29" fmla="*/ 648 h 5"/>
                  <a:gd name="T30" fmla="*/ 2376 w 12"/>
                  <a:gd name="T31" fmla="*/ 648 h 5"/>
                  <a:gd name="T32" fmla="*/ 2592 w 12"/>
                  <a:gd name="T33" fmla="*/ 648 h 5"/>
                  <a:gd name="T34" fmla="*/ 2592 w 12"/>
                  <a:gd name="T35" fmla="*/ 216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5"/>
                  <a:gd name="T56" fmla="*/ 12 w 12"/>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5">
                    <a:moveTo>
                      <a:pt x="12" y="1"/>
                    </a:moveTo>
                    <a:lnTo>
                      <a:pt x="11" y="0"/>
                    </a:lnTo>
                    <a:lnTo>
                      <a:pt x="6" y="1"/>
                    </a:lnTo>
                    <a:lnTo>
                      <a:pt x="5" y="0"/>
                    </a:lnTo>
                    <a:lnTo>
                      <a:pt x="4" y="1"/>
                    </a:lnTo>
                    <a:lnTo>
                      <a:pt x="3" y="1"/>
                    </a:lnTo>
                    <a:lnTo>
                      <a:pt x="2" y="2"/>
                    </a:lnTo>
                    <a:lnTo>
                      <a:pt x="1" y="3"/>
                    </a:lnTo>
                    <a:lnTo>
                      <a:pt x="0" y="5"/>
                    </a:lnTo>
                    <a:lnTo>
                      <a:pt x="2" y="5"/>
                    </a:lnTo>
                    <a:lnTo>
                      <a:pt x="4" y="5"/>
                    </a:lnTo>
                    <a:lnTo>
                      <a:pt x="6" y="5"/>
                    </a:lnTo>
                    <a:lnTo>
                      <a:pt x="7" y="3"/>
                    </a:lnTo>
                    <a:lnTo>
                      <a:pt x="10" y="3"/>
                    </a:lnTo>
                    <a:lnTo>
                      <a:pt x="11" y="3"/>
                    </a:lnTo>
                    <a:lnTo>
                      <a:pt x="12" y="3"/>
                    </a:lnTo>
                    <a:lnTo>
                      <a:pt x="1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30" name="Freeform 983"/>
              <p:cNvSpPr>
                <a:spLocks/>
              </p:cNvSpPr>
              <p:nvPr/>
            </p:nvSpPr>
            <p:spPr bwMode="auto">
              <a:xfrm>
                <a:off x="4832618" y="2156114"/>
                <a:ext cx="176762" cy="110469"/>
              </a:xfrm>
              <a:custGeom>
                <a:avLst/>
                <a:gdLst>
                  <a:gd name="T0" fmla="*/ 3024 w 16"/>
                  <a:gd name="T1" fmla="*/ 0 h 10"/>
                  <a:gd name="T2" fmla="*/ 2808 w 16"/>
                  <a:gd name="T3" fmla="*/ 0 h 10"/>
                  <a:gd name="T4" fmla="*/ 2592 w 16"/>
                  <a:gd name="T5" fmla="*/ 0 h 10"/>
                  <a:gd name="T6" fmla="*/ 1944 w 16"/>
                  <a:gd name="T7" fmla="*/ 0 h 10"/>
                  <a:gd name="T8" fmla="*/ 1728 w 16"/>
                  <a:gd name="T9" fmla="*/ 432 h 10"/>
                  <a:gd name="T10" fmla="*/ 1296 w 16"/>
                  <a:gd name="T11" fmla="*/ 432 h 10"/>
                  <a:gd name="T12" fmla="*/ 864 w 16"/>
                  <a:gd name="T13" fmla="*/ 432 h 10"/>
                  <a:gd name="T14" fmla="*/ 864 w 16"/>
                  <a:gd name="T15" fmla="*/ 432 h 10"/>
                  <a:gd name="T16" fmla="*/ 432 w 16"/>
                  <a:gd name="T17" fmla="*/ 432 h 10"/>
                  <a:gd name="T18" fmla="*/ 432 w 16"/>
                  <a:gd name="T19" fmla="*/ 216 h 10"/>
                  <a:gd name="T20" fmla="*/ 432 w 16"/>
                  <a:gd name="T21" fmla="*/ 648 h 10"/>
                  <a:gd name="T22" fmla="*/ 216 w 16"/>
                  <a:gd name="T23" fmla="*/ 864 h 10"/>
                  <a:gd name="T24" fmla="*/ 216 w 16"/>
                  <a:gd name="T25" fmla="*/ 1080 h 10"/>
                  <a:gd name="T26" fmla="*/ 0 w 16"/>
                  <a:gd name="T27" fmla="*/ 1296 h 10"/>
                  <a:gd name="T28" fmla="*/ 216 w 16"/>
                  <a:gd name="T29" fmla="*/ 1512 h 10"/>
                  <a:gd name="T30" fmla="*/ 432 w 16"/>
                  <a:gd name="T31" fmla="*/ 1512 h 10"/>
                  <a:gd name="T32" fmla="*/ 648 w 16"/>
                  <a:gd name="T33" fmla="*/ 1944 h 10"/>
                  <a:gd name="T34" fmla="*/ 1296 w 16"/>
                  <a:gd name="T35" fmla="*/ 2160 h 10"/>
                  <a:gd name="T36" fmla="*/ 1512 w 16"/>
                  <a:gd name="T37" fmla="*/ 1944 h 10"/>
                  <a:gd name="T38" fmla="*/ 1944 w 16"/>
                  <a:gd name="T39" fmla="*/ 1728 h 10"/>
                  <a:gd name="T40" fmla="*/ 2160 w 16"/>
                  <a:gd name="T41" fmla="*/ 1728 h 10"/>
                  <a:gd name="T42" fmla="*/ 2592 w 16"/>
                  <a:gd name="T43" fmla="*/ 1728 h 10"/>
                  <a:gd name="T44" fmla="*/ 2592 w 16"/>
                  <a:gd name="T45" fmla="*/ 1080 h 10"/>
                  <a:gd name="T46" fmla="*/ 3024 w 16"/>
                  <a:gd name="T47" fmla="*/ 648 h 10"/>
                  <a:gd name="T48" fmla="*/ 3456 w 16"/>
                  <a:gd name="T49" fmla="*/ 432 h 10"/>
                  <a:gd name="T50" fmla="*/ 3024 w 16"/>
                  <a:gd name="T51" fmla="*/ 0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
                  <a:gd name="T79" fmla="*/ 0 h 10"/>
                  <a:gd name="T80" fmla="*/ 16 w 16"/>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 h="10">
                    <a:moveTo>
                      <a:pt x="14" y="0"/>
                    </a:moveTo>
                    <a:lnTo>
                      <a:pt x="13" y="0"/>
                    </a:lnTo>
                    <a:lnTo>
                      <a:pt x="12" y="0"/>
                    </a:lnTo>
                    <a:lnTo>
                      <a:pt x="9" y="0"/>
                    </a:lnTo>
                    <a:lnTo>
                      <a:pt x="8" y="2"/>
                    </a:lnTo>
                    <a:lnTo>
                      <a:pt x="6" y="2"/>
                    </a:lnTo>
                    <a:lnTo>
                      <a:pt x="4" y="2"/>
                    </a:lnTo>
                    <a:lnTo>
                      <a:pt x="2" y="2"/>
                    </a:lnTo>
                    <a:lnTo>
                      <a:pt x="2" y="1"/>
                    </a:lnTo>
                    <a:lnTo>
                      <a:pt x="2" y="3"/>
                    </a:lnTo>
                    <a:lnTo>
                      <a:pt x="1" y="4"/>
                    </a:lnTo>
                    <a:lnTo>
                      <a:pt x="1" y="5"/>
                    </a:lnTo>
                    <a:lnTo>
                      <a:pt x="0" y="6"/>
                    </a:lnTo>
                    <a:lnTo>
                      <a:pt x="1" y="7"/>
                    </a:lnTo>
                    <a:lnTo>
                      <a:pt x="2" y="7"/>
                    </a:lnTo>
                    <a:lnTo>
                      <a:pt x="3" y="9"/>
                    </a:lnTo>
                    <a:lnTo>
                      <a:pt x="6" y="10"/>
                    </a:lnTo>
                    <a:lnTo>
                      <a:pt x="7" y="9"/>
                    </a:lnTo>
                    <a:lnTo>
                      <a:pt x="9" y="8"/>
                    </a:lnTo>
                    <a:lnTo>
                      <a:pt x="10" y="8"/>
                    </a:lnTo>
                    <a:lnTo>
                      <a:pt x="12" y="8"/>
                    </a:lnTo>
                    <a:lnTo>
                      <a:pt x="12" y="5"/>
                    </a:lnTo>
                    <a:lnTo>
                      <a:pt x="14" y="3"/>
                    </a:lnTo>
                    <a:lnTo>
                      <a:pt x="16" y="2"/>
                    </a:lnTo>
                    <a:lnTo>
                      <a:pt x="14"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31" name="Freeform 984"/>
              <p:cNvSpPr>
                <a:spLocks/>
              </p:cNvSpPr>
              <p:nvPr/>
            </p:nvSpPr>
            <p:spPr bwMode="auto">
              <a:xfrm>
                <a:off x="4832618" y="2156114"/>
                <a:ext cx="176762" cy="110469"/>
              </a:xfrm>
              <a:custGeom>
                <a:avLst/>
                <a:gdLst>
                  <a:gd name="T0" fmla="*/ 3024 w 16"/>
                  <a:gd name="T1" fmla="*/ 0 h 10"/>
                  <a:gd name="T2" fmla="*/ 2808 w 16"/>
                  <a:gd name="T3" fmla="*/ 0 h 10"/>
                  <a:gd name="T4" fmla="*/ 2592 w 16"/>
                  <a:gd name="T5" fmla="*/ 0 h 10"/>
                  <a:gd name="T6" fmla="*/ 1944 w 16"/>
                  <a:gd name="T7" fmla="*/ 0 h 10"/>
                  <a:gd name="T8" fmla="*/ 1728 w 16"/>
                  <a:gd name="T9" fmla="*/ 432 h 10"/>
                  <a:gd name="T10" fmla="*/ 1296 w 16"/>
                  <a:gd name="T11" fmla="*/ 432 h 10"/>
                  <a:gd name="T12" fmla="*/ 864 w 16"/>
                  <a:gd name="T13" fmla="*/ 432 h 10"/>
                  <a:gd name="T14" fmla="*/ 864 w 16"/>
                  <a:gd name="T15" fmla="*/ 432 h 10"/>
                  <a:gd name="T16" fmla="*/ 432 w 16"/>
                  <a:gd name="T17" fmla="*/ 432 h 10"/>
                  <a:gd name="T18" fmla="*/ 432 w 16"/>
                  <a:gd name="T19" fmla="*/ 216 h 10"/>
                  <a:gd name="T20" fmla="*/ 432 w 16"/>
                  <a:gd name="T21" fmla="*/ 648 h 10"/>
                  <a:gd name="T22" fmla="*/ 216 w 16"/>
                  <a:gd name="T23" fmla="*/ 864 h 10"/>
                  <a:gd name="T24" fmla="*/ 216 w 16"/>
                  <a:gd name="T25" fmla="*/ 1080 h 10"/>
                  <a:gd name="T26" fmla="*/ 0 w 16"/>
                  <a:gd name="T27" fmla="*/ 1296 h 10"/>
                  <a:gd name="T28" fmla="*/ 216 w 16"/>
                  <a:gd name="T29" fmla="*/ 1512 h 10"/>
                  <a:gd name="T30" fmla="*/ 432 w 16"/>
                  <a:gd name="T31" fmla="*/ 1512 h 10"/>
                  <a:gd name="T32" fmla="*/ 648 w 16"/>
                  <a:gd name="T33" fmla="*/ 1944 h 10"/>
                  <a:gd name="T34" fmla="*/ 1296 w 16"/>
                  <a:gd name="T35" fmla="*/ 2160 h 10"/>
                  <a:gd name="T36" fmla="*/ 1512 w 16"/>
                  <a:gd name="T37" fmla="*/ 1944 h 10"/>
                  <a:gd name="T38" fmla="*/ 1944 w 16"/>
                  <a:gd name="T39" fmla="*/ 1728 h 10"/>
                  <a:gd name="T40" fmla="*/ 2160 w 16"/>
                  <a:gd name="T41" fmla="*/ 1728 h 10"/>
                  <a:gd name="T42" fmla="*/ 2592 w 16"/>
                  <a:gd name="T43" fmla="*/ 1728 h 10"/>
                  <a:gd name="T44" fmla="*/ 2592 w 16"/>
                  <a:gd name="T45" fmla="*/ 1080 h 10"/>
                  <a:gd name="T46" fmla="*/ 3024 w 16"/>
                  <a:gd name="T47" fmla="*/ 648 h 10"/>
                  <a:gd name="T48" fmla="*/ 3456 w 16"/>
                  <a:gd name="T49" fmla="*/ 432 h 10"/>
                  <a:gd name="T50" fmla="*/ 3024 w 16"/>
                  <a:gd name="T51" fmla="*/ 0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
                  <a:gd name="T79" fmla="*/ 0 h 10"/>
                  <a:gd name="T80" fmla="*/ 16 w 16"/>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 h="10">
                    <a:moveTo>
                      <a:pt x="14" y="0"/>
                    </a:moveTo>
                    <a:lnTo>
                      <a:pt x="13" y="0"/>
                    </a:lnTo>
                    <a:lnTo>
                      <a:pt x="12" y="0"/>
                    </a:lnTo>
                    <a:lnTo>
                      <a:pt x="9" y="0"/>
                    </a:lnTo>
                    <a:lnTo>
                      <a:pt x="8" y="2"/>
                    </a:lnTo>
                    <a:lnTo>
                      <a:pt x="6" y="2"/>
                    </a:lnTo>
                    <a:lnTo>
                      <a:pt x="4" y="2"/>
                    </a:lnTo>
                    <a:lnTo>
                      <a:pt x="2" y="2"/>
                    </a:lnTo>
                    <a:lnTo>
                      <a:pt x="2" y="1"/>
                    </a:lnTo>
                    <a:lnTo>
                      <a:pt x="2" y="3"/>
                    </a:lnTo>
                    <a:lnTo>
                      <a:pt x="1" y="4"/>
                    </a:lnTo>
                    <a:lnTo>
                      <a:pt x="1" y="5"/>
                    </a:lnTo>
                    <a:lnTo>
                      <a:pt x="0" y="6"/>
                    </a:lnTo>
                    <a:lnTo>
                      <a:pt x="1" y="7"/>
                    </a:lnTo>
                    <a:lnTo>
                      <a:pt x="2" y="7"/>
                    </a:lnTo>
                    <a:lnTo>
                      <a:pt x="3" y="9"/>
                    </a:lnTo>
                    <a:lnTo>
                      <a:pt x="6" y="10"/>
                    </a:lnTo>
                    <a:lnTo>
                      <a:pt x="7" y="9"/>
                    </a:lnTo>
                    <a:lnTo>
                      <a:pt x="9" y="8"/>
                    </a:lnTo>
                    <a:lnTo>
                      <a:pt x="10" y="8"/>
                    </a:lnTo>
                    <a:lnTo>
                      <a:pt x="12" y="8"/>
                    </a:lnTo>
                    <a:lnTo>
                      <a:pt x="12" y="5"/>
                    </a:lnTo>
                    <a:lnTo>
                      <a:pt x="14" y="3"/>
                    </a:lnTo>
                    <a:lnTo>
                      <a:pt x="16" y="2"/>
                    </a:lnTo>
                    <a:lnTo>
                      <a:pt x="14"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32" name="Freeform 985"/>
              <p:cNvSpPr>
                <a:spLocks/>
              </p:cNvSpPr>
              <p:nvPr/>
            </p:nvSpPr>
            <p:spPr bwMode="auto">
              <a:xfrm>
                <a:off x="4733189" y="2056692"/>
                <a:ext cx="176762" cy="121516"/>
              </a:xfrm>
              <a:custGeom>
                <a:avLst/>
                <a:gdLst>
                  <a:gd name="T0" fmla="*/ 2376 w 16"/>
                  <a:gd name="T1" fmla="*/ 2376 h 11"/>
                  <a:gd name="T2" fmla="*/ 2376 w 16"/>
                  <a:gd name="T3" fmla="*/ 2160 h 11"/>
                  <a:gd name="T4" fmla="*/ 2160 w 16"/>
                  <a:gd name="T5" fmla="*/ 2160 h 11"/>
                  <a:gd name="T6" fmla="*/ 1944 w 16"/>
                  <a:gd name="T7" fmla="*/ 1944 h 11"/>
                  <a:gd name="T8" fmla="*/ 1512 w 16"/>
                  <a:gd name="T9" fmla="*/ 1728 h 11"/>
                  <a:gd name="T10" fmla="*/ 864 w 16"/>
                  <a:gd name="T11" fmla="*/ 1944 h 11"/>
                  <a:gd name="T12" fmla="*/ 0 w 16"/>
                  <a:gd name="T13" fmla="*/ 1296 h 11"/>
                  <a:gd name="T14" fmla="*/ 0 w 16"/>
                  <a:gd name="T15" fmla="*/ 648 h 11"/>
                  <a:gd name="T16" fmla="*/ 648 w 16"/>
                  <a:gd name="T17" fmla="*/ 216 h 11"/>
                  <a:gd name="T18" fmla="*/ 864 w 16"/>
                  <a:gd name="T19" fmla="*/ 216 h 11"/>
                  <a:gd name="T20" fmla="*/ 1296 w 16"/>
                  <a:gd name="T21" fmla="*/ 0 h 11"/>
                  <a:gd name="T22" fmla="*/ 1728 w 16"/>
                  <a:gd name="T23" fmla="*/ 216 h 11"/>
                  <a:gd name="T24" fmla="*/ 1944 w 16"/>
                  <a:gd name="T25" fmla="*/ 648 h 11"/>
                  <a:gd name="T26" fmla="*/ 2376 w 16"/>
                  <a:gd name="T27" fmla="*/ 648 h 11"/>
                  <a:gd name="T28" fmla="*/ 3024 w 16"/>
                  <a:gd name="T29" fmla="*/ 1296 h 11"/>
                  <a:gd name="T30" fmla="*/ 3456 w 16"/>
                  <a:gd name="T31" fmla="*/ 1296 h 11"/>
                  <a:gd name="T32" fmla="*/ 3240 w 16"/>
                  <a:gd name="T33" fmla="*/ 1512 h 11"/>
                  <a:gd name="T34" fmla="*/ 3024 w 16"/>
                  <a:gd name="T35" fmla="*/ 1512 h 11"/>
                  <a:gd name="T36" fmla="*/ 2808 w 16"/>
                  <a:gd name="T37" fmla="*/ 1728 h 11"/>
                  <a:gd name="T38" fmla="*/ 2592 w 16"/>
                  <a:gd name="T39" fmla="*/ 1944 h 11"/>
                  <a:gd name="T40" fmla="*/ 2376 w 16"/>
                  <a:gd name="T41" fmla="*/ 237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1"/>
                  <a:gd name="T65" fmla="*/ 16 w 16"/>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1">
                    <a:moveTo>
                      <a:pt x="11" y="11"/>
                    </a:moveTo>
                    <a:lnTo>
                      <a:pt x="11" y="10"/>
                    </a:lnTo>
                    <a:lnTo>
                      <a:pt x="10" y="10"/>
                    </a:lnTo>
                    <a:lnTo>
                      <a:pt x="9" y="9"/>
                    </a:lnTo>
                    <a:lnTo>
                      <a:pt x="7" y="8"/>
                    </a:lnTo>
                    <a:lnTo>
                      <a:pt x="4" y="9"/>
                    </a:lnTo>
                    <a:lnTo>
                      <a:pt x="0" y="6"/>
                    </a:lnTo>
                    <a:lnTo>
                      <a:pt x="0" y="3"/>
                    </a:lnTo>
                    <a:lnTo>
                      <a:pt x="3" y="1"/>
                    </a:lnTo>
                    <a:lnTo>
                      <a:pt x="4" y="1"/>
                    </a:lnTo>
                    <a:lnTo>
                      <a:pt x="6" y="0"/>
                    </a:lnTo>
                    <a:lnTo>
                      <a:pt x="8" y="1"/>
                    </a:lnTo>
                    <a:lnTo>
                      <a:pt x="9" y="3"/>
                    </a:lnTo>
                    <a:lnTo>
                      <a:pt x="11" y="3"/>
                    </a:lnTo>
                    <a:lnTo>
                      <a:pt x="14" y="6"/>
                    </a:lnTo>
                    <a:lnTo>
                      <a:pt x="16" y="6"/>
                    </a:lnTo>
                    <a:lnTo>
                      <a:pt x="15" y="7"/>
                    </a:lnTo>
                    <a:lnTo>
                      <a:pt x="14" y="7"/>
                    </a:lnTo>
                    <a:lnTo>
                      <a:pt x="13" y="8"/>
                    </a:lnTo>
                    <a:lnTo>
                      <a:pt x="12" y="9"/>
                    </a:lnTo>
                    <a:lnTo>
                      <a:pt x="11" y="1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33" name="Freeform 986"/>
              <p:cNvSpPr>
                <a:spLocks/>
              </p:cNvSpPr>
              <p:nvPr/>
            </p:nvSpPr>
            <p:spPr bwMode="auto">
              <a:xfrm>
                <a:off x="4733189" y="2056692"/>
                <a:ext cx="176762" cy="121516"/>
              </a:xfrm>
              <a:custGeom>
                <a:avLst/>
                <a:gdLst>
                  <a:gd name="T0" fmla="*/ 2376 w 16"/>
                  <a:gd name="T1" fmla="*/ 2376 h 11"/>
                  <a:gd name="T2" fmla="*/ 2376 w 16"/>
                  <a:gd name="T3" fmla="*/ 2160 h 11"/>
                  <a:gd name="T4" fmla="*/ 2160 w 16"/>
                  <a:gd name="T5" fmla="*/ 2160 h 11"/>
                  <a:gd name="T6" fmla="*/ 1944 w 16"/>
                  <a:gd name="T7" fmla="*/ 1944 h 11"/>
                  <a:gd name="T8" fmla="*/ 1512 w 16"/>
                  <a:gd name="T9" fmla="*/ 1728 h 11"/>
                  <a:gd name="T10" fmla="*/ 864 w 16"/>
                  <a:gd name="T11" fmla="*/ 1944 h 11"/>
                  <a:gd name="T12" fmla="*/ 0 w 16"/>
                  <a:gd name="T13" fmla="*/ 1296 h 11"/>
                  <a:gd name="T14" fmla="*/ 0 w 16"/>
                  <a:gd name="T15" fmla="*/ 648 h 11"/>
                  <a:gd name="T16" fmla="*/ 648 w 16"/>
                  <a:gd name="T17" fmla="*/ 216 h 11"/>
                  <a:gd name="T18" fmla="*/ 864 w 16"/>
                  <a:gd name="T19" fmla="*/ 216 h 11"/>
                  <a:gd name="T20" fmla="*/ 1296 w 16"/>
                  <a:gd name="T21" fmla="*/ 0 h 11"/>
                  <a:gd name="T22" fmla="*/ 1728 w 16"/>
                  <a:gd name="T23" fmla="*/ 216 h 11"/>
                  <a:gd name="T24" fmla="*/ 1944 w 16"/>
                  <a:gd name="T25" fmla="*/ 648 h 11"/>
                  <a:gd name="T26" fmla="*/ 2376 w 16"/>
                  <a:gd name="T27" fmla="*/ 648 h 11"/>
                  <a:gd name="T28" fmla="*/ 3024 w 16"/>
                  <a:gd name="T29" fmla="*/ 1296 h 11"/>
                  <a:gd name="T30" fmla="*/ 3456 w 16"/>
                  <a:gd name="T31" fmla="*/ 1296 h 11"/>
                  <a:gd name="T32" fmla="*/ 3240 w 16"/>
                  <a:gd name="T33" fmla="*/ 1512 h 11"/>
                  <a:gd name="T34" fmla="*/ 3024 w 16"/>
                  <a:gd name="T35" fmla="*/ 1512 h 11"/>
                  <a:gd name="T36" fmla="*/ 2808 w 16"/>
                  <a:gd name="T37" fmla="*/ 1728 h 11"/>
                  <a:gd name="T38" fmla="*/ 2592 w 16"/>
                  <a:gd name="T39" fmla="*/ 1944 h 11"/>
                  <a:gd name="T40" fmla="*/ 2376 w 16"/>
                  <a:gd name="T41" fmla="*/ 237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1"/>
                  <a:gd name="T65" fmla="*/ 16 w 16"/>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1">
                    <a:moveTo>
                      <a:pt x="11" y="11"/>
                    </a:moveTo>
                    <a:lnTo>
                      <a:pt x="11" y="10"/>
                    </a:lnTo>
                    <a:lnTo>
                      <a:pt x="10" y="10"/>
                    </a:lnTo>
                    <a:lnTo>
                      <a:pt x="9" y="9"/>
                    </a:lnTo>
                    <a:lnTo>
                      <a:pt x="7" y="8"/>
                    </a:lnTo>
                    <a:lnTo>
                      <a:pt x="4" y="9"/>
                    </a:lnTo>
                    <a:lnTo>
                      <a:pt x="0" y="6"/>
                    </a:lnTo>
                    <a:lnTo>
                      <a:pt x="0" y="3"/>
                    </a:lnTo>
                    <a:lnTo>
                      <a:pt x="3" y="1"/>
                    </a:lnTo>
                    <a:lnTo>
                      <a:pt x="4" y="1"/>
                    </a:lnTo>
                    <a:lnTo>
                      <a:pt x="6" y="0"/>
                    </a:lnTo>
                    <a:lnTo>
                      <a:pt x="8" y="1"/>
                    </a:lnTo>
                    <a:lnTo>
                      <a:pt x="9" y="3"/>
                    </a:lnTo>
                    <a:lnTo>
                      <a:pt x="11" y="3"/>
                    </a:lnTo>
                    <a:lnTo>
                      <a:pt x="14" y="6"/>
                    </a:lnTo>
                    <a:lnTo>
                      <a:pt x="16" y="6"/>
                    </a:lnTo>
                    <a:lnTo>
                      <a:pt x="15" y="7"/>
                    </a:lnTo>
                    <a:lnTo>
                      <a:pt x="14" y="7"/>
                    </a:lnTo>
                    <a:lnTo>
                      <a:pt x="13" y="8"/>
                    </a:lnTo>
                    <a:lnTo>
                      <a:pt x="12" y="9"/>
                    </a:lnTo>
                    <a:lnTo>
                      <a:pt x="11" y="1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34" name="Freeform 987"/>
              <p:cNvSpPr>
                <a:spLocks/>
              </p:cNvSpPr>
              <p:nvPr/>
            </p:nvSpPr>
            <p:spPr bwMode="auto">
              <a:xfrm>
                <a:off x="5837950" y="2885210"/>
                <a:ext cx="22095" cy="22094"/>
              </a:xfrm>
              <a:custGeom>
                <a:avLst/>
                <a:gdLst>
                  <a:gd name="T0" fmla="*/ 216 w 2"/>
                  <a:gd name="T1" fmla="*/ 432 h 2"/>
                  <a:gd name="T2" fmla="*/ 432 w 2"/>
                  <a:gd name="T3" fmla="*/ 0 h 2"/>
                  <a:gd name="T4" fmla="*/ 216 w 2"/>
                  <a:gd name="T5" fmla="*/ 0 h 2"/>
                  <a:gd name="T6" fmla="*/ 216 w 2"/>
                  <a:gd name="T7" fmla="*/ 0 h 2"/>
                  <a:gd name="T8" fmla="*/ 0 w 2"/>
                  <a:gd name="T9" fmla="*/ 216 h 2"/>
                  <a:gd name="T10" fmla="*/ 216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2"/>
                    </a:moveTo>
                    <a:lnTo>
                      <a:pt x="2" y="0"/>
                    </a:lnTo>
                    <a:lnTo>
                      <a:pt x="1" y="0"/>
                    </a:lnTo>
                    <a:lnTo>
                      <a:pt x="0" y="1"/>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35" name="Freeform 988"/>
              <p:cNvSpPr>
                <a:spLocks/>
              </p:cNvSpPr>
              <p:nvPr/>
            </p:nvSpPr>
            <p:spPr bwMode="auto">
              <a:xfrm>
                <a:off x="5837950" y="2885210"/>
                <a:ext cx="22095" cy="22094"/>
              </a:xfrm>
              <a:custGeom>
                <a:avLst/>
                <a:gdLst>
                  <a:gd name="T0" fmla="*/ 216 w 2"/>
                  <a:gd name="T1" fmla="*/ 432 h 2"/>
                  <a:gd name="T2" fmla="*/ 432 w 2"/>
                  <a:gd name="T3" fmla="*/ 0 h 2"/>
                  <a:gd name="T4" fmla="*/ 216 w 2"/>
                  <a:gd name="T5" fmla="*/ 0 h 2"/>
                  <a:gd name="T6" fmla="*/ 216 w 2"/>
                  <a:gd name="T7" fmla="*/ 0 h 2"/>
                  <a:gd name="T8" fmla="*/ 0 w 2"/>
                  <a:gd name="T9" fmla="*/ 216 h 2"/>
                  <a:gd name="T10" fmla="*/ 216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2"/>
                    </a:moveTo>
                    <a:lnTo>
                      <a:pt x="2" y="0"/>
                    </a:lnTo>
                    <a:lnTo>
                      <a:pt x="1" y="0"/>
                    </a:lnTo>
                    <a:lnTo>
                      <a:pt x="0" y="1"/>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36" name="Freeform 989"/>
              <p:cNvSpPr>
                <a:spLocks/>
              </p:cNvSpPr>
              <p:nvPr/>
            </p:nvSpPr>
            <p:spPr bwMode="auto">
              <a:xfrm>
                <a:off x="5727474" y="2896257"/>
                <a:ext cx="121524" cy="88375"/>
              </a:xfrm>
              <a:custGeom>
                <a:avLst/>
                <a:gdLst>
                  <a:gd name="T0" fmla="*/ 2376 w 11"/>
                  <a:gd name="T1" fmla="*/ 216 h 8"/>
                  <a:gd name="T2" fmla="*/ 2160 w 11"/>
                  <a:gd name="T3" fmla="*/ 0 h 8"/>
                  <a:gd name="T4" fmla="*/ 1944 w 11"/>
                  <a:gd name="T5" fmla="*/ 216 h 8"/>
                  <a:gd name="T6" fmla="*/ 1296 w 11"/>
                  <a:gd name="T7" fmla="*/ 648 h 8"/>
                  <a:gd name="T8" fmla="*/ 1080 w 11"/>
                  <a:gd name="T9" fmla="*/ 864 h 8"/>
                  <a:gd name="T10" fmla="*/ 648 w 11"/>
                  <a:gd name="T11" fmla="*/ 1080 h 8"/>
                  <a:gd name="T12" fmla="*/ 432 w 11"/>
                  <a:gd name="T13" fmla="*/ 1080 h 8"/>
                  <a:gd name="T14" fmla="*/ 216 w 11"/>
                  <a:gd name="T15" fmla="*/ 864 h 8"/>
                  <a:gd name="T16" fmla="*/ 0 w 11"/>
                  <a:gd name="T17" fmla="*/ 1080 h 8"/>
                  <a:gd name="T18" fmla="*/ 432 w 11"/>
                  <a:gd name="T19" fmla="*/ 1512 h 8"/>
                  <a:gd name="T20" fmla="*/ 1728 w 11"/>
                  <a:gd name="T21" fmla="*/ 1728 h 8"/>
                  <a:gd name="T22" fmla="*/ 1728 w 11"/>
                  <a:gd name="T23" fmla="*/ 1296 h 8"/>
                  <a:gd name="T24" fmla="*/ 2160 w 11"/>
                  <a:gd name="T25" fmla="*/ 864 h 8"/>
                  <a:gd name="T26" fmla="*/ 2160 w 11"/>
                  <a:gd name="T27" fmla="*/ 432 h 8"/>
                  <a:gd name="T28" fmla="*/ 2376 w 11"/>
                  <a:gd name="T29" fmla="*/ 432 h 8"/>
                  <a:gd name="T30" fmla="*/ 2376 w 11"/>
                  <a:gd name="T31" fmla="*/ 21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
                  <a:gd name="T49" fmla="*/ 0 h 8"/>
                  <a:gd name="T50" fmla="*/ 11 w 11"/>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 h="8">
                    <a:moveTo>
                      <a:pt x="11" y="1"/>
                    </a:moveTo>
                    <a:lnTo>
                      <a:pt x="10" y="0"/>
                    </a:lnTo>
                    <a:lnTo>
                      <a:pt x="9" y="1"/>
                    </a:lnTo>
                    <a:lnTo>
                      <a:pt x="6" y="3"/>
                    </a:lnTo>
                    <a:lnTo>
                      <a:pt x="5" y="4"/>
                    </a:lnTo>
                    <a:lnTo>
                      <a:pt x="3" y="5"/>
                    </a:lnTo>
                    <a:lnTo>
                      <a:pt x="2" y="5"/>
                    </a:lnTo>
                    <a:lnTo>
                      <a:pt x="1" y="4"/>
                    </a:lnTo>
                    <a:lnTo>
                      <a:pt x="0" y="5"/>
                    </a:lnTo>
                    <a:lnTo>
                      <a:pt x="2" y="7"/>
                    </a:lnTo>
                    <a:lnTo>
                      <a:pt x="8" y="8"/>
                    </a:lnTo>
                    <a:lnTo>
                      <a:pt x="8" y="6"/>
                    </a:lnTo>
                    <a:lnTo>
                      <a:pt x="10" y="4"/>
                    </a:lnTo>
                    <a:lnTo>
                      <a:pt x="10" y="2"/>
                    </a:lnTo>
                    <a:lnTo>
                      <a:pt x="11" y="2"/>
                    </a:lnTo>
                    <a:lnTo>
                      <a:pt x="1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37" name="Freeform 990"/>
              <p:cNvSpPr>
                <a:spLocks/>
              </p:cNvSpPr>
              <p:nvPr/>
            </p:nvSpPr>
            <p:spPr bwMode="auto">
              <a:xfrm>
                <a:off x="5727474" y="2896257"/>
                <a:ext cx="121524" cy="88375"/>
              </a:xfrm>
              <a:custGeom>
                <a:avLst/>
                <a:gdLst>
                  <a:gd name="T0" fmla="*/ 2376 w 11"/>
                  <a:gd name="T1" fmla="*/ 216 h 8"/>
                  <a:gd name="T2" fmla="*/ 2160 w 11"/>
                  <a:gd name="T3" fmla="*/ 0 h 8"/>
                  <a:gd name="T4" fmla="*/ 1944 w 11"/>
                  <a:gd name="T5" fmla="*/ 216 h 8"/>
                  <a:gd name="T6" fmla="*/ 1296 w 11"/>
                  <a:gd name="T7" fmla="*/ 648 h 8"/>
                  <a:gd name="T8" fmla="*/ 1080 w 11"/>
                  <a:gd name="T9" fmla="*/ 864 h 8"/>
                  <a:gd name="T10" fmla="*/ 648 w 11"/>
                  <a:gd name="T11" fmla="*/ 1080 h 8"/>
                  <a:gd name="T12" fmla="*/ 432 w 11"/>
                  <a:gd name="T13" fmla="*/ 1080 h 8"/>
                  <a:gd name="T14" fmla="*/ 216 w 11"/>
                  <a:gd name="T15" fmla="*/ 864 h 8"/>
                  <a:gd name="T16" fmla="*/ 0 w 11"/>
                  <a:gd name="T17" fmla="*/ 1080 h 8"/>
                  <a:gd name="T18" fmla="*/ 432 w 11"/>
                  <a:gd name="T19" fmla="*/ 1512 h 8"/>
                  <a:gd name="T20" fmla="*/ 1728 w 11"/>
                  <a:gd name="T21" fmla="*/ 1728 h 8"/>
                  <a:gd name="T22" fmla="*/ 1728 w 11"/>
                  <a:gd name="T23" fmla="*/ 1296 h 8"/>
                  <a:gd name="T24" fmla="*/ 2160 w 11"/>
                  <a:gd name="T25" fmla="*/ 864 h 8"/>
                  <a:gd name="T26" fmla="*/ 2160 w 11"/>
                  <a:gd name="T27" fmla="*/ 432 h 8"/>
                  <a:gd name="T28" fmla="*/ 2376 w 11"/>
                  <a:gd name="T29" fmla="*/ 432 h 8"/>
                  <a:gd name="T30" fmla="*/ 2376 w 11"/>
                  <a:gd name="T31" fmla="*/ 21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
                  <a:gd name="T49" fmla="*/ 0 h 8"/>
                  <a:gd name="T50" fmla="*/ 11 w 11"/>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 h="8">
                    <a:moveTo>
                      <a:pt x="11" y="1"/>
                    </a:moveTo>
                    <a:lnTo>
                      <a:pt x="10" y="0"/>
                    </a:lnTo>
                    <a:lnTo>
                      <a:pt x="9" y="1"/>
                    </a:lnTo>
                    <a:lnTo>
                      <a:pt x="6" y="3"/>
                    </a:lnTo>
                    <a:lnTo>
                      <a:pt x="5" y="4"/>
                    </a:lnTo>
                    <a:lnTo>
                      <a:pt x="3" y="5"/>
                    </a:lnTo>
                    <a:lnTo>
                      <a:pt x="2" y="5"/>
                    </a:lnTo>
                    <a:lnTo>
                      <a:pt x="1" y="4"/>
                    </a:lnTo>
                    <a:lnTo>
                      <a:pt x="0" y="5"/>
                    </a:lnTo>
                    <a:lnTo>
                      <a:pt x="2" y="7"/>
                    </a:lnTo>
                    <a:lnTo>
                      <a:pt x="8" y="8"/>
                    </a:lnTo>
                    <a:lnTo>
                      <a:pt x="8" y="6"/>
                    </a:lnTo>
                    <a:lnTo>
                      <a:pt x="10" y="4"/>
                    </a:lnTo>
                    <a:lnTo>
                      <a:pt x="10" y="2"/>
                    </a:lnTo>
                    <a:lnTo>
                      <a:pt x="11" y="2"/>
                    </a:lnTo>
                    <a:lnTo>
                      <a:pt x="1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38" name="Freeform 991"/>
              <p:cNvSpPr>
                <a:spLocks/>
              </p:cNvSpPr>
              <p:nvPr/>
            </p:nvSpPr>
            <p:spPr bwMode="auto">
              <a:xfrm>
                <a:off x="5705379" y="2885210"/>
                <a:ext cx="22095" cy="44188"/>
              </a:xfrm>
              <a:custGeom>
                <a:avLst/>
                <a:gdLst>
                  <a:gd name="T0" fmla="*/ 0 w 2"/>
                  <a:gd name="T1" fmla="*/ 648 h 4"/>
                  <a:gd name="T2" fmla="*/ 216 w 2"/>
                  <a:gd name="T3" fmla="*/ 432 h 4"/>
                  <a:gd name="T4" fmla="*/ 0 w 2"/>
                  <a:gd name="T5" fmla="*/ 216 h 4"/>
                  <a:gd name="T6" fmla="*/ 216 w 2"/>
                  <a:gd name="T7" fmla="*/ 0 h 4"/>
                  <a:gd name="T8" fmla="*/ 432 w 2"/>
                  <a:gd name="T9" fmla="*/ 0 h 4"/>
                  <a:gd name="T10" fmla="*/ 432 w 2"/>
                  <a:gd name="T11" fmla="*/ 648 h 4"/>
                  <a:gd name="T12" fmla="*/ 432 w 2"/>
                  <a:gd name="T13" fmla="*/ 864 h 4"/>
                  <a:gd name="T14" fmla="*/ 216 w 2"/>
                  <a:gd name="T15" fmla="*/ 864 h 4"/>
                  <a:gd name="T16" fmla="*/ 0 w 2"/>
                  <a:gd name="T17" fmla="*/ 648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3"/>
                    </a:moveTo>
                    <a:lnTo>
                      <a:pt x="1" y="2"/>
                    </a:lnTo>
                    <a:lnTo>
                      <a:pt x="0" y="1"/>
                    </a:lnTo>
                    <a:lnTo>
                      <a:pt x="1" y="0"/>
                    </a:lnTo>
                    <a:lnTo>
                      <a:pt x="2" y="0"/>
                    </a:lnTo>
                    <a:lnTo>
                      <a:pt x="2" y="3"/>
                    </a:lnTo>
                    <a:lnTo>
                      <a:pt x="2" y="4"/>
                    </a:lnTo>
                    <a:lnTo>
                      <a:pt x="1" y="4"/>
                    </a:lnTo>
                    <a:lnTo>
                      <a:pt x="0"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39" name="Freeform 992"/>
              <p:cNvSpPr>
                <a:spLocks/>
              </p:cNvSpPr>
              <p:nvPr/>
            </p:nvSpPr>
            <p:spPr bwMode="auto">
              <a:xfrm>
                <a:off x="5705379" y="2885210"/>
                <a:ext cx="22095" cy="44188"/>
              </a:xfrm>
              <a:custGeom>
                <a:avLst/>
                <a:gdLst>
                  <a:gd name="T0" fmla="*/ 0 w 2"/>
                  <a:gd name="T1" fmla="*/ 648 h 4"/>
                  <a:gd name="T2" fmla="*/ 216 w 2"/>
                  <a:gd name="T3" fmla="*/ 432 h 4"/>
                  <a:gd name="T4" fmla="*/ 0 w 2"/>
                  <a:gd name="T5" fmla="*/ 216 h 4"/>
                  <a:gd name="T6" fmla="*/ 216 w 2"/>
                  <a:gd name="T7" fmla="*/ 0 h 4"/>
                  <a:gd name="T8" fmla="*/ 432 w 2"/>
                  <a:gd name="T9" fmla="*/ 0 h 4"/>
                  <a:gd name="T10" fmla="*/ 432 w 2"/>
                  <a:gd name="T11" fmla="*/ 648 h 4"/>
                  <a:gd name="T12" fmla="*/ 432 w 2"/>
                  <a:gd name="T13" fmla="*/ 864 h 4"/>
                  <a:gd name="T14" fmla="*/ 216 w 2"/>
                  <a:gd name="T15" fmla="*/ 864 h 4"/>
                  <a:gd name="T16" fmla="*/ 0 w 2"/>
                  <a:gd name="T17" fmla="*/ 648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3"/>
                    </a:moveTo>
                    <a:lnTo>
                      <a:pt x="1" y="2"/>
                    </a:lnTo>
                    <a:lnTo>
                      <a:pt x="0" y="1"/>
                    </a:lnTo>
                    <a:lnTo>
                      <a:pt x="1" y="0"/>
                    </a:lnTo>
                    <a:lnTo>
                      <a:pt x="2" y="0"/>
                    </a:lnTo>
                    <a:lnTo>
                      <a:pt x="2" y="3"/>
                    </a:lnTo>
                    <a:lnTo>
                      <a:pt x="2" y="4"/>
                    </a:lnTo>
                    <a:lnTo>
                      <a:pt x="1" y="4"/>
                    </a:lnTo>
                    <a:lnTo>
                      <a:pt x="0"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40" name="Freeform 993"/>
              <p:cNvSpPr>
                <a:spLocks/>
              </p:cNvSpPr>
              <p:nvPr/>
            </p:nvSpPr>
            <p:spPr bwMode="auto">
              <a:xfrm>
                <a:off x="5605950" y="2774741"/>
                <a:ext cx="33143" cy="33141"/>
              </a:xfrm>
              <a:custGeom>
                <a:avLst/>
                <a:gdLst>
                  <a:gd name="T0" fmla="*/ 0 w 3"/>
                  <a:gd name="T1" fmla="*/ 432 h 3"/>
                  <a:gd name="T2" fmla="*/ 0 w 3"/>
                  <a:gd name="T3" fmla="*/ 216 h 3"/>
                  <a:gd name="T4" fmla="*/ 216 w 3"/>
                  <a:gd name="T5" fmla="*/ 0 h 3"/>
                  <a:gd name="T6" fmla="*/ 648 w 3"/>
                  <a:gd name="T7" fmla="*/ 0 h 3"/>
                  <a:gd name="T8" fmla="*/ 432 w 3"/>
                  <a:gd name="T9" fmla="*/ 216 h 3"/>
                  <a:gd name="T10" fmla="*/ 432 w 3"/>
                  <a:gd name="T11" fmla="*/ 432 h 3"/>
                  <a:gd name="T12" fmla="*/ 648 w 3"/>
                  <a:gd name="T13" fmla="*/ 648 h 3"/>
                  <a:gd name="T14" fmla="*/ 432 w 3"/>
                  <a:gd name="T15" fmla="*/ 648 h 3"/>
                  <a:gd name="T16" fmla="*/ 0 w 3"/>
                  <a:gd name="T17" fmla="*/ 43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2"/>
                    </a:moveTo>
                    <a:lnTo>
                      <a:pt x="0" y="1"/>
                    </a:lnTo>
                    <a:lnTo>
                      <a:pt x="1" y="0"/>
                    </a:lnTo>
                    <a:lnTo>
                      <a:pt x="3" y="0"/>
                    </a:lnTo>
                    <a:lnTo>
                      <a:pt x="2" y="1"/>
                    </a:lnTo>
                    <a:lnTo>
                      <a:pt x="2" y="2"/>
                    </a:lnTo>
                    <a:lnTo>
                      <a:pt x="3" y="3"/>
                    </a:lnTo>
                    <a:lnTo>
                      <a:pt x="2" y="3"/>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41" name="Freeform 994"/>
              <p:cNvSpPr>
                <a:spLocks/>
              </p:cNvSpPr>
              <p:nvPr/>
            </p:nvSpPr>
            <p:spPr bwMode="auto">
              <a:xfrm>
                <a:off x="5605950" y="2774741"/>
                <a:ext cx="33143" cy="33141"/>
              </a:xfrm>
              <a:custGeom>
                <a:avLst/>
                <a:gdLst>
                  <a:gd name="T0" fmla="*/ 0 w 3"/>
                  <a:gd name="T1" fmla="*/ 432 h 3"/>
                  <a:gd name="T2" fmla="*/ 0 w 3"/>
                  <a:gd name="T3" fmla="*/ 216 h 3"/>
                  <a:gd name="T4" fmla="*/ 216 w 3"/>
                  <a:gd name="T5" fmla="*/ 0 h 3"/>
                  <a:gd name="T6" fmla="*/ 648 w 3"/>
                  <a:gd name="T7" fmla="*/ 0 h 3"/>
                  <a:gd name="T8" fmla="*/ 432 w 3"/>
                  <a:gd name="T9" fmla="*/ 216 h 3"/>
                  <a:gd name="T10" fmla="*/ 432 w 3"/>
                  <a:gd name="T11" fmla="*/ 432 h 3"/>
                  <a:gd name="T12" fmla="*/ 648 w 3"/>
                  <a:gd name="T13" fmla="*/ 648 h 3"/>
                  <a:gd name="T14" fmla="*/ 432 w 3"/>
                  <a:gd name="T15" fmla="*/ 648 h 3"/>
                  <a:gd name="T16" fmla="*/ 0 w 3"/>
                  <a:gd name="T17" fmla="*/ 43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2"/>
                    </a:moveTo>
                    <a:lnTo>
                      <a:pt x="0" y="1"/>
                    </a:lnTo>
                    <a:lnTo>
                      <a:pt x="1" y="0"/>
                    </a:lnTo>
                    <a:lnTo>
                      <a:pt x="3" y="0"/>
                    </a:lnTo>
                    <a:lnTo>
                      <a:pt x="2" y="1"/>
                    </a:lnTo>
                    <a:lnTo>
                      <a:pt x="2" y="2"/>
                    </a:lnTo>
                    <a:lnTo>
                      <a:pt x="3" y="3"/>
                    </a:lnTo>
                    <a:lnTo>
                      <a:pt x="2" y="3"/>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42" name="Freeform 995"/>
              <p:cNvSpPr>
                <a:spLocks/>
              </p:cNvSpPr>
              <p:nvPr/>
            </p:nvSpPr>
            <p:spPr bwMode="auto">
              <a:xfrm>
                <a:off x="5970521" y="2553803"/>
                <a:ext cx="419809" cy="397689"/>
              </a:xfrm>
              <a:custGeom>
                <a:avLst/>
                <a:gdLst>
                  <a:gd name="T0" fmla="*/ 8208 w 38"/>
                  <a:gd name="T1" fmla="*/ 1296 h 36"/>
                  <a:gd name="T2" fmla="*/ 7560 w 38"/>
                  <a:gd name="T3" fmla="*/ 1512 h 36"/>
                  <a:gd name="T4" fmla="*/ 7128 w 38"/>
                  <a:gd name="T5" fmla="*/ 1296 h 36"/>
                  <a:gd name="T6" fmla="*/ 6696 w 38"/>
                  <a:gd name="T7" fmla="*/ 1512 h 36"/>
                  <a:gd name="T8" fmla="*/ 6480 w 38"/>
                  <a:gd name="T9" fmla="*/ 2376 h 36"/>
                  <a:gd name="T10" fmla="*/ 6912 w 38"/>
                  <a:gd name="T11" fmla="*/ 2592 h 36"/>
                  <a:gd name="T12" fmla="*/ 7344 w 38"/>
                  <a:gd name="T13" fmla="*/ 2808 h 36"/>
                  <a:gd name="T14" fmla="*/ 7128 w 38"/>
                  <a:gd name="T15" fmla="*/ 3024 h 36"/>
                  <a:gd name="T16" fmla="*/ 6696 w 38"/>
                  <a:gd name="T17" fmla="*/ 3456 h 36"/>
                  <a:gd name="T18" fmla="*/ 6696 w 38"/>
                  <a:gd name="T19" fmla="*/ 3888 h 36"/>
                  <a:gd name="T20" fmla="*/ 6480 w 38"/>
                  <a:gd name="T21" fmla="*/ 4104 h 36"/>
                  <a:gd name="T22" fmla="*/ 6264 w 38"/>
                  <a:gd name="T23" fmla="*/ 4536 h 36"/>
                  <a:gd name="T24" fmla="*/ 5184 w 38"/>
                  <a:gd name="T25" fmla="*/ 5400 h 36"/>
                  <a:gd name="T26" fmla="*/ 4968 w 38"/>
                  <a:gd name="T27" fmla="*/ 5616 h 36"/>
                  <a:gd name="T28" fmla="*/ 4752 w 38"/>
                  <a:gd name="T29" fmla="*/ 5400 h 36"/>
                  <a:gd name="T30" fmla="*/ 4536 w 38"/>
                  <a:gd name="T31" fmla="*/ 6048 h 36"/>
                  <a:gd name="T32" fmla="*/ 4968 w 38"/>
                  <a:gd name="T33" fmla="*/ 6912 h 36"/>
                  <a:gd name="T34" fmla="*/ 4968 w 38"/>
                  <a:gd name="T35" fmla="*/ 7344 h 36"/>
                  <a:gd name="T36" fmla="*/ 4320 w 38"/>
                  <a:gd name="T37" fmla="*/ 7344 h 36"/>
                  <a:gd name="T38" fmla="*/ 3888 w 38"/>
                  <a:gd name="T39" fmla="*/ 7560 h 36"/>
                  <a:gd name="T40" fmla="*/ 3672 w 38"/>
                  <a:gd name="T41" fmla="*/ 7776 h 36"/>
                  <a:gd name="T42" fmla="*/ 3672 w 38"/>
                  <a:gd name="T43" fmla="*/ 7776 h 36"/>
                  <a:gd name="T44" fmla="*/ 3240 w 38"/>
                  <a:gd name="T45" fmla="*/ 7776 h 36"/>
                  <a:gd name="T46" fmla="*/ 3240 w 38"/>
                  <a:gd name="T47" fmla="*/ 7560 h 36"/>
                  <a:gd name="T48" fmla="*/ 3024 w 38"/>
                  <a:gd name="T49" fmla="*/ 7344 h 36"/>
                  <a:gd name="T50" fmla="*/ 3024 w 38"/>
                  <a:gd name="T51" fmla="*/ 7128 h 36"/>
                  <a:gd name="T52" fmla="*/ 2808 w 38"/>
                  <a:gd name="T53" fmla="*/ 6912 h 36"/>
                  <a:gd name="T54" fmla="*/ 2592 w 38"/>
                  <a:gd name="T55" fmla="*/ 6912 h 36"/>
                  <a:gd name="T56" fmla="*/ 2376 w 38"/>
                  <a:gd name="T57" fmla="*/ 6912 h 36"/>
                  <a:gd name="T58" fmla="*/ 1728 w 38"/>
                  <a:gd name="T59" fmla="*/ 6912 h 36"/>
                  <a:gd name="T60" fmla="*/ 1512 w 38"/>
                  <a:gd name="T61" fmla="*/ 6912 h 36"/>
                  <a:gd name="T62" fmla="*/ 648 w 38"/>
                  <a:gd name="T63" fmla="*/ 7128 h 36"/>
                  <a:gd name="T64" fmla="*/ 432 w 38"/>
                  <a:gd name="T65" fmla="*/ 6912 h 36"/>
                  <a:gd name="T66" fmla="*/ 432 w 38"/>
                  <a:gd name="T67" fmla="*/ 6912 h 36"/>
                  <a:gd name="T68" fmla="*/ 432 w 38"/>
                  <a:gd name="T69" fmla="*/ 6480 h 36"/>
                  <a:gd name="T70" fmla="*/ 1080 w 38"/>
                  <a:gd name="T71" fmla="*/ 6264 h 36"/>
                  <a:gd name="T72" fmla="*/ 1080 w 38"/>
                  <a:gd name="T73" fmla="*/ 5832 h 36"/>
                  <a:gd name="T74" fmla="*/ 864 w 38"/>
                  <a:gd name="T75" fmla="*/ 5832 h 36"/>
                  <a:gd name="T76" fmla="*/ 864 w 38"/>
                  <a:gd name="T77" fmla="*/ 5400 h 36"/>
                  <a:gd name="T78" fmla="*/ 0 w 38"/>
                  <a:gd name="T79" fmla="*/ 4752 h 36"/>
                  <a:gd name="T80" fmla="*/ 0 w 38"/>
                  <a:gd name="T81" fmla="*/ 4320 h 36"/>
                  <a:gd name="T82" fmla="*/ 648 w 38"/>
                  <a:gd name="T83" fmla="*/ 4320 h 36"/>
                  <a:gd name="T84" fmla="*/ 864 w 38"/>
                  <a:gd name="T85" fmla="*/ 4536 h 36"/>
                  <a:gd name="T86" fmla="*/ 1944 w 38"/>
                  <a:gd name="T87" fmla="*/ 4536 h 36"/>
                  <a:gd name="T88" fmla="*/ 2592 w 38"/>
                  <a:gd name="T89" fmla="*/ 4320 h 36"/>
                  <a:gd name="T90" fmla="*/ 2592 w 38"/>
                  <a:gd name="T91" fmla="*/ 3888 h 36"/>
                  <a:gd name="T92" fmla="*/ 2592 w 38"/>
                  <a:gd name="T93" fmla="*/ 3456 h 36"/>
                  <a:gd name="T94" fmla="*/ 3024 w 38"/>
                  <a:gd name="T95" fmla="*/ 3456 h 36"/>
                  <a:gd name="T96" fmla="*/ 3456 w 38"/>
                  <a:gd name="T97" fmla="*/ 3240 h 36"/>
                  <a:gd name="T98" fmla="*/ 4104 w 38"/>
                  <a:gd name="T99" fmla="*/ 3240 h 36"/>
                  <a:gd name="T100" fmla="*/ 4104 w 38"/>
                  <a:gd name="T101" fmla="*/ 2808 h 36"/>
                  <a:gd name="T102" fmla="*/ 4536 w 38"/>
                  <a:gd name="T103" fmla="*/ 1944 h 36"/>
                  <a:gd name="T104" fmla="*/ 4968 w 38"/>
                  <a:gd name="T105" fmla="*/ 1944 h 36"/>
                  <a:gd name="T106" fmla="*/ 5400 w 38"/>
                  <a:gd name="T107" fmla="*/ 1296 h 36"/>
                  <a:gd name="T108" fmla="*/ 5184 w 38"/>
                  <a:gd name="T109" fmla="*/ 648 h 36"/>
                  <a:gd name="T110" fmla="*/ 6480 w 38"/>
                  <a:gd name="T111" fmla="*/ 0 h 36"/>
                  <a:gd name="T112" fmla="*/ 6696 w 38"/>
                  <a:gd name="T113" fmla="*/ 0 h 36"/>
                  <a:gd name="T114" fmla="*/ 6912 w 38"/>
                  <a:gd name="T115" fmla="*/ 0 h 36"/>
                  <a:gd name="T116" fmla="*/ 7128 w 38"/>
                  <a:gd name="T117" fmla="*/ 0 h 36"/>
                  <a:gd name="T118" fmla="*/ 7344 w 38"/>
                  <a:gd name="T119" fmla="*/ 432 h 36"/>
                  <a:gd name="T120" fmla="*/ 7560 w 38"/>
                  <a:gd name="T121" fmla="*/ 864 h 36"/>
                  <a:gd name="T122" fmla="*/ 7992 w 38"/>
                  <a:gd name="T123" fmla="*/ 1080 h 36"/>
                  <a:gd name="T124" fmla="*/ 8208 w 38"/>
                  <a:gd name="T125" fmla="*/ 1296 h 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
                  <a:gd name="T190" fmla="*/ 0 h 36"/>
                  <a:gd name="T191" fmla="*/ 38 w 38"/>
                  <a:gd name="T192" fmla="*/ 36 h 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 h="36">
                    <a:moveTo>
                      <a:pt x="38" y="6"/>
                    </a:moveTo>
                    <a:lnTo>
                      <a:pt x="35" y="7"/>
                    </a:lnTo>
                    <a:lnTo>
                      <a:pt x="33" y="6"/>
                    </a:lnTo>
                    <a:lnTo>
                      <a:pt x="31" y="7"/>
                    </a:lnTo>
                    <a:lnTo>
                      <a:pt x="30" y="11"/>
                    </a:lnTo>
                    <a:lnTo>
                      <a:pt x="32" y="12"/>
                    </a:lnTo>
                    <a:lnTo>
                      <a:pt x="34" y="13"/>
                    </a:lnTo>
                    <a:lnTo>
                      <a:pt x="33" y="14"/>
                    </a:lnTo>
                    <a:lnTo>
                      <a:pt x="31" y="16"/>
                    </a:lnTo>
                    <a:lnTo>
                      <a:pt x="31" y="18"/>
                    </a:lnTo>
                    <a:lnTo>
                      <a:pt x="30" y="19"/>
                    </a:lnTo>
                    <a:lnTo>
                      <a:pt x="29" y="21"/>
                    </a:lnTo>
                    <a:lnTo>
                      <a:pt x="24" y="25"/>
                    </a:lnTo>
                    <a:lnTo>
                      <a:pt x="23" y="26"/>
                    </a:lnTo>
                    <a:lnTo>
                      <a:pt x="22" y="25"/>
                    </a:lnTo>
                    <a:lnTo>
                      <a:pt x="21" y="28"/>
                    </a:lnTo>
                    <a:lnTo>
                      <a:pt x="23" y="32"/>
                    </a:lnTo>
                    <a:lnTo>
                      <a:pt x="23" y="34"/>
                    </a:lnTo>
                    <a:lnTo>
                      <a:pt x="20" y="34"/>
                    </a:lnTo>
                    <a:lnTo>
                      <a:pt x="18" y="35"/>
                    </a:lnTo>
                    <a:lnTo>
                      <a:pt x="17" y="36"/>
                    </a:lnTo>
                    <a:lnTo>
                      <a:pt x="15" y="36"/>
                    </a:lnTo>
                    <a:lnTo>
                      <a:pt x="15" y="35"/>
                    </a:lnTo>
                    <a:lnTo>
                      <a:pt x="14" y="34"/>
                    </a:lnTo>
                    <a:lnTo>
                      <a:pt x="14" y="33"/>
                    </a:lnTo>
                    <a:lnTo>
                      <a:pt x="13" y="32"/>
                    </a:lnTo>
                    <a:lnTo>
                      <a:pt x="12" y="32"/>
                    </a:lnTo>
                    <a:lnTo>
                      <a:pt x="11" y="32"/>
                    </a:lnTo>
                    <a:lnTo>
                      <a:pt x="8" y="32"/>
                    </a:lnTo>
                    <a:lnTo>
                      <a:pt x="7" y="32"/>
                    </a:lnTo>
                    <a:lnTo>
                      <a:pt x="3" y="33"/>
                    </a:lnTo>
                    <a:lnTo>
                      <a:pt x="2" y="32"/>
                    </a:lnTo>
                    <a:lnTo>
                      <a:pt x="2" y="30"/>
                    </a:lnTo>
                    <a:lnTo>
                      <a:pt x="5" y="29"/>
                    </a:lnTo>
                    <a:lnTo>
                      <a:pt x="5" y="27"/>
                    </a:lnTo>
                    <a:lnTo>
                      <a:pt x="4" y="27"/>
                    </a:lnTo>
                    <a:lnTo>
                      <a:pt x="4" y="25"/>
                    </a:lnTo>
                    <a:lnTo>
                      <a:pt x="0" y="22"/>
                    </a:lnTo>
                    <a:lnTo>
                      <a:pt x="0" y="20"/>
                    </a:lnTo>
                    <a:lnTo>
                      <a:pt x="3" y="20"/>
                    </a:lnTo>
                    <a:lnTo>
                      <a:pt x="4" y="21"/>
                    </a:lnTo>
                    <a:lnTo>
                      <a:pt x="9" y="21"/>
                    </a:lnTo>
                    <a:lnTo>
                      <a:pt x="12" y="20"/>
                    </a:lnTo>
                    <a:lnTo>
                      <a:pt x="12" y="18"/>
                    </a:lnTo>
                    <a:lnTo>
                      <a:pt x="12" y="16"/>
                    </a:lnTo>
                    <a:lnTo>
                      <a:pt x="14" y="16"/>
                    </a:lnTo>
                    <a:lnTo>
                      <a:pt x="16" y="15"/>
                    </a:lnTo>
                    <a:lnTo>
                      <a:pt x="19" y="15"/>
                    </a:lnTo>
                    <a:lnTo>
                      <a:pt x="19" y="13"/>
                    </a:lnTo>
                    <a:lnTo>
                      <a:pt x="21" y="9"/>
                    </a:lnTo>
                    <a:lnTo>
                      <a:pt x="23" y="9"/>
                    </a:lnTo>
                    <a:lnTo>
                      <a:pt x="25" y="6"/>
                    </a:lnTo>
                    <a:lnTo>
                      <a:pt x="24" y="3"/>
                    </a:lnTo>
                    <a:lnTo>
                      <a:pt x="30" y="0"/>
                    </a:lnTo>
                    <a:lnTo>
                      <a:pt x="31" y="0"/>
                    </a:lnTo>
                    <a:lnTo>
                      <a:pt x="32" y="0"/>
                    </a:lnTo>
                    <a:lnTo>
                      <a:pt x="33" y="0"/>
                    </a:lnTo>
                    <a:lnTo>
                      <a:pt x="34" y="2"/>
                    </a:lnTo>
                    <a:lnTo>
                      <a:pt x="35" y="4"/>
                    </a:lnTo>
                    <a:lnTo>
                      <a:pt x="37" y="5"/>
                    </a:lnTo>
                    <a:lnTo>
                      <a:pt x="38"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43" name="Freeform 996"/>
              <p:cNvSpPr>
                <a:spLocks/>
              </p:cNvSpPr>
              <p:nvPr/>
            </p:nvSpPr>
            <p:spPr bwMode="auto">
              <a:xfrm>
                <a:off x="5970521" y="2553803"/>
                <a:ext cx="419809" cy="397689"/>
              </a:xfrm>
              <a:custGeom>
                <a:avLst/>
                <a:gdLst>
                  <a:gd name="T0" fmla="*/ 8208 w 38"/>
                  <a:gd name="T1" fmla="*/ 1296 h 36"/>
                  <a:gd name="T2" fmla="*/ 7560 w 38"/>
                  <a:gd name="T3" fmla="*/ 1512 h 36"/>
                  <a:gd name="T4" fmla="*/ 7128 w 38"/>
                  <a:gd name="T5" fmla="*/ 1296 h 36"/>
                  <a:gd name="T6" fmla="*/ 6696 w 38"/>
                  <a:gd name="T7" fmla="*/ 1512 h 36"/>
                  <a:gd name="T8" fmla="*/ 6480 w 38"/>
                  <a:gd name="T9" fmla="*/ 2376 h 36"/>
                  <a:gd name="T10" fmla="*/ 6912 w 38"/>
                  <a:gd name="T11" fmla="*/ 2592 h 36"/>
                  <a:gd name="T12" fmla="*/ 7344 w 38"/>
                  <a:gd name="T13" fmla="*/ 2808 h 36"/>
                  <a:gd name="T14" fmla="*/ 7128 w 38"/>
                  <a:gd name="T15" fmla="*/ 3024 h 36"/>
                  <a:gd name="T16" fmla="*/ 6696 w 38"/>
                  <a:gd name="T17" fmla="*/ 3456 h 36"/>
                  <a:gd name="T18" fmla="*/ 6696 w 38"/>
                  <a:gd name="T19" fmla="*/ 3888 h 36"/>
                  <a:gd name="T20" fmla="*/ 6480 w 38"/>
                  <a:gd name="T21" fmla="*/ 4104 h 36"/>
                  <a:gd name="T22" fmla="*/ 6264 w 38"/>
                  <a:gd name="T23" fmla="*/ 4536 h 36"/>
                  <a:gd name="T24" fmla="*/ 5184 w 38"/>
                  <a:gd name="T25" fmla="*/ 5400 h 36"/>
                  <a:gd name="T26" fmla="*/ 4968 w 38"/>
                  <a:gd name="T27" fmla="*/ 5616 h 36"/>
                  <a:gd name="T28" fmla="*/ 4752 w 38"/>
                  <a:gd name="T29" fmla="*/ 5400 h 36"/>
                  <a:gd name="T30" fmla="*/ 4536 w 38"/>
                  <a:gd name="T31" fmla="*/ 6048 h 36"/>
                  <a:gd name="T32" fmla="*/ 4968 w 38"/>
                  <a:gd name="T33" fmla="*/ 6912 h 36"/>
                  <a:gd name="T34" fmla="*/ 4968 w 38"/>
                  <a:gd name="T35" fmla="*/ 7344 h 36"/>
                  <a:gd name="T36" fmla="*/ 4320 w 38"/>
                  <a:gd name="T37" fmla="*/ 7344 h 36"/>
                  <a:gd name="T38" fmla="*/ 3888 w 38"/>
                  <a:gd name="T39" fmla="*/ 7560 h 36"/>
                  <a:gd name="T40" fmla="*/ 3672 w 38"/>
                  <a:gd name="T41" fmla="*/ 7776 h 36"/>
                  <a:gd name="T42" fmla="*/ 3672 w 38"/>
                  <a:gd name="T43" fmla="*/ 7776 h 36"/>
                  <a:gd name="T44" fmla="*/ 3240 w 38"/>
                  <a:gd name="T45" fmla="*/ 7776 h 36"/>
                  <a:gd name="T46" fmla="*/ 3240 w 38"/>
                  <a:gd name="T47" fmla="*/ 7560 h 36"/>
                  <a:gd name="T48" fmla="*/ 3024 w 38"/>
                  <a:gd name="T49" fmla="*/ 7344 h 36"/>
                  <a:gd name="T50" fmla="*/ 3024 w 38"/>
                  <a:gd name="T51" fmla="*/ 7128 h 36"/>
                  <a:gd name="T52" fmla="*/ 2808 w 38"/>
                  <a:gd name="T53" fmla="*/ 6912 h 36"/>
                  <a:gd name="T54" fmla="*/ 2592 w 38"/>
                  <a:gd name="T55" fmla="*/ 6912 h 36"/>
                  <a:gd name="T56" fmla="*/ 2376 w 38"/>
                  <a:gd name="T57" fmla="*/ 6912 h 36"/>
                  <a:gd name="T58" fmla="*/ 1728 w 38"/>
                  <a:gd name="T59" fmla="*/ 6912 h 36"/>
                  <a:gd name="T60" fmla="*/ 1512 w 38"/>
                  <a:gd name="T61" fmla="*/ 6912 h 36"/>
                  <a:gd name="T62" fmla="*/ 648 w 38"/>
                  <a:gd name="T63" fmla="*/ 7128 h 36"/>
                  <a:gd name="T64" fmla="*/ 432 w 38"/>
                  <a:gd name="T65" fmla="*/ 6912 h 36"/>
                  <a:gd name="T66" fmla="*/ 432 w 38"/>
                  <a:gd name="T67" fmla="*/ 6912 h 36"/>
                  <a:gd name="T68" fmla="*/ 432 w 38"/>
                  <a:gd name="T69" fmla="*/ 6480 h 36"/>
                  <a:gd name="T70" fmla="*/ 1080 w 38"/>
                  <a:gd name="T71" fmla="*/ 6264 h 36"/>
                  <a:gd name="T72" fmla="*/ 1080 w 38"/>
                  <a:gd name="T73" fmla="*/ 5832 h 36"/>
                  <a:gd name="T74" fmla="*/ 864 w 38"/>
                  <a:gd name="T75" fmla="*/ 5832 h 36"/>
                  <a:gd name="T76" fmla="*/ 864 w 38"/>
                  <a:gd name="T77" fmla="*/ 5400 h 36"/>
                  <a:gd name="T78" fmla="*/ 0 w 38"/>
                  <a:gd name="T79" fmla="*/ 4752 h 36"/>
                  <a:gd name="T80" fmla="*/ 0 w 38"/>
                  <a:gd name="T81" fmla="*/ 4320 h 36"/>
                  <a:gd name="T82" fmla="*/ 648 w 38"/>
                  <a:gd name="T83" fmla="*/ 4320 h 36"/>
                  <a:gd name="T84" fmla="*/ 864 w 38"/>
                  <a:gd name="T85" fmla="*/ 4536 h 36"/>
                  <a:gd name="T86" fmla="*/ 1944 w 38"/>
                  <a:gd name="T87" fmla="*/ 4536 h 36"/>
                  <a:gd name="T88" fmla="*/ 2592 w 38"/>
                  <a:gd name="T89" fmla="*/ 4320 h 36"/>
                  <a:gd name="T90" fmla="*/ 2592 w 38"/>
                  <a:gd name="T91" fmla="*/ 3888 h 36"/>
                  <a:gd name="T92" fmla="*/ 2592 w 38"/>
                  <a:gd name="T93" fmla="*/ 3456 h 36"/>
                  <a:gd name="T94" fmla="*/ 3024 w 38"/>
                  <a:gd name="T95" fmla="*/ 3456 h 36"/>
                  <a:gd name="T96" fmla="*/ 3456 w 38"/>
                  <a:gd name="T97" fmla="*/ 3240 h 36"/>
                  <a:gd name="T98" fmla="*/ 4104 w 38"/>
                  <a:gd name="T99" fmla="*/ 3240 h 36"/>
                  <a:gd name="T100" fmla="*/ 4104 w 38"/>
                  <a:gd name="T101" fmla="*/ 2808 h 36"/>
                  <a:gd name="T102" fmla="*/ 4536 w 38"/>
                  <a:gd name="T103" fmla="*/ 1944 h 36"/>
                  <a:gd name="T104" fmla="*/ 4968 w 38"/>
                  <a:gd name="T105" fmla="*/ 1944 h 36"/>
                  <a:gd name="T106" fmla="*/ 5400 w 38"/>
                  <a:gd name="T107" fmla="*/ 1296 h 36"/>
                  <a:gd name="T108" fmla="*/ 5184 w 38"/>
                  <a:gd name="T109" fmla="*/ 648 h 36"/>
                  <a:gd name="T110" fmla="*/ 6480 w 38"/>
                  <a:gd name="T111" fmla="*/ 0 h 36"/>
                  <a:gd name="T112" fmla="*/ 6696 w 38"/>
                  <a:gd name="T113" fmla="*/ 0 h 36"/>
                  <a:gd name="T114" fmla="*/ 6912 w 38"/>
                  <a:gd name="T115" fmla="*/ 0 h 36"/>
                  <a:gd name="T116" fmla="*/ 7128 w 38"/>
                  <a:gd name="T117" fmla="*/ 0 h 36"/>
                  <a:gd name="T118" fmla="*/ 7344 w 38"/>
                  <a:gd name="T119" fmla="*/ 432 h 36"/>
                  <a:gd name="T120" fmla="*/ 7560 w 38"/>
                  <a:gd name="T121" fmla="*/ 864 h 36"/>
                  <a:gd name="T122" fmla="*/ 7992 w 38"/>
                  <a:gd name="T123" fmla="*/ 1080 h 36"/>
                  <a:gd name="T124" fmla="*/ 8208 w 38"/>
                  <a:gd name="T125" fmla="*/ 1296 h 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
                  <a:gd name="T190" fmla="*/ 0 h 36"/>
                  <a:gd name="T191" fmla="*/ 38 w 38"/>
                  <a:gd name="T192" fmla="*/ 36 h 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 h="36">
                    <a:moveTo>
                      <a:pt x="38" y="6"/>
                    </a:moveTo>
                    <a:lnTo>
                      <a:pt x="35" y="7"/>
                    </a:lnTo>
                    <a:lnTo>
                      <a:pt x="33" y="6"/>
                    </a:lnTo>
                    <a:lnTo>
                      <a:pt x="31" y="7"/>
                    </a:lnTo>
                    <a:lnTo>
                      <a:pt x="30" y="11"/>
                    </a:lnTo>
                    <a:lnTo>
                      <a:pt x="32" y="12"/>
                    </a:lnTo>
                    <a:lnTo>
                      <a:pt x="34" y="13"/>
                    </a:lnTo>
                    <a:lnTo>
                      <a:pt x="33" y="14"/>
                    </a:lnTo>
                    <a:lnTo>
                      <a:pt x="31" y="16"/>
                    </a:lnTo>
                    <a:lnTo>
                      <a:pt x="31" y="18"/>
                    </a:lnTo>
                    <a:lnTo>
                      <a:pt x="30" y="19"/>
                    </a:lnTo>
                    <a:lnTo>
                      <a:pt x="29" y="21"/>
                    </a:lnTo>
                    <a:lnTo>
                      <a:pt x="24" y="25"/>
                    </a:lnTo>
                    <a:lnTo>
                      <a:pt x="23" y="26"/>
                    </a:lnTo>
                    <a:lnTo>
                      <a:pt x="22" y="25"/>
                    </a:lnTo>
                    <a:lnTo>
                      <a:pt x="21" y="28"/>
                    </a:lnTo>
                    <a:lnTo>
                      <a:pt x="23" y="32"/>
                    </a:lnTo>
                    <a:lnTo>
                      <a:pt x="23" y="34"/>
                    </a:lnTo>
                    <a:lnTo>
                      <a:pt x="20" y="34"/>
                    </a:lnTo>
                    <a:lnTo>
                      <a:pt x="18" y="35"/>
                    </a:lnTo>
                    <a:lnTo>
                      <a:pt x="17" y="36"/>
                    </a:lnTo>
                    <a:lnTo>
                      <a:pt x="15" y="36"/>
                    </a:lnTo>
                    <a:lnTo>
                      <a:pt x="15" y="35"/>
                    </a:lnTo>
                    <a:lnTo>
                      <a:pt x="14" y="34"/>
                    </a:lnTo>
                    <a:lnTo>
                      <a:pt x="14" y="33"/>
                    </a:lnTo>
                    <a:lnTo>
                      <a:pt x="13" y="32"/>
                    </a:lnTo>
                    <a:lnTo>
                      <a:pt x="12" y="32"/>
                    </a:lnTo>
                    <a:lnTo>
                      <a:pt x="11" y="32"/>
                    </a:lnTo>
                    <a:lnTo>
                      <a:pt x="8" y="32"/>
                    </a:lnTo>
                    <a:lnTo>
                      <a:pt x="7" y="32"/>
                    </a:lnTo>
                    <a:lnTo>
                      <a:pt x="3" y="33"/>
                    </a:lnTo>
                    <a:lnTo>
                      <a:pt x="2" y="32"/>
                    </a:lnTo>
                    <a:lnTo>
                      <a:pt x="2" y="30"/>
                    </a:lnTo>
                    <a:lnTo>
                      <a:pt x="5" y="29"/>
                    </a:lnTo>
                    <a:lnTo>
                      <a:pt x="5" y="27"/>
                    </a:lnTo>
                    <a:lnTo>
                      <a:pt x="4" y="27"/>
                    </a:lnTo>
                    <a:lnTo>
                      <a:pt x="4" y="25"/>
                    </a:lnTo>
                    <a:lnTo>
                      <a:pt x="0" y="22"/>
                    </a:lnTo>
                    <a:lnTo>
                      <a:pt x="0" y="20"/>
                    </a:lnTo>
                    <a:lnTo>
                      <a:pt x="3" y="20"/>
                    </a:lnTo>
                    <a:lnTo>
                      <a:pt x="4" y="21"/>
                    </a:lnTo>
                    <a:lnTo>
                      <a:pt x="9" y="21"/>
                    </a:lnTo>
                    <a:lnTo>
                      <a:pt x="12" y="20"/>
                    </a:lnTo>
                    <a:lnTo>
                      <a:pt x="12" y="18"/>
                    </a:lnTo>
                    <a:lnTo>
                      <a:pt x="12" y="16"/>
                    </a:lnTo>
                    <a:lnTo>
                      <a:pt x="14" y="16"/>
                    </a:lnTo>
                    <a:lnTo>
                      <a:pt x="16" y="15"/>
                    </a:lnTo>
                    <a:lnTo>
                      <a:pt x="19" y="15"/>
                    </a:lnTo>
                    <a:lnTo>
                      <a:pt x="19" y="13"/>
                    </a:lnTo>
                    <a:lnTo>
                      <a:pt x="21" y="9"/>
                    </a:lnTo>
                    <a:lnTo>
                      <a:pt x="23" y="9"/>
                    </a:lnTo>
                    <a:lnTo>
                      <a:pt x="25" y="6"/>
                    </a:lnTo>
                    <a:lnTo>
                      <a:pt x="24" y="3"/>
                    </a:lnTo>
                    <a:lnTo>
                      <a:pt x="30" y="0"/>
                    </a:lnTo>
                    <a:lnTo>
                      <a:pt x="31" y="0"/>
                    </a:lnTo>
                    <a:lnTo>
                      <a:pt x="32" y="0"/>
                    </a:lnTo>
                    <a:lnTo>
                      <a:pt x="33" y="0"/>
                    </a:lnTo>
                    <a:lnTo>
                      <a:pt x="34" y="2"/>
                    </a:lnTo>
                    <a:lnTo>
                      <a:pt x="35" y="4"/>
                    </a:lnTo>
                    <a:lnTo>
                      <a:pt x="37" y="5"/>
                    </a:lnTo>
                    <a:lnTo>
                      <a:pt x="38"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44" name="Freeform 997"/>
              <p:cNvSpPr>
                <a:spLocks/>
              </p:cNvSpPr>
              <p:nvPr/>
            </p:nvSpPr>
            <p:spPr bwMode="auto">
              <a:xfrm>
                <a:off x="6666520" y="2874163"/>
                <a:ext cx="121524" cy="143610"/>
              </a:xfrm>
              <a:custGeom>
                <a:avLst/>
                <a:gdLst>
                  <a:gd name="T0" fmla="*/ 2376 w 11"/>
                  <a:gd name="T1" fmla="*/ 2592 h 13"/>
                  <a:gd name="T2" fmla="*/ 2160 w 11"/>
                  <a:gd name="T3" fmla="*/ 2808 h 13"/>
                  <a:gd name="T4" fmla="*/ 1944 w 11"/>
                  <a:gd name="T5" fmla="*/ 2592 h 13"/>
                  <a:gd name="T6" fmla="*/ 1944 w 11"/>
                  <a:gd name="T7" fmla="*/ 2160 h 13"/>
                  <a:gd name="T8" fmla="*/ 1512 w 11"/>
                  <a:gd name="T9" fmla="*/ 1728 h 13"/>
                  <a:gd name="T10" fmla="*/ 1296 w 11"/>
                  <a:gd name="T11" fmla="*/ 1944 h 13"/>
                  <a:gd name="T12" fmla="*/ 1296 w 11"/>
                  <a:gd name="T13" fmla="*/ 1944 h 13"/>
                  <a:gd name="T14" fmla="*/ 1296 w 11"/>
                  <a:gd name="T15" fmla="*/ 2376 h 13"/>
                  <a:gd name="T16" fmla="*/ 864 w 11"/>
                  <a:gd name="T17" fmla="*/ 2592 h 13"/>
                  <a:gd name="T18" fmla="*/ 648 w 11"/>
                  <a:gd name="T19" fmla="*/ 2592 h 13"/>
                  <a:gd name="T20" fmla="*/ 432 w 11"/>
                  <a:gd name="T21" fmla="*/ 2376 h 13"/>
                  <a:gd name="T22" fmla="*/ 432 w 11"/>
                  <a:gd name="T23" fmla="*/ 1728 h 13"/>
                  <a:gd name="T24" fmla="*/ 432 w 11"/>
                  <a:gd name="T25" fmla="*/ 1512 h 13"/>
                  <a:gd name="T26" fmla="*/ 216 w 11"/>
                  <a:gd name="T27" fmla="*/ 1080 h 13"/>
                  <a:gd name="T28" fmla="*/ 0 w 11"/>
                  <a:gd name="T29" fmla="*/ 648 h 13"/>
                  <a:gd name="T30" fmla="*/ 0 w 11"/>
                  <a:gd name="T31" fmla="*/ 648 h 13"/>
                  <a:gd name="T32" fmla="*/ 432 w 11"/>
                  <a:gd name="T33" fmla="*/ 648 h 13"/>
                  <a:gd name="T34" fmla="*/ 432 w 11"/>
                  <a:gd name="T35" fmla="*/ 432 h 13"/>
                  <a:gd name="T36" fmla="*/ 216 w 11"/>
                  <a:gd name="T37" fmla="*/ 216 h 13"/>
                  <a:gd name="T38" fmla="*/ 0 w 11"/>
                  <a:gd name="T39" fmla="*/ 216 h 13"/>
                  <a:gd name="T40" fmla="*/ 216 w 11"/>
                  <a:gd name="T41" fmla="*/ 0 h 13"/>
                  <a:gd name="T42" fmla="*/ 648 w 11"/>
                  <a:gd name="T43" fmla="*/ 0 h 13"/>
                  <a:gd name="T44" fmla="*/ 1080 w 11"/>
                  <a:gd name="T45" fmla="*/ 216 h 13"/>
                  <a:gd name="T46" fmla="*/ 1944 w 11"/>
                  <a:gd name="T47" fmla="*/ 216 h 13"/>
                  <a:gd name="T48" fmla="*/ 2160 w 11"/>
                  <a:gd name="T49" fmla="*/ 432 h 13"/>
                  <a:gd name="T50" fmla="*/ 1944 w 11"/>
                  <a:gd name="T51" fmla="*/ 648 h 13"/>
                  <a:gd name="T52" fmla="*/ 1728 w 11"/>
                  <a:gd name="T53" fmla="*/ 864 h 13"/>
                  <a:gd name="T54" fmla="*/ 1728 w 11"/>
                  <a:gd name="T55" fmla="*/ 1296 h 13"/>
                  <a:gd name="T56" fmla="*/ 2160 w 11"/>
                  <a:gd name="T57" fmla="*/ 1512 h 13"/>
                  <a:gd name="T58" fmla="*/ 2376 w 11"/>
                  <a:gd name="T59" fmla="*/ 1944 h 13"/>
                  <a:gd name="T60" fmla="*/ 2376 w 11"/>
                  <a:gd name="T61" fmla="*/ 2376 h 13"/>
                  <a:gd name="T62" fmla="*/ 2376 w 11"/>
                  <a:gd name="T63" fmla="*/ 2592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13"/>
                  <a:gd name="T98" fmla="*/ 11 w 11"/>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13">
                    <a:moveTo>
                      <a:pt x="11" y="12"/>
                    </a:moveTo>
                    <a:lnTo>
                      <a:pt x="10" y="13"/>
                    </a:lnTo>
                    <a:lnTo>
                      <a:pt x="9" y="12"/>
                    </a:lnTo>
                    <a:lnTo>
                      <a:pt x="9" y="10"/>
                    </a:lnTo>
                    <a:lnTo>
                      <a:pt x="7" y="8"/>
                    </a:lnTo>
                    <a:lnTo>
                      <a:pt x="6" y="9"/>
                    </a:lnTo>
                    <a:lnTo>
                      <a:pt x="6" y="11"/>
                    </a:lnTo>
                    <a:lnTo>
                      <a:pt x="4" y="12"/>
                    </a:lnTo>
                    <a:lnTo>
                      <a:pt x="3" y="12"/>
                    </a:lnTo>
                    <a:lnTo>
                      <a:pt x="2" y="11"/>
                    </a:lnTo>
                    <a:lnTo>
                      <a:pt x="2" y="8"/>
                    </a:lnTo>
                    <a:lnTo>
                      <a:pt x="2" y="7"/>
                    </a:lnTo>
                    <a:lnTo>
                      <a:pt x="1" y="5"/>
                    </a:lnTo>
                    <a:lnTo>
                      <a:pt x="0" y="3"/>
                    </a:lnTo>
                    <a:lnTo>
                      <a:pt x="2" y="3"/>
                    </a:lnTo>
                    <a:lnTo>
                      <a:pt x="2" y="2"/>
                    </a:lnTo>
                    <a:lnTo>
                      <a:pt x="1" y="1"/>
                    </a:lnTo>
                    <a:lnTo>
                      <a:pt x="0" y="1"/>
                    </a:lnTo>
                    <a:lnTo>
                      <a:pt x="1" y="0"/>
                    </a:lnTo>
                    <a:lnTo>
                      <a:pt x="3" y="0"/>
                    </a:lnTo>
                    <a:lnTo>
                      <a:pt x="5" y="1"/>
                    </a:lnTo>
                    <a:lnTo>
                      <a:pt x="9" y="1"/>
                    </a:lnTo>
                    <a:lnTo>
                      <a:pt x="10" y="2"/>
                    </a:lnTo>
                    <a:lnTo>
                      <a:pt x="9" y="3"/>
                    </a:lnTo>
                    <a:lnTo>
                      <a:pt x="8" y="4"/>
                    </a:lnTo>
                    <a:lnTo>
                      <a:pt x="8" y="6"/>
                    </a:lnTo>
                    <a:lnTo>
                      <a:pt x="10" y="7"/>
                    </a:lnTo>
                    <a:lnTo>
                      <a:pt x="11" y="9"/>
                    </a:lnTo>
                    <a:lnTo>
                      <a:pt x="11" y="11"/>
                    </a:lnTo>
                    <a:lnTo>
                      <a:pt x="11" y="1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45" name="Freeform 998"/>
              <p:cNvSpPr>
                <a:spLocks/>
              </p:cNvSpPr>
              <p:nvPr/>
            </p:nvSpPr>
            <p:spPr bwMode="auto">
              <a:xfrm>
                <a:off x="6666520" y="2874163"/>
                <a:ext cx="121524" cy="143610"/>
              </a:xfrm>
              <a:custGeom>
                <a:avLst/>
                <a:gdLst>
                  <a:gd name="T0" fmla="*/ 2376 w 11"/>
                  <a:gd name="T1" fmla="*/ 2592 h 13"/>
                  <a:gd name="T2" fmla="*/ 2160 w 11"/>
                  <a:gd name="T3" fmla="*/ 2808 h 13"/>
                  <a:gd name="T4" fmla="*/ 1944 w 11"/>
                  <a:gd name="T5" fmla="*/ 2592 h 13"/>
                  <a:gd name="T6" fmla="*/ 1944 w 11"/>
                  <a:gd name="T7" fmla="*/ 2160 h 13"/>
                  <a:gd name="T8" fmla="*/ 1512 w 11"/>
                  <a:gd name="T9" fmla="*/ 1728 h 13"/>
                  <a:gd name="T10" fmla="*/ 1296 w 11"/>
                  <a:gd name="T11" fmla="*/ 1944 h 13"/>
                  <a:gd name="T12" fmla="*/ 1296 w 11"/>
                  <a:gd name="T13" fmla="*/ 1944 h 13"/>
                  <a:gd name="T14" fmla="*/ 1296 w 11"/>
                  <a:gd name="T15" fmla="*/ 2376 h 13"/>
                  <a:gd name="T16" fmla="*/ 864 w 11"/>
                  <a:gd name="T17" fmla="*/ 2592 h 13"/>
                  <a:gd name="T18" fmla="*/ 648 w 11"/>
                  <a:gd name="T19" fmla="*/ 2592 h 13"/>
                  <a:gd name="T20" fmla="*/ 432 w 11"/>
                  <a:gd name="T21" fmla="*/ 2376 h 13"/>
                  <a:gd name="T22" fmla="*/ 432 w 11"/>
                  <a:gd name="T23" fmla="*/ 1728 h 13"/>
                  <a:gd name="T24" fmla="*/ 432 w 11"/>
                  <a:gd name="T25" fmla="*/ 1512 h 13"/>
                  <a:gd name="T26" fmla="*/ 216 w 11"/>
                  <a:gd name="T27" fmla="*/ 1080 h 13"/>
                  <a:gd name="T28" fmla="*/ 0 w 11"/>
                  <a:gd name="T29" fmla="*/ 648 h 13"/>
                  <a:gd name="T30" fmla="*/ 0 w 11"/>
                  <a:gd name="T31" fmla="*/ 648 h 13"/>
                  <a:gd name="T32" fmla="*/ 432 w 11"/>
                  <a:gd name="T33" fmla="*/ 648 h 13"/>
                  <a:gd name="T34" fmla="*/ 432 w 11"/>
                  <a:gd name="T35" fmla="*/ 432 h 13"/>
                  <a:gd name="T36" fmla="*/ 216 w 11"/>
                  <a:gd name="T37" fmla="*/ 216 h 13"/>
                  <a:gd name="T38" fmla="*/ 0 w 11"/>
                  <a:gd name="T39" fmla="*/ 216 h 13"/>
                  <a:gd name="T40" fmla="*/ 216 w 11"/>
                  <a:gd name="T41" fmla="*/ 0 h 13"/>
                  <a:gd name="T42" fmla="*/ 648 w 11"/>
                  <a:gd name="T43" fmla="*/ 0 h 13"/>
                  <a:gd name="T44" fmla="*/ 1080 w 11"/>
                  <a:gd name="T45" fmla="*/ 216 h 13"/>
                  <a:gd name="T46" fmla="*/ 1944 w 11"/>
                  <a:gd name="T47" fmla="*/ 216 h 13"/>
                  <a:gd name="T48" fmla="*/ 2160 w 11"/>
                  <a:gd name="T49" fmla="*/ 432 h 13"/>
                  <a:gd name="T50" fmla="*/ 1944 w 11"/>
                  <a:gd name="T51" fmla="*/ 648 h 13"/>
                  <a:gd name="T52" fmla="*/ 1728 w 11"/>
                  <a:gd name="T53" fmla="*/ 864 h 13"/>
                  <a:gd name="T54" fmla="*/ 1728 w 11"/>
                  <a:gd name="T55" fmla="*/ 1296 h 13"/>
                  <a:gd name="T56" fmla="*/ 2160 w 11"/>
                  <a:gd name="T57" fmla="*/ 1512 h 13"/>
                  <a:gd name="T58" fmla="*/ 2376 w 11"/>
                  <a:gd name="T59" fmla="*/ 1944 h 13"/>
                  <a:gd name="T60" fmla="*/ 2376 w 11"/>
                  <a:gd name="T61" fmla="*/ 2376 h 13"/>
                  <a:gd name="T62" fmla="*/ 2376 w 11"/>
                  <a:gd name="T63" fmla="*/ 2592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13"/>
                  <a:gd name="T98" fmla="*/ 11 w 11"/>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13">
                    <a:moveTo>
                      <a:pt x="11" y="12"/>
                    </a:moveTo>
                    <a:lnTo>
                      <a:pt x="10" y="13"/>
                    </a:lnTo>
                    <a:lnTo>
                      <a:pt x="9" y="12"/>
                    </a:lnTo>
                    <a:lnTo>
                      <a:pt x="9" y="10"/>
                    </a:lnTo>
                    <a:lnTo>
                      <a:pt x="7" y="8"/>
                    </a:lnTo>
                    <a:lnTo>
                      <a:pt x="6" y="9"/>
                    </a:lnTo>
                    <a:lnTo>
                      <a:pt x="6" y="11"/>
                    </a:lnTo>
                    <a:lnTo>
                      <a:pt x="4" y="12"/>
                    </a:lnTo>
                    <a:lnTo>
                      <a:pt x="3" y="12"/>
                    </a:lnTo>
                    <a:lnTo>
                      <a:pt x="2" y="11"/>
                    </a:lnTo>
                    <a:lnTo>
                      <a:pt x="2" y="8"/>
                    </a:lnTo>
                    <a:lnTo>
                      <a:pt x="2" y="7"/>
                    </a:lnTo>
                    <a:lnTo>
                      <a:pt x="1" y="5"/>
                    </a:lnTo>
                    <a:lnTo>
                      <a:pt x="0" y="3"/>
                    </a:lnTo>
                    <a:lnTo>
                      <a:pt x="2" y="3"/>
                    </a:lnTo>
                    <a:lnTo>
                      <a:pt x="2" y="2"/>
                    </a:lnTo>
                    <a:lnTo>
                      <a:pt x="1" y="1"/>
                    </a:lnTo>
                    <a:lnTo>
                      <a:pt x="0" y="1"/>
                    </a:lnTo>
                    <a:lnTo>
                      <a:pt x="1" y="0"/>
                    </a:lnTo>
                    <a:lnTo>
                      <a:pt x="3" y="0"/>
                    </a:lnTo>
                    <a:lnTo>
                      <a:pt x="5" y="1"/>
                    </a:lnTo>
                    <a:lnTo>
                      <a:pt x="9" y="1"/>
                    </a:lnTo>
                    <a:lnTo>
                      <a:pt x="10" y="2"/>
                    </a:lnTo>
                    <a:lnTo>
                      <a:pt x="9" y="3"/>
                    </a:lnTo>
                    <a:lnTo>
                      <a:pt x="8" y="4"/>
                    </a:lnTo>
                    <a:lnTo>
                      <a:pt x="8" y="6"/>
                    </a:lnTo>
                    <a:lnTo>
                      <a:pt x="10" y="7"/>
                    </a:lnTo>
                    <a:lnTo>
                      <a:pt x="11" y="9"/>
                    </a:lnTo>
                    <a:lnTo>
                      <a:pt x="11" y="11"/>
                    </a:lnTo>
                    <a:lnTo>
                      <a:pt x="11" y="1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46" name="Freeform 999"/>
              <p:cNvSpPr>
                <a:spLocks/>
              </p:cNvSpPr>
              <p:nvPr/>
            </p:nvSpPr>
            <p:spPr bwMode="auto">
              <a:xfrm>
                <a:off x="6776997" y="2818928"/>
                <a:ext cx="232000" cy="486064"/>
              </a:xfrm>
              <a:custGeom>
                <a:avLst/>
                <a:gdLst>
                  <a:gd name="T0" fmla="*/ 3888 w 21"/>
                  <a:gd name="T1" fmla="*/ 4104 h 44"/>
                  <a:gd name="T2" fmla="*/ 3240 w 21"/>
                  <a:gd name="T3" fmla="*/ 4320 h 44"/>
                  <a:gd name="T4" fmla="*/ 3240 w 21"/>
                  <a:gd name="T5" fmla="*/ 4752 h 44"/>
                  <a:gd name="T6" fmla="*/ 3024 w 21"/>
                  <a:gd name="T7" fmla="*/ 4752 h 44"/>
                  <a:gd name="T8" fmla="*/ 2808 w 21"/>
                  <a:gd name="T9" fmla="*/ 4752 h 44"/>
                  <a:gd name="T10" fmla="*/ 2808 w 21"/>
                  <a:gd name="T11" fmla="*/ 5400 h 44"/>
                  <a:gd name="T12" fmla="*/ 3240 w 21"/>
                  <a:gd name="T13" fmla="*/ 5832 h 44"/>
                  <a:gd name="T14" fmla="*/ 3240 w 21"/>
                  <a:gd name="T15" fmla="*/ 6480 h 44"/>
                  <a:gd name="T16" fmla="*/ 3024 w 21"/>
                  <a:gd name="T17" fmla="*/ 6912 h 44"/>
                  <a:gd name="T18" fmla="*/ 3456 w 21"/>
                  <a:gd name="T19" fmla="*/ 7776 h 44"/>
                  <a:gd name="T20" fmla="*/ 3456 w 21"/>
                  <a:gd name="T21" fmla="*/ 8424 h 44"/>
                  <a:gd name="T22" fmla="*/ 3456 w 21"/>
                  <a:gd name="T23" fmla="*/ 8856 h 44"/>
                  <a:gd name="T24" fmla="*/ 3240 w 21"/>
                  <a:gd name="T25" fmla="*/ 9288 h 44"/>
                  <a:gd name="T26" fmla="*/ 3240 w 21"/>
                  <a:gd name="T27" fmla="*/ 9504 h 44"/>
                  <a:gd name="T28" fmla="*/ 3240 w 21"/>
                  <a:gd name="T29" fmla="*/ 9072 h 44"/>
                  <a:gd name="T30" fmla="*/ 3240 w 21"/>
                  <a:gd name="T31" fmla="*/ 8424 h 44"/>
                  <a:gd name="T32" fmla="*/ 3240 w 21"/>
                  <a:gd name="T33" fmla="*/ 8208 h 44"/>
                  <a:gd name="T34" fmla="*/ 3240 w 21"/>
                  <a:gd name="T35" fmla="*/ 7992 h 44"/>
                  <a:gd name="T36" fmla="*/ 2808 w 21"/>
                  <a:gd name="T37" fmla="*/ 7560 h 44"/>
                  <a:gd name="T38" fmla="*/ 2808 w 21"/>
                  <a:gd name="T39" fmla="*/ 7128 h 44"/>
                  <a:gd name="T40" fmla="*/ 2808 w 21"/>
                  <a:gd name="T41" fmla="*/ 6480 h 44"/>
                  <a:gd name="T42" fmla="*/ 2592 w 21"/>
                  <a:gd name="T43" fmla="*/ 6264 h 44"/>
                  <a:gd name="T44" fmla="*/ 2376 w 21"/>
                  <a:gd name="T45" fmla="*/ 6048 h 44"/>
                  <a:gd name="T46" fmla="*/ 2160 w 21"/>
                  <a:gd name="T47" fmla="*/ 6264 h 44"/>
                  <a:gd name="T48" fmla="*/ 1944 w 21"/>
                  <a:gd name="T49" fmla="*/ 6696 h 44"/>
                  <a:gd name="T50" fmla="*/ 1296 w 21"/>
                  <a:gd name="T51" fmla="*/ 6696 h 44"/>
                  <a:gd name="T52" fmla="*/ 1080 w 21"/>
                  <a:gd name="T53" fmla="*/ 6696 h 44"/>
                  <a:gd name="T54" fmla="*/ 1080 w 21"/>
                  <a:gd name="T55" fmla="*/ 6480 h 44"/>
                  <a:gd name="T56" fmla="*/ 864 w 21"/>
                  <a:gd name="T57" fmla="*/ 6048 h 44"/>
                  <a:gd name="T58" fmla="*/ 864 w 21"/>
                  <a:gd name="T59" fmla="*/ 5400 h 44"/>
                  <a:gd name="T60" fmla="*/ 648 w 21"/>
                  <a:gd name="T61" fmla="*/ 4968 h 44"/>
                  <a:gd name="T62" fmla="*/ 432 w 21"/>
                  <a:gd name="T63" fmla="*/ 4536 h 44"/>
                  <a:gd name="T64" fmla="*/ 0 w 21"/>
                  <a:gd name="T65" fmla="*/ 4320 h 44"/>
                  <a:gd name="T66" fmla="*/ 0 w 21"/>
                  <a:gd name="T67" fmla="*/ 3888 h 44"/>
                  <a:gd name="T68" fmla="*/ 216 w 21"/>
                  <a:gd name="T69" fmla="*/ 3672 h 44"/>
                  <a:gd name="T70" fmla="*/ 216 w 21"/>
                  <a:gd name="T71" fmla="*/ 3456 h 44"/>
                  <a:gd name="T72" fmla="*/ 648 w 21"/>
                  <a:gd name="T73" fmla="*/ 3240 h 44"/>
                  <a:gd name="T74" fmla="*/ 432 w 21"/>
                  <a:gd name="T75" fmla="*/ 2592 h 44"/>
                  <a:gd name="T76" fmla="*/ 648 w 21"/>
                  <a:gd name="T77" fmla="*/ 2376 h 44"/>
                  <a:gd name="T78" fmla="*/ 864 w 21"/>
                  <a:gd name="T79" fmla="*/ 2160 h 44"/>
                  <a:gd name="T80" fmla="*/ 1080 w 21"/>
                  <a:gd name="T81" fmla="*/ 2160 h 44"/>
                  <a:gd name="T82" fmla="*/ 1512 w 21"/>
                  <a:gd name="T83" fmla="*/ 648 h 44"/>
                  <a:gd name="T84" fmla="*/ 2160 w 21"/>
                  <a:gd name="T85" fmla="*/ 216 h 44"/>
                  <a:gd name="T86" fmla="*/ 2376 w 21"/>
                  <a:gd name="T87" fmla="*/ 0 h 44"/>
                  <a:gd name="T88" fmla="*/ 2808 w 21"/>
                  <a:gd name="T89" fmla="*/ 0 h 44"/>
                  <a:gd name="T90" fmla="*/ 3024 w 21"/>
                  <a:gd name="T91" fmla="*/ 432 h 44"/>
                  <a:gd name="T92" fmla="*/ 3240 w 21"/>
                  <a:gd name="T93" fmla="*/ 1296 h 44"/>
                  <a:gd name="T94" fmla="*/ 2808 w 21"/>
                  <a:gd name="T95" fmla="*/ 1728 h 44"/>
                  <a:gd name="T96" fmla="*/ 2808 w 21"/>
                  <a:gd name="T97" fmla="*/ 2376 h 44"/>
                  <a:gd name="T98" fmla="*/ 3024 w 21"/>
                  <a:gd name="T99" fmla="*/ 2376 h 44"/>
                  <a:gd name="T100" fmla="*/ 3456 w 21"/>
                  <a:gd name="T101" fmla="*/ 2808 h 44"/>
                  <a:gd name="T102" fmla="*/ 3456 w 21"/>
                  <a:gd name="T103" fmla="*/ 3240 h 44"/>
                  <a:gd name="T104" fmla="*/ 3888 w 21"/>
                  <a:gd name="T105" fmla="*/ 3240 h 44"/>
                  <a:gd name="T106" fmla="*/ 3888 w 21"/>
                  <a:gd name="T107" fmla="*/ 3456 h 44"/>
                  <a:gd name="T108" fmla="*/ 4320 w 21"/>
                  <a:gd name="T109" fmla="*/ 3672 h 44"/>
                  <a:gd name="T110" fmla="*/ 4536 w 21"/>
                  <a:gd name="T111" fmla="*/ 3672 h 44"/>
                  <a:gd name="T112" fmla="*/ 4320 w 21"/>
                  <a:gd name="T113" fmla="*/ 3888 h 44"/>
                  <a:gd name="T114" fmla="*/ 3888 w 21"/>
                  <a:gd name="T115" fmla="*/ 4104 h 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44"/>
                  <a:gd name="T176" fmla="*/ 21 w 21"/>
                  <a:gd name="T177" fmla="*/ 44 h 4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44">
                    <a:moveTo>
                      <a:pt x="18" y="19"/>
                    </a:moveTo>
                    <a:lnTo>
                      <a:pt x="15" y="20"/>
                    </a:lnTo>
                    <a:lnTo>
                      <a:pt x="15" y="22"/>
                    </a:lnTo>
                    <a:lnTo>
                      <a:pt x="14" y="22"/>
                    </a:lnTo>
                    <a:lnTo>
                      <a:pt x="13" y="22"/>
                    </a:lnTo>
                    <a:lnTo>
                      <a:pt x="13" y="25"/>
                    </a:lnTo>
                    <a:lnTo>
                      <a:pt x="15" y="27"/>
                    </a:lnTo>
                    <a:lnTo>
                      <a:pt x="15" y="30"/>
                    </a:lnTo>
                    <a:lnTo>
                      <a:pt x="14" y="32"/>
                    </a:lnTo>
                    <a:lnTo>
                      <a:pt x="16" y="36"/>
                    </a:lnTo>
                    <a:lnTo>
                      <a:pt x="16" y="39"/>
                    </a:lnTo>
                    <a:lnTo>
                      <a:pt x="16" y="41"/>
                    </a:lnTo>
                    <a:lnTo>
                      <a:pt x="15" y="43"/>
                    </a:lnTo>
                    <a:lnTo>
                      <a:pt x="15" y="44"/>
                    </a:lnTo>
                    <a:lnTo>
                      <a:pt x="15" y="42"/>
                    </a:lnTo>
                    <a:lnTo>
                      <a:pt x="15" y="39"/>
                    </a:lnTo>
                    <a:lnTo>
                      <a:pt x="15" y="38"/>
                    </a:lnTo>
                    <a:lnTo>
                      <a:pt x="15" y="37"/>
                    </a:lnTo>
                    <a:lnTo>
                      <a:pt x="13" y="35"/>
                    </a:lnTo>
                    <a:lnTo>
                      <a:pt x="13" y="33"/>
                    </a:lnTo>
                    <a:lnTo>
                      <a:pt x="13" y="30"/>
                    </a:lnTo>
                    <a:lnTo>
                      <a:pt x="12" y="29"/>
                    </a:lnTo>
                    <a:lnTo>
                      <a:pt x="11" y="28"/>
                    </a:lnTo>
                    <a:lnTo>
                      <a:pt x="10" y="29"/>
                    </a:lnTo>
                    <a:lnTo>
                      <a:pt x="9" y="31"/>
                    </a:lnTo>
                    <a:lnTo>
                      <a:pt x="6" y="31"/>
                    </a:lnTo>
                    <a:lnTo>
                      <a:pt x="5" y="31"/>
                    </a:lnTo>
                    <a:lnTo>
                      <a:pt x="5" y="30"/>
                    </a:lnTo>
                    <a:lnTo>
                      <a:pt x="4" y="28"/>
                    </a:lnTo>
                    <a:lnTo>
                      <a:pt x="4" y="25"/>
                    </a:lnTo>
                    <a:lnTo>
                      <a:pt x="3" y="23"/>
                    </a:lnTo>
                    <a:lnTo>
                      <a:pt x="2" y="21"/>
                    </a:lnTo>
                    <a:lnTo>
                      <a:pt x="0" y="20"/>
                    </a:lnTo>
                    <a:lnTo>
                      <a:pt x="0" y="18"/>
                    </a:lnTo>
                    <a:lnTo>
                      <a:pt x="1" y="17"/>
                    </a:lnTo>
                    <a:lnTo>
                      <a:pt x="1" y="16"/>
                    </a:lnTo>
                    <a:lnTo>
                      <a:pt x="3" y="15"/>
                    </a:lnTo>
                    <a:lnTo>
                      <a:pt x="2" y="12"/>
                    </a:lnTo>
                    <a:lnTo>
                      <a:pt x="3" y="11"/>
                    </a:lnTo>
                    <a:lnTo>
                      <a:pt x="4" y="10"/>
                    </a:lnTo>
                    <a:lnTo>
                      <a:pt x="5" y="10"/>
                    </a:lnTo>
                    <a:lnTo>
                      <a:pt x="7" y="3"/>
                    </a:lnTo>
                    <a:lnTo>
                      <a:pt x="10" y="1"/>
                    </a:lnTo>
                    <a:lnTo>
                      <a:pt x="11" y="0"/>
                    </a:lnTo>
                    <a:lnTo>
                      <a:pt x="13" y="0"/>
                    </a:lnTo>
                    <a:lnTo>
                      <a:pt x="14" y="2"/>
                    </a:lnTo>
                    <a:lnTo>
                      <a:pt x="15" y="6"/>
                    </a:lnTo>
                    <a:lnTo>
                      <a:pt x="13" y="8"/>
                    </a:lnTo>
                    <a:lnTo>
                      <a:pt x="13" y="11"/>
                    </a:lnTo>
                    <a:lnTo>
                      <a:pt x="14" y="11"/>
                    </a:lnTo>
                    <a:lnTo>
                      <a:pt x="16" y="13"/>
                    </a:lnTo>
                    <a:lnTo>
                      <a:pt x="16" y="15"/>
                    </a:lnTo>
                    <a:lnTo>
                      <a:pt x="18" y="15"/>
                    </a:lnTo>
                    <a:lnTo>
                      <a:pt x="18" y="16"/>
                    </a:lnTo>
                    <a:lnTo>
                      <a:pt x="20" y="17"/>
                    </a:lnTo>
                    <a:lnTo>
                      <a:pt x="21" y="17"/>
                    </a:lnTo>
                    <a:lnTo>
                      <a:pt x="20" y="18"/>
                    </a:lnTo>
                    <a:lnTo>
                      <a:pt x="18" y="1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47" name="Freeform 1000"/>
              <p:cNvSpPr>
                <a:spLocks/>
              </p:cNvSpPr>
              <p:nvPr/>
            </p:nvSpPr>
            <p:spPr bwMode="auto">
              <a:xfrm>
                <a:off x="6776997" y="2818928"/>
                <a:ext cx="232000" cy="486064"/>
              </a:xfrm>
              <a:custGeom>
                <a:avLst/>
                <a:gdLst>
                  <a:gd name="T0" fmla="*/ 3888 w 21"/>
                  <a:gd name="T1" fmla="*/ 4104 h 44"/>
                  <a:gd name="T2" fmla="*/ 3240 w 21"/>
                  <a:gd name="T3" fmla="*/ 4320 h 44"/>
                  <a:gd name="T4" fmla="*/ 3240 w 21"/>
                  <a:gd name="T5" fmla="*/ 4752 h 44"/>
                  <a:gd name="T6" fmla="*/ 3024 w 21"/>
                  <a:gd name="T7" fmla="*/ 4752 h 44"/>
                  <a:gd name="T8" fmla="*/ 2808 w 21"/>
                  <a:gd name="T9" fmla="*/ 4752 h 44"/>
                  <a:gd name="T10" fmla="*/ 2808 w 21"/>
                  <a:gd name="T11" fmla="*/ 5400 h 44"/>
                  <a:gd name="T12" fmla="*/ 3240 w 21"/>
                  <a:gd name="T13" fmla="*/ 5832 h 44"/>
                  <a:gd name="T14" fmla="*/ 3240 w 21"/>
                  <a:gd name="T15" fmla="*/ 6480 h 44"/>
                  <a:gd name="T16" fmla="*/ 3024 w 21"/>
                  <a:gd name="T17" fmla="*/ 6912 h 44"/>
                  <a:gd name="T18" fmla="*/ 3456 w 21"/>
                  <a:gd name="T19" fmla="*/ 7776 h 44"/>
                  <a:gd name="T20" fmla="*/ 3456 w 21"/>
                  <a:gd name="T21" fmla="*/ 8424 h 44"/>
                  <a:gd name="T22" fmla="*/ 3456 w 21"/>
                  <a:gd name="T23" fmla="*/ 8856 h 44"/>
                  <a:gd name="T24" fmla="*/ 3240 w 21"/>
                  <a:gd name="T25" fmla="*/ 9288 h 44"/>
                  <a:gd name="T26" fmla="*/ 3240 w 21"/>
                  <a:gd name="T27" fmla="*/ 9504 h 44"/>
                  <a:gd name="T28" fmla="*/ 3240 w 21"/>
                  <a:gd name="T29" fmla="*/ 9072 h 44"/>
                  <a:gd name="T30" fmla="*/ 3240 w 21"/>
                  <a:gd name="T31" fmla="*/ 8424 h 44"/>
                  <a:gd name="T32" fmla="*/ 3240 w 21"/>
                  <a:gd name="T33" fmla="*/ 8208 h 44"/>
                  <a:gd name="T34" fmla="*/ 3240 w 21"/>
                  <a:gd name="T35" fmla="*/ 7992 h 44"/>
                  <a:gd name="T36" fmla="*/ 2808 w 21"/>
                  <a:gd name="T37" fmla="*/ 7560 h 44"/>
                  <a:gd name="T38" fmla="*/ 2808 w 21"/>
                  <a:gd name="T39" fmla="*/ 7128 h 44"/>
                  <a:gd name="T40" fmla="*/ 2808 w 21"/>
                  <a:gd name="T41" fmla="*/ 6480 h 44"/>
                  <a:gd name="T42" fmla="*/ 2592 w 21"/>
                  <a:gd name="T43" fmla="*/ 6264 h 44"/>
                  <a:gd name="T44" fmla="*/ 2376 w 21"/>
                  <a:gd name="T45" fmla="*/ 6048 h 44"/>
                  <a:gd name="T46" fmla="*/ 2160 w 21"/>
                  <a:gd name="T47" fmla="*/ 6264 h 44"/>
                  <a:gd name="T48" fmla="*/ 1944 w 21"/>
                  <a:gd name="T49" fmla="*/ 6696 h 44"/>
                  <a:gd name="T50" fmla="*/ 1296 w 21"/>
                  <a:gd name="T51" fmla="*/ 6696 h 44"/>
                  <a:gd name="T52" fmla="*/ 1080 w 21"/>
                  <a:gd name="T53" fmla="*/ 6696 h 44"/>
                  <a:gd name="T54" fmla="*/ 1080 w 21"/>
                  <a:gd name="T55" fmla="*/ 6480 h 44"/>
                  <a:gd name="T56" fmla="*/ 864 w 21"/>
                  <a:gd name="T57" fmla="*/ 6048 h 44"/>
                  <a:gd name="T58" fmla="*/ 864 w 21"/>
                  <a:gd name="T59" fmla="*/ 5400 h 44"/>
                  <a:gd name="T60" fmla="*/ 648 w 21"/>
                  <a:gd name="T61" fmla="*/ 4968 h 44"/>
                  <a:gd name="T62" fmla="*/ 432 w 21"/>
                  <a:gd name="T63" fmla="*/ 4536 h 44"/>
                  <a:gd name="T64" fmla="*/ 0 w 21"/>
                  <a:gd name="T65" fmla="*/ 4320 h 44"/>
                  <a:gd name="T66" fmla="*/ 0 w 21"/>
                  <a:gd name="T67" fmla="*/ 3888 h 44"/>
                  <a:gd name="T68" fmla="*/ 216 w 21"/>
                  <a:gd name="T69" fmla="*/ 3672 h 44"/>
                  <a:gd name="T70" fmla="*/ 216 w 21"/>
                  <a:gd name="T71" fmla="*/ 3456 h 44"/>
                  <a:gd name="T72" fmla="*/ 648 w 21"/>
                  <a:gd name="T73" fmla="*/ 3240 h 44"/>
                  <a:gd name="T74" fmla="*/ 432 w 21"/>
                  <a:gd name="T75" fmla="*/ 2592 h 44"/>
                  <a:gd name="T76" fmla="*/ 648 w 21"/>
                  <a:gd name="T77" fmla="*/ 2376 h 44"/>
                  <a:gd name="T78" fmla="*/ 864 w 21"/>
                  <a:gd name="T79" fmla="*/ 2160 h 44"/>
                  <a:gd name="T80" fmla="*/ 1080 w 21"/>
                  <a:gd name="T81" fmla="*/ 2160 h 44"/>
                  <a:gd name="T82" fmla="*/ 1512 w 21"/>
                  <a:gd name="T83" fmla="*/ 648 h 44"/>
                  <a:gd name="T84" fmla="*/ 2160 w 21"/>
                  <a:gd name="T85" fmla="*/ 216 h 44"/>
                  <a:gd name="T86" fmla="*/ 2376 w 21"/>
                  <a:gd name="T87" fmla="*/ 0 h 44"/>
                  <a:gd name="T88" fmla="*/ 2808 w 21"/>
                  <a:gd name="T89" fmla="*/ 0 h 44"/>
                  <a:gd name="T90" fmla="*/ 3024 w 21"/>
                  <a:gd name="T91" fmla="*/ 432 h 44"/>
                  <a:gd name="T92" fmla="*/ 3240 w 21"/>
                  <a:gd name="T93" fmla="*/ 1296 h 44"/>
                  <a:gd name="T94" fmla="*/ 2808 w 21"/>
                  <a:gd name="T95" fmla="*/ 1728 h 44"/>
                  <a:gd name="T96" fmla="*/ 2808 w 21"/>
                  <a:gd name="T97" fmla="*/ 2376 h 44"/>
                  <a:gd name="T98" fmla="*/ 3024 w 21"/>
                  <a:gd name="T99" fmla="*/ 2376 h 44"/>
                  <a:gd name="T100" fmla="*/ 3456 w 21"/>
                  <a:gd name="T101" fmla="*/ 2808 h 44"/>
                  <a:gd name="T102" fmla="*/ 3456 w 21"/>
                  <a:gd name="T103" fmla="*/ 3240 h 44"/>
                  <a:gd name="T104" fmla="*/ 3888 w 21"/>
                  <a:gd name="T105" fmla="*/ 3240 h 44"/>
                  <a:gd name="T106" fmla="*/ 3888 w 21"/>
                  <a:gd name="T107" fmla="*/ 3456 h 44"/>
                  <a:gd name="T108" fmla="*/ 4320 w 21"/>
                  <a:gd name="T109" fmla="*/ 3672 h 44"/>
                  <a:gd name="T110" fmla="*/ 4536 w 21"/>
                  <a:gd name="T111" fmla="*/ 3672 h 44"/>
                  <a:gd name="T112" fmla="*/ 4320 w 21"/>
                  <a:gd name="T113" fmla="*/ 3888 h 44"/>
                  <a:gd name="T114" fmla="*/ 3888 w 21"/>
                  <a:gd name="T115" fmla="*/ 4104 h 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44"/>
                  <a:gd name="T176" fmla="*/ 21 w 21"/>
                  <a:gd name="T177" fmla="*/ 44 h 4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44">
                    <a:moveTo>
                      <a:pt x="18" y="19"/>
                    </a:moveTo>
                    <a:lnTo>
                      <a:pt x="15" y="20"/>
                    </a:lnTo>
                    <a:lnTo>
                      <a:pt x="15" y="22"/>
                    </a:lnTo>
                    <a:lnTo>
                      <a:pt x="14" y="22"/>
                    </a:lnTo>
                    <a:lnTo>
                      <a:pt x="13" y="22"/>
                    </a:lnTo>
                    <a:lnTo>
                      <a:pt x="13" y="25"/>
                    </a:lnTo>
                    <a:lnTo>
                      <a:pt x="15" y="27"/>
                    </a:lnTo>
                    <a:lnTo>
                      <a:pt x="15" y="30"/>
                    </a:lnTo>
                    <a:lnTo>
                      <a:pt x="14" y="32"/>
                    </a:lnTo>
                    <a:lnTo>
                      <a:pt x="16" y="36"/>
                    </a:lnTo>
                    <a:lnTo>
                      <a:pt x="16" y="39"/>
                    </a:lnTo>
                    <a:lnTo>
                      <a:pt x="16" y="41"/>
                    </a:lnTo>
                    <a:lnTo>
                      <a:pt x="15" y="43"/>
                    </a:lnTo>
                    <a:lnTo>
                      <a:pt x="15" y="44"/>
                    </a:lnTo>
                    <a:lnTo>
                      <a:pt x="15" y="42"/>
                    </a:lnTo>
                    <a:lnTo>
                      <a:pt x="15" y="39"/>
                    </a:lnTo>
                    <a:lnTo>
                      <a:pt x="15" y="38"/>
                    </a:lnTo>
                    <a:lnTo>
                      <a:pt x="15" y="37"/>
                    </a:lnTo>
                    <a:lnTo>
                      <a:pt x="13" y="35"/>
                    </a:lnTo>
                    <a:lnTo>
                      <a:pt x="13" y="33"/>
                    </a:lnTo>
                    <a:lnTo>
                      <a:pt x="13" y="30"/>
                    </a:lnTo>
                    <a:lnTo>
                      <a:pt x="12" y="29"/>
                    </a:lnTo>
                    <a:lnTo>
                      <a:pt x="11" y="28"/>
                    </a:lnTo>
                    <a:lnTo>
                      <a:pt x="10" y="29"/>
                    </a:lnTo>
                    <a:lnTo>
                      <a:pt x="9" y="31"/>
                    </a:lnTo>
                    <a:lnTo>
                      <a:pt x="6" y="31"/>
                    </a:lnTo>
                    <a:lnTo>
                      <a:pt x="5" y="31"/>
                    </a:lnTo>
                    <a:lnTo>
                      <a:pt x="5" y="30"/>
                    </a:lnTo>
                    <a:lnTo>
                      <a:pt x="4" y="28"/>
                    </a:lnTo>
                    <a:lnTo>
                      <a:pt x="4" y="25"/>
                    </a:lnTo>
                    <a:lnTo>
                      <a:pt x="3" y="23"/>
                    </a:lnTo>
                    <a:lnTo>
                      <a:pt x="2" y="21"/>
                    </a:lnTo>
                    <a:lnTo>
                      <a:pt x="0" y="20"/>
                    </a:lnTo>
                    <a:lnTo>
                      <a:pt x="0" y="18"/>
                    </a:lnTo>
                    <a:lnTo>
                      <a:pt x="1" y="17"/>
                    </a:lnTo>
                    <a:lnTo>
                      <a:pt x="1" y="16"/>
                    </a:lnTo>
                    <a:lnTo>
                      <a:pt x="3" y="15"/>
                    </a:lnTo>
                    <a:lnTo>
                      <a:pt x="2" y="12"/>
                    </a:lnTo>
                    <a:lnTo>
                      <a:pt x="3" y="11"/>
                    </a:lnTo>
                    <a:lnTo>
                      <a:pt x="4" y="10"/>
                    </a:lnTo>
                    <a:lnTo>
                      <a:pt x="5" y="10"/>
                    </a:lnTo>
                    <a:lnTo>
                      <a:pt x="7" y="3"/>
                    </a:lnTo>
                    <a:lnTo>
                      <a:pt x="10" y="1"/>
                    </a:lnTo>
                    <a:lnTo>
                      <a:pt x="11" y="0"/>
                    </a:lnTo>
                    <a:lnTo>
                      <a:pt x="13" y="0"/>
                    </a:lnTo>
                    <a:lnTo>
                      <a:pt x="14" y="2"/>
                    </a:lnTo>
                    <a:lnTo>
                      <a:pt x="15" y="6"/>
                    </a:lnTo>
                    <a:lnTo>
                      <a:pt x="13" y="8"/>
                    </a:lnTo>
                    <a:lnTo>
                      <a:pt x="13" y="11"/>
                    </a:lnTo>
                    <a:lnTo>
                      <a:pt x="14" y="11"/>
                    </a:lnTo>
                    <a:lnTo>
                      <a:pt x="16" y="13"/>
                    </a:lnTo>
                    <a:lnTo>
                      <a:pt x="16" y="15"/>
                    </a:lnTo>
                    <a:lnTo>
                      <a:pt x="18" y="15"/>
                    </a:lnTo>
                    <a:lnTo>
                      <a:pt x="18" y="16"/>
                    </a:lnTo>
                    <a:lnTo>
                      <a:pt x="20" y="17"/>
                    </a:lnTo>
                    <a:lnTo>
                      <a:pt x="21" y="17"/>
                    </a:lnTo>
                    <a:lnTo>
                      <a:pt x="20" y="18"/>
                    </a:lnTo>
                    <a:lnTo>
                      <a:pt x="18" y="1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48" name="Freeform 1001"/>
              <p:cNvSpPr>
                <a:spLocks/>
              </p:cNvSpPr>
              <p:nvPr/>
            </p:nvSpPr>
            <p:spPr bwMode="auto">
              <a:xfrm>
                <a:off x="6975853" y="3404414"/>
                <a:ext cx="110476" cy="143610"/>
              </a:xfrm>
              <a:custGeom>
                <a:avLst/>
                <a:gdLst>
                  <a:gd name="T0" fmla="*/ 1296 w 10"/>
                  <a:gd name="T1" fmla="*/ 432 h 13"/>
                  <a:gd name="T2" fmla="*/ 1728 w 10"/>
                  <a:gd name="T3" fmla="*/ 1080 h 13"/>
                  <a:gd name="T4" fmla="*/ 1728 w 10"/>
                  <a:gd name="T5" fmla="*/ 1728 h 13"/>
                  <a:gd name="T6" fmla="*/ 1944 w 10"/>
                  <a:gd name="T7" fmla="*/ 1944 h 13"/>
                  <a:gd name="T8" fmla="*/ 2160 w 10"/>
                  <a:gd name="T9" fmla="*/ 2376 h 13"/>
                  <a:gd name="T10" fmla="*/ 2160 w 10"/>
                  <a:gd name="T11" fmla="*/ 2808 h 13"/>
                  <a:gd name="T12" fmla="*/ 1944 w 10"/>
                  <a:gd name="T13" fmla="*/ 2592 h 13"/>
                  <a:gd name="T14" fmla="*/ 1512 w 10"/>
                  <a:gd name="T15" fmla="*/ 2592 h 13"/>
                  <a:gd name="T16" fmla="*/ 1296 w 10"/>
                  <a:gd name="T17" fmla="*/ 2160 h 13"/>
                  <a:gd name="T18" fmla="*/ 1080 w 10"/>
                  <a:gd name="T19" fmla="*/ 2160 h 13"/>
                  <a:gd name="T20" fmla="*/ 864 w 10"/>
                  <a:gd name="T21" fmla="*/ 1944 h 13"/>
                  <a:gd name="T22" fmla="*/ 648 w 10"/>
                  <a:gd name="T23" fmla="*/ 1728 h 13"/>
                  <a:gd name="T24" fmla="*/ 432 w 10"/>
                  <a:gd name="T25" fmla="*/ 1296 h 13"/>
                  <a:gd name="T26" fmla="*/ 216 w 10"/>
                  <a:gd name="T27" fmla="*/ 648 h 13"/>
                  <a:gd name="T28" fmla="*/ 216 w 10"/>
                  <a:gd name="T29" fmla="*/ 432 h 13"/>
                  <a:gd name="T30" fmla="*/ 0 w 10"/>
                  <a:gd name="T31" fmla="*/ 0 h 13"/>
                  <a:gd name="T32" fmla="*/ 432 w 10"/>
                  <a:gd name="T33" fmla="*/ 0 h 13"/>
                  <a:gd name="T34" fmla="*/ 648 w 10"/>
                  <a:gd name="T35" fmla="*/ 216 h 13"/>
                  <a:gd name="T36" fmla="*/ 864 w 10"/>
                  <a:gd name="T37" fmla="*/ 432 h 13"/>
                  <a:gd name="T38" fmla="*/ 1296 w 10"/>
                  <a:gd name="T39" fmla="*/ 432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13"/>
                  <a:gd name="T62" fmla="*/ 10 w 10"/>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13">
                    <a:moveTo>
                      <a:pt x="6" y="2"/>
                    </a:moveTo>
                    <a:lnTo>
                      <a:pt x="8" y="5"/>
                    </a:lnTo>
                    <a:lnTo>
                      <a:pt x="8" y="8"/>
                    </a:lnTo>
                    <a:lnTo>
                      <a:pt x="9" y="9"/>
                    </a:lnTo>
                    <a:lnTo>
                      <a:pt x="10" y="11"/>
                    </a:lnTo>
                    <a:lnTo>
                      <a:pt x="10" y="13"/>
                    </a:lnTo>
                    <a:lnTo>
                      <a:pt x="9" y="12"/>
                    </a:lnTo>
                    <a:lnTo>
                      <a:pt x="7" y="12"/>
                    </a:lnTo>
                    <a:lnTo>
                      <a:pt x="6" y="10"/>
                    </a:lnTo>
                    <a:lnTo>
                      <a:pt x="5" y="10"/>
                    </a:lnTo>
                    <a:lnTo>
                      <a:pt x="4" y="9"/>
                    </a:lnTo>
                    <a:lnTo>
                      <a:pt x="3" y="8"/>
                    </a:lnTo>
                    <a:lnTo>
                      <a:pt x="2" y="6"/>
                    </a:lnTo>
                    <a:lnTo>
                      <a:pt x="1" y="3"/>
                    </a:lnTo>
                    <a:lnTo>
                      <a:pt x="1" y="2"/>
                    </a:lnTo>
                    <a:lnTo>
                      <a:pt x="0" y="0"/>
                    </a:lnTo>
                    <a:lnTo>
                      <a:pt x="2" y="0"/>
                    </a:lnTo>
                    <a:lnTo>
                      <a:pt x="3" y="1"/>
                    </a:lnTo>
                    <a:lnTo>
                      <a:pt x="4" y="2"/>
                    </a:lnTo>
                    <a:lnTo>
                      <a:pt x="6"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49" name="Freeform 1002"/>
              <p:cNvSpPr>
                <a:spLocks/>
              </p:cNvSpPr>
              <p:nvPr/>
            </p:nvSpPr>
            <p:spPr bwMode="auto">
              <a:xfrm>
                <a:off x="6975853" y="3404414"/>
                <a:ext cx="110476" cy="143610"/>
              </a:xfrm>
              <a:custGeom>
                <a:avLst/>
                <a:gdLst>
                  <a:gd name="T0" fmla="*/ 1296 w 10"/>
                  <a:gd name="T1" fmla="*/ 432 h 13"/>
                  <a:gd name="T2" fmla="*/ 1728 w 10"/>
                  <a:gd name="T3" fmla="*/ 1080 h 13"/>
                  <a:gd name="T4" fmla="*/ 1728 w 10"/>
                  <a:gd name="T5" fmla="*/ 1728 h 13"/>
                  <a:gd name="T6" fmla="*/ 1944 w 10"/>
                  <a:gd name="T7" fmla="*/ 1944 h 13"/>
                  <a:gd name="T8" fmla="*/ 2160 w 10"/>
                  <a:gd name="T9" fmla="*/ 2376 h 13"/>
                  <a:gd name="T10" fmla="*/ 2160 w 10"/>
                  <a:gd name="T11" fmla="*/ 2808 h 13"/>
                  <a:gd name="T12" fmla="*/ 1944 w 10"/>
                  <a:gd name="T13" fmla="*/ 2592 h 13"/>
                  <a:gd name="T14" fmla="*/ 1512 w 10"/>
                  <a:gd name="T15" fmla="*/ 2592 h 13"/>
                  <a:gd name="T16" fmla="*/ 1296 w 10"/>
                  <a:gd name="T17" fmla="*/ 2160 h 13"/>
                  <a:gd name="T18" fmla="*/ 1080 w 10"/>
                  <a:gd name="T19" fmla="*/ 2160 h 13"/>
                  <a:gd name="T20" fmla="*/ 864 w 10"/>
                  <a:gd name="T21" fmla="*/ 1944 h 13"/>
                  <a:gd name="T22" fmla="*/ 648 w 10"/>
                  <a:gd name="T23" fmla="*/ 1728 h 13"/>
                  <a:gd name="T24" fmla="*/ 432 w 10"/>
                  <a:gd name="T25" fmla="*/ 1296 h 13"/>
                  <a:gd name="T26" fmla="*/ 216 w 10"/>
                  <a:gd name="T27" fmla="*/ 648 h 13"/>
                  <a:gd name="T28" fmla="*/ 216 w 10"/>
                  <a:gd name="T29" fmla="*/ 432 h 13"/>
                  <a:gd name="T30" fmla="*/ 0 w 10"/>
                  <a:gd name="T31" fmla="*/ 0 h 13"/>
                  <a:gd name="T32" fmla="*/ 432 w 10"/>
                  <a:gd name="T33" fmla="*/ 0 h 13"/>
                  <a:gd name="T34" fmla="*/ 648 w 10"/>
                  <a:gd name="T35" fmla="*/ 216 h 13"/>
                  <a:gd name="T36" fmla="*/ 864 w 10"/>
                  <a:gd name="T37" fmla="*/ 432 h 13"/>
                  <a:gd name="T38" fmla="*/ 1296 w 10"/>
                  <a:gd name="T39" fmla="*/ 432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13"/>
                  <a:gd name="T62" fmla="*/ 10 w 10"/>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13">
                    <a:moveTo>
                      <a:pt x="6" y="2"/>
                    </a:moveTo>
                    <a:lnTo>
                      <a:pt x="8" y="5"/>
                    </a:lnTo>
                    <a:lnTo>
                      <a:pt x="8" y="8"/>
                    </a:lnTo>
                    <a:lnTo>
                      <a:pt x="9" y="9"/>
                    </a:lnTo>
                    <a:lnTo>
                      <a:pt x="10" y="11"/>
                    </a:lnTo>
                    <a:lnTo>
                      <a:pt x="10" y="13"/>
                    </a:lnTo>
                    <a:lnTo>
                      <a:pt x="9" y="12"/>
                    </a:lnTo>
                    <a:lnTo>
                      <a:pt x="7" y="12"/>
                    </a:lnTo>
                    <a:lnTo>
                      <a:pt x="6" y="10"/>
                    </a:lnTo>
                    <a:lnTo>
                      <a:pt x="5" y="10"/>
                    </a:lnTo>
                    <a:lnTo>
                      <a:pt x="4" y="9"/>
                    </a:lnTo>
                    <a:lnTo>
                      <a:pt x="3" y="8"/>
                    </a:lnTo>
                    <a:lnTo>
                      <a:pt x="2" y="6"/>
                    </a:lnTo>
                    <a:lnTo>
                      <a:pt x="1" y="3"/>
                    </a:lnTo>
                    <a:lnTo>
                      <a:pt x="1" y="2"/>
                    </a:lnTo>
                    <a:lnTo>
                      <a:pt x="0" y="0"/>
                    </a:lnTo>
                    <a:lnTo>
                      <a:pt x="2" y="0"/>
                    </a:lnTo>
                    <a:lnTo>
                      <a:pt x="3" y="1"/>
                    </a:lnTo>
                    <a:lnTo>
                      <a:pt x="4" y="2"/>
                    </a:lnTo>
                    <a:lnTo>
                      <a:pt x="6"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50" name="Freeform 1003"/>
              <p:cNvSpPr>
                <a:spLocks/>
              </p:cNvSpPr>
              <p:nvPr/>
            </p:nvSpPr>
            <p:spPr bwMode="auto">
              <a:xfrm>
                <a:off x="7042139" y="3183476"/>
                <a:ext cx="132571" cy="121516"/>
              </a:xfrm>
              <a:custGeom>
                <a:avLst/>
                <a:gdLst>
                  <a:gd name="T0" fmla="*/ 2376 w 12"/>
                  <a:gd name="T1" fmla="*/ 432 h 11"/>
                  <a:gd name="T2" fmla="*/ 2592 w 12"/>
                  <a:gd name="T3" fmla="*/ 864 h 11"/>
                  <a:gd name="T4" fmla="*/ 2376 w 12"/>
                  <a:gd name="T5" fmla="*/ 1512 h 11"/>
                  <a:gd name="T6" fmla="*/ 1728 w 12"/>
                  <a:gd name="T7" fmla="*/ 1512 h 11"/>
                  <a:gd name="T8" fmla="*/ 1512 w 12"/>
                  <a:gd name="T9" fmla="*/ 1512 h 11"/>
                  <a:gd name="T10" fmla="*/ 1728 w 12"/>
                  <a:gd name="T11" fmla="*/ 1944 h 11"/>
                  <a:gd name="T12" fmla="*/ 1296 w 12"/>
                  <a:gd name="T13" fmla="*/ 2160 h 11"/>
                  <a:gd name="T14" fmla="*/ 1080 w 12"/>
                  <a:gd name="T15" fmla="*/ 2160 h 11"/>
                  <a:gd name="T16" fmla="*/ 864 w 12"/>
                  <a:gd name="T17" fmla="*/ 2376 h 11"/>
                  <a:gd name="T18" fmla="*/ 648 w 12"/>
                  <a:gd name="T19" fmla="*/ 2376 h 11"/>
                  <a:gd name="T20" fmla="*/ 216 w 12"/>
                  <a:gd name="T21" fmla="*/ 2160 h 11"/>
                  <a:gd name="T22" fmla="*/ 216 w 12"/>
                  <a:gd name="T23" fmla="*/ 1944 h 11"/>
                  <a:gd name="T24" fmla="*/ 0 w 12"/>
                  <a:gd name="T25" fmla="*/ 1512 h 11"/>
                  <a:gd name="T26" fmla="*/ 0 w 12"/>
                  <a:gd name="T27" fmla="*/ 1080 h 11"/>
                  <a:gd name="T28" fmla="*/ 0 w 12"/>
                  <a:gd name="T29" fmla="*/ 864 h 11"/>
                  <a:gd name="T30" fmla="*/ 0 w 12"/>
                  <a:gd name="T31" fmla="*/ 648 h 11"/>
                  <a:gd name="T32" fmla="*/ 216 w 12"/>
                  <a:gd name="T33" fmla="*/ 432 h 11"/>
                  <a:gd name="T34" fmla="*/ 216 w 12"/>
                  <a:gd name="T35" fmla="*/ 216 h 11"/>
                  <a:gd name="T36" fmla="*/ 432 w 12"/>
                  <a:gd name="T37" fmla="*/ 216 h 11"/>
                  <a:gd name="T38" fmla="*/ 1296 w 12"/>
                  <a:gd name="T39" fmla="*/ 216 h 11"/>
                  <a:gd name="T40" fmla="*/ 1728 w 12"/>
                  <a:gd name="T41" fmla="*/ 432 h 11"/>
                  <a:gd name="T42" fmla="*/ 1944 w 12"/>
                  <a:gd name="T43" fmla="*/ 216 h 11"/>
                  <a:gd name="T44" fmla="*/ 1944 w 12"/>
                  <a:gd name="T45" fmla="*/ 0 h 11"/>
                  <a:gd name="T46" fmla="*/ 2376 w 12"/>
                  <a:gd name="T47" fmla="*/ 216 h 11"/>
                  <a:gd name="T48" fmla="*/ 2376 w 12"/>
                  <a:gd name="T49" fmla="*/ 432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11"/>
                  <a:gd name="T77" fmla="*/ 12 w 12"/>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11">
                    <a:moveTo>
                      <a:pt x="11" y="2"/>
                    </a:moveTo>
                    <a:lnTo>
                      <a:pt x="12" y="4"/>
                    </a:lnTo>
                    <a:lnTo>
                      <a:pt x="11" y="7"/>
                    </a:lnTo>
                    <a:lnTo>
                      <a:pt x="8" y="7"/>
                    </a:lnTo>
                    <a:lnTo>
                      <a:pt x="7" y="7"/>
                    </a:lnTo>
                    <a:lnTo>
                      <a:pt x="8" y="9"/>
                    </a:lnTo>
                    <a:lnTo>
                      <a:pt x="6" y="10"/>
                    </a:lnTo>
                    <a:lnTo>
                      <a:pt x="5" y="10"/>
                    </a:lnTo>
                    <a:lnTo>
                      <a:pt x="4" y="11"/>
                    </a:lnTo>
                    <a:lnTo>
                      <a:pt x="3" y="11"/>
                    </a:lnTo>
                    <a:lnTo>
                      <a:pt x="1" y="10"/>
                    </a:lnTo>
                    <a:lnTo>
                      <a:pt x="1" y="9"/>
                    </a:lnTo>
                    <a:lnTo>
                      <a:pt x="0" y="7"/>
                    </a:lnTo>
                    <a:lnTo>
                      <a:pt x="0" y="5"/>
                    </a:lnTo>
                    <a:lnTo>
                      <a:pt x="0" y="4"/>
                    </a:lnTo>
                    <a:lnTo>
                      <a:pt x="0" y="3"/>
                    </a:lnTo>
                    <a:lnTo>
                      <a:pt x="1" y="2"/>
                    </a:lnTo>
                    <a:lnTo>
                      <a:pt x="1" y="1"/>
                    </a:lnTo>
                    <a:lnTo>
                      <a:pt x="2" y="1"/>
                    </a:lnTo>
                    <a:lnTo>
                      <a:pt x="6" y="1"/>
                    </a:lnTo>
                    <a:lnTo>
                      <a:pt x="8" y="2"/>
                    </a:lnTo>
                    <a:lnTo>
                      <a:pt x="9" y="1"/>
                    </a:lnTo>
                    <a:lnTo>
                      <a:pt x="9" y="0"/>
                    </a:lnTo>
                    <a:lnTo>
                      <a:pt x="11" y="1"/>
                    </a:lnTo>
                    <a:lnTo>
                      <a:pt x="1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51" name="Freeform 1004"/>
              <p:cNvSpPr>
                <a:spLocks/>
              </p:cNvSpPr>
              <p:nvPr/>
            </p:nvSpPr>
            <p:spPr bwMode="auto">
              <a:xfrm>
                <a:off x="7042139" y="3183476"/>
                <a:ext cx="132571" cy="121516"/>
              </a:xfrm>
              <a:custGeom>
                <a:avLst/>
                <a:gdLst>
                  <a:gd name="T0" fmla="*/ 2376 w 12"/>
                  <a:gd name="T1" fmla="*/ 432 h 11"/>
                  <a:gd name="T2" fmla="*/ 2592 w 12"/>
                  <a:gd name="T3" fmla="*/ 864 h 11"/>
                  <a:gd name="T4" fmla="*/ 2376 w 12"/>
                  <a:gd name="T5" fmla="*/ 1512 h 11"/>
                  <a:gd name="T6" fmla="*/ 1728 w 12"/>
                  <a:gd name="T7" fmla="*/ 1512 h 11"/>
                  <a:gd name="T8" fmla="*/ 1512 w 12"/>
                  <a:gd name="T9" fmla="*/ 1512 h 11"/>
                  <a:gd name="T10" fmla="*/ 1728 w 12"/>
                  <a:gd name="T11" fmla="*/ 1944 h 11"/>
                  <a:gd name="T12" fmla="*/ 1296 w 12"/>
                  <a:gd name="T13" fmla="*/ 2160 h 11"/>
                  <a:gd name="T14" fmla="*/ 1080 w 12"/>
                  <a:gd name="T15" fmla="*/ 2160 h 11"/>
                  <a:gd name="T16" fmla="*/ 864 w 12"/>
                  <a:gd name="T17" fmla="*/ 2376 h 11"/>
                  <a:gd name="T18" fmla="*/ 648 w 12"/>
                  <a:gd name="T19" fmla="*/ 2376 h 11"/>
                  <a:gd name="T20" fmla="*/ 216 w 12"/>
                  <a:gd name="T21" fmla="*/ 2160 h 11"/>
                  <a:gd name="T22" fmla="*/ 216 w 12"/>
                  <a:gd name="T23" fmla="*/ 1944 h 11"/>
                  <a:gd name="T24" fmla="*/ 0 w 12"/>
                  <a:gd name="T25" fmla="*/ 1512 h 11"/>
                  <a:gd name="T26" fmla="*/ 0 w 12"/>
                  <a:gd name="T27" fmla="*/ 1080 h 11"/>
                  <a:gd name="T28" fmla="*/ 0 w 12"/>
                  <a:gd name="T29" fmla="*/ 864 h 11"/>
                  <a:gd name="T30" fmla="*/ 0 w 12"/>
                  <a:gd name="T31" fmla="*/ 648 h 11"/>
                  <a:gd name="T32" fmla="*/ 216 w 12"/>
                  <a:gd name="T33" fmla="*/ 432 h 11"/>
                  <a:gd name="T34" fmla="*/ 216 w 12"/>
                  <a:gd name="T35" fmla="*/ 216 h 11"/>
                  <a:gd name="T36" fmla="*/ 432 w 12"/>
                  <a:gd name="T37" fmla="*/ 216 h 11"/>
                  <a:gd name="T38" fmla="*/ 1296 w 12"/>
                  <a:gd name="T39" fmla="*/ 216 h 11"/>
                  <a:gd name="T40" fmla="*/ 1728 w 12"/>
                  <a:gd name="T41" fmla="*/ 432 h 11"/>
                  <a:gd name="T42" fmla="*/ 1944 w 12"/>
                  <a:gd name="T43" fmla="*/ 216 h 11"/>
                  <a:gd name="T44" fmla="*/ 1944 w 12"/>
                  <a:gd name="T45" fmla="*/ 0 h 11"/>
                  <a:gd name="T46" fmla="*/ 2376 w 12"/>
                  <a:gd name="T47" fmla="*/ 216 h 11"/>
                  <a:gd name="T48" fmla="*/ 2376 w 12"/>
                  <a:gd name="T49" fmla="*/ 432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11"/>
                  <a:gd name="T77" fmla="*/ 12 w 12"/>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11">
                    <a:moveTo>
                      <a:pt x="11" y="2"/>
                    </a:moveTo>
                    <a:lnTo>
                      <a:pt x="12" y="4"/>
                    </a:lnTo>
                    <a:lnTo>
                      <a:pt x="11" y="7"/>
                    </a:lnTo>
                    <a:lnTo>
                      <a:pt x="8" y="7"/>
                    </a:lnTo>
                    <a:lnTo>
                      <a:pt x="7" y="7"/>
                    </a:lnTo>
                    <a:lnTo>
                      <a:pt x="8" y="9"/>
                    </a:lnTo>
                    <a:lnTo>
                      <a:pt x="6" y="10"/>
                    </a:lnTo>
                    <a:lnTo>
                      <a:pt x="5" y="10"/>
                    </a:lnTo>
                    <a:lnTo>
                      <a:pt x="4" y="11"/>
                    </a:lnTo>
                    <a:lnTo>
                      <a:pt x="3" y="11"/>
                    </a:lnTo>
                    <a:lnTo>
                      <a:pt x="1" y="10"/>
                    </a:lnTo>
                    <a:lnTo>
                      <a:pt x="1" y="9"/>
                    </a:lnTo>
                    <a:lnTo>
                      <a:pt x="0" y="7"/>
                    </a:lnTo>
                    <a:lnTo>
                      <a:pt x="0" y="5"/>
                    </a:lnTo>
                    <a:lnTo>
                      <a:pt x="0" y="4"/>
                    </a:lnTo>
                    <a:lnTo>
                      <a:pt x="0" y="3"/>
                    </a:lnTo>
                    <a:lnTo>
                      <a:pt x="1" y="2"/>
                    </a:lnTo>
                    <a:lnTo>
                      <a:pt x="1" y="1"/>
                    </a:lnTo>
                    <a:lnTo>
                      <a:pt x="2" y="1"/>
                    </a:lnTo>
                    <a:lnTo>
                      <a:pt x="6" y="1"/>
                    </a:lnTo>
                    <a:lnTo>
                      <a:pt x="8" y="2"/>
                    </a:lnTo>
                    <a:lnTo>
                      <a:pt x="9" y="1"/>
                    </a:lnTo>
                    <a:lnTo>
                      <a:pt x="9" y="0"/>
                    </a:lnTo>
                    <a:lnTo>
                      <a:pt x="11" y="1"/>
                    </a:lnTo>
                    <a:lnTo>
                      <a:pt x="1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52" name="Freeform 1005"/>
              <p:cNvSpPr>
                <a:spLocks/>
              </p:cNvSpPr>
              <p:nvPr/>
            </p:nvSpPr>
            <p:spPr bwMode="auto">
              <a:xfrm>
                <a:off x="7042139" y="2951491"/>
                <a:ext cx="176762" cy="397689"/>
              </a:xfrm>
              <a:custGeom>
                <a:avLst/>
                <a:gdLst>
                  <a:gd name="T0" fmla="*/ 2808 w 16"/>
                  <a:gd name="T1" fmla="*/ 1080 h 36"/>
                  <a:gd name="T2" fmla="*/ 2592 w 16"/>
                  <a:gd name="T3" fmla="*/ 1296 h 36"/>
                  <a:gd name="T4" fmla="*/ 2376 w 16"/>
                  <a:gd name="T5" fmla="*/ 1296 h 36"/>
                  <a:gd name="T6" fmla="*/ 1944 w 16"/>
                  <a:gd name="T7" fmla="*/ 1944 h 36"/>
                  <a:gd name="T8" fmla="*/ 1728 w 16"/>
                  <a:gd name="T9" fmla="*/ 1944 h 36"/>
                  <a:gd name="T10" fmla="*/ 1512 w 16"/>
                  <a:gd name="T11" fmla="*/ 2160 h 36"/>
                  <a:gd name="T12" fmla="*/ 1728 w 16"/>
                  <a:gd name="T13" fmla="*/ 2808 h 36"/>
                  <a:gd name="T14" fmla="*/ 1944 w 16"/>
                  <a:gd name="T15" fmla="*/ 2808 h 36"/>
                  <a:gd name="T16" fmla="*/ 2376 w 16"/>
                  <a:gd name="T17" fmla="*/ 3672 h 36"/>
                  <a:gd name="T18" fmla="*/ 2592 w 16"/>
                  <a:gd name="T19" fmla="*/ 3672 h 36"/>
                  <a:gd name="T20" fmla="*/ 2808 w 16"/>
                  <a:gd name="T21" fmla="*/ 4104 h 36"/>
                  <a:gd name="T22" fmla="*/ 3240 w 16"/>
                  <a:gd name="T23" fmla="*/ 4536 h 36"/>
                  <a:gd name="T24" fmla="*/ 3456 w 16"/>
                  <a:gd name="T25" fmla="*/ 5616 h 36"/>
                  <a:gd name="T26" fmla="*/ 3240 w 16"/>
                  <a:gd name="T27" fmla="*/ 6048 h 36"/>
                  <a:gd name="T28" fmla="*/ 3240 w 16"/>
                  <a:gd name="T29" fmla="*/ 6480 h 36"/>
                  <a:gd name="T30" fmla="*/ 2808 w 16"/>
                  <a:gd name="T31" fmla="*/ 6696 h 36"/>
                  <a:gd name="T32" fmla="*/ 2376 w 16"/>
                  <a:gd name="T33" fmla="*/ 6912 h 36"/>
                  <a:gd name="T34" fmla="*/ 2160 w 16"/>
                  <a:gd name="T35" fmla="*/ 7128 h 36"/>
                  <a:gd name="T36" fmla="*/ 1944 w 16"/>
                  <a:gd name="T37" fmla="*/ 7344 h 36"/>
                  <a:gd name="T38" fmla="*/ 1728 w 16"/>
                  <a:gd name="T39" fmla="*/ 7344 h 36"/>
                  <a:gd name="T40" fmla="*/ 1296 w 16"/>
                  <a:gd name="T41" fmla="*/ 7776 h 36"/>
                  <a:gd name="T42" fmla="*/ 1080 w 16"/>
                  <a:gd name="T43" fmla="*/ 7776 h 36"/>
                  <a:gd name="T44" fmla="*/ 1080 w 16"/>
                  <a:gd name="T45" fmla="*/ 7128 h 36"/>
                  <a:gd name="T46" fmla="*/ 864 w 16"/>
                  <a:gd name="T47" fmla="*/ 6912 h 36"/>
                  <a:gd name="T48" fmla="*/ 1080 w 16"/>
                  <a:gd name="T49" fmla="*/ 6696 h 36"/>
                  <a:gd name="T50" fmla="*/ 1296 w 16"/>
                  <a:gd name="T51" fmla="*/ 6696 h 36"/>
                  <a:gd name="T52" fmla="*/ 1728 w 16"/>
                  <a:gd name="T53" fmla="*/ 6480 h 36"/>
                  <a:gd name="T54" fmla="*/ 1512 w 16"/>
                  <a:gd name="T55" fmla="*/ 6048 h 36"/>
                  <a:gd name="T56" fmla="*/ 1728 w 16"/>
                  <a:gd name="T57" fmla="*/ 6048 h 36"/>
                  <a:gd name="T58" fmla="*/ 2376 w 16"/>
                  <a:gd name="T59" fmla="*/ 6048 h 36"/>
                  <a:gd name="T60" fmla="*/ 2592 w 16"/>
                  <a:gd name="T61" fmla="*/ 5400 h 36"/>
                  <a:gd name="T62" fmla="*/ 2376 w 16"/>
                  <a:gd name="T63" fmla="*/ 4968 h 36"/>
                  <a:gd name="T64" fmla="*/ 2592 w 16"/>
                  <a:gd name="T65" fmla="*/ 3888 h 36"/>
                  <a:gd name="T66" fmla="*/ 2160 w 16"/>
                  <a:gd name="T67" fmla="*/ 3888 h 36"/>
                  <a:gd name="T68" fmla="*/ 2160 w 16"/>
                  <a:gd name="T69" fmla="*/ 3672 h 36"/>
                  <a:gd name="T70" fmla="*/ 1512 w 16"/>
                  <a:gd name="T71" fmla="*/ 3024 h 36"/>
                  <a:gd name="T72" fmla="*/ 1080 w 16"/>
                  <a:gd name="T73" fmla="*/ 2376 h 36"/>
                  <a:gd name="T74" fmla="*/ 1080 w 16"/>
                  <a:gd name="T75" fmla="*/ 1728 h 36"/>
                  <a:gd name="T76" fmla="*/ 648 w 16"/>
                  <a:gd name="T77" fmla="*/ 1296 h 36"/>
                  <a:gd name="T78" fmla="*/ 216 w 16"/>
                  <a:gd name="T79" fmla="*/ 1296 h 36"/>
                  <a:gd name="T80" fmla="*/ 216 w 16"/>
                  <a:gd name="T81" fmla="*/ 864 h 36"/>
                  <a:gd name="T82" fmla="*/ 0 w 16"/>
                  <a:gd name="T83" fmla="*/ 864 h 36"/>
                  <a:gd name="T84" fmla="*/ 0 w 16"/>
                  <a:gd name="T85" fmla="*/ 432 h 36"/>
                  <a:gd name="T86" fmla="*/ 216 w 16"/>
                  <a:gd name="T87" fmla="*/ 216 h 36"/>
                  <a:gd name="T88" fmla="*/ 432 w 16"/>
                  <a:gd name="T89" fmla="*/ 432 h 36"/>
                  <a:gd name="T90" fmla="*/ 1080 w 16"/>
                  <a:gd name="T91" fmla="*/ 432 h 36"/>
                  <a:gd name="T92" fmla="*/ 1296 w 16"/>
                  <a:gd name="T93" fmla="*/ 0 h 36"/>
                  <a:gd name="T94" fmla="*/ 1512 w 16"/>
                  <a:gd name="T95" fmla="*/ 216 h 36"/>
                  <a:gd name="T96" fmla="*/ 2160 w 16"/>
                  <a:gd name="T97" fmla="*/ 216 h 36"/>
                  <a:gd name="T98" fmla="*/ 2160 w 16"/>
                  <a:gd name="T99" fmla="*/ 432 h 36"/>
                  <a:gd name="T100" fmla="*/ 2160 w 16"/>
                  <a:gd name="T101" fmla="*/ 648 h 36"/>
                  <a:gd name="T102" fmla="*/ 2376 w 16"/>
                  <a:gd name="T103" fmla="*/ 1080 h 36"/>
                  <a:gd name="T104" fmla="*/ 2592 w 16"/>
                  <a:gd name="T105" fmla="*/ 864 h 36"/>
                  <a:gd name="T106" fmla="*/ 2808 w 16"/>
                  <a:gd name="T107" fmla="*/ 1080 h 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
                  <a:gd name="T163" fmla="*/ 0 h 36"/>
                  <a:gd name="T164" fmla="*/ 16 w 16"/>
                  <a:gd name="T165" fmla="*/ 36 h 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 h="36">
                    <a:moveTo>
                      <a:pt x="13" y="5"/>
                    </a:moveTo>
                    <a:lnTo>
                      <a:pt x="12" y="6"/>
                    </a:lnTo>
                    <a:lnTo>
                      <a:pt x="11" y="6"/>
                    </a:lnTo>
                    <a:lnTo>
                      <a:pt x="9" y="9"/>
                    </a:lnTo>
                    <a:lnTo>
                      <a:pt x="8" y="9"/>
                    </a:lnTo>
                    <a:lnTo>
                      <a:pt x="7" y="10"/>
                    </a:lnTo>
                    <a:lnTo>
                      <a:pt x="8" y="13"/>
                    </a:lnTo>
                    <a:lnTo>
                      <a:pt x="9" y="13"/>
                    </a:lnTo>
                    <a:lnTo>
                      <a:pt x="11" y="17"/>
                    </a:lnTo>
                    <a:lnTo>
                      <a:pt x="12" y="17"/>
                    </a:lnTo>
                    <a:lnTo>
                      <a:pt x="13" y="19"/>
                    </a:lnTo>
                    <a:lnTo>
                      <a:pt x="15" y="21"/>
                    </a:lnTo>
                    <a:lnTo>
                      <a:pt x="16" y="26"/>
                    </a:lnTo>
                    <a:lnTo>
                      <a:pt x="15" y="28"/>
                    </a:lnTo>
                    <a:lnTo>
                      <a:pt x="15" y="30"/>
                    </a:lnTo>
                    <a:lnTo>
                      <a:pt x="13" y="31"/>
                    </a:lnTo>
                    <a:lnTo>
                      <a:pt x="11" y="32"/>
                    </a:lnTo>
                    <a:lnTo>
                      <a:pt x="10" y="33"/>
                    </a:lnTo>
                    <a:lnTo>
                      <a:pt x="9" y="34"/>
                    </a:lnTo>
                    <a:lnTo>
                      <a:pt x="8" y="34"/>
                    </a:lnTo>
                    <a:lnTo>
                      <a:pt x="6" y="36"/>
                    </a:lnTo>
                    <a:lnTo>
                      <a:pt x="5" y="36"/>
                    </a:lnTo>
                    <a:lnTo>
                      <a:pt x="5" y="33"/>
                    </a:lnTo>
                    <a:lnTo>
                      <a:pt x="4" y="32"/>
                    </a:lnTo>
                    <a:lnTo>
                      <a:pt x="5" y="31"/>
                    </a:lnTo>
                    <a:lnTo>
                      <a:pt x="6" y="31"/>
                    </a:lnTo>
                    <a:lnTo>
                      <a:pt x="8" y="30"/>
                    </a:lnTo>
                    <a:lnTo>
                      <a:pt x="7" y="28"/>
                    </a:lnTo>
                    <a:lnTo>
                      <a:pt x="8" y="28"/>
                    </a:lnTo>
                    <a:lnTo>
                      <a:pt x="11" y="28"/>
                    </a:lnTo>
                    <a:lnTo>
                      <a:pt x="12" y="25"/>
                    </a:lnTo>
                    <a:lnTo>
                      <a:pt x="11" y="23"/>
                    </a:lnTo>
                    <a:lnTo>
                      <a:pt x="12" y="18"/>
                    </a:lnTo>
                    <a:lnTo>
                      <a:pt x="10" y="18"/>
                    </a:lnTo>
                    <a:lnTo>
                      <a:pt x="10" y="17"/>
                    </a:lnTo>
                    <a:lnTo>
                      <a:pt x="7" y="14"/>
                    </a:lnTo>
                    <a:lnTo>
                      <a:pt x="5" y="11"/>
                    </a:lnTo>
                    <a:lnTo>
                      <a:pt x="5" y="8"/>
                    </a:lnTo>
                    <a:lnTo>
                      <a:pt x="3" y="6"/>
                    </a:lnTo>
                    <a:lnTo>
                      <a:pt x="1" y="6"/>
                    </a:lnTo>
                    <a:lnTo>
                      <a:pt x="1" y="4"/>
                    </a:lnTo>
                    <a:lnTo>
                      <a:pt x="0" y="4"/>
                    </a:lnTo>
                    <a:lnTo>
                      <a:pt x="0" y="2"/>
                    </a:lnTo>
                    <a:lnTo>
                      <a:pt x="1" y="1"/>
                    </a:lnTo>
                    <a:lnTo>
                      <a:pt x="2" y="2"/>
                    </a:lnTo>
                    <a:lnTo>
                      <a:pt x="5" y="2"/>
                    </a:lnTo>
                    <a:lnTo>
                      <a:pt x="6" y="0"/>
                    </a:lnTo>
                    <a:lnTo>
                      <a:pt x="7" y="1"/>
                    </a:lnTo>
                    <a:lnTo>
                      <a:pt x="10" y="1"/>
                    </a:lnTo>
                    <a:lnTo>
                      <a:pt x="10" y="2"/>
                    </a:lnTo>
                    <a:lnTo>
                      <a:pt x="10" y="3"/>
                    </a:lnTo>
                    <a:lnTo>
                      <a:pt x="11" y="5"/>
                    </a:lnTo>
                    <a:lnTo>
                      <a:pt x="12" y="4"/>
                    </a:lnTo>
                    <a:lnTo>
                      <a:pt x="13"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53" name="Freeform 1006"/>
              <p:cNvSpPr>
                <a:spLocks/>
              </p:cNvSpPr>
              <p:nvPr/>
            </p:nvSpPr>
            <p:spPr bwMode="auto">
              <a:xfrm>
                <a:off x="7042139" y="2951491"/>
                <a:ext cx="176762" cy="397689"/>
              </a:xfrm>
              <a:custGeom>
                <a:avLst/>
                <a:gdLst>
                  <a:gd name="T0" fmla="*/ 2808 w 16"/>
                  <a:gd name="T1" fmla="*/ 1080 h 36"/>
                  <a:gd name="T2" fmla="*/ 2592 w 16"/>
                  <a:gd name="T3" fmla="*/ 1296 h 36"/>
                  <a:gd name="T4" fmla="*/ 2376 w 16"/>
                  <a:gd name="T5" fmla="*/ 1296 h 36"/>
                  <a:gd name="T6" fmla="*/ 1944 w 16"/>
                  <a:gd name="T7" fmla="*/ 1944 h 36"/>
                  <a:gd name="T8" fmla="*/ 1728 w 16"/>
                  <a:gd name="T9" fmla="*/ 1944 h 36"/>
                  <a:gd name="T10" fmla="*/ 1512 w 16"/>
                  <a:gd name="T11" fmla="*/ 2160 h 36"/>
                  <a:gd name="T12" fmla="*/ 1728 w 16"/>
                  <a:gd name="T13" fmla="*/ 2808 h 36"/>
                  <a:gd name="T14" fmla="*/ 1944 w 16"/>
                  <a:gd name="T15" fmla="*/ 2808 h 36"/>
                  <a:gd name="T16" fmla="*/ 2376 w 16"/>
                  <a:gd name="T17" fmla="*/ 3672 h 36"/>
                  <a:gd name="T18" fmla="*/ 2592 w 16"/>
                  <a:gd name="T19" fmla="*/ 3672 h 36"/>
                  <a:gd name="T20" fmla="*/ 2808 w 16"/>
                  <a:gd name="T21" fmla="*/ 4104 h 36"/>
                  <a:gd name="T22" fmla="*/ 3240 w 16"/>
                  <a:gd name="T23" fmla="*/ 4536 h 36"/>
                  <a:gd name="T24" fmla="*/ 3456 w 16"/>
                  <a:gd name="T25" fmla="*/ 5616 h 36"/>
                  <a:gd name="T26" fmla="*/ 3240 w 16"/>
                  <a:gd name="T27" fmla="*/ 6048 h 36"/>
                  <a:gd name="T28" fmla="*/ 3240 w 16"/>
                  <a:gd name="T29" fmla="*/ 6480 h 36"/>
                  <a:gd name="T30" fmla="*/ 2808 w 16"/>
                  <a:gd name="T31" fmla="*/ 6696 h 36"/>
                  <a:gd name="T32" fmla="*/ 2376 w 16"/>
                  <a:gd name="T33" fmla="*/ 6912 h 36"/>
                  <a:gd name="T34" fmla="*/ 2160 w 16"/>
                  <a:gd name="T35" fmla="*/ 7128 h 36"/>
                  <a:gd name="T36" fmla="*/ 1944 w 16"/>
                  <a:gd name="T37" fmla="*/ 7344 h 36"/>
                  <a:gd name="T38" fmla="*/ 1728 w 16"/>
                  <a:gd name="T39" fmla="*/ 7344 h 36"/>
                  <a:gd name="T40" fmla="*/ 1296 w 16"/>
                  <a:gd name="T41" fmla="*/ 7776 h 36"/>
                  <a:gd name="T42" fmla="*/ 1080 w 16"/>
                  <a:gd name="T43" fmla="*/ 7776 h 36"/>
                  <a:gd name="T44" fmla="*/ 1080 w 16"/>
                  <a:gd name="T45" fmla="*/ 7128 h 36"/>
                  <a:gd name="T46" fmla="*/ 864 w 16"/>
                  <a:gd name="T47" fmla="*/ 6912 h 36"/>
                  <a:gd name="T48" fmla="*/ 1080 w 16"/>
                  <a:gd name="T49" fmla="*/ 6696 h 36"/>
                  <a:gd name="T50" fmla="*/ 1296 w 16"/>
                  <a:gd name="T51" fmla="*/ 6696 h 36"/>
                  <a:gd name="T52" fmla="*/ 1728 w 16"/>
                  <a:gd name="T53" fmla="*/ 6480 h 36"/>
                  <a:gd name="T54" fmla="*/ 1512 w 16"/>
                  <a:gd name="T55" fmla="*/ 6048 h 36"/>
                  <a:gd name="T56" fmla="*/ 1728 w 16"/>
                  <a:gd name="T57" fmla="*/ 6048 h 36"/>
                  <a:gd name="T58" fmla="*/ 2376 w 16"/>
                  <a:gd name="T59" fmla="*/ 6048 h 36"/>
                  <a:gd name="T60" fmla="*/ 2592 w 16"/>
                  <a:gd name="T61" fmla="*/ 5400 h 36"/>
                  <a:gd name="T62" fmla="*/ 2376 w 16"/>
                  <a:gd name="T63" fmla="*/ 4968 h 36"/>
                  <a:gd name="T64" fmla="*/ 2592 w 16"/>
                  <a:gd name="T65" fmla="*/ 3888 h 36"/>
                  <a:gd name="T66" fmla="*/ 2160 w 16"/>
                  <a:gd name="T67" fmla="*/ 3888 h 36"/>
                  <a:gd name="T68" fmla="*/ 2160 w 16"/>
                  <a:gd name="T69" fmla="*/ 3672 h 36"/>
                  <a:gd name="T70" fmla="*/ 1512 w 16"/>
                  <a:gd name="T71" fmla="*/ 3024 h 36"/>
                  <a:gd name="T72" fmla="*/ 1080 w 16"/>
                  <a:gd name="T73" fmla="*/ 2376 h 36"/>
                  <a:gd name="T74" fmla="*/ 1080 w 16"/>
                  <a:gd name="T75" fmla="*/ 1728 h 36"/>
                  <a:gd name="T76" fmla="*/ 648 w 16"/>
                  <a:gd name="T77" fmla="*/ 1296 h 36"/>
                  <a:gd name="T78" fmla="*/ 216 w 16"/>
                  <a:gd name="T79" fmla="*/ 1296 h 36"/>
                  <a:gd name="T80" fmla="*/ 216 w 16"/>
                  <a:gd name="T81" fmla="*/ 864 h 36"/>
                  <a:gd name="T82" fmla="*/ 0 w 16"/>
                  <a:gd name="T83" fmla="*/ 864 h 36"/>
                  <a:gd name="T84" fmla="*/ 0 w 16"/>
                  <a:gd name="T85" fmla="*/ 432 h 36"/>
                  <a:gd name="T86" fmla="*/ 216 w 16"/>
                  <a:gd name="T87" fmla="*/ 216 h 36"/>
                  <a:gd name="T88" fmla="*/ 432 w 16"/>
                  <a:gd name="T89" fmla="*/ 432 h 36"/>
                  <a:gd name="T90" fmla="*/ 1080 w 16"/>
                  <a:gd name="T91" fmla="*/ 432 h 36"/>
                  <a:gd name="T92" fmla="*/ 1296 w 16"/>
                  <a:gd name="T93" fmla="*/ 0 h 36"/>
                  <a:gd name="T94" fmla="*/ 1512 w 16"/>
                  <a:gd name="T95" fmla="*/ 216 h 36"/>
                  <a:gd name="T96" fmla="*/ 2160 w 16"/>
                  <a:gd name="T97" fmla="*/ 216 h 36"/>
                  <a:gd name="T98" fmla="*/ 2160 w 16"/>
                  <a:gd name="T99" fmla="*/ 432 h 36"/>
                  <a:gd name="T100" fmla="*/ 2160 w 16"/>
                  <a:gd name="T101" fmla="*/ 648 h 36"/>
                  <a:gd name="T102" fmla="*/ 2376 w 16"/>
                  <a:gd name="T103" fmla="*/ 1080 h 36"/>
                  <a:gd name="T104" fmla="*/ 2592 w 16"/>
                  <a:gd name="T105" fmla="*/ 864 h 36"/>
                  <a:gd name="T106" fmla="*/ 2808 w 16"/>
                  <a:gd name="T107" fmla="*/ 1080 h 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
                  <a:gd name="T163" fmla="*/ 0 h 36"/>
                  <a:gd name="T164" fmla="*/ 16 w 16"/>
                  <a:gd name="T165" fmla="*/ 36 h 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 h="36">
                    <a:moveTo>
                      <a:pt x="13" y="5"/>
                    </a:moveTo>
                    <a:lnTo>
                      <a:pt x="12" y="6"/>
                    </a:lnTo>
                    <a:lnTo>
                      <a:pt x="11" y="6"/>
                    </a:lnTo>
                    <a:lnTo>
                      <a:pt x="9" y="9"/>
                    </a:lnTo>
                    <a:lnTo>
                      <a:pt x="8" y="9"/>
                    </a:lnTo>
                    <a:lnTo>
                      <a:pt x="7" y="10"/>
                    </a:lnTo>
                    <a:lnTo>
                      <a:pt x="8" y="13"/>
                    </a:lnTo>
                    <a:lnTo>
                      <a:pt x="9" y="13"/>
                    </a:lnTo>
                    <a:lnTo>
                      <a:pt x="11" y="17"/>
                    </a:lnTo>
                    <a:lnTo>
                      <a:pt x="12" y="17"/>
                    </a:lnTo>
                    <a:lnTo>
                      <a:pt x="13" y="19"/>
                    </a:lnTo>
                    <a:lnTo>
                      <a:pt x="15" y="21"/>
                    </a:lnTo>
                    <a:lnTo>
                      <a:pt x="16" y="26"/>
                    </a:lnTo>
                    <a:lnTo>
                      <a:pt x="15" y="28"/>
                    </a:lnTo>
                    <a:lnTo>
                      <a:pt x="15" y="30"/>
                    </a:lnTo>
                    <a:lnTo>
                      <a:pt x="13" y="31"/>
                    </a:lnTo>
                    <a:lnTo>
                      <a:pt x="11" y="32"/>
                    </a:lnTo>
                    <a:lnTo>
                      <a:pt x="10" y="33"/>
                    </a:lnTo>
                    <a:lnTo>
                      <a:pt x="9" y="34"/>
                    </a:lnTo>
                    <a:lnTo>
                      <a:pt x="8" y="34"/>
                    </a:lnTo>
                    <a:lnTo>
                      <a:pt x="6" y="36"/>
                    </a:lnTo>
                    <a:lnTo>
                      <a:pt x="5" y="36"/>
                    </a:lnTo>
                    <a:lnTo>
                      <a:pt x="5" y="33"/>
                    </a:lnTo>
                    <a:lnTo>
                      <a:pt x="4" y="32"/>
                    </a:lnTo>
                    <a:lnTo>
                      <a:pt x="5" y="31"/>
                    </a:lnTo>
                    <a:lnTo>
                      <a:pt x="6" y="31"/>
                    </a:lnTo>
                    <a:lnTo>
                      <a:pt x="8" y="30"/>
                    </a:lnTo>
                    <a:lnTo>
                      <a:pt x="7" y="28"/>
                    </a:lnTo>
                    <a:lnTo>
                      <a:pt x="8" y="28"/>
                    </a:lnTo>
                    <a:lnTo>
                      <a:pt x="11" y="28"/>
                    </a:lnTo>
                    <a:lnTo>
                      <a:pt x="12" y="25"/>
                    </a:lnTo>
                    <a:lnTo>
                      <a:pt x="11" y="23"/>
                    </a:lnTo>
                    <a:lnTo>
                      <a:pt x="12" y="18"/>
                    </a:lnTo>
                    <a:lnTo>
                      <a:pt x="10" y="18"/>
                    </a:lnTo>
                    <a:lnTo>
                      <a:pt x="10" y="17"/>
                    </a:lnTo>
                    <a:lnTo>
                      <a:pt x="7" y="14"/>
                    </a:lnTo>
                    <a:lnTo>
                      <a:pt x="5" y="11"/>
                    </a:lnTo>
                    <a:lnTo>
                      <a:pt x="5" y="8"/>
                    </a:lnTo>
                    <a:lnTo>
                      <a:pt x="3" y="6"/>
                    </a:lnTo>
                    <a:lnTo>
                      <a:pt x="1" y="6"/>
                    </a:lnTo>
                    <a:lnTo>
                      <a:pt x="1" y="4"/>
                    </a:lnTo>
                    <a:lnTo>
                      <a:pt x="0" y="4"/>
                    </a:lnTo>
                    <a:lnTo>
                      <a:pt x="0" y="2"/>
                    </a:lnTo>
                    <a:lnTo>
                      <a:pt x="1" y="1"/>
                    </a:lnTo>
                    <a:lnTo>
                      <a:pt x="2" y="2"/>
                    </a:lnTo>
                    <a:lnTo>
                      <a:pt x="5" y="2"/>
                    </a:lnTo>
                    <a:lnTo>
                      <a:pt x="6" y="0"/>
                    </a:lnTo>
                    <a:lnTo>
                      <a:pt x="7" y="1"/>
                    </a:lnTo>
                    <a:lnTo>
                      <a:pt x="10" y="1"/>
                    </a:lnTo>
                    <a:lnTo>
                      <a:pt x="10" y="2"/>
                    </a:lnTo>
                    <a:lnTo>
                      <a:pt x="10" y="3"/>
                    </a:lnTo>
                    <a:lnTo>
                      <a:pt x="11" y="5"/>
                    </a:lnTo>
                    <a:lnTo>
                      <a:pt x="12" y="4"/>
                    </a:lnTo>
                    <a:lnTo>
                      <a:pt x="13"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54" name="Freeform 1007"/>
              <p:cNvSpPr>
                <a:spLocks/>
              </p:cNvSpPr>
              <p:nvPr/>
            </p:nvSpPr>
            <p:spPr bwMode="auto">
              <a:xfrm>
                <a:off x="7594519" y="2354958"/>
                <a:ext cx="165714" cy="176750"/>
              </a:xfrm>
              <a:custGeom>
                <a:avLst/>
                <a:gdLst>
                  <a:gd name="T0" fmla="*/ 3240 w 15"/>
                  <a:gd name="T1" fmla="*/ 216 h 16"/>
                  <a:gd name="T2" fmla="*/ 3240 w 15"/>
                  <a:gd name="T3" fmla="*/ 216 h 16"/>
                  <a:gd name="T4" fmla="*/ 3024 w 15"/>
                  <a:gd name="T5" fmla="*/ 0 h 16"/>
                  <a:gd name="T6" fmla="*/ 2376 w 15"/>
                  <a:gd name="T7" fmla="*/ 432 h 16"/>
                  <a:gd name="T8" fmla="*/ 2160 w 15"/>
                  <a:gd name="T9" fmla="*/ 432 h 16"/>
                  <a:gd name="T10" fmla="*/ 2160 w 15"/>
                  <a:gd name="T11" fmla="*/ 864 h 16"/>
                  <a:gd name="T12" fmla="*/ 1944 w 15"/>
                  <a:gd name="T13" fmla="*/ 1080 h 16"/>
                  <a:gd name="T14" fmla="*/ 1512 w 15"/>
                  <a:gd name="T15" fmla="*/ 1080 h 16"/>
                  <a:gd name="T16" fmla="*/ 1512 w 15"/>
                  <a:gd name="T17" fmla="*/ 864 h 16"/>
                  <a:gd name="T18" fmla="*/ 1296 w 15"/>
                  <a:gd name="T19" fmla="*/ 648 h 16"/>
                  <a:gd name="T20" fmla="*/ 864 w 15"/>
                  <a:gd name="T21" fmla="*/ 1512 h 16"/>
                  <a:gd name="T22" fmla="*/ 216 w 15"/>
                  <a:gd name="T23" fmla="*/ 1728 h 16"/>
                  <a:gd name="T24" fmla="*/ 0 w 15"/>
                  <a:gd name="T25" fmla="*/ 2160 h 16"/>
                  <a:gd name="T26" fmla="*/ 216 w 15"/>
                  <a:gd name="T27" fmla="*/ 2160 h 16"/>
                  <a:gd name="T28" fmla="*/ 432 w 15"/>
                  <a:gd name="T29" fmla="*/ 2376 h 16"/>
                  <a:gd name="T30" fmla="*/ 648 w 15"/>
                  <a:gd name="T31" fmla="*/ 2376 h 16"/>
                  <a:gd name="T32" fmla="*/ 648 w 15"/>
                  <a:gd name="T33" fmla="*/ 2592 h 16"/>
                  <a:gd name="T34" fmla="*/ 648 w 15"/>
                  <a:gd name="T35" fmla="*/ 2808 h 16"/>
                  <a:gd name="T36" fmla="*/ 216 w 15"/>
                  <a:gd name="T37" fmla="*/ 3240 h 16"/>
                  <a:gd name="T38" fmla="*/ 432 w 15"/>
                  <a:gd name="T39" fmla="*/ 3456 h 16"/>
                  <a:gd name="T40" fmla="*/ 648 w 15"/>
                  <a:gd name="T41" fmla="*/ 3456 h 16"/>
                  <a:gd name="T42" fmla="*/ 1080 w 15"/>
                  <a:gd name="T43" fmla="*/ 3456 h 16"/>
                  <a:gd name="T44" fmla="*/ 1080 w 15"/>
                  <a:gd name="T45" fmla="*/ 3456 h 16"/>
                  <a:gd name="T46" fmla="*/ 1512 w 15"/>
                  <a:gd name="T47" fmla="*/ 3024 h 16"/>
                  <a:gd name="T48" fmla="*/ 2160 w 15"/>
                  <a:gd name="T49" fmla="*/ 2808 h 16"/>
                  <a:gd name="T50" fmla="*/ 1944 w 15"/>
                  <a:gd name="T51" fmla="*/ 2592 h 16"/>
                  <a:gd name="T52" fmla="*/ 1728 w 15"/>
                  <a:gd name="T53" fmla="*/ 2592 h 16"/>
                  <a:gd name="T54" fmla="*/ 1728 w 15"/>
                  <a:gd name="T55" fmla="*/ 2160 h 16"/>
                  <a:gd name="T56" fmla="*/ 1728 w 15"/>
                  <a:gd name="T57" fmla="*/ 1944 h 16"/>
                  <a:gd name="T58" fmla="*/ 2160 w 15"/>
                  <a:gd name="T59" fmla="*/ 1944 h 16"/>
                  <a:gd name="T60" fmla="*/ 2592 w 15"/>
                  <a:gd name="T61" fmla="*/ 1728 h 16"/>
                  <a:gd name="T62" fmla="*/ 2808 w 15"/>
                  <a:gd name="T63" fmla="*/ 1296 h 16"/>
                  <a:gd name="T64" fmla="*/ 2808 w 15"/>
                  <a:gd name="T65" fmla="*/ 864 h 16"/>
                  <a:gd name="T66" fmla="*/ 3024 w 15"/>
                  <a:gd name="T67" fmla="*/ 648 h 16"/>
                  <a:gd name="T68" fmla="*/ 3240 w 15"/>
                  <a:gd name="T69" fmla="*/ 216 h 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16"/>
                  <a:gd name="T107" fmla="*/ 15 w 15"/>
                  <a:gd name="T108" fmla="*/ 16 h 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16">
                    <a:moveTo>
                      <a:pt x="15" y="1"/>
                    </a:moveTo>
                    <a:lnTo>
                      <a:pt x="15" y="1"/>
                    </a:lnTo>
                    <a:lnTo>
                      <a:pt x="14" y="0"/>
                    </a:lnTo>
                    <a:lnTo>
                      <a:pt x="11" y="2"/>
                    </a:lnTo>
                    <a:lnTo>
                      <a:pt x="10" y="2"/>
                    </a:lnTo>
                    <a:lnTo>
                      <a:pt x="10" y="4"/>
                    </a:lnTo>
                    <a:lnTo>
                      <a:pt x="9" y="5"/>
                    </a:lnTo>
                    <a:lnTo>
                      <a:pt x="7" y="5"/>
                    </a:lnTo>
                    <a:lnTo>
                      <a:pt x="7" y="4"/>
                    </a:lnTo>
                    <a:lnTo>
                      <a:pt x="6" y="3"/>
                    </a:lnTo>
                    <a:lnTo>
                      <a:pt x="4" y="7"/>
                    </a:lnTo>
                    <a:lnTo>
                      <a:pt x="1" y="8"/>
                    </a:lnTo>
                    <a:lnTo>
                      <a:pt x="0" y="10"/>
                    </a:lnTo>
                    <a:lnTo>
                      <a:pt x="1" y="10"/>
                    </a:lnTo>
                    <a:lnTo>
                      <a:pt x="2" y="11"/>
                    </a:lnTo>
                    <a:lnTo>
                      <a:pt x="3" y="11"/>
                    </a:lnTo>
                    <a:lnTo>
                      <a:pt x="3" y="12"/>
                    </a:lnTo>
                    <a:lnTo>
                      <a:pt x="3" y="13"/>
                    </a:lnTo>
                    <a:lnTo>
                      <a:pt x="1" y="15"/>
                    </a:lnTo>
                    <a:lnTo>
                      <a:pt x="2" y="16"/>
                    </a:lnTo>
                    <a:lnTo>
                      <a:pt x="3" y="16"/>
                    </a:lnTo>
                    <a:lnTo>
                      <a:pt x="5" y="16"/>
                    </a:lnTo>
                    <a:lnTo>
                      <a:pt x="7" y="14"/>
                    </a:lnTo>
                    <a:lnTo>
                      <a:pt x="10" y="13"/>
                    </a:lnTo>
                    <a:lnTo>
                      <a:pt x="9" y="12"/>
                    </a:lnTo>
                    <a:lnTo>
                      <a:pt x="8" y="12"/>
                    </a:lnTo>
                    <a:lnTo>
                      <a:pt x="8" y="10"/>
                    </a:lnTo>
                    <a:lnTo>
                      <a:pt x="8" y="9"/>
                    </a:lnTo>
                    <a:lnTo>
                      <a:pt x="10" y="9"/>
                    </a:lnTo>
                    <a:lnTo>
                      <a:pt x="12" y="8"/>
                    </a:lnTo>
                    <a:lnTo>
                      <a:pt x="13" y="6"/>
                    </a:lnTo>
                    <a:lnTo>
                      <a:pt x="13" y="4"/>
                    </a:lnTo>
                    <a:lnTo>
                      <a:pt x="14" y="3"/>
                    </a:lnTo>
                    <a:lnTo>
                      <a:pt x="15"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55" name="Freeform 1008"/>
              <p:cNvSpPr>
                <a:spLocks/>
              </p:cNvSpPr>
              <p:nvPr/>
            </p:nvSpPr>
            <p:spPr bwMode="auto">
              <a:xfrm>
                <a:off x="7594519" y="2354958"/>
                <a:ext cx="165714" cy="176750"/>
              </a:xfrm>
              <a:custGeom>
                <a:avLst/>
                <a:gdLst>
                  <a:gd name="T0" fmla="*/ 3240 w 15"/>
                  <a:gd name="T1" fmla="*/ 216 h 16"/>
                  <a:gd name="T2" fmla="*/ 3240 w 15"/>
                  <a:gd name="T3" fmla="*/ 216 h 16"/>
                  <a:gd name="T4" fmla="*/ 3024 w 15"/>
                  <a:gd name="T5" fmla="*/ 0 h 16"/>
                  <a:gd name="T6" fmla="*/ 2376 w 15"/>
                  <a:gd name="T7" fmla="*/ 432 h 16"/>
                  <a:gd name="T8" fmla="*/ 2160 w 15"/>
                  <a:gd name="T9" fmla="*/ 432 h 16"/>
                  <a:gd name="T10" fmla="*/ 2160 w 15"/>
                  <a:gd name="T11" fmla="*/ 864 h 16"/>
                  <a:gd name="T12" fmla="*/ 1944 w 15"/>
                  <a:gd name="T13" fmla="*/ 1080 h 16"/>
                  <a:gd name="T14" fmla="*/ 1512 w 15"/>
                  <a:gd name="T15" fmla="*/ 1080 h 16"/>
                  <a:gd name="T16" fmla="*/ 1512 w 15"/>
                  <a:gd name="T17" fmla="*/ 864 h 16"/>
                  <a:gd name="T18" fmla="*/ 1296 w 15"/>
                  <a:gd name="T19" fmla="*/ 648 h 16"/>
                  <a:gd name="T20" fmla="*/ 864 w 15"/>
                  <a:gd name="T21" fmla="*/ 1512 h 16"/>
                  <a:gd name="T22" fmla="*/ 216 w 15"/>
                  <a:gd name="T23" fmla="*/ 1728 h 16"/>
                  <a:gd name="T24" fmla="*/ 0 w 15"/>
                  <a:gd name="T25" fmla="*/ 2160 h 16"/>
                  <a:gd name="T26" fmla="*/ 216 w 15"/>
                  <a:gd name="T27" fmla="*/ 2160 h 16"/>
                  <a:gd name="T28" fmla="*/ 432 w 15"/>
                  <a:gd name="T29" fmla="*/ 2376 h 16"/>
                  <a:gd name="T30" fmla="*/ 648 w 15"/>
                  <a:gd name="T31" fmla="*/ 2376 h 16"/>
                  <a:gd name="T32" fmla="*/ 648 w 15"/>
                  <a:gd name="T33" fmla="*/ 2592 h 16"/>
                  <a:gd name="T34" fmla="*/ 648 w 15"/>
                  <a:gd name="T35" fmla="*/ 2808 h 16"/>
                  <a:gd name="T36" fmla="*/ 216 w 15"/>
                  <a:gd name="T37" fmla="*/ 3240 h 16"/>
                  <a:gd name="T38" fmla="*/ 432 w 15"/>
                  <a:gd name="T39" fmla="*/ 3456 h 16"/>
                  <a:gd name="T40" fmla="*/ 648 w 15"/>
                  <a:gd name="T41" fmla="*/ 3456 h 16"/>
                  <a:gd name="T42" fmla="*/ 1080 w 15"/>
                  <a:gd name="T43" fmla="*/ 3456 h 16"/>
                  <a:gd name="T44" fmla="*/ 1080 w 15"/>
                  <a:gd name="T45" fmla="*/ 3456 h 16"/>
                  <a:gd name="T46" fmla="*/ 1512 w 15"/>
                  <a:gd name="T47" fmla="*/ 3024 h 16"/>
                  <a:gd name="T48" fmla="*/ 2160 w 15"/>
                  <a:gd name="T49" fmla="*/ 2808 h 16"/>
                  <a:gd name="T50" fmla="*/ 1944 w 15"/>
                  <a:gd name="T51" fmla="*/ 2592 h 16"/>
                  <a:gd name="T52" fmla="*/ 1728 w 15"/>
                  <a:gd name="T53" fmla="*/ 2592 h 16"/>
                  <a:gd name="T54" fmla="*/ 1728 w 15"/>
                  <a:gd name="T55" fmla="*/ 2160 h 16"/>
                  <a:gd name="T56" fmla="*/ 1728 w 15"/>
                  <a:gd name="T57" fmla="*/ 1944 h 16"/>
                  <a:gd name="T58" fmla="*/ 2160 w 15"/>
                  <a:gd name="T59" fmla="*/ 1944 h 16"/>
                  <a:gd name="T60" fmla="*/ 2592 w 15"/>
                  <a:gd name="T61" fmla="*/ 1728 h 16"/>
                  <a:gd name="T62" fmla="*/ 2808 w 15"/>
                  <a:gd name="T63" fmla="*/ 1296 h 16"/>
                  <a:gd name="T64" fmla="*/ 2808 w 15"/>
                  <a:gd name="T65" fmla="*/ 864 h 16"/>
                  <a:gd name="T66" fmla="*/ 3024 w 15"/>
                  <a:gd name="T67" fmla="*/ 648 h 16"/>
                  <a:gd name="T68" fmla="*/ 3240 w 15"/>
                  <a:gd name="T69" fmla="*/ 216 h 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16"/>
                  <a:gd name="T107" fmla="*/ 15 w 15"/>
                  <a:gd name="T108" fmla="*/ 16 h 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16">
                    <a:moveTo>
                      <a:pt x="15" y="1"/>
                    </a:moveTo>
                    <a:lnTo>
                      <a:pt x="15" y="1"/>
                    </a:lnTo>
                    <a:lnTo>
                      <a:pt x="14" y="0"/>
                    </a:lnTo>
                    <a:lnTo>
                      <a:pt x="11" y="2"/>
                    </a:lnTo>
                    <a:lnTo>
                      <a:pt x="10" y="2"/>
                    </a:lnTo>
                    <a:lnTo>
                      <a:pt x="10" y="4"/>
                    </a:lnTo>
                    <a:lnTo>
                      <a:pt x="9" y="5"/>
                    </a:lnTo>
                    <a:lnTo>
                      <a:pt x="7" y="5"/>
                    </a:lnTo>
                    <a:lnTo>
                      <a:pt x="7" y="4"/>
                    </a:lnTo>
                    <a:lnTo>
                      <a:pt x="6" y="3"/>
                    </a:lnTo>
                    <a:lnTo>
                      <a:pt x="4" y="7"/>
                    </a:lnTo>
                    <a:lnTo>
                      <a:pt x="1" y="8"/>
                    </a:lnTo>
                    <a:lnTo>
                      <a:pt x="0" y="10"/>
                    </a:lnTo>
                    <a:lnTo>
                      <a:pt x="1" y="10"/>
                    </a:lnTo>
                    <a:lnTo>
                      <a:pt x="2" y="11"/>
                    </a:lnTo>
                    <a:lnTo>
                      <a:pt x="3" y="11"/>
                    </a:lnTo>
                    <a:lnTo>
                      <a:pt x="3" y="12"/>
                    </a:lnTo>
                    <a:lnTo>
                      <a:pt x="3" y="13"/>
                    </a:lnTo>
                    <a:lnTo>
                      <a:pt x="1" y="15"/>
                    </a:lnTo>
                    <a:lnTo>
                      <a:pt x="2" y="16"/>
                    </a:lnTo>
                    <a:lnTo>
                      <a:pt x="3" y="16"/>
                    </a:lnTo>
                    <a:lnTo>
                      <a:pt x="5" y="16"/>
                    </a:lnTo>
                    <a:lnTo>
                      <a:pt x="7" y="14"/>
                    </a:lnTo>
                    <a:lnTo>
                      <a:pt x="10" y="13"/>
                    </a:lnTo>
                    <a:lnTo>
                      <a:pt x="9" y="12"/>
                    </a:lnTo>
                    <a:lnTo>
                      <a:pt x="8" y="12"/>
                    </a:lnTo>
                    <a:lnTo>
                      <a:pt x="8" y="10"/>
                    </a:lnTo>
                    <a:lnTo>
                      <a:pt x="8" y="9"/>
                    </a:lnTo>
                    <a:lnTo>
                      <a:pt x="10" y="9"/>
                    </a:lnTo>
                    <a:lnTo>
                      <a:pt x="12" y="8"/>
                    </a:lnTo>
                    <a:lnTo>
                      <a:pt x="13" y="6"/>
                    </a:lnTo>
                    <a:lnTo>
                      <a:pt x="13" y="4"/>
                    </a:lnTo>
                    <a:lnTo>
                      <a:pt x="14" y="3"/>
                    </a:lnTo>
                    <a:lnTo>
                      <a:pt x="15"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56" name="Freeform 1009"/>
              <p:cNvSpPr>
                <a:spLocks/>
              </p:cNvSpPr>
              <p:nvPr/>
            </p:nvSpPr>
            <p:spPr bwMode="auto">
              <a:xfrm>
                <a:off x="4545380" y="1095611"/>
                <a:ext cx="662856" cy="673861"/>
              </a:xfrm>
              <a:custGeom>
                <a:avLst/>
                <a:gdLst>
                  <a:gd name="T0" fmla="*/ 11016 w 60"/>
                  <a:gd name="T1" fmla="*/ 864 h 61"/>
                  <a:gd name="T2" fmla="*/ 9936 w 60"/>
                  <a:gd name="T3" fmla="*/ 1944 h 61"/>
                  <a:gd name="T4" fmla="*/ 8856 w 60"/>
                  <a:gd name="T5" fmla="*/ 1944 h 61"/>
                  <a:gd name="T6" fmla="*/ 7560 w 60"/>
                  <a:gd name="T7" fmla="*/ 1728 h 61"/>
                  <a:gd name="T8" fmla="*/ 6696 w 60"/>
                  <a:gd name="T9" fmla="*/ 2160 h 61"/>
                  <a:gd name="T10" fmla="*/ 5616 w 60"/>
                  <a:gd name="T11" fmla="*/ 3024 h 61"/>
                  <a:gd name="T12" fmla="*/ 4752 w 60"/>
                  <a:gd name="T13" fmla="*/ 4104 h 61"/>
                  <a:gd name="T14" fmla="*/ 4320 w 60"/>
                  <a:gd name="T15" fmla="*/ 6048 h 61"/>
                  <a:gd name="T16" fmla="*/ 3672 w 60"/>
                  <a:gd name="T17" fmla="*/ 7128 h 61"/>
                  <a:gd name="T18" fmla="*/ 3888 w 60"/>
                  <a:gd name="T19" fmla="*/ 9936 h 61"/>
                  <a:gd name="T20" fmla="*/ 3672 w 60"/>
                  <a:gd name="T21" fmla="*/ 10800 h 61"/>
                  <a:gd name="T22" fmla="*/ 3240 w 60"/>
                  <a:gd name="T23" fmla="*/ 12528 h 61"/>
                  <a:gd name="T24" fmla="*/ 3024 w 60"/>
                  <a:gd name="T25" fmla="*/ 11448 h 61"/>
                  <a:gd name="T26" fmla="*/ 2592 w 60"/>
                  <a:gd name="T27" fmla="*/ 11880 h 61"/>
                  <a:gd name="T28" fmla="*/ 2160 w 60"/>
                  <a:gd name="T29" fmla="*/ 12096 h 61"/>
                  <a:gd name="T30" fmla="*/ 864 w 60"/>
                  <a:gd name="T31" fmla="*/ 13176 h 61"/>
                  <a:gd name="T32" fmla="*/ 648 w 60"/>
                  <a:gd name="T33" fmla="*/ 12744 h 61"/>
                  <a:gd name="T34" fmla="*/ 216 w 60"/>
                  <a:gd name="T35" fmla="*/ 12096 h 61"/>
                  <a:gd name="T36" fmla="*/ 648 w 60"/>
                  <a:gd name="T37" fmla="*/ 11448 h 61"/>
                  <a:gd name="T38" fmla="*/ 216 w 60"/>
                  <a:gd name="T39" fmla="*/ 11448 h 61"/>
                  <a:gd name="T40" fmla="*/ 648 w 60"/>
                  <a:gd name="T41" fmla="*/ 10800 h 61"/>
                  <a:gd name="T42" fmla="*/ 216 w 60"/>
                  <a:gd name="T43" fmla="*/ 10800 h 61"/>
                  <a:gd name="T44" fmla="*/ 0 w 60"/>
                  <a:gd name="T45" fmla="*/ 10368 h 61"/>
                  <a:gd name="T46" fmla="*/ 648 w 60"/>
                  <a:gd name="T47" fmla="*/ 9936 h 61"/>
                  <a:gd name="T48" fmla="*/ 864 w 60"/>
                  <a:gd name="T49" fmla="*/ 9720 h 61"/>
                  <a:gd name="T50" fmla="*/ 0 w 60"/>
                  <a:gd name="T51" fmla="*/ 9936 h 61"/>
                  <a:gd name="T52" fmla="*/ 0 w 60"/>
                  <a:gd name="T53" fmla="*/ 9072 h 61"/>
                  <a:gd name="T54" fmla="*/ 864 w 60"/>
                  <a:gd name="T55" fmla="*/ 8424 h 61"/>
                  <a:gd name="T56" fmla="*/ 1080 w 60"/>
                  <a:gd name="T57" fmla="*/ 8208 h 61"/>
                  <a:gd name="T58" fmla="*/ 1512 w 60"/>
                  <a:gd name="T59" fmla="*/ 7560 h 61"/>
                  <a:gd name="T60" fmla="*/ 2160 w 60"/>
                  <a:gd name="T61" fmla="*/ 7344 h 61"/>
                  <a:gd name="T62" fmla="*/ 3456 w 60"/>
                  <a:gd name="T63" fmla="*/ 5400 h 61"/>
                  <a:gd name="T64" fmla="*/ 3672 w 60"/>
                  <a:gd name="T65" fmla="*/ 5184 h 61"/>
                  <a:gd name="T66" fmla="*/ 4320 w 60"/>
                  <a:gd name="T67" fmla="*/ 4320 h 61"/>
                  <a:gd name="T68" fmla="*/ 3888 w 60"/>
                  <a:gd name="T69" fmla="*/ 3672 h 61"/>
                  <a:gd name="T70" fmla="*/ 4968 w 60"/>
                  <a:gd name="T71" fmla="*/ 3240 h 61"/>
                  <a:gd name="T72" fmla="*/ 4968 w 60"/>
                  <a:gd name="T73" fmla="*/ 3024 h 61"/>
                  <a:gd name="T74" fmla="*/ 5400 w 60"/>
                  <a:gd name="T75" fmla="*/ 2592 h 61"/>
                  <a:gd name="T76" fmla="*/ 6048 w 60"/>
                  <a:gd name="T77" fmla="*/ 2376 h 61"/>
                  <a:gd name="T78" fmla="*/ 5832 w 60"/>
                  <a:gd name="T79" fmla="*/ 1944 h 61"/>
                  <a:gd name="T80" fmla="*/ 6480 w 60"/>
                  <a:gd name="T81" fmla="*/ 1512 h 61"/>
                  <a:gd name="T82" fmla="*/ 6912 w 60"/>
                  <a:gd name="T83" fmla="*/ 1512 h 61"/>
                  <a:gd name="T84" fmla="*/ 6912 w 60"/>
                  <a:gd name="T85" fmla="*/ 1296 h 61"/>
                  <a:gd name="T86" fmla="*/ 7344 w 60"/>
                  <a:gd name="T87" fmla="*/ 1080 h 61"/>
                  <a:gd name="T88" fmla="*/ 7560 w 60"/>
                  <a:gd name="T89" fmla="*/ 1296 h 61"/>
                  <a:gd name="T90" fmla="*/ 7776 w 60"/>
                  <a:gd name="T91" fmla="*/ 1080 h 61"/>
                  <a:gd name="T92" fmla="*/ 8424 w 60"/>
                  <a:gd name="T93" fmla="*/ 1080 h 61"/>
                  <a:gd name="T94" fmla="*/ 8424 w 60"/>
                  <a:gd name="T95" fmla="*/ 648 h 61"/>
                  <a:gd name="T96" fmla="*/ 9288 w 60"/>
                  <a:gd name="T97" fmla="*/ 864 h 61"/>
                  <a:gd name="T98" fmla="*/ 9720 w 60"/>
                  <a:gd name="T99" fmla="*/ 432 h 61"/>
                  <a:gd name="T100" fmla="*/ 9936 w 60"/>
                  <a:gd name="T101" fmla="*/ 0 h 61"/>
                  <a:gd name="T102" fmla="*/ 9936 w 60"/>
                  <a:gd name="T103" fmla="*/ 432 h 61"/>
                  <a:gd name="T104" fmla="*/ 10584 w 60"/>
                  <a:gd name="T105" fmla="*/ 216 h 61"/>
                  <a:gd name="T106" fmla="*/ 11016 w 60"/>
                  <a:gd name="T107" fmla="*/ 216 h 61"/>
                  <a:gd name="T108" fmla="*/ 11448 w 60"/>
                  <a:gd name="T109" fmla="*/ 216 h 61"/>
                  <a:gd name="T110" fmla="*/ 12744 w 60"/>
                  <a:gd name="T111" fmla="*/ 648 h 61"/>
                  <a:gd name="T112" fmla="*/ 12312 w 60"/>
                  <a:gd name="T113" fmla="*/ 1080 h 61"/>
                  <a:gd name="T114" fmla="*/ 12960 w 60"/>
                  <a:gd name="T115" fmla="*/ 1080 h 6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
                  <a:gd name="T175" fmla="*/ 0 h 61"/>
                  <a:gd name="T176" fmla="*/ 60 w 60"/>
                  <a:gd name="T177" fmla="*/ 61 h 6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 h="61">
                    <a:moveTo>
                      <a:pt x="55" y="7"/>
                    </a:moveTo>
                    <a:lnTo>
                      <a:pt x="55" y="5"/>
                    </a:lnTo>
                    <a:lnTo>
                      <a:pt x="53" y="4"/>
                    </a:lnTo>
                    <a:lnTo>
                      <a:pt x="51" y="4"/>
                    </a:lnTo>
                    <a:lnTo>
                      <a:pt x="49" y="5"/>
                    </a:lnTo>
                    <a:lnTo>
                      <a:pt x="49" y="8"/>
                    </a:lnTo>
                    <a:lnTo>
                      <a:pt x="47" y="9"/>
                    </a:lnTo>
                    <a:lnTo>
                      <a:pt x="46" y="9"/>
                    </a:lnTo>
                    <a:lnTo>
                      <a:pt x="45" y="9"/>
                    </a:lnTo>
                    <a:lnTo>
                      <a:pt x="44" y="9"/>
                    </a:lnTo>
                    <a:lnTo>
                      <a:pt x="42" y="9"/>
                    </a:lnTo>
                    <a:lnTo>
                      <a:pt x="41" y="9"/>
                    </a:lnTo>
                    <a:lnTo>
                      <a:pt x="39" y="7"/>
                    </a:lnTo>
                    <a:lnTo>
                      <a:pt x="37" y="7"/>
                    </a:lnTo>
                    <a:lnTo>
                      <a:pt x="36" y="8"/>
                    </a:lnTo>
                    <a:lnTo>
                      <a:pt x="35" y="8"/>
                    </a:lnTo>
                    <a:lnTo>
                      <a:pt x="34" y="10"/>
                    </a:lnTo>
                    <a:lnTo>
                      <a:pt x="33" y="10"/>
                    </a:lnTo>
                    <a:lnTo>
                      <a:pt x="32" y="10"/>
                    </a:lnTo>
                    <a:lnTo>
                      <a:pt x="31" y="10"/>
                    </a:lnTo>
                    <a:lnTo>
                      <a:pt x="30" y="11"/>
                    </a:lnTo>
                    <a:lnTo>
                      <a:pt x="28" y="12"/>
                    </a:lnTo>
                    <a:lnTo>
                      <a:pt x="27" y="13"/>
                    </a:lnTo>
                    <a:lnTo>
                      <a:pt x="26" y="14"/>
                    </a:lnTo>
                    <a:lnTo>
                      <a:pt x="26" y="15"/>
                    </a:lnTo>
                    <a:lnTo>
                      <a:pt x="26" y="16"/>
                    </a:lnTo>
                    <a:lnTo>
                      <a:pt x="24" y="18"/>
                    </a:lnTo>
                    <a:lnTo>
                      <a:pt x="22" y="19"/>
                    </a:lnTo>
                    <a:lnTo>
                      <a:pt x="21" y="20"/>
                    </a:lnTo>
                    <a:lnTo>
                      <a:pt x="22" y="21"/>
                    </a:lnTo>
                    <a:lnTo>
                      <a:pt x="22" y="26"/>
                    </a:lnTo>
                    <a:lnTo>
                      <a:pt x="20" y="28"/>
                    </a:lnTo>
                    <a:lnTo>
                      <a:pt x="21" y="30"/>
                    </a:lnTo>
                    <a:lnTo>
                      <a:pt x="20" y="32"/>
                    </a:lnTo>
                    <a:lnTo>
                      <a:pt x="18" y="31"/>
                    </a:lnTo>
                    <a:lnTo>
                      <a:pt x="17" y="33"/>
                    </a:lnTo>
                    <a:lnTo>
                      <a:pt x="17" y="36"/>
                    </a:lnTo>
                    <a:lnTo>
                      <a:pt x="17" y="42"/>
                    </a:lnTo>
                    <a:lnTo>
                      <a:pt x="18" y="44"/>
                    </a:lnTo>
                    <a:lnTo>
                      <a:pt x="18" y="46"/>
                    </a:lnTo>
                    <a:lnTo>
                      <a:pt x="17" y="46"/>
                    </a:lnTo>
                    <a:lnTo>
                      <a:pt x="17" y="47"/>
                    </a:lnTo>
                    <a:lnTo>
                      <a:pt x="18" y="48"/>
                    </a:lnTo>
                    <a:lnTo>
                      <a:pt x="17" y="50"/>
                    </a:lnTo>
                    <a:lnTo>
                      <a:pt x="16" y="51"/>
                    </a:lnTo>
                    <a:lnTo>
                      <a:pt x="16" y="55"/>
                    </a:lnTo>
                    <a:lnTo>
                      <a:pt x="16" y="56"/>
                    </a:lnTo>
                    <a:lnTo>
                      <a:pt x="15" y="58"/>
                    </a:lnTo>
                    <a:lnTo>
                      <a:pt x="15" y="57"/>
                    </a:lnTo>
                    <a:lnTo>
                      <a:pt x="15" y="55"/>
                    </a:lnTo>
                    <a:lnTo>
                      <a:pt x="13" y="54"/>
                    </a:lnTo>
                    <a:lnTo>
                      <a:pt x="14" y="53"/>
                    </a:lnTo>
                    <a:lnTo>
                      <a:pt x="13" y="53"/>
                    </a:lnTo>
                    <a:lnTo>
                      <a:pt x="13" y="55"/>
                    </a:lnTo>
                    <a:lnTo>
                      <a:pt x="12" y="55"/>
                    </a:lnTo>
                    <a:lnTo>
                      <a:pt x="10" y="56"/>
                    </a:lnTo>
                    <a:lnTo>
                      <a:pt x="11" y="55"/>
                    </a:lnTo>
                    <a:lnTo>
                      <a:pt x="10" y="56"/>
                    </a:lnTo>
                    <a:lnTo>
                      <a:pt x="8" y="59"/>
                    </a:lnTo>
                    <a:lnTo>
                      <a:pt x="7" y="59"/>
                    </a:lnTo>
                    <a:lnTo>
                      <a:pt x="6" y="60"/>
                    </a:lnTo>
                    <a:lnTo>
                      <a:pt x="4" y="61"/>
                    </a:lnTo>
                    <a:lnTo>
                      <a:pt x="4" y="59"/>
                    </a:lnTo>
                    <a:lnTo>
                      <a:pt x="4" y="58"/>
                    </a:lnTo>
                    <a:lnTo>
                      <a:pt x="3" y="59"/>
                    </a:lnTo>
                    <a:lnTo>
                      <a:pt x="2" y="59"/>
                    </a:lnTo>
                    <a:lnTo>
                      <a:pt x="2" y="57"/>
                    </a:lnTo>
                    <a:lnTo>
                      <a:pt x="1" y="56"/>
                    </a:lnTo>
                    <a:lnTo>
                      <a:pt x="2" y="55"/>
                    </a:lnTo>
                    <a:lnTo>
                      <a:pt x="2" y="54"/>
                    </a:lnTo>
                    <a:lnTo>
                      <a:pt x="3" y="53"/>
                    </a:lnTo>
                    <a:lnTo>
                      <a:pt x="2" y="53"/>
                    </a:lnTo>
                    <a:lnTo>
                      <a:pt x="2" y="54"/>
                    </a:lnTo>
                    <a:lnTo>
                      <a:pt x="1" y="54"/>
                    </a:lnTo>
                    <a:lnTo>
                      <a:pt x="1" y="53"/>
                    </a:lnTo>
                    <a:lnTo>
                      <a:pt x="1" y="52"/>
                    </a:lnTo>
                    <a:lnTo>
                      <a:pt x="2" y="52"/>
                    </a:lnTo>
                    <a:lnTo>
                      <a:pt x="2" y="51"/>
                    </a:lnTo>
                    <a:lnTo>
                      <a:pt x="3" y="50"/>
                    </a:lnTo>
                    <a:lnTo>
                      <a:pt x="4" y="49"/>
                    </a:lnTo>
                    <a:lnTo>
                      <a:pt x="3" y="49"/>
                    </a:lnTo>
                    <a:lnTo>
                      <a:pt x="2" y="50"/>
                    </a:lnTo>
                    <a:lnTo>
                      <a:pt x="1" y="50"/>
                    </a:lnTo>
                    <a:lnTo>
                      <a:pt x="1" y="49"/>
                    </a:lnTo>
                    <a:lnTo>
                      <a:pt x="1" y="48"/>
                    </a:lnTo>
                    <a:lnTo>
                      <a:pt x="0" y="48"/>
                    </a:lnTo>
                    <a:lnTo>
                      <a:pt x="0" y="47"/>
                    </a:lnTo>
                    <a:lnTo>
                      <a:pt x="2" y="47"/>
                    </a:lnTo>
                    <a:lnTo>
                      <a:pt x="3" y="47"/>
                    </a:lnTo>
                    <a:lnTo>
                      <a:pt x="3" y="46"/>
                    </a:lnTo>
                    <a:lnTo>
                      <a:pt x="4" y="46"/>
                    </a:lnTo>
                    <a:lnTo>
                      <a:pt x="5" y="46"/>
                    </a:lnTo>
                    <a:lnTo>
                      <a:pt x="5" y="45"/>
                    </a:lnTo>
                    <a:lnTo>
                      <a:pt x="4" y="45"/>
                    </a:lnTo>
                    <a:lnTo>
                      <a:pt x="4" y="46"/>
                    </a:lnTo>
                    <a:lnTo>
                      <a:pt x="2" y="46"/>
                    </a:lnTo>
                    <a:lnTo>
                      <a:pt x="1" y="46"/>
                    </a:lnTo>
                    <a:lnTo>
                      <a:pt x="0" y="46"/>
                    </a:lnTo>
                    <a:lnTo>
                      <a:pt x="0" y="44"/>
                    </a:lnTo>
                    <a:lnTo>
                      <a:pt x="0" y="43"/>
                    </a:lnTo>
                    <a:lnTo>
                      <a:pt x="0" y="42"/>
                    </a:lnTo>
                    <a:lnTo>
                      <a:pt x="1" y="41"/>
                    </a:lnTo>
                    <a:lnTo>
                      <a:pt x="2" y="41"/>
                    </a:lnTo>
                    <a:lnTo>
                      <a:pt x="2" y="39"/>
                    </a:lnTo>
                    <a:lnTo>
                      <a:pt x="4" y="39"/>
                    </a:lnTo>
                    <a:lnTo>
                      <a:pt x="4" y="38"/>
                    </a:lnTo>
                    <a:lnTo>
                      <a:pt x="5" y="38"/>
                    </a:lnTo>
                    <a:lnTo>
                      <a:pt x="5" y="37"/>
                    </a:lnTo>
                    <a:lnTo>
                      <a:pt x="6" y="36"/>
                    </a:lnTo>
                    <a:lnTo>
                      <a:pt x="7" y="36"/>
                    </a:lnTo>
                    <a:lnTo>
                      <a:pt x="7" y="35"/>
                    </a:lnTo>
                    <a:lnTo>
                      <a:pt x="8" y="35"/>
                    </a:lnTo>
                    <a:lnTo>
                      <a:pt x="9" y="35"/>
                    </a:lnTo>
                    <a:lnTo>
                      <a:pt x="10" y="34"/>
                    </a:lnTo>
                    <a:lnTo>
                      <a:pt x="11" y="32"/>
                    </a:lnTo>
                    <a:lnTo>
                      <a:pt x="14" y="29"/>
                    </a:lnTo>
                    <a:lnTo>
                      <a:pt x="14" y="28"/>
                    </a:lnTo>
                    <a:lnTo>
                      <a:pt x="16" y="25"/>
                    </a:lnTo>
                    <a:lnTo>
                      <a:pt x="17" y="25"/>
                    </a:lnTo>
                    <a:lnTo>
                      <a:pt x="18" y="24"/>
                    </a:lnTo>
                    <a:lnTo>
                      <a:pt x="17" y="24"/>
                    </a:lnTo>
                    <a:lnTo>
                      <a:pt x="17" y="23"/>
                    </a:lnTo>
                    <a:lnTo>
                      <a:pt x="18" y="21"/>
                    </a:lnTo>
                    <a:lnTo>
                      <a:pt x="18" y="20"/>
                    </a:lnTo>
                    <a:lnTo>
                      <a:pt x="20" y="20"/>
                    </a:lnTo>
                    <a:lnTo>
                      <a:pt x="20" y="19"/>
                    </a:lnTo>
                    <a:lnTo>
                      <a:pt x="20" y="18"/>
                    </a:lnTo>
                    <a:lnTo>
                      <a:pt x="18" y="19"/>
                    </a:lnTo>
                    <a:lnTo>
                      <a:pt x="18" y="17"/>
                    </a:lnTo>
                    <a:lnTo>
                      <a:pt x="19" y="17"/>
                    </a:lnTo>
                    <a:lnTo>
                      <a:pt x="21" y="16"/>
                    </a:lnTo>
                    <a:lnTo>
                      <a:pt x="22" y="15"/>
                    </a:lnTo>
                    <a:lnTo>
                      <a:pt x="23" y="15"/>
                    </a:lnTo>
                    <a:lnTo>
                      <a:pt x="24" y="14"/>
                    </a:lnTo>
                    <a:lnTo>
                      <a:pt x="22" y="14"/>
                    </a:lnTo>
                    <a:lnTo>
                      <a:pt x="23" y="14"/>
                    </a:lnTo>
                    <a:lnTo>
                      <a:pt x="24" y="14"/>
                    </a:lnTo>
                    <a:lnTo>
                      <a:pt x="25" y="13"/>
                    </a:lnTo>
                    <a:lnTo>
                      <a:pt x="23" y="13"/>
                    </a:lnTo>
                    <a:lnTo>
                      <a:pt x="25" y="12"/>
                    </a:lnTo>
                    <a:lnTo>
                      <a:pt x="26" y="12"/>
                    </a:lnTo>
                    <a:lnTo>
                      <a:pt x="26" y="11"/>
                    </a:lnTo>
                    <a:lnTo>
                      <a:pt x="28" y="11"/>
                    </a:lnTo>
                    <a:lnTo>
                      <a:pt x="28" y="10"/>
                    </a:lnTo>
                    <a:lnTo>
                      <a:pt x="27" y="10"/>
                    </a:lnTo>
                    <a:lnTo>
                      <a:pt x="26" y="10"/>
                    </a:lnTo>
                    <a:lnTo>
                      <a:pt x="27" y="9"/>
                    </a:lnTo>
                    <a:lnTo>
                      <a:pt x="28" y="9"/>
                    </a:lnTo>
                    <a:lnTo>
                      <a:pt x="29" y="9"/>
                    </a:lnTo>
                    <a:lnTo>
                      <a:pt x="29" y="8"/>
                    </a:lnTo>
                    <a:lnTo>
                      <a:pt x="30" y="7"/>
                    </a:lnTo>
                    <a:lnTo>
                      <a:pt x="31" y="7"/>
                    </a:lnTo>
                    <a:lnTo>
                      <a:pt x="31" y="8"/>
                    </a:lnTo>
                    <a:lnTo>
                      <a:pt x="32" y="7"/>
                    </a:lnTo>
                    <a:lnTo>
                      <a:pt x="33" y="7"/>
                    </a:lnTo>
                    <a:lnTo>
                      <a:pt x="33" y="6"/>
                    </a:lnTo>
                    <a:lnTo>
                      <a:pt x="32" y="6"/>
                    </a:lnTo>
                    <a:lnTo>
                      <a:pt x="33" y="5"/>
                    </a:lnTo>
                    <a:lnTo>
                      <a:pt x="34" y="6"/>
                    </a:lnTo>
                    <a:lnTo>
                      <a:pt x="34" y="5"/>
                    </a:lnTo>
                    <a:lnTo>
                      <a:pt x="35" y="4"/>
                    </a:lnTo>
                    <a:lnTo>
                      <a:pt x="35" y="5"/>
                    </a:lnTo>
                    <a:lnTo>
                      <a:pt x="35" y="6"/>
                    </a:lnTo>
                    <a:lnTo>
                      <a:pt x="35" y="7"/>
                    </a:lnTo>
                    <a:lnTo>
                      <a:pt x="36" y="7"/>
                    </a:lnTo>
                    <a:lnTo>
                      <a:pt x="36" y="6"/>
                    </a:lnTo>
                    <a:lnTo>
                      <a:pt x="36" y="5"/>
                    </a:lnTo>
                    <a:lnTo>
                      <a:pt x="37" y="5"/>
                    </a:lnTo>
                    <a:lnTo>
                      <a:pt x="38" y="5"/>
                    </a:lnTo>
                    <a:lnTo>
                      <a:pt x="39" y="5"/>
                    </a:lnTo>
                    <a:lnTo>
                      <a:pt x="40" y="4"/>
                    </a:lnTo>
                    <a:lnTo>
                      <a:pt x="38" y="4"/>
                    </a:lnTo>
                    <a:lnTo>
                      <a:pt x="38" y="3"/>
                    </a:lnTo>
                    <a:lnTo>
                      <a:pt x="39" y="3"/>
                    </a:lnTo>
                    <a:lnTo>
                      <a:pt x="40" y="3"/>
                    </a:lnTo>
                    <a:lnTo>
                      <a:pt x="41" y="4"/>
                    </a:lnTo>
                    <a:lnTo>
                      <a:pt x="43" y="4"/>
                    </a:lnTo>
                    <a:lnTo>
                      <a:pt x="43" y="3"/>
                    </a:lnTo>
                    <a:lnTo>
                      <a:pt x="44" y="3"/>
                    </a:lnTo>
                    <a:lnTo>
                      <a:pt x="45" y="2"/>
                    </a:lnTo>
                    <a:lnTo>
                      <a:pt x="46" y="2"/>
                    </a:lnTo>
                    <a:lnTo>
                      <a:pt x="45" y="1"/>
                    </a:lnTo>
                    <a:lnTo>
                      <a:pt x="45" y="0"/>
                    </a:lnTo>
                    <a:lnTo>
                      <a:pt x="46" y="0"/>
                    </a:lnTo>
                    <a:lnTo>
                      <a:pt x="48" y="0"/>
                    </a:lnTo>
                    <a:lnTo>
                      <a:pt x="48" y="1"/>
                    </a:lnTo>
                    <a:lnTo>
                      <a:pt x="47" y="2"/>
                    </a:lnTo>
                    <a:lnTo>
                      <a:pt x="46" y="2"/>
                    </a:lnTo>
                    <a:lnTo>
                      <a:pt x="46" y="4"/>
                    </a:lnTo>
                    <a:lnTo>
                      <a:pt x="48" y="3"/>
                    </a:lnTo>
                    <a:lnTo>
                      <a:pt x="48" y="2"/>
                    </a:lnTo>
                    <a:lnTo>
                      <a:pt x="49" y="1"/>
                    </a:lnTo>
                    <a:lnTo>
                      <a:pt x="50" y="1"/>
                    </a:lnTo>
                    <a:lnTo>
                      <a:pt x="50" y="2"/>
                    </a:lnTo>
                    <a:lnTo>
                      <a:pt x="51" y="1"/>
                    </a:lnTo>
                    <a:lnTo>
                      <a:pt x="51" y="0"/>
                    </a:lnTo>
                    <a:lnTo>
                      <a:pt x="53" y="0"/>
                    </a:lnTo>
                    <a:lnTo>
                      <a:pt x="54" y="1"/>
                    </a:lnTo>
                    <a:lnTo>
                      <a:pt x="53" y="1"/>
                    </a:lnTo>
                    <a:lnTo>
                      <a:pt x="54" y="2"/>
                    </a:lnTo>
                    <a:lnTo>
                      <a:pt x="55" y="1"/>
                    </a:lnTo>
                    <a:lnTo>
                      <a:pt x="56" y="1"/>
                    </a:lnTo>
                    <a:lnTo>
                      <a:pt x="59" y="3"/>
                    </a:lnTo>
                    <a:lnTo>
                      <a:pt x="57" y="4"/>
                    </a:lnTo>
                    <a:lnTo>
                      <a:pt x="55" y="3"/>
                    </a:lnTo>
                    <a:lnTo>
                      <a:pt x="55" y="4"/>
                    </a:lnTo>
                    <a:lnTo>
                      <a:pt x="57" y="5"/>
                    </a:lnTo>
                    <a:lnTo>
                      <a:pt x="59" y="5"/>
                    </a:lnTo>
                    <a:lnTo>
                      <a:pt x="60" y="5"/>
                    </a:lnTo>
                    <a:lnTo>
                      <a:pt x="56" y="6"/>
                    </a:lnTo>
                    <a:lnTo>
                      <a:pt x="56" y="7"/>
                    </a:lnTo>
                    <a:lnTo>
                      <a:pt x="55"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57" name="Freeform 1010"/>
              <p:cNvSpPr>
                <a:spLocks/>
              </p:cNvSpPr>
              <p:nvPr/>
            </p:nvSpPr>
            <p:spPr bwMode="auto">
              <a:xfrm>
                <a:off x="4545380" y="1095611"/>
                <a:ext cx="662856" cy="673861"/>
              </a:xfrm>
              <a:custGeom>
                <a:avLst/>
                <a:gdLst>
                  <a:gd name="T0" fmla="*/ 11016 w 60"/>
                  <a:gd name="T1" fmla="*/ 864 h 61"/>
                  <a:gd name="T2" fmla="*/ 9936 w 60"/>
                  <a:gd name="T3" fmla="*/ 1944 h 61"/>
                  <a:gd name="T4" fmla="*/ 8856 w 60"/>
                  <a:gd name="T5" fmla="*/ 1944 h 61"/>
                  <a:gd name="T6" fmla="*/ 7560 w 60"/>
                  <a:gd name="T7" fmla="*/ 1728 h 61"/>
                  <a:gd name="T8" fmla="*/ 6696 w 60"/>
                  <a:gd name="T9" fmla="*/ 2160 h 61"/>
                  <a:gd name="T10" fmla="*/ 5616 w 60"/>
                  <a:gd name="T11" fmla="*/ 3024 h 61"/>
                  <a:gd name="T12" fmla="*/ 4752 w 60"/>
                  <a:gd name="T13" fmla="*/ 4104 h 61"/>
                  <a:gd name="T14" fmla="*/ 4320 w 60"/>
                  <a:gd name="T15" fmla="*/ 6048 h 61"/>
                  <a:gd name="T16" fmla="*/ 3672 w 60"/>
                  <a:gd name="T17" fmla="*/ 7128 h 61"/>
                  <a:gd name="T18" fmla="*/ 3888 w 60"/>
                  <a:gd name="T19" fmla="*/ 9936 h 61"/>
                  <a:gd name="T20" fmla="*/ 3672 w 60"/>
                  <a:gd name="T21" fmla="*/ 10800 h 61"/>
                  <a:gd name="T22" fmla="*/ 3240 w 60"/>
                  <a:gd name="T23" fmla="*/ 12528 h 61"/>
                  <a:gd name="T24" fmla="*/ 3024 w 60"/>
                  <a:gd name="T25" fmla="*/ 11448 h 61"/>
                  <a:gd name="T26" fmla="*/ 2592 w 60"/>
                  <a:gd name="T27" fmla="*/ 11880 h 61"/>
                  <a:gd name="T28" fmla="*/ 2160 w 60"/>
                  <a:gd name="T29" fmla="*/ 12096 h 61"/>
                  <a:gd name="T30" fmla="*/ 864 w 60"/>
                  <a:gd name="T31" fmla="*/ 13176 h 61"/>
                  <a:gd name="T32" fmla="*/ 648 w 60"/>
                  <a:gd name="T33" fmla="*/ 12744 h 61"/>
                  <a:gd name="T34" fmla="*/ 216 w 60"/>
                  <a:gd name="T35" fmla="*/ 12096 h 61"/>
                  <a:gd name="T36" fmla="*/ 648 w 60"/>
                  <a:gd name="T37" fmla="*/ 11448 h 61"/>
                  <a:gd name="T38" fmla="*/ 216 w 60"/>
                  <a:gd name="T39" fmla="*/ 11448 h 61"/>
                  <a:gd name="T40" fmla="*/ 648 w 60"/>
                  <a:gd name="T41" fmla="*/ 10800 h 61"/>
                  <a:gd name="T42" fmla="*/ 216 w 60"/>
                  <a:gd name="T43" fmla="*/ 10800 h 61"/>
                  <a:gd name="T44" fmla="*/ 0 w 60"/>
                  <a:gd name="T45" fmla="*/ 10368 h 61"/>
                  <a:gd name="T46" fmla="*/ 648 w 60"/>
                  <a:gd name="T47" fmla="*/ 9936 h 61"/>
                  <a:gd name="T48" fmla="*/ 864 w 60"/>
                  <a:gd name="T49" fmla="*/ 9720 h 61"/>
                  <a:gd name="T50" fmla="*/ 0 w 60"/>
                  <a:gd name="T51" fmla="*/ 9936 h 61"/>
                  <a:gd name="T52" fmla="*/ 0 w 60"/>
                  <a:gd name="T53" fmla="*/ 9072 h 61"/>
                  <a:gd name="T54" fmla="*/ 864 w 60"/>
                  <a:gd name="T55" fmla="*/ 8424 h 61"/>
                  <a:gd name="T56" fmla="*/ 1080 w 60"/>
                  <a:gd name="T57" fmla="*/ 8208 h 61"/>
                  <a:gd name="T58" fmla="*/ 1512 w 60"/>
                  <a:gd name="T59" fmla="*/ 7560 h 61"/>
                  <a:gd name="T60" fmla="*/ 2160 w 60"/>
                  <a:gd name="T61" fmla="*/ 7344 h 61"/>
                  <a:gd name="T62" fmla="*/ 3456 w 60"/>
                  <a:gd name="T63" fmla="*/ 5400 h 61"/>
                  <a:gd name="T64" fmla="*/ 3672 w 60"/>
                  <a:gd name="T65" fmla="*/ 5184 h 61"/>
                  <a:gd name="T66" fmla="*/ 4320 w 60"/>
                  <a:gd name="T67" fmla="*/ 4320 h 61"/>
                  <a:gd name="T68" fmla="*/ 3888 w 60"/>
                  <a:gd name="T69" fmla="*/ 3672 h 61"/>
                  <a:gd name="T70" fmla="*/ 4968 w 60"/>
                  <a:gd name="T71" fmla="*/ 3240 h 61"/>
                  <a:gd name="T72" fmla="*/ 4968 w 60"/>
                  <a:gd name="T73" fmla="*/ 3024 h 61"/>
                  <a:gd name="T74" fmla="*/ 5400 w 60"/>
                  <a:gd name="T75" fmla="*/ 2592 h 61"/>
                  <a:gd name="T76" fmla="*/ 6048 w 60"/>
                  <a:gd name="T77" fmla="*/ 2376 h 61"/>
                  <a:gd name="T78" fmla="*/ 5832 w 60"/>
                  <a:gd name="T79" fmla="*/ 1944 h 61"/>
                  <a:gd name="T80" fmla="*/ 6480 w 60"/>
                  <a:gd name="T81" fmla="*/ 1512 h 61"/>
                  <a:gd name="T82" fmla="*/ 6912 w 60"/>
                  <a:gd name="T83" fmla="*/ 1512 h 61"/>
                  <a:gd name="T84" fmla="*/ 6912 w 60"/>
                  <a:gd name="T85" fmla="*/ 1296 h 61"/>
                  <a:gd name="T86" fmla="*/ 7344 w 60"/>
                  <a:gd name="T87" fmla="*/ 1080 h 61"/>
                  <a:gd name="T88" fmla="*/ 7560 w 60"/>
                  <a:gd name="T89" fmla="*/ 1296 h 61"/>
                  <a:gd name="T90" fmla="*/ 7776 w 60"/>
                  <a:gd name="T91" fmla="*/ 1080 h 61"/>
                  <a:gd name="T92" fmla="*/ 8424 w 60"/>
                  <a:gd name="T93" fmla="*/ 1080 h 61"/>
                  <a:gd name="T94" fmla="*/ 8424 w 60"/>
                  <a:gd name="T95" fmla="*/ 648 h 61"/>
                  <a:gd name="T96" fmla="*/ 9288 w 60"/>
                  <a:gd name="T97" fmla="*/ 864 h 61"/>
                  <a:gd name="T98" fmla="*/ 9720 w 60"/>
                  <a:gd name="T99" fmla="*/ 432 h 61"/>
                  <a:gd name="T100" fmla="*/ 9936 w 60"/>
                  <a:gd name="T101" fmla="*/ 0 h 61"/>
                  <a:gd name="T102" fmla="*/ 9936 w 60"/>
                  <a:gd name="T103" fmla="*/ 432 h 61"/>
                  <a:gd name="T104" fmla="*/ 10584 w 60"/>
                  <a:gd name="T105" fmla="*/ 216 h 61"/>
                  <a:gd name="T106" fmla="*/ 11016 w 60"/>
                  <a:gd name="T107" fmla="*/ 216 h 61"/>
                  <a:gd name="T108" fmla="*/ 11448 w 60"/>
                  <a:gd name="T109" fmla="*/ 216 h 61"/>
                  <a:gd name="T110" fmla="*/ 12744 w 60"/>
                  <a:gd name="T111" fmla="*/ 648 h 61"/>
                  <a:gd name="T112" fmla="*/ 12312 w 60"/>
                  <a:gd name="T113" fmla="*/ 1080 h 61"/>
                  <a:gd name="T114" fmla="*/ 12960 w 60"/>
                  <a:gd name="T115" fmla="*/ 1080 h 6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
                  <a:gd name="T175" fmla="*/ 0 h 61"/>
                  <a:gd name="T176" fmla="*/ 60 w 60"/>
                  <a:gd name="T177" fmla="*/ 61 h 6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 h="61">
                    <a:moveTo>
                      <a:pt x="55" y="7"/>
                    </a:moveTo>
                    <a:lnTo>
                      <a:pt x="55" y="5"/>
                    </a:lnTo>
                    <a:lnTo>
                      <a:pt x="53" y="4"/>
                    </a:lnTo>
                    <a:lnTo>
                      <a:pt x="51" y="4"/>
                    </a:lnTo>
                    <a:lnTo>
                      <a:pt x="49" y="5"/>
                    </a:lnTo>
                    <a:lnTo>
                      <a:pt x="49" y="8"/>
                    </a:lnTo>
                    <a:lnTo>
                      <a:pt x="47" y="9"/>
                    </a:lnTo>
                    <a:lnTo>
                      <a:pt x="46" y="9"/>
                    </a:lnTo>
                    <a:lnTo>
                      <a:pt x="45" y="9"/>
                    </a:lnTo>
                    <a:lnTo>
                      <a:pt x="44" y="9"/>
                    </a:lnTo>
                    <a:lnTo>
                      <a:pt x="42" y="9"/>
                    </a:lnTo>
                    <a:lnTo>
                      <a:pt x="41" y="9"/>
                    </a:lnTo>
                    <a:lnTo>
                      <a:pt x="39" y="7"/>
                    </a:lnTo>
                    <a:lnTo>
                      <a:pt x="37" y="7"/>
                    </a:lnTo>
                    <a:lnTo>
                      <a:pt x="36" y="8"/>
                    </a:lnTo>
                    <a:lnTo>
                      <a:pt x="35" y="8"/>
                    </a:lnTo>
                    <a:lnTo>
                      <a:pt x="34" y="10"/>
                    </a:lnTo>
                    <a:lnTo>
                      <a:pt x="33" y="10"/>
                    </a:lnTo>
                    <a:lnTo>
                      <a:pt x="32" y="10"/>
                    </a:lnTo>
                    <a:lnTo>
                      <a:pt x="31" y="10"/>
                    </a:lnTo>
                    <a:lnTo>
                      <a:pt x="30" y="11"/>
                    </a:lnTo>
                    <a:lnTo>
                      <a:pt x="28" y="12"/>
                    </a:lnTo>
                    <a:lnTo>
                      <a:pt x="27" y="13"/>
                    </a:lnTo>
                    <a:lnTo>
                      <a:pt x="26" y="14"/>
                    </a:lnTo>
                    <a:lnTo>
                      <a:pt x="26" y="15"/>
                    </a:lnTo>
                    <a:lnTo>
                      <a:pt x="26" y="16"/>
                    </a:lnTo>
                    <a:lnTo>
                      <a:pt x="24" y="18"/>
                    </a:lnTo>
                    <a:lnTo>
                      <a:pt x="22" y="19"/>
                    </a:lnTo>
                    <a:lnTo>
                      <a:pt x="21" y="20"/>
                    </a:lnTo>
                    <a:lnTo>
                      <a:pt x="22" y="21"/>
                    </a:lnTo>
                    <a:lnTo>
                      <a:pt x="22" y="26"/>
                    </a:lnTo>
                    <a:lnTo>
                      <a:pt x="20" y="28"/>
                    </a:lnTo>
                    <a:lnTo>
                      <a:pt x="21" y="30"/>
                    </a:lnTo>
                    <a:lnTo>
                      <a:pt x="20" y="32"/>
                    </a:lnTo>
                    <a:lnTo>
                      <a:pt x="18" y="31"/>
                    </a:lnTo>
                    <a:lnTo>
                      <a:pt x="17" y="33"/>
                    </a:lnTo>
                    <a:lnTo>
                      <a:pt x="17" y="36"/>
                    </a:lnTo>
                    <a:lnTo>
                      <a:pt x="17" y="42"/>
                    </a:lnTo>
                    <a:lnTo>
                      <a:pt x="18" y="44"/>
                    </a:lnTo>
                    <a:lnTo>
                      <a:pt x="18" y="46"/>
                    </a:lnTo>
                    <a:lnTo>
                      <a:pt x="17" y="46"/>
                    </a:lnTo>
                    <a:lnTo>
                      <a:pt x="17" y="47"/>
                    </a:lnTo>
                    <a:lnTo>
                      <a:pt x="18" y="48"/>
                    </a:lnTo>
                    <a:lnTo>
                      <a:pt x="17" y="50"/>
                    </a:lnTo>
                    <a:lnTo>
                      <a:pt x="16" y="51"/>
                    </a:lnTo>
                    <a:lnTo>
                      <a:pt x="16" y="55"/>
                    </a:lnTo>
                    <a:lnTo>
                      <a:pt x="16" y="56"/>
                    </a:lnTo>
                    <a:lnTo>
                      <a:pt x="15" y="58"/>
                    </a:lnTo>
                    <a:lnTo>
                      <a:pt x="15" y="57"/>
                    </a:lnTo>
                    <a:lnTo>
                      <a:pt x="15" y="55"/>
                    </a:lnTo>
                    <a:lnTo>
                      <a:pt x="13" y="54"/>
                    </a:lnTo>
                    <a:lnTo>
                      <a:pt x="14" y="53"/>
                    </a:lnTo>
                    <a:lnTo>
                      <a:pt x="13" y="53"/>
                    </a:lnTo>
                    <a:lnTo>
                      <a:pt x="13" y="55"/>
                    </a:lnTo>
                    <a:lnTo>
                      <a:pt x="12" y="55"/>
                    </a:lnTo>
                    <a:lnTo>
                      <a:pt x="10" y="56"/>
                    </a:lnTo>
                    <a:lnTo>
                      <a:pt x="11" y="55"/>
                    </a:lnTo>
                    <a:lnTo>
                      <a:pt x="10" y="56"/>
                    </a:lnTo>
                    <a:lnTo>
                      <a:pt x="8" y="59"/>
                    </a:lnTo>
                    <a:lnTo>
                      <a:pt x="7" y="59"/>
                    </a:lnTo>
                    <a:lnTo>
                      <a:pt x="6" y="60"/>
                    </a:lnTo>
                    <a:lnTo>
                      <a:pt x="4" y="61"/>
                    </a:lnTo>
                    <a:lnTo>
                      <a:pt x="4" y="59"/>
                    </a:lnTo>
                    <a:lnTo>
                      <a:pt x="4" y="58"/>
                    </a:lnTo>
                    <a:lnTo>
                      <a:pt x="3" y="59"/>
                    </a:lnTo>
                    <a:lnTo>
                      <a:pt x="2" y="59"/>
                    </a:lnTo>
                    <a:lnTo>
                      <a:pt x="2" y="57"/>
                    </a:lnTo>
                    <a:lnTo>
                      <a:pt x="1" y="56"/>
                    </a:lnTo>
                    <a:lnTo>
                      <a:pt x="2" y="55"/>
                    </a:lnTo>
                    <a:lnTo>
                      <a:pt x="2" y="54"/>
                    </a:lnTo>
                    <a:lnTo>
                      <a:pt x="3" y="53"/>
                    </a:lnTo>
                    <a:lnTo>
                      <a:pt x="2" y="53"/>
                    </a:lnTo>
                    <a:lnTo>
                      <a:pt x="2" y="54"/>
                    </a:lnTo>
                    <a:lnTo>
                      <a:pt x="1" y="54"/>
                    </a:lnTo>
                    <a:lnTo>
                      <a:pt x="1" y="53"/>
                    </a:lnTo>
                    <a:lnTo>
                      <a:pt x="1" y="52"/>
                    </a:lnTo>
                    <a:lnTo>
                      <a:pt x="2" y="52"/>
                    </a:lnTo>
                    <a:lnTo>
                      <a:pt x="2" y="51"/>
                    </a:lnTo>
                    <a:lnTo>
                      <a:pt x="3" y="50"/>
                    </a:lnTo>
                    <a:lnTo>
                      <a:pt x="4" y="49"/>
                    </a:lnTo>
                    <a:lnTo>
                      <a:pt x="3" y="49"/>
                    </a:lnTo>
                    <a:lnTo>
                      <a:pt x="2" y="50"/>
                    </a:lnTo>
                    <a:lnTo>
                      <a:pt x="1" y="50"/>
                    </a:lnTo>
                    <a:lnTo>
                      <a:pt x="1" y="49"/>
                    </a:lnTo>
                    <a:lnTo>
                      <a:pt x="1" y="48"/>
                    </a:lnTo>
                    <a:lnTo>
                      <a:pt x="0" y="48"/>
                    </a:lnTo>
                    <a:lnTo>
                      <a:pt x="0" y="47"/>
                    </a:lnTo>
                    <a:lnTo>
                      <a:pt x="2" y="47"/>
                    </a:lnTo>
                    <a:lnTo>
                      <a:pt x="3" y="47"/>
                    </a:lnTo>
                    <a:lnTo>
                      <a:pt x="3" y="46"/>
                    </a:lnTo>
                    <a:lnTo>
                      <a:pt x="4" y="46"/>
                    </a:lnTo>
                    <a:lnTo>
                      <a:pt x="5" y="46"/>
                    </a:lnTo>
                    <a:lnTo>
                      <a:pt x="5" y="45"/>
                    </a:lnTo>
                    <a:lnTo>
                      <a:pt x="4" y="45"/>
                    </a:lnTo>
                    <a:lnTo>
                      <a:pt x="4" y="46"/>
                    </a:lnTo>
                    <a:lnTo>
                      <a:pt x="2" y="46"/>
                    </a:lnTo>
                    <a:lnTo>
                      <a:pt x="1" y="46"/>
                    </a:lnTo>
                    <a:lnTo>
                      <a:pt x="0" y="46"/>
                    </a:lnTo>
                    <a:lnTo>
                      <a:pt x="0" y="44"/>
                    </a:lnTo>
                    <a:lnTo>
                      <a:pt x="0" y="43"/>
                    </a:lnTo>
                    <a:lnTo>
                      <a:pt x="0" y="42"/>
                    </a:lnTo>
                    <a:lnTo>
                      <a:pt x="1" y="41"/>
                    </a:lnTo>
                    <a:lnTo>
                      <a:pt x="2" y="41"/>
                    </a:lnTo>
                    <a:lnTo>
                      <a:pt x="2" y="39"/>
                    </a:lnTo>
                    <a:lnTo>
                      <a:pt x="4" y="39"/>
                    </a:lnTo>
                    <a:lnTo>
                      <a:pt x="4" y="38"/>
                    </a:lnTo>
                    <a:lnTo>
                      <a:pt x="5" y="38"/>
                    </a:lnTo>
                    <a:lnTo>
                      <a:pt x="5" y="37"/>
                    </a:lnTo>
                    <a:lnTo>
                      <a:pt x="6" y="36"/>
                    </a:lnTo>
                    <a:lnTo>
                      <a:pt x="7" y="36"/>
                    </a:lnTo>
                    <a:lnTo>
                      <a:pt x="7" y="35"/>
                    </a:lnTo>
                    <a:lnTo>
                      <a:pt x="8" y="35"/>
                    </a:lnTo>
                    <a:lnTo>
                      <a:pt x="9" y="35"/>
                    </a:lnTo>
                    <a:lnTo>
                      <a:pt x="10" y="34"/>
                    </a:lnTo>
                    <a:lnTo>
                      <a:pt x="11" y="32"/>
                    </a:lnTo>
                    <a:lnTo>
                      <a:pt x="14" y="29"/>
                    </a:lnTo>
                    <a:lnTo>
                      <a:pt x="14" y="28"/>
                    </a:lnTo>
                    <a:lnTo>
                      <a:pt x="16" y="25"/>
                    </a:lnTo>
                    <a:lnTo>
                      <a:pt x="17" y="25"/>
                    </a:lnTo>
                    <a:lnTo>
                      <a:pt x="18" y="24"/>
                    </a:lnTo>
                    <a:lnTo>
                      <a:pt x="17" y="24"/>
                    </a:lnTo>
                    <a:lnTo>
                      <a:pt x="17" y="23"/>
                    </a:lnTo>
                    <a:lnTo>
                      <a:pt x="18" y="21"/>
                    </a:lnTo>
                    <a:lnTo>
                      <a:pt x="18" y="20"/>
                    </a:lnTo>
                    <a:lnTo>
                      <a:pt x="20" y="20"/>
                    </a:lnTo>
                    <a:lnTo>
                      <a:pt x="20" y="19"/>
                    </a:lnTo>
                    <a:lnTo>
                      <a:pt x="20" y="18"/>
                    </a:lnTo>
                    <a:lnTo>
                      <a:pt x="18" y="19"/>
                    </a:lnTo>
                    <a:lnTo>
                      <a:pt x="18" y="17"/>
                    </a:lnTo>
                    <a:lnTo>
                      <a:pt x="19" y="17"/>
                    </a:lnTo>
                    <a:lnTo>
                      <a:pt x="21" y="16"/>
                    </a:lnTo>
                    <a:lnTo>
                      <a:pt x="22" y="15"/>
                    </a:lnTo>
                    <a:lnTo>
                      <a:pt x="23" y="15"/>
                    </a:lnTo>
                    <a:lnTo>
                      <a:pt x="24" y="14"/>
                    </a:lnTo>
                    <a:lnTo>
                      <a:pt x="22" y="14"/>
                    </a:lnTo>
                    <a:lnTo>
                      <a:pt x="23" y="14"/>
                    </a:lnTo>
                    <a:lnTo>
                      <a:pt x="24" y="14"/>
                    </a:lnTo>
                    <a:lnTo>
                      <a:pt x="25" y="13"/>
                    </a:lnTo>
                    <a:lnTo>
                      <a:pt x="23" y="13"/>
                    </a:lnTo>
                    <a:lnTo>
                      <a:pt x="25" y="12"/>
                    </a:lnTo>
                    <a:lnTo>
                      <a:pt x="26" y="12"/>
                    </a:lnTo>
                    <a:lnTo>
                      <a:pt x="26" y="11"/>
                    </a:lnTo>
                    <a:lnTo>
                      <a:pt x="28" y="11"/>
                    </a:lnTo>
                    <a:lnTo>
                      <a:pt x="28" y="10"/>
                    </a:lnTo>
                    <a:lnTo>
                      <a:pt x="27" y="10"/>
                    </a:lnTo>
                    <a:lnTo>
                      <a:pt x="26" y="10"/>
                    </a:lnTo>
                    <a:lnTo>
                      <a:pt x="27" y="9"/>
                    </a:lnTo>
                    <a:lnTo>
                      <a:pt x="28" y="9"/>
                    </a:lnTo>
                    <a:lnTo>
                      <a:pt x="29" y="9"/>
                    </a:lnTo>
                    <a:lnTo>
                      <a:pt x="29" y="8"/>
                    </a:lnTo>
                    <a:lnTo>
                      <a:pt x="30" y="7"/>
                    </a:lnTo>
                    <a:lnTo>
                      <a:pt x="31" y="7"/>
                    </a:lnTo>
                    <a:lnTo>
                      <a:pt x="31" y="8"/>
                    </a:lnTo>
                    <a:lnTo>
                      <a:pt x="32" y="7"/>
                    </a:lnTo>
                    <a:lnTo>
                      <a:pt x="33" y="7"/>
                    </a:lnTo>
                    <a:lnTo>
                      <a:pt x="33" y="6"/>
                    </a:lnTo>
                    <a:lnTo>
                      <a:pt x="32" y="6"/>
                    </a:lnTo>
                    <a:lnTo>
                      <a:pt x="33" y="5"/>
                    </a:lnTo>
                    <a:lnTo>
                      <a:pt x="34" y="6"/>
                    </a:lnTo>
                    <a:lnTo>
                      <a:pt x="34" y="5"/>
                    </a:lnTo>
                    <a:lnTo>
                      <a:pt x="35" y="4"/>
                    </a:lnTo>
                    <a:lnTo>
                      <a:pt x="35" y="5"/>
                    </a:lnTo>
                    <a:lnTo>
                      <a:pt x="35" y="6"/>
                    </a:lnTo>
                    <a:lnTo>
                      <a:pt x="35" y="7"/>
                    </a:lnTo>
                    <a:lnTo>
                      <a:pt x="36" y="7"/>
                    </a:lnTo>
                    <a:lnTo>
                      <a:pt x="36" y="6"/>
                    </a:lnTo>
                    <a:lnTo>
                      <a:pt x="36" y="5"/>
                    </a:lnTo>
                    <a:lnTo>
                      <a:pt x="37" y="5"/>
                    </a:lnTo>
                    <a:lnTo>
                      <a:pt x="38" y="5"/>
                    </a:lnTo>
                    <a:lnTo>
                      <a:pt x="39" y="5"/>
                    </a:lnTo>
                    <a:lnTo>
                      <a:pt x="40" y="4"/>
                    </a:lnTo>
                    <a:lnTo>
                      <a:pt x="38" y="4"/>
                    </a:lnTo>
                    <a:lnTo>
                      <a:pt x="38" y="3"/>
                    </a:lnTo>
                    <a:lnTo>
                      <a:pt x="39" y="3"/>
                    </a:lnTo>
                    <a:lnTo>
                      <a:pt x="40" y="3"/>
                    </a:lnTo>
                    <a:lnTo>
                      <a:pt x="41" y="4"/>
                    </a:lnTo>
                    <a:lnTo>
                      <a:pt x="43" y="4"/>
                    </a:lnTo>
                    <a:lnTo>
                      <a:pt x="43" y="3"/>
                    </a:lnTo>
                    <a:lnTo>
                      <a:pt x="44" y="3"/>
                    </a:lnTo>
                    <a:lnTo>
                      <a:pt x="45" y="2"/>
                    </a:lnTo>
                    <a:lnTo>
                      <a:pt x="46" y="2"/>
                    </a:lnTo>
                    <a:lnTo>
                      <a:pt x="45" y="1"/>
                    </a:lnTo>
                    <a:lnTo>
                      <a:pt x="45" y="0"/>
                    </a:lnTo>
                    <a:lnTo>
                      <a:pt x="46" y="0"/>
                    </a:lnTo>
                    <a:lnTo>
                      <a:pt x="48" y="0"/>
                    </a:lnTo>
                    <a:lnTo>
                      <a:pt x="48" y="1"/>
                    </a:lnTo>
                    <a:lnTo>
                      <a:pt x="47" y="2"/>
                    </a:lnTo>
                    <a:lnTo>
                      <a:pt x="46" y="2"/>
                    </a:lnTo>
                    <a:lnTo>
                      <a:pt x="46" y="4"/>
                    </a:lnTo>
                    <a:lnTo>
                      <a:pt x="48" y="3"/>
                    </a:lnTo>
                    <a:lnTo>
                      <a:pt x="48" y="2"/>
                    </a:lnTo>
                    <a:lnTo>
                      <a:pt x="49" y="1"/>
                    </a:lnTo>
                    <a:lnTo>
                      <a:pt x="50" y="1"/>
                    </a:lnTo>
                    <a:lnTo>
                      <a:pt x="50" y="2"/>
                    </a:lnTo>
                    <a:lnTo>
                      <a:pt x="51" y="1"/>
                    </a:lnTo>
                    <a:lnTo>
                      <a:pt x="51" y="0"/>
                    </a:lnTo>
                    <a:lnTo>
                      <a:pt x="53" y="0"/>
                    </a:lnTo>
                    <a:lnTo>
                      <a:pt x="54" y="1"/>
                    </a:lnTo>
                    <a:lnTo>
                      <a:pt x="53" y="1"/>
                    </a:lnTo>
                    <a:lnTo>
                      <a:pt x="54" y="2"/>
                    </a:lnTo>
                    <a:lnTo>
                      <a:pt x="55" y="1"/>
                    </a:lnTo>
                    <a:lnTo>
                      <a:pt x="56" y="1"/>
                    </a:lnTo>
                    <a:lnTo>
                      <a:pt x="59" y="3"/>
                    </a:lnTo>
                    <a:lnTo>
                      <a:pt x="57" y="4"/>
                    </a:lnTo>
                    <a:lnTo>
                      <a:pt x="55" y="3"/>
                    </a:lnTo>
                    <a:lnTo>
                      <a:pt x="55" y="4"/>
                    </a:lnTo>
                    <a:lnTo>
                      <a:pt x="57" y="5"/>
                    </a:lnTo>
                    <a:lnTo>
                      <a:pt x="59" y="5"/>
                    </a:lnTo>
                    <a:lnTo>
                      <a:pt x="60" y="5"/>
                    </a:lnTo>
                    <a:lnTo>
                      <a:pt x="56" y="6"/>
                    </a:lnTo>
                    <a:lnTo>
                      <a:pt x="56" y="7"/>
                    </a:lnTo>
                    <a:lnTo>
                      <a:pt x="55"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58" name="Freeform 1011"/>
              <p:cNvSpPr>
                <a:spLocks/>
              </p:cNvSpPr>
              <p:nvPr/>
            </p:nvSpPr>
            <p:spPr bwMode="auto">
              <a:xfrm>
                <a:off x="4180809" y="2332864"/>
                <a:ext cx="320381" cy="265126"/>
              </a:xfrm>
              <a:custGeom>
                <a:avLst/>
                <a:gdLst>
                  <a:gd name="T0" fmla="*/ 6048 w 29"/>
                  <a:gd name="T1" fmla="*/ 864 h 24"/>
                  <a:gd name="T2" fmla="*/ 6264 w 29"/>
                  <a:gd name="T3" fmla="*/ 1296 h 24"/>
                  <a:gd name="T4" fmla="*/ 6048 w 29"/>
                  <a:gd name="T5" fmla="*/ 1512 h 24"/>
                  <a:gd name="T6" fmla="*/ 5616 w 29"/>
                  <a:gd name="T7" fmla="*/ 1728 h 24"/>
                  <a:gd name="T8" fmla="*/ 5400 w 29"/>
                  <a:gd name="T9" fmla="*/ 1728 h 24"/>
                  <a:gd name="T10" fmla="*/ 4968 w 29"/>
                  <a:gd name="T11" fmla="*/ 2160 h 24"/>
                  <a:gd name="T12" fmla="*/ 4968 w 29"/>
                  <a:gd name="T13" fmla="*/ 2160 h 24"/>
                  <a:gd name="T14" fmla="*/ 4752 w 29"/>
                  <a:gd name="T15" fmla="*/ 2592 h 24"/>
                  <a:gd name="T16" fmla="*/ 4752 w 29"/>
                  <a:gd name="T17" fmla="*/ 3024 h 24"/>
                  <a:gd name="T18" fmla="*/ 4752 w 29"/>
                  <a:gd name="T19" fmla="*/ 3456 h 24"/>
                  <a:gd name="T20" fmla="*/ 4536 w 29"/>
                  <a:gd name="T21" fmla="*/ 3888 h 24"/>
                  <a:gd name="T22" fmla="*/ 4320 w 29"/>
                  <a:gd name="T23" fmla="*/ 4104 h 24"/>
                  <a:gd name="T24" fmla="*/ 4104 w 29"/>
                  <a:gd name="T25" fmla="*/ 4320 h 24"/>
                  <a:gd name="T26" fmla="*/ 3888 w 29"/>
                  <a:gd name="T27" fmla="*/ 4536 h 24"/>
                  <a:gd name="T28" fmla="*/ 3672 w 29"/>
                  <a:gd name="T29" fmla="*/ 4536 h 24"/>
                  <a:gd name="T30" fmla="*/ 3672 w 29"/>
                  <a:gd name="T31" fmla="*/ 4752 h 24"/>
                  <a:gd name="T32" fmla="*/ 3456 w 29"/>
                  <a:gd name="T33" fmla="*/ 4968 h 24"/>
                  <a:gd name="T34" fmla="*/ 3024 w 29"/>
                  <a:gd name="T35" fmla="*/ 4752 h 24"/>
                  <a:gd name="T36" fmla="*/ 2808 w 29"/>
                  <a:gd name="T37" fmla="*/ 4752 h 24"/>
                  <a:gd name="T38" fmla="*/ 2376 w 29"/>
                  <a:gd name="T39" fmla="*/ 4968 h 24"/>
                  <a:gd name="T40" fmla="*/ 1944 w 29"/>
                  <a:gd name="T41" fmla="*/ 5184 h 24"/>
                  <a:gd name="T42" fmla="*/ 1728 w 29"/>
                  <a:gd name="T43" fmla="*/ 5184 h 24"/>
                  <a:gd name="T44" fmla="*/ 1728 w 29"/>
                  <a:gd name="T45" fmla="*/ 4968 h 24"/>
                  <a:gd name="T46" fmla="*/ 1512 w 29"/>
                  <a:gd name="T47" fmla="*/ 4968 h 24"/>
                  <a:gd name="T48" fmla="*/ 1296 w 29"/>
                  <a:gd name="T49" fmla="*/ 4536 h 24"/>
                  <a:gd name="T50" fmla="*/ 1080 w 29"/>
                  <a:gd name="T51" fmla="*/ 4536 h 24"/>
                  <a:gd name="T52" fmla="*/ 1080 w 29"/>
                  <a:gd name="T53" fmla="*/ 4536 h 24"/>
                  <a:gd name="T54" fmla="*/ 1080 w 29"/>
                  <a:gd name="T55" fmla="*/ 4320 h 24"/>
                  <a:gd name="T56" fmla="*/ 1296 w 29"/>
                  <a:gd name="T57" fmla="*/ 3888 h 24"/>
                  <a:gd name="T58" fmla="*/ 1296 w 29"/>
                  <a:gd name="T59" fmla="*/ 3456 h 24"/>
                  <a:gd name="T60" fmla="*/ 1080 w 29"/>
                  <a:gd name="T61" fmla="*/ 3024 h 24"/>
                  <a:gd name="T62" fmla="*/ 1296 w 29"/>
                  <a:gd name="T63" fmla="*/ 2808 h 24"/>
                  <a:gd name="T64" fmla="*/ 1296 w 29"/>
                  <a:gd name="T65" fmla="*/ 2160 h 24"/>
                  <a:gd name="T66" fmla="*/ 1512 w 29"/>
                  <a:gd name="T67" fmla="*/ 1944 h 24"/>
                  <a:gd name="T68" fmla="*/ 1512 w 29"/>
                  <a:gd name="T69" fmla="*/ 1512 h 24"/>
                  <a:gd name="T70" fmla="*/ 1296 w 29"/>
                  <a:gd name="T71" fmla="*/ 1296 h 24"/>
                  <a:gd name="T72" fmla="*/ 1080 w 29"/>
                  <a:gd name="T73" fmla="*/ 1512 h 24"/>
                  <a:gd name="T74" fmla="*/ 648 w 29"/>
                  <a:gd name="T75" fmla="*/ 1512 h 24"/>
                  <a:gd name="T76" fmla="*/ 432 w 29"/>
                  <a:gd name="T77" fmla="*/ 1296 h 24"/>
                  <a:gd name="T78" fmla="*/ 432 w 29"/>
                  <a:gd name="T79" fmla="*/ 1080 h 24"/>
                  <a:gd name="T80" fmla="*/ 0 w 29"/>
                  <a:gd name="T81" fmla="*/ 648 h 24"/>
                  <a:gd name="T82" fmla="*/ 216 w 29"/>
                  <a:gd name="T83" fmla="*/ 432 h 24"/>
                  <a:gd name="T84" fmla="*/ 648 w 29"/>
                  <a:gd name="T85" fmla="*/ 432 h 24"/>
                  <a:gd name="T86" fmla="*/ 648 w 29"/>
                  <a:gd name="T87" fmla="*/ 216 h 24"/>
                  <a:gd name="T88" fmla="*/ 864 w 29"/>
                  <a:gd name="T89" fmla="*/ 0 h 24"/>
                  <a:gd name="T90" fmla="*/ 1080 w 29"/>
                  <a:gd name="T91" fmla="*/ 216 h 24"/>
                  <a:gd name="T92" fmla="*/ 1728 w 29"/>
                  <a:gd name="T93" fmla="*/ 216 h 24"/>
                  <a:gd name="T94" fmla="*/ 1728 w 29"/>
                  <a:gd name="T95" fmla="*/ 216 h 24"/>
                  <a:gd name="T96" fmla="*/ 1944 w 29"/>
                  <a:gd name="T97" fmla="*/ 216 h 24"/>
                  <a:gd name="T98" fmla="*/ 2592 w 29"/>
                  <a:gd name="T99" fmla="*/ 432 h 24"/>
                  <a:gd name="T100" fmla="*/ 2808 w 29"/>
                  <a:gd name="T101" fmla="*/ 216 h 24"/>
                  <a:gd name="T102" fmla="*/ 3456 w 29"/>
                  <a:gd name="T103" fmla="*/ 432 h 24"/>
                  <a:gd name="T104" fmla="*/ 3888 w 29"/>
                  <a:gd name="T105" fmla="*/ 432 h 24"/>
                  <a:gd name="T106" fmla="*/ 4320 w 29"/>
                  <a:gd name="T107" fmla="*/ 648 h 24"/>
                  <a:gd name="T108" fmla="*/ 4536 w 29"/>
                  <a:gd name="T109" fmla="*/ 648 h 24"/>
                  <a:gd name="T110" fmla="*/ 4536 w 29"/>
                  <a:gd name="T111" fmla="*/ 864 h 24"/>
                  <a:gd name="T112" fmla="*/ 5184 w 29"/>
                  <a:gd name="T113" fmla="*/ 864 h 24"/>
                  <a:gd name="T114" fmla="*/ 5400 w 29"/>
                  <a:gd name="T115" fmla="*/ 864 h 24"/>
                  <a:gd name="T116" fmla="*/ 5400 w 29"/>
                  <a:gd name="T117" fmla="*/ 864 h 24"/>
                  <a:gd name="T118" fmla="*/ 5616 w 29"/>
                  <a:gd name="T119" fmla="*/ 864 h 24"/>
                  <a:gd name="T120" fmla="*/ 6048 w 29"/>
                  <a:gd name="T121" fmla="*/ 864 h 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
                  <a:gd name="T184" fmla="*/ 0 h 24"/>
                  <a:gd name="T185" fmla="*/ 29 w 29"/>
                  <a:gd name="T186" fmla="*/ 24 h 2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 h="24">
                    <a:moveTo>
                      <a:pt x="28" y="4"/>
                    </a:moveTo>
                    <a:lnTo>
                      <a:pt x="29" y="6"/>
                    </a:lnTo>
                    <a:lnTo>
                      <a:pt x="28" y="7"/>
                    </a:lnTo>
                    <a:lnTo>
                      <a:pt x="26" y="8"/>
                    </a:lnTo>
                    <a:lnTo>
                      <a:pt x="25" y="8"/>
                    </a:lnTo>
                    <a:lnTo>
                      <a:pt x="23" y="10"/>
                    </a:lnTo>
                    <a:lnTo>
                      <a:pt x="22" y="12"/>
                    </a:lnTo>
                    <a:lnTo>
                      <a:pt x="22" y="14"/>
                    </a:lnTo>
                    <a:lnTo>
                      <a:pt x="22" y="16"/>
                    </a:lnTo>
                    <a:lnTo>
                      <a:pt x="21" y="18"/>
                    </a:lnTo>
                    <a:lnTo>
                      <a:pt x="20" y="19"/>
                    </a:lnTo>
                    <a:lnTo>
                      <a:pt x="19" y="20"/>
                    </a:lnTo>
                    <a:lnTo>
                      <a:pt x="18" y="21"/>
                    </a:lnTo>
                    <a:lnTo>
                      <a:pt x="17" y="21"/>
                    </a:lnTo>
                    <a:lnTo>
                      <a:pt x="17" y="22"/>
                    </a:lnTo>
                    <a:lnTo>
                      <a:pt x="16" y="23"/>
                    </a:lnTo>
                    <a:lnTo>
                      <a:pt x="14" y="22"/>
                    </a:lnTo>
                    <a:lnTo>
                      <a:pt x="13" y="22"/>
                    </a:lnTo>
                    <a:lnTo>
                      <a:pt x="11" y="23"/>
                    </a:lnTo>
                    <a:lnTo>
                      <a:pt x="9" y="24"/>
                    </a:lnTo>
                    <a:lnTo>
                      <a:pt x="8" y="24"/>
                    </a:lnTo>
                    <a:lnTo>
                      <a:pt x="8" y="23"/>
                    </a:lnTo>
                    <a:lnTo>
                      <a:pt x="7" y="23"/>
                    </a:lnTo>
                    <a:lnTo>
                      <a:pt x="6" y="21"/>
                    </a:lnTo>
                    <a:lnTo>
                      <a:pt x="5" y="21"/>
                    </a:lnTo>
                    <a:lnTo>
                      <a:pt x="5" y="20"/>
                    </a:lnTo>
                    <a:lnTo>
                      <a:pt x="6" y="18"/>
                    </a:lnTo>
                    <a:lnTo>
                      <a:pt x="6" y="16"/>
                    </a:lnTo>
                    <a:lnTo>
                      <a:pt x="5" y="14"/>
                    </a:lnTo>
                    <a:lnTo>
                      <a:pt x="6" y="13"/>
                    </a:lnTo>
                    <a:lnTo>
                      <a:pt x="6" y="10"/>
                    </a:lnTo>
                    <a:lnTo>
                      <a:pt x="7" y="9"/>
                    </a:lnTo>
                    <a:lnTo>
                      <a:pt x="7" y="7"/>
                    </a:lnTo>
                    <a:lnTo>
                      <a:pt x="6" y="6"/>
                    </a:lnTo>
                    <a:lnTo>
                      <a:pt x="5" y="7"/>
                    </a:lnTo>
                    <a:lnTo>
                      <a:pt x="3" y="7"/>
                    </a:lnTo>
                    <a:lnTo>
                      <a:pt x="2" y="6"/>
                    </a:lnTo>
                    <a:lnTo>
                      <a:pt x="2" y="5"/>
                    </a:lnTo>
                    <a:lnTo>
                      <a:pt x="0" y="3"/>
                    </a:lnTo>
                    <a:lnTo>
                      <a:pt x="1" y="2"/>
                    </a:lnTo>
                    <a:lnTo>
                      <a:pt x="3" y="2"/>
                    </a:lnTo>
                    <a:lnTo>
                      <a:pt x="3" y="1"/>
                    </a:lnTo>
                    <a:lnTo>
                      <a:pt x="4" y="0"/>
                    </a:lnTo>
                    <a:lnTo>
                      <a:pt x="5" y="1"/>
                    </a:lnTo>
                    <a:lnTo>
                      <a:pt x="8" y="1"/>
                    </a:lnTo>
                    <a:lnTo>
                      <a:pt x="9" y="1"/>
                    </a:lnTo>
                    <a:lnTo>
                      <a:pt x="12" y="2"/>
                    </a:lnTo>
                    <a:lnTo>
                      <a:pt x="13" y="1"/>
                    </a:lnTo>
                    <a:lnTo>
                      <a:pt x="16" y="2"/>
                    </a:lnTo>
                    <a:lnTo>
                      <a:pt x="18" y="2"/>
                    </a:lnTo>
                    <a:lnTo>
                      <a:pt x="20" y="3"/>
                    </a:lnTo>
                    <a:lnTo>
                      <a:pt x="21" y="3"/>
                    </a:lnTo>
                    <a:lnTo>
                      <a:pt x="21" y="4"/>
                    </a:lnTo>
                    <a:lnTo>
                      <a:pt x="24" y="4"/>
                    </a:lnTo>
                    <a:lnTo>
                      <a:pt x="25" y="4"/>
                    </a:lnTo>
                    <a:lnTo>
                      <a:pt x="26" y="4"/>
                    </a:lnTo>
                    <a:lnTo>
                      <a:pt x="28"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59" name="Freeform 1012"/>
              <p:cNvSpPr>
                <a:spLocks/>
              </p:cNvSpPr>
              <p:nvPr/>
            </p:nvSpPr>
            <p:spPr bwMode="auto">
              <a:xfrm>
                <a:off x="4180809" y="2332864"/>
                <a:ext cx="320381" cy="265126"/>
              </a:xfrm>
              <a:custGeom>
                <a:avLst/>
                <a:gdLst>
                  <a:gd name="T0" fmla="*/ 6048 w 29"/>
                  <a:gd name="T1" fmla="*/ 864 h 24"/>
                  <a:gd name="T2" fmla="*/ 6264 w 29"/>
                  <a:gd name="T3" fmla="*/ 1296 h 24"/>
                  <a:gd name="T4" fmla="*/ 6048 w 29"/>
                  <a:gd name="T5" fmla="*/ 1512 h 24"/>
                  <a:gd name="T6" fmla="*/ 5616 w 29"/>
                  <a:gd name="T7" fmla="*/ 1728 h 24"/>
                  <a:gd name="T8" fmla="*/ 5400 w 29"/>
                  <a:gd name="T9" fmla="*/ 1728 h 24"/>
                  <a:gd name="T10" fmla="*/ 4968 w 29"/>
                  <a:gd name="T11" fmla="*/ 2160 h 24"/>
                  <a:gd name="T12" fmla="*/ 4968 w 29"/>
                  <a:gd name="T13" fmla="*/ 2160 h 24"/>
                  <a:gd name="T14" fmla="*/ 4752 w 29"/>
                  <a:gd name="T15" fmla="*/ 2592 h 24"/>
                  <a:gd name="T16" fmla="*/ 4752 w 29"/>
                  <a:gd name="T17" fmla="*/ 3024 h 24"/>
                  <a:gd name="T18" fmla="*/ 4752 w 29"/>
                  <a:gd name="T19" fmla="*/ 3456 h 24"/>
                  <a:gd name="T20" fmla="*/ 4536 w 29"/>
                  <a:gd name="T21" fmla="*/ 3888 h 24"/>
                  <a:gd name="T22" fmla="*/ 4320 w 29"/>
                  <a:gd name="T23" fmla="*/ 4104 h 24"/>
                  <a:gd name="T24" fmla="*/ 4104 w 29"/>
                  <a:gd name="T25" fmla="*/ 4320 h 24"/>
                  <a:gd name="T26" fmla="*/ 3888 w 29"/>
                  <a:gd name="T27" fmla="*/ 4536 h 24"/>
                  <a:gd name="T28" fmla="*/ 3672 w 29"/>
                  <a:gd name="T29" fmla="*/ 4536 h 24"/>
                  <a:gd name="T30" fmla="*/ 3672 w 29"/>
                  <a:gd name="T31" fmla="*/ 4752 h 24"/>
                  <a:gd name="T32" fmla="*/ 3456 w 29"/>
                  <a:gd name="T33" fmla="*/ 4968 h 24"/>
                  <a:gd name="T34" fmla="*/ 3024 w 29"/>
                  <a:gd name="T35" fmla="*/ 4752 h 24"/>
                  <a:gd name="T36" fmla="*/ 2808 w 29"/>
                  <a:gd name="T37" fmla="*/ 4752 h 24"/>
                  <a:gd name="T38" fmla="*/ 2376 w 29"/>
                  <a:gd name="T39" fmla="*/ 4968 h 24"/>
                  <a:gd name="T40" fmla="*/ 1944 w 29"/>
                  <a:gd name="T41" fmla="*/ 5184 h 24"/>
                  <a:gd name="T42" fmla="*/ 1728 w 29"/>
                  <a:gd name="T43" fmla="*/ 5184 h 24"/>
                  <a:gd name="T44" fmla="*/ 1728 w 29"/>
                  <a:gd name="T45" fmla="*/ 4968 h 24"/>
                  <a:gd name="T46" fmla="*/ 1512 w 29"/>
                  <a:gd name="T47" fmla="*/ 4968 h 24"/>
                  <a:gd name="T48" fmla="*/ 1296 w 29"/>
                  <a:gd name="T49" fmla="*/ 4536 h 24"/>
                  <a:gd name="T50" fmla="*/ 1080 w 29"/>
                  <a:gd name="T51" fmla="*/ 4536 h 24"/>
                  <a:gd name="T52" fmla="*/ 1080 w 29"/>
                  <a:gd name="T53" fmla="*/ 4536 h 24"/>
                  <a:gd name="T54" fmla="*/ 1080 w 29"/>
                  <a:gd name="T55" fmla="*/ 4320 h 24"/>
                  <a:gd name="T56" fmla="*/ 1296 w 29"/>
                  <a:gd name="T57" fmla="*/ 3888 h 24"/>
                  <a:gd name="T58" fmla="*/ 1296 w 29"/>
                  <a:gd name="T59" fmla="*/ 3456 h 24"/>
                  <a:gd name="T60" fmla="*/ 1080 w 29"/>
                  <a:gd name="T61" fmla="*/ 3024 h 24"/>
                  <a:gd name="T62" fmla="*/ 1296 w 29"/>
                  <a:gd name="T63" fmla="*/ 2808 h 24"/>
                  <a:gd name="T64" fmla="*/ 1296 w 29"/>
                  <a:gd name="T65" fmla="*/ 2160 h 24"/>
                  <a:gd name="T66" fmla="*/ 1512 w 29"/>
                  <a:gd name="T67" fmla="*/ 1944 h 24"/>
                  <a:gd name="T68" fmla="*/ 1512 w 29"/>
                  <a:gd name="T69" fmla="*/ 1512 h 24"/>
                  <a:gd name="T70" fmla="*/ 1296 w 29"/>
                  <a:gd name="T71" fmla="*/ 1296 h 24"/>
                  <a:gd name="T72" fmla="*/ 1080 w 29"/>
                  <a:gd name="T73" fmla="*/ 1512 h 24"/>
                  <a:gd name="T74" fmla="*/ 648 w 29"/>
                  <a:gd name="T75" fmla="*/ 1512 h 24"/>
                  <a:gd name="T76" fmla="*/ 432 w 29"/>
                  <a:gd name="T77" fmla="*/ 1296 h 24"/>
                  <a:gd name="T78" fmla="*/ 432 w 29"/>
                  <a:gd name="T79" fmla="*/ 1080 h 24"/>
                  <a:gd name="T80" fmla="*/ 0 w 29"/>
                  <a:gd name="T81" fmla="*/ 648 h 24"/>
                  <a:gd name="T82" fmla="*/ 216 w 29"/>
                  <a:gd name="T83" fmla="*/ 432 h 24"/>
                  <a:gd name="T84" fmla="*/ 648 w 29"/>
                  <a:gd name="T85" fmla="*/ 432 h 24"/>
                  <a:gd name="T86" fmla="*/ 648 w 29"/>
                  <a:gd name="T87" fmla="*/ 216 h 24"/>
                  <a:gd name="T88" fmla="*/ 864 w 29"/>
                  <a:gd name="T89" fmla="*/ 0 h 24"/>
                  <a:gd name="T90" fmla="*/ 1080 w 29"/>
                  <a:gd name="T91" fmla="*/ 216 h 24"/>
                  <a:gd name="T92" fmla="*/ 1728 w 29"/>
                  <a:gd name="T93" fmla="*/ 216 h 24"/>
                  <a:gd name="T94" fmla="*/ 1728 w 29"/>
                  <a:gd name="T95" fmla="*/ 216 h 24"/>
                  <a:gd name="T96" fmla="*/ 1944 w 29"/>
                  <a:gd name="T97" fmla="*/ 216 h 24"/>
                  <a:gd name="T98" fmla="*/ 2592 w 29"/>
                  <a:gd name="T99" fmla="*/ 432 h 24"/>
                  <a:gd name="T100" fmla="*/ 2808 w 29"/>
                  <a:gd name="T101" fmla="*/ 216 h 24"/>
                  <a:gd name="T102" fmla="*/ 3456 w 29"/>
                  <a:gd name="T103" fmla="*/ 432 h 24"/>
                  <a:gd name="T104" fmla="*/ 3888 w 29"/>
                  <a:gd name="T105" fmla="*/ 432 h 24"/>
                  <a:gd name="T106" fmla="*/ 4320 w 29"/>
                  <a:gd name="T107" fmla="*/ 648 h 24"/>
                  <a:gd name="T108" fmla="*/ 4536 w 29"/>
                  <a:gd name="T109" fmla="*/ 648 h 24"/>
                  <a:gd name="T110" fmla="*/ 4536 w 29"/>
                  <a:gd name="T111" fmla="*/ 864 h 24"/>
                  <a:gd name="T112" fmla="*/ 5184 w 29"/>
                  <a:gd name="T113" fmla="*/ 864 h 24"/>
                  <a:gd name="T114" fmla="*/ 5400 w 29"/>
                  <a:gd name="T115" fmla="*/ 864 h 24"/>
                  <a:gd name="T116" fmla="*/ 5400 w 29"/>
                  <a:gd name="T117" fmla="*/ 864 h 24"/>
                  <a:gd name="T118" fmla="*/ 5616 w 29"/>
                  <a:gd name="T119" fmla="*/ 864 h 24"/>
                  <a:gd name="T120" fmla="*/ 6048 w 29"/>
                  <a:gd name="T121" fmla="*/ 864 h 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
                  <a:gd name="T184" fmla="*/ 0 h 24"/>
                  <a:gd name="T185" fmla="*/ 29 w 29"/>
                  <a:gd name="T186" fmla="*/ 24 h 2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 h="24">
                    <a:moveTo>
                      <a:pt x="28" y="4"/>
                    </a:moveTo>
                    <a:lnTo>
                      <a:pt x="29" y="6"/>
                    </a:lnTo>
                    <a:lnTo>
                      <a:pt x="28" y="7"/>
                    </a:lnTo>
                    <a:lnTo>
                      <a:pt x="26" y="8"/>
                    </a:lnTo>
                    <a:lnTo>
                      <a:pt x="25" y="8"/>
                    </a:lnTo>
                    <a:lnTo>
                      <a:pt x="23" y="10"/>
                    </a:lnTo>
                    <a:lnTo>
                      <a:pt x="22" y="12"/>
                    </a:lnTo>
                    <a:lnTo>
                      <a:pt x="22" y="14"/>
                    </a:lnTo>
                    <a:lnTo>
                      <a:pt x="22" y="16"/>
                    </a:lnTo>
                    <a:lnTo>
                      <a:pt x="21" y="18"/>
                    </a:lnTo>
                    <a:lnTo>
                      <a:pt x="20" y="19"/>
                    </a:lnTo>
                    <a:lnTo>
                      <a:pt x="19" y="20"/>
                    </a:lnTo>
                    <a:lnTo>
                      <a:pt x="18" y="21"/>
                    </a:lnTo>
                    <a:lnTo>
                      <a:pt x="17" y="21"/>
                    </a:lnTo>
                    <a:lnTo>
                      <a:pt x="17" y="22"/>
                    </a:lnTo>
                    <a:lnTo>
                      <a:pt x="16" y="23"/>
                    </a:lnTo>
                    <a:lnTo>
                      <a:pt x="14" y="22"/>
                    </a:lnTo>
                    <a:lnTo>
                      <a:pt x="13" y="22"/>
                    </a:lnTo>
                    <a:lnTo>
                      <a:pt x="11" y="23"/>
                    </a:lnTo>
                    <a:lnTo>
                      <a:pt x="9" y="24"/>
                    </a:lnTo>
                    <a:lnTo>
                      <a:pt x="8" y="24"/>
                    </a:lnTo>
                    <a:lnTo>
                      <a:pt x="8" y="23"/>
                    </a:lnTo>
                    <a:lnTo>
                      <a:pt x="7" y="23"/>
                    </a:lnTo>
                    <a:lnTo>
                      <a:pt x="6" y="21"/>
                    </a:lnTo>
                    <a:lnTo>
                      <a:pt x="5" y="21"/>
                    </a:lnTo>
                    <a:lnTo>
                      <a:pt x="5" y="20"/>
                    </a:lnTo>
                    <a:lnTo>
                      <a:pt x="6" y="18"/>
                    </a:lnTo>
                    <a:lnTo>
                      <a:pt x="6" y="16"/>
                    </a:lnTo>
                    <a:lnTo>
                      <a:pt x="5" y="14"/>
                    </a:lnTo>
                    <a:lnTo>
                      <a:pt x="6" y="13"/>
                    </a:lnTo>
                    <a:lnTo>
                      <a:pt x="6" y="10"/>
                    </a:lnTo>
                    <a:lnTo>
                      <a:pt x="7" y="9"/>
                    </a:lnTo>
                    <a:lnTo>
                      <a:pt x="7" y="7"/>
                    </a:lnTo>
                    <a:lnTo>
                      <a:pt x="6" y="6"/>
                    </a:lnTo>
                    <a:lnTo>
                      <a:pt x="5" y="7"/>
                    </a:lnTo>
                    <a:lnTo>
                      <a:pt x="3" y="7"/>
                    </a:lnTo>
                    <a:lnTo>
                      <a:pt x="2" y="6"/>
                    </a:lnTo>
                    <a:lnTo>
                      <a:pt x="2" y="5"/>
                    </a:lnTo>
                    <a:lnTo>
                      <a:pt x="0" y="3"/>
                    </a:lnTo>
                    <a:lnTo>
                      <a:pt x="1" y="2"/>
                    </a:lnTo>
                    <a:lnTo>
                      <a:pt x="3" y="2"/>
                    </a:lnTo>
                    <a:lnTo>
                      <a:pt x="3" y="1"/>
                    </a:lnTo>
                    <a:lnTo>
                      <a:pt x="4" y="0"/>
                    </a:lnTo>
                    <a:lnTo>
                      <a:pt x="5" y="1"/>
                    </a:lnTo>
                    <a:lnTo>
                      <a:pt x="8" y="1"/>
                    </a:lnTo>
                    <a:lnTo>
                      <a:pt x="9" y="1"/>
                    </a:lnTo>
                    <a:lnTo>
                      <a:pt x="12" y="2"/>
                    </a:lnTo>
                    <a:lnTo>
                      <a:pt x="13" y="1"/>
                    </a:lnTo>
                    <a:lnTo>
                      <a:pt x="16" y="2"/>
                    </a:lnTo>
                    <a:lnTo>
                      <a:pt x="18" y="2"/>
                    </a:lnTo>
                    <a:lnTo>
                      <a:pt x="20" y="3"/>
                    </a:lnTo>
                    <a:lnTo>
                      <a:pt x="21" y="3"/>
                    </a:lnTo>
                    <a:lnTo>
                      <a:pt x="21" y="4"/>
                    </a:lnTo>
                    <a:lnTo>
                      <a:pt x="24" y="4"/>
                    </a:lnTo>
                    <a:lnTo>
                      <a:pt x="25" y="4"/>
                    </a:lnTo>
                    <a:lnTo>
                      <a:pt x="26" y="4"/>
                    </a:lnTo>
                    <a:lnTo>
                      <a:pt x="28"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60" name="Freeform 1013"/>
              <p:cNvSpPr>
                <a:spLocks/>
              </p:cNvSpPr>
              <p:nvPr/>
            </p:nvSpPr>
            <p:spPr bwMode="auto">
              <a:xfrm>
                <a:off x="4302333" y="2067739"/>
                <a:ext cx="331428" cy="309313"/>
              </a:xfrm>
              <a:custGeom>
                <a:avLst/>
                <a:gdLst>
                  <a:gd name="T0" fmla="*/ 3888 w 30"/>
                  <a:gd name="T1" fmla="*/ 5616 h 28"/>
                  <a:gd name="T2" fmla="*/ 4752 w 30"/>
                  <a:gd name="T3" fmla="*/ 5616 h 28"/>
                  <a:gd name="T4" fmla="*/ 5184 w 30"/>
                  <a:gd name="T5" fmla="*/ 5616 h 28"/>
                  <a:gd name="T6" fmla="*/ 5616 w 30"/>
                  <a:gd name="T7" fmla="*/ 5400 h 28"/>
                  <a:gd name="T8" fmla="*/ 6264 w 30"/>
                  <a:gd name="T9" fmla="*/ 5184 h 28"/>
                  <a:gd name="T10" fmla="*/ 5832 w 30"/>
                  <a:gd name="T11" fmla="*/ 4968 h 28"/>
                  <a:gd name="T12" fmla="*/ 5616 w 30"/>
                  <a:gd name="T13" fmla="*/ 3888 h 28"/>
                  <a:gd name="T14" fmla="*/ 5400 w 30"/>
                  <a:gd name="T15" fmla="*/ 3456 h 28"/>
                  <a:gd name="T16" fmla="*/ 5184 w 30"/>
                  <a:gd name="T17" fmla="*/ 3456 h 28"/>
                  <a:gd name="T18" fmla="*/ 5400 w 30"/>
                  <a:gd name="T19" fmla="*/ 3024 h 28"/>
                  <a:gd name="T20" fmla="*/ 5616 w 30"/>
                  <a:gd name="T21" fmla="*/ 2808 h 28"/>
                  <a:gd name="T22" fmla="*/ 6048 w 30"/>
                  <a:gd name="T23" fmla="*/ 2592 h 28"/>
                  <a:gd name="T24" fmla="*/ 6480 w 30"/>
                  <a:gd name="T25" fmla="*/ 1296 h 28"/>
                  <a:gd name="T26" fmla="*/ 5616 w 30"/>
                  <a:gd name="T27" fmla="*/ 1296 h 28"/>
                  <a:gd name="T28" fmla="*/ 4968 w 30"/>
                  <a:gd name="T29" fmla="*/ 864 h 28"/>
                  <a:gd name="T30" fmla="*/ 4320 w 30"/>
                  <a:gd name="T31" fmla="*/ 648 h 28"/>
                  <a:gd name="T32" fmla="*/ 3456 w 30"/>
                  <a:gd name="T33" fmla="*/ 0 h 28"/>
                  <a:gd name="T34" fmla="*/ 3024 w 30"/>
                  <a:gd name="T35" fmla="*/ 648 h 28"/>
                  <a:gd name="T36" fmla="*/ 2160 w 30"/>
                  <a:gd name="T37" fmla="*/ 1080 h 28"/>
                  <a:gd name="T38" fmla="*/ 1944 w 30"/>
                  <a:gd name="T39" fmla="*/ 1296 h 28"/>
                  <a:gd name="T40" fmla="*/ 1296 w 30"/>
                  <a:gd name="T41" fmla="*/ 1080 h 28"/>
                  <a:gd name="T42" fmla="*/ 1512 w 30"/>
                  <a:gd name="T43" fmla="*/ 1512 h 28"/>
                  <a:gd name="T44" fmla="*/ 1512 w 30"/>
                  <a:gd name="T45" fmla="*/ 1944 h 28"/>
                  <a:gd name="T46" fmla="*/ 1080 w 30"/>
                  <a:gd name="T47" fmla="*/ 1944 h 28"/>
                  <a:gd name="T48" fmla="*/ 648 w 30"/>
                  <a:gd name="T49" fmla="*/ 1728 h 28"/>
                  <a:gd name="T50" fmla="*/ 216 w 30"/>
                  <a:gd name="T51" fmla="*/ 1944 h 28"/>
                  <a:gd name="T52" fmla="*/ 216 w 30"/>
                  <a:gd name="T53" fmla="*/ 2160 h 28"/>
                  <a:gd name="T54" fmla="*/ 432 w 30"/>
                  <a:gd name="T55" fmla="*/ 2376 h 28"/>
                  <a:gd name="T56" fmla="*/ 864 w 30"/>
                  <a:gd name="T57" fmla="*/ 2592 h 28"/>
                  <a:gd name="T58" fmla="*/ 1080 w 30"/>
                  <a:gd name="T59" fmla="*/ 2808 h 28"/>
                  <a:gd name="T60" fmla="*/ 1296 w 30"/>
                  <a:gd name="T61" fmla="*/ 3240 h 28"/>
                  <a:gd name="T62" fmla="*/ 1728 w 30"/>
                  <a:gd name="T63" fmla="*/ 3672 h 28"/>
                  <a:gd name="T64" fmla="*/ 1728 w 30"/>
                  <a:gd name="T65" fmla="*/ 4104 h 28"/>
                  <a:gd name="T66" fmla="*/ 1944 w 30"/>
                  <a:gd name="T67" fmla="*/ 4536 h 28"/>
                  <a:gd name="T68" fmla="*/ 1728 w 30"/>
                  <a:gd name="T69" fmla="*/ 4536 h 28"/>
                  <a:gd name="T70" fmla="*/ 1728 w 30"/>
                  <a:gd name="T71" fmla="*/ 5184 h 28"/>
                  <a:gd name="T72" fmla="*/ 1944 w 30"/>
                  <a:gd name="T73" fmla="*/ 5832 h 28"/>
                  <a:gd name="T74" fmla="*/ 2160 w 30"/>
                  <a:gd name="T75" fmla="*/ 6048 h 28"/>
                  <a:gd name="T76" fmla="*/ 2808 w 30"/>
                  <a:gd name="T77" fmla="*/ 5832 h 28"/>
                  <a:gd name="T78" fmla="*/ 3024 w 30"/>
                  <a:gd name="T79" fmla="*/ 5832 h 28"/>
                  <a:gd name="T80" fmla="*/ 3240 w 30"/>
                  <a:gd name="T81" fmla="*/ 6048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
                  <a:gd name="T124" fmla="*/ 0 h 28"/>
                  <a:gd name="T125" fmla="*/ 30 w 30"/>
                  <a:gd name="T126" fmla="*/ 28 h 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 h="28">
                    <a:moveTo>
                      <a:pt x="17" y="28"/>
                    </a:moveTo>
                    <a:lnTo>
                      <a:pt x="18" y="26"/>
                    </a:lnTo>
                    <a:lnTo>
                      <a:pt x="20" y="25"/>
                    </a:lnTo>
                    <a:lnTo>
                      <a:pt x="22" y="26"/>
                    </a:lnTo>
                    <a:lnTo>
                      <a:pt x="23" y="26"/>
                    </a:lnTo>
                    <a:lnTo>
                      <a:pt x="24" y="26"/>
                    </a:lnTo>
                    <a:lnTo>
                      <a:pt x="25" y="26"/>
                    </a:lnTo>
                    <a:lnTo>
                      <a:pt x="26" y="25"/>
                    </a:lnTo>
                    <a:lnTo>
                      <a:pt x="27" y="25"/>
                    </a:lnTo>
                    <a:lnTo>
                      <a:pt x="29" y="24"/>
                    </a:lnTo>
                    <a:lnTo>
                      <a:pt x="28" y="23"/>
                    </a:lnTo>
                    <a:lnTo>
                      <a:pt x="27" y="23"/>
                    </a:lnTo>
                    <a:lnTo>
                      <a:pt x="26" y="20"/>
                    </a:lnTo>
                    <a:lnTo>
                      <a:pt x="26" y="18"/>
                    </a:lnTo>
                    <a:lnTo>
                      <a:pt x="26" y="17"/>
                    </a:lnTo>
                    <a:lnTo>
                      <a:pt x="25" y="16"/>
                    </a:lnTo>
                    <a:lnTo>
                      <a:pt x="24" y="17"/>
                    </a:lnTo>
                    <a:lnTo>
                      <a:pt x="24" y="16"/>
                    </a:lnTo>
                    <a:lnTo>
                      <a:pt x="25" y="15"/>
                    </a:lnTo>
                    <a:lnTo>
                      <a:pt x="25" y="14"/>
                    </a:lnTo>
                    <a:lnTo>
                      <a:pt x="26" y="14"/>
                    </a:lnTo>
                    <a:lnTo>
                      <a:pt x="26" y="13"/>
                    </a:lnTo>
                    <a:lnTo>
                      <a:pt x="27" y="12"/>
                    </a:lnTo>
                    <a:lnTo>
                      <a:pt x="28" y="12"/>
                    </a:lnTo>
                    <a:lnTo>
                      <a:pt x="29" y="9"/>
                    </a:lnTo>
                    <a:lnTo>
                      <a:pt x="30" y="6"/>
                    </a:lnTo>
                    <a:lnTo>
                      <a:pt x="28" y="6"/>
                    </a:lnTo>
                    <a:lnTo>
                      <a:pt x="26" y="6"/>
                    </a:lnTo>
                    <a:lnTo>
                      <a:pt x="24" y="5"/>
                    </a:lnTo>
                    <a:lnTo>
                      <a:pt x="23" y="4"/>
                    </a:lnTo>
                    <a:lnTo>
                      <a:pt x="21" y="3"/>
                    </a:lnTo>
                    <a:lnTo>
                      <a:pt x="20" y="3"/>
                    </a:lnTo>
                    <a:lnTo>
                      <a:pt x="18" y="1"/>
                    </a:lnTo>
                    <a:lnTo>
                      <a:pt x="16" y="0"/>
                    </a:lnTo>
                    <a:lnTo>
                      <a:pt x="14" y="0"/>
                    </a:lnTo>
                    <a:lnTo>
                      <a:pt x="14" y="3"/>
                    </a:lnTo>
                    <a:lnTo>
                      <a:pt x="12" y="4"/>
                    </a:lnTo>
                    <a:lnTo>
                      <a:pt x="10" y="5"/>
                    </a:lnTo>
                    <a:lnTo>
                      <a:pt x="10" y="6"/>
                    </a:lnTo>
                    <a:lnTo>
                      <a:pt x="9" y="6"/>
                    </a:lnTo>
                    <a:lnTo>
                      <a:pt x="8" y="5"/>
                    </a:lnTo>
                    <a:lnTo>
                      <a:pt x="6" y="5"/>
                    </a:lnTo>
                    <a:lnTo>
                      <a:pt x="7" y="7"/>
                    </a:lnTo>
                    <a:lnTo>
                      <a:pt x="8" y="8"/>
                    </a:lnTo>
                    <a:lnTo>
                      <a:pt x="7" y="9"/>
                    </a:lnTo>
                    <a:lnTo>
                      <a:pt x="6" y="8"/>
                    </a:lnTo>
                    <a:lnTo>
                      <a:pt x="5" y="9"/>
                    </a:lnTo>
                    <a:lnTo>
                      <a:pt x="4" y="8"/>
                    </a:lnTo>
                    <a:lnTo>
                      <a:pt x="3" y="8"/>
                    </a:lnTo>
                    <a:lnTo>
                      <a:pt x="2" y="9"/>
                    </a:lnTo>
                    <a:lnTo>
                      <a:pt x="1" y="9"/>
                    </a:lnTo>
                    <a:lnTo>
                      <a:pt x="0" y="9"/>
                    </a:lnTo>
                    <a:lnTo>
                      <a:pt x="1" y="10"/>
                    </a:lnTo>
                    <a:lnTo>
                      <a:pt x="1" y="11"/>
                    </a:lnTo>
                    <a:lnTo>
                      <a:pt x="2" y="11"/>
                    </a:lnTo>
                    <a:lnTo>
                      <a:pt x="3" y="12"/>
                    </a:lnTo>
                    <a:lnTo>
                      <a:pt x="4" y="12"/>
                    </a:lnTo>
                    <a:lnTo>
                      <a:pt x="5" y="13"/>
                    </a:lnTo>
                    <a:lnTo>
                      <a:pt x="6" y="14"/>
                    </a:lnTo>
                    <a:lnTo>
                      <a:pt x="6" y="15"/>
                    </a:lnTo>
                    <a:lnTo>
                      <a:pt x="8" y="16"/>
                    </a:lnTo>
                    <a:lnTo>
                      <a:pt x="8" y="17"/>
                    </a:lnTo>
                    <a:lnTo>
                      <a:pt x="8" y="19"/>
                    </a:lnTo>
                    <a:lnTo>
                      <a:pt x="8" y="20"/>
                    </a:lnTo>
                    <a:lnTo>
                      <a:pt x="9" y="21"/>
                    </a:lnTo>
                    <a:lnTo>
                      <a:pt x="8" y="21"/>
                    </a:lnTo>
                    <a:lnTo>
                      <a:pt x="8" y="22"/>
                    </a:lnTo>
                    <a:lnTo>
                      <a:pt x="8" y="24"/>
                    </a:lnTo>
                    <a:lnTo>
                      <a:pt x="7" y="26"/>
                    </a:lnTo>
                    <a:lnTo>
                      <a:pt x="9" y="27"/>
                    </a:lnTo>
                    <a:lnTo>
                      <a:pt x="10" y="27"/>
                    </a:lnTo>
                    <a:lnTo>
                      <a:pt x="10" y="28"/>
                    </a:lnTo>
                    <a:lnTo>
                      <a:pt x="13" y="28"/>
                    </a:lnTo>
                    <a:lnTo>
                      <a:pt x="13" y="27"/>
                    </a:lnTo>
                    <a:lnTo>
                      <a:pt x="14" y="27"/>
                    </a:lnTo>
                    <a:lnTo>
                      <a:pt x="14" y="28"/>
                    </a:lnTo>
                    <a:lnTo>
                      <a:pt x="15" y="28"/>
                    </a:lnTo>
                    <a:lnTo>
                      <a:pt x="17" y="2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61" name="Freeform 1014"/>
              <p:cNvSpPr>
                <a:spLocks/>
              </p:cNvSpPr>
              <p:nvPr/>
            </p:nvSpPr>
            <p:spPr bwMode="auto">
              <a:xfrm>
                <a:off x="4302333" y="2067739"/>
                <a:ext cx="331428" cy="309313"/>
              </a:xfrm>
              <a:custGeom>
                <a:avLst/>
                <a:gdLst>
                  <a:gd name="T0" fmla="*/ 3888 w 30"/>
                  <a:gd name="T1" fmla="*/ 5616 h 28"/>
                  <a:gd name="T2" fmla="*/ 4752 w 30"/>
                  <a:gd name="T3" fmla="*/ 5616 h 28"/>
                  <a:gd name="T4" fmla="*/ 5184 w 30"/>
                  <a:gd name="T5" fmla="*/ 5616 h 28"/>
                  <a:gd name="T6" fmla="*/ 5616 w 30"/>
                  <a:gd name="T7" fmla="*/ 5400 h 28"/>
                  <a:gd name="T8" fmla="*/ 6264 w 30"/>
                  <a:gd name="T9" fmla="*/ 5184 h 28"/>
                  <a:gd name="T10" fmla="*/ 5832 w 30"/>
                  <a:gd name="T11" fmla="*/ 4968 h 28"/>
                  <a:gd name="T12" fmla="*/ 5616 w 30"/>
                  <a:gd name="T13" fmla="*/ 3888 h 28"/>
                  <a:gd name="T14" fmla="*/ 5400 w 30"/>
                  <a:gd name="T15" fmla="*/ 3456 h 28"/>
                  <a:gd name="T16" fmla="*/ 5184 w 30"/>
                  <a:gd name="T17" fmla="*/ 3456 h 28"/>
                  <a:gd name="T18" fmla="*/ 5400 w 30"/>
                  <a:gd name="T19" fmla="*/ 3024 h 28"/>
                  <a:gd name="T20" fmla="*/ 5616 w 30"/>
                  <a:gd name="T21" fmla="*/ 2808 h 28"/>
                  <a:gd name="T22" fmla="*/ 6048 w 30"/>
                  <a:gd name="T23" fmla="*/ 2592 h 28"/>
                  <a:gd name="T24" fmla="*/ 6480 w 30"/>
                  <a:gd name="T25" fmla="*/ 1296 h 28"/>
                  <a:gd name="T26" fmla="*/ 5616 w 30"/>
                  <a:gd name="T27" fmla="*/ 1296 h 28"/>
                  <a:gd name="T28" fmla="*/ 4968 w 30"/>
                  <a:gd name="T29" fmla="*/ 864 h 28"/>
                  <a:gd name="T30" fmla="*/ 4320 w 30"/>
                  <a:gd name="T31" fmla="*/ 648 h 28"/>
                  <a:gd name="T32" fmla="*/ 3456 w 30"/>
                  <a:gd name="T33" fmla="*/ 0 h 28"/>
                  <a:gd name="T34" fmla="*/ 3024 w 30"/>
                  <a:gd name="T35" fmla="*/ 648 h 28"/>
                  <a:gd name="T36" fmla="*/ 2160 w 30"/>
                  <a:gd name="T37" fmla="*/ 1080 h 28"/>
                  <a:gd name="T38" fmla="*/ 1944 w 30"/>
                  <a:gd name="T39" fmla="*/ 1296 h 28"/>
                  <a:gd name="T40" fmla="*/ 1296 w 30"/>
                  <a:gd name="T41" fmla="*/ 1080 h 28"/>
                  <a:gd name="T42" fmla="*/ 1512 w 30"/>
                  <a:gd name="T43" fmla="*/ 1512 h 28"/>
                  <a:gd name="T44" fmla="*/ 1512 w 30"/>
                  <a:gd name="T45" fmla="*/ 1944 h 28"/>
                  <a:gd name="T46" fmla="*/ 1080 w 30"/>
                  <a:gd name="T47" fmla="*/ 1944 h 28"/>
                  <a:gd name="T48" fmla="*/ 648 w 30"/>
                  <a:gd name="T49" fmla="*/ 1728 h 28"/>
                  <a:gd name="T50" fmla="*/ 216 w 30"/>
                  <a:gd name="T51" fmla="*/ 1944 h 28"/>
                  <a:gd name="T52" fmla="*/ 216 w 30"/>
                  <a:gd name="T53" fmla="*/ 2160 h 28"/>
                  <a:gd name="T54" fmla="*/ 432 w 30"/>
                  <a:gd name="T55" fmla="*/ 2376 h 28"/>
                  <a:gd name="T56" fmla="*/ 864 w 30"/>
                  <a:gd name="T57" fmla="*/ 2592 h 28"/>
                  <a:gd name="T58" fmla="*/ 1080 w 30"/>
                  <a:gd name="T59" fmla="*/ 2808 h 28"/>
                  <a:gd name="T60" fmla="*/ 1296 w 30"/>
                  <a:gd name="T61" fmla="*/ 3240 h 28"/>
                  <a:gd name="T62" fmla="*/ 1728 w 30"/>
                  <a:gd name="T63" fmla="*/ 3672 h 28"/>
                  <a:gd name="T64" fmla="*/ 1728 w 30"/>
                  <a:gd name="T65" fmla="*/ 4104 h 28"/>
                  <a:gd name="T66" fmla="*/ 1944 w 30"/>
                  <a:gd name="T67" fmla="*/ 4536 h 28"/>
                  <a:gd name="T68" fmla="*/ 1728 w 30"/>
                  <a:gd name="T69" fmla="*/ 4536 h 28"/>
                  <a:gd name="T70" fmla="*/ 1728 w 30"/>
                  <a:gd name="T71" fmla="*/ 5184 h 28"/>
                  <a:gd name="T72" fmla="*/ 1944 w 30"/>
                  <a:gd name="T73" fmla="*/ 5832 h 28"/>
                  <a:gd name="T74" fmla="*/ 2160 w 30"/>
                  <a:gd name="T75" fmla="*/ 6048 h 28"/>
                  <a:gd name="T76" fmla="*/ 2808 w 30"/>
                  <a:gd name="T77" fmla="*/ 5832 h 28"/>
                  <a:gd name="T78" fmla="*/ 3024 w 30"/>
                  <a:gd name="T79" fmla="*/ 5832 h 28"/>
                  <a:gd name="T80" fmla="*/ 3240 w 30"/>
                  <a:gd name="T81" fmla="*/ 6048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
                  <a:gd name="T124" fmla="*/ 0 h 28"/>
                  <a:gd name="T125" fmla="*/ 30 w 30"/>
                  <a:gd name="T126" fmla="*/ 28 h 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 h="28">
                    <a:moveTo>
                      <a:pt x="17" y="28"/>
                    </a:moveTo>
                    <a:lnTo>
                      <a:pt x="18" y="26"/>
                    </a:lnTo>
                    <a:lnTo>
                      <a:pt x="20" y="25"/>
                    </a:lnTo>
                    <a:lnTo>
                      <a:pt x="22" y="26"/>
                    </a:lnTo>
                    <a:lnTo>
                      <a:pt x="23" y="26"/>
                    </a:lnTo>
                    <a:lnTo>
                      <a:pt x="24" y="26"/>
                    </a:lnTo>
                    <a:lnTo>
                      <a:pt x="25" y="26"/>
                    </a:lnTo>
                    <a:lnTo>
                      <a:pt x="26" y="25"/>
                    </a:lnTo>
                    <a:lnTo>
                      <a:pt x="27" y="25"/>
                    </a:lnTo>
                    <a:lnTo>
                      <a:pt x="29" y="24"/>
                    </a:lnTo>
                    <a:lnTo>
                      <a:pt x="28" y="23"/>
                    </a:lnTo>
                    <a:lnTo>
                      <a:pt x="27" y="23"/>
                    </a:lnTo>
                    <a:lnTo>
                      <a:pt x="26" y="20"/>
                    </a:lnTo>
                    <a:lnTo>
                      <a:pt x="26" y="18"/>
                    </a:lnTo>
                    <a:lnTo>
                      <a:pt x="26" y="17"/>
                    </a:lnTo>
                    <a:lnTo>
                      <a:pt x="25" y="16"/>
                    </a:lnTo>
                    <a:lnTo>
                      <a:pt x="24" y="17"/>
                    </a:lnTo>
                    <a:lnTo>
                      <a:pt x="24" y="16"/>
                    </a:lnTo>
                    <a:lnTo>
                      <a:pt x="25" y="15"/>
                    </a:lnTo>
                    <a:lnTo>
                      <a:pt x="25" y="14"/>
                    </a:lnTo>
                    <a:lnTo>
                      <a:pt x="26" y="14"/>
                    </a:lnTo>
                    <a:lnTo>
                      <a:pt x="26" y="13"/>
                    </a:lnTo>
                    <a:lnTo>
                      <a:pt x="27" y="12"/>
                    </a:lnTo>
                    <a:lnTo>
                      <a:pt x="28" y="12"/>
                    </a:lnTo>
                    <a:lnTo>
                      <a:pt x="29" y="9"/>
                    </a:lnTo>
                    <a:lnTo>
                      <a:pt x="30" y="6"/>
                    </a:lnTo>
                    <a:lnTo>
                      <a:pt x="28" y="6"/>
                    </a:lnTo>
                    <a:lnTo>
                      <a:pt x="26" y="6"/>
                    </a:lnTo>
                    <a:lnTo>
                      <a:pt x="24" y="5"/>
                    </a:lnTo>
                    <a:lnTo>
                      <a:pt x="23" y="4"/>
                    </a:lnTo>
                    <a:lnTo>
                      <a:pt x="21" y="3"/>
                    </a:lnTo>
                    <a:lnTo>
                      <a:pt x="20" y="3"/>
                    </a:lnTo>
                    <a:lnTo>
                      <a:pt x="18" y="1"/>
                    </a:lnTo>
                    <a:lnTo>
                      <a:pt x="16" y="0"/>
                    </a:lnTo>
                    <a:lnTo>
                      <a:pt x="14" y="0"/>
                    </a:lnTo>
                    <a:lnTo>
                      <a:pt x="14" y="3"/>
                    </a:lnTo>
                    <a:lnTo>
                      <a:pt x="12" y="4"/>
                    </a:lnTo>
                    <a:lnTo>
                      <a:pt x="10" y="5"/>
                    </a:lnTo>
                    <a:lnTo>
                      <a:pt x="10" y="6"/>
                    </a:lnTo>
                    <a:lnTo>
                      <a:pt x="9" y="6"/>
                    </a:lnTo>
                    <a:lnTo>
                      <a:pt x="8" y="5"/>
                    </a:lnTo>
                    <a:lnTo>
                      <a:pt x="6" y="5"/>
                    </a:lnTo>
                    <a:lnTo>
                      <a:pt x="7" y="7"/>
                    </a:lnTo>
                    <a:lnTo>
                      <a:pt x="8" y="8"/>
                    </a:lnTo>
                    <a:lnTo>
                      <a:pt x="7" y="9"/>
                    </a:lnTo>
                    <a:lnTo>
                      <a:pt x="6" y="8"/>
                    </a:lnTo>
                    <a:lnTo>
                      <a:pt x="5" y="9"/>
                    </a:lnTo>
                    <a:lnTo>
                      <a:pt x="4" y="8"/>
                    </a:lnTo>
                    <a:lnTo>
                      <a:pt x="3" y="8"/>
                    </a:lnTo>
                    <a:lnTo>
                      <a:pt x="2" y="9"/>
                    </a:lnTo>
                    <a:lnTo>
                      <a:pt x="1" y="9"/>
                    </a:lnTo>
                    <a:lnTo>
                      <a:pt x="0" y="9"/>
                    </a:lnTo>
                    <a:lnTo>
                      <a:pt x="1" y="10"/>
                    </a:lnTo>
                    <a:lnTo>
                      <a:pt x="1" y="11"/>
                    </a:lnTo>
                    <a:lnTo>
                      <a:pt x="2" y="11"/>
                    </a:lnTo>
                    <a:lnTo>
                      <a:pt x="3" y="12"/>
                    </a:lnTo>
                    <a:lnTo>
                      <a:pt x="4" y="12"/>
                    </a:lnTo>
                    <a:lnTo>
                      <a:pt x="5" y="13"/>
                    </a:lnTo>
                    <a:lnTo>
                      <a:pt x="6" y="14"/>
                    </a:lnTo>
                    <a:lnTo>
                      <a:pt x="6" y="15"/>
                    </a:lnTo>
                    <a:lnTo>
                      <a:pt x="8" y="16"/>
                    </a:lnTo>
                    <a:lnTo>
                      <a:pt x="8" y="17"/>
                    </a:lnTo>
                    <a:lnTo>
                      <a:pt x="8" y="19"/>
                    </a:lnTo>
                    <a:lnTo>
                      <a:pt x="8" y="20"/>
                    </a:lnTo>
                    <a:lnTo>
                      <a:pt x="9" y="21"/>
                    </a:lnTo>
                    <a:lnTo>
                      <a:pt x="8" y="21"/>
                    </a:lnTo>
                    <a:lnTo>
                      <a:pt x="8" y="22"/>
                    </a:lnTo>
                    <a:lnTo>
                      <a:pt x="8" y="24"/>
                    </a:lnTo>
                    <a:lnTo>
                      <a:pt x="7" y="26"/>
                    </a:lnTo>
                    <a:lnTo>
                      <a:pt x="9" y="27"/>
                    </a:lnTo>
                    <a:lnTo>
                      <a:pt x="10" y="27"/>
                    </a:lnTo>
                    <a:lnTo>
                      <a:pt x="10" y="28"/>
                    </a:lnTo>
                    <a:lnTo>
                      <a:pt x="13" y="28"/>
                    </a:lnTo>
                    <a:lnTo>
                      <a:pt x="13" y="27"/>
                    </a:lnTo>
                    <a:lnTo>
                      <a:pt x="14" y="27"/>
                    </a:lnTo>
                    <a:lnTo>
                      <a:pt x="14" y="28"/>
                    </a:lnTo>
                    <a:lnTo>
                      <a:pt x="15" y="28"/>
                    </a:lnTo>
                    <a:lnTo>
                      <a:pt x="17" y="2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62" name="Freeform 1015"/>
              <p:cNvSpPr>
                <a:spLocks/>
              </p:cNvSpPr>
              <p:nvPr/>
            </p:nvSpPr>
            <p:spPr bwMode="auto">
              <a:xfrm>
                <a:off x="4567475" y="1902035"/>
                <a:ext cx="232000" cy="309313"/>
              </a:xfrm>
              <a:custGeom>
                <a:avLst/>
                <a:gdLst>
                  <a:gd name="T0" fmla="*/ 432 w 21"/>
                  <a:gd name="T1" fmla="*/ 4536 h 28"/>
                  <a:gd name="T2" fmla="*/ 864 w 21"/>
                  <a:gd name="T3" fmla="*/ 4536 h 28"/>
                  <a:gd name="T4" fmla="*/ 1296 w 21"/>
                  <a:gd name="T5" fmla="*/ 4536 h 28"/>
                  <a:gd name="T6" fmla="*/ 1080 w 21"/>
                  <a:gd name="T7" fmla="*/ 5184 h 28"/>
                  <a:gd name="T8" fmla="*/ 864 w 21"/>
                  <a:gd name="T9" fmla="*/ 5832 h 28"/>
                  <a:gd name="T10" fmla="*/ 1080 w 21"/>
                  <a:gd name="T11" fmla="*/ 5832 h 28"/>
                  <a:gd name="T12" fmla="*/ 1296 w 21"/>
                  <a:gd name="T13" fmla="*/ 5616 h 28"/>
                  <a:gd name="T14" fmla="*/ 1728 w 21"/>
                  <a:gd name="T15" fmla="*/ 5832 h 28"/>
                  <a:gd name="T16" fmla="*/ 1944 w 21"/>
                  <a:gd name="T17" fmla="*/ 6048 h 28"/>
                  <a:gd name="T18" fmla="*/ 2376 w 21"/>
                  <a:gd name="T19" fmla="*/ 6048 h 28"/>
                  <a:gd name="T20" fmla="*/ 3024 w 21"/>
                  <a:gd name="T21" fmla="*/ 5832 h 28"/>
                  <a:gd name="T22" fmla="*/ 3240 w 21"/>
                  <a:gd name="T23" fmla="*/ 5832 h 28"/>
                  <a:gd name="T24" fmla="*/ 3672 w 21"/>
                  <a:gd name="T25" fmla="*/ 5832 h 28"/>
                  <a:gd name="T26" fmla="*/ 3672 w 21"/>
                  <a:gd name="T27" fmla="*/ 5616 h 28"/>
                  <a:gd name="T28" fmla="*/ 3672 w 21"/>
                  <a:gd name="T29" fmla="*/ 5400 h 28"/>
                  <a:gd name="T30" fmla="*/ 3888 w 21"/>
                  <a:gd name="T31" fmla="*/ 5184 h 28"/>
                  <a:gd name="T32" fmla="*/ 4104 w 21"/>
                  <a:gd name="T33" fmla="*/ 4968 h 28"/>
                  <a:gd name="T34" fmla="*/ 3240 w 21"/>
                  <a:gd name="T35" fmla="*/ 4320 h 28"/>
                  <a:gd name="T36" fmla="*/ 3240 w 21"/>
                  <a:gd name="T37" fmla="*/ 3672 h 28"/>
                  <a:gd name="T38" fmla="*/ 3888 w 21"/>
                  <a:gd name="T39" fmla="*/ 3240 h 28"/>
                  <a:gd name="T40" fmla="*/ 4104 w 21"/>
                  <a:gd name="T41" fmla="*/ 3240 h 28"/>
                  <a:gd name="T42" fmla="*/ 4536 w 21"/>
                  <a:gd name="T43" fmla="*/ 3024 h 28"/>
                  <a:gd name="T44" fmla="*/ 4104 w 21"/>
                  <a:gd name="T45" fmla="*/ 1728 h 28"/>
                  <a:gd name="T46" fmla="*/ 4320 w 21"/>
                  <a:gd name="T47" fmla="*/ 1080 h 28"/>
                  <a:gd name="T48" fmla="*/ 4104 w 21"/>
                  <a:gd name="T49" fmla="*/ 864 h 28"/>
                  <a:gd name="T50" fmla="*/ 3888 w 21"/>
                  <a:gd name="T51" fmla="*/ 648 h 28"/>
                  <a:gd name="T52" fmla="*/ 3888 w 21"/>
                  <a:gd name="T53" fmla="*/ 432 h 28"/>
                  <a:gd name="T54" fmla="*/ 3888 w 21"/>
                  <a:gd name="T55" fmla="*/ 216 h 28"/>
                  <a:gd name="T56" fmla="*/ 3240 w 21"/>
                  <a:gd name="T57" fmla="*/ 432 h 28"/>
                  <a:gd name="T58" fmla="*/ 3024 w 21"/>
                  <a:gd name="T59" fmla="*/ 648 h 28"/>
                  <a:gd name="T60" fmla="*/ 2592 w 21"/>
                  <a:gd name="T61" fmla="*/ 648 h 28"/>
                  <a:gd name="T62" fmla="*/ 2592 w 21"/>
                  <a:gd name="T63" fmla="*/ 432 h 28"/>
                  <a:gd name="T64" fmla="*/ 2160 w 21"/>
                  <a:gd name="T65" fmla="*/ 432 h 28"/>
                  <a:gd name="T66" fmla="*/ 1944 w 21"/>
                  <a:gd name="T67" fmla="*/ 0 h 28"/>
                  <a:gd name="T68" fmla="*/ 1944 w 21"/>
                  <a:gd name="T69" fmla="*/ 0 h 28"/>
                  <a:gd name="T70" fmla="*/ 1512 w 21"/>
                  <a:gd name="T71" fmla="*/ 0 h 28"/>
                  <a:gd name="T72" fmla="*/ 1296 w 21"/>
                  <a:gd name="T73" fmla="*/ 216 h 28"/>
                  <a:gd name="T74" fmla="*/ 1296 w 21"/>
                  <a:gd name="T75" fmla="*/ 216 h 28"/>
                  <a:gd name="T76" fmla="*/ 1512 w 21"/>
                  <a:gd name="T77" fmla="*/ 432 h 28"/>
                  <a:gd name="T78" fmla="*/ 1512 w 21"/>
                  <a:gd name="T79" fmla="*/ 864 h 28"/>
                  <a:gd name="T80" fmla="*/ 1296 w 21"/>
                  <a:gd name="T81" fmla="*/ 1080 h 28"/>
                  <a:gd name="T82" fmla="*/ 1080 w 21"/>
                  <a:gd name="T83" fmla="*/ 1080 h 28"/>
                  <a:gd name="T84" fmla="*/ 1080 w 21"/>
                  <a:gd name="T85" fmla="*/ 1080 h 28"/>
                  <a:gd name="T86" fmla="*/ 648 w 21"/>
                  <a:gd name="T87" fmla="*/ 1080 h 28"/>
                  <a:gd name="T88" fmla="*/ 648 w 21"/>
                  <a:gd name="T89" fmla="*/ 1296 h 28"/>
                  <a:gd name="T90" fmla="*/ 648 w 21"/>
                  <a:gd name="T91" fmla="*/ 1296 h 28"/>
                  <a:gd name="T92" fmla="*/ 432 w 21"/>
                  <a:gd name="T93" fmla="*/ 1728 h 28"/>
                  <a:gd name="T94" fmla="*/ 648 w 21"/>
                  <a:gd name="T95" fmla="*/ 1944 h 28"/>
                  <a:gd name="T96" fmla="*/ 648 w 21"/>
                  <a:gd name="T97" fmla="*/ 2160 h 28"/>
                  <a:gd name="T98" fmla="*/ 216 w 21"/>
                  <a:gd name="T99" fmla="*/ 2376 h 28"/>
                  <a:gd name="T100" fmla="*/ 0 w 21"/>
                  <a:gd name="T101" fmla="*/ 2592 h 28"/>
                  <a:gd name="T102" fmla="*/ 216 w 21"/>
                  <a:gd name="T103" fmla="*/ 2808 h 28"/>
                  <a:gd name="T104" fmla="*/ 0 w 21"/>
                  <a:gd name="T105" fmla="*/ 3024 h 28"/>
                  <a:gd name="T106" fmla="*/ 0 w 21"/>
                  <a:gd name="T107" fmla="*/ 3240 h 28"/>
                  <a:gd name="T108" fmla="*/ 216 w 21"/>
                  <a:gd name="T109" fmla="*/ 3456 h 28"/>
                  <a:gd name="T110" fmla="*/ 216 w 21"/>
                  <a:gd name="T111" fmla="*/ 3672 h 28"/>
                  <a:gd name="T112" fmla="*/ 216 w 21"/>
                  <a:gd name="T113" fmla="*/ 3888 h 28"/>
                  <a:gd name="T114" fmla="*/ 432 w 21"/>
                  <a:gd name="T115" fmla="*/ 4536 h 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28"/>
                  <a:gd name="T176" fmla="*/ 21 w 21"/>
                  <a:gd name="T177" fmla="*/ 28 h 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28">
                    <a:moveTo>
                      <a:pt x="2" y="21"/>
                    </a:moveTo>
                    <a:lnTo>
                      <a:pt x="4" y="21"/>
                    </a:lnTo>
                    <a:lnTo>
                      <a:pt x="6" y="21"/>
                    </a:lnTo>
                    <a:lnTo>
                      <a:pt x="5" y="24"/>
                    </a:lnTo>
                    <a:lnTo>
                      <a:pt x="4" y="27"/>
                    </a:lnTo>
                    <a:lnTo>
                      <a:pt x="5" y="27"/>
                    </a:lnTo>
                    <a:lnTo>
                      <a:pt x="6" y="26"/>
                    </a:lnTo>
                    <a:lnTo>
                      <a:pt x="8" y="27"/>
                    </a:lnTo>
                    <a:lnTo>
                      <a:pt x="9" y="28"/>
                    </a:lnTo>
                    <a:lnTo>
                      <a:pt x="11" y="28"/>
                    </a:lnTo>
                    <a:lnTo>
                      <a:pt x="14" y="27"/>
                    </a:lnTo>
                    <a:lnTo>
                      <a:pt x="15" y="27"/>
                    </a:lnTo>
                    <a:lnTo>
                      <a:pt x="17" y="27"/>
                    </a:lnTo>
                    <a:lnTo>
                      <a:pt x="17" y="26"/>
                    </a:lnTo>
                    <a:lnTo>
                      <a:pt x="17" y="25"/>
                    </a:lnTo>
                    <a:lnTo>
                      <a:pt x="18" y="24"/>
                    </a:lnTo>
                    <a:lnTo>
                      <a:pt x="19" y="23"/>
                    </a:lnTo>
                    <a:lnTo>
                      <a:pt x="15" y="20"/>
                    </a:lnTo>
                    <a:lnTo>
                      <a:pt x="15" y="17"/>
                    </a:lnTo>
                    <a:lnTo>
                      <a:pt x="18" y="15"/>
                    </a:lnTo>
                    <a:lnTo>
                      <a:pt x="19" y="15"/>
                    </a:lnTo>
                    <a:lnTo>
                      <a:pt x="21" y="14"/>
                    </a:lnTo>
                    <a:lnTo>
                      <a:pt x="19" y="8"/>
                    </a:lnTo>
                    <a:lnTo>
                      <a:pt x="20" y="5"/>
                    </a:lnTo>
                    <a:lnTo>
                      <a:pt x="19" y="4"/>
                    </a:lnTo>
                    <a:lnTo>
                      <a:pt x="18" y="3"/>
                    </a:lnTo>
                    <a:lnTo>
                      <a:pt x="18" y="2"/>
                    </a:lnTo>
                    <a:lnTo>
                      <a:pt x="18" y="1"/>
                    </a:lnTo>
                    <a:lnTo>
                      <a:pt x="15" y="2"/>
                    </a:lnTo>
                    <a:lnTo>
                      <a:pt x="14" y="3"/>
                    </a:lnTo>
                    <a:lnTo>
                      <a:pt x="12" y="3"/>
                    </a:lnTo>
                    <a:lnTo>
                      <a:pt x="12" y="2"/>
                    </a:lnTo>
                    <a:lnTo>
                      <a:pt x="10" y="2"/>
                    </a:lnTo>
                    <a:lnTo>
                      <a:pt x="9" y="0"/>
                    </a:lnTo>
                    <a:lnTo>
                      <a:pt x="7" y="0"/>
                    </a:lnTo>
                    <a:lnTo>
                      <a:pt x="6" y="1"/>
                    </a:lnTo>
                    <a:lnTo>
                      <a:pt x="7" y="2"/>
                    </a:lnTo>
                    <a:lnTo>
                      <a:pt x="7" y="4"/>
                    </a:lnTo>
                    <a:lnTo>
                      <a:pt x="6" y="5"/>
                    </a:lnTo>
                    <a:lnTo>
                      <a:pt x="5" y="5"/>
                    </a:lnTo>
                    <a:lnTo>
                      <a:pt x="3" y="5"/>
                    </a:lnTo>
                    <a:lnTo>
                      <a:pt x="3" y="6"/>
                    </a:lnTo>
                    <a:lnTo>
                      <a:pt x="2" y="8"/>
                    </a:lnTo>
                    <a:lnTo>
                      <a:pt x="3" y="9"/>
                    </a:lnTo>
                    <a:lnTo>
                      <a:pt x="3" y="10"/>
                    </a:lnTo>
                    <a:lnTo>
                      <a:pt x="1" y="11"/>
                    </a:lnTo>
                    <a:lnTo>
                      <a:pt x="0" y="12"/>
                    </a:lnTo>
                    <a:lnTo>
                      <a:pt x="1" y="13"/>
                    </a:lnTo>
                    <a:lnTo>
                      <a:pt x="0" y="14"/>
                    </a:lnTo>
                    <a:lnTo>
                      <a:pt x="0" y="15"/>
                    </a:lnTo>
                    <a:lnTo>
                      <a:pt x="1" y="16"/>
                    </a:lnTo>
                    <a:lnTo>
                      <a:pt x="1" y="17"/>
                    </a:lnTo>
                    <a:lnTo>
                      <a:pt x="1" y="18"/>
                    </a:lnTo>
                    <a:lnTo>
                      <a:pt x="2" y="2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63" name="Freeform 1016"/>
              <p:cNvSpPr>
                <a:spLocks/>
              </p:cNvSpPr>
              <p:nvPr/>
            </p:nvSpPr>
            <p:spPr bwMode="auto">
              <a:xfrm>
                <a:off x="4567475" y="1902035"/>
                <a:ext cx="232000" cy="309313"/>
              </a:xfrm>
              <a:custGeom>
                <a:avLst/>
                <a:gdLst>
                  <a:gd name="T0" fmla="*/ 432 w 21"/>
                  <a:gd name="T1" fmla="*/ 4536 h 28"/>
                  <a:gd name="T2" fmla="*/ 864 w 21"/>
                  <a:gd name="T3" fmla="*/ 4536 h 28"/>
                  <a:gd name="T4" fmla="*/ 1296 w 21"/>
                  <a:gd name="T5" fmla="*/ 4536 h 28"/>
                  <a:gd name="T6" fmla="*/ 1080 w 21"/>
                  <a:gd name="T7" fmla="*/ 5184 h 28"/>
                  <a:gd name="T8" fmla="*/ 864 w 21"/>
                  <a:gd name="T9" fmla="*/ 5832 h 28"/>
                  <a:gd name="T10" fmla="*/ 1080 w 21"/>
                  <a:gd name="T11" fmla="*/ 5832 h 28"/>
                  <a:gd name="T12" fmla="*/ 1296 w 21"/>
                  <a:gd name="T13" fmla="*/ 5616 h 28"/>
                  <a:gd name="T14" fmla="*/ 1728 w 21"/>
                  <a:gd name="T15" fmla="*/ 5832 h 28"/>
                  <a:gd name="T16" fmla="*/ 1944 w 21"/>
                  <a:gd name="T17" fmla="*/ 6048 h 28"/>
                  <a:gd name="T18" fmla="*/ 2376 w 21"/>
                  <a:gd name="T19" fmla="*/ 6048 h 28"/>
                  <a:gd name="T20" fmla="*/ 3024 w 21"/>
                  <a:gd name="T21" fmla="*/ 5832 h 28"/>
                  <a:gd name="T22" fmla="*/ 3240 w 21"/>
                  <a:gd name="T23" fmla="*/ 5832 h 28"/>
                  <a:gd name="T24" fmla="*/ 3672 w 21"/>
                  <a:gd name="T25" fmla="*/ 5832 h 28"/>
                  <a:gd name="T26" fmla="*/ 3672 w 21"/>
                  <a:gd name="T27" fmla="*/ 5616 h 28"/>
                  <a:gd name="T28" fmla="*/ 3672 w 21"/>
                  <a:gd name="T29" fmla="*/ 5400 h 28"/>
                  <a:gd name="T30" fmla="*/ 3888 w 21"/>
                  <a:gd name="T31" fmla="*/ 5184 h 28"/>
                  <a:gd name="T32" fmla="*/ 4104 w 21"/>
                  <a:gd name="T33" fmla="*/ 4968 h 28"/>
                  <a:gd name="T34" fmla="*/ 3240 w 21"/>
                  <a:gd name="T35" fmla="*/ 4320 h 28"/>
                  <a:gd name="T36" fmla="*/ 3240 w 21"/>
                  <a:gd name="T37" fmla="*/ 3672 h 28"/>
                  <a:gd name="T38" fmla="*/ 3888 w 21"/>
                  <a:gd name="T39" fmla="*/ 3240 h 28"/>
                  <a:gd name="T40" fmla="*/ 4104 w 21"/>
                  <a:gd name="T41" fmla="*/ 3240 h 28"/>
                  <a:gd name="T42" fmla="*/ 4536 w 21"/>
                  <a:gd name="T43" fmla="*/ 3024 h 28"/>
                  <a:gd name="T44" fmla="*/ 4104 w 21"/>
                  <a:gd name="T45" fmla="*/ 1728 h 28"/>
                  <a:gd name="T46" fmla="*/ 4320 w 21"/>
                  <a:gd name="T47" fmla="*/ 1080 h 28"/>
                  <a:gd name="T48" fmla="*/ 4104 w 21"/>
                  <a:gd name="T49" fmla="*/ 864 h 28"/>
                  <a:gd name="T50" fmla="*/ 3888 w 21"/>
                  <a:gd name="T51" fmla="*/ 648 h 28"/>
                  <a:gd name="T52" fmla="*/ 3888 w 21"/>
                  <a:gd name="T53" fmla="*/ 432 h 28"/>
                  <a:gd name="T54" fmla="*/ 3888 w 21"/>
                  <a:gd name="T55" fmla="*/ 216 h 28"/>
                  <a:gd name="T56" fmla="*/ 3240 w 21"/>
                  <a:gd name="T57" fmla="*/ 432 h 28"/>
                  <a:gd name="T58" fmla="*/ 3024 w 21"/>
                  <a:gd name="T59" fmla="*/ 648 h 28"/>
                  <a:gd name="T60" fmla="*/ 2592 w 21"/>
                  <a:gd name="T61" fmla="*/ 648 h 28"/>
                  <a:gd name="T62" fmla="*/ 2592 w 21"/>
                  <a:gd name="T63" fmla="*/ 432 h 28"/>
                  <a:gd name="T64" fmla="*/ 2160 w 21"/>
                  <a:gd name="T65" fmla="*/ 432 h 28"/>
                  <a:gd name="T66" fmla="*/ 1944 w 21"/>
                  <a:gd name="T67" fmla="*/ 0 h 28"/>
                  <a:gd name="T68" fmla="*/ 1944 w 21"/>
                  <a:gd name="T69" fmla="*/ 0 h 28"/>
                  <a:gd name="T70" fmla="*/ 1512 w 21"/>
                  <a:gd name="T71" fmla="*/ 0 h 28"/>
                  <a:gd name="T72" fmla="*/ 1296 w 21"/>
                  <a:gd name="T73" fmla="*/ 216 h 28"/>
                  <a:gd name="T74" fmla="*/ 1296 w 21"/>
                  <a:gd name="T75" fmla="*/ 216 h 28"/>
                  <a:gd name="T76" fmla="*/ 1512 w 21"/>
                  <a:gd name="T77" fmla="*/ 432 h 28"/>
                  <a:gd name="T78" fmla="*/ 1512 w 21"/>
                  <a:gd name="T79" fmla="*/ 864 h 28"/>
                  <a:gd name="T80" fmla="*/ 1296 w 21"/>
                  <a:gd name="T81" fmla="*/ 1080 h 28"/>
                  <a:gd name="T82" fmla="*/ 1080 w 21"/>
                  <a:gd name="T83" fmla="*/ 1080 h 28"/>
                  <a:gd name="T84" fmla="*/ 1080 w 21"/>
                  <a:gd name="T85" fmla="*/ 1080 h 28"/>
                  <a:gd name="T86" fmla="*/ 648 w 21"/>
                  <a:gd name="T87" fmla="*/ 1080 h 28"/>
                  <a:gd name="T88" fmla="*/ 648 w 21"/>
                  <a:gd name="T89" fmla="*/ 1296 h 28"/>
                  <a:gd name="T90" fmla="*/ 648 w 21"/>
                  <a:gd name="T91" fmla="*/ 1296 h 28"/>
                  <a:gd name="T92" fmla="*/ 432 w 21"/>
                  <a:gd name="T93" fmla="*/ 1728 h 28"/>
                  <a:gd name="T94" fmla="*/ 648 w 21"/>
                  <a:gd name="T95" fmla="*/ 1944 h 28"/>
                  <a:gd name="T96" fmla="*/ 648 w 21"/>
                  <a:gd name="T97" fmla="*/ 2160 h 28"/>
                  <a:gd name="T98" fmla="*/ 216 w 21"/>
                  <a:gd name="T99" fmla="*/ 2376 h 28"/>
                  <a:gd name="T100" fmla="*/ 0 w 21"/>
                  <a:gd name="T101" fmla="*/ 2592 h 28"/>
                  <a:gd name="T102" fmla="*/ 216 w 21"/>
                  <a:gd name="T103" fmla="*/ 2808 h 28"/>
                  <a:gd name="T104" fmla="*/ 0 w 21"/>
                  <a:gd name="T105" fmla="*/ 3024 h 28"/>
                  <a:gd name="T106" fmla="*/ 0 w 21"/>
                  <a:gd name="T107" fmla="*/ 3240 h 28"/>
                  <a:gd name="T108" fmla="*/ 216 w 21"/>
                  <a:gd name="T109" fmla="*/ 3456 h 28"/>
                  <a:gd name="T110" fmla="*/ 216 w 21"/>
                  <a:gd name="T111" fmla="*/ 3672 h 28"/>
                  <a:gd name="T112" fmla="*/ 216 w 21"/>
                  <a:gd name="T113" fmla="*/ 3888 h 28"/>
                  <a:gd name="T114" fmla="*/ 432 w 21"/>
                  <a:gd name="T115" fmla="*/ 4536 h 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28"/>
                  <a:gd name="T176" fmla="*/ 21 w 21"/>
                  <a:gd name="T177" fmla="*/ 28 h 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28">
                    <a:moveTo>
                      <a:pt x="2" y="21"/>
                    </a:moveTo>
                    <a:lnTo>
                      <a:pt x="4" y="21"/>
                    </a:lnTo>
                    <a:lnTo>
                      <a:pt x="6" y="21"/>
                    </a:lnTo>
                    <a:lnTo>
                      <a:pt x="5" y="24"/>
                    </a:lnTo>
                    <a:lnTo>
                      <a:pt x="4" y="27"/>
                    </a:lnTo>
                    <a:lnTo>
                      <a:pt x="5" y="27"/>
                    </a:lnTo>
                    <a:lnTo>
                      <a:pt x="6" y="26"/>
                    </a:lnTo>
                    <a:lnTo>
                      <a:pt x="8" y="27"/>
                    </a:lnTo>
                    <a:lnTo>
                      <a:pt x="9" y="28"/>
                    </a:lnTo>
                    <a:lnTo>
                      <a:pt x="11" y="28"/>
                    </a:lnTo>
                    <a:lnTo>
                      <a:pt x="14" y="27"/>
                    </a:lnTo>
                    <a:lnTo>
                      <a:pt x="15" y="27"/>
                    </a:lnTo>
                    <a:lnTo>
                      <a:pt x="17" y="27"/>
                    </a:lnTo>
                    <a:lnTo>
                      <a:pt x="17" y="26"/>
                    </a:lnTo>
                    <a:lnTo>
                      <a:pt x="17" y="25"/>
                    </a:lnTo>
                    <a:lnTo>
                      <a:pt x="18" y="24"/>
                    </a:lnTo>
                    <a:lnTo>
                      <a:pt x="19" y="23"/>
                    </a:lnTo>
                    <a:lnTo>
                      <a:pt x="15" y="20"/>
                    </a:lnTo>
                    <a:lnTo>
                      <a:pt x="15" y="17"/>
                    </a:lnTo>
                    <a:lnTo>
                      <a:pt x="18" y="15"/>
                    </a:lnTo>
                    <a:lnTo>
                      <a:pt x="19" y="15"/>
                    </a:lnTo>
                    <a:lnTo>
                      <a:pt x="21" y="14"/>
                    </a:lnTo>
                    <a:lnTo>
                      <a:pt x="19" y="8"/>
                    </a:lnTo>
                    <a:lnTo>
                      <a:pt x="20" y="5"/>
                    </a:lnTo>
                    <a:lnTo>
                      <a:pt x="19" y="4"/>
                    </a:lnTo>
                    <a:lnTo>
                      <a:pt x="18" y="3"/>
                    </a:lnTo>
                    <a:lnTo>
                      <a:pt x="18" y="2"/>
                    </a:lnTo>
                    <a:lnTo>
                      <a:pt x="18" y="1"/>
                    </a:lnTo>
                    <a:lnTo>
                      <a:pt x="15" y="2"/>
                    </a:lnTo>
                    <a:lnTo>
                      <a:pt x="14" y="3"/>
                    </a:lnTo>
                    <a:lnTo>
                      <a:pt x="12" y="3"/>
                    </a:lnTo>
                    <a:lnTo>
                      <a:pt x="12" y="2"/>
                    </a:lnTo>
                    <a:lnTo>
                      <a:pt x="10" y="2"/>
                    </a:lnTo>
                    <a:lnTo>
                      <a:pt x="9" y="0"/>
                    </a:lnTo>
                    <a:lnTo>
                      <a:pt x="7" y="0"/>
                    </a:lnTo>
                    <a:lnTo>
                      <a:pt x="6" y="1"/>
                    </a:lnTo>
                    <a:lnTo>
                      <a:pt x="7" y="2"/>
                    </a:lnTo>
                    <a:lnTo>
                      <a:pt x="7" y="4"/>
                    </a:lnTo>
                    <a:lnTo>
                      <a:pt x="6" y="5"/>
                    </a:lnTo>
                    <a:lnTo>
                      <a:pt x="5" y="5"/>
                    </a:lnTo>
                    <a:lnTo>
                      <a:pt x="3" y="5"/>
                    </a:lnTo>
                    <a:lnTo>
                      <a:pt x="3" y="6"/>
                    </a:lnTo>
                    <a:lnTo>
                      <a:pt x="2" y="8"/>
                    </a:lnTo>
                    <a:lnTo>
                      <a:pt x="3" y="9"/>
                    </a:lnTo>
                    <a:lnTo>
                      <a:pt x="3" y="10"/>
                    </a:lnTo>
                    <a:lnTo>
                      <a:pt x="1" y="11"/>
                    </a:lnTo>
                    <a:lnTo>
                      <a:pt x="0" y="12"/>
                    </a:lnTo>
                    <a:lnTo>
                      <a:pt x="1" y="13"/>
                    </a:lnTo>
                    <a:lnTo>
                      <a:pt x="0" y="14"/>
                    </a:lnTo>
                    <a:lnTo>
                      <a:pt x="0" y="15"/>
                    </a:lnTo>
                    <a:lnTo>
                      <a:pt x="1" y="16"/>
                    </a:lnTo>
                    <a:lnTo>
                      <a:pt x="1" y="17"/>
                    </a:lnTo>
                    <a:lnTo>
                      <a:pt x="1" y="18"/>
                    </a:lnTo>
                    <a:lnTo>
                      <a:pt x="2" y="2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64" name="Freeform 1017"/>
              <p:cNvSpPr>
                <a:spLocks/>
              </p:cNvSpPr>
              <p:nvPr/>
            </p:nvSpPr>
            <p:spPr bwMode="auto">
              <a:xfrm>
                <a:off x="4622713" y="1813660"/>
                <a:ext cx="77333" cy="99422"/>
              </a:xfrm>
              <a:custGeom>
                <a:avLst/>
                <a:gdLst>
                  <a:gd name="T0" fmla="*/ 864 w 7"/>
                  <a:gd name="T1" fmla="*/ 1728 h 9"/>
                  <a:gd name="T2" fmla="*/ 432 w 7"/>
                  <a:gd name="T3" fmla="*/ 1728 h 9"/>
                  <a:gd name="T4" fmla="*/ 216 w 7"/>
                  <a:gd name="T5" fmla="*/ 1944 h 9"/>
                  <a:gd name="T6" fmla="*/ 216 w 7"/>
                  <a:gd name="T7" fmla="*/ 1944 h 9"/>
                  <a:gd name="T8" fmla="*/ 216 w 7"/>
                  <a:gd name="T9" fmla="*/ 1728 h 9"/>
                  <a:gd name="T10" fmla="*/ 216 w 7"/>
                  <a:gd name="T11" fmla="*/ 1512 h 9"/>
                  <a:gd name="T12" fmla="*/ 0 w 7"/>
                  <a:gd name="T13" fmla="*/ 1296 h 9"/>
                  <a:gd name="T14" fmla="*/ 0 w 7"/>
                  <a:gd name="T15" fmla="*/ 864 h 9"/>
                  <a:gd name="T16" fmla="*/ 0 w 7"/>
                  <a:gd name="T17" fmla="*/ 432 h 9"/>
                  <a:gd name="T18" fmla="*/ 432 w 7"/>
                  <a:gd name="T19" fmla="*/ 216 h 9"/>
                  <a:gd name="T20" fmla="*/ 648 w 7"/>
                  <a:gd name="T21" fmla="*/ 216 h 9"/>
                  <a:gd name="T22" fmla="*/ 864 w 7"/>
                  <a:gd name="T23" fmla="*/ 0 h 9"/>
                  <a:gd name="T24" fmla="*/ 1080 w 7"/>
                  <a:gd name="T25" fmla="*/ 0 h 9"/>
                  <a:gd name="T26" fmla="*/ 1296 w 7"/>
                  <a:gd name="T27" fmla="*/ 216 h 9"/>
                  <a:gd name="T28" fmla="*/ 1512 w 7"/>
                  <a:gd name="T29" fmla="*/ 216 h 9"/>
                  <a:gd name="T30" fmla="*/ 1512 w 7"/>
                  <a:gd name="T31" fmla="*/ 432 h 9"/>
                  <a:gd name="T32" fmla="*/ 1512 w 7"/>
                  <a:gd name="T33" fmla="*/ 648 h 9"/>
                  <a:gd name="T34" fmla="*/ 1080 w 7"/>
                  <a:gd name="T35" fmla="*/ 648 h 9"/>
                  <a:gd name="T36" fmla="*/ 1080 w 7"/>
                  <a:gd name="T37" fmla="*/ 864 h 9"/>
                  <a:gd name="T38" fmla="*/ 648 w 7"/>
                  <a:gd name="T39" fmla="*/ 1080 h 9"/>
                  <a:gd name="T40" fmla="*/ 648 w 7"/>
                  <a:gd name="T41" fmla="*/ 1512 h 9"/>
                  <a:gd name="T42" fmla="*/ 864 w 7"/>
                  <a:gd name="T43" fmla="*/ 1728 h 9"/>
                  <a:gd name="T44" fmla="*/ 864 w 7"/>
                  <a:gd name="T45" fmla="*/ 1728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9"/>
                  <a:gd name="T71" fmla="*/ 7 w 7"/>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9">
                    <a:moveTo>
                      <a:pt x="4" y="8"/>
                    </a:moveTo>
                    <a:lnTo>
                      <a:pt x="2" y="8"/>
                    </a:lnTo>
                    <a:lnTo>
                      <a:pt x="1" y="9"/>
                    </a:lnTo>
                    <a:lnTo>
                      <a:pt x="1" y="8"/>
                    </a:lnTo>
                    <a:lnTo>
                      <a:pt x="1" y="7"/>
                    </a:lnTo>
                    <a:lnTo>
                      <a:pt x="0" y="6"/>
                    </a:lnTo>
                    <a:lnTo>
                      <a:pt x="0" y="4"/>
                    </a:lnTo>
                    <a:lnTo>
                      <a:pt x="0" y="2"/>
                    </a:lnTo>
                    <a:lnTo>
                      <a:pt x="2" y="1"/>
                    </a:lnTo>
                    <a:lnTo>
                      <a:pt x="3" y="1"/>
                    </a:lnTo>
                    <a:lnTo>
                      <a:pt x="4" y="0"/>
                    </a:lnTo>
                    <a:lnTo>
                      <a:pt x="5" y="0"/>
                    </a:lnTo>
                    <a:lnTo>
                      <a:pt x="6" y="1"/>
                    </a:lnTo>
                    <a:lnTo>
                      <a:pt x="7" y="1"/>
                    </a:lnTo>
                    <a:lnTo>
                      <a:pt x="7" y="2"/>
                    </a:lnTo>
                    <a:lnTo>
                      <a:pt x="7" y="3"/>
                    </a:lnTo>
                    <a:lnTo>
                      <a:pt x="5" y="3"/>
                    </a:lnTo>
                    <a:lnTo>
                      <a:pt x="5" y="4"/>
                    </a:lnTo>
                    <a:lnTo>
                      <a:pt x="3" y="5"/>
                    </a:lnTo>
                    <a:lnTo>
                      <a:pt x="3" y="7"/>
                    </a:lnTo>
                    <a:lnTo>
                      <a:pt x="4"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65" name="Freeform 1018"/>
              <p:cNvSpPr>
                <a:spLocks/>
              </p:cNvSpPr>
              <p:nvPr/>
            </p:nvSpPr>
            <p:spPr bwMode="auto">
              <a:xfrm>
                <a:off x="4622713" y="1813660"/>
                <a:ext cx="77333" cy="99422"/>
              </a:xfrm>
              <a:custGeom>
                <a:avLst/>
                <a:gdLst>
                  <a:gd name="T0" fmla="*/ 864 w 7"/>
                  <a:gd name="T1" fmla="*/ 1728 h 9"/>
                  <a:gd name="T2" fmla="*/ 432 w 7"/>
                  <a:gd name="T3" fmla="*/ 1728 h 9"/>
                  <a:gd name="T4" fmla="*/ 216 w 7"/>
                  <a:gd name="T5" fmla="*/ 1944 h 9"/>
                  <a:gd name="T6" fmla="*/ 216 w 7"/>
                  <a:gd name="T7" fmla="*/ 1944 h 9"/>
                  <a:gd name="T8" fmla="*/ 216 w 7"/>
                  <a:gd name="T9" fmla="*/ 1728 h 9"/>
                  <a:gd name="T10" fmla="*/ 216 w 7"/>
                  <a:gd name="T11" fmla="*/ 1512 h 9"/>
                  <a:gd name="T12" fmla="*/ 0 w 7"/>
                  <a:gd name="T13" fmla="*/ 1296 h 9"/>
                  <a:gd name="T14" fmla="*/ 0 w 7"/>
                  <a:gd name="T15" fmla="*/ 864 h 9"/>
                  <a:gd name="T16" fmla="*/ 0 w 7"/>
                  <a:gd name="T17" fmla="*/ 432 h 9"/>
                  <a:gd name="T18" fmla="*/ 432 w 7"/>
                  <a:gd name="T19" fmla="*/ 216 h 9"/>
                  <a:gd name="T20" fmla="*/ 648 w 7"/>
                  <a:gd name="T21" fmla="*/ 216 h 9"/>
                  <a:gd name="T22" fmla="*/ 864 w 7"/>
                  <a:gd name="T23" fmla="*/ 0 h 9"/>
                  <a:gd name="T24" fmla="*/ 1080 w 7"/>
                  <a:gd name="T25" fmla="*/ 0 h 9"/>
                  <a:gd name="T26" fmla="*/ 1296 w 7"/>
                  <a:gd name="T27" fmla="*/ 216 h 9"/>
                  <a:gd name="T28" fmla="*/ 1512 w 7"/>
                  <a:gd name="T29" fmla="*/ 216 h 9"/>
                  <a:gd name="T30" fmla="*/ 1512 w 7"/>
                  <a:gd name="T31" fmla="*/ 432 h 9"/>
                  <a:gd name="T32" fmla="*/ 1512 w 7"/>
                  <a:gd name="T33" fmla="*/ 648 h 9"/>
                  <a:gd name="T34" fmla="*/ 1080 w 7"/>
                  <a:gd name="T35" fmla="*/ 648 h 9"/>
                  <a:gd name="T36" fmla="*/ 1080 w 7"/>
                  <a:gd name="T37" fmla="*/ 864 h 9"/>
                  <a:gd name="T38" fmla="*/ 648 w 7"/>
                  <a:gd name="T39" fmla="*/ 1080 h 9"/>
                  <a:gd name="T40" fmla="*/ 648 w 7"/>
                  <a:gd name="T41" fmla="*/ 1512 h 9"/>
                  <a:gd name="T42" fmla="*/ 864 w 7"/>
                  <a:gd name="T43" fmla="*/ 1728 h 9"/>
                  <a:gd name="T44" fmla="*/ 864 w 7"/>
                  <a:gd name="T45" fmla="*/ 1728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9"/>
                  <a:gd name="T71" fmla="*/ 7 w 7"/>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9">
                    <a:moveTo>
                      <a:pt x="4" y="8"/>
                    </a:moveTo>
                    <a:lnTo>
                      <a:pt x="2" y="8"/>
                    </a:lnTo>
                    <a:lnTo>
                      <a:pt x="1" y="9"/>
                    </a:lnTo>
                    <a:lnTo>
                      <a:pt x="1" y="8"/>
                    </a:lnTo>
                    <a:lnTo>
                      <a:pt x="1" y="7"/>
                    </a:lnTo>
                    <a:lnTo>
                      <a:pt x="0" y="6"/>
                    </a:lnTo>
                    <a:lnTo>
                      <a:pt x="0" y="4"/>
                    </a:lnTo>
                    <a:lnTo>
                      <a:pt x="0" y="2"/>
                    </a:lnTo>
                    <a:lnTo>
                      <a:pt x="2" y="1"/>
                    </a:lnTo>
                    <a:lnTo>
                      <a:pt x="3" y="1"/>
                    </a:lnTo>
                    <a:lnTo>
                      <a:pt x="4" y="0"/>
                    </a:lnTo>
                    <a:lnTo>
                      <a:pt x="5" y="0"/>
                    </a:lnTo>
                    <a:lnTo>
                      <a:pt x="6" y="1"/>
                    </a:lnTo>
                    <a:lnTo>
                      <a:pt x="7" y="1"/>
                    </a:lnTo>
                    <a:lnTo>
                      <a:pt x="7" y="2"/>
                    </a:lnTo>
                    <a:lnTo>
                      <a:pt x="7" y="3"/>
                    </a:lnTo>
                    <a:lnTo>
                      <a:pt x="5" y="3"/>
                    </a:lnTo>
                    <a:lnTo>
                      <a:pt x="5" y="4"/>
                    </a:lnTo>
                    <a:lnTo>
                      <a:pt x="3" y="5"/>
                    </a:lnTo>
                    <a:lnTo>
                      <a:pt x="3" y="7"/>
                    </a:lnTo>
                    <a:lnTo>
                      <a:pt x="4"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66" name="Freeform 1019"/>
              <p:cNvSpPr>
                <a:spLocks/>
              </p:cNvSpPr>
              <p:nvPr/>
            </p:nvSpPr>
            <p:spPr bwMode="auto">
              <a:xfrm>
                <a:off x="4501190" y="1968317"/>
                <a:ext cx="99428" cy="99422"/>
              </a:xfrm>
              <a:custGeom>
                <a:avLst/>
                <a:gdLst>
                  <a:gd name="T0" fmla="*/ 1296 w 9"/>
                  <a:gd name="T1" fmla="*/ 1296 h 9"/>
                  <a:gd name="T2" fmla="*/ 1512 w 9"/>
                  <a:gd name="T3" fmla="*/ 1080 h 9"/>
                  <a:gd name="T4" fmla="*/ 1944 w 9"/>
                  <a:gd name="T5" fmla="*/ 864 h 9"/>
                  <a:gd name="T6" fmla="*/ 1944 w 9"/>
                  <a:gd name="T7" fmla="*/ 648 h 9"/>
                  <a:gd name="T8" fmla="*/ 1728 w 9"/>
                  <a:gd name="T9" fmla="*/ 432 h 9"/>
                  <a:gd name="T10" fmla="*/ 1944 w 9"/>
                  <a:gd name="T11" fmla="*/ 0 h 9"/>
                  <a:gd name="T12" fmla="*/ 1944 w 9"/>
                  <a:gd name="T13" fmla="*/ 0 h 9"/>
                  <a:gd name="T14" fmla="*/ 1296 w 9"/>
                  <a:gd name="T15" fmla="*/ 0 h 9"/>
                  <a:gd name="T16" fmla="*/ 1080 w 9"/>
                  <a:gd name="T17" fmla="*/ 216 h 9"/>
                  <a:gd name="T18" fmla="*/ 1080 w 9"/>
                  <a:gd name="T19" fmla="*/ 432 h 9"/>
                  <a:gd name="T20" fmla="*/ 1296 w 9"/>
                  <a:gd name="T21" fmla="*/ 432 h 9"/>
                  <a:gd name="T22" fmla="*/ 1296 w 9"/>
                  <a:gd name="T23" fmla="*/ 648 h 9"/>
                  <a:gd name="T24" fmla="*/ 1080 w 9"/>
                  <a:gd name="T25" fmla="*/ 864 h 9"/>
                  <a:gd name="T26" fmla="*/ 864 w 9"/>
                  <a:gd name="T27" fmla="*/ 648 h 9"/>
                  <a:gd name="T28" fmla="*/ 1080 w 9"/>
                  <a:gd name="T29" fmla="*/ 432 h 9"/>
                  <a:gd name="T30" fmla="*/ 864 w 9"/>
                  <a:gd name="T31" fmla="*/ 432 h 9"/>
                  <a:gd name="T32" fmla="*/ 648 w 9"/>
                  <a:gd name="T33" fmla="*/ 432 h 9"/>
                  <a:gd name="T34" fmla="*/ 648 w 9"/>
                  <a:gd name="T35" fmla="*/ 864 h 9"/>
                  <a:gd name="T36" fmla="*/ 432 w 9"/>
                  <a:gd name="T37" fmla="*/ 1080 h 9"/>
                  <a:gd name="T38" fmla="*/ 432 w 9"/>
                  <a:gd name="T39" fmla="*/ 1296 h 9"/>
                  <a:gd name="T40" fmla="*/ 432 w 9"/>
                  <a:gd name="T41" fmla="*/ 1512 h 9"/>
                  <a:gd name="T42" fmla="*/ 216 w 9"/>
                  <a:gd name="T43" fmla="*/ 1512 h 9"/>
                  <a:gd name="T44" fmla="*/ 216 w 9"/>
                  <a:gd name="T45" fmla="*/ 1512 h 9"/>
                  <a:gd name="T46" fmla="*/ 0 w 9"/>
                  <a:gd name="T47" fmla="*/ 1728 h 9"/>
                  <a:gd name="T48" fmla="*/ 216 w 9"/>
                  <a:gd name="T49" fmla="*/ 1728 h 9"/>
                  <a:gd name="T50" fmla="*/ 432 w 9"/>
                  <a:gd name="T51" fmla="*/ 1728 h 9"/>
                  <a:gd name="T52" fmla="*/ 648 w 9"/>
                  <a:gd name="T53" fmla="*/ 1512 h 9"/>
                  <a:gd name="T54" fmla="*/ 864 w 9"/>
                  <a:gd name="T55" fmla="*/ 1512 h 9"/>
                  <a:gd name="T56" fmla="*/ 1080 w 9"/>
                  <a:gd name="T57" fmla="*/ 1512 h 9"/>
                  <a:gd name="T58" fmla="*/ 1080 w 9"/>
                  <a:gd name="T59" fmla="*/ 1944 h 9"/>
                  <a:gd name="T60" fmla="*/ 1296 w 9"/>
                  <a:gd name="T61" fmla="*/ 1944 h 9"/>
                  <a:gd name="T62" fmla="*/ 1296 w 9"/>
                  <a:gd name="T63" fmla="*/ 1944 h 9"/>
                  <a:gd name="T64" fmla="*/ 1296 w 9"/>
                  <a:gd name="T65" fmla="*/ 1728 h 9"/>
                  <a:gd name="T66" fmla="*/ 1512 w 9"/>
                  <a:gd name="T67" fmla="*/ 1512 h 9"/>
                  <a:gd name="T68" fmla="*/ 1296 w 9"/>
                  <a:gd name="T69" fmla="*/ 1296 h 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
                  <a:gd name="T106" fmla="*/ 0 h 9"/>
                  <a:gd name="T107" fmla="*/ 9 w 9"/>
                  <a:gd name="T108" fmla="*/ 9 h 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 h="9">
                    <a:moveTo>
                      <a:pt x="6" y="6"/>
                    </a:moveTo>
                    <a:lnTo>
                      <a:pt x="7" y="5"/>
                    </a:lnTo>
                    <a:lnTo>
                      <a:pt x="9" y="4"/>
                    </a:lnTo>
                    <a:lnTo>
                      <a:pt x="9" y="3"/>
                    </a:lnTo>
                    <a:lnTo>
                      <a:pt x="8" y="2"/>
                    </a:lnTo>
                    <a:lnTo>
                      <a:pt x="9" y="0"/>
                    </a:lnTo>
                    <a:lnTo>
                      <a:pt x="6" y="0"/>
                    </a:lnTo>
                    <a:lnTo>
                      <a:pt x="5" y="1"/>
                    </a:lnTo>
                    <a:lnTo>
                      <a:pt x="5" y="2"/>
                    </a:lnTo>
                    <a:lnTo>
                      <a:pt x="6" y="2"/>
                    </a:lnTo>
                    <a:lnTo>
                      <a:pt x="6" y="3"/>
                    </a:lnTo>
                    <a:lnTo>
                      <a:pt x="5" y="4"/>
                    </a:lnTo>
                    <a:lnTo>
                      <a:pt x="4" y="3"/>
                    </a:lnTo>
                    <a:lnTo>
                      <a:pt x="5" y="2"/>
                    </a:lnTo>
                    <a:lnTo>
                      <a:pt x="4" y="2"/>
                    </a:lnTo>
                    <a:lnTo>
                      <a:pt x="3" y="2"/>
                    </a:lnTo>
                    <a:lnTo>
                      <a:pt x="3" y="4"/>
                    </a:lnTo>
                    <a:lnTo>
                      <a:pt x="2" y="5"/>
                    </a:lnTo>
                    <a:lnTo>
                      <a:pt x="2" y="6"/>
                    </a:lnTo>
                    <a:lnTo>
                      <a:pt x="2" y="7"/>
                    </a:lnTo>
                    <a:lnTo>
                      <a:pt x="1" y="7"/>
                    </a:lnTo>
                    <a:lnTo>
                      <a:pt x="0" y="8"/>
                    </a:lnTo>
                    <a:lnTo>
                      <a:pt x="1" y="8"/>
                    </a:lnTo>
                    <a:lnTo>
                      <a:pt x="2" y="8"/>
                    </a:lnTo>
                    <a:lnTo>
                      <a:pt x="3" y="7"/>
                    </a:lnTo>
                    <a:lnTo>
                      <a:pt x="4" y="7"/>
                    </a:lnTo>
                    <a:lnTo>
                      <a:pt x="5" y="7"/>
                    </a:lnTo>
                    <a:lnTo>
                      <a:pt x="5" y="9"/>
                    </a:lnTo>
                    <a:lnTo>
                      <a:pt x="6" y="9"/>
                    </a:lnTo>
                    <a:lnTo>
                      <a:pt x="6" y="8"/>
                    </a:lnTo>
                    <a:lnTo>
                      <a:pt x="7" y="7"/>
                    </a:lnTo>
                    <a:lnTo>
                      <a:pt x="6"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67" name="Freeform 1020"/>
              <p:cNvSpPr>
                <a:spLocks/>
              </p:cNvSpPr>
              <p:nvPr/>
            </p:nvSpPr>
            <p:spPr bwMode="auto">
              <a:xfrm>
                <a:off x="4501190" y="1968317"/>
                <a:ext cx="99428" cy="99422"/>
              </a:xfrm>
              <a:custGeom>
                <a:avLst/>
                <a:gdLst>
                  <a:gd name="T0" fmla="*/ 1296 w 9"/>
                  <a:gd name="T1" fmla="*/ 1296 h 9"/>
                  <a:gd name="T2" fmla="*/ 1512 w 9"/>
                  <a:gd name="T3" fmla="*/ 1080 h 9"/>
                  <a:gd name="T4" fmla="*/ 1944 w 9"/>
                  <a:gd name="T5" fmla="*/ 864 h 9"/>
                  <a:gd name="T6" fmla="*/ 1944 w 9"/>
                  <a:gd name="T7" fmla="*/ 648 h 9"/>
                  <a:gd name="T8" fmla="*/ 1728 w 9"/>
                  <a:gd name="T9" fmla="*/ 432 h 9"/>
                  <a:gd name="T10" fmla="*/ 1944 w 9"/>
                  <a:gd name="T11" fmla="*/ 0 h 9"/>
                  <a:gd name="T12" fmla="*/ 1944 w 9"/>
                  <a:gd name="T13" fmla="*/ 0 h 9"/>
                  <a:gd name="T14" fmla="*/ 1296 w 9"/>
                  <a:gd name="T15" fmla="*/ 0 h 9"/>
                  <a:gd name="T16" fmla="*/ 1080 w 9"/>
                  <a:gd name="T17" fmla="*/ 216 h 9"/>
                  <a:gd name="T18" fmla="*/ 1080 w 9"/>
                  <a:gd name="T19" fmla="*/ 432 h 9"/>
                  <a:gd name="T20" fmla="*/ 1296 w 9"/>
                  <a:gd name="T21" fmla="*/ 432 h 9"/>
                  <a:gd name="T22" fmla="*/ 1296 w 9"/>
                  <a:gd name="T23" fmla="*/ 648 h 9"/>
                  <a:gd name="T24" fmla="*/ 1080 w 9"/>
                  <a:gd name="T25" fmla="*/ 864 h 9"/>
                  <a:gd name="T26" fmla="*/ 864 w 9"/>
                  <a:gd name="T27" fmla="*/ 648 h 9"/>
                  <a:gd name="T28" fmla="*/ 1080 w 9"/>
                  <a:gd name="T29" fmla="*/ 432 h 9"/>
                  <a:gd name="T30" fmla="*/ 864 w 9"/>
                  <a:gd name="T31" fmla="*/ 432 h 9"/>
                  <a:gd name="T32" fmla="*/ 648 w 9"/>
                  <a:gd name="T33" fmla="*/ 432 h 9"/>
                  <a:gd name="T34" fmla="*/ 648 w 9"/>
                  <a:gd name="T35" fmla="*/ 864 h 9"/>
                  <a:gd name="T36" fmla="*/ 432 w 9"/>
                  <a:gd name="T37" fmla="*/ 1080 h 9"/>
                  <a:gd name="T38" fmla="*/ 432 w 9"/>
                  <a:gd name="T39" fmla="*/ 1296 h 9"/>
                  <a:gd name="T40" fmla="*/ 432 w 9"/>
                  <a:gd name="T41" fmla="*/ 1512 h 9"/>
                  <a:gd name="T42" fmla="*/ 216 w 9"/>
                  <a:gd name="T43" fmla="*/ 1512 h 9"/>
                  <a:gd name="T44" fmla="*/ 216 w 9"/>
                  <a:gd name="T45" fmla="*/ 1512 h 9"/>
                  <a:gd name="T46" fmla="*/ 0 w 9"/>
                  <a:gd name="T47" fmla="*/ 1728 h 9"/>
                  <a:gd name="T48" fmla="*/ 216 w 9"/>
                  <a:gd name="T49" fmla="*/ 1728 h 9"/>
                  <a:gd name="T50" fmla="*/ 432 w 9"/>
                  <a:gd name="T51" fmla="*/ 1728 h 9"/>
                  <a:gd name="T52" fmla="*/ 648 w 9"/>
                  <a:gd name="T53" fmla="*/ 1512 h 9"/>
                  <a:gd name="T54" fmla="*/ 864 w 9"/>
                  <a:gd name="T55" fmla="*/ 1512 h 9"/>
                  <a:gd name="T56" fmla="*/ 1080 w 9"/>
                  <a:gd name="T57" fmla="*/ 1512 h 9"/>
                  <a:gd name="T58" fmla="*/ 1080 w 9"/>
                  <a:gd name="T59" fmla="*/ 1944 h 9"/>
                  <a:gd name="T60" fmla="*/ 1296 w 9"/>
                  <a:gd name="T61" fmla="*/ 1944 h 9"/>
                  <a:gd name="T62" fmla="*/ 1296 w 9"/>
                  <a:gd name="T63" fmla="*/ 1944 h 9"/>
                  <a:gd name="T64" fmla="*/ 1296 w 9"/>
                  <a:gd name="T65" fmla="*/ 1728 h 9"/>
                  <a:gd name="T66" fmla="*/ 1512 w 9"/>
                  <a:gd name="T67" fmla="*/ 1512 h 9"/>
                  <a:gd name="T68" fmla="*/ 1296 w 9"/>
                  <a:gd name="T69" fmla="*/ 1296 h 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
                  <a:gd name="T106" fmla="*/ 0 h 9"/>
                  <a:gd name="T107" fmla="*/ 9 w 9"/>
                  <a:gd name="T108" fmla="*/ 9 h 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 h="9">
                    <a:moveTo>
                      <a:pt x="6" y="6"/>
                    </a:moveTo>
                    <a:lnTo>
                      <a:pt x="7" y="5"/>
                    </a:lnTo>
                    <a:lnTo>
                      <a:pt x="9" y="4"/>
                    </a:lnTo>
                    <a:lnTo>
                      <a:pt x="9" y="3"/>
                    </a:lnTo>
                    <a:lnTo>
                      <a:pt x="8" y="2"/>
                    </a:lnTo>
                    <a:lnTo>
                      <a:pt x="9" y="0"/>
                    </a:lnTo>
                    <a:lnTo>
                      <a:pt x="6" y="0"/>
                    </a:lnTo>
                    <a:lnTo>
                      <a:pt x="5" y="1"/>
                    </a:lnTo>
                    <a:lnTo>
                      <a:pt x="5" y="2"/>
                    </a:lnTo>
                    <a:lnTo>
                      <a:pt x="6" y="2"/>
                    </a:lnTo>
                    <a:lnTo>
                      <a:pt x="6" y="3"/>
                    </a:lnTo>
                    <a:lnTo>
                      <a:pt x="5" y="4"/>
                    </a:lnTo>
                    <a:lnTo>
                      <a:pt x="4" y="3"/>
                    </a:lnTo>
                    <a:lnTo>
                      <a:pt x="5" y="2"/>
                    </a:lnTo>
                    <a:lnTo>
                      <a:pt x="4" y="2"/>
                    </a:lnTo>
                    <a:lnTo>
                      <a:pt x="3" y="2"/>
                    </a:lnTo>
                    <a:lnTo>
                      <a:pt x="3" y="4"/>
                    </a:lnTo>
                    <a:lnTo>
                      <a:pt x="2" y="5"/>
                    </a:lnTo>
                    <a:lnTo>
                      <a:pt x="2" y="6"/>
                    </a:lnTo>
                    <a:lnTo>
                      <a:pt x="2" y="7"/>
                    </a:lnTo>
                    <a:lnTo>
                      <a:pt x="1" y="7"/>
                    </a:lnTo>
                    <a:lnTo>
                      <a:pt x="0" y="8"/>
                    </a:lnTo>
                    <a:lnTo>
                      <a:pt x="1" y="8"/>
                    </a:lnTo>
                    <a:lnTo>
                      <a:pt x="2" y="8"/>
                    </a:lnTo>
                    <a:lnTo>
                      <a:pt x="3" y="7"/>
                    </a:lnTo>
                    <a:lnTo>
                      <a:pt x="4" y="7"/>
                    </a:lnTo>
                    <a:lnTo>
                      <a:pt x="5" y="7"/>
                    </a:lnTo>
                    <a:lnTo>
                      <a:pt x="5" y="9"/>
                    </a:lnTo>
                    <a:lnTo>
                      <a:pt x="6" y="9"/>
                    </a:lnTo>
                    <a:lnTo>
                      <a:pt x="6" y="8"/>
                    </a:lnTo>
                    <a:lnTo>
                      <a:pt x="7" y="7"/>
                    </a:lnTo>
                    <a:lnTo>
                      <a:pt x="6"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68" name="Freeform 1021"/>
              <p:cNvSpPr>
                <a:spLocks/>
              </p:cNvSpPr>
              <p:nvPr/>
            </p:nvSpPr>
            <p:spPr bwMode="auto">
              <a:xfrm>
                <a:off x="4567475" y="2089833"/>
                <a:ext cx="22095" cy="44188"/>
              </a:xfrm>
              <a:custGeom>
                <a:avLst/>
                <a:gdLst>
                  <a:gd name="T0" fmla="*/ 432 w 2"/>
                  <a:gd name="T1" fmla="*/ 864 h 4"/>
                  <a:gd name="T2" fmla="*/ 216 w 2"/>
                  <a:gd name="T3" fmla="*/ 216 h 4"/>
                  <a:gd name="T4" fmla="*/ 216 w 2"/>
                  <a:gd name="T5" fmla="*/ 0 h 4"/>
                  <a:gd name="T6" fmla="*/ 0 w 2"/>
                  <a:gd name="T7" fmla="*/ 216 h 4"/>
                  <a:gd name="T8" fmla="*/ 0 w 2"/>
                  <a:gd name="T9" fmla="*/ 432 h 4"/>
                  <a:gd name="T10" fmla="*/ 0 w 2"/>
                  <a:gd name="T11" fmla="*/ 648 h 4"/>
                  <a:gd name="T12" fmla="*/ 432 w 2"/>
                  <a:gd name="T13" fmla="*/ 86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1" y="1"/>
                    </a:lnTo>
                    <a:lnTo>
                      <a:pt x="1" y="0"/>
                    </a:lnTo>
                    <a:lnTo>
                      <a:pt x="0" y="1"/>
                    </a:lnTo>
                    <a:lnTo>
                      <a:pt x="0" y="2"/>
                    </a:lnTo>
                    <a:lnTo>
                      <a:pt x="0" y="3"/>
                    </a:lnTo>
                    <a:lnTo>
                      <a:pt x="2"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69" name="Freeform 1022"/>
              <p:cNvSpPr>
                <a:spLocks/>
              </p:cNvSpPr>
              <p:nvPr/>
            </p:nvSpPr>
            <p:spPr bwMode="auto">
              <a:xfrm>
                <a:off x="4567475" y="2089833"/>
                <a:ext cx="22095" cy="44188"/>
              </a:xfrm>
              <a:custGeom>
                <a:avLst/>
                <a:gdLst>
                  <a:gd name="T0" fmla="*/ 432 w 2"/>
                  <a:gd name="T1" fmla="*/ 864 h 4"/>
                  <a:gd name="T2" fmla="*/ 216 w 2"/>
                  <a:gd name="T3" fmla="*/ 216 h 4"/>
                  <a:gd name="T4" fmla="*/ 216 w 2"/>
                  <a:gd name="T5" fmla="*/ 0 h 4"/>
                  <a:gd name="T6" fmla="*/ 0 w 2"/>
                  <a:gd name="T7" fmla="*/ 216 h 4"/>
                  <a:gd name="T8" fmla="*/ 0 w 2"/>
                  <a:gd name="T9" fmla="*/ 432 h 4"/>
                  <a:gd name="T10" fmla="*/ 0 w 2"/>
                  <a:gd name="T11" fmla="*/ 648 h 4"/>
                  <a:gd name="T12" fmla="*/ 432 w 2"/>
                  <a:gd name="T13" fmla="*/ 86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1" y="1"/>
                    </a:lnTo>
                    <a:lnTo>
                      <a:pt x="1" y="0"/>
                    </a:lnTo>
                    <a:lnTo>
                      <a:pt x="0" y="1"/>
                    </a:lnTo>
                    <a:lnTo>
                      <a:pt x="0" y="2"/>
                    </a:lnTo>
                    <a:lnTo>
                      <a:pt x="0" y="3"/>
                    </a:lnTo>
                    <a:lnTo>
                      <a:pt x="2"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70" name="Freeform 1023"/>
              <p:cNvSpPr>
                <a:spLocks/>
              </p:cNvSpPr>
              <p:nvPr/>
            </p:nvSpPr>
            <p:spPr bwMode="auto">
              <a:xfrm>
                <a:off x="4479094" y="2045645"/>
                <a:ext cx="99428" cy="77328"/>
              </a:xfrm>
              <a:custGeom>
                <a:avLst/>
                <a:gdLst>
                  <a:gd name="T0" fmla="*/ 1944 w 9"/>
                  <a:gd name="T1" fmla="*/ 864 h 7"/>
                  <a:gd name="T2" fmla="*/ 1728 w 9"/>
                  <a:gd name="T3" fmla="*/ 1080 h 7"/>
                  <a:gd name="T4" fmla="*/ 1728 w 9"/>
                  <a:gd name="T5" fmla="*/ 1296 h 7"/>
                  <a:gd name="T6" fmla="*/ 1728 w 9"/>
                  <a:gd name="T7" fmla="*/ 1512 h 7"/>
                  <a:gd name="T8" fmla="*/ 1512 w 9"/>
                  <a:gd name="T9" fmla="*/ 1296 h 7"/>
                  <a:gd name="T10" fmla="*/ 1080 w 9"/>
                  <a:gd name="T11" fmla="*/ 1080 h 7"/>
                  <a:gd name="T12" fmla="*/ 864 w 9"/>
                  <a:gd name="T13" fmla="*/ 1080 h 7"/>
                  <a:gd name="T14" fmla="*/ 432 w 9"/>
                  <a:gd name="T15" fmla="*/ 648 h 7"/>
                  <a:gd name="T16" fmla="*/ 0 w 9"/>
                  <a:gd name="T17" fmla="*/ 432 h 7"/>
                  <a:gd name="T18" fmla="*/ 216 w 9"/>
                  <a:gd name="T19" fmla="*/ 216 h 7"/>
                  <a:gd name="T20" fmla="*/ 432 w 9"/>
                  <a:gd name="T21" fmla="*/ 216 h 7"/>
                  <a:gd name="T22" fmla="*/ 648 w 9"/>
                  <a:gd name="T23" fmla="*/ 216 h 7"/>
                  <a:gd name="T24" fmla="*/ 864 w 9"/>
                  <a:gd name="T25" fmla="*/ 216 h 7"/>
                  <a:gd name="T26" fmla="*/ 1080 w 9"/>
                  <a:gd name="T27" fmla="*/ 0 h 7"/>
                  <a:gd name="T28" fmla="*/ 1296 w 9"/>
                  <a:gd name="T29" fmla="*/ 0 h 7"/>
                  <a:gd name="T30" fmla="*/ 1512 w 9"/>
                  <a:gd name="T31" fmla="*/ 0 h 7"/>
                  <a:gd name="T32" fmla="*/ 1512 w 9"/>
                  <a:gd name="T33" fmla="*/ 432 h 7"/>
                  <a:gd name="T34" fmla="*/ 1728 w 9"/>
                  <a:gd name="T35" fmla="*/ 432 h 7"/>
                  <a:gd name="T36" fmla="*/ 1728 w 9"/>
                  <a:gd name="T37" fmla="*/ 432 h 7"/>
                  <a:gd name="T38" fmla="*/ 1944 w 9"/>
                  <a:gd name="T39" fmla="*/ 648 h 7"/>
                  <a:gd name="T40" fmla="*/ 1944 w 9"/>
                  <a:gd name="T41" fmla="*/ 864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7"/>
                  <a:gd name="T65" fmla="*/ 9 w 9"/>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7">
                    <a:moveTo>
                      <a:pt x="9" y="4"/>
                    </a:moveTo>
                    <a:lnTo>
                      <a:pt x="8" y="5"/>
                    </a:lnTo>
                    <a:lnTo>
                      <a:pt x="8" y="6"/>
                    </a:lnTo>
                    <a:lnTo>
                      <a:pt x="8" y="7"/>
                    </a:lnTo>
                    <a:lnTo>
                      <a:pt x="7" y="6"/>
                    </a:lnTo>
                    <a:lnTo>
                      <a:pt x="5" y="5"/>
                    </a:lnTo>
                    <a:lnTo>
                      <a:pt x="4" y="5"/>
                    </a:lnTo>
                    <a:lnTo>
                      <a:pt x="2" y="3"/>
                    </a:lnTo>
                    <a:lnTo>
                      <a:pt x="0" y="2"/>
                    </a:lnTo>
                    <a:lnTo>
                      <a:pt x="1" y="1"/>
                    </a:lnTo>
                    <a:lnTo>
                      <a:pt x="2" y="1"/>
                    </a:lnTo>
                    <a:lnTo>
                      <a:pt x="3" y="1"/>
                    </a:lnTo>
                    <a:lnTo>
                      <a:pt x="4" y="1"/>
                    </a:lnTo>
                    <a:lnTo>
                      <a:pt x="5" y="0"/>
                    </a:lnTo>
                    <a:lnTo>
                      <a:pt x="6" y="0"/>
                    </a:lnTo>
                    <a:lnTo>
                      <a:pt x="7" y="0"/>
                    </a:lnTo>
                    <a:lnTo>
                      <a:pt x="7" y="2"/>
                    </a:lnTo>
                    <a:lnTo>
                      <a:pt x="8" y="2"/>
                    </a:lnTo>
                    <a:lnTo>
                      <a:pt x="9" y="3"/>
                    </a:lnTo>
                    <a:lnTo>
                      <a:pt x="9"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71" name="Freeform 1024"/>
              <p:cNvSpPr>
                <a:spLocks/>
              </p:cNvSpPr>
              <p:nvPr/>
            </p:nvSpPr>
            <p:spPr bwMode="auto">
              <a:xfrm>
                <a:off x="4479094" y="2045645"/>
                <a:ext cx="99428" cy="77328"/>
              </a:xfrm>
              <a:custGeom>
                <a:avLst/>
                <a:gdLst>
                  <a:gd name="T0" fmla="*/ 1944 w 9"/>
                  <a:gd name="T1" fmla="*/ 864 h 7"/>
                  <a:gd name="T2" fmla="*/ 1728 w 9"/>
                  <a:gd name="T3" fmla="*/ 1080 h 7"/>
                  <a:gd name="T4" fmla="*/ 1728 w 9"/>
                  <a:gd name="T5" fmla="*/ 1296 h 7"/>
                  <a:gd name="T6" fmla="*/ 1728 w 9"/>
                  <a:gd name="T7" fmla="*/ 1512 h 7"/>
                  <a:gd name="T8" fmla="*/ 1512 w 9"/>
                  <a:gd name="T9" fmla="*/ 1296 h 7"/>
                  <a:gd name="T10" fmla="*/ 1080 w 9"/>
                  <a:gd name="T11" fmla="*/ 1080 h 7"/>
                  <a:gd name="T12" fmla="*/ 864 w 9"/>
                  <a:gd name="T13" fmla="*/ 1080 h 7"/>
                  <a:gd name="T14" fmla="*/ 432 w 9"/>
                  <a:gd name="T15" fmla="*/ 648 h 7"/>
                  <a:gd name="T16" fmla="*/ 0 w 9"/>
                  <a:gd name="T17" fmla="*/ 432 h 7"/>
                  <a:gd name="T18" fmla="*/ 216 w 9"/>
                  <a:gd name="T19" fmla="*/ 216 h 7"/>
                  <a:gd name="T20" fmla="*/ 432 w 9"/>
                  <a:gd name="T21" fmla="*/ 216 h 7"/>
                  <a:gd name="T22" fmla="*/ 648 w 9"/>
                  <a:gd name="T23" fmla="*/ 216 h 7"/>
                  <a:gd name="T24" fmla="*/ 864 w 9"/>
                  <a:gd name="T25" fmla="*/ 216 h 7"/>
                  <a:gd name="T26" fmla="*/ 1080 w 9"/>
                  <a:gd name="T27" fmla="*/ 0 h 7"/>
                  <a:gd name="T28" fmla="*/ 1296 w 9"/>
                  <a:gd name="T29" fmla="*/ 0 h 7"/>
                  <a:gd name="T30" fmla="*/ 1512 w 9"/>
                  <a:gd name="T31" fmla="*/ 0 h 7"/>
                  <a:gd name="T32" fmla="*/ 1512 w 9"/>
                  <a:gd name="T33" fmla="*/ 432 h 7"/>
                  <a:gd name="T34" fmla="*/ 1728 w 9"/>
                  <a:gd name="T35" fmla="*/ 432 h 7"/>
                  <a:gd name="T36" fmla="*/ 1728 w 9"/>
                  <a:gd name="T37" fmla="*/ 432 h 7"/>
                  <a:gd name="T38" fmla="*/ 1944 w 9"/>
                  <a:gd name="T39" fmla="*/ 648 h 7"/>
                  <a:gd name="T40" fmla="*/ 1944 w 9"/>
                  <a:gd name="T41" fmla="*/ 864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7"/>
                  <a:gd name="T65" fmla="*/ 9 w 9"/>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7">
                    <a:moveTo>
                      <a:pt x="9" y="4"/>
                    </a:moveTo>
                    <a:lnTo>
                      <a:pt x="8" y="5"/>
                    </a:lnTo>
                    <a:lnTo>
                      <a:pt x="8" y="6"/>
                    </a:lnTo>
                    <a:lnTo>
                      <a:pt x="8" y="7"/>
                    </a:lnTo>
                    <a:lnTo>
                      <a:pt x="7" y="6"/>
                    </a:lnTo>
                    <a:lnTo>
                      <a:pt x="5" y="5"/>
                    </a:lnTo>
                    <a:lnTo>
                      <a:pt x="4" y="5"/>
                    </a:lnTo>
                    <a:lnTo>
                      <a:pt x="2" y="3"/>
                    </a:lnTo>
                    <a:lnTo>
                      <a:pt x="0" y="2"/>
                    </a:lnTo>
                    <a:lnTo>
                      <a:pt x="1" y="1"/>
                    </a:lnTo>
                    <a:lnTo>
                      <a:pt x="2" y="1"/>
                    </a:lnTo>
                    <a:lnTo>
                      <a:pt x="3" y="1"/>
                    </a:lnTo>
                    <a:lnTo>
                      <a:pt x="4" y="1"/>
                    </a:lnTo>
                    <a:lnTo>
                      <a:pt x="5" y="0"/>
                    </a:lnTo>
                    <a:lnTo>
                      <a:pt x="6" y="0"/>
                    </a:lnTo>
                    <a:lnTo>
                      <a:pt x="7" y="0"/>
                    </a:lnTo>
                    <a:lnTo>
                      <a:pt x="7" y="2"/>
                    </a:lnTo>
                    <a:lnTo>
                      <a:pt x="8" y="2"/>
                    </a:lnTo>
                    <a:lnTo>
                      <a:pt x="9" y="3"/>
                    </a:lnTo>
                    <a:lnTo>
                      <a:pt x="9"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72" name="Freeform 1025"/>
              <p:cNvSpPr>
                <a:spLocks/>
              </p:cNvSpPr>
              <p:nvPr/>
            </p:nvSpPr>
            <p:spPr bwMode="auto">
              <a:xfrm>
                <a:off x="4589570" y="2222395"/>
                <a:ext cx="309333" cy="309313"/>
              </a:xfrm>
              <a:custGeom>
                <a:avLst/>
                <a:gdLst>
                  <a:gd name="T0" fmla="*/ 864 w 28"/>
                  <a:gd name="T1" fmla="*/ 1944 h 28"/>
                  <a:gd name="T2" fmla="*/ 1512 w 28"/>
                  <a:gd name="T3" fmla="*/ 1944 h 28"/>
                  <a:gd name="T4" fmla="*/ 1944 w 28"/>
                  <a:gd name="T5" fmla="*/ 2808 h 28"/>
                  <a:gd name="T6" fmla="*/ 2376 w 28"/>
                  <a:gd name="T7" fmla="*/ 3240 h 28"/>
                  <a:gd name="T8" fmla="*/ 2808 w 28"/>
                  <a:gd name="T9" fmla="*/ 3456 h 28"/>
                  <a:gd name="T10" fmla="*/ 3456 w 28"/>
                  <a:gd name="T11" fmla="*/ 4104 h 28"/>
                  <a:gd name="T12" fmla="*/ 3672 w 28"/>
                  <a:gd name="T13" fmla="*/ 4320 h 28"/>
                  <a:gd name="T14" fmla="*/ 3888 w 28"/>
                  <a:gd name="T15" fmla="*/ 4320 h 28"/>
                  <a:gd name="T16" fmla="*/ 4104 w 28"/>
                  <a:gd name="T17" fmla="*/ 4752 h 28"/>
                  <a:gd name="T18" fmla="*/ 4536 w 28"/>
                  <a:gd name="T19" fmla="*/ 4752 h 28"/>
                  <a:gd name="T20" fmla="*/ 4752 w 28"/>
                  <a:gd name="T21" fmla="*/ 5184 h 28"/>
                  <a:gd name="T22" fmla="*/ 4536 w 28"/>
                  <a:gd name="T23" fmla="*/ 5832 h 28"/>
                  <a:gd name="T24" fmla="*/ 4536 w 28"/>
                  <a:gd name="T25" fmla="*/ 6048 h 28"/>
                  <a:gd name="T26" fmla="*/ 4968 w 28"/>
                  <a:gd name="T27" fmla="*/ 5616 h 28"/>
                  <a:gd name="T28" fmla="*/ 5184 w 28"/>
                  <a:gd name="T29" fmla="*/ 5184 h 28"/>
                  <a:gd name="T30" fmla="*/ 5184 w 28"/>
                  <a:gd name="T31" fmla="*/ 4536 h 28"/>
                  <a:gd name="T32" fmla="*/ 5616 w 28"/>
                  <a:gd name="T33" fmla="*/ 4536 h 28"/>
                  <a:gd name="T34" fmla="*/ 6048 w 28"/>
                  <a:gd name="T35" fmla="*/ 4752 h 28"/>
                  <a:gd name="T36" fmla="*/ 5616 w 28"/>
                  <a:gd name="T37" fmla="*/ 4320 h 28"/>
                  <a:gd name="T38" fmla="*/ 5184 w 28"/>
                  <a:gd name="T39" fmla="*/ 3888 h 28"/>
                  <a:gd name="T40" fmla="*/ 4752 w 28"/>
                  <a:gd name="T41" fmla="*/ 3888 h 28"/>
                  <a:gd name="T42" fmla="*/ 4104 w 28"/>
                  <a:gd name="T43" fmla="*/ 3456 h 28"/>
                  <a:gd name="T44" fmla="*/ 3456 w 28"/>
                  <a:gd name="T45" fmla="*/ 2592 h 28"/>
                  <a:gd name="T46" fmla="*/ 2808 w 28"/>
                  <a:gd name="T47" fmla="*/ 1944 h 28"/>
                  <a:gd name="T48" fmla="*/ 2808 w 28"/>
                  <a:gd name="T49" fmla="*/ 1296 h 28"/>
                  <a:gd name="T50" fmla="*/ 3456 w 28"/>
                  <a:gd name="T51" fmla="*/ 1080 h 28"/>
                  <a:gd name="T52" fmla="*/ 3672 w 28"/>
                  <a:gd name="T53" fmla="*/ 1080 h 28"/>
                  <a:gd name="T54" fmla="*/ 3672 w 28"/>
                  <a:gd name="T55" fmla="*/ 648 h 28"/>
                  <a:gd name="T56" fmla="*/ 3456 w 28"/>
                  <a:gd name="T57" fmla="*/ 216 h 28"/>
                  <a:gd name="T58" fmla="*/ 2808 w 28"/>
                  <a:gd name="T59" fmla="*/ 216 h 28"/>
                  <a:gd name="T60" fmla="*/ 2376 w 28"/>
                  <a:gd name="T61" fmla="*/ 0 h 28"/>
                  <a:gd name="T62" fmla="*/ 1728 w 28"/>
                  <a:gd name="T63" fmla="*/ 216 h 28"/>
                  <a:gd name="T64" fmla="*/ 1080 w 28"/>
                  <a:gd name="T65" fmla="*/ 432 h 28"/>
                  <a:gd name="T66" fmla="*/ 648 w 28"/>
                  <a:gd name="T67" fmla="*/ 216 h 28"/>
                  <a:gd name="T68" fmla="*/ 432 w 28"/>
                  <a:gd name="T69" fmla="*/ 864 h 28"/>
                  <a:gd name="T70" fmla="*/ 0 w 28"/>
                  <a:gd name="T71" fmla="*/ 864 h 28"/>
                  <a:gd name="T72" fmla="*/ 216 w 28"/>
                  <a:gd name="T73" fmla="*/ 1944 h 28"/>
                  <a:gd name="T74" fmla="*/ 648 w 28"/>
                  <a:gd name="T75" fmla="*/ 2160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
                  <a:gd name="T115" fmla="*/ 0 h 28"/>
                  <a:gd name="T116" fmla="*/ 28 w 28"/>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 h="28">
                    <a:moveTo>
                      <a:pt x="3" y="10"/>
                    </a:moveTo>
                    <a:lnTo>
                      <a:pt x="4" y="9"/>
                    </a:lnTo>
                    <a:lnTo>
                      <a:pt x="7" y="8"/>
                    </a:lnTo>
                    <a:lnTo>
                      <a:pt x="7" y="9"/>
                    </a:lnTo>
                    <a:lnTo>
                      <a:pt x="9" y="11"/>
                    </a:lnTo>
                    <a:lnTo>
                      <a:pt x="9" y="13"/>
                    </a:lnTo>
                    <a:lnTo>
                      <a:pt x="11" y="14"/>
                    </a:lnTo>
                    <a:lnTo>
                      <a:pt x="11" y="15"/>
                    </a:lnTo>
                    <a:lnTo>
                      <a:pt x="12" y="16"/>
                    </a:lnTo>
                    <a:lnTo>
                      <a:pt x="13" y="16"/>
                    </a:lnTo>
                    <a:lnTo>
                      <a:pt x="13" y="17"/>
                    </a:lnTo>
                    <a:lnTo>
                      <a:pt x="16" y="19"/>
                    </a:lnTo>
                    <a:lnTo>
                      <a:pt x="17" y="20"/>
                    </a:lnTo>
                    <a:lnTo>
                      <a:pt x="18" y="20"/>
                    </a:lnTo>
                    <a:lnTo>
                      <a:pt x="19" y="21"/>
                    </a:lnTo>
                    <a:lnTo>
                      <a:pt x="19" y="22"/>
                    </a:lnTo>
                    <a:lnTo>
                      <a:pt x="20" y="22"/>
                    </a:lnTo>
                    <a:lnTo>
                      <a:pt x="21" y="22"/>
                    </a:lnTo>
                    <a:lnTo>
                      <a:pt x="22" y="23"/>
                    </a:lnTo>
                    <a:lnTo>
                      <a:pt x="22" y="24"/>
                    </a:lnTo>
                    <a:lnTo>
                      <a:pt x="22" y="26"/>
                    </a:lnTo>
                    <a:lnTo>
                      <a:pt x="21" y="27"/>
                    </a:lnTo>
                    <a:lnTo>
                      <a:pt x="21" y="28"/>
                    </a:lnTo>
                    <a:lnTo>
                      <a:pt x="23" y="27"/>
                    </a:lnTo>
                    <a:lnTo>
                      <a:pt x="23" y="26"/>
                    </a:lnTo>
                    <a:lnTo>
                      <a:pt x="24" y="25"/>
                    </a:lnTo>
                    <a:lnTo>
                      <a:pt x="24" y="24"/>
                    </a:lnTo>
                    <a:lnTo>
                      <a:pt x="23" y="23"/>
                    </a:lnTo>
                    <a:lnTo>
                      <a:pt x="24" y="21"/>
                    </a:lnTo>
                    <a:lnTo>
                      <a:pt x="25" y="21"/>
                    </a:lnTo>
                    <a:lnTo>
                      <a:pt x="26" y="21"/>
                    </a:lnTo>
                    <a:lnTo>
                      <a:pt x="27" y="22"/>
                    </a:lnTo>
                    <a:lnTo>
                      <a:pt x="28" y="22"/>
                    </a:lnTo>
                    <a:lnTo>
                      <a:pt x="27" y="21"/>
                    </a:lnTo>
                    <a:lnTo>
                      <a:pt x="26" y="20"/>
                    </a:lnTo>
                    <a:lnTo>
                      <a:pt x="25" y="19"/>
                    </a:lnTo>
                    <a:lnTo>
                      <a:pt x="24" y="18"/>
                    </a:lnTo>
                    <a:lnTo>
                      <a:pt x="23" y="18"/>
                    </a:lnTo>
                    <a:lnTo>
                      <a:pt x="22" y="18"/>
                    </a:lnTo>
                    <a:lnTo>
                      <a:pt x="21" y="16"/>
                    </a:lnTo>
                    <a:lnTo>
                      <a:pt x="19" y="16"/>
                    </a:lnTo>
                    <a:lnTo>
                      <a:pt x="17" y="15"/>
                    </a:lnTo>
                    <a:lnTo>
                      <a:pt x="16" y="12"/>
                    </a:lnTo>
                    <a:lnTo>
                      <a:pt x="15" y="10"/>
                    </a:lnTo>
                    <a:lnTo>
                      <a:pt x="13" y="9"/>
                    </a:lnTo>
                    <a:lnTo>
                      <a:pt x="13" y="6"/>
                    </a:lnTo>
                    <a:lnTo>
                      <a:pt x="14" y="5"/>
                    </a:lnTo>
                    <a:lnTo>
                      <a:pt x="16" y="5"/>
                    </a:lnTo>
                    <a:lnTo>
                      <a:pt x="16" y="6"/>
                    </a:lnTo>
                    <a:lnTo>
                      <a:pt x="17" y="5"/>
                    </a:lnTo>
                    <a:lnTo>
                      <a:pt x="17" y="4"/>
                    </a:lnTo>
                    <a:lnTo>
                      <a:pt x="17" y="3"/>
                    </a:lnTo>
                    <a:lnTo>
                      <a:pt x="16" y="3"/>
                    </a:lnTo>
                    <a:lnTo>
                      <a:pt x="16" y="1"/>
                    </a:lnTo>
                    <a:lnTo>
                      <a:pt x="14" y="1"/>
                    </a:lnTo>
                    <a:lnTo>
                      <a:pt x="13" y="1"/>
                    </a:lnTo>
                    <a:lnTo>
                      <a:pt x="13" y="0"/>
                    </a:lnTo>
                    <a:lnTo>
                      <a:pt x="11" y="0"/>
                    </a:lnTo>
                    <a:lnTo>
                      <a:pt x="11" y="1"/>
                    </a:lnTo>
                    <a:lnTo>
                      <a:pt x="8" y="1"/>
                    </a:lnTo>
                    <a:lnTo>
                      <a:pt x="8" y="2"/>
                    </a:lnTo>
                    <a:lnTo>
                      <a:pt x="5" y="2"/>
                    </a:lnTo>
                    <a:lnTo>
                      <a:pt x="4" y="1"/>
                    </a:lnTo>
                    <a:lnTo>
                      <a:pt x="3" y="1"/>
                    </a:lnTo>
                    <a:lnTo>
                      <a:pt x="3" y="3"/>
                    </a:lnTo>
                    <a:lnTo>
                      <a:pt x="2" y="4"/>
                    </a:lnTo>
                    <a:lnTo>
                      <a:pt x="1" y="4"/>
                    </a:lnTo>
                    <a:lnTo>
                      <a:pt x="0" y="4"/>
                    </a:lnTo>
                    <a:lnTo>
                      <a:pt x="0" y="6"/>
                    </a:lnTo>
                    <a:lnTo>
                      <a:pt x="1" y="9"/>
                    </a:lnTo>
                    <a:lnTo>
                      <a:pt x="2" y="9"/>
                    </a:lnTo>
                    <a:lnTo>
                      <a:pt x="3" y="1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73" name="Freeform 1026"/>
              <p:cNvSpPr>
                <a:spLocks/>
              </p:cNvSpPr>
              <p:nvPr/>
            </p:nvSpPr>
            <p:spPr bwMode="auto">
              <a:xfrm>
                <a:off x="4589570" y="2222395"/>
                <a:ext cx="309333" cy="309313"/>
              </a:xfrm>
              <a:custGeom>
                <a:avLst/>
                <a:gdLst>
                  <a:gd name="T0" fmla="*/ 864 w 28"/>
                  <a:gd name="T1" fmla="*/ 1944 h 28"/>
                  <a:gd name="T2" fmla="*/ 1512 w 28"/>
                  <a:gd name="T3" fmla="*/ 1944 h 28"/>
                  <a:gd name="T4" fmla="*/ 1944 w 28"/>
                  <a:gd name="T5" fmla="*/ 2808 h 28"/>
                  <a:gd name="T6" fmla="*/ 2376 w 28"/>
                  <a:gd name="T7" fmla="*/ 3240 h 28"/>
                  <a:gd name="T8" fmla="*/ 2808 w 28"/>
                  <a:gd name="T9" fmla="*/ 3456 h 28"/>
                  <a:gd name="T10" fmla="*/ 3456 w 28"/>
                  <a:gd name="T11" fmla="*/ 4104 h 28"/>
                  <a:gd name="T12" fmla="*/ 3672 w 28"/>
                  <a:gd name="T13" fmla="*/ 4320 h 28"/>
                  <a:gd name="T14" fmla="*/ 3888 w 28"/>
                  <a:gd name="T15" fmla="*/ 4320 h 28"/>
                  <a:gd name="T16" fmla="*/ 4104 w 28"/>
                  <a:gd name="T17" fmla="*/ 4752 h 28"/>
                  <a:gd name="T18" fmla="*/ 4536 w 28"/>
                  <a:gd name="T19" fmla="*/ 4752 h 28"/>
                  <a:gd name="T20" fmla="*/ 4752 w 28"/>
                  <a:gd name="T21" fmla="*/ 5184 h 28"/>
                  <a:gd name="T22" fmla="*/ 4536 w 28"/>
                  <a:gd name="T23" fmla="*/ 5832 h 28"/>
                  <a:gd name="T24" fmla="*/ 4536 w 28"/>
                  <a:gd name="T25" fmla="*/ 6048 h 28"/>
                  <a:gd name="T26" fmla="*/ 4968 w 28"/>
                  <a:gd name="T27" fmla="*/ 5616 h 28"/>
                  <a:gd name="T28" fmla="*/ 5184 w 28"/>
                  <a:gd name="T29" fmla="*/ 5184 h 28"/>
                  <a:gd name="T30" fmla="*/ 5184 w 28"/>
                  <a:gd name="T31" fmla="*/ 4536 h 28"/>
                  <a:gd name="T32" fmla="*/ 5616 w 28"/>
                  <a:gd name="T33" fmla="*/ 4536 h 28"/>
                  <a:gd name="T34" fmla="*/ 6048 w 28"/>
                  <a:gd name="T35" fmla="*/ 4752 h 28"/>
                  <a:gd name="T36" fmla="*/ 5616 w 28"/>
                  <a:gd name="T37" fmla="*/ 4320 h 28"/>
                  <a:gd name="T38" fmla="*/ 5184 w 28"/>
                  <a:gd name="T39" fmla="*/ 3888 h 28"/>
                  <a:gd name="T40" fmla="*/ 4752 w 28"/>
                  <a:gd name="T41" fmla="*/ 3888 h 28"/>
                  <a:gd name="T42" fmla="*/ 4104 w 28"/>
                  <a:gd name="T43" fmla="*/ 3456 h 28"/>
                  <a:gd name="T44" fmla="*/ 3456 w 28"/>
                  <a:gd name="T45" fmla="*/ 2592 h 28"/>
                  <a:gd name="T46" fmla="*/ 2808 w 28"/>
                  <a:gd name="T47" fmla="*/ 1944 h 28"/>
                  <a:gd name="T48" fmla="*/ 2808 w 28"/>
                  <a:gd name="T49" fmla="*/ 1296 h 28"/>
                  <a:gd name="T50" fmla="*/ 3456 w 28"/>
                  <a:gd name="T51" fmla="*/ 1080 h 28"/>
                  <a:gd name="T52" fmla="*/ 3672 w 28"/>
                  <a:gd name="T53" fmla="*/ 1080 h 28"/>
                  <a:gd name="T54" fmla="*/ 3672 w 28"/>
                  <a:gd name="T55" fmla="*/ 648 h 28"/>
                  <a:gd name="T56" fmla="*/ 3456 w 28"/>
                  <a:gd name="T57" fmla="*/ 216 h 28"/>
                  <a:gd name="T58" fmla="*/ 2808 w 28"/>
                  <a:gd name="T59" fmla="*/ 216 h 28"/>
                  <a:gd name="T60" fmla="*/ 2376 w 28"/>
                  <a:gd name="T61" fmla="*/ 0 h 28"/>
                  <a:gd name="T62" fmla="*/ 1728 w 28"/>
                  <a:gd name="T63" fmla="*/ 216 h 28"/>
                  <a:gd name="T64" fmla="*/ 1080 w 28"/>
                  <a:gd name="T65" fmla="*/ 432 h 28"/>
                  <a:gd name="T66" fmla="*/ 648 w 28"/>
                  <a:gd name="T67" fmla="*/ 216 h 28"/>
                  <a:gd name="T68" fmla="*/ 432 w 28"/>
                  <a:gd name="T69" fmla="*/ 864 h 28"/>
                  <a:gd name="T70" fmla="*/ 0 w 28"/>
                  <a:gd name="T71" fmla="*/ 864 h 28"/>
                  <a:gd name="T72" fmla="*/ 216 w 28"/>
                  <a:gd name="T73" fmla="*/ 1944 h 28"/>
                  <a:gd name="T74" fmla="*/ 648 w 28"/>
                  <a:gd name="T75" fmla="*/ 2160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
                  <a:gd name="T115" fmla="*/ 0 h 28"/>
                  <a:gd name="T116" fmla="*/ 28 w 28"/>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 h="28">
                    <a:moveTo>
                      <a:pt x="3" y="10"/>
                    </a:moveTo>
                    <a:lnTo>
                      <a:pt x="4" y="9"/>
                    </a:lnTo>
                    <a:lnTo>
                      <a:pt x="7" y="8"/>
                    </a:lnTo>
                    <a:lnTo>
                      <a:pt x="7" y="9"/>
                    </a:lnTo>
                    <a:lnTo>
                      <a:pt x="9" y="11"/>
                    </a:lnTo>
                    <a:lnTo>
                      <a:pt x="9" y="13"/>
                    </a:lnTo>
                    <a:lnTo>
                      <a:pt x="11" y="14"/>
                    </a:lnTo>
                    <a:lnTo>
                      <a:pt x="11" y="15"/>
                    </a:lnTo>
                    <a:lnTo>
                      <a:pt x="12" y="16"/>
                    </a:lnTo>
                    <a:lnTo>
                      <a:pt x="13" y="16"/>
                    </a:lnTo>
                    <a:lnTo>
                      <a:pt x="13" y="17"/>
                    </a:lnTo>
                    <a:lnTo>
                      <a:pt x="16" y="19"/>
                    </a:lnTo>
                    <a:lnTo>
                      <a:pt x="17" y="20"/>
                    </a:lnTo>
                    <a:lnTo>
                      <a:pt x="18" y="20"/>
                    </a:lnTo>
                    <a:lnTo>
                      <a:pt x="19" y="21"/>
                    </a:lnTo>
                    <a:lnTo>
                      <a:pt x="19" y="22"/>
                    </a:lnTo>
                    <a:lnTo>
                      <a:pt x="20" y="22"/>
                    </a:lnTo>
                    <a:lnTo>
                      <a:pt x="21" y="22"/>
                    </a:lnTo>
                    <a:lnTo>
                      <a:pt x="22" y="23"/>
                    </a:lnTo>
                    <a:lnTo>
                      <a:pt x="22" y="24"/>
                    </a:lnTo>
                    <a:lnTo>
                      <a:pt x="22" y="26"/>
                    </a:lnTo>
                    <a:lnTo>
                      <a:pt x="21" y="27"/>
                    </a:lnTo>
                    <a:lnTo>
                      <a:pt x="21" y="28"/>
                    </a:lnTo>
                    <a:lnTo>
                      <a:pt x="23" y="27"/>
                    </a:lnTo>
                    <a:lnTo>
                      <a:pt x="23" y="26"/>
                    </a:lnTo>
                    <a:lnTo>
                      <a:pt x="24" y="25"/>
                    </a:lnTo>
                    <a:lnTo>
                      <a:pt x="24" y="24"/>
                    </a:lnTo>
                    <a:lnTo>
                      <a:pt x="23" y="23"/>
                    </a:lnTo>
                    <a:lnTo>
                      <a:pt x="24" y="21"/>
                    </a:lnTo>
                    <a:lnTo>
                      <a:pt x="25" y="21"/>
                    </a:lnTo>
                    <a:lnTo>
                      <a:pt x="26" y="21"/>
                    </a:lnTo>
                    <a:lnTo>
                      <a:pt x="27" y="22"/>
                    </a:lnTo>
                    <a:lnTo>
                      <a:pt x="28" y="22"/>
                    </a:lnTo>
                    <a:lnTo>
                      <a:pt x="27" y="21"/>
                    </a:lnTo>
                    <a:lnTo>
                      <a:pt x="26" y="20"/>
                    </a:lnTo>
                    <a:lnTo>
                      <a:pt x="25" y="19"/>
                    </a:lnTo>
                    <a:lnTo>
                      <a:pt x="24" y="18"/>
                    </a:lnTo>
                    <a:lnTo>
                      <a:pt x="23" y="18"/>
                    </a:lnTo>
                    <a:lnTo>
                      <a:pt x="22" y="18"/>
                    </a:lnTo>
                    <a:lnTo>
                      <a:pt x="21" y="16"/>
                    </a:lnTo>
                    <a:lnTo>
                      <a:pt x="19" y="16"/>
                    </a:lnTo>
                    <a:lnTo>
                      <a:pt x="17" y="15"/>
                    </a:lnTo>
                    <a:lnTo>
                      <a:pt x="16" y="12"/>
                    </a:lnTo>
                    <a:lnTo>
                      <a:pt x="15" y="10"/>
                    </a:lnTo>
                    <a:lnTo>
                      <a:pt x="13" y="9"/>
                    </a:lnTo>
                    <a:lnTo>
                      <a:pt x="13" y="6"/>
                    </a:lnTo>
                    <a:lnTo>
                      <a:pt x="14" y="5"/>
                    </a:lnTo>
                    <a:lnTo>
                      <a:pt x="16" y="5"/>
                    </a:lnTo>
                    <a:lnTo>
                      <a:pt x="16" y="6"/>
                    </a:lnTo>
                    <a:lnTo>
                      <a:pt x="17" y="5"/>
                    </a:lnTo>
                    <a:lnTo>
                      <a:pt x="17" y="4"/>
                    </a:lnTo>
                    <a:lnTo>
                      <a:pt x="17" y="3"/>
                    </a:lnTo>
                    <a:lnTo>
                      <a:pt x="16" y="3"/>
                    </a:lnTo>
                    <a:lnTo>
                      <a:pt x="16" y="1"/>
                    </a:lnTo>
                    <a:lnTo>
                      <a:pt x="14" y="1"/>
                    </a:lnTo>
                    <a:lnTo>
                      <a:pt x="13" y="1"/>
                    </a:lnTo>
                    <a:lnTo>
                      <a:pt x="13" y="0"/>
                    </a:lnTo>
                    <a:lnTo>
                      <a:pt x="11" y="0"/>
                    </a:lnTo>
                    <a:lnTo>
                      <a:pt x="11" y="1"/>
                    </a:lnTo>
                    <a:lnTo>
                      <a:pt x="8" y="1"/>
                    </a:lnTo>
                    <a:lnTo>
                      <a:pt x="8" y="2"/>
                    </a:lnTo>
                    <a:lnTo>
                      <a:pt x="5" y="2"/>
                    </a:lnTo>
                    <a:lnTo>
                      <a:pt x="4" y="1"/>
                    </a:lnTo>
                    <a:lnTo>
                      <a:pt x="3" y="1"/>
                    </a:lnTo>
                    <a:lnTo>
                      <a:pt x="3" y="3"/>
                    </a:lnTo>
                    <a:lnTo>
                      <a:pt x="2" y="4"/>
                    </a:lnTo>
                    <a:lnTo>
                      <a:pt x="1" y="4"/>
                    </a:lnTo>
                    <a:lnTo>
                      <a:pt x="0" y="4"/>
                    </a:lnTo>
                    <a:lnTo>
                      <a:pt x="0" y="6"/>
                    </a:lnTo>
                    <a:lnTo>
                      <a:pt x="1" y="9"/>
                    </a:lnTo>
                    <a:lnTo>
                      <a:pt x="2" y="9"/>
                    </a:lnTo>
                    <a:lnTo>
                      <a:pt x="3" y="1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74" name="Freeform 1027"/>
              <p:cNvSpPr>
                <a:spLocks/>
              </p:cNvSpPr>
              <p:nvPr/>
            </p:nvSpPr>
            <p:spPr bwMode="auto">
              <a:xfrm>
                <a:off x="4766332" y="2222395"/>
                <a:ext cx="77333" cy="44188"/>
              </a:xfrm>
              <a:custGeom>
                <a:avLst/>
                <a:gdLst>
                  <a:gd name="T0" fmla="*/ 1296 w 7"/>
                  <a:gd name="T1" fmla="*/ 0 h 4"/>
                  <a:gd name="T2" fmla="*/ 1512 w 7"/>
                  <a:gd name="T3" fmla="*/ 216 h 4"/>
                  <a:gd name="T4" fmla="*/ 1296 w 7"/>
                  <a:gd name="T5" fmla="*/ 216 h 4"/>
                  <a:gd name="T6" fmla="*/ 1296 w 7"/>
                  <a:gd name="T7" fmla="*/ 432 h 4"/>
                  <a:gd name="T8" fmla="*/ 1080 w 7"/>
                  <a:gd name="T9" fmla="*/ 864 h 4"/>
                  <a:gd name="T10" fmla="*/ 216 w 7"/>
                  <a:gd name="T11" fmla="*/ 864 h 4"/>
                  <a:gd name="T12" fmla="*/ 216 w 7"/>
                  <a:gd name="T13" fmla="*/ 648 h 4"/>
                  <a:gd name="T14" fmla="*/ 0 w 7"/>
                  <a:gd name="T15" fmla="*/ 648 h 4"/>
                  <a:gd name="T16" fmla="*/ 0 w 7"/>
                  <a:gd name="T17" fmla="*/ 216 h 4"/>
                  <a:gd name="T18" fmla="*/ 432 w 7"/>
                  <a:gd name="T19" fmla="*/ 432 h 4"/>
                  <a:gd name="T20" fmla="*/ 864 w 7"/>
                  <a:gd name="T21" fmla="*/ 0 h 4"/>
                  <a:gd name="T22" fmla="*/ 1296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6" y="0"/>
                    </a:moveTo>
                    <a:lnTo>
                      <a:pt x="7" y="1"/>
                    </a:lnTo>
                    <a:lnTo>
                      <a:pt x="6" y="1"/>
                    </a:lnTo>
                    <a:lnTo>
                      <a:pt x="6" y="2"/>
                    </a:lnTo>
                    <a:lnTo>
                      <a:pt x="5" y="4"/>
                    </a:lnTo>
                    <a:lnTo>
                      <a:pt x="1" y="4"/>
                    </a:lnTo>
                    <a:lnTo>
                      <a:pt x="1" y="3"/>
                    </a:lnTo>
                    <a:lnTo>
                      <a:pt x="0" y="3"/>
                    </a:lnTo>
                    <a:lnTo>
                      <a:pt x="0" y="1"/>
                    </a:lnTo>
                    <a:lnTo>
                      <a:pt x="2" y="2"/>
                    </a:lnTo>
                    <a:lnTo>
                      <a:pt x="4" y="0"/>
                    </a:lnTo>
                    <a:lnTo>
                      <a:pt x="6"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75" name="Freeform 1028"/>
              <p:cNvSpPr>
                <a:spLocks/>
              </p:cNvSpPr>
              <p:nvPr/>
            </p:nvSpPr>
            <p:spPr bwMode="auto">
              <a:xfrm>
                <a:off x="4766332" y="2222395"/>
                <a:ext cx="77333" cy="44188"/>
              </a:xfrm>
              <a:custGeom>
                <a:avLst/>
                <a:gdLst>
                  <a:gd name="T0" fmla="*/ 1296 w 7"/>
                  <a:gd name="T1" fmla="*/ 0 h 4"/>
                  <a:gd name="T2" fmla="*/ 1512 w 7"/>
                  <a:gd name="T3" fmla="*/ 216 h 4"/>
                  <a:gd name="T4" fmla="*/ 1296 w 7"/>
                  <a:gd name="T5" fmla="*/ 216 h 4"/>
                  <a:gd name="T6" fmla="*/ 1296 w 7"/>
                  <a:gd name="T7" fmla="*/ 432 h 4"/>
                  <a:gd name="T8" fmla="*/ 1080 w 7"/>
                  <a:gd name="T9" fmla="*/ 864 h 4"/>
                  <a:gd name="T10" fmla="*/ 216 w 7"/>
                  <a:gd name="T11" fmla="*/ 864 h 4"/>
                  <a:gd name="T12" fmla="*/ 216 w 7"/>
                  <a:gd name="T13" fmla="*/ 648 h 4"/>
                  <a:gd name="T14" fmla="*/ 0 w 7"/>
                  <a:gd name="T15" fmla="*/ 648 h 4"/>
                  <a:gd name="T16" fmla="*/ 0 w 7"/>
                  <a:gd name="T17" fmla="*/ 216 h 4"/>
                  <a:gd name="T18" fmla="*/ 432 w 7"/>
                  <a:gd name="T19" fmla="*/ 432 h 4"/>
                  <a:gd name="T20" fmla="*/ 864 w 7"/>
                  <a:gd name="T21" fmla="*/ 0 h 4"/>
                  <a:gd name="T22" fmla="*/ 1296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6" y="0"/>
                    </a:moveTo>
                    <a:lnTo>
                      <a:pt x="7" y="1"/>
                    </a:lnTo>
                    <a:lnTo>
                      <a:pt x="6" y="1"/>
                    </a:lnTo>
                    <a:lnTo>
                      <a:pt x="6" y="2"/>
                    </a:lnTo>
                    <a:lnTo>
                      <a:pt x="5" y="4"/>
                    </a:lnTo>
                    <a:lnTo>
                      <a:pt x="1" y="4"/>
                    </a:lnTo>
                    <a:lnTo>
                      <a:pt x="1" y="3"/>
                    </a:lnTo>
                    <a:lnTo>
                      <a:pt x="0" y="3"/>
                    </a:lnTo>
                    <a:lnTo>
                      <a:pt x="0" y="1"/>
                    </a:lnTo>
                    <a:lnTo>
                      <a:pt x="2" y="2"/>
                    </a:lnTo>
                    <a:lnTo>
                      <a:pt x="4" y="0"/>
                    </a:lnTo>
                    <a:lnTo>
                      <a:pt x="6"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76" name="Freeform 1029"/>
              <p:cNvSpPr>
                <a:spLocks/>
              </p:cNvSpPr>
              <p:nvPr/>
            </p:nvSpPr>
            <p:spPr bwMode="auto">
              <a:xfrm>
                <a:off x="4766332" y="2233442"/>
                <a:ext cx="143619" cy="154657"/>
              </a:xfrm>
              <a:custGeom>
                <a:avLst/>
                <a:gdLst>
                  <a:gd name="T0" fmla="*/ 2376 w 13"/>
                  <a:gd name="T1" fmla="*/ 3024 h 14"/>
                  <a:gd name="T2" fmla="*/ 1944 w 13"/>
                  <a:gd name="T3" fmla="*/ 2808 h 14"/>
                  <a:gd name="T4" fmla="*/ 1944 w 13"/>
                  <a:gd name="T5" fmla="*/ 2592 h 14"/>
                  <a:gd name="T6" fmla="*/ 1512 w 13"/>
                  <a:gd name="T7" fmla="*/ 2376 h 14"/>
                  <a:gd name="T8" fmla="*/ 1080 w 13"/>
                  <a:gd name="T9" fmla="*/ 2160 h 14"/>
                  <a:gd name="T10" fmla="*/ 864 w 13"/>
                  <a:gd name="T11" fmla="*/ 1728 h 14"/>
                  <a:gd name="T12" fmla="*/ 864 w 13"/>
                  <a:gd name="T13" fmla="*/ 1512 h 14"/>
                  <a:gd name="T14" fmla="*/ 648 w 13"/>
                  <a:gd name="T15" fmla="*/ 1296 h 14"/>
                  <a:gd name="T16" fmla="*/ 432 w 13"/>
                  <a:gd name="T17" fmla="*/ 1080 h 14"/>
                  <a:gd name="T18" fmla="*/ 216 w 13"/>
                  <a:gd name="T19" fmla="*/ 1080 h 14"/>
                  <a:gd name="T20" fmla="*/ 216 w 13"/>
                  <a:gd name="T21" fmla="*/ 1296 h 14"/>
                  <a:gd name="T22" fmla="*/ 0 w 13"/>
                  <a:gd name="T23" fmla="*/ 1080 h 14"/>
                  <a:gd name="T24" fmla="*/ 216 w 13"/>
                  <a:gd name="T25" fmla="*/ 864 h 14"/>
                  <a:gd name="T26" fmla="*/ 216 w 13"/>
                  <a:gd name="T27" fmla="*/ 648 h 14"/>
                  <a:gd name="T28" fmla="*/ 1080 w 13"/>
                  <a:gd name="T29" fmla="*/ 648 h 14"/>
                  <a:gd name="T30" fmla="*/ 1296 w 13"/>
                  <a:gd name="T31" fmla="*/ 216 h 14"/>
                  <a:gd name="T32" fmla="*/ 1296 w 13"/>
                  <a:gd name="T33" fmla="*/ 0 h 14"/>
                  <a:gd name="T34" fmla="*/ 1512 w 13"/>
                  <a:gd name="T35" fmla="*/ 0 h 14"/>
                  <a:gd name="T36" fmla="*/ 1728 w 13"/>
                  <a:gd name="T37" fmla="*/ 0 h 14"/>
                  <a:gd name="T38" fmla="*/ 1944 w 13"/>
                  <a:gd name="T39" fmla="*/ 432 h 14"/>
                  <a:gd name="T40" fmla="*/ 2592 w 13"/>
                  <a:gd name="T41" fmla="*/ 648 h 14"/>
                  <a:gd name="T42" fmla="*/ 2808 w 13"/>
                  <a:gd name="T43" fmla="*/ 1080 h 14"/>
                  <a:gd name="T44" fmla="*/ 2160 w 13"/>
                  <a:gd name="T45" fmla="*/ 1080 h 14"/>
                  <a:gd name="T46" fmla="*/ 1728 w 13"/>
                  <a:gd name="T47" fmla="*/ 864 h 14"/>
                  <a:gd name="T48" fmla="*/ 1512 w 13"/>
                  <a:gd name="T49" fmla="*/ 864 h 14"/>
                  <a:gd name="T50" fmla="*/ 1512 w 13"/>
                  <a:gd name="T51" fmla="*/ 1296 h 14"/>
                  <a:gd name="T52" fmla="*/ 1296 w 13"/>
                  <a:gd name="T53" fmla="*/ 1080 h 14"/>
                  <a:gd name="T54" fmla="*/ 1080 w 13"/>
                  <a:gd name="T55" fmla="*/ 1296 h 14"/>
                  <a:gd name="T56" fmla="*/ 1296 w 13"/>
                  <a:gd name="T57" fmla="*/ 1728 h 14"/>
                  <a:gd name="T58" fmla="*/ 1728 w 13"/>
                  <a:gd name="T59" fmla="*/ 2160 h 14"/>
                  <a:gd name="T60" fmla="*/ 2160 w 13"/>
                  <a:gd name="T61" fmla="*/ 2376 h 14"/>
                  <a:gd name="T62" fmla="*/ 2160 w 13"/>
                  <a:gd name="T63" fmla="*/ 2592 h 14"/>
                  <a:gd name="T64" fmla="*/ 2376 w 13"/>
                  <a:gd name="T65" fmla="*/ 2808 h 14"/>
                  <a:gd name="T66" fmla="*/ 2376 w 13"/>
                  <a:gd name="T67" fmla="*/ 3024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
                  <a:gd name="T103" fmla="*/ 0 h 14"/>
                  <a:gd name="T104" fmla="*/ 13 w 1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 h="14">
                    <a:moveTo>
                      <a:pt x="11" y="14"/>
                    </a:moveTo>
                    <a:lnTo>
                      <a:pt x="9" y="13"/>
                    </a:lnTo>
                    <a:lnTo>
                      <a:pt x="9" y="12"/>
                    </a:lnTo>
                    <a:lnTo>
                      <a:pt x="7" y="11"/>
                    </a:lnTo>
                    <a:lnTo>
                      <a:pt x="5" y="10"/>
                    </a:lnTo>
                    <a:lnTo>
                      <a:pt x="4" y="8"/>
                    </a:lnTo>
                    <a:lnTo>
                      <a:pt x="4" y="7"/>
                    </a:lnTo>
                    <a:lnTo>
                      <a:pt x="3" y="6"/>
                    </a:lnTo>
                    <a:lnTo>
                      <a:pt x="2" y="5"/>
                    </a:lnTo>
                    <a:lnTo>
                      <a:pt x="1" y="5"/>
                    </a:lnTo>
                    <a:lnTo>
                      <a:pt x="1" y="6"/>
                    </a:lnTo>
                    <a:lnTo>
                      <a:pt x="0" y="5"/>
                    </a:lnTo>
                    <a:lnTo>
                      <a:pt x="1" y="4"/>
                    </a:lnTo>
                    <a:lnTo>
                      <a:pt x="1" y="3"/>
                    </a:lnTo>
                    <a:lnTo>
                      <a:pt x="5" y="3"/>
                    </a:lnTo>
                    <a:lnTo>
                      <a:pt x="6" y="1"/>
                    </a:lnTo>
                    <a:lnTo>
                      <a:pt x="6" y="0"/>
                    </a:lnTo>
                    <a:lnTo>
                      <a:pt x="7" y="0"/>
                    </a:lnTo>
                    <a:lnTo>
                      <a:pt x="8" y="0"/>
                    </a:lnTo>
                    <a:lnTo>
                      <a:pt x="9" y="2"/>
                    </a:lnTo>
                    <a:lnTo>
                      <a:pt x="12" y="3"/>
                    </a:lnTo>
                    <a:lnTo>
                      <a:pt x="13" y="5"/>
                    </a:lnTo>
                    <a:lnTo>
                      <a:pt x="10" y="5"/>
                    </a:lnTo>
                    <a:lnTo>
                      <a:pt x="8" y="4"/>
                    </a:lnTo>
                    <a:lnTo>
                      <a:pt x="7" y="4"/>
                    </a:lnTo>
                    <a:lnTo>
                      <a:pt x="7" y="6"/>
                    </a:lnTo>
                    <a:lnTo>
                      <a:pt x="6" y="5"/>
                    </a:lnTo>
                    <a:lnTo>
                      <a:pt x="5" y="6"/>
                    </a:lnTo>
                    <a:lnTo>
                      <a:pt x="6" y="8"/>
                    </a:lnTo>
                    <a:lnTo>
                      <a:pt x="8" y="10"/>
                    </a:lnTo>
                    <a:lnTo>
                      <a:pt x="10" y="11"/>
                    </a:lnTo>
                    <a:lnTo>
                      <a:pt x="10" y="12"/>
                    </a:lnTo>
                    <a:lnTo>
                      <a:pt x="11" y="13"/>
                    </a:lnTo>
                    <a:lnTo>
                      <a:pt x="11" y="1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77" name="Freeform 1030"/>
              <p:cNvSpPr>
                <a:spLocks/>
              </p:cNvSpPr>
              <p:nvPr/>
            </p:nvSpPr>
            <p:spPr bwMode="auto">
              <a:xfrm>
                <a:off x="4766332" y="2233442"/>
                <a:ext cx="143619" cy="154657"/>
              </a:xfrm>
              <a:custGeom>
                <a:avLst/>
                <a:gdLst>
                  <a:gd name="T0" fmla="*/ 2376 w 13"/>
                  <a:gd name="T1" fmla="*/ 3024 h 14"/>
                  <a:gd name="T2" fmla="*/ 1944 w 13"/>
                  <a:gd name="T3" fmla="*/ 2808 h 14"/>
                  <a:gd name="T4" fmla="*/ 1944 w 13"/>
                  <a:gd name="T5" fmla="*/ 2592 h 14"/>
                  <a:gd name="T6" fmla="*/ 1512 w 13"/>
                  <a:gd name="T7" fmla="*/ 2376 h 14"/>
                  <a:gd name="T8" fmla="*/ 1080 w 13"/>
                  <a:gd name="T9" fmla="*/ 2160 h 14"/>
                  <a:gd name="T10" fmla="*/ 864 w 13"/>
                  <a:gd name="T11" fmla="*/ 1728 h 14"/>
                  <a:gd name="T12" fmla="*/ 864 w 13"/>
                  <a:gd name="T13" fmla="*/ 1512 h 14"/>
                  <a:gd name="T14" fmla="*/ 648 w 13"/>
                  <a:gd name="T15" fmla="*/ 1296 h 14"/>
                  <a:gd name="T16" fmla="*/ 432 w 13"/>
                  <a:gd name="T17" fmla="*/ 1080 h 14"/>
                  <a:gd name="T18" fmla="*/ 216 w 13"/>
                  <a:gd name="T19" fmla="*/ 1080 h 14"/>
                  <a:gd name="T20" fmla="*/ 216 w 13"/>
                  <a:gd name="T21" fmla="*/ 1296 h 14"/>
                  <a:gd name="T22" fmla="*/ 0 w 13"/>
                  <a:gd name="T23" fmla="*/ 1080 h 14"/>
                  <a:gd name="T24" fmla="*/ 216 w 13"/>
                  <a:gd name="T25" fmla="*/ 864 h 14"/>
                  <a:gd name="T26" fmla="*/ 216 w 13"/>
                  <a:gd name="T27" fmla="*/ 648 h 14"/>
                  <a:gd name="T28" fmla="*/ 1080 w 13"/>
                  <a:gd name="T29" fmla="*/ 648 h 14"/>
                  <a:gd name="T30" fmla="*/ 1296 w 13"/>
                  <a:gd name="T31" fmla="*/ 216 h 14"/>
                  <a:gd name="T32" fmla="*/ 1296 w 13"/>
                  <a:gd name="T33" fmla="*/ 0 h 14"/>
                  <a:gd name="T34" fmla="*/ 1512 w 13"/>
                  <a:gd name="T35" fmla="*/ 0 h 14"/>
                  <a:gd name="T36" fmla="*/ 1728 w 13"/>
                  <a:gd name="T37" fmla="*/ 0 h 14"/>
                  <a:gd name="T38" fmla="*/ 1944 w 13"/>
                  <a:gd name="T39" fmla="*/ 432 h 14"/>
                  <a:gd name="T40" fmla="*/ 2592 w 13"/>
                  <a:gd name="T41" fmla="*/ 648 h 14"/>
                  <a:gd name="T42" fmla="*/ 2808 w 13"/>
                  <a:gd name="T43" fmla="*/ 1080 h 14"/>
                  <a:gd name="T44" fmla="*/ 2160 w 13"/>
                  <a:gd name="T45" fmla="*/ 1080 h 14"/>
                  <a:gd name="T46" fmla="*/ 1728 w 13"/>
                  <a:gd name="T47" fmla="*/ 864 h 14"/>
                  <a:gd name="T48" fmla="*/ 1512 w 13"/>
                  <a:gd name="T49" fmla="*/ 864 h 14"/>
                  <a:gd name="T50" fmla="*/ 1512 w 13"/>
                  <a:gd name="T51" fmla="*/ 1296 h 14"/>
                  <a:gd name="T52" fmla="*/ 1296 w 13"/>
                  <a:gd name="T53" fmla="*/ 1080 h 14"/>
                  <a:gd name="T54" fmla="*/ 1080 w 13"/>
                  <a:gd name="T55" fmla="*/ 1296 h 14"/>
                  <a:gd name="T56" fmla="*/ 1296 w 13"/>
                  <a:gd name="T57" fmla="*/ 1728 h 14"/>
                  <a:gd name="T58" fmla="*/ 1728 w 13"/>
                  <a:gd name="T59" fmla="*/ 2160 h 14"/>
                  <a:gd name="T60" fmla="*/ 2160 w 13"/>
                  <a:gd name="T61" fmla="*/ 2376 h 14"/>
                  <a:gd name="T62" fmla="*/ 2160 w 13"/>
                  <a:gd name="T63" fmla="*/ 2592 h 14"/>
                  <a:gd name="T64" fmla="*/ 2376 w 13"/>
                  <a:gd name="T65" fmla="*/ 2808 h 14"/>
                  <a:gd name="T66" fmla="*/ 2376 w 13"/>
                  <a:gd name="T67" fmla="*/ 3024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
                  <a:gd name="T103" fmla="*/ 0 h 14"/>
                  <a:gd name="T104" fmla="*/ 13 w 1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 h="14">
                    <a:moveTo>
                      <a:pt x="11" y="14"/>
                    </a:moveTo>
                    <a:lnTo>
                      <a:pt x="9" y="13"/>
                    </a:lnTo>
                    <a:lnTo>
                      <a:pt x="9" y="12"/>
                    </a:lnTo>
                    <a:lnTo>
                      <a:pt x="7" y="11"/>
                    </a:lnTo>
                    <a:lnTo>
                      <a:pt x="5" y="10"/>
                    </a:lnTo>
                    <a:lnTo>
                      <a:pt x="4" y="8"/>
                    </a:lnTo>
                    <a:lnTo>
                      <a:pt x="4" y="7"/>
                    </a:lnTo>
                    <a:lnTo>
                      <a:pt x="3" y="6"/>
                    </a:lnTo>
                    <a:lnTo>
                      <a:pt x="2" y="5"/>
                    </a:lnTo>
                    <a:lnTo>
                      <a:pt x="1" y="5"/>
                    </a:lnTo>
                    <a:lnTo>
                      <a:pt x="1" y="6"/>
                    </a:lnTo>
                    <a:lnTo>
                      <a:pt x="0" y="5"/>
                    </a:lnTo>
                    <a:lnTo>
                      <a:pt x="1" y="4"/>
                    </a:lnTo>
                    <a:lnTo>
                      <a:pt x="1" y="3"/>
                    </a:lnTo>
                    <a:lnTo>
                      <a:pt x="5" y="3"/>
                    </a:lnTo>
                    <a:lnTo>
                      <a:pt x="6" y="1"/>
                    </a:lnTo>
                    <a:lnTo>
                      <a:pt x="6" y="0"/>
                    </a:lnTo>
                    <a:lnTo>
                      <a:pt x="7" y="0"/>
                    </a:lnTo>
                    <a:lnTo>
                      <a:pt x="8" y="0"/>
                    </a:lnTo>
                    <a:lnTo>
                      <a:pt x="9" y="2"/>
                    </a:lnTo>
                    <a:lnTo>
                      <a:pt x="12" y="3"/>
                    </a:lnTo>
                    <a:lnTo>
                      <a:pt x="13" y="5"/>
                    </a:lnTo>
                    <a:lnTo>
                      <a:pt x="10" y="5"/>
                    </a:lnTo>
                    <a:lnTo>
                      <a:pt x="8" y="4"/>
                    </a:lnTo>
                    <a:lnTo>
                      <a:pt x="7" y="4"/>
                    </a:lnTo>
                    <a:lnTo>
                      <a:pt x="7" y="6"/>
                    </a:lnTo>
                    <a:lnTo>
                      <a:pt x="6" y="5"/>
                    </a:lnTo>
                    <a:lnTo>
                      <a:pt x="5" y="6"/>
                    </a:lnTo>
                    <a:lnTo>
                      <a:pt x="6" y="8"/>
                    </a:lnTo>
                    <a:lnTo>
                      <a:pt x="8" y="10"/>
                    </a:lnTo>
                    <a:lnTo>
                      <a:pt x="10" y="11"/>
                    </a:lnTo>
                    <a:lnTo>
                      <a:pt x="10" y="12"/>
                    </a:lnTo>
                    <a:lnTo>
                      <a:pt x="11" y="13"/>
                    </a:lnTo>
                    <a:lnTo>
                      <a:pt x="11" y="1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78" name="Freeform 1031"/>
              <p:cNvSpPr>
                <a:spLocks/>
              </p:cNvSpPr>
              <p:nvPr/>
            </p:nvSpPr>
            <p:spPr bwMode="auto">
              <a:xfrm>
                <a:off x="4821570" y="2277630"/>
                <a:ext cx="99428" cy="99422"/>
              </a:xfrm>
              <a:custGeom>
                <a:avLst/>
                <a:gdLst>
                  <a:gd name="T0" fmla="*/ 1296 w 9"/>
                  <a:gd name="T1" fmla="*/ 1944 h 9"/>
                  <a:gd name="T2" fmla="*/ 1080 w 9"/>
                  <a:gd name="T3" fmla="*/ 1728 h 9"/>
                  <a:gd name="T4" fmla="*/ 1080 w 9"/>
                  <a:gd name="T5" fmla="*/ 1512 h 9"/>
                  <a:gd name="T6" fmla="*/ 648 w 9"/>
                  <a:gd name="T7" fmla="*/ 1296 h 9"/>
                  <a:gd name="T8" fmla="*/ 216 w 9"/>
                  <a:gd name="T9" fmla="*/ 864 h 9"/>
                  <a:gd name="T10" fmla="*/ 0 w 9"/>
                  <a:gd name="T11" fmla="*/ 432 h 9"/>
                  <a:gd name="T12" fmla="*/ 216 w 9"/>
                  <a:gd name="T13" fmla="*/ 216 h 9"/>
                  <a:gd name="T14" fmla="*/ 432 w 9"/>
                  <a:gd name="T15" fmla="*/ 432 h 9"/>
                  <a:gd name="T16" fmla="*/ 432 w 9"/>
                  <a:gd name="T17" fmla="*/ 0 h 9"/>
                  <a:gd name="T18" fmla="*/ 648 w 9"/>
                  <a:gd name="T19" fmla="*/ 0 h 9"/>
                  <a:gd name="T20" fmla="*/ 1080 w 9"/>
                  <a:gd name="T21" fmla="*/ 216 h 9"/>
                  <a:gd name="T22" fmla="*/ 1728 w 9"/>
                  <a:gd name="T23" fmla="*/ 216 h 9"/>
                  <a:gd name="T24" fmla="*/ 1728 w 9"/>
                  <a:gd name="T25" fmla="*/ 648 h 9"/>
                  <a:gd name="T26" fmla="*/ 1944 w 9"/>
                  <a:gd name="T27" fmla="*/ 1296 h 9"/>
                  <a:gd name="T28" fmla="*/ 1512 w 9"/>
                  <a:gd name="T29" fmla="*/ 1728 h 9"/>
                  <a:gd name="T30" fmla="*/ 1296 w 9"/>
                  <a:gd name="T31" fmla="*/ 1944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6" y="9"/>
                    </a:moveTo>
                    <a:lnTo>
                      <a:pt x="5" y="8"/>
                    </a:lnTo>
                    <a:lnTo>
                      <a:pt x="5" y="7"/>
                    </a:lnTo>
                    <a:lnTo>
                      <a:pt x="3" y="6"/>
                    </a:lnTo>
                    <a:lnTo>
                      <a:pt x="1" y="4"/>
                    </a:lnTo>
                    <a:lnTo>
                      <a:pt x="0" y="2"/>
                    </a:lnTo>
                    <a:lnTo>
                      <a:pt x="1" y="1"/>
                    </a:lnTo>
                    <a:lnTo>
                      <a:pt x="2" y="2"/>
                    </a:lnTo>
                    <a:lnTo>
                      <a:pt x="2" y="0"/>
                    </a:lnTo>
                    <a:lnTo>
                      <a:pt x="3" y="0"/>
                    </a:lnTo>
                    <a:lnTo>
                      <a:pt x="5" y="1"/>
                    </a:lnTo>
                    <a:lnTo>
                      <a:pt x="8" y="1"/>
                    </a:lnTo>
                    <a:lnTo>
                      <a:pt x="8" y="3"/>
                    </a:lnTo>
                    <a:lnTo>
                      <a:pt x="9" y="6"/>
                    </a:lnTo>
                    <a:lnTo>
                      <a:pt x="7" y="8"/>
                    </a:lnTo>
                    <a:lnTo>
                      <a:pt x="6" y="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79" name="Freeform 1032"/>
              <p:cNvSpPr>
                <a:spLocks/>
              </p:cNvSpPr>
              <p:nvPr/>
            </p:nvSpPr>
            <p:spPr bwMode="auto">
              <a:xfrm>
                <a:off x="4821570" y="2277630"/>
                <a:ext cx="99428" cy="99422"/>
              </a:xfrm>
              <a:custGeom>
                <a:avLst/>
                <a:gdLst>
                  <a:gd name="T0" fmla="*/ 1296 w 9"/>
                  <a:gd name="T1" fmla="*/ 1944 h 9"/>
                  <a:gd name="T2" fmla="*/ 1080 w 9"/>
                  <a:gd name="T3" fmla="*/ 1728 h 9"/>
                  <a:gd name="T4" fmla="*/ 1080 w 9"/>
                  <a:gd name="T5" fmla="*/ 1512 h 9"/>
                  <a:gd name="T6" fmla="*/ 648 w 9"/>
                  <a:gd name="T7" fmla="*/ 1296 h 9"/>
                  <a:gd name="T8" fmla="*/ 216 w 9"/>
                  <a:gd name="T9" fmla="*/ 864 h 9"/>
                  <a:gd name="T10" fmla="*/ 0 w 9"/>
                  <a:gd name="T11" fmla="*/ 432 h 9"/>
                  <a:gd name="T12" fmla="*/ 216 w 9"/>
                  <a:gd name="T13" fmla="*/ 216 h 9"/>
                  <a:gd name="T14" fmla="*/ 432 w 9"/>
                  <a:gd name="T15" fmla="*/ 432 h 9"/>
                  <a:gd name="T16" fmla="*/ 432 w 9"/>
                  <a:gd name="T17" fmla="*/ 0 h 9"/>
                  <a:gd name="T18" fmla="*/ 648 w 9"/>
                  <a:gd name="T19" fmla="*/ 0 h 9"/>
                  <a:gd name="T20" fmla="*/ 1080 w 9"/>
                  <a:gd name="T21" fmla="*/ 216 h 9"/>
                  <a:gd name="T22" fmla="*/ 1728 w 9"/>
                  <a:gd name="T23" fmla="*/ 216 h 9"/>
                  <a:gd name="T24" fmla="*/ 1728 w 9"/>
                  <a:gd name="T25" fmla="*/ 648 h 9"/>
                  <a:gd name="T26" fmla="*/ 1944 w 9"/>
                  <a:gd name="T27" fmla="*/ 1296 h 9"/>
                  <a:gd name="T28" fmla="*/ 1512 w 9"/>
                  <a:gd name="T29" fmla="*/ 1728 h 9"/>
                  <a:gd name="T30" fmla="*/ 1296 w 9"/>
                  <a:gd name="T31" fmla="*/ 1944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6" y="9"/>
                    </a:moveTo>
                    <a:lnTo>
                      <a:pt x="5" y="8"/>
                    </a:lnTo>
                    <a:lnTo>
                      <a:pt x="5" y="7"/>
                    </a:lnTo>
                    <a:lnTo>
                      <a:pt x="3" y="6"/>
                    </a:lnTo>
                    <a:lnTo>
                      <a:pt x="1" y="4"/>
                    </a:lnTo>
                    <a:lnTo>
                      <a:pt x="0" y="2"/>
                    </a:lnTo>
                    <a:lnTo>
                      <a:pt x="1" y="1"/>
                    </a:lnTo>
                    <a:lnTo>
                      <a:pt x="2" y="2"/>
                    </a:lnTo>
                    <a:lnTo>
                      <a:pt x="2" y="0"/>
                    </a:lnTo>
                    <a:lnTo>
                      <a:pt x="3" y="0"/>
                    </a:lnTo>
                    <a:lnTo>
                      <a:pt x="5" y="1"/>
                    </a:lnTo>
                    <a:lnTo>
                      <a:pt x="8" y="1"/>
                    </a:lnTo>
                    <a:lnTo>
                      <a:pt x="8" y="3"/>
                    </a:lnTo>
                    <a:lnTo>
                      <a:pt x="9" y="6"/>
                    </a:lnTo>
                    <a:lnTo>
                      <a:pt x="7" y="8"/>
                    </a:lnTo>
                    <a:lnTo>
                      <a:pt x="6" y="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80" name="Freeform 1033"/>
              <p:cNvSpPr>
                <a:spLocks/>
              </p:cNvSpPr>
              <p:nvPr/>
            </p:nvSpPr>
            <p:spPr bwMode="auto">
              <a:xfrm>
                <a:off x="4887856" y="2244489"/>
                <a:ext cx="121524" cy="154657"/>
              </a:xfrm>
              <a:custGeom>
                <a:avLst/>
                <a:gdLst>
                  <a:gd name="T0" fmla="*/ 1080 w 11"/>
                  <a:gd name="T1" fmla="*/ 0 h 14"/>
                  <a:gd name="T2" fmla="*/ 864 w 11"/>
                  <a:gd name="T3" fmla="*/ 0 h 14"/>
                  <a:gd name="T4" fmla="*/ 432 w 11"/>
                  <a:gd name="T5" fmla="*/ 216 h 14"/>
                  <a:gd name="T6" fmla="*/ 216 w 11"/>
                  <a:gd name="T7" fmla="*/ 432 h 14"/>
                  <a:gd name="T8" fmla="*/ 432 w 11"/>
                  <a:gd name="T9" fmla="*/ 864 h 14"/>
                  <a:gd name="T10" fmla="*/ 432 w 11"/>
                  <a:gd name="T11" fmla="*/ 1296 h 14"/>
                  <a:gd name="T12" fmla="*/ 648 w 11"/>
                  <a:gd name="T13" fmla="*/ 1944 h 14"/>
                  <a:gd name="T14" fmla="*/ 216 w 11"/>
                  <a:gd name="T15" fmla="*/ 2376 h 14"/>
                  <a:gd name="T16" fmla="*/ 0 w 11"/>
                  <a:gd name="T17" fmla="*/ 2592 h 14"/>
                  <a:gd name="T18" fmla="*/ 0 w 11"/>
                  <a:gd name="T19" fmla="*/ 2808 h 14"/>
                  <a:gd name="T20" fmla="*/ 432 w 11"/>
                  <a:gd name="T21" fmla="*/ 3024 h 14"/>
                  <a:gd name="T22" fmla="*/ 648 w 11"/>
                  <a:gd name="T23" fmla="*/ 2592 h 14"/>
                  <a:gd name="T24" fmla="*/ 648 w 11"/>
                  <a:gd name="T25" fmla="*/ 2592 h 14"/>
                  <a:gd name="T26" fmla="*/ 1080 w 11"/>
                  <a:gd name="T27" fmla="*/ 2592 h 14"/>
                  <a:gd name="T28" fmla="*/ 1296 w 11"/>
                  <a:gd name="T29" fmla="*/ 3024 h 14"/>
                  <a:gd name="T30" fmla="*/ 1728 w 11"/>
                  <a:gd name="T31" fmla="*/ 2808 h 14"/>
                  <a:gd name="T32" fmla="*/ 2160 w 11"/>
                  <a:gd name="T33" fmla="*/ 2592 h 14"/>
                  <a:gd name="T34" fmla="*/ 2376 w 11"/>
                  <a:gd name="T35" fmla="*/ 2160 h 14"/>
                  <a:gd name="T36" fmla="*/ 2160 w 11"/>
                  <a:gd name="T37" fmla="*/ 1944 h 14"/>
                  <a:gd name="T38" fmla="*/ 2376 w 11"/>
                  <a:gd name="T39" fmla="*/ 1512 h 14"/>
                  <a:gd name="T40" fmla="*/ 1944 w 11"/>
                  <a:gd name="T41" fmla="*/ 1080 h 14"/>
                  <a:gd name="T42" fmla="*/ 1296 w 11"/>
                  <a:gd name="T43" fmla="*/ 1080 h 14"/>
                  <a:gd name="T44" fmla="*/ 1296 w 11"/>
                  <a:gd name="T45" fmla="*/ 432 h 14"/>
                  <a:gd name="T46" fmla="*/ 1080 w 11"/>
                  <a:gd name="T47" fmla="*/ 0 h 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14"/>
                  <a:gd name="T74" fmla="*/ 11 w 11"/>
                  <a:gd name="T75" fmla="*/ 14 h 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14">
                    <a:moveTo>
                      <a:pt x="5" y="0"/>
                    </a:moveTo>
                    <a:lnTo>
                      <a:pt x="4" y="0"/>
                    </a:lnTo>
                    <a:lnTo>
                      <a:pt x="2" y="1"/>
                    </a:lnTo>
                    <a:lnTo>
                      <a:pt x="1" y="2"/>
                    </a:lnTo>
                    <a:lnTo>
                      <a:pt x="2" y="4"/>
                    </a:lnTo>
                    <a:lnTo>
                      <a:pt x="2" y="6"/>
                    </a:lnTo>
                    <a:lnTo>
                      <a:pt x="3" y="9"/>
                    </a:lnTo>
                    <a:lnTo>
                      <a:pt x="1" y="11"/>
                    </a:lnTo>
                    <a:lnTo>
                      <a:pt x="0" y="12"/>
                    </a:lnTo>
                    <a:lnTo>
                      <a:pt x="0" y="13"/>
                    </a:lnTo>
                    <a:lnTo>
                      <a:pt x="2" y="14"/>
                    </a:lnTo>
                    <a:lnTo>
                      <a:pt x="3" y="12"/>
                    </a:lnTo>
                    <a:lnTo>
                      <a:pt x="5" y="12"/>
                    </a:lnTo>
                    <a:lnTo>
                      <a:pt x="6" y="14"/>
                    </a:lnTo>
                    <a:lnTo>
                      <a:pt x="8" y="13"/>
                    </a:lnTo>
                    <a:lnTo>
                      <a:pt x="10" y="12"/>
                    </a:lnTo>
                    <a:lnTo>
                      <a:pt x="11" y="10"/>
                    </a:lnTo>
                    <a:lnTo>
                      <a:pt x="10" y="9"/>
                    </a:lnTo>
                    <a:lnTo>
                      <a:pt x="11" y="7"/>
                    </a:lnTo>
                    <a:lnTo>
                      <a:pt x="9" y="5"/>
                    </a:lnTo>
                    <a:lnTo>
                      <a:pt x="6" y="5"/>
                    </a:lnTo>
                    <a:lnTo>
                      <a:pt x="6" y="2"/>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81" name="Freeform 1034"/>
              <p:cNvSpPr>
                <a:spLocks/>
              </p:cNvSpPr>
              <p:nvPr/>
            </p:nvSpPr>
            <p:spPr bwMode="auto">
              <a:xfrm>
                <a:off x="4887856" y="2244489"/>
                <a:ext cx="121524" cy="154657"/>
              </a:xfrm>
              <a:custGeom>
                <a:avLst/>
                <a:gdLst>
                  <a:gd name="T0" fmla="*/ 1080 w 11"/>
                  <a:gd name="T1" fmla="*/ 0 h 14"/>
                  <a:gd name="T2" fmla="*/ 864 w 11"/>
                  <a:gd name="T3" fmla="*/ 0 h 14"/>
                  <a:gd name="T4" fmla="*/ 432 w 11"/>
                  <a:gd name="T5" fmla="*/ 216 h 14"/>
                  <a:gd name="T6" fmla="*/ 216 w 11"/>
                  <a:gd name="T7" fmla="*/ 432 h 14"/>
                  <a:gd name="T8" fmla="*/ 432 w 11"/>
                  <a:gd name="T9" fmla="*/ 864 h 14"/>
                  <a:gd name="T10" fmla="*/ 432 w 11"/>
                  <a:gd name="T11" fmla="*/ 1296 h 14"/>
                  <a:gd name="T12" fmla="*/ 648 w 11"/>
                  <a:gd name="T13" fmla="*/ 1944 h 14"/>
                  <a:gd name="T14" fmla="*/ 216 w 11"/>
                  <a:gd name="T15" fmla="*/ 2376 h 14"/>
                  <a:gd name="T16" fmla="*/ 0 w 11"/>
                  <a:gd name="T17" fmla="*/ 2592 h 14"/>
                  <a:gd name="T18" fmla="*/ 0 w 11"/>
                  <a:gd name="T19" fmla="*/ 2808 h 14"/>
                  <a:gd name="T20" fmla="*/ 432 w 11"/>
                  <a:gd name="T21" fmla="*/ 3024 h 14"/>
                  <a:gd name="T22" fmla="*/ 648 w 11"/>
                  <a:gd name="T23" fmla="*/ 2592 h 14"/>
                  <a:gd name="T24" fmla="*/ 648 w 11"/>
                  <a:gd name="T25" fmla="*/ 2592 h 14"/>
                  <a:gd name="T26" fmla="*/ 1080 w 11"/>
                  <a:gd name="T27" fmla="*/ 2592 h 14"/>
                  <a:gd name="T28" fmla="*/ 1296 w 11"/>
                  <a:gd name="T29" fmla="*/ 3024 h 14"/>
                  <a:gd name="T30" fmla="*/ 1728 w 11"/>
                  <a:gd name="T31" fmla="*/ 2808 h 14"/>
                  <a:gd name="T32" fmla="*/ 2160 w 11"/>
                  <a:gd name="T33" fmla="*/ 2592 h 14"/>
                  <a:gd name="T34" fmla="*/ 2376 w 11"/>
                  <a:gd name="T35" fmla="*/ 2160 h 14"/>
                  <a:gd name="T36" fmla="*/ 2160 w 11"/>
                  <a:gd name="T37" fmla="*/ 1944 h 14"/>
                  <a:gd name="T38" fmla="*/ 2376 w 11"/>
                  <a:gd name="T39" fmla="*/ 1512 h 14"/>
                  <a:gd name="T40" fmla="*/ 1944 w 11"/>
                  <a:gd name="T41" fmla="*/ 1080 h 14"/>
                  <a:gd name="T42" fmla="*/ 1296 w 11"/>
                  <a:gd name="T43" fmla="*/ 1080 h 14"/>
                  <a:gd name="T44" fmla="*/ 1296 w 11"/>
                  <a:gd name="T45" fmla="*/ 432 h 14"/>
                  <a:gd name="T46" fmla="*/ 1080 w 11"/>
                  <a:gd name="T47" fmla="*/ 0 h 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14"/>
                  <a:gd name="T74" fmla="*/ 11 w 11"/>
                  <a:gd name="T75" fmla="*/ 14 h 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14">
                    <a:moveTo>
                      <a:pt x="5" y="0"/>
                    </a:moveTo>
                    <a:lnTo>
                      <a:pt x="4" y="0"/>
                    </a:lnTo>
                    <a:lnTo>
                      <a:pt x="2" y="1"/>
                    </a:lnTo>
                    <a:lnTo>
                      <a:pt x="1" y="2"/>
                    </a:lnTo>
                    <a:lnTo>
                      <a:pt x="2" y="4"/>
                    </a:lnTo>
                    <a:lnTo>
                      <a:pt x="2" y="6"/>
                    </a:lnTo>
                    <a:lnTo>
                      <a:pt x="3" y="9"/>
                    </a:lnTo>
                    <a:lnTo>
                      <a:pt x="1" y="11"/>
                    </a:lnTo>
                    <a:lnTo>
                      <a:pt x="0" y="12"/>
                    </a:lnTo>
                    <a:lnTo>
                      <a:pt x="0" y="13"/>
                    </a:lnTo>
                    <a:lnTo>
                      <a:pt x="2" y="14"/>
                    </a:lnTo>
                    <a:lnTo>
                      <a:pt x="3" y="12"/>
                    </a:lnTo>
                    <a:lnTo>
                      <a:pt x="5" y="12"/>
                    </a:lnTo>
                    <a:lnTo>
                      <a:pt x="6" y="14"/>
                    </a:lnTo>
                    <a:lnTo>
                      <a:pt x="8" y="13"/>
                    </a:lnTo>
                    <a:lnTo>
                      <a:pt x="10" y="12"/>
                    </a:lnTo>
                    <a:lnTo>
                      <a:pt x="11" y="10"/>
                    </a:lnTo>
                    <a:lnTo>
                      <a:pt x="10" y="9"/>
                    </a:lnTo>
                    <a:lnTo>
                      <a:pt x="11" y="7"/>
                    </a:lnTo>
                    <a:lnTo>
                      <a:pt x="9" y="5"/>
                    </a:lnTo>
                    <a:lnTo>
                      <a:pt x="6" y="5"/>
                    </a:lnTo>
                    <a:lnTo>
                      <a:pt x="6" y="2"/>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82" name="Freeform 1035"/>
              <p:cNvSpPr>
                <a:spLocks/>
              </p:cNvSpPr>
              <p:nvPr/>
            </p:nvSpPr>
            <p:spPr bwMode="auto">
              <a:xfrm>
                <a:off x="4909951" y="2377052"/>
                <a:ext cx="44190" cy="99422"/>
              </a:xfrm>
              <a:custGeom>
                <a:avLst/>
                <a:gdLst>
                  <a:gd name="T0" fmla="*/ 864 w 4"/>
                  <a:gd name="T1" fmla="*/ 432 h 9"/>
                  <a:gd name="T2" fmla="*/ 648 w 4"/>
                  <a:gd name="T3" fmla="*/ 0 h 9"/>
                  <a:gd name="T4" fmla="*/ 216 w 4"/>
                  <a:gd name="T5" fmla="*/ 0 h 9"/>
                  <a:gd name="T6" fmla="*/ 216 w 4"/>
                  <a:gd name="T7" fmla="*/ 0 h 9"/>
                  <a:gd name="T8" fmla="*/ 0 w 4"/>
                  <a:gd name="T9" fmla="*/ 432 h 9"/>
                  <a:gd name="T10" fmla="*/ 216 w 4"/>
                  <a:gd name="T11" fmla="*/ 648 h 9"/>
                  <a:gd name="T12" fmla="*/ 216 w 4"/>
                  <a:gd name="T13" fmla="*/ 864 h 9"/>
                  <a:gd name="T14" fmla="*/ 216 w 4"/>
                  <a:gd name="T15" fmla="*/ 1080 h 9"/>
                  <a:gd name="T16" fmla="*/ 216 w 4"/>
                  <a:gd name="T17" fmla="*/ 1512 h 9"/>
                  <a:gd name="T18" fmla="*/ 432 w 4"/>
                  <a:gd name="T19" fmla="*/ 1944 h 9"/>
                  <a:gd name="T20" fmla="*/ 648 w 4"/>
                  <a:gd name="T21" fmla="*/ 1728 h 9"/>
                  <a:gd name="T22" fmla="*/ 864 w 4"/>
                  <a:gd name="T23" fmla="*/ 1296 h 9"/>
                  <a:gd name="T24" fmla="*/ 864 w 4"/>
                  <a:gd name="T25" fmla="*/ 1080 h 9"/>
                  <a:gd name="T26" fmla="*/ 648 w 4"/>
                  <a:gd name="T27" fmla="*/ 648 h 9"/>
                  <a:gd name="T28" fmla="*/ 864 w 4"/>
                  <a:gd name="T29" fmla="*/ 432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9"/>
                  <a:gd name="T47" fmla="*/ 4 w 4"/>
                  <a:gd name="T48" fmla="*/ 9 h 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9">
                    <a:moveTo>
                      <a:pt x="4" y="2"/>
                    </a:moveTo>
                    <a:lnTo>
                      <a:pt x="3" y="0"/>
                    </a:lnTo>
                    <a:lnTo>
                      <a:pt x="1" y="0"/>
                    </a:lnTo>
                    <a:lnTo>
                      <a:pt x="0" y="2"/>
                    </a:lnTo>
                    <a:lnTo>
                      <a:pt x="1" y="3"/>
                    </a:lnTo>
                    <a:lnTo>
                      <a:pt x="1" y="4"/>
                    </a:lnTo>
                    <a:lnTo>
                      <a:pt x="1" y="5"/>
                    </a:lnTo>
                    <a:lnTo>
                      <a:pt x="1" y="7"/>
                    </a:lnTo>
                    <a:lnTo>
                      <a:pt x="2" y="9"/>
                    </a:lnTo>
                    <a:lnTo>
                      <a:pt x="3" y="8"/>
                    </a:lnTo>
                    <a:lnTo>
                      <a:pt x="4" y="6"/>
                    </a:lnTo>
                    <a:lnTo>
                      <a:pt x="4" y="5"/>
                    </a:lnTo>
                    <a:lnTo>
                      <a:pt x="3" y="3"/>
                    </a:lnTo>
                    <a:lnTo>
                      <a:pt x="4"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83" name="Freeform 1036"/>
              <p:cNvSpPr>
                <a:spLocks/>
              </p:cNvSpPr>
              <p:nvPr/>
            </p:nvSpPr>
            <p:spPr bwMode="auto">
              <a:xfrm>
                <a:off x="4909951" y="2377052"/>
                <a:ext cx="44190" cy="99422"/>
              </a:xfrm>
              <a:custGeom>
                <a:avLst/>
                <a:gdLst>
                  <a:gd name="T0" fmla="*/ 864 w 4"/>
                  <a:gd name="T1" fmla="*/ 432 h 9"/>
                  <a:gd name="T2" fmla="*/ 648 w 4"/>
                  <a:gd name="T3" fmla="*/ 0 h 9"/>
                  <a:gd name="T4" fmla="*/ 216 w 4"/>
                  <a:gd name="T5" fmla="*/ 0 h 9"/>
                  <a:gd name="T6" fmla="*/ 216 w 4"/>
                  <a:gd name="T7" fmla="*/ 0 h 9"/>
                  <a:gd name="T8" fmla="*/ 0 w 4"/>
                  <a:gd name="T9" fmla="*/ 432 h 9"/>
                  <a:gd name="T10" fmla="*/ 216 w 4"/>
                  <a:gd name="T11" fmla="*/ 648 h 9"/>
                  <a:gd name="T12" fmla="*/ 216 w 4"/>
                  <a:gd name="T13" fmla="*/ 864 h 9"/>
                  <a:gd name="T14" fmla="*/ 216 w 4"/>
                  <a:gd name="T15" fmla="*/ 1080 h 9"/>
                  <a:gd name="T16" fmla="*/ 216 w 4"/>
                  <a:gd name="T17" fmla="*/ 1512 h 9"/>
                  <a:gd name="T18" fmla="*/ 432 w 4"/>
                  <a:gd name="T19" fmla="*/ 1944 h 9"/>
                  <a:gd name="T20" fmla="*/ 648 w 4"/>
                  <a:gd name="T21" fmla="*/ 1728 h 9"/>
                  <a:gd name="T22" fmla="*/ 864 w 4"/>
                  <a:gd name="T23" fmla="*/ 1296 h 9"/>
                  <a:gd name="T24" fmla="*/ 864 w 4"/>
                  <a:gd name="T25" fmla="*/ 1080 h 9"/>
                  <a:gd name="T26" fmla="*/ 648 w 4"/>
                  <a:gd name="T27" fmla="*/ 648 h 9"/>
                  <a:gd name="T28" fmla="*/ 864 w 4"/>
                  <a:gd name="T29" fmla="*/ 432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9"/>
                  <a:gd name="T47" fmla="*/ 4 w 4"/>
                  <a:gd name="T48" fmla="*/ 9 h 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9">
                    <a:moveTo>
                      <a:pt x="4" y="2"/>
                    </a:moveTo>
                    <a:lnTo>
                      <a:pt x="3" y="0"/>
                    </a:lnTo>
                    <a:lnTo>
                      <a:pt x="1" y="0"/>
                    </a:lnTo>
                    <a:lnTo>
                      <a:pt x="0" y="2"/>
                    </a:lnTo>
                    <a:lnTo>
                      <a:pt x="1" y="3"/>
                    </a:lnTo>
                    <a:lnTo>
                      <a:pt x="1" y="4"/>
                    </a:lnTo>
                    <a:lnTo>
                      <a:pt x="1" y="5"/>
                    </a:lnTo>
                    <a:lnTo>
                      <a:pt x="1" y="7"/>
                    </a:lnTo>
                    <a:lnTo>
                      <a:pt x="2" y="9"/>
                    </a:lnTo>
                    <a:lnTo>
                      <a:pt x="3" y="8"/>
                    </a:lnTo>
                    <a:lnTo>
                      <a:pt x="4" y="6"/>
                    </a:lnTo>
                    <a:lnTo>
                      <a:pt x="4" y="5"/>
                    </a:lnTo>
                    <a:lnTo>
                      <a:pt x="3" y="3"/>
                    </a:lnTo>
                    <a:lnTo>
                      <a:pt x="4"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84" name="Freeform 1037"/>
              <p:cNvSpPr>
                <a:spLocks/>
              </p:cNvSpPr>
              <p:nvPr/>
            </p:nvSpPr>
            <p:spPr bwMode="auto">
              <a:xfrm>
                <a:off x="4943094" y="2377052"/>
                <a:ext cx="66286" cy="55235"/>
              </a:xfrm>
              <a:custGeom>
                <a:avLst/>
                <a:gdLst>
                  <a:gd name="T0" fmla="*/ 216 w 6"/>
                  <a:gd name="T1" fmla="*/ 432 h 5"/>
                  <a:gd name="T2" fmla="*/ 0 w 6"/>
                  <a:gd name="T3" fmla="*/ 648 h 5"/>
                  <a:gd name="T4" fmla="*/ 216 w 6"/>
                  <a:gd name="T5" fmla="*/ 1080 h 5"/>
                  <a:gd name="T6" fmla="*/ 864 w 6"/>
                  <a:gd name="T7" fmla="*/ 1080 h 5"/>
                  <a:gd name="T8" fmla="*/ 1080 w 6"/>
                  <a:gd name="T9" fmla="*/ 864 h 5"/>
                  <a:gd name="T10" fmla="*/ 1296 w 6"/>
                  <a:gd name="T11" fmla="*/ 864 h 5"/>
                  <a:gd name="T12" fmla="*/ 1296 w 6"/>
                  <a:gd name="T13" fmla="*/ 432 h 5"/>
                  <a:gd name="T14" fmla="*/ 1080 w 6"/>
                  <a:gd name="T15" fmla="*/ 0 h 5"/>
                  <a:gd name="T16" fmla="*/ 648 w 6"/>
                  <a:gd name="T17" fmla="*/ 216 h 5"/>
                  <a:gd name="T18" fmla="*/ 216 w 6"/>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1" y="2"/>
                    </a:moveTo>
                    <a:lnTo>
                      <a:pt x="0" y="3"/>
                    </a:lnTo>
                    <a:lnTo>
                      <a:pt x="1" y="5"/>
                    </a:lnTo>
                    <a:lnTo>
                      <a:pt x="4" y="5"/>
                    </a:lnTo>
                    <a:lnTo>
                      <a:pt x="5" y="4"/>
                    </a:lnTo>
                    <a:lnTo>
                      <a:pt x="6" y="4"/>
                    </a:lnTo>
                    <a:lnTo>
                      <a:pt x="6" y="2"/>
                    </a:lnTo>
                    <a:lnTo>
                      <a:pt x="5" y="0"/>
                    </a:lnTo>
                    <a:lnTo>
                      <a:pt x="3" y="1"/>
                    </a:lnTo>
                    <a:lnTo>
                      <a:pt x="1"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85" name="Freeform 1038"/>
              <p:cNvSpPr>
                <a:spLocks/>
              </p:cNvSpPr>
              <p:nvPr/>
            </p:nvSpPr>
            <p:spPr bwMode="auto">
              <a:xfrm>
                <a:off x="4943094" y="2377052"/>
                <a:ext cx="66286" cy="55235"/>
              </a:xfrm>
              <a:custGeom>
                <a:avLst/>
                <a:gdLst>
                  <a:gd name="T0" fmla="*/ 216 w 6"/>
                  <a:gd name="T1" fmla="*/ 432 h 5"/>
                  <a:gd name="T2" fmla="*/ 0 w 6"/>
                  <a:gd name="T3" fmla="*/ 648 h 5"/>
                  <a:gd name="T4" fmla="*/ 216 w 6"/>
                  <a:gd name="T5" fmla="*/ 1080 h 5"/>
                  <a:gd name="T6" fmla="*/ 864 w 6"/>
                  <a:gd name="T7" fmla="*/ 1080 h 5"/>
                  <a:gd name="T8" fmla="*/ 1080 w 6"/>
                  <a:gd name="T9" fmla="*/ 864 h 5"/>
                  <a:gd name="T10" fmla="*/ 1296 w 6"/>
                  <a:gd name="T11" fmla="*/ 864 h 5"/>
                  <a:gd name="T12" fmla="*/ 1296 w 6"/>
                  <a:gd name="T13" fmla="*/ 432 h 5"/>
                  <a:gd name="T14" fmla="*/ 1080 w 6"/>
                  <a:gd name="T15" fmla="*/ 0 h 5"/>
                  <a:gd name="T16" fmla="*/ 648 w 6"/>
                  <a:gd name="T17" fmla="*/ 216 h 5"/>
                  <a:gd name="T18" fmla="*/ 216 w 6"/>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1" y="2"/>
                    </a:moveTo>
                    <a:lnTo>
                      <a:pt x="0" y="3"/>
                    </a:lnTo>
                    <a:lnTo>
                      <a:pt x="1" y="5"/>
                    </a:lnTo>
                    <a:lnTo>
                      <a:pt x="4" y="5"/>
                    </a:lnTo>
                    <a:lnTo>
                      <a:pt x="5" y="4"/>
                    </a:lnTo>
                    <a:lnTo>
                      <a:pt x="6" y="4"/>
                    </a:lnTo>
                    <a:lnTo>
                      <a:pt x="6" y="2"/>
                    </a:lnTo>
                    <a:lnTo>
                      <a:pt x="5" y="0"/>
                    </a:lnTo>
                    <a:lnTo>
                      <a:pt x="3" y="1"/>
                    </a:lnTo>
                    <a:lnTo>
                      <a:pt x="1"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86" name="Freeform 1039"/>
              <p:cNvSpPr>
                <a:spLocks/>
              </p:cNvSpPr>
              <p:nvPr/>
            </p:nvSpPr>
            <p:spPr bwMode="auto">
              <a:xfrm>
                <a:off x="4998332" y="2321818"/>
                <a:ext cx="143619" cy="99422"/>
              </a:xfrm>
              <a:custGeom>
                <a:avLst/>
                <a:gdLst>
                  <a:gd name="T0" fmla="*/ 216 w 13"/>
                  <a:gd name="T1" fmla="*/ 1944 h 9"/>
                  <a:gd name="T2" fmla="*/ 648 w 13"/>
                  <a:gd name="T3" fmla="*/ 1728 h 9"/>
                  <a:gd name="T4" fmla="*/ 864 w 13"/>
                  <a:gd name="T5" fmla="*/ 1728 h 9"/>
                  <a:gd name="T6" fmla="*/ 1080 w 13"/>
                  <a:gd name="T7" fmla="*/ 1728 h 9"/>
                  <a:gd name="T8" fmla="*/ 1512 w 13"/>
                  <a:gd name="T9" fmla="*/ 1944 h 9"/>
                  <a:gd name="T10" fmla="*/ 1728 w 13"/>
                  <a:gd name="T11" fmla="*/ 1944 h 9"/>
                  <a:gd name="T12" fmla="*/ 1728 w 13"/>
                  <a:gd name="T13" fmla="*/ 1512 h 9"/>
                  <a:gd name="T14" fmla="*/ 2160 w 13"/>
                  <a:gd name="T15" fmla="*/ 1296 h 9"/>
                  <a:gd name="T16" fmla="*/ 2376 w 13"/>
                  <a:gd name="T17" fmla="*/ 1512 h 9"/>
                  <a:gd name="T18" fmla="*/ 2592 w 13"/>
                  <a:gd name="T19" fmla="*/ 1296 h 9"/>
                  <a:gd name="T20" fmla="*/ 2592 w 13"/>
                  <a:gd name="T21" fmla="*/ 648 h 9"/>
                  <a:gd name="T22" fmla="*/ 2808 w 13"/>
                  <a:gd name="T23" fmla="*/ 432 h 9"/>
                  <a:gd name="T24" fmla="*/ 2808 w 13"/>
                  <a:gd name="T25" fmla="*/ 216 h 9"/>
                  <a:gd name="T26" fmla="*/ 2160 w 13"/>
                  <a:gd name="T27" fmla="*/ 0 h 9"/>
                  <a:gd name="T28" fmla="*/ 1944 w 13"/>
                  <a:gd name="T29" fmla="*/ 0 h 9"/>
                  <a:gd name="T30" fmla="*/ 1512 w 13"/>
                  <a:gd name="T31" fmla="*/ 216 h 9"/>
                  <a:gd name="T32" fmla="*/ 1080 w 13"/>
                  <a:gd name="T33" fmla="*/ 432 h 9"/>
                  <a:gd name="T34" fmla="*/ 432 w 13"/>
                  <a:gd name="T35" fmla="*/ 216 h 9"/>
                  <a:gd name="T36" fmla="*/ 216 w 13"/>
                  <a:gd name="T37" fmla="*/ 0 h 9"/>
                  <a:gd name="T38" fmla="*/ 0 w 13"/>
                  <a:gd name="T39" fmla="*/ 432 h 9"/>
                  <a:gd name="T40" fmla="*/ 216 w 13"/>
                  <a:gd name="T41" fmla="*/ 648 h 9"/>
                  <a:gd name="T42" fmla="*/ 0 w 13"/>
                  <a:gd name="T43" fmla="*/ 1080 h 9"/>
                  <a:gd name="T44" fmla="*/ 216 w 13"/>
                  <a:gd name="T45" fmla="*/ 1512 h 9"/>
                  <a:gd name="T46" fmla="*/ 216 w 13"/>
                  <a:gd name="T47" fmla="*/ 1944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9"/>
                  <a:gd name="T74" fmla="*/ 13 w 13"/>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9">
                    <a:moveTo>
                      <a:pt x="1" y="9"/>
                    </a:moveTo>
                    <a:lnTo>
                      <a:pt x="3" y="8"/>
                    </a:lnTo>
                    <a:lnTo>
                      <a:pt x="4" y="8"/>
                    </a:lnTo>
                    <a:lnTo>
                      <a:pt x="5" y="8"/>
                    </a:lnTo>
                    <a:lnTo>
                      <a:pt x="7" y="9"/>
                    </a:lnTo>
                    <a:lnTo>
                      <a:pt x="8" y="9"/>
                    </a:lnTo>
                    <a:lnTo>
                      <a:pt x="8" y="7"/>
                    </a:lnTo>
                    <a:lnTo>
                      <a:pt x="10" y="6"/>
                    </a:lnTo>
                    <a:lnTo>
                      <a:pt x="11" y="7"/>
                    </a:lnTo>
                    <a:lnTo>
                      <a:pt x="12" y="6"/>
                    </a:lnTo>
                    <a:lnTo>
                      <a:pt x="12" y="3"/>
                    </a:lnTo>
                    <a:lnTo>
                      <a:pt x="13" y="2"/>
                    </a:lnTo>
                    <a:lnTo>
                      <a:pt x="13" y="1"/>
                    </a:lnTo>
                    <a:lnTo>
                      <a:pt x="10" y="0"/>
                    </a:lnTo>
                    <a:lnTo>
                      <a:pt x="9" y="0"/>
                    </a:lnTo>
                    <a:lnTo>
                      <a:pt x="7" y="1"/>
                    </a:lnTo>
                    <a:lnTo>
                      <a:pt x="5" y="2"/>
                    </a:lnTo>
                    <a:lnTo>
                      <a:pt x="2" y="1"/>
                    </a:lnTo>
                    <a:lnTo>
                      <a:pt x="1" y="0"/>
                    </a:lnTo>
                    <a:lnTo>
                      <a:pt x="0" y="2"/>
                    </a:lnTo>
                    <a:lnTo>
                      <a:pt x="1" y="3"/>
                    </a:lnTo>
                    <a:lnTo>
                      <a:pt x="0" y="5"/>
                    </a:lnTo>
                    <a:lnTo>
                      <a:pt x="1" y="7"/>
                    </a:lnTo>
                    <a:lnTo>
                      <a:pt x="1" y="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87" name="Freeform 1040"/>
              <p:cNvSpPr>
                <a:spLocks/>
              </p:cNvSpPr>
              <p:nvPr/>
            </p:nvSpPr>
            <p:spPr bwMode="auto">
              <a:xfrm>
                <a:off x="4998332" y="2321818"/>
                <a:ext cx="143619" cy="99422"/>
              </a:xfrm>
              <a:custGeom>
                <a:avLst/>
                <a:gdLst>
                  <a:gd name="T0" fmla="*/ 216 w 13"/>
                  <a:gd name="T1" fmla="*/ 1944 h 9"/>
                  <a:gd name="T2" fmla="*/ 648 w 13"/>
                  <a:gd name="T3" fmla="*/ 1728 h 9"/>
                  <a:gd name="T4" fmla="*/ 864 w 13"/>
                  <a:gd name="T5" fmla="*/ 1728 h 9"/>
                  <a:gd name="T6" fmla="*/ 1080 w 13"/>
                  <a:gd name="T7" fmla="*/ 1728 h 9"/>
                  <a:gd name="T8" fmla="*/ 1512 w 13"/>
                  <a:gd name="T9" fmla="*/ 1944 h 9"/>
                  <a:gd name="T10" fmla="*/ 1728 w 13"/>
                  <a:gd name="T11" fmla="*/ 1944 h 9"/>
                  <a:gd name="T12" fmla="*/ 1728 w 13"/>
                  <a:gd name="T13" fmla="*/ 1512 h 9"/>
                  <a:gd name="T14" fmla="*/ 2160 w 13"/>
                  <a:gd name="T15" fmla="*/ 1296 h 9"/>
                  <a:gd name="T16" fmla="*/ 2376 w 13"/>
                  <a:gd name="T17" fmla="*/ 1512 h 9"/>
                  <a:gd name="T18" fmla="*/ 2592 w 13"/>
                  <a:gd name="T19" fmla="*/ 1296 h 9"/>
                  <a:gd name="T20" fmla="*/ 2592 w 13"/>
                  <a:gd name="T21" fmla="*/ 648 h 9"/>
                  <a:gd name="T22" fmla="*/ 2808 w 13"/>
                  <a:gd name="T23" fmla="*/ 432 h 9"/>
                  <a:gd name="T24" fmla="*/ 2808 w 13"/>
                  <a:gd name="T25" fmla="*/ 216 h 9"/>
                  <a:gd name="T26" fmla="*/ 2160 w 13"/>
                  <a:gd name="T27" fmla="*/ 0 h 9"/>
                  <a:gd name="T28" fmla="*/ 1944 w 13"/>
                  <a:gd name="T29" fmla="*/ 0 h 9"/>
                  <a:gd name="T30" fmla="*/ 1512 w 13"/>
                  <a:gd name="T31" fmla="*/ 216 h 9"/>
                  <a:gd name="T32" fmla="*/ 1080 w 13"/>
                  <a:gd name="T33" fmla="*/ 432 h 9"/>
                  <a:gd name="T34" fmla="*/ 432 w 13"/>
                  <a:gd name="T35" fmla="*/ 216 h 9"/>
                  <a:gd name="T36" fmla="*/ 216 w 13"/>
                  <a:gd name="T37" fmla="*/ 0 h 9"/>
                  <a:gd name="T38" fmla="*/ 0 w 13"/>
                  <a:gd name="T39" fmla="*/ 432 h 9"/>
                  <a:gd name="T40" fmla="*/ 216 w 13"/>
                  <a:gd name="T41" fmla="*/ 648 h 9"/>
                  <a:gd name="T42" fmla="*/ 0 w 13"/>
                  <a:gd name="T43" fmla="*/ 1080 h 9"/>
                  <a:gd name="T44" fmla="*/ 216 w 13"/>
                  <a:gd name="T45" fmla="*/ 1512 h 9"/>
                  <a:gd name="T46" fmla="*/ 216 w 13"/>
                  <a:gd name="T47" fmla="*/ 1944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9"/>
                  <a:gd name="T74" fmla="*/ 13 w 13"/>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9">
                    <a:moveTo>
                      <a:pt x="1" y="9"/>
                    </a:moveTo>
                    <a:lnTo>
                      <a:pt x="3" y="8"/>
                    </a:lnTo>
                    <a:lnTo>
                      <a:pt x="4" y="8"/>
                    </a:lnTo>
                    <a:lnTo>
                      <a:pt x="5" y="8"/>
                    </a:lnTo>
                    <a:lnTo>
                      <a:pt x="7" y="9"/>
                    </a:lnTo>
                    <a:lnTo>
                      <a:pt x="8" y="9"/>
                    </a:lnTo>
                    <a:lnTo>
                      <a:pt x="8" y="7"/>
                    </a:lnTo>
                    <a:lnTo>
                      <a:pt x="10" y="6"/>
                    </a:lnTo>
                    <a:lnTo>
                      <a:pt x="11" y="7"/>
                    </a:lnTo>
                    <a:lnTo>
                      <a:pt x="12" y="6"/>
                    </a:lnTo>
                    <a:lnTo>
                      <a:pt x="12" y="3"/>
                    </a:lnTo>
                    <a:lnTo>
                      <a:pt x="13" y="2"/>
                    </a:lnTo>
                    <a:lnTo>
                      <a:pt x="13" y="1"/>
                    </a:lnTo>
                    <a:lnTo>
                      <a:pt x="10" y="0"/>
                    </a:lnTo>
                    <a:lnTo>
                      <a:pt x="9" y="0"/>
                    </a:lnTo>
                    <a:lnTo>
                      <a:pt x="7" y="1"/>
                    </a:lnTo>
                    <a:lnTo>
                      <a:pt x="5" y="2"/>
                    </a:lnTo>
                    <a:lnTo>
                      <a:pt x="2" y="1"/>
                    </a:lnTo>
                    <a:lnTo>
                      <a:pt x="1" y="0"/>
                    </a:lnTo>
                    <a:lnTo>
                      <a:pt x="0" y="2"/>
                    </a:lnTo>
                    <a:lnTo>
                      <a:pt x="1" y="3"/>
                    </a:lnTo>
                    <a:lnTo>
                      <a:pt x="0" y="5"/>
                    </a:lnTo>
                    <a:lnTo>
                      <a:pt x="1" y="7"/>
                    </a:lnTo>
                    <a:lnTo>
                      <a:pt x="1" y="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88" name="Freeform 1041"/>
              <p:cNvSpPr>
                <a:spLocks/>
              </p:cNvSpPr>
              <p:nvPr/>
            </p:nvSpPr>
            <p:spPr bwMode="auto">
              <a:xfrm>
                <a:off x="5086713" y="2388099"/>
                <a:ext cx="66286" cy="66281"/>
              </a:xfrm>
              <a:custGeom>
                <a:avLst/>
                <a:gdLst>
                  <a:gd name="T0" fmla="*/ 0 w 6"/>
                  <a:gd name="T1" fmla="*/ 216 h 6"/>
                  <a:gd name="T2" fmla="*/ 432 w 6"/>
                  <a:gd name="T3" fmla="*/ 0 h 6"/>
                  <a:gd name="T4" fmla="*/ 648 w 6"/>
                  <a:gd name="T5" fmla="*/ 216 h 6"/>
                  <a:gd name="T6" fmla="*/ 1296 w 6"/>
                  <a:gd name="T7" fmla="*/ 648 h 6"/>
                  <a:gd name="T8" fmla="*/ 1296 w 6"/>
                  <a:gd name="T9" fmla="*/ 864 h 6"/>
                  <a:gd name="T10" fmla="*/ 864 w 6"/>
                  <a:gd name="T11" fmla="*/ 864 h 6"/>
                  <a:gd name="T12" fmla="*/ 648 w 6"/>
                  <a:gd name="T13" fmla="*/ 864 h 6"/>
                  <a:gd name="T14" fmla="*/ 648 w 6"/>
                  <a:gd name="T15" fmla="*/ 1080 h 6"/>
                  <a:gd name="T16" fmla="*/ 216 w 6"/>
                  <a:gd name="T17" fmla="*/ 1080 h 6"/>
                  <a:gd name="T18" fmla="*/ 0 w 6"/>
                  <a:gd name="T19" fmla="*/ 1296 h 6"/>
                  <a:gd name="T20" fmla="*/ 0 w 6"/>
                  <a:gd name="T21" fmla="*/ 1296 h 6"/>
                  <a:gd name="T22" fmla="*/ 0 w 6"/>
                  <a:gd name="T23" fmla="*/ 1080 h 6"/>
                  <a:gd name="T24" fmla="*/ 0 w 6"/>
                  <a:gd name="T25" fmla="*/ 1080 h 6"/>
                  <a:gd name="T26" fmla="*/ 216 w 6"/>
                  <a:gd name="T27" fmla="*/ 648 h 6"/>
                  <a:gd name="T28" fmla="*/ 216 w 6"/>
                  <a:gd name="T29" fmla="*/ 432 h 6"/>
                  <a:gd name="T30" fmla="*/ 0 w 6"/>
                  <a:gd name="T31" fmla="*/ 21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6"/>
                  <a:gd name="T50" fmla="*/ 6 w 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6">
                    <a:moveTo>
                      <a:pt x="0" y="1"/>
                    </a:moveTo>
                    <a:lnTo>
                      <a:pt x="2" y="0"/>
                    </a:lnTo>
                    <a:lnTo>
                      <a:pt x="3" y="1"/>
                    </a:lnTo>
                    <a:lnTo>
                      <a:pt x="6" y="3"/>
                    </a:lnTo>
                    <a:lnTo>
                      <a:pt x="6" y="4"/>
                    </a:lnTo>
                    <a:lnTo>
                      <a:pt x="4" y="4"/>
                    </a:lnTo>
                    <a:lnTo>
                      <a:pt x="3" y="4"/>
                    </a:lnTo>
                    <a:lnTo>
                      <a:pt x="3" y="5"/>
                    </a:lnTo>
                    <a:lnTo>
                      <a:pt x="1" y="5"/>
                    </a:lnTo>
                    <a:lnTo>
                      <a:pt x="0" y="6"/>
                    </a:lnTo>
                    <a:lnTo>
                      <a:pt x="0" y="5"/>
                    </a:lnTo>
                    <a:lnTo>
                      <a:pt x="1" y="3"/>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89" name="Freeform 1042"/>
              <p:cNvSpPr>
                <a:spLocks/>
              </p:cNvSpPr>
              <p:nvPr/>
            </p:nvSpPr>
            <p:spPr bwMode="auto">
              <a:xfrm>
                <a:off x="5086713" y="2388099"/>
                <a:ext cx="66286" cy="66281"/>
              </a:xfrm>
              <a:custGeom>
                <a:avLst/>
                <a:gdLst>
                  <a:gd name="T0" fmla="*/ 0 w 6"/>
                  <a:gd name="T1" fmla="*/ 216 h 6"/>
                  <a:gd name="T2" fmla="*/ 432 w 6"/>
                  <a:gd name="T3" fmla="*/ 0 h 6"/>
                  <a:gd name="T4" fmla="*/ 648 w 6"/>
                  <a:gd name="T5" fmla="*/ 216 h 6"/>
                  <a:gd name="T6" fmla="*/ 1296 w 6"/>
                  <a:gd name="T7" fmla="*/ 648 h 6"/>
                  <a:gd name="T8" fmla="*/ 1296 w 6"/>
                  <a:gd name="T9" fmla="*/ 864 h 6"/>
                  <a:gd name="T10" fmla="*/ 864 w 6"/>
                  <a:gd name="T11" fmla="*/ 864 h 6"/>
                  <a:gd name="T12" fmla="*/ 648 w 6"/>
                  <a:gd name="T13" fmla="*/ 864 h 6"/>
                  <a:gd name="T14" fmla="*/ 648 w 6"/>
                  <a:gd name="T15" fmla="*/ 1080 h 6"/>
                  <a:gd name="T16" fmla="*/ 216 w 6"/>
                  <a:gd name="T17" fmla="*/ 1080 h 6"/>
                  <a:gd name="T18" fmla="*/ 0 w 6"/>
                  <a:gd name="T19" fmla="*/ 1296 h 6"/>
                  <a:gd name="T20" fmla="*/ 0 w 6"/>
                  <a:gd name="T21" fmla="*/ 1296 h 6"/>
                  <a:gd name="T22" fmla="*/ 0 w 6"/>
                  <a:gd name="T23" fmla="*/ 1080 h 6"/>
                  <a:gd name="T24" fmla="*/ 0 w 6"/>
                  <a:gd name="T25" fmla="*/ 1080 h 6"/>
                  <a:gd name="T26" fmla="*/ 216 w 6"/>
                  <a:gd name="T27" fmla="*/ 648 h 6"/>
                  <a:gd name="T28" fmla="*/ 216 w 6"/>
                  <a:gd name="T29" fmla="*/ 432 h 6"/>
                  <a:gd name="T30" fmla="*/ 0 w 6"/>
                  <a:gd name="T31" fmla="*/ 21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6"/>
                  <a:gd name="T50" fmla="*/ 6 w 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6">
                    <a:moveTo>
                      <a:pt x="0" y="1"/>
                    </a:moveTo>
                    <a:lnTo>
                      <a:pt x="2" y="0"/>
                    </a:lnTo>
                    <a:lnTo>
                      <a:pt x="3" y="1"/>
                    </a:lnTo>
                    <a:lnTo>
                      <a:pt x="6" y="3"/>
                    </a:lnTo>
                    <a:lnTo>
                      <a:pt x="6" y="4"/>
                    </a:lnTo>
                    <a:lnTo>
                      <a:pt x="4" y="4"/>
                    </a:lnTo>
                    <a:lnTo>
                      <a:pt x="3" y="4"/>
                    </a:lnTo>
                    <a:lnTo>
                      <a:pt x="3" y="5"/>
                    </a:lnTo>
                    <a:lnTo>
                      <a:pt x="1" y="5"/>
                    </a:lnTo>
                    <a:lnTo>
                      <a:pt x="0" y="6"/>
                    </a:lnTo>
                    <a:lnTo>
                      <a:pt x="0" y="5"/>
                    </a:lnTo>
                    <a:lnTo>
                      <a:pt x="1" y="3"/>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90" name="Freeform 1043"/>
              <p:cNvSpPr>
                <a:spLocks/>
              </p:cNvSpPr>
              <p:nvPr/>
            </p:nvSpPr>
            <p:spPr bwMode="auto">
              <a:xfrm>
                <a:off x="4932046" y="2399146"/>
                <a:ext cx="165714" cy="176750"/>
              </a:xfrm>
              <a:custGeom>
                <a:avLst/>
                <a:gdLst>
                  <a:gd name="T0" fmla="*/ 3240 w 15"/>
                  <a:gd name="T1" fmla="*/ 432 h 16"/>
                  <a:gd name="T2" fmla="*/ 3024 w 15"/>
                  <a:gd name="T3" fmla="*/ 0 h 16"/>
                  <a:gd name="T4" fmla="*/ 2808 w 15"/>
                  <a:gd name="T5" fmla="*/ 432 h 16"/>
                  <a:gd name="T6" fmla="*/ 2160 w 15"/>
                  <a:gd name="T7" fmla="*/ 216 h 16"/>
                  <a:gd name="T8" fmla="*/ 1512 w 15"/>
                  <a:gd name="T9" fmla="*/ 432 h 16"/>
                  <a:gd name="T10" fmla="*/ 1080 w 15"/>
                  <a:gd name="T11" fmla="*/ 648 h 16"/>
                  <a:gd name="T12" fmla="*/ 432 w 15"/>
                  <a:gd name="T13" fmla="*/ 864 h 16"/>
                  <a:gd name="T14" fmla="*/ 0 w 15"/>
                  <a:gd name="T15" fmla="*/ 1512 h 16"/>
                  <a:gd name="T16" fmla="*/ 216 w 15"/>
                  <a:gd name="T17" fmla="*/ 1944 h 16"/>
                  <a:gd name="T18" fmla="*/ 648 w 15"/>
                  <a:gd name="T19" fmla="*/ 2376 h 16"/>
                  <a:gd name="T20" fmla="*/ 1296 w 15"/>
                  <a:gd name="T21" fmla="*/ 2376 h 16"/>
                  <a:gd name="T22" fmla="*/ 864 w 15"/>
                  <a:gd name="T23" fmla="*/ 2592 h 16"/>
                  <a:gd name="T24" fmla="*/ 648 w 15"/>
                  <a:gd name="T25" fmla="*/ 2808 h 16"/>
                  <a:gd name="T26" fmla="*/ 864 w 15"/>
                  <a:gd name="T27" fmla="*/ 3240 h 16"/>
                  <a:gd name="T28" fmla="*/ 1080 w 15"/>
                  <a:gd name="T29" fmla="*/ 3240 h 16"/>
                  <a:gd name="T30" fmla="*/ 1296 w 15"/>
                  <a:gd name="T31" fmla="*/ 3456 h 16"/>
                  <a:gd name="T32" fmla="*/ 1512 w 15"/>
                  <a:gd name="T33" fmla="*/ 3240 h 16"/>
                  <a:gd name="T34" fmla="*/ 1512 w 15"/>
                  <a:gd name="T35" fmla="*/ 3024 h 16"/>
                  <a:gd name="T36" fmla="*/ 1728 w 15"/>
                  <a:gd name="T37" fmla="*/ 2808 h 16"/>
                  <a:gd name="T38" fmla="*/ 1944 w 15"/>
                  <a:gd name="T39" fmla="*/ 2376 h 16"/>
                  <a:gd name="T40" fmla="*/ 1512 w 15"/>
                  <a:gd name="T41" fmla="*/ 2160 h 16"/>
                  <a:gd name="T42" fmla="*/ 1080 w 15"/>
                  <a:gd name="T43" fmla="*/ 1296 h 16"/>
                  <a:gd name="T44" fmla="*/ 1296 w 15"/>
                  <a:gd name="T45" fmla="*/ 864 h 16"/>
                  <a:gd name="T46" fmla="*/ 1512 w 15"/>
                  <a:gd name="T47" fmla="*/ 1080 h 16"/>
                  <a:gd name="T48" fmla="*/ 1728 w 15"/>
                  <a:gd name="T49" fmla="*/ 1296 h 16"/>
                  <a:gd name="T50" fmla="*/ 1728 w 15"/>
                  <a:gd name="T51" fmla="*/ 1080 h 16"/>
                  <a:gd name="T52" fmla="*/ 1944 w 15"/>
                  <a:gd name="T53" fmla="*/ 1296 h 16"/>
                  <a:gd name="T54" fmla="*/ 1944 w 15"/>
                  <a:gd name="T55" fmla="*/ 1296 h 16"/>
                  <a:gd name="T56" fmla="*/ 1944 w 15"/>
                  <a:gd name="T57" fmla="*/ 1080 h 16"/>
                  <a:gd name="T58" fmla="*/ 2160 w 15"/>
                  <a:gd name="T59" fmla="*/ 864 h 16"/>
                  <a:gd name="T60" fmla="*/ 2376 w 15"/>
                  <a:gd name="T61" fmla="*/ 864 h 16"/>
                  <a:gd name="T62" fmla="*/ 3024 w 15"/>
                  <a:gd name="T63" fmla="*/ 864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
                  <a:gd name="T97" fmla="*/ 0 h 16"/>
                  <a:gd name="T98" fmla="*/ 15 w 15"/>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 h="16">
                    <a:moveTo>
                      <a:pt x="14" y="4"/>
                    </a:moveTo>
                    <a:lnTo>
                      <a:pt x="15" y="2"/>
                    </a:lnTo>
                    <a:lnTo>
                      <a:pt x="15" y="1"/>
                    </a:lnTo>
                    <a:lnTo>
                      <a:pt x="14" y="0"/>
                    </a:lnTo>
                    <a:lnTo>
                      <a:pt x="14" y="2"/>
                    </a:lnTo>
                    <a:lnTo>
                      <a:pt x="13" y="2"/>
                    </a:lnTo>
                    <a:lnTo>
                      <a:pt x="11" y="1"/>
                    </a:lnTo>
                    <a:lnTo>
                      <a:pt x="10" y="1"/>
                    </a:lnTo>
                    <a:lnTo>
                      <a:pt x="9" y="1"/>
                    </a:lnTo>
                    <a:lnTo>
                      <a:pt x="7" y="2"/>
                    </a:lnTo>
                    <a:lnTo>
                      <a:pt x="6" y="2"/>
                    </a:lnTo>
                    <a:lnTo>
                      <a:pt x="5" y="3"/>
                    </a:lnTo>
                    <a:lnTo>
                      <a:pt x="2" y="3"/>
                    </a:lnTo>
                    <a:lnTo>
                      <a:pt x="2" y="4"/>
                    </a:lnTo>
                    <a:lnTo>
                      <a:pt x="1" y="6"/>
                    </a:lnTo>
                    <a:lnTo>
                      <a:pt x="0" y="7"/>
                    </a:lnTo>
                    <a:lnTo>
                      <a:pt x="1" y="8"/>
                    </a:lnTo>
                    <a:lnTo>
                      <a:pt x="1" y="9"/>
                    </a:lnTo>
                    <a:lnTo>
                      <a:pt x="2" y="10"/>
                    </a:lnTo>
                    <a:lnTo>
                      <a:pt x="3" y="11"/>
                    </a:lnTo>
                    <a:lnTo>
                      <a:pt x="4" y="11"/>
                    </a:lnTo>
                    <a:lnTo>
                      <a:pt x="6" y="11"/>
                    </a:lnTo>
                    <a:lnTo>
                      <a:pt x="7" y="12"/>
                    </a:lnTo>
                    <a:lnTo>
                      <a:pt x="4" y="12"/>
                    </a:lnTo>
                    <a:lnTo>
                      <a:pt x="3" y="12"/>
                    </a:lnTo>
                    <a:lnTo>
                      <a:pt x="3" y="13"/>
                    </a:lnTo>
                    <a:lnTo>
                      <a:pt x="4" y="14"/>
                    </a:lnTo>
                    <a:lnTo>
                      <a:pt x="4" y="15"/>
                    </a:lnTo>
                    <a:lnTo>
                      <a:pt x="5" y="15"/>
                    </a:lnTo>
                    <a:lnTo>
                      <a:pt x="5" y="16"/>
                    </a:lnTo>
                    <a:lnTo>
                      <a:pt x="6" y="16"/>
                    </a:lnTo>
                    <a:lnTo>
                      <a:pt x="7" y="16"/>
                    </a:lnTo>
                    <a:lnTo>
                      <a:pt x="7" y="15"/>
                    </a:lnTo>
                    <a:lnTo>
                      <a:pt x="6" y="14"/>
                    </a:lnTo>
                    <a:lnTo>
                      <a:pt x="7" y="14"/>
                    </a:lnTo>
                    <a:lnTo>
                      <a:pt x="8" y="14"/>
                    </a:lnTo>
                    <a:lnTo>
                      <a:pt x="8" y="13"/>
                    </a:lnTo>
                    <a:lnTo>
                      <a:pt x="9" y="12"/>
                    </a:lnTo>
                    <a:lnTo>
                      <a:pt x="9" y="11"/>
                    </a:lnTo>
                    <a:lnTo>
                      <a:pt x="8" y="10"/>
                    </a:lnTo>
                    <a:lnTo>
                      <a:pt x="7" y="10"/>
                    </a:lnTo>
                    <a:lnTo>
                      <a:pt x="7" y="8"/>
                    </a:lnTo>
                    <a:lnTo>
                      <a:pt x="5" y="6"/>
                    </a:lnTo>
                    <a:lnTo>
                      <a:pt x="6" y="5"/>
                    </a:lnTo>
                    <a:lnTo>
                      <a:pt x="6" y="4"/>
                    </a:lnTo>
                    <a:lnTo>
                      <a:pt x="7" y="5"/>
                    </a:lnTo>
                    <a:lnTo>
                      <a:pt x="8" y="6"/>
                    </a:lnTo>
                    <a:lnTo>
                      <a:pt x="8" y="5"/>
                    </a:lnTo>
                    <a:lnTo>
                      <a:pt x="9" y="6"/>
                    </a:lnTo>
                    <a:lnTo>
                      <a:pt x="10" y="5"/>
                    </a:lnTo>
                    <a:lnTo>
                      <a:pt x="9" y="5"/>
                    </a:lnTo>
                    <a:lnTo>
                      <a:pt x="9" y="4"/>
                    </a:lnTo>
                    <a:lnTo>
                      <a:pt x="10" y="4"/>
                    </a:lnTo>
                    <a:lnTo>
                      <a:pt x="11" y="3"/>
                    </a:lnTo>
                    <a:lnTo>
                      <a:pt x="11" y="4"/>
                    </a:lnTo>
                    <a:lnTo>
                      <a:pt x="12" y="3"/>
                    </a:lnTo>
                    <a:lnTo>
                      <a:pt x="14"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91" name="Freeform 1044"/>
              <p:cNvSpPr>
                <a:spLocks/>
              </p:cNvSpPr>
              <p:nvPr/>
            </p:nvSpPr>
            <p:spPr bwMode="auto">
              <a:xfrm>
                <a:off x="4932046" y="2399146"/>
                <a:ext cx="165714" cy="176750"/>
              </a:xfrm>
              <a:custGeom>
                <a:avLst/>
                <a:gdLst>
                  <a:gd name="T0" fmla="*/ 3240 w 15"/>
                  <a:gd name="T1" fmla="*/ 432 h 16"/>
                  <a:gd name="T2" fmla="*/ 3024 w 15"/>
                  <a:gd name="T3" fmla="*/ 0 h 16"/>
                  <a:gd name="T4" fmla="*/ 2808 w 15"/>
                  <a:gd name="T5" fmla="*/ 432 h 16"/>
                  <a:gd name="T6" fmla="*/ 2160 w 15"/>
                  <a:gd name="T7" fmla="*/ 216 h 16"/>
                  <a:gd name="T8" fmla="*/ 1512 w 15"/>
                  <a:gd name="T9" fmla="*/ 432 h 16"/>
                  <a:gd name="T10" fmla="*/ 1080 w 15"/>
                  <a:gd name="T11" fmla="*/ 648 h 16"/>
                  <a:gd name="T12" fmla="*/ 432 w 15"/>
                  <a:gd name="T13" fmla="*/ 864 h 16"/>
                  <a:gd name="T14" fmla="*/ 0 w 15"/>
                  <a:gd name="T15" fmla="*/ 1512 h 16"/>
                  <a:gd name="T16" fmla="*/ 216 w 15"/>
                  <a:gd name="T17" fmla="*/ 1944 h 16"/>
                  <a:gd name="T18" fmla="*/ 648 w 15"/>
                  <a:gd name="T19" fmla="*/ 2376 h 16"/>
                  <a:gd name="T20" fmla="*/ 1296 w 15"/>
                  <a:gd name="T21" fmla="*/ 2376 h 16"/>
                  <a:gd name="T22" fmla="*/ 864 w 15"/>
                  <a:gd name="T23" fmla="*/ 2592 h 16"/>
                  <a:gd name="T24" fmla="*/ 648 w 15"/>
                  <a:gd name="T25" fmla="*/ 2808 h 16"/>
                  <a:gd name="T26" fmla="*/ 864 w 15"/>
                  <a:gd name="T27" fmla="*/ 3240 h 16"/>
                  <a:gd name="T28" fmla="*/ 1080 w 15"/>
                  <a:gd name="T29" fmla="*/ 3240 h 16"/>
                  <a:gd name="T30" fmla="*/ 1296 w 15"/>
                  <a:gd name="T31" fmla="*/ 3456 h 16"/>
                  <a:gd name="T32" fmla="*/ 1512 w 15"/>
                  <a:gd name="T33" fmla="*/ 3240 h 16"/>
                  <a:gd name="T34" fmla="*/ 1512 w 15"/>
                  <a:gd name="T35" fmla="*/ 3024 h 16"/>
                  <a:gd name="T36" fmla="*/ 1728 w 15"/>
                  <a:gd name="T37" fmla="*/ 2808 h 16"/>
                  <a:gd name="T38" fmla="*/ 1944 w 15"/>
                  <a:gd name="T39" fmla="*/ 2376 h 16"/>
                  <a:gd name="T40" fmla="*/ 1512 w 15"/>
                  <a:gd name="T41" fmla="*/ 2160 h 16"/>
                  <a:gd name="T42" fmla="*/ 1080 w 15"/>
                  <a:gd name="T43" fmla="*/ 1296 h 16"/>
                  <a:gd name="T44" fmla="*/ 1296 w 15"/>
                  <a:gd name="T45" fmla="*/ 864 h 16"/>
                  <a:gd name="T46" fmla="*/ 1512 w 15"/>
                  <a:gd name="T47" fmla="*/ 1080 h 16"/>
                  <a:gd name="T48" fmla="*/ 1728 w 15"/>
                  <a:gd name="T49" fmla="*/ 1296 h 16"/>
                  <a:gd name="T50" fmla="*/ 1728 w 15"/>
                  <a:gd name="T51" fmla="*/ 1080 h 16"/>
                  <a:gd name="T52" fmla="*/ 1944 w 15"/>
                  <a:gd name="T53" fmla="*/ 1296 h 16"/>
                  <a:gd name="T54" fmla="*/ 1944 w 15"/>
                  <a:gd name="T55" fmla="*/ 1296 h 16"/>
                  <a:gd name="T56" fmla="*/ 1944 w 15"/>
                  <a:gd name="T57" fmla="*/ 1080 h 16"/>
                  <a:gd name="T58" fmla="*/ 2160 w 15"/>
                  <a:gd name="T59" fmla="*/ 864 h 16"/>
                  <a:gd name="T60" fmla="*/ 2376 w 15"/>
                  <a:gd name="T61" fmla="*/ 864 h 16"/>
                  <a:gd name="T62" fmla="*/ 3024 w 15"/>
                  <a:gd name="T63" fmla="*/ 864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
                  <a:gd name="T97" fmla="*/ 0 h 16"/>
                  <a:gd name="T98" fmla="*/ 15 w 15"/>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 h="16">
                    <a:moveTo>
                      <a:pt x="14" y="4"/>
                    </a:moveTo>
                    <a:lnTo>
                      <a:pt x="15" y="2"/>
                    </a:lnTo>
                    <a:lnTo>
                      <a:pt x="15" y="1"/>
                    </a:lnTo>
                    <a:lnTo>
                      <a:pt x="14" y="0"/>
                    </a:lnTo>
                    <a:lnTo>
                      <a:pt x="14" y="2"/>
                    </a:lnTo>
                    <a:lnTo>
                      <a:pt x="13" y="2"/>
                    </a:lnTo>
                    <a:lnTo>
                      <a:pt x="11" y="1"/>
                    </a:lnTo>
                    <a:lnTo>
                      <a:pt x="10" y="1"/>
                    </a:lnTo>
                    <a:lnTo>
                      <a:pt x="9" y="1"/>
                    </a:lnTo>
                    <a:lnTo>
                      <a:pt x="7" y="2"/>
                    </a:lnTo>
                    <a:lnTo>
                      <a:pt x="6" y="2"/>
                    </a:lnTo>
                    <a:lnTo>
                      <a:pt x="5" y="3"/>
                    </a:lnTo>
                    <a:lnTo>
                      <a:pt x="2" y="3"/>
                    </a:lnTo>
                    <a:lnTo>
                      <a:pt x="2" y="4"/>
                    </a:lnTo>
                    <a:lnTo>
                      <a:pt x="1" y="6"/>
                    </a:lnTo>
                    <a:lnTo>
                      <a:pt x="0" y="7"/>
                    </a:lnTo>
                    <a:lnTo>
                      <a:pt x="1" y="8"/>
                    </a:lnTo>
                    <a:lnTo>
                      <a:pt x="1" y="9"/>
                    </a:lnTo>
                    <a:lnTo>
                      <a:pt x="2" y="10"/>
                    </a:lnTo>
                    <a:lnTo>
                      <a:pt x="3" y="11"/>
                    </a:lnTo>
                    <a:lnTo>
                      <a:pt x="4" y="11"/>
                    </a:lnTo>
                    <a:lnTo>
                      <a:pt x="6" y="11"/>
                    </a:lnTo>
                    <a:lnTo>
                      <a:pt x="7" y="12"/>
                    </a:lnTo>
                    <a:lnTo>
                      <a:pt x="4" y="12"/>
                    </a:lnTo>
                    <a:lnTo>
                      <a:pt x="3" y="12"/>
                    </a:lnTo>
                    <a:lnTo>
                      <a:pt x="3" y="13"/>
                    </a:lnTo>
                    <a:lnTo>
                      <a:pt x="4" y="14"/>
                    </a:lnTo>
                    <a:lnTo>
                      <a:pt x="4" y="15"/>
                    </a:lnTo>
                    <a:lnTo>
                      <a:pt x="5" y="15"/>
                    </a:lnTo>
                    <a:lnTo>
                      <a:pt x="5" y="16"/>
                    </a:lnTo>
                    <a:lnTo>
                      <a:pt x="6" y="16"/>
                    </a:lnTo>
                    <a:lnTo>
                      <a:pt x="7" y="16"/>
                    </a:lnTo>
                    <a:lnTo>
                      <a:pt x="7" y="15"/>
                    </a:lnTo>
                    <a:lnTo>
                      <a:pt x="6" y="14"/>
                    </a:lnTo>
                    <a:lnTo>
                      <a:pt x="7" y="14"/>
                    </a:lnTo>
                    <a:lnTo>
                      <a:pt x="8" y="14"/>
                    </a:lnTo>
                    <a:lnTo>
                      <a:pt x="8" y="13"/>
                    </a:lnTo>
                    <a:lnTo>
                      <a:pt x="9" y="12"/>
                    </a:lnTo>
                    <a:lnTo>
                      <a:pt x="9" y="11"/>
                    </a:lnTo>
                    <a:lnTo>
                      <a:pt x="8" y="10"/>
                    </a:lnTo>
                    <a:lnTo>
                      <a:pt x="7" y="10"/>
                    </a:lnTo>
                    <a:lnTo>
                      <a:pt x="7" y="8"/>
                    </a:lnTo>
                    <a:lnTo>
                      <a:pt x="5" y="6"/>
                    </a:lnTo>
                    <a:lnTo>
                      <a:pt x="6" y="5"/>
                    </a:lnTo>
                    <a:lnTo>
                      <a:pt x="6" y="4"/>
                    </a:lnTo>
                    <a:lnTo>
                      <a:pt x="7" y="5"/>
                    </a:lnTo>
                    <a:lnTo>
                      <a:pt x="8" y="6"/>
                    </a:lnTo>
                    <a:lnTo>
                      <a:pt x="8" y="5"/>
                    </a:lnTo>
                    <a:lnTo>
                      <a:pt x="9" y="6"/>
                    </a:lnTo>
                    <a:lnTo>
                      <a:pt x="10" y="5"/>
                    </a:lnTo>
                    <a:lnTo>
                      <a:pt x="9" y="5"/>
                    </a:lnTo>
                    <a:lnTo>
                      <a:pt x="9" y="4"/>
                    </a:lnTo>
                    <a:lnTo>
                      <a:pt x="10" y="4"/>
                    </a:lnTo>
                    <a:lnTo>
                      <a:pt x="11" y="3"/>
                    </a:lnTo>
                    <a:lnTo>
                      <a:pt x="11" y="4"/>
                    </a:lnTo>
                    <a:lnTo>
                      <a:pt x="12" y="3"/>
                    </a:lnTo>
                    <a:lnTo>
                      <a:pt x="14"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92" name="Freeform 1045"/>
              <p:cNvSpPr>
                <a:spLocks/>
              </p:cNvSpPr>
              <p:nvPr/>
            </p:nvSpPr>
            <p:spPr bwMode="auto">
              <a:xfrm>
                <a:off x="4943094" y="2178208"/>
                <a:ext cx="232000" cy="165704"/>
              </a:xfrm>
              <a:custGeom>
                <a:avLst/>
                <a:gdLst>
                  <a:gd name="T0" fmla="*/ 1296 w 21"/>
                  <a:gd name="T1" fmla="*/ 2808 h 15"/>
                  <a:gd name="T2" fmla="*/ 1512 w 21"/>
                  <a:gd name="T3" fmla="*/ 3024 h 15"/>
                  <a:gd name="T4" fmla="*/ 2160 w 21"/>
                  <a:gd name="T5" fmla="*/ 3240 h 15"/>
                  <a:gd name="T6" fmla="*/ 2592 w 21"/>
                  <a:gd name="T7" fmla="*/ 3024 h 15"/>
                  <a:gd name="T8" fmla="*/ 3024 w 21"/>
                  <a:gd name="T9" fmla="*/ 2808 h 15"/>
                  <a:gd name="T10" fmla="*/ 3240 w 21"/>
                  <a:gd name="T11" fmla="*/ 2808 h 15"/>
                  <a:gd name="T12" fmla="*/ 3888 w 21"/>
                  <a:gd name="T13" fmla="*/ 3024 h 15"/>
                  <a:gd name="T14" fmla="*/ 4104 w 21"/>
                  <a:gd name="T15" fmla="*/ 2592 h 15"/>
                  <a:gd name="T16" fmla="*/ 4536 w 21"/>
                  <a:gd name="T17" fmla="*/ 2160 h 15"/>
                  <a:gd name="T18" fmla="*/ 4320 w 21"/>
                  <a:gd name="T19" fmla="*/ 1944 h 15"/>
                  <a:gd name="T20" fmla="*/ 4104 w 21"/>
                  <a:gd name="T21" fmla="*/ 1944 h 15"/>
                  <a:gd name="T22" fmla="*/ 3888 w 21"/>
                  <a:gd name="T23" fmla="*/ 1728 h 15"/>
                  <a:gd name="T24" fmla="*/ 3888 w 21"/>
                  <a:gd name="T25" fmla="*/ 1512 h 15"/>
                  <a:gd name="T26" fmla="*/ 3672 w 21"/>
                  <a:gd name="T27" fmla="*/ 1296 h 15"/>
                  <a:gd name="T28" fmla="*/ 3456 w 21"/>
                  <a:gd name="T29" fmla="*/ 432 h 15"/>
                  <a:gd name="T30" fmla="*/ 3240 w 21"/>
                  <a:gd name="T31" fmla="*/ 0 h 15"/>
                  <a:gd name="T32" fmla="*/ 2808 w 21"/>
                  <a:gd name="T33" fmla="*/ 0 h 15"/>
                  <a:gd name="T34" fmla="*/ 2592 w 21"/>
                  <a:gd name="T35" fmla="*/ 216 h 15"/>
                  <a:gd name="T36" fmla="*/ 2160 w 21"/>
                  <a:gd name="T37" fmla="*/ 216 h 15"/>
                  <a:gd name="T38" fmla="*/ 1728 w 21"/>
                  <a:gd name="T39" fmla="*/ 0 h 15"/>
                  <a:gd name="T40" fmla="*/ 1296 w 21"/>
                  <a:gd name="T41" fmla="*/ 0 h 15"/>
                  <a:gd name="T42" fmla="*/ 864 w 21"/>
                  <a:gd name="T43" fmla="*/ 216 h 15"/>
                  <a:gd name="T44" fmla="*/ 432 w 21"/>
                  <a:gd name="T45" fmla="*/ 648 h 15"/>
                  <a:gd name="T46" fmla="*/ 432 w 21"/>
                  <a:gd name="T47" fmla="*/ 1296 h 15"/>
                  <a:gd name="T48" fmla="*/ 0 w 21"/>
                  <a:gd name="T49" fmla="*/ 1296 h 15"/>
                  <a:gd name="T50" fmla="*/ 216 w 21"/>
                  <a:gd name="T51" fmla="*/ 1728 h 15"/>
                  <a:gd name="T52" fmla="*/ 216 w 21"/>
                  <a:gd name="T53" fmla="*/ 2376 h 15"/>
                  <a:gd name="T54" fmla="*/ 864 w 21"/>
                  <a:gd name="T55" fmla="*/ 2376 h 15"/>
                  <a:gd name="T56" fmla="*/ 1296 w 21"/>
                  <a:gd name="T57" fmla="*/ 2808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1"/>
                  <a:gd name="T88" fmla="*/ 0 h 15"/>
                  <a:gd name="T89" fmla="*/ 21 w 21"/>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1" h="15">
                    <a:moveTo>
                      <a:pt x="6" y="13"/>
                    </a:moveTo>
                    <a:lnTo>
                      <a:pt x="7" y="14"/>
                    </a:lnTo>
                    <a:lnTo>
                      <a:pt x="10" y="15"/>
                    </a:lnTo>
                    <a:lnTo>
                      <a:pt x="12" y="14"/>
                    </a:lnTo>
                    <a:lnTo>
                      <a:pt x="14" y="13"/>
                    </a:lnTo>
                    <a:lnTo>
                      <a:pt x="15" y="13"/>
                    </a:lnTo>
                    <a:lnTo>
                      <a:pt x="18" y="14"/>
                    </a:lnTo>
                    <a:lnTo>
                      <a:pt x="19" y="12"/>
                    </a:lnTo>
                    <a:lnTo>
                      <a:pt x="21" y="10"/>
                    </a:lnTo>
                    <a:lnTo>
                      <a:pt x="20" y="9"/>
                    </a:lnTo>
                    <a:lnTo>
                      <a:pt x="19" y="9"/>
                    </a:lnTo>
                    <a:lnTo>
                      <a:pt x="18" y="8"/>
                    </a:lnTo>
                    <a:lnTo>
                      <a:pt x="18" y="7"/>
                    </a:lnTo>
                    <a:lnTo>
                      <a:pt x="17" y="6"/>
                    </a:lnTo>
                    <a:lnTo>
                      <a:pt x="16" y="2"/>
                    </a:lnTo>
                    <a:lnTo>
                      <a:pt x="15" y="0"/>
                    </a:lnTo>
                    <a:lnTo>
                      <a:pt x="13" y="0"/>
                    </a:lnTo>
                    <a:lnTo>
                      <a:pt x="12" y="1"/>
                    </a:lnTo>
                    <a:lnTo>
                      <a:pt x="10" y="1"/>
                    </a:lnTo>
                    <a:lnTo>
                      <a:pt x="8" y="0"/>
                    </a:lnTo>
                    <a:lnTo>
                      <a:pt x="6" y="0"/>
                    </a:lnTo>
                    <a:lnTo>
                      <a:pt x="4" y="1"/>
                    </a:lnTo>
                    <a:lnTo>
                      <a:pt x="2" y="3"/>
                    </a:lnTo>
                    <a:lnTo>
                      <a:pt x="2" y="6"/>
                    </a:lnTo>
                    <a:lnTo>
                      <a:pt x="0" y="6"/>
                    </a:lnTo>
                    <a:lnTo>
                      <a:pt x="1" y="8"/>
                    </a:lnTo>
                    <a:lnTo>
                      <a:pt x="1" y="11"/>
                    </a:lnTo>
                    <a:lnTo>
                      <a:pt x="4" y="11"/>
                    </a:lnTo>
                    <a:lnTo>
                      <a:pt x="6" y="1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93" name="Freeform 1046"/>
              <p:cNvSpPr>
                <a:spLocks/>
              </p:cNvSpPr>
              <p:nvPr/>
            </p:nvSpPr>
            <p:spPr bwMode="auto">
              <a:xfrm>
                <a:off x="4943094" y="2178208"/>
                <a:ext cx="232000" cy="165704"/>
              </a:xfrm>
              <a:custGeom>
                <a:avLst/>
                <a:gdLst>
                  <a:gd name="T0" fmla="*/ 1296 w 21"/>
                  <a:gd name="T1" fmla="*/ 2808 h 15"/>
                  <a:gd name="T2" fmla="*/ 1512 w 21"/>
                  <a:gd name="T3" fmla="*/ 3024 h 15"/>
                  <a:gd name="T4" fmla="*/ 2160 w 21"/>
                  <a:gd name="T5" fmla="*/ 3240 h 15"/>
                  <a:gd name="T6" fmla="*/ 2592 w 21"/>
                  <a:gd name="T7" fmla="*/ 3024 h 15"/>
                  <a:gd name="T8" fmla="*/ 3024 w 21"/>
                  <a:gd name="T9" fmla="*/ 2808 h 15"/>
                  <a:gd name="T10" fmla="*/ 3240 w 21"/>
                  <a:gd name="T11" fmla="*/ 2808 h 15"/>
                  <a:gd name="T12" fmla="*/ 3888 w 21"/>
                  <a:gd name="T13" fmla="*/ 3024 h 15"/>
                  <a:gd name="T14" fmla="*/ 4104 w 21"/>
                  <a:gd name="T15" fmla="*/ 2592 h 15"/>
                  <a:gd name="T16" fmla="*/ 4536 w 21"/>
                  <a:gd name="T17" fmla="*/ 2160 h 15"/>
                  <a:gd name="T18" fmla="*/ 4320 w 21"/>
                  <a:gd name="T19" fmla="*/ 1944 h 15"/>
                  <a:gd name="T20" fmla="*/ 4104 w 21"/>
                  <a:gd name="T21" fmla="*/ 1944 h 15"/>
                  <a:gd name="T22" fmla="*/ 3888 w 21"/>
                  <a:gd name="T23" fmla="*/ 1728 h 15"/>
                  <a:gd name="T24" fmla="*/ 3888 w 21"/>
                  <a:gd name="T25" fmla="*/ 1512 h 15"/>
                  <a:gd name="T26" fmla="*/ 3672 w 21"/>
                  <a:gd name="T27" fmla="*/ 1296 h 15"/>
                  <a:gd name="T28" fmla="*/ 3456 w 21"/>
                  <a:gd name="T29" fmla="*/ 432 h 15"/>
                  <a:gd name="T30" fmla="*/ 3240 w 21"/>
                  <a:gd name="T31" fmla="*/ 0 h 15"/>
                  <a:gd name="T32" fmla="*/ 2808 w 21"/>
                  <a:gd name="T33" fmla="*/ 0 h 15"/>
                  <a:gd name="T34" fmla="*/ 2592 w 21"/>
                  <a:gd name="T35" fmla="*/ 216 h 15"/>
                  <a:gd name="T36" fmla="*/ 2160 w 21"/>
                  <a:gd name="T37" fmla="*/ 216 h 15"/>
                  <a:gd name="T38" fmla="*/ 1728 w 21"/>
                  <a:gd name="T39" fmla="*/ 0 h 15"/>
                  <a:gd name="T40" fmla="*/ 1296 w 21"/>
                  <a:gd name="T41" fmla="*/ 0 h 15"/>
                  <a:gd name="T42" fmla="*/ 864 w 21"/>
                  <a:gd name="T43" fmla="*/ 216 h 15"/>
                  <a:gd name="T44" fmla="*/ 432 w 21"/>
                  <a:gd name="T45" fmla="*/ 648 h 15"/>
                  <a:gd name="T46" fmla="*/ 432 w 21"/>
                  <a:gd name="T47" fmla="*/ 1296 h 15"/>
                  <a:gd name="T48" fmla="*/ 0 w 21"/>
                  <a:gd name="T49" fmla="*/ 1296 h 15"/>
                  <a:gd name="T50" fmla="*/ 216 w 21"/>
                  <a:gd name="T51" fmla="*/ 1728 h 15"/>
                  <a:gd name="T52" fmla="*/ 216 w 21"/>
                  <a:gd name="T53" fmla="*/ 2376 h 15"/>
                  <a:gd name="T54" fmla="*/ 864 w 21"/>
                  <a:gd name="T55" fmla="*/ 2376 h 15"/>
                  <a:gd name="T56" fmla="*/ 1296 w 21"/>
                  <a:gd name="T57" fmla="*/ 2808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1"/>
                  <a:gd name="T88" fmla="*/ 0 h 15"/>
                  <a:gd name="T89" fmla="*/ 21 w 21"/>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1" h="15">
                    <a:moveTo>
                      <a:pt x="6" y="13"/>
                    </a:moveTo>
                    <a:lnTo>
                      <a:pt x="7" y="14"/>
                    </a:lnTo>
                    <a:lnTo>
                      <a:pt x="10" y="15"/>
                    </a:lnTo>
                    <a:lnTo>
                      <a:pt x="12" y="14"/>
                    </a:lnTo>
                    <a:lnTo>
                      <a:pt x="14" y="13"/>
                    </a:lnTo>
                    <a:lnTo>
                      <a:pt x="15" y="13"/>
                    </a:lnTo>
                    <a:lnTo>
                      <a:pt x="18" y="14"/>
                    </a:lnTo>
                    <a:lnTo>
                      <a:pt x="19" y="12"/>
                    </a:lnTo>
                    <a:lnTo>
                      <a:pt x="21" y="10"/>
                    </a:lnTo>
                    <a:lnTo>
                      <a:pt x="20" y="9"/>
                    </a:lnTo>
                    <a:lnTo>
                      <a:pt x="19" y="9"/>
                    </a:lnTo>
                    <a:lnTo>
                      <a:pt x="18" y="8"/>
                    </a:lnTo>
                    <a:lnTo>
                      <a:pt x="18" y="7"/>
                    </a:lnTo>
                    <a:lnTo>
                      <a:pt x="17" y="6"/>
                    </a:lnTo>
                    <a:lnTo>
                      <a:pt x="16" y="2"/>
                    </a:lnTo>
                    <a:lnTo>
                      <a:pt x="15" y="0"/>
                    </a:lnTo>
                    <a:lnTo>
                      <a:pt x="13" y="0"/>
                    </a:lnTo>
                    <a:lnTo>
                      <a:pt x="12" y="1"/>
                    </a:lnTo>
                    <a:lnTo>
                      <a:pt x="10" y="1"/>
                    </a:lnTo>
                    <a:lnTo>
                      <a:pt x="8" y="0"/>
                    </a:lnTo>
                    <a:lnTo>
                      <a:pt x="6" y="0"/>
                    </a:lnTo>
                    <a:lnTo>
                      <a:pt x="4" y="1"/>
                    </a:lnTo>
                    <a:lnTo>
                      <a:pt x="2" y="3"/>
                    </a:lnTo>
                    <a:lnTo>
                      <a:pt x="2" y="6"/>
                    </a:lnTo>
                    <a:lnTo>
                      <a:pt x="0" y="6"/>
                    </a:lnTo>
                    <a:lnTo>
                      <a:pt x="1" y="8"/>
                    </a:lnTo>
                    <a:lnTo>
                      <a:pt x="1" y="11"/>
                    </a:lnTo>
                    <a:lnTo>
                      <a:pt x="4" y="11"/>
                    </a:lnTo>
                    <a:lnTo>
                      <a:pt x="6" y="1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94" name="Freeform 1047"/>
              <p:cNvSpPr>
                <a:spLocks/>
              </p:cNvSpPr>
              <p:nvPr/>
            </p:nvSpPr>
            <p:spPr bwMode="auto">
              <a:xfrm>
                <a:off x="5086713" y="2167161"/>
                <a:ext cx="99428" cy="110469"/>
              </a:xfrm>
              <a:custGeom>
                <a:avLst/>
                <a:gdLst>
                  <a:gd name="T0" fmla="*/ 0 w 9"/>
                  <a:gd name="T1" fmla="*/ 216 h 10"/>
                  <a:gd name="T2" fmla="*/ 432 w 9"/>
                  <a:gd name="T3" fmla="*/ 216 h 10"/>
                  <a:gd name="T4" fmla="*/ 648 w 9"/>
                  <a:gd name="T5" fmla="*/ 648 h 10"/>
                  <a:gd name="T6" fmla="*/ 864 w 9"/>
                  <a:gd name="T7" fmla="*/ 1512 h 10"/>
                  <a:gd name="T8" fmla="*/ 1080 w 9"/>
                  <a:gd name="T9" fmla="*/ 1728 h 10"/>
                  <a:gd name="T10" fmla="*/ 1080 w 9"/>
                  <a:gd name="T11" fmla="*/ 1944 h 10"/>
                  <a:gd name="T12" fmla="*/ 1296 w 9"/>
                  <a:gd name="T13" fmla="*/ 2160 h 10"/>
                  <a:gd name="T14" fmla="*/ 1296 w 9"/>
                  <a:gd name="T15" fmla="*/ 1728 h 10"/>
                  <a:gd name="T16" fmla="*/ 1512 w 9"/>
                  <a:gd name="T17" fmla="*/ 1296 h 10"/>
                  <a:gd name="T18" fmla="*/ 1728 w 9"/>
                  <a:gd name="T19" fmla="*/ 1296 h 10"/>
                  <a:gd name="T20" fmla="*/ 1944 w 9"/>
                  <a:gd name="T21" fmla="*/ 1080 h 10"/>
                  <a:gd name="T22" fmla="*/ 1728 w 9"/>
                  <a:gd name="T23" fmla="*/ 864 h 10"/>
                  <a:gd name="T24" fmla="*/ 1512 w 9"/>
                  <a:gd name="T25" fmla="*/ 432 h 10"/>
                  <a:gd name="T26" fmla="*/ 1296 w 9"/>
                  <a:gd name="T27" fmla="*/ 0 h 10"/>
                  <a:gd name="T28" fmla="*/ 432 w 9"/>
                  <a:gd name="T29" fmla="*/ 0 h 10"/>
                  <a:gd name="T30" fmla="*/ 0 w 9"/>
                  <a:gd name="T31" fmla="*/ 21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0"/>
                  <a:gd name="T50" fmla="*/ 9 w 9"/>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0">
                    <a:moveTo>
                      <a:pt x="0" y="1"/>
                    </a:moveTo>
                    <a:lnTo>
                      <a:pt x="2" y="1"/>
                    </a:lnTo>
                    <a:lnTo>
                      <a:pt x="3" y="3"/>
                    </a:lnTo>
                    <a:lnTo>
                      <a:pt x="4" y="7"/>
                    </a:lnTo>
                    <a:lnTo>
                      <a:pt x="5" y="8"/>
                    </a:lnTo>
                    <a:lnTo>
                      <a:pt x="5" y="9"/>
                    </a:lnTo>
                    <a:lnTo>
                      <a:pt x="6" y="10"/>
                    </a:lnTo>
                    <a:lnTo>
                      <a:pt x="6" y="8"/>
                    </a:lnTo>
                    <a:lnTo>
                      <a:pt x="7" y="6"/>
                    </a:lnTo>
                    <a:lnTo>
                      <a:pt x="8" y="6"/>
                    </a:lnTo>
                    <a:lnTo>
                      <a:pt x="9" y="5"/>
                    </a:lnTo>
                    <a:lnTo>
                      <a:pt x="8" y="4"/>
                    </a:lnTo>
                    <a:lnTo>
                      <a:pt x="7" y="2"/>
                    </a:lnTo>
                    <a:lnTo>
                      <a:pt x="6" y="0"/>
                    </a:lnTo>
                    <a:lnTo>
                      <a:pt x="2"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95" name="Freeform 1048"/>
              <p:cNvSpPr>
                <a:spLocks/>
              </p:cNvSpPr>
              <p:nvPr/>
            </p:nvSpPr>
            <p:spPr bwMode="auto">
              <a:xfrm>
                <a:off x="5086713" y="2167161"/>
                <a:ext cx="99428" cy="110469"/>
              </a:xfrm>
              <a:custGeom>
                <a:avLst/>
                <a:gdLst>
                  <a:gd name="T0" fmla="*/ 0 w 9"/>
                  <a:gd name="T1" fmla="*/ 216 h 10"/>
                  <a:gd name="T2" fmla="*/ 432 w 9"/>
                  <a:gd name="T3" fmla="*/ 216 h 10"/>
                  <a:gd name="T4" fmla="*/ 648 w 9"/>
                  <a:gd name="T5" fmla="*/ 648 h 10"/>
                  <a:gd name="T6" fmla="*/ 864 w 9"/>
                  <a:gd name="T7" fmla="*/ 1512 h 10"/>
                  <a:gd name="T8" fmla="*/ 1080 w 9"/>
                  <a:gd name="T9" fmla="*/ 1728 h 10"/>
                  <a:gd name="T10" fmla="*/ 1080 w 9"/>
                  <a:gd name="T11" fmla="*/ 1944 h 10"/>
                  <a:gd name="T12" fmla="*/ 1296 w 9"/>
                  <a:gd name="T13" fmla="*/ 2160 h 10"/>
                  <a:gd name="T14" fmla="*/ 1296 w 9"/>
                  <a:gd name="T15" fmla="*/ 1728 h 10"/>
                  <a:gd name="T16" fmla="*/ 1512 w 9"/>
                  <a:gd name="T17" fmla="*/ 1296 h 10"/>
                  <a:gd name="T18" fmla="*/ 1728 w 9"/>
                  <a:gd name="T19" fmla="*/ 1296 h 10"/>
                  <a:gd name="T20" fmla="*/ 1944 w 9"/>
                  <a:gd name="T21" fmla="*/ 1080 h 10"/>
                  <a:gd name="T22" fmla="*/ 1728 w 9"/>
                  <a:gd name="T23" fmla="*/ 864 h 10"/>
                  <a:gd name="T24" fmla="*/ 1512 w 9"/>
                  <a:gd name="T25" fmla="*/ 432 h 10"/>
                  <a:gd name="T26" fmla="*/ 1296 w 9"/>
                  <a:gd name="T27" fmla="*/ 0 h 10"/>
                  <a:gd name="T28" fmla="*/ 432 w 9"/>
                  <a:gd name="T29" fmla="*/ 0 h 10"/>
                  <a:gd name="T30" fmla="*/ 0 w 9"/>
                  <a:gd name="T31" fmla="*/ 21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0"/>
                  <a:gd name="T50" fmla="*/ 9 w 9"/>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0">
                    <a:moveTo>
                      <a:pt x="0" y="1"/>
                    </a:moveTo>
                    <a:lnTo>
                      <a:pt x="2" y="1"/>
                    </a:lnTo>
                    <a:lnTo>
                      <a:pt x="3" y="3"/>
                    </a:lnTo>
                    <a:lnTo>
                      <a:pt x="4" y="7"/>
                    </a:lnTo>
                    <a:lnTo>
                      <a:pt x="5" y="8"/>
                    </a:lnTo>
                    <a:lnTo>
                      <a:pt x="5" y="9"/>
                    </a:lnTo>
                    <a:lnTo>
                      <a:pt x="6" y="10"/>
                    </a:lnTo>
                    <a:lnTo>
                      <a:pt x="6" y="8"/>
                    </a:lnTo>
                    <a:lnTo>
                      <a:pt x="7" y="6"/>
                    </a:lnTo>
                    <a:lnTo>
                      <a:pt x="8" y="6"/>
                    </a:lnTo>
                    <a:lnTo>
                      <a:pt x="9" y="5"/>
                    </a:lnTo>
                    <a:lnTo>
                      <a:pt x="8" y="4"/>
                    </a:lnTo>
                    <a:lnTo>
                      <a:pt x="7" y="2"/>
                    </a:lnTo>
                    <a:lnTo>
                      <a:pt x="6" y="0"/>
                    </a:lnTo>
                    <a:lnTo>
                      <a:pt x="2"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96" name="Freeform 1049"/>
              <p:cNvSpPr>
                <a:spLocks/>
              </p:cNvSpPr>
              <p:nvPr/>
            </p:nvSpPr>
            <p:spPr bwMode="auto">
              <a:xfrm>
                <a:off x="5318712" y="2586943"/>
                <a:ext cx="33143" cy="88375"/>
              </a:xfrm>
              <a:custGeom>
                <a:avLst/>
                <a:gdLst>
                  <a:gd name="T0" fmla="*/ 216 w 3"/>
                  <a:gd name="T1" fmla="*/ 1512 h 8"/>
                  <a:gd name="T2" fmla="*/ 216 w 3"/>
                  <a:gd name="T3" fmla="*/ 1512 h 8"/>
                  <a:gd name="T4" fmla="*/ 0 w 3"/>
                  <a:gd name="T5" fmla="*/ 1728 h 8"/>
                  <a:gd name="T6" fmla="*/ 0 w 3"/>
                  <a:gd name="T7" fmla="*/ 1728 h 8"/>
                  <a:gd name="T8" fmla="*/ 0 w 3"/>
                  <a:gd name="T9" fmla="*/ 1728 h 8"/>
                  <a:gd name="T10" fmla="*/ 0 w 3"/>
                  <a:gd name="T11" fmla="*/ 1512 h 8"/>
                  <a:gd name="T12" fmla="*/ 0 w 3"/>
                  <a:gd name="T13" fmla="*/ 1296 h 8"/>
                  <a:gd name="T14" fmla="*/ 216 w 3"/>
                  <a:gd name="T15" fmla="*/ 216 h 8"/>
                  <a:gd name="T16" fmla="*/ 432 w 3"/>
                  <a:gd name="T17" fmla="*/ 0 h 8"/>
                  <a:gd name="T18" fmla="*/ 648 w 3"/>
                  <a:gd name="T19" fmla="*/ 216 h 8"/>
                  <a:gd name="T20" fmla="*/ 648 w 3"/>
                  <a:gd name="T21" fmla="*/ 648 h 8"/>
                  <a:gd name="T22" fmla="*/ 648 w 3"/>
                  <a:gd name="T23" fmla="*/ 1080 h 8"/>
                  <a:gd name="T24" fmla="*/ 432 w 3"/>
                  <a:gd name="T25" fmla="*/ 1080 h 8"/>
                  <a:gd name="T26" fmla="*/ 432 w 3"/>
                  <a:gd name="T27" fmla="*/ 1296 h 8"/>
                  <a:gd name="T28" fmla="*/ 216 w 3"/>
                  <a:gd name="T29" fmla="*/ 1512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8"/>
                  <a:gd name="T47" fmla="*/ 3 w 3"/>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8">
                    <a:moveTo>
                      <a:pt x="1" y="7"/>
                    </a:moveTo>
                    <a:lnTo>
                      <a:pt x="1" y="7"/>
                    </a:lnTo>
                    <a:lnTo>
                      <a:pt x="0" y="8"/>
                    </a:lnTo>
                    <a:lnTo>
                      <a:pt x="0" y="7"/>
                    </a:lnTo>
                    <a:lnTo>
                      <a:pt x="0" y="6"/>
                    </a:lnTo>
                    <a:lnTo>
                      <a:pt x="1" y="1"/>
                    </a:lnTo>
                    <a:lnTo>
                      <a:pt x="2" y="0"/>
                    </a:lnTo>
                    <a:lnTo>
                      <a:pt x="3" y="1"/>
                    </a:lnTo>
                    <a:lnTo>
                      <a:pt x="3" y="3"/>
                    </a:lnTo>
                    <a:lnTo>
                      <a:pt x="3" y="5"/>
                    </a:lnTo>
                    <a:lnTo>
                      <a:pt x="2" y="5"/>
                    </a:lnTo>
                    <a:lnTo>
                      <a:pt x="2" y="6"/>
                    </a:lnTo>
                    <a:lnTo>
                      <a:pt x="1"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97" name="Freeform 1050"/>
              <p:cNvSpPr>
                <a:spLocks/>
              </p:cNvSpPr>
              <p:nvPr/>
            </p:nvSpPr>
            <p:spPr bwMode="auto">
              <a:xfrm>
                <a:off x="5318712" y="2586943"/>
                <a:ext cx="33143" cy="88375"/>
              </a:xfrm>
              <a:custGeom>
                <a:avLst/>
                <a:gdLst>
                  <a:gd name="T0" fmla="*/ 216 w 3"/>
                  <a:gd name="T1" fmla="*/ 1512 h 8"/>
                  <a:gd name="T2" fmla="*/ 216 w 3"/>
                  <a:gd name="T3" fmla="*/ 1512 h 8"/>
                  <a:gd name="T4" fmla="*/ 0 w 3"/>
                  <a:gd name="T5" fmla="*/ 1728 h 8"/>
                  <a:gd name="T6" fmla="*/ 0 w 3"/>
                  <a:gd name="T7" fmla="*/ 1728 h 8"/>
                  <a:gd name="T8" fmla="*/ 0 w 3"/>
                  <a:gd name="T9" fmla="*/ 1728 h 8"/>
                  <a:gd name="T10" fmla="*/ 0 w 3"/>
                  <a:gd name="T11" fmla="*/ 1512 h 8"/>
                  <a:gd name="T12" fmla="*/ 0 w 3"/>
                  <a:gd name="T13" fmla="*/ 1296 h 8"/>
                  <a:gd name="T14" fmla="*/ 216 w 3"/>
                  <a:gd name="T15" fmla="*/ 216 h 8"/>
                  <a:gd name="T16" fmla="*/ 432 w 3"/>
                  <a:gd name="T17" fmla="*/ 0 h 8"/>
                  <a:gd name="T18" fmla="*/ 648 w 3"/>
                  <a:gd name="T19" fmla="*/ 216 h 8"/>
                  <a:gd name="T20" fmla="*/ 648 w 3"/>
                  <a:gd name="T21" fmla="*/ 648 h 8"/>
                  <a:gd name="T22" fmla="*/ 648 w 3"/>
                  <a:gd name="T23" fmla="*/ 1080 h 8"/>
                  <a:gd name="T24" fmla="*/ 432 w 3"/>
                  <a:gd name="T25" fmla="*/ 1080 h 8"/>
                  <a:gd name="T26" fmla="*/ 432 w 3"/>
                  <a:gd name="T27" fmla="*/ 1296 h 8"/>
                  <a:gd name="T28" fmla="*/ 216 w 3"/>
                  <a:gd name="T29" fmla="*/ 1512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8"/>
                  <a:gd name="T47" fmla="*/ 3 w 3"/>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8">
                    <a:moveTo>
                      <a:pt x="1" y="7"/>
                    </a:moveTo>
                    <a:lnTo>
                      <a:pt x="1" y="7"/>
                    </a:lnTo>
                    <a:lnTo>
                      <a:pt x="0" y="8"/>
                    </a:lnTo>
                    <a:lnTo>
                      <a:pt x="0" y="7"/>
                    </a:lnTo>
                    <a:lnTo>
                      <a:pt x="0" y="6"/>
                    </a:lnTo>
                    <a:lnTo>
                      <a:pt x="1" y="1"/>
                    </a:lnTo>
                    <a:lnTo>
                      <a:pt x="2" y="0"/>
                    </a:lnTo>
                    <a:lnTo>
                      <a:pt x="3" y="1"/>
                    </a:lnTo>
                    <a:lnTo>
                      <a:pt x="3" y="3"/>
                    </a:lnTo>
                    <a:lnTo>
                      <a:pt x="3" y="5"/>
                    </a:lnTo>
                    <a:lnTo>
                      <a:pt x="2" y="5"/>
                    </a:lnTo>
                    <a:lnTo>
                      <a:pt x="2" y="6"/>
                    </a:lnTo>
                    <a:lnTo>
                      <a:pt x="1"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798" name="Freeform 1051"/>
              <p:cNvSpPr>
                <a:spLocks/>
              </p:cNvSpPr>
              <p:nvPr/>
            </p:nvSpPr>
            <p:spPr bwMode="auto">
              <a:xfrm>
                <a:off x="5285570" y="2664272"/>
                <a:ext cx="44190" cy="121516"/>
              </a:xfrm>
              <a:custGeom>
                <a:avLst/>
                <a:gdLst>
                  <a:gd name="T0" fmla="*/ 216 w 4"/>
                  <a:gd name="T1" fmla="*/ 1296 h 11"/>
                  <a:gd name="T2" fmla="*/ 216 w 4"/>
                  <a:gd name="T3" fmla="*/ 1080 h 11"/>
                  <a:gd name="T4" fmla="*/ 216 w 4"/>
                  <a:gd name="T5" fmla="*/ 864 h 11"/>
                  <a:gd name="T6" fmla="*/ 432 w 4"/>
                  <a:gd name="T7" fmla="*/ 648 h 11"/>
                  <a:gd name="T8" fmla="*/ 432 w 4"/>
                  <a:gd name="T9" fmla="*/ 432 h 11"/>
                  <a:gd name="T10" fmla="*/ 648 w 4"/>
                  <a:gd name="T11" fmla="*/ 216 h 11"/>
                  <a:gd name="T12" fmla="*/ 648 w 4"/>
                  <a:gd name="T13" fmla="*/ 216 h 11"/>
                  <a:gd name="T14" fmla="*/ 648 w 4"/>
                  <a:gd name="T15" fmla="*/ 216 h 11"/>
                  <a:gd name="T16" fmla="*/ 864 w 4"/>
                  <a:gd name="T17" fmla="*/ 0 h 11"/>
                  <a:gd name="T18" fmla="*/ 864 w 4"/>
                  <a:gd name="T19" fmla="*/ 0 h 11"/>
                  <a:gd name="T20" fmla="*/ 864 w 4"/>
                  <a:gd name="T21" fmla="*/ 648 h 11"/>
                  <a:gd name="T22" fmla="*/ 648 w 4"/>
                  <a:gd name="T23" fmla="*/ 864 h 11"/>
                  <a:gd name="T24" fmla="*/ 432 w 4"/>
                  <a:gd name="T25" fmla="*/ 648 h 11"/>
                  <a:gd name="T26" fmla="*/ 432 w 4"/>
                  <a:gd name="T27" fmla="*/ 1080 h 11"/>
                  <a:gd name="T28" fmla="*/ 432 w 4"/>
                  <a:gd name="T29" fmla="*/ 1080 h 11"/>
                  <a:gd name="T30" fmla="*/ 432 w 4"/>
                  <a:gd name="T31" fmla="*/ 1296 h 11"/>
                  <a:gd name="T32" fmla="*/ 648 w 4"/>
                  <a:gd name="T33" fmla="*/ 1512 h 11"/>
                  <a:gd name="T34" fmla="*/ 432 w 4"/>
                  <a:gd name="T35" fmla="*/ 1944 h 11"/>
                  <a:gd name="T36" fmla="*/ 216 w 4"/>
                  <a:gd name="T37" fmla="*/ 2376 h 11"/>
                  <a:gd name="T38" fmla="*/ 216 w 4"/>
                  <a:gd name="T39" fmla="*/ 2376 h 11"/>
                  <a:gd name="T40" fmla="*/ 216 w 4"/>
                  <a:gd name="T41" fmla="*/ 1944 h 11"/>
                  <a:gd name="T42" fmla="*/ 0 w 4"/>
                  <a:gd name="T43" fmla="*/ 1728 h 11"/>
                  <a:gd name="T44" fmla="*/ 216 w 4"/>
                  <a:gd name="T45" fmla="*/ 1512 h 11"/>
                  <a:gd name="T46" fmla="*/ 216 w 4"/>
                  <a:gd name="T47" fmla="*/ 129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
                  <a:gd name="T73" fmla="*/ 0 h 11"/>
                  <a:gd name="T74" fmla="*/ 4 w 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 h="11">
                    <a:moveTo>
                      <a:pt x="1" y="6"/>
                    </a:moveTo>
                    <a:lnTo>
                      <a:pt x="1" y="5"/>
                    </a:lnTo>
                    <a:lnTo>
                      <a:pt x="1" y="4"/>
                    </a:lnTo>
                    <a:lnTo>
                      <a:pt x="2" y="3"/>
                    </a:lnTo>
                    <a:lnTo>
                      <a:pt x="2" y="2"/>
                    </a:lnTo>
                    <a:lnTo>
                      <a:pt x="3" y="1"/>
                    </a:lnTo>
                    <a:lnTo>
                      <a:pt x="4" y="0"/>
                    </a:lnTo>
                    <a:lnTo>
                      <a:pt x="4" y="3"/>
                    </a:lnTo>
                    <a:lnTo>
                      <a:pt x="3" y="4"/>
                    </a:lnTo>
                    <a:lnTo>
                      <a:pt x="2" y="3"/>
                    </a:lnTo>
                    <a:lnTo>
                      <a:pt x="2" y="5"/>
                    </a:lnTo>
                    <a:lnTo>
                      <a:pt x="2" y="6"/>
                    </a:lnTo>
                    <a:lnTo>
                      <a:pt x="3" y="7"/>
                    </a:lnTo>
                    <a:lnTo>
                      <a:pt x="2" y="9"/>
                    </a:lnTo>
                    <a:lnTo>
                      <a:pt x="1" y="11"/>
                    </a:lnTo>
                    <a:lnTo>
                      <a:pt x="1" y="9"/>
                    </a:lnTo>
                    <a:lnTo>
                      <a:pt x="0" y="8"/>
                    </a:lnTo>
                    <a:lnTo>
                      <a:pt x="1" y="7"/>
                    </a:lnTo>
                    <a:lnTo>
                      <a:pt x="1"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799" name="Freeform 1052"/>
              <p:cNvSpPr>
                <a:spLocks/>
              </p:cNvSpPr>
              <p:nvPr/>
            </p:nvSpPr>
            <p:spPr bwMode="auto">
              <a:xfrm>
                <a:off x="5285570" y="2664272"/>
                <a:ext cx="44190" cy="121516"/>
              </a:xfrm>
              <a:custGeom>
                <a:avLst/>
                <a:gdLst>
                  <a:gd name="T0" fmla="*/ 216 w 4"/>
                  <a:gd name="T1" fmla="*/ 1296 h 11"/>
                  <a:gd name="T2" fmla="*/ 216 w 4"/>
                  <a:gd name="T3" fmla="*/ 1080 h 11"/>
                  <a:gd name="T4" fmla="*/ 216 w 4"/>
                  <a:gd name="T5" fmla="*/ 864 h 11"/>
                  <a:gd name="T6" fmla="*/ 432 w 4"/>
                  <a:gd name="T7" fmla="*/ 648 h 11"/>
                  <a:gd name="T8" fmla="*/ 432 w 4"/>
                  <a:gd name="T9" fmla="*/ 432 h 11"/>
                  <a:gd name="T10" fmla="*/ 648 w 4"/>
                  <a:gd name="T11" fmla="*/ 216 h 11"/>
                  <a:gd name="T12" fmla="*/ 648 w 4"/>
                  <a:gd name="T13" fmla="*/ 216 h 11"/>
                  <a:gd name="T14" fmla="*/ 648 w 4"/>
                  <a:gd name="T15" fmla="*/ 216 h 11"/>
                  <a:gd name="T16" fmla="*/ 864 w 4"/>
                  <a:gd name="T17" fmla="*/ 0 h 11"/>
                  <a:gd name="T18" fmla="*/ 864 w 4"/>
                  <a:gd name="T19" fmla="*/ 0 h 11"/>
                  <a:gd name="T20" fmla="*/ 864 w 4"/>
                  <a:gd name="T21" fmla="*/ 648 h 11"/>
                  <a:gd name="T22" fmla="*/ 648 w 4"/>
                  <a:gd name="T23" fmla="*/ 864 h 11"/>
                  <a:gd name="T24" fmla="*/ 432 w 4"/>
                  <a:gd name="T25" fmla="*/ 648 h 11"/>
                  <a:gd name="T26" fmla="*/ 432 w 4"/>
                  <a:gd name="T27" fmla="*/ 1080 h 11"/>
                  <a:gd name="T28" fmla="*/ 432 w 4"/>
                  <a:gd name="T29" fmla="*/ 1080 h 11"/>
                  <a:gd name="T30" fmla="*/ 432 w 4"/>
                  <a:gd name="T31" fmla="*/ 1296 h 11"/>
                  <a:gd name="T32" fmla="*/ 648 w 4"/>
                  <a:gd name="T33" fmla="*/ 1512 h 11"/>
                  <a:gd name="T34" fmla="*/ 432 w 4"/>
                  <a:gd name="T35" fmla="*/ 1944 h 11"/>
                  <a:gd name="T36" fmla="*/ 216 w 4"/>
                  <a:gd name="T37" fmla="*/ 2376 h 11"/>
                  <a:gd name="T38" fmla="*/ 216 w 4"/>
                  <a:gd name="T39" fmla="*/ 2376 h 11"/>
                  <a:gd name="T40" fmla="*/ 216 w 4"/>
                  <a:gd name="T41" fmla="*/ 1944 h 11"/>
                  <a:gd name="T42" fmla="*/ 0 w 4"/>
                  <a:gd name="T43" fmla="*/ 1728 h 11"/>
                  <a:gd name="T44" fmla="*/ 216 w 4"/>
                  <a:gd name="T45" fmla="*/ 1512 h 11"/>
                  <a:gd name="T46" fmla="*/ 216 w 4"/>
                  <a:gd name="T47" fmla="*/ 129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
                  <a:gd name="T73" fmla="*/ 0 h 11"/>
                  <a:gd name="T74" fmla="*/ 4 w 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 h="11">
                    <a:moveTo>
                      <a:pt x="1" y="6"/>
                    </a:moveTo>
                    <a:lnTo>
                      <a:pt x="1" y="5"/>
                    </a:lnTo>
                    <a:lnTo>
                      <a:pt x="1" y="4"/>
                    </a:lnTo>
                    <a:lnTo>
                      <a:pt x="2" y="3"/>
                    </a:lnTo>
                    <a:lnTo>
                      <a:pt x="2" y="2"/>
                    </a:lnTo>
                    <a:lnTo>
                      <a:pt x="3" y="1"/>
                    </a:lnTo>
                    <a:lnTo>
                      <a:pt x="4" y="0"/>
                    </a:lnTo>
                    <a:lnTo>
                      <a:pt x="4" y="3"/>
                    </a:lnTo>
                    <a:lnTo>
                      <a:pt x="3" y="4"/>
                    </a:lnTo>
                    <a:lnTo>
                      <a:pt x="2" y="3"/>
                    </a:lnTo>
                    <a:lnTo>
                      <a:pt x="2" y="5"/>
                    </a:lnTo>
                    <a:lnTo>
                      <a:pt x="2" y="6"/>
                    </a:lnTo>
                    <a:lnTo>
                      <a:pt x="3" y="7"/>
                    </a:lnTo>
                    <a:lnTo>
                      <a:pt x="2" y="9"/>
                    </a:lnTo>
                    <a:lnTo>
                      <a:pt x="1" y="11"/>
                    </a:lnTo>
                    <a:lnTo>
                      <a:pt x="1" y="9"/>
                    </a:lnTo>
                    <a:lnTo>
                      <a:pt x="0" y="8"/>
                    </a:lnTo>
                    <a:lnTo>
                      <a:pt x="1" y="7"/>
                    </a:lnTo>
                    <a:lnTo>
                      <a:pt x="1"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00" name="Freeform 1053"/>
              <p:cNvSpPr>
                <a:spLocks/>
              </p:cNvSpPr>
              <p:nvPr/>
            </p:nvSpPr>
            <p:spPr bwMode="auto">
              <a:xfrm>
                <a:off x="4987284" y="2001457"/>
                <a:ext cx="441904" cy="309313"/>
              </a:xfrm>
              <a:custGeom>
                <a:avLst/>
                <a:gdLst>
                  <a:gd name="T0" fmla="*/ 0 w 40"/>
                  <a:gd name="T1" fmla="*/ 3024 h 28"/>
                  <a:gd name="T2" fmla="*/ 432 w 40"/>
                  <a:gd name="T3" fmla="*/ 2376 h 28"/>
                  <a:gd name="T4" fmla="*/ 1080 w 40"/>
                  <a:gd name="T5" fmla="*/ 1512 h 28"/>
                  <a:gd name="T6" fmla="*/ 1512 w 40"/>
                  <a:gd name="T7" fmla="*/ 432 h 28"/>
                  <a:gd name="T8" fmla="*/ 2160 w 40"/>
                  <a:gd name="T9" fmla="*/ 432 h 28"/>
                  <a:gd name="T10" fmla="*/ 2808 w 40"/>
                  <a:gd name="T11" fmla="*/ 648 h 28"/>
                  <a:gd name="T12" fmla="*/ 3672 w 40"/>
                  <a:gd name="T13" fmla="*/ 864 h 28"/>
                  <a:gd name="T14" fmla="*/ 4104 w 40"/>
                  <a:gd name="T15" fmla="*/ 432 h 28"/>
                  <a:gd name="T16" fmla="*/ 4968 w 40"/>
                  <a:gd name="T17" fmla="*/ 0 h 28"/>
                  <a:gd name="T18" fmla="*/ 5832 w 40"/>
                  <a:gd name="T19" fmla="*/ 1080 h 28"/>
                  <a:gd name="T20" fmla="*/ 6264 w 40"/>
                  <a:gd name="T21" fmla="*/ 1296 h 28"/>
                  <a:gd name="T22" fmla="*/ 7344 w 40"/>
                  <a:gd name="T23" fmla="*/ 1512 h 28"/>
                  <a:gd name="T24" fmla="*/ 7992 w 40"/>
                  <a:gd name="T25" fmla="*/ 1944 h 28"/>
                  <a:gd name="T26" fmla="*/ 8640 w 40"/>
                  <a:gd name="T27" fmla="*/ 2592 h 28"/>
                  <a:gd name="T28" fmla="*/ 8424 w 40"/>
                  <a:gd name="T29" fmla="*/ 3456 h 28"/>
                  <a:gd name="T30" fmla="*/ 7776 w 40"/>
                  <a:gd name="T31" fmla="*/ 3888 h 28"/>
                  <a:gd name="T32" fmla="*/ 7128 w 40"/>
                  <a:gd name="T33" fmla="*/ 4320 h 28"/>
                  <a:gd name="T34" fmla="*/ 6264 w 40"/>
                  <a:gd name="T35" fmla="*/ 4536 h 28"/>
                  <a:gd name="T36" fmla="*/ 6264 w 40"/>
                  <a:gd name="T37" fmla="*/ 4752 h 28"/>
                  <a:gd name="T38" fmla="*/ 5616 w 40"/>
                  <a:gd name="T39" fmla="*/ 4968 h 28"/>
                  <a:gd name="T40" fmla="*/ 6264 w 40"/>
                  <a:gd name="T41" fmla="*/ 5400 h 28"/>
                  <a:gd name="T42" fmla="*/ 6912 w 40"/>
                  <a:gd name="T43" fmla="*/ 5400 h 28"/>
                  <a:gd name="T44" fmla="*/ 6480 w 40"/>
                  <a:gd name="T45" fmla="*/ 5616 h 28"/>
                  <a:gd name="T46" fmla="*/ 5832 w 40"/>
                  <a:gd name="T47" fmla="*/ 6048 h 28"/>
                  <a:gd name="T48" fmla="*/ 5400 w 40"/>
                  <a:gd name="T49" fmla="*/ 5832 h 28"/>
                  <a:gd name="T50" fmla="*/ 4968 w 40"/>
                  <a:gd name="T51" fmla="*/ 5400 h 28"/>
                  <a:gd name="T52" fmla="*/ 5184 w 40"/>
                  <a:gd name="T53" fmla="*/ 5184 h 28"/>
                  <a:gd name="T54" fmla="*/ 5400 w 40"/>
                  <a:gd name="T55" fmla="*/ 4968 h 28"/>
                  <a:gd name="T56" fmla="*/ 4968 w 40"/>
                  <a:gd name="T57" fmla="*/ 4752 h 28"/>
                  <a:gd name="T58" fmla="*/ 4536 w 40"/>
                  <a:gd name="T59" fmla="*/ 4536 h 28"/>
                  <a:gd name="T60" fmla="*/ 4320 w 40"/>
                  <a:gd name="T61" fmla="*/ 4752 h 28"/>
                  <a:gd name="T62" fmla="*/ 3888 w 40"/>
                  <a:gd name="T63" fmla="*/ 4968 h 28"/>
                  <a:gd name="T64" fmla="*/ 3240 w 40"/>
                  <a:gd name="T65" fmla="*/ 5400 h 28"/>
                  <a:gd name="T66" fmla="*/ 3456 w 40"/>
                  <a:gd name="T67" fmla="*/ 4536 h 28"/>
                  <a:gd name="T68" fmla="*/ 3888 w 40"/>
                  <a:gd name="T69" fmla="*/ 4320 h 28"/>
                  <a:gd name="T70" fmla="*/ 3456 w 40"/>
                  <a:gd name="T71" fmla="*/ 3672 h 28"/>
                  <a:gd name="T72" fmla="*/ 2376 w 40"/>
                  <a:gd name="T73" fmla="*/ 3240 h 28"/>
                  <a:gd name="T74" fmla="*/ 1728 w 40"/>
                  <a:gd name="T75" fmla="*/ 3672 h 28"/>
                  <a:gd name="T76" fmla="*/ 864 w 40"/>
                  <a:gd name="T77" fmla="*/ 3456 h 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
                  <a:gd name="T118" fmla="*/ 0 h 28"/>
                  <a:gd name="T119" fmla="*/ 40 w 40"/>
                  <a:gd name="T120" fmla="*/ 28 h 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 h="28">
                    <a:moveTo>
                      <a:pt x="2" y="16"/>
                    </a:moveTo>
                    <a:lnTo>
                      <a:pt x="0" y="14"/>
                    </a:lnTo>
                    <a:lnTo>
                      <a:pt x="0" y="12"/>
                    </a:lnTo>
                    <a:lnTo>
                      <a:pt x="2" y="11"/>
                    </a:lnTo>
                    <a:lnTo>
                      <a:pt x="1" y="10"/>
                    </a:lnTo>
                    <a:lnTo>
                      <a:pt x="5" y="7"/>
                    </a:lnTo>
                    <a:lnTo>
                      <a:pt x="4" y="4"/>
                    </a:lnTo>
                    <a:lnTo>
                      <a:pt x="7" y="2"/>
                    </a:lnTo>
                    <a:lnTo>
                      <a:pt x="8" y="2"/>
                    </a:lnTo>
                    <a:lnTo>
                      <a:pt x="10" y="2"/>
                    </a:lnTo>
                    <a:lnTo>
                      <a:pt x="11" y="2"/>
                    </a:lnTo>
                    <a:lnTo>
                      <a:pt x="13" y="3"/>
                    </a:lnTo>
                    <a:lnTo>
                      <a:pt x="14" y="2"/>
                    </a:lnTo>
                    <a:lnTo>
                      <a:pt x="17" y="4"/>
                    </a:lnTo>
                    <a:lnTo>
                      <a:pt x="19" y="3"/>
                    </a:lnTo>
                    <a:lnTo>
                      <a:pt x="19" y="2"/>
                    </a:lnTo>
                    <a:lnTo>
                      <a:pt x="21" y="1"/>
                    </a:lnTo>
                    <a:lnTo>
                      <a:pt x="23" y="0"/>
                    </a:lnTo>
                    <a:lnTo>
                      <a:pt x="26" y="1"/>
                    </a:lnTo>
                    <a:lnTo>
                      <a:pt x="27" y="5"/>
                    </a:lnTo>
                    <a:lnTo>
                      <a:pt x="29" y="5"/>
                    </a:lnTo>
                    <a:lnTo>
                      <a:pt x="29" y="6"/>
                    </a:lnTo>
                    <a:lnTo>
                      <a:pt x="30" y="7"/>
                    </a:lnTo>
                    <a:lnTo>
                      <a:pt x="34" y="7"/>
                    </a:lnTo>
                    <a:lnTo>
                      <a:pt x="36" y="9"/>
                    </a:lnTo>
                    <a:lnTo>
                      <a:pt x="37" y="9"/>
                    </a:lnTo>
                    <a:lnTo>
                      <a:pt x="38" y="10"/>
                    </a:lnTo>
                    <a:lnTo>
                      <a:pt x="40" y="12"/>
                    </a:lnTo>
                    <a:lnTo>
                      <a:pt x="39" y="13"/>
                    </a:lnTo>
                    <a:lnTo>
                      <a:pt x="39" y="16"/>
                    </a:lnTo>
                    <a:lnTo>
                      <a:pt x="38" y="16"/>
                    </a:lnTo>
                    <a:lnTo>
                      <a:pt x="36" y="18"/>
                    </a:lnTo>
                    <a:lnTo>
                      <a:pt x="35" y="20"/>
                    </a:lnTo>
                    <a:lnTo>
                      <a:pt x="33" y="20"/>
                    </a:lnTo>
                    <a:lnTo>
                      <a:pt x="32" y="21"/>
                    </a:lnTo>
                    <a:lnTo>
                      <a:pt x="29" y="21"/>
                    </a:lnTo>
                    <a:lnTo>
                      <a:pt x="29" y="22"/>
                    </a:lnTo>
                    <a:lnTo>
                      <a:pt x="26" y="23"/>
                    </a:lnTo>
                    <a:lnTo>
                      <a:pt x="28" y="24"/>
                    </a:lnTo>
                    <a:lnTo>
                      <a:pt x="29" y="25"/>
                    </a:lnTo>
                    <a:lnTo>
                      <a:pt x="31" y="25"/>
                    </a:lnTo>
                    <a:lnTo>
                      <a:pt x="32" y="25"/>
                    </a:lnTo>
                    <a:lnTo>
                      <a:pt x="32" y="26"/>
                    </a:lnTo>
                    <a:lnTo>
                      <a:pt x="30" y="26"/>
                    </a:lnTo>
                    <a:lnTo>
                      <a:pt x="29" y="27"/>
                    </a:lnTo>
                    <a:lnTo>
                      <a:pt x="27" y="28"/>
                    </a:lnTo>
                    <a:lnTo>
                      <a:pt x="25" y="28"/>
                    </a:lnTo>
                    <a:lnTo>
                      <a:pt x="25" y="27"/>
                    </a:lnTo>
                    <a:lnTo>
                      <a:pt x="25" y="26"/>
                    </a:lnTo>
                    <a:lnTo>
                      <a:pt x="23" y="25"/>
                    </a:lnTo>
                    <a:lnTo>
                      <a:pt x="23" y="24"/>
                    </a:lnTo>
                    <a:lnTo>
                      <a:pt x="24" y="24"/>
                    </a:lnTo>
                    <a:lnTo>
                      <a:pt x="25" y="23"/>
                    </a:lnTo>
                    <a:lnTo>
                      <a:pt x="24" y="22"/>
                    </a:lnTo>
                    <a:lnTo>
                      <a:pt x="23" y="22"/>
                    </a:lnTo>
                    <a:lnTo>
                      <a:pt x="22" y="22"/>
                    </a:lnTo>
                    <a:lnTo>
                      <a:pt x="21" y="21"/>
                    </a:lnTo>
                    <a:lnTo>
                      <a:pt x="20" y="21"/>
                    </a:lnTo>
                    <a:lnTo>
                      <a:pt x="20" y="22"/>
                    </a:lnTo>
                    <a:lnTo>
                      <a:pt x="18" y="22"/>
                    </a:lnTo>
                    <a:lnTo>
                      <a:pt x="18" y="23"/>
                    </a:lnTo>
                    <a:lnTo>
                      <a:pt x="16" y="25"/>
                    </a:lnTo>
                    <a:lnTo>
                      <a:pt x="15" y="25"/>
                    </a:lnTo>
                    <a:lnTo>
                      <a:pt x="15" y="23"/>
                    </a:lnTo>
                    <a:lnTo>
                      <a:pt x="16" y="21"/>
                    </a:lnTo>
                    <a:lnTo>
                      <a:pt x="17" y="21"/>
                    </a:lnTo>
                    <a:lnTo>
                      <a:pt x="18" y="20"/>
                    </a:lnTo>
                    <a:lnTo>
                      <a:pt x="17" y="19"/>
                    </a:lnTo>
                    <a:lnTo>
                      <a:pt x="16" y="17"/>
                    </a:lnTo>
                    <a:lnTo>
                      <a:pt x="15" y="15"/>
                    </a:lnTo>
                    <a:lnTo>
                      <a:pt x="11" y="15"/>
                    </a:lnTo>
                    <a:lnTo>
                      <a:pt x="9" y="16"/>
                    </a:lnTo>
                    <a:lnTo>
                      <a:pt x="8" y="17"/>
                    </a:lnTo>
                    <a:lnTo>
                      <a:pt x="6" y="17"/>
                    </a:lnTo>
                    <a:lnTo>
                      <a:pt x="4" y="16"/>
                    </a:lnTo>
                    <a:lnTo>
                      <a:pt x="2" y="1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01" name="Freeform 1054"/>
              <p:cNvSpPr>
                <a:spLocks/>
              </p:cNvSpPr>
              <p:nvPr/>
            </p:nvSpPr>
            <p:spPr bwMode="auto">
              <a:xfrm>
                <a:off x="4987284" y="2001457"/>
                <a:ext cx="441904" cy="309313"/>
              </a:xfrm>
              <a:custGeom>
                <a:avLst/>
                <a:gdLst>
                  <a:gd name="T0" fmla="*/ 0 w 40"/>
                  <a:gd name="T1" fmla="*/ 3024 h 28"/>
                  <a:gd name="T2" fmla="*/ 432 w 40"/>
                  <a:gd name="T3" fmla="*/ 2376 h 28"/>
                  <a:gd name="T4" fmla="*/ 1080 w 40"/>
                  <a:gd name="T5" fmla="*/ 1512 h 28"/>
                  <a:gd name="T6" fmla="*/ 1512 w 40"/>
                  <a:gd name="T7" fmla="*/ 432 h 28"/>
                  <a:gd name="T8" fmla="*/ 2160 w 40"/>
                  <a:gd name="T9" fmla="*/ 432 h 28"/>
                  <a:gd name="T10" fmla="*/ 2808 w 40"/>
                  <a:gd name="T11" fmla="*/ 648 h 28"/>
                  <a:gd name="T12" fmla="*/ 3672 w 40"/>
                  <a:gd name="T13" fmla="*/ 864 h 28"/>
                  <a:gd name="T14" fmla="*/ 4104 w 40"/>
                  <a:gd name="T15" fmla="*/ 432 h 28"/>
                  <a:gd name="T16" fmla="*/ 4968 w 40"/>
                  <a:gd name="T17" fmla="*/ 0 h 28"/>
                  <a:gd name="T18" fmla="*/ 5832 w 40"/>
                  <a:gd name="T19" fmla="*/ 1080 h 28"/>
                  <a:gd name="T20" fmla="*/ 6264 w 40"/>
                  <a:gd name="T21" fmla="*/ 1296 h 28"/>
                  <a:gd name="T22" fmla="*/ 7344 w 40"/>
                  <a:gd name="T23" fmla="*/ 1512 h 28"/>
                  <a:gd name="T24" fmla="*/ 7992 w 40"/>
                  <a:gd name="T25" fmla="*/ 1944 h 28"/>
                  <a:gd name="T26" fmla="*/ 8640 w 40"/>
                  <a:gd name="T27" fmla="*/ 2592 h 28"/>
                  <a:gd name="T28" fmla="*/ 8424 w 40"/>
                  <a:gd name="T29" fmla="*/ 3456 h 28"/>
                  <a:gd name="T30" fmla="*/ 7776 w 40"/>
                  <a:gd name="T31" fmla="*/ 3888 h 28"/>
                  <a:gd name="T32" fmla="*/ 7128 w 40"/>
                  <a:gd name="T33" fmla="*/ 4320 h 28"/>
                  <a:gd name="T34" fmla="*/ 6264 w 40"/>
                  <a:gd name="T35" fmla="*/ 4536 h 28"/>
                  <a:gd name="T36" fmla="*/ 6264 w 40"/>
                  <a:gd name="T37" fmla="*/ 4752 h 28"/>
                  <a:gd name="T38" fmla="*/ 5616 w 40"/>
                  <a:gd name="T39" fmla="*/ 4968 h 28"/>
                  <a:gd name="T40" fmla="*/ 6264 w 40"/>
                  <a:gd name="T41" fmla="*/ 5400 h 28"/>
                  <a:gd name="T42" fmla="*/ 6912 w 40"/>
                  <a:gd name="T43" fmla="*/ 5400 h 28"/>
                  <a:gd name="T44" fmla="*/ 6480 w 40"/>
                  <a:gd name="T45" fmla="*/ 5616 h 28"/>
                  <a:gd name="T46" fmla="*/ 5832 w 40"/>
                  <a:gd name="T47" fmla="*/ 6048 h 28"/>
                  <a:gd name="T48" fmla="*/ 5400 w 40"/>
                  <a:gd name="T49" fmla="*/ 5832 h 28"/>
                  <a:gd name="T50" fmla="*/ 4968 w 40"/>
                  <a:gd name="T51" fmla="*/ 5400 h 28"/>
                  <a:gd name="T52" fmla="*/ 5184 w 40"/>
                  <a:gd name="T53" fmla="*/ 5184 h 28"/>
                  <a:gd name="T54" fmla="*/ 5400 w 40"/>
                  <a:gd name="T55" fmla="*/ 4968 h 28"/>
                  <a:gd name="T56" fmla="*/ 4968 w 40"/>
                  <a:gd name="T57" fmla="*/ 4752 h 28"/>
                  <a:gd name="T58" fmla="*/ 4536 w 40"/>
                  <a:gd name="T59" fmla="*/ 4536 h 28"/>
                  <a:gd name="T60" fmla="*/ 4320 w 40"/>
                  <a:gd name="T61" fmla="*/ 4752 h 28"/>
                  <a:gd name="T62" fmla="*/ 3888 w 40"/>
                  <a:gd name="T63" fmla="*/ 4968 h 28"/>
                  <a:gd name="T64" fmla="*/ 3240 w 40"/>
                  <a:gd name="T65" fmla="*/ 5400 h 28"/>
                  <a:gd name="T66" fmla="*/ 3456 w 40"/>
                  <a:gd name="T67" fmla="*/ 4536 h 28"/>
                  <a:gd name="T68" fmla="*/ 3888 w 40"/>
                  <a:gd name="T69" fmla="*/ 4320 h 28"/>
                  <a:gd name="T70" fmla="*/ 3456 w 40"/>
                  <a:gd name="T71" fmla="*/ 3672 h 28"/>
                  <a:gd name="T72" fmla="*/ 2376 w 40"/>
                  <a:gd name="T73" fmla="*/ 3240 h 28"/>
                  <a:gd name="T74" fmla="*/ 1728 w 40"/>
                  <a:gd name="T75" fmla="*/ 3672 h 28"/>
                  <a:gd name="T76" fmla="*/ 864 w 40"/>
                  <a:gd name="T77" fmla="*/ 3456 h 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
                  <a:gd name="T118" fmla="*/ 0 h 28"/>
                  <a:gd name="T119" fmla="*/ 40 w 40"/>
                  <a:gd name="T120" fmla="*/ 28 h 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 h="28">
                    <a:moveTo>
                      <a:pt x="2" y="16"/>
                    </a:moveTo>
                    <a:lnTo>
                      <a:pt x="0" y="14"/>
                    </a:lnTo>
                    <a:lnTo>
                      <a:pt x="0" y="12"/>
                    </a:lnTo>
                    <a:lnTo>
                      <a:pt x="2" y="11"/>
                    </a:lnTo>
                    <a:lnTo>
                      <a:pt x="1" y="10"/>
                    </a:lnTo>
                    <a:lnTo>
                      <a:pt x="5" y="7"/>
                    </a:lnTo>
                    <a:lnTo>
                      <a:pt x="4" y="4"/>
                    </a:lnTo>
                    <a:lnTo>
                      <a:pt x="7" y="2"/>
                    </a:lnTo>
                    <a:lnTo>
                      <a:pt x="8" y="2"/>
                    </a:lnTo>
                    <a:lnTo>
                      <a:pt x="10" y="2"/>
                    </a:lnTo>
                    <a:lnTo>
                      <a:pt x="11" y="2"/>
                    </a:lnTo>
                    <a:lnTo>
                      <a:pt x="13" y="3"/>
                    </a:lnTo>
                    <a:lnTo>
                      <a:pt x="14" y="2"/>
                    </a:lnTo>
                    <a:lnTo>
                      <a:pt x="17" y="4"/>
                    </a:lnTo>
                    <a:lnTo>
                      <a:pt x="19" y="3"/>
                    </a:lnTo>
                    <a:lnTo>
                      <a:pt x="19" y="2"/>
                    </a:lnTo>
                    <a:lnTo>
                      <a:pt x="21" y="1"/>
                    </a:lnTo>
                    <a:lnTo>
                      <a:pt x="23" y="0"/>
                    </a:lnTo>
                    <a:lnTo>
                      <a:pt x="26" y="1"/>
                    </a:lnTo>
                    <a:lnTo>
                      <a:pt x="27" y="5"/>
                    </a:lnTo>
                    <a:lnTo>
                      <a:pt x="29" y="5"/>
                    </a:lnTo>
                    <a:lnTo>
                      <a:pt x="29" y="6"/>
                    </a:lnTo>
                    <a:lnTo>
                      <a:pt x="30" y="7"/>
                    </a:lnTo>
                    <a:lnTo>
                      <a:pt x="34" y="7"/>
                    </a:lnTo>
                    <a:lnTo>
                      <a:pt x="36" y="9"/>
                    </a:lnTo>
                    <a:lnTo>
                      <a:pt x="37" y="9"/>
                    </a:lnTo>
                    <a:lnTo>
                      <a:pt x="38" y="10"/>
                    </a:lnTo>
                    <a:lnTo>
                      <a:pt x="40" y="12"/>
                    </a:lnTo>
                    <a:lnTo>
                      <a:pt x="39" y="13"/>
                    </a:lnTo>
                    <a:lnTo>
                      <a:pt x="39" y="16"/>
                    </a:lnTo>
                    <a:lnTo>
                      <a:pt x="38" y="16"/>
                    </a:lnTo>
                    <a:lnTo>
                      <a:pt x="36" y="18"/>
                    </a:lnTo>
                    <a:lnTo>
                      <a:pt x="35" y="20"/>
                    </a:lnTo>
                    <a:lnTo>
                      <a:pt x="33" y="20"/>
                    </a:lnTo>
                    <a:lnTo>
                      <a:pt x="32" y="21"/>
                    </a:lnTo>
                    <a:lnTo>
                      <a:pt x="29" y="21"/>
                    </a:lnTo>
                    <a:lnTo>
                      <a:pt x="29" y="22"/>
                    </a:lnTo>
                    <a:lnTo>
                      <a:pt x="26" y="23"/>
                    </a:lnTo>
                    <a:lnTo>
                      <a:pt x="28" y="24"/>
                    </a:lnTo>
                    <a:lnTo>
                      <a:pt x="29" y="25"/>
                    </a:lnTo>
                    <a:lnTo>
                      <a:pt x="31" y="25"/>
                    </a:lnTo>
                    <a:lnTo>
                      <a:pt x="32" y="25"/>
                    </a:lnTo>
                    <a:lnTo>
                      <a:pt x="32" y="26"/>
                    </a:lnTo>
                    <a:lnTo>
                      <a:pt x="30" y="26"/>
                    </a:lnTo>
                    <a:lnTo>
                      <a:pt x="29" y="27"/>
                    </a:lnTo>
                    <a:lnTo>
                      <a:pt x="27" y="28"/>
                    </a:lnTo>
                    <a:lnTo>
                      <a:pt x="25" y="28"/>
                    </a:lnTo>
                    <a:lnTo>
                      <a:pt x="25" y="27"/>
                    </a:lnTo>
                    <a:lnTo>
                      <a:pt x="25" y="26"/>
                    </a:lnTo>
                    <a:lnTo>
                      <a:pt x="23" y="25"/>
                    </a:lnTo>
                    <a:lnTo>
                      <a:pt x="23" y="24"/>
                    </a:lnTo>
                    <a:lnTo>
                      <a:pt x="24" y="24"/>
                    </a:lnTo>
                    <a:lnTo>
                      <a:pt x="25" y="23"/>
                    </a:lnTo>
                    <a:lnTo>
                      <a:pt x="24" y="22"/>
                    </a:lnTo>
                    <a:lnTo>
                      <a:pt x="23" y="22"/>
                    </a:lnTo>
                    <a:lnTo>
                      <a:pt x="22" y="22"/>
                    </a:lnTo>
                    <a:lnTo>
                      <a:pt x="21" y="21"/>
                    </a:lnTo>
                    <a:lnTo>
                      <a:pt x="20" y="21"/>
                    </a:lnTo>
                    <a:lnTo>
                      <a:pt x="20" y="22"/>
                    </a:lnTo>
                    <a:lnTo>
                      <a:pt x="18" y="22"/>
                    </a:lnTo>
                    <a:lnTo>
                      <a:pt x="18" y="23"/>
                    </a:lnTo>
                    <a:lnTo>
                      <a:pt x="16" y="25"/>
                    </a:lnTo>
                    <a:lnTo>
                      <a:pt x="15" y="25"/>
                    </a:lnTo>
                    <a:lnTo>
                      <a:pt x="15" y="23"/>
                    </a:lnTo>
                    <a:lnTo>
                      <a:pt x="16" y="21"/>
                    </a:lnTo>
                    <a:lnTo>
                      <a:pt x="17" y="21"/>
                    </a:lnTo>
                    <a:lnTo>
                      <a:pt x="18" y="20"/>
                    </a:lnTo>
                    <a:lnTo>
                      <a:pt x="17" y="19"/>
                    </a:lnTo>
                    <a:lnTo>
                      <a:pt x="16" y="17"/>
                    </a:lnTo>
                    <a:lnTo>
                      <a:pt x="15" y="15"/>
                    </a:lnTo>
                    <a:lnTo>
                      <a:pt x="11" y="15"/>
                    </a:lnTo>
                    <a:lnTo>
                      <a:pt x="9" y="16"/>
                    </a:lnTo>
                    <a:lnTo>
                      <a:pt x="8" y="17"/>
                    </a:lnTo>
                    <a:lnTo>
                      <a:pt x="6" y="17"/>
                    </a:lnTo>
                    <a:lnTo>
                      <a:pt x="4" y="16"/>
                    </a:lnTo>
                    <a:lnTo>
                      <a:pt x="2" y="1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02" name="Freeform 1055"/>
              <p:cNvSpPr>
                <a:spLocks/>
              </p:cNvSpPr>
              <p:nvPr/>
            </p:nvSpPr>
            <p:spPr bwMode="auto">
              <a:xfrm>
                <a:off x="4711094" y="1183987"/>
                <a:ext cx="320381" cy="684908"/>
              </a:xfrm>
              <a:custGeom>
                <a:avLst/>
                <a:gdLst>
                  <a:gd name="T0" fmla="*/ 6264 w 29"/>
                  <a:gd name="T1" fmla="*/ 2376 h 62"/>
                  <a:gd name="T2" fmla="*/ 6264 w 29"/>
                  <a:gd name="T3" fmla="*/ 1512 h 62"/>
                  <a:gd name="T4" fmla="*/ 6048 w 29"/>
                  <a:gd name="T5" fmla="*/ 864 h 62"/>
                  <a:gd name="T6" fmla="*/ 4968 w 29"/>
                  <a:gd name="T7" fmla="*/ 432 h 62"/>
                  <a:gd name="T8" fmla="*/ 4536 w 29"/>
                  <a:gd name="T9" fmla="*/ 0 h 62"/>
                  <a:gd name="T10" fmla="*/ 4104 w 29"/>
                  <a:gd name="T11" fmla="*/ 432 h 62"/>
                  <a:gd name="T12" fmla="*/ 3672 w 29"/>
                  <a:gd name="T13" fmla="*/ 432 h 62"/>
                  <a:gd name="T14" fmla="*/ 3240 w 29"/>
                  <a:gd name="T15" fmla="*/ 648 h 62"/>
                  <a:gd name="T16" fmla="*/ 2592 w 29"/>
                  <a:gd name="T17" fmla="*/ 1080 h 62"/>
                  <a:gd name="T18" fmla="*/ 2376 w 29"/>
                  <a:gd name="T19" fmla="*/ 1512 h 62"/>
                  <a:gd name="T20" fmla="*/ 1944 w 29"/>
                  <a:gd name="T21" fmla="*/ 2160 h 62"/>
                  <a:gd name="T22" fmla="*/ 1296 w 29"/>
                  <a:gd name="T23" fmla="*/ 2592 h 62"/>
                  <a:gd name="T24" fmla="*/ 1512 w 29"/>
                  <a:gd name="T25" fmla="*/ 3888 h 62"/>
                  <a:gd name="T26" fmla="*/ 1296 w 29"/>
                  <a:gd name="T27" fmla="*/ 4752 h 62"/>
                  <a:gd name="T28" fmla="*/ 648 w 29"/>
                  <a:gd name="T29" fmla="*/ 4968 h 62"/>
                  <a:gd name="T30" fmla="*/ 432 w 29"/>
                  <a:gd name="T31" fmla="*/ 6048 h 62"/>
                  <a:gd name="T32" fmla="*/ 648 w 29"/>
                  <a:gd name="T33" fmla="*/ 7776 h 62"/>
                  <a:gd name="T34" fmla="*/ 432 w 29"/>
                  <a:gd name="T35" fmla="*/ 8208 h 62"/>
                  <a:gd name="T36" fmla="*/ 648 w 29"/>
                  <a:gd name="T37" fmla="*/ 8640 h 62"/>
                  <a:gd name="T38" fmla="*/ 216 w 29"/>
                  <a:gd name="T39" fmla="*/ 9288 h 62"/>
                  <a:gd name="T40" fmla="*/ 216 w 29"/>
                  <a:gd name="T41" fmla="*/ 10368 h 62"/>
                  <a:gd name="T42" fmla="*/ 216 w 29"/>
                  <a:gd name="T43" fmla="*/ 11016 h 62"/>
                  <a:gd name="T44" fmla="*/ 432 w 29"/>
                  <a:gd name="T45" fmla="*/ 12096 h 62"/>
                  <a:gd name="T46" fmla="*/ 648 w 29"/>
                  <a:gd name="T47" fmla="*/ 12528 h 62"/>
                  <a:gd name="T48" fmla="*/ 864 w 29"/>
                  <a:gd name="T49" fmla="*/ 13176 h 62"/>
                  <a:gd name="T50" fmla="*/ 1296 w 29"/>
                  <a:gd name="T51" fmla="*/ 13392 h 62"/>
                  <a:gd name="T52" fmla="*/ 1728 w 29"/>
                  <a:gd name="T53" fmla="*/ 12960 h 62"/>
                  <a:gd name="T54" fmla="*/ 2160 w 29"/>
                  <a:gd name="T55" fmla="*/ 12744 h 62"/>
                  <a:gd name="T56" fmla="*/ 2592 w 29"/>
                  <a:gd name="T57" fmla="*/ 11448 h 62"/>
                  <a:gd name="T58" fmla="*/ 2808 w 29"/>
                  <a:gd name="T59" fmla="*/ 10584 h 62"/>
                  <a:gd name="T60" fmla="*/ 3024 w 29"/>
                  <a:gd name="T61" fmla="*/ 10368 h 62"/>
                  <a:gd name="T62" fmla="*/ 3240 w 29"/>
                  <a:gd name="T63" fmla="*/ 10152 h 62"/>
                  <a:gd name="T64" fmla="*/ 3672 w 29"/>
                  <a:gd name="T65" fmla="*/ 9072 h 62"/>
                  <a:gd name="T66" fmla="*/ 2808 w 29"/>
                  <a:gd name="T67" fmla="*/ 8424 h 62"/>
                  <a:gd name="T68" fmla="*/ 3024 w 29"/>
                  <a:gd name="T69" fmla="*/ 7344 h 62"/>
                  <a:gd name="T70" fmla="*/ 3024 w 29"/>
                  <a:gd name="T71" fmla="*/ 6912 h 62"/>
                  <a:gd name="T72" fmla="*/ 3240 w 29"/>
                  <a:gd name="T73" fmla="*/ 6048 h 62"/>
                  <a:gd name="T74" fmla="*/ 3888 w 29"/>
                  <a:gd name="T75" fmla="*/ 5616 h 62"/>
                  <a:gd name="T76" fmla="*/ 4752 w 29"/>
                  <a:gd name="T77" fmla="*/ 4968 h 62"/>
                  <a:gd name="T78" fmla="*/ 4968 w 29"/>
                  <a:gd name="T79" fmla="*/ 4104 h 62"/>
                  <a:gd name="T80" fmla="*/ 5184 w 29"/>
                  <a:gd name="T81" fmla="*/ 3456 h 62"/>
                  <a:gd name="T82" fmla="*/ 5400 w 29"/>
                  <a:gd name="T83" fmla="*/ 3024 h 62"/>
                  <a:gd name="T84" fmla="*/ 5832 w 29"/>
                  <a:gd name="T85" fmla="*/ 2808 h 6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
                  <a:gd name="T130" fmla="*/ 0 h 62"/>
                  <a:gd name="T131" fmla="*/ 29 w 29"/>
                  <a:gd name="T132" fmla="*/ 62 h 6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 h="62">
                    <a:moveTo>
                      <a:pt x="29" y="13"/>
                    </a:moveTo>
                    <a:lnTo>
                      <a:pt x="29" y="11"/>
                    </a:lnTo>
                    <a:lnTo>
                      <a:pt x="29" y="9"/>
                    </a:lnTo>
                    <a:lnTo>
                      <a:pt x="29" y="7"/>
                    </a:lnTo>
                    <a:lnTo>
                      <a:pt x="27" y="6"/>
                    </a:lnTo>
                    <a:lnTo>
                      <a:pt x="28" y="4"/>
                    </a:lnTo>
                    <a:lnTo>
                      <a:pt x="25" y="2"/>
                    </a:lnTo>
                    <a:lnTo>
                      <a:pt x="23" y="2"/>
                    </a:lnTo>
                    <a:lnTo>
                      <a:pt x="22" y="1"/>
                    </a:lnTo>
                    <a:lnTo>
                      <a:pt x="21" y="0"/>
                    </a:lnTo>
                    <a:lnTo>
                      <a:pt x="20" y="0"/>
                    </a:lnTo>
                    <a:lnTo>
                      <a:pt x="19" y="2"/>
                    </a:lnTo>
                    <a:lnTo>
                      <a:pt x="18" y="2"/>
                    </a:lnTo>
                    <a:lnTo>
                      <a:pt x="17" y="2"/>
                    </a:lnTo>
                    <a:lnTo>
                      <a:pt x="16" y="2"/>
                    </a:lnTo>
                    <a:lnTo>
                      <a:pt x="15" y="3"/>
                    </a:lnTo>
                    <a:lnTo>
                      <a:pt x="13" y="4"/>
                    </a:lnTo>
                    <a:lnTo>
                      <a:pt x="12" y="5"/>
                    </a:lnTo>
                    <a:lnTo>
                      <a:pt x="11" y="6"/>
                    </a:lnTo>
                    <a:lnTo>
                      <a:pt x="11" y="7"/>
                    </a:lnTo>
                    <a:lnTo>
                      <a:pt x="11" y="8"/>
                    </a:lnTo>
                    <a:lnTo>
                      <a:pt x="9" y="10"/>
                    </a:lnTo>
                    <a:lnTo>
                      <a:pt x="7" y="11"/>
                    </a:lnTo>
                    <a:lnTo>
                      <a:pt x="6" y="12"/>
                    </a:lnTo>
                    <a:lnTo>
                      <a:pt x="7" y="13"/>
                    </a:lnTo>
                    <a:lnTo>
                      <a:pt x="7" y="18"/>
                    </a:lnTo>
                    <a:lnTo>
                      <a:pt x="5" y="20"/>
                    </a:lnTo>
                    <a:lnTo>
                      <a:pt x="6" y="22"/>
                    </a:lnTo>
                    <a:lnTo>
                      <a:pt x="5" y="24"/>
                    </a:lnTo>
                    <a:lnTo>
                      <a:pt x="3" y="23"/>
                    </a:lnTo>
                    <a:lnTo>
                      <a:pt x="2" y="25"/>
                    </a:lnTo>
                    <a:lnTo>
                      <a:pt x="2" y="28"/>
                    </a:lnTo>
                    <a:lnTo>
                      <a:pt x="2" y="34"/>
                    </a:lnTo>
                    <a:lnTo>
                      <a:pt x="3" y="36"/>
                    </a:lnTo>
                    <a:lnTo>
                      <a:pt x="3" y="38"/>
                    </a:lnTo>
                    <a:lnTo>
                      <a:pt x="2" y="38"/>
                    </a:lnTo>
                    <a:lnTo>
                      <a:pt x="2" y="39"/>
                    </a:lnTo>
                    <a:lnTo>
                      <a:pt x="3" y="40"/>
                    </a:lnTo>
                    <a:lnTo>
                      <a:pt x="2" y="42"/>
                    </a:lnTo>
                    <a:lnTo>
                      <a:pt x="1" y="43"/>
                    </a:lnTo>
                    <a:lnTo>
                      <a:pt x="1" y="47"/>
                    </a:lnTo>
                    <a:lnTo>
                      <a:pt x="1" y="48"/>
                    </a:lnTo>
                    <a:lnTo>
                      <a:pt x="0" y="50"/>
                    </a:lnTo>
                    <a:lnTo>
                      <a:pt x="1" y="51"/>
                    </a:lnTo>
                    <a:lnTo>
                      <a:pt x="1" y="54"/>
                    </a:lnTo>
                    <a:lnTo>
                      <a:pt x="2" y="56"/>
                    </a:lnTo>
                    <a:lnTo>
                      <a:pt x="2" y="57"/>
                    </a:lnTo>
                    <a:lnTo>
                      <a:pt x="3" y="58"/>
                    </a:lnTo>
                    <a:lnTo>
                      <a:pt x="3" y="60"/>
                    </a:lnTo>
                    <a:lnTo>
                      <a:pt x="4" y="61"/>
                    </a:lnTo>
                    <a:lnTo>
                      <a:pt x="5" y="62"/>
                    </a:lnTo>
                    <a:lnTo>
                      <a:pt x="6" y="62"/>
                    </a:lnTo>
                    <a:lnTo>
                      <a:pt x="8" y="60"/>
                    </a:lnTo>
                    <a:lnTo>
                      <a:pt x="9" y="60"/>
                    </a:lnTo>
                    <a:lnTo>
                      <a:pt x="10" y="59"/>
                    </a:lnTo>
                    <a:lnTo>
                      <a:pt x="11" y="56"/>
                    </a:lnTo>
                    <a:lnTo>
                      <a:pt x="12" y="53"/>
                    </a:lnTo>
                    <a:lnTo>
                      <a:pt x="12" y="50"/>
                    </a:lnTo>
                    <a:lnTo>
                      <a:pt x="13" y="49"/>
                    </a:lnTo>
                    <a:lnTo>
                      <a:pt x="14" y="49"/>
                    </a:lnTo>
                    <a:lnTo>
                      <a:pt x="14" y="48"/>
                    </a:lnTo>
                    <a:lnTo>
                      <a:pt x="15" y="47"/>
                    </a:lnTo>
                    <a:lnTo>
                      <a:pt x="17" y="45"/>
                    </a:lnTo>
                    <a:lnTo>
                      <a:pt x="17" y="42"/>
                    </a:lnTo>
                    <a:lnTo>
                      <a:pt x="15" y="40"/>
                    </a:lnTo>
                    <a:lnTo>
                      <a:pt x="13" y="39"/>
                    </a:lnTo>
                    <a:lnTo>
                      <a:pt x="13" y="35"/>
                    </a:lnTo>
                    <a:lnTo>
                      <a:pt x="14" y="34"/>
                    </a:lnTo>
                    <a:lnTo>
                      <a:pt x="14" y="32"/>
                    </a:lnTo>
                    <a:lnTo>
                      <a:pt x="15" y="31"/>
                    </a:lnTo>
                    <a:lnTo>
                      <a:pt x="15" y="28"/>
                    </a:lnTo>
                    <a:lnTo>
                      <a:pt x="17" y="27"/>
                    </a:lnTo>
                    <a:lnTo>
                      <a:pt x="18" y="26"/>
                    </a:lnTo>
                    <a:lnTo>
                      <a:pt x="20" y="25"/>
                    </a:lnTo>
                    <a:lnTo>
                      <a:pt x="22" y="23"/>
                    </a:lnTo>
                    <a:lnTo>
                      <a:pt x="23" y="20"/>
                    </a:lnTo>
                    <a:lnTo>
                      <a:pt x="23" y="19"/>
                    </a:lnTo>
                    <a:lnTo>
                      <a:pt x="24" y="16"/>
                    </a:lnTo>
                    <a:lnTo>
                      <a:pt x="24" y="15"/>
                    </a:lnTo>
                    <a:lnTo>
                      <a:pt x="25" y="14"/>
                    </a:lnTo>
                    <a:lnTo>
                      <a:pt x="25" y="13"/>
                    </a:lnTo>
                    <a:lnTo>
                      <a:pt x="27" y="13"/>
                    </a:lnTo>
                    <a:lnTo>
                      <a:pt x="29" y="1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03" name="Freeform 1056"/>
              <p:cNvSpPr>
                <a:spLocks/>
              </p:cNvSpPr>
              <p:nvPr/>
            </p:nvSpPr>
            <p:spPr bwMode="auto">
              <a:xfrm>
                <a:off x="4711094" y="1183987"/>
                <a:ext cx="320381" cy="684908"/>
              </a:xfrm>
              <a:custGeom>
                <a:avLst/>
                <a:gdLst>
                  <a:gd name="T0" fmla="*/ 6264 w 29"/>
                  <a:gd name="T1" fmla="*/ 2376 h 62"/>
                  <a:gd name="T2" fmla="*/ 6264 w 29"/>
                  <a:gd name="T3" fmla="*/ 1512 h 62"/>
                  <a:gd name="T4" fmla="*/ 6048 w 29"/>
                  <a:gd name="T5" fmla="*/ 864 h 62"/>
                  <a:gd name="T6" fmla="*/ 4968 w 29"/>
                  <a:gd name="T7" fmla="*/ 432 h 62"/>
                  <a:gd name="T8" fmla="*/ 4536 w 29"/>
                  <a:gd name="T9" fmla="*/ 0 h 62"/>
                  <a:gd name="T10" fmla="*/ 4104 w 29"/>
                  <a:gd name="T11" fmla="*/ 432 h 62"/>
                  <a:gd name="T12" fmla="*/ 3672 w 29"/>
                  <a:gd name="T13" fmla="*/ 432 h 62"/>
                  <a:gd name="T14" fmla="*/ 3240 w 29"/>
                  <a:gd name="T15" fmla="*/ 648 h 62"/>
                  <a:gd name="T16" fmla="*/ 2592 w 29"/>
                  <a:gd name="T17" fmla="*/ 1080 h 62"/>
                  <a:gd name="T18" fmla="*/ 2376 w 29"/>
                  <a:gd name="T19" fmla="*/ 1512 h 62"/>
                  <a:gd name="T20" fmla="*/ 1944 w 29"/>
                  <a:gd name="T21" fmla="*/ 2160 h 62"/>
                  <a:gd name="T22" fmla="*/ 1296 w 29"/>
                  <a:gd name="T23" fmla="*/ 2592 h 62"/>
                  <a:gd name="T24" fmla="*/ 1512 w 29"/>
                  <a:gd name="T25" fmla="*/ 3888 h 62"/>
                  <a:gd name="T26" fmla="*/ 1296 w 29"/>
                  <a:gd name="T27" fmla="*/ 4752 h 62"/>
                  <a:gd name="T28" fmla="*/ 648 w 29"/>
                  <a:gd name="T29" fmla="*/ 4968 h 62"/>
                  <a:gd name="T30" fmla="*/ 432 w 29"/>
                  <a:gd name="T31" fmla="*/ 6048 h 62"/>
                  <a:gd name="T32" fmla="*/ 648 w 29"/>
                  <a:gd name="T33" fmla="*/ 7776 h 62"/>
                  <a:gd name="T34" fmla="*/ 432 w 29"/>
                  <a:gd name="T35" fmla="*/ 8208 h 62"/>
                  <a:gd name="T36" fmla="*/ 648 w 29"/>
                  <a:gd name="T37" fmla="*/ 8640 h 62"/>
                  <a:gd name="T38" fmla="*/ 216 w 29"/>
                  <a:gd name="T39" fmla="*/ 9288 h 62"/>
                  <a:gd name="T40" fmla="*/ 216 w 29"/>
                  <a:gd name="T41" fmla="*/ 10368 h 62"/>
                  <a:gd name="T42" fmla="*/ 216 w 29"/>
                  <a:gd name="T43" fmla="*/ 11016 h 62"/>
                  <a:gd name="T44" fmla="*/ 432 w 29"/>
                  <a:gd name="T45" fmla="*/ 12096 h 62"/>
                  <a:gd name="T46" fmla="*/ 648 w 29"/>
                  <a:gd name="T47" fmla="*/ 12528 h 62"/>
                  <a:gd name="T48" fmla="*/ 864 w 29"/>
                  <a:gd name="T49" fmla="*/ 13176 h 62"/>
                  <a:gd name="T50" fmla="*/ 1296 w 29"/>
                  <a:gd name="T51" fmla="*/ 13392 h 62"/>
                  <a:gd name="T52" fmla="*/ 1728 w 29"/>
                  <a:gd name="T53" fmla="*/ 12960 h 62"/>
                  <a:gd name="T54" fmla="*/ 2160 w 29"/>
                  <a:gd name="T55" fmla="*/ 12744 h 62"/>
                  <a:gd name="T56" fmla="*/ 2592 w 29"/>
                  <a:gd name="T57" fmla="*/ 11448 h 62"/>
                  <a:gd name="T58" fmla="*/ 2808 w 29"/>
                  <a:gd name="T59" fmla="*/ 10584 h 62"/>
                  <a:gd name="T60" fmla="*/ 3024 w 29"/>
                  <a:gd name="T61" fmla="*/ 10368 h 62"/>
                  <a:gd name="T62" fmla="*/ 3240 w 29"/>
                  <a:gd name="T63" fmla="*/ 10152 h 62"/>
                  <a:gd name="T64" fmla="*/ 3672 w 29"/>
                  <a:gd name="T65" fmla="*/ 9072 h 62"/>
                  <a:gd name="T66" fmla="*/ 2808 w 29"/>
                  <a:gd name="T67" fmla="*/ 8424 h 62"/>
                  <a:gd name="T68" fmla="*/ 3024 w 29"/>
                  <a:gd name="T69" fmla="*/ 7344 h 62"/>
                  <a:gd name="T70" fmla="*/ 3024 w 29"/>
                  <a:gd name="T71" fmla="*/ 6912 h 62"/>
                  <a:gd name="T72" fmla="*/ 3240 w 29"/>
                  <a:gd name="T73" fmla="*/ 6048 h 62"/>
                  <a:gd name="T74" fmla="*/ 3888 w 29"/>
                  <a:gd name="T75" fmla="*/ 5616 h 62"/>
                  <a:gd name="T76" fmla="*/ 4752 w 29"/>
                  <a:gd name="T77" fmla="*/ 4968 h 62"/>
                  <a:gd name="T78" fmla="*/ 4968 w 29"/>
                  <a:gd name="T79" fmla="*/ 4104 h 62"/>
                  <a:gd name="T80" fmla="*/ 5184 w 29"/>
                  <a:gd name="T81" fmla="*/ 3456 h 62"/>
                  <a:gd name="T82" fmla="*/ 5400 w 29"/>
                  <a:gd name="T83" fmla="*/ 3024 h 62"/>
                  <a:gd name="T84" fmla="*/ 5832 w 29"/>
                  <a:gd name="T85" fmla="*/ 2808 h 6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
                  <a:gd name="T130" fmla="*/ 0 h 62"/>
                  <a:gd name="T131" fmla="*/ 29 w 29"/>
                  <a:gd name="T132" fmla="*/ 62 h 6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 h="62">
                    <a:moveTo>
                      <a:pt x="29" y="13"/>
                    </a:moveTo>
                    <a:lnTo>
                      <a:pt x="29" y="11"/>
                    </a:lnTo>
                    <a:lnTo>
                      <a:pt x="29" y="9"/>
                    </a:lnTo>
                    <a:lnTo>
                      <a:pt x="29" y="7"/>
                    </a:lnTo>
                    <a:lnTo>
                      <a:pt x="27" y="6"/>
                    </a:lnTo>
                    <a:lnTo>
                      <a:pt x="28" y="4"/>
                    </a:lnTo>
                    <a:lnTo>
                      <a:pt x="25" y="2"/>
                    </a:lnTo>
                    <a:lnTo>
                      <a:pt x="23" y="2"/>
                    </a:lnTo>
                    <a:lnTo>
                      <a:pt x="22" y="1"/>
                    </a:lnTo>
                    <a:lnTo>
                      <a:pt x="21" y="0"/>
                    </a:lnTo>
                    <a:lnTo>
                      <a:pt x="20" y="0"/>
                    </a:lnTo>
                    <a:lnTo>
                      <a:pt x="19" y="2"/>
                    </a:lnTo>
                    <a:lnTo>
                      <a:pt x="18" y="2"/>
                    </a:lnTo>
                    <a:lnTo>
                      <a:pt x="17" y="2"/>
                    </a:lnTo>
                    <a:lnTo>
                      <a:pt x="16" y="2"/>
                    </a:lnTo>
                    <a:lnTo>
                      <a:pt x="15" y="3"/>
                    </a:lnTo>
                    <a:lnTo>
                      <a:pt x="13" y="4"/>
                    </a:lnTo>
                    <a:lnTo>
                      <a:pt x="12" y="5"/>
                    </a:lnTo>
                    <a:lnTo>
                      <a:pt x="11" y="6"/>
                    </a:lnTo>
                    <a:lnTo>
                      <a:pt x="11" y="7"/>
                    </a:lnTo>
                    <a:lnTo>
                      <a:pt x="11" y="8"/>
                    </a:lnTo>
                    <a:lnTo>
                      <a:pt x="9" y="10"/>
                    </a:lnTo>
                    <a:lnTo>
                      <a:pt x="7" y="11"/>
                    </a:lnTo>
                    <a:lnTo>
                      <a:pt x="6" y="12"/>
                    </a:lnTo>
                    <a:lnTo>
                      <a:pt x="7" y="13"/>
                    </a:lnTo>
                    <a:lnTo>
                      <a:pt x="7" y="18"/>
                    </a:lnTo>
                    <a:lnTo>
                      <a:pt x="5" y="20"/>
                    </a:lnTo>
                    <a:lnTo>
                      <a:pt x="6" y="22"/>
                    </a:lnTo>
                    <a:lnTo>
                      <a:pt x="5" y="24"/>
                    </a:lnTo>
                    <a:lnTo>
                      <a:pt x="3" y="23"/>
                    </a:lnTo>
                    <a:lnTo>
                      <a:pt x="2" y="25"/>
                    </a:lnTo>
                    <a:lnTo>
                      <a:pt x="2" y="28"/>
                    </a:lnTo>
                    <a:lnTo>
                      <a:pt x="2" y="34"/>
                    </a:lnTo>
                    <a:lnTo>
                      <a:pt x="3" y="36"/>
                    </a:lnTo>
                    <a:lnTo>
                      <a:pt x="3" y="38"/>
                    </a:lnTo>
                    <a:lnTo>
                      <a:pt x="2" y="38"/>
                    </a:lnTo>
                    <a:lnTo>
                      <a:pt x="2" y="39"/>
                    </a:lnTo>
                    <a:lnTo>
                      <a:pt x="3" y="40"/>
                    </a:lnTo>
                    <a:lnTo>
                      <a:pt x="2" y="42"/>
                    </a:lnTo>
                    <a:lnTo>
                      <a:pt x="1" y="43"/>
                    </a:lnTo>
                    <a:lnTo>
                      <a:pt x="1" y="47"/>
                    </a:lnTo>
                    <a:lnTo>
                      <a:pt x="1" y="48"/>
                    </a:lnTo>
                    <a:lnTo>
                      <a:pt x="0" y="50"/>
                    </a:lnTo>
                    <a:lnTo>
                      <a:pt x="1" y="51"/>
                    </a:lnTo>
                    <a:lnTo>
                      <a:pt x="1" y="54"/>
                    </a:lnTo>
                    <a:lnTo>
                      <a:pt x="2" y="56"/>
                    </a:lnTo>
                    <a:lnTo>
                      <a:pt x="2" y="57"/>
                    </a:lnTo>
                    <a:lnTo>
                      <a:pt x="3" y="58"/>
                    </a:lnTo>
                    <a:lnTo>
                      <a:pt x="3" y="60"/>
                    </a:lnTo>
                    <a:lnTo>
                      <a:pt x="4" y="61"/>
                    </a:lnTo>
                    <a:lnTo>
                      <a:pt x="5" y="62"/>
                    </a:lnTo>
                    <a:lnTo>
                      <a:pt x="6" y="62"/>
                    </a:lnTo>
                    <a:lnTo>
                      <a:pt x="8" y="60"/>
                    </a:lnTo>
                    <a:lnTo>
                      <a:pt x="9" y="60"/>
                    </a:lnTo>
                    <a:lnTo>
                      <a:pt x="10" y="59"/>
                    </a:lnTo>
                    <a:lnTo>
                      <a:pt x="11" y="56"/>
                    </a:lnTo>
                    <a:lnTo>
                      <a:pt x="12" y="53"/>
                    </a:lnTo>
                    <a:lnTo>
                      <a:pt x="12" y="50"/>
                    </a:lnTo>
                    <a:lnTo>
                      <a:pt x="13" y="49"/>
                    </a:lnTo>
                    <a:lnTo>
                      <a:pt x="14" y="49"/>
                    </a:lnTo>
                    <a:lnTo>
                      <a:pt x="14" y="48"/>
                    </a:lnTo>
                    <a:lnTo>
                      <a:pt x="15" y="47"/>
                    </a:lnTo>
                    <a:lnTo>
                      <a:pt x="17" y="45"/>
                    </a:lnTo>
                    <a:lnTo>
                      <a:pt x="17" y="42"/>
                    </a:lnTo>
                    <a:lnTo>
                      <a:pt x="15" y="40"/>
                    </a:lnTo>
                    <a:lnTo>
                      <a:pt x="13" y="39"/>
                    </a:lnTo>
                    <a:lnTo>
                      <a:pt x="13" y="35"/>
                    </a:lnTo>
                    <a:lnTo>
                      <a:pt x="14" y="34"/>
                    </a:lnTo>
                    <a:lnTo>
                      <a:pt x="14" y="32"/>
                    </a:lnTo>
                    <a:lnTo>
                      <a:pt x="15" y="31"/>
                    </a:lnTo>
                    <a:lnTo>
                      <a:pt x="15" y="28"/>
                    </a:lnTo>
                    <a:lnTo>
                      <a:pt x="17" y="27"/>
                    </a:lnTo>
                    <a:lnTo>
                      <a:pt x="18" y="26"/>
                    </a:lnTo>
                    <a:lnTo>
                      <a:pt x="20" y="25"/>
                    </a:lnTo>
                    <a:lnTo>
                      <a:pt x="22" y="23"/>
                    </a:lnTo>
                    <a:lnTo>
                      <a:pt x="23" y="20"/>
                    </a:lnTo>
                    <a:lnTo>
                      <a:pt x="23" y="19"/>
                    </a:lnTo>
                    <a:lnTo>
                      <a:pt x="24" y="16"/>
                    </a:lnTo>
                    <a:lnTo>
                      <a:pt x="24" y="15"/>
                    </a:lnTo>
                    <a:lnTo>
                      <a:pt x="25" y="14"/>
                    </a:lnTo>
                    <a:lnTo>
                      <a:pt x="25" y="13"/>
                    </a:lnTo>
                    <a:lnTo>
                      <a:pt x="27" y="13"/>
                    </a:lnTo>
                    <a:lnTo>
                      <a:pt x="29" y="1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04" name="Freeform 1057"/>
              <p:cNvSpPr>
                <a:spLocks/>
              </p:cNvSpPr>
              <p:nvPr/>
            </p:nvSpPr>
            <p:spPr bwMode="auto">
              <a:xfrm>
                <a:off x="4943094" y="1139799"/>
                <a:ext cx="276190" cy="519204"/>
              </a:xfrm>
              <a:custGeom>
                <a:avLst/>
                <a:gdLst>
                  <a:gd name="T0" fmla="*/ 4104 w 25"/>
                  <a:gd name="T1" fmla="*/ 8856 h 47"/>
                  <a:gd name="T2" fmla="*/ 5400 w 25"/>
                  <a:gd name="T3" fmla="*/ 7128 h 47"/>
                  <a:gd name="T4" fmla="*/ 4752 w 25"/>
                  <a:gd name="T5" fmla="*/ 6480 h 47"/>
                  <a:gd name="T6" fmla="*/ 4752 w 25"/>
                  <a:gd name="T7" fmla="*/ 5832 h 47"/>
                  <a:gd name="T8" fmla="*/ 4536 w 25"/>
                  <a:gd name="T9" fmla="*/ 5184 h 47"/>
                  <a:gd name="T10" fmla="*/ 4536 w 25"/>
                  <a:gd name="T11" fmla="*/ 4752 h 47"/>
                  <a:gd name="T12" fmla="*/ 4536 w 25"/>
                  <a:gd name="T13" fmla="*/ 3888 h 47"/>
                  <a:gd name="T14" fmla="*/ 4104 w 25"/>
                  <a:gd name="T15" fmla="*/ 2376 h 47"/>
                  <a:gd name="T16" fmla="*/ 4320 w 25"/>
                  <a:gd name="T17" fmla="*/ 1728 h 47"/>
                  <a:gd name="T18" fmla="*/ 3888 w 25"/>
                  <a:gd name="T19" fmla="*/ 1080 h 47"/>
                  <a:gd name="T20" fmla="*/ 4104 w 25"/>
                  <a:gd name="T21" fmla="*/ 216 h 47"/>
                  <a:gd name="T22" fmla="*/ 3240 w 25"/>
                  <a:gd name="T23" fmla="*/ 0 h 47"/>
                  <a:gd name="T24" fmla="*/ 2808 w 25"/>
                  <a:gd name="T25" fmla="*/ 864 h 47"/>
                  <a:gd name="T26" fmla="*/ 2160 w 25"/>
                  <a:gd name="T27" fmla="*/ 1080 h 47"/>
                  <a:gd name="T28" fmla="*/ 1728 w 25"/>
                  <a:gd name="T29" fmla="*/ 1080 h 47"/>
                  <a:gd name="T30" fmla="*/ 1080 w 25"/>
                  <a:gd name="T31" fmla="*/ 1080 h 47"/>
                  <a:gd name="T32" fmla="*/ 216 w 25"/>
                  <a:gd name="T33" fmla="*/ 648 h 47"/>
                  <a:gd name="T34" fmla="*/ 216 w 25"/>
                  <a:gd name="T35" fmla="*/ 1080 h 47"/>
                  <a:gd name="T36" fmla="*/ 864 w 25"/>
                  <a:gd name="T37" fmla="*/ 1296 h 47"/>
                  <a:gd name="T38" fmla="*/ 1296 w 25"/>
                  <a:gd name="T39" fmla="*/ 2160 h 47"/>
                  <a:gd name="T40" fmla="*/ 1728 w 25"/>
                  <a:gd name="T41" fmla="*/ 2808 h 47"/>
                  <a:gd name="T42" fmla="*/ 1728 w 25"/>
                  <a:gd name="T43" fmla="*/ 3672 h 47"/>
                  <a:gd name="T44" fmla="*/ 2376 w 25"/>
                  <a:gd name="T45" fmla="*/ 4104 h 47"/>
                  <a:gd name="T46" fmla="*/ 2376 w 25"/>
                  <a:gd name="T47" fmla="*/ 4536 h 47"/>
                  <a:gd name="T48" fmla="*/ 2160 w 25"/>
                  <a:gd name="T49" fmla="*/ 4752 h 47"/>
                  <a:gd name="T50" fmla="*/ 1728 w 25"/>
                  <a:gd name="T51" fmla="*/ 5832 h 47"/>
                  <a:gd name="T52" fmla="*/ 1296 w 25"/>
                  <a:gd name="T53" fmla="*/ 6048 h 47"/>
                  <a:gd name="T54" fmla="*/ 864 w 25"/>
                  <a:gd name="T55" fmla="*/ 6480 h 47"/>
                  <a:gd name="T56" fmla="*/ 648 w 25"/>
                  <a:gd name="T57" fmla="*/ 6696 h 47"/>
                  <a:gd name="T58" fmla="*/ 216 w 25"/>
                  <a:gd name="T59" fmla="*/ 7128 h 47"/>
                  <a:gd name="T60" fmla="*/ 432 w 25"/>
                  <a:gd name="T61" fmla="*/ 8208 h 47"/>
                  <a:gd name="T62" fmla="*/ 432 w 25"/>
                  <a:gd name="T63" fmla="*/ 8856 h 47"/>
                  <a:gd name="T64" fmla="*/ 864 w 25"/>
                  <a:gd name="T65" fmla="*/ 9720 h 47"/>
                  <a:gd name="T66" fmla="*/ 1080 w 25"/>
                  <a:gd name="T67" fmla="*/ 9720 h 47"/>
                  <a:gd name="T68" fmla="*/ 1296 w 25"/>
                  <a:gd name="T69" fmla="*/ 10152 h 47"/>
                  <a:gd name="T70" fmla="*/ 1728 w 25"/>
                  <a:gd name="T71" fmla="*/ 9936 h 47"/>
                  <a:gd name="T72" fmla="*/ 2160 w 25"/>
                  <a:gd name="T73" fmla="*/ 9936 h 47"/>
                  <a:gd name="T74" fmla="*/ 2592 w 25"/>
                  <a:gd name="T75" fmla="*/ 9720 h 47"/>
                  <a:gd name="T76" fmla="*/ 3240 w 25"/>
                  <a:gd name="T77" fmla="*/ 9504 h 47"/>
                  <a:gd name="T78" fmla="*/ 3888 w 25"/>
                  <a:gd name="T79" fmla="*/ 9288 h 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5"/>
                  <a:gd name="T121" fmla="*/ 0 h 47"/>
                  <a:gd name="T122" fmla="*/ 25 w 25"/>
                  <a:gd name="T123" fmla="*/ 47 h 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5" h="47">
                    <a:moveTo>
                      <a:pt x="18" y="43"/>
                    </a:moveTo>
                    <a:lnTo>
                      <a:pt x="19" y="41"/>
                    </a:lnTo>
                    <a:lnTo>
                      <a:pt x="21" y="38"/>
                    </a:lnTo>
                    <a:lnTo>
                      <a:pt x="25" y="33"/>
                    </a:lnTo>
                    <a:lnTo>
                      <a:pt x="23" y="30"/>
                    </a:lnTo>
                    <a:lnTo>
                      <a:pt x="22" y="30"/>
                    </a:lnTo>
                    <a:lnTo>
                      <a:pt x="21" y="28"/>
                    </a:lnTo>
                    <a:lnTo>
                      <a:pt x="22" y="27"/>
                    </a:lnTo>
                    <a:lnTo>
                      <a:pt x="22" y="25"/>
                    </a:lnTo>
                    <a:lnTo>
                      <a:pt x="21" y="24"/>
                    </a:lnTo>
                    <a:lnTo>
                      <a:pt x="22" y="22"/>
                    </a:lnTo>
                    <a:lnTo>
                      <a:pt x="21" y="22"/>
                    </a:lnTo>
                    <a:lnTo>
                      <a:pt x="21" y="19"/>
                    </a:lnTo>
                    <a:lnTo>
                      <a:pt x="21" y="18"/>
                    </a:lnTo>
                    <a:lnTo>
                      <a:pt x="21" y="15"/>
                    </a:lnTo>
                    <a:lnTo>
                      <a:pt x="19" y="11"/>
                    </a:lnTo>
                    <a:lnTo>
                      <a:pt x="21" y="10"/>
                    </a:lnTo>
                    <a:lnTo>
                      <a:pt x="20" y="8"/>
                    </a:lnTo>
                    <a:lnTo>
                      <a:pt x="18" y="6"/>
                    </a:lnTo>
                    <a:lnTo>
                      <a:pt x="18" y="5"/>
                    </a:lnTo>
                    <a:lnTo>
                      <a:pt x="19" y="3"/>
                    </a:lnTo>
                    <a:lnTo>
                      <a:pt x="19" y="1"/>
                    </a:lnTo>
                    <a:lnTo>
                      <a:pt x="17" y="0"/>
                    </a:lnTo>
                    <a:lnTo>
                      <a:pt x="15" y="0"/>
                    </a:lnTo>
                    <a:lnTo>
                      <a:pt x="13" y="1"/>
                    </a:lnTo>
                    <a:lnTo>
                      <a:pt x="13" y="4"/>
                    </a:lnTo>
                    <a:lnTo>
                      <a:pt x="11" y="5"/>
                    </a:lnTo>
                    <a:lnTo>
                      <a:pt x="10" y="5"/>
                    </a:lnTo>
                    <a:lnTo>
                      <a:pt x="9" y="5"/>
                    </a:lnTo>
                    <a:lnTo>
                      <a:pt x="8" y="5"/>
                    </a:lnTo>
                    <a:lnTo>
                      <a:pt x="6" y="5"/>
                    </a:lnTo>
                    <a:lnTo>
                      <a:pt x="5" y="5"/>
                    </a:lnTo>
                    <a:lnTo>
                      <a:pt x="3" y="3"/>
                    </a:lnTo>
                    <a:lnTo>
                      <a:pt x="1" y="3"/>
                    </a:lnTo>
                    <a:lnTo>
                      <a:pt x="0" y="4"/>
                    </a:lnTo>
                    <a:lnTo>
                      <a:pt x="1" y="5"/>
                    </a:lnTo>
                    <a:lnTo>
                      <a:pt x="2" y="6"/>
                    </a:lnTo>
                    <a:lnTo>
                      <a:pt x="4" y="6"/>
                    </a:lnTo>
                    <a:lnTo>
                      <a:pt x="7" y="8"/>
                    </a:lnTo>
                    <a:lnTo>
                      <a:pt x="6" y="10"/>
                    </a:lnTo>
                    <a:lnTo>
                      <a:pt x="8" y="11"/>
                    </a:lnTo>
                    <a:lnTo>
                      <a:pt x="8" y="13"/>
                    </a:lnTo>
                    <a:lnTo>
                      <a:pt x="8" y="15"/>
                    </a:lnTo>
                    <a:lnTo>
                      <a:pt x="8" y="17"/>
                    </a:lnTo>
                    <a:lnTo>
                      <a:pt x="9" y="17"/>
                    </a:lnTo>
                    <a:lnTo>
                      <a:pt x="11" y="19"/>
                    </a:lnTo>
                    <a:lnTo>
                      <a:pt x="11" y="20"/>
                    </a:lnTo>
                    <a:lnTo>
                      <a:pt x="11" y="21"/>
                    </a:lnTo>
                    <a:lnTo>
                      <a:pt x="11" y="22"/>
                    </a:lnTo>
                    <a:lnTo>
                      <a:pt x="10" y="22"/>
                    </a:lnTo>
                    <a:lnTo>
                      <a:pt x="9" y="25"/>
                    </a:lnTo>
                    <a:lnTo>
                      <a:pt x="8" y="27"/>
                    </a:lnTo>
                    <a:lnTo>
                      <a:pt x="7" y="27"/>
                    </a:lnTo>
                    <a:lnTo>
                      <a:pt x="6" y="28"/>
                    </a:lnTo>
                    <a:lnTo>
                      <a:pt x="5" y="29"/>
                    </a:lnTo>
                    <a:lnTo>
                      <a:pt x="4" y="30"/>
                    </a:lnTo>
                    <a:lnTo>
                      <a:pt x="4" y="31"/>
                    </a:lnTo>
                    <a:lnTo>
                      <a:pt x="3" y="31"/>
                    </a:lnTo>
                    <a:lnTo>
                      <a:pt x="3" y="32"/>
                    </a:lnTo>
                    <a:lnTo>
                      <a:pt x="1" y="33"/>
                    </a:lnTo>
                    <a:cubicBezTo>
                      <a:pt x="1" y="33"/>
                      <a:pt x="1" y="35"/>
                      <a:pt x="1" y="36"/>
                    </a:cubicBezTo>
                    <a:cubicBezTo>
                      <a:pt x="2" y="36"/>
                      <a:pt x="2" y="38"/>
                      <a:pt x="2" y="38"/>
                    </a:cubicBezTo>
                    <a:lnTo>
                      <a:pt x="3" y="40"/>
                    </a:lnTo>
                    <a:lnTo>
                      <a:pt x="2" y="41"/>
                    </a:lnTo>
                    <a:lnTo>
                      <a:pt x="2" y="44"/>
                    </a:lnTo>
                    <a:lnTo>
                      <a:pt x="4" y="45"/>
                    </a:lnTo>
                    <a:lnTo>
                      <a:pt x="5" y="45"/>
                    </a:lnTo>
                    <a:lnTo>
                      <a:pt x="6" y="47"/>
                    </a:lnTo>
                    <a:lnTo>
                      <a:pt x="8" y="47"/>
                    </a:lnTo>
                    <a:lnTo>
                      <a:pt x="8" y="46"/>
                    </a:lnTo>
                    <a:lnTo>
                      <a:pt x="9" y="46"/>
                    </a:lnTo>
                    <a:lnTo>
                      <a:pt x="10" y="46"/>
                    </a:lnTo>
                    <a:lnTo>
                      <a:pt x="12" y="46"/>
                    </a:lnTo>
                    <a:lnTo>
                      <a:pt x="12" y="45"/>
                    </a:lnTo>
                    <a:lnTo>
                      <a:pt x="14" y="44"/>
                    </a:lnTo>
                    <a:lnTo>
                      <a:pt x="15" y="44"/>
                    </a:lnTo>
                    <a:lnTo>
                      <a:pt x="16" y="44"/>
                    </a:lnTo>
                    <a:lnTo>
                      <a:pt x="18" y="4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05" name="Freeform 1058"/>
              <p:cNvSpPr>
                <a:spLocks/>
              </p:cNvSpPr>
              <p:nvPr/>
            </p:nvSpPr>
            <p:spPr bwMode="auto">
              <a:xfrm>
                <a:off x="4943094" y="1139799"/>
                <a:ext cx="276190" cy="519204"/>
              </a:xfrm>
              <a:custGeom>
                <a:avLst/>
                <a:gdLst>
                  <a:gd name="T0" fmla="*/ 4104 w 25"/>
                  <a:gd name="T1" fmla="*/ 8856 h 47"/>
                  <a:gd name="T2" fmla="*/ 5400 w 25"/>
                  <a:gd name="T3" fmla="*/ 7128 h 47"/>
                  <a:gd name="T4" fmla="*/ 4752 w 25"/>
                  <a:gd name="T5" fmla="*/ 6480 h 47"/>
                  <a:gd name="T6" fmla="*/ 4752 w 25"/>
                  <a:gd name="T7" fmla="*/ 5832 h 47"/>
                  <a:gd name="T8" fmla="*/ 4536 w 25"/>
                  <a:gd name="T9" fmla="*/ 5184 h 47"/>
                  <a:gd name="T10" fmla="*/ 4536 w 25"/>
                  <a:gd name="T11" fmla="*/ 4752 h 47"/>
                  <a:gd name="T12" fmla="*/ 4536 w 25"/>
                  <a:gd name="T13" fmla="*/ 3888 h 47"/>
                  <a:gd name="T14" fmla="*/ 4104 w 25"/>
                  <a:gd name="T15" fmla="*/ 2376 h 47"/>
                  <a:gd name="T16" fmla="*/ 4320 w 25"/>
                  <a:gd name="T17" fmla="*/ 1728 h 47"/>
                  <a:gd name="T18" fmla="*/ 3888 w 25"/>
                  <a:gd name="T19" fmla="*/ 1080 h 47"/>
                  <a:gd name="T20" fmla="*/ 4104 w 25"/>
                  <a:gd name="T21" fmla="*/ 216 h 47"/>
                  <a:gd name="T22" fmla="*/ 3240 w 25"/>
                  <a:gd name="T23" fmla="*/ 0 h 47"/>
                  <a:gd name="T24" fmla="*/ 2808 w 25"/>
                  <a:gd name="T25" fmla="*/ 864 h 47"/>
                  <a:gd name="T26" fmla="*/ 2160 w 25"/>
                  <a:gd name="T27" fmla="*/ 1080 h 47"/>
                  <a:gd name="T28" fmla="*/ 1728 w 25"/>
                  <a:gd name="T29" fmla="*/ 1080 h 47"/>
                  <a:gd name="T30" fmla="*/ 1080 w 25"/>
                  <a:gd name="T31" fmla="*/ 1080 h 47"/>
                  <a:gd name="T32" fmla="*/ 216 w 25"/>
                  <a:gd name="T33" fmla="*/ 648 h 47"/>
                  <a:gd name="T34" fmla="*/ 216 w 25"/>
                  <a:gd name="T35" fmla="*/ 1080 h 47"/>
                  <a:gd name="T36" fmla="*/ 864 w 25"/>
                  <a:gd name="T37" fmla="*/ 1296 h 47"/>
                  <a:gd name="T38" fmla="*/ 1296 w 25"/>
                  <a:gd name="T39" fmla="*/ 2160 h 47"/>
                  <a:gd name="T40" fmla="*/ 1728 w 25"/>
                  <a:gd name="T41" fmla="*/ 2808 h 47"/>
                  <a:gd name="T42" fmla="*/ 1728 w 25"/>
                  <a:gd name="T43" fmla="*/ 3672 h 47"/>
                  <a:gd name="T44" fmla="*/ 2376 w 25"/>
                  <a:gd name="T45" fmla="*/ 4104 h 47"/>
                  <a:gd name="T46" fmla="*/ 2376 w 25"/>
                  <a:gd name="T47" fmla="*/ 4536 h 47"/>
                  <a:gd name="T48" fmla="*/ 2160 w 25"/>
                  <a:gd name="T49" fmla="*/ 4752 h 47"/>
                  <a:gd name="T50" fmla="*/ 1728 w 25"/>
                  <a:gd name="T51" fmla="*/ 5832 h 47"/>
                  <a:gd name="T52" fmla="*/ 1296 w 25"/>
                  <a:gd name="T53" fmla="*/ 6048 h 47"/>
                  <a:gd name="T54" fmla="*/ 864 w 25"/>
                  <a:gd name="T55" fmla="*/ 6480 h 47"/>
                  <a:gd name="T56" fmla="*/ 648 w 25"/>
                  <a:gd name="T57" fmla="*/ 6696 h 47"/>
                  <a:gd name="T58" fmla="*/ 216 w 25"/>
                  <a:gd name="T59" fmla="*/ 7128 h 47"/>
                  <a:gd name="T60" fmla="*/ 432 w 25"/>
                  <a:gd name="T61" fmla="*/ 8208 h 47"/>
                  <a:gd name="T62" fmla="*/ 432 w 25"/>
                  <a:gd name="T63" fmla="*/ 8856 h 47"/>
                  <a:gd name="T64" fmla="*/ 864 w 25"/>
                  <a:gd name="T65" fmla="*/ 9720 h 47"/>
                  <a:gd name="T66" fmla="*/ 1080 w 25"/>
                  <a:gd name="T67" fmla="*/ 9720 h 47"/>
                  <a:gd name="T68" fmla="*/ 1296 w 25"/>
                  <a:gd name="T69" fmla="*/ 10152 h 47"/>
                  <a:gd name="T70" fmla="*/ 1728 w 25"/>
                  <a:gd name="T71" fmla="*/ 9936 h 47"/>
                  <a:gd name="T72" fmla="*/ 2160 w 25"/>
                  <a:gd name="T73" fmla="*/ 9936 h 47"/>
                  <a:gd name="T74" fmla="*/ 2592 w 25"/>
                  <a:gd name="T75" fmla="*/ 9720 h 47"/>
                  <a:gd name="T76" fmla="*/ 3240 w 25"/>
                  <a:gd name="T77" fmla="*/ 9504 h 47"/>
                  <a:gd name="T78" fmla="*/ 3888 w 25"/>
                  <a:gd name="T79" fmla="*/ 9288 h 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5"/>
                  <a:gd name="T121" fmla="*/ 0 h 47"/>
                  <a:gd name="T122" fmla="*/ 25 w 25"/>
                  <a:gd name="T123" fmla="*/ 47 h 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5" h="47">
                    <a:moveTo>
                      <a:pt x="18" y="43"/>
                    </a:moveTo>
                    <a:lnTo>
                      <a:pt x="19" y="41"/>
                    </a:lnTo>
                    <a:lnTo>
                      <a:pt x="21" y="38"/>
                    </a:lnTo>
                    <a:lnTo>
                      <a:pt x="25" y="33"/>
                    </a:lnTo>
                    <a:lnTo>
                      <a:pt x="23" y="30"/>
                    </a:lnTo>
                    <a:lnTo>
                      <a:pt x="22" y="30"/>
                    </a:lnTo>
                    <a:lnTo>
                      <a:pt x="21" y="28"/>
                    </a:lnTo>
                    <a:lnTo>
                      <a:pt x="22" y="27"/>
                    </a:lnTo>
                    <a:lnTo>
                      <a:pt x="22" y="25"/>
                    </a:lnTo>
                    <a:lnTo>
                      <a:pt x="21" y="24"/>
                    </a:lnTo>
                    <a:lnTo>
                      <a:pt x="22" y="22"/>
                    </a:lnTo>
                    <a:lnTo>
                      <a:pt x="21" y="22"/>
                    </a:lnTo>
                    <a:lnTo>
                      <a:pt x="21" y="19"/>
                    </a:lnTo>
                    <a:lnTo>
                      <a:pt x="21" y="18"/>
                    </a:lnTo>
                    <a:lnTo>
                      <a:pt x="21" y="15"/>
                    </a:lnTo>
                    <a:lnTo>
                      <a:pt x="19" y="11"/>
                    </a:lnTo>
                    <a:lnTo>
                      <a:pt x="21" y="10"/>
                    </a:lnTo>
                    <a:lnTo>
                      <a:pt x="20" y="8"/>
                    </a:lnTo>
                    <a:lnTo>
                      <a:pt x="18" y="6"/>
                    </a:lnTo>
                    <a:lnTo>
                      <a:pt x="18" y="5"/>
                    </a:lnTo>
                    <a:lnTo>
                      <a:pt x="19" y="3"/>
                    </a:lnTo>
                    <a:lnTo>
                      <a:pt x="19" y="1"/>
                    </a:lnTo>
                    <a:lnTo>
                      <a:pt x="17" y="0"/>
                    </a:lnTo>
                    <a:lnTo>
                      <a:pt x="15" y="0"/>
                    </a:lnTo>
                    <a:lnTo>
                      <a:pt x="13" y="1"/>
                    </a:lnTo>
                    <a:lnTo>
                      <a:pt x="13" y="4"/>
                    </a:lnTo>
                    <a:lnTo>
                      <a:pt x="11" y="5"/>
                    </a:lnTo>
                    <a:lnTo>
                      <a:pt x="10" y="5"/>
                    </a:lnTo>
                    <a:lnTo>
                      <a:pt x="9" y="5"/>
                    </a:lnTo>
                    <a:lnTo>
                      <a:pt x="8" y="5"/>
                    </a:lnTo>
                    <a:lnTo>
                      <a:pt x="6" y="5"/>
                    </a:lnTo>
                    <a:lnTo>
                      <a:pt x="5" y="5"/>
                    </a:lnTo>
                    <a:lnTo>
                      <a:pt x="3" y="3"/>
                    </a:lnTo>
                    <a:lnTo>
                      <a:pt x="1" y="3"/>
                    </a:lnTo>
                    <a:lnTo>
                      <a:pt x="0" y="4"/>
                    </a:lnTo>
                    <a:lnTo>
                      <a:pt x="1" y="5"/>
                    </a:lnTo>
                    <a:lnTo>
                      <a:pt x="2" y="6"/>
                    </a:lnTo>
                    <a:lnTo>
                      <a:pt x="4" y="6"/>
                    </a:lnTo>
                    <a:lnTo>
                      <a:pt x="7" y="8"/>
                    </a:lnTo>
                    <a:lnTo>
                      <a:pt x="6" y="10"/>
                    </a:lnTo>
                    <a:lnTo>
                      <a:pt x="8" y="11"/>
                    </a:lnTo>
                    <a:lnTo>
                      <a:pt x="8" y="13"/>
                    </a:lnTo>
                    <a:lnTo>
                      <a:pt x="8" y="15"/>
                    </a:lnTo>
                    <a:lnTo>
                      <a:pt x="8" y="17"/>
                    </a:lnTo>
                    <a:lnTo>
                      <a:pt x="9" y="17"/>
                    </a:lnTo>
                    <a:lnTo>
                      <a:pt x="11" y="19"/>
                    </a:lnTo>
                    <a:lnTo>
                      <a:pt x="11" y="20"/>
                    </a:lnTo>
                    <a:lnTo>
                      <a:pt x="11" y="21"/>
                    </a:lnTo>
                    <a:lnTo>
                      <a:pt x="11" y="22"/>
                    </a:lnTo>
                    <a:lnTo>
                      <a:pt x="10" y="22"/>
                    </a:lnTo>
                    <a:lnTo>
                      <a:pt x="9" y="25"/>
                    </a:lnTo>
                    <a:lnTo>
                      <a:pt x="8" y="27"/>
                    </a:lnTo>
                    <a:lnTo>
                      <a:pt x="7" y="27"/>
                    </a:lnTo>
                    <a:lnTo>
                      <a:pt x="6" y="28"/>
                    </a:lnTo>
                    <a:lnTo>
                      <a:pt x="5" y="29"/>
                    </a:lnTo>
                    <a:lnTo>
                      <a:pt x="4" y="30"/>
                    </a:lnTo>
                    <a:lnTo>
                      <a:pt x="4" y="31"/>
                    </a:lnTo>
                    <a:lnTo>
                      <a:pt x="3" y="31"/>
                    </a:lnTo>
                    <a:lnTo>
                      <a:pt x="3" y="32"/>
                    </a:lnTo>
                    <a:lnTo>
                      <a:pt x="1" y="33"/>
                    </a:lnTo>
                    <a:cubicBezTo>
                      <a:pt x="1" y="33"/>
                      <a:pt x="1" y="35"/>
                      <a:pt x="1" y="36"/>
                    </a:cubicBezTo>
                    <a:cubicBezTo>
                      <a:pt x="2" y="36"/>
                      <a:pt x="2" y="38"/>
                      <a:pt x="2" y="38"/>
                    </a:cubicBezTo>
                    <a:lnTo>
                      <a:pt x="3" y="40"/>
                    </a:lnTo>
                    <a:lnTo>
                      <a:pt x="2" y="41"/>
                    </a:lnTo>
                    <a:lnTo>
                      <a:pt x="2" y="44"/>
                    </a:lnTo>
                    <a:lnTo>
                      <a:pt x="4" y="45"/>
                    </a:lnTo>
                    <a:lnTo>
                      <a:pt x="5" y="45"/>
                    </a:lnTo>
                    <a:lnTo>
                      <a:pt x="6" y="47"/>
                    </a:lnTo>
                    <a:lnTo>
                      <a:pt x="8" y="47"/>
                    </a:lnTo>
                    <a:lnTo>
                      <a:pt x="8" y="46"/>
                    </a:lnTo>
                    <a:lnTo>
                      <a:pt x="9" y="46"/>
                    </a:lnTo>
                    <a:lnTo>
                      <a:pt x="10" y="46"/>
                    </a:lnTo>
                    <a:lnTo>
                      <a:pt x="12" y="46"/>
                    </a:lnTo>
                    <a:lnTo>
                      <a:pt x="12" y="45"/>
                    </a:lnTo>
                    <a:lnTo>
                      <a:pt x="14" y="44"/>
                    </a:lnTo>
                    <a:lnTo>
                      <a:pt x="15" y="44"/>
                    </a:lnTo>
                    <a:lnTo>
                      <a:pt x="16" y="44"/>
                    </a:lnTo>
                    <a:lnTo>
                      <a:pt x="18" y="4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06" name="Freeform 1059"/>
              <p:cNvSpPr>
                <a:spLocks/>
              </p:cNvSpPr>
              <p:nvPr/>
            </p:nvSpPr>
            <p:spPr bwMode="auto">
              <a:xfrm>
                <a:off x="5009379" y="1681097"/>
                <a:ext cx="110476" cy="88375"/>
              </a:xfrm>
              <a:custGeom>
                <a:avLst/>
                <a:gdLst>
                  <a:gd name="T0" fmla="*/ 2160 w 10"/>
                  <a:gd name="T1" fmla="*/ 1728 h 8"/>
                  <a:gd name="T2" fmla="*/ 1512 w 10"/>
                  <a:gd name="T3" fmla="*/ 1728 h 8"/>
                  <a:gd name="T4" fmla="*/ 1296 w 10"/>
                  <a:gd name="T5" fmla="*/ 1728 h 8"/>
                  <a:gd name="T6" fmla="*/ 1296 w 10"/>
                  <a:gd name="T7" fmla="*/ 1512 h 8"/>
                  <a:gd name="T8" fmla="*/ 864 w 10"/>
                  <a:gd name="T9" fmla="*/ 1296 h 8"/>
                  <a:gd name="T10" fmla="*/ 648 w 10"/>
                  <a:gd name="T11" fmla="*/ 1512 h 8"/>
                  <a:gd name="T12" fmla="*/ 432 w 10"/>
                  <a:gd name="T13" fmla="*/ 1296 h 8"/>
                  <a:gd name="T14" fmla="*/ 216 w 10"/>
                  <a:gd name="T15" fmla="*/ 1080 h 8"/>
                  <a:gd name="T16" fmla="*/ 216 w 10"/>
                  <a:gd name="T17" fmla="*/ 648 h 8"/>
                  <a:gd name="T18" fmla="*/ 0 w 10"/>
                  <a:gd name="T19" fmla="*/ 648 h 8"/>
                  <a:gd name="T20" fmla="*/ 0 w 10"/>
                  <a:gd name="T21" fmla="*/ 432 h 8"/>
                  <a:gd name="T22" fmla="*/ 648 w 10"/>
                  <a:gd name="T23" fmla="*/ 0 h 8"/>
                  <a:gd name="T24" fmla="*/ 1080 w 10"/>
                  <a:gd name="T25" fmla="*/ 0 h 8"/>
                  <a:gd name="T26" fmla="*/ 1296 w 10"/>
                  <a:gd name="T27" fmla="*/ 0 h 8"/>
                  <a:gd name="T28" fmla="*/ 1512 w 10"/>
                  <a:gd name="T29" fmla="*/ 0 h 8"/>
                  <a:gd name="T30" fmla="*/ 2160 w 10"/>
                  <a:gd name="T31" fmla="*/ 0 h 8"/>
                  <a:gd name="T32" fmla="*/ 1944 w 10"/>
                  <a:gd name="T33" fmla="*/ 864 h 8"/>
                  <a:gd name="T34" fmla="*/ 2160 w 10"/>
                  <a:gd name="T35" fmla="*/ 1296 h 8"/>
                  <a:gd name="T36" fmla="*/ 2160 w 10"/>
                  <a:gd name="T37" fmla="*/ 1728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8"/>
                  <a:gd name="T59" fmla="*/ 10 w 1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8">
                    <a:moveTo>
                      <a:pt x="10" y="8"/>
                    </a:moveTo>
                    <a:lnTo>
                      <a:pt x="7" y="8"/>
                    </a:lnTo>
                    <a:lnTo>
                      <a:pt x="6" y="8"/>
                    </a:lnTo>
                    <a:lnTo>
                      <a:pt x="6" y="7"/>
                    </a:lnTo>
                    <a:lnTo>
                      <a:pt x="4" y="6"/>
                    </a:lnTo>
                    <a:lnTo>
                      <a:pt x="3" y="7"/>
                    </a:lnTo>
                    <a:lnTo>
                      <a:pt x="2" y="6"/>
                    </a:lnTo>
                    <a:lnTo>
                      <a:pt x="1" y="5"/>
                    </a:lnTo>
                    <a:lnTo>
                      <a:pt x="1" y="3"/>
                    </a:lnTo>
                    <a:lnTo>
                      <a:pt x="0" y="3"/>
                    </a:lnTo>
                    <a:lnTo>
                      <a:pt x="0" y="2"/>
                    </a:lnTo>
                    <a:lnTo>
                      <a:pt x="3" y="0"/>
                    </a:lnTo>
                    <a:lnTo>
                      <a:pt x="5" y="0"/>
                    </a:lnTo>
                    <a:lnTo>
                      <a:pt x="6" y="0"/>
                    </a:lnTo>
                    <a:lnTo>
                      <a:pt x="7" y="0"/>
                    </a:lnTo>
                    <a:lnTo>
                      <a:pt x="10" y="0"/>
                    </a:lnTo>
                    <a:lnTo>
                      <a:pt x="9" y="4"/>
                    </a:lnTo>
                    <a:lnTo>
                      <a:pt x="10" y="6"/>
                    </a:lnTo>
                    <a:lnTo>
                      <a:pt x="10"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07" name="Freeform 1060"/>
              <p:cNvSpPr>
                <a:spLocks/>
              </p:cNvSpPr>
              <p:nvPr/>
            </p:nvSpPr>
            <p:spPr bwMode="auto">
              <a:xfrm>
                <a:off x="5009379" y="1681097"/>
                <a:ext cx="110476" cy="88375"/>
              </a:xfrm>
              <a:custGeom>
                <a:avLst/>
                <a:gdLst>
                  <a:gd name="T0" fmla="*/ 2160 w 10"/>
                  <a:gd name="T1" fmla="*/ 1728 h 8"/>
                  <a:gd name="T2" fmla="*/ 1512 w 10"/>
                  <a:gd name="T3" fmla="*/ 1728 h 8"/>
                  <a:gd name="T4" fmla="*/ 1296 w 10"/>
                  <a:gd name="T5" fmla="*/ 1728 h 8"/>
                  <a:gd name="T6" fmla="*/ 1296 w 10"/>
                  <a:gd name="T7" fmla="*/ 1512 h 8"/>
                  <a:gd name="T8" fmla="*/ 864 w 10"/>
                  <a:gd name="T9" fmla="*/ 1296 h 8"/>
                  <a:gd name="T10" fmla="*/ 648 w 10"/>
                  <a:gd name="T11" fmla="*/ 1512 h 8"/>
                  <a:gd name="T12" fmla="*/ 432 w 10"/>
                  <a:gd name="T13" fmla="*/ 1296 h 8"/>
                  <a:gd name="T14" fmla="*/ 216 w 10"/>
                  <a:gd name="T15" fmla="*/ 1080 h 8"/>
                  <a:gd name="T16" fmla="*/ 216 w 10"/>
                  <a:gd name="T17" fmla="*/ 648 h 8"/>
                  <a:gd name="T18" fmla="*/ 0 w 10"/>
                  <a:gd name="T19" fmla="*/ 648 h 8"/>
                  <a:gd name="T20" fmla="*/ 0 w 10"/>
                  <a:gd name="T21" fmla="*/ 432 h 8"/>
                  <a:gd name="T22" fmla="*/ 648 w 10"/>
                  <a:gd name="T23" fmla="*/ 0 h 8"/>
                  <a:gd name="T24" fmla="*/ 1080 w 10"/>
                  <a:gd name="T25" fmla="*/ 0 h 8"/>
                  <a:gd name="T26" fmla="*/ 1296 w 10"/>
                  <a:gd name="T27" fmla="*/ 0 h 8"/>
                  <a:gd name="T28" fmla="*/ 1512 w 10"/>
                  <a:gd name="T29" fmla="*/ 0 h 8"/>
                  <a:gd name="T30" fmla="*/ 2160 w 10"/>
                  <a:gd name="T31" fmla="*/ 0 h 8"/>
                  <a:gd name="T32" fmla="*/ 1944 w 10"/>
                  <a:gd name="T33" fmla="*/ 864 h 8"/>
                  <a:gd name="T34" fmla="*/ 2160 w 10"/>
                  <a:gd name="T35" fmla="*/ 1296 h 8"/>
                  <a:gd name="T36" fmla="*/ 2160 w 10"/>
                  <a:gd name="T37" fmla="*/ 1728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8"/>
                  <a:gd name="T59" fmla="*/ 10 w 1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8">
                    <a:moveTo>
                      <a:pt x="10" y="8"/>
                    </a:moveTo>
                    <a:lnTo>
                      <a:pt x="7" y="8"/>
                    </a:lnTo>
                    <a:lnTo>
                      <a:pt x="6" y="8"/>
                    </a:lnTo>
                    <a:lnTo>
                      <a:pt x="6" y="7"/>
                    </a:lnTo>
                    <a:lnTo>
                      <a:pt x="4" y="6"/>
                    </a:lnTo>
                    <a:lnTo>
                      <a:pt x="3" y="7"/>
                    </a:lnTo>
                    <a:lnTo>
                      <a:pt x="2" y="6"/>
                    </a:lnTo>
                    <a:lnTo>
                      <a:pt x="1" y="5"/>
                    </a:lnTo>
                    <a:lnTo>
                      <a:pt x="1" y="3"/>
                    </a:lnTo>
                    <a:lnTo>
                      <a:pt x="0" y="3"/>
                    </a:lnTo>
                    <a:lnTo>
                      <a:pt x="0" y="2"/>
                    </a:lnTo>
                    <a:lnTo>
                      <a:pt x="3" y="0"/>
                    </a:lnTo>
                    <a:lnTo>
                      <a:pt x="5" y="0"/>
                    </a:lnTo>
                    <a:lnTo>
                      <a:pt x="6" y="0"/>
                    </a:lnTo>
                    <a:lnTo>
                      <a:pt x="7" y="0"/>
                    </a:lnTo>
                    <a:lnTo>
                      <a:pt x="10" y="0"/>
                    </a:lnTo>
                    <a:lnTo>
                      <a:pt x="9" y="4"/>
                    </a:lnTo>
                    <a:lnTo>
                      <a:pt x="10" y="6"/>
                    </a:lnTo>
                    <a:lnTo>
                      <a:pt x="10"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08" name="Freeform 1061"/>
              <p:cNvSpPr>
                <a:spLocks/>
              </p:cNvSpPr>
              <p:nvPr/>
            </p:nvSpPr>
            <p:spPr bwMode="auto">
              <a:xfrm>
                <a:off x="4943094" y="1747379"/>
                <a:ext cx="187809" cy="121516"/>
              </a:xfrm>
              <a:custGeom>
                <a:avLst/>
                <a:gdLst>
                  <a:gd name="T0" fmla="*/ 3672 w 17"/>
                  <a:gd name="T1" fmla="*/ 1944 h 11"/>
                  <a:gd name="T2" fmla="*/ 3672 w 17"/>
                  <a:gd name="T3" fmla="*/ 1296 h 11"/>
                  <a:gd name="T4" fmla="*/ 3456 w 17"/>
                  <a:gd name="T5" fmla="*/ 864 h 11"/>
                  <a:gd name="T6" fmla="*/ 3456 w 17"/>
                  <a:gd name="T7" fmla="*/ 432 h 11"/>
                  <a:gd name="T8" fmla="*/ 2808 w 17"/>
                  <a:gd name="T9" fmla="*/ 432 h 11"/>
                  <a:gd name="T10" fmla="*/ 2592 w 17"/>
                  <a:gd name="T11" fmla="*/ 432 h 11"/>
                  <a:gd name="T12" fmla="*/ 2592 w 17"/>
                  <a:gd name="T13" fmla="*/ 216 h 11"/>
                  <a:gd name="T14" fmla="*/ 2160 w 17"/>
                  <a:gd name="T15" fmla="*/ 0 h 11"/>
                  <a:gd name="T16" fmla="*/ 1944 w 17"/>
                  <a:gd name="T17" fmla="*/ 216 h 11"/>
                  <a:gd name="T18" fmla="*/ 1944 w 17"/>
                  <a:gd name="T19" fmla="*/ 216 h 11"/>
                  <a:gd name="T20" fmla="*/ 1944 w 17"/>
                  <a:gd name="T21" fmla="*/ 432 h 11"/>
                  <a:gd name="T22" fmla="*/ 1728 w 17"/>
                  <a:gd name="T23" fmla="*/ 1080 h 11"/>
                  <a:gd name="T24" fmla="*/ 1512 w 17"/>
                  <a:gd name="T25" fmla="*/ 1080 h 11"/>
                  <a:gd name="T26" fmla="*/ 1296 w 17"/>
                  <a:gd name="T27" fmla="*/ 648 h 11"/>
                  <a:gd name="T28" fmla="*/ 1080 w 17"/>
                  <a:gd name="T29" fmla="*/ 432 h 11"/>
                  <a:gd name="T30" fmla="*/ 648 w 17"/>
                  <a:gd name="T31" fmla="*/ 432 h 11"/>
                  <a:gd name="T32" fmla="*/ 432 w 17"/>
                  <a:gd name="T33" fmla="*/ 648 h 11"/>
                  <a:gd name="T34" fmla="*/ 432 w 17"/>
                  <a:gd name="T35" fmla="*/ 1080 h 11"/>
                  <a:gd name="T36" fmla="*/ 216 w 17"/>
                  <a:gd name="T37" fmla="*/ 1296 h 11"/>
                  <a:gd name="T38" fmla="*/ 0 w 17"/>
                  <a:gd name="T39" fmla="*/ 1728 h 11"/>
                  <a:gd name="T40" fmla="*/ 216 w 17"/>
                  <a:gd name="T41" fmla="*/ 1944 h 11"/>
                  <a:gd name="T42" fmla="*/ 432 w 17"/>
                  <a:gd name="T43" fmla="*/ 1512 h 11"/>
                  <a:gd name="T44" fmla="*/ 1512 w 17"/>
                  <a:gd name="T45" fmla="*/ 1512 h 11"/>
                  <a:gd name="T46" fmla="*/ 2592 w 17"/>
                  <a:gd name="T47" fmla="*/ 1728 h 11"/>
                  <a:gd name="T48" fmla="*/ 3024 w 17"/>
                  <a:gd name="T49" fmla="*/ 2376 h 11"/>
                  <a:gd name="T50" fmla="*/ 3240 w 17"/>
                  <a:gd name="T51" fmla="*/ 2376 h 11"/>
                  <a:gd name="T52" fmla="*/ 3672 w 17"/>
                  <a:gd name="T53" fmla="*/ 1944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
                  <a:gd name="T82" fmla="*/ 0 h 11"/>
                  <a:gd name="T83" fmla="*/ 17 w 17"/>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 h="11">
                    <a:moveTo>
                      <a:pt x="17" y="9"/>
                    </a:moveTo>
                    <a:lnTo>
                      <a:pt x="17" y="6"/>
                    </a:lnTo>
                    <a:lnTo>
                      <a:pt x="16" y="4"/>
                    </a:lnTo>
                    <a:lnTo>
                      <a:pt x="16" y="2"/>
                    </a:lnTo>
                    <a:lnTo>
                      <a:pt x="13" y="2"/>
                    </a:lnTo>
                    <a:lnTo>
                      <a:pt x="12" y="2"/>
                    </a:lnTo>
                    <a:lnTo>
                      <a:pt x="12" y="1"/>
                    </a:lnTo>
                    <a:lnTo>
                      <a:pt x="10" y="0"/>
                    </a:lnTo>
                    <a:lnTo>
                      <a:pt x="9" y="1"/>
                    </a:lnTo>
                    <a:lnTo>
                      <a:pt x="9" y="2"/>
                    </a:lnTo>
                    <a:lnTo>
                      <a:pt x="8" y="5"/>
                    </a:lnTo>
                    <a:lnTo>
                      <a:pt x="7" y="5"/>
                    </a:lnTo>
                    <a:lnTo>
                      <a:pt x="6" y="3"/>
                    </a:lnTo>
                    <a:lnTo>
                      <a:pt x="5" y="2"/>
                    </a:lnTo>
                    <a:lnTo>
                      <a:pt x="3" y="2"/>
                    </a:lnTo>
                    <a:lnTo>
                      <a:pt x="2" y="3"/>
                    </a:lnTo>
                    <a:lnTo>
                      <a:pt x="2" y="5"/>
                    </a:lnTo>
                    <a:lnTo>
                      <a:pt x="1" y="6"/>
                    </a:lnTo>
                    <a:lnTo>
                      <a:pt x="0" y="8"/>
                    </a:lnTo>
                    <a:lnTo>
                      <a:pt x="1" y="9"/>
                    </a:lnTo>
                    <a:lnTo>
                      <a:pt x="2" y="7"/>
                    </a:lnTo>
                    <a:lnTo>
                      <a:pt x="7" y="7"/>
                    </a:lnTo>
                    <a:lnTo>
                      <a:pt x="12" y="8"/>
                    </a:lnTo>
                    <a:lnTo>
                      <a:pt x="14" y="11"/>
                    </a:lnTo>
                    <a:lnTo>
                      <a:pt x="15" y="11"/>
                    </a:lnTo>
                    <a:lnTo>
                      <a:pt x="17" y="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09" name="Freeform 1062"/>
              <p:cNvSpPr>
                <a:spLocks/>
              </p:cNvSpPr>
              <p:nvPr/>
            </p:nvSpPr>
            <p:spPr bwMode="auto">
              <a:xfrm>
                <a:off x="4943094" y="1747379"/>
                <a:ext cx="187809" cy="121516"/>
              </a:xfrm>
              <a:custGeom>
                <a:avLst/>
                <a:gdLst>
                  <a:gd name="T0" fmla="*/ 3672 w 17"/>
                  <a:gd name="T1" fmla="*/ 1944 h 11"/>
                  <a:gd name="T2" fmla="*/ 3672 w 17"/>
                  <a:gd name="T3" fmla="*/ 1296 h 11"/>
                  <a:gd name="T4" fmla="*/ 3456 w 17"/>
                  <a:gd name="T5" fmla="*/ 864 h 11"/>
                  <a:gd name="T6" fmla="*/ 3456 w 17"/>
                  <a:gd name="T7" fmla="*/ 432 h 11"/>
                  <a:gd name="T8" fmla="*/ 2808 w 17"/>
                  <a:gd name="T9" fmla="*/ 432 h 11"/>
                  <a:gd name="T10" fmla="*/ 2592 w 17"/>
                  <a:gd name="T11" fmla="*/ 432 h 11"/>
                  <a:gd name="T12" fmla="*/ 2592 w 17"/>
                  <a:gd name="T13" fmla="*/ 216 h 11"/>
                  <a:gd name="T14" fmla="*/ 2160 w 17"/>
                  <a:gd name="T15" fmla="*/ 0 h 11"/>
                  <a:gd name="T16" fmla="*/ 1944 w 17"/>
                  <a:gd name="T17" fmla="*/ 216 h 11"/>
                  <a:gd name="T18" fmla="*/ 1944 w 17"/>
                  <a:gd name="T19" fmla="*/ 216 h 11"/>
                  <a:gd name="T20" fmla="*/ 1944 w 17"/>
                  <a:gd name="T21" fmla="*/ 432 h 11"/>
                  <a:gd name="T22" fmla="*/ 1728 w 17"/>
                  <a:gd name="T23" fmla="*/ 1080 h 11"/>
                  <a:gd name="T24" fmla="*/ 1512 w 17"/>
                  <a:gd name="T25" fmla="*/ 1080 h 11"/>
                  <a:gd name="T26" fmla="*/ 1296 w 17"/>
                  <a:gd name="T27" fmla="*/ 648 h 11"/>
                  <a:gd name="T28" fmla="*/ 1080 w 17"/>
                  <a:gd name="T29" fmla="*/ 432 h 11"/>
                  <a:gd name="T30" fmla="*/ 648 w 17"/>
                  <a:gd name="T31" fmla="*/ 432 h 11"/>
                  <a:gd name="T32" fmla="*/ 432 w 17"/>
                  <a:gd name="T33" fmla="*/ 648 h 11"/>
                  <a:gd name="T34" fmla="*/ 432 w 17"/>
                  <a:gd name="T35" fmla="*/ 1080 h 11"/>
                  <a:gd name="T36" fmla="*/ 216 w 17"/>
                  <a:gd name="T37" fmla="*/ 1296 h 11"/>
                  <a:gd name="T38" fmla="*/ 0 w 17"/>
                  <a:gd name="T39" fmla="*/ 1728 h 11"/>
                  <a:gd name="T40" fmla="*/ 216 w 17"/>
                  <a:gd name="T41" fmla="*/ 1944 h 11"/>
                  <a:gd name="T42" fmla="*/ 432 w 17"/>
                  <a:gd name="T43" fmla="*/ 1512 h 11"/>
                  <a:gd name="T44" fmla="*/ 1512 w 17"/>
                  <a:gd name="T45" fmla="*/ 1512 h 11"/>
                  <a:gd name="T46" fmla="*/ 2592 w 17"/>
                  <a:gd name="T47" fmla="*/ 1728 h 11"/>
                  <a:gd name="T48" fmla="*/ 3024 w 17"/>
                  <a:gd name="T49" fmla="*/ 2376 h 11"/>
                  <a:gd name="T50" fmla="*/ 3240 w 17"/>
                  <a:gd name="T51" fmla="*/ 2376 h 11"/>
                  <a:gd name="T52" fmla="*/ 3672 w 17"/>
                  <a:gd name="T53" fmla="*/ 1944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
                  <a:gd name="T82" fmla="*/ 0 h 11"/>
                  <a:gd name="T83" fmla="*/ 17 w 17"/>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 h="11">
                    <a:moveTo>
                      <a:pt x="17" y="9"/>
                    </a:moveTo>
                    <a:lnTo>
                      <a:pt x="17" y="6"/>
                    </a:lnTo>
                    <a:lnTo>
                      <a:pt x="16" y="4"/>
                    </a:lnTo>
                    <a:lnTo>
                      <a:pt x="16" y="2"/>
                    </a:lnTo>
                    <a:lnTo>
                      <a:pt x="13" y="2"/>
                    </a:lnTo>
                    <a:lnTo>
                      <a:pt x="12" y="2"/>
                    </a:lnTo>
                    <a:lnTo>
                      <a:pt x="12" y="1"/>
                    </a:lnTo>
                    <a:lnTo>
                      <a:pt x="10" y="0"/>
                    </a:lnTo>
                    <a:lnTo>
                      <a:pt x="9" y="1"/>
                    </a:lnTo>
                    <a:lnTo>
                      <a:pt x="9" y="2"/>
                    </a:lnTo>
                    <a:lnTo>
                      <a:pt x="8" y="5"/>
                    </a:lnTo>
                    <a:lnTo>
                      <a:pt x="7" y="5"/>
                    </a:lnTo>
                    <a:lnTo>
                      <a:pt x="6" y="3"/>
                    </a:lnTo>
                    <a:lnTo>
                      <a:pt x="5" y="2"/>
                    </a:lnTo>
                    <a:lnTo>
                      <a:pt x="3" y="2"/>
                    </a:lnTo>
                    <a:lnTo>
                      <a:pt x="2" y="3"/>
                    </a:lnTo>
                    <a:lnTo>
                      <a:pt x="2" y="5"/>
                    </a:lnTo>
                    <a:lnTo>
                      <a:pt x="1" y="6"/>
                    </a:lnTo>
                    <a:lnTo>
                      <a:pt x="0" y="8"/>
                    </a:lnTo>
                    <a:lnTo>
                      <a:pt x="1" y="9"/>
                    </a:lnTo>
                    <a:lnTo>
                      <a:pt x="2" y="7"/>
                    </a:lnTo>
                    <a:lnTo>
                      <a:pt x="7" y="7"/>
                    </a:lnTo>
                    <a:lnTo>
                      <a:pt x="12" y="8"/>
                    </a:lnTo>
                    <a:lnTo>
                      <a:pt x="14" y="11"/>
                    </a:lnTo>
                    <a:lnTo>
                      <a:pt x="15" y="11"/>
                    </a:lnTo>
                    <a:lnTo>
                      <a:pt x="17" y="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10" name="Freeform 1063"/>
              <p:cNvSpPr>
                <a:spLocks/>
              </p:cNvSpPr>
              <p:nvPr/>
            </p:nvSpPr>
            <p:spPr bwMode="auto">
              <a:xfrm>
                <a:off x="6301949" y="1935176"/>
                <a:ext cx="1568760" cy="1104690"/>
              </a:xfrm>
              <a:custGeom>
                <a:avLst/>
                <a:gdLst>
                  <a:gd name="T0" fmla="*/ 26784 w 142"/>
                  <a:gd name="T1" fmla="*/ 9072 h 100"/>
                  <a:gd name="T2" fmla="*/ 27648 w 142"/>
                  <a:gd name="T3" fmla="*/ 8640 h 100"/>
                  <a:gd name="T4" fmla="*/ 29160 w 142"/>
                  <a:gd name="T5" fmla="*/ 6696 h 100"/>
                  <a:gd name="T6" fmla="*/ 30672 w 142"/>
                  <a:gd name="T7" fmla="*/ 4320 h 100"/>
                  <a:gd name="T8" fmla="*/ 28944 w 142"/>
                  <a:gd name="T9" fmla="*/ 4752 h 100"/>
                  <a:gd name="T10" fmla="*/ 27000 w 142"/>
                  <a:gd name="T11" fmla="*/ 2592 h 100"/>
                  <a:gd name="T12" fmla="*/ 24840 w 142"/>
                  <a:gd name="T13" fmla="*/ 0 h 100"/>
                  <a:gd name="T14" fmla="*/ 23112 w 142"/>
                  <a:gd name="T15" fmla="*/ 1728 h 100"/>
                  <a:gd name="T16" fmla="*/ 21600 w 142"/>
                  <a:gd name="T17" fmla="*/ 3240 h 100"/>
                  <a:gd name="T18" fmla="*/ 21168 w 142"/>
                  <a:gd name="T19" fmla="*/ 4968 h 100"/>
                  <a:gd name="T20" fmla="*/ 23112 w 142"/>
                  <a:gd name="T21" fmla="*/ 5400 h 100"/>
                  <a:gd name="T22" fmla="*/ 21816 w 142"/>
                  <a:gd name="T23" fmla="*/ 5832 h 100"/>
                  <a:gd name="T24" fmla="*/ 20520 w 142"/>
                  <a:gd name="T25" fmla="*/ 6264 h 100"/>
                  <a:gd name="T26" fmla="*/ 19008 w 142"/>
                  <a:gd name="T27" fmla="*/ 7776 h 100"/>
                  <a:gd name="T28" fmla="*/ 16632 w 142"/>
                  <a:gd name="T29" fmla="*/ 8640 h 100"/>
                  <a:gd name="T30" fmla="*/ 14040 w 142"/>
                  <a:gd name="T31" fmla="*/ 8424 h 100"/>
                  <a:gd name="T32" fmla="*/ 11880 w 142"/>
                  <a:gd name="T33" fmla="*/ 8640 h 100"/>
                  <a:gd name="T34" fmla="*/ 8856 w 142"/>
                  <a:gd name="T35" fmla="*/ 6696 h 100"/>
                  <a:gd name="T36" fmla="*/ 6912 w 142"/>
                  <a:gd name="T37" fmla="*/ 3888 h 100"/>
                  <a:gd name="T38" fmla="*/ 5400 w 142"/>
                  <a:gd name="T39" fmla="*/ 5400 h 100"/>
                  <a:gd name="T40" fmla="*/ 3888 w 142"/>
                  <a:gd name="T41" fmla="*/ 6480 h 100"/>
                  <a:gd name="T42" fmla="*/ 3240 w 142"/>
                  <a:gd name="T43" fmla="*/ 8640 h 100"/>
                  <a:gd name="T44" fmla="*/ 1296 w 142"/>
                  <a:gd name="T45" fmla="*/ 9936 h 100"/>
                  <a:gd name="T46" fmla="*/ 0 w 142"/>
                  <a:gd name="T47" fmla="*/ 11016 h 100"/>
                  <a:gd name="T48" fmla="*/ 648 w 142"/>
                  <a:gd name="T49" fmla="*/ 12096 h 100"/>
                  <a:gd name="T50" fmla="*/ 1728 w 142"/>
                  <a:gd name="T51" fmla="*/ 13392 h 100"/>
                  <a:gd name="T52" fmla="*/ 2592 w 142"/>
                  <a:gd name="T53" fmla="*/ 14040 h 100"/>
                  <a:gd name="T54" fmla="*/ 2376 w 142"/>
                  <a:gd name="T55" fmla="*/ 14904 h 100"/>
                  <a:gd name="T56" fmla="*/ 2592 w 142"/>
                  <a:gd name="T57" fmla="*/ 15768 h 100"/>
                  <a:gd name="T58" fmla="*/ 5400 w 142"/>
                  <a:gd name="T59" fmla="*/ 16848 h 100"/>
                  <a:gd name="T60" fmla="*/ 7992 w 142"/>
                  <a:gd name="T61" fmla="*/ 17064 h 100"/>
                  <a:gd name="T62" fmla="*/ 10152 w 142"/>
                  <a:gd name="T63" fmla="*/ 16848 h 100"/>
                  <a:gd name="T64" fmla="*/ 12096 w 142"/>
                  <a:gd name="T65" fmla="*/ 17280 h 100"/>
                  <a:gd name="T66" fmla="*/ 12312 w 142"/>
                  <a:gd name="T67" fmla="*/ 19656 h 100"/>
                  <a:gd name="T68" fmla="*/ 13608 w 142"/>
                  <a:gd name="T69" fmla="*/ 20952 h 100"/>
                  <a:gd name="T70" fmla="*/ 14472 w 142"/>
                  <a:gd name="T71" fmla="*/ 20304 h 100"/>
                  <a:gd name="T72" fmla="*/ 15984 w 142"/>
                  <a:gd name="T73" fmla="*/ 20088 h 100"/>
                  <a:gd name="T74" fmla="*/ 17064 w 142"/>
                  <a:gd name="T75" fmla="*/ 20736 h 100"/>
                  <a:gd name="T76" fmla="*/ 18144 w 142"/>
                  <a:gd name="T77" fmla="*/ 21600 h 100"/>
                  <a:gd name="T78" fmla="*/ 19008 w 142"/>
                  <a:gd name="T79" fmla="*/ 20952 h 100"/>
                  <a:gd name="T80" fmla="*/ 20088 w 142"/>
                  <a:gd name="T81" fmla="*/ 20304 h 100"/>
                  <a:gd name="T82" fmla="*/ 21168 w 142"/>
                  <a:gd name="T83" fmla="*/ 20304 h 100"/>
                  <a:gd name="T84" fmla="*/ 22248 w 142"/>
                  <a:gd name="T85" fmla="*/ 19440 h 100"/>
                  <a:gd name="T86" fmla="*/ 23112 w 142"/>
                  <a:gd name="T87" fmla="*/ 18360 h 100"/>
                  <a:gd name="T88" fmla="*/ 23976 w 142"/>
                  <a:gd name="T89" fmla="*/ 17280 h 100"/>
                  <a:gd name="T90" fmla="*/ 23976 w 142"/>
                  <a:gd name="T91" fmla="*/ 16200 h 100"/>
                  <a:gd name="T92" fmla="*/ 24192 w 142"/>
                  <a:gd name="T93" fmla="*/ 15768 h 100"/>
                  <a:gd name="T94" fmla="*/ 23976 w 142"/>
                  <a:gd name="T95" fmla="*/ 14904 h 100"/>
                  <a:gd name="T96" fmla="*/ 23112 w 142"/>
                  <a:gd name="T97" fmla="*/ 13608 h 100"/>
                  <a:gd name="T98" fmla="*/ 23328 w 142"/>
                  <a:gd name="T99" fmla="*/ 12528 h 100"/>
                  <a:gd name="T100" fmla="*/ 24192 w 142"/>
                  <a:gd name="T101" fmla="*/ 12096 h 100"/>
                  <a:gd name="T102" fmla="*/ 23544 w 142"/>
                  <a:gd name="T103" fmla="*/ 11664 h 100"/>
                  <a:gd name="T104" fmla="*/ 22248 w 142"/>
                  <a:gd name="T105" fmla="*/ 11664 h 100"/>
                  <a:gd name="T106" fmla="*/ 22680 w 142"/>
                  <a:gd name="T107" fmla="*/ 10584 h 100"/>
                  <a:gd name="T108" fmla="*/ 24192 w 142"/>
                  <a:gd name="T109" fmla="*/ 9720 h 100"/>
                  <a:gd name="T110" fmla="*/ 24408 w 142"/>
                  <a:gd name="T111" fmla="*/ 10800 h 1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2"/>
                  <a:gd name="T169" fmla="*/ 0 h 100"/>
                  <a:gd name="T170" fmla="*/ 142 w 142"/>
                  <a:gd name="T171" fmla="*/ 100 h 1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2" h="100">
                    <a:moveTo>
                      <a:pt x="117" y="48"/>
                    </a:moveTo>
                    <a:lnTo>
                      <a:pt x="118" y="46"/>
                    </a:lnTo>
                    <a:lnTo>
                      <a:pt x="121" y="45"/>
                    </a:lnTo>
                    <a:lnTo>
                      <a:pt x="123" y="41"/>
                    </a:lnTo>
                    <a:lnTo>
                      <a:pt x="124" y="42"/>
                    </a:lnTo>
                    <a:lnTo>
                      <a:pt x="124" y="43"/>
                    </a:lnTo>
                    <a:lnTo>
                      <a:pt x="126" y="43"/>
                    </a:lnTo>
                    <a:lnTo>
                      <a:pt x="127" y="42"/>
                    </a:lnTo>
                    <a:lnTo>
                      <a:pt x="127" y="40"/>
                    </a:lnTo>
                    <a:lnTo>
                      <a:pt x="128" y="40"/>
                    </a:lnTo>
                    <a:lnTo>
                      <a:pt x="131" y="38"/>
                    </a:lnTo>
                    <a:lnTo>
                      <a:pt x="134" y="37"/>
                    </a:lnTo>
                    <a:lnTo>
                      <a:pt x="134" y="35"/>
                    </a:lnTo>
                    <a:lnTo>
                      <a:pt x="133" y="32"/>
                    </a:lnTo>
                    <a:lnTo>
                      <a:pt x="135" y="31"/>
                    </a:lnTo>
                    <a:lnTo>
                      <a:pt x="137" y="31"/>
                    </a:lnTo>
                    <a:lnTo>
                      <a:pt x="139" y="30"/>
                    </a:lnTo>
                    <a:lnTo>
                      <a:pt x="140" y="25"/>
                    </a:lnTo>
                    <a:lnTo>
                      <a:pt x="142" y="24"/>
                    </a:lnTo>
                    <a:lnTo>
                      <a:pt x="142" y="20"/>
                    </a:lnTo>
                    <a:lnTo>
                      <a:pt x="141" y="19"/>
                    </a:lnTo>
                    <a:lnTo>
                      <a:pt x="139" y="21"/>
                    </a:lnTo>
                    <a:lnTo>
                      <a:pt x="137" y="21"/>
                    </a:lnTo>
                    <a:lnTo>
                      <a:pt x="135" y="22"/>
                    </a:lnTo>
                    <a:lnTo>
                      <a:pt x="134" y="22"/>
                    </a:lnTo>
                    <a:lnTo>
                      <a:pt x="133" y="19"/>
                    </a:lnTo>
                    <a:lnTo>
                      <a:pt x="130" y="16"/>
                    </a:lnTo>
                    <a:lnTo>
                      <a:pt x="128" y="15"/>
                    </a:lnTo>
                    <a:lnTo>
                      <a:pt x="125" y="15"/>
                    </a:lnTo>
                    <a:lnTo>
                      <a:pt x="125" y="12"/>
                    </a:lnTo>
                    <a:lnTo>
                      <a:pt x="123" y="8"/>
                    </a:lnTo>
                    <a:lnTo>
                      <a:pt x="123" y="6"/>
                    </a:lnTo>
                    <a:lnTo>
                      <a:pt x="121" y="2"/>
                    </a:lnTo>
                    <a:lnTo>
                      <a:pt x="119" y="2"/>
                    </a:lnTo>
                    <a:lnTo>
                      <a:pt x="115" y="0"/>
                    </a:lnTo>
                    <a:lnTo>
                      <a:pt x="110" y="1"/>
                    </a:lnTo>
                    <a:lnTo>
                      <a:pt x="107" y="5"/>
                    </a:lnTo>
                    <a:lnTo>
                      <a:pt x="109" y="5"/>
                    </a:lnTo>
                    <a:lnTo>
                      <a:pt x="109" y="7"/>
                    </a:lnTo>
                    <a:lnTo>
                      <a:pt x="107" y="8"/>
                    </a:lnTo>
                    <a:lnTo>
                      <a:pt x="106" y="11"/>
                    </a:lnTo>
                    <a:lnTo>
                      <a:pt x="105" y="12"/>
                    </a:lnTo>
                    <a:lnTo>
                      <a:pt x="105" y="14"/>
                    </a:lnTo>
                    <a:lnTo>
                      <a:pt x="102" y="16"/>
                    </a:lnTo>
                    <a:lnTo>
                      <a:pt x="100" y="15"/>
                    </a:lnTo>
                    <a:lnTo>
                      <a:pt x="100" y="16"/>
                    </a:lnTo>
                    <a:lnTo>
                      <a:pt x="98" y="19"/>
                    </a:lnTo>
                    <a:lnTo>
                      <a:pt x="97" y="21"/>
                    </a:lnTo>
                    <a:lnTo>
                      <a:pt x="97" y="22"/>
                    </a:lnTo>
                    <a:lnTo>
                      <a:pt x="98" y="23"/>
                    </a:lnTo>
                    <a:lnTo>
                      <a:pt x="99" y="22"/>
                    </a:lnTo>
                    <a:lnTo>
                      <a:pt x="101" y="23"/>
                    </a:lnTo>
                    <a:lnTo>
                      <a:pt x="102" y="21"/>
                    </a:lnTo>
                    <a:lnTo>
                      <a:pt x="106" y="23"/>
                    </a:lnTo>
                    <a:lnTo>
                      <a:pt x="107" y="25"/>
                    </a:lnTo>
                    <a:lnTo>
                      <a:pt x="106" y="26"/>
                    </a:lnTo>
                    <a:lnTo>
                      <a:pt x="104" y="25"/>
                    </a:lnTo>
                    <a:lnTo>
                      <a:pt x="102" y="25"/>
                    </a:lnTo>
                    <a:lnTo>
                      <a:pt x="103" y="27"/>
                    </a:lnTo>
                    <a:lnTo>
                      <a:pt x="101" y="27"/>
                    </a:lnTo>
                    <a:lnTo>
                      <a:pt x="100" y="26"/>
                    </a:lnTo>
                    <a:lnTo>
                      <a:pt x="99" y="27"/>
                    </a:lnTo>
                    <a:lnTo>
                      <a:pt x="98" y="30"/>
                    </a:lnTo>
                    <a:lnTo>
                      <a:pt x="97" y="30"/>
                    </a:lnTo>
                    <a:lnTo>
                      <a:pt x="95" y="29"/>
                    </a:lnTo>
                    <a:lnTo>
                      <a:pt x="93" y="32"/>
                    </a:lnTo>
                    <a:lnTo>
                      <a:pt x="89" y="31"/>
                    </a:lnTo>
                    <a:lnTo>
                      <a:pt x="88" y="33"/>
                    </a:lnTo>
                    <a:lnTo>
                      <a:pt x="89" y="35"/>
                    </a:lnTo>
                    <a:lnTo>
                      <a:pt x="88" y="36"/>
                    </a:lnTo>
                    <a:lnTo>
                      <a:pt x="86" y="37"/>
                    </a:lnTo>
                    <a:lnTo>
                      <a:pt x="84" y="39"/>
                    </a:lnTo>
                    <a:lnTo>
                      <a:pt x="81" y="40"/>
                    </a:lnTo>
                    <a:lnTo>
                      <a:pt x="79" y="40"/>
                    </a:lnTo>
                    <a:lnTo>
                      <a:pt x="77" y="40"/>
                    </a:lnTo>
                    <a:lnTo>
                      <a:pt x="74" y="42"/>
                    </a:lnTo>
                    <a:lnTo>
                      <a:pt x="72" y="42"/>
                    </a:lnTo>
                    <a:lnTo>
                      <a:pt x="70" y="41"/>
                    </a:lnTo>
                    <a:lnTo>
                      <a:pt x="67" y="41"/>
                    </a:lnTo>
                    <a:lnTo>
                      <a:pt x="65" y="39"/>
                    </a:lnTo>
                    <a:lnTo>
                      <a:pt x="61" y="38"/>
                    </a:lnTo>
                    <a:lnTo>
                      <a:pt x="58" y="39"/>
                    </a:lnTo>
                    <a:lnTo>
                      <a:pt x="57" y="38"/>
                    </a:lnTo>
                    <a:lnTo>
                      <a:pt x="56" y="39"/>
                    </a:lnTo>
                    <a:lnTo>
                      <a:pt x="55" y="40"/>
                    </a:lnTo>
                    <a:lnTo>
                      <a:pt x="53" y="39"/>
                    </a:lnTo>
                    <a:lnTo>
                      <a:pt x="51" y="38"/>
                    </a:lnTo>
                    <a:lnTo>
                      <a:pt x="52" y="35"/>
                    </a:lnTo>
                    <a:lnTo>
                      <a:pt x="44" y="31"/>
                    </a:lnTo>
                    <a:lnTo>
                      <a:pt x="41" y="31"/>
                    </a:lnTo>
                    <a:lnTo>
                      <a:pt x="39" y="29"/>
                    </a:lnTo>
                    <a:lnTo>
                      <a:pt x="41" y="27"/>
                    </a:lnTo>
                    <a:lnTo>
                      <a:pt x="37" y="22"/>
                    </a:lnTo>
                    <a:lnTo>
                      <a:pt x="35" y="22"/>
                    </a:lnTo>
                    <a:lnTo>
                      <a:pt x="32" y="18"/>
                    </a:lnTo>
                    <a:lnTo>
                      <a:pt x="31" y="18"/>
                    </a:lnTo>
                    <a:lnTo>
                      <a:pt x="27" y="21"/>
                    </a:lnTo>
                    <a:lnTo>
                      <a:pt x="28" y="24"/>
                    </a:lnTo>
                    <a:lnTo>
                      <a:pt x="26" y="26"/>
                    </a:lnTo>
                    <a:lnTo>
                      <a:pt x="25" y="25"/>
                    </a:lnTo>
                    <a:lnTo>
                      <a:pt x="22" y="25"/>
                    </a:lnTo>
                    <a:lnTo>
                      <a:pt x="20" y="29"/>
                    </a:lnTo>
                    <a:lnTo>
                      <a:pt x="20" y="31"/>
                    </a:lnTo>
                    <a:lnTo>
                      <a:pt x="19" y="32"/>
                    </a:lnTo>
                    <a:lnTo>
                      <a:pt x="18" y="30"/>
                    </a:lnTo>
                    <a:lnTo>
                      <a:pt x="13" y="32"/>
                    </a:lnTo>
                    <a:lnTo>
                      <a:pt x="15" y="34"/>
                    </a:lnTo>
                    <a:lnTo>
                      <a:pt x="15" y="36"/>
                    </a:lnTo>
                    <a:lnTo>
                      <a:pt x="16" y="38"/>
                    </a:lnTo>
                    <a:lnTo>
                      <a:pt x="15" y="40"/>
                    </a:lnTo>
                    <a:lnTo>
                      <a:pt x="13" y="42"/>
                    </a:lnTo>
                    <a:lnTo>
                      <a:pt x="10" y="42"/>
                    </a:lnTo>
                    <a:lnTo>
                      <a:pt x="8" y="44"/>
                    </a:lnTo>
                    <a:lnTo>
                      <a:pt x="7" y="44"/>
                    </a:lnTo>
                    <a:lnTo>
                      <a:pt x="6" y="46"/>
                    </a:lnTo>
                    <a:lnTo>
                      <a:pt x="5" y="46"/>
                    </a:lnTo>
                    <a:lnTo>
                      <a:pt x="4" y="45"/>
                    </a:lnTo>
                    <a:lnTo>
                      <a:pt x="0" y="47"/>
                    </a:lnTo>
                    <a:lnTo>
                      <a:pt x="0" y="49"/>
                    </a:lnTo>
                    <a:lnTo>
                      <a:pt x="0" y="51"/>
                    </a:lnTo>
                    <a:lnTo>
                      <a:pt x="2" y="51"/>
                    </a:lnTo>
                    <a:lnTo>
                      <a:pt x="3" y="53"/>
                    </a:lnTo>
                    <a:lnTo>
                      <a:pt x="2" y="55"/>
                    </a:lnTo>
                    <a:lnTo>
                      <a:pt x="2" y="56"/>
                    </a:lnTo>
                    <a:lnTo>
                      <a:pt x="3" y="56"/>
                    </a:lnTo>
                    <a:lnTo>
                      <a:pt x="4" y="58"/>
                    </a:lnTo>
                    <a:lnTo>
                      <a:pt x="5" y="60"/>
                    </a:lnTo>
                    <a:lnTo>
                      <a:pt x="7" y="61"/>
                    </a:lnTo>
                    <a:lnTo>
                      <a:pt x="8" y="62"/>
                    </a:lnTo>
                    <a:lnTo>
                      <a:pt x="9" y="61"/>
                    </a:lnTo>
                    <a:lnTo>
                      <a:pt x="11" y="61"/>
                    </a:lnTo>
                    <a:lnTo>
                      <a:pt x="12" y="62"/>
                    </a:lnTo>
                    <a:lnTo>
                      <a:pt x="12" y="63"/>
                    </a:lnTo>
                    <a:lnTo>
                      <a:pt x="12" y="65"/>
                    </a:lnTo>
                    <a:lnTo>
                      <a:pt x="12" y="67"/>
                    </a:lnTo>
                    <a:lnTo>
                      <a:pt x="13" y="68"/>
                    </a:lnTo>
                    <a:lnTo>
                      <a:pt x="12" y="68"/>
                    </a:lnTo>
                    <a:lnTo>
                      <a:pt x="11" y="69"/>
                    </a:lnTo>
                    <a:lnTo>
                      <a:pt x="11" y="68"/>
                    </a:lnTo>
                    <a:lnTo>
                      <a:pt x="10" y="69"/>
                    </a:lnTo>
                    <a:lnTo>
                      <a:pt x="11" y="70"/>
                    </a:lnTo>
                    <a:lnTo>
                      <a:pt x="11" y="72"/>
                    </a:lnTo>
                    <a:lnTo>
                      <a:pt x="12" y="73"/>
                    </a:lnTo>
                    <a:lnTo>
                      <a:pt x="14" y="73"/>
                    </a:lnTo>
                    <a:lnTo>
                      <a:pt x="16" y="75"/>
                    </a:lnTo>
                    <a:lnTo>
                      <a:pt x="19" y="74"/>
                    </a:lnTo>
                    <a:lnTo>
                      <a:pt x="22" y="77"/>
                    </a:lnTo>
                    <a:lnTo>
                      <a:pt x="25" y="78"/>
                    </a:lnTo>
                    <a:lnTo>
                      <a:pt x="27" y="80"/>
                    </a:lnTo>
                    <a:lnTo>
                      <a:pt x="33" y="81"/>
                    </a:lnTo>
                    <a:lnTo>
                      <a:pt x="34" y="80"/>
                    </a:lnTo>
                    <a:lnTo>
                      <a:pt x="35" y="81"/>
                    </a:lnTo>
                    <a:lnTo>
                      <a:pt x="37" y="79"/>
                    </a:lnTo>
                    <a:lnTo>
                      <a:pt x="39" y="79"/>
                    </a:lnTo>
                    <a:lnTo>
                      <a:pt x="40" y="80"/>
                    </a:lnTo>
                    <a:lnTo>
                      <a:pt x="42" y="80"/>
                    </a:lnTo>
                    <a:lnTo>
                      <a:pt x="43" y="81"/>
                    </a:lnTo>
                    <a:lnTo>
                      <a:pt x="47" y="78"/>
                    </a:lnTo>
                    <a:lnTo>
                      <a:pt x="52" y="77"/>
                    </a:lnTo>
                    <a:lnTo>
                      <a:pt x="53" y="77"/>
                    </a:lnTo>
                    <a:lnTo>
                      <a:pt x="53" y="78"/>
                    </a:lnTo>
                    <a:lnTo>
                      <a:pt x="54" y="80"/>
                    </a:lnTo>
                    <a:lnTo>
                      <a:pt x="56" y="80"/>
                    </a:lnTo>
                    <a:lnTo>
                      <a:pt x="57" y="82"/>
                    </a:lnTo>
                    <a:lnTo>
                      <a:pt x="58" y="86"/>
                    </a:lnTo>
                    <a:lnTo>
                      <a:pt x="56" y="88"/>
                    </a:lnTo>
                    <a:lnTo>
                      <a:pt x="56" y="91"/>
                    </a:lnTo>
                    <a:lnTo>
                      <a:pt x="57" y="91"/>
                    </a:lnTo>
                    <a:lnTo>
                      <a:pt x="59" y="93"/>
                    </a:lnTo>
                    <a:lnTo>
                      <a:pt x="59" y="95"/>
                    </a:lnTo>
                    <a:lnTo>
                      <a:pt x="61" y="95"/>
                    </a:lnTo>
                    <a:lnTo>
                      <a:pt x="61" y="96"/>
                    </a:lnTo>
                    <a:lnTo>
                      <a:pt x="63" y="97"/>
                    </a:lnTo>
                    <a:lnTo>
                      <a:pt x="64" y="98"/>
                    </a:lnTo>
                    <a:lnTo>
                      <a:pt x="65" y="98"/>
                    </a:lnTo>
                    <a:lnTo>
                      <a:pt x="65" y="95"/>
                    </a:lnTo>
                    <a:lnTo>
                      <a:pt x="65" y="94"/>
                    </a:lnTo>
                    <a:lnTo>
                      <a:pt x="67" y="94"/>
                    </a:lnTo>
                    <a:lnTo>
                      <a:pt x="68" y="93"/>
                    </a:lnTo>
                    <a:lnTo>
                      <a:pt x="69" y="94"/>
                    </a:lnTo>
                    <a:lnTo>
                      <a:pt x="72" y="94"/>
                    </a:lnTo>
                    <a:lnTo>
                      <a:pt x="73" y="92"/>
                    </a:lnTo>
                    <a:lnTo>
                      <a:pt x="74" y="93"/>
                    </a:lnTo>
                    <a:lnTo>
                      <a:pt x="77" y="93"/>
                    </a:lnTo>
                    <a:lnTo>
                      <a:pt x="77" y="94"/>
                    </a:lnTo>
                    <a:lnTo>
                      <a:pt x="77" y="95"/>
                    </a:lnTo>
                    <a:lnTo>
                      <a:pt x="78" y="97"/>
                    </a:lnTo>
                    <a:lnTo>
                      <a:pt x="79" y="96"/>
                    </a:lnTo>
                    <a:lnTo>
                      <a:pt x="80" y="97"/>
                    </a:lnTo>
                    <a:lnTo>
                      <a:pt x="82" y="97"/>
                    </a:lnTo>
                    <a:lnTo>
                      <a:pt x="83" y="98"/>
                    </a:lnTo>
                    <a:lnTo>
                      <a:pt x="83" y="99"/>
                    </a:lnTo>
                    <a:lnTo>
                      <a:pt x="84" y="100"/>
                    </a:lnTo>
                    <a:lnTo>
                      <a:pt x="85" y="100"/>
                    </a:lnTo>
                    <a:lnTo>
                      <a:pt x="85" y="99"/>
                    </a:lnTo>
                    <a:lnTo>
                      <a:pt x="86" y="98"/>
                    </a:lnTo>
                    <a:lnTo>
                      <a:pt x="87" y="97"/>
                    </a:lnTo>
                    <a:lnTo>
                      <a:pt x="88" y="97"/>
                    </a:lnTo>
                    <a:lnTo>
                      <a:pt x="89" y="97"/>
                    </a:lnTo>
                    <a:lnTo>
                      <a:pt x="90" y="97"/>
                    </a:lnTo>
                    <a:lnTo>
                      <a:pt x="91" y="96"/>
                    </a:lnTo>
                    <a:lnTo>
                      <a:pt x="92" y="94"/>
                    </a:lnTo>
                    <a:lnTo>
                      <a:pt x="93" y="94"/>
                    </a:lnTo>
                    <a:lnTo>
                      <a:pt x="94" y="94"/>
                    </a:lnTo>
                    <a:lnTo>
                      <a:pt x="94" y="95"/>
                    </a:lnTo>
                    <a:lnTo>
                      <a:pt x="95" y="95"/>
                    </a:lnTo>
                    <a:lnTo>
                      <a:pt x="96" y="94"/>
                    </a:lnTo>
                    <a:lnTo>
                      <a:pt x="98" y="94"/>
                    </a:lnTo>
                    <a:lnTo>
                      <a:pt x="99" y="93"/>
                    </a:lnTo>
                    <a:lnTo>
                      <a:pt x="100" y="93"/>
                    </a:lnTo>
                    <a:lnTo>
                      <a:pt x="100" y="92"/>
                    </a:lnTo>
                    <a:lnTo>
                      <a:pt x="103" y="91"/>
                    </a:lnTo>
                    <a:lnTo>
                      <a:pt x="103" y="90"/>
                    </a:lnTo>
                    <a:lnTo>
                      <a:pt x="104" y="89"/>
                    </a:lnTo>
                    <a:lnTo>
                      <a:pt x="105" y="89"/>
                    </a:lnTo>
                    <a:lnTo>
                      <a:pt x="105" y="88"/>
                    </a:lnTo>
                    <a:lnTo>
                      <a:pt x="107" y="87"/>
                    </a:lnTo>
                    <a:lnTo>
                      <a:pt x="107" y="85"/>
                    </a:lnTo>
                    <a:lnTo>
                      <a:pt x="108" y="84"/>
                    </a:lnTo>
                    <a:lnTo>
                      <a:pt x="108" y="83"/>
                    </a:lnTo>
                    <a:lnTo>
                      <a:pt x="109" y="81"/>
                    </a:lnTo>
                    <a:lnTo>
                      <a:pt x="111" y="80"/>
                    </a:lnTo>
                    <a:lnTo>
                      <a:pt x="111" y="79"/>
                    </a:lnTo>
                    <a:lnTo>
                      <a:pt x="111" y="78"/>
                    </a:lnTo>
                    <a:lnTo>
                      <a:pt x="112" y="77"/>
                    </a:lnTo>
                    <a:lnTo>
                      <a:pt x="112" y="75"/>
                    </a:lnTo>
                    <a:lnTo>
                      <a:pt x="111" y="75"/>
                    </a:lnTo>
                    <a:lnTo>
                      <a:pt x="110" y="75"/>
                    </a:lnTo>
                    <a:lnTo>
                      <a:pt x="109" y="75"/>
                    </a:lnTo>
                    <a:lnTo>
                      <a:pt x="109" y="74"/>
                    </a:lnTo>
                    <a:lnTo>
                      <a:pt x="111" y="73"/>
                    </a:lnTo>
                    <a:lnTo>
                      <a:pt x="112" y="73"/>
                    </a:lnTo>
                    <a:lnTo>
                      <a:pt x="111" y="72"/>
                    </a:lnTo>
                    <a:lnTo>
                      <a:pt x="110" y="71"/>
                    </a:lnTo>
                    <a:lnTo>
                      <a:pt x="112" y="71"/>
                    </a:lnTo>
                    <a:lnTo>
                      <a:pt x="112" y="70"/>
                    </a:lnTo>
                    <a:lnTo>
                      <a:pt x="111" y="69"/>
                    </a:lnTo>
                    <a:lnTo>
                      <a:pt x="110" y="68"/>
                    </a:lnTo>
                    <a:lnTo>
                      <a:pt x="109" y="66"/>
                    </a:lnTo>
                    <a:lnTo>
                      <a:pt x="109" y="65"/>
                    </a:lnTo>
                    <a:lnTo>
                      <a:pt x="109" y="63"/>
                    </a:lnTo>
                    <a:lnTo>
                      <a:pt x="107" y="63"/>
                    </a:lnTo>
                    <a:lnTo>
                      <a:pt x="106" y="62"/>
                    </a:lnTo>
                    <a:lnTo>
                      <a:pt x="106" y="60"/>
                    </a:lnTo>
                    <a:lnTo>
                      <a:pt x="107" y="59"/>
                    </a:lnTo>
                    <a:lnTo>
                      <a:pt x="108" y="58"/>
                    </a:lnTo>
                    <a:lnTo>
                      <a:pt x="109" y="58"/>
                    </a:lnTo>
                    <a:lnTo>
                      <a:pt x="111" y="57"/>
                    </a:lnTo>
                    <a:lnTo>
                      <a:pt x="112" y="56"/>
                    </a:lnTo>
                    <a:lnTo>
                      <a:pt x="113" y="56"/>
                    </a:lnTo>
                    <a:lnTo>
                      <a:pt x="113" y="55"/>
                    </a:lnTo>
                    <a:lnTo>
                      <a:pt x="110" y="55"/>
                    </a:lnTo>
                    <a:lnTo>
                      <a:pt x="109" y="54"/>
                    </a:lnTo>
                    <a:lnTo>
                      <a:pt x="106" y="56"/>
                    </a:lnTo>
                    <a:lnTo>
                      <a:pt x="105" y="55"/>
                    </a:lnTo>
                    <a:lnTo>
                      <a:pt x="105" y="54"/>
                    </a:lnTo>
                    <a:lnTo>
                      <a:pt x="103" y="54"/>
                    </a:lnTo>
                    <a:lnTo>
                      <a:pt x="102" y="52"/>
                    </a:lnTo>
                    <a:lnTo>
                      <a:pt x="103" y="50"/>
                    </a:lnTo>
                    <a:lnTo>
                      <a:pt x="104" y="50"/>
                    </a:lnTo>
                    <a:lnTo>
                      <a:pt x="105" y="50"/>
                    </a:lnTo>
                    <a:lnTo>
                      <a:pt x="105" y="49"/>
                    </a:lnTo>
                    <a:lnTo>
                      <a:pt x="106" y="48"/>
                    </a:lnTo>
                    <a:lnTo>
                      <a:pt x="106" y="47"/>
                    </a:lnTo>
                    <a:lnTo>
                      <a:pt x="108" y="47"/>
                    </a:lnTo>
                    <a:lnTo>
                      <a:pt x="110" y="45"/>
                    </a:lnTo>
                    <a:lnTo>
                      <a:pt x="112" y="45"/>
                    </a:lnTo>
                    <a:lnTo>
                      <a:pt x="112" y="47"/>
                    </a:lnTo>
                    <a:lnTo>
                      <a:pt x="110" y="49"/>
                    </a:lnTo>
                    <a:lnTo>
                      <a:pt x="111" y="49"/>
                    </a:lnTo>
                    <a:lnTo>
                      <a:pt x="111" y="51"/>
                    </a:lnTo>
                    <a:lnTo>
                      <a:pt x="113" y="50"/>
                    </a:lnTo>
                    <a:lnTo>
                      <a:pt x="115" y="48"/>
                    </a:lnTo>
                    <a:lnTo>
                      <a:pt x="117" y="4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11" name="Freeform 1064"/>
              <p:cNvSpPr>
                <a:spLocks/>
              </p:cNvSpPr>
              <p:nvPr/>
            </p:nvSpPr>
            <p:spPr bwMode="auto">
              <a:xfrm>
                <a:off x="6301949" y="1935176"/>
                <a:ext cx="1568760" cy="1104690"/>
              </a:xfrm>
              <a:custGeom>
                <a:avLst/>
                <a:gdLst>
                  <a:gd name="T0" fmla="*/ 26784 w 142"/>
                  <a:gd name="T1" fmla="*/ 9072 h 100"/>
                  <a:gd name="T2" fmla="*/ 27648 w 142"/>
                  <a:gd name="T3" fmla="*/ 8640 h 100"/>
                  <a:gd name="T4" fmla="*/ 29160 w 142"/>
                  <a:gd name="T5" fmla="*/ 6696 h 100"/>
                  <a:gd name="T6" fmla="*/ 30672 w 142"/>
                  <a:gd name="T7" fmla="*/ 4320 h 100"/>
                  <a:gd name="T8" fmla="*/ 28944 w 142"/>
                  <a:gd name="T9" fmla="*/ 4752 h 100"/>
                  <a:gd name="T10" fmla="*/ 27000 w 142"/>
                  <a:gd name="T11" fmla="*/ 2592 h 100"/>
                  <a:gd name="T12" fmla="*/ 24840 w 142"/>
                  <a:gd name="T13" fmla="*/ 0 h 100"/>
                  <a:gd name="T14" fmla="*/ 23112 w 142"/>
                  <a:gd name="T15" fmla="*/ 1728 h 100"/>
                  <a:gd name="T16" fmla="*/ 21600 w 142"/>
                  <a:gd name="T17" fmla="*/ 3240 h 100"/>
                  <a:gd name="T18" fmla="*/ 21168 w 142"/>
                  <a:gd name="T19" fmla="*/ 4968 h 100"/>
                  <a:gd name="T20" fmla="*/ 23112 w 142"/>
                  <a:gd name="T21" fmla="*/ 5400 h 100"/>
                  <a:gd name="T22" fmla="*/ 21816 w 142"/>
                  <a:gd name="T23" fmla="*/ 5832 h 100"/>
                  <a:gd name="T24" fmla="*/ 20520 w 142"/>
                  <a:gd name="T25" fmla="*/ 6264 h 100"/>
                  <a:gd name="T26" fmla="*/ 19008 w 142"/>
                  <a:gd name="T27" fmla="*/ 7776 h 100"/>
                  <a:gd name="T28" fmla="*/ 16632 w 142"/>
                  <a:gd name="T29" fmla="*/ 8640 h 100"/>
                  <a:gd name="T30" fmla="*/ 14040 w 142"/>
                  <a:gd name="T31" fmla="*/ 8424 h 100"/>
                  <a:gd name="T32" fmla="*/ 11880 w 142"/>
                  <a:gd name="T33" fmla="*/ 8640 h 100"/>
                  <a:gd name="T34" fmla="*/ 8856 w 142"/>
                  <a:gd name="T35" fmla="*/ 6696 h 100"/>
                  <a:gd name="T36" fmla="*/ 6912 w 142"/>
                  <a:gd name="T37" fmla="*/ 3888 h 100"/>
                  <a:gd name="T38" fmla="*/ 5400 w 142"/>
                  <a:gd name="T39" fmla="*/ 5400 h 100"/>
                  <a:gd name="T40" fmla="*/ 3888 w 142"/>
                  <a:gd name="T41" fmla="*/ 6480 h 100"/>
                  <a:gd name="T42" fmla="*/ 3240 w 142"/>
                  <a:gd name="T43" fmla="*/ 8640 h 100"/>
                  <a:gd name="T44" fmla="*/ 1296 w 142"/>
                  <a:gd name="T45" fmla="*/ 9936 h 100"/>
                  <a:gd name="T46" fmla="*/ 0 w 142"/>
                  <a:gd name="T47" fmla="*/ 11016 h 100"/>
                  <a:gd name="T48" fmla="*/ 648 w 142"/>
                  <a:gd name="T49" fmla="*/ 12096 h 100"/>
                  <a:gd name="T50" fmla="*/ 1728 w 142"/>
                  <a:gd name="T51" fmla="*/ 13392 h 100"/>
                  <a:gd name="T52" fmla="*/ 2592 w 142"/>
                  <a:gd name="T53" fmla="*/ 14040 h 100"/>
                  <a:gd name="T54" fmla="*/ 2376 w 142"/>
                  <a:gd name="T55" fmla="*/ 14904 h 100"/>
                  <a:gd name="T56" fmla="*/ 2592 w 142"/>
                  <a:gd name="T57" fmla="*/ 15768 h 100"/>
                  <a:gd name="T58" fmla="*/ 5400 w 142"/>
                  <a:gd name="T59" fmla="*/ 16848 h 100"/>
                  <a:gd name="T60" fmla="*/ 7992 w 142"/>
                  <a:gd name="T61" fmla="*/ 17064 h 100"/>
                  <a:gd name="T62" fmla="*/ 10152 w 142"/>
                  <a:gd name="T63" fmla="*/ 16848 h 100"/>
                  <a:gd name="T64" fmla="*/ 12096 w 142"/>
                  <a:gd name="T65" fmla="*/ 17280 h 100"/>
                  <a:gd name="T66" fmla="*/ 12312 w 142"/>
                  <a:gd name="T67" fmla="*/ 19656 h 100"/>
                  <a:gd name="T68" fmla="*/ 13608 w 142"/>
                  <a:gd name="T69" fmla="*/ 20952 h 100"/>
                  <a:gd name="T70" fmla="*/ 14472 w 142"/>
                  <a:gd name="T71" fmla="*/ 20304 h 100"/>
                  <a:gd name="T72" fmla="*/ 15984 w 142"/>
                  <a:gd name="T73" fmla="*/ 20088 h 100"/>
                  <a:gd name="T74" fmla="*/ 17064 w 142"/>
                  <a:gd name="T75" fmla="*/ 20736 h 100"/>
                  <a:gd name="T76" fmla="*/ 18144 w 142"/>
                  <a:gd name="T77" fmla="*/ 21600 h 100"/>
                  <a:gd name="T78" fmla="*/ 19008 w 142"/>
                  <a:gd name="T79" fmla="*/ 20952 h 100"/>
                  <a:gd name="T80" fmla="*/ 20088 w 142"/>
                  <a:gd name="T81" fmla="*/ 20304 h 100"/>
                  <a:gd name="T82" fmla="*/ 21168 w 142"/>
                  <a:gd name="T83" fmla="*/ 20304 h 100"/>
                  <a:gd name="T84" fmla="*/ 22248 w 142"/>
                  <a:gd name="T85" fmla="*/ 19440 h 100"/>
                  <a:gd name="T86" fmla="*/ 23112 w 142"/>
                  <a:gd name="T87" fmla="*/ 18360 h 100"/>
                  <a:gd name="T88" fmla="*/ 23976 w 142"/>
                  <a:gd name="T89" fmla="*/ 17280 h 100"/>
                  <a:gd name="T90" fmla="*/ 23976 w 142"/>
                  <a:gd name="T91" fmla="*/ 16200 h 100"/>
                  <a:gd name="T92" fmla="*/ 24192 w 142"/>
                  <a:gd name="T93" fmla="*/ 15768 h 100"/>
                  <a:gd name="T94" fmla="*/ 23976 w 142"/>
                  <a:gd name="T95" fmla="*/ 14904 h 100"/>
                  <a:gd name="T96" fmla="*/ 23112 w 142"/>
                  <a:gd name="T97" fmla="*/ 13608 h 100"/>
                  <a:gd name="T98" fmla="*/ 23328 w 142"/>
                  <a:gd name="T99" fmla="*/ 12528 h 100"/>
                  <a:gd name="T100" fmla="*/ 24192 w 142"/>
                  <a:gd name="T101" fmla="*/ 12096 h 100"/>
                  <a:gd name="T102" fmla="*/ 23544 w 142"/>
                  <a:gd name="T103" fmla="*/ 11664 h 100"/>
                  <a:gd name="T104" fmla="*/ 22248 w 142"/>
                  <a:gd name="T105" fmla="*/ 11664 h 100"/>
                  <a:gd name="T106" fmla="*/ 22680 w 142"/>
                  <a:gd name="T107" fmla="*/ 10584 h 100"/>
                  <a:gd name="T108" fmla="*/ 24192 w 142"/>
                  <a:gd name="T109" fmla="*/ 9720 h 100"/>
                  <a:gd name="T110" fmla="*/ 24408 w 142"/>
                  <a:gd name="T111" fmla="*/ 10800 h 1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2"/>
                  <a:gd name="T169" fmla="*/ 0 h 100"/>
                  <a:gd name="T170" fmla="*/ 142 w 142"/>
                  <a:gd name="T171" fmla="*/ 100 h 1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2" h="100">
                    <a:moveTo>
                      <a:pt x="117" y="48"/>
                    </a:moveTo>
                    <a:lnTo>
                      <a:pt x="118" y="46"/>
                    </a:lnTo>
                    <a:lnTo>
                      <a:pt x="121" y="45"/>
                    </a:lnTo>
                    <a:lnTo>
                      <a:pt x="123" y="41"/>
                    </a:lnTo>
                    <a:lnTo>
                      <a:pt x="124" y="42"/>
                    </a:lnTo>
                    <a:lnTo>
                      <a:pt x="124" y="43"/>
                    </a:lnTo>
                    <a:lnTo>
                      <a:pt x="126" y="43"/>
                    </a:lnTo>
                    <a:lnTo>
                      <a:pt x="127" y="42"/>
                    </a:lnTo>
                    <a:lnTo>
                      <a:pt x="127" y="40"/>
                    </a:lnTo>
                    <a:lnTo>
                      <a:pt x="128" y="40"/>
                    </a:lnTo>
                    <a:lnTo>
                      <a:pt x="131" y="38"/>
                    </a:lnTo>
                    <a:lnTo>
                      <a:pt x="134" y="37"/>
                    </a:lnTo>
                    <a:lnTo>
                      <a:pt x="134" y="35"/>
                    </a:lnTo>
                    <a:lnTo>
                      <a:pt x="133" y="32"/>
                    </a:lnTo>
                    <a:lnTo>
                      <a:pt x="135" y="31"/>
                    </a:lnTo>
                    <a:lnTo>
                      <a:pt x="137" y="31"/>
                    </a:lnTo>
                    <a:lnTo>
                      <a:pt x="139" y="30"/>
                    </a:lnTo>
                    <a:lnTo>
                      <a:pt x="140" y="25"/>
                    </a:lnTo>
                    <a:lnTo>
                      <a:pt x="142" y="24"/>
                    </a:lnTo>
                    <a:lnTo>
                      <a:pt x="142" y="20"/>
                    </a:lnTo>
                    <a:lnTo>
                      <a:pt x="141" y="19"/>
                    </a:lnTo>
                    <a:lnTo>
                      <a:pt x="139" y="21"/>
                    </a:lnTo>
                    <a:lnTo>
                      <a:pt x="137" y="21"/>
                    </a:lnTo>
                    <a:lnTo>
                      <a:pt x="135" y="22"/>
                    </a:lnTo>
                    <a:lnTo>
                      <a:pt x="134" y="22"/>
                    </a:lnTo>
                    <a:lnTo>
                      <a:pt x="133" y="19"/>
                    </a:lnTo>
                    <a:lnTo>
                      <a:pt x="130" y="16"/>
                    </a:lnTo>
                    <a:lnTo>
                      <a:pt x="128" y="15"/>
                    </a:lnTo>
                    <a:lnTo>
                      <a:pt x="125" y="15"/>
                    </a:lnTo>
                    <a:lnTo>
                      <a:pt x="125" y="12"/>
                    </a:lnTo>
                    <a:lnTo>
                      <a:pt x="123" y="8"/>
                    </a:lnTo>
                    <a:lnTo>
                      <a:pt x="123" y="6"/>
                    </a:lnTo>
                    <a:lnTo>
                      <a:pt x="121" y="2"/>
                    </a:lnTo>
                    <a:lnTo>
                      <a:pt x="119" y="2"/>
                    </a:lnTo>
                    <a:lnTo>
                      <a:pt x="115" y="0"/>
                    </a:lnTo>
                    <a:lnTo>
                      <a:pt x="110" y="1"/>
                    </a:lnTo>
                    <a:lnTo>
                      <a:pt x="107" y="5"/>
                    </a:lnTo>
                    <a:lnTo>
                      <a:pt x="109" y="5"/>
                    </a:lnTo>
                    <a:lnTo>
                      <a:pt x="109" y="7"/>
                    </a:lnTo>
                    <a:lnTo>
                      <a:pt x="107" y="8"/>
                    </a:lnTo>
                    <a:lnTo>
                      <a:pt x="106" y="11"/>
                    </a:lnTo>
                    <a:lnTo>
                      <a:pt x="105" y="12"/>
                    </a:lnTo>
                    <a:lnTo>
                      <a:pt x="105" y="14"/>
                    </a:lnTo>
                    <a:lnTo>
                      <a:pt x="102" y="16"/>
                    </a:lnTo>
                    <a:lnTo>
                      <a:pt x="100" y="15"/>
                    </a:lnTo>
                    <a:lnTo>
                      <a:pt x="100" y="16"/>
                    </a:lnTo>
                    <a:lnTo>
                      <a:pt x="98" y="19"/>
                    </a:lnTo>
                    <a:lnTo>
                      <a:pt x="97" y="21"/>
                    </a:lnTo>
                    <a:lnTo>
                      <a:pt x="97" y="22"/>
                    </a:lnTo>
                    <a:lnTo>
                      <a:pt x="98" y="23"/>
                    </a:lnTo>
                    <a:lnTo>
                      <a:pt x="99" y="22"/>
                    </a:lnTo>
                    <a:lnTo>
                      <a:pt x="101" y="23"/>
                    </a:lnTo>
                    <a:lnTo>
                      <a:pt x="102" y="21"/>
                    </a:lnTo>
                    <a:lnTo>
                      <a:pt x="106" y="23"/>
                    </a:lnTo>
                    <a:lnTo>
                      <a:pt x="107" y="25"/>
                    </a:lnTo>
                    <a:lnTo>
                      <a:pt x="106" y="26"/>
                    </a:lnTo>
                    <a:lnTo>
                      <a:pt x="104" y="25"/>
                    </a:lnTo>
                    <a:lnTo>
                      <a:pt x="102" y="25"/>
                    </a:lnTo>
                    <a:lnTo>
                      <a:pt x="103" y="27"/>
                    </a:lnTo>
                    <a:lnTo>
                      <a:pt x="101" y="27"/>
                    </a:lnTo>
                    <a:lnTo>
                      <a:pt x="100" y="26"/>
                    </a:lnTo>
                    <a:lnTo>
                      <a:pt x="99" y="27"/>
                    </a:lnTo>
                    <a:lnTo>
                      <a:pt x="98" y="30"/>
                    </a:lnTo>
                    <a:lnTo>
                      <a:pt x="97" y="30"/>
                    </a:lnTo>
                    <a:lnTo>
                      <a:pt x="95" y="29"/>
                    </a:lnTo>
                    <a:lnTo>
                      <a:pt x="93" y="32"/>
                    </a:lnTo>
                    <a:lnTo>
                      <a:pt x="89" y="31"/>
                    </a:lnTo>
                    <a:lnTo>
                      <a:pt x="88" y="33"/>
                    </a:lnTo>
                    <a:lnTo>
                      <a:pt x="89" y="35"/>
                    </a:lnTo>
                    <a:lnTo>
                      <a:pt x="88" y="36"/>
                    </a:lnTo>
                    <a:lnTo>
                      <a:pt x="86" y="37"/>
                    </a:lnTo>
                    <a:lnTo>
                      <a:pt x="84" y="39"/>
                    </a:lnTo>
                    <a:lnTo>
                      <a:pt x="81" y="40"/>
                    </a:lnTo>
                    <a:lnTo>
                      <a:pt x="79" y="40"/>
                    </a:lnTo>
                    <a:lnTo>
                      <a:pt x="77" y="40"/>
                    </a:lnTo>
                    <a:lnTo>
                      <a:pt x="74" y="42"/>
                    </a:lnTo>
                    <a:lnTo>
                      <a:pt x="72" y="42"/>
                    </a:lnTo>
                    <a:lnTo>
                      <a:pt x="70" y="41"/>
                    </a:lnTo>
                    <a:lnTo>
                      <a:pt x="67" y="41"/>
                    </a:lnTo>
                    <a:lnTo>
                      <a:pt x="65" y="39"/>
                    </a:lnTo>
                    <a:lnTo>
                      <a:pt x="61" y="38"/>
                    </a:lnTo>
                    <a:lnTo>
                      <a:pt x="58" y="39"/>
                    </a:lnTo>
                    <a:lnTo>
                      <a:pt x="57" y="38"/>
                    </a:lnTo>
                    <a:lnTo>
                      <a:pt x="56" y="39"/>
                    </a:lnTo>
                    <a:lnTo>
                      <a:pt x="55" y="40"/>
                    </a:lnTo>
                    <a:lnTo>
                      <a:pt x="53" y="39"/>
                    </a:lnTo>
                    <a:lnTo>
                      <a:pt x="51" y="38"/>
                    </a:lnTo>
                    <a:lnTo>
                      <a:pt x="52" y="35"/>
                    </a:lnTo>
                    <a:lnTo>
                      <a:pt x="44" y="31"/>
                    </a:lnTo>
                    <a:lnTo>
                      <a:pt x="41" y="31"/>
                    </a:lnTo>
                    <a:lnTo>
                      <a:pt x="39" y="29"/>
                    </a:lnTo>
                    <a:lnTo>
                      <a:pt x="41" y="27"/>
                    </a:lnTo>
                    <a:lnTo>
                      <a:pt x="37" y="22"/>
                    </a:lnTo>
                    <a:lnTo>
                      <a:pt x="35" y="22"/>
                    </a:lnTo>
                    <a:lnTo>
                      <a:pt x="32" y="18"/>
                    </a:lnTo>
                    <a:lnTo>
                      <a:pt x="31" y="18"/>
                    </a:lnTo>
                    <a:lnTo>
                      <a:pt x="27" y="21"/>
                    </a:lnTo>
                    <a:lnTo>
                      <a:pt x="28" y="24"/>
                    </a:lnTo>
                    <a:lnTo>
                      <a:pt x="26" y="26"/>
                    </a:lnTo>
                    <a:lnTo>
                      <a:pt x="25" y="25"/>
                    </a:lnTo>
                    <a:lnTo>
                      <a:pt x="22" y="25"/>
                    </a:lnTo>
                    <a:lnTo>
                      <a:pt x="20" y="29"/>
                    </a:lnTo>
                    <a:lnTo>
                      <a:pt x="20" y="31"/>
                    </a:lnTo>
                    <a:lnTo>
                      <a:pt x="19" y="32"/>
                    </a:lnTo>
                    <a:lnTo>
                      <a:pt x="18" y="30"/>
                    </a:lnTo>
                    <a:lnTo>
                      <a:pt x="13" y="32"/>
                    </a:lnTo>
                    <a:lnTo>
                      <a:pt x="15" y="34"/>
                    </a:lnTo>
                    <a:lnTo>
                      <a:pt x="15" y="36"/>
                    </a:lnTo>
                    <a:lnTo>
                      <a:pt x="16" y="38"/>
                    </a:lnTo>
                    <a:lnTo>
                      <a:pt x="15" y="40"/>
                    </a:lnTo>
                    <a:lnTo>
                      <a:pt x="13" y="42"/>
                    </a:lnTo>
                    <a:lnTo>
                      <a:pt x="10" y="42"/>
                    </a:lnTo>
                    <a:lnTo>
                      <a:pt x="8" y="44"/>
                    </a:lnTo>
                    <a:lnTo>
                      <a:pt x="7" y="44"/>
                    </a:lnTo>
                    <a:lnTo>
                      <a:pt x="6" y="46"/>
                    </a:lnTo>
                    <a:lnTo>
                      <a:pt x="5" y="46"/>
                    </a:lnTo>
                    <a:lnTo>
                      <a:pt x="4" y="45"/>
                    </a:lnTo>
                    <a:lnTo>
                      <a:pt x="0" y="47"/>
                    </a:lnTo>
                    <a:lnTo>
                      <a:pt x="0" y="49"/>
                    </a:lnTo>
                    <a:lnTo>
                      <a:pt x="0" y="51"/>
                    </a:lnTo>
                    <a:lnTo>
                      <a:pt x="2" y="51"/>
                    </a:lnTo>
                    <a:lnTo>
                      <a:pt x="3" y="53"/>
                    </a:lnTo>
                    <a:lnTo>
                      <a:pt x="2" y="55"/>
                    </a:lnTo>
                    <a:lnTo>
                      <a:pt x="2" y="56"/>
                    </a:lnTo>
                    <a:lnTo>
                      <a:pt x="3" y="56"/>
                    </a:lnTo>
                    <a:lnTo>
                      <a:pt x="4" y="58"/>
                    </a:lnTo>
                    <a:lnTo>
                      <a:pt x="5" y="60"/>
                    </a:lnTo>
                    <a:lnTo>
                      <a:pt x="7" y="61"/>
                    </a:lnTo>
                    <a:lnTo>
                      <a:pt x="8" y="62"/>
                    </a:lnTo>
                    <a:lnTo>
                      <a:pt x="9" y="61"/>
                    </a:lnTo>
                    <a:lnTo>
                      <a:pt x="11" y="61"/>
                    </a:lnTo>
                    <a:lnTo>
                      <a:pt x="12" y="62"/>
                    </a:lnTo>
                    <a:lnTo>
                      <a:pt x="12" y="63"/>
                    </a:lnTo>
                    <a:lnTo>
                      <a:pt x="12" y="65"/>
                    </a:lnTo>
                    <a:lnTo>
                      <a:pt x="12" y="67"/>
                    </a:lnTo>
                    <a:lnTo>
                      <a:pt x="13" y="68"/>
                    </a:lnTo>
                    <a:lnTo>
                      <a:pt x="12" y="68"/>
                    </a:lnTo>
                    <a:lnTo>
                      <a:pt x="11" y="69"/>
                    </a:lnTo>
                    <a:lnTo>
                      <a:pt x="11" y="68"/>
                    </a:lnTo>
                    <a:lnTo>
                      <a:pt x="10" y="69"/>
                    </a:lnTo>
                    <a:lnTo>
                      <a:pt x="11" y="70"/>
                    </a:lnTo>
                    <a:lnTo>
                      <a:pt x="11" y="72"/>
                    </a:lnTo>
                    <a:lnTo>
                      <a:pt x="12" y="73"/>
                    </a:lnTo>
                    <a:lnTo>
                      <a:pt x="14" y="73"/>
                    </a:lnTo>
                    <a:lnTo>
                      <a:pt x="16" y="75"/>
                    </a:lnTo>
                    <a:lnTo>
                      <a:pt x="19" y="74"/>
                    </a:lnTo>
                    <a:lnTo>
                      <a:pt x="22" y="77"/>
                    </a:lnTo>
                    <a:lnTo>
                      <a:pt x="25" y="78"/>
                    </a:lnTo>
                    <a:lnTo>
                      <a:pt x="27" y="80"/>
                    </a:lnTo>
                    <a:lnTo>
                      <a:pt x="33" y="81"/>
                    </a:lnTo>
                    <a:lnTo>
                      <a:pt x="34" y="80"/>
                    </a:lnTo>
                    <a:lnTo>
                      <a:pt x="35" y="81"/>
                    </a:lnTo>
                    <a:lnTo>
                      <a:pt x="37" y="79"/>
                    </a:lnTo>
                    <a:lnTo>
                      <a:pt x="39" y="79"/>
                    </a:lnTo>
                    <a:lnTo>
                      <a:pt x="40" y="80"/>
                    </a:lnTo>
                    <a:lnTo>
                      <a:pt x="42" y="80"/>
                    </a:lnTo>
                    <a:lnTo>
                      <a:pt x="43" y="81"/>
                    </a:lnTo>
                    <a:lnTo>
                      <a:pt x="47" y="78"/>
                    </a:lnTo>
                    <a:lnTo>
                      <a:pt x="52" y="77"/>
                    </a:lnTo>
                    <a:lnTo>
                      <a:pt x="53" y="77"/>
                    </a:lnTo>
                    <a:lnTo>
                      <a:pt x="53" y="78"/>
                    </a:lnTo>
                    <a:lnTo>
                      <a:pt x="54" y="80"/>
                    </a:lnTo>
                    <a:lnTo>
                      <a:pt x="56" y="80"/>
                    </a:lnTo>
                    <a:lnTo>
                      <a:pt x="57" y="82"/>
                    </a:lnTo>
                    <a:lnTo>
                      <a:pt x="58" y="86"/>
                    </a:lnTo>
                    <a:lnTo>
                      <a:pt x="56" y="88"/>
                    </a:lnTo>
                    <a:lnTo>
                      <a:pt x="56" y="91"/>
                    </a:lnTo>
                    <a:lnTo>
                      <a:pt x="57" y="91"/>
                    </a:lnTo>
                    <a:lnTo>
                      <a:pt x="59" y="93"/>
                    </a:lnTo>
                    <a:lnTo>
                      <a:pt x="59" y="95"/>
                    </a:lnTo>
                    <a:lnTo>
                      <a:pt x="61" y="95"/>
                    </a:lnTo>
                    <a:lnTo>
                      <a:pt x="61" y="96"/>
                    </a:lnTo>
                    <a:lnTo>
                      <a:pt x="63" y="97"/>
                    </a:lnTo>
                    <a:lnTo>
                      <a:pt x="64" y="98"/>
                    </a:lnTo>
                    <a:lnTo>
                      <a:pt x="65" y="98"/>
                    </a:lnTo>
                    <a:lnTo>
                      <a:pt x="65" y="95"/>
                    </a:lnTo>
                    <a:lnTo>
                      <a:pt x="65" y="94"/>
                    </a:lnTo>
                    <a:lnTo>
                      <a:pt x="67" y="94"/>
                    </a:lnTo>
                    <a:lnTo>
                      <a:pt x="68" y="93"/>
                    </a:lnTo>
                    <a:lnTo>
                      <a:pt x="69" y="94"/>
                    </a:lnTo>
                    <a:lnTo>
                      <a:pt x="72" y="94"/>
                    </a:lnTo>
                    <a:lnTo>
                      <a:pt x="73" y="92"/>
                    </a:lnTo>
                    <a:lnTo>
                      <a:pt x="74" y="93"/>
                    </a:lnTo>
                    <a:lnTo>
                      <a:pt x="77" y="93"/>
                    </a:lnTo>
                    <a:lnTo>
                      <a:pt x="77" y="94"/>
                    </a:lnTo>
                    <a:lnTo>
                      <a:pt x="77" y="95"/>
                    </a:lnTo>
                    <a:lnTo>
                      <a:pt x="78" y="97"/>
                    </a:lnTo>
                    <a:lnTo>
                      <a:pt x="79" y="96"/>
                    </a:lnTo>
                    <a:lnTo>
                      <a:pt x="80" y="97"/>
                    </a:lnTo>
                    <a:lnTo>
                      <a:pt x="82" y="97"/>
                    </a:lnTo>
                    <a:lnTo>
                      <a:pt x="83" y="98"/>
                    </a:lnTo>
                    <a:lnTo>
                      <a:pt x="83" y="99"/>
                    </a:lnTo>
                    <a:lnTo>
                      <a:pt x="84" y="100"/>
                    </a:lnTo>
                    <a:lnTo>
                      <a:pt x="85" y="100"/>
                    </a:lnTo>
                    <a:lnTo>
                      <a:pt x="85" y="99"/>
                    </a:lnTo>
                    <a:lnTo>
                      <a:pt x="86" y="98"/>
                    </a:lnTo>
                    <a:lnTo>
                      <a:pt x="87" y="97"/>
                    </a:lnTo>
                    <a:lnTo>
                      <a:pt x="88" y="97"/>
                    </a:lnTo>
                    <a:lnTo>
                      <a:pt x="89" y="97"/>
                    </a:lnTo>
                    <a:lnTo>
                      <a:pt x="90" y="97"/>
                    </a:lnTo>
                    <a:lnTo>
                      <a:pt x="91" y="96"/>
                    </a:lnTo>
                    <a:lnTo>
                      <a:pt x="92" y="94"/>
                    </a:lnTo>
                    <a:lnTo>
                      <a:pt x="93" y="94"/>
                    </a:lnTo>
                    <a:lnTo>
                      <a:pt x="94" y="94"/>
                    </a:lnTo>
                    <a:lnTo>
                      <a:pt x="94" y="95"/>
                    </a:lnTo>
                    <a:lnTo>
                      <a:pt x="95" y="95"/>
                    </a:lnTo>
                    <a:lnTo>
                      <a:pt x="96" y="94"/>
                    </a:lnTo>
                    <a:lnTo>
                      <a:pt x="98" y="94"/>
                    </a:lnTo>
                    <a:lnTo>
                      <a:pt x="99" y="93"/>
                    </a:lnTo>
                    <a:lnTo>
                      <a:pt x="100" y="93"/>
                    </a:lnTo>
                    <a:lnTo>
                      <a:pt x="100" y="92"/>
                    </a:lnTo>
                    <a:lnTo>
                      <a:pt x="103" y="91"/>
                    </a:lnTo>
                    <a:lnTo>
                      <a:pt x="103" y="90"/>
                    </a:lnTo>
                    <a:lnTo>
                      <a:pt x="104" y="89"/>
                    </a:lnTo>
                    <a:lnTo>
                      <a:pt x="105" y="89"/>
                    </a:lnTo>
                    <a:lnTo>
                      <a:pt x="105" y="88"/>
                    </a:lnTo>
                    <a:lnTo>
                      <a:pt x="107" y="87"/>
                    </a:lnTo>
                    <a:lnTo>
                      <a:pt x="107" y="85"/>
                    </a:lnTo>
                    <a:lnTo>
                      <a:pt x="108" y="84"/>
                    </a:lnTo>
                    <a:lnTo>
                      <a:pt x="108" y="83"/>
                    </a:lnTo>
                    <a:lnTo>
                      <a:pt x="109" y="81"/>
                    </a:lnTo>
                    <a:lnTo>
                      <a:pt x="111" y="80"/>
                    </a:lnTo>
                    <a:lnTo>
                      <a:pt x="111" y="79"/>
                    </a:lnTo>
                    <a:lnTo>
                      <a:pt x="111" y="78"/>
                    </a:lnTo>
                    <a:lnTo>
                      <a:pt x="112" y="77"/>
                    </a:lnTo>
                    <a:lnTo>
                      <a:pt x="112" y="75"/>
                    </a:lnTo>
                    <a:lnTo>
                      <a:pt x="111" y="75"/>
                    </a:lnTo>
                    <a:lnTo>
                      <a:pt x="110" y="75"/>
                    </a:lnTo>
                    <a:lnTo>
                      <a:pt x="109" y="75"/>
                    </a:lnTo>
                    <a:lnTo>
                      <a:pt x="109" y="74"/>
                    </a:lnTo>
                    <a:lnTo>
                      <a:pt x="111" y="73"/>
                    </a:lnTo>
                    <a:lnTo>
                      <a:pt x="112" y="73"/>
                    </a:lnTo>
                    <a:lnTo>
                      <a:pt x="111" y="72"/>
                    </a:lnTo>
                    <a:lnTo>
                      <a:pt x="110" y="71"/>
                    </a:lnTo>
                    <a:lnTo>
                      <a:pt x="112" y="71"/>
                    </a:lnTo>
                    <a:lnTo>
                      <a:pt x="112" y="70"/>
                    </a:lnTo>
                    <a:lnTo>
                      <a:pt x="111" y="69"/>
                    </a:lnTo>
                    <a:lnTo>
                      <a:pt x="110" y="68"/>
                    </a:lnTo>
                    <a:lnTo>
                      <a:pt x="109" y="66"/>
                    </a:lnTo>
                    <a:lnTo>
                      <a:pt x="109" y="65"/>
                    </a:lnTo>
                    <a:lnTo>
                      <a:pt x="109" y="63"/>
                    </a:lnTo>
                    <a:lnTo>
                      <a:pt x="107" y="63"/>
                    </a:lnTo>
                    <a:lnTo>
                      <a:pt x="106" y="62"/>
                    </a:lnTo>
                    <a:lnTo>
                      <a:pt x="106" y="60"/>
                    </a:lnTo>
                    <a:lnTo>
                      <a:pt x="107" y="59"/>
                    </a:lnTo>
                    <a:lnTo>
                      <a:pt x="108" y="58"/>
                    </a:lnTo>
                    <a:lnTo>
                      <a:pt x="109" y="58"/>
                    </a:lnTo>
                    <a:lnTo>
                      <a:pt x="111" y="57"/>
                    </a:lnTo>
                    <a:lnTo>
                      <a:pt x="112" y="56"/>
                    </a:lnTo>
                    <a:lnTo>
                      <a:pt x="113" y="56"/>
                    </a:lnTo>
                    <a:lnTo>
                      <a:pt x="113" y="55"/>
                    </a:lnTo>
                    <a:lnTo>
                      <a:pt x="110" y="55"/>
                    </a:lnTo>
                    <a:lnTo>
                      <a:pt x="109" y="54"/>
                    </a:lnTo>
                    <a:lnTo>
                      <a:pt x="106" y="56"/>
                    </a:lnTo>
                    <a:lnTo>
                      <a:pt x="105" y="55"/>
                    </a:lnTo>
                    <a:lnTo>
                      <a:pt x="105" y="54"/>
                    </a:lnTo>
                    <a:lnTo>
                      <a:pt x="103" y="54"/>
                    </a:lnTo>
                    <a:lnTo>
                      <a:pt x="102" y="52"/>
                    </a:lnTo>
                    <a:lnTo>
                      <a:pt x="103" y="50"/>
                    </a:lnTo>
                    <a:lnTo>
                      <a:pt x="104" y="50"/>
                    </a:lnTo>
                    <a:lnTo>
                      <a:pt x="105" y="50"/>
                    </a:lnTo>
                    <a:lnTo>
                      <a:pt x="105" y="49"/>
                    </a:lnTo>
                    <a:lnTo>
                      <a:pt x="106" y="48"/>
                    </a:lnTo>
                    <a:lnTo>
                      <a:pt x="106" y="47"/>
                    </a:lnTo>
                    <a:lnTo>
                      <a:pt x="108" y="47"/>
                    </a:lnTo>
                    <a:lnTo>
                      <a:pt x="110" y="45"/>
                    </a:lnTo>
                    <a:lnTo>
                      <a:pt x="112" y="45"/>
                    </a:lnTo>
                    <a:lnTo>
                      <a:pt x="112" y="47"/>
                    </a:lnTo>
                    <a:lnTo>
                      <a:pt x="110" y="49"/>
                    </a:lnTo>
                    <a:lnTo>
                      <a:pt x="111" y="49"/>
                    </a:lnTo>
                    <a:lnTo>
                      <a:pt x="111" y="51"/>
                    </a:lnTo>
                    <a:lnTo>
                      <a:pt x="113" y="50"/>
                    </a:lnTo>
                    <a:lnTo>
                      <a:pt x="115" y="48"/>
                    </a:lnTo>
                    <a:lnTo>
                      <a:pt x="117" y="4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12" name="Freeform 1065"/>
              <p:cNvSpPr>
                <a:spLocks/>
              </p:cNvSpPr>
              <p:nvPr/>
            </p:nvSpPr>
            <p:spPr bwMode="auto">
              <a:xfrm>
                <a:off x="6655473" y="2012504"/>
                <a:ext cx="828571" cy="386642"/>
              </a:xfrm>
              <a:custGeom>
                <a:avLst/>
                <a:gdLst>
                  <a:gd name="T0" fmla="*/ 648 w 75"/>
                  <a:gd name="T1" fmla="*/ 3240 h 35"/>
                  <a:gd name="T2" fmla="*/ 1944 w 75"/>
                  <a:gd name="T3" fmla="*/ 4320 h 35"/>
                  <a:gd name="T4" fmla="*/ 1944 w 75"/>
                  <a:gd name="T5" fmla="*/ 5184 h 35"/>
                  <a:gd name="T6" fmla="*/ 4320 w 75"/>
                  <a:gd name="T7" fmla="*/ 6048 h 35"/>
                  <a:gd name="T8" fmla="*/ 4536 w 75"/>
                  <a:gd name="T9" fmla="*/ 6912 h 35"/>
                  <a:gd name="T10" fmla="*/ 5184 w 75"/>
                  <a:gd name="T11" fmla="*/ 6912 h 35"/>
                  <a:gd name="T12" fmla="*/ 5616 w 75"/>
                  <a:gd name="T13" fmla="*/ 6912 h 35"/>
                  <a:gd name="T14" fmla="*/ 7128 w 75"/>
                  <a:gd name="T15" fmla="*/ 6912 h 35"/>
                  <a:gd name="T16" fmla="*/ 8208 w 75"/>
                  <a:gd name="T17" fmla="*/ 7344 h 35"/>
                  <a:gd name="T18" fmla="*/ 9072 w 75"/>
                  <a:gd name="T19" fmla="*/ 7560 h 35"/>
                  <a:gd name="T20" fmla="*/ 10152 w 75"/>
                  <a:gd name="T21" fmla="*/ 7128 h 35"/>
                  <a:gd name="T22" fmla="*/ 11232 w 75"/>
                  <a:gd name="T23" fmla="*/ 6912 h 35"/>
                  <a:gd name="T24" fmla="*/ 12096 w 75"/>
                  <a:gd name="T25" fmla="*/ 6264 h 35"/>
                  <a:gd name="T26" fmla="*/ 12096 w 75"/>
                  <a:gd name="T27" fmla="*/ 5616 h 35"/>
                  <a:gd name="T28" fmla="*/ 13176 w 75"/>
                  <a:gd name="T29" fmla="*/ 5400 h 35"/>
                  <a:gd name="T30" fmla="*/ 14040 w 75"/>
                  <a:gd name="T31" fmla="*/ 4968 h 35"/>
                  <a:gd name="T32" fmla="*/ 14472 w 75"/>
                  <a:gd name="T33" fmla="*/ 4320 h 35"/>
                  <a:gd name="T34" fmla="*/ 14904 w 75"/>
                  <a:gd name="T35" fmla="*/ 4320 h 35"/>
                  <a:gd name="T36" fmla="*/ 15120 w 75"/>
                  <a:gd name="T37" fmla="*/ 3888 h 35"/>
                  <a:gd name="T38" fmla="*/ 15984 w 75"/>
                  <a:gd name="T39" fmla="*/ 4104 h 35"/>
                  <a:gd name="T40" fmla="*/ 15984 w 75"/>
                  <a:gd name="T41" fmla="*/ 3456 h 35"/>
                  <a:gd name="T42" fmla="*/ 14904 w 75"/>
                  <a:gd name="T43" fmla="*/ 3456 h 35"/>
                  <a:gd name="T44" fmla="*/ 14256 w 75"/>
                  <a:gd name="T45" fmla="*/ 3456 h 35"/>
                  <a:gd name="T46" fmla="*/ 14040 w 75"/>
                  <a:gd name="T47" fmla="*/ 3024 h 35"/>
                  <a:gd name="T48" fmla="*/ 14688 w 75"/>
                  <a:gd name="T49" fmla="*/ 1944 h 35"/>
                  <a:gd name="T50" fmla="*/ 14256 w 75"/>
                  <a:gd name="T51" fmla="*/ 1728 h 35"/>
                  <a:gd name="T52" fmla="*/ 13176 w 75"/>
                  <a:gd name="T53" fmla="*/ 1296 h 35"/>
                  <a:gd name="T54" fmla="*/ 12312 w 75"/>
                  <a:gd name="T55" fmla="*/ 2160 h 35"/>
                  <a:gd name="T56" fmla="*/ 11016 w 75"/>
                  <a:gd name="T57" fmla="*/ 2160 h 35"/>
                  <a:gd name="T58" fmla="*/ 10152 w 75"/>
                  <a:gd name="T59" fmla="*/ 1728 h 35"/>
                  <a:gd name="T60" fmla="*/ 8856 w 75"/>
                  <a:gd name="T61" fmla="*/ 1080 h 35"/>
                  <a:gd name="T62" fmla="*/ 6912 w 75"/>
                  <a:gd name="T63" fmla="*/ 216 h 35"/>
                  <a:gd name="T64" fmla="*/ 5400 w 75"/>
                  <a:gd name="T65" fmla="*/ 432 h 35"/>
                  <a:gd name="T66" fmla="*/ 5184 w 75"/>
                  <a:gd name="T67" fmla="*/ 1080 h 35"/>
                  <a:gd name="T68" fmla="*/ 4536 w 75"/>
                  <a:gd name="T69" fmla="*/ 1728 h 35"/>
                  <a:gd name="T70" fmla="*/ 4104 w 75"/>
                  <a:gd name="T71" fmla="*/ 1512 h 35"/>
                  <a:gd name="T72" fmla="*/ 3888 w 75"/>
                  <a:gd name="T73" fmla="*/ 1728 h 35"/>
                  <a:gd name="T74" fmla="*/ 2808 w 75"/>
                  <a:gd name="T75" fmla="*/ 1296 h 35"/>
                  <a:gd name="T76" fmla="*/ 2160 w 75"/>
                  <a:gd name="T77" fmla="*/ 864 h 35"/>
                  <a:gd name="T78" fmla="*/ 1296 w 75"/>
                  <a:gd name="T79" fmla="*/ 1296 h 35"/>
                  <a:gd name="T80" fmla="*/ 216 w 75"/>
                  <a:gd name="T81" fmla="*/ 1944 h 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
                  <a:gd name="T124" fmla="*/ 0 h 35"/>
                  <a:gd name="T125" fmla="*/ 75 w 75"/>
                  <a:gd name="T126" fmla="*/ 35 h 3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 h="35">
                    <a:moveTo>
                      <a:pt x="0" y="11"/>
                    </a:moveTo>
                    <a:lnTo>
                      <a:pt x="3" y="15"/>
                    </a:lnTo>
                    <a:lnTo>
                      <a:pt x="5" y="15"/>
                    </a:lnTo>
                    <a:lnTo>
                      <a:pt x="9" y="20"/>
                    </a:lnTo>
                    <a:lnTo>
                      <a:pt x="7" y="22"/>
                    </a:lnTo>
                    <a:lnTo>
                      <a:pt x="9" y="24"/>
                    </a:lnTo>
                    <a:lnTo>
                      <a:pt x="12" y="24"/>
                    </a:lnTo>
                    <a:lnTo>
                      <a:pt x="20" y="28"/>
                    </a:lnTo>
                    <a:lnTo>
                      <a:pt x="19" y="31"/>
                    </a:lnTo>
                    <a:lnTo>
                      <a:pt x="21" y="32"/>
                    </a:lnTo>
                    <a:lnTo>
                      <a:pt x="23" y="33"/>
                    </a:lnTo>
                    <a:lnTo>
                      <a:pt x="24" y="32"/>
                    </a:lnTo>
                    <a:lnTo>
                      <a:pt x="25" y="31"/>
                    </a:lnTo>
                    <a:lnTo>
                      <a:pt x="26" y="32"/>
                    </a:lnTo>
                    <a:lnTo>
                      <a:pt x="29" y="31"/>
                    </a:lnTo>
                    <a:lnTo>
                      <a:pt x="33" y="32"/>
                    </a:lnTo>
                    <a:lnTo>
                      <a:pt x="35" y="34"/>
                    </a:lnTo>
                    <a:lnTo>
                      <a:pt x="38" y="34"/>
                    </a:lnTo>
                    <a:lnTo>
                      <a:pt x="40" y="35"/>
                    </a:lnTo>
                    <a:lnTo>
                      <a:pt x="42" y="35"/>
                    </a:lnTo>
                    <a:lnTo>
                      <a:pt x="45" y="33"/>
                    </a:lnTo>
                    <a:lnTo>
                      <a:pt x="47" y="33"/>
                    </a:lnTo>
                    <a:lnTo>
                      <a:pt x="49" y="33"/>
                    </a:lnTo>
                    <a:lnTo>
                      <a:pt x="52" y="32"/>
                    </a:lnTo>
                    <a:lnTo>
                      <a:pt x="54" y="30"/>
                    </a:lnTo>
                    <a:lnTo>
                      <a:pt x="56" y="29"/>
                    </a:lnTo>
                    <a:lnTo>
                      <a:pt x="57" y="28"/>
                    </a:lnTo>
                    <a:lnTo>
                      <a:pt x="56" y="26"/>
                    </a:lnTo>
                    <a:lnTo>
                      <a:pt x="57" y="24"/>
                    </a:lnTo>
                    <a:lnTo>
                      <a:pt x="61" y="25"/>
                    </a:lnTo>
                    <a:lnTo>
                      <a:pt x="63" y="22"/>
                    </a:lnTo>
                    <a:lnTo>
                      <a:pt x="65" y="23"/>
                    </a:lnTo>
                    <a:lnTo>
                      <a:pt x="66" y="23"/>
                    </a:lnTo>
                    <a:lnTo>
                      <a:pt x="67" y="20"/>
                    </a:lnTo>
                    <a:lnTo>
                      <a:pt x="68" y="19"/>
                    </a:lnTo>
                    <a:lnTo>
                      <a:pt x="69" y="20"/>
                    </a:lnTo>
                    <a:lnTo>
                      <a:pt x="71" y="20"/>
                    </a:lnTo>
                    <a:lnTo>
                      <a:pt x="70" y="18"/>
                    </a:lnTo>
                    <a:lnTo>
                      <a:pt x="72" y="18"/>
                    </a:lnTo>
                    <a:lnTo>
                      <a:pt x="74" y="19"/>
                    </a:lnTo>
                    <a:lnTo>
                      <a:pt x="75" y="18"/>
                    </a:lnTo>
                    <a:lnTo>
                      <a:pt x="74" y="16"/>
                    </a:lnTo>
                    <a:lnTo>
                      <a:pt x="70" y="14"/>
                    </a:lnTo>
                    <a:lnTo>
                      <a:pt x="69" y="16"/>
                    </a:lnTo>
                    <a:lnTo>
                      <a:pt x="67" y="15"/>
                    </a:lnTo>
                    <a:lnTo>
                      <a:pt x="66" y="16"/>
                    </a:lnTo>
                    <a:lnTo>
                      <a:pt x="65" y="15"/>
                    </a:lnTo>
                    <a:lnTo>
                      <a:pt x="65" y="14"/>
                    </a:lnTo>
                    <a:lnTo>
                      <a:pt x="66" y="12"/>
                    </a:lnTo>
                    <a:lnTo>
                      <a:pt x="68" y="9"/>
                    </a:lnTo>
                    <a:lnTo>
                      <a:pt x="68" y="8"/>
                    </a:lnTo>
                    <a:lnTo>
                      <a:pt x="66" y="8"/>
                    </a:lnTo>
                    <a:lnTo>
                      <a:pt x="63" y="6"/>
                    </a:lnTo>
                    <a:lnTo>
                      <a:pt x="61" y="6"/>
                    </a:lnTo>
                    <a:lnTo>
                      <a:pt x="60" y="8"/>
                    </a:lnTo>
                    <a:lnTo>
                      <a:pt x="57" y="10"/>
                    </a:lnTo>
                    <a:lnTo>
                      <a:pt x="55" y="10"/>
                    </a:lnTo>
                    <a:lnTo>
                      <a:pt x="51" y="10"/>
                    </a:lnTo>
                    <a:lnTo>
                      <a:pt x="50" y="9"/>
                    </a:lnTo>
                    <a:lnTo>
                      <a:pt x="47" y="8"/>
                    </a:lnTo>
                    <a:lnTo>
                      <a:pt x="47" y="7"/>
                    </a:lnTo>
                    <a:lnTo>
                      <a:pt x="41" y="5"/>
                    </a:lnTo>
                    <a:lnTo>
                      <a:pt x="36" y="7"/>
                    </a:lnTo>
                    <a:lnTo>
                      <a:pt x="32" y="1"/>
                    </a:lnTo>
                    <a:lnTo>
                      <a:pt x="27" y="0"/>
                    </a:lnTo>
                    <a:lnTo>
                      <a:pt x="25" y="2"/>
                    </a:lnTo>
                    <a:lnTo>
                      <a:pt x="23" y="3"/>
                    </a:lnTo>
                    <a:lnTo>
                      <a:pt x="24" y="5"/>
                    </a:lnTo>
                    <a:lnTo>
                      <a:pt x="24" y="8"/>
                    </a:lnTo>
                    <a:lnTo>
                      <a:pt x="21" y="8"/>
                    </a:lnTo>
                    <a:lnTo>
                      <a:pt x="21" y="7"/>
                    </a:lnTo>
                    <a:lnTo>
                      <a:pt x="19" y="7"/>
                    </a:lnTo>
                    <a:lnTo>
                      <a:pt x="19" y="8"/>
                    </a:lnTo>
                    <a:lnTo>
                      <a:pt x="18" y="8"/>
                    </a:lnTo>
                    <a:lnTo>
                      <a:pt x="15" y="5"/>
                    </a:lnTo>
                    <a:lnTo>
                      <a:pt x="13" y="6"/>
                    </a:lnTo>
                    <a:lnTo>
                      <a:pt x="11" y="4"/>
                    </a:lnTo>
                    <a:lnTo>
                      <a:pt x="10" y="4"/>
                    </a:lnTo>
                    <a:lnTo>
                      <a:pt x="8" y="6"/>
                    </a:lnTo>
                    <a:lnTo>
                      <a:pt x="6" y="6"/>
                    </a:lnTo>
                    <a:lnTo>
                      <a:pt x="5" y="9"/>
                    </a:lnTo>
                    <a:lnTo>
                      <a:pt x="1" y="9"/>
                    </a:lnTo>
                    <a:lnTo>
                      <a:pt x="0" y="1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13" name="Freeform 1066"/>
              <p:cNvSpPr>
                <a:spLocks/>
              </p:cNvSpPr>
              <p:nvPr/>
            </p:nvSpPr>
            <p:spPr bwMode="auto">
              <a:xfrm>
                <a:off x="6655473" y="2012504"/>
                <a:ext cx="828571" cy="386642"/>
              </a:xfrm>
              <a:custGeom>
                <a:avLst/>
                <a:gdLst>
                  <a:gd name="T0" fmla="*/ 648 w 75"/>
                  <a:gd name="T1" fmla="*/ 3240 h 35"/>
                  <a:gd name="T2" fmla="*/ 1944 w 75"/>
                  <a:gd name="T3" fmla="*/ 4320 h 35"/>
                  <a:gd name="T4" fmla="*/ 1944 w 75"/>
                  <a:gd name="T5" fmla="*/ 5184 h 35"/>
                  <a:gd name="T6" fmla="*/ 4320 w 75"/>
                  <a:gd name="T7" fmla="*/ 6048 h 35"/>
                  <a:gd name="T8" fmla="*/ 4536 w 75"/>
                  <a:gd name="T9" fmla="*/ 6912 h 35"/>
                  <a:gd name="T10" fmla="*/ 5184 w 75"/>
                  <a:gd name="T11" fmla="*/ 6912 h 35"/>
                  <a:gd name="T12" fmla="*/ 5616 w 75"/>
                  <a:gd name="T13" fmla="*/ 6912 h 35"/>
                  <a:gd name="T14" fmla="*/ 7128 w 75"/>
                  <a:gd name="T15" fmla="*/ 6912 h 35"/>
                  <a:gd name="T16" fmla="*/ 8208 w 75"/>
                  <a:gd name="T17" fmla="*/ 7344 h 35"/>
                  <a:gd name="T18" fmla="*/ 9072 w 75"/>
                  <a:gd name="T19" fmla="*/ 7560 h 35"/>
                  <a:gd name="T20" fmla="*/ 10152 w 75"/>
                  <a:gd name="T21" fmla="*/ 7128 h 35"/>
                  <a:gd name="T22" fmla="*/ 11232 w 75"/>
                  <a:gd name="T23" fmla="*/ 6912 h 35"/>
                  <a:gd name="T24" fmla="*/ 12096 w 75"/>
                  <a:gd name="T25" fmla="*/ 6264 h 35"/>
                  <a:gd name="T26" fmla="*/ 12096 w 75"/>
                  <a:gd name="T27" fmla="*/ 5616 h 35"/>
                  <a:gd name="T28" fmla="*/ 13176 w 75"/>
                  <a:gd name="T29" fmla="*/ 5400 h 35"/>
                  <a:gd name="T30" fmla="*/ 14040 w 75"/>
                  <a:gd name="T31" fmla="*/ 4968 h 35"/>
                  <a:gd name="T32" fmla="*/ 14472 w 75"/>
                  <a:gd name="T33" fmla="*/ 4320 h 35"/>
                  <a:gd name="T34" fmla="*/ 14904 w 75"/>
                  <a:gd name="T35" fmla="*/ 4320 h 35"/>
                  <a:gd name="T36" fmla="*/ 15120 w 75"/>
                  <a:gd name="T37" fmla="*/ 3888 h 35"/>
                  <a:gd name="T38" fmla="*/ 15984 w 75"/>
                  <a:gd name="T39" fmla="*/ 4104 h 35"/>
                  <a:gd name="T40" fmla="*/ 15984 w 75"/>
                  <a:gd name="T41" fmla="*/ 3456 h 35"/>
                  <a:gd name="T42" fmla="*/ 14904 w 75"/>
                  <a:gd name="T43" fmla="*/ 3456 h 35"/>
                  <a:gd name="T44" fmla="*/ 14256 w 75"/>
                  <a:gd name="T45" fmla="*/ 3456 h 35"/>
                  <a:gd name="T46" fmla="*/ 14040 w 75"/>
                  <a:gd name="T47" fmla="*/ 3024 h 35"/>
                  <a:gd name="T48" fmla="*/ 14688 w 75"/>
                  <a:gd name="T49" fmla="*/ 1944 h 35"/>
                  <a:gd name="T50" fmla="*/ 14256 w 75"/>
                  <a:gd name="T51" fmla="*/ 1728 h 35"/>
                  <a:gd name="T52" fmla="*/ 13176 w 75"/>
                  <a:gd name="T53" fmla="*/ 1296 h 35"/>
                  <a:gd name="T54" fmla="*/ 12312 w 75"/>
                  <a:gd name="T55" fmla="*/ 2160 h 35"/>
                  <a:gd name="T56" fmla="*/ 11016 w 75"/>
                  <a:gd name="T57" fmla="*/ 2160 h 35"/>
                  <a:gd name="T58" fmla="*/ 10152 w 75"/>
                  <a:gd name="T59" fmla="*/ 1728 h 35"/>
                  <a:gd name="T60" fmla="*/ 8856 w 75"/>
                  <a:gd name="T61" fmla="*/ 1080 h 35"/>
                  <a:gd name="T62" fmla="*/ 6912 w 75"/>
                  <a:gd name="T63" fmla="*/ 216 h 35"/>
                  <a:gd name="T64" fmla="*/ 5400 w 75"/>
                  <a:gd name="T65" fmla="*/ 432 h 35"/>
                  <a:gd name="T66" fmla="*/ 5184 w 75"/>
                  <a:gd name="T67" fmla="*/ 1080 h 35"/>
                  <a:gd name="T68" fmla="*/ 4536 w 75"/>
                  <a:gd name="T69" fmla="*/ 1728 h 35"/>
                  <a:gd name="T70" fmla="*/ 4104 w 75"/>
                  <a:gd name="T71" fmla="*/ 1512 h 35"/>
                  <a:gd name="T72" fmla="*/ 3888 w 75"/>
                  <a:gd name="T73" fmla="*/ 1728 h 35"/>
                  <a:gd name="T74" fmla="*/ 2808 w 75"/>
                  <a:gd name="T75" fmla="*/ 1296 h 35"/>
                  <a:gd name="T76" fmla="*/ 2160 w 75"/>
                  <a:gd name="T77" fmla="*/ 864 h 35"/>
                  <a:gd name="T78" fmla="*/ 1296 w 75"/>
                  <a:gd name="T79" fmla="*/ 1296 h 35"/>
                  <a:gd name="T80" fmla="*/ 216 w 75"/>
                  <a:gd name="T81" fmla="*/ 1944 h 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
                  <a:gd name="T124" fmla="*/ 0 h 35"/>
                  <a:gd name="T125" fmla="*/ 75 w 75"/>
                  <a:gd name="T126" fmla="*/ 35 h 3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 h="35">
                    <a:moveTo>
                      <a:pt x="0" y="11"/>
                    </a:moveTo>
                    <a:lnTo>
                      <a:pt x="3" y="15"/>
                    </a:lnTo>
                    <a:lnTo>
                      <a:pt x="5" y="15"/>
                    </a:lnTo>
                    <a:lnTo>
                      <a:pt x="9" y="20"/>
                    </a:lnTo>
                    <a:lnTo>
                      <a:pt x="7" y="22"/>
                    </a:lnTo>
                    <a:lnTo>
                      <a:pt x="9" y="24"/>
                    </a:lnTo>
                    <a:lnTo>
                      <a:pt x="12" y="24"/>
                    </a:lnTo>
                    <a:lnTo>
                      <a:pt x="20" y="28"/>
                    </a:lnTo>
                    <a:lnTo>
                      <a:pt x="19" y="31"/>
                    </a:lnTo>
                    <a:lnTo>
                      <a:pt x="21" y="32"/>
                    </a:lnTo>
                    <a:lnTo>
                      <a:pt x="23" y="33"/>
                    </a:lnTo>
                    <a:lnTo>
                      <a:pt x="24" y="32"/>
                    </a:lnTo>
                    <a:lnTo>
                      <a:pt x="25" y="31"/>
                    </a:lnTo>
                    <a:lnTo>
                      <a:pt x="26" y="32"/>
                    </a:lnTo>
                    <a:lnTo>
                      <a:pt x="29" y="31"/>
                    </a:lnTo>
                    <a:lnTo>
                      <a:pt x="33" y="32"/>
                    </a:lnTo>
                    <a:lnTo>
                      <a:pt x="35" y="34"/>
                    </a:lnTo>
                    <a:lnTo>
                      <a:pt x="38" y="34"/>
                    </a:lnTo>
                    <a:lnTo>
                      <a:pt x="40" y="35"/>
                    </a:lnTo>
                    <a:lnTo>
                      <a:pt x="42" y="35"/>
                    </a:lnTo>
                    <a:lnTo>
                      <a:pt x="45" y="33"/>
                    </a:lnTo>
                    <a:lnTo>
                      <a:pt x="47" y="33"/>
                    </a:lnTo>
                    <a:lnTo>
                      <a:pt x="49" y="33"/>
                    </a:lnTo>
                    <a:lnTo>
                      <a:pt x="52" y="32"/>
                    </a:lnTo>
                    <a:lnTo>
                      <a:pt x="54" y="30"/>
                    </a:lnTo>
                    <a:lnTo>
                      <a:pt x="56" y="29"/>
                    </a:lnTo>
                    <a:lnTo>
                      <a:pt x="57" y="28"/>
                    </a:lnTo>
                    <a:lnTo>
                      <a:pt x="56" y="26"/>
                    </a:lnTo>
                    <a:lnTo>
                      <a:pt x="57" y="24"/>
                    </a:lnTo>
                    <a:lnTo>
                      <a:pt x="61" y="25"/>
                    </a:lnTo>
                    <a:lnTo>
                      <a:pt x="63" y="22"/>
                    </a:lnTo>
                    <a:lnTo>
                      <a:pt x="65" y="23"/>
                    </a:lnTo>
                    <a:lnTo>
                      <a:pt x="66" y="23"/>
                    </a:lnTo>
                    <a:lnTo>
                      <a:pt x="67" y="20"/>
                    </a:lnTo>
                    <a:lnTo>
                      <a:pt x="68" y="19"/>
                    </a:lnTo>
                    <a:lnTo>
                      <a:pt x="69" y="20"/>
                    </a:lnTo>
                    <a:lnTo>
                      <a:pt x="71" y="20"/>
                    </a:lnTo>
                    <a:lnTo>
                      <a:pt x="70" y="18"/>
                    </a:lnTo>
                    <a:lnTo>
                      <a:pt x="72" y="18"/>
                    </a:lnTo>
                    <a:lnTo>
                      <a:pt x="74" y="19"/>
                    </a:lnTo>
                    <a:lnTo>
                      <a:pt x="75" y="18"/>
                    </a:lnTo>
                    <a:lnTo>
                      <a:pt x="74" y="16"/>
                    </a:lnTo>
                    <a:lnTo>
                      <a:pt x="70" y="14"/>
                    </a:lnTo>
                    <a:lnTo>
                      <a:pt x="69" y="16"/>
                    </a:lnTo>
                    <a:lnTo>
                      <a:pt x="67" y="15"/>
                    </a:lnTo>
                    <a:lnTo>
                      <a:pt x="66" y="16"/>
                    </a:lnTo>
                    <a:lnTo>
                      <a:pt x="65" y="15"/>
                    </a:lnTo>
                    <a:lnTo>
                      <a:pt x="65" y="14"/>
                    </a:lnTo>
                    <a:lnTo>
                      <a:pt x="66" y="12"/>
                    </a:lnTo>
                    <a:lnTo>
                      <a:pt x="68" y="9"/>
                    </a:lnTo>
                    <a:lnTo>
                      <a:pt x="68" y="8"/>
                    </a:lnTo>
                    <a:lnTo>
                      <a:pt x="66" y="8"/>
                    </a:lnTo>
                    <a:lnTo>
                      <a:pt x="63" y="6"/>
                    </a:lnTo>
                    <a:lnTo>
                      <a:pt x="61" y="6"/>
                    </a:lnTo>
                    <a:lnTo>
                      <a:pt x="60" y="8"/>
                    </a:lnTo>
                    <a:lnTo>
                      <a:pt x="57" y="10"/>
                    </a:lnTo>
                    <a:lnTo>
                      <a:pt x="55" y="10"/>
                    </a:lnTo>
                    <a:lnTo>
                      <a:pt x="51" y="10"/>
                    </a:lnTo>
                    <a:lnTo>
                      <a:pt x="50" y="9"/>
                    </a:lnTo>
                    <a:lnTo>
                      <a:pt x="47" y="8"/>
                    </a:lnTo>
                    <a:lnTo>
                      <a:pt x="47" y="7"/>
                    </a:lnTo>
                    <a:lnTo>
                      <a:pt x="41" y="5"/>
                    </a:lnTo>
                    <a:lnTo>
                      <a:pt x="36" y="7"/>
                    </a:lnTo>
                    <a:lnTo>
                      <a:pt x="32" y="1"/>
                    </a:lnTo>
                    <a:lnTo>
                      <a:pt x="27" y="0"/>
                    </a:lnTo>
                    <a:lnTo>
                      <a:pt x="25" y="2"/>
                    </a:lnTo>
                    <a:lnTo>
                      <a:pt x="23" y="3"/>
                    </a:lnTo>
                    <a:lnTo>
                      <a:pt x="24" y="5"/>
                    </a:lnTo>
                    <a:lnTo>
                      <a:pt x="24" y="8"/>
                    </a:lnTo>
                    <a:lnTo>
                      <a:pt x="21" y="8"/>
                    </a:lnTo>
                    <a:lnTo>
                      <a:pt x="21" y="7"/>
                    </a:lnTo>
                    <a:lnTo>
                      <a:pt x="19" y="7"/>
                    </a:lnTo>
                    <a:lnTo>
                      <a:pt x="19" y="8"/>
                    </a:lnTo>
                    <a:lnTo>
                      <a:pt x="18" y="8"/>
                    </a:lnTo>
                    <a:lnTo>
                      <a:pt x="15" y="5"/>
                    </a:lnTo>
                    <a:lnTo>
                      <a:pt x="13" y="6"/>
                    </a:lnTo>
                    <a:lnTo>
                      <a:pt x="11" y="4"/>
                    </a:lnTo>
                    <a:lnTo>
                      <a:pt x="10" y="4"/>
                    </a:lnTo>
                    <a:lnTo>
                      <a:pt x="8" y="6"/>
                    </a:lnTo>
                    <a:lnTo>
                      <a:pt x="6" y="6"/>
                    </a:lnTo>
                    <a:lnTo>
                      <a:pt x="5" y="9"/>
                    </a:lnTo>
                    <a:lnTo>
                      <a:pt x="1" y="9"/>
                    </a:lnTo>
                    <a:lnTo>
                      <a:pt x="0" y="1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14" name="Freeform 1067"/>
              <p:cNvSpPr>
                <a:spLocks/>
              </p:cNvSpPr>
              <p:nvPr/>
            </p:nvSpPr>
            <p:spPr bwMode="auto">
              <a:xfrm>
                <a:off x="5429189" y="2343911"/>
                <a:ext cx="176762" cy="88375"/>
              </a:xfrm>
              <a:custGeom>
                <a:avLst/>
                <a:gdLst>
                  <a:gd name="T0" fmla="*/ 1512 w 16"/>
                  <a:gd name="T1" fmla="*/ 1296 h 8"/>
                  <a:gd name="T2" fmla="*/ 1296 w 16"/>
                  <a:gd name="T3" fmla="*/ 1296 h 8"/>
                  <a:gd name="T4" fmla="*/ 864 w 16"/>
                  <a:gd name="T5" fmla="*/ 1080 h 8"/>
                  <a:gd name="T6" fmla="*/ 864 w 16"/>
                  <a:gd name="T7" fmla="*/ 1080 h 8"/>
                  <a:gd name="T8" fmla="*/ 648 w 16"/>
                  <a:gd name="T9" fmla="*/ 648 h 8"/>
                  <a:gd name="T10" fmla="*/ 648 w 16"/>
                  <a:gd name="T11" fmla="*/ 432 h 8"/>
                  <a:gd name="T12" fmla="*/ 432 w 16"/>
                  <a:gd name="T13" fmla="*/ 432 h 8"/>
                  <a:gd name="T14" fmla="*/ 216 w 16"/>
                  <a:gd name="T15" fmla="*/ 216 h 8"/>
                  <a:gd name="T16" fmla="*/ 0 w 16"/>
                  <a:gd name="T17" fmla="*/ 0 h 8"/>
                  <a:gd name="T18" fmla="*/ 648 w 16"/>
                  <a:gd name="T19" fmla="*/ 216 h 8"/>
                  <a:gd name="T20" fmla="*/ 1296 w 16"/>
                  <a:gd name="T21" fmla="*/ 216 h 8"/>
                  <a:gd name="T22" fmla="*/ 1512 w 16"/>
                  <a:gd name="T23" fmla="*/ 216 h 8"/>
                  <a:gd name="T24" fmla="*/ 2160 w 16"/>
                  <a:gd name="T25" fmla="*/ 432 h 8"/>
                  <a:gd name="T26" fmla="*/ 2808 w 16"/>
                  <a:gd name="T27" fmla="*/ 864 h 8"/>
                  <a:gd name="T28" fmla="*/ 3024 w 16"/>
                  <a:gd name="T29" fmla="*/ 864 h 8"/>
                  <a:gd name="T30" fmla="*/ 3240 w 16"/>
                  <a:gd name="T31" fmla="*/ 1080 h 8"/>
                  <a:gd name="T32" fmla="*/ 3456 w 16"/>
                  <a:gd name="T33" fmla="*/ 1512 h 8"/>
                  <a:gd name="T34" fmla="*/ 3456 w 16"/>
                  <a:gd name="T35" fmla="*/ 1728 h 8"/>
                  <a:gd name="T36" fmla="*/ 2592 w 16"/>
                  <a:gd name="T37" fmla="*/ 1728 h 8"/>
                  <a:gd name="T38" fmla="*/ 2160 w 16"/>
                  <a:gd name="T39" fmla="*/ 1512 h 8"/>
                  <a:gd name="T40" fmla="*/ 1512 w 16"/>
                  <a:gd name="T41" fmla="*/ 129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
                  <a:gd name="T65" fmla="*/ 16 w 16"/>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
                    <a:moveTo>
                      <a:pt x="7" y="6"/>
                    </a:moveTo>
                    <a:lnTo>
                      <a:pt x="6" y="6"/>
                    </a:lnTo>
                    <a:lnTo>
                      <a:pt x="4" y="5"/>
                    </a:lnTo>
                    <a:lnTo>
                      <a:pt x="3" y="3"/>
                    </a:lnTo>
                    <a:lnTo>
                      <a:pt x="3" y="2"/>
                    </a:lnTo>
                    <a:lnTo>
                      <a:pt x="2" y="2"/>
                    </a:lnTo>
                    <a:lnTo>
                      <a:pt x="1" y="1"/>
                    </a:lnTo>
                    <a:lnTo>
                      <a:pt x="0" y="0"/>
                    </a:lnTo>
                    <a:lnTo>
                      <a:pt x="3" y="1"/>
                    </a:lnTo>
                    <a:lnTo>
                      <a:pt x="6" y="1"/>
                    </a:lnTo>
                    <a:lnTo>
                      <a:pt x="7" y="1"/>
                    </a:lnTo>
                    <a:lnTo>
                      <a:pt x="10" y="2"/>
                    </a:lnTo>
                    <a:lnTo>
                      <a:pt x="13" y="4"/>
                    </a:lnTo>
                    <a:lnTo>
                      <a:pt x="14" y="4"/>
                    </a:lnTo>
                    <a:lnTo>
                      <a:pt x="15" y="5"/>
                    </a:lnTo>
                    <a:lnTo>
                      <a:pt x="16" y="7"/>
                    </a:lnTo>
                    <a:lnTo>
                      <a:pt x="16" y="8"/>
                    </a:lnTo>
                    <a:lnTo>
                      <a:pt x="12" y="8"/>
                    </a:lnTo>
                    <a:lnTo>
                      <a:pt x="10" y="7"/>
                    </a:lnTo>
                    <a:lnTo>
                      <a:pt x="7"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15" name="Freeform 1068"/>
              <p:cNvSpPr>
                <a:spLocks/>
              </p:cNvSpPr>
              <p:nvPr/>
            </p:nvSpPr>
            <p:spPr bwMode="auto">
              <a:xfrm>
                <a:off x="5429189" y="2343911"/>
                <a:ext cx="176762" cy="88375"/>
              </a:xfrm>
              <a:custGeom>
                <a:avLst/>
                <a:gdLst>
                  <a:gd name="T0" fmla="*/ 1512 w 16"/>
                  <a:gd name="T1" fmla="*/ 1296 h 8"/>
                  <a:gd name="T2" fmla="*/ 1296 w 16"/>
                  <a:gd name="T3" fmla="*/ 1296 h 8"/>
                  <a:gd name="T4" fmla="*/ 864 w 16"/>
                  <a:gd name="T5" fmla="*/ 1080 h 8"/>
                  <a:gd name="T6" fmla="*/ 864 w 16"/>
                  <a:gd name="T7" fmla="*/ 1080 h 8"/>
                  <a:gd name="T8" fmla="*/ 648 w 16"/>
                  <a:gd name="T9" fmla="*/ 648 h 8"/>
                  <a:gd name="T10" fmla="*/ 648 w 16"/>
                  <a:gd name="T11" fmla="*/ 432 h 8"/>
                  <a:gd name="T12" fmla="*/ 432 w 16"/>
                  <a:gd name="T13" fmla="*/ 432 h 8"/>
                  <a:gd name="T14" fmla="*/ 216 w 16"/>
                  <a:gd name="T15" fmla="*/ 216 h 8"/>
                  <a:gd name="T16" fmla="*/ 0 w 16"/>
                  <a:gd name="T17" fmla="*/ 0 h 8"/>
                  <a:gd name="T18" fmla="*/ 648 w 16"/>
                  <a:gd name="T19" fmla="*/ 216 h 8"/>
                  <a:gd name="T20" fmla="*/ 1296 w 16"/>
                  <a:gd name="T21" fmla="*/ 216 h 8"/>
                  <a:gd name="T22" fmla="*/ 1512 w 16"/>
                  <a:gd name="T23" fmla="*/ 216 h 8"/>
                  <a:gd name="T24" fmla="*/ 2160 w 16"/>
                  <a:gd name="T25" fmla="*/ 432 h 8"/>
                  <a:gd name="T26" fmla="*/ 2808 w 16"/>
                  <a:gd name="T27" fmla="*/ 864 h 8"/>
                  <a:gd name="T28" fmla="*/ 3024 w 16"/>
                  <a:gd name="T29" fmla="*/ 864 h 8"/>
                  <a:gd name="T30" fmla="*/ 3240 w 16"/>
                  <a:gd name="T31" fmla="*/ 1080 h 8"/>
                  <a:gd name="T32" fmla="*/ 3456 w 16"/>
                  <a:gd name="T33" fmla="*/ 1512 h 8"/>
                  <a:gd name="T34" fmla="*/ 3456 w 16"/>
                  <a:gd name="T35" fmla="*/ 1728 h 8"/>
                  <a:gd name="T36" fmla="*/ 2592 w 16"/>
                  <a:gd name="T37" fmla="*/ 1728 h 8"/>
                  <a:gd name="T38" fmla="*/ 2160 w 16"/>
                  <a:gd name="T39" fmla="*/ 1512 h 8"/>
                  <a:gd name="T40" fmla="*/ 1512 w 16"/>
                  <a:gd name="T41" fmla="*/ 129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
                  <a:gd name="T65" fmla="*/ 16 w 16"/>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
                    <a:moveTo>
                      <a:pt x="7" y="6"/>
                    </a:moveTo>
                    <a:lnTo>
                      <a:pt x="6" y="6"/>
                    </a:lnTo>
                    <a:lnTo>
                      <a:pt x="4" y="5"/>
                    </a:lnTo>
                    <a:lnTo>
                      <a:pt x="3" y="3"/>
                    </a:lnTo>
                    <a:lnTo>
                      <a:pt x="3" y="2"/>
                    </a:lnTo>
                    <a:lnTo>
                      <a:pt x="2" y="2"/>
                    </a:lnTo>
                    <a:lnTo>
                      <a:pt x="1" y="1"/>
                    </a:lnTo>
                    <a:lnTo>
                      <a:pt x="0" y="0"/>
                    </a:lnTo>
                    <a:lnTo>
                      <a:pt x="3" y="1"/>
                    </a:lnTo>
                    <a:lnTo>
                      <a:pt x="6" y="1"/>
                    </a:lnTo>
                    <a:lnTo>
                      <a:pt x="7" y="1"/>
                    </a:lnTo>
                    <a:lnTo>
                      <a:pt x="10" y="2"/>
                    </a:lnTo>
                    <a:lnTo>
                      <a:pt x="13" y="4"/>
                    </a:lnTo>
                    <a:lnTo>
                      <a:pt x="14" y="4"/>
                    </a:lnTo>
                    <a:lnTo>
                      <a:pt x="15" y="5"/>
                    </a:lnTo>
                    <a:lnTo>
                      <a:pt x="16" y="7"/>
                    </a:lnTo>
                    <a:lnTo>
                      <a:pt x="16" y="8"/>
                    </a:lnTo>
                    <a:lnTo>
                      <a:pt x="12" y="8"/>
                    </a:lnTo>
                    <a:lnTo>
                      <a:pt x="10" y="7"/>
                    </a:lnTo>
                    <a:lnTo>
                      <a:pt x="7"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16" name="Freeform 1069"/>
              <p:cNvSpPr>
                <a:spLocks/>
              </p:cNvSpPr>
              <p:nvPr/>
            </p:nvSpPr>
            <p:spPr bwMode="auto">
              <a:xfrm>
                <a:off x="5086713" y="2399146"/>
                <a:ext cx="463999" cy="198844"/>
              </a:xfrm>
              <a:custGeom>
                <a:avLst/>
                <a:gdLst>
                  <a:gd name="T0" fmla="*/ 8856 w 42"/>
                  <a:gd name="T1" fmla="*/ 1728 h 18"/>
                  <a:gd name="T2" fmla="*/ 9072 w 42"/>
                  <a:gd name="T3" fmla="*/ 3024 h 18"/>
                  <a:gd name="T4" fmla="*/ 8640 w 42"/>
                  <a:gd name="T5" fmla="*/ 2808 h 18"/>
                  <a:gd name="T6" fmla="*/ 7776 w 42"/>
                  <a:gd name="T7" fmla="*/ 3024 h 18"/>
                  <a:gd name="T8" fmla="*/ 7344 w 42"/>
                  <a:gd name="T9" fmla="*/ 3024 h 18"/>
                  <a:gd name="T10" fmla="*/ 6048 w 42"/>
                  <a:gd name="T11" fmla="*/ 3240 h 18"/>
                  <a:gd name="T12" fmla="*/ 4968 w 42"/>
                  <a:gd name="T13" fmla="*/ 3456 h 18"/>
                  <a:gd name="T14" fmla="*/ 4752 w 42"/>
                  <a:gd name="T15" fmla="*/ 3888 h 18"/>
                  <a:gd name="T16" fmla="*/ 4752 w 42"/>
                  <a:gd name="T17" fmla="*/ 3672 h 18"/>
                  <a:gd name="T18" fmla="*/ 4104 w 42"/>
                  <a:gd name="T19" fmla="*/ 3456 h 18"/>
                  <a:gd name="T20" fmla="*/ 3888 w 42"/>
                  <a:gd name="T21" fmla="*/ 3456 h 18"/>
                  <a:gd name="T22" fmla="*/ 3240 w 42"/>
                  <a:gd name="T23" fmla="*/ 3672 h 18"/>
                  <a:gd name="T24" fmla="*/ 2376 w 42"/>
                  <a:gd name="T25" fmla="*/ 3240 h 18"/>
                  <a:gd name="T26" fmla="*/ 2160 w 42"/>
                  <a:gd name="T27" fmla="*/ 3240 h 18"/>
                  <a:gd name="T28" fmla="*/ 1728 w 42"/>
                  <a:gd name="T29" fmla="*/ 3456 h 18"/>
                  <a:gd name="T30" fmla="*/ 1296 w 42"/>
                  <a:gd name="T31" fmla="*/ 3456 h 18"/>
                  <a:gd name="T32" fmla="*/ 1080 w 42"/>
                  <a:gd name="T33" fmla="*/ 3456 h 18"/>
                  <a:gd name="T34" fmla="*/ 648 w 42"/>
                  <a:gd name="T35" fmla="*/ 3888 h 18"/>
                  <a:gd name="T36" fmla="*/ 864 w 42"/>
                  <a:gd name="T37" fmla="*/ 3456 h 18"/>
                  <a:gd name="T38" fmla="*/ 648 w 42"/>
                  <a:gd name="T39" fmla="*/ 3240 h 18"/>
                  <a:gd name="T40" fmla="*/ 432 w 42"/>
                  <a:gd name="T41" fmla="*/ 3456 h 18"/>
                  <a:gd name="T42" fmla="*/ 648 w 42"/>
                  <a:gd name="T43" fmla="*/ 3024 h 18"/>
                  <a:gd name="T44" fmla="*/ 432 w 42"/>
                  <a:gd name="T45" fmla="*/ 3024 h 18"/>
                  <a:gd name="T46" fmla="*/ 432 w 42"/>
                  <a:gd name="T47" fmla="*/ 2376 h 18"/>
                  <a:gd name="T48" fmla="*/ 0 w 42"/>
                  <a:gd name="T49" fmla="*/ 2376 h 18"/>
                  <a:gd name="T50" fmla="*/ 216 w 42"/>
                  <a:gd name="T51" fmla="*/ 2160 h 18"/>
                  <a:gd name="T52" fmla="*/ 216 w 42"/>
                  <a:gd name="T53" fmla="*/ 1944 h 18"/>
                  <a:gd name="T54" fmla="*/ 216 w 42"/>
                  <a:gd name="T55" fmla="*/ 1512 h 18"/>
                  <a:gd name="T56" fmla="*/ 0 w 42"/>
                  <a:gd name="T57" fmla="*/ 1512 h 18"/>
                  <a:gd name="T58" fmla="*/ 432 w 42"/>
                  <a:gd name="T59" fmla="*/ 1080 h 18"/>
                  <a:gd name="T60" fmla="*/ 1080 w 42"/>
                  <a:gd name="T61" fmla="*/ 864 h 18"/>
                  <a:gd name="T62" fmla="*/ 1512 w 42"/>
                  <a:gd name="T63" fmla="*/ 864 h 18"/>
                  <a:gd name="T64" fmla="*/ 1296 w 42"/>
                  <a:gd name="T65" fmla="*/ 648 h 18"/>
                  <a:gd name="T66" fmla="*/ 1512 w 42"/>
                  <a:gd name="T67" fmla="*/ 432 h 18"/>
                  <a:gd name="T68" fmla="*/ 2376 w 42"/>
                  <a:gd name="T69" fmla="*/ 432 h 18"/>
                  <a:gd name="T70" fmla="*/ 3456 w 42"/>
                  <a:gd name="T71" fmla="*/ 0 h 18"/>
                  <a:gd name="T72" fmla="*/ 4104 w 42"/>
                  <a:gd name="T73" fmla="*/ 0 h 18"/>
                  <a:gd name="T74" fmla="*/ 4752 w 42"/>
                  <a:gd name="T75" fmla="*/ 216 h 18"/>
                  <a:gd name="T76" fmla="*/ 5400 w 42"/>
                  <a:gd name="T77" fmla="*/ 432 h 18"/>
                  <a:gd name="T78" fmla="*/ 6264 w 42"/>
                  <a:gd name="T79" fmla="*/ 432 h 18"/>
                  <a:gd name="T80" fmla="*/ 6912 w 42"/>
                  <a:gd name="T81" fmla="*/ 648 h 18"/>
                  <a:gd name="T82" fmla="*/ 7560 w 42"/>
                  <a:gd name="T83" fmla="*/ 0 h 18"/>
                  <a:gd name="T84" fmla="*/ 8208 w 42"/>
                  <a:gd name="T85" fmla="*/ 216 h 18"/>
                  <a:gd name="T86" fmla="*/ 8640 w 42"/>
                  <a:gd name="T87" fmla="*/ 1080 h 18"/>
                  <a:gd name="T88" fmla="*/ 9072 w 42"/>
                  <a:gd name="T89" fmla="*/ 1512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
                  <a:gd name="T136" fmla="*/ 0 h 18"/>
                  <a:gd name="T137" fmla="*/ 42 w 42"/>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 h="18">
                    <a:moveTo>
                      <a:pt x="42" y="7"/>
                    </a:moveTo>
                    <a:lnTo>
                      <a:pt x="41" y="8"/>
                    </a:lnTo>
                    <a:lnTo>
                      <a:pt x="42" y="12"/>
                    </a:lnTo>
                    <a:lnTo>
                      <a:pt x="42" y="14"/>
                    </a:lnTo>
                    <a:lnTo>
                      <a:pt x="41" y="14"/>
                    </a:lnTo>
                    <a:lnTo>
                      <a:pt x="40" y="13"/>
                    </a:lnTo>
                    <a:lnTo>
                      <a:pt x="38" y="13"/>
                    </a:lnTo>
                    <a:lnTo>
                      <a:pt x="36" y="14"/>
                    </a:lnTo>
                    <a:lnTo>
                      <a:pt x="36" y="13"/>
                    </a:lnTo>
                    <a:lnTo>
                      <a:pt x="34" y="14"/>
                    </a:lnTo>
                    <a:lnTo>
                      <a:pt x="31" y="15"/>
                    </a:lnTo>
                    <a:lnTo>
                      <a:pt x="28" y="15"/>
                    </a:lnTo>
                    <a:lnTo>
                      <a:pt x="27" y="15"/>
                    </a:lnTo>
                    <a:lnTo>
                      <a:pt x="23" y="16"/>
                    </a:lnTo>
                    <a:lnTo>
                      <a:pt x="23" y="17"/>
                    </a:lnTo>
                    <a:lnTo>
                      <a:pt x="22" y="18"/>
                    </a:lnTo>
                    <a:lnTo>
                      <a:pt x="22" y="17"/>
                    </a:lnTo>
                    <a:lnTo>
                      <a:pt x="22" y="16"/>
                    </a:lnTo>
                    <a:lnTo>
                      <a:pt x="19" y="16"/>
                    </a:lnTo>
                    <a:lnTo>
                      <a:pt x="18" y="16"/>
                    </a:lnTo>
                    <a:lnTo>
                      <a:pt x="17" y="17"/>
                    </a:lnTo>
                    <a:lnTo>
                      <a:pt x="15" y="17"/>
                    </a:lnTo>
                    <a:lnTo>
                      <a:pt x="14" y="17"/>
                    </a:lnTo>
                    <a:lnTo>
                      <a:pt x="11" y="15"/>
                    </a:lnTo>
                    <a:lnTo>
                      <a:pt x="10" y="15"/>
                    </a:lnTo>
                    <a:lnTo>
                      <a:pt x="10" y="16"/>
                    </a:lnTo>
                    <a:lnTo>
                      <a:pt x="8" y="16"/>
                    </a:lnTo>
                    <a:lnTo>
                      <a:pt x="7" y="17"/>
                    </a:lnTo>
                    <a:lnTo>
                      <a:pt x="6" y="16"/>
                    </a:lnTo>
                    <a:lnTo>
                      <a:pt x="5" y="16"/>
                    </a:lnTo>
                    <a:lnTo>
                      <a:pt x="4" y="17"/>
                    </a:lnTo>
                    <a:lnTo>
                      <a:pt x="3" y="18"/>
                    </a:lnTo>
                    <a:lnTo>
                      <a:pt x="3" y="17"/>
                    </a:lnTo>
                    <a:lnTo>
                      <a:pt x="4" y="16"/>
                    </a:lnTo>
                    <a:lnTo>
                      <a:pt x="4" y="15"/>
                    </a:lnTo>
                    <a:lnTo>
                      <a:pt x="3" y="15"/>
                    </a:lnTo>
                    <a:lnTo>
                      <a:pt x="2" y="15"/>
                    </a:lnTo>
                    <a:lnTo>
                      <a:pt x="2" y="16"/>
                    </a:lnTo>
                    <a:lnTo>
                      <a:pt x="2" y="15"/>
                    </a:lnTo>
                    <a:lnTo>
                      <a:pt x="3" y="14"/>
                    </a:lnTo>
                    <a:lnTo>
                      <a:pt x="2" y="14"/>
                    </a:lnTo>
                    <a:lnTo>
                      <a:pt x="2" y="12"/>
                    </a:lnTo>
                    <a:lnTo>
                      <a:pt x="2" y="11"/>
                    </a:lnTo>
                    <a:lnTo>
                      <a:pt x="1" y="12"/>
                    </a:lnTo>
                    <a:lnTo>
                      <a:pt x="0" y="11"/>
                    </a:lnTo>
                    <a:lnTo>
                      <a:pt x="0" y="10"/>
                    </a:lnTo>
                    <a:lnTo>
                      <a:pt x="1" y="10"/>
                    </a:lnTo>
                    <a:lnTo>
                      <a:pt x="1" y="9"/>
                    </a:lnTo>
                    <a:lnTo>
                      <a:pt x="1" y="8"/>
                    </a:lnTo>
                    <a:lnTo>
                      <a:pt x="1" y="7"/>
                    </a:lnTo>
                    <a:lnTo>
                      <a:pt x="0" y="7"/>
                    </a:lnTo>
                    <a:lnTo>
                      <a:pt x="1" y="5"/>
                    </a:lnTo>
                    <a:lnTo>
                      <a:pt x="2" y="5"/>
                    </a:lnTo>
                    <a:lnTo>
                      <a:pt x="3" y="5"/>
                    </a:lnTo>
                    <a:lnTo>
                      <a:pt x="5" y="4"/>
                    </a:lnTo>
                    <a:lnTo>
                      <a:pt x="6" y="5"/>
                    </a:lnTo>
                    <a:lnTo>
                      <a:pt x="7" y="4"/>
                    </a:lnTo>
                    <a:lnTo>
                      <a:pt x="8" y="3"/>
                    </a:lnTo>
                    <a:lnTo>
                      <a:pt x="6" y="3"/>
                    </a:lnTo>
                    <a:lnTo>
                      <a:pt x="7" y="2"/>
                    </a:lnTo>
                    <a:lnTo>
                      <a:pt x="10" y="2"/>
                    </a:lnTo>
                    <a:lnTo>
                      <a:pt x="11" y="2"/>
                    </a:lnTo>
                    <a:lnTo>
                      <a:pt x="13" y="1"/>
                    </a:lnTo>
                    <a:lnTo>
                      <a:pt x="16" y="0"/>
                    </a:lnTo>
                    <a:lnTo>
                      <a:pt x="18" y="0"/>
                    </a:lnTo>
                    <a:lnTo>
                      <a:pt x="19" y="0"/>
                    </a:lnTo>
                    <a:lnTo>
                      <a:pt x="20" y="1"/>
                    </a:lnTo>
                    <a:lnTo>
                      <a:pt x="22" y="1"/>
                    </a:lnTo>
                    <a:lnTo>
                      <a:pt x="24" y="2"/>
                    </a:lnTo>
                    <a:lnTo>
                      <a:pt x="25" y="2"/>
                    </a:lnTo>
                    <a:lnTo>
                      <a:pt x="27" y="3"/>
                    </a:lnTo>
                    <a:lnTo>
                      <a:pt x="29" y="2"/>
                    </a:lnTo>
                    <a:lnTo>
                      <a:pt x="30" y="3"/>
                    </a:lnTo>
                    <a:lnTo>
                      <a:pt x="32" y="3"/>
                    </a:lnTo>
                    <a:lnTo>
                      <a:pt x="35" y="1"/>
                    </a:lnTo>
                    <a:lnTo>
                      <a:pt x="35" y="0"/>
                    </a:lnTo>
                    <a:lnTo>
                      <a:pt x="37" y="1"/>
                    </a:lnTo>
                    <a:lnTo>
                      <a:pt x="38" y="1"/>
                    </a:lnTo>
                    <a:lnTo>
                      <a:pt x="40" y="3"/>
                    </a:lnTo>
                    <a:lnTo>
                      <a:pt x="40" y="5"/>
                    </a:lnTo>
                    <a:lnTo>
                      <a:pt x="42" y="6"/>
                    </a:lnTo>
                    <a:lnTo>
                      <a:pt x="42"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17" name="Freeform 1070"/>
              <p:cNvSpPr>
                <a:spLocks/>
              </p:cNvSpPr>
              <p:nvPr/>
            </p:nvSpPr>
            <p:spPr bwMode="auto">
              <a:xfrm>
                <a:off x="5086713" y="2399146"/>
                <a:ext cx="463999" cy="198844"/>
              </a:xfrm>
              <a:custGeom>
                <a:avLst/>
                <a:gdLst>
                  <a:gd name="T0" fmla="*/ 8856 w 42"/>
                  <a:gd name="T1" fmla="*/ 1728 h 18"/>
                  <a:gd name="T2" fmla="*/ 9072 w 42"/>
                  <a:gd name="T3" fmla="*/ 3024 h 18"/>
                  <a:gd name="T4" fmla="*/ 8640 w 42"/>
                  <a:gd name="T5" fmla="*/ 2808 h 18"/>
                  <a:gd name="T6" fmla="*/ 7776 w 42"/>
                  <a:gd name="T7" fmla="*/ 3024 h 18"/>
                  <a:gd name="T8" fmla="*/ 7344 w 42"/>
                  <a:gd name="T9" fmla="*/ 3024 h 18"/>
                  <a:gd name="T10" fmla="*/ 6048 w 42"/>
                  <a:gd name="T11" fmla="*/ 3240 h 18"/>
                  <a:gd name="T12" fmla="*/ 4968 w 42"/>
                  <a:gd name="T13" fmla="*/ 3456 h 18"/>
                  <a:gd name="T14" fmla="*/ 4752 w 42"/>
                  <a:gd name="T15" fmla="*/ 3888 h 18"/>
                  <a:gd name="T16" fmla="*/ 4752 w 42"/>
                  <a:gd name="T17" fmla="*/ 3672 h 18"/>
                  <a:gd name="T18" fmla="*/ 4104 w 42"/>
                  <a:gd name="T19" fmla="*/ 3456 h 18"/>
                  <a:gd name="T20" fmla="*/ 3888 w 42"/>
                  <a:gd name="T21" fmla="*/ 3456 h 18"/>
                  <a:gd name="T22" fmla="*/ 3240 w 42"/>
                  <a:gd name="T23" fmla="*/ 3672 h 18"/>
                  <a:gd name="T24" fmla="*/ 2376 w 42"/>
                  <a:gd name="T25" fmla="*/ 3240 h 18"/>
                  <a:gd name="T26" fmla="*/ 2160 w 42"/>
                  <a:gd name="T27" fmla="*/ 3240 h 18"/>
                  <a:gd name="T28" fmla="*/ 1728 w 42"/>
                  <a:gd name="T29" fmla="*/ 3456 h 18"/>
                  <a:gd name="T30" fmla="*/ 1296 w 42"/>
                  <a:gd name="T31" fmla="*/ 3456 h 18"/>
                  <a:gd name="T32" fmla="*/ 1080 w 42"/>
                  <a:gd name="T33" fmla="*/ 3456 h 18"/>
                  <a:gd name="T34" fmla="*/ 648 w 42"/>
                  <a:gd name="T35" fmla="*/ 3888 h 18"/>
                  <a:gd name="T36" fmla="*/ 864 w 42"/>
                  <a:gd name="T37" fmla="*/ 3456 h 18"/>
                  <a:gd name="T38" fmla="*/ 648 w 42"/>
                  <a:gd name="T39" fmla="*/ 3240 h 18"/>
                  <a:gd name="T40" fmla="*/ 432 w 42"/>
                  <a:gd name="T41" fmla="*/ 3456 h 18"/>
                  <a:gd name="T42" fmla="*/ 648 w 42"/>
                  <a:gd name="T43" fmla="*/ 3024 h 18"/>
                  <a:gd name="T44" fmla="*/ 432 w 42"/>
                  <a:gd name="T45" fmla="*/ 3024 h 18"/>
                  <a:gd name="T46" fmla="*/ 432 w 42"/>
                  <a:gd name="T47" fmla="*/ 2376 h 18"/>
                  <a:gd name="T48" fmla="*/ 0 w 42"/>
                  <a:gd name="T49" fmla="*/ 2376 h 18"/>
                  <a:gd name="T50" fmla="*/ 216 w 42"/>
                  <a:gd name="T51" fmla="*/ 2160 h 18"/>
                  <a:gd name="T52" fmla="*/ 216 w 42"/>
                  <a:gd name="T53" fmla="*/ 1944 h 18"/>
                  <a:gd name="T54" fmla="*/ 216 w 42"/>
                  <a:gd name="T55" fmla="*/ 1512 h 18"/>
                  <a:gd name="T56" fmla="*/ 0 w 42"/>
                  <a:gd name="T57" fmla="*/ 1512 h 18"/>
                  <a:gd name="T58" fmla="*/ 432 w 42"/>
                  <a:gd name="T59" fmla="*/ 1080 h 18"/>
                  <a:gd name="T60" fmla="*/ 1080 w 42"/>
                  <a:gd name="T61" fmla="*/ 864 h 18"/>
                  <a:gd name="T62" fmla="*/ 1512 w 42"/>
                  <a:gd name="T63" fmla="*/ 864 h 18"/>
                  <a:gd name="T64" fmla="*/ 1296 w 42"/>
                  <a:gd name="T65" fmla="*/ 648 h 18"/>
                  <a:gd name="T66" fmla="*/ 1512 w 42"/>
                  <a:gd name="T67" fmla="*/ 432 h 18"/>
                  <a:gd name="T68" fmla="*/ 2376 w 42"/>
                  <a:gd name="T69" fmla="*/ 432 h 18"/>
                  <a:gd name="T70" fmla="*/ 3456 w 42"/>
                  <a:gd name="T71" fmla="*/ 0 h 18"/>
                  <a:gd name="T72" fmla="*/ 4104 w 42"/>
                  <a:gd name="T73" fmla="*/ 0 h 18"/>
                  <a:gd name="T74" fmla="*/ 4752 w 42"/>
                  <a:gd name="T75" fmla="*/ 216 h 18"/>
                  <a:gd name="T76" fmla="*/ 5400 w 42"/>
                  <a:gd name="T77" fmla="*/ 432 h 18"/>
                  <a:gd name="T78" fmla="*/ 6264 w 42"/>
                  <a:gd name="T79" fmla="*/ 432 h 18"/>
                  <a:gd name="T80" fmla="*/ 6912 w 42"/>
                  <a:gd name="T81" fmla="*/ 648 h 18"/>
                  <a:gd name="T82" fmla="*/ 7560 w 42"/>
                  <a:gd name="T83" fmla="*/ 0 h 18"/>
                  <a:gd name="T84" fmla="*/ 8208 w 42"/>
                  <a:gd name="T85" fmla="*/ 216 h 18"/>
                  <a:gd name="T86" fmla="*/ 8640 w 42"/>
                  <a:gd name="T87" fmla="*/ 1080 h 18"/>
                  <a:gd name="T88" fmla="*/ 9072 w 42"/>
                  <a:gd name="T89" fmla="*/ 1512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
                  <a:gd name="T136" fmla="*/ 0 h 18"/>
                  <a:gd name="T137" fmla="*/ 42 w 42"/>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 h="18">
                    <a:moveTo>
                      <a:pt x="42" y="7"/>
                    </a:moveTo>
                    <a:lnTo>
                      <a:pt x="41" y="8"/>
                    </a:lnTo>
                    <a:lnTo>
                      <a:pt x="42" y="12"/>
                    </a:lnTo>
                    <a:lnTo>
                      <a:pt x="42" y="14"/>
                    </a:lnTo>
                    <a:lnTo>
                      <a:pt x="41" y="14"/>
                    </a:lnTo>
                    <a:lnTo>
                      <a:pt x="40" y="13"/>
                    </a:lnTo>
                    <a:lnTo>
                      <a:pt x="38" y="13"/>
                    </a:lnTo>
                    <a:lnTo>
                      <a:pt x="36" y="14"/>
                    </a:lnTo>
                    <a:lnTo>
                      <a:pt x="36" y="13"/>
                    </a:lnTo>
                    <a:lnTo>
                      <a:pt x="34" y="14"/>
                    </a:lnTo>
                    <a:lnTo>
                      <a:pt x="31" y="15"/>
                    </a:lnTo>
                    <a:lnTo>
                      <a:pt x="28" y="15"/>
                    </a:lnTo>
                    <a:lnTo>
                      <a:pt x="27" y="15"/>
                    </a:lnTo>
                    <a:lnTo>
                      <a:pt x="23" y="16"/>
                    </a:lnTo>
                    <a:lnTo>
                      <a:pt x="23" y="17"/>
                    </a:lnTo>
                    <a:lnTo>
                      <a:pt x="22" y="18"/>
                    </a:lnTo>
                    <a:lnTo>
                      <a:pt x="22" y="17"/>
                    </a:lnTo>
                    <a:lnTo>
                      <a:pt x="22" y="16"/>
                    </a:lnTo>
                    <a:lnTo>
                      <a:pt x="19" y="16"/>
                    </a:lnTo>
                    <a:lnTo>
                      <a:pt x="18" y="16"/>
                    </a:lnTo>
                    <a:lnTo>
                      <a:pt x="17" y="17"/>
                    </a:lnTo>
                    <a:lnTo>
                      <a:pt x="15" y="17"/>
                    </a:lnTo>
                    <a:lnTo>
                      <a:pt x="14" y="17"/>
                    </a:lnTo>
                    <a:lnTo>
                      <a:pt x="11" y="15"/>
                    </a:lnTo>
                    <a:lnTo>
                      <a:pt x="10" y="15"/>
                    </a:lnTo>
                    <a:lnTo>
                      <a:pt x="10" y="16"/>
                    </a:lnTo>
                    <a:lnTo>
                      <a:pt x="8" y="16"/>
                    </a:lnTo>
                    <a:lnTo>
                      <a:pt x="7" y="17"/>
                    </a:lnTo>
                    <a:lnTo>
                      <a:pt x="6" y="16"/>
                    </a:lnTo>
                    <a:lnTo>
                      <a:pt x="5" y="16"/>
                    </a:lnTo>
                    <a:lnTo>
                      <a:pt x="4" y="17"/>
                    </a:lnTo>
                    <a:lnTo>
                      <a:pt x="3" y="18"/>
                    </a:lnTo>
                    <a:lnTo>
                      <a:pt x="3" y="17"/>
                    </a:lnTo>
                    <a:lnTo>
                      <a:pt x="4" y="16"/>
                    </a:lnTo>
                    <a:lnTo>
                      <a:pt x="4" y="15"/>
                    </a:lnTo>
                    <a:lnTo>
                      <a:pt x="3" y="15"/>
                    </a:lnTo>
                    <a:lnTo>
                      <a:pt x="2" y="15"/>
                    </a:lnTo>
                    <a:lnTo>
                      <a:pt x="2" y="16"/>
                    </a:lnTo>
                    <a:lnTo>
                      <a:pt x="2" y="15"/>
                    </a:lnTo>
                    <a:lnTo>
                      <a:pt x="3" y="14"/>
                    </a:lnTo>
                    <a:lnTo>
                      <a:pt x="2" y="14"/>
                    </a:lnTo>
                    <a:lnTo>
                      <a:pt x="2" y="12"/>
                    </a:lnTo>
                    <a:lnTo>
                      <a:pt x="2" y="11"/>
                    </a:lnTo>
                    <a:lnTo>
                      <a:pt x="1" y="12"/>
                    </a:lnTo>
                    <a:lnTo>
                      <a:pt x="0" y="11"/>
                    </a:lnTo>
                    <a:lnTo>
                      <a:pt x="0" y="10"/>
                    </a:lnTo>
                    <a:lnTo>
                      <a:pt x="1" y="10"/>
                    </a:lnTo>
                    <a:lnTo>
                      <a:pt x="1" y="9"/>
                    </a:lnTo>
                    <a:lnTo>
                      <a:pt x="1" y="8"/>
                    </a:lnTo>
                    <a:lnTo>
                      <a:pt x="1" y="7"/>
                    </a:lnTo>
                    <a:lnTo>
                      <a:pt x="0" y="7"/>
                    </a:lnTo>
                    <a:lnTo>
                      <a:pt x="1" y="5"/>
                    </a:lnTo>
                    <a:lnTo>
                      <a:pt x="2" y="5"/>
                    </a:lnTo>
                    <a:lnTo>
                      <a:pt x="3" y="5"/>
                    </a:lnTo>
                    <a:lnTo>
                      <a:pt x="5" y="4"/>
                    </a:lnTo>
                    <a:lnTo>
                      <a:pt x="6" y="5"/>
                    </a:lnTo>
                    <a:lnTo>
                      <a:pt x="7" y="4"/>
                    </a:lnTo>
                    <a:lnTo>
                      <a:pt x="8" y="3"/>
                    </a:lnTo>
                    <a:lnTo>
                      <a:pt x="6" y="3"/>
                    </a:lnTo>
                    <a:lnTo>
                      <a:pt x="7" y="2"/>
                    </a:lnTo>
                    <a:lnTo>
                      <a:pt x="10" y="2"/>
                    </a:lnTo>
                    <a:lnTo>
                      <a:pt x="11" y="2"/>
                    </a:lnTo>
                    <a:lnTo>
                      <a:pt x="13" y="1"/>
                    </a:lnTo>
                    <a:lnTo>
                      <a:pt x="16" y="0"/>
                    </a:lnTo>
                    <a:lnTo>
                      <a:pt x="18" y="0"/>
                    </a:lnTo>
                    <a:lnTo>
                      <a:pt x="19" y="0"/>
                    </a:lnTo>
                    <a:lnTo>
                      <a:pt x="20" y="1"/>
                    </a:lnTo>
                    <a:lnTo>
                      <a:pt x="22" y="1"/>
                    </a:lnTo>
                    <a:lnTo>
                      <a:pt x="24" y="2"/>
                    </a:lnTo>
                    <a:lnTo>
                      <a:pt x="25" y="2"/>
                    </a:lnTo>
                    <a:lnTo>
                      <a:pt x="27" y="3"/>
                    </a:lnTo>
                    <a:lnTo>
                      <a:pt x="29" y="2"/>
                    </a:lnTo>
                    <a:lnTo>
                      <a:pt x="30" y="3"/>
                    </a:lnTo>
                    <a:lnTo>
                      <a:pt x="32" y="3"/>
                    </a:lnTo>
                    <a:lnTo>
                      <a:pt x="35" y="1"/>
                    </a:lnTo>
                    <a:lnTo>
                      <a:pt x="35" y="0"/>
                    </a:lnTo>
                    <a:lnTo>
                      <a:pt x="37" y="1"/>
                    </a:lnTo>
                    <a:lnTo>
                      <a:pt x="38" y="1"/>
                    </a:lnTo>
                    <a:lnTo>
                      <a:pt x="40" y="3"/>
                    </a:lnTo>
                    <a:lnTo>
                      <a:pt x="40" y="5"/>
                    </a:lnTo>
                    <a:lnTo>
                      <a:pt x="42" y="6"/>
                    </a:lnTo>
                    <a:lnTo>
                      <a:pt x="42"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18" name="Freeform 1071"/>
              <p:cNvSpPr>
                <a:spLocks/>
              </p:cNvSpPr>
              <p:nvPr/>
            </p:nvSpPr>
            <p:spPr bwMode="auto">
              <a:xfrm>
                <a:off x="5539665" y="2476474"/>
                <a:ext cx="486095" cy="430829"/>
              </a:xfrm>
              <a:custGeom>
                <a:avLst/>
                <a:gdLst>
                  <a:gd name="T0" fmla="*/ 8640 w 44"/>
                  <a:gd name="T1" fmla="*/ 8424 h 39"/>
                  <a:gd name="T2" fmla="*/ 7992 w 44"/>
                  <a:gd name="T3" fmla="*/ 8424 h 39"/>
                  <a:gd name="T4" fmla="*/ 7344 w 44"/>
                  <a:gd name="T5" fmla="*/ 8208 h 39"/>
                  <a:gd name="T6" fmla="*/ 6480 w 44"/>
                  <a:gd name="T7" fmla="*/ 7992 h 39"/>
                  <a:gd name="T8" fmla="*/ 6480 w 44"/>
                  <a:gd name="T9" fmla="*/ 7560 h 39"/>
                  <a:gd name="T10" fmla="*/ 6048 w 44"/>
                  <a:gd name="T11" fmla="*/ 7344 h 39"/>
                  <a:gd name="T12" fmla="*/ 4752 w 44"/>
                  <a:gd name="T13" fmla="*/ 7560 h 39"/>
                  <a:gd name="T14" fmla="*/ 4536 w 44"/>
                  <a:gd name="T15" fmla="*/ 7560 h 39"/>
                  <a:gd name="T16" fmla="*/ 3888 w 44"/>
                  <a:gd name="T17" fmla="*/ 7128 h 39"/>
                  <a:gd name="T18" fmla="*/ 3456 w 44"/>
                  <a:gd name="T19" fmla="*/ 6480 h 39"/>
                  <a:gd name="T20" fmla="*/ 3024 w 44"/>
                  <a:gd name="T21" fmla="*/ 6048 h 39"/>
                  <a:gd name="T22" fmla="*/ 2376 w 44"/>
                  <a:gd name="T23" fmla="*/ 5616 h 39"/>
                  <a:gd name="T24" fmla="*/ 1728 w 44"/>
                  <a:gd name="T25" fmla="*/ 5400 h 39"/>
                  <a:gd name="T26" fmla="*/ 1512 w 44"/>
                  <a:gd name="T27" fmla="*/ 4320 h 39"/>
                  <a:gd name="T28" fmla="*/ 648 w 44"/>
                  <a:gd name="T29" fmla="*/ 3456 h 39"/>
                  <a:gd name="T30" fmla="*/ 864 w 44"/>
                  <a:gd name="T31" fmla="*/ 2376 h 39"/>
                  <a:gd name="T32" fmla="*/ 216 w 44"/>
                  <a:gd name="T33" fmla="*/ 1512 h 39"/>
                  <a:gd name="T34" fmla="*/ 0 w 44"/>
                  <a:gd name="T35" fmla="*/ 216 h 39"/>
                  <a:gd name="T36" fmla="*/ 864 w 44"/>
                  <a:gd name="T37" fmla="*/ 432 h 39"/>
                  <a:gd name="T38" fmla="*/ 1296 w 44"/>
                  <a:gd name="T39" fmla="*/ 216 h 39"/>
                  <a:gd name="T40" fmla="*/ 1944 w 44"/>
                  <a:gd name="T41" fmla="*/ 216 h 39"/>
                  <a:gd name="T42" fmla="*/ 2376 w 44"/>
                  <a:gd name="T43" fmla="*/ 864 h 39"/>
                  <a:gd name="T44" fmla="*/ 3456 w 44"/>
                  <a:gd name="T45" fmla="*/ 1944 h 39"/>
                  <a:gd name="T46" fmla="*/ 4968 w 44"/>
                  <a:gd name="T47" fmla="*/ 1512 h 39"/>
                  <a:gd name="T48" fmla="*/ 5616 w 44"/>
                  <a:gd name="T49" fmla="*/ 1296 h 39"/>
                  <a:gd name="T50" fmla="*/ 6912 w 44"/>
                  <a:gd name="T51" fmla="*/ 1080 h 39"/>
                  <a:gd name="T52" fmla="*/ 7560 w 44"/>
                  <a:gd name="T53" fmla="*/ 1296 h 39"/>
                  <a:gd name="T54" fmla="*/ 8640 w 44"/>
                  <a:gd name="T55" fmla="*/ 2376 h 39"/>
                  <a:gd name="T56" fmla="*/ 8208 w 44"/>
                  <a:gd name="T57" fmla="*/ 3456 h 39"/>
                  <a:gd name="T58" fmla="*/ 8208 w 44"/>
                  <a:gd name="T59" fmla="*/ 4536 h 39"/>
                  <a:gd name="T60" fmla="*/ 8640 w 44"/>
                  <a:gd name="T61" fmla="*/ 4752 h 39"/>
                  <a:gd name="T62" fmla="*/ 8640 w 44"/>
                  <a:gd name="T63" fmla="*/ 5400 h 39"/>
                  <a:gd name="T64" fmla="*/ 8424 w 44"/>
                  <a:gd name="T65" fmla="*/ 6264 h 39"/>
                  <a:gd name="T66" fmla="*/ 9288 w 44"/>
                  <a:gd name="T67" fmla="*/ 7344 h 39"/>
                  <a:gd name="T68" fmla="*/ 9504 w 44"/>
                  <a:gd name="T69" fmla="*/ 7776 h 39"/>
                  <a:gd name="T70" fmla="*/ 8856 w 44"/>
                  <a:gd name="T71" fmla="*/ 8424 h 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
                  <a:gd name="T109" fmla="*/ 0 h 39"/>
                  <a:gd name="T110" fmla="*/ 44 w 44"/>
                  <a:gd name="T111" fmla="*/ 39 h 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 h="39">
                    <a:moveTo>
                      <a:pt x="40" y="39"/>
                    </a:moveTo>
                    <a:lnTo>
                      <a:pt x="40" y="39"/>
                    </a:lnTo>
                    <a:lnTo>
                      <a:pt x="38" y="39"/>
                    </a:lnTo>
                    <a:lnTo>
                      <a:pt x="37" y="39"/>
                    </a:lnTo>
                    <a:lnTo>
                      <a:pt x="35" y="39"/>
                    </a:lnTo>
                    <a:lnTo>
                      <a:pt x="34" y="38"/>
                    </a:lnTo>
                    <a:lnTo>
                      <a:pt x="31" y="38"/>
                    </a:lnTo>
                    <a:lnTo>
                      <a:pt x="30" y="37"/>
                    </a:lnTo>
                    <a:lnTo>
                      <a:pt x="30" y="36"/>
                    </a:lnTo>
                    <a:lnTo>
                      <a:pt x="30" y="35"/>
                    </a:lnTo>
                    <a:lnTo>
                      <a:pt x="29" y="34"/>
                    </a:lnTo>
                    <a:lnTo>
                      <a:pt x="28" y="34"/>
                    </a:lnTo>
                    <a:lnTo>
                      <a:pt x="27" y="35"/>
                    </a:lnTo>
                    <a:lnTo>
                      <a:pt x="22" y="35"/>
                    </a:lnTo>
                    <a:lnTo>
                      <a:pt x="21" y="35"/>
                    </a:lnTo>
                    <a:lnTo>
                      <a:pt x="19" y="33"/>
                    </a:lnTo>
                    <a:lnTo>
                      <a:pt x="18" y="33"/>
                    </a:lnTo>
                    <a:lnTo>
                      <a:pt x="16" y="31"/>
                    </a:lnTo>
                    <a:lnTo>
                      <a:pt x="16" y="30"/>
                    </a:lnTo>
                    <a:lnTo>
                      <a:pt x="15" y="29"/>
                    </a:lnTo>
                    <a:lnTo>
                      <a:pt x="14" y="28"/>
                    </a:lnTo>
                    <a:lnTo>
                      <a:pt x="14" y="26"/>
                    </a:lnTo>
                    <a:lnTo>
                      <a:pt x="11" y="26"/>
                    </a:lnTo>
                    <a:lnTo>
                      <a:pt x="10" y="27"/>
                    </a:lnTo>
                    <a:lnTo>
                      <a:pt x="8" y="25"/>
                    </a:lnTo>
                    <a:lnTo>
                      <a:pt x="9" y="22"/>
                    </a:lnTo>
                    <a:lnTo>
                      <a:pt x="7" y="20"/>
                    </a:lnTo>
                    <a:lnTo>
                      <a:pt x="5" y="19"/>
                    </a:lnTo>
                    <a:lnTo>
                      <a:pt x="3" y="16"/>
                    </a:lnTo>
                    <a:lnTo>
                      <a:pt x="5" y="12"/>
                    </a:lnTo>
                    <a:lnTo>
                      <a:pt x="4" y="11"/>
                    </a:lnTo>
                    <a:lnTo>
                      <a:pt x="3" y="11"/>
                    </a:lnTo>
                    <a:lnTo>
                      <a:pt x="1" y="7"/>
                    </a:lnTo>
                    <a:lnTo>
                      <a:pt x="1" y="5"/>
                    </a:lnTo>
                    <a:lnTo>
                      <a:pt x="0" y="1"/>
                    </a:lnTo>
                    <a:lnTo>
                      <a:pt x="1" y="0"/>
                    </a:lnTo>
                    <a:lnTo>
                      <a:pt x="4" y="2"/>
                    </a:lnTo>
                    <a:lnTo>
                      <a:pt x="5" y="1"/>
                    </a:lnTo>
                    <a:lnTo>
                      <a:pt x="6" y="1"/>
                    </a:lnTo>
                    <a:lnTo>
                      <a:pt x="9" y="0"/>
                    </a:lnTo>
                    <a:lnTo>
                      <a:pt x="9" y="1"/>
                    </a:lnTo>
                    <a:lnTo>
                      <a:pt x="9" y="3"/>
                    </a:lnTo>
                    <a:lnTo>
                      <a:pt x="11" y="4"/>
                    </a:lnTo>
                    <a:cubicBezTo>
                      <a:pt x="11" y="5"/>
                      <a:pt x="12" y="6"/>
                      <a:pt x="14" y="6"/>
                    </a:cubicBezTo>
                    <a:cubicBezTo>
                      <a:pt x="14" y="7"/>
                      <a:pt x="15" y="8"/>
                      <a:pt x="16" y="9"/>
                    </a:cubicBezTo>
                    <a:cubicBezTo>
                      <a:pt x="17" y="9"/>
                      <a:pt x="19" y="9"/>
                      <a:pt x="20" y="8"/>
                    </a:cubicBezTo>
                    <a:cubicBezTo>
                      <a:pt x="21" y="8"/>
                      <a:pt x="23" y="9"/>
                      <a:pt x="23" y="7"/>
                    </a:cubicBezTo>
                    <a:lnTo>
                      <a:pt x="23" y="6"/>
                    </a:lnTo>
                    <a:lnTo>
                      <a:pt x="26" y="6"/>
                    </a:lnTo>
                    <a:lnTo>
                      <a:pt x="27" y="4"/>
                    </a:lnTo>
                    <a:lnTo>
                      <a:pt x="32" y="5"/>
                    </a:lnTo>
                    <a:lnTo>
                      <a:pt x="33" y="5"/>
                    </a:lnTo>
                    <a:lnTo>
                      <a:pt x="35" y="6"/>
                    </a:lnTo>
                    <a:lnTo>
                      <a:pt x="39" y="9"/>
                    </a:lnTo>
                    <a:lnTo>
                      <a:pt x="40" y="11"/>
                    </a:lnTo>
                    <a:lnTo>
                      <a:pt x="40" y="13"/>
                    </a:lnTo>
                    <a:lnTo>
                      <a:pt x="38" y="16"/>
                    </a:lnTo>
                    <a:lnTo>
                      <a:pt x="38" y="19"/>
                    </a:lnTo>
                    <a:lnTo>
                      <a:pt x="38" y="21"/>
                    </a:lnTo>
                    <a:lnTo>
                      <a:pt x="39" y="23"/>
                    </a:lnTo>
                    <a:lnTo>
                      <a:pt x="40" y="22"/>
                    </a:lnTo>
                    <a:lnTo>
                      <a:pt x="41" y="23"/>
                    </a:lnTo>
                    <a:lnTo>
                      <a:pt x="40" y="25"/>
                    </a:lnTo>
                    <a:lnTo>
                      <a:pt x="39" y="27"/>
                    </a:lnTo>
                    <a:lnTo>
                      <a:pt x="39" y="29"/>
                    </a:lnTo>
                    <a:lnTo>
                      <a:pt x="43" y="32"/>
                    </a:lnTo>
                    <a:lnTo>
                      <a:pt x="43" y="34"/>
                    </a:lnTo>
                    <a:lnTo>
                      <a:pt x="44" y="34"/>
                    </a:lnTo>
                    <a:lnTo>
                      <a:pt x="44" y="36"/>
                    </a:lnTo>
                    <a:lnTo>
                      <a:pt x="41" y="37"/>
                    </a:lnTo>
                    <a:lnTo>
                      <a:pt x="41" y="39"/>
                    </a:lnTo>
                    <a:lnTo>
                      <a:pt x="40" y="3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19" name="Freeform 1072"/>
              <p:cNvSpPr>
                <a:spLocks/>
              </p:cNvSpPr>
              <p:nvPr/>
            </p:nvSpPr>
            <p:spPr bwMode="auto">
              <a:xfrm>
                <a:off x="5539665" y="2476474"/>
                <a:ext cx="486095" cy="430829"/>
              </a:xfrm>
              <a:custGeom>
                <a:avLst/>
                <a:gdLst>
                  <a:gd name="T0" fmla="*/ 8640 w 44"/>
                  <a:gd name="T1" fmla="*/ 8424 h 39"/>
                  <a:gd name="T2" fmla="*/ 7992 w 44"/>
                  <a:gd name="T3" fmla="*/ 8424 h 39"/>
                  <a:gd name="T4" fmla="*/ 7344 w 44"/>
                  <a:gd name="T5" fmla="*/ 8208 h 39"/>
                  <a:gd name="T6" fmla="*/ 6480 w 44"/>
                  <a:gd name="T7" fmla="*/ 7992 h 39"/>
                  <a:gd name="T8" fmla="*/ 6480 w 44"/>
                  <a:gd name="T9" fmla="*/ 7560 h 39"/>
                  <a:gd name="T10" fmla="*/ 6048 w 44"/>
                  <a:gd name="T11" fmla="*/ 7344 h 39"/>
                  <a:gd name="T12" fmla="*/ 4752 w 44"/>
                  <a:gd name="T13" fmla="*/ 7560 h 39"/>
                  <a:gd name="T14" fmla="*/ 4536 w 44"/>
                  <a:gd name="T15" fmla="*/ 7560 h 39"/>
                  <a:gd name="T16" fmla="*/ 3888 w 44"/>
                  <a:gd name="T17" fmla="*/ 7128 h 39"/>
                  <a:gd name="T18" fmla="*/ 3456 w 44"/>
                  <a:gd name="T19" fmla="*/ 6480 h 39"/>
                  <a:gd name="T20" fmla="*/ 3024 w 44"/>
                  <a:gd name="T21" fmla="*/ 6048 h 39"/>
                  <a:gd name="T22" fmla="*/ 2376 w 44"/>
                  <a:gd name="T23" fmla="*/ 5616 h 39"/>
                  <a:gd name="T24" fmla="*/ 1728 w 44"/>
                  <a:gd name="T25" fmla="*/ 5400 h 39"/>
                  <a:gd name="T26" fmla="*/ 1512 w 44"/>
                  <a:gd name="T27" fmla="*/ 4320 h 39"/>
                  <a:gd name="T28" fmla="*/ 648 w 44"/>
                  <a:gd name="T29" fmla="*/ 3456 h 39"/>
                  <a:gd name="T30" fmla="*/ 864 w 44"/>
                  <a:gd name="T31" fmla="*/ 2376 h 39"/>
                  <a:gd name="T32" fmla="*/ 216 w 44"/>
                  <a:gd name="T33" fmla="*/ 1512 h 39"/>
                  <a:gd name="T34" fmla="*/ 0 w 44"/>
                  <a:gd name="T35" fmla="*/ 216 h 39"/>
                  <a:gd name="T36" fmla="*/ 864 w 44"/>
                  <a:gd name="T37" fmla="*/ 432 h 39"/>
                  <a:gd name="T38" fmla="*/ 1296 w 44"/>
                  <a:gd name="T39" fmla="*/ 216 h 39"/>
                  <a:gd name="T40" fmla="*/ 1944 w 44"/>
                  <a:gd name="T41" fmla="*/ 216 h 39"/>
                  <a:gd name="T42" fmla="*/ 2376 w 44"/>
                  <a:gd name="T43" fmla="*/ 864 h 39"/>
                  <a:gd name="T44" fmla="*/ 3456 w 44"/>
                  <a:gd name="T45" fmla="*/ 1944 h 39"/>
                  <a:gd name="T46" fmla="*/ 4968 w 44"/>
                  <a:gd name="T47" fmla="*/ 1512 h 39"/>
                  <a:gd name="T48" fmla="*/ 5616 w 44"/>
                  <a:gd name="T49" fmla="*/ 1296 h 39"/>
                  <a:gd name="T50" fmla="*/ 6912 w 44"/>
                  <a:gd name="T51" fmla="*/ 1080 h 39"/>
                  <a:gd name="T52" fmla="*/ 7560 w 44"/>
                  <a:gd name="T53" fmla="*/ 1296 h 39"/>
                  <a:gd name="T54" fmla="*/ 8640 w 44"/>
                  <a:gd name="T55" fmla="*/ 2376 h 39"/>
                  <a:gd name="T56" fmla="*/ 8208 w 44"/>
                  <a:gd name="T57" fmla="*/ 3456 h 39"/>
                  <a:gd name="T58" fmla="*/ 8208 w 44"/>
                  <a:gd name="T59" fmla="*/ 4536 h 39"/>
                  <a:gd name="T60" fmla="*/ 8640 w 44"/>
                  <a:gd name="T61" fmla="*/ 4752 h 39"/>
                  <a:gd name="T62" fmla="*/ 8640 w 44"/>
                  <a:gd name="T63" fmla="*/ 5400 h 39"/>
                  <a:gd name="T64" fmla="*/ 8424 w 44"/>
                  <a:gd name="T65" fmla="*/ 6264 h 39"/>
                  <a:gd name="T66" fmla="*/ 9288 w 44"/>
                  <a:gd name="T67" fmla="*/ 7344 h 39"/>
                  <a:gd name="T68" fmla="*/ 9504 w 44"/>
                  <a:gd name="T69" fmla="*/ 7776 h 39"/>
                  <a:gd name="T70" fmla="*/ 8856 w 44"/>
                  <a:gd name="T71" fmla="*/ 8424 h 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
                  <a:gd name="T109" fmla="*/ 0 h 39"/>
                  <a:gd name="T110" fmla="*/ 44 w 44"/>
                  <a:gd name="T111" fmla="*/ 39 h 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 h="39">
                    <a:moveTo>
                      <a:pt x="40" y="39"/>
                    </a:moveTo>
                    <a:lnTo>
                      <a:pt x="40" y="39"/>
                    </a:lnTo>
                    <a:lnTo>
                      <a:pt x="38" y="39"/>
                    </a:lnTo>
                    <a:lnTo>
                      <a:pt x="37" y="39"/>
                    </a:lnTo>
                    <a:lnTo>
                      <a:pt x="35" y="39"/>
                    </a:lnTo>
                    <a:lnTo>
                      <a:pt x="34" y="38"/>
                    </a:lnTo>
                    <a:lnTo>
                      <a:pt x="31" y="38"/>
                    </a:lnTo>
                    <a:lnTo>
                      <a:pt x="30" y="37"/>
                    </a:lnTo>
                    <a:lnTo>
                      <a:pt x="30" y="36"/>
                    </a:lnTo>
                    <a:lnTo>
                      <a:pt x="30" y="35"/>
                    </a:lnTo>
                    <a:lnTo>
                      <a:pt x="29" y="34"/>
                    </a:lnTo>
                    <a:lnTo>
                      <a:pt x="28" y="34"/>
                    </a:lnTo>
                    <a:lnTo>
                      <a:pt x="27" y="35"/>
                    </a:lnTo>
                    <a:lnTo>
                      <a:pt x="22" y="35"/>
                    </a:lnTo>
                    <a:lnTo>
                      <a:pt x="21" y="35"/>
                    </a:lnTo>
                    <a:lnTo>
                      <a:pt x="19" y="33"/>
                    </a:lnTo>
                    <a:lnTo>
                      <a:pt x="18" y="33"/>
                    </a:lnTo>
                    <a:lnTo>
                      <a:pt x="16" y="31"/>
                    </a:lnTo>
                    <a:lnTo>
                      <a:pt x="16" y="30"/>
                    </a:lnTo>
                    <a:lnTo>
                      <a:pt x="15" y="29"/>
                    </a:lnTo>
                    <a:lnTo>
                      <a:pt x="14" y="28"/>
                    </a:lnTo>
                    <a:lnTo>
                      <a:pt x="14" y="26"/>
                    </a:lnTo>
                    <a:lnTo>
                      <a:pt x="11" y="26"/>
                    </a:lnTo>
                    <a:lnTo>
                      <a:pt x="10" y="27"/>
                    </a:lnTo>
                    <a:lnTo>
                      <a:pt x="8" y="25"/>
                    </a:lnTo>
                    <a:lnTo>
                      <a:pt x="9" y="22"/>
                    </a:lnTo>
                    <a:lnTo>
                      <a:pt x="7" y="20"/>
                    </a:lnTo>
                    <a:lnTo>
                      <a:pt x="5" y="19"/>
                    </a:lnTo>
                    <a:lnTo>
                      <a:pt x="3" y="16"/>
                    </a:lnTo>
                    <a:lnTo>
                      <a:pt x="5" y="12"/>
                    </a:lnTo>
                    <a:lnTo>
                      <a:pt x="4" y="11"/>
                    </a:lnTo>
                    <a:lnTo>
                      <a:pt x="3" y="11"/>
                    </a:lnTo>
                    <a:lnTo>
                      <a:pt x="1" y="7"/>
                    </a:lnTo>
                    <a:lnTo>
                      <a:pt x="1" y="5"/>
                    </a:lnTo>
                    <a:lnTo>
                      <a:pt x="0" y="1"/>
                    </a:lnTo>
                    <a:lnTo>
                      <a:pt x="1" y="0"/>
                    </a:lnTo>
                    <a:lnTo>
                      <a:pt x="4" y="2"/>
                    </a:lnTo>
                    <a:lnTo>
                      <a:pt x="5" y="1"/>
                    </a:lnTo>
                    <a:lnTo>
                      <a:pt x="6" y="1"/>
                    </a:lnTo>
                    <a:lnTo>
                      <a:pt x="9" y="0"/>
                    </a:lnTo>
                    <a:lnTo>
                      <a:pt x="9" y="1"/>
                    </a:lnTo>
                    <a:lnTo>
                      <a:pt x="9" y="3"/>
                    </a:lnTo>
                    <a:lnTo>
                      <a:pt x="11" y="4"/>
                    </a:lnTo>
                    <a:cubicBezTo>
                      <a:pt x="11" y="5"/>
                      <a:pt x="12" y="6"/>
                      <a:pt x="14" y="6"/>
                    </a:cubicBezTo>
                    <a:cubicBezTo>
                      <a:pt x="14" y="7"/>
                      <a:pt x="15" y="8"/>
                      <a:pt x="16" y="9"/>
                    </a:cubicBezTo>
                    <a:cubicBezTo>
                      <a:pt x="17" y="9"/>
                      <a:pt x="19" y="9"/>
                      <a:pt x="20" y="8"/>
                    </a:cubicBezTo>
                    <a:cubicBezTo>
                      <a:pt x="21" y="8"/>
                      <a:pt x="23" y="9"/>
                      <a:pt x="23" y="7"/>
                    </a:cubicBezTo>
                    <a:lnTo>
                      <a:pt x="23" y="6"/>
                    </a:lnTo>
                    <a:lnTo>
                      <a:pt x="26" y="6"/>
                    </a:lnTo>
                    <a:lnTo>
                      <a:pt x="27" y="4"/>
                    </a:lnTo>
                    <a:lnTo>
                      <a:pt x="32" y="5"/>
                    </a:lnTo>
                    <a:lnTo>
                      <a:pt x="33" y="5"/>
                    </a:lnTo>
                    <a:lnTo>
                      <a:pt x="35" y="6"/>
                    </a:lnTo>
                    <a:lnTo>
                      <a:pt x="39" y="9"/>
                    </a:lnTo>
                    <a:lnTo>
                      <a:pt x="40" y="11"/>
                    </a:lnTo>
                    <a:lnTo>
                      <a:pt x="40" y="13"/>
                    </a:lnTo>
                    <a:lnTo>
                      <a:pt x="38" y="16"/>
                    </a:lnTo>
                    <a:lnTo>
                      <a:pt x="38" y="19"/>
                    </a:lnTo>
                    <a:lnTo>
                      <a:pt x="38" y="21"/>
                    </a:lnTo>
                    <a:lnTo>
                      <a:pt x="39" y="23"/>
                    </a:lnTo>
                    <a:lnTo>
                      <a:pt x="40" y="22"/>
                    </a:lnTo>
                    <a:lnTo>
                      <a:pt x="41" y="23"/>
                    </a:lnTo>
                    <a:lnTo>
                      <a:pt x="40" y="25"/>
                    </a:lnTo>
                    <a:lnTo>
                      <a:pt x="39" y="27"/>
                    </a:lnTo>
                    <a:lnTo>
                      <a:pt x="39" y="29"/>
                    </a:lnTo>
                    <a:lnTo>
                      <a:pt x="43" y="32"/>
                    </a:lnTo>
                    <a:lnTo>
                      <a:pt x="43" y="34"/>
                    </a:lnTo>
                    <a:lnTo>
                      <a:pt x="44" y="34"/>
                    </a:lnTo>
                    <a:lnTo>
                      <a:pt x="44" y="36"/>
                    </a:lnTo>
                    <a:lnTo>
                      <a:pt x="41" y="37"/>
                    </a:lnTo>
                    <a:lnTo>
                      <a:pt x="41" y="39"/>
                    </a:lnTo>
                    <a:lnTo>
                      <a:pt x="40" y="3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20" name="Freeform 1073"/>
              <p:cNvSpPr>
                <a:spLocks/>
              </p:cNvSpPr>
              <p:nvPr/>
            </p:nvSpPr>
            <p:spPr bwMode="auto">
              <a:xfrm>
                <a:off x="5760617" y="2366005"/>
                <a:ext cx="353523" cy="254079"/>
              </a:xfrm>
              <a:custGeom>
                <a:avLst/>
                <a:gdLst>
                  <a:gd name="T0" fmla="*/ 1512 w 32"/>
                  <a:gd name="T1" fmla="*/ 648 h 23"/>
                  <a:gd name="T2" fmla="*/ 864 w 32"/>
                  <a:gd name="T3" fmla="*/ 648 h 23"/>
                  <a:gd name="T4" fmla="*/ 648 w 32"/>
                  <a:gd name="T5" fmla="*/ 432 h 23"/>
                  <a:gd name="T6" fmla="*/ 432 w 32"/>
                  <a:gd name="T7" fmla="*/ 216 h 23"/>
                  <a:gd name="T8" fmla="*/ 216 w 32"/>
                  <a:gd name="T9" fmla="*/ 216 h 23"/>
                  <a:gd name="T10" fmla="*/ 0 w 32"/>
                  <a:gd name="T11" fmla="*/ 432 h 23"/>
                  <a:gd name="T12" fmla="*/ 0 w 32"/>
                  <a:gd name="T13" fmla="*/ 648 h 23"/>
                  <a:gd name="T14" fmla="*/ 216 w 32"/>
                  <a:gd name="T15" fmla="*/ 432 h 23"/>
                  <a:gd name="T16" fmla="*/ 648 w 32"/>
                  <a:gd name="T17" fmla="*/ 432 h 23"/>
                  <a:gd name="T18" fmla="*/ 648 w 32"/>
                  <a:gd name="T19" fmla="*/ 864 h 23"/>
                  <a:gd name="T20" fmla="*/ 1080 w 32"/>
                  <a:gd name="T21" fmla="*/ 1296 h 23"/>
                  <a:gd name="T22" fmla="*/ 216 w 32"/>
                  <a:gd name="T23" fmla="*/ 1512 h 23"/>
                  <a:gd name="T24" fmla="*/ 0 w 32"/>
                  <a:gd name="T25" fmla="*/ 1728 h 23"/>
                  <a:gd name="T26" fmla="*/ 432 w 32"/>
                  <a:gd name="T27" fmla="*/ 1728 h 23"/>
                  <a:gd name="T28" fmla="*/ 432 w 32"/>
                  <a:gd name="T29" fmla="*/ 2160 h 23"/>
                  <a:gd name="T30" fmla="*/ 216 w 32"/>
                  <a:gd name="T31" fmla="*/ 2160 h 23"/>
                  <a:gd name="T32" fmla="*/ 648 w 32"/>
                  <a:gd name="T33" fmla="*/ 2376 h 23"/>
                  <a:gd name="T34" fmla="*/ 648 w 32"/>
                  <a:gd name="T35" fmla="*/ 3456 h 23"/>
                  <a:gd name="T36" fmla="*/ 1296 w 32"/>
                  <a:gd name="T37" fmla="*/ 3456 h 23"/>
                  <a:gd name="T38" fmla="*/ 1512 w 32"/>
                  <a:gd name="T39" fmla="*/ 3024 h 23"/>
                  <a:gd name="T40" fmla="*/ 2592 w 32"/>
                  <a:gd name="T41" fmla="*/ 3240 h 23"/>
                  <a:gd name="T42" fmla="*/ 2808 w 32"/>
                  <a:gd name="T43" fmla="*/ 3240 h 23"/>
                  <a:gd name="T44" fmla="*/ 3240 w 32"/>
                  <a:gd name="T45" fmla="*/ 3456 h 23"/>
                  <a:gd name="T46" fmla="*/ 4104 w 32"/>
                  <a:gd name="T47" fmla="*/ 4104 h 23"/>
                  <a:gd name="T48" fmla="*/ 4320 w 32"/>
                  <a:gd name="T49" fmla="*/ 4536 h 23"/>
                  <a:gd name="T50" fmla="*/ 4752 w 32"/>
                  <a:gd name="T51" fmla="*/ 4752 h 23"/>
                  <a:gd name="T52" fmla="*/ 4968 w 32"/>
                  <a:gd name="T53" fmla="*/ 4968 h 23"/>
                  <a:gd name="T54" fmla="*/ 4968 w 32"/>
                  <a:gd name="T55" fmla="*/ 4536 h 23"/>
                  <a:gd name="T56" fmla="*/ 6048 w 32"/>
                  <a:gd name="T57" fmla="*/ 3888 h 23"/>
                  <a:gd name="T58" fmla="*/ 6264 w 32"/>
                  <a:gd name="T59" fmla="*/ 3456 h 23"/>
                  <a:gd name="T60" fmla="*/ 6912 w 32"/>
                  <a:gd name="T61" fmla="*/ 3456 h 23"/>
                  <a:gd name="T62" fmla="*/ 6696 w 32"/>
                  <a:gd name="T63" fmla="*/ 3240 h 23"/>
                  <a:gd name="T64" fmla="*/ 6264 w 32"/>
                  <a:gd name="T65" fmla="*/ 3024 h 23"/>
                  <a:gd name="T66" fmla="*/ 5832 w 32"/>
                  <a:gd name="T67" fmla="*/ 2808 h 23"/>
                  <a:gd name="T68" fmla="*/ 5400 w 32"/>
                  <a:gd name="T69" fmla="*/ 2592 h 23"/>
                  <a:gd name="T70" fmla="*/ 4968 w 32"/>
                  <a:gd name="T71" fmla="*/ 2160 h 23"/>
                  <a:gd name="T72" fmla="*/ 4752 w 32"/>
                  <a:gd name="T73" fmla="*/ 1512 h 23"/>
                  <a:gd name="T74" fmla="*/ 4536 w 32"/>
                  <a:gd name="T75" fmla="*/ 1080 h 23"/>
                  <a:gd name="T76" fmla="*/ 4104 w 32"/>
                  <a:gd name="T77" fmla="*/ 1080 h 23"/>
                  <a:gd name="T78" fmla="*/ 3456 w 32"/>
                  <a:gd name="T79" fmla="*/ 864 h 23"/>
                  <a:gd name="T80" fmla="*/ 3456 w 32"/>
                  <a:gd name="T81" fmla="*/ 648 h 23"/>
                  <a:gd name="T82" fmla="*/ 3456 w 32"/>
                  <a:gd name="T83" fmla="*/ 216 h 23"/>
                  <a:gd name="T84" fmla="*/ 3456 w 32"/>
                  <a:gd name="T85" fmla="*/ 216 h 23"/>
                  <a:gd name="T86" fmla="*/ 3024 w 32"/>
                  <a:gd name="T87" fmla="*/ 0 h 23"/>
                  <a:gd name="T88" fmla="*/ 2808 w 32"/>
                  <a:gd name="T89" fmla="*/ 0 h 23"/>
                  <a:gd name="T90" fmla="*/ 2808 w 32"/>
                  <a:gd name="T91" fmla="*/ 216 h 23"/>
                  <a:gd name="T92" fmla="*/ 2808 w 32"/>
                  <a:gd name="T93" fmla="*/ 0 h 23"/>
                  <a:gd name="T94" fmla="*/ 2376 w 32"/>
                  <a:gd name="T95" fmla="*/ 216 h 23"/>
                  <a:gd name="T96" fmla="*/ 2160 w 32"/>
                  <a:gd name="T97" fmla="*/ 864 h 23"/>
                  <a:gd name="T98" fmla="*/ 1512 w 32"/>
                  <a:gd name="T99" fmla="*/ 648 h 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
                  <a:gd name="T151" fmla="*/ 0 h 23"/>
                  <a:gd name="T152" fmla="*/ 32 w 32"/>
                  <a:gd name="T153" fmla="*/ 23 h 2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 h="23">
                    <a:moveTo>
                      <a:pt x="7" y="3"/>
                    </a:moveTo>
                    <a:lnTo>
                      <a:pt x="4" y="3"/>
                    </a:lnTo>
                    <a:lnTo>
                      <a:pt x="3" y="2"/>
                    </a:lnTo>
                    <a:lnTo>
                      <a:pt x="2" y="1"/>
                    </a:lnTo>
                    <a:lnTo>
                      <a:pt x="1" y="1"/>
                    </a:lnTo>
                    <a:lnTo>
                      <a:pt x="0" y="2"/>
                    </a:lnTo>
                    <a:cubicBezTo>
                      <a:pt x="0" y="2"/>
                      <a:pt x="0" y="3"/>
                      <a:pt x="0" y="3"/>
                    </a:cubicBezTo>
                    <a:cubicBezTo>
                      <a:pt x="0" y="3"/>
                      <a:pt x="0" y="2"/>
                      <a:pt x="1" y="2"/>
                    </a:cubicBezTo>
                    <a:cubicBezTo>
                      <a:pt x="1" y="2"/>
                      <a:pt x="2" y="2"/>
                      <a:pt x="3" y="2"/>
                    </a:cubicBezTo>
                    <a:cubicBezTo>
                      <a:pt x="3" y="3"/>
                      <a:pt x="3" y="3"/>
                      <a:pt x="3" y="4"/>
                    </a:cubicBezTo>
                    <a:cubicBezTo>
                      <a:pt x="4" y="4"/>
                      <a:pt x="5" y="5"/>
                      <a:pt x="5" y="6"/>
                    </a:cubicBezTo>
                    <a:cubicBezTo>
                      <a:pt x="4" y="7"/>
                      <a:pt x="2" y="7"/>
                      <a:pt x="1" y="7"/>
                    </a:cubicBezTo>
                    <a:cubicBezTo>
                      <a:pt x="0" y="7"/>
                      <a:pt x="0" y="7"/>
                      <a:pt x="0" y="8"/>
                    </a:cubicBezTo>
                    <a:cubicBezTo>
                      <a:pt x="1" y="9"/>
                      <a:pt x="1" y="7"/>
                      <a:pt x="2" y="8"/>
                    </a:cubicBezTo>
                    <a:cubicBezTo>
                      <a:pt x="2" y="9"/>
                      <a:pt x="2" y="9"/>
                      <a:pt x="2" y="10"/>
                    </a:cubicBezTo>
                    <a:cubicBezTo>
                      <a:pt x="2" y="10"/>
                      <a:pt x="1" y="10"/>
                      <a:pt x="1" y="10"/>
                    </a:cubicBezTo>
                    <a:cubicBezTo>
                      <a:pt x="2" y="10"/>
                      <a:pt x="3" y="11"/>
                      <a:pt x="3" y="11"/>
                    </a:cubicBezTo>
                    <a:lnTo>
                      <a:pt x="3" y="16"/>
                    </a:lnTo>
                    <a:lnTo>
                      <a:pt x="6" y="16"/>
                    </a:lnTo>
                    <a:lnTo>
                      <a:pt x="7" y="14"/>
                    </a:lnTo>
                    <a:lnTo>
                      <a:pt x="12" y="15"/>
                    </a:lnTo>
                    <a:lnTo>
                      <a:pt x="13" y="15"/>
                    </a:lnTo>
                    <a:lnTo>
                      <a:pt x="15" y="16"/>
                    </a:lnTo>
                    <a:lnTo>
                      <a:pt x="19" y="19"/>
                    </a:lnTo>
                    <a:lnTo>
                      <a:pt x="20" y="21"/>
                    </a:lnTo>
                    <a:lnTo>
                      <a:pt x="22" y="22"/>
                    </a:lnTo>
                    <a:lnTo>
                      <a:pt x="23" y="23"/>
                    </a:lnTo>
                    <a:lnTo>
                      <a:pt x="23" y="21"/>
                    </a:lnTo>
                    <a:lnTo>
                      <a:pt x="28" y="18"/>
                    </a:lnTo>
                    <a:lnTo>
                      <a:pt x="29" y="16"/>
                    </a:lnTo>
                    <a:lnTo>
                      <a:pt x="32" y="16"/>
                    </a:lnTo>
                    <a:lnTo>
                      <a:pt x="31" y="15"/>
                    </a:lnTo>
                    <a:lnTo>
                      <a:pt x="29" y="14"/>
                    </a:lnTo>
                    <a:lnTo>
                      <a:pt x="27" y="13"/>
                    </a:lnTo>
                    <a:lnTo>
                      <a:pt x="25" y="12"/>
                    </a:lnTo>
                    <a:lnTo>
                      <a:pt x="23" y="10"/>
                    </a:lnTo>
                    <a:lnTo>
                      <a:pt x="22" y="7"/>
                    </a:lnTo>
                    <a:lnTo>
                      <a:pt x="21" y="5"/>
                    </a:lnTo>
                    <a:lnTo>
                      <a:pt x="19" y="5"/>
                    </a:lnTo>
                    <a:lnTo>
                      <a:pt x="16" y="4"/>
                    </a:lnTo>
                    <a:lnTo>
                      <a:pt x="16" y="3"/>
                    </a:lnTo>
                    <a:lnTo>
                      <a:pt x="16" y="1"/>
                    </a:lnTo>
                    <a:lnTo>
                      <a:pt x="14" y="0"/>
                    </a:lnTo>
                    <a:lnTo>
                      <a:pt x="13" y="0"/>
                    </a:lnTo>
                    <a:lnTo>
                      <a:pt x="13" y="1"/>
                    </a:lnTo>
                    <a:lnTo>
                      <a:pt x="13" y="0"/>
                    </a:lnTo>
                    <a:lnTo>
                      <a:pt x="11" y="1"/>
                    </a:lnTo>
                    <a:lnTo>
                      <a:pt x="10" y="4"/>
                    </a:lnTo>
                    <a:lnTo>
                      <a:pt x="7"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21" name="Freeform 1074"/>
              <p:cNvSpPr>
                <a:spLocks/>
              </p:cNvSpPr>
              <p:nvPr/>
            </p:nvSpPr>
            <p:spPr bwMode="auto">
              <a:xfrm>
                <a:off x="5760617" y="2366005"/>
                <a:ext cx="353523" cy="254079"/>
              </a:xfrm>
              <a:custGeom>
                <a:avLst/>
                <a:gdLst>
                  <a:gd name="T0" fmla="*/ 1512 w 32"/>
                  <a:gd name="T1" fmla="*/ 648 h 23"/>
                  <a:gd name="T2" fmla="*/ 864 w 32"/>
                  <a:gd name="T3" fmla="*/ 648 h 23"/>
                  <a:gd name="T4" fmla="*/ 648 w 32"/>
                  <a:gd name="T5" fmla="*/ 432 h 23"/>
                  <a:gd name="T6" fmla="*/ 432 w 32"/>
                  <a:gd name="T7" fmla="*/ 216 h 23"/>
                  <a:gd name="T8" fmla="*/ 216 w 32"/>
                  <a:gd name="T9" fmla="*/ 216 h 23"/>
                  <a:gd name="T10" fmla="*/ 0 w 32"/>
                  <a:gd name="T11" fmla="*/ 432 h 23"/>
                  <a:gd name="T12" fmla="*/ 0 w 32"/>
                  <a:gd name="T13" fmla="*/ 648 h 23"/>
                  <a:gd name="T14" fmla="*/ 216 w 32"/>
                  <a:gd name="T15" fmla="*/ 432 h 23"/>
                  <a:gd name="T16" fmla="*/ 648 w 32"/>
                  <a:gd name="T17" fmla="*/ 432 h 23"/>
                  <a:gd name="T18" fmla="*/ 648 w 32"/>
                  <a:gd name="T19" fmla="*/ 864 h 23"/>
                  <a:gd name="T20" fmla="*/ 1080 w 32"/>
                  <a:gd name="T21" fmla="*/ 1296 h 23"/>
                  <a:gd name="T22" fmla="*/ 216 w 32"/>
                  <a:gd name="T23" fmla="*/ 1512 h 23"/>
                  <a:gd name="T24" fmla="*/ 0 w 32"/>
                  <a:gd name="T25" fmla="*/ 1728 h 23"/>
                  <a:gd name="T26" fmla="*/ 432 w 32"/>
                  <a:gd name="T27" fmla="*/ 1728 h 23"/>
                  <a:gd name="T28" fmla="*/ 432 w 32"/>
                  <a:gd name="T29" fmla="*/ 2160 h 23"/>
                  <a:gd name="T30" fmla="*/ 216 w 32"/>
                  <a:gd name="T31" fmla="*/ 2160 h 23"/>
                  <a:gd name="T32" fmla="*/ 648 w 32"/>
                  <a:gd name="T33" fmla="*/ 2376 h 23"/>
                  <a:gd name="T34" fmla="*/ 648 w 32"/>
                  <a:gd name="T35" fmla="*/ 3456 h 23"/>
                  <a:gd name="T36" fmla="*/ 1296 w 32"/>
                  <a:gd name="T37" fmla="*/ 3456 h 23"/>
                  <a:gd name="T38" fmla="*/ 1512 w 32"/>
                  <a:gd name="T39" fmla="*/ 3024 h 23"/>
                  <a:gd name="T40" fmla="*/ 2592 w 32"/>
                  <a:gd name="T41" fmla="*/ 3240 h 23"/>
                  <a:gd name="T42" fmla="*/ 2808 w 32"/>
                  <a:gd name="T43" fmla="*/ 3240 h 23"/>
                  <a:gd name="T44" fmla="*/ 3240 w 32"/>
                  <a:gd name="T45" fmla="*/ 3456 h 23"/>
                  <a:gd name="T46" fmla="*/ 4104 w 32"/>
                  <a:gd name="T47" fmla="*/ 4104 h 23"/>
                  <a:gd name="T48" fmla="*/ 4320 w 32"/>
                  <a:gd name="T49" fmla="*/ 4536 h 23"/>
                  <a:gd name="T50" fmla="*/ 4752 w 32"/>
                  <a:gd name="T51" fmla="*/ 4752 h 23"/>
                  <a:gd name="T52" fmla="*/ 4968 w 32"/>
                  <a:gd name="T53" fmla="*/ 4968 h 23"/>
                  <a:gd name="T54" fmla="*/ 4968 w 32"/>
                  <a:gd name="T55" fmla="*/ 4536 h 23"/>
                  <a:gd name="T56" fmla="*/ 6048 w 32"/>
                  <a:gd name="T57" fmla="*/ 3888 h 23"/>
                  <a:gd name="T58" fmla="*/ 6264 w 32"/>
                  <a:gd name="T59" fmla="*/ 3456 h 23"/>
                  <a:gd name="T60" fmla="*/ 6912 w 32"/>
                  <a:gd name="T61" fmla="*/ 3456 h 23"/>
                  <a:gd name="T62" fmla="*/ 6696 w 32"/>
                  <a:gd name="T63" fmla="*/ 3240 h 23"/>
                  <a:gd name="T64" fmla="*/ 6264 w 32"/>
                  <a:gd name="T65" fmla="*/ 3024 h 23"/>
                  <a:gd name="T66" fmla="*/ 5832 w 32"/>
                  <a:gd name="T67" fmla="*/ 2808 h 23"/>
                  <a:gd name="T68" fmla="*/ 5400 w 32"/>
                  <a:gd name="T69" fmla="*/ 2592 h 23"/>
                  <a:gd name="T70" fmla="*/ 4968 w 32"/>
                  <a:gd name="T71" fmla="*/ 2160 h 23"/>
                  <a:gd name="T72" fmla="*/ 4752 w 32"/>
                  <a:gd name="T73" fmla="*/ 1512 h 23"/>
                  <a:gd name="T74" fmla="*/ 4536 w 32"/>
                  <a:gd name="T75" fmla="*/ 1080 h 23"/>
                  <a:gd name="T76" fmla="*/ 4104 w 32"/>
                  <a:gd name="T77" fmla="*/ 1080 h 23"/>
                  <a:gd name="T78" fmla="*/ 3456 w 32"/>
                  <a:gd name="T79" fmla="*/ 864 h 23"/>
                  <a:gd name="T80" fmla="*/ 3456 w 32"/>
                  <a:gd name="T81" fmla="*/ 648 h 23"/>
                  <a:gd name="T82" fmla="*/ 3456 w 32"/>
                  <a:gd name="T83" fmla="*/ 216 h 23"/>
                  <a:gd name="T84" fmla="*/ 3456 w 32"/>
                  <a:gd name="T85" fmla="*/ 216 h 23"/>
                  <a:gd name="T86" fmla="*/ 3024 w 32"/>
                  <a:gd name="T87" fmla="*/ 0 h 23"/>
                  <a:gd name="T88" fmla="*/ 2808 w 32"/>
                  <a:gd name="T89" fmla="*/ 0 h 23"/>
                  <a:gd name="T90" fmla="*/ 2808 w 32"/>
                  <a:gd name="T91" fmla="*/ 216 h 23"/>
                  <a:gd name="T92" fmla="*/ 2808 w 32"/>
                  <a:gd name="T93" fmla="*/ 0 h 23"/>
                  <a:gd name="T94" fmla="*/ 2376 w 32"/>
                  <a:gd name="T95" fmla="*/ 216 h 23"/>
                  <a:gd name="T96" fmla="*/ 2160 w 32"/>
                  <a:gd name="T97" fmla="*/ 864 h 23"/>
                  <a:gd name="T98" fmla="*/ 1512 w 32"/>
                  <a:gd name="T99" fmla="*/ 648 h 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
                  <a:gd name="T151" fmla="*/ 0 h 23"/>
                  <a:gd name="T152" fmla="*/ 32 w 32"/>
                  <a:gd name="T153" fmla="*/ 23 h 2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 h="23">
                    <a:moveTo>
                      <a:pt x="7" y="3"/>
                    </a:moveTo>
                    <a:lnTo>
                      <a:pt x="4" y="3"/>
                    </a:lnTo>
                    <a:lnTo>
                      <a:pt x="3" y="2"/>
                    </a:lnTo>
                    <a:lnTo>
                      <a:pt x="2" y="1"/>
                    </a:lnTo>
                    <a:lnTo>
                      <a:pt x="1" y="1"/>
                    </a:lnTo>
                    <a:lnTo>
                      <a:pt x="0" y="2"/>
                    </a:lnTo>
                    <a:cubicBezTo>
                      <a:pt x="0" y="2"/>
                      <a:pt x="0" y="3"/>
                      <a:pt x="0" y="3"/>
                    </a:cubicBezTo>
                    <a:cubicBezTo>
                      <a:pt x="0" y="3"/>
                      <a:pt x="0" y="2"/>
                      <a:pt x="1" y="2"/>
                    </a:cubicBezTo>
                    <a:cubicBezTo>
                      <a:pt x="1" y="2"/>
                      <a:pt x="2" y="2"/>
                      <a:pt x="3" y="2"/>
                    </a:cubicBezTo>
                    <a:cubicBezTo>
                      <a:pt x="3" y="3"/>
                      <a:pt x="3" y="3"/>
                      <a:pt x="3" y="4"/>
                    </a:cubicBezTo>
                    <a:cubicBezTo>
                      <a:pt x="4" y="4"/>
                      <a:pt x="5" y="5"/>
                      <a:pt x="5" y="6"/>
                    </a:cubicBezTo>
                    <a:cubicBezTo>
                      <a:pt x="4" y="7"/>
                      <a:pt x="2" y="7"/>
                      <a:pt x="1" y="7"/>
                    </a:cubicBezTo>
                    <a:cubicBezTo>
                      <a:pt x="0" y="7"/>
                      <a:pt x="0" y="7"/>
                      <a:pt x="0" y="8"/>
                    </a:cubicBezTo>
                    <a:cubicBezTo>
                      <a:pt x="1" y="9"/>
                      <a:pt x="1" y="7"/>
                      <a:pt x="2" y="8"/>
                    </a:cubicBezTo>
                    <a:cubicBezTo>
                      <a:pt x="2" y="9"/>
                      <a:pt x="2" y="9"/>
                      <a:pt x="2" y="10"/>
                    </a:cubicBezTo>
                    <a:cubicBezTo>
                      <a:pt x="2" y="10"/>
                      <a:pt x="1" y="10"/>
                      <a:pt x="1" y="10"/>
                    </a:cubicBezTo>
                    <a:cubicBezTo>
                      <a:pt x="2" y="10"/>
                      <a:pt x="3" y="11"/>
                      <a:pt x="3" y="11"/>
                    </a:cubicBezTo>
                    <a:lnTo>
                      <a:pt x="3" y="16"/>
                    </a:lnTo>
                    <a:lnTo>
                      <a:pt x="6" y="16"/>
                    </a:lnTo>
                    <a:lnTo>
                      <a:pt x="7" y="14"/>
                    </a:lnTo>
                    <a:lnTo>
                      <a:pt x="12" y="15"/>
                    </a:lnTo>
                    <a:lnTo>
                      <a:pt x="13" y="15"/>
                    </a:lnTo>
                    <a:lnTo>
                      <a:pt x="15" y="16"/>
                    </a:lnTo>
                    <a:lnTo>
                      <a:pt x="19" y="19"/>
                    </a:lnTo>
                    <a:lnTo>
                      <a:pt x="20" y="21"/>
                    </a:lnTo>
                    <a:lnTo>
                      <a:pt x="22" y="22"/>
                    </a:lnTo>
                    <a:lnTo>
                      <a:pt x="23" y="23"/>
                    </a:lnTo>
                    <a:lnTo>
                      <a:pt x="23" y="21"/>
                    </a:lnTo>
                    <a:lnTo>
                      <a:pt x="28" y="18"/>
                    </a:lnTo>
                    <a:lnTo>
                      <a:pt x="29" y="16"/>
                    </a:lnTo>
                    <a:lnTo>
                      <a:pt x="32" y="16"/>
                    </a:lnTo>
                    <a:lnTo>
                      <a:pt x="31" y="15"/>
                    </a:lnTo>
                    <a:lnTo>
                      <a:pt x="29" y="14"/>
                    </a:lnTo>
                    <a:lnTo>
                      <a:pt x="27" y="13"/>
                    </a:lnTo>
                    <a:lnTo>
                      <a:pt x="25" y="12"/>
                    </a:lnTo>
                    <a:lnTo>
                      <a:pt x="23" y="10"/>
                    </a:lnTo>
                    <a:lnTo>
                      <a:pt x="22" y="7"/>
                    </a:lnTo>
                    <a:lnTo>
                      <a:pt x="21" y="5"/>
                    </a:lnTo>
                    <a:lnTo>
                      <a:pt x="19" y="5"/>
                    </a:lnTo>
                    <a:lnTo>
                      <a:pt x="16" y="4"/>
                    </a:lnTo>
                    <a:lnTo>
                      <a:pt x="16" y="3"/>
                    </a:lnTo>
                    <a:lnTo>
                      <a:pt x="16" y="1"/>
                    </a:lnTo>
                    <a:lnTo>
                      <a:pt x="14" y="0"/>
                    </a:lnTo>
                    <a:lnTo>
                      <a:pt x="13" y="0"/>
                    </a:lnTo>
                    <a:lnTo>
                      <a:pt x="13" y="1"/>
                    </a:lnTo>
                    <a:lnTo>
                      <a:pt x="13" y="0"/>
                    </a:lnTo>
                    <a:lnTo>
                      <a:pt x="11" y="1"/>
                    </a:lnTo>
                    <a:lnTo>
                      <a:pt x="10" y="4"/>
                    </a:lnTo>
                    <a:lnTo>
                      <a:pt x="7"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22" name="Freeform 1075"/>
              <p:cNvSpPr>
                <a:spLocks/>
              </p:cNvSpPr>
              <p:nvPr/>
            </p:nvSpPr>
            <p:spPr bwMode="auto">
              <a:xfrm>
                <a:off x="5605950" y="1868895"/>
                <a:ext cx="1038475" cy="563392"/>
              </a:xfrm>
              <a:custGeom>
                <a:avLst/>
                <a:gdLst>
                  <a:gd name="T0" fmla="*/ 11232 w 94"/>
                  <a:gd name="T1" fmla="*/ 10368 h 51"/>
                  <a:gd name="T2" fmla="*/ 12096 w 94"/>
                  <a:gd name="T3" fmla="*/ 9936 h 51"/>
                  <a:gd name="T4" fmla="*/ 12744 w 94"/>
                  <a:gd name="T5" fmla="*/ 9720 h 51"/>
                  <a:gd name="T6" fmla="*/ 13392 w 94"/>
                  <a:gd name="T7" fmla="*/ 9720 h 51"/>
                  <a:gd name="T8" fmla="*/ 13824 w 94"/>
                  <a:gd name="T9" fmla="*/ 9072 h 51"/>
                  <a:gd name="T10" fmla="*/ 14256 w 94"/>
                  <a:gd name="T11" fmla="*/ 9504 h 51"/>
                  <a:gd name="T12" fmla="*/ 15984 w 94"/>
                  <a:gd name="T13" fmla="*/ 9504 h 51"/>
                  <a:gd name="T14" fmla="*/ 16848 w 94"/>
                  <a:gd name="T15" fmla="*/ 9936 h 51"/>
                  <a:gd name="T16" fmla="*/ 16848 w 94"/>
                  <a:gd name="T17" fmla="*/ 9072 h 51"/>
                  <a:gd name="T18" fmla="*/ 16416 w 94"/>
                  <a:gd name="T19" fmla="*/ 8208 h 51"/>
                  <a:gd name="T20" fmla="*/ 17712 w 94"/>
                  <a:gd name="T21" fmla="*/ 8208 h 51"/>
                  <a:gd name="T22" fmla="*/ 17928 w 94"/>
                  <a:gd name="T23" fmla="*/ 7560 h 51"/>
                  <a:gd name="T24" fmla="*/ 19008 w 94"/>
                  <a:gd name="T25" fmla="*/ 6696 h 51"/>
                  <a:gd name="T26" fmla="*/ 19656 w 94"/>
                  <a:gd name="T27" fmla="*/ 6480 h 51"/>
                  <a:gd name="T28" fmla="*/ 20304 w 94"/>
                  <a:gd name="T29" fmla="*/ 5184 h 51"/>
                  <a:gd name="T30" fmla="*/ 19224 w 94"/>
                  <a:gd name="T31" fmla="*/ 4536 h 51"/>
                  <a:gd name="T32" fmla="*/ 17928 w 94"/>
                  <a:gd name="T33" fmla="*/ 3672 h 51"/>
                  <a:gd name="T34" fmla="*/ 16200 w 94"/>
                  <a:gd name="T35" fmla="*/ 2808 h 51"/>
                  <a:gd name="T36" fmla="*/ 15120 w 94"/>
                  <a:gd name="T37" fmla="*/ 1728 h 51"/>
                  <a:gd name="T38" fmla="*/ 14904 w 94"/>
                  <a:gd name="T39" fmla="*/ 864 h 51"/>
                  <a:gd name="T40" fmla="*/ 14040 w 94"/>
                  <a:gd name="T41" fmla="*/ 1080 h 51"/>
                  <a:gd name="T42" fmla="*/ 13392 w 94"/>
                  <a:gd name="T43" fmla="*/ 1512 h 51"/>
                  <a:gd name="T44" fmla="*/ 12528 w 94"/>
                  <a:gd name="T45" fmla="*/ 864 h 51"/>
                  <a:gd name="T46" fmla="*/ 12096 w 94"/>
                  <a:gd name="T47" fmla="*/ 216 h 51"/>
                  <a:gd name="T48" fmla="*/ 11016 w 94"/>
                  <a:gd name="T49" fmla="*/ 0 h 51"/>
                  <a:gd name="T50" fmla="*/ 9720 w 94"/>
                  <a:gd name="T51" fmla="*/ 648 h 51"/>
                  <a:gd name="T52" fmla="*/ 7560 w 94"/>
                  <a:gd name="T53" fmla="*/ 1296 h 51"/>
                  <a:gd name="T54" fmla="*/ 6912 w 94"/>
                  <a:gd name="T55" fmla="*/ 1944 h 51"/>
                  <a:gd name="T56" fmla="*/ 7560 w 94"/>
                  <a:gd name="T57" fmla="*/ 1944 h 51"/>
                  <a:gd name="T58" fmla="*/ 6912 w 94"/>
                  <a:gd name="T59" fmla="*/ 2376 h 51"/>
                  <a:gd name="T60" fmla="*/ 7128 w 94"/>
                  <a:gd name="T61" fmla="*/ 2808 h 51"/>
                  <a:gd name="T62" fmla="*/ 6696 w 94"/>
                  <a:gd name="T63" fmla="*/ 3240 h 51"/>
                  <a:gd name="T64" fmla="*/ 7128 w 94"/>
                  <a:gd name="T65" fmla="*/ 3888 h 51"/>
                  <a:gd name="T66" fmla="*/ 6696 w 94"/>
                  <a:gd name="T67" fmla="*/ 3672 h 51"/>
                  <a:gd name="T68" fmla="*/ 6480 w 94"/>
                  <a:gd name="T69" fmla="*/ 3888 h 51"/>
                  <a:gd name="T70" fmla="*/ 5616 w 94"/>
                  <a:gd name="T71" fmla="*/ 3672 h 51"/>
                  <a:gd name="T72" fmla="*/ 4536 w 94"/>
                  <a:gd name="T73" fmla="*/ 3888 h 51"/>
                  <a:gd name="T74" fmla="*/ 4104 w 94"/>
                  <a:gd name="T75" fmla="*/ 3672 h 51"/>
                  <a:gd name="T76" fmla="*/ 3456 w 94"/>
                  <a:gd name="T77" fmla="*/ 3456 h 51"/>
                  <a:gd name="T78" fmla="*/ 2808 w 94"/>
                  <a:gd name="T79" fmla="*/ 3240 h 51"/>
                  <a:gd name="T80" fmla="*/ 2160 w 94"/>
                  <a:gd name="T81" fmla="*/ 3024 h 51"/>
                  <a:gd name="T82" fmla="*/ 1080 w 94"/>
                  <a:gd name="T83" fmla="*/ 4104 h 51"/>
                  <a:gd name="T84" fmla="*/ 432 w 94"/>
                  <a:gd name="T85" fmla="*/ 3888 h 51"/>
                  <a:gd name="T86" fmla="*/ 0 w 94"/>
                  <a:gd name="T87" fmla="*/ 6048 h 51"/>
                  <a:gd name="T88" fmla="*/ 1080 w 94"/>
                  <a:gd name="T89" fmla="*/ 6696 h 51"/>
                  <a:gd name="T90" fmla="*/ 1296 w 94"/>
                  <a:gd name="T91" fmla="*/ 7128 h 51"/>
                  <a:gd name="T92" fmla="*/ 2592 w 94"/>
                  <a:gd name="T93" fmla="*/ 6696 h 51"/>
                  <a:gd name="T94" fmla="*/ 3240 w 94"/>
                  <a:gd name="T95" fmla="*/ 7560 h 51"/>
                  <a:gd name="T96" fmla="*/ 2160 w 94"/>
                  <a:gd name="T97" fmla="*/ 7992 h 51"/>
                  <a:gd name="T98" fmla="*/ 2376 w 94"/>
                  <a:gd name="T99" fmla="*/ 8424 h 51"/>
                  <a:gd name="T100" fmla="*/ 2160 w 94"/>
                  <a:gd name="T101" fmla="*/ 9072 h 51"/>
                  <a:gd name="T102" fmla="*/ 3024 w 94"/>
                  <a:gd name="T103" fmla="*/ 9720 h 51"/>
                  <a:gd name="T104" fmla="*/ 3240 w 94"/>
                  <a:gd name="T105" fmla="*/ 9936 h 51"/>
                  <a:gd name="T106" fmla="*/ 3672 w 94"/>
                  <a:gd name="T107" fmla="*/ 10152 h 51"/>
                  <a:gd name="T108" fmla="*/ 4536 w 94"/>
                  <a:gd name="T109" fmla="*/ 10368 h 51"/>
                  <a:gd name="T110" fmla="*/ 5832 w 94"/>
                  <a:gd name="T111" fmla="*/ 7776 h 51"/>
                  <a:gd name="T112" fmla="*/ 7560 w 94"/>
                  <a:gd name="T113" fmla="*/ 9072 h 51"/>
                  <a:gd name="T114" fmla="*/ 8424 w 94"/>
                  <a:gd name="T115" fmla="*/ 9072 h 51"/>
                  <a:gd name="T116" fmla="*/ 9072 w 94"/>
                  <a:gd name="T117" fmla="*/ 9288 h 51"/>
                  <a:gd name="T118" fmla="*/ 9504 w 94"/>
                  <a:gd name="T119" fmla="*/ 9720 h 51"/>
                  <a:gd name="T120" fmla="*/ 10152 w 94"/>
                  <a:gd name="T121" fmla="*/ 10584 h 51"/>
                  <a:gd name="T122" fmla="*/ 10584 w 94"/>
                  <a:gd name="T123" fmla="*/ 10800 h 51"/>
                  <a:gd name="T124" fmla="*/ 11016 w 94"/>
                  <a:gd name="T125" fmla="*/ 10584 h 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4"/>
                  <a:gd name="T190" fmla="*/ 0 h 51"/>
                  <a:gd name="T191" fmla="*/ 94 w 94"/>
                  <a:gd name="T192" fmla="*/ 51 h 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4" h="51">
                    <a:moveTo>
                      <a:pt x="51" y="49"/>
                    </a:moveTo>
                    <a:lnTo>
                      <a:pt x="52" y="48"/>
                    </a:lnTo>
                    <a:lnTo>
                      <a:pt x="53" y="46"/>
                    </a:lnTo>
                    <a:lnTo>
                      <a:pt x="56" y="46"/>
                    </a:lnTo>
                    <a:lnTo>
                      <a:pt x="57" y="45"/>
                    </a:lnTo>
                    <a:lnTo>
                      <a:pt x="59" y="45"/>
                    </a:lnTo>
                    <a:lnTo>
                      <a:pt x="60" y="46"/>
                    </a:lnTo>
                    <a:lnTo>
                      <a:pt x="62" y="45"/>
                    </a:lnTo>
                    <a:lnTo>
                      <a:pt x="62" y="44"/>
                    </a:lnTo>
                    <a:lnTo>
                      <a:pt x="64" y="42"/>
                    </a:lnTo>
                    <a:lnTo>
                      <a:pt x="65" y="43"/>
                    </a:lnTo>
                    <a:lnTo>
                      <a:pt x="66" y="44"/>
                    </a:lnTo>
                    <a:lnTo>
                      <a:pt x="70" y="43"/>
                    </a:lnTo>
                    <a:lnTo>
                      <a:pt x="74" y="44"/>
                    </a:lnTo>
                    <a:lnTo>
                      <a:pt x="77" y="45"/>
                    </a:lnTo>
                    <a:lnTo>
                      <a:pt x="78" y="46"/>
                    </a:lnTo>
                    <a:lnTo>
                      <a:pt x="79" y="44"/>
                    </a:lnTo>
                    <a:lnTo>
                      <a:pt x="78" y="42"/>
                    </a:lnTo>
                    <a:lnTo>
                      <a:pt x="78" y="40"/>
                    </a:lnTo>
                    <a:lnTo>
                      <a:pt x="76" y="38"/>
                    </a:lnTo>
                    <a:lnTo>
                      <a:pt x="81" y="36"/>
                    </a:lnTo>
                    <a:lnTo>
                      <a:pt x="82" y="38"/>
                    </a:lnTo>
                    <a:lnTo>
                      <a:pt x="83" y="37"/>
                    </a:lnTo>
                    <a:lnTo>
                      <a:pt x="83" y="35"/>
                    </a:lnTo>
                    <a:lnTo>
                      <a:pt x="85" y="31"/>
                    </a:lnTo>
                    <a:lnTo>
                      <a:pt x="88" y="31"/>
                    </a:lnTo>
                    <a:lnTo>
                      <a:pt x="89" y="32"/>
                    </a:lnTo>
                    <a:lnTo>
                      <a:pt x="91" y="30"/>
                    </a:lnTo>
                    <a:lnTo>
                      <a:pt x="90" y="27"/>
                    </a:lnTo>
                    <a:lnTo>
                      <a:pt x="94" y="24"/>
                    </a:lnTo>
                    <a:lnTo>
                      <a:pt x="94" y="23"/>
                    </a:lnTo>
                    <a:lnTo>
                      <a:pt x="89" y="21"/>
                    </a:lnTo>
                    <a:lnTo>
                      <a:pt x="86" y="17"/>
                    </a:lnTo>
                    <a:lnTo>
                      <a:pt x="83" y="17"/>
                    </a:lnTo>
                    <a:lnTo>
                      <a:pt x="77" y="17"/>
                    </a:lnTo>
                    <a:lnTo>
                      <a:pt x="75" y="13"/>
                    </a:lnTo>
                    <a:lnTo>
                      <a:pt x="74" y="10"/>
                    </a:lnTo>
                    <a:lnTo>
                      <a:pt x="70" y="8"/>
                    </a:lnTo>
                    <a:lnTo>
                      <a:pt x="69" y="6"/>
                    </a:lnTo>
                    <a:lnTo>
                      <a:pt x="69" y="4"/>
                    </a:lnTo>
                    <a:lnTo>
                      <a:pt x="67" y="4"/>
                    </a:lnTo>
                    <a:lnTo>
                      <a:pt x="65" y="5"/>
                    </a:lnTo>
                    <a:lnTo>
                      <a:pt x="65" y="7"/>
                    </a:lnTo>
                    <a:lnTo>
                      <a:pt x="62" y="7"/>
                    </a:lnTo>
                    <a:lnTo>
                      <a:pt x="62" y="5"/>
                    </a:lnTo>
                    <a:lnTo>
                      <a:pt x="58" y="4"/>
                    </a:lnTo>
                    <a:lnTo>
                      <a:pt x="57" y="4"/>
                    </a:lnTo>
                    <a:lnTo>
                      <a:pt x="56" y="1"/>
                    </a:lnTo>
                    <a:lnTo>
                      <a:pt x="54" y="1"/>
                    </a:lnTo>
                    <a:lnTo>
                      <a:pt x="51" y="0"/>
                    </a:lnTo>
                    <a:lnTo>
                      <a:pt x="48" y="1"/>
                    </a:lnTo>
                    <a:lnTo>
                      <a:pt x="45" y="3"/>
                    </a:lnTo>
                    <a:lnTo>
                      <a:pt x="39" y="5"/>
                    </a:lnTo>
                    <a:lnTo>
                      <a:pt x="35" y="6"/>
                    </a:lnTo>
                    <a:lnTo>
                      <a:pt x="32" y="7"/>
                    </a:lnTo>
                    <a:lnTo>
                      <a:pt x="32" y="9"/>
                    </a:lnTo>
                    <a:lnTo>
                      <a:pt x="35" y="9"/>
                    </a:lnTo>
                    <a:lnTo>
                      <a:pt x="33" y="10"/>
                    </a:lnTo>
                    <a:lnTo>
                      <a:pt x="32" y="11"/>
                    </a:lnTo>
                    <a:lnTo>
                      <a:pt x="33" y="12"/>
                    </a:lnTo>
                    <a:lnTo>
                      <a:pt x="33" y="13"/>
                    </a:lnTo>
                    <a:lnTo>
                      <a:pt x="32" y="13"/>
                    </a:lnTo>
                    <a:lnTo>
                      <a:pt x="31" y="15"/>
                    </a:lnTo>
                    <a:lnTo>
                      <a:pt x="33" y="16"/>
                    </a:lnTo>
                    <a:lnTo>
                      <a:pt x="33" y="18"/>
                    </a:lnTo>
                    <a:lnTo>
                      <a:pt x="32" y="18"/>
                    </a:lnTo>
                    <a:lnTo>
                      <a:pt x="31" y="17"/>
                    </a:lnTo>
                    <a:lnTo>
                      <a:pt x="30" y="17"/>
                    </a:lnTo>
                    <a:lnTo>
                      <a:pt x="30" y="18"/>
                    </a:lnTo>
                    <a:lnTo>
                      <a:pt x="27" y="18"/>
                    </a:lnTo>
                    <a:lnTo>
                      <a:pt x="26" y="17"/>
                    </a:lnTo>
                    <a:lnTo>
                      <a:pt x="22" y="17"/>
                    </a:lnTo>
                    <a:lnTo>
                      <a:pt x="21" y="18"/>
                    </a:lnTo>
                    <a:lnTo>
                      <a:pt x="20" y="18"/>
                    </a:lnTo>
                    <a:lnTo>
                      <a:pt x="19" y="17"/>
                    </a:lnTo>
                    <a:lnTo>
                      <a:pt x="17" y="17"/>
                    </a:lnTo>
                    <a:lnTo>
                      <a:pt x="16" y="16"/>
                    </a:lnTo>
                    <a:lnTo>
                      <a:pt x="14" y="16"/>
                    </a:lnTo>
                    <a:lnTo>
                      <a:pt x="13" y="15"/>
                    </a:lnTo>
                    <a:lnTo>
                      <a:pt x="11" y="15"/>
                    </a:lnTo>
                    <a:lnTo>
                      <a:pt x="10" y="14"/>
                    </a:lnTo>
                    <a:lnTo>
                      <a:pt x="5" y="17"/>
                    </a:lnTo>
                    <a:lnTo>
                      <a:pt x="5" y="19"/>
                    </a:lnTo>
                    <a:lnTo>
                      <a:pt x="3" y="19"/>
                    </a:lnTo>
                    <a:lnTo>
                      <a:pt x="2" y="18"/>
                    </a:lnTo>
                    <a:lnTo>
                      <a:pt x="1" y="19"/>
                    </a:lnTo>
                    <a:lnTo>
                      <a:pt x="0" y="28"/>
                    </a:lnTo>
                    <a:lnTo>
                      <a:pt x="3" y="29"/>
                    </a:lnTo>
                    <a:lnTo>
                      <a:pt x="5" y="31"/>
                    </a:lnTo>
                    <a:lnTo>
                      <a:pt x="4" y="33"/>
                    </a:lnTo>
                    <a:lnTo>
                      <a:pt x="6" y="33"/>
                    </a:lnTo>
                    <a:cubicBezTo>
                      <a:pt x="7" y="33"/>
                      <a:pt x="7" y="33"/>
                      <a:pt x="9" y="32"/>
                    </a:cubicBezTo>
                    <a:cubicBezTo>
                      <a:pt x="10" y="33"/>
                      <a:pt x="9" y="31"/>
                      <a:pt x="12" y="31"/>
                    </a:cubicBezTo>
                    <a:cubicBezTo>
                      <a:pt x="13" y="32"/>
                      <a:pt x="15" y="31"/>
                      <a:pt x="15" y="32"/>
                    </a:cubicBezTo>
                    <a:cubicBezTo>
                      <a:pt x="15" y="33"/>
                      <a:pt x="15" y="34"/>
                      <a:pt x="15" y="35"/>
                    </a:cubicBezTo>
                    <a:cubicBezTo>
                      <a:pt x="15" y="35"/>
                      <a:pt x="15" y="36"/>
                      <a:pt x="14" y="37"/>
                    </a:cubicBezTo>
                    <a:cubicBezTo>
                      <a:pt x="13" y="37"/>
                      <a:pt x="12" y="37"/>
                      <a:pt x="10" y="37"/>
                    </a:cubicBezTo>
                    <a:cubicBezTo>
                      <a:pt x="10" y="38"/>
                      <a:pt x="10" y="38"/>
                      <a:pt x="10" y="39"/>
                    </a:cubicBezTo>
                    <a:cubicBezTo>
                      <a:pt x="11" y="39"/>
                      <a:pt x="11" y="39"/>
                      <a:pt x="11" y="39"/>
                    </a:cubicBezTo>
                    <a:cubicBezTo>
                      <a:pt x="10" y="40"/>
                      <a:pt x="9" y="39"/>
                      <a:pt x="8" y="39"/>
                    </a:cubicBezTo>
                    <a:cubicBezTo>
                      <a:pt x="8" y="40"/>
                      <a:pt x="10" y="41"/>
                      <a:pt x="10" y="42"/>
                    </a:cubicBezTo>
                    <a:cubicBezTo>
                      <a:pt x="10" y="42"/>
                      <a:pt x="10" y="44"/>
                      <a:pt x="11" y="44"/>
                    </a:cubicBezTo>
                    <a:cubicBezTo>
                      <a:pt x="12" y="44"/>
                      <a:pt x="13" y="45"/>
                      <a:pt x="14" y="45"/>
                    </a:cubicBezTo>
                    <a:cubicBezTo>
                      <a:pt x="14" y="46"/>
                      <a:pt x="14" y="46"/>
                      <a:pt x="14" y="47"/>
                    </a:cubicBezTo>
                    <a:lnTo>
                      <a:pt x="15" y="46"/>
                    </a:lnTo>
                    <a:lnTo>
                      <a:pt x="16" y="46"/>
                    </a:lnTo>
                    <a:lnTo>
                      <a:pt x="17" y="47"/>
                    </a:lnTo>
                    <a:lnTo>
                      <a:pt x="18" y="48"/>
                    </a:lnTo>
                    <a:lnTo>
                      <a:pt x="21" y="48"/>
                    </a:lnTo>
                    <a:lnTo>
                      <a:pt x="20" y="39"/>
                    </a:lnTo>
                    <a:lnTo>
                      <a:pt x="27" y="36"/>
                    </a:lnTo>
                    <a:lnTo>
                      <a:pt x="33" y="40"/>
                    </a:lnTo>
                    <a:lnTo>
                      <a:pt x="35" y="42"/>
                    </a:lnTo>
                    <a:lnTo>
                      <a:pt x="37" y="42"/>
                    </a:lnTo>
                    <a:lnTo>
                      <a:pt x="39" y="42"/>
                    </a:lnTo>
                    <a:lnTo>
                      <a:pt x="40" y="42"/>
                    </a:lnTo>
                    <a:lnTo>
                      <a:pt x="42" y="43"/>
                    </a:lnTo>
                    <a:lnTo>
                      <a:pt x="43" y="46"/>
                    </a:lnTo>
                    <a:lnTo>
                      <a:pt x="44" y="45"/>
                    </a:lnTo>
                    <a:lnTo>
                      <a:pt x="46" y="49"/>
                    </a:lnTo>
                    <a:lnTo>
                      <a:pt x="47" y="49"/>
                    </a:lnTo>
                    <a:lnTo>
                      <a:pt x="48" y="51"/>
                    </a:lnTo>
                    <a:lnTo>
                      <a:pt x="49" y="50"/>
                    </a:lnTo>
                    <a:lnTo>
                      <a:pt x="50" y="50"/>
                    </a:lnTo>
                    <a:lnTo>
                      <a:pt x="51" y="4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23" name="Freeform 1076"/>
              <p:cNvSpPr>
                <a:spLocks/>
              </p:cNvSpPr>
              <p:nvPr/>
            </p:nvSpPr>
            <p:spPr bwMode="auto">
              <a:xfrm>
                <a:off x="5605950" y="1868895"/>
                <a:ext cx="1038475" cy="563392"/>
              </a:xfrm>
              <a:custGeom>
                <a:avLst/>
                <a:gdLst>
                  <a:gd name="T0" fmla="*/ 11232 w 94"/>
                  <a:gd name="T1" fmla="*/ 10368 h 51"/>
                  <a:gd name="T2" fmla="*/ 12096 w 94"/>
                  <a:gd name="T3" fmla="*/ 9936 h 51"/>
                  <a:gd name="T4" fmla="*/ 12744 w 94"/>
                  <a:gd name="T5" fmla="*/ 9720 h 51"/>
                  <a:gd name="T6" fmla="*/ 13392 w 94"/>
                  <a:gd name="T7" fmla="*/ 9720 h 51"/>
                  <a:gd name="T8" fmla="*/ 13824 w 94"/>
                  <a:gd name="T9" fmla="*/ 9072 h 51"/>
                  <a:gd name="T10" fmla="*/ 14256 w 94"/>
                  <a:gd name="T11" fmla="*/ 9504 h 51"/>
                  <a:gd name="T12" fmla="*/ 15984 w 94"/>
                  <a:gd name="T13" fmla="*/ 9504 h 51"/>
                  <a:gd name="T14" fmla="*/ 16848 w 94"/>
                  <a:gd name="T15" fmla="*/ 9936 h 51"/>
                  <a:gd name="T16" fmla="*/ 16848 w 94"/>
                  <a:gd name="T17" fmla="*/ 9072 h 51"/>
                  <a:gd name="T18" fmla="*/ 16416 w 94"/>
                  <a:gd name="T19" fmla="*/ 8208 h 51"/>
                  <a:gd name="T20" fmla="*/ 17712 w 94"/>
                  <a:gd name="T21" fmla="*/ 8208 h 51"/>
                  <a:gd name="T22" fmla="*/ 17928 w 94"/>
                  <a:gd name="T23" fmla="*/ 7560 h 51"/>
                  <a:gd name="T24" fmla="*/ 19008 w 94"/>
                  <a:gd name="T25" fmla="*/ 6696 h 51"/>
                  <a:gd name="T26" fmla="*/ 19656 w 94"/>
                  <a:gd name="T27" fmla="*/ 6480 h 51"/>
                  <a:gd name="T28" fmla="*/ 20304 w 94"/>
                  <a:gd name="T29" fmla="*/ 5184 h 51"/>
                  <a:gd name="T30" fmla="*/ 19224 w 94"/>
                  <a:gd name="T31" fmla="*/ 4536 h 51"/>
                  <a:gd name="T32" fmla="*/ 17928 w 94"/>
                  <a:gd name="T33" fmla="*/ 3672 h 51"/>
                  <a:gd name="T34" fmla="*/ 16200 w 94"/>
                  <a:gd name="T35" fmla="*/ 2808 h 51"/>
                  <a:gd name="T36" fmla="*/ 15120 w 94"/>
                  <a:gd name="T37" fmla="*/ 1728 h 51"/>
                  <a:gd name="T38" fmla="*/ 14904 w 94"/>
                  <a:gd name="T39" fmla="*/ 864 h 51"/>
                  <a:gd name="T40" fmla="*/ 14040 w 94"/>
                  <a:gd name="T41" fmla="*/ 1080 h 51"/>
                  <a:gd name="T42" fmla="*/ 13392 w 94"/>
                  <a:gd name="T43" fmla="*/ 1512 h 51"/>
                  <a:gd name="T44" fmla="*/ 12528 w 94"/>
                  <a:gd name="T45" fmla="*/ 864 h 51"/>
                  <a:gd name="T46" fmla="*/ 12096 w 94"/>
                  <a:gd name="T47" fmla="*/ 216 h 51"/>
                  <a:gd name="T48" fmla="*/ 11016 w 94"/>
                  <a:gd name="T49" fmla="*/ 0 h 51"/>
                  <a:gd name="T50" fmla="*/ 9720 w 94"/>
                  <a:gd name="T51" fmla="*/ 648 h 51"/>
                  <a:gd name="T52" fmla="*/ 7560 w 94"/>
                  <a:gd name="T53" fmla="*/ 1296 h 51"/>
                  <a:gd name="T54" fmla="*/ 6912 w 94"/>
                  <a:gd name="T55" fmla="*/ 1944 h 51"/>
                  <a:gd name="T56" fmla="*/ 7560 w 94"/>
                  <a:gd name="T57" fmla="*/ 1944 h 51"/>
                  <a:gd name="T58" fmla="*/ 6912 w 94"/>
                  <a:gd name="T59" fmla="*/ 2376 h 51"/>
                  <a:gd name="T60" fmla="*/ 7128 w 94"/>
                  <a:gd name="T61" fmla="*/ 2808 h 51"/>
                  <a:gd name="T62" fmla="*/ 6696 w 94"/>
                  <a:gd name="T63" fmla="*/ 3240 h 51"/>
                  <a:gd name="T64" fmla="*/ 7128 w 94"/>
                  <a:gd name="T65" fmla="*/ 3888 h 51"/>
                  <a:gd name="T66" fmla="*/ 6696 w 94"/>
                  <a:gd name="T67" fmla="*/ 3672 h 51"/>
                  <a:gd name="T68" fmla="*/ 6480 w 94"/>
                  <a:gd name="T69" fmla="*/ 3888 h 51"/>
                  <a:gd name="T70" fmla="*/ 5616 w 94"/>
                  <a:gd name="T71" fmla="*/ 3672 h 51"/>
                  <a:gd name="T72" fmla="*/ 4536 w 94"/>
                  <a:gd name="T73" fmla="*/ 3888 h 51"/>
                  <a:gd name="T74" fmla="*/ 4104 w 94"/>
                  <a:gd name="T75" fmla="*/ 3672 h 51"/>
                  <a:gd name="T76" fmla="*/ 3456 w 94"/>
                  <a:gd name="T77" fmla="*/ 3456 h 51"/>
                  <a:gd name="T78" fmla="*/ 2808 w 94"/>
                  <a:gd name="T79" fmla="*/ 3240 h 51"/>
                  <a:gd name="T80" fmla="*/ 2160 w 94"/>
                  <a:gd name="T81" fmla="*/ 3024 h 51"/>
                  <a:gd name="T82" fmla="*/ 1080 w 94"/>
                  <a:gd name="T83" fmla="*/ 4104 h 51"/>
                  <a:gd name="T84" fmla="*/ 432 w 94"/>
                  <a:gd name="T85" fmla="*/ 3888 h 51"/>
                  <a:gd name="T86" fmla="*/ 0 w 94"/>
                  <a:gd name="T87" fmla="*/ 6048 h 51"/>
                  <a:gd name="T88" fmla="*/ 1080 w 94"/>
                  <a:gd name="T89" fmla="*/ 6696 h 51"/>
                  <a:gd name="T90" fmla="*/ 1296 w 94"/>
                  <a:gd name="T91" fmla="*/ 7128 h 51"/>
                  <a:gd name="T92" fmla="*/ 2592 w 94"/>
                  <a:gd name="T93" fmla="*/ 6696 h 51"/>
                  <a:gd name="T94" fmla="*/ 3240 w 94"/>
                  <a:gd name="T95" fmla="*/ 7560 h 51"/>
                  <a:gd name="T96" fmla="*/ 2160 w 94"/>
                  <a:gd name="T97" fmla="*/ 7992 h 51"/>
                  <a:gd name="T98" fmla="*/ 2376 w 94"/>
                  <a:gd name="T99" fmla="*/ 8424 h 51"/>
                  <a:gd name="T100" fmla="*/ 2160 w 94"/>
                  <a:gd name="T101" fmla="*/ 9072 h 51"/>
                  <a:gd name="T102" fmla="*/ 3024 w 94"/>
                  <a:gd name="T103" fmla="*/ 9720 h 51"/>
                  <a:gd name="T104" fmla="*/ 3240 w 94"/>
                  <a:gd name="T105" fmla="*/ 9936 h 51"/>
                  <a:gd name="T106" fmla="*/ 3672 w 94"/>
                  <a:gd name="T107" fmla="*/ 10152 h 51"/>
                  <a:gd name="T108" fmla="*/ 4536 w 94"/>
                  <a:gd name="T109" fmla="*/ 10368 h 51"/>
                  <a:gd name="T110" fmla="*/ 5832 w 94"/>
                  <a:gd name="T111" fmla="*/ 7776 h 51"/>
                  <a:gd name="T112" fmla="*/ 7560 w 94"/>
                  <a:gd name="T113" fmla="*/ 9072 h 51"/>
                  <a:gd name="T114" fmla="*/ 8424 w 94"/>
                  <a:gd name="T115" fmla="*/ 9072 h 51"/>
                  <a:gd name="T116" fmla="*/ 9072 w 94"/>
                  <a:gd name="T117" fmla="*/ 9288 h 51"/>
                  <a:gd name="T118" fmla="*/ 9504 w 94"/>
                  <a:gd name="T119" fmla="*/ 9720 h 51"/>
                  <a:gd name="T120" fmla="*/ 10152 w 94"/>
                  <a:gd name="T121" fmla="*/ 10584 h 51"/>
                  <a:gd name="T122" fmla="*/ 10584 w 94"/>
                  <a:gd name="T123" fmla="*/ 10800 h 51"/>
                  <a:gd name="T124" fmla="*/ 11016 w 94"/>
                  <a:gd name="T125" fmla="*/ 10584 h 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4"/>
                  <a:gd name="T190" fmla="*/ 0 h 51"/>
                  <a:gd name="T191" fmla="*/ 94 w 94"/>
                  <a:gd name="T192" fmla="*/ 51 h 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4" h="51">
                    <a:moveTo>
                      <a:pt x="51" y="49"/>
                    </a:moveTo>
                    <a:lnTo>
                      <a:pt x="52" y="48"/>
                    </a:lnTo>
                    <a:lnTo>
                      <a:pt x="53" y="46"/>
                    </a:lnTo>
                    <a:lnTo>
                      <a:pt x="56" y="46"/>
                    </a:lnTo>
                    <a:lnTo>
                      <a:pt x="57" y="45"/>
                    </a:lnTo>
                    <a:lnTo>
                      <a:pt x="59" y="45"/>
                    </a:lnTo>
                    <a:lnTo>
                      <a:pt x="60" y="46"/>
                    </a:lnTo>
                    <a:lnTo>
                      <a:pt x="62" y="45"/>
                    </a:lnTo>
                    <a:lnTo>
                      <a:pt x="62" y="44"/>
                    </a:lnTo>
                    <a:lnTo>
                      <a:pt x="64" y="42"/>
                    </a:lnTo>
                    <a:lnTo>
                      <a:pt x="65" y="43"/>
                    </a:lnTo>
                    <a:lnTo>
                      <a:pt x="66" y="44"/>
                    </a:lnTo>
                    <a:lnTo>
                      <a:pt x="70" y="43"/>
                    </a:lnTo>
                    <a:lnTo>
                      <a:pt x="74" y="44"/>
                    </a:lnTo>
                    <a:lnTo>
                      <a:pt x="77" y="45"/>
                    </a:lnTo>
                    <a:lnTo>
                      <a:pt x="78" y="46"/>
                    </a:lnTo>
                    <a:lnTo>
                      <a:pt x="79" y="44"/>
                    </a:lnTo>
                    <a:lnTo>
                      <a:pt x="78" y="42"/>
                    </a:lnTo>
                    <a:lnTo>
                      <a:pt x="78" y="40"/>
                    </a:lnTo>
                    <a:lnTo>
                      <a:pt x="76" y="38"/>
                    </a:lnTo>
                    <a:lnTo>
                      <a:pt x="81" y="36"/>
                    </a:lnTo>
                    <a:lnTo>
                      <a:pt x="82" y="38"/>
                    </a:lnTo>
                    <a:lnTo>
                      <a:pt x="83" y="37"/>
                    </a:lnTo>
                    <a:lnTo>
                      <a:pt x="83" y="35"/>
                    </a:lnTo>
                    <a:lnTo>
                      <a:pt x="85" y="31"/>
                    </a:lnTo>
                    <a:lnTo>
                      <a:pt x="88" y="31"/>
                    </a:lnTo>
                    <a:lnTo>
                      <a:pt x="89" y="32"/>
                    </a:lnTo>
                    <a:lnTo>
                      <a:pt x="91" y="30"/>
                    </a:lnTo>
                    <a:lnTo>
                      <a:pt x="90" y="27"/>
                    </a:lnTo>
                    <a:lnTo>
                      <a:pt x="94" y="24"/>
                    </a:lnTo>
                    <a:lnTo>
                      <a:pt x="94" y="23"/>
                    </a:lnTo>
                    <a:lnTo>
                      <a:pt x="89" y="21"/>
                    </a:lnTo>
                    <a:lnTo>
                      <a:pt x="86" y="17"/>
                    </a:lnTo>
                    <a:lnTo>
                      <a:pt x="83" y="17"/>
                    </a:lnTo>
                    <a:lnTo>
                      <a:pt x="77" y="17"/>
                    </a:lnTo>
                    <a:lnTo>
                      <a:pt x="75" y="13"/>
                    </a:lnTo>
                    <a:lnTo>
                      <a:pt x="74" y="10"/>
                    </a:lnTo>
                    <a:lnTo>
                      <a:pt x="70" y="8"/>
                    </a:lnTo>
                    <a:lnTo>
                      <a:pt x="69" y="6"/>
                    </a:lnTo>
                    <a:lnTo>
                      <a:pt x="69" y="4"/>
                    </a:lnTo>
                    <a:lnTo>
                      <a:pt x="67" y="4"/>
                    </a:lnTo>
                    <a:lnTo>
                      <a:pt x="65" y="5"/>
                    </a:lnTo>
                    <a:lnTo>
                      <a:pt x="65" y="7"/>
                    </a:lnTo>
                    <a:lnTo>
                      <a:pt x="62" y="7"/>
                    </a:lnTo>
                    <a:lnTo>
                      <a:pt x="62" y="5"/>
                    </a:lnTo>
                    <a:lnTo>
                      <a:pt x="58" y="4"/>
                    </a:lnTo>
                    <a:lnTo>
                      <a:pt x="57" y="4"/>
                    </a:lnTo>
                    <a:lnTo>
                      <a:pt x="56" y="1"/>
                    </a:lnTo>
                    <a:lnTo>
                      <a:pt x="54" y="1"/>
                    </a:lnTo>
                    <a:lnTo>
                      <a:pt x="51" y="0"/>
                    </a:lnTo>
                    <a:lnTo>
                      <a:pt x="48" y="1"/>
                    </a:lnTo>
                    <a:lnTo>
                      <a:pt x="45" y="3"/>
                    </a:lnTo>
                    <a:lnTo>
                      <a:pt x="39" y="5"/>
                    </a:lnTo>
                    <a:lnTo>
                      <a:pt x="35" y="6"/>
                    </a:lnTo>
                    <a:lnTo>
                      <a:pt x="32" y="7"/>
                    </a:lnTo>
                    <a:lnTo>
                      <a:pt x="32" y="9"/>
                    </a:lnTo>
                    <a:lnTo>
                      <a:pt x="35" y="9"/>
                    </a:lnTo>
                    <a:lnTo>
                      <a:pt x="33" y="10"/>
                    </a:lnTo>
                    <a:lnTo>
                      <a:pt x="32" y="11"/>
                    </a:lnTo>
                    <a:lnTo>
                      <a:pt x="33" y="12"/>
                    </a:lnTo>
                    <a:lnTo>
                      <a:pt x="33" y="13"/>
                    </a:lnTo>
                    <a:lnTo>
                      <a:pt x="32" y="13"/>
                    </a:lnTo>
                    <a:lnTo>
                      <a:pt x="31" y="15"/>
                    </a:lnTo>
                    <a:lnTo>
                      <a:pt x="33" y="16"/>
                    </a:lnTo>
                    <a:lnTo>
                      <a:pt x="33" y="18"/>
                    </a:lnTo>
                    <a:lnTo>
                      <a:pt x="32" y="18"/>
                    </a:lnTo>
                    <a:lnTo>
                      <a:pt x="31" y="17"/>
                    </a:lnTo>
                    <a:lnTo>
                      <a:pt x="30" y="17"/>
                    </a:lnTo>
                    <a:lnTo>
                      <a:pt x="30" y="18"/>
                    </a:lnTo>
                    <a:lnTo>
                      <a:pt x="27" y="18"/>
                    </a:lnTo>
                    <a:lnTo>
                      <a:pt x="26" y="17"/>
                    </a:lnTo>
                    <a:lnTo>
                      <a:pt x="22" y="17"/>
                    </a:lnTo>
                    <a:lnTo>
                      <a:pt x="21" y="18"/>
                    </a:lnTo>
                    <a:lnTo>
                      <a:pt x="20" y="18"/>
                    </a:lnTo>
                    <a:lnTo>
                      <a:pt x="19" y="17"/>
                    </a:lnTo>
                    <a:lnTo>
                      <a:pt x="17" y="17"/>
                    </a:lnTo>
                    <a:lnTo>
                      <a:pt x="16" y="16"/>
                    </a:lnTo>
                    <a:lnTo>
                      <a:pt x="14" y="16"/>
                    </a:lnTo>
                    <a:lnTo>
                      <a:pt x="13" y="15"/>
                    </a:lnTo>
                    <a:lnTo>
                      <a:pt x="11" y="15"/>
                    </a:lnTo>
                    <a:lnTo>
                      <a:pt x="10" y="14"/>
                    </a:lnTo>
                    <a:lnTo>
                      <a:pt x="5" y="17"/>
                    </a:lnTo>
                    <a:lnTo>
                      <a:pt x="5" y="19"/>
                    </a:lnTo>
                    <a:lnTo>
                      <a:pt x="3" y="19"/>
                    </a:lnTo>
                    <a:lnTo>
                      <a:pt x="2" y="18"/>
                    </a:lnTo>
                    <a:lnTo>
                      <a:pt x="1" y="19"/>
                    </a:lnTo>
                    <a:lnTo>
                      <a:pt x="0" y="28"/>
                    </a:lnTo>
                    <a:lnTo>
                      <a:pt x="3" y="29"/>
                    </a:lnTo>
                    <a:lnTo>
                      <a:pt x="5" y="31"/>
                    </a:lnTo>
                    <a:lnTo>
                      <a:pt x="4" y="33"/>
                    </a:lnTo>
                    <a:lnTo>
                      <a:pt x="6" y="33"/>
                    </a:lnTo>
                    <a:cubicBezTo>
                      <a:pt x="7" y="33"/>
                      <a:pt x="7" y="33"/>
                      <a:pt x="9" y="32"/>
                    </a:cubicBezTo>
                    <a:cubicBezTo>
                      <a:pt x="10" y="33"/>
                      <a:pt x="9" y="31"/>
                      <a:pt x="12" y="31"/>
                    </a:cubicBezTo>
                    <a:cubicBezTo>
                      <a:pt x="13" y="32"/>
                      <a:pt x="15" y="31"/>
                      <a:pt x="15" y="32"/>
                    </a:cubicBezTo>
                    <a:cubicBezTo>
                      <a:pt x="15" y="33"/>
                      <a:pt x="15" y="34"/>
                      <a:pt x="15" y="35"/>
                    </a:cubicBezTo>
                    <a:cubicBezTo>
                      <a:pt x="15" y="35"/>
                      <a:pt x="15" y="36"/>
                      <a:pt x="14" y="37"/>
                    </a:cubicBezTo>
                    <a:cubicBezTo>
                      <a:pt x="13" y="37"/>
                      <a:pt x="12" y="37"/>
                      <a:pt x="10" y="37"/>
                    </a:cubicBezTo>
                    <a:cubicBezTo>
                      <a:pt x="10" y="38"/>
                      <a:pt x="10" y="38"/>
                      <a:pt x="10" y="39"/>
                    </a:cubicBezTo>
                    <a:cubicBezTo>
                      <a:pt x="11" y="39"/>
                      <a:pt x="11" y="39"/>
                      <a:pt x="11" y="39"/>
                    </a:cubicBezTo>
                    <a:cubicBezTo>
                      <a:pt x="10" y="40"/>
                      <a:pt x="9" y="39"/>
                      <a:pt x="8" y="39"/>
                    </a:cubicBezTo>
                    <a:cubicBezTo>
                      <a:pt x="8" y="40"/>
                      <a:pt x="10" y="41"/>
                      <a:pt x="10" y="42"/>
                    </a:cubicBezTo>
                    <a:cubicBezTo>
                      <a:pt x="10" y="42"/>
                      <a:pt x="10" y="44"/>
                      <a:pt x="11" y="44"/>
                    </a:cubicBezTo>
                    <a:cubicBezTo>
                      <a:pt x="12" y="44"/>
                      <a:pt x="13" y="45"/>
                      <a:pt x="14" y="45"/>
                    </a:cubicBezTo>
                    <a:cubicBezTo>
                      <a:pt x="14" y="46"/>
                      <a:pt x="14" y="46"/>
                      <a:pt x="14" y="47"/>
                    </a:cubicBezTo>
                    <a:lnTo>
                      <a:pt x="15" y="46"/>
                    </a:lnTo>
                    <a:lnTo>
                      <a:pt x="16" y="46"/>
                    </a:lnTo>
                    <a:lnTo>
                      <a:pt x="17" y="47"/>
                    </a:lnTo>
                    <a:lnTo>
                      <a:pt x="18" y="48"/>
                    </a:lnTo>
                    <a:lnTo>
                      <a:pt x="21" y="48"/>
                    </a:lnTo>
                    <a:lnTo>
                      <a:pt x="20" y="39"/>
                    </a:lnTo>
                    <a:lnTo>
                      <a:pt x="27" y="36"/>
                    </a:lnTo>
                    <a:lnTo>
                      <a:pt x="33" y="40"/>
                    </a:lnTo>
                    <a:lnTo>
                      <a:pt x="35" y="42"/>
                    </a:lnTo>
                    <a:lnTo>
                      <a:pt x="37" y="42"/>
                    </a:lnTo>
                    <a:lnTo>
                      <a:pt x="39" y="42"/>
                    </a:lnTo>
                    <a:lnTo>
                      <a:pt x="40" y="42"/>
                    </a:lnTo>
                    <a:lnTo>
                      <a:pt x="42" y="43"/>
                    </a:lnTo>
                    <a:lnTo>
                      <a:pt x="43" y="46"/>
                    </a:lnTo>
                    <a:lnTo>
                      <a:pt x="44" y="45"/>
                    </a:lnTo>
                    <a:lnTo>
                      <a:pt x="46" y="49"/>
                    </a:lnTo>
                    <a:lnTo>
                      <a:pt x="47" y="49"/>
                    </a:lnTo>
                    <a:lnTo>
                      <a:pt x="48" y="51"/>
                    </a:lnTo>
                    <a:lnTo>
                      <a:pt x="49" y="50"/>
                    </a:lnTo>
                    <a:lnTo>
                      <a:pt x="50" y="50"/>
                    </a:lnTo>
                    <a:lnTo>
                      <a:pt x="51" y="4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24" name="Freeform 1077"/>
              <p:cNvSpPr>
                <a:spLocks/>
              </p:cNvSpPr>
              <p:nvPr/>
            </p:nvSpPr>
            <p:spPr bwMode="auto">
              <a:xfrm>
                <a:off x="5561760" y="2399146"/>
                <a:ext cx="132571" cy="121516"/>
              </a:xfrm>
              <a:custGeom>
                <a:avLst/>
                <a:gdLst>
                  <a:gd name="T0" fmla="*/ 864 w 12"/>
                  <a:gd name="T1" fmla="*/ 1728 h 11"/>
                  <a:gd name="T2" fmla="*/ 1512 w 12"/>
                  <a:gd name="T3" fmla="*/ 1512 h 11"/>
                  <a:gd name="T4" fmla="*/ 1512 w 12"/>
                  <a:gd name="T5" fmla="*/ 1728 h 11"/>
                  <a:gd name="T6" fmla="*/ 1512 w 12"/>
                  <a:gd name="T7" fmla="*/ 2160 h 11"/>
                  <a:gd name="T8" fmla="*/ 1944 w 12"/>
                  <a:gd name="T9" fmla="*/ 2376 h 11"/>
                  <a:gd name="T10" fmla="*/ 1944 w 12"/>
                  <a:gd name="T11" fmla="*/ 1728 h 11"/>
                  <a:gd name="T12" fmla="*/ 2376 w 12"/>
                  <a:gd name="T13" fmla="*/ 1080 h 11"/>
                  <a:gd name="T14" fmla="*/ 2160 w 12"/>
                  <a:gd name="T15" fmla="*/ 648 h 11"/>
                  <a:gd name="T16" fmla="*/ 1728 w 12"/>
                  <a:gd name="T17" fmla="*/ 0 h 11"/>
                  <a:gd name="T18" fmla="*/ 1728 w 12"/>
                  <a:gd name="T19" fmla="*/ 216 h 11"/>
                  <a:gd name="T20" fmla="*/ 1296 w 12"/>
                  <a:gd name="T21" fmla="*/ 432 h 11"/>
                  <a:gd name="T22" fmla="*/ 648 w 12"/>
                  <a:gd name="T23" fmla="*/ 0 h 11"/>
                  <a:gd name="T24" fmla="*/ 864 w 12"/>
                  <a:gd name="T25" fmla="*/ 432 h 11"/>
                  <a:gd name="T26" fmla="*/ 864 w 12"/>
                  <a:gd name="T27" fmla="*/ 648 h 11"/>
                  <a:gd name="T28" fmla="*/ 0 w 12"/>
                  <a:gd name="T29" fmla="*/ 648 h 11"/>
                  <a:gd name="T30" fmla="*/ 216 w 12"/>
                  <a:gd name="T31" fmla="*/ 864 h 11"/>
                  <a:gd name="T32" fmla="*/ 432 w 12"/>
                  <a:gd name="T33" fmla="*/ 1296 h 11"/>
                  <a:gd name="T34" fmla="*/ 864 w 12"/>
                  <a:gd name="T35" fmla="*/ 1728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1"/>
                  <a:gd name="T56" fmla="*/ 12 w 12"/>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1">
                    <a:moveTo>
                      <a:pt x="4" y="8"/>
                    </a:moveTo>
                    <a:lnTo>
                      <a:pt x="7" y="7"/>
                    </a:lnTo>
                    <a:lnTo>
                      <a:pt x="7" y="8"/>
                    </a:lnTo>
                    <a:lnTo>
                      <a:pt x="7" y="10"/>
                    </a:lnTo>
                    <a:lnTo>
                      <a:pt x="9" y="11"/>
                    </a:lnTo>
                    <a:cubicBezTo>
                      <a:pt x="9" y="10"/>
                      <a:pt x="8" y="9"/>
                      <a:pt x="9" y="8"/>
                    </a:cubicBezTo>
                    <a:cubicBezTo>
                      <a:pt x="9" y="7"/>
                      <a:pt x="11" y="6"/>
                      <a:pt x="11" y="5"/>
                    </a:cubicBezTo>
                    <a:cubicBezTo>
                      <a:pt x="12" y="4"/>
                      <a:pt x="11" y="4"/>
                      <a:pt x="10" y="3"/>
                    </a:cubicBezTo>
                    <a:cubicBezTo>
                      <a:pt x="10" y="1"/>
                      <a:pt x="9" y="1"/>
                      <a:pt x="8" y="0"/>
                    </a:cubicBezTo>
                    <a:lnTo>
                      <a:pt x="8" y="1"/>
                    </a:lnTo>
                    <a:lnTo>
                      <a:pt x="6" y="2"/>
                    </a:lnTo>
                    <a:lnTo>
                      <a:pt x="3" y="0"/>
                    </a:lnTo>
                    <a:lnTo>
                      <a:pt x="4" y="2"/>
                    </a:lnTo>
                    <a:lnTo>
                      <a:pt x="4" y="3"/>
                    </a:lnTo>
                    <a:lnTo>
                      <a:pt x="0" y="3"/>
                    </a:lnTo>
                    <a:lnTo>
                      <a:pt x="1" y="4"/>
                    </a:lnTo>
                    <a:lnTo>
                      <a:pt x="2" y="6"/>
                    </a:lnTo>
                    <a:lnTo>
                      <a:pt x="4"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25" name="Freeform 1078"/>
              <p:cNvSpPr>
                <a:spLocks/>
              </p:cNvSpPr>
              <p:nvPr/>
            </p:nvSpPr>
            <p:spPr bwMode="auto">
              <a:xfrm>
                <a:off x="5561760" y="2399146"/>
                <a:ext cx="132571" cy="121516"/>
              </a:xfrm>
              <a:custGeom>
                <a:avLst/>
                <a:gdLst>
                  <a:gd name="T0" fmla="*/ 864 w 12"/>
                  <a:gd name="T1" fmla="*/ 1728 h 11"/>
                  <a:gd name="T2" fmla="*/ 1512 w 12"/>
                  <a:gd name="T3" fmla="*/ 1512 h 11"/>
                  <a:gd name="T4" fmla="*/ 1512 w 12"/>
                  <a:gd name="T5" fmla="*/ 1728 h 11"/>
                  <a:gd name="T6" fmla="*/ 1512 w 12"/>
                  <a:gd name="T7" fmla="*/ 2160 h 11"/>
                  <a:gd name="T8" fmla="*/ 1944 w 12"/>
                  <a:gd name="T9" fmla="*/ 2376 h 11"/>
                  <a:gd name="T10" fmla="*/ 1944 w 12"/>
                  <a:gd name="T11" fmla="*/ 1728 h 11"/>
                  <a:gd name="T12" fmla="*/ 2376 w 12"/>
                  <a:gd name="T13" fmla="*/ 1080 h 11"/>
                  <a:gd name="T14" fmla="*/ 2160 w 12"/>
                  <a:gd name="T15" fmla="*/ 648 h 11"/>
                  <a:gd name="T16" fmla="*/ 1728 w 12"/>
                  <a:gd name="T17" fmla="*/ 0 h 11"/>
                  <a:gd name="T18" fmla="*/ 1728 w 12"/>
                  <a:gd name="T19" fmla="*/ 216 h 11"/>
                  <a:gd name="T20" fmla="*/ 1296 w 12"/>
                  <a:gd name="T21" fmla="*/ 432 h 11"/>
                  <a:gd name="T22" fmla="*/ 648 w 12"/>
                  <a:gd name="T23" fmla="*/ 0 h 11"/>
                  <a:gd name="T24" fmla="*/ 864 w 12"/>
                  <a:gd name="T25" fmla="*/ 432 h 11"/>
                  <a:gd name="T26" fmla="*/ 864 w 12"/>
                  <a:gd name="T27" fmla="*/ 648 h 11"/>
                  <a:gd name="T28" fmla="*/ 0 w 12"/>
                  <a:gd name="T29" fmla="*/ 648 h 11"/>
                  <a:gd name="T30" fmla="*/ 216 w 12"/>
                  <a:gd name="T31" fmla="*/ 864 h 11"/>
                  <a:gd name="T32" fmla="*/ 432 w 12"/>
                  <a:gd name="T33" fmla="*/ 1296 h 11"/>
                  <a:gd name="T34" fmla="*/ 864 w 12"/>
                  <a:gd name="T35" fmla="*/ 1728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1"/>
                  <a:gd name="T56" fmla="*/ 12 w 12"/>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1">
                    <a:moveTo>
                      <a:pt x="4" y="8"/>
                    </a:moveTo>
                    <a:lnTo>
                      <a:pt x="7" y="7"/>
                    </a:lnTo>
                    <a:lnTo>
                      <a:pt x="7" y="8"/>
                    </a:lnTo>
                    <a:lnTo>
                      <a:pt x="7" y="10"/>
                    </a:lnTo>
                    <a:lnTo>
                      <a:pt x="9" y="11"/>
                    </a:lnTo>
                    <a:cubicBezTo>
                      <a:pt x="9" y="10"/>
                      <a:pt x="8" y="9"/>
                      <a:pt x="9" y="8"/>
                    </a:cubicBezTo>
                    <a:cubicBezTo>
                      <a:pt x="9" y="7"/>
                      <a:pt x="11" y="6"/>
                      <a:pt x="11" y="5"/>
                    </a:cubicBezTo>
                    <a:cubicBezTo>
                      <a:pt x="12" y="4"/>
                      <a:pt x="11" y="4"/>
                      <a:pt x="10" y="3"/>
                    </a:cubicBezTo>
                    <a:cubicBezTo>
                      <a:pt x="10" y="1"/>
                      <a:pt x="9" y="1"/>
                      <a:pt x="8" y="0"/>
                    </a:cubicBezTo>
                    <a:lnTo>
                      <a:pt x="8" y="1"/>
                    </a:lnTo>
                    <a:lnTo>
                      <a:pt x="6" y="2"/>
                    </a:lnTo>
                    <a:lnTo>
                      <a:pt x="3" y="0"/>
                    </a:lnTo>
                    <a:lnTo>
                      <a:pt x="4" y="2"/>
                    </a:lnTo>
                    <a:lnTo>
                      <a:pt x="4" y="3"/>
                    </a:lnTo>
                    <a:lnTo>
                      <a:pt x="0" y="3"/>
                    </a:lnTo>
                    <a:lnTo>
                      <a:pt x="1" y="4"/>
                    </a:lnTo>
                    <a:lnTo>
                      <a:pt x="2" y="6"/>
                    </a:lnTo>
                    <a:lnTo>
                      <a:pt x="4"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26" name="Freeform 1079"/>
              <p:cNvSpPr>
                <a:spLocks/>
              </p:cNvSpPr>
              <p:nvPr/>
            </p:nvSpPr>
            <p:spPr bwMode="auto">
              <a:xfrm>
                <a:off x="5550712" y="2476474"/>
                <a:ext cx="44190" cy="22094"/>
              </a:xfrm>
              <a:custGeom>
                <a:avLst/>
                <a:gdLst>
                  <a:gd name="T0" fmla="*/ 0 w 4"/>
                  <a:gd name="T1" fmla="*/ 0 h 2"/>
                  <a:gd name="T2" fmla="*/ 216 w 4"/>
                  <a:gd name="T3" fmla="*/ 0 h 2"/>
                  <a:gd name="T4" fmla="*/ 864 w 4"/>
                  <a:gd name="T5" fmla="*/ 216 h 2"/>
                  <a:gd name="T6" fmla="*/ 648 w 4"/>
                  <a:gd name="T7" fmla="*/ 432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1" y="0"/>
                    </a:lnTo>
                    <a:lnTo>
                      <a:pt x="4" y="1"/>
                    </a:lnTo>
                    <a:lnTo>
                      <a:pt x="3"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27" name="Freeform 1080"/>
              <p:cNvSpPr>
                <a:spLocks/>
              </p:cNvSpPr>
              <p:nvPr/>
            </p:nvSpPr>
            <p:spPr bwMode="auto">
              <a:xfrm>
                <a:off x="5550712" y="2476474"/>
                <a:ext cx="44190" cy="22094"/>
              </a:xfrm>
              <a:custGeom>
                <a:avLst/>
                <a:gdLst>
                  <a:gd name="T0" fmla="*/ 0 w 4"/>
                  <a:gd name="T1" fmla="*/ 0 h 2"/>
                  <a:gd name="T2" fmla="*/ 216 w 4"/>
                  <a:gd name="T3" fmla="*/ 0 h 2"/>
                  <a:gd name="T4" fmla="*/ 864 w 4"/>
                  <a:gd name="T5" fmla="*/ 216 h 2"/>
                  <a:gd name="T6" fmla="*/ 648 w 4"/>
                  <a:gd name="T7" fmla="*/ 432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1" y="0"/>
                    </a:lnTo>
                    <a:lnTo>
                      <a:pt x="4" y="1"/>
                    </a:lnTo>
                    <a:lnTo>
                      <a:pt x="3"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28" name="Freeform 1081"/>
              <p:cNvSpPr>
                <a:spLocks/>
              </p:cNvSpPr>
              <p:nvPr/>
            </p:nvSpPr>
            <p:spPr bwMode="auto">
              <a:xfrm>
                <a:off x="5307665" y="2697412"/>
                <a:ext cx="11048" cy="44188"/>
              </a:xfrm>
              <a:custGeom>
                <a:avLst/>
                <a:gdLst>
                  <a:gd name="T0" fmla="*/ 216 w 1"/>
                  <a:gd name="T1" fmla="*/ 216 h 4"/>
                  <a:gd name="T2" fmla="*/ 216 w 1"/>
                  <a:gd name="T3" fmla="*/ 864 h 4"/>
                  <a:gd name="T4" fmla="*/ 0 w 1"/>
                  <a:gd name="T5" fmla="*/ 648 h 4"/>
                  <a:gd name="T6" fmla="*/ 0 w 1"/>
                  <a:gd name="T7" fmla="*/ 432 h 4"/>
                  <a:gd name="T8" fmla="*/ 0 w 1"/>
                  <a:gd name="T9" fmla="*/ 432 h 4"/>
                  <a:gd name="T10" fmla="*/ 0 w 1"/>
                  <a:gd name="T11" fmla="*/ 0 h 4"/>
                  <a:gd name="T12" fmla="*/ 216 w 1"/>
                  <a:gd name="T13" fmla="*/ 216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1"/>
                    </a:moveTo>
                    <a:lnTo>
                      <a:pt x="1" y="4"/>
                    </a:lnTo>
                    <a:lnTo>
                      <a:pt x="0" y="3"/>
                    </a:lnTo>
                    <a:lnTo>
                      <a:pt x="0" y="2"/>
                    </a:lnTo>
                    <a:lnTo>
                      <a:pt x="0"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29" name="Freeform 1082"/>
              <p:cNvSpPr>
                <a:spLocks/>
              </p:cNvSpPr>
              <p:nvPr/>
            </p:nvSpPr>
            <p:spPr bwMode="auto">
              <a:xfrm>
                <a:off x="5307665" y="2697412"/>
                <a:ext cx="11048" cy="44188"/>
              </a:xfrm>
              <a:custGeom>
                <a:avLst/>
                <a:gdLst>
                  <a:gd name="T0" fmla="*/ 216 w 1"/>
                  <a:gd name="T1" fmla="*/ 216 h 4"/>
                  <a:gd name="T2" fmla="*/ 216 w 1"/>
                  <a:gd name="T3" fmla="*/ 864 h 4"/>
                  <a:gd name="T4" fmla="*/ 0 w 1"/>
                  <a:gd name="T5" fmla="*/ 648 h 4"/>
                  <a:gd name="T6" fmla="*/ 0 w 1"/>
                  <a:gd name="T7" fmla="*/ 432 h 4"/>
                  <a:gd name="T8" fmla="*/ 0 w 1"/>
                  <a:gd name="T9" fmla="*/ 432 h 4"/>
                  <a:gd name="T10" fmla="*/ 0 w 1"/>
                  <a:gd name="T11" fmla="*/ 0 h 4"/>
                  <a:gd name="T12" fmla="*/ 216 w 1"/>
                  <a:gd name="T13" fmla="*/ 216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1"/>
                    </a:moveTo>
                    <a:lnTo>
                      <a:pt x="1" y="4"/>
                    </a:lnTo>
                    <a:lnTo>
                      <a:pt x="0" y="3"/>
                    </a:lnTo>
                    <a:lnTo>
                      <a:pt x="0" y="2"/>
                    </a:lnTo>
                    <a:lnTo>
                      <a:pt x="0"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30" name="Freeform 1083"/>
              <p:cNvSpPr>
                <a:spLocks/>
              </p:cNvSpPr>
              <p:nvPr/>
            </p:nvSpPr>
            <p:spPr bwMode="auto">
              <a:xfrm>
                <a:off x="5296617" y="2675318"/>
                <a:ext cx="121524" cy="121516"/>
              </a:xfrm>
              <a:custGeom>
                <a:avLst/>
                <a:gdLst>
                  <a:gd name="T0" fmla="*/ 432 w 11"/>
                  <a:gd name="T1" fmla="*/ 1296 h 11"/>
                  <a:gd name="T2" fmla="*/ 432 w 11"/>
                  <a:gd name="T3" fmla="*/ 648 h 11"/>
                  <a:gd name="T4" fmla="*/ 648 w 11"/>
                  <a:gd name="T5" fmla="*/ 432 h 11"/>
                  <a:gd name="T6" fmla="*/ 864 w 11"/>
                  <a:gd name="T7" fmla="*/ 432 h 11"/>
                  <a:gd name="T8" fmla="*/ 1512 w 11"/>
                  <a:gd name="T9" fmla="*/ 216 h 11"/>
                  <a:gd name="T10" fmla="*/ 1944 w 11"/>
                  <a:gd name="T11" fmla="*/ 0 h 11"/>
                  <a:gd name="T12" fmla="*/ 2376 w 11"/>
                  <a:gd name="T13" fmla="*/ 432 h 11"/>
                  <a:gd name="T14" fmla="*/ 2160 w 11"/>
                  <a:gd name="T15" fmla="*/ 864 h 11"/>
                  <a:gd name="T16" fmla="*/ 1296 w 11"/>
                  <a:gd name="T17" fmla="*/ 864 h 11"/>
                  <a:gd name="T18" fmla="*/ 1512 w 11"/>
                  <a:gd name="T19" fmla="*/ 1728 h 11"/>
                  <a:gd name="T20" fmla="*/ 1512 w 11"/>
                  <a:gd name="T21" fmla="*/ 1944 h 11"/>
                  <a:gd name="T22" fmla="*/ 1080 w 11"/>
                  <a:gd name="T23" fmla="*/ 1944 h 11"/>
                  <a:gd name="T24" fmla="*/ 648 w 11"/>
                  <a:gd name="T25" fmla="*/ 2376 h 11"/>
                  <a:gd name="T26" fmla="*/ 0 w 11"/>
                  <a:gd name="T27" fmla="*/ 2376 h 11"/>
                  <a:gd name="T28" fmla="*/ 0 w 11"/>
                  <a:gd name="T29" fmla="*/ 2160 h 11"/>
                  <a:gd name="T30" fmla="*/ 216 w 11"/>
                  <a:gd name="T31" fmla="*/ 1728 h 11"/>
                  <a:gd name="T32" fmla="*/ 432 w 11"/>
                  <a:gd name="T33" fmla="*/ 1296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1"/>
                  <a:gd name="T53" fmla="*/ 11 w 11"/>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1">
                    <a:moveTo>
                      <a:pt x="2" y="6"/>
                    </a:moveTo>
                    <a:lnTo>
                      <a:pt x="2" y="3"/>
                    </a:lnTo>
                    <a:lnTo>
                      <a:pt x="3" y="2"/>
                    </a:lnTo>
                    <a:lnTo>
                      <a:pt x="4" y="2"/>
                    </a:lnTo>
                    <a:lnTo>
                      <a:pt x="7" y="1"/>
                    </a:lnTo>
                    <a:lnTo>
                      <a:pt x="9" y="0"/>
                    </a:lnTo>
                    <a:lnTo>
                      <a:pt x="11" y="2"/>
                    </a:lnTo>
                    <a:lnTo>
                      <a:pt x="10" y="4"/>
                    </a:lnTo>
                    <a:lnTo>
                      <a:pt x="6" y="4"/>
                    </a:lnTo>
                    <a:lnTo>
                      <a:pt x="7" y="8"/>
                    </a:lnTo>
                    <a:lnTo>
                      <a:pt x="7" y="9"/>
                    </a:lnTo>
                    <a:lnTo>
                      <a:pt x="5" y="9"/>
                    </a:lnTo>
                    <a:lnTo>
                      <a:pt x="3" y="11"/>
                    </a:lnTo>
                    <a:lnTo>
                      <a:pt x="0" y="11"/>
                    </a:lnTo>
                    <a:lnTo>
                      <a:pt x="0" y="10"/>
                    </a:lnTo>
                    <a:lnTo>
                      <a:pt x="1" y="8"/>
                    </a:lnTo>
                    <a:lnTo>
                      <a:pt x="2"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31" name="Freeform 1084"/>
              <p:cNvSpPr>
                <a:spLocks/>
              </p:cNvSpPr>
              <p:nvPr/>
            </p:nvSpPr>
            <p:spPr bwMode="auto">
              <a:xfrm>
                <a:off x="5296617" y="2675318"/>
                <a:ext cx="121524" cy="121516"/>
              </a:xfrm>
              <a:custGeom>
                <a:avLst/>
                <a:gdLst>
                  <a:gd name="T0" fmla="*/ 432 w 11"/>
                  <a:gd name="T1" fmla="*/ 1296 h 11"/>
                  <a:gd name="T2" fmla="*/ 432 w 11"/>
                  <a:gd name="T3" fmla="*/ 648 h 11"/>
                  <a:gd name="T4" fmla="*/ 648 w 11"/>
                  <a:gd name="T5" fmla="*/ 432 h 11"/>
                  <a:gd name="T6" fmla="*/ 864 w 11"/>
                  <a:gd name="T7" fmla="*/ 432 h 11"/>
                  <a:gd name="T8" fmla="*/ 1512 w 11"/>
                  <a:gd name="T9" fmla="*/ 216 h 11"/>
                  <a:gd name="T10" fmla="*/ 1944 w 11"/>
                  <a:gd name="T11" fmla="*/ 0 h 11"/>
                  <a:gd name="T12" fmla="*/ 2376 w 11"/>
                  <a:gd name="T13" fmla="*/ 432 h 11"/>
                  <a:gd name="T14" fmla="*/ 2160 w 11"/>
                  <a:gd name="T15" fmla="*/ 864 h 11"/>
                  <a:gd name="T16" fmla="*/ 1296 w 11"/>
                  <a:gd name="T17" fmla="*/ 864 h 11"/>
                  <a:gd name="T18" fmla="*/ 1512 w 11"/>
                  <a:gd name="T19" fmla="*/ 1728 h 11"/>
                  <a:gd name="T20" fmla="*/ 1512 w 11"/>
                  <a:gd name="T21" fmla="*/ 1944 h 11"/>
                  <a:gd name="T22" fmla="*/ 1080 w 11"/>
                  <a:gd name="T23" fmla="*/ 1944 h 11"/>
                  <a:gd name="T24" fmla="*/ 648 w 11"/>
                  <a:gd name="T25" fmla="*/ 2376 h 11"/>
                  <a:gd name="T26" fmla="*/ 0 w 11"/>
                  <a:gd name="T27" fmla="*/ 2376 h 11"/>
                  <a:gd name="T28" fmla="*/ 0 w 11"/>
                  <a:gd name="T29" fmla="*/ 2160 h 11"/>
                  <a:gd name="T30" fmla="*/ 216 w 11"/>
                  <a:gd name="T31" fmla="*/ 1728 h 11"/>
                  <a:gd name="T32" fmla="*/ 432 w 11"/>
                  <a:gd name="T33" fmla="*/ 1296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1"/>
                  <a:gd name="T53" fmla="*/ 11 w 11"/>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1">
                    <a:moveTo>
                      <a:pt x="2" y="6"/>
                    </a:moveTo>
                    <a:lnTo>
                      <a:pt x="2" y="3"/>
                    </a:lnTo>
                    <a:lnTo>
                      <a:pt x="3" y="2"/>
                    </a:lnTo>
                    <a:lnTo>
                      <a:pt x="4" y="2"/>
                    </a:lnTo>
                    <a:lnTo>
                      <a:pt x="7" y="1"/>
                    </a:lnTo>
                    <a:lnTo>
                      <a:pt x="9" y="0"/>
                    </a:lnTo>
                    <a:lnTo>
                      <a:pt x="11" y="2"/>
                    </a:lnTo>
                    <a:lnTo>
                      <a:pt x="10" y="4"/>
                    </a:lnTo>
                    <a:lnTo>
                      <a:pt x="6" y="4"/>
                    </a:lnTo>
                    <a:lnTo>
                      <a:pt x="7" y="8"/>
                    </a:lnTo>
                    <a:lnTo>
                      <a:pt x="7" y="9"/>
                    </a:lnTo>
                    <a:lnTo>
                      <a:pt x="5" y="9"/>
                    </a:lnTo>
                    <a:lnTo>
                      <a:pt x="3" y="11"/>
                    </a:lnTo>
                    <a:lnTo>
                      <a:pt x="0" y="11"/>
                    </a:lnTo>
                    <a:lnTo>
                      <a:pt x="0" y="10"/>
                    </a:lnTo>
                    <a:lnTo>
                      <a:pt x="1" y="8"/>
                    </a:lnTo>
                    <a:lnTo>
                      <a:pt x="2"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32" name="Freeform 1085"/>
              <p:cNvSpPr>
                <a:spLocks/>
              </p:cNvSpPr>
              <p:nvPr/>
            </p:nvSpPr>
            <p:spPr bwMode="auto">
              <a:xfrm>
                <a:off x="5296617" y="2697412"/>
                <a:ext cx="541333" cy="463970"/>
              </a:xfrm>
              <a:custGeom>
                <a:avLst/>
                <a:gdLst>
                  <a:gd name="T0" fmla="*/ 10152 w 49"/>
                  <a:gd name="T1" fmla="*/ 5616 h 42"/>
                  <a:gd name="T2" fmla="*/ 8856 w 49"/>
                  <a:gd name="T3" fmla="*/ 5400 h 42"/>
                  <a:gd name="T4" fmla="*/ 8424 w 49"/>
                  <a:gd name="T5" fmla="*/ 4968 h 42"/>
                  <a:gd name="T6" fmla="*/ 8640 w 49"/>
                  <a:gd name="T7" fmla="*/ 4752 h 42"/>
                  <a:gd name="T8" fmla="*/ 8424 w 49"/>
                  <a:gd name="T9" fmla="*/ 4536 h 42"/>
                  <a:gd name="T10" fmla="*/ 8208 w 49"/>
                  <a:gd name="T11" fmla="*/ 4536 h 42"/>
                  <a:gd name="T12" fmla="*/ 7992 w 49"/>
                  <a:gd name="T13" fmla="*/ 4320 h 42"/>
                  <a:gd name="T14" fmla="*/ 7560 w 49"/>
                  <a:gd name="T15" fmla="*/ 3888 h 42"/>
                  <a:gd name="T16" fmla="*/ 7776 w 49"/>
                  <a:gd name="T17" fmla="*/ 3456 h 42"/>
                  <a:gd name="T18" fmla="*/ 7560 w 49"/>
                  <a:gd name="T19" fmla="*/ 3240 h 42"/>
                  <a:gd name="T20" fmla="*/ 7344 w 49"/>
                  <a:gd name="T21" fmla="*/ 2592 h 42"/>
                  <a:gd name="T22" fmla="*/ 6912 w 49"/>
                  <a:gd name="T23" fmla="*/ 2592 h 42"/>
                  <a:gd name="T24" fmla="*/ 6912 w 49"/>
                  <a:gd name="T25" fmla="*/ 2376 h 42"/>
                  <a:gd name="T26" fmla="*/ 6696 w 49"/>
                  <a:gd name="T27" fmla="*/ 2160 h 42"/>
                  <a:gd name="T28" fmla="*/ 6480 w 49"/>
                  <a:gd name="T29" fmla="*/ 2160 h 42"/>
                  <a:gd name="T30" fmla="*/ 6048 w 49"/>
                  <a:gd name="T31" fmla="*/ 1944 h 42"/>
                  <a:gd name="T32" fmla="*/ 5184 w 49"/>
                  <a:gd name="T33" fmla="*/ 1944 h 42"/>
                  <a:gd name="T34" fmla="*/ 4320 w 49"/>
                  <a:gd name="T35" fmla="*/ 1728 h 42"/>
                  <a:gd name="T36" fmla="*/ 4320 w 49"/>
                  <a:gd name="T37" fmla="*/ 1080 h 42"/>
                  <a:gd name="T38" fmla="*/ 3888 w 49"/>
                  <a:gd name="T39" fmla="*/ 864 h 42"/>
                  <a:gd name="T40" fmla="*/ 3024 w 49"/>
                  <a:gd name="T41" fmla="*/ 216 h 42"/>
                  <a:gd name="T42" fmla="*/ 2376 w 49"/>
                  <a:gd name="T43" fmla="*/ 0 h 42"/>
                  <a:gd name="T44" fmla="*/ 2160 w 49"/>
                  <a:gd name="T45" fmla="*/ 432 h 42"/>
                  <a:gd name="T46" fmla="*/ 1296 w 49"/>
                  <a:gd name="T47" fmla="*/ 432 h 42"/>
                  <a:gd name="T48" fmla="*/ 1512 w 49"/>
                  <a:gd name="T49" fmla="*/ 1296 h 42"/>
                  <a:gd name="T50" fmla="*/ 1512 w 49"/>
                  <a:gd name="T51" fmla="*/ 1512 h 42"/>
                  <a:gd name="T52" fmla="*/ 1080 w 49"/>
                  <a:gd name="T53" fmla="*/ 1512 h 42"/>
                  <a:gd name="T54" fmla="*/ 648 w 49"/>
                  <a:gd name="T55" fmla="*/ 1944 h 42"/>
                  <a:gd name="T56" fmla="*/ 0 w 49"/>
                  <a:gd name="T57" fmla="*/ 1944 h 42"/>
                  <a:gd name="T58" fmla="*/ 0 w 49"/>
                  <a:gd name="T59" fmla="*/ 1944 h 42"/>
                  <a:gd name="T60" fmla="*/ 0 w 49"/>
                  <a:gd name="T61" fmla="*/ 2592 h 42"/>
                  <a:gd name="T62" fmla="*/ 432 w 49"/>
                  <a:gd name="T63" fmla="*/ 2808 h 42"/>
                  <a:gd name="T64" fmla="*/ 432 w 49"/>
                  <a:gd name="T65" fmla="*/ 2808 h 42"/>
                  <a:gd name="T66" fmla="*/ 648 w 49"/>
                  <a:gd name="T67" fmla="*/ 3456 h 42"/>
                  <a:gd name="T68" fmla="*/ 864 w 49"/>
                  <a:gd name="T69" fmla="*/ 3672 h 42"/>
                  <a:gd name="T70" fmla="*/ 1080 w 49"/>
                  <a:gd name="T71" fmla="*/ 4104 h 42"/>
                  <a:gd name="T72" fmla="*/ 1080 w 49"/>
                  <a:gd name="T73" fmla="*/ 4536 h 42"/>
                  <a:gd name="T74" fmla="*/ 1512 w 49"/>
                  <a:gd name="T75" fmla="*/ 4752 h 42"/>
                  <a:gd name="T76" fmla="*/ 1728 w 49"/>
                  <a:gd name="T77" fmla="*/ 4968 h 42"/>
                  <a:gd name="T78" fmla="*/ 1944 w 49"/>
                  <a:gd name="T79" fmla="*/ 5184 h 42"/>
                  <a:gd name="T80" fmla="*/ 2160 w 49"/>
                  <a:gd name="T81" fmla="*/ 5616 h 42"/>
                  <a:gd name="T82" fmla="*/ 2160 w 49"/>
                  <a:gd name="T83" fmla="*/ 6048 h 42"/>
                  <a:gd name="T84" fmla="*/ 2376 w 49"/>
                  <a:gd name="T85" fmla="*/ 6480 h 42"/>
                  <a:gd name="T86" fmla="*/ 2592 w 49"/>
                  <a:gd name="T87" fmla="*/ 6912 h 42"/>
                  <a:gd name="T88" fmla="*/ 3024 w 49"/>
                  <a:gd name="T89" fmla="*/ 7128 h 42"/>
                  <a:gd name="T90" fmla="*/ 3024 w 49"/>
                  <a:gd name="T91" fmla="*/ 7344 h 42"/>
                  <a:gd name="T92" fmla="*/ 3240 w 49"/>
                  <a:gd name="T93" fmla="*/ 7992 h 42"/>
                  <a:gd name="T94" fmla="*/ 3672 w 49"/>
                  <a:gd name="T95" fmla="*/ 8208 h 42"/>
                  <a:gd name="T96" fmla="*/ 3888 w 49"/>
                  <a:gd name="T97" fmla="*/ 8640 h 42"/>
                  <a:gd name="T98" fmla="*/ 4320 w 49"/>
                  <a:gd name="T99" fmla="*/ 8208 h 42"/>
                  <a:gd name="T100" fmla="*/ 5400 w 49"/>
                  <a:gd name="T101" fmla="*/ 8640 h 42"/>
                  <a:gd name="T102" fmla="*/ 5832 w 49"/>
                  <a:gd name="T103" fmla="*/ 9072 h 42"/>
                  <a:gd name="T104" fmla="*/ 6912 w 49"/>
                  <a:gd name="T105" fmla="*/ 7776 h 42"/>
                  <a:gd name="T106" fmla="*/ 8856 w 49"/>
                  <a:gd name="T107" fmla="*/ 7560 h 42"/>
                  <a:gd name="T108" fmla="*/ 9936 w 49"/>
                  <a:gd name="T109" fmla="*/ 6912 h 42"/>
                  <a:gd name="T110" fmla="*/ 10368 w 49"/>
                  <a:gd name="T111" fmla="*/ 6912 h 42"/>
                  <a:gd name="T112" fmla="*/ 10584 w 49"/>
                  <a:gd name="T113" fmla="*/ 5832 h 42"/>
                  <a:gd name="T114" fmla="*/ 10152 w 49"/>
                  <a:gd name="T115" fmla="*/ 5616 h 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9"/>
                  <a:gd name="T175" fmla="*/ 0 h 42"/>
                  <a:gd name="T176" fmla="*/ 49 w 49"/>
                  <a:gd name="T177" fmla="*/ 42 h 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9" h="42">
                    <a:moveTo>
                      <a:pt x="47" y="26"/>
                    </a:moveTo>
                    <a:lnTo>
                      <a:pt x="41" y="25"/>
                    </a:lnTo>
                    <a:lnTo>
                      <a:pt x="39" y="23"/>
                    </a:lnTo>
                    <a:lnTo>
                      <a:pt x="40" y="22"/>
                    </a:lnTo>
                    <a:lnTo>
                      <a:pt x="39" y="21"/>
                    </a:lnTo>
                    <a:lnTo>
                      <a:pt x="38" y="21"/>
                    </a:lnTo>
                    <a:lnTo>
                      <a:pt x="37" y="20"/>
                    </a:lnTo>
                    <a:lnTo>
                      <a:pt x="35" y="18"/>
                    </a:lnTo>
                    <a:lnTo>
                      <a:pt x="36" y="16"/>
                    </a:lnTo>
                    <a:lnTo>
                      <a:pt x="35" y="15"/>
                    </a:lnTo>
                    <a:lnTo>
                      <a:pt x="34" y="12"/>
                    </a:lnTo>
                    <a:lnTo>
                      <a:pt x="32" y="12"/>
                    </a:lnTo>
                    <a:lnTo>
                      <a:pt x="32" y="11"/>
                    </a:lnTo>
                    <a:lnTo>
                      <a:pt x="31" y="10"/>
                    </a:lnTo>
                    <a:lnTo>
                      <a:pt x="30" y="10"/>
                    </a:lnTo>
                    <a:lnTo>
                      <a:pt x="28" y="9"/>
                    </a:lnTo>
                    <a:lnTo>
                      <a:pt x="24" y="9"/>
                    </a:lnTo>
                    <a:lnTo>
                      <a:pt x="20" y="8"/>
                    </a:lnTo>
                    <a:lnTo>
                      <a:pt x="20" y="5"/>
                    </a:lnTo>
                    <a:lnTo>
                      <a:pt x="18" y="4"/>
                    </a:lnTo>
                    <a:lnTo>
                      <a:pt x="14" y="1"/>
                    </a:lnTo>
                    <a:lnTo>
                      <a:pt x="11" y="0"/>
                    </a:lnTo>
                    <a:lnTo>
                      <a:pt x="10" y="2"/>
                    </a:lnTo>
                    <a:lnTo>
                      <a:pt x="6" y="2"/>
                    </a:lnTo>
                    <a:lnTo>
                      <a:pt x="7" y="6"/>
                    </a:lnTo>
                    <a:lnTo>
                      <a:pt x="7" y="7"/>
                    </a:lnTo>
                    <a:lnTo>
                      <a:pt x="5" y="7"/>
                    </a:lnTo>
                    <a:lnTo>
                      <a:pt x="3" y="9"/>
                    </a:lnTo>
                    <a:lnTo>
                      <a:pt x="0" y="9"/>
                    </a:lnTo>
                    <a:lnTo>
                      <a:pt x="0" y="12"/>
                    </a:lnTo>
                    <a:lnTo>
                      <a:pt x="2" y="13"/>
                    </a:lnTo>
                    <a:lnTo>
                      <a:pt x="3" y="16"/>
                    </a:lnTo>
                    <a:lnTo>
                      <a:pt x="4" y="17"/>
                    </a:lnTo>
                    <a:lnTo>
                      <a:pt x="5" y="19"/>
                    </a:lnTo>
                    <a:lnTo>
                      <a:pt x="5" y="21"/>
                    </a:lnTo>
                    <a:lnTo>
                      <a:pt x="7" y="22"/>
                    </a:lnTo>
                    <a:lnTo>
                      <a:pt x="8" y="23"/>
                    </a:lnTo>
                    <a:lnTo>
                      <a:pt x="9" y="24"/>
                    </a:lnTo>
                    <a:lnTo>
                      <a:pt x="10" y="26"/>
                    </a:lnTo>
                    <a:lnTo>
                      <a:pt x="10" y="28"/>
                    </a:lnTo>
                    <a:lnTo>
                      <a:pt x="11" y="30"/>
                    </a:lnTo>
                    <a:lnTo>
                      <a:pt x="12" y="32"/>
                    </a:lnTo>
                    <a:lnTo>
                      <a:pt x="14" y="33"/>
                    </a:lnTo>
                    <a:lnTo>
                      <a:pt x="14" y="34"/>
                    </a:lnTo>
                    <a:lnTo>
                      <a:pt x="15" y="37"/>
                    </a:lnTo>
                    <a:lnTo>
                      <a:pt x="17" y="38"/>
                    </a:lnTo>
                    <a:lnTo>
                      <a:pt x="18" y="40"/>
                    </a:lnTo>
                    <a:lnTo>
                      <a:pt x="20" y="38"/>
                    </a:lnTo>
                    <a:lnTo>
                      <a:pt x="25" y="40"/>
                    </a:lnTo>
                    <a:lnTo>
                      <a:pt x="27" y="42"/>
                    </a:lnTo>
                    <a:lnTo>
                      <a:pt x="32" y="36"/>
                    </a:lnTo>
                    <a:lnTo>
                      <a:pt x="41" y="35"/>
                    </a:lnTo>
                    <a:lnTo>
                      <a:pt x="46" y="32"/>
                    </a:lnTo>
                    <a:lnTo>
                      <a:pt x="48" y="32"/>
                    </a:lnTo>
                    <a:lnTo>
                      <a:pt x="49" y="27"/>
                    </a:lnTo>
                    <a:lnTo>
                      <a:pt x="47" y="2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33" name="Freeform 1086"/>
              <p:cNvSpPr>
                <a:spLocks/>
              </p:cNvSpPr>
              <p:nvPr/>
            </p:nvSpPr>
            <p:spPr bwMode="auto">
              <a:xfrm>
                <a:off x="5296617" y="2697412"/>
                <a:ext cx="541333" cy="463970"/>
              </a:xfrm>
              <a:custGeom>
                <a:avLst/>
                <a:gdLst>
                  <a:gd name="T0" fmla="*/ 10152 w 49"/>
                  <a:gd name="T1" fmla="*/ 5616 h 42"/>
                  <a:gd name="T2" fmla="*/ 8856 w 49"/>
                  <a:gd name="T3" fmla="*/ 5400 h 42"/>
                  <a:gd name="T4" fmla="*/ 8424 w 49"/>
                  <a:gd name="T5" fmla="*/ 4968 h 42"/>
                  <a:gd name="T6" fmla="*/ 8640 w 49"/>
                  <a:gd name="T7" fmla="*/ 4752 h 42"/>
                  <a:gd name="T8" fmla="*/ 8424 w 49"/>
                  <a:gd name="T9" fmla="*/ 4536 h 42"/>
                  <a:gd name="T10" fmla="*/ 8208 w 49"/>
                  <a:gd name="T11" fmla="*/ 4536 h 42"/>
                  <a:gd name="T12" fmla="*/ 7992 w 49"/>
                  <a:gd name="T13" fmla="*/ 4320 h 42"/>
                  <a:gd name="T14" fmla="*/ 7560 w 49"/>
                  <a:gd name="T15" fmla="*/ 3888 h 42"/>
                  <a:gd name="T16" fmla="*/ 7776 w 49"/>
                  <a:gd name="T17" fmla="*/ 3456 h 42"/>
                  <a:gd name="T18" fmla="*/ 7560 w 49"/>
                  <a:gd name="T19" fmla="*/ 3240 h 42"/>
                  <a:gd name="T20" fmla="*/ 7344 w 49"/>
                  <a:gd name="T21" fmla="*/ 2592 h 42"/>
                  <a:gd name="T22" fmla="*/ 6912 w 49"/>
                  <a:gd name="T23" fmla="*/ 2592 h 42"/>
                  <a:gd name="T24" fmla="*/ 6912 w 49"/>
                  <a:gd name="T25" fmla="*/ 2376 h 42"/>
                  <a:gd name="T26" fmla="*/ 6696 w 49"/>
                  <a:gd name="T27" fmla="*/ 2160 h 42"/>
                  <a:gd name="T28" fmla="*/ 6480 w 49"/>
                  <a:gd name="T29" fmla="*/ 2160 h 42"/>
                  <a:gd name="T30" fmla="*/ 6048 w 49"/>
                  <a:gd name="T31" fmla="*/ 1944 h 42"/>
                  <a:gd name="T32" fmla="*/ 5184 w 49"/>
                  <a:gd name="T33" fmla="*/ 1944 h 42"/>
                  <a:gd name="T34" fmla="*/ 4320 w 49"/>
                  <a:gd name="T35" fmla="*/ 1728 h 42"/>
                  <a:gd name="T36" fmla="*/ 4320 w 49"/>
                  <a:gd name="T37" fmla="*/ 1080 h 42"/>
                  <a:gd name="T38" fmla="*/ 3888 w 49"/>
                  <a:gd name="T39" fmla="*/ 864 h 42"/>
                  <a:gd name="T40" fmla="*/ 3024 w 49"/>
                  <a:gd name="T41" fmla="*/ 216 h 42"/>
                  <a:gd name="T42" fmla="*/ 2376 w 49"/>
                  <a:gd name="T43" fmla="*/ 0 h 42"/>
                  <a:gd name="T44" fmla="*/ 2160 w 49"/>
                  <a:gd name="T45" fmla="*/ 432 h 42"/>
                  <a:gd name="T46" fmla="*/ 1296 w 49"/>
                  <a:gd name="T47" fmla="*/ 432 h 42"/>
                  <a:gd name="T48" fmla="*/ 1512 w 49"/>
                  <a:gd name="T49" fmla="*/ 1296 h 42"/>
                  <a:gd name="T50" fmla="*/ 1512 w 49"/>
                  <a:gd name="T51" fmla="*/ 1512 h 42"/>
                  <a:gd name="T52" fmla="*/ 1080 w 49"/>
                  <a:gd name="T53" fmla="*/ 1512 h 42"/>
                  <a:gd name="T54" fmla="*/ 648 w 49"/>
                  <a:gd name="T55" fmla="*/ 1944 h 42"/>
                  <a:gd name="T56" fmla="*/ 0 w 49"/>
                  <a:gd name="T57" fmla="*/ 1944 h 42"/>
                  <a:gd name="T58" fmla="*/ 0 w 49"/>
                  <a:gd name="T59" fmla="*/ 1944 h 42"/>
                  <a:gd name="T60" fmla="*/ 0 w 49"/>
                  <a:gd name="T61" fmla="*/ 2592 h 42"/>
                  <a:gd name="T62" fmla="*/ 432 w 49"/>
                  <a:gd name="T63" fmla="*/ 2808 h 42"/>
                  <a:gd name="T64" fmla="*/ 432 w 49"/>
                  <a:gd name="T65" fmla="*/ 2808 h 42"/>
                  <a:gd name="T66" fmla="*/ 648 w 49"/>
                  <a:gd name="T67" fmla="*/ 3456 h 42"/>
                  <a:gd name="T68" fmla="*/ 864 w 49"/>
                  <a:gd name="T69" fmla="*/ 3672 h 42"/>
                  <a:gd name="T70" fmla="*/ 1080 w 49"/>
                  <a:gd name="T71" fmla="*/ 4104 h 42"/>
                  <a:gd name="T72" fmla="*/ 1080 w 49"/>
                  <a:gd name="T73" fmla="*/ 4536 h 42"/>
                  <a:gd name="T74" fmla="*/ 1512 w 49"/>
                  <a:gd name="T75" fmla="*/ 4752 h 42"/>
                  <a:gd name="T76" fmla="*/ 1728 w 49"/>
                  <a:gd name="T77" fmla="*/ 4968 h 42"/>
                  <a:gd name="T78" fmla="*/ 1944 w 49"/>
                  <a:gd name="T79" fmla="*/ 5184 h 42"/>
                  <a:gd name="T80" fmla="*/ 2160 w 49"/>
                  <a:gd name="T81" fmla="*/ 5616 h 42"/>
                  <a:gd name="T82" fmla="*/ 2160 w 49"/>
                  <a:gd name="T83" fmla="*/ 6048 h 42"/>
                  <a:gd name="T84" fmla="*/ 2376 w 49"/>
                  <a:gd name="T85" fmla="*/ 6480 h 42"/>
                  <a:gd name="T86" fmla="*/ 2592 w 49"/>
                  <a:gd name="T87" fmla="*/ 6912 h 42"/>
                  <a:gd name="T88" fmla="*/ 3024 w 49"/>
                  <a:gd name="T89" fmla="*/ 7128 h 42"/>
                  <a:gd name="T90" fmla="*/ 3024 w 49"/>
                  <a:gd name="T91" fmla="*/ 7344 h 42"/>
                  <a:gd name="T92" fmla="*/ 3240 w 49"/>
                  <a:gd name="T93" fmla="*/ 7992 h 42"/>
                  <a:gd name="T94" fmla="*/ 3672 w 49"/>
                  <a:gd name="T95" fmla="*/ 8208 h 42"/>
                  <a:gd name="T96" fmla="*/ 3888 w 49"/>
                  <a:gd name="T97" fmla="*/ 8640 h 42"/>
                  <a:gd name="T98" fmla="*/ 4320 w 49"/>
                  <a:gd name="T99" fmla="*/ 8208 h 42"/>
                  <a:gd name="T100" fmla="*/ 5400 w 49"/>
                  <a:gd name="T101" fmla="*/ 8640 h 42"/>
                  <a:gd name="T102" fmla="*/ 5832 w 49"/>
                  <a:gd name="T103" fmla="*/ 9072 h 42"/>
                  <a:gd name="T104" fmla="*/ 6912 w 49"/>
                  <a:gd name="T105" fmla="*/ 7776 h 42"/>
                  <a:gd name="T106" fmla="*/ 8856 w 49"/>
                  <a:gd name="T107" fmla="*/ 7560 h 42"/>
                  <a:gd name="T108" fmla="*/ 9936 w 49"/>
                  <a:gd name="T109" fmla="*/ 6912 h 42"/>
                  <a:gd name="T110" fmla="*/ 10368 w 49"/>
                  <a:gd name="T111" fmla="*/ 6912 h 42"/>
                  <a:gd name="T112" fmla="*/ 10584 w 49"/>
                  <a:gd name="T113" fmla="*/ 5832 h 42"/>
                  <a:gd name="T114" fmla="*/ 10152 w 49"/>
                  <a:gd name="T115" fmla="*/ 5616 h 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9"/>
                  <a:gd name="T175" fmla="*/ 0 h 42"/>
                  <a:gd name="T176" fmla="*/ 49 w 49"/>
                  <a:gd name="T177" fmla="*/ 42 h 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9" h="42">
                    <a:moveTo>
                      <a:pt x="47" y="26"/>
                    </a:moveTo>
                    <a:lnTo>
                      <a:pt x="41" y="25"/>
                    </a:lnTo>
                    <a:lnTo>
                      <a:pt x="39" y="23"/>
                    </a:lnTo>
                    <a:lnTo>
                      <a:pt x="40" y="22"/>
                    </a:lnTo>
                    <a:lnTo>
                      <a:pt x="39" y="21"/>
                    </a:lnTo>
                    <a:lnTo>
                      <a:pt x="38" y="21"/>
                    </a:lnTo>
                    <a:lnTo>
                      <a:pt x="37" y="20"/>
                    </a:lnTo>
                    <a:lnTo>
                      <a:pt x="35" y="18"/>
                    </a:lnTo>
                    <a:lnTo>
                      <a:pt x="36" y="16"/>
                    </a:lnTo>
                    <a:lnTo>
                      <a:pt x="35" y="15"/>
                    </a:lnTo>
                    <a:lnTo>
                      <a:pt x="34" y="12"/>
                    </a:lnTo>
                    <a:lnTo>
                      <a:pt x="32" y="12"/>
                    </a:lnTo>
                    <a:lnTo>
                      <a:pt x="32" y="11"/>
                    </a:lnTo>
                    <a:lnTo>
                      <a:pt x="31" y="10"/>
                    </a:lnTo>
                    <a:lnTo>
                      <a:pt x="30" y="10"/>
                    </a:lnTo>
                    <a:lnTo>
                      <a:pt x="28" y="9"/>
                    </a:lnTo>
                    <a:lnTo>
                      <a:pt x="24" y="9"/>
                    </a:lnTo>
                    <a:lnTo>
                      <a:pt x="20" y="8"/>
                    </a:lnTo>
                    <a:lnTo>
                      <a:pt x="20" y="5"/>
                    </a:lnTo>
                    <a:lnTo>
                      <a:pt x="18" y="4"/>
                    </a:lnTo>
                    <a:lnTo>
                      <a:pt x="14" y="1"/>
                    </a:lnTo>
                    <a:lnTo>
                      <a:pt x="11" y="0"/>
                    </a:lnTo>
                    <a:lnTo>
                      <a:pt x="10" y="2"/>
                    </a:lnTo>
                    <a:lnTo>
                      <a:pt x="6" y="2"/>
                    </a:lnTo>
                    <a:lnTo>
                      <a:pt x="7" y="6"/>
                    </a:lnTo>
                    <a:lnTo>
                      <a:pt x="7" y="7"/>
                    </a:lnTo>
                    <a:lnTo>
                      <a:pt x="5" y="7"/>
                    </a:lnTo>
                    <a:lnTo>
                      <a:pt x="3" y="9"/>
                    </a:lnTo>
                    <a:lnTo>
                      <a:pt x="0" y="9"/>
                    </a:lnTo>
                    <a:lnTo>
                      <a:pt x="0" y="12"/>
                    </a:lnTo>
                    <a:lnTo>
                      <a:pt x="2" y="13"/>
                    </a:lnTo>
                    <a:lnTo>
                      <a:pt x="3" y="16"/>
                    </a:lnTo>
                    <a:lnTo>
                      <a:pt x="4" y="17"/>
                    </a:lnTo>
                    <a:lnTo>
                      <a:pt x="5" y="19"/>
                    </a:lnTo>
                    <a:lnTo>
                      <a:pt x="5" y="21"/>
                    </a:lnTo>
                    <a:lnTo>
                      <a:pt x="7" y="22"/>
                    </a:lnTo>
                    <a:lnTo>
                      <a:pt x="8" y="23"/>
                    </a:lnTo>
                    <a:lnTo>
                      <a:pt x="9" y="24"/>
                    </a:lnTo>
                    <a:lnTo>
                      <a:pt x="10" y="26"/>
                    </a:lnTo>
                    <a:lnTo>
                      <a:pt x="10" y="28"/>
                    </a:lnTo>
                    <a:lnTo>
                      <a:pt x="11" y="30"/>
                    </a:lnTo>
                    <a:lnTo>
                      <a:pt x="12" y="32"/>
                    </a:lnTo>
                    <a:lnTo>
                      <a:pt x="14" y="33"/>
                    </a:lnTo>
                    <a:lnTo>
                      <a:pt x="14" y="34"/>
                    </a:lnTo>
                    <a:lnTo>
                      <a:pt x="15" y="37"/>
                    </a:lnTo>
                    <a:lnTo>
                      <a:pt x="17" y="38"/>
                    </a:lnTo>
                    <a:lnTo>
                      <a:pt x="18" y="40"/>
                    </a:lnTo>
                    <a:lnTo>
                      <a:pt x="20" y="38"/>
                    </a:lnTo>
                    <a:lnTo>
                      <a:pt x="25" y="40"/>
                    </a:lnTo>
                    <a:lnTo>
                      <a:pt x="27" y="42"/>
                    </a:lnTo>
                    <a:lnTo>
                      <a:pt x="32" y="36"/>
                    </a:lnTo>
                    <a:lnTo>
                      <a:pt x="41" y="35"/>
                    </a:lnTo>
                    <a:lnTo>
                      <a:pt x="46" y="32"/>
                    </a:lnTo>
                    <a:lnTo>
                      <a:pt x="48" y="32"/>
                    </a:lnTo>
                    <a:lnTo>
                      <a:pt x="49" y="27"/>
                    </a:lnTo>
                    <a:lnTo>
                      <a:pt x="47" y="2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34" name="Freeform 1087"/>
              <p:cNvSpPr>
                <a:spLocks/>
              </p:cNvSpPr>
              <p:nvPr/>
            </p:nvSpPr>
            <p:spPr bwMode="auto">
              <a:xfrm>
                <a:off x="5495474" y="3084054"/>
                <a:ext cx="287238" cy="165704"/>
              </a:xfrm>
              <a:custGeom>
                <a:avLst/>
                <a:gdLst>
                  <a:gd name="T0" fmla="*/ 5616 w 26"/>
                  <a:gd name="T1" fmla="*/ 1080 h 15"/>
                  <a:gd name="T2" fmla="*/ 5400 w 26"/>
                  <a:gd name="T3" fmla="*/ 864 h 15"/>
                  <a:gd name="T4" fmla="*/ 5184 w 26"/>
                  <a:gd name="T5" fmla="*/ 648 h 15"/>
                  <a:gd name="T6" fmla="*/ 4968 w 26"/>
                  <a:gd name="T7" fmla="*/ 432 h 15"/>
                  <a:gd name="T8" fmla="*/ 5184 w 26"/>
                  <a:gd name="T9" fmla="*/ 432 h 15"/>
                  <a:gd name="T10" fmla="*/ 4968 w 26"/>
                  <a:gd name="T11" fmla="*/ 0 h 15"/>
                  <a:gd name="T12" fmla="*/ 3024 w 26"/>
                  <a:gd name="T13" fmla="*/ 216 h 15"/>
                  <a:gd name="T14" fmla="*/ 1944 w 26"/>
                  <a:gd name="T15" fmla="*/ 1512 h 15"/>
                  <a:gd name="T16" fmla="*/ 1512 w 26"/>
                  <a:gd name="T17" fmla="*/ 1080 h 15"/>
                  <a:gd name="T18" fmla="*/ 432 w 26"/>
                  <a:gd name="T19" fmla="*/ 648 h 15"/>
                  <a:gd name="T20" fmla="*/ 0 w 26"/>
                  <a:gd name="T21" fmla="*/ 1080 h 15"/>
                  <a:gd name="T22" fmla="*/ 0 w 26"/>
                  <a:gd name="T23" fmla="*/ 1296 h 15"/>
                  <a:gd name="T24" fmla="*/ 0 w 26"/>
                  <a:gd name="T25" fmla="*/ 1728 h 15"/>
                  <a:gd name="T26" fmla="*/ 0 w 26"/>
                  <a:gd name="T27" fmla="*/ 1944 h 15"/>
                  <a:gd name="T28" fmla="*/ 432 w 26"/>
                  <a:gd name="T29" fmla="*/ 2592 h 15"/>
                  <a:gd name="T30" fmla="*/ 432 w 26"/>
                  <a:gd name="T31" fmla="*/ 3024 h 15"/>
                  <a:gd name="T32" fmla="*/ 648 w 26"/>
                  <a:gd name="T33" fmla="*/ 3024 h 15"/>
                  <a:gd name="T34" fmla="*/ 648 w 26"/>
                  <a:gd name="T35" fmla="*/ 3240 h 15"/>
                  <a:gd name="T36" fmla="*/ 1296 w 26"/>
                  <a:gd name="T37" fmla="*/ 3024 h 15"/>
                  <a:gd name="T38" fmla="*/ 1512 w 26"/>
                  <a:gd name="T39" fmla="*/ 2808 h 15"/>
                  <a:gd name="T40" fmla="*/ 1944 w 26"/>
                  <a:gd name="T41" fmla="*/ 2808 h 15"/>
                  <a:gd name="T42" fmla="*/ 2160 w 26"/>
                  <a:gd name="T43" fmla="*/ 2808 h 15"/>
                  <a:gd name="T44" fmla="*/ 3024 w 26"/>
                  <a:gd name="T45" fmla="*/ 2376 h 15"/>
                  <a:gd name="T46" fmla="*/ 3240 w 26"/>
                  <a:gd name="T47" fmla="*/ 2376 h 15"/>
                  <a:gd name="T48" fmla="*/ 3456 w 26"/>
                  <a:gd name="T49" fmla="*/ 2160 h 15"/>
                  <a:gd name="T50" fmla="*/ 3672 w 26"/>
                  <a:gd name="T51" fmla="*/ 2160 h 15"/>
                  <a:gd name="T52" fmla="*/ 4104 w 26"/>
                  <a:gd name="T53" fmla="*/ 1944 h 15"/>
                  <a:gd name="T54" fmla="*/ 4320 w 26"/>
                  <a:gd name="T55" fmla="*/ 1944 h 15"/>
                  <a:gd name="T56" fmla="*/ 4752 w 26"/>
                  <a:gd name="T57" fmla="*/ 1728 h 15"/>
                  <a:gd name="T58" fmla="*/ 4968 w 26"/>
                  <a:gd name="T59" fmla="*/ 1512 h 15"/>
                  <a:gd name="T60" fmla="*/ 4968 w 26"/>
                  <a:gd name="T61" fmla="*/ 1512 h 15"/>
                  <a:gd name="T62" fmla="*/ 5184 w 26"/>
                  <a:gd name="T63" fmla="*/ 1080 h 15"/>
                  <a:gd name="T64" fmla="*/ 5616 w 26"/>
                  <a:gd name="T65" fmla="*/ 108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5"/>
                  <a:gd name="T101" fmla="*/ 26 w 26"/>
                  <a:gd name="T102" fmla="*/ 15 h 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5">
                    <a:moveTo>
                      <a:pt x="26" y="5"/>
                    </a:moveTo>
                    <a:lnTo>
                      <a:pt x="25" y="4"/>
                    </a:lnTo>
                    <a:lnTo>
                      <a:pt x="24" y="3"/>
                    </a:lnTo>
                    <a:lnTo>
                      <a:pt x="23" y="2"/>
                    </a:lnTo>
                    <a:lnTo>
                      <a:pt x="24" y="2"/>
                    </a:lnTo>
                    <a:lnTo>
                      <a:pt x="23" y="0"/>
                    </a:lnTo>
                    <a:lnTo>
                      <a:pt x="14" y="1"/>
                    </a:lnTo>
                    <a:lnTo>
                      <a:pt x="9" y="7"/>
                    </a:lnTo>
                    <a:lnTo>
                      <a:pt x="7" y="5"/>
                    </a:lnTo>
                    <a:lnTo>
                      <a:pt x="2" y="3"/>
                    </a:lnTo>
                    <a:lnTo>
                      <a:pt x="0" y="5"/>
                    </a:lnTo>
                    <a:lnTo>
                      <a:pt x="0" y="6"/>
                    </a:lnTo>
                    <a:lnTo>
                      <a:pt x="0" y="8"/>
                    </a:lnTo>
                    <a:lnTo>
                      <a:pt x="0" y="9"/>
                    </a:lnTo>
                    <a:lnTo>
                      <a:pt x="2" y="12"/>
                    </a:lnTo>
                    <a:lnTo>
                      <a:pt x="2" y="14"/>
                    </a:lnTo>
                    <a:lnTo>
                      <a:pt x="3" y="14"/>
                    </a:lnTo>
                    <a:lnTo>
                      <a:pt x="3" y="15"/>
                    </a:lnTo>
                    <a:lnTo>
                      <a:pt x="6" y="14"/>
                    </a:lnTo>
                    <a:lnTo>
                      <a:pt x="7" y="13"/>
                    </a:lnTo>
                    <a:lnTo>
                      <a:pt x="9" y="13"/>
                    </a:lnTo>
                    <a:lnTo>
                      <a:pt x="10" y="13"/>
                    </a:lnTo>
                    <a:lnTo>
                      <a:pt x="14" y="11"/>
                    </a:lnTo>
                    <a:lnTo>
                      <a:pt x="15" y="11"/>
                    </a:lnTo>
                    <a:lnTo>
                      <a:pt x="16" y="10"/>
                    </a:lnTo>
                    <a:lnTo>
                      <a:pt x="17" y="10"/>
                    </a:lnTo>
                    <a:lnTo>
                      <a:pt x="19" y="9"/>
                    </a:lnTo>
                    <a:lnTo>
                      <a:pt x="20" y="9"/>
                    </a:lnTo>
                    <a:lnTo>
                      <a:pt x="22" y="8"/>
                    </a:lnTo>
                    <a:lnTo>
                      <a:pt x="23" y="7"/>
                    </a:lnTo>
                    <a:lnTo>
                      <a:pt x="24" y="5"/>
                    </a:lnTo>
                    <a:lnTo>
                      <a:pt x="26"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35" name="Freeform 1088"/>
              <p:cNvSpPr>
                <a:spLocks/>
              </p:cNvSpPr>
              <p:nvPr/>
            </p:nvSpPr>
            <p:spPr bwMode="auto">
              <a:xfrm>
                <a:off x="5495474" y="3084054"/>
                <a:ext cx="287238" cy="165704"/>
              </a:xfrm>
              <a:custGeom>
                <a:avLst/>
                <a:gdLst>
                  <a:gd name="T0" fmla="*/ 5616 w 26"/>
                  <a:gd name="T1" fmla="*/ 1080 h 15"/>
                  <a:gd name="T2" fmla="*/ 5400 w 26"/>
                  <a:gd name="T3" fmla="*/ 864 h 15"/>
                  <a:gd name="T4" fmla="*/ 5184 w 26"/>
                  <a:gd name="T5" fmla="*/ 648 h 15"/>
                  <a:gd name="T6" fmla="*/ 4968 w 26"/>
                  <a:gd name="T7" fmla="*/ 432 h 15"/>
                  <a:gd name="T8" fmla="*/ 5184 w 26"/>
                  <a:gd name="T9" fmla="*/ 432 h 15"/>
                  <a:gd name="T10" fmla="*/ 4968 w 26"/>
                  <a:gd name="T11" fmla="*/ 0 h 15"/>
                  <a:gd name="T12" fmla="*/ 3024 w 26"/>
                  <a:gd name="T13" fmla="*/ 216 h 15"/>
                  <a:gd name="T14" fmla="*/ 1944 w 26"/>
                  <a:gd name="T15" fmla="*/ 1512 h 15"/>
                  <a:gd name="T16" fmla="*/ 1512 w 26"/>
                  <a:gd name="T17" fmla="*/ 1080 h 15"/>
                  <a:gd name="T18" fmla="*/ 432 w 26"/>
                  <a:gd name="T19" fmla="*/ 648 h 15"/>
                  <a:gd name="T20" fmla="*/ 0 w 26"/>
                  <a:gd name="T21" fmla="*/ 1080 h 15"/>
                  <a:gd name="T22" fmla="*/ 0 w 26"/>
                  <a:gd name="T23" fmla="*/ 1296 h 15"/>
                  <a:gd name="T24" fmla="*/ 0 w 26"/>
                  <a:gd name="T25" fmla="*/ 1728 h 15"/>
                  <a:gd name="T26" fmla="*/ 0 w 26"/>
                  <a:gd name="T27" fmla="*/ 1944 h 15"/>
                  <a:gd name="T28" fmla="*/ 432 w 26"/>
                  <a:gd name="T29" fmla="*/ 2592 h 15"/>
                  <a:gd name="T30" fmla="*/ 432 w 26"/>
                  <a:gd name="T31" fmla="*/ 3024 h 15"/>
                  <a:gd name="T32" fmla="*/ 648 w 26"/>
                  <a:gd name="T33" fmla="*/ 3024 h 15"/>
                  <a:gd name="T34" fmla="*/ 648 w 26"/>
                  <a:gd name="T35" fmla="*/ 3240 h 15"/>
                  <a:gd name="T36" fmla="*/ 1296 w 26"/>
                  <a:gd name="T37" fmla="*/ 3024 h 15"/>
                  <a:gd name="T38" fmla="*/ 1512 w 26"/>
                  <a:gd name="T39" fmla="*/ 2808 h 15"/>
                  <a:gd name="T40" fmla="*/ 1944 w 26"/>
                  <a:gd name="T41" fmla="*/ 2808 h 15"/>
                  <a:gd name="T42" fmla="*/ 2160 w 26"/>
                  <a:gd name="T43" fmla="*/ 2808 h 15"/>
                  <a:gd name="T44" fmla="*/ 3024 w 26"/>
                  <a:gd name="T45" fmla="*/ 2376 h 15"/>
                  <a:gd name="T46" fmla="*/ 3240 w 26"/>
                  <a:gd name="T47" fmla="*/ 2376 h 15"/>
                  <a:gd name="T48" fmla="*/ 3456 w 26"/>
                  <a:gd name="T49" fmla="*/ 2160 h 15"/>
                  <a:gd name="T50" fmla="*/ 3672 w 26"/>
                  <a:gd name="T51" fmla="*/ 2160 h 15"/>
                  <a:gd name="T52" fmla="*/ 4104 w 26"/>
                  <a:gd name="T53" fmla="*/ 1944 h 15"/>
                  <a:gd name="T54" fmla="*/ 4320 w 26"/>
                  <a:gd name="T55" fmla="*/ 1944 h 15"/>
                  <a:gd name="T56" fmla="*/ 4752 w 26"/>
                  <a:gd name="T57" fmla="*/ 1728 h 15"/>
                  <a:gd name="T58" fmla="*/ 4968 w 26"/>
                  <a:gd name="T59" fmla="*/ 1512 h 15"/>
                  <a:gd name="T60" fmla="*/ 4968 w 26"/>
                  <a:gd name="T61" fmla="*/ 1512 h 15"/>
                  <a:gd name="T62" fmla="*/ 5184 w 26"/>
                  <a:gd name="T63" fmla="*/ 1080 h 15"/>
                  <a:gd name="T64" fmla="*/ 5616 w 26"/>
                  <a:gd name="T65" fmla="*/ 108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5"/>
                  <a:gd name="T101" fmla="*/ 26 w 26"/>
                  <a:gd name="T102" fmla="*/ 15 h 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5">
                    <a:moveTo>
                      <a:pt x="26" y="5"/>
                    </a:moveTo>
                    <a:lnTo>
                      <a:pt x="25" y="4"/>
                    </a:lnTo>
                    <a:lnTo>
                      <a:pt x="24" y="3"/>
                    </a:lnTo>
                    <a:lnTo>
                      <a:pt x="23" y="2"/>
                    </a:lnTo>
                    <a:lnTo>
                      <a:pt x="24" y="2"/>
                    </a:lnTo>
                    <a:lnTo>
                      <a:pt x="23" y="0"/>
                    </a:lnTo>
                    <a:lnTo>
                      <a:pt x="14" y="1"/>
                    </a:lnTo>
                    <a:lnTo>
                      <a:pt x="9" y="7"/>
                    </a:lnTo>
                    <a:lnTo>
                      <a:pt x="7" y="5"/>
                    </a:lnTo>
                    <a:lnTo>
                      <a:pt x="2" y="3"/>
                    </a:lnTo>
                    <a:lnTo>
                      <a:pt x="0" y="5"/>
                    </a:lnTo>
                    <a:lnTo>
                      <a:pt x="0" y="6"/>
                    </a:lnTo>
                    <a:lnTo>
                      <a:pt x="0" y="8"/>
                    </a:lnTo>
                    <a:lnTo>
                      <a:pt x="0" y="9"/>
                    </a:lnTo>
                    <a:lnTo>
                      <a:pt x="2" y="12"/>
                    </a:lnTo>
                    <a:lnTo>
                      <a:pt x="2" y="14"/>
                    </a:lnTo>
                    <a:lnTo>
                      <a:pt x="3" y="14"/>
                    </a:lnTo>
                    <a:lnTo>
                      <a:pt x="3" y="15"/>
                    </a:lnTo>
                    <a:lnTo>
                      <a:pt x="6" y="14"/>
                    </a:lnTo>
                    <a:lnTo>
                      <a:pt x="7" y="13"/>
                    </a:lnTo>
                    <a:lnTo>
                      <a:pt x="9" y="13"/>
                    </a:lnTo>
                    <a:lnTo>
                      <a:pt x="10" y="13"/>
                    </a:lnTo>
                    <a:lnTo>
                      <a:pt x="14" y="11"/>
                    </a:lnTo>
                    <a:lnTo>
                      <a:pt x="15" y="11"/>
                    </a:lnTo>
                    <a:lnTo>
                      <a:pt x="16" y="10"/>
                    </a:lnTo>
                    <a:lnTo>
                      <a:pt x="17" y="10"/>
                    </a:lnTo>
                    <a:lnTo>
                      <a:pt x="19" y="9"/>
                    </a:lnTo>
                    <a:lnTo>
                      <a:pt x="20" y="9"/>
                    </a:lnTo>
                    <a:lnTo>
                      <a:pt x="22" y="8"/>
                    </a:lnTo>
                    <a:lnTo>
                      <a:pt x="23" y="7"/>
                    </a:lnTo>
                    <a:lnTo>
                      <a:pt x="24" y="5"/>
                    </a:lnTo>
                    <a:lnTo>
                      <a:pt x="26"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36" name="Freeform 1089"/>
              <p:cNvSpPr>
                <a:spLocks/>
              </p:cNvSpPr>
              <p:nvPr/>
            </p:nvSpPr>
            <p:spPr bwMode="auto">
              <a:xfrm>
                <a:off x="5749569" y="2918350"/>
                <a:ext cx="198857" cy="220938"/>
              </a:xfrm>
              <a:custGeom>
                <a:avLst/>
                <a:gdLst>
                  <a:gd name="T0" fmla="*/ 648 w 18"/>
                  <a:gd name="T1" fmla="*/ 4320 h 20"/>
                  <a:gd name="T2" fmla="*/ 1296 w 18"/>
                  <a:gd name="T3" fmla="*/ 4104 h 20"/>
                  <a:gd name="T4" fmla="*/ 1512 w 18"/>
                  <a:gd name="T5" fmla="*/ 3888 h 20"/>
                  <a:gd name="T6" fmla="*/ 1944 w 18"/>
                  <a:gd name="T7" fmla="*/ 3672 h 20"/>
                  <a:gd name="T8" fmla="*/ 2160 w 18"/>
                  <a:gd name="T9" fmla="*/ 3672 h 20"/>
                  <a:gd name="T10" fmla="*/ 2160 w 18"/>
                  <a:gd name="T11" fmla="*/ 3456 h 20"/>
                  <a:gd name="T12" fmla="*/ 2592 w 18"/>
                  <a:gd name="T13" fmla="*/ 3024 h 20"/>
                  <a:gd name="T14" fmla="*/ 2592 w 18"/>
                  <a:gd name="T15" fmla="*/ 2808 h 20"/>
                  <a:gd name="T16" fmla="*/ 2808 w 18"/>
                  <a:gd name="T17" fmla="*/ 2376 h 20"/>
                  <a:gd name="T18" fmla="*/ 3024 w 18"/>
                  <a:gd name="T19" fmla="*/ 2376 h 20"/>
                  <a:gd name="T20" fmla="*/ 3456 w 18"/>
                  <a:gd name="T21" fmla="*/ 1944 h 20"/>
                  <a:gd name="T22" fmla="*/ 3888 w 18"/>
                  <a:gd name="T23" fmla="*/ 1512 h 20"/>
                  <a:gd name="T24" fmla="*/ 3672 w 18"/>
                  <a:gd name="T25" fmla="*/ 1296 h 20"/>
                  <a:gd name="T26" fmla="*/ 3456 w 18"/>
                  <a:gd name="T27" fmla="*/ 1296 h 20"/>
                  <a:gd name="T28" fmla="*/ 3024 w 18"/>
                  <a:gd name="T29" fmla="*/ 864 h 20"/>
                  <a:gd name="T30" fmla="*/ 3024 w 18"/>
                  <a:gd name="T31" fmla="*/ 648 h 20"/>
                  <a:gd name="T32" fmla="*/ 2592 w 18"/>
                  <a:gd name="T33" fmla="*/ 648 h 20"/>
                  <a:gd name="T34" fmla="*/ 2160 w 18"/>
                  <a:gd name="T35" fmla="*/ 432 h 20"/>
                  <a:gd name="T36" fmla="*/ 2160 w 18"/>
                  <a:gd name="T37" fmla="*/ 216 h 20"/>
                  <a:gd name="T38" fmla="*/ 1944 w 18"/>
                  <a:gd name="T39" fmla="*/ 0 h 20"/>
                  <a:gd name="T40" fmla="*/ 1728 w 18"/>
                  <a:gd name="T41" fmla="*/ 0 h 20"/>
                  <a:gd name="T42" fmla="*/ 1728 w 18"/>
                  <a:gd name="T43" fmla="*/ 432 h 20"/>
                  <a:gd name="T44" fmla="*/ 1296 w 18"/>
                  <a:gd name="T45" fmla="*/ 864 h 20"/>
                  <a:gd name="T46" fmla="*/ 1296 w 18"/>
                  <a:gd name="T47" fmla="*/ 1296 h 20"/>
                  <a:gd name="T48" fmla="*/ 1728 w 18"/>
                  <a:gd name="T49" fmla="*/ 1512 h 20"/>
                  <a:gd name="T50" fmla="*/ 1512 w 18"/>
                  <a:gd name="T51" fmla="*/ 2592 h 20"/>
                  <a:gd name="T52" fmla="*/ 1080 w 18"/>
                  <a:gd name="T53" fmla="*/ 2592 h 20"/>
                  <a:gd name="T54" fmla="*/ 0 w 18"/>
                  <a:gd name="T55" fmla="*/ 3240 h 20"/>
                  <a:gd name="T56" fmla="*/ 216 w 18"/>
                  <a:gd name="T57" fmla="*/ 3672 h 20"/>
                  <a:gd name="T58" fmla="*/ 0 w 18"/>
                  <a:gd name="T59" fmla="*/ 3672 h 20"/>
                  <a:gd name="T60" fmla="*/ 216 w 18"/>
                  <a:gd name="T61" fmla="*/ 3888 h 20"/>
                  <a:gd name="T62" fmla="*/ 432 w 18"/>
                  <a:gd name="T63" fmla="*/ 4104 h 20"/>
                  <a:gd name="T64" fmla="*/ 648 w 18"/>
                  <a:gd name="T65" fmla="*/ 4320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20"/>
                  <a:gd name="T101" fmla="*/ 18 w 18"/>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20">
                    <a:moveTo>
                      <a:pt x="3" y="20"/>
                    </a:moveTo>
                    <a:lnTo>
                      <a:pt x="6" y="19"/>
                    </a:lnTo>
                    <a:lnTo>
                      <a:pt x="7" y="18"/>
                    </a:lnTo>
                    <a:lnTo>
                      <a:pt x="9" y="17"/>
                    </a:lnTo>
                    <a:lnTo>
                      <a:pt x="10" y="17"/>
                    </a:lnTo>
                    <a:lnTo>
                      <a:pt x="10" y="16"/>
                    </a:lnTo>
                    <a:lnTo>
                      <a:pt x="12" y="14"/>
                    </a:lnTo>
                    <a:lnTo>
                      <a:pt x="12" y="13"/>
                    </a:lnTo>
                    <a:lnTo>
                      <a:pt x="13" y="11"/>
                    </a:lnTo>
                    <a:lnTo>
                      <a:pt x="14" y="11"/>
                    </a:lnTo>
                    <a:lnTo>
                      <a:pt x="16" y="9"/>
                    </a:lnTo>
                    <a:lnTo>
                      <a:pt x="18" y="7"/>
                    </a:lnTo>
                    <a:lnTo>
                      <a:pt x="17" y="6"/>
                    </a:lnTo>
                    <a:lnTo>
                      <a:pt x="16" y="6"/>
                    </a:lnTo>
                    <a:lnTo>
                      <a:pt x="14" y="4"/>
                    </a:lnTo>
                    <a:lnTo>
                      <a:pt x="14" y="3"/>
                    </a:lnTo>
                    <a:lnTo>
                      <a:pt x="12" y="3"/>
                    </a:lnTo>
                    <a:lnTo>
                      <a:pt x="10" y="2"/>
                    </a:lnTo>
                    <a:lnTo>
                      <a:pt x="10" y="1"/>
                    </a:lnTo>
                    <a:lnTo>
                      <a:pt x="9" y="0"/>
                    </a:lnTo>
                    <a:lnTo>
                      <a:pt x="8" y="0"/>
                    </a:lnTo>
                    <a:lnTo>
                      <a:pt x="8" y="2"/>
                    </a:lnTo>
                    <a:lnTo>
                      <a:pt x="6" y="4"/>
                    </a:lnTo>
                    <a:lnTo>
                      <a:pt x="6" y="6"/>
                    </a:lnTo>
                    <a:lnTo>
                      <a:pt x="8" y="7"/>
                    </a:lnTo>
                    <a:lnTo>
                      <a:pt x="7" y="12"/>
                    </a:lnTo>
                    <a:lnTo>
                      <a:pt x="5" y="12"/>
                    </a:lnTo>
                    <a:lnTo>
                      <a:pt x="0" y="15"/>
                    </a:lnTo>
                    <a:lnTo>
                      <a:pt x="1" y="17"/>
                    </a:lnTo>
                    <a:lnTo>
                      <a:pt x="0" y="17"/>
                    </a:lnTo>
                    <a:lnTo>
                      <a:pt x="1" y="18"/>
                    </a:lnTo>
                    <a:lnTo>
                      <a:pt x="2" y="19"/>
                    </a:lnTo>
                    <a:lnTo>
                      <a:pt x="3" y="2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37" name="Freeform 1090"/>
              <p:cNvSpPr>
                <a:spLocks/>
              </p:cNvSpPr>
              <p:nvPr/>
            </p:nvSpPr>
            <p:spPr bwMode="auto">
              <a:xfrm>
                <a:off x="5749569" y="2918350"/>
                <a:ext cx="198857" cy="220938"/>
              </a:xfrm>
              <a:custGeom>
                <a:avLst/>
                <a:gdLst>
                  <a:gd name="T0" fmla="*/ 648 w 18"/>
                  <a:gd name="T1" fmla="*/ 4320 h 20"/>
                  <a:gd name="T2" fmla="*/ 1296 w 18"/>
                  <a:gd name="T3" fmla="*/ 4104 h 20"/>
                  <a:gd name="T4" fmla="*/ 1512 w 18"/>
                  <a:gd name="T5" fmla="*/ 3888 h 20"/>
                  <a:gd name="T6" fmla="*/ 1944 w 18"/>
                  <a:gd name="T7" fmla="*/ 3672 h 20"/>
                  <a:gd name="T8" fmla="*/ 2160 w 18"/>
                  <a:gd name="T9" fmla="*/ 3672 h 20"/>
                  <a:gd name="T10" fmla="*/ 2160 w 18"/>
                  <a:gd name="T11" fmla="*/ 3456 h 20"/>
                  <a:gd name="T12" fmla="*/ 2592 w 18"/>
                  <a:gd name="T13" fmla="*/ 3024 h 20"/>
                  <a:gd name="T14" fmla="*/ 2592 w 18"/>
                  <a:gd name="T15" fmla="*/ 2808 h 20"/>
                  <a:gd name="T16" fmla="*/ 2808 w 18"/>
                  <a:gd name="T17" fmla="*/ 2376 h 20"/>
                  <a:gd name="T18" fmla="*/ 3024 w 18"/>
                  <a:gd name="T19" fmla="*/ 2376 h 20"/>
                  <a:gd name="T20" fmla="*/ 3456 w 18"/>
                  <a:gd name="T21" fmla="*/ 1944 h 20"/>
                  <a:gd name="T22" fmla="*/ 3888 w 18"/>
                  <a:gd name="T23" fmla="*/ 1512 h 20"/>
                  <a:gd name="T24" fmla="*/ 3672 w 18"/>
                  <a:gd name="T25" fmla="*/ 1296 h 20"/>
                  <a:gd name="T26" fmla="*/ 3456 w 18"/>
                  <a:gd name="T27" fmla="*/ 1296 h 20"/>
                  <a:gd name="T28" fmla="*/ 3024 w 18"/>
                  <a:gd name="T29" fmla="*/ 864 h 20"/>
                  <a:gd name="T30" fmla="*/ 3024 w 18"/>
                  <a:gd name="T31" fmla="*/ 648 h 20"/>
                  <a:gd name="T32" fmla="*/ 2592 w 18"/>
                  <a:gd name="T33" fmla="*/ 648 h 20"/>
                  <a:gd name="T34" fmla="*/ 2160 w 18"/>
                  <a:gd name="T35" fmla="*/ 432 h 20"/>
                  <a:gd name="T36" fmla="*/ 2160 w 18"/>
                  <a:gd name="T37" fmla="*/ 216 h 20"/>
                  <a:gd name="T38" fmla="*/ 1944 w 18"/>
                  <a:gd name="T39" fmla="*/ 0 h 20"/>
                  <a:gd name="T40" fmla="*/ 1728 w 18"/>
                  <a:gd name="T41" fmla="*/ 0 h 20"/>
                  <a:gd name="T42" fmla="*/ 1728 w 18"/>
                  <a:gd name="T43" fmla="*/ 432 h 20"/>
                  <a:gd name="T44" fmla="*/ 1296 w 18"/>
                  <a:gd name="T45" fmla="*/ 864 h 20"/>
                  <a:gd name="T46" fmla="*/ 1296 w 18"/>
                  <a:gd name="T47" fmla="*/ 1296 h 20"/>
                  <a:gd name="T48" fmla="*/ 1728 w 18"/>
                  <a:gd name="T49" fmla="*/ 1512 h 20"/>
                  <a:gd name="T50" fmla="*/ 1512 w 18"/>
                  <a:gd name="T51" fmla="*/ 2592 h 20"/>
                  <a:gd name="T52" fmla="*/ 1080 w 18"/>
                  <a:gd name="T53" fmla="*/ 2592 h 20"/>
                  <a:gd name="T54" fmla="*/ 0 w 18"/>
                  <a:gd name="T55" fmla="*/ 3240 h 20"/>
                  <a:gd name="T56" fmla="*/ 216 w 18"/>
                  <a:gd name="T57" fmla="*/ 3672 h 20"/>
                  <a:gd name="T58" fmla="*/ 0 w 18"/>
                  <a:gd name="T59" fmla="*/ 3672 h 20"/>
                  <a:gd name="T60" fmla="*/ 216 w 18"/>
                  <a:gd name="T61" fmla="*/ 3888 h 20"/>
                  <a:gd name="T62" fmla="*/ 432 w 18"/>
                  <a:gd name="T63" fmla="*/ 4104 h 20"/>
                  <a:gd name="T64" fmla="*/ 648 w 18"/>
                  <a:gd name="T65" fmla="*/ 4320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20"/>
                  <a:gd name="T101" fmla="*/ 18 w 18"/>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20">
                    <a:moveTo>
                      <a:pt x="3" y="20"/>
                    </a:moveTo>
                    <a:lnTo>
                      <a:pt x="6" y="19"/>
                    </a:lnTo>
                    <a:lnTo>
                      <a:pt x="7" y="18"/>
                    </a:lnTo>
                    <a:lnTo>
                      <a:pt x="9" y="17"/>
                    </a:lnTo>
                    <a:lnTo>
                      <a:pt x="10" y="17"/>
                    </a:lnTo>
                    <a:lnTo>
                      <a:pt x="10" y="16"/>
                    </a:lnTo>
                    <a:lnTo>
                      <a:pt x="12" y="14"/>
                    </a:lnTo>
                    <a:lnTo>
                      <a:pt x="12" y="13"/>
                    </a:lnTo>
                    <a:lnTo>
                      <a:pt x="13" y="11"/>
                    </a:lnTo>
                    <a:lnTo>
                      <a:pt x="14" y="11"/>
                    </a:lnTo>
                    <a:lnTo>
                      <a:pt x="16" y="9"/>
                    </a:lnTo>
                    <a:lnTo>
                      <a:pt x="18" y="7"/>
                    </a:lnTo>
                    <a:lnTo>
                      <a:pt x="17" y="6"/>
                    </a:lnTo>
                    <a:lnTo>
                      <a:pt x="16" y="6"/>
                    </a:lnTo>
                    <a:lnTo>
                      <a:pt x="14" y="4"/>
                    </a:lnTo>
                    <a:lnTo>
                      <a:pt x="14" y="3"/>
                    </a:lnTo>
                    <a:lnTo>
                      <a:pt x="12" y="3"/>
                    </a:lnTo>
                    <a:lnTo>
                      <a:pt x="10" y="2"/>
                    </a:lnTo>
                    <a:lnTo>
                      <a:pt x="10" y="1"/>
                    </a:lnTo>
                    <a:lnTo>
                      <a:pt x="9" y="0"/>
                    </a:lnTo>
                    <a:lnTo>
                      <a:pt x="8" y="0"/>
                    </a:lnTo>
                    <a:lnTo>
                      <a:pt x="8" y="2"/>
                    </a:lnTo>
                    <a:lnTo>
                      <a:pt x="6" y="4"/>
                    </a:lnTo>
                    <a:lnTo>
                      <a:pt x="6" y="6"/>
                    </a:lnTo>
                    <a:lnTo>
                      <a:pt x="8" y="7"/>
                    </a:lnTo>
                    <a:lnTo>
                      <a:pt x="7" y="12"/>
                    </a:lnTo>
                    <a:lnTo>
                      <a:pt x="5" y="12"/>
                    </a:lnTo>
                    <a:lnTo>
                      <a:pt x="0" y="15"/>
                    </a:lnTo>
                    <a:lnTo>
                      <a:pt x="1" y="17"/>
                    </a:lnTo>
                    <a:lnTo>
                      <a:pt x="0" y="17"/>
                    </a:lnTo>
                    <a:lnTo>
                      <a:pt x="1" y="18"/>
                    </a:lnTo>
                    <a:lnTo>
                      <a:pt x="2" y="19"/>
                    </a:lnTo>
                    <a:lnTo>
                      <a:pt x="3" y="2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38" name="Freeform 1091"/>
              <p:cNvSpPr>
                <a:spLocks/>
              </p:cNvSpPr>
              <p:nvPr/>
            </p:nvSpPr>
            <p:spPr bwMode="auto">
              <a:xfrm>
                <a:off x="5329760" y="2542756"/>
                <a:ext cx="154666" cy="154657"/>
              </a:xfrm>
              <a:custGeom>
                <a:avLst/>
                <a:gdLst>
                  <a:gd name="T0" fmla="*/ 1296 w 14"/>
                  <a:gd name="T1" fmla="*/ 2592 h 14"/>
                  <a:gd name="T2" fmla="*/ 864 w 14"/>
                  <a:gd name="T3" fmla="*/ 2808 h 14"/>
                  <a:gd name="T4" fmla="*/ 216 w 14"/>
                  <a:gd name="T5" fmla="*/ 3024 h 14"/>
                  <a:gd name="T6" fmla="*/ 0 w 14"/>
                  <a:gd name="T7" fmla="*/ 3024 h 14"/>
                  <a:gd name="T8" fmla="*/ 0 w 14"/>
                  <a:gd name="T9" fmla="*/ 2376 h 14"/>
                  <a:gd name="T10" fmla="*/ 216 w 14"/>
                  <a:gd name="T11" fmla="*/ 2160 h 14"/>
                  <a:gd name="T12" fmla="*/ 216 w 14"/>
                  <a:gd name="T13" fmla="*/ 1944 h 14"/>
                  <a:gd name="T14" fmla="*/ 432 w 14"/>
                  <a:gd name="T15" fmla="*/ 1944 h 14"/>
                  <a:gd name="T16" fmla="*/ 432 w 14"/>
                  <a:gd name="T17" fmla="*/ 1512 h 14"/>
                  <a:gd name="T18" fmla="*/ 432 w 14"/>
                  <a:gd name="T19" fmla="*/ 1080 h 14"/>
                  <a:gd name="T20" fmla="*/ 216 w 14"/>
                  <a:gd name="T21" fmla="*/ 864 h 14"/>
                  <a:gd name="T22" fmla="*/ 216 w 14"/>
                  <a:gd name="T23" fmla="*/ 648 h 14"/>
                  <a:gd name="T24" fmla="*/ 1080 w 14"/>
                  <a:gd name="T25" fmla="*/ 432 h 14"/>
                  <a:gd name="T26" fmla="*/ 1296 w 14"/>
                  <a:gd name="T27" fmla="*/ 432 h 14"/>
                  <a:gd name="T28" fmla="*/ 1944 w 14"/>
                  <a:gd name="T29" fmla="*/ 432 h 14"/>
                  <a:gd name="T30" fmla="*/ 2592 w 14"/>
                  <a:gd name="T31" fmla="*/ 216 h 14"/>
                  <a:gd name="T32" fmla="*/ 3024 w 14"/>
                  <a:gd name="T33" fmla="*/ 0 h 14"/>
                  <a:gd name="T34" fmla="*/ 3024 w 14"/>
                  <a:gd name="T35" fmla="*/ 216 h 14"/>
                  <a:gd name="T36" fmla="*/ 2376 w 14"/>
                  <a:gd name="T37" fmla="*/ 648 h 14"/>
                  <a:gd name="T38" fmla="*/ 2808 w 14"/>
                  <a:gd name="T39" fmla="*/ 1080 h 14"/>
                  <a:gd name="T40" fmla="*/ 2592 w 14"/>
                  <a:gd name="T41" fmla="*/ 1728 h 14"/>
                  <a:gd name="T42" fmla="*/ 1512 w 14"/>
                  <a:gd name="T43" fmla="*/ 2376 h 14"/>
                  <a:gd name="T44" fmla="*/ 1296 w 14"/>
                  <a:gd name="T45" fmla="*/ 2592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
                  <a:gd name="T70" fmla="*/ 0 h 14"/>
                  <a:gd name="T71" fmla="*/ 14 w 14"/>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 h="14">
                    <a:moveTo>
                      <a:pt x="6" y="12"/>
                    </a:moveTo>
                    <a:lnTo>
                      <a:pt x="4" y="13"/>
                    </a:lnTo>
                    <a:lnTo>
                      <a:pt x="1" y="14"/>
                    </a:lnTo>
                    <a:lnTo>
                      <a:pt x="0" y="14"/>
                    </a:lnTo>
                    <a:lnTo>
                      <a:pt x="0" y="11"/>
                    </a:lnTo>
                    <a:lnTo>
                      <a:pt x="1" y="10"/>
                    </a:lnTo>
                    <a:lnTo>
                      <a:pt x="1" y="9"/>
                    </a:lnTo>
                    <a:lnTo>
                      <a:pt x="2" y="9"/>
                    </a:lnTo>
                    <a:lnTo>
                      <a:pt x="2" y="7"/>
                    </a:lnTo>
                    <a:lnTo>
                      <a:pt x="2" y="5"/>
                    </a:lnTo>
                    <a:lnTo>
                      <a:pt x="1" y="4"/>
                    </a:lnTo>
                    <a:lnTo>
                      <a:pt x="1" y="3"/>
                    </a:lnTo>
                    <a:lnTo>
                      <a:pt x="5" y="2"/>
                    </a:lnTo>
                    <a:lnTo>
                      <a:pt x="6" y="2"/>
                    </a:lnTo>
                    <a:lnTo>
                      <a:pt x="9" y="2"/>
                    </a:lnTo>
                    <a:lnTo>
                      <a:pt x="12" y="1"/>
                    </a:lnTo>
                    <a:lnTo>
                      <a:pt x="14" y="0"/>
                    </a:lnTo>
                    <a:lnTo>
                      <a:pt x="14" y="1"/>
                    </a:lnTo>
                    <a:lnTo>
                      <a:pt x="11" y="3"/>
                    </a:lnTo>
                    <a:lnTo>
                      <a:pt x="13" y="5"/>
                    </a:lnTo>
                    <a:lnTo>
                      <a:pt x="12" y="8"/>
                    </a:lnTo>
                    <a:lnTo>
                      <a:pt x="7" y="11"/>
                    </a:lnTo>
                    <a:lnTo>
                      <a:pt x="6" y="1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39" name="Freeform 1092"/>
              <p:cNvSpPr>
                <a:spLocks/>
              </p:cNvSpPr>
              <p:nvPr/>
            </p:nvSpPr>
            <p:spPr bwMode="auto">
              <a:xfrm>
                <a:off x="5329760" y="2542756"/>
                <a:ext cx="154666" cy="154657"/>
              </a:xfrm>
              <a:custGeom>
                <a:avLst/>
                <a:gdLst>
                  <a:gd name="T0" fmla="*/ 1296 w 14"/>
                  <a:gd name="T1" fmla="*/ 2592 h 14"/>
                  <a:gd name="T2" fmla="*/ 864 w 14"/>
                  <a:gd name="T3" fmla="*/ 2808 h 14"/>
                  <a:gd name="T4" fmla="*/ 216 w 14"/>
                  <a:gd name="T5" fmla="*/ 3024 h 14"/>
                  <a:gd name="T6" fmla="*/ 0 w 14"/>
                  <a:gd name="T7" fmla="*/ 3024 h 14"/>
                  <a:gd name="T8" fmla="*/ 0 w 14"/>
                  <a:gd name="T9" fmla="*/ 2376 h 14"/>
                  <a:gd name="T10" fmla="*/ 216 w 14"/>
                  <a:gd name="T11" fmla="*/ 2160 h 14"/>
                  <a:gd name="T12" fmla="*/ 216 w 14"/>
                  <a:gd name="T13" fmla="*/ 1944 h 14"/>
                  <a:gd name="T14" fmla="*/ 432 w 14"/>
                  <a:gd name="T15" fmla="*/ 1944 h 14"/>
                  <a:gd name="T16" fmla="*/ 432 w 14"/>
                  <a:gd name="T17" fmla="*/ 1512 h 14"/>
                  <a:gd name="T18" fmla="*/ 432 w 14"/>
                  <a:gd name="T19" fmla="*/ 1080 h 14"/>
                  <a:gd name="T20" fmla="*/ 216 w 14"/>
                  <a:gd name="T21" fmla="*/ 864 h 14"/>
                  <a:gd name="T22" fmla="*/ 216 w 14"/>
                  <a:gd name="T23" fmla="*/ 648 h 14"/>
                  <a:gd name="T24" fmla="*/ 1080 w 14"/>
                  <a:gd name="T25" fmla="*/ 432 h 14"/>
                  <a:gd name="T26" fmla="*/ 1296 w 14"/>
                  <a:gd name="T27" fmla="*/ 432 h 14"/>
                  <a:gd name="T28" fmla="*/ 1944 w 14"/>
                  <a:gd name="T29" fmla="*/ 432 h 14"/>
                  <a:gd name="T30" fmla="*/ 2592 w 14"/>
                  <a:gd name="T31" fmla="*/ 216 h 14"/>
                  <a:gd name="T32" fmla="*/ 3024 w 14"/>
                  <a:gd name="T33" fmla="*/ 0 h 14"/>
                  <a:gd name="T34" fmla="*/ 3024 w 14"/>
                  <a:gd name="T35" fmla="*/ 216 h 14"/>
                  <a:gd name="T36" fmla="*/ 2376 w 14"/>
                  <a:gd name="T37" fmla="*/ 648 h 14"/>
                  <a:gd name="T38" fmla="*/ 2808 w 14"/>
                  <a:gd name="T39" fmla="*/ 1080 h 14"/>
                  <a:gd name="T40" fmla="*/ 2592 w 14"/>
                  <a:gd name="T41" fmla="*/ 1728 h 14"/>
                  <a:gd name="T42" fmla="*/ 1512 w 14"/>
                  <a:gd name="T43" fmla="*/ 2376 h 14"/>
                  <a:gd name="T44" fmla="*/ 1296 w 14"/>
                  <a:gd name="T45" fmla="*/ 2592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
                  <a:gd name="T70" fmla="*/ 0 h 14"/>
                  <a:gd name="T71" fmla="*/ 14 w 14"/>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 h="14">
                    <a:moveTo>
                      <a:pt x="6" y="12"/>
                    </a:moveTo>
                    <a:lnTo>
                      <a:pt x="4" y="13"/>
                    </a:lnTo>
                    <a:lnTo>
                      <a:pt x="1" y="14"/>
                    </a:lnTo>
                    <a:lnTo>
                      <a:pt x="0" y="14"/>
                    </a:lnTo>
                    <a:lnTo>
                      <a:pt x="0" y="11"/>
                    </a:lnTo>
                    <a:lnTo>
                      <a:pt x="1" y="10"/>
                    </a:lnTo>
                    <a:lnTo>
                      <a:pt x="1" y="9"/>
                    </a:lnTo>
                    <a:lnTo>
                      <a:pt x="2" y="9"/>
                    </a:lnTo>
                    <a:lnTo>
                      <a:pt x="2" y="7"/>
                    </a:lnTo>
                    <a:lnTo>
                      <a:pt x="2" y="5"/>
                    </a:lnTo>
                    <a:lnTo>
                      <a:pt x="1" y="4"/>
                    </a:lnTo>
                    <a:lnTo>
                      <a:pt x="1" y="3"/>
                    </a:lnTo>
                    <a:lnTo>
                      <a:pt x="5" y="2"/>
                    </a:lnTo>
                    <a:lnTo>
                      <a:pt x="6" y="2"/>
                    </a:lnTo>
                    <a:lnTo>
                      <a:pt x="9" y="2"/>
                    </a:lnTo>
                    <a:lnTo>
                      <a:pt x="12" y="1"/>
                    </a:lnTo>
                    <a:lnTo>
                      <a:pt x="14" y="0"/>
                    </a:lnTo>
                    <a:lnTo>
                      <a:pt x="14" y="1"/>
                    </a:lnTo>
                    <a:lnTo>
                      <a:pt x="11" y="3"/>
                    </a:lnTo>
                    <a:lnTo>
                      <a:pt x="13" y="5"/>
                    </a:lnTo>
                    <a:lnTo>
                      <a:pt x="12" y="8"/>
                    </a:lnTo>
                    <a:lnTo>
                      <a:pt x="7" y="11"/>
                    </a:lnTo>
                    <a:lnTo>
                      <a:pt x="6" y="1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40" name="Freeform 1093"/>
              <p:cNvSpPr>
                <a:spLocks/>
              </p:cNvSpPr>
              <p:nvPr/>
            </p:nvSpPr>
            <p:spPr bwMode="auto">
              <a:xfrm>
                <a:off x="5396046" y="2542756"/>
                <a:ext cx="254095" cy="254079"/>
              </a:xfrm>
              <a:custGeom>
                <a:avLst/>
                <a:gdLst>
                  <a:gd name="T0" fmla="*/ 4752 w 23"/>
                  <a:gd name="T1" fmla="*/ 4536 h 23"/>
                  <a:gd name="T2" fmla="*/ 4320 w 23"/>
                  <a:gd name="T3" fmla="*/ 4536 h 23"/>
                  <a:gd name="T4" fmla="*/ 4104 w 23"/>
                  <a:gd name="T5" fmla="*/ 4752 h 23"/>
                  <a:gd name="T6" fmla="*/ 4104 w 23"/>
                  <a:gd name="T7" fmla="*/ 4968 h 23"/>
                  <a:gd name="T8" fmla="*/ 3240 w 23"/>
                  <a:gd name="T9" fmla="*/ 4968 h 23"/>
                  <a:gd name="T10" fmla="*/ 2376 w 23"/>
                  <a:gd name="T11" fmla="*/ 4752 h 23"/>
                  <a:gd name="T12" fmla="*/ 2376 w 23"/>
                  <a:gd name="T13" fmla="*/ 4104 h 23"/>
                  <a:gd name="T14" fmla="*/ 1944 w 23"/>
                  <a:gd name="T15" fmla="*/ 3888 h 23"/>
                  <a:gd name="T16" fmla="*/ 1080 w 23"/>
                  <a:gd name="T17" fmla="*/ 3240 h 23"/>
                  <a:gd name="T18" fmla="*/ 432 w 23"/>
                  <a:gd name="T19" fmla="*/ 3024 h 23"/>
                  <a:gd name="T20" fmla="*/ 0 w 23"/>
                  <a:gd name="T21" fmla="*/ 2592 h 23"/>
                  <a:gd name="T22" fmla="*/ 216 w 23"/>
                  <a:gd name="T23" fmla="*/ 2376 h 23"/>
                  <a:gd name="T24" fmla="*/ 1296 w 23"/>
                  <a:gd name="T25" fmla="*/ 1728 h 23"/>
                  <a:gd name="T26" fmla="*/ 1512 w 23"/>
                  <a:gd name="T27" fmla="*/ 1080 h 23"/>
                  <a:gd name="T28" fmla="*/ 1080 w 23"/>
                  <a:gd name="T29" fmla="*/ 648 h 23"/>
                  <a:gd name="T30" fmla="*/ 1728 w 23"/>
                  <a:gd name="T31" fmla="*/ 216 h 23"/>
                  <a:gd name="T32" fmla="*/ 2160 w 23"/>
                  <a:gd name="T33" fmla="*/ 0 h 23"/>
                  <a:gd name="T34" fmla="*/ 2592 w 23"/>
                  <a:gd name="T35" fmla="*/ 0 h 23"/>
                  <a:gd name="T36" fmla="*/ 2808 w 23"/>
                  <a:gd name="T37" fmla="*/ 216 h 23"/>
                  <a:gd name="T38" fmla="*/ 3024 w 23"/>
                  <a:gd name="T39" fmla="*/ 216 h 23"/>
                  <a:gd name="T40" fmla="*/ 3456 w 23"/>
                  <a:gd name="T41" fmla="*/ 1080 h 23"/>
                  <a:gd name="T42" fmla="*/ 3672 w 23"/>
                  <a:gd name="T43" fmla="*/ 1080 h 23"/>
                  <a:gd name="T44" fmla="*/ 3888 w 23"/>
                  <a:gd name="T45" fmla="*/ 1296 h 23"/>
                  <a:gd name="T46" fmla="*/ 3456 w 23"/>
                  <a:gd name="T47" fmla="*/ 2160 h 23"/>
                  <a:gd name="T48" fmla="*/ 3888 w 23"/>
                  <a:gd name="T49" fmla="*/ 2808 h 23"/>
                  <a:gd name="T50" fmla="*/ 4320 w 23"/>
                  <a:gd name="T51" fmla="*/ 3024 h 23"/>
                  <a:gd name="T52" fmla="*/ 4752 w 23"/>
                  <a:gd name="T53" fmla="*/ 3456 h 23"/>
                  <a:gd name="T54" fmla="*/ 4536 w 23"/>
                  <a:gd name="T55" fmla="*/ 4104 h 23"/>
                  <a:gd name="T56" fmla="*/ 4968 w 23"/>
                  <a:gd name="T57" fmla="*/ 4536 h 23"/>
                  <a:gd name="T58" fmla="*/ 4752 w 23"/>
                  <a:gd name="T59" fmla="*/ 4536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3"/>
                  <a:gd name="T91" fmla="*/ 0 h 23"/>
                  <a:gd name="T92" fmla="*/ 23 w 23"/>
                  <a:gd name="T93" fmla="*/ 23 h 2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3" h="23">
                    <a:moveTo>
                      <a:pt x="22" y="21"/>
                    </a:moveTo>
                    <a:lnTo>
                      <a:pt x="20" y="21"/>
                    </a:lnTo>
                    <a:lnTo>
                      <a:pt x="19" y="22"/>
                    </a:lnTo>
                    <a:lnTo>
                      <a:pt x="19" y="23"/>
                    </a:lnTo>
                    <a:lnTo>
                      <a:pt x="15" y="23"/>
                    </a:lnTo>
                    <a:lnTo>
                      <a:pt x="11" y="22"/>
                    </a:lnTo>
                    <a:lnTo>
                      <a:pt x="11" y="19"/>
                    </a:lnTo>
                    <a:lnTo>
                      <a:pt x="9" y="18"/>
                    </a:lnTo>
                    <a:lnTo>
                      <a:pt x="5" y="15"/>
                    </a:lnTo>
                    <a:lnTo>
                      <a:pt x="2" y="14"/>
                    </a:lnTo>
                    <a:lnTo>
                      <a:pt x="0" y="12"/>
                    </a:lnTo>
                    <a:lnTo>
                      <a:pt x="1" y="11"/>
                    </a:lnTo>
                    <a:lnTo>
                      <a:pt x="6" y="8"/>
                    </a:lnTo>
                    <a:lnTo>
                      <a:pt x="7" y="5"/>
                    </a:lnTo>
                    <a:lnTo>
                      <a:pt x="5" y="3"/>
                    </a:lnTo>
                    <a:lnTo>
                      <a:pt x="8" y="1"/>
                    </a:lnTo>
                    <a:lnTo>
                      <a:pt x="10" y="0"/>
                    </a:lnTo>
                    <a:lnTo>
                      <a:pt x="12" y="0"/>
                    </a:lnTo>
                    <a:lnTo>
                      <a:pt x="13" y="1"/>
                    </a:lnTo>
                    <a:lnTo>
                      <a:pt x="14" y="1"/>
                    </a:lnTo>
                    <a:lnTo>
                      <a:pt x="16" y="5"/>
                    </a:lnTo>
                    <a:lnTo>
                      <a:pt x="17" y="5"/>
                    </a:lnTo>
                    <a:lnTo>
                      <a:pt x="18" y="6"/>
                    </a:lnTo>
                    <a:lnTo>
                      <a:pt x="16" y="10"/>
                    </a:lnTo>
                    <a:lnTo>
                      <a:pt x="18" y="13"/>
                    </a:lnTo>
                    <a:lnTo>
                      <a:pt x="20" y="14"/>
                    </a:lnTo>
                    <a:lnTo>
                      <a:pt x="22" y="16"/>
                    </a:lnTo>
                    <a:lnTo>
                      <a:pt x="21" y="19"/>
                    </a:lnTo>
                    <a:lnTo>
                      <a:pt x="23" y="21"/>
                    </a:lnTo>
                    <a:lnTo>
                      <a:pt x="22" y="2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41" name="Freeform 1094"/>
              <p:cNvSpPr>
                <a:spLocks/>
              </p:cNvSpPr>
              <p:nvPr/>
            </p:nvSpPr>
            <p:spPr bwMode="auto">
              <a:xfrm>
                <a:off x="5396046" y="2542756"/>
                <a:ext cx="254095" cy="254079"/>
              </a:xfrm>
              <a:custGeom>
                <a:avLst/>
                <a:gdLst>
                  <a:gd name="T0" fmla="*/ 4752 w 23"/>
                  <a:gd name="T1" fmla="*/ 4536 h 23"/>
                  <a:gd name="T2" fmla="*/ 4320 w 23"/>
                  <a:gd name="T3" fmla="*/ 4536 h 23"/>
                  <a:gd name="T4" fmla="*/ 4104 w 23"/>
                  <a:gd name="T5" fmla="*/ 4752 h 23"/>
                  <a:gd name="T6" fmla="*/ 4104 w 23"/>
                  <a:gd name="T7" fmla="*/ 4968 h 23"/>
                  <a:gd name="T8" fmla="*/ 3240 w 23"/>
                  <a:gd name="T9" fmla="*/ 4968 h 23"/>
                  <a:gd name="T10" fmla="*/ 2376 w 23"/>
                  <a:gd name="T11" fmla="*/ 4752 h 23"/>
                  <a:gd name="T12" fmla="*/ 2376 w 23"/>
                  <a:gd name="T13" fmla="*/ 4104 h 23"/>
                  <a:gd name="T14" fmla="*/ 1944 w 23"/>
                  <a:gd name="T15" fmla="*/ 3888 h 23"/>
                  <a:gd name="T16" fmla="*/ 1080 w 23"/>
                  <a:gd name="T17" fmla="*/ 3240 h 23"/>
                  <a:gd name="T18" fmla="*/ 432 w 23"/>
                  <a:gd name="T19" fmla="*/ 3024 h 23"/>
                  <a:gd name="T20" fmla="*/ 0 w 23"/>
                  <a:gd name="T21" fmla="*/ 2592 h 23"/>
                  <a:gd name="T22" fmla="*/ 216 w 23"/>
                  <a:gd name="T23" fmla="*/ 2376 h 23"/>
                  <a:gd name="T24" fmla="*/ 1296 w 23"/>
                  <a:gd name="T25" fmla="*/ 1728 h 23"/>
                  <a:gd name="T26" fmla="*/ 1512 w 23"/>
                  <a:gd name="T27" fmla="*/ 1080 h 23"/>
                  <a:gd name="T28" fmla="*/ 1080 w 23"/>
                  <a:gd name="T29" fmla="*/ 648 h 23"/>
                  <a:gd name="T30" fmla="*/ 1728 w 23"/>
                  <a:gd name="T31" fmla="*/ 216 h 23"/>
                  <a:gd name="T32" fmla="*/ 2160 w 23"/>
                  <a:gd name="T33" fmla="*/ 0 h 23"/>
                  <a:gd name="T34" fmla="*/ 2592 w 23"/>
                  <a:gd name="T35" fmla="*/ 0 h 23"/>
                  <a:gd name="T36" fmla="*/ 2808 w 23"/>
                  <a:gd name="T37" fmla="*/ 216 h 23"/>
                  <a:gd name="T38" fmla="*/ 3024 w 23"/>
                  <a:gd name="T39" fmla="*/ 216 h 23"/>
                  <a:gd name="T40" fmla="*/ 3456 w 23"/>
                  <a:gd name="T41" fmla="*/ 1080 h 23"/>
                  <a:gd name="T42" fmla="*/ 3672 w 23"/>
                  <a:gd name="T43" fmla="*/ 1080 h 23"/>
                  <a:gd name="T44" fmla="*/ 3888 w 23"/>
                  <a:gd name="T45" fmla="*/ 1296 h 23"/>
                  <a:gd name="T46" fmla="*/ 3456 w 23"/>
                  <a:gd name="T47" fmla="*/ 2160 h 23"/>
                  <a:gd name="T48" fmla="*/ 3888 w 23"/>
                  <a:gd name="T49" fmla="*/ 2808 h 23"/>
                  <a:gd name="T50" fmla="*/ 4320 w 23"/>
                  <a:gd name="T51" fmla="*/ 3024 h 23"/>
                  <a:gd name="T52" fmla="*/ 4752 w 23"/>
                  <a:gd name="T53" fmla="*/ 3456 h 23"/>
                  <a:gd name="T54" fmla="*/ 4536 w 23"/>
                  <a:gd name="T55" fmla="*/ 4104 h 23"/>
                  <a:gd name="T56" fmla="*/ 4968 w 23"/>
                  <a:gd name="T57" fmla="*/ 4536 h 23"/>
                  <a:gd name="T58" fmla="*/ 4752 w 23"/>
                  <a:gd name="T59" fmla="*/ 4536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3"/>
                  <a:gd name="T91" fmla="*/ 0 h 23"/>
                  <a:gd name="T92" fmla="*/ 23 w 23"/>
                  <a:gd name="T93" fmla="*/ 23 h 2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3" h="23">
                    <a:moveTo>
                      <a:pt x="22" y="21"/>
                    </a:moveTo>
                    <a:lnTo>
                      <a:pt x="20" y="21"/>
                    </a:lnTo>
                    <a:lnTo>
                      <a:pt x="19" y="22"/>
                    </a:lnTo>
                    <a:lnTo>
                      <a:pt x="19" y="23"/>
                    </a:lnTo>
                    <a:lnTo>
                      <a:pt x="15" y="23"/>
                    </a:lnTo>
                    <a:lnTo>
                      <a:pt x="11" y="22"/>
                    </a:lnTo>
                    <a:lnTo>
                      <a:pt x="11" y="19"/>
                    </a:lnTo>
                    <a:lnTo>
                      <a:pt x="9" y="18"/>
                    </a:lnTo>
                    <a:lnTo>
                      <a:pt x="5" y="15"/>
                    </a:lnTo>
                    <a:lnTo>
                      <a:pt x="2" y="14"/>
                    </a:lnTo>
                    <a:lnTo>
                      <a:pt x="0" y="12"/>
                    </a:lnTo>
                    <a:lnTo>
                      <a:pt x="1" y="11"/>
                    </a:lnTo>
                    <a:lnTo>
                      <a:pt x="6" y="8"/>
                    </a:lnTo>
                    <a:lnTo>
                      <a:pt x="7" y="5"/>
                    </a:lnTo>
                    <a:lnTo>
                      <a:pt x="5" y="3"/>
                    </a:lnTo>
                    <a:lnTo>
                      <a:pt x="8" y="1"/>
                    </a:lnTo>
                    <a:lnTo>
                      <a:pt x="10" y="0"/>
                    </a:lnTo>
                    <a:lnTo>
                      <a:pt x="12" y="0"/>
                    </a:lnTo>
                    <a:lnTo>
                      <a:pt x="13" y="1"/>
                    </a:lnTo>
                    <a:lnTo>
                      <a:pt x="14" y="1"/>
                    </a:lnTo>
                    <a:lnTo>
                      <a:pt x="16" y="5"/>
                    </a:lnTo>
                    <a:lnTo>
                      <a:pt x="17" y="5"/>
                    </a:lnTo>
                    <a:lnTo>
                      <a:pt x="18" y="6"/>
                    </a:lnTo>
                    <a:lnTo>
                      <a:pt x="16" y="10"/>
                    </a:lnTo>
                    <a:lnTo>
                      <a:pt x="18" y="13"/>
                    </a:lnTo>
                    <a:lnTo>
                      <a:pt x="20" y="14"/>
                    </a:lnTo>
                    <a:lnTo>
                      <a:pt x="22" y="16"/>
                    </a:lnTo>
                    <a:lnTo>
                      <a:pt x="21" y="19"/>
                    </a:lnTo>
                    <a:lnTo>
                      <a:pt x="23" y="21"/>
                    </a:lnTo>
                    <a:lnTo>
                      <a:pt x="22" y="2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42" name="Freeform 1095"/>
              <p:cNvSpPr>
                <a:spLocks/>
              </p:cNvSpPr>
              <p:nvPr/>
            </p:nvSpPr>
            <p:spPr bwMode="auto">
              <a:xfrm>
                <a:off x="6158331" y="2620084"/>
                <a:ext cx="740190" cy="751189"/>
              </a:xfrm>
              <a:custGeom>
                <a:avLst/>
                <a:gdLst>
                  <a:gd name="T0" fmla="*/ 6048 w 67"/>
                  <a:gd name="T1" fmla="*/ 3456 h 68"/>
                  <a:gd name="T2" fmla="*/ 6696 w 67"/>
                  <a:gd name="T3" fmla="*/ 4104 h 68"/>
                  <a:gd name="T4" fmla="*/ 8640 w 67"/>
                  <a:gd name="T5" fmla="*/ 4752 h 68"/>
                  <a:gd name="T6" fmla="*/ 9936 w 67"/>
                  <a:gd name="T7" fmla="*/ 4536 h 68"/>
                  <a:gd name="T8" fmla="*/ 10368 w 67"/>
                  <a:gd name="T9" fmla="*/ 4104 h 68"/>
                  <a:gd name="T10" fmla="*/ 12096 w 67"/>
                  <a:gd name="T11" fmla="*/ 4536 h 68"/>
                  <a:gd name="T12" fmla="*/ 14040 w 67"/>
                  <a:gd name="T13" fmla="*/ 3240 h 68"/>
                  <a:gd name="T14" fmla="*/ 14472 w 67"/>
                  <a:gd name="T15" fmla="*/ 3888 h 68"/>
                  <a:gd name="T16" fmla="*/ 13176 w 67"/>
                  <a:gd name="T17" fmla="*/ 6048 h 68"/>
                  <a:gd name="T18" fmla="*/ 12528 w 67"/>
                  <a:gd name="T19" fmla="*/ 6480 h 68"/>
                  <a:gd name="T20" fmla="*/ 12312 w 67"/>
                  <a:gd name="T21" fmla="*/ 6912 h 68"/>
                  <a:gd name="T22" fmla="*/ 11664 w 67"/>
                  <a:gd name="T23" fmla="*/ 5832 h 68"/>
                  <a:gd name="T24" fmla="*/ 11880 w 67"/>
                  <a:gd name="T25" fmla="*/ 5184 h 68"/>
                  <a:gd name="T26" fmla="*/ 10152 w 67"/>
                  <a:gd name="T27" fmla="*/ 4968 h 68"/>
                  <a:gd name="T28" fmla="*/ 10368 w 67"/>
                  <a:gd name="T29" fmla="*/ 5400 h 68"/>
                  <a:gd name="T30" fmla="*/ 9936 w 67"/>
                  <a:gd name="T31" fmla="*/ 5616 h 68"/>
                  <a:gd name="T32" fmla="*/ 10368 w 67"/>
                  <a:gd name="T33" fmla="*/ 6696 h 68"/>
                  <a:gd name="T34" fmla="*/ 9288 w 67"/>
                  <a:gd name="T35" fmla="*/ 7992 h 68"/>
                  <a:gd name="T36" fmla="*/ 9072 w 67"/>
                  <a:gd name="T37" fmla="*/ 8424 h 68"/>
                  <a:gd name="T38" fmla="*/ 8208 w 67"/>
                  <a:gd name="T39" fmla="*/ 9288 h 68"/>
                  <a:gd name="T40" fmla="*/ 7560 w 67"/>
                  <a:gd name="T41" fmla="*/ 9720 h 68"/>
                  <a:gd name="T42" fmla="*/ 6696 w 67"/>
                  <a:gd name="T43" fmla="*/ 10368 h 68"/>
                  <a:gd name="T44" fmla="*/ 6048 w 67"/>
                  <a:gd name="T45" fmla="*/ 11016 h 68"/>
                  <a:gd name="T46" fmla="*/ 6048 w 67"/>
                  <a:gd name="T47" fmla="*/ 12312 h 68"/>
                  <a:gd name="T48" fmla="*/ 5616 w 67"/>
                  <a:gd name="T49" fmla="*/ 13392 h 68"/>
                  <a:gd name="T50" fmla="*/ 5184 w 67"/>
                  <a:gd name="T51" fmla="*/ 14040 h 68"/>
                  <a:gd name="T52" fmla="*/ 4752 w 67"/>
                  <a:gd name="T53" fmla="*/ 14688 h 68"/>
                  <a:gd name="T54" fmla="*/ 4104 w 67"/>
                  <a:gd name="T55" fmla="*/ 13608 h 68"/>
                  <a:gd name="T56" fmla="*/ 3456 w 67"/>
                  <a:gd name="T57" fmla="*/ 12312 h 68"/>
                  <a:gd name="T58" fmla="*/ 3240 w 67"/>
                  <a:gd name="T59" fmla="*/ 11448 h 68"/>
                  <a:gd name="T60" fmla="*/ 2376 w 67"/>
                  <a:gd name="T61" fmla="*/ 9504 h 68"/>
                  <a:gd name="T62" fmla="*/ 2160 w 67"/>
                  <a:gd name="T63" fmla="*/ 7776 h 68"/>
                  <a:gd name="T64" fmla="*/ 1944 w 67"/>
                  <a:gd name="T65" fmla="*/ 7776 h 68"/>
                  <a:gd name="T66" fmla="*/ 1296 w 67"/>
                  <a:gd name="T67" fmla="*/ 8208 h 68"/>
                  <a:gd name="T68" fmla="*/ 432 w 67"/>
                  <a:gd name="T69" fmla="*/ 7128 h 68"/>
                  <a:gd name="T70" fmla="*/ 1080 w 67"/>
                  <a:gd name="T71" fmla="*/ 6912 h 68"/>
                  <a:gd name="T72" fmla="*/ 216 w 67"/>
                  <a:gd name="T73" fmla="*/ 6912 h 68"/>
                  <a:gd name="T74" fmla="*/ 0 w 67"/>
                  <a:gd name="T75" fmla="*/ 6480 h 68"/>
                  <a:gd name="T76" fmla="*/ 648 w 67"/>
                  <a:gd name="T77" fmla="*/ 6048 h 68"/>
                  <a:gd name="T78" fmla="*/ 864 w 67"/>
                  <a:gd name="T79" fmla="*/ 4752 h 68"/>
                  <a:gd name="T80" fmla="*/ 1512 w 67"/>
                  <a:gd name="T81" fmla="*/ 4104 h 68"/>
                  <a:gd name="T82" fmla="*/ 3024 w 67"/>
                  <a:gd name="T83" fmla="*/ 2592 h 68"/>
                  <a:gd name="T84" fmla="*/ 3672 w 67"/>
                  <a:gd name="T85" fmla="*/ 1512 h 68"/>
                  <a:gd name="T86" fmla="*/ 3024 w 67"/>
                  <a:gd name="T87" fmla="*/ 216 h 68"/>
                  <a:gd name="T88" fmla="*/ 4536 w 67"/>
                  <a:gd name="T89" fmla="*/ 0 h 68"/>
                  <a:gd name="T90" fmla="*/ 4968 w 67"/>
                  <a:gd name="T91" fmla="*/ 432 h 68"/>
                  <a:gd name="T92" fmla="*/ 5400 w 67"/>
                  <a:gd name="T93" fmla="*/ 1296 h 68"/>
                  <a:gd name="T94" fmla="*/ 4968 w 67"/>
                  <a:gd name="T95" fmla="*/ 1512 h 68"/>
                  <a:gd name="T96" fmla="*/ 5400 w 67"/>
                  <a:gd name="T97" fmla="*/ 2376 h 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68"/>
                  <a:gd name="T149" fmla="*/ 67 w 67"/>
                  <a:gd name="T150" fmla="*/ 68 h 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68">
                    <a:moveTo>
                      <a:pt x="29" y="13"/>
                    </a:moveTo>
                    <a:lnTo>
                      <a:pt x="28" y="14"/>
                    </a:lnTo>
                    <a:lnTo>
                      <a:pt x="28" y="16"/>
                    </a:lnTo>
                    <a:lnTo>
                      <a:pt x="28" y="17"/>
                    </a:lnTo>
                    <a:lnTo>
                      <a:pt x="30" y="18"/>
                    </a:lnTo>
                    <a:lnTo>
                      <a:pt x="31" y="19"/>
                    </a:lnTo>
                    <a:lnTo>
                      <a:pt x="35" y="20"/>
                    </a:lnTo>
                    <a:lnTo>
                      <a:pt x="38" y="20"/>
                    </a:lnTo>
                    <a:lnTo>
                      <a:pt x="40" y="22"/>
                    </a:lnTo>
                    <a:lnTo>
                      <a:pt x="43" y="23"/>
                    </a:lnTo>
                    <a:lnTo>
                      <a:pt x="46" y="22"/>
                    </a:lnTo>
                    <a:lnTo>
                      <a:pt x="46" y="21"/>
                    </a:lnTo>
                    <a:lnTo>
                      <a:pt x="46" y="19"/>
                    </a:lnTo>
                    <a:lnTo>
                      <a:pt x="47" y="18"/>
                    </a:lnTo>
                    <a:lnTo>
                      <a:pt x="48" y="19"/>
                    </a:lnTo>
                    <a:lnTo>
                      <a:pt x="49" y="20"/>
                    </a:lnTo>
                    <a:lnTo>
                      <a:pt x="50" y="22"/>
                    </a:lnTo>
                    <a:lnTo>
                      <a:pt x="56" y="21"/>
                    </a:lnTo>
                    <a:lnTo>
                      <a:pt x="56" y="19"/>
                    </a:lnTo>
                    <a:lnTo>
                      <a:pt x="60" y="16"/>
                    </a:lnTo>
                    <a:lnTo>
                      <a:pt x="65" y="15"/>
                    </a:lnTo>
                    <a:lnTo>
                      <a:pt x="66" y="15"/>
                    </a:lnTo>
                    <a:lnTo>
                      <a:pt x="66" y="16"/>
                    </a:lnTo>
                    <a:lnTo>
                      <a:pt x="67" y="18"/>
                    </a:lnTo>
                    <a:lnTo>
                      <a:pt x="66" y="19"/>
                    </a:lnTo>
                    <a:lnTo>
                      <a:pt x="63" y="21"/>
                    </a:lnTo>
                    <a:lnTo>
                      <a:pt x="61" y="28"/>
                    </a:lnTo>
                    <a:lnTo>
                      <a:pt x="60" y="28"/>
                    </a:lnTo>
                    <a:lnTo>
                      <a:pt x="59" y="29"/>
                    </a:lnTo>
                    <a:lnTo>
                      <a:pt x="58" y="30"/>
                    </a:lnTo>
                    <a:lnTo>
                      <a:pt x="59" y="33"/>
                    </a:lnTo>
                    <a:lnTo>
                      <a:pt x="57" y="34"/>
                    </a:lnTo>
                    <a:lnTo>
                      <a:pt x="57" y="32"/>
                    </a:lnTo>
                    <a:lnTo>
                      <a:pt x="56" y="30"/>
                    </a:lnTo>
                    <a:lnTo>
                      <a:pt x="54" y="29"/>
                    </a:lnTo>
                    <a:lnTo>
                      <a:pt x="54" y="27"/>
                    </a:lnTo>
                    <a:lnTo>
                      <a:pt x="55" y="26"/>
                    </a:lnTo>
                    <a:lnTo>
                      <a:pt x="56" y="25"/>
                    </a:lnTo>
                    <a:lnTo>
                      <a:pt x="55" y="24"/>
                    </a:lnTo>
                    <a:lnTo>
                      <a:pt x="51" y="24"/>
                    </a:lnTo>
                    <a:lnTo>
                      <a:pt x="49" y="23"/>
                    </a:lnTo>
                    <a:lnTo>
                      <a:pt x="47" y="23"/>
                    </a:lnTo>
                    <a:lnTo>
                      <a:pt x="46" y="24"/>
                    </a:lnTo>
                    <a:lnTo>
                      <a:pt x="47" y="24"/>
                    </a:lnTo>
                    <a:lnTo>
                      <a:pt x="48" y="25"/>
                    </a:lnTo>
                    <a:lnTo>
                      <a:pt x="48" y="26"/>
                    </a:lnTo>
                    <a:lnTo>
                      <a:pt x="46" y="26"/>
                    </a:lnTo>
                    <a:lnTo>
                      <a:pt x="47" y="28"/>
                    </a:lnTo>
                    <a:lnTo>
                      <a:pt x="48" y="30"/>
                    </a:lnTo>
                    <a:lnTo>
                      <a:pt x="48" y="31"/>
                    </a:lnTo>
                    <a:lnTo>
                      <a:pt x="48" y="34"/>
                    </a:lnTo>
                    <a:lnTo>
                      <a:pt x="44" y="35"/>
                    </a:lnTo>
                    <a:lnTo>
                      <a:pt x="43" y="37"/>
                    </a:lnTo>
                    <a:lnTo>
                      <a:pt x="44" y="38"/>
                    </a:lnTo>
                    <a:lnTo>
                      <a:pt x="43" y="39"/>
                    </a:lnTo>
                    <a:lnTo>
                      <a:pt x="42" y="39"/>
                    </a:lnTo>
                    <a:lnTo>
                      <a:pt x="40" y="40"/>
                    </a:lnTo>
                    <a:lnTo>
                      <a:pt x="38" y="41"/>
                    </a:lnTo>
                    <a:lnTo>
                      <a:pt x="38" y="43"/>
                    </a:lnTo>
                    <a:lnTo>
                      <a:pt x="37" y="43"/>
                    </a:lnTo>
                    <a:lnTo>
                      <a:pt x="36" y="44"/>
                    </a:lnTo>
                    <a:lnTo>
                      <a:pt x="35" y="45"/>
                    </a:lnTo>
                    <a:lnTo>
                      <a:pt x="33" y="47"/>
                    </a:lnTo>
                    <a:lnTo>
                      <a:pt x="32" y="48"/>
                    </a:lnTo>
                    <a:lnTo>
                      <a:pt x="31" y="48"/>
                    </a:lnTo>
                    <a:lnTo>
                      <a:pt x="30" y="50"/>
                    </a:lnTo>
                    <a:lnTo>
                      <a:pt x="28" y="50"/>
                    </a:lnTo>
                    <a:lnTo>
                      <a:pt x="28" y="51"/>
                    </a:lnTo>
                    <a:lnTo>
                      <a:pt x="28" y="53"/>
                    </a:lnTo>
                    <a:lnTo>
                      <a:pt x="28" y="54"/>
                    </a:lnTo>
                    <a:lnTo>
                      <a:pt x="28" y="57"/>
                    </a:lnTo>
                    <a:lnTo>
                      <a:pt x="27" y="59"/>
                    </a:lnTo>
                    <a:lnTo>
                      <a:pt x="27" y="62"/>
                    </a:lnTo>
                    <a:lnTo>
                      <a:pt x="26" y="62"/>
                    </a:lnTo>
                    <a:lnTo>
                      <a:pt x="26" y="63"/>
                    </a:lnTo>
                    <a:lnTo>
                      <a:pt x="26" y="64"/>
                    </a:lnTo>
                    <a:lnTo>
                      <a:pt x="24" y="65"/>
                    </a:lnTo>
                    <a:lnTo>
                      <a:pt x="24" y="66"/>
                    </a:lnTo>
                    <a:lnTo>
                      <a:pt x="23" y="66"/>
                    </a:lnTo>
                    <a:lnTo>
                      <a:pt x="22" y="68"/>
                    </a:lnTo>
                    <a:lnTo>
                      <a:pt x="20" y="67"/>
                    </a:lnTo>
                    <a:lnTo>
                      <a:pt x="19" y="66"/>
                    </a:lnTo>
                    <a:lnTo>
                      <a:pt x="19" y="63"/>
                    </a:lnTo>
                    <a:lnTo>
                      <a:pt x="18" y="61"/>
                    </a:lnTo>
                    <a:lnTo>
                      <a:pt x="17" y="59"/>
                    </a:lnTo>
                    <a:lnTo>
                      <a:pt x="16" y="57"/>
                    </a:lnTo>
                    <a:lnTo>
                      <a:pt x="15" y="56"/>
                    </a:lnTo>
                    <a:lnTo>
                      <a:pt x="15" y="55"/>
                    </a:lnTo>
                    <a:lnTo>
                      <a:pt x="15" y="53"/>
                    </a:lnTo>
                    <a:lnTo>
                      <a:pt x="13" y="50"/>
                    </a:lnTo>
                    <a:lnTo>
                      <a:pt x="12" y="48"/>
                    </a:lnTo>
                    <a:lnTo>
                      <a:pt x="11" y="44"/>
                    </a:lnTo>
                    <a:lnTo>
                      <a:pt x="10" y="41"/>
                    </a:lnTo>
                    <a:lnTo>
                      <a:pt x="10" y="37"/>
                    </a:lnTo>
                    <a:lnTo>
                      <a:pt x="10" y="36"/>
                    </a:lnTo>
                    <a:lnTo>
                      <a:pt x="10" y="34"/>
                    </a:lnTo>
                    <a:lnTo>
                      <a:pt x="9" y="34"/>
                    </a:lnTo>
                    <a:lnTo>
                      <a:pt x="9" y="36"/>
                    </a:lnTo>
                    <a:lnTo>
                      <a:pt x="8" y="37"/>
                    </a:lnTo>
                    <a:lnTo>
                      <a:pt x="6" y="38"/>
                    </a:lnTo>
                    <a:lnTo>
                      <a:pt x="4" y="37"/>
                    </a:lnTo>
                    <a:lnTo>
                      <a:pt x="2" y="34"/>
                    </a:lnTo>
                    <a:lnTo>
                      <a:pt x="2" y="33"/>
                    </a:lnTo>
                    <a:lnTo>
                      <a:pt x="3" y="33"/>
                    </a:lnTo>
                    <a:lnTo>
                      <a:pt x="4" y="33"/>
                    </a:lnTo>
                    <a:lnTo>
                      <a:pt x="5" y="32"/>
                    </a:lnTo>
                    <a:lnTo>
                      <a:pt x="3" y="33"/>
                    </a:lnTo>
                    <a:lnTo>
                      <a:pt x="1" y="33"/>
                    </a:lnTo>
                    <a:lnTo>
                      <a:pt x="1" y="32"/>
                    </a:lnTo>
                    <a:lnTo>
                      <a:pt x="1" y="31"/>
                    </a:lnTo>
                    <a:lnTo>
                      <a:pt x="0" y="31"/>
                    </a:lnTo>
                    <a:lnTo>
                      <a:pt x="0" y="30"/>
                    </a:lnTo>
                    <a:lnTo>
                      <a:pt x="1" y="29"/>
                    </a:lnTo>
                    <a:lnTo>
                      <a:pt x="3" y="28"/>
                    </a:lnTo>
                    <a:lnTo>
                      <a:pt x="6" y="28"/>
                    </a:lnTo>
                    <a:lnTo>
                      <a:pt x="6" y="26"/>
                    </a:lnTo>
                    <a:lnTo>
                      <a:pt x="4" y="22"/>
                    </a:lnTo>
                    <a:lnTo>
                      <a:pt x="5" y="19"/>
                    </a:lnTo>
                    <a:lnTo>
                      <a:pt x="6" y="20"/>
                    </a:lnTo>
                    <a:lnTo>
                      <a:pt x="7" y="19"/>
                    </a:lnTo>
                    <a:lnTo>
                      <a:pt x="12" y="15"/>
                    </a:lnTo>
                    <a:lnTo>
                      <a:pt x="13" y="13"/>
                    </a:lnTo>
                    <a:lnTo>
                      <a:pt x="14" y="12"/>
                    </a:lnTo>
                    <a:lnTo>
                      <a:pt x="14" y="10"/>
                    </a:lnTo>
                    <a:lnTo>
                      <a:pt x="16" y="8"/>
                    </a:lnTo>
                    <a:lnTo>
                      <a:pt x="17" y="7"/>
                    </a:lnTo>
                    <a:lnTo>
                      <a:pt x="15" y="6"/>
                    </a:lnTo>
                    <a:lnTo>
                      <a:pt x="13" y="5"/>
                    </a:lnTo>
                    <a:lnTo>
                      <a:pt x="14" y="1"/>
                    </a:lnTo>
                    <a:lnTo>
                      <a:pt x="16" y="0"/>
                    </a:lnTo>
                    <a:lnTo>
                      <a:pt x="18" y="1"/>
                    </a:lnTo>
                    <a:lnTo>
                      <a:pt x="21" y="0"/>
                    </a:lnTo>
                    <a:lnTo>
                      <a:pt x="21" y="1"/>
                    </a:lnTo>
                    <a:lnTo>
                      <a:pt x="22" y="1"/>
                    </a:lnTo>
                    <a:lnTo>
                      <a:pt x="23" y="2"/>
                    </a:lnTo>
                    <a:lnTo>
                      <a:pt x="24" y="4"/>
                    </a:lnTo>
                    <a:lnTo>
                      <a:pt x="25" y="5"/>
                    </a:lnTo>
                    <a:lnTo>
                      <a:pt x="25" y="6"/>
                    </a:lnTo>
                    <a:lnTo>
                      <a:pt x="24" y="7"/>
                    </a:lnTo>
                    <a:lnTo>
                      <a:pt x="24" y="6"/>
                    </a:lnTo>
                    <a:lnTo>
                      <a:pt x="23" y="7"/>
                    </a:lnTo>
                    <a:lnTo>
                      <a:pt x="24" y="8"/>
                    </a:lnTo>
                    <a:lnTo>
                      <a:pt x="24" y="10"/>
                    </a:lnTo>
                    <a:lnTo>
                      <a:pt x="25" y="11"/>
                    </a:lnTo>
                    <a:lnTo>
                      <a:pt x="27" y="11"/>
                    </a:lnTo>
                    <a:lnTo>
                      <a:pt x="29" y="1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43" name="Freeform 1096"/>
              <p:cNvSpPr>
                <a:spLocks/>
              </p:cNvSpPr>
              <p:nvPr/>
            </p:nvSpPr>
            <p:spPr bwMode="auto">
              <a:xfrm>
                <a:off x="6158331" y="2620084"/>
                <a:ext cx="740190" cy="751189"/>
              </a:xfrm>
              <a:custGeom>
                <a:avLst/>
                <a:gdLst>
                  <a:gd name="T0" fmla="*/ 6048 w 67"/>
                  <a:gd name="T1" fmla="*/ 3456 h 68"/>
                  <a:gd name="T2" fmla="*/ 6696 w 67"/>
                  <a:gd name="T3" fmla="*/ 4104 h 68"/>
                  <a:gd name="T4" fmla="*/ 8640 w 67"/>
                  <a:gd name="T5" fmla="*/ 4752 h 68"/>
                  <a:gd name="T6" fmla="*/ 9936 w 67"/>
                  <a:gd name="T7" fmla="*/ 4536 h 68"/>
                  <a:gd name="T8" fmla="*/ 10368 w 67"/>
                  <a:gd name="T9" fmla="*/ 4104 h 68"/>
                  <a:gd name="T10" fmla="*/ 12096 w 67"/>
                  <a:gd name="T11" fmla="*/ 4536 h 68"/>
                  <a:gd name="T12" fmla="*/ 14040 w 67"/>
                  <a:gd name="T13" fmla="*/ 3240 h 68"/>
                  <a:gd name="T14" fmla="*/ 14472 w 67"/>
                  <a:gd name="T15" fmla="*/ 3888 h 68"/>
                  <a:gd name="T16" fmla="*/ 13176 w 67"/>
                  <a:gd name="T17" fmla="*/ 6048 h 68"/>
                  <a:gd name="T18" fmla="*/ 12528 w 67"/>
                  <a:gd name="T19" fmla="*/ 6480 h 68"/>
                  <a:gd name="T20" fmla="*/ 12312 w 67"/>
                  <a:gd name="T21" fmla="*/ 6912 h 68"/>
                  <a:gd name="T22" fmla="*/ 11664 w 67"/>
                  <a:gd name="T23" fmla="*/ 5832 h 68"/>
                  <a:gd name="T24" fmla="*/ 11880 w 67"/>
                  <a:gd name="T25" fmla="*/ 5184 h 68"/>
                  <a:gd name="T26" fmla="*/ 10152 w 67"/>
                  <a:gd name="T27" fmla="*/ 4968 h 68"/>
                  <a:gd name="T28" fmla="*/ 10368 w 67"/>
                  <a:gd name="T29" fmla="*/ 5400 h 68"/>
                  <a:gd name="T30" fmla="*/ 9936 w 67"/>
                  <a:gd name="T31" fmla="*/ 5616 h 68"/>
                  <a:gd name="T32" fmla="*/ 10368 w 67"/>
                  <a:gd name="T33" fmla="*/ 6696 h 68"/>
                  <a:gd name="T34" fmla="*/ 9288 w 67"/>
                  <a:gd name="T35" fmla="*/ 7992 h 68"/>
                  <a:gd name="T36" fmla="*/ 9072 w 67"/>
                  <a:gd name="T37" fmla="*/ 8424 h 68"/>
                  <a:gd name="T38" fmla="*/ 8208 w 67"/>
                  <a:gd name="T39" fmla="*/ 9288 h 68"/>
                  <a:gd name="T40" fmla="*/ 7560 w 67"/>
                  <a:gd name="T41" fmla="*/ 9720 h 68"/>
                  <a:gd name="T42" fmla="*/ 6696 w 67"/>
                  <a:gd name="T43" fmla="*/ 10368 h 68"/>
                  <a:gd name="T44" fmla="*/ 6048 w 67"/>
                  <a:gd name="T45" fmla="*/ 11016 h 68"/>
                  <a:gd name="T46" fmla="*/ 6048 w 67"/>
                  <a:gd name="T47" fmla="*/ 12312 h 68"/>
                  <a:gd name="T48" fmla="*/ 5616 w 67"/>
                  <a:gd name="T49" fmla="*/ 13392 h 68"/>
                  <a:gd name="T50" fmla="*/ 5184 w 67"/>
                  <a:gd name="T51" fmla="*/ 14040 h 68"/>
                  <a:gd name="T52" fmla="*/ 4752 w 67"/>
                  <a:gd name="T53" fmla="*/ 14688 h 68"/>
                  <a:gd name="T54" fmla="*/ 4104 w 67"/>
                  <a:gd name="T55" fmla="*/ 13608 h 68"/>
                  <a:gd name="T56" fmla="*/ 3456 w 67"/>
                  <a:gd name="T57" fmla="*/ 12312 h 68"/>
                  <a:gd name="T58" fmla="*/ 3240 w 67"/>
                  <a:gd name="T59" fmla="*/ 11448 h 68"/>
                  <a:gd name="T60" fmla="*/ 2376 w 67"/>
                  <a:gd name="T61" fmla="*/ 9504 h 68"/>
                  <a:gd name="T62" fmla="*/ 2160 w 67"/>
                  <a:gd name="T63" fmla="*/ 7776 h 68"/>
                  <a:gd name="T64" fmla="*/ 1944 w 67"/>
                  <a:gd name="T65" fmla="*/ 7776 h 68"/>
                  <a:gd name="T66" fmla="*/ 1296 w 67"/>
                  <a:gd name="T67" fmla="*/ 8208 h 68"/>
                  <a:gd name="T68" fmla="*/ 432 w 67"/>
                  <a:gd name="T69" fmla="*/ 7128 h 68"/>
                  <a:gd name="T70" fmla="*/ 1080 w 67"/>
                  <a:gd name="T71" fmla="*/ 6912 h 68"/>
                  <a:gd name="T72" fmla="*/ 216 w 67"/>
                  <a:gd name="T73" fmla="*/ 6912 h 68"/>
                  <a:gd name="T74" fmla="*/ 0 w 67"/>
                  <a:gd name="T75" fmla="*/ 6480 h 68"/>
                  <a:gd name="T76" fmla="*/ 648 w 67"/>
                  <a:gd name="T77" fmla="*/ 6048 h 68"/>
                  <a:gd name="T78" fmla="*/ 864 w 67"/>
                  <a:gd name="T79" fmla="*/ 4752 h 68"/>
                  <a:gd name="T80" fmla="*/ 1512 w 67"/>
                  <a:gd name="T81" fmla="*/ 4104 h 68"/>
                  <a:gd name="T82" fmla="*/ 3024 w 67"/>
                  <a:gd name="T83" fmla="*/ 2592 h 68"/>
                  <a:gd name="T84" fmla="*/ 3672 w 67"/>
                  <a:gd name="T85" fmla="*/ 1512 h 68"/>
                  <a:gd name="T86" fmla="*/ 3024 w 67"/>
                  <a:gd name="T87" fmla="*/ 216 h 68"/>
                  <a:gd name="T88" fmla="*/ 4536 w 67"/>
                  <a:gd name="T89" fmla="*/ 0 h 68"/>
                  <a:gd name="T90" fmla="*/ 4968 w 67"/>
                  <a:gd name="T91" fmla="*/ 432 h 68"/>
                  <a:gd name="T92" fmla="*/ 5400 w 67"/>
                  <a:gd name="T93" fmla="*/ 1296 h 68"/>
                  <a:gd name="T94" fmla="*/ 4968 w 67"/>
                  <a:gd name="T95" fmla="*/ 1512 h 68"/>
                  <a:gd name="T96" fmla="*/ 5400 w 67"/>
                  <a:gd name="T97" fmla="*/ 2376 h 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68"/>
                  <a:gd name="T149" fmla="*/ 67 w 67"/>
                  <a:gd name="T150" fmla="*/ 68 h 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68">
                    <a:moveTo>
                      <a:pt x="29" y="13"/>
                    </a:moveTo>
                    <a:lnTo>
                      <a:pt x="28" y="14"/>
                    </a:lnTo>
                    <a:lnTo>
                      <a:pt x="28" y="16"/>
                    </a:lnTo>
                    <a:lnTo>
                      <a:pt x="28" y="17"/>
                    </a:lnTo>
                    <a:lnTo>
                      <a:pt x="30" y="18"/>
                    </a:lnTo>
                    <a:lnTo>
                      <a:pt x="31" y="19"/>
                    </a:lnTo>
                    <a:lnTo>
                      <a:pt x="35" y="20"/>
                    </a:lnTo>
                    <a:lnTo>
                      <a:pt x="38" y="20"/>
                    </a:lnTo>
                    <a:lnTo>
                      <a:pt x="40" y="22"/>
                    </a:lnTo>
                    <a:lnTo>
                      <a:pt x="43" y="23"/>
                    </a:lnTo>
                    <a:lnTo>
                      <a:pt x="46" y="22"/>
                    </a:lnTo>
                    <a:lnTo>
                      <a:pt x="46" y="21"/>
                    </a:lnTo>
                    <a:lnTo>
                      <a:pt x="46" y="19"/>
                    </a:lnTo>
                    <a:lnTo>
                      <a:pt x="47" y="18"/>
                    </a:lnTo>
                    <a:lnTo>
                      <a:pt x="48" y="19"/>
                    </a:lnTo>
                    <a:lnTo>
                      <a:pt x="49" y="20"/>
                    </a:lnTo>
                    <a:lnTo>
                      <a:pt x="50" y="22"/>
                    </a:lnTo>
                    <a:lnTo>
                      <a:pt x="56" y="21"/>
                    </a:lnTo>
                    <a:lnTo>
                      <a:pt x="56" y="19"/>
                    </a:lnTo>
                    <a:lnTo>
                      <a:pt x="60" y="16"/>
                    </a:lnTo>
                    <a:lnTo>
                      <a:pt x="65" y="15"/>
                    </a:lnTo>
                    <a:lnTo>
                      <a:pt x="66" y="15"/>
                    </a:lnTo>
                    <a:lnTo>
                      <a:pt x="66" y="16"/>
                    </a:lnTo>
                    <a:lnTo>
                      <a:pt x="67" y="18"/>
                    </a:lnTo>
                    <a:lnTo>
                      <a:pt x="66" y="19"/>
                    </a:lnTo>
                    <a:lnTo>
                      <a:pt x="63" y="21"/>
                    </a:lnTo>
                    <a:lnTo>
                      <a:pt x="61" y="28"/>
                    </a:lnTo>
                    <a:lnTo>
                      <a:pt x="60" y="28"/>
                    </a:lnTo>
                    <a:lnTo>
                      <a:pt x="59" y="29"/>
                    </a:lnTo>
                    <a:lnTo>
                      <a:pt x="58" y="30"/>
                    </a:lnTo>
                    <a:lnTo>
                      <a:pt x="59" y="33"/>
                    </a:lnTo>
                    <a:lnTo>
                      <a:pt x="57" y="34"/>
                    </a:lnTo>
                    <a:lnTo>
                      <a:pt x="57" y="32"/>
                    </a:lnTo>
                    <a:lnTo>
                      <a:pt x="56" y="30"/>
                    </a:lnTo>
                    <a:lnTo>
                      <a:pt x="54" y="29"/>
                    </a:lnTo>
                    <a:lnTo>
                      <a:pt x="54" y="27"/>
                    </a:lnTo>
                    <a:lnTo>
                      <a:pt x="55" y="26"/>
                    </a:lnTo>
                    <a:lnTo>
                      <a:pt x="56" y="25"/>
                    </a:lnTo>
                    <a:lnTo>
                      <a:pt x="55" y="24"/>
                    </a:lnTo>
                    <a:lnTo>
                      <a:pt x="51" y="24"/>
                    </a:lnTo>
                    <a:lnTo>
                      <a:pt x="49" y="23"/>
                    </a:lnTo>
                    <a:lnTo>
                      <a:pt x="47" y="23"/>
                    </a:lnTo>
                    <a:lnTo>
                      <a:pt x="46" y="24"/>
                    </a:lnTo>
                    <a:lnTo>
                      <a:pt x="47" y="24"/>
                    </a:lnTo>
                    <a:lnTo>
                      <a:pt x="48" y="25"/>
                    </a:lnTo>
                    <a:lnTo>
                      <a:pt x="48" y="26"/>
                    </a:lnTo>
                    <a:lnTo>
                      <a:pt x="46" y="26"/>
                    </a:lnTo>
                    <a:lnTo>
                      <a:pt x="47" y="28"/>
                    </a:lnTo>
                    <a:lnTo>
                      <a:pt x="48" y="30"/>
                    </a:lnTo>
                    <a:lnTo>
                      <a:pt x="48" y="31"/>
                    </a:lnTo>
                    <a:lnTo>
                      <a:pt x="48" y="34"/>
                    </a:lnTo>
                    <a:lnTo>
                      <a:pt x="44" y="35"/>
                    </a:lnTo>
                    <a:lnTo>
                      <a:pt x="43" y="37"/>
                    </a:lnTo>
                    <a:lnTo>
                      <a:pt x="44" y="38"/>
                    </a:lnTo>
                    <a:lnTo>
                      <a:pt x="43" y="39"/>
                    </a:lnTo>
                    <a:lnTo>
                      <a:pt x="42" y="39"/>
                    </a:lnTo>
                    <a:lnTo>
                      <a:pt x="40" y="40"/>
                    </a:lnTo>
                    <a:lnTo>
                      <a:pt x="38" y="41"/>
                    </a:lnTo>
                    <a:lnTo>
                      <a:pt x="38" y="43"/>
                    </a:lnTo>
                    <a:lnTo>
                      <a:pt x="37" y="43"/>
                    </a:lnTo>
                    <a:lnTo>
                      <a:pt x="36" y="44"/>
                    </a:lnTo>
                    <a:lnTo>
                      <a:pt x="35" y="45"/>
                    </a:lnTo>
                    <a:lnTo>
                      <a:pt x="33" y="47"/>
                    </a:lnTo>
                    <a:lnTo>
                      <a:pt x="32" y="48"/>
                    </a:lnTo>
                    <a:lnTo>
                      <a:pt x="31" y="48"/>
                    </a:lnTo>
                    <a:lnTo>
                      <a:pt x="30" y="50"/>
                    </a:lnTo>
                    <a:lnTo>
                      <a:pt x="28" y="50"/>
                    </a:lnTo>
                    <a:lnTo>
                      <a:pt x="28" y="51"/>
                    </a:lnTo>
                    <a:lnTo>
                      <a:pt x="28" y="53"/>
                    </a:lnTo>
                    <a:lnTo>
                      <a:pt x="28" y="54"/>
                    </a:lnTo>
                    <a:lnTo>
                      <a:pt x="28" y="57"/>
                    </a:lnTo>
                    <a:lnTo>
                      <a:pt x="27" y="59"/>
                    </a:lnTo>
                    <a:lnTo>
                      <a:pt x="27" y="62"/>
                    </a:lnTo>
                    <a:lnTo>
                      <a:pt x="26" y="62"/>
                    </a:lnTo>
                    <a:lnTo>
                      <a:pt x="26" y="63"/>
                    </a:lnTo>
                    <a:lnTo>
                      <a:pt x="26" y="64"/>
                    </a:lnTo>
                    <a:lnTo>
                      <a:pt x="24" y="65"/>
                    </a:lnTo>
                    <a:lnTo>
                      <a:pt x="24" y="66"/>
                    </a:lnTo>
                    <a:lnTo>
                      <a:pt x="23" y="66"/>
                    </a:lnTo>
                    <a:lnTo>
                      <a:pt x="22" y="68"/>
                    </a:lnTo>
                    <a:lnTo>
                      <a:pt x="20" y="67"/>
                    </a:lnTo>
                    <a:lnTo>
                      <a:pt x="19" y="66"/>
                    </a:lnTo>
                    <a:lnTo>
                      <a:pt x="19" y="63"/>
                    </a:lnTo>
                    <a:lnTo>
                      <a:pt x="18" y="61"/>
                    </a:lnTo>
                    <a:lnTo>
                      <a:pt x="17" y="59"/>
                    </a:lnTo>
                    <a:lnTo>
                      <a:pt x="16" y="57"/>
                    </a:lnTo>
                    <a:lnTo>
                      <a:pt x="15" y="56"/>
                    </a:lnTo>
                    <a:lnTo>
                      <a:pt x="15" y="55"/>
                    </a:lnTo>
                    <a:lnTo>
                      <a:pt x="15" y="53"/>
                    </a:lnTo>
                    <a:lnTo>
                      <a:pt x="13" y="50"/>
                    </a:lnTo>
                    <a:lnTo>
                      <a:pt x="12" y="48"/>
                    </a:lnTo>
                    <a:lnTo>
                      <a:pt x="11" y="44"/>
                    </a:lnTo>
                    <a:lnTo>
                      <a:pt x="10" y="41"/>
                    </a:lnTo>
                    <a:lnTo>
                      <a:pt x="10" y="37"/>
                    </a:lnTo>
                    <a:lnTo>
                      <a:pt x="10" y="36"/>
                    </a:lnTo>
                    <a:lnTo>
                      <a:pt x="10" y="34"/>
                    </a:lnTo>
                    <a:lnTo>
                      <a:pt x="9" y="34"/>
                    </a:lnTo>
                    <a:lnTo>
                      <a:pt x="9" y="36"/>
                    </a:lnTo>
                    <a:lnTo>
                      <a:pt x="8" y="37"/>
                    </a:lnTo>
                    <a:lnTo>
                      <a:pt x="6" y="38"/>
                    </a:lnTo>
                    <a:lnTo>
                      <a:pt x="4" y="37"/>
                    </a:lnTo>
                    <a:lnTo>
                      <a:pt x="2" y="34"/>
                    </a:lnTo>
                    <a:lnTo>
                      <a:pt x="2" y="33"/>
                    </a:lnTo>
                    <a:lnTo>
                      <a:pt x="3" y="33"/>
                    </a:lnTo>
                    <a:lnTo>
                      <a:pt x="4" y="33"/>
                    </a:lnTo>
                    <a:lnTo>
                      <a:pt x="5" y="32"/>
                    </a:lnTo>
                    <a:lnTo>
                      <a:pt x="3" y="33"/>
                    </a:lnTo>
                    <a:lnTo>
                      <a:pt x="1" y="33"/>
                    </a:lnTo>
                    <a:lnTo>
                      <a:pt x="1" y="32"/>
                    </a:lnTo>
                    <a:lnTo>
                      <a:pt x="1" y="31"/>
                    </a:lnTo>
                    <a:lnTo>
                      <a:pt x="0" y="31"/>
                    </a:lnTo>
                    <a:lnTo>
                      <a:pt x="0" y="30"/>
                    </a:lnTo>
                    <a:lnTo>
                      <a:pt x="1" y="29"/>
                    </a:lnTo>
                    <a:lnTo>
                      <a:pt x="3" y="28"/>
                    </a:lnTo>
                    <a:lnTo>
                      <a:pt x="6" y="28"/>
                    </a:lnTo>
                    <a:lnTo>
                      <a:pt x="6" y="26"/>
                    </a:lnTo>
                    <a:lnTo>
                      <a:pt x="4" y="22"/>
                    </a:lnTo>
                    <a:lnTo>
                      <a:pt x="5" y="19"/>
                    </a:lnTo>
                    <a:lnTo>
                      <a:pt x="6" y="20"/>
                    </a:lnTo>
                    <a:lnTo>
                      <a:pt x="7" y="19"/>
                    </a:lnTo>
                    <a:lnTo>
                      <a:pt x="12" y="15"/>
                    </a:lnTo>
                    <a:lnTo>
                      <a:pt x="13" y="13"/>
                    </a:lnTo>
                    <a:lnTo>
                      <a:pt x="14" y="12"/>
                    </a:lnTo>
                    <a:lnTo>
                      <a:pt x="14" y="10"/>
                    </a:lnTo>
                    <a:lnTo>
                      <a:pt x="16" y="8"/>
                    </a:lnTo>
                    <a:lnTo>
                      <a:pt x="17" y="7"/>
                    </a:lnTo>
                    <a:lnTo>
                      <a:pt x="15" y="6"/>
                    </a:lnTo>
                    <a:lnTo>
                      <a:pt x="13" y="5"/>
                    </a:lnTo>
                    <a:lnTo>
                      <a:pt x="14" y="1"/>
                    </a:lnTo>
                    <a:lnTo>
                      <a:pt x="16" y="0"/>
                    </a:lnTo>
                    <a:lnTo>
                      <a:pt x="18" y="1"/>
                    </a:lnTo>
                    <a:lnTo>
                      <a:pt x="21" y="0"/>
                    </a:lnTo>
                    <a:lnTo>
                      <a:pt x="21" y="1"/>
                    </a:lnTo>
                    <a:lnTo>
                      <a:pt x="22" y="1"/>
                    </a:lnTo>
                    <a:lnTo>
                      <a:pt x="23" y="2"/>
                    </a:lnTo>
                    <a:lnTo>
                      <a:pt x="24" y="4"/>
                    </a:lnTo>
                    <a:lnTo>
                      <a:pt x="25" y="5"/>
                    </a:lnTo>
                    <a:lnTo>
                      <a:pt x="25" y="6"/>
                    </a:lnTo>
                    <a:lnTo>
                      <a:pt x="24" y="7"/>
                    </a:lnTo>
                    <a:lnTo>
                      <a:pt x="24" y="6"/>
                    </a:lnTo>
                    <a:lnTo>
                      <a:pt x="23" y="7"/>
                    </a:lnTo>
                    <a:lnTo>
                      <a:pt x="24" y="8"/>
                    </a:lnTo>
                    <a:lnTo>
                      <a:pt x="24" y="10"/>
                    </a:lnTo>
                    <a:lnTo>
                      <a:pt x="25" y="11"/>
                    </a:lnTo>
                    <a:lnTo>
                      <a:pt x="27" y="11"/>
                    </a:lnTo>
                    <a:lnTo>
                      <a:pt x="29" y="1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44" name="Freeform 1097"/>
              <p:cNvSpPr>
                <a:spLocks/>
              </p:cNvSpPr>
              <p:nvPr/>
            </p:nvSpPr>
            <p:spPr bwMode="auto">
              <a:xfrm>
                <a:off x="6920615" y="3028819"/>
                <a:ext cx="198857" cy="397689"/>
              </a:xfrm>
              <a:custGeom>
                <a:avLst/>
                <a:gdLst>
                  <a:gd name="T0" fmla="*/ 1080 w 18"/>
                  <a:gd name="T1" fmla="*/ 0 h 36"/>
                  <a:gd name="T2" fmla="*/ 432 w 18"/>
                  <a:gd name="T3" fmla="*/ 216 h 36"/>
                  <a:gd name="T4" fmla="*/ 432 w 18"/>
                  <a:gd name="T5" fmla="*/ 648 h 36"/>
                  <a:gd name="T6" fmla="*/ 216 w 18"/>
                  <a:gd name="T7" fmla="*/ 648 h 36"/>
                  <a:gd name="T8" fmla="*/ 0 w 18"/>
                  <a:gd name="T9" fmla="*/ 648 h 36"/>
                  <a:gd name="T10" fmla="*/ 0 w 18"/>
                  <a:gd name="T11" fmla="*/ 1296 h 36"/>
                  <a:gd name="T12" fmla="*/ 432 w 18"/>
                  <a:gd name="T13" fmla="*/ 1728 h 36"/>
                  <a:gd name="T14" fmla="*/ 432 w 18"/>
                  <a:gd name="T15" fmla="*/ 2376 h 36"/>
                  <a:gd name="T16" fmla="*/ 216 w 18"/>
                  <a:gd name="T17" fmla="*/ 2808 h 36"/>
                  <a:gd name="T18" fmla="*/ 648 w 18"/>
                  <a:gd name="T19" fmla="*/ 3672 h 36"/>
                  <a:gd name="T20" fmla="*/ 648 w 18"/>
                  <a:gd name="T21" fmla="*/ 4320 h 36"/>
                  <a:gd name="T22" fmla="*/ 648 w 18"/>
                  <a:gd name="T23" fmla="*/ 4752 h 36"/>
                  <a:gd name="T24" fmla="*/ 432 w 18"/>
                  <a:gd name="T25" fmla="*/ 5184 h 36"/>
                  <a:gd name="T26" fmla="*/ 432 w 18"/>
                  <a:gd name="T27" fmla="*/ 5400 h 36"/>
                  <a:gd name="T28" fmla="*/ 432 w 18"/>
                  <a:gd name="T29" fmla="*/ 5832 h 36"/>
                  <a:gd name="T30" fmla="*/ 216 w 18"/>
                  <a:gd name="T31" fmla="*/ 6048 h 36"/>
                  <a:gd name="T32" fmla="*/ 216 w 18"/>
                  <a:gd name="T33" fmla="*/ 6480 h 36"/>
                  <a:gd name="T34" fmla="*/ 432 w 18"/>
                  <a:gd name="T35" fmla="*/ 6696 h 36"/>
                  <a:gd name="T36" fmla="*/ 864 w 18"/>
                  <a:gd name="T37" fmla="*/ 6912 h 36"/>
                  <a:gd name="T38" fmla="*/ 1080 w 18"/>
                  <a:gd name="T39" fmla="*/ 7344 h 36"/>
                  <a:gd name="T40" fmla="*/ 1512 w 18"/>
                  <a:gd name="T41" fmla="*/ 7344 h 36"/>
                  <a:gd name="T42" fmla="*/ 1728 w 18"/>
                  <a:gd name="T43" fmla="*/ 7560 h 36"/>
                  <a:gd name="T44" fmla="*/ 1944 w 18"/>
                  <a:gd name="T45" fmla="*/ 7776 h 36"/>
                  <a:gd name="T46" fmla="*/ 2376 w 18"/>
                  <a:gd name="T47" fmla="*/ 7776 h 36"/>
                  <a:gd name="T48" fmla="*/ 2160 w 18"/>
                  <a:gd name="T49" fmla="*/ 7560 h 36"/>
                  <a:gd name="T50" fmla="*/ 1944 w 18"/>
                  <a:gd name="T51" fmla="*/ 7128 h 36"/>
                  <a:gd name="T52" fmla="*/ 1512 w 18"/>
                  <a:gd name="T53" fmla="*/ 7128 h 36"/>
                  <a:gd name="T54" fmla="*/ 1296 w 18"/>
                  <a:gd name="T55" fmla="*/ 6696 h 36"/>
                  <a:gd name="T56" fmla="*/ 1080 w 18"/>
                  <a:gd name="T57" fmla="*/ 6048 h 36"/>
                  <a:gd name="T58" fmla="*/ 864 w 18"/>
                  <a:gd name="T59" fmla="*/ 6048 h 36"/>
                  <a:gd name="T60" fmla="*/ 648 w 18"/>
                  <a:gd name="T61" fmla="*/ 5616 h 36"/>
                  <a:gd name="T62" fmla="*/ 864 w 18"/>
                  <a:gd name="T63" fmla="*/ 4968 h 36"/>
                  <a:gd name="T64" fmla="*/ 1080 w 18"/>
                  <a:gd name="T65" fmla="*/ 4536 h 36"/>
                  <a:gd name="T66" fmla="*/ 1080 w 18"/>
                  <a:gd name="T67" fmla="*/ 4104 h 36"/>
                  <a:gd name="T68" fmla="*/ 1296 w 18"/>
                  <a:gd name="T69" fmla="*/ 3888 h 36"/>
                  <a:gd name="T70" fmla="*/ 1512 w 18"/>
                  <a:gd name="T71" fmla="*/ 3888 h 36"/>
                  <a:gd name="T72" fmla="*/ 1728 w 18"/>
                  <a:gd name="T73" fmla="*/ 4320 h 36"/>
                  <a:gd name="T74" fmla="*/ 2160 w 18"/>
                  <a:gd name="T75" fmla="*/ 4320 h 36"/>
                  <a:gd name="T76" fmla="*/ 2376 w 18"/>
                  <a:gd name="T77" fmla="*/ 4536 h 36"/>
                  <a:gd name="T78" fmla="*/ 2376 w 18"/>
                  <a:gd name="T79" fmla="*/ 4104 h 36"/>
                  <a:gd name="T80" fmla="*/ 2376 w 18"/>
                  <a:gd name="T81" fmla="*/ 3888 h 36"/>
                  <a:gd name="T82" fmla="*/ 2376 w 18"/>
                  <a:gd name="T83" fmla="*/ 3672 h 36"/>
                  <a:gd name="T84" fmla="*/ 2592 w 18"/>
                  <a:gd name="T85" fmla="*/ 3456 h 36"/>
                  <a:gd name="T86" fmla="*/ 2592 w 18"/>
                  <a:gd name="T87" fmla="*/ 3240 h 36"/>
                  <a:gd name="T88" fmla="*/ 2808 w 18"/>
                  <a:gd name="T89" fmla="*/ 3240 h 36"/>
                  <a:gd name="T90" fmla="*/ 3672 w 18"/>
                  <a:gd name="T91" fmla="*/ 3240 h 36"/>
                  <a:gd name="T92" fmla="*/ 3888 w 18"/>
                  <a:gd name="T93" fmla="*/ 2592 h 36"/>
                  <a:gd name="T94" fmla="*/ 3672 w 18"/>
                  <a:gd name="T95" fmla="*/ 2376 h 36"/>
                  <a:gd name="T96" fmla="*/ 3240 w 18"/>
                  <a:gd name="T97" fmla="*/ 1728 h 36"/>
                  <a:gd name="T98" fmla="*/ 3024 w 18"/>
                  <a:gd name="T99" fmla="*/ 1296 h 36"/>
                  <a:gd name="T100" fmla="*/ 2808 w 18"/>
                  <a:gd name="T101" fmla="*/ 1080 h 36"/>
                  <a:gd name="T102" fmla="*/ 2592 w 18"/>
                  <a:gd name="T103" fmla="*/ 1296 h 36"/>
                  <a:gd name="T104" fmla="*/ 2376 w 18"/>
                  <a:gd name="T105" fmla="*/ 1296 h 36"/>
                  <a:gd name="T106" fmla="*/ 2160 w 18"/>
                  <a:gd name="T107" fmla="*/ 1296 h 36"/>
                  <a:gd name="T108" fmla="*/ 1944 w 18"/>
                  <a:gd name="T109" fmla="*/ 1296 h 36"/>
                  <a:gd name="T110" fmla="*/ 1512 w 18"/>
                  <a:gd name="T111" fmla="*/ 1512 h 36"/>
                  <a:gd name="T112" fmla="*/ 1512 w 18"/>
                  <a:gd name="T113" fmla="*/ 1296 h 36"/>
                  <a:gd name="T114" fmla="*/ 1512 w 18"/>
                  <a:gd name="T115" fmla="*/ 1296 h 36"/>
                  <a:gd name="T116" fmla="*/ 1512 w 18"/>
                  <a:gd name="T117" fmla="*/ 648 h 36"/>
                  <a:gd name="T118" fmla="*/ 1296 w 18"/>
                  <a:gd name="T119" fmla="*/ 432 h 36"/>
                  <a:gd name="T120" fmla="*/ 1080 w 18"/>
                  <a:gd name="T121" fmla="*/ 0 h 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
                  <a:gd name="T184" fmla="*/ 0 h 36"/>
                  <a:gd name="T185" fmla="*/ 18 w 18"/>
                  <a:gd name="T186" fmla="*/ 36 h 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 h="36">
                    <a:moveTo>
                      <a:pt x="5" y="0"/>
                    </a:moveTo>
                    <a:lnTo>
                      <a:pt x="2" y="1"/>
                    </a:lnTo>
                    <a:lnTo>
                      <a:pt x="2" y="3"/>
                    </a:lnTo>
                    <a:lnTo>
                      <a:pt x="1" y="3"/>
                    </a:lnTo>
                    <a:lnTo>
                      <a:pt x="0" y="3"/>
                    </a:lnTo>
                    <a:lnTo>
                      <a:pt x="0" y="6"/>
                    </a:lnTo>
                    <a:lnTo>
                      <a:pt x="2" y="8"/>
                    </a:lnTo>
                    <a:lnTo>
                      <a:pt x="2" y="11"/>
                    </a:lnTo>
                    <a:lnTo>
                      <a:pt x="1" y="13"/>
                    </a:lnTo>
                    <a:lnTo>
                      <a:pt x="3" y="17"/>
                    </a:lnTo>
                    <a:lnTo>
                      <a:pt x="3" y="20"/>
                    </a:lnTo>
                    <a:lnTo>
                      <a:pt x="3" y="22"/>
                    </a:lnTo>
                    <a:lnTo>
                      <a:pt x="2" y="24"/>
                    </a:lnTo>
                    <a:lnTo>
                      <a:pt x="2" y="25"/>
                    </a:lnTo>
                    <a:lnTo>
                      <a:pt x="2" y="27"/>
                    </a:lnTo>
                    <a:lnTo>
                      <a:pt x="1" y="28"/>
                    </a:lnTo>
                    <a:lnTo>
                      <a:pt x="1" y="30"/>
                    </a:lnTo>
                    <a:lnTo>
                      <a:pt x="2" y="31"/>
                    </a:lnTo>
                    <a:lnTo>
                      <a:pt x="4" y="32"/>
                    </a:lnTo>
                    <a:lnTo>
                      <a:pt x="5" y="34"/>
                    </a:lnTo>
                    <a:lnTo>
                      <a:pt x="7" y="34"/>
                    </a:lnTo>
                    <a:lnTo>
                      <a:pt x="8" y="35"/>
                    </a:lnTo>
                    <a:lnTo>
                      <a:pt x="9" y="36"/>
                    </a:lnTo>
                    <a:lnTo>
                      <a:pt x="11" y="36"/>
                    </a:lnTo>
                    <a:lnTo>
                      <a:pt x="10" y="35"/>
                    </a:lnTo>
                    <a:lnTo>
                      <a:pt x="9" y="33"/>
                    </a:lnTo>
                    <a:lnTo>
                      <a:pt x="7" y="33"/>
                    </a:lnTo>
                    <a:lnTo>
                      <a:pt x="6" y="31"/>
                    </a:lnTo>
                    <a:lnTo>
                      <a:pt x="5" y="28"/>
                    </a:lnTo>
                    <a:lnTo>
                      <a:pt x="4" y="28"/>
                    </a:lnTo>
                    <a:lnTo>
                      <a:pt x="3" y="26"/>
                    </a:lnTo>
                    <a:lnTo>
                      <a:pt x="4" y="23"/>
                    </a:lnTo>
                    <a:lnTo>
                      <a:pt x="5" y="21"/>
                    </a:lnTo>
                    <a:lnTo>
                      <a:pt x="5" y="19"/>
                    </a:lnTo>
                    <a:lnTo>
                      <a:pt x="6" y="18"/>
                    </a:lnTo>
                    <a:lnTo>
                      <a:pt x="7" y="18"/>
                    </a:lnTo>
                    <a:lnTo>
                      <a:pt x="8" y="20"/>
                    </a:lnTo>
                    <a:lnTo>
                      <a:pt x="10" y="20"/>
                    </a:lnTo>
                    <a:lnTo>
                      <a:pt x="11" y="21"/>
                    </a:lnTo>
                    <a:lnTo>
                      <a:pt x="11" y="19"/>
                    </a:lnTo>
                    <a:lnTo>
                      <a:pt x="11" y="18"/>
                    </a:lnTo>
                    <a:lnTo>
                      <a:pt x="11" y="17"/>
                    </a:lnTo>
                    <a:lnTo>
                      <a:pt x="12" y="16"/>
                    </a:lnTo>
                    <a:lnTo>
                      <a:pt x="12" y="15"/>
                    </a:lnTo>
                    <a:lnTo>
                      <a:pt x="13" y="15"/>
                    </a:lnTo>
                    <a:lnTo>
                      <a:pt x="17" y="15"/>
                    </a:lnTo>
                    <a:lnTo>
                      <a:pt x="18" y="12"/>
                    </a:lnTo>
                    <a:lnTo>
                      <a:pt x="17" y="11"/>
                    </a:lnTo>
                    <a:lnTo>
                      <a:pt x="15" y="8"/>
                    </a:lnTo>
                    <a:lnTo>
                      <a:pt x="14" y="6"/>
                    </a:lnTo>
                    <a:lnTo>
                      <a:pt x="13" y="5"/>
                    </a:lnTo>
                    <a:lnTo>
                      <a:pt x="12" y="6"/>
                    </a:lnTo>
                    <a:lnTo>
                      <a:pt x="11" y="6"/>
                    </a:lnTo>
                    <a:lnTo>
                      <a:pt x="10" y="6"/>
                    </a:lnTo>
                    <a:lnTo>
                      <a:pt x="9" y="6"/>
                    </a:lnTo>
                    <a:lnTo>
                      <a:pt x="7" y="7"/>
                    </a:lnTo>
                    <a:lnTo>
                      <a:pt x="7" y="6"/>
                    </a:lnTo>
                    <a:lnTo>
                      <a:pt x="7" y="3"/>
                    </a:lnTo>
                    <a:lnTo>
                      <a:pt x="6" y="2"/>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45" name="Freeform 1098"/>
              <p:cNvSpPr>
                <a:spLocks/>
              </p:cNvSpPr>
              <p:nvPr/>
            </p:nvSpPr>
            <p:spPr bwMode="auto">
              <a:xfrm>
                <a:off x="6920615" y="3028819"/>
                <a:ext cx="198857" cy="397689"/>
              </a:xfrm>
              <a:custGeom>
                <a:avLst/>
                <a:gdLst>
                  <a:gd name="T0" fmla="*/ 1080 w 18"/>
                  <a:gd name="T1" fmla="*/ 0 h 36"/>
                  <a:gd name="T2" fmla="*/ 432 w 18"/>
                  <a:gd name="T3" fmla="*/ 216 h 36"/>
                  <a:gd name="T4" fmla="*/ 432 w 18"/>
                  <a:gd name="T5" fmla="*/ 648 h 36"/>
                  <a:gd name="T6" fmla="*/ 216 w 18"/>
                  <a:gd name="T7" fmla="*/ 648 h 36"/>
                  <a:gd name="T8" fmla="*/ 0 w 18"/>
                  <a:gd name="T9" fmla="*/ 648 h 36"/>
                  <a:gd name="T10" fmla="*/ 0 w 18"/>
                  <a:gd name="T11" fmla="*/ 1296 h 36"/>
                  <a:gd name="T12" fmla="*/ 432 w 18"/>
                  <a:gd name="T13" fmla="*/ 1728 h 36"/>
                  <a:gd name="T14" fmla="*/ 432 w 18"/>
                  <a:gd name="T15" fmla="*/ 2376 h 36"/>
                  <a:gd name="T16" fmla="*/ 216 w 18"/>
                  <a:gd name="T17" fmla="*/ 2808 h 36"/>
                  <a:gd name="T18" fmla="*/ 648 w 18"/>
                  <a:gd name="T19" fmla="*/ 3672 h 36"/>
                  <a:gd name="T20" fmla="*/ 648 w 18"/>
                  <a:gd name="T21" fmla="*/ 4320 h 36"/>
                  <a:gd name="T22" fmla="*/ 648 w 18"/>
                  <a:gd name="T23" fmla="*/ 4752 h 36"/>
                  <a:gd name="T24" fmla="*/ 432 w 18"/>
                  <a:gd name="T25" fmla="*/ 5184 h 36"/>
                  <a:gd name="T26" fmla="*/ 432 w 18"/>
                  <a:gd name="T27" fmla="*/ 5400 h 36"/>
                  <a:gd name="T28" fmla="*/ 432 w 18"/>
                  <a:gd name="T29" fmla="*/ 5832 h 36"/>
                  <a:gd name="T30" fmla="*/ 216 w 18"/>
                  <a:gd name="T31" fmla="*/ 6048 h 36"/>
                  <a:gd name="T32" fmla="*/ 216 w 18"/>
                  <a:gd name="T33" fmla="*/ 6480 h 36"/>
                  <a:gd name="T34" fmla="*/ 432 w 18"/>
                  <a:gd name="T35" fmla="*/ 6696 h 36"/>
                  <a:gd name="T36" fmla="*/ 864 w 18"/>
                  <a:gd name="T37" fmla="*/ 6912 h 36"/>
                  <a:gd name="T38" fmla="*/ 1080 w 18"/>
                  <a:gd name="T39" fmla="*/ 7344 h 36"/>
                  <a:gd name="T40" fmla="*/ 1512 w 18"/>
                  <a:gd name="T41" fmla="*/ 7344 h 36"/>
                  <a:gd name="T42" fmla="*/ 1728 w 18"/>
                  <a:gd name="T43" fmla="*/ 7560 h 36"/>
                  <a:gd name="T44" fmla="*/ 1944 w 18"/>
                  <a:gd name="T45" fmla="*/ 7776 h 36"/>
                  <a:gd name="T46" fmla="*/ 2376 w 18"/>
                  <a:gd name="T47" fmla="*/ 7776 h 36"/>
                  <a:gd name="T48" fmla="*/ 2160 w 18"/>
                  <a:gd name="T49" fmla="*/ 7560 h 36"/>
                  <a:gd name="T50" fmla="*/ 1944 w 18"/>
                  <a:gd name="T51" fmla="*/ 7128 h 36"/>
                  <a:gd name="T52" fmla="*/ 1512 w 18"/>
                  <a:gd name="T53" fmla="*/ 7128 h 36"/>
                  <a:gd name="T54" fmla="*/ 1296 w 18"/>
                  <a:gd name="T55" fmla="*/ 6696 h 36"/>
                  <a:gd name="T56" fmla="*/ 1080 w 18"/>
                  <a:gd name="T57" fmla="*/ 6048 h 36"/>
                  <a:gd name="T58" fmla="*/ 864 w 18"/>
                  <a:gd name="T59" fmla="*/ 6048 h 36"/>
                  <a:gd name="T60" fmla="*/ 648 w 18"/>
                  <a:gd name="T61" fmla="*/ 5616 h 36"/>
                  <a:gd name="T62" fmla="*/ 864 w 18"/>
                  <a:gd name="T63" fmla="*/ 4968 h 36"/>
                  <a:gd name="T64" fmla="*/ 1080 w 18"/>
                  <a:gd name="T65" fmla="*/ 4536 h 36"/>
                  <a:gd name="T66" fmla="*/ 1080 w 18"/>
                  <a:gd name="T67" fmla="*/ 4104 h 36"/>
                  <a:gd name="T68" fmla="*/ 1296 w 18"/>
                  <a:gd name="T69" fmla="*/ 3888 h 36"/>
                  <a:gd name="T70" fmla="*/ 1512 w 18"/>
                  <a:gd name="T71" fmla="*/ 3888 h 36"/>
                  <a:gd name="T72" fmla="*/ 1728 w 18"/>
                  <a:gd name="T73" fmla="*/ 4320 h 36"/>
                  <a:gd name="T74" fmla="*/ 2160 w 18"/>
                  <a:gd name="T75" fmla="*/ 4320 h 36"/>
                  <a:gd name="T76" fmla="*/ 2376 w 18"/>
                  <a:gd name="T77" fmla="*/ 4536 h 36"/>
                  <a:gd name="T78" fmla="*/ 2376 w 18"/>
                  <a:gd name="T79" fmla="*/ 4104 h 36"/>
                  <a:gd name="T80" fmla="*/ 2376 w 18"/>
                  <a:gd name="T81" fmla="*/ 3888 h 36"/>
                  <a:gd name="T82" fmla="*/ 2376 w 18"/>
                  <a:gd name="T83" fmla="*/ 3672 h 36"/>
                  <a:gd name="T84" fmla="*/ 2592 w 18"/>
                  <a:gd name="T85" fmla="*/ 3456 h 36"/>
                  <a:gd name="T86" fmla="*/ 2592 w 18"/>
                  <a:gd name="T87" fmla="*/ 3240 h 36"/>
                  <a:gd name="T88" fmla="*/ 2808 w 18"/>
                  <a:gd name="T89" fmla="*/ 3240 h 36"/>
                  <a:gd name="T90" fmla="*/ 3672 w 18"/>
                  <a:gd name="T91" fmla="*/ 3240 h 36"/>
                  <a:gd name="T92" fmla="*/ 3888 w 18"/>
                  <a:gd name="T93" fmla="*/ 2592 h 36"/>
                  <a:gd name="T94" fmla="*/ 3672 w 18"/>
                  <a:gd name="T95" fmla="*/ 2376 h 36"/>
                  <a:gd name="T96" fmla="*/ 3240 w 18"/>
                  <a:gd name="T97" fmla="*/ 1728 h 36"/>
                  <a:gd name="T98" fmla="*/ 3024 w 18"/>
                  <a:gd name="T99" fmla="*/ 1296 h 36"/>
                  <a:gd name="T100" fmla="*/ 2808 w 18"/>
                  <a:gd name="T101" fmla="*/ 1080 h 36"/>
                  <a:gd name="T102" fmla="*/ 2592 w 18"/>
                  <a:gd name="T103" fmla="*/ 1296 h 36"/>
                  <a:gd name="T104" fmla="*/ 2376 w 18"/>
                  <a:gd name="T105" fmla="*/ 1296 h 36"/>
                  <a:gd name="T106" fmla="*/ 2160 w 18"/>
                  <a:gd name="T107" fmla="*/ 1296 h 36"/>
                  <a:gd name="T108" fmla="*/ 1944 w 18"/>
                  <a:gd name="T109" fmla="*/ 1296 h 36"/>
                  <a:gd name="T110" fmla="*/ 1512 w 18"/>
                  <a:gd name="T111" fmla="*/ 1512 h 36"/>
                  <a:gd name="T112" fmla="*/ 1512 w 18"/>
                  <a:gd name="T113" fmla="*/ 1296 h 36"/>
                  <a:gd name="T114" fmla="*/ 1512 w 18"/>
                  <a:gd name="T115" fmla="*/ 1296 h 36"/>
                  <a:gd name="T116" fmla="*/ 1512 w 18"/>
                  <a:gd name="T117" fmla="*/ 648 h 36"/>
                  <a:gd name="T118" fmla="*/ 1296 w 18"/>
                  <a:gd name="T119" fmla="*/ 432 h 36"/>
                  <a:gd name="T120" fmla="*/ 1080 w 18"/>
                  <a:gd name="T121" fmla="*/ 0 h 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
                  <a:gd name="T184" fmla="*/ 0 h 36"/>
                  <a:gd name="T185" fmla="*/ 18 w 18"/>
                  <a:gd name="T186" fmla="*/ 36 h 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 h="36">
                    <a:moveTo>
                      <a:pt x="5" y="0"/>
                    </a:moveTo>
                    <a:lnTo>
                      <a:pt x="2" y="1"/>
                    </a:lnTo>
                    <a:lnTo>
                      <a:pt x="2" y="3"/>
                    </a:lnTo>
                    <a:lnTo>
                      <a:pt x="1" y="3"/>
                    </a:lnTo>
                    <a:lnTo>
                      <a:pt x="0" y="3"/>
                    </a:lnTo>
                    <a:lnTo>
                      <a:pt x="0" y="6"/>
                    </a:lnTo>
                    <a:lnTo>
                      <a:pt x="2" y="8"/>
                    </a:lnTo>
                    <a:lnTo>
                      <a:pt x="2" y="11"/>
                    </a:lnTo>
                    <a:lnTo>
                      <a:pt x="1" y="13"/>
                    </a:lnTo>
                    <a:lnTo>
                      <a:pt x="3" y="17"/>
                    </a:lnTo>
                    <a:lnTo>
                      <a:pt x="3" y="20"/>
                    </a:lnTo>
                    <a:lnTo>
                      <a:pt x="3" y="22"/>
                    </a:lnTo>
                    <a:lnTo>
                      <a:pt x="2" y="24"/>
                    </a:lnTo>
                    <a:lnTo>
                      <a:pt x="2" y="25"/>
                    </a:lnTo>
                    <a:lnTo>
                      <a:pt x="2" y="27"/>
                    </a:lnTo>
                    <a:lnTo>
                      <a:pt x="1" y="28"/>
                    </a:lnTo>
                    <a:lnTo>
                      <a:pt x="1" y="30"/>
                    </a:lnTo>
                    <a:lnTo>
                      <a:pt x="2" y="31"/>
                    </a:lnTo>
                    <a:lnTo>
                      <a:pt x="4" y="32"/>
                    </a:lnTo>
                    <a:lnTo>
                      <a:pt x="5" y="34"/>
                    </a:lnTo>
                    <a:lnTo>
                      <a:pt x="7" y="34"/>
                    </a:lnTo>
                    <a:lnTo>
                      <a:pt x="8" y="35"/>
                    </a:lnTo>
                    <a:lnTo>
                      <a:pt x="9" y="36"/>
                    </a:lnTo>
                    <a:lnTo>
                      <a:pt x="11" y="36"/>
                    </a:lnTo>
                    <a:lnTo>
                      <a:pt x="10" y="35"/>
                    </a:lnTo>
                    <a:lnTo>
                      <a:pt x="9" y="33"/>
                    </a:lnTo>
                    <a:lnTo>
                      <a:pt x="7" y="33"/>
                    </a:lnTo>
                    <a:lnTo>
                      <a:pt x="6" y="31"/>
                    </a:lnTo>
                    <a:lnTo>
                      <a:pt x="5" y="28"/>
                    </a:lnTo>
                    <a:lnTo>
                      <a:pt x="4" y="28"/>
                    </a:lnTo>
                    <a:lnTo>
                      <a:pt x="3" y="26"/>
                    </a:lnTo>
                    <a:lnTo>
                      <a:pt x="4" y="23"/>
                    </a:lnTo>
                    <a:lnTo>
                      <a:pt x="5" y="21"/>
                    </a:lnTo>
                    <a:lnTo>
                      <a:pt x="5" y="19"/>
                    </a:lnTo>
                    <a:lnTo>
                      <a:pt x="6" y="18"/>
                    </a:lnTo>
                    <a:lnTo>
                      <a:pt x="7" y="18"/>
                    </a:lnTo>
                    <a:lnTo>
                      <a:pt x="8" y="20"/>
                    </a:lnTo>
                    <a:lnTo>
                      <a:pt x="10" y="20"/>
                    </a:lnTo>
                    <a:lnTo>
                      <a:pt x="11" y="21"/>
                    </a:lnTo>
                    <a:lnTo>
                      <a:pt x="11" y="19"/>
                    </a:lnTo>
                    <a:lnTo>
                      <a:pt x="11" y="18"/>
                    </a:lnTo>
                    <a:lnTo>
                      <a:pt x="11" y="17"/>
                    </a:lnTo>
                    <a:lnTo>
                      <a:pt x="12" y="16"/>
                    </a:lnTo>
                    <a:lnTo>
                      <a:pt x="12" y="15"/>
                    </a:lnTo>
                    <a:lnTo>
                      <a:pt x="13" y="15"/>
                    </a:lnTo>
                    <a:lnTo>
                      <a:pt x="17" y="15"/>
                    </a:lnTo>
                    <a:lnTo>
                      <a:pt x="18" y="12"/>
                    </a:lnTo>
                    <a:lnTo>
                      <a:pt x="17" y="11"/>
                    </a:lnTo>
                    <a:lnTo>
                      <a:pt x="15" y="8"/>
                    </a:lnTo>
                    <a:lnTo>
                      <a:pt x="14" y="6"/>
                    </a:lnTo>
                    <a:lnTo>
                      <a:pt x="13" y="5"/>
                    </a:lnTo>
                    <a:lnTo>
                      <a:pt x="12" y="6"/>
                    </a:lnTo>
                    <a:lnTo>
                      <a:pt x="11" y="6"/>
                    </a:lnTo>
                    <a:lnTo>
                      <a:pt x="10" y="6"/>
                    </a:lnTo>
                    <a:lnTo>
                      <a:pt x="9" y="6"/>
                    </a:lnTo>
                    <a:lnTo>
                      <a:pt x="7" y="7"/>
                    </a:lnTo>
                    <a:lnTo>
                      <a:pt x="7" y="6"/>
                    </a:lnTo>
                    <a:lnTo>
                      <a:pt x="7" y="3"/>
                    </a:lnTo>
                    <a:lnTo>
                      <a:pt x="6" y="2"/>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46" name="Freeform 1099"/>
              <p:cNvSpPr>
                <a:spLocks/>
              </p:cNvSpPr>
              <p:nvPr/>
            </p:nvSpPr>
            <p:spPr bwMode="auto">
              <a:xfrm>
                <a:off x="7351472" y="3437555"/>
                <a:ext cx="22095" cy="22094"/>
              </a:xfrm>
              <a:custGeom>
                <a:avLst/>
                <a:gdLst>
                  <a:gd name="T0" fmla="*/ 432 w 2"/>
                  <a:gd name="T1" fmla="*/ 0 h 2"/>
                  <a:gd name="T2" fmla="*/ 216 w 2"/>
                  <a:gd name="T3" fmla="*/ 0 h 2"/>
                  <a:gd name="T4" fmla="*/ 0 w 2"/>
                  <a:gd name="T5" fmla="*/ 216 h 2"/>
                  <a:gd name="T6" fmla="*/ 0 w 2"/>
                  <a:gd name="T7" fmla="*/ 432 h 2"/>
                  <a:gd name="T8" fmla="*/ 0 w 2"/>
                  <a:gd name="T9" fmla="*/ 432 h 2"/>
                  <a:gd name="T10" fmla="*/ 216 w 2"/>
                  <a:gd name="T11" fmla="*/ 216 h 2"/>
                  <a:gd name="T12" fmla="*/ 432 w 2"/>
                  <a:gd name="T13" fmla="*/ 432 h 2"/>
                  <a:gd name="T14" fmla="*/ 432 w 2"/>
                  <a:gd name="T15" fmla="*/ 216 h 2"/>
                  <a:gd name="T16" fmla="*/ 43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0"/>
                    </a:moveTo>
                    <a:lnTo>
                      <a:pt x="1" y="0"/>
                    </a:lnTo>
                    <a:lnTo>
                      <a:pt x="0" y="1"/>
                    </a:lnTo>
                    <a:lnTo>
                      <a:pt x="0" y="2"/>
                    </a:lnTo>
                    <a:lnTo>
                      <a:pt x="1" y="1"/>
                    </a:lnTo>
                    <a:lnTo>
                      <a:pt x="2" y="2"/>
                    </a:lnTo>
                    <a:lnTo>
                      <a:pt x="2"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47" name="Freeform 1100"/>
              <p:cNvSpPr>
                <a:spLocks/>
              </p:cNvSpPr>
              <p:nvPr/>
            </p:nvSpPr>
            <p:spPr bwMode="auto">
              <a:xfrm>
                <a:off x="7351472" y="3437555"/>
                <a:ext cx="22095" cy="22094"/>
              </a:xfrm>
              <a:custGeom>
                <a:avLst/>
                <a:gdLst>
                  <a:gd name="T0" fmla="*/ 432 w 2"/>
                  <a:gd name="T1" fmla="*/ 0 h 2"/>
                  <a:gd name="T2" fmla="*/ 216 w 2"/>
                  <a:gd name="T3" fmla="*/ 0 h 2"/>
                  <a:gd name="T4" fmla="*/ 0 w 2"/>
                  <a:gd name="T5" fmla="*/ 216 h 2"/>
                  <a:gd name="T6" fmla="*/ 0 w 2"/>
                  <a:gd name="T7" fmla="*/ 432 h 2"/>
                  <a:gd name="T8" fmla="*/ 0 w 2"/>
                  <a:gd name="T9" fmla="*/ 432 h 2"/>
                  <a:gd name="T10" fmla="*/ 216 w 2"/>
                  <a:gd name="T11" fmla="*/ 216 h 2"/>
                  <a:gd name="T12" fmla="*/ 432 w 2"/>
                  <a:gd name="T13" fmla="*/ 432 h 2"/>
                  <a:gd name="T14" fmla="*/ 432 w 2"/>
                  <a:gd name="T15" fmla="*/ 216 h 2"/>
                  <a:gd name="T16" fmla="*/ 43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0"/>
                    </a:moveTo>
                    <a:lnTo>
                      <a:pt x="1" y="0"/>
                    </a:lnTo>
                    <a:lnTo>
                      <a:pt x="0" y="1"/>
                    </a:lnTo>
                    <a:lnTo>
                      <a:pt x="0" y="2"/>
                    </a:lnTo>
                    <a:lnTo>
                      <a:pt x="1" y="1"/>
                    </a:lnTo>
                    <a:lnTo>
                      <a:pt x="2" y="2"/>
                    </a:lnTo>
                    <a:lnTo>
                      <a:pt x="2"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48" name="Freeform 1101"/>
              <p:cNvSpPr>
                <a:spLocks/>
              </p:cNvSpPr>
              <p:nvPr/>
            </p:nvSpPr>
            <p:spPr bwMode="auto">
              <a:xfrm>
                <a:off x="7207853" y="3459649"/>
                <a:ext cx="254095" cy="198844"/>
              </a:xfrm>
              <a:custGeom>
                <a:avLst/>
                <a:gdLst>
                  <a:gd name="T0" fmla="*/ 4320 w 23"/>
                  <a:gd name="T1" fmla="*/ 0 h 18"/>
                  <a:gd name="T2" fmla="*/ 4320 w 23"/>
                  <a:gd name="T3" fmla="*/ 432 h 18"/>
                  <a:gd name="T4" fmla="*/ 4536 w 23"/>
                  <a:gd name="T5" fmla="*/ 648 h 18"/>
                  <a:gd name="T6" fmla="*/ 4536 w 23"/>
                  <a:gd name="T7" fmla="*/ 1080 h 18"/>
                  <a:gd name="T8" fmla="*/ 4968 w 23"/>
                  <a:gd name="T9" fmla="*/ 1296 h 18"/>
                  <a:gd name="T10" fmla="*/ 4968 w 23"/>
                  <a:gd name="T11" fmla="*/ 1512 h 18"/>
                  <a:gd name="T12" fmla="*/ 4752 w 23"/>
                  <a:gd name="T13" fmla="*/ 1512 h 18"/>
                  <a:gd name="T14" fmla="*/ 4536 w 23"/>
                  <a:gd name="T15" fmla="*/ 1512 h 18"/>
                  <a:gd name="T16" fmla="*/ 4320 w 23"/>
                  <a:gd name="T17" fmla="*/ 1728 h 18"/>
                  <a:gd name="T18" fmla="*/ 4320 w 23"/>
                  <a:gd name="T19" fmla="*/ 2160 h 18"/>
                  <a:gd name="T20" fmla="*/ 3888 w 23"/>
                  <a:gd name="T21" fmla="*/ 2808 h 18"/>
                  <a:gd name="T22" fmla="*/ 3672 w 23"/>
                  <a:gd name="T23" fmla="*/ 2808 h 18"/>
                  <a:gd name="T24" fmla="*/ 3672 w 23"/>
                  <a:gd name="T25" fmla="*/ 3240 h 18"/>
                  <a:gd name="T26" fmla="*/ 3240 w 23"/>
                  <a:gd name="T27" fmla="*/ 3888 h 18"/>
                  <a:gd name="T28" fmla="*/ 2808 w 23"/>
                  <a:gd name="T29" fmla="*/ 3888 h 18"/>
                  <a:gd name="T30" fmla="*/ 2808 w 23"/>
                  <a:gd name="T31" fmla="*/ 3888 h 18"/>
                  <a:gd name="T32" fmla="*/ 2592 w 23"/>
                  <a:gd name="T33" fmla="*/ 3672 h 18"/>
                  <a:gd name="T34" fmla="*/ 2376 w 23"/>
                  <a:gd name="T35" fmla="*/ 3672 h 18"/>
                  <a:gd name="T36" fmla="*/ 2160 w 23"/>
                  <a:gd name="T37" fmla="*/ 3456 h 18"/>
                  <a:gd name="T38" fmla="*/ 1944 w 23"/>
                  <a:gd name="T39" fmla="*/ 3456 h 18"/>
                  <a:gd name="T40" fmla="*/ 1512 w 23"/>
                  <a:gd name="T41" fmla="*/ 3672 h 18"/>
                  <a:gd name="T42" fmla="*/ 1296 w 23"/>
                  <a:gd name="T43" fmla="*/ 3456 h 18"/>
                  <a:gd name="T44" fmla="*/ 648 w 23"/>
                  <a:gd name="T45" fmla="*/ 3456 h 18"/>
                  <a:gd name="T46" fmla="*/ 432 w 23"/>
                  <a:gd name="T47" fmla="*/ 2592 h 18"/>
                  <a:gd name="T48" fmla="*/ 216 w 23"/>
                  <a:gd name="T49" fmla="*/ 2376 h 18"/>
                  <a:gd name="T50" fmla="*/ 0 w 23"/>
                  <a:gd name="T51" fmla="*/ 1296 h 18"/>
                  <a:gd name="T52" fmla="*/ 216 w 23"/>
                  <a:gd name="T53" fmla="*/ 1080 h 18"/>
                  <a:gd name="T54" fmla="*/ 432 w 23"/>
                  <a:gd name="T55" fmla="*/ 1080 h 18"/>
                  <a:gd name="T56" fmla="*/ 432 w 23"/>
                  <a:gd name="T57" fmla="*/ 1080 h 18"/>
                  <a:gd name="T58" fmla="*/ 432 w 23"/>
                  <a:gd name="T59" fmla="*/ 1296 h 18"/>
                  <a:gd name="T60" fmla="*/ 648 w 23"/>
                  <a:gd name="T61" fmla="*/ 1512 h 18"/>
                  <a:gd name="T62" fmla="*/ 1296 w 23"/>
                  <a:gd name="T63" fmla="*/ 1512 h 18"/>
                  <a:gd name="T64" fmla="*/ 1728 w 23"/>
                  <a:gd name="T65" fmla="*/ 1296 h 18"/>
                  <a:gd name="T66" fmla="*/ 1944 w 23"/>
                  <a:gd name="T67" fmla="*/ 1296 h 18"/>
                  <a:gd name="T68" fmla="*/ 2160 w 23"/>
                  <a:gd name="T69" fmla="*/ 1512 h 18"/>
                  <a:gd name="T70" fmla="*/ 2592 w 23"/>
                  <a:gd name="T71" fmla="*/ 1296 h 18"/>
                  <a:gd name="T72" fmla="*/ 3024 w 23"/>
                  <a:gd name="T73" fmla="*/ 864 h 18"/>
                  <a:gd name="T74" fmla="*/ 3240 w 23"/>
                  <a:gd name="T75" fmla="*/ 216 h 18"/>
                  <a:gd name="T76" fmla="*/ 3456 w 23"/>
                  <a:gd name="T77" fmla="*/ 0 h 18"/>
                  <a:gd name="T78" fmla="*/ 4104 w 23"/>
                  <a:gd name="T79" fmla="*/ 0 h 18"/>
                  <a:gd name="T80" fmla="*/ 4320 w 23"/>
                  <a:gd name="T81" fmla="*/ 0 h 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8"/>
                  <a:gd name="T125" fmla="*/ 23 w 23"/>
                  <a:gd name="T126" fmla="*/ 18 h 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8">
                    <a:moveTo>
                      <a:pt x="20" y="0"/>
                    </a:moveTo>
                    <a:lnTo>
                      <a:pt x="20" y="2"/>
                    </a:lnTo>
                    <a:lnTo>
                      <a:pt x="21" y="3"/>
                    </a:lnTo>
                    <a:lnTo>
                      <a:pt x="21" y="5"/>
                    </a:lnTo>
                    <a:lnTo>
                      <a:pt x="23" y="6"/>
                    </a:lnTo>
                    <a:lnTo>
                      <a:pt x="23" y="7"/>
                    </a:lnTo>
                    <a:lnTo>
                      <a:pt x="22" y="7"/>
                    </a:lnTo>
                    <a:lnTo>
                      <a:pt x="21" y="7"/>
                    </a:lnTo>
                    <a:lnTo>
                      <a:pt x="20" y="8"/>
                    </a:lnTo>
                    <a:lnTo>
                      <a:pt x="20" y="10"/>
                    </a:lnTo>
                    <a:lnTo>
                      <a:pt x="18" y="13"/>
                    </a:lnTo>
                    <a:lnTo>
                      <a:pt x="17" y="13"/>
                    </a:lnTo>
                    <a:lnTo>
                      <a:pt x="17" y="15"/>
                    </a:lnTo>
                    <a:lnTo>
                      <a:pt x="15" y="18"/>
                    </a:lnTo>
                    <a:lnTo>
                      <a:pt x="13" y="18"/>
                    </a:lnTo>
                    <a:lnTo>
                      <a:pt x="12" y="17"/>
                    </a:lnTo>
                    <a:lnTo>
                      <a:pt x="11" y="17"/>
                    </a:lnTo>
                    <a:lnTo>
                      <a:pt x="10" y="16"/>
                    </a:lnTo>
                    <a:lnTo>
                      <a:pt x="9" y="16"/>
                    </a:lnTo>
                    <a:lnTo>
                      <a:pt x="7" y="17"/>
                    </a:lnTo>
                    <a:lnTo>
                      <a:pt x="6" y="16"/>
                    </a:lnTo>
                    <a:lnTo>
                      <a:pt x="3" y="16"/>
                    </a:lnTo>
                    <a:lnTo>
                      <a:pt x="2" y="12"/>
                    </a:lnTo>
                    <a:lnTo>
                      <a:pt x="1" y="11"/>
                    </a:lnTo>
                    <a:lnTo>
                      <a:pt x="0" y="6"/>
                    </a:lnTo>
                    <a:lnTo>
                      <a:pt x="1" y="5"/>
                    </a:lnTo>
                    <a:lnTo>
                      <a:pt x="2" y="5"/>
                    </a:lnTo>
                    <a:lnTo>
                      <a:pt x="2" y="6"/>
                    </a:lnTo>
                    <a:lnTo>
                      <a:pt x="3" y="7"/>
                    </a:lnTo>
                    <a:lnTo>
                      <a:pt x="6" y="7"/>
                    </a:lnTo>
                    <a:lnTo>
                      <a:pt x="8" y="6"/>
                    </a:lnTo>
                    <a:lnTo>
                      <a:pt x="9" y="6"/>
                    </a:lnTo>
                    <a:lnTo>
                      <a:pt x="10" y="7"/>
                    </a:lnTo>
                    <a:lnTo>
                      <a:pt x="12" y="6"/>
                    </a:lnTo>
                    <a:lnTo>
                      <a:pt x="14" y="4"/>
                    </a:lnTo>
                    <a:lnTo>
                      <a:pt x="15" y="1"/>
                    </a:lnTo>
                    <a:lnTo>
                      <a:pt x="16" y="0"/>
                    </a:lnTo>
                    <a:lnTo>
                      <a:pt x="19" y="0"/>
                    </a:lnTo>
                    <a:lnTo>
                      <a:pt x="2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49" name="Freeform 1102"/>
              <p:cNvSpPr>
                <a:spLocks/>
              </p:cNvSpPr>
              <p:nvPr/>
            </p:nvSpPr>
            <p:spPr bwMode="auto">
              <a:xfrm>
                <a:off x="7207853" y="3459649"/>
                <a:ext cx="254095" cy="198844"/>
              </a:xfrm>
              <a:custGeom>
                <a:avLst/>
                <a:gdLst>
                  <a:gd name="T0" fmla="*/ 4320 w 23"/>
                  <a:gd name="T1" fmla="*/ 0 h 18"/>
                  <a:gd name="T2" fmla="*/ 4320 w 23"/>
                  <a:gd name="T3" fmla="*/ 432 h 18"/>
                  <a:gd name="T4" fmla="*/ 4536 w 23"/>
                  <a:gd name="T5" fmla="*/ 648 h 18"/>
                  <a:gd name="T6" fmla="*/ 4536 w 23"/>
                  <a:gd name="T7" fmla="*/ 1080 h 18"/>
                  <a:gd name="T8" fmla="*/ 4968 w 23"/>
                  <a:gd name="T9" fmla="*/ 1296 h 18"/>
                  <a:gd name="T10" fmla="*/ 4968 w 23"/>
                  <a:gd name="T11" fmla="*/ 1512 h 18"/>
                  <a:gd name="T12" fmla="*/ 4752 w 23"/>
                  <a:gd name="T13" fmla="*/ 1512 h 18"/>
                  <a:gd name="T14" fmla="*/ 4536 w 23"/>
                  <a:gd name="T15" fmla="*/ 1512 h 18"/>
                  <a:gd name="T16" fmla="*/ 4320 w 23"/>
                  <a:gd name="T17" fmla="*/ 1728 h 18"/>
                  <a:gd name="T18" fmla="*/ 4320 w 23"/>
                  <a:gd name="T19" fmla="*/ 2160 h 18"/>
                  <a:gd name="T20" fmla="*/ 3888 w 23"/>
                  <a:gd name="T21" fmla="*/ 2808 h 18"/>
                  <a:gd name="T22" fmla="*/ 3672 w 23"/>
                  <a:gd name="T23" fmla="*/ 2808 h 18"/>
                  <a:gd name="T24" fmla="*/ 3672 w 23"/>
                  <a:gd name="T25" fmla="*/ 3240 h 18"/>
                  <a:gd name="T26" fmla="*/ 3240 w 23"/>
                  <a:gd name="T27" fmla="*/ 3888 h 18"/>
                  <a:gd name="T28" fmla="*/ 2808 w 23"/>
                  <a:gd name="T29" fmla="*/ 3888 h 18"/>
                  <a:gd name="T30" fmla="*/ 2808 w 23"/>
                  <a:gd name="T31" fmla="*/ 3888 h 18"/>
                  <a:gd name="T32" fmla="*/ 2592 w 23"/>
                  <a:gd name="T33" fmla="*/ 3672 h 18"/>
                  <a:gd name="T34" fmla="*/ 2376 w 23"/>
                  <a:gd name="T35" fmla="*/ 3672 h 18"/>
                  <a:gd name="T36" fmla="*/ 2160 w 23"/>
                  <a:gd name="T37" fmla="*/ 3456 h 18"/>
                  <a:gd name="T38" fmla="*/ 1944 w 23"/>
                  <a:gd name="T39" fmla="*/ 3456 h 18"/>
                  <a:gd name="T40" fmla="*/ 1512 w 23"/>
                  <a:gd name="T41" fmla="*/ 3672 h 18"/>
                  <a:gd name="T42" fmla="*/ 1296 w 23"/>
                  <a:gd name="T43" fmla="*/ 3456 h 18"/>
                  <a:gd name="T44" fmla="*/ 648 w 23"/>
                  <a:gd name="T45" fmla="*/ 3456 h 18"/>
                  <a:gd name="T46" fmla="*/ 432 w 23"/>
                  <a:gd name="T47" fmla="*/ 2592 h 18"/>
                  <a:gd name="T48" fmla="*/ 216 w 23"/>
                  <a:gd name="T49" fmla="*/ 2376 h 18"/>
                  <a:gd name="T50" fmla="*/ 0 w 23"/>
                  <a:gd name="T51" fmla="*/ 1296 h 18"/>
                  <a:gd name="T52" fmla="*/ 216 w 23"/>
                  <a:gd name="T53" fmla="*/ 1080 h 18"/>
                  <a:gd name="T54" fmla="*/ 432 w 23"/>
                  <a:gd name="T55" fmla="*/ 1080 h 18"/>
                  <a:gd name="T56" fmla="*/ 432 w 23"/>
                  <a:gd name="T57" fmla="*/ 1080 h 18"/>
                  <a:gd name="T58" fmla="*/ 432 w 23"/>
                  <a:gd name="T59" fmla="*/ 1296 h 18"/>
                  <a:gd name="T60" fmla="*/ 648 w 23"/>
                  <a:gd name="T61" fmla="*/ 1512 h 18"/>
                  <a:gd name="T62" fmla="*/ 1296 w 23"/>
                  <a:gd name="T63" fmla="*/ 1512 h 18"/>
                  <a:gd name="T64" fmla="*/ 1728 w 23"/>
                  <a:gd name="T65" fmla="*/ 1296 h 18"/>
                  <a:gd name="T66" fmla="*/ 1944 w 23"/>
                  <a:gd name="T67" fmla="*/ 1296 h 18"/>
                  <a:gd name="T68" fmla="*/ 2160 w 23"/>
                  <a:gd name="T69" fmla="*/ 1512 h 18"/>
                  <a:gd name="T70" fmla="*/ 2592 w 23"/>
                  <a:gd name="T71" fmla="*/ 1296 h 18"/>
                  <a:gd name="T72" fmla="*/ 3024 w 23"/>
                  <a:gd name="T73" fmla="*/ 864 h 18"/>
                  <a:gd name="T74" fmla="*/ 3240 w 23"/>
                  <a:gd name="T75" fmla="*/ 216 h 18"/>
                  <a:gd name="T76" fmla="*/ 3456 w 23"/>
                  <a:gd name="T77" fmla="*/ 0 h 18"/>
                  <a:gd name="T78" fmla="*/ 4104 w 23"/>
                  <a:gd name="T79" fmla="*/ 0 h 18"/>
                  <a:gd name="T80" fmla="*/ 4320 w 23"/>
                  <a:gd name="T81" fmla="*/ 0 h 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8"/>
                  <a:gd name="T125" fmla="*/ 23 w 23"/>
                  <a:gd name="T126" fmla="*/ 18 h 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8">
                    <a:moveTo>
                      <a:pt x="20" y="0"/>
                    </a:moveTo>
                    <a:lnTo>
                      <a:pt x="20" y="2"/>
                    </a:lnTo>
                    <a:lnTo>
                      <a:pt x="21" y="3"/>
                    </a:lnTo>
                    <a:lnTo>
                      <a:pt x="21" y="5"/>
                    </a:lnTo>
                    <a:lnTo>
                      <a:pt x="23" y="6"/>
                    </a:lnTo>
                    <a:lnTo>
                      <a:pt x="23" y="7"/>
                    </a:lnTo>
                    <a:lnTo>
                      <a:pt x="22" y="7"/>
                    </a:lnTo>
                    <a:lnTo>
                      <a:pt x="21" y="7"/>
                    </a:lnTo>
                    <a:lnTo>
                      <a:pt x="20" y="8"/>
                    </a:lnTo>
                    <a:lnTo>
                      <a:pt x="20" y="10"/>
                    </a:lnTo>
                    <a:lnTo>
                      <a:pt x="18" y="13"/>
                    </a:lnTo>
                    <a:lnTo>
                      <a:pt x="17" y="13"/>
                    </a:lnTo>
                    <a:lnTo>
                      <a:pt x="17" y="15"/>
                    </a:lnTo>
                    <a:lnTo>
                      <a:pt x="15" y="18"/>
                    </a:lnTo>
                    <a:lnTo>
                      <a:pt x="13" y="18"/>
                    </a:lnTo>
                    <a:lnTo>
                      <a:pt x="12" y="17"/>
                    </a:lnTo>
                    <a:lnTo>
                      <a:pt x="11" y="17"/>
                    </a:lnTo>
                    <a:lnTo>
                      <a:pt x="10" y="16"/>
                    </a:lnTo>
                    <a:lnTo>
                      <a:pt x="9" y="16"/>
                    </a:lnTo>
                    <a:lnTo>
                      <a:pt x="7" y="17"/>
                    </a:lnTo>
                    <a:lnTo>
                      <a:pt x="6" y="16"/>
                    </a:lnTo>
                    <a:lnTo>
                      <a:pt x="3" y="16"/>
                    </a:lnTo>
                    <a:lnTo>
                      <a:pt x="2" y="12"/>
                    </a:lnTo>
                    <a:lnTo>
                      <a:pt x="1" y="11"/>
                    </a:lnTo>
                    <a:lnTo>
                      <a:pt x="0" y="6"/>
                    </a:lnTo>
                    <a:lnTo>
                      <a:pt x="1" y="5"/>
                    </a:lnTo>
                    <a:lnTo>
                      <a:pt x="2" y="5"/>
                    </a:lnTo>
                    <a:lnTo>
                      <a:pt x="2" y="6"/>
                    </a:lnTo>
                    <a:lnTo>
                      <a:pt x="3" y="7"/>
                    </a:lnTo>
                    <a:lnTo>
                      <a:pt x="6" y="7"/>
                    </a:lnTo>
                    <a:lnTo>
                      <a:pt x="8" y="6"/>
                    </a:lnTo>
                    <a:lnTo>
                      <a:pt x="9" y="6"/>
                    </a:lnTo>
                    <a:lnTo>
                      <a:pt x="10" y="7"/>
                    </a:lnTo>
                    <a:lnTo>
                      <a:pt x="12" y="6"/>
                    </a:lnTo>
                    <a:lnTo>
                      <a:pt x="14" y="4"/>
                    </a:lnTo>
                    <a:lnTo>
                      <a:pt x="15" y="1"/>
                    </a:lnTo>
                    <a:lnTo>
                      <a:pt x="16" y="0"/>
                    </a:lnTo>
                    <a:lnTo>
                      <a:pt x="19" y="0"/>
                    </a:lnTo>
                    <a:lnTo>
                      <a:pt x="2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50" name="Freeform 1103"/>
              <p:cNvSpPr>
                <a:spLocks/>
              </p:cNvSpPr>
              <p:nvPr/>
            </p:nvSpPr>
            <p:spPr bwMode="auto">
              <a:xfrm>
                <a:off x="7229948" y="3382320"/>
                <a:ext cx="243047" cy="154657"/>
              </a:xfrm>
              <a:custGeom>
                <a:avLst/>
                <a:gdLst>
                  <a:gd name="T0" fmla="*/ 0 w 22"/>
                  <a:gd name="T1" fmla="*/ 2592 h 14"/>
                  <a:gd name="T2" fmla="*/ 648 w 22"/>
                  <a:gd name="T3" fmla="*/ 2592 h 14"/>
                  <a:gd name="T4" fmla="*/ 648 w 22"/>
                  <a:gd name="T5" fmla="*/ 2160 h 14"/>
                  <a:gd name="T6" fmla="*/ 1080 w 22"/>
                  <a:gd name="T7" fmla="*/ 2160 h 14"/>
                  <a:gd name="T8" fmla="*/ 1296 w 22"/>
                  <a:gd name="T9" fmla="*/ 1944 h 14"/>
                  <a:gd name="T10" fmla="*/ 1944 w 22"/>
                  <a:gd name="T11" fmla="*/ 1728 h 14"/>
                  <a:gd name="T12" fmla="*/ 2160 w 22"/>
                  <a:gd name="T13" fmla="*/ 1296 h 14"/>
                  <a:gd name="T14" fmla="*/ 2376 w 22"/>
                  <a:gd name="T15" fmla="*/ 1296 h 14"/>
                  <a:gd name="T16" fmla="*/ 2376 w 22"/>
                  <a:gd name="T17" fmla="*/ 1512 h 14"/>
                  <a:gd name="T18" fmla="*/ 2376 w 22"/>
                  <a:gd name="T19" fmla="*/ 1512 h 14"/>
                  <a:gd name="T20" fmla="*/ 2592 w 22"/>
                  <a:gd name="T21" fmla="*/ 1296 h 14"/>
                  <a:gd name="T22" fmla="*/ 2808 w 22"/>
                  <a:gd name="T23" fmla="*/ 1512 h 14"/>
                  <a:gd name="T24" fmla="*/ 2808 w 22"/>
                  <a:gd name="T25" fmla="*/ 1296 h 14"/>
                  <a:gd name="T26" fmla="*/ 2808 w 22"/>
                  <a:gd name="T27" fmla="*/ 1080 h 14"/>
                  <a:gd name="T28" fmla="*/ 3024 w 22"/>
                  <a:gd name="T29" fmla="*/ 648 h 14"/>
                  <a:gd name="T30" fmla="*/ 3672 w 22"/>
                  <a:gd name="T31" fmla="*/ 0 h 14"/>
                  <a:gd name="T32" fmla="*/ 3888 w 22"/>
                  <a:gd name="T33" fmla="*/ 432 h 14"/>
                  <a:gd name="T34" fmla="*/ 4320 w 22"/>
                  <a:gd name="T35" fmla="*/ 432 h 14"/>
                  <a:gd name="T36" fmla="*/ 4752 w 22"/>
                  <a:gd name="T37" fmla="*/ 864 h 14"/>
                  <a:gd name="T38" fmla="*/ 4320 w 22"/>
                  <a:gd name="T39" fmla="*/ 1080 h 14"/>
                  <a:gd name="T40" fmla="*/ 4320 w 22"/>
                  <a:gd name="T41" fmla="*/ 1296 h 14"/>
                  <a:gd name="T42" fmla="*/ 4104 w 22"/>
                  <a:gd name="T43" fmla="*/ 1296 h 14"/>
                  <a:gd name="T44" fmla="*/ 3888 w 22"/>
                  <a:gd name="T45" fmla="*/ 1512 h 14"/>
                  <a:gd name="T46" fmla="*/ 3672 w 22"/>
                  <a:gd name="T47" fmla="*/ 1512 h 14"/>
                  <a:gd name="T48" fmla="*/ 3024 w 22"/>
                  <a:gd name="T49" fmla="*/ 1512 h 14"/>
                  <a:gd name="T50" fmla="*/ 2808 w 22"/>
                  <a:gd name="T51" fmla="*/ 1728 h 14"/>
                  <a:gd name="T52" fmla="*/ 2592 w 22"/>
                  <a:gd name="T53" fmla="*/ 2376 h 14"/>
                  <a:gd name="T54" fmla="*/ 2160 w 22"/>
                  <a:gd name="T55" fmla="*/ 2808 h 14"/>
                  <a:gd name="T56" fmla="*/ 1728 w 22"/>
                  <a:gd name="T57" fmla="*/ 3024 h 14"/>
                  <a:gd name="T58" fmla="*/ 1512 w 22"/>
                  <a:gd name="T59" fmla="*/ 2808 h 14"/>
                  <a:gd name="T60" fmla="*/ 1296 w 22"/>
                  <a:gd name="T61" fmla="*/ 2808 h 14"/>
                  <a:gd name="T62" fmla="*/ 864 w 22"/>
                  <a:gd name="T63" fmla="*/ 3024 h 14"/>
                  <a:gd name="T64" fmla="*/ 216 w 22"/>
                  <a:gd name="T65" fmla="*/ 3024 h 14"/>
                  <a:gd name="T66" fmla="*/ 0 w 22"/>
                  <a:gd name="T67" fmla="*/ 2808 h 14"/>
                  <a:gd name="T68" fmla="*/ 0 w 22"/>
                  <a:gd name="T69" fmla="*/ 2592 h 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4"/>
                  <a:gd name="T107" fmla="*/ 22 w 22"/>
                  <a:gd name="T108" fmla="*/ 14 h 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4">
                    <a:moveTo>
                      <a:pt x="0" y="12"/>
                    </a:moveTo>
                    <a:lnTo>
                      <a:pt x="3" y="12"/>
                    </a:lnTo>
                    <a:lnTo>
                      <a:pt x="3" y="10"/>
                    </a:lnTo>
                    <a:lnTo>
                      <a:pt x="5" y="10"/>
                    </a:lnTo>
                    <a:lnTo>
                      <a:pt x="6" y="9"/>
                    </a:lnTo>
                    <a:lnTo>
                      <a:pt x="9" y="8"/>
                    </a:lnTo>
                    <a:lnTo>
                      <a:pt x="10" y="6"/>
                    </a:lnTo>
                    <a:lnTo>
                      <a:pt x="11" y="6"/>
                    </a:lnTo>
                    <a:lnTo>
                      <a:pt x="11" y="7"/>
                    </a:lnTo>
                    <a:lnTo>
                      <a:pt x="12" y="6"/>
                    </a:lnTo>
                    <a:lnTo>
                      <a:pt x="13" y="7"/>
                    </a:lnTo>
                    <a:lnTo>
                      <a:pt x="13" y="6"/>
                    </a:lnTo>
                    <a:lnTo>
                      <a:pt x="13" y="5"/>
                    </a:lnTo>
                    <a:lnTo>
                      <a:pt x="14" y="3"/>
                    </a:lnTo>
                    <a:lnTo>
                      <a:pt x="17" y="0"/>
                    </a:lnTo>
                    <a:lnTo>
                      <a:pt x="18" y="2"/>
                    </a:lnTo>
                    <a:lnTo>
                      <a:pt x="20" y="2"/>
                    </a:lnTo>
                    <a:lnTo>
                      <a:pt x="22" y="4"/>
                    </a:lnTo>
                    <a:lnTo>
                      <a:pt x="20" y="5"/>
                    </a:lnTo>
                    <a:lnTo>
                      <a:pt x="20" y="6"/>
                    </a:lnTo>
                    <a:lnTo>
                      <a:pt x="19" y="6"/>
                    </a:lnTo>
                    <a:lnTo>
                      <a:pt x="18" y="7"/>
                    </a:lnTo>
                    <a:lnTo>
                      <a:pt x="17" y="7"/>
                    </a:lnTo>
                    <a:lnTo>
                      <a:pt x="14" y="7"/>
                    </a:lnTo>
                    <a:lnTo>
                      <a:pt x="13" y="8"/>
                    </a:lnTo>
                    <a:lnTo>
                      <a:pt x="12" y="11"/>
                    </a:lnTo>
                    <a:lnTo>
                      <a:pt x="10" y="13"/>
                    </a:lnTo>
                    <a:lnTo>
                      <a:pt x="8" y="14"/>
                    </a:lnTo>
                    <a:lnTo>
                      <a:pt x="7" y="13"/>
                    </a:lnTo>
                    <a:lnTo>
                      <a:pt x="6" y="13"/>
                    </a:lnTo>
                    <a:lnTo>
                      <a:pt x="4" y="14"/>
                    </a:lnTo>
                    <a:lnTo>
                      <a:pt x="1" y="14"/>
                    </a:lnTo>
                    <a:lnTo>
                      <a:pt x="0" y="13"/>
                    </a:lnTo>
                    <a:lnTo>
                      <a:pt x="0" y="1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51" name="Freeform 1104"/>
              <p:cNvSpPr>
                <a:spLocks/>
              </p:cNvSpPr>
              <p:nvPr/>
            </p:nvSpPr>
            <p:spPr bwMode="auto">
              <a:xfrm>
                <a:off x="7229948" y="3382320"/>
                <a:ext cx="243047" cy="154657"/>
              </a:xfrm>
              <a:custGeom>
                <a:avLst/>
                <a:gdLst>
                  <a:gd name="T0" fmla="*/ 0 w 22"/>
                  <a:gd name="T1" fmla="*/ 2592 h 14"/>
                  <a:gd name="T2" fmla="*/ 648 w 22"/>
                  <a:gd name="T3" fmla="*/ 2592 h 14"/>
                  <a:gd name="T4" fmla="*/ 648 w 22"/>
                  <a:gd name="T5" fmla="*/ 2160 h 14"/>
                  <a:gd name="T6" fmla="*/ 1080 w 22"/>
                  <a:gd name="T7" fmla="*/ 2160 h 14"/>
                  <a:gd name="T8" fmla="*/ 1296 w 22"/>
                  <a:gd name="T9" fmla="*/ 1944 h 14"/>
                  <a:gd name="T10" fmla="*/ 1944 w 22"/>
                  <a:gd name="T11" fmla="*/ 1728 h 14"/>
                  <a:gd name="T12" fmla="*/ 2160 w 22"/>
                  <a:gd name="T13" fmla="*/ 1296 h 14"/>
                  <a:gd name="T14" fmla="*/ 2376 w 22"/>
                  <a:gd name="T15" fmla="*/ 1296 h 14"/>
                  <a:gd name="T16" fmla="*/ 2376 w 22"/>
                  <a:gd name="T17" fmla="*/ 1512 h 14"/>
                  <a:gd name="T18" fmla="*/ 2376 w 22"/>
                  <a:gd name="T19" fmla="*/ 1512 h 14"/>
                  <a:gd name="T20" fmla="*/ 2592 w 22"/>
                  <a:gd name="T21" fmla="*/ 1296 h 14"/>
                  <a:gd name="T22" fmla="*/ 2808 w 22"/>
                  <a:gd name="T23" fmla="*/ 1512 h 14"/>
                  <a:gd name="T24" fmla="*/ 2808 w 22"/>
                  <a:gd name="T25" fmla="*/ 1296 h 14"/>
                  <a:gd name="T26" fmla="*/ 2808 w 22"/>
                  <a:gd name="T27" fmla="*/ 1080 h 14"/>
                  <a:gd name="T28" fmla="*/ 3024 w 22"/>
                  <a:gd name="T29" fmla="*/ 648 h 14"/>
                  <a:gd name="T30" fmla="*/ 3672 w 22"/>
                  <a:gd name="T31" fmla="*/ 0 h 14"/>
                  <a:gd name="T32" fmla="*/ 3888 w 22"/>
                  <a:gd name="T33" fmla="*/ 432 h 14"/>
                  <a:gd name="T34" fmla="*/ 4320 w 22"/>
                  <a:gd name="T35" fmla="*/ 432 h 14"/>
                  <a:gd name="T36" fmla="*/ 4752 w 22"/>
                  <a:gd name="T37" fmla="*/ 864 h 14"/>
                  <a:gd name="T38" fmla="*/ 4320 w 22"/>
                  <a:gd name="T39" fmla="*/ 1080 h 14"/>
                  <a:gd name="T40" fmla="*/ 4320 w 22"/>
                  <a:gd name="T41" fmla="*/ 1296 h 14"/>
                  <a:gd name="T42" fmla="*/ 4104 w 22"/>
                  <a:gd name="T43" fmla="*/ 1296 h 14"/>
                  <a:gd name="T44" fmla="*/ 3888 w 22"/>
                  <a:gd name="T45" fmla="*/ 1512 h 14"/>
                  <a:gd name="T46" fmla="*/ 3672 w 22"/>
                  <a:gd name="T47" fmla="*/ 1512 h 14"/>
                  <a:gd name="T48" fmla="*/ 3024 w 22"/>
                  <a:gd name="T49" fmla="*/ 1512 h 14"/>
                  <a:gd name="T50" fmla="*/ 2808 w 22"/>
                  <a:gd name="T51" fmla="*/ 1728 h 14"/>
                  <a:gd name="T52" fmla="*/ 2592 w 22"/>
                  <a:gd name="T53" fmla="*/ 2376 h 14"/>
                  <a:gd name="T54" fmla="*/ 2160 w 22"/>
                  <a:gd name="T55" fmla="*/ 2808 h 14"/>
                  <a:gd name="T56" fmla="*/ 1728 w 22"/>
                  <a:gd name="T57" fmla="*/ 3024 h 14"/>
                  <a:gd name="T58" fmla="*/ 1512 w 22"/>
                  <a:gd name="T59" fmla="*/ 2808 h 14"/>
                  <a:gd name="T60" fmla="*/ 1296 w 22"/>
                  <a:gd name="T61" fmla="*/ 2808 h 14"/>
                  <a:gd name="T62" fmla="*/ 864 w 22"/>
                  <a:gd name="T63" fmla="*/ 3024 h 14"/>
                  <a:gd name="T64" fmla="*/ 216 w 22"/>
                  <a:gd name="T65" fmla="*/ 3024 h 14"/>
                  <a:gd name="T66" fmla="*/ 0 w 22"/>
                  <a:gd name="T67" fmla="*/ 2808 h 14"/>
                  <a:gd name="T68" fmla="*/ 0 w 22"/>
                  <a:gd name="T69" fmla="*/ 2592 h 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4"/>
                  <a:gd name="T107" fmla="*/ 22 w 22"/>
                  <a:gd name="T108" fmla="*/ 14 h 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4">
                    <a:moveTo>
                      <a:pt x="0" y="12"/>
                    </a:moveTo>
                    <a:lnTo>
                      <a:pt x="3" y="12"/>
                    </a:lnTo>
                    <a:lnTo>
                      <a:pt x="3" y="10"/>
                    </a:lnTo>
                    <a:lnTo>
                      <a:pt x="5" y="10"/>
                    </a:lnTo>
                    <a:lnTo>
                      <a:pt x="6" y="9"/>
                    </a:lnTo>
                    <a:lnTo>
                      <a:pt x="9" y="8"/>
                    </a:lnTo>
                    <a:lnTo>
                      <a:pt x="10" y="6"/>
                    </a:lnTo>
                    <a:lnTo>
                      <a:pt x="11" y="6"/>
                    </a:lnTo>
                    <a:lnTo>
                      <a:pt x="11" y="7"/>
                    </a:lnTo>
                    <a:lnTo>
                      <a:pt x="12" y="6"/>
                    </a:lnTo>
                    <a:lnTo>
                      <a:pt x="13" y="7"/>
                    </a:lnTo>
                    <a:lnTo>
                      <a:pt x="13" y="6"/>
                    </a:lnTo>
                    <a:lnTo>
                      <a:pt x="13" y="5"/>
                    </a:lnTo>
                    <a:lnTo>
                      <a:pt x="14" y="3"/>
                    </a:lnTo>
                    <a:lnTo>
                      <a:pt x="17" y="0"/>
                    </a:lnTo>
                    <a:lnTo>
                      <a:pt x="18" y="2"/>
                    </a:lnTo>
                    <a:lnTo>
                      <a:pt x="20" y="2"/>
                    </a:lnTo>
                    <a:lnTo>
                      <a:pt x="22" y="4"/>
                    </a:lnTo>
                    <a:lnTo>
                      <a:pt x="20" y="5"/>
                    </a:lnTo>
                    <a:lnTo>
                      <a:pt x="20" y="6"/>
                    </a:lnTo>
                    <a:lnTo>
                      <a:pt x="19" y="6"/>
                    </a:lnTo>
                    <a:lnTo>
                      <a:pt x="18" y="7"/>
                    </a:lnTo>
                    <a:lnTo>
                      <a:pt x="17" y="7"/>
                    </a:lnTo>
                    <a:lnTo>
                      <a:pt x="14" y="7"/>
                    </a:lnTo>
                    <a:lnTo>
                      <a:pt x="13" y="8"/>
                    </a:lnTo>
                    <a:lnTo>
                      <a:pt x="12" y="11"/>
                    </a:lnTo>
                    <a:lnTo>
                      <a:pt x="10" y="13"/>
                    </a:lnTo>
                    <a:lnTo>
                      <a:pt x="8" y="14"/>
                    </a:lnTo>
                    <a:lnTo>
                      <a:pt x="7" y="13"/>
                    </a:lnTo>
                    <a:lnTo>
                      <a:pt x="6" y="13"/>
                    </a:lnTo>
                    <a:lnTo>
                      <a:pt x="4" y="14"/>
                    </a:lnTo>
                    <a:lnTo>
                      <a:pt x="1" y="14"/>
                    </a:lnTo>
                    <a:lnTo>
                      <a:pt x="0" y="13"/>
                    </a:lnTo>
                    <a:lnTo>
                      <a:pt x="0" y="1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52" name="Freeform 1105"/>
              <p:cNvSpPr>
                <a:spLocks/>
              </p:cNvSpPr>
              <p:nvPr/>
            </p:nvSpPr>
            <p:spPr bwMode="auto">
              <a:xfrm>
                <a:off x="7782329" y="3570118"/>
                <a:ext cx="254095" cy="220938"/>
              </a:xfrm>
              <a:custGeom>
                <a:avLst/>
                <a:gdLst>
                  <a:gd name="T0" fmla="*/ 4968 w 23"/>
                  <a:gd name="T1" fmla="*/ 4320 h 20"/>
                  <a:gd name="T2" fmla="*/ 4968 w 23"/>
                  <a:gd name="T3" fmla="*/ 3456 h 20"/>
                  <a:gd name="T4" fmla="*/ 4752 w 23"/>
                  <a:gd name="T5" fmla="*/ 3240 h 20"/>
                  <a:gd name="T6" fmla="*/ 4752 w 23"/>
                  <a:gd name="T7" fmla="*/ 3024 h 20"/>
                  <a:gd name="T8" fmla="*/ 4968 w 23"/>
                  <a:gd name="T9" fmla="*/ 2808 h 20"/>
                  <a:gd name="T10" fmla="*/ 4752 w 23"/>
                  <a:gd name="T11" fmla="*/ 1080 h 20"/>
                  <a:gd name="T12" fmla="*/ 4752 w 23"/>
                  <a:gd name="T13" fmla="*/ 1080 h 20"/>
                  <a:gd name="T14" fmla="*/ 4320 w 23"/>
                  <a:gd name="T15" fmla="*/ 1080 h 20"/>
                  <a:gd name="T16" fmla="*/ 3888 w 23"/>
                  <a:gd name="T17" fmla="*/ 648 h 20"/>
                  <a:gd name="T18" fmla="*/ 3024 w 23"/>
                  <a:gd name="T19" fmla="*/ 648 h 20"/>
                  <a:gd name="T20" fmla="*/ 2808 w 23"/>
                  <a:gd name="T21" fmla="*/ 648 h 20"/>
                  <a:gd name="T22" fmla="*/ 2808 w 23"/>
                  <a:gd name="T23" fmla="*/ 864 h 20"/>
                  <a:gd name="T24" fmla="*/ 1944 w 23"/>
                  <a:gd name="T25" fmla="*/ 1512 h 20"/>
                  <a:gd name="T26" fmla="*/ 1728 w 23"/>
                  <a:gd name="T27" fmla="*/ 1296 h 20"/>
                  <a:gd name="T28" fmla="*/ 1728 w 23"/>
                  <a:gd name="T29" fmla="*/ 1080 h 20"/>
                  <a:gd name="T30" fmla="*/ 1512 w 23"/>
                  <a:gd name="T31" fmla="*/ 864 h 20"/>
                  <a:gd name="T32" fmla="*/ 1512 w 23"/>
                  <a:gd name="T33" fmla="*/ 432 h 20"/>
                  <a:gd name="T34" fmla="*/ 1296 w 23"/>
                  <a:gd name="T35" fmla="*/ 216 h 20"/>
                  <a:gd name="T36" fmla="*/ 864 w 23"/>
                  <a:gd name="T37" fmla="*/ 216 h 20"/>
                  <a:gd name="T38" fmla="*/ 648 w 23"/>
                  <a:gd name="T39" fmla="*/ 0 h 20"/>
                  <a:gd name="T40" fmla="*/ 432 w 23"/>
                  <a:gd name="T41" fmla="*/ 0 h 20"/>
                  <a:gd name="T42" fmla="*/ 216 w 23"/>
                  <a:gd name="T43" fmla="*/ 216 h 20"/>
                  <a:gd name="T44" fmla="*/ 0 w 23"/>
                  <a:gd name="T45" fmla="*/ 216 h 20"/>
                  <a:gd name="T46" fmla="*/ 0 w 23"/>
                  <a:gd name="T47" fmla="*/ 432 h 20"/>
                  <a:gd name="T48" fmla="*/ 216 w 23"/>
                  <a:gd name="T49" fmla="*/ 648 h 20"/>
                  <a:gd name="T50" fmla="*/ 432 w 23"/>
                  <a:gd name="T51" fmla="*/ 864 h 20"/>
                  <a:gd name="T52" fmla="*/ 648 w 23"/>
                  <a:gd name="T53" fmla="*/ 1080 h 20"/>
                  <a:gd name="T54" fmla="*/ 1080 w 23"/>
                  <a:gd name="T55" fmla="*/ 1080 h 20"/>
                  <a:gd name="T56" fmla="*/ 1296 w 23"/>
                  <a:gd name="T57" fmla="*/ 1080 h 20"/>
                  <a:gd name="T58" fmla="*/ 1080 w 23"/>
                  <a:gd name="T59" fmla="*/ 1296 h 20"/>
                  <a:gd name="T60" fmla="*/ 432 w 23"/>
                  <a:gd name="T61" fmla="*/ 1080 h 20"/>
                  <a:gd name="T62" fmla="*/ 432 w 23"/>
                  <a:gd name="T63" fmla="*/ 1296 h 20"/>
                  <a:gd name="T64" fmla="*/ 648 w 23"/>
                  <a:gd name="T65" fmla="*/ 1512 h 20"/>
                  <a:gd name="T66" fmla="*/ 648 w 23"/>
                  <a:gd name="T67" fmla="*/ 1944 h 20"/>
                  <a:gd name="T68" fmla="*/ 1080 w 23"/>
                  <a:gd name="T69" fmla="*/ 1944 h 20"/>
                  <a:gd name="T70" fmla="*/ 1080 w 23"/>
                  <a:gd name="T71" fmla="*/ 1728 h 20"/>
                  <a:gd name="T72" fmla="*/ 1296 w 23"/>
                  <a:gd name="T73" fmla="*/ 1728 h 20"/>
                  <a:gd name="T74" fmla="*/ 1728 w 23"/>
                  <a:gd name="T75" fmla="*/ 1944 h 20"/>
                  <a:gd name="T76" fmla="*/ 2160 w 23"/>
                  <a:gd name="T77" fmla="*/ 2160 h 20"/>
                  <a:gd name="T78" fmla="*/ 2592 w 23"/>
                  <a:gd name="T79" fmla="*/ 2160 h 20"/>
                  <a:gd name="T80" fmla="*/ 3024 w 23"/>
                  <a:gd name="T81" fmla="*/ 2376 h 20"/>
                  <a:gd name="T82" fmla="*/ 3456 w 23"/>
                  <a:gd name="T83" fmla="*/ 2808 h 20"/>
                  <a:gd name="T84" fmla="*/ 3456 w 23"/>
                  <a:gd name="T85" fmla="*/ 3240 h 20"/>
                  <a:gd name="T86" fmla="*/ 3672 w 23"/>
                  <a:gd name="T87" fmla="*/ 3240 h 20"/>
                  <a:gd name="T88" fmla="*/ 3888 w 23"/>
                  <a:gd name="T89" fmla="*/ 3672 h 20"/>
                  <a:gd name="T90" fmla="*/ 3888 w 23"/>
                  <a:gd name="T91" fmla="*/ 3888 h 20"/>
                  <a:gd name="T92" fmla="*/ 4320 w 23"/>
                  <a:gd name="T93" fmla="*/ 3888 h 20"/>
                  <a:gd name="T94" fmla="*/ 4536 w 23"/>
                  <a:gd name="T95" fmla="*/ 4104 h 20"/>
                  <a:gd name="T96" fmla="*/ 4968 w 23"/>
                  <a:gd name="T97" fmla="*/ 4320 h 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20"/>
                  <a:gd name="T149" fmla="*/ 23 w 23"/>
                  <a:gd name="T150" fmla="*/ 20 h 2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20">
                    <a:moveTo>
                      <a:pt x="23" y="20"/>
                    </a:moveTo>
                    <a:lnTo>
                      <a:pt x="23" y="16"/>
                    </a:lnTo>
                    <a:lnTo>
                      <a:pt x="22" y="15"/>
                    </a:lnTo>
                    <a:lnTo>
                      <a:pt x="22" y="14"/>
                    </a:lnTo>
                    <a:lnTo>
                      <a:pt x="23" y="13"/>
                    </a:lnTo>
                    <a:lnTo>
                      <a:pt x="22" y="5"/>
                    </a:lnTo>
                    <a:lnTo>
                      <a:pt x="20" y="5"/>
                    </a:lnTo>
                    <a:lnTo>
                      <a:pt x="18" y="3"/>
                    </a:lnTo>
                    <a:lnTo>
                      <a:pt x="14" y="3"/>
                    </a:lnTo>
                    <a:lnTo>
                      <a:pt x="13" y="3"/>
                    </a:lnTo>
                    <a:lnTo>
                      <a:pt x="13" y="4"/>
                    </a:lnTo>
                    <a:lnTo>
                      <a:pt x="9" y="7"/>
                    </a:lnTo>
                    <a:lnTo>
                      <a:pt x="8" y="6"/>
                    </a:lnTo>
                    <a:lnTo>
                      <a:pt x="8" y="5"/>
                    </a:lnTo>
                    <a:lnTo>
                      <a:pt x="7" y="4"/>
                    </a:lnTo>
                    <a:lnTo>
                      <a:pt x="7" y="2"/>
                    </a:lnTo>
                    <a:lnTo>
                      <a:pt x="6" y="1"/>
                    </a:lnTo>
                    <a:lnTo>
                      <a:pt x="4" y="1"/>
                    </a:lnTo>
                    <a:lnTo>
                      <a:pt x="3" y="0"/>
                    </a:lnTo>
                    <a:lnTo>
                      <a:pt x="2" y="0"/>
                    </a:lnTo>
                    <a:lnTo>
                      <a:pt x="1" y="1"/>
                    </a:lnTo>
                    <a:lnTo>
                      <a:pt x="0" y="1"/>
                    </a:lnTo>
                    <a:lnTo>
                      <a:pt x="0" y="2"/>
                    </a:lnTo>
                    <a:lnTo>
                      <a:pt x="1" y="3"/>
                    </a:lnTo>
                    <a:lnTo>
                      <a:pt x="2" y="4"/>
                    </a:lnTo>
                    <a:lnTo>
                      <a:pt x="3" y="5"/>
                    </a:lnTo>
                    <a:lnTo>
                      <a:pt x="5" y="5"/>
                    </a:lnTo>
                    <a:lnTo>
                      <a:pt x="6" y="5"/>
                    </a:lnTo>
                    <a:lnTo>
                      <a:pt x="5" y="6"/>
                    </a:lnTo>
                    <a:lnTo>
                      <a:pt x="2" y="5"/>
                    </a:lnTo>
                    <a:lnTo>
                      <a:pt x="2" y="6"/>
                    </a:lnTo>
                    <a:lnTo>
                      <a:pt x="3" y="7"/>
                    </a:lnTo>
                    <a:lnTo>
                      <a:pt x="3" y="9"/>
                    </a:lnTo>
                    <a:lnTo>
                      <a:pt x="5" y="9"/>
                    </a:lnTo>
                    <a:lnTo>
                      <a:pt x="5" y="8"/>
                    </a:lnTo>
                    <a:lnTo>
                      <a:pt x="6" y="8"/>
                    </a:lnTo>
                    <a:lnTo>
                      <a:pt x="8" y="9"/>
                    </a:lnTo>
                    <a:lnTo>
                      <a:pt x="10" y="10"/>
                    </a:lnTo>
                    <a:lnTo>
                      <a:pt x="12" y="10"/>
                    </a:lnTo>
                    <a:lnTo>
                      <a:pt x="14" y="11"/>
                    </a:lnTo>
                    <a:lnTo>
                      <a:pt x="16" y="13"/>
                    </a:lnTo>
                    <a:lnTo>
                      <a:pt x="16" y="15"/>
                    </a:lnTo>
                    <a:lnTo>
                      <a:pt x="17" y="15"/>
                    </a:lnTo>
                    <a:lnTo>
                      <a:pt x="18" y="17"/>
                    </a:lnTo>
                    <a:lnTo>
                      <a:pt x="18" y="18"/>
                    </a:lnTo>
                    <a:lnTo>
                      <a:pt x="20" y="18"/>
                    </a:lnTo>
                    <a:lnTo>
                      <a:pt x="21" y="19"/>
                    </a:lnTo>
                    <a:lnTo>
                      <a:pt x="23" y="2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53" name="Freeform 1106"/>
              <p:cNvSpPr>
                <a:spLocks/>
              </p:cNvSpPr>
              <p:nvPr/>
            </p:nvSpPr>
            <p:spPr bwMode="auto">
              <a:xfrm>
                <a:off x="7782329" y="3570118"/>
                <a:ext cx="254095" cy="220938"/>
              </a:xfrm>
              <a:custGeom>
                <a:avLst/>
                <a:gdLst>
                  <a:gd name="T0" fmla="*/ 4968 w 23"/>
                  <a:gd name="T1" fmla="*/ 4320 h 20"/>
                  <a:gd name="T2" fmla="*/ 4968 w 23"/>
                  <a:gd name="T3" fmla="*/ 3456 h 20"/>
                  <a:gd name="T4" fmla="*/ 4752 w 23"/>
                  <a:gd name="T5" fmla="*/ 3240 h 20"/>
                  <a:gd name="T6" fmla="*/ 4752 w 23"/>
                  <a:gd name="T7" fmla="*/ 3024 h 20"/>
                  <a:gd name="T8" fmla="*/ 4968 w 23"/>
                  <a:gd name="T9" fmla="*/ 2808 h 20"/>
                  <a:gd name="T10" fmla="*/ 4752 w 23"/>
                  <a:gd name="T11" fmla="*/ 1080 h 20"/>
                  <a:gd name="T12" fmla="*/ 4752 w 23"/>
                  <a:gd name="T13" fmla="*/ 1080 h 20"/>
                  <a:gd name="T14" fmla="*/ 4320 w 23"/>
                  <a:gd name="T15" fmla="*/ 1080 h 20"/>
                  <a:gd name="T16" fmla="*/ 3888 w 23"/>
                  <a:gd name="T17" fmla="*/ 648 h 20"/>
                  <a:gd name="T18" fmla="*/ 3024 w 23"/>
                  <a:gd name="T19" fmla="*/ 648 h 20"/>
                  <a:gd name="T20" fmla="*/ 2808 w 23"/>
                  <a:gd name="T21" fmla="*/ 648 h 20"/>
                  <a:gd name="T22" fmla="*/ 2808 w 23"/>
                  <a:gd name="T23" fmla="*/ 864 h 20"/>
                  <a:gd name="T24" fmla="*/ 1944 w 23"/>
                  <a:gd name="T25" fmla="*/ 1512 h 20"/>
                  <a:gd name="T26" fmla="*/ 1728 w 23"/>
                  <a:gd name="T27" fmla="*/ 1296 h 20"/>
                  <a:gd name="T28" fmla="*/ 1728 w 23"/>
                  <a:gd name="T29" fmla="*/ 1080 h 20"/>
                  <a:gd name="T30" fmla="*/ 1512 w 23"/>
                  <a:gd name="T31" fmla="*/ 864 h 20"/>
                  <a:gd name="T32" fmla="*/ 1512 w 23"/>
                  <a:gd name="T33" fmla="*/ 432 h 20"/>
                  <a:gd name="T34" fmla="*/ 1296 w 23"/>
                  <a:gd name="T35" fmla="*/ 216 h 20"/>
                  <a:gd name="T36" fmla="*/ 864 w 23"/>
                  <a:gd name="T37" fmla="*/ 216 h 20"/>
                  <a:gd name="T38" fmla="*/ 648 w 23"/>
                  <a:gd name="T39" fmla="*/ 0 h 20"/>
                  <a:gd name="T40" fmla="*/ 432 w 23"/>
                  <a:gd name="T41" fmla="*/ 0 h 20"/>
                  <a:gd name="T42" fmla="*/ 216 w 23"/>
                  <a:gd name="T43" fmla="*/ 216 h 20"/>
                  <a:gd name="T44" fmla="*/ 0 w 23"/>
                  <a:gd name="T45" fmla="*/ 216 h 20"/>
                  <a:gd name="T46" fmla="*/ 0 w 23"/>
                  <a:gd name="T47" fmla="*/ 432 h 20"/>
                  <a:gd name="T48" fmla="*/ 216 w 23"/>
                  <a:gd name="T49" fmla="*/ 648 h 20"/>
                  <a:gd name="T50" fmla="*/ 432 w 23"/>
                  <a:gd name="T51" fmla="*/ 864 h 20"/>
                  <a:gd name="T52" fmla="*/ 648 w 23"/>
                  <a:gd name="T53" fmla="*/ 1080 h 20"/>
                  <a:gd name="T54" fmla="*/ 1080 w 23"/>
                  <a:gd name="T55" fmla="*/ 1080 h 20"/>
                  <a:gd name="T56" fmla="*/ 1296 w 23"/>
                  <a:gd name="T57" fmla="*/ 1080 h 20"/>
                  <a:gd name="T58" fmla="*/ 1080 w 23"/>
                  <a:gd name="T59" fmla="*/ 1296 h 20"/>
                  <a:gd name="T60" fmla="*/ 432 w 23"/>
                  <a:gd name="T61" fmla="*/ 1080 h 20"/>
                  <a:gd name="T62" fmla="*/ 432 w 23"/>
                  <a:gd name="T63" fmla="*/ 1296 h 20"/>
                  <a:gd name="T64" fmla="*/ 648 w 23"/>
                  <a:gd name="T65" fmla="*/ 1512 h 20"/>
                  <a:gd name="T66" fmla="*/ 648 w 23"/>
                  <a:gd name="T67" fmla="*/ 1944 h 20"/>
                  <a:gd name="T68" fmla="*/ 1080 w 23"/>
                  <a:gd name="T69" fmla="*/ 1944 h 20"/>
                  <a:gd name="T70" fmla="*/ 1080 w 23"/>
                  <a:gd name="T71" fmla="*/ 1728 h 20"/>
                  <a:gd name="T72" fmla="*/ 1296 w 23"/>
                  <a:gd name="T73" fmla="*/ 1728 h 20"/>
                  <a:gd name="T74" fmla="*/ 1728 w 23"/>
                  <a:gd name="T75" fmla="*/ 1944 h 20"/>
                  <a:gd name="T76" fmla="*/ 2160 w 23"/>
                  <a:gd name="T77" fmla="*/ 2160 h 20"/>
                  <a:gd name="T78" fmla="*/ 2592 w 23"/>
                  <a:gd name="T79" fmla="*/ 2160 h 20"/>
                  <a:gd name="T80" fmla="*/ 3024 w 23"/>
                  <a:gd name="T81" fmla="*/ 2376 h 20"/>
                  <a:gd name="T82" fmla="*/ 3456 w 23"/>
                  <a:gd name="T83" fmla="*/ 2808 h 20"/>
                  <a:gd name="T84" fmla="*/ 3456 w 23"/>
                  <a:gd name="T85" fmla="*/ 3240 h 20"/>
                  <a:gd name="T86" fmla="*/ 3672 w 23"/>
                  <a:gd name="T87" fmla="*/ 3240 h 20"/>
                  <a:gd name="T88" fmla="*/ 3888 w 23"/>
                  <a:gd name="T89" fmla="*/ 3672 h 20"/>
                  <a:gd name="T90" fmla="*/ 3888 w 23"/>
                  <a:gd name="T91" fmla="*/ 3888 h 20"/>
                  <a:gd name="T92" fmla="*/ 4320 w 23"/>
                  <a:gd name="T93" fmla="*/ 3888 h 20"/>
                  <a:gd name="T94" fmla="*/ 4536 w 23"/>
                  <a:gd name="T95" fmla="*/ 4104 h 20"/>
                  <a:gd name="T96" fmla="*/ 4968 w 23"/>
                  <a:gd name="T97" fmla="*/ 4320 h 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20"/>
                  <a:gd name="T149" fmla="*/ 23 w 23"/>
                  <a:gd name="T150" fmla="*/ 20 h 2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20">
                    <a:moveTo>
                      <a:pt x="23" y="20"/>
                    </a:moveTo>
                    <a:lnTo>
                      <a:pt x="23" y="16"/>
                    </a:lnTo>
                    <a:lnTo>
                      <a:pt x="22" y="15"/>
                    </a:lnTo>
                    <a:lnTo>
                      <a:pt x="22" y="14"/>
                    </a:lnTo>
                    <a:lnTo>
                      <a:pt x="23" y="13"/>
                    </a:lnTo>
                    <a:lnTo>
                      <a:pt x="22" y="5"/>
                    </a:lnTo>
                    <a:lnTo>
                      <a:pt x="20" y="5"/>
                    </a:lnTo>
                    <a:lnTo>
                      <a:pt x="18" y="3"/>
                    </a:lnTo>
                    <a:lnTo>
                      <a:pt x="14" y="3"/>
                    </a:lnTo>
                    <a:lnTo>
                      <a:pt x="13" y="3"/>
                    </a:lnTo>
                    <a:lnTo>
                      <a:pt x="13" y="4"/>
                    </a:lnTo>
                    <a:lnTo>
                      <a:pt x="9" y="7"/>
                    </a:lnTo>
                    <a:lnTo>
                      <a:pt x="8" y="6"/>
                    </a:lnTo>
                    <a:lnTo>
                      <a:pt x="8" y="5"/>
                    </a:lnTo>
                    <a:lnTo>
                      <a:pt x="7" y="4"/>
                    </a:lnTo>
                    <a:lnTo>
                      <a:pt x="7" y="2"/>
                    </a:lnTo>
                    <a:lnTo>
                      <a:pt x="6" y="1"/>
                    </a:lnTo>
                    <a:lnTo>
                      <a:pt x="4" y="1"/>
                    </a:lnTo>
                    <a:lnTo>
                      <a:pt x="3" y="0"/>
                    </a:lnTo>
                    <a:lnTo>
                      <a:pt x="2" y="0"/>
                    </a:lnTo>
                    <a:lnTo>
                      <a:pt x="1" y="1"/>
                    </a:lnTo>
                    <a:lnTo>
                      <a:pt x="0" y="1"/>
                    </a:lnTo>
                    <a:lnTo>
                      <a:pt x="0" y="2"/>
                    </a:lnTo>
                    <a:lnTo>
                      <a:pt x="1" y="3"/>
                    </a:lnTo>
                    <a:lnTo>
                      <a:pt x="2" y="4"/>
                    </a:lnTo>
                    <a:lnTo>
                      <a:pt x="3" y="5"/>
                    </a:lnTo>
                    <a:lnTo>
                      <a:pt x="5" y="5"/>
                    </a:lnTo>
                    <a:lnTo>
                      <a:pt x="6" y="5"/>
                    </a:lnTo>
                    <a:lnTo>
                      <a:pt x="5" y="6"/>
                    </a:lnTo>
                    <a:lnTo>
                      <a:pt x="2" y="5"/>
                    </a:lnTo>
                    <a:lnTo>
                      <a:pt x="2" y="6"/>
                    </a:lnTo>
                    <a:lnTo>
                      <a:pt x="3" y="7"/>
                    </a:lnTo>
                    <a:lnTo>
                      <a:pt x="3" y="9"/>
                    </a:lnTo>
                    <a:lnTo>
                      <a:pt x="5" y="9"/>
                    </a:lnTo>
                    <a:lnTo>
                      <a:pt x="5" y="8"/>
                    </a:lnTo>
                    <a:lnTo>
                      <a:pt x="6" y="8"/>
                    </a:lnTo>
                    <a:lnTo>
                      <a:pt x="8" y="9"/>
                    </a:lnTo>
                    <a:lnTo>
                      <a:pt x="10" y="10"/>
                    </a:lnTo>
                    <a:lnTo>
                      <a:pt x="12" y="10"/>
                    </a:lnTo>
                    <a:lnTo>
                      <a:pt x="14" y="11"/>
                    </a:lnTo>
                    <a:lnTo>
                      <a:pt x="16" y="13"/>
                    </a:lnTo>
                    <a:lnTo>
                      <a:pt x="16" y="15"/>
                    </a:lnTo>
                    <a:lnTo>
                      <a:pt x="17" y="15"/>
                    </a:lnTo>
                    <a:lnTo>
                      <a:pt x="18" y="17"/>
                    </a:lnTo>
                    <a:lnTo>
                      <a:pt x="18" y="18"/>
                    </a:lnTo>
                    <a:lnTo>
                      <a:pt x="20" y="18"/>
                    </a:lnTo>
                    <a:lnTo>
                      <a:pt x="21" y="19"/>
                    </a:lnTo>
                    <a:lnTo>
                      <a:pt x="23" y="2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54" name="Freeform 1107"/>
              <p:cNvSpPr>
                <a:spLocks/>
              </p:cNvSpPr>
              <p:nvPr/>
            </p:nvSpPr>
            <p:spPr bwMode="auto">
              <a:xfrm>
                <a:off x="7649757" y="2498568"/>
                <a:ext cx="77333" cy="132563"/>
              </a:xfrm>
              <a:custGeom>
                <a:avLst/>
                <a:gdLst>
                  <a:gd name="T0" fmla="*/ 0 w 7"/>
                  <a:gd name="T1" fmla="*/ 648 h 12"/>
                  <a:gd name="T2" fmla="*/ 432 w 7"/>
                  <a:gd name="T3" fmla="*/ 216 h 12"/>
                  <a:gd name="T4" fmla="*/ 1080 w 7"/>
                  <a:gd name="T5" fmla="*/ 0 h 12"/>
                  <a:gd name="T6" fmla="*/ 1296 w 7"/>
                  <a:gd name="T7" fmla="*/ 216 h 12"/>
                  <a:gd name="T8" fmla="*/ 1512 w 7"/>
                  <a:gd name="T9" fmla="*/ 864 h 12"/>
                  <a:gd name="T10" fmla="*/ 1512 w 7"/>
                  <a:gd name="T11" fmla="*/ 1080 h 12"/>
                  <a:gd name="T12" fmla="*/ 1512 w 7"/>
                  <a:gd name="T13" fmla="*/ 1728 h 12"/>
                  <a:gd name="T14" fmla="*/ 1512 w 7"/>
                  <a:gd name="T15" fmla="*/ 1944 h 12"/>
                  <a:gd name="T16" fmla="*/ 1512 w 7"/>
                  <a:gd name="T17" fmla="*/ 2160 h 12"/>
                  <a:gd name="T18" fmla="*/ 1296 w 7"/>
                  <a:gd name="T19" fmla="*/ 2160 h 12"/>
                  <a:gd name="T20" fmla="*/ 1296 w 7"/>
                  <a:gd name="T21" fmla="*/ 2376 h 12"/>
                  <a:gd name="T22" fmla="*/ 1080 w 7"/>
                  <a:gd name="T23" fmla="*/ 2376 h 12"/>
                  <a:gd name="T24" fmla="*/ 864 w 7"/>
                  <a:gd name="T25" fmla="*/ 2376 h 12"/>
                  <a:gd name="T26" fmla="*/ 432 w 7"/>
                  <a:gd name="T27" fmla="*/ 2592 h 12"/>
                  <a:gd name="T28" fmla="*/ 432 w 7"/>
                  <a:gd name="T29" fmla="*/ 2592 h 12"/>
                  <a:gd name="T30" fmla="*/ 216 w 7"/>
                  <a:gd name="T31" fmla="*/ 2592 h 12"/>
                  <a:gd name="T32" fmla="*/ 0 w 7"/>
                  <a:gd name="T33" fmla="*/ 2376 h 12"/>
                  <a:gd name="T34" fmla="*/ 0 w 7"/>
                  <a:gd name="T35" fmla="*/ 2160 h 12"/>
                  <a:gd name="T36" fmla="*/ 0 w 7"/>
                  <a:gd name="T37" fmla="*/ 1944 h 12"/>
                  <a:gd name="T38" fmla="*/ 216 w 7"/>
                  <a:gd name="T39" fmla="*/ 1728 h 12"/>
                  <a:gd name="T40" fmla="*/ 0 w 7"/>
                  <a:gd name="T41" fmla="*/ 1296 h 12"/>
                  <a:gd name="T42" fmla="*/ 0 w 7"/>
                  <a:gd name="T43" fmla="*/ 1080 h 12"/>
                  <a:gd name="T44" fmla="*/ 216 w 7"/>
                  <a:gd name="T45" fmla="*/ 1080 h 12"/>
                  <a:gd name="T46" fmla="*/ 216 w 7"/>
                  <a:gd name="T47" fmla="*/ 864 h 12"/>
                  <a:gd name="T48" fmla="*/ 0 w 7"/>
                  <a:gd name="T49" fmla="*/ 648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12"/>
                  <a:gd name="T77" fmla="*/ 7 w 7"/>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12">
                    <a:moveTo>
                      <a:pt x="0" y="3"/>
                    </a:moveTo>
                    <a:lnTo>
                      <a:pt x="2" y="1"/>
                    </a:lnTo>
                    <a:lnTo>
                      <a:pt x="5" y="0"/>
                    </a:lnTo>
                    <a:lnTo>
                      <a:pt x="6" y="1"/>
                    </a:lnTo>
                    <a:lnTo>
                      <a:pt x="7" y="4"/>
                    </a:lnTo>
                    <a:lnTo>
                      <a:pt x="7" y="5"/>
                    </a:lnTo>
                    <a:lnTo>
                      <a:pt x="7" y="8"/>
                    </a:lnTo>
                    <a:lnTo>
                      <a:pt x="7" y="9"/>
                    </a:lnTo>
                    <a:lnTo>
                      <a:pt x="7" y="10"/>
                    </a:lnTo>
                    <a:lnTo>
                      <a:pt x="6" y="10"/>
                    </a:lnTo>
                    <a:lnTo>
                      <a:pt x="6" y="11"/>
                    </a:lnTo>
                    <a:lnTo>
                      <a:pt x="5" y="11"/>
                    </a:lnTo>
                    <a:lnTo>
                      <a:pt x="4" y="11"/>
                    </a:lnTo>
                    <a:lnTo>
                      <a:pt x="2" y="12"/>
                    </a:lnTo>
                    <a:lnTo>
                      <a:pt x="1" y="12"/>
                    </a:lnTo>
                    <a:lnTo>
                      <a:pt x="0" y="11"/>
                    </a:lnTo>
                    <a:lnTo>
                      <a:pt x="0" y="10"/>
                    </a:lnTo>
                    <a:lnTo>
                      <a:pt x="0" y="9"/>
                    </a:lnTo>
                    <a:lnTo>
                      <a:pt x="1" y="8"/>
                    </a:lnTo>
                    <a:lnTo>
                      <a:pt x="0" y="6"/>
                    </a:lnTo>
                    <a:lnTo>
                      <a:pt x="0" y="5"/>
                    </a:lnTo>
                    <a:lnTo>
                      <a:pt x="1" y="5"/>
                    </a:lnTo>
                    <a:lnTo>
                      <a:pt x="1" y="4"/>
                    </a:lnTo>
                    <a:lnTo>
                      <a:pt x="0"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55" name="Freeform 1108"/>
              <p:cNvSpPr>
                <a:spLocks/>
              </p:cNvSpPr>
              <p:nvPr/>
            </p:nvSpPr>
            <p:spPr bwMode="auto">
              <a:xfrm>
                <a:off x="7649757" y="2498568"/>
                <a:ext cx="77333" cy="132563"/>
              </a:xfrm>
              <a:custGeom>
                <a:avLst/>
                <a:gdLst>
                  <a:gd name="T0" fmla="*/ 0 w 7"/>
                  <a:gd name="T1" fmla="*/ 648 h 12"/>
                  <a:gd name="T2" fmla="*/ 432 w 7"/>
                  <a:gd name="T3" fmla="*/ 216 h 12"/>
                  <a:gd name="T4" fmla="*/ 1080 w 7"/>
                  <a:gd name="T5" fmla="*/ 0 h 12"/>
                  <a:gd name="T6" fmla="*/ 1296 w 7"/>
                  <a:gd name="T7" fmla="*/ 216 h 12"/>
                  <a:gd name="T8" fmla="*/ 1512 w 7"/>
                  <a:gd name="T9" fmla="*/ 864 h 12"/>
                  <a:gd name="T10" fmla="*/ 1512 w 7"/>
                  <a:gd name="T11" fmla="*/ 1080 h 12"/>
                  <a:gd name="T12" fmla="*/ 1512 w 7"/>
                  <a:gd name="T13" fmla="*/ 1728 h 12"/>
                  <a:gd name="T14" fmla="*/ 1512 w 7"/>
                  <a:gd name="T15" fmla="*/ 1944 h 12"/>
                  <a:gd name="T16" fmla="*/ 1512 w 7"/>
                  <a:gd name="T17" fmla="*/ 2160 h 12"/>
                  <a:gd name="T18" fmla="*/ 1296 w 7"/>
                  <a:gd name="T19" fmla="*/ 2160 h 12"/>
                  <a:gd name="T20" fmla="*/ 1296 w 7"/>
                  <a:gd name="T21" fmla="*/ 2376 h 12"/>
                  <a:gd name="T22" fmla="*/ 1080 w 7"/>
                  <a:gd name="T23" fmla="*/ 2376 h 12"/>
                  <a:gd name="T24" fmla="*/ 864 w 7"/>
                  <a:gd name="T25" fmla="*/ 2376 h 12"/>
                  <a:gd name="T26" fmla="*/ 432 w 7"/>
                  <a:gd name="T27" fmla="*/ 2592 h 12"/>
                  <a:gd name="T28" fmla="*/ 432 w 7"/>
                  <a:gd name="T29" fmla="*/ 2592 h 12"/>
                  <a:gd name="T30" fmla="*/ 216 w 7"/>
                  <a:gd name="T31" fmla="*/ 2592 h 12"/>
                  <a:gd name="T32" fmla="*/ 0 w 7"/>
                  <a:gd name="T33" fmla="*/ 2376 h 12"/>
                  <a:gd name="T34" fmla="*/ 0 w 7"/>
                  <a:gd name="T35" fmla="*/ 2160 h 12"/>
                  <a:gd name="T36" fmla="*/ 0 w 7"/>
                  <a:gd name="T37" fmla="*/ 1944 h 12"/>
                  <a:gd name="T38" fmla="*/ 216 w 7"/>
                  <a:gd name="T39" fmla="*/ 1728 h 12"/>
                  <a:gd name="T40" fmla="*/ 0 w 7"/>
                  <a:gd name="T41" fmla="*/ 1296 h 12"/>
                  <a:gd name="T42" fmla="*/ 0 w 7"/>
                  <a:gd name="T43" fmla="*/ 1080 h 12"/>
                  <a:gd name="T44" fmla="*/ 216 w 7"/>
                  <a:gd name="T45" fmla="*/ 1080 h 12"/>
                  <a:gd name="T46" fmla="*/ 216 w 7"/>
                  <a:gd name="T47" fmla="*/ 864 h 12"/>
                  <a:gd name="T48" fmla="*/ 0 w 7"/>
                  <a:gd name="T49" fmla="*/ 648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12"/>
                  <a:gd name="T77" fmla="*/ 7 w 7"/>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12">
                    <a:moveTo>
                      <a:pt x="0" y="3"/>
                    </a:moveTo>
                    <a:lnTo>
                      <a:pt x="2" y="1"/>
                    </a:lnTo>
                    <a:lnTo>
                      <a:pt x="5" y="0"/>
                    </a:lnTo>
                    <a:lnTo>
                      <a:pt x="6" y="1"/>
                    </a:lnTo>
                    <a:lnTo>
                      <a:pt x="7" y="4"/>
                    </a:lnTo>
                    <a:lnTo>
                      <a:pt x="7" y="5"/>
                    </a:lnTo>
                    <a:lnTo>
                      <a:pt x="7" y="8"/>
                    </a:lnTo>
                    <a:lnTo>
                      <a:pt x="7" y="9"/>
                    </a:lnTo>
                    <a:lnTo>
                      <a:pt x="7" y="10"/>
                    </a:lnTo>
                    <a:lnTo>
                      <a:pt x="6" y="10"/>
                    </a:lnTo>
                    <a:lnTo>
                      <a:pt x="6" y="11"/>
                    </a:lnTo>
                    <a:lnTo>
                      <a:pt x="5" y="11"/>
                    </a:lnTo>
                    <a:lnTo>
                      <a:pt x="4" y="11"/>
                    </a:lnTo>
                    <a:lnTo>
                      <a:pt x="2" y="12"/>
                    </a:lnTo>
                    <a:lnTo>
                      <a:pt x="1" y="12"/>
                    </a:lnTo>
                    <a:lnTo>
                      <a:pt x="0" y="11"/>
                    </a:lnTo>
                    <a:lnTo>
                      <a:pt x="0" y="10"/>
                    </a:lnTo>
                    <a:lnTo>
                      <a:pt x="0" y="9"/>
                    </a:lnTo>
                    <a:lnTo>
                      <a:pt x="1" y="8"/>
                    </a:lnTo>
                    <a:lnTo>
                      <a:pt x="0" y="6"/>
                    </a:lnTo>
                    <a:lnTo>
                      <a:pt x="0" y="5"/>
                    </a:lnTo>
                    <a:lnTo>
                      <a:pt x="1" y="5"/>
                    </a:lnTo>
                    <a:lnTo>
                      <a:pt x="1" y="4"/>
                    </a:lnTo>
                    <a:lnTo>
                      <a:pt x="0"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56" name="Freeform 1109"/>
              <p:cNvSpPr>
                <a:spLocks/>
              </p:cNvSpPr>
              <p:nvPr/>
            </p:nvSpPr>
            <p:spPr bwMode="auto">
              <a:xfrm>
                <a:off x="3926714" y="2829975"/>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57" name="Freeform 1110"/>
              <p:cNvSpPr>
                <a:spLocks/>
              </p:cNvSpPr>
              <p:nvPr/>
            </p:nvSpPr>
            <p:spPr bwMode="auto">
              <a:xfrm>
                <a:off x="3926714" y="2829975"/>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58" name="Freeform 1111"/>
              <p:cNvSpPr>
                <a:spLocks/>
              </p:cNvSpPr>
              <p:nvPr/>
            </p:nvSpPr>
            <p:spPr bwMode="auto">
              <a:xfrm>
                <a:off x="3948809" y="2841022"/>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59" name="Freeform 1112"/>
              <p:cNvSpPr>
                <a:spLocks/>
              </p:cNvSpPr>
              <p:nvPr/>
            </p:nvSpPr>
            <p:spPr bwMode="auto">
              <a:xfrm>
                <a:off x="3948809" y="2841022"/>
                <a:ext cx="22095" cy="11047"/>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60" name="Rectangle 1113"/>
              <p:cNvSpPr>
                <a:spLocks noChangeArrowheads="1"/>
              </p:cNvSpPr>
              <p:nvPr/>
            </p:nvSpPr>
            <p:spPr bwMode="auto">
              <a:xfrm>
                <a:off x="3981952" y="2841022"/>
                <a:ext cx="1841"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61" name="Rectangle 1114"/>
              <p:cNvSpPr>
                <a:spLocks noChangeArrowheads="1"/>
              </p:cNvSpPr>
              <p:nvPr/>
            </p:nvSpPr>
            <p:spPr bwMode="auto">
              <a:xfrm>
                <a:off x="3981952" y="2841022"/>
                <a:ext cx="1841"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62" name="Freeform 1115"/>
              <p:cNvSpPr>
                <a:spLocks/>
              </p:cNvSpPr>
              <p:nvPr/>
            </p:nvSpPr>
            <p:spPr bwMode="auto">
              <a:xfrm>
                <a:off x="3993000" y="2829975"/>
                <a:ext cx="11048" cy="11047"/>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63" name="Freeform 1116"/>
              <p:cNvSpPr>
                <a:spLocks/>
              </p:cNvSpPr>
              <p:nvPr/>
            </p:nvSpPr>
            <p:spPr bwMode="auto">
              <a:xfrm>
                <a:off x="3993000" y="2829975"/>
                <a:ext cx="11048" cy="11047"/>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64" name="Rectangle 1117"/>
              <p:cNvSpPr>
                <a:spLocks noChangeArrowheads="1"/>
              </p:cNvSpPr>
              <p:nvPr/>
            </p:nvSpPr>
            <p:spPr bwMode="auto">
              <a:xfrm>
                <a:off x="4004047" y="2818928"/>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65" name="Rectangle 1118"/>
              <p:cNvSpPr>
                <a:spLocks noChangeArrowheads="1"/>
              </p:cNvSpPr>
              <p:nvPr/>
            </p:nvSpPr>
            <p:spPr bwMode="auto">
              <a:xfrm>
                <a:off x="4004047" y="2818928"/>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66" name="Freeform 1119"/>
              <p:cNvSpPr>
                <a:spLocks/>
              </p:cNvSpPr>
              <p:nvPr/>
            </p:nvSpPr>
            <p:spPr bwMode="auto">
              <a:xfrm>
                <a:off x="3794143" y="3139288"/>
                <a:ext cx="11048" cy="11047"/>
              </a:xfrm>
              <a:custGeom>
                <a:avLst/>
                <a:gdLst>
                  <a:gd name="T0" fmla="*/ 0 w 1"/>
                  <a:gd name="T1" fmla="*/ 216 h 1"/>
                  <a:gd name="T2" fmla="*/ 216 w 1"/>
                  <a:gd name="T3" fmla="*/ 0 h 1"/>
                  <a:gd name="T4" fmla="*/ 216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67" name="Freeform 1120"/>
              <p:cNvSpPr>
                <a:spLocks/>
              </p:cNvSpPr>
              <p:nvPr/>
            </p:nvSpPr>
            <p:spPr bwMode="auto">
              <a:xfrm>
                <a:off x="3794143" y="3139288"/>
                <a:ext cx="11048" cy="11047"/>
              </a:xfrm>
              <a:custGeom>
                <a:avLst/>
                <a:gdLst>
                  <a:gd name="T0" fmla="*/ 0 w 1"/>
                  <a:gd name="T1" fmla="*/ 216 h 1"/>
                  <a:gd name="T2" fmla="*/ 216 w 1"/>
                  <a:gd name="T3" fmla="*/ 0 h 1"/>
                  <a:gd name="T4" fmla="*/ 216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68" name="Freeform 1121"/>
              <p:cNvSpPr>
                <a:spLocks/>
              </p:cNvSpPr>
              <p:nvPr/>
            </p:nvSpPr>
            <p:spPr bwMode="auto">
              <a:xfrm>
                <a:off x="3816238" y="3183476"/>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69" name="Freeform 1122"/>
              <p:cNvSpPr>
                <a:spLocks/>
              </p:cNvSpPr>
              <p:nvPr/>
            </p:nvSpPr>
            <p:spPr bwMode="auto">
              <a:xfrm>
                <a:off x="3816238" y="3183476"/>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70" name="Freeform 1123"/>
              <p:cNvSpPr>
                <a:spLocks/>
              </p:cNvSpPr>
              <p:nvPr/>
            </p:nvSpPr>
            <p:spPr bwMode="auto">
              <a:xfrm>
                <a:off x="3794143" y="3183476"/>
                <a:ext cx="11048" cy="11047"/>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71" name="Freeform 1124"/>
              <p:cNvSpPr>
                <a:spLocks/>
              </p:cNvSpPr>
              <p:nvPr/>
            </p:nvSpPr>
            <p:spPr bwMode="auto">
              <a:xfrm>
                <a:off x="3794143" y="3183476"/>
                <a:ext cx="11048" cy="11047"/>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72" name="Freeform 1125"/>
              <p:cNvSpPr>
                <a:spLocks/>
              </p:cNvSpPr>
              <p:nvPr/>
            </p:nvSpPr>
            <p:spPr bwMode="auto">
              <a:xfrm>
                <a:off x="424623" y="3061960"/>
                <a:ext cx="22095" cy="33141"/>
              </a:xfrm>
              <a:custGeom>
                <a:avLst/>
                <a:gdLst>
                  <a:gd name="T0" fmla="*/ 216 w 2"/>
                  <a:gd name="T1" fmla="*/ 648 h 3"/>
                  <a:gd name="T2" fmla="*/ 432 w 2"/>
                  <a:gd name="T3" fmla="*/ 432 h 3"/>
                  <a:gd name="T4" fmla="*/ 432 w 2"/>
                  <a:gd name="T5" fmla="*/ 432 h 3"/>
                  <a:gd name="T6" fmla="*/ 432 w 2"/>
                  <a:gd name="T7" fmla="*/ 216 h 3"/>
                  <a:gd name="T8" fmla="*/ 216 w 2"/>
                  <a:gd name="T9" fmla="*/ 0 h 3"/>
                  <a:gd name="T10" fmla="*/ 216 w 2"/>
                  <a:gd name="T11" fmla="*/ 0 h 3"/>
                  <a:gd name="T12" fmla="*/ 0 w 2"/>
                  <a:gd name="T13" fmla="*/ 216 h 3"/>
                  <a:gd name="T14" fmla="*/ 0 w 2"/>
                  <a:gd name="T15" fmla="*/ 432 h 3"/>
                  <a:gd name="T16" fmla="*/ 216 w 2"/>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1" y="3"/>
                    </a:moveTo>
                    <a:lnTo>
                      <a:pt x="2" y="2"/>
                    </a:lnTo>
                    <a:lnTo>
                      <a:pt x="2" y="1"/>
                    </a:lnTo>
                    <a:lnTo>
                      <a:pt x="1" y="0"/>
                    </a:lnTo>
                    <a:lnTo>
                      <a:pt x="0" y="1"/>
                    </a:lnTo>
                    <a:lnTo>
                      <a:pt x="0" y="2"/>
                    </a:lnTo>
                    <a:lnTo>
                      <a:pt x="1"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73" name="Freeform 1126"/>
              <p:cNvSpPr>
                <a:spLocks/>
              </p:cNvSpPr>
              <p:nvPr/>
            </p:nvSpPr>
            <p:spPr bwMode="auto">
              <a:xfrm>
                <a:off x="424623" y="3061960"/>
                <a:ext cx="22095" cy="33141"/>
              </a:xfrm>
              <a:custGeom>
                <a:avLst/>
                <a:gdLst>
                  <a:gd name="T0" fmla="*/ 216 w 2"/>
                  <a:gd name="T1" fmla="*/ 648 h 3"/>
                  <a:gd name="T2" fmla="*/ 432 w 2"/>
                  <a:gd name="T3" fmla="*/ 432 h 3"/>
                  <a:gd name="T4" fmla="*/ 432 w 2"/>
                  <a:gd name="T5" fmla="*/ 432 h 3"/>
                  <a:gd name="T6" fmla="*/ 432 w 2"/>
                  <a:gd name="T7" fmla="*/ 216 h 3"/>
                  <a:gd name="T8" fmla="*/ 216 w 2"/>
                  <a:gd name="T9" fmla="*/ 0 h 3"/>
                  <a:gd name="T10" fmla="*/ 216 w 2"/>
                  <a:gd name="T11" fmla="*/ 0 h 3"/>
                  <a:gd name="T12" fmla="*/ 0 w 2"/>
                  <a:gd name="T13" fmla="*/ 216 h 3"/>
                  <a:gd name="T14" fmla="*/ 0 w 2"/>
                  <a:gd name="T15" fmla="*/ 432 h 3"/>
                  <a:gd name="T16" fmla="*/ 216 w 2"/>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1" y="3"/>
                    </a:moveTo>
                    <a:lnTo>
                      <a:pt x="2" y="2"/>
                    </a:lnTo>
                    <a:lnTo>
                      <a:pt x="2" y="1"/>
                    </a:lnTo>
                    <a:lnTo>
                      <a:pt x="1" y="0"/>
                    </a:lnTo>
                    <a:lnTo>
                      <a:pt x="0" y="1"/>
                    </a:lnTo>
                    <a:lnTo>
                      <a:pt x="0" y="2"/>
                    </a:lnTo>
                    <a:lnTo>
                      <a:pt x="1"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74" name="Rectangle 1127"/>
              <p:cNvSpPr>
                <a:spLocks noChangeArrowheads="1"/>
              </p:cNvSpPr>
              <p:nvPr/>
            </p:nvSpPr>
            <p:spPr bwMode="auto">
              <a:xfrm>
                <a:off x="413575" y="3050913"/>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75" name="Rectangle 1128"/>
              <p:cNvSpPr>
                <a:spLocks noChangeArrowheads="1"/>
              </p:cNvSpPr>
              <p:nvPr/>
            </p:nvSpPr>
            <p:spPr bwMode="auto">
              <a:xfrm>
                <a:off x="413575" y="3050913"/>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76" name="Freeform 1129"/>
              <p:cNvSpPr>
                <a:spLocks/>
              </p:cNvSpPr>
              <p:nvPr/>
            </p:nvSpPr>
            <p:spPr bwMode="auto">
              <a:xfrm>
                <a:off x="391480" y="3039866"/>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77" name="Freeform 1130"/>
              <p:cNvSpPr>
                <a:spLocks/>
              </p:cNvSpPr>
              <p:nvPr/>
            </p:nvSpPr>
            <p:spPr bwMode="auto">
              <a:xfrm>
                <a:off x="391480" y="3039866"/>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78" name="Freeform 1131"/>
              <p:cNvSpPr>
                <a:spLocks/>
              </p:cNvSpPr>
              <p:nvPr/>
            </p:nvSpPr>
            <p:spPr bwMode="auto">
              <a:xfrm>
                <a:off x="369385" y="3028819"/>
                <a:ext cx="11048" cy="11047"/>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79" name="Freeform 1132"/>
              <p:cNvSpPr>
                <a:spLocks/>
              </p:cNvSpPr>
              <p:nvPr/>
            </p:nvSpPr>
            <p:spPr bwMode="auto">
              <a:xfrm>
                <a:off x="369385" y="3028819"/>
                <a:ext cx="11048" cy="11047"/>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80" name="Freeform 1133"/>
              <p:cNvSpPr>
                <a:spLocks/>
              </p:cNvSpPr>
              <p:nvPr/>
            </p:nvSpPr>
            <p:spPr bwMode="auto">
              <a:xfrm>
                <a:off x="325194" y="3006726"/>
                <a:ext cx="11048" cy="11047"/>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81" name="Freeform 1134"/>
              <p:cNvSpPr>
                <a:spLocks/>
              </p:cNvSpPr>
              <p:nvPr/>
            </p:nvSpPr>
            <p:spPr bwMode="auto">
              <a:xfrm>
                <a:off x="325194" y="3006726"/>
                <a:ext cx="11048" cy="11047"/>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82" name="Freeform 1135"/>
              <p:cNvSpPr>
                <a:spLocks/>
              </p:cNvSpPr>
              <p:nvPr/>
            </p:nvSpPr>
            <p:spPr bwMode="auto">
              <a:xfrm>
                <a:off x="104242" y="2929397"/>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83" name="Freeform 1136"/>
              <p:cNvSpPr>
                <a:spLocks/>
              </p:cNvSpPr>
              <p:nvPr/>
            </p:nvSpPr>
            <p:spPr bwMode="auto">
              <a:xfrm>
                <a:off x="104242" y="2929397"/>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84" name="Freeform 1137"/>
              <p:cNvSpPr>
                <a:spLocks/>
              </p:cNvSpPr>
              <p:nvPr/>
            </p:nvSpPr>
            <p:spPr bwMode="auto">
              <a:xfrm>
                <a:off x="2623096" y="5205059"/>
                <a:ext cx="44190" cy="22094"/>
              </a:xfrm>
              <a:custGeom>
                <a:avLst/>
                <a:gdLst>
                  <a:gd name="T0" fmla="*/ 648 w 4"/>
                  <a:gd name="T1" fmla="*/ 432 h 2"/>
                  <a:gd name="T2" fmla="*/ 864 w 4"/>
                  <a:gd name="T3" fmla="*/ 432 h 2"/>
                  <a:gd name="T4" fmla="*/ 864 w 4"/>
                  <a:gd name="T5" fmla="*/ 216 h 2"/>
                  <a:gd name="T6" fmla="*/ 648 w 4"/>
                  <a:gd name="T7" fmla="*/ 0 h 2"/>
                  <a:gd name="T8" fmla="*/ 216 w 4"/>
                  <a:gd name="T9" fmla="*/ 0 h 2"/>
                  <a:gd name="T10" fmla="*/ 0 w 4"/>
                  <a:gd name="T11" fmla="*/ 0 h 2"/>
                  <a:gd name="T12" fmla="*/ 0 w 4"/>
                  <a:gd name="T13" fmla="*/ 0 h 2"/>
                  <a:gd name="T14" fmla="*/ 0 w 4"/>
                  <a:gd name="T15" fmla="*/ 216 h 2"/>
                  <a:gd name="T16" fmla="*/ 432 w 4"/>
                  <a:gd name="T17" fmla="*/ 216 h 2"/>
                  <a:gd name="T18" fmla="*/ 432 w 4"/>
                  <a:gd name="T19" fmla="*/ 216 h 2"/>
                  <a:gd name="T20" fmla="*/ 648 w 4"/>
                  <a:gd name="T21" fmla="*/ 43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3" y="2"/>
                    </a:moveTo>
                    <a:lnTo>
                      <a:pt x="4" y="2"/>
                    </a:lnTo>
                    <a:lnTo>
                      <a:pt x="4" y="1"/>
                    </a:lnTo>
                    <a:lnTo>
                      <a:pt x="3" y="0"/>
                    </a:lnTo>
                    <a:lnTo>
                      <a:pt x="1" y="0"/>
                    </a:lnTo>
                    <a:lnTo>
                      <a:pt x="0" y="0"/>
                    </a:lnTo>
                    <a:lnTo>
                      <a:pt x="0" y="1"/>
                    </a:lnTo>
                    <a:lnTo>
                      <a:pt x="2" y="1"/>
                    </a:lnTo>
                    <a:lnTo>
                      <a:pt x="3"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85" name="Freeform 1138"/>
              <p:cNvSpPr>
                <a:spLocks/>
              </p:cNvSpPr>
              <p:nvPr/>
            </p:nvSpPr>
            <p:spPr bwMode="auto">
              <a:xfrm>
                <a:off x="2623096" y="5205059"/>
                <a:ext cx="44190" cy="22094"/>
              </a:xfrm>
              <a:custGeom>
                <a:avLst/>
                <a:gdLst>
                  <a:gd name="T0" fmla="*/ 648 w 4"/>
                  <a:gd name="T1" fmla="*/ 432 h 2"/>
                  <a:gd name="T2" fmla="*/ 864 w 4"/>
                  <a:gd name="T3" fmla="*/ 432 h 2"/>
                  <a:gd name="T4" fmla="*/ 864 w 4"/>
                  <a:gd name="T5" fmla="*/ 216 h 2"/>
                  <a:gd name="T6" fmla="*/ 648 w 4"/>
                  <a:gd name="T7" fmla="*/ 0 h 2"/>
                  <a:gd name="T8" fmla="*/ 216 w 4"/>
                  <a:gd name="T9" fmla="*/ 0 h 2"/>
                  <a:gd name="T10" fmla="*/ 0 w 4"/>
                  <a:gd name="T11" fmla="*/ 0 h 2"/>
                  <a:gd name="T12" fmla="*/ 0 w 4"/>
                  <a:gd name="T13" fmla="*/ 0 h 2"/>
                  <a:gd name="T14" fmla="*/ 0 w 4"/>
                  <a:gd name="T15" fmla="*/ 216 h 2"/>
                  <a:gd name="T16" fmla="*/ 432 w 4"/>
                  <a:gd name="T17" fmla="*/ 216 h 2"/>
                  <a:gd name="T18" fmla="*/ 432 w 4"/>
                  <a:gd name="T19" fmla="*/ 216 h 2"/>
                  <a:gd name="T20" fmla="*/ 648 w 4"/>
                  <a:gd name="T21" fmla="*/ 43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3" y="2"/>
                    </a:moveTo>
                    <a:lnTo>
                      <a:pt x="4" y="2"/>
                    </a:lnTo>
                    <a:lnTo>
                      <a:pt x="4" y="1"/>
                    </a:lnTo>
                    <a:lnTo>
                      <a:pt x="3" y="0"/>
                    </a:lnTo>
                    <a:lnTo>
                      <a:pt x="1" y="0"/>
                    </a:lnTo>
                    <a:lnTo>
                      <a:pt x="0" y="0"/>
                    </a:lnTo>
                    <a:lnTo>
                      <a:pt x="0" y="1"/>
                    </a:lnTo>
                    <a:lnTo>
                      <a:pt x="2" y="1"/>
                    </a:lnTo>
                    <a:lnTo>
                      <a:pt x="3"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86" name="Freeform 1139"/>
              <p:cNvSpPr>
                <a:spLocks/>
              </p:cNvSpPr>
              <p:nvPr/>
            </p:nvSpPr>
            <p:spPr bwMode="auto">
              <a:xfrm>
                <a:off x="2667287" y="5205059"/>
                <a:ext cx="22095" cy="11047"/>
              </a:xfrm>
              <a:custGeom>
                <a:avLst/>
                <a:gdLst>
                  <a:gd name="T0" fmla="*/ 0 w 2"/>
                  <a:gd name="T1" fmla="*/ 0 h 1"/>
                  <a:gd name="T2" fmla="*/ 0 w 2"/>
                  <a:gd name="T3" fmla="*/ 0 h 1"/>
                  <a:gd name="T4" fmla="*/ 216 w 2"/>
                  <a:gd name="T5" fmla="*/ 0 h 1"/>
                  <a:gd name="T6" fmla="*/ 432 w 2"/>
                  <a:gd name="T7" fmla="*/ 0 h 1"/>
                  <a:gd name="T8" fmla="*/ 432 w 2"/>
                  <a:gd name="T9" fmla="*/ 216 h 1"/>
                  <a:gd name="T10" fmla="*/ 216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0"/>
                    </a:lnTo>
                    <a:lnTo>
                      <a:pt x="1" y="0"/>
                    </a:lnTo>
                    <a:lnTo>
                      <a:pt x="2" y="0"/>
                    </a:lnTo>
                    <a:lnTo>
                      <a:pt x="2"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87" name="Freeform 1140"/>
              <p:cNvSpPr>
                <a:spLocks/>
              </p:cNvSpPr>
              <p:nvPr/>
            </p:nvSpPr>
            <p:spPr bwMode="auto">
              <a:xfrm>
                <a:off x="2667287" y="5205059"/>
                <a:ext cx="22095" cy="11047"/>
              </a:xfrm>
              <a:custGeom>
                <a:avLst/>
                <a:gdLst>
                  <a:gd name="T0" fmla="*/ 0 w 2"/>
                  <a:gd name="T1" fmla="*/ 0 h 1"/>
                  <a:gd name="T2" fmla="*/ 0 w 2"/>
                  <a:gd name="T3" fmla="*/ 0 h 1"/>
                  <a:gd name="T4" fmla="*/ 216 w 2"/>
                  <a:gd name="T5" fmla="*/ 0 h 1"/>
                  <a:gd name="T6" fmla="*/ 432 w 2"/>
                  <a:gd name="T7" fmla="*/ 0 h 1"/>
                  <a:gd name="T8" fmla="*/ 432 w 2"/>
                  <a:gd name="T9" fmla="*/ 216 h 1"/>
                  <a:gd name="T10" fmla="*/ 216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0"/>
                    </a:lnTo>
                    <a:lnTo>
                      <a:pt x="1" y="0"/>
                    </a:lnTo>
                    <a:lnTo>
                      <a:pt x="2" y="0"/>
                    </a:lnTo>
                    <a:lnTo>
                      <a:pt x="2"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88" name="Freeform 1141"/>
              <p:cNvSpPr>
                <a:spLocks/>
              </p:cNvSpPr>
              <p:nvPr/>
            </p:nvSpPr>
            <p:spPr bwMode="auto">
              <a:xfrm>
                <a:off x="2667287" y="5227153"/>
                <a:ext cx="22095" cy="11047"/>
              </a:xfrm>
              <a:custGeom>
                <a:avLst/>
                <a:gdLst>
                  <a:gd name="T0" fmla="*/ 0 w 2"/>
                  <a:gd name="T1" fmla="*/ 0 h 1"/>
                  <a:gd name="T2" fmla="*/ 216 w 2"/>
                  <a:gd name="T3" fmla="*/ 0 h 1"/>
                  <a:gd name="T4" fmla="*/ 432 w 2"/>
                  <a:gd name="T5" fmla="*/ 0 h 1"/>
                  <a:gd name="T6" fmla="*/ 432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89" name="Freeform 1142"/>
              <p:cNvSpPr>
                <a:spLocks/>
              </p:cNvSpPr>
              <p:nvPr/>
            </p:nvSpPr>
            <p:spPr bwMode="auto">
              <a:xfrm>
                <a:off x="2667287" y="5227153"/>
                <a:ext cx="22095" cy="11047"/>
              </a:xfrm>
              <a:custGeom>
                <a:avLst/>
                <a:gdLst>
                  <a:gd name="T0" fmla="*/ 0 w 2"/>
                  <a:gd name="T1" fmla="*/ 0 h 1"/>
                  <a:gd name="T2" fmla="*/ 216 w 2"/>
                  <a:gd name="T3" fmla="*/ 0 h 1"/>
                  <a:gd name="T4" fmla="*/ 432 w 2"/>
                  <a:gd name="T5" fmla="*/ 0 h 1"/>
                  <a:gd name="T6" fmla="*/ 432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90" name="Freeform 1143"/>
              <p:cNvSpPr>
                <a:spLocks/>
              </p:cNvSpPr>
              <p:nvPr/>
            </p:nvSpPr>
            <p:spPr bwMode="auto">
              <a:xfrm>
                <a:off x="2755668" y="5182965"/>
                <a:ext cx="22095" cy="11047"/>
              </a:xfrm>
              <a:custGeom>
                <a:avLst/>
                <a:gdLst>
                  <a:gd name="T0" fmla="*/ 216 w 2"/>
                  <a:gd name="T1" fmla="*/ 216 h 1"/>
                  <a:gd name="T2" fmla="*/ 432 w 2"/>
                  <a:gd name="T3" fmla="*/ 216 h 1"/>
                  <a:gd name="T4" fmla="*/ 216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2" y="1"/>
                    </a:lnTo>
                    <a:lnTo>
                      <a:pt x="1" y="0"/>
                    </a:lnTo>
                    <a:lnTo>
                      <a:pt x="1" y="1"/>
                    </a:lnTo>
                    <a:lnTo>
                      <a:pt x="0"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91" name="Freeform 1144"/>
              <p:cNvSpPr>
                <a:spLocks/>
              </p:cNvSpPr>
              <p:nvPr/>
            </p:nvSpPr>
            <p:spPr bwMode="auto">
              <a:xfrm>
                <a:off x="2755668" y="5182965"/>
                <a:ext cx="22095" cy="11047"/>
              </a:xfrm>
              <a:custGeom>
                <a:avLst/>
                <a:gdLst>
                  <a:gd name="T0" fmla="*/ 216 w 2"/>
                  <a:gd name="T1" fmla="*/ 216 h 1"/>
                  <a:gd name="T2" fmla="*/ 432 w 2"/>
                  <a:gd name="T3" fmla="*/ 216 h 1"/>
                  <a:gd name="T4" fmla="*/ 216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2" y="1"/>
                    </a:lnTo>
                    <a:lnTo>
                      <a:pt x="1" y="0"/>
                    </a:lnTo>
                    <a:lnTo>
                      <a:pt x="1" y="1"/>
                    </a:lnTo>
                    <a:lnTo>
                      <a:pt x="0"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92" name="Freeform 1145"/>
              <p:cNvSpPr>
                <a:spLocks/>
              </p:cNvSpPr>
              <p:nvPr/>
            </p:nvSpPr>
            <p:spPr bwMode="auto">
              <a:xfrm>
                <a:off x="2601001" y="5149825"/>
                <a:ext cx="11048" cy="22094"/>
              </a:xfrm>
              <a:custGeom>
                <a:avLst/>
                <a:gdLst>
                  <a:gd name="T0" fmla="*/ 0 w 1"/>
                  <a:gd name="T1" fmla="*/ 0 h 2"/>
                  <a:gd name="T2" fmla="*/ 216 w 1"/>
                  <a:gd name="T3" fmla="*/ 216 h 2"/>
                  <a:gd name="T4" fmla="*/ 216 w 1"/>
                  <a:gd name="T5" fmla="*/ 432 h 2"/>
                  <a:gd name="T6" fmla="*/ 0 w 1"/>
                  <a:gd name="T7" fmla="*/ 432 h 2"/>
                  <a:gd name="T8" fmla="*/ 0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0"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93" name="Freeform 1146"/>
              <p:cNvSpPr>
                <a:spLocks/>
              </p:cNvSpPr>
              <p:nvPr/>
            </p:nvSpPr>
            <p:spPr bwMode="auto">
              <a:xfrm>
                <a:off x="2601001" y="5149825"/>
                <a:ext cx="11048" cy="22094"/>
              </a:xfrm>
              <a:custGeom>
                <a:avLst/>
                <a:gdLst>
                  <a:gd name="T0" fmla="*/ 0 w 1"/>
                  <a:gd name="T1" fmla="*/ 0 h 2"/>
                  <a:gd name="T2" fmla="*/ 216 w 1"/>
                  <a:gd name="T3" fmla="*/ 216 h 2"/>
                  <a:gd name="T4" fmla="*/ 216 w 1"/>
                  <a:gd name="T5" fmla="*/ 432 h 2"/>
                  <a:gd name="T6" fmla="*/ 0 w 1"/>
                  <a:gd name="T7" fmla="*/ 432 h 2"/>
                  <a:gd name="T8" fmla="*/ 0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0"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94" name="Rectangle 1147"/>
              <p:cNvSpPr>
                <a:spLocks noChangeArrowheads="1"/>
              </p:cNvSpPr>
              <p:nvPr/>
            </p:nvSpPr>
            <p:spPr bwMode="auto">
              <a:xfrm>
                <a:off x="2589954" y="5160872"/>
                <a:ext cx="1841"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95" name="Rectangle 1148"/>
              <p:cNvSpPr>
                <a:spLocks noChangeArrowheads="1"/>
              </p:cNvSpPr>
              <p:nvPr/>
            </p:nvSpPr>
            <p:spPr bwMode="auto">
              <a:xfrm>
                <a:off x="2589954" y="5160872"/>
                <a:ext cx="1841"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896" name="Freeform 1149"/>
              <p:cNvSpPr>
                <a:spLocks/>
              </p:cNvSpPr>
              <p:nvPr/>
            </p:nvSpPr>
            <p:spPr bwMode="auto">
              <a:xfrm>
                <a:off x="2578906" y="5160872"/>
                <a:ext cx="0" cy="11047"/>
              </a:xfrm>
              <a:custGeom>
                <a:avLst/>
                <a:gdLst>
                  <a:gd name="T0" fmla="*/ 0 h 1"/>
                  <a:gd name="T1" fmla="*/ 216 h 1"/>
                  <a:gd name="T2" fmla="*/ 216 h 1"/>
                  <a:gd name="T3" fmla="*/ 216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97" name="Freeform 1150"/>
              <p:cNvSpPr>
                <a:spLocks/>
              </p:cNvSpPr>
              <p:nvPr/>
            </p:nvSpPr>
            <p:spPr bwMode="auto">
              <a:xfrm>
                <a:off x="2578906" y="5160872"/>
                <a:ext cx="0" cy="11047"/>
              </a:xfrm>
              <a:custGeom>
                <a:avLst/>
                <a:gdLst>
                  <a:gd name="T0" fmla="*/ 0 h 1"/>
                  <a:gd name="T1" fmla="*/ 216 h 1"/>
                  <a:gd name="T2" fmla="*/ 216 h 1"/>
                  <a:gd name="T3" fmla="*/ 216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898" name="Freeform 1151"/>
              <p:cNvSpPr>
                <a:spLocks/>
              </p:cNvSpPr>
              <p:nvPr/>
            </p:nvSpPr>
            <p:spPr bwMode="auto">
              <a:xfrm>
                <a:off x="2567858" y="5160872"/>
                <a:ext cx="0" cy="11047"/>
              </a:xfrm>
              <a:custGeom>
                <a:avLst/>
                <a:gdLst>
                  <a:gd name="T0" fmla="*/ 0 h 1"/>
                  <a:gd name="T1" fmla="*/ 216 h 1"/>
                  <a:gd name="T2" fmla="*/ 216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899" name="Freeform 1152"/>
              <p:cNvSpPr>
                <a:spLocks/>
              </p:cNvSpPr>
              <p:nvPr/>
            </p:nvSpPr>
            <p:spPr bwMode="auto">
              <a:xfrm>
                <a:off x="2567858" y="5160872"/>
                <a:ext cx="0" cy="11047"/>
              </a:xfrm>
              <a:custGeom>
                <a:avLst/>
                <a:gdLst>
                  <a:gd name="T0" fmla="*/ 0 h 1"/>
                  <a:gd name="T1" fmla="*/ 216 h 1"/>
                  <a:gd name="T2" fmla="*/ 216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00" name="Freeform 1153"/>
              <p:cNvSpPr>
                <a:spLocks/>
              </p:cNvSpPr>
              <p:nvPr/>
            </p:nvSpPr>
            <p:spPr bwMode="auto">
              <a:xfrm>
                <a:off x="2523668" y="5149825"/>
                <a:ext cx="33143" cy="22094"/>
              </a:xfrm>
              <a:custGeom>
                <a:avLst/>
                <a:gdLst>
                  <a:gd name="T0" fmla="*/ 648 w 3"/>
                  <a:gd name="T1" fmla="*/ 216 h 2"/>
                  <a:gd name="T2" fmla="*/ 648 w 3"/>
                  <a:gd name="T3" fmla="*/ 216 h 2"/>
                  <a:gd name="T4" fmla="*/ 432 w 3"/>
                  <a:gd name="T5" fmla="*/ 432 h 2"/>
                  <a:gd name="T6" fmla="*/ 216 w 3"/>
                  <a:gd name="T7" fmla="*/ 216 h 2"/>
                  <a:gd name="T8" fmla="*/ 0 w 3"/>
                  <a:gd name="T9" fmla="*/ 216 h 2"/>
                  <a:gd name="T10" fmla="*/ 0 w 3"/>
                  <a:gd name="T11" fmla="*/ 0 h 2"/>
                  <a:gd name="T12" fmla="*/ 432 w 3"/>
                  <a:gd name="T13" fmla="*/ 0 h 2"/>
                  <a:gd name="T14" fmla="*/ 648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1"/>
                    </a:moveTo>
                    <a:lnTo>
                      <a:pt x="3" y="1"/>
                    </a:lnTo>
                    <a:lnTo>
                      <a:pt x="2" y="2"/>
                    </a:lnTo>
                    <a:lnTo>
                      <a:pt x="1" y="1"/>
                    </a:lnTo>
                    <a:lnTo>
                      <a:pt x="0" y="1"/>
                    </a:lnTo>
                    <a:lnTo>
                      <a:pt x="0" y="0"/>
                    </a:lnTo>
                    <a:lnTo>
                      <a:pt x="2" y="0"/>
                    </a:lnTo>
                    <a:lnTo>
                      <a:pt x="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01" name="Freeform 1154"/>
              <p:cNvSpPr>
                <a:spLocks/>
              </p:cNvSpPr>
              <p:nvPr/>
            </p:nvSpPr>
            <p:spPr bwMode="auto">
              <a:xfrm>
                <a:off x="2523668" y="5149825"/>
                <a:ext cx="33143" cy="22094"/>
              </a:xfrm>
              <a:custGeom>
                <a:avLst/>
                <a:gdLst>
                  <a:gd name="T0" fmla="*/ 648 w 3"/>
                  <a:gd name="T1" fmla="*/ 216 h 2"/>
                  <a:gd name="T2" fmla="*/ 648 w 3"/>
                  <a:gd name="T3" fmla="*/ 216 h 2"/>
                  <a:gd name="T4" fmla="*/ 432 w 3"/>
                  <a:gd name="T5" fmla="*/ 432 h 2"/>
                  <a:gd name="T6" fmla="*/ 216 w 3"/>
                  <a:gd name="T7" fmla="*/ 216 h 2"/>
                  <a:gd name="T8" fmla="*/ 0 w 3"/>
                  <a:gd name="T9" fmla="*/ 216 h 2"/>
                  <a:gd name="T10" fmla="*/ 0 w 3"/>
                  <a:gd name="T11" fmla="*/ 0 h 2"/>
                  <a:gd name="T12" fmla="*/ 432 w 3"/>
                  <a:gd name="T13" fmla="*/ 0 h 2"/>
                  <a:gd name="T14" fmla="*/ 648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1"/>
                    </a:moveTo>
                    <a:lnTo>
                      <a:pt x="3" y="1"/>
                    </a:lnTo>
                    <a:lnTo>
                      <a:pt x="2" y="2"/>
                    </a:lnTo>
                    <a:lnTo>
                      <a:pt x="1" y="1"/>
                    </a:lnTo>
                    <a:lnTo>
                      <a:pt x="0" y="1"/>
                    </a:lnTo>
                    <a:lnTo>
                      <a:pt x="0" y="0"/>
                    </a:lnTo>
                    <a:lnTo>
                      <a:pt x="2" y="0"/>
                    </a:lnTo>
                    <a:lnTo>
                      <a:pt x="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02" name="Freeform 1155"/>
              <p:cNvSpPr>
                <a:spLocks/>
              </p:cNvSpPr>
              <p:nvPr/>
            </p:nvSpPr>
            <p:spPr bwMode="auto">
              <a:xfrm>
                <a:off x="2490525" y="5116684"/>
                <a:ext cx="33143" cy="22094"/>
              </a:xfrm>
              <a:custGeom>
                <a:avLst/>
                <a:gdLst>
                  <a:gd name="T0" fmla="*/ 648 w 3"/>
                  <a:gd name="T1" fmla="*/ 432 h 2"/>
                  <a:gd name="T2" fmla="*/ 648 w 3"/>
                  <a:gd name="T3" fmla="*/ 432 h 2"/>
                  <a:gd name="T4" fmla="*/ 648 w 3"/>
                  <a:gd name="T5" fmla="*/ 216 h 2"/>
                  <a:gd name="T6" fmla="*/ 216 w 3"/>
                  <a:gd name="T7" fmla="*/ 0 h 2"/>
                  <a:gd name="T8" fmla="*/ 0 w 3"/>
                  <a:gd name="T9" fmla="*/ 0 h 2"/>
                  <a:gd name="T10" fmla="*/ 0 w 3"/>
                  <a:gd name="T11" fmla="*/ 0 h 2"/>
                  <a:gd name="T12" fmla="*/ 216 w 3"/>
                  <a:gd name="T13" fmla="*/ 216 h 2"/>
                  <a:gd name="T14" fmla="*/ 648 w 3"/>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1"/>
                    </a:lnTo>
                    <a:lnTo>
                      <a:pt x="1" y="0"/>
                    </a:lnTo>
                    <a:lnTo>
                      <a:pt x="0" y="0"/>
                    </a:lnTo>
                    <a:lnTo>
                      <a:pt x="1" y="1"/>
                    </a:lnTo>
                    <a:lnTo>
                      <a:pt x="3"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03" name="Freeform 1156"/>
              <p:cNvSpPr>
                <a:spLocks/>
              </p:cNvSpPr>
              <p:nvPr/>
            </p:nvSpPr>
            <p:spPr bwMode="auto">
              <a:xfrm>
                <a:off x="2490525" y="5116684"/>
                <a:ext cx="33143" cy="22094"/>
              </a:xfrm>
              <a:custGeom>
                <a:avLst/>
                <a:gdLst>
                  <a:gd name="T0" fmla="*/ 648 w 3"/>
                  <a:gd name="T1" fmla="*/ 432 h 2"/>
                  <a:gd name="T2" fmla="*/ 648 w 3"/>
                  <a:gd name="T3" fmla="*/ 432 h 2"/>
                  <a:gd name="T4" fmla="*/ 648 w 3"/>
                  <a:gd name="T5" fmla="*/ 216 h 2"/>
                  <a:gd name="T6" fmla="*/ 216 w 3"/>
                  <a:gd name="T7" fmla="*/ 0 h 2"/>
                  <a:gd name="T8" fmla="*/ 0 w 3"/>
                  <a:gd name="T9" fmla="*/ 0 h 2"/>
                  <a:gd name="T10" fmla="*/ 0 w 3"/>
                  <a:gd name="T11" fmla="*/ 0 h 2"/>
                  <a:gd name="T12" fmla="*/ 216 w 3"/>
                  <a:gd name="T13" fmla="*/ 216 h 2"/>
                  <a:gd name="T14" fmla="*/ 648 w 3"/>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1"/>
                    </a:lnTo>
                    <a:lnTo>
                      <a:pt x="1" y="0"/>
                    </a:lnTo>
                    <a:lnTo>
                      <a:pt x="0" y="0"/>
                    </a:lnTo>
                    <a:lnTo>
                      <a:pt x="1" y="1"/>
                    </a:lnTo>
                    <a:lnTo>
                      <a:pt x="3"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04" name="Freeform 1157"/>
              <p:cNvSpPr>
                <a:spLocks/>
              </p:cNvSpPr>
              <p:nvPr/>
            </p:nvSpPr>
            <p:spPr bwMode="auto">
              <a:xfrm>
                <a:off x="2545763" y="5116684"/>
                <a:ext cx="22095" cy="22094"/>
              </a:xfrm>
              <a:custGeom>
                <a:avLst/>
                <a:gdLst>
                  <a:gd name="T0" fmla="*/ 0 w 2"/>
                  <a:gd name="T1" fmla="*/ 432 h 2"/>
                  <a:gd name="T2" fmla="*/ 0 w 2"/>
                  <a:gd name="T3" fmla="*/ 216 h 2"/>
                  <a:gd name="T4" fmla="*/ 432 w 2"/>
                  <a:gd name="T5" fmla="*/ 216 h 2"/>
                  <a:gd name="T6" fmla="*/ 432 w 2"/>
                  <a:gd name="T7" fmla="*/ 0 h 2"/>
                  <a:gd name="T8" fmla="*/ 216 w 2"/>
                  <a:gd name="T9" fmla="*/ 0 h 2"/>
                  <a:gd name="T10" fmla="*/ 0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2" y="1"/>
                    </a:lnTo>
                    <a:lnTo>
                      <a:pt x="2" y="0"/>
                    </a:lnTo>
                    <a:lnTo>
                      <a:pt x="1" y="0"/>
                    </a:lnTo>
                    <a:lnTo>
                      <a:pt x="0"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05" name="Freeform 1158"/>
              <p:cNvSpPr>
                <a:spLocks/>
              </p:cNvSpPr>
              <p:nvPr/>
            </p:nvSpPr>
            <p:spPr bwMode="auto">
              <a:xfrm>
                <a:off x="2545763" y="5116684"/>
                <a:ext cx="22095" cy="22094"/>
              </a:xfrm>
              <a:custGeom>
                <a:avLst/>
                <a:gdLst>
                  <a:gd name="T0" fmla="*/ 0 w 2"/>
                  <a:gd name="T1" fmla="*/ 432 h 2"/>
                  <a:gd name="T2" fmla="*/ 0 w 2"/>
                  <a:gd name="T3" fmla="*/ 216 h 2"/>
                  <a:gd name="T4" fmla="*/ 432 w 2"/>
                  <a:gd name="T5" fmla="*/ 216 h 2"/>
                  <a:gd name="T6" fmla="*/ 432 w 2"/>
                  <a:gd name="T7" fmla="*/ 0 h 2"/>
                  <a:gd name="T8" fmla="*/ 216 w 2"/>
                  <a:gd name="T9" fmla="*/ 0 h 2"/>
                  <a:gd name="T10" fmla="*/ 0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2" y="1"/>
                    </a:lnTo>
                    <a:lnTo>
                      <a:pt x="2" y="0"/>
                    </a:lnTo>
                    <a:lnTo>
                      <a:pt x="1" y="0"/>
                    </a:lnTo>
                    <a:lnTo>
                      <a:pt x="0"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06" name="Freeform 1159"/>
              <p:cNvSpPr>
                <a:spLocks/>
              </p:cNvSpPr>
              <p:nvPr/>
            </p:nvSpPr>
            <p:spPr bwMode="auto">
              <a:xfrm>
                <a:off x="2501573" y="5072496"/>
                <a:ext cx="11048" cy="22094"/>
              </a:xfrm>
              <a:custGeom>
                <a:avLst/>
                <a:gdLst>
                  <a:gd name="T0" fmla="*/ 216 w 1"/>
                  <a:gd name="T1" fmla="*/ 0 h 2"/>
                  <a:gd name="T2" fmla="*/ 216 w 1"/>
                  <a:gd name="T3" fmla="*/ 216 h 2"/>
                  <a:gd name="T4" fmla="*/ 216 w 1"/>
                  <a:gd name="T5" fmla="*/ 432 h 2"/>
                  <a:gd name="T6" fmla="*/ 216 w 1"/>
                  <a:gd name="T7" fmla="*/ 432 h 2"/>
                  <a:gd name="T8" fmla="*/ 0 w 1"/>
                  <a:gd name="T9" fmla="*/ 216 h 2"/>
                  <a:gd name="T10" fmla="*/ 0 w 1"/>
                  <a:gd name="T11" fmla="*/ 216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1" y="2"/>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07" name="Freeform 1160"/>
              <p:cNvSpPr>
                <a:spLocks/>
              </p:cNvSpPr>
              <p:nvPr/>
            </p:nvSpPr>
            <p:spPr bwMode="auto">
              <a:xfrm>
                <a:off x="2501573" y="5072496"/>
                <a:ext cx="11048" cy="22094"/>
              </a:xfrm>
              <a:custGeom>
                <a:avLst/>
                <a:gdLst>
                  <a:gd name="T0" fmla="*/ 216 w 1"/>
                  <a:gd name="T1" fmla="*/ 0 h 2"/>
                  <a:gd name="T2" fmla="*/ 216 w 1"/>
                  <a:gd name="T3" fmla="*/ 216 h 2"/>
                  <a:gd name="T4" fmla="*/ 216 w 1"/>
                  <a:gd name="T5" fmla="*/ 432 h 2"/>
                  <a:gd name="T6" fmla="*/ 216 w 1"/>
                  <a:gd name="T7" fmla="*/ 432 h 2"/>
                  <a:gd name="T8" fmla="*/ 0 w 1"/>
                  <a:gd name="T9" fmla="*/ 216 h 2"/>
                  <a:gd name="T10" fmla="*/ 0 w 1"/>
                  <a:gd name="T11" fmla="*/ 216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1" y="2"/>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08" name="Freeform 1161"/>
              <p:cNvSpPr>
                <a:spLocks/>
              </p:cNvSpPr>
              <p:nvPr/>
            </p:nvSpPr>
            <p:spPr bwMode="auto">
              <a:xfrm>
                <a:off x="2490525" y="5094590"/>
                <a:ext cx="11048" cy="11047"/>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09" name="Freeform 1162"/>
              <p:cNvSpPr>
                <a:spLocks/>
              </p:cNvSpPr>
              <p:nvPr/>
            </p:nvSpPr>
            <p:spPr bwMode="auto">
              <a:xfrm>
                <a:off x="2490525" y="5094590"/>
                <a:ext cx="11048" cy="11047"/>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10" name="Freeform 1163"/>
              <p:cNvSpPr>
                <a:spLocks/>
              </p:cNvSpPr>
              <p:nvPr/>
            </p:nvSpPr>
            <p:spPr bwMode="auto">
              <a:xfrm>
                <a:off x="2501573" y="5105637"/>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11" name="Freeform 1164"/>
              <p:cNvSpPr>
                <a:spLocks/>
              </p:cNvSpPr>
              <p:nvPr/>
            </p:nvSpPr>
            <p:spPr bwMode="auto">
              <a:xfrm>
                <a:off x="2501573" y="5105637"/>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12" name="Freeform 1165"/>
              <p:cNvSpPr>
                <a:spLocks/>
              </p:cNvSpPr>
              <p:nvPr/>
            </p:nvSpPr>
            <p:spPr bwMode="auto">
              <a:xfrm>
                <a:off x="2479478" y="5072496"/>
                <a:ext cx="11048" cy="11047"/>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13" name="Freeform 1166"/>
              <p:cNvSpPr>
                <a:spLocks/>
              </p:cNvSpPr>
              <p:nvPr/>
            </p:nvSpPr>
            <p:spPr bwMode="auto">
              <a:xfrm>
                <a:off x="2479478" y="5072496"/>
                <a:ext cx="11048" cy="11047"/>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14" name="Freeform 1167"/>
              <p:cNvSpPr>
                <a:spLocks/>
              </p:cNvSpPr>
              <p:nvPr/>
            </p:nvSpPr>
            <p:spPr bwMode="auto">
              <a:xfrm>
                <a:off x="2490525" y="5050403"/>
                <a:ext cx="11048" cy="22094"/>
              </a:xfrm>
              <a:custGeom>
                <a:avLst/>
                <a:gdLst>
                  <a:gd name="T0" fmla="*/ 0 w 1"/>
                  <a:gd name="T1" fmla="*/ 216 h 2"/>
                  <a:gd name="T2" fmla="*/ 0 w 1"/>
                  <a:gd name="T3" fmla="*/ 0 h 2"/>
                  <a:gd name="T4" fmla="*/ 216 w 1"/>
                  <a:gd name="T5" fmla="*/ 0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0"/>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15" name="Freeform 1168"/>
              <p:cNvSpPr>
                <a:spLocks/>
              </p:cNvSpPr>
              <p:nvPr/>
            </p:nvSpPr>
            <p:spPr bwMode="auto">
              <a:xfrm>
                <a:off x="2490525" y="5050403"/>
                <a:ext cx="11048" cy="22094"/>
              </a:xfrm>
              <a:custGeom>
                <a:avLst/>
                <a:gdLst>
                  <a:gd name="T0" fmla="*/ 0 w 1"/>
                  <a:gd name="T1" fmla="*/ 216 h 2"/>
                  <a:gd name="T2" fmla="*/ 0 w 1"/>
                  <a:gd name="T3" fmla="*/ 0 h 2"/>
                  <a:gd name="T4" fmla="*/ 216 w 1"/>
                  <a:gd name="T5" fmla="*/ 0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0"/>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16" name="Freeform 1169"/>
              <p:cNvSpPr>
                <a:spLocks/>
              </p:cNvSpPr>
              <p:nvPr/>
            </p:nvSpPr>
            <p:spPr bwMode="auto">
              <a:xfrm>
                <a:off x="2479478" y="4984121"/>
                <a:ext cx="22095" cy="33141"/>
              </a:xfrm>
              <a:custGeom>
                <a:avLst/>
                <a:gdLst>
                  <a:gd name="T0" fmla="*/ 432 w 2"/>
                  <a:gd name="T1" fmla="*/ 648 h 3"/>
                  <a:gd name="T2" fmla="*/ 216 w 2"/>
                  <a:gd name="T3" fmla="*/ 432 h 3"/>
                  <a:gd name="T4" fmla="*/ 216 w 2"/>
                  <a:gd name="T5" fmla="*/ 216 h 3"/>
                  <a:gd name="T6" fmla="*/ 216 w 2"/>
                  <a:gd name="T7" fmla="*/ 0 h 3"/>
                  <a:gd name="T8" fmla="*/ 216 w 2"/>
                  <a:gd name="T9" fmla="*/ 0 h 3"/>
                  <a:gd name="T10" fmla="*/ 216 w 2"/>
                  <a:gd name="T11" fmla="*/ 216 h 3"/>
                  <a:gd name="T12" fmla="*/ 0 w 2"/>
                  <a:gd name="T13" fmla="*/ 216 h 3"/>
                  <a:gd name="T14" fmla="*/ 0 w 2"/>
                  <a:gd name="T15" fmla="*/ 432 h 3"/>
                  <a:gd name="T16" fmla="*/ 216 w 2"/>
                  <a:gd name="T17" fmla="*/ 648 h 3"/>
                  <a:gd name="T18" fmla="*/ 432 w 2"/>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3"/>
                    </a:moveTo>
                    <a:lnTo>
                      <a:pt x="1" y="2"/>
                    </a:lnTo>
                    <a:lnTo>
                      <a:pt x="1" y="1"/>
                    </a:lnTo>
                    <a:lnTo>
                      <a:pt x="1" y="0"/>
                    </a:lnTo>
                    <a:lnTo>
                      <a:pt x="1" y="1"/>
                    </a:lnTo>
                    <a:lnTo>
                      <a:pt x="0" y="1"/>
                    </a:lnTo>
                    <a:lnTo>
                      <a:pt x="0" y="2"/>
                    </a:lnTo>
                    <a:lnTo>
                      <a:pt x="1" y="3"/>
                    </a:lnTo>
                    <a:lnTo>
                      <a:pt x="2"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17" name="Freeform 1170"/>
              <p:cNvSpPr>
                <a:spLocks/>
              </p:cNvSpPr>
              <p:nvPr/>
            </p:nvSpPr>
            <p:spPr bwMode="auto">
              <a:xfrm>
                <a:off x="2479478" y="4984121"/>
                <a:ext cx="22095" cy="33141"/>
              </a:xfrm>
              <a:custGeom>
                <a:avLst/>
                <a:gdLst>
                  <a:gd name="T0" fmla="*/ 432 w 2"/>
                  <a:gd name="T1" fmla="*/ 648 h 3"/>
                  <a:gd name="T2" fmla="*/ 216 w 2"/>
                  <a:gd name="T3" fmla="*/ 432 h 3"/>
                  <a:gd name="T4" fmla="*/ 216 w 2"/>
                  <a:gd name="T5" fmla="*/ 216 h 3"/>
                  <a:gd name="T6" fmla="*/ 216 w 2"/>
                  <a:gd name="T7" fmla="*/ 0 h 3"/>
                  <a:gd name="T8" fmla="*/ 216 w 2"/>
                  <a:gd name="T9" fmla="*/ 0 h 3"/>
                  <a:gd name="T10" fmla="*/ 216 w 2"/>
                  <a:gd name="T11" fmla="*/ 216 h 3"/>
                  <a:gd name="T12" fmla="*/ 0 w 2"/>
                  <a:gd name="T13" fmla="*/ 216 h 3"/>
                  <a:gd name="T14" fmla="*/ 0 w 2"/>
                  <a:gd name="T15" fmla="*/ 432 h 3"/>
                  <a:gd name="T16" fmla="*/ 216 w 2"/>
                  <a:gd name="T17" fmla="*/ 648 h 3"/>
                  <a:gd name="T18" fmla="*/ 432 w 2"/>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3"/>
                    </a:moveTo>
                    <a:lnTo>
                      <a:pt x="1" y="2"/>
                    </a:lnTo>
                    <a:lnTo>
                      <a:pt x="1" y="1"/>
                    </a:lnTo>
                    <a:lnTo>
                      <a:pt x="1" y="0"/>
                    </a:lnTo>
                    <a:lnTo>
                      <a:pt x="1" y="1"/>
                    </a:lnTo>
                    <a:lnTo>
                      <a:pt x="0" y="1"/>
                    </a:lnTo>
                    <a:lnTo>
                      <a:pt x="0" y="2"/>
                    </a:lnTo>
                    <a:lnTo>
                      <a:pt x="1" y="3"/>
                    </a:lnTo>
                    <a:lnTo>
                      <a:pt x="2"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18" name="Freeform 1171"/>
              <p:cNvSpPr>
                <a:spLocks/>
              </p:cNvSpPr>
              <p:nvPr/>
            </p:nvSpPr>
            <p:spPr bwMode="auto">
              <a:xfrm>
                <a:off x="2490525" y="5028309"/>
                <a:ext cx="11048" cy="11047"/>
              </a:xfrm>
              <a:custGeom>
                <a:avLst/>
                <a:gdLst>
                  <a:gd name="T0" fmla="*/ 0 w 1"/>
                  <a:gd name="T1" fmla="*/ 216 h 1"/>
                  <a:gd name="T2" fmla="*/ 216 w 1"/>
                  <a:gd name="T3" fmla="*/ 0 h 1"/>
                  <a:gd name="T4" fmla="*/ 0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19" name="Freeform 1172"/>
              <p:cNvSpPr>
                <a:spLocks/>
              </p:cNvSpPr>
              <p:nvPr/>
            </p:nvSpPr>
            <p:spPr bwMode="auto">
              <a:xfrm>
                <a:off x="2490525" y="5028309"/>
                <a:ext cx="11048" cy="11047"/>
              </a:xfrm>
              <a:custGeom>
                <a:avLst/>
                <a:gdLst>
                  <a:gd name="T0" fmla="*/ 0 w 1"/>
                  <a:gd name="T1" fmla="*/ 216 h 1"/>
                  <a:gd name="T2" fmla="*/ 216 w 1"/>
                  <a:gd name="T3" fmla="*/ 0 h 1"/>
                  <a:gd name="T4" fmla="*/ 0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20" name="Freeform 1173"/>
              <p:cNvSpPr>
                <a:spLocks/>
              </p:cNvSpPr>
              <p:nvPr/>
            </p:nvSpPr>
            <p:spPr bwMode="auto">
              <a:xfrm>
                <a:off x="2479478" y="5017262"/>
                <a:ext cx="11048" cy="11047"/>
              </a:xfrm>
              <a:custGeom>
                <a:avLst/>
                <a:gdLst>
                  <a:gd name="T0" fmla="*/ 0 w 1"/>
                  <a:gd name="T1" fmla="*/ 216 h 1"/>
                  <a:gd name="T2" fmla="*/ 216 w 1"/>
                  <a:gd name="T3" fmla="*/ 216 h 1"/>
                  <a:gd name="T4" fmla="*/ 216 w 1"/>
                  <a:gd name="T5" fmla="*/ 0 h 1"/>
                  <a:gd name="T6" fmla="*/ 0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21" name="Freeform 1174"/>
              <p:cNvSpPr>
                <a:spLocks/>
              </p:cNvSpPr>
              <p:nvPr/>
            </p:nvSpPr>
            <p:spPr bwMode="auto">
              <a:xfrm>
                <a:off x="2479478" y="5017262"/>
                <a:ext cx="11048" cy="11047"/>
              </a:xfrm>
              <a:custGeom>
                <a:avLst/>
                <a:gdLst>
                  <a:gd name="T0" fmla="*/ 0 w 1"/>
                  <a:gd name="T1" fmla="*/ 216 h 1"/>
                  <a:gd name="T2" fmla="*/ 216 w 1"/>
                  <a:gd name="T3" fmla="*/ 216 h 1"/>
                  <a:gd name="T4" fmla="*/ 216 w 1"/>
                  <a:gd name="T5" fmla="*/ 0 h 1"/>
                  <a:gd name="T6" fmla="*/ 0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22" name="Freeform 1175"/>
              <p:cNvSpPr>
                <a:spLocks/>
              </p:cNvSpPr>
              <p:nvPr/>
            </p:nvSpPr>
            <p:spPr bwMode="auto">
              <a:xfrm>
                <a:off x="2479478" y="5039356"/>
                <a:ext cx="0" cy="11047"/>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23" name="Freeform 1176"/>
              <p:cNvSpPr>
                <a:spLocks/>
              </p:cNvSpPr>
              <p:nvPr/>
            </p:nvSpPr>
            <p:spPr bwMode="auto">
              <a:xfrm>
                <a:off x="2479478" y="5039356"/>
                <a:ext cx="0" cy="11047"/>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24" name="Rectangle 1177"/>
              <p:cNvSpPr>
                <a:spLocks noChangeArrowheads="1"/>
              </p:cNvSpPr>
              <p:nvPr/>
            </p:nvSpPr>
            <p:spPr bwMode="auto">
              <a:xfrm>
                <a:off x="2490525" y="4950981"/>
                <a:ext cx="1841"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25" name="Rectangle 1178"/>
              <p:cNvSpPr>
                <a:spLocks noChangeArrowheads="1"/>
              </p:cNvSpPr>
              <p:nvPr/>
            </p:nvSpPr>
            <p:spPr bwMode="auto">
              <a:xfrm>
                <a:off x="2490525" y="4950981"/>
                <a:ext cx="1841"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26" name="Freeform 1179"/>
              <p:cNvSpPr>
                <a:spLocks/>
              </p:cNvSpPr>
              <p:nvPr/>
            </p:nvSpPr>
            <p:spPr bwMode="auto">
              <a:xfrm>
                <a:off x="2479478" y="4950981"/>
                <a:ext cx="0" cy="11047"/>
              </a:xfrm>
              <a:custGeom>
                <a:avLst/>
                <a:gdLst>
                  <a:gd name="T0" fmla="*/ 216 h 1"/>
                  <a:gd name="T1" fmla="*/ 0 h 1"/>
                  <a:gd name="T2" fmla="*/ 216 h 1"/>
                  <a:gd name="T3" fmla="*/ 216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27" name="Freeform 1180"/>
              <p:cNvSpPr>
                <a:spLocks/>
              </p:cNvSpPr>
              <p:nvPr/>
            </p:nvSpPr>
            <p:spPr bwMode="auto">
              <a:xfrm>
                <a:off x="2479478" y="4950981"/>
                <a:ext cx="0" cy="11047"/>
              </a:xfrm>
              <a:custGeom>
                <a:avLst/>
                <a:gdLst>
                  <a:gd name="T0" fmla="*/ 216 h 1"/>
                  <a:gd name="T1" fmla="*/ 0 h 1"/>
                  <a:gd name="T2" fmla="*/ 216 h 1"/>
                  <a:gd name="T3" fmla="*/ 216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28" name="Freeform 1181"/>
              <p:cNvSpPr>
                <a:spLocks/>
              </p:cNvSpPr>
              <p:nvPr/>
            </p:nvSpPr>
            <p:spPr bwMode="auto">
              <a:xfrm>
                <a:off x="2468430" y="4995168"/>
                <a:ext cx="11048" cy="22094"/>
              </a:xfrm>
              <a:custGeom>
                <a:avLst/>
                <a:gdLst>
                  <a:gd name="T0" fmla="*/ 0 w 1"/>
                  <a:gd name="T1" fmla="*/ 0 h 2"/>
                  <a:gd name="T2" fmla="*/ 216 w 1"/>
                  <a:gd name="T3" fmla="*/ 216 h 2"/>
                  <a:gd name="T4" fmla="*/ 0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1"/>
                    </a:lnTo>
                    <a:lnTo>
                      <a:pt x="0"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29" name="Freeform 1182"/>
              <p:cNvSpPr>
                <a:spLocks/>
              </p:cNvSpPr>
              <p:nvPr/>
            </p:nvSpPr>
            <p:spPr bwMode="auto">
              <a:xfrm>
                <a:off x="2468430" y="4995168"/>
                <a:ext cx="11048" cy="22094"/>
              </a:xfrm>
              <a:custGeom>
                <a:avLst/>
                <a:gdLst>
                  <a:gd name="T0" fmla="*/ 0 w 1"/>
                  <a:gd name="T1" fmla="*/ 0 h 2"/>
                  <a:gd name="T2" fmla="*/ 216 w 1"/>
                  <a:gd name="T3" fmla="*/ 216 h 2"/>
                  <a:gd name="T4" fmla="*/ 0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1"/>
                    </a:lnTo>
                    <a:lnTo>
                      <a:pt x="0"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30" name="Freeform 1183"/>
              <p:cNvSpPr>
                <a:spLocks/>
              </p:cNvSpPr>
              <p:nvPr/>
            </p:nvSpPr>
            <p:spPr bwMode="auto">
              <a:xfrm>
                <a:off x="2844049" y="5061450"/>
                <a:ext cx="44190" cy="33141"/>
              </a:xfrm>
              <a:custGeom>
                <a:avLst/>
                <a:gdLst>
                  <a:gd name="T0" fmla="*/ 432 w 4"/>
                  <a:gd name="T1" fmla="*/ 648 h 3"/>
                  <a:gd name="T2" fmla="*/ 648 w 4"/>
                  <a:gd name="T3" fmla="*/ 432 h 3"/>
                  <a:gd name="T4" fmla="*/ 864 w 4"/>
                  <a:gd name="T5" fmla="*/ 432 h 3"/>
                  <a:gd name="T6" fmla="*/ 864 w 4"/>
                  <a:gd name="T7" fmla="*/ 0 h 3"/>
                  <a:gd name="T8" fmla="*/ 432 w 4"/>
                  <a:gd name="T9" fmla="*/ 216 h 3"/>
                  <a:gd name="T10" fmla="*/ 432 w 4"/>
                  <a:gd name="T11" fmla="*/ 432 h 3"/>
                  <a:gd name="T12" fmla="*/ 216 w 4"/>
                  <a:gd name="T13" fmla="*/ 432 h 3"/>
                  <a:gd name="T14" fmla="*/ 0 w 4"/>
                  <a:gd name="T15" fmla="*/ 648 h 3"/>
                  <a:gd name="T16" fmla="*/ 432 w 4"/>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2" y="3"/>
                    </a:moveTo>
                    <a:lnTo>
                      <a:pt x="3" y="2"/>
                    </a:lnTo>
                    <a:lnTo>
                      <a:pt x="4" y="2"/>
                    </a:lnTo>
                    <a:lnTo>
                      <a:pt x="4" y="0"/>
                    </a:lnTo>
                    <a:lnTo>
                      <a:pt x="2" y="1"/>
                    </a:lnTo>
                    <a:lnTo>
                      <a:pt x="2" y="2"/>
                    </a:lnTo>
                    <a:lnTo>
                      <a:pt x="1" y="2"/>
                    </a:lnTo>
                    <a:lnTo>
                      <a:pt x="0" y="3"/>
                    </a:lnTo>
                    <a:lnTo>
                      <a:pt x="2"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31" name="Freeform 1184"/>
              <p:cNvSpPr>
                <a:spLocks/>
              </p:cNvSpPr>
              <p:nvPr/>
            </p:nvSpPr>
            <p:spPr bwMode="auto">
              <a:xfrm>
                <a:off x="2844049" y="5061450"/>
                <a:ext cx="44190" cy="33141"/>
              </a:xfrm>
              <a:custGeom>
                <a:avLst/>
                <a:gdLst>
                  <a:gd name="T0" fmla="*/ 432 w 4"/>
                  <a:gd name="T1" fmla="*/ 648 h 3"/>
                  <a:gd name="T2" fmla="*/ 648 w 4"/>
                  <a:gd name="T3" fmla="*/ 432 h 3"/>
                  <a:gd name="T4" fmla="*/ 864 w 4"/>
                  <a:gd name="T5" fmla="*/ 432 h 3"/>
                  <a:gd name="T6" fmla="*/ 864 w 4"/>
                  <a:gd name="T7" fmla="*/ 0 h 3"/>
                  <a:gd name="T8" fmla="*/ 432 w 4"/>
                  <a:gd name="T9" fmla="*/ 216 h 3"/>
                  <a:gd name="T10" fmla="*/ 432 w 4"/>
                  <a:gd name="T11" fmla="*/ 432 h 3"/>
                  <a:gd name="T12" fmla="*/ 216 w 4"/>
                  <a:gd name="T13" fmla="*/ 432 h 3"/>
                  <a:gd name="T14" fmla="*/ 0 w 4"/>
                  <a:gd name="T15" fmla="*/ 648 h 3"/>
                  <a:gd name="T16" fmla="*/ 432 w 4"/>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2" y="3"/>
                    </a:moveTo>
                    <a:lnTo>
                      <a:pt x="3" y="2"/>
                    </a:lnTo>
                    <a:lnTo>
                      <a:pt x="4" y="2"/>
                    </a:lnTo>
                    <a:lnTo>
                      <a:pt x="4" y="0"/>
                    </a:lnTo>
                    <a:lnTo>
                      <a:pt x="2" y="1"/>
                    </a:lnTo>
                    <a:lnTo>
                      <a:pt x="2" y="2"/>
                    </a:lnTo>
                    <a:lnTo>
                      <a:pt x="1" y="2"/>
                    </a:lnTo>
                    <a:lnTo>
                      <a:pt x="0" y="3"/>
                    </a:lnTo>
                    <a:lnTo>
                      <a:pt x="2"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32" name="Freeform 1185"/>
              <p:cNvSpPr>
                <a:spLocks/>
              </p:cNvSpPr>
              <p:nvPr/>
            </p:nvSpPr>
            <p:spPr bwMode="auto">
              <a:xfrm>
                <a:off x="2888239" y="5072496"/>
                <a:ext cx="33143" cy="33141"/>
              </a:xfrm>
              <a:custGeom>
                <a:avLst/>
                <a:gdLst>
                  <a:gd name="T0" fmla="*/ 0 w 3"/>
                  <a:gd name="T1" fmla="*/ 648 h 3"/>
                  <a:gd name="T2" fmla="*/ 0 w 3"/>
                  <a:gd name="T3" fmla="*/ 432 h 3"/>
                  <a:gd name="T4" fmla="*/ 0 w 3"/>
                  <a:gd name="T5" fmla="*/ 216 h 3"/>
                  <a:gd name="T6" fmla="*/ 216 w 3"/>
                  <a:gd name="T7" fmla="*/ 216 h 3"/>
                  <a:gd name="T8" fmla="*/ 216 w 3"/>
                  <a:gd name="T9" fmla="*/ 0 h 3"/>
                  <a:gd name="T10" fmla="*/ 432 w 3"/>
                  <a:gd name="T11" fmla="*/ 0 h 3"/>
                  <a:gd name="T12" fmla="*/ 648 w 3"/>
                  <a:gd name="T13" fmla="*/ 216 h 3"/>
                  <a:gd name="T14" fmla="*/ 432 w 3"/>
                  <a:gd name="T15" fmla="*/ 216 h 3"/>
                  <a:gd name="T16" fmla="*/ 432 w 3"/>
                  <a:gd name="T17" fmla="*/ 432 h 3"/>
                  <a:gd name="T18" fmla="*/ 0 w 3"/>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3"/>
                    </a:moveTo>
                    <a:lnTo>
                      <a:pt x="0" y="2"/>
                    </a:lnTo>
                    <a:lnTo>
                      <a:pt x="0" y="1"/>
                    </a:lnTo>
                    <a:lnTo>
                      <a:pt x="1" y="1"/>
                    </a:lnTo>
                    <a:lnTo>
                      <a:pt x="1" y="0"/>
                    </a:lnTo>
                    <a:lnTo>
                      <a:pt x="2" y="0"/>
                    </a:lnTo>
                    <a:lnTo>
                      <a:pt x="3" y="1"/>
                    </a:lnTo>
                    <a:lnTo>
                      <a:pt x="2" y="1"/>
                    </a:lnTo>
                    <a:lnTo>
                      <a:pt x="2" y="2"/>
                    </a:lnTo>
                    <a:lnTo>
                      <a:pt x="0"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33" name="Freeform 1186"/>
              <p:cNvSpPr>
                <a:spLocks/>
              </p:cNvSpPr>
              <p:nvPr/>
            </p:nvSpPr>
            <p:spPr bwMode="auto">
              <a:xfrm>
                <a:off x="2888239" y="5072496"/>
                <a:ext cx="33143" cy="33141"/>
              </a:xfrm>
              <a:custGeom>
                <a:avLst/>
                <a:gdLst>
                  <a:gd name="T0" fmla="*/ 0 w 3"/>
                  <a:gd name="T1" fmla="*/ 648 h 3"/>
                  <a:gd name="T2" fmla="*/ 0 w 3"/>
                  <a:gd name="T3" fmla="*/ 432 h 3"/>
                  <a:gd name="T4" fmla="*/ 0 w 3"/>
                  <a:gd name="T5" fmla="*/ 216 h 3"/>
                  <a:gd name="T6" fmla="*/ 216 w 3"/>
                  <a:gd name="T7" fmla="*/ 216 h 3"/>
                  <a:gd name="T8" fmla="*/ 216 w 3"/>
                  <a:gd name="T9" fmla="*/ 0 h 3"/>
                  <a:gd name="T10" fmla="*/ 432 w 3"/>
                  <a:gd name="T11" fmla="*/ 0 h 3"/>
                  <a:gd name="T12" fmla="*/ 648 w 3"/>
                  <a:gd name="T13" fmla="*/ 216 h 3"/>
                  <a:gd name="T14" fmla="*/ 432 w 3"/>
                  <a:gd name="T15" fmla="*/ 216 h 3"/>
                  <a:gd name="T16" fmla="*/ 432 w 3"/>
                  <a:gd name="T17" fmla="*/ 432 h 3"/>
                  <a:gd name="T18" fmla="*/ 0 w 3"/>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3"/>
                    </a:moveTo>
                    <a:lnTo>
                      <a:pt x="0" y="2"/>
                    </a:lnTo>
                    <a:lnTo>
                      <a:pt x="0" y="1"/>
                    </a:lnTo>
                    <a:lnTo>
                      <a:pt x="1" y="1"/>
                    </a:lnTo>
                    <a:lnTo>
                      <a:pt x="1" y="0"/>
                    </a:lnTo>
                    <a:lnTo>
                      <a:pt x="2" y="0"/>
                    </a:lnTo>
                    <a:lnTo>
                      <a:pt x="3" y="1"/>
                    </a:lnTo>
                    <a:lnTo>
                      <a:pt x="2" y="1"/>
                    </a:lnTo>
                    <a:lnTo>
                      <a:pt x="2" y="2"/>
                    </a:lnTo>
                    <a:lnTo>
                      <a:pt x="0"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34" name="Freeform 1187"/>
              <p:cNvSpPr>
                <a:spLocks/>
              </p:cNvSpPr>
              <p:nvPr/>
            </p:nvSpPr>
            <p:spPr bwMode="auto">
              <a:xfrm>
                <a:off x="2490525" y="4862605"/>
                <a:ext cx="22095" cy="22094"/>
              </a:xfrm>
              <a:custGeom>
                <a:avLst/>
                <a:gdLst>
                  <a:gd name="T0" fmla="*/ 0 w 2"/>
                  <a:gd name="T1" fmla="*/ 432 h 2"/>
                  <a:gd name="T2" fmla="*/ 216 w 2"/>
                  <a:gd name="T3" fmla="*/ 216 h 2"/>
                  <a:gd name="T4" fmla="*/ 216 w 2"/>
                  <a:gd name="T5" fmla="*/ 0 h 2"/>
                  <a:gd name="T6" fmla="*/ 432 w 2"/>
                  <a:gd name="T7" fmla="*/ 216 h 2"/>
                  <a:gd name="T8" fmla="*/ 216 w 2"/>
                  <a:gd name="T9" fmla="*/ 432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1" y="1"/>
                    </a:lnTo>
                    <a:lnTo>
                      <a:pt x="1" y="0"/>
                    </a:lnTo>
                    <a:lnTo>
                      <a:pt x="2" y="1"/>
                    </a:lnTo>
                    <a:lnTo>
                      <a:pt x="1"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35" name="Freeform 1188"/>
              <p:cNvSpPr>
                <a:spLocks/>
              </p:cNvSpPr>
              <p:nvPr/>
            </p:nvSpPr>
            <p:spPr bwMode="auto">
              <a:xfrm>
                <a:off x="2490525" y="4862605"/>
                <a:ext cx="22095" cy="22094"/>
              </a:xfrm>
              <a:custGeom>
                <a:avLst/>
                <a:gdLst>
                  <a:gd name="T0" fmla="*/ 0 w 2"/>
                  <a:gd name="T1" fmla="*/ 432 h 2"/>
                  <a:gd name="T2" fmla="*/ 216 w 2"/>
                  <a:gd name="T3" fmla="*/ 216 h 2"/>
                  <a:gd name="T4" fmla="*/ 216 w 2"/>
                  <a:gd name="T5" fmla="*/ 0 h 2"/>
                  <a:gd name="T6" fmla="*/ 432 w 2"/>
                  <a:gd name="T7" fmla="*/ 216 h 2"/>
                  <a:gd name="T8" fmla="*/ 216 w 2"/>
                  <a:gd name="T9" fmla="*/ 432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1" y="1"/>
                    </a:lnTo>
                    <a:lnTo>
                      <a:pt x="1" y="0"/>
                    </a:lnTo>
                    <a:lnTo>
                      <a:pt x="2" y="1"/>
                    </a:lnTo>
                    <a:lnTo>
                      <a:pt x="1"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36" name="Freeform 1189"/>
              <p:cNvSpPr>
                <a:spLocks/>
              </p:cNvSpPr>
              <p:nvPr/>
            </p:nvSpPr>
            <p:spPr bwMode="auto">
              <a:xfrm>
                <a:off x="2501573" y="4851558"/>
                <a:ext cx="11048" cy="22094"/>
              </a:xfrm>
              <a:custGeom>
                <a:avLst/>
                <a:gdLst>
                  <a:gd name="T0" fmla="*/ 0 w 1"/>
                  <a:gd name="T1" fmla="*/ 216 h 2"/>
                  <a:gd name="T2" fmla="*/ 216 w 1"/>
                  <a:gd name="T3" fmla="*/ 0 h 2"/>
                  <a:gd name="T4" fmla="*/ 216 w 1"/>
                  <a:gd name="T5" fmla="*/ 216 h 2"/>
                  <a:gd name="T6" fmla="*/ 216 w 1"/>
                  <a:gd name="T7" fmla="*/ 216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37" name="Freeform 1190"/>
              <p:cNvSpPr>
                <a:spLocks/>
              </p:cNvSpPr>
              <p:nvPr/>
            </p:nvSpPr>
            <p:spPr bwMode="auto">
              <a:xfrm>
                <a:off x="2501573" y="4851558"/>
                <a:ext cx="11048" cy="22094"/>
              </a:xfrm>
              <a:custGeom>
                <a:avLst/>
                <a:gdLst>
                  <a:gd name="T0" fmla="*/ 0 w 1"/>
                  <a:gd name="T1" fmla="*/ 216 h 2"/>
                  <a:gd name="T2" fmla="*/ 216 w 1"/>
                  <a:gd name="T3" fmla="*/ 0 h 2"/>
                  <a:gd name="T4" fmla="*/ 216 w 1"/>
                  <a:gd name="T5" fmla="*/ 216 h 2"/>
                  <a:gd name="T6" fmla="*/ 216 w 1"/>
                  <a:gd name="T7" fmla="*/ 216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38" name="Freeform 1191"/>
              <p:cNvSpPr>
                <a:spLocks/>
              </p:cNvSpPr>
              <p:nvPr/>
            </p:nvSpPr>
            <p:spPr bwMode="auto">
              <a:xfrm>
                <a:off x="2523668" y="4840511"/>
                <a:ext cx="11048" cy="11047"/>
              </a:xfrm>
              <a:custGeom>
                <a:avLst/>
                <a:gdLst>
                  <a:gd name="T0" fmla="*/ 0 w 1"/>
                  <a:gd name="T1" fmla="*/ 216 h 1"/>
                  <a:gd name="T2" fmla="*/ 216 w 1"/>
                  <a:gd name="T3" fmla="*/ 216 h 1"/>
                  <a:gd name="T4" fmla="*/ 216 w 1"/>
                  <a:gd name="T5" fmla="*/ 216 h 1"/>
                  <a:gd name="T6" fmla="*/ 0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39" name="Freeform 1192"/>
              <p:cNvSpPr>
                <a:spLocks/>
              </p:cNvSpPr>
              <p:nvPr/>
            </p:nvSpPr>
            <p:spPr bwMode="auto">
              <a:xfrm>
                <a:off x="2523668" y="4840511"/>
                <a:ext cx="11048" cy="11047"/>
              </a:xfrm>
              <a:custGeom>
                <a:avLst/>
                <a:gdLst>
                  <a:gd name="T0" fmla="*/ 0 w 1"/>
                  <a:gd name="T1" fmla="*/ 216 h 1"/>
                  <a:gd name="T2" fmla="*/ 216 w 1"/>
                  <a:gd name="T3" fmla="*/ 216 h 1"/>
                  <a:gd name="T4" fmla="*/ 216 w 1"/>
                  <a:gd name="T5" fmla="*/ 216 h 1"/>
                  <a:gd name="T6" fmla="*/ 0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40" name="Freeform 1193"/>
              <p:cNvSpPr>
                <a:spLocks/>
              </p:cNvSpPr>
              <p:nvPr/>
            </p:nvSpPr>
            <p:spPr bwMode="auto">
              <a:xfrm>
                <a:off x="2501573" y="4752136"/>
                <a:ext cx="22095" cy="44188"/>
              </a:xfrm>
              <a:custGeom>
                <a:avLst/>
                <a:gdLst>
                  <a:gd name="T0" fmla="*/ 216 w 2"/>
                  <a:gd name="T1" fmla="*/ 216 h 4"/>
                  <a:gd name="T2" fmla="*/ 216 w 2"/>
                  <a:gd name="T3" fmla="*/ 0 h 4"/>
                  <a:gd name="T4" fmla="*/ 216 w 2"/>
                  <a:gd name="T5" fmla="*/ 0 h 4"/>
                  <a:gd name="T6" fmla="*/ 432 w 2"/>
                  <a:gd name="T7" fmla="*/ 216 h 4"/>
                  <a:gd name="T8" fmla="*/ 432 w 2"/>
                  <a:gd name="T9" fmla="*/ 432 h 4"/>
                  <a:gd name="T10" fmla="*/ 432 w 2"/>
                  <a:gd name="T11" fmla="*/ 864 h 4"/>
                  <a:gd name="T12" fmla="*/ 216 w 2"/>
                  <a:gd name="T13" fmla="*/ 864 h 4"/>
                  <a:gd name="T14" fmla="*/ 0 w 2"/>
                  <a:gd name="T15" fmla="*/ 864 h 4"/>
                  <a:gd name="T16" fmla="*/ 216 w 2"/>
                  <a:gd name="T17" fmla="*/ 21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1" y="1"/>
                    </a:moveTo>
                    <a:lnTo>
                      <a:pt x="1" y="0"/>
                    </a:lnTo>
                    <a:lnTo>
                      <a:pt x="2" y="1"/>
                    </a:lnTo>
                    <a:lnTo>
                      <a:pt x="2" y="2"/>
                    </a:lnTo>
                    <a:lnTo>
                      <a:pt x="2" y="4"/>
                    </a:lnTo>
                    <a:lnTo>
                      <a:pt x="1" y="4"/>
                    </a:lnTo>
                    <a:lnTo>
                      <a:pt x="0" y="4"/>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41" name="Freeform 1194"/>
              <p:cNvSpPr>
                <a:spLocks/>
              </p:cNvSpPr>
              <p:nvPr/>
            </p:nvSpPr>
            <p:spPr bwMode="auto">
              <a:xfrm>
                <a:off x="2501573" y="4752136"/>
                <a:ext cx="22095" cy="44188"/>
              </a:xfrm>
              <a:custGeom>
                <a:avLst/>
                <a:gdLst>
                  <a:gd name="T0" fmla="*/ 216 w 2"/>
                  <a:gd name="T1" fmla="*/ 216 h 4"/>
                  <a:gd name="T2" fmla="*/ 216 w 2"/>
                  <a:gd name="T3" fmla="*/ 0 h 4"/>
                  <a:gd name="T4" fmla="*/ 216 w 2"/>
                  <a:gd name="T5" fmla="*/ 0 h 4"/>
                  <a:gd name="T6" fmla="*/ 432 w 2"/>
                  <a:gd name="T7" fmla="*/ 216 h 4"/>
                  <a:gd name="T8" fmla="*/ 432 w 2"/>
                  <a:gd name="T9" fmla="*/ 432 h 4"/>
                  <a:gd name="T10" fmla="*/ 432 w 2"/>
                  <a:gd name="T11" fmla="*/ 864 h 4"/>
                  <a:gd name="T12" fmla="*/ 216 w 2"/>
                  <a:gd name="T13" fmla="*/ 864 h 4"/>
                  <a:gd name="T14" fmla="*/ 0 w 2"/>
                  <a:gd name="T15" fmla="*/ 864 h 4"/>
                  <a:gd name="T16" fmla="*/ 216 w 2"/>
                  <a:gd name="T17" fmla="*/ 21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1" y="1"/>
                    </a:moveTo>
                    <a:lnTo>
                      <a:pt x="1" y="0"/>
                    </a:lnTo>
                    <a:lnTo>
                      <a:pt x="2" y="1"/>
                    </a:lnTo>
                    <a:lnTo>
                      <a:pt x="2" y="2"/>
                    </a:lnTo>
                    <a:lnTo>
                      <a:pt x="2" y="4"/>
                    </a:lnTo>
                    <a:lnTo>
                      <a:pt x="1" y="4"/>
                    </a:lnTo>
                    <a:lnTo>
                      <a:pt x="0" y="4"/>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42" name="Freeform 1195"/>
              <p:cNvSpPr>
                <a:spLocks/>
              </p:cNvSpPr>
              <p:nvPr/>
            </p:nvSpPr>
            <p:spPr bwMode="auto">
              <a:xfrm>
                <a:off x="247861" y="1294456"/>
                <a:ext cx="22095" cy="11047"/>
              </a:xfrm>
              <a:custGeom>
                <a:avLst/>
                <a:gdLst>
                  <a:gd name="T0" fmla="*/ 216 w 2"/>
                  <a:gd name="T1" fmla="*/ 0 h 1"/>
                  <a:gd name="T2" fmla="*/ 216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1" y="0"/>
                    </a:lnTo>
                    <a:lnTo>
                      <a:pt x="2"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43" name="Freeform 1196"/>
              <p:cNvSpPr>
                <a:spLocks/>
              </p:cNvSpPr>
              <p:nvPr/>
            </p:nvSpPr>
            <p:spPr bwMode="auto">
              <a:xfrm>
                <a:off x="247861" y="1294456"/>
                <a:ext cx="22095" cy="11047"/>
              </a:xfrm>
              <a:custGeom>
                <a:avLst/>
                <a:gdLst>
                  <a:gd name="T0" fmla="*/ 216 w 2"/>
                  <a:gd name="T1" fmla="*/ 0 h 1"/>
                  <a:gd name="T2" fmla="*/ 216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1" y="0"/>
                    </a:lnTo>
                    <a:lnTo>
                      <a:pt x="2"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44" name="Freeform 1197"/>
              <p:cNvSpPr>
                <a:spLocks/>
              </p:cNvSpPr>
              <p:nvPr/>
            </p:nvSpPr>
            <p:spPr bwMode="auto">
              <a:xfrm>
                <a:off x="1131670" y="2078786"/>
                <a:ext cx="132571" cy="88375"/>
              </a:xfrm>
              <a:custGeom>
                <a:avLst/>
                <a:gdLst>
                  <a:gd name="T0" fmla="*/ 2160 w 12"/>
                  <a:gd name="T1" fmla="*/ 1728 h 8"/>
                  <a:gd name="T2" fmla="*/ 2376 w 12"/>
                  <a:gd name="T3" fmla="*/ 1728 h 8"/>
                  <a:gd name="T4" fmla="*/ 2592 w 12"/>
                  <a:gd name="T5" fmla="*/ 1728 h 8"/>
                  <a:gd name="T6" fmla="*/ 2376 w 12"/>
                  <a:gd name="T7" fmla="*/ 1512 h 8"/>
                  <a:gd name="T8" fmla="*/ 2160 w 12"/>
                  <a:gd name="T9" fmla="*/ 1296 h 8"/>
                  <a:gd name="T10" fmla="*/ 1728 w 12"/>
                  <a:gd name="T11" fmla="*/ 864 h 8"/>
                  <a:gd name="T12" fmla="*/ 1728 w 12"/>
                  <a:gd name="T13" fmla="*/ 648 h 8"/>
                  <a:gd name="T14" fmla="*/ 1512 w 12"/>
                  <a:gd name="T15" fmla="*/ 432 h 8"/>
                  <a:gd name="T16" fmla="*/ 1296 w 12"/>
                  <a:gd name="T17" fmla="*/ 648 h 8"/>
                  <a:gd name="T18" fmla="*/ 648 w 12"/>
                  <a:gd name="T19" fmla="*/ 432 h 8"/>
                  <a:gd name="T20" fmla="*/ 432 w 12"/>
                  <a:gd name="T21" fmla="*/ 0 h 8"/>
                  <a:gd name="T22" fmla="*/ 0 w 12"/>
                  <a:gd name="T23" fmla="*/ 0 h 8"/>
                  <a:gd name="T24" fmla="*/ 0 w 12"/>
                  <a:gd name="T25" fmla="*/ 0 h 8"/>
                  <a:gd name="T26" fmla="*/ 216 w 12"/>
                  <a:gd name="T27" fmla="*/ 648 h 8"/>
                  <a:gd name="T28" fmla="*/ 432 w 12"/>
                  <a:gd name="T29" fmla="*/ 648 h 8"/>
                  <a:gd name="T30" fmla="*/ 648 w 12"/>
                  <a:gd name="T31" fmla="*/ 864 h 8"/>
                  <a:gd name="T32" fmla="*/ 864 w 12"/>
                  <a:gd name="T33" fmla="*/ 864 h 8"/>
                  <a:gd name="T34" fmla="*/ 1080 w 12"/>
                  <a:gd name="T35" fmla="*/ 1080 h 8"/>
                  <a:gd name="T36" fmla="*/ 1512 w 12"/>
                  <a:gd name="T37" fmla="*/ 1512 h 8"/>
                  <a:gd name="T38" fmla="*/ 1728 w 12"/>
                  <a:gd name="T39" fmla="*/ 1728 h 8"/>
                  <a:gd name="T40" fmla="*/ 2160 w 12"/>
                  <a:gd name="T41" fmla="*/ 172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
                  <a:gd name="T64" fmla="*/ 0 h 8"/>
                  <a:gd name="T65" fmla="*/ 12 w 12"/>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 h="8">
                    <a:moveTo>
                      <a:pt x="10" y="8"/>
                    </a:moveTo>
                    <a:lnTo>
                      <a:pt x="11" y="8"/>
                    </a:lnTo>
                    <a:lnTo>
                      <a:pt x="12" y="8"/>
                    </a:lnTo>
                    <a:lnTo>
                      <a:pt x="11" y="7"/>
                    </a:lnTo>
                    <a:lnTo>
                      <a:pt x="10" y="6"/>
                    </a:lnTo>
                    <a:lnTo>
                      <a:pt x="8" y="4"/>
                    </a:lnTo>
                    <a:lnTo>
                      <a:pt x="8" y="3"/>
                    </a:lnTo>
                    <a:lnTo>
                      <a:pt x="7" y="2"/>
                    </a:lnTo>
                    <a:lnTo>
                      <a:pt x="6" y="3"/>
                    </a:lnTo>
                    <a:lnTo>
                      <a:pt x="3" y="2"/>
                    </a:lnTo>
                    <a:lnTo>
                      <a:pt x="2" y="0"/>
                    </a:lnTo>
                    <a:lnTo>
                      <a:pt x="0" y="0"/>
                    </a:lnTo>
                    <a:lnTo>
                      <a:pt x="1" y="3"/>
                    </a:lnTo>
                    <a:lnTo>
                      <a:pt x="2" y="3"/>
                    </a:lnTo>
                    <a:lnTo>
                      <a:pt x="3" y="4"/>
                    </a:lnTo>
                    <a:lnTo>
                      <a:pt x="4" y="4"/>
                    </a:lnTo>
                    <a:lnTo>
                      <a:pt x="5" y="5"/>
                    </a:lnTo>
                    <a:lnTo>
                      <a:pt x="7" y="7"/>
                    </a:lnTo>
                    <a:lnTo>
                      <a:pt x="8" y="8"/>
                    </a:lnTo>
                    <a:lnTo>
                      <a:pt x="10"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45" name="Freeform 1198"/>
              <p:cNvSpPr>
                <a:spLocks/>
              </p:cNvSpPr>
              <p:nvPr/>
            </p:nvSpPr>
            <p:spPr bwMode="auto">
              <a:xfrm>
                <a:off x="1131670" y="2078786"/>
                <a:ext cx="132571" cy="88375"/>
              </a:xfrm>
              <a:custGeom>
                <a:avLst/>
                <a:gdLst>
                  <a:gd name="T0" fmla="*/ 2160 w 12"/>
                  <a:gd name="T1" fmla="*/ 1728 h 8"/>
                  <a:gd name="T2" fmla="*/ 2376 w 12"/>
                  <a:gd name="T3" fmla="*/ 1728 h 8"/>
                  <a:gd name="T4" fmla="*/ 2592 w 12"/>
                  <a:gd name="T5" fmla="*/ 1728 h 8"/>
                  <a:gd name="T6" fmla="*/ 2376 w 12"/>
                  <a:gd name="T7" fmla="*/ 1512 h 8"/>
                  <a:gd name="T8" fmla="*/ 2160 w 12"/>
                  <a:gd name="T9" fmla="*/ 1296 h 8"/>
                  <a:gd name="T10" fmla="*/ 1728 w 12"/>
                  <a:gd name="T11" fmla="*/ 864 h 8"/>
                  <a:gd name="T12" fmla="*/ 1728 w 12"/>
                  <a:gd name="T13" fmla="*/ 648 h 8"/>
                  <a:gd name="T14" fmla="*/ 1512 w 12"/>
                  <a:gd name="T15" fmla="*/ 432 h 8"/>
                  <a:gd name="T16" fmla="*/ 1296 w 12"/>
                  <a:gd name="T17" fmla="*/ 648 h 8"/>
                  <a:gd name="T18" fmla="*/ 648 w 12"/>
                  <a:gd name="T19" fmla="*/ 432 h 8"/>
                  <a:gd name="T20" fmla="*/ 432 w 12"/>
                  <a:gd name="T21" fmla="*/ 0 h 8"/>
                  <a:gd name="T22" fmla="*/ 0 w 12"/>
                  <a:gd name="T23" fmla="*/ 0 h 8"/>
                  <a:gd name="T24" fmla="*/ 0 w 12"/>
                  <a:gd name="T25" fmla="*/ 0 h 8"/>
                  <a:gd name="T26" fmla="*/ 216 w 12"/>
                  <a:gd name="T27" fmla="*/ 648 h 8"/>
                  <a:gd name="T28" fmla="*/ 432 w 12"/>
                  <a:gd name="T29" fmla="*/ 648 h 8"/>
                  <a:gd name="T30" fmla="*/ 648 w 12"/>
                  <a:gd name="T31" fmla="*/ 864 h 8"/>
                  <a:gd name="T32" fmla="*/ 864 w 12"/>
                  <a:gd name="T33" fmla="*/ 864 h 8"/>
                  <a:gd name="T34" fmla="*/ 1080 w 12"/>
                  <a:gd name="T35" fmla="*/ 1080 h 8"/>
                  <a:gd name="T36" fmla="*/ 1512 w 12"/>
                  <a:gd name="T37" fmla="*/ 1512 h 8"/>
                  <a:gd name="T38" fmla="*/ 1728 w 12"/>
                  <a:gd name="T39" fmla="*/ 1728 h 8"/>
                  <a:gd name="T40" fmla="*/ 2160 w 12"/>
                  <a:gd name="T41" fmla="*/ 172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
                  <a:gd name="T64" fmla="*/ 0 h 8"/>
                  <a:gd name="T65" fmla="*/ 12 w 12"/>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 h="8">
                    <a:moveTo>
                      <a:pt x="10" y="8"/>
                    </a:moveTo>
                    <a:lnTo>
                      <a:pt x="11" y="8"/>
                    </a:lnTo>
                    <a:lnTo>
                      <a:pt x="12" y="8"/>
                    </a:lnTo>
                    <a:lnTo>
                      <a:pt x="11" y="7"/>
                    </a:lnTo>
                    <a:lnTo>
                      <a:pt x="10" y="6"/>
                    </a:lnTo>
                    <a:lnTo>
                      <a:pt x="8" y="4"/>
                    </a:lnTo>
                    <a:lnTo>
                      <a:pt x="8" y="3"/>
                    </a:lnTo>
                    <a:lnTo>
                      <a:pt x="7" y="2"/>
                    </a:lnTo>
                    <a:lnTo>
                      <a:pt x="6" y="3"/>
                    </a:lnTo>
                    <a:lnTo>
                      <a:pt x="3" y="2"/>
                    </a:lnTo>
                    <a:lnTo>
                      <a:pt x="2" y="0"/>
                    </a:lnTo>
                    <a:lnTo>
                      <a:pt x="0" y="0"/>
                    </a:lnTo>
                    <a:lnTo>
                      <a:pt x="1" y="3"/>
                    </a:lnTo>
                    <a:lnTo>
                      <a:pt x="2" y="3"/>
                    </a:lnTo>
                    <a:lnTo>
                      <a:pt x="3" y="4"/>
                    </a:lnTo>
                    <a:lnTo>
                      <a:pt x="4" y="4"/>
                    </a:lnTo>
                    <a:lnTo>
                      <a:pt x="5" y="5"/>
                    </a:lnTo>
                    <a:lnTo>
                      <a:pt x="7" y="7"/>
                    </a:lnTo>
                    <a:lnTo>
                      <a:pt x="8" y="8"/>
                    </a:lnTo>
                    <a:lnTo>
                      <a:pt x="10"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46" name="Freeform 1199"/>
              <p:cNvSpPr>
                <a:spLocks/>
              </p:cNvSpPr>
              <p:nvPr/>
            </p:nvSpPr>
            <p:spPr bwMode="auto">
              <a:xfrm>
                <a:off x="1021193" y="1946223"/>
                <a:ext cx="22095" cy="33141"/>
              </a:xfrm>
              <a:custGeom>
                <a:avLst/>
                <a:gdLst>
                  <a:gd name="T0" fmla="*/ 0 w 2"/>
                  <a:gd name="T1" fmla="*/ 0 h 3"/>
                  <a:gd name="T2" fmla="*/ 216 w 2"/>
                  <a:gd name="T3" fmla="*/ 0 h 3"/>
                  <a:gd name="T4" fmla="*/ 216 w 2"/>
                  <a:gd name="T5" fmla="*/ 0 h 3"/>
                  <a:gd name="T6" fmla="*/ 216 w 2"/>
                  <a:gd name="T7" fmla="*/ 216 h 3"/>
                  <a:gd name="T8" fmla="*/ 432 w 2"/>
                  <a:gd name="T9" fmla="*/ 0 h 3"/>
                  <a:gd name="T10" fmla="*/ 432 w 2"/>
                  <a:gd name="T11" fmla="*/ 432 h 3"/>
                  <a:gd name="T12" fmla="*/ 432 w 2"/>
                  <a:gd name="T13" fmla="*/ 648 h 3"/>
                  <a:gd name="T14" fmla="*/ 0 w 2"/>
                  <a:gd name="T15" fmla="*/ 648 h 3"/>
                  <a:gd name="T16" fmla="*/ 0 w 2"/>
                  <a:gd name="T17" fmla="*/ 432 h 3"/>
                  <a:gd name="T18" fmla="*/ 0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0"/>
                    </a:moveTo>
                    <a:lnTo>
                      <a:pt x="1" y="0"/>
                    </a:lnTo>
                    <a:lnTo>
                      <a:pt x="1" y="1"/>
                    </a:lnTo>
                    <a:lnTo>
                      <a:pt x="2" y="0"/>
                    </a:lnTo>
                    <a:lnTo>
                      <a:pt x="2" y="2"/>
                    </a:lnTo>
                    <a:lnTo>
                      <a:pt x="2" y="3"/>
                    </a:lnTo>
                    <a:lnTo>
                      <a:pt x="0" y="3"/>
                    </a:lnTo>
                    <a:lnTo>
                      <a:pt x="0"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47" name="Freeform 1200"/>
              <p:cNvSpPr>
                <a:spLocks/>
              </p:cNvSpPr>
              <p:nvPr/>
            </p:nvSpPr>
            <p:spPr bwMode="auto">
              <a:xfrm>
                <a:off x="1021193" y="1946223"/>
                <a:ext cx="22095" cy="33141"/>
              </a:xfrm>
              <a:custGeom>
                <a:avLst/>
                <a:gdLst>
                  <a:gd name="T0" fmla="*/ 0 w 2"/>
                  <a:gd name="T1" fmla="*/ 0 h 3"/>
                  <a:gd name="T2" fmla="*/ 216 w 2"/>
                  <a:gd name="T3" fmla="*/ 0 h 3"/>
                  <a:gd name="T4" fmla="*/ 216 w 2"/>
                  <a:gd name="T5" fmla="*/ 0 h 3"/>
                  <a:gd name="T6" fmla="*/ 216 w 2"/>
                  <a:gd name="T7" fmla="*/ 216 h 3"/>
                  <a:gd name="T8" fmla="*/ 432 w 2"/>
                  <a:gd name="T9" fmla="*/ 0 h 3"/>
                  <a:gd name="T10" fmla="*/ 432 w 2"/>
                  <a:gd name="T11" fmla="*/ 432 h 3"/>
                  <a:gd name="T12" fmla="*/ 432 w 2"/>
                  <a:gd name="T13" fmla="*/ 648 h 3"/>
                  <a:gd name="T14" fmla="*/ 0 w 2"/>
                  <a:gd name="T15" fmla="*/ 648 h 3"/>
                  <a:gd name="T16" fmla="*/ 0 w 2"/>
                  <a:gd name="T17" fmla="*/ 432 h 3"/>
                  <a:gd name="T18" fmla="*/ 0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0"/>
                    </a:moveTo>
                    <a:lnTo>
                      <a:pt x="1" y="0"/>
                    </a:lnTo>
                    <a:lnTo>
                      <a:pt x="1" y="1"/>
                    </a:lnTo>
                    <a:lnTo>
                      <a:pt x="2" y="0"/>
                    </a:lnTo>
                    <a:lnTo>
                      <a:pt x="2" y="2"/>
                    </a:lnTo>
                    <a:lnTo>
                      <a:pt x="2" y="3"/>
                    </a:lnTo>
                    <a:lnTo>
                      <a:pt x="0" y="3"/>
                    </a:lnTo>
                    <a:lnTo>
                      <a:pt x="0"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48" name="Freeform 1201"/>
              <p:cNvSpPr>
                <a:spLocks/>
              </p:cNvSpPr>
              <p:nvPr/>
            </p:nvSpPr>
            <p:spPr bwMode="auto">
              <a:xfrm>
                <a:off x="1010146" y="1857848"/>
                <a:ext cx="33143" cy="55235"/>
              </a:xfrm>
              <a:custGeom>
                <a:avLst/>
                <a:gdLst>
                  <a:gd name="T0" fmla="*/ 0 w 3"/>
                  <a:gd name="T1" fmla="*/ 0 h 5"/>
                  <a:gd name="T2" fmla="*/ 0 w 3"/>
                  <a:gd name="T3" fmla="*/ 0 h 5"/>
                  <a:gd name="T4" fmla="*/ 432 w 3"/>
                  <a:gd name="T5" fmla="*/ 432 h 5"/>
                  <a:gd name="T6" fmla="*/ 648 w 3"/>
                  <a:gd name="T7" fmla="*/ 1080 h 5"/>
                  <a:gd name="T8" fmla="*/ 432 w 3"/>
                  <a:gd name="T9" fmla="*/ 1080 h 5"/>
                  <a:gd name="T10" fmla="*/ 0 w 3"/>
                  <a:gd name="T11" fmla="*/ 432 h 5"/>
                  <a:gd name="T12" fmla="*/ 0 w 3"/>
                  <a:gd name="T13" fmla="*/ 0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0" y="0"/>
                    </a:moveTo>
                    <a:lnTo>
                      <a:pt x="0" y="0"/>
                    </a:lnTo>
                    <a:lnTo>
                      <a:pt x="2" y="2"/>
                    </a:lnTo>
                    <a:lnTo>
                      <a:pt x="3" y="5"/>
                    </a:lnTo>
                    <a:lnTo>
                      <a:pt x="2" y="5"/>
                    </a:lnTo>
                    <a:lnTo>
                      <a:pt x="0"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49" name="Freeform 1202"/>
              <p:cNvSpPr>
                <a:spLocks/>
              </p:cNvSpPr>
              <p:nvPr/>
            </p:nvSpPr>
            <p:spPr bwMode="auto">
              <a:xfrm>
                <a:off x="1010146" y="1857848"/>
                <a:ext cx="33143" cy="55235"/>
              </a:xfrm>
              <a:custGeom>
                <a:avLst/>
                <a:gdLst>
                  <a:gd name="T0" fmla="*/ 0 w 3"/>
                  <a:gd name="T1" fmla="*/ 0 h 5"/>
                  <a:gd name="T2" fmla="*/ 0 w 3"/>
                  <a:gd name="T3" fmla="*/ 0 h 5"/>
                  <a:gd name="T4" fmla="*/ 432 w 3"/>
                  <a:gd name="T5" fmla="*/ 432 h 5"/>
                  <a:gd name="T6" fmla="*/ 648 w 3"/>
                  <a:gd name="T7" fmla="*/ 1080 h 5"/>
                  <a:gd name="T8" fmla="*/ 432 w 3"/>
                  <a:gd name="T9" fmla="*/ 1080 h 5"/>
                  <a:gd name="T10" fmla="*/ 0 w 3"/>
                  <a:gd name="T11" fmla="*/ 432 h 5"/>
                  <a:gd name="T12" fmla="*/ 0 w 3"/>
                  <a:gd name="T13" fmla="*/ 0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0" y="0"/>
                    </a:moveTo>
                    <a:lnTo>
                      <a:pt x="0" y="0"/>
                    </a:lnTo>
                    <a:lnTo>
                      <a:pt x="2" y="2"/>
                    </a:lnTo>
                    <a:lnTo>
                      <a:pt x="3" y="5"/>
                    </a:lnTo>
                    <a:lnTo>
                      <a:pt x="2" y="5"/>
                    </a:lnTo>
                    <a:lnTo>
                      <a:pt x="0"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50" name="Freeform 1203"/>
              <p:cNvSpPr>
                <a:spLocks/>
              </p:cNvSpPr>
              <p:nvPr/>
            </p:nvSpPr>
            <p:spPr bwMode="auto">
              <a:xfrm>
                <a:off x="1010146" y="1890988"/>
                <a:ext cx="11048" cy="22094"/>
              </a:xfrm>
              <a:custGeom>
                <a:avLst/>
                <a:gdLst>
                  <a:gd name="T0" fmla="*/ 0 w 1"/>
                  <a:gd name="T1" fmla="*/ 0 h 2"/>
                  <a:gd name="T2" fmla="*/ 216 w 1"/>
                  <a:gd name="T3" fmla="*/ 432 h 2"/>
                  <a:gd name="T4" fmla="*/ 216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51" name="Freeform 1204"/>
              <p:cNvSpPr>
                <a:spLocks/>
              </p:cNvSpPr>
              <p:nvPr/>
            </p:nvSpPr>
            <p:spPr bwMode="auto">
              <a:xfrm>
                <a:off x="1010146" y="1890988"/>
                <a:ext cx="11048" cy="22094"/>
              </a:xfrm>
              <a:custGeom>
                <a:avLst/>
                <a:gdLst>
                  <a:gd name="T0" fmla="*/ 0 w 1"/>
                  <a:gd name="T1" fmla="*/ 0 h 2"/>
                  <a:gd name="T2" fmla="*/ 216 w 1"/>
                  <a:gd name="T3" fmla="*/ 432 h 2"/>
                  <a:gd name="T4" fmla="*/ 216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52" name="Freeform 1205"/>
              <p:cNvSpPr>
                <a:spLocks/>
              </p:cNvSpPr>
              <p:nvPr/>
            </p:nvSpPr>
            <p:spPr bwMode="auto">
              <a:xfrm>
                <a:off x="988051" y="1813660"/>
                <a:ext cx="0" cy="44188"/>
              </a:xfrm>
              <a:custGeom>
                <a:avLst/>
                <a:gdLst>
                  <a:gd name="T0" fmla="*/ 216 h 4"/>
                  <a:gd name="T1" fmla="*/ 0 h 4"/>
                  <a:gd name="T2" fmla="*/ 216 h 4"/>
                  <a:gd name="T3" fmla="*/ 864 h 4"/>
                  <a:gd name="T4" fmla="*/ 864 h 4"/>
                  <a:gd name="T5" fmla="*/ 216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1"/>
                    </a:moveTo>
                    <a:lnTo>
                      <a:pt x="0" y="0"/>
                    </a:lnTo>
                    <a:lnTo>
                      <a:pt x="0" y="1"/>
                    </a:lnTo>
                    <a:lnTo>
                      <a:pt x="0" y="4"/>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53" name="Freeform 1206"/>
              <p:cNvSpPr>
                <a:spLocks/>
              </p:cNvSpPr>
              <p:nvPr/>
            </p:nvSpPr>
            <p:spPr bwMode="auto">
              <a:xfrm>
                <a:off x="988051" y="1813660"/>
                <a:ext cx="0" cy="44188"/>
              </a:xfrm>
              <a:custGeom>
                <a:avLst/>
                <a:gdLst>
                  <a:gd name="T0" fmla="*/ 216 h 4"/>
                  <a:gd name="T1" fmla="*/ 0 h 4"/>
                  <a:gd name="T2" fmla="*/ 216 h 4"/>
                  <a:gd name="T3" fmla="*/ 864 h 4"/>
                  <a:gd name="T4" fmla="*/ 864 h 4"/>
                  <a:gd name="T5" fmla="*/ 216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1"/>
                    </a:moveTo>
                    <a:lnTo>
                      <a:pt x="0" y="0"/>
                    </a:lnTo>
                    <a:lnTo>
                      <a:pt x="0" y="1"/>
                    </a:lnTo>
                    <a:lnTo>
                      <a:pt x="0" y="4"/>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54" name="Freeform 1207"/>
              <p:cNvSpPr>
                <a:spLocks/>
              </p:cNvSpPr>
              <p:nvPr/>
            </p:nvSpPr>
            <p:spPr bwMode="auto">
              <a:xfrm>
                <a:off x="965955" y="1813660"/>
                <a:ext cx="11048" cy="33141"/>
              </a:xfrm>
              <a:custGeom>
                <a:avLst/>
                <a:gdLst>
                  <a:gd name="T0" fmla="*/ 0 w 1"/>
                  <a:gd name="T1" fmla="*/ 0 h 3"/>
                  <a:gd name="T2" fmla="*/ 216 w 1"/>
                  <a:gd name="T3" fmla="*/ 216 h 3"/>
                  <a:gd name="T4" fmla="*/ 216 w 1"/>
                  <a:gd name="T5" fmla="*/ 648 h 3"/>
                  <a:gd name="T6" fmla="*/ 0 w 1"/>
                  <a:gd name="T7" fmla="*/ 648 h 3"/>
                  <a:gd name="T8" fmla="*/ 0 w 1"/>
                  <a:gd name="T9" fmla="*/ 216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1" y="1"/>
                    </a:lnTo>
                    <a:lnTo>
                      <a:pt x="1" y="3"/>
                    </a:lnTo>
                    <a:lnTo>
                      <a:pt x="0" y="3"/>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55" name="Freeform 1208"/>
              <p:cNvSpPr>
                <a:spLocks/>
              </p:cNvSpPr>
              <p:nvPr/>
            </p:nvSpPr>
            <p:spPr bwMode="auto">
              <a:xfrm>
                <a:off x="965955" y="1813660"/>
                <a:ext cx="11048" cy="33141"/>
              </a:xfrm>
              <a:custGeom>
                <a:avLst/>
                <a:gdLst>
                  <a:gd name="T0" fmla="*/ 0 w 1"/>
                  <a:gd name="T1" fmla="*/ 0 h 3"/>
                  <a:gd name="T2" fmla="*/ 216 w 1"/>
                  <a:gd name="T3" fmla="*/ 216 h 3"/>
                  <a:gd name="T4" fmla="*/ 216 w 1"/>
                  <a:gd name="T5" fmla="*/ 648 h 3"/>
                  <a:gd name="T6" fmla="*/ 0 w 1"/>
                  <a:gd name="T7" fmla="*/ 648 h 3"/>
                  <a:gd name="T8" fmla="*/ 0 w 1"/>
                  <a:gd name="T9" fmla="*/ 216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1" y="1"/>
                    </a:lnTo>
                    <a:lnTo>
                      <a:pt x="1" y="3"/>
                    </a:lnTo>
                    <a:lnTo>
                      <a:pt x="0" y="3"/>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56" name="Freeform 1209"/>
              <p:cNvSpPr>
                <a:spLocks/>
              </p:cNvSpPr>
              <p:nvPr/>
            </p:nvSpPr>
            <p:spPr bwMode="auto">
              <a:xfrm>
                <a:off x="977003" y="1758426"/>
                <a:ext cx="11048" cy="55235"/>
              </a:xfrm>
              <a:custGeom>
                <a:avLst/>
                <a:gdLst>
                  <a:gd name="T0" fmla="*/ 0 w 1"/>
                  <a:gd name="T1" fmla="*/ 0 h 5"/>
                  <a:gd name="T2" fmla="*/ 0 w 1"/>
                  <a:gd name="T3" fmla="*/ 216 h 5"/>
                  <a:gd name="T4" fmla="*/ 0 w 1"/>
                  <a:gd name="T5" fmla="*/ 864 h 5"/>
                  <a:gd name="T6" fmla="*/ 216 w 1"/>
                  <a:gd name="T7" fmla="*/ 1080 h 5"/>
                  <a:gd name="T8" fmla="*/ 216 w 1"/>
                  <a:gd name="T9" fmla="*/ 864 h 5"/>
                  <a:gd name="T10" fmla="*/ 216 w 1"/>
                  <a:gd name="T11" fmla="*/ 216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4"/>
                    </a:lnTo>
                    <a:lnTo>
                      <a:pt x="1" y="5"/>
                    </a:lnTo>
                    <a:lnTo>
                      <a:pt x="1" y="4"/>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57" name="Freeform 1210"/>
              <p:cNvSpPr>
                <a:spLocks/>
              </p:cNvSpPr>
              <p:nvPr/>
            </p:nvSpPr>
            <p:spPr bwMode="auto">
              <a:xfrm>
                <a:off x="977003" y="1758426"/>
                <a:ext cx="11048" cy="55235"/>
              </a:xfrm>
              <a:custGeom>
                <a:avLst/>
                <a:gdLst>
                  <a:gd name="T0" fmla="*/ 0 w 1"/>
                  <a:gd name="T1" fmla="*/ 0 h 5"/>
                  <a:gd name="T2" fmla="*/ 0 w 1"/>
                  <a:gd name="T3" fmla="*/ 216 h 5"/>
                  <a:gd name="T4" fmla="*/ 0 w 1"/>
                  <a:gd name="T5" fmla="*/ 864 h 5"/>
                  <a:gd name="T6" fmla="*/ 216 w 1"/>
                  <a:gd name="T7" fmla="*/ 1080 h 5"/>
                  <a:gd name="T8" fmla="*/ 216 w 1"/>
                  <a:gd name="T9" fmla="*/ 864 h 5"/>
                  <a:gd name="T10" fmla="*/ 216 w 1"/>
                  <a:gd name="T11" fmla="*/ 216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4"/>
                    </a:lnTo>
                    <a:lnTo>
                      <a:pt x="1" y="5"/>
                    </a:lnTo>
                    <a:lnTo>
                      <a:pt x="1" y="4"/>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58" name="Freeform 1211"/>
              <p:cNvSpPr>
                <a:spLocks/>
              </p:cNvSpPr>
              <p:nvPr/>
            </p:nvSpPr>
            <p:spPr bwMode="auto">
              <a:xfrm>
                <a:off x="921765" y="1758426"/>
                <a:ext cx="44190" cy="33141"/>
              </a:xfrm>
              <a:custGeom>
                <a:avLst/>
                <a:gdLst>
                  <a:gd name="T0" fmla="*/ 432 w 4"/>
                  <a:gd name="T1" fmla="*/ 648 h 3"/>
                  <a:gd name="T2" fmla="*/ 216 w 4"/>
                  <a:gd name="T3" fmla="*/ 432 h 3"/>
                  <a:gd name="T4" fmla="*/ 0 w 4"/>
                  <a:gd name="T5" fmla="*/ 216 h 3"/>
                  <a:gd name="T6" fmla="*/ 0 w 4"/>
                  <a:gd name="T7" fmla="*/ 0 h 3"/>
                  <a:gd name="T8" fmla="*/ 432 w 4"/>
                  <a:gd name="T9" fmla="*/ 0 h 3"/>
                  <a:gd name="T10" fmla="*/ 648 w 4"/>
                  <a:gd name="T11" fmla="*/ 0 h 3"/>
                  <a:gd name="T12" fmla="*/ 864 w 4"/>
                  <a:gd name="T13" fmla="*/ 0 h 3"/>
                  <a:gd name="T14" fmla="*/ 864 w 4"/>
                  <a:gd name="T15" fmla="*/ 216 h 3"/>
                  <a:gd name="T16" fmla="*/ 648 w 4"/>
                  <a:gd name="T17" fmla="*/ 216 h 3"/>
                  <a:gd name="T18" fmla="*/ 648 w 4"/>
                  <a:gd name="T19" fmla="*/ 216 h 3"/>
                  <a:gd name="T20" fmla="*/ 864 w 4"/>
                  <a:gd name="T21" fmla="*/ 432 h 3"/>
                  <a:gd name="T22" fmla="*/ 864 w 4"/>
                  <a:gd name="T23" fmla="*/ 648 h 3"/>
                  <a:gd name="T24" fmla="*/ 432 w 4"/>
                  <a:gd name="T25" fmla="*/ 216 h 3"/>
                  <a:gd name="T26" fmla="*/ 432 w 4"/>
                  <a:gd name="T27" fmla="*/ 432 h 3"/>
                  <a:gd name="T28" fmla="*/ 648 w 4"/>
                  <a:gd name="T29" fmla="*/ 648 h 3"/>
                  <a:gd name="T30" fmla="*/ 432 w 4"/>
                  <a:gd name="T31" fmla="*/ 648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3"/>
                  <a:gd name="T50" fmla="*/ 4 w 4"/>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3">
                    <a:moveTo>
                      <a:pt x="2" y="3"/>
                    </a:moveTo>
                    <a:lnTo>
                      <a:pt x="1" y="2"/>
                    </a:lnTo>
                    <a:lnTo>
                      <a:pt x="0" y="1"/>
                    </a:lnTo>
                    <a:lnTo>
                      <a:pt x="0" y="0"/>
                    </a:lnTo>
                    <a:lnTo>
                      <a:pt x="2" y="0"/>
                    </a:lnTo>
                    <a:lnTo>
                      <a:pt x="3" y="0"/>
                    </a:lnTo>
                    <a:lnTo>
                      <a:pt x="4" y="0"/>
                    </a:lnTo>
                    <a:lnTo>
                      <a:pt x="4" y="1"/>
                    </a:lnTo>
                    <a:lnTo>
                      <a:pt x="3" y="1"/>
                    </a:lnTo>
                    <a:lnTo>
                      <a:pt x="4" y="2"/>
                    </a:lnTo>
                    <a:lnTo>
                      <a:pt x="4" y="3"/>
                    </a:lnTo>
                    <a:lnTo>
                      <a:pt x="2" y="1"/>
                    </a:lnTo>
                    <a:lnTo>
                      <a:pt x="2" y="2"/>
                    </a:lnTo>
                    <a:lnTo>
                      <a:pt x="3" y="3"/>
                    </a:lnTo>
                    <a:lnTo>
                      <a:pt x="2"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59" name="Freeform 1212"/>
              <p:cNvSpPr>
                <a:spLocks/>
              </p:cNvSpPr>
              <p:nvPr/>
            </p:nvSpPr>
            <p:spPr bwMode="auto">
              <a:xfrm>
                <a:off x="921765" y="1758426"/>
                <a:ext cx="44190" cy="33141"/>
              </a:xfrm>
              <a:custGeom>
                <a:avLst/>
                <a:gdLst>
                  <a:gd name="T0" fmla="*/ 432 w 4"/>
                  <a:gd name="T1" fmla="*/ 648 h 3"/>
                  <a:gd name="T2" fmla="*/ 216 w 4"/>
                  <a:gd name="T3" fmla="*/ 432 h 3"/>
                  <a:gd name="T4" fmla="*/ 0 w 4"/>
                  <a:gd name="T5" fmla="*/ 216 h 3"/>
                  <a:gd name="T6" fmla="*/ 0 w 4"/>
                  <a:gd name="T7" fmla="*/ 0 h 3"/>
                  <a:gd name="T8" fmla="*/ 432 w 4"/>
                  <a:gd name="T9" fmla="*/ 0 h 3"/>
                  <a:gd name="T10" fmla="*/ 648 w 4"/>
                  <a:gd name="T11" fmla="*/ 0 h 3"/>
                  <a:gd name="T12" fmla="*/ 864 w 4"/>
                  <a:gd name="T13" fmla="*/ 0 h 3"/>
                  <a:gd name="T14" fmla="*/ 864 w 4"/>
                  <a:gd name="T15" fmla="*/ 216 h 3"/>
                  <a:gd name="T16" fmla="*/ 648 w 4"/>
                  <a:gd name="T17" fmla="*/ 216 h 3"/>
                  <a:gd name="T18" fmla="*/ 648 w 4"/>
                  <a:gd name="T19" fmla="*/ 216 h 3"/>
                  <a:gd name="T20" fmla="*/ 864 w 4"/>
                  <a:gd name="T21" fmla="*/ 432 h 3"/>
                  <a:gd name="T22" fmla="*/ 864 w 4"/>
                  <a:gd name="T23" fmla="*/ 648 h 3"/>
                  <a:gd name="T24" fmla="*/ 432 w 4"/>
                  <a:gd name="T25" fmla="*/ 216 h 3"/>
                  <a:gd name="T26" fmla="*/ 432 w 4"/>
                  <a:gd name="T27" fmla="*/ 432 h 3"/>
                  <a:gd name="T28" fmla="*/ 648 w 4"/>
                  <a:gd name="T29" fmla="*/ 648 h 3"/>
                  <a:gd name="T30" fmla="*/ 432 w 4"/>
                  <a:gd name="T31" fmla="*/ 648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3"/>
                  <a:gd name="T50" fmla="*/ 4 w 4"/>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3">
                    <a:moveTo>
                      <a:pt x="2" y="3"/>
                    </a:moveTo>
                    <a:lnTo>
                      <a:pt x="1" y="2"/>
                    </a:lnTo>
                    <a:lnTo>
                      <a:pt x="0" y="1"/>
                    </a:lnTo>
                    <a:lnTo>
                      <a:pt x="0" y="0"/>
                    </a:lnTo>
                    <a:lnTo>
                      <a:pt x="2" y="0"/>
                    </a:lnTo>
                    <a:lnTo>
                      <a:pt x="3" y="0"/>
                    </a:lnTo>
                    <a:lnTo>
                      <a:pt x="4" y="0"/>
                    </a:lnTo>
                    <a:lnTo>
                      <a:pt x="4" y="1"/>
                    </a:lnTo>
                    <a:lnTo>
                      <a:pt x="3" y="1"/>
                    </a:lnTo>
                    <a:lnTo>
                      <a:pt x="4" y="2"/>
                    </a:lnTo>
                    <a:lnTo>
                      <a:pt x="4" y="3"/>
                    </a:lnTo>
                    <a:lnTo>
                      <a:pt x="2" y="1"/>
                    </a:lnTo>
                    <a:lnTo>
                      <a:pt x="2" y="2"/>
                    </a:lnTo>
                    <a:lnTo>
                      <a:pt x="3" y="3"/>
                    </a:lnTo>
                    <a:lnTo>
                      <a:pt x="2"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60" name="Freeform 1213"/>
              <p:cNvSpPr>
                <a:spLocks/>
              </p:cNvSpPr>
              <p:nvPr/>
            </p:nvSpPr>
            <p:spPr bwMode="auto">
              <a:xfrm>
                <a:off x="999098" y="1813660"/>
                <a:ext cx="22095" cy="22094"/>
              </a:xfrm>
              <a:custGeom>
                <a:avLst/>
                <a:gdLst>
                  <a:gd name="T0" fmla="*/ 0 w 2"/>
                  <a:gd name="T1" fmla="*/ 432 h 2"/>
                  <a:gd name="T2" fmla="*/ 0 w 2"/>
                  <a:gd name="T3" fmla="*/ 0 h 2"/>
                  <a:gd name="T4" fmla="*/ 0 w 2"/>
                  <a:gd name="T5" fmla="*/ 0 h 2"/>
                  <a:gd name="T6" fmla="*/ 216 w 2"/>
                  <a:gd name="T7" fmla="*/ 0 h 2"/>
                  <a:gd name="T8" fmla="*/ 432 w 2"/>
                  <a:gd name="T9" fmla="*/ 216 h 2"/>
                  <a:gd name="T10" fmla="*/ 432 w 2"/>
                  <a:gd name="T11" fmla="*/ 216 h 2"/>
                  <a:gd name="T12" fmla="*/ 216 w 2"/>
                  <a:gd name="T13" fmla="*/ 216 h 2"/>
                  <a:gd name="T14" fmla="*/ 216 w 2"/>
                  <a:gd name="T15" fmla="*/ 432 h 2"/>
                  <a:gd name="T16" fmla="*/ 0 w 2"/>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0"/>
                    </a:lnTo>
                    <a:lnTo>
                      <a:pt x="1" y="0"/>
                    </a:lnTo>
                    <a:lnTo>
                      <a:pt x="2" y="1"/>
                    </a:lnTo>
                    <a:lnTo>
                      <a:pt x="1" y="1"/>
                    </a:lnTo>
                    <a:lnTo>
                      <a:pt x="1"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61" name="Freeform 1214"/>
              <p:cNvSpPr>
                <a:spLocks/>
              </p:cNvSpPr>
              <p:nvPr/>
            </p:nvSpPr>
            <p:spPr bwMode="auto">
              <a:xfrm>
                <a:off x="999098" y="1813660"/>
                <a:ext cx="22095" cy="22094"/>
              </a:xfrm>
              <a:custGeom>
                <a:avLst/>
                <a:gdLst>
                  <a:gd name="T0" fmla="*/ 0 w 2"/>
                  <a:gd name="T1" fmla="*/ 432 h 2"/>
                  <a:gd name="T2" fmla="*/ 0 w 2"/>
                  <a:gd name="T3" fmla="*/ 0 h 2"/>
                  <a:gd name="T4" fmla="*/ 0 w 2"/>
                  <a:gd name="T5" fmla="*/ 0 h 2"/>
                  <a:gd name="T6" fmla="*/ 216 w 2"/>
                  <a:gd name="T7" fmla="*/ 0 h 2"/>
                  <a:gd name="T8" fmla="*/ 432 w 2"/>
                  <a:gd name="T9" fmla="*/ 216 h 2"/>
                  <a:gd name="T10" fmla="*/ 432 w 2"/>
                  <a:gd name="T11" fmla="*/ 216 h 2"/>
                  <a:gd name="T12" fmla="*/ 216 w 2"/>
                  <a:gd name="T13" fmla="*/ 216 h 2"/>
                  <a:gd name="T14" fmla="*/ 216 w 2"/>
                  <a:gd name="T15" fmla="*/ 432 h 2"/>
                  <a:gd name="T16" fmla="*/ 0 w 2"/>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0"/>
                    </a:lnTo>
                    <a:lnTo>
                      <a:pt x="1" y="0"/>
                    </a:lnTo>
                    <a:lnTo>
                      <a:pt x="2" y="1"/>
                    </a:lnTo>
                    <a:lnTo>
                      <a:pt x="1" y="1"/>
                    </a:lnTo>
                    <a:lnTo>
                      <a:pt x="1"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62" name="Freeform 1215"/>
              <p:cNvSpPr>
                <a:spLocks/>
              </p:cNvSpPr>
              <p:nvPr/>
            </p:nvSpPr>
            <p:spPr bwMode="auto">
              <a:xfrm>
                <a:off x="1032241" y="1990410"/>
                <a:ext cx="22095"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63" name="Freeform 1216"/>
              <p:cNvSpPr>
                <a:spLocks/>
              </p:cNvSpPr>
              <p:nvPr/>
            </p:nvSpPr>
            <p:spPr bwMode="auto">
              <a:xfrm>
                <a:off x="1032241" y="1990410"/>
                <a:ext cx="22095"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64" name="Rectangle 1217"/>
              <p:cNvSpPr>
                <a:spLocks noChangeArrowheads="1"/>
              </p:cNvSpPr>
              <p:nvPr/>
            </p:nvSpPr>
            <p:spPr bwMode="auto">
              <a:xfrm>
                <a:off x="1043289" y="2001457"/>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65" name="Rectangle 1218"/>
              <p:cNvSpPr>
                <a:spLocks noChangeArrowheads="1"/>
              </p:cNvSpPr>
              <p:nvPr/>
            </p:nvSpPr>
            <p:spPr bwMode="auto">
              <a:xfrm>
                <a:off x="1043289" y="2001457"/>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66" name="Freeform 1219"/>
              <p:cNvSpPr>
                <a:spLocks/>
              </p:cNvSpPr>
              <p:nvPr/>
            </p:nvSpPr>
            <p:spPr bwMode="auto">
              <a:xfrm>
                <a:off x="1054336" y="2012504"/>
                <a:ext cx="11048" cy="11047"/>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67" name="Freeform 1220"/>
              <p:cNvSpPr>
                <a:spLocks/>
              </p:cNvSpPr>
              <p:nvPr/>
            </p:nvSpPr>
            <p:spPr bwMode="auto">
              <a:xfrm>
                <a:off x="1054336" y="2012504"/>
                <a:ext cx="11048" cy="11047"/>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68" name="Freeform 1221"/>
              <p:cNvSpPr>
                <a:spLocks/>
              </p:cNvSpPr>
              <p:nvPr/>
            </p:nvSpPr>
            <p:spPr bwMode="auto">
              <a:xfrm>
                <a:off x="1076431" y="1946223"/>
                <a:ext cx="11048" cy="11047"/>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69" name="Freeform 1222"/>
              <p:cNvSpPr>
                <a:spLocks/>
              </p:cNvSpPr>
              <p:nvPr/>
            </p:nvSpPr>
            <p:spPr bwMode="auto">
              <a:xfrm>
                <a:off x="1076431" y="1946223"/>
                <a:ext cx="11048" cy="11047"/>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70" name="Freeform 1223"/>
              <p:cNvSpPr>
                <a:spLocks/>
              </p:cNvSpPr>
              <p:nvPr/>
            </p:nvSpPr>
            <p:spPr bwMode="auto">
              <a:xfrm>
                <a:off x="1087479" y="1968317"/>
                <a:ext cx="11048" cy="11047"/>
              </a:xfrm>
              <a:custGeom>
                <a:avLst/>
                <a:gdLst>
                  <a:gd name="T0" fmla="*/ 0 w 1"/>
                  <a:gd name="T1" fmla="*/ 216 h 1"/>
                  <a:gd name="T2" fmla="*/ 0 w 1"/>
                  <a:gd name="T3" fmla="*/ 0 h 1"/>
                  <a:gd name="T4" fmla="*/ 0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71" name="Freeform 1224"/>
              <p:cNvSpPr>
                <a:spLocks/>
              </p:cNvSpPr>
              <p:nvPr/>
            </p:nvSpPr>
            <p:spPr bwMode="auto">
              <a:xfrm>
                <a:off x="1087479" y="1968317"/>
                <a:ext cx="11048" cy="11047"/>
              </a:xfrm>
              <a:custGeom>
                <a:avLst/>
                <a:gdLst>
                  <a:gd name="T0" fmla="*/ 0 w 1"/>
                  <a:gd name="T1" fmla="*/ 216 h 1"/>
                  <a:gd name="T2" fmla="*/ 0 w 1"/>
                  <a:gd name="T3" fmla="*/ 0 h 1"/>
                  <a:gd name="T4" fmla="*/ 0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72" name="Freeform 1225"/>
              <p:cNvSpPr>
                <a:spLocks/>
              </p:cNvSpPr>
              <p:nvPr/>
            </p:nvSpPr>
            <p:spPr bwMode="auto">
              <a:xfrm>
                <a:off x="634527" y="1659003"/>
                <a:ext cx="22095" cy="22094"/>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73" name="Freeform 1226"/>
              <p:cNvSpPr>
                <a:spLocks/>
              </p:cNvSpPr>
              <p:nvPr/>
            </p:nvSpPr>
            <p:spPr bwMode="auto">
              <a:xfrm>
                <a:off x="634527" y="1659003"/>
                <a:ext cx="22095" cy="22094"/>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74" name="Freeform 1227"/>
              <p:cNvSpPr>
                <a:spLocks/>
              </p:cNvSpPr>
              <p:nvPr/>
            </p:nvSpPr>
            <p:spPr bwMode="auto">
              <a:xfrm>
                <a:off x="667670" y="1647956"/>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75" name="Freeform 1228"/>
              <p:cNvSpPr>
                <a:spLocks/>
              </p:cNvSpPr>
              <p:nvPr/>
            </p:nvSpPr>
            <p:spPr bwMode="auto">
              <a:xfrm>
                <a:off x="667670" y="1647956"/>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76" name="Freeform 1229"/>
              <p:cNvSpPr>
                <a:spLocks/>
              </p:cNvSpPr>
              <p:nvPr/>
            </p:nvSpPr>
            <p:spPr bwMode="auto">
              <a:xfrm>
                <a:off x="634527" y="1647956"/>
                <a:ext cx="0" cy="11047"/>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77" name="Freeform 1230"/>
              <p:cNvSpPr>
                <a:spLocks/>
              </p:cNvSpPr>
              <p:nvPr/>
            </p:nvSpPr>
            <p:spPr bwMode="auto">
              <a:xfrm>
                <a:off x="634527" y="1647956"/>
                <a:ext cx="0" cy="11047"/>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78" name="Rectangle 1231"/>
              <p:cNvSpPr>
                <a:spLocks noChangeArrowheads="1"/>
              </p:cNvSpPr>
              <p:nvPr/>
            </p:nvSpPr>
            <p:spPr bwMode="auto">
              <a:xfrm>
                <a:off x="623480" y="1659003"/>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79" name="Rectangle 1232"/>
              <p:cNvSpPr>
                <a:spLocks noChangeArrowheads="1"/>
              </p:cNvSpPr>
              <p:nvPr/>
            </p:nvSpPr>
            <p:spPr bwMode="auto">
              <a:xfrm>
                <a:off x="623480" y="1659003"/>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80" name="Freeform 1233"/>
              <p:cNvSpPr>
                <a:spLocks/>
              </p:cNvSpPr>
              <p:nvPr/>
            </p:nvSpPr>
            <p:spPr bwMode="auto">
              <a:xfrm>
                <a:off x="137385" y="1957270"/>
                <a:ext cx="22095" cy="22094"/>
              </a:xfrm>
              <a:custGeom>
                <a:avLst/>
                <a:gdLst>
                  <a:gd name="T0" fmla="*/ 432 w 2"/>
                  <a:gd name="T1" fmla="*/ 216 h 2"/>
                  <a:gd name="T2" fmla="*/ 432 w 2"/>
                  <a:gd name="T3" fmla="*/ 0 h 2"/>
                  <a:gd name="T4" fmla="*/ 432 w 2"/>
                  <a:gd name="T5" fmla="*/ 0 h 2"/>
                  <a:gd name="T6" fmla="*/ 0 w 2"/>
                  <a:gd name="T7" fmla="*/ 432 h 2"/>
                  <a:gd name="T8" fmla="*/ 0 w 2"/>
                  <a:gd name="T9" fmla="*/ 432 h 2"/>
                  <a:gd name="T10" fmla="*/ 216 w 2"/>
                  <a:gd name="T11" fmla="*/ 432 h 2"/>
                  <a:gd name="T12" fmla="*/ 432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1"/>
                    </a:moveTo>
                    <a:lnTo>
                      <a:pt x="2" y="0"/>
                    </a:lnTo>
                    <a:lnTo>
                      <a:pt x="0" y="2"/>
                    </a:lnTo>
                    <a:lnTo>
                      <a:pt x="1" y="2"/>
                    </a:lnTo>
                    <a:lnTo>
                      <a:pt x="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81" name="Freeform 1234"/>
              <p:cNvSpPr>
                <a:spLocks/>
              </p:cNvSpPr>
              <p:nvPr/>
            </p:nvSpPr>
            <p:spPr bwMode="auto">
              <a:xfrm>
                <a:off x="137385" y="1957270"/>
                <a:ext cx="22095" cy="22094"/>
              </a:xfrm>
              <a:custGeom>
                <a:avLst/>
                <a:gdLst>
                  <a:gd name="T0" fmla="*/ 432 w 2"/>
                  <a:gd name="T1" fmla="*/ 216 h 2"/>
                  <a:gd name="T2" fmla="*/ 432 w 2"/>
                  <a:gd name="T3" fmla="*/ 0 h 2"/>
                  <a:gd name="T4" fmla="*/ 432 w 2"/>
                  <a:gd name="T5" fmla="*/ 0 h 2"/>
                  <a:gd name="T6" fmla="*/ 0 w 2"/>
                  <a:gd name="T7" fmla="*/ 432 h 2"/>
                  <a:gd name="T8" fmla="*/ 0 w 2"/>
                  <a:gd name="T9" fmla="*/ 432 h 2"/>
                  <a:gd name="T10" fmla="*/ 216 w 2"/>
                  <a:gd name="T11" fmla="*/ 432 h 2"/>
                  <a:gd name="T12" fmla="*/ 432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1"/>
                    </a:moveTo>
                    <a:lnTo>
                      <a:pt x="2" y="0"/>
                    </a:lnTo>
                    <a:lnTo>
                      <a:pt x="0" y="2"/>
                    </a:lnTo>
                    <a:lnTo>
                      <a:pt x="1" y="2"/>
                    </a:lnTo>
                    <a:lnTo>
                      <a:pt x="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82" name="Freeform 1235"/>
              <p:cNvSpPr>
                <a:spLocks/>
              </p:cNvSpPr>
              <p:nvPr/>
            </p:nvSpPr>
            <p:spPr bwMode="auto">
              <a:xfrm>
                <a:off x="93194" y="1979364"/>
                <a:ext cx="33143" cy="22094"/>
              </a:xfrm>
              <a:custGeom>
                <a:avLst/>
                <a:gdLst>
                  <a:gd name="T0" fmla="*/ 648 w 3"/>
                  <a:gd name="T1" fmla="*/ 0 h 2"/>
                  <a:gd name="T2" fmla="*/ 216 w 3"/>
                  <a:gd name="T3" fmla="*/ 432 h 2"/>
                  <a:gd name="T4" fmla="*/ 0 w 3"/>
                  <a:gd name="T5" fmla="*/ 432 h 2"/>
                  <a:gd name="T6" fmla="*/ 216 w 3"/>
                  <a:gd name="T7" fmla="*/ 216 h 2"/>
                  <a:gd name="T8" fmla="*/ 216 w 3"/>
                  <a:gd name="T9" fmla="*/ 0 h 2"/>
                  <a:gd name="T10" fmla="*/ 432 w 3"/>
                  <a:gd name="T11" fmla="*/ 0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1" y="2"/>
                    </a:lnTo>
                    <a:lnTo>
                      <a:pt x="0" y="2"/>
                    </a:lnTo>
                    <a:lnTo>
                      <a:pt x="1" y="1"/>
                    </a:lnTo>
                    <a:lnTo>
                      <a:pt x="1" y="0"/>
                    </a:lnTo>
                    <a:lnTo>
                      <a:pt x="2"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83" name="Freeform 1236"/>
              <p:cNvSpPr>
                <a:spLocks/>
              </p:cNvSpPr>
              <p:nvPr/>
            </p:nvSpPr>
            <p:spPr bwMode="auto">
              <a:xfrm>
                <a:off x="93194" y="1979364"/>
                <a:ext cx="33143" cy="22094"/>
              </a:xfrm>
              <a:custGeom>
                <a:avLst/>
                <a:gdLst>
                  <a:gd name="T0" fmla="*/ 648 w 3"/>
                  <a:gd name="T1" fmla="*/ 0 h 2"/>
                  <a:gd name="T2" fmla="*/ 216 w 3"/>
                  <a:gd name="T3" fmla="*/ 432 h 2"/>
                  <a:gd name="T4" fmla="*/ 0 w 3"/>
                  <a:gd name="T5" fmla="*/ 432 h 2"/>
                  <a:gd name="T6" fmla="*/ 216 w 3"/>
                  <a:gd name="T7" fmla="*/ 216 h 2"/>
                  <a:gd name="T8" fmla="*/ 216 w 3"/>
                  <a:gd name="T9" fmla="*/ 0 h 2"/>
                  <a:gd name="T10" fmla="*/ 432 w 3"/>
                  <a:gd name="T11" fmla="*/ 0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1" y="2"/>
                    </a:lnTo>
                    <a:lnTo>
                      <a:pt x="0" y="2"/>
                    </a:lnTo>
                    <a:lnTo>
                      <a:pt x="1" y="1"/>
                    </a:lnTo>
                    <a:lnTo>
                      <a:pt x="1" y="0"/>
                    </a:lnTo>
                    <a:lnTo>
                      <a:pt x="2"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84" name="Freeform 1237"/>
              <p:cNvSpPr>
                <a:spLocks/>
              </p:cNvSpPr>
              <p:nvPr/>
            </p:nvSpPr>
            <p:spPr bwMode="auto">
              <a:xfrm>
                <a:off x="-61472" y="2023551"/>
                <a:ext cx="22095" cy="22094"/>
              </a:xfrm>
              <a:custGeom>
                <a:avLst/>
                <a:gdLst>
                  <a:gd name="T0" fmla="*/ 432 w 2"/>
                  <a:gd name="T1" fmla="*/ 0 h 2"/>
                  <a:gd name="T2" fmla="*/ 432 w 2"/>
                  <a:gd name="T3" fmla="*/ 216 h 2"/>
                  <a:gd name="T4" fmla="*/ 0 w 2"/>
                  <a:gd name="T5" fmla="*/ 432 h 2"/>
                  <a:gd name="T6" fmla="*/ 0 w 2"/>
                  <a:gd name="T7" fmla="*/ 432 h 2"/>
                  <a:gd name="T8" fmla="*/ 0 w 2"/>
                  <a:gd name="T9" fmla="*/ 216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0" y="2"/>
                    </a:lnTo>
                    <a:lnTo>
                      <a:pt x="0" y="1"/>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85" name="Freeform 1238"/>
              <p:cNvSpPr>
                <a:spLocks/>
              </p:cNvSpPr>
              <p:nvPr/>
            </p:nvSpPr>
            <p:spPr bwMode="auto">
              <a:xfrm>
                <a:off x="-61472" y="2023551"/>
                <a:ext cx="22095" cy="22094"/>
              </a:xfrm>
              <a:custGeom>
                <a:avLst/>
                <a:gdLst>
                  <a:gd name="T0" fmla="*/ 432 w 2"/>
                  <a:gd name="T1" fmla="*/ 0 h 2"/>
                  <a:gd name="T2" fmla="*/ 432 w 2"/>
                  <a:gd name="T3" fmla="*/ 216 h 2"/>
                  <a:gd name="T4" fmla="*/ 0 w 2"/>
                  <a:gd name="T5" fmla="*/ 432 h 2"/>
                  <a:gd name="T6" fmla="*/ 0 w 2"/>
                  <a:gd name="T7" fmla="*/ 432 h 2"/>
                  <a:gd name="T8" fmla="*/ 0 w 2"/>
                  <a:gd name="T9" fmla="*/ 216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0" y="2"/>
                    </a:lnTo>
                    <a:lnTo>
                      <a:pt x="0" y="1"/>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86" name="Rectangle 1239"/>
              <p:cNvSpPr>
                <a:spLocks noChangeArrowheads="1"/>
              </p:cNvSpPr>
              <p:nvPr/>
            </p:nvSpPr>
            <p:spPr bwMode="auto">
              <a:xfrm>
                <a:off x="-39377" y="2034598"/>
                <a:ext cx="22095"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87" name="Rectangle 1240"/>
              <p:cNvSpPr>
                <a:spLocks noChangeArrowheads="1"/>
              </p:cNvSpPr>
              <p:nvPr/>
            </p:nvSpPr>
            <p:spPr bwMode="auto">
              <a:xfrm>
                <a:off x="-39377" y="2034598"/>
                <a:ext cx="22095"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3988" name="Freeform 1241"/>
              <p:cNvSpPr>
                <a:spLocks/>
              </p:cNvSpPr>
              <p:nvPr/>
            </p:nvSpPr>
            <p:spPr bwMode="auto">
              <a:xfrm>
                <a:off x="126337" y="1659003"/>
                <a:ext cx="55238" cy="33141"/>
              </a:xfrm>
              <a:custGeom>
                <a:avLst/>
                <a:gdLst>
                  <a:gd name="T0" fmla="*/ 648 w 5"/>
                  <a:gd name="T1" fmla="*/ 0 h 3"/>
                  <a:gd name="T2" fmla="*/ 864 w 5"/>
                  <a:gd name="T3" fmla="*/ 0 h 3"/>
                  <a:gd name="T4" fmla="*/ 1080 w 5"/>
                  <a:gd name="T5" fmla="*/ 432 h 3"/>
                  <a:gd name="T6" fmla="*/ 864 w 5"/>
                  <a:gd name="T7" fmla="*/ 432 h 3"/>
                  <a:gd name="T8" fmla="*/ 648 w 5"/>
                  <a:gd name="T9" fmla="*/ 648 h 3"/>
                  <a:gd name="T10" fmla="*/ 216 w 5"/>
                  <a:gd name="T11" fmla="*/ 432 h 3"/>
                  <a:gd name="T12" fmla="*/ 216 w 5"/>
                  <a:gd name="T13" fmla="*/ 216 h 3"/>
                  <a:gd name="T14" fmla="*/ 0 w 5"/>
                  <a:gd name="T15" fmla="*/ 0 h 3"/>
                  <a:gd name="T16" fmla="*/ 432 w 5"/>
                  <a:gd name="T17" fmla="*/ 0 h 3"/>
                  <a:gd name="T18" fmla="*/ 648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3" y="0"/>
                    </a:moveTo>
                    <a:lnTo>
                      <a:pt x="4" y="0"/>
                    </a:lnTo>
                    <a:lnTo>
                      <a:pt x="5" y="2"/>
                    </a:lnTo>
                    <a:lnTo>
                      <a:pt x="4" y="2"/>
                    </a:lnTo>
                    <a:lnTo>
                      <a:pt x="3" y="3"/>
                    </a:lnTo>
                    <a:lnTo>
                      <a:pt x="1" y="2"/>
                    </a:lnTo>
                    <a:lnTo>
                      <a:pt x="1" y="1"/>
                    </a:lnTo>
                    <a:lnTo>
                      <a:pt x="0" y="0"/>
                    </a:lnTo>
                    <a:lnTo>
                      <a:pt x="2"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89" name="Freeform 1242"/>
              <p:cNvSpPr>
                <a:spLocks/>
              </p:cNvSpPr>
              <p:nvPr/>
            </p:nvSpPr>
            <p:spPr bwMode="auto">
              <a:xfrm>
                <a:off x="126337" y="1659003"/>
                <a:ext cx="55238" cy="33141"/>
              </a:xfrm>
              <a:custGeom>
                <a:avLst/>
                <a:gdLst>
                  <a:gd name="T0" fmla="*/ 648 w 5"/>
                  <a:gd name="T1" fmla="*/ 0 h 3"/>
                  <a:gd name="T2" fmla="*/ 864 w 5"/>
                  <a:gd name="T3" fmla="*/ 0 h 3"/>
                  <a:gd name="T4" fmla="*/ 1080 w 5"/>
                  <a:gd name="T5" fmla="*/ 432 h 3"/>
                  <a:gd name="T6" fmla="*/ 864 w 5"/>
                  <a:gd name="T7" fmla="*/ 432 h 3"/>
                  <a:gd name="T8" fmla="*/ 648 w 5"/>
                  <a:gd name="T9" fmla="*/ 648 h 3"/>
                  <a:gd name="T10" fmla="*/ 216 w 5"/>
                  <a:gd name="T11" fmla="*/ 432 h 3"/>
                  <a:gd name="T12" fmla="*/ 216 w 5"/>
                  <a:gd name="T13" fmla="*/ 216 h 3"/>
                  <a:gd name="T14" fmla="*/ 0 w 5"/>
                  <a:gd name="T15" fmla="*/ 0 h 3"/>
                  <a:gd name="T16" fmla="*/ 432 w 5"/>
                  <a:gd name="T17" fmla="*/ 0 h 3"/>
                  <a:gd name="T18" fmla="*/ 648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3" y="0"/>
                    </a:moveTo>
                    <a:lnTo>
                      <a:pt x="4" y="0"/>
                    </a:lnTo>
                    <a:lnTo>
                      <a:pt x="5" y="2"/>
                    </a:lnTo>
                    <a:lnTo>
                      <a:pt x="4" y="2"/>
                    </a:lnTo>
                    <a:lnTo>
                      <a:pt x="3" y="3"/>
                    </a:lnTo>
                    <a:lnTo>
                      <a:pt x="1" y="2"/>
                    </a:lnTo>
                    <a:lnTo>
                      <a:pt x="1" y="1"/>
                    </a:lnTo>
                    <a:lnTo>
                      <a:pt x="0" y="0"/>
                    </a:lnTo>
                    <a:lnTo>
                      <a:pt x="2"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90" name="Freeform 1243"/>
              <p:cNvSpPr>
                <a:spLocks/>
              </p:cNvSpPr>
              <p:nvPr/>
            </p:nvSpPr>
            <p:spPr bwMode="auto">
              <a:xfrm>
                <a:off x="15861" y="1482253"/>
                <a:ext cx="88381" cy="33141"/>
              </a:xfrm>
              <a:custGeom>
                <a:avLst/>
                <a:gdLst>
                  <a:gd name="T0" fmla="*/ 0 w 8"/>
                  <a:gd name="T1" fmla="*/ 0 h 3"/>
                  <a:gd name="T2" fmla="*/ 432 w 8"/>
                  <a:gd name="T3" fmla="*/ 0 h 3"/>
                  <a:gd name="T4" fmla="*/ 864 w 8"/>
                  <a:gd name="T5" fmla="*/ 0 h 3"/>
                  <a:gd name="T6" fmla="*/ 1296 w 8"/>
                  <a:gd name="T7" fmla="*/ 216 h 3"/>
                  <a:gd name="T8" fmla="*/ 1728 w 8"/>
                  <a:gd name="T9" fmla="*/ 216 h 3"/>
                  <a:gd name="T10" fmla="*/ 1512 w 8"/>
                  <a:gd name="T11" fmla="*/ 432 h 3"/>
                  <a:gd name="T12" fmla="*/ 1296 w 8"/>
                  <a:gd name="T13" fmla="*/ 432 h 3"/>
                  <a:gd name="T14" fmla="*/ 1080 w 8"/>
                  <a:gd name="T15" fmla="*/ 648 h 3"/>
                  <a:gd name="T16" fmla="*/ 432 w 8"/>
                  <a:gd name="T17" fmla="*/ 216 h 3"/>
                  <a:gd name="T18" fmla="*/ 0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6" y="1"/>
                    </a:lnTo>
                    <a:lnTo>
                      <a:pt x="8" y="1"/>
                    </a:lnTo>
                    <a:lnTo>
                      <a:pt x="7" y="2"/>
                    </a:lnTo>
                    <a:lnTo>
                      <a:pt x="6" y="2"/>
                    </a:lnTo>
                    <a:lnTo>
                      <a:pt x="5" y="3"/>
                    </a:lnTo>
                    <a:lnTo>
                      <a:pt x="2" y="1"/>
                    </a:lnTo>
                    <a:lnTo>
                      <a:pt x="0"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91" name="Freeform 1244"/>
              <p:cNvSpPr>
                <a:spLocks/>
              </p:cNvSpPr>
              <p:nvPr/>
            </p:nvSpPr>
            <p:spPr bwMode="auto">
              <a:xfrm>
                <a:off x="15861" y="1482253"/>
                <a:ext cx="88381" cy="33141"/>
              </a:xfrm>
              <a:custGeom>
                <a:avLst/>
                <a:gdLst>
                  <a:gd name="T0" fmla="*/ 0 w 8"/>
                  <a:gd name="T1" fmla="*/ 0 h 3"/>
                  <a:gd name="T2" fmla="*/ 432 w 8"/>
                  <a:gd name="T3" fmla="*/ 0 h 3"/>
                  <a:gd name="T4" fmla="*/ 864 w 8"/>
                  <a:gd name="T5" fmla="*/ 0 h 3"/>
                  <a:gd name="T6" fmla="*/ 1296 w 8"/>
                  <a:gd name="T7" fmla="*/ 216 h 3"/>
                  <a:gd name="T8" fmla="*/ 1728 w 8"/>
                  <a:gd name="T9" fmla="*/ 216 h 3"/>
                  <a:gd name="T10" fmla="*/ 1512 w 8"/>
                  <a:gd name="T11" fmla="*/ 432 h 3"/>
                  <a:gd name="T12" fmla="*/ 1296 w 8"/>
                  <a:gd name="T13" fmla="*/ 432 h 3"/>
                  <a:gd name="T14" fmla="*/ 1080 w 8"/>
                  <a:gd name="T15" fmla="*/ 648 h 3"/>
                  <a:gd name="T16" fmla="*/ 432 w 8"/>
                  <a:gd name="T17" fmla="*/ 216 h 3"/>
                  <a:gd name="T18" fmla="*/ 0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6" y="1"/>
                    </a:lnTo>
                    <a:lnTo>
                      <a:pt x="8" y="1"/>
                    </a:lnTo>
                    <a:lnTo>
                      <a:pt x="7" y="2"/>
                    </a:lnTo>
                    <a:lnTo>
                      <a:pt x="6" y="2"/>
                    </a:lnTo>
                    <a:lnTo>
                      <a:pt x="5" y="3"/>
                    </a:lnTo>
                    <a:lnTo>
                      <a:pt x="2" y="1"/>
                    </a:lnTo>
                    <a:lnTo>
                      <a:pt x="0"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92" name="Freeform 1245"/>
              <p:cNvSpPr>
                <a:spLocks/>
              </p:cNvSpPr>
              <p:nvPr/>
            </p:nvSpPr>
            <p:spPr bwMode="auto">
              <a:xfrm>
                <a:off x="634527" y="1659003"/>
                <a:ext cx="22095" cy="22094"/>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93" name="Freeform 1246"/>
              <p:cNvSpPr>
                <a:spLocks/>
              </p:cNvSpPr>
              <p:nvPr/>
            </p:nvSpPr>
            <p:spPr bwMode="auto">
              <a:xfrm>
                <a:off x="634527" y="1659003"/>
                <a:ext cx="22095" cy="22094"/>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94" name="Freeform 1247"/>
              <p:cNvSpPr>
                <a:spLocks/>
              </p:cNvSpPr>
              <p:nvPr/>
            </p:nvSpPr>
            <p:spPr bwMode="auto">
              <a:xfrm>
                <a:off x="667670" y="1647956"/>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95" name="Freeform 1248"/>
              <p:cNvSpPr>
                <a:spLocks/>
              </p:cNvSpPr>
              <p:nvPr/>
            </p:nvSpPr>
            <p:spPr bwMode="auto">
              <a:xfrm>
                <a:off x="667670" y="1647956"/>
                <a:ext cx="11048" cy="11047"/>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96" name="Freeform 1249"/>
              <p:cNvSpPr>
                <a:spLocks/>
              </p:cNvSpPr>
              <p:nvPr/>
            </p:nvSpPr>
            <p:spPr bwMode="auto">
              <a:xfrm>
                <a:off x="490908" y="1747379"/>
                <a:ext cx="33143" cy="22094"/>
              </a:xfrm>
              <a:custGeom>
                <a:avLst/>
                <a:gdLst>
                  <a:gd name="T0" fmla="*/ 0 w 3"/>
                  <a:gd name="T1" fmla="*/ 432 h 2"/>
                  <a:gd name="T2" fmla="*/ 648 w 3"/>
                  <a:gd name="T3" fmla="*/ 432 h 2"/>
                  <a:gd name="T4" fmla="*/ 648 w 3"/>
                  <a:gd name="T5" fmla="*/ 216 h 2"/>
                  <a:gd name="T6" fmla="*/ 432 w 3"/>
                  <a:gd name="T7" fmla="*/ 0 h 2"/>
                  <a:gd name="T8" fmla="*/ 216 w 3"/>
                  <a:gd name="T9" fmla="*/ 216 h 2"/>
                  <a:gd name="T10" fmla="*/ 0 w 3"/>
                  <a:gd name="T11" fmla="*/ 216 h 2"/>
                  <a:gd name="T12" fmla="*/ 0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2"/>
                    </a:moveTo>
                    <a:lnTo>
                      <a:pt x="3" y="2"/>
                    </a:lnTo>
                    <a:lnTo>
                      <a:pt x="3" y="1"/>
                    </a:lnTo>
                    <a:lnTo>
                      <a:pt x="2" y="0"/>
                    </a:lnTo>
                    <a:lnTo>
                      <a:pt x="1" y="1"/>
                    </a:lnTo>
                    <a:lnTo>
                      <a:pt x="0"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97" name="Freeform 1250"/>
              <p:cNvSpPr>
                <a:spLocks/>
              </p:cNvSpPr>
              <p:nvPr/>
            </p:nvSpPr>
            <p:spPr bwMode="auto">
              <a:xfrm>
                <a:off x="490908" y="1747379"/>
                <a:ext cx="33143" cy="22094"/>
              </a:xfrm>
              <a:custGeom>
                <a:avLst/>
                <a:gdLst>
                  <a:gd name="T0" fmla="*/ 0 w 3"/>
                  <a:gd name="T1" fmla="*/ 432 h 2"/>
                  <a:gd name="T2" fmla="*/ 648 w 3"/>
                  <a:gd name="T3" fmla="*/ 432 h 2"/>
                  <a:gd name="T4" fmla="*/ 648 w 3"/>
                  <a:gd name="T5" fmla="*/ 216 h 2"/>
                  <a:gd name="T6" fmla="*/ 432 w 3"/>
                  <a:gd name="T7" fmla="*/ 0 h 2"/>
                  <a:gd name="T8" fmla="*/ 216 w 3"/>
                  <a:gd name="T9" fmla="*/ 216 h 2"/>
                  <a:gd name="T10" fmla="*/ 0 w 3"/>
                  <a:gd name="T11" fmla="*/ 216 h 2"/>
                  <a:gd name="T12" fmla="*/ 0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2"/>
                    </a:moveTo>
                    <a:lnTo>
                      <a:pt x="3" y="2"/>
                    </a:lnTo>
                    <a:lnTo>
                      <a:pt x="3" y="1"/>
                    </a:lnTo>
                    <a:lnTo>
                      <a:pt x="2" y="0"/>
                    </a:lnTo>
                    <a:lnTo>
                      <a:pt x="1" y="1"/>
                    </a:lnTo>
                    <a:lnTo>
                      <a:pt x="0"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3998" name="Freeform 1251"/>
              <p:cNvSpPr>
                <a:spLocks/>
              </p:cNvSpPr>
              <p:nvPr/>
            </p:nvSpPr>
            <p:spPr bwMode="auto">
              <a:xfrm>
                <a:off x="457766" y="1780519"/>
                <a:ext cx="66286" cy="44188"/>
              </a:xfrm>
              <a:custGeom>
                <a:avLst/>
                <a:gdLst>
                  <a:gd name="T0" fmla="*/ 0 w 6"/>
                  <a:gd name="T1" fmla="*/ 216 h 4"/>
                  <a:gd name="T2" fmla="*/ 432 w 6"/>
                  <a:gd name="T3" fmla="*/ 216 h 4"/>
                  <a:gd name="T4" fmla="*/ 648 w 6"/>
                  <a:gd name="T5" fmla="*/ 0 h 4"/>
                  <a:gd name="T6" fmla="*/ 1296 w 6"/>
                  <a:gd name="T7" fmla="*/ 0 h 4"/>
                  <a:gd name="T8" fmla="*/ 1296 w 6"/>
                  <a:gd name="T9" fmla="*/ 0 h 4"/>
                  <a:gd name="T10" fmla="*/ 1080 w 6"/>
                  <a:gd name="T11" fmla="*/ 216 h 4"/>
                  <a:gd name="T12" fmla="*/ 864 w 6"/>
                  <a:gd name="T13" fmla="*/ 432 h 4"/>
                  <a:gd name="T14" fmla="*/ 864 w 6"/>
                  <a:gd name="T15" fmla="*/ 648 h 4"/>
                  <a:gd name="T16" fmla="*/ 432 w 6"/>
                  <a:gd name="T17" fmla="*/ 648 h 4"/>
                  <a:gd name="T18" fmla="*/ 432 w 6"/>
                  <a:gd name="T19" fmla="*/ 864 h 4"/>
                  <a:gd name="T20" fmla="*/ 216 w 6"/>
                  <a:gd name="T21" fmla="*/ 648 h 4"/>
                  <a:gd name="T22" fmla="*/ 216 w 6"/>
                  <a:gd name="T23" fmla="*/ 648 h 4"/>
                  <a:gd name="T24" fmla="*/ 0 w 6"/>
                  <a:gd name="T25" fmla="*/ 432 h 4"/>
                  <a:gd name="T26" fmla="*/ 0 w 6"/>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0" y="1"/>
                    </a:moveTo>
                    <a:lnTo>
                      <a:pt x="2" y="1"/>
                    </a:lnTo>
                    <a:lnTo>
                      <a:pt x="3" y="0"/>
                    </a:lnTo>
                    <a:lnTo>
                      <a:pt x="6" y="0"/>
                    </a:lnTo>
                    <a:lnTo>
                      <a:pt x="5" y="1"/>
                    </a:lnTo>
                    <a:lnTo>
                      <a:pt x="4" y="2"/>
                    </a:lnTo>
                    <a:lnTo>
                      <a:pt x="4" y="3"/>
                    </a:lnTo>
                    <a:lnTo>
                      <a:pt x="2" y="3"/>
                    </a:lnTo>
                    <a:lnTo>
                      <a:pt x="2" y="4"/>
                    </a:lnTo>
                    <a:lnTo>
                      <a:pt x="1" y="3"/>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3999" name="Freeform 1252"/>
              <p:cNvSpPr>
                <a:spLocks/>
              </p:cNvSpPr>
              <p:nvPr/>
            </p:nvSpPr>
            <p:spPr bwMode="auto">
              <a:xfrm>
                <a:off x="457766" y="1780519"/>
                <a:ext cx="66286" cy="44188"/>
              </a:xfrm>
              <a:custGeom>
                <a:avLst/>
                <a:gdLst>
                  <a:gd name="T0" fmla="*/ 0 w 6"/>
                  <a:gd name="T1" fmla="*/ 216 h 4"/>
                  <a:gd name="T2" fmla="*/ 432 w 6"/>
                  <a:gd name="T3" fmla="*/ 216 h 4"/>
                  <a:gd name="T4" fmla="*/ 648 w 6"/>
                  <a:gd name="T5" fmla="*/ 0 h 4"/>
                  <a:gd name="T6" fmla="*/ 1296 w 6"/>
                  <a:gd name="T7" fmla="*/ 0 h 4"/>
                  <a:gd name="T8" fmla="*/ 1296 w 6"/>
                  <a:gd name="T9" fmla="*/ 0 h 4"/>
                  <a:gd name="T10" fmla="*/ 1080 w 6"/>
                  <a:gd name="T11" fmla="*/ 216 h 4"/>
                  <a:gd name="T12" fmla="*/ 864 w 6"/>
                  <a:gd name="T13" fmla="*/ 432 h 4"/>
                  <a:gd name="T14" fmla="*/ 864 w 6"/>
                  <a:gd name="T15" fmla="*/ 648 h 4"/>
                  <a:gd name="T16" fmla="*/ 432 w 6"/>
                  <a:gd name="T17" fmla="*/ 648 h 4"/>
                  <a:gd name="T18" fmla="*/ 432 w 6"/>
                  <a:gd name="T19" fmla="*/ 864 h 4"/>
                  <a:gd name="T20" fmla="*/ 216 w 6"/>
                  <a:gd name="T21" fmla="*/ 648 h 4"/>
                  <a:gd name="T22" fmla="*/ 216 w 6"/>
                  <a:gd name="T23" fmla="*/ 648 h 4"/>
                  <a:gd name="T24" fmla="*/ 0 w 6"/>
                  <a:gd name="T25" fmla="*/ 432 h 4"/>
                  <a:gd name="T26" fmla="*/ 0 w 6"/>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0" y="1"/>
                    </a:moveTo>
                    <a:lnTo>
                      <a:pt x="2" y="1"/>
                    </a:lnTo>
                    <a:lnTo>
                      <a:pt x="3" y="0"/>
                    </a:lnTo>
                    <a:lnTo>
                      <a:pt x="6" y="0"/>
                    </a:lnTo>
                    <a:lnTo>
                      <a:pt x="5" y="1"/>
                    </a:lnTo>
                    <a:lnTo>
                      <a:pt x="4" y="2"/>
                    </a:lnTo>
                    <a:lnTo>
                      <a:pt x="4" y="3"/>
                    </a:lnTo>
                    <a:lnTo>
                      <a:pt x="2" y="3"/>
                    </a:lnTo>
                    <a:lnTo>
                      <a:pt x="2" y="4"/>
                    </a:lnTo>
                    <a:lnTo>
                      <a:pt x="1" y="3"/>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00" name="Freeform 1253"/>
              <p:cNvSpPr>
                <a:spLocks/>
              </p:cNvSpPr>
              <p:nvPr/>
            </p:nvSpPr>
            <p:spPr bwMode="auto">
              <a:xfrm>
                <a:off x="634527" y="1647956"/>
                <a:ext cx="0" cy="11047"/>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01" name="Freeform 1254"/>
              <p:cNvSpPr>
                <a:spLocks/>
              </p:cNvSpPr>
              <p:nvPr/>
            </p:nvSpPr>
            <p:spPr bwMode="auto">
              <a:xfrm>
                <a:off x="634527" y="1647956"/>
                <a:ext cx="0" cy="11047"/>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02" name="Rectangle 1255"/>
              <p:cNvSpPr>
                <a:spLocks noChangeArrowheads="1"/>
              </p:cNvSpPr>
              <p:nvPr/>
            </p:nvSpPr>
            <p:spPr bwMode="auto">
              <a:xfrm>
                <a:off x="623480" y="1659003"/>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03" name="Rectangle 1256"/>
              <p:cNvSpPr>
                <a:spLocks noChangeArrowheads="1"/>
              </p:cNvSpPr>
              <p:nvPr/>
            </p:nvSpPr>
            <p:spPr bwMode="auto">
              <a:xfrm>
                <a:off x="623480" y="1659003"/>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04" name="Freeform 1257"/>
              <p:cNvSpPr>
                <a:spLocks/>
              </p:cNvSpPr>
              <p:nvPr/>
            </p:nvSpPr>
            <p:spPr bwMode="auto">
              <a:xfrm>
                <a:off x="303099" y="1890988"/>
                <a:ext cx="11048" cy="11047"/>
              </a:xfrm>
              <a:custGeom>
                <a:avLst/>
                <a:gdLst>
                  <a:gd name="T0" fmla="*/ 0 w 1"/>
                  <a:gd name="T1" fmla="*/ 216 h 1"/>
                  <a:gd name="T2" fmla="*/ 216 w 1"/>
                  <a:gd name="T3" fmla="*/ 216 h 1"/>
                  <a:gd name="T4" fmla="*/ 0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05" name="Freeform 1258"/>
              <p:cNvSpPr>
                <a:spLocks/>
              </p:cNvSpPr>
              <p:nvPr/>
            </p:nvSpPr>
            <p:spPr bwMode="auto">
              <a:xfrm>
                <a:off x="303099" y="1890988"/>
                <a:ext cx="11048" cy="11047"/>
              </a:xfrm>
              <a:custGeom>
                <a:avLst/>
                <a:gdLst>
                  <a:gd name="T0" fmla="*/ 0 w 1"/>
                  <a:gd name="T1" fmla="*/ 216 h 1"/>
                  <a:gd name="T2" fmla="*/ 216 w 1"/>
                  <a:gd name="T3" fmla="*/ 216 h 1"/>
                  <a:gd name="T4" fmla="*/ 0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06" name="Freeform 1259"/>
              <p:cNvSpPr>
                <a:spLocks/>
              </p:cNvSpPr>
              <p:nvPr/>
            </p:nvSpPr>
            <p:spPr bwMode="auto">
              <a:xfrm>
                <a:off x="314147" y="1902035"/>
                <a:ext cx="11048" cy="11047"/>
              </a:xfrm>
              <a:custGeom>
                <a:avLst/>
                <a:gdLst>
                  <a:gd name="T0" fmla="*/ 0 w 1"/>
                  <a:gd name="T1" fmla="*/ 216 h 1"/>
                  <a:gd name="T2" fmla="*/ 216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07" name="Freeform 1260"/>
              <p:cNvSpPr>
                <a:spLocks/>
              </p:cNvSpPr>
              <p:nvPr/>
            </p:nvSpPr>
            <p:spPr bwMode="auto">
              <a:xfrm>
                <a:off x="314147" y="1902035"/>
                <a:ext cx="11048" cy="11047"/>
              </a:xfrm>
              <a:custGeom>
                <a:avLst/>
                <a:gdLst>
                  <a:gd name="T0" fmla="*/ 0 w 1"/>
                  <a:gd name="T1" fmla="*/ 216 h 1"/>
                  <a:gd name="T2" fmla="*/ 216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08" name="Freeform 1261"/>
              <p:cNvSpPr>
                <a:spLocks/>
              </p:cNvSpPr>
              <p:nvPr/>
            </p:nvSpPr>
            <p:spPr bwMode="auto">
              <a:xfrm>
                <a:off x="1385764" y="985142"/>
                <a:ext cx="452952" cy="231985"/>
              </a:xfrm>
              <a:custGeom>
                <a:avLst/>
                <a:gdLst>
                  <a:gd name="T0" fmla="*/ 6264 w 41"/>
                  <a:gd name="T1" fmla="*/ 216 h 21"/>
                  <a:gd name="T2" fmla="*/ 6696 w 41"/>
                  <a:gd name="T3" fmla="*/ 432 h 21"/>
                  <a:gd name="T4" fmla="*/ 6912 w 41"/>
                  <a:gd name="T5" fmla="*/ 1512 h 21"/>
                  <a:gd name="T6" fmla="*/ 7128 w 41"/>
                  <a:gd name="T7" fmla="*/ 2160 h 21"/>
                  <a:gd name="T8" fmla="*/ 7992 w 41"/>
                  <a:gd name="T9" fmla="*/ 2592 h 21"/>
                  <a:gd name="T10" fmla="*/ 8208 w 41"/>
                  <a:gd name="T11" fmla="*/ 2808 h 21"/>
                  <a:gd name="T12" fmla="*/ 8856 w 41"/>
                  <a:gd name="T13" fmla="*/ 3240 h 21"/>
                  <a:gd name="T14" fmla="*/ 8640 w 41"/>
                  <a:gd name="T15" fmla="*/ 3456 h 21"/>
                  <a:gd name="T16" fmla="*/ 8208 w 41"/>
                  <a:gd name="T17" fmla="*/ 3456 h 21"/>
                  <a:gd name="T18" fmla="*/ 7776 w 41"/>
                  <a:gd name="T19" fmla="*/ 3456 h 21"/>
                  <a:gd name="T20" fmla="*/ 7776 w 41"/>
                  <a:gd name="T21" fmla="*/ 3672 h 21"/>
                  <a:gd name="T22" fmla="*/ 8208 w 41"/>
                  <a:gd name="T23" fmla="*/ 3672 h 21"/>
                  <a:gd name="T24" fmla="*/ 7992 w 41"/>
                  <a:gd name="T25" fmla="*/ 4104 h 21"/>
                  <a:gd name="T26" fmla="*/ 7128 w 41"/>
                  <a:gd name="T27" fmla="*/ 4104 h 21"/>
                  <a:gd name="T28" fmla="*/ 6696 w 41"/>
                  <a:gd name="T29" fmla="*/ 4104 h 21"/>
                  <a:gd name="T30" fmla="*/ 6264 w 41"/>
                  <a:gd name="T31" fmla="*/ 3672 h 21"/>
                  <a:gd name="T32" fmla="*/ 5832 w 41"/>
                  <a:gd name="T33" fmla="*/ 3888 h 21"/>
                  <a:gd name="T34" fmla="*/ 4968 w 41"/>
                  <a:gd name="T35" fmla="*/ 4104 h 21"/>
                  <a:gd name="T36" fmla="*/ 4104 w 41"/>
                  <a:gd name="T37" fmla="*/ 4320 h 21"/>
                  <a:gd name="T38" fmla="*/ 2592 w 41"/>
                  <a:gd name="T39" fmla="*/ 4320 h 21"/>
                  <a:gd name="T40" fmla="*/ 2376 w 41"/>
                  <a:gd name="T41" fmla="*/ 3888 h 21"/>
                  <a:gd name="T42" fmla="*/ 1080 w 41"/>
                  <a:gd name="T43" fmla="*/ 3672 h 21"/>
                  <a:gd name="T44" fmla="*/ 648 w 41"/>
                  <a:gd name="T45" fmla="*/ 3240 h 21"/>
                  <a:gd name="T46" fmla="*/ 2160 w 41"/>
                  <a:gd name="T47" fmla="*/ 2808 h 21"/>
                  <a:gd name="T48" fmla="*/ 3240 w 41"/>
                  <a:gd name="T49" fmla="*/ 2808 h 21"/>
                  <a:gd name="T50" fmla="*/ 2808 w 41"/>
                  <a:gd name="T51" fmla="*/ 2592 h 21"/>
                  <a:gd name="T52" fmla="*/ 2160 w 41"/>
                  <a:gd name="T53" fmla="*/ 2592 h 21"/>
                  <a:gd name="T54" fmla="*/ 864 w 41"/>
                  <a:gd name="T55" fmla="*/ 2592 h 21"/>
                  <a:gd name="T56" fmla="*/ 216 w 41"/>
                  <a:gd name="T57" fmla="*/ 2160 h 21"/>
                  <a:gd name="T58" fmla="*/ 1080 w 41"/>
                  <a:gd name="T59" fmla="*/ 2160 h 21"/>
                  <a:gd name="T60" fmla="*/ 1296 w 41"/>
                  <a:gd name="T61" fmla="*/ 1728 h 21"/>
                  <a:gd name="T62" fmla="*/ 432 w 41"/>
                  <a:gd name="T63" fmla="*/ 1944 h 21"/>
                  <a:gd name="T64" fmla="*/ 216 w 41"/>
                  <a:gd name="T65" fmla="*/ 1728 h 21"/>
                  <a:gd name="T66" fmla="*/ 0 w 41"/>
                  <a:gd name="T67" fmla="*/ 1296 h 21"/>
                  <a:gd name="T68" fmla="*/ 216 w 41"/>
                  <a:gd name="T69" fmla="*/ 1080 h 21"/>
                  <a:gd name="T70" fmla="*/ 216 w 41"/>
                  <a:gd name="T71" fmla="*/ 648 h 21"/>
                  <a:gd name="T72" fmla="*/ 864 w 41"/>
                  <a:gd name="T73" fmla="*/ 432 h 21"/>
                  <a:gd name="T74" fmla="*/ 1944 w 41"/>
                  <a:gd name="T75" fmla="*/ 0 h 21"/>
                  <a:gd name="T76" fmla="*/ 2376 w 41"/>
                  <a:gd name="T77" fmla="*/ 216 h 21"/>
                  <a:gd name="T78" fmla="*/ 2160 w 41"/>
                  <a:gd name="T79" fmla="*/ 648 h 21"/>
                  <a:gd name="T80" fmla="*/ 2376 w 41"/>
                  <a:gd name="T81" fmla="*/ 648 h 21"/>
                  <a:gd name="T82" fmla="*/ 2592 w 41"/>
                  <a:gd name="T83" fmla="*/ 432 h 21"/>
                  <a:gd name="T84" fmla="*/ 3456 w 41"/>
                  <a:gd name="T85" fmla="*/ 648 h 21"/>
                  <a:gd name="T86" fmla="*/ 3240 w 41"/>
                  <a:gd name="T87" fmla="*/ 864 h 21"/>
                  <a:gd name="T88" fmla="*/ 3672 w 41"/>
                  <a:gd name="T89" fmla="*/ 1080 h 21"/>
                  <a:gd name="T90" fmla="*/ 3888 w 41"/>
                  <a:gd name="T91" fmla="*/ 864 h 21"/>
                  <a:gd name="T92" fmla="*/ 4320 w 41"/>
                  <a:gd name="T93" fmla="*/ 864 h 21"/>
                  <a:gd name="T94" fmla="*/ 4104 w 41"/>
                  <a:gd name="T95" fmla="*/ 432 h 21"/>
                  <a:gd name="T96" fmla="*/ 4968 w 41"/>
                  <a:gd name="T97" fmla="*/ 864 h 21"/>
                  <a:gd name="T98" fmla="*/ 5184 w 41"/>
                  <a:gd name="T99" fmla="*/ 1512 h 21"/>
                  <a:gd name="T100" fmla="*/ 5616 w 41"/>
                  <a:gd name="T101" fmla="*/ 1296 h 21"/>
                  <a:gd name="T102" fmla="*/ 5400 w 41"/>
                  <a:gd name="T103" fmla="*/ 864 h 21"/>
                  <a:gd name="T104" fmla="*/ 5400 w 41"/>
                  <a:gd name="T105" fmla="*/ 216 h 21"/>
                  <a:gd name="T106" fmla="*/ 5400 w 41"/>
                  <a:gd name="T107" fmla="*/ 0 h 21"/>
                  <a:gd name="T108" fmla="*/ 5832 w 41"/>
                  <a:gd name="T109" fmla="*/ 216 h 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1"/>
                  <a:gd name="T166" fmla="*/ 0 h 21"/>
                  <a:gd name="T167" fmla="*/ 41 w 41"/>
                  <a:gd name="T168" fmla="*/ 21 h 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1" h="21">
                    <a:moveTo>
                      <a:pt x="28" y="0"/>
                    </a:moveTo>
                    <a:lnTo>
                      <a:pt x="29" y="1"/>
                    </a:lnTo>
                    <a:lnTo>
                      <a:pt x="31" y="2"/>
                    </a:lnTo>
                    <a:lnTo>
                      <a:pt x="31" y="5"/>
                    </a:lnTo>
                    <a:lnTo>
                      <a:pt x="32" y="7"/>
                    </a:lnTo>
                    <a:lnTo>
                      <a:pt x="33" y="8"/>
                    </a:lnTo>
                    <a:lnTo>
                      <a:pt x="33" y="10"/>
                    </a:lnTo>
                    <a:lnTo>
                      <a:pt x="36" y="12"/>
                    </a:lnTo>
                    <a:lnTo>
                      <a:pt x="37" y="12"/>
                    </a:lnTo>
                    <a:lnTo>
                      <a:pt x="38" y="12"/>
                    </a:lnTo>
                    <a:lnTo>
                      <a:pt x="38" y="13"/>
                    </a:lnTo>
                    <a:lnTo>
                      <a:pt x="41" y="15"/>
                    </a:lnTo>
                    <a:lnTo>
                      <a:pt x="41" y="16"/>
                    </a:lnTo>
                    <a:lnTo>
                      <a:pt x="40" y="16"/>
                    </a:lnTo>
                    <a:lnTo>
                      <a:pt x="39" y="16"/>
                    </a:lnTo>
                    <a:lnTo>
                      <a:pt x="38" y="16"/>
                    </a:lnTo>
                    <a:lnTo>
                      <a:pt x="37" y="16"/>
                    </a:lnTo>
                    <a:lnTo>
                      <a:pt x="36" y="16"/>
                    </a:lnTo>
                    <a:lnTo>
                      <a:pt x="35" y="16"/>
                    </a:lnTo>
                    <a:lnTo>
                      <a:pt x="36" y="17"/>
                    </a:lnTo>
                    <a:lnTo>
                      <a:pt x="37" y="17"/>
                    </a:lnTo>
                    <a:lnTo>
                      <a:pt x="38" y="17"/>
                    </a:lnTo>
                    <a:lnTo>
                      <a:pt x="39" y="19"/>
                    </a:lnTo>
                    <a:lnTo>
                      <a:pt x="37" y="19"/>
                    </a:lnTo>
                    <a:lnTo>
                      <a:pt x="35" y="19"/>
                    </a:lnTo>
                    <a:lnTo>
                      <a:pt x="33" y="19"/>
                    </a:lnTo>
                    <a:lnTo>
                      <a:pt x="32" y="20"/>
                    </a:lnTo>
                    <a:lnTo>
                      <a:pt x="31" y="19"/>
                    </a:lnTo>
                    <a:lnTo>
                      <a:pt x="29" y="18"/>
                    </a:lnTo>
                    <a:lnTo>
                      <a:pt x="29" y="17"/>
                    </a:lnTo>
                    <a:lnTo>
                      <a:pt x="28" y="17"/>
                    </a:lnTo>
                    <a:lnTo>
                      <a:pt x="27" y="18"/>
                    </a:lnTo>
                    <a:lnTo>
                      <a:pt x="26" y="19"/>
                    </a:lnTo>
                    <a:lnTo>
                      <a:pt x="23" y="19"/>
                    </a:lnTo>
                    <a:lnTo>
                      <a:pt x="21" y="20"/>
                    </a:lnTo>
                    <a:lnTo>
                      <a:pt x="19" y="20"/>
                    </a:lnTo>
                    <a:lnTo>
                      <a:pt x="13" y="21"/>
                    </a:lnTo>
                    <a:lnTo>
                      <a:pt x="12" y="20"/>
                    </a:lnTo>
                    <a:lnTo>
                      <a:pt x="12" y="18"/>
                    </a:lnTo>
                    <a:lnTo>
                      <a:pt x="11" y="18"/>
                    </a:lnTo>
                    <a:lnTo>
                      <a:pt x="8" y="17"/>
                    </a:lnTo>
                    <a:lnTo>
                      <a:pt x="5" y="17"/>
                    </a:lnTo>
                    <a:lnTo>
                      <a:pt x="3" y="16"/>
                    </a:lnTo>
                    <a:lnTo>
                      <a:pt x="3" y="15"/>
                    </a:lnTo>
                    <a:lnTo>
                      <a:pt x="5" y="14"/>
                    </a:lnTo>
                    <a:lnTo>
                      <a:pt x="10" y="13"/>
                    </a:lnTo>
                    <a:lnTo>
                      <a:pt x="13" y="14"/>
                    </a:lnTo>
                    <a:lnTo>
                      <a:pt x="15" y="13"/>
                    </a:lnTo>
                    <a:lnTo>
                      <a:pt x="16" y="13"/>
                    </a:lnTo>
                    <a:lnTo>
                      <a:pt x="13" y="12"/>
                    </a:lnTo>
                    <a:lnTo>
                      <a:pt x="12" y="12"/>
                    </a:lnTo>
                    <a:lnTo>
                      <a:pt x="10" y="12"/>
                    </a:lnTo>
                    <a:lnTo>
                      <a:pt x="7" y="13"/>
                    </a:lnTo>
                    <a:lnTo>
                      <a:pt x="4" y="12"/>
                    </a:lnTo>
                    <a:lnTo>
                      <a:pt x="2" y="12"/>
                    </a:lnTo>
                    <a:lnTo>
                      <a:pt x="1" y="10"/>
                    </a:lnTo>
                    <a:lnTo>
                      <a:pt x="3" y="10"/>
                    </a:lnTo>
                    <a:lnTo>
                      <a:pt x="5" y="10"/>
                    </a:lnTo>
                    <a:lnTo>
                      <a:pt x="7" y="9"/>
                    </a:lnTo>
                    <a:lnTo>
                      <a:pt x="6" y="8"/>
                    </a:lnTo>
                    <a:lnTo>
                      <a:pt x="3" y="9"/>
                    </a:lnTo>
                    <a:lnTo>
                      <a:pt x="2" y="9"/>
                    </a:lnTo>
                    <a:lnTo>
                      <a:pt x="1" y="9"/>
                    </a:lnTo>
                    <a:lnTo>
                      <a:pt x="1" y="8"/>
                    </a:lnTo>
                    <a:lnTo>
                      <a:pt x="0" y="8"/>
                    </a:lnTo>
                    <a:lnTo>
                      <a:pt x="0" y="6"/>
                    </a:lnTo>
                    <a:lnTo>
                      <a:pt x="1" y="6"/>
                    </a:lnTo>
                    <a:lnTo>
                      <a:pt x="1" y="5"/>
                    </a:lnTo>
                    <a:lnTo>
                      <a:pt x="0" y="4"/>
                    </a:lnTo>
                    <a:lnTo>
                      <a:pt x="1" y="3"/>
                    </a:lnTo>
                    <a:lnTo>
                      <a:pt x="3" y="2"/>
                    </a:lnTo>
                    <a:lnTo>
                      <a:pt x="4" y="2"/>
                    </a:lnTo>
                    <a:lnTo>
                      <a:pt x="7" y="1"/>
                    </a:lnTo>
                    <a:lnTo>
                      <a:pt x="9" y="0"/>
                    </a:lnTo>
                    <a:lnTo>
                      <a:pt x="10" y="0"/>
                    </a:lnTo>
                    <a:lnTo>
                      <a:pt x="11" y="1"/>
                    </a:lnTo>
                    <a:lnTo>
                      <a:pt x="9" y="3"/>
                    </a:lnTo>
                    <a:lnTo>
                      <a:pt x="10" y="3"/>
                    </a:lnTo>
                    <a:lnTo>
                      <a:pt x="11" y="3"/>
                    </a:lnTo>
                    <a:lnTo>
                      <a:pt x="12" y="3"/>
                    </a:lnTo>
                    <a:lnTo>
                      <a:pt x="12" y="2"/>
                    </a:lnTo>
                    <a:lnTo>
                      <a:pt x="13" y="2"/>
                    </a:lnTo>
                    <a:lnTo>
                      <a:pt x="16" y="3"/>
                    </a:lnTo>
                    <a:lnTo>
                      <a:pt x="17" y="4"/>
                    </a:lnTo>
                    <a:lnTo>
                      <a:pt x="15" y="4"/>
                    </a:lnTo>
                    <a:lnTo>
                      <a:pt x="15" y="5"/>
                    </a:lnTo>
                    <a:lnTo>
                      <a:pt x="17" y="5"/>
                    </a:lnTo>
                    <a:lnTo>
                      <a:pt x="17" y="4"/>
                    </a:lnTo>
                    <a:lnTo>
                      <a:pt x="18" y="4"/>
                    </a:lnTo>
                    <a:lnTo>
                      <a:pt x="19" y="4"/>
                    </a:lnTo>
                    <a:lnTo>
                      <a:pt x="20" y="4"/>
                    </a:lnTo>
                    <a:lnTo>
                      <a:pt x="19" y="3"/>
                    </a:lnTo>
                    <a:lnTo>
                      <a:pt x="19" y="2"/>
                    </a:lnTo>
                    <a:lnTo>
                      <a:pt x="20" y="2"/>
                    </a:lnTo>
                    <a:lnTo>
                      <a:pt x="23" y="4"/>
                    </a:lnTo>
                    <a:lnTo>
                      <a:pt x="23" y="5"/>
                    </a:lnTo>
                    <a:lnTo>
                      <a:pt x="24" y="7"/>
                    </a:lnTo>
                    <a:lnTo>
                      <a:pt x="25" y="8"/>
                    </a:lnTo>
                    <a:lnTo>
                      <a:pt x="26" y="6"/>
                    </a:lnTo>
                    <a:lnTo>
                      <a:pt x="25" y="5"/>
                    </a:lnTo>
                    <a:lnTo>
                      <a:pt x="25" y="4"/>
                    </a:lnTo>
                    <a:lnTo>
                      <a:pt x="25" y="3"/>
                    </a:lnTo>
                    <a:lnTo>
                      <a:pt x="25" y="1"/>
                    </a:lnTo>
                    <a:lnTo>
                      <a:pt x="25" y="0"/>
                    </a:lnTo>
                    <a:lnTo>
                      <a:pt x="26" y="1"/>
                    </a:lnTo>
                    <a:lnTo>
                      <a:pt x="27" y="1"/>
                    </a:lnTo>
                    <a:lnTo>
                      <a:pt x="28"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09" name="Freeform 1262"/>
              <p:cNvSpPr>
                <a:spLocks/>
              </p:cNvSpPr>
              <p:nvPr/>
            </p:nvSpPr>
            <p:spPr bwMode="auto">
              <a:xfrm>
                <a:off x="1385764" y="985142"/>
                <a:ext cx="452952" cy="231985"/>
              </a:xfrm>
              <a:custGeom>
                <a:avLst/>
                <a:gdLst>
                  <a:gd name="T0" fmla="*/ 6264 w 41"/>
                  <a:gd name="T1" fmla="*/ 216 h 21"/>
                  <a:gd name="T2" fmla="*/ 6696 w 41"/>
                  <a:gd name="T3" fmla="*/ 432 h 21"/>
                  <a:gd name="T4" fmla="*/ 6912 w 41"/>
                  <a:gd name="T5" fmla="*/ 1512 h 21"/>
                  <a:gd name="T6" fmla="*/ 7128 w 41"/>
                  <a:gd name="T7" fmla="*/ 2160 h 21"/>
                  <a:gd name="T8" fmla="*/ 7992 w 41"/>
                  <a:gd name="T9" fmla="*/ 2592 h 21"/>
                  <a:gd name="T10" fmla="*/ 8208 w 41"/>
                  <a:gd name="T11" fmla="*/ 2808 h 21"/>
                  <a:gd name="T12" fmla="*/ 8856 w 41"/>
                  <a:gd name="T13" fmla="*/ 3240 h 21"/>
                  <a:gd name="T14" fmla="*/ 8640 w 41"/>
                  <a:gd name="T15" fmla="*/ 3456 h 21"/>
                  <a:gd name="T16" fmla="*/ 8208 w 41"/>
                  <a:gd name="T17" fmla="*/ 3456 h 21"/>
                  <a:gd name="T18" fmla="*/ 7776 w 41"/>
                  <a:gd name="T19" fmla="*/ 3456 h 21"/>
                  <a:gd name="T20" fmla="*/ 7776 w 41"/>
                  <a:gd name="T21" fmla="*/ 3672 h 21"/>
                  <a:gd name="T22" fmla="*/ 8208 w 41"/>
                  <a:gd name="T23" fmla="*/ 3672 h 21"/>
                  <a:gd name="T24" fmla="*/ 7992 w 41"/>
                  <a:gd name="T25" fmla="*/ 4104 h 21"/>
                  <a:gd name="T26" fmla="*/ 7128 w 41"/>
                  <a:gd name="T27" fmla="*/ 4104 h 21"/>
                  <a:gd name="T28" fmla="*/ 6696 w 41"/>
                  <a:gd name="T29" fmla="*/ 4104 h 21"/>
                  <a:gd name="T30" fmla="*/ 6264 w 41"/>
                  <a:gd name="T31" fmla="*/ 3672 h 21"/>
                  <a:gd name="T32" fmla="*/ 5832 w 41"/>
                  <a:gd name="T33" fmla="*/ 3888 h 21"/>
                  <a:gd name="T34" fmla="*/ 4968 w 41"/>
                  <a:gd name="T35" fmla="*/ 4104 h 21"/>
                  <a:gd name="T36" fmla="*/ 4104 w 41"/>
                  <a:gd name="T37" fmla="*/ 4320 h 21"/>
                  <a:gd name="T38" fmla="*/ 2592 w 41"/>
                  <a:gd name="T39" fmla="*/ 4320 h 21"/>
                  <a:gd name="T40" fmla="*/ 2376 w 41"/>
                  <a:gd name="T41" fmla="*/ 3888 h 21"/>
                  <a:gd name="T42" fmla="*/ 1080 w 41"/>
                  <a:gd name="T43" fmla="*/ 3672 h 21"/>
                  <a:gd name="T44" fmla="*/ 648 w 41"/>
                  <a:gd name="T45" fmla="*/ 3240 h 21"/>
                  <a:gd name="T46" fmla="*/ 2160 w 41"/>
                  <a:gd name="T47" fmla="*/ 2808 h 21"/>
                  <a:gd name="T48" fmla="*/ 3240 w 41"/>
                  <a:gd name="T49" fmla="*/ 2808 h 21"/>
                  <a:gd name="T50" fmla="*/ 2808 w 41"/>
                  <a:gd name="T51" fmla="*/ 2592 h 21"/>
                  <a:gd name="T52" fmla="*/ 2160 w 41"/>
                  <a:gd name="T53" fmla="*/ 2592 h 21"/>
                  <a:gd name="T54" fmla="*/ 864 w 41"/>
                  <a:gd name="T55" fmla="*/ 2592 h 21"/>
                  <a:gd name="T56" fmla="*/ 216 w 41"/>
                  <a:gd name="T57" fmla="*/ 2160 h 21"/>
                  <a:gd name="T58" fmla="*/ 1080 w 41"/>
                  <a:gd name="T59" fmla="*/ 2160 h 21"/>
                  <a:gd name="T60" fmla="*/ 1296 w 41"/>
                  <a:gd name="T61" fmla="*/ 1728 h 21"/>
                  <a:gd name="T62" fmla="*/ 432 w 41"/>
                  <a:gd name="T63" fmla="*/ 1944 h 21"/>
                  <a:gd name="T64" fmla="*/ 216 w 41"/>
                  <a:gd name="T65" fmla="*/ 1728 h 21"/>
                  <a:gd name="T66" fmla="*/ 0 w 41"/>
                  <a:gd name="T67" fmla="*/ 1296 h 21"/>
                  <a:gd name="T68" fmla="*/ 216 w 41"/>
                  <a:gd name="T69" fmla="*/ 1080 h 21"/>
                  <a:gd name="T70" fmla="*/ 216 w 41"/>
                  <a:gd name="T71" fmla="*/ 648 h 21"/>
                  <a:gd name="T72" fmla="*/ 864 w 41"/>
                  <a:gd name="T73" fmla="*/ 432 h 21"/>
                  <a:gd name="T74" fmla="*/ 1944 w 41"/>
                  <a:gd name="T75" fmla="*/ 0 h 21"/>
                  <a:gd name="T76" fmla="*/ 2376 w 41"/>
                  <a:gd name="T77" fmla="*/ 216 h 21"/>
                  <a:gd name="T78" fmla="*/ 2160 w 41"/>
                  <a:gd name="T79" fmla="*/ 648 h 21"/>
                  <a:gd name="T80" fmla="*/ 2376 w 41"/>
                  <a:gd name="T81" fmla="*/ 648 h 21"/>
                  <a:gd name="T82" fmla="*/ 2592 w 41"/>
                  <a:gd name="T83" fmla="*/ 432 h 21"/>
                  <a:gd name="T84" fmla="*/ 3456 w 41"/>
                  <a:gd name="T85" fmla="*/ 648 h 21"/>
                  <a:gd name="T86" fmla="*/ 3240 w 41"/>
                  <a:gd name="T87" fmla="*/ 864 h 21"/>
                  <a:gd name="T88" fmla="*/ 3672 w 41"/>
                  <a:gd name="T89" fmla="*/ 1080 h 21"/>
                  <a:gd name="T90" fmla="*/ 3888 w 41"/>
                  <a:gd name="T91" fmla="*/ 864 h 21"/>
                  <a:gd name="T92" fmla="*/ 4320 w 41"/>
                  <a:gd name="T93" fmla="*/ 864 h 21"/>
                  <a:gd name="T94" fmla="*/ 4104 w 41"/>
                  <a:gd name="T95" fmla="*/ 432 h 21"/>
                  <a:gd name="T96" fmla="*/ 4968 w 41"/>
                  <a:gd name="T97" fmla="*/ 864 h 21"/>
                  <a:gd name="T98" fmla="*/ 5184 w 41"/>
                  <a:gd name="T99" fmla="*/ 1512 h 21"/>
                  <a:gd name="T100" fmla="*/ 5616 w 41"/>
                  <a:gd name="T101" fmla="*/ 1296 h 21"/>
                  <a:gd name="T102" fmla="*/ 5400 w 41"/>
                  <a:gd name="T103" fmla="*/ 864 h 21"/>
                  <a:gd name="T104" fmla="*/ 5400 w 41"/>
                  <a:gd name="T105" fmla="*/ 216 h 21"/>
                  <a:gd name="T106" fmla="*/ 5400 w 41"/>
                  <a:gd name="T107" fmla="*/ 0 h 21"/>
                  <a:gd name="T108" fmla="*/ 5832 w 41"/>
                  <a:gd name="T109" fmla="*/ 216 h 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1"/>
                  <a:gd name="T166" fmla="*/ 0 h 21"/>
                  <a:gd name="T167" fmla="*/ 41 w 41"/>
                  <a:gd name="T168" fmla="*/ 21 h 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1" h="21">
                    <a:moveTo>
                      <a:pt x="28" y="0"/>
                    </a:moveTo>
                    <a:lnTo>
                      <a:pt x="29" y="1"/>
                    </a:lnTo>
                    <a:lnTo>
                      <a:pt x="31" y="2"/>
                    </a:lnTo>
                    <a:lnTo>
                      <a:pt x="31" y="5"/>
                    </a:lnTo>
                    <a:lnTo>
                      <a:pt x="32" y="7"/>
                    </a:lnTo>
                    <a:lnTo>
                      <a:pt x="33" y="8"/>
                    </a:lnTo>
                    <a:lnTo>
                      <a:pt x="33" y="10"/>
                    </a:lnTo>
                    <a:lnTo>
                      <a:pt x="36" y="12"/>
                    </a:lnTo>
                    <a:lnTo>
                      <a:pt x="37" y="12"/>
                    </a:lnTo>
                    <a:lnTo>
                      <a:pt x="38" y="12"/>
                    </a:lnTo>
                    <a:lnTo>
                      <a:pt x="38" y="13"/>
                    </a:lnTo>
                    <a:lnTo>
                      <a:pt x="41" y="15"/>
                    </a:lnTo>
                    <a:lnTo>
                      <a:pt x="41" y="16"/>
                    </a:lnTo>
                    <a:lnTo>
                      <a:pt x="40" y="16"/>
                    </a:lnTo>
                    <a:lnTo>
                      <a:pt x="39" y="16"/>
                    </a:lnTo>
                    <a:lnTo>
                      <a:pt x="38" y="16"/>
                    </a:lnTo>
                    <a:lnTo>
                      <a:pt x="37" y="16"/>
                    </a:lnTo>
                    <a:lnTo>
                      <a:pt x="36" y="16"/>
                    </a:lnTo>
                    <a:lnTo>
                      <a:pt x="35" y="16"/>
                    </a:lnTo>
                    <a:lnTo>
                      <a:pt x="36" y="17"/>
                    </a:lnTo>
                    <a:lnTo>
                      <a:pt x="37" y="17"/>
                    </a:lnTo>
                    <a:lnTo>
                      <a:pt x="38" y="17"/>
                    </a:lnTo>
                    <a:lnTo>
                      <a:pt x="39" y="19"/>
                    </a:lnTo>
                    <a:lnTo>
                      <a:pt x="37" y="19"/>
                    </a:lnTo>
                    <a:lnTo>
                      <a:pt x="35" y="19"/>
                    </a:lnTo>
                    <a:lnTo>
                      <a:pt x="33" y="19"/>
                    </a:lnTo>
                    <a:lnTo>
                      <a:pt x="32" y="20"/>
                    </a:lnTo>
                    <a:lnTo>
                      <a:pt x="31" y="19"/>
                    </a:lnTo>
                    <a:lnTo>
                      <a:pt x="29" y="18"/>
                    </a:lnTo>
                    <a:lnTo>
                      <a:pt x="29" y="17"/>
                    </a:lnTo>
                    <a:lnTo>
                      <a:pt x="28" y="17"/>
                    </a:lnTo>
                    <a:lnTo>
                      <a:pt x="27" y="18"/>
                    </a:lnTo>
                    <a:lnTo>
                      <a:pt x="26" y="19"/>
                    </a:lnTo>
                    <a:lnTo>
                      <a:pt x="23" y="19"/>
                    </a:lnTo>
                    <a:lnTo>
                      <a:pt x="21" y="20"/>
                    </a:lnTo>
                    <a:lnTo>
                      <a:pt x="19" y="20"/>
                    </a:lnTo>
                    <a:lnTo>
                      <a:pt x="13" y="21"/>
                    </a:lnTo>
                    <a:lnTo>
                      <a:pt x="12" y="20"/>
                    </a:lnTo>
                    <a:lnTo>
                      <a:pt x="12" y="18"/>
                    </a:lnTo>
                    <a:lnTo>
                      <a:pt x="11" y="18"/>
                    </a:lnTo>
                    <a:lnTo>
                      <a:pt x="8" y="17"/>
                    </a:lnTo>
                    <a:lnTo>
                      <a:pt x="5" y="17"/>
                    </a:lnTo>
                    <a:lnTo>
                      <a:pt x="3" y="16"/>
                    </a:lnTo>
                    <a:lnTo>
                      <a:pt x="3" y="15"/>
                    </a:lnTo>
                    <a:lnTo>
                      <a:pt x="5" y="14"/>
                    </a:lnTo>
                    <a:lnTo>
                      <a:pt x="10" y="13"/>
                    </a:lnTo>
                    <a:lnTo>
                      <a:pt x="13" y="14"/>
                    </a:lnTo>
                    <a:lnTo>
                      <a:pt x="15" y="13"/>
                    </a:lnTo>
                    <a:lnTo>
                      <a:pt x="16" y="13"/>
                    </a:lnTo>
                    <a:lnTo>
                      <a:pt x="13" y="12"/>
                    </a:lnTo>
                    <a:lnTo>
                      <a:pt x="12" y="12"/>
                    </a:lnTo>
                    <a:lnTo>
                      <a:pt x="10" y="12"/>
                    </a:lnTo>
                    <a:lnTo>
                      <a:pt x="7" y="13"/>
                    </a:lnTo>
                    <a:lnTo>
                      <a:pt x="4" y="12"/>
                    </a:lnTo>
                    <a:lnTo>
                      <a:pt x="2" y="12"/>
                    </a:lnTo>
                    <a:lnTo>
                      <a:pt x="1" y="10"/>
                    </a:lnTo>
                    <a:lnTo>
                      <a:pt x="3" y="10"/>
                    </a:lnTo>
                    <a:lnTo>
                      <a:pt x="5" y="10"/>
                    </a:lnTo>
                    <a:lnTo>
                      <a:pt x="7" y="9"/>
                    </a:lnTo>
                    <a:lnTo>
                      <a:pt x="6" y="8"/>
                    </a:lnTo>
                    <a:lnTo>
                      <a:pt x="3" y="9"/>
                    </a:lnTo>
                    <a:lnTo>
                      <a:pt x="2" y="9"/>
                    </a:lnTo>
                    <a:lnTo>
                      <a:pt x="1" y="9"/>
                    </a:lnTo>
                    <a:lnTo>
                      <a:pt x="1" y="8"/>
                    </a:lnTo>
                    <a:lnTo>
                      <a:pt x="0" y="8"/>
                    </a:lnTo>
                    <a:lnTo>
                      <a:pt x="0" y="6"/>
                    </a:lnTo>
                    <a:lnTo>
                      <a:pt x="1" y="6"/>
                    </a:lnTo>
                    <a:lnTo>
                      <a:pt x="1" y="5"/>
                    </a:lnTo>
                    <a:lnTo>
                      <a:pt x="0" y="4"/>
                    </a:lnTo>
                    <a:lnTo>
                      <a:pt x="1" y="3"/>
                    </a:lnTo>
                    <a:lnTo>
                      <a:pt x="3" y="2"/>
                    </a:lnTo>
                    <a:lnTo>
                      <a:pt x="4" y="2"/>
                    </a:lnTo>
                    <a:lnTo>
                      <a:pt x="7" y="1"/>
                    </a:lnTo>
                    <a:lnTo>
                      <a:pt x="9" y="0"/>
                    </a:lnTo>
                    <a:lnTo>
                      <a:pt x="10" y="0"/>
                    </a:lnTo>
                    <a:lnTo>
                      <a:pt x="11" y="1"/>
                    </a:lnTo>
                    <a:lnTo>
                      <a:pt x="9" y="3"/>
                    </a:lnTo>
                    <a:lnTo>
                      <a:pt x="10" y="3"/>
                    </a:lnTo>
                    <a:lnTo>
                      <a:pt x="11" y="3"/>
                    </a:lnTo>
                    <a:lnTo>
                      <a:pt x="12" y="3"/>
                    </a:lnTo>
                    <a:lnTo>
                      <a:pt x="12" y="2"/>
                    </a:lnTo>
                    <a:lnTo>
                      <a:pt x="13" y="2"/>
                    </a:lnTo>
                    <a:lnTo>
                      <a:pt x="16" y="3"/>
                    </a:lnTo>
                    <a:lnTo>
                      <a:pt x="17" y="4"/>
                    </a:lnTo>
                    <a:lnTo>
                      <a:pt x="15" y="4"/>
                    </a:lnTo>
                    <a:lnTo>
                      <a:pt x="15" y="5"/>
                    </a:lnTo>
                    <a:lnTo>
                      <a:pt x="17" y="5"/>
                    </a:lnTo>
                    <a:lnTo>
                      <a:pt x="17" y="4"/>
                    </a:lnTo>
                    <a:lnTo>
                      <a:pt x="18" y="4"/>
                    </a:lnTo>
                    <a:lnTo>
                      <a:pt x="19" y="4"/>
                    </a:lnTo>
                    <a:lnTo>
                      <a:pt x="20" y="4"/>
                    </a:lnTo>
                    <a:lnTo>
                      <a:pt x="19" y="3"/>
                    </a:lnTo>
                    <a:lnTo>
                      <a:pt x="19" y="2"/>
                    </a:lnTo>
                    <a:lnTo>
                      <a:pt x="20" y="2"/>
                    </a:lnTo>
                    <a:lnTo>
                      <a:pt x="23" y="4"/>
                    </a:lnTo>
                    <a:lnTo>
                      <a:pt x="23" y="5"/>
                    </a:lnTo>
                    <a:lnTo>
                      <a:pt x="24" y="7"/>
                    </a:lnTo>
                    <a:lnTo>
                      <a:pt x="25" y="8"/>
                    </a:lnTo>
                    <a:lnTo>
                      <a:pt x="26" y="6"/>
                    </a:lnTo>
                    <a:lnTo>
                      <a:pt x="25" y="5"/>
                    </a:lnTo>
                    <a:lnTo>
                      <a:pt x="25" y="4"/>
                    </a:lnTo>
                    <a:lnTo>
                      <a:pt x="25" y="3"/>
                    </a:lnTo>
                    <a:lnTo>
                      <a:pt x="25" y="1"/>
                    </a:lnTo>
                    <a:lnTo>
                      <a:pt x="25" y="0"/>
                    </a:lnTo>
                    <a:lnTo>
                      <a:pt x="26" y="1"/>
                    </a:lnTo>
                    <a:lnTo>
                      <a:pt x="27" y="1"/>
                    </a:lnTo>
                    <a:lnTo>
                      <a:pt x="28"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10" name="Freeform 1263"/>
              <p:cNvSpPr>
                <a:spLocks/>
              </p:cNvSpPr>
              <p:nvPr/>
            </p:nvSpPr>
            <p:spPr bwMode="auto">
              <a:xfrm>
                <a:off x="1650907" y="1195033"/>
                <a:ext cx="66286" cy="33141"/>
              </a:xfrm>
              <a:custGeom>
                <a:avLst/>
                <a:gdLst>
                  <a:gd name="T0" fmla="*/ 1080 w 6"/>
                  <a:gd name="T1" fmla="*/ 0 h 3"/>
                  <a:gd name="T2" fmla="*/ 1296 w 6"/>
                  <a:gd name="T3" fmla="*/ 216 h 3"/>
                  <a:gd name="T4" fmla="*/ 1296 w 6"/>
                  <a:gd name="T5" fmla="*/ 216 h 3"/>
                  <a:gd name="T6" fmla="*/ 1080 w 6"/>
                  <a:gd name="T7" fmla="*/ 216 h 3"/>
                  <a:gd name="T8" fmla="*/ 864 w 6"/>
                  <a:gd name="T9" fmla="*/ 432 h 3"/>
                  <a:gd name="T10" fmla="*/ 216 w 6"/>
                  <a:gd name="T11" fmla="*/ 648 h 3"/>
                  <a:gd name="T12" fmla="*/ 0 w 6"/>
                  <a:gd name="T13" fmla="*/ 432 h 3"/>
                  <a:gd name="T14" fmla="*/ 216 w 6"/>
                  <a:gd name="T15" fmla="*/ 216 h 3"/>
                  <a:gd name="T16" fmla="*/ 648 w 6"/>
                  <a:gd name="T17" fmla="*/ 216 h 3"/>
                  <a:gd name="T18" fmla="*/ 108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5" y="0"/>
                    </a:moveTo>
                    <a:lnTo>
                      <a:pt x="6" y="1"/>
                    </a:lnTo>
                    <a:lnTo>
                      <a:pt x="5" y="1"/>
                    </a:lnTo>
                    <a:lnTo>
                      <a:pt x="4" y="2"/>
                    </a:lnTo>
                    <a:lnTo>
                      <a:pt x="1" y="3"/>
                    </a:lnTo>
                    <a:lnTo>
                      <a:pt x="0" y="2"/>
                    </a:lnTo>
                    <a:lnTo>
                      <a:pt x="1" y="1"/>
                    </a:lnTo>
                    <a:lnTo>
                      <a:pt x="3" y="1"/>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11" name="Freeform 1264"/>
              <p:cNvSpPr>
                <a:spLocks/>
              </p:cNvSpPr>
              <p:nvPr/>
            </p:nvSpPr>
            <p:spPr bwMode="auto">
              <a:xfrm>
                <a:off x="1650907" y="1195033"/>
                <a:ext cx="66286" cy="33141"/>
              </a:xfrm>
              <a:custGeom>
                <a:avLst/>
                <a:gdLst>
                  <a:gd name="T0" fmla="*/ 1080 w 6"/>
                  <a:gd name="T1" fmla="*/ 0 h 3"/>
                  <a:gd name="T2" fmla="*/ 1296 w 6"/>
                  <a:gd name="T3" fmla="*/ 216 h 3"/>
                  <a:gd name="T4" fmla="*/ 1296 w 6"/>
                  <a:gd name="T5" fmla="*/ 216 h 3"/>
                  <a:gd name="T6" fmla="*/ 1080 w 6"/>
                  <a:gd name="T7" fmla="*/ 216 h 3"/>
                  <a:gd name="T8" fmla="*/ 864 w 6"/>
                  <a:gd name="T9" fmla="*/ 432 h 3"/>
                  <a:gd name="T10" fmla="*/ 216 w 6"/>
                  <a:gd name="T11" fmla="*/ 648 h 3"/>
                  <a:gd name="T12" fmla="*/ 0 w 6"/>
                  <a:gd name="T13" fmla="*/ 432 h 3"/>
                  <a:gd name="T14" fmla="*/ 216 w 6"/>
                  <a:gd name="T15" fmla="*/ 216 h 3"/>
                  <a:gd name="T16" fmla="*/ 648 w 6"/>
                  <a:gd name="T17" fmla="*/ 216 h 3"/>
                  <a:gd name="T18" fmla="*/ 108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5" y="0"/>
                    </a:moveTo>
                    <a:lnTo>
                      <a:pt x="6" y="1"/>
                    </a:lnTo>
                    <a:lnTo>
                      <a:pt x="5" y="1"/>
                    </a:lnTo>
                    <a:lnTo>
                      <a:pt x="4" y="2"/>
                    </a:lnTo>
                    <a:lnTo>
                      <a:pt x="1" y="3"/>
                    </a:lnTo>
                    <a:lnTo>
                      <a:pt x="0" y="2"/>
                    </a:lnTo>
                    <a:lnTo>
                      <a:pt x="1" y="1"/>
                    </a:lnTo>
                    <a:lnTo>
                      <a:pt x="3" y="1"/>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12" name="Freeform 1265"/>
              <p:cNvSpPr>
                <a:spLocks/>
              </p:cNvSpPr>
              <p:nvPr/>
            </p:nvSpPr>
            <p:spPr bwMode="auto">
              <a:xfrm>
                <a:off x="1197955" y="918861"/>
                <a:ext cx="265143" cy="176750"/>
              </a:xfrm>
              <a:custGeom>
                <a:avLst/>
                <a:gdLst>
                  <a:gd name="T0" fmla="*/ 5184 w 24"/>
                  <a:gd name="T1" fmla="*/ 1080 h 16"/>
                  <a:gd name="T2" fmla="*/ 4968 w 24"/>
                  <a:gd name="T3" fmla="*/ 1296 h 16"/>
                  <a:gd name="T4" fmla="*/ 4752 w 24"/>
                  <a:gd name="T5" fmla="*/ 1296 h 16"/>
                  <a:gd name="T6" fmla="*/ 3888 w 24"/>
                  <a:gd name="T7" fmla="*/ 1728 h 16"/>
                  <a:gd name="T8" fmla="*/ 3672 w 24"/>
                  <a:gd name="T9" fmla="*/ 1728 h 16"/>
                  <a:gd name="T10" fmla="*/ 3240 w 24"/>
                  <a:gd name="T11" fmla="*/ 2160 h 16"/>
                  <a:gd name="T12" fmla="*/ 3240 w 24"/>
                  <a:gd name="T13" fmla="*/ 2376 h 16"/>
                  <a:gd name="T14" fmla="*/ 3024 w 24"/>
                  <a:gd name="T15" fmla="*/ 2376 h 16"/>
                  <a:gd name="T16" fmla="*/ 3024 w 24"/>
                  <a:gd name="T17" fmla="*/ 2376 h 16"/>
                  <a:gd name="T18" fmla="*/ 2808 w 24"/>
                  <a:gd name="T19" fmla="*/ 2376 h 16"/>
                  <a:gd name="T20" fmla="*/ 2808 w 24"/>
                  <a:gd name="T21" fmla="*/ 3024 h 16"/>
                  <a:gd name="T22" fmla="*/ 2376 w 24"/>
                  <a:gd name="T23" fmla="*/ 3240 h 16"/>
                  <a:gd name="T24" fmla="*/ 2160 w 24"/>
                  <a:gd name="T25" fmla="*/ 3024 h 16"/>
                  <a:gd name="T26" fmla="*/ 1728 w 24"/>
                  <a:gd name="T27" fmla="*/ 3456 h 16"/>
                  <a:gd name="T28" fmla="*/ 1512 w 24"/>
                  <a:gd name="T29" fmla="*/ 3456 h 16"/>
                  <a:gd name="T30" fmla="*/ 1296 w 24"/>
                  <a:gd name="T31" fmla="*/ 3456 h 16"/>
                  <a:gd name="T32" fmla="*/ 1080 w 24"/>
                  <a:gd name="T33" fmla="*/ 3024 h 16"/>
                  <a:gd name="T34" fmla="*/ 216 w 24"/>
                  <a:gd name="T35" fmla="*/ 2592 h 16"/>
                  <a:gd name="T36" fmla="*/ 0 w 24"/>
                  <a:gd name="T37" fmla="*/ 2592 h 16"/>
                  <a:gd name="T38" fmla="*/ 216 w 24"/>
                  <a:gd name="T39" fmla="*/ 2376 h 16"/>
                  <a:gd name="T40" fmla="*/ 432 w 24"/>
                  <a:gd name="T41" fmla="*/ 2160 h 16"/>
                  <a:gd name="T42" fmla="*/ 432 w 24"/>
                  <a:gd name="T43" fmla="*/ 1944 h 16"/>
                  <a:gd name="T44" fmla="*/ 432 w 24"/>
                  <a:gd name="T45" fmla="*/ 1944 h 16"/>
                  <a:gd name="T46" fmla="*/ 432 w 24"/>
                  <a:gd name="T47" fmla="*/ 1728 h 16"/>
                  <a:gd name="T48" fmla="*/ 432 w 24"/>
                  <a:gd name="T49" fmla="*/ 1728 h 16"/>
                  <a:gd name="T50" fmla="*/ 648 w 24"/>
                  <a:gd name="T51" fmla="*/ 1512 h 16"/>
                  <a:gd name="T52" fmla="*/ 432 w 24"/>
                  <a:gd name="T53" fmla="*/ 1512 h 16"/>
                  <a:gd name="T54" fmla="*/ 432 w 24"/>
                  <a:gd name="T55" fmla="*/ 1296 h 16"/>
                  <a:gd name="T56" fmla="*/ 864 w 24"/>
                  <a:gd name="T57" fmla="*/ 864 h 16"/>
                  <a:gd name="T58" fmla="*/ 648 w 24"/>
                  <a:gd name="T59" fmla="*/ 216 h 16"/>
                  <a:gd name="T60" fmla="*/ 1728 w 24"/>
                  <a:gd name="T61" fmla="*/ 0 h 16"/>
                  <a:gd name="T62" fmla="*/ 1944 w 24"/>
                  <a:gd name="T63" fmla="*/ 0 h 16"/>
                  <a:gd name="T64" fmla="*/ 2376 w 24"/>
                  <a:gd name="T65" fmla="*/ 0 h 16"/>
                  <a:gd name="T66" fmla="*/ 3024 w 24"/>
                  <a:gd name="T67" fmla="*/ 432 h 16"/>
                  <a:gd name="T68" fmla="*/ 3024 w 24"/>
                  <a:gd name="T69" fmla="*/ 432 h 16"/>
                  <a:gd name="T70" fmla="*/ 3240 w 24"/>
                  <a:gd name="T71" fmla="*/ 432 h 16"/>
                  <a:gd name="T72" fmla="*/ 3456 w 24"/>
                  <a:gd name="T73" fmla="*/ 432 h 16"/>
                  <a:gd name="T74" fmla="*/ 3456 w 24"/>
                  <a:gd name="T75" fmla="*/ 432 h 16"/>
                  <a:gd name="T76" fmla="*/ 3456 w 24"/>
                  <a:gd name="T77" fmla="*/ 432 h 16"/>
                  <a:gd name="T78" fmla="*/ 3456 w 24"/>
                  <a:gd name="T79" fmla="*/ 432 h 16"/>
                  <a:gd name="T80" fmla="*/ 4104 w 24"/>
                  <a:gd name="T81" fmla="*/ 216 h 16"/>
                  <a:gd name="T82" fmla="*/ 5184 w 24"/>
                  <a:gd name="T83" fmla="*/ 864 h 16"/>
                  <a:gd name="T84" fmla="*/ 5184 w 24"/>
                  <a:gd name="T85" fmla="*/ 1080 h 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
                  <a:gd name="T130" fmla="*/ 0 h 16"/>
                  <a:gd name="T131" fmla="*/ 24 w 24"/>
                  <a:gd name="T132" fmla="*/ 16 h 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 h="16">
                    <a:moveTo>
                      <a:pt x="24" y="5"/>
                    </a:moveTo>
                    <a:lnTo>
                      <a:pt x="23" y="6"/>
                    </a:lnTo>
                    <a:lnTo>
                      <a:pt x="22" y="6"/>
                    </a:lnTo>
                    <a:lnTo>
                      <a:pt x="18" y="8"/>
                    </a:lnTo>
                    <a:lnTo>
                      <a:pt x="17" y="8"/>
                    </a:lnTo>
                    <a:lnTo>
                      <a:pt x="15" y="10"/>
                    </a:lnTo>
                    <a:lnTo>
                      <a:pt x="15" y="11"/>
                    </a:lnTo>
                    <a:lnTo>
                      <a:pt x="14" y="11"/>
                    </a:lnTo>
                    <a:lnTo>
                      <a:pt x="13" y="11"/>
                    </a:lnTo>
                    <a:lnTo>
                      <a:pt x="13" y="14"/>
                    </a:lnTo>
                    <a:lnTo>
                      <a:pt x="11" y="15"/>
                    </a:lnTo>
                    <a:lnTo>
                      <a:pt x="10" y="14"/>
                    </a:lnTo>
                    <a:lnTo>
                      <a:pt x="8" y="16"/>
                    </a:lnTo>
                    <a:lnTo>
                      <a:pt x="7" y="16"/>
                    </a:lnTo>
                    <a:lnTo>
                      <a:pt x="6" y="16"/>
                    </a:lnTo>
                    <a:lnTo>
                      <a:pt x="5" y="14"/>
                    </a:lnTo>
                    <a:lnTo>
                      <a:pt x="1" y="12"/>
                    </a:lnTo>
                    <a:lnTo>
                      <a:pt x="0" y="12"/>
                    </a:lnTo>
                    <a:lnTo>
                      <a:pt x="1" y="11"/>
                    </a:lnTo>
                    <a:lnTo>
                      <a:pt x="2" y="10"/>
                    </a:lnTo>
                    <a:lnTo>
                      <a:pt x="2" y="9"/>
                    </a:lnTo>
                    <a:lnTo>
                      <a:pt x="2" y="8"/>
                    </a:lnTo>
                    <a:lnTo>
                      <a:pt x="3" y="7"/>
                    </a:lnTo>
                    <a:lnTo>
                      <a:pt x="2" y="7"/>
                    </a:lnTo>
                    <a:lnTo>
                      <a:pt x="2" y="6"/>
                    </a:lnTo>
                    <a:lnTo>
                      <a:pt x="4" y="4"/>
                    </a:lnTo>
                    <a:lnTo>
                      <a:pt x="3" y="1"/>
                    </a:lnTo>
                    <a:lnTo>
                      <a:pt x="8" y="0"/>
                    </a:lnTo>
                    <a:lnTo>
                      <a:pt x="9" y="0"/>
                    </a:lnTo>
                    <a:lnTo>
                      <a:pt x="11" y="0"/>
                    </a:lnTo>
                    <a:lnTo>
                      <a:pt x="14" y="2"/>
                    </a:lnTo>
                    <a:lnTo>
                      <a:pt x="15" y="2"/>
                    </a:lnTo>
                    <a:lnTo>
                      <a:pt x="16" y="2"/>
                    </a:lnTo>
                    <a:lnTo>
                      <a:pt x="19" y="1"/>
                    </a:lnTo>
                    <a:lnTo>
                      <a:pt x="24" y="4"/>
                    </a:lnTo>
                    <a:lnTo>
                      <a:pt x="24"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13" name="Freeform 1266"/>
              <p:cNvSpPr>
                <a:spLocks/>
              </p:cNvSpPr>
              <p:nvPr/>
            </p:nvSpPr>
            <p:spPr bwMode="auto">
              <a:xfrm>
                <a:off x="1197955" y="918861"/>
                <a:ext cx="265143" cy="176750"/>
              </a:xfrm>
              <a:custGeom>
                <a:avLst/>
                <a:gdLst>
                  <a:gd name="T0" fmla="*/ 5184 w 24"/>
                  <a:gd name="T1" fmla="*/ 1080 h 16"/>
                  <a:gd name="T2" fmla="*/ 4968 w 24"/>
                  <a:gd name="T3" fmla="*/ 1296 h 16"/>
                  <a:gd name="T4" fmla="*/ 4752 w 24"/>
                  <a:gd name="T5" fmla="*/ 1296 h 16"/>
                  <a:gd name="T6" fmla="*/ 3888 w 24"/>
                  <a:gd name="T7" fmla="*/ 1728 h 16"/>
                  <a:gd name="T8" fmla="*/ 3672 w 24"/>
                  <a:gd name="T9" fmla="*/ 1728 h 16"/>
                  <a:gd name="T10" fmla="*/ 3240 w 24"/>
                  <a:gd name="T11" fmla="*/ 2160 h 16"/>
                  <a:gd name="T12" fmla="*/ 3240 w 24"/>
                  <a:gd name="T13" fmla="*/ 2376 h 16"/>
                  <a:gd name="T14" fmla="*/ 3024 w 24"/>
                  <a:gd name="T15" fmla="*/ 2376 h 16"/>
                  <a:gd name="T16" fmla="*/ 3024 w 24"/>
                  <a:gd name="T17" fmla="*/ 2376 h 16"/>
                  <a:gd name="T18" fmla="*/ 2808 w 24"/>
                  <a:gd name="T19" fmla="*/ 2376 h 16"/>
                  <a:gd name="T20" fmla="*/ 2808 w 24"/>
                  <a:gd name="T21" fmla="*/ 3024 h 16"/>
                  <a:gd name="T22" fmla="*/ 2376 w 24"/>
                  <a:gd name="T23" fmla="*/ 3240 h 16"/>
                  <a:gd name="T24" fmla="*/ 2160 w 24"/>
                  <a:gd name="T25" fmla="*/ 3024 h 16"/>
                  <a:gd name="T26" fmla="*/ 1728 w 24"/>
                  <a:gd name="T27" fmla="*/ 3456 h 16"/>
                  <a:gd name="T28" fmla="*/ 1512 w 24"/>
                  <a:gd name="T29" fmla="*/ 3456 h 16"/>
                  <a:gd name="T30" fmla="*/ 1296 w 24"/>
                  <a:gd name="T31" fmla="*/ 3456 h 16"/>
                  <a:gd name="T32" fmla="*/ 1080 w 24"/>
                  <a:gd name="T33" fmla="*/ 3024 h 16"/>
                  <a:gd name="T34" fmla="*/ 216 w 24"/>
                  <a:gd name="T35" fmla="*/ 2592 h 16"/>
                  <a:gd name="T36" fmla="*/ 0 w 24"/>
                  <a:gd name="T37" fmla="*/ 2592 h 16"/>
                  <a:gd name="T38" fmla="*/ 216 w 24"/>
                  <a:gd name="T39" fmla="*/ 2376 h 16"/>
                  <a:gd name="T40" fmla="*/ 432 w 24"/>
                  <a:gd name="T41" fmla="*/ 2160 h 16"/>
                  <a:gd name="T42" fmla="*/ 432 w 24"/>
                  <a:gd name="T43" fmla="*/ 1944 h 16"/>
                  <a:gd name="T44" fmla="*/ 432 w 24"/>
                  <a:gd name="T45" fmla="*/ 1944 h 16"/>
                  <a:gd name="T46" fmla="*/ 432 w 24"/>
                  <a:gd name="T47" fmla="*/ 1728 h 16"/>
                  <a:gd name="T48" fmla="*/ 432 w 24"/>
                  <a:gd name="T49" fmla="*/ 1728 h 16"/>
                  <a:gd name="T50" fmla="*/ 648 w 24"/>
                  <a:gd name="T51" fmla="*/ 1512 h 16"/>
                  <a:gd name="T52" fmla="*/ 432 w 24"/>
                  <a:gd name="T53" fmla="*/ 1512 h 16"/>
                  <a:gd name="T54" fmla="*/ 432 w 24"/>
                  <a:gd name="T55" fmla="*/ 1296 h 16"/>
                  <a:gd name="T56" fmla="*/ 864 w 24"/>
                  <a:gd name="T57" fmla="*/ 864 h 16"/>
                  <a:gd name="T58" fmla="*/ 648 w 24"/>
                  <a:gd name="T59" fmla="*/ 216 h 16"/>
                  <a:gd name="T60" fmla="*/ 1728 w 24"/>
                  <a:gd name="T61" fmla="*/ 0 h 16"/>
                  <a:gd name="T62" fmla="*/ 1944 w 24"/>
                  <a:gd name="T63" fmla="*/ 0 h 16"/>
                  <a:gd name="T64" fmla="*/ 2376 w 24"/>
                  <a:gd name="T65" fmla="*/ 0 h 16"/>
                  <a:gd name="T66" fmla="*/ 3024 w 24"/>
                  <a:gd name="T67" fmla="*/ 432 h 16"/>
                  <a:gd name="T68" fmla="*/ 3024 w 24"/>
                  <a:gd name="T69" fmla="*/ 432 h 16"/>
                  <a:gd name="T70" fmla="*/ 3240 w 24"/>
                  <a:gd name="T71" fmla="*/ 432 h 16"/>
                  <a:gd name="T72" fmla="*/ 3456 w 24"/>
                  <a:gd name="T73" fmla="*/ 432 h 16"/>
                  <a:gd name="T74" fmla="*/ 3456 w 24"/>
                  <a:gd name="T75" fmla="*/ 432 h 16"/>
                  <a:gd name="T76" fmla="*/ 3456 w 24"/>
                  <a:gd name="T77" fmla="*/ 432 h 16"/>
                  <a:gd name="T78" fmla="*/ 3456 w 24"/>
                  <a:gd name="T79" fmla="*/ 432 h 16"/>
                  <a:gd name="T80" fmla="*/ 4104 w 24"/>
                  <a:gd name="T81" fmla="*/ 216 h 16"/>
                  <a:gd name="T82" fmla="*/ 5184 w 24"/>
                  <a:gd name="T83" fmla="*/ 864 h 16"/>
                  <a:gd name="T84" fmla="*/ 5184 w 24"/>
                  <a:gd name="T85" fmla="*/ 1080 h 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
                  <a:gd name="T130" fmla="*/ 0 h 16"/>
                  <a:gd name="T131" fmla="*/ 24 w 24"/>
                  <a:gd name="T132" fmla="*/ 16 h 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 h="16">
                    <a:moveTo>
                      <a:pt x="24" y="5"/>
                    </a:moveTo>
                    <a:lnTo>
                      <a:pt x="23" y="6"/>
                    </a:lnTo>
                    <a:lnTo>
                      <a:pt x="22" y="6"/>
                    </a:lnTo>
                    <a:lnTo>
                      <a:pt x="18" y="8"/>
                    </a:lnTo>
                    <a:lnTo>
                      <a:pt x="17" y="8"/>
                    </a:lnTo>
                    <a:lnTo>
                      <a:pt x="15" y="10"/>
                    </a:lnTo>
                    <a:lnTo>
                      <a:pt x="15" y="11"/>
                    </a:lnTo>
                    <a:lnTo>
                      <a:pt x="14" y="11"/>
                    </a:lnTo>
                    <a:lnTo>
                      <a:pt x="13" y="11"/>
                    </a:lnTo>
                    <a:lnTo>
                      <a:pt x="13" y="14"/>
                    </a:lnTo>
                    <a:lnTo>
                      <a:pt x="11" y="15"/>
                    </a:lnTo>
                    <a:lnTo>
                      <a:pt x="10" y="14"/>
                    </a:lnTo>
                    <a:lnTo>
                      <a:pt x="8" y="16"/>
                    </a:lnTo>
                    <a:lnTo>
                      <a:pt x="7" y="16"/>
                    </a:lnTo>
                    <a:lnTo>
                      <a:pt x="6" y="16"/>
                    </a:lnTo>
                    <a:lnTo>
                      <a:pt x="5" y="14"/>
                    </a:lnTo>
                    <a:lnTo>
                      <a:pt x="1" y="12"/>
                    </a:lnTo>
                    <a:lnTo>
                      <a:pt x="0" y="12"/>
                    </a:lnTo>
                    <a:lnTo>
                      <a:pt x="1" y="11"/>
                    </a:lnTo>
                    <a:lnTo>
                      <a:pt x="2" y="10"/>
                    </a:lnTo>
                    <a:lnTo>
                      <a:pt x="2" y="9"/>
                    </a:lnTo>
                    <a:lnTo>
                      <a:pt x="2" y="8"/>
                    </a:lnTo>
                    <a:lnTo>
                      <a:pt x="3" y="7"/>
                    </a:lnTo>
                    <a:lnTo>
                      <a:pt x="2" y="7"/>
                    </a:lnTo>
                    <a:lnTo>
                      <a:pt x="2" y="6"/>
                    </a:lnTo>
                    <a:lnTo>
                      <a:pt x="4" y="4"/>
                    </a:lnTo>
                    <a:lnTo>
                      <a:pt x="3" y="1"/>
                    </a:lnTo>
                    <a:lnTo>
                      <a:pt x="8" y="0"/>
                    </a:lnTo>
                    <a:lnTo>
                      <a:pt x="9" y="0"/>
                    </a:lnTo>
                    <a:lnTo>
                      <a:pt x="11" y="0"/>
                    </a:lnTo>
                    <a:lnTo>
                      <a:pt x="14" y="2"/>
                    </a:lnTo>
                    <a:lnTo>
                      <a:pt x="15" y="2"/>
                    </a:lnTo>
                    <a:lnTo>
                      <a:pt x="16" y="2"/>
                    </a:lnTo>
                    <a:lnTo>
                      <a:pt x="19" y="1"/>
                    </a:lnTo>
                    <a:lnTo>
                      <a:pt x="24" y="4"/>
                    </a:lnTo>
                    <a:lnTo>
                      <a:pt x="24"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14" name="Freeform 1267"/>
              <p:cNvSpPr>
                <a:spLocks/>
              </p:cNvSpPr>
              <p:nvPr/>
            </p:nvSpPr>
            <p:spPr bwMode="auto">
              <a:xfrm>
                <a:off x="1794526" y="952002"/>
                <a:ext cx="165714" cy="132563"/>
              </a:xfrm>
              <a:custGeom>
                <a:avLst/>
                <a:gdLst>
                  <a:gd name="T0" fmla="*/ 2592 w 15"/>
                  <a:gd name="T1" fmla="*/ 216 h 12"/>
                  <a:gd name="T2" fmla="*/ 2376 w 15"/>
                  <a:gd name="T3" fmla="*/ 216 h 12"/>
                  <a:gd name="T4" fmla="*/ 2160 w 15"/>
                  <a:gd name="T5" fmla="*/ 216 h 12"/>
                  <a:gd name="T6" fmla="*/ 1728 w 15"/>
                  <a:gd name="T7" fmla="*/ 216 h 12"/>
                  <a:gd name="T8" fmla="*/ 1512 w 15"/>
                  <a:gd name="T9" fmla="*/ 216 h 12"/>
                  <a:gd name="T10" fmla="*/ 1296 w 15"/>
                  <a:gd name="T11" fmla="*/ 216 h 12"/>
                  <a:gd name="T12" fmla="*/ 1080 w 15"/>
                  <a:gd name="T13" fmla="*/ 0 h 12"/>
                  <a:gd name="T14" fmla="*/ 864 w 15"/>
                  <a:gd name="T15" fmla="*/ 216 h 12"/>
                  <a:gd name="T16" fmla="*/ 864 w 15"/>
                  <a:gd name="T17" fmla="*/ 432 h 12"/>
                  <a:gd name="T18" fmla="*/ 1080 w 15"/>
                  <a:gd name="T19" fmla="*/ 432 h 12"/>
                  <a:gd name="T20" fmla="*/ 864 w 15"/>
                  <a:gd name="T21" fmla="*/ 432 h 12"/>
                  <a:gd name="T22" fmla="*/ 864 w 15"/>
                  <a:gd name="T23" fmla="*/ 648 h 12"/>
                  <a:gd name="T24" fmla="*/ 1080 w 15"/>
                  <a:gd name="T25" fmla="*/ 864 h 12"/>
                  <a:gd name="T26" fmla="*/ 1296 w 15"/>
                  <a:gd name="T27" fmla="*/ 864 h 12"/>
                  <a:gd name="T28" fmla="*/ 1296 w 15"/>
                  <a:gd name="T29" fmla="*/ 864 h 12"/>
                  <a:gd name="T30" fmla="*/ 1296 w 15"/>
                  <a:gd name="T31" fmla="*/ 864 h 12"/>
                  <a:gd name="T32" fmla="*/ 1296 w 15"/>
                  <a:gd name="T33" fmla="*/ 1296 h 12"/>
                  <a:gd name="T34" fmla="*/ 1080 w 15"/>
                  <a:gd name="T35" fmla="*/ 1296 h 12"/>
                  <a:gd name="T36" fmla="*/ 1080 w 15"/>
                  <a:gd name="T37" fmla="*/ 1296 h 12"/>
                  <a:gd name="T38" fmla="*/ 432 w 15"/>
                  <a:gd name="T39" fmla="*/ 1080 h 12"/>
                  <a:gd name="T40" fmla="*/ 216 w 15"/>
                  <a:gd name="T41" fmla="*/ 1080 h 12"/>
                  <a:gd name="T42" fmla="*/ 0 w 15"/>
                  <a:gd name="T43" fmla="*/ 1296 h 12"/>
                  <a:gd name="T44" fmla="*/ 216 w 15"/>
                  <a:gd name="T45" fmla="*/ 1512 h 12"/>
                  <a:gd name="T46" fmla="*/ 648 w 15"/>
                  <a:gd name="T47" fmla="*/ 1728 h 12"/>
                  <a:gd name="T48" fmla="*/ 648 w 15"/>
                  <a:gd name="T49" fmla="*/ 1728 h 12"/>
                  <a:gd name="T50" fmla="*/ 1080 w 15"/>
                  <a:gd name="T51" fmla="*/ 1944 h 12"/>
                  <a:gd name="T52" fmla="*/ 1296 w 15"/>
                  <a:gd name="T53" fmla="*/ 1944 h 12"/>
                  <a:gd name="T54" fmla="*/ 1512 w 15"/>
                  <a:gd name="T55" fmla="*/ 2160 h 12"/>
                  <a:gd name="T56" fmla="*/ 1728 w 15"/>
                  <a:gd name="T57" fmla="*/ 2592 h 12"/>
                  <a:gd name="T58" fmla="*/ 2376 w 15"/>
                  <a:gd name="T59" fmla="*/ 2592 h 12"/>
                  <a:gd name="T60" fmla="*/ 2376 w 15"/>
                  <a:gd name="T61" fmla="*/ 2376 h 12"/>
                  <a:gd name="T62" fmla="*/ 2160 w 15"/>
                  <a:gd name="T63" fmla="*/ 2376 h 12"/>
                  <a:gd name="T64" fmla="*/ 2160 w 15"/>
                  <a:gd name="T65" fmla="*/ 2160 h 12"/>
                  <a:gd name="T66" fmla="*/ 2376 w 15"/>
                  <a:gd name="T67" fmla="*/ 2376 h 12"/>
                  <a:gd name="T68" fmla="*/ 3024 w 15"/>
                  <a:gd name="T69" fmla="*/ 2160 h 12"/>
                  <a:gd name="T70" fmla="*/ 3240 w 15"/>
                  <a:gd name="T71" fmla="*/ 1944 h 12"/>
                  <a:gd name="T72" fmla="*/ 3024 w 15"/>
                  <a:gd name="T73" fmla="*/ 1728 h 12"/>
                  <a:gd name="T74" fmla="*/ 3240 w 15"/>
                  <a:gd name="T75" fmla="*/ 1512 h 12"/>
                  <a:gd name="T76" fmla="*/ 3024 w 15"/>
                  <a:gd name="T77" fmla="*/ 1512 h 12"/>
                  <a:gd name="T78" fmla="*/ 3024 w 15"/>
                  <a:gd name="T79" fmla="*/ 1296 h 12"/>
                  <a:gd name="T80" fmla="*/ 2808 w 15"/>
                  <a:gd name="T81" fmla="*/ 1296 h 12"/>
                  <a:gd name="T82" fmla="*/ 2808 w 15"/>
                  <a:gd name="T83" fmla="*/ 1080 h 12"/>
                  <a:gd name="T84" fmla="*/ 2592 w 15"/>
                  <a:gd name="T85" fmla="*/ 1080 h 12"/>
                  <a:gd name="T86" fmla="*/ 2160 w 15"/>
                  <a:gd name="T87" fmla="*/ 1080 h 12"/>
                  <a:gd name="T88" fmla="*/ 2376 w 15"/>
                  <a:gd name="T89" fmla="*/ 864 h 12"/>
                  <a:gd name="T90" fmla="*/ 2592 w 15"/>
                  <a:gd name="T91" fmla="*/ 648 h 12"/>
                  <a:gd name="T92" fmla="*/ 2592 w 15"/>
                  <a:gd name="T93" fmla="*/ 432 h 12"/>
                  <a:gd name="T94" fmla="*/ 2808 w 15"/>
                  <a:gd name="T95" fmla="*/ 432 h 12"/>
                  <a:gd name="T96" fmla="*/ 3024 w 15"/>
                  <a:gd name="T97" fmla="*/ 216 h 12"/>
                  <a:gd name="T98" fmla="*/ 2592 w 15"/>
                  <a:gd name="T99" fmla="*/ 216 h 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
                  <a:gd name="T151" fmla="*/ 0 h 12"/>
                  <a:gd name="T152" fmla="*/ 15 w 15"/>
                  <a:gd name="T153" fmla="*/ 12 h 1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 h="12">
                    <a:moveTo>
                      <a:pt x="12" y="1"/>
                    </a:moveTo>
                    <a:lnTo>
                      <a:pt x="11" y="1"/>
                    </a:lnTo>
                    <a:lnTo>
                      <a:pt x="10" y="1"/>
                    </a:lnTo>
                    <a:lnTo>
                      <a:pt x="8" y="1"/>
                    </a:lnTo>
                    <a:lnTo>
                      <a:pt x="7" y="1"/>
                    </a:lnTo>
                    <a:lnTo>
                      <a:pt x="6" y="1"/>
                    </a:lnTo>
                    <a:lnTo>
                      <a:pt x="5" y="0"/>
                    </a:lnTo>
                    <a:lnTo>
                      <a:pt x="4" y="1"/>
                    </a:lnTo>
                    <a:lnTo>
                      <a:pt x="4" y="2"/>
                    </a:lnTo>
                    <a:lnTo>
                      <a:pt x="5" y="2"/>
                    </a:lnTo>
                    <a:lnTo>
                      <a:pt x="4" y="2"/>
                    </a:lnTo>
                    <a:lnTo>
                      <a:pt x="4" y="3"/>
                    </a:lnTo>
                    <a:lnTo>
                      <a:pt x="5" y="4"/>
                    </a:lnTo>
                    <a:lnTo>
                      <a:pt x="6" y="4"/>
                    </a:lnTo>
                    <a:lnTo>
                      <a:pt x="6" y="6"/>
                    </a:lnTo>
                    <a:lnTo>
                      <a:pt x="5" y="6"/>
                    </a:lnTo>
                    <a:lnTo>
                      <a:pt x="2" y="5"/>
                    </a:lnTo>
                    <a:lnTo>
                      <a:pt x="1" y="5"/>
                    </a:lnTo>
                    <a:lnTo>
                      <a:pt x="0" y="6"/>
                    </a:lnTo>
                    <a:lnTo>
                      <a:pt x="1" y="7"/>
                    </a:lnTo>
                    <a:lnTo>
                      <a:pt x="3" y="8"/>
                    </a:lnTo>
                    <a:lnTo>
                      <a:pt x="5" y="9"/>
                    </a:lnTo>
                    <a:lnTo>
                      <a:pt x="6" y="9"/>
                    </a:lnTo>
                    <a:lnTo>
                      <a:pt x="7" y="10"/>
                    </a:lnTo>
                    <a:lnTo>
                      <a:pt x="8" y="12"/>
                    </a:lnTo>
                    <a:lnTo>
                      <a:pt x="11" y="12"/>
                    </a:lnTo>
                    <a:lnTo>
                      <a:pt x="11" y="11"/>
                    </a:lnTo>
                    <a:lnTo>
                      <a:pt x="10" y="11"/>
                    </a:lnTo>
                    <a:lnTo>
                      <a:pt x="10" y="10"/>
                    </a:lnTo>
                    <a:lnTo>
                      <a:pt x="11" y="11"/>
                    </a:lnTo>
                    <a:lnTo>
                      <a:pt x="14" y="10"/>
                    </a:lnTo>
                    <a:lnTo>
                      <a:pt x="15" y="9"/>
                    </a:lnTo>
                    <a:lnTo>
                      <a:pt x="14" y="8"/>
                    </a:lnTo>
                    <a:lnTo>
                      <a:pt x="15" y="7"/>
                    </a:lnTo>
                    <a:lnTo>
                      <a:pt x="14" y="7"/>
                    </a:lnTo>
                    <a:lnTo>
                      <a:pt x="14" y="6"/>
                    </a:lnTo>
                    <a:lnTo>
                      <a:pt x="13" y="6"/>
                    </a:lnTo>
                    <a:lnTo>
                      <a:pt x="13" y="5"/>
                    </a:lnTo>
                    <a:lnTo>
                      <a:pt x="12" y="5"/>
                    </a:lnTo>
                    <a:lnTo>
                      <a:pt x="10" y="5"/>
                    </a:lnTo>
                    <a:lnTo>
                      <a:pt x="11" y="4"/>
                    </a:lnTo>
                    <a:lnTo>
                      <a:pt x="12" y="3"/>
                    </a:lnTo>
                    <a:lnTo>
                      <a:pt x="12" y="2"/>
                    </a:lnTo>
                    <a:lnTo>
                      <a:pt x="13" y="2"/>
                    </a:lnTo>
                    <a:lnTo>
                      <a:pt x="14" y="1"/>
                    </a:lnTo>
                    <a:lnTo>
                      <a:pt x="1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15" name="Freeform 1268"/>
              <p:cNvSpPr>
                <a:spLocks/>
              </p:cNvSpPr>
              <p:nvPr/>
            </p:nvSpPr>
            <p:spPr bwMode="auto">
              <a:xfrm>
                <a:off x="1794526" y="952002"/>
                <a:ext cx="165714" cy="132563"/>
              </a:xfrm>
              <a:custGeom>
                <a:avLst/>
                <a:gdLst>
                  <a:gd name="T0" fmla="*/ 2592 w 15"/>
                  <a:gd name="T1" fmla="*/ 216 h 12"/>
                  <a:gd name="T2" fmla="*/ 2376 w 15"/>
                  <a:gd name="T3" fmla="*/ 216 h 12"/>
                  <a:gd name="T4" fmla="*/ 2160 w 15"/>
                  <a:gd name="T5" fmla="*/ 216 h 12"/>
                  <a:gd name="T6" fmla="*/ 1728 w 15"/>
                  <a:gd name="T7" fmla="*/ 216 h 12"/>
                  <a:gd name="T8" fmla="*/ 1512 w 15"/>
                  <a:gd name="T9" fmla="*/ 216 h 12"/>
                  <a:gd name="T10" fmla="*/ 1296 w 15"/>
                  <a:gd name="T11" fmla="*/ 216 h 12"/>
                  <a:gd name="T12" fmla="*/ 1080 w 15"/>
                  <a:gd name="T13" fmla="*/ 0 h 12"/>
                  <a:gd name="T14" fmla="*/ 864 w 15"/>
                  <a:gd name="T15" fmla="*/ 216 h 12"/>
                  <a:gd name="T16" fmla="*/ 864 w 15"/>
                  <a:gd name="T17" fmla="*/ 432 h 12"/>
                  <a:gd name="T18" fmla="*/ 1080 w 15"/>
                  <a:gd name="T19" fmla="*/ 432 h 12"/>
                  <a:gd name="T20" fmla="*/ 864 w 15"/>
                  <a:gd name="T21" fmla="*/ 432 h 12"/>
                  <a:gd name="T22" fmla="*/ 864 w 15"/>
                  <a:gd name="T23" fmla="*/ 648 h 12"/>
                  <a:gd name="T24" fmla="*/ 1080 w 15"/>
                  <a:gd name="T25" fmla="*/ 864 h 12"/>
                  <a:gd name="T26" fmla="*/ 1296 w 15"/>
                  <a:gd name="T27" fmla="*/ 864 h 12"/>
                  <a:gd name="T28" fmla="*/ 1296 w 15"/>
                  <a:gd name="T29" fmla="*/ 864 h 12"/>
                  <a:gd name="T30" fmla="*/ 1296 w 15"/>
                  <a:gd name="T31" fmla="*/ 864 h 12"/>
                  <a:gd name="T32" fmla="*/ 1296 w 15"/>
                  <a:gd name="T33" fmla="*/ 1296 h 12"/>
                  <a:gd name="T34" fmla="*/ 1080 w 15"/>
                  <a:gd name="T35" fmla="*/ 1296 h 12"/>
                  <a:gd name="T36" fmla="*/ 1080 w 15"/>
                  <a:gd name="T37" fmla="*/ 1296 h 12"/>
                  <a:gd name="T38" fmla="*/ 432 w 15"/>
                  <a:gd name="T39" fmla="*/ 1080 h 12"/>
                  <a:gd name="T40" fmla="*/ 216 w 15"/>
                  <a:gd name="T41" fmla="*/ 1080 h 12"/>
                  <a:gd name="T42" fmla="*/ 0 w 15"/>
                  <a:gd name="T43" fmla="*/ 1296 h 12"/>
                  <a:gd name="T44" fmla="*/ 216 w 15"/>
                  <a:gd name="T45" fmla="*/ 1512 h 12"/>
                  <a:gd name="T46" fmla="*/ 648 w 15"/>
                  <a:gd name="T47" fmla="*/ 1728 h 12"/>
                  <a:gd name="T48" fmla="*/ 648 w 15"/>
                  <a:gd name="T49" fmla="*/ 1728 h 12"/>
                  <a:gd name="T50" fmla="*/ 1080 w 15"/>
                  <a:gd name="T51" fmla="*/ 1944 h 12"/>
                  <a:gd name="T52" fmla="*/ 1296 w 15"/>
                  <a:gd name="T53" fmla="*/ 1944 h 12"/>
                  <a:gd name="T54" fmla="*/ 1512 w 15"/>
                  <a:gd name="T55" fmla="*/ 2160 h 12"/>
                  <a:gd name="T56" fmla="*/ 1728 w 15"/>
                  <a:gd name="T57" fmla="*/ 2592 h 12"/>
                  <a:gd name="T58" fmla="*/ 2376 w 15"/>
                  <a:gd name="T59" fmla="*/ 2592 h 12"/>
                  <a:gd name="T60" fmla="*/ 2376 w 15"/>
                  <a:gd name="T61" fmla="*/ 2376 h 12"/>
                  <a:gd name="T62" fmla="*/ 2160 w 15"/>
                  <a:gd name="T63" fmla="*/ 2376 h 12"/>
                  <a:gd name="T64" fmla="*/ 2160 w 15"/>
                  <a:gd name="T65" fmla="*/ 2160 h 12"/>
                  <a:gd name="T66" fmla="*/ 2376 w 15"/>
                  <a:gd name="T67" fmla="*/ 2376 h 12"/>
                  <a:gd name="T68" fmla="*/ 3024 w 15"/>
                  <a:gd name="T69" fmla="*/ 2160 h 12"/>
                  <a:gd name="T70" fmla="*/ 3240 w 15"/>
                  <a:gd name="T71" fmla="*/ 1944 h 12"/>
                  <a:gd name="T72" fmla="*/ 3024 w 15"/>
                  <a:gd name="T73" fmla="*/ 1728 h 12"/>
                  <a:gd name="T74" fmla="*/ 3240 w 15"/>
                  <a:gd name="T75" fmla="*/ 1512 h 12"/>
                  <a:gd name="T76" fmla="*/ 3024 w 15"/>
                  <a:gd name="T77" fmla="*/ 1512 h 12"/>
                  <a:gd name="T78" fmla="*/ 3024 w 15"/>
                  <a:gd name="T79" fmla="*/ 1296 h 12"/>
                  <a:gd name="T80" fmla="*/ 2808 w 15"/>
                  <a:gd name="T81" fmla="*/ 1296 h 12"/>
                  <a:gd name="T82" fmla="*/ 2808 w 15"/>
                  <a:gd name="T83" fmla="*/ 1080 h 12"/>
                  <a:gd name="T84" fmla="*/ 2592 w 15"/>
                  <a:gd name="T85" fmla="*/ 1080 h 12"/>
                  <a:gd name="T86" fmla="*/ 2160 w 15"/>
                  <a:gd name="T87" fmla="*/ 1080 h 12"/>
                  <a:gd name="T88" fmla="*/ 2376 w 15"/>
                  <a:gd name="T89" fmla="*/ 864 h 12"/>
                  <a:gd name="T90" fmla="*/ 2592 w 15"/>
                  <a:gd name="T91" fmla="*/ 648 h 12"/>
                  <a:gd name="T92" fmla="*/ 2592 w 15"/>
                  <a:gd name="T93" fmla="*/ 432 h 12"/>
                  <a:gd name="T94" fmla="*/ 2808 w 15"/>
                  <a:gd name="T95" fmla="*/ 432 h 12"/>
                  <a:gd name="T96" fmla="*/ 3024 w 15"/>
                  <a:gd name="T97" fmla="*/ 216 h 12"/>
                  <a:gd name="T98" fmla="*/ 2592 w 15"/>
                  <a:gd name="T99" fmla="*/ 216 h 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
                  <a:gd name="T151" fmla="*/ 0 h 12"/>
                  <a:gd name="T152" fmla="*/ 15 w 15"/>
                  <a:gd name="T153" fmla="*/ 12 h 1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 h="12">
                    <a:moveTo>
                      <a:pt x="12" y="1"/>
                    </a:moveTo>
                    <a:lnTo>
                      <a:pt x="11" y="1"/>
                    </a:lnTo>
                    <a:lnTo>
                      <a:pt x="10" y="1"/>
                    </a:lnTo>
                    <a:lnTo>
                      <a:pt x="8" y="1"/>
                    </a:lnTo>
                    <a:lnTo>
                      <a:pt x="7" y="1"/>
                    </a:lnTo>
                    <a:lnTo>
                      <a:pt x="6" y="1"/>
                    </a:lnTo>
                    <a:lnTo>
                      <a:pt x="5" y="0"/>
                    </a:lnTo>
                    <a:lnTo>
                      <a:pt x="4" y="1"/>
                    </a:lnTo>
                    <a:lnTo>
                      <a:pt x="4" y="2"/>
                    </a:lnTo>
                    <a:lnTo>
                      <a:pt x="5" y="2"/>
                    </a:lnTo>
                    <a:lnTo>
                      <a:pt x="4" y="2"/>
                    </a:lnTo>
                    <a:lnTo>
                      <a:pt x="4" y="3"/>
                    </a:lnTo>
                    <a:lnTo>
                      <a:pt x="5" y="4"/>
                    </a:lnTo>
                    <a:lnTo>
                      <a:pt x="6" y="4"/>
                    </a:lnTo>
                    <a:lnTo>
                      <a:pt x="6" y="6"/>
                    </a:lnTo>
                    <a:lnTo>
                      <a:pt x="5" y="6"/>
                    </a:lnTo>
                    <a:lnTo>
                      <a:pt x="2" y="5"/>
                    </a:lnTo>
                    <a:lnTo>
                      <a:pt x="1" y="5"/>
                    </a:lnTo>
                    <a:lnTo>
                      <a:pt x="0" y="6"/>
                    </a:lnTo>
                    <a:lnTo>
                      <a:pt x="1" y="7"/>
                    </a:lnTo>
                    <a:lnTo>
                      <a:pt x="3" y="8"/>
                    </a:lnTo>
                    <a:lnTo>
                      <a:pt x="5" y="9"/>
                    </a:lnTo>
                    <a:lnTo>
                      <a:pt x="6" y="9"/>
                    </a:lnTo>
                    <a:lnTo>
                      <a:pt x="7" y="10"/>
                    </a:lnTo>
                    <a:lnTo>
                      <a:pt x="8" y="12"/>
                    </a:lnTo>
                    <a:lnTo>
                      <a:pt x="11" y="12"/>
                    </a:lnTo>
                    <a:lnTo>
                      <a:pt x="11" y="11"/>
                    </a:lnTo>
                    <a:lnTo>
                      <a:pt x="10" y="11"/>
                    </a:lnTo>
                    <a:lnTo>
                      <a:pt x="10" y="10"/>
                    </a:lnTo>
                    <a:lnTo>
                      <a:pt x="11" y="11"/>
                    </a:lnTo>
                    <a:lnTo>
                      <a:pt x="14" y="10"/>
                    </a:lnTo>
                    <a:lnTo>
                      <a:pt x="15" y="9"/>
                    </a:lnTo>
                    <a:lnTo>
                      <a:pt x="14" y="8"/>
                    </a:lnTo>
                    <a:lnTo>
                      <a:pt x="15" y="7"/>
                    </a:lnTo>
                    <a:lnTo>
                      <a:pt x="14" y="7"/>
                    </a:lnTo>
                    <a:lnTo>
                      <a:pt x="14" y="6"/>
                    </a:lnTo>
                    <a:lnTo>
                      <a:pt x="13" y="6"/>
                    </a:lnTo>
                    <a:lnTo>
                      <a:pt x="13" y="5"/>
                    </a:lnTo>
                    <a:lnTo>
                      <a:pt x="12" y="5"/>
                    </a:lnTo>
                    <a:lnTo>
                      <a:pt x="10" y="5"/>
                    </a:lnTo>
                    <a:lnTo>
                      <a:pt x="11" y="4"/>
                    </a:lnTo>
                    <a:lnTo>
                      <a:pt x="12" y="3"/>
                    </a:lnTo>
                    <a:lnTo>
                      <a:pt x="12" y="2"/>
                    </a:lnTo>
                    <a:lnTo>
                      <a:pt x="13" y="2"/>
                    </a:lnTo>
                    <a:lnTo>
                      <a:pt x="14" y="1"/>
                    </a:lnTo>
                    <a:lnTo>
                      <a:pt x="1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16" name="Freeform 1269"/>
              <p:cNvSpPr>
                <a:spLocks/>
              </p:cNvSpPr>
              <p:nvPr/>
            </p:nvSpPr>
            <p:spPr bwMode="auto">
              <a:xfrm>
                <a:off x="1871859" y="1161893"/>
                <a:ext cx="110476" cy="44188"/>
              </a:xfrm>
              <a:custGeom>
                <a:avLst/>
                <a:gdLst>
                  <a:gd name="T0" fmla="*/ 648 w 10"/>
                  <a:gd name="T1" fmla="*/ 0 h 4"/>
                  <a:gd name="T2" fmla="*/ 864 w 10"/>
                  <a:gd name="T3" fmla="*/ 0 h 4"/>
                  <a:gd name="T4" fmla="*/ 1080 w 10"/>
                  <a:gd name="T5" fmla="*/ 0 h 4"/>
                  <a:gd name="T6" fmla="*/ 1296 w 10"/>
                  <a:gd name="T7" fmla="*/ 0 h 4"/>
                  <a:gd name="T8" fmla="*/ 1512 w 10"/>
                  <a:gd name="T9" fmla="*/ 216 h 4"/>
                  <a:gd name="T10" fmla="*/ 1728 w 10"/>
                  <a:gd name="T11" fmla="*/ 216 h 4"/>
                  <a:gd name="T12" fmla="*/ 1728 w 10"/>
                  <a:gd name="T13" fmla="*/ 432 h 4"/>
                  <a:gd name="T14" fmla="*/ 2160 w 10"/>
                  <a:gd name="T15" fmla="*/ 648 h 4"/>
                  <a:gd name="T16" fmla="*/ 1944 w 10"/>
                  <a:gd name="T17" fmla="*/ 864 h 4"/>
                  <a:gd name="T18" fmla="*/ 1512 w 10"/>
                  <a:gd name="T19" fmla="*/ 864 h 4"/>
                  <a:gd name="T20" fmla="*/ 1296 w 10"/>
                  <a:gd name="T21" fmla="*/ 864 h 4"/>
                  <a:gd name="T22" fmla="*/ 1080 w 10"/>
                  <a:gd name="T23" fmla="*/ 864 h 4"/>
                  <a:gd name="T24" fmla="*/ 432 w 10"/>
                  <a:gd name="T25" fmla="*/ 648 h 4"/>
                  <a:gd name="T26" fmla="*/ 216 w 10"/>
                  <a:gd name="T27" fmla="*/ 648 h 4"/>
                  <a:gd name="T28" fmla="*/ 0 w 10"/>
                  <a:gd name="T29" fmla="*/ 432 h 4"/>
                  <a:gd name="T30" fmla="*/ 648 w 10"/>
                  <a:gd name="T31" fmla="*/ 216 h 4"/>
                  <a:gd name="T32" fmla="*/ 648 w 10"/>
                  <a:gd name="T33" fmla="*/ 0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4"/>
                  <a:gd name="T53" fmla="*/ 10 w 10"/>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4">
                    <a:moveTo>
                      <a:pt x="3" y="0"/>
                    </a:moveTo>
                    <a:lnTo>
                      <a:pt x="4" y="0"/>
                    </a:lnTo>
                    <a:lnTo>
                      <a:pt x="5" y="0"/>
                    </a:lnTo>
                    <a:lnTo>
                      <a:pt x="6" y="0"/>
                    </a:lnTo>
                    <a:lnTo>
                      <a:pt x="7" y="1"/>
                    </a:lnTo>
                    <a:lnTo>
                      <a:pt x="8" y="1"/>
                    </a:lnTo>
                    <a:lnTo>
                      <a:pt x="8" y="2"/>
                    </a:lnTo>
                    <a:lnTo>
                      <a:pt x="10" y="3"/>
                    </a:lnTo>
                    <a:lnTo>
                      <a:pt x="9" y="4"/>
                    </a:lnTo>
                    <a:lnTo>
                      <a:pt x="7" y="4"/>
                    </a:lnTo>
                    <a:lnTo>
                      <a:pt x="6" y="4"/>
                    </a:lnTo>
                    <a:lnTo>
                      <a:pt x="5" y="4"/>
                    </a:lnTo>
                    <a:lnTo>
                      <a:pt x="2" y="3"/>
                    </a:lnTo>
                    <a:lnTo>
                      <a:pt x="1" y="3"/>
                    </a:lnTo>
                    <a:lnTo>
                      <a:pt x="0" y="2"/>
                    </a:lnTo>
                    <a:lnTo>
                      <a:pt x="3" y="1"/>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17" name="Freeform 1270"/>
              <p:cNvSpPr>
                <a:spLocks/>
              </p:cNvSpPr>
              <p:nvPr/>
            </p:nvSpPr>
            <p:spPr bwMode="auto">
              <a:xfrm>
                <a:off x="1871859" y="1161893"/>
                <a:ext cx="110476" cy="44188"/>
              </a:xfrm>
              <a:custGeom>
                <a:avLst/>
                <a:gdLst>
                  <a:gd name="T0" fmla="*/ 648 w 10"/>
                  <a:gd name="T1" fmla="*/ 0 h 4"/>
                  <a:gd name="T2" fmla="*/ 864 w 10"/>
                  <a:gd name="T3" fmla="*/ 0 h 4"/>
                  <a:gd name="T4" fmla="*/ 1080 w 10"/>
                  <a:gd name="T5" fmla="*/ 0 h 4"/>
                  <a:gd name="T6" fmla="*/ 1296 w 10"/>
                  <a:gd name="T7" fmla="*/ 0 h 4"/>
                  <a:gd name="T8" fmla="*/ 1512 w 10"/>
                  <a:gd name="T9" fmla="*/ 216 h 4"/>
                  <a:gd name="T10" fmla="*/ 1728 w 10"/>
                  <a:gd name="T11" fmla="*/ 216 h 4"/>
                  <a:gd name="T12" fmla="*/ 1728 w 10"/>
                  <a:gd name="T13" fmla="*/ 432 h 4"/>
                  <a:gd name="T14" fmla="*/ 2160 w 10"/>
                  <a:gd name="T15" fmla="*/ 648 h 4"/>
                  <a:gd name="T16" fmla="*/ 1944 w 10"/>
                  <a:gd name="T17" fmla="*/ 864 h 4"/>
                  <a:gd name="T18" fmla="*/ 1512 w 10"/>
                  <a:gd name="T19" fmla="*/ 864 h 4"/>
                  <a:gd name="T20" fmla="*/ 1296 w 10"/>
                  <a:gd name="T21" fmla="*/ 864 h 4"/>
                  <a:gd name="T22" fmla="*/ 1080 w 10"/>
                  <a:gd name="T23" fmla="*/ 864 h 4"/>
                  <a:gd name="T24" fmla="*/ 432 w 10"/>
                  <a:gd name="T25" fmla="*/ 648 h 4"/>
                  <a:gd name="T26" fmla="*/ 216 w 10"/>
                  <a:gd name="T27" fmla="*/ 648 h 4"/>
                  <a:gd name="T28" fmla="*/ 0 w 10"/>
                  <a:gd name="T29" fmla="*/ 432 h 4"/>
                  <a:gd name="T30" fmla="*/ 648 w 10"/>
                  <a:gd name="T31" fmla="*/ 216 h 4"/>
                  <a:gd name="T32" fmla="*/ 648 w 10"/>
                  <a:gd name="T33" fmla="*/ 0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4"/>
                  <a:gd name="T53" fmla="*/ 10 w 10"/>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4">
                    <a:moveTo>
                      <a:pt x="3" y="0"/>
                    </a:moveTo>
                    <a:lnTo>
                      <a:pt x="4" y="0"/>
                    </a:lnTo>
                    <a:lnTo>
                      <a:pt x="5" y="0"/>
                    </a:lnTo>
                    <a:lnTo>
                      <a:pt x="6" y="0"/>
                    </a:lnTo>
                    <a:lnTo>
                      <a:pt x="7" y="1"/>
                    </a:lnTo>
                    <a:lnTo>
                      <a:pt x="8" y="1"/>
                    </a:lnTo>
                    <a:lnTo>
                      <a:pt x="8" y="2"/>
                    </a:lnTo>
                    <a:lnTo>
                      <a:pt x="10" y="3"/>
                    </a:lnTo>
                    <a:lnTo>
                      <a:pt x="9" y="4"/>
                    </a:lnTo>
                    <a:lnTo>
                      <a:pt x="7" y="4"/>
                    </a:lnTo>
                    <a:lnTo>
                      <a:pt x="6" y="4"/>
                    </a:lnTo>
                    <a:lnTo>
                      <a:pt x="5" y="4"/>
                    </a:lnTo>
                    <a:lnTo>
                      <a:pt x="2" y="3"/>
                    </a:lnTo>
                    <a:lnTo>
                      <a:pt x="1" y="3"/>
                    </a:lnTo>
                    <a:lnTo>
                      <a:pt x="0" y="2"/>
                    </a:lnTo>
                    <a:lnTo>
                      <a:pt x="3" y="1"/>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18" name="Rectangle 1271"/>
              <p:cNvSpPr>
                <a:spLocks noChangeArrowheads="1"/>
              </p:cNvSpPr>
              <p:nvPr/>
            </p:nvSpPr>
            <p:spPr bwMode="auto">
              <a:xfrm>
                <a:off x="1849764" y="1195033"/>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19" name="Rectangle 1272"/>
              <p:cNvSpPr>
                <a:spLocks noChangeArrowheads="1"/>
              </p:cNvSpPr>
              <p:nvPr/>
            </p:nvSpPr>
            <p:spPr bwMode="auto">
              <a:xfrm>
                <a:off x="1849764" y="1195033"/>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20" name="Freeform 1273"/>
              <p:cNvSpPr>
                <a:spLocks/>
              </p:cNvSpPr>
              <p:nvPr/>
            </p:nvSpPr>
            <p:spPr bwMode="auto">
              <a:xfrm>
                <a:off x="1805574" y="1206080"/>
                <a:ext cx="22095" cy="0"/>
              </a:xfrm>
              <a:custGeom>
                <a:avLst/>
                <a:gdLst>
                  <a:gd name="T0" fmla="*/ 0 w 2"/>
                  <a:gd name="T1" fmla="*/ 0 w 2"/>
                  <a:gd name="T2" fmla="*/ 216 w 2"/>
                  <a:gd name="T3" fmla="*/ 432 w 2"/>
                  <a:gd name="T4" fmla="*/ 432 w 2"/>
                  <a:gd name="T5" fmla="*/ 216 w 2"/>
                  <a:gd name="T6" fmla="*/ 0 w 2"/>
                  <a:gd name="T7" fmla="*/ 0 60000 65536"/>
                  <a:gd name="T8" fmla="*/ 0 60000 65536"/>
                  <a:gd name="T9" fmla="*/ 0 60000 65536"/>
                  <a:gd name="T10" fmla="*/ 0 60000 65536"/>
                  <a:gd name="T11" fmla="*/ 0 60000 65536"/>
                  <a:gd name="T12" fmla="*/ 0 60000 65536"/>
                  <a:gd name="T13" fmla="*/ 0 60000 65536"/>
                  <a:gd name="T14" fmla="*/ 0 w 2"/>
                  <a:gd name="T15" fmla="*/ 2 w 2"/>
                </a:gdLst>
                <a:ahLst/>
                <a:cxnLst>
                  <a:cxn ang="T7">
                    <a:pos x="T0" y="0"/>
                  </a:cxn>
                  <a:cxn ang="T8">
                    <a:pos x="T1" y="0"/>
                  </a:cxn>
                  <a:cxn ang="T9">
                    <a:pos x="T2" y="0"/>
                  </a:cxn>
                  <a:cxn ang="T10">
                    <a:pos x="T3" y="0"/>
                  </a:cxn>
                  <a:cxn ang="T11">
                    <a:pos x="T4" y="0"/>
                  </a:cxn>
                  <a:cxn ang="T12">
                    <a:pos x="T5" y="0"/>
                  </a:cxn>
                  <a:cxn ang="T13">
                    <a:pos x="T6" y="0"/>
                  </a:cxn>
                </a:cxnLst>
                <a:rect l="T14" t="0" r="T15" b="0"/>
                <a:pathLst>
                  <a:path w="2">
                    <a:moveTo>
                      <a:pt x="0" y="0"/>
                    </a:moveTo>
                    <a:lnTo>
                      <a:pt x="0" y="0"/>
                    </a:ln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21" name="Freeform 1274"/>
              <p:cNvSpPr>
                <a:spLocks/>
              </p:cNvSpPr>
              <p:nvPr/>
            </p:nvSpPr>
            <p:spPr bwMode="auto">
              <a:xfrm>
                <a:off x="1805574" y="1206080"/>
                <a:ext cx="22095" cy="0"/>
              </a:xfrm>
              <a:custGeom>
                <a:avLst/>
                <a:gdLst>
                  <a:gd name="T0" fmla="*/ 0 w 2"/>
                  <a:gd name="T1" fmla="*/ 0 w 2"/>
                  <a:gd name="T2" fmla="*/ 216 w 2"/>
                  <a:gd name="T3" fmla="*/ 432 w 2"/>
                  <a:gd name="T4" fmla="*/ 432 w 2"/>
                  <a:gd name="T5" fmla="*/ 216 w 2"/>
                  <a:gd name="T6" fmla="*/ 0 w 2"/>
                  <a:gd name="T7" fmla="*/ 0 60000 65536"/>
                  <a:gd name="T8" fmla="*/ 0 60000 65536"/>
                  <a:gd name="T9" fmla="*/ 0 60000 65536"/>
                  <a:gd name="T10" fmla="*/ 0 60000 65536"/>
                  <a:gd name="T11" fmla="*/ 0 60000 65536"/>
                  <a:gd name="T12" fmla="*/ 0 60000 65536"/>
                  <a:gd name="T13" fmla="*/ 0 60000 65536"/>
                  <a:gd name="T14" fmla="*/ 0 w 2"/>
                  <a:gd name="T15" fmla="*/ 2 w 2"/>
                </a:gdLst>
                <a:ahLst/>
                <a:cxnLst>
                  <a:cxn ang="T7">
                    <a:pos x="T0" y="0"/>
                  </a:cxn>
                  <a:cxn ang="T8">
                    <a:pos x="T1" y="0"/>
                  </a:cxn>
                  <a:cxn ang="T9">
                    <a:pos x="T2" y="0"/>
                  </a:cxn>
                  <a:cxn ang="T10">
                    <a:pos x="T3" y="0"/>
                  </a:cxn>
                  <a:cxn ang="T11">
                    <a:pos x="T4" y="0"/>
                  </a:cxn>
                  <a:cxn ang="T12">
                    <a:pos x="T5" y="0"/>
                  </a:cxn>
                  <a:cxn ang="T13">
                    <a:pos x="T6" y="0"/>
                  </a:cxn>
                </a:cxnLst>
                <a:rect l="T14" t="0" r="T15" b="0"/>
                <a:pathLst>
                  <a:path w="2">
                    <a:moveTo>
                      <a:pt x="0" y="0"/>
                    </a:moveTo>
                    <a:lnTo>
                      <a:pt x="0" y="0"/>
                    </a:ln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22" name="Freeform 1275"/>
              <p:cNvSpPr>
                <a:spLocks/>
              </p:cNvSpPr>
              <p:nvPr/>
            </p:nvSpPr>
            <p:spPr bwMode="auto">
              <a:xfrm>
                <a:off x="1728240" y="1206080"/>
                <a:ext cx="22095" cy="11047"/>
              </a:xfrm>
              <a:custGeom>
                <a:avLst/>
                <a:gdLst>
                  <a:gd name="T0" fmla="*/ 216 w 2"/>
                  <a:gd name="T1" fmla="*/ 216 h 1"/>
                  <a:gd name="T2" fmla="*/ 0 w 2"/>
                  <a:gd name="T3" fmla="*/ 216 h 1"/>
                  <a:gd name="T4" fmla="*/ 432 w 2"/>
                  <a:gd name="T5" fmla="*/ 0 h 1"/>
                  <a:gd name="T6" fmla="*/ 432 w 2"/>
                  <a:gd name="T7" fmla="*/ 216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2" y="0"/>
                    </a:lnTo>
                    <a:lnTo>
                      <a:pt x="2"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23" name="Freeform 1276"/>
              <p:cNvSpPr>
                <a:spLocks/>
              </p:cNvSpPr>
              <p:nvPr/>
            </p:nvSpPr>
            <p:spPr bwMode="auto">
              <a:xfrm>
                <a:off x="1728240" y="1206080"/>
                <a:ext cx="22095" cy="11047"/>
              </a:xfrm>
              <a:custGeom>
                <a:avLst/>
                <a:gdLst>
                  <a:gd name="T0" fmla="*/ 216 w 2"/>
                  <a:gd name="T1" fmla="*/ 216 h 1"/>
                  <a:gd name="T2" fmla="*/ 0 w 2"/>
                  <a:gd name="T3" fmla="*/ 216 h 1"/>
                  <a:gd name="T4" fmla="*/ 432 w 2"/>
                  <a:gd name="T5" fmla="*/ 0 h 1"/>
                  <a:gd name="T6" fmla="*/ 432 w 2"/>
                  <a:gd name="T7" fmla="*/ 216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2" y="0"/>
                    </a:lnTo>
                    <a:lnTo>
                      <a:pt x="2"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24" name="Freeform 1277"/>
              <p:cNvSpPr>
                <a:spLocks/>
              </p:cNvSpPr>
              <p:nvPr/>
            </p:nvSpPr>
            <p:spPr bwMode="auto">
              <a:xfrm>
                <a:off x="1684050" y="963048"/>
                <a:ext cx="55238" cy="33141"/>
              </a:xfrm>
              <a:custGeom>
                <a:avLst/>
                <a:gdLst>
                  <a:gd name="T0" fmla="*/ 0 w 5"/>
                  <a:gd name="T1" fmla="*/ 432 h 3"/>
                  <a:gd name="T2" fmla="*/ 432 w 5"/>
                  <a:gd name="T3" fmla="*/ 432 h 3"/>
                  <a:gd name="T4" fmla="*/ 864 w 5"/>
                  <a:gd name="T5" fmla="*/ 648 h 3"/>
                  <a:gd name="T6" fmla="*/ 864 w 5"/>
                  <a:gd name="T7" fmla="*/ 648 h 3"/>
                  <a:gd name="T8" fmla="*/ 1080 w 5"/>
                  <a:gd name="T9" fmla="*/ 216 h 3"/>
                  <a:gd name="T10" fmla="*/ 1080 w 5"/>
                  <a:gd name="T11" fmla="*/ 216 h 3"/>
                  <a:gd name="T12" fmla="*/ 864 w 5"/>
                  <a:gd name="T13" fmla="*/ 0 h 3"/>
                  <a:gd name="T14" fmla="*/ 648 w 5"/>
                  <a:gd name="T15" fmla="*/ 0 h 3"/>
                  <a:gd name="T16" fmla="*/ 216 w 5"/>
                  <a:gd name="T17" fmla="*/ 0 h 3"/>
                  <a:gd name="T18" fmla="*/ 0 w 5"/>
                  <a:gd name="T19" fmla="*/ 43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0" y="2"/>
                    </a:moveTo>
                    <a:lnTo>
                      <a:pt x="2" y="2"/>
                    </a:lnTo>
                    <a:lnTo>
                      <a:pt x="4" y="3"/>
                    </a:lnTo>
                    <a:lnTo>
                      <a:pt x="5" y="1"/>
                    </a:lnTo>
                    <a:lnTo>
                      <a:pt x="4" y="0"/>
                    </a:lnTo>
                    <a:lnTo>
                      <a:pt x="3" y="0"/>
                    </a:lnTo>
                    <a:lnTo>
                      <a:pt x="1" y="0"/>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25" name="Freeform 1278"/>
              <p:cNvSpPr>
                <a:spLocks/>
              </p:cNvSpPr>
              <p:nvPr/>
            </p:nvSpPr>
            <p:spPr bwMode="auto">
              <a:xfrm>
                <a:off x="1684050" y="963048"/>
                <a:ext cx="55238" cy="33141"/>
              </a:xfrm>
              <a:custGeom>
                <a:avLst/>
                <a:gdLst>
                  <a:gd name="T0" fmla="*/ 0 w 5"/>
                  <a:gd name="T1" fmla="*/ 432 h 3"/>
                  <a:gd name="T2" fmla="*/ 432 w 5"/>
                  <a:gd name="T3" fmla="*/ 432 h 3"/>
                  <a:gd name="T4" fmla="*/ 864 w 5"/>
                  <a:gd name="T5" fmla="*/ 648 h 3"/>
                  <a:gd name="T6" fmla="*/ 864 w 5"/>
                  <a:gd name="T7" fmla="*/ 648 h 3"/>
                  <a:gd name="T8" fmla="*/ 1080 w 5"/>
                  <a:gd name="T9" fmla="*/ 216 h 3"/>
                  <a:gd name="T10" fmla="*/ 1080 w 5"/>
                  <a:gd name="T11" fmla="*/ 216 h 3"/>
                  <a:gd name="T12" fmla="*/ 864 w 5"/>
                  <a:gd name="T13" fmla="*/ 0 h 3"/>
                  <a:gd name="T14" fmla="*/ 648 w 5"/>
                  <a:gd name="T15" fmla="*/ 0 h 3"/>
                  <a:gd name="T16" fmla="*/ 216 w 5"/>
                  <a:gd name="T17" fmla="*/ 0 h 3"/>
                  <a:gd name="T18" fmla="*/ 0 w 5"/>
                  <a:gd name="T19" fmla="*/ 43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0" y="2"/>
                    </a:moveTo>
                    <a:lnTo>
                      <a:pt x="2" y="2"/>
                    </a:lnTo>
                    <a:lnTo>
                      <a:pt x="4" y="3"/>
                    </a:lnTo>
                    <a:lnTo>
                      <a:pt x="5" y="1"/>
                    </a:lnTo>
                    <a:lnTo>
                      <a:pt x="4" y="0"/>
                    </a:lnTo>
                    <a:lnTo>
                      <a:pt x="3" y="0"/>
                    </a:lnTo>
                    <a:lnTo>
                      <a:pt x="1" y="0"/>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26" name="Freeform 1279"/>
              <p:cNvSpPr>
                <a:spLocks/>
              </p:cNvSpPr>
              <p:nvPr/>
            </p:nvSpPr>
            <p:spPr bwMode="auto">
              <a:xfrm>
                <a:off x="1971288" y="940955"/>
                <a:ext cx="143619" cy="110469"/>
              </a:xfrm>
              <a:custGeom>
                <a:avLst/>
                <a:gdLst>
                  <a:gd name="T0" fmla="*/ 432 w 13"/>
                  <a:gd name="T1" fmla="*/ 2160 h 10"/>
                  <a:gd name="T2" fmla="*/ 432 w 13"/>
                  <a:gd name="T3" fmla="*/ 2160 h 10"/>
                  <a:gd name="T4" fmla="*/ 864 w 13"/>
                  <a:gd name="T5" fmla="*/ 2160 h 10"/>
                  <a:gd name="T6" fmla="*/ 1080 w 13"/>
                  <a:gd name="T7" fmla="*/ 1728 h 10"/>
                  <a:gd name="T8" fmla="*/ 864 w 13"/>
                  <a:gd name="T9" fmla="*/ 1512 h 10"/>
                  <a:gd name="T10" fmla="*/ 1080 w 13"/>
                  <a:gd name="T11" fmla="*/ 1296 h 10"/>
                  <a:gd name="T12" fmla="*/ 1296 w 13"/>
                  <a:gd name="T13" fmla="*/ 1512 h 10"/>
                  <a:gd name="T14" fmla="*/ 1512 w 13"/>
                  <a:gd name="T15" fmla="*/ 1512 h 10"/>
                  <a:gd name="T16" fmla="*/ 1728 w 13"/>
                  <a:gd name="T17" fmla="*/ 1512 h 10"/>
                  <a:gd name="T18" fmla="*/ 2808 w 13"/>
                  <a:gd name="T19" fmla="*/ 432 h 10"/>
                  <a:gd name="T20" fmla="*/ 2592 w 13"/>
                  <a:gd name="T21" fmla="*/ 216 h 10"/>
                  <a:gd name="T22" fmla="*/ 1944 w 13"/>
                  <a:gd name="T23" fmla="*/ 0 h 10"/>
                  <a:gd name="T24" fmla="*/ 1728 w 13"/>
                  <a:gd name="T25" fmla="*/ 216 h 10"/>
                  <a:gd name="T26" fmla="*/ 1296 w 13"/>
                  <a:gd name="T27" fmla="*/ 0 h 10"/>
                  <a:gd name="T28" fmla="*/ 864 w 13"/>
                  <a:gd name="T29" fmla="*/ 0 h 10"/>
                  <a:gd name="T30" fmla="*/ 648 w 13"/>
                  <a:gd name="T31" fmla="*/ 0 h 10"/>
                  <a:gd name="T32" fmla="*/ 216 w 13"/>
                  <a:gd name="T33" fmla="*/ 216 h 10"/>
                  <a:gd name="T34" fmla="*/ 432 w 13"/>
                  <a:gd name="T35" fmla="*/ 432 h 10"/>
                  <a:gd name="T36" fmla="*/ 432 w 13"/>
                  <a:gd name="T37" fmla="*/ 432 h 10"/>
                  <a:gd name="T38" fmla="*/ 216 w 13"/>
                  <a:gd name="T39" fmla="*/ 432 h 10"/>
                  <a:gd name="T40" fmla="*/ 216 w 13"/>
                  <a:gd name="T41" fmla="*/ 432 h 10"/>
                  <a:gd name="T42" fmla="*/ 216 w 13"/>
                  <a:gd name="T43" fmla="*/ 1296 h 10"/>
                  <a:gd name="T44" fmla="*/ 0 w 13"/>
                  <a:gd name="T45" fmla="*/ 1296 h 10"/>
                  <a:gd name="T46" fmla="*/ 216 w 13"/>
                  <a:gd name="T47" fmla="*/ 1728 h 10"/>
                  <a:gd name="T48" fmla="*/ 432 w 13"/>
                  <a:gd name="T49" fmla="*/ 2160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0"/>
                  <a:gd name="T77" fmla="*/ 13 w 13"/>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0">
                    <a:moveTo>
                      <a:pt x="2" y="10"/>
                    </a:moveTo>
                    <a:lnTo>
                      <a:pt x="2" y="10"/>
                    </a:lnTo>
                    <a:lnTo>
                      <a:pt x="4" y="10"/>
                    </a:lnTo>
                    <a:lnTo>
                      <a:pt x="5" y="8"/>
                    </a:lnTo>
                    <a:lnTo>
                      <a:pt x="4" y="7"/>
                    </a:lnTo>
                    <a:lnTo>
                      <a:pt x="5" y="6"/>
                    </a:lnTo>
                    <a:lnTo>
                      <a:pt x="6" y="7"/>
                    </a:lnTo>
                    <a:lnTo>
                      <a:pt x="7" y="7"/>
                    </a:lnTo>
                    <a:lnTo>
                      <a:pt x="8" y="7"/>
                    </a:lnTo>
                    <a:lnTo>
                      <a:pt x="13" y="2"/>
                    </a:lnTo>
                    <a:lnTo>
                      <a:pt x="12" y="1"/>
                    </a:lnTo>
                    <a:lnTo>
                      <a:pt x="9" y="0"/>
                    </a:lnTo>
                    <a:lnTo>
                      <a:pt x="8" y="1"/>
                    </a:lnTo>
                    <a:lnTo>
                      <a:pt x="6" y="0"/>
                    </a:lnTo>
                    <a:lnTo>
                      <a:pt x="4" y="0"/>
                    </a:lnTo>
                    <a:lnTo>
                      <a:pt x="3" y="0"/>
                    </a:lnTo>
                    <a:lnTo>
                      <a:pt x="1" y="1"/>
                    </a:lnTo>
                    <a:lnTo>
                      <a:pt x="2" y="2"/>
                    </a:lnTo>
                    <a:lnTo>
                      <a:pt x="1" y="2"/>
                    </a:lnTo>
                    <a:lnTo>
                      <a:pt x="1" y="6"/>
                    </a:lnTo>
                    <a:lnTo>
                      <a:pt x="0" y="6"/>
                    </a:lnTo>
                    <a:lnTo>
                      <a:pt x="1" y="8"/>
                    </a:lnTo>
                    <a:lnTo>
                      <a:pt x="2" y="1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27" name="Freeform 1280"/>
              <p:cNvSpPr>
                <a:spLocks/>
              </p:cNvSpPr>
              <p:nvPr/>
            </p:nvSpPr>
            <p:spPr bwMode="auto">
              <a:xfrm>
                <a:off x="1971288" y="940955"/>
                <a:ext cx="143619" cy="110469"/>
              </a:xfrm>
              <a:custGeom>
                <a:avLst/>
                <a:gdLst>
                  <a:gd name="T0" fmla="*/ 432 w 13"/>
                  <a:gd name="T1" fmla="*/ 2160 h 10"/>
                  <a:gd name="T2" fmla="*/ 432 w 13"/>
                  <a:gd name="T3" fmla="*/ 2160 h 10"/>
                  <a:gd name="T4" fmla="*/ 864 w 13"/>
                  <a:gd name="T5" fmla="*/ 2160 h 10"/>
                  <a:gd name="T6" fmla="*/ 1080 w 13"/>
                  <a:gd name="T7" fmla="*/ 1728 h 10"/>
                  <a:gd name="T8" fmla="*/ 864 w 13"/>
                  <a:gd name="T9" fmla="*/ 1512 h 10"/>
                  <a:gd name="T10" fmla="*/ 1080 w 13"/>
                  <a:gd name="T11" fmla="*/ 1296 h 10"/>
                  <a:gd name="T12" fmla="*/ 1296 w 13"/>
                  <a:gd name="T13" fmla="*/ 1512 h 10"/>
                  <a:gd name="T14" fmla="*/ 1512 w 13"/>
                  <a:gd name="T15" fmla="*/ 1512 h 10"/>
                  <a:gd name="T16" fmla="*/ 1728 w 13"/>
                  <a:gd name="T17" fmla="*/ 1512 h 10"/>
                  <a:gd name="T18" fmla="*/ 2808 w 13"/>
                  <a:gd name="T19" fmla="*/ 432 h 10"/>
                  <a:gd name="T20" fmla="*/ 2592 w 13"/>
                  <a:gd name="T21" fmla="*/ 216 h 10"/>
                  <a:gd name="T22" fmla="*/ 1944 w 13"/>
                  <a:gd name="T23" fmla="*/ 0 h 10"/>
                  <a:gd name="T24" fmla="*/ 1728 w 13"/>
                  <a:gd name="T25" fmla="*/ 216 h 10"/>
                  <a:gd name="T26" fmla="*/ 1296 w 13"/>
                  <a:gd name="T27" fmla="*/ 0 h 10"/>
                  <a:gd name="T28" fmla="*/ 864 w 13"/>
                  <a:gd name="T29" fmla="*/ 0 h 10"/>
                  <a:gd name="T30" fmla="*/ 648 w 13"/>
                  <a:gd name="T31" fmla="*/ 0 h 10"/>
                  <a:gd name="T32" fmla="*/ 216 w 13"/>
                  <a:gd name="T33" fmla="*/ 216 h 10"/>
                  <a:gd name="T34" fmla="*/ 432 w 13"/>
                  <a:gd name="T35" fmla="*/ 432 h 10"/>
                  <a:gd name="T36" fmla="*/ 432 w 13"/>
                  <a:gd name="T37" fmla="*/ 432 h 10"/>
                  <a:gd name="T38" fmla="*/ 216 w 13"/>
                  <a:gd name="T39" fmla="*/ 432 h 10"/>
                  <a:gd name="T40" fmla="*/ 216 w 13"/>
                  <a:gd name="T41" fmla="*/ 432 h 10"/>
                  <a:gd name="T42" fmla="*/ 216 w 13"/>
                  <a:gd name="T43" fmla="*/ 1296 h 10"/>
                  <a:gd name="T44" fmla="*/ 0 w 13"/>
                  <a:gd name="T45" fmla="*/ 1296 h 10"/>
                  <a:gd name="T46" fmla="*/ 216 w 13"/>
                  <a:gd name="T47" fmla="*/ 1728 h 10"/>
                  <a:gd name="T48" fmla="*/ 432 w 13"/>
                  <a:gd name="T49" fmla="*/ 2160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0"/>
                  <a:gd name="T77" fmla="*/ 13 w 13"/>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0">
                    <a:moveTo>
                      <a:pt x="2" y="10"/>
                    </a:moveTo>
                    <a:lnTo>
                      <a:pt x="2" y="10"/>
                    </a:lnTo>
                    <a:lnTo>
                      <a:pt x="4" y="10"/>
                    </a:lnTo>
                    <a:lnTo>
                      <a:pt x="5" y="8"/>
                    </a:lnTo>
                    <a:lnTo>
                      <a:pt x="4" y="7"/>
                    </a:lnTo>
                    <a:lnTo>
                      <a:pt x="5" y="6"/>
                    </a:lnTo>
                    <a:lnTo>
                      <a:pt x="6" y="7"/>
                    </a:lnTo>
                    <a:lnTo>
                      <a:pt x="7" y="7"/>
                    </a:lnTo>
                    <a:lnTo>
                      <a:pt x="8" y="7"/>
                    </a:lnTo>
                    <a:lnTo>
                      <a:pt x="13" y="2"/>
                    </a:lnTo>
                    <a:lnTo>
                      <a:pt x="12" y="1"/>
                    </a:lnTo>
                    <a:lnTo>
                      <a:pt x="9" y="0"/>
                    </a:lnTo>
                    <a:lnTo>
                      <a:pt x="8" y="1"/>
                    </a:lnTo>
                    <a:lnTo>
                      <a:pt x="6" y="0"/>
                    </a:lnTo>
                    <a:lnTo>
                      <a:pt x="4" y="0"/>
                    </a:lnTo>
                    <a:lnTo>
                      <a:pt x="3" y="0"/>
                    </a:lnTo>
                    <a:lnTo>
                      <a:pt x="1" y="1"/>
                    </a:lnTo>
                    <a:lnTo>
                      <a:pt x="2" y="2"/>
                    </a:lnTo>
                    <a:lnTo>
                      <a:pt x="1" y="2"/>
                    </a:lnTo>
                    <a:lnTo>
                      <a:pt x="1" y="6"/>
                    </a:lnTo>
                    <a:lnTo>
                      <a:pt x="0" y="6"/>
                    </a:lnTo>
                    <a:lnTo>
                      <a:pt x="1" y="8"/>
                    </a:lnTo>
                    <a:lnTo>
                      <a:pt x="2" y="1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28" name="Freeform 1281"/>
              <p:cNvSpPr>
                <a:spLocks/>
              </p:cNvSpPr>
              <p:nvPr/>
            </p:nvSpPr>
            <p:spPr bwMode="auto">
              <a:xfrm>
                <a:off x="1882907" y="940955"/>
                <a:ext cx="44190" cy="22094"/>
              </a:xfrm>
              <a:custGeom>
                <a:avLst/>
                <a:gdLst>
                  <a:gd name="T0" fmla="*/ 0 w 4"/>
                  <a:gd name="T1" fmla="*/ 432 h 2"/>
                  <a:gd name="T2" fmla="*/ 432 w 4"/>
                  <a:gd name="T3" fmla="*/ 432 h 2"/>
                  <a:gd name="T4" fmla="*/ 648 w 4"/>
                  <a:gd name="T5" fmla="*/ 216 h 2"/>
                  <a:gd name="T6" fmla="*/ 864 w 4"/>
                  <a:gd name="T7" fmla="*/ 216 h 2"/>
                  <a:gd name="T8" fmla="*/ 648 w 4"/>
                  <a:gd name="T9" fmla="*/ 0 h 2"/>
                  <a:gd name="T10" fmla="*/ 432 w 4"/>
                  <a:gd name="T11" fmla="*/ 0 h 2"/>
                  <a:gd name="T12" fmla="*/ 0 w 4"/>
                  <a:gd name="T13" fmla="*/ 216 h 2"/>
                  <a:gd name="T14" fmla="*/ 0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2"/>
                    </a:moveTo>
                    <a:lnTo>
                      <a:pt x="2" y="2"/>
                    </a:lnTo>
                    <a:lnTo>
                      <a:pt x="3" y="1"/>
                    </a:lnTo>
                    <a:lnTo>
                      <a:pt x="4" y="1"/>
                    </a:lnTo>
                    <a:lnTo>
                      <a:pt x="3" y="0"/>
                    </a:lnTo>
                    <a:lnTo>
                      <a:pt x="2" y="0"/>
                    </a:lnTo>
                    <a:lnTo>
                      <a:pt x="0" y="1"/>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29" name="Freeform 1282"/>
              <p:cNvSpPr>
                <a:spLocks/>
              </p:cNvSpPr>
              <p:nvPr/>
            </p:nvSpPr>
            <p:spPr bwMode="auto">
              <a:xfrm>
                <a:off x="1882907" y="940955"/>
                <a:ext cx="44190" cy="22094"/>
              </a:xfrm>
              <a:custGeom>
                <a:avLst/>
                <a:gdLst>
                  <a:gd name="T0" fmla="*/ 0 w 4"/>
                  <a:gd name="T1" fmla="*/ 432 h 2"/>
                  <a:gd name="T2" fmla="*/ 432 w 4"/>
                  <a:gd name="T3" fmla="*/ 432 h 2"/>
                  <a:gd name="T4" fmla="*/ 648 w 4"/>
                  <a:gd name="T5" fmla="*/ 216 h 2"/>
                  <a:gd name="T6" fmla="*/ 864 w 4"/>
                  <a:gd name="T7" fmla="*/ 216 h 2"/>
                  <a:gd name="T8" fmla="*/ 648 w 4"/>
                  <a:gd name="T9" fmla="*/ 0 h 2"/>
                  <a:gd name="T10" fmla="*/ 432 w 4"/>
                  <a:gd name="T11" fmla="*/ 0 h 2"/>
                  <a:gd name="T12" fmla="*/ 0 w 4"/>
                  <a:gd name="T13" fmla="*/ 216 h 2"/>
                  <a:gd name="T14" fmla="*/ 0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2"/>
                    </a:moveTo>
                    <a:lnTo>
                      <a:pt x="2" y="2"/>
                    </a:lnTo>
                    <a:lnTo>
                      <a:pt x="3" y="1"/>
                    </a:lnTo>
                    <a:lnTo>
                      <a:pt x="4" y="1"/>
                    </a:lnTo>
                    <a:lnTo>
                      <a:pt x="3" y="0"/>
                    </a:lnTo>
                    <a:lnTo>
                      <a:pt x="2" y="0"/>
                    </a:lnTo>
                    <a:lnTo>
                      <a:pt x="0" y="1"/>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30" name="Freeform 1283"/>
              <p:cNvSpPr>
                <a:spLocks/>
              </p:cNvSpPr>
              <p:nvPr/>
            </p:nvSpPr>
            <p:spPr bwMode="auto">
              <a:xfrm>
                <a:off x="1938145" y="996189"/>
                <a:ext cx="22095" cy="11047"/>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31" name="Freeform 1284"/>
              <p:cNvSpPr>
                <a:spLocks/>
              </p:cNvSpPr>
              <p:nvPr/>
            </p:nvSpPr>
            <p:spPr bwMode="auto">
              <a:xfrm>
                <a:off x="1938145" y="996189"/>
                <a:ext cx="22095" cy="11047"/>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32" name="Freeform 1285"/>
              <p:cNvSpPr>
                <a:spLocks/>
              </p:cNvSpPr>
              <p:nvPr/>
            </p:nvSpPr>
            <p:spPr bwMode="auto">
              <a:xfrm>
                <a:off x="1971288" y="907814"/>
                <a:ext cx="11048" cy="11047"/>
              </a:xfrm>
              <a:custGeom>
                <a:avLst/>
                <a:gdLst>
                  <a:gd name="T0" fmla="*/ 216 w 1"/>
                  <a:gd name="T1" fmla="*/ 216 h 1"/>
                  <a:gd name="T2" fmla="*/ 0 w 1"/>
                  <a:gd name="T3" fmla="*/ 216 h 1"/>
                  <a:gd name="T4" fmla="*/ 216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1"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33" name="Freeform 1286"/>
              <p:cNvSpPr>
                <a:spLocks/>
              </p:cNvSpPr>
              <p:nvPr/>
            </p:nvSpPr>
            <p:spPr bwMode="auto">
              <a:xfrm>
                <a:off x="1971288" y="907814"/>
                <a:ext cx="11048" cy="11047"/>
              </a:xfrm>
              <a:custGeom>
                <a:avLst/>
                <a:gdLst>
                  <a:gd name="T0" fmla="*/ 216 w 1"/>
                  <a:gd name="T1" fmla="*/ 216 h 1"/>
                  <a:gd name="T2" fmla="*/ 0 w 1"/>
                  <a:gd name="T3" fmla="*/ 216 h 1"/>
                  <a:gd name="T4" fmla="*/ 216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1"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34" name="Freeform 1287"/>
              <p:cNvSpPr>
                <a:spLocks/>
              </p:cNvSpPr>
              <p:nvPr/>
            </p:nvSpPr>
            <p:spPr bwMode="auto">
              <a:xfrm>
                <a:off x="2114907" y="952002"/>
                <a:ext cx="729142" cy="618627"/>
              </a:xfrm>
              <a:custGeom>
                <a:avLst/>
                <a:gdLst>
                  <a:gd name="T0" fmla="*/ 1080 w 66"/>
                  <a:gd name="T1" fmla="*/ 432 h 56"/>
                  <a:gd name="T2" fmla="*/ 216 w 66"/>
                  <a:gd name="T3" fmla="*/ 1512 h 56"/>
                  <a:gd name="T4" fmla="*/ 216 w 66"/>
                  <a:gd name="T5" fmla="*/ 2592 h 56"/>
                  <a:gd name="T6" fmla="*/ 864 w 66"/>
                  <a:gd name="T7" fmla="*/ 2808 h 56"/>
                  <a:gd name="T8" fmla="*/ 1080 w 66"/>
                  <a:gd name="T9" fmla="*/ 3456 h 56"/>
                  <a:gd name="T10" fmla="*/ 1944 w 66"/>
                  <a:gd name="T11" fmla="*/ 3672 h 56"/>
                  <a:gd name="T12" fmla="*/ 3456 w 66"/>
                  <a:gd name="T13" fmla="*/ 3888 h 56"/>
                  <a:gd name="T14" fmla="*/ 3672 w 66"/>
                  <a:gd name="T15" fmla="*/ 3672 h 56"/>
                  <a:gd name="T16" fmla="*/ 4536 w 66"/>
                  <a:gd name="T17" fmla="*/ 3888 h 56"/>
                  <a:gd name="T18" fmla="*/ 5832 w 66"/>
                  <a:gd name="T19" fmla="*/ 3672 h 56"/>
                  <a:gd name="T20" fmla="*/ 6048 w 66"/>
                  <a:gd name="T21" fmla="*/ 3456 h 56"/>
                  <a:gd name="T22" fmla="*/ 7128 w 66"/>
                  <a:gd name="T23" fmla="*/ 4536 h 56"/>
                  <a:gd name="T24" fmla="*/ 7128 w 66"/>
                  <a:gd name="T25" fmla="*/ 4752 h 56"/>
                  <a:gd name="T26" fmla="*/ 7992 w 66"/>
                  <a:gd name="T27" fmla="*/ 4968 h 56"/>
                  <a:gd name="T28" fmla="*/ 8856 w 66"/>
                  <a:gd name="T29" fmla="*/ 5832 h 56"/>
                  <a:gd name="T30" fmla="*/ 7776 w 66"/>
                  <a:gd name="T31" fmla="*/ 7560 h 56"/>
                  <a:gd name="T32" fmla="*/ 6912 w 66"/>
                  <a:gd name="T33" fmla="*/ 8208 h 56"/>
                  <a:gd name="T34" fmla="*/ 5832 w 66"/>
                  <a:gd name="T35" fmla="*/ 8640 h 56"/>
                  <a:gd name="T36" fmla="*/ 7344 w 66"/>
                  <a:gd name="T37" fmla="*/ 9072 h 56"/>
                  <a:gd name="T38" fmla="*/ 7992 w 66"/>
                  <a:gd name="T39" fmla="*/ 9072 h 56"/>
                  <a:gd name="T40" fmla="*/ 9288 w 66"/>
                  <a:gd name="T41" fmla="*/ 10368 h 56"/>
                  <a:gd name="T42" fmla="*/ 9936 w 66"/>
                  <a:gd name="T43" fmla="*/ 11016 h 56"/>
                  <a:gd name="T44" fmla="*/ 11664 w 66"/>
                  <a:gd name="T45" fmla="*/ 12096 h 56"/>
                  <a:gd name="T46" fmla="*/ 10368 w 66"/>
                  <a:gd name="T47" fmla="*/ 10152 h 56"/>
                  <a:gd name="T48" fmla="*/ 11232 w 66"/>
                  <a:gd name="T49" fmla="*/ 10368 h 56"/>
                  <a:gd name="T50" fmla="*/ 12528 w 66"/>
                  <a:gd name="T51" fmla="*/ 11016 h 56"/>
                  <a:gd name="T52" fmla="*/ 12744 w 66"/>
                  <a:gd name="T53" fmla="*/ 10152 h 56"/>
                  <a:gd name="T54" fmla="*/ 11880 w 66"/>
                  <a:gd name="T55" fmla="*/ 8856 h 56"/>
                  <a:gd name="T56" fmla="*/ 10800 w 66"/>
                  <a:gd name="T57" fmla="*/ 7560 h 56"/>
                  <a:gd name="T58" fmla="*/ 11016 w 66"/>
                  <a:gd name="T59" fmla="*/ 6912 h 56"/>
                  <a:gd name="T60" fmla="*/ 12312 w 66"/>
                  <a:gd name="T61" fmla="*/ 7344 h 56"/>
                  <a:gd name="T62" fmla="*/ 13176 w 66"/>
                  <a:gd name="T63" fmla="*/ 8640 h 56"/>
                  <a:gd name="T64" fmla="*/ 13824 w 66"/>
                  <a:gd name="T65" fmla="*/ 7560 h 56"/>
                  <a:gd name="T66" fmla="*/ 14040 w 66"/>
                  <a:gd name="T67" fmla="*/ 6264 h 56"/>
                  <a:gd name="T68" fmla="*/ 13176 w 66"/>
                  <a:gd name="T69" fmla="*/ 6048 h 56"/>
                  <a:gd name="T70" fmla="*/ 12312 w 66"/>
                  <a:gd name="T71" fmla="*/ 5400 h 56"/>
                  <a:gd name="T72" fmla="*/ 10368 w 66"/>
                  <a:gd name="T73" fmla="*/ 4968 h 56"/>
                  <a:gd name="T74" fmla="*/ 11664 w 66"/>
                  <a:gd name="T75" fmla="*/ 4536 h 56"/>
                  <a:gd name="T76" fmla="*/ 11448 w 66"/>
                  <a:gd name="T77" fmla="*/ 3888 h 56"/>
                  <a:gd name="T78" fmla="*/ 9936 w 66"/>
                  <a:gd name="T79" fmla="*/ 3672 h 56"/>
                  <a:gd name="T80" fmla="*/ 9504 w 66"/>
                  <a:gd name="T81" fmla="*/ 3456 h 56"/>
                  <a:gd name="T82" fmla="*/ 9072 w 66"/>
                  <a:gd name="T83" fmla="*/ 3240 h 56"/>
                  <a:gd name="T84" fmla="*/ 8640 w 66"/>
                  <a:gd name="T85" fmla="*/ 2376 h 56"/>
                  <a:gd name="T86" fmla="*/ 7992 w 66"/>
                  <a:gd name="T87" fmla="*/ 2592 h 56"/>
                  <a:gd name="T88" fmla="*/ 7560 w 66"/>
                  <a:gd name="T89" fmla="*/ 2160 h 56"/>
                  <a:gd name="T90" fmla="*/ 7560 w 66"/>
                  <a:gd name="T91" fmla="*/ 1512 h 56"/>
                  <a:gd name="T92" fmla="*/ 5832 w 66"/>
                  <a:gd name="T93" fmla="*/ 1512 h 56"/>
                  <a:gd name="T94" fmla="*/ 5616 w 66"/>
                  <a:gd name="T95" fmla="*/ 1944 h 56"/>
                  <a:gd name="T96" fmla="*/ 4752 w 66"/>
                  <a:gd name="T97" fmla="*/ 1944 h 56"/>
                  <a:gd name="T98" fmla="*/ 4752 w 66"/>
                  <a:gd name="T99" fmla="*/ 1080 h 56"/>
                  <a:gd name="T100" fmla="*/ 3888 w 66"/>
                  <a:gd name="T101" fmla="*/ 216 h 56"/>
                  <a:gd name="T102" fmla="*/ 3024 w 66"/>
                  <a:gd name="T103" fmla="*/ 864 h 56"/>
                  <a:gd name="T104" fmla="*/ 2592 w 66"/>
                  <a:gd name="T105" fmla="*/ 1728 h 56"/>
                  <a:gd name="T106" fmla="*/ 2376 w 66"/>
                  <a:gd name="T107" fmla="*/ 2808 h 56"/>
                  <a:gd name="T108" fmla="*/ 2376 w 66"/>
                  <a:gd name="T109" fmla="*/ 648 h 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
                  <a:gd name="T166" fmla="*/ 0 h 56"/>
                  <a:gd name="T167" fmla="*/ 66 w 66"/>
                  <a:gd name="T168" fmla="*/ 56 h 5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 h="56">
                    <a:moveTo>
                      <a:pt x="12" y="1"/>
                    </a:moveTo>
                    <a:lnTo>
                      <a:pt x="10" y="1"/>
                    </a:lnTo>
                    <a:lnTo>
                      <a:pt x="9" y="0"/>
                    </a:lnTo>
                    <a:lnTo>
                      <a:pt x="7" y="0"/>
                    </a:lnTo>
                    <a:lnTo>
                      <a:pt x="5" y="2"/>
                    </a:lnTo>
                    <a:lnTo>
                      <a:pt x="4" y="2"/>
                    </a:lnTo>
                    <a:lnTo>
                      <a:pt x="2" y="4"/>
                    </a:lnTo>
                    <a:lnTo>
                      <a:pt x="2" y="6"/>
                    </a:lnTo>
                    <a:lnTo>
                      <a:pt x="1" y="7"/>
                    </a:lnTo>
                    <a:lnTo>
                      <a:pt x="1" y="8"/>
                    </a:lnTo>
                    <a:lnTo>
                      <a:pt x="1" y="9"/>
                    </a:lnTo>
                    <a:lnTo>
                      <a:pt x="1" y="10"/>
                    </a:lnTo>
                    <a:lnTo>
                      <a:pt x="0" y="11"/>
                    </a:lnTo>
                    <a:lnTo>
                      <a:pt x="1" y="12"/>
                    </a:lnTo>
                    <a:lnTo>
                      <a:pt x="4" y="12"/>
                    </a:lnTo>
                    <a:lnTo>
                      <a:pt x="6" y="13"/>
                    </a:lnTo>
                    <a:lnTo>
                      <a:pt x="7" y="14"/>
                    </a:lnTo>
                    <a:lnTo>
                      <a:pt x="6" y="13"/>
                    </a:lnTo>
                    <a:lnTo>
                      <a:pt x="4" y="13"/>
                    </a:lnTo>
                    <a:lnTo>
                      <a:pt x="3" y="13"/>
                    </a:lnTo>
                    <a:lnTo>
                      <a:pt x="2" y="13"/>
                    </a:lnTo>
                    <a:lnTo>
                      <a:pt x="2" y="14"/>
                    </a:lnTo>
                    <a:lnTo>
                      <a:pt x="3" y="15"/>
                    </a:lnTo>
                    <a:lnTo>
                      <a:pt x="5" y="16"/>
                    </a:lnTo>
                    <a:lnTo>
                      <a:pt x="6" y="17"/>
                    </a:lnTo>
                    <a:lnTo>
                      <a:pt x="7" y="17"/>
                    </a:lnTo>
                    <a:lnTo>
                      <a:pt x="8" y="16"/>
                    </a:lnTo>
                    <a:lnTo>
                      <a:pt x="9" y="16"/>
                    </a:lnTo>
                    <a:lnTo>
                      <a:pt x="9" y="17"/>
                    </a:lnTo>
                    <a:lnTo>
                      <a:pt x="11" y="17"/>
                    </a:lnTo>
                    <a:lnTo>
                      <a:pt x="12" y="17"/>
                    </a:lnTo>
                    <a:lnTo>
                      <a:pt x="14" y="17"/>
                    </a:lnTo>
                    <a:lnTo>
                      <a:pt x="15" y="18"/>
                    </a:lnTo>
                    <a:lnTo>
                      <a:pt x="16" y="18"/>
                    </a:lnTo>
                    <a:lnTo>
                      <a:pt x="17" y="18"/>
                    </a:lnTo>
                    <a:lnTo>
                      <a:pt x="19" y="19"/>
                    </a:lnTo>
                    <a:lnTo>
                      <a:pt x="19" y="18"/>
                    </a:lnTo>
                    <a:lnTo>
                      <a:pt x="18" y="17"/>
                    </a:lnTo>
                    <a:lnTo>
                      <a:pt x="17" y="17"/>
                    </a:lnTo>
                    <a:lnTo>
                      <a:pt x="18" y="17"/>
                    </a:lnTo>
                    <a:lnTo>
                      <a:pt x="19" y="17"/>
                    </a:lnTo>
                    <a:lnTo>
                      <a:pt x="20" y="18"/>
                    </a:lnTo>
                    <a:lnTo>
                      <a:pt x="21" y="18"/>
                    </a:lnTo>
                    <a:lnTo>
                      <a:pt x="21" y="17"/>
                    </a:lnTo>
                    <a:lnTo>
                      <a:pt x="22" y="17"/>
                    </a:lnTo>
                    <a:lnTo>
                      <a:pt x="24" y="18"/>
                    </a:lnTo>
                    <a:lnTo>
                      <a:pt x="26" y="18"/>
                    </a:lnTo>
                    <a:lnTo>
                      <a:pt x="27" y="17"/>
                    </a:lnTo>
                    <a:lnTo>
                      <a:pt x="25" y="16"/>
                    </a:lnTo>
                    <a:lnTo>
                      <a:pt x="25" y="15"/>
                    </a:lnTo>
                    <a:lnTo>
                      <a:pt x="26" y="15"/>
                    </a:lnTo>
                    <a:lnTo>
                      <a:pt x="27" y="16"/>
                    </a:lnTo>
                    <a:lnTo>
                      <a:pt x="28" y="16"/>
                    </a:lnTo>
                    <a:lnTo>
                      <a:pt x="29" y="17"/>
                    </a:lnTo>
                    <a:lnTo>
                      <a:pt x="29" y="18"/>
                    </a:lnTo>
                    <a:lnTo>
                      <a:pt x="30" y="19"/>
                    </a:lnTo>
                    <a:lnTo>
                      <a:pt x="31" y="20"/>
                    </a:lnTo>
                    <a:lnTo>
                      <a:pt x="33" y="21"/>
                    </a:lnTo>
                    <a:lnTo>
                      <a:pt x="31" y="22"/>
                    </a:lnTo>
                    <a:lnTo>
                      <a:pt x="31" y="23"/>
                    </a:lnTo>
                    <a:lnTo>
                      <a:pt x="32" y="23"/>
                    </a:lnTo>
                    <a:lnTo>
                      <a:pt x="33" y="22"/>
                    </a:lnTo>
                    <a:lnTo>
                      <a:pt x="35" y="22"/>
                    </a:lnTo>
                    <a:lnTo>
                      <a:pt x="36" y="23"/>
                    </a:lnTo>
                    <a:lnTo>
                      <a:pt x="37" y="23"/>
                    </a:lnTo>
                    <a:lnTo>
                      <a:pt x="38" y="24"/>
                    </a:lnTo>
                    <a:lnTo>
                      <a:pt x="39" y="25"/>
                    </a:lnTo>
                    <a:lnTo>
                      <a:pt x="40" y="26"/>
                    </a:lnTo>
                    <a:lnTo>
                      <a:pt x="40" y="27"/>
                    </a:lnTo>
                    <a:lnTo>
                      <a:pt x="41" y="27"/>
                    </a:lnTo>
                    <a:lnTo>
                      <a:pt x="41" y="29"/>
                    </a:lnTo>
                    <a:lnTo>
                      <a:pt x="39" y="29"/>
                    </a:lnTo>
                    <a:lnTo>
                      <a:pt x="39" y="31"/>
                    </a:lnTo>
                    <a:lnTo>
                      <a:pt x="35" y="33"/>
                    </a:lnTo>
                    <a:lnTo>
                      <a:pt x="36" y="35"/>
                    </a:lnTo>
                    <a:lnTo>
                      <a:pt x="37" y="36"/>
                    </a:lnTo>
                    <a:lnTo>
                      <a:pt x="37" y="37"/>
                    </a:lnTo>
                    <a:lnTo>
                      <a:pt x="36" y="37"/>
                    </a:lnTo>
                    <a:lnTo>
                      <a:pt x="34" y="38"/>
                    </a:lnTo>
                    <a:lnTo>
                      <a:pt x="32" y="38"/>
                    </a:lnTo>
                    <a:lnTo>
                      <a:pt x="31" y="38"/>
                    </a:lnTo>
                    <a:lnTo>
                      <a:pt x="30" y="37"/>
                    </a:lnTo>
                    <a:lnTo>
                      <a:pt x="29" y="38"/>
                    </a:lnTo>
                    <a:lnTo>
                      <a:pt x="29" y="39"/>
                    </a:lnTo>
                    <a:lnTo>
                      <a:pt x="27" y="40"/>
                    </a:lnTo>
                    <a:lnTo>
                      <a:pt x="27" y="42"/>
                    </a:lnTo>
                    <a:lnTo>
                      <a:pt x="29" y="44"/>
                    </a:lnTo>
                    <a:lnTo>
                      <a:pt x="31" y="44"/>
                    </a:lnTo>
                    <a:lnTo>
                      <a:pt x="33" y="42"/>
                    </a:lnTo>
                    <a:lnTo>
                      <a:pt x="34" y="42"/>
                    </a:lnTo>
                    <a:lnTo>
                      <a:pt x="35" y="43"/>
                    </a:lnTo>
                    <a:lnTo>
                      <a:pt x="36" y="43"/>
                    </a:lnTo>
                    <a:lnTo>
                      <a:pt x="35" y="42"/>
                    </a:lnTo>
                    <a:lnTo>
                      <a:pt x="36" y="42"/>
                    </a:lnTo>
                    <a:lnTo>
                      <a:pt x="37" y="42"/>
                    </a:lnTo>
                    <a:lnTo>
                      <a:pt x="39" y="42"/>
                    </a:lnTo>
                    <a:lnTo>
                      <a:pt x="39" y="45"/>
                    </a:lnTo>
                    <a:lnTo>
                      <a:pt x="41" y="46"/>
                    </a:lnTo>
                    <a:lnTo>
                      <a:pt x="42" y="46"/>
                    </a:lnTo>
                    <a:lnTo>
                      <a:pt x="43" y="48"/>
                    </a:lnTo>
                    <a:lnTo>
                      <a:pt x="42" y="48"/>
                    </a:lnTo>
                    <a:lnTo>
                      <a:pt x="42" y="49"/>
                    </a:lnTo>
                    <a:lnTo>
                      <a:pt x="43" y="49"/>
                    </a:lnTo>
                    <a:lnTo>
                      <a:pt x="45" y="51"/>
                    </a:lnTo>
                    <a:lnTo>
                      <a:pt x="46" y="51"/>
                    </a:lnTo>
                    <a:lnTo>
                      <a:pt x="47" y="51"/>
                    </a:lnTo>
                    <a:lnTo>
                      <a:pt x="47" y="53"/>
                    </a:lnTo>
                    <a:lnTo>
                      <a:pt x="49" y="54"/>
                    </a:lnTo>
                    <a:lnTo>
                      <a:pt x="50" y="54"/>
                    </a:lnTo>
                    <a:lnTo>
                      <a:pt x="54" y="56"/>
                    </a:lnTo>
                    <a:lnTo>
                      <a:pt x="55" y="55"/>
                    </a:lnTo>
                    <a:lnTo>
                      <a:pt x="54" y="53"/>
                    </a:lnTo>
                    <a:lnTo>
                      <a:pt x="52" y="52"/>
                    </a:lnTo>
                    <a:lnTo>
                      <a:pt x="51" y="50"/>
                    </a:lnTo>
                    <a:lnTo>
                      <a:pt x="48" y="47"/>
                    </a:lnTo>
                    <a:lnTo>
                      <a:pt x="49" y="46"/>
                    </a:lnTo>
                    <a:lnTo>
                      <a:pt x="50" y="47"/>
                    </a:lnTo>
                    <a:lnTo>
                      <a:pt x="51" y="47"/>
                    </a:lnTo>
                    <a:lnTo>
                      <a:pt x="52" y="48"/>
                    </a:lnTo>
                    <a:lnTo>
                      <a:pt x="54" y="48"/>
                    </a:lnTo>
                    <a:lnTo>
                      <a:pt x="55" y="50"/>
                    </a:lnTo>
                    <a:lnTo>
                      <a:pt x="57" y="52"/>
                    </a:lnTo>
                    <a:lnTo>
                      <a:pt x="58" y="52"/>
                    </a:lnTo>
                    <a:lnTo>
                      <a:pt x="58" y="51"/>
                    </a:lnTo>
                    <a:lnTo>
                      <a:pt x="58" y="49"/>
                    </a:lnTo>
                    <a:lnTo>
                      <a:pt x="57" y="48"/>
                    </a:lnTo>
                    <a:lnTo>
                      <a:pt x="58" y="48"/>
                    </a:lnTo>
                    <a:lnTo>
                      <a:pt x="59" y="48"/>
                    </a:lnTo>
                    <a:lnTo>
                      <a:pt x="59" y="47"/>
                    </a:lnTo>
                    <a:lnTo>
                      <a:pt x="58" y="45"/>
                    </a:lnTo>
                    <a:lnTo>
                      <a:pt x="58" y="44"/>
                    </a:lnTo>
                    <a:lnTo>
                      <a:pt x="57" y="44"/>
                    </a:lnTo>
                    <a:lnTo>
                      <a:pt x="57" y="43"/>
                    </a:lnTo>
                    <a:lnTo>
                      <a:pt x="55" y="41"/>
                    </a:lnTo>
                    <a:lnTo>
                      <a:pt x="54" y="40"/>
                    </a:lnTo>
                    <a:lnTo>
                      <a:pt x="53" y="38"/>
                    </a:lnTo>
                    <a:lnTo>
                      <a:pt x="52" y="37"/>
                    </a:lnTo>
                    <a:lnTo>
                      <a:pt x="51" y="37"/>
                    </a:lnTo>
                    <a:lnTo>
                      <a:pt x="50" y="35"/>
                    </a:lnTo>
                    <a:lnTo>
                      <a:pt x="50" y="34"/>
                    </a:lnTo>
                    <a:lnTo>
                      <a:pt x="51" y="35"/>
                    </a:lnTo>
                    <a:lnTo>
                      <a:pt x="52" y="34"/>
                    </a:lnTo>
                    <a:lnTo>
                      <a:pt x="52" y="33"/>
                    </a:lnTo>
                    <a:lnTo>
                      <a:pt x="51" y="32"/>
                    </a:lnTo>
                    <a:lnTo>
                      <a:pt x="53" y="31"/>
                    </a:lnTo>
                    <a:lnTo>
                      <a:pt x="55" y="32"/>
                    </a:lnTo>
                    <a:lnTo>
                      <a:pt x="55" y="33"/>
                    </a:lnTo>
                    <a:lnTo>
                      <a:pt x="57" y="33"/>
                    </a:lnTo>
                    <a:lnTo>
                      <a:pt x="57" y="34"/>
                    </a:lnTo>
                    <a:lnTo>
                      <a:pt x="56" y="36"/>
                    </a:lnTo>
                    <a:lnTo>
                      <a:pt x="58" y="38"/>
                    </a:lnTo>
                    <a:lnTo>
                      <a:pt x="59" y="39"/>
                    </a:lnTo>
                    <a:lnTo>
                      <a:pt x="60" y="39"/>
                    </a:lnTo>
                    <a:lnTo>
                      <a:pt x="61" y="40"/>
                    </a:lnTo>
                    <a:lnTo>
                      <a:pt x="62" y="39"/>
                    </a:lnTo>
                    <a:lnTo>
                      <a:pt x="61" y="37"/>
                    </a:lnTo>
                    <a:lnTo>
                      <a:pt x="61" y="35"/>
                    </a:lnTo>
                    <a:lnTo>
                      <a:pt x="62" y="37"/>
                    </a:lnTo>
                    <a:lnTo>
                      <a:pt x="64" y="35"/>
                    </a:lnTo>
                    <a:lnTo>
                      <a:pt x="64" y="32"/>
                    </a:lnTo>
                    <a:lnTo>
                      <a:pt x="65" y="32"/>
                    </a:lnTo>
                    <a:lnTo>
                      <a:pt x="66" y="30"/>
                    </a:lnTo>
                    <a:lnTo>
                      <a:pt x="65" y="30"/>
                    </a:lnTo>
                    <a:lnTo>
                      <a:pt x="65" y="29"/>
                    </a:lnTo>
                    <a:lnTo>
                      <a:pt x="64" y="28"/>
                    </a:lnTo>
                    <a:lnTo>
                      <a:pt x="62" y="30"/>
                    </a:lnTo>
                    <a:lnTo>
                      <a:pt x="61" y="29"/>
                    </a:lnTo>
                    <a:lnTo>
                      <a:pt x="62" y="29"/>
                    </a:lnTo>
                    <a:lnTo>
                      <a:pt x="61" y="28"/>
                    </a:lnTo>
                    <a:lnTo>
                      <a:pt x="59" y="28"/>
                    </a:lnTo>
                    <a:lnTo>
                      <a:pt x="59" y="27"/>
                    </a:lnTo>
                    <a:lnTo>
                      <a:pt x="58" y="26"/>
                    </a:lnTo>
                    <a:lnTo>
                      <a:pt x="57" y="26"/>
                    </a:lnTo>
                    <a:lnTo>
                      <a:pt x="57" y="25"/>
                    </a:lnTo>
                    <a:lnTo>
                      <a:pt x="55" y="26"/>
                    </a:lnTo>
                    <a:lnTo>
                      <a:pt x="54" y="26"/>
                    </a:lnTo>
                    <a:lnTo>
                      <a:pt x="53" y="24"/>
                    </a:lnTo>
                    <a:lnTo>
                      <a:pt x="51" y="23"/>
                    </a:lnTo>
                    <a:lnTo>
                      <a:pt x="48" y="23"/>
                    </a:lnTo>
                    <a:lnTo>
                      <a:pt x="48" y="22"/>
                    </a:lnTo>
                    <a:lnTo>
                      <a:pt x="51" y="22"/>
                    </a:lnTo>
                    <a:lnTo>
                      <a:pt x="50" y="21"/>
                    </a:lnTo>
                    <a:lnTo>
                      <a:pt x="54" y="21"/>
                    </a:lnTo>
                    <a:lnTo>
                      <a:pt x="53" y="20"/>
                    </a:lnTo>
                    <a:lnTo>
                      <a:pt x="50" y="19"/>
                    </a:lnTo>
                    <a:lnTo>
                      <a:pt x="51" y="19"/>
                    </a:lnTo>
                    <a:lnTo>
                      <a:pt x="52" y="19"/>
                    </a:lnTo>
                    <a:lnTo>
                      <a:pt x="53" y="18"/>
                    </a:lnTo>
                    <a:lnTo>
                      <a:pt x="50" y="17"/>
                    </a:lnTo>
                    <a:lnTo>
                      <a:pt x="50" y="18"/>
                    </a:lnTo>
                    <a:lnTo>
                      <a:pt x="48" y="18"/>
                    </a:lnTo>
                    <a:lnTo>
                      <a:pt x="46" y="17"/>
                    </a:lnTo>
                    <a:lnTo>
                      <a:pt x="48" y="17"/>
                    </a:lnTo>
                    <a:lnTo>
                      <a:pt x="50" y="15"/>
                    </a:lnTo>
                    <a:lnTo>
                      <a:pt x="47" y="15"/>
                    </a:lnTo>
                    <a:lnTo>
                      <a:pt x="45" y="15"/>
                    </a:lnTo>
                    <a:lnTo>
                      <a:pt x="44" y="16"/>
                    </a:lnTo>
                    <a:lnTo>
                      <a:pt x="43" y="16"/>
                    </a:lnTo>
                    <a:lnTo>
                      <a:pt x="43" y="15"/>
                    </a:lnTo>
                    <a:lnTo>
                      <a:pt x="44" y="15"/>
                    </a:lnTo>
                    <a:lnTo>
                      <a:pt x="44" y="14"/>
                    </a:lnTo>
                    <a:lnTo>
                      <a:pt x="42" y="15"/>
                    </a:lnTo>
                    <a:lnTo>
                      <a:pt x="41" y="14"/>
                    </a:lnTo>
                    <a:lnTo>
                      <a:pt x="44" y="13"/>
                    </a:lnTo>
                    <a:lnTo>
                      <a:pt x="43" y="11"/>
                    </a:lnTo>
                    <a:lnTo>
                      <a:pt x="42" y="11"/>
                    </a:lnTo>
                    <a:lnTo>
                      <a:pt x="40" y="11"/>
                    </a:lnTo>
                    <a:lnTo>
                      <a:pt x="40" y="12"/>
                    </a:lnTo>
                    <a:lnTo>
                      <a:pt x="39" y="12"/>
                    </a:lnTo>
                    <a:lnTo>
                      <a:pt x="38" y="12"/>
                    </a:lnTo>
                    <a:lnTo>
                      <a:pt x="37" y="12"/>
                    </a:lnTo>
                    <a:lnTo>
                      <a:pt x="38" y="11"/>
                    </a:lnTo>
                    <a:lnTo>
                      <a:pt x="37" y="11"/>
                    </a:lnTo>
                    <a:lnTo>
                      <a:pt x="36" y="12"/>
                    </a:lnTo>
                    <a:lnTo>
                      <a:pt x="35" y="11"/>
                    </a:lnTo>
                    <a:lnTo>
                      <a:pt x="35" y="10"/>
                    </a:lnTo>
                    <a:lnTo>
                      <a:pt x="37" y="9"/>
                    </a:lnTo>
                    <a:lnTo>
                      <a:pt x="36" y="9"/>
                    </a:lnTo>
                    <a:lnTo>
                      <a:pt x="35" y="10"/>
                    </a:lnTo>
                    <a:lnTo>
                      <a:pt x="34" y="9"/>
                    </a:lnTo>
                    <a:lnTo>
                      <a:pt x="35" y="7"/>
                    </a:lnTo>
                    <a:lnTo>
                      <a:pt x="33" y="6"/>
                    </a:lnTo>
                    <a:lnTo>
                      <a:pt x="32" y="6"/>
                    </a:lnTo>
                    <a:lnTo>
                      <a:pt x="31" y="6"/>
                    </a:lnTo>
                    <a:lnTo>
                      <a:pt x="28" y="6"/>
                    </a:lnTo>
                    <a:lnTo>
                      <a:pt x="27" y="7"/>
                    </a:lnTo>
                    <a:lnTo>
                      <a:pt x="29" y="7"/>
                    </a:lnTo>
                    <a:lnTo>
                      <a:pt x="28" y="8"/>
                    </a:lnTo>
                    <a:lnTo>
                      <a:pt x="27" y="9"/>
                    </a:lnTo>
                    <a:lnTo>
                      <a:pt x="26" y="9"/>
                    </a:lnTo>
                    <a:lnTo>
                      <a:pt x="25" y="8"/>
                    </a:lnTo>
                    <a:lnTo>
                      <a:pt x="24" y="8"/>
                    </a:lnTo>
                    <a:lnTo>
                      <a:pt x="22" y="8"/>
                    </a:lnTo>
                    <a:lnTo>
                      <a:pt x="22" y="9"/>
                    </a:lnTo>
                    <a:lnTo>
                      <a:pt x="21" y="9"/>
                    </a:lnTo>
                    <a:lnTo>
                      <a:pt x="22" y="7"/>
                    </a:lnTo>
                    <a:lnTo>
                      <a:pt x="22" y="6"/>
                    </a:lnTo>
                    <a:lnTo>
                      <a:pt x="22" y="5"/>
                    </a:lnTo>
                    <a:lnTo>
                      <a:pt x="22" y="3"/>
                    </a:lnTo>
                    <a:lnTo>
                      <a:pt x="20" y="2"/>
                    </a:lnTo>
                    <a:lnTo>
                      <a:pt x="20" y="1"/>
                    </a:lnTo>
                    <a:lnTo>
                      <a:pt x="18" y="1"/>
                    </a:lnTo>
                    <a:lnTo>
                      <a:pt x="15" y="2"/>
                    </a:lnTo>
                    <a:lnTo>
                      <a:pt x="15" y="3"/>
                    </a:lnTo>
                    <a:lnTo>
                      <a:pt x="14" y="3"/>
                    </a:lnTo>
                    <a:lnTo>
                      <a:pt x="13" y="3"/>
                    </a:lnTo>
                    <a:lnTo>
                      <a:pt x="14" y="4"/>
                    </a:lnTo>
                    <a:lnTo>
                      <a:pt x="11" y="4"/>
                    </a:lnTo>
                    <a:lnTo>
                      <a:pt x="12" y="7"/>
                    </a:lnTo>
                    <a:lnTo>
                      <a:pt x="14" y="8"/>
                    </a:lnTo>
                    <a:lnTo>
                      <a:pt x="12" y="8"/>
                    </a:lnTo>
                    <a:lnTo>
                      <a:pt x="11" y="8"/>
                    </a:lnTo>
                    <a:lnTo>
                      <a:pt x="11" y="10"/>
                    </a:lnTo>
                    <a:lnTo>
                      <a:pt x="13" y="11"/>
                    </a:lnTo>
                    <a:lnTo>
                      <a:pt x="12" y="13"/>
                    </a:lnTo>
                    <a:lnTo>
                      <a:pt x="11" y="13"/>
                    </a:lnTo>
                    <a:lnTo>
                      <a:pt x="11" y="11"/>
                    </a:lnTo>
                    <a:lnTo>
                      <a:pt x="9" y="10"/>
                    </a:lnTo>
                    <a:lnTo>
                      <a:pt x="9" y="6"/>
                    </a:lnTo>
                    <a:lnTo>
                      <a:pt x="9" y="5"/>
                    </a:lnTo>
                    <a:lnTo>
                      <a:pt x="11" y="3"/>
                    </a:lnTo>
                    <a:lnTo>
                      <a:pt x="11" y="2"/>
                    </a:lnTo>
                    <a:lnTo>
                      <a:pt x="13" y="1"/>
                    </a:lnTo>
                    <a:lnTo>
                      <a:pt x="1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35" name="Freeform 1288"/>
              <p:cNvSpPr>
                <a:spLocks/>
              </p:cNvSpPr>
              <p:nvPr/>
            </p:nvSpPr>
            <p:spPr bwMode="auto">
              <a:xfrm>
                <a:off x="2114907" y="952002"/>
                <a:ext cx="729142" cy="618627"/>
              </a:xfrm>
              <a:custGeom>
                <a:avLst/>
                <a:gdLst>
                  <a:gd name="T0" fmla="*/ 1080 w 66"/>
                  <a:gd name="T1" fmla="*/ 432 h 56"/>
                  <a:gd name="T2" fmla="*/ 216 w 66"/>
                  <a:gd name="T3" fmla="*/ 1512 h 56"/>
                  <a:gd name="T4" fmla="*/ 216 w 66"/>
                  <a:gd name="T5" fmla="*/ 2592 h 56"/>
                  <a:gd name="T6" fmla="*/ 864 w 66"/>
                  <a:gd name="T7" fmla="*/ 2808 h 56"/>
                  <a:gd name="T8" fmla="*/ 1080 w 66"/>
                  <a:gd name="T9" fmla="*/ 3456 h 56"/>
                  <a:gd name="T10" fmla="*/ 1944 w 66"/>
                  <a:gd name="T11" fmla="*/ 3672 h 56"/>
                  <a:gd name="T12" fmla="*/ 3456 w 66"/>
                  <a:gd name="T13" fmla="*/ 3888 h 56"/>
                  <a:gd name="T14" fmla="*/ 3672 w 66"/>
                  <a:gd name="T15" fmla="*/ 3672 h 56"/>
                  <a:gd name="T16" fmla="*/ 4536 w 66"/>
                  <a:gd name="T17" fmla="*/ 3888 h 56"/>
                  <a:gd name="T18" fmla="*/ 5832 w 66"/>
                  <a:gd name="T19" fmla="*/ 3672 h 56"/>
                  <a:gd name="T20" fmla="*/ 6048 w 66"/>
                  <a:gd name="T21" fmla="*/ 3456 h 56"/>
                  <a:gd name="T22" fmla="*/ 7128 w 66"/>
                  <a:gd name="T23" fmla="*/ 4536 h 56"/>
                  <a:gd name="T24" fmla="*/ 7128 w 66"/>
                  <a:gd name="T25" fmla="*/ 4752 h 56"/>
                  <a:gd name="T26" fmla="*/ 7992 w 66"/>
                  <a:gd name="T27" fmla="*/ 4968 h 56"/>
                  <a:gd name="T28" fmla="*/ 8856 w 66"/>
                  <a:gd name="T29" fmla="*/ 5832 h 56"/>
                  <a:gd name="T30" fmla="*/ 7776 w 66"/>
                  <a:gd name="T31" fmla="*/ 7560 h 56"/>
                  <a:gd name="T32" fmla="*/ 6912 w 66"/>
                  <a:gd name="T33" fmla="*/ 8208 h 56"/>
                  <a:gd name="T34" fmla="*/ 5832 w 66"/>
                  <a:gd name="T35" fmla="*/ 8640 h 56"/>
                  <a:gd name="T36" fmla="*/ 7344 w 66"/>
                  <a:gd name="T37" fmla="*/ 9072 h 56"/>
                  <a:gd name="T38" fmla="*/ 7992 w 66"/>
                  <a:gd name="T39" fmla="*/ 9072 h 56"/>
                  <a:gd name="T40" fmla="*/ 9288 w 66"/>
                  <a:gd name="T41" fmla="*/ 10368 h 56"/>
                  <a:gd name="T42" fmla="*/ 9936 w 66"/>
                  <a:gd name="T43" fmla="*/ 11016 h 56"/>
                  <a:gd name="T44" fmla="*/ 11664 w 66"/>
                  <a:gd name="T45" fmla="*/ 12096 h 56"/>
                  <a:gd name="T46" fmla="*/ 10368 w 66"/>
                  <a:gd name="T47" fmla="*/ 10152 h 56"/>
                  <a:gd name="T48" fmla="*/ 11232 w 66"/>
                  <a:gd name="T49" fmla="*/ 10368 h 56"/>
                  <a:gd name="T50" fmla="*/ 12528 w 66"/>
                  <a:gd name="T51" fmla="*/ 11016 h 56"/>
                  <a:gd name="T52" fmla="*/ 12744 w 66"/>
                  <a:gd name="T53" fmla="*/ 10152 h 56"/>
                  <a:gd name="T54" fmla="*/ 11880 w 66"/>
                  <a:gd name="T55" fmla="*/ 8856 h 56"/>
                  <a:gd name="T56" fmla="*/ 10800 w 66"/>
                  <a:gd name="T57" fmla="*/ 7560 h 56"/>
                  <a:gd name="T58" fmla="*/ 11016 w 66"/>
                  <a:gd name="T59" fmla="*/ 6912 h 56"/>
                  <a:gd name="T60" fmla="*/ 12312 w 66"/>
                  <a:gd name="T61" fmla="*/ 7344 h 56"/>
                  <a:gd name="T62" fmla="*/ 13176 w 66"/>
                  <a:gd name="T63" fmla="*/ 8640 h 56"/>
                  <a:gd name="T64" fmla="*/ 13824 w 66"/>
                  <a:gd name="T65" fmla="*/ 7560 h 56"/>
                  <a:gd name="T66" fmla="*/ 14040 w 66"/>
                  <a:gd name="T67" fmla="*/ 6264 h 56"/>
                  <a:gd name="T68" fmla="*/ 13176 w 66"/>
                  <a:gd name="T69" fmla="*/ 6048 h 56"/>
                  <a:gd name="T70" fmla="*/ 12312 w 66"/>
                  <a:gd name="T71" fmla="*/ 5400 h 56"/>
                  <a:gd name="T72" fmla="*/ 10368 w 66"/>
                  <a:gd name="T73" fmla="*/ 4968 h 56"/>
                  <a:gd name="T74" fmla="*/ 11664 w 66"/>
                  <a:gd name="T75" fmla="*/ 4536 h 56"/>
                  <a:gd name="T76" fmla="*/ 11448 w 66"/>
                  <a:gd name="T77" fmla="*/ 3888 h 56"/>
                  <a:gd name="T78" fmla="*/ 9936 w 66"/>
                  <a:gd name="T79" fmla="*/ 3672 h 56"/>
                  <a:gd name="T80" fmla="*/ 9504 w 66"/>
                  <a:gd name="T81" fmla="*/ 3456 h 56"/>
                  <a:gd name="T82" fmla="*/ 9072 w 66"/>
                  <a:gd name="T83" fmla="*/ 3240 h 56"/>
                  <a:gd name="T84" fmla="*/ 8640 w 66"/>
                  <a:gd name="T85" fmla="*/ 2376 h 56"/>
                  <a:gd name="T86" fmla="*/ 7992 w 66"/>
                  <a:gd name="T87" fmla="*/ 2592 h 56"/>
                  <a:gd name="T88" fmla="*/ 7560 w 66"/>
                  <a:gd name="T89" fmla="*/ 2160 h 56"/>
                  <a:gd name="T90" fmla="*/ 7560 w 66"/>
                  <a:gd name="T91" fmla="*/ 1512 h 56"/>
                  <a:gd name="T92" fmla="*/ 5832 w 66"/>
                  <a:gd name="T93" fmla="*/ 1512 h 56"/>
                  <a:gd name="T94" fmla="*/ 5616 w 66"/>
                  <a:gd name="T95" fmla="*/ 1944 h 56"/>
                  <a:gd name="T96" fmla="*/ 4752 w 66"/>
                  <a:gd name="T97" fmla="*/ 1944 h 56"/>
                  <a:gd name="T98" fmla="*/ 4752 w 66"/>
                  <a:gd name="T99" fmla="*/ 1080 h 56"/>
                  <a:gd name="T100" fmla="*/ 3888 w 66"/>
                  <a:gd name="T101" fmla="*/ 216 h 56"/>
                  <a:gd name="T102" fmla="*/ 3024 w 66"/>
                  <a:gd name="T103" fmla="*/ 864 h 56"/>
                  <a:gd name="T104" fmla="*/ 2592 w 66"/>
                  <a:gd name="T105" fmla="*/ 1728 h 56"/>
                  <a:gd name="T106" fmla="*/ 2376 w 66"/>
                  <a:gd name="T107" fmla="*/ 2808 h 56"/>
                  <a:gd name="T108" fmla="*/ 2376 w 66"/>
                  <a:gd name="T109" fmla="*/ 648 h 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
                  <a:gd name="T166" fmla="*/ 0 h 56"/>
                  <a:gd name="T167" fmla="*/ 66 w 66"/>
                  <a:gd name="T168" fmla="*/ 56 h 5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 h="56">
                    <a:moveTo>
                      <a:pt x="12" y="1"/>
                    </a:moveTo>
                    <a:lnTo>
                      <a:pt x="10" y="1"/>
                    </a:lnTo>
                    <a:lnTo>
                      <a:pt x="9" y="0"/>
                    </a:lnTo>
                    <a:lnTo>
                      <a:pt x="7" y="0"/>
                    </a:lnTo>
                    <a:lnTo>
                      <a:pt x="5" y="2"/>
                    </a:lnTo>
                    <a:lnTo>
                      <a:pt x="4" y="2"/>
                    </a:lnTo>
                    <a:lnTo>
                      <a:pt x="2" y="4"/>
                    </a:lnTo>
                    <a:lnTo>
                      <a:pt x="2" y="6"/>
                    </a:lnTo>
                    <a:lnTo>
                      <a:pt x="1" y="7"/>
                    </a:lnTo>
                    <a:lnTo>
                      <a:pt x="1" y="8"/>
                    </a:lnTo>
                    <a:lnTo>
                      <a:pt x="1" y="9"/>
                    </a:lnTo>
                    <a:lnTo>
                      <a:pt x="1" y="10"/>
                    </a:lnTo>
                    <a:lnTo>
                      <a:pt x="0" y="11"/>
                    </a:lnTo>
                    <a:lnTo>
                      <a:pt x="1" y="12"/>
                    </a:lnTo>
                    <a:lnTo>
                      <a:pt x="4" y="12"/>
                    </a:lnTo>
                    <a:lnTo>
                      <a:pt x="6" y="13"/>
                    </a:lnTo>
                    <a:lnTo>
                      <a:pt x="7" y="14"/>
                    </a:lnTo>
                    <a:lnTo>
                      <a:pt x="6" y="13"/>
                    </a:lnTo>
                    <a:lnTo>
                      <a:pt x="4" y="13"/>
                    </a:lnTo>
                    <a:lnTo>
                      <a:pt x="3" y="13"/>
                    </a:lnTo>
                    <a:lnTo>
                      <a:pt x="2" y="13"/>
                    </a:lnTo>
                    <a:lnTo>
                      <a:pt x="2" y="14"/>
                    </a:lnTo>
                    <a:lnTo>
                      <a:pt x="3" y="15"/>
                    </a:lnTo>
                    <a:lnTo>
                      <a:pt x="5" y="16"/>
                    </a:lnTo>
                    <a:lnTo>
                      <a:pt x="6" y="17"/>
                    </a:lnTo>
                    <a:lnTo>
                      <a:pt x="7" y="17"/>
                    </a:lnTo>
                    <a:lnTo>
                      <a:pt x="8" y="16"/>
                    </a:lnTo>
                    <a:lnTo>
                      <a:pt x="9" y="16"/>
                    </a:lnTo>
                    <a:lnTo>
                      <a:pt x="9" y="17"/>
                    </a:lnTo>
                    <a:lnTo>
                      <a:pt x="11" y="17"/>
                    </a:lnTo>
                    <a:lnTo>
                      <a:pt x="12" y="17"/>
                    </a:lnTo>
                    <a:lnTo>
                      <a:pt x="14" y="17"/>
                    </a:lnTo>
                    <a:lnTo>
                      <a:pt x="15" y="18"/>
                    </a:lnTo>
                    <a:lnTo>
                      <a:pt x="16" y="18"/>
                    </a:lnTo>
                    <a:lnTo>
                      <a:pt x="17" y="18"/>
                    </a:lnTo>
                    <a:lnTo>
                      <a:pt x="19" y="19"/>
                    </a:lnTo>
                    <a:lnTo>
                      <a:pt x="19" y="18"/>
                    </a:lnTo>
                    <a:lnTo>
                      <a:pt x="18" y="17"/>
                    </a:lnTo>
                    <a:lnTo>
                      <a:pt x="17" y="17"/>
                    </a:lnTo>
                    <a:lnTo>
                      <a:pt x="18" y="17"/>
                    </a:lnTo>
                    <a:lnTo>
                      <a:pt x="19" y="17"/>
                    </a:lnTo>
                    <a:lnTo>
                      <a:pt x="20" y="18"/>
                    </a:lnTo>
                    <a:lnTo>
                      <a:pt x="21" y="18"/>
                    </a:lnTo>
                    <a:lnTo>
                      <a:pt x="21" y="17"/>
                    </a:lnTo>
                    <a:lnTo>
                      <a:pt x="22" y="17"/>
                    </a:lnTo>
                    <a:lnTo>
                      <a:pt x="24" y="18"/>
                    </a:lnTo>
                    <a:lnTo>
                      <a:pt x="26" y="18"/>
                    </a:lnTo>
                    <a:lnTo>
                      <a:pt x="27" y="17"/>
                    </a:lnTo>
                    <a:lnTo>
                      <a:pt x="25" y="16"/>
                    </a:lnTo>
                    <a:lnTo>
                      <a:pt x="25" y="15"/>
                    </a:lnTo>
                    <a:lnTo>
                      <a:pt x="26" y="15"/>
                    </a:lnTo>
                    <a:lnTo>
                      <a:pt x="27" y="16"/>
                    </a:lnTo>
                    <a:lnTo>
                      <a:pt x="28" y="16"/>
                    </a:lnTo>
                    <a:lnTo>
                      <a:pt x="29" y="17"/>
                    </a:lnTo>
                    <a:lnTo>
                      <a:pt x="29" y="18"/>
                    </a:lnTo>
                    <a:lnTo>
                      <a:pt x="30" y="19"/>
                    </a:lnTo>
                    <a:lnTo>
                      <a:pt x="31" y="20"/>
                    </a:lnTo>
                    <a:lnTo>
                      <a:pt x="33" y="21"/>
                    </a:lnTo>
                    <a:lnTo>
                      <a:pt x="31" y="22"/>
                    </a:lnTo>
                    <a:lnTo>
                      <a:pt x="31" y="23"/>
                    </a:lnTo>
                    <a:lnTo>
                      <a:pt x="32" y="23"/>
                    </a:lnTo>
                    <a:lnTo>
                      <a:pt x="33" y="22"/>
                    </a:lnTo>
                    <a:lnTo>
                      <a:pt x="35" y="22"/>
                    </a:lnTo>
                    <a:lnTo>
                      <a:pt x="36" y="23"/>
                    </a:lnTo>
                    <a:lnTo>
                      <a:pt x="37" y="23"/>
                    </a:lnTo>
                    <a:lnTo>
                      <a:pt x="38" y="24"/>
                    </a:lnTo>
                    <a:lnTo>
                      <a:pt x="39" y="25"/>
                    </a:lnTo>
                    <a:lnTo>
                      <a:pt x="40" y="26"/>
                    </a:lnTo>
                    <a:lnTo>
                      <a:pt x="40" y="27"/>
                    </a:lnTo>
                    <a:lnTo>
                      <a:pt x="41" y="27"/>
                    </a:lnTo>
                    <a:lnTo>
                      <a:pt x="41" y="29"/>
                    </a:lnTo>
                    <a:lnTo>
                      <a:pt x="39" y="29"/>
                    </a:lnTo>
                    <a:lnTo>
                      <a:pt x="39" y="31"/>
                    </a:lnTo>
                    <a:lnTo>
                      <a:pt x="35" y="33"/>
                    </a:lnTo>
                    <a:lnTo>
                      <a:pt x="36" y="35"/>
                    </a:lnTo>
                    <a:lnTo>
                      <a:pt x="37" y="36"/>
                    </a:lnTo>
                    <a:lnTo>
                      <a:pt x="37" y="37"/>
                    </a:lnTo>
                    <a:lnTo>
                      <a:pt x="36" y="37"/>
                    </a:lnTo>
                    <a:lnTo>
                      <a:pt x="34" y="38"/>
                    </a:lnTo>
                    <a:lnTo>
                      <a:pt x="32" y="38"/>
                    </a:lnTo>
                    <a:lnTo>
                      <a:pt x="31" y="38"/>
                    </a:lnTo>
                    <a:lnTo>
                      <a:pt x="30" y="37"/>
                    </a:lnTo>
                    <a:lnTo>
                      <a:pt x="29" y="38"/>
                    </a:lnTo>
                    <a:lnTo>
                      <a:pt x="29" y="39"/>
                    </a:lnTo>
                    <a:lnTo>
                      <a:pt x="27" y="40"/>
                    </a:lnTo>
                    <a:lnTo>
                      <a:pt x="27" y="42"/>
                    </a:lnTo>
                    <a:lnTo>
                      <a:pt x="29" y="44"/>
                    </a:lnTo>
                    <a:lnTo>
                      <a:pt x="31" y="44"/>
                    </a:lnTo>
                    <a:lnTo>
                      <a:pt x="33" y="42"/>
                    </a:lnTo>
                    <a:lnTo>
                      <a:pt x="34" y="42"/>
                    </a:lnTo>
                    <a:lnTo>
                      <a:pt x="35" y="43"/>
                    </a:lnTo>
                    <a:lnTo>
                      <a:pt x="36" y="43"/>
                    </a:lnTo>
                    <a:lnTo>
                      <a:pt x="35" y="42"/>
                    </a:lnTo>
                    <a:lnTo>
                      <a:pt x="36" y="42"/>
                    </a:lnTo>
                    <a:lnTo>
                      <a:pt x="37" y="42"/>
                    </a:lnTo>
                    <a:lnTo>
                      <a:pt x="39" y="42"/>
                    </a:lnTo>
                    <a:lnTo>
                      <a:pt x="39" y="45"/>
                    </a:lnTo>
                    <a:lnTo>
                      <a:pt x="41" y="46"/>
                    </a:lnTo>
                    <a:lnTo>
                      <a:pt x="42" y="46"/>
                    </a:lnTo>
                    <a:lnTo>
                      <a:pt x="43" y="48"/>
                    </a:lnTo>
                    <a:lnTo>
                      <a:pt x="42" y="48"/>
                    </a:lnTo>
                    <a:lnTo>
                      <a:pt x="42" y="49"/>
                    </a:lnTo>
                    <a:lnTo>
                      <a:pt x="43" y="49"/>
                    </a:lnTo>
                    <a:lnTo>
                      <a:pt x="45" y="51"/>
                    </a:lnTo>
                    <a:lnTo>
                      <a:pt x="46" y="51"/>
                    </a:lnTo>
                    <a:lnTo>
                      <a:pt x="47" y="51"/>
                    </a:lnTo>
                    <a:lnTo>
                      <a:pt x="47" y="53"/>
                    </a:lnTo>
                    <a:lnTo>
                      <a:pt x="49" y="54"/>
                    </a:lnTo>
                    <a:lnTo>
                      <a:pt x="50" y="54"/>
                    </a:lnTo>
                    <a:lnTo>
                      <a:pt x="54" y="56"/>
                    </a:lnTo>
                    <a:lnTo>
                      <a:pt x="55" y="55"/>
                    </a:lnTo>
                    <a:lnTo>
                      <a:pt x="54" y="53"/>
                    </a:lnTo>
                    <a:lnTo>
                      <a:pt x="52" y="52"/>
                    </a:lnTo>
                    <a:lnTo>
                      <a:pt x="51" y="50"/>
                    </a:lnTo>
                    <a:lnTo>
                      <a:pt x="48" y="47"/>
                    </a:lnTo>
                    <a:lnTo>
                      <a:pt x="49" y="46"/>
                    </a:lnTo>
                    <a:lnTo>
                      <a:pt x="50" y="47"/>
                    </a:lnTo>
                    <a:lnTo>
                      <a:pt x="51" y="47"/>
                    </a:lnTo>
                    <a:lnTo>
                      <a:pt x="52" y="48"/>
                    </a:lnTo>
                    <a:lnTo>
                      <a:pt x="54" y="48"/>
                    </a:lnTo>
                    <a:lnTo>
                      <a:pt x="55" y="50"/>
                    </a:lnTo>
                    <a:lnTo>
                      <a:pt x="57" y="52"/>
                    </a:lnTo>
                    <a:lnTo>
                      <a:pt x="58" y="52"/>
                    </a:lnTo>
                    <a:lnTo>
                      <a:pt x="58" y="51"/>
                    </a:lnTo>
                    <a:lnTo>
                      <a:pt x="58" y="49"/>
                    </a:lnTo>
                    <a:lnTo>
                      <a:pt x="57" y="48"/>
                    </a:lnTo>
                    <a:lnTo>
                      <a:pt x="58" y="48"/>
                    </a:lnTo>
                    <a:lnTo>
                      <a:pt x="59" y="48"/>
                    </a:lnTo>
                    <a:lnTo>
                      <a:pt x="59" y="47"/>
                    </a:lnTo>
                    <a:lnTo>
                      <a:pt x="58" y="45"/>
                    </a:lnTo>
                    <a:lnTo>
                      <a:pt x="58" y="44"/>
                    </a:lnTo>
                    <a:lnTo>
                      <a:pt x="57" y="44"/>
                    </a:lnTo>
                    <a:lnTo>
                      <a:pt x="57" y="43"/>
                    </a:lnTo>
                    <a:lnTo>
                      <a:pt x="55" y="41"/>
                    </a:lnTo>
                    <a:lnTo>
                      <a:pt x="54" y="40"/>
                    </a:lnTo>
                    <a:lnTo>
                      <a:pt x="53" y="38"/>
                    </a:lnTo>
                    <a:lnTo>
                      <a:pt x="52" y="37"/>
                    </a:lnTo>
                    <a:lnTo>
                      <a:pt x="51" y="37"/>
                    </a:lnTo>
                    <a:lnTo>
                      <a:pt x="50" y="35"/>
                    </a:lnTo>
                    <a:lnTo>
                      <a:pt x="50" y="34"/>
                    </a:lnTo>
                    <a:lnTo>
                      <a:pt x="51" y="35"/>
                    </a:lnTo>
                    <a:lnTo>
                      <a:pt x="52" y="34"/>
                    </a:lnTo>
                    <a:lnTo>
                      <a:pt x="52" y="33"/>
                    </a:lnTo>
                    <a:lnTo>
                      <a:pt x="51" y="32"/>
                    </a:lnTo>
                    <a:lnTo>
                      <a:pt x="53" y="31"/>
                    </a:lnTo>
                    <a:lnTo>
                      <a:pt x="55" y="32"/>
                    </a:lnTo>
                    <a:lnTo>
                      <a:pt x="55" y="33"/>
                    </a:lnTo>
                    <a:lnTo>
                      <a:pt x="57" y="33"/>
                    </a:lnTo>
                    <a:lnTo>
                      <a:pt x="57" y="34"/>
                    </a:lnTo>
                    <a:lnTo>
                      <a:pt x="56" y="36"/>
                    </a:lnTo>
                    <a:lnTo>
                      <a:pt x="58" y="38"/>
                    </a:lnTo>
                    <a:lnTo>
                      <a:pt x="59" y="39"/>
                    </a:lnTo>
                    <a:lnTo>
                      <a:pt x="60" y="39"/>
                    </a:lnTo>
                    <a:lnTo>
                      <a:pt x="61" y="40"/>
                    </a:lnTo>
                    <a:lnTo>
                      <a:pt x="62" y="39"/>
                    </a:lnTo>
                    <a:lnTo>
                      <a:pt x="61" y="37"/>
                    </a:lnTo>
                    <a:lnTo>
                      <a:pt x="61" y="35"/>
                    </a:lnTo>
                    <a:lnTo>
                      <a:pt x="62" y="37"/>
                    </a:lnTo>
                    <a:lnTo>
                      <a:pt x="64" y="35"/>
                    </a:lnTo>
                    <a:lnTo>
                      <a:pt x="64" y="32"/>
                    </a:lnTo>
                    <a:lnTo>
                      <a:pt x="65" y="32"/>
                    </a:lnTo>
                    <a:lnTo>
                      <a:pt x="66" y="30"/>
                    </a:lnTo>
                    <a:lnTo>
                      <a:pt x="65" y="30"/>
                    </a:lnTo>
                    <a:lnTo>
                      <a:pt x="65" y="29"/>
                    </a:lnTo>
                    <a:lnTo>
                      <a:pt x="64" y="28"/>
                    </a:lnTo>
                    <a:lnTo>
                      <a:pt x="62" y="30"/>
                    </a:lnTo>
                    <a:lnTo>
                      <a:pt x="61" y="29"/>
                    </a:lnTo>
                    <a:lnTo>
                      <a:pt x="62" y="29"/>
                    </a:lnTo>
                    <a:lnTo>
                      <a:pt x="61" y="28"/>
                    </a:lnTo>
                    <a:lnTo>
                      <a:pt x="59" y="28"/>
                    </a:lnTo>
                    <a:lnTo>
                      <a:pt x="59" y="27"/>
                    </a:lnTo>
                    <a:lnTo>
                      <a:pt x="58" y="26"/>
                    </a:lnTo>
                    <a:lnTo>
                      <a:pt x="57" y="26"/>
                    </a:lnTo>
                    <a:lnTo>
                      <a:pt x="57" y="25"/>
                    </a:lnTo>
                    <a:lnTo>
                      <a:pt x="55" y="26"/>
                    </a:lnTo>
                    <a:lnTo>
                      <a:pt x="54" y="26"/>
                    </a:lnTo>
                    <a:lnTo>
                      <a:pt x="53" y="24"/>
                    </a:lnTo>
                    <a:lnTo>
                      <a:pt x="51" y="23"/>
                    </a:lnTo>
                    <a:lnTo>
                      <a:pt x="48" y="23"/>
                    </a:lnTo>
                    <a:lnTo>
                      <a:pt x="48" y="22"/>
                    </a:lnTo>
                    <a:lnTo>
                      <a:pt x="51" y="22"/>
                    </a:lnTo>
                    <a:lnTo>
                      <a:pt x="50" y="21"/>
                    </a:lnTo>
                    <a:lnTo>
                      <a:pt x="54" y="21"/>
                    </a:lnTo>
                    <a:lnTo>
                      <a:pt x="53" y="20"/>
                    </a:lnTo>
                    <a:lnTo>
                      <a:pt x="50" y="19"/>
                    </a:lnTo>
                    <a:lnTo>
                      <a:pt x="51" y="19"/>
                    </a:lnTo>
                    <a:lnTo>
                      <a:pt x="52" y="19"/>
                    </a:lnTo>
                    <a:lnTo>
                      <a:pt x="53" y="18"/>
                    </a:lnTo>
                    <a:lnTo>
                      <a:pt x="50" y="17"/>
                    </a:lnTo>
                    <a:lnTo>
                      <a:pt x="50" y="18"/>
                    </a:lnTo>
                    <a:lnTo>
                      <a:pt x="48" y="18"/>
                    </a:lnTo>
                    <a:lnTo>
                      <a:pt x="46" y="17"/>
                    </a:lnTo>
                    <a:lnTo>
                      <a:pt x="48" y="17"/>
                    </a:lnTo>
                    <a:lnTo>
                      <a:pt x="50" y="15"/>
                    </a:lnTo>
                    <a:lnTo>
                      <a:pt x="47" y="15"/>
                    </a:lnTo>
                    <a:lnTo>
                      <a:pt x="45" y="15"/>
                    </a:lnTo>
                    <a:lnTo>
                      <a:pt x="44" y="16"/>
                    </a:lnTo>
                    <a:lnTo>
                      <a:pt x="43" y="16"/>
                    </a:lnTo>
                    <a:lnTo>
                      <a:pt x="43" y="15"/>
                    </a:lnTo>
                    <a:lnTo>
                      <a:pt x="44" y="15"/>
                    </a:lnTo>
                    <a:lnTo>
                      <a:pt x="44" y="14"/>
                    </a:lnTo>
                    <a:lnTo>
                      <a:pt x="42" y="15"/>
                    </a:lnTo>
                    <a:lnTo>
                      <a:pt x="41" y="14"/>
                    </a:lnTo>
                    <a:lnTo>
                      <a:pt x="44" y="13"/>
                    </a:lnTo>
                    <a:lnTo>
                      <a:pt x="43" y="11"/>
                    </a:lnTo>
                    <a:lnTo>
                      <a:pt x="42" y="11"/>
                    </a:lnTo>
                    <a:lnTo>
                      <a:pt x="40" y="11"/>
                    </a:lnTo>
                    <a:lnTo>
                      <a:pt x="40" y="12"/>
                    </a:lnTo>
                    <a:lnTo>
                      <a:pt x="39" y="12"/>
                    </a:lnTo>
                    <a:lnTo>
                      <a:pt x="38" y="12"/>
                    </a:lnTo>
                    <a:lnTo>
                      <a:pt x="37" y="12"/>
                    </a:lnTo>
                    <a:lnTo>
                      <a:pt x="38" y="11"/>
                    </a:lnTo>
                    <a:lnTo>
                      <a:pt x="37" y="11"/>
                    </a:lnTo>
                    <a:lnTo>
                      <a:pt x="36" y="12"/>
                    </a:lnTo>
                    <a:lnTo>
                      <a:pt x="35" y="11"/>
                    </a:lnTo>
                    <a:lnTo>
                      <a:pt x="35" y="10"/>
                    </a:lnTo>
                    <a:lnTo>
                      <a:pt x="37" y="9"/>
                    </a:lnTo>
                    <a:lnTo>
                      <a:pt x="36" y="9"/>
                    </a:lnTo>
                    <a:lnTo>
                      <a:pt x="35" y="10"/>
                    </a:lnTo>
                    <a:lnTo>
                      <a:pt x="34" y="9"/>
                    </a:lnTo>
                    <a:lnTo>
                      <a:pt x="35" y="7"/>
                    </a:lnTo>
                    <a:lnTo>
                      <a:pt x="33" y="6"/>
                    </a:lnTo>
                    <a:lnTo>
                      <a:pt x="32" y="6"/>
                    </a:lnTo>
                    <a:lnTo>
                      <a:pt x="31" y="6"/>
                    </a:lnTo>
                    <a:lnTo>
                      <a:pt x="28" y="6"/>
                    </a:lnTo>
                    <a:lnTo>
                      <a:pt x="27" y="7"/>
                    </a:lnTo>
                    <a:lnTo>
                      <a:pt x="29" y="7"/>
                    </a:lnTo>
                    <a:lnTo>
                      <a:pt x="28" y="8"/>
                    </a:lnTo>
                    <a:lnTo>
                      <a:pt x="27" y="9"/>
                    </a:lnTo>
                    <a:lnTo>
                      <a:pt x="26" y="9"/>
                    </a:lnTo>
                    <a:lnTo>
                      <a:pt x="25" y="8"/>
                    </a:lnTo>
                    <a:lnTo>
                      <a:pt x="24" y="8"/>
                    </a:lnTo>
                    <a:lnTo>
                      <a:pt x="22" y="8"/>
                    </a:lnTo>
                    <a:lnTo>
                      <a:pt x="22" y="9"/>
                    </a:lnTo>
                    <a:lnTo>
                      <a:pt x="21" y="9"/>
                    </a:lnTo>
                    <a:lnTo>
                      <a:pt x="22" y="7"/>
                    </a:lnTo>
                    <a:lnTo>
                      <a:pt x="22" y="6"/>
                    </a:lnTo>
                    <a:lnTo>
                      <a:pt x="22" y="5"/>
                    </a:lnTo>
                    <a:lnTo>
                      <a:pt x="22" y="3"/>
                    </a:lnTo>
                    <a:lnTo>
                      <a:pt x="20" y="2"/>
                    </a:lnTo>
                    <a:lnTo>
                      <a:pt x="20" y="1"/>
                    </a:lnTo>
                    <a:lnTo>
                      <a:pt x="18" y="1"/>
                    </a:lnTo>
                    <a:lnTo>
                      <a:pt x="15" y="2"/>
                    </a:lnTo>
                    <a:lnTo>
                      <a:pt x="15" y="3"/>
                    </a:lnTo>
                    <a:lnTo>
                      <a:pt x="14" y="3"/>
                    </a:lnTo>
                    <a:lnTo>
                      <a:pt x="13" y="3"/>
                    </a:lnTo>
                    <a:lnTo>
                      <a:pt x="14" y="4"/>
                    </a:lnTo>
                    <a:lnTo>
                      <a:pt x="11" y="4"/>
                    </a:lnTo>
                    <a:lnTo>
                      <a:pt x="12" y="7"/>
                    </a:lnTo>
                    <a:lnTo>
                      <a:pt x="14" y="8"/>
                    </a:lnTo>
                    <a:lnTo>
                      <a:pt x="12" y="8"/>
                    </a:lnTo>
                    <a:lnTo>
                      <a:pt x="11" y="8"/>
                    </a:lnTo>
                    <a:lnTo>
                      <a:pt x="11" y="10"/>
                    </a:lnTo>
                    <a:lnTo>
                      <a:pt x="13" y="11"/>
                    </a:lnTo>
                    <a:lnTo>
                      <a:pt x="12" y="13"/>
                    </a:lnTo>
                    <a:lnTo>
                      <a:pt x="11" y="13"/>
                    </a:lnTo>
                    <a:lnTo>
                      <a:pt x="11" y="11"/>
                    </a:lnTo>
                    <a:lnTo>
                      <a:pt x="9" y="10"/>
                    </a:lnTo>
                    <a:lnTo>
                      <a:pt x="9" y="6"/>
                    </a:lnTo>
                    <a:lnTo>
                      <a:pt x="9" y="5"/>
                    </a:lnTo>
                    <a:lnTo>
                      <a:pt x="11" y="3"/>
                    </a:lnTo>
                    <a:lnTo>
                      <a:pt x="11" y="2"/>
                    </a:lnTo>
                    <a:lnTo>
                      <a:pt x="13" y="1"/>
                    </a:lnTo>
                    <a:lnTo>
                      <a:pt x="1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36" name="Freeform 1289"/>
              <p:cNvSpPr>
                <a:spLocks/>
              </p:cNvSpPr>
              <p:nvPr/>
            </p:nvSpPr>
            <p:spPr bwMode="auto">
              <a:xfrm>
                <a:off x="2357954" y="963048"/>
                <a:ext cx="121524" cy="55235"/>
              </a:xfrm>
              <a:custGeom>
                <a:avLst/>
                <a:gdLst>
                  <a:gd name="T0" fmla="*/ 0 w 11"/>
                  <a:gd name="T1" fmla="*/ 0 h 5"/>
                  <a:gd name="T2" fmla="*/ 0 w 11"/>
                  <a:gd name="T3" fmla="*/ 432 h 5"/>
                  <a:gd name="T4" fmla="*/ 216 w 11"/>
                  <a:gd name="T5" fmla="*/ 432 h 5"/>
                  <a:gd name="T6" fmla="*/ 432 w 11"/>
                  <a:gd name="T7" fmla="*/ 1080 h 5"/>
                  <a:gd name="T8" fmla="*/ 648 w 11"/>
                  <a:gd name="T9" fmla="*/ 1080 h 5"/>
                  <a:gd name="T10" fmla="*/ 864 w 11"/>
                  <a:gd name="T11" fmla="*/ 1080 h 5"/>
                  <a:gd name="T12" fmla="*/ 864 w 11"/>
                  <a:gd name="T13" fmla="*/ 864 h 5"/>
                  <a:gd name="T14" fmla="*/ 1728 w 11"/>
                  <a:gd name="T15" fmla="*/ 864 h 5"/>
                  <a:gd name="T16" fmla="*/ 2376 w 11"/>
                  <a:gd name="T17" fmla="*/ 1080 h 5"/>
                  <a:gd name="T18" fmla="*/ 2376 w 11"/>
                  <a:gd name="T19" fmla="*/ 864 h 5"/>
                  <a:gd name="T20" fmla="*/ 1944 w 11"/>
                  <a:gd name="T21" fmla="*/ 648 h 5"/>
                  <a:gd name="T22" fmla="*/ 2160 w 11"/>
                  <a:gd name="T23" fmla="*/ 432 h 5"/>
                  <a:gd name="T24" fmla="*/ 1944 w 11"/>
                  <a:gd name="T25" fmla="*/ 216 h 5"/>
                  <a:gd name="T26" fmla="*/ 1728 w 11"/>
                  <a:gd name="T27" fmla="*/ 216 h 5"/>
                  <a:gd name="T28" fmla="*/ 1080 w 11"/>
                  <a:gd name="T29" fmla="*/ 0 h 5"/>
                  <a:gd name="T30" fmla="*/ 432 w 11"/>
                  <a:gd name="T31" fmla="*/ 0 h 5"/>
                  <a:gd name="T32" fmla="*/ 432 w 11"/>
                  <a:gd name="T33" fmla="*/ 0 h 5"/>
                  <a:gd name="T34" fmla="*/ 0 w 11"/>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5"/>
                  <a:gd name="T56" fmla="*/ 11 w 11"/>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5">
                    <a:moveTo>
                      <a:pt x="0" y="0"/>
                    </a:moveTo>
                    <a:lnTo>
                      <a:pt x="0" y="2"/>
                    </a:lnTo>
                    <a:lnTo>
                      <a:pt x="1" y="2"/>
                    </a:lnTo>
                    <a:lnTo>
                      <a:pt x="2" y="5"/>
                    </a:lnTo>
                    <a:lnTo>
                      <a:pt x="3" y="5"/>
                    </a:lnTo>
                    <a:lnTo>
                      <a:pt x="4" y="5"/>
                    </a:lnTo>
                    <a:lnTo>
                      <a:pt x="4" y="4"/>
                    </a:lnTo>
                    <a:lnTo>
                      <a:pt x="8" y="4"/>
                    </a:lnTo>
                    <a:lnTo>
                      <a:pt x="11" y="5"/>
                    </a:lnTo>
                    <a:lnTo>
                      <a:pt x="11" y="4"/>
                    </a:lnTo>
                    <a:lnTo>
                      <a:pt x="9" y="3"/>
                    </a:lnTo>
                    <a:lnTo>
                      <a:pt x="10" y="2"/>
                    </a:lnTo>
                    <a:lnTo>
                      <a:pt x="9" y="1"/>
                    </a:lnTo>
                    <a:lnTo>
                      <a:pt x="8" y="1"/>
                    </a:lnTo>
                    <a:lnTo>
                      <a:pt x="5" y="0"/>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37" name="Freeform 1290"/>
              <p:cNvSpPr>
                <a:spLocks/>
              </p:cNvSpPr>
              <p:nvPr/>
            </p:nvSpPr>
            <p:spPr bwMode="auto">
              <a:xfrm>
                <a:off x="2357954" y="963048"/>
                <a:ext cx="121524" cy="55235"/>
              </a:xfrm>
              <a:custGeom>
                <a:avLst/>
                <a:gdLst>
                  <a:gd name="T0" fmla="*/ 0 w 11"/>
                  <a:gd name="T1" fmla="*/ 0 h 5"/>
                  <a:gd name="T2" fmla="*/ 0 w 11"/>
                  <a:gd name="T3" fmla="*/ 432 h 5"/>
                  <a:gd name="T4" fmla="*/ 216 w 11"/>
                  <a:gd name="T5" fmla="*/ 432 h 5"/>
                  <a:gd name="T6" fmla="*/ 432 w 11"/>
                  <a:gd name="T7" fmla="*/ 1080 h 5"/>
                  <a:gd name="T8" fmla="*/ 648 w 11"/>
                  <a:gd name="T9" fmla="*/ 1080 h 5"/>
                  <a:gd name="T10" fmla="*/ 864 w 11"/>
                  <a:gd name="T11" fmla="*/ 1080 h 5"/>
                  <a:gd name="T12" fmla="*/ 864 w 11"/>
                  <a:gd name="T13" fmla="*/ 864 h 5"/>
                  <a:gd name="T14" fmla="*/ 1728 w 11"/>
                  <a:gd name="T15" fmla="*/ 864 h 5"/>
                  <a:gd name="T16" fmla="*/ 2376 w 11"/>
                  <a:gd name="T17" fmla="*/ 1080 h 5"/>
                  <a:gd name="T18" fmla="*/ 2376 w 11"/>
                  <a:gd name="T19" fmla="*/ 864 h 5"/>
                  <a:gd name="T20" fmla="*/ 1944 w 11"/>
                  <a:gd name="T21" fmla="*/ 648 h 5"/>
                  <a:gd name="T22" fmla="*/ 2160 w 11"/>
                  <a:gd name="T23" fmla="*/ 432 h 5"/>
                  <a:gd name="T24" fmla="*/ 1944 w 11"/>
                  <a:gd name="T25" fmla="*/ 216 h 5"/>
                  <a:gd name="T26" fmla="*/ 1728 w 11"/>
                  <a:gd name="T27" fmla="*/ 216 h 5"/>
                  <a:gd name="T28" fmla="*/ 1080 w 11"/>
                  <a:gd name="T29" fmla="*/ 0 h 5"/>
                  <a:gd name="T30" fmla="*/ 432 w 11"/>
                  <a:gd name="T31" fmla="*/ 0 h 5"/>
                  <a:gd name="T32" fmla="*/ 432 w 11"/>
                  <a:gd name="T33" fmla="*/ 0 h 5"/>
                  <a:gd name="T34" fmla="*/ 0 w 11"/>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5"/>
                  <a:gd name="T56" fmla="*/ 11 w 11"/>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5">
                    <a:moveTo>
                      <a:pt x="0" y="0"/>
                    </a:moveTo>
                    <a:lnTo>
                      <a:pt x="0" y="2"/>
                    </a:lnTo>
                    <a:lnTo>
                      <a:pt x="1" y="2"/>
                    </a:lnTo>
                    <a:lnTo>
                      <a:pt x="2" y="5"/>
                    </a:lnTo>
                    <a:lnTo>
                      <a:pt x="3" y="5"/>
                    </a:lnTo>
                    <a:lnTo>
                      <a:pt x="4" y="5"/>
                    </a:lnTo>
                    <a:lnTo>
                      <a:pt x="4" y="4"/>
                    </a:lnTo>
                    <a:lnTo>
                      <a:pt x="8" y="4"/>
                    </a:lnTo>
                    <a:lnTo>
                      <a:pt x="11" y="5"/>
                    </a:lnTo>
                    <a:lnTo>
                      <a:pt x="11" y="4"/>
                    </a:lnTo>
                    <a:lnTo>
                      <a:pt x="9" y="3"/>
                    </a:lnTo>
                    <a:lnTo>
                      <a:pt x="10" y="2"/>
                    </a:lnTo>
                    <a:lnTo>
                      <a:pt x="9" y="1"/>
                    </a:lnTo>
                    <a:lnTo>
                      <a:pt x="8" y="1"/>
                    </a:lnTo>
                    <a:lnTo>
                      <a:pt x="5" y="0"/>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38" name="Freeform 1291"/>
              <p:cNvSpPr>
                <a:spLocks/>
              </p:cNvSpPr>
              <p:nvPr/>
            </p:nvSpPr>
            <p:spPr bwMode="auto">
              <a:xfrm>
                <a:off x="2402144" y="1161893"/>
                <a:ext cx="33143" cy="11047"/>
              </a:xfrm>
              <a:custGeom>
                <a:avLst/>
                <a:gdLst>
                  <a:gd name="T0" fmla="*/ 432 w 3"/>
                  <a:gd name="T1" fmla="*/ 0 h 1"/>
                  <a:gd name="T2" fmla="*/ 0 w 3"/>
                  <a:gd name="T3" fmla="*/ 216 h 1"/>
                  <a:gd name="T4" fmla="*/ 0 w 3"/>
                  <a:gd name="T5" fmla="*/ 216 h 1"/>
                  <a:gd name="T6" fmla="*/ 216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3"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39" name="Freeform 1292"/>
              <p:cNvSpPr>
                <a:spLocks/>
              </p:cNvSpPr>
              <p:nvPr/>
            </p:nvSpPr>
            <p:spPr bwMode="auto">
              <a:xfrm>
                <a:off x="2402144" y="1161893"/>
                <a:ext cx="33143" cy="11047"/>
              </a:xfrm>
              <a:custGeom>
                <a:avLst/>
                <a:gdLst>
                  <a:gd name="T0" fmla="*/ 432 w 3"/>
                  <a:gd name="T1" fmla="*/ 0 h 1"/>
                  <a:gd name="T2" fmla="*/ 0 w 3"/>
                  <a:gd name="T3" fmla="*/ 216 h 1"/>
                  <a:gd name="T4" fmla="*/ 0 w 3"/>
                  <a:gd name="T5" fmla="*/ 216 h 1"/>
                  <a:gd name="T6" fmla="*/ 216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3"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40" name="Freeform 1293"/>
              <p:cNvSpPr>
                <a:spLocks/>
              </p:cNvSpPr>
              <p:nvPr/>
            </p:nvSpPr>
            <p:spPr bwMode="auto">
              <a:xfrm>
                <a:off x="2357954" y="1161893"/>
                <a:ext cx="33143" cy="11047"/>
              </a:xfrm>
              <a:custGeom>
                <a:avLst/>
                <a:gdLst>
                  <a:gd name="T0" fmla="*/ 648 w 3"/>
                  <a:gd name="T1" fmla="*/ 0 h 1"/>
                  <a:gd name="T2" fmla="*/ 648 w 3"/>
                  <a:gd name="T3" fmla="*/ 0 h 1"/>
                  <a:gd name="T4" fmla="*/ 216 w 3"/>
                  <a:gd name="T5" fmla="*/ 216 h 1"/>
                  <a:gd name="T6" fmla="*/ 0 w 3"/>
                  <a:gd name="T7" fmla="*/ 0 h 1"/>
                  <a:gd name="T8" fmla="*/ 216 w 3"/>
                  <a:gd name="T9" fmla="*/ 0 h 1"/>
                  <a:gd name="T10" fmla="*/ 648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3" y="0"/>
                    </a:lnTo>
                    <a:lnTo>
                      <a:pt x="1" y="1"/>
                    </a:lnTo>
                    <a:lnTo>
                      <a:pt x="0" y="0"/>
                    </a:lnTo>
                    <a:lnTo>
                      <a:pt x="1"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41" name="Freeform 1294"/>
              <p:cNvSpPr>
                <a:spLocks/>
              </p:cNvSpPr>
              <p:nvPr/>
            </p:nvSpPr>
            <p:spPr bwMode="auto">
              <a:xfrm>
                <a:off x="2357954" y="1161893"/>
                <a:ext cx="33143" cy="11047"/>
              </a:xfrm>
              <a:custGeom>
                <a:avLst/>
                <a:gdLst>
                  <a:gd name="T0" fmla="*/ 648 w 3"/>
                  <a:gd name="T1" fmla="*/ 0 h 1"/>
                  <a:gd name="T2" fmla="*/ 648 w 3"/>
                  <a:gd name="T3" fmla="*/ 0 h 1"/>
                  <a:gd name="T4" fmla="*/ 216 w 3"/>
                  <a:gd name="T5" fmla="*/ 216 h 1"/>
                  <a:gd name="T6" fmla="*/ 0 w 3"/>
                  <a:gd name="T7" fmla="*/ 0 h 1"/>
                  <a:gd name="T8" fmla="*/ 216 w 3"/>
                  <a:gd name="T9" fmla="*/ 0 h 1"/>
                  <a:gd name="T10" fmla="*/ 648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3" y="0"/>
                    </a:lnTo>
                    <a:lnTo>
                      <a:pt x="1" y="1"/>
                    </a:lnTo>
                    <a:lnTo>
                      <a:pt x="0" y="0"/>
                    </a:lnTo>
                    <a:lnTo>
                      <a:pt x="1"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42" name="Freeform 1295"/>
              <p:cNvSpPr>
                <a:spLocks/>
              </p:cNvSpPr>
              <p:nvPr/>
            </p:nvSpPr>
            <p:spPr bwMode="auto">
              <a:xfrm>
                <a:off x="2435287" y="1172940"/>
                <a:ext cx="22095" cy="11047"/>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43" name="Freeform 1296"/>
              <p:cNvSpPr>
                <a:spLocks/>
              </p:cNvSpPr>
              <p:nvPr/>
            </p:nvSpPr>
            <p:spPr bwMode="auto">
              <a:xfrm>
                <a:off x="2435287" y="1172940"/>
                <a:ext cx="22095" cy="11047"/>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44" name="Freeform 1297"/>
              <p:cNvSpPr>
                <a:spLocks/>
              </p:cNvSpPr>
              <p:nvPr/>
            </p:nvSpPr>
            <p:spPr bwMode="auto">
              <a:xfrm>
                <a:off x="2380049" y="1172940"/>
                <a:ext cx="33143" cy="22094"/>
              </a:xfrm>
              <a:custGeom>
                <a:avLst/>
                <a:gdLst>
                  <a:gd name="T0" fmla="*/ 216 w 3"/>
                  <a:gd name="T1" fmla="*/ 216 h 2"/>
                  <a:gd name="T2" fmla="*/ 432 w 3"/>
                  <a:gd name="T3" fmla="*/ 0 h 2"/>
                  <a:gd name="T4" fmla="*/ 648 w 3"/>
                  <a:gd name="T5" fmla="*/ 216 h 2"/>
                  <a:gd name="T6" fmla="*/ 648 w 3"/>
                  <a:gd name="T7" fmla="*/ 216 h 2"/>
                  <a:gd name="T8" fmla="*/ 432 w 3"/>
                  <a:gd name="T9" fmla="*/ 432 h 2"/>
                  <a:gd name="T10" fmla="*/ 0 w 3"/>
                  <a:gd name="T11" fmla="*/ 432 h 2"/>
                  <a:gd name="T12" fmla="*/ 0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2" y="0"/>
                    </a:lnTo>
                    <a:lnTo>
                      <a:pt x="3" y="1"/>
                    </a:lnTo>
                    <a:lnTo>
                      <a:pt x="2" y="2"/>
                    </a:lnTo>
                    <a:lnTo>
                      <a:pt x="0" y="2"/>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45" name="Freeform 1298"/>
              <p:cNvSpPr>
                <a:spLocks/>
              </p:cNvSpPr>
              <p:nvPr/>
            </p:nvSpPr>
            <p:spPr bwMode="auto">
              <a:xfrm>
                <a:off x="2380049" y="1172940"/>
                <a:ext cx="33143" cy="22094"/>
              </a:xfrm>
              <a:custGeom>
                <a:avLst/>
                <a:gdLst>
                  <a:gd name="T0" fmla="*/ 216 w 3"/>
                  <a:gd name="T1" fmla="*/ 216 h 2"/>
                  <a:gd name="T2" fmla="*/ 432 w 3"/>
                  <a:gd name="T3" fmla="*/ 0 h 2"/>
                  <a:gd name="T4" fmla="*/ 648 w 3"/>
                  <a:gd name="T5" fmla="*/ 216 h 2"/>
                  <a:gd name="T6" fmla="*/ 648 w 3"/>
                  <a:gd name="T7" fmla="*/ 216 h 2"/>
                  <a:gd name="T8" fmla="*/ 432 w 3"/>
                  <a:gd name="T9" fmla="*/ 432 h 2"/>
                  <a:gd name="T10" fmla="*/ 0 w 3"/>
                  <a:gd name="T11" fmla="*/ 432 h 2"/>
                  <a:gd name="T12" fmla="*/ 0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2" y="0"/>
                    </a:lnTo>
                    <a:lnTo>
                      <a:pt x="3" y="1"/>
                    </a:lnTo>
                    <a:lnTo>
                      <a:pt x="2" y="2"/>
                    </a:lnTo>
                    <a:lnTo>
                      <a:pt x="0" y="2"/>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46" name="Rectangle 1299"/>
              <p:cNvSpPr>
                <a:spLocks noChangeArrowheads="1"/>
              </p:cNvSpPr>
              <p:nvPr/>
            </p:nvSpPr>
            <p:spPr bwMode="auto">
              <a:xfrm>
                <a:off x="2402144" y="1206080"/>
                <a:ext cx="1841"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47" name="Rectangle 1300"/>
              <p:cNvSpPr>
                <a:spLocks noChangeArrowheads="1"/>
              </p:cNvSpPr>
              <p:nvPr/>
            </p:nvSpPr>
            <p:spPr bwMode="auto">
              <a:xfrm>
                <a:off x="2402144" y="1206080"/>
                <a:ext cx="1841"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48" name="Freeform 1301"/>
              <p:cNvSpPr>
                <a:spLocks/>
              </p:cNvSpPr>
              <p:nvPr/>
            </p:nvSpPr>
            <p:spPr bwMode="auto">
              <a:xfrm>
                <a:off x="2446335" y="1217127"/>
                <a:ext cx="55238" cy="55235"/>
              </a:xfrm>
              <a:custGeom>
                <a:avLst/>
                <a:gdLst>
                  <a:gd name="T0" fmla="*/ 432 w 5"/>
                  <a:gd name="T1" fmla="*/ 0 h 5"/>
                  <a:gd name="T2" fmla="*/ 0 w 5"/>
                  <a:gd name="T3" fmla="*/ 432 h 5"/>
                  <a:gd name="T4" fmla="*/ 0 w 5"/>
                  <a:gd name="T5" fmla="*/ 864 h 5"/>
                  <a:gd name="T6" fmla="*/ 216 w 5"/>
                  <a:gd name="T7" fmla="*/ 1080 h 5"/>
                  <a:gd name="T8" fmla="*/ 648 w 5"/>
                  <a:gd name="T9" fmla="*/ 864 h 5"/>
                  <a:gd name="T10" fmla="*/ 1080 w 5"/>
                  <a:gd name="T11" fmla="*/ 648 h 5"/>
                  <a:gd name="T12" fmla="*/ 1080 w 5"/>
                  <a:gd name="T13" fmla="*/ 432 h 5"/>
                  <a:gd name="T14" fmla="*/ 864 w 5"/>
                  <a:gd name="T15" fmla="*/ 432 h 5"/>
                  <a:gd name="T16" fmla="*/ 864 w 5"/>
                  <a:gd name="T17" fmla="*/ 216 h 5"/>
                  <a:gd name="T18" fmla="*/ 432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2" y="0"/>
                    </a:moveTo>
                    <a:lnTo>
                      <a:pt x="0" y="2"/>
                    </a:lnTo>
                    <a:lnTo>
                      <a:pt x="0" y="4"/>
                    </a:lnTo>
                    <a:lnTo>
                      <a:pt x="1" y="5"/>
                    </a:lnTo>
                    <a:lnTo>
                      <a:pt x="3" y="4"/>
                    </a:lnTo>
                    <a:lnTo>
                      <a:pt x="5" y="3"/>
                    </a:lnTo>
                    <a:lnTo>
                      <a:pt x="5" y="2"/>
                    </a:lnTo>
                    <a:lnTo>
                      <a:pt x="4" y="2"/>
                    </a:lnTo>
                    <a:lnTo>
                      <a:pt x="4"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49" name="Freeform 1302"/>
              <p:cNvSpPr>
                <a:spLocks/>
              </p:cNvSpPr>
              <p:nvPr/>
            </p:nvSpPr>
            <p:spPr bwMode="auto">
              <a:xfrm>
                <a:off x="2446335" y="1217127"/>
                <a:ext cx="55238" cy="55235"/>
              </a:xfrm>
              <a:custGeom>
                <a:avLst/>
                <a:gdLst>
                  <a:gd name="T0" fmla="*/ 432 w 5"/>
                  <a:gd name="T1" fmla="*/ 0 h 5"/>
                  <a:gd name="T2" fmla="*/ 0 w 5"/>
                  <a:gd name="T3" fmla="*/ 432 h 5"/>
                  <a:gd name="T4" fmla="*/ 0 w 5"/>
                  <a:gd name="T5" fmla="*/ 864 h 5"/>
                  <a:gd name="T6" fmla="*/ 216 w 5"/>
                  <a:gd name="T7" fmla="*/ 1080 h 5"/>
                  <a:gd name="T8" fmla="*/ 648 w 5"/>
                  <a:gd name="T9" fmla="*/ 864 h 5"/>
                  <a:gd name="T10" fmla="*/ 1080 w 5"/>
                  <a:gd name="T11" fmla="*/ 648 h 5"/>
                  <a:gd name="T12" fmla="*/ 1080 w 5"/>
                  <a:gd name="T13" fmla="*/ 432 h 5"/>
                  <a:gd name="T14" fmla="*/ 864 w 5"/>
                  <a:gd name="T15" fmla="*/ 432 h 5"/>
                  <a:gd name="T16" fmla="*/ 864 w 5"/>
                  <a:gd name="T17" fmla="*/ 216 h 5"/>
                  <a:gd name="T18" fmla="*/ 432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2" y="0"/>
                    </a:moveTo>
                    <a:lnTo>
                      <a:pt x="0" y="2"/>
                    </a:lnTo>
                    <a:lnTo>
                      <a:pt x="0" y="4"/>
                    </a:lnTo>
                    <a:lnTo>
                      <a:pt x="1" y="5"/>
                    </a:lnTo>
                    <a:lnTo>
                      <a:pt x="3" y="4"/>
                    </a:lnTo>
                    <a:lnTo>
                      <a:pt x="5" y="3"/>
                    </a:lnTo>
                    <a:lnTo>
                      <a:pt x="5" y="2"/>
                    </a:lnTo>
                    <a:lnTo>
                      <a:pt x="4" y="2"/>
                    </a:lnTo>
                    <a:lnTo>
                      <a:pt x="4"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50" name="Freeform 1303"/>
              <p:cNvSpPr>
                <a:spLocks/>
              </p:cNvSpPr>
              <p:nvPr/>
            </p:nvSpPr>
            <p:spPr bwMode="auto">
              <a:xfrm>
                <a:off x="2490525" y="1206080"/>
                <a:ext cx="11048" cy="11047"/>
              </a:xfrm>
              <a:custGeom>
                <a:avLst/>
                <a:gdLst>
                  <a:gd name="T0" fmla="*/ 216 w 1"/>
                  <a:gd name="T1" fmla="*/ 0 h 1"/>
                  <a:gd name="T2" fmla="*/ 0 w 1"/>
                  <a:gd name="T3" fmla="*/ 216 h 1"/>
                  <a:gd name="T4" fmla="*/ 0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0"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51" name="Freeform 1304"/>
              <p:cNvSpPr>
                <a:spLocks/>
              </p:cNvSpPr>
              <p:nvPr/>
            </p:nvSpPr>
            <p:spPr bwMode="auto">
              <a:xfrm>
                <a:off x="2490525" y="1206080"/>
                <a:ext cx="11048" cy="11047"/>
              </a:xfrm>
              <a:custGeom>
                <a:avLst/>
                <a:gdLst>
                  <a:gd name="T0" fmla="*/ 216 w 1"/>
                  <a:gd name="T1" fmla="*/ 0 h 1"/>
                  <a:gd name="T2" fmla="*/ 0 w 1"/>
                  <a:gd name="T3" fmla="*/ 216 h 1"/>
                  <a:gd name="T4" fmla="*/ 0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0"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52" name="Freeform 1305"/>
              <p:cNvSpPr>
                <a:spLocks/>
              </p:cNvSpPr>
              <p:nvPr/>
            </p:nvSpPr>
            <p:spPr bwMode="auto">
              <a:xfrm>
                <a:off x="2512620" y="1228174"/>
                <a:ext cx="22095" cy="11047"/>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53" name="Freeform 1306"/>
              <p:cNvSpPr>
                <a:spLocks/>
              </p:cNvSpPr>
              <p:nvPr/>
            </p:nvSpPr>
            <p:spPr bwMode="auto">
              <a:xfrm>
                <a:off x="2512620" y="1228174"/>
                <a:ext cx="22095" cy="11047"/>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54" name="Freeform 1307"/>
              <p:cNvSpPr>
                <a:spLocks/>
              </p:cNvSpPr>
              <p:nvPr/>
            </p:nvSpPr>
            <p:spPr bwMode="auto">
              <a:xfrm>
                <a:off x="2192240" y="1228174"/>
                <a:ext cx="22095" cy="11047"/>
              </a:xfrm>
              <a:custGeom>
                <a:avLst/>
                <a:gdLst>
                  <a:gd name="T0" fmla="*/ 216 w 2"/>
                  <a:gd name="T1" fmla="*/ 0 h 1"/>
                  <a:gd name="T2" fmla="*/ 432 w 2"/>
                  <a:gd name="T3" fmla="*/ 216 h 1"/>
                  <a:gd name="T4" fmla="*/ 216 w 2"/>
                  <a:gd name="T5" fmla="*/ 216 h 1"/>
                  <a:gd name="T6" fmla="*/ 0 w 2"/>
                  <a:gd name="T7" fmla="*/ 216 h 1"/>
                  <a:gd name="T8" fmla="*/ 216 w 2"/>
                  <a:gd name="T9" fmla="*/ 216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1"/>
                    </a:lnTo>
                    <a:lnTo>
                      <a:pt x="1" y="1"/>
                    </a:lnTo>
                    <a:lnTo>
                      <a:pt x="0" y="1"/>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55" name="Freeform 1308"/>
              <p:cNvSpPr>
                <a:spLocks/>
              </p:cNvSpPr>
              <p:nvPr/>
            </p:nvSpPr>
            <p:spPr bwMode="auto">
              <a:xfrm>
                <a:off x="2192240" y="1228174"/>
                <a:ext cx="22095" cy="11047"/>
              </a:xfrm>
              <a:custGeom>
                <a:avLst/>
                <a:gdLst>
                  <a:gd name="T0" fmla="*/ 216 w 2"/>
                  <a:gd name="T1" fmla="*/ 0 h 1"/>
                  <a:gd name="T2" fmla="*/ 432 w 2"/>
                  <a:gd name="T3" fmla="*/ 216 h 1"/>
                  <a:gd name="T4" fmla="*/ 216 w 2"/>
                  <a:gd name="T5" fmla="*/ 216 h 1"/>
                  <a:gd name="T6" fmla="*/ 0 w 2"/>
                  <a:gd name="T7" fmla="*/ 216 h 1"/>
                  <a:gd name="T8" fmla="*/ 216 w 2"/>
                  <a:gd name="T9" fmla="*/ 216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1"/>
                    </a:lnTo>
                    <a:lnTo>
                      <a:pt x="1" y="1"/>
                    </a:lnTo>
                    <a:lnTo>
                      <a:pt x="0" y="1"/>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56" name="Freeform 1309"/>
              <p:cNvSpPr>
                <a:spLocks/>
              </p:cNvSpPr>
              <p:nvPr/>
            </p:nvSpPr>
            <p:spPr bwMode="auto">
              <a:xfrm>
                <a:off x="2269573" y="1327596"/>
                <a:ext cx="11048" cy="11047"/>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57" name="Freeform 1310"/>
              <p:cNvSpPr>
                <a:spLocks/>
              </p:cNvSpPr>
              <p:nvPr/>
            </p:nvSpPr>
            <p:spPr bwMode="auto">
              <a:xfrm>
                <a:off x="2269573" y="1327596"/>
                <a:ext cx="11048" cy="11047"/>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58" name="Freeform 1311"/>
              <p:cNvSpPr>
                <a:spLocks/>
              </p:cNvSpPr>
              <p:nvPr/>
            </p:nvSpPr>
            <p:spPr bwMode="auto">
              <a:xfrm>
                <a:off x="2247478" y="1327596"/>
                <a:ext cx="11048" cy="22094"/>
              </a:xfrm>
              <a:custGeom>
                <a:avLst/>
                <a:gdLst>
                  <a:gd name="T0" fmla="*/ 0 w 1"/>
                  <a:gd name="T1" fmla="*/ 0 h 2"/>
                  <a:gd name="T2" fmla="*/ 0 w 1"/>
                  <a:gd name="T3" fmla="*/ 0 h 2"/>
                  <a:gd name="T4" fmla="*/ 216 w 1"/>
                  <a:gd name="T5" fmla="*/ 0 h 2"/>
                  <a:gd name="T6" fmla="*/ 216 w 1"/>
                  <a:gd name="T7" fmla="*/ 432 h 2"/>
                  <a:gd name="T8" fmla="*/ 0 w 1"/>
                  <a:gd name="T9" fmla="*/ 43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0"/>
                    </a:lnTo>
                    <a:lnTo>
                      <a:pt x="1" y="2"/>
                    </a:lnTo>
                    <a:lnTo>
                      <a:pt x="0"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59" name="Freeform 1312"/>
              <p:cNvSpPr>
                <a:spLocks/>
              </p:cNvSpPr>
              <p:nvPr/>
            </p:nvSpPr>
            <p:spPr bwMode="auto">
              <a:xfrm>
                <a:off x="2247478" y="1327596"/>
                <a:ext cx="11048" cy="22094"/>
              </a:xfrm>
              <a:custGeom>
                <a:avLst/>
                <a:gdLst>
                  <a:gd name="T0" fmla="*/ 0 w 1"/>
                  <a:gd name="T1" fmla="*/ 0 h 2"/>
                  <a:gd name="T2" fmla="*/ 0 w 1"/>
                  <a:gd name="T3" fmla="*/ 0 h 2"/>
                  <a:gd name="T4" fmla="*/ 216 w 1"/>
                  <a:gd name="T5" fmla="*/ 0 h 2"/>
                  <a:gd name="T6" fmla="*/ 216 w 1"/>
                  <a:gd name="T7" fmla="*/ 432 h 2"/>
                  <a:gd name="T8" fmla="*/ 0 w 1"/>
                  <a:gd name="T9" fmla="*/ 43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0"/>
                    </a:lnTo>
                    <a:lnTo>
                      <a:pt x="1" y="2"/>
                    </a:lnTo>
                    <a:lnTo>
                      <a:pt x="0"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60" name="Freeform 1313"/>
              <p:cNvSpPr>
                <a:spLocks/>
              </p:cNvSpPr>
              <p:nvPr/>
            </p:nvSpPr>
            <p:spPr bwMode="auto">
              <a:xfrm>
                <a:off x="2192240" y="1338643"/>
                <a:ext cx="165714" cy="154657"/>
              </a:xfrm>
              <a:custGeom>
                <a:avLst/>
                <a:gdLst>
                  <a:gd name="T0" fmla="*/ 648 w 15"/>
                  <a:gd name="T1" fmla="*/ 216 h 14"/>
                  <a:gd name="T2" fmla="*/ 648 w 15"/>
                  <a:gd name="T3" fmla="*/ 0 h 14"/>
                  <a:gd name="T4" fmla="*/ 864 w 15"/>
                  <a:gd name="T5" fmla="*/ 0 h 14"/>
                  <a:gd name="T6" fmla="*/ 864 w 15"/>
                  <a:gd name="T7" fmla="*/ 432 h 14"/>
                  <a:gd name="T8" fmla="*/ 1296 w 15"/>
                  <a:gd name="T9" fmla="*/ 648 h 14"/>
                  <a:gd name="T10" fmla="*/ 1296 w 15"/>
                  <a:gd name="T11" fmla="*/ 648 h 14"/>
                  <a:gd name="T12" fmla="*/ 1728 w 15"/>
                  <a:gd name="T13" fmla="*/ 864 h 14"/>
                  <a:gd name="T14" fmla="*/ 1944 w 15"/>
                  <a:gd name="T15" fmla="*/ 1080 h 14"/>
                  <a:gd name="T16" fmla="*/ 2592 w 15"/>
                  <a:gd name="T17" fmla="*/ 1296 h 14"/>
                  <a:gd name="T18" fmla="*/ 2808 w 15"/>
                  <a:gd name="T19" fmla="*/ 1728 h 14"/>
                  <a:gd name="T20" fmla="*/ 2592 w 15"/>
                  <a:gd name="T21" fmla="*/ 2160 h 14"/>
                  <a:gd name="T22" fmla="*/ 3240 w 15"/>
                  <a:gd name="T23" fmla="*/ 2160 h 14"/>
                  <a:gd name="T24" fmla="*/ 3240 w 15"/>
                  <a:gd name="T25" fmla="*/ 2376 h 14"/>
                  <a:gd name="T26" fmla="*/ 3240 w 15"/>
                  <a:gd name="T27" fmla="*/ 2592 h 14"/>
                  <a:gd name="T28" fmla="*/ 2592 w 15"/>
                  <a:gd name="T29" fmla="*/ 2592 h 14"/>
                  <a:gd name="T30" fmla="*/ 2376 w 15"/>
                  <a:gd name="T31" fmla="*/ 2376 h 14"/>
                  <a:gd name="T32" fmla="*/ 2376 w 15"/>
                  <a:gd name="T33" fmla="*/ 2160 h 14"/>
                  <a:gd name="T34" fmla="*/ 2160 w 15"/>
                  <a:gd name="T35" fmla="*/ 2160 h 14"/>
                  <a:gd name="T36" fmla="*/ 1944 w 15"/>
                  <a:gd name="T37" fmla="*/ 2160 h 14"/>
                  <a:gd name="T38" fmla="*/ 1728 w 15"/>
                  <a:gd name="T39" fmla="*/ 2592 h 14"/>
                  <a:gd name="T40" fmla="*/ 1512 w 15"/>
                  <a:gd name="T41" fmla="*/ 2592 h 14"/>
                  <a:gd name="T42" fmla="*/ 1080 w 15"/>
                  <a:gd name="T43" fmla="*/ 3024 h 14"/>
                  <a:gd name="T44" fmla="*/ 864 w 15"/>
                  <a:gd name="T45" fmla="*/ 3024 h 14"/>
                  <a:gd name="T46" fmla="*/ 648 w 15"/>
                  <a:gd name="T47" fmla="*/ 2592 h 14"/>
                  <a:gd name="T48" fmla="*/ 216 w 15"/>
                  <a:gd name="T49" fmla="*/ 2376 h 14"/>
                  <a:gd name="T50" fmla="*/ 0 w 15"/>
                  <a:gd name="T51" fmla="*/ 2376 h 14"/>
                  <a:gd name="T52" fmla="*/ 432 w 15"/>
                  <a:gd name="T53" fmla="*/ 1296 h 14"/>
                  <a:gd name="T54" fmla="*/ 648 w 15"/>
                  <a:gd name="T55" fmla="*/ 432 h 14"/>
                  <a:gd name="T56" fmla="*/ 648 w 15"/>
                  <a:gd name="T57" fmla="*/ 216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
                  <a:gd name="T88" fmla="*/ 0 h 14"/>
                  <a:gd name="T89" fmla="*/ 15 w 15"/>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 h="14">
                    <a:moveTo>
                      <a:pt x="3" y="1"/>
                    </a:moveTo>
                    <a:lnTo>
                      <a:pt x="3" y="0"/>
                    </a:lnTo>
                    <a:lnTo>
                      <a:pt x="4" y="0"/>
                    </a:lnTo>
                    <a:lnTo>
                      <a:pt x="4" y="2"/>
                    </a:lnTo>
                    <a:lnTo>
                      <a:pt x="6" y="3"/>
                    </a:lnTo>
                    <a:lnTo>
                      <a:pt x="8" y="4"/>
                    </a:lnTo>
                    <a:lnTo>
                      <a:pt x="9" y="5"/>
                    </a:lnTo>
                    <a:lnTo>
                      <a:pt x="12" y="6"/>
                    </a:lnTo>
                    <a:lnTo>
                      <a:pt x="13" y="8"/>
                    </a:lnTo>
                    <a:lnTo>
                      <a:pt x="12" y="10"/>
                    </a:lnTo>
                    <a:lnTo>
                      <a:pt x="15" y="10"/>
                    </a:lnTo>
                    <a:lnTo>
                      <a:pt x="15" y="11"/>
                    </a:lnTo>
                    <a:lnTo>
                      <a:pt x="15" y="12"/>
                    </a:lnTo>
                    <a:lnTo>
                      <a:pt x="12" y="12"/>
                    </a:lnTo>
                    <a:lnTo>
                      <a:pt x="11" y="11"/>
                    </a:lnTo>
                    <a:lnTo>
                      <a:pt x="11" y="10"/>
                    </a:lnTo>
                    <a:lnTo>
                      <a:pt x="10" y="10"/>
                    </a:lnTo>
                    <a:lnTo>
                      <a:pt x="9" y="10"/>
                    </a:lnTo>
                    <a:lnTo>
                      <a:pt x="8" y="12"/>
                    </a:lnTo>
                    <a:lnTo>
                      <a:pt x="7" y="12"/>
                    </a:lnTo>
                    <a:lnTo>
                      <a:pt x="5" y="14"/>
                    </a:lnTo>
                    <a:lnTo>
                      <a:pt x="4" y="14"/>
                    </a:lnTo>
                    <a:lnTo>
                      <a:pt x="3" y="12"/>
                    </a:lnTo>
                    <a:lnTo>
                      <a:pt x="1" y="11"/>
                    </a:lnTo>
                    <a:lnTo>
                      <a:pt x="0" y="11"/>
                    </a:lnTo>
                    <a:lnTo>
                      <a:pt x="2" y="6"/>
                    </a:lnTo>
                    <a:lnTo>
                      <a:pt x="3" y="2"/>
                    </a:lnTo>
                    <a:lnTo>
                      <a:pt x="3"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61" name="Freeform 1314"/>
              <p:cNvSpPr>
                <a:spLocks/>
              </p:cNvSpPr>
              <p:nvPr/>
            </p:nvSpPr>
            <p:spPr bwMode="auto">
              <a:xfrm>
                <a:off x="2192240" y="1338643"/>
                <a:ext cx="165714" cy="154657"/>
              </a:xfrm>
              <a:custGeom>
                <a:avLst/>
                <a:gdLst>
                  <a:gd name="T0" fmla="*/ 648 w 15"/>
                  <a:gd name="T1" fmla="*/ 216 h 14"/>
                  <a:gd name="T2" fmla="*/ 648 w 15"/>
                  <a:gd name="T3" fmla="*/ 0 h 14"/>
                  <a:gd name="T4" fmla="*/ 864 w 15"/>
                  <a:gd name="T5" fmla="*/ 0 h 14"/>
                  <a:gd name="T6" fmla="*/ 864 w 15"/>
                  <a:gd name="T7" fmla="*/ 432 h 14"/>
                  <a:gd name="T8" fmla="*/ 1296 w 15"/>
                  <a:gd name="T9" fmla="*/ 648 h 14"/>
                  <a:gd name="T10" fmla="*/ 1296 w 15"/>
                  <a:gd name="T11" fmla="*/ 648 h 14"/>
                  <a:gd name="T12" fmla="*/ 1728 w 15"/>
                  <a:gd name="T13" fmla="*/ 864 h 14"/>
                  <a:gd name="T14" fmla="*/ 1944 w 15"/>
                  <a:gd name="T15" fmla="*/ 1080 h 14"/>
                  <a:gd name="T16" fmla="*/ 2592 w 15"/>
                  <a:gd name="T17" fmla="*/ 1296 h 14"/>
                  <a:gd name="T18" fmla="*/ 2808 w 15"/>
                  <a:gd name="T19" fmla="*/ 1728 h 14"/>
                  <a:gd name="T20" fmla="*/ 2592 w 15"/>
                  <a:gd name="T21" fmla="*/ 2160 h 14"/>
                  <a:gd name="T22" fmla="*/ 3240 w 15"/>
                  <a:gd name="T23" fmla="*/ 2160 h 14"/>
                  <a:gd name="T24" fmla="*/ 3240 w 15"/>
                  <a:gd name="T25" fmla="*/ 2376 h 14"/>
                  <a:gd name="T26" fmla="*/ 3240 w 15"/>
                  <a:gd name="T27" fmla="*/ 2592 h 14"/>
                  <a:gd name="T28" fmla="*/ 2592 w 15"/>
                  <a:gd name="T29" fmla="*/ 2592 h 14"/>
                  <a:gd name="T30" fmla="*/ 2376 w 15"/>
                  <a:gd name="T31" fmla="*/ 2376 h 14"/>
                  <a:gd name="T32" fmla="*/ 2376 w 15"/>
                  <a:gd name="T33" fmla="*/ 2160 h 14"/>
                  <a:gd name="T34" fmla="*/ 2160 w 15"/>
                  <a:gd name="T35" fmla="*/ 2160 h 14"/>
                  <a:gd name="T36" fmla="*/ 1944 w 15"/>
                  <a:gd name="T37" fmla="*/ 2160 h 14"/>
                  <a:gd name="T38" fmla="*/ 1728 w 15"/>
                  <a:gd name="T39" fmla="*/ 2592 h 14"/>
                  <a:gd name="T40" fmla="*/ 1512 w 15"/>
                  <a:gd name="T41" fmla="*/ 2592 h 14"/>
                  <a:gd name="T42" fmla="*/ 1080 w 15"/>
                  <a:gd name="T43" fmla="*/ 3024 h 14"/>
                  <a:gd name="T44" fmla="*/ 864 w 15"/>
                  <a:gd name="T45" fmla="*/ 3024 h 14"/>
                  <a:gd name="T46" fmla="*/ 648 w 15"/>
                  <a:gd name="T47" fmla="*/ 2592 h 14"/>
                  <a:gd name="T48" fmla="*/ 216 w 15"/>
                  <a:gd name="T49" fmla="*/ 2376 h 14"/>
                  <a:gd name="T50" fmla="*/ 0 w 15"/>
                  <a:gd name="T51" fmla="*/ 2376 h 14"/>
                  <a:gd name="T52" fmla="*/ 432 w 15"/>
                  <a:gd name="T53" fmla="*/ 1296 h 14"/>
                  <a:gd name="T54" fmla="*/ 648 w 15"/>
                  <a:gd name="T55" fmla="*/ 432 h 14"/>
                  <a:gd name="T56" fmla="*/ 648 w 15"/>
                  <a:gd name="T57" fmla="*/ 216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
                  <a:gd name="T88" fmla="*/ 0 h 14"/>
                  <a:gd name="T89" fmla="*/ 15 w 15"/>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 h="14">
                    <a:moveTo>
                      <a:pt x="3" y="1"/>
                    </a:moveTo>
                    <a:lnTo>
                      <a:pt x="3" y="0"/>
                    </a:lnTo>
                    <a:lnTo>
                      <a:pt x="4" y="0"/>
                    </a:lnTo>
                    <a:lnTo>
                      <a:pt x="4" y="2"/>
                    </a:lnTo>
                    <a:lnTo>
                      <a:pt x="6" y="3"/>
                    </a:lnTo>
                    <a:lnTo>
                      <a:pt x="8" y="4"/>
                    </a:lnTo>
                    <a:lnTo>
                      <a:pt x="9" y="5"/>
                    </a:lnTo>
                    <a:lnTo>
                      <a:pt x="12" y="6"/>
                    </a:lnTo>
                    <a:lnTo>
                      <a:pt x="13" y="8"/>
                    </a:lnTo>
                    <a:lnTo>
                      <a:pt x="12" y="10"/>
                    </a:lnTo>
                    <a:lnTo>
                      <a:pt x="15" y="10"/>
                    </a:lnTo>
                    <a:lnTo>
                      <a:pt x="15" y="11"/>
                    </a:lnTo>
                    <a:lnTo>
                      <a:pt x="15" y="12"/>
                    </a:lnTo>
                    <a:lnTo>
                      <a:pt x="12" y="12"/>
                    </a:lnTo>
                    <a:lnTo>
                      <a:pt x="11" y="11"/>
                    </a:lnTo>
                    <a:lnTo>
                      <a:pt x="11" y="10"/>
                    </a:lnTo>
                    <a:lnTo>
                      <a:pt x="10" y="10"/>
                    </a:lnTo>
                    <a:lnTo>
                      <a:pt x="9" y="10"/>
                    </a:lnTo>
                    <a:lnTo>
                      <a:pt x="8" y="12"/>
                    </a:lnTo>
                    <a:lnTo>
                      <a:pt x="7" y="12"/>
                    </a:lnTo>
                    <a:lnTo>
                      <a:pt x="5" y="14"/>
                    </a:lnTo>
                    <a:lnTo>
                      <a:pt x="4" y="14"/>
                    </a:lnTo>
                    <a:lnTo>
                      <a:pt x="3" y="12"/>
                    </a:lnTo>
                    <a:lnTo>
                      <a:pt x="1" y="11"/>
                    </a:lnTo>
                    <a:lnTo>
                      <a:pt x="0" y="11"/>
                    </a:lnTo>
                    <a:lnTo>
                      <a:pt x="2" y="6"/>
                    </a:lnTo>
                    <a:lnTo>
                      <a:pt x="3" y="2"/>
                    </a:lnTo>
                    <a:lnTo>
                      <a:pt x="3"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62" name="Freeform 1315"/>
              <p:cNvSpPr>
                <a:spLocks/>
              </p:cNvSpPr>
              <p:nvPr/>
            </p:nvSpPr>
            <p:spPr bwMode="auto">
              <a:xfrm>
                <a:off x="2280621" y="1504347"/>
                <a:ext cx="44190" cy="33141"/>
              </a:xfrm>
              <a:custGeom>
                <a:avLst/>
                <a:gdLst>
                  <a:gd name="T0" fmla="*/ 864 w 4"/>
                  <a:gd name="T1" fmla="*/ 0 h 3"/>
                  <a:gd name="T2" fmla="*/ 432 w 4"/>
                  <a:gd name="T3" fmla="*/ 0 h 3"/>
                  <a:gd name="T4" fmla="*/ 0 w 4"/>
                  <a:gd name="T5" fmla="*/ 216 h 3"/>
                  <a:gd name="T6" fmla="*/ 0 w 4"/>
                  <a:gd name="T7" fmla="*/ 648 h 3"/>
                  <a:gd name="T8" fmla="*/ 432 w 4"/>
                  <a:gd name="T9" fmla="*/ 648 h 3"/>
                  <a:gd name="T10" fmla="*/ 864 w 4"/>
                  <a:gd name="T11" fmla="*/ 216 h 3"/>
                  <a:gd name="T12" fmla="*/ 864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4" y="0"/>
                    </a:moveTo>
                    <a:lnTo>
                      <a:pt x="2" y="0"/>
                    </a:lnTo>
                    <a:lnTo>
                      <a:pt x="0" y="1"/>
                    </a:lnTo>
                    <a:lnTo>
                      <a:pt x="0" y="3"/>
                    </a:lnTo>
                    <a:lnTo>
                      <a:pt x="2" y="3"/>
                    </a:lnTo>
                    <a:lnTo>
                      <a:pt x="4" y="1"/>
                    </a:lnTo>
                    <a:lnTo>
                      <a:pt x="4"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63" name="Freeform 1316"/>
              <p:cNvSpPr>
                <a:spLocks/>
              </p:cNvSpPr>
              <p:nvPr/>
            </p:nvSpPr>
            <p:spPr bwMode="auto">
              <a:xfrm>
                <a:off x="2280621" y="1504347"/>
                <a:ext cx="44190" cy="33141"/>
              </a:xfrm>
              <a:custGeom>
                <a:avLst/>
                <a:gdLst>
                  <a:gd name="T0" fmla="*/ 864 w 4"/>
                  <a:gd name="T1" fmla="*/ 0 h 3"/>
                  <a:gd name="T2" fmla="*/ 432 w 4"/>
                  <a:gd name="T3" fmla="*/ 0 h 3"/>
                  <a:gd name="T4" fmla="*/ 0 w 4"/>
                  <a:gd name="T5" fmla="*/ 216 h 3"/>
                  <a:gd name="T6" fmla="*/ 0 w 4"/>
                  <a:gd name="T7" fmla="*/ 648 h 3"/>
                  <a:gd name="T8" fmla="*/ 432 w 4"/>
                  <a:gd name="T9" fmla="*/ 648 h 3"/>
                  <a:gd name="T10" fmla="*/ 864 w 4"/>
                  <a:gd name="T11" fmla="*/ 216 h 3"/>
                  <a:gd name="T12" fmla="*/ 864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4" y="0"/>
                    </a:moveTo>
                    <a:lnTo>
                      <a:pt x="2" y="0"/>
                    </a:lnTo>
                    <a:lnTo>
                      <a:pt x="0" y="1"/>
                    </a:lnTo>
                    <a:lnTo>
                      <a:pt x="0" y="3"/>
                    </a:lnTo>
                    <a:lnTo>
                      <a:pt x="2" y="3"/>
                    </a:lnTo>
                    <a:lnTo>
                      <a:pt x="4" y="1"/>
                    </a:lnTo>
                    <a:lnTo>
                      <a:pt x="4"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64" name="Freeform 1317"/>
              <p:cNvSpPr>
                <a:spLocks/>
              </p:cNvSpPr>
              <p:nvPr/>
            </p:nvSpPr>
            <p:spPr bwMode="auto">
              <a:xfrm>
                <a:off x="2369001" y="1537487"/>
                <a:ext cx="22095" cy="44188"/>
              </a:xfrm>
              <a:custGeom>
                <a:avLst/>
                <a:gdLst>
                  <a:gd name="T0" fmla="*/ 432 w 2"/>
                  <a:gd name="T1" fmla="*/ 0 h 4"/>
                  <a:gd name="T2" fmla="*/ 216 w 2"/>
                  <a:gd name="T3" fmla="*/ 0 h 4"/>
                  <a:gd name="T4" fmla="*/ 0 w 2"/>
                  <a:gd name="T5" fmla="*/ 216 h 4"/>
                  <a:gd name="T6" fmla="*/ 0 w 2"/>
                  <a:gd name="T7" fmla="*/ 648 h 4"/>
                  <a:gd name="T8" fmla="*/ 216 w 2"/>
                  <a:gd name="T9" fmla="*/ 864 h 4"/>
                  <a:gd name="T10" fmla="*/ 432 w 2"/>
                  <a:gd name="T11" fmla="*/ 648 h 4"/>
                  <a:gd name="T12" fmla="*/ 432 w 2"/>
                  <a:gd name="T13" fmla="*/ 432 h 4"/>
                  <a:gd name="T14" fmla="*/ 432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0"/>
                    </a:moveTo>
                    <a:lnTo>
                      <a:pt x="1" y="0"/>
                    </a:lnTo>
                    <a:lnTo>
                      <a:pt x="0" y="1"/>
                    </a:lnTo>
                    <a:lnTo>
                      <a:pt x="0" y="3"/>
                    </a:lnTo>
                    <a:lnTo>
                      <a:pt x="1" y="4"/>
                    </a:lnTo>
                    <a:lnTo>
                      <a:pt x="2" y="3"/>
                    </a:lnTo>
                    <a:lnTo>
                      <a:pt x="2" y="2"/>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65" name="Freeform 1318"/>
              <p:cNvSpPr>
                <a:spLocks/>
              </p:cNvSpPr>
              <p:nvPr/>
            </p:nvSpPr>
            <p:spPr bwMode="auto">
              <a:xfrm>
                <a:off x="2369001" y="1537487"/>
                <a:ext cx="22095" cy="44188"/>
              </a:xfrm>
              <a:custGeom>
                <a:avLst/>
                <a:gdLst>
                  <a:gd name="T0" fmla="*/ 432 w 2"/>
                  <a:gd name="T1" fmla="*/ 0 h 4"/>
                  <a:gd name="T2" fmla="*/ 216 w 2"/>
                  <a:gd name="T3" fmla="*/ 0 h 4"/>
                  <a:gd name="T4" fmla="*/ 0 w 2"/>
                  <a:gd name="T5" fmla="*/ 216 h 4"/>
                  <a:gd name="T6" fmla="*/ 0 w 2"/>
                  <a:gd name="T7" fmla="*/ 648 h 4"/>
                  <a:gd name="T8" fmla="*/ 216 w 2"/>
                  <a:gd name="T9" fmla="*/ 864 h 4"/>
                  <a:gd name="T10" fmla="*/ 432 w 2"/>
                  <a:gd name="T11" fmla="*/ 648 h 4"/>
                  <a:gd name="T12" fmla="*/ 432 w 2"/>
                  <a:gd name="T13" fmla="*/ 432 h 4"/>
                  <a:gd name="T14" fmla="*/ 432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0"/>
                    </a:moveTo>
                    <a:lnTo>
                      <a:pt x="1" y="0"/>
                    </a:lnTo>
                    <a:lnTo>
                      <a:pt x="0" y="1"/>
                    </a:lnTo>
                    <a:lnTo>
                      <a:pt x="0" y="3"/>
                    </a:lnTo>
                    <a:lnTo>
                      <a:pt x="1" y="4"/>
                    </a:lnTo>
                    <a:lnTo>
                      <a:pt x="2" y="3"/>
                    </a:lnTo>
                    <a:lnTo>
                      <a:pt x="2" y="2"/>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66" name="Freeform 1319"/>
              <p:cNvSpPr>
                <a:spLocks/>
              </p:cNvSpPr>
              <p:nvPr/>
            </p:nvSpPr>
            <p:spPr bwMode="auto">
              <a:xfrm>
                <a:off x="2413192" y="1482253"/>
                <a:ext cx="22095" cy="22094"/>
              </a:xfrm>
              <a:custGeom>
                <a:avLst/>
                <a:gdLst>
                  <a:gd name="T0" fmla="*/ 0 w 2"/>
                  <a:gd name="T1" fmla="*/ 0 h 2"/>
                  <a:gd name="T2" fmla="*/ 216 w 2"/>
                  <a:gd name="T3" fmla="*/ 0 h 2"/>
                  <a:gd name="T4" fmla="*/ 432 w 2"/>
                  <a:gd name="T5" fmla="*/ 216 h 2"/>
                  <a:gd name="T6" fmla="*/ 216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1" y="0"/>
                    </a:lnTo>
                    <a:lnTo>
                      <a:pt x="2" y="1"/>
                    </a:lnTo>
                    <a:lnTo>
                      <a:pt x="1" y="2"/>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67" name="Freeform 1320"/>
              <p:cNvSpPr>
                <a:spLocks/>
              </p:cNvSpPr>
              <p:nvPr/>
            </p:nvSpPr>
            <p:spPr bwMode="auto">
              <a:xfrm>
                <a:off x="2413192" y="1482253"/>
                <a:ext cx="22095" cy="22094"/>
              </a:xfrm>
              <a:custGeom>
                <a:avLst/>
                <a:gdLst>
                  <a:gd name="T0" fmla="*/ 0 w 2"/>
                  <a:gd name="T1" fmla="*/ 0 h 2"/>
                  <a:gd name="T2" fmla="*/ 216 w 2"/>
                  <a:gd name="T3" fmla="*/ 0 h 2"/>
                  <a:gd name="T4" fmla="*/ 432 w 2"/>
                  <a:gd name="T5" fmla="*/ 216 h 2"/>
                  <a:gd name="T6" fmla="*/ 216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1" y="0"/>
                    </a:lnTo>
                    <a:lnTo>
                      <a:pt x="2" y="1"/>
                    </a:lnTo>
                    <a:lnTo>
                      <a:pt x="1" y="2"/>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68" name="Freeform 1321"/>
              <p:cNvSpPr>
                <a:spLocks/>
              </p:cNvSpPr>
              <p:nvPr/>
            </p:nvSpPr>
            <p:spPr bwMode="auto">
              <a:xfrm>
                <a:off x="2435287" y="1471206"/>
                <a:ext cx="22095" cy="11047"/>
              </a:xfrm>
              <a:custGeom>
                <a:avLst/>
                <a:gdLst>
                  <a:gd name="T0" fmla="*/ 0 w 2"/>
                  <a:gd name="T1" fmla="*/ 216 h 1"/>
                  <a:gd name="T2" fmla="*/ 0 w 2"/>
                  <a:gd name="T3" fmla="*/ 0 h 1"/>
                  <a:gd name="T4" fmla="*/ 216 w 2"/>
                  <a:gd name="T5" fmla="*/ 0 h 1"/>
                  <a:gd name="T6" fmla="*/ 432 w 2"/>
                  <a:gd name="T7" fmla="*/ 216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69" name="Freeform 1322"/>
              <p:cNvSpPr>
                <a:spLocks/>
              </p:cNvSpPr>
              <p:nvPr/>
            </p:nvSpPr>
            <p:spPr bwMode="auto">
              <a:xfrm>
                <a:off x="2435287" y="1471206"/>
                <a:ext cx="22095" cy="11047"/>
              </a:xfrm>
              <a:custGeom>
                <a:avLst/>
                <a:gdLst>
                  <a:gd name="T0" fmla="*/ 0 w 2"/>
                  <a:gd name="T1" fmla="*/ 216 h 1"/>
                  <a:gd name="T2" fmla="*/ 0 w 2"/>
                  <a:gd name="T3" fmla="*/ 0 h 1"/>
                  <a:gd name="T4" fmla="*/ 216 w 2"/>
                  <a:gd name="T5" fmla="*/ 0 h 1"/>
                  <a:gd name="T6" fmla="*/ 432 w 2"/>
                  <a:gd name="T7" fmla="*/ 216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70" name="Freeform 1323"/>
              <p:cNvSpPr>
                <a:spLocks/>
              </p:cNvSpPr>
              <p:nvPr/>
            </p:nvSpPr>
            <p:spPr bwMode="auto">
              <a:xfrm>
                <a:off x="2424240" y="1449112"/>
                <a:ext cx="11048" cy="11047"/>
              </a:xfrm>
              <a:custGeom>
                <a:avLst/>
                <a:gdLst>
                  <a:gd name="T0" fmla="*/ 216 w 1"/>
                  <a:gd name="T1" fmla="*/ 0 h 1"/>
                  <a:gd name="T2" fmla="*/ 216 w 1"/>
                  <a:gd name="T3" fmla="*/ 216 h 1"/>
                  <a:gd name="T4" fmla="*/ 0 w 1"/>
                  <a:gd name="T5" fmla="*/ 0 h 1"/>
                  <a:gd name="T6" fmla="*/ 216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71" name="Freeform 1324"/>
              <p:cNvSpPr>
                <a:spLocks/>
              </p:cNvSpPr>
              <p:nvPr/>
            </p:nvSpPr>
            <p:spPr bwMode="auto">
              <a:xfrm>
                <a:off x="2424240" y="1449112"/>
                <a:ext cx="11048" cy="11047"/>
              </a:xfrm>
              <a:custGeom>
                <a:avLst/>
                <a:gdLst>
                  <a:gd name="T0" fmla="*/ 216 w 1"/>
                  <a:gd name="T1" fmla="*/ 0 h 1"/>
                  <a:gd name="T2" fmla="*/ 216 w 1"/>
                  <a:gd name="T3" fmla="*/ 216 h 1"/>
                  <a:gd name="T4" fmla="*/ 0 w 1"/>
                  <a:gd name="T5" fmla="*/ 0 h 1"/>
                  <a:gd name="T6" fmla="*/ 216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72" name="Rectangle 1325"/>
              <p:cNvSpPr>
                <a:spLocks noChangeArrowheads="1"/>
              </p:cNvSpPr>
              <p:nvPr/>
            </p:nvSpPr>
            <p:spPr bwMode="auto">
              <a:xfrm>
                <a:off x="2192240" y="1139799"/>
                <a:ext cx="22095"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73" name="Rectangle 1326"/>
              <p:cNvSpPr>
                <a:spLocks noChangeArrowheads="1"/>
              </p:cNvSpPr>
              <p:nvPr/>
            </p:nvSpPr>
            <p:spPr bwMode="auto">
              <a:xfrm>
                <a:off x="2192240" y="1139799"/>
                <a:ext cx="22095"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074" name="Freeform 1327"/>
              <p:cNvSpPr>
                <a:spLocks/>
              </p:cNvSpPr>
              <p:nvPr/>
            </p:nvSpPr>
            <p:spPr bwMode="auto">
              <a:xfrm>
                <a:off x="2667287" y="1636910"/>
                <a:ext cx="11048" cy="11047"/>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75" name="Freeform 1328"/>
              <p:cNvSpPr>
                <a:spLocks/>
              </p:cNvSpPr>
              <p:nvPr/>
            </p:nvSpPr>
            <p:spPr bwMode="auto">
              <a:xfrm>
                <a:off x="2667287" y="1636910"/>
                <a:ext cx="11048" cy="11047"/>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76" name="Freeform 1329"/>
              <p:cNvSpPr>
                <a:spLocks/>
              </p:cNvSpPr>
              <p:nvPr/>
            </p:nvSpPr>
            <p:spPr bwMode="auto">
              <a:xfrm>
                <a:off x="2744620" y="1570628"/>
                <a:ext cx="11048" cy="22094"/>
              </a:xfrm>
              <a:custGeom>
                <a:avLst/>
                <a:gdLst>
                  <a:gd name="T0" fmla="*/ 0 w 1"/>
                  <a:gd name="T1" fmla="*/ 216 h 2"/>
                  <a:gd name="T2" fmla="*/ 0 w 1"/>
                  <a:gd name="T3" fmla="*/ 0 h 2"/>
                  <a:gd name="T4" fmla="*/ 216 w 1"/>
                  <a:gd name="T5" fmla="*/ 216 h 2"/>
                  <a:gd name="T6" fmla="*/ 216 w 1"/>
                  <a:gd name="T7" fmla="*/ 432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0" y="0"/>
                    </a:lnTo>
                    <a:lnTo>
                      <a:pt x="1" y="1"/>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77" name="Freeform 1330"/>
              <p:cNvSpPr>
                <a:spLocks/>
              </p:cNvSpPr>
              <p:nvPr/>
            </p:nvSpPr>
            <p:spPr bwMode="auto">
              <a:xfrm>
                <a:off x="2744620" y="1570628"/>
                <a:ext cx="11048" cy="22094"/>
              </a:xfrm>
              <a:custGeom>
                <a:avLst/>
                <a:gdLst>
                  <a:gd name="T0" fmla="*/ 0 w 1"/>
                  <a:gd name="T1" fmla="*/ 216 h 2"/>
                  <a:gd name="T2" fmla="*/ 0 w 1"/>
                  <a:gd name="T3" fmla="*/ 0 h 2"/>
                  <a:gd name="T4" fmla="*/ 216 w 1"/>
                  <a:gd name="T5" fmla="*/ 216 h 2"/>
                  <a:gd name="T6" fmla="*/ 216 w 1"/>
                  <a:gd name="T7" fmla="*/ 432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0" y="0"/>
                    </a:lnTo>
                    <a:lnTo>
                      <a:pt x="1" y="1"/>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78" name="Freeform 1331"/>
              <p:cNvSpPr>
                <a:spLocks/>
              </p:cNvSpPr>
              <p:nvPr/>
            </p:nvSpPr>
            <p:spPr bwMode="auto">
              <a:xfrm>
                <a:off x="2380049" y="1835754"/>
                <a:ext cx="22095" cy="33141"/>
              </a:xfrm>
              <a:custGeom>
                <a:avLst/>
                <a:gdLst>
                  <a:gd name="T0" fmla="*/ 216 w 2"/>
                  <a:gd name="T1" fmla="*/ 0 h 3"/>
                  <a:gd name="T2" fmla="*/ 216 w 2"/>
                  <a:gd name="T3" fmla="*/ 216 h 3"/>
                  <a:gd name="T4" fmla="*/ 0 w 2"/>
                  <a:gd name="T5" fmla="*/ 432 h 3"/>
                  <a:gd name="T6" fmla="*/ 0 w 2"/>
                  <a:gd name="T7" fmla="*/ 648 h 3"/>
                  <a:gd name="T8" fmla="*/ 216 w 2"/>
                  <a:gd name="T9" fmla="*/ 432 h 3"/>
                  <a:gd name="T10" fmla="*/ 432 w 2"/>
                  <a:gd name="T11" fmla="*/ 0 h 3"/>
                  <a:gd name="T12" fmla="*/ 432 w 2"/>
                  <a:gd name="T13" fmla="*/ 0 h 3"/>
                  <a:gd name="T14" fmla="*/ 216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0"/>
                    </a:moveTo>
                    <a:lnTo>
                      <a:pt x="1" y="1"/>
                    </a:lnTo>
                    <a:lnTo>
                      <a:pt x="0" y="2"/>
                    </a:lnTo>
                    <a:lnTo>
                      <a:pt x="0" y="3"/>
                    </a:lnTo>
                    <a:lnTo>
                      <a:pt x="1" y="2"/>
                    </a:lnTo>
                    <a:lnTo>
                      <a:pt x="2"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79" name="Freeform 1332"/>
              <p:cNvSpPr>
                <a:spLocks/>
              </p:cNvSpPr>
              <p:nvPr/>
            </p:nvSpPr>
            <p:spPr bwMode="auto">
              <a:xfrm>
                <a:off x="2380049" y="1835754"/>
                <a:ext cx="22095" cy="33141"/>
              </a:xfrm>
              <a:custGeom>
                <a:avLst/>
                <a:gdLst>
                  <a:gd name="T0" fmla="*/ 216 w 2"/>
                  <a:gd name="T1" fmla="*/ 0 h 3"/>
                  <a:gd name="T2" fmla="*/ 216 w 2"/>
                  <a:gd name="T3" fmla="*/ 216 h 3"/>
                  <a:gd name="T4" fmla="*/ 0 w 2"/>
                  <a:gd name="T5" fmla="*/ 432 h 3"/>
                  <a:gd name="T6" fmla="*/ 0 w 2"/>
                  <a:gd name="T7" fmla="*/ 648 h 3"/>
                  <a:gd name="T8" fmla="*/ 216 w 2"/>
                  <a:gd name="T9" fmla="*/ 432 h 3"/>
                  <a:gd name="T10" fmla="*/ 432 w 2"/>
                  <a:gd name="T11" fmla="*/ 0 h 3"/>
                  <a:gd name="T12" fmla="*/ 432 w 2"/>
                  <a:gd name="T13" fmla="*/ 0 h 3"/>
                  <a:gd name="T14" fmla="*/ 216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0"/>
                    </a:moveTo>
                    <a:lnTo>
                      <a:pt x="1" y="1"/>
                    </a:lnTo>
                    <a:lnTo>
                      <a:pt x="0" y="2"/>
                    </a:lnTo>
                    <a:lnTo>
                      <a:pt x="0" y="3"/>
                    </a:lnTo>
                    <a:lnTo>
                      <a:pt x="1" y="2"/>
                    </a:lnTo>
                    <a:lnTo>
                      <a:pt x="2"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80" name="Freeform 1333"/>
              <p:cNvSpPr>
                <a:spLocks/>
              </p:cNvSpPr>
              <p:nvPr/>
            </p:nvSpPr>
            <p:spPr bwMode="auto">
              <a:xfrm>
                <a:off x="2324811" y="1979364"/>
                <a:ext cx="33143" cy="22094"/>
              </a:xfrm>
              <a:custGeom>
                <a:avLst/>
                <a:gdLst>
                  <a:gd name="T0" fmla="*/ 0 w 3"/>
                  <a:gd name="T1" fmla="*/ 216 h 2"/>
                  <a:gd name="T2" fmla="*/ 216 w 3"/>
                  <a:gd name="T3" fmla="*/ 0 h 2"/>
                  <a:gd name="T4" fmla="*/ 432 w 3"/>
                  <a:gd name="T5" fmla="*/ 0 h 2"/>
                  <a:gd name="T6" fmla="*/ 648 w 3"/>
                  <a:gd name="T7" fmla="*/ 216 h 2"/>
                  <a:gd name="T8" fmla="*/ 648 w 3"/>
                  <a:gd name="T9" fmla="*/ 432 h 2"/>
                  <a:gd name="T10" fmla="*/ 432 w 3"/>
                  <a:gd name="T11" fmla="*/ 432 h 2"/>
                  <a:gd name="T12" fmla="*/ 216 w 3"/>
                  <a:gd name="T13" fmla="*/ 216 h 2"/>
                  <a:gd name="T14" fmla="*/ 0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1"/>
                    </a:moveTo>
                    <a:lnTo>
                      <a:pt x="1" y="0"/>
                    </a:lnTo>
                    <a:lnTo>
                      <a:pt x="2" y="0"/>
                    </a:lnTo>
                    <a:lnTo>
                      <a:pt x="3" y="1"/>
                    </a:lnTo>
                    <a:lnTo>
                      <a:pt x="3" y="2"/>
                    </a:lnTo>
                    <a:lnTo>
                      <a:pt x="2" y="2"/>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81" name="Freeform 1334"/>
              <p:cNvSpPr>
                <a:spLocks/>
              </p:cNvSpPr>
              <p:nvPr/>
            </p:nvSpPr>
            <p:spPr bwMode="auto">
              <a:xfrm>
                <a:off x="2324811" y="1979364"/>
                <a:ext cx="33143" cy="22094"/>
              </a:xfrm>
              <a:custGeom>
                <a:avLst/>
                <a:gdLst>
                  <a:gd name="T0" fmla="*/ 0 w 3"/>
                  <a:gd name="T1" fmla="*/ 216 h 2"/>
                  <a:gd name="T2" fmla="*/ 216 w 3"/>
                  <a:gd name="T3" fmla="*/ 0 h 2"/>
                  <a:gd name="T4" fmla="*/ 432 w 3"/>
                  <a:gd name="T5" fmla="*/ 0 h 2"/>
                  <a:gd name="T6" fmla="*/ 648 w 3"/>
                  <a:gd name="T7" fmla="*/ 216 h 2"/>
                  <a:gd name="T8" fmla="*/ 648 w 3"/>
                  <a:gd name="T9" fmla="*/ 432 h 2"/>
                  <a:gd name="T10" fmla="*/ 432 w 3"/>
                  <a:gd name="T11" fmla="*/ 432 h 2"/>
                  <a:gd name="T12" fmla="*/ 216 w 3"/>
                  <a:gd name="T13" fmla="*/ 216 h 2"/>
                  <a:gd name="T14" fmla="*/ 0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1"/>
                    </a:moveTo>
                    <a:lnTo>
                      <a:pt x="1" y="0"/>
                    </a:lnTo>
                    <a:lnTo>
                      <a:pt x="2" y="0"/>
                    </a:lnTo>
                    <a:lnTo>
                      <a:pt x="3" y="1"/>
                    </a:lnTo>
                    <a:lnTo>
                      <a:pt x="3" y="2"/>
                    </a:lnTo>
                    <a:lnTo>
                      <a:pt x="2" y="2"/>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82" name="Freeform 1335"/>
              <p:cNvSpPr>
                <a:spLocks/>
              </p:cNvSpPr>
              <p:nvPr/>
            </p:nvSpPr>
            <p:spPr bwMode="auto">
              <a:xfrm>
                <a:off x="1264241" y="775251"/>
                <a:ext cx="198857" cy="77328"/>
              </a:xfrm>
              <a:custGeom>
                <a:avLst/>
                <a:gdLst>
                  <a:gd name="T0" fmla="*/ 864 w 18"/>
                  <a:gd name="T1" fmla="*/ 1512 h 7"/>
                  <a:gd name="T2" fmla="*/ 648 w 18"/>
                  <a:gd name="T3" fmla="*/ 1296 h 7"/>
                  <a:gd name="T4" fmla="*/ 432 w 18"/>
                  <a:gd name="T5" fmla="*/ 1512 h 7"/>
                  <a:gd name="T6" fmla="*/ 216 w 18"/>
                  <a:gd name="T7" fmla="*/ 1512 h 7"/>
                  <a:gd name="T8" fmla="*/ 216 w 18"/>
                  <a:gd name="T9" fmla="*/ 1296 h 7"/>
                  <a:gd name="T10" fmla="*/ 0 w 18"/>
                  <a:gd name="T11" fmla="*/ 1080 h 7"/>
                  <a:gd name="T12" fmla="*/ 216 w 18"/>
                  <a:gd name="T13" fmla="*/ 1080 h 7"/>
                  <a:gd name="T14" fmla="*/ 648 w 18"/>
                  <a:gd name="T15" fmla="*/ 1080 h 7"/>
                  <a:gd name="T16" fmla="*/ 864 w 18"/>
                  <a:gd name="T17" fmla="*/ 864 h 7"/>
                  <a:gd name="T18" fmla="*/ 1080 w 18"/>
                  <a:gd name="T19" fmla="*/ 864 h 7"/>
                  <a:gd name="T20" fmla="*/ 1296 w 18"/>
                  <a:gd name="T21" fmla="*/ 648 h 7"/>
                  <a:gd name="T22" fmla="*/ 1296 w 18"/>
                  <a:gd name="T23" fmla="*/ 648 h 7"/>
                  <a:gd name="T24" fmla="*/ 1944 w 18"/>
                  <a:gd name="T25" fmla="*/ 432 h 7"/>
                  <a:gd name="T26" fmla="*/ 1944 w 18"/>
                  <a:gd name="T27" fmla="*/ 216 h 7"/>
                  <a:gd name="T28" fmla="*/ 2160 w 18"/>
                  <a:gd name="T29" fmla="*/ 216 h 7"/>
                  <a:gd name="T30" fmla="*/ 2808 w 18"/>
                  <a:gd name="T31" fmla="*/ 216 h 7"/>
                  <a:gd name="T32" fmla="*/ 2808 w 18"/>
                  <a:gd name="T33" fmla="*/ 216 h 7"/>
                  <a:gd name="T34" fmla="*/ 3024 w 18"/>
                  <a:gd name="T35" fmla="*/ 216 h 7"/>
                  <a:gd name="T36" fmla="*/ 3240 w 18"/>
                  <a:gd name="T37" fmla="*/ 216 h 7"/>
                  <a:gd name="T38" fmla="*/ 3024 w 18"/>
                  <a:gd name="T39" fmla="*/ 0 h 7"/>
                  <a:gd name="T40" fmla="*/ 3024 w 18"/>
                  <a:gd name="T41" fmla="*/ 0 h 7"/>
                  <a:gd name="T42" fmla="*/ 3456 w 18"/>
                  <a:gd name="T43" fmla="*/ 0 h 7"/>
                  <a:gd name="T44" fmla="*/ 3888 w 18"/>
                  <a:gd name="T45" fmla="*/ 216 h 7"/>
                  <a:gd name="T46" fmla="*/ 3672 w 18"/>
                  <a:gd name="T47" fmla="*/ 216 h 7"/>
                  <a:gd name="T48" fmla="*/ 3672 w 18"/>
                  <a:gd name="T49" fmla="*/ 216 h 7"/>
                  <a:gd name="T50" fmla="*/ 3456 w 18"/>
                  <a:gd name="T51" fmla="*/ 432 h 7"/>
                  <a:gd name="T52" fmla="*/ 3672 w 18"/>
                  <a:gd name="T53" fmla="*/ 432 h 7"/>
                  <a:gd name="T54" fmla="*/ 3456 w 18"/>
                  <a:gd name="T55" fmla="*/ 648 h 7"/>
                  <a:gd name="T56" fmla="*/ 3672 w 18"/>
                  <a:gd name="T57" fmla="*/ 864 h 7"/>
                  <a:gd name="T58" fmla="*/ 3240 w 18"/>
                  <a:gd name="T59" fmla="*/ 864 h 7"/>
                  <a:gd name="T60" fmla="*/ 3024 w 18"/>
                  <a:gd name="T61" fmla="*/ 1080 h 7"/>
                  <a:gd name="T62" fmla="*/ 2592 w 18"/>
                  <a:gd name="T63" fmla="*/ 864 h 7"/>
                  <a:gd name="T64" fmla="*/ 2592 w 18"/>
                  <a:gd name="T65" fmla="*/ 648 h 7"/>
                  <a:gd name="T66" fmla="*/ 2376 w 18"/>
                  <a:gd name="T67" fmla="*/ 648 h 7"/>
                  <a:gd name="T68" fmla="*/ 2160 w 18"/>
                  <a:gd name="T69" fmla="*/ 1080 h 7"/>
                  <a:gd name="T70" fmla="*/ 2160 w 18"/>
                  <a:gd name="T71" fmla="*/ 1080 h 7"/>
                  <a:gd name="T72" fmla="*/ 1944 w 18"/>
                  <a:gd name="T73" fmla="*/ 1080 h 7"/>
                  <a:gd name="T74" fmla="*/ 1728 w 18"/>
                  <a:gd name="T75" fmla="*/ 1080 h 7"/>
                  <a:gd name="T76" fmla="*/ 1728 w 18"/>
                  <a:gd name="T77" fmla="*/ 1512 h 7"/>
                  <a:gd name="T78" fmla="*/ 1296 w 18"/>
                  <a:gd name="T79" fmla="*/ 1512 h 7"/>
                  <a:gd name="T80" fmla="*/ 1512 w 18"/>
                  <a:gd name="T81" fmla="*/ 1296 h 7"/>
                  <a:gd name="T82" fmla="*/ 1296 w 18"/>
                  <a:gd name="T83" fmla="*/ 1296 h 7"/>
                  <a:gd name="T84" fmla="*/ 1296 w 18"/>
                  <a:gd name="T85" fmla="*/ 1512 h 7"/>
                  <a:gd name="T86" fmla="*/ 1080 w 18"/>
                  <a:gd name="T87" fmla="*/ 1512 h 7"/>
                  <a:gd name="T88" fmla="*/ 864 w 18"/>
                  <a:gd name="T89" fmla="*/ 1512 h 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7"/>
                  <a:gd name="T137" fmla="*/ 18 w 18"/>
                  <a:gd name="T138" fmla="*/ 7 h 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7">
                    <a:moveTo>
                      <a:pt x="4" y="7"/>
                    </a:moveTo>
                    <a:lnTo>
                      <a:pt x="3" y="6"/>
                    </a:lnTo>
                    <a:lnTo>
                      <a:pt x="2" y="7"/>
                    </a:lnTo>
                    <a:lnTo>
                      <a:pt x="1" y="7"/>
                    </a:lnTo>
                    <a:lnTo>
                      <a:pt x="1" y="6"/>
                    </a:lnTo>
                    <a:lnTo>
                      <a:pt x="0" y="5"/>
                    </a:lnTo>
                    <a:lnTo>
                      <a:pt x="1" y="5"/>
                    </a:lnTo>
                    <a:lnTo>
                      <a:pt x="3" y="5"/>
                    </a:lnTo>
                    <a:lnTo>
                      <a:pt x="4" y="4"/>
                    </a:lnTo>
                    <a:lnTo>
                      <a:pt x="5" y="4"/>
                    </a:lnTo>
                    <a:lnTo>
                      <a:pt x="6" y="3"/>
                    </a:lnTo>
                    <a:lnTo>
                      <a:pt x="9" y="2"/>
                    </a:lnTo>
                    <a:lnTo>
                      <a:pt x="9" y="1"/>
                    </a:lnTo>
                    <a:lnTo>
                      <a:pt x="10" y="1"/>
                    </a:lnTo>
                    <a:lnTo>
                      <a:pt x="13" y="1"/>
                    </a:lnTo>
                    <a:lnTo>
                      <a:pt x="14" y="1"/>
                    </a:lnTo>
                    <a:lnTo>
                      <a:pt x="15" y="1"/>
                    </a:lnTo>
                    <a:lnTo>
                      <a:pt x="14" y="0"/>
                    </a:lnTo>
                    <a:lnTo>
                      <a:pt x="16" y="0"/>
                    </a:lnTo>
                    <a:lnTo>
                      <a:pt x="18" y="1"/>
                    </a:lnTo>
                    <a:lnTo>
                      <a:pt x="17" y="1"/>
                    </a:lnTo>
                    <a:lnTo>
                      <a:pt x="16" y="2"/>
                    </a:lnTo>
                    <a:lnTo>
                      <a:pt x="17" y="2"/>
                    </a:lnTo>
                    <a:lnTo>
                      <a:pt x="16" y="3"/>
                    </a:lnTo>
                    <a:lnTo>
                      <a:pt x="17" y="4"/>
                    </a:lnTo>
                    <a:lnTo>
                      <a:pt x="15" y="4"/>
                    </a:lnTo>
                    <a:lnTo>
                      <a:pt x="14" y="5"/>
                    </a:lnTo>
                    <a:lnTo>
                      <a:pt x="12" y="4"/>
                    </a:lnTo>
                    <a:lnTo>
                      <a:pt x="12" y="3"/>
                    </a:lnTo>
                    <a:lnTo>
                      <a:pt x="11" y="3"/>
                    </a:lnTo>
                    <a:lnTo>
                      <a:pt x="10" y="5"/>
                    </a:lnTo>
                    <a:lnTo>
                      <a:pt x="9" y="5"/>
                    </a:lnTo>
                    <a:lnTo>
                      <a:pt x="8" y="5"/>
                    </a:lnTo>
                    <a:lnTo>
                      <a:pt x="8" y="7"/>
                    </a:lnTo>
                    <a:lnTo>
                      <a:pt x="6" y="7"/>
                    </a:lnTo>
                    <a:lnTo>
                      <a:pt x="7" y="6"/>
                    </a:lnTo>
                    <a:lnTo>
                      <a:pt x="6" y="6"/>
                    </a:lnTo>
                    <a:lnTo>
                      <a:pt x="6" y="7"/>
                    </a:lnTo>
                    <a:lnTo>
                      <a:pt x="5" y="7"/>
                    </a:lnTo>
                    <a:lnTo>
                      <a:pt x="4"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83" name="Freeform 1336"/>
              <p:cNvSpPr>
                <a:spLocks/>
              </p:cNvSpPr>
              <p:nvPr/>
            </p:nvSpPr>
            <p:spPr bwMode="auto">
              <a:xfrm>
                <a:off x="1264241" y="775251"/>
                <a:ext cx="198857" cy="77328"/>
              </a:xfrm>
              <a:custGeom>
                <a:avLst/>
                <a:gdLst>
                  <a:gd name="T0" fmla="*/ 864 w 18"/>
                  <a:gd name="T1" fmla="*/ 1512 h 7"/>
                  <a:gd name="T2" fmla="*/ 648 w 18"/>
                  <a:gd name="T3" fmla="*/ 1296 h 7"/>
                  <a:gd name="T4" fmla="*/ 432 w 18"/>
                  <a:gd name="T5" fmla="*/ 1512 h 7"/>
                  <a:gd name="T6" fmla="*/ 216 w 18"/>
                  <a:gd name="T7" fmla="*/ 1512 h 7"/>
                  <a:gd name="T8" fmla="*/ 216 w 18"/>
                  <a:gd name="T9" fmla="*/ 1296 h 7"/>
                  <a:gd name="T10" fmla="*/ 0 w 18"/>
                  <a:gd name="T11" fmla="*/ 1080 h 7"/>
                  <a:gd name="T12" fmla="*/ 216 w 18"/>
                  <a:gd name="T13" fmla="*/ 1080 h 7"/>
                  <a:gd name="T14" fmla="*/ 648 w 18"/>
                  <a:gd name="T15" fmla="*/ 1080 h 7"/>
                  <a:gd name="T16" fmla="*/ 864 w 18"/>
                  <a:gd name="T17" fmla="*/ 864 h 7"/>
                  <a:gd name="T18" fmla="*/ 1080 w 18"/>
                  <a:gd name="T19" fmla="*/ 864 h 7"/>
                  <a:gd name="T20" fmla="*/ 1296 w 18"/>
                  <a:gd name="T21" fmla="*/ 648 h 7"/>
                  <a:gd name="T22" fmla="*/ 1296 w 18"/>
                  <a:gd name="T23" fmla="*/ 648 h 7"/>
                  <a:gd name="T24" fmla="*/ 1944 w 18"/>
                  <a:gd name="T25" fmla="*/ 432 h 7"/>
                  <a:gd name="T26" fmla="*/ 1944 w 18"/>
                  <a:gd name="T27" fmla="*/ 216 h 7"/>
                  <a:gd name="T28" fmla="*/ 2160 w 18"/>
                  <a:gd name="T29" fmla="*/ 216 h 7"/>
                  <a:gd name="T30" fmla="*/ 2808 w 18"/>
                  <a:gd name="T31" fmla="*/ 216 h 7"/>
                  <a:gd name="T32" fmla="*/ 2808 w 18"/>
                  <a:gd name="T33" fmla="*/ 216 h 7"/>
                  <a:gd name="T34" fmla="*/ 3024 w 18"/>
                  <a:gd name="T35" fmla="*/ 216 h 7"/>
                  <a:gd name="T36" fmla="*/ 3240 w 18"/>
                  <a:gd name="T37" fmla="*/ 216 h 7"/>
                  <a:gd name="T38" fmla="*/ 3024 w 18"/>
                  <a:gd name="T39" fmla="*/ 0 h 7"/>
                  <a:gd name="T40" fmla="*/ 3024 w 18"/>
                  <a:gd name="T41" fmla="*/ 0 h 7"/>
                  <a:gd name="T42" fmla="*/ 3456 w 18"/>
                  <a:gd name="T43" fmla="*/ 0 h 7"/>
                  <a:gd name="T44" fmla="*/ 3888 w 18"/>
                  <a:gd name="T45" fmla="*/ 216 h 7"/>
                  <a:gd name="T46" fmla="*/ 3672 w 18"/>
                  <a:gd name="T47" fmla="*/ 216 h 7"/>
                  <a:gd name="T48" fmla="*/ 3672 w 18"/>
                  <a:gd name="T49" fmla="*/ 216 h 7"/>
                  <a:gd name="T50" fmla="*/ 3456 w 18"/>
                  <a:gd name="T51" fmla="*/ 432 h 7"/>
                  <a:gd name="T52" fmla="*/ 3672 w 18"/>
                  <a:gd name="T53" fmla="*/ 432 h 7"/>
                  <a:gd name="T54" fmla="*/ 3456 w 18"/>
                  <a:gd name="T55" fmla="*/ 648 h 7"/>
                  <a:gd name="T56" fmla="*/ 3672 w 18"/>
                  <a:gd name="T57" fmla="*/ 864 h 7"/>
                  <a:gd name="T58" fmla="*/ 3240 w 18"/>
                  <a:gd name="T59" fmla="*/ 864 h 7"/>
                  <a:gd name="T60" fmla="*/ 3024 w 18"/>
                  <a:gd name="T61" fmla="*/ 1080 h 7"/>
                  <a:gd name="T62" fmla="*/ 2592 w 18"/>
                  <a:gd name="T63" fmla="*/ 864 h 7"/>
                  <a:gd name="T64" fmla="*/ 2592 w 18"/>
                  <a:gd name="T65" fmla="*/ 648 h 7"/>
                  <a:gd name="T66" fmla="*/ 2376 w 18"/>
                  <a:gd name="T67" fmla="*/ 648 h 7"/>
                  <a:gd name="T68" fmla="*/ 2160 w 18"/>
                  <a:gd name="T69" fmla="*/ 1080 h 7"/>
                  <a:gd name="T70" fmla="*/ 2160 w 18"/>
                  <a:gd name="T71" fmla="*/ 1080 h 7"/>
                  <a:gd name="T72" fmla="*/ 1944 w 18"/>
                  <a:gd name="T73" fmla="*/ 1080 h 7"/>
                  <a:gd name="T74" fmla="*/ 1728 w 18"/>
                  <a:gd name="T75" fmla="*/ 1080 h 7"/>
                  <a:gd name="T76" fmla="*/ 1728 w 18"/>
                  <a:gd name="T77" fmla="*/ 1512 h 7"/>
                  <a:gd name="T78" fmla="*/ 1296 w 18"/>
                  <a:gd name="T79" fmla="*/ 1512 h 7"/>
                  <a:gd name="T80" fmla="*/ 1512 w 18"/>
                  <a:gd name="T81" fmla="*/ 1296 h 7"/>
                  <a:gd name="T82" fmla="*/ 1296 w 18"/>
                  <a:gd name="T83" fmla="*/ 1296 h 7"/>
                  <a:gd name="T84" fmla="*/ 1296 w 18"/>
                  <a:gd name="T85" fmla="*/ 1512 h 7"/>
                  <a:gd name="T86" fmla="*/ 1080 w 18"/>
                  <a:gd name="T87" fmla="*/ 1512 h 7"/>
                  <a:gd name="T88" fmla="*/ 864 w 18"/>
                  <a:gd name="T89" fmla="*/ 1512 h 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7"/>
                  <a:gd name="T137" fmla="*/ 18 w 18"/>
                  <a:gd name="T138" fmla="*/ 7 h 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7">
                    <a:moveTo>
                      <a:pt x="4" y="7"/>
                    </a:moveTo>
                    <a:lnTo>
                      <a:pt x="3" y="6"/>
                    </a:lnTo>
                    <a:lnTo>
                      <a:pt x="2" y="7"/>
                    </a:lnTo>
                    <a:lnTo>
                      <a:pt x="1" y="7"/>
                    </a:lnTo>
                    <a:lnTo>
                      <a:pt x="1" y="6"/>
                    </a:lnTo>
                    <a:lnTo>
                      <a:pt x="0" y="5"/>
                    </a:lnTo>
                    <a:lnTo>
                      <a:pt x="1" y="5"/>
                    </a:lnTo>
                    <a:lnTo>
                      <a:pt x="3" y="5"/>
                    </a:lnTo>
                    <a:lnTo>
                      <a:pt x="4" y="4"/>
                    </a:lnTo>
                    <a:lnTo>
                      <a:pt x="5" y="4"/>
                    </a:lnTo>
                    <a:lnTo>
                      <a:pt x="6" y="3"/>
                    </a:lnTo>
                    <a:lnTo>
                      <a:pt x="9" y="2"/>
                    </a:lnTo>
                    <a:lnTo>
                      <a:pt x="9" y="1"/>
                    </a:lnTo>
                    <a:lnTo>
                      <a:pt x="10" y="1"/>
                    </a:lnTo>
                    <a:lnTo>
                      <a:pt x="13" y="1"/>
                    </a:lnTo>
                    <a:lnTo>
                      <a:pt x="14" y="1"/>
                    </a:lnTo>
                    <a:lnTo>
                      <a:pt x="15" y="1"/>
                    </a:lnTo>
                    <a:lnTo>
                      <a:pt x="14" y="0"/>
                    </a:lnTo>
                    <a:lnTo>
                      <a:pt x="16" y="0"/>
                    </a:lnTo>
                    <a:lnTo>
                      <a:pt x="18" y="1"/>
                    </a:lnTo>
                    <a:lnTo>
                      <a:pt x="17" y="1"/>
                    </a:lnTo>
                    <a:lnTo>
                      <a:pt x="16" y="2"/>
                    </a:lnTo>
                    <a:lnTo>
                      <a:pt x="17" y="2"/>
                    </a:lnTo>
                    <a:lnTo>
                      <a:pt x="16" y="3"/>
                    </a:lnTo>
                    <a:lnTo>
                      <a:pt x="17" y="4"/>
                    </a:lnTo>
                    <a:lnTo>
                      <a:pt x="15" y="4"/>
                    </a:lnTo>
                    <a:lnTo>
                      <a:pt x="14" y="5"/>
                    </a:lnTo>
                    <a:lnTo>
                      <a:pt x="12" y="4"/>
                    </a:lnTo>
                    <a:lnTo>
                      <a:pt x="12" y="3"/>
                    </a:lnTo>
                    <a:lnTo>
                      <a:pt x="11" y="3"/>
                    </a:lnTo>
                    <a:lnTo>
                      <a:pt x="10" y="5"/>
                    </a:lnTo>
                    <a:lnTo>
                      <a:pt x="9" y="5"/>
                    </a:lnTo>
                    <a:lnTo>
                      <a:pt x="8" y="5"/>
                    </a:lnTo>
                    <a:lnTo>
                      <a:pt x="8" y="7"/>
                    </a:lnTo>
                    <a:lnTo>
                      <a:pt x="6" y="7"/>
                    </a:lnTo>
                    <a:lnTo>
                      <a:pt x="7" y="6"/>
                    </a:lnTo>
                    <a:lnTo>
                      <a:pt x="6" y="6"/>
                    </a:lnTo>
                    <a:lnTo>
                      <a:pt x="6" y="7"/>
                    </a:lnTo>
                    <a:lnTo>
                      <a:pt x="5" y="7"/>
                    </a:lnTo>
                    <a:lnTo>
                      <a:pt x="4"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84" name="Freeform 1337"/>
              <p:cNvSpPr>
                <a:spLocks/>
              </p:cNvSpPr>
              <p:nvPr/>
            </p:nvSpPr>
            <p:spPr bwMode="auto">
              <a:xfrm>
                <a:off x="1518336" y="708970"/>
                <a:ext cx="99428" cy="22094"/>
              </a:xfrm>
              <a:custGeom>
                <a:avLst/>
                <a:gdLst>
                  <a:gd name="T0" fmla="*/ 1296 w 9"/>
                  <a:gd name="T1" fmla="*/ 0 h 2"/>
                  <a:gd name="T2" fmla="*/ 1728 w 9"/>
                  <a:gd name="T3" fmla="*/ 216 h 2"/>
                  <a:gd name="T4" fmla="*/ 1944 w 9"/>
                  <a:gd name="T5" fmla="*/ 216 h 2"/>
                  <a:gd name="T6" fmla="*/ 1944 w 9"/>
                  <a:gd name="T7" fmla="*/ 432 h 2"/>
                  <a:gd name="T8" fmla="*/ 1296 w 9"/>
                  <a:gd name="T9" fmla="*/ 432 h 2"/>
                  <a:gd name="T10" fmla="*/ 1080 w 9"/>
                  <a:gd name="T11" fmla="*/ 216 h 2"/>
                  <a:gd name="T12" fmla="*/ 864 w 9"/>
                  <a:gd name="T13" fmla="*/ 432 h 2"/>
                  <a:gd name="T14" fmla="*/ 648 w 9"/>
                  <a:gd name="T15" fmla="*/ 432 h 2"/>
                  <a:gd name="T16" fmla="*/ 432 w 9"/>
                  <a:gd name="T17" fmla="*/ 432 h 2"/>
                  <a:gd name="T18" fmla="*/ 0 w 9"/>
                  <a:gd name="T19" fmla="*/ 432 h 2"/>
                  <a:gd name="T20" fmla="*/ 0 w 9"/>
                  <a:gd name="T21" fmla="*/ 216 h 2"/>
                  <a:gd name="T22" fmla="*/ 216 w 9"/>
                  <a:gd name="T23" fmla="*/ 216 h 2"/>
                  <a:gd name="T24" fmla="*/ 216 w 9"/>
                  <a:gd name="T25" fmla="*/ 216 h 2"/>
                  <a:gd name="T26" fmla="*/ 864 w 9"/>
                  <a:gd name="T27" fmla="*/ 216 h 2"/>
                  <a:gd name="T28" fmla="*/ 1080 w 9"/>
                  <a:gd name="T29" fmla="*/ 0 h 2"/>
                  <a:gd name="T30" fmla="*/ 1296 w 9"/>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2"/>
                  <a:gd name="T50" fmla="*/ 9 w 9"/>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2">
                    <a:moveTo>
                      <a:pt x="6" y="0"/>
                    </a:moveTo>
                    <a:lnTo>
                      <a:pt x="8" y="1"/>
                    </a:lnTo>
                    <a:lnTo>
                      <a:pt x="9" y="1"/>
                    </a:lnTo>
                    <a:lnTo>
                      <a:pt x="9" y="2"/>
                    </a:lnTo>
                    <a:lnTo>
                      <a:pt x="6" y="2"/>
                    </a:lnTo>
                    <a:lnTo>
                      <a:pt x="5" y="1"/>
                    </a:lnTo>
                    <a:lnTo>
                      <a:pt x="4" y="2"/>
                    </a:lnTo>
                    <a:lnTo>
                      <a:pt x="3" y="2"/>
                    </a:lnTo>
                    <a:lnTo>
                      <a:pt x="2" y="2"/>
                    </a:lnTo>
                    <a:lnTo>
                      <a:pt x="0" y="2"/>
                    </a:lnTo>
                    <a:lnTo>
                      <a:pt x="0" y="1"/>
                    </a:lnTo>
                    <a:lnTo>
                      <a:pt x="1" y="1"/>
                    </a:lnTo>
                    <a:lnTo>
                      <a:pt x="4" y="1"/>
                    </a:lnTo>
                    <a:lnTo>
                      <a:pt x="5" y="0"/>
                    </a:lnTo>
                    <a:lnTo>
                      <a:pt x="6"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85" name="Freeform 1338"/>
              <p:cNvSpPr>
                <a:spLocks/>
              </p:cNvSpPr>
              <p:nvPr/>
            </p:nvSpPr>
            <p:spPr bwMode="auto">
              <a:xfrm>
                <a:off x="1518336" y="708970"/>
                <a:ext cx="99428" cy="22094"/>
              </a:xfrm>
              <a:custGeom>
                <a:avLst/>
                <a:gdLst>
                  <a:gd name="T0" fmla="*/ 1296 w 9"/>
                  <a:gd name="T1" fmla="*/ 0 h 2"/>
                  <a:gd name="T2" fmla="*/ 1728 w 9"/>
                  <a:gd name="T3" fmla="*/ 216 h 2"/>
                  <a:gd name="T4" fmla="*/ 1944 w 9"/>
                  <a:gd name="T5" fmla="*/ 216 h 2"/>
                  <a:gd name="T6" fmla="*/ 1944 w 9"/>
                  <a:gd name="T7" fmla="*/ 432 h 2"/>
                  <a:gd name="T8" fmla="*/ 1296 w 9"/>
                  <a:gd name="T9" fmla="*/ 432 h 2"/>
                  <a:gd name="T10" fmla="*/ 1080 w 9"/>
                  <a:gd name="T11" fmla="*/ 216 h 2"/>
                  <a:gd name="T12" fmla="*/ 864 w 9"/>
                  <a:gd name="T13" fmla="*/ 432 h 2"/>
                  <a:gd name="T14" fmla="*/ 648 w 9"/>
                  <a:gd name="T15" fmla="*/ 432 h 2"/>
                  <a:gd name="T16" fmla="*/ 432 w 9"/>
                  <a:gd name="T17" fmla="*/ 432 h 2"/>
                  <a:gd name="T18" fmla="*/ 0 w 9"/>
                  <a:gd name="T19" fmla="*/ 432 h 2"/>
                  <a:gd name="T20" fmla="*/ 0 w 9"/>
                  <a:gd name="T21" fmla="*/ 216 h 2"/>
                  <a:gd name="T22" fmla="*/ 216 w 9"/>
                  <a:gd name="T23" fmla="*/ 216 h 2"/>
                  <a:gd name="T24" fmla="*/ 216 w 9"/>
                  <a:gd name="T25" fmla="*/ 216 h 2"/>
                  <a:gd name="T26" fmla="*/ 864 w 9"/>
                  <a:gd name="T27" fmla="*/ 216 h 2"/>
                  <a:gd name="T28" fmla="*/ 1080 w 9"/>
                  <a:gd name="T29" fmla="*/ 0 h 2"/>
                  <a:gd name="T30" fmla="*/ 1296 w 9"/>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2"/>
                  <a:gd name="T50" fmla="*/ 9 w 9"/>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2">
                    <a:moveTo>
                      <a:pt x="6" y="0"/>
                    </a:moveTo>
                    <a:lnTo>
                      <a:pt x="8" y="1"/>
                    </a:lnTo>
                    <a:lnTo>
                      <a:pt x="9" y="1"/>
                    </a:lnTo>
                    <a:lnTo>
                      <a:pt x="9" y="2"/>
                    </a:lnTo>
                    <a:lnTo>
                      <a:pt x="6" y="2"/>
                    </a:lnTo>
                    <a:lnTo>
                      <a:pt x="5" y="1"/>
                    </a:lnTo>
                    <a:lnTo>
                      <a:pt x="4" y="2"/>
                    </a:lnTo>
                    <a:lnTo>
                      <a:pt x="3" y="2"/>
                    </a:lnTo>
                    <a:lnTo>
                      <a:pt x="2" y="2"/>
                    </a:lnTo>
                    <a:lnTo>
                      <a:pt x="0" y="2"/>
                    </a:lnTo>
                    <a:lnTo>
                      <a:pt x="0" y="1"/>
                    </a:lnTo>
                    <a:lnTo>
                      <a:pt x="1" y="1"/>
                    </a:lnTo>
                    <a:lnTo>
                      <a:pt x="4" y="1"/>
                    </a:lnTo>
                    <a:lnTo>
                      <a:pt x="5" y="0"/>
                    </a:lnTo>
                    <a:lnTo>
                      <a:pt x="6"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86" name="Freeform 1339"/>
              <p:cNvSpPr>
                <a:spLocks/>
              </p:cNvSpPr>
              <p:nvPr/>
            </p:nvSpPr>
            <p:spPr bwMode="auto">
              <a:xfrm>
                <a:off x="1717193" y="664782"/>
                <a:ext cx="165714" cy="88375"/>
              </a:xfrm>
              <a:custGeom>
                <a:avLst/>
                <a:gdLst>
                  <a:gd name="T0" fmla="*/ 0 w 15"/>
                  <a:gd name="T1" fmla="*/ 216 h 8"/>
                  <a:gd name="T2" fmla="*/ 432 w 15"/>
                  <a:gd name="T3" fmla="*/ 216 h 8"/>
                  <a:gd name="T4" fmla="*/ 864 w 15"/>
                  <a:gd name="T5" fmla="*/ 0 h 8"/>
                  <a:gd name="T6" fmla="*/ 1296 w 15"/>
                  <a:gd name="T7" fmla="*/ 432 h 8"/>
                  <a:gd name="T8" fmla="*/ 1296 w 15"/>
                  <a:gd name="T9" fmla="*/ 648 h 8"/>
                  <a:gd name="T10" fmla="*/ 1512 w 15"/>
                  <a:gd name="T11" fmla="*/ 648 h 8"/>
                  <a:gd name="T12" fmla="*/ 1512 w 15"/>
                  <a:gd name="T13" fmla="*/ 432 h 8"/>
                  <a:gd name="T14" fmla="*/ 1944 w 15"/>
                  <a:gd name="T15" fmla="*/ 432 h 8"/>
                  <a:gd name="T16" fmla="*/ 2376 w 15"/>
                  <a:gd name="T17" fmla="*/ 432 h 8"/>
                  <a:gd name="T18" fmla="*/ 2160 w 15"/>
                  <a:gd name="T19" fmla="*/ 648 h 8"/>
                  <a:gd name="T20" fmla="*/ 2808 w 15"/>
                  <a:gd name="T21" fmla="*/ 864 h 8"/>
                  <a:gd name="T22" fmla="*/ 2808 w 15"/>
                  <a:gd name="T23" fmla="*/ 1080 h 8"/>
                  <a:gd name="T24" fmla="*/ 3240 w 15"/>
                  <a:gd name="T25" fmla="*/ 1512 h 8"/>
                  <a:gd name="T26" fmla="*/ 3024 w 15"/>
                  <a:gd name="T27" fmla="*/ 1728 h 8"/>
                  <a:gd name="T28" fmla="*/ 2592 w 15"/>
                  <a:gd name="T29" fmla="*/ 1728 h 8"/>
                  <a:gd name="T30" fmla="*/ 2376 w 15"/>
                  <a:gd name="T31" fmla="*/ 1512 h 8"/>
                  <a:gd name="T32" fmla="*/ 2376 w 15"/>
                  <a:gd name="T33" fmla="*/ 1296 h 8"/>
                  <a:gd name="T34" fmla="*/ 1944 w 15"/>
                  <a:gd name="T35" fmla="*/ 1296 h 8"/>
                  <a:gd name="T36" fmla="*/ 1728 w 15"/>
                  <a:gd name="T37" fmla="*/ 1296 h 8"/>
                  <a:gd name="T38" fmla="*/ 1296 w 15"/>
                  <a:gd name="T39" fmla="*/ 1296 h 8"/>
                  <a:gd name="T40" fmla="*/ 1080 w 15"/>
                  <a:gd name="T41" fmla="*/ 1296 h 8"/>
                  <a:gd name="T42" fmla="*/ 648 w 15"/>
                  <a:gd name="T43" fmla="*/ 1296 h 8"/>
                  <a:gd name="T44" fmla="*/ 216 w 15"/>
                  <a:gd name="T45" fmla="*/ 1080 h 8"/>
                  <a:gd name="T46" fmla="*/ 432 w 15"/>
                  <a:gd name="T47" fmla="*/ 1080 h 8"/>
                  <a:gd name="T48" fmla="*/ 1080 w 15"/>
                  <a:gd name="T49" fmla="*/ 1080 h 8"/>
                  <a:gd name="T50" fmla="*/ 864 w 15"/>
                  <a:gd name="T51" fmla="*/ 864 h 8"/>
                  <a:gd name="T52" fmla="*/ 864 w 15"/>
                  <a:gd name="T53" fmla="*/ 864 h 8"/>
                  <a:gd name="T54" fmla="*/ 648 w 15"/>
                  <a:gd name="T55" fmla="*/ 648 h 8"/>
                  <a:gd name="T56" fmla="*/ 648 w 15"/>
                  <a:gd name="T57" fmla="*/ 648 h 8"/>
                  <a:gd name="T58" fmla="*/ 648 w 15"/>
                  <a:gd name="T59" fmla="*/ 648 h 8"/>
                  <a:gd name="T60" fmla="*/ 432 w 15"/>
                  <a:gd name="T61" fmla="*/ 648 h 8"/>
                  <a:gd name="T62" fmla="*/ 216 w 15"/>
                  <a:gd name="T63" fmla="*/ 648 h 8"/>
                  <a:gd name="T64" fmla="*/ 216 w 15"/>
                  <a:gd name="T65" fmla="*/ 432 h 8"/>
                  <a:gd name="T66" fmla="*/ 0 w 15"/>
                  <a:gd name="T67" fmla="*/ 432 h 8"/>
                  <a:gd name="T68" fmla="*/ 0 w 15"/>
                  <a:gd name="T69" fmla="*/ 216 h 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8"/>
                  <a:gd name="T107" fmla="*/ 15 w 15"/>
                  <a:gd name="T108" fmla="*/ 8 h 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8">
                    <a:moveTo>
                      <a:pt x="0" y="1"/>
                    </a:moveTo>
                    <a:lnTo>
                      <a:pt x="2" y="1"/>
                    </a:lnTo>
                    <a:lnTo>
                      <a:pt x="4" y="0"/>
                    </a:lnTo>
                    <a:lnTo>
                      <a:pt x="6" y="2"/>
                    </a:lnTo>
                    <a:lnTo>
                      <a:pt x="6" y="3"/>
                    </a:lnTo>
                    <a:lnTo>
                      <a:pt x="7" y="3"/>
                    </a:lnTo>
                    <a:lnTo>
                      <a:pt x="7" y="2"/>
                    </a:lnTo>
                    <a:lnTo>
                      <a:pt x="9" y="2"/>
                    </a:lnTo>
                    <a:lnTo>
                      <a:pt x="11" y="2"/>
                    </a:lnTo>
                    <a:lnTo>
                      <a:pt x="10" y="3"/>
                    </a:lnTo>
                    <a:lnTo>
                      <a:pt x="13" y="4"/>
                    </a:lnTo>
                    <a:lnTo>
                      <a:pt x="13" y="5"/>
                    </a:lnTo>
                    <a:lnTo>
                      <a:pt x="15" y="7"/>
                    </a:lnTo>
                    <a:lnTo>
                      <a:pt x="14" y="8"/>
                    </a:lnTo>
                    <a:lnTo>
                      <a:pt x="12" y="8"/>
                    </a:lnTo>
                    <a:lnTo>
                      <a:pt x="11" y="7"/>
                    </a:lnTo>
                    <a:lnTo>
                      <a:pt x="11" y="6"/>
                    </a:lnTo>
                    <a:lnTo>
                      <a:pt x="9" y="6"/>
                    </a:lnTo>
                    <a:lnTo>
                      <a:pt x="8" y="6"/>
                    </a:lnTo>
                    <a:lnTo>
                      <a:pt x="6" y="6"/>
                    </a:lnTo>
                    <a:lnTo>
                      <a:pt x="5" y="6"/>
                    </a:lnTo>
                    <a:lnTo>
                      <a:pt x="3" y="6"/>
                    </a:lnTo>
                    <a:lnTo>
                      <a:pt x="1" y="5"/>
                    </a:lnTo>
                    <a:lnTo>
                      <a:pt x="2" y="5"/>
                    </a:lnTo>
                    <a:lnTo>
                      <a:pt x="5" y="5"/>
                    </a:lnTo>
                    <a:lnTo>
                      <a:pt x="4" y="4"/>
                    </a:lnTo>
                    <a:lnTo>
                      <a:pt x="3" y="3"/>
                    </a:lnTo>
                    <a:lnTo>
                      <a:pt x="2" y="3"/>
                    </a:lnTo>
                    <a:lnTo>
                      <a:pt x="1" y="3"/>
                    </a:lnTo>
                    <a:lnTo>
                      <a:pt x="1" y="2"/>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87" name="Freeform 1340"/>
              <p:cNvSpPr>
                <a:spLocks/>
              </p:cNvSpPr>
              <p:nvPr/>
            </p:nvSpPr>
            <p:spPr bwMode="auto">
              <a:xfrm>
                <a:off x="1717193" y="664782"/>
                <a:ext cx="165714" cy="88375"/>
              </a:xfrm>
              <a:custGeom>
                <a:avLst/>
                <a:gdLst>
                  <a:gd name="T0" fmla="*/ 0 w 15"/>
                  <a:gd name="T1" fmla="*/ 216 h 8"/>
                  <a:gd name="T2" fmla="*/ 432 w 15"/>
                  <a:gd name="T3" fmla="*/ 216 h 8"/>
                  <a:gd name="T4" fmla="*/ 864 w 15"/>
                  <a:gd name="T5" fmla="*/ 0 h 8"/>
                  <a:gd name="T6" fmla="*/ 1296 w 15"/>
                  <a:gd name="T7" fmla="*/ 432 h 8"/>
                  <a:gd name="T8" fmla="*/ 1296 w 15"/>
                  <a:gd name="T9" fmla="*/ 648 h 8"/>
                  <a:gd name="T10" fmla="*/ 1512 w 15"/>
                  <a:gd name="T11" fmla="*/ 648 h 8"/>
                  <a:gd name="T12" fmla="*/ 1512 w 15"/>
                  <a:gd name="T13" fmla="*/ 432 h 8"/>
                  <a:gd name="T14" fmla="*/ 1944 w 15"/>
                  <a:gd name="T15" fmla="*/ 432 h 8"/>
                  <a:gd name="T16" fmla="*/ 2376 w 15"/>
                  <a:gd name="T17" fmla="*/ 432 h 8"/>
                  <a:gd name="T18" fmla="*/ 2160 w 15"/>
                  <a:gd name="T19" fmla="*/ 648 h 8"/>
                  <a:gd name="T20" fmla="*/ 2808 w 15"/>
                  <a:gd name="T21" fmla="*/ 864 h 8"/>
                  <a:gd name="T22" fmla="*/ 2808 w 15"/>
                  <a:gd name="T23" fmla="*/ 1080 h 8"/>
                  <a:gd name="T24" fmla="*/ 3240 w 15"/>
                  <a:gd name="T25" fmla="*/ 1512 h 8"/>
                  <a:gd name="T26" fmla="*/ 3024 w 15"/>
                  <a:gd name="T27" fmla="*/ 1728 h 8"/>
                  <a:gd name="T28" fmla="*/ 2592 w 15"/>
                  <a:gd name="T29" fmla="*/ 1728 h 8"/>
                  <a:gd name="T30" fmla="*/ 2376 w 15"/>
                  <a:gd name="T31" fmla="*/ 1512 h 8"/>
                  <a:gd name="T32" fmla="*/ 2376 w 15"/>
                  <a:gd name="T33" fmla="*/ 1296 h 8"/>
                  <a:gd name="T34" fmla="*/ 1944 w 15"/>
                  <a:gd name="T35" fmla="*/ 1296 h 8"/>
                  <a:gd name="T36" fmla="*/ 1728 w 15"/>
                  <a:gd name="T37" fmla="*/ 1296 h 8"/>
                  <a:gd name="T38" fmla="*/ 1296 w 15"/>
                  <a:gd name="T39" fmla="*/ 1296 h 8"/>
                  <a:gd name="T40" fmla="*/ 1080 w 15"/>
                  <a:gd name="T41" fmla="*/ 1296 h 8"/>
                  <a:gd name="T42" fmla="*/ 648 w 15"/>
                  <a:gd name="T43" fmla="*/ 1296 h 8"/>
                  <a:gd name="T44" fmla="*/ 216 w 15"/>
                  <a:gd name="T45" fmla="*/ 1080 h 8"/>
                  <a:gd name="T46" fmla="*/ 432 w 15"/>
                  <a:gd name="T47" fmla="*/ 1080 h 8"/>
                  <a:gd name="T48" fmla="*/ 1080 w 15"/>
                  <a:gd name="T49" fmla="*/ 1080 h 8"/>
                  <a:gd name="T50" fmla="*/ 864 w 15"/>
                  <a:gd name="T51" fmla="*/ 864 h 8"/>
                  <a:gd name="T52" fmla="*/ 864 w 15"/>
                  <a:gd name="T53" fmla="*/ 864 h 8"/>
                  <a:gd name="T54" fmla="*/ 648 w 15"/>
                  <a:gd name="T55" fmla="*/ 648 h 8"/>
                  <a:gd name="T56" fmla="*/ 648 w 15"/>
                  <a:gd name="T57" fmla="*/ 648 h 8"/>
                  <a:gd name="T58" fmla="*/ 648 w 15"/>
                  <a:gd name="T59" fmla="*/ 648 h 8"/>
                  <a:gd name="T60" fmla="*/ 432 w 15"/>
                  <a:gd name="T61" fmla="*/ 648 h 8"/>
                  <a:gd name="T62" fmla="*/ 216 w 15"/>
                  <a:gd name="T63" fmla="*/ 648 h 8"/>
                  <a:gd name="T64" fmla="*/ 216 w 15"/>
                  <a:gd name="T65" fmla="*/ 432 h 8"/>
                  <a:gd name="T66" fmla="*/ 0 w 15"/>
                  <a:gd name="T67" fmla="*/ 432 h 8"/>
                  <a:gd name="T68" fmla="*/ 0 w 15"/>
                  <a:gd name="T69" fmla="*/ 216 h 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8"/>
                  <a:gd name="T107" fmla="*/ 15 w 15"/>
                  <a:gd name="T108" fmla="*/ 8 h 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8">
                    <a:moveTo>
                      <a:pt x="0" y="1"/>
                    </a:moveTo>
                    <a:lnTo>
                      <a:pt x="2" y="1"/>
                    </a:lnTo>
                    <a:lnTo>
                      <a:pt x="4" y="0"/>
                    </a:lnTo>
                    <a:lnTo>
                      <a:pt x="6" y="2"/>
                    </a:lnTo>
                    <a:lnTo>
                      <a:pt x="6" y="3"/>
                    </a:lnTo>
                    <a:lnTo>
                      <a:pt x="7" y="3"/>
                    </a:lnTo>
                    <a:lnTo>
                      <a:pt x="7" y="2"/>
                    </a:lnTo>
                    <a:lnTo>
                      <a:pt x="9" y="2"/>
                    </a:lnTo>
                    <a:lnTo>
                      <a:pt x="11" y="2"/>
                    </a:lnTo>
                    <a:lnTo>
                      <a:pt x="10" y="3"/>
                    </a:lnTo>
                    <a:lnTo>
                      <a:pt x="13" y="4"/>
                    </a:lnTo>
                    <a:lnTo>
                      <a:pt x="13" y="5"/>
                    </a:lnTo>
                    <a:lnTo>
                      <a:pt x="15" y="7"/>
                    </a:lnTo>
                    <a:lnTo>
                      <a:pt x="14" y="8"/>
                    </a:lnTo>
                    <a:lnTo>
                      <a:pt x="12" y="8"/>
                    </a:lnTo>
                    <a:lnTo>
                      <a:pt x="11" y="7"/>
                    </a:lnTo>
                    <a:lnTo>
                      <a:pt x="11" y="6"/>
                    </a:lnTo>
                    <a:lnTo>
                      <a:pt x="9" y="6"/>
                    </a:lnTo>
                    <a:lnTo>
                      <a:pt x="8" y="6"/>
                    </a:lnTo>
                    <a:lnTo>
                      <a:pt x="6" y="6"/>
                    </a:lnTo>
                    <a:lnTo>
                      <a:pt x="5" y="6"/>
                    </a:lnTo>
                    <a:lnTo>
                      <a:pt x="3" y="6"/>
                    </a:lnTo>
                    <a:lnTo>
                      <a:pt x="1" y="5"/>
                    </a:lnTo>
                    <a:lnTo>
                      <a:pt x="2" y="5"/>
                    </a:lnTo>
                    <a:lnTo>
                      <a:pt x="5" y="5"/>
                    </a:lnTo>
                    <a:lnTo>
                      <a:pt x="4" y="4"/>
                    </a:lnTo>
                    <a:lnTo>
                      <a:pt x="3" y="3"/>
                    </a:lnTo>
                    <a:lnTo>
                      <a:pt x="2" y="3"/>
                    </a:lnTo>
                    <a:lnTo>
                      <a:pt x="1" y="3"/>
                    </a:lnTo>
                    <a:lnTo>
                      <a:pt x="1" y="2"/>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88" name="Freeform 1341"/>
              <p:cNvSpPr>
                <a:spLocks/>
              </p:cNvSpPr>
              <p:nvPr/>
            </p:nvSpPr>
            <p:spPr bwMode="auto">
              <a:xfrm>
                <a:off x="1794526" y="742110"/>
                <a:ext cx="33143" cy="11047"/>
              </a:xfrm>
              <a:custGeom>
                <a:avLst/>
                <a:gdLst>
                  <a:gd name="T0" fmla="*/ 0 w 3"/>
                  <a:gd name="T1" fmla="*/ 216 h 1"/>
                  <a:gd name="T2" fmla="*/ 216 w 3"/>
                  <a:gd name="T3" fmla="*/ 0 h 1"/>
                  <a:gd name="T4" fmla="*/ 648 w 3"/>
                  <a:gd name="T5" fmla="*/ 216 h 1"/>
                  <a:gd name="T6" fmla="*/ 648 w 3"/>
                  <a:gd name="T7" fmla="*/ 216 h 1"/>
                  <a:gd name="T8" fmla="*/ 216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3"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89" name="Freeform 1342"/>
              <p:cNvSpPr>
                <a:spLocks/>
              </p:cNvSpPr>
              <p:nvPr/>
            </p:nvSpPr>
            <p:spPr bwMode="auto">
              <a:xfrm>
                <a:off x="1794526" y="742110"/>
                <a:ext cx="33143" cy="11047"/>
              </a:xfrm>
              <a:custGeom>
                <a:avLst/>
                <a:gdLst>
                  <a:gd name="T0" fmla="*/ 0 w 3"/>
                  <a:gd name="T1" fmla="*/ 216 h 1"/>
                  <a:gd name="T2" fmla="*/ 216 w 3"/>
                  <a:gd name="T3" fmla="*/ 0 h 1"/>
                  <a:gd name="T4" fmla="*/ 648 w 3"/>
                  <a:gd name="T5" fmla="*/ 216 h 1"/>
                  <a:gd name="T6" fmla="*/ 648 w 3"/>
                  <a:gd name="T7" fmla="*/ 216 h 1"/>
                  <a:gd name="T8" fmla="*/ 216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3"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90" name="Freeform 1343"/>
              <p:cNvSpPr>
                <a:spLocks/>
              </p:cNvSpPr>
              <p:nvPr/>
            </p:nvSpPr>
            <p:spPr bwMode="auto">
              <a:xfrm>
                <a:off x="1772431" y="731064"/>
                <a:ext cx="11048" cy="11047"/>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91" name="Freeform 1344"/>
              <p:cNvSpPr>
                <a:spLocks/>
              </p:cNvSpPr>
              <p:nvPr/>
            </p:nvSpPr>
            <p:spPr bwMode="auto">
              <a:xfrm>
                <a:off x="1772431" y="731064"/>
                <a:ext cx="11048" cy="11047"/>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92" name="Freeform 1345"/>
              <p:cNvSpPr>
                <a:spLocks/>
              </p:cNvSpPr>
              <p:nvPr/>
            </p:nvSpPr>
            <p:spPr bwMode="auto">
              <a:xfrm>
                <a:off x="1706145" y="753157"/>
                <a:ext cx="44190" cy="33141"/>
              </a:xfrm>
              <a:custGeom>
                <a:avLst/>
                <a:gdLst>
                  <a:gd name="T0" fmla="*/ 0 w 4"/>
                  <a:gd name="T1" fmla="*/ 0 h 3"/>
                  <a:gd name="T2" fmla="*/ 216 w 4"/>
                  <a:gd name="T3" fmla="*/ 216 h 3"/>
                  <a:gd name="T4" fmla="*/ 864 w 4"/>
                  <a:gd name="T5" fmla="*/ 432 h 3"/>
                  <a:gd name="T6" fmla="*/ 864 w 4"/>
                  <a:gd name="T7" fmla="*/ 648 h 3"/>
                  <a:gd name="T8" fmla="*/ 432 w 4"/>
                  <a:gd name="T9" fmla="*/ 648 h 3"/>
                  <a:gd name="T10" fmla="*/ 216 w 4"/>
                  <a:gd name="T11" fmla="*/ 432 h 3"/>
                  <a:gd name="T12" fmla="*/ 0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0"/>
                    </a:moveTo>
                    <a:lnTo>
                      <a:pt x="1" y="1"/>
                    </a:lnTo>
                    <a:lnTo>
                      <a:pt x="4" y="2"/>
                    </a:lnTo>
                    <a:lnTo>
                      <a:pt x="4" y="3"/>
                    </a:lnTo>
                    <a:lnTo>
                      <a:pt x="2" y="3"/>
                    </a:lnTo>
                    <a:lnTo>
                      <a:pt x="1"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93" name="Freeform 1346"/>
              <p:cNvSpPr>
                <a:spLocks/>
              </p:cNvSpPr>
              <p:nvPr/>
            </p:nvSpPr>
            <p:spPr bwMode="auto">
              <a:xfrm>
                <a:off x="1706145" y="753157"/>
                <a:ext cx="44190" cy="33141"/>
              </a:xfrm>
              <a:custGeom>
                <a:avLst/>
                <a:gdLst>
                  <a:gd name="T0" fmla="*/ 0 w 4"/>
                  <a:gd name="T1" fmla="*/ 0 h 3"/>
                  <a:gd name="T2" fmla="*/ 216 w 4"/>
                  <a:gd name="T3" fmla="*/ 216 h 3"/>
                  <a:gd name="T4" fmla="*/ 864 w 4"/>
                  <a:gd name="T5" fmla="*/ 432 h 3"/>
                  <a:gd name="T6" fmla="*/ 864 w 4"/>
                  <a:gd name="T7" fmla="*/ 648 h 3"/>
                  <a:gd name="T8" fmla="*/ 432 w 4"/>
                  <a:gd name="T9" fmla="*/ 648 h 3"/>
                  <a:gd name="T10" fmla="*/ 216 w 4"/>
                  <a:gd name="T11" fmla="*/ 432 h 3"/>
                  <a:gd name="T12" fmla="*/ 0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0"/>
                    </a:moveTo>
                    <a:lnTo>
                      <a:pt x="1" y="1"/>
                    </a:lnTo>
                    <a:lnTo>
                      <a:pt x="4" y="2"/>
                    </a:lnTo>
                    <a:lnTo>
                      <a:pt x="4" y="3"/>
                    </a:lnTo>
                    <a:lnTo>
                      <a:pt x="2" y="3"/>
                    </a:lnTo>
                    <a:lnTo>
                      <a:pt x="1"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94" name="Freeform 1347"/>
              <p:cNvSpPr>
                <a:spLocks/>
              </p:cNvSpPr>
              <p:nvPr/>
            </p:nvSpPr>
            <p:spPr bwMode="auto">
              <a:xfrm>
                <a:off x="1518336" y="742110"/>
                <a:ext cx="99428" cy="33141"/>
              </a:xfrm>
              <a:custGeom>
                <a:avLst/>
                <a:gdLst>
                  <a:gd name="T0" fmla="*/ 1728 w 9"/>
                  <a:gd name="T1" fmla="*/ 0 h 3"/>
                  <a:gd name="T2" fmla="*/ 1296 w 9"/>
                  <a:gd name="T3" fmla="*/ 0 h 3"/>
                  <a:gd name="T4" fmla="*/ 864 w 9"/>
                  <a:gd name="T5" fmla="*/ 0 h 3"/>
                  <a:gd name="T6" fmla="*/ 0 w 9"/>
                  <a:gd name="T7" fmla="*/ 216 h 3"/>
                  <a:gd name="T8" fmla="*/ 0 w 9"/>
                  <a:gd name="T9" fmla="*/ 648 h 3"/>
                  <a:gd name="T10" fmla="*/ 432 w 9"/>
                  <a:gd name="T11" fmla="*/ 648 h 3"/>
                  <a:gd name="T12" fmla="*/ 1296 w 9"/>
                  <a:gd name="T13" fmla="*/ 648 h 3"/>
                  <a:gd name="T14" fmla="*/ 1728 w 9"/>
                  <a:gd name="T15" fmla="*/ 648 h 3"/>
                  <a:gd name="T16" fmla="*/ 1512 w 9"/>
                  <a:gd name="T17" fmla="*/ 432 h 3"/>
                  <a:gd name="T18" fmla="*/ 1080 w 9"/>
                  <a:gd name="T19" fmla="*/ 432 h 3"/>
                  <a:gd name="T20" fmla="*/ 1296 w 9"/>
                  <a:gd name="T21" fmla="*/ 216 h 3"/>
                  <a:gd name="T22" fmla="*/ 1944 w 9"/>
                  <a:gd name="T23" fmla="*/ 216 h 3"/>
                  <a:gd name="T24" fmla="*/ 1728 w 9"/>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3"/>
                  <a:gd name="T41" fmla="*/ 9 w 9"/>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3">
                    <a:moveTo>
                      <a:pt x="8" y="0"/>
                    </a:moveTo>
                    <a:lnTo>
                      <a:pt x="6" y="0"/>
                    </a:lnTo>
                    <a:lnTo>
                      <a:pt x="4" y="0"/>
                    </a:lnTo>
                    <a:lnTo>
                      <a:pt x="0" y="1"/>
                    </a:lnTo>
                    <a:lnTo>
                      <a:pt x="0" y="3"/>
                    </a:lnTo>
                    <a:lnTo>
                      <a:pt x="2" y="3"/>
                    </a:lnTo>
                    <a:lnTo>
                      <a:pt x="6" y="3"/>
                    </a:lnTo>
                    <a:lnTo>
                      <a:pt x="8" y="3"/>
                    </a:lnTo>
                    <a:lnTo>
                      <a:pt x="7" y="2"/>
                    </a:lnTo>
                    <a:lnTo>
                      <a:pt x="5" y="2"/>
                    </a:lnTo>
                    <a:lnTo>
                      <a:pt x="6" y="1"/>
                    </a:lnTo>
                    <a:lnTo>
                      <a:pt x="9" y="1"/>
                    </a:lnTo>
                    <a:lnTo>
                      <a:pt x="8"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95" name="Freeform 1348"/>
              <p:cNvSpPr>
                <a:spLocks/>
              </p:cNvSpPr>
              <p:nvPr/>
            </p:nvSpPr>
            <p:spPr bwMode="auto">
              <a:xfrm>
                <a:off x="1518336" y="742110"/>
                <a:ext cx="99428" cy="33141"/>
              </a:xfrm>
              <a:custGeom>
                <a:avLst/>
                <a:gdLst>
                  <a:gd name="T0" fmla="*/ 1728 w 9"/>
                  <a:gd name="T1" fmla="*/ 0 h 3"/>
                  <a:gd name="T2" fmla="*/ 1296 w 9"/>
                  <a:gd name="T3" fmla="*/ 0 h 3"/>
                  <a:gd name="T4" fmla="*/ 864 w 9"/>
                  <a:gd name="T5" fmla="*/ 0 h 3"/>
                  <a:gd name="T6" fmla="*/ 0 w 9"/>
                  <a:gd name="T7" fmla="*/ 216 h 3"/>
                  <a:gd name="T8" fmla="*/ 0 w 9"/>
                  <a:gd name="T9" fmla="*/ 648 h 3"/>
                  <a:gd name="T10" fmla="*/ 432 w 9"/>
                  <a:gd name="T11" fmla="*/ 648 h 3"/>
                  <a:gd name="T12" fmla="*/ 1296 w 9"/>
                  <a:gd name="T13" fmla="*/ 648 h 3"/>
                  <a:gd name="T14" fmla="*/ 1728 w 9"/>
                  <a:gd name="T15" fmla="*/ 648 h 3"/>
                  <a:gd name="T16" fmla="*/ 1512 w 9"/>
                  <a:gd name="T17" fmla="*/ 432 h 3"/>
                  <a:gd name="T18" fmla="*/ 1080 w 9"/>
                  <a:gd name="T19" fmla="*/ 432 h 3"/>
                  <a:gd name="T20" fmla="*/ 1296 w 9"/>
                  <a:gd name="T21" fmla="*/ 216 h 3"/>
                  <a:gd name="T22" fmla="*/ 1944 w 9"/>
                  <a:gd name="T23" fmla="*/ 216 h 3"/>
                  <a:gd name="T24" fmla="*/ 1728 w 9"/>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3"/>
                  <a:gd name="T41" fmla="*/ 9 w 9"/>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3">
                    <a:moveTo>
                      <a:pt x="8" y="0"/>
                    </a:moveTo>
                    <a:lnTo>
                      <a:pt x="6" y="0"/>
                    </a:lnTo>
                    <a:lnTo>
                      <a:pt x="4" y="0"/>
                    </a:lnTo>
                    <a:lnTo>
                      <a:pt x="0" y="1"/>
                    </a:lnTo>
                    <a:lnTo>
                      <a:pt x="0" y="3"/>
                    </a:lnTo>
                    <a:lnTo>
                      <a:pt x="2" y="3"/>
                    </a:lnTo>
                    <a:lnTo>
                      <a:pt x="6" y="3"/>
                    </a:lnTo>
                    <a:lnTo>
                      <a:pt x="8" y="3"/>
                    </a:lnTo>
                    <a:lnTo>
                      <a:pt x="7" y="2"/>
                    </a:lnTo>
                    <a:lnTo>
                      <a:pt x="5" y="2"/>
                    </a:lnTo>
                    <a:lnTo>
                      <a:pt x="6" y="1"/>
                    </a:lnTo>
                    <a:lnTo>
                      <a:pt x="9" y="1"/>
                    </a:lnTo>
                    <a:lnTo>
                      <a:pt x="8"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96" name="Freeform 1349"/>
              <p:cNvSpPr>
                <a:spLocks/>
              </p:cNvSpPr>
              <p:nvPr/>
            </p:nvSpPr>
            <p:spPr bwMode="auto">
              <a:xfrm>
                <a:off x="1474145" y="742110"/>
                <a:ext cx="33143" cy="22094"/>
              </a:xfrm>
              <a:custGeom>
                <a:avLst/>
                <a:gdLst>
                  <a:gd name="T0" fmla="*/ 432 w 3"/>
                  <a:gd name="T1" fmla="*/ 216 h 2"/>
                  <a:gd name="T2" fmla="*/ 648 w 3"/>
                  <a:gd name="T3" fmla="*/ 216 h 2"/>
                  <a:gd name="T4" fmla="*/ 648 w 3"/>
                  <a:gd name="T5" fmla="*/ 432 h 2"/>
                  <a:gd name="T6" fmla="*/ 216 w 3"/>
                  <a:gd name="T7" fmla="*/ 432 h 2"/>
                  <a:gd name="T8" fmla="*/ 0 w 3"/>
                  <a:gd name="T9" fmla="*/ 216 h 2"/>
                  <a:gd name="T10" fmla="*/ 0 w 3"/>
                  <a:gd name="T11" fmla="*/ 0 h 2"/>
                  <a:gd name="T12" fmla="*/ 432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2" y="1"/>
                    </a:moveTo>
                    <a:lnTo>
                      <a:pt x="3" y="1"/>
                    </a:lnTo>
                    <a:lnTo>
                      <a:pt x="3" y="2"/>
                    </a:lnTo>
                    <a:lnTo>
                      <a:pt x="1" y="2"/>
                    </a:lnTo>
                    <a:lnTo>
                      <a:pt x="0" y="1"/>
                    </a:lnTo>
                    <a:lnTo>
                      <a:pt x="0" y="0"/>
                    </a:lnTo>
                    <a:lnTo>
                      <a:pt x="2"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97" name="Freeform 1350"/>
              <p:cNvSpPr>
                <a:spLocks/>
              </p:cNvSpPr>
              <p:nvPr/>
            </p:nvSpPr>
            <p:spPr bwMode="auto">
              <a:xfrm>
                <a:off x="1474145" y="742110"/>
                <a:ext cx="33143" cy="22094"/>
              </a:xfrm>
              <a:custGeom>
                <a:avLst/>
                <a:gdLst>
                  <a:gd name="T0" fmla="*/ 432 w 3"/>
                  <a:gd name="T1" fmla="*/ 216 h 2"/>
                  <a:gd name="T2" fmla="*/ 648 w 3"/>
                  <a:gd name="T3" fmla="*/ 216 h 2"/>
                  <a:gd name="T4" fmla="*/ 648 w 3"/>
                  <a:gd name="T5" fmla="*/ 432 h 2"/>
                  <a:gd name="T6" fmla="*/ 216 w 3"/>
                  <a:gd name="T7" fmla="*/ 432 h 2"/>
                  <a:gd name="T8" fmla="*/ 0 w 3"/>
                  <a:gd name="T9" fmla="*/ 216 h 2"/>
                  <a:gd name="T10" fmla="*/ 0 w 3"/>
                  <a:gd name="T11" fmla="*/ 0 h 2"/>
                  <a:gd name="T12" fmla="*/ 432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2" y="1"/>
                    </a:moveTo>
                    <a:lnTo>
                      <a:pt x="3" y="1"/>
                    </a:lnTo>
                    <a:lnTo>
                      <a:pt x="3" y="2"/>
                    </a:lnTo>
                    <a:lnTo>
                      <a:pt x="1" y="2"/>
                    </a:lnTo>
                    <a:lnTo>
                      <a:pt x="0" y="1"/>
                    </a:lnTo>
                    <a:lnTo>
                      <a:pt x="0" y="0"/>
                    </a:lnTo>
                    <a:lnTo>
                      <a:pt x="2"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098" name="Freeform 1351"/>
              <p:cNvSpPr>
                <a:spLocks/>
              </p:cNvSpPr>
              <p:nvPr/>
            </p:nvSpPr>
            <p:spPr bwMode="auto">
              <a:xfrm>
                <a:off x="1407860" y="808392"/>
                <a:ext cx="309333" cy="110469"/>
              </a:xfrm>
              <a:custGeom>
                <a:avLst/>
                <a:gdLst>
                  <a:gd name="T0" fmla="*/ 4104 w 28"/>
                  <a:gd name="T1" fmla="*/ 0 h 10"/>
                  <a:gd name="T2" fmla="*/ 4536 w 28"/>
                  <a:gd name="T3" fmla="*/ 216 h 10"/>
                  <a:gd name="T4" fmla="*/ 4752 w 28"/>
                  <a:gd name="T5" fmla="*/ 648 h 10"/>
                  <a:gd name="T6" fmla="*/ 4968 w 28"/>
                  <a:gd name="T7" fmla="*/ 864 h 10"/>
                  <a:gd name="T8" fmla="*/ 5400 w 28"/>
                  <a:gd name="T9" fmla="*/ 864 h 10"/>
                  <a:gd name="T10" fmla="*/ 5616 w 28"/>
                  <a:gd name="T11" fmla="*/ 864 h 10"/>
                  <a:gd name="T12" fmla="*/ 5616 w 28"/>
                  <a:gd name="T13" fmla="*/ 648 h 10"/>
                  <a:gd name="T14" fmla="*/ 6048 w 28"/>
                  <a:gd name="T15" fmla="*/ 1080 h 10"/>
                  <a:gd name="T16" fmla="*/ 5184 w 28"/>
                  <a:gd name="T17" fmla="*/ 1728 h 10"/>
                  <a:gd name="T18" fmla="*/ 4968 w 28"/>
                  <a:gd name="T19" fmla="*/ 1728 h 10"/>
                  <a:gd name="T20" fmla="*/ 4536 w 28"/>
                  <a:gd name="T21" fmla="*/ 1512 h 10"/>
                  <a:gd name="T22" fmla="*/ 4320 w 28"/>
                  <a:gd name="T23" fmla="*/ 1728 h 10"/>
                  <a:gd name="T24" fmla="*/ 3240 w 28"/>
                  <a:gd name="T25" fmla="*/ 2160 h 10"/>
                  <a:gd name="T26" fmla="*/ 2160 w 28"/>
                  <a:gd name="T27" fmla="*/ 2160 h 10"/>
                  <a:gd name="T28" fmla="*/ 2160 w 28"/>
                  <a:gd name="T29" fmla="*/ 1944 h 10"/>
                  <a:gd name="T30" fmla="*/ 2592 w 28"/>
                  <a:gd name="T31" fmla="*/ 1728 h 10"/>
                  <a:gd name="T32" fmla="*/ 3240 w 28"/>
                  <a:gd name="T33" fmla="*/ 1512 h 10"/>
                  <a:gd name="T34" fmla="*/ 2808 w 28"/>
                  <a:gd name="T35" fmla="*/ 1512 h 10"/>
                  <a:gd name="T36" fmla="*/ 2376 w 28"/>
                  <a:gd name="T37" fmla="*/ 1512 h 10"/>
                  <a:gd name="T38" fmla="*/ 1944 w 28"/>
                  <a:gd name="T39" fmla="*/ 1512 h 10"/>
                  <a:gd name="T40" fmla="*/ 2160 w 28"/>
                  <a:gd name="T41" fmla="*/ 1296 h 10"/>
                  <a:gd name="T42" fmla="*/ 1512 w 28"/>
                  <a:gd name="T43" fmla="*/ 1296 h 10"/>
                  <a:gd name="T44" fmla="*/ 1296 w 28"/>
                  <a:gd name="T45" fmla="*/ 1512 h 10"/>
                  <a:gd name="T46" fmla="*/ 1080 w 28"/>
                  <a:gd name="T47" fmla="*/ 1728 h 10"/>
                  <a:gd name="T48" fmla="*/ 648 w 28"/>
                  <a:gd name="T49" fmla="*/ 1296 h 10"/>
                  <a:gd name="T50" fmla="*/ 0 w 28"/>
                  <a:gd name="T51" fmla="*/ 1296 h 10"/>
                  <a:gd name="T52" fmla="*/ 648 w 28"/>
                  <a:gd name="T53" fmla="*/ 1080 h 10"/>
                  <a:gd name="T54" fmla="*/ 1080 w 28"/>
                  <a:gd name="T55" fmla="*/ 864 h 10"/>
                  <a:gd name="T56" fmla="*/ 432 w 28"/>
                  <a:gd name="T57" fmla="*/ 864 h 10"/>
                  <a:gd name="T58" fmla="*/ 864 w 28"/>
                  <a:gd name="T59" fmla="*/ 864 h 10"/>
                  <a:gd name="T60" fmla="*/ 1080 w 28"/>
                  <a:gd name="T61" fmla="*/ 648 h 10"/>
                  <a:gd name="T62" fmla="*/ 432 w 28"/>
                  <a:gd name="T63" fmla="*/ 648 h 10"/>
                  <a:gd name="T64" fmla="*/ 864 w 28"/>
                  <a:gd name="T65" fmla="*/ 432 h 10"/>
                  <a:gd name="T66" fmla="*/ 1296 w 28"/>
                  <a:gd name="T67" fmla="*/ 432 h 10"/>
                  <a:gd name="T68" fmla="*/ 1296 w 28"/>
                  <a:gd name="T69" fmla="*/ 216 h 10"/>
                  <a:gd name="T70" fmla="*/ 1728 w 28"/>
                  <a:gd name="T71" fmla="*/ 432 h 10"/>
                  <a:gd name="T72" fmla="*/ 3024 w 28"/>
                  <a:gd name="T73" fmla="*/ 864 h 10"/>
                  <a:gd name="T74" fmla="*/ 3672 w 28"/>
                  <a:gd name="T75" fmla="*/ 1080 h 10"/>
                  <a:gd name="T76" fmla="*/ 4320 w 28"/>
                  <a:gd name="T77" fmla="*/ 1080 h 10"/>
                  <a:gd name="T78" fmla="*/ 3888 w 28"/>
                  <a:gd name="T79" fmla="*/ 864 h 10"/>
                  <a:gd name="T80" fmla="*/ 4104 w 28"/>
                  <a:gd name="T81" fmla="*/ 648 h 10"/>
                  <a:gd name="T82" fmla="*/ 3672 w 28"/>
                  <a:gd name="T83" fmla="*/ 432 h 10"/>
                  <a:gd name="T84" fmla="*/ 3672 w 28"/>
                  <a:gd name="T85" fmla="*/ 216 h 10"/>
                  <a:gd name="T86" fmla="*/ 4104 w 28"/>
                  <a:gd name="T87" fmla="*/ 0 h 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
                  <a:gd name="T133" fmla="*/ 0 h 10"/>
                  <a:gd name="T134" fmla="*/ 28 w 28"/>
                  <a:gd name="T135" fmla="*/ 10 h 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 h="10">
                    <a:moveTo>
                      <a:pt x="19" y="0"/>
                    </a:moveTo>
                    <a:lnTo>
                      <a:pt x="19" y="0"/>
                    </a:lnTo>
                    <a:lnTo>
                      <a:pt x="21" y="0"/>
                    </a:lnTo>
                    <a:lnTo>
                      <a:pt x="21" y="1"/>
                    </a:lnTo>
                    <a:lnTo>
                      <a:pt x="22" y="2"/>
                    </a:lnTo>
                    <a:lnTo>
                      <a:pt x="22" y="3"/>
                    </a:lnTo>
                    <a:lnTo>
                      <a:pt x="23" y="3"/>
                    </a:lnTo>
                    <a:lnTo>
                      <a:pt x="23" y="4"/>
                    </a:lnTo>
                    <a:lnTo>
                      <a:pt x="24" y="4"/>
                    </a:lnTo>
                    <a:lnTo>
                      <a:pt x="25" y="4"/>
                    </a:lnTo>
                    <a:lnTo>
                      <a:pt x="25" y="5"/>
                    </a:lnTo>
                    <a:lnTo>
                      <a:pt x="26" y="4"/>
                    </a:lnTo>
                    <a:lnTo>
                      <a:pt x="25" y="3"/>
                    </a:lnTo>
                    <a:lnTo>
                      <a:pt x="26" y="3"/>
                    </a:lnTo>
                    <a:lnTo>
                      <a:pt x="28" y="4"/>
                    </a:lnTo>
                    <a:lnTo>
                      <a:pt x="28" y="5"/>
                    </a:lnTo>
                    <a:lnTo>
                      <a:pt x="27" y="7"/>
                    </a:lnTo>
                    <a:lnTo>
                      <a:pt x="24" y="8"/>
                    </a:lnTo>
                    <a:lnTo>
                      <a:pt x="23" y="7"/>
                    </a:lnTo>
                    <a:lnTo>
                      <a:pt x="23" y="8"/>
                    </a:lnTo>
                    <a:lnTo>
                      <a:pt x="21" y="8"/>
                    </a:lnTo>
                    <a:lnTo>
                      <a:pt x="21" y="7"/>
                    </a:lnTo>
                    <a:lnTo>
                      <a:pt x="20" y="7"/>
                    </a:lnTo>
                    <a:lnTo>
                      <a:pt x="20" y="8"/>
                    </a:lnTo>
                    <a:lnTo>
                      <a:pt x="16" y="9"/>
                    </a:lnTo>
                    <a:lnTo>
                      <a:pt x="15" y="10"/>
                    </a:lnTo>
                    <a:lnTo>
                      <a:pt x="12" y="10"/>
                    </a:lnTo>
                    <a:lnTo>
                      <a:pt x="10" y="10"/>
                    </a:lnTo>
                    <a:lnTo>
                      <a:pt x="8" y="9"/>
                    </a:lnTo>
                    <a:lnTo>
                      <a:pt x="10" y="9"/>
                    </a:lnTo>
                    <a:lnTo>
                      <a:pt x="11" y="8"/>
                    </a:lnTo>
                    <a:lnTo>
                      <a:pt x="12" y="8"/>
                    </a:lnTo>
                    <a:lnTo>
                      <a:pt x="14" y="8"/>
                    </a:lnTo>
                    <a:lnTo>
                      <a:pt x="15" y="7"/>
                    </a:lnTo>
                    <a:lnTo>
                      <a:pt x="13" y="7"/>
                    </a:lnTo>
                    <a:lnTo>
                      <a:pt x="12" y="7"/>
                    </a:lnTo>
                    <a:lnTo>
                      <a:pt x="11" y="7"/>
                    </a:lnTo>
                    <a:lnTo>
                      <a:pt x="10" y="7"/>
                    </a:lnTo>
                    <a:lnTo>
                      <a:pt x="9" y="7"/>
                    </a:lnTo>
                    <a:lnTo>
                      <a:pt x="9" y="6"/>
                    </a:lnTo>
                    <a:lnTo>
                      <a:pt x="10" y="6"/>
                    </a:lnTo>
                    <a:lnTo>
                      <a:pt x="9" y="6"/>
                    </a:lnTo>
                    <a:lnTo>
                      <a:pt x="7" y="6"/>
                    </a:lnTo>
                    <a:lnTo>
                      <a:pt x="8" y="7"/>
                    </a:lnTo>
                    <a:lnTo>
                      <a:pt x="6" y="7"/>
                    </a:lnTo>
                    <a:lnTo>
                      <a:pt x="5" y="7"/>
                    </a:lnTo>
                    <a:lnTo>
                      <a:pt x="5" y="8"/>
                    </a:lnTo>
                    <a:lnTo>
                      <a:pt x="3" y="7"/>
                    </a:lnTo>
                    <a:lnTo>
                      <a:pt x="3" y="6"/>
                    </a:lnTo>
                    <a:lnTo>
                      <a:pt x="1" y="6"/>
                    </a:lnTo>
                    <a:lnTo>
                      <a:pt x="0" y="6"/>
                    </a:lnTo>
                    <a:lnTo>
                      <a:pt x="1" y="5"/>
                    </a:lnTo>
                    <a:lnTo>
                      <a:pt x="3" y="5"/>
                    </a:lnTo>
                    <a:lnTo>
                      <a:pt x="5" y="5"/>
                    </a:lnTo>
                    <a:lnTo>
                      <a:pt x="5" y="4"/>
                    </a:lnTo>
                    <a:lnTo>
                      <a:pt x="2" y="5"/>
                    </a:lnTo>
                    <a:lnTo>
                      <a:pt x="2" y="4"/>
                    </a:lnTo>
                    <a:lnTo>
                      <a:pt x="3" y="4"/>
                    </a:lnTo>
                    <a:lnTo>
                      <a:pt x="4" y="4"/>
                    </a:lnTo>
                    <a:lnTo>
                      <a:pt x="5" y="4"/>
                    </a:lnTo>
                    <a:lnTo>
                      <a:pt x="5" y="3"/>
                    </a:lnTo>
                    <a:lnTo>
                      <a:pt x="3" y="3"/>
                    </a:lnTo>
                    <a:lnTo>
                      <a:pt x="2" y="3"/>
                    </a:lnTo>
                    <a:lnTo>
                      <a:pt x="3" y="2"/>
                    </a:lnTo>
                    <a:lnTo>
                      <a:pt x="4" y="2"/>
                    </a:lnTo>
                    <a:lnTo>
                      <a:pt x="6" y="2"/>
                    </a:lnTo>
                    <a:lnTo>
                      <a:pt x="5" y="2"/>
                    </a:lnTo>
                    <a:lnTo>
                      <a:pt x="6" y="1"/>
                    </a:lnTo>
                    <a:lnTo>
                      <a:pt x="8" y="1"/>
                    </a:lnTo>
                    <a:lnTo>
                      <a:pt x="8" y="2"/>
                    </a:lnTo>
                    <a:lnTo>
                      <a:pt x="11" y="2"/>
                    </a:lnTo>
                    <a:lnTo>
                      <a:pt x="14" y="4"/>
                    </a:lnTo>
                    <a:lnTo>
                      <a:pt x="14" y="5"/>
                    </a:lnTo>
                    <a:lnTo>
                      <a:pt x="17" y="5"/>
                    </a:lnTo>
                    <a:lnTo>
                      <a:pt x="19" y="6"/>
                    </a:lnTo>
                    <a:lnTo>
                      <a:pt x="20" y="5"/>
                    </a:lnTo>
                    <a:lnTo>
                      <a:pt x="20" y="4"/>
                    </a:lnTo>
                    <a:lnTo>
                      <a:pt x="18" y="4"/>
                    </a:lnTo>
                    <a:lnTo>
                      <a:pt x="19" y="3"/>
                    </a:lnTo>
                    <a:lnTo>
                      <a:pt x="19" y="2"/>
                    </a:lnTo>
                    <a:lnTo>
                      <a:pt x="17" y="2"/>
                    </a:lnTo>
                    <a:lnTo>
                      <a:pt x="16" y="2"/>
                    </a:lnTo>
                    <a:lnTo>
                      <a:pt x="17" y="1"/>
                    </a:lnTo>
                    <a:lnTo>
                      <a:pt x="19" y="1"/>
                    </a:lnTo>
                    <a:lnTo>
                      <a:pt x="19"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099" name="Freeform 1352"/>
              <p:cNvSpPr>
                <a:spLocks/>
              </p:cNvSpPr>
              <p:nvPr/>
            </p:nvSpPr>
            <p:spPr bwMode="auto">
              <a:xfrm>
                <a:off x="1407860" y="808392"/>
                <a:ext cx="309333" cy="110469"/>
              </a:xfrm>
              <a:custGeom>
                <a:avLst/>
                <a:gdLst>
                  <a:gd name="T0" fmla="*/ 4104 w 28"/>
                  <a:gd name="T1" fmla="*/ 0 h 10"/>
                  <a:gd name="T2" fmla="*/ 4536 w 28"/>
                  <a:gd name="T3" fmla="*/ 216 h 10"/>
                  <a:gd name="T4" fmla="*/ 4752 w 28"/>
                  <a:gd name="T5" fmla="*/ 648 h 10"/>
                  <a:gd name="T6" fmla="*/ 4968 w 28"/>
                  <a:gd name="T7" fmla="*/ 864 h 10"/>
                  <a:gd name="T8" fmla="*/ 5400 w 28"/>
                  <a:gd name="T9" fmla="*/ 864 h 10"/>
                  <a:gd name="T10" fmla="*/ 5616 w 28"/>
                  <a:gd name="T11" fmla="*/ 864 h 10"/>
                  <a:gd name="T12" fmla="*/ 5616 w 28"/>
                  <a:gd name="T13" fmla="*/ 648 h 10"/>
                  <a:gd name="T14" fmla="*/ 6048 w 28"/>
                  <a:gd name="T15" fmla="*/ 1080 h 10"/>
                  <a:gd name="T16" fmla="*/ 5184 w 28"/>
                  <a:gd name="T17" fmla="*/ 1728 h 10"/>
                  <a:gd name="T18" fmla="*/ 4968 w 28"/>
                  <a:gd name="T19" fmla="*/ 1728 h 10"/>
                  <a:gd name="T20" fmla="*/ 4536 w 28"/>
                  <a:gd name="T21" fmla="*/ 1512 h 10"/>
                  <a:gd name="T22" fmla="*/ 4320 w 28"/>
                  <a:gd name="T23" fmla="*/ 1728 h 10"/>
                  <a:gd name="T24" fmla="*/ 3240 w 28"/>
                  <a:gd name="T25" fmla="*/ 2160 h 10"/>
                  <a:gd name="T26" fmla="*/ 2160 w 28"/>
                  <a:gd name="T27" fmla="*/ 2160 h 10"/>
                  <a:gd name="T28" fmla="*/ 2160 w 28"/>
                  <a:gd name="T29" fmla="*/ 1944 h 10"/>
                  <a:gd name="T30" fmla="*/ 2592 w 28"/>
                  <a:gd name="T31" fmla="*/ 1728 h 10"/>
                  <a:gd name="T32" fmla="*/ 3240 w 28"/>
                  <a:gd name="T33" fmla="*/ 1512 h 10"/>
                  <a:gd name="T34" fmla="*/ 2808 w 28"/>
                  <a:gd name="T35" fmla="*/ 1512 h 10"/>
                  <a:gd name="T36" fmla="*/ 2376 w 28"/>
                  <a:gd name="T37" fmla="*/ 1512 h 10"/>
                  <a:gd name="T38" fmla="*/ 1944 w 28"/>
                  <a:gd name="T39" fmla="*/ 1512 h 10"/>
                  <a:gd name="T40" fmla="*/ 2160 w 28"/>
                  <a:gd name="T41" fmla="*/ 1296 h 10"/>
                  <a:gd name="T42" fmla="*/ 1512 w 28"/>
                  <a:gd name="T43" fmla="*/ 1296 h 10"/>
                  <a:gd name="T44" fmla="*/ 1296 w 28"/>
                  <a:gd name="T45" fmla="*/ 1512 h 10"/>
                  <a:gd name="T46" fmla="*/ 1080 w 28"/>
                  <a:gd name="T47" fmla="*/ 1728 h 10"/>
                  <a:gd name="T48" fmla="*/ 648 w 28"/>
                  <a:gd name="T49" fmla="*/ 1296 h 10"/>
                  <a:gd name="T50" fmla="*/ 0 w 28"/>
                  <a:gd name="T51" fmla="*/ 1296 h 10"/>
                  <a:gd name="T52" fmla="*/ 648 w 28"/>
                  <a:gd name="T53" fmla="*/ 1080 h 10"/>
                  <a:gd name="T54" fmla="*/ 1080 w 28"/>
                  <a:gd name="T55" fmla="*/ 864 h 10"/>
                  <a:gd name="T56" fmla="*/ 432 w 28"/>
                  <a:gd name="T57" fmla="*/ 864 h 10"/>
                  <a:gd name="T58" fmla="*/ 864 w 28"/>
                  <a:gd name="T59" fmla="*/ 864 h 10"/>
                  <a:gd name="T60" fmla="*/ 1080 w 28"/>
                  <a:gd name="T61" fmla="*/ 648 h 10"/>
                  <a:gd name="T62" fmla="*/ 432 w 28"/>
                  <a:gd name="T63" fmla="*/ 648 h 10"/>
                  <a:gd name="T64" fmla="*/ 864 w 28"/>
                  <a:gd name="T65" fmla="*/ 432 h 10"/>
                  <a:gd name="T66" fmla="*/ 1296 w 28"/>
                  <a:gd name="T67" fmla="*/ 432 h 10"/>
                  <a:gd name="T68" fmla="*/ 1296 w 28"/>
                  <a:gd name="T69" fmla="*/ 216 h 10"/>
                  <a:gd name="T70" fmla="*/ 1728 w 28"/>
                  <a:gd name="T71" fmla="*/ 432 h 10"/>
                  <a:gd name="T72" fmla="*/ 3024 w 28"/>
                  <a:gd name="T73" fmla="*/ 864 h 10"/>
                  <a:gd name="T74" fmla="*/ 3672 w 28"/>
                  <a:gd name="T75" fmla="*/ 1080 h 10"/>
                  <a:gd name="T76" fmla="*/ 4320 w 28"/>
                  <a:gd name="T77" fmla="*/ 1080 h 10"/>
                  <a:gd name="T78" fmla="*/ 3888 w 28"/>
                  <a:gd name="T79" fmla="*/ 864 h 10"/>
                  <a:gd name="T80" fmla="*/ 4104 w 28"/>
                  <a:gd name="T81" fmla="*/ 648 h 10"/>
                  <a:gd name="T82" fmla="*/ 3672 w 28"/>
                  <a:gd name="T83" fmla="*/ 432 h 10"/>
                  <a:gd name="T84" fmla="*/ 3672 w 28"/>
                  <a:gd name="T85" fmla="*/ 216 h 10"/>
                  <a:gd name="T86" fmla="*/ 4104 w 28"/>
                  <a:gd name="T87" fmla="*/ 0 h 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
                  <a:gd name="T133" fmla="*/ 0 h 10"/>
                  <a:gd name="T134" fmla="*/ 28 w 28"/>
                  <a:gd name="T135" fmla="*/ 10 h 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 h="10">
                    <a:moveTo>
                      <a:pt x="19" y="0"/>
                    </a:moveTo>
                    <a:lnTo>
                      <a:pt x="19" y="0"/>
                    </a:lnTo>
                    <a:lnTo>
                      <a:pt x="21" y="0"/>
                    </a:lnTo>
                    <a:lnTo>
                      <a:pt x="21" y="1"/>
                    </a:lnTo>
                    <a:lnTo>
                      <a:pt x="22" y="2"/>
                    </a:lnTo>
                    <a:lnTo>
                      <a:pt x="22" y="3"/>
                    </a:lnTo>
                    <a:lnTo>
                      <a:pt x="23" y="3"/>
                    </a:lnTo>
                    <a:lnTo>
                      <a:pt x="23" y="4"/>
                    </a:lnTo>
                    <a:lnTo>
                      <a:pt x="24" y="4"/>
                    </a:lnTo>
                    <a:lnTo>
                      <a:pt x="25" y="4"/>
                    </a:lnTo>
                    <a:lnTo>
                      <a:pt x="25" y="5"/>
                    </a:lnTo>
                    <a:lnTo>
                      <a:pt x="26" y="4"/>
                    </a:lnTo>
                    <a:lnTo>
                      <a:pt x="25" y="3"/>
                    </a:lnTo>
                    <a:lnTo>
                      <a:pt x="26" y="3"/>
                    </a:lnTo>
                    <a:lnTo>
                      <a:pt x="28" y="4"/>
                    </a:lnTo>
                    <a:lnTo>
                      <a:pt x="28" y="5"/>
                    </a:lnTo>
                    <a:lnTo>
                      <a:pt x="27" y="7"/>
                    </a:lnTo>
                    <a:lnTo>
                      <a:pt x="24" y="8"/>
                    </a:lnTo>
                    <a:lnTo>
                      <a:pt x="23" y="7"/>
                    </a:lnTo>
                    <a:lnTo>
                      <a:pt x="23" y="8"/>
                    </a:lnTo>
                    <a:lnTo>
                      <a:pt x="21" y="8"/>
                    </a:lnTo>
                    <a:lnTo>
                      <a:pt x="21" y="7"/>
                    </a:lnTo>
                    <a:lnTo>
                      <a:pt x="20" y="7"/>
                    </a:lnTo>
                    <a:lnTo>
                      <a:pt x="20" y="8"/>
                    </a:lnTo>
                    <a:lnTo>
                      <a:pt x="16" y="9"/>
                    </a:lnTo>
                    <a:lnTo>
                      <a:pt x="15" y="10"/>
                    </a:lnTo>
                    <a:lnTo>
                      <a:pt x="12" y="10"/>
                    </a:lnTo>
                    <a:lnTo>
                      <a:pt x="10" y="10"/>
                    </a:lnTo>
                    <a:lnTo>
                      <a:pt x="8" y="9"/>
                    </a:lnTo>
                    <a:lnTo>
                      <a:pt x="10" y="9"/>
                    </a:lnTo>
                    <a:lnTo>
                      <a:pt x="11" y="8"/>
                    </a:lnTo>
                    <a:lnTo>
                      <a:pt x="12" y="8"/>
                    </a:lnTo>
                    <a:lnTo>
                      <a:pt x="14" y="8"/>
                    </a:lnTo>
                    <a:lnTo>
                      <a:pt x="15" y="7"/>
                    </a:lnTo>
                    <a:lnTo>
                      <a:pt x="13" y="7"/>
                    </a:lnTo>
                    <a:lnTo>
                      <a:pt x="12" y="7"/>
                    </a:lnTo>
                    <a:lnTo>
                      <a:pt x="11" y="7"/>
                    </a:lnTo>
                    <a:lnTo>
                      <a:pt x="10" y="7"/>
                    </a:lnTo>
                    <a:lnTo>
                      <a:pt x="9" y="7"/>
                    </a:lnTo>
                    <a:lnTo>
                      <a:pt x="9" y="6"/>
                    </a:lnTo>
                    <a:lnTo>
                      <a:pt x="10" y="6"/>
                    </a:lnTo>
                    <a:lnTo>
                      <a:pt x="9" y="6"/>
                    </a:lnTo>
                    <a:lnTo>
                      <a:pt x="7" y="6"/>
                    </a:lnTo>
                    <a:lnTo>
                      <a:pt x="8" y="7"/>
                    </a:lnTo>
                    <a:lnTo>
                      <a:pt x="6" y="7"/>
                    </a:lnTo>
                    <a:lnTo>
                      <a:pt x="5" y="7"/>
                    </a:lnTo>
                    <a:lnTo>
                      <a:pt x="5" y="8"/>
                    </a:lnTo>
                    <a:lnTo>
                      <a:pt x="3" y="7"/>
                    </a:lnTo>
                    <a:lnTo>
                      <a:pt x="3" y="6"/>
                    </a:lnTo>
                    <a:lnTo>
                      <a:pt x="1" y="6"/>
                    </a:lnTo>
                    <a:lnTo>
                      <a:pt x="0" y="6"/>
                    </a:lnTo>
                    <a:lnTo>
                      <a:pt x="1" y="5"/>
                    </a:lnTo>
                    <a:lnTo>
                      <a:pt x="3" y="5"/>
                    </a:lnTo>
                    <a:lnTo>
                      <a:pt x="5" y="5"/>
                    </a:lnTo>
                    <a:lnTo>
                      <a:pt x="5" y="4"/>
                    </a:lnTo>
                    <a:lnTo>
                      <a:pt x="2" y="5"/>
                    </a:lnTo>
                    <a:lnTo>
                      <a:pt x="2" y="4"/>
                    </a:lnTo>
                    <a:lnTo>
                      <a:pt x="3" y="4"/>
                    </a:lnTo>
                    <a:lnTo>
                      <a:pt x="4" y="4"/>
                    </a:lnTo>
                    <a:lnTo>
                      <a:pt x="5" y="4"/>
                    </a:lnTo>
                    <a:lnTo>
                      <a:pt x="5" y="3"/>
                    </a:lnTo>
                    <a:lnTo>
                      <a:pt x="3" y="3"/>
                    </a:lnTo>
                    <a:lnTo>
                      <a:pt x="2" y="3"/>
                    </a:lnTo>
                    <a:lnTo>
                      <a:pt x="3" y="2"/>
                    </a:lnTo>
                    <a:lnTo>
                      <a:pt x="4" y="2"/>
                    </a:lnTo>
                    <a:lnTo>
                      <a:pt x="6" y="2"/>
                    </a:lnTo>
                    <a:lnTo>
                      <a:pt x="5" y="2"/>
                    </a:lnTo>
                    <a:lnTo>
                      <a:pt x="6" y="1"/>
                    </a:lnTo>
                    <a:lnTo>
                      <a:pt x="8" y="1"/>
                    </a:lnTo>
                    <a:lnTo>
                      <a:pt x="8" y="2"/>
                    </a:lnTo>
                    <a:lnTo>
                      <a:pt x="11" y="2"/>
                    </a:lnTo>
                    <a:lnTo>
                      <a:pt x="14" y="4"/>
                    </a:lnTo>
                    <a:lnTo>
                      <a:pt x="14" y="5"/>
                    </a:lnTo>
                    <a:lnTo>
                      <a:pt x="17" y="5"/>
                    </a:lnTo>
                    <a:lnTo>
                      <a:pt x="19" y="6"/>
                    </a:lnTo>
                    <a:lnTo>
                      <a:pt x="20" y="5"/>
                    </a:lnTo>
                    <a:lnTo>
                      <a:pt x="20" y="4"/>
                    </a:lnTo>
                    <a:lnTo>
                      <a:pt x="18" y="4"/>
                    </a:lnTo>
                    <a:lnTo>
                      <a:pt x="19" y="3"/>
                    </a:lnTo>
                    <a:lnTo>
                      <a:pt x="19" y="2"/>
                    </a:lnTo>
                    <a:lnTo>
                      <a:pt x="17" y="2"/>
                    </a:lnTo>
                    <a:lnTo>
                      <a:pt x="16" y="2"/>
                    </a:lnTo>
                    <a:lnTo>
                      <a:pt x="17" y="1"/>
                    </a:lnTo>
                    <a:lnTo>
                      <a:pt x="19" y="1"/>
                    </a:lnTo>
                    <a:lnTo>
                      <a:pt x="19"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00" name="Freeform 1353"/>
              <p:cNvSpPr>
                <a:spLocks/>
              </p:cNvSpPr>
              <p:nvPr/>
            </p:nvSpPr>
            <p:spPr bwMode="auto">
              <a:xfrm>
                <a:off x="1474145" y="808392"/>
                <a:ext cx="33143" cy="0"/>
              </a:xfrm>
              <a:custGeom>
                <a:avLst/>
                <a:gdLst>
                  <a:gd name="T0" fmla="*/ 0 w 3"/>
                  <a:gd name="T1" fmla="*/ 432 w 3"/>
                  <a:gd name="T2" fmla="*/ 648 w 3"/>
                  <a:gd name="T3" fmla="*/ 648 w 3"/>
                  <a:gd name="T4" fmla="*/ 432 w 3"/>
                  <a:gd name="T5" fmla="*/ 216 w 3"/>
                  <a:gd name="T6" fmla="*/ 0 w 3"/>
                  <a:gd name="T7" fmla="*/ 0 60000 65536"/>
                  <a:gd name="T8" fmla="*/ 0 60000 65536"/>
                  <a:gd name="T9" fmla="*/ 0 60000 65536"/>
                  <a:gd name="T10" fmla="*/ 0 60000 65536"/>
                  <a:gd name="T11" fmla="*/ 0 60000 65536"/>
                  <a:gd name="T12" fmla="*/ 0 60000 65536"/>
                  <a:gd name="T13" fmla="*/ 0 60000 65536"/>
                  <a:gd name="T14" fmla="*/ 0 w 3"/>
                  <a:gd name="T15" fmla="*/ 3 w 3"/>
                </a:gdLst>
                <a:ahLst/>
                <a:cxnLst>
                  <a:cxn ang="T7">
                    <a:pos x="T0" y="0"/>
                  </a:cxn>
                  <a:cxn ang="T8">
                    <a:pos x="T1" y="0"/>
                  </a:cxn>
                  <a:cxn ang="T9">
                    <a:pos x="T2" y="0"/>
                  </a:cxn>
                  <a:cxn ang="T10">
                    <a:pos x="T3" y="0"/>
                  </a:cxn>
                  <a:cxn ang="T11">
                    <a:pos x="T4" y="0"/>
                  </a:cxn>
                  <a:cxn ang="T12">
                    <a:pos x="T5" y="0"/>
                  </a:cxn>
                  <a:cxn ang="T13">
                    <a:pos x="T6" y="0"/>
                  </a:cxn>
                </a:cxnLst>
                <a:rect l="T14" t="0" r="T15" b="0"/>
                <a:pathLst>
                  <a:path w="3">
                    <a:moveTo>
                      <a:pt x="0" y="0"/>
                    </a:moveTo>
                    <a:lnTo>
                      <a:pt x="2" y="0"/>
                    </a:lnTo>
                    <a:lnTo>
                      <a:pt x="3"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01" name="Freeform 1354"/>
              <p:cNvSpPr>
                <a:spLocks/>
              </p:cNvSpPr>
              <p:nvPr/>
            </p:nvSpPr>
            <p:spPr bwMode="auto">
              <a:xfrm>
                <a:off x="1474145" y="808392"/>
                <a:ext cx="33143" cy="0"/>
              </a:xfrm>
              <a:custGeom>
                <a:avLst/>
                <a:gdLst>
                  <a:gd name="T0" fmla="*/ 0 w 3"/>
                  <a:gd name="T1" fmla="*/ 432 w 3"/>
                  <a:gd name="T2" fmla="*/ 648 w 3"/>
                  <a:gd name="T3" fmla="*/ 648 w 3"/>
                  <a:gd name="T4" fmla="*/ 432 w 3"/>
                  <a:gd name="T5" fmla="*/ 216 w 3"/>
                  <a:gd name="T6" fmla="*/ 0 w 3"/>
                  <a:gd name="T7" fmla="*/ 0 60000 65536"/>
                  <a:gd name="T8" fmla="*/ 0 60000 65536"/>
                  <a:gd name="T9" fmla="*/ 0 60000 65536"/>
                  <a:gd name="T10" fmla="*/ 0 60000 65536"/>
                  <a:gd name="T11" fmla="*/ 0 60000 65536"/>
                  <a:gd name="T12" fmla="*/ 0 60000 65536"/>
                  <a:gd name="T13" fmla="*/ 0 60000 65536"/>
                  <a:gd name="T14" fmla="*/ 0 w 3"/>
                  <a:gd name="T15" fmla="*/ 3 w 3"/>
                </a:gdLst>
                <a:ahLst/>
                <a:cxnLst>
                  <a:cxn ang="T7">
                    <a:pos x="T0" y="0"/>
                  </a:cxn>
                  <a:cxn ang="T8">
                    <a:pos x="T1" y="0"/>
                  </a:cxn>
                  <a:cxn ang="T9">
                    <a:pos x="T2" y="0"/>
                  </a:cxn>
                  <a:cxn ang="T10">
                    <a:pos x="T3" y="0"/>
                  </a:cxn>
                  <a:cxn ang="T11">
                    <a:pos x="T4" y="0"/>
                  </a:cxn>
                  <a:cxn ang="T12">
                    <a:pos x="T5" y="0"/>
                  </a:cxn>
                  <a:cxn ang="T13">
                    <a:pos x="T6" y="0"/>
                  </a:cxn>
                </a:cxnLst>
                <a:rect l="T14" t="0" r="T15" b="0"/>
                <a:pathLst>
                  <a:path w="3">
                    <a:moveTo>
                      <a:pt x="0" y="0"/>
                    </a:moveTo>
                    <a:lnTo>
                      <a:pt x="2" y="0"/>
                    </a:lnTo>
                    <a:lnTo>
                      <a:pt x="3"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02" name="Freeform 1355"/>
              <p:cNvSpPr>
                <a:spLocks/>
              </p:cNvSpPr>
              <p:nvPr/>
            </p:nvSpPr>
            <p:spPr bwMode="auto">
              <a:xfrm>
                <a:off x="1374717" y="841533"/>
                <a:ext cx="22095" cy="22094"/>
              </a:xfrm>
              <a:custGeom>
                <a:avLst/>
                <a:gdLst>
                  <a:gd name="T0" fmla="*/ 432 w 2"/>
                  <a:gd name="T1" fmla="*/ 0 h 2"/>
                  <a:gd name="T2" fmla="*/ 432 w 2"/>
                  <a:gd name="T3" fmla="*/ 216 h 2"/>
                  <a:gd name="T4" fmla="*/ 216 w 2"/>
                  <a:gd name="T5" fmla="*/ 432 h 2"/>
                  <a:gd name="T6" fmla="*/ 0 w 2"/>
                  <a:gd name="T7" fmla="*/ 432 h 2"/>
                  <a:gd name="T8" fmla="*/ 0 w 2"/>
                  <a:gd name="T9" fmla="*/ 432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1" y="2"/>
                    </a:lnTo>
                    <a:lnTo>
                      <a:pt x="0" y="2"/>
                    </a:lnTo>
                    <a:lnTo>
                      <a:pt x="1"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03" name="Freeform 1356"/>
              <p:cNvSpPr>
                <a:spLocks/>
              </p:cNvSpPr>
              <p:nvPr/>
            </p:nvSpPr>
            <p:spPr bwMode="auto">
              <a:xfrm>
                <a:off x="1374717" y="841533"/>
                <a:ext cx="22095" cy="22094"/>
              </a:xfrm>
              <a:custGeom>
                <a:avLst/>
                <a:gdLst>
                  <a:gd name="T0" fmla="*/ 432 w 2"/>
                  <a:gd name="T1" fmla="*/ 0 h 2"/>
                  <a:gd name="T2" fmla="*/ 432 w 2"/>
                  <a:gd name="T3" fmla="*/ 216 h 2"/>
                  <a:gd name="T4" fmla="*/ 216 w 2"/>
                  <a:gd name="T5" fmla="*/ 432 h 2"/>
                  <a:gd name="T6" fmla="*/ 0 w 2"/>
                  <a:gd name="T7" fmla="*/ 432 h 2"/>
                  <a:gd name="T8" fmla="*/ 0 w 2"/>
                  <a:gd name="T9" fmla="*/ 432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1" y="2"/>
                    </a:lnTo>
                    <a:lnTo>
                      <a:pt x="0" y="2"/>
                    </a:lnTo>
                    <a:lnTo>
                      <a:pt x="1"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04" name="Freeform 1357"/>
              <p:cNvSpPr>
                <a:spLocks/>
              </p:cNvSpPr>
              <p:nvPr/>
            </p:nvSpPr>
            <p:spPr bwMode="auto">
              <a:xfrm>
                <a:off x="1728240" y="874673"/>
                <a:ext cx="33143" cy="11047"/>
              </a:xfrm>
              <a:custGeom>
                <a:avLst/>
                <a:gdLst>
                  <a:gd name="T0" fmla="*/ 432 w 3"/>
                  <a:gd name="T1" fmla="*/ 0 h 1"/>
                  <a:gd name="T2" fmla="*/ 0 w 3"/>
                  <a:gd name="T3" fmla="*/ 216 h 1"/>
                  <a:gd name="T4" fmla="*/ 216 w 3"/>
                  <a:gd name="T5" fmla="*/ 216 h 1"/>
                  <a:gd name="T6" fmla="*/ 432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2" y="1"/>
                    </a:lnTo>
                    <a:lnTo>
                      <a:pt x="3"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05" name="Freeform 1358"/>
              <p:cNvSpPr>
                <a:spLocks/>
              </p:cNvSpPr>
              <p:nvPr/>
            </p:nvSpPr>
            <p:spPr bwMode="auto">
              <a:xfrm>
                <a:off x="1728240" y="874673"/>
                <a:ext cx="33143" cy="11047"/>
              </a:xfrm>
              <a:custGeom>
                <a:avLst/>
                <a:gdLst>
                  <a:gd name="T0" fmla="*/ 432 w 3"/>
                  <a:gd name="T1" fmla="*/ 0 h 1"/>
                  <a:gd name="T2" fmla="*/ 0 w 3"/>
                  <a:gd name="T3" fmla="*/ 216 h 1"/>
                  <a:gd name="T4" fmla="*/ 216 w 3"/>
                  <a:gd name="T5" fmla="*/ 216 h 1"/>
                  <a:gd name="T6" fmla="*/ 432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2" y="1"/>
                    </a:lnTo>
                    <a:lnTo>
                      <a:pt x="3"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06" name="Freeform 1359"/>
              <p:cNvSpPr>
                <a:spLocks/>
              </p:cNvSpPr>
              <p:nvPr/>
            </p:nvSpPr>
            <p:spPr bwMode="auto">
              <a:xfrm>
                <a:off x="1750335" y="830486"/>
                <a:ext cx="44190" cy="11047"/>
              </a:xfrm>
              <a:custGeom>
                <a:avLst/>
                <a:gdLst>
                  <a:gd name="T0" fmla="*/ 0 w 4"/>
                  <a:gd name="T1" fmla="*/ 0 h 1"/>
                  <a:gd name="T2" fmla="*/ 432 w 4"/>
                  <a:gd name="T3" fmla="*/ 216 h 1"/>
                  <a:gd name="T4" fmla="*/ 864 w 4"/>
                  <a:gd name="T5" fmla="*/ 216 h 1"/>
                  <a:gd name="T6" fmla="*/ 864 w 4"/>
                  <a:gd name="T7" fmla="*/ 0 h 1"/>
                  <a:gd name="T8" fmla="*/ 648 w 4"/>
                  <a:gd name="T9" fmla="*/ 0 h 1"/>
                  <a:gd name="T10" fmla="*/ 0 w 4"/>
                  <a:gd name="T11" fmla="*/ 0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0" y="0"/>
                    </a:moveTo>
                    <a:lnTo>
                      <a:pt x="2" y="1"/>
                    </a:lnTo>
                    <a:lnTo>
                      <a:pt x="4" y="1"/>
                    </a:lnTo>
                    <a:lnTo>
                      <a:pt x="4" y="0"/>
                    </a:lnTo>
                    <a:lnTo>
                      <a:pt x="3"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07" name="Freeform 1360"/>
              <p:cNvSpPr>
                <a:spLocks/>
              </p:cNvSpPr>
              <p:nvPr/>
            </p:nvSpPr>
            <p:spPr bwMode="auto">
              <a:xfrm>
                <a:off x="1750335" y="830486"/>
                <a:ext cx="44190" cy="11047"/>
              </a:xfrm>
              <a:custGeom>
                <a:avLst/>
                <a:gdLst>
                  <a:gd name="T0" fmla="*/ 0 w 4"/>
                  <a:gd name="T1" fmla="*/ 0 h 1"/>
                  <a:gd name="T2" fmla="*/ 432 w 4"/>
                  <a:gd name="T3" fmla="*/ 216 h 1"/>
                  <a:gd name="T4" fmla="*/ 864 w 4"/>
                  <a:gd name="T5" fmla="*/ 216 h 1"/>
                  <a:gd name="T6" fmla="*/ 864 w 4"/>
                  <a:gd name="T7" fmla="*/ 0 h 1"/>
                  <a:gd name="T8" fmla="*/ 648 w 4"/>
                  <a:gd name="T9" fmla="*/ 0 h 1"/>
                  <a:gd name="T10" fmla="*/ 0 w 4"/>
                  <a:gd name="T11" fmla="*/ 0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0" y="0"/>
                    </a:moveTo>
                    <a:lnTo>
                      <a:pt x="2" y="1"/>
                    </a:lnTo>
                    <a:lnTo>
                      <a:pt x="4" y="1"/>
                    </a:lnTo>
                    <a:lnTo>
                      <a:pt x="4" y="0"/>
                    </a:lnTo>
                    <a:lnTo>
                      <a:pt x="3"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08" name="Freeform 1361"/>
              <p:cNvSpPr>
                <a:spLocks/>
              </p:cNvSpPr>
              <p:nvPr/>
            </p:nvSpPr>
            <p:spPr bwMode="auto">
              <a:xfrm>
                <a:off x="1761383" y="841533"/>
                <a:ext cx="44190" cy="11047"/>
              </a:xfrm>
              <a:custGeom>
                <a:avLst/>
                <a:gdLst>
                  <a:gd name="T0" fmla="*/ 0 w 4"/>
                  <a:gd name="T1" fmla="*/ 0 h 1"/>
                  <a:gd name="T2" fmla="*/ 864 w 4"/>
                  <a:gd name="T3" fmla="*/ 0 h 1"/>
                  <a:gd name="T4" fmla="*/ 864 w 4"/>
                  <a:gd name="T5" fmla="*/ 0 h 1"/>
                  <a:gd name="T6" fmla="*/ 0 w 4"/>
                  <a:gd name="T7" fmla="*/ 216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4"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09" name="Freeform 1362"/>
              <p:cNvSpPr>
                <a:spLocks/>
              </p:cNvSpPr>
              <p:nvPr/>
            </p:nvSpPr>
            <p:spPr bwMode="auto">
              <a:xfrm>
                <a:off x="1761383" y="841533"/>
                <a:ext cx="44190" cy="11047"/>
              </a:xfrm>
              <a:custGeom>
                <a:avLst/>
                <a:gdLst>
                  <a:gd name="T0" fmla="*/ 0 w 4"/>
                  <a:gd name="T1" fmla="*/ 0 h 1"/>
                  <a:gd name="T2" fmla="*/ 864 w 4"/>
                  <a:gd name="T3" fmla="*/ 0 h 1"/>
                  <a:gd name="T4" fmla="*/ 864 w 4"/>
                  <a:gd name="T5" fmla="*/ 0 h 1"/>
                  <a:gd name="T6" fmla="*/ 0 w 4"/>
                  <a:gd name="T7" fmla="*/ 216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4"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10" name="Freeform 1363"/>
              <p:cNvSpPr>
                <a:spLocks/>
              </p:cNvSpPr>
              <p:nvPr/>
            </p:nvSpPr>
            <p:spPr bwMode="auto">
              <a:xfrm>
                <a:off x="1772431" y="852579"/>
                <a:ext cx="33143" cy="0"/>
              </a:xfrm>
              <a:custGeom>
                <a:avLst/>
                <a:gdLst>
                  <a:gd name="T0" fmla="*/ 0 w 3"/>
                  <a:gd name="T1" fmla="*/ 432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2" y="0"/>
                    </a:lnTo>
                    <a:lnTo>
                      <a:pt x="3"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11" name="Freeform 1364"/>
              <p:cNvSpPr>
                <a:spLocks/>
              </p:cNvSpPr>
              <p:nvPr/>
            </p:nvSpPr>
            <p:spPr bwMode="auto">
              <a:xfrm>
                <a:off x="1772431" y="852579"/>
                <a:ext cx="33143" cy="0"/>
              </a:xfrm>
              <a:custGeom>
                <a:avLst/>
                <a:gdLst>
                  <a:gd name="T0" fmla="*/ 0 w 3"/>
                  <a:gd name="T1" fmla="*/ 432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2" y="0"/>
                    </a:lnTo>
                    <a:lnTo>
                      <a:pt x="3"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12" name="Freeform 1365"/>
              <p:cNvSpPr>
                <a:spLocks/>
              </p:cNvSpPr>
              <p:nvPr/>
            </p:nvSpPr>
            <p:spPr bwMode="auto">
              <a:xfrm>
                <a:off x="1783478" y="808392"/>
                <a:ext cx="143619" cy="88375"/>
              </a:xfrm>
              <a:custGeom>
                <a:avLst/>
                <a:gdLst>
                  <a:gd name="T0" fmla="*/ 864 w 13"/>
                  <a:gd name="T1" fmla="*/ 864 h 8"/>
                  <a:gd name="T2" fmla="*/ 648 w 13"/>
                  <a:gd name="T3" fmla="*/ 864 h 8"/>
                  <a:gd name="T4" fmla="*/ 216 w 13"/>
                  <a:gd name="T5" fmla="*/ 864 h 8"/>
                  <a:gd name="T6" fmla="*/ 0 w 13"/>
                  <a:gd name="T7" fmla="*/ 1080 h 8"/>
                  <a:gd name="T8" fmla="*/ 216 w 13"/>
                  <a:gd name="T9" fmla="*/ 1080 h 8"/>
                  <a:gd name="T10" fmla="*/ 648 w 13"/>
                  <a:gd name="T11" fmla="*/ 1080 h 8"/>
                  <a:gd name="T12" fmla="*/ 648 w 13"/>
                  <a:gd name="T13" fmla="*/ 1080 h 8"/>
                  <a:gd name="T14" fmla="*/ 1296 w 13"/>
                  <a:gd name="T15" fmla="*/ 1080 h 8"/>
                  <a:gd name="T16" fmla="*/ 1512 w 13"/>
                  <a:gd name="T17" fmla="*/ 864 h 8"/>
                  <a:gd name="T18" fmla="*/ 1512 w 13"/>
                  <a:gd name="T19" fmla="*/ 864 h 8"/>
                  <a:gd name="T20" fmla="*/ 1728 w 13"/>
                  <a:gd name="T21" fmla="*/ 1080 h 8"/>
                  <a:gd name="T22" fmla="*/ 1512 w 13"/>
                  <a:gd name="T23" fmla="*/ 1080 h 8"/>
                  <a:gd name="T24" fmla="*/ 1296 w 13"/>
                  <a:gd name="T25" fmla="*/ 1080 h 8"/>
                  <a:gd name="T26" fmla="*/ 1080 w 13"/>
                  <a:gd name="T27" fmla="*/ 1296 h 8"/>
                  <a:gd name="T28" fmla="*/ 1296 w 13"/>
                  <a:gd name="T29" fmla="*/ 1296 h 8"/>
                  <a:gd name="T30" fmla="*/ 1296 w 13"/>
                  <a:gd name="T31" fmla="*/ 1728 h 8"/>
                  <a:gd name="T32" fmla="*/ 2376 w 13"/>
                  <a:gd name="T33" fmla="*/ 1512 h 8"/>
                  <a:gd name="T34" fmla="*/ 2592 w 13"/>
                  <a:gd name="T35" fmla="*/ 1296 h 8"/>
                  <a:gd name="T36" fmla="*/ 2376 w 13"/>
                  <a:gd name="T37" fmla="*/ 1080 h 8"/>
                  <a:gd name="T38" fmla="*/ 2592 w 13"/>
                  <a:gd name="T39" fmla="*/ 1080 h 8"/>
                  <a:gd name="T40" fmla="*/ 2592 w 13"/>
                  <a:gd name="T41" fmla="*/ 1080 h 8"/>
                  <a:gd name="T42" fmla="*/ 2808 w 13"/>
                  <a:gd name="T43" fmla="*/ 1296 h 8"/>
                  <a:gd name="T44" fmla="*/ 2808 w 13"/>
                  <a:gd name="T45" fmla="*/ 864 h 8"/>
                  <a:gd name="T46" fmla="*/ 2592 w 13"/>
                  <a:gd name="T47" fmla="*/ 864 h 8"/>
                  <a:gd name="T48" fmla="*/ 2592 w 13"/>
                  <a:gd name="T49" fmla="*/ 216 h 8"/>
                  <a:gd name="T50" fmla="*/ 2376 w 13"/>
                  <a:gd name="T51" fmla="*/ 216 h 8"/>
                  <a:gd name="T52" fmla="*/ 2376 w 13"/>
                  <a:gd name="T53" fmla="*/ 0 h 8"/>
                  <a:gd name="T54" fmla="*/ 2160 w 13"/>
                  <a:gd name="T55" fmla="*/ 0 h 8"/>
                  <a:gd name="T56" fmla="*/ 1944 w 13"/>
                  <a:gd name="T57" fmla="*/ 0 h 8"/>
                  <a:gd name="T58" fmla="*/ 2160 w 13"/>
                  <a:gd name="T59" fmla="*/ 216 h 8"/>
                  <a:gd name="T60" fmla="*/ 1944 w 13"/>
                  <a:gd name="T61" fmla="*/ 216 h 8"/>
                  <a:gd name="T62" fmla="*/ 1728 w 13"/>
                  <a:gd name="T63" fmla="*/ 216 h 8"/>
                  <a:gd name="T64" fmla="*/ 1080 w 13"/>
                  <a:gd name="T65" fmla="*/ 216 h 8"/>
                  <a:gd name="T66" fmla="*/ 1296 w 13"/>
                  <a:gd name="T67" fmla="*/ 432 h 8"/>
                  <a:gd name="T68" fmla="*/ 1512 w 13"/>
                  <a:gd name="T69" fmla="*/ 432 h 8"/>
                  <a:gd name="T70" fmla="*/ 1512 w 13"/>
                  <a:gd name="T71" fmla="*/ 648 h 8"/>
                  <a:gd name="T72" fmla="*/ 1728 w 13"/>
                  <a:gd name="T73" fmla="*/ 648 h 8"/>
                  <a:gd name="T74" fmla="*/ 1728 w 13"/>
                  <a:gd name="T75" fmla="*/ 864 h 8"/>
                  <a:gd name="T76" fmla="*/ 1296 w 13"/>
                  <a:gd name="T77" fmla="*/ 648 h 8"/>
                  <a:gd name="T78" fmla="*/ 1080 w 13"/>
                  <a:gd name="T79" fmla="*/ 432 h 8"/>
                  <a:gd name="T80" fmla="*/ 648 w 13"/>
                  <a:gd name="T81" fmla="*/ 216 h 8"/>
                  <a:gd name="T82" fmla="*/ 648 w 13"/>
                  <a:gd name="T83" fmla="*/ 432 h 8"/>
                  <a:gd name="T84" fmla="*/ 648 w 13"/>
                  <a:gd name="T85" fmla="*/ 648 h 8"/>
                  <a:gd name="T86" fmla="*/ 648 w 13"/>
                  <a:gd name="T87" fmla="*/ 648 h 8"/>
                  <a:gd name="T88" fmla="*/ 864 w 13"/>
                  <a:gd name="T89" fmla="*/ 864 h 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
                  <a:gd name="T136" fmla="*/ 0 h 8"/>
                  <a:gd name="T137" fmla="*/ 13 w 13"/>
                  <a:gd name="T138" fmla="*/ 8 h 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 h="8">
                    <a:moveTo>
                      <a:pt x="4" y="4"/>
                    </a:moveTo>
                    <a:lnTo>
                      <a:pt x="3" y="4"/>
                    </a:lnTo>
                    <a:lnTo>
                      <a:pt x="1" y="4"/>
                    </a:lnTo>
                    <a:lnTo>
                      <a:pt x="0" y="5"/>
                    </a:lnTo>
                    <a:lnTo>
                      <a:pt x="1" y="5"/>
                    </a:lnTo>
                    <a:lnTo>
                      <a:pt x="3" y="5"/>
                    </a:lnTo>
                    <a:lnTo>
                      <a:pt x="6" y="5"/>
                    </a:lnTo>
                    <a:lnTo>
                      <a:pt x="7" y="4"/>
                    </a:lnTo>
                    <a:lnTo>
                      <a:pt x="8" y="5"/>
                    </a:lnTo>
                    <a:lnTo>
                      <a:pt x="7" y="5"/>
                    </a:lnTo>
                    <a:lnTo>
                      <a:pt x="6" y="5"/>
                    </a:lnTo>
                    <a:lnTo>
                      <a:pt x="5" y="6"/>
                    </a:lnTo>
                    <a:lnTo>
                      <a:pt x="6" y="6"/>
                    </a:lnTo>
                    <a:lnTo>
                      <a:pt x="6" y="8"/>
                    </a:lnTo>
                    <a:lnTo>
                      <a:pt x="11" y="7"/>
                    </a:lnTo>
                    <a:lnTo>
                      <a:pt x="12" y="6"/>
                    </a:lnTo>
                    <a:lnTo>
                      <a:pt x="11" y="5"/>
                    </a:lnTo>
                    <a:lnTo>
                      <a:pt x="12" y="5"/>
                    </a:lnTo>
                    <a:lnTo>
                      <a:pt x="13" y="6"/>
                    </a:lnTo>
                    <a:lnTo>
                      <a:pt x="13" y="4"/>
                    </a:lnTo>
                    <a:lnTo>
                      <a:pt x="12" y="4"/>
                    </a:lnTo>
                    <a:lnTo>
                      <a:pt x="12" y="1"/>
                    </a:lnTo>
                    <a:lnTo>
                      <a:pt x="11" y="1"/>
                    </a:lnTo>
                    <a:lnTo>
                      <a:pt x="11" y="0"/>
                    </a:lnTo>
                    <a:lnTo>
                      <a:pt x="10" y="0"/>
                    </a:lnTo>
                    <a:lnTo>
                      <a:pt x="9" y="0"/>
                    </a:lnTo>
                    <a:lnTo>
                      <a:pt x="10" y="1"/>
                    </a:lnTo>
                    <a:lnTo>
                      <a:pt x="9" y="1"/>
                    </a:lnTo>
                    <a:lnTo>
                      <a:pt x="8" y="1"/>
                    </a:lnTo>
                    <a:lnTo>
                      <a:pt x="5" y="1"/>
                    </a:lnTo>
                    <a:lnTo>
                      <a:pt x="6" y="2"/>
                    </a:lnTo>
                    <a:lnTo>
                      <a:pt x="7" y="2"/>
                    </a:lnTo>
                    <a:lnTo>
                      <a:pt x="7" y="3"/>
                    </a:lnTo>
                    <a:lnTo>
                      <a:pt x="8" y="3"/>
                    </a:lnTo>
                    <a:lnTo>
                      <a:pt x="8" y="4"/>
                    </a:lnTo>
                    <a:lnTo>
                      <a:pt x="6" y="3"/>
                    </a:lnTo>
                    <a:lnTo>
                      <a:pt x="5" y="2"/>
                    </a:lnTo>
                    <a:lnTo>
                      <a:pt x="3" y="1"/>
                    </a:lnTo>
                    <a:lnTo>
                      <a:pt x="3" y="2"/>
                    </a:lnTo>
                    <a:lnTo>
                      <a:pt x="3" y="3"/>
                    </a:lnTo>
                    <a:lnTo>
                      <a:pt x="4" y="4"/>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13" name="Freeform 1366"/>
              <p:cNvSpPr>
                <a:spLocks/>
              </p:cNvSpPr>
              <p:nvPr/>
            </p:nvSpPr>
            <p:spPr bwMode="auto">
              <a:xfrm>
                <a:off x="1783478" y="808392"/>
                <a:ext cx="143619" cy="88375"/>
              </a:xfrm>
              <a:custGeom>
                <a:avLst/>
                <a:gdLst>
                  <a:gd name="T0" fmla="*/ 864 w 13"/>
                  <a:gd name="T1" fmla="*/ 864 h 8"/>
                  <a:gd name="T2" fmla="*/ 648 w 13"/>
                  <a:gd name="T3" fmla="*/ 864 h 8"/>
                  <a:gd name="T4" fmla="*/ 216 w 13"/>
                  <a:gd name="T5" fmla="*/ 864 h 8"/>
                  <a:gd name="T6" fmla="*/ 0 w 13"/>
                  <a:gd name="T7" fmla="*/ 1080 h 8"/>
                  <a:gd name="T8" fmla="*/ 216 w 13"/>
                  <a:gd name="T9" fmla="*/ 1080 h 8"/>
                  <a:gd name="T10" fmla="*/ 648 w 13"/>
                  <a:gd name="T11" fmla="*/ 1080 h 8"/>
                  <a:gd name="T12" fmla="*/ 648 w 13"/>
                  <a:gd name="T13" fmla="*/ 1080 h 8"/>
                  <a:gd name="T14" fmla="*/ 1296 w 13"/>
                  <a:gd name="T15" fmla="*/ 1080 h 8"/>
                  <a:gd name="T16" fmla="*/ 1512 w 13"/>
                  <a:gd name="T17" fmla="*/ 864 h 8"/>
                  <a:gd name="T18" fmla="*/ 1512 w 13"/>
                  <a:gd name="T19" fmla="*/ 864 h 8"/>
                  <a:gd name="T20" fmla="*/ 1728 w 13"/>
                  <a:gd name="T21" fmla="*/ 1080 h 8"/>
                  <a:gd name="T22" fmla="*/ 1512 w 13"/>
                  <a:gd name="T23" fmla="*/ 1080 h 8"/>
                  <a:gd name="T24" fmla="*/ 1296 w 13"/>
                  <a:gd name="T25" fmla="*/ 1080 h 8"/>
                  <a:gd name="T26" fmla="*/ 1080 w 13"/>
                  <a:gd name="T27" fmla="*/ 1296 h 8"/>
                  <a:gd name="T28" fmla="*/ 1296 w 13"/>
                  <a:gd name="T29" fmla="*/ 1296 h 8"/>
                  <a:gd name="T30" fmla="*/ 1296 w 13"/>
                  <a:gd name="T31" fmla="*/ 1728 h 8"/>
                  <a:gd name="T32" fmla="*/ 2376 w 13"/>
                  <a:gd name="T33" fmla="*/ 1512 h 8"/>
                  <a:gd name="T34" fmla="*/ 2592 w 13"/>
                  <a:gd name="T35" fmla="*/ 1296 h 8"/>
                  <a:gd name="T36" fmla="*/ 2376 w 13"/>
                  <a:gd name="T37" fmla="*/ 1080 h 8"/>
                  <a:gd name="T38" fmla="*/ 2592 w 13"/>
                  <a:gd name="T39" fmla="*/ 1080 h 8"/>
                  <a:gd name="T40" fmla="*/ 2592 w 13"/>
                  <a:gd name="T41" fmla="*/ 1080 h 8"/>
                  <a:gd name="T42" fmla="*/ 2808 w 13"/>
                  <a:gd name="T43" fmla="*/ 1296 h 8"/>
                  <a:gd name="T44" fmla="*/ 2808 w 13"/>
                  <a:gd name="T45" fmla="*/ 864 h 8"/>
                  <a:gd name="T46" fmla="*/ 2592 w 13"/>
                  <a:gd name="T47" fmla="*/ 864 h 8"/>
                  <a:gd name="T48" fmla="*/ 2592 w 13"/>
                  <a:gd name="T49" fmla="*/ 216 h 8"/>
                  <a:gd name="T50" fmla="*/ 2376 w 13"/>
                  <a:gd name="T51" fmla="*/ 216 h 8"/>
                  <a:gd name="T52" fmla="*/ 2376 w 13"/>
                  <a:gd name="T53" fmla="*/ 0 h 8"/>
                  <a:gd name="T54" fmla="*/ 2160 w 13"/>
                  <a:gd name="T55" fmla="*/ 0 h 8"/>
                  <a:gd name="T56" fmla="*/ 1944 w 13"/>
                  <a:gd name="T57" fmla="*/ 0 h 8"/>
                  <a:gd name="T58" fmla="*/ 2160 w 13"/>
                  <a:gd name="T59" fmla="*/ 216 h 8"/>
                  <a:gd name="T60" fmla="*/ 1944 w 13"/>
                  <a:gd name="T61" fmla="*/ 216 h 8"/>
                  <a:gd name="T62" fmla="*/ 1728 w 13"/>
                  <a:gd name="T63" fmla="*/ 216 h 8"/>
                  <a:gd name="T64" fmla="*/ 1080 w 13"/>
                  <a:gd name="T65" fmla="*/ 216 h 8"/>
                  <a:gd name="T66" fmla="*/ 1296 w 13"/>
                  <a:gd name="T67" fmla="*/ 432 h 8"/>
                  <a:gd name="T68" fmla="*/ 1512 w 13"/>
                  <a:gd name="T69" fmla="*/ 432 h 8"/>
                  <a:gd name="T70" fmla="*/ 1512 w 13"/>
                  <a:gd name="T71" fmla="*/ 648 h 8"/>
                  <a:gd name="T72" fmla="*/ 1728 w 13"/>
                  <a:gd name="T73" fmla="*/ 648 h 8"/>
                  <a:gd name="T74" fmla="*/ 1728 w 13"/>
                  <a:gd name="T75" fmla="*/ 864 h 8"/>
                  <a:gd name="T76" fmla="*/ 1296 w 13"/>
                  <a:gd name="T77" fmla="*/ 648 h 8"/>
                  <a:gd name="T78" fmla="*/ 1080 w 13"/>
                  <a:gd name="T79" fmla="*/ 432 h 8"/>
                  <a:gd name="T80" fmla="*/ 648 w 13"/>
                  <a:gd name="T81" fmla="*/ 216 h 8"/>
                  <a:gd name="T82" fmla="*/ 648 w 13"/>
                  <a:gd name="T83" fmla="*/ 432 h 8"/>
                  <a:gd name="T84" fmla="*/ 648 w 13"/>
                  <a:gd name="T85" fmla="*/ 648 h 8"/>
                  <a:gd name="T86" fmla="*/ 648 w 13"/>
                  <a:gd name="T87" fmla="*/ 648 h 8"/>
                  <a:gd name="T88" fmla="*/ 864 w 13"/>
                  <a:gd name="T89" fmla="*/ 864 h 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
                  <a:gd name="T136" fmla="*/ 0 h 8"/>
                  <a:gd name="T137" fmla="*/ 13 w 13"/>
                  <a:gd name="T138" fmla="*/ 8 h 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 h="8">
                    <a:moveTo>
                      <a:pt x="4" y="4"/>
                    </a:moveTo>
                    <a:lnTo>
                      <a:pt x="3" y="4"/>
                    </a:lnTo>
                    <a:lnTo>
                      <a:pt x="1" y="4"/>
                    </a:lnTo>
                    <a:lnTo>
                      <a:pt x="0" y="5"/>
                    </a:lnTo>
                    <a:lnTo>
                      <a:pt x="1" y="5"/>
                    </a:lnTo>
                    <a:lnTo>
                      <a:pt x="3" y="5"/>
                    </a:lnTo>
                    <a:lnTo>
                      <a:pt x="6" y="5"/>
                    </a:lnTo>
                    <a:lnTo>
                      <a:pt x="7" y="4"/>
                    </a:lnTo>
                    <a:lnTo>
                      <a:pt x="8" y="5"/>
                    </a:lnTo>
                    <a:lnTo>
                      <a:pt x="7" y="5"/>
                    </a:lnTo>
                    <a:lnTo>
                      <a:pt x="6" y="5"/>
                    </a:lnTo>
                    <a:lnTo>
                      <a:pt x="5" y="6"/>
                    </a:lnTo>
                    <a:lnTo>
                      <a:pt x="6" y="6"/>
                    </a:lnTo>
                    <a:lnTo>
                      <a:pt x="6" y="8"/>
                    </a:lnTo>
                    <a:lnTo>
                      <a:pt x="11" y="7"/>
                    </a:lnTo>
                    <a:lnTo>
                      <a:pt x="12" y="6"/>
                    </a:lnTo>
                    <a:lnTo>
                      <a:pt x="11" y="5"/>
                    </a:lnTo>
                    <a:lnTo>
                      <a:pt x="12" y="5"/>
                    </a:lnTo>
                    <a:lnTo>
                      <a:pt x="13" y="6"/>
                    </a:lnTo>
                    <a:lnTo>
                      <a:pt x="13" y="4"/>
                    </a:lnTo>
                    <a:lnTo>
                      <a:pt x="12" y="4"/>
                    </a:lnTo>
                    <a:lnTo>
                      <a:pt x="12" y="1"/>
                    </a:lnTo>
                    <a:lnTo>
                      <a:pt x="11" y="1"/>
                    </a:lnTo>
                    <a:lnTo>
                      <a:pt x="11" y="0"/>
                    </a:lnTo>
                    <a:lnTo>
                      <a:pt x="10" y="0"/>
                    </a:lnTo>
                    <a:lnTo>
                      <a:pt x="9" y="0"/>
                    </a:lnTo>
                    <a:lnTo>
                      <a:pt x="10" y="1"/>
                    </a:lnTo>
                    <a:lnTo>
                      <a:pt x="9" y="1"/>
                    </a:lnTo>
                    <a:lnTo>
                      <a:pt x="8" y="1"/>
                    </a:lnTo>
                    <a:lnTo>
                      <a:pt x="5" y="1"/>
                    </a:lnTo>
                    <a:lnTo>
                      <a:pt x="6" y="2"/>
                    </a:lnTo>
                    <a:lnTo>
                      <a:pt x="7" y="2"/>
                    </a:lnTo>
                    <a:lnTo>
                      <a:pt x="7" y="3"/>
                    </a:lnTo>
                    <a:lnTo>
                      <a:pt x="8" y="3"/>
                    </a:lnTo>
                    <a:lnTo>
                      <a:pt x="8" y="4"/>
                    </a:lnTo>
                    <a:lnTo>
                      <a:pt x="6" y="3"/>
                    </a:lnTo>
                    <a:lnTo>
                      <a:pt x="5" y="2"/>
                    </a:lnTo>
                    <a:lnTo>
                      <a:pt x="3" y="1"/>
                    </a:lnTo>
                    <a:lnTo>
                      <a:pt x="3" y="2"/>
                    </a:lnTo>
                    <a:lnTo>
                      <a:pt x="3" y="3"/>
                    </a:lnTo>
                    <a:lnTo>
                      <a:pt x="4" y="4"/>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14" name="Freeform 1367"/>
              <p:cNvSpPr>
                <a:spLocks/>
              </p:cNvSpPr>
              <p:nvPr/>
            </p:nvSpPr>
            <p:spPr bwMode="auto">
              <a:xfrm>
                <a:off x="1949192" y="863626"/>
                <a:ext cx="77333" cy="44188"/>
              </a:xfrm>
              <a:custGeom>
                <a:avLst/>
                <a:gdLst>
                  <a:gd name="T0" fmla="*/ 1080 w 7"/>
                  <a:gd name="T1" fmla="*/ 0 h 4"/>
                  <a:gd name="T2" fmla="*/ 864 w 7"/>
                  <a:gd name="T3" fmla="*/ 0 h 4"/>
                  <a:gd name="T4" fmla="*/ 648 w 7"/>
                  <a:gd name="T5" fmla="*/ 0 h 4"/>
                  <a:gd name="T6" fmla="*/ 432 w 7"/>
                  <a:gd name="T7" fmla="*/ 0 h 4"/>
                  <a:gd name="T8" fmla="*/ 216 w 7"/>
                  <a:gd name="T9" fmla="*/ 216 h 4"/>
                  <a:gd name="T10" fmla="*/ 0 w 7"/>
                  <a:gd name="T11" fmla="*/ 432 h 4"/>
                  <a:gd name="T12" fmla="*/ 216 w 7"/>
                  <a:gd name="T13" fmla="*/ 648 h 4"/>
                  <a:gd name="T14" fmla="*/ 648 w 7"/>
                  <a:gd name="T15" fmla="*/ 648 h 4"/>
                  <a:gd name="T16" fmla="*/ 1080 w 7"/>
                  <a:gd name="T17" fmla="*/ 864 h 4"/>
                  <a:gd name="T18" fmla="*/ 1296 w 7"/>
                  <a:gd name="T19" fmla="*/ 864 h 4"/>
                  <a:gd name="T20" fmla="*/ 1512 w 7"/>
                  <a:gd name="T21" fmla="*/ 648 h 4"/>
                  <a:gd name="T22" fmla="*/ 1512 w 7"/>
                  <a:gd name="T23" fmla="*/ 432 h 4"/>
                  <a:gd name="T24" fmla="*/ 1296 w 7"/>
                  <a:gd name="T25" fmla="*/ 432 h 4"/>
                  <a:gd name="T26" fmla="*/ 1512 w 7"/>
                  <a:gd name="T27" fmla="*/ 216 h 4"/>
                  <a:gd name="T28" fmla="*/ 1296 w 7"/>
                  <a:gd name="T29" fmla="*/ 0 h 4"/>
                  <a:gd name="T30" fmla="*/ 1080 w 7"/>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5" y="0"/>
                    </a:moveTo>
                    <a:lnTo>
                      <a:pt x="4" y="0"/>
                    </a:lnTo>
                    <a:lnTo>
                      <a:pt x="3" y="0"/>
                    </a:lnTo>
                    <a:lnTo>
                      <a:pt x="2" y="0"/>
                    </a:lnTo>
                    <a:lnTo>
                      <a:pt x="1" y="1"/>
                    </a:lnTo>
                    <a:lnTo>
                      <a:pt x="0" y="2"/>
                    </a:lnTo>
                    <a:lnTo>
                      <a:pt x="1" y="3"/>
                    </a:lnTo>
                    <a:lnTo>
                      <a:pt x="3" y="3"/>
                    </a:lnTo>
                    <a:lnTo>
                      <a:pt x="5" y="4"/>
                    </a:lnTo>
                    <a:lnTo>
                      <a:pt x="6" y="4"/>
                    </a:lnTo>
                    <a:lnTo>
                      <a:pt x="7" y="3"/>
                    </a:lnTo>
                    <a:lnTo>
                      <a:pt x="7" y="2"/>
                    </a:lnTo>
                    <a:lnTo>
                      <a:pt x="6" y="2"/>
                    </a:lnTo>
                    <a:lnTo>
                      <a:pt x="7" y="1"/>
                    </a:lnTo>
                    <a:lnTo>
                      <a:pt x="6" y="0"/>
                    </a:lnTo>
                    <a:lnTo>
                      <a:pt x="5"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15" name="Freeform 1368"/>
              <p:cNvSpPr>
                <a:spLocks/>
              </p:cNvSpPr>
              <p:nvPr/>
            </p:nvSpPr>
            <p:spPr bwMode="auto">
              <a:xfrm>
                <a:off x="1949192" y="863626"/>
                <a:ext cx="77333" cy="44188"/>
              </a:xfrm>
              <a:custGeom>
                <a:avLst/>
                <a:gdLst>
                  <a:gd name="T0" fmla="*/ 1080 w 7"/>
                  <a:gd name="T1" fmla="*/ 0 h 4"/>
                  <a:gd name="T2" fmla="*/ 864 w 7"/>
                  <a:gd name="T3" fmla="*/ 0 h 4"/>
                  <a:gd name="T4" fmla="*/ 648 w 7"/>
                  <a:gd name="T5" fmla="*/ 0 h 4"/>
                  <a:gd name="T6" fmla="*/ 432 w 7"/>
                  <a:gd name="T7" fmla="*/ 0 h 4"/>
                  <a:gd name="T8" fmla="*/ 216 w 7"/>
                  <a:gd name="T9" fmla="*/ 216 h 4"/>
                  <a:gd name="T10" fmla="*/ 0 w 7"/>
                  <a:gd name="T11" fmla="*/ 432 h 4"/>
                  <a:gd name="T12" fmla="*/ 216 w 7"/>
                  <a:gd name="T13" fmla="*/ 648 h 4"/>
                  <a:gd name="T14" fmla="*/ 648 w 7"/>
                  <a:gd name="T15" fmla="*/ 648 h 4"/>
                  <a:gd name="T16" fmla="*/ 1080 w 7"/>
                  <a:gd name="T17" fmla="*/ 864 h 4"/>
                  <a:gd name="T18" fmla="*/ 1296 w 7"/>
                  <a:gd name="T19" fmla="*/ 864 h 4"/>
                  <a:gd name="T20" fmla="*/ 1512 w 7"/>
                  <a:gd name="T21" fmla="*/ 648 h 4"/>
                  <a:gd name="T22" fmla="*/ 1512 w 7"/>
                  <a:gd name="T23" fmla="*/ 432 h 4"/>
                  <a:gd name="T24" fmla="*/ 1296 w 7"/>
                  <a:gd name="T25" fmla="*/ 432 h 4"/>
                  <a:gd name="T26" fmla="*/ 1512 w 7"/>
                  <a:gd name="T27" fmla="*/ 216 h 4"/>
                  <a:gd name="T28" fmla="*/ 1296 w 7"/>
                  <a:gd name="T29" fmla="*/ 0 h 4"/>
                  <a:gd name="T30" fmla="*/ 1080 w 7"/>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5" y="0"/>
                    </a:moveTo>
                    <a:lnTo>
                      <a:pt x="4" y="0"/>
                    </a:lnTo>
                    <a:lnTo>
                      <a:pt x="3" y="0"/>
                    </a:lnTo>
                    <a:lnTo>
                      <a:pt x="2" y="0"/>
                    </a:lnTo>
                    <a:lnTo>
                      <a:pt x="1" y="1"/>
                    </a:lnTo>
                    <a:lnTo>
                      <a:pt x="0" y="2"/>
                    </a:lnTo>
                    <a:lnTo>
                      <a:pt x="1" y="3"/>
                    </a:lnTo>
                    <a:lnTo>
                      <a:pt x="3" y="3"/>
                    </a:lnTo>
                    <a:lnTo>
                      <a:pt x="5" y="4"/>
                    </a:lnTo>
                    <a:lnTo>
                      <a:pt x="6" y="4"/>
                    </a:lnTo>
                    <a:lnTo>
                      <a:pt x="7" y="3"/>
                    </a:lnTo>
                    <a:lnTo>
                      <a:pt x="7" y="2"/>
                    </a:lnTo>
                    <a:lnTo>
                      <a:pt x="6" y="2"/>
                    </a:lnTo>
                    <a:lnTo>
                      <a:pt x="7" y="1"/>
                    </a:lnTo>
                    <a:lnTo>
                      <a:pt x="6" y="0"/>
                    </a:lnTo>
                    <a:lnTo>
                      <a:pt x="5"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16" name="Freeform 1369"/>
              <p:cNvSpPr>
                <a:spLocks/>
              </p:cNvSpPr>
              <p:nvPr/>
            </p:nvSpPr>
            <p:spPr bwMode="auto">
              <a:xfrm>
                <a:off x="1938145" y="797345"/>
                <a:ext cx="452952" cy="121516"/>
              </a:xfrm>
              <a:custGeom>
                <a:avLst/>
                <a:gdLst>
                  <a:gd name="T0" fmla="*/ 6264 w 41"/>
                  <a:gd name="T1" fmla="*/ 1296 h 11"/>
                  <a:gd name="T2" fmla="*/ 6912 w 41"/>
                  <a:gd name="T3" fmla="*/ 1080 h 11"/>
                  <a:gd name="T4" fmla="*/ 7776 w 41"/>
                  <a:gd name="T5" fmla="*/ 1080 h 11"/>
                  <a:gd name="T6" fmla="*/ 8208 w 41"/>
                  <a:gd name="T7" fmla="*/ 1296 h 11"/>
                  <a:gd name="T8" fmla="*/ 8640 w 41"/>
                  <a:gd name="T9" fmla="*/ 1296 h 11"/>
                  <a:gd name="T10" fmla="*/ 8424 w 41"/>
                  <a:gd name="T11" fmla="*/ 1512 h 11"/>
                  <a:gd name="T12" fmla="*/ 8856 w 41"/>
                  <a:gd name="T13" fmla="*/ 1728 h 11"/>
                  <a:gd name="T14" fmla="*/ 8640 w 41"/>
                  <a:gd name="T15" fmla="*/ 1944 h 11"/>
                  <a:gd name="T16" fmla="*/ 8208 w 41"/>
                  <a:gd name="T17" fmla="*/ 1944 h 11"/>
                  <a:gd name="T18" fmla="*/ 8208 w 41"/>
                  <a:gd name="T19" fmla="*/ 2376 h 11"/>
                  <a:gd name="T20" fmla="*/ 7776 w 41"/>
                  <a:gd name="T21" fmla="*/ 2376 h 11"/>
                  <a:gd name="T22" fmla="*/ 7128 w 41"/>
                  <a:gd name="T23" fmla="*/ 1944 h 11"/>
                  <a:gd name="T24" fmla="*/ 6696 w 41"/>
                  <a:gd name="T25" fmla="*/ 2376 h 11"/>
                  <a:gd name="T26" fmla="*/ 6048 w 41"/>
                  <a:gd name="T27" fmla="*/ 2160 h 11"/>
                  <a:gd name="T28" fmla="*/ 5832 w 41"/>
                  <a:gd name="T29" fmla="*/ 2376 h 11"/>
                  <a:gd name="T30" fmla="*/ 4320 w 41"/>
                  <a:gd name="T31" fmla="*/ 2376 h 11"/>
                  <a:gd name="T32" fmla="*/ 4104 w 41"/>
                  <a:gd name="T33" fmla="*/ 1944 h 11"/>
                  <a:gd name="T34" fmla="*/ 3240 w 41"/>
                  <a:gd name="T35" fmla="*/ 2160 h 11"/>
                  <a:gd name="T36" fmla="*/ 2592 w 41"/>
                  <a:gd name="T37" fmla="*/ 2160 h 11"/>
                  <a:gd name="T38" fmla="*/ 2592 w 41"/>
                  <a:gd name="T39" fmla="*/ 1728 h 11"/>
                  <a:gd name="T40" fmla="*/ 2376 w 41"/>
                  <a:gd name="T41" fmla="*/ 1296 h 11"/>
                  <a:gd name="T42" fmla="*/ 2160 w 41"/>
                  <a:gd name="T43" fmla="*/ 1080 h 11"/>
                  <a:gd name="T44" fmla="*/ 1728 w 41"/>
                  <a:gd name="T45" fmla="*/ 648 h 11"/>
                  <a:gd name="T46" fmla="*/ 1080 w 41"/>
                  <a:gd name="T47" fmla="*/ 648 h 11"/>
                  <a:gd name="T48" fmla="*/ 648 w 41"/>
                  <a:gd name="T49" fmla="*/ 432 h 11"/>
                  <a:gd name="T50" fmla="*/ 0 w 41"/>
                  <a:gd name="T51" fmla="*/ 216 h 11"/>
                  <a:gd name="T52" fmla="*/ 864 w 41"/>
                  <a:gd name="T53" fmla="*/ 0 h 11"/>
                  <a:gd name="T54" fmla="*/ 1512 w 41"/>
                  <a:gd name="T55" fmla="*/ 0 h 11"/>
                  <a:gd name="T56" fmla="*/ 1728 w 41"/>
                  <a:gd name="T57" fmla="*/ 432 h 11"/>
                  <a:gd name="T58" fmla="*/ 2160 w 41"/>
                  <a:gd name="T59" fmla="*/ 216 h 11"/>
                  <a:gd name="T60" fmla="*/ 3024 w 41"/>
                  <a:gd name="T61" fmla="*/ 216 h 11"/>
                  <a:gd name="T62" fmla="*/ 3240 w 41"/>
                  <a:gd name="T63" fmla="*/ 432 h 11"/>
                  <a:gd name="T64" fmla="*/ 2808 w 41"/>
                  <a:gd name="T65" fmla="*/ 432 h 11"/>
                  <a:gd name="T66" fmla="*/ 3240 w 41"/>
                  <a:gd name="T67" fmla="*/ 432 h 11"/>
                  <a:gd name="T68" fmla="*/ 3888 w 41"/>
                  <a:gd name="T69" fmla="*/ 648 h 11"/>
                  <a:gd name="T70" fmla="*/ 3456 w 41"/>
                  <a:gd name="T71" fmla="*/ 864 h 11"/>
                  <a:gd name="T72" fmla="*/ 2808 w 41"/>
                  <a:gd name="T73" fmla="*/ 648 h 11"/>
                  <a:gd name="T74" fmla="*/ 2808 w 41"/>
                  <a:gd name="T75" fmla="*/ 1080 h 11"/>
                  <a:gd name="T76" fmla="*/ 3456 w 41"/>
                  <a:gd name="T77" fmla="*/ 864 h 11"/>
                  <a:gd name="T78" fmla="*/ 3672 w 41"/>
                  <a:gd name="T79" fmla="*/ 1296 h 11"/>
                  <a:gd name="T80" fmla="*/ 4104 w 41"/>
                  <a:gd name="T81" fmla="*/ 1512 h 11"/>
                  <a:gd name="T82" fmla="*/ 4320 w 41"/>
                  <a:gd name="T83" fmla="*/ 1296 h 11"/>
                  <a:gd name="T84" fmla="*/ 4752 w 41"/>
                  <a:gd name="T85" fmla="*/ 1296 h 11"/>
                  <a:gd name="T86" fmla="*/ 4968 w 41"/>
                  <a:gd name="T87" fmla="*/ 1296 h 11"/>
                  <a:gd name="T88" fmla="*/ 5400 w 41"/>
                  <a:gd name="T89" fmla="*/ 1512 h 11"/>
                  <a:gd name="T90" fmla="*/ 5400 w 41"/>
                  <a:gd name="T91" fmla="*/ 1296 h 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
                  <a:gd name="T139" fmla="*/ 0 h 11"/>
                  <a:gd name="T140" fmla="*/ 41 w 41"/>
                  <a:gd name="T141" fmla="*/ 11 h 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 h="11">
                    <a:moveTo>
                      <a:pt x="28" y="6"/>
                    </a:moveTo>
                    <a:lnTo>
                      <a:pt x="29" y="6"/>
                    </a:lnTo>
                    <a:lnTo>
                      <a:pt x="32" y="4"/>
                    </a:lnTo>
                    <a:lnTo>
                      <a:pt x="32" y="5"/>
                    </a:lnTo>
                    <a:lnTo>
                      <a:pt x="34" y="5"/>
                    </a:lnTo>
                    <a:lnTo>
                      <a:pt x="36" y="5"/>
                    </a:lnTo>
                    <a:lnTo>
                      <a:pt x="37" y="5"/>
                    </a:lnTo>
                    <a:lnTo>
                      <a:pt x="38" y="6"/>
                    </a:lnTo>
                    <a:lnTo>
                      <a:pt x="39" y="6"/>
                    </a:lnTo>
                    <a:lnTo>
                      <a:pt x="40" y="6"/>
                    </a:lnTo>
                    <a:lnTo>
                      <a:pt x="40" y="7"/>
                    </a:lnTo>
                    <a:lnTo>
                      <a:pt x="39" y="7"/>
                    </a:lnTo>
                    <a:lnTo>
                      <a:pt x="39" y="8"/>
                    </a:lnTo>
                    <a:lnTo>
                      <a:pt x="41" y="8"/>
                    </a:lnTo>
                    <a:lnTo>
                      <a:pt x="41" y="9"/>
                    </a:lnTo>
                    <a:lnTo>
                      <a:pt x="40" y="9"/>
                    </a:lnTo>
                    <a:lnTo>
                      <a:pt x="39" y="9"/>
                    </a:lnTo>
                    <a:lnTo>
                      <a:pt x="38" y="9"/>
                    </a:lnTo>
                    <a:lnTo>
                      <a:pt x="39" y="10"/>
                    </a:lnTo>
                    <a:lnTo>
                      <a:pt x="38" y="11"/>
                    </a:lnTo>
                    <a:lnTo>
                      <a:pt x="36" y="11"/>
                    </a:lnTo>
                    <a:lnTo>
                      <a:pt x="33" y="11"/>
                    </a:lnTo>
                    <a:lnTo>
                      <a:pt x="33" y="9"/>
                    </a:lnTo>
                    <a:lnTo>
                      <a:pt x="32" y="9"/>
                    </a:lnTo>
                    <a:lnTo>
                      <a:pt x="31" y="11"/>
                    </a:lnTo>
                    <a:lnTo>
                      <a:pt x="29" y="11"/>
                    </a:lnTo>
                    <a:lnTo>
                      <a:pt x="28" y="10"/>
                    </a:lnTo>
                    <a:lnTo>
                      <a:pt x="27" y="10"/>
                    </a:lnTo>
                    <a:lnTo>
                      <a:pt x="27" y="11"/>
                    </a:lnTo>
                    <a:lnTo>
                      <a:pt x="25" y="11"/>
                    </a:lnTo>
                    <a:lnTo>
                      <a:pt x="20" y="11"/>
                    </a:lnTo>
                    <a:lnTo>
                      <a:pt x="21" y="10"/>
                    </a:lnTo>
                    <a:lnTo>
                      <a:pt x="19" y="9"/>
                    </a:lnTo>
                    <a:lnTo>
                      <a:pt x="17" y="11"/>
                    </a:lnTo>
                    <a:lnTo>
                      <a:pt x="15" y="10"/>
                    </a:lnTo>
                    <a:lnTo>
                      <a:pt x="13" y="10"/>
                    </a:lnTo>
                    <a:lnTo>
                      <a:pt x="12" y="10"/>
                    </a:lnTo>
                    <a:lnTo>
                      <a:pt x="11" y="8"/>
                    </a:lnTo>
                    <a:lnTo>
                      <a:pt x="12" y="8"/>
                    </a:lnTo>
                    <a:lnTo>
                      <a:pt x="12" y="7"/>
                    </a:lnTo>
                    <a:lnTo>
                      <a:pt x="11" y="6"/>
                    </a:lnTo>
                    <a:lnTo>
                      <a:pt x="12" y="6"/>
                    </a:lnTo>
                    <a:lnTo>
                      <a:pt x="10" y="5"/>
                    </a:lnTo>
                    <a:lnTo>
                      <a:pt x="9" y="3"/>
                    </a:lnTo>
                    <a:lnTo>
                      <a:pt x="8" y="3"/>
                    </a:lnTo>
                    <a:lnTo>
                      <a:pt x="7" y="3"/>
                    </a:lnTo>
                    <a:lnTo>
                      <a:pt x="5" y="3"/>
                    </a:lnTo>
                    <a:lnTo>
                      <a:pt x="4" y="2"/>
                    </a:lnTo>
                    <a:lnTo>
                      <a:pt x="3" y="2"/>
                    </a:lnTo>
                    <a:lnTo>
                      <a:pt x="2" y="1"/>
                    </a:lnTo>
                    <a:lnTo>
                      <a:pt x="0" y="1"/>
                    </a:lnTo>
                    <a:lnTo>
                      <a:pt x="1" y="0"/>
                    </a:lnTo>
                    <a:lnTo>
                      <a:pt x="4" y="0"/>
                    </a:lnTo>
                    <a:lnTo>
                      <a:pt x="6" y="0"/>
                    </a:lnTo>
                    <a:lnTo>
                      <a:pt x="7" y="0"/>
                    </a:lnTo>
                    <a:lnTo>
                      <a:pt x="8" y="0"/>
                    </a:lnTo>
                    <a:lnTo>
                      <a:pt x="8" y="2"/>
                    </a:lnTo>
                    <a:lnTo>
                      <a:pt x="9" y="2"/>
                    </a:lnTo>
                    <a:lnTo>
                      <a:pt x="10" y="1"/>
                    </a:lnTo>
                    <a:lnTo>
                      <a:pt x="12" y="2"/>
                    </a:lnTo>
                    <a:lnTo>
                      <a:pt x="14" y="1"/>
                    </a:lnTo>
                    <a:lnTo>
                      <a:pt x="15" y="1"/>
                    </a:lnTo>
                    <a:lnTo>
                      <a:pt x="15" y="2"/>
                    </a:lnTo>
                    <a:lnTo>
                      <a:pt x="14" y="2"/>
                    </a:lnTo>
                    <a:lnTo>
                      <a:pt x="13" y="2"/>
                    </a:lnTo>
                    <a:lnTo>
                      <a:pt x="14" y="2"/>
                    </a:lnTo>
                    <a:lnTo>
                      <a:pt x="15" y="2"/>
                    </a:lnTo>
                    <a:lnTo>
                      <a:pt x="16" y="3"/>
                    </a:lnTo>
                    <a:lnTo>
                      <a:pt x="18" y="3"/>
                    </a:lnTo>
                    <a:lnTo>
                      <a:pt x="16" y="4"/>
                    </a:lnTo>
                    <a:lnTo>
                      <a:pt x="15" y="3"/>
                    </a:lnTo>
                    <a:lnTo>
                      <a:pt x="13" y="3"/>
                    </a:lnTo>
                    <a:lnTo>
                      <a:pt x="14" y="4"/>
                    </a:lnTo>
                    <a:lnTo>
                      <a:pt x="13" y="5"/>
                    </a:lnTo>
                    <a:lnTo>
                      <a:pt x="14" y="5"/>
                    </a:lnTo>
                    <a:lnTo>
                      <a:pt x="16" y="4"/>
                    </a:lnTo>
                    <a:lnTo>
                      <a:pt x="17" y="5"/>
                    </a:lnTo>
                    <a:lnTo>
                      <a:pt x="17" y="6"/>
                    </a:lnTo>
                    <a:lnTo>
                      <a:pt x="18" y="6"/>
                    </a:lnTo>
                    <a:lnTo>
                      <a:pt x="19" y="7"/>
                    </a:lnTo>
                    <a:lnTo>
                      <a:pt x="19" y="5"/>
                    </a:lnTo>
                    <a:lnTo>
                      <a:pt x="20" y="6"/>
                    </a:lnTo>
                    <a:lnTo>
                      <a:pt x="21" y="6"/>
                    </a:lnTo>
                    <a:lnTo>
                      <a:pt x="22" y="6"/>
                    </a:lnTo>
                    <a:lnTo>
                      <a:pt x="23" y="6"/>
                    </a:lnTo>
                    <a:lnTo>
                      <a:pt x="24" y="6"/>
                    </a:lnTo>
                    <a:lnTo>
                      <a:pt x="25" y="7"/>
                    </a:lnTo>
                    <a:lnTo>
                      <a:pt x="26" y="7"/>
                    </a:lnTo>
                    <a:lnTo>
                      <a:pt x="25" y="6"/>
                    </a:lnTo>
                    <a:lnTo>
                      <a:pt x="28"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17" name="Freeform 1370"/>
              <p:cNvSpPr>
                <a:spLocks/>
              </p:cNvSpPr>
              <p:nvPr/>
            </p:nvSpPr>
            <p:spPr bwMode="auto">
              <a:xfrm>
                <a:off x="1938145" y="797345"/>
                <a:ext cx="452952" cy="121516"/>
              </a:xfrm>
              <a:custGeom>
                <a:avLst/>
                <a:gdLst>
                  <a:gd name="T0" fmla="*/ 6264 w 41"/>
                  <a:gd name="T1" fmla="*/ 1296 h 11"/>
                  <a:gd name="T2" fmla="*/ 6912 w 41"/>
                  <a:gd name="T3" fmla="*/ 1080 h 11"/>
                  <a:gd name="T4" fmla="*/ 7776 w 41"/>
                  <a:gd name="T5" fmla="*/ 1080 h 11"/>
                  <a:gd name="T6" fmla="*/ 8208 w 41"/>
                  <a:gd name="T7" fmla="*/ 1296 h 11"/>
                  <a:gd name="T8" fmla="*/ 8640 w 41"/>
                  <a:gd name="T9" fmla="*/ 1296 h 11"/>
                  <a:gd name="T10" fmla="*/ 8424 w 41"/>
                  <a:gd name="T11" fmla="*/ 1512 h 11"/>
                  <a:gd name="T12" fmla="*/ 8856 w 41"/>
                  <a:gd name="T13" fmla="*/ 1728 h 11"/>
                  <a:gd name="T14" fmla="*/ 8640 w 41"/>
                  <a:gd name="T15" fmla="*/ 1944 h 11"/>
                  <a:gd name="T16" fmla="*/ 8208 w 41"/>
                  <a:gd name="T17" fmla="*/ 1944 h 11"/>
                  <a:gd name="T18" fmla="*/ 8208 w 41"/>
                  <a:gd name="T19" fmla="*/ 2376 h 11"/>
                  <a:gd name="T20" fmla="*/ 7776 w 41"/>
                  <a:gd name="T21" fmla="*/ 2376 h 11"/>
                  <a:gd name="T22" fmla="*/ 7128 w 41"/>
                  <a:gd name="T23" fmla="*/ 1944 h 11"/>
                  <a:gd name="T24" fmla="*/ 6696 w 41"/>
                  <a:gd name="T25" fmla="*/ 2376 h 11"/>
                  <a:gd name="T26" fmla="*/ 6048 w 41"/>
                  <a:gd name="T27" fmla="*/ 2160 h 11"/>
                  <a:gd name="T28" fmla="*/ 5832 w 41"/>
                  <a:gd name="T29" fmla="*/ 2376 h 11"/>
                  <a:gd name="T30" fmla="*/ 4320 w 41"/>
                  <a:gd name="T31" fmla="*/ 2376 h 11"/>
                  <a:gd name="T32" fmla="*/ 4104 w 41"/>
                  <a:gd name="T33" fmla="*/ 1944 h 11"/>
                  <a:gd name="T34" fmla="*/ 3240 w 41"/>
                  <a:gd name="T35" fmla="*/ 2160 h 11"/>
                  <a:gd name="T36" fmla="*/ 2592 w 41"/>
                  <a:gd name="T37" fmla="*/ 2160 h 11"/>
                  <a:gd name="T38" fmla="*/ 2592 w 41"/>
                  <a:gd name="T39" fmla="*/ 1728 h 11"/>
                  <a:gd name="T40" fmla="*/ 2376 w 41"/>
                  <a:gd name="T41" fmla="*/ 1296 h 11"/>
                  <a:gd name="T42" fmla="*/ 2160 w 41"/>
                  <a:gd name="T43" fmla="*/ 1080 h 11"/>
                  <a:gd name="T44" fmla="*/ 1728 w 41"/>
                  <a:gd name="T45" fmla="*/ 648 h 11"/>
                  <a:gd name="T46" fmla="*/ 1080 w 41"/>
                  <a:gd name="T47" fmla="*/ 648 h 11"/>
                  <a:gd name="T48" fmla="*/ 648 w 41"/>
                  <a:gd name="T49" fmla="*/ 432 h 11"/>
                  <a:gd name="T50" fmla="*/ 0 w 41"/>
                  <a:gd name="T51" fmla="*/ 216 h 11"/>
                  <a:gd name="T52" fmla="*/ 864 w 41"/>
                  <a:gd name="T53" fmla="*/ 0 h 11"/>
                  <a:gd name="T54" fmla="*/ 1512 w 41"/>
                  <a:gd name="T55" fmla="*/ 0 h 11"/>
                  <a:gd name="T56" fmla="*/ 1728 w 41"/>
                  <a:gd name="T57" fmla="*/ 432 h 11"/>
                  <a:gd name="T58" fmla="*/ 2160 w 41"/>
                  <a:gd name="T59" fmla="*/ 216 h 11"/>
                  <a:gd name="T60" fmla="*/ 3024 w 41"/>
                  <a:gd name="T61" fmla="*/ 216 h 11"/>
                  <a:gd name="T62" fmla="*/ 3240 w 41"/>
                  <a:gd name="T63" fmla="*/ 432 h 11"/>
                  <a:gd name="T64" fmla="*/ 2808 w 41"/>
                  <a:gd name="T65" fmla="*/ 432 h 11"/>
                  <a:gd name="T66" fmla="*/ 3240 w 41"/>
                  <a:gd name="T67" fmla="*/ 432 h 11"/>
                  <a:gd name="T68" fmla="*/ 3888 w 41"/>
                  <a:gd name="T69" fmla="*/ 648 h 11"/>
                  <a:gd name="T70" fmla="*/ 3456 w 41"/>
                  <a:gd name="T71" fmla="*/ 864 h 11"/>
                  <a:gd name="T72" fmla="*/ 2808 w 41"/>
                  <a:gd name="T73" fmla="*/ 648 h 11"/>
                  <a:gd name="T74" fmla="*/ 2808 w 41"/>
                  <a:gd name="T75" fmla="*/ 1080 h 11"/>
                  <a:gd name="T76" fmla="*/ 3456 w 41"/>
                  <a:gd name="T77" fmla="*/ 864 h 11"/>
                  <a:gd name="T78" fmla="*/ 3672 w 41"/>
                  <a:gd name="T79" fmla="*/ 1296 h 11"/>
                  <a:gd name="T80" fmla="*/ 4104 w 41"/>
                  <a:gd name="T81" fmla="*/ 1512 h 11"/>
                  <a:gd name="T82" fmla="*/ 4320 w 41"/>
                  <a:gd name="T83" fmla="*/ 1296 h 11"/>
                  <a:gd name="T84" fmla="*/ 4752 w 41"/>
                  <a:gd name="T85" fmla="*/ 1296 h 11"/>
                  <a:gd name="T86" fmla="*/ 4968 w 41"/>
                  <a:gd name="T87" fmla="*/ 1296 h 11"/>
                  <a:gd name="T88" fmla="*/ 5400 w 41"/>
                  <a:gd name="T89" fmla="*/ 1512 h 11"/>
                  <a:gd name="T90" fmla="*/ 5400 w 41"/>
                  <a:gd name="T91" fmla="*/ 1296 h 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
                  <a:gd name="T139" fmla="*/ 0 h 11"/>
                  <a:gd name="T140" fmla="*/ 41 w 41"/>
                  <a:gd name="T141" fmla="*/ 11 h 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 h="11">
                    <a:moveTo>
                      <a:pt x="28" y="6"/>
                    </a:moveTo>
                    <a:lnTo>
                      <a:pt x="29" y="6"/>
                    </a:lnTo>
                    <a:lnTo>
                      <a:pt x="32" y="4"/>
                    </a:lnTo>
                    <a:lnTo>
                      <a:pt x="32" y="5"/>
                    </a:lnTo>
                    <a:lnTo>
                      <a:pt x="34" y="5"/>
                    </a:lnTo>
                    <a:lnTo>
                      <a:pt x="36" y="5"/>
                    </a:lnTo>
                    <a:lnTo>
                      <a:pt x="37" y="5"/>
                    </a:lnTo>
                    <a:lnTo>
                      <a:pt x="38" y="6"/>
                    </a:lnTo>
                    <a:lnTo>
                      <a:pt x="39" y="6"/>
                    </a:lnTo>
                    <a:lnTo>
                      <a:pt x="40" y="6"/>
                    </a:lnTo>
                    <a:lnTo>
                      <a:pt x="40" y="7"/>
                    </a:lnTo>
                    <a:lnTo>
                      <a:pt x="39" y="7"/>
                    </a:lnTo>
                    <a:lnTo>
                      <a:pt x="39" y="8"/>
                    </a:lnTo>
                    <a:lnTo>
                      <a:pt x="41" y="8"/>
                    </a:lnTo>
                    <a:lnTo>
                      <a:pt x="41" y="9"/>
                    </a:lnTo>
                    <a:lnTo>
                      <a:pt x="40" y="9"/>
                    </a:lnTo>
                    <a:lnTo>
                      <a:pt x="39" y="9"/>
                    </a:lnTo>
                    <a:lnTo>
                      <a:pt x="38" y="9"/>
                    </a:lnTo>
                    <a:lnTo>
                      <a:pt x="39" y="10"/>
                    </a:lnTo>
                    <a:lnTo>
                      <a:pt x="38" y="11"/>
                    </a:lnTo>
                    <a:lnTo>
                      <a:pt x="36" y="11"/>
                    </a:lnTo>
                    <a:lnTo>
                      <a:pt x="33" y="11"/>
                    </a:lnTo>
                    <a:lnTo>
                      <a:pt x="33" y="9"/>
                    </a:lnTo>
                    <a:lnTo>
                      <a:pt x="32" y="9"/>
                    </a:lnTo>
                    <a:lnTo>
                      <a:pt x="31" y="11"/>
                    </a:lnTo>
                    <a:lnTo>
                      <a:pt x="29" y="11"/>
                    </a:lnTo>
                    <a:lnTo>
                      <a:pt x="28" y="10"/>
                    </a:lnTo>
                    <a:lnTo>
                      <a:pt x="27" y="10"/>
                    </a:lnTo>
                    <a:lnTo>
                      <a:pt x="27" y="11"/>
                    </a:lnTo>
                    <a:lnTo>
                      <a:pt x="25" y="11"/>
                    </a:lnTo>
                    <a:lnTo>
                      <a:pt x="20" y="11"/>
                    </a:lnTo>
                    <a:lnTo>
                      <a:pt x="21" y="10"/>
                    </a:lnTo>
                    <a:lnTo>
                      <a:pt x="19" y="9"/>
                    </a:lnTo>
                    <a:lnTo>
                      <a:pt x="17" y="11"/>
                    </a:lnTo>
                    <a:lnTo>
                      <a:pt x="15" y="10"/>
                    </a:lnTo>
                    <a:lnTo>
                      <a:pt x="13" y="10"/>
                    </a:lnTo>
                    <a:lnTo>
                      <a:pt x="12" y="10"/>
                    </a:lnTo>
                    <a:lnTo>
                      <a:pt x="11" y="8"/>
                    </a:lnTo>
                    <a:lnTo>
                      <a:pt x="12" y="8"/>
                    </a:lnTo>
                    <a:lnTo>
                      <a:pt x="12" y="7"/>
                    </a:lnTo>
                    <a:lnTo>
                      <a:pt x="11" y="6"/>
                    </a:lnTo>
                    <a:lnTo>
                      <a:pt x="12" y="6"/>
                    </a:lnTo>
                    <a:lnTo>
                      <a:pt x="10" y="5"/>
                    </a:lnTo>
                    <a:lnTo>
                      <a:pt x="9" y="3"/>
                    </a:lnTo>
                    <a:lnTo>
                      <a:pt x="8" y="3"/>
                    </a:lnTo>
                    <a:lnTo>
                      <a:pt x="7" y="3"/>
                    </a:lnTo>
                    <a:lnTo>
                      <a:pt x="5" y="3"/>
                    </a:lnTo>
                    <a:lnTo>
                      <a:pt x="4" y="2"/>
                    </a:lnTo>
                    <a:lnTo>
                      <a:pt x="3" y="2"/>
                    </a:lnTo>
                    <a:lnTo>
                      <a:pt x="2" y="1"/>
                    </a:lnTo>
                    <a:lnTo>
                      <a:pt x="0" y="1"/>
                    </a:lnTo>
                    <a:lnTo>
                      <a:pt x="1" y="0"/>
                    </a:lnTo>
                    <a:lnTo>
                      <a:pt x="4" y="0"/>
                    </a:lnTo>
                    <a:lnTo>
                      <a:pt x="6" y="0"/>
                    </a:lnTo>
                    <a:lnTo>
                      <a:pt x="7" y="0"/>
                    </a:lnTo>
                    <a:lnTo>
                      <a:pt x="8" y="0"/>
                    </a:lnTo>
                    <a:lnTo>
                      <a:pt x="8" y="2"/>
                    </a:lnTo>
                    <a:lnTo>
                      <a:pt x="9" y="2"/>
                    </a:lnTo>
                    <a:lnTo>
                      <a:pt x="10" y="1"/>
                    </a:lnTo>
                    <a:lnTo>
                      <a:pt x="12" y="2"/>
                    </a:lnTo>
                    <a:lnTo>
                      <a:pt x="14" y="1"/>
                    </a:lnTo>
                    <a:lnTo>
                      <a:pt x="15" y="1"/>
                    </a:lnTo>
                    <a:lnTo>
                      <a:pt x="15" y="2"/>
                    </a:lnTo>
                    <a:lnTo>
                      <a:pt x="14" y="2"/>
                    </a:lnTo>
                    <a:lnTo>
                      <a:pt x="13" y="2"/>
                    </a:lnTo>
                    <a:lnTo>
                      <a:pt x="14" y="2"/>
                    </a:lnTo>
                    <a:lnTo>
                      <a:pt x="15" y="2"/>
                    </a:lnTo>
                    <a:lnTo>
                      <a:pt x="16" y="3"/>
                    </a:lnTo>
                    <a:lnTo>
                      <a:pt x="18" y="3"/>
                    </a:lnTo>
                    <a:lnTo>
                      <a:pt x="16" y="4"/>
                    </a:lnTo>
                    <a:lnTo>
                      <a:pt x="15" y="3"/>
                    </a:lnTo>
                    <a:lnTo>
                      <a:pt x="13" y="3"/>
                    </a:lnTo>
                    <a:lnTo>
                      <a:pt x="14" y="4"/>
                    </a:lnTo>
                    <a:lnTo>
                      <a:pt x="13" y="5"/>
                    </a:lnTo>
                    <a:lnTo>
                      <a:pt x="14" y="5"/>
                    </a:lnTo>
                    <a:lnTo>
                      <a:pt x="16" y="4"/>
                    </a:lnTo>
                    <a:lnTo>
                      <a:pt x="17" y="5"/>
                    </a:lnTo>
                    <a:lnTo>
                      <a:pt x="17" y="6"/>
                    </a:lnTo>
                    <a:lnTo>
                      <a:pt x="18" y="6"/>
                    </a:lnTo>
                    <a:lnTo>
                      <a:pt x="19" y="7"/>
                    </a:lnTo>
                    <a:lnTo>
                      <a:pt x="19" y="5"/>
                    </a:lnTo>
                    <a:lnTo>
                      <a:pt x="20" y="6"/>
                    </a:lnTo>
                    <a:lnTo>
                      <a:pt x="21" y="6"/>
                    </a:lnTo>
                    <a:lnTo>
                      <a:pt x="22" y="6"/>
                    </a:lnTo>
                    <a:lnTo>
                      <a:pt x="23" y="6"/>
                    </a:lnTo>
                    <a:lnTo>
                      <a:pt x="24" y="6"/>
                    </a:lnTo>
                    <a:lnTo>
                      <a:pt x="25" y="7"/>
                    </a:lnTo>
                    <a:lnTo>
                      <a:pt x="26" y="7"/>
                    </a:lnTo>
                    <a:lnTo>
                      <a:pt x="25" y="6"/>
                    </a:lnTo>
                    <a:lnTo>
                      <a:pt x="28"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18" name="Freeform 1371"/>
              <p:cNvSpPr>
                <a:spLocks/>
              </p:cNvSpPr>
              <p:nvPr/>
            </p:nvSpPr>
            <p:spPr bwMode="auto">
              <a:xfrm>
                <a:off x="1916050" y="697923"/>
                <a:ext cx="88381" cy="55235"/>
              </a:xfrm>
              <a:custGeom>
                <a:avLst/>
                <a:gdLst>
                  <a:gd name="T0" fmla="*/ 648 w 8"/>
                  <a:gd name="T1" fmla="*/ 0 h 5"/>
                  <a:gd name="T2" fmla="*/ 648 w 8"/>
                  <a:gd name="T3" fmla="*/ 216 h 5"/>
                  <a:gd name="T4" fmla="*/ 1512 w 8"/>
                  <a:gd name="T5" fmla="*/ 432 h 5"/>
                  <a:gd name="T6" fmla="*/ 1728 w 8"/>
                  <a:gd name="T7" fmla="*/ 432 h 5"/>
                  <a:gd name="T8" fmla="*/ 1512 w 8"/>
                  <a:gd name="T9" fmla="*/ 648 h 5"/>
                  <a:gd name="T10" fmla="*/ 1296 w 8"/>
                  <a:gd name="T11" fmla="*/ 648 h 5"/>
                  <a:gd name="T12" fmla="*/ 1296 w 8"/>
                  <a:gd name="T13" fmla="*/ 648 h 5"/>
                  <a:gd name="T14" fmla="*/ 1728 w 8"/>
                  <a:gd name="T15" fmla="*/ 864 h 5"/>
                  <a:gd name="T16" fmla="*/ 1512 w 8"/>
                  <a:gd name="T17" fmla="*/ 864 h 5"/>
                  <a:gd name="T18" fmla="*/ 1296 w 8"/>
                  <a:gd name="T19" fmla="*/ 1080 h 5"/>
                  <a:gd name="T20" fmla="*/ 648 w 8"/>
                  <a:gd name="T21" fmla="*/ 1080 h 5"/>
                  <a:gd name="T22" fmla="*/ 648 w 8"/>
                  <a:gd name="T23" fmla="*/ 1080 h 5"/>
                  <a:gd name="T24" fmla="*/ 432 w 8"/>
                  <a:gd name="T25" fmla="*/ 1080 h 5"/>
                  <a:gd name="T26" fmla="*/ 432 w 8"/>
                  <a:gd name="T27" fmla="*/ 1080 h 5"/>
                  <a:gd name="T28" fmla="*/ 0 w 8"/>
                  <a:gd name="T29" fmla="*/ 864 h 5"/>
                  <a:gd name="T30" fmla="*/ 0 w 8"/>
                  <a:gd name="T31" fmla="*/ 864 h 5"/>
                  <a:gd name="T32" fmla="*/ 432 w 8"/>
                  <a:gd name="T33" fmla="*/ 864 h 5"/>
                  <a:gd name="T34" fmla="*/ 432 w 8"/>
                  <a:gd name="T35" fmla="*/ 648 h 5"/>
                  <a:gd name="T36" fmla="*/ 432 w 8"/>
                  <a:gd name="T37" fmla="*/ 648 h 5"/>
                  <a:gd name="T38" fmla="*/ 0 w 8"/>
                  <a:gd name="T39" fmla="*/ 648 h 5"/>
                  <a:gd name="T40" fmla="*/ 0 w 8"/>
                  <a:gd name="T41" fmla="*/ 216 h 5"/>
                  <a:gd name="T42" fmla="*/ 0 w 8"/>
                  <a:gd name="T43" fmla="*/ 216 h 5"/>
                  <a:gd name="T44" fmla="*/ 0 w 8"/>
                  <a:gd name="T45" fmla="*/ 0 h 5"/>
                  <a:gd name="T46" fmla="*/ 0 w 8"/>
                  <a:gd name="T47" fmla="*/ 0 h 5"/>
                  <a:gd name="T48" fmla="*/ 648 w 8"/>
                  <a:gd name="T49" fmla="*/ 0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5"/>
                  <a:gd name="T77" fmla="*/ 8 w 8"/>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5">
                    <a:moveTo>
                      <a:pt x="3" y="0"/>
                    </a:moveTo>
                    <a:lnTo>
                      <a:pt x="3" y="1"/>
                    </a:lnTo>
                    <a:lnTo>
                      <a:pt x="7" y="2"/>
                    </a:lnTo>
                    <a:lnTo>
                      <a:pt x="8" y="2"/>
                    </a:lnTo>
                    <a:lnTo>
                      <a:pt x="7" y="3"/>
                    </a:lnTo>
                    <a:lnTo>
                      <a:pt x="6" y="3"/>
                    </a:lnTo>
                    <a:lnTo>
                      <a:pt x="8" y="4"/>
                    </a:lnTo>
                    <a:lnTo>
                      <a:pt x="7" y="4"/>
                    </a:lnTo>
                    <a:lnTo>
                      <a:pt x="6" y="5"/>
                    </a:lnTo>
                    <a:lnTo>
                      <a:pt x="3" y="5"/>
                    </a:lnTo>
                    <a:lnTo>
                      <a:pt x="2" y="5"/>
                    </a:lnTo>
                    <a:lnTo>
                      <a:pt x="0" y="4"/>
                    </a:lnTo>
                    <a:lnTo>
                      <a:pt x="2" y="4"/>
                    </a:lnTo>
                    <a:lnTo>
                      <a:pt x="2" y="3"/>
                    </a:lnTo>
                    <a:lnTo>
                      <a:pt x="0" y="3"/>
                    </a:lnTo>
                    <a:lnTo>
                      <a:pt x="0" y="1"/>
                    </a:lnTo>
                    <a:lnTo>
                      <a:pt x="0"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19" name="Freeform 1372"/>
              <p:cNvSpPr>
                <a:spLocks/>
              </p:cNvSpPr>
              <p:nvPr/>
            </p:nvSpPr>
            <p:spPr bwMode="auto">
              <a:xfrm>
                <a:off x="1916050" y="697923"/>
                <a:ext cx="88381" cy="55235"/>
              </a:xfrm>
              <a:custGeom>
                <a:avLst/>
                <a:gdLst>
                  <a:gd name="T0" fmla="*/ 648 w 8"/>
                  <a:gd name="T1" fmla="*/ 0 h 5"/>
                  <a:gd name="T2" fmla="*/ 648 w 8"/>
                  <a:gd name="T3" fmla="*/ 216 h 5"/>
                  <a:gd name="T4" fmla="*/ 1512 w 8"/>
                  <a:gd name="T5" fmla="*/ 432 h 5"/>
                  <a:gd name="T6" fmla="*/ 1728 w 8"/>
                  <a:gd name="T7" fmla="*/ 432 h 5"/>
                  <a:gd name="T8" fmla="*/ 1512 w 8"/>
                  <a:gd name="T9" fmla="*/ 648 h 5"/>
                  <a:gd name="T10" fmla="*/ 1296 w 8"/>
                  <a:gd name="T11" fmla="*/ 648 h 5"/>
                  <a:gd name="T12" fmla="*/ 1296 w 8"/>
                  <a:gd name="T13" fmla="*/ 648 h 5"/>
                  <a:gd name="T14" fmla="*/ 1728 w 8"/>
                  <a:gd name="T15" fmla="*/ 864 h 5"/>
                  <a:gd name="T16" fmla="*/ 1512 w 8"/>
                  <a:gd name="T17" fmla="*/ 864 h 5"/>
                  <a:gd name="T18" fmla="*/ 1296 w 8"/>
                  <a:gd name="T19" fmla="*/ 1080 h 5"/>
                  <a:gd name="T20" fmla="*/ 648 w 8"/>
                  <a:gd name="T21" fmla="*/ 1080 h 5"/>
                  <a:gd name="T22" fmla="*/ 648 w 8"/>
                  <a:gd name="T23" fmla="*/ 1080 h 5"/>
                  <a:gd name="T24" fmla="*/ 432 w 8"/>
                  <a:gd name="T25" fmla="*/ 1080 h 5"/>
                  <a:gd name="T26" fmla="*/ 432 w 8"/>
                  <a:gd name="T27" fmla="*/ 1080 h 5"/>
                  <a:gd name="T28" fmla="*/ 0 w 8"/>
                  <a:gd name="T29" fmla="*/ 864 h 5"/>
                  <a:gd name="T30" fmla="*/ 0 w 8"/>
                  <a:gd name="T31" fmla="*/ 864 h 5"/>
                  <a:gd name="T32" fmla="*/ 432 w 8"/>
                  <a:gd name="T33" fmla="*/ 864 h 5"/>
                  <a:gd name="T34" fmla="*/ 432 w 8"/>
                  <a:gd name="T35" fmla="*/ 648 h 5"/>
                  <a:gd name="T36" fmla="*/ 432 w 8"/>
                  <a:gd name="T37" fmla="*/ 648 h 5"/>
                  <a:gd name="T38" fmla="*/ 0 w 8"/>
                  <a:gd name="T39" fmla="*/ 648 h 5"/>
                  <a:gd name="T40" fmla="*/ 0 w 8"/>
                  <a:gd name="T41" fmla="*/ 216 h 5"/>
                  <a:gd name="T42" fmla="*/ 0 w 8"/>
                  <a:gd name="T43" fmla="*/ 216 h 5"/>
                  <a:gd name="T44" fmla="*/ 0 w 8"/>
                  <a:gd name="T45" fmla="*/ 0 h 5"/>
                  <a:gd name="T46" fmla="*/ 0 w 8"/>
                  <a:gd name="T47" fmla="*/ 0 h 5"/>
                  <a:gd name="T48" fmla="*/ 648 w 8"/>
                  <a:gd name="T49" fmla="*/ 0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5"/>
                  <a:gd name="T77" fmla="*/ 8 w 8"/>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5">
                    <a:moveTo>
                      <a:pt x="3" y="0"/>
                    </a:moveTo>
                    <a:lnTo>
                      <a:pt x="3" y="1"/>
                    </a:lnTo>
                    <a:lnTo>
                      <a:pt x="7" y="2"/>
                    </a:lnTo>
                    <a:lnTo>
                      <a:pt x="8" y="2"/>
                    </a:lnTo>
                    <a:lnTo>
                      <a:pt x="7" y="3"/>
                    </a:lnTo>
                    <a:lnTo>
                      <a:pt x="6" y="3"/>
                    </a:lnTo>
                    <a:lnTo>
                      <a:pt x="8" y="4"/>
                    </a:lnTo>
                    <a:lnTo>
                      <a:pt x="7" y="4"/>
                    </a:lnTo>
                    <a:lnTo>
                      <a:pt x="6" y="5"/>
                    </a:lnTo>
                    <a:lnTo>
                      <a:pt x="3" y="5"/>
                    </a:lnTo>
                    <a:lnTo>
                      <a:pt x="2" y="5"/>
                    </a:lnTo>
                    <a:lnTo>
                      <a:pt x="0" y="4"/>
                    </a:lnTo>
                    <a:lnTo>
                      <a:pt x="2" y="4"/>
                    </a:lnTo>
                    <a:lnTo>
                      <a:pt x="2" y="3"/>
                    </a:lnTo>
                    <a:lnTo>
                      <a:pt x="0" y="3"/>
                    </a:lnTo>
                    <a:lnTo>
                      <a:pt x="0" y="1"/>
                    </a:lnTo>
                    <a:lnTo>
                      <a:pt x="0"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20" name="Freeform 1373"/>
              <p:cNvSpPr>
                <a:spLocks/>
              </p:cNvSpPr>
              <p:nvPr/>
            </p:nvSpPr>
            <p:spPr bwMode="auto">
              <a:xfrm>
                <a:off x="1971288" y="753157"/>
                <a:ext cx="77333" cy="22094"/>
              </a:xfrm>
              <a:custGeom>
                <a:avLst/>
                <a:gdLst>
                  <a:gd name="T0" fmla="*/ 0 w 7"/>
                  <a:gd name="T1" fmla="*/ 216 h 2"/>
                  <a:gd name="T2" fmla="*/ 432 w 7"/>
                  <a:gd name="T3" fmla="*/ 0 h 2"/>
                  <a:gd name="T4" fmla="*/ 864 w 7"/>
                  <a:gd name="T5" fmla="*/ 216 h 2"/>
                  <a:gd name="T6" fmla="*/ 1080 w 7"/>
                  <a:gd name="T7" fmla="*/ 0 h 2"/>
                  <a:gd name="T8" fmla="*/ 1512 w 7"/>
                  <a:gd name="T9" fmla="*/ 216 h 2"/>
                  <a:gd name="T10" fmla="*/ 1080 w 7"/>
                  <a:gd name="T11" fmla="*/ 432 h 2"/>
                  <a:gd name="T12" fmla="*/ 216 w 7"/>
                  <a:gd name="T13" fmla="*/ 216 h 2"/>
                  <a:gd name="T14" fmla="*/ 216 w 7"/>
                  <a:gd name="T15" fmla="*/ 216 h 2"/>
                  <a:gd name="T16" fmla="*/ 0 w 7"/>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1"/>
                    </a:moveTo>
                    <a:lnTo>
                      <a:pt x="2" y="0"/>
                    </a:lnTo>
                    <a:lnTo>
                      <a:pt x="4" y="1"/>
                    </a:lnTo>
                    <a:lnTo>
                      <a:pt x="5" y="0"/>
                    </a:lnTo>
                    <a:lnTo>
                      <a:pt x="7" y="1"/>
                    </a:lnTo>
                    <a:lnTo>
                      <a:pt x="5" y="2"/>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21" name="Freeform 1374"/>
              <p:cNvSpPr>
                <a:spLocks/>
              </p:cNvSpPr>
              <p:nvPr/>
            </p:nvSpPr>
            <p:spPr bwMode="auto">
              <a:xfrm>
                <a:off x="1971288" y="753157"/>
                <a:ext cx="77333" cy="22094"/>
              </a:xfrm>
              <a:custGeom>
                <a:avLst/>
                <a:gdLst>
                  <a:gd name="T0" fmla="*/ 0 w 7"/>
                  <a:gd name="T1" fmla="*/ 216 h 2"/>
                  <a:gd name="T2" fmla="*/ 432 w 7"/>
                  <a:gd name="T3" fmla="*/ 0 h 2"/>
                  <a:gd name="T4" fmla="*/ 864 w 7"/>
                  <a:gd name="T5" fmla="*/ 216 h 2"/>
                  <a:gd name="T6" fmla="*/ 1080 w 7"/>
                  <a:gd name="T7" fmla="*/ 0 h 2"/>
                  <a:gd name="T8" fmla="*/ 1512 w 7"/>
                  <a:gd name="T9" fmla="*/ 216 h 2"/>
                  <a:gd name="T10" fmla="*/ 1080 w 7"/>
                  <a:gd name="T11" fmla="*/ 432 h 2"/>
                  <a:gd name="T12" fmla="*/ 216 w 7"/>
                  <a:gd name="T13" fmla="*/ 216 h 2"/>
                  <a:gd name="T14" fmla="*/ 216 w 7"/>
                  <a:gd name="T15" fmla="*/ 216 h 2"/>
                  <a:gd name="T16" fmla="*/ 0 w 7"/>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1"/>
                    </a:moveTo>
                    <a:lnTo>
                      <a:pt x="2" y="0"/>
                    </a:lnTo>
                    <a:lnTo>
                      <a:pt x="4" y="1"/>
                    </a:lnTo>
                    <a:lnTo>
                      <a:pt x="5" y="0"/>
                    </a:lnTo>
                    <a:lnTo>
                      <a:pt x="7" y="1"/>
                    </a:lnTo>
                    <a:lnTo>
                      <a:pt x="5" y="2"/>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22" name="Freeform 1375"/>
              <p:cNvSpPr>
                <a:spLocks/>
              </p:cNvSpPr>
              <p:nvPr/>
            </p:nvSpPr>
            <p:spPr bwMode="auto">
              <a:xfrm>
                <a:off x="2004430" y="731064"/>
                <a:ext cx="11048" cy="11047"/>
              </a:xfrm>
              <a:custGeom>
                <a:avLst/>
                <a:gdLst>
                  <a:gd name="T0" fmla="*/ 0 w 1"/>
                  <a:gd name="T1" fmla="*/ 0 h 1"/>
                  <a:gd name="T2" fmla="*/ 0 w 1"/>
                  <a:gd name="T3" fmla="*/ 0 h 1"/>
                  <a:gd name="T4" fmla="*/ 216 w 1"/>
                  <a:gd name="T5" fmla="*/ 216 h 1"/>
                  <a:gd name="T6" fmla="*/ 216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23" name="Freeform 1376"/>
              <p:cNvSpPr>
                <a:spLocks/>
              </p:cNvSpPr>
              <p:nvPr/>
            </p:nvSpPr>
            <p:spPr bwMode="auto">
              <a:xfrm>
                <a:off x="2004430" y="731064"/>
                <a:ext cx="11048" cy="11047"/>
              </a:xfrm>
              <a:custGeom>
                <a:avLst/>
                <a:gdLst>
                  <a:gd name="T0" fmla="*/ 0 w 1"/>
                  <a:gd name="T1" fmla="*/ 0 h 1"/>
                  <a:gd name="T2" fmla="*/ 0 w 1"/>
                  <a:gd name="T3" fmla="*/ 0 h 1"/>
                  <a:gd name="T4" fmla="*/ 216 w 1"/>
                  <a:gd name="T5" fmla="*/ 216 h 1"/>
                  <a:gd name="T6" fmla="*/ 216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24" name="Freeform 1377"/>
              <p:cNvSpPr>
                <a:spLocks/>
              </p:cNvSpPr>
              <p:nvPr/>
            </p:nvSpPr>
            <p:spPr bwMode="auto">
              <a:xfrm>
                <a:off x="1938145" y="852579"/>
                <a:ext cx="22095" cy="11047"/>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216 w 2"/>
                  <a:gd name="T13" fmla="*/ 216 h 1"/>
                  <a:gd name="T14" fmla="*/ 0 w 2"/>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0"/>
                    </a:lnTo>
                    <a:lnTo>
                      <a:pt x="2" y="0"/>
                    </a:lnTo>
                    <a:lnTo>
                      <a:pt x="2" y="1"/>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25" name="Freeform 1378"/>
              <p:cNvSpPr>
                <a:spLocks/>
              </p:cNvSpPr>
              <p:nvPr/>
            </p:nvSpPr>
            <p:spPr bwMode="auto">
              <a:xfrm>
                <a:off x="1938145" y="852579"/>
                <a:ext cx="22095" cy="11047"/>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216 w 2"/>
                  <a:gd name="T13" fmla="*/ 216 h 1"/>
                  <a:gd name="T14" fmla="*/ 0 w 2"/>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0"/>
                    </a:lnTo>
                    <a:lnTo>
                      <a:pt x="2" y="0"/>
                    </a:lnTo>
                    <a:lnTo>
                      <a:pt x="2" y="1"/>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26" name="Freeform 1379"/>
              <p:cNvSpPr>
                <a:spLocks/>
              </p:cNvSpPr>
              <p:nvPr/>
            </p:nvSpPr>
            <p:spPr bwMode="auto">
              <a:xfrm>
                <a:off x="1993383" y="852579"/>
                <a:ext cx="22095" cy="0"/>
              </a:xfrm>
              <a:custGeom>
                <a:avLst/>
                <a:gdLst>
                  <a:gd name="T0" fmla="*/ 0 w 2"/>
                  <a:gd name="T1" fmla="*/ 216 w 2"/>
                  <a:gd name="T2" fmla="*/ 216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27" name="Freeform 1380"/>
              <p:cNvSpPr>
                <a:spLocks/>
              </p:cNvSpPr>
              <p:nvPr/>
            </p:nvSpPr>
            <p:spPr bwMode="auto">
              <a:xfrm>
                <a:off x="1993383" y="852579"/>
                <a:ext cx="22095" cy="0"/>
              </a:xfrm>
              <a:custGeom>
                <a:avLst/>
                <a:gdLst>
                  <a:gd name="T0" fmla="*/ 0 w 2"/>
                  <a:gd name="T1" fmla="*/ 216 w 2"/>
                  <a:gd name="T2" fmla="*/ 216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28" name="Rectangle 1381"/>
              <p:cNvSpPr>
                <a:spLocks noChangeArrowheads="1"/>
              </p:cNvSpPr>
              <p:nvPr/>
            </p:nvSpPr>
            <p:spPr bwMode="auto">
              <a:xfrm>
                <a:off x="1982335" y="841533"/>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29" name="Rectangle 1382"/>
              <p:cNvSpPr>
                <a:spLocks noChangeArrowheads="1"/>
              </p:cNvSpPr>
              <p:nvPr/>
            </p:nvSpPr>
            <p:spPr bwMode="auto">
              <a:xfrm>
                <a:off x="1982335" y="841533"/>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30" name="Rectangle 1383"/>
              <p:cNvSpPr>
                <a:spLocks noChangeArrowheads="1"/>
              </p:cNvSpPr>
              <p:nvPr/>
            </p:nvSpPr>
            <p:spPr bwMode="auto">
              <a:xfrm>
                <a:off x="1860812" y="808392"/>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31" name="Rectangle 1384"/>
              <p:cNvSpPr>
                <a:spLocks noChangeArrowheads="1"/>
              </p:cNvSpPr>
              <p:nvPr/>
            </p:nvSpPr>
            <p:spPr bwMode="auto">
              <a:xfrm>
                <a:off x="1860812" y="808392"/>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32" name="Freeform 1385"/>
              <p:cNvSpPr>
                <a:spLocks/>
              </p:cNvSpPr>
              <p:nvPr/>
            </p:nvSpPr>
            <p:spPr bwMode="auto">
              <a:xfrm>
                <a:off x="1816621" y="808392"/>
                <a:ext cx="33143" cy="11047"/>
              </a:xfrm>
              <a:custGeom>
                <a:avLst/>
                <a:gdLst>
                  <a:gd name="T0" fmla="*/ 216 w 3"/>
                  <a:gd name="T1" fmla="*/ 216 h 1"/>
                  <a:gd name="T2" fmla="*/ 216 w 3"/>
                  <a:gd name="T3" fmla="*/ 0 h 1"/>
                  <a:gd name="T4" fmla="*/ 648 w 3"/>
                  <a:gd name="T5" fmla="*/ 0 h 1"/>
                  <a:gd name="T6" fmla="*/ 432 w 3"/>
                  <a:gd name="T7" fmla="*/ 0 h 1"/>
                  <a:gd name="T8" fmla="*/ 216 w 3"/>
                  <a:gd name="T9" fmla="*/ 0 h 1"/>
                  <a:gd name="T10" fmla="*/ 0 w 3"/>
                  <a:gd name="T11" fmla="*/ 216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1" y="0"/>
                    </a:lnTo>
                    <a:lnTo>
                      <a:pt x="3" y="0"/>
                    </a:lnTo>
                    <a:lnTo>
                      <a:pt x="2" y="0"/>
                    </a:lnTo>
                    <a:lnTo>
                      <a:pt x="1" y="0"/>
                    </a:lnTo>
                    <a:lnTo>
                      <a:pt x="0" y="1"/>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33" name="Freeform 1386"/>
              <p:cNvSpPr>
                <a:spLocks/>
              </p:cNvSpPr>
              <p:nvPr/>
            </p:nvSpPr>
            <p:spPr bwMode="auto">
              <a:xfrm>
                <a:off x="1816621" y="808392"/>
                <a:ext cx="33143" cy="11047"/>
              </a:xfrm>
              <a:custGeom>
                <a:avLst/>
                <a:gdLst>
                  <a:gd name="T0" fmla="*/ 216 w 3"/>
                  <a:gd name="T1" fmla="*/ 216 h 1"/>
                  <a:gd name="T2" fmla="*/ 216 w 3"/>
                  <a:gd name="T3" fmla="*/ 0 h 1"/>
                  <a:gd name="T4" fmla="*/ 648 w 3"/>
                  <a:gd name="T5" fmla="*/ 0 h 1"/>
                  <a:gd name="T6" fmla="*/ 432 w 3"/>
                  <a:gd name="T7" fmla="*/ 0 h 1"/>
                  <a:gd name="T8" fmla="*/ 216 w 3"/>
                  <a:gd name="T9" fmla="*/ 0 h 1"/>
                  <a:gd name="T10" fmla="*/ 0 w 3"/>
                  <a:gd name="T11" fmla="*/ 216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1" y="0"/>
                    </a:lnTo>
                    <a:lnTo>
                      <a:pt x="3" y="0"/>
                    </a:lnTo>
                    <a:lnTo>
                      <a:pt x="2" y="0"/>
                    </a:lnTo>
                    <a:lnTo>
                      <a:pt x="1" y="0"/>
                    </a:lnTo>
                    <a:lnTo>
                      <a:pt x="0" y="1"/>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34" name="Freeform 1387"/>
              <p:cNvSpPr>
                <a:spLocks/>
              </p:cNvSpPr>
              <p:nvPr/>
            </p:nvSpPr>
            <p:spPr bwMode="auto">
              <a:xfrm>
                <a:off x="1750335" y="819439"/>
                <a:ext cx="33143" cy="11047"/>
              </a:xfrm>
              <a:custGeom>
                <a:avLst/>
                <a:gdLst>
                  <a:gd name="T0" fmla="*/ 216 w 3"/>
                  <a:gd name="T1" fmla="*/ 216 h 1"/>
                  <a:gd name="T2" fmla="*/ 648 w 3"/>
                  <a:gd name="T3" fmla="*/ 216 h 1"/>
                  <a:gd name="T4" fmla="*/ 648 w 3"/>
                  <a:gd name="T5" fmla="*/ 0 h 1"/>
                  <a:gd name="T6" fmla="*/ 216 w 3"/>
                  <a:gd name="T7" fmla="*/ 0 h 1"/>
                  <a:gd name="T8" fmla="*/ 0 w 3"/>
                  <a:gd name="T9" fmla="*/ 0 h 1"/>
                  <a:gd name="T10" fmla="*/ 0 w 3"/>
                  <a:gd name="T11" fmla="*/ 0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3" y="1"/>
                    </a:lnTo>
                    <a:lnTo>
                      <a:pt x="3" y="0"/>
                    </a:lnTo>
                    <a:lnTo>
                      <a:pt x="1" y="0"/>
                    </a:lnTo>
                    <a:lnTo>
                      <a:pt x="0"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35" name="Freeform 1388"/>
              <p:cNvSpPr>
                <a:spLocks/>
              </p:cNvSpPr>
              <p:nvPr/>
            </p:nvSpPr>
            <p:spPr bwMode="auto">
              <a:xfrm>
                <a:off x="1750335" y="819439"/>
                <a:ext cx="33143" cy="11047"/>
              </a:xfrm>
              <a:custGeom>
                <a:avLst/>
                <a:gdLst>
                  <a:gd name="T0" fmla="*/ 216 w 3"/>
                  <a:gd name="T1" fmla="*/ 216 h 1"/>
                  <a:gd name="T2" fmla="*/ 648 w 3"/>
                  <a:gd name="T3" fmla="*/ 216 h 1"/>
                  <a:gd name="T4" fmla="*/ 648 w 3"/>
                  <a:gd name="T5" fmla="*/ 0 h 1"/>
                  <a:gd name="T6" fmla="*/ 216 w 3"/>
                  <a:gd name="T7" fmla="*/ 0 h 1"/>
                  <a:gd name="T8" fmla="*/ 0 w 3"/>
                  <a:gd name="T9" fmla="*/ 0 h 1"/>
                  <a:gd name="T10" fmla="*/ 0 w 3"/>
                  <a:gd name="T11" fmla="*/ 0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3" y="1"/>
                    </a:lnTo>
                    <a:lnTo>
                      <a:pt x="3" y="0"/>
                    </a:lnTo>
                    <a:lnTo>
                      <a:pt x="1" y="0"/>
                    </a:lnTo>
                    <a:lnTo>
                      <a:pt x="0"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36" name="Freeform 1389"/>
              <p:cNvSpPr>
                <a:spLocks/>
              </p:cNvSpPr>
              <p:nvPr/>
            </p:nvSpPr>
            <p:spPr bwMode="auto">
              <a:xfrm>
                <a:off x="2114907" y="808392"/>
                <a:ext cx="11048" cy="11047"/>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1"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37" name="Freeform 1390"/>
              <p:cNvSpPr>
                <a:spLocks/>
              </p:cNvSpPr>
              <p:nvPr/>
            </p:nvSpPr>
            <p:spPr bwMode="auto">
              <a:xfrm>
                <a:off x="2114907" y="808392"/>
                <a:ext cx="11048" cy="11047"/>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1"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38" name="Freeform 1391"/>
              <p:cNvSpPr>
                <a:spLocks/>
              </p:cNvSpPr>
              <p:nvPr/>
            </p:nvSpPr>
            <p:spPr bwMode="auto">
              <a:xfrm>
                <a:off x="2070716" y="388610"/>
                <a:ext cx="795428" cy="441876"/>
              </a:xfrm>
              <a:custGeom>
                <a:avLst/>
                <a:gdLst>
                  <a:gd name="T0" fmla="*/ 1296 w 72"/>
                  <a:gd name="T1" fmla="*/ 7992 h 40"/>
                  <a:gd name="T2" fmla="*/ 2160 w 72"/>
                  <a:gd name="T3" fmla="*/ 8640 h 40"/>
                  <a:gd name="T4" fmla="*/ 2808 w 72"/>
                  <a:gd name="T5" fmla="*/ 8424 h 40"/>
                  <a:gd name="T6" fmla="*/ 3672 w 72"/>
                  <a:gd name="T7" fmla="*/ 8424 h 40"/>
                  <a:gd name="T8" fmla="*/ 4536 w 72"/>
                  <a:gd name="T9" fmla="*/ 8424 h 40"/>
                  <a:gd name="T10" fmla="*/ 5616 w 72"/>
                  <a:gd name="T11" fmla="*/ 8424 h 40"/>
                  <a:gd name="T12" fmla="*/ 7128 w 72"/>
                  <a:gd name="T13" fmla="*/ 8208 h 40"/>
                  <a:gd name="T14" fmla="*/ 6264 w 72"/>
                  <a:gd name="T15" fmla="*/ 7776 h 40"/>
                  <a:gd name="T16" fmla="*/ 5184 w 72"/>
                  <a:gd name="T17" fmla="*/ 7344 h 40"/>
                  <a:gd name="T18" fmla="*/ 6912 w 72"/>
                  <a:gd name="T19" fmla="*/ 7128 h 40"/>
                  <a:gd name="T20" fmla="*/ 8208 w 72"/>
                  <a:gd name="T21" fmla="*/ 6696 h 40"/>
                  <a:gd name="T22" fmla="*/ 8208 w 72"/>
                  <a:gd name="T23" fmla="*/ 6048 h 40"/>
                  <a:gd name="T24" fmla="*/ 7560 w 72"/>
                  <a:gd name="T25" fmla="*/ 5832 h 40"/>
                  <a:gd name="T26" fmla="*/ 8640 w 72"/>
                  <a:gd name="T27" fmla="*/ 5616 h 40"/>
                  <a:gd name="T28" fmla="*/ 7776 w 72"/>
                  <a:gd name="T29" fmla="*/ 5400 h 40"/>
                  <a:gd name="T30" fmla="*/ 8856 w 72"/>
                  <a:gd name="T31" fmla="*/ 5400 h 40"/>
                  <a:gd name="T32" fmla="*/ 9504 w 72"/>
                  <a:gd name="T33" fmla="*/ 5184 h 40"/>
                  <a:gd name="T34" fmla="*/ 9720 w 72"/>
                  <a:gd name="T35" fmla="*/ 4752 h 40"/>
                  <a:gd name="T36" fmla="*/ 10368 w 72"/>
                  <a:gd name="T37" fmla="*/ 4320 h 40"/>
                  <a:gd name="T38" fmla="*/ 11880 w 72"/>
                  <a:gd name="T39" fmla="*/ 3672 h 40"/>
                  <a:gd name="T40" fmla="*/ 13824 w 72"/>
                  <a:gd name="T41" fmla="*/ 2592 h 40"/>
                  <a:gd name="T42" fmla="*/ 11232 w 72"/>
                  <a:gd name="T43" fmla="*/ 3024 h 40"/>
                  <a:gd name="T44" fmla="*/ 12096 w 72"/>
                  <a:gd name="T45" fmla="*/ 2808 h 40"/>
                  <a:gd name="T46" fmla="*/ 11448 w 72"/>
                  <a:gd name="T47" fmla="*/ 2376 h 40"/>
                  <a:gd name="T48" fmla="*/ 14040 w 72"/>
                  <a:gd name="T49" fmla="*/ 2160 h 40"/>
                  <a:gd name="T50" fmla="*/ 15552 w 72"/>
                  <a:gd name="T51" fmla="*/ 1296 h 40"/>
                  <a:gd name="T52" fmla="*/ 14040 w 72"/>
                  <a:gd name="T53" fmla="*/ 432 h 40"/>
                  <a:gd name="T54" fmla="*/ 12960 w 72"/>
                  <a:gd name="T55" fmla="*/ 648 h 40"/>
                  <a:gd name="T56" fmla="*/ 12312 w 72"/>
                  <a:gd name="T57" fmla="*/ 216 h 40"/>
                  <a:gd name="T58" fmla="*/ 9936 w 72"/>
                  <a:gd name="T59" fmla="*/ 0 h 40"/>
                  <a:gd name="T60" fmla="*/ 8856 w 72"/>
                  <a:gd name="T61" fmla="*/ 216 h 40"/>
                  <a:gd name="T62" fmla="*/ 8640 w 72"/>
                  <a:gd name="T63" fmla="*/ 432 h 40"/>
                  <a:gd name="T64" fmla="*/ 7992 w 72"/>
                  <a:gd name="T65" fmla="*/ 864 h 40"/>
                  <a:gd name="T66" fmla="*/ 6264 w 72"/>
                  <a:gd name="T67" fmla="*/ 432 h 40"/>
                  <a:gd name="T68" fmla="*/ 5184 w 72"/>
                  <a:gd name="T69" fmla="*/ 432 h 40"/>
                  <a:gd name="T70" fmla="*/ 4320 w 72"/>
                  <a:gd name="T71" fmla="*/ 864 h 40"/>
                  <a:gd name="T72" fmla="*/ 4320 w 72"/>
                  <a:gd name="T73" fmla="*/ 1296 h 40"/>
                  <a:gd name="T74" fmla="*/ 4320 w 72"/>
                  <a:gd name="T75" fmla="*/ 1512 h 40"/>
                  <a:gd name="T76" fmla="*/ 2808 w 72"/>
                  <a:gd name="T77" fmla="*/ 1080 h 40"/>
                  <a:gd name="T78" fmla="*/ 3240 w 72"/>
                  <a:gd name="T79" fmla="*/ 1944 h 40"/>
                  <a:gd name="T80" fmla="*/ 1728 w 72"/>
                  <a:gd name="T81" fmla="*/ 1728 h 40"/>
                  <a:gd name="T82" fmla="*/ 648 w 72"/>
                  <a:gd name="T83" fmla="*/ 2592 h 40"/>
                  <a:gd name="T84" fmla="*/ 2376 w 72"/>
                  <a:gd name="T85" fmla="*/ 2592 h 40"/>
                  <a:gd name="T86" fmla="*/ 1944 w 72"/>
                  <a:gd name="T87" fmla="*/ 3240 h 40"/>
                  <a:gd name="T88" fmla="*/ 1944 w 72"/>
                  <a:gd name="T89" fmla="*/ 3456 h 40"/>
                  <a:gd name="T90" fmla="*/ 3240 w 72"/>
                  <a:gd name="T91" fmla="*/ 3456 h 40"/>
                  <a:gd name="T92" fmla="*/ 2808 w 72"/>
                  <a:gd name="T93" fmla="*/ 4104 h 40"/>
                  <a:gd name="T94" fmla="*/ 4752 w 72"/>
                  <a:gd name="T95" fmla="*/ 3672 h 40"/>
                  <a:gd name="T96" fmla="*/ 5832 w 72"/>
                  <a:gd name="T97" fmla="*/ 3240 h 40"/>
                  <a:gd name="T98" fmla="*/ 6480 w 72"/>
                  <a:gd name="T99" fmla="*/ 3456 h 40"/>
                  <a:gd name="T100" fmla="*/ 6048 w 72"/>
                  <a:gd name="T101" fmla="*/ 3888 h 40"/>
                  <a:gd name="T102" fmla="*/ 4536 w 72"/>
                  <a:gd name="T103" fmla="*/ 4320 h 40"/>
                  <a:gd name="T104" fmla="*/ 5832 w 72"/>
                  <a:gd name="T105" fmla="*/ 5184 h 40"/>
                  <a:gd name="T106" fmla="*/ 3024 w 72"/>
                  <a:gd name="T107" fmla="*/ 4752 h 40"/>
                  <a:gd name="T108" fmla="*/ 4104 w 72"/>
                  <a:gd name="T109" fmla="*/ 5832 h 40"/>
                  <a:gd name="T110" fmla="*/ 4968 w 72"/>
                  <a:gd name="T111" fmla="*/ 6048 h 40"/>
                  <a:gd name="T112" fmla="*/ 2592 w 72"/>
                  <a:gd name="T113" fmla="*/ 6048 h 40"/>
                  <a:gd name="T114" fmla="*/ 3240 w 72"/>
                  <a:gd name="T115" fmla="*/ 6912 h 40"/>
                  <a:gd name="T116" fmla="*/ 3240 w 72"/>
                  <a:gd name="T117" fmla="*/ 7128 h 40"/>
                  <a:gd name="T118" fmla="*/ 4752 w 72"/>
                  <a:gd name="T119" fmla="*/ 7128 h 40"/>
                  <a:gd name="T120" fmla="*/ 2160 w 72"/>
                  <a:gd name="T121" fmla="*/ 7128 h 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
                  <a:gd name="T184" fmla="*/ 0 h 40"/>
                  <a:gd name="T185" fmla="*/ 72 w 72"/>
                  <a:gd name="T186" fmla="*/ 40 h 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 h="40">
                    <a:moveTo>
                      <a:pt x="12" y="35"/>
                    </a:moveTo>
                    <a:lnTo>
                      <a:pt x="12" y="36"/>
                    </a:lnTo>
                    <a:lnTo>
                      <a:pt x="11" y="36"/>
                    </a:lnTo>
                    <a:lnTo>
                      <a:pt x="9" y="37"/>
                    </a:lnTo>
                    <a:lnTo>
                      <a:pt x="8" y="37"/>
                    </a:lnTo>
                    <a:lnTo>
                      <a:pt x="7" y="37"/>
                    </a:lnTo>
                    <a:lnTo>
                      <a:pt x="6" y="37"/>
                    </a:lnTo>
                    <a:lnTo>
                      <a:pt x="6" y="39"/>
                    </a:lnTo>
                    <a:lnTo>
                      <a:pt x="7" y="39"/>
                    </a:lnTo>
                    <a:lnTo>
                      <a:pt x="8" y="39"/>
                    </a:lnTo>
                    <a:lnTo>
                      <a:pt x="10" y="40"/>
                    </a:lnTo>
                    <a:lnTo>
                      <a:pt x="10" y="39"/>
                    </a:lnTo>
                    <a:lnTo>
                      <a:pt x="11" y="39"/>
                    </a:lnTo>
                    <a:lnTo>
                      <a:pt x="12" y="39"/>
                    </a:lnTo>
                    <a:lnTo>
                      <a:pt x="13" y="39"/>
                    </a:lnTo>
                    <a:lnTo>
                      <a:pt x="13" y="40"/>
                    </a:lnTo>
                    <a:lnTo>
                      <a:pt x="15" y="40"/>
                    </a:lnTo>
                    <a:lnTo>
                      <a:pt x="16" y="40"/>
                    </a:lnTo>
                    <a:lnTo>
                      <a:pt x="15" y="39"/>
                    </a:lnTo>
                    <a:lnTo>
                      <a:pt x="16" y="39"/>
                    </a:lnTo>
                    <a:lnTo>
                      <a:pt x="17" y="39"/>
                    </a:lnTo>
                    <a:lnTo>
                      <a:pt x="18" y="39"/>
                    </a:lnTo>
                    <a:lnTo>
                      <a:pt x="19" y="39"/>
                    </a:lnTo>
                    <a:lnTo>
                      <a:pt x="20" y="39"/>
                    </a:lnTo>
                    <a:lnTo>
                      <a:pt x="21" y="39"/>
                    </a:lnTo>
                    <a:lnTo>
                      <a:pt x="22" y="40"/>
                    </a:lnTo>
                    <a:lnTo>
                      <a:pt x="23" y="39"/>
                    </a:lnTo>
                    <a:lnTo>
                      <a:pt x="24" y="39"/>
                    </a:lnTo>
                    <a:lnTo>
                      <a:pt x="25" y="39"/>
                    </a:lnTo>
                    <a:lnTo>
                      <a:pt x="26" y="39"/>
                    </a:lnTo>
                    <a:lnTo>
                      <a:pt x="26" y="40"/>
                    </a:lnTo>
                    <a:lnTo>
                      <a:pt x="27" y="40"/>
                    </a:lnTo>
                    <a:lnTo>
                      <a:pt x="30" y="40"/>
                    </a:lnTo>
                    <a:lnTo>
                      <a:pt x="30" y="39"/>
                    </a:lnTo>
                    <a:lnTo>
                      <a:pt x="32" y="39"/>
                    </a:lnTo>
                    <a:lnTo>
                      <a:pt x="33" y="38"/>
                    </a:lnTo>
                    <a:lnTo>
                      <a:pt x="32" y="37"/>
                    </a:lnTo>
                    <a:lnTo>
                      <a:pt x="31" y="37"/>
                    </a:lnTo>
                    <a:lnTo>
                      <a:pt x="30" y="38"/>
                    </a:lnTo>
                    <a:lnTo>
                      <a:pt x="29" y="37"/>
                    </a:lnTo>
                    <a:lnTo>
                      <a:pt x="30" y="36"/>
                    </a:lnTo>
                    <a:lnTo>
                      <a:pt x="29" y="36"/>
                    </a:lnTo>
                    <a:lnTo>
                      <a:pt x="28" y="36"/>
                    </a:lnTo>
                    <a:lnTo>
                      <a:pt x="27" y="36"/>
                    </a:lnTo>
                    <a:lnTo>
                      <a:pt x="24" y="36"/>
                    </a:lnTo>
                    <a:lnTo>
                      <a:pt x="23" y="36"/>
                    </a:lnTo>
                    <a:lnTo>
                      <a:pt x="25" y="35"/>
                    </a:lnTo>
                    <a:lnTo>
                      <a:pt x="24" y="34"/>
                    </a:lnTo>
                    <a:lnTo>
                      <a:pt x="25" y="34"/>
                    </a:lnTo>
                    <a:lnTo>
                      <a:pt x="26" y="35"/>
                    </a:lnTo>
                    <a:lnTo>
                      <a:pt x="30" y="35"/>
                    </a:lnTo>
                    <a:lnTo>
                      <a:pt x="33" y="34"/>
                    </a:lnTo>
                    <a:lnTo>
                      <a:pt x="32" y="33"/>
                    </a:lnTo>
                    <a:lnTo>
                      <a:pt x="31" y="33"/>
                    </a:lnTo>
                    <a:lnTo>
                      <a:pt x="32" y="33"/>
                    </a:lnTo>
                    <a:lnTo>
                      <a:pt x="35" y="33"/>
                    </a:lnTo>
                    <a:lnTo>
                      <a:pt x="37" y="32"/>
                    </a:lnTo>
                    <a:lnTo>
                      <a:pt x="36" y="32"/>
                    </a:lnTo>
                    <a:lnTo>
                      <a:pt x="35" y="32"/>
                    </a:lnTo>
                    <a:lnTo>
                      <a:pt x="34" y="31"/>
                    </a:lnTo>
                    <a:lnTo>
                      <a:pt x="36" y="31"/>
                    </a:lnTo>
                    <a:lnTo>
                      <a:pt x="38" y="31"/>
                    </a:lnTo>
                    <a:lnTo>
                      <a:pt x="39" y="31"/>
                    </a:lnTo>
                    <a:lnTo>
                      <a:pt x="38" y="30"/>
                    </a:lnTo>
                    <a:lnTo>
                      <a:pt x="36" y="30"/>
                    </a:lnTo>
                    <a:lnTo>
                      <a:pt x="37" y="29"/>
                    </a:lnTo>
                    <a:lnTo>
                      <a:pt x="38" y="30"/>
                    </a:lnTo>
                    <a:lnTo>
                      <a:pt x="40" y="29"/>
                    </a:lnTo>
                    <a:lnTo>
                      <a:pt x="38" y="28"/>
                    </a:lnTo>
                    <a:lnTo>
                      <a:pt x="37" y="28"/>
                    </a:lnTo>
                    <a:lnTo>
                      <a:pt x="35" y="27"/>
                    </a:lnTo>
                    <a:lnTo>
                      <a:pt x="33" y="28"/>
                    </a:lnTo>
                    <a:lnTo>
                      <a:pt x="32" y="27"/>
                    </a:lnTo>
                    <a:lnTo>
                      <a:pt x="34" y="27"/>
                    </a:lnTo>
                    <a:lnTo>
                      <a:pt x="35" y="27"/>
                    </a:lnTo>
                    <a:lnTo>
                      <a:pt x="33" y="27"/>
                    </a:lnTo>
                    <a:lnTo>
                      <a:pt x="33" y="26"/>
                    </a:lnTo>
                    <a:lnTo>
                      <a:pt x="35" y="26"/>
                    </a:lnTo>
                    <a:lnTo>
                      <a:pt x="37" y="26"/>
                    </a:lnTo>
                    <a:lnTo>
                      <a:pt x="38" y="27"/>
                    </a:lnTo>
                    <a:lnTo>
                      <a:pt x="40" y="27"/>
                    </a:lnTo>
                    <a:lnTo>
                      <a:pt x="40" y="26"/>
                    </a:lnTo>
                    <a:lnTo>
                      <a:pt x="36" y="26"/>
                    </a:lnTo>
                    <a:lnTo>
                      <a:pt x="33" y="26"/>
                    </a:lnTo>
                    <a:lnTo>
                      <a:pt x="34" y="26"/>
                    </a:lnTo>
                    <a:lnTo>
                      <a:pt x="34" y="25"/>
                    </a:lnTo>
                    <a:lnTo>
                      <a:pt x="36" y="26"/>
                    </a:lnTo>
                    <a:lnTo>
                      <a:pt x="36" y="25"/>
                    </a:lnTo>
                    <a:lnTo>
                      <a:pt x="34" y="25"/>
                    </a:lnTo>
                    <a:lnTo>
                      <a:pt x="36" y="25"/>
                    </a:lnTo>
                    <a:lnTo>
                      <a:pt x="37" y="25"/>
                    </a:lnTo>
                    <a:lnTo>
                      <a:pt x="39" y="25"/>
                    </a:lnTo>
                    <a:lnTo>
                      <a:pt x="41" y="25"/>
                    </a:lnTo>
                    <a:lnTo>
                      <a:pt x="43" y="24"/>
                    </a:lnTo>
                    <a:lnTo>
                      <a:pt x="42" y="24"/>
                    </a:lnTo>
                    <a:lnTo>
                      <a:pt x="40" y="23"/>
                    </a:lnTo>
                    <a:lnTo>
                      <a:pt x="41" y="23"/>
                    </a:lnTo>
                    <a:lnTo>
                      <a:pt x="43" y="23"/>
                    </a:lnTo>
                    <a:lnTo>
                      <a:pt x="44" y="24"/>
                    </a:lnTo>
                    <a:lnTo>
                      <a:pt x="46" y="23"/>
                    </a:lnTo>
                    <a:lnTo>
                      <a:pt x="48" y="23"/>
                    </a:lnTo>
                    <a:lnTo>
                      <a:pt x="47" y="22"/>
                    </a:lnTo>
                    <a:lnTo>
                      <a:pt x="48" y="22"/>
                    </a:lnTo>
                    <a:lnTo>
                      <a:pt x="47" y="21"/>
                    </a:lnTo>
                    <a:lnTo>
                      <a:pt x="45" y="22"/>
                    </a:lnTo>
                    <a:lnTo>
                      <a:pt x="45" y="21"/>
                    </a:lnTo>
                    <a:lnTo>
                      <a:pt x="46" y="21"/>
                    </a:lnTo>
                    <a:lnTo>
                      <a:pt x="47" y="21"/>
                    </a:lnTo>
                    <a:lnTo>
                      <a:pt x="48" y="21"/>
                    </a:lnTo>
                    <a:lnTo>
                      <a:pt x="50" y="21"/>
                    </a:lnTo>
                    <a:lnTo>
                      <a:pt x="50" y="20"/>
                    </a:lnTo>
                    <a:lnTo>
                      <a:pt x="48" y="20"/>
                    </a:lnTo>
                    <a:lnTo>
                      <a:pt x="48" y="19"/>
                    </a:lnTo>
                    <a:lnTo>
                      <a:pt x="50" y="19"/>
                    </a:lnTo>
                    <a:lnTo>
                      <a:pt x="50" y="20"/>
                    </a:lnTo>
                    <a:lnTo>
                      <a:pt x="51" y="20"/>
                    </a:lnTo>
                    <a:lnTo>
                      <a:pt x="52" y="19"/>
                    </a:lnTo>
                    <a:lnTo>
                      <a:pt x="53" y="18"/>
                    </a:lnTo>
                    <a:lnTo>
                      <a:pt x="55" y="17"/>
                    </a:lnTo>
                    <a:lnTo>
                      <a:pt x="56" y="17"/>
                    </a:lnTo>
                    <a:lnTo>
                      <a:pt x="58" y="15"/>
                    </a:lnTo>
                    <a:lnTo>
                      <a:pt x="59" y="15"/>
                    </a:lnTo>
                    <a:lnTo>
                      <a:pt x="61" y="14"/>
                    </a:lnTo>
                    <a:lnTo>
                      <a:pt x="62" y="14"/>
                    </a:lnTo>
                    <a:lnTo>
                      <a:pt x="63" y="13"/>
                    </a:lnTo>
                    <a:lnTo>
                      <a:pt x="64" y="12"/>
                    </a:lnTo>
                    <a:lnTo>
                      <a:pt x="63" y="12"/>
                    </a:lnTo>
                    <a:lnTo>
                      <a:pt x="62" y="12"/>
                    </a:lnTo>
                    <a:lnTo>
                      <a:pt x="61" y="12"/>
                    </a:lnTo>
                    <a:lnTo>
                      <a:pt x="59" y="13"/>
                    </a:lnTo>
                    <a:lnTo>
                      <a:pt x="58" y="13"/>
                    </a:lnTo>
                    <a:lnTo>
                      <a:pt x="54" y="14"/>
                    </a:lnTo>
                    <a:lnTo>
                      <a:pt x="52" y="14"/>
                    </a:lnTo>
                    <a:lnTo>
                      <a:pt x="51" y="14"/>
                    </a:lnTo>
                    <a:lnTo>
                      <a:pt x="51" y="15"/>
                    </a:lnTo>
                    <a:lnTo>
                      <a:pt x="49" y="15"/>
                    </a:lnTo>
                    <a:lnTo>
                      <a:pt x="49" y="14"/>
                    </a:lnTo>
                    <a:lnTo>
                      <a:pt x="52" y="14"/>
                    </a:lnTo>
                    <a:lnTo>
                      <a:pt x="54" y="14"/>
                    </a:lnTo>
                    <a:lnTo>
                      <a:pt x="56" y="13"/>
                    </a:lnTo>
                    <a:lnTo>
                      <a:pt x="59" y="12"/>
                    </a:lnTo>
                    <a:lnTo>
                      <a:pt x="58" y="12"/>
                    </a:lnTo>
                    <a:lnTo>
                      <a:pt x="56" y="12"/>
                    </a:lnTo>
                    <a:lnTo>
                      <a:pt x="55" y="12"/>
                    </a:lnTo>
                    <a:lnTo>
                      <a:pt x="53" y="12"/>
                    </a:lnTo>
                    <a:lnTo>
                      <a:pt x="53" y="11"/>
                    </a:lnTo>
                    <a:lnTo>
                      <a:pt x="54" y="11"/>
                    </a:lnTo>
                    <a:lnTo>
                      <a:pt x="56" y="11"/>
                    </a:lnTo>
                    <a:lnTo>
                      <a:pt x="57" y="11"/>
                    </a:lnTo>
                    <a:lnTo>
                      <a:pt x="60" y="11"/>
                    </a:lnTo>
                    <a:lnTo>
                      <a:pt x="62" y="11"/>
                    </a:lnTo>
                    <a:lnTo>
                      <a:pt x="64" y="11"/>
                    </a:lnTo>
                    <a:lnTo>
                      <a:pt x="65" y="10"/>
                    </a:lnTo>
                    <a:lnTo>
                      <a:pt x="66" y="10"/>
                    </a:lnTo>
                    <a:lnTo>
                      <a:pt x="68" y="9"/>
                    </a:lnTo>
                    <a:lnTo>
                      <a:pt x="69" y="9"/>
                    </a:lnTo>
                    <a:lnTo>
                      <a:pt x="70" y="8"/>
                    </a:lnTo>
                    <a:lnTo>
                      <a:pt x="69" y="8"/>
                    </a:lnTo>
                    <a:lnTo>
                      <a:pt x="71" y="7"/>
                    </a:lnTo>
                    <a:lnTo>
                      <a:pt x="72" y="6"/>
                    </a:lnTo>
                    <a:lnTo>
                      <a:pt x="69" y="5"/>
                    </a:lnTo>
                    <a:lnTo>
                      <a:pt x="66" y="5"/>
                    </a:lnTo>
                    <a:lnTo>
                      <a:pt x="66" y="3"/>
                    </a:lnTo>
                    <a:lnTo>
                      <a:pt x="65" y="3"/>
                    </a:lnTo>
                    <a:lnTo>
                      <a:pt x="66" y="2"/>
                    </a:lnTo>
                    <a:lnTo>
                      <a:pt x="65" y="2"/>
                    </a:lnTo>
                    <a:lnTo>
                      <a:pt x="63" y="2"/>
                    </a:lnTo>
                    <a:lnTo>
                      <a:pt x="63" y="3"/>
                    </a:lnTo>
                    <a:lnTo>
                      <a:pt x="62" y="2"/>
                    </a:lnTo>
                    <a:lnTo>
                      <a:pt x="61" y="2"/>
                    </a:lnTo>
                    <a:lnTo>
                      <a:pt x="61" y="3"/>
                    </a:lnTo>
                    <a:lnTo>
                      <a:pt x="60" y="3"/>
                    </a:lnTo>
                    <a:lnTo>
                      <a:pt x="59" y="2"/>
                    </a:lnTo>
                    <a:lnTo>
                      <a:pt x="58" y="2"/>
                    </a:lnTo>
                    <a:lnTo>
                      <a:pt x="55" y="4"/>
                    </a:lnTo>
                    <a:lnTo>
                      <a:pt x="53" y="4"/>
                    </a:lnTo>
                    <a:lnTo>
                      <a:pt x="57" y="2"/>
                    </a:lnTo>
                    <a:lnTo>
                      <a:pt x="57" y="1"/>
                    </a:lnTo>
                    <a:lnTo>
                      <a:pt x="54" y="1"/>
                    </a:lnTo>
                    <a:lnTo>
                      <a:pt x="52" y="1"/>
                    </a:lnTo>
                    <a:lnTo>
                      <a:pt x="51" y="1"/>
                    </a:lnTo>
                    <a:lnTo>
                      <a:pt x="50" y="1"/>
                    </a:lnTo>
                    <a:lnTo>
                      <a:pt x="48" y="1"/>
                    </a:lnTo>
                    <a:lnTo>
                      <a:pt x="48" y="0"/>
                    </a:lnTo>
                    <a:lnTo>
                      <a:pt x="46" y="0"/>
                    </a:lnTo>
                    <a:lnTo>
                      <a:pt x="46" y="1"/>
                    </a:lnTo>
                    <a:lnTo>
                      <a:pt x="47" y="1"/>
                    </a:lnTo>
                    <a:lnTo>
                      <a:pt x="47" y="2"/>
                    </a:lnTo>
                    <a:lnTo>
                      <a:pt x="44" y="1"/>
                    </a:lnTo>
                    <a:lnTo>
                      <a:pt x="44" y="0"/>
                    </a:lnTo>
                    <a:lnTo>
                      <a:pt x="42" y="0"/>
                    </a:lnTo>
                    <a:lnTo>
                      <a:pt x="41" y="1"/>
                    </a:lnTo>
                    <a:lnTo>
                      <a:pt x="41" y="2"/>
                    </a:lnTo>
                    <a:lnTo>
                      <a:pt x="44" y="3"/>
                    </a:lnTo>
                    <a:lnTo>
                      <a:pt x="44" y="4"/>
                    </a:lnTo>
                    <a:lnTo>
                      <a:pt x="43" y="4"/>
                    </a:lnTo>
                    <a:lnTo>
                      <a:pt x="41" y="3"/>
                    </a:lnTo>
                    <a:lnTo>
                      <a:pt x="40" y="2"/>
                    </a:lnTo>
                    <a:lnTo>
                      <a:pt x="38" y="1"/>
                    </a:lnTo>
                    <a:lnTo>
                      <a:pt x="33" y="1"/>
                    </a:lnTo>
                    <a:lnTo>
                      <a:pt x="32" y="1"/>
                    </a:lnTo>
                    <a:lnTo>
                      <a:pt x="33" y="2"/>
                    </a:lnTo>
                    <a:lnTo>
                      <a:pt x="35" y="3"/>
                    </a:lnTo>
                    <a:lnTo>
                      <a:pt x="36" y="3"/>
                    </a:lnTo>
                    <a:lnTo>
                      <a:pt x="37" y="4"/>
                    </a:lnTo>
                    <a:lnTo>
                      <a:pt x="37" y="5"/>
                    </a:lnTo>
                    <a:lnTo>
                      <a:pt x="35" y="6"/>
                    </a:lnTo>
                    <a:lnTo>
                      <a:pt x="35" y="4"/>
                    </a:lnTo>
                    <a:lnTo>
                      <a:pt x="32" y="3"/>
                    </a:lnTo>
                    <a:lnTo>
                      <a:pt x="31" y="2"/>
                    </a:lnTo>
                    <a:lnTo>
                      <a:pt x="30" y="2"/>
                    </a:lnTo>
                    <a:lnTo>
                      <a:pt x="29" y="2"/>
                    </a:lnTo>
                    <a:lnTo>
                      <a:pt x="27" y="2"/>
                    </a:lnTo>
                    <a:lnTo>
                      <a:pt x="26" y="2"/>
                    </a:lnTo>
                    <a:lnTo>
                      <a:pt x="27" y="3"/>
                    </a:lnTo>
                    <a:lnTo>
                      <a:pt x="29" y="3"/>
                    </a:lnTo>
                    <a:lnTo>
                      <a:pt x="28" y="4"/>
                    </a:lnTo>
                    <a:lnTo>
                      <a:pt x="26" y="4"/>
                    </a:lnTo>
                    <a:lnTo>
                      <a:pt x="24" y="2"/>
                    </a:lnTo>
                    <a:lnTo>
                      <a:pt x="23" y="2"/>
                    </a:lnTo>
                    <a:lnTo>
                      <a:pt x="22" y="3"/>
                    </a:lnTo>
                    <a:lnTo>
                      <a:pt x="25" y="4"/>
                    </a:lnTo>
                    <a:lnTo>
                      <a:pt x="25" y="5"/>
                    </a:lnTo>
                    <a:lnTo>
                      <a:pt x="23" y="4"/>
                    </a:lnTo>
                    <a:lnTo>
                      <a:pt x="20" y="4"/>
                    </a:lnTo>
                    <a:lnTo>
                      <a:pt x="21" y="5"/>
                    </a:lnTo>
                    <a:lnTo>
                      <a:pt x="22" y="5"/>
                    </a:lnTo>
                    <a:lnTo>
                      <a:pt x="23" y="5"/>
                    </a:lnTo>
                    <a:lnTo>
                      <a:pt x="22" y="5"/>
                    </a:lnTo>
                    <a:lnTo>
                      <a:pt x="21" y="5"/>
                    </a:lnTo>
                    <a:lnTo>
                      <a:pt x="20" y="6"/>
                    </a:lnTo>
                    <a:lnTo>
                      <a:pt x="21" y="7"/>
                    </a:lnTo>
                    <a:lnTo>
                      <a:pt x="25" y="7"/>
                    </a:lnTo>
                    <a:lnTo>
                      <a:pt x="26" y="8"/>
                    </a:lnTo>
                    <a:lnTo>
                      <a:pt x="26" y="9"/>
                    </a:lnTo>
                    <a:lnTo>
                      <a:pt x="25" y="9"/>
                    </a:lnTo>
                    <a:lnTo>
                      <a:pt x="22" y="8"/>
                    </a:lnTo>
                    <a:lnTo>
                      <a:pt x="20" y="7"/>
                    </a:lnTo>
                    <a:lnTo>
                      <a:pt x="19" y="7"/>
                    </a:lnTo>
                    <a:lnTo>
                      <a:pt x="20" y="7"/>
                    </a:lnTo>
                    <a:lnTo>
                      <a:pt x="21" y="8"/>
                    </a:lnTo>
                    <a:lnTo>
                      <a:pt x="19" y="8"/>
                    </a:lnTo>
                    <a:lnTo>
                      <a:pt x="17" y="6"/>
                    </a:lnTo>
                    <a:lnTo>
                      <a:pt x="14" y="5"/>
                    </a:lnTo>
                    <a:lnTo>
                      <a:pt x="13" y="5"/>
                    </a:lnTo>
                    <a:lnTo>
                      <a:pt x="14" y="7"/>
                    </a:lnTo>
                    <a:lnTo>
                      <a:pt x="12" y="7"/>
                    </a:lnTo>
                    <a:lnTo>
                      <a:pt x="11" y="7"/>
                    </a:lnTo>
                    <a:lnTo>
                      <a:pt x="13" y="8"/>
                    </a:lnTo>
                    <a:lnTo>
                      <a:pt x="15" y="8"/>
                    </a:lnTo>
                    <a:lnTo>
                      <a:pt x="16" y="9"/>
                    </a:lnTo>
                    <a:lnTo>
                      <a:pt x="15" y="9"/>
                    </a:lnTo>
                    <a:lnTo>
                      <a:pt x="13" y="9"/>
                    </a:lnTo>
                    <a:lnTo>
                      <a:pt x="12" y="9"/>
                    </a:lnTo>
                    <a:lnTo>
                      <a:pt x="11" y="9"/>
                    </a:lnTo>
                    <a:lnTo>
                      <a:pt x="10" y="9"/>
                    </a:lnTo>
                    <a:lnTo>
                      <a:pt x="10" y="8"/>
                    </a:lnTo>
                    <a:lnTo>
                      <a:pt x="8" y="8"/>
                    </a:lnTo>
                    <a:lnTo>
                      <a:pt x="6" y="9"/>
                    </a:lnTo>
                    <a:lnTo>
                      <a:pt x="5" y="10"/>
                    </a:lnTo>
                    <a:lnTo>
                      <a:pt x="3" y="9"/>
                    </a:lnTo>
                    <a:lnTo>
                      <a:pt x="2" y="10"/>
                    </a:lnTo>
                    <a:lnTo>
                      <a:pt x="0" y="11"/>
                    </a:lnTo>
                    <a:lnTo>
                      <a:pt x="1" y="12"/>
                    </a:lnTo>
                    <a:lnTo>
                      <a:pt x="3" y="12"/>
                    </a:lnTo>
                    <a:lnTo>
                      <a:pt x="5" y="12"/>
                    </a:lnTo>
                    <a:lnTo>
                      <a:pt x="3" y="12"/>
                    </a:lnTo>
                    <a:lnTo>
                      <a:pt x="4" y="13"/>
                    </a:lnTo>
                    <a:lnTo>
                      <a:pt x="7" y="13"/>
                    </a:lnTo>
                    <a:lnTo>
                      <a:pt x="9" y="12"/>
                    </a:lnTo>
                    <a:lnTo>
                      <a:pt x="11" y="12"/>
                    </a:lnTo>
                    <a:lnTo>
                      <a:pt x="10" y="12"/>
                    </a:lnTo>
                    <a:lnTo>
                      <a:pt x="8" y="13"/>
                    </a:lnTo>
                    <a:lnTo>
                      <a:pt x="6" y="14"/>
                    </a:lnTo>
                    <a:lnTo>
                      <a:pt x="5" y="14"/>
                    </a:lnTo>
                    <a:lnTo>
                      <a:pt x="5" y="15"/>
                    </a:lnTo>
                    <a:lnTo>
                      <a:pt x="9" y="15"/>
                    </a:lnTo>
                    <a:lnTo>
                      <a:pt x="12" y="15"/>
                    </a:lnTo>
                    <a:lnTo>
                      <a:pt x="15" y="14"/>
                    </a:lnTo>
                    <a:lnTo>
                      <a:pt x="16" y="14"/>
                    </a:lnTo>
                    <a:lnTo>
                      <a:pt x="17" y="14"/>
                    </a:lnTo>
                    <a:lnTo>
                      <a:pt x="14" y="15"/>
                    </a:lnTo>
                    <a:lnTo>
                      <a:pt x="12" y="16"/>
                    </a:lnTo>
                    <a:lnTo>
                      <a:pt x="9" y="16"/>
                    </a:lnTo>
                    <a:lnTo>
                      <a:pt x="6" y="16"/>
                    </a:lnTo>
                    <a:lnTo>
                      <a:pt x="7" y="17"/>
                    </a:lnTo>
                    <a:lnTo>
                      <a:pt x="9" y="17"/>
                    </a:lnTo>
                    <a:lnTo>
                      <a:pt x="11" y="18"/>
                    </a:lnTo>
                    <a:lnTo>
                      <a:pt x="12" y="18"/>
                    </a:lnTo>
                    <a:lnTo>
                      <a:pt x="13" y="17"/>
                    </a:lnTo>
                    <a:lnTo>
                      <a:pt x="15" y="16"/>
                    </a:lnTo>
                    <a:lnTo>
                      <a:pt x="18" y="15"/>
                    </a:lnTo>
                    <a:lnTo>
                      <a:pt x="21" y="15"/>
                    </a:lnTo>
                    <a:lnTo>
                      <a:pt x="16" y="16"/>
                    </a:lnTo>
                    <a:lnTo>
                      <a:pt x="14" y="17"/>
                    </a:lnTo>
                    <a:lnTo>
                      <a:pt x="13" y="18"/>
                    </a:lnTo>
                    <a:lnTo>
                      <a:pt x="13" y="19"/>
                    </a:lnTo>
                    <a:lnTo>
                      <a:pt x="17" y="19"/>
                    </a:lnTo>
                    <a:lnTo>
                      <a:pt x="18" y="18"/>
                    </a:lnTo>
                    <a:lnTo>
                      <a:pt x="18" y="17"/>
                    </a:lnTo>
                    <a:lnTo>
                      <a:pt x="19" y="17"/>
                    </a:lnTo>
                    <a:lnTo>
                      <a:pt x="19" y="18"/>
                    </a:lnTo>
                    <a:lnTo>
                      <a:pt x="21" y="17"/>
                    </a:lnTo>
                    <a:lnTo>
                      <a:pt x="22" y="17"/>
                    </a:lnTo>
                    <a:lnTo>
                      <a:pt x="22" y="18"/>
                    </a:lnTo>
                    <a:lnTo>
                      <a:pt x="20" y="18"/>
                    </a:lnTo>
                    <a:lnTo>
                      <a:pt x="21" y="19"/>
                    </a:lnTo>
                    <a:lnTo>
                      <a:pt x="24" y="18"/>
                    </a:lnTo>
                    <a:lnTo>
                      <a:pt x="26" y="18"/>
                    </a:lnTo>
                    <a:lnTo>
                      <a:pt x="29" y="16"/>
                    </a:lnTo>
                    <a:lnTo>
                      <a:pt x="27" y="15"/>
                    </a:lnTo>
                    <a:lnTo>
                      <a:pt x="29" y="15"/>
                    </a:lnTo>
                    <a:lnTo>
                      <a:pt x="30" y="14"/>
                    </a:lnTo>
                    <a:lnTo>
                      <a:pt x="31" y="13"/>
                    </a:lnTo>
                    <a:lnTo>
                      <a:pt x="32" y="13"/>
                    </a:lnTo>
                    <a:lnTo>
                      <a:pt x="33" y="13"/>
                    </a:lnTo>
                    <a:lnTo>
                      <a:pt x="31" y="15"/>
                    </a:lnTo>
                    <a:lnTo>
                      <a:pt x="30" y="16"/>
                    </a:lnTo>
                    <a:lnTo>
                      <a:pt x="32" y="16"/>
                    </a:lnTo>
                    <a:lnTo>
                      <a:pt x="35" y="16"/>
                    </a:lnTo>
                    <a:lnTo>
                      <a:pt x="36" y="17"/>
                    </a:lnTo>
                    <a:lnTo>
                      <a:pt x="33" y="17"/>
                    </a:lnTo>
                    <a:lnTo>
                      <a:pt x="30" y="17"/>
                    </a:lnTo>
                    <a:lnTo>
                      <a:pt x="27" y="18"/>
                    </a:lnTo>
                    <a:lnTo>
                      <a:pt x="28" y="18"/>
                    </a:lnTo>
                    <a:lnTo>
                      <a:pt x="30" y="18"/>
                    </a:lnTo>
                    <a:lnTo>
                      <a:pt x="27" y="19"/>
                    </a:lnTo>
                    <a:lnTo>
                      <a:pt x="26" y="19"/>
                    </a:lnTo>
                    <a:lnTo>
                      <a:pt x="24" y="20"/>
                    </a:lnTo>
                    <a:lnTo>
                      <a:pt x="21" y="19"/>
                    </a:lnTo>
                    <a:lnTo>
                      <a:pt x="21" y="20"/>
                    </a:lnTo>
                    <a:lnTo>
                      <a:pt x="22" y="21"/>
                    </a:lnTo>
                    <a:lnTo>
                      <a:pt x="24" y="22"/>
                    </a:lnTo>
                    <a:lnTo>
                      <a:pt x="24" y="23"/>
                    </a:lnTo>
                    <a:lnTo>
                      <a:pt x="26" y="24"/>
                    </a:lnTo>
                    <a:lnTo>
                      <a:pt x="27" y="23"/>
                    </a:lnTo>
                    <a:lnTo>
                      <a:pt x="28" y="24"/>
                    </a:lnTo>
                    <a:lnTo>
                      <a:pt x="27" y="24"/>
                    </a:lnTo>
                    <a:lnTo>
                      <a:pt x="24" y="24"/>
                    </a:lnTo>
                    <a:lnTo>
                      <a:pt x="22" y="23"/>
                    </a:lnTo>
                    <a:lnTo>
                      <a:pt x="19" y="20"/>
                    </a:lnTo>
                    <a:lnTo>
                      <a:pt x="17" y="20"/>
                    </a:lnTo>
                    <a:lnTo>
                      <a:pt x="13" y="20"/>
                    </a:lnTo>
                    <a:lnTo>
                      <a:pt x="13" y="21"/>
                    </a:lnTo>
                    <a:lnTo>
                      <a:pt x="14" y="22"/>
                    </a:lnTo>
                    <a:lnTo>
                      <a:pt x="13" y="22"/>
                    </a:lnTo>
                    <a:lnTo>
                      <a:pt x="13" y="23"/>
                    </a:lnTo>
                    <a:lnTo>
                      <a:pt x="15" y="23"/>
                    </a:lnTo>
                    <a:lnTo>
                      <a:pt x="17" y="24"/>
                    </a:lnTo>
                    <a:lnTo>
                      <a:pt x="18" y="25"/>
                    </a:lnTo>
                    <a:lnTo>
                      <a:pt x="19" y="26"/>
                    </a:lnTo>
                    <a:lnTo>
                      <a:pt x="19" y="27"/>
                    </a:lnTo>
                    <a:lnTo>
                      <a:pt x="17" y="27"/>
                    </a:lnTo>
                    <a:lnTo>
                      <a:pt x="19" y="28"/>
                    </a:lnTo>
                    <a:lnTo>
                      <a:pt x="22" y="28"/>
                    </a:lnTo>
                    <a:lnTo>
                      <a:pt x="25" y="27"/>
                    </a:lnTo>
                    <a:lnTo>
                      <a:pt x="25" y="28"/>
                    </a:lnTo>
                    <a:lnTo>
                      <a:pt x="23" y="28"/>
                    </a:lnTo>
                    <a:lnTo>
                      <a:pt x="22" y="29"/>
                    </a:lnTo>
                    <a:lnTo>
                      <a:pt x="20" y="28"/>
                    </a:lnTo>
                    <a:lnTo>
                      <a:pt x="17" y="28"/>
                    </a:lnTo>
                    <a:lnTo>
                      <a:pt x="15" y="28"/>
                    </a:lnTo>
                    <a:lnTo>
                      <a:pt x="14" y="28"/>
                    </a:lnTo>
                    <a:lnTo>
                      <a:pt x="13" y="28"/>
                    </a:lnTo>
                    <a:lnTo>
                      <a:pt x="12" y="28"/>
                    </a:lnTo>
                    <a:lnTo>
                      <a:pt x="11" y="30"/>
                    </a:lnTo>
                    <a:lnTo>
                      <a:pt x="11" y="31"/>
                    </a:lnTo>
                    <a:lnTo>
                      <a:pt x="13" y="31"/>
                    </a:lnTo>
                    <a:lnTo>
                      <a:pt x="14" y="31"/>
                    </a:lnTo>
                    <a:lnTo>
                      <a:pt x="14" y="32"/>
                    </a:lnTo>
                    <a:lnTo>
                      <a:pt x="15" y="32"/>
                    </a:lnTo>
                    <a:lnTo>
                      <a:pt x="16" y="30"/>
                    </a:lnTo>
                    <a:lnTo>
                      <a:pt x="17" y="30"/>
                    </a:lnTo>
                    <a:lnTo>
                      <a:pt x="18" y="31"/>
                    </a:lnTo>
                    <a:lnTo>
                      <a:pt x="16" y="32"/>
                    </a:lnTo>
                    <a:lnTo>
                      <a:pt x="15" y="33"/>
                    </a:lnTo>
                    <a:lnTo>
                      <a:pt x="16" y="34"/>
                    </a:lnTo>
                    <a:lnTo>
                      <a:pt x="18" y="34"/>
                    </a:lnTo>
                    <a:lnTo>
                      <a:pt x="20" y="34"/>
                    </a:lnTo>
                    <a:lnTo>
                      <a:pt x="21" y="32"/>
                    </a:lnTo>
                    <a:lnTo>
                      <a:pt x="22" y="32"/>
                    </a:lnTo>
                    <a:lnTo>
                      <a:pt x="23" y="32"/>
                    </a:lnTo>
                    <a:lnTo>
                      <a:pt x="22" y="33"/>
                    </a:lnTo>
                    <a:lnTo>
                      <a:pt x="19" y="35"/>
                    </a:lnTo>
                    <a:lnTo>
                      <a:pt x="18" y="35"/>
                    </a:lnTo>
                    <a:lnTo>
                      <a:pt x="17" y="35"/>
                    </a:lnTo>
                    <a:lnTo>
                      <a:pt x="14" y="35"/>
                    </a:lnTo>
                    <a:lnTo>
                      <a:pt x="13" y="33"/>
                    </a:lnTo>
                    <a:lnTo>
                      <a:pt x="11" y="33"/>
                    </a:lnTo>
                    <a:lnTo>
                      <a:pt x="10" y="33"/>
                    </a:lnTo>
                    <a:lnTo>
                      <a:pt x="8" y="33"/>
                    </a:lnTo>
                    <a:lnTo>
                      <a:pt x="9" y="35"/>
                    </a:lnTo>
                    <a:lnTo>
                      <a:pt x="12" y="3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39" name="Freeform 1392"/>
              <p:cNvSpPr>
                <a:spLocks/>
              </p:cNvSpPr>
              <p:nvPr/>
            </p:nvSpPr>
            <p:spPr bwMode="auto">
              <a:xfrm>
                <a:off x="2070716" y="388610"/>
                <a:ext cx="795428" cy="441876"/>
              </a:xfrm>
              <a:custGeom>
                <a:avLst/>
                <a:gdLst>
                  <a:gd name="T0" fmla="*/ 1296 w 72"/>
                  <a:gd name="T1" fmla="*/ 7992 h 40"/>
                  <a:gd name="T2" fmla="*/ 2160 w 72"/>
                  <a:gd name="T3" fmla="*/ 8640 h 40"/>
                  <a:gd name="T4" fmla="*/ 2808 w 72"/>
                  <a:gd name="T5" fmla="*/ 8424 h 40"/>
                  <a:gd name="T6" fmla="*/ 3672 w 72"/>
                  <a:gd name="T7" fmla="*/ 8424 h 40"/>
                  <a:gd name="T8" fmla="*/ 4536 w 72"/>
                  <a:gd name="T9" fmla="*/ 8424 h 40"/>
                  <a:gd name="T10" fmla="*/ 5616 w 72"/>
                  <a:gd name="T11" fmla="*/ 8424 h 40"/>
                  <a:gd name="T12" fmla="*/ 7128 w 72"/>
                  <a:gd name="T13" fmla="*/ 8208 h 40"/>
                  <a:gd name="T14" fmla="*/ 6264 w 72"/>
                  <a:gd name="T15" fmla="*/ 7776 h 40"/>
                  <a:gd name="T16" fmla="*/ 5184 w 72"/>
                  <a:gd name="T17" fmla="*/ 7344 h 40"/>
                  <a:gd name="T18" fmla="*/ 6912 w 72"/>
                  <a:gd name="T19" fmla="*/ 7128 h 40"/>
                  <a:gd name="T20" fmla="*/ 8208 w 72"/>
                  <a:gd name="T21" fmla="*/ 6696 h 40"/>
                  <a:gd name="T22" fmla="*/ 8208 w 72"/>
                  <a:gd name="T23" fmla="*/ 6048 h 40"/>
                  <a:gd name="T24" fmla="*/ 7560 w 72"/>
                  <a:gd name="T25" fmla="*/ 5832 h 40"/>
                  <a:gd name="T26" fmla="*/ 8640 w 72"/>
                  <a:gd name="T27" fmla="*/ 5616 h 40"/>
                  <a:gd name="T28" fmla="*/ 7776 w 72"/>
                  <a:gd name="T29" fmla="*/ 5400 h 40"/>
                  <a:gd name="T30" fmla="*/ 8856 w 72"/>
                  <a:gd name="T31" fmla="*/ 5400 h 40"/>
                  <a:gd name="T32" fmla="*/ 9504 w 72"/>
                  <a:gd name="T33" fmla="*/ 5184 h 40"/>
                  <a:gd name="T34" fmla="*/ 9720 w 72"/>
                  <a:gd name="T35" fmla="*/ 4752 h 40"/>
                  <a:gd name="T36" fmla="*/ 10368 w 72"/>
                  <a:gd name="T37" fmla="*/ 4320 h 40"/>
                  <a:gd name="T38" fmla="*/ 11880 w 72"/>
                  <a:gd name="T39" fmla="*/ 3672 h 40"/>
                  <a:gd name="T40" fmla="*/ 13824 w 72"/>
                  <a:gd name="T41" fmla="*/ 2592 h 40"/>
                  <a:gd name="T42" fmla="*/ 11232 w 72"/>
                  <a:gd name="T43" fmla="*/ 3024 h 40"/>
                  <a:gd name="T44" fmla="*/ 12096 w 72"/>
                  <a:gd name="T45" fmla="*/ 2808 h 40"/>
                  <a:gd name="T46" fmla="*/ 11448 w 72"/>
                  <a:gd name="T47" fmla="*/ 2376 h 40"/>
                  <a:gd name="T48" fmla="*/ 14040 w 72"/>
                  <a:gd name="T49" fmla="*/ 2160 h 40"/>
                  <a:gd name="T50" fmla="*/ 15552 w 72"/>
                  <a:gd name="T51" fmla="*/ 1296 h 40"/>
                  <a:gd name="T52" fmla="*/ 14040 w 72"/>
                  <a:gd name="T53" fmla="*/ 432 h 40"/>
                  <a:gd name="T54" fmla="*/ 12960 w 72"/>
                  <a:gd name="T55" fmla="*/ 648 h 40"/>
                  <a:gd name="T56" fmla="*/ 12312 w 72"/>
                  <a:gd name="T57" fmla="*/ 216 h 40"/>
                  <a:gd name="T58" fmla="*/ 9936 w 72"/>
                  <a:gd name="T59" fmla="*/ 0 h 40"/>
                  <a:gd name="T60" fmla="*/ 8856 w 72"/>
                  <a:gd name="T61" fmla="*/ 216 h 40"/>
                  <a:gd name="T62" fmla="*/ 8640 w 72"/>
                  <a:gd name="T63" fmla="*/ 432 h 40"/>
                  <a:gd name="T64" fmla="*/ 7992 w 72"/>
                  <a:gd name="T65" fmla="*/ 864 h 40"/>
                  <a:gd name="T66" fmla="*/ 6264 w 72"/>
                  <a:gd name="T67" fmla="*/ 432 h 40"/>
                  <a:gd name="T68" fmla="*/ 5184 w 72"/>
                  <a:gd name="T69" fmla="*/ 432 h 40"/>
                  <a:gd name="T70" fmla="*/ 4320 w 72"/>
                  <a:gd name="T71" fmla="*/ 864 h 40"/>
                  <a:gd name="T72" fmla="*/ 4320 w 72"/>
                  <a:gd name="T73" fmla="*/ 1296 h 40"/>
                  <a:gd name="T74" fmla="*/ 4320 w 72"/>
                  <a:gd name="T75" fmla="*/ 1512 h 40"/>
                  <a:gd name="T76" fmla="*/ 2808 w 72"/>
                  <a:gd name="T77" fmla="*/ 1080 h 40"/>
                  <a:gd name="T78" fmla="*/ 3240 w 72"/>
                  <a:gd name="T79" fmla="*/ 1944 h 40"/>
                  <a:gd name="T80" fmla="*/ 1728 w 72"/>
                  <a:gd name="T81" fmla="*/ 1728 h 40"/>
                  <a:gd name="T82" fmla="*/ 648 w 72"/>
                  <a:gd name="T83" fmla="*/ 2592 h 40"/>
                  <a:gd name="T84" fmla="*/ 2376 w 72"/>
                  <a:gd name="T85" fmla="*/ 2592 h 40"/>
                  <a:gd name="T86" fmla="*/ 1944 w 72"/>
                  <a:gd name="T87" fmla="*/ 3240 h 40"/>
                  <a:gd name="T88" fmla="*/ 1944 w 72"/>
                  <a:gd name="T89" fmla="*/ 3456 h 40"/>
                  <a:gd name="T90" fmla="*/ 3240 w 72"/>
                  <a:gd name="T91" fmla="*/ 3456 h 40"/>
                  <a:gd name="T92" fmla="*/ 2808 w 72"/>
                  <a:gd name="T93" fmla="*/ 4104 h 40"/>
                  <a:gd name="T94" fmla="*/ 4752 w 72"/>
                  <a:gd name="T95" fmla="*/ 3672 h 40"/>
                  <a:gd name="T96" fmla="*/ 5832 w 72"/>
                  <a:gd name="T97" fmla="*/ 3240 h 40"/>
                  <a:gd name="T98" fmla="*/ 6480 w 72"/>
                  <a:gd name="T99" fmla="*/ 3456 h 40"/>
                  <a:gd name="T100" fmla="*/ 6048 w 72"/>
                  <a:gd name="T101" fmla="*/ 3888 h 40"/>
                  <a:gd name="T102" fmla="*/ 4536 w 72"/>
                  <a:gd name="T103" fmla="*/ 4320 h 40"/>
                  <a:gd name="T104" fmla="*/ 5832 w 72"/>
                  <a:gd name="T105" fmla="*/ 5184 h 40"/>
                  <a:gd name="T106" fmla="*/ 3024 w 72"/>
                  <a:gd name="T107" fmla="*/ 4752 h 40"/>
                  <a:gd name="T108" fmla="*/ 4104 w 72"/>
                  <a:gd name="T109" fmla="*/ 5832 h 40"/>
                  <a:gd name="T110" fmla="*/ 4968 w 72"/>
                  <a:gd name="T111" fmla="*/ 6048 h 40"/>
                  <a:gd name="T112" fmla="*/ 2592 w 72"/>
                  <a:gd name="T113" fmla="*/ 6048 h 40"/>
                  <a:gd name="T114" fmla="*/ 3240 w 72"/>
                  <a:gd name="T115" fmla="*/ 6912 h 40"/>
                  <a:gd name="T116" fmla="*/ 3240 w 72"/>
                  <a:gd name="T117" fmla="*/ 7128 h 40"/>
                  <a:gd name="T118" fmla="*/ 4752 w 72"/>
                  <a:gd name="T119" fmla="*/ 7128 h 40"/>
                  <a:gd name="T120" fmla="*/ 2160 w 72"/>
                  <a:gd name="T121" fmla="*/ 7128 h 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
                  <a:gd name="T184" fmla="*/ 0 h 40"/>
                  <a:gd name="T185" fmla="*/ 72 w 72"/>
                  <a:gd name="T186" fmla="*/ 40 h 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 h="40">
                    <a:moveTo>
                      <a:pt x="12" y="35"/>
                    </a:moveTo>
                    <a:lnTo>
                      <a:pt x="12" y="36"/>
                    </a:lnTo>
                    <a:lnTo>
                      <a:pt x="11" y="36"/>
                    </a:lnTo>
                    <a:lnTo>
                      <a:pt x="9" y="37"/>
                    </a:lnTo>
                    <a:lnTo>
                      <a:pt x="8" y="37"/>
                    </a:lnTo>
                    <a:lnTo>
                      <a:pt x="7" y="37"/>
                    </a:lnTo>
                    <a:lnTo>
                      <a:pt x="6" y="37"/>
                    </a:lnTo>
                    <a:lnTo>
                      <a:pt x="6" y="39"/>
                    </a:lnTo>
                    <a:lnTo>
                      <a:pt x="7" y="39"/>
                    </a:lnTo>
                    <a:lnTo>
                      <a:pt x="8" y="39"/>
                    </a:lnTo>
                    <a:lnTo>
                      <a:pt x="10" y="40"/>
                    </a:lnTo>
                    <a:lnTo>
                      <a:pt x="10" y="39"/>
                    </a:lnTo>
                    <a:lnTo>
                      <a:pt x="11" y="39"/>
                    </a:lnTo>
                    <a:lnTo>
                      <a:pt x="12" y="39"/>
                    </a:lnTo>
                    <a:lnTo>
                      <a:pt x="13" y="39"/>
                    </a:lnTo>
                    <a:lnTo>
                      <a:pt x="13" y="40"/>
                    </a:lnTo>
                    <a:lnTo>
                      <a:pt x="15" y="40"/>
                    </a:lnTo>
                    <a:lnTo>
                      <a:pt x="16" y="40"/>
                    </a:lnTo>
                    <a:lnTo>
                      <a:pt x="15" y="39"/>
                    </a:lnTo>
                    <a:lnTo>
                      <a:pt x="16" y="39"/>
                    </a:lnTo>
                    <a:lnTo>
                      <a:pt x="17" y="39"/>
                    </a:lnTo>
                    <a:lnTo>
                      <a:pt x="18" y="39"/>
                    </a:lnTo>
                    <a:lnTo>
                      <a:pt x="19" y="39"/>
                    </a:lnTo>
                    <a:lnTo>
                      <a:pt x="20" y="39"/>
                    </a:lnTo>
                    <a:lnTo>
                      <a:pt x="21" y="39"/>
                    </a:lnTo>
                    <a:lnTo>
                      <a:pt x="22" y="40"/>
                    </a:lnTo>
                    <a:lnTo>
                      <a:pt x="23" y="39"/>
                    </a:lnTo>
                    <a:lnTo>
                      <a:pt x="24" y="39"/>
                    </a:lnTo>
                    <a:lnTo>
                      <a:pt x="25" y="39"/>
                    </a:lnTo>
                    <a:lnTo>
                      <a:pt x="26" y="39"/>
                    </a:lnTo>
                    <a:lnTo>
                      <a:pt x="26" y="40"/>
                    </a:lnTo>
                    <a:lnTo>
                      <a:pt x="27" y="40"/>
                    </a:lnTo>
                    <a:lnTo>
                      <a:pt x="30" y="40"/>
                    </a:lnTo>
                    <a:lnTo>
                      <a:pt x="30" y="39"/>
                    </a:lnTo>
                    <a:lnTo>
                      <a:pt x="32" y="39"/>
                    </a:lnTo>
                    <a:lnTo>
                      <a:pt x="33" y="38"/>
                    </a:lnTo>
                    <a:lnTo>
                      <a:pt x="32" y="37"/>
                    </a:lnTo>
                    <a:lnTo>
                      <a:pt x="31" y="37"/>
                    </a:lnTo>
                    <a:lnTo>
                      <a:pt x="30" y="38"/>
                    </a:lnTo>
                    <a:lnTo>
                      <a:pt x="29" y="37"/>
                    </a:lnTo>
                    <a:lnTo>
                      <a:pt x="30" y="36"/>
                    </a:lnTo>
                    <a:lnTo>
                      <a:pt x="29" y="36"/>
                    </a:lnTo>
                    <a:lnTo>
                      <a:pt x="28" y="36"/>
                    </a:lnTo>
                    <a:lnTo>
                      <a:pt x="27" y="36"/>
                    </a:lnTo>
                    <a:lnTo>
                      <a:pt x="24" y="36"/>
                    </a:lnTo>
                    <a:lnTo>
                      <a:pt x="23" y="36"/>
                    </a:lnTo>
                    <a:lnTo>
                      <a:pt x="25" y="35"/>
                    </a:lnTo>
                    <a:lnTo>
                      <a:pt x="24" y="34"/>
                    </a:lnTo>
                    <a:lnTo>
                      <a:pt x="25" y="34"/>
                    </a:lnTo>
                    <a:lnTo>
                      <a:pt x="26" y="35"/>
                    </a:lnTo>
                    <a:lnTo>
                      <a:pt x="30" y="35"/>
                    </a:lnTo>
                    <a:lnTo>
                      <a:pt x="33" y="34"/>
                    </a:lnTo>
                    <a:lnTo>
                      <a:pt x="32" y="33"/>
                    </a:lnTo>
                    <a:lnTo>
                      <a:pt x="31" y="33"/>
                    </a:lnTo>
                    <a:lnTo>
                      <a:pt x="32" y="33"/>
                    </a:lnTo>
                    <a:lnTo>
                      <a:pt x="35" y="33"/>
                    </a:lnTo>
                    <a:lnTo>
                      <a:pt x="37" y="32"/>
                    </a:lnTo>
                    <a:lnTo>
                      <a:pt x="36" y="32"/>
                    </a:lnTo>
                    <a:lnTo>
                      <a:pt x="35" y="32"/>
                    </a:lnTo>
                    <a:lnTo>
                      <a:pt x="34" y="31"/>
                    </a:lnTo>
                    <a:lnTo>
                      <a:pt x="36" y="31"/>
                    </a:lnTo>
                    <a:lnTo>
                      <a:pt x="38" y="31"/>
                    </a:lnTo>
                    <a:lnTo>
                      <a:pt x="39" y="31"/>
                    </a:lnTo>
                    <a:lnTo>
                      <a:pt x="38" y="30"/>
                    </a:lnTo>
                    <a:lnTo>
                      <a:pt x="36" y="30"/>
                    </a:lnTo>
                    <a:lnTo>
                      <a:pt x="37" y="29"/>
                    </a:lnTo>
                    <a:lnTo>
                      <a:pt x="38" y="30"/>
                    </a:lnTo>
                    <a:lnTo>
                      <a:pt x="40" y="29"/>
                    </a:lnTo>
                    <a:lnTo>
                      <a:pt x="38" y="28"/>
                    </a:lnTo>
                    <a:lnTo>
                      <a:pt x="37" y="28"/>
                    </a:lnTo>
                    <a:lnTo>
                      <a:pt x="35" y="27"/>
                    </a:lnTo>
                    <a:lnTo>
                      <a:pt x="33" y="28"/>
                    </a:lnTo>
                    <a:lnTo>
                      <a:pt x="32" y="27"/>
                    </a:lnTo>
                    <a:lnTo>
                      <a:pt x="34" y="27"/>
                    </a:lnTo>
                    <a:lnTo>
                      <a:pt x="35" y="27"/>
                    </a:lnTo>
                    <a:lnTo>
                      <a:pt x="33" y="27"/>
                    </a:lnTo>
                    <a:lnTo>
                      <a:pt x="33" y="26"/>
                    </a:lnTo>
                    <a:lnTo>
                      <a:pt x="35" y="26"/>
                    </a:lnTo>
                    <a:lnTo>
                      <a:pt x="37" y="26"/>
                    </a:lnTo>
                    <a:lnTo>
                      <a:pt x="38" y="27"/>
                    </a:lnTo>
                    <a:lnTo>
                      <a:pt x="40" y="27"/>
                    </a:lnTo>
                    <a:lnTo>
                      <a:pt x="40" y="26"/>
                    </a:lnTo>
                    <a:lnTo>
                      <a:pt x="36" y="26"/>
                    </a:lnTo>
                    <a:lnTo>
                      <a:pt x="33" y="26"/>
                    </a:lnTo>
                    <a:lnTo>
                      <a:pt x="34" y="26"/>
                    </a:lnTo>
                    <a:lnTo>
                      <a:pt x="34" y="25"/>
                    </a:lnTo>
                    <a:lnTo>
                      <a:pt x="36" y="26"/>
                    </a:lnTo>
                    <a:lnTo>
                      <a:pt x="36" y="25"/>
                    </a:lnTo>
                    <a:lnTo>
                      <a:pt x="34" y="25"/>
                    </a:lnTo>
                    <a:lnTo>
                      <a:pt x="36" y="25"/>
                    </a:lnTo>
                    <a:lnTo>
                      <a:pt x="37" y="25"/>
                    </a:lnTo>
                    <a:lnTo>
                      <a:pt x="39" y="25"/>
                    </a:lnTo>
                    <a:lnTo>
                      <a:pt x="41" y="25"/>
                    </a:lnTo>
                    <a:lnTo>
                      <a:pt x="43" y="24"/>
                    </a:lnTo>
                    <a:lnTo>
                      <a:pt x="42" y="24"/>
                    </a:lnTo>
                    <a:lnTo>
                      <a:pt x="40" y="23"/>
                    </a:lnTo>
                    <a:lnTo>
                      <a:pt x="41" y="23"/>
                    </a:lnTo>
                    <a:lnTo>
                      <a:pt x="43" y="23"/>
                    </a:lnTo>
                    <a:lnTo>
                      <a:pt x="44" y="24"/>
                    </a:lnTo>
                    <a:lnTo>
                      <a:pt x="46" y="23"/>
                    </a:lnTo>
                    <a:lnTo>
                      <a:pt x="48" y="23"/>
                    </a:lnTo>
                    <a:lnTo>
                      <a:pt x="47" y="22"/>
                    </a:lnTo>
                    <a:lnTo>
                      <a:pt x="48" y="22"/>
                    </a:lnTo>
                    <a:lnTo>
                      <a:pt x="47" y="21"/>
                    </a:lnTo>
                    <a:lnTo>
                      <a:pt x="45" y="22"/>
                    </a:lnTo>
                    <a:lnTo>
                      <a:pt x="45" y="21"/>
                    </a:lnTo>
                    <a:lnTo>
                      <a:pt x="46" y="21"/>
                    </a:lnTo>
                    <a:lnTo>
                      <a:pt x="47" y="21"/>
                    </a:lnTo>
                    <a:lnTo>
                      <a:pt x="48" y="21"/>
                    </a:lnTo>
                    <a:lnTo>
                      <a:pt x="50" y="21"/>
                    </a:lnTo>
                    <a:lnTo>
                      <a:pt x="50" y="20"/>
                    </a:lnTo>
                    <a:lnTo>
                      <a:pt x="48" y="20"/>
                    </a:lnTo>
                    <a:lnTo>
                      <a:pt x="48" y="19"/>
                    </a:lnTo>
                    <a:lnTo>
                      <a:pt x="50" y="19"/>
                    </a:lnTo>
                    <a:lnTo>
                      <a:pt x="50" y="20"/>
                    </a:lnTo>
                    <a:lnTo>
                      <a:pt x="51" y="20"/>
                    </a:lnTo>
                    <a:lnTo>
                      <a:pt x="52" y="19"/>
                    </a:lnTo>
                    <a:lnTo>
                      <a:pt x="53" y="18"/>
                    </a:lnTo>
                    <a:lnTo>
                      <a:pt x="55" y="17"/>
                    </a:lnTo>
                    <a:lnTo>
                      <a:pt x="56" y="17"/>
                    </a:lnTo>
                    <a:lnTo>
                      <a:pt x="58" y="15"/>
                    </a:lnTo>
                    <a:lnTo>
                      <a:pt x="59" y="15"/>
                    </a:lnTo>
                    <a:lnTo>
                      <a:pt x="61" y="14"/>
                    </a:lnTo>
                    <a:lnTo>
                      <a:pt x="62" y="14"/>
                    </a:lnTo>
                    <a:lnTo>
                      <a:pt x="63" y="13"/>
                    </a:lnTo>
                    <a:lnTo>
                      <a:pt x="64" y="12"/>
                    </a:lnTo>
                    <a:lnTo>
                      <a:pt x="63" y="12"/>
                    </a:lnTo>
                    <a:lnTo>
                      <a:pt x="62" y="12"/>
                    </a:lnTo>
                    <a:lnTo>
                      <a:pt x="61" y="12"/>
                    </a:lnTo>
                    <a:lnTo>
                      <a:pt x="59" y="13"/>
                    </a:lnTo>
                    <a:lnTo>
                      <a:pt x="58" y="13"/>
                    </a:lnTo>
                    <a:lnTo>
                      <a:pt x="54" y="14"/>
                    </a:lnTo>
                    <a:lnTo>
                      <a:pt x="52" y="14"/>
                    </a:lnTo>
                    <a:lnTo>
                      <a:pt x="51" y="14"/>
                    </a:lnTo>
                    <a:lnTo>
                      <a:pt x="51" y="15"/>
                    </a:lnTo>
                    <a:lnTo>
                      <a:pt x="49" y="15"/>
                    </a:lnTo>
                    <a:lnTo>
                      <a:pt x="49" y="14"/>
                    </a:lnTo>
                    <a:lnTo>
                      <a:pt x="52" y="14"/>
                    </a:lnTo>
                    <a:lnTo>
                      <a:pt x="54" y="14"/>
                    </a:lnTo>
                    <a:lnTo>
                      <a:pt x="56" y="13"/>
                    </a:lnTo>
                    <a:lnTo>
                      <a:pt x="59" y="12"/>
                    </a:lnTo>
                    <a:lnTo>
                      <a:pt x="58" y="12"/>
                    </a:lnTo>
                    <a:lnTo>
                      <a:pt x="56" y="12"/>
                    </a:lnTo>
                    <a:lnTo>
                      <a:pt x="55" y="12"/>
                    </a:lnTo>
                    <a:lnTo>
                      <a:pt x="53" y="12"/>
                    </a:lnTo>
                    <a:lnTo>
                      <a:pt x="53" y="11"/>
                    </a:lnTo>
                    <a:lnTo>
                      <a:pt x="54" y="11"/>
                    </a:lnTo>
                    <a:lnTo>
                      <a:pt x="56" y="11"/>
                    </a:lnTo>
                    <a:lnTo>
                      <a:pt x="57" y="11"/>
                    </a:lnTo>
                    <a:lnTo>
                      <a:pt x="60" y="11"/>
                    </a:lnTo>
                    <a:lnTo>
                      <a:pt x="62" y="11"/>
                    </a:lnTo>
                    <a:lnTo>
                      <a:pt x="64" y="11"/>
                    </a:lnTo>
                    <a:lnTo>
                      <a:pt x="65" y="10"/>
                    </a:lnTo>
                    <a:lnTo>
                      <a:pt x="66" y="10"/>
                    </a:lnTo>
                    <a:lnTo>
                      <a:pt x="68" y="9"/>
                    </a:lnTo>
                    <a:lnTo>
                      <a:pt x="69" y="9"/>
                    </a:lnTo>
                    <a:lnTo>
                      <a:pt x="70" y="8"/>
                    </a:lnTo>
                    <a:lnTo>
                      <a:pt x="69" y="8"/>
                    </a:lnTo>
                    <a:lnTo>
                      <a:pt x="71" y="7"/>
                    </a:lnTo>
                    <a:lnTo>
                      <a:pt x="72" y="6"/>
                    </a:lnTo>
                    <a:lnTo>
                      <a:pt x="69" y="5"/>
                    </a:lnTo>
                    <a:lnTo>
                      <a:pt x="66" y="5"/>
                    </a:lnTo>
                    <a:lnTo>
                      <a:pt x="66" y="3"/>
                    </a:lnTo>
                    <a:lnTo>
                      <a:pt x="65" y="3"/>
                    </a:lnTo>
                    <a:lnTo>
                      <a:pt x="66" y="2"/>
                    </a:lnTo>
                    <a:lnTo>
                      <a:pt x="65" y="2"/>
                    </a:lnTo>
                    <a:lnTo>
                      <a:pt x="63" y="2"/>
                    </a:lnTo>
                    <a:lnTo>
                      <a:pt x="63" y="3"/>
                    </a:lnTo>
                    <a:lnTo>
                      <a:pt x="62" y="2"/>
                    </a:lnTo>
                    <a:lnTo>
                      <a:pt x="61" y="2"/>
                    </a:lnTo>
                    <a:lnTo>
                      <a:pt x="61" y="3"/>
                    </a:lnTo>
                    <a:lnTo>
                      <a:pt x="60" y="3"/>
                    </a:lnTo>
                    <a:lnTo>
                      <a:pt x="59" y="2"/>
                    </a:lnTo>
                    <a:lnTo>
                      <a:pt x="58" y="2"/>
                    </a:lnTo>
                    <a:lnTo>
                      <a:pt x="55" y="4"/>
                    </a:lnTo>
                    <a:lnTo>
                      <a:pt x="53" y="4"/>
                    </a:lnTo>
                    <a:lnTo>
                      <a:pt x="57" y="2"/>
                    </a:lnTo>
                    <a:lnTo>
                      <a:pt x="57" y="1"/>
                    </a:lnTo>
                    <a:lnTo>
                      <a:pt x="54" y="1"/>
                    </a:lnTo>
                    <a:lnTo>
                      <a:pt x="52" y="1"/>
                    </a:lnTo>
                    <a:lnTo>
                      <a:pt x="51" y="1"/>
                    </a:lnTo>
                    <a:lnTo>
                      <a:pt x="50" y="1"/>
                    </a:lnTo>
                    <a:lnTo>
                      <a:pt x="48" y="1"/>
                    </a:lnTo>
                    <a:lnTo>
                      <a:pt x="48" y="0"/>
                    </a:lnTo>
                    <a:lnTo>
                      <a:pt x="46" y="0"/>
                    </a:lnTo>
                    <a:lnTo>
                      <a:pt x="46" y="1"/>
                    </a:lnTo>
                    <a:lnTo>
                      <a:pt x="47" y="1"/>
                    </a:lnTo>
                    <a:lnTo>
                      <a:pt x="47" y="2"/>
                    </a:lnTo>
                    <a:lnTo>
                      <a:pt x="44" y="1"/>
                    </a:lnTo>
                    <a:lnTo>
                      <a:pt x="44" y="0"/>
                    </a:lnTo>
                    <a:lnTo>
                      <a:pt x="42" y="0"/>
                    </a:lnTo>
                    <a:lnTo>
                      <a:pt x="41" y="1"/>
                    </a:lnTo>
                    <a:lnTo>
                      <a:pt x="41" y="2"/>
                    </a:lnTo>
                    <a:lnTo>
                      <a:pt x="44" y="3"/>
                    </a:lnTo>
                    <a:lnTo>
                      <a:pt x="44" y="4"/>
                    </a:lnTo>
                    <a:lnTo>
                      <a:pt x="43" y="4"/>
                    </a:lnTo>
                    <a:lnTo>
                      <a:pt x="41" y="3"/>
                    </a:lnTo>
                    <a:lnTo>
                      <a:pt x="40" y="2"/>
                    </a:lnTo>
                    <a:lnTo>
                      <a:pt x="38" y="1"/>
                    </a:lnTo>
                    <a:lnTo>
                      <a:pt x="33" y="1"/>
                    </a:lnTo>
                    <a:lnTo>
                      <a:pt x="32" y="1"/>
                    </a:lnTo>
                    <a:lnTo>
                      <a:pt x="33" y="2"/>
                    </a:lnTo>
                    <a:lnTo>
                      <a:pt x="35" y="3"/>
                    </a:lnTo>
                    <a:lnTo>
                      <a:pt x="36" y="3"/>
                    </a:lnTo>
                    <a:lnTo>
                      <a:pt x="37" y="4"/>
                    </a:lnTo>
                    <a:lnTo>
                      <a:pt x="37" y="5"/>
                    </a:lnTo>
                    <a:lnTo>
                      <a:pt x="35" y="6"/>
                    </a:lnTo>
                    <a:lnTo>
                      <a:pt x="35" y="4"/>
                    </a:lnTo>
                    <a:lnTo>
                      <a:pt x="32" y="3"/>
                    </a:lnTo>
                    <a:lnTo>
                      <a:pt x="31" y="2"/>
                    </a:lnTo>
                    <a:lnTo>
                      <a:pt x="30" y="2"/>
                    </a:lnTo>
                    <a:lnTo>
                      <a:pt x="29" y="2"/>
                    </a:lnTo>
                    <a:lnTo>
                      <a:pt x="27" y="2"/>
                    </a:lnTo>
                    <a:lnTo>
                      <a:pt x="26" y="2"/>
                    </a:lnTo>
                    <a:lnTo>
                      <a:pt x="27" y="3"/>
                    </a:lnTo>
                    <a:lnTo>
                      <a:pt x="29" y="3"/>
                    </a:lnTo>
                    <a:lnTo>
                      <a:pt x="28" y="4"/>
                    </a:lnTo>
                    <a:lnTo>
                      <a:pt x="26" y="4"/>
                    </a:lnTo>
                    <a:lnTo>
                      <a:pt x="24" y="2"/>
                    </a:lnTo>
                    <a:lnTo>
                      <a:pt x="23" y="2"/>
                    </a:lnTo>
                    <a:lnTo>
                      <a:pt x="22" y="3"/>
                    </a:lnTo>
                    <a:lnTo>
                      <a:pt x="25" y="4"/>
                    </a:lnTo>
                    <a:lnTo>
                      <a:pt x="25" y="5"/>
                    </a:lnTo>
                    <a:lnTo>
                      <a:pt x="23" y="4"/>
                    </a:lnTo>
                    <a:lnTo>
                      <a:pt x="20" y="4"/>
                    </a:lnTo>
                    <a:lnTo>
                      <a:pt x="21" y="5"/>
                    </a:lnTo>
                    <a:lnTo>
                      <a:pt x="22" y="5"/>
                    </a:lnTo>
                    <a:lnTo>
                      <a:pt x="23" y="5"/>
                    </a:lnTo>
                    <a:lnTo>
                      <a:pt x="22" y="5"/>
                    </a:lnTo>
                    <a:lnTo>
                      <a:pt x="21" y="5"/>
                    </a:lnTo>
                    <a:lnTo>
                      <a:pt x="20" y="6"/>
                    </a:lnTo>
                    <a:lnTo>
                      <a:pt x="21" y="7"/>
                    </a:lnTo>
                    <a:lnTo>
                      <a:pt x="25" y="7"/>
                    </a:lnTo>
                    <a:lnTo>
                      <a:pt x="26" y="8"/>
                    </a:lnTo>
                    <a:lnTo>
                      <a:pt x="26" y="9"/>
                    </a:lnTo>
                    <a:lnTo>
                      <a:pt x="25" y="9"/>
                    </a:lnTo>
                    <a:lnTo>
                      <a:pt x="22" y="8"/>
                    </a:lnTo>
                    <a:lnTo>
                      <a:pt x="20" y="7"/>
                    </a:lnTo>
                    <a:lnTo>
                      <a:pt x="19" y="7"/>
                    </a:lnTo>
                    <a:lnTo>
                      <a:pt x="20" y="7"/>
                    </a:lnTo>
                    <a:lnTo>
                      <a:pt x="21" y="8"/>
                    </a:lnTo>
                    <a:lnTo>
                      <a:pt x="19" y="8"/>
                    </a:lnTo>
                    <a:lnTo>
                      <a:pt x="17" y="6"/>
                    </a:lnTo>
                    <a:lnTo>
                      <a:pt x="14" y="5"/>
                    </a:lnTo>
                    <a:lnTo>
                      <a:pt x="13" y="5"/>
                    </a:lnTo>
                    <a:lnTo>
                      <a:pt x="14" y="7"/>
                    </a:lnTo>
                    <a:lnTo>
                      <a:pt x="12" y="7"/>
                    </a:lnTo>
                    <a:lnTo>
                      <a:pt x="11" y="7"/>
                    </a:lnTo>
                    <a:lnTo>
                      <a:pt x="13" y="8"/>
                    </a:lnTo>
                    <a:lnTo>
                      <a:pt x="15" y="8"/>
                    </a:lnTo>
                    <a:lnTo>
                      <a:pt x="16" y="9"/>
                    </a:lnTo>
                    <a:lnTo>
                      <a:pt x="15" y="9"/>
                    </a:lnTo>
                    <a:lnTo>
                      <a:pt x="13" y="9"/>
                    </a:lnTo>
                    <a:lnTo>
                      <a:pt x="12" y="9"/>
                    </a:lnTo>
                    <a:lnTo>
                      <a:pt x="11" y="9"/>
                    </a:lnTo>
                    <a:lnTo>
                      <a:pt x="10" y="9"/>
                    </a:lnTo>
                    <a:lnTo>
                      <a:pt x="10" y="8"/>
                    </a:lnTo>
                    <a:lnTo>
                      <a:pt x="8" y="8"/>
                    </a:lnTo>
                    <a:lnTo>
                      <a:pt x="6" y="9"/>
                    </a:lnTo>
                    <a:lnTo>
                      <a:pt x="5" y="10"/>
                    </a:lnTo>
                    <a:lnTo>
                      <a:pt x="3" y="9"/>
                    </a:lnTo>
                    <a:lnTo>
                      <a:pt x="2" y="10"/>
                    </a:lnTo>
                    <a:lnTo>
                      <a:pt x="0" y="11"/>
                    </a:lnTo>
                    <a:lnTo>
                      <a:pt x="1" y="12"/>
                    </a:lnTo>
                    <a:lnTo>
                      <a:pt x="3" y="12"/>
                    </a:lnTo>
                    <a:lnTo>
                      <a:pt x="5" y="12"/>
                    </a:lnTo>
                    <a:lnTo>
                      <a:pt x="3" y="12"/>
                    </a:lnTo>
                    <a:lnTo>
                      <a:pt x="4" y="13"/>
                    </a:lnTo>
                    <a:lnTo>
                      <a:pt x="7" y="13"/>
                    </a:lnTo>
                    <a:lnTo>
                      <a:pt x="9" y="12"/>
                    </a:lnTo>
                    <a:lnTo>
                      <a:pt x="11" y="12"/>
                    </a:lnTo>
                    <a:lnTo>
                      <a:pt x="10" y="12"/>
                    </a:lnTo>
                    <a:lnTo>
                      <a:pt x="8" y="13"/>
                    </a:lnTo>
                    <a:lnTo>
                      <a:pt x="6" y="14"/>
                    </a:lnTo>
                    <a:lnTo>
                      <a:pt x="5" y="14"/>
                    </a:lnTo>
                    <a:lnTo>
                      <a:pt x="5" y="15"/>
                    </a:lnTo>
                    <a:lnTo>
                      <a:pt x="9" y="15"/>
                    </a:lnTo>
                    <a:lnTo>
                      <a:pt x="12" y="15"/>
                    </a:lnTo>
                    <a:lnTo>
                      <a:pt x="15" y="14"/>
                    </a:lnTo>
                    <a:lnTo>
                      <a:pt x="16" y="14"/>
                    </a:lnTo>
                    <a:lnTo>
                      <a:pt x="17" y="14"/>
                    </a:lnTo>
                    <a:lnTo>
                      <a:pt x="14" y="15"/>
                    </a:lnTo>
                    <a:lnTo>
                      <a:pt x="12" y="16"/>
                    </a:lnTo>
                    <a:lnTo>
                      <a:pt x="9" y="16"/>
                    </a:lnTo>
                    <a:lnTo>
                      <a:pt x="6" y="16"/>
                    </a:lnTo>
                    <a:lnTo>
                      <a:pt x="7" y="17"/>
                    </a:lnTo>
                    <a:lnTo>
                      <a:pt x="9" y="17"/>
                    </a:lnTo>
                    <a:lnTo>
                      <a:pt x="11" y="18"/>
                    </a:lnTo>
                    <a:lnTo>
                      <a:pt x="12" y="18"/>
                    </a:lnTo>
                    <a:lnTo>
                      <a:pt x="13" y="17"/>
                    </a:lnTo>
                    <a:lnTo>
                      <a:pt x="15" y="16"/>
                    </a:lnTo>
                    <a:lnTo>
                      <a:pt x="18" y="15"/>
                    </a:lnTo>
                    <a:lnTo>
                      <a:pt x="21" y="15"/>
                    </a:lnTo>
                    <a:lnTo>
                      <a:pt x="16" y="16"/>
                    </a:lnTo>
                    <a:lnTo>
                      <a:pt x="14" y="17"/>
                    </a:lnTo>
                    <a:lnTo>
                      <a:pt x="13" y="18"/>
                    </a:lnTo>
                    <a:lnTo>
                      <a:pt x="13" y="19"/>
                    </a:lnTo>
                    <a:lnTo>
                      <a:pt x="17" y="19"/>
                    </a:lnTo>
                    <a:lnTo>
                      <a:pt x="18" y="18"/>
                    </a:lnTo>
                    <a:lnTo>
                      <a:pt x="18" y="17"/>
                    </a:lnTo>
                    <a:lnTo>
                      <a:pt x="19" y="17"/>
                    </a:lnTo>
                    <a:lnTo>
                      <a:pt x="19" y="18"/>
                    </a:lnTo>
                    <a:lnTo>
                      <a:pt x="21" y="17"/>
                    </a:lnTo>
                    <a:lnTo>
                      <a:pt x="22" y="17"/>
                    </a:lnTo>
                    <a:lnTo>
                      <a:pt x="22" y="18"/>
                    </a:lnTo>
                    <a:lnTo>
                      <a:pt x="20" y="18"/>
                    </a:lnTo>
                    <a:lnTo>
                      <a:pt x="21" y="19"/>
                    </a:lnTo>
                    <a:lnTo>
                      <a:pt x="24" y="18"/>
                    </a:lnTo>
                    <a:lnTo>
                      <a:pt x="26" y="18"/>
                    </a:lnTo>
                    <a:lnTo>
                      <a:pt x="29" y="16"/>
                    </a:lnTo>
                    <a:lnTo>
                      <a:pt x="27" y="15"/>
                    </a:lnTo>
                    <a:lnTo>
                      <a:pt x="29" y="15"/>
                    </a:lnTo>
                    <a:lnTo>
                      <a:pt x="30" y="14"/>
                    </a:lnTo>
                    <a:lnTo>
                      <a:pt x="31" y="13"/>
                    </a:lnTo>
                    <a:lnTo>
                      <a:pt x="32" y="13"/>
                    </a:lnTo>
                    <a:lnTo>
                      <a:pt x="33" y="13"/>
                    </a:lnTo>
                    <a:lnTo>
                      <a:pt x="31" y="15"/>
                    </a:lnTo>
                    <a:lnTo>
                      <a:pt x="30" y="16"/>
                    </a:lnTo>
                    <a:lnTo>
                      <a:pt x="32" y="16"/>
                    </a:lnTo>
                    <a:lnTo>
                      <a:pt x="35" y="16"/>
                    </a:lnTo>
                    <a:lnTo>
                      <a:pt x="36" y="17"/>
                    </a:lnTo>
                    <a:lnTo>
                      <a:pt x="33" y="17"/>
                    </a:lnTo>
                    <a:lnTo>
                      <a:pt x="30" y="17"/>
                    </a:lnTo>
                    <a:lnTo>
                      <a:pt x="27" y="18"/>
                    </a:lnTo>
                    <a:lnTo>
                      <a:pt x="28" y="18"/>
                    </a:lnTo>
                    <a:lnTo>
                      <a:pt x="30" y="18"/>
                    </a:lnTo>
                    <a:lnTo>
                      <a:pt x="27" y="19"/>
                    </a:lnTo>
                    <a:lnTo>
                      <a:pt x="26" y="19"/>
                    </a:lnTo>
                    <a:lnTo>
                      <a:pt x="24" y="20"/>
                    </a:lnTo>
                    <a:lnTo>
                      <a:pt x="21" y="19"/>
                    </a:lnTo>
                    <a:lnTo>
                      <a:pt x="21" y="20"/>
                    </a:lnTo>
                    <a:lnTo>
                      <a:pt x="22" y="21"/>
                    </a:lnTo>
                    <a:lnTo>
                      <a:pt x="24" y="22"/>
                    </a:lnTo>
                    <a:lnTo>
                      <a:pt x="24" y="23"/>
                    </a:lnTo>
                    <a:lnTo>
                      <a:pt x="26" y="24"/>
                    </a:lnTo>
                    <a:lnTo>
                      <a:pt x="27" y="23"/>
                    </a:lnTo>
                    <a:lnTo>
                      <a:pt x="28" y="24"/>
                    </a:lnTo>
                    <a:lnTo>
                      <a:pt x="27" y="24"/>
                    </a:lnTo>
                    <a:lnTo>
                      <a:pt x="24" y="24"/>
                    </a:lnTo>
                    <a:lnTo>
                      <a:pt x="22" y="23"/>
                    </a:lnTo>
                    <a:lnTo>
                      <a:pt x="19" y="20"/>
                    </a:lnTo>
                    <a:lnTo>
                      <a:pt x="17" y="20"/>
                    </a:lnTo>
                    <a:lnTo>
                      <a:pt x="13" y="20"/>
                    </a:lnTo>
                    <a:lnTo>
                      <a:pt x="13" y="21"/>
                    </a:lnTo>
                    <a:lnTo>
                      <a:pt x="14" y="22"/>
                    </a:lnTo>
                    <a:lnTo>
                      <a:pt x="13" y="22"/>
                    </a:lnTo>
                    <a:lnTo>
                      <a:pt x="13" y="23"/>
                    </a:lnTo>
                    <a:lnTo>
                      <a:pt x="15" y="23"/>
                    </a:lnTo>
                    <a:lnTo>
                      <a:pt x="17" y="24"/>
                    </a:lnTo>
                    <a:lnTo>
                      <a:pt x="18" y="25"/>
                    </a:lnTo>
                    <a:lnTo>
                      <a:pt x="19" y="26"/>
                    </a:lnTo>
                    <a:lnTo>
                      <a:pt x="19" y="27"/>
                    </a:lnTo>
                    <a:lnTo>
                      <a:pt x="17" y="27"/>
                    </a:lnTo>
                    <a:lnTo>
                      <a:pt x="19" y="28"/>
                    </a:lnTo>
                    <a:lnTo>
                      <a:pt x="22" y="28"/>
                    </a:lnTo>
                    <a:lnTo>
                      <a:pt x="25" y="27"/>
                    </a:lnTo>
                    <a:lnTo>
                      <a:pt x="25" y="28"/>
                    </a:lnTo>
                    <a:lnTo>
                      <a:pt x="23" y="28"/>
                    </a:lnTo>
                    <a:lnTo>
                      <a:pt x="22" y="29"/>
                    </a:lnTo>
                    <a:lnTo>
                      <a:pt x="20" y="28"/>
                    </a:lnTo>
                    <a:lnTo>
                      <a:pt x="17" y="28"/>
                    </a:lnTo>
                    <a:lnTo>
                      <a:pt x="15" y="28"/>
                    </a:lnTo>
                    <a:lnTo>
                      <a:pt x="14" y="28"/>
                    </a:lnTo>
                    <a:lnTo>
                      <a:pt x="13" y="28"/>
                    </a:lnTo>
                    <a:lnTo>
                      <a:pt x="12" y="28"/>
                    </a:lnTo>
                    <a:lnTo>
                      <a:pt x="11" y="30"/>
                    </a:lnTo>
                    <a:lnTo>
                      <a:pt x="11" y="31"/>
                    </a:lnTo>
                    <a:lnTo>
                      <a:pt x="13" y="31"/>
                    </a:lnTo>
                    <a:lnTo>
                      <a:pt x="14" y="31"/>
                    </a:lnTo>
                    <a:lnTo>
                      <a:pt x="14" y="32"/>
                    </a:lnTo>
                    <a:lnTo>
                      <a:pt x="15" y="32"/>
                    </a:lnTo>
                    <a:lnTo>
                      <a:pt x="16" y="30"/>
                    </a:lnTo>
                    <a:lnTo>
                      <a:pt x="17" y="30"/>
                    </a:lnTo>
                    <a:lnTo>
                      <a:pt x="18" y="31"/>
                    </a:lnTo>
                    <a:lnTo>
                      <a:pt x="16" y="32"/>
                    </a:lnTo>
                    <a:lnTo>
                      <a:pt x="15" y="33"/>
                    </a:lnTo>
                    <a:lnTo>
                      <a:pt x="16" y="34"/>
                    </a:lnTo>
                    <a:lnTo>
                      <a:pt x="18" y="34"/>
                    </a:lnTo>
                    <a:lnTo>
                      <a:pt x="20" y="34"/>
                    </a:lnTo>
                    <a:lnTo>
                      <a:pt x="21" y="32"/>
                    </a:lnTo>
                    <a:lnTo>
                      <a:pt x="22" y="32"/>
                    </a:lnTo>
                    <a:lnTo>
                      <a:pt x="23" y="32"/>
                    </a:lnTo>
                    <a:lnTo>
                      <a:pt x="22" y="33"/>
                    </a:lnTo>
                    <a:lnTo>
                      <a:pt x="19" y="35"/>
                    </a:lnTo>
                    <a:lnTo>
                      <a:pt x="18" y="35"/>
                    </a:lnTo>
                    <a:lnTo>
                      <a:pt x="17" y="35"/>
                    </a:lnTo>
                    <a:lnTo>
                      <a:pt x="14" y="35"/>
                    </a:lnTo>
                    <a:lnTo>
                      <a:pt x="13" y="33"/>
                    </a:lnTo>
                    <a:lnTo>
                      <a:pt x="11" y="33"/>
                    </a:lnTo>
                    <a:lnTo>
                      <a:pt x="10" y="33"/>
                    </a:lnTo>
                    <a:lnTo>
                      <a:pt x="8" y="33"/>
                    </a:lnTo>
                    <a:lnTo>
                      <a:pt x="9" y="35"/>
                    </a:lnTo>
                    <a:lnTo>
                      <a:pt x="12" y="3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40" name="Freeform 1393"/>
              <p:cNvSpPr>
                <a:spLocks/>
              </p:cNvSpPr>
              <p:nvPr/>
            </p:nvSpPr>
            <p:spPr bwMode="auto">
              <a:xfrm>
                <a:off x="1960240" y="532219"/>
                <a:ext cx="287238" cy="209891"/>
              </a:xfrm>
              <a:custGeom>
                <a:avLst/>
                <a:gdLst>
                  <a:gd name="T0" fmla="*/ 2160 w 26"/>
                  <a:gd name="T1" fmla="*/ 216 h 19"/>
                  <a:gd name="T2" fmla="*/ 2592 w 26"/>
                  <a:gd name="T3" fmla="*/ 432 h 19"/>
                  <a:gd name="T4" fmla="*/ 3024 w 26"/>
                  <a:gd name="T5" fmla="*/ 1080 h 19"/>
                  <a:gd name="T6" fmla="*/ 3672 w 26"/>
                  <a:gd name="T7" fmla="*/ 1512 h 19"/>
                  <a:gd name="T8" fmla="*/ 4104 w 26"/>
                  <a:gd name="T9" fmla="*/ 1728 h 19"/>
                  <a:gd name="T10" fmla="*/ 3888 w 26"/>
                  <a:gd name="T11" fmla="*/ 1512 h 19"/>
                  <a:gd name="T12" fmla="*/ 4320 w 26"/>
                  <a:gd name="T13" fmla="*/ 1296 h 19"/>
                  <a:gd name="T14" fmla="*/ 4320 w 26"/>
                  <a:gd name="T15" fmla="*/ 1728 h 19"/>
                  <a:gd name="T16" fmla="*/ 4536 w 26"/>
                  <a:gd name="T17" fmla="*/ 2376 h 19"/>
                  <a:gd name="T18" fmla="*/ 5616 w 26"/>
                  <a:gd name="T19" fmla="*/ 2376 h 19"/>
                  <a:gd name="T20" fmla="*/ 5400 w 26"/>
                  <a:gd name="T21" fmla="*/ 2808 h 19"/>
                  <a:gd name="T22" fmla="*/ 4536 w 26"/>
                  <a:gd name="T23" fmla="*/ 3240 h 19"/>
                  <a:gd name="T24" fmla="*/ 4320 w 26"/>
                  <a:gd name="T25" fmla="*/ 3240 h 19"/>
                  <a:gd name="T26" fmla="*/ 4320 w 26"/>
                  <a:gd name="T27" fmla="*/ 3456 h 19"/>
                  <a:gd name="T28" fmla="*/ 3888 w 26"/>
                  <a:gd name="T29" fmla="*/ 3456 h 19"/>
                  <a:gd name="T30" fmla="*/ 3888 w 26"/>
                  <a:gd name="T31" fmla="*/ 3672 h 19"/>
                  <a:gd name="T32" fmla="*/ 3240 w 26"/>
                  <a:gd name="T33" fmla="*/ 3672 h 19"/>
                  <a:gd name="T34" fmla="*/ 3024 w 26"/>
                  <a:gd name="T35" fmla="*/ 3456 h 19"/>
                  <a:gd name="T36" fmla="*/ 3240 w 26"/>
                  <a:gd name="T37" fmla="*/ 3888 h 19"/>
                  <a:gd name="T38" fmla="*/ 3024 w 26"/>
                  <a:gd name="T39" fmla="*/ 3888 h 19"/>
                  <a:gd name="T40" fmla="*/ 1944 w 26"/>
                  <a:gd name="T41" fmla="*/ 3888 h 19"/>
                  <a:gd name="T42" fmla="*/ 1512 w 26"/>
                  <a:gd name="T43" fmla="*/ 3456 h 19"/>
                  <a:gd name="T44" fmla="*/ 1512 w 26"/>
                  <a:gd name="T45" fmla="*/ 3240 h 19"/>
                  <a:gd name="T46" fmla="*/ 1080 w 26"/>
                  <a:gd name="T47" fmla="*/ 3024 h 19"/>
                  <a:gd name="T48" fmla="*/ 2160 w 26"/>
                  <a:gd name="T49" fmla="*/ 2808 h 19"/>
                  <a:gd name="T50" fmla="*/ 1944 w 26"/>
                  <a:gd name="T51" fmla="*/ 2808 h 19"/>
                  <a:gd name="T52" fmla="*/ 2592 w 26"/>
                  <a:gd name="T53" fmla="*/ 2592 h 19"/>
                  <a:gd name="T54" fmla="*/ 1944 w 26"/>
                  <a:gd name="T55" fmla="*/ 2376 h 19"/>
                  <a:gd name="T56" fmla="*/ 648 w 26"/>
                  <a:gd name="T57" fmla="*/ 2592 h 19"/>
                  <a:gd name="T58" fmla="*/ 1080 w 26"/>
                  <a:gd name="T59" fmla="*/ 2376 h 19"/>
                  <a:gd name="T60" fmla="*/ 864 w 26"/>
                  <a:gd name="T61" fmla="*/ 2160 h 19"/>
                  <a:gd name="T62" fmla="*/ 216 w 26"/>
                  <a:gd name="T63" fmla="*/ 2160 h 19"/>
                  <a:gd name="T64" fmla="*/ 216 w 26"/>
                  <a:gd name="T65" fmla="*/ 1728 h 19"/>
                  <a:gd name="T66" fmla="*/ 1080 w 26"/>
                  <a:gd name="T67" fmla="*/ 1728 h 19"/>
                  <a:gd name="T68" fmla="*/ 648 w 26"/>
                  <a:gd name="T69" fmla="*/ 1728 h 19"/>
                  <a:gd name="T70" fmla="*/ 648 w 26"/>
                  <a:gd name="T71" fmla="*/ 1296 h 19"/>
                  <a:gd name="T72" fmla="*/ 432 w 26"/>
                  <a:gd name="T73" fmla="*/ 1080 h 19"/>
                  <a:gd name="T74" fmla="*/ 864 w 26"/>
                  <a:gd name="T75" fmla="*/ 1080 h 19"/>
                  <a:gd name="T76" fmla="*/ 1512 w 26"/>
                  <a:gd name="T77" fmla="*/ 1080 h 19"/>
                  <a:gd name="T78" fmla="*/ 864 w 26"/>
                  <a:gd name="T79" fmla="*/ 648 h 19"/>
                  <a:gd name="T80" fmla="*/ 1080 w 26"/>
                  <a:gd name="T81" fmla="*/ 648 h 19"/>
                  <a:gd name="T82" fmla="*/ 1080 w 26"/>
                  <a:gd name="T83" fmla="*/ 432 h 19"/>
                  <a:gd name="T84" fmla="*/ 1512 w 26"/>
                  <a:gd name="T85" fmla="*/ 216 h 19"/>
                  <a:gd name="T86" fmla="*/ 1080 w 26"/>
                  <a:gd name="T87" fmla="*/ 216 h 19"/>
                  <a:gd name="T88" fmla="*/ 1728 w 26"/>
                  <a:gd name="T89" fmla="*/ 0 h 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
                  <a:gd name="T136" fmla="*/ 0 h 19"/>
                  <a:gd name="T137" fmla="*/ 26 w 26"/>
                  <a:gd name="T138" fmla="*/ 19 h 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 h="19">
                    <a:moveTo>
                      <a:pt x="8" y="0"/>
                    </a:moveTo>
                    <a:lnTo>
                      <a:pt x="10" y="1"/>
                    </a:lnTo>
                    <a:lnTo>
                      <a:pt x="11" y="2"/>
                    </a:lnTo>
                    <a:lnTo>
                      <a:pt x="12" y="2"/>
                    </a:lnTo>
                    <a:lnTo>
                      <a:pt x="12" y="4"/>
                    </a:lnTo>
                    <a:lnTo>
                      <a:pt x="14" y="5"/>
                    </a:lnTo>
                    <a:lnTo>
                      <a:pt x="17" y="6"/>
                    </a:lnTo>
                    <a:lnTo>
                      <a:pt x="17" y="7"/>
                    </a:lnTo>
                    <a:lnTo>
                      <a:pt x="17" y="8"/>
                    </a:lnTo>
                    <a:lnTo>
                      <a:pt x="19" y="8"/>
                    </a:lnTo>
                    <a:lnTo>
                      <a:pt x="18" y="7"/>
                    </a:lnTo>
                    <a:lnTo>
                      <a:pt x="19" y="6"/>
                    </a:lnTo>
                    <a:lnTo>
                      <a:pt x="20" y="6"/>
                    </a:lnTo>
                    <a:lnTo>
                      <a:pt x="21" y="8"/>
                    </a:lnTo>
                    <a:lnTo>
                      <a:pt x="20" y="8"/>
                    </a:lnTo>
                    <a:lnTo>
                      <a:pt x="22" y="9"/>
                    </a:lnTo>
                    <a:lnTo>
                      <a:pt x="21" y="11"/>
                    </a:lnTo>
                    <a:lnTo>
                      <a:pt x="25" y="11"/>
                    </a:lnTo>
                    <a:lnTo>
                      <a:pt x="26" y="11"/>
                    </a:lnTo>
                    <a:lnTo>
                      <a:pt x="26" y="13"/>
                    </a:lnTo>
                    <a:lnTo>
                      <a:pt x="25" y="13"/>
                    </a:lnTo>
                    <a:lnTo>
                      <a:pt x="22" y="14"/>
                    </a:lnTo>
                    <a:lnTo>
                      <a:pt x="21" y="15"/>
                    </a:lnTo>
                    <a:lnTo>
                      <a:pt x="20" y="15"/>
                    </a:lnTo>
                    <a:lnTo>
                      <a:pt x="19" y="15"/>
                    </a:lnTo>
                    <a:lnTo>
                      <a:pt x="20" y="16"/>
                    </a:lnTo>
                    <a:lnTo>
                      <a:pt x="19" y="17"/>
                    </a:lnTo>
                    <a:lnTo>
                      <a:pt x="18" y="16"/>
                    </a:lnTo>
                    <a:lnTo>
                      <a:pt x="18" y="17"/>
                    </a:lnTo>
                    <a:lnTo>
                      <a:pt x="17" y="18"/>
                    </a:lnTo>
                    <a:lnTo>
                      <a:pt x="15" y="17"/>
                    </a:lnTo>
                    <a:lnTo>
                      <a:pt x="15" y="16"/>
                    </a:lnTo>
                    <a:lnTo>
                      <a:pt x="14" y="16"/>
                    </a:lnTo>
                    <a:lnTo>
                      <a:pt x="14" y="17"/>
                    </a:lnTo>
                    <a:lnTo>
                      <a:pt x="15" y="18"/>
                    </a:lnTo>
                    <a:lnTo>
                      <a:pt x="14" y="18"/>
                    </a:lnTo>
                    <a:lnTo>
                      <a:pt x="13" y="19"/>
                    </a:lnTo>
                    <a:lnTo>
                      <a:pt x="9" y="18"/>
                    </a:lnTo>
                    <a:lnTo>
                      <a:pt x="9" y="17"/>
                    </a:lnTo>
                    <a:lnTo>
                      <a:pt x="7" y="16"/>
                    </a:lnTo>
                    <a:lnTo>
                      <a:pt x="6" y="15"/>
                    </a:lnTo>
                    <a:lnTo>
                      <a:pt x="7" y="15"/>
                    </a:lnTo>
                    <a:lnTo>
                      <a:pt x="5" y="14"/>
                    </a:lnTo>
                    <a:lnTo>
                      <a:pt x="7" y="13"/>
                    </a:lnTo>
                    <a:lnTo>
                      <a:pt x="10" y="13"/>
                    </a:lnTo>
                    <a:lnTo>
                      <a:pt x="13" y="13"/>
                    </a:lnTo>
                    <a:lnTo>
                      <a:pt x="9" y="13"/>
                    </a:lnTo>
                    <a:lnTo>
                      <a:pt x="12" y="12"/>
                    </a:lnTo>
                    <a:lnTo>
                      <a:pt x="10" y="12"/>
                    </a:lnTo>
                    <a:lnTo>
                      <a:pt x="9" y="11"/>
                    </a:lnTo>
                    <a:lnTo>
                      <a:pt x="5" y="12"/>
                    </a:lnTo>
                    <a:lnTo>
                      <a:pt x="3" y="12"/>
                    </a:lnTo>
                    <a:lnTo>
                      <a:pt x="2" y="11"/>
                    </a:lnTo>
                    <a:lnTo>
                      <a:pt x="5" y="11"/>
                    </a:lnTo>
                    <a:lnTo>
                      <a:pt x="6" y="10"/>
                    </a:lnTo>
                    <a:lnTo>
                      <a:pt x="4" y="10"/>
                    </a:lnTo>
                    <a:lnTo>
                      <a:pt x="2" y="10"/>
                    </a:lnTo>
                    <a:lnTo>
                      <a:pt x="1" y="10"/>
                    </a:lnTo>
                    <a:lnTo>
                      <a:pt x="1" y="8"/>
                    </a:lnTo>
                    <a:lnTo>
                      <a:pt x="3" y="8"/>
                    </a:lnTo>
                    <a:lnTo>
                      <a:pt x="5" y="8"/>
                    </a:lnTo>
                    <a:lnTo>
                      <a:pt x="3" y="8"/>
                    </a:lnTo>
                    <a:lnTo>
                      <a:pt x="0" y="6"/>
                    </a:lnTo>
                    <a:lnTo>
                      <a:pt x="3" y="6"/>
                    </a:lnTo>
                    <a:lnTo>
                      <a:pt x="2" y="5"/>
                    </a:lnTo>
                    <a:lnTo>
                      <a:pt x="4" y="5"/>
                    </a:lnTo>
                    <a:lnTo>
                      <a:pt x="6" y="5"/>
                    </a:lnTo>
                    <a:lnTo>
                      <a:pt x="7" y="5"/>
                    </a:lnTo>
                    <a:lnTo>
                      <a:pt x="4" y="4"/>
                    </a:lnTo>
                    <a:lnTo>
                      <a:pt x="4" y="3"/>
                    </a:lnTo>
                    <a:lnTo>
                      <a:pt x="5" y="3"/>
                    </a:lnTo>
                    <a:lnTo>
                      <a:pt x="6" y="3"/>
                    </a:lnTo>
                    <a:lnTo>
                      <a:pt x="5" y="2"/>
                    </a:lnTo>
                    <a:lnTo>
                      <a:pt x="8" y="2"/>
                    </a:lnTo>
                    <a:lnTo>
                      <a:pt x="7" y="1"/>
                    </a:lnTo>
                    <a:lnTo>
                      <a:pt x="5" y="1"/>
                    </a:lnTo>
                    <a:lnTo>
                      <a:pt x="6" y="0"/>
                    </a:lnTo>
                    <a:lnTo>
                      <a:pt x="8"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41" name="Freeform 1394"/>
              <p:cNvSpPr>
                <a:spLocks/>
              </p:cNvSpPr>
              <p:nvPr/>
            </p:nvSpPr>
            <p:spPr bwMode="auto">
              <a:xfrm>
                <a:off x="1960240" y="532219"/>
                <a:ext cx="287238" cy="209891"/>
              </a:xfrm>
              <a:custGeom>
                <a:avLst/>
                <a:gdLst>
                  <a:gd name="T0" fmla="*/ 2160 w 26"/>
                  <a:gd name="T1" fmla="*/ 216 h 19"/>
                  <a:gd name="T2" fmla="*/ 2592 w 26"/>
                  <a:gd name="T3" fmla="*/ 432 h 19"/>
                  <a:gd name="T4" fmla="*/ 3024 w 26"/>
                  <a:gd name="T5" fmla="*/ 1080 h 19"/>
                  <a:gd name="T6" fmla="*/ 3672 w 26"/>
                  <a:gd name="T7" fmla="*/ 1512 h 19"/>
                  <a:gd name="T8" fmla="*/ 4104 w 26"/>
                  <a:gd name="T9" fmla="*/ 1728 h 19"/>
                  <a:gd name="T10" fmla="*/ 3888 w 26"/>
                  <a:gd name="T11" fmla="*/ 1512 h 19"/>
                  <a:gd name="T12" fmla="*/ 4320 w 26"/>
                  <a:gd name="T13" fmla="*/ 1296 h 19"/>
                  <a:gd name="T14" fmla="*/ 4320 w 26"/>
                  <a:gd name="T15" fmla="*/ 1728 h 19"/>
                  <a:gd name="T16" fmla="*/ 4536 w 26"/>
                  <a:gd name="T17" fmla="*/ 2376 h 19"/>
                  <a:gd name="T18" fmla="*/ 5616 w 26"/>
                  <a:gd name="T19" fmla="*/ 2376 h 19"/>
                  <a:gd name="T20" fmla="*/ 5400 w 26"/>
                  <a:gd name="T21" fmla="*/ 2808 h 19"/>
                  <a:gd name="T22" fmla="*/ 4536 w 26"/>
                  <a:gd name="T23" fmla="*/ 3240 h 19"/>
                  <a:gd name="T24" fmla="*/ 4320 w 26"/>
                  <a:gd name="T25" fmla="*/ 3240 h 19"/>
                  <a:gd name="T26" fmla="*/ 4320 w 26"/>
                  <a:gd name="T27" fmla="*/ 3456 h 19"/>
                  <a:gd name="T28" fmla="*/ 3888 w 26"/>
                  <a:gd name="T29" fmla="*/ 3456 h 19"/>
                  <a:gd name="T30" fmla="*/ 3888 w 26"/>
                  <a:gd name="T31" fmla="*/ 3672 h 19"/>
                  <a:gd name="T32" fmla="*/ 3240 w 26"/>
                  <a:gd name="T33" fmla="*/ 3672 h 19"/>
                  <a:gd name="T34" fmla="*/ 3024 w 26"/>
                  <a:gd name="T35" fmla="*/ 3456 h 19"/>
                  <a:gd name="T36" fmla="*/ 3240 w 26"/>
                  <a:gd name="T37" fmla="*/ 3888 h 19"/>
                  <a:gd name="T38" fmla="*/ 3024 w 26"/>
                  <a:gd name="T39" fmla="*/ 3888 h 19"/>
                  <a:gd name="T40" fmla="*/ 1944 w 26"/>
                  <a:gd name="T41" fmla="*/ 3888 h 19"/>
                  <a:gd name="T42" fmla="*/ 1512 w 26"/>
                  <a:gd name="T43" fmla="*/ 3456 h 19"/>
                  <a:gd name="T44" fmla="*/ 1512 w 26"/>
                  <a:gd name="T45" fmla="*/ 3240 h 19"/>
                  <a:gd name="T46" fmla="*/ 1080 w 26"/>
                  <a:gd name="T47" fmla="*/ 3024 h 19"/>
                  <a:gd name="T48" fmla="*/ 2160 w 26"/>
                  <a:gd name="T49" fmla="*/ 2808 h 19"/>
                  <a:gd name="T50" fmla="*/ 1944 w 26"/>
                  <a:gd name="T51" fmla="*/ 2808 h 19"/>
                  <a:gd name="T52" fmla="*/ 2592 w 26"/>
                  <a:gd name="T53" fmla="*/ 2592 h 19"/>
                  <a:gd name="T54" fmla="*/ 1944 w 26"/>
                  <a:gd name="T55" fmla="*/ 2376 h 19"/>
                  <a:gd name="T56" fmla="*/ 648 w 26"/>
                  <a:gd name="T57" fmla="*/ 2592 h 19"/>
                  <a:gd name="T58" fmla="*/ 1080 w 26"/>
                  <a:gd name="T59" fmla="*/ 2376 h 19"/>
                  <a:gd name="T60" fmla="*/ 864 w 26"/>
                  <a:gd name="T61" fmla="*/ 2160 h 19"/>
                  <a:gd name="T62" fmla="*/ 216 w 26"/>
                  <a:gd name="T63" fmla="*/ 2160 h 19"/>
                  <a:gd name="T64" fmla="*/ 216 w 26"/>
                  <a:gd name="T65" fmla="*/ 1728 h 19"/>
                  <a:gd name="T66" fmla="*/ 1080 w 26"/>
                  <a:gd name="T67" fmla="*/ 1728 h 19"/>
                  <a:gd name="T68" fmla="*/ 648 w 26"/>
                  <a:gd name="T69" fmla="*/ 1728 h 19"/>
                  <a:gd name="T70" fmla="*/ 648 w 26"/>
                  <a:gd name="T71" fmla="*/ 1296 h 19"/>
                  <a:gd name="T72" fmla="*/ 432 w 26"/>
                  <a:gd name="T73" fmla="*/ 1080 h 19"/>
                  <a:gd name="T74" fmla="*/ 864 w 26"/>
                  <a:gd name="T75" fmla="*/ 1080 h 19"/>
                  <a:gd name="T76" fmla="*/ 1512 w 26"/>
                  <a:gd name="T77" fmla="*/ 1080 h 19"/>
                  <a:gd name="T78" fmla="*/ 864 w 26"/>
                  <a:gd name="T79" fmla="*/ 648 h 19"/>
                  <a:gd name="T80" fmla="*/ 1080 w 26"/>
                  <a:gd name="T81" fmla="*/ 648 h 19"/>
                  <a:gd name="T82" fmla="*/ 1080 w 26"/>
                  <a:gd name="T83" fmla="*/ 432 h 19"/>
                  <a:gd name="T84" fmla="*/ 1512 w 26"/>
                  <a:gd name="T85" fmla="*/ 216 h 19"/>
                  <a:gd name="T86" fmla="*/ 1080 w 26"/>
                  <a:gd name="T87" fmla="*/ 216 h 19"/>
                  <a:gd name="T88" fmla="*/ 1728 w 26"/>
                  <a:gd name="T89" fmla="*/ 0 h 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
                  <a:gd name="T136" fmla="*/ 0 h 19"/>
                  <a:gd name="T137" fmla="*/ 26 w 26"/>
                  <a:gd name="T138" fmla="*/ 19 h 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 h="19">
                    <a:moveTo>
                      <a:pt x="8" y="0"/>
                    </a:moveTo>
                    <a:lnTo>
                      <a:pt x="10" y="1"/>
                    </a:lnTo>
                    <a:lnTo>
                      <a:pt x="11" y="2"/>
                    </a:lnTo>
                    <a:lnTo>
                      <a:pt x="12" y="2"/>
                    </a:lnTo>
                    <a:lnTo>
                      <a:pt x="12" y="4"/>
                    </a:lnTo>
                    <a:lnTo>
                      <a:pt x="14" y="5"/>
                    </a:lnTo>
                    <a:lnTo>
                      <a:pt x="17" y="6"/>
                    </a:lnTo>
                    <a:lnTo>
                      <a:pt x="17" y="7"/>
                    </a:lnTo>
                    <a:lnTo>
                      <a:pt x="17" y="8"/>
                    </a:lnTo>
                    <a:lnTo>
                      <a:pt x="19" y="8"/>
                    </a:lnTo>
                    <a:lnTo>
                      <a:pt x="18" y="7"/>
                    </a:lnTo>
                    <a:lnTo>
                      <a:pt x="19" y="6"/>
                    </a:lnTo>
                    <a:lnTo>
                      <a:pt x="20" y="6"/>
                    </a:lnTo>
                    <a:lnTo>
                      <a:pt x="21" y="8"/>
                    </a:lnTo>
                    <a:lnTo>
                      <a:pt x="20" y="8"/>
                    </a:lnTo>
                    <a:lnTo>
                      <a:pt x="22" y="9"/>
                    </a:lnTo>
                    <a:lnTo>
                      <a:pt x="21" y="11"/>
                    </a:lnTo>
                    <a:lnTo>
                      <a:pt x="25" y="11"/>
                    </a:lnTo>
                    <a:lnTo>
                      <a:pt x="26" y="11"/>
                    </a:lnTo>
                    <a:lnTo>
                      <a:pt x="26" y="13"/>
                    </a:lnTo>
                    <a:lnTo>
                      <a:pt x="25" y="13"/>
                    </a:lnTo>
                    <a:lnTo>
                      <a:pt x="22" y="14"/>
                    </a:lnTo>
                    <a:lnTo>
                      <a:pt x="21" y="15"/>
                    </a:lnTo>
                    <a:lnTo>
                      <a:pt x="20" y="15"/>
                    </a:lnTo>
                    <a:lnTo>
                      <a:pt x="19" y="15"/>
                    </a:lnTo>
                    <a:lnTo>
                      <a:pt x="20" y="16"/>
                    </a:lnTo>
                    <a:lnTo>
                      <a:pt x="19" y="17"/>
                    </a:lnTo>
                    <a:lnTo>
                      <a:pt x="18" y="16"/>
                    </a:lnTo>
                    <a:lnTo>
                      <a:pt x="18" y="17"/>
                    </a:lnTo>
                    <a:lnTo>
                      <a:pt x="17" y="18"/>
                    </a:lnTo>
                    <a:lnTo>
                      <a:pt x="15" y="17"/>
                    </a:lnTo>
                    <a:lnTo>
                      <a:pt x="15" y="16"/>
                    </a:lnTo>
                    <a:lnTo>
                      <a:pt x="14" y="16"/>
                    </a:lnTo>
                    <a:lnTo>
                      <a:pt x="14" y="17"/>
                    </a:lnTo>
                    <a:lnTo>
                      <a:pt x="15" y="18"/>
                    </a:lnTo>
                    <a:lnTo>
                      <a:pt x="14" y="18"/>
                    </a:lnTo>
                    <a:lnTo>
                      <a:pt x="13" y="19"/>
                    </a:lnTo>
                    <a:lnTo>
                      <a:pt x="9" y="18"/>
                    </a:lnTo>
                    <a:lnTo>
                      <a:pt x="9" y="17"/>
                    </a:lnTo>
                    <a:lnTo>
                      <a:pt x="7" y="16"/>
                    </a:lnTo>
                    <a:lnTo>
                      <a:pt x="6" y="15"/>
                    </a:lnTo>
                    <a:lnTo>
                      <a:pt x="7" y="15"/>
                    </a:lnTo>
                    <a:lnTo>
                      <a:pt x="5" y="14"/>
                    </a:lnTo>
                    <a:lnTo>
                      <a:pt x="7" y="13"/>
                    </a:lnTo>
                    <a:lnTo>
                      <a:pt x="10" y="13"/>
                    </a:lnTo>
                    <a:lnTo>
                      <a:pt x="13" y="13"/>
                    </a:lnTo>
                    <a:lnTo>
                      <a:pt x="9" y="13"/>
                    </a:lnTo>
                    <a:lnTo>
                      <a:pt x="12" y="12"/>
                    </a:lnTo>
                    <a:lnTo>
                      <a:pt x="10" y="12"/>
                    </a:lnTo>
                    <a:lnTo>
                      <a:pt x="9" y="11"/>
                    </a:lnTo>
                    <a:lnTo>
                      <a:pt x="5" y="12"/>
                    </a:lnTo>
                    <a:lnTo>
                      <a:pt x="3" y="12"/>
                    </a:lnTo>
                    <a:lnTo>
                      <a:pt x="2" y="11"/>
                    </a:lnTo>
                    <a:lnTo>
                      <a:pt x="5" y="11"/>
                    </a:lnTo>
                    <a:lnTo>
                      <a:pt x="6" y="10"/>
                    </a:lnTo>
                    <a:lnTo>
                      <a:pt x="4" y="10"/>
                    </a:lnTo>
                    <a:lnTo>
                      <a:pt x="2" y="10"/>
                    </a:lnTo>
                    <a:lnTo>
                      <a:pt x="1" y="10"/>
                    </a:lnTo>
                    <a:lnTo>
                      <a:pt x="1" y="8"/>
                    </a:lnTo>
                    <a:lnTo>
                      <a:pt x="3" y="8"/>
                    </a:lnTo>
                    <a:lnTo>
                      <a:pt x="5" y="8"/>
                    </a:lnTo>
                    <a:lnTo>
                      <a:pt x="3" y="8"/>
                    </a:lnTo>
                    <a:lnTo>
                      <a:pt x="0" y="6"/>
                    </a:lnTo>
                    <a:lnTo>
                      <a:pt x="3" y="6"/>
                    </a:lnTo>
                    <a:lnTo>
                      <a:pt x="2" y="5"/>
                    </a:lnTo>
                    <a:lnTo>
                      <a:pt x="4" y="5"/>
                    </a:lnTo>
                    <a:lnTo>
                      <a:pt x="6" y="5"/>
                    </a:lnTo>
                    <a:lnTo>
                      <a:pt x="7" y="5"/>
                    </a:lnTo>
                    <a:lnTo>
                      <a:pt x="4" y="4"/>
                    </a:lnTo>
                    <a:lnTo>
                      <a:pt x="4" y="3"/>
                    </a:lnTo>
                    <a:lnTo>
                      <a:pt x="5" y="3"/>
                    </a:lnTo>
                    <a:lnTo>
                      <a:pt x="6" y="3"/>
                    </a:lnTo>
                    <a:lnTo>
                      <a:pt x="5" y="2"/>
                    </a:lnTo>
                    <a:lnTo>
                      <a:pt x="8" y="2"/>
                    </a:lnTo>
                    <a:lnTo>
                      <a:pt x="7" y="1"/>
                    </a:lnTo>
                    <a:lnTo>
                      <a:pt x="5" y="1"/>
                    </a:lnTo>
                    <a:lnTo>
                      <a:pt x="6" y="0"/>
                    </a:lnTo>
                    <a:lnTo>
                      <a:pt x="8"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42" name="Freeform 1395"/>
              <p:cNvSpPr>
                <a:spLocks/>
              </p:cNvSpPr>
              <p:nvPr/>
            </p:nvSpPr>
            <p:spPr bwMode="auto">
              <a:xfrm>
                <a:off x="1982335" y="576407"/>
                <a:ext cx="22095" cy="11047"/>
              </a:xfrm>
              <a:custGeom>
                <a:avLst/>
                <a:gdLst>
                  <a:gd name="T0" fmla="*/ 216 w 2"/>
                  <a:gd name="T1" fmla="*/ 0 h 1"/>
                  <a:gd name="T2" fmla="*/ 432 w 2"/>
                  <a:gd name="T3" fmla="*/ 0 h 1"/>
                  <a:gd name="T4" fmla="*/ 216 w 2"/>
                  <a:gd name="T5" fmla="*/ 216 h 1"/>
                  <a:gd name="T6" fmla="*/ 0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1" y="1"/>
                    </a:lnTo>
                    <a:lnTo>
                      <a:pt x="0"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43" name="Freeform 1396"/>
              <p:cNvSpPr>
                <a:spLocks/>
              </p:cNvSpPr>
              <p:nvPr/>
            </p:nvSpPr>
            <p:spPr bwMode="auto">
              <a:xfrm>
                <a:off x="1982335" y="576407"/>
                <a:ext cx="22095" cy="11047"/>
              </a:xfrm>
              <a:custGeom>
                <a:avLst/>
                <a:gdLst>
                  <a:gd name="T0" fmla="*/ 216 w 2"/>
                  <a:gd name="T1" fmla="*/ 0 h 1"/>
                  <a:gd name="T2" fmla="*/ 432 w 2"/>
                  <a:gd name="T3" fmla="*/ 0 h 1"/>
                  <a:gd name="T4" fmla="*/ 216 w 2"/>
                  <a:gd name="T5" fmla="*/ 216 h 1"/>
                  <a:gd name="T6" fmla="*/ 0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1" y="1"/>
                    </a:lnTo>
                    <a:lnTo>
                      <a:pt x="0"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44" name="Freeform 1397"/>
              <p:cNvSpPr>
                <a:spLocks/>
              </p:cNvSpPr>
              <p:nvPr/>
            </p:nvSpPr>
            <p:spPr bwMode="auto">
              <a:xfrm>
                <a:off x="1871859" y="620594"/>
                <a:ext cx="33143" cy="33141"/>
              </a:xfrm>
              <a:custGeom>
                <a:avLst/>
                <a:gdLst>
                  <a:gd name="T0" fmla="*/ 648 w 3"/>
                  <a:gd name="T1" fmla="*/ 0 h 3"/>
                  <a:gd name="T2" fmla="*/ 432 w 3"/>
                  <a:gd name="T3" fmla="*/ 648 h 3"/>
                  <a:gd name="T4" fmla="*/ 216 w 3"/>
                  <a:gd name="T5" fmla="*/ 432 h 3"/>
                  <a:gd name="T6" fmla="*/ 216 w 3"/>
                  <a:gd name="T7" fmla="*/ 432 h 3"/>
                  <a:gd name="T8" fmla="*/ 0 w 3"/>
                  <a:gd name="T9" fmla="*/ 216 h 3"/>
                  <a:gd name="T10" fmla="*/ 216 w 3"/>
                  <a:gd name="T11" fmla="*/ 0 h 3"/>
                  <a:gd name="T12" fmla="*/ 648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0"/>
                    </a:moveTo>
                    <a:lnTo>
                      <a:pt x="2" y="3"/>
                    </a:lnTo>
                    <a:lnTo>
                      <a:pt x="1" y="2"/>
                    </a:lnTo>
                    <a:lnTo>
                      <a:pt x="0" y="1"/>
                    </a:lnTo>
                    <a:lnTo>
                      <a:pt x="1" y="0"/>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45" name="Freeform 1398"/>
              <p:cNvSpPr>
                <a:spLocks/>
              </p:cNvSpPr>
              <p:nvPr/>
            </p:nvSpPr>
            <p:spPr bwMode="auto">
              <a:xfrm>
                <a:off x="1871859" y="620594"/>
                <a:ext cx="33143" cy="33141"/>
              </a:xfrm>
              <a:custGeom>
                <a:avLst/>
                <a:gdLst>
                  <a:gd name="T0" fmla="*/ 648 w 3"/>
                  <a:gd name="T1" fmla="*/ 0 h 3"/>
                  <a:gd name="T2" fmla="*/ 432 w 3"/>
                  <a:gd name="T3" fmla="*/ 648 h 3"/>
                  <a:gd name="T4" fmla="*/ 216 w 3"/>
                  <a:gd name="T5" fmla="*/ 432 h 3"/>
                  <a:gd name="T6" fmla="*/ 216 w 3"/>
                  <a:gd name="T7" fmla="*/ 432 h 3"/>
                  <a:gd name="T8" fmla="*/ 0 w 3"/>
                  <a:gd name="T9" fmla="*/ 216 h 3"/>
                  <a:gd name="T10" fmla="*/ 216 w 3"/>
                  <a:gd name="T11" fmla="*/ 0 h 3"/>
                  <a:gd name="T12" fmla="*/ 648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0"/>
                    </a:moveTo>
                    <a:lnTo>
                      <a:pt x="2" y="3"/>
                    </a:lnTo>
                    <a:lnTo>
                      <a:pt x="1" y="2"/>
                    </a:lnTo>
                    <a:lnTo>
                      <a:pt x="0" y="1"/>
                    </a:lnTo>
                    <a:lnTo>
                      <a:pt x="1" y="0"/>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46" name="Freeform 1399"/>
              <p:cNvSpPr>
                <a:spLocks/>
              </p:cNvSpPr>
              <p:nvPr/>
            </p:nvSpPr>
            <p:spPr bwMode="auto">
              <a:xfrm>
                <a:off x="2103859" y="764204"/>
                <a:ext cx="22095" cy="22094"/>
              </a:xfrm>
              <a:custGeom>
                <a:avLst/>
                <a:gdLst>
                  <a:gd name="T0" fmla="*/ 0 w 2"/>
                  <a:gd name="T1" fmla="*/ 0 h 2"/>
                  <a:gd name="T2" fmla="*/ 0 w 2"/>
                  <a:gd name="T3" fmla="*/ 216 h 2"/>
                  <a:gd name="T4" fmla="*/ 432 w 2"/>
                  <a:gd name="T5" fmla="*/ 432 h 2"/>
                  <a:gd name="T6" fmla="*/ 432 w 2"/>
                  <a:gd name="T7" fmla="*/ 432 h 2"/>
                  <a:gd name="T8" fmla="*/ 432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1"/>
                    </a:lnTo>
                    <a:lnTo>
                      <a:pt x="2" y="2"/>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47" name="Freeform 1400"/>
              <p:cNvSpPr>
                <a:spLocks/>
              </p:cNvSpPr>
              <p:nvPr/>
            </p:nvSpPr>
            <p:spPr bwMode="auto">
              <a:xfrm>
                <a:off x="2103859" y="764204"/>
                <a:ext cx="22095" cy="22094"/>
              </a:xfrm>
              <a:custGeom>
                <a:avLst/>
                <a:gdLst>
                  <a:gd name="T0" fmla="*/ 0 w 2"/>
                  <a:gd name="T1" fmla="*/ 0 h 2"/>
                  <a:gd name="T2" fmla="*/ 0 w 2"/>
                  <a:gd name="T3" fmla="*/ 216 h 2"/>
                  <a:gd name="T4" fmla="*/ 432 w 2"/>
                  <a:gd name="T5" fmla="*/ 432 h 2"/>
                  <a:gd name="T6" fmla="*/ 432 w 2"/>
                  <a:gd name="T7" fmla="*/ 432 h 2"/>
                  <a:gd name="T8" fmla="*/ 432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1"/>
                    </a:lnTo>
                    <a:lnTo>
                      <a:pt x="2" y="2"/>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48" name="Freeform 1401"/>
              <p:cNvSpPr>
                <a:spLocks/>
              </p:cNvSpPr>
              <p:nvPr/>
            </p:nvSpPr>
            <p:spPr bwMode="auto">
              <a:xfrm>
                <a:off x="2092811" y="786298"/>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49" name="Freeform 1402"/>
              <p:cNvSpPr>
                <a:spLocks/>
              </p:cNvSpPr>
              <p:nvPr/>
            </p:nvSpPr>
            <p:spPr bwMode="auto">
              <a:xfrm>
                <a:off x="2092811" y="786298"/>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50" name="Freeform 1403"/>
              <p:cNvSpPr>
                <a:spLocks/>
              </p:cNvSpPr>
              <p:nvPr/>
            </p:nvSpPr>
            <p:spPr bwMode="auto">
              <a:xfrm>
                <a:off x="2214335" y="686876"/>
                <a:ext cx="33143" cy="11047"/>
              </a:xfrm>
              <a:custGeom>
                <a:avLst/>
                <a:gdLst>
                  <a:gd name="T0" fmla="*/ 0 w 3"/>
                  <a:gd name="T1" fmla="*/ 216 h 1"/>
                  <a:gd name="T2" fmla="*/ 216 w 3"/>
                  <a:gd name="T3" fmla="*/ 0 h 1"/>
                  <a:gd name="T4" fmla="*/ 432 w 3"/>
                  <a:gd name="T5" fmla="*/ 0 h 1"/>
                  <a:gd name="T6" fmla="*/ 648 w 3"/>
                  <a:gd name="T7" fmla="*/ 0 h 1"/>
                  <a:gd name="T8" fmla="*/ 432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2" y="0"/>
                    </a:lnTo>
                    <a:lnTo>
                      <a:pt x="3" y="0"/>
                    </a:lnTo>
                    <a:lnTo>
                      <a:pt x="2"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51" name="Freeform 1404"/>
              <p:cNvSpPr>
                <a:spLocks/>
              </p:cNvSpPr>
              <p:nvPr/>
            </p:nvSpPr>
            <p:spPr bwMode="auto">
              <a:xfrm>
                <a:off x="2214335" y="686876"/>
                <a:ext cx="33143" cy="11047"/>
              </a:xfrm>
              <a:custGeom>
                <a:avLst/>
                <a:gdLst>
                  <a:gd name="T0" fmla="*/ 0 w 3"/>
                  <a:gd name="T1" fmla="*/ 216 h 1"/>
                  <a:gd name="T2" fmla="*/ 216 w 3"/>
                  <a:gd name="T3" fmla="*/ 0 h 1"/>
                  <a:gd name="T4" fmla="*/ 432 w 3"/>
                  <a:gd name="T5" fmla="*/ 0 h 1"/>
                  <a:gd name="T6" fmla="*/ 648 w 3"/>
                  <a:gd name="T7" fmla="*/ 0 h 1"/>
                  <a:gd name="T8" fmla="*/ 432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2" y="0"/>
                    </a:lnTo>
                    <a:lnTo>
                      <a:pt x="3" y="0"/>
                    </a:lnTo>
                    <a:lnTo>
                      <a:pt x="2"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52" name="Freeform 1405"/>
              <p:cNvSpPr>
                <a:spLocks/>
              </p:cNvSpPr>
              <p:nvPr/>
            </p:nvSpPr>
            <p:spPr bwMode="auto">
              <a:xfrm>
                <a:off x="2545763" y="333375"/>
                <a:ext cx="1557713" cy="1336675"/>
              </a:xfrm>
              <a:custGeom>
                <a:avLst/>
                <a:gdLst>
                  <a:gd name="T0" fmla="*/ 12096 w 141"/>
                  <a:gd name="T1" fmla="*/ 24624 h 121"/>
                  <a:gd name="T2" fmla="*/ 10800 w 141"/>
                  <a:gd name="T3" fmla="*/ 22248 h 121"/>
                  <a:gd name="T4" fmla="*/ 10368 w 141"/>
                  <a:gd name="T5" fmla="*/ 20520 h 121"/>
                  <a:gd name="T6" fmla="*/ 9720 w 141"/>
                  <a:gd name="T7" fmla="*/ 18576 h 121"/>
                  <a:gd name="T8" fmla="*/ 9720 w 141"/>
                  <a:gd name="T9" fmla="*/ 17712 h 121"/>
                  <a:gd name="T10" fmla="*/ 11232 w 141"/>
                  <a:gd name="T11" fmla="*/ 17064 h 121"/>
                  <a:gd name="T12" fmla="*/ 9288 w 141"/>
                  <a:gd name="T13" fmla="*/ 15120 h 121"/>
                  <a:gd name="T14" fmla="*/ 10368 w 141"/>
                  <a:gd name="T15" fmla="*/ 14472 h 121"/>
                  <a:gd name="T16" fmla="*/ 8856 w 141"/>
                  <a:gd name="T17" fmla="*/ 13608 h 121"/>
                  <a:gd name="T18" fmla="*/ 7992 w 141"/>
                  <a:gd name="T19" fmla="*/ 11232 h 121"/>
                  <a:gd name="T20" fmla="*/ 4968 w 141"/>
                  <a:gd name="T21" fmla="*/ 9720 h 121"/>
                  <a:gd name="T22" fmla="*/ 3024 w 141"/>
                  <a:gd name="T23" fmla="*/ 9720 h 121"/>
                  <a:gd name="T24" fmla="*/ 1512 w 141"/>
                  <a:gd name="T25" fmla="*/ 9288 h 121"/>
                  <a:gd name="T26" fmla="*/ 3240 w 141"/>
                  <a:gd name="T27" fmla="*/ 9072 h 121"/>
                  <a:gd name="T28" fmla="*/ 2376 w 141"/>
                  <a:gd name="T29" fmla="*/ 8424 h 121"/>
                  <a:gd name="T30" fmla="*/ 0 w 141"/>
                  <a:gd name="T31" fmla="*/ 7776 h 121"/>
                  <a:gd name="T32" fmla="*/ 2376 w 141"/>
                  <a:gd name="T33" fmla="*/ 6912 h 121"/>
                  <a:gd name="T34" fmla="*/ 3672 w 141"/>
                  <a:gd name="T35" fmla="*/ 5832 h 121"/>
                  <a:gd name="T36" fmla="*/ 4968 w 141"/>
                  <a:gd name="T37" fmla="*/ 4536 h 121"/>
                  <a:gd name="T38" fmla="*/ 5832 w 141"/>
                  <a:gd name="T39" fmla="*/ 3240 h 121"/>
                  <a:gd name="T40" fmla="*/ 8208 w 141"/>
                  <a:gd name="T41" fmla="*/ 2592 h 121"/>
                  <a:gd name="T42" fmla="*/ 10368 w 141"/>
                  <a:gd name="T43" fmla="*/ 3024 h 121"/>
                  <a:gd name="T44" fmla="*/ 11880 w 141"/>
                  <a:gd name="T45" fmla="*/ 2376 h 121"/>
                  <a:gd name="T46" fmla="*/ 14472 w 141"/>
                  <a:gd name="T47" fmla="*/ 2592 h 121"/>
                  <a:gd name="T48" fmla="*/ 15120 w 141"/>
                  <a:gd name="T49" fmla="*/ 2160 h 121"/>
                  <a:gd name="T50" fmla="*/ 13824 w 141"/>
                  <a:gd name="T51" fmla="*/ 1512 h 121"/>
                  <a:gd name="T52" fmla="*/ 14256 w 141"/>
                  <a:gd name="T53" fmla="*/ 864 h 121"/>
                  <a:gd name="T54" fmla="*/ 16848 w 141"/>
                  <a:gd name="T55" fmla="*/ 1296 h 121"/>
                  <a:gd name="T56" fmla="*/ 16848 w 141"/>
                  <a:gd name="T57" fmla="*/ 432 h 121"/>
                  <a:gd name="T58" fmla="*/ 18792 w 141"/>
                  <a:gd name="T59" fmla="*/ 216 h 121"/>
                  <a:gd name="T60" fmla="*/ 21600 w 141"/>
                  <a:gd name="T61" fmla="*/ 432 h 121"/>
                  <a:gd name="T62" fmla="*/ 19440 w 141"/>
                  <a:gd name="T63" fmla="*/ 1080 h 121"/>
                  <a:gd name="T64" fmla="*/ 20304 w 141"/>
                  <a:gd name="T65" fmla="*/ 1296 h 121"/>
                  <a:gd name="T66" fmla="*/ 24408 w 141"/>
                  <a:gd name="T67" fmla="*/ 1512 h 121"/>
                  <a:gd name="T68" fmla="*/ 22896 w 141"/>
                  <a:gd name="T69" fmla="*/ 2808 h 121"/>
                  <a:gd name="T70" fmla="*/ 21168 w 141"/>
                  <a:gd name="T71" fmla="*/ 3024 h 121"/>
                  <a:gd name="T72" fmla="*/ 23112 w 141"/>
                  <a:gd name="T73" fmla="*/ 3672 h 121"/>
                  <a:gd name="T74" fmla="*/ 24624 w 141"/>
                  <a:gd name="T75" fmla="*/ 4752 h 121"/>
                  <a:gd name="T76" fmla="*/ 26784 w 141"/>
                  <a:gd name="T77" fmla="*/ 3672 h 121"/>
                  <a:gd name="T78" fmla="*/ 29592 w 141"/>
                  <a:gd name="T79" fmla="*/ 4320 h 121"/>
                  <a:gd name="T80" fmla="*/ 26568 w 141"/>
                  <a:gd name="T81" fmla="*/ 4752 h 121"/>
                  <a:gd name="T82" fmla="*/ 27864 w 141"/>
                  <a:gd name="T83" fmla="*/ 5400 h 121"/>
                  <a:gd name="T84" fmla="*/ 27648 w 141"/>
                  <a:gd name="T85" fmla="*/ 5400 h 121"/>
                  <a:gd name="T86" fmla="*/ 25704 w 141"/>
                  <a:gd name="T87" fmla="*/ 8208 h 121"/>
                  <a:gd name="T88" fmla="*/ 27648 w 141"/>
                  <a:gd name="T89" fmla="*/ 8640 h 121"/>
                  <a:gd name="T90" fmla="*/ 25920 w 141"/>
                  <a:gd name="T91" fmla="*/ 9720 h 121"/>
                  <a:gd name="T92" fmla="*/ 26136 w 141"/>
                  <a:gd name="T93" fmla="*/ 10368 h 121"/>
                  <a:gd name="T94" fmla="*/ 26784 w 141"/>
                  <a:gd name="T95" fmla="*/ 11448 h 121"/>
                  <a:gd name="T96" fmla="*/ 25920 w 141"/>
                  <a:gd name="T97" fmla="*/ 12096 h 121"/>
                  <a:gd name="T98" fmla="*/ 24192 w 141"/>
                  <a:gd name="T99" fmla="*/ 12312 h 121"/>
                  <a:gd name="T100" fmla="*/ 23976 w 141"/>
                  <a:gd name="T101" fmla="*/ 13176 h 121"/>
                  <a:gd name="T102" fmla="*/ 25704 w 141"/>
                  <a:gd name="T103" fmla="*/ 14472 h 121"/>
                  <a:gd name="T104" fmla="*/ 22896 w 141"/>
                  <a:gd name="T105" fmla="*/ 14040 h 121"/>
                  <a:gd name="T106" fmla="*/ 22032 w 141"/>
                  <a:gd name="T107" fmla="*/ 15336 h 121"/>
                  <a:gd name="T108" fmla="*/ 23544 w 141"/>
                  <a:gd name="T109" fmla="*/ 15768 h 121"/>
                  <a:gd name="T110" fmla="*/ 24192 w 141"/>
                  <a:gd name="T111" fmla="*/ 16416 h 121"/>
                  <a:gd name="T112" fmla="*/ 21168 w 141"/>
                  <a:gd name="T113" fmla="*/ 17496 h 121"/>
                  <a:gd name="T114" fmla="*/ 18792 w 141"/>
                  <a:gd name="T115" fmla="*/ 19224 h 121"/>
                  <a:gd name="T116" fmla="*/ 16416 w 141"/>
                  <a:gd name="T117" fmla="*/ 20520 h 121"/>
                  <a:gd name="T118" fmla="*/ 15768 w 141"/>
                  <a:gd name="T119" fmla="*/ 22464 h 121"/>
                  <a:gd name="T120" fmla="*/ 14688 w 141"/>
                  <a:gd name="T121" fmla="*/ 25488 h 1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1"/>
                  <a:gd name="T184" fmla="*/ 0 h 121"/>
                  <a:gd name="T185" fmla="*/ 141 w 141"/>
                  <a:gd name="T186" fmla="*/ 121 h 1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1" h="121">
                    <a:moveTo>
                      <a:pt x="68" y="121"/>
                    </a:moveTo>
                    <a:lnTo>
                      <a:pt x="67" y="120"/>
                    </a:lnTo>
                    <a:lnTo>
                      <a:pt x="66" y="121"/>
                    </a:lnTo>
                    <a:lnTo>
                      <a:pt x="65" y="120"/>
                    </a:lnTo>
                    <a:lnTo>
                      <a:pt x="66" y="118"/>
                    </a:lnTo>
                    <a:lnTo>
                      <a:pt x="63" y="117"/>
                    </a:lnTo>
                    <a:lnTo>
                      <a:pt x="62" y="116"/>
                    </a:lnTo>
                    <a:lnTo>
                      <a:pt x="59" y="116"/>
                    </a:lnTo>
                    <a:lnTo>
                      <a:pt x="58" y="117"/>
                    </a:lnTo>
                    <a:lnTo>
                      <a:pt x="58" y="115"/>
                    </a:lnTo>
                    <a:lnTo>
                      <a:pt x="56" y="114"/>
                    </a:lnTo>
                    <a:lnTo>
                      <a:pt x="56" y="113"/>
                    </a:lnTo>
                    <a:lnTo>
                      <a:pt x="55" y="112"/>
                    </a:lnTo>
                    <a:lnTo>
                      <a:pt x="54" y="111"/>
                    </a:lnTo>
                    <a:lnTo>
                      <a:pt x="54" y="110"/>
                    </a:lnTo>
                    <a:lnTo>
                      <a:pt x="52" y="109"/>
                    </a:lnTo>
                    <a:lnTo>
                      <a:pt x="52" y="108"/>
                    </a:lnTo>
                    <a:lnTo>
                      <a:pt x="53" y="107"/>
                    </a:lnTo>
                    <a:lnTo>
                      <a:pt x="52" y="107"/>
                    </a:lnTo>
                    <a:lnTo>
                      <a:pt x="52" y="106"/>
                    </a:lnTo>
                    <a:lnTo>
                      <a:pt x="51" y="104"/>
                    </a:lnTo>
                    <a:lnTo>
                      <a:pt x="50" y="103"/>
                    </a:lnTo>
                    <a:lnTo>
                      <a:pt x="50" y="101"/>
                    </a:lnTo>
                    <a:lnTo>
                      <a:pt x="52" y="101"/>
                    </a:lnTo>
                    <a:lnTo>
                      <a:pt x="52" y="100"/>
                    </a:lnTo>
                    <a:lnTo>
                      <a:pt x="52" y="98"/>
                    </a:lnTo>
                    <a:lnTo>
                      <a:pt x="53" y="99"/>
                    </a:lnTo>
                    <a:lnTo>
                      <a:pt x="54" y="98"/>
                    </a:lnTo>
                    <a:lnTo>
                      <a:pt x="52" y="96"/>
                    </a:lnTo>
                    <a:lnTo>
                      <a:pt x="51" y="97"/>
                    </a:lnTo>
                    <a:lnTo>
                      <a:pt x="49" y="99"/>
                    </a:lnTo>
                    <a:lnTo>
                      <a:pt x="48" y="99"/>
                    </a:lnTo>
                    <a:lnTo>
                      <a:pt x="49" y="97"/>
                    </a:lnTo>
                    <a:lnTo>
                      <a:pt x="48" y="95"/>
                    </a:lnTo>
                    <a:lnTo>
                      <a:pt x="49" y="94"/>
                    </a:lnTo>
                    <a:lnTo>
                      <a:pt x="46" y="92"/>
                    </a:lnTo>
                    <a:lnTo>
                      <a:pt x="47" y="92"/>
                    </a:lnTo>
                    <a:lnTo>
                      <a:pt x="48" y="92"/>
                    </a:lnTo>
                    <a:lnTo>
                      <a:pt x="47" y="90"/>
                    </a:lnTo>
                    <a:lnTo>
                      <a:pt x="46" y="90"/>
                    </a:lnTo>
                    <a:lnTo>
                      <a:pt x="45" y="89"/>
                    </a:lnTo>
                    <a:lnTo>
                      <a:pt x="46" y="87"/>
                    </a:lnTo>
                    <a:lnTo>
                      <a:pt x="47" y="87"/>
                    </a:lnTo>
                    <a:lnTo>
                      <a:pt x="47" y="86"/>
                    </a:lnTo>
                    <a:lnTo>
                      <a:pt x="46" y="86"/>
                    </a:lnTo>
                    <a:lnTo>
                      <a:pt x="45" y="86"/>
                    </a:lnTo>
                    <a:lnTo>
                      <a:pt x="44" y="85"/>
                    </a:lnTo>
                    <a:lnTo>
                      <a:pt x="45" y="84"/>
                    </a:lnTo>
                    <a:lnTo>
                      <a:pt x="48" y="83"/>
                    </a:lnTo>
                    <a:lnTo>
                      <a:pt x="50" y="83"/>
                    </a:lnTo>
                    <a:lnTo>
                      <a:pt x="51" y="84"/>
                    </a:lnTo>
                    <a:lnTo>
                      <a:pt x="52" y="83"/>
                    </a:lnTo>
                    <a:lnTo>
                      <a:pt x="52" y="82"/>
                    </a:lnTo>
                    <a:lnTo>
                      <a:pt x="49" y="82"/>
                    </a:lnTo>
                    <a:lnTo>
                      <a:pt x="48" y="82"/>
                    </a:lnTo>
                    <a:lnTo>
                      <a:pt x="46" y="83"/>
                    </a:lnTo>
                    <a:lnTo>
                      <a:pt x="45" y="83"/>
                    </a:lnTo>
                    <a:lnTo>
                      <a:pt x="45" y="82"/>
                    </a:lnTo>
                    <a:lnTo>
                      <a:pt x="47" y="81"/>
                    </a:lnTo>
                    <a:lnTo>
                      <a:pt x="49" y="81"/>
                    </a:lnTo>
                    <a:lnTo>
                      <a:pt x="52" y="82"/>
                    </a:lnTo>
                    <a:lnTo>
                      <a:pt x="52" y="81"/>
                    </a:lnTo>
                    <a:lnTo>
                      <a:pt x="51" y="81"/>
                    </a:lnTo>
                    <a:lnTo>
                      <a:pt x="50" y="80"/>
                    </a:lnTo>
                    <a:lnTo>
                      <a:pt x="48" y="81"/>
                    </a:lnTo>
                    <a:lnTo>
                      <a:pt x="47" y="81"/>
                    </a:lnTo>
                    <a:lnTo>
                      <a:pt x="47" y="80"/>
                    </a:lnTo>
                    <a:lnTo>
                      <a:pt x="49" y="79"/>
                    </a:lnTo>
                    <a:lnTo>
                      <a:pt x="52" y="79"/>
                    </a:lnTo>
                    <a:lnTo>
                      <a:pt x="51" y="78"/>
                    </a:lnTo>
                    <a:lnTo>
                      <a:pt x="51" y="77"/>
                    </a:lnTo>
                    <a:lnTo>
                      <a:pt x="53" y="76"/>
                    </a:lnTo>
                    <a:lnTo>
                      <a:pt x="52" y="75"/>
                    </a:lnTo>
                    <a:lnTo>
                      <a:pt x="53" y="75"/>
                    </a:lnTo>
                    <a:lnTo>
                      <a:pt x="53" y="74"/>
                    </a:lnTo>
                    <a:lnTo>
                      <a:pt x="51" y="74"/>
                    </a:lnTo>
                    <a:lnTo>
                      <a:pt x="48" y="74"/>
                    </a:lnTo>
                    <a:lnTo>
                      <a:pt x="46" y="72"/>
                    </a:lnTo>
                    <a:lnTo>
                      <a:pt x="44" y="72"/>
                    </a:lnTo>
                    <a:lnTo>
                      <a:pt x="43" y="71"/>
                    </a:lnTo>
                    <a:lnTo>
                      <a:pt x="43" y="70"/>
                    </a:lnTo>
                    <a:lnTo>
                      <a:pt x="45" y="71"/>
                    </a:lnTo>
                    <a:lnTo>
                      <a:pt x="47" y="71"/>
                    </a:lnTo>
                    <a:lnTo>
                      <a:pt x="48" y="71"/>
                    </a:lnTo>
                    <a:lnTo>
                      <a:pt x="51" y="72"/>
                    </a:lnTo>
                    <a:lnTo>
                      <a:pt x="52" y="72"/>
                    </a:lnTo>
                    <a:lnTo>
                      <a:pt x="50" y="71"/>
                    </a:lnTo>
                    <a:lnTo>
                      <a:pt x="51" y="71"/>
                    </a:lnTo>
                    <a:lnTo>
                      <a:pt x="50" y="70"/>
                    </a:lnTo>
                    <a:lnTo>
                      <a:pt x="51" y="69"/>
                    </a:lnTo>
                    <a:lnTo>
                      <a:pt x="49" y="69"/>
                    </a:lnTo>
                    <a:lnTo>
                      <a:pt x="47" y="68"/>
                    </a:lnTo>
                    <a:lnTo>
                      <a:pt x="48" y="67"/>
                    </a:lnTo>
                    <a:lnTo>
                      <a:pt x="46" y="66"/>
                    </a:lnTo>
                    <a:lnTo>
                      <a:pt x="46" y="65"/>
                    </a:lnTo>
                    <a:lnTo>
                      <a:pt x="45" y="65"/>
                    </a:lnTo>
                    <a:lnTo>
                      <a:pt x="45" y="66"/>
                    </a:lnTo>
                    <a:lnTo>
                      <a:pt x="44" y="66"/>
                    </a:lnTo>
                    <a:lnTo>
                      <a:pt x="44" y="68"/>
                    </a:lnTo>
                    <a:lnTo>
                      <a:pt x="42" y="67"/>
                    </a:lnTo>
                    <a:lnTo>
                      <a:pt x="40" y="67"/>
                    </a:lnTo>
                    <a:lnTo>
                      <a:pt x="42" y="66"/>
                    </a:lnTo>
                    <a:lnTo>
                      <a:pt x="41" y="65"/>
                    </a:lnTo>
                    <a:lnTo>
                      <a:pt x="41" y="64"/>
                    </a:lnTo>
                    <a:lnTo>
                      <a:pt x="41" y="63"/>
                    </a:lnTo>
                    <a:lnTo>
                      <a:pt x="43" y="63"/>
                    </a:lnTo>
                    <a:lnTo>
                      <a:pt x="42" y="61"/>
                    </a:lnTo>
                    <a:lnTo>
                      <a:pt x="40" y="61"/>
                    </a:lnTo>
                    <a:lnTo>
                      <a:pt x="41" y="59"/>
                    </a:lnTo>
                    <a:lnTo>
                      <a:pt x="39" y="57"/>
                    </a:lnTo>
                    <a:lnTo>
                      <a:pt x="40" y="56"/>
                    </a:lnTo>
                    <a:lnTo>
                      <a:pt x="39" y="56"/>
                    </a:lnTo>
                    <a:lnTo>
                      <a:pt x="38" y="54"/>
                    </a:lnTo>
                    <a:lnTo>
                      <a:pt x="39" y="53"/>
                    </a:lnTo>
                    <a:lnTo>
                      <a:pt x="38" y="53"/>
                    </a:lnTo>
                    <a:lnTo>
                      <a:pt x="37" y="52"/>
                    </a:lnTo>
                    <a:lnTo>
                      <a:pt x="34" y="49"/>
                    </a:lnTo>
                    <a:lnTo>
                      <a:pt x="33" y="49"/>
                    </a:lnTo>
                    <a:lnTo>
                      <a:pt x="33" y="48"/>
                    </a:lnTo>
                    <a:lnTo>
                      <a:pt x="31" y="47"/>
                    </a:lnTo>
                    <a:lnTo>
                      <a:pt x="30" y="47"/>
                    </a:lnTo>
                    <a:lnTo>
                      <a:pt x="29" y="46"/>
                    </a:lnTo>
                    <a:lnTo>
                      <a:pt x="28" y="46"/>
                    </a:lnTo>
                    <a:lnTo>
                      <a:pt x="27" y="46"/>
                    </a:lnTo>
                    <a:lnTo>
                      <a:pt x="25" y="45"/>
                    </a:lnTo>
                    <a:lnTo>
                      <a:pt x="24" y="46"/>
                    </a:lnTo>
                    <a:lnTo>
                      <a:pt x="23" y="45"/>
                    </a:lnTo>
                    <a:lnTo>
                      <a:pt x="22" y="45"/>
                    </a:lnTo>
                    <a:lnTo>
                      <a:pt x="22" y="46"/>
                    </a:lnTo>
                    <a:lnTo>
                      <a:pt x="21" y="46"/>
                    </a:lnTo>
                    <a:lnTo>
                      <a:pt x="21" y="45"/>
                    </a:lnTo>
                    <a:lnTo>
                      <a:pt x="20" y="45"/>
                    </a:lnTo>
                    <a:lnTo>
                      <a:pt x="19" y="46"/>
                    </a:lnTo>
                    <a:lnTo>
                      <a:pt x="18" y="46"/>
                    </a:lnTo>
                    <a:lnTo>
                      <a:pt x="17" y="46"/>
                    </a:lnTo>
                    <a:lnTo>
                      <a:pt x="17" y="45"/>
                    </a:lnTo>
                    <a:lnTo>
                      <a:pt x="16" y="45"/>
                    </a:lnTo>
                    <a:lnTo>
                      <a:pt x="15" y="46"/>
                    </a:lnTo>
                    <a:lnTo>
                      <a:pt x="14" y="45"/>
                    </a:lnTo>
                    <a:lnTo>
                      <a:pt x="13" y="45"/>
                    </a:lnTo>
                    <a:lnTo>
                      <a:pt x="13" y="46"/>
                    </a:lnTo>
                    <a:lnTo>
                      <a:pt x="15" y="46"/>
                    </a:lnTo>
                    <a:lnTo>
                      <a:pt x="15" y="47"/>
                    </a:lnTo>
                    <a:lnTo>
                      <a:pt x="13" y="47"/>
                    </a:lnTo>
                    <a:lnTo>
                      <a:pt x="12" y="46"/>
                    </a:lnTo>
                    <a:lnTo>
                      <a:pt x="9" y="46"/>
                    </a:lnTo>
                    <a:lnTo>
                      <a:pt x="8" y="45"/>
                    </a:lnTo>
                    <a:lnTo>
                      <a:pt x="10" y="44"/>
                    </a:lnTo>
                    <a:lnTo>
                      <a:pt x="11" y="44"/>
                    </a:lnTo>
                    <a:lnTo>
                      <a:pt x="11" y="43"/>
                    </a:lnTo>
                    <a:lnTo>
                      <a:pt x="7" y="43"/>
                    </a:lnTo>
                    <a:lnTo>
                      <a:pt x="8" y="42"/>
                    </a:lnTo>
                    <a:lnTo>
                      <a:pt x="7" y="42"/>
                    </a:lnTo>
                    <a:lnTo>
                      <a:pt x="6" y="43"/>
                    </a:lnTo>
                    <a:lnTo>
                      <a:pt x="5" y="43"/>
                    </a:lnTo>
                    <a:lnTo>
                      <a:pt x="4" y="42"/>
                    </a:lnTo>
                    <a:lnTo>
                      <a:pt x="6" y="41"/>
                    </a:lnTo>
                    <a:lnTo>
                      <a:pt x="8" y="41"/>
                    </a:lnTo>
                    <a:lnTo>
                      <a:pt x="9" y="41"/>
                    </a:lnTo>
                    <a:lnTo>
                      <a:pt x="11" y="41"/>
                    </a:lnTo>
                    <a:lnTo>
                      <a:pt x="12" y="41"/>
                    </a:lnTo>
                    <a:lnTo>
                      <a:pt x="14" y="42"/>
                    </a:lnTo>
                    <a:lnTo>
                      <a:pt x="15" y="42"/>
                    </a:lnTo>
                    <a:lnTo>
                      <a:pt x="15" y="41"/>
                    </a:lnTo>
                    <a:lnTo>
                      <a:pt x="12" y="41"/>
                    </a:lnTo>
                    <a:lnTo>
                      <a:pt x="10" y="41"/>
                    </a:lnTo>
                    <a:lnTo>
                      <a:pt x="12" y="40"/>
                    </a:lnTo>
                    <a:lnTo>
                      <a:pt x="13" y="40"/>
                    </a:lnTo>
                    <a:lnTo>
                      <a:pt x="15" y="40"/>
                    </a:lnTo>
                    <a:lnTo>
                      <a:pt x="16" y="40"/>
                    </a:lnTo>
                    <a:lnTo>
                      <a:pt x="15" y="39"/>
                    </a:lnTo>
                    <a:lnTo>
                      <a:pt x="14" y="39"/>
                    </a:lnTo>
                    <a:lnTo>
                      <a:pt x="13" y="39"/>
                    </a:lnTo>
                    <a:lnTo>
                      <a:pt x="11" y="39"/>
                    </a:lnTo>
                    <a:lnTo>
                      <a:pt x="10" y="39"/>
                    </a:lnTo>
                    <a:lnTo>
                      <a:pt x="9" y="40"/>
                    </a:lnTo>
                    <a:lnTo>
                      <a:pt x="7" y="39"/>
                    </a:lnTo>
                    <a:lnTo>
                      <a:pt x="6" y="39"/>
                    </a:lnTo>
                    <a:lnTo>
                      <a:pt x="5" y="38"/>
                    </a:lnTo>
                    <a:lnTo>
                      <a:pt x="3" y="38"/>
                    </a:lnTo>
                    <a:lnTo>
                      <a:pt x="2" y="38"/>
                    </a:lnTo>
                    <a:lnTo>
                      <a:pt x="0" y="37"/>
                    </a:lnTo>
                    <a:lnTo>
                      <a:pt x="0" y="36"/>
                    </a:lnTo>
                    <a:lnTo>
                      <a:pt x="0" y="35"/>
                    </a:lnTo>
                    <a:lnTo>
                      <a:pt x="1" y="35"/>
                    </a:lnTo>
                    <a:lnTo>
                      <a:pt x="2" y="34"/>
                    </a:lnTo>
                    <a:lnTo>
                      <a:pt x="4" y="34"/>
                    </a:lnTo>
                    <a:lnTo>
                      <a:pt x="5" y="34"/>
                    </a:lnTo>
                    <a:lnTo>
                      <a:pt x="7" y="33"/>
                    </a:lnTo>
                    <a:lnTo>
                      <a:pt x="9" y="33"/>
                    </a:lnTo>
                    <a:lnTo>
                      <a:pt x="10" y="33"/>
                    </a:lnTo>
                    <a:lnTo>
                      <a:pt x="9" y="32"/>
                    </a:lnTo>
                    <a:lnTo>
                      <a:pt x="10" y="32"/>
                    </a:lnTo>
                    <a:lnTo>
                      <a:pt x="11" y="32"/>
                    </a:lnTo>
                    <a:lnTo>
                      <a:pt x="15" y="32"/>
                    </a:lnTo>
                    <a:lnTo>
                      <a:pt x="16" y="32"/>
                    </a:lnTo>
                    <a:lnTo>
                      <a:pt x="19" y="29"/>
                    </a:lnTo>
                    <a:lnTo>
                      <a:pt x="18" y="28"/>
                    </a:lnTo>
                    <a:lnTo>
                      <a:pt x="20" y="28"/>
                    </a:lnTo>
                    <a:lnTo>
                      <a:pt x="19" y="27"/>
                    </a:lnTo>
                    <a:lnTo>
                      <a:pt x="20" y="27"/>
                    </a:lnTo>
                    <a:lnTo>
                      <a:pt x="21" y="26"/>
                    </a:lnTo>
                    <a:lnTo>
                      <a:pt x="20" y="26"/>
                    </a:lnTo>
                    <a:lnTo>
                      <a:pt x="18" y="26"/>
                    </a:lnTo>
                    <a:lnTo>
                      <a:pt x="17" y="27"/>
                    </a:lnTo>
                    <a:lnTo>
                      <a:pt x="13" y="26"/>
                    </a:lnTo>
                    <a:lnTo>
                      <a:pt x="13" y="25"/>
                    </a:lnTo>
                    <a:lnTo>
                      <a:pt x="13" y="24"/>
                    </a:lnTo>
                    <a:lnTo>
                      <a:pt x="15" y="24"/>
                    </a:lnTo>
                    <a:lnTo>
                      <a:pt x="16" y="23"/>
                    </a:lnTo>
                    <a:lnTo>
                      <a:pt x="17" y="23"/>
                    </a:lnTo>
                    <a:lnTo>
                      <a:pt x="17" y="22"/>
                    </a:lnTo>
                    <a:lnTo>
                      <a:pt x="21" y="20"/>
                    </a:lnTo>
                    <a:lnTo>
                      <a:pt x="22" y="21"/>
                    </a:lnTo>
                    <a:lnTo>
                      <a:pt x="23" y="21"/>
                    </a:lnTo>
                    <a:lnTo>
                      <a:pt x="23" y="19"/>
                    </a:lnTo>
                    <a:lnTo>
                      <a:pt x="24" y="20"/>
                    </a:lnTo>
                    <a:lnTo>
                      <a:pt x="25" y="20"/>
                    </a:lnTo>
                    <a:lnTo>
                      <a:pt x="27" y="19"/>
                    </a:lnTo>
                    <a:lnTo>
                      <a:pt x="27" y="18"/>
                    </a:lnTo>
                    <a:lnTo>
                      <a:pt x="26" y="18"/>
                    </a:lnTo>
                    <a:lnTo>
                      <a:pt x="27" y="17"/>
                    </a:lnTo>
                    <a:lnTo>
                      <a:pt x="26" y="17"/>
                    </a:lnTo>
                    <a:lnTo>
                      <a:pt x="26" y="16"/>
                    </a:lnTo>
                    <a:lnTo>
                      <a:pt x="25" y="15"/>
                    </a:lnTo>
                    <a:lnTo>
                      <a:pt x="26" y="15"/>
                    </a:lnTo>
                    <a:lnTo>
                      <a:pt x="27" y="15"/>
                    </a:lnTo>
                    <a:lnTo>
                      <a:pt x="30" y="15"/>
                    </a:lnTo>
                    <a:lnTo>
                      <a:pt x="31" y="15"/>
                    </a:lnTo>
                    <a:lnTo>
                      <a:pt x="31" y="16"/>
                    </a:lnTo>
                    <a:lnTo>
                      <a:pt x="35" y="17"/>
                    </a:lnTo>
                    <a:lnTo>
                      <a:pt x="35" y="16"/>
                    </a:lnTo>
                    <a:lnTo>
                      <a:pt x="33" y="15"/>
                    </a:lnTo>
                    <a:lnTo>
                      <a:pt x="32" y="15"/>
                    </a:lnTo>
                    <a:lnTo>
                      <a:pt x="30" y="14"/>
                    </a:lnTo>
                    <a:lnTo>
                      <a:pt x="31" y="13"/>
                    </a:lnTo>
                    <a:lnTo>
                      <a:pt x="35" y="13"/>
                    </a:lnTo>
                    <a:lnTo>
                      <a:pt x="36" y="13"/>
                    </a:lnTo>
                    <a:lnTo>
                      <a:pt x="38" y="12"/>
                    </a:lnTo>
                    <a:lnTo>
                      <a:pt x="40" y="12"/>
                    </a:lnTo>
                    <a:lnTo>
                      <a:pt x="40" y="11"/>
                    </a:lnTo>
                    <a:lnTo>
                      <a:pt x="42" y="11"/>
                    </a:lnTo>
                    <a:lnTo>
                      <a:pt x="43" y="11"/>
                    </a:lnTo>
                    <a:lnTo>
                      <a:pt x="44" y="13"/>
                    </a:lnTo>
                    <a:lnTo>
                      <a:pt x="43" y="17"/>
                    </a:lnTo>
                    <a:lnTo>
                      <a:pt x="44" y="17"/>
                    </a:lnTo>
                    <a:lnTo>
                      <a:pt x="46" y="15"/>
                    </a:lnTo>
                    <a:lnTo>
                      <a:pt x="45" y="14"/>
                    </a:lnTo>
                    <a:lnTo>
                      <a:pt x="46" y="14"/>
                    </a:lnTo>
                    <a:lnTo>
                      <a:pt x="48" y="14"/>
                    </a:lnTo>
                    <a:lnTo>
                      <a:pt x="53" y="17"/>
                    </a:lnTo>
                    <a:lnTo>
                      <a:pt x="54" y="16"/>
                    </a:lnTo>
                    <a:lnTo>
                      <a:pt x="50" y="14"/>
                    </a:lnTo>
                    <a:lnTo>
                      <a:pt x="53" y="14"/>
                    </a:lnTo>
                    <a:lnTo>
                      <a:pt x="52" y="14"/>
                    </a:lnTo>
                    <a:lnTo>
                      <a:pt x="50" y="13"/>
                    </a:lnTo>
                    <a:lnTo>
                      <a:pt x="50" y="11"/>
                    </a:lnTo>
                    <a:lnTo>
                      <a:pt x="50" y="10"/>
                    </a:lnTo>
                    <a:lnTo>
                      <a:pt x="53" y="10"/>
                    </a:lnTo>
                    <a:lnTo>
                      <a:pt x="55" y="11"/>
                    </a:lnTo>
                    <a:lnTo>
                      <a:pt x="57" y="12"/>
                    </a:lnTo>
                    <a:lnTo>
                      <a:pt x="59" y="13"/>
                    </a:lnTo>
                    <a:lnTo>
                      <a:pt x="61" y="13"/>
                    </a:lnTo>
                    <a:lnTo>
                      <a:pt x="64" y="15"/>
                    </a:lnTo>
                    <a:lnTo>
                      <a:pt x="65" y="15"/>
                    </a:lnTo>
                    <a:lnTo>
                      <a:pt x="64" y="14"/>
                    </a:lnTo>
                    <a:lnTo>
                      <a:pt x="64" y="12"/>
                    </a:lnTo>
                    <a:lnTo>
                      <a:pt x="67" y="12"/>
                    </a:lnTo>
                    <a:lnTo>
                      <a:pt x="68" y="12"/>
                    </a:lnTo>
                    <a:lnTo>
                      <a:pt x="69" y="12"/>
                    </a:lnTo>
                    <a:lnTo>
                      <a:pt x="66" y="11"/>
                    </a:lnTo>
                    <a:lnTo>
                      <a:pt x="63" y="8"/>
                    </a:lnTo>
                    <a:lnTo>
                      <a:pt x="61" y="8"/>
                    </a:lnTo>
                    <a:lnTo>
                      <a:pt x="63" y="8"/>
                    </a:lnTo>
                    <a:lnTo>
                      <a:pt x="66" y="8"/>
                    </a:lnTo>
                    <a:lnTo>
                      <a:pt x="69" y="8"/>
                    </a:lnTo>
                    <a:lnTo>
                      <a:pt x="70" y="8"/>
                    </a:lnTo>
                    <a:lnTo>
                      <a:pt x="70" y="9"/>
                    </a:lnTo>
                    <a:lnTo>
                      <a:pt x="70" y="10"/>
                    </a:lnTo>
                    <a:lnTo>
                      <a:pt x="71" y="10"/>
                    </a:lnTo>
                    <a:lnTo>
                      <a:pt x="71" y="9"/>
                    </a:lnTo>
                    <a:lnTo>
                      <a:pt x="71" y="8"/>
                    </a:lnTo>
                    <a:lnTo>
                      <a:pt x="73" y="9"/>
                    </a:lnTo>
                    <a:lnTo>
                      <a:pt x="74" y="10"/>
                    </a:lnTo>
                    <a:lnTo>
                      <a:pt x="75" y="11"/>
                    </a:lnTo>
                    <a:lnTo>
                      <a:pt x="75" y="10"/>
                    </a:lnTo>
                    <a:lnTo>
                      <a:pt x="74" y="8"/>
                    </a:lnTo>
                    <a:lnTo>
                      <a:pt x="72" y="8"/>
                    </a:lnTo>
                    <a:lnTo>
                      <a:pt x="68" y="7"/>
                    </a:lnTo>
                    <a:lnTo>
                      <a:pt x="64" y="7"/>
                    </a:lnTo>
                    <a:lnTo>
                      <a:pt x="66" y="7"/>
                    </a:lnTo>
                    <a:lnTo>
                      <a:pt x="66" y="6"/>
                    </a:lnTo>
                    <a:lnTo>
                      <a:pt x="64" y="6"/>
                    </a:lnTo>
                    <a:lnTo>
                      <a:pt x="62" y="5"/>
                    </a:lnTo>
                    <a:lnTo>
                      <a:pt x="63" y="5"/>
                    </a:lnTo>
                    <a:lnTo>
                      <a:pt x="65" y="5"/>
                    </a:lnTo>
                    <a:lnTo>
                      <a:pt x="67" y="5"/>
                    </a:lnTo>
                    <a:lnTo>
                      <a:pt x="68" y="5"/>
                    </a:lnTo>
                    <a:lnTo>
                      <a:pt x="66" y="4"/>
                    </a:lnTo>
                    <a:lnTo>
                      <a:pt x="68" y="4"/>
                    </a:lnTo>
                    <a:lnTo>
                      <a:pt x="70" y="4"/>
                    </a:lnTo>
                    <a:lnTo>
                      <a:pt x="71" y="5"/>
                    </a:lnTo>
                    <a:lnTo>
                      <a:pt x="72" y="5"/>
                    </a:lnTo>
                    <a:lnTo>
                      <a:pt x="73" y="6"/>
                    </a:lnTo>
                    <a:lnTo>
                      <a:pt x="76" y="6"/>
                    </a:lnTo>
                    <a:lnTo>
                      <a:pt x="77" y="7"/>
                    </a:lnTo>
                    <a:lnTo>
                      <a:pt x="78" y="8"/>
                    </a:lnTo>
                    <a:lnTo>
                      <a:pt x="79" y="8"/>
                    </a:lnTo>
                    <a:lnTo>
                      <a:pt x="79" y="7"/>
                    </a:lnTo>
                    <a:lnTo>
                      <a:pt x="77" y="6"/>
                    </a:lnTo>
                    <a:lnTo>
                      <a:pt x="78" y="6"/>
                    </a:lnTo>
                    <a:lnTo>
                      <a:pt x="80" y="6"/>
                    </a:lnTo>
                    <a:lnTo>
                      <a:pt x="81" y="6"/>
                    </a:lnTo>
                    <a:lnTo>
                      <a:pt x="78" y="6"/>
                    </a:lnTo>
                    <a:lnTo>
                      <a:pt x="78" y="5"/>
                    </a:lnTo>
                    <a:lnTo>
                      <a:pt x="80" y="5"/>
                    </a:lnTo>
                    <a:lnTo>
                      <a:pt x="82" y="5"/>
                    </a:lnTo>
                    <a:lnTo>
                      <a:pt x="82" y="4"/>
                    </a:lnTo>
                    <a:lnTo>
                      <a:pt x="79" y="4"/>
                    </a:lnTo>
                    <a:lnTo>
                      <a:pt x="77" y="4"/>
                    </a:lnTo>
                    <a:lnTo>
                      <a:pt x="78" y="3"/>
                    </a:lnTo>
                    <a:lnTo>
                      <a:pt x="77" y="2"/>
                    </a:lnTo>
                    <a:lnTo>
                      <a:pt x="78" y="2"/>
                    </a:lnTo>
                    <a:lnTo>
                      <a:pt x="79" y="2"/>
                    </a:lnTo>
                    <a:lnTo>
                      <a:pt x="80" y="2"/>
                    </a:lnTo>
                    <a:lnTo>
                      <a:pt x="79" y="2"/>
                    </a:lnTo>
                    <a:lnTo>
                      <a:pt x="80" y="2"/>
                    </a:lnTo>
                    <a:lnTo>
                      <a:pt x="82" y="3"/>
                    </a:lnTo>
                    <a:lnTo>
                      <a:pt x="83" y="2"/>
                    </a:lnTo>
                    <a:lnTo>
                      <a:pt x="82" y="1"/>
                    </a:lnTo>
                    <a:lnTo>
                      <a:pt x="83" y="1"/>
                    </a:lnTo>
                    <a:lnTo>
                      <a:pt x="84" y="1"/>
                    </a:lnTo>
                    <a:lnTo>
                      <a:pt x="85" y="1"/>
                    </a:lnTo>
                    <a:lnTo>
                      <a:pt x="86" y="1"/>
                    </a:lnTo>
                    <a:lnTo>
                      <a:pt x="87" y="1"/>
                    </a:lnTo>
                    <a:lnTo>
                      <a:pt x="88" y="1"/>
                    </a:lnTo>
                    <a:lnTo>
                      <a:pt x="91" y="0"/>
                    </a:lnTo>
                    <a:lnTo>
                      <a:pt x="92" y="1"/>
                    </a:lnTo>
                    <a:lnTo>
                      <a:pt x="93" y="1"/>
                    </a:lnTo>
                    <a:lnTo>
                      <a:pt x="95" y="1"/>
                    </a:lnTo>
                    <a:lnTo>
                      <a:pt x="97" y="1"/>
                    </a:lnTo>
                    <a:lnTo>
                      <a:pt x="98" y="1"/>
                    </a:lnTo>
                    <a:lnTo>
                      <a:pt x="99" y="1"/>
                    </a:lnTo>
                    <a:lnTo>
                      <a:pt x="101" y="1"/>
                    </a:lnTo>
                    <a:lnTo>
                      <a:pt x="100" y="2"/>
                    </a:lnTo>
                    <a:lnTo>
                      <a:pt x="101" y="2"/>
                    </a:lnTo>
                    <a:lnTo>
                      <a:pt x="102" y="2"/>
                    </a:lnTo>
                    <a:lnTo>
                      <a:pt x="103" y="2"/>
                    </a:lnTo>
                    <a:lnTo>
                      <a:pt x="108" y="3"/>
                    </a:lnTo>
                    <a:lnTo>
                      <a:pt x="109" y="4"/>
                    </a:lnTo>
                    <a:lnTo>
                      <a:pt x="106" y="4"/>
                    </a:lnTo>
                    <a:lnTo>
                      <a:pt x="103" y="5"/>
                    </a:lnTo>
                    <a:lnTo>
                      <a:pt x="99" y="4"/>
                    </a:lnTo>
                    <a:lnTo>
                      <a:pt x="95" y="5"/>
                    </a:lnTo>
                    <a:lnTo>
                      <a:pt x="93" y="5"/>
                    </a:lnTo>
                    <a:lnTo>
                      <a:pt x="91" y="5"/>
                    </a:lnTo>
                    <a:lnTo>
                      <a:pt x="90" y="5"/>
                    </a:lnTo>
                    <a:lnTo>
                      <a:pt x="91" y="6"/>
                    </a:lnTo>
                    <a:lnTo>
                      <a:pt x="88" y="6"/>
                    </a:lnTo>
                    <a:lnTo>
                      <a:pt x="85" y="7"/>
                    </a:lnTo>
                    <a:lnTo>
                      <a:pt x="85" y="8"/>
                    </a:lnTo>
                    <a:lnTo>
                      <a:pt x="86" y="8"/>
                    </a:lnTo>
                    <a:lnTo>
                      <a:pt x="87" y="7"/>
                    </a:lnTo>
                    <a:lnTo>
                      <a:pt x="88" y="7"/>
                    </a:lnTo>
                    <a:lnTo>
                      <a:pt x="88" y="8"/>
                    </a:lnTo>
                    <a:lnTo>
                      <a:pt x="89" y="8"/>
                    </a:lnTo>
                    <a:lnTo>
                      <a:pt x="90" y="7"/>
                    </a:lnTo>
                    <a:lnTo>
                      <a:pt x="94" y="6"/>
                    </a:lnTo>
                    <a:lnTo>
                      <a:pt x="97" y="5"/>
                    </a:lnTo>
                    <a:lnTo>
                      <a:pt x="99" y="5"/>
                    </a:lnTo>
                    <a:lnTo>
                      <a:pt x="102" y="5"/>
                    </a:lnTo>
                    <a:lnTo>
                      <a:pt x="106" y="5"/>
                    </a:lnTo>
                    <a:lnTo>
                      <a:pt x="107" y="5"/>
                    </a:lnTo>
                    <a:lnTo>
                      <a:pt x="110" y="4"/>
                    </a:lnTo>
                    <a:lnTo>
                      <a:pt x="111" y="5"/>
                    </a:lnTo>
                    <a:lnTo>
                      <a:pt x="111" y="7"/>
                    </a:lnTo>
                    <a:lnTo>
                      <a:pt x="110" y="7"/>
                    </a:lnTo>
                    <a:lnTo>
                      <a:pt x="110" y="8"/>
                    </a:lnTo>
                    <a:lnTo>
                      <a:pt x="113" y="7"/>
                    </a:lnTo>
                    <a:lnTo>
                      <a:pt x="113" y="8"/>
                    </a:lnTo>
                    <a:lnTo>
                      <a:pt x="115" y="7"/>
                    </a:lnTo>
                    <a:lnTo>
                      <a:pt x="118" y="8"/>
                    </a:lnTo>
                    <a:lnTo>
                      <a:pt x="120" y="9"/>
                    </a:lnTo>
                    <a:lnTo>
                      <a:pt x="119" y="10"/>
                    </a:lnTo>
                    <a:lnTo>
                      <a:pt x="118" y="10"/>
                    </a:lnTo>
                    <a:lnTo>
                      <a:pt x="118" y="11"/>
                    </a:lnTo>
                    <a:lnTo>
                      <a:pt x="115" y="12"/>
                    </a:lnTo>
                    <a:lnTo>
                      <a:pt x="113" y="11"/>
                    </a:lnTo>
                    <a:lnTo>
                      <a:pt x="111" y="12"/>
                    </a:lnTo>
                    <a:lnTo>
                      <a:pt x="106" y="13"/>
                    </a:lnTo>
                    <a:lnTo>
                      <a:pt x="104" y="12"/>
                    </a:lnTo>
                    <a:lnTo>
                      <a:pt x="99" y="13"/>
                    </a:lnTo>
                    <a:lnTo>
                      <a:pt x="98" y="12"/>
                    </a:lnTo>
                    <a:lnTo>
                      <a:pt x="95" y="12"/>
                    </a:lnTo>
                    <a:lnTo>
                      <a:pt x="96" y="13"/>
                    </a:lnTo>
                    <a:lnTo>
                      <a:pt x="92" y="14"/>
                    </a:lnTo>
                    <a:lnTo>
                      <a:pt x="91" y="15"/>
                    </a:lnTo>
                    <a:lnTo>
                      <a:pt x="92" y="16"/>
                    </a:lnTo>
                    <a:lnTo>
                      <a:pt x="93" y="16"/>
                    </a:lnTo>
                    <a:lnTo>
                      <a:pt x="93" y="15"/>
                    </a:lnTo>
                    <a:lnTo>
                      <a:pt x="98" y="14"/>
                    </a:lnTo>
                    <a:lnTo>
                      <a:pt x="99" y="15"/>
                    </a:lnTo>
                    <a:lnTo>
                      <a:pt x="103" y="13"/>
                    </a:lnTo>
                    <a:lnTo>
                      <a:pt x="104" y="14"/>
                    </a:lnTo>
                    <a:lnTo>
                      <a:pt x="109" y="14"/>
                    </a:lnTo>
                    <a:lnTo>
                      <a:pt x="110" y="14"/>
                    </a:lnTo>
                    <a:lnTo>
                      <a:pt x="110" y="15"/>
                    </a:lnTo>
                    <a:lnTo>
                      <a:pt x="107" y="16"/>
                    </a:lnTo>
                    <a:lnTo>
                      <a:pt x="106" y="16"/>
                    </a:lnTo>
                    <a:lnTo>
                      <a:pt x="104" y="17"/>
                    </a:lnTo>
                    <a:lnTo>
                      <a:pt x="105" y="17"/>
                    </a:lnTo>
                    <a:lnTo>
                      <a:pt x="106" y="18"/>
                    </a:lnTo>
                    <a:lnTo>
                      <a:pt x="107" y="17"/>
                    </a:lnTo>
                    <a:lnTo>
                      <a:pt x="109" y="17"/>
                    </a:lnTo>
                    <a:lnTo>
                      <a:pt x="113" y="16"/>
                    </a:lnTo>
                    <a:lnTo>
                      <a:pt x="113" y="14"/>
                    </a:lnTo>
                    <a:lnTo>
                      <a:pt x="117" y="13"/>
                    </a:lnTo>
                    <a:lnTo>
                      <a:pt x="118" y="14"/>
                    </a:lnTo>
                    <a:lnTo>
                      <a:pt x="118" y="17"/>
                    </a:lnTo>
                    <a:lnTo>
                      <a:pt x="116" y="18"/>
                    </a:lnTo>
                    <a:lnTo>
                      <a:pt x="115" y="19"/>
                    </a:lnTo>
                    <a:lnTo>
                      <a:pt x="115" y="20"/>
                    </a:lnTo>
                    <a:lnTo>
                      <a:pt x="114" y="21"/>
                    </a:lnTo>
                    <a:lnTo>
                      <a:pt x="114" y="22"/>
                    </a:lnTo>
                    <a:lnTo>
                      <a:pt x="113" y="22"/>
                    </a:lnTo>
                    <a:lnTo>
                      <a:pt x="113" y="23"/>
                    </a:lnTo>
                    <a:lnTo>
                      <a:pt x="114" y="23"/>
                    </a:lnTo>
                    <a:lnTo>
                      <a:pt x="115" y="23"/>
                    </a:lnTo>
                    <a:lnTo>
                      <a:pt x="115" y="21"/>
                    </a:lnTo>
                    <a:lnTo>
                      <a:pt x="118" y="20"/>
                    </a:lnTo>
                    <a:lnTo>
                      <a:pt x="119" y="18"/>
                    </a:lnTo>
                    <a:lnTo>
                      <a:pt x="121" y="17"/>
                    </a:lnTo>
                    <a:lnTo>
                      <a:pt x="122" y="16"/>
                    </a:lnTo>
                    <a:lnTo>
                      <a:pt x="123" y="16"/>
                    </a:lnTo>
                    <a:lnTo>
                      <a:pt x="123" y="17"/>
                    </a:lnTo>
                    <a:lnTo>
                      <a:pt x="124" y="17"/>
                    </a:lnTo>
                    <a:lnTo>
                      <a:pt x="126" y="17"/>
                    </a:lnTo>
                    <a:lnTo>
                      <a:pt x="127" y="17"/>
                    </a:lnTo>
                    <a:lnTo>
                      <a:pt x="128" y="16"/>
                    </a:lnTo>
                    <a:lnTo>
                      <a:pt x="129" y="15"/>
                    </a:lnTo>
                    <a:lnTo>
                      <a:pt x="128" y="15"/>
                    </a:lnTo>
                    <a:lnTo>
                      <a:pt x="129" y="14"/>
                    </a:lnTo>
                    <a:lnTo>
                      <a:pt x="130" y="15"/>
                    </a:lnTo>
                    <a:lnTo>
                      <a:pt x="132" y="14"/>
                    </a:lnTo>
                    <a:lnTo>
                      <a:pt x="136" y="14"/>
                    </a:lnTo>
                    <a:lnTo>
                      <a:pt x="141" y="16"/>
                    </a:lnTo>
                    <a:lnTo>
                      <a:pt x="141" y="17"/>
                    </a:lnTo>
                    <a:lnTo>
                      <a:pt x="137" y="20"/>
                    </a:lnTo>
                    <a:lnTo>
                      <a:pt x="135" y="19"/>
                    </a:lnTo>
                    <a:lnTo>
                      <a:pt x="134" y="20"/>
                    </a:lnTo>
                    <a:lnTo>
                      <a:pt x="136" y="21"/>
                    </a:lnTo>
                    <a:lnTo>
                      <a:pt x="135" y="21"/>
                    </a:lnTo>
                    <a:lnTo>
                      <a:pt x="133" y="21"/>
                    </a:lnTo>
                    <a:lnTo>
                      <a:pt x="133" y="22"/>
                    </a:lnTo>
                    <a:lnTo>
                      <a:pt x="131" y="22"/>
                    </a:lnTo>
                    <a:lnTo>
                      <a:pt x="130" y="22"/>
                    </a:lnTo>
                    <a:lnTo>
                      <a:pt x="127" y="22"/>
                    </a:lnTo>
                    <a:lnTo>
                      <a:pt x="126" y="22"/>
                    </a:lnTo>
                    <a:lnTo>
                      <a:pt x="123" y="22"/>
                    </a:lnTo>
                    <a:lnTo>
                      <a:pt x="122" y="23"/>
                    </a:lnTo>
                    <a:lnTo>
                      <a:pt x="121" y="23"/>
                    </a:lnTo>
                    <a:lnTo>
                      <a:pt x="123" y="23"/>
                    </a:lnTo>
                    <a:lnTo>
                      <a:pt x="125" y="23"/>
                    </a:lnTo>
                    <a:lnTo>
                      <a:pt x="127" y="24"/>
                    </a:lnTo>
                    <a:lnTo>
                      <a:pt x="128" y="23"/>
                    </a:lnTo>
                    <a:lnTo>
                      <a:pt x="130" y="23"/>
                    </a:lnTo>
                    <a:lnTo>
                      <a:pt x="133" y="24"/>
                    </a:lnTo>
                    <a:lnTo>
                      <a:pt x="130" y="25"/>
                    </a:lnTo>
                    <a:lnTo>
                      <a:pt x="129" y="25"/>
                    </a:lnTo>
                    <a:lnTo>
                      <a:pt x="127" y="25"/>
                    </a:lnTo>
                    <a:lnTo>
                      <a:pt x="124" y="25"/>
                    </a:lnTo>
                    <a:lnTo>
                      <a:pt x="123" y="26"/>
                    </a:lnTo>
                    <a:lnTo>
                      <a:pt x="123" y="27"/>
                    </a:lnTo>
                    <a:lnTo>
                      <a:pt x="124" y="27"/>
                    </a:lnTo>
                    <a:lnTo>
                      <a:pt x="125" y="26"/>
                    </a:lnTo>
                    <a:lnTo>
                      <a:pt x="124" y="26"/>
                    </a:lnTo>
                    <a:lnTo>
                      <a:pt x="125" y="25"/>
                    </a:lnTo>
                    <a:lnTo>
                      <a:pt x="126" y="25"/>
                    </a:lnTo>
                    <a:lnTo>
                      <a:pt x="126" y="26"/>
                    </a:lnTo>
                    <a:lnTo>
                      <a:pt x="128" y="25"/>
                    </a:lnTo>
                    <a:lnTo>
                      <a:pt x="129" y="26"/>
                    </a:lnTo>
                    <a:lnTo>
                      <a:pt x="128" y="28"/>
                    </a:lnTo>
                    <a:lnTo>
                      <a:pt x="125" y="28"/>
                    </a:lnTo>
                    <a:lnTo>
                      <a:pt x="123" y="30"/>
                    </a:lnTo>
                    <a:lnTo>
                      <a:pt x="125" y="30"/>
                    </a:lnTo>
                    <a:lnTo>
                      <a:pt x="125" y="31"/>
                    </a:lnTo>
                    <a:lnTo>
                      <a:pt x="123" y="33"/>
                    </a:lnTo>
                    <a:lnTo>
                      <a:pt x="122" y="33"/>
                    </a:lnTo>
                    <a:lnTo>
                      <a:pt x="120" y="34"/>
                    </a:lnTo>
                    <a:lnTo>
                      <a:pt x="121" y="34"/>
                    </a:lnTo>
                    <a:lnTo>
                      <a:pt x="119" y="38"/>
                    </a:lnTo>
                    <a:lnTo>
                      <a:pt x="120" y="38"/>
                    </a:lnTo>
                    <a:lnTo>
                      <a:pt x="121" y="37"/>
                    </a:lnTo>
                    <a:lnTo>
                      <a:pt x="122" y="37"/>
                    </a:lnTo>
                    <a:lnTo>
                      <a:pt x="125" y="38"/>
                    </a:lnTo>
                    <a:lnTo>
                      <a:pt x="125" y="39"/>
                    </a:lnTo>
                    <a:lnTo>
                      <a:pt x="123" y="39"/>
                    </a:lnTo>
                    <a:lnTo>
                      <a:pt x="122" y="38"/>
                    </a:lnTo>
                    <a:lnTo>
                      <a:pt x="122" y="39"/>
                    </a:lnTo>
                    <a:lnTo>
                      <a:pt x="123" y="40"/>
                    </a:lnTo>
                    <a:lnTo>
                      <a:pt x="125" y="41"/>
                    </a:lnTo>
                    <a:lnTo>
                      <a:pt x="126" y="40"/>
                    </a:lnTo>
                    <a:lnTo>
                      <a:pt x="128" y="40"/>
                    </a:lnTo>
                    <a:lnTo>
                      <a:pt x="128" y="41"/>
                    </a:lnTo>
                    <a:lnTo>
                      <a:pt x="127" y="42"/>
                    </a:lnTo>
                    <a:lnTo>
                      <a:pt x="125" y="42"/>
                    </a:lnTo>
                    <a:lnTo>
                      <a:pt x="122" y="42"/>
                    </a:lnTo>
                    <a:lnTo>
                      <a:pt x="120" y="42"/>
                    </a:lnTo>
                    <a:lnTo>
                      <a:pt x="121" y="43"/>
                    </a:lnTo>
                    <a:lnTo>
                      <a:pt x="119" y="43"/>
                    </a:lnTo>
                    <a:lnTo>
                      <a:pt x="118" y="43"/>
                    </a:lnTo>
                    <a:lnTo>
                      <a:pt x="119" y="44"/>
                    </a:lnTo>
                    <a:lnTo>
                      <a:pt x="119" y="45"/>
                    </a:lnTo>
                    <a:lnTo>
                      <a:pt x="120" y="45"/>
                    </a:lnTo>
                    <a:lnTo>
                      <a:pt x="122" y="45"/>
                    </a:lnTo>
                    <a:lnTo>
                      <a:pt x="124" y="45"/>
                    </a:lnTo>
                    <a:lnTo>
                      <a:pt x="124" y="46"/>
                    </a:lnTo>
                    <a:lnTo>
                      <a:pt x="122" y="46"/>
                    </a:lnTo>
                    <a:lnTo>
                      <a:pt x="119" y="46"/>
                    </a:lnTo>
                    <a:lnTo>
                      <a:pt x="120" y="46"/>
                    </a:lnTo>
                    <a:lnTo>
                      <a:pt x="123" y="46"/>
                    </a:lnTo>
                    <a:lnTo>
                      <a:pt x="125" y="47"/>
                    </a:lnTo>
                    <a:lnTo>
                      <a:pt x="126" y="48"/>
                    </a:lnTo>
                    <a:lnTo>
                      <a:pt x="124" y="49"/>
                    </a:lnTo>
                    <a:lnTo>
                      <a:pt x="122" y="49"/>
                    </a:lnTo>
                    <a:lnTo>
                      <a:pt x="121" y="48"/>
                    </a:lnTo>
                    <a:lnTo>
                      <a:pt x="120" y="48"/>
                    </a:lnTo>
                    <a:lnTo>
                      <a:pt x="119" y="48"/>
                    </a:lnTo>
                    <a:lnTo>
                      <a:pt x="122" y="49"/>
                    </a:lnTo>
                    <a:lnTo>
                      <a:pt x="122" y="50"/>
                    </a:lnTo>
                    <a:lnTo>
                      <a:pt x="119" y="50"/>
                    </a:lnTo>
                    <a:lnTo>
                      <a:pt x="118" y="50"/>
                    </a:lnTo>
                    <a:lnTo>
                      <a:pt x="119" y="51"/>
                    </a:lnTo>
                    <a:lnTo>
                      <a:pt x="121" y="50"/>
                    </a:lnTo>
                    <a:lnTo>
                      <a:pt x="122" y="51"/>
                    </a:lnTo>
                    <a:lnTo>
                      <a:pt x="121" y="52"/>
                    </a:lnTo>
                    <a:lnTo>
                      <a:pt x="124" y="53"/>
                    </a:lnTo>
                    <a:lnTo>
                      <a:pt x="124" y="52"/>
                    </a:lnTo>
                    <a:lnTo>
                      <a:pt x="125" y="53"/>
                    </a:lnTo>
                    <a:lnTo>
                      <a:pt x="124" y="54"/>
                    </a:lnTo>
                    <a:lnTo>
                      <a:pt x="123" y="54"/>
                    </a:lnTo>
                    <a:lnTo>
                      <a:pt x="122" y="53"/>
                    </a:lnTo>
                    <a:lnTo>
                      <a:pt x="119" y="53"/>
                    </a:lnTo>
                    <a:lnTo>
                      <a:pt x="118" y="54"/>
                    </a:lnTo>
                    <a:lnTo>
                      <a:pt x="119" y="55"/>
                    </a:lnTo>
                    <a:lnTo>
                      <a:pt x="120" y="57"/>
                    </a:lnTo>
                    <a:lnTo>
                      <a:pt x="120" y="56"/>
                    </a:lnTo>
                    <a:lnTo>
                      <a:pt x="122" y="56"/>
                    </a:lnTo>
                    <a:lnTo>
                      <a:pt x="123" y="58"/>
                    </a:lnTo>
                    <a:lnTo>
                      <a:pt x="120" y="58"/>
                    </a:lnTo>
                    <a:lnTo>
                      <a:pt x="118" y="59"/>
                    </a:lnTo>
                    <a:lnTo>
                      <a:pt x="115" y="58"/>
                    </a:lnTo>
                    <a:lnTo>
                      <a:pt x="114" y="57"/>
                    </a:lnTo>
                    <a:lnTo>
                      <a:pt x="117" y="58"/>
                    </a:lnTo>
                    <a:lnTo>
                      <a:pt x="115" y="57"/>
                    </a:lnTo>
                    <a:lnTo>
                      <a:pt x="113" y="57"/>
                    </a:lnTo>
                    <a:lnTo>
                      <a:pt x="111" y="56"/>
                    </a:lnTo>
                    <a:lnTo>
                      <a:pt x="110" y="56"/>
                    </a:lnTo>
                    <a:lnTo>
                      <a:pt x="112" y="57"/>
                    </a:lnTo>
                    <a:lnTo>
                      <a:pt x="111" y="59"/>
                    </a:lnTo>
                    <a:lnTo>
                      <a:pt x="110" y="59"/>
                    </a:lnTo>
                    <a:lnTo>
                      <a:pt x="107" y="58"/>
                    </a:lnTo>
                    <a:lnTo>
                      <a:pt x="107" y="59"/>
                    </a:lnTo>
                    <a:lnTo>
                      <a:pt x="108" y="59"/>
                    </a:lnTo>
                    <a:lnTo>
                      <a:pt x="106" y="60"/>
                    </a:lnTo>
                    <a:lnTo>
                      <a:pt x="106" y="61"/>
                    </a:lnTo>
                    <a:lnTo>
                      <a:pt x="108" y="60"/>
                    </a:lnTo>
                    <a:lnTo>
                      <a:pt x="110" y="60"/>
                    </a:lnTo>
                    <a:lnTo>
                      <a:pt x="111" y="60"/>
                    </a:lnTo>
                    <a:lnTo>
                      <a:pt x="111" y="61"/>
                    </a:lnTo>
                    <a:lnTo>
                      <a:pt x="108" y="61"/>
                    </a:lnTo>
                    <a:lnTo>
                      <a:pt x="109" y="62"/>
                    </a:lnTo>
                    <a:lnTo>
                      <a:pt x="111" y="62"/>
                    </a:lnTo>
                    <a:lnTo>
                      <a:pt x="112" y="63"/>
                    </a:lnTo>
                    <a:lnTo>
                      <a:pt x="110" y="63"/>
                    </a:lnTo>
                    <a:lnTo>
                      <a:pt x="111" y="64"/>
                    </a:lnTo>
                    <a:lnTo>
                      <a:pt x="113" y="63"/>
                    </a:lnTo>
                    <a:lnTo>
                      <a:pt x="115" y="65"/>
                    </a:lnTo>
                    <a:lnTo>
                      <a:pt x="117" y="65"/>
                    </a:lnTo>
                    <a:lnTo>
                      <a:pt x="118" y="66"/>
                    </a:lnTo>
                    <a:lnTo>
                      <a:pt x="119" y="68"/>
                    </a:lnTo>
                    <a:lnTo>
                      <a:pt x="119" y="67"/>
                    </a:lnTo>
                    <a:lnTo>
                      <a:pt x="120" y="68"/>
                    </a:lnTo>
                    <a:lnTo>
                      <a:pt x="120" y="71"/>
                    </a:lnTo>
                    <a:lnTo>
                      <a:pt x="119" y="71"/>
                    </a:lnTo>
                    <a:lnTo>
                      <a:pt x="118" y="71"/>
                    </a:lnTo>
                    <a:lnTo>
                      <a:pt x="117" y="71"/>
                    </a:lnTo>
                    <a:lnTo>
                      <a:pt x="117" y="72"/>
                    </a:lnTo>
                    <a:lnTo>
                      <a:pt x="115" y="71"/>
                    </a:lnTo>
                    <a:lnTo>
                      <a:pt x="113" y="69"/>
                    </a:lnTo>
                    <a:lnTo>
                      <a:pt x="113" y="68"/>
                    </a:lnTo>
                    <a:lnTo>
                      <a:pt x="110" y="67"/>
                    </a:lnTo>
                    <a:lnTo>
                      <a:pt x="107" y="66"/>
                    </a:lnTo>
                    <a:lnTo>
                      <a:pt x="106" y="65"/>
                    </a:lnTo>
                    <a:lnTo>
                      <a:pt x="104" y="64"/>
                    </a:lnTo>
                    <a:lnTo>
                      <a:pt x="103" y="65"/>
                    </a:lnTo>
                    <a:lnTo>
                      <a:pt x="105" y="66"/>
                    </a:lnTo>
                    <a:lnTo>
                      <a:pt x="105" y="67"/>
                    </a:lnTo>
                    <a:lnTo>
                      <a:pt x="107" y="67"/>
                    </a:lnTo>
                    <a:lnTo>
                      <a:pt x="110" y="68"/>
                    </a:lnTo>
                    <a:lnTo>
                      <a:pt x="110" y="69"/>
                    </a:lnTo>
                    <a:lnTo>
                      <a:pt x="107" y="69"/>
                    </a:lnTo>
                    <a:lnTo>
                      <a:pt x="104" y="69"/>
                    </a:lnTo>
                    <a:lnTo>
                      <a:pt x="104" y="70"/>
                    </a:lnTo>
                    <a:lnTo>
                      <a:pt x="103" y="71"/>
                    </a:lnTo>
                    <a:lnTo>
                      <a:pt x="102" y="71"/>
                    </a:lnTo>
                    <a:lnTo>
                      <a:pt x="102" y="72"/>
                    </a:lnTo>
                    <a:lnTo>
                      <a:pt x="104" y="72"/>
                    </a:lnTo>
                    <a:lnTo>
                      <a:pt x="106" y="72"/>
                    </a:lnTo>
                    <a:lnTo>
                      <a:pt x="107" y="71"/>
                    </a:lnTo>
                    <a:lnTo>
                      <a:pt x="108" y="71"/>
                    </a:lnTo>
                    <a:lnTo>
                      <a:pt x="108" y="72"/>
                    </a:lnTo>
                    <a:lnTo>
                      <a:pt x="106" y="73"/>
                    </a:lnTo>
                    <a:lnTo>
                      <a:pt x="104" y="73"/>
                    </a:lnTo>
                    <a:lnTo>
                      <a:pt x="106" y="73"/>
                    </a:lnTo>
                    <a:lnTo>
                      <a:pt x="108" y="73"/>
                    </a:lnTo>
                    <a:lnTo>
                      <a:pt x="109" y="73"/>
                    </a:lnTo>
                    <a:lnTo>
                      <a:pt x="110" y="72"/>
                    </a:lnTo>
                    <a:lnTo>
                      <a:pt x="111" y="72"/>
                    </a:lnTo>
                    <a:lnTo>
                      <a:pt x="112" y="73"/>
                    </a:lnTo>
                    <a:lnTo>
                      <a:pt x="116" y="73"/>
                    </a:lnTo>
                    <a:lnTo>
                      <a:pt x="117" y="73"/>
                    </a:lnTo>
                    <a:lnTo>
                      <a:pt x="118" y="73"/>
                    </a:lnTo>
                    <a:lnTo>
                      <a:pt x="114" y="75"/>
                    </a:lnTo>
                    <a:lnTo>
                      <a:pt x="113" y="75"/>
                    </a:lnTo>
                    <a:lnTo>
                      <a:pt x="113" y="76"/>
                    </a:lnTo>
                    <a:lnTo>
                      <a:pt x="112" y="76"/>
                    </a:lnTo>
                    <a:lnTo>
                      <a:pt x="111" y="77"/>
                    </a:lnTo>
                    <a:lnTo>
                      <a:pt x="110" y="77"/>
                    </a:lnTo>
                    <a:lnTo>
                      <a:pt x="109" y="79"/>
                    </a:lnTo>
                    <a:lnTo>
                      <a:pt x="107" y="79"/>
                    </a:lnTo>
                    <a:lnTo>
                      <a:pt x="105" y="79"/>
                    </a:lnTo>
                    <a:lnTo>
                      <a:pt x="104" y="79"/>
                    </a:lnTo>
                    <a:lnTo>
                      <a:pt x="102" y="80"/>
                    </a:lnTo>
                    <a:lnTo>
                      <a:pt x="101" y="80"/>
                    </a:lnTo>
                    <a:lnTo>
                      <a:pt x="100" y="80"/>
                    </a:lnTo>
                    <a:lnTo>
                      <a:pt x="99" y="80"/>
                    </a:lnTo>
                    <a:lnTo>
                      <a:pt x="98" y="80"/>
                    </a:lnTo>
                    <a:lnTo>
                      <a:pt x="98" y="81"/>
                    </a:lnTo>
                    <a:lnTo>
                      <a:pt x="97" y="81"/>
                    </a:lnTo>
                    <a:lnTo>
                      <a:pt x="95" y="79"/>
                    </a:lnTo>
                    <a:lnTo>
                      <a:pt x="93" y="79"/>
                    </a:lnTo>
                    <a:lnTo>
                      <a:pt x="94" y="80"/>
                    </a:lnTo>
                    <a:lnTo>
                      <a:pt x="95" y="81"/>
                    </a:lnTo>
                    <a:lnTo>
                      <a:pt x="95" y="82"/>
                    </a:lnTo>
                    <a:lnTo>
                      <a:pt x="93" y="82"/>
                    </a:lnTo>
                    <a:lnTo>
                      <a:pt x="92" y="84"/>
                    </a:lnTo>
                    <a:lnTo>
                      <a:pt x="91" y="86"/>
                    </a:lnTo>
                    <a:lnTo>
                      <a:pt x="89" y="88"/>
                    </a:lnTo>
                    <a:lnTo>
                      <a:pt x="87" y="88"/>
                    </a:lnTo>
                    <a:lnTo>
                      <a:pt x="87" y="89"/>
                    </a:lnTo>
                    <a:lnTo>
                      <a:pt x="85" y="90"/>
                    </a:lnTo>
                    <a:lnTo>
                      <a:pt x="84" y="90"/>
                    </a:lnTo>
                    <a:lnTo>
                      <a:pt x="83" y="90"/>
                    </a:lnTo>
                    <a:lnTo>
                      <a:pt x="82" y="90"/>
                    </a:lnTo>
                    <a:lnTo>
                      <a:pt x="82" y="88"/>
                    </a:lnTo>
                    <a:lnTo>
                      <a:pt x="81" y="87"/>
                    </a:lnTo>
                    <a:lnTo>
                      <a:pt x="81" y="88"/>
                    </a:lnTo>
                    <a:lnTo>
                      <a:pt x="80" y="91"/>
                    </a:lnTo>
                    <a:lnTo>
                      <a:pt x="76" y="92"/>
                    </a:lnTo>
                    <a:lnTo>
                      <a:pt x="76" y="93"/>
                    </a:lnTo>
                    <a:lnTo>
                      <a:pt x="76" y="94"/>
                    </a:lnTo>
                    <a:lnTo>
                      <a:pt x="76" y="95"/>
                    </a:lnTo>
                    <a:lnTo>
                      <a:pt x="74" y="95"/>
                    </a:lnTo>
                    <a:lnTo>
                      <a:pt x="74" y="96"/>
                    </a:lnTo>
                    <a:lnTo>
                      <a:pt x="75" y="97"/>
                    </a:lnTo>
                    <a:lnTo>
                      <a:pt x="75" y="99"/>
                    </a:lnTo>
                    <a:lnTo>
                      <a:pt x="73" y="99"/>
                    </a:lnTo>
                    <a:lnTo>
                      <a:pt x="73" y="100"/>
                    </a:lnTo>
                    <a:lnTo>
                      <a:pt x="75" y="100"/>
                    </a:lnTo>
                    <a:lnTo>
                      <a:pt x="75" y="102"/>
                    </a:lnTo>
                    <a:lnTo>
                      <a:pt x="73" y="102"/>
                    </a:lnTo>
                    <a:lnTo>
                      <a:pt x="74" y="104"/>
                    </a:lnTo>
                    <a:lnTo>
                      <a:pt x="73" y="104"/>
                    </a:lnTo>
                    <a:lnTo>
                      <a:pt x="72" y="106"/>
                    </a:lnTo>
                    <a:lnTo>
                      <a:pt x="71" y="106"/>
                    </a:lnTo>
                    <a:lnTo>
                      <a:pt x="71" y="107"/>
                    </a:lnTo>
                    <a:lnTo>
                      <a:pt x="71" y="108"/>
                    </a:lnTo>
                    <a:lnTo>
                      <a:pt x="71" y="110"/>
                    </a:lnTo>
                    <a:lnTo>
                      <a:pt x="72" y="112"/>
                    </a:lnTo>
                    <a:lnTo>
                      <a:pt x="71" y="114"/>
                    </a:lnTo>
                    <a:lnTo>
                      <a:pt x="70" y="114"/>
                    </a:lnTo>
                    <a:lnTo>
                      <a:pt x="70" y="115"/>
                    </a:lnTo>
                    <a:lnTo>
                      <a:pt x="69" y="117"/>
                    </a:lnTo>
                    <a:lnTo>
                      <a:pt x="70" y="117"/>
                    </a:lnTo>
                    <a:lnTo>
                      <a:pt x="68" y="118"/>
                    </a:lnTo>
                    <a:lnTo>
                      <a:pt x="69" y="119"/>
                    </a:lnTo>
                    <a:lnTo>
                      <a:pt x="68" y="12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53" name="Freeform 1406"/>
              <p:cNvSpPr>
                <a:spLocks/>
              </p:cNvSpPr>
              <p:nvPr/>
            </p:nvSpPr>
            <p:spPr bwMode="auto">
              <a:xfrm>
                <a:off x="2545763" y="333375"/>
                <a:ext cx="1557713" cy="1336675"/>
              </a:xfrm>
              <a:custGeom>
                <a:avLst/>
                <a:gdLst>
                  <a:gd name="T0" fmla="*/ 12096 w 141"/>
                  <a:gd name="T1" fmla="*/ 24624 h 121"/>
                  <a:gd name="T2" fmla="*/ 10800 w 141"/>
                  <a:gd name="T3" fmla="*/ 22248 h 121"/>
                  <a:gd name="T4" fmla="*/ 10368 w 141"/>
                  <a:gd name="T5" fmla="*/ 20520 h 121"/>
                  <a:gd name="T6" fmla="*/ 9720 w 141"/>
                  <a:gd name="T7" fmla="*/ 18576 h 121"/>
                  <a:gd name="T8" fmla="*/ 9720 w 141"/>
                  <a:gd name="T9" fmla="*/ 17712 h 121"/>
                  <a:gd name="T10" fmla="*/ 11232 w 141"/>
                  <a:gd name="T11" fmla="*/ 17064 h 121"/>
                  <a:gd name="T12" fmla="*/ 9288 w 141"/>
                  <a:gd name="T13" fmla="*/ 15120 h 121"/>
                  <a:gd name="T14" fmla="*/ 10368 w 141"/>
                  <a:gd name="T15" fmla="*/ 14472 h 121"/>
                  <a:gd name="T16" fmla="*/ 8856 w 141"/>
                  <a:gd name="T17" fmla="*/ 13608 h 121"/>
                  <a:gd name="T18" fmla="*/ 7992 w 141"/>
                  <a:gd name="T19" fmla="*/ 11232 h 121"/>
                  <a:gd name="T20" fmla="*/ 4968 w 141"/>
                  <a:gd name="T21" fmla="*/ 9720 h 121"/>
                  <a:gd name="T22" fmla="*/ 3024 w 141"/>
                  <a:gd name="T23" fmla="*/ 9720 h 121"/>
                  <a:gd name="T24" fmla="*/ 1512 w 141"/>
                  <a:gd name="T25" fmla="*/ 9288 h 121"/>
                  <a:gd name="T26" fmla="*/ 3240 w 141"/>
                  <a:gd name="T27" fmla="*/ 9072 h 121"/>
                  <a:gd name="T28" fmla="*/ 2376 w 141"/>
                  <a:gd name="T29" fmla="*/ 8424 h 121"/>
                  <a:gd name="T30" fmla="*/ 0 w 141"/>
                  <a:gd name="T31" fmla="*/ 7776 h 121"/>
                  <a:gd name="T32" fmla="*/ 2376 w 141"/>
                  <a:gd name="T33" fmla="*/ 6912 h 121"/>
                  <a:gd name="T34" fmla="*/ 3672 w 141"/>
                  <a:gd name="T35" fmla="*/ 5832 h 121"/>
                  <a:gd name="T36" fmla="*/ 4968 w 141"/>
                  <a:gd name="T37" fmla="*/ 4536 h 121"/>
                  <a:gd name="T38" fmla="*/ 5832 w 141"/>
                  <a:gd name="T39" fmla="*/ 3240 h 121"/>
                  <a:gd name="T40" fmla="*/ 8208 w 141"/>
                  <a:gd name="T41" fmla="*/ 2592 h 121"/>
                  <a:gd name="T42" fmla="*/ 10368 w 141"/>
                  <a:gd name="T43" fmla="*/ 3024 h 121"/>
                  <a:gd name="T44" fmla="*/ 11880 w 141"/>
                  <a:gd name="T45" fmla="*/ 2376 h 121"/>
                  <a:gd name="T46" fmla="*/ 14472 w 141"/>
                  <a:gd name="T47" fmla="*/ 2592 h 121"/>
                  <a:gd name="T48" fmla="*/ 15120 w 141"/>
                  <a:gd name="T49" fmla="*/ 2160 h 121"/>
                  <a:gd name="T50" fmla="*/ 13824 w 141"/>
                  <a:gd name="T51" fmla="*/ 1512 h 121"/>
                  <a:gd name="T52" fmla="*/ 14256 w 141"/>
                  <a:gd name="T53" fmla="*/ 864 h 121"/>
                  <a:gd name="T54" fmla="*/ 16848 w 141"/>
                  <a:gd name="T55" fmla="*/ 1296 h 121"/>
                  <a:gd name="T56" fmla="*/ 16848 w 141"/>
                  <a:gd name="T57" fmla="*/ 432 h 121"/>
                  <a:gd name="T58" fmla="*/ 18792 w 141"/>
                  <a:gd name="T59" fmla="*/ 216 h 121"/>
                  <a:gd name="T60" fmla="*/ 21600 w 141"/>
                  <a:gd name="T61" fmla="*/ 432 h 121"/>
                  <a:gd name="T62" fmla="*/ 19440 w 141"/>
                  <a:gd name="T63" fmla="*/ 1080 h 121"/>
                  <a:gd name="T64" fmla="*/ 20304 w 141"/>
                  <a:gd name="T65" fmla="*/ 1296 h 121"/>
                  <a:gd name="T66" fmla="*/ 24408 w 141"/>
                  <a:gd name="T67" fmla="*/ 1512 h 121"/>
                  <a:gd name="T68" fmla="*/ 22896 w 141"/>
                  <a:gd name="T69" fmla="*/ 2808 h 121"/>
                  <a:gd name="T70" fmla="*/ 21168 w 141"/>
                  <a:gd name="T71" fmla="*/ 3024 h 121"/>
                  <a:gd name="T72" fmla="*/ 23112 w 141"/>
                  <a:gd name="T73" fmla="*/ 3672 h 121"/>
                  <a:gd name="T74" fmla="*/ 24624 w 141"/>
                  <a:gd name="T75" fmla="*/ 4752 h 121"/>
                  <a:gd name="T76" fmla="*/ 26784 w 141"/>
                  <a:gd name="T77" fmla="*/ 3672 h 121"/>
                  <a:gd name="T78" fmla="*/ 29592 w 141"/>
                  <a:gd name="T79" fmla="*/ 4320 h 121"/>
                  <a:gd name="T80" fmla="*/ 26568 w 141"/>
                  <a:gd name="T81" fmla="*/ 4752 h 121"/>
                  <a:gd name="T82" fmla="*/ 27864 w 141"/>
                  <a:gd name="T83" fmla="*/ 5400 h 121"/>
                  <a:gd name="T84" fmla="*/ 27648 w 141"/>
                  <a:gd name="T85" fmla="*/ 5400 h 121"/>
                  <a:gd name="T86" fmla="*/ 25704 w 141"/>
                  <a:gd name="T87" fmla="*/ 8208 h 121"/>
                  <a:gd name="T88" fmla="*/ 27648 w 141"/>
                  <a:gd name="T89" fmla="*/ 8640 h 121"/>
                  <a:gd name="T90" fmla="*/ 25920 w 141"/>
                  <a:gd name="T91" fmla="*/ 9720 h 121"/>
                  <a:gd name="T92" fmla="*/ 26136 w 141"/>
                  <a:gd name="T93" fmla="*/ 10368 h 121"/>
                  <a:gd name="T94" fmla="*/ 26784 w 141"/>
                  <a:gd name="T95" fmla="*/ 11448 h 121"/>
                  <a:gd name="T96" fmla="*/ 25920 w 141"/>
                  <a:gd name="T97" fmla="*/ 12096 h 121"/>
                  <a:gd name="T98" fmla="*/ 24192 w 141"/>
                  <a:gd name="T99" fmla="*/ 12312 h 121"/>
                  <a:gd name="T100" fmla="*/ 23976 w 141"/>
                  <a:gd name="T101" fmla="*/ 13176 h 121"/>
                  <a:gd name="T102" fmla="*/ 25704 w 141"/>
                  <a:gd name="T103" fmla="*/ 14472 h 121"/>
                  <a:gd name="T104" fmla="*/ 22896 w 141"/>
                  <a:gd name="T105" fmla="*/ 14040 h 121"/>
                  <a:gd name="T106" fmla="*/ 22032 w 141"/>
                  <a:gd name="T107" fmla="*/ 15336 h 121"/>
                  <a:gd name="T108" fmla="*/ 23544 w 141"/>
                  <a:gd name="T109" fmla="*/ 15768 h 121"/>
                  <a:gd name="T110" fmla="*/ 24192 w 141"/>
                  <a:gd name="T111" fmla="*/ 16416 h 121"/>
                  <a:gd name="T112" fmla="*/ 21168 w 141"/>
                  <a:gd name="T113" fmla="*/ 17496 h 121"/>
                  <a:gd name="T114" fmla="*/ 18792 w 141"/>
                  <a:gd name="T115" fmla="*/ 19224 h 121"/>
                  <a:gd name="T116" fmla="*/ 16416 w 141"/>
                  <a:gd name="T117" fmla="*/ 20520 h 121"/>
                  <a:gd name="T118" fmla="*/ 15768 w 141"/>
                  <a:gd name="T119" fmla="*/ 22464 h 121"/>
                  <a:gd name="T120" fmla="*/ 14688 w 141"/>
                  <a:gd name="T121" fmla="*/ 25488 h 1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1"/>
                  <a:gd name="T184" fmla="*/ 0 h 121"/>
                  <a:gd name="T185" fmla="*/ 141 w 141"/>
                  <a:gd name="T186" fmla="*/ 121 h 1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1" h="121">
                    <a:moveTo>
                      <a:pt x="68" y="121"/>
                    </a:moveTo>
                    <a:lnTo>
                      <a:pt x="67" y="120"/>
                    </a:lnTo>
                    <a:lnTo>
                      <a:pt x="66" y="121"/>
                    </a:lnTo>
                    <a:lnTo>
                      <a:pt x="65" y="120"/>
                    </a:lnTo>
                    <a:lnTo>
                      <a:pt x="66" y="118"/>
                    </a:lnTo>
                    <a:lnTo>
                      <a:pt x="63" y="117"/>
                    </a:lnTo>
                    <a:lnTo>
                      <a:pt x="62" y="116"/>
                    </a:lnTo>
                    <a:lnTo>
                      <a:pt x="59" y="116"/>
                    </a:lnTo>
                    <a:lnTo>
                      <a:pt x="58" y="117"/>
                    </a:lnTo>
                    <a:lnTo>
                      <a:pt x="58" y="115"/>
                    </a:lnTo>
                    <a:lnTo>
                      <a:pt x="56" y="114"/>
                    </a:lnTo>
                    <a:lnTo>
                      <a:pt x="56" y="113"/>
                    </a:lnTo>
                    <a:lnTo>
                      <a:pt x="55" y="112"/>
                    </a:lnTo>
                    <a:lnTo>
                      <a:pt x="54" y="111"/>
                    </a:lnTo>
                    <a:lnTo>
                      <a:pt x="54" y="110"/>
                    </a:lnTo>
                    <a:lnTo>
                      <a:pt x="52" y="109"/>
                    </a:lnTo>
                    <a:lnTo>
                      <a:pt x="52" y="108"/>
                    </a:lnTo>
                    <a:lnTo>
                      <a:pt x="53" y="107"/>
                    </a:lnTo>
                    <a:lnTo>
                      <a:pt x="52" y="107"/>
                    </a:lnTo>
                    <a:lnTo>
                      <a:pt x="52" y="106"/>
                    </a:lnTo>
                    <a:lnTo>
                      <a:pt x="51" y="104"/>
                    </a:lnTo>
                    <a:lnTo>
                      <a:pt x="50" y="103"/>
                    </a:lnTo>
                    <a:lnTo>
                      <a:pt x="50" y="101"/>
                    </a:lnTo>
                    <a:lnTo>
                      <a:pt x="52" y="101"/>
                    </a:lnTo>
                    <a:lnTo>
                      <a:pt x="52" y="100"/>
                    </a:lnTo>
                    <a:lnTo>
                      <a:pt x="52" y="98"/>
                    </a:lnTo>
                    <a:lnTo>
                      <a:pt x="53" y="99"/>
                    </a:lnTo>
                    <a:lnTo>
                      <a:pt x="54" y="98"/>
                    </a:lnTo>
                    <a:lnTo>
                      <a:pt x="52" y="96"/>
                    </a:lnTo>
                    <a:lnTo>
                      <a:pt x="51" y="97"/>
                    </a:lnTo>
                    <a:lnTo>
                      <a:pt x="49" y="99"/>
                    </a:lnTo>
                    <a:lnTo>
                      <a:pt x="48" y="99"/>
                    </a:lnTo>
                    <a:lnTo>
                      <a:pt x="49" y="97"/>
                    </a:lnTo>
                    <a:lnTo>
                      <a:pt x="48" y="95"/>
                    </a:lnTo>
                    <a:lnTo>
                      <a:pt x="49" y="94"/>
                    </a:lnTo>
                    <a:lnTo>
                      <a:pt x="46" y="92"/>
                    </a:lnTo>
                    <a:lnTo>
                      <a:pt x="47" y="92"/>
                    </a:lnTo>
                    <a:lnTo>
                      <a:pt x="48" y="92"/>
                    </a:lnTo>
                    <a:lnTo>
                      <a:pt x="47" y="90"/>
                    </a:lnTo>
                    <a:lnTo>
                      <a:pt x="46" y="90"/>
                    </a:lnTo>
                    <a:lnTo>
                      <a:pt x="45" y="89"/>
                    </a:lnTo>
                    <a:lnTo>
                      <a:pt x="46" y="87"/>
                    </a:lnTo>
                    <a:lnTo>
                      <a:pt x="47" y="87"/>
                    </a:lnTo>
                    <a:lnTo>
                      <a:pt x="47" y="86"/>
                    </a:lnTo>
                    <a:lnTo>
                      <a:pt x="46" y="86"/>
                    </a:lnTo>
                    <a:lnTo>
                      <a:pt x="45" y="86"/>
                    </a:lnTo>
                    <a:lnTo>
                      <a:pt x="44" y="85"/>
                    </a:lnTo>
                    <a:lnTo>
                      <a:pt x="45" y="84"/>
                    </a:lnTo>
                    <a:lnTo>
                      <a:pt x="48" y="83"/>
                    </a:lnTo>
                    <a:lnTo>
                      <a:pt x="50" y="83"/>
                    </a:lnTo>
                    <a:lnTo>
                      <a:pt x="51" y="84"/>
                    </a:lnTo>
                    <a:lnTo>
                      <a:pt x="52" y="83"/>
                    </a:lnTo>
                    <a:lnTo>
                      <a:pt x="52" y="82"/>
                    </a:lnTo>
                    <a:lnTo>
                      <a:pt x="49" y="82"/>
                    </a:lnTo>
                    <a:lnTo>
                      <a:pt x="48" y="82"/>
                    </a:lnTo>
                    <a:lnTo>
                      <a:pt x="46" y="83"/>
                    </a:lnTo>
                    <a:lnTo>
                      <a:pt x="45" y="83"/>
                    </a:lnTo>
                    <a:lnTo>
                      <a:pt x="45" y="82"/>
                    </a:lnTo>
                    <a:lnTo>
                      <a:pt x="47" y="81"/>
                    </a:lnTo>
                    <a:lnTo>
                      <a:pt x="49" y="81"/>
                    </a:lnTo>
                    <a:lnTo>
                      <a:pt x="52" y="82"/>
                    </a:lnTo>
                    <a:lnTo>
                      <a:pt x="52" y="81"/>
                    </a:lnTo>
                    <a:lnTo>
                      <a:pt x="51" y="81"/>
                    </a:lnTo>
                    <a:lnTo>
                      <a:pt x="50" y="80"/>
                    </a:lnTo>
                    <a:lnTo>
                      <a:pt x="48" y="81"/>
                    </a:lnTo>
                    <a:lnTo>
                      <a:pt x="47" y="81"/>
                    </a:lnTo>
                    <a:lnTo>
                      <a:pt x="47" y="80"/>
                    </a:lnTo>
                    <a:lnTo>
                      <a:pt x="49" y="79"/>
                    </a:lnTo>
                    <a:lnTo>
                      <a:pt x="52" y="79"/>
                    </a:lnTo>
                    <a:lnTo>
                      <a:pt x="51" y="78"/>
                    </a:lnTo>
                    <a:lnTo>
                      <a:pt x="51" y="77"/>
                    </a:lnTo>
                    <a:lnTo>
                      <a:pt x="53" y="76"/>
                    </a:lnTo>
                    <a:lnTo>
                      <a:pt x="52" y="75"/>
                    </a:lnTo>
                    <a:lnTo>
                      <a:pt x="53" y="75"/>
                    </a:lnTo>
                    <a:lnTo>
                      <a:pt x="53" y="74"/>
                    </a:lnTo>
                    <a:lnTo>
                      <a:pt x="51" y="74"/>
                    </a:lnTo>
                    <a:lnTo>
                      <a:pt x="48" y="74"/>
                    </a:lnTo>
                    <a:lnTo>
                      <a:pt x="46" y="72"/>
                    </a:lnTo>
                    <a:lnTo>
                      <a:pt x="44" y="72"/>
                    </a:lnTo>
                    <a:lnTo>
                      <a:pt x="43" y="71"/>
                    </a:lnTo>
                    <a:lnTo>
                      <a:pt x="43" y="70"/>
                    </a:lnTo>
                    <a:lnTo>
                      <a:pt x="45" y="71"/>
                    </a:lnTo>
                    <a:lnTo>
                      <a:pt x="47" y="71"/>
                    </a:lnTo>
                    <a:lnTo>
                      <a:pt x="48" y="71"/>
                    </a:lnTo>
                    <a:lnTo>
                      <a:pt x="51" y="72"/>
                    </a:lnTo>
                    <a:lnTo>
                      <a:pt x="52" y="72"/>
                    </a:lnTo>
                    <a:lnTo>
                      <a:pt x="50" y="71"/>
                    </a:lnTo>
                    <a:lnTo>
                      <a:pt x="51" y="71"/>
                    </a:lnTo>
                    <a:lnTo>
                      <a:pt x="50" y="70"/>
                    </a:lnTo>
                    <a:lnTo>
                      <a:pt x="51" y="69"/>
                    </a:lnTo>
                    <a:lnTo>
                      <a:pt x="49" y="69"/>
                    </a:lnTo>
                    <a:lnTo>
                      <a:pt x="47" y="68"/>
                    </a:lnTo>
                    <a:lnTo>
                      <a:pt x="48" y="67"/>
                    </a:lnTo>
                    <a:lnTo>
                      <a:pt x="46" y="66"/>
                    </a:lnTo>
                    <a:lnTo>
                      <a:pt x="46" y="65"/>
                    </a:lnTo>
                    <a:lnTo>
                      <a:pt x="45" y="65"/>
                    </a:lnTo>
                    <a:lnTo>
                      <a:pt x="45" y="66"/>
                    </a:lnTo>
                    <a:lnTo>
                      <a:pt x="44" y="66"/>
                    </a:lnTo>
                    <a:lnTo>
                      <a:pt x="44" y="68"/>
                    </a:lnTo>
                    <a:lnTo>
                      <a:pt x="42" y="67"/>
                    </a:lnTo>
                    <a:lnTo>
                      <a:pt x="40" y="67"/>
                    </a:lnTo>
                    <a:lnTo>
                      <a:pt x="42" y="66"/>
                    </a:lnTo>
                    <a:lnTo>
                      <a:pt x="41" y="65"/>
                    </a:lnTo>
                    <a:lnTo>
                      <a:pt x="41" y="64"/>
                    </a:lnTo>
                    <a:lnTo>
                      <a:pt x="41" y="63"/>
                    </a:lnTo>
                    <a:lnTo>
                      <a:pt x="43" y="63"/>
                    </a:lnTo>
                    <a:lnTo>
                      <a:pt x="42" y="61"/>
                    </a:lnTo>
                    <a:lnTo>
                      <a:pt x="40" y="61"/>
                    </a:lnTo>
                    <a:lnTo>
                      <a:pt x="41" y="59"/>
                    </a:lnTo>
                    <a:lnTo>
                      <a:pt x="39" y="57"/>
                    </a:lnTo>
                    <a:lnTo>
                      <a:pt x="40" y="56"/>
                    </a:lnTo>
                    <a:lnTo>
                      <a:pt x="39" y="56"/>
                    </a:lnTo>
                    <a:lnTo>
                      <a:pt x="38" y="54"/>
                    </a:lnTo>
                    <a:lnTo>
                      <a:pt x="39" y="53"/>
                    </a:lnTo>
                    <a:lnTo>
                      <a:pt x="38" y="53"/>
                    </a:lnTo>
                    <a:lnTo>
                      <a:pt x="37" y="52"/>
                    </a:lnTo>
                    <a:lnTo>
                      <a:pt x="34" y="49"/>
                    </a:lnTo>
                    <a:lnTo>
                      <a:pt x="33" y="49"/>
                    </a:lnTo>
                    <a:lnTo>
                      <a:pt x="33" y="48"/>
                    </a:lnTo>
                    <a:lnTo>
                      <a:pt x="31" y="47"/>
                    </a:lnTo>
                    <a:lnTo>
                      <a:pt x="30" y="47"/>
                    </a:lnTo>
                    <a:lnTo>
                      <a:pt x="29" y="46"/>
                    </a:lnTo>
                    <a:lnTo>
                      <a:pt x="28" y="46"/>
                    </a:lnTo>
                    <a:lnTo>
                      <a:pt x="27" y="46"/>
                    </a:lnTo>
                    <a:lnTo>
                      <a:pt x="25" y="45"/>
                    </a:lnTo>
                    <a:lnTo>
                      <a:pt x="24" y="46"/>
                    </a:lnTo>
                    <a:lnTo>
                      <a:pt x="23" y="45"/>
                    </a:lnTo>
                    <a:lnTo>
                      <a:pt x="22" y="45"/>
                    </a:lnTo>
                    <a:lnTo>
                      <a:pt x="22" y="46"/>
                    </a:lnTo>
                    <a:lnTo>
                      <a:pt x="21" y="46"/>
                    </a:lnTo>
                    <a:lnTo>
                      <a:pt x="21" y="45"/>
                    </a:lnTo>
                    <a:lnTo>
                      <a:pt x="20" y="45"/>
                    </a:lnTo>
                    <a:lnTo>
                      <a:pt x="19" y="46"/>
                    </a:lnTo>
                    <a:lnTo>
                      <a:pt x="18" y="46"/>
                    </a:lnTo>
                    <a:lnTo>
                      <a:pt x="17" y="46"/>
                    </a:lnTo>
                    <a:lnTo>
                      <a:pt x="17" y="45"/>
                    </a:lnTo>
                    <a:lnTo>
                      <a:pt x="16" y="45"/>
                    </a:lnTo>
                    <a:lnTo>
                      <a:pt x="15" y="46"/>
                    </a:lnTo>
                    <a:lnTo>
                      <a:pt x="14" y="45"/>
                    </a:lnTo>
                    <a:lnTo>
                      <a:pt x="13" y="45"/>
                    </a:lnTo>
                    <a:lnTo>
                      <a:pt x="13" y="46"/>
                    </a:lnTo>
                    <a:lnTo>
                      <a:pt x="15" y="46"/>
                    </a:lnTo>
                    <a:lnTo>
                      <a:pt x="15" y="47"/>
                    </a:lnTo>
                    <a:lnTo>
                      <a:pt x="13" y="47"/>
                    </a:lnTo>
                    <a:lnTo>
                      <a:pt x="12" y="46"/>
                    </a:lnTo>
                    <a:lnTo>
                      <a:pt x="9" y="46"/>
                    </a:lnTo>
                    <a:lnTo>
                      <a:pt x="8" y="45"/>
                    </a:lnTo>
                    <a:lnTo>
                      <a:pt x="10" y="44"/>
                    </a:lnTo>
                    <a:lnTo>
                      <a:pt x="11" y="44"/>
                    </a:lnTo>
                    <a:lnTo>
                      <a:pt x="11" y="43"/>
                    </a:lnTo>
                    <a:lnTo>
                      <a:pt x="7" y="43"/>
                    </a:lnTo>
                    <a:lnTo>
                      <a:pt x="8" y="42"/>
                    </a:lnTo>
                    <a:lnTo>
                      <a:pt x="7" y="42"/>
                    </a:lnTo>
                    <a:lnTo>
                      <a:pt x="6" y="43"/>
                    </a:lnTo>
                    <a:lnTo>
                      <a:pt x="5" y="43"/>
                    </a:lnTo>
                    <a:lnTo>
                      <a:pt x="4" y="42"/>
                    </a:lnTo>
                    <a:lnTo>
                      <a:pt x="6" y="41"/>
                    </a:lnTo>
                    <a:lnTo>
                      <a:pt x="8" y="41"/>
                    </a:lnTo>
                    <a:lnTo>
                      <a:pt x="9" y="41"/>
                    </a:lnTo>
                    <a:lnTo>
                      <a:pt x="11" y="41"/>
                    </a:lnTo>
                    <a:lnTo>
                      <a:pt x="12" y="41"/>
                    </a:lnTo>
                    <a:lnTo>
                      <a:pt x="14" y="42"/>
                    </a:lnTo>
                    <a:lnTo>
                      <a:pt x="15" y="42"/>
                    </a:lnTo>
                    <a:lnTo>
                      <a:pt x="15" y="41"/>
                    </a:lnTo>
                    <a:lnTo>
                      <a:pt x="12" y="41"/>
                    </a:lnTo>
                    <a:lnTo>
                      <a:pt x="10" y="41"/>
                    </a:lnTo>
                    <a:lnTo>
                      <a:pt x="12" y="40"/>
                    </a:lnTo>
                    <a:lnTo>
                      <a:pt x="13" y="40"/>
                    </a:lnTo>
                    <a:lnTo>
                      <a:pt x="15" y="40"/>
                    </a:lnTo>
                    <a:lnTo>
                      <a:pt x="16" y="40"/>
                    </a:lnTo>
                    <a:lnTo>
                      <a:pt x="15" y="39"/>
                    </a:lnTo>
                    <a:lnTo>
                      <a:pt x="14" y="39"/>
                    </a:lnTo>
                    <a:lnTo>
                      <a:pt x="13" y="39"/>
                    </a:lnTo>
                    <a:lnTo>
                      <a:pt x="11" y="39"/>
                    </a:lnTo>
                    <a:lnTo>
                      <a:pt x="10" y="39"/>
                    </a:lnTo>
                    <a:lnTo>
                      <a:pt x="9" y="40"/>
                    </a:lnTo>
                    <a:lnTo>
                      <a:pt x="7" y="39"/>
                    </a:lnTo>
                    <a:lnTo>
                      <a:pt x="6" y="39"/>
                    </a:lnTo>
                    <a:lnTo>
                      <a:pt x="5" y="38"/>
                    </a:lnTo>
                    <a:lnTo>
                      <a:pt x="3" y="38"/>
                    </a:lnTo>
                    <a:lnTo>
                      <a:pt x="2" y="38"/>
                    </a:lnTo>
                    <a:lnTo>
                      <a:pt x="0" y="37"/>
                    </a:lnTo>
                    <a:lnTo>
                      <a:pt x="0" y="36"/>
                    </a:lnTo>
                    <a:lnTo>
                      <a:pt x="0" y="35"/>
                    </a:lnTo>
                    <a:lnTo>
                      <a:pt x="1" y="35"/>
                    </a:lnTo>
                    <a:lnTo>
                      <a:pt x="2" y="34"/>
                    </a:lnTo>
                    <a:lnTo>
                      <a:pt x="4" y="34"/>
                    </a:lnTo>
                    <a:lnTo>
                      <a:pt x="5" y="34"/>
                    </a:lnTo>
                    <a:lnTo>
                      <a:pt x="7" y="33"/>
                    </a:lnTo>
                    <a:lnTo>
                      <a:pt x="9" y="33"/>
                    </a:lnTo>
                    <a:lnTo>
                      <a:pt x="10" y="33"/>
                    </a:lnTo>
                    <a:lnTo>
                      <a:pt x="9" y="32"/>
                    </a:lnTo>
                    <a:lnTo>
                      <a:pt x="10" y="32"/>
                    </a:lnTo>
                    <a:lnTo>
                      <a:pt x="11" y="32"/>
                    </a:lnTo>
                    <a:lnTo>
                      <a:pt x="15" y="32"/>
                    </a:lnTo>
                    <a:lnTo>
                      <a:pt x="16" y="32"/>
                    </a:lnTo>
                    <a:lnTo>
                      <a:pt x="19" y="29"/>
                    </a:lnTo>
                    <a:lnTo>
                      <a:pt x="18" y="28"/>
                    </a:lnTo>
                    <a:lnTo>
                      <a:pt x="20" y="28"/>
                    </a:lnTo>
                    <a:lnTo>
                      <a:pt x="19" y="27"/>
                    </a:lnTo>
                    <a:lnTo>
                      <a:pt x="20" y="27"/>
                    </a:lnTo>
                    <a:lnTo>
                      <a:pt x="21" y="26"/>
                    </a:lnTo>
                    <a:lnTo>
                      <a:pt x="20" y="26"/>
                    </a:lnTo>
                    <a:lnTo>
                      <a:pt x="18" y="26"/>
                    </a:lnTo>
                    <a:lnTo>
                      <a:pt x="17" y="27"/>
                    </a:lnTo>
                    <a:lnTo>
                      <a:pt x="13" y="26"/>
                    </a:lnTo>
                    <a:lnTo>
                      <a:pt x="13" y="25"/>
                    </a:lnTo>
                    <a:lnTo>
                      <a:pt x="13" y="24"/>
                    </a:lnTo>
                    <a:lnTo>
                      <a:pt x="15" y="24"/>
                    </a:lnTo>
                    <a:lnTo>
                      <a:pt x="16" y="23"/>
                    </a:lnTo>
                    <a:lnTo>
                      <a:pt x="17" y="23"/>
                    </a:lnTo>
                    <a:lnTo>
                      <a:pt x="17" y="22"/>
                    </a:lnTo>
                    <a:lnTo>
                      <a:pt x="21" y="20"/>
                    </a:lnTo>
                    <a:lnTo>
                      <a:pt x="22" y="21"/>
                    </a:lnTo>
                    <a:lnTo>
                      <a:pt x="23" y="21"/>
                    </a:lnTo>
                    <a:lnTo>
                      <a:pt x="23" y="19"/>
                    </a:lnTo>
                    <a:lnTo>
                      <a:pt x="24" y="20"/>
                    </a:lnTo>
                    <a:lnTo>
                      <a:pt x="25" y="20"/>
                    </a:lnTo>
                    <a:lnTo>
                      <a:pt x="27" y="19"/>
                    </a:lnTo>
                    <a:lnTo>
                      <a:pt x="27" y="18"/>
                    </a:lnTo>
                    <a:lnTo>
                      <a:pt x="26" y="18"/>
                    </a:lnTo>
                    <a:lnTo>
                      <a:pt x="27" y="17"/>
                    </a:lnTo>
                    <a:lnTo>
                      <a:pt x="26" y="17"/>
                    </a:lnTo>
                    <a:lnTo>
                      <a:pt x="26" y="16"/>
                    </a:lnTo>
                    <a:lnTo>
                      <a:pt x="25" y="15"/>
                    </a:lnTo>
                    <a:lnTo>
                      <a:pt x="26" y="15"/>
                    </a:lnTo>
                    <a:lnTo>
                      <a:pt x="27" y="15"/>
                    </a:lnTo>
                    <a:lnTo>
                      <a:pt x="30" y="15"/>
                    </a:lnTo>
                    <a:lnTo>
                      <a:pt x="31" y="15"/>
                    </a:lnTo>
                    <a:lnTo>
                      <a:pt x="31" y="16"/>
                    </a:lnTo>
                    <a:lnTo>
                      <a:pt x="35" y="17"/>
                    </a:lnTo>
                    <a:lnTo>
                      <a:pt x="35" y="16"/>
                    </a:lnTo>
                    <a:lnTo>
                      <a:pt x="33" y="15"/>
                    </a:lnTo>
                    <a:lnTo>
                      <a:pt x="32" y="15"/>
                    </a:lnTo>
                    <a:lnTo>
                      <a:pt x="30" y="14"/>
                    </a:lnTo>
                    <a:lnTo>
                      <a:pt x="31" y="13"/>
                    </a:lnTo>
                    <a:lnTo>
                      <a:pt x="35" y="13"/>
                    </a:lnTo>
                    <a:lnTo>
                      <a:pt x="36" y="13"/>
                    </a:lnTo>
                    <a:lnTo>
                      <a:pt x="38" y="12"/>
                    </a:lnTo>
                    <a:lnTo>
                      <a:pt x="40" y="12"/>
                    </a:lnTo>
                    <a:lnTo>
                      <a:pt x="40" y="11"/>
                    </a:lnTo>
                    <a:lnTo>
                      <a:pt x="42" y="11"/>
                    </a:lnTo>
                    <a:lnTo>
                      <a:pt x="43" y="11"/>
                    </a:lnTo>
                    <a:lnTo>
                      <a:pt x="44" y="13"/>
                    </a:lnTo>
                    <a:lnTo>
                      <a:pt x="43" y="17"/>
                    </a:lnTo>
                    <a:lnTo>
                      <a:pt x="44" y="17"/>
                    </a:lnTo>
                    <a:lnTo>
                      <a:pt x="46" y="15"/>
                    </a:lnTo>
                    <a:lnTo>
                      <a:pt x="45" y="14"/>
                    </a:lnTo>
                    <a:lnTo>
                      <a:pt x="46" y="14"/>
                    </a:lnTo>
                    <a:lnTo>
                      <a:pt x="48" y="14"/>
                    </a:lnTo>
                    <a:lnTo>
                      <a:pt x="53" y="17"/>
                    </a:lnTo>
                    <a:lnTo>
                      <a:pt x="54" y="16"/>
                    </a:lnTo>
                    <a:lnTo>
                      <a:pt x="50" y="14"/>
                    </a:lnTo>
                    <a:lnTo>
                      <a:pt x="53" y="14"/>
                    </a:lnTo>
                    <a:lnTo>
                      <a:pt x="52" y="14"/>
                    </a:lnTo>
                    <a:lnTo>
                      <a:pt x="50" y="13"/>
                    </a:lnTo>
                    <a:lnTo>
                      <a:pt x="50" y="11"/>
                    </a:lnTo>
                    <a:lnTo>
                      <a:pt x="50" y="10"/>
                    </a:lnTo>
                    <a:lnTo>
                      <a:pt x="53" y="10"/>
                    </a:lnTo>
                    <a:lnTo>
                      <a:pt x="55" y="11"/>
                    </a:lnTo>
                    <a:lnTo>
                      <a:pt x="57" y="12"/>
                    </a:lnTo>
                    <a:lnTo>
                      <a:pt x="59" y="13"/>
                    </a:lnTo>
                    <a:lnTo>
                      <a:pt x="61" y="13"/>
                    </a:lnTo>
                    <a:lnTo>
                      <a:pt x="64" y="15"/>
                    </a:lnTo>
                    <a:lnTo>
                      <a:pt x="65" y="15"/>
                    </a:lnTo>
                    <a:lnTo>
                      <a:pt x="64" y="14"/>
                    </a:lnTo>
                    <a:lnTo>
                      <a:pt x="64" y="12"/>
                    </a:lnTo>
                    <a:lnTo>
                      <a:pt x="67" y="12"/>
                    </a:lnTo>
                    <a:lnTo>
                      <a:pt x="68" y="12"/>
                    </a:lnTo>
                    <a:lnTo>
                      <a:pt x="69" y="12"/>
                    </a:lnTo>
                    <a:lnTo>
                      <a:pt x="66" y="11"/>
                    </a:lnTo>
                    <a:lnTo>
                      <a:pt x="63" y="8"/>
                    </a:lnTo>
                    <a:lnTo>
                      <a:pt x="61" y="8"/>
                    </a:lnTo>
                    <a:lnTo>
                      <a:pt x="63" y="8"/>
                    </a:lnTo>
                    <a:lnTo>
                      <a:pt x="66" y="8"/>
                    </a:lnTo>
                    <a:lnTo>
                      <a:pt x="69" y="8"/>
                    </a:lnTo>
                    <a:lnTo>
                      <a:pt x="70" y="8"/>
                    </a:lnTo>
                    <a:lnTo>
                      <a:pt x="70" y="9"/>
                    </a:lnTo>
                    <a:lnTo>
                      <a:pt x="70" y="10"/>
                    </a:lnTo>
                    <a:lnTo>
                      <a:pt x="71" y="10"/>
                    </a:lnTo>
                    <a:lnTo>
                      <a:pt x="71" y="9"/>
                    </a:lnTo>
                    <a:lnTo>
                      <a:pt x="71" y="8"/>
                    </a:lnTo>
                    <a:lnTo>
                      <a:pt x="73" y="9"/>
                    </a:lnTo>
                    <a:lnTo>
                      <a:pt x="74" y="10"/>
                    </a:lnTo>
                    <a:lnTo>
                      <a:pt x="75" y="11"/>
                    </a:lnTo>
                    <a:lnTo>
                      <a:pt x="75" y="10"/>
                    </a:lnTo>
                    <a:lnTo>
                      <a:pt x="74" y="8"/>
                    </a:lnTo>
                    <a:lnTo>
                      <a:pt x="72" y="8"/>
                    </a:lnTo>
                    <a:lnTo>
                      <a:pt x="68" y="7"/>
                    </a:lnTo>
                    <a:lnTo>
                      <a:pt x="64" y="7"/>
                    </a:lnTo>
                    <a:lnTo>
                      <a:pt x="66" y="7"/>
                    </a:lnTo>
                    <a:lnTo>
                      <a:pt x="66" y="6"/>
                    </a:lnTo>
                    <a:lnTo>
                      <a:pt x="64" y="6"/>
                    </a:lnTo>
                    <a:lnTo>
                      <a:pt x="62" y="5"/>
                    </a:lnTo>
                    <a:lnTo>
                      <a:pt x="63" y="5"/>
                    </a:lnTo>
                    <a:lnTo>
                      <a:pt x="65" y="5"/>
                    </a:lnTo>
                    <a:lnTo>
                      <a:pt x="67" y="5"/>
                    </a:lnTo>
                    <a:lnTo>
                      <a:pt x="68" y="5"/>
                    </a:lnTo>
                    <a:lnTo>
                      <a:pt x="66" y="4"/>
                    </a:lnTo>
                    <a:lnTo>
                      <a:pt x="68" y="4"/>
                    </a:lnTo>
                    <a:lnTo>
                      <a:pt x="70" y="4"/>
                    </a:lnTo>
                    <a:lnTo>
                      <a:pt x="71" y="5"/>
                    </a:lnTo>
                    <a:lnTo>
                      <a:pt x="72" y="5"/>
                    </a:lnTo>
                    <a:lnTo>
                      <a:pt x="73" y="6"/>
                    </a:lnTo>
                    <a:lnTo>
                      <a:pt x="76" y="6"/>
                    </a:lnTo>
                    <a:lnTo>
                      <a:pt x="77" y="7"/>
                    </a:lnTo>
                    <a:lnTo>
                      <a:pt x="78" y="8"/>
                    </a:lnTo>
                    <a:lnTo>
                      <a:pt x="79" y="8"/>
                    </a:lnTo>
                    <a:lnTo>
                      <a:pt x="79" y="7"/>
                    </a:lnTo>
                    <a:lnTo>
                      <a:pt x="77" y="6"/>
                    </a:lnTo>
                    <a:lnTo>
                      <a:pt x="78" y="6"/>
                    </a:lnTo>
                    <a:lnTo>
                      <a:pt x="80" y="6"/>
                    </a:lnTo>
                    <a:lnTo>
                      <a:pt x="81" y="6"/>
                    </a:lnTo>
                    <a:lnTo>
                      <a:pt x="78" y="6"/>
                    </a:lnTo>
                    <a:lnTo>
                      <a:pt x="78" y="5"/>
                    </a:lnTo>
                    <a:lnTo>
                      <a:pt x="80" y="5"/>
                    </a:lnTo>
                    <a:lnTo>
                      <a:pt x="82" y="5"/>
                    </a:lnTo>
                    <a:lnTo>
                      <a:pt x="82" y="4"/>
                    </a:lnTo>
                    <a:lnTo>
                      <a:pt x="79" y="4"/>
                    </a:lnTo>
                    <a:lnTo>
                      <a:pt x="77" y="4"/>
                    </a:lnTo>
                    <a:lnTo>
                      <a:pt x="78" y="3"/>
                    </a:lnTo>
                    <a:lnTo>
                      <a:pt x="77" y="2"/>
                    </a:lnTo>
                    <a:lnTo>
                      <a:pt x="78" y="2"/>
                    </a:lnTo>
                    <a:lnTo>
                      <a:pt x="79" y="2"/>
                    </a:lnTo>
                    <a:lnTo>
                      <a:pt x="80" y="2"/>
                    </a:lnTo>
                    <a:lnTo>
                      <a:pt x="79" y="2"/>
                    </a:lnTo>
                    <a:lnTo>
                      <a:pt x="80" y="2"/>
                    </a:lnTo>
                    <a:lnTo>
                      <a:pt x="82" y="3"/>
                    </a:lnTo>
                    <a:lnTo>
                      <a:pt x="83" y="2"/>
                    </a:lnTo>
                    <a:lnTo>
                      <a:pt x="82" y="1"/>
                    </a:lnTo>
                    <a:lnTo>
                      <a:pt x="83" y="1"/>
                    </a:lnTo>
                    <a:lnTo>
                      <a:pt x="84" y="1"/>
                    </a:lnTo>
                    <a:lnTo>
                      <a:pt x="85" y="1"/>
                    </a:lnTo>
                    <a:lnTo>
                      <a:pt x="86" y="1"/>
                    </a:lnTo>
                    <a:lnTo>
                      <a:pt x="87" y="1"/>
                    </a:lnTo>
                    <a:lnTo>
                      <a:pt x="88" y="1"/>
                    </a:lnTo>
                    <a:lnTo>
                      <a:pt x="91" y="0"/>
                    </a:lnTo>
                    <a:lnTo>
                      <a:pt x="92" y="1"/>
                    </a:lnTo>
                    <a:lnTo>
                      <a:pt x="93" y="1"/>
                    </a:lnTo>
                    <a:lnTo>
                      <a:pt x="95" y="1"/>
                    </a:lnTo>
                    <a:lnTo>
                      <a:pt x="97" y="1"/>
                    </a:lnTo>
                    <a:lnTo>
                      <a:pt x="98" y="1"/>
                    </a:lnTo>
                    <a:lnTo>
                      <a:pt x="99" y="1"/>
                    </a:lnTo>
                    <a:lnTo>
                      <a:pt x="101" y="1"/>
                    </a:lnTo>
                    <a:lnTo>
                      <a:pt x="100" y="2"/>
                    </a:lnTo>
                    <a:lnTo>
                      <a:pt x="101" y="2"/>
                    </a:lnTo>
                    <a:lnTo>
                      <a:pt x="102" y="2"/>
                    </a:lnTo>
                    <a:lnTo>
                      <a:pt x="103" y="2"/>
                    </a:lnTo>
                    <a:lnTo>
                      <a:pt x="108" y="3"/>
                    </a:lnTo>
                    <a:lnTo>
                      <a:pt x="109" y="4"/>
                    </a:lnTo>
                    <a:lnTo>
                      <a:pt x="106" y="4"/>
                    </a:lnTo>
                    <a:lnTo>
                      <a:pt x="103" y="5"/>
                    </a:lnTo>
                    <a:lnTo>
                      <a:pt x="99" y="4"/>
                    </a:lnTo>
                    <a:lnTo>
                      <a:pt x="95" y="5"/>
                    </a:lnTo>
                    <a:lnTo>
                      <a:pt x="93" y="5"/>
                    </a:lnTo>
                    <a:lnTo>
                      <a:pt x="91" y="5"/>
                    </a:lnTo>
                    <a:lnTo>
                      <a:pt x="90" y="5"/>
                    </a:lnTo>
                    <a:lnTo>
                      <a:pt x="91" y="6"/>
                    </a:lnTo>
                    <a:lnTo>
                      <a:pt x="88" y="6"/>
                    </a:lnTo>
                    <a:lnTo>
                      <a:pt x="85" y="7"/>
                    </a:lnTo>
                    <a:lnTo>
                      <a:pt x="85" y="8"/>
                    </a:lnTo>
                    <a:lnTo>
                      <a:pt x="86" y="8"/>
                    </a:lnTo>
                    <a:lnTo>
                      <a:pt x="87" y="7"/>
                    </a:lnTo>
                    <a:lnTo>
                      <a:pt x="88" y="7"/>
                    </a:lnTo>
                    <a:lnTo>
                      <a:pt x="88" y="8"/>
                    </a:lnTo>
                    <a:lnTo>
                      <a:pt x="89" y="8"/>
                    </a:lnTo>
                    <a:lnTo>
                      <a:pt x="90" y="7"/>
                    </a:lnTo>
                    <a:lnTo>
                      <a:pt x="94" y="6"/>
                    </a:lnTo>
                    <a:lnTo>
                      <a:pt x="97" y="5"/>
                    </a:lnTo>
                    <a:lnTo>
                      <a:pt x="99" y="5"/>
                    </a:lnTo>
                    <a:lnTo>
                      <a:pt x="102" y="5"/>
                    </a:lnTo>
                    <a:lnTo>
                      <a:pt x="106" y="5"/>
                    </a:lnTo>
                    <a:lnTo>
                      <a:pt x="107" y="5"/>
                    </a:lnTo>
                    <a:lnTo>
                      <a:pt x="110" y="4"/>
                    </a:lnTo>
                    <a:lnTo>
                      <a:pt x="111" y="5"/>
                    </a:lnTo>
                    <a:lnTo>
                      <a:pt x="111" y="7"/>
                    </a:lnTo>
                    <a:lnTo>
                      <a:pt x="110" y="7"/>
                    </a:lnTo>
                    <a:lnTo>
                      <a:pt x="110" y="8"/>
                    </a:lnTo>
                    <a:lnTo>
                      <a:pt x="113" y="7"/>
                    </a:lnTo>
                    <a:lnTo>
                      <a:pt x="113" y="8"/>
                    </a:lnTo>
                    <a:lnTo>
                      <a:pt x="115" y="7"/>
                    </a:lnTo>
                    <a:lnTo>
                      <a:pt x="118" y="8"/>
                    </a:lnTo>
                    <a:lnTo>
                      <a:pt x="120" y="9"/>
                    </a:lnTo>
                    <a:lnTo>
                      <a:pt x="119" y="10"/>
                    </a:lnTo>
                    <a:lnTo>
                      <a:pt x="118" y="10"/>
                    </a:lnTo>
                    <a:lnTo>
                      <a:pt x="118" y="11"/>
                    </a:lnTo>
                    <a:lnTo>
                      <a:pt x="115" y="12"/>
                    </a:lnTo>
                    <a:lnTo>
                      <a:pt x="113" y="11"/>
                    </a:lnTo>
                    <a:lnTo>
                      <a:pt x="111" y="12"/>
                    </a:lnTo>
                    <a:lnTo>
                      <a:pt x="106" y="13"/>
                    </a:lnTo>
                    <a:lnTo>
                      <a:pt x="104" y="12"/>
                    </a:lnTo>
                    <a:lnTo>
                      <a:pt x="99" y="13"/>
                    </a:lnTo>
                    <a:lnTo>
                      <a:pt x="98" y="12"/>
                    </a:lnTo>
                    <a:lnTo>
                      <a:pt x="95" y="12"/>
                    </a:lnTo>
                    <a:lnTo>
                      <a:pt x="96" y="13"/>
                    </a:lnTo>
                    <a:lnTo>
                      <a:pt x="92" y="14"/>
                    </a:lnTo>
                    <a:lnTo>
                      <a:pt x="91" y="15"/>
                    </a:lnTo>
                    <a:lnTo>
                      <a:pt x="92" y="16"/>
                    </a:lnTo>
                    <a:lnTo>
                      <a:pt x="93" y="16"/>
                    </a:lnTo>
                    <a:lnTo>
                      <a:pt x="93" y="15"/>
                    </a:lnTo>
                    <a:lnTo>
                      <a:pt x="98" y="14"/>
                    </a:lnTo>
                    <a:lnTo>
                      <a:pt x="99" y="15"/>
                    </a:lnTo>
                    <a:lnTo>
                      <a:pt x="103" y="13"/>
                    </a:lnTo>
                    <a:lnTo>
                      <a:pt x="104" y="14"/>
                    </a:lnTo>
                    <a:lnTo>
                      <a:pt x="109" y="14"/>
                    </a:lnTo>
                    <a:lnTo>
                      <a:pt x="110" y="14"/>
                    </a:lnTo>
                    <a:lnTo>
                      <a:pt x="110" y="15"/>
                    </a:lnTo>
                    <a:lnTo>
                      <a:pt x="107" y="16"/>
                    </a:lnTo>
                    <a:lnTo>
                      <a:pt x="106" y="16"/>
                    </a:lnTo>
                    <a:lnTo>
                      <a:pt x="104" y="17"/>
                    </a:lnTo>
                    <a:lnTo>
                      <a:pt x="105" y="17"/>
                    </a:lnTo>
                    <a:lnTo>
                      <a:pt x="106" y="18"/>
                    </a:lnTo>
                    <a:lnTo>
                      <a:pt x="107" y="17"/>
                    </a:lnTo>
                    <a:lnTo>
                      <a:pt x="109" y="17"/>
                    </a:lnTo>
                    <a:lnTo>
                      <a:pt x="113" y="16"/>
                    </a:lnTo>
                    <a:lnTo>
                      <a:pt x="113" y="14"/>
                    </a:lnTo>
                    <a:lnTo>
                      <a:pt x="117" y="13"/>
                    </a:lnTo>
                    <a:lnTo>
                      <a:pt x="118" y="14"/>
                    </a:lnTo>
                    <a:lnTo>
                      <a:pt x="118" y="17"/>
                    </a:lnTo>
                    <a:lnTo>
                      <a:pt x="116" y="18"/>
                    </a:lnTo>
                    <a:lnTo>
                      <a:pt x="115" y="19"/>
                    </a:lnTo>
                    <a:lnTo>
                      <a:pt x="115" y="20"/>
                    </a:lnTo>
                    <a:lnTo>
                      <a:pt x="114" y="21"/>
                    </a:lnTo>
                    <a:lnTo>
                      <a:pt x="114" y="22"/>
                    </a:lnTo>
                    <a:lnTo>
                      <a:pt x="113" y="22"/>
                    </a:lnTo>
                    <a:lnTo>
                      <a:pt x="113" y="23"/>
                    </a:lnTo>
                    <a:lnTo>
                      <a:pt x="114" y="23"/>
                    </a:lnTo>
                    <a:lnTo>
                      <a:pt x="115" y="23"/>
                    </a:lnTo>
                    <a:lnTo>
                      <a:pt x="115" y="21"/>
                    </a:lnTo>
                    <a:lnTo>
                      <a:pt x="118" y="20"/>
                    </a:lnTo>
                    <a:lnTo>
                      <a:pt x="119" y="18"/>
                    </a:lnTo>
                    <a:lnTo>
                      <a:pt x="121" y="17"/>
                    </a:lnTo>
                    <a:lnTo>
                      <a:pt x="122" y="16"/>
                    </a:lnTo>
                    <a:lnTo>
                      <a:pt x="123" y="16"/>
                    </a:lnTo>
                    <a:lnTo>
                      <a:pt x="123" y="17"/>
                    </a:lnTo>
                    <a:lnTo>
                      <a:pt x="124" y="17"/>
                    </a:lnTo>
                    <a:lnTo>
                      <a:pt x="126" y="17"/>
                    </a:lnTo>
                    <a:lnTo>
                      <a:pt x="127" y="17"/>
                    </a:lnTo>
                    <a:lnTo>
                      <a:pt x="128" y="16"/>
                    </a:lnTo>
                    <a:lnTo>
                      <a:pt x="129" y="15"/>
                    </a:lnTo>
                    <a:lnTo>
                      <a:pt x="128" y="15"/>
                    </a:lnTo>
                    <a:lnTo>
                      <a:pt x="129" y="14"/>
                    </a:lnTo>
                    <a:lnTo>
                      <a:pt x="130" y="15"/>
                    </a:lnTo>
                    <a:lnTo>
                      <a:pt x="132" y="14"/>
                    </a:lnTo>
                    <a:lnTo>
                      <a:pt x="136" y="14"/>
                    </a:lnTo>
                    <a:lnTo>
                      <a:pt x="141" y="16"/>
                    </a:lnTo>
                    <a:lnTo>
                      <a:pt x="141" y="17"/>
                    </a:lnTo>
                    <a:lnTo>
                      <a:pt x="137" y="20"/>
                    </a:lnTo>
                    <a:lnTo>
                      <a:pt x="135" y="19"/>
                    </a:lnTo>
                    <a:lnTo>
                      <a:pt x="134" y="20"/>
                    </a:lnTo>
                    <a:lnTo>
                      <a:pt x="136" y="21"/>
                    </a:lnTo>
                    <a:lnTo>
                      <a:pt x="135" y="21"/>
                    </a:lnTo>
                    <a:lnTo>
                      <a:pt x="133" y="21"/>
                    </a:lnTo>
                    <a:lnTo>
                      <a:pt x="133" y="22"/>
                    </a:lnTo>
                    <a:lnTo>
                      <a:pt x="131" y="22"/>
                    </a:lnTo>
                    <a:lnTo>
                      <a:pt x="130" y="22"/>
                    </a:lnTo>
                    <a:lnTo>
                      <a:pt x="127" y="22"/>
                    </a:lnTo>
                    <a:lnTo>
                      <a:pt x="126" y="22"/>
                    </a:lnTo>
                    <a:lnTo>
                      <a:pt x="123" y="22"/>
                    </a:lnTo>
                    <a:lnTo>
                      <a:pt x="122" y="23"/>
                    </a:lnTo>
                    <a:lnTo>
                      <a:pt x="121" y="23"/>
                    </a:lnTo>
                    <a:lnTo>
                      <a:pt x="123" y="23"/>
                    </a:lnTo>
                    <a:lnTo>
                      <a:pt x="125" y="23"/>
                    </a:lnTo>
                    <a:lnTo>
                      <a:pt x="127" y="24"/>
                    </a:lnTo>
                    <a:lnTo>
                      <a:pt x="128" y="23"/>
                    </a:lnTo>
                    <a:lnTo>
                      <a:pt x="130" y="23"/>
                    </a:lnTo>
                    <a:lnTo>
                      <a:pt x="133" y="24"/>
                    </a:lnTo>
                    <a:lnTo>
                      <a:pt x="130" y="25"/>
                    </a:lnTo>
                    <a:lnTo>
                      <a:pt x="129" y="25"/>
                    </a:lnTo>
                    <a:lnTo>
                      <a:pt x="127" y="25"/>
                    </a:lnTo>
                    <a:lnTo>
                      <a:pt x="124" y="25"/>
                    </a:lnTo>
                    <a:lnTo>
                      <a:pt x="123" y="26"/>
                    </a:lnTo>
                    <a:lnTo>
                      <a:pt x="123" y="27"/>
                    </a:lnTo>
                    <a:lnTo>
                      <a:pt x="124" y="27"/>
                    </a:lnTo>
                    <a:lnTo>
                      <a:pt x="125" y="26"/>
                    </a:lnTo>
                    <a:lnTo>
                      <a:pt x="124" y="26"/>
                    </a:lnTo>
                    <a:lnTo>
                      <a:pt x="125" y="25"/>
                    </a:lnTo>
                    <a:lnTo>
                      <a:pt x="126" y="25"/>
                    </a:lnTo>
                    <a:lnTo>
                      <a:pt x="126" y="26"/>
                    </a:lnTo>
                    <a:lnTo>
                      <a:pt x="128" y="25"/>
                    </a:lnTo>
                    <a:lnTo>
                      <a:pt x="129" y="26"/>
                    </a:lnTo>
                    <a:lnTo>
                      <a:pt x="128" y="28"/>
                    </a:lnTo>
                    <a:lnTo>
                      <a:pt x="125" y="28"/>
                    </a:lnTo>
                    <a:lnTo>
                      <a:pt x="123" y="30"/>
                    </a:lnTo>
                    <a:lnTo>
                      <a:pt x="125" y="30"/>
                    </a:lnTo>
                    <a:lnTo>
                      <a:pt x="125" y="31"/>
                    </a:lnTo>
                    <a:lnTo>
                      <a:pt x="123" y="33"/>
                    </a:lnTo>
                    <a:lnTo>
                      <a:pt x="122" y="33"/>
                    </a:lnTo>
                    <a:lnTo>
                      <a:pt x="120" y="34"/>
                    </a:lnTo>
                    <a:lnTo>
                      <a:pt x="121" y="34"/>
                    </a:lnTo>
                    <a:lnTo>
                      <a:pt x="119" y="38"/>
                    </a:lnTo>
                    <a:lnTo>
                      <a:pt x="120" y="38"/>
                    </a:lnTo>
                    <a:lnTo>
                      <a:pt x="121" y="37"/>
                    </a:lnTo>
                    <a:lnTo>
                      <a:pt x="122" y="37"/>
                    </a:lnTo>
                    <a:lnTo>
                      <a:pt x="125" y="38"/>
                    </a:lnTo>
                    <a:lnTo>
                      <a:pt x="125" y="39"/>
                    </a:lnTo>
                    <a:lnTo>
                      <a:pt x="123" y="39"/>
                    </a:lnTo>
                    <a:lnTo>
                      <a:pt x="122" y="38"/>
                    </a:lnTo>
                    <a:lnTo>
                      <a:pt x="122" y="39"/>
                    </a:lnTo>
                    <a:lnTo>
                      <a:pt x="123" y="40"/>
                    </a:lnTo>
                    <a:lnTo>
                      <a:pt x="125" y="41"/>
                    </a:lnTo>
                    <a:lnTo>
                      <a:pt x="126" y="40"/>
                    </a:lnTo>
                    <a:lnTo>
                      <a:pt x="128" y="40"/>
                    </a:lnTo>
                    <a:lnTo>
                      <a:pt x="128" y="41"/>
                    </a:lnTo>
                    <a:lnTo>
                      <a:pt x="127" y="42"/>
                    </a:lnTo>
                    <a:lnTo>
                      <a:pt x="125" y="42"/>
                    </a:lnTo>
                    <a:lnTo>
                      <a:pt x="122" y="42"/>
                    </a:lnTo>
                    <a:lnTo>
                      <a:pt x="120" y="42"/>
                    </a:lnTo>
                    <a:lnTo>
                      <a:pt x="121" y="43"/>
                    </a:lnTo>
                    <a:lnTo>
                      <a:pt x="119" y="43"/>
                    </a:lnTo>
                    <a:lnTo>
                      <a:pt x="118" y="43"/>
                    </a:lnTo>
                    <a:lnTo>
                      <a:pt x="119" y="44"/>
                    </a:lnTo>
                    <a:lnTo>
                      <a:pt x="119" y="45"/>
                    </a:lnTo>
                    <a:lnTo>
                      <a:pt x="120" y="45"/>
                    </a:lnTo>
                    <a:lnTo>
                      <a:pt x="122" y="45"/>
                    </a:lnTo>
                    <a:lnTo>
                      <a:pt x="124" y="45"/>
                    </a:lnTo>
                    <a:lnTo>
                      <a:pt x="124" y="46"/>
                    </a:lnTo>
                    <a:lnTo>
                      <a:pt x="122" y="46"/>
                    </a:lnTo>
                    <a:lnTo>
                      <a:pt x="119" y="46"/>
                    </a:lnTo>
                    <a:lnTo>
                      <a:pt x="120" y="46"/>
                    </a:lnTo>
                    <a:lnTo>
                      <a:pt x="123" y="46"/>
                    </a:lnTo>
                    <a:lnTo>
                      <a:pt x="125" y="47"/>
                    </a:lnTo>
                    <a:lnTo>
                      <a:pt x="126" y="48"/>
                    </a:lnTo>
                    <a:lnTo>
                      <a:pt x="124" y="49"/>
                    </a:lnTo>
                    <a:lnTo>
                      <a:pt x="122" y="49"/>
                    </a:lnTo>
                    <a:lnTo>
                      <a:pt x="121" y="48"/>
                    </a:lnTo>
                    <a:lnTo>
                      <a:pt x="120" y="48"/>
                    </a:lnTo>
                    <a:lnTo>
                      <a:pt x="119" y="48"/>
                    </a:lnTo>
                    <a:lnTo>
                      <a:pt x="122" y="49"/>
                    </a:lnTo>
                    <a:lnTo>
                      <a:pt x="122" y="50"/>
                    </a:lnTo>
                    <a:lnTo>
                      <a:pt x="119" y="50"/>
                    </a:lnTo>
                    <a:lnTo>
                      <a:pt x="118" y="50"/>
                    </a:lnTo>
                    <a:lnTo>
                      <a:pt x="119" y="51"/>
                    </a:lnTo>
                    <a:lnTo>
                      <a:pt x="121" y="50"/>
                    </a:lnTo>
                    <a:lnTo>
                      <a:pt x="122" y="51"/>
                    </a:lnTo>
                    <a:lnTo>
                      <a:pt x="121" y="52"/>
                    </a:lnTo>
                    <a:lnTo>
                      <a:pt x="124" y="53"/>
                    </a:lnTo>
                    <a:lnTo>
                      <a:pt x="124" y="52"/>
                    </a:lnTo>
                    <a:lnTo>
                      <a:pt x="125" y="53"/>
                    </a:lnTo>
                    <a:lnTo>
                      <a:pt x="124" y="54"/>
                    </a:lnTo>
                    <a:lnTo>
                      <a:pt x="123" y="54"/>
                    </a:lnTo>
                    <a:lnTo>
                      <a:pt x="122" y="53"/>
                    </a:lnTo>
                    <a:lnTo>
                      <a:pt x="119" y="53"/>
                    </a:lnTo>
                    <a:lnTo>
                      <a:pt x="118" y="54"/>
                    </a:lnTo>
                    <a:lnTo>
                      <a:pt x="119" y="55"/>
                    </a:lnTo>
                    <a:lnTo>
                      <a:pt x="120" y="57"/>
                    </a:lnTo>
                    <a:lnTo>
                      <a:pt x="120" y="56"/>
                    </a:lnTo>
                    <a:lnTo>
                      <a:pt x="122" y="56"/>
                    </a:lnTo>
                    <a:lnTo>
                      <a:pt x="123" y="58"/>
                    </a:lnTo>
                    <a:lnTo>
                      <a:pt x="120" y="58"/>
                    </a:lnTo>
                    <a:lnTo>
                      <a:pt x="118" y="59"/>
                    </a:lnTo>
                    <a:lnTo>
                      <a:pt x="115" y="58"/>
                    </a:lnTo>
                    <a:lnTo>
                      <a:pt x="114" y="57"/>
                    </a:lnTo>
                    <a:lnTo>
                      <a:pt x="117" y="58"/>
                    </a:lnTo>
                    <a:lnTo>
                      <a:pt x="115" y="57"/>
                    </a:lnTo>
                    <a:lnTo>
                      <a:pt x="113" y="57"/>
                    </a:lnTo>
                    <a:lnTo>
                      <a:pt x="111" y="56"/>
                    </a:lnTo>
                    <a:lnTo>
                      <a:pt x="110" y="56"/>
                    </a:lnTo>
                    <a:lnTo>
                      <a:pt x="112" y="57"/>
                    </a:lnTo>
                    <a:lnTo>
                      <a:pt x="111" y="59"/>
                    </a:lnTo>
                    <a:lnTo>
                      <a:pt x="110" y="59"/>
                    </a:lnTo>
                    <a:lnTo>
                      <a:pt x="107" y="58"/>
                    </a:lnTo>
                    <a:lnTo>
                      <a:pt x="107" y="59"/>
                    </a:lnTo>
                    <a:lnTo>
                      <a:pt x="108" y="59"/>
                    </a:lnTo>
                    <a:lnTo>
                      <a:pt x="106" y="60"/>
                    </a:lnTo>
                    <a:lnTo>
                      <a:pt x="106" y="61"/>
                    </a:lnTo>
                    <a:lnTo>
                      <a:pt x="108" y="60"/>
                    </a:lnTo>
                    <a:lnTo>
                      <a:pt x="110" y="60"/>
                    </a:lnTo>
                    <a:lnTo>
                      <a:pt x="111" y="60"/>
                    </a:lnTo>
                    <a:lnTo>
                      <a:pt x="111" y="61"/>
                    </a:lnTo>
                    <a:lnTo>
                      <a:pt x="108" y="61"/>
                    </a:lnTo>
                    <a:lnTo>
                      <a:pt x="109" y="62"/>
                    </a:lnTo>
                    <a:lnTo>
                      <a:pt x="111" y="62"/>
                    </a:lnTo>
                    <a:lnTo>
                      <a:pt x="112" y="63"/>
                    </a:lnTo>
                    <a:lnTo>
                      <a:pt x="110" y="63"/>
                    </a:lnTo>
                    <a:lnTo>
                      <a:pt x="111" y="64"/>
                    </a:lnTo>
                    <a:lnTo>
                      <a:pt x="113" y="63"/>
                    </a:lnTo>
                    <a:lnTo>
                      <a:pt x="115" y="65"/>
                    </a:lnTo>
                    <a:lnTo>
                      <a:pt x="117" y="65"/>
                    </a:lnTo>
                    <a:lnTo>
                      <a:pt x="118" y="66"/>
                    </a:lnTo>
                    <a:lnTo>
                      <a:pt x="119" y="68"/>
                    </a:lnTo>
                    <a:lnTo>
                      <a:pt x="119" y="67"/>
                    </a:lnTo>
                    <a:lnTo>
                      <a:pt x="120" y="68"/>
                    </a:lnTo>
                    <a:lnTo>
                      <a:pt x="120" y="71"/>
                    </a:lnTo>
                    <a:lnTo>
                      <a:pt x="119" y="71"/>
                    </a:lnTo>
                    <a:lnTo>
                      <a:pt x="118" y="71"/>
                    </a:lnTo>
                    <a:lnTo>
                      <a:pt x="117" y="71"/>
                    </a:lnTo>
                    <a:lnTo>
                      <a:pt x="117" y="72"/>
                    </a:lnTo>
                    <a:lnTo>
                      <a:pt x="115" y="71"/>
                    </a:lnTo>
                    <a:lnTo>
                      <a:pt x="113" y="69"/>
                    </a:lnTo>
                    <a:lnTo>
                      <a:pt x="113" y="68"/>
                    </a:lnTo>
                    <a:lnTo>
                      <a:pt x="110" y="67"/>
                    </a:lnTo>
                    <a:lnTo>
                      <a:pt x="107" y="66"/>
                    </a:lnTo>
                    <a:lnTo>
                      <a:pt x="106" y="65"/>
                    </a:lnTo>
                    <a:lnTo>
                      <a:pt x="104" y="64"/>
                    </a:lnTo>
                    <a:lnTo>
                      <a:pt x="103" y="65"/>
                    </a:lnTo>
                    <a:lnTo>
                      <a:pt x="105" y="66"/>
                    </a:lnTo>
                    <a:lnTo>
                      <a:pt x="105" y="67"/>
                    </a:lnTo>
                    <a:lnTo>
                      <a:pt x="107" y="67"/>
                    </a:lnTo>
                    <a:lnTo>
                      <a:pt x="110" y="68"/>
                    </a:lnTo>
                    <a:lnTo>
                      <a:pt x="110" y="69"/>
                    </a:lnTo>
                    <a:lnTo>
                      <a:pt x="107" y="69"/>
                    </a:lnTo>
                    <a:lnTo>
                      <a:pt x="104" y="69"/>
                    </a:lnTo>
                    <a:lnTo>
                      <a:pt x="104" y="70"/>
                    </a:lnTo>
                    <a:lnTo>
                      <a:pt x="103" y="71"/>
                    </a:lnTo>
                    <a:lnTo>
                      <a:pt x="102" y="71"/>
                    </a:lnTo>
                    <a:lnTo>
                      <a:pt x="102" y="72"/>
                    </a:lnTo>
                    <a:lnTo>
                      <a:pt x="104" y="72"/>
                    </a:lnTo>
                    <a:lnTo>
                      <a:pt x="106" y="72"/>
                    </a:lnTo>
                    <a:lnTo>
                      <a:pt x="107" y="71"/>
                    </a:lnTo>
                    <a:lnTo>
                      <a:pt x="108" y="71"/>
                    </a:lnTo>
                    <a:lnTo>
                      <a:pt x="108" y="72"/>
                    </a:lnTo>
                    <a:lnTo>
                      <a:pt x="106" y="73"/>
                    </a:lnTo>
                    <a:lnTo>
                      <a:pt x="104" y="73"/>
                    </a:lnTo>
                    <a:lnTo>
                      <a:pt x="106" y="73"/>
                    </a:lnTo>
                    <a:lnTo>
                      <a:pt x="108" y="73"/>
                    </a:lnTo>
                    <a:lnTo>
                      <a:pt x="109" y="73"/>
                    </a:lnTo>
                    <a:lnTo>
                      <a:pt x="110" y="72"/>
                    </a:lnTo>
                    <a:lnTo>
                      <a:pt x="111" y="72"/>
                    </a:lnTo>
                    <a:lnTo>
                      <a:pt x="112" y="73"/>
                    </a:lnTo>
                    <a:lnTo>
                      <a:pt x="116" y="73"/>
                    </a:lnTo>
                    <a:lnTo>
                      <a:pt x="117" y="73"/>
                    </a:lnTo>
                    <a:lnTo>
                      <a:pt x="118" y="73"/>
                    </a:lnTo>
                    <a:lnTo>
                      <a:pt x="114" y="75"/>
                    </a:lnTo>
                    <a:lnTo>
                      <a:pt x="113" y="75"/>
                    </a:lnTo>
                    <a:lnTo>
                      <a:pt x="113" y="76"/>
                    </a:lnTo>
                    <a:lnTo>
                      <a:pt x="112" y="76"/>
                    </a:lnTo>
                    <a:lnTo>
                      <a:pt x="111" y="77"/>
                    </a:lnTo>
                    <a:lnTo>
                      <a:pt x="110" y="77"/>
                    </a:lnTo>
                    <a:lnTo>
                      <a:pt x="109" y="79"/>
                    </a:lnTo>
                    <a:lnTo>
                      <a:pt x="107" y="79"/>
                    </a:lnTo>
                    <a:lnTo>
                      <a:pt x="105" y="79"/>
                    </a:lnTo>
                    <a:lnTo>
                      <a:pt x="104" y="79"/>
                    </a:lnTo>
                    <a:lnTo>
                      <a:pt x="102" y="80"/>
                    </a:lnTo>
                    <a:lnTo>
                      <a:pt x="101" y="80"/>
                    </a:lnTo>
                    <a:lnTo>
                      <a:pt x="100" y="80"/>
                    </a:lnTo>
                    <a:lnTo>
                      <a:pt x="99" y="80"/>
                    </a:lnTo>
                    <a:lnTo>
                      <a:pt x="98" y="80"/>
                    </a:lnTo>
                    <a:lnTo>
                      <a:pt x="98" y="81"/>
                    </a:lnTo>
                    <a:lnTo>
                      <a:pt x="97" y="81"/>
                    </a:lnTo>
                    <a:lnTo>
                      <a:pt x="95" y="79"/>
                    </a:lnTo>
                    <a:lnTo>
                      <a:pt x="93" y="79"/>
                    </a:lnTo>
                    <a:lnTo>
                      <a:pt x="94" y="80"/>
                    </a:lnTo>
                    <a:lnTo>
                      <a:pt x="95" y="81"/>
                    </a:lnTo>
                    <a:lnTo>
                      <a:pt x="95" y="82"/>
                    </a:lnTo>
                    <a:lnTo>
                      <a:pt x="93" y="82"/>
                    </a:lnTo>
                    <a:lnTo>
                      <a:pt x="92" y="84"/>
                    </a:lnTo>
                    <a:lnTo>
                      <a:pt x="91" y="86"/>
                    </a:lnTo>
                    <a:lnTo>
                      <a:pt x="89" y="88"/>
                    </a:lnTo>
                    <a:lnTo>
                      <a:pt x="87" y="88"/>
                    </a:lnTo>
                    <a:lnTo>
                      <a:pt x="87" y="89"/>
                    </a:lnTo>
                    <a:lnTo>
                      <a:pt x="85" y="90"/>
                    </a:lnTo>
                    <a:lnTo>
                      <a:pt x="84" y="90"/>
                    </a:lnTo>
                    <a:lnTo>
                      <a:pt x="83" y="90"/>
                    </a:lnTo>
                    <a:lnTo>
                      <a:pt x="82" y="90"/>
                    </a:lnTo>
                    <a:lnTo>
                      <a:pt x="82" y="88"/>
                    </a:lnTo>
                    <a:lnTo>
                      <a:pt x="81" y="87"/>
                    </a:lnTo>
                    <a:lnTo>
                      <a:pt x="81" y="88"/>
                    </a:lnTo>
                    <a:lnTo>
                      <a:pt x="80" y="91"/>
                    </a:lnTo>
                    <a:lnTo>
                      <a:pt x="76" y="92"/>
                    </a:lnTo>
                    <a:lnTo>
                      <a:pt x="76" y="93"/>
                    </a:lnTo>
                    <a:lnTo>
                      <a:pt x="76" y="94"/>
                    </a:lnTo>
                    <a:lnTo>
                      <a:pt x="76" y="95"/>
                    </a:lnTo>
                    <a:lnTo>
                      <a:pt x="74" y="95"/>
                    </a:lnTo>
                    <a:lnTo>
                      <a:pt x="74" y="96"/>
                    </a:lnTo>
                    <a:lnTo>
                      <a:pt x="75" y="97"/>
                    </a:lnTo>
                    <a:lnTo>
                      <a:pt x="75" y="99"/>
                    </a:lnTo>
                    <a:lnTo>
                      <a:pt x="73" y="99"/>
                    </a:lnTo>
                    <a:lnTo>
                      <a:pt x="73" y="100"/>
                    </a:lnTo>
                    <a:lnTo>
                      <a:pt x="75" y="100"/>
                    </a:lnTo>
                    <a:lnTo>
                      <a:pt x="75" y="102"/>
                    </a:lnTo>
                    <a:lnTo>
                      <a:pt x="73" y="102"/>
                    </a:lnTo>
                    <a:lnTo>
                      <a:pt x="74" y="104"/>
                    </a:lnTo>
                    <a:lnTo>
                      <a:pt x="73" y="104"/>
                    </a:lnTo>
                    <a:lnTo>
                      <a:pt x="72" y="106"/>
                    </a:lnTo>
                    <a:lnTo>
                      <a:pt x="71" y="106"/>
                    </a:lnTo>
                    <a:lnTo>
                      <a:pt x="71" y="107"/>
                    </a:lnTo>
                    <a:lnTo>
                      <a:pt x="71" y="108"/>
                    </a:lnTo>
                    <a:lnTo>
                      <a:pt x="71" y="110"/>
                    </a:lnTo>
                    <a:lnTo>
                      <a:pt x="72" y="112"/>
                    </a:lnTo>
                    <a:lnTo>
                      <a:pt x="71" y="114"/>
                    </a:lnTo>
                    <a:lnTo>
                      <a:pt x="70" y="114"/>
                    </a:lnTo>
                    <a:lnTo>
                      <a:pt x="70" y="115"/>
                    </a:lnTo>
                    <a:lnTo>
                      <a:pt x="69" y="117"/>
                    </a:lnTo>
                    <a:lnTo>
                      <a:pt x="70" y="117"/>
                    </a:lnTo>
                    <a:lnTo>
                      <a:pt x="68" y="118"/>
                    </a:lnTo>
                    <a:lnTo>
                      <a:pt x="69" y="119"/>
                    </a:lnTo>
                    <a:lnTo>
                      <a:pt x="68" y="12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54" name="Rectangle 1407"/>
              <p:cNvSpPr>
                <a:spLocks noChangeArrowheads="1"/>
              </p:cNvSpPr>
              <p:nvPr/>
            </p:nvSpPr>
            <p:spPr bwMode="auto">
              <a:xfrm>
                <a:off x="2987667" y="1018283"/>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55" name="Rectangle 1408"/>
              <p:cNvSpPr>
                <a:spLocks noChangeArrowheads="1"/>
              </p:cNvSpPr>
              <p:nvPr/>
            </p:nvSpPr>
            <p:spPr bwMode="auto">
              <a:xfrm>
                <a:off x="2987667" y="1018283"/>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56" name="Freeform 1409"/>
              <p:cNvSpPr>
                <a:spLocks/>
              </p:cNvSpPr>
              <p:nvPr/>
            </p:nvSpPr>
            <p:spPr bwMode="auto">
              <a:xfrm>
                <a:off x="3031858" y="1084564"/>
                <a:ext cx="22095" cy="11047"/>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57" name="Freeform 1410"/>
              <p:cNvSpPr>
                <a:spLocks/>
              </p:cNvSpPr>
              <p:nvPr/>
            </p:nvSpPr>
            <p:spPr bwMode="auto">
              <a:xfrm>
                <a:off x="3031858" y="1084564"/>
                <a:ext cx="22095" cy="11047"/>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58" name="Freeform 1411"/>
              <p:cNvSpPr>
                <a:spLocks/>
              </p:cNvSpPr>
              <p:nvPr/>
            </p:nvSpPr>
            <p:spPr bwMode="auto">
              <a:xfrm>
                <a:off x="3053953" y="1084564"/>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59" name="Freeform 1412"/>
              <p:cNvSpPr>
                <a:spLocks/>
              </p:cNvSpPr>
              <p:nvPr/>
            </p:nvSpPr>
            <p:spPr bwMode="auto">
              <a:xfrm>
                <a:off x="3053953" y="1084564"/>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60" name="Freeform 1413"/>
              <p:cNvSpPr>
                <a:spLocks/>
              </p:cNvSpPr>
              <p:nvPr/>
            </p:nvSpPr>
            <p:spPr bwMode="auto">
              <a:xfrm>
                <a:off x="3009763" y="1128752"/>
                <a:ext cx="66286" cy="44188"/>
              </a:xfrm>
              <a:custGeom>
                <a:avLst/>
                <a:gdLst>
                  <a:gd name="T0" fmla="*/ 216 w 6"/>
                  <a:gd name="T1" fmla="*/ 0 h 4"/>
                  <a:gd name="T2" fmla="*/ 216 w 6"/>
                  <a:gd name="T3" fmla="*/ 216 h 4"/>
                  <a:gd name="T4" fmla="*/ 648 w 6"/>
                  <a:gd name="T5" fmla="*/ 216 h 4"/>
                  <a:gd name="T6" fmla="*/ 864 w 6"/>
                  <a:gd name="T7" fmla="*/ 216 h 4"/>
                  <a:gd name="T8" fmla="*/ 1296 w 6"/>
                  <a:gd name="T9" fmla="*/ 648 h 4"/>
                  <a:gd name="T10" fmla="*/ 1296 w 6"/>
                  <a:gd name="T11" fmla="*/ 648 h 4"/>
                  <a:gd name="T12" fmla="*/ 1080 w 6"/>
                  <a:gd name="T13" fmla="*/ 864 h 4"/>
                  <a:gd name="T14" fmla="*/ 648 w 6"/>
                  <a:gd name="T15" fmla="*/ 864 h 4"/>
                  <a:gd name="T16" fmla="*/ 432 w 6"/>
                  <a:gd name="T17" fmla="*/ 648 h 4"/>
                  <a:gd name="T18" fmla="*/ 0 w 6"/>
                  <a:gd name="T19" fmla="*/ 648 h 4"/>
                  <a:gd name="T20" fmla="*/ 0 w 6"/>
                  <a:gd name="T21" fmla="*/ 432 h 4"/>
                  <a:gd name="T22" fmla="*/ 0 w 6"/>
                  <a:gd name="T23" fmla="*/ 432 h 4"/>
                  <a:gd name="T24" fmla="*/ 0 w 6"/>
                  <a:gd name="T25" fmla="*/ 216 h 4"/>
                  <a:gd name="T26" fmla="*/ 216 w 6"/>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1" y="0"/>
                    </a:moveTo>
                    <a:lnTo>
                      <a:pt x="1" y="1"/>
                    </a:lnTo>
                    <a:lnTo>
                      <a:pt x="3" y="1"/>
                    </a:lnTo>
                    <a:lnTo>
                      <a:pt x="4" y="1"/>
                    </a:lnTo>
                    <a:lnTo>
                      <a:pt x="6" y="3"/>
                    </a:lnTo>
                    <a:lnTo>
                      <a:pt x="5" y="4"/>
                    </a:lnTo>
                    <a:lnTo>
                      <a:pt x="3" y="4"/>
                    </a:lnTo>
                    <a:lnTo>
                      <a:pt x="2" y="3"/>
                    </a:lnTo>
                    <a:lnTo>
                      <a:pt x="0" y="3"/>
                    </a:lnTo>
                    <a:lnTo>
                      <a:pt x="0" y="2"/>
                    </a:lnTo>
                    <a:lnTo>
                      <a:pt x="0"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61" name="Freeform 1414"/>
              <p:cNvSpPr>
                <a:spLocks/>
              </p:cNvSpPr>
              <p:nvPr/>
            </p:nvSpPr>
            <p:spPr bwMode="auto">
              <a:xfrm>
                <a:off x="3009763" y="1128752"/>
                <a:ext cx="66286" cy="44188"/>
              </a:xfrm>
              <a:custGeom>
                <a:avLst/>
                <a:gdLst>
                  <a:gd name="T0" fmla="*/ 216 w 6"/>
                  <a:gd name="T1" fmla="*/ 0 h 4"/>
                  <a:gd name="T2" fmla="*/ 216 w 6"/>
                  <a:gd name="T3" fmla="*/ 216 h 4"/>
                  <a:gd name="T4" fmla="*/ 648 w 6"/>
                  <a:gd name="T5" fmla="*/ 216 h 4"/>
                  <a:gd name="T6" fmla="*/ 864 w 6"/>
                  <a:gd name="T7" fmla="*/ 216 h 4"/>
                  <a:gd name="T8" fmla="*/ 1296 w 6"/>
                  <a:gd name="T9" fmla="*/ 648 h 4"/>
                  <a:gd name="T10" fmla="*/ 1296 w 6"/>
                  <a:gd name="T11" fmla="*/ 648 h 4"/>
                  <a:gd name="T12" fmla="*/ 1080 w 6"/>
                  <a:gd name="T13" fmla="*/ 864 h 4"/>
                  <a:gd name="T14" fmla="*/ 648 w 6"/>
                  <a:gd name="T15" fmla="*/ 864 h 4"/>
                  <a:gd name="T16" fmla="*/ 432 w 6"/>
                  <a:gd name="T17" fmla="*/ 648 h 4"/>
                  <a:gd name="T18" fmla="*/ 0 w 6"/>
                  <a:gd name="T19" fmla="*/ 648 h 4"/>
                  <a:gd name="T20" fmla="*/ 0 w 6"/>
                  <a:gd name="T21" fmla="*/ 432 h 4"/>
                  <a:gd name="T22" fmla="*/ 0 w 6"/>
                  <a:gd name="T23" fmla="*/ 432 h 4"/>
                  <a:gd name="T24" fmla="*/ 0 w 6"/>
                  <a:gd name="T25" fmla="*/ 216 h 4"/>
                  <a:gd name="T26" fmla="*/ 216 w 6"/>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1" y="0"/>
                    </a:moveTo>
                    <a:lnTo>
                      <a:pt x="1" y="1"/>
                    </a:lnTo>
                    <a:lnTo>
                      <a:pt x="3" y="1"/>
                    </a:lnTo>
                    <a:lnTo>
                      <a:pt x="4" y="1"/>
                    </a:lnTo>
                    <a:lnTo>
                      <a:pt x="6" y="3"/>
                    </a:lnTo>
                    <a:lnTo>
                      <a:pt x="5" y="4"/>
                    </a:lnTo>
                    <a:lnTo>
                      <a:pt x="3" y="4"/>
                    </a:lnTo>
                    <a:lnTo>
                      <a:pt x="2" y="3"/>
                    </a:lnTo>
                    <a:lnTo>
                      <a:pt x="0" y="3"/>
                    </a:lnTo>
                    <a:lnTo>
                      <a:pt x="0" y="2"/>
                    </a:lnTo>
                    <a:lnTo>
                      <a:pt x="0"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62" name="Freeform 1415"/>
              <p:cNvSpPr>
                <a:spLocks/>
              </p:cNvSpPr>
              <p:nvPr/>
            </p:nvSpPr>
            <p:spPr bwMode="auto">
              <a:xfrm>
                <a:off x="2589954" y="775251"/>
                <a:ext cx="22095" cy="0"/>
              </a:xfrm>
              <a:custGeom>
                <a:avLst/>
                <a:gdLst>
                  <a:gd name="T0" fmla="*/ 0 w 2"/>
                  <a:gd name="T1" fmla="*/ 0 w 2"/>
                  <a:gd name="T2" fmla="*/ 0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63" name="Freeform 1416"/>
              <p:cNvSpPr>
                <a:spLocks/>
              </p:cNvSpPr>
              <p:nvPr/>
            </p:nvSpPr>
            <p:spPr bwMode="auto">
              <a:xfrm>
                <a:off x="2589954" y="775251"/>
                <a:ext cx="22095" cy="0"/>
              </a:xfrm>
              <a:custGeom>
                <a:avLst/>
                <a:gdLst>
                  <a:gd name="T0" fmla="*/ 0 w 2"/>
                  <a:gd name="T1" fmla="*/ 0 w 2"/>
                  <a:gd name="T2" fmla="*/ 0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64" name="Freeform 1417"/>
              <p:cNvSpPr>
                <a:spLocks/>
              </p:cNvSpPr>
              <p:nvPr/>
            </p:nvSpPr>
            <p:spPr bwMode="auto">
              <a:xfrm>
                <a:off x="2556811" y="775251"/>
                <a:ext cx="22095" cy="11047"/>
              </a:xfrm>
              <a:custGeom>
                <a:avLst/>
                <a:gdLst>
                  <a:gd name="T0" fmla="*/ 0 w 2"/>
                  <a:gd name="T1" fmla="*/ 0 h 1"/>
                  <a:gd name="T2" fmla="*/ 216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65" name="Freeform 1418"/>
              <p:cNvSpPr>
                <a:spLocks/>
              </p:cNvSpPr>
              <p:nvPr/>
            </p:nvSpPr>
            <p:spPr bwMode="auto">
              <a:xfrm>
                <a:off x="2556811" y="775251"/>
                <a:ext cx="22095" cy="11047"/>
              </a:xfrm>
              <a:custGeom>
                <a:avLst/>
                <a:gdLst>
                  <a:gd name="T0" fmla="*/ 0 w 2"/>
                  <a:gd name="T1" fmla="*/ 0 h 1"/>
                  <a:gd name="T2" fmla="*/ 216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66" name="Freeform 1419"/>
              <p:cNvSpPr>
                <a:spLocks/>
              </p:cNvSpPr>
              <p:nvPr/>
            </p:nvSpPr>
            <p:spPr bwMode="auto">
              <a:xfrm>
                <a:off x="3031858" y="465938"/>
                <a:ext cx="55238" cy="22094"/>
              </a:xfrm>
              <a:custGeom>
                <a:avLst/>
                <a:gdLst>
                  <a:gd name="T0" fmla="*/ 0 w 5"/>
                  <a:gd name="T1" fmla="*/ 216 h 2"/>
                  <a:gd name="T2" fmla="*/ 0 w 5"/>
                  <a:gd name="T3" fmla="*/ 0 h 2"/>
                  <a:gd name="T4" fmla="*/ 216 w 5"/>
                  <a:gd name="T5" fmla="*/ 0 h 2"/>
                  <a:gd name="T6" fmla="*/ 648 w 5"/>
                  <a:gd name="T7" fmla="*/ 0 h 2"/>
                  <a:gd name="T8" fmla="*/ 648 w 5"/>
                  <a:gd name="T9" fmla="*/ 0 h 2"/>
                  <a:gd name="T10" fmla="*/ 864 w 5"/>
                  <a:gd name="T11" fmla="*/ 216 h 2"/>
                  <a:gd name="T12" fmla="*/ 1080 w 5"/>
                  <a:gd name="T13" fmla="*/ 432 h 2"/>
                  <a:gd name="T14" fmla="*/ 648 w 5"/>
                  <a:gd name="T15" fmla="*/ 432 h 2"/>
                  <a:gd name="T16" fmla="*/ 0 w 5"/>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2"/>
                  <a:gd name="T29" fmla="*/ 5 w 5"/>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2">
                    <a:moveTo>
                      <a:pt x="0" y="1"/>
                    </a:moveTo>
                    <a:lnTo>
                      <a:pt x="0" y="0"/>
                    </a:lnTo>
                    <a:lnTo>
                      <a:pt x="1" y="0"/>
                    </a:lnTo>
                    <a:lnTo>
                      <a:pt x="3" y="0"/>
                    </a:lnTo>
                    <a:lnTo>
                      <a:pt x="4" y="1"/>
                    </a:lnTo>
                    <a:lnTo>
                      <a:pt x="5" y="2"/>
                    </a:lnTo>
                    <a:lnTo>
                      <a:pt x="3"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67" name="Freeform 1420"/>
              <p:cNvSpPr>
                <a:spLocks/>
              </p:cNvSpPr>
              <p:nvPr/>
            </p:nvSpPr>
            <p:spPr bwMode="auto">
              <a:xfrm>
                <a:off x="3031858" y="465938"/>
                <a:ext cx="55238" cy="22094"/>
              </a:xfrm>
              <a:custGeom>
                <a:avLst/>
                <a:gdLst>
                  <a:gd name="T0" fmla="*/ 0 w 5"/>
                  <a:gd name="T1" fmla="*/ 216 h 2"/>
                  <a:gd name="T2" fmla="*/ 0 w 5"/>
                  <a:gd name="T3" fmla="*/ 0 h 2"/>
                  <a:gd name="T4" fmla="*/ 216 w 5"/>
                  <a:gd name="T5" fmla="*/ 0 h 2"/>
                  <a:gd name="T6" fmla="*/ 648 w 5"/>
                  <a:gd name="T7" fmla="*/ 0 h 2"/>
                  <a:gd name="T8" fmla="*/ 648 w 5"/>
                  <a:gd name="T9" fmla="*/ 0 h 2"/>
                  <a:gd name="T10" fmla="*/ 864 w 5"/>
                  <a:gd name="T11" fmla="*/ 216 h 2"/>
                  <a:gd name="T12" fmla="*/ 1080 w 5"/>
                  <a:gd name="T13" fmla="*/ 432 h 2"/>
                  <a:gd name="T14" fmla="*/ 648 w 5"/>
                  <a:gd name="T15" fmla="*/ 432 h 2"/>
                  <a:gd name="T16" fmla="*/ 0 w 5"/>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2"/>
                  <a:gd name="T29" fmla="*/ 5 w 5"/>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2">
                    <a:moveTo>
                      <a:pt x="0" y="1"/>
                    </a:moveTo>
                    <a:lnTo>
                      <a:pt x="0" y="0"/>
                    </a:lnTo>
                    <a:lnTo>
                      <a:pt x="1" y="0"/>
                    </a:lnTo>
                    <a:lnTo>
                      <a:pt x="3" y="0"/>
                    </a:lnTo>
                    <a:lnTo>
                      <a:pt x="4" y="1"/>
                    </a:lnTo>
                    <a:lnTo>
                      <a:pt x="5" y="2"/>
                    </a:lnTo>
                    <a:lnTo>
                      <a:pt x="3"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68" name="Freeform 1421"/>
              <p:cNvSpPr>
                <a:spLocks/>
              </p:cNvSpPr>
              <p:nvPr/>
            </p:nvSpPr>
            <p:spPr bwMode="auto">
              <a:xfrm>
                <a:off x="3153382" y="443844"/>
                <a:ext cx="11048" cy="11047"/>
              </a:xfrm>
              <a:custGeom>
                <a:avLst/>
                <a:gdLst>
                  <a:gd name="T0" fmla="*/ 0 w 1"/>
                  <a:gd name="T1" fmla="*/ 0 h 1"/>
                  <a:gd name="T2" fmla="*/ 0 w 1"/>
                  <a:gd name="T3" fmla="*/ 0 h 1"/>
                  <a:gd name="T4" fmla="*/ 0 w 1"/>
                  <a:gd name="T5" fmla="*/ 216 h 1"/>
                  <a:gd name="T6" fmla="*/ 216 w 1"/>
                  <a:gd name="T7" fmla="*/ 216 h 1"/>
                  <a:gd name="T8" fmla="*/ 216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0" y="1"/>
                    </a:lnTo>
                    <a:lnTo>
                      <a:pt x="1"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69" name="Freeform 1422"/>
              <p:cNvSpPr>
                <a:spLocks/>
              </p:cNvSpPr>
              <p:nvPr/>
            </p:nvSpPr>
            <p:spPr bwMode="auto">
              <a:xfrm>
                <a:off x="3153382" y="443844"/>
                <a:ext cx="11048" cy="11047"/>
              </a:xfrm>
              <a:custGeom>
                <a:avLst/>
                <a:gdLst>
                  <a:gd name="T0" fmla="*/ 0 w 1"/>
                  <a:gd name="T1" fmla="*/ 0 h 1"/>
                  <a:gd name="T2" fmla="*/ 0 w 1"/>
                  <a:gd name="T3" fmla="*/ 0 h 1"/>
                  <a:gd name="T4" fmla="*/ 0 w 1"/>
                  <a:gd name="T5" fmla="*/ 216 h 1"/>
                  <a:gd name="T6" fmla="*/ 216 w 1"/>
                  <a:gd name="T7" fmla="*/ 216 h 1"/>
                  <a:gd name="T8" fmla="*/ 216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0" y="1"/>
                    </a:lnTo>
                    <a:lnTo>
                      <a:pt x="1"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70" name="Freeform 1423"/>
              <p:cNvSpPr>
                <a:spLocks/>
              </p:cNvSpPr>
              <p:nvPr/>
            </p:nvSpPr>
            <p:spPr bwMode="auto">
              <a:xfrm>
                <a:off x="3175477" y="432797"/>
                <a:ext cx="77333" cy="44188"/>
              </a:xfrm>
              <a:custGeom>
                <a:avLst/>
                <a:gdLst>
                  <a:gd name="T0" fmla="*/ 0 w 7"/>
                  <a:gd name="T1" fmla="*/ 0 h 4"/>
                  <a:gd name="T2" fmla="*/ 216 w 7"/>
                  <a:gd name="T3" fmla="*/ 216 h 4"/>
                  <a:gd name="T4" fmla="*/ 864 w 7"/>
                  <a:gd name="T5" fmla="*/ 648 h 4"/>
                  <a:gd name="T6" fmla="*/ 1080 w 7"/>
                  <a:gd name="T7" fmla="*/ 864 h 4"/>
                  <a:gd name="T8" fmla="*/ 1080 w 7"/>
                  <a:gd name="T9" fmla="*/ 864 h 4"/>
                  <a:gd name="T10" fmla="*/ 1296 w 7"/>
                  <a:gd name="T11" fmla="*/ 864 h 4"/>
                  <a:gd name="T12" fmla="*/ 1296 w 7"/>
                  <a:gd name="T13" fmla="*/ 648 h 4"/>
                  <a:gd name="T14" fmla="*/ 1512 w 7"/>
                  <a:gd name="T15" fmla="*/ 432 h 4"/>
                  <a:gd name="T16" fmla="*/ 648 w 7"/>
                  <a:gd name="T17" fmla="*/ 0 h 4"/>
                  <a:gd name="T18" fmla="*/ 0 w 7"/>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0" y="0"/>
                    </a:moveTo>
                    <a:lnTo>
                      <a:pt x="1" y="1"/>
                    </a:lnTo>
                    <a:lnTo>
                      <a:pt x="4" y="3"/>
                    </a:lnTo>
                    <a:lnTo>
                      <a:pt x="5" y="4"/>
                    </a:lnTo>
                    <a:lnTo>
                      <a:pt x="6" y="4"/>
                    </a:lnTo>
                    <a:lnTo>
                      <a:pt x="6" y="3"/>
                    </a:lnTo>
                    <a:lnTo>
                      <a:pt x="7" y="2"/>
                    </a:lnTo>
                    <a:lnTo>
                      <a:pt x="3"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71" name="Freeform 1424"/>
              <p:cNvSpPr>
                <a:spLocks/>
              </p:cNvSpPr>
              <p:nvPr/>
            </p:nvSpPr>
            <p:spPr bwMode="auto">
              <a:xfrm>
                <a:off x="3175477" y="432797"/>
                <a:ext cx="77333" cy="44188"/>
              </a:xfrm>
              <a:custGeom>
                <a:avLst/>
                <a:gdLst>
                  <a:gd name="T0" fmla="*/ 0 w 7"/>
                  <a:gd name="T1" fmla="*/ 0 h 4"/>
                  <a:gd name="T2" fmla="*/ 216 w 7"/>
                  <a:gd name="T3" fmla="*/ 216 h 4"/>
                  <a:gd name="T4" fmla="*/ 864 w 7"/>
                  <a:gd name="T5" fmla="*/ 648 h 4"/>
                  <a:gd name="T6" fmla="*/ 1080 w 7"/>
                  <a:gd name="T7" fmla="*/ 864 h 4"/>
                  <a:gd name="T8" fmla="*/ 1080 w 7"/>
                  <a:gd name="T9" fmla="*/ 864 h 4"/>
                  <a:gd name="T10" fmla="*/ 1296 w 7"/>
                  <a:gd name="T11" fmla="*/ 864 h 4"/>
                  <a:gd name="T12" fmla="*/ 1296 w 7"/>
                  <a:gd name="T13" fmla="*/ 648 h 4"/>
                  <a:gd name="T14" fmla="*/ 1512 w 7"/>
                  <a:gd name="T15" fmla="*/ 432 h 4"/>
                  <a:gd name="T16" fmla="*/ 648 w 7"/>
                  <a:gd name="T17" fmla="*/ 0 h 4"/>
                  <a:gd name="T18" fmla="*/ 0 w 7"/>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0" y="0"/>
                    </a:moveTo>
                    <a:lnTo>
                      <a:pt x="1" y="1"/>
                    </a:lnTo>
                    <a:lnTo>
                      <a:pt x="4" y="3"/>
                    </a:lnTo>
                    <a:lnTo>
                      <a:pt x="5" y="4"/>
                    </a:lnTo>
                    <a:lnTo>
                      <a:pt x="6" y="4"/>
                    </a:lnTo>
                    <a:lnTo>
                      <a:pt x="6" y="3"/>
                    </a:lnTo>
                    <a:lnTo>
                      <a:pt x="7" y="2"/>
                    </a:lnTo>
                    <a:lnTo>
                      <a:pt x="3"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72" name="Freeform 1425"/>
              <p:cNvSpPr>
                <a:spLocks/>
              </p:cNvSpPr>
              <p:nvPr/>
            </p:nvSpPr>
            <p:spPr bwMode="auto">
              <a:xfrm>
                <a:off x="3153382" y="410703"/>
                <a:ext cx="33143" cy="11047"/>
              </a:xfrm>
              <a:custGeom>
                <a:avLst/>
                <a:gdLst>
                  <a:gd name="T0" fmla="*/ 432 w 3"/>
                  <a:gd name="T1" fmla="*/ 0 h 1"/>
                  <a:gd name="T2" fmla="*/ 648 w 3"/>
                  <a:gd name="T3" fmla="*/ 216 h 1"/>
                  <a:gd name="T4" fmla="*/ 216 w 3"/>
                  <a:gd name="T5" fmla="*/ 216 h 1"/>
                  <a:gd name="T6" fmla="*/ 0 w 3"/>
                  <a:gd name="T7" fmla="*/ 216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1"/>
                    </a:lnTo>
                    <a:lnTo>
                      <a:pt x="1" y="1"/>
                    </a:lnTo>
                    <a:lnTo>
                      <a:pt x="0" y="1"/>
                    </a:lnTo>
                    <a:lnTo>
                      <a:pt x="0" y="0"/>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73" name="Freeform 1426"/>
              <p:cNvSpPr>
                <a:spLocks/>
              </p:cNvSpPr>
              <p:nvPr/>
            </p:nvSpPr>
            <p:spPr bwMode="auto">
              <a:xfrm>
                <a:off x="3153382" y="410703"/>
                <a:ext cx="33143" cy="11047"/>
              </a:xfrm>
              <a:custGeom>
                <a:avLst/>
                <a:gdLst>
                  <a:gd name="T0" fmla="*/ 432 w 3"/>
                  <a:gd name="T1" fmla="*/ 0 h 1"/>
                  <a:gd name="T2" fmla="*/ 648 w 3"/>
                  <a:gd name="T3" fmla="*/ 216 h 1"/>
                  <a:gd name="T4" fmla="*/ 216 w 3"/>
                  <a:gd name="T5" fmla="*/ 216 h 1"/>
                  <a:gd name="T6" fmla="*/ 0 w 3"/>
                  <a:gd name="T7" fmla="*/ 216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1"/>
                    </a:lnTo>
                    <a:lnTo>
                      <a:pt x="1" y="1"/>
                    </a:lnTo>
                    <a:lnTo>
                      <a:pt x="0" y="1"/>
                    </a:lnTo>
                    <a:lnTo>
                      <a:pt x="0" y="0"/>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74" name="Freeform 1427"/>
              <p:cNvSpPr>
                <a:spLocks/>
              </p:cNvSpPr>
              <p:nvPr/>
            </p:nvSpPr>
            <p:spPr bwMode="auto">
              <a:xfrm>
                <a:off x="3197572" y="399656"/>
                <a:ext cx="44190" cy="11047"/>
              </a:xfrm>
              <a:custGeom>
                <a:avLst/>
                <a:gdLst>
                  <a:gd name="T0" fmla="*/ 216 w 4"/>
                  <a:gd name="T1" fmla="*/ 0 h 1"/>
                  <a:gd name="T2" fmla="*/ 648 w 4"/>
                  <a:gd name="T3" fmla="*/ 0 h 1"/>
                  <a:gd name="T4" fmla="*/ 648 w 4"/>
                  <a:gd name="T5" fmla="*/ 216 h 1"/>
                  <a:gd name="T6" fmla="*/ 864 w 4"/>
                  <a:gd name="T7" fmla="*/ 216 h 1"/>
                  <a:gd name="T8" fmla="*/ 216 w 4"/>
                  <a:gd name="T9" fmla="*/ 216 h 1"/>
                  <a:gd name="T10" fmla="*/ 0 w 4"/>
                  <a:gd name="T11" fmla="*/ 216 h 1"/>
                  <a:gd name="T12" fmla="*/ 0 w 4"/>
                  <a:gd name="T13" fmla="*/ 216 h 1"/>
                  <a:gd name="T14" fmla="*/ 216 w 4"/>
                  <a:gd name="T15" fmla="*/ 216 h 1"/>
                  <a:gd name="T16" fmla="*/ 216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1" y="0"/>
                    </a:moveTo>
                    <a:lnTo>
                      <a:pt x="3" y="0"/>
                    </a:lnTo>
                    <a:lnTo>
                      <a:pt x="3" y="1"/>
                    </a:lnTo>
                    <a:lnTo>
                      <a:pt x="4" y="1"/>
                    </a:lnTo>
                    <a:lnTo>
                      <a:pt x="1" y="1"/>
                    </a:lnTo>
                    <a:lnTo>
                      <a:pt x="0" y="1"/>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75" name="Freeform 1428"/>
              <p:cNvSpPr>
                <a:spLocks/>
              </p:cNvSpPr>
              <p:nvPr/>
            </p:nvSpPr>
            <p:spPr bwMode="auto">
              <a:xfrm>
                <a:off x="3197572" y="399656"/>
                <a:ext cx="44190" cy="11047"/>
              </a:xfrm>
              <a:custGeom>
                <a:avLst/>
                <a:gdLst>
                  <a:gd name="T0" fmla="*/ 216 w 4"/>
                  <a:gd name="T1" fmla="*/ 0 h 1"/>
                  <a:gd name="T2" fmla="*/ 648 w 4"/>
                  <a:gd name="T3" fmla="*/ 0 h 1"/>
                  <a:gd name="T4" fmla="*/ 648 w 4"/>
                  <a:gd name="T5" fmla="*/ 216 h 1"/>
                  <a:gd name="T6" fmla="*/ 864 w 4"/>
                  <a:gd name="T7" fmla="*/ 216 h 1"/>
                  <a:gd name="T8" fmla="*/ 216 w 4"/>
                  <a:gd name="T9" fmla="*/ 216 h 1"/>
                  <a:gd name="T10" fmla="*/ 0 w 4"/>
                  <a:gd name="T11" fmla="*/ 216 h 1"/>
                  <a:gd name="T12" fmla="*/ 0 w 4"/>
                  <a:gd name="T13" fmla="*/ 216 h 1"/>
                  <a:gd name="T14" fmla="*/ 216 w 4"/>
                  <a:gd name="T15" fmla="*/ 216 h 1"/>
                  <a:gd name="T16" fmla="*/ 216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1" y="0"/>
                    </a:moveTo>
                    <a:lnTo>
                      <a:pt x="3" y="0"/>
                    </a:lnTo>
                    <a:lnTo>
                      <a:pt x="3" y="1"/>
                    </a:lnTo>
                    <a:lnTo>
                      <a:pt x="4" y="1"/>
                    </a:lnTo>
                    <a:lnTo>
                      <a:pt x="1" y="1"/>
                    </a:lnTo>
                    <a:lnTo>
                      <a:pt x="0" y="1"/>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76" name="Freeform 1429"/>
              <p:cNvSpPr>
                <a:spLocks/>
              </p:cNvSpPr>
              <p:nvPr/>
            </p:nvSpPr>
            <p:spPr bwMode="auto">
              <a:xfrm>
                <a:off x="3352238" y="366516"/>
                <a:ext cx="55238" cy="22094"/>
              </a:xfrm>
              <a:custGeom>
                <a:avLst/>
                <a:gdLst>
                  <a:gd name="T0" fmla="*/ 0 w 5"/>
                  <a:gd name="T1" fmla="*/ 0 h 2"/>
                  <a:gd name="T2" fmla="*/ 216 w 5"/>
                  <a:gd name="T3" fmla="*/ 0 h 2"/>
                  <a:gd name="T4" fmla="*/ 1080 w 5"/>
                  <a:gd name="T5" fmla="*/ 432 h 2"/>
                  <a:gd name="T6" fmla="*/ 864 w 5"/>
                  <a:gd name="T7" fmla="*/ 432 h 2"/>
                  <a:gd name="T8" fmla="*/ 216 w 5"/>
                  <a:gd name="T9" fmla="*/ 216 h 2"/>
                  <a:gd name="T10" fmla="*/ 0 w 5"/>
                  <a:gd name="T11" fmla="*/ 216 h 2"/>
                  <a:gd name="T12" fmla="*/ 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0" y="0"/>
                    </a:moveTo>
                    <a:lnTo>
                      <a:pt x="1" y="0"/>
                    </a:lnTo>
                    <a:lnTo>
                      <a:pt x="5" y="2"/>
                    </a:lnTo>
                    <a:lnTo>
                      <a:pt x="4" y="2"/>
                    </a:lnTo>
                    <a:lnTo>
                      <a:pt x="1"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77" name="Freeform 1430"/>
              <p:cNvSpPr>
                <a:spLocks/>
              </p:cNvSpPr>
              <p:nvPr/>
            </p:nvSpPr>
            <p:spPr bwMode="auto">
              <a:xfrm>
                <a:off x="3352238" y="366516"/>
                <a:ext cx="55238" cy="22094"/>
              </a:xfrm>
              <a:custGeom>
                <a:avLst/>
                <a:gdLst>
                  <a:gd name="T0" fmla="*/ 0 w 5"/>
                  <a:gd name="T1" fmla="*/ 0 h 2"/>
                  <a:gd name="T2" fmla="*/ 216 w 5"/>
                  <a:gd name="T3" fmla="*/ 0 h 2"/>
                  <a:gd name="T4" fmla="*/ 1080 w 5"/>
                  <a:gd name="T5" fmla="*/ 432 h 2"/>
                  <a:gd name="T6" fmla="*/ 864 w 5"/>
                  <a:gd name="T7" fmla="*/ 432 h 2"/>
                  <a:gd name="T8" fmla="*/ 216 w 5"/>
                  <a:gd name="T9" fmla="*/ 216 h 2"/>
                  <a:gd name="T10" fmla="*/ 0 w 5"/>
                  <a:gd name="T11" fmla="*/ 216 h 2"/>
                  <a:gd name="T12" fmla="*/ 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0" y="0"/>
                    </a:moveTo>
                    <a:lnTo>
                      <a:pt x="1" y="0"/>
                    </a:lnTo>
                    <a:lnTo>
                      <a:pt x="5" y="2"/>
                    </a:lnTo>
                    <a:lnTo>
                      <a:pt x="4" y="2"/>
                    </a:lnTo>
                    <a:lnTo>
                      <a:pt x="1"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78" name="Freeform 1431"/>
              <p:cNvSpPr>
                <a:spLocks/>
              </p:cNvSpPr>
              <p:nvPr/>
            </p:nvSpPr>
            <p:spPr bwMode="auto">
              <a:xfrm>
                <a:off x="3363286" y="388610"/>
                <a:ext cx="22095" cy="11047"/>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79" name="Freeform 1432"/>
              <p:cNvSpPr>
                <a:spLocks/>
              </p:cNvSpPr>
              <p:nvPr/>
            </p:nvSpPr>
            <p:spPr bwMode="auto">
              <a:xfrm>
                <a:off x="3363286" y="388610"/>
                <a:ext cx="22095" cy="11047"/>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80" name="Freeform 1433"/>
              <p:cNvSpPr>
                <a:spLocks/>
              </p:cNvSpPr>
              <p:nvPr/>
            </p:nvSpPr>
            <p:spPr bwMode="auto">
              <a:xfrm>
                <a:off x="3341191" y="388610"/>
                <a:ext cx="22095" cy="11047"/>
              </a:xfrm>
              <a:custGeom>
                <a:avLst/>
                <a:gdLst>
                  <a:gd name="T0" fmla="*/ 216 w 2"/>
                  <a:gd name="T1" fmla="*/ 0 h 1"/>
                  <a:gd name="T2" fmla="*/ 432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2"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81" name="Freeform 1434"/>
              <p:cNvSpPr>
                <a:spLocks/>
              </p:cNvSpPr>
              <p:nvPr/>
            </p:nvSpPr>
            <p:spPr bwMode="auto">
              <a:xfrm>
                <a:off x="3341191" y="388610"/>
                <a:ext cx="22095" cy="11047"/>
              </a:xfrm>
              <a:custGeom>
                <a:avLst/>
                <a:gdLst>
                  <a:gd name="T0" fmla="*/ 216 w 2"/>
                  <a:gd name="T1" fmla="*/ 0 h 1"/>
                  <a:gd name="T2" fmla="*/ 432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2"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82" name="Freeform 1435"/>
              <p:cNvSpPr>
                <a:spLocks/>
              </p:cNvSpPr>
              <p:nvPr/>
            </p:nvSpPr>
            <p:spPr bwMode="auto">
              <a:xfrm>
                <a:off x="3374334" y="366516"/>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83" name="Freeform 1436"/>
              <p:cNvSpPr>
                <a:spLocks/>
              </p:cNvSpPr>
              <p:nvPr/>
            </p:nvSpPr>
            <p:spPr bwMode="auto">
              <a:xfrm>
                <a:off x="3374334" y="366516"/>
                <a:ext cx="22095"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84" name="Freeform 1437"/>
              <p:cNvSpPr>
                <a:spLocks/>
              </p:cNvSpPr>
              <p:nvPr/>
            </p:nvSpPr>
            <p:spPr bwMode="auto">
              <a:xfrm>
                <a:off x="3882524" y="476985"/>
                <a:ext cx="33143" cy="11047"/>
              </a:xfrm>
              <a:custGeom>
                <a:avLst/>
                <a:gdLst>
                  <a:gd name="T0" fmla="*/ 216 w 3"/>
                  <a:gd name="T1" fmla="*/ 0 h 1"/>
                  <a:gd name="T2" fmla="*/ 216 w 3"/>
                  <a:gd name="T3" fmla="*/ 0 h 1"/>
                  <a:gd name="T4" fmla="*/ 648 w 3"/>
                  <a:gd name="T5" fmla="*/ 216 h 1"/>
                  <a:gd name="T6" fmla="*/ 432 w 3"/>
                  <a:gd name="T7" fmla="*/ 216 h 1"/>
                  <a:gd name="T8" fmla="*/ 216 w 3"/>
                  <a:gd name="T9" fmla="*/ 216 h 1"/>
                  <a:gd name="T10" fmla="*/ 0 w 3"/>
                  <a:gd name="T11" fmla="*/ 0 h 1"/>
                  <a:gd name="T12" fmla="*/ 216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0"/>
                    </a:moveTo>
                    <a:lnTo>
                      <a:pt x="1" y="0"/>
                    </a:lnTo>
                    <a:lnTo>
                      <a:pt x="3" y="1"/>
                    </a:lnTo>
                    <a:lnTo>
                      <a:pt x="2" y="1"/>
                    </a:lnTo>
                    <a:lnTo>
                      <a:pt x="1" y="1"/>
                    </a:lnTo>
                    <a:lnTo>
                      <a:pt x="0"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85" name="Freeform 1438"/>
              <p:cNvSpPr>
                <a:spLocks/>
              </p:cNvSpPr>
              <p:nvPr/>
            </p:nvSpPr>
            <p:spPr bwMode="auto">
              <a:xfrm>
                <a:off x="3882524" y="476985"/>
                <a:ext cx="33143" cy="11047"/>
              </a:xfrm>
              <a:custGeom>
                <a:avLst/>
                <a:gdLst>
                  <a:gd name="T0" fmla="*/ 216 w 3"/>
                  <a:gd name="T1" fmla="*/ 0 h 1"/>
                  <a:gd name="T2" fmla="*/ 216 w 3"/>
                  <a:gd name="T3" fmla="*/ 0 h 1"/>
                  <a:gd name="T4" fmla="*/ 648 w 3"/>
                  <a:gd name="T5" fmla="*/ 216 h 1"/>
                  <a:gd name="T6" fmla="*/ 432 w 3"/>
                  <a:gd name="T7" fmla="*/ 216 h 1"/>
                  <a:gd name="T8" fmla="*/ 216 w 3"/>
                  <a:gd name="T9" fmla="*/ 216 h 1"/>
                  <a:gd name="T10" fmla="*/ 0 w 3"/>
                  <a:gd name="T11" fmla="*/ 0 h 1"/>
                  <a:gd name="T12" fmla="*/ 216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0"/>
                    </a:moveTo>
                    <a:lnTo>
                      <a:pt x="1" y="0"/>
                    </a:lnTo>
                    <a:lnTo>
                      <a:pt x="3" y="1"/>
                    </a:lnTo>
                    <a:lnTo>
                      <a:pt x="2" y="1"/>
                    </a:lnTo>
                    <a:lnTo>
                      <a:pt x="1" y="1"/>
                    </a:lnTo>
                    <a:lnTo>
                      <a:pt x="0"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86" name="Freeform 1439"/>
              <p:cNvSpPr>
                <a:spLocks/>
              </p:cNvSpPr>
              <p:nvPr/>
            </p:nvSpPr>
            <p:spPr bwMode="auto">
              <a:xfrm>
                <a:off x="3915666" y="465938"/>
                <a:ext cx="11048" cy="22094"/>
              </a:xfrm>
              <a:custGeom>
                <a:avLst/>
                <a:gdLst>
                  <a:gd name="T0" fmla="*/ 0 w 1"/>
                  <a:gd name="T1" fmla="*/ 0 h 2"/>
                  <a:gd name="T2" fmla="*/ 0 w 1"/>
                  <a:gd name="T3" fmla="*/ 216 h 2"/>
                  <a:gd name="T4" fmla="*/ 216 w 1"/>
                  <a:gd name="T5" fmla="*/ 432 h 2"/>
                  <a:gd name="T6" fmla="*/ 216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1"/>
                    </a:lnTo>
                    <a:lnTo>
                      <a:pt x="1" y="2"/>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87" name="Freeform 1440"/>
              <p:cNvSpPr>
                <a:spLocks/>
              </p:cNvSpPr>
              <p:nvPr/>
            </p:nvSpPr>
            <p:spPr bwMode="auto">
              <a:xfrm>
                <a:off x="3915666" y="465938"/>
                <a:ext cx="11048" cy="22094"/>
              </a:xfrm>
              <a:custGeom>
                <a:avLst/>
                <a:gdLst>
                  <a:gd name="T0" fmla="*/ 0 w 1"/>
                  <a:gd name="T1" fmla="*/ 0 h 2"/>
                  <a:gd name="T2" fmla="*/ 0 w 1"/>
                  <a:gd name="T3" fmla="*/ 216 h 2"/>
                  <a:gd name="T4" fmla="*/ 216 w 1"/>
                  <a:gd name="T5" fmla="*/ 432 h 2"/>
                  <a:gd name="T6" fmla="*/ 216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1"/>
                    </a:lnTo>
                    <a:lnTo>
                      <a:pt x="1" y="2"/>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88" name="Freeform 1441"/>
              <p:cNvSpPr>
                <a:spLocks/>
              </p:cNvSpPr>
              <p:nvPr/>
            </p:nvSpPr>
            <p:spPr bwMode="auto">
              <a:xfrm>
                <a:off x="3915666" y="499079"/>
                <a:ext cx="33143" cy="11047"/>
              </a:xfrm>
              <a:custGeom>
                <a:avLst/>
                <a:gdLst>
                  <a:gd name="T0" fmla="*/ 0 w 3"/>
                  <a:gd name="T1" fmla="*/ 0 h 1"/>
                  <a:gd name="T2" fmla="*/ 432 w 3"/>
                  <a:gd name="T3" fmla="*/ 0 h 1"/>
                  <a:gd name="T4" fmla="*/ 648 w 3"/>
                  <a:gd name="T5" fmla="*/ 216 h 1"/>
                  <a:gd name="T6" fmla="*/ 432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3" y="1"/>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89" name="Freeform 1442"/>
              <p:cNvSpPr>
                <a:spLocks/>
              </p:cNvSpPr>
              <p:nvPr/>
            </p:nvSpPr>
            <p:spPr bwMode="auto">
              <a:xfrm>
                <a:off x="3915666" y="499079"/>
                <a:ext cx="33143" cy="11047"/>
              </a:xfrm>
              <a:custGeom>
                <a:avLst/>
                <a:gdLst>
                  <a:gd name="T0" fmla="*/ 0 w 3"/>
                  <a:gd name="T1" fmla="*/ 0 h 1"/>
                  <a:gd name="T2" fmla="*/ 432 w 3"/>
                  <a:gd name="T3" fmla="*/ 0 h 1"/>
                  <a:gd name="T4" fmla="*/ 648 w 3"/>
                  <a:gd name="T5" fmla="*/ 216 h 1"/>
                  <a:gd name="T6" fmla="*/ 432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3" y="1"/>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90" name="Rectangle 1443"/>
              <p:cNvSpPr>
                <a:spLocks noChangeArrowheads="1"/>
              </p:cNvSpPr>
              <p:nvPr/>
            </p:nvSpPr>
            <p:spPr bwMode="auto">
              <a:xfrm>
                <a:off x="3959857" y="675829"/>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91" name="Rectangle 1444"/>
              <p:cNvSpPr>
                <a:spLocks noChangeArrowheads="1"/>
              </p:cNvSpPr>
              <p:nvPr/>
            </p:nvSpPr>
            <p:spPr bwMode="auto">
              <a:xfrm>
                <a:off x="3959857" y="675829"/>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192" name="Freeform 1445"/>
              <p:cNvSpPr>
                <a:spLocks/>
              </p:cNvSpPr>
              <p:nvPr/>
            </p:nvSpPr>
            <p:spPr bwMode="auto">
              <a:xfrm>
                <a:off x="3937762" y="697923"/>
                <a:ext cx="22095" cy="11047"/>
              </a:xfrm>
              <a:custGeom>
                <a:avLst/>
                <a:gdLst>
                  <a:gd name="T0" fmla="*/ 216 w 2"/>
                  <a:gd name="T1" fmla="*/ 0 h 1"/>
                  <a:gd name="T2" fmla="*/ 216 w 2"/>
                  <a:gd name="T3" fmla="*/ 216 h 1"/>
                  <a:gd name="T4" fmla="*/ 0 w 2"/>
                  <a:gd name="T5" fmla="*/ 216 h 1"/>
                  <a:gd name="T6" fmla="*/ 216 w 2"/>
                  <a:gd name="T7" fmla="*/ 216 h 1"/>
                  <a:gd name="T8" fmla="*/ 432 w 2"/>
                  <a:gd name="T9" fmla="*/ 216 h 1"/>
                  <a:gd name="T10" fmla="*/ 432 w 2"/>
                  <a:gd name="T11" fmla="*/ 0 h 1"/>
                  <a:gd name="T12" fmla="*/ 216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0"/>
                    </a:moveTo>
                    <a:lnTo>
                      <a:pt x="1" y="1"/>
                    </a:lnTo>
                    <a:lnTo>
                      <a:pt x="0" y="1"/>
                    </a:lnTo>
                    <a:lnTo>
                      <a:pt x="1" y="1"/>
                    </a:lnTo>
                    <a:lnTo>
                      <a:pt x="2" y="1"/>
                    </a:lnTo>
                    <a:lnTo>
                      <a:pt x="2"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93" name="Freeform 1446"/>
              <p:cNvSpPr>
                <a:spLocks/>
              </p:cNvSpPr>
              <p:nvPr/>
            </p:nvSpPr>
            <p:spPr bwMode="auto">
              <a:xfrm>
                <a:off x="3937762" y="697923"/>
                <a:ext cx="22095" cy="11047"/>
              </a:xfrm>
              <a:custGeom>
                <a:avLst/>
                <a:gdLst>
                  <a:gd name="T0" fmla="*/ 216 w 2"/>
                  <a:gd name="T1" fmla="*/ 0 h 1"/>
                  <a:gd name="T2" fmla="*/ 216 w 2"/>
                  <a:gd name="T3" fmla="*/ 216 h 1"/>
                  <a:gd name="T4" fmla="*/ 0 w 2"/>
                  <a:gd name="T5" fmla="*/ 216 h 1"/>
                  <a:gd name="T6" fmla="*/ 216 w 2"/>
                  <a:gd name="T7" fmla="*/ 216 h 1"/>
                  <a:gd name="T8" fmla="*/ 432 w 2"/>
                  <a:gd name="T9" fmla="*/ 216 h 1"/>
                  <a:gd name="T10" fmla="*/ 432 w 2"/>
                  <a:gd name="T11" fmla="*/ 0 h 1"/>
                  <a:gd name="T12" fmla="*/ 216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0"/>
                    </a:moveTo>
                    <a:lnTo>
                      <a:pt x="1" y="1"/>
                    </a:lnTo>
                    <a:lnTo>
                      <a:pt x="0" y="1"/>
                    </a:lnTo>
                    <a:lnTo>
                      <a:pt x="1" y="1"/>
                    </a:lnTo>
                    <a:lnTo>
                      <a:pt x="2" y="1"/>
                    </a:lnTo>
                    <a:lnTo>
                      <a:pt x="2"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94" name="Freeform 1447"/>
              <p:cNvSpPr>
                <a:spLocks/>
              </p:cNvSpPr>
              <p:nvPr/>
            </p:nvSpPr>
            <p:spPr bwMode="auto">
              <a:xfrm>
                <a:off x="3948809" y="753157"/>
                <a:ext cx="22095" cy="11047"/>
              </a:xfrm>
              <a:custGeom>
                <a:avLst/>
                <a:gdLst>
                  <a:gd name="T0" fmla="*/ 216 w 2"/>
                  <a:gd name="T1" fmla="*/ 0 h 1"/>
                  <a:gd name="T2" fmla="*/ 0 w 2"/>
                  <a:gd name="T3" fmla="*/ 216 h 1"/>
                  <a:gd name="T4" fmla="*/ 216 w 2"/>
                  <a:gd name="T5" fmla="*/ 216 h 1"/>
                  <a:gd name="T6" fmla="*/ 432 w 2"/>
                  <a:gd name="T7" fmla="*/ 0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0" y="1"/>
                    </a:lnTo>
                    <a:lnTo>
                      <a:pt x="1" y="1"/>
                    </a:lnTo>
                    <a:lnTo>
                      <a:pt x="2"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95" name="Freeform 1448"/>
              <p:cNvSpPr>
                <a:spLocks/>
              </p:cNvSpPr>
              <p:nvPr/>
            </p:nvSpPr>
            <p:spPr bwMode="auto">
              <a:xfrm>
                <a:off x="3948809" y="753157"/>
                <a:ext cx="22095" cy="11047"/>
              </a:xfrm>
              <a:custGeom>
                <a:avLst/>
                <a:gdLst>
                  <a:gd name="T0" fmla="*/ 216 w 2"/>
                  <a:gd name="T1" fmla="*/ 0 h 1"/>
                  <a:gd name="T2" fmla="*/ 0 w 2"/>
                  <a:gd name="T3" fmla="*/ 216 h 1"/>
                  <a:gd name="T4" fmla="*/ 216 w 2"/>
                  <a:gd name="T5" fmla="*/ 216 h 1"/>
                  <a:gd name="T6" fmla="*/ 432 w 2"/>
                  <a:gd name="T7" fmla="*/ 0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0" y="1"/>
                    </a:lnTo>
                    <a:lnTo>
                      <a:pt x="1" y="1"/>
                    </a:lnTo>
                    <a:lnTo>
                      <a:pt x="2"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96" name="Freeform 1449"/>
              <p:cNvSpPr>
                <a:spLocks/>
              </p:cNvSpPr>
              <p:nvPr/>
            </p:nvSpPr>
            <p:spPr bwMode="auto">
              <a:xfrm>
                <a:off x="3926714" y="808392"/>
                <a:ext cx="22095" cy="33141"/>
              </a:xfrm>
              <a:custGeom>
                <a:avLst/>
                <a:gdLst>
                  <a:gd name="T0" fmla="*/ 216 w 2"/>
                  <a:gd name="T1" fmla="*/ 0 h 3"/>
                  <a:gd name="T2" fmla="*/ 0 w 2"/>
                  <a:gd name="T3" fmla="*/ 216 h 3"/>
                  <a:gd name="T4" fmla="*/ 0 w 2"/>
                  <a:gd name="T5" fmla="*/ 648 h 3"/>
                  <a:gd name="T6" fmla="*/ 216 w 2"/>
                  <a:gd name="T7" fmla="*/ 648 h 3"/>
                  <a:gd name="T8" fmla="*/ 216 w 2"/>
                  <a:gd name="T9" fmla="*/ 216 h 3"/>
                  <a:gd name="T10" fmla="*/ 432 w 2"/>
                  <a:gd name="T11" fmla="*/ 0 h 3"/>
                  <a:gd name="T12" fmla="*/ 216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1" y="0"/>
                    </a:moveTo>
                    <a:lnTo>
                      <a:pt x="0" y="1"/>
                    </a:lnTo>
                    <a:lnTo>
                      <a:pt x="0" y="3"/>
                    </a:lnTo>
                    <a:lnTo>
                      <a:pt x="1" y="3"/>
                    </a:lnTo>
                    <a:lnTo>
                      <a:pt x="1" y="1"/>
                    </a:lnTo>
                    <a:lnTo>
                      <a:pt x="2" y="0"/>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97" name="Freeform 1450"/>
              <p:cNvSpPr>
                <a:spLocks/>
              </p:cNvSpPr>
              <p:nvPr/>
            </p:nvSpPr>
            <p:spPr bwMode="auto">
              <a:xfrm>
                <a:off x="3926714" y="808392"/>
                <a:ext cx="22095" cy="33141"/>
              </a:xfrm>
              <a:custGeom>
                <a:avLst/>
                <a:gdLst>
                  <a:gd name="T0" fmla="*/ 216 w 2"/>
                  <a:gd name="T1" fmla="*/ 0 h 3"/>
                  <a:gd name="T2" fmla="*/ 0 w 2"/>
                  <a:gd name="T3" fmla="*/ 216 h 3"/>
                  <a:gd name="T4" fmla="*/ 0 w 2"/>
                  <a:gd name="T5" fmla="*/ 648 h 3"/>
                  <a:gd name="T6" fmla="*/ 216 w 2"/>
                  <a:gd name="T7" fmla="*/ 648 h 3"/>
                  <a:gd name="T8" fmla="*/ 216 w 2"/>
                  <a:gd name="T9" fmla="*/ 216 h 3"/>
                  <a:gd name="T10" fmla="*/ 432 w 2"/>
                  <a:gd name="T11" fmla="*/ 0 h 3"/>
                  <a:gd name="T12" fmla="*/ 216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1" y="0"/>
                    </a:moveTo>
                    <a:lnTo>
                      <a:pt x="0" y="1"/>
                    </a:lnTo>
                    <a:lnTo>
                      <a:pt x="0" y="3"/>
                    </a:lnTo>
                    <a:lnTo>
                      <a:pt x="1" y="3"/>
                    </a:lnTo>
                    <a:lnTo>
                      <a:pt x="1" y="1"/>
                    </a:lnTo>
                    <a:lnTo>
                      <a:pt x="2" y="0"/>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198" name="Freeform 1451"/>
              <p:cNvSpPr>
                <a:spLocks/>
              </p:cNvSpPr>
              <p:nvPr/>
            </p:nvSpPr>
            <p:spPr bwMode="auto">
              <a:xfrm>
                <a:off x="3937762" y="874673"/>
                <a:ext cx="44190" cy="11047"/>
              </a:xfrm>
              <a:custGeom>
                <a:avLst/>
                <a:gdLst>
                  <a:gd name="T0" fmla="*/ 432 w 4"/>
                  <a:gd name="T1" fmla="*/ 0 h 1"/>
                  <a:gd name="T2" fmla="*/ 0 w 4"/>
                  <a:gd name="T3" fmla="*/ 0 h 1"/>
                  <a:gd name="T4" fmla="*/ 0 w 4"/>
                  <a:gd name="T5" fmla="*/ 216 h 1"/>
                  <a:gd name="T6" fmla="*/ 216 w 4"/>
                  <a:gd name="T7" fmla="*/ 216 h 1"/>
                  <a:gd name="T8" fmla="*/ 432 w 4"/>
                  <a:gd name="T9" fmla="*/ 216 h 1"/>
                  <a:gd name="T10" fmla="*/ 864 w 4"/>
                  <a:gd name="T11" fmla="*/ 216 h 1"/>
                  <a:gd name="T12" fmla="*/ 648 w 4"/>
                  <a:gd name="T13" fmla="*/ 216 h 1"/>
                  <a:gd name="T14" fmla="*/ 432 w 4"/>
                  <a:gd name="T15" fmla="*/ 216 h 1"/>
                  <a:gd name="T16" fmla="*/ 432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2" y="0"/>
                    </a:moveTo>
                    <a:lnTo>
                      <a:pt x="0" y="0"/>
                    </a:lnTo>
                    <a:lnTo>
                      <a:pt x="0" y="1"/>
                    </a:lnTo>
                    <a:lnTo>
                      <a:pt x="1" y="1"/>
                    </a:lnTo>
                    <a:lnTo>
                      <a:pt x="2" y="1"/>
                    </a:lnTo>
                    <a:lnTo>
                      <a:pt x="4" y="1"/>
                    </a:lnTo>
                    <a:lnTo>
                      <a:pt x="3" y="1"/>
                    </a:lnTo>
                    <a:lnTo>
                      <a:pt x="2" y="1"/>
                    </a:lnTo>
                    <a:lnTo>
                      <a:pt x="2"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199" name="Freeform 1452"/>
              <p:cNvSpPr>
                <a:spLocks/>
              </p:cNvSpPr>
              <p:nvPr/>
            </p:nvSpPr>
            <p:spPr bwMode="auto">
              <a:xfrm>
                <a:off x="3937762" y="874673"/>
                <a:ext cx="44190" cy="11047"/>
              </a:xfrm>
              <a:custGeom>
                <a:avLst/>
                <a:gdLst>
                  <a:gd name="T0" fmla="*/ 432 w 4"/>
                  <a:gd name="T1" fmla="*/ 0 h 1"/>
                  <a:gd name="T2" fmla="*/ 0 w 4"/>
                  <a:gd name="T3" fmla="*/ 0 h 1"/>
                  <a:gd name="T4" fmla="*/ 0 w 4"/>
                  <a:gd name="T5" fmla="*/ 216 h 1"/>
                  <a:gd name="T6" fmla="*/ 216 w 4"/>
                  <a:gd name="T7" fmla="*/ 216 h 1"/>
                  <a:gd name="T8" fmla="*/ 432 w 4"/>
                  <a:gd name="T9" fmla="*/ 216 h 1"/>
                  <a:gd name="T10" fmla="*/ 864 w 4"/>
                  <a:gd name="T11" fmla="*/ 216 h 1"/>
                  <a:gd name="T12" fmla="*/ 648 w 4"/>
                  <a:gd name="T13" fmla="*/ 216 h 1"/>
                  <a:gd name="T14" fmla="*/ 432 w 4"/>
                  <a:gd name="T15" fmla="*/ 216 h 1"/>
                  <a:gd name="T16" fmla="*/ 432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2" y="0"/>
                    </a:moveTo>
                    <a:lnTo>
                      <a:pt x="0" y="0"/>
                    </a:lnTo>
                    <a:lnTo>
                      <a:pt x="0" y="1"/>
                    </a:lnTo>
                    <a:lnTo>
                      <a:pt x="1" y="1"/>
                    </a:lnTo>
                    <a:lnTo>
                      <a:pt x="2" y="1"/>
                    </a:lnTo>
                    <a:lnTo>
                      <a:pt x="4" y="1"/>
                    </a:lnTo>
                    <a:lnTo>
                      <a:pt x="3" y="1"/>
                    </a:lnTo>
                    <a:lnTo>
                      <a:pt x="2" y="1"/>
                    </a:lnTo>
                    <a:lnTo>
                      <a:pt x="2"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00" name="Freeform 1453"/>
              <p:cNvSpPr>
                <a:spLocks/>
              </p:cNvSpPr>
              <p:nvPr/>
            </p:nvSpPr>
            <p:spPr bwMode="auto">
              <a:xfrm>
                <a:off x="3893571" y="885720"/>
                <a:ext cx="22095" cy="22094"/>
              </a:xfrm>
              <a:custGeom>
                <a:avLst/>
                <a:gdLst>
                  <a:gd name="T0" fmla="*/ 216 w 2"/>
                  <a:gd name="T1" fmla="*/ 0 h 2"/>
                  <a:gd name="T2" fmla="*/ 0 w 2"/>
                  <a:gd name="T3" fmla="*/ 216 h 2"/>
                  <a:gd name="T4" fmla="*/ 216 w 2"/>
                  <a:gd name="T5" fmla="*/ 432 h 2"/>
                  <a:gd name="T6" fmla="*/ 216 w 2"/>
                  <a:gd name="T7" fmla="*/ 432 h 2"/>
                  <a:gd name="T8" fmla="*/ 432 w 2"/>
                  <a:gd name="T9" fmla="*/ 432 h 2"/>
                  <a:gd name="T10" fmla="*/ 432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0" y="1"/>
                    </a:lnTo>
                    <a:lnTo>
                      <a:pt x="1" y="2"/>
                    </a:lnTo>
                    <a:lnTo>
                      <a:pt x="2" y="2"/>
                    </a:lnTo>
                    <a:lnTo>
                      <a:pt x="2"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01" name="Freeform 1454"/>
              <p:cNvSpPr>
                <a:spLocks/>
              </p:cNvSpPr>
              <p:nvPr/>
            </p:nvSpPr>
            <p:spPr bwMode="auto">
              <a:xfrm>
                <a:off x="3893571" y="885720"/>
                <a:ext cx="22095" cy="22094"/>
              </a:xfrm>
              <a:custGeom>
                <a:avLst/>
                <a:gdLst>
                  <a:gd name="T0" fmla="*/ 216 w 2"/>
                  <a:gd name="T1" fmla="*/ 0 h 2"/>
                  <a:gd name="T2" fmla="*/ 0 w 2"/>
                  <a:gd name="T3" fmla="*/ 216 h 2"/>
                  <a:gd name="T4" fmla="*/ 216 w 2"/>
                  <a:gd name="T5" fmla="*/ 432 h 2"/>
                  <a:gd name="T6" fmla="*/ 216 w 2"/>
                  <a:gd name="T7" fmla="*/ 432 h 2"/>
                  <a:gd name="T8" fmla="*/ 432 w 2"/>
                  <a:gd name="T9" fmla="*/ 432 h 2"/>
                  <a:gd name="T10" fmla="*/ 432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0" y="1"/>
                    </a:lnTo>
                    <a:lnTo>
                      <a:pt x="1" y="2"/>
                    </a:lnTo>
                    <a:lnTo>
                      <a:pt x="2" y="2"/>
                    </a:lnTo>
                    <a:lnTo>
                      <a:pt x="2"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02" name="Freeform 1455"/>
              <p:cNvSpPr>
                <a:spLocks/>
              </p:cNvSpPr>
              <p:nvPr/>
            </p:nvSpPr>
            <p:spPr bwMode="auto">
              <a:xfrm>
                <a:off x="3871476" y="929908"/>
                <a:ext cx="33143" cy="11047"/>
              </a:xfrm>
              <a:custGeom>
                <a:avLst/>
                <a:gdLst>
                  <a:gd name="T0" fmla="*/ 0 w 3"/>
                  <a:gd name="T1" fmla="*/ 0 h 1"/>
                  <a:gd name="T2" fmla="*/ 0 w 3"/>
                  <a:gd name="T3" fmla="*/ 0 h 1"/>
                  <a:gd name="T4" fmla="*/ 216 w 3"/>
                  <a:gd name="T5" fmla="*/ 0 h 1"/>
                  <a:gd name="T6" fmla="*/ 432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0" y="0"/>
                    </a:lnTo>
                    <a:lnTo>
                      <a:pt x="1" y="0"/>
                    </a:lnTo>
                    <a:lnTo>
                      <a:pt x="2" y="0"/>
                    </a:lnTo>
                    <a:lnTo>
                      <a:pt x="3"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03" name="Freeform 1456"/>
              <p:cNvSpPr>
                <a:spLocks/>
              </p:cNvSpPr>
              <p:nvPr/>
            </p:nvSpPr>
            <p:spPr bwMode="auto">
              <a:xfrm>
                <a:off x="3871476" y="929908"/>
                <a:ext cx="33143" cy="11047"/>
              </a:xfrm>
              <a:custGeom>
                <a:avLst/>
                <a:gdLst>
                  <a:gd name="T0" fmla="*/ 0 w 3"/>
                  <a:gd name="T1" fmla="*/ 0 h 1"/>
                  <a:gd name="T2" fmla="*/ 0 w 3"/>
                  <a:gd name="T3" fmla="*/ 0 h 1"/>
                  <a:gd name="T4" fmla="*/ 216 w 3"/>
                  <a:gd name="T5" fmla="*/ 0 h 1"/>
                  <a:gd name="T6" fmla="*/ 432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0" y="0"/>
                    </a:lnTo>
                    <a:lnTo>
                      <a:pt x="1" y="0"/>
                    </a:lnTo>
                    <a:lnTo>
                      <a:pt x="2" y="0"/>
                    </a:lnTo>
                    <a:lnTo>
                      <a:pt x="3"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04" name="Freeform 1457"/>
              <p:cNvSpPr>
                <a:spLocks/>
              </p:cNvSpPr>
              <p:nvPr/>
            </p:nvSpPr>
            <p:spPr bwMode="auto">
              <a:xfrm>
                <a:off x="3783095" y="974095"/>
                <a:ext cx="33143" cy="22094"/>
              </a:xfrm>
              <a:custGeom>
                <a:avLst/>
                <a:gdLst>
                  <a:gd name="T0" fmla="*/ 0 w 3"/>
                  <a:gd name="T1" fmla="*/ 432 h 2"/>
                  <a:gd name="T2" fmla="*/ 0 w 3"/>
                  <a:gd name="T3" fmla="*/ 216 h 2"/>
                  <a:gd name="T4" fmla="*/ 216 w 3"/>
                  <a:gd name="T5" fmla="*/ 216 h 2"/>
                  <a:gd name="T6" fmla="*/ 432 w 3"/>
                  <a:gd name="T7" fmla="*/ 0 h 2"/>
                  <a:gd name="T8" fmla="*/ 648 w 3"/>
                  <a:gd name="T9" fmla="*/ 216 h 2"/>
                  <a:gd name="T10" fmla="*/ 648 w 3"/>
                  <a:gd name="T11" fmla="*/ 216 h 2"/>
                  <a:gd name="T12" fmla="*/ 648 w 3"/>
                  <a:gd name="T13" fmla="*/ 216 h 2"/>
                  <a:gd name="T14" fmla="*/ 648 w 3"/>
                  <a:gd name="T15" fmla="*/ 432 h 2"/>
                  <a:gd name="T16" fmla="*/ 216 w 3"/>
                  <a:gd name="T17" fmla="*/ 432 h 2"/>
                  <a:gd name="T18" fmla="*/ 0 w 3"/>
                  <a:gd name="T19" fmla="*/ 43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2"/>
                    </a:moveTo>
                    <a:lnTo>
                      <a:pt x="0" y="1"/>
                    </a:lnTo>
                    <a:lnTo>
                      <a:pt x="1" y="1"/>
                    </a:lnTo>
                    <a:lnTo>
                      <a:pt x="2" y="0"/>
                    </a:lnTo>
                    <a:lnTo>
                      <a:pt x="3" y="1"/>
                    </a:lnTo>
                    <a:lnTo>
                      <a:pt x="3" y="2"/>
                    </a:lnTo>
                    <a:lnTo>
                      <a:pt x="1"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05" name="Freeform 1458"/>
              <p:cNvSpPr>
                <a:spLocks/>
              </p:cNvSpPr>
              <p:nvPr/>
            </p:nvSpPr>
            <p:spPr bwMode="auto">
              <a:xfrm>
                <a:off x="3783095" y="974095"/>
                <a:ext cx="33143" cy="22094"/>
              </a:xfrm>
              <a:custGeom>
                <a:avLst/>
                <a:gdLst>
                  <a:gd name="T0" fmla="*/ 0 w 3"/>
                  <a:gd name="T1" fmla="*/ 432 h 2"/>
                  <a:gd name="T2" fmla="*/ 0 w 3"/>
                  <a:gd name="T3" fmla="*/ 216 h 2"/>
                  <a:gd name="T4" fmla="*/ 216 w 3"/>
                  <a:gd name="T5" fmla="*/ 216 h 2"/>
                  <a:gd name="T6" fmla="*/ 432 w 3"/>
                  <a:gd name="T7" fmla="*/ 0 h 2"/>
                  <a:gd name="T8" fmla="*/ 648 w 3"/>
                  <a:gd name="T9" fmla="*/ 216 h 2"/>
                  <a:gd name="T10" fmla="*/ 648 w 3"/>
                  <a:gd name="T11" fmla="*/ 216 h 2"/>
                  <a:gd name="T12" fmla="*/ 648 w 3"/>
                  <a:gd name="T13" fmla="*/ 216 h 2"/>
                  <a:gd name="T14" fmla="*/ 648 w 3"/>
                  <a:gd name="T15" fmla="*/ 432 h 2"/>
                  <a:gd name="T16" fmla="*/ 216 w 3"/>
                  <a:gd name="T17" fmla="*/ 432 h 2"/>
                  <a:gd name="T18" fmla="*/ 0 w 3"/>
                  <a:gd name="T19" fmla="*/ 43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2"/>
                    </a:moveTo>
                    <a:lnTo>
                      <a:pt x="0" y="1"/>
                    </a:lnTo>
                    <a:lnTo>
                      <a:pt x="1" y="1"/>
                    </a:lnTo>
                    <a:lnTo>
                      <a:pt x="2" y="0"/>
                    </a:lnTo>
                    <a:lnTo>
                      <a:pt x="3" y="1"/>
                    </a:lnTo>
                    <a:lnTo>
                      <a:pt x="3" y="2"/>
                    </a:lnTo>
                    <a:lnTo>
                      <a:pt x="1"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06" name="Freeform 1459"/>
              <p:cNvSpPr>
                <a:spLocks/>
              </p:cNvSpPr>
              <p:nvPr/>
            </p:nvSpPr>
            <p:spPr bwMode="auto">
              <a:xfrm>
                <a:off x="3816238" y="996189"/>
                <a:ext cx="44190" cy="22094"/>
              </a:xfrm>
              <a:custGeom>
                <a:avLst/>
                <a:gdLst>
                  <a:gd name="T0" fmla="*/ 0 w 4"/>
                  <a:gd name="T1" fmla="*/ 216 h 2"/>
                  <a:gd name="T2" fmla="*/ 216 w 4"/>
                  <a:gd name="T3" fmla="*/ 0 h 2"/>
                  <a:gd name="T4" fmla="*/ 864 w 4"/>
                  <a:gd name="T5" fmla="*/ 216 h 2"/>
                  <a:gd name="T6" fmla="*/ 864 w 4"/>
                  <a:gd name="T7" fmla="*/ 216 h 2"/>
                  <a:gd name="T8" fmla="*/ 864 w 4"/>
                  <a:gd name="T9" fmla="*/ 432 h 2"/>
                  <a:gd name="T10" fmla="*/ 216 w 4"/>
                  <a:gd name="T11" fmla="*/ 216 h 2"/>
                  <a:gd name="T12" fmla="*/ 0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1"/>
                    </a:moveTo>
                    <a:lnTo>
                      <a:pt x="1" y="0"/>
                    </a:lnTo>
                    <a:lnTo>
                      <a:pt x="4" y="1"/>
                    </a:lnTo>
                    <a:lnTo>
                      <a:pt x="4" y="2"/>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07" name="Freeform 1460"/>
              <p:cNvSpPr>
                <a:spLocks/>
              </p:cNvSpPr>
              <p:nvPr/>
            </p:nvSpPr>
            <p:spPr bwMode="auto">
              <a:xfrm>
                <a:off x="3816238" y="996189"/>
                <a:ext cx="44190" cy="22094"/>
              </a:xfrm>
              <a:custGeom>
                <a:avLst/>
                <a:gdLst>
                  <a:gd name="T0" fmla="*/ 0 w 4"/>
                  <a:gd name="T1" fmla="*/ 216 h 2"/>
                  <a:gd name="T2" fmla="*/ 216 w 4"/>
                  <a:gd name="T3" fmla="*/ 0 h 2"/>
                  <a:gd name="T4" fmla="*/ 864 w 4"/>
                  <a:gd name="T5" fmla="*/ 216 h 2"/>
                  <a:gd name="T6" fmla="*/ 864 w 4"/>
                  <a:gd name="T7" fmla="*/ 216 h 2"/>
                  <a:gd name="T8" fmla="*/ 864 w 4"/>
                  <a:gd name="T9" fmla="*/ 432 h 2"/>
                  <a:gd name="T10" fmla="*/ 216 w 4"/>
                  <a:gd name="T11" fmla="*/ 216 h 2"/>
                  <a:gd name="T12" fmla="*/ 0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1"/>
                    </a:moveTo>
                    <a:lnTo>
                      <a:pt x="1" y="0"/>
                    </a:lnTo>
                    <a:lnTo>
                      <a:pt x="4" y="1"/>
                    </a:lnTo>
                    <a:lnTo>
                      <a:pt x="4" y="2"/>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08" name="Freeform 1461"/>
              <p:cNvSpPr>
                <a:spLocks/>
              </p:cNvSpPr>
              <p:nvPr/>
            </p:nvSpPr>
            <p:spPr bwMode="auto">
              <a:xfrm>
                <a:off x="3794143" y="1018283"/>
                <a:ext cx="66286" cy="33141"/>
              </a:xfrm>
              <a:custGeom>
                <a:avLst/>
                <a:gdLst>
                  <a:gd name="T0" fmla="*/ 0 w 6"/>
                  <a:gd name="T1" fmla="*/ 0 h 3"/>
                  <a:gd name="T2" fmla="*/ 216 w 6"/>
                  <a:gd name="T3" fmla="*/ 0 h 3"/>
                  <a:gd name="T4" fmla="*/ 648 w 6"/>
                  <a:gd name="T5" fmla="*/ 0 h 3"/>
                  <a:gd name="T6" fmla="*/ 1080 w 6"/>
                  <a:gd name="T7" fmla="*/ 216 h 3"/>
                  <a:gd name="T8" fmla="*/ 1296 w 6"/>
                  <a:gd name="T9" fmla="*/ 216 h 3"/>
                  <a:gd name="T10" fmla="*/ 1296 w 6"/>
                  <a:gd name="T11" fmla="*/ 216 h 3"/>
                  <a:gd name="T12" fmla="*/ 1296 w 6"/>
                  <a:gd name="T13" fmla="*/ 432 h 3"/>
                  <a:gd name="T14" fmla="*/ 1296 w 6"/>
                  <a:gd name="T15" fmla="*/ 432 h 3"/>
                  <a:gd name="T16" fmla="*/ 1080 w 6"/>
                  <a:gd name="T17" fmla="*/ 648 h 3"/>
                  <a:gd name="T18" fmla="*/ 432 w 6"/>
                  <a:gd name="T19" fmla="*/ 216 h 3"/>
                  <a:gd name="T20" fmla="*/ 0 w 6"/>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0" y="0"/>
                    </a:moveTo>
                    <a:lnTo>
                      <a:pt x="1" y="0"/>
                    </a:lnTo>
                    <a:lnTo>
                      <a:pt x="3" y="0"/>
                    </a:lnTo>
                    <a:lnTo>
                      <a:pt x="5" y="1"/>
                    </a:lnTo>
                    <a:lnTo>
                      <a:pt x="6" y="1"/>
                    </a:lnTo>
                    <a:lnTo>
                      <a:pt x="6" y="2"/>
                    </a:lnTo>
                    <a:lnTo>
                      <a:pt x="5" y="3"/>
                    </a:lnTo>
                    <a:lnTo>
                      <a:pt x="2"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09" name="Freeform 1462"/>
              <p:cNvSpPr>
                <a:spLocks/>
              </p:cNvSpPr>
              <p:nvPr/>
            </p:nvSpPr>
            <p:spPr bwMode="auto">
              <a:xfrm>
                <a:off x="3794143" y="1018283"/>
                <a:ext cx="66286" cy="33141"/>
              </a:xfrm>
              <a:custGeom>
                <a:avLst/>
                <a:gdLst>
                  <a:gd name="T0" fmla="*/ 0 w 6"/>
                  <a:gd name="T1" fmla="*/ 0 h 3"/>
                  <a:gd name="T2" fmla="*/ 216 w 6"/>
                  <a:gd name="T3" fmla="*/ 0 h 3"/>
                  <a:gd name="T4" fmla="*/ 648 w 6"/>
                  <a:gd name="T5" fmla="*/ 0 h 3"/>
                  <a:gd name="T6" fmla="*/ 1080 w 6"/>
                  <a:gd name="T7" fmla="*/ 216 h 3"/>
                  <a:gd name="T8" fmla="*/ 1296 w 6"/>
                  <a:gd name="T9" fmla="*/ 216 h 3"/>
                  <a:gd name="T10" fmla="*/ 1296 w 6"/>
                  <a:gd name="T11" fmla="*/ 216 h 3"/>
                  <a:gd name="T12" fmla="*/ 1296 w 6"/>
                  <a:gd name="T13" fmla="*/ 432 h 3"/>
                  <a:gd name="T14" fmla="*/ 1296 w 6"/>
                  <a:gd name="T15" fmla="*/ 432 h 3"/>
                  <a:gd name="T16" fmla="*/ 1080 w 6"/>
                  <a:gd name="T17" fmla="*/ 648 h 3"/>
                  <a:gd name="T18" fmla="*/ 432 w 6"/>
                  <a:gd name="T19" fmla="*/ 216 h 3"/>
                  <a:gd name="T20" fmla="*/ 0 w 6"/>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0" y="0"/>
                    </a:moveTo>
                    <a:lnTo>
                      <a:pt x="1" y="0"/>
                    </a:lnTo>
                    <a:lnTo>
                      <a:pt x="3" y="0"/>
                    </a:lnTo>
                    <a:lnTo>
                      <a:pt x="5" y="1"/>
                    </a:lnTo>
                    <a:lnTo>
                      <a:pt x="6" y="1"/>
                    </a:lnTo>
                    <a:lnTo>
                      <a:pt x="6" y="2"/>
                    </a:lnTo>
                    <a:lnTo>
                      <a:pt x="5" y="3"/>
                    </a:lnTo>
                    <a:lnTo>
                      <a:pt x="2"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10" name="Freeform 1463"/>
              <p:cNvSpPr>
                <a:spLocks/>
              </p:cNvSpPr>
              <p:nvPr/>
            </p:nvSpPr>
            <p:spPr bwMode="auto">
              <a:xfrm>
                <a:off x="3705762" y="1095611"/>
                <a:ext cx="66286" cy="22094"/>
              </a:xfrm>
              <a:custGeom>
                <a:avLst/>
                <a:gdLst>
                  <a:gd name="T0" fmla="*/ 0 w 6"/>
                  <a:gd name="T1" fmla="*/ 432 h 2"/>
                  <a:gd name="T2" fmla="*/ 0 w 6"/>
                  <a:gd name="T3" fmla="*/ 432 h 2"/>
                  <a:gd name="T4" fmla="*/ 432 w 6"/>
                  <a:gd name="T5" fmla="*/ 216 h 2"/>
                  <a:gd name="T6" fmla="*/ 1296 w 6"/>
                  <a:gd name="T7" fmla="*/ 0 h 2"/>
                  <a:gd name="T8" fmla="*/ 1296 w 6"/>
                  <a:gd name="T9" fmla="*/ 216 h 2"/>
                  <a:gd name="T10" fmla="*/ 1296 w 6"/>
                  <a:gd name="T11" fmla="*/ 432 h 2"/>
                  <a:gd name="T12" fmla="*/ 1080 w 6"/>
                  <a:gd name="T13" fmla="*/ 432 h 2"/>
                  <a:gd name="T14" fmla="*/ 864 w 6"/>
                  <a:gd name="T15" fmla="*/ 432 h 2"/>
                  <a:gd name="T16" fmla="*/ 0 w 6"/>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0" y="2"/>
                    </a:moveTo>
                    <a:lnTo>
                      <a:pt x="0" y="2"/>
                    </a:lnTo>
                    <a:lnTo>
                      <a:pt x="2" y="1"/>
                    </a:lnTo>
                    <a:lnTo>
                      <a:pt x="6" y="0"/>
                    </a:lnTo>
                    <a:lnTo>
                      <a:pt x="6" y="1"/>
                    </a:lnTo>
                    <a:lnTo>
                      <a:pt x="6" y="2"/>
                    </a:lnTo>
                    <a:lnTo>
                      <a:pt x="5" y="2"/>
                    </a:lnTo>
                    <a:lnTo>
                      <a:pt x="4"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11" name="Freeform 1464"/>
              <p:cNvSpPr>
                <a:spLocks/>
              </p:cNvSpPr>
              <p:nvPr/>
            </p:nvSpPr>
            <p:spPr bwMode="auto">
              <a:xfrm>
                <a:off x="3705762" y="1095611"/>
                <a:ext cx="66286" cy="22094"/>
              </a:xfrm>
              <a:custGeom>
                <a:avLst/>
                <a:gdLst>
                  <a:gd name="T0" fmla="*/ 0 w 6"/>
                  <a:gd name="T1" fmla="*/ 432 h 2"/>
                  <a:gd name="T2" fmla="*/ 0 w 6"/>
                  <a:gd name="T3" fmla="*/ 432 h 2"/>
                  <a:gd name="T4" fmla="*/ 432 w 6"/>
                  <a:gd name="T5" fmla="*/ 216 h 2"/>
                  <a:gd name="T6" fmla="*/ 1296 w 6"/>
                  <a:gd name="T7" fmla="*/ 0 h 2"/>
                  <a:gd name="T8" fmla="*/ 1296 w 6"/>
                  <a:gd name="T9" fmla="*/ 216 h 2"/>
                  <a:gd name="T10" fmla="*/ 1296 w 6"/>
                  <a:gd name="T11" fmla="*/ 432 h 2"/>
                  <a:gd name="T12" fmla="*/ 1080 w 6"/>
                  <a:gd name="T13" fmla="*/ 432 h 2"/>
                  <a:gd name="T14" fmla="*/ 864 w 6"/>
                  <a:gd name="T15" fmla="*/ 432 h 2"/>
                  <a:gd name="T16" fmla="*/ 0 w 6"/>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0" y="2"/>
                    </a:moveTo>
                    <a:lnTo>
                      <a:pt x="0" y="2"/>
                    </a:lnTo>
                    <a:lnTo>
                      <a:pt x="2" y="1"/>
                    </a:lnTo>
                    <a:lnTo>
                      <a:pt x="6" y="0"/>
                    </a:lnTo>
                    <a:lnTo>
                      <a:pt x="6" y="1"/>
                    </a:lnTo>
                    <a:lnTo>
                      <a:pt x="6" y="2"/>
                    </a:lnTo>
                    <a:lnTo>
                      <a:pt x="5" y="2"/>
                    </a:lnTo>
                    <a:lnTo>
                      <a:pt x="4"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12" name="Freeform 1465"/>
              <p:cNvSpPr>
                <a:spLocks/>
              </p:cNvSpPr>
              <p:nvPr/>
            </p:nvSpPr>
            <p:spPr bwMode="auto">
              <a:xfrm>
                <a:off x="2269573" y="2973585"/>
                <a:ext cx="243047" cy="88375"/>
              </a:xfrm>
              <a:custGeom>
                <a:avLst/>
                <a:gdLst>
                  <a:gd name="T0" fmla="*/ 0 w 22"/>
                  <a:gd name="T1" fmla="*/ 216 h 8"/>
                  <a:gd name="T2" fmla="*/ 432 w 22"/>
                  <a:gd name="T3" fmla="*/ 0 h 8"/>
                  <a:gd name="T4" fmla="*/ 864 w 22"/>
                  <a:gd name="T5" fmla="*/ 0 h 8"/>
                  <a:gd name="T6" fmla="*/ 1080 w 22"/>
                  <a:gd name="T7" fmla="*/ 0 h 8"/>
                  <a:gd name="T8" fmla="*/ 1944 w 22"/>
                  <a:gd name="T9" fmla="*/ 216 h 8"/>
                  <a:gd name="T10" fmla="*/ 2160 w 22"/>
                  <a:gd name="T11" fmla="*/ 216 h 8"/>
                  <a:gd name="T12" fmla="*/ 2376 w 22"/>
                  <a:gd name="T13" fmla="*/ 432 h 8"/>
                  <a:gd name="T14" fmla="*/ 2592 w 22"/>
                  <a:gd name="T15" fmla="*/ 432 h 8"/>
                  <a:gd name="T16" fmla="*/ 3456 w 22"/>
                  <a:gd name="T17" fmla="*/ 864 h 8"/>
                  <a:gd name="T18" fmla="*/ 3672 w 22"/>
                  <a:gd name="T19" fmla="*/ 1080 h 8"/>
                  <a:gd name="T20" fmla="*/ 3888 w 22"/>
                  <a:gd name="T21" fmla="*/ 1080 h 8"/>
                  <a:gd name="T22" fmla="*/ 4104 w 22"/>
                  <a:gd name="T23" fmla="*/ 1296 h 8"/>
                  <a:gd name="T24" fmla="*/ 4536 w 22"/>
                  <a:gd name="T25" fmla="*/ 1512 h 8"/>
                  <a:gd name="T26" fmla="*/ 4752 w 22"/>
                  <a:gd name="T27" fmla="*/ 1512 h 8"/>
                  <a:gd name="T28" fmla="*/ 4104 w 22"/>
                  <a:gd name="T29" fmla="*/ 1728 h 8"/>
                  <a:gd name="T30" fmla="*/ 3888 w 22"/>
                  <a:gd name="T31" fmla="*/ 1728 h 8"/>
                  <a:gd name="T32" fmla="*/ 3240 w 22"/>
                  <a:gd name="T33" fmla="*/ 1728 h 8"/>
                  <a:gd name="T34" fmla="*/ 3024 w 22"/>
                  <a:gd name="T35" fmla="*/ 1728 h 8"/>
                  <a:gd name="T36" fmla="*/ 3024 w 22"/>
                  <a:gd name="T37" fmla="*/ 1512 h 8"/>
                  <a:gd name="T38" fmla="*/ 3240 w 22"/>
                  <a:gd name="T39" fmla="*/ 1296 h 8"/>
                  <a:gd name="T40" fmla="*/ 3240 w 22"/>
                  <a:gd name="T41" fmla="*/ 1296 h 8"/>
                  <a:gd name="T42" fmla="*/ 2808 w 22"/>
                  <a:gd name="T43" fmla="*/ 1296 h 8"/>
                  <a:gd name="T44" fmla="*/ 2376 w 22"/>
                  <a:gd name="T45" fmla="*/ 864 h 8"/>
                  <a:gd name="T46" fmla="*/ 1944 w 22"/>
                  <a:gd name="T47" fmla="*/ 864 h 8"/>
                  <a:gd name="T48" fmla="*/ 1728 w 22"/>
                  <a:gd name="T49" fmla="*/ 648 h 8"/>
                  <a:gd name="T50" fmla="*/ 1512 w 22"/>
                  <a:gd name="T51" fmla="*/ 648 h 8"/>
                  <a:gd name="T52" fmla="*/ 1080 w 22"/>
                  <a:gd name="T53" fmla="*/ 432 h 8"/>
                  <a:gd name="T54" fmla="*/ 1080 w 22"/>
                  <a:gd name="T55" fmla="*/ 216 h 8"/>
                  <a:gd name="T56" fmla="*/ 648 w 22"/>
                  <a:gd name="T57" fmla="*/ 216 h 8"/>
                  <a:gd name="T58" fmla="*/ 216 w 22"/>
                  <a:gd name="T59" fmla="*/ 432 h 8"/>
                  <a:gd name="T60" fmla="*/ 0 w 22"/>
                  <a:gd name="T61" fmla="*/ 432 h 8"/>
                  <a:gd name="T62" fmla="*/ 0 w 22"/>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8"/>
                  <a:gd name="T98" fmla="*/ 22 w 22"/>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8">
                    <a:moveTo>
                      <a:pt x="0" y="1"/>
                    </a:moveTo>
                    <a:lnTo>
                      <a:pt x="2" y="0"/>
                    </a:lnTo>
                    <a:lnTo>
                      <a:pt x="4" y="0"/>
                    </a:lnTo>
                    <a:lnTo>
                      <a:pt x="5" y="0"/>
                    </a:lnTo>
                    <a:lnTo>
                      <a:pt x="9" y="1"/>
                    </a:lnTo>
                    <a:lnTo>
                      <a:pt x="10" y="1"/>
                    </a:lnTo>
                    <a:lnTo>
                      <a:pt x="11" y="2"/>
                    </a:lnTo>
                    <a:lnTo>
                      <a:pt x="12" y="2"/>
                    </a:lnTo>
                    <a:lnTo>
                      <a:pt x="16" y="4"/>
                    </a:lnTo>
                    <a:lnTo>
                      <a:pt x="17" y="5"/>
                    </a:lnTo>
                    <a:lnTo>
                      <a:pt x="18" y="5"/>
                    </a:lnTo>
                    <a:lnTo>
                      <a:pt x="19" y="6"/>
                    </a:lnTo>
                    <a:lnTo>
                      <a:pt x="21" y="7"/>
                    </a:lnTo>
                    <a:lnTo>
                      <a:pt x="22" y="7"/>
                    </a:lnTo>
                    <a:lnTo>
                      <a:pt x="19" y="8"/>
                    </a:lnTo>
                    <a:lnTo>
                      <a:pt x="18" y="8"/>
                    </a:lnTo>
                    <a:lnTo>
                      <a:pt x="15" y="8"/>
                    </a:lnTo>
                    <a:lnTo>
                      <a:pt x="14" y="8"/>
                    </a:lnTo>
                    <a:lnTo>
                      <a:pt x="14" y="7"/>
                    </a:lnTo>
                    <a:lnTo>
                      <a:pt x="15" y="6"/>
                    </a:lnTo>
                    <a:lnTo>
                      <a:pt x="13" y="6"/>
                    </a:lnTo>
                    <a:lnTo>
                      <a:pt x="11" y="4"/>
                    </a:lnTo>
                    <a:lnTo>
                      <a:pt x="9" y="4"/>
                    </a:lnTo>
                    <a:lnTo>
                      <a:pt x="8" y="3"/>
                    </a:lnTo>
                    <a:lnTo>
                      <a:pt x="7" y="3"/>
                    </a:lnTo>
                    <a:lnTo>
                      <a:pt x="5" y="2"/>
                    </a:lnTo>
                    <a:lnTo>
                      <a:pt x="5" y="1"/>
                    </a:lnTo>
                    <a:lnTo>
                      <a:pt x="3" y="1"/>
                    </a:lnTo>
                    <a:lnTo>
                      <a:pt x="1" y="2"/>
                    </a:lnTo>
                    <a:lnTo>
                      <a:pt x="0"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13" name="Freeform 1466"/>
              <p:cNvSpPr>
                <a:spLocks/>
              </p:cNvSpPr>
              <p:nvPr/>
            </p:nvSpPr>
            <p:spPr bwMode="auto">
              <a:xfrm>
                <a:off x="2269573" y="2973585"/>
                <a:ext cx="243047" cy="88375"/>
              </a:xfrm>
              <a:custGeom>
                <a:avLst/>
                <a:gdLst>
                  <a:gd name="T0" fmla="*/ 0 w 22"/>
                  <a:gd name="T1" fmla="*/ 216 h 8"/>
                  <a:gd name="T2" fmla="*/ 432 w 22"/>
                  <a:gd name="T3" fmla="*/ 0 h 8"/>
                  <a:gd name="T4" fmla="*/ 864 w 22"/>
                  <a:gd name="T5" fmla="*/ 0 h 8"/>
                  <a:gd name="T6" fmla="*/ 1080 w 22"/>
                  <a:gd name="T7" fmla="*/ 0 h 8"/>
                  <a:gd name="T8" fmla="*/ 1944 w 22"/>
                  <a:gd name="T9" fmla="*/ 216 h 8"/>
                  <a:gd name="T10" fmla="*/ 2160 w 22"/>
                  <a:gd name="T11" fmla="*/ 216 h 8"/>
                  <a:gd name="T12" fmla="*/ 2376 w 22"/>
                  <a:gd name="T13" fmla="*/ 432 h 8"/>
                  <a:gd name="T14" fmla="*/ 2592 w 22"/>
                  <a:gd name="T15" fmla="*/ 432 h 8"/>
                  <a:gd name="T16" fmla="*/ 3456 w 22"/>
                  <a:gd name="T17" fmla="*/ 864 h 8"/>
                  <a:gd name="T18" fmla="*/ 3672 w 22"/>
                  <a:gd name="T19" fmla="*/ 1080 h 8"/>
                  <a:gd name="T20" fmla="*/ 3888 w 22"/>
                  <a:gd name="T21" fmla="*/ 1080 h 8"/>
                  <a:gd name="T22" fmla="*/ 4104 w 22"/>
                  <a:gd name="T23" fmla="*/ 1296 h 8"/>
                  <a:gd name="T24" fmla="*/ 4536 w 22"/>
                  <a:gd name="T25" fmla="*/ 1512 h 8"/>
                  <a:gd name="T26" fmla="*/ 4752 w 22"/>
                  <a:gd name="T27" fmla="*/ 1512 h 8"/>
                  <a:gd name="T28" fmla="*/ 4104 w 22"/>
                  <a:gd name="T29" fmla="*/ 1728 h 8"/>
                  <a:gd name="T30" fmla="*/ 3888 w 22"/>
                  <a:gd name="T31" fmla="*/ 1728 h 8"/>
                  <a:gd name="T32" fmla="*/ 3240 w 22"/>
                  <a:gd name="T33" fmla="*/ 1728 h 8"/>
                  <a:gd name="T34" fmla="*/ 3024 w 22"/>
                  <a:gd name="T35" fmla="*/ 1728 h 8"/>
                  <a:gd name="T36" fmla="*/ 3024 w 22"/>
                  <a:gd name="T37" fmla="*/ 1512 h 8"/>
                  <a:gd name="T38" fmla="*/ 3240 w 22"/>
                  <a:gd name="T39" fmla="*/ 1296 h 8"/>
                  <a:gd name="T40" fmla="*/ 3240 w 22"/>
                  <a:gd name="T41" fmla="*/ 1296 h 8"/>
                  <a:gd name="T42" fmla="*/ 2808 w 22"/>
                  <a:gd name="T43" fmla="*/ 1296 h 8"/>
                  <a:gd name="T44" fmla="*/ 2376 w 22"/>
                  <a:gd name="T45" fmla="*/ 864 h 8"/>
                  <a:gd name="T46" fmla="*/ 1944 w 22"/>
                  <a:gd name="T47" fmla="*/ 864 h 8"/>
                  <a:gd name="T48" fmla="*/ 1728 w 22"/>
                  <a:gd name="T49" fmla="*/ 648 h 8"/>
                  <a:gd name="T50" fmla="*/ 1512 w 22"/>
                  <a:gd name="T51" fmla="*/ 648 h 8"/>
                  <a:gd name="T52" fmla="*/ 1080 w 22"/>
                  <a:gd name="T53" fmla="*/ 432 h 8"/>
                  <a:gd name="T54" fmla="*/ 1080 w 22"/>
                  <a:gd name="T55" fmla="*/ 216 h 8"/>
                  <a:gd name="T56" fmla="*/ 648 w 22"/>
                  <a:gd name="T57" fmla="*/ 216 h 8"/>
                  <a:gd name="T58" fmla="*/ 216 w 22"/>
                  <a:gd name="T59" fmla="*/ 432 h 8"/>
                  <a:gd name="T60" fmla="*/ 0 w 22"/>
                  <a:gd name="T61" fmla="*/ 432 h 8"/>
                  <a:gd name="T62" fmla="*/ 0 w 22"/>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8"/>
                  <a:gd name="T98" fmla="*/ 22 w 22"/>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8">
                    <a:moveTo>
                      <a:pt x="0" y="1"/>
                    </a:moveTo>
                    <a:lnTo>
                      <a:pt x="2" y="0"/>
                    </a:lnTo>
                    <a:lnTo>
                      <a:pt x="4" y="0"/>
                    </a:lnTo>
                    <a:lnTo>
                      <a:pt x="5" y="0"/>
                    </a:lnTo>
                    <a:lnTo>
                      <a:pt x="9" y="1"/>
                    </a:lnTo>
                    <a:lnTo>
                      <a:pt x="10" y="1"/>
                    </a:lnTo>
                    <a:lnTo>
                      <a:pt x="11" y="2"/>
                    </a:lnTo>
                    <a:lnTo>
                      <a:pt x="12" y="2"/>
                    </a:lnTo>
                    <a:lnTo>
                      <a:pt x="16" y="4"/>
                    </a:lnTo>
                    <a:lnTo>
                      <a:pt x="17" y="5"/>
                    </a:lnTo>
                    <a:lnTo>
                      <a:pt x="18" y="5"/>
                    </a:lnTo>
                    <a:lnTo>
                      <a:pt x="19" y="6"/>
                    </a:lnTo>
                    <a:lnTo>
                      <a:pt x="21" y="7"/>
                    </a:lnTo>
                    <a:lnTo>
                      <a:pt x="22" y="7"/>
                    </a:lnTo>
                    <a:lnTo>
                      <a:pt x="19" y="8"/>
                    </a:lnTo>
                    <a:lnTo>
                      <a:pt x="18" y="8"/>
                    </a:lnTo>
                    <a:lnTo>
                      <a:pt x="15" y="8"/>
                    </a:lnTo>
                    <a:lnTo>
                      <a:pt x="14" y="8"/>
                    </a:lnTo>
                    <a:lnTo>
                      <a:pt x="14" y="7"/>
                    </a:lnTo>
                    <a:lnTo>
                      <a:pt x="15" y="6"/>
                    </a:lnTo>
                    <a:lnTo>
                      <a:pt x="13" y="6"/>
                    </a:lnTo>
                    <a:lnTo>
                      <a:pt x="11" y="4"/>
                    </a:lnTo>
                    <a:lnTo>
                      <a:pt x="9" y="4"/>
                    </a:lnTo>
                    <a:lnTo>
                      <a:pt x="8" y="3"/>
                    </a:lnTo>
                    <a:lnTo>
                      <a:pt x="7" y="3"/>
                    </a:lnTo>
                    <a:lnTo>
                      <a:pt x="5" y="2"/>
                    </a:lnTo>
                    <a:lnTo>
                      <a:pt x="5" y="1"/>
                    </a:lnTo>
                    <a:lnTo>
                      <a:pt x="3" y="1"/>
                    </a:lnTo>
                    <a:lnTo>
                      <a:pt x="1" y="2"/>
                    </a:lnTo>
                    <a:lnTo>
                      <a:pt x="0"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14" name="Rectangle 1467"/>
              <p:cNvSpPr>
                <a:spLocks noChangeArrowheads="1"/>
              </p:cNvSpPr>
              <p:nvPr/>
            </p:nvSpPr>
            <p:spPr bwMode="auto">
              <a:xfrm>
                <a:off x="2302716" y="2995679"/>
                <a:ext cx="11048"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215" name="Rectangle 1468"/>
              <p:cNvSpPr>
                <a:spLocks noChangeArrowheads="1"/>
              </p:cNvSpPr>
              <p:nvPr/>
            </p:nvSpPr>
            <p:spPr bwMode="auto">
              <a:xfrm>
                <a:off x="2302716" y="2995679"/>
                <a:ext cx="11048"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216" name="Freeform 1469"/>
              <p:cNvSpPr>
                <a:spLocks/>
              </p:cNvSpPr>
              <p:nvPr/>
            </p:nvSpPr>
            <p:spPr bwMode="auto">
              <a:xfrm>
                <a:off x="2413192" y="3106148"/>
                <a:ext cx="44190" cy="22094"/>
              </a:xfrm>
              <a:custGeom>
                <a:avLst/>
                <a:gdLst>
                  <a:gd name="T0" fmla="*/ 0 w 4"/>
                  <a:gd name="T1" fmla="*/ 0 h 2"/>
                  <a:gd name="T2" fmla="*/ 216 w 4"/>
                  <a:gd name="T3" fmla="*/ 0 h 2"/>
                  <a:gd name="T4" fmla="*/ 864 w 4"/>
                  <a:gd name="T5" fmla="*/ 216 h 2"/>
                  <a:gd name="T6" fmla="*/ 864 w 4"/>
                  <a:gd name="T7" fmla="*/ 432 h 2"/>
                  <a:gd name="T8" fmla="*/ 432 w 4"/>
                  <a:gd name="T9" fmla="*/ 216 h 2"/>
                  <a:gd name="T10" fmla="*/ 216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4" y="1"/>
                    </a:lnTo>
                    <a:lnTo>
                      <a:pt x="4" y="2"/>
                    </a:lnTo>
                    <a:lnTo>
                      <a:pt x="2"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17" name="Freeform 1470"/>
              <p:cNvSpPr>
                <a:spLocks/>
              </p:cNvSpPr>
              <p:nvPr/>
            </p:nvSpPr>
            <p:spPr bwMode="auto">
              <a:xfrm>
                <a:off x="2413192" y="3106148"/>
                <a:ext cx="44190" cy="22094"/>
              </a:xfrm>
              <a:custGeom>
                <a:avLst/>
                <a:gdLst>
                  <a:gd name="T0" fmla="*/ 0 w 4"/>
                  <a:gd name="T1" fmla="*/ 0 h 2"/>
                  <a:gd name="T2" fmla="*/ 216 w 4"/>
                  <a:gd name="T3" fmla="*/ 0 h 2"/>
                  <a:gd name="T4" fmla="*/ 864 w 4"/>
                  <a:gd name="T5" fmla="*/ 216 h 2"/>
                  <a:gd name="T6" fmla="*/ 864 w 4"/>
                  <a:gd name="T7" fmla="*/ 432 h 2"/>
                  <a:gd name="T8" fmla="*/ 432 w 4"/>
                  <a:gd name="T9" fmla="*/ 216 h 2"/>
                  <a:gd name="T10" fmla="*/ 216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4" y="1"/>
                    </a:lnTo>
                    <a:lnTo>
                      <a:pt x="4" y="2"/>
                    </a:lnTo>
                    <a:lnTo>
                      <a:pt x="2"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18" name="Freeform 1471"/>
              <p:cNvSpPr>
                <a:spLocks/>
              </p:cNvSpPr>
              <p:nvPr/>
            </p:nvSpPr>
            <p:spPr bwMode="auto">
              <a:xfrm>
                <a:off x="2424240" y="2874163"/>
                <a:ext cx="11048" cy="33141"/>
              </a:xfrm>
              <a:custGeom>
                <a:avLst/>
                <a:gdLst>
                  <a:gd name="T0" fmla="*/ 0 w 1"/>
                  <a:gd name="T1" fmla="*/ 0 h 3"/>
                  <a:gd name="T2" fmla="*/ 216 w 1"/>
                  <a:gd name="T3" fmla="*/ 432 h 3"/>
                  <a:gd name="T4" fmla="*/ 216 w 1"/>
                  <a:gd name="T5" fmla="*/ 648 h 3"/>
                  <a:gd name="T6" fmla="*/ 216 w 1"/>
                  <a:gd name="T7" fmla="*/ 648 h 3"/>
                  <a:gd name="T8" fmla="*/ 216 w 1"/>
                  <a:gd name="T9" fmla="*/ 216 h 3"/>
                  <a:gd name="T10" fmla="*/ 216 w 1"/>
                  <a:gd name="T11" fmla="*/ 0 h 3"/>
                  <a:gd name="T12" fmla="*/ 0 w 1"/>
                  <a:gd name="T13" fmla="*/ 0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0"/>
                    </a:moveTo>
                    <a:lnTo>
                      <a:pt x="1" y="2"/>
                    </a:lnTo>
                    <a:lnTo>
                      <a:pt x="1" y="3"/>
                    </a:lnTo>
                    <a:lnTo>
                      <a:pt x="1" y="1"/>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19" name="Freeform 1472"/>
              <p:cNvSpPr>
                <a:spLocks/>
              </p:cNvSpPr>
              <p:nvPr/>
            </p:nvSpPr>
            <p:spPr bwMode="auto">
              <a:xfrm>
                <a:off x="2424240" y="2874163"/>
                <a:ext cx="11048" cy="33141"/>
              </a:xfrm>
              <a:custGeom>
                <a:avLst/>
                <a:gdLst>
                  <a:gd name="T0" fmla="*/ 0 w 1"/>
                  <a:gd name="T1" fmla="*/ 0 h 3"/>
                  <a:gd name="T2" fmla="*/ 216 w 1"/>
                  <a:gd name="T3" fmla="*/ 432 h 3"/>
                  <a:gd name="T4" fmla="*/ 216 w 1"/>
                  <a:gd name="T5" fmla="*/ 648 h 3"/>
                  <a:gd name="T6" fmla="*/ 216 w 1"/>
                  <a:gd name="T7" fmla="*/ 648 h 3"/>
                  <a:gd name="T8" fmla="*/ 216 w 1"/>
                  <a:gd name="T9" fmla="*/ 216 h 3"/>
                  <a:gd name="T10" fmla="*/ 216 w 1"/>
                  <a:gd name="T11" fmla="*/ 0 h 3"/>
                  <a:gd name="T12" fmla="*/ 0 w 1"/>
                  <a:gd name="T13" fmla="*/ 0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0"/>
                    </a:moveTo>
                    <a:lnTo>
                      <a:pt x="1" y="2"/>
                    </a:lnTo>
                    <a:lnTo>
                      <a:pt x="1" y="3"/>
                    </a:lnTo>
                    <a:lnTo>
                      <a:pt x="1" y="1"/>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20" name="Freeform 1473"/>
              <p:cNvSpPr>
                <a:spLocks/>
              </p:cNvSpPr>
              <p:nvPr/>
            </p:nvSpPr>
            <p:spPr bwMode="auto">
              <a:xfrm>
                <a:off x="2457382" y="2918350"/>
                <a:ext cx="11048" cy="22094"/>
              </a:xfrm>
              <a:custGeom>
                <a:avLst/>
                <a:gdLst>
                  <a:gd name="T0" fmla="*/ 0 w 1"/>
                  <a:gd name="T1" fmla="*/ 0 h 2"/>
                  <a:gd name="T2" fmla="*/ 216 w 1"/>
                  <a:gd name="T3" fmla="*/ 216 h 2"/>
                  <a:gd name="T4" fmla="*/ 216 w 1"/>
                  <a:gd name="T5" fmla="*/ 432 h 2"/>
                  <a:gd name="T6" fmla="*/ 216 w 1"/>
                  <a:gd name="T7" fmla="*/ 432 h 2"/>
                  <a:gd name="T8" fmla="*/ 216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21" name="Freeform 1474"/>
              <p:cNvSpPr>
                <a:spLocks/>
              </p:cNvSpPr>
              <p:nvPr/>
            </p:nvSpPr>
            <p:spPr bwMode="auto">
              <a:xfrm>
                <a:off x="2457382" y="2918350"/>
                <a:ext cx="11048" cy="22094"/>
              </a:xfrm>
              <a:custGeom>
                <a:avLst/>
                <a:gdLst>
                  <a:gd name="T0" fmla="*/ 0 w 1"/>
                  <a:gd name="T1" fmla="*/ 0 h 2"/>
                  <a:gd name="T2" fmla="*/ 216 w 1"/>
                  <a:gd name="T3" fmla="*/ 216 h 2"/>
                  <a:gd name="T4" fmla="*/ 216 w 1"/>
                  <a:gd name="T5" fmla="*/ 432 h 2"/>
                  <a:gd name="T6" fmla="*/ 216 w 1"/>
                  <a:gd name="T7" fmla="*/ 432 h 2"/>
                  <a:gd name="T8" fmla="*/ 216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22" name="Freeform 1475"/>
              <p:cNvSpPr>
                <a:spLocks/>
              </p:cNvSpPr>
              <p:nvPr/>
            </p:nvSpPr>
            <p:spPr bwMode="auto">
              <a:xfrm>
                <a:off x="2479478" y="2940444"/>
                <a:ext cx="11048" cy="11047"/>
              </a:xfrm>
              <a:custGeom>
                <a:avLst/>
                <a:gdLst>
                  <a:gd name="T0" fmla="*/ 0 w 1"/>
                  <a:gd name="T1" fmla="*/ 0 h 1"/>
                  <a:gd name="T2" fmla="*/ 0 w 1"/>
                  <a:gd name="T3" fmla="*/ 216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23" name="Freeform 1476"/>
              <p:cNvSpPr>
                <a:spLocks/>
              </p:cNvSpPr>
              <p:nvPr/>
            </p:nvSpPr>
            <p:spPr bwMode="auto">
              <a:xfrm>
                <a:off x="2479478" y="2940444"/>
                <a:ext cx="11048" cy="11047"/>
              </a:xfrm>
              <a:custGeom>
                <a:avLst/>
                <a:gdLst>
                  <a:gd name="T0" fmla="*/ 0 w 1"/>
                  <a:gd name="T1" fmla="*/ 0 h 1"/>
                  <a:gd name="T2" fmla="*/ 0 w 1"/>
                  <a:gd name="T3" fmla="*/ 216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24" name="Freeform 1477"/>
              <p:cNvSpPr>
                <a:spLocks/>
              </p:cNvSpPr>
              <p:nvPr/>
            </p:nvSpPr>
            <p:spPr bwMode="auto">
              <a:xfrm>
                <a:off x="2490525" y="2973585"/>
                <a:ext cx="11048" cy="22094"/>
              </a:xfrm>
              <a:custGeom>
                <a:avLst/>
                <a:gdLst>
                  <a:gd name="T0" fmla="*/ 0 w 1"/>
                  <a:gd name="T1" fmla="*/ 0 h 2"/>
                  <a:gd name="T2" fmla="*/ 0 w 1"/>
                  <a:gd name="T3" fmla="*/ 432 h 2"/>
                  <a:gd name="T4" fmla="*/ 216 w 1"/>
                  <a:gd name="T5" fmla="*/ 432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2"/>
                    </a:lnTo>
                    <a:lnTo>
                      <a:pt x="1"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25" name="Freeform 1478"/>
              <p:cNvSpPr>
                <a:spLocks/>
              </p:cNvSpPr>
              <p:nvPr/>
            </p:nvSpPr>
            <p:spPr bwMode="auto">
              <a:xfrm>
                <a:off x="2490525" y="2973585"/>
                <a:ext cx="11048" cy="22094"/>
              </a:xfrm>
              <a:custGeom>
                <a:avLst/>
                <a:gdLst>
                  <a:gd name="T0" fmla="*/ 0 w 1"/>
                  <a:gd name="T1" fmla="*/ 0 h 2"/>
                  <a:gd name="T2" fmla="*/ 0 w 1"/>
                  <a:gd name="T3" fmla="*/ 432 h 2"/>
                  <a:gd name="T4" fmla="*/ 216 w 1"/>
                  <a:gd name="T5" fmla="*/ 432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2"/>
                    </a:lnTo>
                    <a:lnTo>
                      <a:pt x="1"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26" name="Freeform 1479"/>
              <p:cNvSpPr>
                <a:spLocks/>
              </p:cNvSpPr>
              <p:nvPr/>
            </p:nvSpPr>
            <p:spPr bwMode="auto">
              <a:xfrm>
                <a:off x="2512620" y="2984632"/>
                <a:ext cx="11048" cy="33141"/>
              </a:xfrm>
              <a:custGeom>
                <a:avLst/>
                <a:gdLst>
                  <a:gd name="T0" fmla="*/ 0 w 1"/>
                  <a:gd name="T1" fmla="*/ 216 h 3"/>
                  <a:gd name="T2" fmla="*/ 216 w 1"/>
                  <a:gd name="T3" fmla="*/ 216 h 3"/>
                  <a:gd name="T4" fmla="*/ 216 w 1"/>
                  <a:gd name="T5" fmla="*/ 432 h 3"/>
                  <a:gd name="T6" fmla="*/ 0 w 1"/>
                  <a:gd name="T7" fmla="*/ 432 h 3"/>
                  <a:gd name="T8" fmla="*/ 0 w 1"/>
                  <a:gd name="T9" fmla="*/ 648 h 3"/>
                  <a:gd name="T10" fmla="*/ 216 w 1"/>
                  <a:gd name="T11" fmla="*/ 432 h 3"/>
                  <a:gd name="T12" fmla="*/ 216 w 1"/>
                  <a:gd name="T13" fmla="*/ 216 h 3"/>
                  <a:gd name="T14" fmla="*/ 0 w 1"/>
                  <a:gd name="T15" fmla="*/ 0 h 3"/>
                  <a:gd name="T16" fmla="*/ 0 w 1"/>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1"/>
                    </a:moveTo>
                    <a:lnTo>
                      <a:pt x="1" y="1"/>
                    </a:lnTo>
                    <a:lnTo>
                      <a:pt x="1" y="2"/>
                    </a:lnTo>
                    <a:lnTo>
                      <a:pt x="0" y="2"/>
                    </a:lnTo>
                    <a:lnTo>
                      <a:pt x="0" y="3"/>
                    </a:lnTo>
                    <a:lnTo>
                      <a:pt x="1" y="2"/>
                    </a:lnTo>
                    <a:lnTo>
                      <a:pt x="1" y="1"/>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27" name="Freeform 1480"/>
              <p:cNvSpPr>
                <a:spLocks/>
              </p:cNvSpPr>
              <p:nvPr/>
            </p:nvSpPr>
            <p:spPr bwMode="auto">
              <a:xfrm>
                <a:off x="2512620" y="2984632"/>
                <a:ext cx="11048" cy="33141"/>
              </a:xfrm>
              <a:custGeom>
                <a:avLst/>
                <a:gdLst>
                  <a:gd name="T0" fmla="*/ 0 w 1"/>
                  <a:gd name="T1" fmla="*/ 216 h 3"/>
                  <a:gd name="T2" fmla="*/ 216 w 1"/>
                  <a:gd name="T3" fmla="*/ 216 h 3"/>
                  <a:gd name="T4" fmla="*/ 216 w 1"/>
                  <a:gd name="T5" fmla="*/ 432 h 3"/>
                  <a:gd name="T6" fmla="*/ 0 w 1"/>
                  <a:gd name="T7" fmla="*/ 432 h 3"/>
                  <a:gd name="T8" fmla="*/ 0 w 1"/>
                  <a:gd name="T9" fmla="*/ 648 h 3"/>
                  <a:gd name="T10" fmla="*/ 216 w 1"/>
                  <a:gd name="T11" fmla="*/ 432 h 3"/>
                  <a:gd name="T12" fmla="*/ 216 w 1"/>
                  <a:gd name="T13" fmla="*/ 216 h 3"/>
                  <a:gd name="T14" fmla="*/ 0 w 1"/>
                  <a:gd name="T15" fmla="*/ 0 h 3"/>
                  <a:gd name="T16" fmla="*/ 0 w 1"/>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1"/>
                    </a:moveTo>
                    <a:lnTo>
                      <a:pt x="1" y="1"/>
                    </a:lnTo>
                    <a:lnTo>
                      <a:pt x="1" y="2"/>
                    </a:lnTo>
                    <a:lnTo>
                      <a:pt x="0" y="2"/>
                    </a:lnTo>
                    <a:lnTo>
                      <a:pt x="0" y="3"/>
                    </a:lnTo>
                    <a:lnTo>
                      <a:pt x="1" y="2"/>
                    </a:lnTo>
                    <a:lnTo>
                      <a:pt x="1" y="1"/>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28" name="Freeform 1481"/>
              <p:cNvSpPr>
                <a:spLocks/>
              </p:cNvSpPr>
              <p:nvPr/>
            </p:nvSpPr>
            <p:spPr bwMode="auto">
              <a:xfrm>
                <a:off x="2523668" y="3028819"/>
                <a:ext cx="22095" cy="11047"/>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29" name="Freeform 1482"/>
              <p:cNvSpPr>
                <a:spLocks/>
              </p:cNvSpPr>
              <p:nvPr/>
            </p:nvSpPr>
            <p:spPr bwMode="auto">
              <a:xfrm>
                <a:off x="2523668" y="3028819"/>
                <a:ext cx="22095" cy="11047"/>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30" name="Rectangle 1483"/>
              <p:cNvSpPr>
                <a:spLocks noChangeArrowheads="1"/>
              </p:cNvSpPr>
              <p:nvPr/>
            </p:nvSpPr>
            <p:spPr bwMode="auto">
              <a:xfrm>
                <a:off x="2545763" y="2995679"/>
                <a:ext cx="1841" cy="11047"/>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231" name="Rectangle 1484"/>
              <p:cNvSpPr>
                <a:spLocks noChangeArrowheads="1"/>
              </p:cNvSpPr>
              <p:nvPr/>
            </p:nvSpPr>
            <p:spPr bwMode="auto">
              <a:xfrm>
                <a:off x="2545763" y="2995679"/>
                <a:ext cx="1841" cy="11047"/>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232" name="Freeform 1485"/>
              <p:cNvSpPr>
                <a:spLocks/>
              </p:cNvSpPr>
              <p:nvPr/>
            </p:nvSpPr>
            <p:spPr bwMode="auto">
              <a:xfrm>
                <a:off x="2578906" y="3017772"/>
                <a:ext cx="11048" cy="0"/>
              </a:xfrm>
              <a:custGeom>
                <a:avLst/>
                <a:gdLst>
                  <a:gd name="T0" fmla="*/ 0 w 1"/>
                  <a:gd name="T1" fmla="*/ 216 w 1"/>
                  <a:gd name="T2" fmla="*/ 0 w 1"/>
                  <a:gd name="T3" fmla="*/ 0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33" name="Freeform 1486"/>
              <p:cNvSpPr>
                <a:spLocks/>
              </p:cNvSpPr>
              <p:nvPr/>
            </p:nvSpPr>
            <p:spPr bwMode="auto">
              <a:xfrm>
                <a:off x="2578906" y="3017772"/>
                <a:ext cx="11048" cy="0"/>
              </a:xfrm>
              <a:custGeom>
                <a:avLst/>
                <a:gdLst>
                  <a:gd name="T0" fmla="*/ 0 w 1"/>
                  <a:gd name="T1" fmla="*/ 216 w 1"/>
                  <a:gd name="T2" fmla="*/ 0 w 1"/>
                  <a:gd name="T3" fmla="*/ 0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34" name="Freeform 1487"/>
              <p:cNvSpPr>
                <a:spLocks/>
              </p:cNvSpPr>
              <p:nvPr/>
            </p:nvSpPr>
            <p:spPr bwMode="auto">
              <a:xfrm>
                <a:off x="2413192" y="2929397"/>
                <a:ext cx="11048" cy="22094"/>
              </a:xfrm>
              <a:custGeom>
                <a:avLst/>
                <a:gdLst>
                  <a:gd name="T0" fmla="*/ 216 w 1"/>
                  <a:gd name="T1" fmla="*/ 0 h 2"/>
                  <a:gd name="T2" fmla="*/ 0 w 1"/>
                  <a:gd name="T3" fmla="*/ 216 h 2"/>
                  <a:gd name="T4" fmla="*/ 0 w 1"/>
                  <a:gd name="T5" fmla="*/ 432 h 2"/>
                  <a:gd name="T6" fmla="*/ 216 w 1"/>
                  <a:gd name="T7" fmla="*/ 216 h 2"/>
                  <a:gd name="T8" fmla="*/ 216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0" y="1"/>
                    </a:lnTo>
                    <a:lnTo>
                      <a:pt x="0" y="2"/>
                    </a:lnTo>
                    <a:lnTo>
                      <a:pt x="1" y="1"/>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35" name="Freeform 1488"/>
              <p:cNvSpPr>
                <a:spLocks/>
              </p:cNvSpPr>
              <p:nvPr/>
            </p:nvSpPr>
            <p:spPr bwMode="auto">
              <a:xfrm>
                <a:off x="2413192" y="2929397"/>
                <a:ext cx="11048" cy="22094"/>
              </a:xfrm>
              <a:custGeom>
                <a:avLst/>
                <a:gdLst>
                  <a:gd name="T0" fmla="*/ 216 w 1"/>
                  <a:gd name="T1" fmla="*/ 0 h 2"/>
                  <a:gd name="T2" fmla="*/ 0 w 1"/>
                  <a:gd name="T3" fmla="*/ 216 h 2"/>
                  <a:gd name="T4" fmla="*/ 0 w 1"/>
                  <a:gd name="T5" fmla="*/ 432 h 2"/>
                  <a:gd name="T6" fmla="*/ 216 w 1"/>
                  <a:gd name="T7" fmla="*/ 216 h 2"/>
                  <a:gd name="T8" fmla="*/ 216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0" y="1"/>
                    </a:lnTo>
                    <a:lnTo>
                      <a:pt x="0" y="2"/>
                    </a:lnTo>
                    <a:lnTo>
                      <a:pt x="1" y="1"/>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36" name="Freeform 1489"/>
              <p:cNvSpPr>
                <a:spLocks/>
              </p:cNvSpPr>
              <p:nvPr/>
            </p:nvSpPr>
            <p:spPr bwMode="auto">
              <a:xfrm>
                <a:off x="2402144" y="2874163"/>
                <a:ext cx="11048" cy="11047"/>
              </a:xfrm>
              <a:custGeom>
                <a:avLst/>
                <a:gdLst>
                  <a:gd name="T0" fmla="*/ 216 w 1"/>
                  <a:gd name="T1" fmla="*/ 216 h 1"/>
                  <a:gd name="T2" fmla="*/ 216 w 1"/>
                  <a:gd name="T3" fmla="*/ 216 h 1"/>
                  <a:gd name="T4" fmla="*/ 0 w 1"/>
                  <a:gd name="T5" fmla="*/ 216 h 1"/>
                  <a:gd name="T6" fmla="*/ 0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1" y="1"/>
                    </a:lnTo>
                    <a:lnTo>
                      <a:pt x="0" y="1"/>
                    </a:lnTo>
                    <a:lnTo>
                      <a:pt x="0"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37" name="Freeform 1490"/>
              <p:cNvSpPr>
                <a:spLocks/>
              </p:cNvSpPr>
              <p:nvPr/>
            </p:nvSpPr>
            <p:spPr bwMode="auto">
              <a:xfrm>
                <a:off x="2402144" y="2874163"/>
                <a:ext cx="11048" cy="11047"/>
              </a:xfrm>
              <a:custGeom>
                <a:avLst/>
                <a:gdLst>
                  <a:gd name="T0" fmla="*/ 216 w 1"/>
                  <a:gd name="T1" fmla="*/ 216 h 1"/>
                  <a:gd name="T2" fmla="*/ 216 w 1"/>
                  <a:gd name="T3" fmla="*/ 216 h 1"/>
                  <a:gd name="T4" fmla="*/ 0 w 1"/>
                  <a:gd name="T5" fmla="*/ 216 h 1"/>
                  <a:gd name="T6" fmla="*/ 0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1" y="1"/>
                    </a:lnTo>
                    <a:lnTo>
                      <a:pt x="0" y="1"/>
                    </a:lnTo>
                    <a:lnTo>
                      <a:pt x="0"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38" name="Freeform 1491"/>
              <p:cNvSpPr>
                <a:spLocks/>
              </p:cNvSpPr>
              <p:nvPr/>
            </p:nvSpPr>
            <p:spPr bwMode="auto">
              <a:xfrm>
                <a:off x="2424240" y="2951491"/>
                <a:ext cx="11048" cy="11047"/>
              </a:xfrm>
              <a:custGeom>
                <a:avLst/>
                <a:gdLst>
                  <a:gd name="T0" fmla="*/ 0 w 1"/>
                  <a:gd name="T1" fmla="*/ 216 h 1"/>
                  <a:gd name="T2" fmla="*/ 216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39" name="Freeform 1492"/>
              <p:cNvSpPr>
                <a:spLocks/>
              </p:cNvSpPr>
              <p:nvPr/>
            </p:nvSpPr>
            <p:spPr bwMode="auto">
              <a:xfrm>
                <a:off x="2424240" y="2951491"/>
                <a:ext cx="11048" cy="11047"/>
              </a:xfrm>
              <a:custGeom>
                <a:avLst/>
                <a:gdLst>
                  <a:gd name="T0" fmla="*/ 0 w 1"/>
                  <a:gd name="T1" fmla="*/ 216 h 1"/>
                  <a:gd name="T2" fmla="*/ 216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40" name="Freeform 1493"/>
              <p:cNvSpPr>
                <a:spLocks/>
              </p:cNvSpPr>
              <p:nvPr/>
            </p:nvSpPr>
            <p:spPr bwMode="auto">
              <a:xfrm>
                <a:off x="2512620" y="3061960"/>
                <a:ext cx="66286" cy="55235"/>
              </a:xfrm>
              <a:custGeom>
                <a:avLst/>
                <a:gdLst>
                  <a:gd name="T0" fmla="*/ 1296 w 6"/>
                  <a:gd name="T1" fmla="*/ 648 h 5"/>
                  <a:gd name="T2" fmla="*/ 1296 w 6"/>
                  <a:gd name="T3" fmla="*/ 216 h 5"/>
                  <a:gd name="T4" fmla="*/ 864 w 6"/>
                  <a:gd name="T5" fmla="*/ 0 h 5"/>
                  <a:gd name="T6" fmla="*/ 648 w 6"/>
                  <a:gd name="T7" fmla="*/ 0 h 5"/>
                  <a:gd name="T8" fmla="*/ 432 w 6"/>
                  <a:gd name="T9" fmla="*/ 216 h 5"/>
                  <a:gd name="T10" fmla="*/ 432 w 6"/>
                  <a:gd name="T11" fmla="*/ 216 h 5"/>
                  <a:gd name="T12" fmla="*/ 648 w 6"/>
                  <a:gd name="T13" fmla="*/ 216 h 5"/>
                  <a:gd name="T14" fmla="*/ 648 w 6"/>
                  <a:gd name="T15" fmla="*/ 432 h 5"/>
                  <a:gd name="T16" fmla="*/ 864 w 6"/>
                  <a:gd name="T17" fmla="*/ 648 h 5"/>
                  <a:gd name="T18" fmla="*/ 864 w 6"/>
                  <a:gd name="T19" fmla="*/ 648 h 5"/>
                  <a:gd name="T20" fmla="*/ 432 w 6"/>
                  <a:gd name="T21" fmla="*/ 648 h 5"/>
                  <a:gd name="T22" fmla="*/ 0 w 6"/>
                  <a:gd name="T23" fmla="*/ 648 h 5"/>
                  <a:gd name="T24" fmla="*/ 0 w 6"/>
                  <a:gd name="T25" fmla="*/ 864 h 5"/>
                  <a:gd name="T26" fmla="*/ 216 w 6"/>
                  <a:gd name="T27" fmla="*/ 864 h 5"/>
                  <a:gd name="T28" fmla="*/ 648 w 6"/>
                  <a:gd name="T29" fmla="*/ 1080 h 5"/>
                  <a:gd name="T30" fmla="*/ 1080 w 6"/>
                  <a:gd name="T31" fmla="*/ 864 h 5"/>
                  <a:gd name="T32" fmla="*/ 1296 w 6"/>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6" y="3"/>
                    </a:moveTo>
                    <a:lnTo>
                      <a:pt x="6" y="1"/>
                    </a:lnTo>
                    <a:lnTo>
                      <a:pt x="4" y="0"/>
                    </a:lnTo>
                    <a:lnTo>
                      <a:pt x="3" y="0"/>
                    </a:lnTo>
                    <a:lnTo>
                      <a:pt x="2" y="1"/>
                    </a:lnTo>
                    <a:lnTo>
                      <a:pt x="3" y="1"/>
                    </a:lnTo>
                    <a:lnTo>
                      <a:pt x="3" y="2"/>
                    </a:lnTo>
                    <a:lnTo>
                      <a:pt x="4" y="3"/>
                    </a:lnTo>
                    <a:lnTo>
                      <a:pt x="2" y="3"/>
                    </a:lnTo>
                    <a:lnTo>
                      <a:pt x="0" y="3"/>
                    </a:lnTo>
                    <a:lnTo>
                      <a:pt x="0" y="4"/>
                    </a:lnTo>
                    <a:lnTo>
                      <a:pt x="1" y="4"/>
                    </a:lnTo>
                    <a:lnTo>
                      <a:pt x="3" y="5"/>
                    </a:lnTo>
                    <a:lnTo>
                      <a:pt x="5" y="4"/>
                    </a:lnTo>
                    <a:lnTo>
                      <a:pt x="6"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41" name="Freeform 1494"/>
              <p:cNvSpPr>
                <a:spLocks/>
              </p:cNvSpPr>
              <p:nvPr/>
            </p:nvSpPr>
            <p:spPr bwMode="auto">
              <a:xfrm>
                <a:off x="2512620" y="3061960"/>
                <a:ext cx="66286" cy="55235"/>
              </a:xfrm>
              <a:custGeom>
                <a:avLst/>
                <a:gdLst>
                  <a:gd name="T0" fmla="*/ 1296 w 6"/>
                  <a:gd name="T1" fmla="*/ 648 h 5"/>
                  <a:gd name="T2" fmla="*/ 1296 w 6"/>
                  <a:gd name="T3" fmla="*/ 216 h 5"/>
                  <a:gd name="T4" fmla="*/ 864 w 6"/>
                  <a:gd name="T5" fmla="*/ 0 h 5"/>
                  <a:gd name="T6" fmla="*/ 648 w 6"/>
                  <a:gd name="T7" fmla="*/ 0 h 5"/>
                  <a:gd name="T8" fmla="*/ 432 w 6"/>
                  <a:gd name="T9" fmla="*/ 216 h 5"/>
                  <a:gd name="T10" fmla="*/ 432 w 6"/>
                  <a:gd name="T11" fmla="*/ 216 h 5"/>
                  <a:gd name="T12" fmla="*/ 648 w 6"/>
                  <a:gd name="T13" fmla="*/ 216 h 5"/>
                  <a:gd name="T14" fmla="*/ 648 w 6"/>
                  <a:gd name="T15" fmla="*/ 432 h 5"/>
                  <a:gd name="T16" fmla="*/ 864 w 6"/>
                  <a:gd name="T17" fmla="*/ 648 h 5"/>
                  <a:gd name="T18" fmla="*/ 864 w 6"/>
                  <a:gd name="T19" fmla="*/ 648 h 5"/>
                  <a:gd name="T20" fmla="*/ 432 w 6"/>
                  <a:gd name="T21" fmla="*/ 648 h 5"/>
                  <a:gd name="T22" fmla="*/ 0 w 6"/>
                  <a:gd name="T23" fmla="*/ 648 h 5"/>
                  <a:gd name="T24" fmla="*/ 0 w 6"/>
                  <a:gd name="T25" fmla="*/ 864 h 5"/>
                  <a:gd name="T26" fmla="*/ 216 w 6"/>
                  <a:gd name="T27" fmla="*/ 864 h 5"/>
                  <a:gd name="T28" fmla="*/ 648 w 6"/>
                  <a:gd name="T29" fmla="*/ 1080 h 5"/>
                  <a:gd name="T30" fmla="*/ 1080 w 6"/>
                  <a:gd name="T31" fmla="*/ 864 h 5"/>
                  <a:gd name="T32" fmla="*/ 1296 w 6"/>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6" y="3"/>
                    </a:moveTo>
                    <a:lnTo>
                      <a:pt x="6" y="1"/>
                    </a:lnTo>
                    <a:lnTo>
                      <a:pt x="4" y="0"/>
                    </a:lnTo>
                    <a:lnTo>
                      <a:pt x="3" y="0"/>
                    </a:lnTo>
                    <a:lnTo>
                      <a:pt x="2" y="1"/>
                    </a:lnTo>
                    <a:lnTo>
                      <a:pt x="3" y="1"/>
                    </a:lnTo>
                    <a:lnTo>
                      <a:pt x="3" y="2"/>
                    </a:lnTo>
                    <a:lnTo>
                      <a:pt x="4" y="3"/>
                    </a:lnTo>
                    <a:lnTo>
                      <a:pt x="2" y="3"/>
                    </a:lnTo>
                    <a:lnTo>
                      <a:pt x="0" y="3"/>
                    </a:lnTo>
                    <a:lnTo>
                      <a:pt x="0" y="4"/>
                    </a:lnTo>
                    <a:lnTo>
                      <a:pt x="1" y="4"/>
                    </a:lnTo>
                    <a:lnTo>
                      <a:pt x="3" y="5"/>
                    </a:lnTo>
                    <a:lnTo>
                      <a:pt x="5" y="4"/>
                    </a:lnTo>
                    <a:lnTo>
                      <a:pt x="6"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42" name="Freeform 1495"/>
              <p:cNvSpPr>
                <a:spLocks/>
              </p:cNvSpPr>
              <p:nvPr/>
            </p:nvSpPr>
            <p:spPr bwMode="auto">
              <a:xfrm>
                <a:off x="2567858" y="3061960"/>
                <a:ext cx="88381" cy="55235"/>
              </a:xfrm>
              <a:custGeom>
                <a:avLst/>
                <a:gdLst>
                  <a:gd name="T0" fmla="*/ 216 w 8"/>
                  <a:gd name="T1" fmla="*/ 648 h 5"/>
                  <a:gd name="T2" fmla="*/ 0 w 8"/>
                  <a:gd name="T3" fmla="*/ 864 h 5"/>
                  <a:gd name="T4" fmla="*/ 216 w 8"/>
                  <a:gd name="T5" fmla="*/ 1080 h 5"/>
                  <a:gd name="T6" fmla="*/ 216 w 8"/>
                  <a:gd name="T7" fmla="*/ 1080 h 5"/>
                  <a:gd name="T8" fmla="*/ 648 w 8"/>
                  <a:gd name="T9" fmla="*/ 864 h 5"/>
                  <a:gd name="T10" fmla="*/ 648 w 8"/>
                  <a:gd name="T11" fmla="*/ 864 h 5"/>
                  <a:gd name="T12" fmla="*/ 1080 w 8"/>
                  <a:gd name="T13" fmla="*/ 864 h 5"/>
                  <a:gd name="T14" fmla="*/ 1296 w 8"/>
                  <a:gd name="T15" fmla="*/ 864 h 5"/>
                  <a:gd name="T16" fmla="*/ 1512 w 8"/>
                  <a:gd name="T17" fmla="*/ 1080 h 5"/>
                  <a:gd name="T18" fmla="*/ 1728 w 8"/>
                  <a:gd name="T19" fmla="*/ 864 h 5"/>
                  <a:gd name="T20" fmla="*/ 1728 w 8"/>
                  <a:gd name="T21" fmla="*/ 648 h 5"/>
                  <a:gd name="T22" fmla="*/ 1512 w 8"/>
                  <a:gd name="T23" fmla="*/ 432 h 5"/>
                  <a:gd name="T24" fmla="*/ 1080 w 8"/>
                  <a:gd name="T25" fmla="*/ 432 h 5"/>
                  <a:gd name="T26" fmla="*/ 648 w 8"/>
                  <a:gd name="T27" fmla="*/ 0 h 5"/>
                  <a:gd name="T28" fmla="*/ 216 w 8"/>
                  <a:gd name="T29" fmla="*/ 0 h 5"/>
                  <a:gd name="T30" fmla="*/ 216 w 8"/>
                  <a:gd name="T31" fmla="*/ 216 h 5"/>
                  <a:gd name="T32" fmla="*/ 216 w 8"/>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5"/>
                  <a:gd name="T53" fmla="*/ 8 w 8"/>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5">
                    <a:moveTo>
                      <a:pt x="1" y="3"/>
                    </a:moveTo>
                    <a:lnTo>
                      <a:pt x="0" y="4"/>
                    </a:lnTo>
                    <a:lnTo>
                      <a:pt x="1" y="5"/>
                    </a:lnTo>
                    <a:lnTo>
                      <a:pt x="3" y="4"/>
                    </a:lnTo>
                    <a:lnTo>
                      <a:pt x="5" y="4"/>
                    </a:lnTo>
                    <a:lnTo>
                      <a:pt x="6" y="4"/>
                    </a:lnTo>
                    <a:lnTo>
                      <a:pt x="7" y="5"/>
                    </a:lnTo>
                    <a:lnTo>
                      <a:pt x="8" y="4"/>
                    </a:lnTo>
                    <a:lnTo>
                      <a:pt x="8" y="3"/>
                    </a:lnTo>
                    <a:lnTo>
                      <a:pt x="7" y="2"/>
                    </a:lnTo>
                    <a:lnTo>
                      <a:pt x="5" y="2"/>
                    </a:lnTo>
                    <a:lnTo>
                      <a:pt x="3" y="0"/>
                    </a:lnTo>
                    <a:lnTo>
                      <a:pt x="1" y="0"/>
                    </a:lnTo>
                    <a:lnTo>
                      <a:pt x="1" y="1"/>
                    </a:lnTo>
                    <a:lnTo>
                      <a:pt x="1"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43" name="Freeform 1496"/>
              <p:cNvSpPr>
                <a:spLocks/>
              </p:cNvSpPr>
              <p:nvPr/>
            </p:nvSpPr>
            <p:spPr bwMode="auto">
              <a:xfrm>
                <a:off x="2567858" y="3061960"/>
                <a:ext cx="88381" cy="55235"/>
              </a:xfrm>
              <a:custGeom>
                <a:avLst/>
                <a:gdLst>
                  <a:gd name="T0" fmla="*/ 216 w 8"/>
                  <a:gd name="T1" fmla="*/ 648 h 5"/>
                  <a:gd name="T2" fmla="*/ 0 w 8"/>
                  <a:gd name="T3" fmla="*/ 864 h 5"/>
                  <a:gd name="T4" fmla="*/ 216 w 8"/>
                  <a:gd name="T5" fmla="*/ 1080 h 5"/>
                  <a:gd name="T6" fmla="*/ 216 w 8"/>
                  <a:gd name="T7" fmla="*/ 1080 h 5"/>
                  <a:gd name="T8" fmla="*/ 648 w 8"/>
                  <a:gd name="T9" fmla="*/ 864 h 5"/>
                  <a:gd name="T10" fmla="*/ 648 w 8"/>
                  <a:gd name="T11" fmla="*/ 864 h 5"/>
                  <a:gd name="T12" fmla="*/ 1080 w 8"/>
                  <a:gd name="T13" fmla="*/ 864 h 5"/>
                  <a:gd name="T14" fmla="*/ 1296 w 8"/>
                  <a:gd name="T15" fmla="*/ 864 h 5"/>
                  <a:gd name="T16" fmla="*/ 1512 w 8"/>
                  <a:gd name="T17" fmla="*/ 1080 h 5"/>
                  <a:gd name="T18" fmla="*/ 1728 w 8"/>
                  <a:gd name="T19" fmla="*/ 864 h 5"/>
                  <a:gd name="T20" fmla="*/ 1728 w 8"/>
                  <a:gd name="T21" fmla="*/ 648 h 5"/>
                  <a:gd name="T22" fmla="*/ 1512 w 8"/>
                  <a:gd name="T23" fmla="*/ 432 h 5"/>
                  <a:gd name="T24" fmla="*/ 1080 w 8"/>
                  <a:gd name="T25" fmla="*/ 432 h 5"/>
                  <a:gd name="T26" fmla="*/ 648 w 8"/>
                  <a:gd name="T27" fmla="*/ 0 h 5"/>
                  <a:gd name="T28" fmla="*/ 216 w 8"/>
                  <a:gd name="T29" fmla="*/ 0 h 5"/>
                  <a:gd name="T30" fmla="*/ 216 w 8"/>
                  <a:gd name="T31" fmla="*/ 216 h 5"/>
                  <a:gd name="T32" fmla="*/ 216 w 8"/>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5"/>
                  <a:gd name="T53" fmla="*/ 8 w 8"/>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5">
                    <a:moveTo>
                      <a:pt x="1" y="3"/>
                    </a:moveTo>
                    <a:lnTo>
                      <a:pt x="0" y="4"/>
                    </a:lnTo>
                    <a:lnTo>
                      <a:pt x="1" y="5"/>
                    </a:lnTo>
                    <a:lnTo>
                      <a:pt x="3" y="4"/>
                    </a:lnTo>
                    <a:lnTo>
                      <a:pt x="5" y="4"/>
                    </a:lnTo>
                    <a:lnTo>
                      <a:pt x="6" y="4"/>
                    </a:lnTo>
                    <a:lnTo>
                      <a:pt x="7" y="5"/>
                    </a:lnTo>
                    <a:lnTo>
                      <a:pt x="8" y="4"/>
                    </a:lnTo>
                    <a:lnTo>
                      <a:pt x="8" y="3"/>
                    </a:lnTo>
                    <a:lnTo>
                      <a:pt x="7" y="2"/>
                    </a:lnTo>
                    <a:lnTo>
                      <a:pt x="5" y="2"/>
                    </a:lnTo>
                    <a:lnTo>
                      <a:pt x="3" y="0"/>
                    </a:lnTo>
                    <a:lnTo>
                      <a:pt x="1" y="0"/>
                    </a:lnTo>
                    <a:lnTo>
                      <a:pt x="1" y="1"/>
                    </a:lnTo>
                    <a:lnTo>
                      <a:pt x="1"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44" name="Freeform 1497"/>
              <p:cNvSpPr>
                <a:spLocks/>
              </p:cNvSpPr>
              <p:nvPr/>
            </p:nvSpPr>
            <p:spPr bwMode="auto">
              <a:xfrm>
                <a:off x="2689382" y="3106148"/>
                <a:ext cx="44190" cy="11047"/>
              </a:xfrm>
              <a:custGeom>
                <a:avLst/>
                <a:gdLst>
                  <a:gd name="T0" fmla="*/ 0 w 4"/>
                  <a:gd name="T1" fmla="*/ 0 h 1"/>
                  <a:gd name="T2" fmla="*/ 216 w 4"/>
                  <a:gd name="T3" fmla="*/ 0 h 1"/>
                  <a:gd name="T4" fmla="*/ 648 w 4"/>
                  <a:gd name="T5" fmla="*/ 0 h 1"/>
                  <a:gd name="T6" fmla="*/ 864 w 4"/>
                  <a:gd name="T7" fmla="*/ 0 h 1"/>
                  <a:gd name="T8" fmla="*/ 648 w 4"/>
                  <a:gd name="T9" fmla="*/ 216 h 1"/>
                  <a:gd name="T10" fmla="*/ 0 w 4"/>
                  <a:gd name="T11" fmla="*/ 216 h 1"/>
                  <a:gd name="T12" fmla="*/ 0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0" y="0"/>
                    </a:moveTo>
                    <a:lnTo>
                      <a:pt x="1" y="0"/>
                    </a:lnTo>
                    <a:lnTo>
                      <a:pt x="3" y="0"/>
                    </a:lnTo>
                    <a:lnTo>
                      <a:pt x="4" y="0"/>
                    </a:lnTo>
                    <a:lnTo>
                      <a:pt x="3" y="1"/>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45" name="Freeform 1498"/>
              <p:cNvSpPr>
                <a:spLocks/>
              </p:cNvSpPr>
              <p:nvPr/>
            </p:nvSpPr>
            <p:spPr bwMode="auto">
              <a:xfrm>
                <a:off x="2689382" y="3106148"/>
                <a:ext cx="44190" cy="11047"/>
              </a:xfrm>
              <a:custGeom>
                <a:avLst/>
                <a:gdLst>
                  <a:gd name="T0" fmla="*/ 0 w 4"/>
                  <a:gd name="T1" fmla="*/ 0 h 1"/>
                  <a:gd name="T2" fmla="*/ 216 w 4"/>
                  <a:gd name="T3" fmla="*/ 0 h 1"/>
                  <a:gd name="T4" fmla="*/ 648 w 4"/>
                  <a:gd name="T5" fmla="*/ 0 h 1"/>
                  <a:gd name="T6" fmla="*/ 864 w 4"/>
                  <a:gd name="T7" fmla="*/ 0 h 1"/>
                  <a:gd name="T8" fmla="*/ 648 w 4"/>
                  <a:gd name="T9" fmla="*/ 216 h 1"/>
                  <a:gd name="T10" fmla="*/ 0 w 4"/>
                  <a:gd name="T11" fmla="*/ 216 h 1"/>
                  <a:gd name="T12" fmla="*/ 0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0" y="0"/>
                    </a:moveTo>
                    <a:lnTo>
                      <a:pt x="1" y="0"/>
                    </a:lnTo>
                    <a:lnTo>
                      <a:pt x="3" y="0"/>
                    </a:lnTo>
                    <a:lnTo>
                      <a:pt x="4" y="0"/>
                    </a:lnTo>
                    <a:lnTo>
                      <a:pt x="3" y="1"/>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46" name="Freeform 1499"/>
              <p:cNvSpPr>
                <a:spLocks/>
              </p:cNvSpPr>
              <p:nvPr/>
            </p:nvSpPr>
            <p:spPr bwMode="auto">
              <a:xfrm>
                <a:off x="2744620" y="3117195"/>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47" name="Freeform 1500"/>
              <p:cNvSpPr>
                <a:spLocks/>
              </p:cNvSpPr>
              <p:nvPr/>
            </p:nvSpPr>
            <p:spPr bwMode="auto">
              <a:xfrm>
                <a:off x="2744620" y="3117195"/>
                <a:ext cx="11048" cy="11047"/>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48" name="Freeform 1501"/>
              <p:cNvSpPr>
                <a:spLocks/>
              </p:cNvSpPr>
              <p:nvPr/>
            </p:nvSpPr>
            <p:spPr bwMode="auto">
              <a:xfrm>
                <a:off x="2833001" y="3304992"/>
                <a:ext cx="22095" cy="11047"/>
              </a:xfrm>
              <a:custGeom>
                <a:avLst/>
                <a:gdLst>
                  <a:gd name="T0" fmla="*/ 0 w 2"/>
                  <a:gd name="T1" fmla="*/ 0 h 1"/>
                  <a:gd name="T2" fmla="*/ 0 w 2"/>
                  <a:gd name="T3" fmla="*/ 216 h 1"/>
                  <a:gd name="T4" fmla="*/ 216 w 2"/>
                  <a:gd name="T5" fmla="*/ 216 h 1"/>
                  <a:gd name="T6" fmla="*/ 432 w 2"/>
                  <a:gd name="T7" fmla="*/ 0 h 1"/>
                  <a:gd name="T8" fmla="*/ 216 w 2"/>
                  <a:gd name="T9" fmla="*/ 0 h 1"/>
                  <a:gd name="T10" fmla="*/ 432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1"/>
                    </a:lnTo>
                    <a:lnTo>
                      <a:pt x="1" y="1"/>
                    </a:lnTo>
                    <a:lnTo>
                      <a:pt x="2" y="0"/>
                    </a:lnTo>
                    <a:lnTo>
                      <a:pt x="1" y="0"/>
                    </a:lnTo>
                    <a:lnTo>
                      <a:pt x="2"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49" name="Freeform 1502"/>
              <p:cNvSpPr>
                <a:spLocks/>
              </p:cNvSpPr>
              <p:nvPr/>
            </p:nvSpPr>
            <p:spPr bwMode="auto">
              <a:xfrm>
                <a:off x="2833001" y="3304992"/>
                <a:ext cx="22095" cy="11047"/>
              </a:xfrm>
              <a:custGeom>
                <a:avLst/>
                <a:gdLst>
                  <a:gd name="T0" fmla="*/ 0 w 2"/>
                  <a:gd name="T1" fmla="*/ 0 h 1"/>
                  <a:gd name="T2" fmla="*/ 0 w 2"/>
                  <a:gd name="T3" fmla="*/ 216 h 1"/>
                  <a:gd name="T4" fmla="*/ 216 w 2"/>
                  <a:gd name="T5" fmla="*/ 216 h 1"/>
                  <a:gd name="T6" fmla="*/ 432 w 2"/>
                  <a:gd name="T7" fmla="*/ 0 h 1"/>
                  <a:gd name="T8" fmla="*/ 216 w 2"/>
                  <a:gd name="T9" fmla="*/ 0 h 1"/>
                  <a:gd name="T10" fmla="*/ 432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1"/>
                    </a:lnTo>
                    <a:lnTo>
                      <a:pt x="1" y="1"/>
                    </a:lnTo>
                    <a:lnTo>
                      <a:pt x="2" y="0"/>
                    </a:lnTo>
                    <a:lnTo>
                      <a:pt x="1" y="0"/>
                    </a:lnTo>
                    <a:lnTo>
                      <a:pt x="2"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50" name="Rectangle 1503"/>
              <p:cNvSpPr>
                <a:spLocks noChangeArrowheads="1"/>
              </p:cNvSpPr>
              <p:nvPr/>
            </p:nvSpPr>
            <p:spPr bwMode="auto">
              <a:xfrm>
                <a:off x="2855096" y="3293945"/>
                <a:ext cx="11048" cy="1841"/>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251" name="Rectangle 1504"/>
              <p:cNvSpPr>
                <a:spLocks noChangeArrowheads="1"/>
              </p:cNvSpPr>
              <p:nvPr/>
            </p:nvSpPr>
            <p:spPr bwMode="auto">
              <a:xfrm>
                <a:off x="2855096" y="3293945"/>
                <a:ext cx="11048" cy="1841"/>
              </a:xfrm>
              <a:prstGeom prst="rect">
                <a:avLst/>
              </a:prstGeom>
              <a:solidFill>
                <a:schemeClr val="bg1">
                  <a:lumMod val="85000"/>
                </a:schemeClr>
              </a:solid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sp>
            <p:nvSpPr>
              <p:cNvPr id="4252" name="Freeform 1505"/>
              <p:cNvSpPr>
                <a:spLocks/>
              </p:cNvSpPr>
              <p:nvPr/>
            </p:nvSpPr>
            <p:spPr bwMode="auto">
              <a:xfrm>
                <a:off x="2833001" y="3161382"/>
                <a:ext cx="11048" cy="11047"/>
              </a:xfrm>
              <a:custGeom>
                <a:avLst/>
                <a:gdLst>
                  <a:gd name="T0" fmla="*/ 0 w 1"/>
                  <a:gd name="T1" fmla="*/ 0 h 1"/>
                  <a:gd name="T2" fmla="*/ 0 w 1"/>
                  <a:gd name="T3" fmla="*/ 0 h 1"/>
                  <a:gd name="T4" fmla="*/ 0 w 1"/>
                  <a:gd name="T5" fmla="*/ 216 h 1"/>
                  <a:gd name="T6" fmla="*/ 0 w 1"/>
                  <a:gd name="T7" fmla="*/ 0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0" y="0"/>
                    </a:ln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53" name="Freeform 1506"/>
              <p:cNvSpPr>
                <a:spLocks/>
              </p:cNvSpPr>
              <p:nvPr/>
            </p:nvSpPr>
            <p:spPr bwMode="auto">
              <a:xfrm>
                <a:off x="2833001" y="3161382"/>
                <a:ext cx="11048" cy="11047"/>
              </a:xfrm>
              <a:custGeom>
                <a:avLst/>
                <a:gdLst>
                  <a:gd name="T0" fmla="*/ 0 w 1"/>
                  <a:gd name="T1" fmla="*/ 0 h 1"/>
                  <a:gd name="T2" fmla="*/ 0 w 1"/>
                  <a:gd name="T3" fmla="*/ 0 h 1"/>
                  <a:gd name="T4" fmla="*/ 0 w 1"/>
                  <a:gd name="T5" fmla="*/ 216 h 1"/>
                  <a:gd name="T6" fmla="*/ 0 w 1"/>
                  <a:gd name="T7" fmla="*/ 0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0" y="0"/>
                    </a:ln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54" name="Freeform 1507"/>
              <p:cNvSpPr>
                <a:spLocks/>
              </p:cNvSpPr>
              <p:nvPr/>
            </p:nvSpPr>
            <p:spPr bwMode="auto">
              <a:xfrm>
                <a:off x="2844049" y="3194523"/>
                <a:ext cx="11048" cy="22094"/>
              </a:xfrm>
              <a:custGeom>
                <a:avLst/>
                <a:gdLst>
                  <a:gd name="T0" fmla="*/ 0 w 1"/>
                  <a:gd name="T1" fmla="*/ 216 h 2"/>
                  <a:gd name="T2" fmla="*/ 216 w 1"/>
                  <a:gd name="T3" fmla="*/ 432 h 2"/>
                  <a:gd name="T4" fmla="*/ 216 w 1"/>
                  <a:gd name="T5" fmla="*/ 216 h 2"/>
                  <a:gd name="T6" fmla="*/ 216 w 1"/>
                  <a:gd name="T7" fmla="*/ 216 h 2"/>
                  <a:gd name="T8" fmla="*/ 0 w 1"/>
                  <a:gd name="T9" fmla="*/ 0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2"/>
                    </a:lnTo>
                    <a:lnTo>
                      <a:pt x="1" y="1"/>
                    </a:lnTo>
                    <a:lnTo>
                      <a:pt x="0"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55" name="Freeform 1508"/>
              <p:cNvSpPr>
                <a:spLocks/>
              </p:cNvSpPr>
              <p:nvPr/>
            </p:nvSpPr>
            <p:spPr bwMode="auto">
              <a:xfrm>
                <a:off x="2844049" y="3194523"/>
                <a:ext cx="11048" cy="22094"/>
              </a:xfrm>
              <a:custGeom>
                <a:avLst/>
                <a:gdLst>
                  <a:gd name="T0" fmla="*/ 0 w 1"/>
                  <a:gd name="T1" fmla="*/ 216 h 2"/>
                  <a:gd name="T2" fmla="*/ 216 w 1"/>
                  <a:gd name="T3" fmla="*/ 432 h 2"/>
                  <a:gd name="T4" fmla="*/ 216 w 1"/>
                  <a:gd name="T5" fmla="*/ 216 h 2"/>
                  <a:gd name="T6" fmla="*/ 216 w 1"/>
                  <a:gd name="T7" fmla="*/ 216 h 2"/>
                  <a:gd name="T8" fmla="*/ 0 w 1"/>
                  <a:gd name="T9" fmla="*/ 0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2"/>
                    </a:lnTo>
                    <a:lnTo>
                      <a:pt x="1" y="1"/>
                    </a:lnTo>
                    <a:lnTo>
                      <a:pt x="0"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56" name="Freeform 1509"/>
              <p:cNvSpPr>
                <a:spLocks/>
              </p:cNvSpPr>
              <p:nvPr/>
            </p:nvSpPr>
            <p:spPr bwMode="auto">
              <a:xfrm>
                <a:off x="2821953" y="3139288"/>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57" name="Freeform 1510"/>
              <p:cNvSpPr>
                <a:spLocks/>
              </p:cNvSpPr>
              <p:nvPr/>
            </p:nvSpPr>
            <p:spPr bwMode="auto">
              <a:xfrm>
                <a:off x="2821953" y="3139288"/>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58" name="Freeform 1511"/>
              <p:cNvSpPr>
                <a:spLocks/>
              </p:cNvSpPr>
              <p:nvPr/>
            </p:nvSpPr>
            <p:spPr bwMode="auto">
              <a:xfrm>
                <a:off x="2833001" y="3183476"/>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59" name="Freeform 1512"/>
              <p:cNvSpPr>
                <a:spLocks/>
              </p:cNvSpPr>
              <p:nvPr/>
            </p:nvSpPr>
            <p:spPr bwMode="auto">
              <a:xfrm>
                <a:off x="2833001" y="3183476"/>
                <a:ext cx="11048"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60" name="Freeform 1513"/>
              <p:cNvSpPr>
                <a:spLocks/>
              </p:cNvSpPr>
              <p:nvPr/>
            </p:nvSpPr>
            <p:spPr bwMode="auto">
              <a:xfrm>
                <a:off x="2844049" y="3238711"/>
                <a:ext cx="0" cy="11047"/>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61" name="Freeform 1514"/>
              <p:cNvSpPr>
                <a:spLocks/>
              </p:cNvSpPr>
              <p:nvPr/>
            </p:nvSpPr>
            <p:spPr bwMode="auto">
              <a:xfrm>
                <a:off x="2844049" y="3238711"/>
                <a:ext cx="0" cy="11047"/>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62" name="Freeform 1515"/>
              <p:cNvSpPr>
                <a:spLocks/>
              </p:cNvSpPr>
              <p:nvPr/>
            </p:nvSpPr>
            <p:spPr bwMode="auto">
              <a:xfrm>
                <a:off x="2833001" y="3260804"/>
                <a:ext cx="11048" cy="11047"/>
              </a:xfrm>
              <a:custGeom>
                <a:avLst/>
                <a:gdLst>
                  <a:gd name="T0" fmla="*/ 0 w 1"/>
                  <a:gd name="T1" fmla="*/ 216 h 1"/>
                  <a:gd name="T2" fmla="*/ 0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63" name="Freeform 1516"/>
              <p:cNvSpPr>
                <a:spLocks/>
              </p:cNvSpPr>
              <p:nvPr/>
            </p:nvSpPr>
            <p:spPr bwMode="auto">
              <a:xfrm>
                <a:off x="2833001" y="3260804"/>
                <a:ext cx="11048" cy="11047"/>
              </a:xfrm>
              <a:custGeom>
                <a:avLst/>
                <a:gdLst>
                  <a:gd name="T0" fmla="*/ 0 w 1"/>
                  <a:gd name="T1" fmla="*/ 216 h 1"/>
                  <a:gd name="T2" fmla="*/ 0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64" name="Freeform 1517"/>
              <p:cNvSpPr>
                <a:spLocks/>
              </p:cNvSpPr>
              <p:nvPr/>
            </p:nvSpPr>
            <p:spPr bwMode="auto">
              <a:xfrm>
                <a:off x="2645192" y="3260804"/>
                <a:ext cx="11048" cy="11047"/>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65" name="Freeform 1518"/>
              <p:cNvSpPr>
                <a:spLocks/>
              </p:cNvSpPr>
              <p:nvPr/>
            </p:nvSpPr>
            <p:spPr bwMode="auto">
              <a:xfrm>
                <a:off x="2645192" y="3260804"/>
                <a:ext cx="11048" cy="11047"/>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66" name="Freeform 1519"/>
              <p:cNvSpPr>
                <a:spLocks/>
              </p:cNvSpPr>
              <p:nvPr/>
            </p:nvSpPr>
            <p:spPr bwMode="auto">
              <a:xfrm>
                <a:off x="2081764" y="3570118"/>
                <a:ext cx="22095" cy="33141"/>
              </a:xfrm>
              <a:custGeom>
                <a:avLst/>
                <a:gdLst>
                  <a:gd name="T0" fmla="*/ 0 w 2"/>
                  <a:gd name="T1" fmla="*/ 216 h 3"/>
                  <a:gd name="T2" fmla="*/ 216 w 2"/>
                  <a:gd name="T3" fmla="*/ 0 h 3"/>
                  <a:gd name="T4" fmla="*/ 432 w 2"/>
                  <a:gd name="T5" fmla="*/ 216 h 3"/>
                  <a:gd name="T6" fmla="*/ 432 w 2"/>
                  <a:gd name="T7" fmla="*/ 432 h 3"/>
                  <a:gd name="T8" fmla="*/ 0 w 2"/>
                  <a:gd name="T9" fmla="*/ 648 h 3"/>
                  <a:gd name="T10" fmla="*/ 216 w 2"/>
                  <a:gd name="T11" fmla="*/ 432 h 3"/>
                  <a:gd name="T12" fmla="*/ 0 w 2"/>
                  <a:gd name="T13" fmla="*/ 216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1"/>
                    </a:moveTo>
                    <a:lnTo>
                      <a:pt x="1" y="0"/>
                    </a:lnTo>
                    <a:lnTo>
                      <a:pt x="2" y="1"/>
                    </a:lnTo>
                    <a:lnTo>
                      <a:pt x="2" y="2"/>
                    </a:lnTo>
                    <a:lnTo>
                      <a:pt x="0" y="3"/>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67" name="Freeform 1520"/>
              <p:cNvSpPr>
                <a:spLocks/>
              </p:cNvSpPr>
              <p:nvPr/>
            </p:nvSpPr>
            <p:spPr bwMode="auto">
              <a:xfrm>
                <a:off x="2081764" y="3570118"/>
                <a:ext cx="22095" cy="33141"/>
              </a:xfrm>
              <a:custGeom>
                <a:avLst/>
                <a:gdLst>
                  <a:gd name="T0" fmla="*/ 0 w 2"/>
                  <a:gd name="T1" fmla="*/ 216 h 3"/>
                  <a:gd name="T2" fmla="*/ 216 w 2"/>
                  <a:gd name="T3" fmla="*/ 0 h 3"/>
                  <a:gd name="T4" fmla="*/ 432 w 2"/>
                  <a:gd name="T5" fmla="*/ 216 h 3"/>
                  <a:gd name="T6" fmla="*/ 432 w 2"/>
                  <a:gd name="T7" fmla="*/ 432 h 3"/>
                  <a:gd name="T8" fmla="*/ 0 w 2"/>
                  <a:gd name="T9" fmla="*/ 648 h 3"/>
                  <a:gd name="T10" fmla="*/ 216 w 2"/>
                  <a:gd name="T11" fmla="*/ 432 h 3"/>
                  <a:gd name="T12" fmla="*/ 0 w 2"/>
                  <a:gd name="T13" fmla="*/ 216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1"/>
                    </a:moveTo>
                    <a:lnTo>
                      <a:pt x="1" y="0"/>
                    </a:lnTo>
                    <a:lnTo>
                      <a:pt x="2" y="1"/>
                    </a:lnTo>
                    <a:lnTo>
                      <a:pt x="2" y="2"/>
                    </a:lnTo>
                    <a:lnTo>
                      <a:pt x="0" y="3"/>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68" name="Freeform 1521"/>
              <p:cNvSpPr>
                <a:spLocks/>
              </p:cNvSpPr>
              <p:nvPr/>
            </p:nvSpPr>
            <p:spPr bwMode="auto">
              <a:xfrm>
                <a:off x="2114907" y="3581165"/>
                <a:ext cx="11048" cy="11047"/>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69" name="Freeform 1522"/>
              <p:cNvSpPr>
                <a:spLocks/>
              </p:cNvSpPr>
              <p:nvPr/>
            </p:nvSpPr>
            <p:spPr bwMode="auto">
              <a:xfrm>
                <a:off x="2114907" y="3581165"/>
                <a:ext cx="11048" cy="11047"/>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70" name="Freeform 1523"/>
              <p:cNvSpPr>
                <a:spLocks/>
              </p:cNvSpPr>
              <p:nvPr/>
            </p:nvSpPr>
            <p:spPr bwMode="auto">
              <a:xfrm>
                <a:off x="2888239" y="2045645"/>
                <a:ext cx="176762" cy="198844"/>
              </a:xfrm>
              <a:custGeom>
                <a:avLst/>
                <a:gdLst>
                  <a:gd name="T0" fmla="*/ 2160 w 16"/>
                  <a:gd name="T1" fmla="*/ 0 h 18"/>
                  <a:gd name="T2" fmla="*/ 1512 w 16"/>
                  <a:gd name="T3" fmla="*/ 216 h 18"/>
                  <a:gd name="T4" fmla="*/ 1296 w 16"/>
                  <a:gd name="T5" fmla="*/ 648 h 18"/>
                  <a:gd name="T6" fmla="*/ 864 w 16"/>
                  <a:gd name="T7" fmla="*/ 1296 h 18"/>
                  <a:gd name="T8" fmla="*/ 648 w 16"/>
                  <a:gd name="T9" fmla="*/ 1728 h 18"/>
                  <a:gd name="T10" fmla="*/ 648 w 16"/>
                  <a:gd name="T11" fmla="*/ 1944 h 18"/>
                  <a:gd name="T12" fmla="*/ 432 w 16"/>
                  <a:gd name="T13" fmla="*/ 2160 h 18"/>
                  <a:gd name="T14" fmla="*/ 0 w 16"/>
                  <a:gd name="T15" fmla="*/ 2376 h 18"/>
                  <a:gd name="T16" fmla="*/ 216 w 16"/>
                  <a:gd name="T17" fmla="*/ 2592 h 18"/>
                  <a:gd name="T18" fmla="*/ 432 w 16"/>
                  <a:gd name="T19" fmla="*/ 2592 h 18"/>
                  <a:gd name="T20" fmla="*/ 0 w 16"/>
                  <a:gd name="T21" fmla="*/ 2808 h 18"/>
                  <a:gd name="T22" fmla="*/ 432 w 16"/>
                  <a:gd name="T23" fmla="*/ 3024 h 18"/>
                  <a:gd name="T24" fmla="*/ 1080 w 16"/>
                  <a:gd name="T25" fmla="*/ 3024 h 18"/>
                  <a:gd name="T26" fmla="*/ 1296 w 16"/>
                  <a:gd name="T27" fmla="*/ 3240 h 18"/>
                  <a:gd name="T28" fmla="*/ 1728 w 16"/>
                  <a:gd name="T29" fmla="*/ 3024 h 18"/>
                  <a:gd name="T30" fmla="*/ 1944 w 16"/>
                  <a:gd name="T31" fmla="*/ 3240 h 18"/>
                  <a:gd name="T32" fmla="*/ 2160 w 16"/>
                  <a:gd name="T33" fmla="*/ 3024 h 18"/>
                  <a:gd name="T34" fmla="*/ 2160 w 16"/>
                  <a:gd name="T35" fmla="*/ 3456 h 18"/>
                  <a:gd name="T36" fmla="*/ 2376 w 16"/>
                  <a:gd name="T37" fmla="*/ 3456 h 18"/>
                  <a:gd name="T38" fmla="*/ 2808 w 16"/>
                  <a:gd name="T39" fmla="*/ 3024 h 18"/>
                  <a:gd name="T40" fmla="*/ 2808 w 16"/>
                  <a:gd name="T41" fmla="*/ 3456 h 18"/>
                  <a:gd name="T42" fmla="*/ 2808 w 16"/>
                  <a:gd name="T43" fmla="*/ 3672 h 18"/>
                  <a:gd name="T44" fmla="*/ 3024 w 16"/>
                  <a:gd name="T45" fmla="*/ 3672 h 18"/>
                  <a:gd name="T46" fmla="*/ 3024 w 16"/>
                  <a:gd name="T47" fmla="*/ 3888 h 18"/>
                  <a:gd name="T48" fmla="*/ 3456 w 16"/>
                  <a:gd name="T49" fmla="*/ 3888 h 18"/>
                  <a:gd name="T50" fmla="*/ 3456 w 16"/>
                  <a:gd name="T51" fmla="*/ 3024 h 18"/>
                  <a:gd name="T52" fmla="*/ 3024 w 16"/>
                  <a:gd name="T53" fmla="*/ 2808 h 18"/>
                  <a:gd name="T54" fmla="*/ 3240 w 16"/>
                  <a:gd name="T55" fmla="*/ 2808 h 18"/>
                  <a:gd name="T56" fmla="*/ 3456 w 16"/>
                  <a:gd name="T57" fmla="*/ 2376 h 18"/>
                  <a:gd name="T58" fmla="*/ 2808 w 16"/>
                  <a:gd name="T59" fmla="*/ 2376 h 18"/>
                  <a:gd name="T60" fmla="*/ 3024 w 16"/>
                  <a:gd name="T61" fmla="*/ 1728 h 18"/>
                  <a:gd name="T62" fmla="*/ 2592 w 16"/>
                  <a:gd name="T63" fmla="*/ 1728 h 18"/>
                  <a:gd name="T64" fmla="*/ 2160 w 16"/>
                  <a:gd name="T65" fmla="*/ 1944 h 18"/>
                  <a:gd name="T66" fmla="*/ 2160 w 16"/>
                  <a:gd name="T67" fmla="*/ 1728 h 18"/>
                  <a:gd name="T68" fmla="*/ 1944 w 16"/>
                  <a:gd name="T69" fmla="*/ 1728 h 18"/>
                  <a:gd name="T70" fmla="*/ 1944 w 16"/>
                  <a:gd name="T71" fmla="*/ 1296 h 18"/>
                  <a:gd name="T72" fmla="*/ 1728 w 16"/>
                  <a:gd name="T73" fmla="*/ 1296 h 18"/>
                  <a:gd name="T74" fmla="*/ 1296 w 16"/>
                  <a:gd name="T75" fmla="*/ 1512 h 18"/>
                  <a:gd name="T76" fmla="*/ 1296 w 16"/>
                  <a:gd name="T77" fmla="*/ 1296 h 18"/>
                  <a:gd name="T78" fmla="*/ 2160 w 16"/>
                  <a:gd name="T79" fmla="*/ 0 h 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
                  <a:gd name="T121" fmla="*/ 0 h 18"/>
                  <a:gd name="T122" fmla="*/ 16 w 16"/>
                  <a:gd name="T123" fmla="*/ 18 h 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 h="18">
                    <a:moveTo>
                      <a:pt x="10" y="0"/>
                    </a:moveTo>
                    <a:lnTo>
                      <a:pt x="7" y="1"/>
                    </a:lnTo>
                    <a:lnTo>
                      <a:pt x="6" y="3"/>
                    </a:lnTo>
                    <a:lnTo>
                      <a:pt x="4" y="6"/>
                    </a:lnTo>
                    <a:lnTo>
                      <a:pt x="3" y="8"/>
                    </a:lnTo>
                    <a:lnTo>
                      <a:pt x="3" y="9"/>
                    </a:lnTo>
                    <a:lnTo>
                      <a:pt x="2" y="10"/>
                    </a:lnTo>
                    <a:lnTo>
                      <a:pt x="0" y="11"/>
                    </a:lnTo>
                    <a:lnTo>
                      <a:pt x="1" y="12"/>
                    </a:lnTo>
                    <a:lnTo>
                      <a:pt x="2" y="12"/>
                    </a:lnTo>
                    <a:lnTo>
                      <a:pt x="0" y="13"/>
                    </a:lnTo>
                    <a:lnTo>
                      <a:pt x="2" y="14"/>
                    </a:lnTo>
                    <a:lnTo>
                      <a:pt x="5" y="14"/>
                    </a:lnTo>
                    <a:lnTo>
                      <a:pt x="6" y="15"/>
                    </a:lnTo>
                    <a:lnTo>
                      <a:pt x="8" y="14"/>
                    </a:lnTo>
                    <a:lnTo>
                      <a:pt x="9" y="15"/>
                    </a:lnTo>
                    <a:lnTo>
                      <a:pt x="10" y="14"/>
                    </a:lnTo>
                    <a:lnTo>
                      <a:pt x="10" y="16"/>
                    </a:lnTo>
                    <a:lnTo>
                      <a:pt x="11" y="16"/>
                    </a:lnTo>
                    <a:lnTo>
                      <a:pt x="13" y="14"/>
                    </a:lnTo>
                    <a:lnTo>
                      <a:pt x="13" y="16"/>
                    </a:lnTo>
                    <a:lnTo>
                      <a:pt x="13" y="17"/>
                    </a:lnTo>
                    <a:lnTo>
                      <a:pt x="14" y="17"/>
                    </a:lnTo>
                    <a:lnTo>
                      <a:pt x="14" y="18"/>
                    </a:lnTo>
                    <a:lnTo>
                      <a:pt x="16" y="18"/>
                    </a:lnTo>
                    <a:lnTo>
                      <a:pt x="16" y="14"/>
                    </a:lnTo>
                    <a:lnTo>
                      <a:pt x="14" y="13"/>
                    </a:lnTo>
                    <a:lnTo>
                      <a:pt x="15" y="13"/>
                    </a:lnTo>
                    <a:lnTo>
                      <a:pt x="16" y="11"/>
                    </a:lnTo>
                    <a:lnTo>
                      <a:pt x="13" y="11"/>
                    </a:lnTo>
                    <a:lnTo>
                      <a:pt x="14" y="8"/>
                    </a:lnTo>
                    <a:lnTo>
                      <a:pt x="12" y="8"/>
                    </a:lnTo>
                    <a:lnTo>
                      <a:pt x="10" y="9"/>
                    </a:lnTo>
                    <a:lnTo>
                      <a:pt x="10" y="8"/>
                    </a:lnTo>
                    <a:lnTo>
                      <a:pt x="9" y="8"/>
                    </a:lnTo>
                    <a:lnTo>
                      <a:pt x="9" y="6"/>
                    </a:lnTo>
                    <a:lnTo>
                      <a:pt x="8" y="6"/>
                    </a:lnTo>
                    <a:lnTo>
                      <a:pt x="6" y="7"/>
                    </a:lnTo>
                    <a:lnTo>
                      <a:pt x="6" y="6"/>
                    </a:lnTo>
                    <a:lnTo>
                      <a:pt x="1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71" name="Freeform 1524"/>
              <p:cNvSpPr>
                <a:spLocks/>
              </p:cNvSpPr>
              <p:nvPr/>
            </p:nvSpPr>
            <p:spPr bwMode="auto">
              <a:xfrm>
                <a:off x="2888239" y="2045645"/>
                <a:ext cx="176762" cy="198844"/>
              </a:xfrm>
              <a:custGeom>
                <a:avLst/>
                <a:gdLst>
                  <a:gd name="T0" fmla="*/ 2160 w 16"/>
                  <a:gd name="T1" fmla="*/ 0 h 18"/>
                  <a:gd name="T2" fmla="*/ 1512 w 16"/>
                  <a:gd name="T3" fmla="*/ 216 h 18"/>
                  <a:gd name="T4" fmla="*/ 1296 w 16"/>
                  <a:gd name="T5" fmla="*/ 648 h 18"/>
                  <a:gd name="T6" fmla="*/ 864 w 16"/>
                  <a:gd name="T7" fmla="*/ 1296 h 18"/>
                  <a:gd name="T8" fmla="*/ 648 w 16"/>
                  <a:gd name="T9" fmla="*/ 1728 h 18"/>
                  <a:gd name="T10" fmla="*/ 648 w 16"/>
                  <a:gd name="T11" fmla="*/ 1944 h 18"/>
                  <a:gd name="T12" fmla="*/ 432 w 16"/>
                  <a:gd name="T13" fmla="*/ 2160 h 18"/>
                  <a:gd name="T14" fmla="*/ 0 w 16"/>
                  <a:gd name="T15" fmla="*/ 2376 h 18"/>
                  <a:gd name="T16" fmla="*/ 216 w 16"/>
                  <a:gd name="T17" fmla="*/ 2592 h 18"/>
                  <a:gd name="T18" fmla="*/ 432 w 16"/>
                  <a:gd name="T19" fmla="*/ 2592 h 18"/>
                  <a:gd name="T20" fmla="*/ 0 w 16"/>
                  <a:gd name="T21" fmla="*/ 2808 h 18"/>
                  <a:gd name="T22" fmla="*/ 432 w 16"/>
                  <a:gd name="T23" fmla="*/ 3024 h 18"/>
                  <a:gd name="T24" fmla="*/ 1080 w 16"/>
                  <a:gd name="T25" fmla="*/ 3024 h 18"/>
                  <a:gd name="T26" fmla="*/ 1296 w 16"/>
                  <a:gd name="T27" fmla="*/ 3240 h 18"/>
                  <a:gd name="T28" fmla="*/ 1728 w 16"/>
                  <a:gd name="T29" fmla="*/ 3024 h 18"/>
                  <a:gd name="T30" fmla="*/ 1944 w 16"/>
                  <a:gd name="T31" fmla="*/ 3240 h 18"/>
                  <a:gd name="T32" fmla="*/ 2160 w 16"/>
                  <a:gd name="T33" fmla="*/ 3024 h 18"/>
                  <a:gd name="T34" fmla="*/ 2160 w 16"/>
                  <a:gd name="T35" fmla="*/ 3456 h 18"/>
                  <a:gd name="T36" fmla="*/ 2376 w 16"/>
                  <a:gd name="T37" fmla="*/ 3456 h 18"/>
                  <a:gd name="T38" fmla="*/ 2808 w 16"/>
                  <a:gd name="T39" fmla="*/ 3024 h 18"/>
                  <a:gd name="T40" fmla="*/ 2808 w 16"/>
                  <a:gd name="T41" fmla="*/ 3456 h 18"/>
                  <a:gd name="T42" fmla="*/ 2808 w 16"/>
                  <a:gd name="T43" fmla="*/ 3672 h 18"/>
                  <a:gd name="T44" fmla="*/ 3024 w 16"/>
                  <a:gd name="T45" fmla="*/ 3672 h 18"/>
                  <a:gd name="T46" fmla="*/ 3024 w 16"/>
                  <a:gd name="T47" fmla="*/ 3888 h 18"/>
                  <a:gd name="T48" fmla="*/ 3456 w 16"/>
                  <a:gd name="T49" fmla="*/ 3888 h 18"/>
                  <a:gd name="T50" fmla="*/ 3456 w 16"/>
                  <a:gd name="T51" fmla="*/ 3024 h 18"/>
                  <a:gd name="T52" fmla="*/ 3024 w 16"/>
                  <a:gd name="T53" fmla="*/ 2808 h 18"/>
                  <a:gd name="T54" fmla="*/ 3240 w 16"/>
                  <a:gd name="T55" fmla="*/ 2808 h 18"/>
                  <a:gd name="T56" fmla="*/ 3456 w 16"/>
                  <a:gd name="T57" fmla="*/ 2376 h 18"/>
                  <a:gd name="T58" fmla="*/ 2808 w 16"/>
                  <a:gd name="T59" fmla="*/ 2376 h 18"/>
                  <a:gd name="T60" fmla="*/ 3024 w 16"/>
                  <a:gd name="T61" fmla="*/ 1728 h 18"/>
                  <a:gd name="T62" fmla="*/ 2592 w 16"/>
                  <a:gd name="T63" fmla="*/ 1728 h 18"/>
                  <a:gd name="T64" fmla="*/ 2160 w 16"/>
                  <a:gd name="T65" fmla="*/ 1944 h 18"/>
                  <a:gd name="T66" fmla="*/ 2160 w 16"/>
                  <a:gd name="T67" fmla="*/ 1728 h 18"/>
                  <a:gd name="T68" fmla="*/ 1944 w 16"/>
                  <a:gd name="T69" fmla="*/ 1728 h 18"/>
                  <a:gd name="T70" fmla="*/ 1944 w 16"/>
                  <a:gd name="T71" fmla="*/ 1296 h 18"/>
                  <a:gd name="T72" fmla="*/ 1728 w 16"/>
                  <a:gd name="T73" fmla="*/ 1296 h 18"/>
                  <a:gd name="T74" fmla="*/ 1296 w 16"/>
                  <a:gd name="T75" fmla="*/ 1512 h 18"/>
                  <a:gd name="T76" fmla="*/ 1296 w 16"/>
                  <a:gd name="T77" fmla="*/ 1296 h 18"/>
                  <a:gd name="T78" fmla="*/ 2160 w 16"/>
                  <a:gd name="T79" fmla="*/ 0 h 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
                  <a:gd name="T121" fmla="*/ 0 h 18"/>
                  <a:gd name="T122" fmla="*/ 16 w 16"/>
                  <a:gd name="T123" fmla="*/ 18 h 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 h="18">
                    <a:moveTo>
                      <a:pt x="10" y="0"/>
                    </a:moveTo>
                    <a:lnTo>
                      <a:pt x="7" y="1"/>
                    </a:lnTo>
                    <a:lnTo>
                      <a:pt x="6" y="3"/>
                    </a:lnTo>
                    <a:lnTo>
                      <a:pt x="4" y="6"/>
                    </a:lnTo>
                    <a:lnTo>
                      <a:pt x="3" y="8"/>
                    </a:lnTo>
                    <a:lnTo>
                      <a:pt x="3" y="9"/>
                    </a:lnTo>
                    <a:lnTo>
                      <a:pt x="2" y="10"/>
                    </a:lnTo>
                    <a:lnTo>
                      <a:pt x="0" y="11"/>
                    </a:lnTo>
                    <a:lnTo>
                      <a:pt x="1" y="12"/>
                    </a:lnTo>
                    <a:lnTo>
                      <a:pt x="2" y="12"/>
                    </a:lnTo>
                    <a:lnTo>
                      <a:pt x="0" y="13"/>
                    </a:lnTo>
                    <a:lnTo>
                      <a:pt x="2" y="14"/>
                    </a:lnTo>
                    <a:lnTo>
                      <a:pt x="5" y="14"/>
                    </a:lnTo>
                    <a:lnTo>
                      <a:pt x="6" y="15"/>
                    </a:lnTo>
                    <a:lnTo>
                      <a:pt x="8" y="14"/>
                    </a:lnTo>
                    <a:lnTo>
                      <a:pt x="9" y="15"/>
                    </a:lnTo>
                    <a:lnTo>
                      <a:pt x="10" y="14"/>
                    </a:lnTo>
                    <a:lnTo>
                      <a:pt x="10" y="16"/>
                    </a:lnTo>
                    <a:lnTo>
                      <a:pt x="11" y="16"/>
                    </a:lnTo>
                    <a:lnTo>
                      <a:pt x="13" y="14"/>
                    </a:lnTo>
                    <a:lnTo>
                      <a:pt x="13" y="16"/>
                    </a:lnTo>
                    <a:lnTo>
                      <a:pt x="13" y="17"/>
                    </a:lnTo>
                    <a:lnTo>
                      <a:pt x="14" y="17"/>
                    </a:lnTo>
                    <a:lnTo>
                      <a:pt x="14" y="18"/>
                    </a:lnTo>
                    <a:lnTo>
                      <a:pt x="16" y="18"/>
                    </a:lnTo>
                    <a:lnTo>
                      <a:pt x="16" y="14"/>
                    </a:lnTo>
                    <a:lnTo>
                      <a:pt x="14" y="13"/>
                    </a:lnTo>
                    <a:lnTo>
                      <a:pt x="15" y="13"/>
                    </a:lnTo>
                    <a:lnTo>
                      <a:pt x="16" y="11"/>
                    </a:lnTo>
                    <a:lnTo>
                      <a:pt x="13" y="11"/>
                    </a:lnTo>
                    <a:lnTo>
                      <a:pt x="14" y="8"/>
                    </a:lnTo>
                    <a:lnTo>
                      <a:pt x="12" y="8"/>
                    </a:lnTo>
                    <a:lnTo>
                      <a:pt x="10" y="9"/>
                    </a:lnTo>
                    <a:lnTo>
                      <a:pt x="10" y="8"/>
                    </a:lnTo>
                    <a:lnTo>
                      <a:pt x="9" y="8"/>
                    </a:lnTo>
                    <a:lnTo>
                      <a:pt x="9" y="6"/>
                    </a:lnTo>
                    <a:lnTo>
                      <a:pt x="8" y="6"/>
                    </a:lnTo>
                    <a:lnTo>
                      <a:pt x="6" y="7"/>
                    </a:lnTo>
                    <a:lnTo>
                      <a:pt x="6" y="6"/>
                    </a:lnTo>
                    <a:lnTo>
                      <a:pt x="1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72" name="Freeform 1525"/>
              <p:cNvSpPr>
                <a:spLocks/>
              </p:cNvSpPr>
              <p:nvPr/>
            </p:nvSpPr>
            <p:spPr bwMode="auto">
              <a:xfrm>
                <a:off x="2833001" y="2222395"/>
                <a:ext cx="33143" cy="55235"/>
              </a:xfrm>
              <a:custGeom>
                <a:avLst/>
                <a:gdLst>
                  <a:gd name="T0" fmla="*/ 216 w 3"/>
                  <a:gd name="T1" fmla="*/ 1080 h 5"/>
                  <a:gd name="T2" fmla="*/ 0 w 3"/>
                  <a:gd name="T3" fmla="*/ 648 h 5"/>
                  <a:gd name="T4" fmla="*/ 216 w 3"/>
                  <a:gd name="T5" fmla="*/ 432 h 5"/>
                  <a:gd name="T6" fmla="*/ 432 w 3"/>
                  <a:gd name="T7" fmla="*/ 0 h 5"/>
                  <a:gd name="T8" fmla="*/ 648 w 3"/>
                  <a:gd name="T9" fmla="*/ 0 h 5"/>
                  <a:gd name="T10" fmla="*/ 648 w 3"/>
                  <a:gd name="T11" fmla="*/ 432 h 5"/>
                  <a:gd name="T12" fmla="*/ 432 w 3"/>
                  <a:gd name="T13" fmla="*/ 864 h 5"/>
                  <a:gd name="T14" fmla="*/ 216 w 3"/>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5"/>
                    </a:moveTo>
                    <a:lnTo>
                      <a:pt x="0" y="3"/>
                    </a:lnTo>
                    <a:lnTo>
                      <a:pt x="1" y="2"/>
                    </a:lnTo>
                    <a:lnTo>
                      <a:pt x="2" y="0"/>
                    </a:lnTo>
                    <a:lnTo>
                      <a:pt x="3" y="0"/>
                    </a:lnTo>
                    <a:lnTo>
                      <a:pt x="3" y="2"/>
                    </a:lnTo>
                    <a:lnTo>
                      <a:pt x="2" y="4"/>
                    </a:lnTo>
                    <a:lnTo>
                      <a:pt x="1"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73" name="Freeform 1526"/>
              <p:cNvSpPr>
                <a:spLocks/>
              </p:cNvSpPr>
              <p:nvPr/>
            </p:nvSpPr>
            <p:spPr bwMode="auto">
              <a:xfrm>
                <a:off x="2833001" y="2222395"/>
                <a:ext cx="33143" cy="55235"/>
              </a:xfrm>
              <a:custGeom>
                <a:avLst/>
                <a:gdLst>
                  <a:gd name="T0" fmla="*/ 216 w 3"/>
                  <a:gd name="T1" fmla="*/ 1080 h 5"/>
                  <a:gd name="T2" fmla="*/ 0 w 3"/>
                  <a:gd name="T3" fmla="*/ 648 h 5"/>
                  <a:gd name="T4" fmla="*/ 216 w 3"/>
                  <a:gd name="T5" fmla="*/ 432 h 5"/>
                  <a:gd name="T6" fmla="*/ 432 w 3"/>
                  <a:gd name="T7" fmla="*/ 0 h 5"/>
                  <a:gd name="T8" fmla="*/ 648 w 3"/>
                  <a:gd name="T9" fmla="*/ 0 h 5"/>
                  <a:gd name="T10" fmla="*/ 648 w 3"/>
                  <a:gd name="T11" fmla="*/ 432 h 5"/>
                  <a:gd name="T12" fmla="*/ 432 w 3"/>
                  <a:gd name="T13" fmla="*/ 864 h 5"/>
                  <a:gd name="T14" fmla="*/ 216 w 3"/>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5"/>
                    </a:moveTo>
                    <a:lnTo>
                      <a:pt x="0" y="3"/>
                    </a:lnTo>
                    <a:lnTo>
                      <a:pt x="1" y="2"/>
                    </a:lnTo>
                    <a:lnTo>
                      <a:pt x="2" y="0"/>
                    </a:lnTo>
                    <a:lnTo>
                      <a:pt x="3" y="0"/>
                    </a:lnTo>
                    <a:lnTo>
                      <a:pt x="3" y="2"/>
                    </a:lnTo>
                    <a:lnTo>
                      <a:pt x="2" y="4"/>
                    </a:lnTo>
                    <a:lnTo>
                      <a:pt x="1"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74" name="Freeform 1527"/>
              <p:cNvSpPr>
                <a:spLocks/>
              </p:cNvSpPr>
              <p:nvPr/>
            </p:nvSpPr>
            <p:spPr bwMode="auto">
              <a:xfrm>
                <a:off x="2855096" y="2255536"/>
                <a:ext cx="22095" cy="22094"/>
              </a:xfrm>
              <a:custGeom>
                <a:avLst/>
                <a:gdLst>
                  <a:gd name="T0" fmla="*/ 0 w 2"/>
                  <a:gd name="T1" fmla="*/ 432 h 2"/>
                  <a:gd name="T2" fmla="*/ 0 w 2"/>
                  <a:gd name="T3" fmla="*/ 216 h 2"/>
                  <a:gd name="T4" fmla="*/ 216 w 2"/>
                  <a:gd name="T5" fmla="*/ 0 h 2"/>
                  <a:gd name="T6" fmla="*/ 432 w 2"/>
                  <a:gd name="T7" fmla="*/ 0 h 2"/>
                  <a:gd name="T8" fmla="*/ 432 w 2"/>
                  <a:gd name="T9" fmla="*/ 216 h 2"/>
                  <a:gd name="T10" fmla="*/ 216 w 2"/>
                  <a:gd name="T11" fmla="*/ 432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1" y="0"/>
                    </a:lnTo>
                    <a:lnTo>
                      <a:pt x="2" y="0"/>
                    </a:lnTo>
                    <a:lnTo>
                      <a:pt x="2" y="1"/>
                    </a:lnTo>
                    <a:lnTo>
                      <a:pt x="1"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75" name="Freeform 1528"/>
              <p:cNvSpPr>
                <a:spLocks/>
              </p:cNvSpPr>
              <p:nvPr/>
            </p:nvSpPr>
            <p:spPr bwMode="auto">
              <a:xfrm>
                <a:off x="2855096" y="2255536"/>
                <a:ext cx="22095" cy="22094"/>
              </a:xfrm>
              <a:custGeom>
                <a:avLst/>
                <a:gdLst>
                  <a:gd name="T0" fmla="*/ 0 w 2"/>
                  <a:gd name="T1" fmla="*/ 432 h 2"/>
                  <a:gd name="T2" fmla="*/ 0 w 2"/>
                  <a:gd name="T3" fmla="*/ 216 h 2"/>
                  <a:gd name="T4" fmla="*/ 216 w 2"/>
                  <a:gd name="T5" fmla="*/ 0 h 2"/>
                  <a:gd name="T6" fmla="*/ 432 w 2"/>
                  <a:gd name="T7" fmla="*/ 0 h 2"/>
                  <a:gd name="T8" fmla="*/ 432 w 2"/>
                  <a:gd name="T9" fmla="*/ 216 h 2"/>
                  <a:gd name="T10" fmla="*/ 216 w 2"/>
                  <a:gd name="T11" fmla="*/ 432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1" y="0"/>
                    </a:lnTo>
                    <a:lnTo>
                      <a:pt x="2" y="0"/>
                    </a:lnTo>
                    <a:lnTo>
                      <a:pt x="2" y="1"/>
                    </a:lnTo>
                    <a:lnTo>
                      <a:pt x="1"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76" name="Freeform 1529"/>
              <p:cNvSpPr>
                <a:spLocks/>
              </p:cNvSpPr>
              <p:nvPr/>
            </p:nvSpPr>
            <p:spPr bwMode="auto">
              <a:xfrm>
                <a:off x="2766715" y="2222395"/>
                <a:ext cx="55238" cy="44188"/>
              </a:xfrm>
              <a:custGeom>
                <a:avLst/>
                <a:gdLst>
                  <a:gd name="T0" fmla="*/ 1080 w 5"/>
                  <a:gd name="T1" fmla="*/ 432 h 4"/>
                  <a:gd name="T2" fmla="*/ 216 w 5"/>
                  <a:gd name="T3" fmla="*/ 432 h 4"/>
                  <a:gd name="T4" fmla="*/ 216 w 5"/>
                  <a:gd name="T5" fmla="*/ 432 h 4"/>
                  <a:gd name="T6" fmla="*/ 216 w 5"/>
                  <a:gd name="T7" fmla="*/ 0 h 4"/>
                  <a:gd name="T8" fmla="*/ 0 w 5"/>
                  <a:gd name="T9" fmla="*/ 0 h 4"/>
                  <a:gd name="T10" fmla="*/ 0 w 5"/>
                  <a:gd name="T11" fmla="*/ 432 h 4"/>
                  <a:gd name="T12" fmla="*/ 432 w 5"/>
                  <a:gd name="T13" fmla="*/ 648 h 4"/>
                  <a:gd name="T14" fmla="*/ 864 w 5"/>
                  <a:gd name="T15" fmla="*/ 864 h 4"/>
                  <a:gd name="T16" fmla="*/ 1080 w 5"/>
                  <a:gd name="T17" fmla="*/ 43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5" y="2"/>
                    </a:moveTo>
                    <a:lnTo>
                      <a:pt x="1" y="2"/>
                    </a:lnTo>
                    <a:lnTo>
                      <a:pt x="1" y="0"/>
                    </a:lnTo>
                    <a:lnTo>
                      <a:pt x="0" y="0"/>
                    </a:lnTo>
                    <a:lnTo>
                      <a:pt x="0" y="2"/>
                    </a:lnTo>
                    <a:lnTo>
                      <a:pt x="2" y="3"/>
                    </a:lnTo>
                    <a:lnTo>
                      <a:pt x="4" y="4"/>
                    </a:lnTo>
                    <a:lnTo>
                      <a:pt x="5"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77" name="Freeform 1530"/>
              <p:cNvSpPr>
                <a:spLocks/>
              </p:cNvSpPr>
              <p:nvPr/>
            </p:nvSpPr>
            <p:spPr bwMode="auto">
              <a:xfrm>
                <a:off x="2766715" y="2222395"/>
                <a:ext cx="55238" cy="44188"/>
              </a:xfrm>
              <a:custGeom>
                <a:avLst/>
                <a:gdLst>
                  <a:gd name="T0" fmla="*/ 1080 w 5"/>
                  <a:gd name="T1" fmla="*/ 432 h 4"/>
                  <a:gd name="T2" fmla="*/ 216 w 5"/>
                  <a:gd name="T3" fmla="*/ 432 h 4"/>
                  <a:gd name="T4" fmla="*/ 216 w 5"/>
                  <a:gd name="T5" fmla="*/ 432 h 4"/>
                  <a:gd name="T6" fmla="*/ 216 w 5"/>
                  <a:gd name="T7" fmla="*/ 0 h 4"/>
                  <a:gd name="T8" fmla="*/ 0 w 5"/>
                  <a:gd name="T9" fmla="*/ 0 h 4"/>
                  <a:gd name="T10" fmla="*/ 0 w 5"/>
                  <a:gd name="T11" fmla="*/ 432 h 4"/>
                  <a:gd name="T12" fmla="*/ 432 w 5"/>
                  <a:gd name="T13" fmla="*/ 648 h 4"/>
                  <a:gd name="T14" fmla="*/ 864 w 5"/>
                  <a:gd name="T15" fmla="*/ 864 h 4"/>
                  <a:gd name="T16" fmla="*/ 1080 w 5"/>
                  <a:gd name="T17" fmla="*/ 43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5" y="2"/>
                    </a:moveTo>
                    <a:lnTo>
                      <a:pt x="1" y="2"/>
                    </a:lnTo>
                    <a:lnTo>
                      <a:pt x="1" y="0"/>
                    </a:lnTo>
                    <a:lnTo>
                      <a:pt x="0" y="0"/>
                    </a:lnTo>
                    <a:lnTo>
                      <a:pt x="0" y="2"/>
                    </a:lnTo>
                    <a:lnTo>
                      <a:pt x="2" y="3"/>
                    </a:lnTo>
                    <a:lnTo>
                      <a:pt x="4" y="4"/>
                    </a:lnTo>
                    <a:lnTo>
                      <a:pt x="5"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78" name="Freeform 1531"/>
              <p:cNvSpPr>
                <a:spLocks/>
              </p:cNvSpPr>
              <p:nvPr/>
            </p:nvSpPr>
            <p:spPr bwMode="auto">
              <a:xfrm>
                <a:off x="2821953" y="2200302"/>
                <a:ext cx="22095" cy="22094"/>
              </a:xfrm>
              <a:custGeom>
                <a:avLst/>
                <a:gdLst>
                  <a:gd name="T0" fmla="*/ 0 w 2"/>
                  <a:gd name="T1" fmla="*/ 432 h 2"/>
                  <a:gd name="T2" fmla="*/ 216 w 2"/>
                  <a:gd name="T3" fmla="*/ 0 h 2"/>
                  <a:gd name="T4" fmla="*/ 216 w 2"/>
                  <a:gd name="T5" fmla="*/ 0 h 2"/>
                  <a:gd name="T6" fmla="*/ 432 w 2"/>
                  <a:gd name="T7" fmla="*/ 0 h 2"/>
                  <a:gd name="T8" fmla="*/ 432 w 2"/>
                  <a:gd name="T9" fmla="*/ 0 h 2"/>
                  <a:gd name="T10" fmla="*/ 216 w 2"/>
                  <a:gd name="T11" fmla="*/ 216 h 2"/>
                  <a:gd name="T12" fmla="*/ 216 w 2"/>
                  <a:gd name="T13" fmla="*/ 432 h 2"/>
                  <a:gd name="T14" fmla="*/ 0 w 2"/>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1" y="0"/>
                    </a:lnTo>
                    <a:lnTo>
                      <a:pt x="2" y="0"/>
                    </a:lnTo>
                    <a:lnTo>
                      <a:pt x="1" y="1"/>
                    </a:lnTo>
                    <a:lnTo>
                      <a:pt x="1" y="2"/>
                    </a:lnTo>
                    <a:lnTo>
                      <a:pt x="0" y="2"/>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79" name="Freeform 1532"/>
              <p:cNvSpPr>
                <a:spLocks/>
              </p:cNvSpPr>
              <p:nvPr/>
            </p:nvSpPr>
            <p:spPr bwMode="auto">
              <a:xfrm>
                <a:off x="2821953" y="2200302"/>
                <a:ext cx="22095" cy="22094"/>
              </a:xfrm>
              <a:custGeom>
                <a:avLst/>
                <a:gdLst>
                  <a:gd name="T0" fmla="*/ 0 w 2"/>
                  <a:gd name="T1" fmla="*/ 432 h 2"/>
                  <a:gd name="T2" fmla="*/ 216 w 2"/>
                  <a:gd name="T3" fmla="*/ 0 h 2"/>
                  <a:gd name="T4" fmla="*/ 216 w 2"/>
                  <a:gd name="T5" fmla="*/ 0 h 2"/>
                  <a:gd name="T6" fmla="*/ 432 w 2"/>
                  <a:gd name="T7" fmla="*/ 0 h 2"/>
                  <a:gd name="T8" fmla="*/ 432 w 2"/>
                  <a:gd name="T9" fmla="*/ 0 h 2"/>
                  <a:gd name="T10" fmla="*/ 216 w 2"/>
                  <a:gd name="T11" fmla="*/ 216 h 2"/>
                  <a:gd name="T12" fmla="*/ 216 w 2"/>
                  <a:gd name="T13" fmla="*/ 432 h 2"/>
                  <a:gd name="T14" fmla="*/ 0 w 2"/>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1" y="0"/>
                    </a:lnTo>
                    <a:lnTo>
                      <a:pt x="2" y="0"/>
                    </a:lnTo>
                    <a:lnTo>
                      <a:pt x="1" y="1"/>
                    </a:lnTo>
                    <a:lnTo>
                      <a:pt x="1" y="2"/>
                    </a:lnTo>
                    <a:lnTo>
                      <a:pt x="0" y="2"/>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80" name="Freeform 1533"/>
              <p:cNvSpPr>
                <a:spLocks/>
              </p:cNvSpPr>
              <p:nvPr/>
            </p:nvSpPr>
            <p:spPr bwMode="auto">
              <a:xfrm>
                <a:off x="2777763" y="2111926"/>
                <a:ext cx="55238" cy="33141"/>
              </a:xfrm>
              <a:custGeom>
                <a:avLst/>
                <a:gdLst>
                  <a:gd name="T0" fmla="*/ 0 w 5"/>
                  <a:gd name="T1" fmla="*/ 216 h 3"/>
                  <a:gd name="T2" fmla="*/ 216 w 5"/>
                  <a:gd name="T3" fmla="*/ 0 h 3"/>
                  <a:gd name="T4" fmla="*/ 432 w 5"/>
                  <a:gd name="T5" fmla="*/ 0 h 3"/>
                  <a:gd name="T6" fmla="*/ 1080 w 5"/>
                  <a:gd name="T7" fmla="*/ 648 h 3"/>
                  <a:gd name="T8" fmla="*/ 1080 w 5"/>
                  <a:gd name="T9" fmla="*/ 648 h 3"/>
                  <a:gd name="T10" fmla="*/ 432 w 5"/>
                  <a:gd name="T11" fmla="*/ 648 h 3"/>
                  <a:gd name="T12" fmla="*/ 216 w 5"/>
                  <a:gd name="T13" fmla="*/ 432 h 3"/>
                  <a:gd name="T14" fmla="*/ 0 w 5"/>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0" y="1"/>
                    </a:moveTo>
                    <a:lnTo>
                      <a:pt x="1" y="0"/>
                    </a:lnTo>
                    <a:lnTo>
                      <a:pt x="2" y="0"/>
                    </a:lnTo>
                    <a:lnTo>
                      <a:pt x="5" y="3"/>
                    </a:lnTo>
                    <a:lnTo>
                      <a:pt x="2" y="3"/>
                    </a:lnTo>
                    <a:lnTo>
                      <a:pt x="1" y="2"/>
                    </a:lnTo>
                    <a:lnTo>
                      <a:pt x="0"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81" name="Freeform 1534"/>
              <p:cNvSpPr>
                <a:spLocks/>
              </p:cNvSpPr>
              <p:nvPr/>
            </p:nvSpPr>
            <p:spPr bwMode="auto">
              <a:xfrm>
                <a:off x="2777763" y="2111926"/>
                <a:ext cx="55238" cy="33141"/>
              </a:xfrm>
              <a:custGeom>
                <a:avLst/>
                <a:gdLst>
                  <a:gd name="T0" fmla="*/ 0 w 5"/>
                  <a:gd name="T1" fmla="*/ 216 h 3"/>
                  <a:gd name="T2" fmla="*/ 216 w 5"/>
                  <a:gd name="T3" fmla="*/ 0 h 3"/>
                  <a:gd name="T4" fmla="*/ 432 w 5"/>
                  <a:gd name="T5" fmla="*/ 0 h 3"/>
                  <a:gd name="T6" fmla="*/ 1080 w 5"/>
                  <a:gd name="T7" fmla="*/ 648 h 3"/>
                  <a:gd name="T8" fmla="*/ 1080 w 5"/>
                  <a:gd name="T9" fmla="*/ 648 h 3"/>
                  <a:gd name="T10" fmla="*/ 432 w 5"/>
                  <a:gd name="T11" fmla="*/ 648 h 3"/>
                  <a:gd name="T12" fmla="*/ 216 w 5"/>
                  <a:gd name="T13" fmla="*/ 432 h 3"/>
                  <a:gd name="T14" fmla="*/ 0 w 5"/>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0" y="1"/>
                    </a:moveTo>
                    <a:lnTo>
                      <a:pt x="1" y="0"/>
                    </a:lnTo>
                    <a:lnTo>
                      <a:pt x="2" y="0"/>
                    </a:lnTo>
                    <a:lnTo>
                      <a:pt x="5" y="3"/>
                    </a:lnTo>
                    <a:lnTo>
                      <a:pt x="2" y="3"/>
                    </a:lnTo>
                    <a:lnTo>
                      <a:pt x="1" y="2"/>
                    </a:lnTo>
                    <a:lnTo>
                      <a:pt x="0"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82" name="Freeform 1535"/>
              <p:cNvSpPr>
                <a:spLocks/>
              </p:cNvSpPr>
              <p:nvPr/>
            </p:nvSpPr>
            <p:spPr bwMode="auto">
              <a:xfrm>
                <a:off x="2799858" y="4078275"/>
                <a:ext cx="220952" cy="220938"/>
              </a:xfrm>
              <a:custGeom>
                <a:avLst/>
                <a:gdLst>
                  <a:gd name="T0" fmla="*/ 0 w 20"/>
                  <a:gd name="T1" fmla="*/ 1728 h 20"/>
                  <a:gd name="T2" fmla="*/ 216 w 20"/>
                  <a:gd name="T3" fmla="*/ 1296 h 20"/>
                  <a:gd name="T4" fmla="*/ 432 w 20"/>
                  <a:gd name="T5" fmla="*/ 648 h 20"/>
                  <a:gd name="T6" fmla="*/ 432 w 20"/>
                  <a:gd name="T7" fmla="*/ 216 h 20"/>
                  <a:gd name="T8" fmla="*/ 1080 w 20"/>
                  <a:gd name="T9" fmla="*/ 0 h 20"/>
                  <a:gd name="T10" fmla="*/ 2160 w 20"/>
                  <a:gd name="T11" fmla="*/ 0 h 20"/>
                  <a:gd name="T12" fmla="*/ 2592 w 20"/>
                  <a:gd name="T13" fmla="*/ 432 h 20"/>
                  <a:gd name="T14" fmla="*/ 2592 w 20"/>
                  <a:gd name="T15" fmla="*/ 1512 h 20"/>
                  <a:gd name="T16" fmla="*/ 3024 w 20"/>
                  <a:gd name="T17" fmla="*/ 1728 h 20"/>
                  <a:gd name="T18" fmla="*/ 3672 w 20"/>
                  <a:gd name="T19" fmla="*/ 1944 h 20"/>
                  <a:gd name="T20" fmla="*/ 3672 w 20"/>
                  <a:gd name="T21" fmla="*/ 2592 h 20"/>
                  <a:gd name="T22" fmla="*/ 3888 w 20"/>
                  <a:gd name="T23" fmla="*/ 2376 h 20"/>
                  <a:gd name="T24" fmla="*/ 4320 w 20"/>
                  <a:gd name="T25" fmla="*/ 2592 h 20"/>
                  <a:gd name="T26" fmla="*/ 4320 w 20"/>
                  <a:gd name="T27" fmla="*/ 3024 h 20"/>
                  <a:gd name="T28" fmla="*/ 4104 w 20"/>
                  <a:gd name="T29" fmla="*/ 3240 h 20"/>
                  <a:gd name="T30" fmla="*/ 4104 w 20"/>
                  <a:gd name="T31" fmla="*/ 3456 h 20"/>
                  <a:gd name="T32" fmla="*/ 4104 w 20"/>
                  <a:gd name="T33" fmla="*/ 3888 h 20"/>
                  <a:gd name="T34" fmla="*/ 3672 w 20"/>
                  <a:gd name="T35" fmla="*/ 4320 h 20"/>
                  <a:gd name="T36" fmla="*/ 3024 w 20"/>
                  <a:gd name="T37" fmla="*/ 4320 h 20"/>
                  <a:gd name="T38" fmla="*/ 2376 w 20"/>
                  <a:gd name="T39" fmla="*/ 4320 h 20"/>
                  <a:gd name="T40" fmla="*/ 2160 w 20"/>
                  <a:gd name="T41" fmla="*/ 4320 h 20"/>
                  <a:gd name="T42" fmla="*/ 2808 w 20"/>
                  <a:gd name="T43" fmla="*/ 3456 h 20"/>
                  <a:gd name="T44" fmla="*/ 2808 w 20"/>
                  <a:gd name="T45" fmla="*/ 3240 h 20"/>
                  <a:gd name="T46" fmla="*/ 2376 w 20"/>
                  <a:gd name="T47" fmla="*/ 3024 h 20"/>
                  <a:gd name="T48" fmla="*/ 1728 w 20"/>
                  <a:gd name="T49" fmla="*/ 2808 h 20"/>
                  <a:gd name="T50" fmla="*/ 1296 w 20"/>
                  <a:gd name="T51" fmla="*/ 2376 h 20"/>
                  <a:gd name="T52" fmla="*/ 864 w 20"/>
                  <a:gd name="T53" fmla="*/ 2592 h 20"/>
                  <a:gd name="T54" fmla="*/ 648 w 20"/>
                  <a:gd name="T55" fmla="*/ 2160 h 20"/>
                  <a:gd name="T56" fmla="*/ 432 w 20"/>
                  <a:gd name="T57" fmla="*/ 1728 h 20"/>
                  <a:gd name="T58" fmla="*/ 0 w 20"/>
                  <a:gd name="T59" fmla="*/ 1728 h 2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0"/>
                  <a:gd name="T91" fmla="*/ 0 h 20"/>
                  <a:gd name="T92" fmla="*/ 20 w 20"/>
                  <a:gd name="T93" fmla="*/ 20 h 2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0" h="20">
                    <a:moveTo>
                      <a:pt x="0" y="8"/>
                    </a:moveTo>
                    <a:lnTo>
                      <a:pt x="1" y="6"/>
                    </a:lnTo>
                    <a:lnTo>
                      <a:pt x="2" y="3"/>
                    </a:lnTo>
                    <a:lnTo>
                      <a:pt x="2" y="1"/>
                    </a:lnTo>
                    <a:lnTo>
                      <a:pt x="5" y="0"/>
                    </a:lnTo>
                    <a:lnTo>
                      <a:pt x="10" y="0"/>
                    </a:lnTo>
                    <a:lnTo>
                      <a:pt x="12" y="2"/>
                    </a:lnTo>
                    <a:lnTo>
                      <a:pt x="12" y="7"/>
                    </a:lnTo>
                    <a:lnTo>
                      <a:pt x="14" y="8"/>
                    </a:lnTo>
                    <a:lnTo>
                      <a:pt x="17" y="9"/>
                    </a:lnTo>
                    <a:lnTo>
                      <a:pt x="17" y="12"/>
                    </a:lnTo>
                    <a:lnTo>
                      <a:pt x="18" y="11"/>
                    </a:lnTo>
                    <a:lnTo>
                      <a:pt x="20" y="12"/>
                    </a:lnTo>
                    <a:lnTo>
                      <a:pt x="20" y="14"/>
                    </a:lnTo>
                    <a:lnTo>
                      <a:pt x="19" y="15"/>
                    </a:lnTo>
                    <a:lnTo>
                      <a:pt x="19" y="16"/>
                    </a:lnTo>
                    <a:lnTo>
                      <a:pt x="19" y="18"/>
                    </a:lnTo>
                    <a:lnTo>
                      <a:pt x="17" y="20"/>
                    </a:lnTo>
                    <a:lnTo>
                      <a:pt x="14" y="20"/>
                    </a:lnTo>
                    <a:lnTo>
                      <a:pt x="11" y="20"/>
                    </a:lnTo>
                    <a:lnTo>
                      <a:pt x="10" y="20"/>
                    </a:lnTo>
                    <a:lnTo>
                      <a:pt x="13" y="16"/>
                    </a:lnTo>
                    <a:lnTo>
                      <a:pt x="13" y="15"/>
                    </a:lnTo>
                    <a:lnTo>
                      <a:pt x="11" y="14"/>
                    </a:lnTo>
                    <a:lnTo>
                      <a:pt x="8" y="13"/>
                    </a:lnTo>
                    <a:lnTo>
                      <a:pt x="6" y="11"/>
                    </a:lnTo>
                    <a:lnTo>
                      <a:pt x="4" y="12"/>
                    </a:lnTo>
                    <a:lnTo>
                      <a:pt x="3" y="10"/>
                    </a:lnTo>
                    <a:lnTo>
                      <a:pt x="2" y="8"/>
                    </a:lnTo>
                    <a:lnTo>
                      <a:pt x="0"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83" name="Freeform 1536"/>
              <p:cNvSpPr>
                <a:spLocks/>
              </p:cNvSpPr>
              <p:nvPr/>
            </p:nvSpPr>
            <p:spPr bwMode="auto">
              <a:xfrm>
                <a:off x="2799858" y="4078275"/>
                <a:ext cx="220952" cy="220938"/>
              </a:xfrm>
              <a:custGeom>
                <a:avLst/>
                <a:gdLst>
                  <a:gd name="T0" fmla="*/ 0 w 20"/>
                  <a:gd name="T1" fmla="*/ 1728 h 20"/>
                  <a:gd name="T2" fmla="*/ 216 w 20"/>
                  <a:gd name="T3" fmla="*/ 1296 h 20"/>
                  <a:gd name="T4" fmla="*/ 432 w 20"/>
                  <a:gd name="T5" fmla="*/ 648 h 20"/>
                  <a:gd name="T6" fmla="*/ 432 w 20"/>
                  <a:gd name="T7" fmla="*/ 216 h 20"/>
                  <a:gd name="T8" fmla="*/ 1080 w 20"/>
                  <a:gd name="T9" fmla="*/ 0 h 20"/>
                  <a:gd name="T10" fmla="*/ 2160 w 20"/>
                  <a:gd name="T11" fmla="*/ 0 h 20"/>
                  <a:gd name="T12" fmla="*/ 2592 w 20"/>
                  <a:gd name="T13" fmla="*/ 432 h 20"/>
                  <a:gd name="T14" fmla="*/ 2592 w 20"/>
                  <a:gd name="T15" fmla="*/ 1512 h 20"/>
                  <a:gd name="T16" fmla="*/ 3024 w 20"/>
                  <a:gd name="T17" fmla="*/ 1728 h 20"/>
                  <a:gd name="T18" fmla="*/ 3672 w 20"/>
                  <a:gd name="T19" fmla="*/ 1944 h 20"/>
                  <a:gd name="T20" fmla="*/ 3672 w 20"/>
                  <a:gd name="T21" fmla="*/ 2592 h 20"/>
                  <a:gd name="T22" fmla="*/ 3888 w 20"/>
                  <a:gd name="T23" fmla="*/ 2376 h 20"/>
                  <a:gd name="T24" fmla="*/ 4320 w 20"/>
                  <a:gd name="T25" fmla="*/ 2592 h 20"/>
                  <a:gd name="T26" fmla="*/ 4320 w 20"/>
                  <a:gd name="T27" fmla="*/ 3024 h 20"/>
                  <a:gd name="T28" fmla="*/ 4104 w 20"/>
                  <a:gd name="T29" fmla="*/ 3240 h 20"/>
                  <a:gd name="T30" fmla="*/ 4104 w 20"/>
                  <a:gd name="T31" fmla="*/ 3456 h 20"/>
                  <a:gd name="T32" fmla="*/ 4104 w 20"/>
                  <a:gd name="T33" fmla="*/ 3888 h 20"/>
                  <a:gd name="T34" fmla="*/ 3672 w 20"/>
                  <a:gd name="T35" fmla="*/ 4320 h 20"/>
                  <a:gd name="T36" fmla="*/ 3024 w 20"/>
                  <a:gd name="T37" fmla="*/ 4320 h 20"/>
                  <a:gd name="T38" fmla="*/ 2376 w 20"/>
                  <a:gd name="T39" fmla="*/ 4320 h 20"/>
                  <a:gd name="T40" fmla="*/ 2160 w 20"/>
                  <a:gd name="T41" fmla="*/ 4320 h 20"/>
                  <a:gd name="T42" fmla="*/ 2808 w 20"/>
                  <a:gd name="T43" fmla="*/ 3456 h 20"/>
                  <a:gd name="T44" fmla="*/ 2808 w 20"/>
                  <a:gd name="T45" fmla="*/ 3240 h 20"/>
                  <a:gd name="T46" fmla="*/ 2376 w 20"/>
                  <a:gd name="T47" fmla="*/ 3024 h 20"/>
                  <a:gd name="T48" fmla="*/ 1728 w 20"/>
                  <a:gd name="T49" fmla="*/ 2808 h 20"/>
                  <a:gd name="T50" fmla="*/ 1296 w 20"/>
                  <a:gd name="T51" fmla="*/ 2376 h 20"/>
                  <a:gd name="T52" fmla="*/ 864 w 20"/>
                  <a:gd name="T53" fmla="*/ 2592 h 20"/>
                  <a:gd name="T54" fmla="*/ 648 w 20"/>
                  <a:gd name="T55" fmla="*/ 2160 h 20"/>
                  <a:gd name="T56" fmla="*/ 432 w 20"/>
                  <a:gd name="T57" fmla="*/ 1728 h 20"/>
                  <a:gd name="T58" fmla="*/ 0 w 20"/>
                  <a:gd name="T59" fmla="*/ 1728 h 2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0"/>
                  <a:gd name="T91" fmla="*/ 0 h 20"/>
                  <a:gd name="T92" fmla="*/ 20 w 20"/>
                  <a:gd name="T93" fmla="*/ 20 h 2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0" h="20">
                    <a:moveTo>
                      <a:pt x="0" y="8"/>
                    </a:moveTo>
                    <a:lnTo>
                      <a:pt x="1" y="6"/>
                    </a:lnTo>
                    <a:lnTo>
                      <a:pt x="2" y="3"/>
                    </a:lnTo>
                    <a:lnTo>
                      <a:pt x="2" y="1"/>
                    </a:lnTo>
                    <a:lnTo>
                      <a:pt x="5" y="0"/>
                    </a:lnTo>
                    <a:lnTo>
                      <a:pt x="10" y="0"/>
                    </a:lnTo>
                    <a:lnTo>
                      <a:pt x="12" y="2"/>
                    </a:lnTo>
                    <a:lnTo>
                      <a:pt x="12" y="7"/>
                    </a:lnTo>
                    <a:lnTo>
                      <a:pt x="14" y="8"/>
                    </a:lnTo>
                    <a:lnTo>
                      <a:pt x="17" y="9"/>
                    </a:lnTo>
                    <a:lnTo>
                      <a:pt x="17" y="12"/>
                    </a:lnTo>
                    <a:lnTo>
                      <a:pt x="18" y="11"/>
                    </a:lnTo>
                    <a:lnTo>
                      <a:pt x="20" y="12"/>
                    </a:lnTo>
                    <a:lnTo>
                      <a:pt x="20" y="14"/>
                    </a:lnTo>
                    <a:lnTo>
                      <a:pt x="19" y="15"/>
                    </a:lnTo>
                    <a:lnTo>
                      <a:pt x="19" y="16"/>
                    </a:lnTo>
                    <a:lnTo>
                      <a:pt x="19" y="18"/>
                    </a:lnTo>
                    <a:lnTo>
                      <a:pt x="17" y="20"/>
                    </a:lnTo>
                    <a:lnTo>
                      <a:pt x="14" y="20"/>
                    </a:lnTo>
                    <a:lnTo>
                      <a:pt x="11" y="20"/>
                    </a:lnTo>
                    <a:lnTo>
                      <a:pt x="10" y="20"/>
                    </a:lnTo>
                    <a:lnTo>
                      <a:pt x="13" y="16"/>
                    </a:lnTo>
                    <a:lnTo>
                      <a:pt x="13" y="15"/>
                    </a:lnTo>
                    <a:lnTo>
                      <a:pt x="11" y="14"/>
                    </a:lnTo>
                    <a:lnTo>
                      <a:pt x="8" y="13"/>
                    </a:lnTo>
                    <a:lnTo>
                      <a:pt x="6" y="11"/>
                    </a:lnTo>
                    <a:lnTo>
                      <a:pt x="4" y="12"/>
                    </a:lnTo>
                    <a:lnTo>
                      <a:pt x="3" y="10"/>
                    </a:lnTo>
                    <a:lnTo>
                      <a:pt x="2" y="8"/>
                    </a:lnTo>
                    <a:lnTo>
                      <a:pt x="0"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84" name="Freeform 1537"/>
              <p:cNvSpPr>
                <a:spLocks/>
              </p:cNvSpPr>
              <p:nvPr/>
            </p:nvSpPr>
            <p:spPr bwMode="auto">
              <a:xfrm>
                <a:off x="2623096" y="3824196"/>
                <a:ext cx="309333" cy="353501"/>
              </a:xfrm>
              <a:custGeom>
                <a:avLst/>
                <a:gdLst>
                  <a:gd name="T0" fmla="*/ 3456 w 28"/>
                  <a:gd name="T1" fmla="*/ 6696 h 32"/>
                  <a:gd name="T2" fmla="*/ 3672 w 28"/>
                  <a:gd name="T3" fmla="*/ 6264 h 32"/>
                  <a:gd name="T4" fmla="*/ 3888 w 28"/>
                  <a:gd name="T5" fmla="*/ 5616 h 32"/>
                  <a:gd name="T6" fmla="*/ 3888 w 28"/>
                  <a:gd name="T7" fmla="*/ 5184 h 32"/>
                  <a:gd name="T8" fmla="*/ 4536 w 28"/>
                  <a:gd name="T9" fmla="*/ 4968 h 32"/>
                  <a:gd name="T10" fmla="*/ 5616 w 28"/>
                  <a:gd name="T11" fmla="*/ 4968 h 32"/>
                  <a:gd name="T12" fmla="*/ 6048 w 28"/>
                  <a:gd name="T13" fmla="*/ 5400 h 32"/>
                  <a:gd name="T14" fmla="*/ 6048 w 28"/>
                  <a:gd name="T15" fmla="*/ 4752 h 32"/>
                  <a:gd name="T16" fmla="*/ 5832 w 28"/>
                  <a:gd name="T17" fmla="*/ 4320 h 32"/>
                  <a:gd name="T18" fmla="*/ 5832 w 28"/>
                  <a:gd name="T19" fmla="*/ 3888 h 32"/>
                  <a:gd name="T20" fmla="*/ 5616 w 28"/>
                  <a:gd name="T21" fmla="*/ 3888 h 32"/>
                  <a:gd name="T22" fmla="*/ 5616 w 28"/>
                  <a:gd name="T23" fmla="*/ 3456 h 32"/>
                  <a:gd name="T24" fmla="*/ 4536 w 28"/>
                  <a:gd name="T25" fmla="*/ 3240 h 32"/>
                  <a:gd name="T26" fmla="*/ 4536 w 28"/>
                  <a:gd name="T27" fmla="*/ 1944 h 32"/>
                  <a:gd name="T28" fmla="*/ 3888 w 28"/>
                  <a:gd name="T29" fmla="*/ 1944 h 32"/>
                  <a:gd name="T30" fmla="*/ 3024 w 28"/>
                  <a:gd name="T31" fmla="*/ 1296 h 32"/>
                  <a:gd name="T32" fmla="*/ 2592 w 28"/>
                  <a:gd name="T33" fmla="*/ 1296 h 32"/>
                  <a:gd name="T34" fmla="*/ 2376 w 28"/>
                  <a:gd name="T35" fmla="*/ 1080 h 32"/>
                  <a:gd name="T36" fmla="*/ 2376 w 28"/>
                  <a:gd name="T37" fmla="*/ 432 h 32"/>
                  <a:gd name="T38" fmla="*/ 1944 w 28"/>
                  <a:gd name="T39" fmla="*/ 0 h 32"/>
                  <a:gd name="T40" fmla="*/ 1296 w 28"/>
                  <a:gd name="T41" fmla="*/ 216 h 32"/>
                  <a:gd name="T42" fmla="*/ 1080 w 28"/>
                  <a:gd name="T43" fmla="*/ 648 h 32"/>
                  <a:gd name="T44" fmla="*/ 216 w 28"/>
                  <a:gd name="T45" fmla="*/ 864 h 32"/>
                  <a:gd name="T46" fmla="*/ 648 w 28"/>
                  <a:gd name="T47" fmla="*/ 1512 h 32"/>
                  <a:gd name="T48" fmla="*/ 648 w 28"/>
                  <a:gd name="T49" fmla="*/ 1728 h 32"/>
                  <a:gd name="T50" fmla="*/ 432 w 28"/>
                  <a:gd name="T51" fmla="*/ 1728 h 32"/>
                  <a:gd name="T52" fmla="*/ 432 w 28"/>
                  <a:gd name="T53" fmla="*/ 2592 h 32"/>
                  <a:gd name="T54" fmla="*/ 216 w 28"/>
                  <a:gd name="T55" fmla="*/ 2592 h 32"/>
                  <a:gd name="T56" fmla="*/ 432 w 28"/>
                  <a:gd name="T57" fmla="*/ 3456 h 32"/>
                  <a:gd name="T58" fmla="*/ 0 w 28"/>
                  <a:gd name="T59" fmla="*/ 4104 h 32"/>
                  <a:gd name="T60" fmla="*/ 216 w 28"/>
                  <a:gd name="T61" fmla="*/ 4320 h 32"/>
                  <a:gd name="T62" fmla="*/ 432 w 28"/>
                  <a:gd name="T63" fmla="*/ 4968 h 32"/>
                  <a:gd name="T64" fmla="*/ 648 w 28"/>
                  <a:gd name="T65" fmla="*/ 5616 h 32"/>
                  <a:gd name="T66" fmla="*/ 864 w 28"/>
                  <a:gd name="T67" fmla="*/ 6696 h 32"/>
                  <a:gd name="T68" fmla="*/ 1080 w 28"/>
                  <a:gd name="T69" fmla="*/ 6912 h 32"/>
                  <a:gd name="T70" fmla="*/ 1512 w 28"/>
                  <a:gd name="T71" fmla="*/ 6480 h 32"/>
                  <a:gd name="T72" fmla="*/ 1728 w 28"/>
                  <a:gd name="T73" fmla="*/ 6480 h 32"/>
                  <a:gd name="T74" fmla="*/ 2160 w 28"/>
                  <a:gd name="T75" fmla="*/ 6696 h 32"/>
                  <a:gd name="T76" fmla="*/ 2376 w 28"/>
                  <a:gd name="T77" fmla="*/ 6912 h 32"/>
                  <a:gd name="T78" fmla="*/ 2592 w 28"/>
                  <a:gd name="T79" fmla="*/ 6912 h 32"/>
                  <a:gd name="T80" fmla="*/ 2808 w 28"/>
                  <a:gd name="T81" fmla="*/ 6696 h 32"/>
                  <a:gd name="T82" fmla="*/ 2808 w 28"/>
                  <a:gd name="T83" fmla="*/ 6696 h 32"/>
                  <a:gd name="T84" fmla="*/ 2808 w 28"/>
                  <a:gd name="T85" fmla="*/ 6480 h 32"/>
                  <a:gd name="T86" fmla="*/ 3240 w 28"/>
                  <a:gd name="T87" fmla="*/ 6696 h 32"/>
                  <a:gd name="T88" fmla="*/ 3456 w 28"/>
                  <a:gd name="T89" fmla="*/ 6696 h 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
                  <a:gd name="T136" fmla="*/ 0 h 32"/>
                  <a:gd name="T137" fmla="*/ 28 w 28"/>
                  <a:gd name="T138" fmla="*/ 32 h 3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 h="32">
                    <a:moveTo>
                      <a:pt x="16" y="31"/>
                    </a:moveTo>
                    <a:lnTo>
                      <a:pt x="17" y="29"/>
                    </a:lnTo>
                    <a:lnTo>
                      <a:pt x="18" y="26"/>
                    </a:lnTo>
                    <a:lnTo>
                      <a:pt x="18" y="24"/>
                    </a:lnTo>
                    <a:lnTo>
                      <a:pt x="21" y="23"/>
                    </a:lnTo>
                    <a:lnTo>
                      <a:pt x="26" y="23"/>
                    </a:lnTo>
                    <a:lnTo>
                      <a:pt x="28" y="25"/>
                    </a:lnTo>
                    <a:lnTo>
                      <a:pt x="28" y="22"/>
                    </a:lnTo>
                    <a:lnTo>
                      <a:pt x="27" y="20"/>
                    </a:lnTo>
                    <a:lnTo>
                      <a:pt x="27" y="18"/>
                    </a:lnTo>
                    <a:lnTo>
                      <a:pt x="26" y="18"/>
                    </a:lnTo>
                    <a:lnTo>
                      <a:pt x="26" y="16"/>
                    </a:lnTo>
                    <a:lnTo>
                      <a:pt x="21" y="15"/>
                    </a:lnTo>
                    <a:lnTo>
                      <a:pt x="21" y="9"/>
                    </a:lnTo>
                    <a:lnTo>
                      <a:pt x="18" y="9"/>
                    </a:lnTo>
                    <a:lnTo>
                      <a:pt x="14" y="6"/>
                    </a:lnTo>
                    <a:lnTo>
                      <a:pt x="12" y="6"/>
                    </a:lnTo>
                    <a:lnTo>
                      <a:pt x="11" y="5"/>
                    </a:lnTo>
                    <a:lnTo>
                      <a:pt x="11" y="2"/>
                    </a:lnTo>
                    <a:lnTo>
                      <a:pt x="9" y="0"/>
                    </a:lnTo>
                    <a:lnTo>
                      <a:pt x="6" y="1"/>
                    </a:lnTo>
                    <a:lnTo>
                      <a:pt x="5" y="3"/>
                    </a:lnTo>
                    <a:lnTo>
                      <a:pt x="1" y="4"/>
                    </a:lnTo>
                    <a:lnTo>
                      <a:pt x="3" y="7"/>
                    </a:lnTo>
                    <a:lnTo>
                      <a:pt x="3" y="8"/>
                    </a:lnTo>
                    <a:lnTo>
                      <a:pt x="2" y="8"/>
                    </a:lnTo>
                    <a:lnTo>
                      <a:pt x="2" y="12"/>
                    </a:lnTo>
                    <a:lnTo>
                      <a:pt x="1" y="12"/>
                    </a:lnTo>
                    <a:lnTo>
                      <a:pt x="2" y="16"/>
                    </a:lnTo>
                    <a:lnTo>
                      <a:pt x="0" y="19"/>
                    </a:lnTo>
                    <a:lnTo>
                      <a:pt x="1" y="20"/>
                    </a:lnTo>
                    <a:lnTo>
                      <a:pt x="2" y="23"/>
                    </a:lnTo>
                    <a:lnTo>
                      <a:pt x="3" y="26"/>
                    </a:lnTo>
                    <a:lnTo>
                      <a:pt x="4" y="31"/>
                    </a:lnTo>
                    <a:lnTo>
                      <a:pt x="5" y="32"/>
                    </a:lnTo>
                    <a:lnTo>
                      <a:pt x="7" y="30"/>
                    </a:lnTo>
                    <a:lnTo>
                      <a:pt x="8" y="30"/>
                    </a:lnTo>
                    <a:lnTo>
                      <a:pt x="10" y="31"/>
                    </a:lnTo>
                    <a:lnTo>
                      <a:pt x="11" y="32"/>
                    </a:lnTo>
                    <a:lnTo>
                      <a:pt x="12" y="32"/>
                    </a:lnTo>
                    <a:lnTo>
                      <a:pt x="13" y="31"/>
                    </a:lnTo>
                    <a:lnTo>
                      <a:pt x="13" y="30"/>
                    </a:lnTo>
                    <a:lnTo>
                      <a:pt x="15" y="31"/>
                    </a:lnTo>
                    <a:lnTo>
                      <a:pt x="16" y="3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85" name="Freeform 1538"/>
              <p:cNvSpPr>
                <a:spLocks/>
              </p:cNvSpPr>
              <p:nvPr/>
            </p:nvSpPr>
            <p:spPr bwMode="auto">
              <a:xfrm>
                <a:off x="2623096" y="3824196"/>
                <a:ext cx="309333" cy="353501"/>
              </a:xfrm>
              <a:custGeom>
                <a:avLst/>
                <a:gdLst>
                  <a:gd name="T0" fmla="*/ 3456 w 28"/>
                  <a:gd name="T1" fmla="*/ 6696 h 32"/>
                  <a:gd name="T2" fmla="*/ 3672 w 28"/>
                  <a:gd name="T3" fmla="*/ 6264 h 32"/>
                  <a:gd name="T4" fmla="*/ 3888 w 28"/>
                  <a:gd name="T5" fmla="*/ 5616 h 32"/>
                  <a:gd name="T6" fmla="*/ 3888 w 28"/>
                  <a:gd name="T7" fmla="*/ 5184 h 32"/>
                  <a:gd name="T8" fmla="*/ 4536 w 28"/>
                  <a:gd name="T9" fmla="*/ 4968 h 32"/>
                  <a:gd name="T10" fmla="*/ 5616 w 28"/>
                  <a:gd name="T11" fmla="*/ 4968 h 32"/>
                  <a:gd name="T12" fmla="*/ 6048 w 28"/>
                  <a:gd name="T13" fmla="*/ 5400 h 32"/>
                  <a:gd name="T14" fmla="*/ 6048 w 28"/>
                  <a:gd name="T15" fmla="*/ 4752 h 32"/>
                  <a:gd name="T16" fmla="*/ 5832 w 28"/>
                  <a:gd name="T17" fmla="*/ 4320 h 32"/>
                  <a:gd name="T18" fmla="*/ 5832 w 28"/>
                  <a:gd name="T19" fmla="*/ 3888 h 32"/>
                  <a:gd name="T20" fmla="*/ 5616 w 28"/>
                  <a:gd name="T21" fmla="*/ 3888 h 32"/>
                  <a:gd name="T22" fmla="*/ 5616 w 28"/>
                  <a:gd name="T23" fmla="*/ 3456 h 32"/>
                  <a:gd name="T24" fmla="*/ 4536 w 28"/>
                  <a:gd name="T25" fmla="*/ 3240 h 32"/>
                  <a:gd name="T26" fmla="*/ 4536 w 28"/>
                  <a:gd name="T27" fmla="*/ 1944 h 32"/>
                  <a:gd name="T28" fmla="*/ 3888 w 28"/>
                  <a:gd name="T29" fmla="*/ 1944 h 32"/>
                  <a:gd name="T30" fmla="*/ 3024 w 28"/>
                  <a:gd name="T31" fmla="*/ 1296 h 32"/>
                  <a:gd name="T32" fmla="*/ 2592 w 28"/>
                  <a:gd name="T33" fmla="*/ 1296 h 32"/>
                  <a:gd name="T34" fmla="*/ 2376 w 28"/>
                  <a:gd name="T35" fmla="*/ 1080 h 32"/>
                  <a:gd name="T36" fmla="*/ 2376 w 28"/>
                  <a:gd name="T37" fmla="*/ 432 h 32"/>
                  <a:gd name="T38" fmla="*/ 1944 w 28"/>
                  <a:gd name="T39" fmla="*/ 0 h 32"/>
                  <a:gd name="T40" fmla="*/ 1296 w 28"/>
                  <a:gd name="T41" fmla="*/ 216 h 32"/>
                  <a:gd name="T42" fmla="*/ 1080 w 28"/>
                  <a:gd name="T43" fmla="*/ 648 h 32"/>
                  <a:gd name="T44" fmla="*/ 216 w 28"/>
                  <a:gd name="T45" fmla="*/ 864 h 32"/>
                  <a:gd name="T46" fmla="*/ 648 w 28"/>
                  <a:gd name="T47" fmla="*/ 1512 h 32"/>
                  <a:gd name="T48" fmla="*/ 648 w 28"/>
                  <a:gd name="T49" fmla="*/ 1728 h 32"/>
                  <a:gd name="T50" fmla="*/ 432 w 28"/>
                  <a:gd name="T51" fmla="*/ 1728 h 32"/>
                  <a:gd name="T52" fmla="*/ 432 w 28"/>
                  <a:gd name="T53" fmla="*/ 2592 h 32"/>
                  <a:gd name="T54" fmla="*/ 216 w 28"/>
                  <a:gd name="T55" fmla="*/ 2592 h 32"/>
                  <a:gd name="T56" fmla="*/ 432 w 28"/>
                  <a:gd name="T57" fmla="*/ 3456 h 32"/>
                  <a:gd name="T58" fmla="*/ 0 w 28"/>
                  <a:gd name="T59" fmla="*/ 4104 h 32"/>
                  <a:gd name="T60" fmla="*/ 216 w 28"/>
                  <a:gd name="T61" fmla="*/ 4320 h 32"/>
                  <a:gd name="T62" fmla="*/ 432 w 28"/>
                  <a:gd name="T63" fmla="*/ 4968 h 32"/>
                  <a:gd name="T64" fmla="*/ 648 w 28"/>
                  <a:gd name="T65" fmla="*/ 5616 h 32"/>
                  <a:gd name="T66" fmla="*/ 864 w 28"/>
                  <a:gd name="T67" fmla="*/ 6696 h 32"/>
                  <a:gd name="T68" fmla="*/ 1080 w 28"/>
                  <a:gd name="T69" fmla="*/ 6912 h 32"/>
                  <a:gd name="T70" fmla="*/ 1512 w 28"/>
                  <a:gd name="T71" fmla="*/ 6480 h 32"/>
                  <a:gd name="T72" fmla="*/ 1728 w 28"/>
                  <a:gd name="T73" fmla="*/ 6480 h 32"/>
                  <a:gd name="T74" fmla="*/ 2160 w 28"/>
                  <a:gd name="T75" fmla="*/ 6696 h 32"/>
                  <a:gd name="T76" fmla="*/ 2376 w 28"/>
                  <a:gd name="T77" fmla="*/ 6912 h 32"/>
                  <a:gd name="T78" fmla="*/ 2592 w 28"/>
                  <a:gd name="T79" fmla="*/ 6912 h 32"/>
                  <a:gd name="T80" fmla="*/ 2808 w 28"/>
                  <a:gd name="T81" fmla="*/ 6696 h 32"/>
                  <a:gd name="T82" fmla="*/ 2808 w 28"/>
                  <a:gd name="T83" fmla="*/ 6696 h 32"/>
                  <a:gd name="T84" fmla="*/ 2808 w 28"/>
                  <a:gd name="T85" fmla="*/ 6480 h 32"/>
                  <a:gd name="T86" fmla="*/ 3240 w 28"/>
                  <a:gd name="T87" fmla="*/ 6696 h 32"/>
                  <a:gd name="T88" fmla="*/ 3456 w 28"/>
                  <a:gd name="T89" fmla="*/ 6696 h 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
                  <a:gd name="T136" fmla="*/ 0 h 32"/>
                  <a:gd name="T137" fmla="*/ 28 w 28"/>
                  <a:gd name="T138" fmla="*/ 32 h 3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 h="32">
                    <a:moveTo>
                      <a:pt x="16" y="31"/>
                    </a:moveTo>
                    <a:lnTo>
                      <a:pt x="17" y="29"/>
                    </a:lnTo>
                    <a:lnTo>
                      <a:pt x="18" y="26"/>
                    </a:lnTo>
                    <a:lnTo>
                      <a:pt x="18" y="24"/>
                    </a:lnTo>
                    <a:lnTo>
                      <a:pt x="21" y="23"/>
                    </a:lnTo>
                    <a:lnTo>
                      <a:pt x="26" y="23"/>
                    </a:lnTo>
                    <a:lnTo>
                      <a:pt x="28" y="25"/>
                    </a:lnTo>
                    <a:lnTo>
                      <a:pt x="28" y="22"/>
                    </a:lnTo>
                    <a:lnTo>
                      <a:pt x="27" y="20"/>
                    </a:lnTo>
                    <a:lnTo>
                      <a:pt x="27" y="18"/>
                    </a:lnTo>
                    <a:lnTo>
                      <a:pt x="26" y="18"/>
                    </a:lnTo>
                    <a:lnTo>
                      <a:pt x="26" y="16"/>
                    </a:lnTo>
                    <a:lnTo>
                      <a:pt x="21" y="15"/>
                    </a:lnTo>
                    <a:lnTo>
                      <a:pt x="21" y="9"/>
                    </a:lnTo>
                    <a:lnTo>
                      <a:pt x="18" y="9"/>
                    </a:lnTo>
                    <a:lnTo>
                      <a:pt x="14" y="6"/>
                    </a:lnTo>
                    <a:lnTo>
                      <a:pt x="12" y="6"/>
                    </a:lnTo>
                    <a:lnTo>
                      <a:pt x="11" y="5"/>
                    </a:lnTo>
                    <a:lnTo>
                      <a:pt x="11" y="2"/>
                    </a:lnTo>
                    <a:lnTo>
                      <a:pt x="9" y="0"/>
                    </a:lnTo>
                    <a:lnTo>
                      <a:pt x="6" y="1"/>
                    </a:lnTo>
                    <a:lnTo>
                      <a:pt x="5" y="3"/>
                    </a:lnTo>
                    <a:lnTo>
                      <a:pt x="1" y="4"/>
                    </a:lnTo>
                    <a:lnTo>
                      <a:pt x="3" y="7"/>
                    </a:lnTo>
                    <a:lnTo>
                      <a:pt x="3" y="8"/>
                    </a:lnTo>
                    <a:lnTo>
                      <a:pt x="2" y="8"/>
                    </a:lnTo>
                    <a:lnTo>
                      <a:pt x="2" y="12"/>
                    </a:lnTo>
                    <a:lnTo>
                      <a:pt x="1" y="12"/>
                    </a:lnTo>
                    <a:lnTo>
                      <a:pt x="2" y="16"/>
                    </a:lnTo>
                    <a:lnTo>
                      <a:pt x="0" y="19"/>
                    </a:lnTo>
                    <a:lnTo>
                      <a:pt x="1" y="20"/>
                    </a:lnTo>
                    <a:lnTo>
                      <a:pt x="2" y="23"/>
                    </a:lnTo>
                    <a:lnTo>
                      <a:pt x="3" y="26"/>
                    </a:lnTo>
                    <a:lnTo>
                      <a:pt x="4" y="31"/>
                    </a:lnTo>
                    <a:lnTo>
                      <a:pt x="5" y="32"/>
                    </a:lnTo>
                    <a:lnTo>
                      <a:pt x="7" y="30"/>
                    </a:lnTo>
                    <a:lnTo>
                      <a:pt x="8" y="30"/>
                    </a:lnTo>
                    <a:lnTo>
                      <a:pt x="10" y="31"/>
                    </a:lnTo>
                    <a:lnTo>
                      <a:pt x="11" y="32"/>
                    </a:lnTo>
                    <a:lnTo>
                      <a:pt x="12" y="32"/>
                    </a:lnTo>
                    <a:lnTo>
                      <a:pt x="13" y="31"/>
                    </a:lnTo>
                    <a:lnTo>
                      <a:pt x="13" y="30"/>
                    </a:lnTo>
                    <a:lnTo>
                      <a:pt x="15" y="31"/>
                    </a:lnTo>
                    <a:lnTo>
                      <a:pt x="16" y="3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86" name="Freeform 1539"/>
              <p:cNvSpPr>
                <a:spLocks/>
              </p:cNvSpPr>
              <p:nvPr/>
            </p:nvSpPr>
            <p:spPr bwMode="auto">
              <a:xfrm>
                <a:off x="115290" y="1095611"/>
                <a:ext cx="983237" cy="839565"/>
              </a:xfrm>
              <a:custGeom>
                <a:avLst/>
                <a:gdLst>
                  <a:gd name="T0" fmla="*/ 12312 w 89"/>
                  <a:gd name="T1" fmla="*/ 1080 h 76"/>
                  <a:gd name="T2" fmla="*/ 9936 w 89"/>
                  <a:gd name="T3" fmla="*/ 864 h 76"/>
                  <a:gd name="T4" fmla="*/ 7992 w 89"/>
                  <a:gd name="T5" fmla="*/ 648 h 76"/>
                  <a:gd name="T6" fmla="*/ 6912 w 89"/>
                  <a:gd name="T7" fmla="*/ 432 h 76"/>
                  <a:gd name="T8" fmla="*/ 5832 w 89"/>
                  <a:gd name="T9" fmla="*/ 216 h 76"/>
                  <a:gd name="T10" fmla="*/ 4536 w 89"/>
                  <a:gd name="T11" fmla="*/ 432 h 76"/>
                  <a:gd name="T12" fmla="*/ 2808 w 89"/>
                  <a:gd name="T13" fmla="*/ 1080 h 76"/>
                  <a:gd name="T14" fmla="*/ 864 w 89"/>
                  <a:gd name="T15" fmla="*/ 2376 h 76"/>
                  <a:gd name="T16" fmla="*/ 1944 w 89"/>
                  <a:gd name="T17" fmla="*/ 3240 h 76"/>
                  <a:gd name="T18" fmla="*/ 3024 w 89"/>
                  <a:gd name="T19" fmla="*/ 3672 h 76"/>
                  <a:gd name="T20" fmla="*/ 3672 w 89"/>
                  <a:gd name="T21" fmla="*/ 3888 h 76"/>
                  <a:gd name="T22" fmla="*/ 3456 w 89"/>
                  <a:gd name="T23" fmla="*/ 4536 h 76"/>
                  <a:gd name="T24" fmla="*/ 1944 w 89"/>
                  <a:gd name="T25" fmla="*/ 4536 h 76"/>
                  <a:gd name="T26" fmla="*/ 648 w 89"/>
                  <a:gd name="T27" fmla="*/ 4536 h 76"/>
                  <a:gd name="T28" fmla="*/ 432 w 89"/>
                  <a:gd name="T29" fmla="*/ 5616 h 76"/>
                  <a:gd name="T30" fmla="*/ 1080 w 89"/>
                  <a:gd name="T31" fmla="*/ 6480 h 76"/>
                  <a:gd name="T32" fmla="*/ 2808 w 89"/>
                  <a:gd name="T33" fmla="*/ 6264 h 76"/>
                  <a:gd name="T34" fmla="*/ 3456 w 89"/>
                  <a:gd name="T35" fmla="*/ 6480 h 76"/>
                  <a:gd name="T36" fmla="*/ 3024 w 89"/>
                  <a:gd name="T37" fmla="*/ 7776 h 76"/>
                  <a:gd name="T38" fmla="*/ 1512 w 89"/>
                  <a:gd name="T39" fmla="*/ 8856 h 76"/>
                  <a:gd name="T40" fmla="*/ 1296 w 89"/>
                  <a:gd name="T41" fmla="*/ 10152 h 76"/>
                  <a:gd name="T42" fmla="*/ 1944 w 89"/>
                  <a:gd name="T43" fmla="*/ 11448 h 76"/>
                  <a:gd name="T44" fmla="*/ 2808 w 89"/>
                  <a:gd name="T45" fmla="*/ 11448 h 76"/>
                  <a:gd name="T46" fmla="*/ 3888 w 89"/>
                  <a:gd name="T47" fmla="*/ 12312 h 76"/>
                  <a:gd name="T48" fmla="*/ 4752 w 89"/>
                  <a:gd name="T49" fmla="*/ 12312 h 76"/>
                  <a:gd name="T50" fmla="*/ 5616 w 89"/>
                  <a:gd name="T51" fmla="*/ 12528 h 76"/>
                  <a:gd name="T52" fmla="*/ 4104 w 89"/>
                  <a:gd name="T53" fmla="*/ 14472 h 76"/>
                  <a:gd name="T54" fmla="*/ 3024 w 89"/>
                  <a:gd name="T55" fmla="*/ 15120 h 76"/>
                  <a:gd name="T56" fmla="*/ 1728 w 89"/>
                  <a:gd name="T57" fmla="*/ 15984 h 76"/>
                  <a:gd name="T58" fmla="*/ 2376 w 89"/>
                  <a:gd name="T59" fmla="*/ 15984 h 76"/>
                  <a:gd name="T60" fmla="*/ 3456 w 89"/>
                  <a:gd name="T61" fmla="*/ 15552 h 76"/>
                  <a:gd name="T62" fmla="*/ 4752 w 89"/>
                  <a:gd name="T63" fmla="*/ 14904 h 76"/>
                  <a:gd name="T64" fmla="*/ 6480 w 89"/>
                  <a:gd name="T65" fmla="*/ 13176 h 76"/>
                  <a:gd name="T66" fmla="*/ 6912 w 89"/>
                  <a:gd name="T67" fmla="*/ 12096 h 76"/>
                  <a:gd name="T68" fmla="*/ 7776 w 89"/>
                  <a:gd name="T69" fmla="*/ 11016 h 76"/>
                  <a:gd name="T70" fmla="*/ 9288 w 89"/>
                  <a:gd name="T71" fmla="*/ 10152 h 76"/>
                  <a:gd name="T72" fmla="*/ 8208 w 89"/>
                  <a:gd name="T73" fmla="*/ 11664 h 76"/>
                  <a:gd name="T74" fmla="*/ 7992 w 89"/>
                  <a:gd name="T75" fmla="*/ 11880 h 76"/>
                  <a:gd name="T76" fmla="*/ 9936 w 89"/>
                  <a:gd name="T77" fmla="*/ 10800 h 76"/>
                  <a:gd name="T78" fmla="*/ 10368 w 89"/>
                  <a:gd name="T79" fmla="*/ 10152 h 76"/>
                  <a:gd name="T80" fmla="*/ 11448 w 89"/>
                  <a:gd name="T81" fmla="*/ 10800 h 76"/>
                  <a:gd name="T82" fmla="*/ 12744 w 89"/>
                  <a:gd name="T83" fmla="*/ 11232 h 76"/>
                  <a:gd name="T84" fmla="*/ 14256 w 89"/>
                  <a:gd name="T85" fmla="*/ 11232 h 76"/>
                  <a:gd name="T86" fmla="*/ 15984 w 89"/>
                  <a:gd name="T87" fmla="*/ 12744 h 76"/>
                  <a:gd name="T88" fmla="*/ 16416 w 89"/>
                  <a:gd name="T89" fmla="*/ 12744 h 76"/>
                  <a:gd name="T90" fmla="*/ 17280 w 89"/>
                  <a:gd name="T91" fmla="*/ 13392 h 76"/>
                  <a:gd name="T92" fmla="*/ 18144 w 89"/>
                  <a:gd name="T93" fmla="*/ 15120 h 76"/>
                  <a:gd name="T94" fmla="*/ 18576 w 89"/>
                  <a:gd name="T95" fmla="*/ 15984 h 76"/>
                  <a:gd name="T96" fmla="*/ 19224 w 89"/>
                  <a:gd name="T97" fmla="*/ 14904 h 76"/>
                  <a:gd name="T98" fmla="*/ 16848 w 89"/>
                  <a:gd name="T99" fmla="*/ 11880 h 76"/>
                  <a:gd name="T100" fmla="*/ 14688 w 89"/>
                  <a:gd name="T101" fmla="*/ 11016 h 76"/>
                  <a:gd name="T102" fmla="*/ 13608 w 89"/>
                  <a:gd name="T103" fmla="*/ 1512 h 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76"/>
                  <a:gd name="T158" fmla="*/ 89 w 89"/>
                  <a:gd name="T159" fmla="*/ 76 h 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76">
                    <a:moveTo>
                      <a:pt x="63" y="7"/>
                    </a:moveTo>
                    <a:lnTo>
                      <a:pt x="60" y="6"/>
                    </a:lnTo>
                    <a:lnTo>
                      <a:pt x="59" y="5"/>
                    </a:lnTo>
                    <a:lnTo>
                      <a:pt x="57" y="5"/>
                    </a:lnTo>
                    <a:lnTo>
                      <a:pt x="54" y="5"/>
                    </a:lnTo>
                    <a:lnTo>
                      <a:pt x="51" y="4"/>
                    </a:lnTo>
                    <a:lnTo>
                      <a:pt x="49" y="4"/>
                    </a:lnTo>
                    <a:lnTo>
                      <a:pt x="49" y="5"/>
                    </a:lnTo>
                    <a:lnTo>
                      <a:pt x="46" y="4"/>
                    </a:lnTo>
                    <a:lnTo>
                      <a:pt x="44" y="3"/>
                    </a:lnTo>
                    <a:lnTo>
                      <a:pt x="42" y="3"/>
                    </a:lnTo>
                    <a:lnTo>
                      <a:pt x="40" y="3"/>
                    </a:lnTo>
                    <a:lnTo>
                      <a:pt x="38" y="4"/>
                    </a:lnTo>
                    <a:lnTo>
                      <a:pt x="37" y="3"/>
                    </a:lnTo>
                    <a:lnTo>
                      <a:pt x="38" y="3"/>
                    </a:lnTo>
                    <a:lnTo>
                      <a:pt x="36" y="2"/>
                    </a:lnTo>
                    <a:lnTo>
                      <a:pt x="34" y="2"/>
                    </a:lnTo>
                    <a:lnTo>
                      <a:pt x="32" y="2"/>
                    </a:lnTo>
                    <a:lnTo>
                      <a:pt x="31" y="1"/>
                    </a:lnTo>
                    <a:lnTo>
                      <a:pt x="29" y="1"/>
                    </a:lnTo>
                    <a:lnTo>
                      <a:pt x="29" y="2"/>
                    </a:lnTo>
                    <a:lnTo>
                      <a:pt x="28" y="2"/>
                    </a:lnTo>
                    <a:lnTo>
                      <a:pt x="27" y="1"/>
                    </a:lnTo>
                    <a:lnTo>
                      <a:pt x="29" y="0"/>
                    </a:lnTo>
                    <a:lnTo>
                      <a:pt x="28" y="0"/>
                    </a:lnTo>
                    <a:lnTo>
                      <a:pt x="26" y="0"/>
                    </a:lnTo>
                    <a:lnTo>
                      <a:pt x="24" y="2"/>
                    </a:lnTo>
                    <a:lnTo>
                      <a:pt x="21" y="2"/>
                    </a:lnTo>
                    <a:lnTo>
                      <a:pt x="18" y="3"/>
                    </a:lnTo>
                    <a:lnTo>
                      <a:pt x="16" y="4"/>
                    </a:lnTo>
                    <a:lnTo>
                      <a:pt x="15" y="4"/>
                    </a:lnTo>
                    <a:lnTo>
                      <a:pt x="13" y="5"/>
                    </a:lnTo>
                    <a:lnTo>
                      <a:pt x="12" y="6"/>
                    </a:lnTo>
                    <a:lnTo>
                      <a:pt x="11" y="9"/>
                    </a:lnTo>
                    <a:lnTo>
                      <a:pt x="9" y="10"/>
                    </a:lnTo>
                    <a:lnTo>
                      <a:pt x="4" y="10"/>
                    </a:lnTo>
                    <a:lnTo>
                      <a:pt x="4" y="11"/>
                    </a:lnTo>
                    <a:lnTo>
                      <a:pt x="3" y="12"/>
                    </a:lnTo>
                    <a:lnTo>
                      <a:pt x="4" y="12"/>
                    </a:lnTo>
                    <a:lnTo>
                      <a:pt x="5" y="13"/>
                    </a:lnTo>
                    <a:lnTo>
                      <a:pt x="7" y="13"/>
                    </a:lnTo>
                    <a:lnTo>
                      <a:pt x="9" y="15"/>
                    </a:lnTo>
                    <a:lnTo>
                      <a:pt x="10" y="16"/>
                    </a:lnTo>
                    <a:lnTo>
                      <a:pt x="11" y="17"/>
                    </a:lnTo>
                    <a:lnTo>
                      <a:pt x="12" y="17"/>
                    </a:lnTo>
                    <a:lnTo>
                      <a:pt x="14" y="17"/>
                    </a:lnTo>
                    <a:lnTo>
                      <a:pt x="15" y="17"/>
                    </a:lnTo>
                    <a:lnTo>
                      <a:pt x="14" y="18"/>
                    </a:lnTo>
                    <a:lnTo>
                      <a:pt x="16" y="19"/>
                    </a:lnTo>
                    <a:lnTo>
                      <a:pt x="17" y="18"/>
                    </a:lnTo>
                    <a:lnTo>
                      <a:pt x="19" y="18"/>
                    </a:lnTo>
                    <a:lnTo>
                      <a:pt x="20" y="19"/>
                    </a:lnTo>
                    <a:lnTo>
                      <a:pt x="19" y="20"/>
                    </a:lnTo>
                    <a:lnTo>
                      <a:pt x="17" y="20"/>
                    </a:lnTo>
                    <a:lnTo>
                      <a:pt x="16" y="21"/>
                    </a:lnTo>
                    <a:lnTo>
                      <a:pt x="15" y="21"/>
                    </a:lnTo>
                    <a:lnTo>
                      <a:pt x="14" y="22"/>
                    </a:lnTo>
                    <a:lnTo>
                      <a:pt x="12" y="21"/>
                    </a:lnTo>
                    <a:lnTo>
                      <a:pt x="9" y="22"/>
                    </a:lnTo>
                    <a:lnTo>
                      <a:pt x="9" y="21"/>
                    </a:lnTo>
                    <a:lnTo>
                      <a:pt x="10" y="20"/>
                    </a:lnTo>
                    <a:lnTo>
                      <a:pt x="7" y="20"/>
                    </a:lnTo>
                    <a:lnTo>
                      <a:pt x="5" y="20"/>
                    </a:lnTo>
                    <a:lnTo>
                      <a:pt x="5" y="21"/>
                    </a:lnTo>
                    <a:lnTo>
                      <a:pt x="3" y="21"/>
                    </a:lnTo>
                    <a:lnTo>
                      <a:pt x="3" y="23"/>
                    </a:lnTo>
                    <a:lnTo>
                      <a:pt x="2" y="23"/>
                    </a:lnTo>
                    <a:lnTo>
                      <a:pt x="0" y="24"/>
                    </a:lnTo>
                    <a:lnTo>
                      <a:pt x="2" y="26"/>
                    </a:lnTo>
                    <a:lnTo>
                      <a:pt x="4" y="26"/>
                    </a:lnTo>
                    <a:lnTo>
                      <a:pt x="5" y="26"/>
                    </a:lnTo>
                    <a:lnTo>
                      <a:pt x="4" y="27"/>
                    </a:lnTo>
                    <a:lnTo>
                      <a:pt x="2" y="27"/>
                    </a:lnTo>
                    <a:lnTo>
                      <a:pt x="5" y="30"/>
                    </a:lnTo>
                    <a:lnTo>
                      <a:pt x="7" y="30"/>
                    </a:lnTo>
                    <a:lnTo>
                      <a:pt x="9" y="29"/>
                    </a:lnTo>
                    <a:lnTo>
                      <a:pt x="10" y="30"/>
                    </a:lnTo>
                    <a:lnTo>
                      <a:pt x="12" y="30"/>
                    </a:lnTo>
                    <a:lnTo>
                      <a:pt x="13" y="29"/>
                    </a:lnTo>
                    <a:lnTo>
                      <a:pt x="14" y="29"/>
                    </a:lnTo>
                    <a:lnTo>
                      <a:pt x="15" y="28"/>
                    </a:lnTo>
                    <a:lnTo>
                      <a:pt x="17" y="29"/>
                    </a:lnTo>
                    <a:lnTo>
                      <a:pt x="17" y="30"/>
                    </a:lnTo>
                    <a:lnTo>
                      <a:pt x="16" y="30"/>
                    </a:lnTo>
                    <a:lnTo>
                      <a:pt x="15" y="30"/>
                    </a:lnTo>
                    <a:lnTo>
                      <a:pt x="17" y="32"/>
                    </a:lnTo>
                    <a:lnTo>
                      <a:pt x="17" y="34"/>
                    </a:lnTo>
                    <a:lnTo>
                      <a:pt x="15" y="36"/>
                    </a:lnTo>
                    <a:lnTo>
                      <a:pt x="14" y="36"/>
                    </a:lnTo>
                    <a:lnTo>
                      <a:pt x="12" y="37"/>
                    </a:lnTo>
                    <a:lnTo>
                      <a:pt x="10" y="38"/>
                    </a:lnTo>
                    <a:lnTo>
                      <a:pt x="9" y="37"/>
                    </a:lnTo>
                    <a:lnTo>
                      <a:pt x="7" y="39"/>
                    </a:lnTo>
                    <a:lnTo>
                      <a:pt x="7" y="41"/>
                    </a:lnTo>
                    <a:lnTo>
                      <a:pt x="6" y="41"/>
                    </a:lnTo>
                    <a:lnTo>
                      <a:pt x="5" y="44"/>
                    </a:lnTo>
                    <a:lnTo>
                      <a:pt x="5" y="46"/>
                    </a:lnTo>
                    <a:lnTo>
                      <a:pt x="6" y="47"/>
                    </a:lnTo>
                    <a:lnTo>
                      <a:pt x="7" y="47"/>
                    </a:lnTo>
                    <a:lnTo>
                      <a:pt x="7" y="48"/>
                    </a:lnTo>
                    <a:lnTo>
                      <a:pt x="7" y="50"/>
                    </a:lnTo>
                    <a:lnTo>
                      <a:pt x="6" y="50"/>
                    </a:lnTo>
                    <a:lnTo>
                      <a:pt x="9" y="53"/>
                    </a:lnTo>
                    <a:lnTo>
                      <a:pt x="11" y="53"/>
                    </a:lnTo>
                    <a:lnTo>
                      <a:pt x="13" y="52"/>
                    </a:lnTo>
                    <a:lnTo>
                      <a:pt x="13" y="51"/>
                    </a:lnTo>
                    <a:lnTo>
                      <a:pt x="13" y="53"/>
                    </a:lnTo>
                    <a:lnTo>
                      <a:pt x="14" y="54"/>
                    </a:lnTo>
                    <a:lnTo>
                      <a:pt x="14" y="57"/>
                    </a:lnTo>
                    <a:lnTo>
                      <a:pt x="14" y="58"/>
                    </a:lnTo>
                    <a:lnTo>
                      <a:pt x="15" y="58"/>
                    </a:lnTo>
                    <a:lnTo>
                      <a:pt x="18" y="57"/>
                    </a:lnTo>
                    <a:lnTo>
                      <a:pt x="19" y="58"/>
                    </a:lnTo>
                    <a:lnTo>
                      <a:pt x="20" y="59"/>
                    </a:lnTo>
                    <a:lnTo>
                      <a:pt x="21" y="59"/>
                    </a:lnTo>
                    <a:lnTo>
                      <a:pt x="22" y="57"/>
                    </a:lnTo>
                    <a:lnTo>
                      <a:pt x="23" y="58"/>
                    </a:lnTo>
                    <a:lnTo>
                      <a:pt x="24" y="58"/>
                    </a:lnTo>
                    <a:lnTo>
                      <a:pt x="26" y="57"/>
                    </a:lnTo>
                    <a:lnTo>
                      <a:pt x="26" y="58"/>
                    </a:lnTo>
                    <a:lnTo>
                      <a:pt x="24" y="61"/>
                    </a:lnTo>
                    <a:lnTo>
                      <a:pt x="24" y="63"/>
                    </a:lnTo>
                    <a:lnTo>
                      <a:pt x="23" y="64"/>
                    </a:lnTo>
                    <a:lnTo>
                      <a:pt x="21" y="66"/>
                    </a:lnTo>
                    <a:lnTo>
                      <a:pt x="19" y="67"/>
                    </a:lnTo>
                    <a:lnTo>
                      <a:pt x="18" y="69"/>
                    </a:lnTo>
                    <a:lnTo>
                      <a:pt x="18" y="70"/>
                    </a:lnTo>
                    <a:lnTo>
                      <a:pt x="17" y="70"/>
                    </a:lnTo>
                    <a:lnTo>
                      <a:pt x="16" y="70"/>
                    </a:lnTo>
                    <a:lnTo>
                      <a:pt x="14" y="70"/>
                    </a:lnTo>
                    <a:lnTo>
                      <a:pt x="13" y="72"/>
                    </a:lnTo>
                    <a:lnTo>
                      <a:pt x="12" y="73"/>
                    </a:lnTo>
                    <a:lnTo>
                      <a:pt x="11" y="74"/>
                    </a:lnTo>
                    <a:lnTo>
                      <a:pt x="10" y="74"/>
                    </a:lnTo>
                    <a:lnTo>
                      <a:pt x="8" y="74"/>
                    </a:lnTo>
                    <a:lnTo>
                      <a:pt x="8" y="76"/>
                    </a:lnTo>
                    <a:lnTo>
                      <a:pt x="9" y="76"/>
                    </a:lnTo>
                    <a:lnTo>
                      <a:pt x="11" y="75"/>
                    </a:lnTo>
                    <a:lnTo>
                      <a:pt x="11" y="74"/>
                    </a:lnTo>
                    <a:lnTo>
                      <a:pt x="12" y="74"/>
                    </a:lnTo>
                    <a:lnTo>
                      <a:pt x="14" y="73"/>
                    </a:lnTo>
                    <a:lnTo>
                      <a:pt x="14" y="71"/>
                    </a:lnTo>
                    <a:lnTo>
                      <a:pt x="15" y="72"/>
                    </a:lnTo>
                    <a:lnTo>
                      <a:pt x="16" y="72"/>
                    </a:lnTo>
                    <a:lnTo>
                      <a:pt x="17" y="72"/>
                    </a:lnTo>
                    <a:lnTo>
                      <a:pt x="19" y="71"/>
                    </a:lnTo>
                    <a:lnTo>
                      <a:pt x="20" y="70"/>
                    </a:lnTo>
                    <a:lnTo>
                      <a:pt x="22" y="69"/>
                    </a:lnTo>
                    <a:lnTo>
                      <a:pt x="26" y="66"/>
                    </a:lnTo>
                    <a:lnTo>
                      <a:pt x="27" y="65"/>
                    </a:lnTo>
                    <a:lnTo>
                      <a:pt x="27" y="64"/>
                    </a:lnTo>
                    <a:lnTo>
                      <a:pt x="29" y="62"/>
                    </a:lnTo>
                    <a:lnTo>
                      <a:pt x="30" y="61"/>
                    </a:lnTo>
                    <a:lnTo>
                      <a:pt x="32" y="60"/>
                    </a:lnTo>
                    <a:lnTo>
                      <a:pt x="32" y="59"/>
                    </a:lnTo>
                    <a:lnTo>
                      <a:pt x="34" y="58"/>
                    </a:lnTo>
                    <a:lnTo>
                      <a:pt x="33" y="56"/>
                    </a:lnTo>
                    <a:lnTo>
                      <a:pt x="32" y="56"/>
                    </a:lnTo>
                    <a:lnTo>
                      <a:pt x="32" y="55"/>
                    </a:lnTo>
                    <a:lnTo>
                      <a:pt x="33" y="54"/>
                    </a:lnTo>
                    <a:lnTo>
                      <a:pt x="35" y="54"/>
                    </a:lnTo>
                    <a:lnTo>
                      <a:pt x="36" y="52"/>
                    </a:lnTo>
                    <a:lnTo>
                      <a:pt x="36" y="51"/>
                    </a:lnTo>
                    <a:lnTo>
                      <a:pt x="40" y="46"/>
                    </a:lnTo>
                    <a:lnTo>
                      <a:pt x="41" y="46"/>
                    </a:lnTo>
                    <a:lnTo>
                      <a:pt x="42" y="45"/>
                    </a:lnTo>
                    <a:lnTo>
                      <a:pt x="43" y="45"/>
                    </a:lnTo>
                    <a:lnTo>
                      <a:pt x="43" y="47"/>
                    </a:lnTo>
                    <a:lnTo>
                      <a:pt x="41" y="47"/>
                    </a:lnTo>
                    <a:lnTo>
                      <a:pt x="39" y="49"/>
                    </a:lnTo>
                    <a:lnTo>
                      <a:pt x="39" y="50"/>
                    </a:lnTo>
                    <a:lnTo>
                      <a:pt x="38" y="53"/>
                    </a:lnTo>
                    <a:lnTo>
                      <a:pt x="38" y="54"/>
                    </a:lnTo>
                    <a:lnTo>
                      <a:pt x="38" y="53"/>
                    </a:lnTo>
                    <a:lnTo>
                      <a:pt x="39" y="54"/>
                    </a:lnTo>
                    <a:lnTo>
                      <a:pt x="38" y="54"/>
                    </a:lnTo>
                    <a:lnTo>
                      <a:pt x="38" y="55"/>
                    </a:lnTo>
                    <a:lnTo>
                      <a:pt x="37" y="55"/>
                    </a:lnTo>
                    <a:lnTo>
                      <a:pt x="39" y="55"/>
                    </a:lnTo>
                    <a:lnTo>
                      <a:pt x="42" y="54"/>
                    </a:lnTo>
                    <a:lnTo>
                      <a:pt x="43" y="52"/>
                    </a:lnTo>
                    <a:lnTo>
                      <a:pt x="45" y="52"/>
                    </a:lnTo>
                    <a:lnTo>
                      <a:pt x="46" y="50"/>
                    </a:lnTo>
                    <a:lnTo>
                      <a:pt x="46" y="49"/>
                    </a:lnTo>
                    <a:lnTo>
                      <a:pt x="45" y="48"/>
                    </a:lnTo>
                    <a:lnTo>
                      <a:pt x="47" y="47"/>
                    </a:lnTo>
                    <a:lnTo>
                      <a:pt x="48" y="47"/>
                    </a:lnTo>
                    <a:lnTo>
                      <a:pt x="47" y="48"/>
                    </a:lnTo>
                    <a:lnTo>
                      <a:pt x="48" y="48"/>
                    </a:lnTo>
                    <a:lnTo>
                      <a:pt x="50" y="47"/>
                    </a:lnTo>
                    <a:lnTo>
                      <a:pt x="50" y="48"/>
                    </a:lnTo>
                    <a:lnTo>
                      <a:pt x="53" y="50"/>
                    </a:lnTo>
                    <a:lnTo>
                      <a:pt x="54" y="49"/>
                    </a:lnTo>
                    <a:lnTo>
                      <a:pt x="54" y="50"/>
                    </a:lnTo>
                    <a:lnTo>
                      <a:pt x="55" y="52"/>
                    </a:lnTo>
                    <a:lnTo>
                      <a:pt x="58" y="52"/>
                    </a:lnTo>
                    <a:lnTo>
                      <a:pt x="59" y="52"/>
                    </a:lnTo>
                    <a:lnTo>
                      <a:pt x="60" y="52"/>
                    </a:lnTo>
                    <a:lnTo>
                      <a:pt x="62" y="52"/>
                    </a:lnTo>
                    <a:lnTo>
                      <a:pt x="63" y="53"/>
                    </a:lnTo>
                    <a:lnTo>
                      <a:pt x="65" y="53"/>
                    </a:lnTo>
                    <a:lnTo>
                      <a:pt x="66" y="52"/>
                    </a:lnTo>
                    <a:lnTo>
                      <a:pt x="66" y="55"/>
                    </a:lnTo>
                    <a:lnTo>
                      <a:pt x="69" y="56"/>
                    </a:lnTo>
                    <a:lnTo>
                      <a:pt x="70" y="58"/>
                    </a:lnTo>
                    <a:lnTo>
                      <a:pt x="71" y="59"/>
                    </a:lnTo>
                    <a:lnTo>
                      <a:pt x="74" y="59"/>
                    </a:lnTo>
                    <a:lnTo>
                      <a:pt x="73" y="58"/>
                    </a:lnTo>
                    <a:lnTo>
                      <a:pt x="74" y="58"/>
                    </a:lnTo>
                    <a:lnTo>
                      <a:pt x="75" y="59"/>
                    </a:lnTo>
                    <a:lnTo>
                      <a:pt x="76" y="59"/>
                    </a:lnTo>
                    <a:lnTo>
                      <a:pt x="76" y="57"/>
                    </a:lnTo>
                    <a:lnTo>
                      <a:pt x="77" y="58"/>
                    </a:lnTo>
                    <a:lnTo>
                      <a:pt x="78" y="59"/>
                    </a:lnTo>
                    <a:lnTo>
                      <a:pt x="79" y="59"/>
                    </a:lnTo>
                    <a:lnTo>
                      <a:pt x="80" y="62"/>
                    </a:lnTo>
                    <a:lnTo>
                      <a:pt x="81" y="65"/>
                    </a:lnTo>
                    <a:lnTo>
                      <a:pt x="82" y="66"/>
                    </a:lnTo>
                    <a:lnTo>
                      <a:pt x="83" y="66"/>
                    </a:lnTo>
                    <a:lnTo>
                      <a:pt x="83" y="68"/>
                    </a:lnTo>
                    <a:lnTo>
                      <a:pt x="84" y="70"/>
                    </a:lnTo>
                    <a:lnTo>
                      <a:pt x="84" y="71"/>
                    </a:lnTo>
                    <a:lnTo>
                      <a:pt x="85" y="72"/>
                    </a:lnTo>
                    <a:lnTo>
                      <a:pt x="86" y="72"/>
                    </a:lnTo>
                    <a:lnTo>
                      <a:pt x="86" y="74"/>
                    </a:lnTo>
                    <a:lnTo>
                      <a:pt x="87" y="74"/>
                    </a:lnTo>
                    <a:lnTo>
                      <a:pt x="88" y="74"/>
                    </a:lnTo>
                    <a:lnTo>
                      <a:pt x="89" y="73"/>
                    </a:lnTo>
                    <a:lnTo>
                      <a:pt x="88" y="71"/>
                    </a:lnTo>
                    <a:lnTo>
                      <a:pt x="89" y="69"/>
                    </a:lnTo>
                    <a:lnTo>
                      <a:pt x="86" y="67"/>
                    </a:lnTo>
                    <a:lnTo>
                      <a:pt x="84" y="65"/>
                    </a:lnTo>
                    <a:lnTo>
                      <a:pt x="81" y="59"/>
                    </a:lnTo>
                    <a:lnTo>
                      <a:pt x="80" y="58"/>
                    </a:lnTo>
                    <a:lnTo>
                      <a:pt x="78" y="55"/>
                    </a:lnTo>
                    <a:lnTo>
                      <a:pt x="76" y="53"/>
                    </a:lnTo>
                    <a:lnTo>
                      <a:pt x="74" y="54"/>
                    </a:lnTo>
                    <a:lnTo>
                      <a:pt x="73" y="56"/>
                    </a:lnTo>
                    <a:lnTo>
                      <a:pt x="71" y="56"/>
                    </a:lnTo>
                    <a:lnTo>
                      <a:pt x="68" y="51"/>
                    </a:lnTo>
                    <a:lnTo>
                      <a:pt x="67" y="49"/>
                    </a:lnTo>
                    <a:lnTo>
                      <a:pt x="66" y="50"/>
                    </a:lnTo>
                    <a:lnTo>
                      <a:pt x="65" y="51"/>
                    </a:lnTo>
                    <a:lnTo>
                      <a:pt x="63" y="50"/>
                    </a:lnTo>
                    <a:lnTo>
                      <a:pt x="63"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87" name="Freeform 1540"/>
              <p:cNvSpPr>
                <a:spLocks/>
              </p:cNvSpPr>
              <p:nvPr/>
            </p:nvSpPr>
            <p:spPr bwMode="auto">
              <a:xfrm>
                <a:off x="115290" y="1095611"/>
                <a:ext cx="983237" cy="839565"/>
              </a:xfrm>
              <a:custGeom>
                <a:avLst/>
                <a:gdLst>
                  <a:gd name="T0" fmla="*/ 12312 w 89"/>
                  <a:gd name="T1" fmla="*/ 1080 h 76"/>
                  <a:gd name="T2" fmla="*/ 9936 w 89"/>
                  <a:gd name="T3" fmla="*/ 864 h 76"/>
                  <a:gd name="T4" fmla="*/ 7992 w 89"/>
                  <a:gd name="T5" fmla="*/ 648 h 76"/>
                  <a:gd name="T6" fmla="*/ 6912 w 89"/>
                  <a:gd name="T7" fmla="*/ 432 h 76"/>
                  <a:gd name="T8" fmla="*/ 5832 w 89"/>
                  <a:gd name="T9" fmla="*/ 216 h 76"/>
                  <a:gd name="T10" fmla="*/ 4536 w 89"/>
                  <a:gd name="T11" fmla="*/ 432 h 76"/>
                  <a:gd name="T12" fmla="*/ 2808 w 89"/>
                  <a:gd name="T13" fmla="*/ 1080 h 76"/>
                  <a:gd name="T14" fmla="*/ 864 w 89"/>
                  <a:gd name="T15" fmla="*/ 2376 h 76"/>
                  <a:gd name="T16" fmla="*/ 1944 w 89"/>
                  <a:gd name="T17" fmla="*/ 3240 h 76"/>
                  <a:gd name="T18" fmla="*/ 3024 w 89"/>
                  <a:gd name="T19" fmla="*/ 3672 h 76"/>
                  <a:gd name="T20" fmla="*/ 3672 w 89"/>
                  <a:gd name="T21" fmla="*/ 3888 h 76"/>
                  <a:gd name="T22" fmla="*/ 3456 w 89"/>
                  <a:gd name="T23" fmla="*/ 4536 h 76"/>
                  <a:gd name="T24" fmla="*/ 1944 w 89"/>
                  <a:gd name="T25" fmla="*/ 4536 h 76"/>
                  <a:gd name="T26" fmla="*/ 648 w 89"/>
                  <a:gd name="T27" fmla="*/ 4536 h 76"/>
                  <a:gd name="T28" fmla="*/ 432 w 89"/>
                  <a:gd name="T29" fmla="*/ 5616 h 76"/>
                  <a:gd name="T30" fmla="*/ 1080 w 89"/>
                  <a:gd name="T31" fmla="*/ 6480 h 76"/>
                  <a:gd name="T32" fmla="*/ 2808 w 89"/>
                  <a:gd name="T33" fmla="*/ 6264 h 76"/>
                  <a:gd name="T34" fmla="*/ 3456 w 89"/>
                  <a:gd name="T35" fmla="*/ 6480 h 76"/>
                  <a:gd name="T36" fmla="*/ 3024 w 89"/>
                  <a:gd name="T37" fmla="*/ 7776 h 76"/>
                  <a:gd name="T38" fmla="*/ 1512 w 89"/>
                  <a:gd name="T39" fmla="*/ 8856 h 76"/>
                  <a:gd name="T40" fmla="*/ 1296 w 89"/>
                  <a:gd name="T41" fmla="*/ 10152 h 76"/>
                  <a:gd name="T42" fmla="*/ 1944 w 89"/>
                  <a:gd name="T43" fmla="*/ 11448 h 76"/>
                  <a:gd name="T44" fmla="*/ 2808 w 89"/>
                  <a:gd name="T45" fmla="*/ 11448 h 76"/>
                  <a:gd name="T46" fmla="*/ 3888 w 89"/>
                  <a:gd name="T47" fmla="*/ 12312 h 76"/>
                  <a:gd name="T48" fmla="*/ 4752 w 89"/>
                  <a:gd name="T49" fmla="*/ 12312 h 76"/>
                  <a:gd name="T50" fmla="*/ 5616 w 89"/>
                  <a:gd name="T51" fmla="*/ 12528 h 76"/>
                  <a:gd name="T52" fmla="*/ 4104 w 89"/>
                  <a:gd name="T53" fmla="*/ 14472 h 76"/>
                  <a:gd name="T54" fmla="*/ 3024 w 89"/>
                  <a:gd name="T55" fmla="*/ 15120 h 76"/>
                  <a:gd name="T56" fmla="*/ 1728 w 89"/>
                  <a:gd name="T57" fmla="*/ 15984 h 76"/>
                  <a:gd name="T58" fmla="*/ 2376 w 89"/>
                  <a:gd name="T59" fmla="*/ 15984 h 76"/>
                  <a:gd name="T60" fmla="*/ 3456 w 89"/>
                  <a:gd name="T61" fmla="*/ 15552 h 76"/>
                  <a:gd name="T62" fmla="*/ 4752 w 89"/>
                  <a:gd name="T63" fmla="*/ 14904 h 76"/>
                  <a:gd name="T64" fmla="*/ 6480 w 89"/>
                  <a:gd name="T65" fmla="*/ 13176 h 76"/>
                  <a:gd name="T66" fmla="*/ 6912 w 89"/>
                  <a:gd name="T67" fmla="*/ 12096 h 76"/>
                  <a:gd name="T68" fmla="*/ 7776 w 89"/>
                  <a:gd name="T69" fmla="*/ 11016 h 76"/>
                  <a:gd name="T70" fmla="*/ 9288 w 89"/>
                  <a:gd name="T71" fmla="*/ 10152 h 76"/>
                  <a:gd name="T72" fmla="*/ 8208 w 89"/>
                  <a:gd name="T73" fmla="*/ 11664 h 76"/>
                  <a:gd name="T74" fmla="*/ 7992 w 89"/>
                  <a:gd name="T75" fmla="*/ 11880 h 76"/>
                  <a:gd name="T76" fmla="*/ 9936 w 89"/>
                  <a:gd name="T77" fmla="*/ 10800 h 76"/>
                  <a:gd name="T78" fmla="*/ 10368 w 89"/>
                  <a:gd name="T79" fmla="*/ 10152 h 76"/>
                  <a:gd name="T80" fmla="*/ 11448 w 89"/>
                  <a:gd name="T81" fmla="*/ 10800 h 76"/>
                  <a:gd name="T82" fmla="*/ 12744 w 89"/>
                  <a:gd name="T83" fmla="*/ 11232 h 76"/>
                  <a:gd name="T84" fmla="*/ 14256 w 89"/>
                  <a:gd name="T85" fmla="*/ 11232 h 76"/>
                  <a:gd name="T86" fmla="*/ 15984 w 89"/>
                  <a:gd name="T87" fmla="*/ 12744 h 76"/>
                  <a:gd name="T88" fmla="*/ 16416 w 89"/>
                  <a:gd name="T89" fmla="*/ 12744 h 76"/>
                  <a:gd name="T90" fmla="*/ 17280 w 89"/>
                  <a:gd name="T91" fmla="*/ 13392 h 76"/>
                  <a:gd name="T92" fmla="*/ 18144 w 89"/>
                  <a:gd name="T93" fmla="*/ 15120 h 76"/>
                  <a:gd name="T94" fmla="*/ 18576 w 89"/>
                  <a:gd name="T95" fmla="*/ 15984 h 76"/>
                  <a:gd name="T96" fmla="*/ 19224 w 89"/>
                  <a:gd name="T97" fmla="*/ 14904 h 76"/>
                  <a:gd name="T98" fmla="*/ 16848 w 89"/>
                  <a:gd name="T99" fmla="*/ 11880 h 76"/>
                  <a:gd name="T100" fmla="*/ 14688 w 89"/>
                  <a:gd name="T101" fmla="*/ 11016 h 76"/>
                  <a:gd name="T102" fmla="*/ 13608 w 89"/>
                  <a:gd name="T103" fmla="*/ 1512 h 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76"/>
                  <a:gd name="T158" fmla="*/ 89 w 89"/>
                  <a:gd name="T159" fmla="*/ 76 h 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76">
                    <a:moveTo>
                      <a:pt x="63" y="7"/>
                    </a:moveTo>
                    <a:lnTo>
                      <a:pt x="60" y="6"/>
                    </a:lnTo>
                    <a:lnTo>
                      <a:pt x="59" y="5"/>
                    </a:lnTo>
                    <a:lnTo>
                      <a:pt x="57" y="5"/>
                    </a:lnTo>
                    <a:lnTo>
                      <a:pt x="54" y="5"/>
                    </a:lnTo>
                    <a:lnTo>
                      <a:pt x="51" y="4"/>
                    </a:lnTo>
                    <a:lnTo>
                      <a:pt x="49" y="4"/>
                    </a:lnTo>
                    <a:lnTo>
                      <a:pt x="49" y="5"/>
                    </a:lnTo>
                    <a:lnTo>
                      <a:pt x="46" y="4"/>
                    </a:lnTo>
                    <a:lnTo>
                      <a:pt x="44" y="3"/>
                    </a:lnTo>
                    <a:lnTo>
                      <a:pt x="42" y="3"/>
                    </a:lnTo>
                    <a:lnTo>
                      <a:pt x="40" y="3"/>
                    </a:lnTo>
                    <a:lnTo>
                      <a:pt x="38" y="4"/>
                    </a:lnTo>
                    <a:lnTo>
                      <a:pt x="37" y="3"/>
                    </a:lnTo>
                    <a:lnTo>
                      <a:pt x="38" y="3"/>
                    </a:lnTo>
                    <a:lnTo>
                      <a:pt x="36" y="2"/>
                    </a:lnTo>
                    <a:lnTo>
                      <a:pt x="34" y="2"/>
                    </a:lnTo>
                    <a:lnTo>
                      <a:pt x="32" y="2"/>
                    </a:lnTo>
                    <a:lnTo>
                      <a:pt x="31" y="1"/>
                    </a:lnTo>
                    <a:lnTo>
                      <a:pt x="29" y="1"/>
                    </a:lnTo>
                    <a:lnTo>
                      <a:pt x="29" y="2"/>
                    </a:lnTo>
                    <a:lnTo>
                      <a:pt x="28" y="2"/>
                    </a:lnTo>
                    <a:lnTo>
                      <a:pt x="27" y="1"/>
                    </a:lnTo>
                    <a:lnTo>
                      <a:pt x="29" y="0"/>
                    </a:lnTo>
                    <a:lnTo>
                      <a:pt x="28" y="0"/>
                    </a:lnTo>
                    <a:lnTo>
                      <a:pt x="26" y="0"/>
                    </a:lnTo>
                    <a:lnTo>
                      <a:pt x="24" y="2"/>
                    </a:lnTo>
                    <a:lnTo>
                      <a:pt x="21" y="2"/>
                    </a:lnTo>
                    <a:lnTo>
                      <a:pt x="18" y="3"/>
                    </a:lnTo>
                    <a:lnTo>
                      <a:pt x="16" y="4"/>
                    </a:lnTo>
                    <a:lnTo>
                      <a:pt x="15" y="4"/>
                    </a:lnTo>
                    <a:lnTo>
                      <a:pt x="13" y="5"/>
                    </a:lnTo>
                    <a:lnTo>
                      <a:pt x="12" y="6"/>
                    </a:lnTo>
                    <a:lnTo>
                      <a:pt x="11" y="9"/>
                    </a:lnTo>
                    <a:lnTo>
                      <a:pt x="9" y="10"/>
                    </a:lnTo>
                    <a:lnTo>
                      <a:pt x="4" y="10"/>
                    </a:lnTo>
                    <a:lnTo>
                      <a:pt x="4" y="11"/>
                    </a:lnTo>
                    <a:lnTo>
                      <a:pt x="3" y="12"/>
                    </a:lnTo>
                    <a:lnTo>
                      <a:pt x="4" y="12"/>
                    </a:lnTo>
                    <a:lnTo>
                      <a:pt x="5" y="13"/>
                    </a:lnTo>
                    <a:lnTo>
                      <a:pt x="7" y="13"/>
                    </a:lnTo>
                    <a:lnTo>
                      <a:pt x="9" y="15"/>
                    </a:lnTo>
                    <a:lnTo>
                      <a:pt x="10" y="16"/>
                    </a:lnTo>
                    <a:lnTo>
                      <a:pt x="11" y="17"/>
                    </a:lnTo>
                    <a:lnTo>
                      <a:pt x="12" y="17"/>
                    </a:lnTo>
                    <a:lnTo>
                      <a:pt x="14" y="17"/>
                    </a:lnTo>
                    <a:lnTo>
                      <a:pt x="15" y="17"/>
                    </a:lnTo>
                    <a:lnTo>
                      <a:pt x="14" y="18"/>
                    </a:lnTo>
                    <a:lnTo>
                      <a:pt x="16" y="19"/>
                    </a:lnTo>
                    <a:lnTo>
                      <a:pt x="17" y="18"/>
                    </a:lnTo>
                    <a:lnTo>
                      <a:pt x="19" y="18"/>
                    </a:lnTo>
                    <a:lnTo>
                      <a:pt x="20" y="19"/>
                    </a:lnTo>
                    <a:lnTo>
                      <a:pt x="19" y="20"/>
                    </a:lnTo>
                    <a:lnTo>
                      <a:pt x="17" y="20"/>
                    </a:lnTo>
                    <a:lnTo>
                      <a:pt x="16" y="21"/>
                    </a:lnTo>
                    <a:lnTo>
                      <a:pt x="15" y="21"/>
                    </a:lnTo>
                    <a:lnTo>
                      <a:pt x="14" y="22"/>
                    </a:lnTo>
                    <a:lnTo>
                      <a:pt x="12" y="21"/>
                    </a:lnTo>
                    <a:lnTo>
                      <a:pt x="9" y="22"/>
                    </a:lnTo>
                    <a:lnTo>
                      <a:pt x="9" y="21"/>
                    </a:lnTo>
                    <a:lnTo>
                      <a:pt x="10" y="20"/>
                    </a:lnTo>
                    <a:lnTo>
                      <a:pt x="7" y="20"/>
                    </a:lnTo>
                    <a:lnTo>
                      <a:pt x="5" y="20"/>
                    </a:lnTo>
                    <a:lnTo>
                      <a:pt x="5" y="21"/>
                    </a:lnTo>
                    <a:lnTo>
                      <a:pt x="3" y="21"/>
                    </a:lnTo>
                    <a:lnTo>
                      <a:pt x="3" y="23"/>
                    </a:lnTo>
                    <a:lnTo>
                      <a:pt x="2" y="23"/>
                    </a:lnTo>
                    <a:lnTo>
                      <a:pt x="0" y="24"/>
                    </a:lnTo>
                    <a:lnTo>
                      <a:pt x="2" y="26"/>
                    </a:lnTo>
                    <a:lnTo>
                      <a:pt x="4" y="26"/>
                    </a:lnTo>
                    <a:lnTo>
                      <a:pt x="5" y="26"/>
                    </a:lnTo>
                    <a:lnTo>
                      <a:pt x="4" y="27"/>
                    </a:lnTo>
                    <a:lnTo>
                      <a:pt x="2" y="27"/>
                    </a:lnTo>
                    <a:lnTo>
                      <a:pt x="5" y="30"/>
                    </a:lnTo>
                    <a:lnTo>
                      <a:pt x="7" y="30"/>
                    </a:lnTo>
                    <a:lnTo>
                      <a:pt x="9" y="29"/>
                    </a:lnTo>
                    <a:lnTo>
                      <a:pt x="10" y="30"/>
                    </a:lnTo>
                    <a:lnTo>
                      <a:pt x="12" y="30"/>
                    </a:lnTo>
                    <a:lnTo>
                      <a:pt x="13" y="29"/>
                    </a:lnTo>
                    <a:lnTo>
                      <a:pt x="14" y="29"/>
                    </a:lnTo>
                    <a:lnTo>
                      <a:pt x="15" y="28"/>
                    </a:lnTo>
                    <a:lnTo>
                      <a:pt x="17" y="29"/>
                    </a:lnTo>
                    <a:lnTo>
                      <a:pt x="17" y="30"/>
                    </a:lnTo>
                    <a:lnTo>
                      <a:pt x="16" y="30"/>
                    </a:lnTo>
                    <a:lnTo>
                      <a:pt x="15" y="30"/>
                    </a:lnTo>
                    <a:lnTo>
                      <a:pt x="17" y="32"/>
                    </a:lnTo>
                    <a:lnTo>
                      <a:pt x="17" y="34"/>
                    </a:lnTo>
                    <a:lnTo>
                      <a:pt x="15" y="36"/>
                    </a:lnTo>
                    <a:lnTo>
                      <a:pt x="14" y="36"/>
                    </a:lnTo>
                    <a:lnTo>
                      <a:pt x="12" y="37"/>
                    </a:lnTo>
                    <a:lnTo>
                      <a:pt x="10" y="38"/>
                    </a:lnTo>
                    <a:lnTo>
                      <a:pt x="9" y="37"/>
                    </a:lnTo>
                    <a:lnTo>
                      <a:pt x="7" y="39"/>
                    </a:lnTo>
                    <a:lnTo>
                      <a:pt x="7" y="41"/>
                    </a:lnTo>
                    <a:lnTo>
                      <a:pt x="6" y="41"/>
                    </a:lnTo>
                    <a:lnTo>
                      <a:pt x="5" y="44"/>
                    </a:lnTo>
                    <a:lnTo>
                      <a:pt x="5" y="46"/>
                    </a:lnTo>
                    <a:lnTo>
                      <a:pt x="6" y="47"/>
                    </a:lnTo>
                    <a:lnTo>
                      <a:pt x="7" y="47"/>
                    </a:lnTo>
                    <a:lnTo>
                      <a:pt x="7" y="48"/>
                    </a:lnTo>
                    <a:lnTo>
                      <a:pt x="7" y="50"/>
                    </a:lnTo>
                    <a:lnTo>
                      <a:pt x="6" y="50"/>
                    </a:lnTo>
                    <a:lnTo>
                      <a:pt x="9" y="53"/>
                    </a:lnTo>
                    <a:lnTo>
                      <a:pt x="11" y="53"/>
                    </a:lnTo>
                    <a:lnTo>
                      <a:pt x="13" y="52"/>
                    </a:lnTo>
                    <a:lnTo>
                      <a:pt x="13" y="51"/>
                    </a:lnTo>
                    <a:lnTo>
                      <a:pt x="13" y="53"/>
                    </a:lnTo>
                    <a:lnTo>
                      <a:pt x="14" y="54"/>
                    </a:lnTo>
                    <a:lnTo>
                      <a:pt x="14" y="57"/>
                    </a:lnTo>
                    <a:lnTo>
                      <a:pt x="14" y="58"/>
                    </a:lnTo>
                    <a:lnTo>
                      <a:pt x="15" y="58"/>
                    </a:lnTo>
                    <a:lnTo>
                      <a:pt x="18" y="57"/>
                    </a:lnTo>
                    <a:lnTo>
                      <a:pt x="19" y="58"/>
                    </a:lnTo>
                    <a:lnTo>
                      <a:pt x="20" y="59"/>
                    </a:lnTo>
                    <a:lnTo>
                      <a:pt x="21" y="59"/>
                    </a:lnTo>
                    <a:lnTo>
                      <a:pt x="22" y="57"/>
                    </a:lnTo>
                    <a:lnTo>
                      <a:pt x="23" y="58"/>
                    </a:lnTo>
                    <a:lnTo>
                      <a:pt x="24" y="58"/>
                    </a:lnTo>
                    <a:lnTo>
                      <a:pt x="26" y="57"/>
                    </a:lnTo>
                    <a:lnTo>
                      <a:pt x="26" y="58"/>
                    </a:lnTo>
                    <a:lnTo>
                      <a:pt x="24" y="61"/>
                    </a:lnTo>
                    <a:lnTo>
                      <a:pt x="24" y="63"/>
                    </a:lnTo>
                    <a:lnTo>
                      <a:pt x="23" y="64"/>
                    </a:lnTo>
                    <a:lnTo>
                      <a:pt x="21" y="66"/>
                    </a:lnTo>
                    <a:lnTo>
                      <a:pt x="19" y="67"/>
                    </a:lnTo>
                    <a:lnTo>
                      <a:pt x="18" y="69"/>
                    </a:lnTo>
                    <a:lnTo>
                      <a:pt x="18" y="70"/>
                    </a:lnTo>
                    <a:lnTo>
                      <a:pt x="17" y="70"/>
                    </a:lnTo>
                    <a:lnTo>
                      <a:pt x="16" y="70"/>
                    </a:lnTo>
                    <a:lnTo>
                      <a:pt x="14" y="70"/>
                    </a:lnTo>
                    <a:lnTo>
                      <a:pt x="13" y="72"/>
                    </a:lnTo>
                    <a:lnTo>
                      <a:pt x="12" y="73"/>
                    </a:lnTo>
                    <a:lnTo>
                      <a:pt x="11" y="74"/>
                    </a:lnTo>
                    <a:lnTo>
                      <a:pt x="10" y="74"/>
                    </a:lnTo>
                    <a:lnTo>
                      <a:pt x="8" y="74"/>
                    </a:lnTo>
                    <a:lnTo>
                      <a:pt x="8" y="76"/>
                    </a:lnTo>
                    <a:lnTo>
                      <a:pt x="9" y="76"/>
                    </a:lnTo>
                    <a:lnTo>
                      <a:pt x="11" y="75"/>
                    </a:lnTo>
                    <a:lnTo>
                      <a:pt x="11" y="74"/>
                    </a:lnTo>
                    <a:lnTo>
                      <a:pt x="12" y="74"/>
                    </a:lnTo>
                    <a:lnTo>
                      <a:pt x="14" y="73"/>
                    </a:lnTo>
                    <a:lnTo>
                      <a:pt x="14" y="71"/>
                    </a:lnTo>
                    <a:lnTo>
                      <a:pt x="15" y="72"/>
                    </a:lnTo>
                    <a:lnTo>
                      <a:pt x="16" y="72"/>
                    </a:lnTo>
                    <a:lnTo>
                      <a:pt x="17" y="72"/>
                    </a:lnTo>
                    <a:lnTo>
                      <a:pt x="19" y="71"/>
                    </a:lnTo>
                    <a:lnTo>
                      <a:pt x="20" y="70"/>
                    </a:lnTo>
                    <a:lnTo>
                      <a:pt x="22" y="69"/>
                    </a:lnTo>
                    <a:lnTo>
                      <a:pt x="26" y="66"/>
                    </a:lnTo>
                    <a:lnTo>
                      <a:pt x="27" y="65"/>
                    </a:lnTo>
                    <a:lnTo>
                      <a:pt x="27" y="64"/>
                    </a:lnTo>
                    <a:lnTo>
                      <a:pt x="29" y="62"/>
                    </a:lnTo>
                    <a:lnTo>
                      <a:pt x="30" y="61"/>
                    </a:lnTo>
                    <a:lnTo>
                      <a:pt x="32" y="60"/>
                    </a:lnTo>
                    <a:lnTo>
                      <a:pt x="32" y="59"/>
                    </a:lnTo>
                    <a:lnTo>
                      <a:pt x="34" y="58"/>
                    </a:lnTo>
                    <a:lnTo>
                      <a:pt x="33" y="56"/>
                    </a:lnTo>
                    <a:lnTo>
                      <a:pt x="32" y="56"/>
                    </a:lnTo>
                    <a:lnTo>
                      <a:pt x="32" y="55"/>
                    </a:lnTo>
                    <a:lnTo>
                      <a:pt x="33" y="54"/>
                    </a:lnTo>
                    <a:lnTo>
                      <a:pt x="35" y="54"/>
                    </a:lnTo>
                    <a:lnTo>
                      <a:pt x="36" y="52"/>
                    </a:lnTo>
                    <a:lnTo>
                      <a:pt x="36" y="51"/>
                    </a:lnTo>
                    <a:lnTo>
                      <a:pt x="40" y="46"/>
                    </a:lnTo>
                    <a:lnTo>
                      <a:pt x="41" y="46"/>
                    </a:lnTo>
                    <a:lnTo>
                      <a:pt x="42" y="45"/>
                    </a:lnTo>
                    <a:lnTo>
                      <a:pt x="43" y="45"/>
                    </a:lnTo>
                    <a:lnTo>
                      <a:pt x="43" y="47"/>
                    </a:lnTo>
                    <a:lnTo>
                      <a:pt x="41" y="47"/>
                    </a:lnTo>
                    <a:lnTo>
                      <a:pt x="39" y="49"/>
                    </a:lnTo>
                    <a:lnTo>
                      <a:pt x="39" y="50"/>
                    </a:lnTo>
                    <a:lnTo>
                      <a:pt x="38" y="53"/>
                    </a:lnTo>
                    <a:lnTo>
                      <a:pt x="38" y="54"/>
                    </a:lnTo>
                    <a:lnTo>
                      <a:pt x="38" y="53"/>
                    </a:lnTo>
                    <a:lnTo>
                      <a:pt x="39" y="54"/>
                    </a:lnTo>
                    <a:lnTo>
                      <a:pt x="38" y="54"/>
                    </a:lnTo>
                    <a:lnTo>
                      <a:pt x="38" y="55"/>
                    </a:lnTo>
                    <a:lnTo>
                      <a:pt x="37" y="55"/>
                    </a:lnTo>
                    <a:lnTo>
                      <a:pt x="39" y="55"/>
                    </a:lnTo>
                    <a:lnTo>
                      <a:pt x="42" y="54"/>
                    </a:lnTo>
                    <a:lnTo>
                      <a:pt x="43" y="52"/>
                    </a:lnTo>
                    <a:lnTo>
                      <a:pt x="45" y="52"/>
                    </a:lnTo>
                    <a:lnTo>
                      <a:pt x="46" y="50"/>
                    </a:lnTo>
                    <a:lnTo>
                      <a:pt x="46" y="49"/>
                    </a:lnTo>
                    <a:lnTo>
                      <a:pt x="45" y="48"/>
                    </a:lnTo>
                    <a:lnTo>
                      <a:pt x="47" y="47"/>
                    </a:lnTo>
                    <a:lnTo>
                      <a:pt x="48" y="47"/>
                    </a:lnTo>
                    <a:lnTo>
                      <a:pt x="47" y="48"/>
                    </a:lnTo>
                    <a:lnTo>
                      <a:pt x="48" y="48"/>
                    </a:lnTo>
                    <a:lnTo>
                      <a:pt x="50" y="47"/>
                    </a:lnTo>
                    <a:lnTo>
                      <a:pt x="50" y="48"/>
                    </a:lnTo>
                    <a:lnTo>
                      <a:pt x="53" y="50"/>
                    </a:lnTo>
                    <a:lnTo>
                      <a:pt x="54" y="49"/>
                    </a:lnTo>
                    <a:lnTo>
                      <a:pt x="54" y="50"/>
                    </a:lnTo>
                    <a:lnTo>
                      <a:pt x="55" y="52"/>
                    </a:lnTo>
                    <a:lnTo>
                      <a:pt x="58" y="52"/>
                    </a:lnTo>
                    <a:lnTo>
                      <a:pt x="59" y="52"/>
                    </a:lnTo>
                    <a:lnTo>
                      <a:pt x="60" y="52"/>
                    </a:lnTo>
                    <a:lnTo>
                      <a:pt x="62" y="52"/>
                    </a:lnTo>
                    <a:lnTo>
                      <a:pt x="63" y="53"/>
                    </a:lnTo>
                    <a:lnTo>
                      <a:pt x="65" y="53"/>
                    </a:lnTo>
                    <a:lnTo>
                      <a:pt x="66" y="52"/>
                    </a:lnTo>
                    <a:lnTo>
                      <a:pt x="66" y="55"/>
                    </a:lnTo>
                    <a:lnTo>
                      <a:pt x="69" y="56"/>
                    </a:lnTo>
                    <a:lnTo>
                      <a:pt x="70" y="58"/>
                    </a:lnTo>
                    <a:lnTo>
                      <a:pt x="71" y="59"/>
                    </a:lnTo>
                    <a:lnTo>
                      <a:pt x="74" y="59"/>
                    </a:lnTo>
                    <a:lnTo>
                      <a:pt x="73" y="58"/>
                    </a:lnTo>
                    <a:lnTo>
                      <a:pt x="74" y="58"/>
                    </a:lnTo>
                    <a:lnTo>
                      <a:pt x="75" y="59"/>
                    </a:lnTo>
                    <a:lnTo>
                      <a:pt x="76" y="59"/>
                    </a:lnTo>
                    <a:lnTo>
                      <a:pt x="76" y="57"/>
                    </a:lnTo>
                    <a:lnTo>
                      <a:pt x="77" y="58"/>
                    </a:lnTo>
                    <a:lnTo>
                      <a:pt x="78" y="59"/>
                    </a:lnTo>
                    <a:lnTo>
                      <a:pt x="79" y="59"/>
                    </a:lnTo>
                    <a:lnTo>
                      <a:pt x="80" y="62"/>
                    </a:lnTo>
                    <a:lnTo>
                      <a:pt x="81" y="65"/>
                    </a:lnTo>
                    <a:lnTo>
                      <a:pt x="82" y="66"/>
                    </a:lnTo>
                    <a:lnTo>
                      <a:pt x="83" y="66"/>
                    </a:lnTo>
                    <a:lnTo>
                      <a:pt x="83" y="68"/>
                    </a:lnTo>
                    <a:lnTo>
                      <a:pt x="84" y="70"/>
                    </a:lnTo>
                    <a:lnTo>
                      <a:pt x="84" y="71"/>
                    </a:lnTo>
                    <a:lnTo>
                      <a:pt x="85" y="72"/>
                    </a:lnTo>
                    <a:lnTo>
                      <a:pt x="86" y="72"/>
                    </a:lnTo>
                    <a:lnTo>
                      <a:pt x="86" y="74"/>
                    </a:lnTo>
                    <a:lnTo>
                      <a:pt x="87" y="74"/>
                    </a:lnTo>
                    <a:lnTo>
                      <a:pt x="88" y="74"/>
                    </a:lnTo>
                    <a:lnTo>
                      <a:pt x="89" y="73"/>
                    </a:lnTo>
                    <a:lnTo>
                      <a:pt x="88" y="71"/>
                    </a:lnTo>
                    <a:lnTo>
                      <a:pt x="89" y="69"/>
                    </a:lnTo>
                    <a:lnTo>
                      <a:pt x="86" y="67"/>
                    </a:lnTo>
                    <a:lnTo>
                      <a:pt x="84" y="65"/>
                    </a:lnTo>
                    <a:lnTo>
                      <a:pt x="81" y="59"/>
                    </a:lnTo>
                    <a:lnTo>
                      <a:pt x="80" y="58"/>
                    </a:lnTo>
                    <a:lnTo>
                      <a:pt x="78" y="55"/>
                    </a:lnTo>
                    <a:lnTo>
                      <a:pt x="76" y="53"/>
                    </a:lnTo>
                    <a:lnTo>
                      <a:pt x="74" y="54"/>
                    </a:lnTo>
                    <a:lnTo>
                      <a:pt x="73" y="56"/>
                    </a:lnTo>
                    <a:lnTo>
                      <a:pt x="71" y="56"/>
                    </a:lnTo>
                    <a:lnTo>
                      <a:pt x="68" y="51"/>
                    </a:lnTo>
                    <a:lnTo>
                      <a:pt x="67" y="49"/>
                    </a:lnTo>
                    <a:lnTo>
                      <a:pt x="66" y="50"/>
                    </a:lnTo>
                    <a:lnTo>
                      <a:pt x="65" y="51"/>
                    </a:lnTo>
                    <a:lnTo>
                      <a:pt x="63" y="50"/>
                    </a:lnTo>
                    <a:lnTo>
                      <a:pt x="63"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88" name="Freeform 1541"/>
              <p:cNvSpPr>
                <a:spLocks/>
              </p:cNvSpPr>
              <p:nvPr/>
            </p:nvSpPr>
            <p:spPr bwMode="auto">
              <a:xfrm>
                <a:off x="811289" y="1062471"/>
                <a:ext cx="2176379" cy="1347722"/>
              </a:xfrm>
              <a:custGeom>
                <a:avLst/>
                <a:gdLst>
                  <a:gd name="T0" fmla="*/ 28512 w 197"/>
                  <a:gd name="T1" fmla="*/ 23544 h 122"/>
                  <a:gd name="T2" fmla="*/ 33696 w 197"/>
                  <a:gd name="T3" fmla="*/ 24192 h 122"/>
                  <a:gd name="T4" fmla="*/ 37152 w 197"/>
                  <a:gd name="T5" fmla="*/ 24192 h 122"/>
                  <a:gd name="T6" fmla="*/ 38016 w 197"/>
                  <a:gd name="T7" fmla="*/ 24192 h 122"/>
                  <a:gd name="T8" fmla="*/ 38880 w 197"/>
                  <a:gd name="T9" fmla="*/ 24624 h 122"/>
                  <a:gd name="T10" fmla="*/ 38664 w 197"/>
                  <a:gd name="T11" fmla="*/ 23544 h 122"/>
                  <a:gd name="T12" fmla="*/ 37368 w 197"/>
                  <a:gd name="T13" fmla="*/ 21816 h 122"/>
                  <a:gd name="T14" fmla="*/ 36072 w 197"/>
                  <a:gd name="T15" fmla="*/ 21816 h 122"/>
                  <a:gd name="T16" fmla="*/ 35856 w 197"/>
                  <a:gd name="T17" fmla="*/ 21816 h 122"/>
                  <a:gd name="T18" fmla="*/ 39096 w 197"/>
                  <a:gd name="T19" fmla="*/ 20520 h 122"/>
                  <a:gd name="T20" fmla="*/ 42552 w 197"/>
                  <a:gd name="T21" fmla="*/ 18792 h 122"/>
                  <a:gd name="T22" fmla="*/ 41040 w 197"/>
                  <a:gd name="T23" fmla="*/ 17496 h 122"/>
                  <a:gd name="T24" fmla="*/ 41472 w 197"/>
                  <a:gd name="T25" fmla="*/ 16632 h 122"/>
                  <a:gd name="T26" fmla="*/ 39528 w 197"/>
                  <a:gd name="T27" fmla="*/ 14904 h 122"/>
                  <a:gd name="T28" fmla="*/ 38664 w 197"/>
                  <a:gd name="T29" fmla="*/ 12096 h 122"/>
                  <a:gd name="T30" fmla="*/ 37368 w 197"/>
                  <a:gd name="T31" fmla="*/ 12960 h 122"/>
                  <a:gd name="T32" fmla="*/ 35424 w 197"/>
                  <a:gd name="T33" fmla="*/ 12960 h 122"/>
                  <a:gd name="T34" fmla="*/ 35640 w 197"/>
                  <a:gd name="T35" fmla="*/ 11664 h 122"/>
                  <a:gd name="T36" fmla="*/ 34344 w 197"/>
                  <a:gd name="T37" fmla="*/ 9936 h 122"/>
                  <a:gd name="T38" fmla="*/ 31968 w 197"/>
                  <a:gd name="T39" fmla="*/ 9072 h 122"/>
                  <a:gd name="T40" fmla="*/ 31752 w 197"/>
                  <a:gd name="T41" fmla="*/ 11448 h 122"/>
                  <a:gd name="T42" fmla="*/ 32184 w 197"/>
                  <a:gd name="T43" fmla="*/ 15552 h 122"/>
                  <a:gd name="T44" fmla="*/ 31104 w 197"/>
                  <a:gd name="T45" fmla="*/ 18144 h 122"/>
                  <a:gd name="T46" fmla="*/ 30240 w 197"/>
                  <a:gd name="T47" fmla="*/ 19224 h 122"/>
                  <a:gd name="T48" fmla="*/ 29376 w 197"/>
                  <a:gd name="T49" fmla="*/ 16200 h 122"/>
                  <a:gd name="T50" fmla="*/ 26352 w 197"/>
                  <a:gd name="T51" fmla="*/ 15120 h 122"/>
                  <a:gd name="T52" fmla="*/ 23976 w 197"/>
                  <a:gd name="T53" fmla="*/ 12960 h 122"/>
                  <a:gd name="T54" fmla="*/ 23976 w 197"/>
                  <a:gd name="T55" fmla="*/ 9720 h 122"/>
                  <a:gd name="T56" fmla="*/ 25056 w 197"/>
                  <a:gd name="T57" fmla="*/ 8208 h 122"/>
                  <a:gd name="T58" fmla="*/ 26784 w 197"/>
                  <a:gd name="T59" fmla="*/ 6696 h 122"/>
                  <a:gd name="T60" fmla="*/ 27000 w 197"/>
                  <a:gd name="T61" fmla="*/ 5832 h 122"/>
                  <a:gd name="T62" fmla="*/ 28296 w 197"/>
                  <a:gd name="T63" fmla="*/ 4968 h 122"/>
                  <a:gd name="T64" fmla="*/ 29376 w 197"/>
                  <a:gd name="T65" fmla="*/ 4536 h 122"/>
                  <a:gd name="T66" fmla="*/ 29808 w 197"/>
                  <a:gd name="T67" fmla="*/ 2592 h 122"/>
                  <a:gd name="T68" fmla="*/ 28512 w 197"/>
                  <a:gd name="T69" fmla="*/ 1728 h 122"/>
                  <a:gd name="T70" fmla="*/ 27216 w 197"/>
                  <a:gd name="T71" fmla="*/ 3672 h 122"/>
                  <a:gd name="T72" fmla="*/ 26136 w 197"/>
                  <a:gd name="T73" fmla="*/ 2376 h 122"/>
                  <a:gd name="T74" fmla="*/ 25272 w 197"/>
                  <a:gd name="T75" fmla="*/ 2160 h 122"/>
                  <a:gd name="T76" fmla="*/ 24192 w 197"/>
                  <a:gd name="T77" fmla="*/ 432 h 122"/>
                  <a:gd name="T78" fmla="*/ 22896 w 197"/>
                  <a:gd name="T79" fmla="*/ 432 h 122"/>
                  <a:gd name="T80" fmla="*/ 22464 w 197"/>
                  <a:gd name="T81" fmla="*/ 1728 h 122"/>
                  <a:gd name="T82" fmla="*/ 23544 w 197"/>
                  <a:gd name="T83" fmla="*/ 2808 h 122"/>
                  <a:gd name="T84" fmla="*/ 23112 w 197"/>
                  <a:gd name="T85" fmla="*/ 3672 h 122"/>
                  <a:gd name="T86" fmla="*/ 21384 w 197"/>
                  <a:gd name="T87" fmla="*/ 3024 h 122"/>
                  <a:gd name="T88" fmla="*/ 18360 w 197"/>
                  <a:gd name="T89" fmla="*/ 3240 h 122"/>
                  <a:gd name="T90" fmla="*/ 17064 w 197"/>
                  <a:gd name="T91" fmla="*/ 4104 h 122"/>
                  <a:gd name="T92" fmla="*/ 15552 w 197"/>
                  <a:gd name="T93" fmla="*/ 3456 h 122"/>
                  <a:gd name="T94" fmla="*/ 13608 w 197"/>
                  <a:gd name="T95" fmla="*/ 3024 h 122"/>
                  <a:gd name="T96" fmla="*/ 9504 w 197"/>
                  <a:gd name="T97" fmla="*/ 1728 h 122"/>
                  <a:gd name="T98" fmla="*/ 8208 w 197"/>
                  <a:gd name="T99" fmla="*/ 1512 h 122"/>
                  <a:gd name="T100" fmla="*/ 6696 w 197"/>
                  <a:gd name="T101" fmla="*/ 1512 h 122"/>
                  <a:gd name="T102" fmla="*/ 4320 w 197"/>
                  <a:gd name="T103" fmla="*/ 2592 h 122"/>
                  <a:gd name="T104" fmla="*/ 5616 w 197"/>
                  <a:gd name="T105" fmla="*/ 1728 h 122"/>
                  <a:gd name="T106" fmla="*/ 3456 w 197"/>
                  <a:gd name="T107" fmla="*/ 2160 h 122"/>
                  <a:gd name="T108" fmla="*/ 2376 w 197"/>
                  <a:gd name="T109" fmla="*/ 2808 h 122"/>
                  <a:gd name="T110" fmla="*/ 648 w 197"/>
                  <a:gd name="T111" fmla="*/ 11448 h 122"/>
                  <a:gd name="T112" fmla="*/ 4536 w 197"/>
                  <a:gd name="T113" fmla="*/ 14688 h 122"/>
                  <a:gd name="T114" fmla="*/ 5832 w 197"/>
                  <a:gd name="T115" fmla="*/ 17712 h 122"/>
                  <a:gd name="T116" fmla="*/ 6696 w 197"/>
                  <a:gd name="T117" fmla="*/ 19656 h 122"/>
                  <a:gd name="T118" fmla="*/ 9072 w 197"/>
                  <a:gd name="T119" fmla="*/ 21384 h 1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97"/>
                  <a:gd name="T181" fmla="*/ 0 h 122"/>
                  <a:gd name="T182" fmla="*/ 197 w 197"/>
                  <a:gd name="T183" fmla="*/ 122 h 12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97" h="122">
                    <a:moveTo>
                      <a:pt x="43" y="99"/>
                    </a:moveTo>
                    <a:lnTo>
                      <a:pt x="108" y="99"/>
                    </a:lnTo>
                    <a:lnTo>
                      <a:pt x="109" y="101"/>
                    </a:lnTo>
                    <a:lnTo>
                      <a:pt x="112" y="101"/>
                    </a:lnTo>
                    <a:lnTo>
                      <a:pt x="114" y="102"/>
                    </a:lnTo>
                    <a:lnTo>
                      <a:pt x="117" y="102"/>
                    </a:lnTo>
                    <a:lnTo>
                      <a:pt x="119" y="102"/>
                    </a:lnTo>
                    <a:lnTo>
                      <a:pt x="123" y="102"/>
                    </a:lnTo>
                    <a:lnTo>
                      <a:pt x="131" y="106"/>
                    </a:lnTo>
                    <a:lnTo>
                      <a:pt x="132" y="109"/>
                    </a:lnTo>
                    <a:lnTo>
                      <a:pt x="137" y="114"/>
                    </a:lnTo>
                    <a:lnTo>
                      <a:pt x="137" y="117"/>
                    </a:lnTo>
                    <a:lnTo>
                      <a:pt x="135" y="120"/>
                    </a:lnTo>
                    <a:lnTo>
                      <a:pt x="136" y="122"/>
                    </a:lnTo>
                    <a:lnTo>
                      <a:pt x="143" y="119"/>
                    </a:lnTo>
                    <a:lnTo>
                      <a:pt x="144" y="117"/>
                    </a:lnTo>
                    <a:lnTo>
                      <a:pt x="150" y="115"/>
                    </a:lnTo>
                    <a:lnTo>
                      <a:pt x="153" y="113"/>
                    </a:lnTo>
                    <a:lnTo>
                      <a:pt x="154" y="112"/>
                    </a:lnTo>
                    <a:lnTo>
                      <a:pt x="156" y="112"/>
                    </a:lnTo>
                    <a:lnTo>
                      <a:pt x="157" y="112"/>
                    </a:lnTo>
                    <a:lnTo>
                      <a:pt x="162" y="111"/>
                    </a:lnTo>
                    <a:lnTo>
                      <a:pt x="165" y="105"/>
                    </a:lnTo>
                    <a:lnTo>
                      <a:pt x="166" y="104"/>
                    </a:lnTo>
                    <a:lnTo>
                      <a:pt x="169" y="106"/>
                    </a:lnTo>
                    <a:lnTo>
                      <a:pt x="169" y="109"/>
                    </a:lnTo>
                    <a:lnTo>
                      <a:pt x="170" y="111"/>
                    </a:lnTo>
                    <a:lnTo>
                      <a:pt x="171" y="113"/>
                    </a:lnTo>
                    <a:lnTo>
                      <a:pt x="172" y="112"/>
                    </a:lnTo>
                    <a:lnTo>
                      <a:pt x="174" y="111"/>
                    </a:lnTo>
                    <a:lnTo>
                      <a:pt x="175" y="110"/>
                    </a:lnTo>
                    <a:lnTo>
                      <a:pt x="176" y="110"/>
                    </a:lnTo>
                    <a:lnTo>
                      <a:pt x="177" y="110"/>
                    </a:lnTo>
                    <a:lnTo>
                      <a:pt x="176" y="111"/>
                    </a:lnTo>
                    <a:lnTo>
                      <a:pt x="177" y="111"/>
                    </a:lnTo>
                    <a:lnTo>
                      <a:pt x="178" y="111"/>
                    </a:lnTo>
                    <a:lnTo>
                      <a:pt x="177" y="112"/>
                    </a:lnTo>
                    <a:lnTo>
                      <a:pt x="176" y="112"/>
                    </a:lnTo>
                    <a:lnTo>
                      <a:pt x="174" y="114"/>
                    </a:lnTo>
                    <a:lnTo>
                      <a:pt x="173" y="114"/>
                    </a:lnTo>
                    <a:lnTo>
                      <a:pt x="173" y="116"/>
                    </a:lnTo>
                    <a:lnTo>
                      <a:pt x="174" y="117"/>
                    </a:lnTo>
                    <a:lnTo>
                      <a:pt x="175" y="117"/>
                    </a:lnTo>
                    <a:lnTo>
                      <a:pt x="176" y="116"/>
                    </a:lnTo>
                    <a:lnTo>
                      <a:pt x="177" y="115"/>
                    </a:lnTo>
                    <a:lnTo>
                      <a:pt x="178" y="113"/>
                    </a:lnTo>
                    <a:lnTo>
                      <a:pt x="179" y="114"/>
                    </a:lnTo>
                    <a:lnTo>
                      <a:pt x="180" y="114"/>
                    </a:lnTo>
                    <a:lnTo>
                      <a:pt x="180" y="113"/>
                    </a:lnTo>
                    <a:lnTo>
                      <a:pt x="182" y="113"/>
                    </a:lnTo>
                    <a:lnTo>
                      <a:pt x="183" y="113"/>
                    </a:lnTo>
                    <a:lnTo>
                      <a:pt x="184" y="112"/>
                    </a:lnTo>
                    <a:lnTo>
                      <a:pt x="184" y="111"/>
                    </a:lnTo>
                    <a:lnTo>
                      <a:pt x="183" y="111"/>
                    </a:lnTo>
                    <a:lnTo>
                      <a:pt x="183" y="110"/>
                    </a:lnTo>
                    <a:lnTo>
                      <a:pt x="182" y="110"/>
                    </a:lnTo>
                    <a:lnTo>
                      <a:pt x="180" y="110"/>
                    </a:lnTo>
                    <a:lnTo>
                      <a:pt x="179" y="109"/>
                    </a:lnTo>
                    <a:lnTo>
                      <a:pt x="178" y="109"/>
                    </a:lnTo>
                    <a:lnTo>
                      <a:pt x="176" y="107"/>
                    </a:lnTo>
                    <a:lnTo>
                      <a:pt x="175" y="105"/>
                    </a:lnTo>
                    <a:lnTo>
                      <a:pt x="176" y="104"/>
                    </a:lnTo>
                    <a:lnTo>
                      <a:pt x="176" y="103"/>
                    </a:lnTo>
                    <a:lnTo>
                      <a:pt x="174" y="103"/>
                    </a:lnTo>
                    <a:lnTo>
                      <a:pt x="173" y="103"/>
                    </a:lnTo>
                    <a:lnTo>
                      <a:pt x="172" y="102"/>
                    </a:lnTo>
                    <a:lnTo>
                      <a:pt x="173" y="101"/>
                    </a:lnTo>
                    <a:lnTo>
                      <a:pt x="175" y="101"/>
                    </a:lnTo>
                    <a:lnTo>
                      <a:pt x="176" y="102"/>
                    </a:lnTo>
                    <a:lnTo>
                      <a:pt x="178" y="100"/>
                    </a:lnTo>
                    <a:lnTo>
                      <a:pt x="177" y="99"/>
                    </a:lnTo>
                    <a:lnTo>
                      <a:pt x="175" y="97"/>
                    </a:lnTo>
                    <a:lnTo>
                      <a:pt x="172" y="98"/>
                    </a:lnTo>
                    <a:lnTo>
                      <a:pt x="171" y="99"/>
                    </a:lnTo>
                    <a:lnTo>
                      <a:pt x="169" y="100"/>
                    </a:lnTo>
                    <a:lnTo>
                      <a:pt x="167" y="101"/>
                    </a:lnTo>
                    <a:lnTo>
                      <a:pt x="165" y="104"/>
                    </a:lnTo>
                    <a:lnTo>
                      <a:pt x="164" y="105"/>
                    </a:lnTo>
                    <a:lnTo>
                      <a:pt x="163" y="105"/>
                    </a:lnTo>
                    <a:lnTo>
                      <a:pt x="162" y="107"/>
                    </a:lnTo>
                    <a:lnTo>
                      <a:pt x="162" y="106"/>
                    </a:lnTo>
                    <a:lnTo>
                      <a:pt x="162" y="104"/>
                    </a:lnTo>
                    <a:lnTo>
                      <a:pt x="164" y="103"/>
                    </a:lnTo>
                    <a:lnTo>
                      <a:pt x="164" y="102"/>
                    </a:lnTo>
                    <a:lnTo>
                      <a:pt x="166" y="101"/>
                    </a:lnTo>
                    <a:lnTo>
                      <a:pt x="167" y="98"/>
                    </a:lnTo>
                    <a:lnTo>
                      <a:pt x="170" y="98"/>
                    </a:lnTo>
                    <a:lnTo>
                      <a:pt x="170" y="97"/>
                    </a:lnTo>
                    <a:lnTo>
                      <a:pt x="171" y="96"/>
                    </a:lnTo>
                    <a:lnTo>
                      <a:pt x="173" y="94"/>
                    </a:lnTo>
                    <a:lnTo>
                      <a:pt x="174" y="94"/>
                    </a:lnTo>
                    <a:lnTo>
                      <a:pt x="175" y="95"/>
                    </a:lnTo>
                    <a:lnTo>
                      <a:pt x="178" y="94"/>
                    </a:lnTo>
                    <a:lnTo>
                      <a:pt x="180" y="94"/>
                    </a:lnTo>
                    <a:lnTo>
                      <a:pt x="181" y="95"/>
                    </a:lnTo>
                    <a:lnTo>
                      <a:pt x="183" y="94"/>
                    </a:lnTo>
                    <a:lnTo>
                      <a:pt x="185" y="95"/>
                    </a:lnTo>
                    <a:lnTo>
                      <a:pt x="187" y="95"/>
                    </a:lnTo>
                    <a:lnTo>
                      <a:pt x="189" y="94"/>
                    </a:lnTo>
                    <a:lnTo>
                      <a:pt x="190" y="91"/>
                    </a:lnTo>
                    <a:lnTo>
                      <a:pt x="192" y="90"/>
                    </a:lnTo>
                    <a:lnTo>
                      <a:pt x="195" y="89"/>
                    </a:lnTo>
                    <a:lnTo>
                      <a:pt x="197" y="88"/>
                    </a:lnTo>
                    <a:lnTo>
                      <a:pt x="197" y="87"/>
                    </a:lnTo>
                    <a:lnTo>
                      <a:pt x="197" y="85"/>
                    </a:lnTo>
                    <a:lnTo>
                      <a:pt x="197" y="84"/>
                    </a:lnTo>
                    <a:lnTo>
                      <a:pt x="197" y="82"/>
                    </a:lnTo>
                    <a:lnTo>
                      <a:pt x="195" y="81"/>
                    </a:lnTo>
                    <a:lnTo>
                      <a:pt x="193" y="82"/>
                    </a:lnTo>
                    <a:lnTo>
                      <a:pt x="193" y="81"/>
                    </a:lnTo>
                    <a:lnTo>
                      <a:pt x="194" y="80"/>
                    </a:lnTo>
                    <a:lnTo>
                      <a:pt x="192" y="79"/>
                    </a:lnTo>
                    <a:lnTo>
                      <a:pt x="190" y="81"/>
                    </a:lnTo>
                    <a:lnTo>
                      <a:pt x="189" y="81"/>
                    </a:lnTo>
                    <a:lnTo>
                      <a:pt x="187" y="83"/>
                    </a:lnTo>
                    <a:lnTo>
                      <a:pt x="186" y="83"/>
                    </a:lnTo>
                    <a:lnTo>
                      <a:pt x="186" y="81"/>
                    </a:lnTo>
                    <a:lnTo>
                      <a:pt x="187" y="81"/>
                    </a:lnTo>
                    <a:lnTo>
                      <a:pt x="189" y="81"/>
                    </a:lnTo>
                    <a:lnTo>
                      <a:pt x="191" y="79"/>
                    </a:lnTo>
                    <a:lnTo>
                      <a:pt x="194" y="78"/>
                    </a:lnTo>
                    <a:lnTo>
                      <a:pt x="194" y="77"/>
                    </a:lnTo>
                    <a:lnTo>
                      <a:pt x="192" y="77"/>
                    </a:lnTo>
                    <a:lnTo>
                      <a:pt x="191" y="76"/>
                    </a:lnTo>
                    <a:lnTo>
                      <a:pt x="189" y="76"/>
                    </a:lnTo>
                    <a:lnTo>
                      <a:pt x="188" y="76"/>
                    </a:lnTo>
                    <a:lnTo>
                      <a:pt x="187" y="75"/>
                    </a:lnTo>
                    <a:lnTo>
                      <a:pt x="187" y="74"/>
                    </a:lnTo>
                    <a:lnTo>
                      <a:pt x="186" y="72"/>
                    </a:lnTo>
                    <a:lnTo>
                      <a:pt x="185" y="72"/>
                    </a:lnTo>
                    <a:lnTo>
                      <a:pt x="185" y="71"/>
                    </a:lnTo>
                    <a:lnTo>
                      <a:pt x="183" y="71"/>
                    </a:lnTo>
                    <a:lnTo>
                      <a:pt x="183" y="69"/>
                    </a:lnTo>
                    <a:lnTo>
                      <a:pt x="184" y="68"/>
                    </a:lnTo>
                    <a:lnTo>
                      <a:pt x="184" y="67"/>
                    </a:lnTo>
                    <a:lnTo>
                      <a:pt x="183" y="67"/>
                    </a:lnTo>
                    <a:lnTo>
                      <a:pt x="183" y="64"/>
                    </a:lnTo>
                    <a:lnTo>
                      <a:pt x="181" y="63"/>
                    </a:lnTo>
                    <a:lnTo>
                      <a:pt x="181" y="61"/>
                    </a:lnTo>
                    <a:lnTo>
                      <a:pt x="180" y="61"/>
                    </a:lnTo>
                    <a:lnTo>
                      <a:pt x="180" y="59"/>
                    </a:lnTo>
                    <a:lnTo>
                      <a:pt x="179" y="59"/>
                    </a:lnTo>
                    <a:lnTo>
                      <a:pt x="179" y="56"/>
                    </a:lnTo>
                    <a:lnTo>
                      <a:pt x="177" y="55"/>
                    </a:lnTo>
                    <a:lnTo>
                      <a:pt x="177" y="53"/>
                    </a:lnTo>
                    <a:lnTo>
                      <a:pt x="176" y="53"/>
                    </a:lnTo>
                    <a:lnTo>
                      <a:pt x="176" y="54"/>
                    </a:lnTo>
                    <a:lnTo>
                      <a:pt x="176" y="55"/>
                    </a:lnTo>
                    <a:lnTo>
                      <a:pt x="175" y="56"/>
                    </a:lnTo>
                    <a:lnTo>
                      <a:pt x="175" y="57"/>
                    </a:lnTo>
                    <a:lnTo>
                      <a:pt x="174" y="60"/>
                    </a:lnTo>
                    <a:lnTo>
                      <a:pt x="173" y="61"/>
                    </a:lnTo>
                    <a:lnTo>
                      <a:pt x="173" y="60"/>
                    </a:lnTo>
                    <a:lnTo>
                      <a:pt x="172" y="60"/>
                    </a:lnTo>
                    <a:lnTo>
                      <a:pt x="171" y="60"/>
                    </a:lnTo>
                    <a:lnTo>
                      <a:pt x="171" y="61"/>
                    </a:lnTo>
                    <a:lnTo>
                      <a:pt x="170" y="62"/>
                    </a:lnTo>
                    <a:lnTo>
                      <a:pt x="170" y="63"/>
                    </a:lnTo>
                    <a:lnTo>
                      <a:pt x="168" y="62"/>
                    </a:lnTo>
                    <a:lnTo>
                      <a:pt x="168" y="61"/>
                    </a:lnTo>
                    <a:lnTo>
                      <a:pt x="166" y="59"/>
                    </a:lnTo>
                    <a:lnTo>
                      <a:pt x="165" y="60"/>
                    </a:lnTo>
                    <a:lnTo>
                      <a:pt x="164" y="60"/>
                    </a:lnTo>
                    <a:lnTo>
                      <a:pt x="165" y="59"/>
                    </a:lnTo>
                    <a:lnTo>
                      <a:pt x="166" y="58"/>
                    </a:lnTo>
                    <a:lnTo>
                      <a:pt x="165" y="58"/>
                    </a:lnTo>
                    <a:lnTo>
                      <a:pt x="164" y="58"/>
                    </a:lnTo>
                    <a:cubicBezTo>
                      <a:pt x="164" y="58"/>
                      <a:pt x="164" y="57"/>
                      <a:pt x="164" y="57"/>
                    </a:cubicBezTo>
                    <a:cubicBezTo>
                      <a:pt x="164" y="57"/>
                      <a:pt x="165" y="57"/>
                      <a:pt x="165" y="57"/>
                    </a:cubicBezTo>
                    <a:lnTo>
                      <a:pt x="165" y="55"/>
                    </a:lnTo>
                    <a:lnTo>
                      <a:pt x="164" y="55"/>
                    </a:lnTo>
                    <a:lnTo>
                      <a:pt x="165" y="54"/>
                    </a:lnTo>
                    <a:lnTo>
                      <a:pt x="165" y="52"/>
                    </a:lnTo>
                    <a:lnTo>
                      <a:pt x="166" y="51"/>
                    </a:lnTo>
                    <a:lnTo>
                      <a:pt x="166" y="50"/>
                    </a:lnTo>
                    <a:lnTo>
                      <a:pt x="165" y="50"/>
                    </a:lnTo>
                    <a:lnTo>
                      <a:pt x="164" y="50"/>
                    </a:lnTo>
                    <a:lnTo>
                      <a:pt x="164" y="49"/>
                    </a:lnTo>
                    <a:lnTo>
                      <a:pt x="161" y="49"/>
                    </a:lnTo>
                    <a:lnTo>
                      <a:pt x="160" y="48"/>
                    </a:lnTo>
                    <a:lnTo>
                      <a:pt x="160" y="47"/>
                    </a:lnTo>
                    <a:lnTo>
                      <a:pt x="159" y="46"/>
                    </a:lnTo>
                    <a:lnTo>
                      <a:pt x="159" y="45"/>
                    </a:lnTo>
                    <a:lnTo>
                      <a:pt x="158" y="44"/>
                    </a:lnTo>
                    <a:lnTo>
                      <a:pt x="157" y="44"/>
                    </a:lnTo>
                    <a:lnTo>
                      <a:pt x="156" y="43"/>
                    </a:lnTo>
                    <a:lnTo>
                      <a:pt x="154" y="43"/>
                    </a:lnTo>
                    <a:lnTo>
                      <a:pt x="153" y="44"/>
                    </a:lnTo>
                    <a:lnTo>
                      <a:pt x="152" y="44"/>
                    </a:lnTo>
                    <a:lnTo>
                      <a:pt x="150" y="44"/>
                    </a:lnTo>
                    <a:lnTo>
                      <a:pt x="148" y="43"/>
                    </a:lnTo>
                    <a:lnTo>
                      <a:pt x="148" y="42"/>
                    </a:lnTo>
                    <a:lnTo>
                      <a:pt x="146" y="42"/>
                    </a:lnTo>
                    <a:lnTo>
                      <a:pt x="146" y="43"/>
                    </a:lnTo>
                    <a:lnTo>
                      <a:pt x="146" y="46"/>
                    </a:lnTo>
                    <a:lnTo>
                      <a:pt x="147" y="47"/>
                    </a:lnTo>
                    <a:lnTo>
                      <a:pt x="147" y="49"/>
                    </a:lnTo>
                    <a:lnTo>
                      <a:pt x="146" y="49"/>
                    </a:lnTo>
                    <a:lnTo>
                      <a:pt x="145" y="50"/>
                    </a:lnTo>
                    <a:lnTo>
                      <a:pt x="146" y="50"/>
                    </a:lnTo>
                    <a:lnTo>
                      <a:pt x="146" y="51"/>
                    </a:lnTo>
                    <a:lnTo>
                      <a:pt x="147" y="53"/>
                    </a:lnTo>
                    <a:lnTo>
                      <a:pt x="147" y="54"/>
                    </a:lnTo>
                    <a:lnTo>
                      <a:pt x="147" y="56"/>
                    </a:lnTo>
                    <a:lnTo>
                      <a:pt x="146" y="57"/>
                    </a:lnTo>
                    <a:lnTo>
                      <a:pt x="146" y="58"/>
                    </a:lnTo>
                    <a:lnTo>
                      <a:pt x="145" y="60"/>
                    </a:lnTo>
                    <a:lnTo>
                      <a:pt x="145" y="61"/>
                    </a:lnTo>
                    <a:lnTo>
                      <a:pt x="147" y="63"/>
                    </a:lnTo>
                    <a:lnTo>
                      <a:pt x="148" y="64"/>
                    </a:lnTo>
                    <a:lnTo>
                      <a:pt x="149" y="68"/>
                    </a:lnTo>
                    <a:lnTo>
                      <a:pt x="149" y="72"/>
                    </a:lnTo>
                    <a:lnTo>
                      <a:pt x="147" y="73"/>
                    </a:lnTo>
                    <a:lnTo>
                      <a:pt x="147" y="74"/>
                    </a:lnTo>
                    <a:lnTo>
                      <a:pt x="146" y="75"/>
                    </a:lnTo>
                    <a:lnTo>
                      <a:pt x="144" y="76"/>
                    </a:lnTo>
                    <a:lnTo>
                      <a:pt x="144" y="77"/>
                    </a:lnTo>
                    <a:lnTo>
                      <a:pt x="143" y="77"/>
                    </a:lnTo>
                    <a:lnTo>
                      <a:pt x="142" y="78"/>
                    </a:lnTo>
                    <a:lnTo>
                      <a:pt x="143" y="79"/>
                    </a:lnTo>
                    <a:lnTo>
                      <a:pt x="144" y="81"/>
                    </a:lnTo>
                    <a:lnTo>
                      <a:pt x="144" y="84"/>
                    </a:lnTo>
                    <a:lnTo>
                      <a:pt x="144" y="85"/>
                    </a:lnTo>
                    <a:lnTo>
                      <a:pt x="145" y="86"/>
                    </a:lnTo>
                    <a:lnTo>
                      <a:pt x="145" y="87"/>
                    </a:lnTo>
                    <a:lnTo>
                      <a:pt x="144" y="89"/>
                    </a:lnTo>
                    <a:lnTo>
                      <a:pt x="144" y="90"/>
                    </a:lnTo>
                    <a:lnTo>
                      <a:pt x="143" y="89"/>
                    </a:lnTo>
                    <a:lnTo>
                      <a:pt x="142" y="90"/>
                    </a:lnTo>
                    <a:lnTo>
                      <a:pt x="141" y="90"/>
                    </a:lnTo>
                    <a:lnTo>
                      <a:pt x="140" y="90"/>
                    </a:lnTo>
                    <a:lnTo>
                      <a:pt x="140" y="89"/>
                    </a:lnTo>
                    <a:lnTo>
                      <a:pt x="139" y="87"/>
                    </a:lnTo>
                    <a:lnTo>
                      <a:pt x="138" y="87"/>
                    </a:lnTo>
                    <a:lnTo>
                      <a:pt x="138" y="86"/>
                    </a:lnTo>
                    <a:lnTo>
                      <a:pt x="136" y="85"/>
                    </a:lnTo>
                    <a:lnTo>
                      <a:pt x="136" y="84"/>
                    </a:lnTo>
                    <a:lnTo>
                      <a:pt x="137" y="83"/>
                    </a:lnTo>
                    <a:lnTo>
                      <a:pt x="137" y="80"/>
                    </a:lnTo>
                    <a:lnTo>
                      <a:pt x="137" y="79"/>
                    </a:lnTo>
                    <a:lnTo>
                      <a:pt x="137" y="76"/>
                    </a:lnTo>
                    <a:lnTo>
                      <a:pt x="136" y="75"/>
                    </a:lnTo>
                    <a:lnTo>
                      <a:pt x="134" y="75"/>
                    </a:lnTo>
                    <a:lnTo>
                      <a:pt x="132" y="75"/>
                    </a:lnTo>
                    <a:lnTo>
                      <a:pt x="131" y="74"/>
                    </a:lnTo>
                    <a:lnTo>
                      <a:pt x="129" y="74"/>
                    </a:lnTo>
                    <a:lnTo>
                      <a:pt x="127" y="73"/>
                    </a:lnTo>
                    <a:lnTo>
                      <a:pt x="125" y="72"/>
                    </a:lnTo>
                    <a:lnTo>
                      <a:pt x="124" y="71"/>
                    </a:lnTo>
                    <a:lnTo>
                      <a:pt x="124" y="70"/>
                    </a:lnTo>
                    <a:lnTo>
                      <a:pt x="123" y="70"/>
                    </a:lnTo>
                    <a:lnTo>
                      <a:pt x="122" y="70"/>
                    </a:lnTo>
                    <a:lnTo>
                      <a:pt x="121" y="69"/>
                    </a:lnTo>
                    <a:lnTo>
                      <a:pt x="118" y="67"/>
                    </a:lnTo>
                    <a:lnTo>
                      <a:pt x="117" y="67"/>
                    </a:lnTo>
                    <a:lnTo>
                      <a:pt x="115" y="67"/>
                    </a:lnTo>
                    <a:lnTo>
                      <a:pt x="113" y="67"/>
                    </a:lnTo>
                    <a:lnTo>
                      <a:pt x="113" y="65"/>
                    </a:lnTo>
                    <a:lnTo>
                      <a:pt x="112" y="64"/>
                    </a:lnTo>
                    <a:lnTo>
                      <a:pt x="111" y="60"/>
                    </a:lnTo>
                    <a:lnTo>
                      <a:pt x="110" y="60"/>
                    </a:lnTo>
                    <a:lnTo>
                      <a:pt x="109" y="60"/>
                    </a:lnTo>
                    <a:lnTo>
                      <a:pt x="107" y="58"/>
                    </a:lnTo>
                    <a:lnTo>
                      <a:pt x="107" y="56"/>
                    </a:lnTo>
                    <a:lnTo>
                      <a:pt x="108" y="55"/>
                    </a:lnTo>
                    <a:lnTo>
                      <a:pt x="108" y="51"/>
                    </a:lnTo>
                    <a:lnTo>
                      <a:pt x="109" y="50"/>
                    </a:lnTo>
                    <a:lnTo>
                      <a:pt x="109" y="47"/>
                    </a:lnTo>
                    <a:lnTo>
                      <a:pt x="110" y="46"/>
                    </a:lnTo>
                    <a:lnTo>
                      <a:pt x="111" y="45"/>
                    </a:lnTo>
                    <a:lnTo>
                      <a:pt x="112" y="44"/>
                    </a:lnTo>
                    <a:lnTo>
                      <a:pt x="112" y="43"/>
                    </a:lnTo>
                    <a:lnTo>
                      <a:pt x="114" y="42"/>
                    </a:lnTo>
                    <a:lnTo>
                      <a:pt x="113" y="40"/>
                    </a:lnTo>
                    <a:lnTo>
                      <a:pt x="114" y="40"/>
                    </a:lnTo>
                    <a:lnTo>
                      <a:pt x="115" y="40"/>
                    </a:lnTo>
                    <a:lnTo>
                      <a:pt x="117" y="40"/>
                    </a:lnTo>
                    <a:lnTo>
                      <a:pt x="117" y="39"/>
                    </a:lnTo>
                    <a:lnTo>
                      <a:pt x="116" y="38"/>
                    </a:lnTo>
                    <a:lnTo>
                      <a:pt x="115" y="37"/>
                    </a:lnTo>
                    <a:lnTo>
                      <a:pt x="116" y="36"/>
                    </a:lnTo>
                    <a:lnTo>
                      <a:pt x="117" y="37"/>
                    </a:lnTo>
                    <a:lnTo>
                      <a:pt x="118" y="36"/>
                    </a:lnTo>
                    <a:lnTo>
                      <a:pt x="119" y="35"/>
                    </a:lnTo>
                    <a:lnTo>
                      <a:pt x="120" y="36"/>
                    </a:lnTo>
                    <a:lnTo>
                      <a:pt x="122" y="35"/>
                    </a:lnTo>
                    <a:lnTo>
                      <a:pt x="123" y="34"/>
                    </a:lnTo>
                    <a:lnTo>
                      <a:pt x="124" y="32"/>
                    </a:lnTo>
                    <a:lnTo>
                      <a:pt x="124" y="31"/>
                    </a:lnTo>
                    <a:lnTo>
                      <a:pt x="125" y="30"/>
                    </a:lnTo>
                    <a:lnTo>
                      <a:pt x="124" y="29"/>
                    </a:lnTo>
                    <a:lnTo>
                      <a:pt x="124" y="28"/>
                    </a:lnTo>
                    <a:lnTo>
                      <a:pt x="122" y="28"/>
                    </a:lnTo>
                    <a:lnTo>
                      <a:pt x="119" y="26"/>
                    </a:lnTo>
                    <a:lnTo>
                      <a:pt x="118" y="25"/>
                    </a:lnTo>
                    <a:lnTo>
                      <a:pt x="119" y="25"/>
                    </a:lnTo>
                    <a:lnTo>
                      <a:pt x="121" y="25"/>
                    </a:lnTo>
                    <a:lnTo>
                      <a:pt x="123" y="27"/>
                    </a:lnTo>
                    <a:lnTo>
                      <a:pt x="125" y="27"/>
                    </a:lnTo>
                    <a:lnTo>
                      <a:pt x="126" y="26"/>
                    </a:lnTo>
                    <a:lnTo>
                      <a:pt x="128" y="24"/>
                    </a:lnTo>
                    <a:lnTo>
                      <a:pt x="128" y="23"/>
                    </a:lnTo>
                    <a:lnTo>
                      <a:pt x="127" y="23"/>
                    </a:lnTo>
                    <a:lnTo>
                      <a:pt x="126" y="22"/>
                    </a:lnTo>
                    <a:lnTo>
                      <a:pt x="127" y="21"/>
                    </a:lnTo>
                    <a:lnTo>
                      <a:pt x="128" y="21"/>
                    </a:lnTo>
                    <a:lnTo>
                      <a:pt x="129" y="22"/>
                    </a:lnTo>
                    <a:lnTo>
                      <a:pt x="130" y="23"/>
                    </a:lnTo>
                    <a:lnTo>
                      <a:pt x="131" y="23"/>
                    </a:lnTo>
                    <a:lnTo>
                      <a:pt x="133" y="22"/>
                    </a:lnTo>
                    <a:lnTo>
                      <a:pt x="132" y="21"/>
                    </a:lnTo>
                    <a:lnTo>
                      <a:pt x="131" y="20"/>
                    </a:lnTo>
                    <a:lnTo>
                      <a:pt x="130" y="20"/>
                    </a:lnTo>
                    <a:lnTo>
                      <a:pt x="131" y="19"/>
                    </a:lnTo>
                    <a:lnTo>
                      <a:pt x="132" y="20"/>
                    </a:lnTo>
                    <a:lnTo>
                      <a:pt x="133" y="20"/>
                    </a:lnTo>
                    <a:lnTo>
                      <a:pt x="134" y="21"/>
                    </a:lnTo>
                    <a:lnTo>
                      <a:pt x="135" y="21"/>
                    </a:lnTo>
                    <a:lnTo>
                      <a:pt x="136" y="21"/>
                    </a:lnTo>
                    <a:lnTo>
                      <a:pt x="138" y="20"/>
                    </a:lnTo>
                    <a:lnTo>
                      <a:pt x="138" y="19"/>
                    </a:lnTo>
                    <a:lnTo>
                      <a:pt x="139" y="17"/>
                    </a:lnTo>
                    <a:lnTo>
                      <a:pt x="138" y="16"/>
                    </a:lnTo>
                    <a:lnTo>
                      <a:pt x="137" y="15"/>
                    </a:lnTo>
                    <a:lnTo>
                      <a:pt x="136" y="14"/>
                    </a:lnTo>
                    <a:lnTo>
                      <a:pt x="137" y="14"/>
                    </a:lnTo>
                    <a:lnTo>
                      <a:pt x="138" y="14"/>
                    </a:lnTo>
                    <a:lnTo>
                      <a:pt x="138" y="13"/>
                    </a:lnTo>
                    <a:lnTo>
                      <a:pt x="138" y="12"/>
                    </a:lnTo>
                    <a:lnTo>
                      <a:pt x="138" y="11"/>
                    </a:lnTo>
                    <a:lnTo>
                      <a:pt x="137" y="11"/>
                    </a:lnTo>
                    <a:lnTo>
                      <a:pt x="136" y="10"/>
                    </a:lnTo>
                    <a:lnTo>
                      <a:pt x="137" y="9"/>
                    </a:lnTo>
                    <a:lnTo>
                      <a:pt x="136" y="9"/>
                    </a:lnTo>
                    <a:lnTo>
                      <a:pt x="134" y="9"/>
                    </a:lnTo>
                    <a:lnTo>
                      <a:pt x="133" y="9"/>
                    </a:lnTo>
                    <a:lnTo>
                      <a:pt x="132" y="8"/>
                    </a:lnTo>
                    <a:lnTo>
                      <a:pt x="130" y="8"/>
                    </a:lnTo>
                    <a:lnTo>
                      <a:pt x="130" y="9"/>
                    </a:lnTo>
                    <a:lnTo>
                      <a:pt x="129" y="11"/>
                    </a:lnTo>
                    <a:lnTo>
                      <a:pt x="130" y="11"/>
                    </a:lnTo>
                    <a:lnTo>
                      <a:pt x="130" y="12"/>
                    </a:lnTo>
                    <a:lnTo>
                      <a:pt x="129" y="13"/>
                    </a:lnTo>
                    <a:lnTo>
                      <a:pt x="129" y="14"/>
                    </a:lnTo>
                    <a:lnTo>
                      <a:pt x="128" y="15"/>
                    </a:lnTo>
                    <a:lnTo>
                      <a:pt x="127" y="17"/>
                    </a:lnTo>
                    <a:lnTo>
                      <a:pt x="126" y="17"/>
                    </a:lnTo>
                    <a:lnTo>
                      <a:pt x="125" y="18"/>
                    </a:lnTo>
                    <a:lnTo>
                      <a:pt x="125" y="19"/>
                    </a:lnTo>
                    <a:lnTo>
                      <a:pt x="123" y="17"/>
                    </a:lnTo>
                    <a:lnTo>
                      <a:pt x="123" y="14"/>
                    </a:lnTo>
                    <a:lnTo>
                      <a:pt x="124" y="14"/>
                    </a:lnTo>
                    <a:lnTo>
                      <a:pt x="123" y="13"/>
                    </a:lnTo>
                    <a:lnTo>
                      <a:pt x="121" y="12"/>
                    </a:lnTo>
                    <a:lnTo>
                      <a:pt x="121" y="11"/>
                    </a:lnTo>
                    <a:lnTo>
                      <a:pt x="119" y="12"/>
                    </a:lnTo>
                    <a:lnTo>
                      <a:pt x="119" y="13"/>
                    </a:lnTo>
                    <a:lnTo>
                      <a:pt x="119" y="14"/>
                    </a:lnTo>
                    <a:lnTo>
                      <a:pt x="118" y="14"/>
                    </a:lnTo>
                    <a:lnTo>
                      <a:pt x="117" y="14"/>
                    </a:lnTo>
                    <a:lnTo>
                      <a:pt x="117" y="12"/>
                    </a:lnTo>
                    <a:lnTo>
                      <a:pt x="116" y="11"/>
                    </a:lnTo>
                    <a:lnTo>
                      <a:pt x="116" y="10"/>
                    </a:lnTo>
                    <a:lnTo>
                      <a:pt x="117" y="10"/>
                    </a:lnTo>
                    <a:lnTo>
                      <a:pt x="116" y="9"/>
                    </a:lnTo>
                    <a:lnTo>
                      <a:pt x="114" y="10"/>
                    </a:lnTo>
                    <a:lnTo>
                      <a:pt x="112" y="9"/>
                    </a:lnTo>
                    <a:lnTo>
                      <a:pt x="113" y="8"/>
                    </a:lnTo>
                    <a:lnTo>
                      <a:pt x="113" y="7"/>
                    </a:lnTo>
                    <a:lnTo>
                      <a:pt x="115" y="7"/>
                    </a:lnTo>
                    <a:lnTo>
                      <a:pt x="115" y="6"/>
                    </a:lnTo>
                    <a:lnTo>
                      <a:pt x="112" y="4"/>
                    </a:lnTo>
                    <a:lnTo>
                      <a:pt x="112" y="2"/>
                    </a:lnTo>
                    <a:lnTo>
                      <a:pt x="111" y="2"/>
                    </a:lnTo>
                    <a:lnTo>
                      <a:pt x="111" y="1"/>
                    </a:lnTo>
                    <a:lnTo>
                      <a:pt x="110" y="0"/>
                    </a:lnTo>
                    <a:lnTo>
                      <a:pt x="109" y="0"/>
                    </a:lnTo>
                    <a:lnTo>
                      <a:pt x="108" y="0"/>
                    </a:lnTo>
                    <a:lnTo>
                      <a:pt x="107" y="0"/>
                    </a:lnTo>
                    <a:lnTo>
                      <a:pt x="106" y="0"/>
                    </a:lnTo>
                    <a:lnTo>
                      <a:pt x="105" y="1"/>
                    </a:lnTo>
                    <a:lnTo>
                      <a:pt x="106" y="2"/>
                    </a:lnTo>
                    <a:lnTo>
                      <a:pt x="105" y="2"/>
                    </a:lnTo>
                    <a:lnTo>
                      <a:pt x="104" y="2"/>
                    </a:lnTo>
                    <a:lnTo>
                      <a:pt x="103" y="5"/>
                    </a:lnTo>
                    <a:lnTo>
                      <a:pt x="104" y="5"/>
                    </a:lnTo>
                    <a:lnTo>
                      <a:pt x="105" y="5"/>
                    </a:lnTo>
                    <a:lnTo>
                      <a:pt x="105" y="6"/>
                    </a:lnTo>
                    <a:lnTo>
                      <a:pt x="104" y="5"/>
                    </a:lnTo>
                    <a:lnTo>
                      <a:pt x="103" y="7"/>
                    </a:lnTo>
                    <a:lnTo>
                      <a:pt x="104" y="8"/>
                    </a:lnTo>
                    <a:lnTo>
                      <a:pt x="106" y="9"/>
                    </a:lnTo>
                    <a:lnTo>
                      <a:pt x="107" y="9"/>
                    </a:lnTo>
                    <a:lnTo>
                      <a:pt x="108" y="9"/>
                    </a:lnTo>
                    <a:lnTo>
                      <a:pt x="108" y="10"/>
                    </a:lnTo>
                    <a:lnTo>
                      <a:pt x="109" y="10"/>
                    </a:lnTo>
                    <a:lnTo>
                      <a:pt x="110" y="9"/>
                    </a:lnTo>
                    <a:lnTo>
                      <a:pt x="110" y="10"/>
                    </a:lnTo>
                    <a:lnTo>
                      <a:pt x="109" y="11"/>
                    </a:lnTo>
                    <a:lnTo>
                      <a:pt x="108" y="12"/>
                    </a:lnTo>
                    <a:lnTo>
                      <a:pt x="109" y="13"/>
                    </a:lnTo>
                    <a:lnTo>
                      <a:pt x="109" y="12"/>
                    </a:lnTo>
                    <a:lnTo>
                      <a:pt x="110" y="12"/>
                    </a:lnTo>
                    <a:lnTo>
                      <a:pt x="110" y="13"/>
                    </a:lnTo>
                    <a:lnTo>
                      <a:pt x="110" y="14"/>
                    </a:lnTo>
                    <a:lnTo>
                      <a:pt x="109" y="14"/>
                    </a:lnTo>
                    <a:lnTo>
                      <a:pt x="108" y="15"/>
                    </a:lnTo>
                    <a:lnTo>
                      <a:pt x="107" y="15"/>
                    </a:lnTo>
                    <a:lnTo>
                      <a:pt x="106" y="16"/>
                    </a:lnTo>
                    <a:lnTo>
                      <a:pt x="105" y="16"/>
                    </a:lnTo>
                    <a:lnTo>
                      <a:pt x="107" y="17"/>
                    </a:lnTo>
                    <a:lnTo>
                      <a:pt x="106" y="18"/>
                    </a:lnTo>
                    <a:lnTo>
                      <a:pt x="104" y="18"/>
                    </a:lnTo>
                    <a:lnTo>
                      <a:pt x="104" y="16"/>
                    </a:lnTo>
                    <a:lnTo>
                      <a:pt x="105" y="16"/>
                    </a:lnTo>
                    <a:lnTo>
                      <a:pt x="105" y="15"/>
                    </a:lnTo>
                    <a:lnTo>
                      <a:pt x="104" y="15"/>
                    </a:lnTo>
                    <a:lnTo>
                      <a:pt x="102" y="14"/>
                    </a:lnTo>
                    <a:lnTo>
                      <a:pt x="101" y="14"/>
                    </a:lnTo>
                    <a:lnTo>
                      <a:pt x="100" y="14"/>
                    </a:lnTo>
                    <a:lnTo>
                      <a:pt x="99" y="14"/>
                    </a:lnTo>
                    <a:lnTo>
                      <a:pt x="98" y="16"/>
                    </a:lnTo>
                    <a:lnTo>
                      <a:pt x="97" y="16"/>
                    </a:lnTo>
                    <a:lnTo>
                      <a:pt x="95" y="16"/>
                    </a:lnTo>
                    <a:lnTo>
                      <a:pt x="93" y="16"/>
                    </a:lnTo>
                    <a:lnTo>
                      <a:pt x="92" y="16"/>
                    </a:lnTo>
                    <a:lnTo>
                      <a:pt x="91" y="17"/>
                    </a:lnTo>
                    <a:lnTo>
                      <a:pt x="89" y="16"/>
                    </a:lnTo>
                    <a:lnTo>
                      <a:pt x="88" y="15"/>
                    </a:lnTo>
                    <a:lnTo>
                      <a:pt x="86" y="15"/>
                    </a:lnTo>
                    <a:lnTo>
                      <a:pt x="85" y="15"/>
                    </a:lnTo>
                    <a:lnTo>
                      <a:pt x="83" y="14"/>
                    </a:lnTo>
                    <a:lnTo>
                      <a:pt x="82" y="13"/>
                    </a:lnTo>
                    <a:lnTo>
                      <a:pt x="81" y="14"/>
                    </a:lnTo>
                    <a:lnTo>
                      <a:pt x="79" y="15"/>
                    </a:lnTo>
                    <a:lnTo>
                      <a:pt x="77" y="15"/>
                    </a:lnTo>
                    <a:lnTo>
                      <a:pt x="77" y="17"/>
                    </a:lnTo>
                    <a:lnTo>
                      <a:pt x="78" y="18"/>
                    </a:lnTo>
                    <a:lnTo>
                      <a:pt x="79" y="19"/>
                    </a:lnTo>
                    <a:lnTo>
                      <a:pt x="78" y="19"/>
                    </a:lnTo>
                    <a:lnTo>
                      <a:pt x="78" y="21"/>
                    </a:lnTo>
                    <a:lnTo>
                      <a:pt x="76" y="20"/>
                    </a:lnTo>
                    <a:lnTo>
                      <a:pt x="76" y="19"/>
                    </a:lnTo>
                    <a:lnTo>
                      <a:pt x="77" y="18"/>
                    </a:lnTo>
                    <a:lnTo>
                      <a:pt x="75" y="17"/>
                    </a:lnTo>
                    <a:lnTo>
                      <a:pt x="74" y="16"/>
                    </a:lnTo>
                    <a:lnTo>
                      <a:pt x="73" y="16"/>
                    </a:lnTo>
                    <a:lnTo>
                      <a:pt x="72" y="16"/>
                    </a:lnTo>
                    <a:lnTo>
                      <a:pt x="69" y="17"/>
                    </a:lnTo>
                    <a:lnTo>
                      <a:pt x="67" y="17"/>
                    </a:lnTo>
                    <a:lnTo>
                      <a:pt x="63" y="17"/>
                    </a:lnTo>
                    <a:lnTo>
                      <a:pt x="62" y="16"/>
                    </a:lnTo>
                    <a:lnTo>
                      <a:pt x="60" y="16"/>
                    </a:lnTo>
                    <a:lnTo>
                      <a:pt x="59" y="16"/>
                    </a:lnTo>
                    <a:lnTo>
                      <a:pt x="60" y="15"/>
                    </a:lnTo>
                    <a:lnTo>
                      <a:pt x="61" y="15"/>
                    </a:lnTo>
                    <a:lnTo>
                      <a:pt x="61" y="14"/>
                    </a:lnTo>
                    <a:lnTo>
                      <a:pt x="63" y="14"/>
                    </a:lnTo>
                    <a:lnTo>
                      <a:pt x="59" y="12"/>
                    </a:lnTo>
                    <a:lnTo>
                      <a:pt x="58" y="12"/>
                    </a:lnTo>
                    <a:lnTo>
                      <a:pt x="56" y="12"/>
                    </a:lnTo>
                    <a:lnTo>
                      <a:pt x="55" y="12"/>
                    </a:lnTo>
                    <a:lnTo>
                      <a:pt x="54" y="12"/>
                    </a:lnTo>
                    <a:lnTo>
                      <a:pt x="51" y="11"/>
                    </a:lnTo>
                    <a:lnTo>
                      <a:pt x="49" y="10"/>
                    </a:lnTo>
                    <a:lnTo>
                      <a:pt x="48" y="10"/>
                    </a:lnTo>
                    <a:lnTo>
                      <a:pt x="44" y="8"/>
                    </a:lnTo>
                    <a:lnTo>
                      <a:pt x="42" y="9"/>
                    </a:lnTo>
                    <a:lnTo>
                      <a:pt x="42" y="10"/>
                    </a:lnTo>
                    <a:lnTo>
                      <a:pt x="40" y="11"/>
                    </a:lnTo>
                    <a:lnTo>
                      <a:pt x="39" y="10"/>
                    </a:lnTo>
                    <a:lnTo>
                      <a:pt x="38" y="10"/>
                    </a:lnTo>
                    <a:lnTo>
                      <a:pt x="39" y="9"/>
                    </a:lnTo>
                    <a:lnTo>
                      <a:pt x="38" y="9"/>
                    </a:lnTo>
                    <a:lnTo>
                      <a:pt x="38" y="8"/>
                    </a:lnTo>
                    <a:lnTo>
                      <a:pt x="39" y="8"/>
                    </a:lnTo>
                    <a:lnTo>
                      <a:pt x="38" y="7"/>
                    </a:lnTo>
                    <a:lnTo>
                      <a:pt x="37" y="8"/>
                    </a:lnTo>
                    <a:lnTo>
                      <a:pt x="37" y="9"/>
                    </a:lnTo>
                    <a:lnTo>
                      <a:pt x="36" y="9"/>
                    </a:lnTo>
                    <a:lnTo>
                      <a:pt x="36" y="11"/>
                    </a:lnTo>
                    <a:lnTo>
                      <a:pt x="35" y="10"/>
                    </a:lnTo>
                    <a:lnTo>
                      <a:pt x="33" y="9"/>
                    </a:lnTo>
                    <a:lnTo>
                      <a:pt x="33" y="7"/>
                    </a:lnTo>
                    <a:lnTo>
                      <a:pt x="30" y="5"/>
                    </a:lnTo>
                    <a:lnTo>
                      <a:pt x="30" y="6"/>
                    </a:lnTo>
                    <a:lnTo>
                      <a:pt x="31" y="7"/>
                    </a:lnTo>
                    <a:lnTo>
                      <a:pt x="30" y="7"/>
                    </a:lnTo>
                    <a:lnTo>
                      <a:pt x="30" y="8"/>
                    </a:lnTo>
                    <a:lnTo>
                      <a:pt x="28" y="9"/>
                    </a:lnTo>
                    <a:lnTo>
                      <a:pt x="28" y="8"/>
                    </a:lnTo>
                    <a:lnTo>
                      <a:pt x="27" y="8"/>
                    </a:lnTo>
                    <a:lnTo>
                      <a:pt x="25" y="9"/>
                    </a:lnTo>
                    <a:lnTo>
                      <a:pt x="23" y="10"/>
                    </a:lnTo>
                    <a:lnTo>
                      <a:pt x="20" y="12"/>
                    </a:lnTo>
                    <a:lnTo>
                      <a:pt x="19" y="12"/>
                    </a:lnTo>
                    <a:lnTo>
                      <a:pt x="18" y="13"/>
                    </a:lnTo>
                    <a:lnTo>
                      <a:pt x="18" y="12"/>
                    </a:lnTo>
                    <a:lnTo>
                      <a:pt x="19" y="12"/>
                    </a:lnTo>
                    <a:lnTo>
                      <a:pt x="18" y="11"/>
                    </a:lnTo>
                    <a:lnTo>
                      <a:pt x="20" y="11"/>
                    </a:lnTo>
                    <a:lnTo>
                      <a:pt x="20" y="10"/>
                    </a:lnTo>
                    <a:lnTo>
                      <a:pt x="22" y="9"/>
                    </a:lnTo>
                    <a:lnTo>
                      <a:pt x="23" y="9"/>
                    </a:lnTo>
                    <a:lnTo>
                      <a:pt x="26" y="8"/>
                    </a:lnTo>
                    <a:lnTo>
                      <a:pt x="26" y="7"/>
                    </a:lnTo>
                    <a:lnTo>
                      <a:pt x="25" y="8"/>
                    </a:lnTo>
                    <a:lnTo>
                      <a:pt x="25" y="7"/>
                    </a:lnTo>
                    <a:lnTo>
                      <a:pt x="23" y="8"/>
                    </a:lnTo>
                    <a:lnTo>
                      <a:pt x="22" y="8"/>
                    </a:lnTo>
                    <a:lnTo>
                      <a:pt x="21" y="9"/>
                    </a:lnTo>
                    <a:lnTo>
                      <a:pt x="20" y="9"/>
                    </a:lnTo>
                    <a:lnTo>
                      <a:pt x="18" y="10"/>
                    </a:lnTo>
                    <a:lnTo>
                      <a:pt x="16" y="10"/>
                    </a:lnTo>
                    <a:lnTo>
                      <a:pt x="17" y="10"/>
                    </a:lnTo>
                    <a:lnTo>
                      <a:pt x="15" y="9"/>
                    </a:lnTo>
                    <a:lnTo>
                      <a:pt x="14" y="11"/>
                    </a:lnTo>
                    <a:lnTo>
                      <a:pt x="13" y="11"/>
                    </a:lnTo>
                    <a:lnTo>
                      <a:pt x="12" y="11"/>
                    </a:lnTo>
                    <a:lnTo>
                      <a:pt x="12" y="12"/>
                    </a:lnTo>
                    <a:lnTo>
                      <a:pt x="14" y="13"/>
                    </a:lnTo>
                    <a:lnTo>
                      <a:pt x="13" y="13"/>
                    </a:lnTo>
                    <a:lnTo>
                      <a:pt x="11" y="13"/>
                    </a:lnTo>
                    <a:lnTo>
                      <a:pt x="9" y="12"/>
                    </a:lnTo>
                    <a:lnTo>
                      <a:pt x="8" y="12"/>
                    </a:lnTo>
                    <a:lnTo>
                      <a:pt x="6" y="11"/>
                    </a:lnTo>
                    <a:lnTo>
                      <a:pt x="4" y="10"/>
                    </a:lnTo>
                    <a:lnTo>
                      <a:pt x="1" y="10"/>
                    </a:lnTo>
                    <a:lnTo>
                      <a:pt x="0" y="10"/>
                    </a:lnTo>
                    <a:lnTo>
                      <a:pt x="0" y="53"/>
                    </a:lnTo>
                    <a:lnTo>
                      <a:pt x="2" y="54"/>
                    </a:lnTo>
                    <a:lnTo>
                      <a:pt x="3" y="53"/>
                    </a:lnTo>
                    <a:lnTo>
                      <a:pt x="4" y="52"/>
                    </a:lnTo>
                    <a:lnTo>
                      <a:pt x="5" y="54"/>
                    </a:lnTo>
                    <a:lnTo>
                      <a:pt x="8" y="59"/>
                    </a:lnTo>
                    <a:lnTo>
                      <a:pt x="10" y="59"/>
                    </a:lnTo>
                    <a:lnTo>
                      <a:pt x="11" y="57"/>
                    </a:lnTo>
                    <a:lnTo>
                      <a:pt x="13" y="56"/>
                    </a:lnTo>
                    <a:lnTo>
                      <a:pt x="15" y="58"/>
                    </a:lnTo>
                    <a:lnTo>
                      <a:pt x="17" y="61"/>
                    </a:lnTo>
                    <a:lnTo>
                      <a:pt x="18" y="62"/>
                    </a:lnTo>
                    <a:lnTo>
                      <a:pt x="21" y="68"/>
                    </a:lnTo>
                    <a:lnTo>
                      <a:pt x="23" y="70"/>
                    </a:lnTo>
                    <a:lnTo>
                      <a:pt x="26" y="72"/>
                    </a:lnTo>
                    <a:lnTo>
                      <a:pt x="25" y="74"/>
                    </a:lnTo>
                    <a:lnTo>
                      <a:pt x="26" y="76"/>
                    </a:lnTo>
                    <a:lnTo>
                      <a:pt x="25" y="77"/>
                    </a:lnTo>
                    <a:lnTo>
                      <a:pt x="25" y="78"/>
                    </a:lnTo>
                    <a:lnTo>
                      <a:pt x="25" y="80"/>
                    </a:lnTo>
                    <a:lnTo>
                      <a:pt x="26" y="82"/>
                    </a:lnTo>
                    <a:lnTo>
                      <a:pt x="27" y="82"/>
                    </a:lnTo>
                    <a:lnTo>
                      <a:pt x="28" y="82"/>
                    </a:lnTo>
                    <a:lnTo>
                      <a:pt x="28" y="83"/>
                    </a:lnTo>
                    <a:lnTo>
                      <a:pt x="27" y="84"/>
                    </a:lnTo>
                    <a:lnTo>
                      <a:pt x="27" y="85"/>
                    </a:lnTo>
                    <a:lnTo>
                      <a:pt x="28" y="85"/>
                    </a:lnTo>
                    <a:lnTo>
                      <a:pt x="30" y="85"/>
                    </a:lnTo>
                    <a:lnTo>
                      <a:pt x="30" y="86"/>
                    </a:lnTo>
                    <a:lnTo>
                      <a:pt x="30" y="87"/>
                    </a:lnTo>
                    <a:lnTo>
                      <a:pt x="30" y="89"/>
                    </a:lnTo>
                    <a:lnTo>
                      <a:pt x="31" y="91"/>
                    </a:lnTo>
                    <a:lnTo>
                      <a:pt x="32" y="91"/>
                    </a:lnTo>
                    <a:lnTo>
                      <a:pt x="34" y="92"/>
                    </a:lnTo>
                    <a:lnTo>
                      <a:pt x="35" y="93"/>
                    </a:lnTo>
                    <a:lnTo>
                      <a:pt x="36" y="93"/>
                    </a:lnTo>
                    <a:lnTo>
                      <a:pt x="37" y="94"/>
                    </a:lnTo>
                    <a:lnTo>
                      <a:pt x="38" y="95"/>
                    </a:lnTo>
                    <a:lnTo>
                      <a:pt x="39" y="95"/>
                    </a:lnTo>
                    <a:lnTo>
                      <a:pt x="40" y="97"/>
                    </a:lnTo>
                    <a:lnTo>
                      <a:pt x="41" y="97"/>
                    </a:lnTo>
                    <a:lnTo>
                      <a:pt x="42" y="99"/>
                    </a:lnTo>
                    <a:lnTo>
                      <a:pt x="43" y="9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89" name="Freeform 1542"/>
              <p:cNvSpPr>
                <a:spLocks/>
              </p:cNvSpPr>
              <p:nvPr/>
            </p:nvSpPr>
            <p:spPr bwMode="auto">
              <a:xfrm>
                <a:off x="811289" y="1062471"/>
                <a:ext cx="2176379" cy="1347722"/>
              </a:xfrm>
              <a:custGeom>
                <a:avLst/>
                <a:gdLst>
                  <a:gd name="T0" fmla="*/ 28512 w 197"/>
                  <a:gd name="T1" fmla="*/ 23544 h 122"/>
                  <a:gd name="T2" fmla="*/ 33696 w 197"/>
                  <a:gd name="T3" fmla="*/ 24192 h 122"/>
                  <a:gd name="T4" fmla="*/ 37152 w 197"/>
                  <a:gd name="T5" fmla="*/ 24192 h 122"/>
                  <a:gd name="T6" fmla="*/ 38016 w 197"/>
                  <a:gd name="T7" fmla="*/ 24192 h 122"/>
                  <a:gd name="T8" fmla="*/ 38880 w 197"/>
                  <a:gd name="T9" fmla="*/ 24624 h 122"/>
                  <a:gd name="T10" fmla="*/ 38664 w 197"/>
                  <a:gd name="T11" fmla="*/ 23544 h 122"/>
                  <a:gd name="T12" fmla="*/ 37368 w 197"/>
                  <a:gd name="T13" fmla="*/ 21816 h 122"/>
                  <a:gd name="T14" fmla="*/ 36072 w 197"/>
                  <a:gd name="T15" fmla="*/ 21816 h 122"/>
                  <a:gd name="T16" fmla="*/ 35856 w 197"/>
                  <a:gd name="T17" fmla="*/ 21816 h 122"/>
                  <a:gd name="T18" fmla="*/ 39096 w 197"/>
                  <a:gd name="T19" fmla="*/ 20520 h 122"/>
                  <a:gd name="T20" fmla="*/ 42552 w 197"/>
                  <a:gd name="T21" fmla="*/ 18792 h 122"/>
                  <a:gd name="T22" fmla="*/ 41040 w 197"/>
                  <a:gd name="T23" fmla="*/ 17496 h 122"/>
                  <a:gd name="T24" fmla="*/ 41472 w 197"/>
                  <a:gd name="T25" fmla="*/ 16632 h 122"/>
                  <a:gd name="T26" fmla="*/ 39528 w 197"/>
                  <a:gd name="T27" fmla="*/ 14904 h 122"/>
                  <a:gd name="T28" fmla="*/ 38664 w 197"/>
                  <a:gd name="T29" fmla="*/ 12096 h 122"/>
                  <a:gd name="T30" fmla="*/ 37368 w 197"/>
                  <a:gd name="T31" fmla="*/ 12960 h 122"/>
                  <a:gd name="T32" fmla="*/ 35424 w 197"/>
                  <a:gd name="T33" fmla="*/ 12960 h 122"/>
                  <a:gd name="T34" fmla="*/ 35640 w 197"/>
                  <a:gd name="T35" fmla="*/ 11664 h 122"/>
                  <a:gd name="T36" fmla="*/ 34344 w 197"/>
                  <a:gd name="T37" fmla="*/ 9936 h 122"/>
                  <a:gd name="T38" fmla="*/ 31968 w 197"/>
                  <a:gd name="T39" fmla="*/ 9072 h 122"/>
                  <a:gd name="T40" fmla="*/ 31752 w 197"/>
                  <a:gd name="T41" fmla="*/ 11448 h 122"/>
                  <a:gd name="T42" fmla="*/ 32184 w 197"/>
                  <a:gd name="T43" fmla="*/ 15552 h 122"/>
                  <a:gd name="T44" fmla="*/ 31104 w 197"/>
                  <a:gd name="T45" fmla="*/ 18144 h 122"/>
                  <a:gd name="T46" fmla="*/ 30240 w 197"/>
                  <a:gd name="T47" fmla="*/ 19224 h 122"/>
                  <a:gd name="T48" fmla="*/ 29376 w 197"/>
                  <a:gd name="T49" fmla="*/ 16200 h 122"/>
                  <a:gd name="T50" fmla="*/ 26352 w 197"/>
                  <a:gd name="T51" fmla="*/ 15120 h 122"/>
                  <a:gd name="T52" fmla="*/ 23976 w 197"/>
                  <a:gd name="T53" fmla="*/ 12960 h 122"/>
                  <a:gd name="T54" fmla="*/ 23976 w 197"/>
                  <a:gd name="T55" fmla="*/ 9720 h 122"/>
                  <a:gd name="T56" fmla="*/ 25056 w 197"/>
                  <a:gd name="T57" fmla="*/ 8208 h 122"/>
                  <a:gd name="T58" fmla="*/ 26784 w 197"/>
                  <a:gd name="T59" fmla="*/ 6696 h 122"/>
                  <a:gd name="T60" fmla="*/ 27000 w 197"/>
                  <a:gd name="T61" fmla="*/ 5832 h 122"/>
                  <a:gd name="T62" fmla="*/ 28296 w 197"/>
                  <a:gd name="T63" fmla="*/ 4968 h 122"/>
                  <a:gd name="T64" fmla="*/ 29376 w 197"/>
                  <a:gd name="T65" fmla="*/ 4536 h 122"/>
                  <a:gd name="T66" fmla="*/ 29808 w 197"/>
                  <a:gd name="T67" fmla="*/ 2592 h 122"/>
                  <a:gd name="T68" fmla="*/ 28512 w 197"/>
                  <a:gd name="T69" fmla="*/ 1728 h 122"/>
                  <a:gd name="T70" fmla="*/ 27216 w 197"/>
                  <a:gd name="T71" fmla="*/ 3672 h 122"/>
                  <a:gd name="T72" fmla="*/ 26136 w 197"/>
                  <a:gd name="T73" fmla="*/ 2376 h 122"/>
                  <a:gd name="T74" fmla="*/ 25272 w 197"/>
                  <a:gd name="T75" fmla="*/ 2160 h 122"/>
                  <a:gd name="T76" fmla="*/ 24192 w 197"/>
                  <a:gd name="T77" fmla="*/ 432 h 122"/>
                  <a:gd name="T78" fmla="*/ 22896 w 197"/>
                  <a:gd name="T79" fmla="*/ 432 h 122"/>
                  <a:gd name="T80" fmla="*/ 22464 w 197"/>
                  <a:gd name="T81" fmla="*/ 1728 h 122"/>
                  <a:gd name="T82" fmla="*/ 23544 w 197"/>
                  <a:gd name="T83" fmla="*/ 2808 h 122"/>
                  <a:gd name="T84" fmla="*/ 23112 w 197"/>
                  <a:gd name="T85" fmla="*/ 3672 h 122"/>
                  <a:gd name="T86" fmla="*/ 21384 w 197"/>
                  <a:gd name="T87" fmla="*/ 3024 h 122"/>
                  <a:gd name="T88" fmla="*/ 18360 w 197"/>
                  <a:gd name="T89" fmla="*/ 3240 h 122"/>
                  <a:gd name="T90" fmla="*/ 17064 w 197"/>
                  <a:gd name="T91" fmla="*/ 4104 h 122"/>
                  <a:gd name="T92" fmla="*/ 15552 w 197"/>
                  <a:gd name="T93" fmla="*/ 3456 h 122"/>
                  <a:gd name="T94" fmla="*/ 13608 w 197"/>
                  <a:gd name="T95" fmla="*/ 3024 h 122"/>
                  <a:gd name="T96" fmla="*/ 9504 w 197"/>
                  <a:gd name="T97" fmla="*/ 1728 h 122"/>
                  <a:gd name="T98" fmla="*/ 8208 w 197"/>
                  <a:gd name="T99" fmla="*/ 1512 h 122"/>
                  <a:gd name="T100" fmla="*/ 6696 w 197"/>
                  <a:gd name="T101" fmla="*/ 1512 h 122"/>
                  <a:gd name="T102" fmla="*/ 4320 w 197"/>
                  <a:gd name="T103" fmla="*/ 2592 h 122"/>
                  <a:gd name="T104" fmla="*/ 5616 w 197"/>
                  <a:gd name="T105" fmla="*/ 1728 h 122"/>
                  <a:gd name="T106" fmla="*/ 3456 w 197"/>
                  <a:gd name="T107" fmla="*/ 2160 h 122"/>
                  <a:gd name="T108" fmla="*/ 2376 w 197"/>
                  <a:gd name="T109" fmla="*/ 2808 h 122"/>
                  <a:gd name="T110" fmla="*/ 648 w 197"/>
                  <a:gd name="T111" fmla="*/ 11448 h 122"/>
                  <a:gd name="T112" fmla="*/ 4536 w 197"/>
                  <a:gd name="T113" fmla="*/ 14688 h 122"/>
                  <a:gd name="T114" fmla="*/ 5832 w 197"/>
                  <a:gd name="T115" fmla="*/ 17712 h 122"/>
                  <a:gd name="T116" fmla="*/ 6696 w 197"/>
                  <a:gd name="T117" fmla="*/ 19656 h 122"/>
                  <a:gd name="T118" fmla="*/ 9072 w 197"/>
                  <a:gd name="T119" fmla="*/ 21384 h 1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97"/>
                  <a:gd name="T181" fmla="*/ 0 h 122"/>
                  <a:gd name="T182" fmla="*/ 197 w 197"/>
                  <a:gd name="T183" fmla="*/ 122 h 12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97" h="122">
                    <a:moveTo>
                      <a:pt x="43" y="99"/>
                    </a:moveTo>
                    <a:lnTo>
                      <a:pt x="108" y="99"/>
                    </a:lnTo>
                    <a:lnTo>
                      <a:pt x="109" y="101"/>
                    </a:lnTo>
                    <a:lnTo>
                      <a:pt x="112" y="101"/>
                    </a:lnTo>
                    <a:lnTo>
                      <a:pt x="114" y="102"/>
                    </a:lnTo>
                    <a:lnTo>
                      <a:pt x="117" y="102"/>
                    </a:lnTo>
                    <a:lnTo>
                      <a:pt x="119" y="102"/>
                    </a:lnTo>
                    <a:lnTo>
                      <a:pt x="123" y="102"/>
                    </a:lnTo>
                    <a:lnTo>
                      <a:pt x="131" y="106"/>
                    </a:lnTo>
                    <a:lnTo>
                      <a:pt x="132" y="109"/>
                    </a:lnTo>
                    <a:lnTo>
                      <a:pt x="137" y="114"/>
                    </a:lnTo>
                    <a:lnTo>
                      <a:pt x="137" y="117"/>
                    </a:lnTo>
                    <a:lnTo>
                      <a:pt x="135" y="120"/>
                    </a:lnTo>
                    <a:lnTo>
                      <a:pt x="136" y="122"/>
                    </a:lnTo>
                    <a:lnTo>
                      <a:pt x="143" y="119"/>
                    </a:lnTo>
                    <a:lnTo>
                      <a:pt x="144" y="117"/>
                    </a:lnTo>
                    <a:lnTo>
                      <a:pt x="150" y="115"/>
                    </a:lnTo>
                    <a:lnTo>
                      <a:pt x="153" y="113"/>
                    </a:lnTo>
                    <a:lnTo>
                      <a:pt x="154" y="112"/>
                    </a:lnTo>
                    <a:lnTo>
                      <a:pt x="156" y="112"/>
                    </a:lnTo>
                    <a:lnTo>
                      <a:pt x="157" y="112"/>
                    </a:lnTo>
                    <a:lnTo>
                      <a:pt x="162" y="111"/>
                    </a:lnTo>
                    <a:lnTo>
                      <a:pt x="165" y="105"/>
                    </a:lnTo>
                    <a:lnTo>
                      <a:pt x="166" y="104"/>
                    </a:lnTo>
                    <a:lnTo>
                      <a:pt x="169" y="106"/>
                    </a:lnTo>
                    <a:lnTo>
                      <a:pt x="169" y="109"/>
                    </a:lnTo>
                    <a:lnTo>
                      <a:pt x="170" y="111"/>
                    </a:lnTo>
                    <a:lnTo>
                      <a:pt x="171" y="113"/>
                    </a:lnTo>
                    <a:lnTo>
                      <a:pt x="172" y="112"/>
                    </a:lnTo>
                    <a:lnTo>
                      <a:pt x="174" y="111"/>
                    </a:lnTo>
                    <a:lnTo>
                      <a:pt x="175" y="110"/>
                    </a:lnTo>
                    <a:lnTo>
                      <a:pt x="176" y="110"/>
                    </a:lnTo>
                    <a:lnTo>
                      <a:pt x="177" y="110"/>
                    </a:lnTo>
                    <a:lnTo>
                      <a:pt x="176" y="111"/>
                    </a:lnTo>
                    <a:lnTo>
                      <a:pt x="177" y="111"/>
                    </a:lnTo>
                    <a:lnTo>
                      <a:pt x="178" y="111"/>
                    </a:lnTo>
                    <a:lnTo>
                      <a:pt x="177" y="112"/>
                    </a:lnTo>
                    <a:lnTo>
                      <a:pt x="176" y="112"/>
                    </a:lnTo>
                    <a:lnTo>
                      <a:pt x="174" y="114"/>
                    </a:lnTo>
                    <a:lnTo>
                      <a:pt x="173" y="114"/>
                    </a:lnTo>
                    <a:lnTo>
                      <a:pt x="173" y="116"/>
                    </a:lnTo>
                    <a:lnTo>
                      <a:pt x="174" y="117"/>
                    </a:lnTo>
                    <a:lnTo>
                      <a:pt x="175" y="117"/>
                    </a:lnTo>
                    <a:lnTo>
                      <a:pt x="176" y="116"/>
                    </a:lnTo>
                    <a:lnTo>
                      <a:pt x="177" y="115"/>
                    </a:lnTo>
                    <a:lnTo>
                      <a:pt x="178" y="113"/>
                    </a:lnTo>
                    <a:lnTo>
                      <a:pt x="179" y="114"/>
                    </a:lnTo>
                    <a:lnTo>
                      <a:pt x="180" y="114"/>
                    </a:lnTo>
                    <a:lnTo>
                      <a:pt x="180" y="113"/>
                    </a:lnTo>
                    <a:lnTo>
                      <a:pt x="182" y="113"/>
                    </a:lnTo>
                    <a:lnTo>
                      <a:pt x="183" y="113"/>
                    </a:lnTo>
                    <a:lnTo>
                      <a:pt x="184" y="112"/>
                    </a:lnTo>
                    <a:lnTo>
                      <a:pt x="184" y="111"/>
                    </a:lnTo>
                    <a:lnTo>
                      <a:pt x="183" y="111"/>
                    </a:lnTo>
                    <a:lnTo>
                      <a:pt x="183" y="110"/>
                    </a:lnTo>
                    <a:lnTo>
                      <a:pt x="182" y="110"/>
                    </a:lnTo>
                    <a:lnTo>
                      <a:pt x="180" y="110"/>
                    </a:lnTo>
                    <a:lnTo>
                      <a:pt x="179" y="109"/>
                    </a:lnTo>
                    <a:lnTo>
                      <a:pt x="178" y="109"/>
                    </a:lnTo>
                    <a:lnTo>
                      <a:pt x="176" y="107"/>
                    </a:lnTo>
                    <a:lnTo>
                      <a:pt x="175" y="105"/>
                    </a:lnTo>
                    <a:lnTo>
                      <a:pt x="176" y="104"/>
                    </a:lnTo>
                    <a:lnTo>
                      <a:pt x="176" y="103"/>
                    </a:lnTo>
                    <a:lnTo>
                      <a:pt x="174" y="103"/>
                    </a:lnTo>
                    <a:lnTo>
                      <a:pt x="173" y="103"/>
                    </a:lnTo>
                    <a:lnTo>
                      <a:pt x="172" y="102"/>
                    </a:lnTo>
                    <a:lnTo>
                      <a:pt x="173" y="101"/>
                    </a:lnTo>
                    <a:lnTo>
                      <a:pt x="175" y="101"/>
                    </a:lnTo>
                    <a:lnTo>
                      <a:pt x="176" y="102"/>
                    </a:lnTo>
                    <a:lnTo>
                      <a:pt x="178" y="100"/>
                    </a:lnTo>
                    <a:lnTo>
                      <a:pt x="177" y="99"/>
                    </a:lnTo>
                    <a:lnTo>
                      <a:pt x="175" y="97"/>
                    </a:lnTo>
                    <a:lnTo>
                      <a:pt x="172" y="98"/>
                    </a:lnTo>
                    <a:lnTo>
                      <a:pt x="171" y="99"/>
                    </a:lnTo>
                    <a:lnTo>
                      <a:pt x="169" y="100"/>
                    </a:lnTo>
                    <a:lnTo>
                      <a:pt x="167" y="101"/>
                    </a:lnTo>
                    <a:lnTo>
                      <a:pt x="165" y="104"/>
                    </a:lnTo>
                    <a:lnTo>
                      <a:pt x="164" y="105"/>
                    </a:lnTo>
                    <a:lnTo>
                      <a:pt x="163" y="105"/>
                    </a:lnTo>
                    <a:lnTo>
                      <a:pt x="162" y="107"/>
                    </a:lnTo>
                    <a:lnTo>
                      <a:pt x="162" y="106"/>
                    </a:lnTo>
                    <a:lnTo>
                      <a:pt x="162" y="104"/>
                    </a:lnTo>
                    <a:lnTo>
                      <a:pt x="164" y="103"/>
                    </a:lnTo>
                    <a:lnTo>
                      <a:pt x="164" y="102"/>
                    </a:lnTo>
                    <a:lnTo>
                      <a:pt x="166" y="101"/>
                    </a:lnTo>
                    <a:lnTo>
                      <a:pt x="167" y="98"/>
                    </a:lnTo>
                    <a:lnTo>
                      <a:pt x="170" y="98"/>
                    </a:lnTo>
                    <a:lnTo>
                      <a:pt x="170" y="97"/>
                    </a:lnTo>
                    <a:lnTo>
                      <a:pt x="171" y="96"/>
                    </a:lnTo>
                    <a:lnTo>
                      <a:pt x="173" y="94"/>
                    </a:lnTo>
                    <a:lnTo>
                      <a:pt x="174" y="94"/>
                    </a:lnTo>
                    <a:lnTo>
                      <a:pt x="175" y="95"/>
                    </a:lnTo>
                    <a:lnTo>
                      <a:pt x="178" y="94"/>
                    </a:lnTo>
                    <a:lnTo>
                      <a:pt x="180" y="94"/>
                    </a:lnTo>
                    <a:lnTo>
                      <a:pt x="181" y="95"/>
                    </a:lnTo>
                    <a:lnTo>
                      <a:pt x="183" y="94"/>
                    </a:lnTo>
                    <a:lnTo>
                      <a:pt x="185" y="95"/>
                    </a:lnTo>
                    <a:lnTo>
                      <a:pt x="187" y="95"/>
                    </a:lnTo>
                    <a:lnTo>
                      <a:pt x="189" y="94"/>
                    </a:lnTo>
                    <a:lnTo>
                      <a:pt x="190" y="91"/>
                    </a:lnTo>
                    <a:lnTo>
                      <a:pt x="192" y="90"/>
                    </a:lnTo>
                    <a:lnTo>
                      <a:pt x="195" y="89"/>
                    </a:lnTo>
                    <a:lnTo>
                      <a:pt x="197" y="88"/>
                    </a:lnTo>
                    <a:lnTo>
                      <a:pt x="197" y="87"/>
                    </a:lnTo>
                    <a:lnTo>
                      <a:pt x="197" y="85"/>
                    </a:lnTo>
                    <a:lnTo>
                      <a:pt x="197" y="84"/>
                    </a:lnTo>
                    <a:lnTo>
                      <a:pt x="197" y="82"/>
                    </a:lnTo>
                    <a:lnTo>
                      <a:pt x="195" y="81"/>
                    </a:lnTo>
                    <a:lnTo>
                      <a:pt x="193" y="82"/>
                    </a:lnTo>
                    <a:lnTo>
                      <a:pt x="193" y="81"/>
                    </a:lnTo>
                    <a:lnTo>
                      <a:pt x="194" y="80"/>
                    </a:lnTo>
                    <a:lnTo>
                      <a:pt x="192" y="79"/>
                    </a:lnTo>
                    <a:lnTo>
                      <a:pt x="190" y="81"/>
                    </a:lnTo>
                    <a:lnTo>
                      <a:pt x="189" y="81"/>
                    </a:lnTo>
                    <a:lnTo>
                      <a:pt x="187" y="83"/>
                    </a:lnTo>
                    <a:lnTo>
                      <a:pt x="186" y="83"/>
                    </a:lnTo>
                    <a:lnTo>
                      <a:pt x="186" y="81"/>
                    </a:lnTo>
                    <a:lnTo>
                      <a:pt x="187" y="81"/>
                    </a:lnTo>
                    <a:lnTo>
                      <a:pt x="189" y="81"/>
                    </a:lnTo>
                    <a:lnTo>
                      <a:pt x="191" y="79"/>
                    </a:lnTo>
                    <a:lnTo>
                      <a:pt x="194" y="78"/>
                    </a:lnTo>
                    <a:lnTo>
                      <a:pt x="194" y="77"/>
                    </a:lnTo>
                    <a:lnTo>
                      <a:pt x="192" y="77"/>
                    </a:lnTo>
                    <a:lnTo>
                      <a:pt x="191" y="76"/>
                    </a:lnTo>
                    <a:lnTo>
                      <a:pt x="189" y="76"/>
                    </a:lnTo>
                    <a:lnTo>
                      <a:pt x="188" y="76"/>
                    </a:lnTo>
                    <a:lnTo>
                      <a:pt x="187" y="75"/>
                    </a:lnTo>
                    <a:lnTo>
                      <a:pt x="187" y="74"/>
                    </a:lnTo>
                    <a:lnTo>
                      <a:pt x="186" y="72"/>
                    </a:lnTo>
                    <a:lnTo>
                      <a:pt x="185" y="72"/>
                    </a:lnTo>
                    <a:lnTo>
                      <a:pt x="185" y="71"/>
                    </a:lnTo>
                    <a:lnTo>
                      <a:pt x="183" y="71"/>
                    </a:lnTo>
                    <a:lnTo>
                      <a:pt x="183" y="69"/>
                    </a:lnTo>
                    <a:lnTo>
                      <a:pt x="184" y="68"/>
                    </a:lnTo>
                    <a:lnTo>
                      <a:pt x="184" y="67"/>
                    </a:lnTo>
                    <a:lnTo>
                      <a:pt x="183" y="67"/>
                    </a:lnTo>
                    <a:lnTo>
                      <a:pt x="183" y="64"/>
                    </a:lnTo>
                    <a:lnTo>
                      <a:pt x="181" y="63"/>
                    </a:lnTo>
                    <a:lnTo>
                      <a:pt x="181" y="61"/>
                    </a:lnTo>
                    <a:lnTo>
                      <a:pt x="180" y="61"/>
                    </a:lnTo>
                    <a:lnTo>
                      <a:pt x="180" y="59"/>
                    </a:lnTo>
                    <a:lnTo>
                      <a:pt x="179" y="59"/>
                    </a:lnTo>
                    <a:lnTo>
                      <a:pt x="179" y="56"/>
                    </a:lnTo>
                    <a:lnTo>
                      <a:pt x="177" y="55"/>
                    </a:lnTo>
                    <a:lnTo>
                      <a:pt x="177" y="53"/>
                    </a:lnTo>
                    <a:lnTo>
                      <a:pt x="176" y="53"/>
                    </a:lnTo>
                    <a:lnTo>
                      <a:pt x="176" y="54"/>
                    </a:lnTo>
                    <a:lnTo>
                      <a:pt x="176" y="55"/>
                    </a:lnTo>
                    <a:lnTo>
                      <a:pt x="175" y="56"/>
                    </a:lnTo>
                    <a:lnTo>
                      <a:pt x="175" y="57"/>
                    </a:lnTo>
                    <a:lnTo>
                      <a:pt x="174" y="60"/>
                    </a:lnTo>
                    <a:lnTo>
                      <a:pt x="173" y="61"/>
                    </a:lnTo>
                    <a:lnTo>
                      <a:pt x="173" y="60"/>
                    </a:lnTo>
                    <a:lnTo>
                      <a:pt x="172" y="60"/>
                    </a:lnTo>
                    <a:lnTo>
                      <a:pt x="171" y="60"/>
                    </a:lnTo>
                    <a:lnTo>
                      <a:pt x="171" y="61"/>
                    </a:lnTo>
                    <a:lnTo>
                      <a:pt x="170" y="62"/>
                    </a:lnTo>
                    <a:lnTo>
                      <a:pt x="170" y="63"/>
                    </a:lnTo>
                    <a:lnTo>
                      <a:pt x="168" y="62"/>
                    </a:lnTo>
                    <a:lnTo>
                      <a:pt x="168" y="61"/>
                    </a:lnTo>
                    <a:lnTo>
                      <a:pt x="166" y="59"/>
                    </a:lnTo>
                    <a:lnTo>
                      <a:pt x="165" y="60"/>
                    </a:lnTo>
                    <a:lnTo>
                      <a:pt x="164" y="60"/>
                    </a:lnTo>
                    <a:lnTo>
                      <a:pt x="165" y="59"/>
                    </a:lnTo>
                    <a:lnTo>
                      <a:pt x="166" y="58"/>
                    </a:lnTo>
                    <a:lnTo>
                      <a:pt x="165" y="58"/>
                    </a:lnTo>
                    <a:lnTo>
                      <a:pt x="164" y="58"/>
                    </a:lnTo>
                    <a:cubicBezTo>
                      <a:pt x="164" y="58"/>
                      <a:pt x="164" y="57"/>
                      <a:pt x="164" y="57"/>
                    </a:cubicBezTo>
                    <a:cubicBezTo>
                      <a:pt x="164" y="57"/>
                      <a:pt x="165" y="57"/>
                      <a:pt x="165" y="57"/>
                    </a:cubicBezTo>
                    <a:lnTo>
                      <a:pt x="165" y="55"/>
                    </a:lnTo>
                    <a:lnTo>
                      <a:pt x="164" y="55"/>
                    </a:lnTo>
                    <a:lnTo>
                      <a:pt x="165" y="54"/>
                    </a:lnTo>
                    <a:lnTo>
                      <a:pt x="165" y="52"/>
                    </a:lnTo>
                    <a:lnTo>
                      <a:pt x="166" y="51"/>
                    </a:lnTo>
                    <a:lnTo>
                      <a:pt x="166" y="50"/>
                    </a:lnTo>
                    <a:lnTo>
                      <a:pt x="165" y="50"/>
                    </a:lnTo>
                    <a:lnTo>
                      <a:pt x="164" y="50"/>
                    </a:lnTo>
                    <a:lnTo>
                      <a:pt x="164" y="49"/>
                    </a:lnTo>
                    <a:lnTo>
                      <a:pt x="161" y="49"/>
                    </a:lnTo>
                    <a:lnTo>
                      <a:pt x="160" y="48"/>
                    </a:lnTo>
                    <a:lnTo>
                      <a:pt x="160" y="47"/>
                    </a:lnTo>
                    <a:lnTo>
                      <a:pt x="159" y="46"/>
                    </a:lnTo>
                    <a:lnTo>
                      <a:pt x="159" y="45"/>
                    </a:lnTo>
                    <a:lnTo>
                      <a:pt x="158" y="44"/>
                    </a:lnTo>
                    <a:lnTo>
                      <a:pt x="157" y="44"/>
                    </a:lnTo>
                    <a:lnTo>
                      <a:pt x="156" y="43"/>
                    </a:lnTo>
                    <a:lnTo>
                      <a:pt x="154" y="43"/>
                    </a:lnTo>
                    <a:lnTo>
                      <a:pt x="153" y="44"/>
                    </a:lnTo>
                    <a:lnTo>
                      <a:pt x="152" y="44"/>
                    </a:lnTo>
                    <a:lnTo>
                      <a:pt x="150" y="44"/>
                    </a:lnTo>
                    <a:lnTo>
                      <a:pt x="148" y="43"/>
                    </a:lnTo>
                    <a:lnTo>
                      <a:pt x="148" y="42"/>
                    </a:lnTo>
                    <a:lnTo>
                      <a:pt x="146" y="42"/>
                    </a:lnTo>
                    <a:lnTo>
                      <a:pt x="146" y="43"/>
                    </a:lnTo>
                    <a:lnTo>
                      <a:pt x="146" y="46"/>
                    </a:lnTo>
                    <a:lnTo>
                      <a:pt x="147" y="47"/>
                    </a:lnTo>
                    <a:lnTo>
                      <a:pt x="147" y="49"/>
                    </a:lnTo>
                    <a:lnTo>
                      <a:pt x="146" y="49"/>
                    </a:lnTo>
                    <a:lnTo>
                      <a:pt x="145" y="50"/>
                    </a:lnTo>
                    <a:lnTo>
                      <a:pt x="146" y="50"/>
                    </a:lnTo>
                    <a:lnTo>
                      <a:pt x="146" y="51"/>
                    </a:lnTo>
                    <a:lnTo>
                      <a:pt x="147" y="53"/>
                    </a:lnTo>
                    <a:lnTo>
                      <a:pt x="147" y="54"/>
                    </a:lnTo>
                    <a:lnTo>
                      <a:pt x="147" y="56"/>
                    </a:lnTo>
                    <a:lnTo>
                      <a:pt x="146" y="57"/>
                    </a:lnTo>
                    <a:lnTo>
                      <a:pt x="146" y="58"/>
                    </a:lnTo>
                    <a:lnTo>
                      <a:pt x="145" y="60"/>
                    </a:lnTo>
                    <a:lnTo>
                      <a:pt x="145" y="61"/>
                    </a:lnTo>
                    <a:lnTo>
                      <a:pt x="147" y="63"/>
                    </a:lnTo>
                    <a:lnTo>
                      <a:pt x="148" y="64"/>
                    </a:lnTo>
                    <a:lnTo>
                      <a:pt x="149" y="68"/>
                    </a:lnTo>
                    <a:lnTo>
                      <a:pt x="149" y="72"/>
                    </a:lnTo>
                    <a:lnTo>
                      <a:pt x="147" y="73"/>
                    </a:lnTo>
                    <a:lnTo>
                      <a:pt x="147" y="74"/>
                    </a:lnTo>
                    <a:lnTo>
                      <a:pt x="146" y="75"/>
                    </a:lnTo>
                    <a:lnTo>
                      <a:pt x="144" y="76"/>
                    </a:lnTo>
                    <a:lnTo>
                      <a:pt x="144" y="77"/>
                    </a:lnTo>
                    <a:lnTo>
                      <a:pt x="143" y="77"/>
                    </a:lnTo>
                    <a:lnTo>
                      <a:pt x="142" y="78"/>
                    </a:lnTo>
                    <a:lnTo>
                      <a:pt x="143" y="79"/>
                    </a:lnTo>
                    <a:lnTo>
                      <a:pt x="144" y="81"/>
                    </a:lnTo>
                    <a:lnTo>
                      <a:pt x="144" y="84"/>
                    </a:lnTo>
                    <a:lnTo>
                      <a:pt x="144" y="85"/>
                    </a:lnTo>
                    <a:lnTo>
                      <a:pt x="145" y="86"/>
                    </a:lnTo>
                    <a:lnTo>
                      <a:pt x="145" y="87"/>
                    </a:lnTo>
                    <a:lnTo>
                      <a:pt x="144" y="89"/>
                    </a:lnTo>
                    <a:lnTo>
                      <a:pt x="144" y="90"/>
                    </a:lnTo>
                    <a:lnTo>
                      <a:pt x="143" y="89"/>
                    </a:lnTo>
                    <a:lnTo>
                      <a:pt x="142" y="90"/>
                    </a:lnTo>
                    <a:lnTo>
                      <a:pt x="141" y="90"/>
                    </a:lnTo>
                    <a:lnTo>
                      <a:pt x="140" y="90"/>
                    </a:lnTo>
                    <a:lnTo>
                      <a:pt x="140" y="89"/>
                    </a:lnTo>
                    <a:lnTo>
                      <a:pt x="139" y="87"/>
                    </a:lnTo>
                    <a:lnTo>
                      <a:pt x="138" y="87"/>
                    </a:lnTo>
                    <a:lnTo>
                      <a:pt x="138" y="86"/>
                    </a:lnTo>
                    <a:lnTo>
                      <a:pt x="136" y="85"/>
                    </a:lnTo>
                    <a:lnTo>
                      <a:pt x="136" y="84"/>
                    </a:lnTo>
                    <a:lnTo>
                      <a:pt x="137" y="83"/>
                    </a:lnTo>
                    <a:lnTo>
                      <a:pt x="137" y="80"/>
                    </a:lnTo>
                    <a:lnTo>
                      <a:pt x="137" y="79"/>
                    </a:lnTo>
                    <a:lnTo>
                      <a:pt x="137" y="76"/>
                    </a:lnTo>
                    <a:lnTo>
                      <a:pt x="136" y="75"/>
                    </a:lnTo>
                    <a:lnTo>
                      <a:pt x="134" y="75"/>
                    </a:lnTo>
                    <a:lnTo>
                      <a:pt x="132" y="75"/>
                    </a:lnTo>
                    <a:lnTo>
                      <a:pt x="131" y="74"/>
                    </a:lnTo>
                    <a:lnTo>
                      <a:pt x="129" y="74"/>
                    </a:lnTo>
                    <a:lnTo>
                      <a:pt x="127" y="73"/>
                    </a:lnTo>
                    <a:lnTo>
                      <a:pt x="125" y="72"/>
                    </a:lnTo>
                    <a:lnTo>
                      <a:pt x="124" y="71"/>
                    </a:lnTo>
                    <a:lnTo>
                      <a:pt x="124" y="70"/>
                    </a:lnTo>
                    <a:lnTo>
                      <a:pt x="123" y="70"/>
                    </a:lnTo>
                    <a:lnTo>
                      <a:pt x="122" y="70"/>
                    </a:lnTo>
                    <a:lnTo>
                      <a:pt x="121" y="69"/>
                    </a:lnTo>
                    <a:lnTo>
                      <a:pt x="118" y="67"/>
                    </a:lnTo>
                    <a:lnTo>
                      <a:pt x="117" y="67"/>
                    </a:lnTo>
                    <a:lnTo>
                      <a:pt x="115" y="67"/>
                    </a:lnTo>
                    <a:lnTo>
                      <a:pt x="113" y="67"/>
                    </a:lnTo>
                    <a:lnTo>
                      <a:pt x="113" y="65"/>
                    </a:lnTo>
                    <a:lnTo>
                      <a:pt x="112" y="64"/>
                    </a:lnTo>
                    <a:lnTo>
                      <a:pt x="111" y="60"/>
                    </a:lnTo>
                    <a:lnTo>
                      <a:pt x="110" y="60"/>
                    </a:lnTo>
                    <a:lnTo>
                      <a:pt x="109" y="60"/>
                    </a:lnTo>
                    <a:lnTo>
                      <a:pt x="107" y="58"/>
                    </a:lnTo>
                    <a:lnTo>
                      <a:pt x="107" y="56"/>
                    </a:lnTo>
                    <a:lnTo>
                      <a:pt x="108" y="55"/>
                    </a:lnTo>
                    <a:lnTo>
                      <a:pt x="108" y="51"/>
                    </a:lnTo>
                    <a:lnTo>
                      <a:pt x="109" y="50"/>
                    </a:lnTo>
                    <a:lnTo>
                      <a:pt x="109" y="47"/>
                    </a:lnTo>
                    <a:lnTo>
                      <a:pt x="110" y="46"/>
                    </a:lnTo>
                    <a:lnTo>
                      <a:pt x="111" y="45"/>
                    </a:lnTo>
                    <a:lnTo>
                      <a:pt x="112" y="44"/>
                    </a:lnTo>
                    <a:lnTo>
                      <a:pt x="112" y="43"/>
                    </a:lnTo>
                    <a:lnTo>
                      <a:pt x="114" y="42"/>
                    </a:lnTo>
                    <a:lnTo>
                      <a:pt x="113" y="40"/>
                    </a:lnTo>
                    <a:lnTo>
                      <a:pt x="114" y="40"/>
                    </a:lnTo>
                    <a:lnTo>
                      <a:pt x="115" y="40"/>
                    </a:lnTo>
                    <a:lnTo>
                      <a:pt x="117" y="40"/>
                    </a:lnTo>
                    <a:lnTo>
                      <a:pt x="117" y="39"/>
                    </a:lnTo>
                    <a:lnTo>
                      <a:pt x="116" y="38"/>
                    </a:lnTo>
                    <a:lnTo>
                      <a:pt x="115" y="37"/>
                    </a:lnTo>
                    <a:lnTo>
                      <a:pt x="116" y="36"/>
                    </a:lnTo>
                    <a:lnTo>
                      <a:pt x="117" y="37"/>
                    </a:lnTo>
                    <a:lnTo>
                      <a:pt x="118" y="36"/>
                    </a:lnTo>
                    <a:lnTo>
                      <a:pt x="119" y="35"/>
                    </a:lnTo>
                    <a:lnTo>
                      <a:pt x="120" y="36"/>
                    </a:lnTo>
                    <a:lnTo>
                      <a:pt x="122" y="35"/>
                    </a:lnTo>
                    <a:lnTo>
                      <a:pt x="123" y="34"/>
                    </a:lnTo>
                    <a:lnTo>
                      <a:pt x="124" y="32"/>
                    </a:lnTo>
                    <a:lnTo>
                      <a:pt x="124" y="31"/>
                    </a:lnTo>
                    <a:lnTo>
                      <a:pt x="125" y="30"/>
                    </a:lnTo>
                    <a:lnTo>
                      <a:pt x="124" y="29"/>
                    </a:lnTo>
                    <a:lnTo>
                      <a:pt x="124" y="28"/>
                    </a:lnTo>
                    <a:lnTo>
                      <a:pt x="122" y="28"/>
                    </a:lnTo>
                    <a:lnTo>
                      <a:pt x="119" y="26"/>
                    </a:lnTo>
                    <a:lnTo>
                      <a:pt x="118" y="25"/>
                    </a:lnTo>
                    <a:lnTo>
                      <a:pt x="119" y="25"/>
                    </a:lnTo>
                    <a:lnTo>
                      <a:pt x="121" y="25"/>
                    </a:lnTo>
                    <a:lnTo>
                      <a:pt x="123" y="27"/>
                    </a:lnTo>
                    <a:lnTo>
                      <a:pt x="125" y="27"/>
                    </a:lnTo>
                    <a:lnTo>
                      <a:pt x="126" y="26"/>
                    </a:lnTo>
                    <a:lnTo>
                      <a:pt x="128" y="24"/>
                    </a:lnTo>
                    <a:lnTo>
                      <a:pt x="128" y="23"/>
                    </a:lnTo>
                    <a:lnTo>
                      <a:pt x="127" y="23"/>
                    </a:lnTo>
                    <a:lnTo>
                      <a:pt x="126" y="22"/>
                    </a:lnTo>
                    <a:lnTo>
                      <a:pt x="127" y="21"/>
                    </a:lnTo>
                    <a:lnTo>
                      <a:pt x="128" y="21"/>
                    </a:lnTo>
                    <a:lnTo>
                      <a:pt x="129" y="22"/>
                    </a:lnTo>
                    <a:lnTo>
                      <a:pt x="130" y="23"/>
                    </a:lnTo>
                    <a:lnTo>
                      <a:pt x="131" y="23"/>
                    </a:lnTo>
                    <a:lnTo>
                      <a:pt x="133" y="22"/>
                    </a:lnTo>
                    <a:lnTo>
                      <a:pt x="132" y="21"/>
                    </a:lnTo>
                    <a:lnTo>
                      <a:pt x="131" y="20"/>
                    </a:lnTo>
                    <a:lnTo>
                      <a:pt x="130" y="20"/>
                    </a:lnTo>
                    <a:lnTo>
                      <a:pt x="131" y="19"/>
                    </a:lnTo>
                    <a:lnTo>
                      <a:pt x="132" y="20"/>
                    </a:lnTo>
                    <a:lnTo>
                      <a:pt x="133" y="20"/>
                    </a:lnTo>
                    <a:lnTo>
                      <a:pt x="134" y="21"/>
                    </a:lnTo>
                    <a:lnTo>
                      <a:pt x="135" y="21"/>
                    </a:lnTo>
                    <a:lnTo>
                      <a:pt x="136" y="21"/>
                    </a:lnTo>
                    <a:lnTo>
                      <a:pt x="138" y="20"/>
                    </a:lnTo>
                    <a:lnTo>
                      <a:pt x="138" y="19"/>
                    </a:lnTo>
                    <a:lnTo>
                      <a:pt x="139" y="17"/>
                    </a:lnTo>
                    <a:lnTo>
                      <a:pt x="138" y="16"/>
                    </a:lnTo>
                    <a:lnTo>
                      <a:pt x="137" y="15"/>
                    </a:lnTo>
                    <a:lnTo>
                      <a:pt x="136" y="14"/>
                    </a:lnTo>
                    <a:lnTo>
                      <a:pt x="137" y="14"/>
                    </a:lnTo>
                    <a:lnTo>
                      <a:pt x="138" y="14"/>
                    </a:lnTo>
                    <a:lnTo>
                      <a:pt x="138" y="13"/>
                    </a:lnTo>
                    <a:lnTo>
                      <a:pt x="138" y="12"/>
                    </a:lnTo>
                    <a:lnTo>
                      <a:pt x="138" y="11"/>
                    </a:lnTo>
                    <a:lnTo>
                      <a:pt x="137" y="11"/>
                    </a:lnTo>
                    <a:lnTo>
                      <a:pt x="136" y="10"/>
                    </a:lnTo>
                    <a:lnTo>
                      <a:pt x="137" y="9"/>
                    </a:lnTo>
                    <a:lnTo>
                      <a:pt x="136" y="9"/>
                    </a:lnTo>
                    <a:lnTo>
                      <a:pt x="134" y="9"/>
                    </a:lnTo>
                    <a:lnTo>
                      <a:pt x="133" y="9"/>
                    </a:lnTo>
                    <a:lnTo>
                      <a:pt x="132" y="8"/>
                    </a:lnTo>
                    <a:lnTo>
                      <a:pt x="130" y="8"/>
                    </a:lnTo>
                    <a:lnTo>
                      <a:pt x="130" y="9"/>
                    </a:lnTo>
                    <a:lnTo>
                      <a:pt x="129" y="11"/>
                    </a:lnTo>
                    <a:lnTo>
                      <a:pt x="130" y="11"/>
                    </a:lnTo>
                    <a:lnTo>
                      <a:pt x="130" y="12"/>
                    </a:lnTo>
                    <a:lnTo>
                      <a:pt x="129" y="13"/>
                    </a:lnTo>
                    <a:lnTo>
                      <a:pt x="129" y="14"/>
                    </a:lnTo>
                    <a:lnTo>
                      <a:pt x="128" y="15"/>
                    </a:lnTo>
                    <a:lnTo>
                      <a:pt x="127" y="17"/>
                    </a:lnTo>
                    <a:lnTo>
                      <a:pt x="126" y="17"/>
                    </a:lnTo>
                    <a:lnTo>
                      <a:pt x="125" y="18"/>
                    </a:lnTo>
                    <a:lnTo>
                      <a:pt x="125" y="19"/>
                    </a:lnTo>
                    <a:lnTo>
                      <a:pt x="123" y="17"/>
                    </a:lnTo>
                    <a:lnTo>
                      <a:pt x="123" y="14"/>
                    </a:lnTo>
                    <a:lnTo>
                      <a:pt x="124" y="14"/>
                    </a:lnTo>
                    <a:lnTo>
                      <a:pt x="123" y="13"/>
                    </a:lnTo>
                    <a:lnTo>
                      <a:pt x="121" y="12"/>
                    </a:lnTo>
                    <a:lnTo>
                      <a:pt x="121" y="11"/>
                    </a:lnTo>
                    <a:lnTo>
                      <a:pt x="119" y="12"/>
                    </a:lnTo>
                    <a:lnTo>
                      <a:pt x="119" y="13"/>
                    </a:lnTo>
                    <a:lnTo>
                      <a:pt x="119" y="14"/>
                    </a:lnTo>
                    <a:lnTo>
                      <a:pt x="118" y="14"/>
                    </a:lnTo>
                    <a:lnTo>
                      <a:pt x="117" y="14"/>
                    </a:lnTo>
                    <a:lnTo>
                      <a:pt x="117" y="12"/>
                    </a:lnTo>
                    <a:lnTo>
                      <a:pt x="116" y="11"/>
                    </a:lnTo>
                    <a:lnTo>
                      <a:pt x="116" y="10"/>
                    </a:lnTo>
                    <a:lnTo>
                      <a:pt x="117" y="10"/>
                    </a:lnTo>
                    <a:lnTo>
                      <a:pt x="116" y="9"/>
                    </a:lnTo>
                    <a:lnTo>
                      <a:pt x="114" y="10"/>
                    </a:lnTo>
                    <a:lnTo>
                      <a:pt x="112" y="9"/>
                    </a:lnTo>
                    <a:lnTo>
                      <a:pt x="113" y="8"/>
                    </a:lnTo>
                    <a:lnTo>
                      <a:pt x="113" y="7"/>
                    </a:lnTo>
                    <a:lnTo>
                      <a:pt x="115" y="7"/>
                    </a:lnTo>
                    <a:lnTo>
                      <a:pt x="115" y="6"/>
                    </a:lnTo>
                    <a:lnTo>
                      <a:pt x="112" y="4"/>
                    </a:lnTo>
                    <a:lnTo>
                      <a:pt x="112" y="2"/>
                    </a:lnTo>
                    <a:lnTo>
                      <a:pt x="111" y="2"/>
                    </a:lnTo>
                    <a:lnTo>
                      <a:pt x="111" y="1"/>
                    </a:lnTo>
                    <a:lnTo>
                      <a:pt x="110" y="0"/>
                    </a:lnTo>
                    <a:lnTo>
                      <a:pt x="109" y="0"/>
                    </a:lnTo>
                    <a:lnTo>
                      <a:pt x="108" y="0"/>
                    </a:lnTo>
                    <a:lnTo>
                      <a:pt x="107" y="0"/>
                    </a:lnTo>
                    <a:lnTo>
                      <a:pt x="106" y="0"/>
                    </a:lnTo>
                    <a:lnTo>
                      <a:pt x="105" y="1"/>
                    </a:lnTo>
                    <a:lnTo>
                      <a:pt x="106" y="2"/>
                    </a:lnTo>
                    <a:lnTo>
                      <a:pt x="105" y="2"/>
                    </a:lnTo>
                    <a:lnTo>
                      <a:pt x="104" y="2"/>
                    </a:lnTo>
                    <a:lnTo>
                      <a:pt x="103" y="5"/>
                    </a:lnTo>
                    <a:lnTo>
                      <a:pt x="104" y="5"/>
                    </a:lnTo>
                    <a:lnTo>
                      <a:pt x="105" y="5"/>
                    </a:lnTo>
                    <a:lnTo>
                      <a:pt x="105" y="6"/>
                    </a:lnTo>
                    <a:lnTo>
                      <a:pt x="104" y="5"/>
                    </a:lnTo>
                    <a:lnTo>
                      <a:pt x="103" y="7"/>
                    </a:lnTo>
                    <a:lnTo>
                      <a:pt x="104" y="8"/>
                    </a:lnTo>
                    <a:lnTo>
                      <a:pt x="106" y="9"/>
                    </a:lnTo>
                    <a:lnTo>
                      <a:pt x="107" y="9"/>
                    </a:lnTo>
                    <a:lnTo>
                      <a:pt x="108" y="9"/>
                    </a:lnTo>
                    <a:lnTo>
                      <a:pt x="108" y="10"/>
                    </a:lnTo>
                    <a:lnTo>
                      <a:pt x="109" y="10"/>
                    </a:lnTo>
                    <a:lnTo>
                      <a:pt x="110" y="9"/>
                    </a:lnTo>
                    <a:lnTo>
                      <a:pt x="110" y="10"/>
                    </a:lnTo>
                    <a:lnTo>
                      <a:pt x="109" y="11"/>
                    </a:lnTo>
                    <a:lnTo>
                      <a:pt x="108" y="12"/>
                    </a:lnTo>
                    <a:lnTo>
                      <a:pt x="109" y="13"/>
                    </a:lnTo>
                    <a:lnTo>
                      <a:pt x="109" y="12"/>
                    </a:lnTo>
                    <a:lnTo>
                      <a:pt x="110" y="12"/>
                    </a:lnTo>
                    <a:lnTo>
                      <a:pt x="110" y="13"/>
                    </a:lnTo>
                    <a:lnTo>
                      <a:pt x="110" y="14"/>
                    </a:lnTo>
                    <a:lnTo>
                      <a:pt x="109" y="14"/>
                    </a:lnTo>
                    <a:lnTo>
                      <a:pt x="108" y="15"/>
                    </a:lnTo>
                    <a:lnTo>
                      <a:pt x="107" y="15"/>
                    </a:lnTo>
                    <a:lnTo>
                      <a:pt x="106" y="16"/>
                    </a:lnTo>
                    <a:lnTo>
                      <a:pt x="105" y="16"/>
                    </a:lnTo>
                    <a:lnTo>
                      <a:pt x="107" y="17"/>
                    </a:lnTo>
                    <a:lnTo>
                      <a:pt x="106" y="18"/>
                    </a:lnTo>
                    <a:lnTo>
                      <a:pt x="104" y="18"/>
                    </a:lnTo>
                    <a:lnTo>
                      <a:pt x="104" y="16"/>
                    </a:lnTo>
                    <a:lnTo>
                      <a:pt x="105" y="16"/>
                    </a:lnTo>
                    <a:lnTo>
                      <a:pt x="105" y="15"/>
                    </a:lnTo>
                    <a:lnTo>
                      <a:pt x="104" y="15"/>
                    </a:lnTo>
                    <a:lnTo>
                      <a:pt x="102" y="14"/>
                    </a:lnTo>
                    <a:lnTo>
                      <a:pt x="101" y="14"/>
                    </a:lnTo>
                    <a:lnTo>
                      <a:pt x="100" y="14"/>
                    </a:lnTo>
                    <a:lnTo>
                      <a:pt x="99" y="14"/>
                    </a:lnTo>
                    <a:lnTo>
                      <a:pt x="98" y="16"/>
                    </a:lnTo>
                    <a:lnTo>
                      <a:pt x="97" y="16"/>
                    </a:lnTo>
                    <a:lnTo>
                      <a:pt x="95" y="16"/>
                    </a:lnTo>
                    <a:lnTo>
                      <a:pt x="93" y="16"/>
                    </a:lnTo>
                    <a:lnTo>
                      <a:pt x="92" y="16"/>
                    </a:lnTo>
                    <a:lnTo>
                      <a:pt x="91" y="17"/>
                    </a:lnTo>
                    <a:lnTo>
                      <a:pt x="89" y="16"/>
                    </a:lnTo>
                    <a:lnTo>
                      <a:pt x="88" y="15"/>
                    </a:lnTo>
                    <a:lnTo>
                      <a:pt x="86" y="15"/>
                    </a:lnTo>
                    <a:lnTo>
                      <a:pt x="85" y="15"/>
                    </a:lnTo>
                    <a:lnTo>
                      <a:pt x="83" y="14"/>
                    </a:lnTo>
                    <a:lnTo>
                      <a:pt x="82" y="13"/>
                    </a:lnTo>
                    <a:lnTo>
                      <a:pt x="81" y="14"/>
                    </a:lnTo>
                    <a:lnTo>
                      <a:pt x="79" y="15"/>
                    </a:lnTo>
                    <a:lnTo>
                      <a:pt x="77" y="15"/>
                    </a:lnTo>
                    <a:lnTo>
                      <a:pt x="77" y="17"/>
                    </a:lnTo>
                    <a:lnTo>
                      <a:pt x="78" y="18"/>
                    </a:lnTo>
                    <a:lnTo>
                      <a:pt x="79" y="19"/>
                    </a:lnTo>
                    <a:lnTo>
                      <a:pt x="78" y="19"/>
                    </a:lnTo>
                    <a:lnTo>
                      <a:pt x="78" y="21"/>
                    </a:lnTo>
                    <a:lnTo>
                      <a:pt x="76" y="20"/>
                    </a:lnTo>
                    <a:lnTo>
                      <a:pt x="76" y="19"/>
                    </a:lnTo>
                    <a:lnTo>
                      <a:pt x="77" y="18"/>
                    </a:lnTo>
                    <a:lnTo>
                      <a:pt x="75" y="17"/>
                    </a:lnTo>
                    <a:lnTo>
                      <a:pt x="74" y="16"/>
                    </a:lnTo>
                    <a:lnTo>
                      <a:pt x="73" y="16"/>
                    </a:lnTo>
                    <a:lnTo>
                      <a:pt x="72" y="16"/>
                    </a:lnTo>
                    <a:lnTo>
                      <a:pt x="69" y="17"/>
                    </a:lnTo>
                    <a:lnTo>
                      <a:pt x="67" y="17"/>
                    </a:lnTo>
                    <a:lnTo>
                      <a:pt x="63" y="17"/>
                    </a:lnTo>
                    <a:lnTo>
                      <a:pt x="62" y="16"/>
                    </a:lnTo>
                    <a:lnTo>
                      <a:pt x="60" y="16"/>
                    </a:lnTo>
                    <a:lnTo>
                      <a:pt x="59" y="16"/>
                    </a:lnTo>
                    <a:lnTo>
                      <a:pt x="60" y="15"/>
                    </a:lnTo>
                    <a:lnTo>
                      <a:pt x="61" y="15"/>
                    </a:lnTo>
                    <a:lnTo>
                      <a:pt x="61" y="14"/>
                    </a:lnTo>
                    <a:lnTo>
                      <a:pt x="63" y="14"/>
                    </a:lnTo>
                    <a:lnTo>
                      <a:pt x="59" y="12"/>
                    </a:lnTo>
                    <a:lnTo>
                      <a:pt x="58" y="12"/>
                    </a:lnTo>
                    <a:lnTo>
                      <a:pt x="56" y="12"/>
                    </a:lnTo>
                    <a:lnTo>
                      <a:pt x="55" y="12"/>
                    </a:lnTo>
                    <a:lnTo>
                      <a:pt x="54" y="12"/>
                    </a:lnTo>
                    <a:lnTo>
                      <a:pt x="51" y="11"/>
                    </a:lnTo>
                    <a:lnTo>
                      <a:pt x="49" y="10"/>
                    </a:lnTo>
                    <a:lnTo>
                      <a:pt x="48" y="10"/>
                    </a:lnTo>
                    <a:lnTo>
                      <a:pt x="44" y="8"/>
                    </a:lnTo>
                    <a:lnTo>
                      <a:pt x="42" y="9"/>
                    </a:lnTo>
                    <a:lnTo>
                      <a:pt x="42" y="10"/>
                    </a:lnTo>
                    <a:lnTo>
                      <a:pt x="40" y="11"/>
                    </a:lnTo>
                    <a:lnTo>
                      <a:pt x="39" y="10"/>
                    </a:lnTo>
                    <a:lnTo>
                      <a:pt x="38" y="10"/>
                    </a:lnTo>
                    <a:lnTo>
                      <a:pt x="39" y="9"/>
                    </a:lnTo>
                    <a:lnTo>
                      <a:pt x="38" y="9"/>
                    </a:lnTo>
                    <a:lnTo>
                      <a:pt x="38" y="8"/>
                    </a:lnTo>
                    <a:lnTo>
                      <a:pt x="39" y="8"/>
                    </a:lnTo>
                    <a:lnTo>
                      <a:pt x="38" y="7"/>
                    </a:lnTo>
                    <a:lnTo>
                      <a:pt x="37" y="8"/>
                    </a:lnTo>
                    <a:lnTo>
                      <a:pt x="37" y="9"/>
                    </a:lnTo>
                    <a:lnTo>
                      <a:pt x="36" y="9"/>
                    </a:lnTo>
                    <a:lnTo>
                      <a:pt x="36" y="11"/>
                    </a:lnTo>
                    <a:lnTo>
                      <a:pt x="35" y="10"/>
                    </a:lnTo>
                    <a:lnTo>
                      <a:pt x="33" y="9"/>
                    </a:lnTo>
                    <a:lnTo>
                      <a:pt x="33" y="7"/>
                    </a:lnTo>
                    <a:lnTo>
                      <a:pt x="30" y="5"/>
                    </a:lnTo>
                    <a:lnTo>
                      <a:pt x="30" y="6"/>
                    </a:lnTo>
                    <a:lnTo>
                      <a:pt x="31" y="7"/>
                    </a:lnTo>
                    <a:lnTo>
                      <a:pt x="30" y="7"/>
                    </a:lnTo>
                    <a:lnTo>
                      <a:pt x="30" y="8"/>
                    </a:lnTo>
                    <a:lnTo>
                      <a:pt x="28" y="9"/>
                    </a:lnTo>
                    <a:lnTo>
                      <a:pt x="28" y="8"/>
                    </a:lnTo>
                    <a:lnTo>
                      <a:pt x="27" y="8"/>
                    </a:lnTo>
                    <a:lnTo>
                      <a:pt x="25" y="9"/>
                    </a:lnTo>
                    <a:lnTo>
                      <a:pt x="23" y="10"/>
                    </a:lnTo>
                    <a:lnTo>
                      <a:pt x="20" y="12"/>
                    </a:lnTo>
                    <a:lnTo>
                      <a:pt x="19" y="12"/>
                    </a:lnTo>
                    <a:lnTo>
                      <a:pt x="18" y="13"/>
                    </a:lnTo>
                    <a:lnTo>
                      <a:pt x="18" y="12"/>
                    </a:lnTo>
                    <a:lnTo>
                      <a:pt x="19" y="12"/>
                    </a:lnTo>
                    <a:lnTo>
                      <a:pt x="18" y="11"/>
                    </a:lnTo>
                    <a:lnTo>
                      <a:pt x="20" y="11"/>
                    </a:lnTo>
                    <a:lnTo>
                      <a:pt x="20" y="10"/>
                    </a:lnTo>
                    <a:lnTo>
                      <a:pt x="22" y="9"/>
                    </a:lnTo>
                    <a:lnTo>
                      <a:pt x="23" y="9"/>
                    </a:lnTo>
                    <a:lnTo>
                      <a:pt x="26" y="8"/>
                    </a:lnTo>
                    <a:lnTo>
                      <a:pt x="26" y="7"/>
                    </a:lnTo>
                    <a:lnTo>
                      <a:pt x="25" y="8"/>
                    </a:lnTo>
                    <a:lnTo>
                      <a:pt x="25" y="7"/>
                    </a:lnTo>
                    <a:lnTo>
                      <a:pt x="23" y="8"/>
                    </a:lnTo>
                    <a:lnTo>
                      <a:pt x="22" y="8"/>
                    </a:lnTo>
                    <a:lnTo>
                      <a:pt x="21" y="9"/>
                    </a:lnTo>
                    <a:lnTo>
                      <a:pt x="20" y="9"/>
                    </a:lnTo>
                    <a:lnTo>
                      <a:pt x="18" y="10"/>
                    </a:lnTo>
                    <a:lnTo>
                      <a:pt x="16" y="10"/>
                    </a:lnTo>
                    <a:lnTo>
                      <a:pt x="17" y="10"/>
                    </a:lnTo>
                    <a:lnTo>
                      <a:pt x="15" y="9"/>
                    </a:lnTo>
                    <a:lnTo>
                      <a:pt x="14" y="11"/>
                    </a:lnTo>
                    <a:lnTo>
                      <a:pt x="13" y="11"/>
                    </a:lnTo>
                    <a:lnTo>
                      <a:pt x="12" y="11"/>
                    </a:lnTo>
                    <a:lnTo>
                      <a:pt x="12" y="12"/>
                    </a:lnTo>
                    <a:lnTo>
                      <a:pt x="14" y="13"/>
                    </a:lnTo>
                    <a:lnTo>
                      <a:pt x="13" y="13"/>
                    </a:lnTo>
                    <a:lnTo>
                      <a:pt x="11" y="13"/>
                    </a:lnTo>
                    <a:lnTo>
                      <a:pt x="9" y="12"/>
                    </a:lnTo>
                    <a:lnTo>
                      <a:pt x="8" y="12"/>
                    </a:lnTo>
                    <a:lnTo>
                      <a:pt x="6" y="11"/>
                    </a:lnTo>
                    <a:lnTo>
                      <a:pt x="4" y="10"/>
                    </a:lnTo>
                    <a:lnTo>
                      <a:pt x="1" y="10"/>
                    </a:lnTo>
                    <a:lnTo>
                      <a:pt x="0" y="10"/>
                    </a:lnTo>
                    <a:lnTo>
                      <a:pt x="0" y="53"/>
                    </a:lnTo>
                    <a:lnTo>
                      <a:pt x="2" y="54"/>
                    </a:lnTo>
                    <a:lnTo>
                      <a:pt x="3" y="53"/>
                    </a:lnTo>
                    <a:lnTo>
                      <a:pt x="4" y="52"/>
                    </a:lnTo>
                    <a:lnTo>
                      <a:pt x="5" y="54"/>
                    </a:lnTo>
                    <a:lnTo>
                      <a:pt x="8" y="59"/>
                    </a:lnTo>
                    <a:lnTo>
                      <a:pt x="10" y="59"/>
                    </a:lnTo>
                    <a:lnTo>
                      <a:pt x="11" y="57"/>
                    </a:lnTo>
                    <a:lnTo>
                      <a:pt x="13" y="56"/>
                    </a:lnTo>
                    <a:lnTo>
                      <a:pt x="15" y="58"/>
                    </a:lnTo>
                    <a:lnTo>
                      <a:pt x="17" y="61"/>
                    </a:lnTo>
                    <a:lnTo>
                      <a:pt x="18" y="62"/>
                    </a:lnTo>
                    <a:lnTo>
                      <a:pt x="21" y="68"/>
                    </a:lnTo>
                    <a:lnTo>
                      <a:pt x="23" y="70"/>
                    </a:lnTo>
                    <a:lnTo>
                      <a:pt x="26" y="72"/>
                    </a:lnTo>
                    <a:lnTo>
                      <a:pt x="25" y="74"/>
                    </a:lnTo>
                    <a:lnTo>
                      <a:pt x="26" y="76"/>
                    </a:lnTo>
                    <a:lnTo>
                      <a:pt x="25" y="77"/>
                    </a:lnTo>
                    <a:lnTo>
                      <a:pt x="25" y="78"/>
                    </a:lnTo>
                    <a:lnTo>
                      <a:pt x="25" y="80"/>
                    </a:lnTo>
                    <a:lnTo>
                      <a:pt x="26" y="82"/>
                    </a:lnTo>
                    <a:lnTo>
                      <a:pt x="27" y="82"/>
                    </a:lnTo>
                    <a:lnTo>
                      <a:pt x="28" y="82"/>
                    </a:lnTo>
                    <a:lnTo>
                      <a:pt x="28" y="83"/>
                    </a:lnTo>
                    <a:lnTo>
                      <a:pt x="27" y="84"/>
                    </a:lnTo>
                    <a:lnTo>
                      <a:pt x="27" y="85"/>
                    </a:lnTo>
                    <a:lnTo>
                      <a:pt x="28" y="85"/>
                    </a:lnTo>
                    <a:lnTo>
                      <a:pt x="30" y="85"/>
                    </a:lnTo>
                    <a:lnTo>
                      <a:pt x="30" y="86"/>
                    </a:lnTo>
                    <a:lnTo>
                      <a:pt x="30" y="87"/>
                    </a:lnTo>
                    <a:lnTo>
                      <a:pt x="30" y="89"/>
                    </a:lnTo>
                    <a:lnTo>
                      <a:pt x="31" y="91"/>
                    </a:lnTo>
                    <a:lnTo>
                      <a:pt x="32" y="91"/>
                    </a:lnTo>
                    <a:lnTo>
                      <a:pt x="34" y="92"/>
                    </a:lnTo>
                    <a:lnTo>
                      <a:pt x="35" y="93"/>
                    </a:lnTo>
                    <a:lnTo>
                      <a:pt x="36" y="93"/>
                    </a:lnTo>
                    <a:lnTo>
                      <a:pt x="37" y="94"/>
                    </a:lnTo>
                    <a:lnTo>
                      <a:pt x="38" y="95"/>
                    </a:lnTo>
                    <a:lnTo>
                      <a:pt x="39" y="95"/>
                    </a:lnTo>
                    <a:lnTo>
                      <a:pt x="40" y="97"/>
                    </a:lnTo>
                    <a:lnTo>
                      <a:pt x="41" y="97"/>
                    </a:lnTo>
                    <a:lnTo>
                      <a:pt x="42" y="99"/>
                    </a:lnTo>
                    <a:lnTo>
                      <a:pt x="43" y="9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90" name="Freeform 1543"/>
              <p:cNvSpPr>
                <a:spLocks/>
              </p:cNvSpPr>
              <p:nvPr/>
            </p:nvSpPr>
            <p:spPr bwMode="auto">
              <a:xfrm>
                <a:off x="1231098" y="2156114"/>
                <a:ext cx="1469332" cy="773283"/>
              </a:xfrm>
              <a:custGeom>
                <a:avLst/>
                <a:gdLst>
                  <a:gd name="T0" fmla="*/ 5832 w 133"/>
                  <a:gd name="T1" fmla="*/ 11016 h 70"/>
                  <a:gd name="T2" fmla="*/ 8208 w 133"/>
                  <a:gd name="T3" fmla="*/ 11448 h 70"/>
                  <a:gd name="T4" fmla="*/ 9720 w 133"/>
                  <a:gd name="T5" fmla="*/ 11664 h 70"/>
                  <a:gd name="T6" fmla="*/ 10584 w 133"/>
                  <a:gd name="T7" fmla="*/ 12744 h 70"/>
                  <a:gd name="T8" fmla="*/ 11232 w 133"/>
                  <a:gd name="T9" fmla="*/ 12312 h 70"/>
                  <a:gd name="T10" fmla="*/ 13392 w 133"/>
                  <a:gd name="T11" fmla="*/ 14472 h 70"/>
                  <a:gd name="T12" fmla="*/ 13824 w 133"/>
                  <a:gd name="T13" fmla="*/ 13824 h 70"/>
                  <a:gd name="T14" fmla="*/ 15336 w 133"/>
                  <a:gd name="T15" fmla="*/ 12528 h 70"/>
                  <a:gd name="T16" fmla="*/ 16632 w 133"/>
                  <a:gd name="T17" fmla="*/ 12528 h 70"/>
                  <a:gd name="T18" fmla="*/ 17928 w 133"/>
                  <a:gd name="T19" fmla="*/ 12960 h 70"/>
                  <a:gd name="T20" fmla="*/ 18144 w 133"/>
                  <a:gd name="T21" fmla="*/ 12312 h 70"/>
                  <a:gd name="T22" fmla="*/ 19440 w 133"/>
                  <a:gd name="T23" fmla="*/ 12096 h 70"/>
                  <a:gd name="T24" fmla="*/ 20088 w 133"/>
                  <a:gd name="T25" fmla="*/ 12312 h 70"/>
                  <a:gd name="T26" fmla="*/ 21168 w 133"/>
                  <a:gd name="T27" fmla="*/ 12960 h 70"/>
                  <a:gd name="T28" fmla="*/ 21168 w 133"/>
                  <a:gd name="T29" fmla="*/ 14040 h 70"/>
                  <a:gd name="T30" fmla="*/ 22032 w 133"/>
                  <a:gd name="T31" fmla="*/ 15120 h 70"/>
                  <a:gd name="T32" fmla="*/ 21816 w 133"/>
                  <a:gd name="T33" fmla="*/ 12528 h 70"/>
                  <a:gd name="T34" fmla="*/ 22032 w 133"/>
                  <a:gd name="T35" fmla="*/ 10800 h 70"/>
                  <a:gd name="T36" fmla="*/ 23544 w 133"/>
                  <a:gd name="T37" fmla="*/ 9720 h 70"/>
                  <a:gd name="T38" fmla="*/ 24192 w 133"/>
                  <a:gd name="T39" fmla="*/ 8856 h 70"/>
                  <a:gd name="T40" fmla="*/ 23976 w 133"/>
                  <a:gd name="T41" fmla="*/ 7992 h 70"/>
                  <a:gd name="T42" fmla="*/ 24192 w 133"/>
                  <a:gd name="T43" fmla="*/ 6696 h 70"/>
                  <a:gd name="T44" fmla="*/ 24408 w 133"/>
                  <a:gd name="T45" fmla="*/ 7992 h 70"/>
                  <a:gd name="T46" fmla="*/ 24624 w 133"/>
                  <a:gd name="T47" fmla="*/ 6696 h 70"/>
                  <a:gd name="T48" fmla="*/ 25488 w 133"/>
                  <a:gd name="T49" fmla="*/ 6048 h 70"/>
                  <a:gd name="T50" fmla="*/ 25488 w 133"/>
                  <a:gd name="T51" fmla="*/ 5400 h 70"/>
                  <a:gd name="T52" fmla="*/ 26568 w 133"/>
                  <a:gd name="T53" fmla="*/ 5184 h 70"/>
                  <a:gd name="T54" fmla="*/ 26784 w 133"/>
                  <a:gd name="T55" fmla="*/ 4968 h 70"/>
                  <a:gd name="T56" fmla="*/ 27000 w 133"/>
                  <a:gd name="T57" fmla="*/ 4104 h 70"/>
                  <a:gd name="T58" fmla="*/ 27648 w 133"/>
                  <a:gd name="T59" fmla="*/ 3456 h 70"/>
                  <a:gd name="T60" fmla="*/ 28080 w 133"/>
                  <a:gd name="T61" fmla="*/ 3240 h 70"/>
                  <a:gd name="T62" fmla="*/ 28296 w 133"/>
                  <a:gd name="T63" fmla="*/ 1512 h 70"/>
                  <a:gd name="T64" fmla="*/ 25704 w 133"/>
                  <a:gd name="T65" fmla="*/ 2808 h 70"/>
                  <a:gd name="T66" fmla="*/ 24192 w 133"/>
                  <a:gd name="T67" fmla="*/ 3456 h 70"/>
                  <a:gd name="T68" fmla="*/ 20952 w 133"/>
                  <a:gd name="T69" fmla="*/ 4536 h 70"/>
                  <a:gd name="T70" fmla="*/ 20088 w 133"/>
                  <a:gd name="T71" fmla="*/ 1512 h 70"/>
                  <a:gd name="T72" fmla="*/ 16416 w 133"/>
                  <a:gd name="T73" fmla="*/ 648 h 70"/>
                  <a:gd name="T74" fmla="*/ 1080 w 133"/>
                  <a:gd name="T75" fmla="*/ 0 h 70"/>
                  <a:gd name="T76" fmla="*/ 1296 w 133"/>
                  <a:gd name="T77" fmla="*/ 1080 h 70"/>
                  <a:gd name="T78" fmla="*/ 216 w 133"/>
                  <a:gd name="T79" fmla="*/ 432 h 70"/>
                  <a:gd name="T80" fmla="*/ 432 w 133"/>
                  <a:gd name="T81" fmla="*/ 1944 h 70"/>
                  <a:gd name="T82" fmla="*/ 216 w 133"/>
                  <a:gd name="T83" fmla="*/ 4536 h 70"/>
                  <a:gd name="T84" fmla="*/ 432 w 133"/>
                  <a:gd name="T85" fmla="*/ 6264 h 70"/>
                  <a:gd name="T86" fmla="*/ 1296 w 133"/>
                  <a:gd name="T87" fmla="*/ 7560 h 70"/>
                  <a:gd name="T88" fmla="*/ 1512 w 133"/>
                  <a:gd name="T89" fmla="*/ 8208 h 70"/>
                  <a:gd name="T90" fmla="*/ 2160 w 133"/>
                  <a:gd name="T91" fmla="*/ 9720 h 70"/>
                  <a:gd name="T92" fmla="*/ 3024 w 133"/>
                  <a:gd name="T93" fmla="*/ 10152 h 70"/>
                  <a:gd name="T94" fmla="*/ 3888 w 133"/>
                  <a:gd name="T95" fmla="*/ 10800 h 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3"/>
                  <a:gd name="T145" fmla="*/ 0 h 70"/>
                  <a:gd name="T146" fmla="*/ 133 w 133"/>
                  <a:gd name="T147" fmla="*/ 70 h 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3" h="70">
                    <a:moveTo>
                      <a:pt x="18" y="50"/>
                    </a:moveTo>
                    <a:lnTo>
                      <a:pt x="19" y="50"/>
                    </a:lnTo>
                    <a:lnTo>
                      <a:pt x="23" y="50"/>
                    </a:lnTo>
                    <a:lnTo>
                      <a:pt x="27" y="51"/>
                    </a:lnTo>
                    <a:lnTo>
                      <a:pt x="30" y="53"/>
                    </a:lnTo>
                    <a:lnTo>
                      <a:pt x="31" y="54"/>
                    </a:lnTo>
                    <a:lnTo>
                      <a:pt x="36" y="54"/>
                    </a:lnTo>
                    <a:lnTo>
                      <a:pt x="38" y="53"/>
                    </a:lnTo>
                    <a:lnTo>
                      <a:pt x="39" y="52"/>
                    </a:lnTo>
                    <a:lnTo>
                      <a:pt x="41" y="52"/>
                    </a:lnTo>
                    <a:lnTo>
                      <a:pt x="43" y="52"/>
                    </a:lnTo>
                    <a:lnTo>
                      <a:pt x="45" y="54"/>
                    </a:lnTo>
                    <a:lnTo>
                      <a:pt x="46" y="54"/>
                    </a:lnTo>
                    <a:lnTo>
                      <a:pt x="47" y="55"/>
                    </a:lnTo>
                    <a:lnTo>
                      <a:pt x="47" y="57"/>
                    </a:lnTo>
                    <a:lnTo>
                      <a:pt x="49" y="59"/>
                    </a:lnTo>
                    <a:lnTo>
                      <a:pt x="50" y="59"/>
                    </a:lnTo>
                    <a:lnTo>
                      <a:pt x="51" y="59"/>
                    </a:lnTo>
                    <a:lnTo>
                      <a:pt x="51" y="58"/>
                    </a:lnTo>
                    <a:lnTo>
                      <a:pt x="52" y="57"/>
                    </a:lnTo>
                    <a:lnTo>
                      <a:pt x="56" y="59"/>
                    </a:lnTo>
                    <a:lnTo>
                      <a:pt x="59" y="63"/>
                    </a:lnTo>
                    <a:lnTo>
                      <a:pt x="59" y="65"/>
                    </a:lnTo>
                    <a:lnTo>
                      <a:pt x="62" y="67"/>
                    </a:lnTo>
                    <a:lnTo>
                      <a:pt x="64" y="67"/>
                    </a:lnTo>
                    <a:lnTo>
                      <a:pt x="64" y="66"/>
                    </a:lnTo>
                    <a:lnTo>
                      <a:pt x="64" y="65"/>
                    </a:lnTo>
                    <a:lnTo>
                      <a:pt x="64" y="64"/>
                    </a:lnTo>
                    <a:lnTo>
                      <a:pt x="65" y="63"/>
                    </a:lnTo>
                    <a:lnTo>
                      <a:pt x="67" y="60"/>
                    </a:lnTo>
                    <a:lnTo>
                      <a:pt x="69" y="59"/>
                    </a:lnTo>
                    <a:lnTo>
                      <a:pt x="71" y="58"/>
                    </a:lnTo>
                    <a:lnTo>
                      <a:pt x="72" y="58"/>
                    </a:lnTo>
                    <a:lnTo>
                      <a:pt x="73" y="58"/>
                    </a:lnTo>
                    <a:lnTo>
                      <a:pt x="76" y="58"/>
                    </a:lnTo>
                    <a:lnTo>
                      <a:pt x="77" y="58"/>
                    </a:lnTo>
                    <a:lnTo>
                      <a:pt x="79" y="59"/>
                    </a:lnTo>
                    <a:lnTo>
                      <a:pt x="80" y="59"/>
                    </a:lnTo>
                    <a:lnTo>
                      <a:pt x="82" y="60"/>
                    </a:lnTo>
                    <a:lnTo>
                      <a:pt x="83" y="60"/>
                    </a:lnTo>
                    <a:lnTo>
                      <a:pt x="83" y="59"/>
                    </a:lnTo>
                    <a:lnTo>
                      <a:pt x="82" y="58"/>
                    </a:lnTo>
                    <a:lnTo>
                      <a:pt x="82" y="57"/>
                    </a:lnTo>
                    <a:lnTo>
                      <a:pt x="84" y="57"/>
                    </a:lnTo>
                    <a:lnTo>
                      <a:pt x="86" y="56"/>
                    </a:lnTo>
                    <a:lnTo>
                      <a:pt x="87" y="56"/>
                    </a:lnTo>
                    <a:lnTo>
                      <a:pt x="89" y="56"/>
                    </a:lnTo>
                    <a:lnTo>
                      <a:pt x="90" y="56"/>
                    </a:lnTo>
                    <a:lnTo>
                      <a:pt x="91" y="57"/>
                    </a:lnTo>
                    <a:lnTo>
                      <a:pt x="92" y="58"/>
                    </a:lnTo>
                    <a:lnTo>
                      <a:pt x="93" y="58"/>
                    </a:lnTo>
                    <a:lnTo>
                      <a:pt x="93" y="57"/>
                    </a:lnTo>
                    <a:lnTo>
                      <a:pt x="95" y="57"/>
                    </a:lnTo>
                    <a:lnTo>
                      <a:pt x="96" y="58"/>
                    </a:lnTo>
                    <a:lnTo>
                      <a:pt x="97" y="59"/>
                    </a:lnTo>
                    <a:lnTo>
                      <a:pt x="98" y="60"/>
                    </a:lnTo>
                    <a:lnTo>
                      <a:pt x="98" y="61"/>
                    </a:lnTo>
                    <a:lnTo>
                      <a:pt x="98" y="64"/>
                    </a:lnTo>
                    <a:lnTo>
                      <a:pt x="98" y="65"/>
                    </a:lnTo>
                    <a:lnTo>
                      <a:pt x="99" y="66"/>
                    </a:lnTo>
                    <a:lnTo>
                      <a:pt x="100" y="68"/>
                    </a:lnTo>
                    <a:lnTo>
                      <a:pt x="101" y="70"/>
                    </a:lnTo>
                    <a:lnTo>
                      <a:pt x="102" y="70"/>
                    </a:lnTo>
                    <a:lnTo>
                      <a:pt x="103" y="69"/>
                    </a:lnTo>
                    <a:lnTo>
                      <a:pt x="103" y="66"/>
                    </a:lnTo>
                    <a:lnTo>
                      <a:pt x="102" y="62"/>
                    </a:lnTo>
                    <a:lnTo>
                      <a:pt x="101" y="58"/>
                    </a:lnTo>
                    <a:lnTo>
                      <a:pt x="100" y="57"/>
                    </a:lnTo>
                    <a:lnTo>
                      <a:pt x="100" y="54"/>
                    </a:lnTo>
                    <a:lnTo>
                      <a:pt x="102" y="52"/>
                    </a:lnTo>
                    <a:lnTo>
                      <a:pt x="102" y="50"/>
                    </a:lnTo>
                    <a:lnTo>
                      <a:pt x="103" y="50"/>
                    </a:lnTo>
                    <a:lnTo>
                      <a:pt x="106" y="47"/>
                    </a:lnTo>
                    <a:lnTo>
                      <a:pt x="108" y="47"/>
                    </a:lnTo>
                    <a:lnTo>
                      <a:pt x="109" y="45"/>
                    </a:lnTo>
                    <a:lnTo>
                      <a:pt x="110" y="44"/>
                    </a:lnTo>
                    <a:lnTo>
                      <a:pt x="111" y="43"/>
                    </a:lnTo>
                    <a:lnTo>
                      <a:pt x="112" y="42"/>
                    </a:lnTo>
                    <a:lnTo>
                      <a:pt x="112" y="41"/>
                    </a:lnTo>
                    <a:lnTo>
                      <a:pt x="111" y="40"/>
                    </a:lnTo>
                    <a:lnTo>
                      <a:pt x="112" y="40"/>
                    </a:lnTo>
                    <a:lnTo>
                      <a:pt x="112" y="39"/>
                    </a:lnTo>
                    <a:lnTo>
                      <a:pt x="111" y="37"/>
                    </a:lnTo>
                    <a:lnTo>
                      <a:pt x="111" y="34"/>
                    </a:lnTo>
                    <a:lnTo>
                      <a:pt x="110" y="32"/>
                    </a:lnTo>
                    <a:lnTo>
                      <a:pt x="111" y="31"/>
                    </a:lnTo>
                    <a:lnTo>
                      <a:pt x="112" y="31"/>
                    </a:lnTo>
                    <a:lnTo>
                      <a:pt x="112" y="32"/>
                    </a:lnTo>
                    <a:lnTo>
                      <a:pt x="112" y="35"/>
                    </a:lnTo>
                    <a:lnTo>
                      <a:pt x="113" y="36"/>
                    </a:lnTo>
                    <a:lnTo>
                      <a:pt x="113" y="37"/>
                    </a:lnTo>
                    <a:lnTo>
                      <a:pt x="114" y="35"/>
                    </a:lnTo>
                    <a:lnTo>
                      <a:pt x="114" y="33"/>
                    </a:lnTo>
                    <a:lnTo>
                      <a:pt x="114" y="31"/>
                    </a:lnTo>
                    <a:lnTo>
                      <a:pt x="115" y="32"/>
                    </a:lnTo>
                    <a:lnTo>
                      <a:pt x="116" y="31"/>
                    </a:lnTo>
                    <a:lnTo>
                      <a:pt x="117" y="29"/>
                    </a:lnTo>
                    <a:lnTo>
                      <a:pt x="118" y="28"/>
                    </a:lnTo>
                    <a:lnTo>
                      <a:pt x="117" y="27"/>
                    </a:lnTo>
                    <a:lnTo>
                      <a:pt x="117" y="26"/>
                    </a:lnTo>
                    <a:lnTo>
                      <a:pt x="118" y="26"/>
                    </a:lnTo>
                    <a:lnTo>
                      <a:pt x="118" y="25"/>
                    </a:lnTo>
                    <a:lnTo>
                      <a:pt x="119" y="25"/>
                    </a:lnTo>
                    <a:lnTo>
                      <a:pt x="120" y="25"/>
                    </a:lnTo>
                    <a:lnTo>
                      <a:pt x="121" y="25"/>
                    </a:lnTo>
                    <a:lnTo>
                      <a:pt x="123" y="24"/>
                    </a:lnTo>
                    <a:lnTo>
                      <a:pt x="123" y="25"/>
                    </a:lnTo>
                    <a:lnTo>
                      <a:pt x="125" y="25"/>
                    </a:lnTo>
                    <a:lnTo>
                      <a:pt x="126" y="24"/>
                    </a:lnTo>
                    <a:lnTo>
                      <a:pt x="124" y="23"/>
                    </a:lnTo>
                    <a:lnTo>
                      <a:pt x="124" y="22"/>
                    </a:lnTo>
                    <a:lnTo>
                      <a:pt x="125" y="20"/>
                    </a:lnTo>
                    <a:lnTo>
                      <a:pt x="125" y="19"/>
                    </a:lnTo>
                    <a:lnTo>
                      <a:pt x="126" y="18"/>
                    </a:lnTo>
                    <a:lnTo>
                      <a:pt x="126" y="17"/>
                    </a:lnTo>
                    <a:lnTo>
                      <a:pt x="128" y="17"/>
                    </a:lnTo>
                    <a:lnTo>
                      <a:pt x="128" y="16"/>
                    </a:lnTo>
                    <a:lnTo>
                      <a:pt x="129" y="15"/>
                    </a:lnTo>
                    <a:lnTo>
                      <a:pt x="129" y="16"/>
                    </a:lnTo>
                    <a:lnTo>
                      <a:pt x="130" y="15"/>
                    </a:lnTo>
                    <a:lnTo>
                      <a:pt x="133" y="14"/>
                    </a:lnTo>
                    <a:lnTo>
                      <a:pt x="132" y="12"/>
                    </a:lnTo>
                    <a:lnTo>
                      <a:pt x="131" y="10"/>
                    </a:lnTo>
                    <a:lnTo>
                      <a:pt x="131" y="7"/>
                    </a:lnTo>
                    <a:lnTo>
                      <a:pt x="128" y="5"/>
                    </a:lnTo>
                    <a:lnTo>
                      <a:pt x="127" y="6"/>
                    </a:lnTo>
                    <a:lnTo>
                      <a:pt x="124" y="12"/>
                    </a:lnTo>
                    <a:lnTo>
                      <a:pt x="119" y="13"/>
                    </a:lnTo>
                    <a:lnTo>
                      <a:pt x="118" y="13"/>
                    </a:lnTo>
                    <a:lnTo>
                      <a:pt x="116" y="13"/>
                    </a:lnTo>
                    <a:lnTo>
                      <a:pt x="115" y="14"/>
                    </a:lnTo>
                    <a:lnTo>
                      <a:pt x="112" y="16"/>
                    </a:lnTo>
                    <a:lnTo>
                      <a:pt x="106" y="18"/>
                    </a:lnTo>
                    <a:lnTo>
                      <a:pt x="105" y="20"/>
                    </a:lnTo>
                    <a:lnTo>
                      <a:pt x="98" y="23"/>
                    </a:lnTo>
                    <a:lnTo>
                      <a:pt x="97" y="21"/>
                    </a:lnTo>
                    <a:lnTo>
                      <a:pt x="99" y="18"/>
                    </a:lnTo>
                    <a:lnTo>
                      <a:pt x="99" y="15"/>
                    </a:lnTo>
                    <a:lnTo>
                      <a:pt x="94" y="10"/>
                    </a:lnTo>
                    <a:lnTo>
                      <a:pt x="93" y="7"/>
                    </a:lnTo>
                    <a:lnTo>
                      <a:pt x="85" y="3"/>
                    </a:lnTo>
                    <a:lnTo>
                      <a:pt x="81" y="3"/>
                    </a:lnTo>
                    <a:lnTo>
                      <a:pt x="79" y="3"/>
                    </a:lnTo>
                    <a:lnTo>
                      <a:pt x="76" y="3"/>
                    </a:lnTo>
                    <a:lnTo>
                      <a:pt x="74" y="2"/>
                    </a:lnTo>
                    <a:lnTo>
                      <a:pt x="71" y="2"/>
                    </a:lnTo>
                    <a:lnTo>
                      <a:pt x="70" y="0"/>
                    </a:lnTo>
                    <a:lnTo>
                      <a:pt x="5" y="0"/>
                    </a:lnTo>
                    <a:lnTo>
                      <a:pt x="5" y="2"/>
                    </a:lnTo>
                    <a:lnTo>
                      <a:pt x="6" y="4"/>
                    </a:lnTo>
                    <a:lnTo>
                      <a:pt x="6" y="5"/>
                    </a:lnTo>
                    <a:lnTo>
                      <a:pt x="5" y="5"/>
                    </a:lnTo>
                    <a:lnTo>
                      <a:pt x="5" y="3"/>
                    </a:lnTo>
                    <a:lnTo>
                      <a:pt x="3" y="3"/>
                    </a:lnTo>
                    <a:lnTo>
                      <a:pt x="1" y="2"/>
                    </a:lnTo>
                    <a:lnTo>
                      <a:pt x="0" y="2"/>
                    </a:lnTo>
                    <a:lnTo>
                      <a:pt x="0" y="3"/>
                    </a:lnTo>
                    <a:lnTo>
                      <a:pt x="1" y="6"/>
                    </a:lnTo>
                    <a:lnTo>
                      <a:pt x="2" y="9"/>
                    </a:lnTo>
                    <a:lnTo>
                      <a:pt x="1" y="12"/>
                    </a:lnTo>
                    <a:lnTo>
                      <a:pt x="1" y="16"/>
                    </a:lnTo>
                    <a:lnTo>
                      <a:pt x="0" y="19"/>
                    </a:lnTo>
                    <a:lnTo>
                      <a:pt x="1" y="21"/>
                    </a:lnTo>
                    <a:lnTo>
                      <a:pt x="1" y="24"/>
                    </a:lnTo>
                    <a:lnTo>
                      <a:pt x="1" y="26"/>
                    </a:lnTo>
                    <a:lnTo>
                      <a:pt x="1" y="28"/>
                    </a:lnTo>
                    <a:lnTo>
                      <a:pt x="2" y="29"/>
                    </a:lnTo>
                    <a:lnTo>
                      <a:pt x="2" y="31"/>
                    </a:lnTo>
                    <a:lnTo>
                      <a:pt x="4" y="32"/>
                    </a:lnTo>
                    <a:lnTo>
                      <a:pt x="4" y="34"/>
                    </a:lnTo>
                    <a:lnTo>
                      <a:pt x="6" y="35"/>
                    </a:lnTo>
                    <a:lnTo>
                      <a:pt x="6" y="36"/>
                    </a:lnTo>
                    <a:lnTo>
                      <a:pt x="6" y="38"/>
                    </a:lnTo>
                    <a:lnTo>
                      <a:pt x="7" y="38"/>
                    </a:lnTo>
                    <a:lnTo>
                      <a:pt x="7" y="40"/>
                    </a:lnTo>
                    <a:lnTo>
                      <a:pt x="8" y="41"/>
                    </a:lnTo>
                    <a:lnTo>
                      <a:pt x="9" y="43"/>
                    </a:lnTo>
                    <a:lnTo>
                      <a:pt x="10" y="45"/>
                    </a:lnTo>
                    <a:lnTo>
                      <a:pt x="11" y="45"/>
                    </a:lnTo>
                    <a:lnTo>
                      <a:pt x="12" y="45"/>
                    </a:lnTo>
                    <a:lnTo>
                      <a:pt x="13" y="46"/>
                    </a:lnTo>
                    <a:lnTo>
                      <a:pt x="14" y="47"/>
                    </a:lnTo>
                    <a:lnTo>
                      <a:pt x="15" y="47"/>
                    </a:lnTo>
                    <a:lnTo>
                      <a:pt x="16" y="48"/>
                    </a:lnTo>
                    <a:lnTo>
                      <a:pt x="17" y="49"/>
                    </a:lnTo>
                    <a:lnTo>
                      <a:pt x="18" y="5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91" name="Freeform 1544"/>
              <p:cNvSpPr>
                <a:spLocks/>
              </p:cNvSpPr>
              <p:nvPr/>
            </p:nvSpPr>
            <p:spPr bwMode="auto">
              <a:xfrm>
                <a:off x="1231098" y="2156114"/>
                <a:ext cx="1469332" cy="773283"/>
              </a:xfrm>
              <a:custGeom>
                <a:avLst/>
                <a:gdLst>
                  <a:gd name="T0" fmla="*/ 5832 w 133"/>
                  <a:gd name="T1" fmla="*/ 11016 h 70"/>
                  <a:gd name="T2" fmla="*/ 8208 w 133"/>
                  <a:gd name="T3" fmla="*/ 11448 h 70"/>
                  <a:gd name="T4" fmla="*/ 9720 w 133"/>
                  <a:gd name="T5" fmla="*/ 11664 h 70"/>
                  <a:gd name="T6" fmla="*/ 10584 w 133"/>
                  <a:gd name="T7" fmla="*/ 12744 h 70"/>
                  <a:gd name="T8" fmla="*/ 11232 w 133"/>
                  <a:gd name="T9" fmla="*/ 12312 h 70"/>
                  <a:gd name="T10" fmla="*/ 13392 w 133"/>
                  <a:gd name="T11" fmla="*/ 14472 h 70"/>
                  <a:gd name="T12" fmla="*/ 13824 w 133"/>
                  <a:gd name="T13" fmla="*/ 13824 h 70"/>
                  <a:gd name="T14" fmla="*/ 15336 w 133"/>
                  <a:gd name="T15" fmla="*/ 12528 h 70"/>
                  <a:gd name="T16" fmla="*/ 16632 w 133"/>
                  <a:gd name="T17" fmla="*/ 12528 h 70"/>
                  <a:gd name="T18" fmla="*/ 17928 w 133"/>
                  <a:gd name="T19" fmla="*/ 12960 h 70"/>
                  <a:gd name="T20" fmla="*/ 18144 w 133"/>
                  <a:gd name="T21" fmla="*/ 12312 h 70"/>
                  <a:gd name="T22" fmla="*/ 19440 w 133"/>
                  <a:gd name="T23" fmla="*/ 12096 h 70"/>
                  <a:gd name="T24" fmla="*/ 20088 w 133"/>
                  <a:gd name="T25" fmla="*/ 12312 h 70"/>
                  <a:gd name="T26" fmla="*/ 21168 w 133"/>
                  <a:gd name="T27" fmla="*/ 12960 h 70"/>
                  <a:gd name="T28" fmla="*/ 21168 w 133"/>
                  <a:gd name="T29" fmla="*/ 14040 h 70"/>
                  <a:gd name="T30" fmla="*/ 22032 w 133"/>
                  <a:gd name="T31" fmla="*/ 15120 h 70"/>
                  <a:gd name="T32" fmla="*/ 21816 w 133"/>
                  <a:gd name="T33" fmla="*/ 12528 h 70"/>
                  <a:gd name="T34" fmla="*/ 22032 w 133"/>
                  <a:gd name="T35" fmla="*/ 10800 h 70"/>
                  <a:gd name="T36" fmla="*/ 23544 w 133"/>
                  <a:gd name="T37" fmla="*/ 9720 h 70"/>
                  <a:gd name="T38" fmla="*/ 24192 w 133"/>
                  <a:gd name="T39" fmla="*/ 8856 h 70"/>
                  <a:gd name="T40" fmla="*/ 23976 w 133"/>
                  <a:gd name="T41" fmla="*/ 7992 h 70"/>
                  <a:gd name="T42" fmla="*/ 24192 w 133"/>
                  <a:gd name="T43" fmla="*/ 6696 h 70"/>
                  <a:gd name="T44" fmla="*/ 24408 w 133"/>
                  <a:gd name="T45" fmla="*/ 7992 h 70"/>
                  <a:gd name="T46" fmla="*/ 24624 w 133"/>
                  <a:gd name="T47" fmla="*/ 6696 h 70"/>
                  <a:gd name="T48" fmla="*/ 25488 w 133"/>
                  <a:gd name="T49" fmla="*/ 6048 h 70"/>
                  <a:gd name="T50" fmla="*/ 25488 w 133"/>
                  <a:gd name="T51" fmla="*/ 5400 h 70"/>
                  <a:gd name="T52" fmla="*/ 26568 w 133"/>
                  <a:gd name="T53" fmla="*/ 5184 h 70"/>
                  <a:gd name="T54" fmla="*/ 26784 w 133"/>
                  <a:gd name="T55" fmla="*/ 4968 h 70"/>
                  <a:gd name="T56" fmla="*/ 27000 w 133"/>
                  <a:gd name="T57" fmla="*/ 4104 h 70"/>
                  <a:gd name="T58" fmla="*/ 27648 w 133"/>
                  <a:gd name="T59" fmla="*/ 3456 h 70"/>
                  <a:gd name="T60" fmla="*/ 28080 w 133"/>
                  <a:gd name="T61" fmla="*/ 3240 h 70"/>
                  <a:gd name="T62" fmla="*/ 28296 w 133"/>
                  <a:gd name="T63" fmla="*/ 1512 h 70"/>
                  <a:gd name="T64" fmla="*/ 25704 w 133"/>
                  <a:gd name="T65" fmla="*/ 2808 h 70"/>
                  <a:gd name="T66" fmla="*/ 24192 w 133"/>
                  <a:gd name="T67" fmla="*/ 3456 h 70"/>
                  <a:gd name="T68" fmla="*/ 20952 w 133"/>
                  <a:gd name="T69" fmla="*/ 4536 h 70"/>
                  <a:gd name="T70" fmla="*/ 20088 w 133"/>
                  <a:gd name="T71" fmla="*/ 1512 h 70"/>
                  <a:gd name="T72" fmla="*/ 16416 w 133"/>
                  <a:gd name="T73" fmla="*/ 648 h 70"/>
                  <a:gd name="T74" fmla="*/ 1080 w 133"/>
                  <a:gd name="T75" fmla="*/ 0 h 70"/>
                  <a:gd name="T76" fmla="*/ 1296 w 133"/>
                  <a:gd name="T77" fmla="*/ 1080 h 70"/>
                  <a:gd name="T78" fmla="*/ 216 w 133"/>
                  <a:gd name="T79" fmla="*/ 432 h 70"/>
                  <a:gd name="T80" fmla="*/ 432 w 133"/>
                  <a:gd name="T81" fmla="*/ 1944 h 70"/>
                  <a:gd name="T82" fmla="*/ 216 w 133"/>
                  <a:gd name="T83" fmla="*/ 4536 h 70"/>
                  <a:gd name="T84" fmla="*/ 432 w 133"/>
                  <a:gd name="T85" fmla="*/ 6264 h 70"/>
                  <a:gd name="T86" fmla="*/ 1296 w 133"/>
                  <a:gd name="T87" fmla="*/ 7560 h 70"/>
                  <a:gd name="T88" fmla="*/ 1512 w 133"/>
                  <a:gd name="T89" fmla="*/ 8208 h 70"/>
                  <a:gd name="T90" fmla="*/ 2160 w 133"/>
                  <a:gd name="T91" fmla="*/ 9720 h 70"/>
                  <a:gd name="T92" fmla="*/ 3024 w 133"/>
                  <a:gd name="T93" fmla="*/ 10152 h 70"/>
                  <a:gd name="T94" fmla="*/ 3888 w 133"/>
                  <a:gd name="T95" fmla="*/ 10800 h 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3"/>
                  <a:gd name="T145" fmla="*/ 0 h 70"/>
                  <a:gd name="T146" fmla="*/ 133 w 133"/>
                  <a:gd name="T147" fmla="*/ 70 h 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3" h="70">
                    <a:moveTo>
                      <a:pt x="18" y="50"/>
                    </a:moveTo>
                    <a:lnTo>
                      <a:pt x="19" y="50"/>
                    </a:lnTo>
                    <a:lnTo>
                      <a:pt x="23" y="50"/>
                    </a:lnTo>
                    <a:lnTo>
                      <a:pt x="27" y="51"/>
                    </a:lnTo>
                    <a:lnTo>
                      <a:pt x="30" y="53"/>
                    </a:lnTo>
                    <a:lnTo>
                      <a:pt x="31" y="54"/>
                    </a:lnTo>
                    <a:lnTo>
                      <a:pt x="36" y="54"/>
                    </a:lnTo>
                    <a:lnTo>
                      <a:pt x="38" y="53"/>
                    </a:lnTo>
                    <a:lnTo>
                      <a:pt x="39" y="52"/>
                    </a:lnTo>
                    <a:lnTo>
                      <a:pt x="41" y="52"/>
                    </a:lnTo>
                    <a:lnTo>
                      <a:pt x="43" y="52"/>
                    </a:lnTo>
                    <a:lnTo>
                      <a:pt x="45" y="54"/>
                    </a:lnTo>
                    <a:lnTo>
                      <a:pt x="46" y="54"/>
                    </a:lnTo>
                    <a:lnTo>
                      <a:pt x="47" y="55"/>
                    </a:lnTo>
                    <a:lnTo>
                      <a:pt x="47" y="57"/>
                    </a:lnTo>
                    <a:lnTo>
                      <a:pt x="49" y="59"/>
                    </a:lnTo>
                    <a:lnTo>
                      <a:pt x="50" y="59"/>
                    </a:lnTo>
                    <a:lnTo>
                      <a:pt x="51" y="59"/>
                    </a:lnTo>
                    <a:lnTo>
                      <a:pt x="51" y="58"/>
                    </a:lnTo>
                    <a:lnTo>
                      <a:pt x="52" y="57"/>
                    </a:lnTo>
                    <a:lnTo>
                      <a:pt x="56" y="59"/>
                    </a:lnTo>
                    <a:lnTo>
                      <a:pt x="59" y="63"/>
                    </a:lnTo>
                    <a:lnTo>
                      <a:pt x="59" y="65"/>
                    </a:lnTo>
                    <a:lnTo>
                      <a:pt x="62" y="67"/>
                    </a:lnTo>
                    <a:lnTo>
                      <a:pt x="64" y="67"/>
                    </a:lnTo>
                    <a:lnTo>
                      <a:pt x="64" y="66"/>
                    </a:lnTo>
                    <a:lnTo>
                      <a:pt x="64" y="65"/>
                    </a:lnTo>
                    <a:lnTo>
                      <a:pt x="64" y="64"/>
                    </a:lnTo>
                    <a:lnTo>
                      <a:pt x="65" y="63"/>
                    </a:lnTo>
                    <a:lnTo>
                      <a:pt x="67" y="60"/>
                    </a:lnTo>
                    <a:lnTo>
                      <a:pt x="69" y="59"/>
                    </a:lnTo>
                    <a:lnTo>
                      <a:pt x="71" y="58"/>
                    </a:lnTo>
                    <a:lnTo>
                      <a:pt x="72" y="58"/>
                    </a:lnTo>
                    <a:lnTo>
                      <a:pt x="73" y="58"/>
                    </a:lnTo>
                    <a:lnTo>
                      <a:pt x="76" y="58"/>
                    </a:lnTo>
                    <a:lnTo>
                      <a:pt x="77" y="58"/>
                    </a:lnTo>
                    <a:lnTo>
                      <a:pt x="79" y="59"/>
                    </a:lnTo>
                    <a:lnTo>
                      <a:pt x="80" y="59"/>
                    </a:lnTo>
                    <a:lnTo>
                      <a:pt x="82" y="60"/>
                    </a:lnTo>
                    <a:lnTo>
                      <a:pt x="83" y="60"/>
                    </a:lnTo>
                    <a:lnTo>
                      <a:pt x="83" y="59"/>
                    </a:lnTo>
                    <a:lnTo>
                      <a:pt x="82" y="58"/>
                    </a:lnTo>
                    <a:lnTo>
                      <a:pt x="82" y="57"/>
                    </a:lnTo>
                    <a:lnTo>
                      <a:pt x="84" y="57"/>
                    </a:lnTo>
                    <a:lnTo>
                      <a:pt x="86" y="56"/>
                    </a:lnTo>
                    <a:lnTo>
                      <a:pt x="87" y="56"/>
                    </a:lnTo>
                    <a:lnTo>
                      <a:pt x="89" y="56"/>
                    </a:lnTo>
                    <a:lnTo>
                      <a:pt x="90" y="56"/>
                    </a:lnTo>
                    <a:lnTo>
                      <a:pt x="91" y="57"/>
                    </a:lnTo>
                    <a:lnTo>
                      <a:pt x="92" y="58"/>
                    </a:lnTo>
                    <a:lnTo>
                      <a:pt x="93" y="58"/>
                    </a:lnTo>
                    <a:lnTo>
                      <a:pt x="93" y="57"/>
                    </a:lnTo>
                    <a:lnTo>
                      <a:pt x="95" y="57"/>
                    </a:lnTo>
                    <a:lnTo>
                      <a:pt x="96" y="58"/>
                    </a:lnTo>
                    <a:lnTo>
                      <a:pt x="97" y="59"/>
                    </a:lnTo>
                    <a:lnTo>
                      <a:pt x="98" y="60"/>
                    </a:lnTo>
                    <a:lnTo>
                      <a:pt x="98" y="61"/>
                    </a:lnTo>
                    <a:lnTo>
                      <a:pt x="98" y="64"/>
                    </a:lnTo>
                    <a:lnTo>
                      <a:pt x="98" y="65"/>
                    </a:lnTo>
                    <a:lnTo>
                      <a:pt x="99" y="66"/>
                    </a:lnTo>
                    <a:lnTo>
                      <a:pt x="100" y="68"/>
                    </a:lnTo>
                    <a:lnTo>
                      <a:pt x="101" y="70"/>
                    </a:lnTo>
                    <a:lnTo>
                      <a:pt x="102" y="70"/>
                    </a:lnTo>
                    <a:lnTo>
                      <a:pt x="103" y="69"/>
                    </a:lnTo>
                    <a:lnTo>
                      <a:pt x="103" y="66"/>
                    </a:lnTo>
                    <a:lnTo>
                      <a:pt x="102" y="62"/>
                    </a:lnTo>
                    <a:lnTo>
                      <a:pt x="101" y="58"/>
                    </a:lnTo>
                    <a:lnTo>
                      <a:pt x="100" y="57"/>
                    </a:lnTo>
                    <a:lnTo>
                      <a:pt x="100" y="54"/>
                    </a:lnTo>
                    <a:lnTo>
                      <a:pt x="102" y="52"/>
                    </a:lnTo>
                    <a:lnTo>
                      <a:pt x="102" y="50"/>
                    </a:lnTo>
                    <a:lnTo>
                      <a:pt x="103" y="50"/>
                    </a:lnTo>
                    <a:lnTo>
                      <a:pt x="106" y="47"/>
                    </a:lnTo>
                    <a:lnTo>
                      <a:pt x="108" y="47"/>
                    </a:lnTo>
                    <a:lnTo>
                      <a:pt x="109" y="45"/>
                    </a:lnTo>
                    <a:lnTo>
                      <a:pt x="110" y="44"/>
                    </a:lnTo>
                    <a:lnTo>
                      <a:pt x="111" y="43"/>
                    </a:lnTo>
                    <a:lnTo>
                      <a:pt x="112" y="42"/>
                    </a:lnTo>
                    <a:lnTo>
                      <a:pt x="112" y="41"/>
                    </a:lnTo>
                    <a:lnTo>
                      <a:pt x="111" y="40"/>
                    </a:lnTo>
                    <a:lnTo>
                      <a:pt x="112" y="40"/>
                    </a:lnTo>
                    <a:lnTo>
                      <a:pt x="112" y="39"/>
                    </a:lnTo>
                    <a:lnTo>
                      <a:pt x="111" y="37"/>
                    </a:lnTo>
                    <a:lnTo>
                      <a:pt x="111" y="34"/>
                    </a:lnTo>
                    <a:lnTo>
                      <a:pt x="110" y="32"/>
                    </a:lnTo>
                    <a:lnTo>
                      <a:pt x="111" y="31"/>
                    </a:lnTo>
                    <a:lnTo>
                      <a:pt x="112" y="31"/>
                    </a:lnTo>
                    <a:lnTo>
                      <a:pt x="112" y="32"/>
                    </a:lnTo>
                    <a:lnTo>
                      <a:pt x="112" y="35"/>
                    </a:lnTo>
                    <a:lnTo>
                      <a:pt x="113" y="36"/>
                    </a:lnTo>
                    <a:lnTo>
                      <a:pt x="113" y="37"/>
                    </a:lnTo>
                    <a:lnTo>
                      <a:pt x="114" y="35"/>
                    </a:lnTo>
                    <a:lnTo>
                      <a:pt x="114" y="33"/>
                    </a:lnTo>
                    <a:lnTo>
                      <a:pt x="114" y="31"/>
                    </a:lnTo>
                    <a:lnTo>
                      <a:pt x="115" y="32"/>
                    </a:lnTo>
                    <a:lnTo>
                      <a:pt x="116" y="31"/>
                    </a:lnTo>
                    <a:lnTo>
                      <a:pt x="117" y="29"/>
                    </a:lnTo>
                    <a:lnTo>
                      <a:pt x="118" y="28"/>
                    </a:lnTo>
                    <a:lnTo>
                      <a:pt x="117" y="27"/>
                    </a:lnTo>
                    <a:lnTo>
                      <a:pt x="117" y="26"/>
                    </a:lnTo>
                    <a:lnTo>
                      <a:pt x="118" y="26"/>
                    </a:lnTo>
                    <a:lnTo>
                      <a:pt x="118" y="25"/>
                    </a:lnTo>
                    <a:lnTo>
                      <a:pt x="119" y="25"/>
                    </a:lnTo>
                    <a:lnTo>
                      <a:pt x="120" y="25"/>
                    </a:lnTo>
                    <a:lnTo>
                      <a:pt x="121" y="25"/>
                    </a:lnTo>
                    <a:lnTo>
                      <a:pt x="123" y="24"/>
                    </a:lnTo>
                    <a:lnTo>
                      <a:pt x="123" y="25"/>
                    </a:lnTo>
                    <a:lnTo>
                      <a:pt x="125" y="25"/>
                    </a:lnTo>
                    <a:lnTo>
                      <a:pt x="126" y="24"/>
                    </a:lnTo>
                    <a:lnTo>
                      <a:pt x="124" y="23"/>
                    </a:lnTo>
                    <a:lnTo>
                      <a:pt x="124" y="22"/>
                    </a:lnTo>
                    <a:lnTo>
                      <a:pt x="125" y="20"/>
                    </a:lnTo>
                    <a:lnTo>
                      <a:pt x="125" y="19"/>
                    </a:lnTo>
                    <a:lnTo>
                      <a:pt x="126" y="18"/>
                    </a:lnTo>
                    <a:lnTo>
                      <a:pt x="126" y="17"/>
                    </a:lnTo>
                    <a:lnTo>
                      <a:pt x="128" y="17"/>
                    </a:lnTo>
                    <a:lnTo>
                      <a:pt x="128" y="16"/>
                    </a:lnTo>
                    <a:lnTo>
                      <a:pt x="129" y="15"/>
                    </a:lnTo>
                    <a:lnTo>
                      <a:pt x="129" y="16"/>
                    </a:lnTo>
                    <a:lnTo>
                      <a:pt x="130" y="15"/>
                    </a:lnTo>
                    <a:lnTo>
                      <a:pt x="133" y="14"/>
                    </a:lnTo>
                    <a:lnTo>
                      <a:pt x="132" y="12"/>
                    </a:lnTo>
                    <a:lnTo>
                      <a:pt x="131" y="10"/>
                    </a:lnTo>
                    <a:lnTo>
                      <a:pt x="131" y="7"/>
                    </a:lnTo>
                    <a:lnTo>
                      <a:pt x="128" y="5"/>
                    </a:lnTo>
                    <a:lnTo>
                      <a:pt x="127" y="6"/>
                    </a:lnTo>
                    <a:lnTo>
                      <a:pt x="124" y="12"/>
                    </a:lnTo>
                    <a:lnTo>
                      <a:pt x="119" y="13"/>
                    </a:lnTo>
                    <a:lnTo>
                      <a:pt x="118" y="13"/>
                    </a:lnTo>
                    <a:lnTo>
                      <a:pt x="116" y="13"/>
                    </a:lnTo>
                    <a:lnTo>
                      <a:pt x="115" y="14"/>
                    </a:lnTo>
                    <a:lnTo>
                      <a:pt x="112" y="16"/>
                    </a:lnTo>
                    <a:lnTo>
                      <a:pt x="106" y="18"/>
                    </a:lnTo>
                    <a:lnTo>
                      <a:pt x="105" y="20"/>
                    </a:lnTo>
                    <a:lnTo>
                      <a:pt x="98" y="23"/>
                    </a:lnTo>
                    <a:lnTo>
                      <a:pt x="97" y="21"/>
                    </a:lnTo>
                    <a:lnTo>
                      <a:pt x="99" y="18"/>
                    </a:lnTo>
                    <a:lnTo>
                      <a:pt x="99" y="15"/>
                    </a:lnTo>
                    <a:lnTo>
                      <a:pt x="94" y="10"/>
                    </a:lnTo>
                    <a:lnTo>
                      <a:pt x="93" y="7"/>
                    </a:lnTo>
                    <a:lnTo>
                      <a:pt x="85" y="3"/>
                    </a:lnTo>
                    <a:lnTo>
                      <a:pt x="81" y="3"/>
                    </a:lnTo>
                    <a:lnTo>
                      <a:pt x="79" y="3"/>
                    </a:lnTo>
                    <a:lnTo>
                      <a:pt x="76" y="3"/>
                    </a:lnTo>
                    <a:lnTo>
                      <a:pt x="74" y="2"/>
                    </a:lnTo>
                    <a:lnTo>
                      <a:pt x="71" y="2"/>
                    </a:lnTo>
                    <a:lnTo>
                      <a:pt x="70" y="0"/>
                    </a:lnTo>
                    <a:lnTo>
                      <a:pt x="5" y="0"/>
                    </a:lnTo>
                    <a:lnTo>
                      <a:pt x="5" y="2"/>
                    </a:lnTo>
                    <a:lnTo>
                      <a:pt x="6" y="4"/>
                    </a:lnTo>
                    <a:lnTo>
                      <a:pt x="6" y="5"/>
                    </a:lnTo>
                    <a:lnTo>
                      <a:pt x="5" y="5"/>
                    </a:lnTo>
                    <a:lnTo>
                      <a:pt x="5" y="3"/>
                    </a:lnTo>
                    <a:lnTo>
                      <a:pt x="3" y="3"/>
                    </a:lnTo>
                    <a:lnTo>
                      <a:pt x="1" y="2"/>
                    </a:lnTo>
                    <a:lnTo>
                      <a:pt x="0" y="2"/>
                    </a:lnTo>
                    <a:lnTo>
                      <a:pt x="0" y="3"/>
                    </a:lnTo>
                    <a:lnTo>
                      <a:pt x="1" y="6"/>
                    </a:lnTo>
                    <a:lnTo>
                      <a:pt x="2" y="9"/>
                    </a:lnTo>
                    <a:lnTo>
                      <a:pt x="1" y="12"/>
                    </a:lnTo>
                    <a:lnTo>
                      <a:pt x="1" y="16"/>
                    </a:lnTo>
                    <a:lnTo>
                      <a:pt x="0" y="19"/>
                    </a:lnTo>
                    <a:lnTo>
                      <a:pt x="1" y="21"/>
                    </a:lnTo>
                    <a:lnTo>
                      <a:pt x="1" y="24"/>
                    </a:lnTo>
                    <a:lnTo>
                      <a:pt x="1" y="26"/>
                    </a:lnTo>
                    <a:lnTo>
                      <a:pt x="1" y="28"/>
                    </a:lnTo>
                    <a:lnTo>
                      <a:pt x="2" y="29"/>
                    </a:lnTo>
                    <a:lnTo>
                      <a:pt x="2" y="31"/>
                    </a:lnTo>
                    <a:lnTo>
                      <a:pt x="4" y="32"/>
                    </a:lnTo>
                    <a:lnTo>
                      <a:pt x="4" y="34"/>
                    </a:lnTo>
                    <a:lnTo>
                      <a:pt x="6" y="35"/>
                    </a:lnTo>
                    <a:lnTo>
                      <a:pt x="6" y="36"/>
                    </a:lnTo>
                    <a:lnTo>
                      <a:pt x="6" y="38"/>
                    </a:lnTo>
                    <a:lnTo>
                      <a:pt x="7" y="38"/>
                    </a:lnTo>
                    <a:lnTo>
                      <a:pt x="7" y="40"/>
                    </a:lnTo>
                    <a:lnTo>
                      <a:pt x="8" y="41"/>
                    </a:lnTo>
                    <a:lnTo>
                      <a:pt x="9" y="43"/>
                    </a:lnTo>
                    <a:lnTo>
                      <a:pt x="10" y="45"/>
                    </a:lnTo>
                    <a:lnTo>
                      <a:pt x="11" y="45"/>
                    </a:lnTo>
                    <a:lnTo>
                      <a:pt x="12" y="45"/>
                    </a:lnTo>
                    <a:lnTo>
                      <a:pt x="13" y="46"/>
                    </a:lnTo>
                    <a:lnTo>
                      <a:pt x="14" y="47"/>
                    </a:lnTo>
                    <a:lnTo>
                      <a:pt x="15" y="47"/>
                    </a:lnTo>
                    <a:lnTo>
                      <a:pt x="16" y="48"/>
                    </a:lnTo>
                    <a:lnTo>
                      <a:pt x="17" y="49"/>
                    </a:lnTo>
                    <a:lnTo>
                      <a:pt x="18" y="5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92" name="Freeform 1545"/>
              <p:cNvSpPr>
                <a:spLocks/>
              </p:cNvSpPr>
              <p:nvPr/>
            </p:nvSpPr>
            <p:spPr bwMode="auto">
              <a:xfrm>
                <a:off x="1429955" y="2708459"/>
                <a:ext cx="773332" cy="497111"/>
              </a:xfrm>
              <a:custGeom>
                <a:avLst/>
                <a:gdLst>
                  <a:gd name="T0" fmla="*/ 14688 w 70"/>
                  <a:gd name="T1" fmla="*/ 7776 h 45"/>
                  <a:gd name="T2" fmla="*/ 14688 w 70"/>
                  <a:gd name="T3" fmla="*/ 6912 h 45"/>
                  <a:gd name="T4" fmla="*/ 14904 w 70"/>
                  <a:gd name="T5" fmla="*/ 6048 h 45"/>
                  <a:gd name="T6" fmla="*/ 14256 w 70"/>
                  <a:gd name="T7" fmla="*/ 6048 h 45"/>
                  <a:gd name="T8" fmla="*/ 13392 w 70"/>
                  <a:gd name="T9" fmla="*/ 6480 h 45"/>
                  <a:gd name="T10" fmla="*/ 12960 w 70"/>
                  <a:gd name="T11" fmla="*/ 7560 h 45"/>
                  <a:gd name="T12" fmla="*/ 11448 w 70"/>
                  <a:gd name="T13" fmla="*/ 7776 h 45"/>
                  <a:gd name="T14" fmla="*/ 10800 w 70"/>
                  <a:gd name="T15" fmla="*/ 7560 h 45"/>
                  <a:gd name="T16" fmla="*/ 10152 w 70"/>
                  <a:gd name="T17" fmla="*/ 6912 h 45"/>
                  <a:gd name="T18" fmla="*/ 9504 w 70"/>
                  <a:gd name="T19" fmla="*/ 5616 h 45"/>
                  <a:gd name="T20" fmla="*/ 9936 w 70"/>
                  <a:gd name="T21" fmla="*/ 3888 h 45"/>
                  <a:gd name="T22" fmla="*/ 8856 w 70"/>
                  <a:gd name="T23" fmla="*/ 3240 h 45"/>
                  <a:gd name="T24" fmla="*/ 7344 w 70"/>
                  <a:gd name="T25" fmla="*/ 1512 h 45"/>
                  <a:gd name="T26" fmla="*/ 6912 w 70"/>
                  <a:gd name="T27" fmla="*/ 1944 h 45"/>
                  <a:gd name="T28" fmla="*/ 6264 w 70"/>
                  <a:gd name="T29" fmla="*/ 1080 h 45"/>
                  <a:gd name="T30" fmla="*/ 5400 w 70"/>
                  <a:gd name="T31" fmla="*/ 432 h 45"/>
                  <a:gd name="T32" fmla="*/ 4320 w 70"/>
                  <a:gd name="T33" fmla="*/ 648 h 45"/>
                  <a:gd name="T34" fmla="*/ 2592 w 70"/>
                  <a:gd name="T35" fmla="*/ 648 h 45"/>
                  <a:gd name="T36" fmla="*/ 216 w 70"/>
                  <a:gd name="T37" fmla="*/ 0 h 45"/>
                  <a:gd name="T38" fmla="*/ 0 w 70"/>
                  <a:gd name="T39" fmla="*/ 648 h 45"/>
                  <a:gd name="T40" fmla="*/ 864 w 70"/>
                  <a:gd name="T41" fmla="*/ 1728 h 45"/>
                  <a:gd name="T42" fmla="*/ 1512 w 70"/>
                  <a:gd name="T43" fmla="*/ 2376 h 45"/>
                  <a:gd name="T44" fmla="*/ 1080 w 70"/>
                  <a:gd name="T45" fmla="*/ 2808 h 45"/>
                  <a:gd name="T46" fmla="*/ 2160 w 70"/>
                  <a:gd name="T47" fmla="*/ 3672 h 45"/>
                  <a:gd name="T48" fmla="*/ 2808 w 70"/>
                  <a:gd name="T49" fmla="*/ 4752 h 45"/>
                  <a:gd name="T50" fmla="*/ 3456 w 70"/>
                  <a:gd name="T51" fmla="*/ 5400 h 45"/>
                  <a:gd name="T52" fmla="*/ 3672 w 70"/>
                  <a:gd name="T53" fmla="*/ 4968 h 45"/>
                  <a:gd name="T54" fmla="*/ 3024 w 70"/>
                  <a:gd name="T55" fmla="*/ 4320 h 45"/>
                  <a:gd name="T56" fmla="*/ 2808 w 70"/>
                  <a:gd name="T57" fmla="*/ 3456 h 45"/>
                  <a:gd name="T58" fmla="*/ 1944 w 70"/>
                  <a:gd name="T59" fmla="*/ 2376 h 45"/>
                  <a:gd name="T60" fmla="*/ 1080 w 70"/>
                  <a:gd name="T61" fmla="*/ 1296 h 45"/>
                  <a:gd name="T62" fmla="*/ 1296 w 70"/>
                  <a:gd name="T63" fmla="*/ 648 h 45"/>
                  <a:gd name="T64" fmla="*/ 1728 w 70"/>
                  <a:gd name="T65" fmla="*/ 648 h 45"/>
                  <a:gd name="T66" fmla="*/ 1944 w 70"/>
                  <a:gd name="T67" fmla="*/ 1296 h 45"/>
                  <a:gd name="T68" fmla="*/ 2376 w 70"/>
                  <a:gd name="T69" fmla="*/ 2160 h 45"/>
                  <a:gd name="T70" fmla="*/ 3240 w 70"/>
                  <a:gd name="T71" fmla="*/ 2592 h 45"/>
                  <a:gd name="T72" fmla="*/ 3672 w 70"/>
                  <a:gd name="T73" fmla="*/ 3240 h 45"/>
                  <a:gd name="T74" fmla="*/ 3888 w 70"/>
                  <a:gd name="T75" fmla="*/ 3888 h 45"/>
                  <a:gd name="T76" fmla="*/ 4536 w 70"/>
                  <a:gd name="T77" fmla="*/ 4320 h 45"/>
                  <a:gd name="T78" fmla="*/ 4968 w 70"/>
                  <a:gd name="T79" fmla="*/ 4752 h 45"/>
                  <a:gd name="T80" fmla="*/ 5616 w 70"/>
                  <a:gd name="T81" fmla="*/ 5832 h 45"/>
                  <a:gd name="T82" fmla="*/ 5616 w 70"/>
                  <a:gd name="T83" fmla="*/ 6696 h 45"/>
                  <a:gd name="T84" fmla="*/ 6048 w 70"/>
                  <a:gd name="T85" fmla="*/ 7344 h 45"/>
                  <a:gd name="T86" fmla="*/ 6696 w 70"/>
                  <a:gd name="T87" fmla="*/ 7776 h 45"/>
                  <a:gd name="T88" fmla="*/ 7560 w 70"/>
                  <a:gd name="T89" fmla="*/ 7992 h 45"/>
                  <a:gd name="T90" fmla="*/ 8208 w 70"/>
                  <a:gd name="T91" fmla="*/ 8424 h 45"/>
                  <a:gd name="T92" fmla="*/ 8856 w 70"/>
                  <a:gd name="T93" fmla="*/ 8640 h 45"/>
                  <a:gd name="T94" fmla="*/ 9720 w 70"/>
                  <a:gd name="T95" fmla="*/ 9072 h 45"/>
                  <a:gd name="T96" fmla="*/ 10584 w 70"/>
                  <a:gd name="T97" fmla="*/ 9072 h 45"/>
                  <a:gd name="T98" fmla="*/ 11448 w 70"/>
                  <a:gd name="T99" fmla="*/ 8856 h 45"/>
                  <a:gd name="T100" fmla="*/ 12312 w 70"/>
                  <a:gd name="T101" fmla="*/ 9720 h 45"/>
                  <a:gd name="T102" fmla="*/ 13392 w 70"/>
                  <a:gd name="T103" fmla="*/ 8856 h 45"/>
                  <a:gd name="T104" fmla="*/ 13176 w 70"/>
                  <a:gd name="T105" fmla="*/ 8208 h 45"/>
                  <a:gd name="T106" fmla="*/ 14040 w 70"/>
                  <a:gd name="T107" fmla="*/ 7992 h 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0"/>
                  <a:gd name="T163" fmla="*/ 0 h 45"/>
                  <a:gd name="T164" fmla="*/ 70 w 70"/>
                  <a:gd name="T165" fmla="*/ 45 h 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0" h="45">
                    <a:moveTo>
                      <a:pt x="65" y="37"/>
                    </a:moveTo>
                    <a:lnTo>
                      <a:pt x="66" y="36"/>
                    </a:lnTo>
                    <a:lnTo>
                      <a:pt x="68" y="36"/>
                    </a:lnTo>
                    <a:lnTo>
                      <a:pt x="68" y="35"/>
                    </a:lnTo>
                    <a:lnTo>
                      <a:pt x="68" y="32"/>
                    </a:lnTo>
                    <a:lnTo>
                      <a:pt x="69" y="30"/>
                    </a:lnTo>
                    <a:lnTo>
                      <a:pt x="70" y="29"/>
                    </a:lnTo>
                    <a:lnTo>
                      <a:pt x="69" y="28"/>
                    </a:lnTo>
                    <a:lnTo>
                      <a:pt x="68" y="28"/>
                    </a:lnTo>
                    <a:lnTo>
                      <a:pt x="66" y="28"/>
                    </a:lnTo>
                    <a:lnTo>
                      <a:pt x="64" y="29"/>
                    </a:lnTo>
                    <a:lnTo>
                      <a:pt x="63" y="29"/>
                    </a:lnTo>
                    <a:lnTo>
                      <a:pt x="62" y="30"/>
                    </a:lnTo>
                    <a:lnTo>
                      <a:pt x="62" y="33"/>
                    </a:lnTo>
                    <a:lnTo>
                      <a:pt x="60" y="34"/>
                    </a:lnTo>
                    <a:lnTo>
                      <a:pt x="60" y="35"/>
                    </a:lnTo>
                    <a:lnTo>
                      <a:pt x="55" y="36"/>
                    </a:lnTo>
                    <a:lnTo>
                      <a:pt x="54" y="36"/>
                    </a:lnTo>
                    <a:lnTo>
                      <a:pt x="53" y="36"/>
                    </a:lnTo>
                    <a:lnTo>
                      <a:pt x="51" y="35"/>
                    </a:lnTo>
                    <a:lnTo>
                      <a:pt x="50" y="35"/>
                    </a:lnTo>
                    <a:lnTo>
                      <a:pt x="49" y="34"/>
                    </a:lnTo>
                    <a:lnTo>
                      <a:pt x="48" y="33"/>
                    </a:lnTo>
                    <a:lnTo>
                      <a:pt x="47" y="32"/>
                    </a:lnTo>
                    <a:lnTo>
                      <a:pt x="46" y="30"/>
                    </a:lnTo>
                    <a:lnTo>
                      <a:pt x="45" y="28"/>
                    </a:lnTo>
                    <a:lnTo>
                      <a:pt x="44" y="26"/>
                    </a:lnTo>
                    <a:lnTo>
                      <a:pt x="44" y="23"/>
                    </a:lnTo>
                    <a:lnTo>
                      <a:pt x="45" y="21"/>
                    </a:lnTo>
                    <a:lnTo>
                      <a:pt x="46" y="18"/>
                    </a:lnTo>
                    <a:lnTo>
                      <a:pt x="46" y="17"/>
                    </a:lnTo>
                    <a:lnTo>
                      <a:pt x="44" y="17"/>
                    </a:lnTo>
                    <a:lnTo>
                      <a:pt x="41" y="15"/>
                    </a:lnTo>
                    <a:lnTo>
                      <a:pt x="41" y="13"/>
                    </a:lnTo>
                    <a:lnTo>
                      <a:pt x="38" y="9"/>
                    </a:lnTo>
                    <a:lnTo>
                      <a:pt x="34" y="7"/>
                    </a:lnTo>
                    <a:lnTo>
                      <a:pt x="33" y="8"/>
                    </a:lnTo>
                    <a:lnTo>
                      <a:pt x="33" y="9"/>
                    </a:lnTo>
                    <a:lnTo>
                      <a:pt x="32" y="9"/>
                    </a:lnTo>
                    <a:lnTo>
                      <a:pt x="31" y="9"/>
                    </a:lnTo>
                    <a:lnTo>
                      <a:pt x="29" y="7"/>
                    </a:lnTo>
                    <a:lnTo>
                      <a:pt x="29" y="5"/>
                    </a:lnTo>
                    <a:lnTo>
                      <a:pt x="28" y="4"/>
                    </a:lnTo>
                    <a:lnTo>
                      <a:pt x="27" y="4"/>
                    </a:lnTo>
                    <a:lnTo>
                      <a:pt x="25" y="2"/>
                    </a:lnTo>
                    <a:lnTo>
                      <a:pt x="23" y="2"/>
                    </a:lnTo>
                    <a:lnTo>
                      <a:pt x="21" y="2"/>
                    </a:lnTo>
                    <a:lnTo>
                      <a:pt x="20" y="3"/>
                    </a:lnTo>
                    <a:lnTo>
                      <a:pt x="18" y="4"/>
                    </a:lnTo>
                    <a:lnTo>
                      <a:pt x="13" y="4"/>
                    </a:lnTo>
                    <a:lnTo>
                      <a:pt x="12" y="3"/>
                    </a:lnTo>
                    <a:lnTo>
                      <a:pt x="9" y="1"/>
                    </a:lnTo>
                    <a:lnTo>
                      <a:pt x="5" y="0"/>
                    </a:lnTo>
                    <a:lnTo>
                      <a:pt x="1" y="0"/>
                    </a:lnTo>
                    <a:lnTo>
                      <a:pt x="0" y="0"/>
                    </a:lnTo>
                    <a:lnTo>
                      <a:pt x="0" y="1"/>
                    </a:lnTo>
                    <a:lnTo>
                      <a:pt x="0" y="3"/>
                    </a:lnTo>
                    <a:lnTo>
                      <a:pt x="3" y="6"/>
                    </a:lnTo>
                    <a:lnTo>
                      <a:pt x="3" y="7"/>
                    </a:lnTo>
                    <a:lnTo>
                      <a:pt x="4" y="8"/>
                    </a:lnTo>
                    <a:lnTo>
                      <a:pt x="5" y="8"/>
                    </a:lnTo>
                    <a:lnTo>
                      <a:pt x="7" y="10"/>
                    </a:lnTo>
                    <a:lnTo>
                      <a:pt x="7" y="11"/>
                    </a:lnTo>
                    <a:lnTo>
                      <a:pt x="7" y="13"/>
                    </a:lnTo>
                    <a:cubicBezTo>
                      <a:pt x="7" y="13"/>
                      <a:pt x="6" y="13"/>
                      <a:pt x="5" y="13"/>
                    </a:cubicBezTo>
                    <a:cubicBezTo>
                      <a:pt x="5" y="13"/>
                      <a:pt x="5" y="13"/>
                      <a:pt x="5" y="13"/>
                    </a:cubicBezTo>
                    <a:lnTo>
                      <a:pt x="7" y="15"/>
                    </a:lnTo>
                    <a:lnTo>
                      <a:pt x="9" y="16"/>
                    </a:lnTo>
                    <a:lnTo>
                      <a:pt x="10" y="17"/>
                    </a:lnTo>
                    <a:lnTo>
                      <a:pt x="11" y="18"/>
                    </a:lnTo>
                    <a:lnTo>
                      <a:pt x="12" y="20"/>
                    </a:lnTo>
                    <a:lnTo>
                      <a:pt x="13" y="22"/>
                    </a:lnTo>
                    <a:lnTo>
                      <a:pt x="14" y="22"/>
                    </a:lnTo>
                    <a:lnTo>
                      <a:pt x="16" y="24"/>
                    </a:lnTo>
                    <a:lnTo>
                      <a:pt x="16" y="25"/>
                    </a:lnTo>
                    <a:lnTo>
                      <a:pt x="17" y="25"/>
                    </a:lnTo>
                    <a:lnTo>
                      <a:pt x="17" y="24"/>
                    </a:lnTo>
                    <a:lnTo>
                      <a:pt x="17" y="23"/>
                    </a:lnTo>
                    <a:lnTo>
                      <a:pt x="16" y="22"/>
                    </a:lnTo>
                    <a:lnTo>
                      <a:pt x="15" y="21"/>
                    </a:lnTo>
                    <a:lnTo>
                      <a:pt x="14" y="20"/>
                    </a:lnTo>
                    <a:lnTo>
                      <a:pt x="14" y="19"/>
                    </a:lnTo>
                    <a:lnTo>
                      <a:pt x="13" y="18"/>
                    </a:lnTo>
                    <a:lnTo>
                      <a:pt x="13" y="16"/>
                    </a:lnTo>
                    <a:lnTo>
                      <a:pt x="10" y="13"/>
                    </a:lnTo>
                    <a:lnTo>
                      <a:pt x="10" y="12"/>
                    </a:lnTo>
                    <a:lnTo>
                      <a:pt x="9" y="11"/>
                    </a:lnTo>
                    <a:lnTo>
                      <a:pt x="9" y="10"/>
                    </a:lnTo>
                    <a:lnTo>
                      <a:pt x="6" y="7"/>
                    </a:lnTo>
                    <a:lnTo>
                      <a:pt x="5" y="6"/>
                    </a:lnTo>
                    <a:lnTo>
                      <a:pt x="5" y="2"/>
                    </a:lnTo>
                    <a:lnTo>
                      <a:pt x="6" y="3"/>
                    </a:lnTo>
                    <a:lnTo>
                      <a:pt x="7" y="2"/>
                    </a:lnTo>
                    <a:lnTo>
                      <a:pt x="8" y="2"/>
                    </a:lnTo>
                    <a:lnTo>
                      <a:pt x="8" y="3"/>
                    </a:lnTo>
                    <a:lnTo>
                      <a:pt x="9" y="3"/>
                    </a:lnTo>
                    <a:lnTo>
                      <a:pt x="9" y="5"/>
                    </a:lnTo>
                    <a:lnTo>
                      <a:pt x="9" y="6"/>
                    </a:lnTo>
                    <a:lnTo>
                      <a:pt x="10" y="7"/>
                    </a:lnTo>
                    <a:lnTo>
                      <a:pt x="10" y="8"/>
                    </a:lnTo>
                    <a:lnTo>
                      <a:pt x="11" y="10"/>
                    </a:lnTo>
                    <a:lnTo>
                      <a:pt x="12" y="10"/>
                    </a:lnTo>
                    <a:lnTo>
                      <a:pt x="13" y="12"/>
                    </a:lnTo>
                    <a:lnTo>
                      <a:pt x="15" y="12"/>
                    </a:lnTo>
                    <a:lnTo>
                      <a:pt x="15" y="13"/>
                    </a:lnTo>
                    <a:lnTo>
                      <a:pt x="16" y="15"/>
                    </a:lnTo>
                    <a:lnTo>
                      <a:pt x="17" y="15"/>
                    </a:lnTo>
                    <a:lnTo>
                      <a:pt x="18" y="16"/>
                    </a:lnTo>
                    <a:lnTo>
                      <a:pt x="18" y="17"/>
                    </a:lnTo>
                    <a:lnTo>
                      <a:pt x="18" y="18"/>
                    </a:lnTo>
                    <a:lnTo>
                      <a:pt x="19" y="19"/>
                    </a:lnTo>
                    <a:lnTo>
                      <a:pt x="20" y="19"/>
                    </a:lnTo>
                    <a:lnTo>
                      <a:pt x="21" y="20"/>
                    </a:lnTo>
                    <a:lnTo>
                      <a:pt x="21" y="21"/>
                    </a:lnTo>
                    <a:lnTo>
                      <a:pt x="22" y="22"/>
                    </a:lnTo>
                    <a:lnTo>
                      <a:pt x="23" y="22"/>
                    </a:lnTo>
                    <a:lnTo>
                      <a:pt x="24" y="24"/>
                    </a:lnTo>
                    <a:lnTo>
                      <a:pt x="26" y="26"/>
                    </a:lnTo>
                    <a:lnTo>
                      <a:pt x="26" y="27"/>
                    </a:lnTo>
                    <a:lnTo>
                      <a:pt x="27" y="28"/>
                    </a:lnTo>
                    <a:lnTo>
                      <a:pt x="27" y="30"/>
                    </a:lnTo>
                    <a:lnTo>
                      <a:pt x="26" y="31"/>
                    </a:lnTo>
                    <a:lnTo>
                      <a:pt x="27" y="32"/>
                    </a:lnTo>
                    <a:lnTo>
                      <a:pt x="27" y="33"/>
                    </a:lnTo>
                    <a:lnTo>
                      <a:pt x="28" y="34"/>
                    </a:lnTo>
                    <a:lnTo>
                      <a:pt x="29" y="34"/>
                    </a:lnTo>
                    <a:lnTo>
                      <a:pt x="30" y="34"/>
                    </a:lnTo>
                    <a:lnTo>
                      <a:pt x="31" y="36"/>
                    </a:lnTo>
                    <a:lnTo>
                      <a:pt x="32" y="36"/>
                    </a:lnTo>
                    <a:lnTo>
                      <a:pt x="34" y="37"/>
                    </a:lnTo>
                    <a:lnTo>
                      <a:pt x="35" y="37"/>
                    </a:lnTo>
                    <a:lnTo>
                      <a:pt x="36" y="38"/>
                    </a:lnTo>
                    <a:lnTo>
                      <a:pt x="37" y="38"/>
                    </a:lnTo>
                    <a:lnTo>
                      <a:pt x="38" y="39"/>
                    </a:lnTo>
                    <a:lnTo>
                      <a:pt x="39" y="39"/>
                    </a:lnTo>
                    <a:lnTo>
                      <a:pt x="40" y="40"/>
                    </a:lnTo>
                    <a:lnTo>
                      <a:pt x="41" y="40"/>
                    </a:lnTo>
                    <a:lnTo>
                      <a:pt x="43" y="41"/>
                    </a:lnTo>
                    <a:lnTo>
                      <a:pt x="45" y="42"/>
                    </a:lnTo>
                    <a:lnTo>
                      <a:pt x="46" y="42"/>
                    </a:lnTo>
                    <a:lnTo>
                      <a:pt x="47" y="42"/>
                    </a:lnTo>
                    <a:lnTo>
                      <a:pt x="49" y="42"/>
                    </a:lnTo>
                    <a:lnTo>
                      <a:pt x="52" y="41"/>
                    </a:lnTo>
                    <a:lnTo>
                      <a:pt x="53" y="41"/>
                    </a:lnTo>
                    <a:lnTo>
                      <a:pt x="54" y="42"/>
                    </a:lnTo>
                    <a:lnTo>
                      <a:pt x="55" y="43"/>
                    </a:lnTo>
                    <a:lnTo>
                      <a:pt x="57" y="45"/>
                    </a:lnTo>
                    <a:lnTo>
                      <a:pt x="58" y="42"/>
                    </a:lnTo>
                    <a:lnTo>
                      <a:pt x="61" y="41"/>
                    </a:lnTo>
                    <a:lnTo>
                      <a:pt x="62" y="41"/>
                    </a:lnTo>
                    <a:lnTo>
                      <a:pt x="62" y="40"/>
                    </a:lnTo>
                    <a:lnTo>
                      <a:pt x="60" y="39"/>
                    </a:lnTo>
                    <a:lnTo>
                      <a:pt x="61" y="38"/>
                    </a:lnTo>
                    <a:lnTo>
                      <a:pt x="61" y="36"/>
                    </a:lnTo>
                    <a:lnTo>
                      <a:pt x="63" y="36"/>
                    </a:lnTo>
                    <a:lnTo>
                      <a:pt x="65" y="3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93" name="Freeform 1546"/>
              <p:cNvSpPr>
                <a:spLocks/>
              </p:cNvSpPr>
              <p:nvPr/>
            </p:nvSpPr>
            <p:spPr bwMode="auto">
              <a:xfrm>
                <a:off x="1429955" y="2708459"/>
                <a:ext cx="773332" cy="497111"/>
              </a:xfrm>
              <a:custGeom>
                <a:avLst/>
                <a:gdLst>
                  <a:gd name="T0" fmla="*/ 14688 w 70"/>
                  <a:gd name="T1" fmla="*/ 7776 h 45"/>
                  <a:gd name="T2" fmla="*/ 14688 w 70"/>
                  <a:gd name="T3" fmla="*/ 6912 h 45"/>
                  <a:gd name="T4" fmla="*/ 14904 w 70"/>
                  <a:gd name="T5" fmla="*/ 6048 h 45"/>
                  <a:gd name="T6" fmla="*/ 14256 w 70"/>
                  <a:gd name="T7" fmla="*/ 6048 h 45"/>
                  <a:gd name="T8" fmla="*/ 13392 w 70"/>
                  <a:gd name="T9" fmla="*/ 6480 h 45"/>
                  <a:gd name="T10" fmla="*/ 12960 w 70"/>
                  <a:gd name="T11" fmla="*/ 7560 h 45"/>
                  <a:gd name="T12" fmla="*/ 11448 w 70"/>
                  <a:gd name="T13" fmla="*/ 7776 h 45"/>
                  <a:gd name="T14" fmla="*/ 10800 w 70"/>
                  <a:gd name="T15" fmla="*/ 7560 h 45"/>
                  <a:gd name="T16" fmla="*/ 10152 w 70"/>
                  <a:gd name="T17" fmla="*/ 6912 h 45"/>
                  <a:gd name="T18" fmla="*/ 9504 w 70"/>
                  <a:gd name="T19" fmla="*/ 5616 h 45"/>
                  <a:gd name="T20" fmla="*/ 9936 w 70"/>
                  <a:gd name="T21" fmla="*/ 3888 h 45"/>
                  <a:gd name="T22" fmla="*/ 8856 w 70"/>
                  <a:gd name="T23" fmla="*/ 3240 h 45"/>
                  <a:gd name="T24" fmla="*/ 7344 w 70"/>
                  <a:gd name="T25" fmla="*/ 1512 h 45"/>
                  <a:gd name="T26" fmla="*/ 6912 w 70"/>
                  <a:gd name="T27" fmla="*/ 1944 h 45"/>
                  <a:gd name="T28" fmla="*/ 6264 w 70"/>
                  <a:gd name="T29" fmla="*/ 1080 h 45"/>
                  <a:gd name="T30" fmla="*/ 5400 w 70"/>
                  <a:gd name="T31" fmla="*/ 432 h 45"/>
                  <a:gd name="T32" fmla="*/ 4320 w 70"/>
                  <a:gd name="T33" fmla="*/ 648 h 45"/>
                  <a:gd name="T34" fmla="*/ 2592 w 70"/>
                  <a:gd name="T35" fmla="*/ 648 h 45"/>
                  <a:gd name="T36" fmla="*/ 216 w 70"/>
                  <a:gd name="T37" fmla="*/ 0 h 45"/>
                  <a:gd name="T38" fmla="*/ 0 w 70"/>
                  <a:gd name="T39" fmla="*/ 648 h 45"/>
                  <a:gd name="T40" fmla="*/ 864 w 70"/>
                  <a:gd name="T41" fmla="*/ 1728 h 45"/>
                  <a:gd name="T42" fmla="*/ 1512 w 70"/>
                  <a:gd name="T43" fmla="*/ 2376 h 45"/>
                  <a:gd name="T44" fmla="*/ 1080 w 70"/>
                  <a:gd name="T45" fmla="*/ 2808 h 45"/>
                  <a:gd name="T46" fmla="*/ 2160 w 70"/>
                  <a:gd name="T47" fmla="*/ 3672 h 45"/>
                  <a:gd name="T48" fmla="*/ 2808 w 70"/>
                  <a:gd name="T49" fmla="*/ 4752 h 45"/>
                  <a:gd name="T50" fmla="*/ 3456 w 70"/>
                  <a:gd name="T51" fmla="*/ 5400 h 45"/>
                  <a:gd name="T52" fmla="*/ 3672 w 70"/>
                  <a:gd name="T53" fmla="*/ 4968 h 45"/>
                  <a:gd name="T54" fmla="*/ 3024 w 70"/>
                  <a:gd name="T55" fmla="*/ 4320 h 45"/>
                  <a:gd name="T56" fmla="*/ 2808 w 70"/>
                  <a:gd name="T57" fmla="*/ 3456 h 45"/>
                  <a:gd name="T58" fmla="*/ 1944 w 70"/>
                  <a:gd name="T59" fmla="*/ 2376 h 45"/>
                  <a:gd name="T60" fmla="*/ 1080 w 70"/>
                  <a:gd name="T61" fmla="*/ 1296 h 45"/>
                  <a:gd name="T62" fmla="*/ 1296 w 70"/>
                  <a:gd name="T63" fmla="*/ 648 h 45"/>
                  <a:gd name="T64" fmla="*/ 1728 w 70"/>
                  <a:gd name="T65" fmla="*/ 648 h 45"/>
                  <a:gd name="T66" fmla="*/ 1944 w 70"/>
                  <a:gd name="T67" fmla="*/ 1296 h 45"/>
                  <a:gd name="T68" fmla="*/ 2376 w 70"/>
                  <a:gd name="T69" fmla="*/ 2160 h 45"/>
                  <a:gd name="T70" fmla="*/ 3240 w 70"/>
                  <a:gd name="T71" fmla="*/ 2592 h 45"/>
                  <a:gd name="T72" fmla="*/ 3672 w 70"/>
                  <a:gd name="T73" fmla="*/ 3240 h 45"/>
                  <a:gd name="T74" fmla="*/ 3888 w 70"/>
                  <a:gd name="T75" fmla="*/ 3888 h 45"/>
                  <a:gd name="T76" fmla="*/ 4536 w 70"/>
                  <a:gd name="T77" fmla="*/ 4320 h 45"/>
                  <a:gd name="T78" fmla="*/ 4968 w 70"/>
                  <a:gd name="T79" fmla="*/ 4752 h 45"/>
                  <a:gd name="T80" fmla="*/ 5616 w 70"/>
                  <a:gd name="T81" fmla="*/ 5832 h 45"/>
                  <a:gd name="T82" fmla="*/ 5616 w 70"/>
                  <a:gd name="T83" fmla="*/ 6696 h 45"/>
                  <a:gd name="T84" fmla="*/ 6048 w 70"/>
                  <a:gd name="T85" fmla="*/ 7344 h 45"/>
                  <a:gd name="T86" fmla="*/ 6696 w 70"/>
                  <a:gd name="T87" fmla="*/ 7776 h 45"/>
                  <a:gd name="T88" fmla="*/ 7560 w 70"/>
                  <a:gd name="T89" fmla="*/ 7992 h 45"/>
                  <a:gd name="T90" fmla="*/ 8208 w 70"/>
                  <a:gd name="T91" fmla="*/ 8424 h 45"/>
                  <a:gd name="T92" fmla="*/ 8856 w 70"/>
                  <a:gd name="T93" fmla="*/ 8640 h 45"/>
                  <a:gd name="T94" fmla="*/ 9720 w 70"/>
                  <a:gd name="T95" fmla="*/ 9072 h 45"/>
                  <a:gd name="T96" fmla="*/ 10584 w 70"/>
                  <a:gd name="T97" fmla="*/ 9072 h 45"/>
                  <a:gd name="T98" fmla="*/ 11448 w 70"/>
                  <a:gd name="T99" fmla="*/ 8856 h 45"/>
                  <a:gd name="T100" fmla="*/ 12312 w 70"/>
                  <a:gd name="T101" fmla="*/ 9720 h 45"/>
                  <a:gd name="T102" fmla="*/ 13392 w 70"/>
                  <a:gd name="T103" fmla="*/ 8856 h 45"/>
                  <a:gd name="T104" fmla="*/ 13176 w 70"/>
                  <a:gd name="T105" fmla="*/ 8208 h 45"/>
                  <a:gd name="T106" fmla="*/ 14040 w 70"/>
                  <a:gd name="T107" fmla="*/ 7992 h 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0"/>
                  <a:gd name="T163" fmla="*/ 0 h 45"/>
                  <a:gd name="T164" fmla="*/ 70 w 70"/>
                  <a:gd name="T165" fmla="*/ 45 h 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0" h="45">
                    <a:moveTo>
                      <a:pt x="65" y="37"/>
                    </a:moveTo>
                    <a:lnTo>
                      <a:pt x="66" y="36"/>
                    </a:lnTo>
                    <a:lnTo>
                      <a:pt x="68" y="36"/>
                    </a:lnTo>
                    <a:lnTo>
                      <a:pt x="68" y="35"/>
                    </a:lnTo>
                    <a:lnTo>
                      <a:pt x="68" y="32"/>
                    </a:lnTo>
                    <a:lnTo>
                      <a:pt x="69" y="30"/>
                    </a:lnTo>
                    <a:lnTo>
                      <a:pt x="70" y="29"/>
                    </a:lnTo>
                    <a:lnTo>
                      <a:pt x="69" y="28"/>
                    </a:lnTo>
                    <a:lnTo>
                      <a:pt x="68" y="28"/>
                    </a:lnTo>
                    <a:lnTo>
                      <a:pt x="66" y="28"/>
                    </a:lnTo>
                    <a:lnTo>
                      <a:pt x="64" y="29"/>
                    </a:lnTo>
                    <a:lnTo>
                      <a:pt x="63" y="29"/>
                    </a:lnTo>
                    <a:lnTo>
                      <a:pt x="62" y="30"/>
                    </a:lnTo>
                    <a:lnTo>
                      <a:pt x="62" y="33"/>
                    </a:lnTo>
                    <a:lnTo>
                      <a:pt x="60" y="34"/>
                    </a:lnTo>
                    <a:lnTo>
                      <a:pt x="60" y="35"/>
                    </a:lnTo>
                    <a:lnTo>
                      <a:pt x="55" y="36"/>
                    </a:lnTo>
                    <a:lnTo>
                      <a:pt x="54" y="36"/>
                    </a:lnTo>
                    <a:lnTo>
                      <a:pt x="53" y="36"/>
                    </a:lnTo>
                    <a:lnTo>
                      <a:pt x="51" y="35"/>
                    </a:lnTo>
                    <a:lnTo>
                      <a:pt x="50" y="35"/>
                    </a:lnTo>
                    <a:lnTo>
                      <a:pt x="49" y="34"/>
                    </a:lnTo>
                    <a:lnTo>
                      <a:pt x="48" y="33"/>
                    </a:lnTo>
                    <a:lnTo>
                      <a:pt x="47" y="32"/>
                    </a:lnTo>
                    <a:lnTo>
                      <a:pt x="46" y="30"/>
                    </a:lnTo>
                    <a:lnTo>
                      <a:pt x="45" y="28"/>
                    </a:lnTo>
                    <a:lnTo>
                      <a:pt x="44" y="26"/>
                    </a:lnTo>
                    <a:lnTo>
                      <a:pt x="44" y="23"/>
                    </a:lnTo>
                    <a:lnTo>
                      <a:pt x="45" y="21"/>
                    </a:lnTo>
                    <a:lnTo>
                      <a:pt x="46" y="18"/>
                    </a:lnTo>
                    <a:lnTo>
                      <a:pt x="46" y="17"/>
                    </a:lnTo>
                    <a:lnTo>
                      <a:pt x="44" y="17"/>
                    </a:lnTo>
                    <a:lnTo>
                      <a:pt x="41" y="15"/>
                    </a:lnTo>
                    <a:lnTo>
                      <a:pt x="41" y="13"/>
                    </a:lnTo>
                    <a:lnTo>
                      <a:pt x="38" y="9"/>
                    </a:lnTo>
                    <a:lnTo>
                      <a:pt x="34" y="7"/>
                    </a:lnTo>
                    <a:lnTo>
                      <a:pt x="33" y="8"/>
                    </a:lnTo>
                    <a:lnTo>
                      <a:pt x="33" y="9"/>
                    </a:lnTo>
                    <a:lnTo>
                      <a:pt x="32" y="9"/>
                    </a:lnTo>
                    <a:lnTo>
                      <a:pt x="31" y="9"/>
                    </a:lnTo>
                    <a:lnTo>
                      <a:pt x="29" y="7"/>
                    </a:lnTo>
                    <a:lnTo>
                      <a:pt x="29" y="5"/>
                    </a:lnTo>
                    <a:lnTo>
                      <a:pt x="28" y="4"/>
                    </a:lnTo>
                    <a:lnTo>
                      <a:pt x="27" y="4"/>
                    </a:lnTo>
                    <a:lnTo>
                      <a:pt x="25" y="2"/>
                    </a:lnTo>
                    <a:lnTo>
                      <a:pt x="23" y="2"/>
                    </a:lnTo>
                    <a:lnTo>
                      <a:pt x="21" y="2"/>
                    </a:lnTo>
                    <a:lnTo>
                      <a:pt x="20" y="3"/>
                    </a:lnTo>
                    <a:lnTo>
                      <a:pt x="18" y="4"/>
                    </a:lnTo>
                    <a:lnTo>
                      <a:pt x="13" y="4"/>
                    </a:lnTo>
                    <a:lnTo>
                      <a:pt x="12" y="3"/>
                    </a:lnTo>
                    <a:lnTo>
                      <a:pt x="9" y="1"/>
                    </a:lnTo>
                    <a:lnTo>
                      <a:pt x="5" y="0"/>
                    </a:lnTo>
                    <a:lnTo>
                      <a:pt x="1" y="0"/>
                    </a:lnTo>
                    <a:lnTo>
                      <a:pt x="0" y="0"/>
                    </a:lnTo>
                    <a:lnTo>
                      <a:pt x="0" y="1"/>
                    </a:lnTo>
                    <a:lnTo>
                      <a:pt x="0" y="3"/>
                    </a:lnTo>
                    <a:lnTo>
                      <a:pt x="3" y="6"/>
                    </a:lnTo>
                    <a:lnTo>
                      <a:pt x="3" y="7"/>
                    </a:lnTo>
                    <a:lnTo>
                      <a:pt x="4" y="8"/>
                    </a:lnTo>
                    <a:lnTo>
                      <a:pt x="5" y="8"/>
                    </a:lnTo>
                    <a:lnTo>
                      <a:pt x="7" y="10"/>
                    </a:lnTo>
                    <a:lnTo>
                      <a:pt x="7" y="11"/>
                    </a:lnTo>
                    <a:lnTo>
                      <a:pt x="7" y="13"/>
                    </a:lnTo>
                    <a:cubicBezTo>
                      <a:pt x="7" y="13"/>
                      <a:pt x="6" y="13"/>
                      <a:pt x="5" y="13"/>
                    </a:cubicBezTo>
                    <a:cubicBezTo>
                      <a:pt x="5" y="13"/>
                      <a:pt x="5" y="13"/>
                      <a:pt x="5" y="13"/>
                    </a:cubicBezTo>
                    <a:lnTo>
                      <a:pt x="7" y="15"/>
                    </a:lnTo>
                    <a:lnTo>
                      <a:pt x="9" y="16"/>
                    </a:lnTo>
                    <a:lnTo>
                      <a:pt x="10" y="17"/>
                    </a:lnTo>
                    <a:lnTo>
                      <a:pt x="11" y="18"/>
                    </a:lnTo>
                    <a:lnTo>
                      <a:pt x="12" y="20"/>
                    </a:lnTo>
                    <a:lnTo>
                      <a:pt x="13" y="22"/>
                    </a:lnTo>
                    <a:lnTo>
                      <a:pt x="14" y="22"/>
                    </a:lnTo>
                    <a:lnTo>
                      <a:pt x="16" y="24"/>
                    </a:lnTo>
                    <a:lnTo>
                      <a:pt x="16" y="25"/>
                    </a:lnTo>
                    <a:lnTo>
                      <a:pt x="17" y="25"/>
                    </a:lnTo>
                    <a:lnTo>
                      <a:pt x="17" y="24"/>
                    </a:lnTo>
                    <a:lnTo>
                      <a:pt x="17" y="23"/>
                    </a:lnTo>
                    <a:lnTo>
                      <a:pt x="16" y="22"/>
                    </a:lnTo>
                    <a:lnTo>
                      <a:pt x="15" y="21"/>
                    </a:lnTo>
                    <a:lnTo>
                      <a:pt x="14" y="20"/>
                    </a:lnTo>
                    <a:lnTo>
                      <a:pt x="14" y="19"/>
                    </a:lnTo>
                    <a:lnTo>
                      <a:pt x="13" y="18"/>
                    </a:lnTo>
                    <a:lnTo>
                      <a:pt x="13" y="16"/>
                    </a:lnTo>
                    <a:lnTo>
                      <a:pt x="10" y="13"/>
                    </a:lnTo>
                    <a:lnTo>
                      <a:pt x="10" y="12"/>
                    </a:lnTo>
                    <a:lnTo>
                      <a:pt x="9" y="11"/>
                    </a:lnTo>
                    <a:lnTo>
                      <a:pt x="9" y="10"/>
                    </a:lnTo>
                    <a:lnTo>
                      <a:pt x="6" y="7"/>
                    </a:lnTo>
                    <a:lnTo>
                      <a:pt x="5" y="6"/>
                    </a:lnTo>
                    <a:lnTo>
                      <a:pt x="5" y="2"/>
                    </a:lnTo>
                    <a:lnTo>
                      <a:pt x="6" y="3"/>
                    </a:lnTo>
                    <a:lnTo>
                      <a:pt x="7" y="2"/>
                    </a:lnTo>
                    <a:lnTo>
                      <a:pt x="8" y="2"/>
                    </a:lnTo>
                    <a:lnTo>
                      <a:pt x="8" y="3"/>
                    </a:lnTo>
                    <a:lnTo>
                      <a:pt x="9" y="3"/>
                    </a:lnTo>
                    <a:lnTo>
                      <a:pt x="9" y="5"/>
                    </a:lnTo>
                    <a:lnTo>
                      <a:pt x="9" y="6"/>
                    </a:lnTo>
                    <a:lnTo>
                      <a:pt x="10" y="7"/>
                    </a:lnTo>
                    <a:lnTo>
                      <a:pt x="10" y="8"/>
                    </a:lnTo>
                    <a:lnTo>
                      <a:pt x="11" y="10"/>
                    </a:lnTo>
                    <a:lnTo>
                      <a:pt x="12" y="10"/>
                    </a:lnTo>
                    <a:lnTo>
                      <a:pt x="13" y="12"/>
                    </a:lnTo>
                    <a:lnTo>
                      <a:pt x="15" y="12"/>
                    </a:lnTo>
                    <a:lnTo>
                      <a:pt x="15" y="13"/>
                    </a:lnTo>
                    <a:lnTo>
                      <a:pt x="16" y="15"/>
                    </a:lnTo>
                    <a:lnTo>
                      <a:pt x="17" y="15"/>
                    </a:lnTo>
                    <a:lnTo>
                      <a:pt x="18" y="16"/>
                    </a:lnTo>
                    <a:lnTo>
                      <a:pt x="18" y="17"/>
                    </a:lnTo>
                    <a:lnTo>
                      <a:pt x="18" y="18"/>
                    </a:lnTo>
                    <a:lnTo>
                      <a:pt x="19" y="19"/>
                    </a:lnTo>
                    <a:lnTo>
                      <a:pt x="20" y="19"/>
                    </a:lnTo>
                    <a:lnTo>
                      <a:pt x="21" y="20"/>
                    </a:lnTo>
                    <a:lnTo>
                      <a:pt x="21" y="21"/>
                    </a:lnTo>
                    <a:lnTo>
                      <a:pt x="22" y="22"/>
                    </a:lnTo>
                    <a:lnTo>
                      <a:pt x="23" y="22"/>
                    </a:lnTo>
                    <a:lnTo>
                      <a:pt x="24" y="24"/>
                    </a:lnTo>
                    <a:lnTo>
                      <a:pt x="26" y="26"/>
                    </a:lnTo>
                    <a:lnTo>
                      <a:pt x="26" y="27"/>
                    </a:lnTo>
                    <a:lnTo>
                      <a:pt x="27" y="28"/>
                    </a:lnTo>
                    <a:lnTo>
                      <a:pt x="27" y="30"/>
                    </a:lnTo>
                    <a:lnTo>
                      <a:pt x="26" y="31"/>
                    </a:lnTo>
                    <a:lnTo>
                      <a:pt x="27" y="32"/>
                    </a:lnTo>
                    <a:lnTo>
                      <a:pt x="27" y="33"/>
                    </a:lnTo>
                    <a:lnTo>
                      <a:pt x="28" y="34"/>
                    </a:lnTo>
                    <a:lnTo>
                      <a:pt x="29" y="34"/>
                    </a:lnTo>
                    <a:lnTo>
                      <a:pt x="30" y="34"/>
                    </a:lnTo>
                    <a:lnTo>
                      <a:pt x="31" y="36"/>
                    </a:lnTo>
                    <a:lnTo>
                      <a:pt x="32" y="36"/>
                    </a:lnTo>
                    <a:lnTo>
                      <a:pt x="34" y="37"/>
                    </a:lnTo>
                    <a:lnTo>
                      <a:pt x="35" y="37"/>
                    </a:lnTo>
                    <a:lnTo>
                      <a:pt x="36" y="38"/>
                    </a:lnTo>
                    <a:lnTo>
                      <a:pt x="37" y="38"/>
                    </a:lnTo>
                    <a:lnTo>
                      <a:pt x="38" y="39"/>
                    </a:lnTo>
                    <a:lnTo>
                      <a:pt x="39" y="39"/>
                    </a:lnTo>
                    <a:lnTo>
                      <a:pt x="40" y="40"/>
                    </a:lnTo>
                    <a:lnTo>
                      <a:pt x="41" y="40"/>
                    </a:lnTo>
                    <a:lnTo>
                      <a:pt x="43" y="41"/>
                    </a:lnTo>
                    <a:lnTo>
                      <a:pt x="45" y="42"/>
                    </a:lnTo>
                    <a:lnTo>
                      <a:pt x="46" y="42"/>
                    </a:lnTo>
                    <a:lnTo>
                      <a:pt x="47" y="42"/>
                    </a:lnTo>
                    <a:lnTo>
                      <a:pt x="49" y="42"/>
                    </a:lnTo>
                    <a:lnTo>
                      <a:pt x="52" y="41"/>
                    </a:lnTo>
                    <a:lnTo>
                      <a:pt x="53" y="41"/>
                    </a:lnTo>
                    <a:lnTo>
                      <a:pt x="54" y="42"/>
                    </a:lnTo>
                    <a:lnTo>
                      <a:pt x="55" y="43"/>
                    </a:lnTo>
                    <a:lnTo>
                      <a:pt x="57" y="45"/>
                    </a:lnTo>
                    <a:lnTo>
                      <a:pt x="58" y="42"/>
                    </a:lnTo>
                    <a:lnTo>
                      <a:pt x="61" y="41"/>
                    </a:lnTo>
                    <a:lnTo>
                      <a:pt x="62" y="41"/>
                    </a:lnTo>
                    <a:lnTo>
                      <a:pt x="62" y="40"/>
                    </a:lnTo>
                    <a:lnTo>
                      <a:pt x="60" y="39"/>
                    </a:lnTo>
                    <a:lnTo>
                      <a:pt x="61" y="38"/>
                    </a:lnTo>
                    <a:lnTo>
                      <a:pt x="61" y="36"/>
                    </a:lnTo>
                    <a:lnTo>
                      <a:pt x="63" y="36"/>
                    </a:lnTo>
                    <a:lnTo>
                      <a:pt x="65" y="3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94" name="Freeform 1547"/>
              <p:cNvSpPr>
                <a:spLocks/>
              </p:cNvSpPr>
              <p:nvPr/>
            </p:nvSpPr>
            <p:spPr bwMode="auto">
              <a:xfrm>
                <a:off x="2137002" y="3106148"/>
                <a:ext cx="44190" cy="55235"/>
              </a:xfrm>
              <a:custGeom>
                <a:avLst/>
                <a:gdLst>
                  <a:gd name="T0" fmla="*/ 216 w 4"/>
                  <a:gd name="T1" fmla="*/ 1080 h 5"/>
                  <a:gd name="T2" fmla="*/ 0 w 4"/>
                  <a:gd name="T3" fmla="*/ 1080 h 5"/>
                  <a:gd name="T4" fmla="*/ 216 w 4"/>
                  <a:gd name="T5" fmla="*/ 216 h 5"/>
                  <a:gd name="T6" fmla="*/ 432 w 4"/>
                  <a:gd name="T7" fmla="*/ 0 h 5"/>
                  <a:gd name="T8" fmla="*/ 864 w 4"/>
                  <a:gd name="T9" fmla="*/ 0 h 5"/>
                  <a:gd name="T10" fmla="*/ 648 w 4"/>
                  <a:gd name="T11" fmla="*/ 216 h 5"/>
                  <a:gd name="T12" fmla="*/ 648 w 4"/>
                  <a:gd name="T13" fmla="*/ 432 h 5"/>
                  <a:gd name="T14" fmla="*/ 216 w 4"/>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0" y="5"/>
                    </a:lnTo>
                    <a:lnTo>
                      <a:pt x="1" y="1"/>
                    </a:lnTo>
                    <a:lnTo>
                      <a:pt x="2" y="0"/>
                    </a:lnTo>
                    <a:lnTo>
                      <a:pt x="4" y="0"/>
                    </a:lnTo>
                    <a:lnTo>
                      <a:pt x="3" y="1"/>
                    </a:lnTo>
                    <a:lnTo>
                      <a:pt x="3" y="2"/>
                    </a:lnTo>
                    <a:lnTo>
                      <a:pt x="1" y="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95" name="Freeform 1548"/>
              <p:cNvSpPr>
                <a:spLocks/>
              </p:cNvSpPr>
              <p:nvPr/>
            </p:nvSpPr>
            <p:spPr bwMode="auto">
              <a:xfrm>
                <a:off x="2137002" y="3106148"/>
                <a:ext cx="44190" cy="55235"/>
              </a:xfrm>
              <a:custGeom>
                <a:avLst/>
                <a:gdLst>
                  <a:gd name="T0" fmla="*/ 216 w 4"/>
                  <a:gd name="T1" fmla="*/ 1080 h 5"/>
                  <a:gd name="T2" fmla="*/ 0 w 4"/>
                  <a:gd name="T3" fmla="*/ 1080 h 5"/>
                  <a:gd name="T4" fmla="*/ 216 w 4"/>
                  <a:gd name="T5" fmla="*/ 216 h 5"/>
                  <a:gd name="T6" fmla="*/ 432 w 4"/>
                  <a:gd name="T7" fmla="*/ 0 h 5"/>
                  <a:gd name="T8" fmla="*/ 864 w 4"/>
                  <a:gd name="T9" fmla="*/ 0 h 5"/>
                  <a:gd name="T10" fmla="*/ 648 w 4"/>
                  <a:gd name="T11" fmla="*/ 216 h 5"/>
                  <a:gd name="T12" fmla="*/ 648 w 4"/>
                  <a:gd name="T13" fmla="*/ 432 h 5"/>
                  <a:gd name="T14" fmla="*/ 216 w 4"/>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0" y="5"/>
                    </a:lnTo>
                    <a:lnTo>
                      <a:pt x="1" y="1"/>
                    </a:lnTo>
                    <a:lnTo>
                      <a:pt x="2" y="0"/>
                    </a:lnTo>
                    <a:lnTo>
                      <a:pt x="4" y="0"/>
                    </a:lnTo>
                    <a:lnTo>
                      <a:pt x="3" y="1"/>
                    </a:lnTo>
                    <a:lnTo>
                      <a:pt x="3" y="2"/>
                    </a:lnTo>
                    <a:lnTo>
                      <a:pt x="1" y="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96" name="Freeform 1549"/>
              <p:cNvSpPr>
                <a:spLocks/>
              </p:cNvSpPr>
              <p:nvPr/>
            </p:nvSpPr>
            <p:spPr bwMode="auto">
              <a:xfrm>
                <a:off x="2932429" y="3426508"/>
                <a:ext cx="99428" cy="99422"/>
              </a:xfrm>
              <a:custGeom>
                <a:avLst/>
                <a:gdLst>
                  <a:gd name="T0" fmla="*/ 432 w 9"/>
                  <a:gd name="T1" fmla="*/ 1944 h 9"/>
                  <a:gd name="T2" fmla="*/ 432 w 9"/>
                  <a:gd name="T3" fmla="*/ 1512 h 9"/>
                  <a:gd name="T4" fmla="*/ 0 w 9"/>
                  <a:gd name="T5" fmla="*/ 1296 h 9"/>
                  <a:gd name="T6" fmla="*/ 0 w 9"/>
                  <a:gd name="T7" fmla="*/ 864 h 9"/>
                  <a:gd name="T8" fmla="*/ 216 w 9"/>
                  <a:gd name="T9" fmla="*/ 432 h 9"/>
                  <a:gd name="T10" fmla="*/ 216 w 9"/>
                  <a:gd name="T11" fmla="*/ 0 h 9"/>
                  <a:gd name="T12" fmla="*/ 648 w 9"/>
                  <a:gd name="T13" fmla="*/ 0 h 9"/>
                  <a:gd name="T14" fmla="*/ 1728 w 9"/>
                  <a:gd name="T15" fmla="*/ 0 h 9"/>
                  <a:gd name="T16" fmla="*/ 1944 w 9"/>
                  <a:gd name="T17" fmla="*/ 216 h 9"/>
                  <a:gd name="T18" fmla="*/ 1944 w 9"/>
                  <a:gd name="T19" fmla="*/ 216 h 9"/>
                  <a:gd name="T20" fmla="*/ 1728 w 9"/>
                  <a:gd name="T21" fmla="*/ 432 h 9"/>
                  <a:gd name="T22" fmla="*/ 1728 w 9"/>
                  <a:gd name="T23" fmla="*/ 864 h 9"/>
                  <a:gd name="T24" fmla="*/ 1944 w 9"/>
                  <a:gd name="T25" fmla="*/ 1512 h 9"/>
                  <a:gd name="T26" fmla="*/ 1728 w 9"/>
                  <a:gd name="T27" fmla="*/ 1728 h 9"/>
                  <a:gd name="T28" fmla="*/ 1080 w 9"/>
                  <a:gd name="T29" fmla="*/ 1944 h 9"/>
                  <a:gd name="T30" fmla="*/ 1080 w 9"/>
                  <a:gd name="T31" fmla="*/ 1728 h 9"/>
                  <a:gd name="T32" fmla="*/ 864 w 9"/>
                  <a:gd name="T33" fmla="*/ 1728 h 9"/>
                  <a:gd name="T34" fmla="*/ 864 w 9"/>
                  <a:gd name="T35" fmla="*/ 1944 h 9"/>
                  <a:gd name="T36" fmla="*/ 432 w 9"/>
                  <a:gd name="T37" fmla="*/ 1944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9"/>
                  <a:gd name="T59" fmla="*/ 9 w 9"/>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9">
                    <a:moveTo>
                      <a:pt x="2" y="9"/>
                    </a:moveTo>
                    <a:lnTo>
                      <a:pt x="2" y="7"/>
                    </a:lnTo>
                    <a:lnTo>
                      <a:pt x="0" y="6"/>
                    </a:lnTo>
                    <a:lnTo>
                      <a:pt x="0" y="4"/>
                    </a:lnTo>
                    <a:lnTo>
                      <a:pt x="1" y="2"/>
                    </a:lnTo>
                    <a:lnTo>
                      <a:pt x="1" y="0"/>
                    </a:lnTo>
                    <a:lnTo>
                      <a:pt x="3" y="0"/>
                    </a:lnTo>
                    <a:lnTo>
                      <a:pt x="8" y="0"/>
                    </a:lnTo>
                    <a:lnTo>
                      <a:pt x="9" y="1"/>
                    </a:lnTo>
                    <a:lnTo>
                      <a:pt x="8" y="2"/>
                    </a:lnTo>
                    <a:lnTo>
                      <a:pt x="8" y="4"/>
                    </a:lnTo>
                    <a:lnTo>
                      <a:pt x="9" y="7"/>
                    </a:lnTo>
                    <a:lnTo>
                      <a:pt x="8" y="8"/>
                    </a:lnTo>
                    <a:lnTo>
                      <a:pt x="5" y="9"/>
                    </a:lnTo>
                    <a:lnTo>
                      <a:pt x="5" y="8"/>
                    </a:lnTo>
                    <a:lnTo>
                      <a:pt x="4" y="8"/>
                    </a:lnTo>
                    <a:lnTo>
                      <a:pt x="4" y="9"/>
                    </a:lnTo>
                    <a:lnTo>
                      <a:pt x="2" y="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97" name="Freeform 1550"/>
              <p:cNvSpPr>
                <a:spLocks/>
              </p:cNvSpPr>
              <p:nvPr/>
            </p:nvSpPr>
            <p:spPr bwMode="auto">
              <a:xfrm>
                <a:off x="2932429" y="3426508"/>
                <a:ext cx="99428" cy="99422"/>
              </a:xfrm>
              <a:custGeom>
                <a:avLst/>
                <a:gdLst>
                  <a:gd name="T0" fmla="*/ 432 w 9"/>
                  <a:gd name="T1" fmla="*/ 1944 h 9"/>
                  <a:gd name="T2" fmla="*/ 432 w 9"/>
                  <a:gd name="T3" fmla="*/ 1512 h 9"/>
                  <a:gd name="T4" fmla="*/ 0 w 9"/>
                  <a:gd name="T5" fmla="*/ 1296 h 9"/>
                  <a:gd name="T6" fmla="*/ 0 w 9"/>
                  <a:gd name="T7" fmla="*/ 864 h 9"/>
                  <a:gd name="T8" fmla="*/ 216 w 9"/>
                  <a:gd name="T9" fmla="*/ 432 h 9"/>
                  <a:gd name="T10" fmla="*/ 216 w 9"/>
                  <a:gd name="T11" fmla="*/ 0 h 9"/>
                  <a:gd name="T12" fmla="*/ 648 w 9"/>
                  <a:gd name="T13" fmla="*/ 0 h 9"/>
                  <a:gd name="T14" fmla="*/ 1728 w 9"/>
                  <a:gd name="T15" fmla="*/ 0 h 9"/>
                  <a:gd name="T16" fmla="*/ 1944 w 9"/>
                  <a:gd name="T17" fmla="*/ 216 h 9"/>
                  <a:gd name="T18" fmla="*/ 1944 w 9"/>
                  <a:gd name="T19" fmla="*/ 216 h 9"/>
                  <a:gd name="T20" fmla="*/ 1728 w 9"/>
                  <a:gd name="T21" fmla="*/ 432 h 9"/>
                  <a:gd name="T22" fmla="*/ 1728 w 9"/>
                  <a:gd name="T23" fmla="*/ 864 h 9"/>
                  <a:gd name="T24" fmla="*/ 1944 w 9"/>
                  <a:gd name="T25" fmla="*/ 1512 h 9"/>
                  <a:gd name="T26" fmla="*/ 1728 w 9"/>
                  <a:gd name="T27" fmla="*/ 1728 h 9"/>
                  <a:gd name="T28" fmla="*/ 1080 w 9"/>
                  <a:gd name="T29" fmla="*/ 1944 h 9"/>
                  <a:gd name="T30" fmla="*/ 1080 w 9"/>
                  <a:gd name="T31" fmla="*/ 1728 h 9"/>
                  <a:gd name="T32" fmla="*/ 864 w 9"/>
                  <a:gd name="T33" fmla="*/ 1728 h 9"/>
                  <a:gd name="T34" fmla="*/ 864 w 9"/>
                  <a:gd name="T35" fmla="*/ 1944 h 9"/>
                  <a:gd name="T36" fmla="*/ 432 w 9"/>
                  <a:gd name="T37" fmla="*/ 1944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9"/>
                  <a:gd name="T59" fmla="*/ 9 w 9"/>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9">
                    <a:moveTo>
                      <a:pt x="2" y="9"/>
                    </a:moveTo>
                    <a:lnTo>
                      <a:pt x="2" y="7"/>
                    </a:lnTo>
                    <a:lnTo>
                      <a:pt x="0" y="6"/>
                    </a:lnTo>
                    <a:lnTo>
                      <a:pt x="0" y="4"/>
                    </a:lnTo>
                    <a:lnTo>
                      <a:pt x="1" y="2"/>
                    </a:lnTo>
                    <a:lnTo>
                      <a:pt x="1" y="0"/>
                    </a:lnTo>
                    <a:lnTo>
                      <a:pt x="3" y="0"/>
                    </a:lnTo>
                    <a:lnTo>
                      <a:pt x="8" y="0"/>
                    </a:lnTo>
                    <a:lnTo>
                      <a:pt x="9" y="1"/>
                    </a:lnTo>
                    <a:lnTo>
                      <a:pt x="8" y="2"/>
                    </a:lnTo>
                    <a:lnTo>
                      <a:pt x="8" y="4"/>
                    </a:lnTo>
                    <a:lnTo>
                      <a:pt x="9" y="7"/>
                    </a:lnTo>
                    <a:lnTo>
                      <a:pt x="8" y="8"/>
                    </a:lnTo>
                    <a:lnTo>
                      <a:pt x="5" y="9"/>
                    </a:lnTo>
                    <a:lnTo>
                      <a:pt x="5" y="8"/>
                    </a:lnTo>
                    <a:lnTo>
                      <a:pt x="4" y="8"/>
                    </a:lnTo>
                    <a:lnTo>
                      <a:pt x="4" y="9"/>
                    </a:lnTo>
                    <a:lnTo>
                      <a:pt x="2" y="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298" name="Freeform 1551"/>
              <p:cNvSpPr>
                <a:spLocks/>
              </p:cNvSpPr>
              <p:nvPr/>
            </p:nvSpPr>
            <p:spPr bwMode="auto">
              <a:xfrm>
                <a:off x="3020810" y="3437555"/>
                <a:ext cx="66286" cy="88375"/>
              </a:xfrm>
              <a:custGeom>
                <a:avLst/>
                <a:gdLst>
                  <a:gd name="T0" fmla="*/ 0 w 6"/>
                  <a:gd name="T1" fmla="*/ 1512 h 8"/>
                  <a:gd name="T2" fmla="*/ 216 w 6"/>
                  <a:gd name="T3" fmla="*/ 1296 h 8"/>
                  <a:gd name="T4" fmla="*/ 0 w 6"/>
                  <a:gd name="T5" fmla="*/ 648 h 8"/>
                  <a:gd name="T6" fmla="*/ 0 w 6"/>
                  <a:gd name="T7" fmla="*/ 216 h 8"/>
                  <a:gd name="T8" fmla="*/ 216 w 6"/>
                  <a:gd name="T9" fmla="*/ 0 h 8"/>
                  <a:gd name="T10" fmla="*/ 216 w 6"/>
                  <a:gd name="T11" fmla="*/ 0 h 8"/>
                  <a:gd name="T12" fmla="*/ 648 w 6"/>
                  <a:gd name="T13" fmla="*/ 0 h 8"/>
                  <a:gd name="T14" fmla="*/ 864 w 6"/>
                  <a:gd name="T15" fmla="*/ 0 h 8"/>
                  <a:gd name="T16" fmla="*/ 1296 w 6"/>
                  <a:gd name="T17" fmla="*/ 648 h 8"/>
                  <a:gd name="T18" fmla="*/ 1296 w 6"/>
                  <a:gd name="T19" fmla="*/ 864 h 8"/>
                  <a:gd name="T20" fmla="*/ 1080 w 6"/>
                  <a:gd name="T21" fmla="*/ 1512 h 8"/>
                  <a:gd name="T22" fmla="*/ 864 w 6"/>
                  <a:gd name="T23" fmla="*/ 1728 h 8"/>
                  <a:gd name="T24" fmla="*/ 216 w 6"/>
                  <a:gd name="T25" fmla="*/ 1728 h 8"/>
                  <a:gd name="T26" fmla="*/ 0 w 6"/>
                  <a:gd name="T27" fmla="*/ 151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0" y="7"/>
                    </a:moveTo>
                    <a:lnTo>
                      <a:pt x="1" y="6"/>
                    </a:lnTo>
                    <a:lnTo>
                      <a:pt x="0" y="3"/>
                    </a:lnTo>
                    <a:lnTo>
                      <a:pt x="0" y="1"/>
                    </a:lnTo>
                    <a:lnTo>
                      <a:pt x="1" y="0"/>
                    </a:lnTo>
                    <a:lnTo>
                      <a:pt x="3" y="0"/>
                    </a:lnTo>
                    <a:lnTo>
                      <a:pt x="4" y="0"/>
                    </a:lnTo>
                    <a:lnTo>
                      <a:pt x="6" y="3"/>
                    </a:lnTo>
                    <a:lnTo>
                      <a:pt x="6" y="4"/>
                    </a:lnTo>
                    <a:lnTo>
                      <a:pt x="5" y="7"/>
                    </a:lnTo>
                    <a:lnTo>
                      <a:pt x="4" y="8"/>
                    </a:lnTo>
                    <a:lnTo>
                      <a:pt x="1" y="8"/>
                    </a:lnTo>
                    <a:lnTo>
                      <a:pt x="0"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299" name="Freeform 1552"/>
              <p:cNvSpPr>
                <a:spLocks/>
              </p:cNvSpPr>
              <p:nvPr/>
            </p:nvSpPr>
            <p:spPr bwMode="auto">
              <a:xfrm>
                <a:off x="3020810" y="3437555"/>
                <a:ext cx="66286" cy="88375"/>
              </a:xfrm>
              <a:custGeom>
                <a:avLst/>
                <a:gdLst>
                  <a:gd name="T0" fmla="*/ 0 w 6"/>
                  <a:gd name="T1" fmla="*/ 1512 h 8"/>
                  <a:gd name="T2" fmla="*/ 216 w 6"/>
                  <a:gd name="T3" fmla="*/ 1296 h 8"/>
                  <a:gd name="T4" fmla="*/ 0 w 6"/>
                  <a:gd name="T5" fmla="*/ 648 h 8"/>
                  <a:gd name="T6" fmla="*/ 0 w 6"/>
                  <a:gd name="T7" fmla="*/ 216 h 8"/>
                  <a:gd name="T8" fmla="*/ 216 w 6"/>
                  <a:gd name="T9" fmla="*/ 0 h 8"/>
                  <a:gd name="T10" fmla="*/ 216 w 6"/>
                  <a:gd name="T11" fmla="*/ 0 h 8"/>
                  <a:gd name="T12" fmla="*/ 648 w 6"/>
                  <a:gd name="T13" fmla="*/ 0 h 8"/>
                  <a:gd name="T14" fmla="*/ 864 w 6"/>
                  <a:gd name="T15" fmla="*/ 0 h 8"/>
                  <a:gd name="T16" fmla="*/ 1296 w 6"/>
                  <a:gd name="T17" fmla="*/ 648 h 8"/>
                  <a:gd name="T18" fmla="*/ 1296 w 6"/>
                  <a:gd name="T19" fmla="*/ 864 h 8"/>
                  <a:gd name="T20" fmla="*/ 1080 w 6"/>
                  <a:gd name="T21" fmla="*/ 1512 h 8"/>
                  <a:gd name="T22" fmla="*/ 864 w 6"/>
                  <a:gd name="T23" fmla="*/ 1728 h 8"/>
                  <a:gd name="T24" fmla="*/ 216 w 6"/>
                  <a:gd name="T25" fmla="*/ 1728 h 8"/>
                  <a:gd name="T26" fmla="*/ 0 w 6"/>
                  <a:gd name="T27" fmla="*/ 151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0" y="7"/>
                    </a:moveTo>
                    <a:lnTo>
                      <a:pt x="1" y="6"/>
                    </a:lnTo>
                    <a:lnTo>
                      <a:pt x="0" y="3"/>
                    </a:lnTo>
                    <a:lnTo>
                      <a:pt x="0" y="1"/>
                    </a:lnTo>
                    <a:lnTo>
                      <a:pt x="1" y="0"/>
                    </a:lnTo>
                    <a:lnTo>
                      <a:pt x="3" y="0"/>
                    </a:lnTo>
                    <a:lnTo>
                      <a:pt x="4" y="0"/>
                    </a:lnTo>
                    <a:lnTo>
                      <a:pt x="6" y="3"/>
                    </a:lnTo>
                    <a:lnTo>
                      <a:pt x="6" y="4"/>
                    </a:lnTo>
                    <a:lnTo>
                      <a:pt x="5" y="7"/>
                    </a:lnTo>
                    <a:lnTo>
                      <a:pt x="4" y="8"/>
                    </a:lnTo>
                    <a:lnTo>
                      <a:pt x="1" y="8"/>
                    </a:lnTo>
                    <a:lnTo>
                      <a:pt x="0"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00" name="Freeform 1553"/>
              <p:cNvSpPr>
                <a:spLocks/>
              </p:cNvSpPr>
              <p:nvPr/>
            </p:nvSpPr>
            <p:spPr bwMode="auto">
              <a:xfrm>
                <a:off x="2468430" y="4034088"/>
                <a:ext cx="220952" cy="1115737"/>
              </a:xfrm>
              <a:custGeom>
                <a:avLst/>
                <a:gdLst>
                  <a:gd name="T0" fmla="*/ 2808 w 20"/>
                  <a:gd name="T1" fmla="*/ 20952 h 101"/>
                  <a:gd name="T2" fmla="*/ 2592 w 20"/>
                  <a:gd name="T3" fmla="*/ 21384 h 101"/>
                  <a:gd name="T4" fmla="*/ 1944 w 20"/>
                  <a:gd name="T5" fmla="*/ 21816 h 101"/>
                  <a:gd name="T6" fmla="*/ 2160 w 20"/>
                  <a:gd name="T7" fmla="*/ 21600 h 101"/>
                  <a:gd name="T8" fmla="*/ 1944 w 20"/>
                  <a:gd name="T9" fmla="*/ 20952 h 101"/>
                  <a:gd name="T10" fmla="*/ 1080 w 20"/>
                  <a:gd name="T11" fmla="*/ 21384 h 101"/>
                  <a:gd name="T12" fmla="*/ 1512 w 20"/>
                  <a:gd name="T13" fmla="*/ 20736 h 101"/>
                  <a:gd name="T14" fmla="*/ 1296 w 20"/>
                  <a:gd name="T15" fmla="*/ 20736 h 101"/>
                  <a:gd name="T16" fmla="*/ 864 w 20"/>
                  <a:gd name="T17" fmla="*/ 20088 h 101"/>
                  <a:gd name="T18" fmla="*/ 648 w 20"/>
                  <a:gd name="T19" fmla="*/ 19656 h 101"/>
                  <a:gd name="T20" fmla="*/ 648 w 20"/>
                  <a:gd name="T21" fmla="*/ 18576 h 101"/>
                  <a:gd name="T22" fmla="*/ 648 w 20"/>
                  <a:gd name="T23" fmla="*/ 18144 h 101"/>
                  <a:gd name="T24" fmla="*/ 1080 w 20"/>
                  <a:gd name="T25" fmla="*/ 17928 h 101"/>
                  <a:gd name="T26" fmla="*/ 648 w 20"/>
                  <a:gd name="T27" fmla="*/ 17928 h 101"/>
                  <a:gd name="T28" fmla="*/ 864 w 20"/>
                  <a:gd name="T29" fmla="*/ 17496 h 101"/>
                  <a:gd name="T30" fmla="*/ 432 w 20"/>
                  <a:gd name="T31" fmla="*/ 17280 h 101"/>
                  <a:gd name="T32" fmla="*/ 432 w 20"/>
                  <a:gd name="T33" fmla="*/ 16848 h 101"/>
                  <a:gd name="T34" fmla="*/ 648 w 20"/>
                  <a:gd name="T35" fmla="*/ 17064 h 101"/>
                  <a:gd name="T36" fmla="*/ 1080 w 20"/>
                  <a:gd name="T37" fmla="*/ 16848 h 101"/>
                  <a:gd name="T38" fmla="*/ 1296 w 20"/>
                  <a:gd name="T39" fmla="*/ 16416 h 101"/>
                  <a:gd name="T40" fmla="*/ 1512 w 20"/>
                  <a:gd name="T41" fmla="*/ 15768 h 101"/>
                  <a:gd name="T42" fmla="*/ 1512 w 20"/>
                  <a:gd name="T43" fmla="*/ 15120 h 101"/>
                  <a:gd name="T44" fmla="*/ 1512 w 20"/>
                  <a:gd name="T45" fmla="*/ 14040 h 101"/>
                  <a:gd name="T46" fmla="*/ 1080 w 20"/>
                  <a:gd name="T47" fmla="*/ 14040 h 101"/>
                  <a:gd name="T48" fmla="*/ 1080 w 20"/>
                  <a:gd name="T49" fmla="*/ 12744 h 101"/>
                  <a:gd name="T50" fmla="*/ 1080 w 20"/>
                  <a:gd name="T51" fmla="*/ 11448 h 101"/>
                  <a:gd name="T52" fmla="*/ 1296 w 20"/>
                  <a:gd name="T53" fmla="*/ 10368 h 101"/>
                  <a:gd name="T54" fmla="*/ 1728 w 20"/>
                  <a:gd name="T55" fmla="*/ 9288 h 101"/>
                  <a:gd name="T56" fmla="*/ 2160 w 20"/>
                  <a:gd name="T57" fmla="*/ 7560 h 101"/>
                  <a:gd name="T58" fmla="*/ 2160 w 20"/>
                  <a:gd name="T59" fmla="*/ 6264 h 101"/>
                  <a:gd name="T60" fmla="*/ 2592 w 20"/>
                  <a:gd name="T61" fmla="*/ 4104 h 101"/>
                  <a:gd name="T62" fmla="*/ 2808 w 20"/>
                  <a:gd name="T63" fmla="*/ 1512 h 101"/>
                  <a:gd name="T64" fmla="*/ 3024 w 20"/>
                  <a:gd name="T65" fmla="*/ 0 h 101"/>
                  <a:gd name="T66" fmla="*/ 3672 w 20"/>
                  <a:gd name="T67" fmla="*/ 1512 h 101"/>
                  <a:gd name="T68" fmla="*/ 4320 w 20"/>
                  <a:gd name="T69" fmla="*/ 3240 h 101"/>
                  <a:gd name="T70" fmla="*/ 3672 w 20"/>
                  <a:gd name="T71" fmla="*/ 3888 h 101"/>
                  <a:gd name="T72" fmla="*/ 3240 w 20"/>
                  <a:gd name="T73" fmla="*/ 5616 h 101"/>
                  <a:gd name="T74" fmla="*/ 2592 w 20"/>
                  <a:gd name="T75" fmla="*/ 7560 h 101"/>
                  <a:gd name="T76" fmla="*/ 2592 w 20"/>
                  <a:gd name="T77" fmla="*/ 9720 h 101"/>
                  <a:gd name="T78" fmla="*/ 2376 w 20"/>
                  <a:gd name="T79" fmla="*/ 11880 h 101"/>
                  <a:gd name="T80" fmla="*/ 1944 w 20"/>
                  <a:gd name="T81" fmla="*/ 14256 h 101"/>
                  <a:gd name="T82" fmla="*/ 2160 w 20"/>
                  <a:gd name="T83" fmla="*/ 15768 h 101"/>
                  <a:gd name="T84" fmla="*/ 1944 w 20"/>
                  <a:gd name="T85" fmla="*/ 16200 h 101"/>
                  <a:gd name="T86" fmla="*/ 1944 w 20"/>
                  <a:gd name="T87" fmla="*/ 17712 h 101"/>
                  <a:gd name="T88" fmla="*/ 1080 w 20"/>
                  <a:gd name="T89" fmla="*/ 18792 h 101"/>
                  <a:gd name="T90" fmla="*/ 1512 w 20"/>
                  <a:gd name="T91" fmla="*/ 19656 h 101"/>
                  <a:gd name="T92" fmla="*/ 1944 w 20"/>
                  <a:gd name="T93" fmla="*/ 20736 h 10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
                  <a:gd name="T142" fmla="*/ 0 h 101"/>
                  <a:gd name="T143" fmla="*/ 20 w 20"/>
                  <a:gd name="T144" fmla="*/ 101 h 10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 h="101">
                    <a:moveTo>
                      <a:pt x="14" y="96"/>
                    </a:moveTo>
                    <a:lnTo>
                      <a:pt x="14" y="97"/>
                    </a:lnTo>
                    <a:lnTo>
                      <a:pt x="13" y="97"/>
                    </a:lnTo>
                    <a:lnTo>
                      <a:pt x="12" y="97"/>
                    </a:lnTo>
                    <a:lnTo>
                      <a:pt x="11" y="98"/>
                    </a:lnTo>
                    <a:lnTo>
                      <a:pt x="12" y="99"/>
                    </a:lnTo>
                    <a:lnTo>
                      <a:pt x="11" y="100"/>
                    </a:lnTo>
                    <a:lnTo>
                      <a:pt x="11" y="101"/>
                    </a:lnTo>
                    <a:lnTo>
                      <a:pt x="9" y="101"/>
                    </a:lnTo>
                    <a:lnTo>
                      <a:pt x="8" y="101"/>
                    </a:lnTo>
                    <a:lnTo>
                      <a:pt x="8" y="100"/>
                    </a:lnTo>
                    <a:lnTo>
                      <a:pt x="10" y="100"/>
                    </a:lnTo>
                    <a:lnTo>
                      <a:pt x="10" y="99"/>
                    </a:lnTo>
                    <a:lnTo>
                      <a:pt x="10" y="98"/>
                    </a:lnTo>
                    <a:lnTo>
                      <a:pt x="9" y="97"/>
                    </a:lnTo>
                    <a:lnTo>
                      <a:pt x="7" y="97"/>
                    </a:lnTo>
                    <a:lnTo>
                      <a:pt x="6" y="99"/>
                    </a:lnTo>
                    <a:lnTo>
                      <a:pt x="5" y="99"/>
                    </a:lnTo>
                    <a:lnTo>
                      <a:pt x="5" y="97"/>
                    </a:lnTo>
                    <a:lnTo>
                      <a:pt x="6" y="96"/>
                    </a:lnTo>
                    <a:lnTo>
                      <a:pt x="7" y="96"/>
                    </a:lnTo>
                    <a:lnTo>
                      <a:pt x="7" y="95"/>
                    </a:lnTo>
                    <a:lnTo>
                      <a:pt x="6" y="95"/>
                    </a:lnTo>
                    <a:lnTo>
                      <a:pt x="6" y="96"/>
                    </a:lnTo>
                    <a:lnTo>
                      <a:pt x="5" y="95"/>
                    </a:lnTo>
                    <a:lnTo>
                      <a:pt x="5" y="93"/>
                    </a:lnTo>
                    <a:lnTo>
                      <a:pt x="4" y="93"/>
                    </a:lnTo>
                    <a:lnTo>
                      <a:pt x="4" y="92"/>
                    </a:lnTo>
                    <a:lnTo>
                      <a:pt x="4" y="91"/>
                    </a:lnTo>
                    <a:lnTo>
                      <a:pt x="3" y="91"/>
                    </a:lnTo>
                    <a:lnTo>
                      <a:pt x="3" y="90"/>
                    </a:lnTo>
                    <a:lnTo>
                      <a:pt x="3" y="88"/>
                    </a:lnTo>
                    <a:lnTo>
                      <a:pt x="3" y="86"/>
                    </a:lnTo>
                    <a:lnTo>
                      <a:pt x="3" y="85"/>
                    </a:lnTo>
                    <a:lnTo>
                      <a:pt x="3" y="84"/>
                    </a:lnTo>
                    <a:cubicBezTo>
                      <a:pt x="3" y="84"/>
                      <a:pt x="3" y="83"/>
                      <a:pt x="3" y="84"/>
                    </a:cubicBezTo>
                    <a:cubicBezTo>
                      <a:pt x="4" y="84"/>
                      <a:pt x="4" y="84"/>
                      <a:pt x="4" y="84"/>
                    </a:cubicBezTo>
                    <a:lnTo>
                      <a:pt x="5" y="84"/>
                    </a:lnTo>
                    <a:lnTo>
                      <a:pt x="5" y="83"/>
                    </a:lnTo>
                    <a:lnTo>
                      <a:pt x="4" y="82"/>
                    </a:lnTo>
                    <a:lnTo>
                      <a:pt x="4" y="83"/>
                    </a:lnTo>
                    <a:lnTo>
                      <a:pt x="3" y="83"/>
                    </a:lnTo>
                    <a:lnTo>
                      <a:pt x="2" y="82"/>
                    </a:lnTo>
                    <a:lnTo>
                      <a:pt x="3" y="82"/>
                    </a:lnTo>
                    <a:lnTo>
                      <a:pt x="4" y="81"/>
                    </a:lnTo>
                    <a:lnTo>
                      <a:pt x="3" y="80"/>
                    </a:lnTo>
                    <a:lnTo>
                      <a:pt x="2" y="80"/>
                    </a:lnTo>
                    <a:lnTo>
                      <a:pt x="0" y="80"/>
                    </a:lnTo>
                    <a:lnTo>
                      <a:pt x="0" y="79"/>
                    </a:lnTo>
                    <a:lnTo>
                      <a:pt x="2" y="78"/>
                    </a:lnTo>
                    <a:lnTo>
                      <a:pt x="2" y="77"/>
                    </a:lnTo>
                    <a:lnTo>
                      <a:pt x="3" y="78"/>
                    </a:lnTo>
                    <a:lnTo>
                      <a:pt x="3" y="79"/>
                    </a:lnTo>
                    <a:lnTo>
                      <a:pt x="4" y="80"/>
                    </a:lnTo>
                    <a:lnTo>
                      <a:pt x="4" y="79"/>
                    </a:lnTo>
                    <a:lnTo>
                      <a:pt x="5" y="78"/>
                    </a:lnTo>
                    <a:lnTo>
                      <a:pt x="5" y="77"/>
                    </a:lnTo>
                    <a:lnTo>
                      <a:pt x="5" y="76"/>
                    </a:lnTo>
                    <a:lnTo>
                      <a:pt x="6" y="76"/>
                    </a:lnTo>
                    <a:lnTo>
                      <a:pt x="6" y="75"/>
                    </a:lnTo>
                    <a:lnTo>
                      <a:pt x="7" y="74"/>
                    </a:lnTo>
                    <a:lnTo>
                      <a:pt x="7" y="73"/>
                    </a:lnTo>
                    <a:lnTo>
                      <a:pt x="6" y="73"/>
                    </a:lnTo>
                    <a:lnTo>
                      <a:pt x="6" y="72"/>
                    </a:lnTo>
                    <a:lnTo>
                      <a:pt x="7" y="70"/>
                    </a:lnTo>
                    <a:lnTo>
                      <a:pt x="7" y="67"/>
                    </a:lnTo>
                    <a:lnTo>
                      <a:pt x="7" y="66"/>
                    </a:lnTo>
                    <a:lnTo>
                      <a:pt x="7" y="65"/>
                    </a:lnTo>
                    <a:lnTo>
                      <a:pt x="7" y="64"/>
                    </a:lnTo>
                    <a:lnTo>
                      <a:pt x="5" y="65"/>
                    </a:lnTo>
                    <a:lnTo>
                      <a:pt x="4" y="63"/>
                    </a:lnTo>
                    <a:lnTo>
                      <a:pt x="4" y="61"/>
                    </a:lnTo>
                    <a:lnTo>
                      <a:pt x="5" y="59"/>
                    </a:lnTo>
                    <a:lnTo>
                      <a:pt x="6" y="58"/>
                    </a:lnTo>
                    <a:lnTo>
                      <a:pt x="6" y="56"/>
                    </a:lnTo>
                    <a:lnTo>
                      <a:pt x="5" y="53"/>
                    </a:lnTo>
                    <a:lnTo>
                      <a:pt x="5" y="50"/>
                    </a:lnTo>
                    <a:lnTo>
                      <a:pt x="6" y="50"/>
                    </a:lnTo>
                    <a:lnTo>
                      <a:pt x="6" y="48"/>
                    </a:lnTo>
                    <a:lnTo>
                      <a:pt x="7" y="47"/>
                    </a:lnTo>
                    <a:lnTo>
                      <a:pt x="8" y="45"/>
                    </a:lnTo>
                    <a:lnTo>
                      <a:pt x="8" y="43"/>
                    </a:lnTo>
                    <a:lnTo>
                      <a:pt x="9" y="41"/>
                    </a:lnTo>
                    <a:lnTo>
                      <a:pt x="10" y="39"/>
                    </a:lnTo>
                    <a:lnTo>
                      <a:pt x="10" y="35"/>
                    </a:lnTo>
                    <a:lnTo>
                      <a:pt x="9" y="32"/>
                    </a:lnTo>
                    <a:lnTo>
                      <a:pt x="10" y="31"/>
                    </a:lnTo>
                    <a:lnTo>
                      <a:pt x="10" y="29"/>
                    </a:lnTo>
                    <a:lnTo>
                      <a:pt x="10" y="28"/>
                    </a:lnTo>
                    <a:lnTo>
                      <a:pt x="12" y="22"/>
                    </a:lnTo>
                    <a:lnTo>
                      <a:pt x="12" y="19"/>
                    </a:lnTo>
                    <a:lnTo>
                      <a:pt x="12" y="14"/>
                    </a:lnTo>
                    <a:lnTo>
                      <a:pt x="13" y="13"/>
                    </a:lnTo>
                    <a:lnTo>
                      <a:pt x="13" y="7"/>
                    </a:lnTo>
                    <a:lnTo>
                      <a:pt x="13" y="6"/>
                    </a:lnTo>
                    <a:lnTo>
                      <a:pt x="13" y="2"/>
                    </a:lnTo>
                    <a:lnTo>
                      <a:pt x="14" y="0"/>
                    </a:lnTo>
                    <a:lnTo>
                      <a:pt x="15" y="1"/>
                    </a:lnTo>
                    <a:lnTo>
                      <a:pt x="16" y="4"/>
                    </a:lnTo>
                    <a:lnTo>
                      <a:pt x="17" y="7"/>
                    </a:lnTo>
                    <a:lnTo>
                      <a:pt x="18" y="12"/>
                    </a:lnTo>
                    <a:lnTo>
                      <a:pt x="19" y="13"/>
                    </a:lnTo>
                    <a:lnTo>
                      <a:pt x="20" y="15"/>
                    </a:lnTo>
                    <a:lnTo>
                      <a:pt x="19" y="16"/>
                    </a:lnTo>
                    <a:lnTo>
                      <a:pt x="18" y="17"/>
                    </a:lnTo>
                    <a:lnTo>
                      <a:pt x="17" y="18"/>
                    </a:lnTo>
                    <a:lnTo>
                      <a:pt x="17" y="22"/>
                    </a:lnTo>
                    <a:lnTo>
                      <a:pt x="17" y="23"/>
                    </a:lnTo>
                    <a:lnTo>
                      <a:pt x="15" y="26"/>
                    </a:lnTo>
                    <a:lnTo>
                      <a:pt x="13" y="29"/>
                    </a:lnTo>
                    <a:lnTo>
                      <a:pt x="13" y="31"/>
                    </a:lnTo>
                    <a:lnTo>
                      <a:pt x="12" y="35"/>
                    </a:lnTo>
                    <a:lnTo>
                      <a:pt x="14" y="40"/>
                    </a:lnTo>
                    <a:lnTo>
                      <a:pt x="13" y="43"/>
                    </a:lnTo>
                    <a:lnTo>
                      <a:pt x="12" y="45"/>
                    </a:lnTo>
                    <a:lnTo>
                      <a:pt x="12" y="48"/>
                    </a:lnTo>
                    <a:lnTo>
                      <a:pt x="11" y="51"/>
                    </a:lnTo>
                    <a:lnTo>
                      <a:pt x="11" y="55"/>
                    </a:lnTo>
                    <a:lnTo>
                      <a:pt x="10" y="57"/>
                    </a:lnTo>
                    <a:lnTo>
                      <a:pt x="9" y="61"/>
                    </a:lnTo>
                    <a:lnTo>
                      <a:pt x="9" y="66"/>
                    </a:lnTo>
                    <a:lnTo>
                      <a:pt x="8" y="67"/>
                    </a:lnTo>
                    <a:lnTo>
                      <a:pt x="9" y="70"/>
                    </a:lnTo>
                    <a:lnTo>
                      <a:pt x="10" y="73"/>
                    </a:lnTo>
                    <a:lnTo>
                      <a:pt x="8" y="74"/>
                    </a:lnTo>
                    <a:lnTo>
                      <a:pt x="9" y="75"/>
                    </a:lnTo>
                    <a:lnTo>
                      <a:pt x="10" y="80"/>
                    </a:lnTo>
                    <a:lnTo>
                      <a:pt x="9" y="81"/>
                    </a:lnTo>
                    <a:lnTo>
                      <a:pt x="9" y="82"/>
                    </a:lnTo>
                    <a:lnTo>
                      <a:pt x="7" y="82"/>
                    </a:lnTo>
                    <a:lnTo>
                      <a:pt x="8" y="85"/>
                    </a:lnTo>
                    <a:lnTo>
                      <a:pt x="5" y="87"/>
                    </a:lnTo>
                    <a:lnTo>
                      <a:pt x="5" y="89"/>
                    </a:lnTo>
                    <a:lnTo>
                      <a:pt x="6" y="91"/>
                    </a:lnTo>
                    <a:lnTo>
                      <a:pt x="7" y="91"/>
                    </a:lnTo>
                    <a:lnTo>
                      <a:pt x="7" y="92"/>
                    </a:lnTo>
                    <a:lnTo>
                      <a:pt x="8" y="95"/>
                    </a:lnTo>
                    <a:lnTo>
                      <a:pt x="9" y="96"/>
                    </a:lnTo>
                    <a:lnTo>
                      <a:pt x="14" y="9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01" name="Freeform 1554"/>
              <p:cNvSpPr>
                <a:spLocks/>
              </p:cNvSpPr>
              <p:nvPr/>
            </p:nvSpPr>
            <p:spPr bwMode="auto">
              <a:xfrm>
                <a:off x="2468430" y="4034088"/>
                <a:ext cx="220952" cy="1115737"/>
              </a:xfrm>
              <a:custGeom>
                <a:avLst/>
                <a:gdLst>
                  <a:gd name="T0" fmla="*/ 2808 w 20"/>
                  <a:gd name="T1" fmla="*/ 20952 h 101"/>
                  <a:gd name="T2" fmla="*/ 2592 w 20"/>
                  <a:gd name="T3" fmla="*/ 21384 h 101"/>
                  <a:gd name="T4" fmla="*/ 1944 w 20"/>
                  <a:gd name="T5" fmla="*/ 21816 h 101"/>
                  <a:gd name="T6" fmla="*/ 2160 w 20"/>
                  <a:gd name="T7" fmla="*/ 21600 h 101"/>
                  <a:gd name="T8" fmla="*/ 1944 w 20"/>
                  <a:gd name="T9" fmla="*/ 20952 h 101"/>
                  <a:gd name="T10" fmla="*/ 1080 w 20"/>
                  <a:gd name="T11" fmla="*/ 21384 h 101"/>
                  <a:gd name="T12" fmla="*/ 1512 w 20"/>
                  <a:gd name="T13" fmla="*/ 20736 h 101"/>
                  <a:gd name="T14" fmla="*/ 1296 w 20"/>
                  <a:gd name="T15" fmla="*/ 20736 h 101"/>
                  <a:gd name="T16" fmla="*/ 864 w 20"/>
                  <a:gd name="T17" fmla="*/ 20088 h 101"/>
                  <a:gd name="T18" fmla="*/ 648 w 20"/>
                  <a:gd name="T19" fmla="*/ 19656 h 101"/>
                  <a:gd name="T20" fmla="*/ 648 w 20"/>
                  <a:gd name="T21" fmla="*/ 18576 h 101"/>
                  <a:gd name="T22" fmla="*/ 648 w 20"/>
                  <a:gd name="T23" fmla="*/ 18144 h 101"/>
                  <a:gd name="T24" fmla="*/ 1080 w 20"/>
                  <a:gd name="T25" fmla="*/ 17928 h 101"/>
                  <a:gd name="T26" fmla="*/ 648 w 20"/>
                  <a:gd name="T27" fmla="*/ 17928 h 101"/>
                  <a:gd name="T28" fmla="*/ 864 w 20"/>
                  <a:gd name="T29" fmla="*/ 17496 h 101"/>
                  <a:gd name="T30" fmla="*/ 432 w 20"/>
                  <a:gd name="T31" fmla="*/ 17280 h 101"/>
                  <a:gd name="T32" fmla="*/ 432 w 20"/>
                  <a:gd name="T33" fmla="*/ 16848 h 101"/>
                  <a:gd name="T34" fmla="*/ 648 w 20"/>
                  <a:gd name="T35" fmla="*/ 17064 h 101"/>
                  <a:gd name="T36" fmla="*/ 1080 w 20"/>
                  <a:gd name="T37" fmla="*/ 16848 h 101"/>
                  <a:gd name="T38" fmla="*/ 1296 w 20"/>
                  <a:gd name="T39" fmla="*/ 16416 h 101"/>
                  <a:gd name="T40" fmla="*/ 1512 w 20"/>
                  <a:gd name="T41" fmla="*/ 15768 h 101"/>
                  <a:gd name="T42" fmla="*/ 1512 w 20"/>
                  <a:gd name="T43" fmla="*/ 15120 h 101"/>
                  <a:gd name="T44" fmla="*/ 1512 w 20"/>
                  <a:gd name="T45" fmla="*/ 14040 h 101"/>
                  <a:gd name="T46" fmla="*/ 1080 w 20"/>
                  <a:gd name="T47" fmla="*/ 14040 h 101"/>
                  <a:gd name="T48" fmla="*/ 1080 w 20"/>
                  <a:gd name="T49" fmla="*/ 12744 h 101"/>
                  <a:gd name="T50" fmla="*/ 1080 w 20"/>
                  <a:gd name="T51" fmla="*/ 11448 h 101"/>
                  <a:gd name="T52" fmla="*/ 1296 w 20"/>
                  <a:gd name="T53" fmla="*/ 10368 h 101"/>
                  <a:gd name="T54" fmla="*/ 1728 w 20"/>
                  <a:gd name="T55" fmla="*/ 9288 h 101"/>
                  <a:gd name="T56" fmla="*/ 2160 w 20"/>
                  <a:gd name="T57" fmla="*/ 7560 h 101"/>
                  <a:gd name="T58" fmla="*/ 2160 w 20"/>
                  <a:gd name="T59" fmla="*/ 6264 h 101"/>
                  <a:gd name="T60" fmla="*/ 2592 w 20"/>
                  <a:gd name="T61" fmla="*/ 4104 h 101"/>
                  <a:gd name="T62" fmla="*/ 2808 w 20"/>
                  <a:gd name="T63" fmla="*/ 1512 h 101"/>
                  <a:gd name="T64" fmla="*/ 3024 w 20"/>
                  <a:gd name="T65" fmla="*/ 0 h 101"/>
                  <a:gd name="T66" fmla="*/ 3672 w 20"/>
                  <a:gd name="T67" fmla="*/ 1512 h 101"/>
                  <a:gd name="T68" fmla="*/ 4320 w 20"/>
                  <a:gd name="T69" fmla="*/ 3240 h 101"/>
                  <a:gd name="T70" fmla="*/ 3672 w 20"/>
                  <a:gd name="T71" fmla="*/ 3888 h 101"/>
                  <a:gd name="T72" fmla="*/ 3240 w 20"/>
                  <a:gd name="T73" fmla="*/ 5616 h 101"/>
                  <a:gd name="T74" fmla="*/ 2592 w 20"/>
                  <a:gd name="T75" fmla="*/ 7560 h 101"/>
                  <a:gd name="T76" fmla="*/ 2592 w 20"/>
                  <a:gd name="T77" fmla="*/ 9720 h 101"/>
                  <a:gd name="T78" fmla="*/ 2376 w 20"/>
                  <a:gd name="T79" fmla="*/ 11880 h 101"/>
                  <a:gd name="T80" fmla="*/ 1944 w 20"/>
                  <a:gd name="T81" fmla="*/ 14256 h 101"/>
                  <a:gd name="T82" fmla="*/ 2160 w 20"/>
                  <a:gd name="T83" fmla="*/ 15768 h 101"/>
                  <a:gd name="T84" fmla="*/ 1944 w 20"/>
                  <a:gd name="T85" fmla="*/ 16200 h 101"/>
                  <a:gd name="T86" fmla="*/ 1944 w 20"/>
                  <a:gd name="T87" fmla="*/ 17712 h 101"/>
                  <a:gd name="T88" fmla="*/ 1080 w 20"/>
                  <a:gd name="T89" fmla="*/ 18792 h 101"/>
                  <a:gd name="T90" fmla="*/ 1512 w 20"/>
                  <a:gd name="T91" fmla="*/ 19656 h 101"/>
                  <a:gd name="T92" fmla="*/ 1944 w 20"/>
                  <a:gd name="T93" fmla="*/ 20736 h 10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
                  <a:gd name="T142" fmla="*/ 0 h 101"/>
                  <a:gd name="T143" fmla="*/ 20 w 20"/>
                  <a:gd name="T144" fmla="*/ 101 h 10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 h="101">
                    <a:moveTo>
                      <a:pt x="14" y="96"/>
                    </a:moveTo>
                    <a:lnTo>
                      <a:pt x="14" y="97"/>
                    </a:lnTo>
                    <a:lnTo>
                      <a:pt x="13" y="97"/>
                    </a:lnTo>
                    <a:lnTo>
                      <a:pt x="12" y="97"/>
                    </a:lnTo>
                    <a:lnTo>
                      <a:pt x="11" y="98"/>
                    </a:lnTo>
                    <a:lnTo>
                      <a:pt x="12" y="99"/>
                    </a:lnTo>
                    <a:lnTo>
                      <a:pt x="11" y="100"/>
                    </a:lnTo>
                    <a:lnTo>
                      <a:pt x="11" y="101"/>
                    </a:lnTo>
                    <a:lnTo>
                      <a:pt x="9" y="101"/>
                    </a:lnTo>
                    <a:lnTo>
                      <a:pt x="8" y="101"/>
                    </a:lnTo>
                    <a:lnTo>
                      <a:pt x="8" y="100"/>
                    </a:lnTo>
                    <a:lnTo>
                      <a:pt x="10" y="100"/>
                    </a:lnTo>
                    <a:lnTo>
                      <a:pt x="10" y="99"/>
                    </a:lnTo>
                    <a:lnTo>
                      <a:pt x="10" y="98"/>
                    </a:lnTo>
                    <a:lnTo>
                      <a:pt x="9" y="97"/>
                    </a:lnTo>
                    <a:lnTo>
                      <a:pt x="7" y="97"/>
                    </a:lnTo>
                    <a:lnTo>
                      <a:pt x="6" y="99"/>
                    </a:lnTo>
                    <a:lnTo>
                      <a:pt x="5" y="99"/>
                    </a:lnTo>
                    <a:lnTo>
                      <a:pt x="5" y="97"/>
                    </a:lnTo>
                    <a:lnTo>
                      <a:pt x="6" y="96"/>
                    </a:lnTo>
                    <a:lnTo>
                      <a:pt x="7" y="96"/>
                    </a:lnTo>
                    <a:lnTo>
                      <a:pt x="7" y="95"/>
                    </a:lnTo>
                    <a:lnTo>
                      <a:pt x="6" y="95"/>
                    </a:lnTo>
                    <a:lnTo>
                      <a:pt x="6" y="96"/>
                    </a:lnTo>
                    <a:lnTo>
                      <a:pt x="5" y="95"/>
                    </a:lnTo>
                    <a:lnTo>
                      <a:pt x="5" y="93"/>
                    </a:lnTo>
                    <a:lnTo>
                      <a:pt x="4" y="93"/>
                    </a:lnTo>
                    <a:lnTo>
                      <a:pt x="4" y="92"/>
                    </a:lnTo>
                    <a:lnTo>
                      <a:pt x="4" y="91"/>
                    </a:lnTo>
                    <a:lnTo>
                      <a:pt x="3" y="91"/>
                    </a:lnTo>
                    <a:lnTo>
                      <a:pt x="3" y="90"/>
                    </a:lnTo>
                    <a:lnTo>
                      <a:pt x="3" y="88"/>
                    </a:lnTo>
                    <a:lnTo>
                      <a:pt x="3" y="86"/>
                    </a:lnTo>
                    <a:lnTo>
                      <a:pt x="3" y="85"/>
                    </a:lnTo>
                    <a:lnTo>
                      <a:pt x="3" y="84"/>
                    </a:lnTo>
                    <a:cubicBezTo>
                      <a:pt x="3" y="84"/>
                      <a:pt x="3" y="83"/>
                      <a:pt x="3" y="84"/>
                    </a:cubicBezTo>
                    <a:cubicBezTo>
                      <a:pt x="4" y="84"/>
                      <a:pt x="4" y="84"/>
                      <a:pt x="4" y="84"/>
                    </a:cubicBezTo>
                    <a:lnTo>
                      <a:pt x="5" y="84"/>
                    </a:lnTo>
                    <a:lnTo>
                      <a:pt x="5" y="83"/>
                    </a:lnTo>
                    <a:lnTo>
                      <a:pt x="4" y="82"/>
                    </a:lnTo>
                    <a:lnTo>
                      <a:pt x="4" y="83"/>
                    </a:lnTo>
                    <a:lnTo>
                      <a:pt x="3" y="83"/>
                    </a:lnTo>
                    <a:lnTo>
                      <a:pt x="2" y="82"/>
                    </a:lnTo>
                    <a:lnTo>
                      <a:pt x="3" y="82"/>
                    </a:lnTo>
                    <a:lnTo>
                      <a:pt x="4" y="81"/>
                    </a:lnTo>
                    <a:lnTo>
                      <a:pt x="3" y="80"/>
                    </a:lnTo>
                    <a:lnTo>
                      <a:pt x="2" y="80"/>
                    </a:lnTo>
                    <a:lnTo>
                      <a:pt x="0" y="80"/>
                    </a:lnTo>
                    <a:lnTo>
                      <a:pt x="0" y="79"/>
                    </a:lnTo>
                    <a:lnTo>
                      <a:pt x="2" y="78"/>
                    </a:lnTo>
                    <a:lnTo>
                      <a:pt x="2" y="77"/>
                    </a:lnTo>
                    <a:lnTo>
                      <a:pt x="3" y="78"/>
                    </a:lnTo>
                    <a:lnTo>
                      <a:pt x="3" y="79"/>
                    </a:lnTo>
                    <a:lnTo>
                      <a:pt x="4" y="80"/>
                    </a:lnTo>
                    <a:lnTo>
                      <a:pt x="4" y="79"/>
                    </a:lnTo>
                    <a:lnTo>
                      <a:pt x="5" y="78"/>
                    </a:lnTo>
                    <a:lnTo>
                      <a:pt x="5" y="77"/>
                    </a:lnTo>
                    <a:lnTo>
                      <a:pt x="5" y="76"/>
                    </a:lnTo>
                    <a:lnTo>
                      <a:pt x="6" y="76"/>
                    </a:lnTo>
                    <a:lnTo>
                      <a:pt x="6" y="75"/>
                    </a:lnTo>
                    <a:lnTo>
                      <a:pt x="7" y="74"/>
                    </a:lnTo>
                    <a:lnTo>
                      <a:pt x="7" y="73"/>
                    </a:lnTo>
                    <a:lnTo>
                      <a:pt x="6" y="73"/>
                    </a:lnTo>
                    <a:lnTo>
                      <a:pt x="6" y="72"/>
                    </a:lnTo>
                    <a:lnTo>
                      <a:pt x="7" y="70"/>
                    </a:lnTo>
                    <a:lnTo>
                      <a:pt x="7" y="67"/>
                    </a:lnTo>
                    <a:lnTo>
                      <a:pt x="7" y="66"/>
                    </a:lnTo>
                    <a:lnTo>
                      <a:pt x="7" y="65"/>
                    </a:lnTo>
                    <a:lnTo>
                      <a:pt x="7" y="64"/>
                    </a:lnTo>
                    <a:lnTo>
                      <a:pt x="5" y="65"/>
                    </a:lnTo>
                    <a:lnTo>
                      <a:pt x="4" y="63"/>
                    </a:lnTo>
                    <a:lnTo>
                      <a:pt x="4" y="61"/>
                    </a:lnTo>
                    <a:lnTo>
                      <a:pt x="5" y="59"/>
                    </a:lnTo>
                    <a:lnTo>
                      <a:pt x="6" y="58"/>
                    </a:lnTo>
                    <a:lnTo>
                      <a:pt x="6" y="56"/>
                    </a:lnTo>
                    <a:lnTo>
                      <a:pt x="5" y="53"/>
                    </a:lnTo>
                    <a:lnTo>
                      <a:pt x="5" y="50"/>
                    </a:lnTo>
                    <a:lnTo>
                      <a:pt x="6" y="50"/>
                    </a:lnTo>
                    <a:lnTo>
                      <a:pt x="6" y="48"/>
                    </a:lnTo>
                    <a:lnTo>
                      <a:pt x="7" y="47"/>
                    </a:lnTo>
                    <a:lnTo>
                      <a:pt x="8" y="45"/>
                    </a:lnTo>
                    <a:lnTo>
                      <a:pt x="8" y="43"/>
                    </a:lnTo>
                    <a:lnTo>
                      <a:pt x="9" y="41"/>
                    </a:lnTo>
                    <a:lnTo>
                      <a:pt x="10" y="39"/>
                    </a:lnTo>
                    <a:lnTo>
                      <a:pt x="10" y="35"/>
                    </a:lnTo>
                    <a:lnTo>
                      <a:pt x="9" y="32"/>
                    </a:lnTo>
                    <a:lnTo>
                      <a:pt x="10" y="31"/>
                    </a:lnTo>
                    <a:lnTo>
                      <a:pt x="10" y="29"/>
                    </a:lnTo>
                    <a:lnTo>
                      <a:pt x="10" y="28"/>
                    </a:lnTo>
                    <a:lnTo>
                      <a:pt x="12" y="22"/>
                    </a:lnTo>
                    <a:lnTo>
                      <a:pt x="12" y="19"/>
                    </a:lnTo>
                    <a:lnTo>
                      <a:pt x="12" y="14"/>
                    </a:lnTo>
                    <a:lnTo>
                      <a:pt x="13" y="13"/>
                    </a:lnTo>
                    <a:lnTo>
                      <a:pt x="13" y="7"/>
                    </a:lnTo>
                    <a:lnTo>
                      <a:pt x="13" y="6"/>
                    </a:lnTo>
                    <a:lnTo>
                      <a:pt x="13" y="2"/>
                    </a:lnTo>
                    <a:lnTo>
                      <a:pt x="14" y="0"/>
                    </a:lnTo>
                    <a:lnTo>
                      <a:pt x="15" y="1"/>
                    </a:lnTo>
                    <a:lnTo>
                      <a:pt x="16" y="4"/>
                    </a:lnTo>
                    <a:lnTo>
                      <a:pt x="17" y="7"/>
                    </a:lnTo>
                    <a:lnTo>
                      <a:pt x="18" y="12"/>
                    </a:lnTo>
                    <a:lnTo>
                      <a:pt x="19" y="13"/>
                    </a:lnTo>
                    <a:lnTo>
                      <a:pt x="20" y="15"/>
                    </a:lnTo>
                    <a:lnTo>
                      <a:pt x="19" y="16"/>
                    </a:lnTo>
                    <a:lnTo>
                      <a:pt x="18" y="17"/>
                    </a:lnTo>
                    <a:lnTo>
                      <a:pt x="17" y="18"/>
                    </a:lnTo>
                    <a:lnTo>
                      <a:pt x="17" y="22"/>
                    </a:lnTo>
                    <a:lnTo>
                      <a:pt x="17" y="23"/>
                    </a:lnTo>
                    <a:lnTo>
                      <a:pt x="15" y="26"/>
                    </a:lnTo>
                    <a:lnTo>
                      <a:pt x="13" y="29"/>
                    </a:lnTo>
                    <a:lnTo>
                      <a:pt x="13" y="31"/>
                    </a:lnTo>
                    <a:lnTo>
                      <a:pt x="12" y="35"/>
                    </a:lnTo>
                    <a:lnTo>
                      <a:pt x="14" y="40"/>
                    </a:lnTo>
                    <a:lnTo>
                      <a:pt x="13" y="43"/>
                    </a:lnTo>
                    <a:lnTo>
                      <a:pt x="12" y="45"/>
                    </a:lnTo>
                    <a:lnTo>
                      <a:pt x="12" y="48"/>
                    </a:lnTo>
                    <a:lnTo>
                      <a:pt x="11" y="51"/>
                    </a:lnTo>
                    <a:lnTo>
                      <a:pt x="11" y="55"/>
                    </a:lnTo>
                    <a:lnTo>
                      <a:pt x="10" y="57"/>
                    </a:lnTo>
                    <a:lnTo>
                      <a:pt x="9" y="61"/>
                    </a:lnTo>
                    <a:lnTo>
                      <a:pt x="9" y="66"/>
                    </a:lnTo>
                    <a:lnTo>
                      <a:pt x="8" y="67"/>
                    </a:lnTo>
                    <a:lnTo>
                      <a:pt x="9" y="70"/>
                    </a:lnTo>
                    <a:lnTo>
                      <a:pt x="10" y="73"/>
                    </a:lnTo>
                    <a:lnTo>
                      <a:pt x="8" y="74"/>
                    </a:lnTo>
                    <a:lnTo>
                      <a:pt x="9" y="75"/>
                    </a:lnTo>
                    <a:lnTo>
                      <a:pt x="10" y="80"/>
                    </a:lnTo>
                    <a:lnTo>
                      <a:pt x="9" y="81"/>
                    </a:lnTo>
                    <a:lnTo>
                      <a:pt x="9" y="82"/>
                    </a:lnTo>
                    <a:lnTo>
                      <a:pt x="7" y="82"/>
                    </a:lnTo>
                    <a:lnTo>
                      <a:pt x="8" y="85"/>
                    </a:lnTo>
                    <a:lnTo>
                      <a:pt x="5" y="87"/>
                    </a:lnTo>
                    <a:lnTo>
                      <a:pt x="5" y="89"/>
                    </a:lnTo>
                    <a:lnTo>
                      <a:pt x="6" y="91"/>
                    </a:lnTo>
                    <a:lnTo>
                      <a:pt x="7" y="91"/>
                    </a:lnTo>
                    <a:lnTo>
                      <a:pt x="7" y="92"/>
                    </a:lnTo>
                    <a:lnTo>
                      <a:pt x="8" y="95"/>
                    </a:lnTo>
                    <a:lnTo>
                      <a:pt x="9" y="96"/>
                    </a:lnTo>
                    <a:lnTo>
                      <a:pt x="14" y="9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02" name="Freeform 1555"/>
              <p:cNvSpPr>
                <a:spLocks/>
              </p:cNvSpPr>
              <p:nvPr/>
            </p:nvSpPr>
            <p:spPr bwMode="auto">
              <a:xfrm>
                <a:off x="2335859" y="3581165"/>
                <a:ext cx="320381" cy="475017"/>
              </a:xfrm>
              <a:custGeom>
                <a:avLst/>
                <a:gdLst>
                  <a:gd name="T0" fmla="*/ 0 w 29"/>
                  <a:gd name="T1" fmla="*/ 1944 h 43"/>
                  <a:gd name="T2" fmla="*/ 0 w 29"/>
                  <a:gd name="T3" fmla="*/ 2592 h 43"/>
                  <a:gd name="T4" fmla="*/ 216 w 29"/>
                  <a:gd name="T5" fmla="*/ 2808 h 43"/>
                  <a:gd name="T6" fmla="*/ 216 w 29"/>
                  <a:gd name="T7" fmla="*/ 3240 h 43"/>
                  <a:gd name="T8" fmla="*/ 864 w 29"/>
                  <a:gd name="T9" fmla="*/ 3888 h 43"/>
                  <a:gd name="T10" fmla="*/ 1512 w 29"/>
                  <a:gd name="T11" fmla="*/ 4968 h 43"/>
                  <a:gd name="T12" fmla="*/ 1728 w 29"/>
                  <a:gd name="T13" fmla="*/ 5832 h 43"/>
                  <a:gd name="T14" fmla="*/ 1944 w 29"/>
                  <a:gd name="T15" fmla="*/ 6264 h 43"/>
                  <a:gd name="T16" fmla="*/ 2376 w 29"/>
                  <a:gd name="T17" fmla="*/ 6912 h 43"/>
                  <a:gd name="T18" fmla="*/ 2808 w 29"/>
                  <a:gd name="T19" fmla="*/ 7560 h 43"/>
                  <a:gd name="T20" fmla="*/ 3456 w 29"/>
                  <a:gd name="T21" fmla="*/ 7992 h 43"/>
                  <a:gd name="T22" fmla="*/ 4320 w 29"/>
                  <a:gd name="T23" fmla="*/ 8640 h 43"/>
                  <a:gd name="T24" fmla="*/ 5400 w 29"/>
                  <a:gd name="T25" fmla="*/ 9288 h 43"/>
                  <a:gd name="T26" fmla="*/ 6048 w 29"/>
                  <a:gd name="T27" fmla="*/ 8208 h 43"/>
                  <a:gd name="T28" fmla="*/ 6048 w 29"/>
                  <a:gd name="T29" fmla="*/ 7344 h 43"/>
                  <a:gd name="T30" fmla="*/ 6264 w 29"/>
                  <a:gd name="T31" fmla="*/ 6480 h 43"/>
                  <a:gd name="T32" fmla="*/ 5832 w 29"/>
                  <a:gd name="T33" fmla="*/ 5616 h 43"/>
                  <a:gd name="T34" fmla="*/ 5184 w 29"/>
                  <a:gd name="T35" fmla="*/ 4968 h 43"/>
                  <a:gd name="T36" fmla="*/ 4320 w 29"/>
                  <a:gd name="T37" fmla="*/ 4752 h 43"/>
                  <a:gd name="T38" fmla="*/ 3888 w 29"/>
                  <a:gd name="T39" fmla="*/ 4320 h 43"/>
                  <a:gd name="T40" fmla="*/ 3888 w 29"/>
                  <a:gd name="T41" fmla="*/ 3240 h 43"/>
                  <a:gd name="T42" fmla="*/ 4536 w 29"/>
                  <a:gd name="T43" fmla="*/ 2376 h 43"/>
                  <a:gd name="T44" fmla="*/ 5616 w 29"/>
                  <a:gd name="T45" fmla="*/ 2160 h 43"/>
                  <a:gd name="T46" fmla="*/ 5184 w 29"/>
                  <a:gd name="T47" fmla="*/ 1728 h 43"/>
                  <a:gd name="T48" fmla="*/ 4968 w 29"/>
                  <a:gd name="T49" fmla="*/ 1080 h 43"/>
                  <a:gd name="T50" fmla="*/ 3024 w 29"/>
                  <a:gd name="T51" fmla="*/ 0 h 43"/>
                  <a:gd name="T52" fmla="*/ 2376 w 29"/>
                  <a:gd name="T53" fmla="*/ 0 h 43"/>
                  <a:gd name="T54" fmla="*/ 2808 w 29"/>
                  <a:gd name="T55" fmla="*/ 648 h 43"/>
                  <a:gd name="T56" fmla="*/ 1728 w 29"/>
                  <a:gd name="T57" fmla="*/ 1296 h 43"/>
                  <a:gd name="T58" fmla="*/ 1296 w 29"/>
                  <a:gd name="T59" fmla="*/ 2376 h 43"/>
                  <a:gd name="T60" fmla="*/ 648 w 29"/>
                  <a:gd name="T61" fmla="*/ 2160 h 43"/>
                  <a:gd name="T62" fmla="*/ 216 w 29"/>
                  <a:gd name="T63" fmla="*/ 1944 h 4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9"/>
                  <a:gd name="T97" fmla="*/ 0 h 43"/>
                  <a:gd name="T98" fmla="*/ 29 w 29"/>
                  <a:gd name="T99" fmla="*/ 43 h 4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9" h="43">
                    <a:moveTo>
                      <a:pt x="1" y="9"/>
                    </a:moveTo>
                    <a:lnTo>
                      <a:pt x="0" y="9"/>
                    </a:lnTo>
                    <a:lnTo>
                      <a:pt x="0" y="11"/>
                    </a:lnTo>
                    <a:lnTo>
                      <a:pt x="0" y="12"/>
                    </a:lnTo>
                    <a:lnTo>
                      <a:pt x="1" y="13"/>
                    </a:lnTo>
                    <a:lnTo>
                      <a:pt x="0" y="13"/>
                    </a:lnTo>
                    <a:lnTo>
                      <a:pt x="1" y="15"/>
                    </a:lnTo>
                    <a:lnTo>
                      <a:pt x="2" y="15"/>
                    </a:lnTo>
                    <a:lnTo>
                      <a:pt x="4" y="18"/>
                    </a:lnTo>
                    <a:lnTo>
                      <a:pt x="6" y="20"/>
                    </a:lnTo>
                    <a:lnTo>
                      <a:pt x="7" y="23"/>
                    </a:lnTo>
                    <a:lnTo>
                      <a:pt x="8" y="26"/>
                    </a:lnTo>
                    <a:lnTo>
                      <a:pt x="8" y="27"/>
                    </a:lnTo>
                    <a:lnTo>
                      <a:pt x="9" y="28"/>
                    </a:lnTo>
                    <a:lnTo>
                      <a:pt x="9" y="29"/>
                    </a:lnTo>
                    <a:lnTo>
                      <a:pt x="11" y="31"/>
                    </a:lnTo>
                    <a:lnTo>
                      <a:pt x="11" y="32"/>
                    </a:lnTo>
                    <a:lnTo>
                      <a:pt x="11" y="34"/>
                    </a:lnTo>
                    <a:lnTo>
                      <a:pt x="13" y="35"/>
                    </a:lnTo>
                    <a:lnTo>
                      <a:pt x="16" y="37"/>
                    </a:lnTo>
                    <a:lnTo>
                      <a:pt x="17" y="37"/>
                    </a:lnTo>
                    <a:lnTo>
                      <a:pt x="20" y="40"/>
                    </a:lnTo>
                    <a:lnTo>
                      <a:pt x="21" y="40"/>
                    </a:lnTo>
                    <a:lnTo>
                      <a:pt x="25" y="43"/>
                    </a:lnTo>
                    <a:lnTo>
                      <a:pt x="26" y="41"/>
                    </a:lnTo>
                    <a:lnTo>
                      <a:pt x="28" y="38"/>
                    </a:lnTo>
                    <a:lnTo>
                      <a:pt x="27" y="34"/>
                    </a:lnTo>
                    <a:lnTo>
                      <a:pt x="28" y="34"/>
                    </a:lnTo>
                    <a:lnTo>
                      <a:pt x="28" y="30"/>
                    </a:lnTo>
                    <a:lnTo>
                      <a:pt x="29" y="30"/>
                    </a:lnTo>
                    <a:lnTo>
                      <a:pt x="29" y="29"/>
                    </a:lnTo>
                    <a:lnTo>
                      <a:pt x="27" y="26"/>
                    </a:lnTo>
                    <a:lnTo>
                      <a:pt x="25" y="25"/>
                    </a:lnTo>
                    <a:lnTo>
                      <a:pt x="24" y="23"/>
                    </a:lnTo>
                    <a:lnTo>
                      <a:pt x="24" y="22"/>
                    </a:lnTo>
                    <a:lnTo>
                      <a:pt x="20" y="22"/>
                    </a:lnTo>
                    <a:lnTo>
                      <a:pt x="18" y="21"/>
                    </a:lnTo>
                    <a:lnTo>
                      <a:pt x="18" y="20"/>
                    </a:lnTo>
                    <a:lnTo>
                      <a:pt x="17" y="17"/>
                    </a:lnTo>
                    <a:lnTo>
                      <a:pt x="18" y="15"/>
                    </a:lnTo>
                    <a:lnTo>
                      <a:pt x="18" y="13"/>
                    </a:lnTo>
                    <a:lnTo>
                      <a:pt x="21" y="11"/>
                    </a:lnTo>
                    <a:lnTo>
                      <a:pt x="24" y="10"/>
                    </a:lnTo>
                    <a:lnTo>
                      <a:pt x="26" y="10"/>
                    </a:lnTo>
                    <a:lnTo>
                      <a:pt x="26" y="8"/>
                    </a:lnTo>
                    <a:lnTo>
                      <a:pt x="24" y="8"/>
                    </a:lnTo>
                    <a:lnTo>
                      <a:pt x="25" y="6"/>
                    </a:lnTo>
                    <a:lnTo>
                      <a:pt x="23" y="5"/>
                    </a:lnTo>
                    <a:lnTo>
                      <a:pt x="18" y="5"/>
                    </a:lnTo>
                    <a:lnTo>
                      <a:pt x="14" y="0"/>
                    </a:lnTo>
                    <a:lnTo>
                      <a:pt x="12" y="0"/>
                    </a:lnTo>
                    <a:lnTo>
                      <a:pt x="11" y="0"/>
                    </a:lnTo>
                    <a:lnTo>
                      <a:pt x="13" y="2"/>
                    </a:lnTo>
                    <a:lnTo>
                      <a:pt x="13" y="3"/>
                    </a:lnTo>
                    <a:lnTo>
                      <a:pt x="11" y="5"/>
                    </a:lnTo>
                    <a:lnTo>
                      <a:pt x="8" y="6"/>
                    </a:lnTo>
                    <a:lnTo>
                      <a:pt x="5" y="9"/>
                    </a:lnTo>
                    <a:lnTo>
                      <a:pt x="6" y="11"/>
                    </a:lnTo>
                    <a:lnTo>
                      <a:pt x="4" y="11"/>
                    </a:lnTo>
                    <a:lnTo>
                      <a:pt x="3" y="10"/>
                    </a:lnTo>
                    <a:lnTo>
                      <a:pt x="1" y="10"/>
                    </a:lnTo>
                    <a:lnTo>
                      <a:pt x="1" y="9"/>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03" name="Freeform 1556"/>
              <p:cNvSpPr>
                <a:spLocks/>
              </p:cNvSpPr>
              <p:nvPr/>
            </p:nvSpPr>
            <p:spPr bwMode="auto">
              <a:xfrm>
                <a:off x="2335859" y="3581165"/>
                <a:ext cx="320381" cy="475017"/>
              </a:xfrm>
              <a:custGeom>
                <a:avLst/>
                <a:gdLst>
                  <a:gd name="T0" fmla="*/ 0 w 29"/>
                  <a:gd name="T1" fmla="*/ 1944 h 43"/>
                  <a:gd name="T2" fmla="*/ 0 w 29"/>
                  <a:gd name="T3" fmla="*/ 2592 h 43"/>
                  <a:gd name="T4" fmla="*/ 216 w 29"/>
                  <a:gd name="T5" fmla="*/ 2808 h 43"/>
                  <a:gd name="T6" fmla="*/ 216 w 29"/>
                  <a:gd name="T7" fmla="*/ 3240 h 43"/>
                  <a:gd name="T8" fmla="*/ 864 w 29"/>
                  <a:gd name="T9" fmla="*/ 3888 h 43"/>
                  <a:gd name="T10" fmla="*/ 1512 w 29"/>
                  <a:gd name="T11" fmla="*/ 4968 h 43"/>
                  <a:gd name="T12" fmla="*/ 1728 w 29"/>
                  <a:gd name="T13" fmla="*/ 5832 h 43"/>
                  <a:gd name="T14" fmla="*/ 1944 w 29"/>
                  <a:gd name="T15" fmla="*/ 6264 h 43"/>
                  <a:gd name="T16" fmla="*/ 2376 w 29"/>
                  <a:gd name="T17" fmla="*/ 6912 h 43"/>
                  <a:gd name="T18" fmla="*/ 2808 w 29"/>
                  <a:gd name="T19" fmla="*/ 7560 h 43"/>
                  <a:gd name="T20" fmla="*/ 3456 w 29"/>
                  <a:gd name="T21" fmla="*/ 7992 h 43"/>
                  <a:gd name="T22" fmla="*/ 4320 w 29"/>
                  <a:gd name="T23" fmla="*/ 8640 h 43"/>
                  <a:gd name="T24" fmla="*/ 5400 w 29"/>
                  <a:gd name="T25" fmla="*/ 9288 h 43"/>
                  <a:gd name="T26" fmla="*/ 6048 w 29"/>
                  <a:gd name="T27" fmla="*/ 8208 h 43"/>
                  <a:gd name="T28" fmla="*/ 6048 w 29"/>
                  <a:gd name="T29" fmla="*/ 7344 h 43"/>
                  <a:gd name="T30" fmla="*/ 6264 w 29"/>
                  <a:gd name="T31" fmla="*/ 6480 h 43"/>
                  <a:gd name="T32" fmla="*/ 5832 w 29"/>
                  <a:gd name="T33" fmla="*/ 5616 h 43"/>
                  <a:gd name="T34" fmla="*/ 5184 w 29"/>
                  <a:gd name="T35" fmla="*/ 4968 h 43"/>
                  <a:gd name="T36" fmla="*/ 4320 w 29"/>
                  <a:gd name="T37" fmla="*/ 4752 h 43"/>
                  <a:gd name="T38" fmla="*/ 3888 w 29"/>
                  <a:gd name="T39" fmla="*/ 4320 h 43"/>
                  <a:gd name="T40" fmla="*/ 3888 w 29"/>
                  <a:gd name="T41" fmla="*/ 3240 h 43"/>
                  <a:gd name="T42" fmla="*/ 4536 w 29"/>
                  <a:gd name="T43" fmla="*/ 2376 h 43"/>
                  <a:gd name="T44" fmla="*/ 5616 w 29"/>
                  <a:gd name="T45" fmla="*/ 2160 h 43"/>
                  <a:gd name="T46" fmla="*/ 5184 w 29"/>
                  <a:gd name="T47" fmla="*/ 1728 h 43"/>
                  <a:gd name="T48" fmla="*/ 4968 w 29"/>
                  <a:gd name="T49" fmla="*/ 1080 h 43"/>
                  <a:gd name="T50" fmla="*/ 3024 w 29"/>
                  <a:gd name="T51" fmla="*/ 0 h 43"/>
                  <a:gd name="T52" fmla="*/ 2376 w 29"/>
                  <a:gd name="T53" fmla="*/ 0 h 43"/>
                  <a:gd name="T54" fmla="*/ 2808 w 29"/>
                  <a:gd name="T55" fmla="*/ 648 h 43"/>
                  <a:gd name="T56" fmla="*/ 1728 w 29"/>
                  <a:gd name="T57" fmla="*/ 1296 h 43"/>
                  <a:gd name="T58" fmla="*/ 1296 w 29"/>
                  <a:gd name="T59" fmla="*/ 2376 h 43"/>
                  <a:gd name="T60" fmla="*/ 648 w 29"/>
                  <a:gd name="T61" fmla="*/ 2160 h 43"/>
                  <a:gd name="T62" fmla="*/ 216 w 29"/>
                  <a:gd name="T63" fmla="*/ 1944 h 4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9"/>
                  <a:gd name="T97" fmla="*/ 0 h 43"/>
                  <a:gd name="T98" fmla="*/ 29 w 29"/>
                  <a:gd name="T99" fmla="*/ 43 h 4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9" h="43">
                    <a:moveTo>
                      <a:pt x="1" y="9"/>
                    </a:moveTo>
                    <a:lnTo>
                      <a:pt x="0" y="9"/>
                    </a:lnTo>
                    <a:lnTo>
                      <a:pt x="0" y="11"/>
                    </a:lnTo>
                    <a:lnTo>
                      <a:pt x="0" y="12"/>
                    </a:lnTo>
                    <a:lnTo>
                      <a:pt x="1" y="13"/>
                    </a:lnTo>
                    <a:lnTo>
                      <a:pt x="0" y="13"/>
                    </a:lnTo>
                    <a:lnTo>
                      <a:pt x="1" y="15"/>
                    </a:lnTo>
                    <a:lnTo>
                      <a:pt x="2" y="15"/>
                    </a:lnTo>
                    <a:lnTo>
                      <a:pt x="4" y="18"/>
                    </a:lnTo>
                    <a:lnTo>
                      <a:pt x="6" y="20"/>
                    </a:lnTo>
                    <a:lnTo>
                      <a:pt x="7" y="23"/>
                    </a:lnTo>
                    <a:lnTo>
                      <a:pt x="8" y="26"/>
                    </a:lnTo>
                    <a:lnTo>
                      <a:pt x="8" y="27"/>
                    </a:lnTo>
                    <a:lnTo>
                      <a:pt x="9" y="28"/>
                    </a:lnTo>
                    <a:lnTo>
                      <a:pt x="9" y="29"/>
                    </a:lnTo>
                    <a:lnTo>
                      <a:pt x="11" y="31"/>
                    </a:lnTo>
                    <a:lnTo>
                      <a:pt x="11" y="32"/>
                    </a:lnTo>
                    <a:lnTo>
                      <a:pt x="11" y="34"/>
                    </a:lnTo>
                    <a:lnTo>
                      <a:pt x="13" y="35"/>
                    </a:lnTo>
                    <a:lnTo>
                      <a:pt x="16" y="37"/>
                    </a:lnTo>
                    <a:lnTo>
                      <a:pt x="17" y="37"/>
                    </a:lnTo>
                    <a:lnTo>
                      <a:pt x="20" y="40"/>
                    </a:lnTo>
                    <a:lnTo>
                      <a:pt x="21" y="40"/>
                    </a:lnTo>
                    <a:lnTo>
                      <a:pt x="25" y="43"/>
                    </a:lnTo>
                    <a:lnTo>
                      <a:pt x="26" y="41"/>
                    </a:lnTo>
                    <a:lnTo>
                      <a:pt x="28" y="38"/>
                    </a:lnTo>
                    <a:lnTo>
                      <a:pt x="27" y="34"/>
                    </a:lnTo>
                    <a:lnTo>
                      <a:pt x="28" y="34"/>
                    </a:lnTo>
                    <a:lnTo>
                      <a:pt x="28" y="30"/>
                    </a:lnTo>
                    <a:lnTo>
                      <a:pt x="29" y="30"/>
                    </a:lnTo>
                    <a:lnTo>
                      <a:pt x="29" y="29"/>
                    </a:lnTo>
                    <a:lnTo>
                      <a:pt x="27" y="26"/>
                    </a:lnTo>
                    <a:lnTo>
                      <a:pt x="25" y="25"/>
                    </a:lnTo>
                    <a:lnTo>
                      <a:pt x="24" y="23"/>
                    </a:lnTo>
                    <a:lnTo>
                      <a:pt x="24" y="22"/>
                    </a:lnTo>
                    <a:lnTo>
                      <a:pt x="20" y="22"/>
                    </a:lnTo>
                    <a:lnTo>
                      <a:pt x="18" y="21"/>
                    </a:lnTo>
                    <a:lnTo>
                      <a:pt x="18" y="20"/>
                    </a:lnTo>
                    <a:lnTo>
                      <a:pt x="17" y="17"/>
                    </a:lnTo>
                    <a:lnTo>
                      <a:pt x="18" y="15"/>
                    </a:lnTo>
                    <a:lnTo>
                      <a:pt x="18" y="13"/>
                    </a:lnTo>
                    <a:lnTo>
                      <a:pt x="21" y="11"/>
                    </a:lnTo>
                    <a:lnTo>
                      <a:pt x="24" y="10"/>
                    </a:lnTo>
                    <a:lnTo>
                      <a:pt x="26" y="10"/>
                    </a:lnTo>
                    <a:lnTo>
                      <a:pt x="26" y="8"/>
                    </a:lnTo>
                    <a:lnTo>
                      <a:pt x="24" y="8"/>
                    </a:lnTo>
                    <a:lnTo>
                      <a:pt x="25" y="6"/>
                    </a:lnTo>
                    <a:lnTo>
                      <a:pt x="23" y="5"/>
                    </a:lnTo>
                    <a:lnTo>
                      <a:pt x="18" y="5"/>
                    </a:lnTo>
                    <a:lnTo>
                      <a:pt x="14" y="0"/>
                    </a:lnTo>
                    <a:lnTo>
                      <a:pt x="12" y="0"/>
                    </a:lnTo>
                    <a:lnTo>
                      <a:pt x="11" y="0"/>
                    </a:lnTo>
                    <a:lnTo>
                      <a:pt x="13" y="2"/>
                    </a:lnTo>
                    <a:lnTo>
                      <a:pt x="13" y="3"/>
                    </a:lnTo>
                    <a:lnTo>
                      <a:pt x="11" y="5"/>
                    </a:lnTo>
                    <a:lnTo>
                      <a:pt x="8" y="6"/>
                    </a:lnTo>
                    <a:lnTo>
                      <a:pt x="5" y="9"/>
                    </a:lnTo>
                    <a:lnTo>
                      <a:pt x="6" y="11"/>
                    </a:lnTo>
                    <a:lnTo>
                      <a:pt x="4" y="11"/>
                    </a:lnTo>
                    <a:lnTo>
                      <a:pt x="3" y="10"/>
                    </a:lnTo>
                    <a:lnTo>
                      <a:pt x="1" y="10"/>
                    </a:lnTo>
                    <a:lnTo>
                      <a:pt x="1" y="9"/>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04" name="Freeform 1557"/>
              <p:cNvSpPr>
                <a:spLocks/>
              </p:cNvSpPr>
              <p:nvPr/>
            </p:nvSpPr>
            <p:spPr bwMode="auto">
              <a:xfrm>
                <a:off x="2346906" y="3548024"/>
                <a:ext cx="132571" cy="154657"/>
              </a:xfrm>
              <a:custGeom>
                <a:avLst/>
                <a:gdLst>
                  <a:gd name="T0" fmla="*/ 2160 w 12"/>
                  <a:gd name="T1" fmla="*/ 648 h 14"/>
                  <a:gd name="T2" fmla="*/ 2592 w 12"/>
                  <a:gd name="T3" fmla="*/ 1080 h 14"/>
                  <a:gd name="T4" fmla="*/ 2592 w 12"/>
                  <a:gd name="T5" fmla="*/ 1296 h 14"/>
                  <a:gd name="T6" fmla="*/ 2160 w 12"/>
                  <a:gd name="T7" fmla="*/ 1728 h 14"/>
                  <a:gd name="T8" fmla="*/ 1512 w 12"/>
                  <a:gd name="T9" fmla="*/ 1944 h 14"/>
                  <a:gd name="T10" fmla="*/ 864 w 12"/>
                  <a:gd name="T11" fmla="*/ 2592 h 14"/>
                  <a:gd name="T12" fmla="*/ 1080 w 12"/>
                  <a:gd name="T13" fmla="*/ 3024 h 14"/>
                  <a:gd name="T14" fmla="*/ 648 w 12"/>
                  <a:gd name="T15" fmla="*/ 3024 h 14"/>
                  <a:gd name="T16" fmla="*/ 432 w 12"/>
                  <a:gd name="T17" fmla="*/ 2808 h 14"/>
                  <a:gd name="T18" fmla="*/ 0 w 12"/>
                  <a:gd name="T19" fmla="*/ 2808 h 14"/>
                  <a:gd name="T20" fmla="*/ 0 w 12"/>
                  <a:gd name="T21" fmla="*/ 2592 h 14"/>
                  <a:gd name="T22" fmla="*/ 0 w 12"/>
                  <a:gd name="T23" fmla="*/ 2376 h 14"/>
                  <a:gd name="T24" fmla="*/ 216 w 12"/>
                  <a:gd name="T25" fmla="*/ 2376 h 14"/>
                  <a:gd name="T26" fmla="*/ 648 w 12"/>
                  <a:gd name="T27" fmla="*/ 2376 h 14"/>
                  <a:gd name="T28" fmla="*/ 648 w 12"/>
                  <a:gd name="T29" fmla="*/ 1944 h 14"/>
                  <a:gd name="T30" fmla="*/ 432 w 12"/>
                  <a:gd name="T31" fmla="*/ 1728 h 14"/>
                  <a:gd name="T32" fmla="*/ 432 w 12"/>
                  <a:gd name="T33" fmla="*/ 1944 h 14"/>
                  <a:gd name="T34" fmla="*/ 216 w 12"/>
                  <a:gd name="T35" fmla="*/ 1944 h 14"/>
                  <a:gd name="T36" fmla="*/ 0 w 12"/>
                  <a:gd name="T37" fmla="*/ 1728 h 14"/>
                  <a:gd name="T38" fmla="*/ 0 w 12"/>
                  <a:gd name="T39" fmla="*/ 1080 h 14"/>
                  <a:gd name="T40" fmla="*/ 216 w 12"/>
                  <a:gd name="T41" fmla="*/ 864 h 14"/>
                  <a:gd name="T42" fmla="*/ 216 w 12"/>
                  <a:gd name="T43" fmla="*/ 216 h 14"/>
                  <a:gd name="T44" fmla="*/ 432 w 12"/>
                  <a:gd name="T45" fmla="*/ 216 h 14"/>
                  <a:gd name="T46" fmla="*/ 648 w 12"/>
                  <a:gd name="T47" fmla="*/ 0 h 14"/>
                  <a:gd name="T48" fmla="*/ 864 w 12"/>
                  <a:gd name="T49" fmla="*/ 0 h 14"/>
                  <a:gd name="T50" fmla="*/ 1296 w 12"/>
                  <a:gd name="T51" fmla="*/ 216 h 14"/>
                  <a:gd name="T52" fmla="*/ 1296 w 12"/>
                  <a:gd name="T53" fmla="*/ 432 h 14"/>
                  <a:gd name="T54" fmla="*/ 1512 w 12"/>
                  <a:gd name="T55" fmla="*/ 648 h 14"/>
                  <a:gd name="T56" fmla="*/ 1512 w 12"/>
                  <a:gd name="T57" fmla="*/ 648 h 14"/>
                  <a:gd name="T58" fmla="*/ 1944 w 12"/>
                  <a:gd name="T59" fmla="*/ 648 h 14"/>
                  <a:gd name="T60" fmla="*/ 2160 w 12"/>
                  <a:gd name="T61" fmla="*/ 648 h 1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14"/>
                  <a:gd name="T95" fmla="*/ 12 w 12"/>
                  <a:gd name="T96" fmla="*/ 14 h 1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14">
                    <a:moveTo>
                      <a:pt x="10" y="3"/>
                    </a:moveTo>
                    <a:lnTo>
                      <a:pt x="12" y="5"/>
                    </a:lnTo>
                    <a:lnTo>
                      <a:pt x="12" y="6"/>
                    </a:lnTo>
                    <a:lnTo>
                      <a:pt x="10" y="8"/>
                    </a:lnTo>
                    <a:lnTo>
                      <a:pt x="7" y="9"/>
                    </a:lnTo>
                    <a:lnTo>
                      <a:pt x="4" y="12"/>
                    </a:lnTo>
                    <a:lnTo>
                      <a:pt x="5" y="14"/>
                    </a:lnTo>
                    <a:lnTo>
                      <a:pt x="3" y="14"/>
                    </a:lnTo>
                    <a:lnTo>
                      <a:pt x="2" y="13"/>
                    </a:lnTo>
                    <a:lnTo>
                      <a:pt x="0" y="13"/>
                    </a:lnTo>
                    <a:lnTo>
                      <a:pt x="0" y="12"/>
                    </a:lnTo>
                    <a:lnTo>
                      <a:pt x="0" y="11"/>
                    </a:lnTo>
                    <a:lnTo>
                      <a:pt x="1" y="11"/>
                    </a:lnTo>
                    <a:lnTo>
                      <a:pt x="3" y="11"/>
                    </a:lnTo>
                    <a:lnTo>
                      <a:pt x="3" y="9"/>
                    </a:lnTo>
                    <a:lnTo>
                      <a:pt x="2" y="8"/>
                    </a:lnTo>
                    <a:lnTo>
                      <a:pt x="2" y="9"/>
                    </a:lnTo>
                    <a:lnTo>
                      <a:pt x="1" y="9"/>
                    </a:lnTo>
                    <a:lnTo>
                      <a:pt x="0" y="8"/>
                    </a:lnTo>
                    <a:lnTo>
                      <a:pt x="0" y="5"/>
                    </a:lnTo>
                    <a:lnTo>
                      <a:pt x="1" y="4"/>
                    </a:lnTo>
                    <a:lnTo>
                      <a:pt x="1" y="1"/>
                    </a:lnTo>
                    <a:lnTo>
                      <a:pt x="2" y="1"/>
                    </a:lnTo>
                    <a:lnTo>
                      <a:pt x="3" y="0"/>
                    </a:lnTo>
                    <a:lnTo>
                      <a:pt x="4" y="0"/>
                    </a:lnTo>
                    <a:lnTo>
                      <a:pt x="6" y="1"/>
                    </a:lnTo>
                    <a:lnTo>
                      <a:pt x="6" y="2"/>
                    </a:lnTo>
                    <a:lnTo>
                      <a:pt x="7" y="3"/>
                    </a:lnTo>
                    <a:lnTo>
                      <a:pt x="9" y="3"/>
                    </a:lnTo>
                    <a:lnTo>
                      <a:pt x="10"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05" name="Freeform 1558"/>
              <p:cNvSpPr>
                <a:spLocks/>
              </p:cNvSpPr>
              <p:nvPr/>
            </p:nvSpPr>
            <p:spPr bwMode="auto">
              <a:xfrm>
                <a:off x="2346906" y="3548024"/>
                <a:ext cx="132571" cy="154657"/>
              </a:xfrm>
              <a:custGeom>
                <a:avLst/>
                <a:gdLst>
                  <a:gd name="T0" fmla="*/ 2160 w 12"/>
                  <a:gd name="T1" fmla="*/ 648 h 14"/>
                  <a:gd name="T2" fmla="*/ 2592 w 12"/>
                  <a:gd name="T3" fmla="*/ 1080 h 14"/>
                  <a:gd name="T4" fmla="*/ 2592 w 12"/>
                  <a:gd name="T5" fmla="*/ 1296 h 14"/>
                  <a:gd name="T6" fmla="*/ 2160 w 12"/>
                  <a:gd name="T7" fmla="*/ 1728 h 14"/>
                  <a:gd name="T8" fmla="*/ 1512 w 12"/>
                  <a:gd name="T9" fmla="*/ 1944 h 14"/>
                  <a:gd name="T10" fmla="*/ 864 w 12"/>
                  <a:gd name="T11" fmla="*/ 2592 h 14"/>
                  <a:gd name="T12" fmla="*/ 1080 w 12"/>
                  <a:gd name="T13" fmla="*/ 3024 h 14"/>
                  <a:gd name="T14" fmla="*/ 648 w 12"/>
                  <a:gd name="T15" fmla="*/ 3024 h 14"/>
                  <a:gd name="T16" fmla="*/ 432 w 12"/>
                  <a:gd name="T17" fmla="*/ 2808 h 14"/>
                  <a:gd name="T18" fmla="*/ 0 w 12"/>
                  <a:gd name="T19" fmla="*/ 2808 h 14"/>
                  <a:gd name="T20" fmla="*/ 0 w 12"/>
                  <a:gd name="T21" fmla="*/ 2592 h 14"/>
                  <a:gd name="T22" fmla="*/ 0 w 12"/>
                  <a:gd name="T23" fmla="*/ 2376 h 14"/>
                  <a:gd name="T24" fmla="*/ 216 w 12"/>
                  <a:gd name="T25" fmla="*/ 2376 h 14"/>
                  <a:gd name="T26" fmla="*/ 648 w 12"/>
                  <a:gd name="T27" fmla="*/ 2376 h 14"/>
                  <a:gd name="T28" fmla="*/ 648 w 12"/>
                  <a:gd name="T29" fmla="*/ 1944 h 14"/>
                  <a:gd name="T30" fmla="*/ 432 w 12"/>
                  <a:gd name="T31" fmla="*/ 1728 h 14"/>
                  <a:gd name="T32" fmla="*/ 432 w 12"/>
                  <a:gd name="T33" fmla="*/ 1944 h 14"/>
                  <a:gd name="T34" fmla="*/ 216 w 12"/>
                  <a:gd name="T35" fmla="*/ 1944 h 14"/>
                  <a:gd name="T36" fmla="*/ 0 w 12"/>
                  <a:gd name="T37" fmla="*/ 1728 h 14"/>
                  <a:gd name="T38" fmla="*/ 0 w 12"/>
                  <a:gd name="T39" fmla="*/ 1080 h 14"/>
                  <a:gd name="T40" fmla="*/ 216 w 12"/>
                  <a:gd name="T41" fmla="*/ 864 h 14"/>
                  <a:gd name="T42" fmla="*/ 216 w 12"/>
                  <a:gd name="T43" fmla="*/ 216 h 14"/>
                  <a:gd name="T44" fmla="*/ 432 w 12"/>
                  <a:gd name="T45" fmla="*/ 216 h 14"/>
                  <a:gd name="T46" fmla="*/ 648 w 12"/>
                  <a:gd name="T47" fmla="*/ 0 h 14"/>
                  <a:gd name="T48" fmla="*/ 864 w 12"/>
                  <a:gd name="T49" fmla="*/ 0 h 14"/>
                  <a:gd name="T50" fmla="*/ 1296 w 12"/>
                  <a:gd name="T51" fmla="*/ 216 h 14"/>
                  <a:gd name="T52" fmla="*/ 1296 w 12"/>
                  <a:gd name="T53" fmla="*/ 432 h 14"/>
                  <a:gd name="T54" fmla="*/ 1512 w 12"/>
                  <a:gd name="T55" fmla="*/ 648 h 14"/>
                  <a:gd name="T56" fmla="*/ 1512 w 12"/>
                  <a:gd name="T57" fmla="*/ 648 h 14"/>
                  <a:gd name="T58" fmla="*/ 1944 w 12"/>
                  <a:gd name="T59" fmla="*/ 648 h 14"/>
                  <a:gd name="T60" fmla="*/ 2160 w 12"/>
                  <a:gd name="T61" fmla="*/ 648 h 1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14"/>
                  <a:gd name="T95" fmla="*/ 12 w 12"/>
                  <a:gd name="T96" fmla="*/ 14 h 1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14">
                    <a:moveTo>
                      <a:pt x="10" y="3"/>
                    </a:moveTo>
                    <a:lnTo>
                      <a:pt x="12" y="5"/>
                    </a:lnTo>
                    <a:lnTo>
                      <a:pt x="12" y="6"/>
                    </a:lnTo>
                    <a:lnTo>
                      <a:pt x="10" y="8"/>
                    </a:lnTo>
                    <a:lnTo>
                      <a:pt x="7" y="9"/>
                    </a:lnTo>
                    <a:lnTo>
                      <a:pt x="4" y="12"/>
                    </a:lnTo>
                    <a:lnTo>
                      <a:pt x="5" y="14"/>
                    </a:lnTo>
                    <a:lnTo>
                      <a:pt x="3" y="14"/>
                    </a:lnTo>
                    <a:lnTo>
                      <a:pt x="2" y="13"/>
                    </a:lnTo>
                    <a:lnTo>
                      <a:pt x="0" y="13"/>
                    </a:lnTo>
                    <a:lnTo>
                      <a:pt x="0" y="12"/>
                    </a:lnTo>
                    <a:lnTo>
                      <a:pt x="0" y="11"/>
                    </a:lnTo>
                    <a:lnTo>
                      <a:pt x="1" y="11"/>
                    </a:lnTo>
                    <a:lnTo>
                      <a:pt x="3" y="11"/>
                    </a:lnTo>
                    <a:lnTo>
                      <a:pt x="3" y="9"/>
                    </a:lnTo>
                    <a:lnTo>
                      <a:pt x="2" y="8"/>
                    </a:lnTo>
                    <a:lnTo>
                      <a:pt x="2" y="9"/>
                    </a:lnTo>
                    <a:lnTo>
                      <a:pt x="1" y="9"/>
                    </a:lnTo>
                    <a:lnTo>
                      <a:pt x="0" y="8"/>
                    </a:lnTo>
                    <a:lnTo>
                      <a:pt x="0" y="5"/>
                    </a:lnTo>
                    <a:lnTo>
                      <a:pt x="1" y="4"/>
                    </a:lnTo>
                    <a:lnTo>
                      <a:pt x="1" y="1"/>
                    </a:lnTo>
                    <a:lnTo>
                      <a:pt x="2" y="1"/>
                    </a:lnTo>
                    <a:lnTo>
                      <a:pt x="3" y="0"/>
                    </a:lnTo>
                    <a:lnTo>
                      <a:pt x="4" y="0"/>
                    </a:lnTo>
                    <a:lnTo>
                      <a:pt x="6" y="1"/>
                    </a:lnTo>
                    <a:lnTo>
                      <a:pt x="6" y="2"/>
                    </a:lnTo>
                    <a:lnTo>
                      <a:pt x="7" y="3"/>
                    </a:lnTo>
                    <a:lnTo>
                      <a:pt x="9" y="3"/>
                    </a:lnTo>
                    <a:lnTo>
                      <a:pt x="10" y="3"/>
                    </a:lnTo>
                    <a:close/>
                  </a:path>
                </a:pathLst>
              </a:custGeom>
              <a:solidFill>
                <a:schemeClr val="accent3"/>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06" name="Freeform 1559"/>
              <p:cNvSpPr>
                <a:spLocks/>
              </p:cNvSpPr>
              <p:nvPr/>
            </p:nvSpPr>
            <p:spPr bwMode="auto">
              <a:xfrm>
                <a:off x="2059668" y="3106148"/>
                <a:ext cx="110476" cy="121516"/>
              </a:xfrm>
              <a:custGeom>
                <a:avLst/>
                <a:gdLst>
                  <a:gd name="T0" fmla="*/ 1080 w 10"/>
                  <a:gd name="T1" fmla="*/ 2376 h 11"/>
                  <a:gd name="T2" fmla="*/ 216 w 10"/>
                  <a:gd name="T3" fmla="*/ 2160 h 11"/>
                  <a:gd name="T4" fmla="*/ 0 w 10"/>
                  <a:gd name="T5" fmla="*/ 1944 h 11"/>
                  <a:gd name="T6" fmla="*/ 216 w 10"/>
                  <a:gd name="T7" fmla="*/ 1296 h 11"/>
                  <a:gd name="T8" fmla="*/ 864 w 10"/>
                  <a:gd name="T9" fmla="*/ 1080 h 11"/>
                  <a:gd name="T10" fmla="*/ 1080 w 10"/>
                  <a:gd name="T11" fmla="*/ 1080 h 11"/>
                  <a:gd name="T12" fmla="*/ 1080 w 10"/>
                  <a:gd name="T13" fmla="*/ 864 h 11"/>
                  <a:gd name="T14" fmla="*/ 648 w 10"/>
                  <a:gd name="T15" fmla="*/ 648 h 11"/>
                  <a:gd name="T16" fmla="*/ 864 w 10"/>
                  <a:gd name="T17" fmla="*/ 432 h 11"/>
                  <a:gd name="T18" fmla="*/ 864 w 10"/>
                  <a:gd name="T19" fmla="*/ 0 h 11"/>
                  <a:gd name="T20" fmla="*/ 1296 w 10"/>
                  <a:gd name="T21" fmla="*/ 0 h 11"/>
                  <a:gd name="T22" fmla="*/ 1728 w 10"/>
                  <a:gd name="T23" fmla="*/ 216 h 11"/>
                  <a:gd name="T24" fmla="*/ 1512 w 10"/>
                  <a:gd name="T25" fmla="*/ 1080 h 11"/>
                  <a:gd name="T26" fmla="*/ 1728 w 10"/>
                  <a:gd name="T27" fmla="*/ 1080 h 11"/>
                  <a:gd name="T28" fmla="*/ 2160 w 10"/>
                  <a:gd name="T29" fmla="*/ 1296 h 11"/>
                  <a:gd name="T30" fmla="*/ 2160 w 10"/>
                  <a:gd name="T31" fmla="*/ 1296 h 11"/>
                  <a:gd name="T32" fmla="*/ 2160 w 10"/>
                  <a:gd name="T33" fmla="*/ 1512 h 11"/>
                  <a:gd name="T34" fmla="*/ 1296 w 10"/>
                  <a:gd name="T35" fmla="*/ 1944 h 11"/>
                  <a:gd name="T36" fmla="*/ 1080 w 10"/>
                  <a:gd name="T37" fmla="*/ 237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1"/>
                  <a:gd name="T59" fmla="*/ 10 w 1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1">
                    <a:moveTo>
                      <a:pt x="5" y="11"/>
                    </a:moveTo>
                    <a:lnTo>
                      <a:pt x="1" y="10"/>
                    </a:lnTo>
                    <a:lnTo>
                      <a:pt x="0" y="9"/>
                    </a:lnTo>
                    <a:lnTo>
                      <a:pt x="1" y="6"/>
                    </a:lnTo>
                    <a:lnTo>
                      <a:pt x="4" y="5"/>
                    </a:lnTo>
                    <a:lnTo>
                      <a:pt x="5" y="5"/>
                    </a:lnTo>
                    <a:lnTo>
                      <a:pt x="5" y="4"/>
                    </a:lnTo>
                    <a:lnTo>
                      <a:pt x="3" y="3"/>
                    </a:lnTo>
                    <a:lnTo>
                      <a:pt x="4" y="2"/>
                    </a:lnTo>
                    <a:lnTo>
                      <a:pt x="4" y="0"/>
                    </a:lnTo>
                    <a:lnTo>
                      <a:pt x="6" y="0"/>
                    </a:lnTo>
                    <a:lnTo>
                      <a:pt x="8" y="1"/>
                    </a:lnTo>
                    <a:lnTo>
                      <a:pt x="7" y="5"/>
                    </a:lnTo>
                    <a:lnTo>
                      <a:pt x="8" y="5"/>
                    </a:lnTo>
                    <a:lnTo>
                      <a:pt x="10" y="6"/>
                    </a:lnTo>
                    <a:lnTo>
                      <a:pt x="10" y="7"/>
                    </a:lnTo>
                    <a:lnTo>
                      <a:pt x="6" y="9"/>
                    </a:lnTo>
                    <a:lnTo>
                      <a:pt x="5" y="1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07" name="Freeform 1560"/>
              <p:cNvSpPr>
                <a:spLocks/>
              </p:cNvSpPr>
              <p:nvPr/>
            </p:nvSpPr>
            <p:spPr bwMode="auto">
              <a:xfrm>
                <a:off x="2059668" y="3106148"/>
                <a:ext cx="110476" cy="121516"/>
              </a:xfrm>
              <a:custGeom>
                <a:avLst/>
                <a:gdLst>
                  <a:gd name="T0" fmla="*/ 1080 w 10"/>
                  <a:gd name="T1" fmla="*/ 2376 h 11"/>
                  <a:gd name="T2" fmla="*/ 216 w 10"/>
                  <a:gd name="T3" fmla="*/ 2160 h 11"/>
                  <a:gd name="T4" fmla="*/ 0 w 10"/>
                  <a:gd name="T5" fmla="*/ 1944 h 11"/>
                  <a:gd name="T6" fmla="*/ 216 w 10"/>
                  <a:gd name="T7" fmla="*/ 1296 h 11"/>
                  <a:gd name="T8" fmla="*/ 864 w 10"/>
                  <a:gd name="T9" fmla="*/ 1080 h 11"/>
                  <a:gd name="T10" fmla="*/ 1080 w 10"/>
                  <a:gd name="T11" fmla="*/ 1080 h 11"/>
                  <a:gd name="T12" fmla="*/ 1080 w 10"/>
                  <a:gd name="T13" fmla="*/ 864 h 11"/>
                  <a:gd name="T14" fmla="*/ 648 w 10"/>
                  <a:gd name="T15" fmla="*/ 648 h 11"/>
                  <a:gd name="T16" fmla="*/ 864 w 10"/>
                  <a:gd name="T17" fmla="*/ 432 h 11"/>
                  <a:gd name="T18" fmla="*/ 864 w 10"/>
                  <a:gd name="T19" fmla="*/ 0 h 11"/>
                  <a:gd name="T20" fmla="*/ 1296 w 10"/>
                  <a:gd name="T21" fmla="*/ 0 h 11"/>
                  <a:gd name="T22" fmla="*/ 1728 w 10"/>
                  <a:gd name="T23" fmla="*/ 216 h 11"/>
                  <a:gd name="T24" fmla="*/ 1512 w 10"/>
                  <a:gd name="T25" fmla="*/ 1080 h 11"/>
                  <a:gd name="T26" fmla="*/ 1728 w 10"/>
                  <a:gd name="T27" fmla="*/ 1080 h 11"/>
                  <a:gd name="T28" fmla="*/ 2160 w 10"/>
                  <a:gd name="T29" fmla="*/ 1296 h 11"/>
                  <a:gd name="T30" fmla="*/ 2160 w 10"/>
                  <a:gd name="T31" fmla="*/ 1296 h 11"/>
                  <a:gd name="T32" fmla="*/ 2160 w 10"/>
                  <a:gd name="T33" fmla="*/ 1512 h 11"/>
                  <a:gd name="T34" fmla="*/ 1296 w 10"/>
                  <a:gd name="T35" fmla="*/ 1944 h 11"/>
                  <a:gd name="T36" fmla="*/ 1080 w 10"/>
                  <a:gd name="T37" fmla="*/ 237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1"/>
                  <a:gd name="T59" fmla="*/ 10 w 1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1">
                    <a:moveTo>
                      <a:pt x="5" y="11"/>
                    </a:moveTo>
                    <a:lnTo>
                      <a:pt x="1" y="10"/>
                    </a:lnTo>
                    <a:lnTo>
                      <a:pt x="0" y="9"/>
                    </a:lnTo>
                    <a:lnTo>
                      <a:pt x="1" y="6"/>
                    </a:lnTo>
                    <a:lnTo>
                      <a:pt x="4" y="5"/>
                    </a:lnTo>
                    <a:lnTo>
                      <a:pt x="5" y="5"/>
                    </a:lnTo>
                    <a:lnTo>
                      <a:pt x="5" y="4"/>
                    </a:lnTo>
                    <a:lnTo>
                      <a:pt x="3" y="3"/>
                    </a:lnTo>
                    <a:lnTo>
                      <a:pt x="4" y="2"/>
                    </a:lnTo>
                    <a:lnTo>
                      <a:pt x="4" y="0"/>
                    </a:lnTo>
                    <a:lnTo>
                      <a:pt x="6" y="0"/>
                    </a:lnTo>
                    <a:lnTo>
                      <a:pt x="8" y="1"/>
                    </a:lnTo>
                    <a:lnTo>
                      <a:pt x="7" y="5"/>
                    </a:lnTo>
                    <a:lnTo>
                      <a:pt x="8" y="5"/>
                    </a:lnTo>
                    <a:lnTo>
                      <a:pt x="10" y="6"/>
                    </a:lnTo>
                    <a:lnTo>
                      <a:pt x="10" y="7"/>
                    </a:lnTo>
                    <a:lnTo>
                      <a:pt x="6" y="9"/>
                    </a:lnTo>
                    <a:lnTo>
                      <a:pt x="5" y="1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08" name="Freeform 1561"/>
              <p:cNvSpPr>
                <a:spLocks/>
              </p:cNvSpPr>
              <p:nvPr/>
            </p:nvSpPr>
            <p:spPr bwMode="auto">
              <a:xfrm>
                <a:off x="2125954" y="3172429"/>
                <a:ext cx="165714" cy="77328"/>
              </a:xfrm>
              <a:custGeom>
                <a:avLst/>
                <a:gdLst>
                  <a:gd name="T0" fmla="*/ 1080 w 15"/>
                  <a:gd name="T1" fmla="*/ 1296 h 7"/>
                  <a:gd name="T2" fmla="*/ 1080 w 15"/>
                  <a:gd name="T3" fmla="*/ 1296 h 7"/>
                  <a:gd name="T4" fmla="*/ 1296 w 15"/>
                  <a:gd name="T5" fmla="*/ 1512 h 7"/>
                  <a:gd name="T6" fmla="*/ 1512 w 15"/>
                  <a:gd name="T7" fmla="*/ 1296 h 7"/>
                  <a:gd name="T8" fmla="*/ 1512 w 15"/>
                  <a:gd name="T9" fmla="*/ 1080 h 7"/>
                  <a:gd name="T10" fmla="*/ 1944 w 15"/>
                  <a:gd name="T11" fmla="*/ 864 h 7"/>
                  <a:gd name="T12" fmla="*/ 2160 w 15"/>
                  <a:gd name="T13" fmla="*/ 864 h 7"/>
                  <a:gd name="T14" fmla="*/ 2376 w 15"/>
                  <a:gd name="T15" fmla="*/ 432 h 7"/>
                  <a:gd name="T16" fmla="*/ 2808 w 15"/>
                  <a:gd name="T17" fmla="*/ 432 h 7"/>
                  <a:gd name="T18" fmla="*/ 3240 w 15"/>
                  <a:gd name="T19" fmla="*/ 432 h 7"/>
                  <a:gd name="T20" fmla="*/ 3024 w 15"/>
                  <a:gd name="T21" fmla="*/ 216 h 7"/>
                  <a:gd name="T22" fmla="*/ 2808 w 15"/>
                  <a:gd name="T23" fmla="*/ 0 h 7"/>
                  <a:gd name="T24" fmla="*/ 1944 w 15"/>
                  <a:gd name="T25" fmla="*/ 0 h 7"/>
                  <a:gd name="T26" fmla="*/ 864 w 15"/>
                  <a:gd name="T27" fmla="*/ 0 h 7"/>
                  <a:gd name="T28" fmla="*/ 864 w 15"/>
                  <a:gd name="T29" fmla="*/ 0 h 7"/>
                  <a:gd name="T30" fmla="*/ 864 w 15"/>
                  <a:gd name="T31" fmla="*/ 216 h 7"/>
                  <a:gd name="T32" fmla="*/ 0 w 15"/>
                  <a:gd name="T33" fmla="*/ 648 h 7"/>
                  <a:gd name="T34" fmla="*/ 648 w 15"/>
                  <a:gd name="T35" fmla="*/ 864 h 7"/>
                  <a:gd name="T36" fmla="*/ 864 w 15"/>
                  <a:gd name="T37" fmla="*/ 1296 h 7"/>
                  <a:gd name="T38" fmla="*/ 1080 w 15"/>
                  <a:gd name="T39" fmla="*/ 1296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7"/>
                  <a:gd name="T62" fmla="*/ 15 w 15"/>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7">
                    <a:moveTo>
                      <a:pt x="5" y="6"/>
                    </a:moveTo>
                    <a:lnTo>
                      <a:pt x="5" y="6"/>
                    </a:lnTo>
                    <a:lnTo>
                      <a:pt x="6" y="7"/>
                    </a:lnTo>
                    <a:lnTo>
                      <a:pt x="7" y="6"/>
                    </a:lnTo>
                    <a:lnTo>
                      <a:pt x="7" y="5"/>
                    </a:lnTo>
                    <a:lnTo>
                      <a:pt x="9" y="4"/>
                    </a:lnTo>
                    <a:lnTo>
                      <a:pt x="10" y="4"/>
                    </a:lnTo>
                    <a:lnTo>
                      <a:pt x="11" y="2"/>
                    </a:lnTo>
                    <a:lnTo>
                      <a:pt x="13" y="2"/>
                    </a:lnTo>
                    <a:lnTo>
                      <a:pt x="15" y="2"/>
                    </a:lnTo>
                    <a:lnTo>
                      <a:pt x="14" y="1"/>
                    </a:lnTo>
                    <a:lnTo>
                      <a:pt x="13" y="0"/>
                    </a:lnTo>
                    <a:lnTo>
                      <a:pt x="9" y="0"/>
                    </a:lnTo>
                    <a:lnTo>
                      <a:pt x="4" y="0"/>
                    </a:lnTo>
                    <a:lnTo>
                      <a:pt x="4" y="1"/>
                    </a:lnTo>
                    <a:lnTo>
                      <a:pt x="0" y="3"/>
                    </a:lnTo>
                    <a:lnTo>
                      <a:pt x="3" y="4"/>
                    </a:lnTo>
                    <a:lnTo>
                      <a:pt x="4" y="6"/>
                    </a:lnTo>
                    <a:lnTo>
                      <a:pt x="5" y="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09" name="Freeform 1562"/>
              <p:cNvSpPr>
                <a:spLocks/>
              </p:cNvSpPr>
              <p:nvPr/>
            </p:nvSpPr>
            <p:spPr bwMode="auto">
              <a:xfrm>
                <a:off x="2125954" y="3172429"/>
                <a:ext cx="165714" cy="77328"/>
              </a:xfrm>
              <a:custGeom>
                <a:avLst/>
                <a:gdLst>
                  <a:gd name="T0" fmla="*/ 1080 w 15"/>
                  <a:gd name="T1" fmla="*/ 1296 h 7"/>
                  <a:gd name="T2" fmla="*/ 1080 w 15"/>
                  <a:gd name="T3" fmla="*/ 1296 h 7"/>
                  <a:gd name="T4" fmla="*/ 1296 w 15"/>
                  <a:gd name="T5" fmla="*/ 1512 h 7"/>
                  <a:gd name="T6" fmla="*/ 1512 w 15"/>
                  <a:gd name="T7" fmla="*/ 1296 h 7"/>
                  <a:gd name="T8" fmla="*/ 1512 w 15"/>
                  <a:gd name="T9" fmla="*/ 1080 h 7"/>
                  <a:gd name="T10" fmla="*/ 1944 w 15"/>
                  <a:gd name="T11" fmla="*/ 864 h 7"/>
                  <a:gd name="T12" fmla="*/ 2160 w 15"/>
                  <a:gd name="T13" fmla="*/ 864 h 7"/>
                  <a:gd name="T14" fmla="*/ 2376 w 15"/>
                  <a:gd name="T15" fmla="*/ 432 h 7"/>
                  <a:gd name="T16" fmla="*/ 2808 w 15"/>
                  <a:gd name="T17" fmla="*/ 432 h 7"/>
                  <a:gd name="T18" fmla="*/ 3240 w 15"/>
                  <a:gd name="T19" fmla="*/ 432 h 7"/>
                  <a:gd name="T20" fmla="*/ 3024 w 15"/>
                  <a:gd name="T21" fmla="*/ 216 h 7"/>
                  <a:gd name="T22" fmla="*/ 2808 w 15"/>
                  <a:gd name="T23" fmla="*/ 0 h 7"/>
                  <a:gd name="T24" fmla="*/ 1944 w 15"/>
                  <a:gd name="T25" fmla="*/ 0 h 7"/>
                  <a:gd name="T26" fmla="*/ 864 w 15"/>
                  <a:gd name="T27" fmla="*/ 0 h 7"/>
                  <a:gd name="T28" fmla="*/ 864 w 15"/>
                  <a:gd name="T29" fmla="*/ 0 h 7"/>
                  <a:gd name="T30" fmla="*/ 864 w 15"/>
                  <a:gd name="T31" fmla="*/ 216 h 7"/>
                  <a:gd name="T32" fmla="*/ 0 w 15"/>
                  <a:gd name="T33" fmla="*/ 648 h 7"/>
                  <a:gd name="T34" fmla="*/ 648 w 15"/>
                  <a:gd name="T35" fmla="*/ 864 h 7"/>
                  <a:gd name="T36" fmla="*/ 864 w 15"/>
                  <a:gd name="T37" fmla="*/ 1296 h 7"/>
                  <a:gd name="T38" fmla="*/ 1080 w 15"/>
                  <a:gd name="T39" fmla="*/ 1296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7"/>
                  <a:gd name="T62" fmla="*/ 15 w 15"/>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7">
                    <a:moveTo>
                      <a:pt x="5" y="6"/>
                    </a:moveTo>
                    <a:lnTo>
                      <a:pt x="5" y="6"/>
                    </a:lnTo>
                    <a:lnTo>
                      <a:pt x="6" y="7"/>
                    </a:lnTo>
                    <a:lnTo>
                      <a:pt x="7" y="6"/>
                    </a:lnTo>
                    <a:lnTo>
                      <a:pt x="7" y="5"/>
                    </a:lnTo>
                    <a:lnTo>
                      <a:pt x="9" y="4"/>
                    </a:lnTo>
                    <a:lnTo>
                      <a:pt x="10" y="4"/>
                    </a:lnTo>
                    <a:lnTo>
                      <a:pt x="11" y="2"/>
                    </a:lnTo>
                    <a:lnTo>
                      <a:pt x="13" y="2"/>
                    </a:lnTo>
                    <a:lnTo>
                      <a:pt x="15" y="2"/>
                    </a:lnTo>
                    <a:lnTo>
                      <a:pt x="14" y="1"/>
                    </a:lnTo>
                    <a:lnTo>
                      <a:pt x="13" y="0"/>
                    </a:lnTo>
                    <a:lnTo>
                      <a:pt x="9" y="0"/>
                    </a:lnTo>
                    <a:lnTo>
                      <a:pt x="4" y="0"/>
                    </a:lnTo>
                    <a:lnTo>
                      <a:pt x="4" y="1"/>
                    </a:lnTo>
                    <a:lnTo>
                      <a:pt x="0" y="3"/>
                    </a:lnTo>
                    <a:lnTo>
                      <a:pt x="3" y="4"/>
                    </a:lnTo>
                    <a:lnTo>
                      <a:pt x="4" y="6"/>
                    </a:lnTo>
                    <a:lnTo>
                      <a:pt x="5" y="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10" name="Freeform 1563"/>
              <p:cNvSpPr>
                <a:spLocks/>
              </p:cNvSpPr>
              <p:nvPr/>
            </p:nvSpPr>
            <p:spPr bwMode="auto">
              <a:xfrm>
                <a:off x="2181192" y="3194523"/>
                <a:ext cx="110476" cy="110469"/>
              </a:xfrm>
              <a:custGeom>
                <a:avLst/>
                <a:gdLst>
                  <a:gd name="T0" fmla="*/ 2160 w 10"/>
                  <a:gd name="T1" fmla="*/ 0 h 10"/>
                  <a:gd name="T2" fmla="*/ 1728 w 10"/>
                  <a:gd name="T3" fmla="*/ 0 h 10"/>
                  <a:gd name="T4" fmla="*/ 1296 w 10"/>
                  <a:gd name="T5" fmla="*/ 0 h 10"/>
                  <a:gd name="T6" fmla="*/ 1080 w 10"/>
                  <a:gd name="T7" fmla="*/ 432 h 10"/>
                  <a:gd name="T8" fmla="*/ 864 w 10"/>
                  <a:gd name="T9" fmla="*/ 432 h 10"/>
                  <a:gd name="T10" fmla="*/ 432 w 10"/>
                  <a:gd name="T11" fmla="*/ 648 h 10"/>
                  <a:gd name="T12" fmla="*/ 432 w 10"/>
                  <a:gd name="T13" fmla="*/ 864 h 10"/>
                  <a:gd name="T14" fmla="*/ 216 w 10"/>
                  <a:gd name="T15" fmla="*/ 1080 h 10"/>
                  <a:gd name="T16" fmla="*/ 0 w 10"/>
                  <a:gd name="T17" fmla="*/ 864 h 10"/>
                  <a:gd name="T18" fmla="*/ 0 w 10"/>
                  <a:gd name="T19" fmla="*/ 1080 h 10"/>
                  <a:gd name="T20" fmla="*/ 216 w 10"/>
                  <a:gd name="T21" fmla="*/ 1296 h 10"/>
                  <a:gd name="T22" fmla="*/ 648 w 10"/>
                  <a:gd name="T23" fmla="*/ 1728 h 10"/>
                  <a:gd name="T24" fmla="*/ 864 w 10"/>
                  <a:gd name="T25" fmla="*/ 1944 h 10"/>
                  <a:gd name="T26" fmla="*/ 1512 w 10"/>
                  <a:gd name="T27" fmla="*/ 2160 h 10"/>
                  <a:gd name="T28" fmla="*/ 1728 w 10"/>
                  <a:gd name="T29" fmla="*/ 2160 h 10"/>
                  <a:gd name="T30" fmla="*/ 1944 w 10"/>
                  <a:gd name="T31" fmla="*/ 2160 h 10"/>
                  <a:gd name="T32" fmla="*/ 2160 w 10"/>
                  <a:gd name="T33" fmla="*/ 1728 h 10"/>
                  <a:gd name="T34" fmla="*/ 1944 w 10"/>
                  <a:gd name="T35" fmla="*/ 1296 h 10"/>
                  <a:gd name="T36" fmla="*/ 1944 w 10"/>
                  <a:gd name="T37" fmla="*/ 864 h 10"/>
                  <a:gd name="T38" fmla="*/ 2160 w 10"/>
                  <a:gd name="T39" fmla="*/ 432 h 10"/>
                  <a:gd name="T40" fmla="*/ 2160 w 10"/>
                  <a:gd name="T41" fmla="*/ 0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10"/>
                  <a:gd name="T65" fmla="*/ 10 w 10"/>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10">
                    <a:moveTo>
                      <a:pt x="10" y="0"/>
                    </a:moveTo>
                    <a:lnTo>
                      <a:pt x="8" y="0"/>
                    </a:lnTo>
                    <a:lnTo>
                      <a:pt x="6" y="0"/>
                    </a:lnTo>
                    <a:lnTo>
                      <a:pt x="5" y="2"/>
                    </a:lnTo>
                    <a:lnTo>
                      <a:pt x="4" y="2"/>
                    </a:lnTo>
                    <a:lnTo>
                      <a:pt x="2" y="3"/>
                    </a:lnTo>
                    <a:lnTo>
                      <a:pt x="2" y="4"/>
                    </a:lnTo>
                    <a:lnTo>
                      <a:pt x="1" y="5"/>
                    </a:lnTo>
                    <a:lnTo>
                      <a:pt x="0" y="4"/>
                    </a:lnTo>
                    <a:lnTo>
                      <a:pt x="0" y="5"/>
                    </a:lnTo>
                    <a:lnTo>
                      <a:pt x="1" y="6"/>
                    </a:lnTo>
                    <a:lnTo>
                      <a:pt x="3" y="8"/>
                    </a:lnTo>
                    <a:lnTo>
                      <a:pt x="4" y="9"/>
                    </a:lnTo>
                    <a:lnTo>
                      <a:pt x="7" y="10"/>
                    </a:lnTo>
                    <a:lnTo>
                      <a:pt x="8" y="10"/>
                    </a:lnTo>
                    <a:lnTo>
                      <a:pt x="9" y="10"/>
                    </a:lnTo>
                    <a:lnTo>
                      <a:pt x="10" y="8"/>
                    </a:lnTo>
                    <a:lnTo>
                      <a:pt x="9" y="6"/>
                    </a:lnTo>
                    <a:lnTo>
                      <a:pt x="9" y="4"/>
                    </a:lnTo>
                    <a:lnTo>
                      <a:pt x="10" y="2"/>
                    </a:lnTo>
                    <a:lnTo>
                      <a:pt x="1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11" name="Freeform 1564"/>
              <p:cNvSpPr>
                <a:spLocks/>
              </p:cNvSpPr>
              <p:nvPr/>
            </p:nvSpPr>
            <p:spPr bwMode="auto">
              <a:xfrm>
                <a:off x="2181192" y="3194523"/>
                <a:ext cx="110476" cy="110469"/>
              </a:xfrm>
              <a:custGeom>
                <a:avLst/>
                <a:gdLst>
                  <a:gd name="T0" fmla="*/ 2160 w 10"/>
                  <a:gd name="T1" fmla="*/ 0 h 10"/>
                  <a:gd name="T2" fmla="*/ 1728 w 10"/>
                  <a:gd name="T3" fmla="*/ 0 h 10"/>
                  <a:gd name="T4" fmla="*/ 1296 w 10"/>
                  <a:gd name="T5" fmla="*/ 0 h 10"/>
                  <a:gd name="T6" fmla="*/ 1080 w 10"/>
                  <a:gd name="T7" fmla="*/ 432 h 10"/>
                  <a:gd name="T8" fmla="*/ 864 w 10"/>
                  <a:gd name="T9" fmla="*/ 432 h 10"/>
                  <a:gd name="T10" fmla="*/ 432 w 10"/>
                  <a:gd name="T11" fmla="*/ 648 h 10"/>
                  <a:gd name="T12" fmla="*/ 432 w 10"/>
                  <a:gd name="T13" fmla="*/ 864 h 10"/>
                  <a:gd name="T14" fmla="*/ 216 w 10"/>
                  <a:gd name="T15" fmla="*/ 1080 h 10"/>
                  <a:gd name="T16" fmla="*/ 0 w 10"/>
                  <a:gd name="T17" fmla="*/ 864 h 10"/>
                  <a:gd name="T18" fmla="*/ 0 w 10"/>
                  <a:gd name="T19" fmla="*/ 1080 h 10"/>
                  <a:gd name="T20" fmla="*/ 216 w 10"/>
                  <a:gd name="T21" fmla="*/ 1296 h 10"/>
                  <a:gd name="T22" fmla="*/ 648 w 10"/>
                  <a:gd name="T23" fmla="*/ 1728 h 10"/>
                  <a:gd name="T24" fmla="*/ 864 w 10"/>
                  <a:gd name="T25" fmla="*/ 1944 h 10"/>
                  <a:gd name="T26" fmla="*/ 1512 w 10"/>
                  <a:gd name="T27" fmla="*/ 2160 h 10"/>
                  <a:gd name="T28" fmla="*/ 1728 w 10"/>
                  <a:gd name="T29" fmla="*/ 2160 h 10"/>
                  <a:gd name="T30" fmla="*/ 1944 w 10"/>
                  <a:gd name="T31" fmla="*/ 2160 h 10"/>
                  <a:gd name="T32" fmla="*/ 2160 w 10"/>
                  <a:gd name="T33" fmla="*/ 1728 h 10"/>
                  <a:gd name="T34" fmla="*/ 1944 w 10"/>
                  <a:gd name="T35" fmla="*/ 1296 h 10"/>
                  <a:gd name="T36" fmla="*/ 1944 w 10"/>
                  <a:gd name="T37" fmla="*/ 864 h 10"/>
                  <a:gd name="T38" fmla="*/ 2160 w 10"/>
                  <a:gd name="T39" fmla="*/ 432 h 10"/>
                  <a:gd name="T40" fmla="*/ 2160 w 10"/>
                  <a:gd name="T41" fmla="*/ 0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10"/>
                  <a:gd name="T65" fmla="*/ 10 w 10"/>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10">
                    <a:moveTo>
                      <a:pt x="10" y="0"/>
                    </a:moveTo>
                    <a:lnTo>
                      <a:pt x="8" y="0"/>
                    </a:lnTo>
                    <a:lnTo>
                      <a:pt x="6" y="0"/>
                    </a:lnTo>
                    <a:lnTo>
                      <a:pt x="5" y="2"/>
                    </a:lnTo>
                    <a:lnTo>
                      <a:pt x="4" y="2"/>
                    </a:lnTo>
                    <a:lnTo>
                      <a:pt x="2" y="3"/>
                    </a:lnTo>
                    <a:lnTo>
                      <a:pt x="2" y="4"/>
                    </a:lnTo>
                    <a:lnTo>
                      <a:pt x="1" y="5"/>
                    </a:lnTo>
                    <a:lnTo>
                      <a:pt x="0" y="4"/>
                    </a:lnTo>
                    <a:lnTo>
                      <a:pt x="0" y="5"/>
                    </a:lnTo>
                    <a:lnTo>
                      <a:pt x="1" y="6"/>
                    </a:lnTo>
                    <a:lnTo>
                      <a:pt x="3" y="8"/>
                    </a:lnTo>
                    <a:lnTo>
                      <a:pt x="4" y="9"/>
                    </a:lnTo>
                    <a:lnTo>
                      <a:pt x="7" y="10"/>
                    </a:lnTo>
                    <a:lnTo>
                      <a:pt x="8" y="10"/>
                    </a:lnTo>
                    <a:lnTo>
                      <a:pt x="9" y="10"/>
                    </a:lnTo>
                    <a:lnTo>
                      <a:pt x="10" y="8"/>
                    </a:lnTo>
                    <a:lnTo>
                      <a:pt x="9" y="6"/>
                    </a:lnTo>
                    <a:lnTo>
                      <a:pt x="9" y="4"/>
                    </a:lnTo>
                    <a:lnTo>
                      <a:pt x="10" y="2"/>
                    </a:lnTo>
                    <a:lnTo>
                      <a:pt x="1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12" name="Freeform 1565"/>
              <p:cNvSpPr>
                <a:spLocks/>
              </p:cNvSpPr>
              <p:nvPr/>
            </p:nvSpPr>
            <p:spPr bwMode="auto">
              <a:xfrm>
                <a:off x="2114907" y="3205570"/>
                <a:ext cx="55238" cy="44188"/>
              </a:xfrm>
              <a:custGeom>
                <a:avLst/>
                <a:gdLst>
                  <a:gd name="T0" fmla="*/ 216 w 5"/>
                  <a:gd name="T1" fmla="*/ 0 h 4"/>
                  <a:gd name="T2" fmla="*/ 864 w 5"/>
                  <a:gd name="T3" fmla="*/ 216 h 4"/>
                  <a:gd name="T4" fmla="*/ 1080 w 5"/>
                  <a:gd name="T5" fmla="*/ 648 h 4"/>
                  <a:gd name="T6" fmla="*/ 1080 w 5"/>
                  <a:gd name="T7" fmla="*/ 648 h 4"/>
                  <a:gd name="T8" fmla="*/ 864 w 5"/>
                  <a:gd name="T9" fmla="*/ 864 h 4"/>
                  <a:gd name="T10" fmla="*/ 0 w 5"/>
                  <a:gd name="T11" fmla="*/ 432 h 4"/>
                  <a:gd name="T12" fmla="*/ 216 w 5"/>
                  <a:gd name="T13" fmla="*/ 0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1" y="0"/>
                    </a:moveTo>
                    <a:lnTo>
                      <a:pt x="4" y="1"/>
                    </a:lnTo>
                    <a:lnTo>
                      <a:pt x="5" y="3"/>
                    </a:lnTo>
                    <a:lnTo>
                      <a:pt x="4" y="4"/>
                    </a:lnTo>
                    <a:lnTo>
                      <a:pt x="0" y="2"/>
                    </a:lnTo>
                    <a:lnTo>
                      <a:pt x="1"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13" name="Freeform 1566"/>
              <p:cNvSpPr>
                <a:spLocks/>
              </p:cNvSpPr>
              <p:nvPr/>
            </p:nvSpPr>
            <p:spPr bwMode="auto">
              <a:xfrm>
                <a:off x="2114907" y="3205570"/>
                <a:ext cx="55238" cy="44188"/>
              </a:xfrm>
              <a:custGeom>
                <a:avLst/>
                <a:gdLst>
                  <a:gd name="T0" fmla="*/ 216 w 5"/>
                  <a:gd name="T1" fmla="*/ 0 h 4"/>
                  <a:gd name="T2" fmla="*/ 864 w 5"/>
                  <a:gd name="T3" fmla="*/ 216 h 4"/>
                  <a:gd name="T4" fmla="*/ 1080 w 5"/>
                  <a:gd name="T5" fmla="*/ 648 h 4"/>
                  <a:gd name="T6" fmla="*/ 1080 w 5"/>
                  <a:gd name="T7" fmla="*/ 648 h 4"/>
                  <a:gd name="T8" fmla="*/ 864 w 5"/>
                  <a:gd name="T9" fmla="*/ 864 h 4"/>
                  <a:gd name="T10" fmla="*/ 0 w 5"/>
                  <a:gd name="T11" fmla="*/ 432 h 4"/>
                  <a:gd name="T12" fmla="*/ 216 w 5"/>
                  <a:gd name="T13" fmla="*/ 0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1" y="0"/>
                    </a:moveTo>
                    <a:lnTo>
                      <a:pt x="4" y="1"/>
                    </a:lnTo>
                    <a:lnTo>
                      <a:pt x="5" y="3"/>
                    </a:lnTo>
                    <a:lnTo>
                      <a:pt x="4" y="4"/>
                    </a:lnTo>
                    <a:lnTo>
                      <a:pt x="0" y="2"/>
                    </a:lnTo>
                    <a:lnTo>
                      <a:pt x="1"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14" name="Freeform 1567"/>
              <p:cNvSpPr>
                <a:spLocks/>
              </p:cNvSpPr>
              <p:nvPr/>
            </p:nvSpPr>
            <p:spPr bwMode="auto">
              <a:xfrm>
                <a:off x="2225383" y="3293945"/>
                <a:ext cx="88381" cy="66281"/>
              </a:xfrm>
              <a:custGeom>
                <a:avLst/>
                <a:gdLst>
                  <a:gd name="T0" fmla="*/ 0 w 8"/>
                  <a:gd name="T1" fmla="*/ 0 h 6"/>
                  <a:gd name="T2" fmla="*/ 648 w 8"/>
                  <a:gd name="T3" fmla="*/ 216 h 6"/>
                  <a:gd name="T4" fmla="*/ 864 w 8"/>
                  <a:gd name="T5" fmla="*/ 216 h 6"/>
                  <a:gd name="T6" fmla="*/ 1080 w 8"/>
                  <a:gd name="T7" fmla="*/ 216 h 6"/>
                  <a:gd name="T8" fmla="*/ 1728 w 8"/>
                  <a:gd name="T9" fmla="*/ 648 h 6"/>
                  <a:gd name="T10" fmla="*/ 1728 w 8"/>
                  <a:gd name="T11" fmla="*/ 864 h 6"/>
                  <a:gd name="T12" fmla="*/ 1512 w 8"/>
                  <a:gd name="T13" fmla="*/ 1080 h 6"/>
                  <a:gd name="T14" fmla="*/ 1512 w 8"/>
                  <a:gd name="T15" fmla="*/ 1296 h 6"/>
                  <a:gd name="T16" fmla="*/ 1296 w 8"/>
                  <a:gd name="T17" fmla="*/ 1296 h 6"/>
                  <a:gd name="T18" fmla="*/ 1080 w 8"/>
                  <a:gd name="T19" fmla="*/ 1080 h 6"/>
                  <a:gd name="T20" fmla="*/ 864 w 8"/>
                  <a:gd name="T21" fmla="*/ 648 h 6"/>
                  <a:gd name="T22" fmla="*/ 648 w 8"/>
                  <a:gd name="T23" fmla="*/ 648 h 6"/>
                  <a:gd name="T24" fmla="*/ 432 w 8"/>
                  <a:gd name="T25" fmla="*/ 648 h 6"/>
                  <a:gd name="T26" fmla="*/ 0 w 8"/>
                  <a:gd name="T27" fmla="*/ 432 h 6"/>
                  <a:gd name="T28" fmla="*/ 0 w 8"/>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6"/>
                  <a:gd name="T47" fmla="*/ 8 w 8"/>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6">
                    <a:moveTo>
                      <a:pt x="0" y="0"/>
                    </a:moveTo>
                    <a:lnTo>
                      <a:pt x="3" y="1"/>
                    </a:lnTo>
                    <a:lnTo>
                      <a:pt x="4" y="1"/>
                    </a:lnTo>
                    <a:lnTo>
                      <a:pt x="5" y="1"/>
                    </a:lnTo>
                    <a:lnTo>
                      <a:pt x="8" y="3"/>
                    </a:lnTo>
                    <a:lnTo>
                      <a:pt x="8" y="4"/>
                    </a:lnTo>
                    <a:lnTo>
                      <a:pt x="7" y="5"/>
                    </a:lnTo>
                    <a:lnTo>
                      <a:pt x="7" y="6"/>
                    </a:lnTo>
                    <a:lnTo>
                      <a:pt x="6" y="6"/>
                    </a:lnTo>
                    <a:lnTo>
                      <a:pt x="5" y="5"/>
                    </a:lnTo>
                    <a:lnTo>
                      <a:pt x="4" y="3"/>
                    </a:lnTo>
                    <a:lnTo>
                      <a:pt x="3" y="3"/>
                    </a:lnTo>
                    <a:lnTo>
                      <a:pt x="2" y="3"/>
                    </a:lnTo>
                    <a:lnTo>
                      <a:pt x="0" y="2"/>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15" name="Freeform 1568"/>
              <p:cNvSpPr>
                <a:spLocks/>
              </p:cNvSpPr>
              <p:nvPr/>
            </p:nvSpPr>
            <p:spPr bwMode="auto">
              <a:xfrm>
                <a:off x="2225383" y="3293945"/>
                <a:ext cx="88381" cy="66281"/>
              </a:xfrm>
              <a:custGeom>
                <a:avLst/>
                <a:gdLst>
                  <a:gd name="T0" fmla="*/ 0 w 8"/>
                  <a:gd name="T1" fmla="*/ 0 h 6"/>
                  <a:gd name="T2" fmla="*/ 648 w 8"/>
                  <a:gd name="T3" fmla="*/ 216 h 6"/>
                  <a:gd name="T4" fmla="*/ 864 w 8"/>
                  <a:gd name="T5" fmla="*/ 216 h 6"/>
                  <a:gd name="T6" fmla="*/ 1080 w 8"/>
                  <a:gd name="T7" fmla="*/ 216 h 6"/>
                  <a:gd name="T8" fmla="*/ 1728 w 8"/>
                  <a:gd name="T9" fmla="*/ 648 h 6"/>
                  <a:gd name="T10" fmla="*/ 1728 w 8"/>
                  <a:gd name="T11" fmla="*/ 864 h 6"/>
                  <a:gd name="T12" fmla="*/ 1512 w 8"/>
                  <a:gd name="T13" fmla="*/ 1080 h 6"/>
                  <a:gd name="T14" fmla="*/ 1512 w 8"/>
                  <a:gd name="T15" fmla="*/ 1296 h 6"/>
                  <a:gd name="T16" fmla="*/ 1296 w 8"/>
                  <a:gd name="T17" fmla="*/ 1296 h 6"/>
                  <a:gd name="T18" fmla="*/ 1080 w 8"/>
                  <a:gd name="T19" fmla="*/ 1080 h 6"/>
                  <a:gd name="T20" fmla="*/ 864 w 8"/>
                  <a:gd name="T21" fmla="*/ 648 h 6"/>
                  <a:gd name="T22" fmla="*/ 648 w 8"/>
                  <a:gd name="T23" fmla="*/ 648 h 6"/>
                  <a:gd name="T24" fmla="*/ 432 w 8"/>
                  <a:gd name="T25" fmla="*/ 648 h 6"/>
                  <a:gd name="T26" fmla="*/ 0 w 8"/>
                  <a:gd name="T27" fmla="*/ 432 h 6"/>
                  <a:gd name="T28" fmla="*/ 0 w 8"/>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6"/>
                  <a:gd name="T47" fmla="*/ 8 w 8"/>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6">
                    <a:moveTo>
                      <a:pt x="0" y="0"/>
                    </a:moveTo>
                    <a:lnTo>
                      <a:pt x="3" y="1"/>
                    </a:lnTo>
                    <a:lnTo>
                      <a:pt x="4" y="1"/>
                    </a:lnTo>
                    <a:lnTo>
                      <a:pt x="5" y="1"/>
                    </a:lnTo>
                    <a:lnTo>
                      <a:pt x="8" y="3"/>
                    </a:lnTo>
                    <a:lnTo>
                      <a:pt x="8" y="4"/>
                    </a:lnTo>
                    <a:lnTo>
                      <a:pt x="7" y="5"/>
                    </a:lnTo>
                    <a:lnTo>
                      <a:pt x="7" y="6"/>
                    </a:lnTo>
                    <a:lnTo>
                      <a:pt x="6" y="6"/>
                    </a:lnTo>
                    <a:lnTo>
                      <a:pt x="5" y="5"/>
                    </a:lnTo>
                    <a:lnTo>
                      <a:pt x="4" y="3"/>
                    </a:lnTo>
                    <a:lnTo>
                      <a:pt x="3" y="3"/>
                    </a:lnTo>
                    <a:lnTo>
                      <a:pt x="2" y="3"/>
                    </a:lnTo>
                    <a:lnTo>
                      <a:pt x="0" y="2"/>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16" name="Freeform 1569"/>
              <p:cNvSpPr>
                <a:spLocks/>
              </p:cNvSpPr>
              <p:nvPr/>
            </p:nvSpPr>
            <p:spPr bwMode="auto">
              <a:xfrm>
                <a:off x="2302716" y="3338133"/>
                <a:ext cx="143619" cy="55235"/>
              </a:xfrm>
              <a:custGeom>
                <a:avLst/>
                <a:gdLst>
                  <a:gd name="T0" fmla="*/ 2808 w 13"/>
                  <a:gd name="T1" fmla="*/ 648 h 5"/>
                  <a:gd name="T2" fmla="*/ 2592 w 13"/>
                  <a:gd name="T3" fmla="*/ 1080 h 5"/>
                  <a:gd name="T4" fmla="*/ 2376 w 13"/>
                  <a:gd name="T5" fmla="*/ 1080 h 5"/>
                  <a:gd name="T6" fmla="*/ 2160 w 13"/>
                  <a:gd name="T7" fmla="*/ 864 h 5"/>
                  <a:gd name="T8" fmla="*/ 2160 w 13"/>
                  <a:gd name="T9" fmla="*/ 432 h 5"/>
                  <a:gd name="T10" fmla="*/ 1728 w 13"/>
                  <a:gd name="T11" fmla="*/ 216 h 5"/>
                  <a:gd name="T12" fmla="*/ 1512 w 13"/>
                  <a:gd name="T13" fmla="*/ 432 h 5"/>
                  <a:gd name="T14" fmla="*/ 1296 w 13"/>
                  <a:gd name="T15" fmla="*/ 432 h 5"/>
                  <a:gd name="T16" fmla="*/ 1296 w 13"/>
                  <a:gd name="T17" fmla="*/ 648 h 5"/>
                  <a:gd name="T18" fmla="*/ 1296 w 13"/>
                  <a:gd name="T19" fmla="*/ 864 h 5"/>
                  <a:gd name="T20" fmla="*/ 864 w 13"/>
                  <a:gd name="T21" fmla="*/ 1080 h 5"/>
                  <a:gd name="T22" fmla="*/ 864 w 13"/>
                  <a:gd name="T23" fmla="*/ 864 h 5"/>
                  <a:gd name="T24" fmla="*/ 432 w 13"/>
                  <a:gd name="T25" fmla="*/ 864 h 5"/>
                  <a:gd name="T26" fmla="*/ 432 w 13"/>
                  <a:gd name="T27" fmla="*/ 648 h 5"/>
                  <a:gd name="T28" fmla="*/ 0 w 13"/>
                  <a:gd name="T29" fmla="*/ 432 h 5"/>
                  <a:gd name="T30" fmla="*/ 0 w 13"/>
                  <a:gd name="T31" fmla="*/ 216 h 5"/>
                  <a:gd name="T32" fmla="*/ 216 w 13"/>
                  <a:gd name="T33" fmla="*/ 0 h 5"/>
                  <a:gd name="T34" fmla="*/ 648 w 13"/>
                  <a:gd name="T35" fmla="*/ 432 h 5"/>
                  <a:gd name="T36" fmla="*/ 864 w 13"/>
                  <a:gd name="T37" fmla="*/ 432 h 5"/>
                  <a:gd name="T38" fmla="*/ 1296 w 13"/>
                  <a:gd name="T39" fmla="*/ 216 h 5"/>
                  <a:gd name="T40" fmla="*/ 1512 w 13"/>
                  <a:gd name="T41" fmla="*/ 0 h 5"/>
                  <a:gd name="T42" fmla="*/ 1944 w 13"/>
                  <a:gd name="T43" fmla="*/ 0 h 5"/>
                  <a:gd name="T44" fmla="*/ 2376 w 13"/>
                  <a:gd name="T45" fmla="*/ 432 h 5"/>
                  <a:gd name="T46" fmla="*/ 2592 w 13"/>
                  <a:gd name="T47" fmla="*/ 648 h 5"/>
                  <a:gd name="T48" fmla="*/ 2808 w 13"/>
                  <a:gd name="T49" fmla="*/ 648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5"/>
                  <a:gd name="T77" fmla="*/ 13 w 13"/>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5">
                    <a:moveTo>
                      <a:pt x="13" y="3"/>
                    </a:moveTo>
                    <a:lnTo>
                      <a:pt x="12" y="5"/>
                    </a:lnTo>
                    <a:lnTo>
                      <a:pt x="11" y="5"/>
                    </a:lnTo>
                    <a:lnTo>
                      <a:pt x="10" y="4"/>
                    </a:lnTo>
                    <a:lnTo>
                      <a:pt x="10" y="2"/>
                    </a:lnTo>
                    <a:lnTo>
                      <a:pt x="8" y="1"/>
                    </a:lnTo>
                    <a:lnTo>
                      <a:pt x="7" y="2"/>
                    </a:lnTo>
                    <a:lnTo>
                      <a:pt x="6" y="2"/>
                    </a:lnTo>
                    <a:lnTo>
                      <a:pt x="6" y="3"/>
                    </a:lnTo>
                    <a:lnTo>
                      <a:pt x="6" y="4"/>
                    </a:lnTo>
                    <a:lnTo>
                      <a:pt x="4" y="5"/>
                    </a:lnTo>
                    <a:lnTo>
                      <a:pt x="4" y="4"/>
                    </a:lnTo>
                    <a:lnTo>
                      <a:pt x="2" y="4"/>
                    </a:lnTo>
                    <a:lnTo>
                      <a:pt x="2" y="3"/>
                    </a:lnTo>
                    <a:lnTo>
                      <a:pt x="0" y="2"/>
                    </a:lnTo>
                    <a:lnTo>
                      <a:pt x="0" y="1"/>
                    </a:lnTo>
                    <a:lnTo>
                      <a:pt x="1" y="0"/>
                    </a:lnTo>
                    <a:lnTo>
                      <a:pt x="3" y="2"/>
                    </a:lnTo>
                    <a:lnTo>
                      <a:pt x="4" y="2"/>
                    </a:lnTo>
                    <a:lnTo>
                      <a:pt x="6" y="1"/>
                    </a:lnTo>
                    <a:lnTo>
                      <a:pt x="7" y="0"/>
                    </a:lnTo>
                    <a:lnTo>
                      <a:pt x="9" y="0"/>
                    </a:lnTo>
                    <a:lnTo>
                      <a:pt x="11" y="2"/>
                    </a:lnTo>
                    <a:lnTo>
                      <a:pt x="12" y="3"/>
                    </a:lnTo>
                    <a:lnTo>
                      <a:pt x="13" y="3"/>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17" name="Freeform 1570"/>
              <p:cNvSpPr>
                <a:spLocks/>
              </p:cNvSpPr>
              <p:nvPr/>
            </p:nvSpPr>
            <p:spPr bwMode="auto">
              <a:xfrm>
                <a:off x="2302716" y="3338133"/>
                <a:ext cx="143619" cy="55235"/>
              </a:xfrm>
              <a:custGeom>
                <a:avLst/>
                <a:gdLst>
                  <a:gd name="T0" fmla="*/ 2808 w 13"/>
                  <a:gd name="T1" fmla="*/ 648 h 5"/>
                  <a:gd name="T2" fmla="*/ 2592 w 13"/>
                  <a:gd name="T3" fmla="*/ 1080 h 5"/>
                  <a:gd name="T4" fmla="*/ 2376 w 13"/>
                  <a:gd name="T5" fmla="*/ 1080 h 5"/>
                  <a:gd name="T6" fmla="*/ 2160 w 13"/>
                  <a:gd name="T7" fmla="*/ 864 h 5"/>
                  <a:gd name="T8" fmla="*/ 2160 w 13"/>
                  <a:gd name="T9" fmla="*/ 432 h 5"/>
                  <a:gd name="T10" fmla="*/ 1728 w 13"/>
                  <a:gd name="T11" fmla="*/ 216 h 5"/>
                  <a:gd name="T12" fmla="*/ 1512 w 13"/>
                  <a:gd name="T13" fmla="*/ 432 h 5"/>
                  <a:gd name="T14" fmla="*/ 1296 w 13"/>
                  <a:gd name="T15" fmla="*/ 432 h 5"/>
                  <a:gd name="T16" fmla="*/ 1296 w 13"/>
                  <a:gd name="T17" fmla="*/ 648 h 5"/>
                  <a:gd name="T18" fmla="*/ 1296 w 13"/>
                  <a:gd name="T19" fmla="*/ 864 h 5"/>
                  <a:gd name="T20" fmla="*/ 864 w 13"/>
                  <a:gd name="T21" fmla="*/ 1080 h 5"/>
                  <a:gd name="T22" fmla="*/ 864 w 13"/>
                  <a:gd name="T23" fmla="*/ 864 h 5"/>
                  <a:gd name="T24" fmla="*/ 432 w 13"/>
                  <a:gd name="T25" fmla="*/ 864 h 5"/>
                  <a:gd name="T26" fmla="*/ 432 w 13"/>
                  <a:gd name="T27" fmla="*/ 648 h 5"/>
                  <a:gd name="T28" fmla="*/ 0 w 13"/>
                  <a:gd name="T29" fmla="*/ 432 h 5"/>
                  <a:gd name="T30" fmla="*/ 0 w 13"/>
                  <a:gd name="T31" fmla="*/ 216 h 5"/>
                  <a:gd name="T32" fmla="*/ 216 w 13"/>
                  <a:gd name="T33" fmla="*/ 0 h 5"/>
                  <a:gd name="T34" fmla="*/ 648 w 13"/>
                  <a:gd name="T35" fmla="*/ 432 h 5"/>
                  <a:gd name="T36" fmla="*/ 864 w 13"/>
                  <a:gd name="T37" fmla="*/ 432 h 5"/>
                  <a:gd name="T38" fmla="*/ 1296 w 13"/>
                  <a:gd name="T39" fmla="*/ 216 h 5"/>
                  <a:gd name="T40" fmla="*/ 1512 w 13"/>
                  <a:gd name="T41" fmla="*/ 0 h 5"/>
                  <a:gd name="T42" fmla="*/ 1944 w 13"/>
                  <a:gd name="T43" fmla="*/ 0 h 5"/>
                  <a:gd name="T44" fmla="*/ 2376 w 13"/>
                  <a:gd name="T45" fmla="*/ 432 h 5"/>
                  <a:gd name="T46" fmla="*/ 2592 w 13"/>
                  <a:gd name="T47" fmla="*/ 648 h 5"/>
                  <a:gd name="T48" fmla="*/ 2808 w 13"/>
                  <a:gd name="T49" fmla="*/ 648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5"/>
                  <a:gd name="T77" fmla="*/ 13 w 13"/>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5">
                    <a:moveTo>
                      <a:pt x="13" y="3"/>
                    </a:moveTo>
                    <a:lnTo>
                      <a:pt x="12" y="5"/>
                    </a:lnTo>
                    <a:lnTo>
                      <a:pt x="11" y="5"/>
                    </a:lnTo>
                    <a:lnTo>
                      <a:pt x="10" y="4"/>
                    </a:lnTo>
                    <a:lnTo>
                      <a:pt x="10" y="2"/>
                    </a:lnTo>
                    <a:lnTo>
                      <a:pt x="8" y="1"/>
                    </a:lnTo>
                    <a:lnTo>
                      <a:pt x="7" y="2"/>
                    </a:lnTo>
                    <a:lnTo>
                      <a:pt x="6" y="2"/>
                    </a:lnTo>
                    <a:lnTo>
                      <a:pt x="6" y="3"/>
                    </a:lnTo>
                    <a:lnTo>
                      <a:pt x="6" y="4"/>
                    </a:lnTo>
                    <a:lnTo>
                      <a:pt x="4" y="5"/>
                    </a:lnTo>
                    <a:lnTo>
                      <a:pt x="4" y="4"/>
                    </a:lnTo>
                    <a:lnTo>
                      <a:pt x="2" y="4"/>
                    </a:lnTo>
                    <a:lnTo>
                      <a:pt x="2" y="3"/>
                    </a:lnTo>
                    <a:lnTo>
                      <a:pt x="0" y="2"/>
                    </a:lnTo>
                    <a:lnTo>
                      <a:pt x="0" y="1"/>
                    </a:lnTo>
                    <a:lnTo>
                      <a:pt x="1" y="0"/>
                    </a:lnTo>
                    <a:lnTo>
                      <a:pt x="3" y="2"/>
                    </a:lnTo>
                    <a:lnTo>
                      <a:pt x="4" y="2"/>
                    </a:lnTo>
                    <a:lnTo>
                      <a:pt x="6" y="1"/>
                    </a:lnTo>
                    <a:lnTo>
                      <a:pt x="7" y="0"/>
                    </a:lnTo>
                    <a:lnTo>
                      <a:pt x="9" y="0"/>
                    </a:lnTo>
                    <a:lnTo>
                      <a:pt x="11" y="2"/>
                    </a:lnTo>
                    <a:lnTo>
                      <a:pt x="12" y="3"/>
                    </a:lnTo>
                    <a:lnTo>
                      <a:pt x="13" y="3"/>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18" name="Freeform 1571"/>
              <p:cNvSpPr>
                <a:spLocks/>
              </p:cNvSpPr>
              <p:nvPr/>
            </p:nvSpPr>
            <p:spPr bwMode="auto">
              <a:xfrm>
                <a:off x="2391097" y="3260804"/>
                <a:ext cx="309333" cy="408735"/>
              </a:xfrm>
              <a:custGeom>
                <a:avLst/>
                <a:gdLst>
                  <a:gd name="T0" fmla="*/ 4104 w 28"/>
                  <a:gd name="T1" fmla="*/ 7992 h 37"/>
                  <a:gd name="T2" fmla="*/ 3888 w 28"/>
                  <a:gd name="T3" fmla="*/ 7344 h 37"/>
                  <a:gd name="T4" fmla="*/ 1944 w 28"/>
                  <a:gd name="T5" fmla="*/ 6264 h 37"/>
                  <a:gd name="T6" fmla="*/ 1296 w 28"/>
                  <a:gd name="T7" fmla="*/ 6264 h 37"/>
                  <a:gd name="T8" fmla="*/ 648 w 28"/>
                  <a:gd name="T9" fmla="*/ 6264 h 37"/>
                  <a:gd name="T10" fmla="*/ 432 w 28"/>
                  <a:gd name="T11" fmla="*/ 6048 h 37"/>
                  <a:gd name="T12" fmla="*/ 0 w 28"/>
                  <a:gd name="T13" fmla="*/ 5616 h 37"/>
                  <a:gd name="T14" fmla="*/ 216 w 28"/>
                  <a:gd name="T15" fmla="*/ 4968 h 37"/>
                  <a:gd name="T16" fmla="*/ 648 w 28"/>
                  <a:gd name="T17" fmla="*/ 4752 h 37"/>
                  <a:gd name="T18" fmla="*/ 864 w 28"/>
                  <a:gd name="T19" fmla="*/ 4320 h 37"/>
                  <a:gd name="T20" fmla="*/ 864 w 28"/>
                  <a:gd name="T21" fmla="*/ 3456 h 37"/>
                  <a:gd name="T22" fmla="*/ 648 w 28"/>
                  <a:gd name="T23" fmla="*/ 2592 h 37"/>
                  <a:gd name="T24" fmla="*/ 1080 w 28"/>
                  <a:gd name="T25" fmla="*/ 2160 h 37"/>
                  <a:gd name="T26" fmla="*/ 1296 w 28"/>
                  <a:gd name="T27" fmla="*/ 1944 h 37"/>
                  <a:gd name="T28" fmla="*/ 1512 w 28"/>
                  <a:gd name="T29" fmla="*/ 1296 h 37"/>
                  <a:gd name="T30" fmla="*/ 1728 w 28"/>
                  <a:gd name="T31" fmla="*/ 864 h 37"/>
                  <a:gd name="T32" fmla="*/ 2160 w 28"/>
                  <a:gd name="T33" fmla="*/ 864 h 37"/>
                  <a:gd name="T34" fmla="*/ 3240 w 28"/>
                  <a:gd name="T35" fmla="*/ 216 h 37"/>
                  <a:gd name="T36" fmla="*/ 3672 w 28"/>
                  <a:gd name="T37" fmla="*/ 0 h 37"/>
                  <a:gd name="T38" fmla="*/ 3888 w 28"/>
                  <a:gd name="T39" fmla="*/ 216 h 37"/>
                  <a:gd name="T40" fmla="*/ 3024 w 28"/>
                  <a:gd name="T41" fmla="*/ 864 h 37"/>
                  <a:gd name="T42" fmla="*/ 3024 w 28"/>
                  <a:gd name="T43" fmla="*/ 1728 h 37"/>
                  <a:gd name="T44" fmla="*/ 3240 w 28"/>
                  <a:gd name="T45" fmla="*/ 2376 h 37"/>
                  <a:gd name="T46" fmla="*/ 4536 w 28"/>
                  <a:gd name="T47" fmla="*/ 2808 h 37"/>
                  <a:gd name="T48" fmla="*/ 5400 w 28"/>
                  <a:gd name="T49" fmla="*/ 3024 h 37"/>
                  <a:gd name="T50" fmla="*/ 5616 w 28"/>
                  <a:gd name="T51" fmla="*/ 3888 h 37"/>
                  <a:gd name="T52" fmla="*/ 5616 w 28"/>
                  <a:gd name="T53" fmla="*/ 4536 h 37"/>
                  <a:gd name="T54" fmla="*/ 5832 w 28"/>
                  <a:gd name="T55" fmla="*/ 4968 h 37"/>
                  <a:gd name="T56" fmla="*/ 5832 w 28"/>
                  <a:gd name="T57" fmla="*/ 5616 h 37"/>
                  <a:gd name="T58" fmla="*/ 5400 w 28"/>
                  <a:gd name="T59" fmla="*/ 5184 h 37"/>
                  <a:gd name="T60" fmla="*/ 4536 w 28"/>
                  <a:gd name="T61" fmla="*/ 5616 h 37"/>
                  <a:gd name="T62" fmla="*/ 4752 w 28"/>
                  <a:gd name="T63" fmla="*/ 6048 h 37"/>
                  <a:gd name="T64" fmla="*/ 4536 w 28"/>
                  <a:gd name="T65" fmla="*/ 6480 h 37"/>
                  <a:gd name="T66" fmla="*/ 4536 w 28"/>
                  <a:gd name="T67" fmla="*/ 7992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37"/>
                  <a:gd name="T104" fmla="*/ 28 w 2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37">
                    <a:moveTo>
                      <a:pt x="21" y="37"/>
                    </a:moveTo>
                    <a:lnTo>
                      <a:pt x="19" y="37"/>
                    </a:lnTo>
                    <a:lnTo>
                      <a:pt x="20" y="35"/>
                    </a:lnTo>
                    <a:lnTo>
                      <a:pt x="18" y="34"/>
                    </a:lnTo>
                    <a:lnTo>
                      <a:pt x="13" y="34"/>
                    </a:lnTo>
                    <a:lnTo>
                      <a:pt x="9" y="29"/>
                    </a:lnTo>
                    <a:lnTo>
                      <a:pt x="7" y="29"/>
                    </a:lnTo>
                    <a:lnTo>
                      <a:pt x="6" y="29"/>
                    </a:lnTo>
                    <a:lnTo>
                      <a:pt x="5" y="29"/>
                    </a:lnTo>
                    <a:lnTo>
                      <a:pt x="3" y="29"/>
                    </a:lnTo>
                    <a:lnTo>
                      <a:pt x="2" y="28"/>
                    </a:lnTo>
                    <a:lnTo>
                      <a:pt x="2" y="27"/>
                    </a:lnTo>
                    <a:lnTo>
                      <a:pt x="0" y="26"/>
                    </a:lnTo>
                    <a:lnTo>
                      <a:pt x="0" y="24"/>
                    </a:lnTo>
                    <a:lnTo>
                      <a:pt x="1" y="23"/>
                    </a:lnTo>
                    <a:lnTo>
                      <a:pt x="3" y="22"/>
                    </a:lnTo>
                    <a:lnTo>
                      <a:pt x="3" y="21"/>
                    </a:lnTo>
                    <a:lnTo>
                      <a:pt x="4" y="20"/>
                    </a:lnTo>
                    <a:lnTo>
                      <a:pt x="4" y="18"/>
                    </a:lnTo>
                    <a:lnTo>
                      <a:pt x="4" y="16"/>
                    </a:lnTo>
                    <a:lnTo>
                      <a:pt x="4" y="13"/>
                    </a:lnTo>
                    <a:lnTo>
                      <a:pt x="3" y="12"/>
                    </a:lnTo>
                    <a:lnTo>
                      <a:pt x="4" y="12"/>
                    </a:lnTo>
                    <a:lnTo>
                      <a:pt x="5" y="10"/>
                    </a:lnTo>
                    <a:lnTo>
                      <a:pt x="6" y="10"/>
                    </a:lnTo>
                    <a:lnTo>
                      <a:pt x="6" y="9"/>
                    </a:lnTo>
                    <a:lnTo>
                      <a:pt x="7" y="7"/>
                    </a:lnTo>
                    <a:lnTo>
                      <a:pt x="7" y="6"/>
                    </a:lnTo>
                    <a:lnTo>
                      <a:pt x="8" y="6"/>
                    </a:lnTo>
                    <a:lnTo>
                      <a:pt x="8" y="4"/>
                    </a:lnTo>
                    <a:lnTo>
                      <a:pt x="9" y="3"/>
                    </a:lnTo>
                    <a:lnTo>
                      <a:pt x="10" y="4"/>
                    </a:lnTo>
                    <a:lnTo>
                      <a:pt x="11" y="3"/>
                    </a:lnTo>
                    <a:lnTo>
                      <a:pt x="15" y="1"/>
                    </a:lnTo>
                    <a:lnTo>
                      <a:pt x="16" y="0"/>
                    </a:lnTo>
                    <a:lnTo>
                      <a:pt x="17" y="0"/>
                    </a:lnTo>
                    <a:lnTo>
                      <a:pt x="18" y="1"/>
                    </a:lnTo>
                    <a:lnTo>
                      <a:pt x="16" y="2"/>
                    </a:lnTo>
                    <a:lnTo>
                      <a:pt x="14" y="4"/>
                    </a:lnTo>
                    <a:lnTo>
                      <a:pt x="13" y="7"/>
                    </a:lnTo>
                    <a:lnTo>
                      <a:pt x="14" y="8"/>
                    </a:lnTo>
                    <a:lnTo>
                      <a:pt x="15" y="10"/>
                    </a:lnTo>
                    <a:lnTo>
                      <a:pt x="15" y="11"/>
                    </a:lnTo>
                    <a:lnTo>
                      <a:pt x="16" y="12"/>
                    </a:lnTo>
                    <a:lnTo>
                      <a:pt x="21" y="13"/>
                    </a:lnTo>
                    <a:lnTo>
                      <a:pt x="22" y="14"/>
                    </a:lnTo>
                    <a:lnTo>
                      <a:pt x="25" y="14"/>
                    </a:lnTo>
                    <a:lnTo>
                      <a:pt x="26" y="15"/>
                    </a:lnTo>
                    <a:lnTo>
                      <a:pt x="26" y="18"/>
                    </a:lnTo>
                    <a:lnTo>
                      <a:pt x="25" y="19"/>
                    </a:lnTo>
                    <a:lnTo>
                      <a:pt x="26" y="21"/>
                    </a:lnTo>
                    <a:lnTo>
                      <a:pt x="26" y="22"/>
                    </a:lnTo>
                    <a:lnTo>
                      <a:pt x="27" y="23"/>
                    </a:lnTo>
                    <a:lnTo>
                      <a:pt x="28" y="24"/>
                    </a:lnTo>
                    <a:lnTo>
                      <a:pt x="27" y="26"/>
                    </a:lnTo>
                    <a:lnTo>
                      <a:pt x="26" y="26"/>
                    </a:lnTo>
                    <a:lnTo>
                      <a:pt x="25" y="24"/>
                    </a:lnTo>
                    <a:lnTo>
                      <a:pt x="21" y="25"/>
                    </a:lnTo>
                    <a:lnTo>
                      <a:pt x="21" y="26"/>
                    </a:lnTo>
                    <a:lnTo>
                      <a:pt x="22" y="27"/>
                    </a:lnTo>
                    <a:lnTo>
                      <a:pt x="22" y="28"/>
                    </a:lnTo>
                    <a:lnTo>
                      <a:pt x="21" y="28"/>
                    </a:lnTo>
                    <a:lnTo>
                      <a:pt x="21" y="30"/>
                    </a:lnTo>
                    <a:lnTo>
                      <a:pt x="22" y="31"/>
                    </a:lnTo>
                    <a:lnTo>
                      <a:pt x="21" y="3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19" name="Freeform 1572"/>
              <p:cNvSpPr>
                <a:spLocks/>
              </p:cNvSpPr>
              <p:nvPr/>
            </p:nvSpPr>
            <p:spPr bwMode="auto">
              <a:xfrm>
                <a:off x="2391097" y="3260804"/>
                <a:ext cx="309333" cy="408735"/>
              </a:xfrm>
              <a:custGeom>
                <a:avLst/>
                <a:gdLst>
                  <a:gd name="T0" fmla="*/ 4104 w 28"/>
                  <a:gd name="T1" fmla="*/ 7992 h 37"/>
                  <a:gd name="T2" fmla="*/ 3888 w 28"/>
                  <a:gd name="T3" fmla="*/ 7344 h 37"/>
                  <a:gd name="T4" fmla="*/ 1944 w 28"/>
                  <a:gd name="T5" fmla="*/ 6264 h 37"/>
                  <a:gd name="T6" fmla="*/ 1296 w 28"/>
                  <a:gd name="T7" fmla="*/ 6264 h 37"/>
                  <a:gd name="T8" fmla="*/ 648 w 28"/>
                  <a:gd name="T9" fmla="*/ 6264 h 37"/>
                  <a:gd name="T10" fmla="*/ 432 w 28"/>
                  <a:gd name="T11" fmla="*/ 6048 h 37"/>
                  <a:gd name="T12" fmla="*/ 0 w 28"/>
                  <a:gd name="T13" fmla="*/ 5616 h 37"/>
                  <a:gd name="T14" fmla="*/ 216 w 28"/>
                  <a:gd name="T15" fmla="*/ 4968 h 37"/>
                  <a:gd name="T16" fmla="*/ 648 w 28"/>
                  <a:gd name="T17" fmla="*/ 4752 h 37"/>
                  <a:gd name="T18" fmla="*/ 864 w 28"/>
                  <a:gd name="T19" fmla="*/ 4320 h 37"/>
                  <a:gd name="T20" fmla="*/ 864 w 28"/>
                  <a:gd name="T21" fmla="*/ 3456 h 37"/>
                  <a:gd name="T22" fmla="*/ 648 w 28"/>
                  <a:gd name="T23" fmla="*/ 2592 h 37"/>
                  <a:gd name="T24" fmla="*/ 1080 w 28"/>
                  <a:gd name="T25" fmla="*/ 2160 h 37"/>
                  <a:gd name="T26" fmla="*/ 1296 w 28"/>
                  <a:gd name="T27" fmla="*/ 1944 h 37"/>
                  <a:gd name="T28" fmla="*/ 1512 w 28"/>
                  <a:gd name="T29" fmla="*/ 1296 h 37"/>
                  <a:gd name="T30" fmla="*/ 1728 w 28"/>
                  <a:gd name="T31" fmla="*/ 864 h 37"/>
                  <a:gd name="T32" fmla="*/ 2160 w 28"/>
                  <a:gd name="T33" fmla="*/ 864 h 37"/>
                  <a:gd name="T34" fmla="*/ 3240 w 28"/>
                  <a:gd name="T35" fmla="*/ 216 h 37"/>
                  <a:gd name="T36" fmla="*/ 3672 w 28"/>
                  <a:gd name="T37" fmla="*/ 0 h 37"/>
                  <a:gd name="T38" fmla="*/ 3888 w 28"/>
                  <a:gd name="T39" fmla="*/ 216 h 37"/>
                  <a:gd name="T40" fmla="*/ 3024 w 28"/>
                  <a:gd name="T41" fmla="*/ 864 h 37"/>
                  <a:gd name="T42" fmla="*/ 3024 w 28"/>
                  <a:gd name="T43" fmla="*/ 1728 h 37"/>
                  <a:gd name="T44" fmla="*/ 3240 w 28"/>
                  <a:gd name="T45" fmla="*/ 2376 h 37"/>
                  <a:gd name="T46" fmla="*/ 4536 w 28"/>
                  <a:gd name="T47" fmla="*/ 2808 h 37"/>
                  <a:gd name="T48" fmla="*/ 5400 w 28"/>
                  <a:gd name="T49" fmla="*/ 3024 h 37"/>
                  <a:gd name="T50" fmla="*/ 5616 w 28"/>
                  <a:gd name="T51" fmla="*/ 3888 h 37"/>
                  <a:gd name="T52" fmla="*/ 5616 w 28"/>
                  <a:gd name="T53" fmla="*/ 4536 h 37"/>
                  <a:gd name="T54" fmla="*/ 5832 w 28"/>
                  <a:gd name="T55" fmla="*/ 4968 h 37"/>
                  <a:gd name="T56" fmla="*/ 5832 w 28"/>
                  <a:gd name="T57" fmla="*/ 5616 h 37"/>
                  <a:gd name="T58" fmla="*/ 5400 w 28"/>
                  <a:gd name="T59" fmla="*/ 5184 h 37"/>
                  <a:gd name="T60" fmla="*/ 4536 w 28"/>
                  <a:gd name="T61" fmla="*/ 5616 h 37"/>
                  <a:gd name="T62" fmla="*/ 4752 w 28"/>
                  <a:gd name="T63" fmla="*/ 6048 h 37"/>
                  <a:gd name="T64" fmla="*/ 4536 w 28"/>
                  <a:gd name="T65" fmla="*/ 6480 h 37"/>
                  <a:gd name="T66" fmla="*/ 4536 w 28"/>
                  <a:gd name="T67" fmla="*/ 7992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37"/>
                  <a:gd name="T104" fmla="*/ 28 w 2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37">
                    <a:moveTo>
                      <a:pt x="21" y="37"/>
                    </a:moveTo>
                    <a:lnTo>
                      <a:pt x="19" y="37"/>
                    </a:lnTo>
                    <a:lnTo>
                      <a:pt x="20" y="35"/>
                    </a:lnTo>
                    <a:lnTo>
                      <a:pt x="18" y="34"/>
                    </a:lnTo>
                    <a:lnTo>
                      <a:pt x="13" y="34"/>
                    </a:lnTo>
                    <a:lnTo>
                      <a:pt x="9" y="29"/>
                    </a:lnTo>
                    <a:lnTo>
                      <a:pt x="7" y="29"/>
                    </a:lnTo>
                    <a:lnTo>
                      <a:pt x="6" y="29"/>
                    </a:lnTo>
                    <a:lnTo>
                      <a:pt x="5" y="29"/>
                    </a:lnTo>
                    <a:lnTo>
                      <a:pt x="3" y="29"/>
                    </a:lnTo>
                    <a:lnTo>
                      <a:pt x="2" y="28"/>
                    </a:lnTo>
                    <a:lnTo>
                      <a:pt x="2" y="27"/>
                    </a:lnTo>
                    <a:lnTo>
                      <a:pt x="0" y="26"/>
                    </a:lnTo>
                    <a:lnTo>
                      <a:pt x="0" y="24"/>
                    </a:lnTo>
                    <a:lnTo>
                      <a:pt x="1" y="23"/>
                    </a:lnTo>
                    <a:lnTo>
                      <a:pt x="3" y="22"/>
                    </a:lnTo>
                    <a:lnTo>
                      <a:pt x="3" y="21"/>
                    </a:lnTo>
                    <a:lnTo>
                      <a:pt x="4" y="20"/>
                    </a:lnTo>
                    <a:lnTo>
                      <a:pt x="4" y="18"/>
                    </a:lnTo>
                    <a:lnTo>
                      <a:pt x="4" y="16"/>
                    </a:lnTo>
                    <a:lnTo>
                      <a:pt x="4" y="13"/>
                    </a:lnTo>
                    <a:lnTo>
                      <a:pt x="3" y="12"/>
                    </a:lnTo>
                    <a:lnTo>
                      <a:pt x="4" y="12"/>
                    </a:lnTo>
                    <a:lnTo>
                      <a:pt x="5" y="10"/>
                    </a:lnTo>
                    <a:lnTo>
                      <a:pt x="6" y="10"/>
                    </a:lnTo>
                    <a:lnTo>
                      <a:pt x="6" y="9"/>
                    </a:lnTo>
                    <a:lnTo>
                      <a:pt x="7" y="7"/>
                    </a:lnTo>
                    <a:lnTo>
                      <a:pt x="7" y="6"/>
                    </a:lnTo>
                    <a:lnTo>
                      <a:pt x="8" y="6"/>
                    </a:lnTo>
                    <a:lnTo>
                      <a:pt x="8" y="4"/>
                    </a:lnTo>
                    <a:lnTo>
                      <a:pt x="9" y="3"/>
                    </a:lnTo>
                    <a:lnTo>
                      <a:pt x="10" y="4"/>
                    </a:lnTo>
                    <a:lnTo>
                      <a:pt x="11" y="3"/>
                    </a:lnTo>
                    <a:lnTo>
                      <a:pt x="15" y="1"/>
                    </a:lnTo>
                    <a:lnTo>
                      <a:pt x="16" y="0"/>
                    </a:lnTo>
                    <a:lnTo>
                      <a:pt x="17" y="0"/>
                    </a:lnTo>
                    <a:lnTo>
                      <a:pt x="18" y="1"/>
                    </a:lnTo>
                    <a:lnTo>
                      <a:pt x="16" y="2"/>
                    </a:lnTo>
                    <a:lnTo>
                      <a:pt x="14" y="4"/>
                    </a:lnTo>
                    <a:lnTo>
                      <a:pt x="13" y="7"/>
                    </a:lnTo>
                    <a:lnTo>
                      <a:pt x="14" y="8"/>
                    </a:lnTo>
                    <a:lnTo>
                      <a:pt x="15" y="10"/>
                    </a:lnTo>
                    <a:lnTo>
                      <a:pt x="15" y="11"/>
                    </a:lnTo>
                    <a:lnTo>
                      <a:pt x="16" y="12"/>
                    </a:lnTo>
                    <a:lnTo>
                      <a:pt x="21" y="13"/>
                    </a:lnTo>
                    <a:lnTo>
                      <a:pt x="22" y="14"/>
                    </a:lnTo>
                    <a:lnTo>
                      <a:pt x="25" y="14"/>
                    </a:lnTo>
                    <a:lnTo>
                      <a:pt x="26" y="15"/>
                    </a:lnTo>
                    <a:lnTo>
                      <a:pt x="26" y="18"/>
                    </a:lnTo>
                    <a:lnTo>
                      <a:pt x="25" y="19"/>
                    </a:lnTo>
                    <a:lnTo>
                      <a:pt x="26" y="21"/>
                    </a:lnTo>
                    <a:lnTo>
                      <a:pt x="26" y="22"/>
                    </a:lnTo>
                    <a:lnTo>
                      <a:pt x="27" y="23"/>
                    </a:lnTo>
                    <a:lnTo>
                      <a:pt x="28" y="24"/>
                    </a:lnTo>
                    <a:lnTo>
                      <a:pt x="27" y="26"/>
                    </a:lnTo>
                    <a:lnTo>
                      <a:pt x="26" y="26"/>
                    </a:lnTo>
                    <a:lnTo>
                      <a:pt x="25" y="24"/>
                    </a:lnTo>
                    <a:lnTo>
                      <a:pt x="21" y="25"/>
                    </a:lnTo>
                    <a:lnTo>
                      <a:pt x="21" y="26"/>
                    </a:lnTo>
                    <a:lnTo>
                      <a:pt x="22" y="27"/>
                    </a:lnTo>
                    <a:lnTo>
                      <a:pt x="22" y="28"/>
                    </a:lnTo>
                    <a:lnTo>
                      <a:pt x="21" y="28"/>
                    </a:lnTo>
                    <a:lnTo>
                      <a:pt x="21" y="30"/>
                    </a:lnTo>
                    <a:lnTo>
                      <a:pt x="22" y="31"/>
                    </a:lnTo>
                    <a:lnTo>
                      <a:pt x="21" y="3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20" name="Freeform 1573"/>
              <p:cNvSpPr>
                <a:spLocks/>
              </p:cNvSpPr>
              <p:nvPr/>
            </p:nvSpPr>
            <p:spPr bwMode="auto">
              <a:xfrm>
                <a:off x="2534716" y="3260804"/>
                <a:ext cx="342476" cy="298266"/>
              </a:xfrm>
              <a:custGeom>
                <a:avLst/>
                <a:gdLst>
                  <a:gd name="T0" fmla="*/ 3240 w 31"/>
                  <a:gd name="T1" fmla="*/ 5184 h 27"/>
                  <a:gd name="T2" fmla="*/ 2808 w 31"/>
                  <a:gd name="T3" fmla="*/ 4752 h 27"/>
                  <a:gd name="T4" fmla="*/ 2592 w 31"/>
                  <a:gd name="T5" fmla="*/ 4104 h 27"/>
                  <a:gd name="T6" fmla="*/ 2808 w 31"/>
                  <a:gd name="T7" fmla="*/ 3240 h 27"/>
                  <a:gd name="T8" fmla="*/ 1944 w 31"/>
                  <a:gd name="T9" fmla="*/ 3024 h 27"/>
                  <a:gd name="T10" fmla="*/ 648 w 31"/>
                  <a:gd name="T11" fmla="*/ 2592 h 27"/>
                  <a:gd name="T12" fmla="*/ 432 w 31"/>
                  <a:gd name="T13" fmla="*/ 2160 h 27"/>
                  <a:gd name="T14" fmla="*/ 0 w 31"/>
                  <a:gd name="T15" fmla="*/ 1512 h 27"/>
                  <a:gd name="T16" fmla="*/ 648 w 31"/>
                  <a:gd name="T17" fmla="*/ 432 h 27"/>
                  <a:gd name="T18" fmla="*/ 864 w 31"/>
                  <a:gd name="T19" fmla="*/ 216 h 27"/>
                  <a:gd name="T20" fmla="*/ 1080 w 31"/>
                  <a:gd name="T21" fmla="*/ 0 h 27"/>
                  <a:gd name="T22" fmla="*/ 1080 w 31"/>
                  <a:gd name="T23" fmla="*/ 0 h 27"/>
                  <a:gd name="T24" fmla="*/ 1080 w 31"/>
                  <a:gd name="T25" fmla="*/ 216 h 27"/>
                  <a:gd name="T26" fmla="*/ 1296 w 31"/>
                  <a:gd name="T27" fmla="*/ 216 h 27"/>
                  <a:gd name="T28" fmla="*/ 1512 w 31"/>
                  <a:gd name="T29" fmla="*/ 216 h 27"/>
                  <a:gd name="T30" fmla="*/ 1944 w 31"/>
                  <a:gd name="T31" fmla="*/ 432 h 27"/>
                  <a:gd name="T32" fmla="*/ 2376 w 31"/>
                  <a:gd name="T33" fmla="*/ 648 h 27"/>
                  <a:gd name="T34" fmla="*/ 3672 w 31"/>
                  <a:gd name="T35" fmla="*/ 864 h 27"/>
                  <a:gd name="T36" fmla="*/ 4104 w 31"/>
                  <a:gd name="T37" fmla="*/ 1080 h 27"/>
                  <a:gd name="T38" fmla="*/ 4752 w 31"/>
                  <a:gd name="T39" fmla="*/ 864 h 27"/>
                  <a:gd name="T40" fmla="*/ 5184 w 31"/>
                  <a:gd name="T41" fmla="*/ 864 h 27"/>
                  <a:gd name="T42" fmla="*/ 5832 w 31"/>
                  <a:gd name="T43" fmla="*/ 1296 h 27"/>
                  <a:gd name="T44" fmla="*/ 6480 w 31"/>
                  <a:gd name="T45" fmla="*/ 1728 h 27"/>
                  <a:gd name="T46" fmla="*/ 6696 w 31"/>
                  <a:gd name="T47" fmla="*/ 2376 h 27"/>
                  <a:gd name="T48" fmla="*/ 6264 w 31"/>
                  <a:gd name="T49" fmla="*/ 2592 h 27"/>
                  <a:gd name="T50" fmla="*/ 6480 w 31"/>
                  <a:gd name="T51" fmla="*/ 2808 h 27"/>
                  <a:gd name="T52" fmla="*/ 6048 w 31"/>
                  <a:gd name="T53" fmla="*/ 3240 h 27"/>
                  <a:gd name="T54" fmla="*/ 6264 w 31"/>
                  <a:gd name="T55" fmla="*/ 3672 h 27"/>
                  <a:gd name="T56" fmla="*/ 5400 w 31"/>
                  <a:gd name="T57" fmla="*/ 4320 h 27"/>
                  <a:gd name="T58" fmla="*/ 4536 w 31"/>
                  <a:gd name="T59" fmla="*/ 4104 h 27"/>
                  <a:gd name="T60" fmla="*/ 4536 w 31"/>
                  <a:gd name="T61" fmla="*/ 4320 h 27"/>
                  <a:gd name="T62" fmla="*/ 4968 w 31"/>
                  <a:gd name="T63" fmla="*/ 4968 h 27"/>
                  <a:gd name="T64" fmla="*/ 4968 w 31"/>
                  <a:gd name="T65" fmla="*/ 5400 h 27"/>
                  <a:gd name="T66" fmla="*/ 3672 w 31"/>
                  <a:gd name="T67" fmla="*/ 5832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27"/>
                  <a:gd name="T104" fmla="*/ 31 w 31"/>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27">
                    <a:moveTo>
                      <a:pt x="14" y="26"/>
                    </a:moveTo>
                    <a:lnTo>
                      <a:pt x="15" y="24"/>
                    </a:lnTo>
                    <a:lnTo>
                      <a:pt x="14" y="23"/>
                    </a:lnTo>
                    <a:lnTo>
                      <a:pt x="13" y="22"/>
                    </a:lnTo>
                    <a:lnTo>
                      <a:pt x="13" y="21"/>
                    </a:lnTo>
                    <a:lnTo>
                      <a:pt x="12" y="19"/>
                    </a:lnTo>
                    <a:lnTo>
                      <a:pt x="13" y="18"/>
                    </a:lnTo>
                    <a:lnTo>
                      <a:pt x="13" y="15"/>
                    </a:lnTo>
                    <a:lnTo>
                      <a:pt x="12" y="14"/>
                    </a:lnTo>
                    <a:lnTo>
                      <a:pt x="9" y="14"/>
                    </a:lnTo>
                    <a:lnTo>
                      <a:pt x="8" y="13"/>
                    </a:lnTo>
                    <a:lnTo>
                      <a:pt x="3" y="12"/>
                    </a:lnTo>
                    <a:lnTo>
                      <a:pt x="2" y="11"/>
                    </a:lnTo>
                    <a:lnTo>
                      <a:pt x="2" y="10"/>
                    </a:lnTo>
                    <a:lnTo>
                      <a:pt x="1" y="8"/>
                    </a:lnTo>
                    <a:lnTo>
                      <a:pt x="0" y="7"/>
                    </a:lnTo>
                    <a:lnTo>
                      <a:pt x="1" y="4"/>
                    </a:lnTo>
                    <a:lnTo>
                      <a:pt x="3" y="2"/>
                    </a:lnTo>
                    <a:lnTo>
                      <a:pt x="4" y="1"/>
                    </a:lnTo>
                    <a:lnTo>
                      <a:pt x="5" y="0"/>
                    </a:lnTo>
                    <a:lnTo>
                      <a:pt x="5" y="1"/>
                    </a:lnTo>
                    <a:lnTo>
                      <a:pt x="6" y="1"/>
                    </a:lnTo>
                    <a:lnTo>
                      <a:pt x="7" y="1"/>
                    </a:lnTo>
                    <a:lnTo>
                      <a:pt x="8" y="1"/>
                    </a:lnTo>
                    <a:lnTo>
                      <a:pt x="9" y="2"/>
                    </a:lnTo>
                    <a:lnTo>
                      <a:pt x="10" y="2"/>
                    </a:lnTo>
                    <a:lnTo>
                      <a:pt x="11" y="3"/>
                    </a:lnTo>
                    <a:lnTo>
                      <a:pt x="11" y="4"/>
                    </a:lnTo>
                    <a:lnTo>
                      <a:pt x="17" y="4"/>
                    </a:lnTo>
                    <a:lnTo>
                      <a:pt x="18" y="5"/>
                    </a:lnTo>
                    <a:lnTo>
                      <a:pt x="19" y="5"/>
                    </a:lnTo>
                    <a:lnTo>
                      <a:pt x="20" y="5"/>
                    </a:lnTo>
                    <a:lnTo>
                      <a:pt x="22" y="4"/>
                    </a:lnTo>
                    <a:lnTo>
                      <a:pt x="23" y="4"/>
                    </a:lnTo>
                    <a:lnTo>
                      <a:pt x="24" y="4"/>
                    </a:lnTo>
                    <a:lnTo>
                      <a:pt x="26" y="6"/>
                    </a:lnTo>
                    <a:lnTo>
                      <a:pt x="27" y="6"/>
                    </a:lnTo>
                    <a:lnTo>
                      <a:pt x="29" y="7"/>
                    </a:lnTo>
                    <a:lnTo>
                      <a:pt x="30" y="8"/>
                    </a:lnTo>
                    <a:lnTo>
                      <a:pt x="31" y="9"/>
                    </a:lnTo>
                    <a:lnTo>
                      <a:pt x="31" y="11"/>
                    </a:lnTo>
                    <a:lnTo>
                      <a:pt x="30" y="11"/>
                    </a:lnTo>
                    <a:lnTo>
                      <a:pt x="29" y="12"/>
                    </a:lnTo>
                    <a:lnTo>
                      <a:pt x="30" y="13"/>
                    </a:lnTo>
                    <a:lnTo>
                      <a:pt x="28" y="14"/>
                    </a:lnTo>
                    <a:lnTo>
                      <a:pt x="28" y="15"/>
                    </a:lnTo>
                    <a:lnTo>
                      <a:pt x="28" y="16"/>
                    </a:lnTo>
                    <a:lnTo>
                      <a:pt x="29" y="17"/>
                    </a:lnTo>
                    <a:lnTo>
                      <a:pt x="28" y="19"/>
                    </a:lnTo>
                    <a:lnTo>
                      <a:pt x="25" y="20"/>
                    </a:lnTo>
                    <a:lnTo>
                      <a:pt x="22" y="19"/>
                    </a:lnTo>
                    <a:lnTo>
                      <a:pt x="21" y="19"/>
                    </a:lnTo>
                    <a:lnTo>
                      <a:pt x="20" y="20"/>
                    </a:lnTo>
                    <a:lnTo>
                      <a:pt x="21" y="20"/>
                    </a:lnTo>
                    <a:lnTo>
                      <a:pt x="21" y="23"/>
                    </a:lnTo>
                    <a:lnTo>
                      <a:pt x="23" y="23"/>
                    </a:lnTo>
                    <a:lnTo>
                      <a:pt x="23" y="24"/>
                    </a:lnTo>
                    <a:lnTo>
                      <a:pt x="23" y="25"/>
                    </a:lnTo>
                    <a:lnTo>
                      <a:pt x="18" y="27"/>
                    </a:lnTo>
                    <a:lnTo>
                      <a:pt x="17" y="27"/>
                    </a:lnTo>
                    <a:lnTo>
                      <a:pt x="14" y="26"/>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21" name="Freeform 1574"/>
              <p:cNvSpPr>
                <a:spLocks/>
              </p:cNvSpPr>
              <p:nvPr/>
            </p:nvSpPr>
            <p:spPr bwMode="auto">
              <a:xfrm>
                <a:off x="2534716" y="3260804"/>
                <a:ext cx="342476" cy="298266"/>
              </a:xfrm>
              <a:custGeom>
                <a:avLst/>
                <a:gdLst>
                  <a:gd name="T0" fmla="*/ 3240 w 31"/>
                  <a:gd name="T1" fmla="*/ 5184 h 27"/>
                  <a:gd name="T2" fmla="*/ 2808 w 31"/>
                  <a:gd name="T3" fmla="*/ 4752 h 27"/>
                  <a:gd name="T4" fmla="*/ 2592 w 31"/>
                  <a:gd name="T5" fmla="*/ 4104 h 27"/>
                  <a:gd name="T6" fmla="*/ 2808 w 31"/>
                  <a:gd name="T7" fmla="*/ 3240 h 27"/>
                  <a:gd name="T8" fmla="*/ 1944 w 31"/>
                  <a:gd name="T9" fmla="*/ 3024 h 27"/>
                  <a:gd name="T10" fmla="*/ 648 w 31"/>
                  <a:gd name="T11" fmla="*/ 2592 h 27"/>
                  <a:gd name="T12" fmla="*/ 432 w 31"/>
                  <a:gd name="T13" fmla="*/ 2160 h 27"/>
                  <a:gd name="T14" fmla="*/ 0 w 31"/>
                  <a:gd name="T15" fmla="*/ 1512 h 27"/>
                  <a:gd name="T16" fmla="*/ 648 w 31"/>
                  <a:gd name="T17" fmla="*/ 432 h 27"/>
                  <a:gd name="T18" fmla="*/ 864 w 31"/>
                  <a:gd name="T19" fmla="*/ 216 h 27"/>
                  <a:gd name="T20" fmla="*/ 1080 w 31"/>
                  <a:gd name="T21" fmla="*/ 0 h 27"/>
                  <a:gd name="T22" fmla="*/ 1080 w 31"/>
                  <a:gd name="T23" fmla="*/ 0 h 27"/>
                  <a:gd name="T24" fmla="*/ 1080 w 31"/>
                  <a:gd name="T25" fmla="*/ 216 h 27"/>
                  <a:gd name="T26" fmla="*/ 1296 w 31"/>
                  <a:gd name="T27" fmla="*/ 216 h 27"/>
                  <a:gd name="T28" fmla="*/ 1512 w 31"/>
                  <a:gd name="T29" fmla="*/ 216 h 27"/>
                  <a:gd name="T30" fmla="*/ 1944 w 31"/>
                  <a:gd name="T31" fmla="*/ 432 h 27"/>
                  <a:gd name="T32" fmla="*/ 2376 w 31"/>
                  <a:gd name="T33" fmla="*/ 648 h 27"/>
                  <a:gd name="T34" fmla="*/ 3672 w 31"/>
                  <a:gd name="T35" fmla="*/ 864 h 27"/>
                  <a:gd name="T36" fmla="*/ 4104 w 31"/>
                  <a:gd name="T37" fmla="*/ 1080 h 27"/>
                  <a:gd name="T38" fmla="*/ 4752 w 31"/>
                  <a:gd name="T39" fmla="*/ 864 h 27"/>
                  <a:gd name="T40" fmla="*/ 5184 w 31"/>
                  <a:gd name="T41" fmla="*/ 864 h 27"/>
                  <a:gd name="T42" fmla="*/ 5832 w 31"/>
                  <a:gd name="T43" fmla="*/ 1296 h 27"/>
                  <a:gd name="T44" fmla="*/ 6480 w 31"/>
                  <a:gd name="T45" fmla="*/ 1728 h 27"/>
                  <a:gd name="T46" fmla="*/ 6696 w 31"/>
                  <a:gd name="T47" fmla="*/ 2376 h 27"/>
                  <a:gd name="T48" fmla="*/ 6264 w 31"/>
                  <a:gd name="T49" fmla="*/ 2592 h 27"/>
                  <a:gd name="T50" fmla="*/ 6480 w 31"/>
                  <a:gd name="T51" fmla="*/ 2808 h 27"/>
                  <a:gd name="T52" fmla="*/ 6048 w 31"/>
                  <a:gd name="T53" fmla="*/ 3240 h 27"/>
                  <a:gd name="T54" fmla="*/ 6264 w 31"/>
                  <a:gd name="T55" fmla="*/ 3672 h 27"/>
                  <a:gd name="T56" fmla="*/ 5400 w 31"/>
                  <a:gd name="T57" fmla="*/ 4320 h 27"/>
                  <a:gd name="T58" fmla="*/ 4536 w 31"/>
                  <a:gd name="T59" fmla="*/ 4104 h 27"/>
                  <a:gd name="T60" fmla="*/ 4536 w 31"/>
                  <a:gd name="T61" fmla="*/ 4320 h 27"/>
                  <a:gd name="T62" fmla="*/ 4968 w 31"/>
                  <a:gd name="T63" fmla="*/ 4968 h 27"/>
                  <a:gd name="T64" fmla="*/ 4968 w 31"/>
                  <a:gd name="T65" fmla="*/ 5400 h 27"/>
                  <a:gd name="T66" fmla="*/ 3672 w 31"/>
                  <a:gd name="T67" fmla="*/ 5832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27"/>
                  <a:gd name="T104" fmla="*/ 31 w 31"/>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27">
                    <a:moveTo>
                      <a:pt x="14" y="26"/>
                    </a:moveTo>
                    <a:lnTo>
                      <a:pt x="15" y="24"/>
                    </a:lnTo>
                    <a:lnTo>
                      <a:pt x="14" y="23"/>
                    </a:lnTo>
                    <a:lnTo>
                      <a:pt x="13" y="22"/>
                    </a:lnTo>
                    <a:lnTo>
                      <a:pt x="13" y="21"/>
                    </a:lnTo>
                    <a:lnTo>
                      <a:pt x="12" y="19"/>
                    </a:lnTo>
                    <a:lnTo>
                      <a:pt x="13" y="18"/>
                    </a:lnTo>
                    <a:lnTo>
                      <a:pt x="13" y="15"/>
                    </a:lnTo>
                    <a:lnTo>
                      <a:pt x="12" y="14"/>
                    </a:lnTo>
                    <a:lnTo>
                      <a:pt x="9" y="14"/>
                    </a:lnTo>
                    <a:lnTo>
                      <a:pt x="8" y="13"/>
                    </a:lnTo>
                    <a:lnTo>
                      <a:pt x="3" y="12"/>
                    </a:lnTo>
                    <a:lnTo>
                      <a:pt x="2" y="11"/>
                    </a:lnTo>
                    <a:lnTo>
                      <a:pt x="2" y="10"/>
                    </a:lnTo>
                    <a:lnTo>
                      <a:pt x="1" y="8"/>
                    </a:lnTo>
                    <a:lnTo>
                      <a:pt x="0" y="7"/>
                    </a:lnTo>
                    <a:lnTo>
                      <a:pt x="1" y="4"/>
                    </a:lnTo>
                    <a:lnTo>
                      <a:pt x="3" y="2"/>
                    </a:lnTo>
                    <a:lnTo>
                      <a:pt x="4" y="1"/>
                    </a:lnTo>
                    <a:lnTo>
                      <a:pt x="5" y="0"/>
                    </a:lnTo>
                    <a:lnTo>
                      <a:pt x="5" y="1"/>
                    </a:lnTo>
                    <a:lnTo>
                      <a:pt x="6" y="1"/>
                    </a:lnTo>
                    <a:lnTo>
                      <a:pt x="7" y="1"/>
                    </a:lnTo>
                    <a:lnTo>
                      <a:pt x="8" y="1"/>
                    </a:lnTo>
                    <a:lnTo>
                      <a:pt x="9" y="2"/>
                    </a:lnTo>
                    <a:lnTo>
                      <a:pt x="10" y="2"/>
                    </a:lnTo>
                    <a:lnTo>
                      <a:pt x="11" y="3"/>
                    </a:lnTo>
                    <a:lnTo>
                      <a:pt x="11" y="4"/>
                    </a:lnTo>
                    <a:lnTo>
                      <a:pt x="17" y="4"/>
                    </a:lnTo>
                    <a:lnTo>
                      <a:pt x="18" y="5"/>
                    </a:lnTo>
                    <a:lnTo>
                      <a:pt x="19" y="5"/>
                    </a:lnTo>
                    <a:lnTo>
                      <a:pt x="20" y="5"/>
                    </a:lnTo>
                    <a:lnTo>
                      <a:pt x="22" y="4"/>
                    </a:lnTo>
                    <a:lnTo>
                      <a:pt x="23" y="4"/>
                    </a:lnTo>
                    <a:lnTo>
                      <a:pt x="24" y="4"/>
                    </a:lnTo>
                    <a:lnTo>
                      <a:pt x="26" y="6"/>
                    </a:lnTo>
                    <a:lnTo>
                      <a:pt x="27" y="6"/>
                    </a:lnTo>
                    <a:lnTo>
                      <a:pt x="29" y="7"/>
                    </a:lnTo>
                    <a:lnTo>
                      <a:pt x="30" y="8"/>
                    </a:lnTo>
                    <a:lnTo>
                      <a:pt x="31" y="9"/>
                    </a:lnTo>
                    <a:lnTo>
                      <a:pt x="31" y="11"/>
                    </a:lnTo>
                    <a:lnTo>
                      <a:pt x="30" y="11"/>
                    </a:lnTo>
                    <a:lnTo>
                      <a:pt x="29" y="12"/>
                    </a:lnTo>
                    <a:lnTo>
                      <a:pt x="30" y="13"/>
                    </a:lnTo>
                    <a:lnTo>
                      <a:pt x="28" y="14"/>
                    </a:lnTo>
                    <a:lnTo>
                      <a:pt x="28" y="15"/>
                    </a:lnTo>
                    <a:lnTo>
                      <a:pt x="28" y="16"/>
                    </a:lnTo>
                    <a:lnTo>
                      <a:pt x="29" y="17"/>
                    </a:lnTo>
                    <a:lnTo>
                      <a:pt x="28" y="19"/>
                    </a:lnTo>
                    <a:lnTo>
                      <a:pt x="25" y="20"/>
                    </a:lnTo>
                    <a:lnTo>
                      <a:pt x="22" y="19"/>
                    </a:lnTo>
                    <a:lnTo>
                      <a:pt x="21" y="19"/>
                    </a:lnTo>
                    <a:lnTo>
                      <a:pt x="20" y="20"/>
                    </a:lnTo>
                    <a:lnTo>
                      <a:pt x="21" y="20"/>
                    </a:lnTo>
                    <a:lnTo>
                      <a:pt x="21" y="23"/>
                    </a:lnTo>
                    <a:lnTo>
                      <a:pt x="23" y="23"/>
                    </a:lnTo>
                    <a:lnTo>
                      <a:pt x="23" y="24"/>
                    </a:lnTo>
                    <a:lnTo>
                      <a:pt x="23" y="25"/>
                    </a:lnTo>
                    <a:lnTo>
                      <a:pt x="18" y="27"/>
                    </a:lnTo>
                    <a:lnTo>
                      <a:pt x="17" y="27"/>
                    </a:lnTo>
                    <a:lnTo>
                      <a:pt x="14" y="26"/>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22" name="Freeform 1575"/>
              <p:cNvSpPr>
                <a:spLocks/>
              </p:cNvSpPr>
              <p:nvPr/>
            </p:nvSpPr>
            <p:spPr bwMode="auto">
              <a:xfrm>
                <a:off x="2844049" y="3360226"/>
                <a:ext cx="110476" cy="187797"/>
              </a:xfrm>
              <a:custGeom>
                <a:avLst/>
                <a:gdLst>
                  <a:gd name="T0" fmla="*/ 648 w 10"/>
                  <a:gd name="T1" fmla="*/ 0 h 17"/>
                  <a:gd name="T2" fmla="*/ 648 w 10"/>
                  <a:gd name="T3" fmla="*/ 432 h 17"/>
                  <a:gd name="T4" fmla="*/ 432 w 10"/>
                  <a:gd name="T5" fmla="*/ 432 h 17"/>
                  <a:gd name="T6" fmla="*/ 216 w 10"/>
                  <a:gd name="T7" fmla="*/ 648 h 17"/>
                  <a:gd name="T8" fmla="*/ 432 w 10"/>
                  <a:gd name="T9" fmla="*/ 864 h 17"/>
                  <a:gd name="T10" fmla="*/ 432 w 10"/>
                  <a:gd name="T11" fmla="*/ 864 h 17"/>
                  <a:gd name="T12" fmla="*/ 0 w 10"/>
                  <a:gd name="T13" fmla="*/ 1080 h 17"/>
                  <a:gd name="T14" fmla="*/ 0 w 10"/>
                  <a:gd name="T15" fmla="*/ 1296 h 17"/>
                  <a:gd name="T16" fmla="*/ 0 w 10"/>
                  <a:gd name="T17" fmla="*/ 1512 h 17"/>
                  <a:gd name="T18" fmla="*/ 216 w 10"/>
                  <a:gd name="T19" fmla="*/ 1728 h 17"/>
                  <a:gd name="T20" fmla="*/ 432 w 10"/>
                  <a:gd name="T21" fmla="*/ 1728 h 17"/>
                  <a:gd name="T22" fmla="*/ 648 w 10"/>
                  <a:gd name="T23" fmla="*/ 1944 h 17"/>
                  <a:gd name="T24" fmla="*/ 864 w 10"/>
                  <a:gd name="T25" fmla="*/ 2376 h 17"/>
                  <a:gd name="T26" fmla="*/ 648 w 10"/>
                  <a:gd name="T27" fmla="*/ 2808 h 17"/>
                  <a:gd name="T28" fmla="*/ 648 w 10"/>
                  <a:gd name="T29" fmla="*/ 3240 h 17"/>
                  <a:gd name="T30" fmla="*/ 864 w 10"/>
                  <a:gd name="T31" fmla="*/ 3672 h 17"/>
                  <a:gd name="T32" fmla="*/ 1296 w 10"/>
                  <a:gd name="T33" fmla="*/ 3672 h 17"/>
                  <a:gd name="T34" fmla="*/ 1728 w 10"/>
                  <a:gd name="T35" fmla="*/ 3672 h 17"/>
                  <a:gd name="T36" fmla="*/ 1728 w 10"/>
                  <a:gd name="T37" fmla="*/ 3456 h 17"/>
                  <a:gd name="T38" fmla="*/ 2160 w 10"/>
                  <a:gd name="T39" fmla="*/ 3456 h 17"/>
                  <a:gd name="T40" fmla="*/ 2160 w 10"/>
                  <a:gd name="T41" fmla="*/ 3240 h 17"/>
                  <a:gd name="T42" fmla="*/ 2160 w 10"/>
                  <a:gd name="T43" fmla="*/ 2808 h 17"/>
                  <a:gd name="T44" fmla="*/ 1728 w 10"/>
                  <a:gd name="T45" fmla="*/ 2592 h 17"/>
                  <a:gd name="T46" fmla="*/ 1728 w 10"/>
                  <a:gd name="T47" fmla="*/ 2160 h 17"/>
                  <a:gd name="T48" fmla="*/ 1944 w 10"/>
                  <a:gd name="T49" fmla="*/ 1728 h 17"/>
                  <a:gd name="T50" fmla="*/ 1944 w 10"/>
                  <a:gd name="T51" fmla="*/ 1296 h 17"/>
                  <a:gd name="T52" fmla="*/ 1944 w 10"/>
                  <a:gd name="T53" fmla="*/ 1080 h 17"/>
                  <a:gd name="T54" fmla="*/ 1728 w 10"/>
                  <a:gd name="T55" fmla="*/ 864 h 17"/>
                  <a:gd name="T56" fmla="*/ 1512 w 10"/>
                  <a:gd name="T57" fmla="*/ 864 h 17"/>
                  <a:gd name="T58" fmla="*/ 1296 w 10"/>
                  <a:gd name="T59" fmla="*/ 432 h 17"/>
                  <a:gd name="T60" fmla="*/ 1080 w 10"/>
                  <a:gd name="T61" fmla="*/ 216 h 17"/>
                  <a:gd name="T62" fmla="*/ 648 w 10"/>
                  <a:gd name="T63" fmla="*/ 0 h 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
                  <a:gd name="T97" fmla="*/ 0 h 17"/>
                  <a:gd name="T98" fmla="*/ 10 w 10"/>
                  <a:gd name="T99" fmla="*/ 17 h 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 h="17">
                    <a:moveTo>
                      <a:pt x="3" y="0"/>
                    </a:moveTo>
                    <a:lnTo>
                      <a:pt x="3" y="2"/>
                    </a:lnTo>
                    <a:lnTo>
                      <a:pt x="2" y="2"/>
                    </a:lnTo>
                    <a:lnTo>
                      <a:pt x="1" y="3"/>
                    </a:lnTo>
                    <a:lnTo>
                      <a:pt x="2" y="4"/>
                    </a:lnTo>
                    <a:lnTo>
                      <a:pt x="0" y="5"/>
                    </a:lnTo>
                    <a:lnTo>
                      <a:pt x="0" y="6"/>
                    </a:lnTo>
                    <a:lnTo>
                      <a:pt x="0" y="7"/>
                    </a:lnTo>
                    <a:lnTo>
                      <a:pt x="1" y="8"/>
                    </a:lnTo>
                    <a:lnTo>
                      <a:pt x="2" y="8"/>
                    </a:lnTo>
                    <a:lnTo>
                      <a:pt x="3" y="9"/>
                    </a:lnTo>
                    <a:lnTo>
                      <a:pt x="4" y="11"/>
                    </a:lnTo>
                    <a:lnTo>
                      <a:pt x="3" y="13"/>
                    </a:lnTo>
                    <a:lnTo>
                      <a:pt x="3" y="15"/>
                    </a:lnTo>
                    <a:lnTo>
                      <a:pt x="4" y="17"/>
                    </a:lnTo>
                    <a:lnTo>
                      <a:pt x="6" y="17"/>
                    </a:lnTo>
                    <a:lnTo>
                      <a:pt x="8" y="17"/>
                    </a:lnTo>
                    <a:lnTo>
                      <a:pt x="8" y="16"/>
                    </a:lnTo>
                    <a:lnTo>
                      <a:pt x="10" y="16"/>
                    </a:lnTo>
                    <a:lnTo>
                      <a:pt x="10" y="15"/>
                    </a:lnTo>
                    <a:lnTo>
                      <a:pt x="10" y="13"/>
                    </a:lnTo>
                    <a:lnTo>
                      <a:pt x="8" y="12"/>
                    </a:lnTo>
                    <a:lnTo>
                      <a:pt x="8" y="10"/>
                    </a:lnTo>
                    <a:lnTo>
                      <a:pt x="9" y="8"/>
                    </a:lnTo>
                    <a:lnTo>
                      <a:pt x="9" y="6"/>
                    </a:lnTo>
                    <a:lnTo>
                      <a:pt x="9" y="5"/>
                    </a:lnTo>
                    <a:lnTo>
                      <a:pt x="8" y="4"/>
                    </a:lnTo>
                    <a:lnTo>
                      <a:pt x="7" y="4"/>
                    </a:lnTo>
                    <a:lnTo>
                      <a:pt x="6" y="2"/>
                    </a:lnTo>
                    <a:lnTo>
                      <a:pt x="5" y="1"/>
                    </a:lnTo>
                    <a:lnTo>
                      <a:pt x="3"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23" name="Freeform 1576"/>
              <p:cNvSpPr>
                <a:spLocks/>
              </p:cNvSpPr>
              <p:nvPr/>
            </p:nvSpPr>
            <p:spPr bwMode="auto">
              <a:xfrm>
                <a:off x="2844049" y="3360226"/>
                <a:ext cx="110476" cy="187797"/>
              </a:xfrm>
              <a:custGeom>
                <a:avLst/>
                <a:gdLst>
                  <a:gd name="T0" fmla="*/ 648 w 10"/>
                  <a:gd name="T1" fmla="*/ 0 h 17"/>
                  <a:gd name="T2" fmla="*/ 648 w 10"/>
                  <a:gd name="T3" fmla="*/ 432 h 17"/>
                  <a:gd name="T4" fmla="*/ 432 w 10"/>
                  <a:gd name="T5" fmla="*/ 432 h 17"/>
                  <a:gd name="T6" fmla="*/ 216 w 10"/>
                  <a:gd name="T7" fmla="*/ 648 h 17"/>
                  <a:gd name="T8" fmla="*/ 432 w 10"/>
                  <a:gd name="T9" fmla="*/ 864 h 17"/>
                  <a:gd name="T10" fmla="*/ 432 w 10"/>
                  <a:gd name="T11" fmla="*/ 864 h 17"/>
                  <a:gd name="T12" fmla="*/ 0 w 10"/>
                  <a:gd name="T13" fmla="*/ 1080 h 17"/>
                  <a:gd name="T14" fmla="*/ 0 w 10"/>
                  <a:gd name="T15" fmla="*/ 1296 h 17"/>
                  <a:gd name="T16" fmla="*/ 0 w 10"/>
                  <a:gd name="T17" fmla="*/ 1512 h 17"/>
                  <a:gd name="T18" fmla="*/ 216 w 10"/>
                  <a:gd name="T19" fmla="*/ 1728 h 17"/>
                  <a:gd name="T20" fmla="*/ 432 w 10"/>
                  <a:gd name="T21" fmla="*/ 1728 h 17"/>
                  <a:gd name="T22" fmla="*/ 648 w 10"/>
                  <a:gd name="T23" fmla="*/ 1944 h 17"/>
                  <a:gd name="T24" fmla="*/ 864 w 10"/>
                  <a:gd name="T25" fmla="*/ 2376 h 17"/>
                  <a:gd name="T26" fmla="*/ 648 w 10"/>
                  <a:gd name="T27" fmla="*/ 2808 h 17"/>
                  <a:gd name="T28" fmla="*/ 648 w 10"/>
                  <a:gd name="T29" fmla="*/ 3240 h 17"/>
                  <a:gd name="T30" fmla="*/ 864 w 10"/>
                  <a:gd name="T31" fmla="*/ 3672 h 17"/>
                  <a:gd name="T32" fmla="*/ 1296 w 10"/>
                  <a:gd name="T33" fmla="*/ 3672 h 17"/>
                  <a:gd name="T34" fmla="*/ 1728 w 10"/>
                  <a:gd name="T35" fmla="*/ 3672 h 17"/>
                  <a:gd name="T36" fmla="*/ 1728 w 10"/>
                  <a:gd name="T37" fmla="*/ 3456 h 17"/>
                  <a:gd name="T38" fmla="*/ 2160 w 10"/>
                  <a:gd name="T39" fmla="*/ 3456 h 17"/>
                  <a:gd name="T40" fmla="*/ 2160 w 10"/>
                  <a:gd name="T41" fmla="*/ 3240 h 17"/>
                  <a:gd name="T42" fmla="*/ 2160 w 10"/>
                  <a:gd name="T43" fmla="*/ 2808 h 17"/>
                  <a:gd name="T44" fmla="*/ 1728 w 10"/>
                  <a:gd name="T45" fmla="*/ 2592 h 17"/>
                  <a:gd name="T46" fmla="*/ 1728 w 10"/>
                  <a:gd name="T47" fmla="*/ 2160 h 17"/>
                  <a:gd name="T48" fmla="*/ 1944 w 10"/>
                  <a:gd name="T49" fmla="*/ 1728 h 17"/>
                  <a:gd name="T50" fmla="*/ 1944 w 10"/>
                  <a:gd name="T51" fmla="*/ 1296 h 17"/>
                  <a:gd name="T52" fmla="*/ 1944 w 10"/>
                  <a:gd name="T53" fmla="*/ 1080 h 17"/>
                  <a:gd name="T54" fmla="*/ 1728 w 10"/>
                  <a:gd name="T55" fmla="*/ 864 h 17"/>
                  <a:gd name="T56" fmla="*/ 1512 w 10"/>
                  <a:gd name="T57" fmla="*/ 864 h 17"/>
                  <a:gd name="T58" fmla="*/ 1296 w 10"/>
                  <a:gd name="T59" fmla="*/ 432 h 17"/>
                  <a:gd name="T60" fmla="*/ 1080 w 10"/>
                  <a:gd name="T61" fmla="*/ 216 h 17"/>
                  <a:gd name="T62" fmla="*/ 648 w 10"/>
                  <a:gd name="T63" fmla="*/ 0 h 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
                  <a:gd name="T97" fmla="*/ 0 h 17"/>
                  <a:gd name="T98" fmla="*/ 10 w 10"/>
                  <a:gd name="T99" fmla="*/ 17 h 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 h="17">
                    <a:moveTo>
                      <a:pt x="3" y="0"/>
                    </a:moveTo>
                    <a:lnTo>
                      <a:pt x="3" y="2"/>
                    </a:lnTo>
                    <a:lnTo>
                      <a:pt x="2" y="2"/>
                    </a:lnTo>
                    <a:lnTo>
                      <a:pt x="1" y="3"/>
                    </a:lnTo>
                    <a:lnTo>
                      <a:pt x="2" y="4"/>
                    </a:lnTo>
                    <a:lnTo>
                      <a:pt x="0" y="5"/>
                    </a:lnTo>
                    <a:lnTo>
                      <a:pt x="0" y="6"/>
                    </a:lnTo>
                    <a:lnTo>
                      <a:pt x="0" y="7"/>
                    </a:lnTo>
                    <a:lnTo>
                      <a:pt x="1" y="8"/>
                    </a:lnTo>
                    <a:lnTo>
                      <a:pt x="2" y="8"/>
                    </a:lnTo>
                    <a:lnTo>
                      <a:pt x="3" y="9"/>
                    </a:lnTo>
                    <a:lnTo>
                      <a:pt x="4" y="11"/>
                    </a:lnTo>
                    <a:lnTo>
                      <a:pt x="3" y="13"/>
                    </a:lnTo>
                    <a:lnTo>
                      <a:pt x="3" y="15"/>
                    </a:lnTo>
                    <a:lnTo>
                      <a:pt x="4" y="17"/>
                    </a:lnTo>
                    <a:lnTo>
                      <a:pt x="6" y="17"/>
                    </a:lnTo>
                    <a:lnTo>
                      <a:pt x="8" y="17"/>
                    </a:lnTo>
                    <a:lnTo>
                      <a:pt x="8" y="16"/>
                    </a:lnTo>
                    <a:lnTo>
                      <a:pt x="10" y="16"/>
                    </a:lnTo>
                    <a:lnTo>
                      <a:pt x="10" y="15"/>
                    </a:lnTo>
                    <a:lnTo>
                      <a:pt x="10" y="13"/>
                    </a:lnTo>
                    <a:lnTo>
                      <a:pt x="8" y="12"/>
                    </a:lnTo>
                    <a:lnTo>
                      <a:pt x="8" y="10"/>
                    </a:lnTo>
                    <a:lnTo>
                      <a:pt x="9" y="8"/>
                    </a:lnTo>
                    <a:lnTo>
                      <a:pt x="9" y="6"/>
                    </a:lnTo>
                    <a:lnTo>
                      <a:pt x="9" y="5"/>
                    </a:lnTo>
                    <a:lnTo>
                      <a:pt x="8" y="4"/>
                    </a:lnTo>
                    <a:lnTo>
                      <a:pt x="7" y="4"/>
                    </a:lnTo>
                    <a:lnTo>
                      <a:pt x="6" y="2"/>
                    </a:lnTo>
                    <a:lnTo>
                      <a:pt x="5" y="1"/>
                    </a:lnTo>
                    <a:lnTo>
                      <a:pt x="3"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24" name="Freeform 1577"/>
              <p:cNvSpPr>
                <a:spLocks/>
              </p:cNvSpPr>
              <p:nvPr/>
            </p:nvSpPr>
            <p:spPr bwMode="auto">
              <a:xfrm>
                <a:off x="2523668" y="3448602"/>
                <a:ext cx="994285" cy="1027362"/>
              </a:xfrm>
              <a:custGeom>
                <a:avLst/>
                <a:gdLst>
                  <a:gd name="T0" fmla="*/ 6912 w 90"/>
                  <a:gd name="T1" fmla="*/ 216 h 93"/>
                  <a:gd name="T2" fmla="*/ 6912 w 90"/>
                  <a:gd name="T3" fmla="*/ 1512 h 93"/>
                  <a:gd name="T4" fmla="*/ 7992 w 90"/>
                  <a:gd name="T5" fmla="*/ 1944 h 93"/>
                  <a:gd name="T6" fmla="*/ 8424 w 90"/>
                  <a:gd name="T7" fmla="*/ 1512 h 93"/>
                  <a:gd name="T8" fmla="*/ 9072 w 90"/>
                  <a:gd name="T9" fmla="*/ 1296 h 93"/>
                  <a:gd name="T10" fmla="*/ 9936 w 90"/>
                  <a:gd name="T11" fmla="*/ 1512 h 93"/>
                  <a:gd name="T12" fmla="*/ 11016 w 90"/>
                  <a:gd name="T13" fmla="*/ 648 h 93"/>
                  <a:gd name="T14" fmla="*/ 11448 w 90"/>
                  <a:gd name="T15" fmla="*/ 864 h 93"/>
                  <a:gd name="T16" fmla="*/ 12096 w 90"/>
                  <a:gd name="T17" fmla="*/ 1728 h 93"/>
                  <a:gd name="T18" fmla="*/ 11664 w 90"/>
                  <a:gd name="T19" fmla="*/ 2376 h 93"/>
                  <a:gd name="T20" fmla="*/ 12312 w 90"/>
                  <a:gd name="T21" fmla="*/ 2592 h 93"/>
                  <a:gd name="T22" fmla="*/ 12528 w 90"/>
                  <a:gd name="T23" fmla="*/ 3024 h 93"/>
                  <a:gd name="T24" fmla="*/ 12312 w 90"/>
                  <a:gd name="T25" fmla="*/ 3456 h 93"/>
                  <a:gd name="T26" fmla="*/ 13392 w 90"/>
                  <a:gd name="T27" fmla="*/ 2808 h 93"/>
                  <a:gd name="T28" fmla="*/ 14688 w 90"/>
                  <a:gd name="T29" fmla="*/ 3456 h 93"/>
                  <a:gd name="T30" fmla="*/ 14904 w 90"/>
                  <a:gd name="T31" fmla="*/ 3888 h 93"/>
                  <a:gd name="T32" fmla="*/ 16632 w 90"/>
                  <a:gd name="T33" fmla="*/ 3888 h 93"/>
                  <a:gd name="T34" fmla="*/ 18360 w 90"/>
                  <a:gd name="T35" fmla="*/ 4968 h 93"/>
                  <a:gd name="T36" fmla="*/ 19440 w 90"/>
                  <a:gd name="T37" fmla="*/ 6912 h 93"/>
                  <a:gd name="T38" fmla="*/ 19008 w 90"/>
                  <a:gd name="T39" fmla="*/ 7776 h 93"/>
                  <a:gd name="T40" fmla="*/ 18360 w 90"/>
                  <a:gd name="T41" fmla="*/ 8424 h 93"/>
                  <a:gd name="T42" fmla="*/ 17496 w 90"/>
                  <a:gd name="T43" fmla="*/ 9288 h 93"/>
                  <a:gd name="T44" fmla="*/ 17496 w 90"/>
                  <a:gd name="T45" fmla="*/ 10800 h 93"/>
                  <a:gd name="T46" fmla="*/ 17064 w 90"/>
                  <a:gd name="T47" fmla="*/ 12096 h 93"/>
                  <a:gd name="T48" fmla="*/ 16848 w 90"/>
                  <a:gd name="T49" fmla="*/ 12960 h 93"/>
                  <a:gd name="T50" fmla="*/ 16200 w 90"/>
                  <a:gd name="T51" fmla="*/ 14040 h 93"/>
                  <a:gd name="T52" fmla="*/ 15552 w 90"/>
                  <a:gd name="T53" fmla="*/ 14256 h 93"/>
                  <a:gd name="T54" fmla="*/ 14688 w 90"/>
                  <a:gd name="T55" fmla="*/ 14472 h 93"/>
                  <a:gd name="T56" fmla="*/ 13824 w 90"/>
                  <a:gd name="T57" fmla="*/ 14688 h 93"/>
                  <a:gd name="T58" fmla="*/ 13176 w 90"/>
                  <a:gd name="T59" fmla="*/ 15336 h 93"/>
                  <a:gd name="T60" fmla="*/ 12528 w 90"/>
                  <a:gd name="T61" fmla="*/ 16416 h 93"/>
                  <a:gd name="T62" fmla="*/ 12312 w 90"/>
                  <a:gd name="T63" fmla="*/ 17712 h 93"/>
                  <a:gd name="T64" fmla="*/ 11880 w 90"/>
                  <a:gd name="T65" fmla="*/ 18360 h 93"/>
                  <a:gd name="T66" fmla="*/ 11016 w 90"/>
                  <a:gd name="T67" fmla="*/ 19224 h 93"/>
                  <a:gd name="T68" fmla="*/ 11664 w 90"/>
                  <a:gd name="T69" fmla="*/ 18360 h 93"/>
                  <a:gd name="T70" fmla="*/ 11016 w 90"/>
                  <a:gd name="T71" fmla="*/ 19008 h 93"/>
                  <a:gd name="T72" fmla="*/ 10800 w 90"/>
                  <a:gd name="T73" fmla="*/ 19656 h 93"/>
                  <a:gd name="T74" fmla="*/ 9936 w 90"/>
                  <a:gd name="T75" fmla="*/ 19656 h 93"/>
                  <a:gd name="T76" fmla="*/ 9288 w 90"/>
                  <a:gd name="T77" fmla="*/ 19008 h 93"/>
                  <a:gd name="T78" fmla="*/ 8424 w 90"/>
                  <a:gd name="T79" fmla="*/ 18360 h 93"/>
                  <a:gd name="T80" fmla="*/ 8640 w 90"/>
                  <a:gd name="T81" fmla="*/ 17712 h 93"/>
                  <a:gd name="T82" fmla="*/ 9936 w 90"/>
                  <a:gd name="T83" fmla="*/ 16632 h 93"/>
                  <a:gd name="T84" fmla="*/ 9504 w 90"/>
                  <a:gd name="T85" fmla="*/ 15768 h 93"/>
                  <a:gd name="T86" fmla="*/ 9720 w 90"/>
                  <a:gd name="T87" fmla="*/ 14904 h 93"/>
                  <a:gd name="T88" fmla="*/ 9072 w 90"/>
                  <a:gd name="T89" fmla="*/ 14256 h 93"/>
                  <a:gd name="T90" fmla="*/ 7992 w 90"/>
                  <a:gd name="T91" fmla="*/ 12744 h 93"/>
                  <a:gd name="T92" fmla="*/ 7776 w 90"/>
                  <a:gd name="T93" fmla="*/ 11232 h 93"/>
                  <a:gd name="T94" fmla="*/ 6480 w 90"/>
                  <a:gd name="T95" fmla="*/ 10584 h 93"/>
                  <a:gd name="T96" fmla="*/ 4968 w 90"/>
                  <a:gd name="T97" fmla="*/ 8640 h 93"/>
                  <a:gd name="T98" fmla="*/ 4320 w 90"/>
                  <a:gd name="T99" fmla="*/ 7776 h 93"/>
                  <a:gd name="T100" fmla="*/ 3024 w 90"/>
                  <a:gd name="T101" fmla="*/ 7992 h 93"/>
                  <a:gd name="T102" fmla="*/ 1512 w 90"/>
                  <a:gd name="T103" fmla="*/ 7560 h 93"/>
                  <a:gd name="T104" fmla="*/ 216 w 90"/>
                  <a:gd name="T105" fmla="*/ 7128 h 93"/>
                  <a:gd name="T106" fmla="*/ 216 w 90"/>
                  <a:gd name="T107" fmla="*/ 5832 h 93"/>
                  <a:gd name="T108" fmla="*/ 1512 w 90"/>
                  <a:gd name="T109" fmla="*/ 4752 h 93"/>
                  <a:gd name="T110" fmla="*/ 2160 w 90"/>
                  <a:gd name="T111" fmla="*/ 3024 h 93"/>
                  <a:gd name="T112" fmla="*/ 2160 w 90"/>
                  <a:gd name="T113" fmla="*/ 2376 h 93"/>
                  <a:gd name="T114" fmla="*/ 1944 w 90"/>
                  <a:gd name="T115" fmla="*/ 1728 h 93"/>
                  <a:gd name="T116" fmla="*/ 3240 w 90"/>
                  <a:gd name="T117" fmla="*/ 1944 h 93"/>
                  <a:gd name="T118" fmla="*/ 5184 w 90"/>
                  <a:gd name="T119" fmla="*/ 1728 h 93"/>
                  <a:gd name="T120" fmla="*/ 4752 w 90"/>
                  <a:gd name="T121" fmla="*/ 1296 h 93"/>
                  <a:gd name="T122" fmla="*/ 4752 w 90"/>
                  <a:gd name="T123" fmla="*/ 432 h 93"/>
                  <a:gd name="T124" fmla="*/ 6264 w 90"/>
                  <a:gd name="T125" fmla="*/ 432 h 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0"/>
                  <a:gd name="T190" fmla="*/ 0 h 93"/>
                  <a:gd name="T191" fmla="*/ 90 w 90"/>
                  <a:gd name="T192" fmla="*/ 93 h 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0" h="93">
                    <a:moveTo>
                      <a:pt x="30" y="0"/>
                    </a:moveTo>
                    <a:lnTo>
                      <a:pt x="31" y="0"/>
                    </a:lnTo>
                    <a:lnTo>
                      <a:pt x="32" y="1"/>
                    </a:lnTo>
                    <a:lnTo>
                      <a:pt x="33" y="3"/>
                    </a:lnTo>
                    <a:lnTo>
                      <a:pt x="32" y="5"/>
                    </a:lnTo>
                    <a:lnTo>
                      <a:pt x="32" y="7"/>
                    </a:lnTo>
                    <a:lnTo>
                      <a:pt x="33" y="9"/>
                    </a:lnTo>
                    <a:lnTo>
                      <a:pt x="35" y="9"/>
                    </a:lnTo>
                    <a:lnTo>
                      <a:pt x="37" y="9"/>
                    </a:lnTo>
                    <a:lnTo>
                      <a:pt x="37" y="8"/>
                    </a:lnTo>
                    <a:lnTo>
                      <a:pt x="39" y="8"/>
                    </a:lnTo>
                    <a:lnTo>
                      <a:pt x="39" y="7"/>
                    </a:lnTo>
                    <a:lnTo>
                      <a:pt x="41" y="7"/>
                    </a:lnTo>
                    <a:lnTo>
                      <a:pt x="41" y="6"/>
                    </a:lnTo>
                    <a:lnTo>
                      <a:pt x="42" y="6"/>
                    </a:lnTo>
                    <a:lnTo>
                      <a:pt x="42" y="7"/>
                    </a:lnTo>
                    <a:lnTo>
                      <a:pt x="45" y="6"/>
                    </a:lnTo>
                    <a:lnTo>
                      <a:pt x="46" y="7"/>
                    </a:lnTo>
                    <a:lnTo>
                      <a:pt x="49" y="7"/>
                    </a:lnTo>
                    <a:lnTo>
                      <a:pt x="50" y="6"/>
                    </a:lnTo>
                    <a:lnTo>
                      <a:pt x="51" y="3"/>
                    </a:lnTo>
                    <a:lnTo>
                      <a:pt x="51" y="2"/>
                    </a:lnTo>
                    <a:lnTo>
                      <a:pt x="52" y="2"/>
                    </a:lnTo>
                    <a:lnTo>
                      <a:pt x="53" y="4"/>
                    </a:lnTo>
                    <a:lnTo>
                      <a:pt x="54" y="6"/>
                    </a:lnTo>
                    <a:lnTo>
                      <a:pt x="55" y="7"/>
                    </a:lnTo>
                    <a:lnTo>
                      <a:pt x="56" y="8"/>
                    </a:lnTo>
                    <a:lnTo>
                      <a:pt x="56" y="10"/>
                    </a:lnTo>
                    <a:lnTo>
                      <a:pt x="55" y="10"/>
                    </a:lnTo>
                    <a:lnTo>
                      <a:pt x="54" y="11"/>
                    </a:lnTo>
                    <a:lnTo>
                      <a:pt x="55" y="11"/>
                    </a:lnTo>
                    <a:lnTo>
                      <a:pt x="56" y="11"/>
                    </a:lnTo>
                    <a:lnTo>
                      <a:pt x="57" y="12"/>
                    </a:lnTo>
                    <a:lnTo>
                      <a:pt x="59" y="13"/>
                    </a:lnTo>
                    <a:lnTo>
                      <a:pt x="58" y="14"/>
                    </a:lnTo>
                    <a:lnTo>
                      <a:pt x="56" y="15"/>
                    </a:lnTo>
                    <a:lnTo>
                      <a:pt x="56" y="16"/>
                    </a:lnTo>
                    <a:lnTo>
                      <a:pt x="57" y="16"/>
                    </a:lnTo>
                    <a:lnTo>
                      <a:pt x="59" y="14"/>
                    </a:lnTo>
                    <a:lnTo>
                      <a:pt x="60" y="13"/>
                    </a:lnTo>
                    <a:lnTo>
                      <a:pt x="62" y="13"/>
                    </a:lnTo>
                    <a:lnTo>
                      <a:pt x="65" y="15"/>
                    </a:lnTo>
                    <a:lnTo>
                      <a:pt x="67" y="15"/>
                    </a:lnTo>
                    <a:lnTo>
                      <a:pt x="68" y="16"/>
                    </a:lnTo>
                    <a:lnTo>
                      <a:pt x="67" y="18"/>
                    </a:lnTo>
                    <a:lnTo>
                      <a:pt x="68" y="19"/>
                    </a:lnTo>
                    <a:lnTo>
                      <a:pt x="69" y="18"/>
                    </a:lnTo>
                    <a:lnTo>
                      <a:pt x="70" y="17"/>
                    </a:lnTo>
                    <a:lnTo>
                      <a:pt x="74" y="18"/>
                    </a:lnTo>
                    <a:lnTo>
                      <a:pt x="77" y="18"/>
                    </a:lnTo>
                    <a:lnTo>
                      <a:pt x="79" y="19"/>
                    </a:lnTo>
                    <a:lnTo>
                      <a:pt x="81" y="20"/>
                    </a:lnTo>
                    <a:lnTo>
                      <a:pt x="85" y="23"/>
                    </a:lnTo>
                    <a:lnTo>
                      <a:pt x="90" y="24"/>
                    </a:lnTo>
                    <a:lnTo>
                      <a:pt x="90" y="26"/>
                    </a:lnTo>
                    <a:lnTo>
                      <a:pt x="90" y="32"/>
                    </a:lnTo>
                    <a:lnTo>
                      <a:pt x="89" y="34"/>
                    </a:lnTo>
                    <a:lnTo>
                      <a:pt x="89" y="35"/>
                    </a:lnTo>
                    <a:lnTo>
                      <a:pt x="88" y="36"/>
                    </a:lnTo>
                    <a:lnTo>
                      <a:pt x="86" y="37"/>
                    </a:lnTo>
                    <a:lnTo>
                      <a:pt x="85" y="37"/>
                    </a:lnTo>
                    <a:lnTo>
                      <a:pt x="85" y="39"/>
                    </a:lnTo>
                    <a:lnTo>
                      <a:pt x="84" y="41"/>
                    </a:lnTo>
                    <a:lnTo>
                      <a:pt x="81" y="42"/>
                    </a:lnTo>
                    <a:lnTo>
                      <a:pt x="81" y="43"/>
                    </a:lnTo>
                    <a:lnTo>
                      <a:pt x="81" y="46"/>
                    </a:lnTo>
                    <a:lnTo>
                      <a:pt x="81" y="48"/>
                    </a:lnTo>
                    <a:lnTo>
                      <a:pt x="81" y="50"/>
                    </a:lnTo>
                    <a:lnTo>
                      <a:pt x="81" y="53"/>
                    </a:lnTo>
                    <a:lnTo>
                      <a:pt x="79" y="54"/>
                    </a:lnTo>
                    <a:lnTo>
                      <a:pt x="79" y="56"/>
                    </a:lnTo>
                    <a:lnTo>
                      <a:pt x="79" y="58"/>
                    </a:lnTo>
                    <a:lnTo>
                      <a:pt x="78" y="58"/>
                    </a:lnTo>
                    <a:lnTo>
                      <a:pt x="78" y="60"/>
                    </a:lnTo>
                    <a:lnTo>
                      <a:pt x="76" y="62"/>
                    </a:lnTo>
                    <a:lnTo>
                      <a:pt x="76" y="64"/>
                    </a:lnTo>
                    <a:lnTo>
                      <a:pt x="75" y="65"/>
                    </a:lnTo>
                    <a:lnTo>
                      <a:pt x="74" y="66"/>
                    </a:lnTo>
                    <a:lnTo>
                      <a:pt x="73" y="67"/>
                    </a:lnTo>
                    <a:lnTo>
                      <a:pt x="72" y="66"/>
                    </a:lnTo>
                    <a:lnTo>
                      <a:pt x="71" y="67"/>
                    </a:lnTo>
                    <a:lnTo>
                      <a:pt x="69" y="67"/>
                    </a:lnTo>
                    <a:lnTo>
                      <a:pt x="68" y="67"/>
                    </a:lnTo>
                    <a:lnTo>
                      <a:pt x="66" y="68"/>
                    </a:lnTo>
                    <a:lnTo>
                      <a:pt x="65" y="69"/>
                    </a:lnTo>
                    <a:lnTo>
                      <a:pt x="64" y="68"/>
                    </a:lnTo>
                    <a:lnTo>
                      <a:pt x="62" y="70"/>
                    </a:lnTo>
                    <a:lnTo>
                      <a:pt x="62" y="71"/>
                    </a:lnTo>
                    <a:lnTo>
                      <a:pt x="61" y="71"/>
                    </a:lnTo>
                    <a:lnTo>
                      <a:pt x="60" y="72"/>
                    </a:lnTo>
                    <a:lnTo>
                      <a:pt x="59" y="73"/>
                    </a:lnTo>
                    <a:lnTo>
                      <a:pt x="58" y="76"/>
                    </a:lnTo>
                    <a:lnTo>
                      <a:pt x="59" y="77"/>
                    </a:lnTo>
                    <a:lnTo>
                      <a:pt x="59" y="79"/>
                    </a:lnTo>
                    <a:lnTo>
                      <a:pt x="57" y="82"/>
                    </a:lnTo>
                    <a:lnTo>
                      <a:pt x="56" y="82"/>
                    </a:lnTo>
                    <a:lnTo>
                      <a:pt x="55" y="83"/>
                    </a:lnTo>
                    <a:lnTo>
                      <a:pt x="55" y="85"/>
                    </a:lnTo>
                    <a:lnTo>
                      <a:pt x="53" y="88"/>
                    </a:lnTo>
                    <a:lnTo>
                      <a:pt x="51" y="90"/>
                    </a:lnTo>
                    <a:lnTo>
                      <a:pt x="51" y="89"/>
                    </a:lnTo>
                    <a:lnTo>
                      <a:pt x="52" y="88"/>
                    </a:lnTo>
                    <a:lnTo>
                      <a:pt x="53" y="87"/>
                    </a:lnTo>
                    <a:lnTo>
                      <a:pt x="54" y="85"/>
                    </a:lnTo>
                    <a:lnTo>
                      <a:pt x="53" y="85"/>
                    </a:lnTo>
                    <a:lnTo>
                      <a:pt x="51" y="87"/>
                    </a:lnTo>
                    <a:lnTo>
                      <a:pt x="51" y="88"/>
                    </a:lnTo>
                    <a:lnTo>
                      <a:pt x="50" y="89"/>
                    </a:lnTo>
                    <a:lnTo>
                      <a:pt x="50" y="90"/>
                    </a:lnTo>
                    <a:lnTo>
                      <a:pt x="50" y="91"/>
                    </a:lnTo>
                    <a:lnTo>
                      <a:pt x="48" y="93"/>
                    </a:lnTo>
                    <a:lnTo>
                      <a:pt x="48" y="92"/>
                    </a:lnTo>
                    <a:lnTo>
                      <a:pt x="46" y="91"/>
                    </a:lnTo>
                    <a:lnTo>
                      <a:pt x="45" y="90"/>
                    </a:lnTo>
                    <a:lnTo>
                      <a:pt x="44" y="89"/>
                    </a:lnTo>
                    <a:lnTo>
                      <a:pt x="43" y="88"/>
                    </a:lnTo>
                    <a:lnTo>
                      <a:pt x="42" y="87"/>
                    </a:lnTo>
                    <a:lnTo>
                      <a:pt x="40" y="87"/>
                    </a:lnTo>
                    <a:lnTo>
                      <a:pt x="39" y="85"/>
                    </a:lnTo>
                    <a:lnTo>
                      <a:pt x="38" y="85"/>
                    </a:lnTo>
                    <a:lnTo>
                      <a:pt x="39" y="83"/>
                    </a:lnTo>
                    <a:lnTo>
                      <a:pt x="40" y="82"/>
                    </a:lnTo>
                    <a:lnTo>
                      <a:pt x="41" y="80"/>
                    </a:lnTo>
                    <a:lnTo>
                      <a:pt x="43" y="79"/>
                    </a:lnTo>
                    <a:lnTo>
                      <a:pt x="46" y="77"/>
                    </a:lnTo>
                    <a:lnTo>
                      <a:pt x="46" y="76"/>
                    </a:lnTo>
                    <a:lnTo>
                      <a:pt x="45" y="73"/>
                    </a:lnTo>
                    <a:lnTo>
                      <a:pt x="44" y="73"/>
                    </a:lnTo>
                    <a:lnTo>
                      <a:pt x="44" y="72"/>
                    </a:lnTo>
                    <a:lnTo>
                      <a:pt x="45" y="71"/>
                    </a:lnTo>
                    <a:lnTo>
                      <a:pt x="45" y="69"/>
                    </a:lnTo>
                    <a:lnTo>
                      <a:pt x="43" y="68"/>
                    </a:lnTo>
                    <a:lnTo>
                      <a:pt x="42" y="69"/>
                    </a:lnTo>
                    <a:lnTo>
                      <a:pt x="42" y="66"/>
                    </a:lnTo>
                    <a:lnTo>
                      <a:pt x="39" y="65"/>
                    </a:lnTo>
                    <a:lnTo>
                      <a:pt x="37" y="64"/>
                    </a:lnTo>
                    <a:lnTo>
                      <a:pt x="37" y="59"/>
                    </a:lnTo>
                    <a:lnTo>
                      <a:pt x="37" y="56"/>
                    </a:lnTo>
                    <a:lnTo>
                      <a:pt x="36" y="54"/>
                    </a:lnTo>
                    <a:lnTo>
                      <a:pt x="36" y="52"/>
                    </a:lnTo>
                    <a:lnTo>
                      <a:pt x="35" y="52"/>
                    </a:lnTo>
                    <a:lnTo>
                      <a:pt x="35" y="50"/>
                    </a:lnTo>
                    <a:lnTo>
                      <a:pt x="30" y="49"/>
                    </a:lnTo>
                    <a:lnTo>
                      <a:pt x="30" y="43"/>
                    </a:lnTo>
                    <a:lnTo>
                      <a:pt x="27" y="43"/>
                    </a:lnTo>
                    <a:lnTo>
                      <a:pt x="23" y="40"/>
                    </a:lnTo>
                    <a:lnTo>
                      <a:pt x="21" y="40"/>
                    </a:lnTo>
                    <a:lnTo>
                      <a:pt x="20" y="39"/>
                    </a:lnTo>
                    <a:lnTo>
                      <a:pt x="20" y="36"/>
                    </a:lnTo>
                    <a:lnTo>
                      <a:pt x="18" y="34"/>
                    </a:lnTo>
                    <a:lnTo>
                      <a:pt x="15" y="35"/>
                    </a:lnTo>
                    <a:lnTo>
                      <a:pt x="14" y="37"/>
                    </a:lnTo>
                    <a:lnTo>
                      <a:pt x="10" y="38"/>
                    </a:lnTo>
                    <a:lnTo>
                      <a:pt x="8" y="37"/>
                    </a:lnTo>
                    <a:lnTo>
                      <a:pt x="7" y="35"/>
                    </a:lnTo>
                    <a:lnTo>
                      <a:pt x="7" y="34"/>
                    </a:lnTo>
                    <a:lnTo>
                      <a:pt x="3" y="34"/>
                    </a:lnTo>
                    <a:lnTo>
                      <a:pt x="1" y="33"/>
                    </a:lnTo>
                    <a:lnTo>
                      <a:pt x="1" y="32"/>
                    </a:lnTo>
                    <a:lnTo>
                      <a:pt x="0" y="29"/>
                    </a:lnTo>
                    <a:lnTo>
                      <a:pt x="1" y="27"/>
                    </a:lnTo>
                    <a:lnTo>
                      <a:pt x="1" y="25"/>
                    </a:lnTo>
                    <a:lnTo>
                      <a:pt x="4" y="23"/>
                    </a:lnTo>
                    <a:lnTo>
                      <a:pt x="7" y="22"/>
                    </a:lnTo>
                    <a:lnTo>
                      <a:pt x="9" y="22"/>
                    </a:lnTo>
                    <a:lnTo>
                      <a:pt x="9" y="20"/>
                    </a:lnTo>
                    <a:lnTo>
                      <a:pt x="10" y="14"/>
                    </a:lnTo>
                    <a:lnTo>
                      <a:pt x="9" y="13"/>
                    </a:lnTo>
                    <a:lnTo>
                      <a:pt x="9" y="11"/>
                    </a:lnTo>
                    <a:lnTo>
                      <a:pt x="10" y="11"/>
                    </a:lnTo>
                    <a:lnTo>
                      <a:pt x="10" y="10"/>
                    </a:lnTo>
                    <a:lnTo>
                      <a:pt x="9" y="9"/>
                    </a:lnTo>
                    <a:lnTo>
                      <a:pt x="9" y="8"/>
                    </a:lnTo>
                    <a:lnTo>
                      <a:pt x="13" y="7"/>
                    </a:lnTo>
                    <a:lnTo>
                      <a:pt x="14" y="9"/>
                    </a:lnTo>
                    <a:lnTo>
                      <a:pt x="15" y="9"/>
                    </a:lnTo>
                    <a:lnTo>
                      <a:pt x="18" y="10"/>
                    </a:lnTo>
                    <a:lnTo>
                      <a:pt x="19" y="10"/>
                    </a:lnTo>
                    <a:lnTo>
                      <a:pt x="24" y="8"/>
                    </a:lnTo>
                    <a:lnTo>
                      <a:pt x="24" y="7"/>
                    </a:lnTo>
                    <a:lnTo>
                      <a:pt x="24" y="6"/>
                    </a:lnTo>
                    <a:lnTo>
                      <a:pt x="22" y="6"/>
                    </a:lnTo>
                    <a:lnTo>
                      <a:pt x="22" y="3"/>
                    </a:lnTo>
                    <a:lnTo>
                      <a:pt x="21" y="3"/>
                    </a:lnTo>
                    <a:lnTo>
                      <a:pt x="22" y="2"/>
                    </a:lnTo>
                    <a:lnTo>
                      <a:pt x="23" y="2"/>
                    </a:lnTo>
                    <a:lnTo>
                      <a:pt x="26" y="3"/>
                    </a:lnTo>
                    <a:lnTo>
                      <a:pt x="29" y="2"/>
                    </a:lnTo>
                    <a:lnTo>
                      <a:pt x="3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25" name="Freeform 1578"/>
              <p:cNvSpPr>
                <a:spLocks/>
              </p:cNvSpPr>
              <p:nvPr/>
            </p:nvSpPr>
            <p:spPr bwMode="auto">
              <a:xfrm>
                <a:off x="2523668" y="3448602"/>
                <a:ext cx="994285" cy="1027362"/>
              </a:xfrm>
              <a:custGeom>
                <a:avLst/>
                <a:gdLst>
                  <a:gd name="T0" fmla="*/ 6912 w 90"/>
                  <a:gd name="T1" fmla="*/ 216 h 93"/>
                  <a:gd name="T2" fmla="*/ 6912 w 90"/>
                  <a:gd name="T3" fmla="*/ 1512 h 93"/>
                  <a:gd name="T4" fmla="*/ 7992 w 90"/>
                  <a:gd name="T5" fmla="*/ 1944 h 93"/>
                  <a:gd name="T6" fmla="*/ 8424 w 90"/>
                  <a:gd name="T7" fmla="*/ 1512 h 93"/>
                  <a:gd name="T8" fmla="*/ 9072 w 90"/>
                  <a:gd name="T9" fmla="*/ 1296 h 93"/>
                  <a:gd name="T10" fmla="*/ 9936 w 90"/>
                  <a:gd name="T11" fmla="*/ 1512 h 93"/>
                  <a:gd name="T12" fmla="*/ 11016 w 90"/>
                  <a:gd name="T13" fmla="*/ 648 h 93"/>
                  <a:gd name="T14" fmla="*/ 11448 w 90"/>
                  <a:gd name="T15" fmla="*/ 864 h 93"/>
                  <a:gd name="T16" fmla="*/ 12096 w 90"/>
                  <a:gd name="T17" fmla="*/ 1728 h 93"/>
                  <a:gd name="T18" fmla="*/ 11664 w 90"/>
                  <a:gd name="T19" fmla="*/ 2376 h 93"/>
                  <a:gd name="T20" fmla="*/ 12312 w 90"/>
                  <a:gd name="T21" fmla="*/ 2592 h 93"/>
                  <a:gd name="T22" fmla="*/ 12528 w 90"/>
                  <a:gd name="T23" fmla="*/ 3024 h 93"/>
                  <a:gd name="T24" fmla="*/ 12312 w 90"/>
                  <a:gd name="T25" fmla="*/ 3456 h 93"/>
                  <a:gd name="T26" fmla="*/ 13392 w 90"/>
                  <a:gd name="T27" fmla="*/ 2808 h 93"/>
                  <a:gd name="T28" fmla="*/ 14688 w 90"/>
                  <a:gd name="T29" fmla="*/ 3456 h 93"/>
                  <a:gd name="T30" fmla="*/ 14904 w 90"/>
                  <a:gd name="T31" fmla="*/ 3888 h 93"/>
                  <a:gd name="T32" fmla="*/ 16632 w 90"/>
                  <a:gd name="T33" fmla="*/ 3888 h 93"/>
                  <a:gd name="T34" fmla="*/ 18360 w 90"/>
                  <a:gd name="T35" fmla="*/ 4968 h 93"/>
                  <a:gd name="T36" fmla="*/ 19440 w 90"/>
                  <a:gd name="T37" fmla="*/ 6912 h 93"/>
                  <a:gd name="T38" fmla="*/ 19008 w 90"/>
                  <a:gd name="T39" fmla="*/ 7776 h 93"/>
                  <a:gd name="T40" fmla="*/ 18360 w 90"/>
                  <a:gd name="T41" fmla="*/ 8424 h 93"/>
                  <a:gd name="T42" fmla="*/ 17496 w 90"/>
                  <a:gd name="T43" fmla="*/ 9288 h 93"/>
                  <a:gd name="T44" fmla="*/ 17496 w 90"/>
                  <a:gd name="T45" fmla="*/ 10800 h 93"/>
                  <a:gd name="T46" fmla="*/ 17064 w 90"/>
                  <a:gd name="T47" fmla="*/ 12096 h 93"/>
                  <a:gd name="T48" fmla="*/ 16848 w 90"/>
                  <a:gd name="T49" fmla="*/ 12960 h 93"/>
                  <a:gd name="T50" fmla="*/ 16200 w 90"/>
                  <a:gd name="T51" fmla="*/ 14040 h 93"/>
                  <a:gd name="T52" fmla="*/ 15552 w 90"/>
                  <a:gd name="T53" fmla="*/ 14256 h 93"/>
                  <a:gd name="T54" fmla="*/ 14688 w 90"/>
                  <a:gd name="T55" fmla="*/ 14472 h 93"/>
                  <a:gd name="T56" fmla="*/ 13824 w 90"/>
                  <a:gd name="T57" fmla="*/ 14688 h 93"/>
                  <a:gd name="T58" fmla="*/ 13176 w 90"/>
                  <a:gd name="T59" fmla="*/ 15336 h 93"/>
                  <a:gd name="T60" fmla="*/ 12528 w 90"/>
                  <a:gd name="T61" fmla="*/ 16416 h 93"/>
                  <a:gd name="T62" fmla="*/ 12312 w 90"/>
                  <a:gd name="T63" fmla="*/ 17712 h 93"/>
                  <a:gd name="T64" fmla="*/ 11880 w 90"/>
                  <a:gd name="T65" fmla="*/ 18360 h 93"/>
                  <a:gd name="T66" fmla="*/ 11016 w 90"/>
                  <a:gd name="T67" fmla="*/ 19224 h 93"/>
                  <a:gd name="T68" fmla="*/ 11664 w 90"/>
                  <a:gd name="T69" fmla="*/ 18360 h 93"/>
                  <a:gd name="T70" fmla="*/ 11016 w 90"/>
                  <a:gd name="T71" fmla="*/ 19008 h 93"/>
                  <a:gd name="T72" fmla="*/ 10800 w 90"/>
                  <a:gd name="T73" fmla="*/ 19656 h 93"/>
                  <a:gd name="T74" fmla="*/ 9936 w 90"/>
                  <a:gd name="T75" fmla="*/ 19656 h 93"/>
                  <a:gd name="T76" fmla="*/ 9288 w 90"/>
                  <a:gd name="T77" fmla="*/ 19008 h 93"/>
                  <a:gd name="T78" fmla="*/ 8424 w 90"/>
                  <a:gd name="T79" fmla="*/ 18360 h 93"/>
                  <a:gd name="T80" fmla="*/ 8640 w 90"/>
                  <a:gd name="T81" fmla="*/ 17712 h 93"/>
                  <a:gd name="T82" fmla="*/ 9936 w 90"/>
                  <a:gd name="T83" fmla="*/ 16632 h 93"/>
                  <a:gd name="T84" fmla="*/ 9504 w 90"/>
                  <a:gd name="T85" fmla="*/ 15768 h 93"/>
                  <a:gd name="T86" fmla="*/ 9720 w 90"/>
                  <a:gd name="T87" fmla="*/ 14904 h 93"/>
                  <a:gd name="T88" fmla="*/ 9072 w 90"/>
                  <a:gd name="T89" fmla="*/ 14256 h 93"/>
                  <a:gd name="T90" fmla="*/ 7992 w 90"/>
                  <a:gd name="T91" fmla="*/ 12744 h 93"/>
                  <a:gd name="T92" fmla="*/ 7776 w 90"/>
                  <a:gd name="T93" fmla="*/ 11232 h 93"/>
                  <a:gd name="T94" fmla="*/ 6480 w 90"/>
                  <a:gd name="T95" fmla="*/ 10584 h 93"/>
                  <a:gd name="T96" fmla="*/ 4968 w 90"/>
                  <a:gd name="T97" fmla="*/ 8640 h 93"/>
                  <a:gd name="T98" fmla="*/ 4320 w 90"/>
                  <a:gd name="T99" fmla="*/ 7776 h 93"/>
                  <a:gd name="T100" fmla="*/ 3024 w 90"/>
                  <a:gd name="T101" fmla="*/ 7992 h 93"/>
                  <a:gd name="T102" fmla="*/ 1512 w 90"/>
                  <a:gd name="T103" fmla="*/ 7560 h 93"/>
                  <a:gd name="T104" fmla="*/ 216 w 90"/>
                  <a:gd name="T105" fmla="*/ 7128 h 93"/>
                  <a:gd name="T106" fmla="*/ 216 w 90"/>
                  <a:gd name="T107" fmla="*/ 5832 h 93"/>
                  <a:gd name="T108" fmla="*/ 1512 w 90"/>
                  <a:gd name="T109" fmla="*/ 4752 h 93"/>
                  <a:gd name="T110" fmla="*/ 2160 w 90"/>
                  <a:gd name="T111" fmla="*/ 3024 h 93"/>
                  <a:gd name="T112" fmla="*/ 2160 w 90"/>
                  <a:gd name="T113" fmla="*/ 2376 h 93"/>
                  <a:gd name="T114" fmla="*/ 1944 w 90"/>
                  <a:gd name="T115" fmla="*/ 1728 h 93"/>
                  <a:gd name="T116" fmla="*/ 3240 w 90"/>
                  <a:gd name="T117" fmla="*/ 1944 h 93"/>
                  <a:gd name="T118" fmla="*/ 5184 w 90"/>
                  <a:gd name="T119" fmla="*/ 1728 h 93"/>
                  <a:gd name="T120" fmla="*/ 4752 w 90"/>
                  <a:gd name="T121" fmla="*/ 1296 h 93"/>
                  <a:gd name="T122" fmla="*/ 4752 w 90"/>
                  <a:gd name="T123" fmla="*/ 432 h 93"/>
                  <a:gd name="T124" fmla="*/ 6264 w 90"/>
                  <a:gd name="T125" fmla="*/ 432 h 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0"/>
                  <a:gd name="T190" fmla="*/ 0 h 93"/>
                  <a:gd name="T191" fmla="*/ 90 w 90"/>
                  <a:gd name="T192" fmla="*/ 93 h 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0" h="93">
                    <a:moveTo>
                      <a:pt x="30" y="0"/>
                    </a:moveTo>
                    <a:lnTo>
                      <a:pt x="31" y="0"/>
                    </a:lnTo>
                    <a:lnTo>
                      <a:pt x="32" y="1"/>
                    </a:lnTo>
                    <a:lnTo>
                      <a:pt x="33" y="3"/>
                    </a:lnTo>
                    <a:lnTo>
                      <a:pt x="32" y="5"/>
                    </a:lnTo>
                    <a:lnTo>
                      <a:pt x="32" y="7"/>
                    </a:lnTo>
                    <a:lnTo>
                      <a:pt x="33" y="9"/>
                    </a:lnTo>
                    <a:lnTo>
                      <a:pt x="35" y="9"/>
                    </a:lnTo>
                    <a:lnTo>
                      <a:pt x="37" y="9"/>
                    </a:lnTo>
                    <a:lnTo>
                      <a:pt x="37" y="8"/>
                    </a:lnTo>
                    <a:lnTo>
                      <a:pt x="39" y="8"/>
                    </a:lnTo>
                    <a:lnTo>
                      <a:pt x="39" y="7"/>
                    </a:lnTo>
                    <a:lnTo>
                      <a:pt x="41" y="7"/>
                    </a:lnTo>
                    <a:lnTo>
                      <a:pt x="41" y="6"/>
                    </a:lnTo>
                    <a:lnTo>
                      <a:pt x="42" y="6"/>
                    </a:lnTo>
                    <a:lnTo>
                      <a:pt x="42" y="7"/>
                    </a:lnTo>
                    <a:lnTo>
                      <a:pt x="45" y="6"/>
                    </a:lnTo>
                    <a:lnTo>
                      <a:pt x="46" y="7"/>
                    </a:lnTo>
                    <a:lnTo>
                      <a:pt x="49" y="7"/>
                    </a:lnTo>
                    <a:lnTo>
                      <a:pt x="50" y="6"/>
                    </a:lnTo>
                    <a:lnTo>
                      <a:pt x="51" y="3"/>
                    </a:lnTo>
                    <a:lnTo>
                      <a:pt x="51" y="2"/>
                    </a:lnTo>
                    <a:lnTo>
                      <a:pt x="52" y="2"/>
                    </a:lnTo>
                    <a:lnTo>
                      <a:pt x="53" y="4"/>
                    </a:lnTo>
                    <a:lnTo>
                      <a:pt x="54" y="6"/>
                    </a:lnTo>
                    <a:lnTo>
                      <a:pt x="55" y="7"/>
                    </a:lnTo>
                    <a:lnTo>
                      <a:pt x="56" y="8"/>
                    </a:lnTo>
                    <a:lnTo>
                      <a:pt x="56" y="10"/>
                    </a:lnTo>
                    <a:lnTo>
                      <a:pt x="55" y="10"/>
                    </a:lnTo>
                    <a:lnTo>
                      <a:pt x="54" y="11"/>
                    </a:lnTo>
                    <a:lnTo>
                      <a:pt x="55" y="11"/>
                    </a:lnTo>
                    <a:lnTo>
                      <a:pt x="56" y="11"/>
                    </a:lnTo>
                    <a:lnTo>
                      <a:pt x="57" y="12"/>
                    </a:lnTo>
                    <a:lnTo>
                      <a:pt x="59" y="13"/>
                    </a:lnTo>
                    <a:lnTo>
                      <a:pt x="58" y="14"/>
                    </a:lnTo>
                    <a:lnTo>
                      <a:pt x="56" y="15"/>
                    </a:lnTo>
                    <a:lnTo>
                      <a:pt x="56" y="16"/>
                    </a:lnTo>
                    <a:lnTo>
                      <a:pt x="57" y="16"/>
                    </a:lnTo>
                    <a:lnTo>
                      <a:pt x="59" y="14"/>
                    </a:lnTo>
                    <a:lnTo>
                      <a:pt x="60" y="13"/>
                    </a:lnTo>
                    <a:lnTo>
                      <a:pt x="62" y="13"/>
                    </a:lnTo>
                    <a:lnTo>
                      <a:pt x="65" y="15"/>
                    </a:lnTo>
                    <a:lnTo>
                      <a:pt x="67" y="15"/>
                    </a:lnTo>
                    <a:lnTo>
                      <a:pt x="68" y="16"/>
                    </a:lnTo>
                    <a:lnTo>
                      <a:pt x="67" y="18"/>
                    </a:lnTo>
                    <a:lnTo>
                      <a:pt x="68" y="19"/>
                    </a:lnTo>
                    <a:lnTo>
                      <a:pt x="69" y="18"/>
                    </a:lnTo>
                    <a:lnTo>
                      <a:pt x="70" y="17"/>
                    </a:lnTo>
                    <a:lnTo>
                      <a:pt x="74" y="18"/>
                    </a:lnTo>
                    <a:lnTo>
                      <a:pt x="77" y="18"/>
                    </a:lnTo>
                    <a:lnTo>
                      <a:pt x="79" y="19"/>
                    </a:lnTo>
                    <a:lnTo>
                      <a:pt x="81" y="20"/>
                    </a:lnTo>
                    <a:lnTo>
                      <a:pt x="85" y="23"/>
                    </a:lnTo>
                    <a:lnTo>
                      <a:pt x="90" y="24"/>
                    </a:lnTo>
                    <a:lnTo>
                      <a:pt x="90" y="26"/>
                    </a:lnTo>
                    <a:lnTo>
                      <a:pt x="90" y="32"/>
                    </a:lnTo>
                    <a:lnTo>
                      <a:pt x="89" y="34"/>
                    </a:lnTo>
                    <a:lnTo>
                      <a:pt x="89" y="35"/>
                    </a:lnTo>
                    <a:lnTo>
                      <a:pt x="88" y="36"/>
                    </a:lnTo>
                    <a:lnTo>
                      <a:pt x="86" y="37"/>
                    </a:lnTo>
                    <a:lnTo>
                      <a:pt x="85" y="37"/>
                    </a:lnTo>
                    <a:lnTo>
                      <a:pt x="85" y="39"/>
                    </a:lnTo>
                    <a:lnTo>
                      <a:pt x="84" y="41"/>
                    </a:lnTo>
                    <a:lnTo>
                      <a:pt x="81" y="42"/>
                    </a:lnTo>
                    <a:lnTo>
                      <a:pt x="81" y="43"/>
                    </a:lnTo>
                    <a:lnTo>
                      <a:pt x="81" y="46"/>
                    </a:lnTo>
                    <a:lnTo>
                      <a:pt x="81" y="48"/>
                    </a:lnTo>
                    <a:lnTo>
                      <a:pt x="81" y="50"/>
                    </a:lnTo>
                    <a:lnTo>
                      <a:pt x="81" y="53"/>
                    </a:lnTo>
                    <a:lnTo>
                      <a:pt x="79" y="54"/>
                    </a:lnTo>
                    <a:lnTo>
                      <a:pt x="79" y="56"/>
                    </a:lnTo>
                    <a:lnTo>
                      <a:pt x="79" y="58"/>
                    </a:lnTo>
                    <a:lnTo>
                      <a:pt x="78" y="58"/>
                    </a:lnTo>
                    <a:lnTo>
                      <a:pt x="78" y="60"/>
                    </a:lnTo>
                    <a:lnTo>
                      <a:pt x="76" y="62"/>
                    </a:lnTo>
                    <a:lnTo>
                      <a:pt x="76" y="64"/>
                    </a:lnTo>
                    <a:lnTo>
                      <a:pt x="75" y="65"/>
                    </a:lnTo>
                    <a:lnTo>
                      <a:pt x="74" y="66"/>
                    </a:lnTo>
                    <a:lnTo>
                      <a:pt x="73" y="67"/>
                    </a:lnTo>
                    <a:lnTo>
                      <a:pt x="72" y="66"/>
                    </a:lnTo>
                    <a:lnTo>
                      <a:pt x="71" y="67"/>
                    </a:lnTo>
                    <a:lnTo>
                      <a:pt x="69" y="67"/>
                    </a:lnTo>
                    <a:lnTo>
                      <a:pt x="68" y="67"/>
                    </a:lnTo>
                    <a:lnTo>
                      <a:pt x="66" y="68"/>
                    </a:lnTo>
                    <a:lnTo>
                      <a:pt x="65" y="69"/>
                    </a:lnTo>
                    <a:lnTo>
                      <a:pt x="64" y="68"/>
                    </a:lnTo>
                    <a:lnTo>
                      <a:pt x="62" y="70"/>
                    </a:lnTo>
                    <a:lnTo>
                      <a:pt x="62" y="71"/>
                    </a:lnTo>
                    <a:lnTo>
                      <a:pt x="61" y="71"/>
                    </a:lnTo>
                    <a:lnTo>
                      <a:pt x="60" y="72"/>
                    </a:lnTo>
                    <a:lnTo>
                      <a:pt x="59" y="73"/>
                    </a:lnTo>
                    <a:lnTo>
                      <a:pt x="58" y="76"/>
                    </a:lnTo>
                    <a:lnTo>
                      <a:pt x="59" y="77"/>
                    </a:lnTo>
                    <a:lnTo>
                      <a:pt x="59" y="79"/>
                    </a:lnTo>
                    <a:lnTo>
                      <a:pt x="57" y="82"/>
                    </a:lnTo>
                    <a:lnTo>
                      <a:pt x="56" y="82"/>
                    </a:lnTo>
                    <a:lnTo>
                      <a:pt x="55" y="83"/>
                    </a:lnTo>
                    <a:lnTo>
                      <a:pt x="55" y="85"/>
                    </a:lnTo>
                    <a:lnTo>
                      <a:pt x="53" y="88"/>
                    </a:lnTo>
                    <a:lnTo>
                      <a:pt x="51" y="90"/>
                    </a:lnTo>
                    <a:lnTo>
                      <a:pt x="51" y="89"/>
                    </a:lnTo>
                    <a:lnTo>
                      <a:pt x="52" y="88"/>
                    </a:lnTo>
                    <a:lnTo>
                      <a:pt x="53" y="87"/>
                    </a:lnTo>
                    <a:lnTo>
                      <a:pt x="54" y="85"/>
                    </a:lnTo>
                    <a:lnTo>
                      <a:pt x="53" y="85"/>
                    </a:lnTo>
                    <a:lnTo>
                      <a:pt x="51" y="87"/>
                    </a:lnTo>
                    <a:lnTo>
                      <a:pt x="51" y="88"/>
                    </a:lnTo>
                    <a:lnTo>
                      <a:pt x="50" y="89"/>
                    </a:lnTo>
                    <a:lnTo>
                      <a:pt x="50" y="90"/>
                    </a:lnTo>
                    <a:lnTo>
                      <a:pt x="50" y="91"/>
                    </a:lnTo>
                    <a:lnTo>
                      <a:pt x="48" y="93"/>
                    </a:lnTo>
                    <a:lnTo>
                      <a:pt x="48" y="92"/>
                    </a:lnTo>
                    <a:lnTo>
                      <a:pt x="46" y="91"/>
                    </a:lnTo>
                    <a:lnTo>
                      <a:pt x="45" y="90"/>
                    </a:lnTo>
                    <a:lnTo>
                      <a:pt x="44" y="89"/>
                    </a:lnTo>
                    <a:lnTo>
                      <a:pt x="43" y="88"/>
                    </a:lnTo>
                    <a:lnTo>
                      <a:pt x="42" y="87"/>
                    </a:lnTo>
                    <a:lnTo>
                      <a:pt x="40" y="87"/>
                    </a:lnTo>
                    <a:lnTo>
                      <a:pt x="39" y="85"/>
                    </a:lnTo>
                    <a:lnTo>
                      <a:pt x="38" y="85"/>
                    </a:lnTo>
                    <a:lnTo>
                      <a:pt x="39" y="83"/>
                    </a:lnTo>
                    <a:lnTo>
                      <a:pt x="40" y="82"/>
                    </a:lnTo>
                    <a:lnTo>
                      <a:pt x="41" y="80"/>
                    </a:lnTo>
                    <a:lnTo>
                      <a:pt x="43" y="79"/>
                    </a:lnTo>
                    <a:lnTo>
                      <a:pt x="46" y="77"/>
                    </a:lnTo>
                    <a:lnTo>
                      <a:pt x="46" y="76"/>
                    </a:lnTo>
                    <a:lnTo>
                      <a:pt x="45" y="73"/>
                    </a:lnTo>
                    <a:lnTo>
                      <a:pt x="44" y="73"/>
                    </a:lnTo>
                    <a:lnTo>
                      <a:pt x="44" y="72"/>
                    </a:lnTo>
                    <a:lnTo>
                      <a:pt x="45" y="71"/>
                    </a:lnTo>
                    <a:lnTo>
                      <a:pt x="45" y="69"/>
                    </a:lnTo>
                    <a:lnTo>
                      <a:pt x="43" y="68"/>
                    </a:lnTo>
                    <a:lnTo>
                      <a:pt x="42" y="69"/>
                    </a:lnTo>
                    <a:lnTo>
                      <a:pt x="42" y="66"/>
                    </a:lnTo>
                    <a:lnTo>
                      <a:pt x="39" y="65"/>
                    </a:lnTo>
                    <a:lnTo>
                      <a:pt x="37" y="64"/>
                    </a:lnTo>
                    <a:lnTo>
                      <a:pt x="37" y="59"/>
                    </a:lnTo>
                    <a:lnTo>
                      <a:pt x="37" y="56"/>
                    </a:lnTo>
                    <a:lnTo>
                      <a:pt x="36" y="54"/>
                    </a:lnTo>
                    <a:lnTo>
                      <a:pt x="36" y="52"/>
                    </a:lnTo>
                    <a:lnTo>
                      <a:pt x="35" y="52"/>
                    </a:lnTo>
                    <a:lnTo>
                      <a:pt x="35" y="50"/>
                    </a:lnTo>
                    <a:lnTo>
                      <a:pt x="30" y="49"/>
                    </a:lnTo>
                    <a:lnTo>
                      <a:pt x="30" y="43"/>
                    </a:lnTo>
                    <a:lnTo>
                      <a:pt x="27" y="43"/>
                    </a:lnTo>
                    <a:lnTo>
                      <a:pt x="23" y="40"/>
                    </a:lnTo>
                    <a:lnTo>
                      <a:pt x="21" y="40"/>
                    </a:lnTo>
                    <a:lnTo>
                      <a:pt x="20" y="39"/>
                    </a:lnTo>
                    <a:lnTo>
                      <a:pt x="20" y="36"/>
                    </a:lnTo>
                    <a:lnTo>
                      <a:pt x="18" y="34"/>
                    </a:lnTo>
                    <a:lnTo>
                      <a:pt x="15" y="35"/>
                    </a:lnTo>
                    <a:lnTo>
                      <a:pt x="14" y="37"/>
                    </a:lnTo>
                    <a:lnTo>
                      <a:pt x="10" y="38"/>
                    </a:lnTo>
                    <a:lnTo>
                      <a:pt x="8" y="37"/>
                    </a:lnTo>
                    <a:lnTo>
                      <a:pt x="7" y="35"/>
                    </a:lnTo>
                    <a:lnTo>
                      <a:pt x="7" y="34"/>
                    </a:lnTo>
                    <a:lnTo>
                      <a:pt x="3" y="34"/>
                    </a:lnTo>
                    <a:lnTo>
                      <a:pt x="1" y="33"/>
                    </a:lnTo>
                    <a:lnTo>
                      <a:pt x="1" y="32"/>
                    </a:lnTo>
                    <a:lnTo>
                      <a:pt x="0" y="29"/>
                    </a:lnTo>
                    <a:lnTo>
                      <a:pt x="1" y="27"/>
                    </a:lnTo>
                    <a:lnTo>
                      <a:pt x="1" y="25"/>
                    </a:lnTo>
                    <a:lnTo>
                      <a:pt x="4" y="23"/>
                    </a:lnTo>
                    <a:lnTo>
                      <a:pt x="7" y="22"/>
                    </a:lnTo>
                    <a:lnTo>
                      <a:pt x="9" y="22"/>
                    </a:lnTo>
                    <a:lnTo>
                      <a:pt x="9" y="20"/>
                    </a:lnTo>
                    <a:lnTo>
                      <a:pt x="10" y="14"/>
                    </a:lnTo>
                    <a:lnTo>
                      <a:pt x="9" y="13"/>
                    </a:lnTo>
                    <a:lnTo>
                      <a:pt x="9" y="11"/>
                    </a:lnTo>
                    <a:lnTo>
                      <a:pt x="10" y="11"/>
                    </a:lnTo>
                    <a:lnTo>
                      <a:pt x="10" y="10"/>
                    </a:lnTo>
                    <a:lnTo>
                      <a:pt x="9" y="9"/>
                    </a:lnTo>
                    <a:lnTo>
                      <a:pt x="9" y="8"/>
                    </a:lnTo>
                    <a:lnTo>
                      <a:pt x="13" y="7"/>
                    </a:lnTo>
                    <a:lnTo>
                      <a:pt x="14" y="9"/>
                    </a:lnTo>
                    <a:lnTo>
                      <a:pt x="15" y="9"/>
                    </a:lnTo>
                    <a:lnTo>
                      <a:pt x="18" y="10"/>
                    </a:lnTo>
                    <a:lnTo>
                      <a:pt x="19" y="10"/>
                    </a:lnTo>
                    <a:lnTo>
                      <a:pt x="24" y="8"/>
                    </a:lnTo>
                    <a:lnTo>
                      <a:pt x="24" y="7"/>
                    </a:lnTo>
                    <a:lnTo>
                      <a:pt x="24" y="6"/>
                    </a:lnTo>
                    <a:lnTo>
                      <a:pt x="22" y="6"/>
                    </a:lnTo>
                    <a:lnTo>
                      <a:pt x="22" y="3"/>
                    </a:lnTo>
                    <a:lnTo>
                      <a:pt x="21" y="3"/>
                    </a:lnTo>
                    <a:lnTo>
                      <a:pt x="22" y="2"/>
                    </a:lnTo>
                    <a:lnTo>
                      <a:pt x="23" y="2"/>
                    </a:lnTo>
                    <a:lnTo>
                      <a:pt x="26" y="3"/>
                    </a:lnTo>
                    <a:lnTo>
                      <a:pt x="29" y="2"/>
                    </a:lnTo>
                    <a:lnTo>
                      <a:pt x="3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26" name="Freeform 1579"/>
              <p:cNvSpPr>
                <a:spLocks/>
              </p:cNvSpPr>
              <p:nvPr/>
            </p:nvSpPr>
            <p:spPr bwMode="auto">
              <a:xfrm>
                <a:off x="2523668" y="4155603"/>
                <a:ext cx="508190" cy="938987"/>
              </a:xfrm>
              <a:custGeom>
                <a:avLst/>
                <a:gdLst>
                  <a:gd name="T0" fmla="*/ 2376 w 46"/>
                  <a:gd name="T1" fmla="*/ 18360 h 85"/>
                  <a:gd name="T2" fmla="*/ 2160 w 46"/>
                  <a:gd name="T3" fmla="*/ 17712 h 85"/>
                  <a:gd name="T4" fmla="*/ 2376 w 46"/>
                  <a:gd name="T5" fmla="*/ 17064 h 85"/>
                  <a:gd name="T6" fmla="*/ 3024 w 46"/>
                  <a:gd name="T7" fmla="*/ 16848 h 85"/>
                  <a:gd name="T8" fmla="*/ 3240 w 46"/>
                  <a:gd name="T9" fmla="*/ 16200 h 85"/>
                  <a:gd name="T10" fmla="*/ 3672 w 46"/>
                  <a:gd name="T11" fmla="*/ 15768 h 85"/>
                  <a:gd name="T12" fmla="*/ 3888 w 46"/>
                  <a:gd name="T13" fmla="*/ 15120 h 85"/>
                  <a:gd name="T14" fmla="*/ 3024 w 46"/>
                  <a:gd name="T15" fmla="*/ 14472 h 85"/>
                  <a:gd name="T16" fmla="*/ 3240 w 46"/>
                  <a:gd name="T17" fmla="*/ 14040 h 85"/>
                  <a:gd name="T18" fmla="*/ 4104 w 46"/>
                  <a:gd name="T19" fmla="*/ 13824 h 85"/>
                  <a:gd name="T20" fmla="*/ 4104 w 46"/>
                  <a:gd name="T21" fmla="*/ 12960 h 85"/>
                  <a:gd name="T22" fmla="*/ 4536 w 46"/>
                  <a:gd name="T23" fmla="*/ 12312 h 85"/>
                  <a:gd name="T24" fmla="*/ 4968 w 46"/>
                  <a:gd name="T25" fmla="*/ 11880 h 85"/>
                  <a:gd name="T26" fmla="*/ 4320 w 46"/>
                  <a:gd name="T27" fmla="*/ 11880 h 85"/>
                  <a:gd name="T28" fmla="*/ 4536 w 46"/>
                  <a:gd name="T29" fmla="*/ 10800 h 85"/>
                  <a:gd name="T30" fmla="*/ 5616 w 46"/>
                  <a:gd name="T31" fmla="*/ 11016 h 85"/>
                  <a:gd name="T32" fmla="*/ 5832 w 46"/>
                  <a:gd name="T33" fmla="*/ 9720 h 85"/>
                  <a:gd name="T34" fmla="*/ 7344 w 46"/>
                  <a:gd name="T35" fmla="*/ 9504 h 85"/>
                  <a:gd name="T36" fmla="*/ 8208 w 46"/>
                  <a:gd name="T37" fmla="*/ 8640 h 85"/>
                  <a:gd name="T38" fmla="*/ 8208 w 46"/>
                  <a:gd name="T39" fmla="*/ 7992 h 85"/>
                  <a:gd name="T40" fmla="*/ 7992 w 46"/>
                  <a:gd name="T41" fmla="*/ 7128 h 85"/>
                  <a:gd name="T42" fmla="*/ 7560 w 46"/>
                  <a:gd name="T43" fmla="*/ 6480 h 85"/>
                  <a:gd name="T44" fmla="*/ 7992 w 46"/>
                  <a:gd name="T45" fmla="*/ 4752 h 85"/>
                  <a:gd name="T46" fmla="*/ 8640 w 46"/>
                  <a:gd name="T47" fmla="*/ 3888 h 85"/>
                  <a:gd name="T48" fmla="*/ 9936 w 46"/>
                  <a:gd name="T49" fmla="*/ 2808 h 85"/>
                  <a:gd name="T50" fmla="*/ 9504 w 46"/>
                  <a:gd name="T51" fmla="*/ 1944 h 85"/>
                  <a:gd name="T52" fmla="*/ 8424 w 46"/>
                  <a:gd name="T53" fmla="*/ 2808 h 85"/>
                  <a:gd name="T54" fmla="*/ 8208 w 46"/>
                  <a:gd name="T55" fmla="*/ 1944 h 85"/>
                  <a:gd name="T56" fmla="*/ 7128 w 46"/>
                  <a:gd name="T57" fmla="*/ 1296 h 85"/>
                  <a:gd name="T58" fmla="*/ 6048 w 46"/>
                  <a:gd name="T59" fmla="*/ 648 h 85"/>
                  <a:gd name="T60" fmla="*/ 5184 w 46"/>
                  <a:gd name="T61" fmla="*/ 216 h 85"/>
                  <a:gd name="T62" fmla="*/ 4752 w 46"/>
                  <a:gd name="T63" fmla="*/ 216 h 85"/>
                  <a:gd name="T64" fmla="*/ 4104 w 46"/>
                  <a:gd name="T65" fmla="*/ 216 h 85"/>
                  <a:gd name="T66" fmla="*/ 3024 w 46"/>
                  <a:gd name="T67" fmla="*/ 432 h 85"/>
                  <a:gd name="T68" fmla="*/ 2808 w 46"/>
                  <a:gd name="T69" fmla="*/ 1296 h 85"/>
                  <a:gd name="T70" fmla="*/ 2592 w 46"/>
                  <a:gd name="T71" fmla="*/ 2592 h 85"/>
                  <a:gd name="T72" fmla="*/ 1728 w 46"/>
                  <a:gd name="T73" fmla="*/ 4320 h 85"/>
                  <a:gd name="T74" fmla="*/ 1728 w 46"/>
                  <a:gd name="T75" fmla="*/ 6912 h 85"/>
                  <a:gd name="T76" fmla="*/ 1296 w 46"/>
                  <a:gd name="T77" fmla="*/ 8640 h 85"/>
                  <a:gd name="T78" fmla="*/ 864 w 46"/>
                  <a:gd name="T79" fmla="*/ 10800 h 85"/>
                  <a:gd name="T80" fmla="*/ 864 w 46"/>
                  <a:gd name="T81" fmla="*/ 12744 h 85"/>
                  <a:gd name="T82" fmla="*/ 864 w 46"/>
                  <a:gd name="T83" fmla="*/ 13824 h 85"/>
                  <a:gd name="T84" fmla="*/ 864 w 46"/>
                  <a:gd name="T85" fmla="*/ 15120 h 85"/>
                  <a:gd name="T86" fmla="*/ 648 w 46"/>
                  <a:gd name="T87" fmla="*/ 15984 h 85"/>
                  <a:gd name="T88" fmla="*/ 216 w 46"/>
                  <a:gd name="T89" fmla="*/ 17280 h 85"/>
                  <a:gd name="T90" fmla="*/ 648 w 46"/>
                  <a:gd name="T91" fmla="*/ 18144 h 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85"/>
                  <a:gd name="T140" fmla="*/ 46 w 46"/>
                  <a:gd name="T141" fmla="*/ 85 h 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85">
                    <a:moveTo>
                      <a:pt x="9" y="85"/>
                    </a:moveTo>
                    <a:lnTo>
                      <a:pt x="11" y="85"/>
                    </a:lnTo>
                    <a:lnTo>
                      <a:pt x="11" y="84"/>
                    </a:lnTo>
                    <a:lnTo>
                      <a:pt x="10" y="83"/>
                    </a:lnTo>
                    <a:lnTo>
                      <a:pt x="10" y="82"/>
                    </a:lnTo>
                    <a:lnTo>
                      <a:pt x="11" y="81"/>
                    </a:lnTo>
                    <a:lnTo>
                      <a:pt x="10" y="80"/>
                    </a:lnTo>
                    <a:lnTo>
                      <a:pt x="11" y="79"/>
                    </a:lnTo>
                    <a:lnTo>
                      <a:pt x="12" y="78"/>
                    </a:lnTo>
                    <a:lnTo>
                      <a:pt x="13" y="78"/>
                    </a:lnTo>
                    <a:lnTo>
                      <a:pt x="14" y="78"/>
                    </a:lnTo>
                    <a:lnTo>
                      <a:pt x="14" y="77"/>
                    </a:lnTo>
                    <a:lnTo>
                      <a:pt x="14" y="76"/>
                    </a:lnTo>
                    <a:lnTo>
                      <a:pt x="15" y="75"/>
                    </a:lnTo>
                    <a:lnTo>
                      <a:pt x="15" y="74"/>
                    </a:lnTo>
                    <a:lnTo>
                      <a:pt x="16" y="74"/>
                    </a:lnTo>
                    <a:lnTo>
                      <a:pt x="17" y="73"/>
                    </a:lnTo>
                    <a:lnTo>
                      <a:pt x="18" y="72"/>
                    </a:lnTo>
                    <a:lnTo>
                      <a:pt x="18" y="70"/>
                    </a:lnTo>
                    <a:lnTo>
                      <a:pt x="16" y="69"/>
                    </a:lnTo>
                    <a:lnTo>
                      <a:pt x="15" y="69"/>
                    </a:lnTo>
                    <a:lnTo>
                      <a:pt x="14" y="67"/>
                    </a:lnTo>
                    <a:lnTo>
                      <a:pt x="14" y="66"/>
                    </a:lnTo>
                    <a:lnTo>
                      <a:pt x="15" y="65"/>
                    </a:lnTo>
                    <a:lnTo>
                      <a:pt x="16" y="64"/>
                    </a:lnTo>
                    <a:lnTo>
                      <a:pt x="18" y="64"/>
                    </a:lnTo>
                    <a:lnTo>
                      <a:pt x="19" y="64"/>
                    </a:lnTo>
                    <a:lnTo>
                      <a:pt x="19" y="62"/>
                    </a:lnTo>
                    <a:lnTo>
                      <a:pt x="19" y="61"/>
                    </a:lnTo>
                    <a:lnTo>
                      <a:pt x="19" y="60"/>
                    </a:lnTo>
                    <a:lnTo>
                      <a:pt x="21" y="58"/>
                    </a:lnTo>
                    <a:lnTo>
                      <a:pt x="20" y="57"/>
                    </a:lnTo>
                    <a:lnTo>
                      <a:pt x="21" y="57"/>
                    </a:lnTo>
                    <a:lnTo>
                      <a:pt x="22" y="57"/>
                    </a:lnTo>
                    <a:lnTo>
                      <a:pt x="23" y="57"/>
                    </a:lnTo>
                    <a:lnTo>
                      <a:pt x="23" y="55"/>
                    </a:lnTo>
                    <a:lnTo>
                      <a:pt x="22" y="55"/>
                    </a:lnTo>
                    <a:lnTo>
                      <a:pt x="21" y="56"/>
                    </a:lnTo>
                    <a:lnTo>
                      <a:pt x="20" y="55"/>
                    </a:lnTo>
                    <a:lnTo>
                      <a:pt x="20" y="51"/>
                    </a:lnTo>
                    <a:lnTo>
                      <a:pt x="20" y="50"/>
                    </a:lnTo>
                    <a:lnTo>
                      <a:pt x="21" y="50"/>
                    </a:lnTo>
                    <a:lnTo>
                      <a:pt x="23" y="52"/>
                    </a:lnTo>
                    <a:lnTo>
                      <a:pt x="25" y="52"/>
                    </a:lnTo>
                    <a:lnTo>
                      <a:pt x="26" y="51"/>
                    </a:lnTo>
                    <a:lnTo>
                      <a:pt x="26" y="47"/>
                    </a:lnTo>
                    <a:lnTo>
                      <a:pt x="27" y="46"/>
                    </a:lnTo>
                    <a:lnTo>
                      <a:pt x="27" y="45"/>
                    </a:lnTo>
                    <a:lnTo>
                      <a:pt x="30" y="45"/>
                    </a:lnTo>
                    <a:lnTo>
                      <a:pt x="32" y="44"/>
                    </a:lnTo>
                    <a:lnTo>
                      <a:pt x="34" y="44"/>
                    </a:lnTo>
                    <a:lnTo>
                      <a:pt x="36" y="43"/>
                    </a:lnTo>
                    <a:lnTo>
                      <a:pt x="37" y="43"/>
                    </a:lnTo>
                    <a:lnTo>
                      <a:pt x="38" y="40"/>
                    </a:lnTo>
                    <a:lnTo>
                      <a:pt x="40" y="39"/>
                    </a:lnTo>
                    <a:lnTo>
                      <a:pt x="38" y="37"/>
                    </a:lnTo>
                    <a:lnTo>
                      <a:pt x="39" y="35"/>
                    </a:lnTo>
                    <a:lnTo>
                      <a:pt x="38" y="33"/>
                    </a:lnTo>
                    <a:lnTo>
                      <a:pt x="37" y="33"/>
                    </a:lnTo>
                    <a:lnTo>
                      <a:pt x="36" y="32"/>
                    </a:lnTo>
                    <a:lnTo>
                      <a:pt x="35" y="32"/>
                    </a:lnTo>
                    <a:lnTo>
                      <a:pt x="35" y="30"/>
                    </a:lnTo>
                    <a:lnTo>
                      <a:pt x="36" y="29"/>
                    </a:lnTo>
                    <a:lnTo>
                      <a:pt x="37" y="24"/>
                    </a:lnTo>
                    <a:lnTo>
                      <a:pt x="37" y="22"/>
                    </a:lnTo>
                    <a:lnTo>
                      <a:pt x="38" y="21"/>
                    </a:lnTo>
                    <a:lnTo>
                      <a:pt x="39" y="19"/>
                    </a:lnTo>
                    <a:lnTo>
                      <a:pt x="40" y="18"/>
                    </a:lnTo>
                    <a:lnTo>
                      <a:pt x="41" y="16"/>
                    </a:lnTo>
                    <a:lnTo>
                      <a:pt x="43" y="15"/>
                    </a:lnTo>
                    <a:lnTo>
                      <a:pt x="46" y="13"/>
                    </a:lnTo>
                    <a:lnTo>
                      <a:pt x="46" y="12"/>
                    </a:lnTo>
                    <a:lnTo>
                      <a:pt x="45" y="9"/>
                    </a:lnTo>
                    <a:lnTo>
                      <a:pt x="44" y="9"/>
                    </a:lnTo>
                    <a:lnTo>
                      <a:pt x="44" y="11"/>
                    </a:lnTo>
                    <a:lnTo>
                      <a:pt x="42" y="13"/>
                    </a:lnTo>
                    <a:lnTo>
                      <a:pt x="39" y="13"/>
                    </a:lnTo>
                    <a:lnTo>
                      <a:pt x="36" y="13"/>
                    </a:lnTo>
                    <a:lnTo>
                      <a:pt x="35" y="13"/>
                    </a:lnTo>
                    <a:lnTo>
                      <a:pt x="38" y="9"/>
                    </a:lnTo>
                    <a:lnTo>
                      <a:pt x="38" y="8"/>
                    </a:lnTo>
                    <a:lnTo>
                      <a:pt x="36" y="7"/>
                    </a:lnTo>
                    <a:lnTo>
                      <a:pt x="33" y="6"/>
                    </a:lnTo>
                    <a:lnTo>
                      <a:pt x="31" y="4"/>
                    </a:lnTo>
                    <a:lnTo>
                      <a:pt x="29" y="5"/>
                    </a:lnTo>
                    <a:lnTo>
                      <a:pt x="28" y="3"/>
                    </a:lnTo>
                    <a:lnTo>
                      <a:pt x="27" y="1"/>
                    </a:lnTo>
                    <a:lnTo>
                      <a:pt x="25" y="1"/>
                    </a:lnTo>
                    <a:lnTo>
                      <a:pt x="24" y="1"/>
                    </a:lnTo>
                    <a:lnTo>
                      <a:pt x="22" y="0"/>
                    </a:lnTo>
                    <a:lnTo>
                      <a:pt x="22" y="1"/>
                    </a:lnTo>
                    <a:lnTo>
                      <a:pt x="21" y="2"/>
                    </a:lnTo>
                    <a:lnTo>
                      <a:pt x="20" y="2"/>
                    </a:lnTo>
                    <a:lnTo>
                      <a:pt x="19" y="1"/>
                    </a:lnTo>
                    <a:lnTo>
                      <a:pt x="17" y="0"/>
                    </a:lnTo>
                    <a:lnTo>
                      <a:pt x="16" y="0"/>
                    </a:lnTo>
                    <a:lnTo>
                      <a:pt x="14" y="2"/>
                    </a:lnTo>
                    <a:lnTo>
                      <a:pt x="15" y="4"/>
                    </a:lnTo>
                    <a:lnTo>
                      <a:pt x="14" y="5"/>
                    </a:lnTo>
                    <a:lnTo>
                      <a:pt x="13" y="6"/>
                    </a:lnTo>
                    <a:lnTo>
                      <a:pt x="12" y="7"/>
                    </a:lnTo>
                    <a:lnTo>
                      <a:pt x="12" y="11"/>
                    </a:lnTo>
                    <a:lnTo>
                      <a:pt x="12" y="12"/>
                    </a:lnTo>
                    <a:lnTo>
                      <a:pt x="10" y="15"/>
                    </a:lnTo>
                    <a:lnTo>
                      <a:pt x="8" y="18"/>
                    </a:lnTo>
                    <a:lnTo>
                      <a:pt x="8" y="20"/>
                    </a:lnTo>
                    <a:lnTo>
                      <a:pt x="7" y="24"/>
                    </a:lnTo>
                    <a:lnTo>
                      <a:pt x="9" y="29"/>
                    </a:lnTo>
                    <a:lnTo>
                      <a:pt x="8" y="32"/>
                    </a:lnTo>
                    <a:lnTo>
                      <a:pt x="7" y="34"/>
                    </a:lnTo>
                    <a:lnTo>
                      <a:pt x="7" y="37"/>
                    </a:lnTo>
                    <a:lnTo>
                      <a:pt x="6" y="40"/>
                    </a:lnTo>
                    <a:lnTo>
                      <a:pt x="6" y="44"/>
                    </a:lnTo>
                    <a:lnTo>
                      <a:pt x="5" y="46"/>
                    </a:lnTo>
                    <a:lnTo>
                      <a:pt x="4" y="50"/>
                    </a:lnTo>
                    <a:lnTo>
                      <a:pt x="4" y="55"/>
                    </a:lnTo>
                    <a:lnTo>
                      <a:pt x="3" y="56"/>
                    </a:lnTo>
                    <a:lnTo>
                      <a:pt x="4" y="59"/>
                    </a:lnTo>
                    <a:lnTo>
                      <a:pt x="5" y="62"/>
                    </a:lnTo>
                    <a:lnTo>
                      <a:pt x="3" y="63"/>
                    </a:lnTo>
                    <a:lnTo>
                      <a:pt x="4" y="64"/>
                    </a:lnTo>
                    <a:lnTo>
                      <a:pt x="5" y="69"/>
                    </a:lnTo>
                    <a:lnTo>
                      <a:pt x="4" y="70"/>
                    </a:lnTo>
                    <a:lnTo>
                      <a:pt x="4" y="71"/>
                    </a:lnTo>
                    <a:lnTo>
                      <a:pt x="2" y="71"/>
                    </a:lnTo>
                    <a:lnTo>
                      <a:pt x="3" y="74"/>
                    </a:lnTo>
                    <a:lnTo>
                      <a:pt x="0" y="76"/>
                    </a:lnTo>
                    <a:lnTo>
                      <a:pt x="0" y="78"/>
                    </a:lnTo>
                    <a:lnTo>
                      <a:pt x="1" y="80"/>
                    </a:lnTo>
                    <a:lnTo>
                      <a:pt x="2" y="80"/>
                    </a:lnTo>
                    <a:lnTo>
                      <a:pt x="2" y="81"/>
                    </a:lnTo>
                    <a:lnTo>
                      <a:pt x="3" y="84"/>
                    </a:lnTo>
                    <a:lnTo>
                      <a:pt x="4" y="85"/>
                    </a:lnTo>
                    <a:lnTo>
                      <a:pt x="9" y="85"/>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27" name="Freeform 1580"/>
              <p:cNvSpPr>
                <a:spLocks/>
              </p:cNvSpPr>
              <p:nvPr/>
            </p:nvSpPr>
            <p:spPr bwMode="auto">
              <a:xfrm>
                <a:off x="2523668" y="4155603"/>
                <a:ext cx="508190" cy="938987"/>
              </a:xfrm>
              <a:custGeom>
                <a:avLst/>
                <a:gdLst>
                  <a:gd name="T0" fmla="*/ 2376 w 46"/>
                  <a:gd name="T1" fmla="*/ 18360 h 85"/>
                  <a:gd name="T2" fmla="*/ 2160 w 46"/>
                  <a:gd name="T3" fmla="*/ 17712 h 85"/>
                  <a:gd name="T4" fmla="*/ 2376 w 46"/>
                  <a:gd name="T5" fmla="*/ 17064 h 85"/>
                  <a:gd name="T6" fmla="*/ 3024 w 46"/>
                  <a:gd name="T7" fmla="*/ 16848 h 85"/>
                  <a:gd name="T8" fmla="*/ 3240 w 46"/>
                  <a:gd name="T9" fmla="*/ 16200 h 85"/>
                  <a:gd name="T10" fmla="*/ 3672 w 46"/>
                  <a:gd name="T11" fmla="*/ 15768 h 85"/>
                  <a:gd name="T12" fmla="*/ 3888 w 46"/>
                  <a:gd name="T13" fmla="*/ 15120 h 85"/>
                  <a:gd name="T14" fmla="*/ 3024 w 46"/>
                  <a:gd name="T15" fmla="*/ 14472 h 85"/>
                  <a:gd name="T16" fmla="*/ 3240 w 46"/>
                  <a:gd name="T17" fmla="*/ 14040 h 85"/>
                  <a:gd name="T18" fmla="*/ 4104 w 46"/>
                  <a:gd name="T19" fmla="*/ 13824 h 85"/>
                  <a:gd name="T20" fmla="*/ 4104 w 46"/>
                  <a:gd name="T21" fmla="*/ 12960 h 85"/>
                  <a:gd name="T22" fmla="*/ 4536 w 46"/>
                  <a:gd name="T23" fmla="*/ 12312 h 85"/>
                  <a:gd name="T24" fmla="*/ 4968 w 46"/>
                  <a:gd name="T25" fmla="*/ 11880 h 85"/>
                  <a:gd name="T26" fmla="*/ 4320 w 46"/>
                  <a:gd name="T27" fmla="*/ 11880 h 85"/>
                  <a:gd name="T28" fmla="*/ 4536 w 46"/>
                  <a:gd name="T29" fmla="*/ 10800 h 85"/>
                  <a:gd name="T30" fmla="*/ 5616 w 46"/>
                  <a:gd name="T31" fmla="*/ 11016 h 85"/>
                  <a:gd name="T32" fmla="*/ 5832 w 46"/>
                  <a:gd name="T33" fmla="*/ 9720 h 85"/>
                  <a:gd name="T34" fmla="*/ 7344 w 46"/>
                  <a:gd name="T35" fmla="*/ 9504 h 85"/>
                  <a:gd name="T36" fmla="*/ 8208 w 46"/>
                  <a:gd name="T37" fmla="*/ 8640 h 85"/>
                  <a:gd name="T38" fmla="*/ 8208 w 46"/>
                  <a:gd name="T39" fmla="*/ 7992 h 85"/>
                  <a:gd name="T40" fmla="*/ 7992 w 46"/>
                  <a:gd name="T41" fmla="*/ 7128 h 85"/>
                  <a:gd name="T42" fmla="*/ 7560 w 46"/>
                  <a:gd name="T43" fmla="*/ 6480 h 85"/>
                  <a:gd name="T44" fmla="*/ 7992 w 46"/>
                  <a:gd name="T45" fmla="*/ 4752 h 85"/>
                  <a:gd name="T46" fmla="*/ 8640 w 46"/>
                  <a:gd name="T47" fmla="*/ 3888 h 85"/>
                  <a:gd name="T48" fmla="*/ 9936 w 46"/>
                  <a:gd name="T49" fmla="*/ 2808 h 85"/>
                  <a:gd name="T50" fmla="*/ 9504 w 46"/>
                  <a:gd name="T51" fmla="*/ 1944 h 85"/>
                  <a:gd name="T52" fmla="*/ 8424 w 46"/>
                  <a:gd name="T53" fmla="*/ 2808 h 85"/>
                  <a:gd name="T54" fmla="*/ 8208 w 46"/>
                  <a:gd name="T55" fmla="*/ 1944 h 85"/>
                  <a:gd name="T56" fmla="*/ 7128 w 46"/>
                  <a:gd name="T57" fmla="*/ 1296 h 85"/>
                  <a:gd name="T58" fmla="*/ 6048 w 46"/>
                  <a:gd name="T59" fmla="*/ 648 h 85"/>
                  <a:gd name="T60" fmla="*/ 5184 w 46"/>
                  <a:gd name="T61" fmla="*/ 216 h 85"/>
                  <a:gd name="T62" fmla="*/ 4752 w 46"/>
                  <a:gd name="T63" fmla="*/ 216 h 85"/>
                  <a:gd name="T64" fmla="*/ 4104 w 46"/>
                  <a:gd name="T65" fmla="*/ 216 h 85"/>
                  <a:gd name="T66" fmla="*/ 3024 w 46"/>
                  <a:gd name="T67" fmla="*/ 432 h 85"/>
                  <a:gd name="T68" fmla="*/ 2808 w 46"/>
                  <a:gd name="T69" fmla="*/ 1296 h 85"/>
                  <a:gd name="T70" fmla="*/ 2592 w 46"/>
                  <a:gd name="T71" fmla="*/ 2592 h 85"/>
                  <a:gd name="T72" fmla="*/ 1728 w 46"/>
                  <a:gd name="T73" fmla="*/ 4320 h 85"/>
                  <a:gd name="T74" fmla="*/ 1728 w 46"/>
                  <a:gd name="T75" fmla="*/ 6912 h 85"/>
                  <a:gd name="T76" fmla="*/ 1296 w 46"/>
                  <a:gd name="T77" fmla="*/ 8640 h 85"/>
                  <a:gd name="T78" fmla="*/ 864 w 46"/>
                  <a:gd name="T79" fmla="*/ 10800 h 85"/>
                  <a:gd name="T80" fmla="*/ 864 w 46"/>
                  <a:gd name="T81" fmla="*/ 12744 h 85"/>
                  <a:gd name="T82" fmla="*/ 864 w 46"/>
                  <a:gd name="T83" fmla="*/ 13824 h 85"/>
                  <a:gd name="T84" fmla="*/ 864 w 46"/>
                  <a:gd name="T85" fmla="*/ 15120 h 85"/>
                  <a:gd name="T86" fmla="*/ 648 w 46"/>
                  <a:gd name="T87" fmla="*/ 15984 h 85"/>
                  <a:gd name="T88" fmla="*/ 216 w 46"/>
                  <a:gd name="T89" fmla="*/ 17280 h 85"/>
                  <a:gd name="T90" fmla="*/ 648 w 46"/>
                  <a:gd name="T91" fmla="*/ 18144 h 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85"/>
                  <a:gd name="T140" fmla="*/ 46 w 46"/>
                  <a:gd name="T141" fmla="*/ 85 h 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85">
                    <a:moveTo>
                      <a:pt x="9" y="85"/>
                    </a:moveTo>
                    <a:lnTo>
                      <a:pt x="11" y="85"/>
                    </a:lnTo>
                    <a:lnTo>
                      <a:pt x="11" y="84"/>
                    </a:lnTo>
                    <a:lnTo>
                      <a:pt x="10" y="83"/>
                    </a:lnTo>
                    <a:lnTo>
                      <a:pt x="10" y="82"/>
                    </a:lnTo>
                    <a:lnTo>
                      <a:pt x="11" y="81"/>
                    </a:lnTo>
                    <a:lnTo>
                      <a:pt x="10" y="80"/>
                    </a:lnTo>
                    <a:lnTo>
                      <a:pt x="11" y="79"/>
                    </a:lnTo>
                    <a:lnTo>
                      <a:pt x="12" y="78"/>
                    </a:lnTo>
                    <a:lnTo>
                      <a:pt x="13" y="78"/>
                    </a:lnTo>
                    <a:lnTo>
                      <a:pt x="14" y="78"/>
                    </a:lnTo>
                    <a:lnTo>
                      <a:pt x="14" y="77"/>
                    </a:lnTo>
                    <a:lnTo>
                      <a:pt x="14" y="76"/>
                    </a:lnTo>
                    <a:lnTo>
                      <a:pt x="15" y="75"/>
                    </a:lnTo>
                    <a:lnTo>
                      <a:pt x="15" y="74"/>
                    </a:lnTo>
                    <a:lnTo>
                      <a:pt x="16" y="74"/>
                    </a:lnTo>
                    <a:lnTo>
                      <a:pt x="17" y="73"/>
                    </a:lnTo>
                    <a:lnTo>
                      <a:pt x="18" y="72"/>
                    </a:lnTo>
                    <a:lnTo>
                      <a:pt x="18" y="70"/>
                    </a:lnTo>
                    <a:lnTo>
                      <a:pt x="16" y="69"/>
                    </a:lnTo>
                    <a:lnTo>
                      <a:pt x="15" y="69"/>
                    </a:lnTo>
                    <a:lnTo>
                      <a:pt x="14" y="67"/>
                    </a:lnTo>
                    <a:lnTo>
                      <a:pt x="14" y="66"/>
                    </a:lnTo>
                    <a:lnTo>
                      <a:pt x="15" y="65"/>
                    </a:lnTo>
                    <a:lnTo>
                      <a:pt x="16" y="64"/>
                    </a:lnTo>
                    <a:lnTo>
                      <a:pt x="18" y="64"/>
                    </a:lnTo>
                    <a:lnTo>
                      <a:pt x="19" y="64"/>
                    </a:lnTo>
                    <a:lnTo>
                      <a:pt x="19" y="62"/>
                    </a:lnTo>
                    <a:lnTo>
                      <a:pt x="19" y="61"/>
                    </a:lnTo>
                    <a:lnTo>
                      <a:pt x="19" y="60"/>
                    </a:lnTo>
                    <a:lnTo>
                      <a:pt x="21" y="58"/>
                    </a:lnTo>
                    <a:lnTo>
                      <a:pt x="20" y="57"/>
                    </a:lnTo>
                    <a:lnTo>
                      <a:pt x="21" y="57"/>
                    </a:lnTo>
                    <a:lnTo>
                      <a:pt x="22" y="57"/>
                    </a:lnTo>
                    <a:lnTo>
                      <a:pt x="23" y="57"/>
                    </a:lnTo>
                    <a:lnTo>
                      <a:pt x="23" y="55"/>
                    </a:lnTo>
                    <a:lnTo>
                      <a:pt x="22" y="55"/>
                    </a:lnTo>
                    <a:lnTo>
                      <a:pt x="21" y="56"/>
                    </a:lnTo>
                    <a:lnTo>
                      <a:pt x="20" y="55"/>
                    </a:lnTo>
                    <a:lnTo>
                      <a:pt x="20" y="51"/>
                    </a:lnTo>
                    <a:lnTo>
                      <a:pt x="20" y="50"/>
                    </a:lnTo>
                    <a:lnTo>
                      <a:pt x="21" y="50"/>
                    </a:lnTo>
                    <a:lnTo>
                      <a:pt x="23" y="52"/>
                    </a:lnTo>
                    <a:lnTo>
                      <a:pt x="25" y="52"/>
                    </a:lnTo>
                    <a:lnTo>
                      <a:pt x="26" y="51"/>
                    </a:lnTo>
                    <a:lnTo>
                      <a:pt x="26" y="47"/>
                    </a:lnTo>
                    <a:lnTo>
                      <a:pt x="27" y="46"/>
                    </a:lnTo>
                    <a:lnTo>
                      <a:pt x="27" y="45"/>
                    </a:lnTo>
                    <a:lnTo>
                      <a:pt x="30" y="45"/>
                    </a:lnTo>
                    <a:lnTo>
                      <a:pt x="32" y="44"/>
                    </a:lnTo>
                    <a:lnTo>
                      <a:pt x="34" y="44"/>
                    </a:lnTo>
                    <a:lnTo>
                      <a:pt x="36" y="43"/>
                    </a:lnTo>
                    <a:lnTo>
                      <a:pt x="37" y="43"/>
                    </a:lnTo>
                    <a:lnTo>
                      <a:pt x="38" y="40"/>
                    </a:lnTo>
                    <a:lnTo>
                      <a:pt x="40" y="39"/>
                    </a:lnTo>
                    <a:lnTo>
                      <a:pt x="38" y="37"/>
                    </a:lnTo>
                    <a:lnTo>
                      <a:pt x="39" y="35"/>
                    </a:lnTo>
                    <a:lnTo>
                      <a:pt x="38" y="33"/>
                    </a:lnTo>
                    <a:lnTo>
                      <a:pt x="37" y="33"/>
                    </a:lnTo>
                    <a:lnTo>
                      <a:pt x="36" y="32"/>
                    </a:lnTo>
                    <a:lnTo>
                      <a:pt x="35" y="32"/>
                    </a:lnTo>
                    <a:lnTo>
                      <a:pt x="35" y="30"/>
                    </a:lnTo>
                    <a:lnTo>
                      <a:pt x="36" y="29"/>
                    </a:lnTo>
                    <a:lnTo>
                      <a:pt x="37" y="24"/>
                    </a:lnTo>
                    <a:lnTo>
                      <a:pt x="37" y="22"/>
                    </a:lnTo>
                    <a:lnTo>
                      <a:pt x="38" y="21"/>
                    </a:lnTo>
                    <a:lnTo>
                      <a:pt x="39" y="19"/>
                    </a:lnTo>
                    <a:lnTo>
                      <a:pt x="40" y="18"/>
                    </a:lnTo>
                    <a:lnTo>
                      <a:pt x="41" y="16"/>
                    </a:lnTo>
                    <a:lnTo>
                      <a:pt x="43" y="15"/>
                    </a:lnTo>
                    <a:lnTo>
                      <a:pt x="46" y="13"/>
                    </a:lnTo>
                    <a:lnTo>
                      <a:pt x="46" y="12"/>
                    </a:lnTo>
                    <a:lnTo>
                      <a:pt x="45" y="9"/>
                    </a:lnTo>
                    <a:lnTo>
                      <a:pt x="44" y="9"/>
                    </a:lnTo>
                    <a:lnTo>
                      <a:pt x="44" y="11"/>
                    </a:lnTo>
                    <a:lnTo>
                      <a:pt x="42" y="13"/>
                    </a:lnTo>
                    <a:lnTo>
                      <a:pt x="39" y="13"/>
                    </a:lnTo>
                    <a:lnTo>
                      <a:pt x="36" y="13"/>
                    </a:lnTo>
                    <a:lnTo>
                      <a:pt x="35" y="13"/>
                    </a:lnTo>
                    <a:lnTo>
                      <a:pt x="38" y="9"/>
                    </a:lnTo>
                    <a:lnTo>
                      <a:pt x="38" y="8"/>
                    </a:lnTo>
                    <a:lnTo>
                      <a:pt x="36" y="7"/>
                    </a:lnTo>
                    <a:lnTo>
                      <a:pt x="33" y="6"/>
                    </a:lnTo>
                    <a:lnTo>
                      <a:pt x="31" y="4"/>
                    </a:lnTo>
                    <a:lnTo>
                      <a:pt x="29" y="5"/>
                    </a:lnTo>
                    <a:lnTo>
                      <a:pt x="28" y="3"/>
                    </a:lnTo>
                    <a:lnTo>
                      <a:pt x="27" y="1"/>
                    </a:lnTo>
                    <a:lnTo>
                      <a:pt x="25" y="1"/>
                    </a:lnTo>
                    <a:lnTo>
                      <a:pt x="24" y="1"/>
                    </a:lnTo>
                    <a:lnTo>
                      <a:pt x="22" y="0"/>
                    </a:lnTo>
                    <a:lnTo>
                      <a:pt x="22" y="1"/>
                    </a:lnTo>
                    <a:lnTo>
                      <a:pt x="21" y="2"/>
                    </a:lnTo>
                    <a:lnTo>
                      <a:pt x="20" y="2"/>
                    </a:lnTo>
                    <a:lnTo>
                      <a:pt x="19" y="1"/>
                    </a:lnTo>
                    <a:lnTo>
                      <a:pt x="17" y="0"/>
                    </a:lnTo>
                    <a:lnTo>
                      <a:pt x="16" y="0"/>
                    </a:lnTo>
                    <a:lnTo>
                      <a:pt x="14" y="2"/>
                    </a:lnTo>
                    <a:lnTo>
                      <a:pt x="15" y="4"/>
                    </a:lnTo>
                    <a:lnTo>
                      <a:pt x="14" y="5"/>
                    </a:lnTo>
                    <a:lnTo>
                      <a:pt x="13" y="6"/>
                    </a:lnTo>
                    <a:lnTo>
                      <a:pt x="12" y="7"/>
                    </a:lnTo>
                    <a:lnTo>
                      <a:pt x="12" y="11"/>
                    </a:lnTo>
                    <a:lnTo>
                      <a:pt x="12" y="12"/>
                    </a:lnTo>
                    <a:lnTo>
                      <a:pt x="10" y="15"/>
                    </a:lnTo>
                    <a:lnTo>
                      <a:pt x="8" y="18"/>
                    </a:lnTo>
                    <a:lnTo>
                      <a:pt x="8" y="20"/>
                    </a:lnTo>
                    <a:lnTo>
                      <a:pt x="7" y="24"/>
                    </a:lnTo>
                    <a:lnTo>
                      <a:pt x="9" y="29"/>
                    </a:lnTo>
                    <a:lnTo>
                      <a:pt x="8" y="32"/>
                    </a:lnTo>
                    <a:lnTo>
                      <a:pt x="7" y="34"/>
                    </a:lnTo>
                    <a:lnTo>
                      <a:pt x="7" y="37"/>
                    </a:lnTo>
                    <a:lnTo>
                      <a:pt x="6" y="40"/>
                    </a:lnTo>
                    <a:lnTo>
                      <a:pt x="6" y="44"/>
                    </a:lnTo>
                    <a:lnTo>
                      <a:pt x="5" y="46"/>
                    </a:lnTo>
                    <a:lnTo>
                      <a:pt x="4" y="50"/>
                    </a:lnTo>
                    <a:lnTo>
                      <a:pt x="4" y="55"/>
                    </a:lnTo>
                    <a:lnTo>
                      <a:pt x="3" y="56"/>
                    </a:lnTo>
                    <a:lnTo>
                      <a:pt x="4" y="59"/>
                    </a:lnTo>
                    <a:lnTo>
                      <a:pt x="5" y="62"/>
                    </a:lnTo>
                    <a:lnTo>
                      <a:pt x="3" y="63"/>
                    </a:lnTo>
                    <a:lnTo>
                      <a:pt x="4" y="64"/>
                    </a:lnTo>
                    <a:lnTo>
                      <a:pt x="5" y="69"/>
                    </a:lnTo>
                    <a:lnTo>
                      <a:pt x="4" y="70"/>
                    </a:lnTo>
                    <a:lnTo>
                      <a:pt x="4" y="71"/>
                    </a:lnTo>
                    <a:lnTo>
                      <a:pt x="2" y="71"/>
                    </a:lnTo>
                    <a:lnTo>
                      <a:pt x="3" y="74"/>
                    </a:lnTo>
                    <a:lnTo>
                      <a:pt x="0" y="76"/>
                    </a:lnTo>
                    <a:lnTo>
                      <a:pt x="0" y="78"/>
                    </a:lnTo>
                    <a:lnTo>
                      <a:pt x="1" y="80"/>
                    </a:lnTo>
                    <a:lnTo>
                      <a:pt x="2" y="80"/>
                    </a:lnTo>
                    <a:lnTo>
                      <a:pt x="2" y="81"/>
                    </a:lnTo>
                    <a:lnTo>
                      <a:pt x="3" y="84"/>
                    </a:lnTo>
                    <a:lnTo>
                      <a:pt x="4" y="85"/>
                    </a:lnTo>
                    <a:lnTo>
                      <a:pt x="9" y="85"/>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28" name="Freeform 1581"/>
              <p:cNvSpPr>
                <a:spLocks/>
              </p:cNvSpPr>
              <p:nvPr/>
            </p:nvSpPr>
            <p:spPr bwMode="auto">
              <a:xfrm>
                <a:off x="2910334" y="4387588"/>
                <a:ext cx="143619" cy="143610"/>
              </a:xfrm>
              <a:custGeom>
                <a:avLst/>
                <a:gdLst>
                  <a:gd name="T0" fmla="*/ 2808 w 13"/>
                  <a:gd name="T1" fmla="*/ 1728 h 13"/>
                  <a:gd name="T2" fmla="*/ 2808 w 13"/>
                  <a:gd name="T3" fmla="*/ 1944 h 13"/>
                  <a:gd name="T4" fmla="*/ 2376 w 13"/>
                  <a:gd name="T5" fmla="*/ 2160 h 13"/>
                  <a:gd name="T6" fmla="*/ 2376 w 13"/>
                  <a:gd name="T7" fmla="*/ 2376 h 13"/>
                  <a:gd name="T8" fmla="*/ 2160 w 13"/>
                  <a:gd name="T9" fmla="*/ 2808 h 13"/>
                  <a:gd name="T10" fmla="*/ 1728 w 13"/>
                  <a:gd name="T11" fmla="*/ 2808 h 13"/>
                  <a:gd name="T12" fmla="*/ 1296 w 13"/>
                  <a:gd name="T13" fmla="*/ 2592 h 13"/>
                  <a:gd name="T14" fmla="*/ 864 w 13"/>
                  <a:gd name="T15" fmla="*/ 2592 h 13"/>
                  <a:gd name="T16" fmla="*/ 648 w 13"/>
                  <a:gd name="T17" fmla="*/ 2592 h 13"/>
                  <a:gd name="T18" fmla="*/ 432 w 13"/>
                  <a:gd name="T19" fmla="*/ 2160 h 13"/>
                  <a:gd name="T20" fmla="*/ 0 w 13"/>
                  <a:gd name="T21" fmla="*/ 2376 h 13"/>
                  <a:gd name="T22" fmla="*/ 0 w 13"/>
                  <a:gd name="T23" fmla="*/ 1944 h 13"/>
                  <a:gd name="T24" fmla="*/ 216 w 13"/>
                  <a:gd name="T25" fmla="*/ 1728 h 13"/>
                  <a:gd name="T26" fmla="*/ 432 w 13"/>
                  <a:gd name="T27" fmla="*/ 648 h 13"/>
                  <a:gd name="T28" fmla="*/ 432 w 13"/>
                  <a:gd name="T29" fmla="*/ 216 h 13"/>
                  <a:gd name="T30" fmla="*/ 648 w 13"/>
                  <a:gd name="T31" fmla="*/ 0 h 13"/>
                  <a:gd name="T32" fmla="*/ 864 w 13"/>
                  <a:gd name="T33" fmla="*/ 0 h 13"/>
                  <a:gd name="T34" fmla="*/ 1080 w 13"/>
                  <a:gd name="T35" fmla="*/ 432 h 13"/>
                  <a:gd name="T36" fmla="*/ 1512 w 13"/>
                  <a:gd name="T37" fmla="*/ 432 h 13"/>
                  <a:gd name="T38" fmla="*/ 1728 w 13"/>
                  <a:gd name="T39" fmla="*/ 648 h 13"/>
                  <a:gd name="T40" fmla="*/ 1944 w 13"/>
                  <a:gd name="T41" fmla="*/ 864 h 13"/>
                  <a:gd name="T42" fmla="*/ 2160 w 13"/>
                  <a:gd name="T43" fmla="*/ 1080 h 13"/>
                  <a:gd name="T44" fmla="*/ 2376 w 13"/>
                  <a:gd name="T45" fmla="*/ 1296 h 13"/>
                  <a:gd name="T46" fmla="*/ 2808 w 13"/>
                  <a:gd name="T47" fmla="*/ 1512 h 13"/>
                  <a:gd name="T48" fmla="*/ 2808 w 13"/>
                  <a:gd name="T49" fmla="*/ 1728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3"/>
                  <a:gd name="T77" fmla="*/ 13 w 13"/>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3">
                    <a:moveTo>
                      <a:pt x="13" y="8"/>
                    </a:moveTo>
                    <a:lnTo>
                      <a:pt x="13" y="9"/>
                    </a:lnTo>
                    <a:lnTo>
                      <a:pt x="11" y="10"/>
                    </a:lnTo>
                    <a:lnTo>
                      <a:pt x="11" y="11"/>
                    </a:lnTo>
                    <a:lnTo>
                      <a:pt x="10" y="13"/>
                    </a:lnTo>
                    <a:lnTo>
                      <a:pt x="8" y="13"/>
                    </a:lnTo>
                    <a:lnTo>
                      <a:pt x="6" y="12"/>
                    </a:lnTo>
                    <a:lnTo>
                      <a:pt x="4" y="12"/>
                    </a:lnTo>
                    <a:lnTo>
                      <a:pt x="3" y="12"/>
                    </a:lnTo>
                    <a:lnTo>
                      <a:pt x="2" y="10"/>
                    </a:lnTo>
                    <a:lnTo>
                      <a:pt x="0" y="11"/>
                    </a:lnTo>
                    <a:lnTo>
                      <a:pt x="0" y="9"/>
                    </a:lnTo>
                    <a:lnTo>
                      <a:pt x="1" y="8"/>
                    </a:lnTo>
                    <a:lnTo>
                      <a:pt x="2" y="3"/>
                    </a:lnTo>
                    <a:lnTo>
                      <a:pt x="2" y="1"/>
                    </a:lnTo>
                    <a:lnTo>
                      <a:pt x="3" y="0"/>
                    </a:lnTo>
                    <a:lnTo>
                      <a:pt x="4" y="0"/>
                    </a:lnTo>
                    <a:lnTo>
                      <a:pt x="5" y="2"/>
                    </a:lnTo>
                    <a:lnTo>
                      <a:pt x="7" y="2"/>
                    </a:lnTo>
                    <a:lnTo>
                      <a:pt x="8" y="3"/>
                    </a:lnTo>
                    <a:lnTo>
                      <a:pt x="9" y="4"/>
                    </a:lnTo>
                    <a:lnTo>
                      <a:pt x="10" y="5"/>
                    </a:lnTo>
                    <a:lnTo>
                      <a:pt x="11" y="6"/>
                    </a:lnTo>
                    <a:lnTo>
                      <a:pt x="13" y="7"/>
                    </a:lnTo>
                    <a:lnTo>
                      <a:pt x="13" y="8"/>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29" name="Freeform 1582"/>
              <p:cNvSpPr>
                <a:spLocks/>
              </p:cNvSpPr>
              <p:nvPr/>
            </p:nvSpPr>
            <p:spPr bwMode="auto">
              <a:xfrm>
                <a:off x="2910334" y="4387588"/>
                <a:ext cx="143619" cy="143610"/>
              </a:xfrm>
              <a:custGeom>
                <a:avLst/>
                <a:gdLst>
                  <a:gd name="T0" fmla="*/ 2808 w 13"/>
                  <a:gd name="T1" fmla="*/ 1728 h 13"/>
                  <a:gd name="T2" fmla="*/ 2808 w 13"/>
                  <a:gd name="T3" fmla="*/ 1944 h 13"/>
                  <a:gd name="T4" fmla="*/ 2376 w 13"/>
                  <a:gd name="T5" fmla="*/ 2160 h 13"/>
                  <a:gd name="T6" fmla="*/ 2376 w 13"/>
                  <a:gd name="T7" fmla="*/ 2376 h 13"/>
                  <a:gd name="T8" fmla="*/ 2160 w 13"/>
                  <a:gd name="T9" fmla="*/ 2808 h 13"/>
                  <a:gd name="T10" fmla="*/ 1728 w 13"/>
                  <a:gd name="T11" fmla="*/ 2808 h 13"/>
                  <a:gd name="T12" fmla="*/ 1296 w 13"/>
                  <a:gd name="T13" fmla="*/ 2592 h 13"/>
                  <a:gd name="T14" fmla="*/ 864 w 13"/>
                  <a:gd name="T15" fmla="*/ 2592 h 13"/>
                  <a:gd name="T16" fmla="*/ 648 w 13"/>
                  <a:gd name="T17" fmla="*/ 2592 h 13"/>
                  <a:gd name="T18" fmla="*/ 432 w 13"/>
                  <a:gd name="T19" fmla="*/ 2160 h 13"/>
                  <a:gd name="T20" fmla="*/ 0 w 13"/>
                  <a:gd name="T21" fmla="*/ 2376 h 13"/>
                  <a:gd name="T22" fmla="*/ 0 w 13"/>
                  <a:gd name="T23" fmla="*/ 1944 h 13"/>
                  <a:gd name="T24" fmla="*/ 216 w 13"/>
                  <a:gd name="T25" fmla="*/ 1728 h 13"/>
                  <a:gd name="T26" fmla="*/ 432 w 13"/>
                  <a:gd name="T27" fmla="*/ 648 h 13"/>
                  <a:gd name="T28" fmla="*/ 432 w 13"/>
                  <a:gd name="T29" fmla="*/ 216 h 13"/>
                  <a:gd name="T30" fmla="*/ 648 w 13"/>
                  <a:gd name="T31" fmla="*/ 0 h 13"/>
                  <a:gd name="T32" fmla="*/ 864 w 13"/>
                  <a:gd name="T33" fmla="*/ 0 h 13"/>
                  <a:gd name="T34" fmla="*/ 1080 w 13"/>
                  <a:gd name="T35" fmla="*/ 432 h 13"/>
                  <a:gd name="T36" fmla="*/ 1512 w 13"/>
                  <a:gd name="T37" fmla="*/ 432 h 13"/>
                  <a:gd name="T38" fmla="*/ 1728 w 13"/>
                  <a:gd name="T39" fmla="*/ 648 h 13"/>
                  <a:gd name="T40" fmla="*/ 1944 w 13"/>
                  <a:gd name="T41" fmla="*/ 864 h 13"/>
                  <a:gd name="T42" fmla="*/ 2160 w 13"/>
                  <a:gd name="T43" fmla="*/ 1080 h 13"/>
                  <a:gd name="T44" fmla="*/ 2376 w 13"/>
                  <a:gd name="T45" fmla="*/ 1296 h 13"/>
                  <a:gd name="T46" fmla="*/ 2808 w 13"/>
                  <a:gd name="T47" fmla="*/ 1512 h 13"/>
                  <a:gd name="T48" fmla="*/ 2808 w 13"/>
                  <a:gd name="T49" fmla="*/ 1728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3"/>
                  <a:gd name="T77" fmla="*/ 13 w 13"/>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3">
                    <a:moveTo>
                      <a:pt x="13" y="8"/>
                    </a:moveTo>
                    <a:lnTo>
                      <a:pt x="13" y="9"/>
                    </a:lnTo>
                    <a:lnTo>
                      <a:pt x="11" y="10"/>
                    </a:lnTo>
                    <a:lnTo>
                      <a:pt x="11" y="11"/>
                    </a:lnTo>
                    <a:lnTo>
                      <a:pt x="10" y="13"/>
                    </a:lnTo>
                    <a:lnTo>
                      <a:pt x="8" y="13"/>
                    </a:lnTo>
                    <a:lnTo>
                      <a:pt x="6" y="12"/>
                    </a:lnTo>
                    <a:lnTo>
                      <a:pt x="4" y="12"/>
                    </a:lnTo>
                    <a:lnTo>
                      <a:pt x="3" y="12"/>
                    </a:lnTo>
                    <a:lnTo>
                      <a:pt x="2" y="10"/>
                    </a:lnTo>
                    <a:lnTo>
                      <a:pt x="0" y="11"/>
                    </a:lnTo>
                    <a:lnTo>
                      <a:pt x="0" y="9"/>
                    </a:lnTo>
                    <a:lnTo>
                      <a:pt x="1" y="8"/>
                    </a:lnTo>
                    <a:lnTo>
                      <a:pt x="2" y="3"/>
                    </a:lnTo>
                    <a:lnTo>
                      <a:pt x="2" y="1"/>
                    </a:lnTo>
                    <a:lnTo>
                      <a:pt x="3" y="0"/>
                    </a:lnTo>
                    <a:lnTo>
                      <a:pt x="4" y="0"/>
                    </a:lnTo>
                    <a:lnTo>
                      <a:pt x="5" y="2"/>
                    </a:lnTo>
                    <a:lnTo>
                      <a:pt x="7" y="2"/>
                    </a:lnTo>
                    <a:lnTo>
                      <a:pt x="8" y="3"/>
                    </a:lnTo>
                    <a:lnTo>
                      <a:pt x="9" y="4"/>
                    </a:lnTo>
                    <a:lnTo>
                      <a:pt x="10" y="5"/>
                    </a:lnTo>
                    <a:lnTo>
                      <a:pt x="11" y="6"/>
                    </a:lnTo>
                    <a:lnTo>
                      <a:pt x="13" y="7"/>
                    </a:lnTo>
                    <a:lnTo>
                      <a:pt x="13" y="8"/>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30" name="Freeform 1583"/>
              <p:cNvSpPr>
                <a:spLocks/>
              </p:cNvSpPr>
              <p:nvPr/>
            </p:nvSpPr>
            <p:spPr bwMode="auto">
              <a:xfrm>
                <a:off x="2601001" y="5116684"/>
                <a:ext cx="44190" cy="55235"/>
              </a:xfrm>
              <a:custGeom>
                <a:avLst/>
                <a:gdLst>
                  <a:gd name="T0" fmla="*/ 864 w 4"/>
                  <a:gd name="T1" fmla="*/ 0 h 5"/>
                  <a:gd name="T2" fmla="*/ 648 w 4"/>
                  <a:gd name="T3" fmla="*/ 0 h 5"/>
                  <a:gd name="T4" fmla="*/ 432 w 4"/>
                  <a:gd name="T5" fmla="*/ 0 h 5"/>
                  <a:gd name="T6" fmla="*/ 432 w 4"/>
                  <a:gd name="T7" fmla="*/ 0 h 5"/>
                  <a:gd name="T8" fmla="*/ 0 w 4"/>
                  <a:gd name="T9" fmla="*/ 216 h 5"/>
                  <a:gd name="T10" fmla="*/ 0 w 4"/>
                  <a:gd name="T11" fmla="*/ 432 h 5"/>
                  <a:gd name="T12" fmla="*/ 0 w 4"/>
                  <a:gd name="T13" fmla="*/ 648 h 5"/>
                  <a:gd name="T14" fmla="*/ 216 w 4"/>
                  <a:gd name="T15" fmla="*/ 432 h 5"/>
                  <a:gd name="T16" fmla="*/ 432 w 4"/>
                  <a:gd name="T17" fmla="*/ 432 h 5"/>
                  <a:gd name="T18" fmla="*/ 648 w 4"/>
                  <a:gd name="T19" fmla="*/ 432 h 5"/>
                  <a:gd name="T20" fmla="*/ 432 w 4"/>
                  <a:gd name="T21" fmla="*/ 648 h 5"/>
                  <a:gd name="T22" fmla="*/ 216 w 4"/>
                  <a:gd name="T23" fmla="*/ 864 h 5"/>
                  <a:gd name="T24" fmla="*/ 432 w 4"/>
                  <a:gd name="T25" fmla="*/ 1080 h 5"/>
                  <a:gd name="T26" fmla="*/ 648 w 4"/>
                  <a:gd name="T27" fmla="*/ 1080 h 5"/>
                  <a:gd name="T28" fmla="*/ 864 w 4"/>
                  <a:gd name="T29" fmla="*/ 1080 h 5"/>
                  <a:gd name="T30" fmla="*/ 864 w 4"/>
                  <a:gd name="T31" fmla="*/ 0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4" y="0"/>
                    </a:moveTo>
                    <a:lnTo>
                      <a:pt x="3" y="0"/>
                    </a:lnTo>
                    <a:lnTo>
                      <a:pt x="2" y="0"/>
                    </a:lnTo>
                    <a:lnTo>
                      <a:pt x="0" y="1"/>
                    </a:lnTo>
                    <a:lnTo>
                      <a:pt x="0" y="2"/>
                    </a:lnTo>
                    <a:lnTo>
                      <a:pt x="0" y="3"/>
                    </a:lnTo>
                    <a:lnTo>
                      <a:pt x="1" y="2"/>
                    </a:lnTo>
                    <a:lnTo>
                      <a:pt x="2" y="2"/>
                    </a:lnTo>
                    <a:lnTo>
                      <a:pt x="3" y="2"/>
                    </a:lnTo>
                    <a:lnTo>
                      <a:pt x="2" y="3"/>
                    </a:lnTo>
                    <a:lnTo>
                      <a:pt x="1" y="4"/>
                    </a:lnTo>
                    <a:lnTo>
                      <a:pt x="2" y="5"/>
                    </a:lnTo>
                    <a:lnTo>
                      <a:pt x="3" y="5"/>
                    </a:lnTo>
                    <a:lnTo>
                      <a:pt x="4" y="5"/>
                    </a:lnTo>
                    <a:lnTo>
                      <a:pt x="4"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31" name="Freeform 1584"/>
              <p:cNvSpPr>
                <a:spLocks/>
              </p:cNvSpPr>
              <p:nvPr/>
            </p:nvSpPr>
            <p:spPr bwMode="auto">
              <a:xfrm>
                <a:off x="2601001" y="5116684"/>
                <a:ext cx="44190" cy="55235"/>
              </a:xfrm>
              <a:custGeom>
                <a:avLst/>
                <a:gdLst>
                  <a:gd name="T0" fmla="*/ 864 w 4"/>
                  <a:gd name="T1" fmla="*/ 0 h 5"/>
                  <a:gd name="T2" fmla="*/ 648 w 4"/>
                  <a:gd name="T3" fmla="*/ 0 h 5"/>
                  <a:gd name="T4" fmla="*/ 432 w 4"/>
                  <a:gd name="T5" fmla="*/ 0 h 5"/>
                  <a:gd name="T6" fmla="*/ 432 w 4"/>
                  <a:gd name="T7" fmla="*/ 0 h 5"/>
                  <a:gd name="T8" fmla="*/ 0 w 4"/>
                  <a:gd name="T9" fmla="*/ 216 h 5"/>
                  <a:gd name="T10" fmla="*/ 0 w 4"/>
                  <a:gd name="T11" fmla="*/ 432 h 5"/>
                  <a:gd name="T12" fmla="*/ 0 w 4"/>
                  <a:gd name="T13" fmla="*/ 648 h 5"/>
                  <a:gd name="T14" fmla="*/ 216 w 4"/>
                  <a:gd name="T15" fmla="*/ 432 h 5"/>
                  <a:gd name="T16" fmla="*/ 432 w 4"/>
                  <a:gd name="T17" fmla="*/ 432 h 5"/>
                  <a:gd name="T18" fmla="*/ 648 w 4"/>
                  <a:gd name="T19" fmla="*/ 432 h 5"/>
                  <a:gd name="T20" fmla="*/ 432 w 4"/>
                  <a:gd name="T21" fmla="*/ 648 h 5"/>
                  <a:gd name="T22" fmla="*/ 216 w 4"/>
                  <a:gd name="T23" fmla="*/ 864 h 5"/>
                  <a:gd name="T24" fmla="*/ 432 w 4"/>
                  <a:gd name="T25" fmla="*/ 1080 h 5"/>
                  <a:gd name="T26" fmla="*/ 648 w 4"/>
                  <a:gd name="T27" fmla="*/ 1080 h 5"/>
                  <a:gd name="T28" fmla="*/ 864 w 4"/>
                  <a:gd name="T29" fmla="*/ 1080 h 5"/>
                  <a:gd name="T30" fmla="*/ 864 w 4"/>
                  <a:gd name="T31" fmla="*/ 0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4" y="0"/>
                    </a:moveTo>
                    <a:lnTo>
                      <a:pt x="3" y="0"/>
                    </a:lnTo>
                    <a:lnTo>
                      <a:pt x="2" y="0"/>
                    </a:lnTo>
                    <a:lnTo>
                      <a:pt x="0" y="1"/>
                    </a:lnTo>
                    <a:lnTo>
                      <a:pt x="0" y="2"/>
                    </a:lnTo>
                    <a:lnTo>
                      <a:pt x="0" y="3"/>
                    </a:lnTo>
                    <a:lnTo>
                      <a:pt x="1" y="2"/>
                    </a:lnTo>
                    <a:lnTo>
                      <a:pt x="2" y="2"/>
                    </a:lnTo>
                    <a:lnTo>
                      <a:pt x="3" y="2"/>
                    </a:lnTo>
                    <a:lnTo>
                      <a:pt x="2" y="3"/>
                    </a:lnTo>
                    <a:lnTo>
                      <a:pt x="1" y="4"/>
                    </a:lnTo>
                    <a:lnTo>
                      <a:pt x="2" y="5"/>
                    </a:lnTo>
                    <a:lnTo>
                      <a:pt x="3" y="5"/>
                    </a:lnTo>
                    <a:lnTo>
                      <a:pt x="4" y="5"/>
                    </a:lnTo>
                    <a:lnTo>
                      <a:pt x="4"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32" name="Freeform 1585"/>
              <p:cNvSpPr>
                <a:spLocks/>
              </p:cNvSpPr>
              <p:nvPr/>
            </p:nvSpPr>
            <p:spPr bwMode="auto">
              <a:xfrm>
                <a:off x="2567858" y="5182965"/>
                <a:ext cx="77333" cy="11047"/>
              </a:xfrm>
              <a:custGeom>
                <a:avLst/>
                <a:gdLst>
                  <a:gd name="T0" fmla="*/ 1512 w 7"/>
                  <a:gd name="T1" fmla="*/ 0 h 1"/>
                  <a:gd name="T2" fmla="*/ 864 w 7"/>
                  <a:gd name="T3" fmla="*/ 0 h 1"/>
                  <a:gd name="T4" fmla="*/ 648 w 7"/>
                  <a:gd name="T5" fmla="*/ 0 h 1"/>
                  <a:gd name="T6" fmla="*/ 0 w 7"/>
                  <a:gd name="T7" fmla="*/ 0 h 1"/>
                  <a:gd name="T8" fmla="*/ 0 w 7"/>
                  <a:gd name="T9" fmla="*/ 0 h 1"/>
                  <a:gd name="T10" fmla="*/ 216 w 7"/>
                  <a:gd name="T11" fmla="*/ 216 h 1"/>
                  <a:gd name="T12" fmla="*/ 648 w 7"/>
                  <a:gd name="T13" fmla="*/ 216 h 1"/>
                  <a:gd name="T14" fmla="*/ 1512 w 7"/>
                  <a:gd name="T15" fmla="*/ 216 h 1"/>
                  <a:gd name="T16" fmla="*/ 1512 w 7"/>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
                  <a:gd name="T29" fmla="*/ 7 w 7"/>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
                    <a:moveTo>
                      <a:pt x="7" y="0"/>
                    </a:moveTo>
                    <a:lnTo>
                      <a:pt x="4" y="0"/>
                    </a:lnTo>
                    <a:lnTo>
                      <a:pt x="3" y="0"/>
                    </a:lnTo>
                    <a:lnTo>
                      <a:pt x="0" y="0"/>
                    </a:lnTo>
                    <a:lnTo>
                      <a:pt x="1" y="1"/>
                    </a:lnTo>
                    <a:lnTo>
                      <a:pt x="3" y="1"/>
                    </a:lnTo>
                    <a:lnTo>
                      <a:pt x="7" y="1"/>
                    </a:lnTo>
                    <a:lnTo>
                      <a:pt x="7"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33" name="Freeform 1586"/>
              <p:cNvSpPr>
                <a:spLocks/>
              </p:cNvSpPr>
              <p:nvPr/>
            </p:nvSpPr>
            <p:spPr bwMode="auto">
              <a:xfrm>
                <a:off x="2567858" y="5182965"/>
                <a:ext cx="77333" cy="11047"/>
              </a:xfrm>
              <a:custGeom>
                <a:avLst/>
                <a:gdLst>
                  <a:gd name="T0" fmla="*/ 1512 w 7"/>
                  <a:gd name="T1" fmla="*/ 0 h 1"/>
                  <a:gd name="T2" fmla="*/ 864 w 7"/>
                  <a:gd name="T3" fmla="*/ 0 h 1"/>
                  <a:gd name="T4" fmla="*/ 648 w 7"/>
                  <a:gd name="T5" fmla="*/ 0 h 1"/>
                  <a:gd name="T6" fmla="*/ 0 w 7"/>
                  <a:gd name="T7" fmla="*/ 0 h 1"/>
                  <a:gd name="T8" fmla="*/ 0 w 7"/>
                  <a:gd name="T9" fmla="*/ 0 h 1"/>
                  <a:gd name="T10" fmla="*/ 216 w 7"/>
                  <a:gd name="T11" fmla="*/ 216 h 1"/>
                  <a:gd name="T12" fmla="*/ 648 w 7"/>
                  <a:gd name="T13" fmla="*/ 216 h 1"/>
                  <a:gd name="T14" fmla="*/ 1512 w 7"/>
                  <a:gd name="T15" fmla="*/ 216 h 1"/>
                  <a:gd name="T16" fmla="*/ 1512 w 7"/>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
                  <a:gd name="T29" fmla="*/ 7 w 7"/>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
                    <a:moveTo>
                      <a:pt x="7" y="0"/>
                    </a:moveTo>
                    <a:lnTo>
                      <a:pt x="4" y="0"/>
                    </a:lnTo>
                    <a:lnTo>
                      <a:pt x="3" y="0"/>
                    </a:lnTo>
                    <a:lnTo>
                      <a:pt x="0" y="0"/>
                    </a:lnTo>
                    <a:lnTo>
                      <a:pt x="1" y="1"/>
                    </a:lnTo>
                    <a:lnTo>
                      <a:pt x="3" y="1"/>
                    </a:lnTo>
                    <a:lnTo>
                      <a:pt x="7" y="1"/>
                    </a:lnTo>
                    <a:lnTo>
                      <a:pt x="7"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34" name="Freeform 1587"/>
              <p:cNvSpPr>
                <a:spLocks/>
              </p:cNvSpPr>
              <p:nvPr/>
            </p:nvSpPr>
            <p:spPr bwMode="auto">
              <a:xfrm>
                <a:off x="2645192" y="5116684"/>
                <a:ext cx="99428" cy="77328"/>
              </a:xfrm>
              <a:custGeom>
                <a:avLst/>
                <a:gdLst>
                  <a:gd name="T0" fmla="*/ 0 w 9"/>
                  <a:gd name="T1" fmla="*/ 1512 h 7"/>
                  <a:gd name="T2" fmla="*/ 216 w 9"/>
                  <a:gd name="T3" fmla="*/ 1512 h 7"/>
                  <a:gd name="T4" fmla="*/ 648 w 9"/>
                  <a:gd name="T5" fmla="*/ 1512 h 7"/>
                  <a:gd name="T6" fmla="*/ 1080 w 9"/>
                  <a:gd name="T7" fmla="*/ 1512 h 7"/>
                  <a:gd name="T8" fmla="*/ 1296 w 9"/>
                  <a:gd name="T9" fmla="*/ 1512 h 7"/>
                  <a:gd name="T10" fmla="*/ 1728 w 9"/>
                  <a:gd name="T11" fmla="*/ 1512 h 7"/>
                  <a:gd name="T12" fmla="*/ 1728 w 9"/>
                  <a:gd name="T13" fmla="*/ 1512 h 7"/>
                  <a:gd name="T14" fmla="*/ 1944 w 9"/>
                  <a:gd name="T15" fmla="*/ 1512 h 7"/>
                  <a:gd name="T16" fmla="*/ 1296 w 9"/>
                  <a:gd name="T17" fmla="*/ 1296 h 7"/>
                  <a:gd name="T18" fmla="*/ 1080 w 9"/>
                  <a:gd name="T19" fmla="*/ 1080 h 7"/>
                  <a:gd name="T20" fmla="*/ 648 w 9"/>
                  <a:gd name="T21" fmla="*/ 864 h 7"/>
                  <a:gd name="T22" fmla="*/ 432 w 9"/>
                  <a:gd name="T23" fmla="*/ 648 h 7"/>
                  <a:gd name="T24" fmla="*/ 216 w 9"/>
                  <a:gd name="T25" fmla="*/ 0 h 7"/>
                  <a:gd name="T26" fmla="*/ 0 w 9"/>
                  <a:gd name="T27" fmla="*/ 0 h 7"/>
                  <a:gd name="T28" fmla="*/ 0 w 9"/>
                  <a:gd name="T29" fmla="*/ 1080 h 7"/>
                  <a:gd name="T30" fmla="*/ 432 w 9"/>
                  <a:gd name="T31" fmla="*/ 1296 h 7"/>
                  <a:gd name="T32" fmla="*/ 216 w 9"/>
                  <a:gd name="T33" fmla="*/ 1296 h 7"/>
                  <a:gd name="T34" fmla="*/ 0 w 9"/>
                  <a:gd name="T35" fmla="*/ 1296 h 7"/>
                  <a:gd name="T36" fmla="*/ 0 w 9"/>
                  <a:gd name="T37" fmla="*/ 1512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7"/>
                  <a:gd name="T59" fmla="*/ 9 w 9"/>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7">
                    <a:moveTo>
                      <a:pt x="0" y="7"/>
                    </a:moveTo>
                    <a:lnTo>
                      <a:pt x="1" y="7"/>
                    </a:lnTo>
                    <a:lnTo>
                      <a:pt x="3" y="7"/>
                    </a:lnTo>
                    <a:lnTo>
                      <a:pt x="5" y="7"/>
                    </a:lnTo>
                    <a:lnTo>
                      <a:pt x="6" y="7"/>
                    </a:lnTo>
                    <a:lnTo>
                      <a:pt x="8" y="7"/>
                    </a:lnTo>
                    <a:lnTo>
                      <a:pt x="9" y="7"/>
                    </a:lnTo>
                    <a:lnTo>
                      <a:pt x="6" y="6"/>
                    </a:lnTo>
                    <a:lnTo>
                      <a:pt x="5" y="5"/>
                    </a:lnTo>
                    <a:lnTo>
                      <a:pt x="3" y="4"/>
                    </a:lnTo>
                    <a:lnTo>
                      <a:pt x="2" y="3"/>
                    </a:lnTo>
                    <a:lnTo>
                      <a:pt x="1" y="0"/>
                    </a:lnTo>
                    <a:lnTo>
                      <a:pt x="0" y="0"/>
                    </a:lnTo>
                    <a:lnTo>
                      <a:pt x="0" y="5"/>
                    </a:lnTo>
                    <a:lnTo>
                      <a:pt x="2" y="6"/>
                    </a:lnTo>
                    <a:lnTo>
                      <a:pt x="1" y="6"/>
                    </a:lnTo>
                    <a:lnTo>
                      <a:pt x="0" y="6"/>
                    </a:lnTo>
                    <a:lnTo>
                      <a:pt x="0" y="7"/>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35" name="Freeform 1588"/>
              <p:cNvSpPr>
                <a:spLocks/>
              </p:cNvSpPr>
              <p:nvPr/>
            </p:nvSpPr>
            <p:spPr bwMode="auto">
              <a:xfrm>
                <a:off x="2645192" y="5116684"/>
                <a:ext cx="99428" cy="77328"/>
              </a:xfrm>
              <a:custGeom>
                <a:avLst/>
                <a:gdLst>
                  <a:gd name="T0" fmla="*/ 0 w 9"/>
                  <a:gd name="T1" fmla="*/ 1512 h 7"/>
                  <a:gd name="T2" fmla="*/ 216 w 9"/>
                  <a:gd name="T3" fmla="*/ 1512 h 7"/>
                  <a:gd name="T4" fmla="*/ 648 w 9"/>
                  <a:gd name="T5" fmla="*/ 1512 h 7"/>
                  <a:gd name="T6" fmla="*/ 1080 w 9"/>
                  <a:gd name="T7" fmla="*/ 1512 h 7"/>
                  <a:gd name="T8" fmla="*/ 1296 w 9"/>
                  <a:gd name="T9" fmla="*/ 1512 h 7"/>
                  <a:gd name="T10" fmla="*/ 1728 w 9"/>
                  <a:gd name="T11" fmla="*/ 1512 h 7"/>
                  <a:gd name="T12" fmla="*/ 1728 w 9"/>
                  <a:gd name="T13" fmla="*/ 1512 h 7"/>
                  <a:gd name="T14" fmla="*/ 1944 w 9"/>
                  <a:gd name="T15" fmla="*/ 1512 h 7"/>
                  <a:gd name="T16" fmla="*/ 1296 w 9"/>
                  <a:gd name="T17" fmla="*/ 1296 h 7"/>
                  <a:gd name="T18" fmla="*/ 1080 w 9"/>
                  <a:gd name="T19" fmla="*/ 1080 h 7"/>
                  <a:gd name="T20" fmla="*/ 648 w 9"/>
                  <a:gd name="T21" fmla="*/ 864 h 7"/>
                  <a:gd name="T22" fmla="*/ 432 w 9"/>
                  <a:gd name="T23" fmla="*/ 648 h 7"/>
                  <a:gd name="T24" fmla="*/ 216 w 9"/>
                  <a:gd name="T25" fmla="*/ 0 h 7"/>
                  <a:gd name="T26" fmla="*/ 0 w 9"/>
                  <a:gd name="T27" fmla="*/ 0 h 7"/>
                  <a:gd name="T28" fmla="*/ 0 w 9"/>
                  <a:gd name="T29" fmla="*/ 1080 h 7"/>
                  <a:gd name="T30" fmla="*/ 432 w 9"/>
                  <a:gd name="T31" fmla="*/ 1296 h 7"/>
                  <a:gd name="T32" fmla="*/ 216 w 9"/>
                  <a:gd name="T33" fmla="*/ 1296 h 7"/>
                  <a:gd name="T34" fmla="*/ 0 w 9"/>
                  <a:gd name="T35" fmla="*/ 1296 h 7"/>
                  <a:gd name="T36" fmla="*/ 0 w 9"/>
                  <a:gd name="T37" fmla="*/ 1512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7"/>
                  <a:gd name="T59" fmla="*/ 9 w 9"/>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7">
                    <a:moveTo>
                      <a:pt x="0" y="7"/>
                    </a:moveTo>
                    <a:lnTo>
                      <a:pt x="1" y="7"/>
                    </a:lnTo>
                    <a:lnTo>
                      <a:pt x="3" y="7"/>
                    </a:lnTo>
                    <a:lnTo>
                      <a:pt x="5" y="7"/>
                    </a:lnTo>
                    <a:lnTo>
                      <a:pt x="6" y="7"/>
                    </a:lnTo>
                    <a:lnTo>
                      <a:pt x="8" y="7"/>
                    </a:lnTo>
                    <a:lnTo>
                      <a:pt x="9" y="7"/>
                    </a:lnTo>
                    <a:lnTo>
                      <a:pt x="6" y="6"/>
                    </a:lnTo>
                    <a:lnTo>
                      <a:pt x="5" y="5"/>
                    </a:lnTo>
                    <a:lnTo>
                      <a:pt x="3" y="4"/>
                    </a:lnTo>
                    <a:lnTo>
                      <a:pt x="2" y="3"/>
                    </a:lnTo>
                    <a:lnTo>
                      <a:pt x="1" y="0"/>
                    </a:lnTo>
                    <a:lnTo>
                      <a:pt x="0" y="0"/>
                    </a:lnTo>
                    <a:lnTo>
                      <a:pt x="0" y="5"/>
                    </a:lnTo>
                    <a:lnTo>
                      <a:pt x="2" y="6"/>
                    </a:lnTo>
                    <a:lnTo>
                      <a:pt x="1" y="6"/>
                    </a:lnTo>
                    <a:lnTo>
                      <a:pt x="0" y="6"/>
                    </a:lnTo>
                    <a:lnTo>
                      <a:pt x="0" y="7"/>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36" name="Freeform 1589"/>
              <p:cNvSpPr>
                <a:spLocks/>
              </p:cNvSpPr>
              <p:nvPr/>
            </p:nvSpPr>
            <p:spPr bwMode="auto">
              <a:xfrm>
                <a:off x="-61472" y="4763183"/>
                <a:ext cx="11048" cy="11047"/>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37" name="Freeform 1590"/>
              <p:cNvSpPr>
                <a:spLocks/>
              </p:cNvSpPr>
              <p:nvPr/>
            </p:nvSpPr>
            <p:spPr bwMode="auto">
              <a:xfrm>
                <a:off x="-61472" y="4763183"/>
                <a:ext cx="11048" cy="11047"/>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38" name="Freeform 1591"/>
              <p:cNvSpPr>
                <a:spLocks/>
              </p:cNvSpPr>
              <p:nvPr/>
            </p:nvSpPr>
            <p:spPr bwMode="auto">
              <a:xfrm>
                <a:off x="-61472" y="4763183"/>
                <a:ext cx="11048" cy="11047"/>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39" name="Freeform 1592"/>
              <p:cNvSpPr>
                <a:spLocks/>
              </p:cNvSpPr>
              <p:nvPr/>
            </p:nvSpPr>
            <p:spPr bwMode="auto">
              <a:xfrm>
                <a:off x="-61472" y="4763183"/>
                <a:ext cx="11048" cy="11047"/>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0" name="Freeform 1593"/>
              <p:cNvSpPr>
                <a:spLocks/>
              </p:cNvSpPr>
              <p:nvPr/>
            </p:nvSpPr>
            <p:spPr bwMode="auto">
              <a:xfrm>
                <a:off x="-61472" y="1228174"/>
                <a:ext cx="154666" cy="187797"/>
              </a:xfrm>
              <a:custGeom>
                <a:avLst/>
                <a:gdLst>
                  <a:gd name="T0" fmla="*/ 0 w 14"/>
                  <a:gd name="T1" fmla="*/ 0 h 17"/>
                  <a:gd name="T2" fmla="*/ 648 w 14"/>
                  <a:gd name="T3" fmla="*/ 432 h 17"/>
                  <a:gd name="T4" fmla="*/ 648 w 14"/>
                  <a:gd name="T5" fmla="*/ 648 h 17"/>
                  <a:gd name="T6" fmla="*/ 432 w 14"/>
                  <a:gd name="T7" fmla="*/ 864 h 17"/>
                  <a:gd name="T8" fmla="*/ 864 w 14"/>
                  <a:gd name="T9" fmla="*/ 1080 h 17"/>
                  <a:gd name="T10" fmla="*/ 1080 w 14"/>
                  <a:gd name="T11" fmla="*/ 1080 h 17"/>
                  <a:gd name="T12" fmla="*/ 864 w 14"/>
                  <a:gd name="T13" fmla="*/ 864 h 17"/>
                  <a:gd name="T14" fmla="*/ 864 w 14"/>
                  <a:gd name="T15" fmla="*/ 864 h 17"/>
                  <a:gd name="T16" fmla="*/ 864 w 14"/>
                  <a:gd name="T17" fmla="*/ 648 h 17"/>
                  <a:gd name="T18" fmla="*/ 1296 w 14"/>
                  <a:gd name="T19" fmla="*/ 648 h 17"/>
                  <a:gd name="T20" fmla="*/ 1512 w 14"/>
                  <a:gd name="T21" fmla="*/ 648 h 17"/>
                  <a:gd name="T22" fmla="*/ 1728 w 14"/>
                  <a:gd name="T23" fmla="*/ 648 h 17"/>
                  <a:gd name="T24" fmla="*/ 2376 w 14"/>
                  <a:gd name="T25" fmla="*/ 1080 h 17"/>
                  <a:gd name="T26" fmla="*/ 3024 w 14"/>
                  <a:gd name="T27" fmla="*/ 1296 h 17"/>
                  <a:gd name="T28" fmla="*/ 3024 w 14"/>
                  <a:gd name="T29" fmla="*/ 1512 h 17"/>
                  <a:gd name="T30" fmla="*/ 2592 w 14"/>
                  <a:gd name="T31" fmla="*/ 1728 h 17"/>
                  <a:gd name="T32" fmla="*/ 2592 w 14"/>
                  <a:gd name="T33" fmla="*/ 1944 h 17"/>
                  <a:gd name="T34" fmla="*/ 2376 w 14"/>
                  <a:gd name="T35" fmla="*/ 2160 h 17"/>
                  <a:gd name="T36" fmla="*/ 1728 w 14"/>
                  <a:gd name="T37" fmla="*/ 2160 h 17"/>
                  <a:gd name="T38" fmla="*/ 1728 w 14"/>
                  <a:gd name="T39" fmla="*/ 2376 h 17"/>
                  <a:gd name="T40" fmla="*/ 1512 w 14"/>
                  <a:gd name="T41" fmla="*/ 2376 h 17"/>
                  <a:gd name="T42" fmla="*/ 1728 w 14"/>
                  <a:gd name="T43" fmla="*/ 2592 h 17"/>
                  <a:gd name="T44" fmla="*/ 1512 w 14"/>
                  <a:gd name="T45" fmla="*/ 3024 h 17"/>
                  <a:gd name="T46" fmla="*/ 1512 w 14"/>
                  <a:gd name="T47" fmla="*/ 3240 h 17"/>
                  <a:gd name="T48" fmla="*/ 1728 w 14"/>
                  <a:gd name="T49" fmla="*/ 3456 h 17"/>
                  <a:gd name="T50" fmla="*/ 1296 w 14"/>
                  <a:gd name="T51" fmla="*/ 3672 h 17"/>
                  <a:gd name="T52" fmla="*/ 864 w 14"/>
                  <a:gd name="T53" fmla="*/ 3456 h 17"/>
                  <a:gd name="T54" fmla="*/ 648 w 14"/>
                  <a:gd name="T55" fmla="*/ 3024 h 17"/>
                  <a:gd name="T56" fmla="*/ 432 w 14"/>
                  <a:gd name="T57" fmla="*/ 3024 h 17"/>
                  <a:gd name="T58" fmla="*/ 0 w 14"/>
                  <a:gd name="T59" fmla="*/ 3024 h 17"/>
                  <a:gd name="T60" fmla="*/ 0 w 14"/>
                  <a:gd name="T61" fmla="*/ 0 h 1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
                  <a:gd name="T94" fmla="*/ 0 h 17"/>
                  <a:gd name="T95" fmla="*/ 14 w 14"/>
                  <a:gd name="T96" fmla="*/ 17 h 1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 h="17">
                    <a:moveTo>
                      <a:pt x="0" y="0"/>
                    </a:moveTo>
                    <a:lnTo>
                      <a:pt x="3" y="2"/>
                    </a:lnTo>
                    <a:lnTo>
                      <a:pt x="3" y="3"/>
                    </a:lnTo>
                    <a:lnTo>
                      <a:pt x="2" y="4"/>
                    </a:lnTo>
                    <a:lnTo>
                      <a:pt x="4" y="5"/>
                    </a:lnTo>
                    <a:lnTo>
                      <a:pt x="5" y="5"/>
                    </a:lnTo>
                    <a:lnTo>
                      <a:pt x="4" y="4"/>
                    </a:lnTo>
                    <a:lnTo>
                      <a:pt x="4" y="3"/>
                    </a:lnTo>
                    <a:lnTo>
                      <a:pt x="6" y="3"/>
                    </a:lnTo>
                    <a:lnTo>
                      <a:pt x="7" y="3"/>
                    </a:lnTo>
                    <a:lnTo>
                      <a:pt x="8" y="3"/>
                    </a:lnTo>
                    <a:lnTo>
                      <a:pt x="11" y="5"/>
                    </a:lnTo>
                    <a:lnTo>
                      <a:pt x="14" y="6"/>
                    </a:lnTo>
                    <a:lnTo>
                      <a:pt x="14" y="7"/>
                    </a:lnTo>
                    <a:lnTo>
                      <a:pt x="12" y="8"/>
                    </a:lnTo>
                    <a:lnTo>
                      <a:pt x="12" y="9"/>
                    </a:lnTo>
                    <a:lnTo>
                      <a:pt x="11" y="10"/>
                    </a:lnTo>
                    <a:lnTo>
                      <a:pt x="8" y="10"/>
                    </a:lnTo>
                    <a:lnTo>
                      <a:pt x="8" y="11"/>
                    </a:lnTo>
                    <a:lnTo>
                      <a:pt x="7" y="11"/>
                    </a:lnTo>
                    <a:lnTo>
                      <a:pt x="8" y="12"/>
                    </a:lnTo>
                    <a:lnTo>
                      <a:pt x="7" y="14"/>
                    </a:lnTo>
                    <a:lnTo>
                      <a:pt x="7" y="15"/>
                    </a:lnTo>
                    <a:lnTo>
                      <a:pt x="8" y="16"/>
                    </a:lnTo>
                    <a:lnTo>
                      <a:pt x="6" y="17"/>
                    </a:lnTo>
                    <a:lnTo>
                      <a:pt x="4" y="16"/>
                    </a:lnTo>
                    <a:lnTo>
                      <a:pt x="3" y="14"/>
                    </a:lnTo>
                    <a:lnTo>
                      <a:pt x="2" y="14"/>
                    </a:lnTo>
                    <a:lnTo>
                      <a:pt x="0" y="14"/>
                    </a:lnTo>
                    <a:lnTo>
                      <a:pt x="0" y="0"/>
                    </a:ln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41" name="Freeform 1594"/>
              <p:cNvSpPr>
                <a:spLocks/>
              </p:cNvSpPr>
              <p:nvPr/>
            </p:nvSpPr>
            <p:spPr bwMode="auto">
              <a:xfrm>
                <a:off x="-61472" y="1228174"/>
                <a:ext cx="154666" cy="187797"/>
              </a:xfrm>
              <a:custGeom>
                <a:avLst/>
                <a:gdLst>
                  <a:gd name="T0" fmla="*/ 0 w 14"/>
                  <a:gd name="T1" fmla="*/ 0 h 17"/>
                  <a:gd name="T2" fmla="*/ 648 w 14"/>
                  <a:gd name="T3" fmla="*/ 432 h 17"/>
                  <a:gd name="T4" fmla="*/ 648 w 14"/>
                  <a:gd name="T5" fmla="*/ 648 h 17"/>
                  <a:gd name="T6" fmla="*/ 432 w 14"/>
                  <a:gd name="T7" fmla="*/ 864 h 17"/>
                  <a:gd name="T8" fmla="*/ 864 w 14"/>
                  <a:gd name="T9" fmla="*/ 1080 h 17"/>
                  <a:gd name="T10" fmla="*/ 1080 w 14"/>
                  <a:gd name="T11" fmla="*/ 1080 h 17"/>
                  <a:gd name="T12" fmla="*/ 864 w 14"/>
                  <a:gd name="T13" fmla="*/ 864 h 17"/>
                  <a:gd name="T14" fmla="*/ 864 w 14"/>
                  <a:gd name="T15" fmla="*/ 864 h 17"/>
                  <a:gd name="T16" fmla="*/ 864 w 14"/>
                  <a:gd name="T17" fmla="*/ 648 h 17"/>
                  <a:gd name="T18" fmla="*/ 1296 w 14"/>
                  <a:gd name="T19" fmla="*/ 648 h 17"/>
                  <a:gd name="T20" fmla="*/ 1512 w 14"/>
                  <a:gd name="T21" fmla="*/ 648 h 17"/>
                  <a:gd name="T22" fmla="*/ 1728 w 14"/>
                  <a:gd name="T23" fmla="*/ 648 h 17"/>
                  <a:gd name="T24" fmla="*/ 2376 w 14"/>
                  <a:gd name="T25" fmla="*/ 1080 h 17"/>
                  <a:gd name="T26" fmla="*/ 3024 w 14"/>
                  <a:gd name="T27" fmla="*/ 1296 h 17"/>
                  <a:gd name="T28" fmla="*/ 3024 w 14"/>
                  <a:gd name="T29" fmla="*/ 1512 h 17"/>
                  <a:gd name="T30" fmla="*/ 2592 w 14"/>
                  <a:gd name="T31" fmla="*/ 1728 h 17"/>
                  <a:gd name="T32" fmla="*/ 2592 w 14"/>
                  <a:gd name="T33" fmla="*/ 1944 h 17"/>
                  <a:gd name="T34" fmla="*/ 2376 w 14"/>
                  <a:gd name="T35" fmla="*/ 2160 h 17"/>
                  <a:gd name="T36" fmla="*/ 1728 w 14"/>
                  <a:gd name="T37" fmla="*/ 2160 h 17"/>
                  <a:gd name="T38" fmla="*/ 1728 w 14"/>
                  <a:gd name="T39" fmla="*/ 2376 h 17"/>
                  <a:gd name="T40" fmla="*/ 1512 w 14"/>
                  <a:gd name="T41" fmla="*/ 2376 h 17"/>
                  <a:gd name="T42" fmla="*/ 1728 w 14"/>
                  <a:gd name="T43" fmla="*/ 2592 h 17"/>
                  <a:gd name="T44" fmla="*/ 1512 w 14"/>
                  <a:gd name="T45" fmla="*/ 3024 h 17"/>
                  <a:gd name="T46" fmla="*/ 1512 w 14"/>
                  <a:gd name="T47" fmla="*/ 3240 h 17"/>
                  <a:gd name="T48" fmla="*/ 1728 w 14"/>
                  <a:gd name="T49" fmla="*/ 3456 h 17"/>
                  <a:gd name="T50" fmla="*/ 1296 w 14"/>
                  <a:gd name="T51" fmla="*/ 3672 h 17"/>
                  <a:gd name="T52" fmla="*/ 864 w 14"/>
                  <a:gd name="T53" fmla="*/ 3456 h 17"/>
                  <a:gd name="T54" fmla="*/ 648 w 14"/>
                  <a:gd name="T55" fmla="*/ 3024 h 17"/>
                  <a:gd name="T56" fmla="*/ 432 w 14"/>
                  <a:gd name="T57" fmla="*/ 3024 h 17"/>
                  <a:gd name="T58" fmla="*/ 0 w 14"/>
                  <a:gd name="T59" fmla="*/ 3024 h 17"/>
                  <a:gd name="T60" fmla="*/ 0 w 14"/>
                  <a:gd name="T61" fmla="*/ 0 h 1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
                  <a:gd name="T94" fmla="*/ 0 h 17"/>
                  <a:gd name="T95" fmla="*/ 14 w 14"/>
                  <a:gd name="T96" fmla="*/ 17 h 1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 h="17">
                    <a:moveTo>
                      <a:pt x="0" y="0"/>
                    </a:moveTo>
                    <a:lnTo>
                      <a:pt x="3" y="2"/>
                    </a:lnTo>
                    <a:lnTo>
                      <a:pt x="3" y="3"/>
                    </a:lnTo>
                    <a:lnTo>
                      <a:pt x="2" y="4"/>
                    </a:lnTo>
                    <a:lnTo>
                      <a:pt x="4" y="5"/>
                    </a:lnTo>
                    <a:lnTo>
                      <a:pt x="5" y="5"/>
                    </a:lnTo>
                    <a:lnTo>
                      <a:pt x="4" y="4"/>
                    </a:lnTo>
                    <a:lnTo>
                      <a:pt x="4" y="3"/>
                    </a:lnTo>
                    <a:lnTo>
                      <a:pt x="6" y="3"/>
                    </a:lnTo>
                    <a:lnTo>
                      <a:pt x="7" y="3"/>
                    </a:lnTo>
                    <a:lnTo>
                      <a:pt x="8" y="3"/>
                    </a:lnTo>
                    <a:lnTo>
                      <a:pt x="11" y="5"/>
                    </a:lnTo>
                    <a:lnTo>
                      <a:pt x="14" y="6"/>
                    </a:lnTo>
                    <a:lnTo>
                      <a:pt x="14" y="7"/>
                    </a:lnTo>
                    <a:lnTo>
                      <a:pt x="12" y="8"/>
                    </a:lnTo>
                    <a:lnTo>
                      <a:pt x="12" y="9"/>
                    </a:lnTo>
                    <a:lnTo>
                      <a:pt x="11" y="10"/>
                    </a:lnTo>
                    <a:lnTo>
                      <a:pt x="8" y="10"/>
                    </a:lnTo>
                    <a:lnTo>
                      <a:pt x="8" y="11"/>
                    </a:lnTo>
                    <a:lnTo>
                      <a:pt x="7" y="11"/>
                    </a:lnTo>
                    <a:lnTo>
                      <a:pt x="8" y="12"/>
                    </a:lnTo>
                    <a:lnTo>
                      <a:pt x="7" y="14"/>
                    </a:lnTo>
                    <a:lnTo>
                      <a:pt x="7" y="15"/>
                    </a:lnTo>
                    <a:lnTo>
                      <a:pt x="8" y="16"/>
                    </a:lnTo>
                    <a:lnTo>
                      <a:pt x="6" y="17"/>
                    </a:lnTo>
                    <a:lnTo>
                      <a:pt x="4" y="16"/>
                    </a:lnTo>
                    <a:lnTo>
                      <a:pt x="3" y="14"/>
                    </a:lnTo>
                    <a:lnTo>
                      <a:pt x="2" y="14"/>
                    </a:lnTo>
                    <a:lnTo>
                      <a:pt x="0" y="14"/>
                    </a:lnTo>
                    <a:lnTo>
                      <a:pt x="0" y="0"/>
                    </a:lnTo>
                    <a:close/>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2" name="Freeform 1595"/>
              <p:cNvSpPr>
                <a:spLocks noEditPoints="1"/>
              </p:cNvSpPr>
              <p:nvPr/>
            </p:nvSpPr>
            <p:spPr bwMode="auto">
              <a:xfrm>
                <a:off x="5108808" y="753157"/>
                <a:ext cx="4164948" cy="1668082"/>
              </a:xfrm>
              <a:custGeom>
                <a:avLst/>
                <a:gdLst>
                  <a:gd name="T0" fmla="*/ 77760 w 377"/>
                  <a:gd name="T1" fmla="*/ 9072 h 151"/>
                  <a:gd name="T2" fmla="*/ 71712 w 377"/>
                  <a:gd name="T3" fmla="*/ 7560 h 151"/>
                  <a:gd name="T4" fmla="*/ 67392 w 377"/>
                  <a:gd name="T5" fmla="*/ 7776 h 151"/>
                  <a:gd name="T6" fmla="*/ 62208 w 377"/>
                  <a:gd name="T7" fmla="*/ 6264 h 151"/>
                  <a:gd name="T8" fmla="*/ 58752 w 377"/>
                  <a:gd name="T9" fmla="*/ 5184 h 151"/>
                  <a:gd name="T10" fmla="*/ 56592 w 377"/>
                  <a:gd name="T11" fmla="*/ 6048 h 151"/>
                  <a:gd name="T12" fmla="*/ 51192 w 377"/>
                  <a:gd name="T13" fmla="*/ 5832 h 151"/>
                  <a:gd name="T14" fmla="*/ 49680 w 377"/>
                  <a:gd name="T15" fmla="*/ 4104 h 151"/>
                  <a:gd name="T16" fmla="*/ 45576 w 377"/>
                  <a:gd name="T17" fmla="*/ 4536 h 151"/>
                  <a:gd name="T18" fmla="*/ 42120 w 377"/>
                  <a:gd name="T19" fmla="*/ 3888 h 151"/>
                  <a:gd name="T20" fmla="*/ 39312 w 377"/>
                  <a:gd name="T21" fmla="*/ 4752 h 151"/>
                  <a:gd name="T22" fmla="*/ 42552 w 377"/>
                  <a:gd name="T23" fmla="*/ 1728 h 151"/>
                  <a:gd name="T24" fmla="*/ 39960 w 377"/>
                  <a:gd name="T25" fmla="*/ 1080 h 151"/>
                  <a:gd name="T26" fmla="*/ 36936 w 377"/>
                  <a:gd name="T27" fmla="*/ 864 h 151"/>
                  <a:gd name="T28" fmla="*/ 36504 w 377"/>
                  <a:gd name="T29" fmla="*/ 1944 h 151"/>
                  <a:gd name="T30" fmla="*/ 33048 w 377"/>
                  <a:gd name="T31" fmla="*/ 1728 h 151"/>
                  <a:gd name="T32" fmla="*/ 29376 w 377"/>
                  <a:gd name="T33" fmla="*/ 2808 h 151"/>
                  <a:gd name="T34" fmla="*/ 27864 w 377"/>
                  <a:gd name="T35" fmla="*/ 4104 h 151"/>
                  <a:gd name="T36" fmla="*/ 28728 w 377"/>
                  <a:gd name="T37" fmla="*/ 7776 h 151"/>
                  <a:gd name="T38" fmla="*/ 25056 w 377"/>
                  <a:gd name="T39" fmla="*/ 5616 h 151"/>
                  <a:gd name="T40" fmla="*/ 24840 w 377"/>
                  <a:gd name="T41" fmla="*/ 6480 h 151"/>
                  <a:gd name="T42" fmla="*/ 23328 w 377"/>
                  <a:gd name="T43" fmla="*/ 7344 h 151"/>
                  <a:gd name="T44" fmla="*/ 24840 w 377"/>
                  <a:gd name="T45" fmla="*/ 9504 h 151"/>
                  <a:gd name="T46" fmla="*/ 20736 w 377"/>
                  <a:gd name="T47" fmla="*/ 10152 h 151"/>
                  <a:gd name="T48" fmla="*/ 22896 w 377"/>
                  <a:gd name="T49" fmla="*/ 7128 h 151"/>
                  <a:gd name="T50" fmla="*/ 19872 w 377"/>
                  <a:gd name="T51" fmla="*/ 7560 h 151"/>
                  <a:gd name="T52" fmla="*/ 16848 w 377"/>
                  <a:gd name="T53" fmla="*/ 7776 h 151"/>
                  <a:gd name="T54" fmla="*/ 13608 w 377"/>
                  <a:gd name="T55" fmla="*/ 9072 h 151"/>
                  <a:gd name="T56" fmla="*/ 10584 w 377"/>
                  <a:gd name="T57" fmla="*/ 9504 h 151"/>
                  <a:gd name="T58" fmla="*/ 8208 w 377"/>
                  <a:gd name="T59" fmla="*/ 9072 h 151"/>
                  <a:gd name="T60" fmla="*/ 4536 w 377"/>
                  <a:gd name="T61" fmla="*/ 12528 h 151"/>
                  <a:gd name="T62" fmla="*/ 3888 w 377"/>
                  <a:gd name="T63" fmla="*/ 10368 h 151"/>
                  <a:gd name="T64" fmla="*/ 2808 w 377"/>
                  <a:gd name="T65" fmla="*/ 7992 h 151"/>
                  <a:gd name="T66" fmla="*/ 1512 w 377"/>
                  <a:gd name="T67" fmla="*/ 12312 h 151"/>
                  <a:gd name="T68" fmla="*/ 432 w 377"/>
                  <a:gd name="T69" fmla="*/ 17928 h 151"/>
                  <a:gd name="T70" fmla="*/ 2376 w 377"/>
                  <a:gd name="T71" fmla="*/ 23976 h 151"/>
                  <a:gd name="T72" fmla="*/ 6048 w 377"/>
                  <a:gd name="T73" fmla="*/ 27864 h 151"/>
                  <a:gd name="T74" fmla="*/ 6264 w 377"/>
                  <a:gd name="T75" fmla="*/ 31104 h 151"/>
                  <a:gd name="T76" fmla="*/ 10584 w 377"/>
                  <a:gd name="T77" fmla="*/ 28944 h 151"/>
                  <a:gd name="T78" fmla="*/ 14472 w 377"/>
                  <a:gd name="T79" fmla="*/ 25488 h 151"/>
                  <a:gd name="T80" fmla="*/ 16632 w 377"/>
                  <a:gd name="T81" fmla="*/ 23328 h 151"/>
                  <a:gd name="T82" fmla="*/ 25704 w 377"/>
                  <a:gd name="T83" fmla="*/ 23976 h 151"/>
                  <a:gd name="T84" fmla="*/ 34344 w 377"/>
                  <a:gd name="T85" fmla="*/ 26136 h 151"/>
                  <a:gd name="T86" fmla="*/ 43416 w 377"/>
                  <a:gd name="T87" fmla="*/ 25920 h 151"/>
                  <a:gd name="T88" fmla="*/ 50328 w 377"/>
                  <a:gd name="T89" fmla="*/ 25704 h 151"/>
                  <a:gd name="T90" fmla="*/ 52272 w 377"/>
                  <a:gd name="T91" fmla="*/ 31104 h 151"/>
                  <a:gd name="T92" fmla="*/ 56376 w 377"/>
                  <a:gd name="T93" fmla="*/ 27864 h 151"/>
                  <a:gd name="T94" fmla="*/ 55512 w 377"/>
                  <a:gd name="T95" fmla="*/ 23328 h 151"/>
                  <a:gd name="T96" fmla="*/ 56376 w 377"/>
                  <a:gd name="T97" fmla="*/ 20088 h 151"/>
                  <a:gd name="T98" fmla="*/ 61560 w 377"/>
                  <a:gd name="T99" fmla="*/ 17712 h 151"/>
                  <a:gd name="T100" fmla="*/ 63720 w 377"/>
                  <a:gd name="T101" fmla="*/ 17496 h 151"/>
                  <a:gd name="T102" fmla="*/ 66528 w 377"/>
                  <a:gd name="T103" fmla="*/ 16848 h 151"/>
                  <a:gd name="T104" fmla="*/ 67392 w 377"/>
                  <a:gd name="T105" fmla="*/ 16848 h 151"/>
                  <a:gd name="T106" fmla="*/ 64800 w 377"/>
                  <a:gd name="T107" fmla="*/ 24192 h 151"/>
                  <a:gd name="T108" fmla="*/ 67392 w 377"/>
                  <a:gd name="T109" fmla="*/ 21816 h 151"/>
                  <a:gd name="T110" fmla="*/ 68472 w 377"/>
                  <a:gd name="T111" fmla="*/ 17496 h 151"/>
                  <a:gd name="T112" fmla="*/ 72576 w 377"/>
                  <a:gd name="T113" fmla="*/ 16416 h 151"/>
                  <a:gd name="T114" fmla="*/ 75816 w 377"/>
                  <a:gd name="T115" fmla="*/ 12960 h 151"/>
                  <a:gd name="T116" fmla="*/ 76896 w 377"/>
                  <a:gd name="T117" fmla="*/ 11664 h 151"/>
                  <a:gd name="T118" fmla="*/ 79704 w 377"/>
                  <a:gd name="T119" fmla="*/ 12960 h 1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7"/>
                  <a:gd name="T181" fmla="*/ 0 h 151"/>
                  <a:gd name="T182" fmla="*/ 377 w 377"/>
                  <a:gd name="T183" fmla="*/ 151 h 15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7" h="151">
                    <a:moveTo>
                      <a:pt x="375" y="48"/>
                    </a:moveTo>
                    <a:lnTo>
                      <a:pt x="372" y="46"/>
                    </a:lnTo>
                    <a:lnTo>
                      <a:pt x="371" y="46"/>
                    </a:lnTo>
                    <a:lnTo>
                      <a:pt x="369" y="46"/>
                    </a:lnTo>
                    <a:lnTo>
                      <a:pt x="367" y="46"/>
                    </a:lnTo>
                    <a:lnTo>
                      <a:pt x="367" y="47"/>
                    </a:lnTo>
                    <a:lnTo>
                      <a:pt x="368" y="48"/>
                    </a:lnTo>
                    <a:lnTo>
                      <a:pt x="367" y="48"/>
                    </a:lnTo>
                    <a:lnTo>
                      <a:pt x="365" y="47"/>
                    </a:lnTo>
                    <a:lnTo>
                      <a:pt x="366" y="46"/>
                    </a:lnTo>
                    <a:lnTo>
                      <a:pt x="366" y="45"/>
                    </a:lnTo>
                    <a:lnTo>
                      <a:pt x="364" y="43"/>
                    </a:lnTo>
                    <a:lnTo>
                      <a:pt x="363" y="44"/>
                    </a:lnTo>
                    <a:lnTo>
                      <a:pt x="363" y="43"/>
                    </a:lnTo>
                    <a:lnTo>
                      <a:pt x="362" y="43"/>
                    </a:lnTo>
                    <a:lnTo>
                      <a:pt x="362" y="42"/>
                    </a:lnTo>
                    <a:lnTo>
                      <a:pt x="360" y="42"/>
                    </a:lnTo>
                    <a:lnTo>
                      <a:pt x="357" y="40"/>
                    </a:lnTo>
                    <a:lnTo>
                      <a:pt x="356" y="39"/>
                    </a:lnTo>
                    <a:lnTo>
                      <a:pt x="354" y="39"/>
                    </a:lnTo>
                    <a:lnTo>
                      <a:pt x="354" y="38"/>
                    </a:lnTo>
                    <a:lnTo>
                      <a:pt x="352" y="37"/>
                    </a:lnTo>
                    <a:lnTo>
                      <a:pt x="350" y="37"/>
                    </a:lnTo>
                    <a:lnTo>
                      <a:pt x="349" y="36"/>
                    </a:lnTo>
                    <a:lnTo>
                      <a:pt x="348" y="36"/>
                    </a:lnTo>
                    <a:lnTo>
                      <a:pt x="345" y="35"/>
                    </a:lnTo>
                    <a:lnTo>
                      <a:pt x="344" y="35"/>
                    </a:lnTo>
                    <a:lnTo>
                      <a:pt x="343" y="35"/>
                    </a:lnTo>
                    <a:lnTo>
                      <a:pt x="342" y="35"/>
                    </a:lnTo>
                    <a:lnTo>
                      <a:pt x="340" y="35"/>
                    </a:lnTo>
                    <a:lnTo>
                      <a:pt x="339" y="35"/>
                    </a:lnTo>
                    <a:lnTo>
                      <a:pt x="337" y="35"/>
                    </a:lnTo>
                    <a:lnTo>
                      <a:pt x="332" y="34"/>
                    </a:lnTo>
                    <a:lnTo>
                      <a:pt x="332" y="35"/>
                    </a:lnTo>
                    <a:lnTo>
                      <a:pt x="333" y="35"/>
                    </a:lnTo>
                    <a:lnTo>
                      <a:pt x="332" y="36"/>
                    </a:lnTo>
                    <a:lnTo>
                      <a:pt x="331" y="36"/>
                    </a:lnTo>
                    <a:lnTo>
                      <a:pt x="334" y="38"/>
                    </a:lnTo>
                    <a:lnTo>
                      <a:pt x="333" y="39"/>
                    </a:lnTo>
                    <a:lnTo>
                      <a:pt x="330" y="39"/>
                    </a:lnTo>
                    <a:lnTo>
                      <a:pt x="330" y="38"/>
                    </a:lnTo>
                    <a:lnTo>
                      <a:pt x="327" y="38"/>
                    </a:lnTo>
                    <a:lnTo>
                      <a:pt x="326" y="36"/>
                    </a:lnTo>
                    <a:lnTo>
                      <a:pt x="324" y="37"/>
                    </a:lnTo>
                    <a:lnTo>
                      <a:pt x="319" y="36"/>
                    </a:lnTo>
                    <a:lnTo>
                      <a:pt x="317" y="36"/>
                    </a:lnTo>
                    <a:lnTo>
                      <a:pt x="316" y="36"/>
                    </a:lnTo>
                    <a:lnTo>
                      <a:pt x="315" y="36"/>
                    </a:lnTo>
                    <a:lnTo>
                      <a:pt x="313" y="36"/>
                    </a:lnTo>
                    <a:lnTo>
                      <a:pt x="312" y="36"/>
                    </a:lnTo>
                    <a:lnTo>
                      <a:pt x="311" y="36"/>
                    </a:lnTo>
                    <a:lnTo>
                      <a:pt x="310" y="36"/>
                    </a:lnTo>
                    <a:lnTo>
                      <a:pt x="309" y="36"/>
                    </a:lnTo>
                    <a:lnTo>
                      <a:pt x="308" y="36"/>
                    </a:lnTo>
                    <a:lnTo>
                      <a:pt x="307" y="34"/>
                    </a:lnTo>
                    <a:lnTo>
                      <a:pt x="308" y="33"/>
                    </a:lnTo>
                    <a:lnTo>
                      <a:pt x="308" y="32"/>
                    </a:lnTo>
                    <a:lnTo>
                      <a:pt x="305" y="31"/>
                    </a:lnTo>
                    <a:lnTo>
                      <a:pt x="303" y="30"/>
                    </a:lnTo>
                    <a:lnTo>
                      <a:pt x="301" y="30"/>
                    </a:lnTo>
                    <a:lnTo>
                      <a:pt x="298" y="30"/>
                    </a:lnTo>
                    <a:lnTo>
                      <a:pt x="294" y="31"/>
                    </a:lnTo>
                    <a:lnTo>
                      <a:pt x="291" y="31"/>
                    </a:lnTo>
                    <a:lnTo>
                      <a:pt x="290" y="31"/>
                    </a:lnTo>
                    <a:lnTo>
                      <a:pt x="290" y="30"/>
                    </a:lnTo>
                    <a:lnTo>
                      <a:pt x="288" y="29"/>
                    </a:lnTo>
                    <a:lnTo>
                      <a:pt x="285" y="28"/>
                    </a:lnTo>
                    <a:lnTo>
                      <a:pt x="283" y="28"/>
                    </a:lnTo>
                    <a:lnTo>
                      <a:pt x="283" y="27"/>
                    </a:lnTo>
                    <a:lnTo>
                      <a:pt x="284" y="27"/>
                    </a:lnTo>
                    <a:lnTo>
                      <a:pt x="285" y="27"/>
                    </a:lnTo>
                    <a:lnTo>
                      <a:pt x="285" y="26"/>
                    </a:lnTo>
                    <a:lnTo>
                      <a:pt x="284" y="26"/>
                    </a:lnTo>
                    <a:lnTo>
                      <a:pt x="282" y="25"/>
                    </a:lnTo>
                    <a:lnTo>
                      <a:pt x="279" y="25"/>
                    </a:lnTo>
                    <a:lnTo>
                      <a:pt x="277" y="26"/>
                    </a:lnTo>
                    <a:lnTo>
                      <a:pt x="275" y="27"/>
                    </a:lnTo>
                    <a:lnTo>
                      <a:pt x="273" y="28"/>
                    </a:lnTo>
                    <a:lnTo>
                      <a:pt x="273" y="27"/>
                    </a:lnTo>
                    <a:lnTo>
                      <a:pt x="274" y="27"/>
                    </a:lnTo>
                    <a:lnTo>
                      <a:pt x="275" y="26"/>
                    </a:lnTo>
                    <a:lnTo>
                      <a:pt x="272" y="26"/>
                    </a:lnTo>
                    <a:lnTo>
                      <a:pt x="271" y="25"/>
                    </a:lnTo>
                    <a:lnTo>
                      <a:pt x="272" y="24"/>
                    </a:lnTo>
                    <a:lnTo>
                      <a:pt x="274" y="24"/>
                    </a:lnTo>
                    <a:lnTo>
                      <a:pt x="276" y="25"/>
                    </a:lnTo>
                    <a:lnTo>
                      <a:pt x="272" y="23"/>
                    </a:lnTo>
                    <a:lnTo>
                      <a:pt x="270" y="23"/>
                    </a:lnTo>
                    <a:lnTo>
                      <a:pt x="267" y="23"/>
                    </a:lnTo>
                    <a:lnTo>
                      <a:pt x="265" y="23"/>
                    </a:lnTo>
                    <a:lnTo>
                      <a:pt x="265" y="22"/>
                    </a:lnTo>
                    <a:lnTo>
                      <a:pt x="264" y="22"/>
                    </a:lnTo>
                    <a:lnTo>
                      <a:pt x="264" y="23"/>
                    </a:lnTo>
                    <a:lnTo>
                      <a:pt x="262" y="24"/>
                    </a:lnTo>
                    <a:lnTo>
                      <a:pt x="261" y="24"/>
                    </a:lnTo>
                    <a:lnTo>
                      <a:pt x="260" y="24"/>
                    </a:lnTo>
                    <a:lnTo>
                      <a:pt x="260" y="25"/>
                    </a:lnTo>
                    <a:lnTo>
                      <a:pt x="262" y="25"/>
                    </a:lnTo>
                    <a:lnTo>
                      <a:pt x="261" y="26"/>
                    </a:lnTo>
                    <a:lnTo>
                      <a:pt x="261" y="27"/>
                    </a:lnTo>
                    <a:lnTo>
                      <a:pt x="262" y="28"/>
                    </a:lnTo>
                    <a:lnTo>
                      <a:pt x="260" y="29"/>
                    </a:lnTo>
                    <a:lnTo>
                      <a:pt x="260" y="28"/>
                    </a:lnTo>
                    <a:lnTo>
                      <a:pt x="259" y="28"/>
                    </a:lnTo>
                    <a:lnTo>
                      <a:pt x="258" y="28"/>
                    </a:lnTo>
                    <a:lnTo>
                      <a:pt x="257" y="29"/>
                    </a:lnTo>
                    <a:lnTo>
                      <a:pt x="256" y="30"/>
                    </a:lnTo>
                    <a:lnTo>
                      <a:pt x="254" y="28"/>
                    </a:lnTo>
                    <a:lnTo>
                      <a:pt x="251" y="28"/>
                    </a:lnTo>
                    <a:lnTo>
                      <a:pt x="249" y="29"/>
                    </a:lnTo>
                    <a:lnTo>
                      <a:pt x="247" y="29"/>
                    </a:lnTo>
                    <a:lnTo>
                      <a:pt x="245" y="27"/>
                    </a:lnTo>
                    <a:lnTo>
                      <a:pt x="243" y="28"/>
                    </a:lnTo>
                    <a:lnTo>
                      <a:pt x="243" y="31"/>
                    </a:lnTo>
                    <a:lnTo>
                      <a:pt x="242" y="32"/>
                    </a:lnTo>
                    <a:lnTo>
                      <a:pt x="237" y="29"/>
                    </a:lnTo>
                    <a:lnTo>
                      <a:pt x="236" y="28"/>
                    </a:lnTo>
                    <a:lnTo>
                      <a:pt x="237" y="27"/>
                    </a:lnTo>
                    <a:lnTo>
                      <a:pt x="236" y="27"/>
                    </a:lnTo>
                    <a:lnTo>
                      <a:pt x="235" y="27"/>
                    </a:lnTo>
                    <a:lnTo>
                      <a:pt x="234" y="26"/>
                    </a:lnTo>
                    <a:lnTo>
                      <a:pt x="234" y="25"/>
                    </a:lnTo>
                    <a:lnTo>
                      <a:pt x="236" y="26"/>
                    </a:lnTo>
                    <a:lnTo>
                      <a:pt x="237" y="26"/>
                    </a:lnTo>
                    <a:lnTo>
                      <a:pt x="237" y="25"/>
                    </a:lnTo>
                    <a:lnTo>
                      <a:pt x="235" y="24"/>
                    </a:lnTo>
                    <a:lnTo>
                      <a:pt x="236" y="24"/>
                    </a:lnTo>
                    <a:lnTo>
                      <a:pt x="237" y="23"/>
                    </a:lnTo>
                    <a:lnTo>
                      <a:pt x="236" y="23"/>
                    </a:lnTo>
                    <a:lnTo>
                      <a:pt x="236" y="22"/>
                    </a:lnTo>
                    <a:lnTo>
                      <a:pt x="234" y="20"/>
                    </a:lnTo>
                    <a:lnTo>
                      <a:pt x="232" y="19"/>
                    </a:lnTo>
                    <a:lnTo>
                      <a:pt x="231" y="20"/>
                    </a:lnTo>
                    <a:lnTo>
                      <a:pt x="230" y="19"/>
                    </a:lnTo>
                    <a:lnTo>
                      <a:pt x="228" y="20"/>
                    </a:lnTo>
                    <a:lnTo>
                      <a:pt x="227" y="19"/>
                    </a:lnTo>
                    <a:lnTo>
                      <a:pt x="225" y="18"/>
                    </a:lnTo>
                    <a:lnTo>
                      <a:pt x="224" y="18"/>
                    </a:lnTo>
                    <a:lnTo>
                      <a:pt x="223" y="18"/>
                    </a:lnTo>
                    <a:lnTo>
                      <a:pt x="223" y="19"/>
                    </a:lnTo>
                    <a:lnTo>
                      <a:pt x="224" y="20"/>
                    </a:lnTo>
                    <a:lnTo>
                      <a:pt x="224" y="21"/>
                    </a:lnTo>
                    <a:lnTo>
                      <a:pt x="222" y="21"/>
                    </a:lnTo>
                    <a:lnTo>
                      <a:pt x="221" y="22"/>
                    </a:lnTo>
                    <a:lnTo>
                      <a:pt x="219" y="22"/>
                    </a:lnTo>
                    <a:lnTo>
                      <a:pt x="217" y="22"/>
                    </a:lnTo>
                    <a:lnTo>
                      <a:pt x="216" y="22"/>
                    </a:lnTo>
                    <a:lnTo>
                      <a:pt x="215" y="22"/>
                    </a:lnTo>
                    <a:lnTo>
                      <a:pt x="211" y="21"/>
                    </a:lnTo>
                    <a:lnTo>
                      <a:pt x="211" y="20"/>
                    </a:lnTo>
                    <a:lnTo>
                      <a:pt x="212" y="20"/>
                    </a:lnTo>
                    <a:lnTo>
                      <a:pt x="213" y="19"/>
                    </a:lnTo>
                    <a:lnTo>
                      <a:pt x="210" y="19"/>
                    </a:lnTo>
                    <a:lnTo>
                      <a:pt x="207" y="19"/>
                    </a:lnTo>
                    <a:lnTo>
                      <a:pt x="205" y="18"/>
                    </a:lnTo>
                    <a:lnTo>
                      <a:pt x="201" y="19"/>
                    </a:lnTo>
                    <a:lnTo>
                      <a:pt x="201" y="20"/>
                    </a:lnTo>
                    <a:lnTo>
                      <a:pt x="199" y="20"/>
                    </a:lnTo>
                    <a:lnTo>
                      <a:pt x="199" y="19"/>
                    </a:lnTo>
                    <a:lnTo>
                      <a:pt x="200" y="19"/>
                    </a:lnTo>
                    <a:lnTo>
                      <a:pt x="200" y="18"/>
                    </a:lnTo>
                    <a:lnTo>
                      <a:pt x="200" y="17"/>
                    </a:lnTo>
                    <a:lnTo>
                      <a:pt x="199" y="17"/>
                    </a:lnTo>
                    <a:lnTo>
                      <a:pt x="199" y="18"/>
                    </a:lnTo>
                    <a:lnTo>
                      <a:pt x="197" y="18"/>
                    </a:lnTo>
                    <a:lnTo>
                      <a:pt x="195" y="18"/>
                    </a:lnTo>
                    <a:lnTo>
                      <a:pt x="195" y="17"/>
                    </a:lnTo>
                    <a:lnTo>
                      <a:pt x="193" y="17"/>
                    </a:lnTo>
                    <a:lnTo>
                      <a:pt x="192" y="17"/>
                    </a:lnTo>
                    <a:lnTo>
                      <a:pt x="191" y="18"/>
                    </a:lnTo>
                    <a:lnTo>
                      <a:pt x="192" y="18"/>
                    </a:lnTo>
                    <a:lnTo>
                      <a:pt x="193" y="18"/>
                    </a:lnTo>
                    <a:lnTo>
                      <a:pt x="192" y="20"/>
                    </a:lnTo>
                    <a:lnTo>
                      <a:pt x="190" y="20"/>
                    </a:lnTo>
                    <a:lnTo>
                      <a:pt x="189" y="20"/>
                    </a:lnTo>
                    <a:lnTo>
                      <a:pt x="188" y="20"/>
                    </a:lnTo>
                    <a:lnTo>
                      <a:pt x="187" y="21"/>
                    </a:lnTo>
                    <a:lnTo>
                      <a:pt x="184" y="21"/>
                    </a:lnTo>
                    <a:lnTo>
                      <a:pt x="184" y="22"/>
                    </a:lnTo>
                    <a:lnTo>
                      <a:pt x="182" y="23"/>
                    </a:lnTo>
                    <a:lnTo>
                      <a:pt x="180" y="23"/>
                    </a:lnTo>
                    <a:lnTo>
                      <a:pt x="182" y="22"/>
                    </a:lnTo>
                    <a:lnTo>
                      <a:pt x="182" y="21"/>
                    </a:lnTo>
                    <a:lnTo>
                      <a:pt x="183" y="20"/>
                    </a:lnTo>
                    <a:lnTo>
                      <a:pt x="184" y="20"/>
                    </a:lnTo>
                    <a:lnTo>
                      <a:pt x="184" y="19"/>
                    </a:lnTo>
                    <a:lnTo>
                      <a:pt x="186" y="19"/>
                    </a:lnTo>
                    <a:lnTo>
                      <a:pt x="187" y="19"/>
                    </a:lnTo>
                    <a:lnTo>
                      <a:pt x="188" y="17"/>
                    </a:lnTo>
                    <a:lnTo>
                      <a:pt x="190" y="16"/>
                    </a:lnTo>
                    <a:lnTo>
                      <a:pt x="191" y="16"/>
                    </a:lnTo>
                    <a:lnTo>
                      <a:pt x="192" y="15"/>
                    </a:lnTo>
                    <a:lnTo>
                      <a:pt x="195" y="14"/>
                    </a:lnTo>
                    <a:lnTo>
                      <a:pt x="197" y="14"/>
                    </a:lnTo>
                    <a:lnTo>
                      <a:pt x="197" y="13"/>
                    </a:lnTo>
                    <a:lnTo>
                      <a:pt x="199" y="11"/>
                    </a:lnTo>
                    <a:lnTo>
                      <a:pt x="200" y="10"/>
                    </a:lnTo>
                    <a:lnTo>
                      <a:pt x="198" y="9"/>
                    </a:lnTo>
                    <a:lnTo>
                      <a:pt x="197" y="9"/>
                    </a:lnTo>
                    <a:lnTo>
                      <a:pt x="197" y="8"/>
                    </a:lnTo>
                    <a:lnTo>
                      <a:pt x="198" y="8"/>
                    </a:lnTo>
                    <a:lnTo>
                      <a:pt x="199" y="9"/>
                    </a:lnTo>
                    <a:lnTo>
                      <a:pt x="201" y="9"/>
                    </a:lnTo>
                    <a:lnTo>
                      <a:pt x="201" y="8"/>
                    </a:lnTo>
                    <a:lnTo>
                      <a:pt x="200" y="8"/>
                    </a:lnTo>
                    <a:lnTo>
                      <a:pt x="200" y="7"/>
                    </a:lnTo>
                    <a:lnTo>
                      <a:pt x="199" y="6"/>
                    </a:lnTo>
                    <a:lnTo>
                      <a:pt x="198" y="7"/>
                    </a:lnTo>
                    <a:lnTo>
                      <a:pt x="197" y="7"/>
                    </a:lnTo>
                    <a:lnTo>
                      <a:pt x="198" y="6"/>
                    </a:lnTo>
                    <a:lnTo>
                      <a:pt x="195" y="5"/>
                    </a:lnTo>
                    <a:lnTo>
                      <a:pt x="194" y="5"/>
                    </a:lnTo>
                    <a:lnTo>
                      <a:pt x="187" y="5"/>
                    </a:lnTo>
                    <a:lnTo>
                      <a:pt x="186" y="5"/>
                    </a:lnTo>
                    <a:lnTo>
                      <a:pt x="184" y="6"/>
                    </a:lnTo>
                    <a:lnTo>
                      <a:pt x="183" y="5"/>
                    </a:lnTo>
                    <a:lnTo>
                      <a:pt x="185" y="5"/>
                    </a:lnTo>
                    <a:lnTo>
                      <a:pt x="185" y="4"/>
                    </a:lnTo>
                    <a:lnTo>
                      <a:pt x="183" y="3"/>
                    </a:lnTo>
                    <a:lnTo>
                      <a:pt x="182" y="4"/>
                    </a:lnTo>
                    <a:lnTo>
                      <a:pt x="181" y="4"/>
                    </a:lnTo>
                    <a:lnTo>
                      <a:pt x="181" y="3"/>
                    </a:lnTo>
                    <a:lnTo>
                      <a:pt x="179" y="3"/>
                    </a:lnTo>
                    <a:lnTo>
                      <a:pt x="182" y="2"/>
                    </a:lnTo>
                    <a:lnTo>
                      <a:pt x="183" y="1"/>
                    </a:lnTo>
                    <a:lnTo>
                      <a:pt x="182" y="1"/>
                    </a:lnTo>
                    <a:lnTo>
                      <a:pt x="180" y="1"/>
                    </a:lnTo>
                    <a:lnTo>
                      <a:pt x="178" y="0"/>
                    </a:lnTo>
                    <a:lnTo>
                      <a:pt x="175" y="1"/>
                    </a:lnTo>
                    <a:lnTo>
                      <a:pt x="174" y="1"/>
                    </a:lnTo>
                    <a:lnTo>
                      <a:pt x="172" y="2"/>
                    </a:lnTo>
                    <a:lnTo>
                      <a:pt x="172" y="3"/>
                    </a:lnTo>
                    <a:lnTo>
                      <a:pt x="171" y="4"/>
                    </a:lnTo>
                    <a:lnTo>
                      <a:pt x="172" y="5"/>
                    </a:lnTo>
                    <a:lnTo>
                      <a:pt x="171" y="5"/>
                    </a:lnTo>
                    <a:lnTo>
                      <a:pt x="172" y="6"/>
                    </a:lnTo>
                    <a:lnTo>
                      <a:pt x="173" y="6"/>
                    </a:lnTo>
                    <a:lnTo>
                      <a:pt x="174" y="6"/>
                    </a:lnTo>
                    <a:lnTo>
                      <a:pt x="177" y="6"/>
                    </a:lnTo>
                    <a:lnTo>
                      <a:pt x="175" y="6"/>
                    </a:lnTo>
                    <a:lnTo>
                      <a:pt x="173" y="6"/>
                    </a:lnTo>
                    <a:lnTo>
                      <a:pt x="172" y="6"/>
                    </a:lnTo>
                    <a:lnTo>
                      <a:pt x="170" y="6"/>
                    </a:lnTo>
                    <a:lnTo>
                      <a:pt x="168" y="6"/>
                    </a:lnTo>
                    <a:lnTo>
                      <a:pt x="166" y="5"/>
                    </a:lnTo>
                    <a:lnTo>
                      <a:pt x="166" y="6"/>
                    </a:lnTo>
                    <a:lnTo>
                      <a:pt x="167" y="6"/>
                    </a:lnTo>
                    <a:lnTo>
                      <a:pt x="169" y="7"/>
                    </a:lnTo>
                    <a:lnTo>
                      <a:pt x="169" y="8"/>
                    </a:lnTo>
                    <a:lnTo>
                      <a:pt x="169" y="9"/>
                    </a:lnTo>
                    <a:lnTo>
                      <a:pt x="167" y="9"/>
                    </a:lnTo>
                    <a:lnTo>
                      <a:pt x="167" y="8"/>
                    </a:lnTo>
                    <a:lnTo>
                      <a:pt x="168" y="7"/>
                    </a:lnTo>
                    <a:lnTo>
                      <a:pt x="165" y="7"/>
                    </a:lnTo>
                    <a:lnTo>
                      <a:pt x="164" y="7"/>
                    </a:lnTo>
                    <a:lnTo>
                      <a:pt x="163" y="8"/>
                    </a:lnTo>
                    <a:lnTo>
                      <a:pt x="161" y="9"/>
                    </a:lnTo>
                    <a:lnTo>
                      <a:pt x="161" y="8"/>
                    </a:lnTo>
                    <a:lnTo>
                      <a:pt x="160" y="8"/>
                    </a:lnTo>
                    <a:lnTo>
                      <a:pt x="159" y="9"/>
                    </a:lnTo>
                    <a:lnTo>
                      <a:pt x="158" y="8"/>
                    </a:lnTo>
                    <a:lnTo>
                      <a:pt x="159" y="8"/>
                    </a:lnTo>
                    <a:lnTo>
                      <a:pt x="157" y="7"/>
                    </a:lnTo>
                    <a:lnTo>
                      <a:pt x="156" y="7"/>
                    </a:lnTo>
                    <a:lnTo>
                      <a:pt x="153" y="7"/>
                    </a:lnTo>
                    <a:lnTo>
                      <a:pt x="152" y="8"/>
                    </a:lnTo>
                    <a:lnTo>
                      <a:pt x="153" y="8"/>
                    </a:lnTo>
                    <a:lnTo>
                      <a:pt x="155" y="8"/>
                    </a:lnTo>
                    <a:lnTo>
                      <a:pt x="154" y="9"/>
                    </a:lnTo>
                    <a:lnTo>
                      <a:pt x="152" y="9"/>
                    </a:lnTo>
                    <a:lnTo>
                      <a:pt x="149" y="9"/>
                    </a:lnTo>
                    <a:lnTo>
                      <a:pt x="148" y="9"/>
                    </a:lnTo>
                    <a:lnTo>
                      <a:pt x="147" y="9"/>
                    </a:lnTo>
                    <a:lnTo>
                      <a:pt x="145" y="10"/>
                    </a:lnTo>
                    <a:lnTo>
                      <a:pt x="143" y="10"/>
                    </a:lnTo>
                    <a:lnTo>
                      <a:pt x="141" y="11"/>
                    </a:lnTo>
                    <a:lnTo>
                      <a:pt x="139" y="11"/>
                    </a:lnTo>
                    <a:lnTo>
                      <a:pt x="138" y="11"/>
                    </a:lnTo>
                    <a:lnTo>
                      <a:pt x="139" y="11"/>
                    </a:lnTo>
                    <a:lnTo>
                      <a:pt x="140" y="12"/>
                    </a:lnTo>
                    <a:lnTo>
                      <a:pt x="139" y="12"/>
                    </a:lnTo>
                    <a:lnTo>
                      <a:pt x="138" y="13"/>
                    </a:lnTo>
                    <a:lnTo>
                      <a:pt x="136" y="13"/>
                    </a:lnTo>
                    <a:lnTo>
                      <a:pt x="135" y="14"/>
                    </a:lnTo>
                    <a:lnTo>
                      <a:pt x="136" y="14"/>
                    </a:lnTo>
                    <a:lnTo>
                      <a:pt x="137" y="14"/>
                    </a:lnTo>
                    <a:lnTo>
                      <a:pt x="138" y="15"/>
                    </a:lnTo>
                    <a:lnTo>
                      <a:pt x="136" y="15"/>
                    </a:lnTo>
                    <a:lnTo>
                      <a:pt x="136" y="16"/>
                    </a:lnTo>
                    <a:lnTo>
                      <a:pt x="137" y="16"/>
                    </a:lnTo>
                    <a:lnTo>
                      <a:pt x="138" y="16"/>
                    </a:lnTo>
                    <a:lnTo>
                      <a:pt x="138" y="17"/>
                    </a:lnTo>
                    <a:lnTo>
                      <a:pt x="139" y="18"/>
                    </a:lnTo>
                    <a:lnTo>
                      <a:pt x="138" y="18"/>
                    </a:lnTo>
                    <a:lnTo>
                      <a:pt x="137" y="18"/>
                    </a:lnTo>
                    <a:lnTo>
                      <a:pt x="135" y="18"/>
                    </a:lnTo>
                    <a:lnTo>
                      <a:pt x="134" y="18"/>
                    </a:lnTo>
                    <a:lnTo>
                      <a:pt x="133" y="18"/>
                    </a:lnTo>
                    <a:lnTo>
                      <a:pt x="132" y="18"/>
                    </a:lnTo>
                    <a:lnTo>
                      <a:pt x="129" y="19"/>
                    </a:lnTo>
                    <a:lnTo>
                      <a:pt x="125" y="19"/>
                    </a:lnTo>
                    <a:lnTo>
                      <a:pt x="124" y="19"/>
                    </a:lnTo>
                    <a:lnTo>
                      <a:pt x="123" y="20"/>
                    </a:lnTo>
                    <a:lnTo>
                      <a:pt x="124" y="21"/>
                    </a:lnTo>
                    <a:lnTo>
                      <a:pt x="124" y="23"/>
                    </a:lnTo>
                    <a:lnTo>
                      <a:pt x="124" y="24"/>
                    </a:lnTo>
                    <a:lnTo>
                      <a:pt x="124" y="25"/>
                    </a:lnTo>
                    <a:lnTo>
                      <a:pt x="128" y="25"/>
                    </a:lnTo>
                    <a:lnTo>
                      <a:pt x="128" y="26"/>
                    </a:lnTo>
                    <a:lnTo>
                      <a:pt x="130" y="27"/>
                    </a:lnTo>
                    <a:lnTo>
                      <a:pt x="130" y="28"/>
                    </a:lnTo>
                    <a:lnTo>
                      <a:pt x="130" y="30"/>
                    </a:lnTo>
                    <a:lnTo>
                      <a:pt x="130" y="31"/>
                    </a:lnTo>
                    <a:lnTo>
                      <a:pt x="131" y="33"/>
                    </a:lnTo>
                    <a:lnTo>
                      <a:pt x="129" y="34"/>
                    </a:lnTo>
                    <a:lnTo>
                      <a:pt x="132" y="36"/>
                    </a:lnTo>
                    <a:lnTo>
                      <a:pt x="133" y="36"/>
                    </a:lnTo>
                    <a:lnTo>
                      <a:pt x="132" y="37"/>
                    </a:lnTo>
                    <a:lnTo>
                      <a:pt x="131" y="37"/>
                    </a:lnTo>
                    <a:lnTo>
                      <a:pt x="130" y="36"/>
                    </a:lnTo>
                    <a:lnTo>
                      <a:pt x="128" y="34"/>
                    </a:lnTo>
                    <a:lnTo>
                      <a:pt x="130" y="33"/>
                    </a:lnTo>
                    <a:lnTo>
                      <a:pt x="129" y="31"/>
                    </a:lnTo>
                    <a:lnTo>
                      <a:pt x="128" y="32"/>
                    </a:lnTo>
                    <a:lnTo>
                      <a:pt x="127" y="30"/>
                    </a:lnTo>
                    <a:lnTo>
                      <a:pt x="128" y="29"/>
                    </a:lnTo>
                    <a:lnTo>
                      <a:pt x="129" y="29"/>
                    </a:lnTo>
                    <a:lnTo>
                      <a:pt x="129" y="28"/>
                    </a:lnTo>
                    <a:lnTo>
                      <a:pt x="126" y="28"/>
                    </a:lnTo>
                    <a:lnTo>
                      <a:pt x="123" y="26"/>
                    </a:lnTo>
                    <a:lnTo>
                      <a:pt x="120" y="25"/>
                    </a:lnTo>
                    <a:lnTo>
                      <a:pt x="118" y="25"/>
                    </a:lnTo>
                    <a:lnTo>
                      <a:pt x="116" y="26"/>
                    </a:lnTo>
                    <a:lnTo>
                      <a:pt x="117" y="26"/>
                    </a:lnTo>
                    <a:lnTo>
                      <a:pt x="118" y="26"/>
                    </a:lnTo>
                    <a:lnTo>
                      <a:pt x="118" y="27"/>
                    </a:lnTo>
                    <a:lnTo>
                      <a:pt x="116" y="27"/>
                    </a:lnTo>
                    <a:lnTo>
                      <a:pt x="115" y="26"/>
                    </a:lnTo>
                    <a:lnTo>
                      <a:pt x="114" y="27"/>
                    </a:lnTo>
                    <a:lnTo>
                      <a:pt x="113" y="27"/>
                    </a:lnTo>
                    <a:lnTo>
                      <a:pt x="114" y="29"/>
                    </a:lnTo>
                    <a:lnTo>
                      <a:pt x="117" y="29"/>
                    </a:lnTo>
                    <a:lnTo>
                      <a:pt x="118" y="29"/>
                    </a:lnTo>
                    <a:lnTo>
                      <a:pt x="118" y="30"/>
                    </a:lnTo>
                    <a:lnTo>
                      <a:pt x="119" y="31"/>
                    </a:lnTo>
                    <a:lnTo>
                      <a:pt x="120" y="31"/>
                    </a:lnTo>
                    <a:lnTo>
                      <a:pt x="118" y="31"/>
                    </a:lnTo>
                    <a:lnTo>
                      <a:pt x="117" y="30"/>
                    </a:lnTo>
                    <a:lnTo>
                      <a:pt x="115" y="30"/>
                    </a:lnTo>
                    <a:lnTo>
                      <a:pt x="111" y="29"/>
                    </a:lnTo>
                    <a:lnTo>
                      <a:pt x="112" y="28"/>
                    </a:lnTo>
                    <a:lnTo>
                      <a:pt x="111" y="28"/>
                    </a:lnTo>
                    <a:lnTo>
                      <a:pt x="111" y="27"/>
                    </a:lnTo>
                    <a:lnTo>
                      <a:pt x="112" y="26"/>
                    </a:lnTo>
                    <a:lnTo>
                      <a:pt x="112" y="24"/>
                    </a:lnTo>
                    <a:lnTo>
                      <a:pt x="111" y="22"/>
                    </a:lnTo>
                    <a:lnTo>
                      <a:pt x="110" y="22"/>
                    </a:lnTo>
                    <a:lnTo>
                      <a:pt x="109" y="22"/>
                    </a:lnTo>
                    <a:lnTo>
                      <a:pt x="110" y="23"/>
                    </a:lnTo>
                    <a:lnTo>
                      <a:pt x="111" y="24"/>
                    </a:lnTo>
                    <a:lnTo>
                      <a:pt x="111" y="25"/>
                    </a:lnTo>
                    <a:lnTo>
                      <a:pt x="111" y="26"/>
                    </a:lnTo>
                    <a:lnTo>
                      <a:pt x="107" y="27"/>
                    </a:lnTo>
                    <a:lnTo>
                      <a:pt x="106" y="29"/>
                    </a:lnTo>
                    <a:lnTo>
                      <a:pt x="108" y="31"/>
                    </a:lnTo>
                    <a:lnTo>
                      <a:pt x="109" y="33"/>
                    </a:lnTo>
                    <a:lnTo>
                      <a:pt x="108" y="34"/>
                    </a:lnTo>
                    <a:lnTo>
                      <a:pt x="107" y="35"/>
                    </a:lnTo>
                    <a:lnTo>
                      <a:pt x="107" y="36"/>
                    </a:lnTo>
                    <a:lnTo>
                      <a:pt x="107" y="37"/>
                    </a:lnTo>
                    <a:lnTo>
                      <a:pt x="108" y="38"/>
                    </a:lnTo>
                    <a:lnTo>
                      <a:pt x="110" y="39"/>
                    </a:lnTo>
                    <a:lnTo>
                      <a:pt x="112" y="38"/>
                    </a:lnTo>
                    <a:lnTo>
                      <a:pt x="114" y="39"/>
                    </a:lnTo>
                    <a:lnTo>
                      <a:pt x="115" y="40"/>
                    </a:lnTo>
                    <a:lnTo>
                      <a:pt x="116" y="40"/>
                    </a:lnTo>
                    <a:lnTo>
                      <a:pt x="118" y="42"/>
                    </a:lnTo>
                    <a:lnTo>
                      <a:pt x="116" y="43"/>
                    </a:lnTo>
                    <a:lnTo>
                      <a:pt x="118" y="44"/>
                    </a:lnTo>
                    <a:lnTo>
                      <a:pt x="119" y="44"/>
                    </a:lnTo>
                    <a:lnTo>
                      <a:pt x="120" y="45"/>
                    </a:lnTo>
                    <a:lnTo>
                      <a:pt x="118" y="45"/>
                    </a:lnTo>
                    <a:lnTo>
                      <a:pt x="116" y="45"/>
                    </a:lnTo>
                    <a:lnTo>
                      <a:pt x="115" y="44"/>
                    </a:lnTo>
                    <a:lnTo>
                      <a:pt x="116" y="41"/>
                    </a:lnTo>
                    <a:lnTo>
                      <a:pt x="114" y="40"/>
                    </a:lnTo>
                    <a:lnTo>
                      <a:pt x="114" y="39"/>
                    </a:lnTo>
                    <a:lnTo>
                      <a:pt x="112" y="39"/>
                    </a:lnTo>
                    <a:lnTo>
                      <a:pt x="108" y="41"/>
                    </a:lnTo>
                    <a:lnTo>
                      <a:pt x="109" y="41"/>
                    </a:lnTo>
                    <a:lnTo>
                      <a:pt x="110" y="43"/>
                    </a:lnTo>
                    <a:lnTo>
                      <a:pt x="110" y="45"/>
                    </a:lnTo>
                    <a:lnTo>
                      <a:pt x="108" y="45"/>
                    </a:lnTo>
                    <a:lnTo>
                      <a:pt x="107" y="47"/>
                    </a:lnTo>
                    <a:lnTo>
                      <a:pt x="105" y="48"/>
                    </a:lnTo>
                    <a:lnTo>
                      <a:pt x="104" y="50"/>
                    </a:lnTo>
                    <a:lnTo>
                      <a:pt x="103" y="49"/>
                    </a:lnTo>
                    <a:lnTo>
                      <a:pt x="99" y="49"/>
                    </a:lnTo>
                    <a:lnTo>
                      <a:pt x="97" y="48"/>
                    </a:lnTo>
                    <a:lnTo>
                      <a:pt x="95" y="48"/>
                    </a:lnTo>
                    <a:lnTo>
                      <a:pt x="95" y="47"/>
                    </a:lnTo>
                    <a:lnTo>
                      <a:pt x="96" y="47"/>
                    </a:lnTo>
                    <a:lnTo>
                      <a:pt x="97" y="47"/>
                    </a:lnTo>
                    <a:lnTo>
                      <a:pt x="98" y="47"/>
                    </a:lnTo>
                    <a:lnTo>
                      <a:pt x="99" y="47"/>
                    </a:lnTo>
                    <a:lnTo>
                      <a:pt x="101" y="48"/>
                    </a:lnTo>
                    <a:lnTo>
                      <a:pt x="102" y="47"/>
                    </a:lnTo>
                    <a:lnTo>
                      <a:pt x="103" y="46"/>
                    </a:lnTo>
                    <a:lnTo>
                      <a:pt x="105" y="44"/>
                    </a:lnTo>
                    <a:lnTo>
                      <a:pt x="106" y="43"/>
                    </a:lnTo>
                    <a:lnTo>
                      <a:pt x="106" y="42"/>
                    </a:lnTo>
                    <a:lnTo>
                      <a:pt x="108" y="41"/>
                    </a:lnTo>
                    <a:lnTo>
                      <a:pt x="106" y="40"/>
                    </a:lnTo>
                    <a:lnTo>
                      <a:pt x="104" y="39"/>
                    </a:lnTo>
                    <a:lnTo>
                      <a:pt x="105" y="38"/>
                    </a:lnTo>
                    <a:lnTo>
                      <a:pt x="104" y="37"/>
                    </a:lnTo>
                    <a:lnTo>
                      <a:pt x="104" y="34"/>
                    </a:lnTo>
                    <a:lnTo>
                      <a:pt x="106" y="33"/>
                    </a:lnTo>
                    <a:lnTo>
                      <a:pt x="105" y="33"/>
                    </a:lnTo>
                    <a:lnTo>
                      <a:pt x="105" y="30"/>
                    </a:lnTo>
                    <a:lnTo>
                      <a:pt x="103" y="30"/>
                    </a:lnTo>
                    <a:lnTo>
                      <a:pt x="103" y="29"/>
                    </a:lnTo>
                    <a:lnTo>
                      <a:pt x="105" y="27"/>
                    </a:lnTo>
                    <a:lnTo>
                      <a:pt x="106" y="25"/>
                    </a:lnTo>
                    <a:lnTo>
                      <a:pt x="105" y="25"/>
                    </a:lnTo>
                    <a:lnTo>
                      <a:pt x="105" y="24"/>
                    </a:lnTo>
                    <a:lnTo>
                      <a:pt x="103" y="22"/>
                    </a:lnTo>
                    <a:lnTo>
                      <a:pt x="101" y="23"/>
                    </a:lnTo>
                    <a:lnTo>
                      <a:pt x="99" y="22"/>
                    </a:lnTo>
                    <a:lnTo>
                      <a:pt x="97" y="22"/>
                    </a:lnTo>
                    <a:lnTo>
                      <a:pt x="96" y="26"/>
                    </a:lnTo>
                    <a:lnTo>
                      <a:pt x="94" y="29"/>
                    </a:lnTo>
                    <a:lnTo>
                      <a:pt x="92" y="31"/>
                    </a:lnTo>
                    <a:lnTo>
                      <a:pt x="92" y="32"/>
                    </a:lnTo>
                    <a:lnTo>
                      <a:pt x="92" y="35"/>
                    </a:lnTo>
                    <a:lnTo>
                      <a:pt x="91" y="35"/>
                    </a:lnTo>
                    <a:lnTo>
                      <a:pt x="92" y="37"/>
                    </a:lnTo>
                    <a:lnTo>
                      <a:pt x="93" y="37"/>
                    </a:lnTo>
                    <a:lnTo>
                      <a:pt x="94" y="37"/>
                    </a:lnTo>
                    <a:lnTo>
                      <a:pt x="94" y="38"/>
                    </a:lnTo>
                    <a:lnTo>
                      <a:pt x="96" y="39"/>
                    </a:lnTo>
                    <a:lnTo>
                      <a:pt x="97" y="40"/>
                    </a:lnTo>
                    <a:lnTo>
                      <a:pt x="97" y="41"/>
                    </a:lnTo>
                    <a:lnTo>
                      <a:pt x="95" y="42"/>
                    </a:lnTo>
                    <a:lnTo>
                      <a:pt x="94" y="42"/>
                    </a:lnTo>
                    <a:lnTo>
                      <a:pt x="94" y="41"/>
                    </a:lnTo>
                    <a:lnTo>
                      <a:pt x="92" y="40"/>
                    </a:lnTo>
                    <a:lnTo>
                      <a:pt x="91" y="40"/>
                    </a:lnTo>
                    <a:lnTo>
                      <a:pt x="90" y="39"/>
                    </a:lnTo>
                    <a:lnTo>
                      <a:pt x="88" y="39"/>
                    </a:lnTo>
                    <a:lnTo>
                      <a:pt x="87" y="38"/>
                    </a:lnTo>
                    <a:lnTo>
                      <a:pt x="84" y="37"/>
                    </a:lnTo>
                    <a:lnTo>
                      <a:pt x="78" y="36"/>
                    </a:lnTo>
                    <a:lnTo>
                      <a:pt x="76" y="37"/>
                    </a:lnTo>
                    <a:lnTo>
                      <a:pt x="77" y="38"/>
                    </a:lnTo>
                    <a:lnTo>
                      <a:pt x="77" y="40"/>
                    </a:lnTo>
                    <a:lnTo>
                      <a:pt x="75" y="40"/>
                    </a:lnTo>
                    <a:lnTo>
                      <a:pt x="75" y="41"/>
                    </a:lnTo>
                    <a:lnTo>
                      <a:pt x="74" y="41"/>
                    </a:lnTo>
                    <a:lnTo>
                      <a:pt x="73" y="41"/>
                    </a:lnTo>
                    <a:lnTo>
                      <a:pt x="73" y="40"/>
                    </a:lnTo>
                    <a:lnTo>
                      <a:pt x="72" y="39"/>
                    </a:lnTo>
                    <a:lnTo>
                      <a:pt x="71" y="40"/>
                    </a:lnTo>
                    <a:lnTo>
                      <a:pt x="70" y="40"/>
                    </a:lnTo>
                    <a:lnTo>
                      <a:pt x="68" y="41"/>
                    </a:lnTo>
                    <a:lnTo>
                      <a:pt x="66" y="41"/>
                    </a:lnTo>
                    <a:lnTo>
                      <a:pt x="65" y="41"/>
                    </a:lnTo>
                    <a:lnTo>
                      <a:pt x="64" y="41"/>
                    </a:lnTo>
                    <a:lnTo>
                      <a:pt x="64" y="42"/>
                    </a:lnTo>
                    <a:lnTo>
                      <a:pt x="63" y="42"/>
                    </a:lnTo>
                    <a:lnTo>
                      <a:pt x="62" y="42"/>
                    </a:lnTo>
                    <a:lnTo>
                      <a:pt x="61" y="42"/>
                    </a:lnTo>
                    <a:lnTo>
                      <a:pt x="60" y="42"/>
                    </a:lnTo>
                    <a:lnTo>
                      <a:pt x="61" y="41"/>
                    </a:lnTo>
                    <a:lnTo>
                      <a:pt x="61" y="40"/>
                    </a:lnTo>
                    <a:lnTo>
                      <a:pt x="62" y="39"/>
                    </a:lnTo>
                    <a:lnTo>
                      <a:pt x="60" y="40"/>
                    </a:lnTo>
                    <a:lnTo>
                      <a:pt x="59" y="40"/>
                    </a:lnTo>
                    <a:lnTo>
                      <a:pt x="58" y="41"/>
                    </a:lnTo>
                    <a:lnTo>
                      <a:pt x="57" y="42"/>
                    </a:lnTo>
                    <a:lnTo>
                      <a:pt x="57" y="41"/>
                    </a:lnTo>
                    <a:lnTo>
                      <a:pt x="56" y="41"/>
                    </a:lnTo>
                    <a:lnTo>
                      <a:pt x="54" y="41"/>
                    </a:lnTo>
                    <a:lnTo>
                      <a:pt x="52" y="42"/>
                    </a:lnTo>
                    <a:lnTo>
                      <a:pt x="51" y="43"/>
                    </a:lnTo>
                    <a:lnTo>
                      <a:pt x="49" y="43"/>
                    </a:lnTo>
                    <a:lnTo>
                      <a:pt x="49" y="44"/>
                    </a:lnTo>
                    <a:lnTo>
                      <a:pt x="48" y="44"/>
                    </a:lnTo>
                    <a:lnTo>
                      <a:pt x="47" y="44"/>
                    </a:lnTo>
                    <a:lnTo>
                      <a:pt x="47" y="45"/>
                    </a:lnTo>
                    <a:lnTo>
                      <a:pt x="47" y="46"/>
                    </a:lnTo>
                    <a:lnTo>
                      <a:pt x="45" y="47"/>
                    </a:lnTo>
                    <a:lnTo>
                      <a:pt x="42" y="46"/>
                    </a:lnTo>
                    <a:lnTo>
                      <a:pt x="40" y="45"/>
                    </a:lnTo>
                    <a:lnTo>
                      <a:pt x="41" y="44"/>
                    </a:lnTo>
                    <a:lnTo>
                      <a:pt x="45" y="43"/>
                    </a:lnTo>
                    <a:lnTo>
                      <a:pt x="43" y="41"/>
                    </a:lnTo>
                    <a:lnTo>
                      <a:pt x="40" y="41"/>
                    </a:lnTo>
                    <a:lnTo>
                      <a:pt x="37" y="40"/>
                    </a:lnTo>
                    <a:lnTo>
                      <a:pt x="36" y="40"/>
                    </a:lnTo>
                    <a:lnTo>
                      <a:pt x="36" y="41"/>
                    </a:lnTo>
                    <a:lnTo>
                      <a:pt x="38" y="42"/>
                    </a:lnTo>
                    <a:lnTo>
                      <a:pt x="39" y="42"/>
                    </a:lnTo>
                    <a:lnTo>
                      <a:pt x="39" y="44"/>
                    </a:lnTo>
                    <a:lnTo>
                      <a:pt x="38" y="45"/>
                    </a:lnTo>
                    <a:lnTo>
                      <a:pt x="38" y="46"/>
                    </a:lnTo>
                    <a:lnTo>
                      <a:pt x="39" y="46"/>
                    </a:lnTo>
                    <a:lnTo>
                      <a:pt x="38" y="50"/>
                    </a:lnTo>
                    <a:lnTo>
                      <a:pt x="35" y="48"/>
                    </a:lnTo>
                    <a:lnTo>
                      <a:pt x="33" y="48"/>
                    </a:lnTo>
                    <a:lnTo>
                      <a:pt x="33" y="50"/>
                    </a:lnTo>
                    <a:lnTo>
                      <a:pt x="31" y="51"/>
                    </a:lnTo>
                    <a:lnTo>
                      <a:pt x="28" y="53"/>
                    </a:lnTo>
                    <a:lnTo>
                      <a:pt x="30" y="57"/>
                    </a:lnTo>
                    <a:lnTo>
                      <a:pt x="29" y="58"/>
                    </a:lnTo>
                    <a:lnTo>
                      <a:pt x="27" y="59"/>
                    </a:lnTo>
                    <a:lnTo>
                      <a:pt x="23" y="57"/>
                    </a:lnTo>
                    <a:lnTo>
                      <a:pt x="23" y="56"/>
                    </a:lnTo>
                    <a:lnTo>
                      <a:pt x="21" y="56"/>
                    </a:lnTo>
                    <a:lnTo>
                      <a:pt x="21" y="58"/>
                    </a:lnTo>
                    <a:lnTo>
                      <a:pt x="22" y="60"/>
                    </a:lnTo>
                    <a:lnTo>
                      <a:pt x="23" y="60"/>
                    </a:lnTo>
                    <a:lnTo>
                      <a:pt x="24" y="61"/>
                    </a:lnTo>
                    <a:lnTo>
                      <a:pt x="24" y="62"/>
                    </a:lnTo>
                    <a:lnTo>
                      <a:pt x="21" y="62"/>
                    </a:lnTo>
                    <a:lnTo>
                      <a:pt x="19" y="60"/>
                    </a:lnTo>
                    <a:lnTo>
                      <a:pt x="17" y="61"/>
                    </a:lnTo>
                    <a:lnTo>
                      <a:pt x="17" y="59"/>
                    </a:lnTo>
                    <a:lnTo>
                      <a:pt x="17" y="56"/>
                    </a:lnTo>
                    <a:lnTo>
                      <a:pt x="16" y="55"/>
                    </a:lnTo>
                    <a:lnTo>
                      <a:pt x="17" y="53"/>
                    </a:lnTo>
                    <a:lnTo>
                      <a:pt x="17" y="52"/>
                    </a:lnTo>
                    <a:lnTo>
                      <a:pt x="14" y="49"/>
                    </a:lnTo>
                    <a:lnTo>
                      <a:pt x="11" y="47"/>
                    </a:lnTo>
                    <a:lnTo>
                      <a:pt x="11" y="46"/>
                    </a:lnTo>
                    <a:lnTo>
                      <a:pt x="14" y="47"/>
                    </a:lnTo>
                    <a:lnTo>
                      <a:pt x="16" y="47"/>
                    </a:lnTo>
                    <a:lnTo>
                      <a:pt x="18" y="48"/>
                    </a:lnTo>
                    <a:lnTo>
                      <a:pt x="21" y="49"/>
                    </a:lnTo>
                    <a:lnTo>
                      <a:pt x="24" y="51"/>
                    </a:lnTo>
                    <a:lnTo>
                      <a:pt x="27" y="51"/>
                    </a:lnTo>
                    <a:lnTo>
                      <a:pt x="32" y="47"/>
                    </a:lnTo>
                    <a:lnTo>
                      <a:pt x="32" y="44"/>
                    </a:lnTo>
                    <a:lnTo>
                      <a:pt x="31" y="44"/>
                    </a:lnTo>
                    <a:lnTo>
                      <a:pt x="29" y="43"/>
                    </a:lnTo>
                    <a:lnTo>
                      <a:pt x="28" y="43"/>
                    </a:lnTo>
                    <a:lnTo>
                      <a:pt x="27" y="42"/>
                    </a:lnTo>
                    <a:lnTo>
                      <a:pt x="26" y="42"/>
                    </a:lnTo>
                    <a:lnTo>
                      <a:pt x="23" y="41"/>
                    </a:lnTo>
                    <a:lnTo>
                      <a:pt x="20" y="39"/>
                    </a:lnTo>
                    <a:lnTo>
                      <a:pt x="17" y="38"/>
                    </a:lnTo>
                    <a:lnTo>
                      <a:pt x="14" y="38"/>
                    </a:lnTo>
                    <a:lnTo>
                      <a:pt x="13" y="38"/>
                    </a:lnTo>
                    <a:lnTo>
                      <a:pt x="12" y="37"/>
                    </a:lnTo>
                    <a:lnTo>
                      <a:pt x="11" y="37"/>
                    </a:lnTo>
                    <a:lnTo>
                      <a:pt x="13" y="37"/>
                    </a:lnTo>
                    <a:lnTo>
                      <a:pt x="13" y="36"/>
                    </a:lnTo>
                    <a:lnTo>
                      <a:pt x="11" y="35"/>
                    </a:lnTo>
                    <a:lnTo>
                      <a:pt x="10" y="36"/>
                    </a:lnTo>
                    <a:lnTo>
                      <a:pt x="9" y="36"/>
                    </a:lnTo>
                    <a:lnTo>
                      <a:pt x="5" y="37"/>
                    </a:lnTo>
                    <a:lnTo>
                      <a:pt x="5" y="38"/>
                    </a:lnTo>
                    <a:lnTo>
                      <a:pt x="4" y="38"/>
                    </a:lnTo>
                    <a:lnTo>
                      <a:pt x="3" y="40"/>
                    </a:lnTo>
                    <a:lnTo>
                      <a:pt x="3" y="41"/>
                    </a:lnTo>
                    <a:lnTo>
                      <a:pt x="5" y="43"/>
                    </a:lnTo>
                    <a:lnTo>
                      <a:pt x="6" y="45"/>
                    </a:lnTo>
                    <a:lnTo>
                      <a:pt x="4" y="46"/>
                    </a:lnTo>
                    <a:lnTo>
                      <a:pt x="6" y="50"/>
                    </a:lnTo>
                    <a:lnTo>
                      <a:pt x="6" y="53"/>
                    </a:lnTo>
                    <a:lnTo>
                      <a:pt x="6" y="54"/>
                    </a:lnTo>
                    <a:lnTo>
                      <a:pt x="6" y="57"/>
                    </a:lnTo>
                    <a:lnTo>
                      <a:pt x="7" y="57"/>
                    </a:lnTo>
                    <a:lnTo>
                      <a:pt x="6" y="59"/>
                    </a:lnTo>
                    <a:lnTo>
                      <a:pt x="7" y="60"/>
                    </a:lnTo>
                    <a:lnTo>
                      <a:pt x="7" y="62"/>
                    </a:lnTo>
                    <a:lnTo>
                      <a:pt x="6" y="63"/>
                    </a:lnTo>
                    <a:lnTo>
                      <a:pt x="7" y="65"/>
                    </a:lnTo>
                    <a:lnTo>
                      <a:pt x="8" y="65"/>
                    </a:lnTo>
                    <a:lnTo>
                      <a:pt x="10" y="68"/>
                    </a:lnTo>
                    <a:lnTo>
                      <a:pt x="6" y="73"/>
                    </a:lnTo>
                    <a:lnTo>
                      <a:pt x="4" y="76"/>
                    </a:lnTo>
                    <a:lnTo>
                      <a:pt x="3" y="78"/>
                    </a:lnTo>
                    <a:lnTo>
                      <a:pt x="3" y="80"/>
                    </a:lnTo>
                    <a:lnTo>
                      <a:pt x="4" y="81"/>
                    </a:lnTo>
                    <a:lnTo>
                      <a:pt x="6" y="80"/>
                    </a:lnTo>
                    <a:lnTo>
                      <a:pt x="7" y="81"/>
                    </a:lnTo>
                    <a:lnTo>
                      <a:pt x="6" y="82"/>
                    </a:lnTo>
                    <a:lnTo>
                      <a:pt x="4" y="82"/>
                    </a:lnTo>
                    <a:lnTo>
                      <a:pt x="3" y="83"/>
                    </a:lnTo>
                    <a:lnTo>
                      <a:pt x="2" y="83"/>
                    </a:lnTo>
                    <a:lnTo>
                      <a:pt x="1" y="84"/>
                    </a:lnTo>
                    <a:lnTo>
                      <a:pt x="0" y="88"/>
                    </a:lnTo>
                    <a:lnTo>
                      <a:pt x="1" y="90"/>
                    </a:lnTo>
                    <a:lnTo>
                      <a:pt x="1" y="92"/>
                    </a:lnTo>
                    <a:lnTo>
                      <a:pt x="1" y="94"/>
                    </a:lnTo>
                    <a:lnTo>
                      <a:pt x="2" y="96"/>
                    </a:lnTo>
                    <a:lnTo>
                      <a:pt x="2" y="99"/>
                    </a:lnTo>
                    <a:lnTo>
                      <a:pt x="3" y="99"/>
                    </a:lnTo>
                    <a:lnTo>
                      <a:pt x="5" y="100"/>
                    </a:lnTo>
                    <a:lnTo>
                      <a:pt x="6" y="100"/>
                    </a:lnTo>
                    <a:lnTo>
                      <a:pt x="7" y="100"/>
                    </a:lnTo>
                    <a:lnTo>
                      <a:pt x="8" y="101"/>
                    </a:lnTo>
                    <a:lnTo>
                      <a:pt x="9" y="105"/>
                    </a:lnTo>
                    <a:lnTo>
                      <a:pt x="10" y="107"/>
                    </a:lnTo>
                    <a:lnTo>
                      <a:pt x="12" y="109"/>
                    </a:lnTo>
                    <a:lnTo>
                      <a:pt x="12" y="111"/>
                    </a:lnTo>
                    <a:lnTo>
                      <a:pt x="11" y="111"/>
                    </a:lnTo>
                    <a:lnTo>
                      <a:pt x="10" y="110"/>
                    </a:lnTo>
                    <a:lnTo>
                      <a:pt x="9" y="110"/>
                    </a:lnTo>
                    <a:lnTo>
                      <a:pt x="9" y="112"/>
                    </a:lnTo>
                    <a:lnTo>
                      <a:pt x="10" y="113"/>
                    </a:lnTo>
                    <a:lnTo>
                      <a:pt x="10" y="114"/>
                    </a:lnTo>
                    <a:lnTo>
                      <a:pt x="12" y="113"/>
                    </a:lnTo>
                    <a:lnTo>
                      <a:pt x="15" y="114"/>
                    </a:lnTo>
                    <a:lnTo>
                      <a:pt x="16" y="118"/>
                    </a:lnTo>
                    <a:lnTo>
                      <a:pt x="18" y="118"/>
                    </a:lnTo>
                    <a:lnTo>
                      <a:pt x="18" y="119"/>
                    </a:lnTo>
                    <a:lnTo>
                      <a:pt x="19" y="120"/>
                    </a:lnTo>
                    <a:lnTo>
                      <a:pt x="23" y="120"/>
                    </a:lnTo>
                    <a:lnTo>
                      <a:pt x="25" y="122"/>
                    </a:lnTo>
                    <a:lnTo>
                      <a:pt x="26" y="122"/>
                    </a:lnTo>
                    <a:lnTo>
                      <a:pt x="27" y="123"/>
                    </a:lnTo>
                    <a:lnTo>
                      <a:pt x="29" y="125"/>
                    </a:lnTo>
                    <a:lnTo>
                      <a:pt x="28" y="126"/>
                    </a:lnTo>
                    <a:lnTo>
                      <a:pt x="28" y="129"/>
                    </a:lnTo>
                    <a:lnTo>
                      <a:pt x="27" y="129"/>
                    </a:lnTo>
                    <a:lnTo>
                      <a:pt x="25" y="131"/>
                    </a:lnTo>
                    <a:lnTo>
                      <a:pt x="24" y="133"/>
                    </a:lnTo>
                    <a:lnTo>
                      <a:pt x="26" y="132"/>
                    </a:lnTo>
                    <a:lnTo>
                      <a:pt x="26" y="133"/>
                    </a:lnTo>
                    <a:lnTo>
                      <a:pt x="24" y="134"/>
                    </a:lnTo>
                    <a:lnTo>
                      <a:pt x="25" y="135"/>
                    </a:lnTo>
                    <a:lnTo>
                      <a:pt x="25" y="136"/>
                    </a:lnTo>
                    <a:lnTo>
                      <a:pt x="23" y="137"/>
                    </a:lnTo>
                    <a:lnTo>
                      <a:pt x="23" y="138"/>
                    </a:lnTo>
                    <a:lnTo>
                      <a:pt x="22" y="138"/>
                    </a:lnTo>
                    <a:lnTo>
                      <a:pt x="22" y="139"/>
                    </a:lnTo>
                    <a:lnTo>
                      <a:pt x="23" y="140"/>
                    </a:lnTo>
                    <a:lnTo>
                      <a:pt x="24" y="141"/>
                    </a:lnTo>
                    <a:lnTo>
                      <a:pt x="25" y="141"/>
                    </a:lnTo>
                    <a:lnTo>
                      <a:pt x="27" y="143"/>
                    </a:lnTo>
                    <a:lnTo>
                      <a:pt x="29" y="144"/>
                    </a:lnTo>
                    <a:lnTo>
                      <a:pt x="32" y="145"/>
                    </a:lnTo>
                    <a:lnTo>
                      <a:pt x="35" y="145"/>
                    </a:lnTo>
                    <a:lnTo>
                      <a:pt x="36" y="145"/>
                    </a:lnTo>
                    <a:lnTo>
                      <a:pt x="39" y="146"/>
                    </a:lnTo>
                    <a:lnTo>
                      <a:pt x="42" y="148"/>
                    </a:lnTo>
                    <a:lnTo>
                      <a:pt x="43" y="148"/>
                    </a:lnTo>
                    <a:lnTo>
                      <a:pt x="44" y="149"/>
                    </a:lnTo>
                    <a:lnTo>
                      <a:pt x="47" y="151"/>
                    </a:lnTo>
                    <a:lnTo>
                      <a:pt x="49" y="150"/>
                    </a:lnTo>
                    <a:lnTo>
                      <a:pt x="49" y="149"/>
                    </a:lnTo>
                    <a:cubicBezTo>
                      <a:pt x="48" y="148"/>
                      <a:pt x="48" y="148"/>
                      <a:pt x="48" y="148"/>
                    </a:cubicBezTo>
                    <a:cubicBezTo>
                      <a:pt x="47" y="146"/>
                      <a:pt x="47" y="144"/>
                      <a:pt x="47" y="143"/>
                    </a:cubicBezTo>
                    <a:cubicBezTo>
                      <a:pt x="46" y="142"/>
                      <a:pt x="45" y="141"/>
                      <a:pt x="45" y="139"/>
                    </a:cubicBezTo>
                    <a:lnTo>
                      <a:pt x="46" y="139"/>
                    </a:lnTo>
                    <a:cubicBezTo>
                      <a:pt x="46" y="138"/>
                      <a:pt x="46" y="137"/>
                      <a:pt x="47" y="137"/>
                    </a:cubicBezTo>
                    <a:cubicBezTo>
                      <a:pt x="48" y="137"/>
                      <a:pt x="49" y="135"/>
                      <a:pt x="50" y="135"/>
                    </a:cubicBezTo>
                    <a:cubicBezTo>
                      <a:pt x="50" y="135"/>
                      <a:pt x="50" y="135"/>
                      <a:pt x="51" y="134"/>
                    </a:cubicBezTo>
                    <a:lnTo>
                      <a:pt x="49" y="134"/>
                    </a:lnTo>
                    <a:lnTo>
                      <a:pt x="50" y="132"/>
                    </a:lnTo>
                    <a:lnTo>
                      <a:pt x="48" y="130"/>
                    </a:lnTo>
                    <a:lnTo>
                      <a:pt x="45" y="129"/>
                    </a:lnTo>
                    <a:lnTo>
                      <a:pt x="46" y="120"/>
                    </a:lnTo>
                    <a:lnTo>
                      <a:pt x="47" y="119"/>
                    </a:lnTo>
                    <a:lnTo>
                      <a:pt x="48" y="120"/>
                    </a:lnTo>
                    <a:lnTo>
                      <a:pt x="50" y="120"/>
                    </a:lnTo>
                    <a:lnTo>
                      <a:pt x="50" y="118"/>
                    </a:lnTo>
                    <a:lnTo>
                      <a:pt x="55" y="115"/>
                    </a:lnTo>
                    <a:lnTo>
                      <a:pt x="56" y="116"/>
                    </a:lnTo>
                    <a:lnTo>
                      <a:pt x="58" y="116"/>
                    </a:lnTo>
                    <a:lnTo>
                      <a:pt x="59" y="117"/>
                    </a:lnTo>
                    <a:lnTo>
                      <a:pt x="61" y="117"/>
                    </a:lnTo>
                    <a:lnTo>
                      <a:pt x="62" y="118"/>
                    </a:lnTo>
                    <a:lnTo>
                      <a:pt x="64" y="118"/>
                    </a:lnTo>
                    <a:lnTo>
                      <a:pt x="65" y="119"/>
                    </a:lnTo>
                    <a:lnTo>
                      <a:pt x="66" y="119"/>
                    </a:lnTo>
                    <a:lnTo>
                      <a:pt x="67" y="118"/>
                    </a:lnTo>
                    <a:lnTo>
                      <a:pt x="71" y="118"/>
                    </a:lnTo>
                    <a:lnTo>
                      <a:pt x="72" y="119"/>
                    </a:lnTo>
                    <a:lnTo>
                      <a:pt x="75" y="119"/>
                    </a:lnTo>
                    <a:lnTo>
                      <a:pt x="75" y="118"/>
                    </a:lnTo>
                    <a:lnTo>
                      <a:pt x="76" y="118"/>
                    </a:lnTo>
                    <a:lnTo>
                      <a:pt x="77" y="119"/>
                    </a:lnTo>
                    <a:lnTo>
                      <a:pt x="78" y="119"/>
                    </a:lnTo>
                    <a:lnTo>
                      <a:pt x="78" y="117"/>
                    </a:lnTo>
                    <a:lnTo>
                      <a:pt x="76" y="116"/>
                    </a:lnTo>
                    <a:lnTo>
                      <a:pt x="77" y="114"/>
                    </a:lnTo>
                    <a:lnTo>
                      <a:pt x="78" y="114"/>
                    </a:lnTo>
                    <a:lnTo>
                      <a:pt x="78" y="113"/>
                    </a:lnTo>
                    <a:lnTo>
                      <a:pt x="77" y="112"/>
                    </a:lnTo>
                    <a:lnTo>
                      <a:pt x="78" y="111"/>
                    </a:lnTo>
                    <a:lnTo>
                      <a:pt x="80" y="110"/>
                    </a:lnTo>
                    <a:lnTo>
                      <a:pt x="77" y="110"/>
                    </a:lnTo>
                    <a:lnTo>
                      <a:pt x="77" y="108"/>
                    </a:lnTo>
                    <a:lnTo>
                      <a:pt x="80" y="107"/>
                    </a:lnTo>
                    <a:lnTo>
                      <a:pt x="84" y="106"/>
                    </a:lnTo>
                    <a:lnTo>
                      <a:pt x="90" y="104"/>
                    </a:lnTo>
                    <a:lnTo>
                      <a:pt x="93" y="102"/>
                    </a:lnTo>
                    <a:lnTo>
                      <a:pt x="96" y="101"/>
                    </a:lnTo>
                    <a:lnTo>
                      <a:pt x="99" y="102"/>
                    </a:lnTo>
                    <a:lnTo>
                      <a:pt x="101" y="102"/>
                    </a:lnTo>
                    <a:lnTo>
                      <a:pt x="102" y="105"/>
                    </a:lnTo>
                    <a:lnTo>
                      <a:pt x="103" y="105"/>
                    </a:lnTo>
                    <a:lnTo>
                      <a:pt x="107" y="106"/>
                    </a:lnTo>
                    <a:lnTo>
                      <a:pt x="107" y="108"/>
                    </a:lnTo>
                    <a:lnTo>
                      <a:pt x="110" y="108"/>
                    </a:lnTo>
                    <a:lnTo>
                      <a:pt x="110" y="106"/>
                    </a:lnTo>
                    <a:lnTo>
                      <a:pt x="112" y="105"/>
                    </a:lnTo>
                    <a:lnTo>
                      <a:pt x="114" y="105"/>
                    </a:lnTo>
                    <a:lnTo>
                      <a:pt x="114" y="107"/>
                    </a:lnTo>
                    <a:lnTo>
                      <a:pt x="115" y="109"/>
                    </a:lnTo>
                    <a:lnTo>
                      <a:pt x="119" y="111"/>
                    </a:lnTo>
                    <a:lnTo>
                      <a:pt x="120" y="114"/>
                    </a:lnTo>
                    <a:lnTo>
                      <a:pt x="122" y="118"/>
                    </a:lnTo>
                    <a:lnTo>
                      <a:pt x="131" y="118"/>
                    </a:lnTo>
                    <a:lnTo>
                      <a:pt x="134" y="122"/>
                    </a:lnTo>
                    <a:lnTo>
                      <a:pt x="139" y="124"/>
                    </a:lnTo>
                    <a:lnTo>
                      <a:pt x="139" y="125"/>
                    </a:lnTo>
                    <a:lnTo>
                      <a:pt x="140" y="125"/>
                    </a:lnTo>
                    <a:lnTo>
                      <a:pt x="141" y="123"/>
                    </a:lnTo>
                    <a:lnTo>
                      <a:pt x="145" y="123"/>
                    </a:lnTo>
                    <a:lnTo>
                      <a:pt x="146" y="120"/>
                    </a:lnTo>
                    <a:lnTo>
                      <a:pt x="148" y="120"/>
                    </a:lnTo>
                    <a:lnTo>
                      <a:pt x="150" y="118"/>
                    </a:lnTo>
                    <a:lnTo>
                      <a:pt x="151" y="118"/>
                    </a:lnTo>
                    <a:lnTo>
                      <a:pt x="153" y="120"/>
                    </a:lnTo>
                    <a:lnTo>
                      <a:pt x="155" y="119"/>
                    </a:lnTo>
                    <a:lnTo>
                      <a:pt x="158" y="122"/>
                    </a:lnTo>
                    <a:lnTo>
                      <a:pt x="159" y="122"/>
                    </a:lnTo>
                    <a:lnTo>
                      <a:pt x="159" y="121"/>
                    </a:lnTo>
                    <a:lnTo>
                      <a:pt x="161" y="121"/>
                    </a:lnTo>
                    <a:lnTo>
                      <a:pt x="161" y="122"/>
                    </a:lnTo>
                    <a:lnTo>
                      <a:pt x="164" y="122"/>
                    </a:lnTo>
                    <a:lnTo>
                      <a:pt x="164" y="119"/>
                    </a:lnTo>
                    <a:lnTo>
                      <a:pt x="163" y="117"/>
                    </a:lnTo>
                    <a:lnTo>
                      <a:pt x="165" y="116"/>
                    </a:lnTo>
                    <a:lnTo>
                      <a:pt x="167" y="114"/>
                    </a:lnTo>
                    <a:lnTo>
                      <a:pt x="172" y="115"/>
                    </a:lnTo>
                    <a:lnTo>
                      <a:pt x="176" y="121"/>
                    </a:lnTo>
                    <a:lnTo>
                      <a:pt x="181" y="119"/>
                    </a:lnTo>
                    <a:lnTo>
                      <a:pt x="187" y="121"/>
                    </a:lnTo>
                    <a:lnTo>
                      <a:pt x="187" y="122"/>
                    </a:lnTo>
                    <a:lnTo>
                      <a:pt x="190" y="123"/>
                    </a:lnTo>
                    <a:lnTo>
                      <a:pt x="191" y="124"/>
                    </a:lnTo>
                    <a:lnTo>
                      <a:pt x="195" y="124"/>
                    </a:lnTo>
                    <a:lnTo>
                      <a:pt x="197" y="124"/>
                    </a:lnTo>
                    <a:lnTo>
                      <a:pt x="200" y="122"/>
                    </a:lnTo>
                    <a:lnTo>
                      <a:pt x="201" y="120"/>
                    </a:lnTo>
                    <a:lnTo>
                      <a:pt x="203" y="120"/>
                    </a:lnTo>
                    <a:lnTo>
                      <a:pt x="206" y="122"/>
                    </a:lnTo>
                    <a:lnTo>
                      <a:pt x="208" y="122"/>
                    </a:lnTo>
                    <a:lnTo>
                      <a:pt x="210" y="123"/>
                    </a:lnTo>
                    <a:lnTo>
                      <a:pt x="213" y="121"/>
                    </a:lnTo>
                    <a:lnTo>
                      <a:pt x="213" y="119"/>
                    </a:lnTo>
                    <a:lnTo>
                      <a:pt x="214" y="118"/>
                    </a:lnTo>
                    <a:lnTo>
                      <a:pt x="215" y="115"/>
                    </a:lnTo>
                    <a:lnTo>
                      <a:pt x="217" y="114"/>
                    </a:lnTo>
                    <a:lnTo>
                      <a:pt x="217" y="112"/>
                    </a:lnTo>
                    <a:lnTo>
                      <a:pt x="215" y="112"/>
                    </a:lnTo>
                    <a:lnTo>
                      <a:pt x="218" y="108"/>
                    </a:lnTo>
                    <a:lnTo>
                      <a:pt x="223" y="107"/>
                    </a:lnTo>
                    <a:lnTo>
                      <a:pt x="227" y="109"/>
                    </a:lnTo>
                    <a:lnTo>
                      <a:pt x="229" y="109"/>
                    </a:lnTo>
                    <a:lnTo>
                      <a:pt x="231" y="113"/>
                    </a:lnTo>
                    <a:lnTo>
                      <a:pt x="231" y="115"/>
                    </a:lnTo>
                    <a:lnTo>
                      <a:pt x="233" y="119"/>
                    </a:lnTo>
                    <a:lnTo>
                      <a:pt x="233" y="122"/>
                    </a:lnTo>
                    <a:lnTo>
                      <a:pt x="236" y="122"/>
                    </a:lnTo>
                    <a:lnTo>
                      <a:pt x="238" y="123"/>
                    </a:lnTo>
                    <a:lnTo>
                      <a:pt x="241" y="126"/>
                    </a:lnTo>
                    <a:lnTo>
                      <a:pt x="242" y="129"/>
                    </a:lnTo>
                    <a:lnTo>
                      <a:pt x="243" y="129"/>
                    </a:lnTo>
                    <a:lnTo>
                      <a:pt x="245" y="128"/>
                    </a:lnTo>
                    <a:lnTo>
                      <a:pt x="247" y="128"/>
                    </a:lnTo>
                    <a:lnTo>
                      <a:pt x="249" y="126"/>
                    </a:lnTo>
                    <a:lnTo>
                      <a:pt x="250" y="127"/>
                    </a:lnTo>
                    <a:lnTo>
                      <a:pt x="250" y="131"/>
                    </a:lnTo>
                    <a:lnTo>
                      <a:pt x="248" y="132"/>
                    </a:lnTo>
                    <a:lnTo>
                      <a:pt x="247" y="137"/>
                    </a:lnTo>
                    <a:lnTo>
                      <a:pt x="245" y="138"/>
                    </a:lnTo>
                    <a:lnTo>
                      <a:pt x="243" y="138"/>
                    </a:lnTo>
                    <a:lnTo>
                      <a:pt x="241" y="139"/>
                    </a:lnTo>
                    <a:lnTo>
                      <a:pt x="242" y="142"/>
                    </a:lnTo>
                    <a:lnTo>
                      <a:pt x="242" y="144"/>
                    </a:lnTo>
                    <a:lnTo>
                      <a:pt x="239" y="145"/>
                    </a:lnTo>
                    <a:lnTo>
                      <a:pt x="240" y="146"/>
                    </a:lnTo>
                    <a:lnTo>
                      <a:pt x="242" y="146"/>
                    </a:lnTo>
                    <a:lnTo>
                      <a:pt x="242" y="145"/>
                    </a:lnTo>
                    <a:lnTo>
                      <a:pt x="243" y="144"/>
                    </a:lnTo>
                    <a:lnTo>
                      <a:pt x="244" y="145"/>
                    </a:lnTo>
                    <a:lnTo>
                      <a:pt x="245" y="145"/>
                    </a:lnTo>
                    <a:lnTo>
                      <a:pt x="246" y="146"/>
                    </a:lnTo>
                    <a:lnTo>
                      <a:pt x="247" y="146"/>
                    </a:lnTo>
                    <a:lnTo>
                      <a:pt x="248" y="145"/>
                    </a:lnTo>
                    <a:lnTo>
                      <a:pt x="250" y="144"/>
                    </a:lnTo>
                    <a:lnTo>
                      <a:pt x="253" y="140"/>
                    </a:lnTo>
                    <a:lnTo>
                      <a:pt x="255" y="138"/>
                    </a:lnTo>
                    <a:lnTo>
                      <a:pt x="257" y="136"/>
                    </a:lnTo>
                    <a:lnTo>
                      <a:pt x="257" y="133"/>
                    </a:lnTo>
                    <a:lnTo>
                      <a:pt x="258" y="131"/>
                    </a:lnTo>
                    <a:lnTo>
                      <a:pt x="261" y="129"/>
                    </a:lnTo>
                    <a:lnTo>
                      <a:pt x="261" y="128"/>
                    </a:lnTo>
                    <a:lnTo>
                      <a:pt x="263" y="124"/>
                    </a:lnTo>
                    <a:lnTo>
                      <a:pt x="263" y="123"/>
                    </a:lnTo>
                    <a:lnTo>
                      <a:pt x="263" y="121"/>
                    </a:lnTo>
                    <a:lnTo>
                      <a:pt x="263" y="120"/>
                    </a:lnTo>
                    <a:lnTo>
                      <a:pt x="263" y="117"/>
                    </a:lnTo>
                    <a:lnTo>
                      <a:pt x="265" y="114"/>
                    </a:lnTo>
                    <a:lnTo>
                      <a:pt x="265" y="112"/>
                    </a:lnTo>
                    <a:lnTo>
                      <a:pt x="264" y="111"/>
                    </a:lnTo>
                    <a:lnTo>
                      <a:pt x="263" y="110"/>
                    </a:lnTo>
                    <a:lnTo>
                      <a:pt x="264" y="111"/>
                    </a:lnTo>
                    <a:lnTo>
                      <a:pt x="265" y="110"/>
                    </a:lnTo>
                    <a:lnTo>
                      <a:pt x="264" y="108"/>
                    </a:lnTo>
                    <a:lnTo>
                      <a:pt x="263" y="107"/>
                    </a:lnTo>
                    <a:lnTo>
                      <a:pt x="262" y="106"/>
                    </a:lnTo>
                    <a:lnTo>
                      <a:pt x="259" y="105"/>
                    </a:lnTo>
                    <a:lnTo>
                      <a:pt x="258" y="107"/>
                    </a:lnTo>
                    <a:lnTo>
                      <a:pt x="257" y="108"/>
                    </a:lnTo>
                    <a:lnTo>
                      <a:pt x="256" y="108"/>
                    </a:lnTo>
                    <a:lnTo>
                      <a:pt x="257" y="107"/>
                    </a:lnTo>
                    <a:lnTo>
                      <a:pt x="256" y="105"/>
                    </a:lnTo>
                    <a:lnTo>
                      <a:pt x="255" y="106"/>
                    </a:lnTo>
                    <a:lnTo>
                      <a:pt x="254" y="107"/>
                    </a:lnTo>
                    <a:lnTo>
                      <a:pt x="254" y="104"/>
                    </a:lnTo>
                    <a:lnTo>
                      <a:pt x="252" y="104"/>
                    </a:lnTo>
                    <a:lnTo>
                      <a:pt x="250" y="103"/>
                    </a:lnTo>
                    <a:lnTo>
                      <a:pt x="251" y="102"/>
                    </a:lnTo>
                    <a:lnTo>
                      <a:pt x="252" y="102"/>
                    </a:lnTo>
                    <a:lnTo>
                      <a:pt x="253" y="100"/>
                    </a:lnTo>
                    <a:lnTo>
                      <a:pt x="255" y="99"/>
                    </a:lnTo>
                    <a:lnTo>
                      <a:pt x="256" y="98"/>
                    </a:lnTo>
                    <a:lnTo>
                      <a:pt x="258" y="96"/>
                    </a:lnTo>
                    <a:lnTo>
                      <a:pt x="258" y="95"/>
                    </a:lnTo>
                    <a:lnTo>
                      <a:pt x="261" y="93"/>
                    </a:lnTo>
                    <a:lnTo>
                      <a:pt x="263" y="91"/>
                    </a:lnTo>
                    <a:lnTo>
                      <a:pt x="263" y="89"/>
                    </a:lnTo>
                    <a:lnTo>
                      <a:pt x="266" y="87"/>
                    </a:lnTo>
                    <a:lnTo>
                      <a:pt x="266" y="86"/>
                    </a:lnTo>
                    <a:lnTo>
                      <a:pt x="268" y="84"/>
                    </a:lnTo>
                    <a:lnTo>
                      <a:pt x="270" y="84"/>
                    </a:lnTo>
                    <a:lnTo>
                      <a:pt x="272" y="84"/>
                    </a:lnTo>
                    <a:lnTo>
                      <a:pt x="273" y="83"/>
                    </a:lnTo>
                    <a:lnTo>
                      <a:pt x="275" y="84"/>
                    </a:lnTo>
                    <a:lnTo>
                      <a:pt x="275" y="85"/>
                    </a:lnTo>
                    <a:lnTo>
                      <a:pt x="276" y="85"/>
                    </a:lnTo>
                    <a:lnTo>
                      <a:pt x="277" y="84"/>
                    </a:lnTo>
                    <a:lnTo>
                      <a:pt x="278" y="84"/>
                    </a:lnTo>
                    <a:lnTo>
                      <a:pt x="281" y="84"/>
                    </a:lnTo>
                    <a:lnTo>
                      <a:pt x="282" y="84"/>
                    </a:lnTo>
                    <a:lnTo>
                      <a:pt x="283" y="82"/>
                    </a:lnTo>
                    <a:lnTo>
                      <a:pt x="285" y="82"/>
                    </a:lnTo>
                    <a:lnTo>
                      <a:pt x="286" y="83"/>
                    </a:lnTo>
                    <a:lnTo>
                      <a:pt x="289" y="83"/>
                    </a:lnTo>
                    <a:lnTo>
                      <a:pt x="289" y="84"/>
                    </a:lnTo>
                    <a:lnTo>
                      <a:pt x="288" y="84"/>
                    </a:lnTo>
                    <a:lnTo>
                      <a:pt x="288" y="85"/>
                    </a:lnTo>
                    <a:lnTo>
                      <a:pt x="289" y="86"/>
                    </a:lnTo>
                    <a:lnTo>
                      <a:pt x="290" y="85"/>
                    </a:lnTo>
                    <a:lnTo>
                      <a:pt x="291" y="86"/>
                    </a:lnTo>
                    <a:lnTo>
                      <a:pt x="293" y="84"/>
                    </a:lnTo>
                    <a:lnTo>
                      <a:pt x="294" y="85"/>
                    </a:lnTo>
                    <a:lnTo>
                      <a:pt x="295" y="86"/>
                    </a:lnTo>
                    <a:lnTo>
                      <a:pt x="295" y="85"/>
                    </a:lnTo>
                    <a:lnTo>
                      <a:pt x="297" y="84"/>
                    </a:lnTo>
                    <a:lnTo>
                      <a:pt x="297" y="83"/>
                    </a:lnTo>
                    <a:lnTo>
                      <a:pt x="296" y="82"/>
                    </a:lnTo>
                    <a:lnTo>
                      <a:pt x="295" y="83"/>
                    </a:lnTo>
                    <a:lnTo>
                      <a:pt x="294" y="81"/>
                    </a:lnTo>
                    <a:lnTo>
                      <a:pt x="295" y="81"/>
                    </a:lnTo>
                    <a:lnTo>
                      <a:pt x="296" y="79"/>
                    </a:lnTo>
                    <a:lnTo>
                      <a:pt x="298" y="78"/>
                    </a:lnTo>
                    <a:lnTo>
                      <a:pt x="298" y="77"/>
                    </a:lnTo>
                    <a:lnTo>
                      <a:pt x="300" y="75"/>
                    </a:lnTo>
                    <a:lnTo>
                      <a:pt x="300" y="74"/>
                    </a:lnTo>
                    <a:cubicBezTo>
                      <a:pt x="300" y="74"/>
                      <a:pt x="300" y="73"/>
                      <a:pt x="300" y="73"/>
                    </a:cubicBezTo>
                    <a:cubicBezTo>
                      <a:pt x="301" y="73"/>
                      <a:pt x="302" y="72"/>
                      <a:pt x="302" y="72"/>
                    </a:cubicBezTo>
                    <a:lnTo>
                      <a:pt x="304" y="72"/>
                    </a:lnTo>
                    <a:lnTo>
                      <a:pt x="305" y="71"/>
                    </a:lnTo>
                    <a:lnTo>
                      <a:pt x="307" y="72"/>
                    </a:lnTo>
                    <a:lnTo>
                      <a:pt x="308" y="71"/>
                    </a:lnTo>
                    <a:lnTo>
                      <a:pt x="309" y="72"/>
                    </a:lnTo>
                    <a:cubicBezTo>
                      <a:pt x="309" y="72"/>
                      <a:pt x="309" y="73"/>
                      <a:pt x="308" y="74"/>
                    </a:cubicBezTo>
                    <a:lnTo>
                      <a:pt x="307" y="75"/>
                    </a:lnTo>
                    <a:lnTo>
                      <a:pt x="308" y="76"/>
                    </a:lnTo>
                    <a:lnTo>
                      <a:pt x="308" y="78"/>
                    </a:lnTo>
                    <a:lnTo>
                      <a:pt x="309" y="78"/>
                    </a:lnTo>
                    <a:lnTo>
                      <a:pt x="310" y="76"/>
                    </a:lnTo>
                    <a:lnTo>
                      <a:pt x="312" y="74"/>
                    </a:lnTo>
                    <a:cubicBezTo>
                      <a:pt x="312" y="74"/>
                      <a:pt x="313" y="73"/>
                      <a:pt x="313" y="73"/>
                    </a:cubicBezTo>
                    <a:lnTo>
                      <a:pt x="315" y="73"/>
                    </a:lnTo>
                    <a:lnTo>
                      <a:pt x="315" y="72"/>
                    </a:lnTo>
                    <a:lnTo>
                      <a:pt x="315" y="71"/>
                    </a:lnTo>
                    <a:lnTo>
                      <a:pt x="316" y="68"/>
                    </a:lnTo>
                    <a:lnTo>
                      <a:pt x="318" y="67"/>
                    </a:lnTo>
                    <a:lnTo>
                      <a:pt x="319" y="69"/>
                    </a:lnTo>
                    <a:lnTo>
                      <a:pt x="318" y="69"/>
                    </a:lnTo>
                    <a:lnTo>
                      <a:pt x="317" y="71"/>
                    </a:lnTo>
                    <a:lnTo>
                      <a:pt x="317" y="72"/>
                    </a:lnTo>
                    <a:cubicBezTo>
                      <a:pt x="317" y="72"/>
                      <a:pt x="317" y="73"/>
                      <a:pt x="317" y="73"/>
                    </a:cubicBezTo>
                    <a:cubicBezTo>
                      <a:pt x="317" y="74"/>
                      <a:pt x="317" y="75"/>
                      <a:pt x="317" y="75"/>
                    </a:cubicBezTo>
                    <a:lnTo>
                      <a:pt x="316" y="76"/>
                    </a:lnTo>
                    <a:lnTo>
                      <a:pt x="316" y="77"/>
                    </a:lnTo>
                    <a:lnTo>
                      <a:pt x="312" y="78"/>
                    </a:lnTo>
                    <a:lnTo>
                      <a:pt x="312" y="80"/>
                    </a:lnTo>
                    <a:lnTo>
                      <a:pt x="310" y="83"/>
                    </a:lnTo>
                    <a:lnTo>
                      <a:pt x="308" y="83"/>
                    </a:lnTo>
                    <a:lnTo>
                      <a:pt x="308" y="85"/>
                    </a:lnTo>
                    <a:lnTo>
                      <a:pt x="306" y="87"/>
                    </a:lnTo>
                    <a:lnTo>
                      <a:pt x="306" y="88"/>
                    </a:lnTo>
                    <a:lnTo>
                      <a:pt x="304" y="89"/>
                    </a:lnTo>
                    <a:lnTo>
                      <a:pt x="303" y="89"/>
                    </a:lnTo>
                    <a:lnTo>
                      <a:pt x="303" y="90"/>
                    </a:lnTo>
                    <a:lnTo>
                      <a:pt x="301" y="90"/>
                    </a:lnTo>
                    <a:lnTo>
                      <a:pt x="300" y="94"/>
                    </a:lnTo>
                    <a:lnTo>
                      <a:pt x="300" y="95"/>
                    </a:lnTo>
                    <a:lnTo>
                      <a:pt x="298" y="97"/>
                    </a:lnTo>
                    <a:lnTo>
                      <a:pt x="298" y="101"/>
                    </a:lnTo>
                    <a:lnTo>
                      <a:pt x="298" y="105"/>
                    </a:lnTo>
                    <a:lnTo>
                      <a:pt x="298" y="107"/>
                    </a:lnTo>
                    <a:lnTo>
                      <a:pt x="299" y="108"/>
                    </a:lnTo>
                    <a:lnTo>
                      <a:pt x="300" y="112"/>
                    </a:lnTo>
                    <a:lnTo>
                      <a:pt x="300" y="114"/>
                    </a:lnTo>
                    <a:lnTo>
                      <a:pt x="300" y="116"/>
                    </a:lnTo>
                    <a:lnTo>
                      <a:pt x="300" y="117"/>
                    </a:lnTo>
                    <a:lnTo>
                      <a:pt x="300" y="118"/>
                    </a:lnTo>
                    <a:lnTo>
                      <a:pt x="301" y="118"/>
                    </a:lnTo>
                    <a:lnTo>
                      <a:pt x="305" y="113"/>
                    </a:lnTo>
                    <a:lnTo>
                      <a:pt x="305" y="112"/>
                    </a:lnTo>
                    <a:lnTo>
                      <a:pt x="305" y="110"/>
                    </a:lnTo>
                    <a:lnTo>
                      <a:pt x="307" y="109"/>
                    </a:lnTo>
                    <a:lnTo>
                      <a:pt x="308" y="110"/>
                    </a:lnTo>
                    <a:lnTo>
                      <a:pt x="308" y="109"/>
                    </a:lnTo>
                    <a:lnTo>
                      <a:pt x="308" y="106"/>
                    </a:lnTo>
                    <a:lnTo>
                      <a:pt x="311" y="104"/>
                    </a:lnTo>
                    <a:lnTo>
                      <a:pt x="312" y="104"/>
                    </a:lnTo>
                    <a:lnTo>
                      <a:pt x="313" y="102"/>
                    </a:lnTo>
                    <a:lnTo>
                      <a:pt x="312" y="101"/>
                    </a:lnTo>
                    <a:lnTo>
                      <a:pt x="313" y="98"/>
                    </a:lnTo>
                    <a:lnTo>
                      <a:pt x="314" y="96"/>
                    </a:lnTo>
                    <a:lnTo>
                      <a:pt x="314" y="98"/>
                    </a:lnTo>
                    <a:lnTo>
                      <a:pt x="316" y="98"/>
                    </a:lnTo>
                    <a:lnTo>
                      <a:pt x="316" y="97"/>
                    </a:lnTo>
                    <a:lnTo>
                      <a:pt x="315" y="95"/>
                    </a:lnTo>
                    <a:lnTo>
                      <a:pt x="314" y="95"/>
                    </a:lnTo>
                    <a:lnTo>
                      <a:pt x="314" y="93"/>
                    </a:lnTo>
                    <a:lnTo>
                      <a:pt x="316" y="91"/>
                    </a:lnTo>
                    <a:lnTo>
                      <a:pt x="314" y="90"/>
                    </a:lnTo>
                    <a:lnTo>
                      <a:pt x="314" y="91"/>
                    </a:lnTo>
                    <a:lnTo>
                      <a:pt x="313" y="89"/>
                    </a:lnTo>
                    <a:lnTo>
                      <a:pt x="313" y="87"/>
                    </a:lnTo>
                    <a:lnTo>
                      <a:pt x="314" y="87"/>
                    </a:lnTo>
                    <a:lnTo>
                      <a:pt x="315" y="85"/>
                    </a:lnTo>
                    <a:lnTo>
                      <a:pt x="316" y="82"/>
                    </a:lnTo>
                    <a:lnTo>
                      <a:pt x="317" y="81"/>
                    </a:lnTo>
                    <a:lnTo>
                      <a:pt x="318" y="81"/>
                    </a:lnTo>
                    <a:lnTo>
                      <a:pt x="319" y="81"/>
                    </a:lnTo>
                    <a:lnTo>
                      <a:pt x="320" y="80"/>
                    </a:lnTo>
                    <a:lnTo>
                      <a:pt x="321" y="80"/>
                    </a:lnTo>
                    <a:lnTo>
                      <a:pt x="322" y="78"/>
                    </a:lnTo>
                    <a:lnTo>
                      <a:pt x="323" y="79"/>
                    </a:lnTo>
                    <a:lnTo>
                      <a:pt x="322" y="80"/>
                    </a:lnTo>
                    <a:lnTo>
                      <a:pt x="322" y="82"/>
                    </a:lnTo>
                    <a:lnTo>
                      <a:pt x="323" y="81"/>
                    </a:lnTo>
                    <a:lnTo>
                      <a:pt x="324" y="79"/>
                    </a:lnTo>
                    <a:lnTo>
                      <a:pt x="328" y="77"/>
                    </a:lnTo>
                    <a:lnTo>
                      <a:pt x="330" y="79"/>
                    </a:lnTo>
                    <a:lnTo>
                      <a:pt x="331" y="80"/>
                    </a:lnTo>
                    <a:lnTo>
                      <a:pt x="331" y="81"/>
                    </a:lnTo>
                    <a:lnTo>
                      <a:pt x="332" y="80"/>
                    </a:lnTo>
                    <a:lnTo>
                      <a:pt x="332" y="79"/>
                    </a:lnTo>
                    <a:lnTo>
                      <a:pt x="334" y="77"/>
                    </a:lnTo>
                    <a:lnTo>
                      <a:pt x="336" y="76"/>
                    </a:lnTo>
                    <a:lnTo>
                      <a:pt x="337" y="75"/>
                    </a:lnTo>
                    <a:lnTo>
                      <a:pt x="338" y="75"/>
                    </a:lnTo>
                    <a:cubicBezTo>
                      <a:pt x="338" y="75"/>
                      <a:pt x="339" y="74"/>
                      <a:pt x="339" y="73"/>
                    </a:cubicBezTo>
                    <a:cubicBezTo>
                      <a:pt x="339" y="73"/>
                      <a:pt x="339" y="73"/>
                      <a:pt x="339" y="73"/>
                    </a:cubicBezTo>
                    <a:lnTo>
                      <a:pt x="341" y="73"/>
                    </a:lnTo>
                    <a:lnTo>
                      <a:pt x="342" y="71"/>
                    </a:lnTo>
                    <a:lnTo>
                      <a:pt x="345" y="70"/>
                    </a:lnTo>
                    <a:lnTo>
                      <a:pt x="346" y="69"/>
                    </a:lnTo>
                    <a:lnTo>
                      <a:pt x="349" y="69"/>
                    </a:lnTo>
                    <a:lnTo>
                      <a:pt x="350" y="69"/>
                    </a:lnTo>
                    <a:lnTo>
                      <a:pt x="352" y="70"/>
                    </a:lnTo>
                    <a:lnTo>
                      <a:pt x="353" y="69"/>
                    </a:lnTo>
                    <a:lnTo>
                      <a:pt x="353" y="67"/>
                    </a:lnTo>
                    <a:lnTo>
                      <a:pt x="352" y="64"/>
                    </a:lnTo>
                    <a:lnTo>
                      <a:pt x="351" y="64"/>
                    </a:lnTo>
                    <a:lnTo>
                      <a:pt x="351" y="61"/>
                    </a:lnTo>
                    <a:lnTo>
                      <a:pt x="351" y="60"/>
                    </a:lnTo>
                    <a:lnTo>
                      <a:pt x="351" y="59"/>
                    </a:lnTo>
                    <a:lnTo>
                      <a:pt x="350" y="59"/>
                    </a:lnTo>
                    <a:lnTo>
                      <a:pt x="350" y="60"/>
                    </a:lnTo>
                    <a:lnTo>
                      <a:pt x="348" y="59"/>
                    </a:lnTo>
                    <a:lnTo>
                      <a:pt x="347" y="58"/>
                    </a:lnTo>
                    <a:lnTo>
                      <a:pt x="346" y="58"/>
                    </a:lnTo>
                    <a:lnTo>
                      <a:pt x="345" y="56"/>
                    </a:lnTo>
                    <a:lnTo>
                      <a:pt x="346" y="56"/>
                    </a:lnTo>
                    <a:lnTo>
                      <a:pt x="347" y="57"/>
                    </a:lnTo>
                    <a:lnTo>
                      <a:pt x="346" y="56"/>
                    </a:lnTo>
                    <a:lnTo>
                      <a:pt x="347" y="55"/>
                    </a:lnTo>
                    <a:lnTo>
                      <a:pt x="349" y="57"/>
                    </a:lnTo>
                    <a:lnTo>
                      <a:pt x="349" y="58"/>
                    </a:lnTo>
                    <a:lnTo>
                      <a:pt x="352" y="57"/>
                    </a:lnTo>
                    <a:lnTo>
                      <a:pt x="353" y="56"/>
                    </a:lnTo>
                    <a:lnTo>
                      <a:pt x="354" y="56"/>
                    </a:lnTo>
                    <a:lnTo>
                      <a:pt x="356" y="54"/>
                    </a:lnTo>
                    <a:lnTo>
                      <a:pt x="355" y="52"/>
                    </a:lnTo>
                    <a:lnTo>
                      <a:pt x="354" y="50"/>
                    </a:lnTo>
                    <a:lnTo>
                      <a:pt x="356" y="49"/>
                    </a:lnTo>
                    <a:lnTo>
                      <a:pt x="357" y="49"/>
                    </a:lnTo>
                    <a:lnTo>
                      <a:pt x="357" y="50"/>
                    </a:lnTo>
                    <a:lnTo>
                      <a:pt x="357" y="51"/>
                    </a:lnTo>
                    <a:lnTo>
                      <a:pt x="357" y="53"/>
                    </a:lnTo>
                    <a:lnTo>
                      <a:pt x="358" y="53"/>
                    </a:lnTo>
                    <a:lnTo>
                      <a:pt x="360" y="53"/>
                    </a:lnTo>
                    <a:lnTo>
                      <a:pt x="361" y="53"/>
                    </a:lnTo>
                    <a:lnTo>
                      <a:pt x="363" y="54"/>
                    </a:lnTo>
                    <a:lnTo>
                      <a:pt x="364" y="57"/>
                    </a:lnTo>
                    <a:lnTo>
                      <a:pt x="365" y="57"/>
                    </a:lnTo>
                    <a:lnTo>
                      <a:pt x="367" y="57"/>
                    </a:lnTo>
                    <a:lnTo>
                      <a:pt x="368" y="59"/>
                    </a:lnTo>
                    <a:lnTo>
                      <a:pt x="369" y="60"/>
                    </a:lnTo>
                    <a:lnTo>
                      <a:pt x="371" y="59"/>
                    </a:lnTo>
                    <a:lnTo>
                      <a:pt x="370" y="58"/>
                    </a:lnTo>
                    <a:lnTo>
                      <a:pt x="370" y="57"/>
                    </a:lnTo>
                    <a:lnTo>
                      <a:pt x="372" y="55"/>
                    </a:lnTo>
                    <a:lnTo>
                      <a:pt x="371" y="54"/>
                    </a:lnTo>
                    <a:lnTo>
                      <a:pt x="372" y="53"/>
                    </a:lnTo>
                    <a:lnTo>
                      <a:pt x="375" y="53"/>
                    </a:lnTo>
                    <a:lnTo>
                      <a:pt x="375" y="52"/>
                    </a:lnTo>
                    <a:lnTo>
                      <a:pt x="376" y="51"/>
                    </a:lnTo>
                    <a:lnTo>
                      <a:pt x="377" y="50"/>
                    </a:lnTo>
                    <a:lnTo>
                      <a:pt x="377" y="49"/>
                    </a:lnTo>
                    <a:lnTo>
                      <a:pt x="375" y="48"/>
                    </a:lnTo>
                    <a:close/>
                    <a:moveTo>
                      <a:pt x="77" y="69"/>
                    </a:moveTo>
                    <a:lnTo>
                      <a:pt x="77" y="69"/>
                    </a:lnTo>
                    <a:cubicBezTo>
                      <a:pt x="77" y="69"/>
                      <a:pt x="77" y="69"/>
                      <a:pt x="77" y="69"/>
                    </a:cubicBezTo>
                    <a:close/>
                  </a:path>
                </a:pathLst>
              </a:custGeom>
              <a:solidFill>
                <a:schemeClr val="bg1">
                  <a:lumMod val="85000"/>
                </a:schemeClr>
              </a:solidFill>
              <a:ln w="9525">
                <a:solidFill>
                  <a:schemeClr val="bg1">
                    <a:lumMod val="75000"/>
                  </a:schemeClr>
                </a:solidFill>
                <a:round/>
                <a:headEnd/>
                <a:tailEnd/>
              </a:ln>
            </p:spPr>
            <p:txBody>
              <a:bodyPr/>
              <a:lstStyle/>
              <a:p>
                <a:pPr>
                  <a:defRPr/>
                </a:pPr>
                <a:endParaRPr lang="en-GB" sz="1400" dirty="0">
                  <a:solidFill>
                    <a:srgbClr val="002776"/>
                  </a:solidFill>
                  <a:cs typeface="Arial" charset="0"/>
                </a:endParaRPr>
              </a:p>
            </p:txBody>
          </p:sp>
          <p:sp>
            <p:nvSpPr>
              <p:cNvPr id="4343" name="Freeform 1596"/>
              <p:cNvSpPr>
                <a:spLocks/>
              </p:cNvSpPr>
              <p:nvPr/>
            </p:nvSpPr>
            <p:spPr bwMode="auto">
              <a:xfrm>
                <a:off x="5108808" y="753157"/>
                <a:ext cx="4142853" cy="1668082"/>
              </a:xfrm>
              <a:custGeom>
                <a:avLst/>
                <a:gdLst>
                  <a:gd name="T0" fmla="*/ 79056 w 375"/>
                  <a:gd name="T1" fmla="*/ 9936 h 151"/>
                  <a:gd name="T2" fmla="*/ 76464 w 375"/>
                  <a:gd name="T3" fmla="*/ 8424 h 151"/>
                  <a:gd name="T4" fmla="*/ 73224 w 375"/>
                  <a:gd name="T5" fmla="*/ 7560 h 151"/>
                  <a:gd name="T6" fmla="*/ 71280 w 375"/>
                  <a:gd name="T7" fmla="*/ 8208 h 151"/>
                  <a:gd name="T8" fmla="*/ 67392 w 375"/>
                  <a:gd name="T9" fmla="*/ 7776 h 151"/>
                  <a:gd name="T10" fmla="*/ 65016 w 375"/>
                  <a:gd name="T11" fmla="*/ 6480 h 151"/>
                  <a:gd name="T12" fmla="*/ 61560 w 375"/>
                  <a:gd name="T13" fmla="*/ 5832 h 151"/>
                  <a:gd name="T14" fmla="*/ 58752 w 375"/>
                  <a:gd name="T15" fmla="*/ 5616 h 151"/>
                  <a:gd name="T16" fmla="*/ 57024 w 375"/>
                  <a:gd name="T17" fmla="*/ 4968 h 151"/>
                  <a:gd name="T18" fmla="*/ 56160 w 375"/>
                  <a:gd name="T19" fmla="*/ 6048 h 151"/>
                  <a:gd name="T20" fmla="*/ 52488 w 375"/>
                  <a:gd name="T21" fmla="*/ 6048 h 151"/>
                  <a:gd name="T22" fmla="*/ 51192 w 375"/>
                  <a:gd name="T23" fmla="*/ 5616 h 151"/>
                  <a:gd name="T24" fmla="*/ 49896 w 375"/>
                  <a:gd name="T25" fmla="*/ 4320 h 151"/>
                  <a:gd name="T26" fmla="*/ 48384 w 375"/>
                  <a:gd name="T27" fmla="*/ 4536 h 151"/>
                  <a:gd name="T28" fmla="*/ 46008 w 375"/>
                  <a:gd name="T29" fmla="*/ 4104 h 151"/>
                  <a:gd name="T30" fmla="*/ 43200 w 375"/>
                  <a:gd name="T31" fmla="*/ 3672 h 151"/>
                  <a:gd name="T32" fmla="*/ 41688 w 375"/>
                  <a:gd name="T33" fmla="*/ 3888 h 151"/>
                  <a:gd name="T34" fmla="*/ 39312 w 375"/>
                  <a:gd name="T35" fmla="*/ 4752 h 151"/>
                  <a:gd name="T36" fmla="*/ 42120 w 375"/>
                  <a:gd name="T37" fmla="*/ 3024 h 151"/>
                  <a:gd name="T38" fmla="*/ 43416 w 375"/>
                  <a:gd name="T39" fmla="*/ 1728 h 151"/>
                  <a:gd name="T40" fmla="*/ 40176 w 375"/>
                  <a:gd name="T41" fmla="*/ 1080 h 151"/>
                  <a:gd name="T42" fmla="*/ 39312 w 375"/>
                  <a:gd name="T43" fmla="*/ 432 h 151"/>
                  <a:gd name="T44" fmla="*/ 37152 w 375"/>
                  <a:gd name="T45" fmla="*/ 1080 h 151"/>
                  <a:gd name="T46" fmla="*/ 36288 w 375"/>
                  <a:gd name="T47" fmla="*/ 1296 h 151"/>
                  <a:gd name="T48" fmla="*/ 35424 w 375"/>
                  <a:gd name="T49" fmla="*/ 1512 h 151"/>
                  <a:gd name="T50" fmla="*/ 32832 w 375"/>
                  <a:gd name="T51" fmla="*/ 1728 h 151"/>
                  <a:gd name="T52" fmla="*/ 30456 w 375"/>
                  <a:gd name="T53" fmla="*/ 2376 h 151"/>
                  <a:gd name="T54" fmla="*/ 29376 w 375"/>
                  <a:gd name="T55" fmla="*/ 3024 h 151"/>
                  <a:gd name="T56" fmla="*/ 29592 w 375"/>
                  <a:gd name="T57" fmla="*/ 3888 h 151"/>
                  <a:gd name="T58" fmla="*/ 26784 w 375"/>
                  <a:gd name="T59" fmla="*/ 5184 h 151"/>
                  <a:gd name="T60" fmla="*/ 28512 w 375"/>
                  <a:gd name="T61" fmla="*/ 7776 h 151"/>
                  <a:gd name="T62" fmla="*/ 27648 w 375"/>
                  <a:gd name="T63" fmla="*/ 6264 h 151"/>
                  <a:gd name="T64" fmla="*/ 25488 w 375"/>
                  <a:gd name="T65" fmla="*/ 5616 h 151"/>
                  <a:gd name="T66" fmla="*/ 25920 w 375"/>
                  <a:gd name="T67" fmla="*/ 6696 h 151"/>
                  <a:gd name="T68" fmla="*/ 23976 w 375"/>
                  <a:gd name="T69" fmla="*/ 4752 h 151"/>
                  <a:gd name="T70" fmla="*/ 23328 w 375"/>
                  <a:gd name="T71" fmla="*/ 7344 h 151"/>
                  <a:gd name="T72" fmla="*/ 25056 w 375"/>
                  <a:gd name="T73" fmla="*/ 9288 h 151"/>
                  <a:gd name="T74" fmla="*/ 24192 w 375"/>
                  <a:gd name="T75" fmla="*/ 8424 h 151"/>
                  <a:gd name="T76" fmla="*/ 20952 w 375"/>
                  <a:gd name="T77" fmla="*/ 10368 h 151"/>
                  <a:gd name="T78" fmla="*/ 22248 w 375"/>
                  <a:gd name="T79" fmla="*/ 9936 h 151"/>
                  <a:gd name="T80" fmla="*/ 22680 w 375"/>
                  <a:gd name="T81" fmla="*/ 7128 h 151"/>
                  <a:gd name="T82" fmla="*/ 20952 w 375"/>
                  <a:gd name="T83" fmla="*/ 4752 h 151"/>
                  <a:gd name="T84" fmla="*/ 20304 w 375"/>
                  <a:gd name="T85" fmla="*/ 8208 h 151"/>
                  <a:gd name="T86" fmla="*/ 18792 w 375"/>
                  <a:gd name="T87" fmla="*/ 8208 h 151"/>
                  <a:gd name="T88" fmla="*/ 15552 w 375"/>
                  <a:gd name="T89" fmla="*/ 8424 h 151"/>
                  <a:gd name="T90" fmla="*/ 13176 w 375"/>
                  <a:gd name="T91" fmla="*/ 9072 h 151"/>
                  <a:gd name="T92" fmla="*/ 12096 w 375"/>
                  <a:gd name="T93" fmla="*/ 8856 h 151"/>
                  <a:gd name="T94" fmla="*/ 9720 w 375"/>
                  <a:gd name="T95" fmla="*/ 10152 h 151"/>
                  <a:gd name="T96" fmla="*/ 7776 w 375"/>
                  <a:gd name="T97" fmla="*/ 8856 h 151"/>
                  <a:gd name="T98" fmla="*/ 6696 w 375"/>
                  <a:gd name="T99" fmla="*/ 11016 h 151"/>
                  <a:gd name="T100" fmla="*/ 5184 w 375"/>
                  <a:gd name="T101" fmla="*/ 13176 h 151"/>
                  <a:gd name="T102" fmla="*/ 2376 w 375"/>
                  <a:gd name="T103" fmla="*/ 10152 h 151"/>
                  <a:gd name="T104" fmla="*/ 6264 w 375"/>
                  <a:gd name="T105" fmla="*/ 9288 h 151"/>
                  <a:gd name="T106" fmla="*/ 2808 w 375"/>
                  <a:gd name="T107" fmla="*/ 7992 h 151"/>
                  <a:gd name="T108" fmla="*/ 1080 w 375"/>
                  <a:gd name="T109" fmla="*/ 9288 h 151"/>
                  <a:gd name="T110" fmla="*/ 1296 w 375"/>
                  <a:gd name="T111" fmla="*/ 13608 h 151"/>
                  <a:gd name="T112" fmla="*/ 1296 w 375"/>
                  <a:gd name="T113" fmla="*/ 17712 h 151"/>
                  <a:gd name="T114" fmla="*/ 432 w 375"/>
                  <a:gd name="T115" fmla="*/ 21384 h 151"/>
                  <a:gd name="T116" fmla="*/ 2160 w 375"/>
                  <a:gd name="T117" fmla="*/ 23760 h 151"/>
                  <a:gd name="T118" fmla="*/ 4968 w 375"/>
                  <a:gd name="T119" fmla="*/ 25920 h 151"/>
                  <a:gd name="T120" fmla="*/ 5616 w 375"/>
                  <a:gd name="T121" fmla="*/ 28728 h 151"/>
                  <a:gd name="T122" fmla="*/ 5400 w 375"/>
                  <a:gd name="T123" fmla="*/ 30456 h 151"/>
                  <a:gd name="T124" fmla="*/ 10584 w 375"/>
                  <a:gd name="T125" fmla="*/ 32400 h 1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75"/>
                  <a:gd name="T190" fmla="*/ 0 h 151"/>
                  <a:gd name="T191" fmla="*/ 375 w 375"/>
                  <a:gd name="T192" fmla="*/ 151 h 1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75" h="151">
                    <a:moveTo>
                      <a:pt x="375" y="48"/>
                    </a:moveTo>
                    <a:lnTo>
                      <a:pt x="372" y="46"/>
                    </a:lnTo>
                    <a:lnTo>
                      <a:pt x="371" y="46"/>
                    </a:lnTo>
                    <a:lnTo>
                      <a:pt x="369" y="46"/>
                    </a:lnTo>
                    <a:lnTo>
                      <a:pt x="367" y="46"/>
                    </a:lnTo>
                    <a:lnTo>
                      <a:pt x="367" y="47"/>
                    </a:lnTo>
                    <a:lnTo>
                      <a:pt x="368" y="48"/>
                    </a:lnTo>
                    <a:lnTo>
                      <a:pt x="367" y="48"/>
                    </a:lnTo>
                    <a:lnTo>
                      <a:pt x="365" y="47"/>
                    </a:lnTo>
                    <a:lnTo>
                      <a:pt x="366" y="46"/>
                    </a:lnTo>
                    <a:lnTo>
                      <a:pt x="366" y="45"/>
                    </a:lnTo>
                    <a:lnTo>
                      <a:pt x="364" y="43"/>
                    </a:lnTo>
                    <a:lnTo>
                      <a:pt x="363" y="44"/>
                    </a:lnTo>
                    <a:lnTo>
                      <a:pt x="363" y="43"/>
                    </a:lnTo>
                    <a:lnTo>
                      <a:pt x="362" y="43"/>
                    </a:lnTo>
                    <a:lnTo>
                      <a:pt x="362" y="42"/>
                    </a:lnTo>
                    <a:lnTo>
                      <a:pt x="360" y="42"/>
                    </a:lnTo>
                    <a:lnTo>
                      <a:pt x="357" y="40"/>
                    </a:lnTo>
                    <a:lnTo>
                      <a:pt x="356" y="39"/>
                    </a:lnTo>
                    <a:lnTo>
                      <a:pt x="354" y="39"/>
                    </a:lnTo>
                    <a:lnTo>
                      <a:pt x="354" y="38"/>
                    </a:lnTo>
                    <a:lnTo>
                      <a:pt x="352" y="37"/>
                    </a:lnTo>
                    <a:lnTo>
                      <a:pt x="350" y="37"/>
                    </a:lnTo>
                    <a:lnTo>
                      <a:pt x="349" y="36"/>
                    </a:lnTo>
                    <a:lnTo>
                      <a:pt x="348" y="36"/>
                    </a:lnTo>
                    <a:lnTo>
                      <a:pt x="345" y="35"/>
                    </a:lnTo>
                    <a:lnTo>
                      <a:pt x="344" y="35"/>
                    </a:lnTo>
                    <a:lnTo>
                      <a:pt x="343" y="35"/>
                    </a:lnTo>
                    <a:lnTo>
                      <a:pt x="342" y="35"/>
                    </a:lnTo>
                    <a:lnTo>
                      <a:pt x="340" y="35"/>
                    </a:lnTo>
                    <a:lnTo>
                      <a:pt x="339" y="35"/>
                    </a:lnTo>
                    <a:lnTo>
                      <a:pt x="337" y="35"/>
                    </a:lnTo>
                    <a:lnTo>
                      <a:pt x="332" y="34"/>
                    </a:lnTo>
                    <a:lnTo>
                      <a:pt x="332" y="35"/>
                    </a:lnTo>
                    <a:lnTo>
                      <a:pt x="333" y="35"/>
                    </a:lnTo>
                    <a:lnTo>
                      <a:pt x="332" y="36"/>
                    </a:lnTo>
                    <a:lnTo>
                      <a:pt x="331" y="36"/>
                    </a:lnTo>
                    <a:lnTo>
                      <a:pt x="334" y="38"/>
                    </a:lnTo>
                    <a:lnTo>
                      <a:pt x="333" y="39"/>
                    </a:lnTo>
                    <a:lnTo>
                      <a:pt x="330" y="39"/>
                    </a:lnTo>
                    <a:lnTo>
                      <a:pt x="330" y="38"/>
                    </a:lnTo>
                    <a:lnTo>
                      <a:pt x="327" y="38"/>
                    </a:lnTo>
                    <a:lnTo>
                      <a:pt x="326" y="36"/>
                    </a:lnTo>
                    <a:lnTo>
                      <a:pt x="324" y="37"/>
                    </a:lnTo>
                    <a:lnTo>
                      <a:pt x="319" y="36"/>
                    </a:lnTo>
                    <a:lnTo>
                      <a:pt x="317" y="36"/>
                    </a:lnTo>
                    <a:lnTo>
                      <a:pt x="316" y="36"/>
                    </a:lnTo>
                    <a:lnTo>
                      <a:pt x="315" y="36"/>
                    </a:lnTo>
                    <a:lnTo>
                      <a:pt x="313" y="36"/>
                    </a:lnTo>
                    <a:lnTo>
                      <a:pt x="312" y="36"/>
                    </a:lnTo>
                    <a:lnTo>
                      <a:pt x="311" y="36"/>
                    </a:lnTo>
                    <a:lnTo>
                      <a:pt x="310" y="36"/>
                    </a:lnTo>
                    <a:lnTo>
                      <a:pt x="309" y="36"/>
                    </a:lnTo>
                    <a:lnTo>
                      <a:pt x="308" y="36"/>
                    </a:lnTo>
                    <a:lnTo>
                      <a:pt x="307" y="34"/>
                    </a:lnTo>
                    <a:lnTo>
                      <a:pt x="308" y="33"/>
                    </a:lnTo>
                    <a:lnTo>
                      <a:pt x="308" y="32"/>
                    </a:lnTo>
                    <a:lnTo>
                      <a:pt x="305" y="31"/>
                    </a:lnTo>
                    <a:lnTo>
                      <a:pt x="303" y="30"/>
                    </a:lnTo>
                    <a:lnTo>
                      <a:pt x="301" y="30"/>
                    </a:lnTo>
                    <a:lnTo>
                      <a:pt x="298" y="30"/>
                    </a:lnTo>
                    <a:lnTo>
                      <a:pt x="294" y="31"/>
                    </a:lnTo>
                    <a:lnTo>
                      <a:pt x="291" y="31"/>
                    </a:lnTo>
                    <a:lnTo>
                      <a:pt x="290" y="31"/>
                    </a:lnTo>
                    <a:lnTo>
                      <a:pt x="290" y="30"/>
                    </a:lnTo>
                    <a:lnTo>
                      <a:pt x="288" y="29"/>
                    </a:lnTo>
                    <a:lnTo>
                      <a:pt x="285" y="28"/>
                    </a:lnTo>
                    <a:lnTo>
                      <a:pt x="283" y="28"/>
                    </a:lnTo>
                    <a:lnTo>
                      <a:pt x="283" y="27"/>
                    </a:lnTo>
                    <a:lnTo>
                      <a:pt x="284" y="27"/>
                    </a:lnTo>
                    <a:lnTo>
                      <a:pt x="285" y="27"/>
                    </a:lnTo>
                    <a:lnTo>
                      <a:pt x="285" y="26"/>
                    </a:lnTo>
                    <a:lnTo>
                      <a:pt x="284" y="26"/>
                    </a:lnTo>
                    <a:lnTo>
                      <a:pt x="282" y="25"/>
                    </a:lnTo>
                    <a:lnTo>
                      <a:pt x="279" y="25"/>
                    </a:lnTo>
                    <a:lnTo>
                      <a:pt x="277" y="26"/>
                    </a:lnTo>
                    <a:lnTo>
                      <a:pt x="275" y="27"/>
                    </a:lnTo>
                    <a:lnTo>
                      <a:pt x="273" y="28"/>
                    </a:lnTo>
                    <a:lnTo>
                      <a:pt x="273" y="27"/>
                    </a:lnTo>
                    <a:lnTo>
                      <a:pt x="274" y="27"/>
                    </a:lnTo>
                    <a:lnTo>
                      <a:pt x="275" y="26"/>
                    </a:lnTo>
                    <a:lnTo>
                      <a:pt x="272" y="26"/>
                    </a:lnTo>
                    <a:lnTo>
                      <a:pt x="271" y="25"/>
                    </a:lnTo>
                    <a:lnTo>
                      <a:pt x="272" y="24"/>
                    </a:lnTo>
                    <a:lnTo>
                      <a:pt x="274" y="24"/>
                    </a:lnTo>
                    <a:lnTo>
                      <a:pt x="276" y="25"/>
                    </a:lnTo>
                    <a:lnTo>
                      <a:pt x="272" y="23"/>
                    </a:lnTo>
                    <a:lnTo>
                      <a:pt x="270" y="23"/>
                    </a:lnTo>
                    <a:lnTo>
                      <a:pt x="267" y="23"/>
                    </a:lnTo>
                    <a:lnTo>
                      <a:pt x="265" y="23"/>
                    </a:lnTo>
                    <a:lnTo>
                      <a:pt x="265" y="22"/>
                    </a:lnTo>
                    <a:lnTo>
                      <a:pt x="264" y="22"/>
                    </a:lnTo>
                    <a:lnTo>
                      <a:pt x="264" y="23"/>
                    </a:lnTo>
                    <a:lnTo>
                      <a:pt x="262" y="24"/>
                    </a:lnTo>
                    <a:lnTo>
                      <a:pt x="261" y="24"/>
                    </a:lnTo>
                    <a:lnTo>
                      <a:pt x="260" y="24"/>
                    </a:lnTo>
                    <a:lnTo>
                      <a:pt x="260" y="25"/>
                    </a:lnTo>
                    <a:lnTo>
                      <a:pt x="262" y="25"/>
                    </a:lnTo>
                    <a:lnTo>
                      <a:pt x="261" y="26"/>
                    </a:lnTo>
                    <a:lnTo>
                      <a:pt x="261" y="27"/>
                    </a:lnTo>
                    <a:lnTo>
                      <a:pt x="262" y="28"/>
                    </a:lnTo>
                    <a:lnTo>
                      <a:pt x="260" y="29"/>
                    </a:lnTo>
                    <a:lnTo>
                      <a:pt x="260" y="28"/>
                    </a:lnTo>
                    <a:lnTo>
                      <a:pt x="259" y="28"/>
                    </a:lnTo>
                    <a:lnTo>
                      <a:pt x="258" y="28"/>
                    </a:lnTo>
                    <a:lnTo>
                      <a:pt x="257" y="29"/>
                    </a:lnTo>
                    <a:lnTo>
                      <a:pt x="256" y="30"/>
                    </a:lnTo>
                    <a:lnTo>
                      <a:pt x="254" y="28"/>
                    </a:lnTo>
                    <a:lnTo>
                      <a:pt x="251" y="28"/>
                    </a:lnTo>
                    <a:lnTo>
                      <a:pt x="249" y="29"/>
                    </a:lnTo>
                    <a:lnTo>
                      <a:pt x="247" y="29"/>
                    </a:lnTo>
                    <a:lnTo>
                      <a:pt x="245" y="27"/>
                    </a:lnTo>
                    <a:lnTo>
                      <a:pt x="243" y="28"/>
                    </a:lnTo>
                    <a:lnTo>
                      <a:pt x="243" y="31"/>
                    </a:lnTo>
                    <a:lnTo>
                      <a:pt x="242" y="32"/>
                    </a:lnTo>
                    <a:lnTo>
                      <a:pt x="237" y="29"/>
                    </a:lnTo>
                    <a:lnTo>
                      <a:pt x="236" y="28"/>
                    </a:lnTo>
                    <a:lnTo>
                      <a:pt x="237" y="27"/>
                    </a:lnTo>
                    <a:lnTo>
                      <a:pt x="236" y="27"/>
                    </a:lnTo>
                    <a:lnTo>
                      <a:pt x="235" y="27"/>
                    </a:lnTo>
                    <a:lnTo>
                      <a:pt x="234" y="26"/>
                    </a:lnTo>
                    <a:lnTo>
                      <a:pt x="234" y="25"/>
                    </a:lnTo>
                    <a:lnTo>
                      <a:pt x="236" y="26"/>
                    </a:lnTo>
                    <a:lnTo>
                      <a:pt x="237" y="26"/>
                    </a:lnTo>
                    <a:lnTo>
                      <a:pt x="237" y="25"/>
                    </a:lnTo>
                    <a:lnTo>
                      <a:pt x="235" y="24"/>
                    </a:lnTo>
                    <a:lnTo>
                      <a:pt x="236" y="24"/>
                    </a:lnTo>
                    <a:lnTo>
                      <a:pt x="237" y="23"/>
                    </a:lnTo>
                    <a:lnTo>
                      <a:pt x="236" y="23"/>
                    </a:lnTo>
                    <a:lnTo>
                      <a:pt x="236" y="22"/>
                    </a:lnTo>
                    <a:lnTo>
                      <a:pt x="234" y="20"/>
                    </a:lnTo>
                    <a:lnTo>
                      <a:pt x="232" y="19"/>
                    </a:lnTo>
                    <a:lnTo>
                      <a:pt x="231" y="20"/>
                    </a:lnTo>
                    <a:lnTo>
                      <a:pt x="230" y="19"/>
                    </a:lnTo>
                    <a:lnTo>
                      <a:pt x="228" y="20"/>
                    </a:lnTo>
                    <a:lnTo>
                      <a:pt x="227" y="19"/>
                    </a:lnTo>
                    <a:lnTo>
                      <a:pt x="225" y="18"/>
                    </a:lnTo>
                    <a:lnTo>
                      <a:pt x="224" y="18"/>
                    </a:lnTo>
                    <a:lnTo>
                      <a:pt x="223" y="18"/>
                    </a:lnTo>
                    <a:lnTo>
                      <a:pt x="223" y="19"/>
                    </a:lnTo>
                    <a:lnTo>
                      <a:pt x="224" y="20"/>
                    </a:lnTo>
                    <a:lnTo>
                      <a:pt x="224" y="21"/>
                    </a:lnTo>
                    <a:lnTo>
                      <a:pt x="222" y="21"/>
                    </a:lnTo>
                    <a:lnTo>
                      <a:pt x="221" y="22"/>
                    </a:lnTo>
                    <a:lnTo>
                      <a:pt x="219" y="22"/>
                    </a:lnTo>
                    <a:lnTo>
                      <a:pt x="217" y="22"/>
                    </a:lnTo>
                    <a:lnTo>
                      <a:pt x="216" y="22"/>
                    </a:lnTo>
                    <a:lnTo>
                      <a:pt x="215" y="22"/>
                    </a:lnTo>
                    <a:lnTo>
                      <a:pt x="211" y="21"/>
                    </a:lnTo>
                    <a:lnTo>
                      <a:pt x="211" y="20"/>
                    </a:lnTo>
                    <a:lnTo>
                      <a:pt x="212" y="20"/>
                    </a:lnTo>
                    <a:lnTo>
                      <a:pt x="213" y="19"/>
                    </a:lnTo>
                    <a:lnTo>
                      <a:pt x="210" y="19"/>
                    </a:lnTo>
                    <a:lnTo>
                      <a:pt x="207" y="19"/>
                    </a:lnTo>
                    <a:lnTo>
                      <a:pt x="205" y="18"/>
                    </a:lnTo>
                    <a:lnTo>
                      <a:pt x="201" y="19"/>
                    </a:lnTo>
                    <a:lnTo>
                      <a:pt x="201" y="20"/>
                    </a:lnTo>
                    <a:lnTo>
                      <a:pt x="199" y="20"/>
                    </a:lnTo>
                    <a:lnTo>
                      <a:pt x="199" y="19"/>
                    </a:lnTo>
                    <a:lnTo>
                      <a:pt x="200" y="19"/>
                    </a:lnTo>
                    <a:lnTo>
                      <a:pt x="200" y="18"/>
                    </a:lnTo>
                    <a:lnTo>
                      <a:pt x="200" y="17"/>
                    </a:lnTo>
                    <a:lnTo>
                      <a:pt x="199" y="17"/>
                    </a:lnTo>
                    <a:lnTo>
                      <a:pt x="199" y="18"/>
                    </a:lnTo>
                    <a:lnTo>
                      <a:pt x="197" y="18"/>
                    </a:lnTo>
                    <a:lnTo>
                      <a:pt x="195" y="18"/>
                    </a:lnTo>
                    <a:lnTo>
                      <a:pt x="195" y="17"/>
                    </a:lnTo>
                    <a:lnTo>
                      <a:pt x="193" y="17"/>
                    </a:lnTo>
                    <a:lnTo>
                      <a:pt x="192" y="17"/>
                    </a:lnTo>
                    <a:lnTo>
                      <a:pt x="191" y="18"/>
                    </a:lnTo>
                    <a:lnTo>
                      <a:pt x="192" y="18"/>
                    </a:lnTo>
                    <a:lnTo>
                      <a:pt x="193" y="18"/>
                    </a:lnTo>
                    <a:lnTo>
                      <a:pt x="192" y="20"/>
                    </a:lnTo>
                    <a:lnTo>
                      <a:pt x="190" y="20"/>
                    </a:lnTo>
                    <a:lnTo>
                      <a:pt x="189" y="20"/>
                    </a:lnTo>
                    <a:lnTo>
                      <a:pt x="188" y="20"/>
                    </a:lnTo>
                    <a:lnTo>
                      <a:pt x="187" y="21"/>
                    </a:lnTo>
                    <a:lnTo>
                      <a:pt x="184" y="21"/>
                    </a:lnTo>
                    <a:lnTo>
                      <a:pt x="184" y="22"/>
                    </a:lnTo>
                    <a:lnTo>
                      <a:pt x="182" y="23"/>
                    </a:lnTo>
                    <a:lnTo>
                      <a:pt x="180" y="23"/>
                    </a:lnTo>
                    <a:lnTo>
                      <a:pt x="182" y="22"/>
                    </a:lnTo>
                    <a:lnTo>
                      <a:pt x="182" y="21"/>
                    </a:lnTo>
                    <a:lnTo>
                      <a:pt x="183" y="20"/>
                    </a:lnTo>
                    <a:lnTo>
                      <a:pt x="184" y="20"/>
                    </a:lnTo>
                    <a:lnTo>
                      <a:pt x="184" y="19"/>
                    </a:lnTo>
                    <a:lnTo>
                      <a:pt x="186" y="19"/>
                    </a:lnTo>
                    <a:lnTo>
                      <a:pt x="187" y="19"/>
                    </a:lnTo>
                    <a:lnTo>
                      <a:pt x="188" y="17"/>
                    </a:lnTo>
                    <a:lnTo>
                      <a:pt x="190" y="16"/>
                    </a:lnTo>
                    <a:lnTo>
                      <a:pt x="191" y="16"/>
                    </a:lnTo>
                    <a:lnTo>
                      <a:pt x="192" y="15"/>
                    </a:lnTo>
                    <a:lnTo>
                      <a:pt x="195" y="14"/>
                    </a:lnTo>
                    <a:lnTo>
                      <a:pt x="197" y="14"/>
                    </a:lnTo>
                    <a:lnTo>
                      <a:pt x="197" y="13"/>
                    </a:lnTo>
                    <a:lnTo>
                      <a:pt x="199" y="11"/>
                    </a:lnTo>
                    <a:lnTo>
                      <a:pt x="200" y="10"/>
                    </a:lnTo>
                    <a:lnTo>
                      <a:pt x="198" y="9"/>
                    </a:lnTo>
                    <a:lnTo>
                      <a:pt x="197" y="9"/>
                    </a:lnTo>
                    <a:lnTo>
                      <a:pt x="197" y="8"/>
                    </a:lnTo>
                    <a:lnTo>
                      <a:pt x="198" y="8"/>
                    </a:lnTo>
                    <a:lnTo>
                      <a:pt x="199" y="9"/>
                    </a:lnTo>
                    <a:lnTo>
                      <a:pt x="201" y="9"/>
                    </a:lnTo>
                    <a:lnTo>
                      <a:pt x="201" y="8"/>
                    </a:lnTo>
                    <a:lnTo>
                      <a:pt x="200" y="8"/>
                    </a:lnTo>
                    <a:lnTo>
                      <a:pt x="200" y="7"/>
                    </a:lnTo>
                    <a:lnTo>
                      <a:pt x="199" y="6"/>
                    </a:lnTo>
                    <a:lnTo>
                      <a:pt x="198" y="7"/>
                    </a:lnTo>
                    <a:lnTo>
                      <a:pt x="197" y="7"/>
                    </a:lnTo>
                    <a:lnTo>
                      <a:pt x="198" y="6"/>
                    </a:lnTo>
                    <a:lnTo>
                      <a:pt x="195" y="5"/>
                    </a:lnTo>
                    <a:lnTo>
                      <a:pt x="194" y="5"/>
                    </a:lnTo>
                    <a:lnTo>
                      <a:pt x="187" y="5"/>
                    </a:lnTo>
                    <a:lnTo>
                      <a:pt x="186" y="5"/>
                    </a:lnTo>
                    <a:lnTo>
                      <a:pt x="184" y="6"/>
                    </a:lnTo>
                    <a:lnTo>
                      <a:pt x="183" y="5"/>
                    </a:lnTo>
                    <a:lnTo>
                      <a:pt x="185" y="5"/>
                    </a:lnTo>
                    <a:lnTo>
                      <a:pt x="185" y="4"/>
                    </a:lnTo>
                    <a:lnTo>
                      <a:pt x="183" y="3"/>
                    </a:lnTo>
                    <a:lnTo>
                      <a:pt x="182" y="4"/>
                    </a:lnTo>
                    <a:lnTo>
                      <a:pt x="181" y="4"/>
                    </a:lnTo>
                    <a:lnTo>
                      <a:pt x="181" y="3"/>
                    </a:lnTo>
                    <a:lnTo>
                      <a:pt x="179" y="3"/>
                    </a:lnTo>
                    <a:lnTo>
                      <a:pt x="182" y="2"/>
                    </a:lnTo>
                    <a:lnTo>
                      <a:pt x="183" y="1"/>
                    </a:lnTo>
                    <a:lnTo>
                      <a:pt x="182" y="1"/>
                    </a:lnTo>
                    <a:lnTo>
                      <a:pt x="180" y="1"/>
                    </a:lnTo>
                    <a:lnTo>
                      <a:pt x="178" y="0"/>
                    </a:lnTo>
                    <a:lnTo>
                      <a:pt x="175" y="1"/>
                    </a:lnTo>
                    <a:lnTo>
                      <a:pt x="174" y="1"/>
                    </a:lnTo>
                    <a:lnTo>
                      <a:pt x="172" y="2"/>
                    </a:lnTo>
                    <a:lnTo>
                      <a:pt x="172" y="3"/>
                    </a:lnTo>
                    <a:lnTo>
                      <a:pt x="171" y="4"/>
                    </a:lnTo>
                    <a:lnTo>
                      <a:pt x="172" y="5"/>
                    </a:lnTo>
                    <a:lnTo>
                      <a:pt x="171" y="5"/>
                    </a:lnTo>
                    <a:lnTo>
                      <a:pt x="172" y="6"/>
                    </a:lnTo>
                    <a:lnTo>
                      <a:pt x="173" y="6"/>
                    </a:lnTo>
                    <a:lnTo>
                      <a:pt x="174" y="6"/>
                    </a:lnTo>
                    <a:lnTo>
                      <a:pt x="177" y="6"/>
                    </a:lnTo>
                    <a:lnTo>
                      <a:pt x="175" y="6"/>
                    </a:lnTo>
                    <a:lnTo>
                      <a:pt x="173" y="6"/>
                    </a:lnTo>
                    <a:lnTo>
                      <a:pt x="172" y="6"/>
                    </a:lnTo>
                    <a:lnTo>
                      <a:pt x="170" y="6"/>
                    </a:lnTo>
                    <a:lnTo>
                      <a:pt x="168" y="6"/>
                    </a:lnTo>
                    <a:lnTo>
                      <a:pt x="166" y="5"/>
                    </a:lnTo>
                    <a:lnTo>
                      <a:pt x="166" y="6"/>
                    </a:lnTo>
                    <a:lnTo>
                      <a:pt x="167" y="6"/>
                    </a:lnTo>
                    <a:lnTo>
                      <a:pt x="169" y="7"/>
                    </a:lnTo>
                    <a:lnTo>
                      <a:pt x="169" y="8"/>
                    </a:lnTo>
                    <a:lnTo>
                      <a:pt x="169" y="9"/>
                    </a:lnTo>
                    <a:lnTo>
                      <a:pt x="167" y="9"/>
                    </a:lnTo>
                    <a:lnTo>
                      <a:pt x="167" y="8"/>
                    </a:lnTo>
                    <a:lnTo>
                      <a:pt x="168" y="7"/>
                    </a:lnTo>
                    <a:lnTo>
                      <a:pt x="165" y="7"/>
                    </a:lnTo>
                    <a:lnTo>
                      <a:pt x="164" y="7"/>
                    </a:lnTo>
                    <a:lnTo>
                      <a:pt x="163" y="8"/>
                    </a:lnTo>
                    <a:lnTo>
                      <a:pt x="161" y="9"/>
                    </a:lnTo>
                    <a:lnTo>
                      <a:pt x="161" y="8"/>
                    </a:lnTo>
                    <a:lnTo>
                      <a:pt x="160" y="8"/>
                    </a:lnTo>
                    <a:lnTo>
                      <a:pt x="159" y="9"/>
                    </a:lnTo>
                    <a:lnTo>
                      <a:pt x="158" y="8"/>
                    </a:lnTo>
                    <a:lnTo>
                      <a:pt x="159" y="8"/>
                    </a:lnTo>
                    <a:lnTo>
                      <a:pt x="157" y="7"/>
                    </a:lnTo>
                    <a:lnTo>
                      <a:pt x="156" y="7"/>
                    </a:lnTo>
                    <a:lnTo>
                      <a:pt x="153" y="7"/>
                    </a:lnTo>
                    <a:lnTo>
                      <a:pt x="152" y="8"/>
                    </a:lnTo>
                    <a:lnTo>
                      <a:pt x="153" y="8"/>
                    </a:lnTo>
                    <a:lnTo>
                      <a:pt x="155" y="8"/>
                    </a:lnTo>
                    <a:lnTo>
                      <a:pt x="154" y="9"/>
                    </a:lnTo>
                    <a:lnTo>
                      <a:pt x="152" y="9"/>
                    </a:lnTo>
                    <a:lnTo>
                      <a:pt x="149" y="9"/>
                    </a:lnTo>
                    <a:lnTo>
                      <a:pt x="148" y="9"/>
                    </a:lnTo>
                    <a:lnTo>
                      <a:pt x="147" y="9"/>
                    </a:lnTo>
                    <a:lnTo>
                      <a:pt x="145" y="10"/>
                    </a:lnTo>
                    <a:lnTo>
                      <a:pt x="143" y="10"/>
                    </a:lnTo>
                    <a:lnTo>
                      <a:pt x="141" y="11"/>
                    </a:lnTo>
                    <a:lnTo>
                      <a:pt x="139" y="11"/>
                    </a:lnTo>
                    <a:lnTo>
                      <a:pt x="138" y="11"/>
                    </a:lnTo>
                    <a:lnTo>
                      <a:pt x="139" y="11"/>
                    </a:lnTo>
                    <a:lnTo>
                      <a:pt x="140" y="12"/>
                    </a:lnTo>
                    <a:lnTo>
                      <a:pt x="139" y="12"/>
                    </a:lnTo>
                    <a:lnTo>
                      <a:pt x="138" y="13"/>
                    </a:lnTo>
                    <a:lnTo>
                      <a:pt x="136" y="13"/>
                    </a:lnTo>
                    <a:lnTo>
                      <a:pt x="135" y="14"/>
                    </a:lnTo>
                    <a:lnTo>
                      <a:pt x="136" y="14"/>
                    </a:lnTo>
                    <a:lnTo>
                      <a:pt x="137" y="14"/>
                    </a:lnTo>
                    <a:lnTo>
                      <a:pt x="138" y="15"/>
                    </a:lnTo>
                    <a:lnTo>
                      <a:pt x="136" y="15"/>
                    </a:lnTo>
                    <a:lnTo>
                      <a:pt x="136" y="16"/>
                    </a:lnTo>
                    <a:lnTo>
                      <a:pt x="137" y="16"/>
                    </a:lnTo>
                    <a:lnTo>
                      <a:pt x="138" y="16"/>
                    </a:lnTo>
                    <a:lnTo>
                      <a:pt x="138" y="17"/>
                    </a:lnTo>
                    <a:lnTo>
                      <a:pt x="139" y="18"/>
                    </a:lnTo>
                    <a:lnTo>
                      <a:pt x="138" y="18"/>
                    </a:lnTo>
                    <a:lnTo>
                      <a:pt x="137" y="18"/>
                    </a:lnTo>
                    <a:lnTo>
                      <a:pt x="135" y="18"/>
                    </a:lnTo>
                    <a:lnTo>
                      <a:pt x="134" y="18"/>
                    </a:lnTo>
                    <a:lnTo>
                      <a:pt x="133" y="18"/>
                    </a:lnTo>
                    <a:lnTo>
                      <a:pt x="132" y="18"/>
                    </a:lnTo>
                    <a:lnTo>
                      <a:pt x="129" y="19"/>
                    </a:lnTo>
                    <a:lnTo>
                      <a:pt x="125" y="19"/>
                    </a:lnTo>
                    <a:lnTo>
                      <a:pt x="124" y="19"/>
                    </a:lnTo>
                    <a:lnTo>
                      <a:pt x="123" y="20"/>
                    </a:lnTo>
                    <a:lnTo>
                      <a:pt x="124" y="21"/>
                    </a:lnTo>
                    <a:lnTo>
                      <a:pt x="124" y="23"/>
                    </a:lnTo>
                    <a:lnTo>
                      <a:pt x="124" y="24"/>
                    </a:lnTo>
                    <a:lnTo>
                      <a:pt x="124" y="25"/>
                    </a:lnTo>
                    <a:lnTo>
                      <a:pt x="128" y="25"/>
                    </a:lnTo>
                    <a:lnTo>
                      <a:pt x="128" y="26"/>
                    </a:lnTo>
                    <a:lnTo>
                      <a:pt x="130" y="27"/>
                    </a:lnTo>
                    <a:lnTo>
                      <a:pt x="130" y="28"/>
                    </a:lnTo>
                    <a:lnTo>
                      <a:pt x="130" y="30"/>
                    </a:lnTo>
                    <a:lnTo>
                      <a:pt x="130" y="31"/>
                    </a:lnTo>
                    <a:lnTo>
                      <a:pt x="131" y="33"/>
                    </a:lnTo>
                    <a:lnTo>
                      <a:pt x="129" y="34"/>
                    </a:lnTo>
                    <a:lnTo>
                      <a:pt x="132" y="36"/>
                    </a:lnTo>
                    <a:lnTo>
                      <a:pt x="133" y="36"/>
                    </a:lnTo>
                    <a:lnTo>
                      <a:pt x="132" y="37"/>
                    </a:lnTo>
                    <a:lnTo>
                      <a:pt x="131" y="37"/>
                    </a:lnTo>
                    <a:lnTo>
                      <a:pt x="130" y="36"/>
                    </a:lnTo>
                    <a:lnTo>
                      <a:pt x="128" y="34"/>
                    </a:lnTo>
                    <a:lnTo>
                      <a:pt x="130" y="33"/>
                    </a:lnTo>
                    <a:lnTo>
                      <a:pt x="129" y="31"/>
                    </a:lnTo>
                    <a:lnTo>
                      <a:pt x="128" y="32"/>
                    </a:lnTo>
                    <a:lnTo>
                      <a:pt x="127" y="30"/>
                    </a:lnTo>
                    <a:lnTo>
                      <a:pt x="128" y="29"/>
                    </a:lnTo>
                    <a:lnTo>
                      <a:pt x="129" y="29"/>
                    </a:lnTo>
                    <a:lnTo>
                      <a:pt x="129" y="28"/>
                    </a:lnTo>
                    <a:lnTo>
                      <a:pt x="126" y="28"/>
                    </a:lnTo>
                    <a:lnTo>
                      <a:pt x="123" y="26"/>
                    </a:lnTo>
                    <a:lnTo>
                      <a:pt x="120" y="25"/>
                    </a:lnTo>
                    <a:lnTo>
                      <a:pt x="118" y="25"/>
                    </a:lnTo>
                    <a:lnTo>
                      <a:pt x="116" y="26"/>
                    </a:lnTo>
                    <a:lnTo>
                      <a:pt x="117" y="26"/>
                    </a:lnTo>
                    <a:lnTo>
                      <a:pt x="118" y="26"/>
                    </a:lnTo>
                    <a:lnTo>
                      <a:pt x="118" y="27"/>
                    </a:lnTo>
                    <a:lnTo>
                      <a:pt x="116" y="27"/>
                    </a:lnTo>
                    <a:lnTo>
                      <a:pt x="115" y="26"/>
                    </a:lnTo>
                    <a:lnTo>
                      <a:pt x="114" y="27"/>
                    </a:lnTo>
                    <a:lnTo>
                      <a:pt x="113" y="27"/>
                    </a:lnTo>
                    <a:lnTo>
                      <a:pt x="114" y="29"/>
                    </a:lnTo>
                    <a:lnTo>
                      <a:pt x="117" y="29"/>
                    </a:lnTo>
                    <a:lnTo>
                      <a:pt x="118" y="29"/>
                    </a:lnTo>
                    <a:lnTo>
                      <a:pt x="118" y="30"/>
                    </a:lnTo>
                    <a:lnTo>
                      <a:pt x="119" y="31"/>
                    </a:lnTo>
                    <a:lnTo>
                      <a:pt x="120" y="31"/>
                    </a:lnTo>
                    <a:lnTo>
                      <a:pt x="118" y="31"/>
                    </a:lnTo>
                    <a:lnTo>
                      <a:pt x="117" y="30"/>
                    </a:lnTo>
                    <a:lnTo>
                      <a:pt x="115" y="30"/>
                    </a:lnTo>
                    <a:lnTo>
                      <a:pt x="111" y="29"/>
                    </a:lnTo>
                    <a:lnTo>
                      <a:pt x="112" y="28"/>
                    </a:lnTo>
                    <a:lnTo>
                      <a:pt x="111" y="28"/>
                    </a:lnTo>
                    <a:lnTo>
                      <a:pt x="111" y="27"/>
                    </a:lnTo>
                    <a:lnTo>
                      <a:pt x="112" y="26"/>
                    </a:lnTo>
                    <a:lnTo>
                      <a:pt x="112" y="24"/>
                    </a:lnTo>
                    <a:lnTo>
                      <a:pt x="111" y="22"/>
                    </a:lnTo>
                    <a:lnTo>
                      <a:pt x="110" y="22"/>
                    </a:lnTo>
                    <a:lnTo>
                      <a:pt x="109" y="22"/>
                    </a:lnTo>
                    <a:lnTo>
                      <a:pt x="110" y="23"/>
                    </a:lnTo>
                    <a:lnTo>
                      <a:pt x="111" y="24"/>
                    </a:lnTo>
                    <a:lnTo>
                      <a:pt x="111" y="25"/>
                    </a:lnTo>
                    <a:lnTo>
                      <a:pt x="111" y="26"/>
                    </a:lnTo>
                    <a:lnTo>
                      <a:pt x="107" y="27"/>
                    </a:lnTo>
                    <a:lnTo>
                      <a:pt x="106" y="29"/>
                    </a:lnTo>
                    <a:lnTo>
                      <a:pt x="108" y="31"/>
                    </a:lnTo>
                    <a:lnTo>
                      <a:pt x="109" y="33"/>
                    </a:lnTo>
                    <a:lnTo>
                      <a:pt x="108" y="34"/>
                    </a:lnTo>
                    <a:lnTo>
                      <a:pt x="107" y="35"/>
                    </a:lnTo>
                    <a:lnTo>
                      <a:pt x="107" y="36"/>
                    </a:lnTo>
                    <a:lnTo>
                      <a:pt x="107" y="37"/>
                    </a:lnTo>
                    <a:lnTo>
                      <a:pt x="108" y="38"/>
                    </a:lnTo>
                    <a:lnTo>
                      <a:pt x="110" y="39"/>
                    </a:lnTo>
                    <a:lnTo>
                      <a:pt x="112" y="38"/>
                    </a:lnTo>
                    <a:lnTo>
                      <a:pt x="114" y="39"/>
                    </a:lnTo>
                    <a:lnTo>
                      <a:pt x="115" y="40"/>
                    </a:lnTo>
                    <a:lnTo>
                      <a:pt x="116" y="40"/>
                    </a:lnTo>
                    <a:lnTo>
                      <a:pt x="118" y="42"/>
                    </a:lnTo>
                    <a:lnTo>
                      <a:pt x="116" y="43"/>
                    </a:lnTo>
                    <a:lnTo>
                      <a:pt x="118" y="44"/>
                    </a:lnTo>
                    <a:lnTo>
                      <a:pt x="119" y="44"/>
                    </a:lnTo>
                    <a:lnTo>
                      <a:pt x="120" y="45"/>
                    </a:lnTo>
                    <a:lnTo>
                      <a:pt x="118" y="45"/>
                    </a:lnTo>
                    <a:lnTo>
                      <a:pt x="116" y="45"/>
                    </a:lnTo>
                    <a:lnTo>
                      <a:pt x="115" y="44"/>
                    </a:lnTo>
                    <a:lnTo>
                      <a:pt x="116" y="41"/>
                    </a:lnTo>
                    <a:lnTo>
                      <a:pt x="114" y="40"/>
                    </a:lnTo>
                    <a:lnTo>
                      <a:pt x="114" y="39"/>
                    </a:lnTo>
                    <a:lnTo>
                      <a:pt x="112" y="39"/>
                    </a:lnTo>
                    <a:lnTo>
                      <a:pt x="108" y="41"/>
                    </a:lnTo>
                    <a:lnTo>
                      <a:pt x="109" y="41"/>
                    </a:lnTo>
                    <a:lnTo>
                      <a:pt x="110" y="43"/>
                    </a:lnTo>
                    <a:lnTo>
                      <a:pt x="110" y="45"/>
                    </a:lnTo>
                    <a:lnTo>
                      <a:pt x="108" y="45"/>
                    </a:lnTo>
                    <a:lnTo>
                      <a:pt x="107" y="47"/>
                    </a:lnTo>
                    <a:lnTo>
                      <a:pt x="105" y="48"/>
                    </a:lnTo>
                    <a:lnTo>
                      <a:pt x="104" y="50"/>
                    </a:lnTo>
                    <a:lnTo>
                      <a:pt x="103" y="49"/>
                    </a:lnTo>
                    <a:lnTo>
                      <a:pt x="99" y="49"/>
                    </a:lnTo>
                    <a:lnTo>
                      <a:pt x="97" y="48"/>
                    </a:lnTo>
                    <a:lnTo>
                      <a:pt x="95" y="48"/>
                    </a:lnTo>
                    <a:lnTo>
                      <a:pt x="95" y="47"/>
                    </a:lnTo>
                    <a:lnTo>
                      <a:pt x="96" y="47"/>
                    </a:lnTo>
                    <a:lnTo>
                      <a:pt x="97" y="47"/>
                    </a:lnTo>
                    <a:lnTo>
                      <a:pt x="98" y="47"/>
                    </a:lnTo>
                    <a:lnTo>
                      <a:pt x="99" y="47"/>
                    </a:lnTo>
                    <a:lnTo>
                      <a:pt x="101" y="48"/>
                    </a:lnTo>
                    <a:lnTo>
                      <a:pt x="102" y="47"/>
                    </a:lnTo>
                    <a:lnTo>
                      <a:pt x="103" y="46"/>
                    </a:lnTo>
                    <a:lnTo>
                      <a:pt x="105" y="44"/>
                    </a:lnTo>
                    <a:lnTo>
                      <a:pt x="106" y="43"/>
                    </a:lnTo>
                    <a:lnTo>
                      <a:pt x="106" y="42"/>
                    </a:lnTo>
                    <a:lnTo>
                      <a:pt x="108" y="41"/>
                    </a:lnTo>
                    <a:lnTo>
                      <a:pt x="106" y="40"/>
                    </a:lnTo>
                    <a:lnTo>
                      <a:pt x="104" y="39"/>
                    </a:lnTo>
                    <a:lnTo>
                      <a:pt x="105" y="38"/>
                    </a:lnTo>
                    <a:lnTo>
                      <a:pt x="104" y="37"/>
                    </a:lnTo>
                    <a:lnTo>
                      <a:pt x="104" y="34"/>
                    </a:lnTo>
                    <a:lnTo>
                      <a:pt x="106" y="33"/>
                    </a:lnTo>
                    <a:lnTo>
                      <a:pt x="105" y="33"/>
                    </a:lnTo>
                    <a:lnTo>
                      <a:pt x="105" y="30"/>
                    </a:lnTo>
                    <a:lnTo>
                      <a:pt x="103" y="30"/>
                    </a:lnTo>
                    <a:lnTo>
                      <a:pt x="103" y="29"/>
                    </a:lnTo>
                    <a:lnTo>
                      <a:pt x="105" y="27"/>
                    </a:lnTo>
                    <a:lnTo>
                      <a:pt x="106" y="25"/>
                    </a:lnTo>
                    <a:lnTo>
                      <a:pt x="105" y="25"/>
                    </a:lnTo>
                    <a:lnTo>
                      <a:pt x="105" y="24"/>
                    </a:lnTo>
                    <a:lnTo>
                      <a:pt x="103" y="22"/>
                    </a:lnTo>
                    <a:lnTo>
                      <a:pt x="101" y="23"/>
                    </a:lnTo>
                    <a:lnTo>
                      <a:pt x="99" y="22"/>
                    </a:lnTo>
                    <a:lnTo>
                      <a:pt x="97" y="22"/>
                    </a:lnTo>
                    <a:lnTo>
                      <a:pt x="96" y="26"/>
                    </a:lnTo>
                    <a:lnTo>
                      <a:pt x="94" y="29"/>
                    </a:lnTo>
                    <a:lnTo>
                      <a:pt x="92" y="31"/>
                    </a:lnTo>
                    <a:lnTo>
                      <a:pt x="92" y="32"/>
                    </a:lnTo>
                    <a:lnTo>
                      <a:pt x="92" y="35"/>
                    </a:lnTo>
                    <a:lnTo>
                      <a:pt x="91" y="35"/>
                    </a:lnTo>
                    <a:lnTo>
                      <a:pt x="92" y="37"/>
                    </a:lnTo>
                    <a:lnTo>
                      <a:pt x="93" y="37"/>
                    </a:lnTo>
                    <a:lnTo>
                      <a:pt x="94" y="37"/>
                    </a:lnTo>
                    <a:lnTo>
                      <a:pt x="94" y="38"/>
                    </a:lnTo>
                    <a:lnTo>
                      <a:pt x="96" y="39"/>
                    </a:lnTo>
                    <a:lnTo>
                      <a:pt x="97" y="40"/>
                    </a:lnTo>
                    <a:lnTo>
                      <a:pt x="97" y="41"/>
                    </a:lnTo>
                    <a:lnTo>
                      <a:pt x="95" y="42"/>
                    </a:lnTo>
                    <a:lnTo>
                      <a:pt x="94" y="42"/>
                    </a:lnTo>
                    <a:lnTo>
                      <a:pt x="94" y="41"/>
                    </a:lnTo>
                    <a:lnTo>
                      <a:pt x="92" y="40"/>
                    </a:lnTo>
                    <a:lnTo>
                      <a:pt x="91" y="40"/>
                    </a:lnTo>
                    <a:lnTo>
                      <a:pt x="90" y="39"/>
                    </a:lnTo>
                    <a:lnTo>
                      <a:pt x="88" y="39"/>
                    </a:lnTo>
                    <a:lnTo>
                      <a:pt x="87" y="38"/>
                    </a:lnTo>
                    <a:lnTo>
                      <a:pt x="84" y="37"/>
                    </a:lnTo>
                    <a:lnTo>
                      <a:pt x="78" y="36"/>
                    </a:lnTo>
                    <a:lnTo>
                      <a:pt x="76" y="37"/>
                    </a:lnTo>
                    <a:lnTo>
                      <a:pt x="77" y="38"/>
                    </a:lnTo>
                    <a:lnTo>
                      <a:pt x="77" y="40"/>
                    </a:lnTo>
                    <a:lnTo>
                      <a:pt x="75" y="40"/>
                    </a:lnTo>
                    <a:lnTo>
                      <a:pt x="75" y="41"/>
                    </a:lnTo>
                    <a:lnTo>
                      <a:pt x="74" y="41"/>
                    </a:lnTo>
                    <a:lnTo>
                      <a:pt x="73" y="41"/>
                    </a:lnTo>
                    <a:lnTo>
                      <a:pt x="73" y="40"/>
                    </a:lnTo>
                    <a:lnTo>
                      <a:pt x="72" y="39"/>
                    </a:lnTo>
                    <a:lnTo>
                      <a:pt x="71" y="40"/>
                    </a:lnTo>
                    <a:lnTo>
                      <a:pt x="70" y="40"/>
                    </a:lnTo>
                    <a:lnTo>
                      <a:pt x="68" y="41"/>
                    </a:lnTo>
                    <a:lnTo>
                      <a:pt x="66" y="41"/>
                    </a:lnTo>
                    <a:lnTo>
                      <a:pt x="65" y="41"/>
                    </a:lnTo>
                    <a:lnTo>
                      <a:pt x="64" y="41"/>
                    </a:lnTo>
                    <a:lnTo>
                      <a:pt x="64" y="42"/>
                    </a:lnTo>
                    <a:lnTo>
                      <a:pt x="63" y="42"/>
                    </a:lnTo>
                    <a:lnTo>
                      <a:pt x="62" y="42"/>
                    </a:lnTo>
                    <a:lnTo>
                      <a:pt x="61" y="42"/>
                    </a:lnTo>
                    <a:lnTo>
                      <a:pt x="60" y="42"/>
                    </a:lnTo>
                    <a:lnTo>
                      <a:pt x="61" y="41"/>
                    </a:lnTo>
                    <a:lnTo>
                      <a:pt x="61" y="40"/>
                    </a:lnTo>
                    <a:lnTo>
                      <a:pt x="62" y="39"/>
                    </a:lnTo>
                    <a:lnTo>
                      <a:pt x="60" y="40"/>
                    </a:lnTo>
                    <a:lnTo>
                      <a:pt x="59" y="40"/>
                    </a:lnTo>
                    <a:lnTo>
                      <a:pt x="58" y="41"/>
                    </a:lnTo>
                    <a:lnTo>
                      <a:pt x="57" y="42"/>
                    </a:lnTo>
                    <a:lnTo>
                      <a:pt x="57" y="41"/>
                    </a:lnTo>
                    <a:lnTo>
                      <a:pt x="56" y="41"/>
                    </a:lnTo>
                    <a:lnTo>
                      <a:pt x="54" y="41"/>
                    </a:lnTo>
                    <a:lnTo>
                      <a:pt x="52" y="42"/>
                    </a:lnTo>
                    <a:lnTo>
                      <a:pt x="51" y="43"/>
                    </a:lnTo>
                    <a:lnTo>
                      <a:pt x="49" y="43"/>
                    </a:lnTo>
                    <a:lnTo>
                      <a:pt x="49" y="44"/>
                    </a:lnTo>
                    <a:lnTo>
                      <a:pt x="48" y="44"/>
                    </a:lnTo>
                    <a:lnTo>
                      <a:pt x="47" y="44"/>
                    </a:lnTo>
                    <a:lnTo>
                      <a:pt x="47" y="45"/>
                    </a:lnTo>
                    <a:lnTo>
                      <a:pt x="47" y="46"/>
                    </a:lnTo>
                    <a:lnTo>
                      <a:pt x="45" y="47"/>
                    </a:lnTo>
                    <a:lnTo>
                      <a:pt x="42" y="46"/>
                    </a:lnTo>
                    <a:lnTo>
                      <a:pt x="40" y="45"/>
                    </a:lnTo>
                    <a:lnTo>
                      <a:pt x="41" y="44"/>
                    </a:lnTo>
                    <a:lnTo>
                      <a:pt x="45" y="43"/>
                    </a:lnTo>
                    <a:lnTo>
                      <a:pt x="43" y="41"/>
                    </a:lnTo>
                    <a:lnTo>
                      <a:pt x="40" y="41"/>
                    </a:lnTo>
                    <a:lnTo>
                      <a:pt x="37" y="40"/>
                    </a:lnTo>
                    <a:lnTo>
                      <a:pt x="36" y="40"/>
                    </a:lnTo>
                    <a:lnTo>
                      <a:pt x="36" y="41"/>
                    </a:lnTo>
                    <a:lnTo>
                      <a:pt x="38" y="42"/>
                    </a:lnTo>
                    <a:lnTo>
                      <a:pt x="39" y="42"/>
                    </a:lnTo>
                    <a:lnTo>
                      <a:pt x="39" y="44"/>
                    </a:lnTo>
                    <a:lnTo>
                      <a:pt x="38" y="45"/>
                    </a:lnTo>
                    <a:lnTo>
                      <a:pt x="38" y="46"/>
                    </a:lnTo>
                    <a:lnTo>
                      <a:pt x="39" y="46"/>
                    </a:lnTo>
                    <a:lnTo>
                      <a:pt x="38" y="50"/>
                    </a:lnTo>
                    <a:lnTo>
                      <a:pt x="35" y="48"/>
                    </a:lnTo>
                    <a:lnTo>
                      <a:pt x="33" y="48"/>
                    </a:lnTo>
                    <a:lnTo>
                      <a:pt x="33" y="50"/>
                    </a:lnTo>
                    <a:lnTo>
                      <a:pt x="31" y="51"/>
                    </a:lnTo>
                    <a:lnTo>
                      <a:pt x="28" y="53"/>
                    </a:lnTo>
                    <a:lnTo>
                      <a:pt x="30" y="57"/>
                    </a:lnTo>
                    <a:lnTo>
                      <a:pt x="29" y="58"/>
                    </a:lnTo>
                    <a:lnTo>
                      <a:pt x="27" y="59"/>
                    </a:lnTo>
                    <a:lnTo>
                      <a:pt x="23" y="57"/>
                    </a:lnTo>
                    <a:lnTo>
                      <a:pt x="23" y="56"/>
                    </a:lnTo>
                    <a:lnTo>
                      <a:pt x="21" y="56"/>
                    </a:lnTo>
                    <a:lnTo>
                      <a:pt x="21" y="58"/>
                    </a:lnTo>
                    <a:lnTo>
                      <a:pt x="22" y="60"/>
                    </a:lnTo>
                    <a:lnTo>
                      <a:pt x="23" y="60"/>
                    </a:lnTo>
                    <a:lnTo>
                      <a:pt x="24" y="61"/>
                    </a:lnTo>
                    <a:lnTo>
                      <a:pt x="24" y="62"/>
                    </a:lnTo>
                    <a:lnTo>
                      <a:pt x="21" y="62"/>
                    </a:lnTo>
                    <a:lnTo>
                      <a:pt x="19" y="60"/>
                    </a:lnTo>
                    <a:lnTo>
                      <a:pt x="17" y="61"/>
                    </a:lnTo>
                    <a:lnTo>
                      <a:pt x="17" y="59"/>
                    </a:lnTo>
                    <a:lnTo>
                      <a:pt x="17" y="56"/>
                    </a:lnTo>
                    <a:lnTo>
                      <a:pt x="16" y="55"/>
                    </a:lnTo>
                    <a:lnTo>
                      <a:pt x="17" y="53"/>
                    </a:lnTo>
                    <a:lnTo>
                      <a:pt x="17" y="52"/>
                    </a:lnTo>
                    <a:lnTo>
                      <a:pt x="14" y="49"/>
                    </a:lnTo>
                    <a:lnTo>
                      <a:pt x="11" y="47"/>
                    </a:lnTo>
                    <a:lnTo>
                      <a:pt x="11" y="46"/>
                    </a:lnTo>
                    <a:lnTo>
                      <a:pt x="14" y="47"/>
                    </a:lnTo>
                    <a:lnTo>
                      <a:pt x="16" y="47"/>
                    </a:lnTo>
                    <a:lnTo>
                      <a:pt x="18" y="48"/>
                    </a:lnTo>
                    <a:lnTo>
                      <a:pt x="21" y="49"/>
                    </a:lnTo>
                    <a:lnTo>
                      <a:pt x="24" y="51"/>
                    </a:lnTo>
                    <a:lnTo>
                      <a:pt x="27" y="51"/>
                    </a:lnTo>
                    <a:lnTo>
                      <a:pt x="32" y="47"/>
                    </a:lnTo>
                    <a:lnTo>
                      <a:pt x="32" y="44"/>
                    </a:lnTo>
                    <a:lnTo>
                      <a:pt x="31" y="44"/>
                    </a:lnTo>
                    <a:lnTo>
                      <a:pt x="29" y="43"/>
                    </a:lnTo>
                    <a:lnTo>
                      <a:pt x="28" y="43"/>
                    </a:lnTo>
                    <a:lnTo>
                      <a:pt x="27" y="42"/>
                    </a:lnTo>
                    <a:lnTo>
                      <a:pt x="26" y="42"/>
                    </a:lnTo>
                    <a:lnTo>
                      <a:pt x="23" y="41"/>
                    </a:lnTo>
                    <a:lnTo>
                      <a:pt x="20" y="39"/>
                    </a:lnTo>
                    <a:lnTo>
                      <a:pt x="17" y="38"/>
                    </a:lnTo>
                    <a:lnTo>
                      <a:pt x="14" y="38"/>
                    </a:lnTo>
                    <a:lnTo>
                      <a:pt x="13" y="38"/>
                    </a:lnTo>
                    <a:lnTo>
                      <a:pt x="12" y="37"/>
                    </a:lnTo>
                    <a:lnTo>
                      <a:pt x="11" y="37"/>
                    </a:lnTo>
                    <a:lnTo>
                      <a:pt x="13" y="37"/>
                    </a:lnTo>
                    <a:lnTo>
                      <a:pt x="13" y="36"/>
                    </a:lnTo>
                    <a:lnTo>
                      <a:pt x="11" y="35"/>
                    </a:lnTo>
                    <a:lnTo>
                      <a:pt x="10" y="36"/>
                    </a:lnTo>
                    <a:lnTo>
                      <a:pt x="9" y="36"/>
                    </a:lnTo>
                    <a:lnTo>
                      <a:pt x="5" y="37"/>
                    </a:lnTo>
                    <a:lnTo>
                      <a:pt x="5" y="38"/>
                    </a:lnTo>
                    <a:lnTo>
                      <a:pt x="4" y="38"/>
                    </a:lnTo>
                    <a:lnTo>
                      <a:pt x="3" y="40"/>
                    </a:lnTo>
                    <a:lnTo>
                      <a:pt x="3" y="41"/>
                    </a:lnTo>
                    <a:lnTo>
                      <a:pt x="5" y="43"/>
                    </a:lnTo>
                    <a:lnTo>
                      <a:pt x="6" y="45"/>
                    </a:lnTo>
                    <a:lnTo>
                      <a:pt x="4" y="46"/>
                    </a:lnTo>
                    <a:lnTo>
                      <a:pt x="6" y="50"/>
                    </a:lnTo>
                    <a:lnTo>
                      <a:pt x="6" y="53"/>
                    </a:lnTo>
                    <a:lnTo>
                      <a:pt x="6" y="54"/>
                    </a:lnTo>
                    <a:lnTo>
                      <a:pt x="6" y="57"/>
                    </a:lnTo>
                    <a:lnTo>
                      <a:pt x="7" y="57"/>
                    </a:lnTo>
                    <a:lnTo>
                      <a:pt x="6" y="59"/>
                    </a:lnTo>
                    <a:lnTo>
                      <a:pt x="7" y="60"/>
                    </a:lnTo>
                    <a:lnTo>
                      <a:pt x="7" y="62"/>
                    </a:lnTo>
                    <a:lnTo>
                      <a:pt x="6" y="63"/>
                    </a:lnTo>
                    <a:lnTo>
                      <a:pt x="7" y="65"/>
                    </a:lnTo>
                    <a:lnTo>
                      <a:pt x="8" y="65"/>
                    </a:lnTo>
                    <a:lnTo>
                      <a:pt x="10" y="68"/>
                    </a:lnTo>
                    <a:lnTo>
                      <a:pt x="6" y="73"/>
                    </a:lnTo>
                    <a:lnTo>
                      <a:pt x="4" y="76"/>
                    </a:lnTo>
                    <a:lnTo>
                      <a:pt x="3" y="78"/>
                    </a:lnTo>
                    <a:lnTo>
                      <a:pt x="3" y="80"/>
                    </a:lnTo>
                    <a:lnTo>
                      <a:pt x="4" y="81"/>
                    </a:lnTo>
                    <a:lnTo>
                      <a:pt x="6" y="80"/>
                    </a:lnTo>
                    <a:lnTo>
                      <a:pt x="7" y="81"/>
                    </a:lnTo>
                    <a:lnTo>
                      <a:pt x="6" y="82"/>
                    </a:lnTo>
                    <a:lnTo>
                      <a:pt x="4" y="82"/>
                    </a:lnTo>
                    <a:lnTo>
                      <a:pt x="3" y="83"/>
                    </a:lnTo>
                    <a:lnTo>
                      <a:pt x="2" y="83"/>
                    </a:lnTo>
                    <a:lnTo>
                      <a:pt x="1" y="84"/>
                    </a:lnTo>
                    <a:lnTo>
                      <a:pt x="0" y="88"/>
                    </a:lnTo>
                    <a:lnTo>
                      <a:pt x="1" y="90"/>
                    </a:lnTo>
                    <a:lnTo>
                      <a:pt x="1" y="92"/>
                    </a:lnTo>
                    <a:lnTo>
                      <a:pt x="1" y="94"/>
                    </a:lnTo>
                    <a:lnTo>
                      <a:pt x="2" y="96"/>
                    </a:lnTo>
                    <a:lnTo>
                      <a:pt x="2" y="99"/>
                    </a:lnTo>
                    <a:lnTo>
                      <a:pt x="3" y="99"/>
                    </a:lnTo>
                    <a:lnTo>
                      <a:pt x="5" y="100"/>
                    </a:lnTo>
                    <a:lnTo>
                      <a:pt x="6" y="100"/>
                    </a:lnTo>
                    <a:lnTo>
                      <a:pt x="7" y="100"/>
                    </a:lnTo>
                    <a:lnTo>
                      <a:pt x="8" y="101"/>
                    </a:lnTo>
                    <a:lnTo>
                      <a:pt x="9" y="105"/>
                    </a:lnTo>
                    <a:lnTo>
                      <a:pt x="10" y="107"/>
                    </a:lnTo>
                    <a:lnTo>
                      <a:pt x="12" y="109"/>
                    </a:lnTo>
                    <a:lnTo>
                      <a:pt x="12" y="111"/>
                    </a:lnTo>
                    <a:lnTo>
                      <a:pt x="11" y="111"/>
                    </a:lnTo>
                    <a:lnTo>
                      <a:pt x="10" y="110"/>
                    </a:lnTo>
                    <a:lnTo>
                      <a:pt x="9" y="110"/>
                    </a:lnTo>
                    <a:lnTo>
                      <a:pt x="9" y="112"/>
                    </a:lnTo>
                    <a:lnTo>
                      <a:pt x="10" y="113"/>
                    </a:lnTo>
                    <a:lnTo>
                      <a:pt x="10" y="114"/>
                    </a:lnTo>
                    <a:lnTo>
                      <a:pt x="12" y="113"/>
                    </a:lnTo>
                    <a:lnTo>
                      <a:pt x="15" y="114"/>
                    </a:lnTo>
                    <a:lnTo>
                      <a:pt x="16" y="118"/>
                    </a:lnTo>
                    <a:lnTo>
                      <a:pt x="18" y="118"/>
                    </a:lnTo>
                    <a:lnTo>
                      <a:pt x="18" y="119"/>
                    </a:lnTo>
                    <a:lnTo>
                      <a:pt x="19" y="120"/>
                    </a:lnTo>
                    <a:lnTo>
                      <a:pt x="23" y="120"/>
                    </a:lnTo>
                    <a:lnTo>
                      <a:pt x="25" y="122"/>
                    </a:lnTo>
                    <a:lnTo>
                      <a:pt x="26" y="122"/>
                    </a:lnTo>
                    <a:lnTo>
                      <a:pt x="27" y="123"/>
                    </a:lnTo>
                    <a:lnTo>
                      <a:pt x="29" y="125"/>
                    </a:lnTo>
                    <a:lnTo>
                      <a:pt x="28" y="126"/>
                    </a:lnTo>
                    <a:lnTo>
                      <a:pt x="28" y="129"/>
                    </a:lnTo>
                    <a:lnTo>
                      <a:pt x="27" y="129"/>
                    </a:lnTo>
                    <a:lnTo>
                      <a:pt x="25" y="131"/>
                    </a:lnTo>
                    <a:lnTo>
                      <a:pt x="24" y="133"/>
                    </a:lnTo>
                    <a:lnTo>
                      <a:pt x="26" y="132"/>
                    </a:lnTo>
                    <a:lnTo>
                      <a:pt x="26" y="133"/>
                    </a:lnTo>
                    <a:lnTo>
                      <a:pt x="24" y="134"/>
                    </a:lnTo>
                    <a:lnTo>
                      <a:pt x="25" y="135"/>
                    </a:lnTo>
                    <a:lnTo>
                      <a:pt x="25" y="136"/>
                    </a:lnTo>
                    <a:lnTo>
                      <a:pt x="23" y="137"/>
                    </a:lnTo>
                    <a:lnTo>
                      <a:pt x="23" y="138"/>
                    </a:lnTo>
                    <a:lnTo>
                      <a:pt x="22" y="138"/>
                    </a:lnTo>
                    <a:lnTo>
                      <a:pt x="22" y="139"/>
                    </a:lnTo>
                    <a:lnTo>
                      <a:pt x="23" y="140"/>
                    </a:lnTo>
                    <a:lnTo>
                      <a:pt x="24" y="141"/>
                    </a:lnTo>
                    <a:lnTo>
                      <a:pt x="25" y="141"/>
                    </a:lnTo>
                    <a:lnTo>
                      <a:pt x="27" y="143"/>
                    </a:lnTo>
                    <a:lnTo>
                      <a:pt x="29" y="144"/>
                    </a:lnTo>
                    <a:lnTo>
                      <a:pt x="32" y="145"/>
                    </a:lnTo>
                    <a:lnTo>
                      <a:pt x="35" y="145"/>
                    </a:lnTo>
                    <a:lnTo>
                      <a:pt x="36" y="145"/>
                    </a:lnTo>
                    <a:lnTo>
                      <a:pt x="39" y="146"/>
                    </a:lnTo>
                    <a:lnTo>
                      <a:pt x="42" y="148"/>
                    </a:lnTo>
                    <a:lnTo>
                      <a:pt x="43" y="148"/>
                    </a:lnTo>
                    <a:lnTo>
                      <a:pt x="44" y="149"/>
                    </a:lnTo>
                    <a:lnTo>
                      <a:pt x="47" y="151"/>
                    </a:lnTo>
                    <a:lnTo>
                      <a:pt x="49" y="150"/>
                    </a:lnTo>
                    <a:lnTo>
                      <a:pt x="49" y="149"/>
                    </a:ln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4" name="Freeform 1597"/>
              <p:cNvSpPr>
                <a:spLocks/>
              </p:cNvSpPr>
              <p:nvPr/>
            </p:nvSpPr>
            <p:spPr bwMode="auto">
              <a:xfrm>
                <a:off x="5605950" y="2288677"/>
                <a:ext cx="44190" cy="110469"/>
              </a:xfrm>
              <a:custGeom>
                <a:avLst/>
                <a:gdLst>
                  <a:gd name="T0" fmla="*/ 864 w 4"/>
                  <a:gd name="T1" fmla="*/ 2160 h 10"/>
                  <a:gd name="T2" fmla="*/ 648 w 4"/>
                  <a:gd name="T3" fmla="*/ 1944 h 10"/>
                  <a:gd name="T4" fmla="*/ 432 w 4"/>
                  <a:gd name="T5" fmla="*/ 864 h 10"/>
                  <a:gd name="T6" fmla="*/ 0 w 4"/>
                  <a:gd name="T7" fmla="*/ 0 h 10"/>
                  <a:gd name="T8" fmla="*/ 0 60000 65536"/>
                  <a:gd name="T9" fmla="*/ 0 60000 65536"/>
                  <a:gd name="T10" fmla="*/ 0 60000 65536"/>
                  <a:gd name="T11" fmla="*/ 0 60000 65536"/>
                  <a:gd name="T12" fmla="*/ 0 w 4"/>
                  <a:gd name="T13" fmla="*/ 0 h 10"/>
                  <a:gd name="T14" fmla="*/ 4 w 4"/>
                  <a:gd name="T15" fmla="*/ 10 h 10"/>
                </a:gdLst>
                <a:ahLst/>
                <a:cxnLst>
                  <a:cxn ang="T8">
                    <a:pos x="T0" y="T1"/>
                  </a:cxn>
                  <a:cxn ang="T9">
                    <a:pos x="T2" y="T3"/>
                  </a:cxn>
                  <a:cxn ang="T10">
                    <a:pos x="T4" y="T5"/>
                  </a:cxn>
                  <a:cxn ang="T11">
                    <a:pos x="T6" y="T7"/>
                  </a:cxn>
                </a:cxnLst>
                <a:rect l="T12" t="T13" r="T14" b="T15"/>
                <a:pathLst>
                  <a:path w="4" h="10">
                    <a:moveTo>
                      <a:pt x="4" y="10"/>
                    </a:moveTo>
                    <a:cubicBezTo>
                      <a:pt x="3" y="9"/>
                      <a:pt x="3" y="9"/>
                      <a:pt x="3" y="9"/>
                    </a:cubicBezTo>
                    <a:cubicBezTo>
                      <a:pt x="2" y="7"/>
                      <a:pt x="2" y="5"/>
                      <a:pt x="2" y="4"/>
                    </a:cubicBezTo>
                    <a:cubicBezTo>
                      <a:pt x="1" y="3"/>
                      <a:pt x="0" y="2"/>
                      <a:pt x="0" y="0"/>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5" name="Line 1598"/>
              <p:cNvSpPr>
                <a:spLocks noChangeShapeType="1"/>
              </p:cNvSpPr>
              <p:nvPr/>
            </p:nvSpPr>
            <p:spPr bwMode="auto">
              <a:xfrm>
                <a:off x="5605950" y="2288677"/>
                <a:ext cx="11048" cy="0"/>
              </a:xfrm>
              <a:prstGeom prst="line">
                <a:avLst/>
              </a:pr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6" name="Freeform 1599"/>
              <p:cNvSpPr>
                <a:spLocks/>
              </p:cNvSpPr>
              <p:nvPr/>
            </p:nvSpPr>
            <p:spPr bwMode="auto">
              <a:xfrm>
                <a:off x="5616998" y="2233442"/>
                <a:ext cx="55238" cy="55235"/>
              </a:xfrm>
              <a:custGeom>
                <a:avLst/>
                <a:gdLst>
                  <a:gd name="T0" fmla="*/ 0 w 5"/>
                  <a:gd name="T1" fmla="*/ 1080 h 5"/>
                  <a:gd name="T2" fmla="*/ 216 w 5"/>
                  <a:gd name="T3" fmla="*/ 648 h 5"/>
                  <a:gd name="T4" fmla="*/ 864 w 5"/>
                  <a:gd name="T5" fmla="*/ 216 h 5"/>
                  <a:gd name="T6" fmla="*/ 1080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cubicBezTo>
                      <a:pt x="0" y="4"/>
                      <a:pt x="0" y="3"/>
                      <a:pt x="1" y="3"/>
                    </a:cubicBezTo>
                    <a:cubicBezTo>
                      <a:pt x="2" y="3"/>
                      <a:pt x="3" y="1"/>
                      <a:pt x="4" y="1"/>
                    </a:cubicBezTo>
                    <a:cubicBezTo>
                      <a:pt x="4" y="1"/>
                      <a:pt x="4" y="1"/>
                      <a:pt x="5" y="0"/>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7" name="Freeform 1600"/>
              <p:cNvSpPr>
                <a:spLocks/>
              </p:cNvSpPr>
              <p:nvPr/>
            </p:nvSpPr>
            <p:spPr bwMode="auto">
              <a:xfrm>
                <a:off x="5605950" y="1570628"/>
                <a:ext cx="2817140" cy="795377"/>
              </a:xfrm>
              <a:custGeom>
                <a:avLst/>
                <a:gdLst>
                  <a:gd name="T0" fmla="*/ 648 w 255"/>
                  <a:gd name="T1" fmla="*/ 12096 h 72"/>
                  <a:gd name="T2" fmla="*/ 648 w 255"/>
                  <a:gd name="T3" fmla="*/ 9936 h 72"/>
                  <a:gd name="T4" fmla="*/ 2376 w 255"/>
                  <a:gd name="T5" fmla="*/ 9072 h 72"/>
                  <a:gd name="T6" fmla="*/ 3672 w 255"/>
                  <a:gd name="T7" fmla="*/ 9504 h 72"/>
                  <a:gd name="T8" fmla="*/ 4752 w 255"/>
                  <a:gd name="T9" fmla="*/ 9504 h 72"/>
                  <a:gd name="T10" fmla="*/ 6480 w 255"/>
                  <a:gd name="T11" fmla="*/ 9504 h 72"/>
                  <a:gd name="T12" fmla="*/ 7128 w 255"/>
                  <a:gd name="T13" fmla="*/ 9288 h 72"/>
                  <a:gd name="T14" fmla="*/ 7128 w 255"/>
                  <a:gd name="T15" fmla="*/ 8424 h 72"/>
                  <a:gd name="T16" fmla="*/ 7560 w 255"/>
                  <a:gd name="T17" fmla="*/ 7776 h 72"/>
                  <a:gd name="T18" fmla="*/ 8424 w 255"/>
                  <a:gd name="T19" fmla="*/ 6912 h 72"/>
                  <a:gd name="T20" fmla="*/ 11664 w 255"/>
                  <a:gd name="T21" fmla="*/ 6048 h 72"/>
                  <a:gd name="T22" fmla="*/ 13392 w 255"/>
                  <a:gd name="T23" fmla="*/ 6912 h 72"/>
                  <a:gd name="T24" fmla="*/ 14472 w 255"/>
                  <a:gd name="T25" fmla="*/ 6696 h 72"/>
                  <a:gd name="T26" fmla="*/ 15984 w 255"/>
                  <a:gd name="T27" fmla="*/ 7992 h 72"/>
                  <a:gd name="T28" fmla="*/ 19224 w 255"/>
                  <a:gd name="T29" fmla="*/ 10368 h 72"/>
                  <a:gd name="T30" fmla="*/ 20736 w 255"/>
                  <a:gd name="T31" fmla="*/ 10584 h 72"/>
                  <a:gd name="T32" fmla="*/ 22680 w 255"/>
                  <a:gd name="T33" fmla="*/ 9504 h 72"/>
                  <a:gd name="T34" fmla="*/ 24408 w 255"/>
                  <a:gd name="T35" fmla="*/ 10368 h 72"/>
                  <a:gd name="T36" fmla="*/ 25056 w 255"/>
                  <a:gd name="T37" fmla="*/ 10368 h 72"/>
                  <a:gd name="T38" fmla="*/ 25920 w 255"/>
                  <a:gd name="T39" fmla="*/ 9072 h 72"/>
                  <a:gd name="T40" fmla="*/ 29376 w 255"/>
                  <a:gd name="T41" fmla="*/ 9720 h 72"/>
                  <a:gd name="T42" fmla="*/ 31536 w 255"/>
                  <a:gd name="T43" fmla="*/ 10800 h 72"/>
                  <a:gd name="T44" fmla="*/ 33696 w 255"/>
                  <a:gd name="T45" fmla="*/ 9936 h 72"/>
                  <a:gd name="T46" fmla="*/ 35640 w 255"/>
                  <a:gd name="T47" fmla="*/ 10584 h 72"/>
                  <a:gd name="T48" fmla="*/ 36720 w 255"/>
                  <a:gd name="T49" fmla="*/ 8856 h 72"/>
                  <a:gd name="T50" fmla="*/ 37368 w 255"/>
                  <a:gd name="T51" fmla="*/ 7344 h 72"/>
                  <a:gd name="T52" fmla="*/ 40176 w 255"/>
                  <a:gd name="T53" fmla="*/ 8424 h 72"/>
                  <a:gd name="T54" fmla="*/ 41256 w 255"/>
                  <a:gd name="T55" fmla="*/ 10368 h 72"/>
                  <a:gd name="T56" fmla="*/ 42768 w 255"/>
                  <a:gd name="T57" fmla="*/ 11880 h 72"/>
                  <a:gd name="T58" fmla="*/ 44280 w 255"/>
                  <a:gd name="T59" fmla="*/ 11448 h 72"/>
                  <a:gd name="T60" fmla="*/ 43200 w 255"/>
                  <a:gd name="T61" fmla="*/ 13824 h 72"/>
                  <a:gd name="T62" fmla="*/ 42552 w 255"/>
                  <a:gd name="T63" fmla="*/ 15120 h 72"/>
                  <a:gd name="T64" fmla="*/ 42552 w 255"/>
                  <a:gd name="T65" fmla="*/ 15552 h 72"/>
                  <a:gd name="T66" fmla="*/ 43200 w 255"/>
                  <a:gd name="T67" fmla="*/ 15336 h 72"/>
                  <a:gd name="T68" fmla="*/ 44280 w 255"/>
                  <a:gd name="T69" fmla="*/ 15120 h 72"/>
                  <a:gd name="T70" fmla="*/ 45792 w 255"/>
                  <a:gd name="T71" fmla="*/ 12744 h 72"/>
                  <a:gd name="T72" fmla="*/ 47088 w 255"/>
                  <a:gd name="T73" fmla="*/ 10800 h 72"/>
                  <a:gd name="T74" fmla="*/ 47088 w 255"/>
                  <a:gd name="T75" fmla="*/ 9288 h 72"/>
                  <a:gd name="T76" fmla="*/ 47088 w 255"/>
                  <a:gd name="T77" fmla="*/ 7776 h 72"/>
                  <a:gd name="T78" fmla="*/ 47088 w 255"/>
                  <a:gd name="T79" fmla="*/ 7128 h 72"/>
                  <a:gd name="T80" fmla="*/ 45792 w 255"/>
                  <a:gd name="T81" fmla="*/ 7344 h 72"/>
                  <a:gd name="T82" fmla="*/ 45576 w 255"/>
                  <a:gd name="T83" fmla="*/ 6696 h 72"/>
                  <a:gd name="T84" fmla="*/ 44712 w 255"/>
                  <a:gd name="T85" fmla="*/ 6480 h 72"/>
                  <a:gd name="T86" fmla="*/ 44712 w 255"/>
                  <a:gd name="T87" fmla="*/ 6048 h 72"/>
                  <a:gd name="T88" fmla="*/ 46008 w 255"/>
                  <a:gd name="T89" fmla="*/ 4752 h 72"/>
                  <a:gd name="T90" fmla="*/ 47088 w 255"/>
                  <a:gd name="T91" fmla="*/ 3240 h 72"/>
                  <a:gd name="T92" fmla="*/ 48600 w 255"/>
                  <a:gd name="T93" fmla="*/ 2160 h 72"/>
                  <a:gd name="T94" fmla="*/ 49680 w 255"/>
                  <a:gd name="T95" fmla="*/ 2160 h 72"/>
                  <a:gd name="T96" fmla="*/ 50328 w 255"/>
                  <a:gd name="T97" fmla="*/ 2160 h 72"/>
                  <a:gd name="T98" fmla="*/ 51840 w 255"/>
                  <a:gd name="T99" fmla="*/ 1728 h 72"/>
                  <a:gd name="T100" fmla="*/ 52488 w 255"/>
                  <a:gd name="T101" fmla="*/ 2160 h 72"/>
                  <a:gd name="T102" fmla="*/ 53136 w 255"/>
                  <a:gd name="T103" fmla="*/ 2592 h 72"/>
                  <a:gd name="T104" fmla="*/ 54000 w 255"/>
                  <a:gd name="T105" fmla="*/ 2376 h 72"/>
                  <a:gd name="T106" fmla="*/ 54000 w 255"/>
                  <a:gd name="T107" fmla="*/ 1944 h 72"/>
                  <a:gd name="T108" fmla="*/ 54648 w 255"/>
                  <a:gd name="T109" fmla="*/ 864 h 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5"/>
                  <a:gd name="T166" fmla="*/ 0 h 72"/>
                  <a:gd name="T167" fmla="*/ 255 w 255"/>
                  <a:gd name="T168" fmla="*/ 72 h 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5" h="72">
                    <a:moveTo>
                      <a:pt x="6" y="60"/>
                    </a:moveTo>
                    <a:lnTo>
                      <a:pt x="4" y="60"/>
                    </a:lnTo>
                    <a:lnTo>
                      <a:pt x="5" y="58"/>
                    </a:lnTo>
                    <a:lnTo>
                      <a:pt x="3" y="56"/>
                    </a:lnTo>
                    <a:lnTo>
                      <a:pt x="0" y="55"/>
                    </a:lnTo>
                    <a:lnTo>
                      <a:pt x="1" y="46"/>
                    </a:lnTo>
                    <a:lnTo>
                      <a:pt x="2" y="45"/>
                    </a:lnTo>
                    <a:lnTo>
                      <a:pt x="3" y="46"/>
                    </a:lnTo>
                    <a:lnTo>
                      <a:pt x="5" y="46"/>
                    </a:lnTo>
                    <a:lnTo>
                      <a:pt x="5" y="44"/>
                    </a:lnTo>
                    <a:lnTo>
                      <a:pt x="10" y="41"/>
                    </a:lnTo>
                    <a:lnTo>
                      <a:pt x="11" y="42"/>
                    </a:lnTo>
                    <a:lnTo>
                      <a:pt x="13" y="42"/>
                    </a:lnTo>
                    <a:lnTo>
                      <a:pt x="14" y="43"/>
                    </a:lnTo>
                    <a:lnTo>
                      <a:pt x="16" y="43"/>
                    </a:lnTo>
                    <a:lnTo>
                      <a:pt x="17" y="44"/>
                    </a:lnTo>
                    <a:lnTo>
                      <a:pt x="19" y="44"/>
                    </a:lnTo>
                    <a:lnTo>
                      <a:pt x="20" y="45"/>
                    </a:lnTo>
                    <a:lnTo>
                      <a:pt x="21" y="45"/>
                    </a:lnTo>
                    <a:lnTo>
                      <a:pt x="22" y="44"/>
                    </a:lnTo>
                    <a:lnTo>
                      <a:pt x="26" y="44"/>
                    </a:lnTo>
                    <a:lnTo>
                      <a:pt x="27" y="45"/>
                    </a:lnTo>
                    <a:lnTo>
                      <a:pt x="30" y="45"/>
                    </a:lnTo>
                    <a:lnTo>
                      <a:pt x="30" y="44"/>
                    </a:lnTo>
                    <a:lnTo>
                      <a:pt x="31" y="44"/>
                    </a:lnTo>
                    <a:lnTo>
                      <a:pt x="32" y="45"/>
                    </a:lnTo>
                    <a:lnTo>
                      <a:pt x="33" y="45"/>
                    </a:lnTo>
                    <a:lnTo>
                      <a:pt x="33" y="43"/>
                    </a:lnTo>
                    <a:lnTo>
                      <a:pt x="31" y="42"/>
                    </a:lnTo>
                    <a:lnTo>
                      <a:pt x="32" y="40"/>
                    </a:lnTo>
                    <a:lnTo>
                      <a:pt x="33" y="40"/>
                    </a:lnTo>
                    <a:lnTo>
                      <a:pt x="33" y="39"/>
                    </a:lnTo>
                    <a:lnTo>
                      <a:pt x="32" y="38"/>
                    </a:lnTo>
                    <a:lnTo>
                      <a:pt x="33" y="37"/>
                    </a:lnTo>
                    <a:lnTo>
                      <a:pt x="35" y="36"/>
                    </a:lnTo>
                    <a:lnTo>
                      <a:pt x="32" y="36"/>
                    </a:lnTo>
                    <a:lnTo>
                      <a:pt x="32" y="34"/>
                    </a:lnTo>
                    <a:lnTo>
                      <a:pt x="35" y="33"/>
                    </a:lnTo>
                    <a:lnTo>
                      <a:pt x="39" y="32"/>
                    </a:lnTo>
                    <a:lnTo>
                      <a:pt x="45" y="30"/>
                    </a:lnTo>
                    <a:lnTo>
                      <a:pt x="48" y="28"/>
                    </a:lnTo>
                    <a:lnTo>
                      <a:pt x="51" y="27"/>
                    </a:lnTo>
                    <a:lnTo>
                      <a:pt x="54" y="28"/>
                    </a:lnTo>
                    <a:lnTo>
                      <a:pt x="56" y="28"/>
                    </a:lnTo>
                    <a:lnTo>
                      <a:pt x="57" y="31"/>
                    </a:lnTo>
                    <a:lnTo>
                      <a:pt x="58" y="31"/>
                    </a:lnTo>
                    <a:lnTo>
                      <a:pt x="62" y="32"/>
                    </a:lnTo>
                    <a:lnTo>
                      <a:pt x="62" y="34"/>
                    </a:lnTo>
                    <a:lnTo>
                      <a:pt x="65" y="34"/>
                    </a:lnTo>
                    <a:lnTo>
                      <a:pt x="65" y="32"/>
                    </a:lnTo>
                    <a:lnTo>
                      <a:pt x="67" y="31"/>
                    </a:lnTo>
                    <a:lnTo>
                      <a:pt x="69" y="31"/>
                    </a:lnTo>
                    <a:lnTo>
                      <a:pt x="69" y="33"/>
                    </a:lnTo>
                    <a:lnTo>
                      <a:pt x="70" y="35"/>
                    </a:lnTo>
                    <a:lnTo>
                      <a:pt x="74" y="37"/>
                    </a:lnTo>
                    <a:lnTo>
                      <a:pt x="75" y="40"/>
                    </a:lnTo>
                    <a:lnTo>
                      <a:pt x="77" y="44"/>
                    </a:lnTo>
                    <a:lnTo>
                      <a:pt x="86" y="44"/>
                    </a:lnTo>
                    <a:lnTo>
                      <a:pt x="89" y="48"/>
                    </a:lnTo>
                    <a:lnTo>
                      <a:pt x="94" y="50"/>
                    </a:lnTo>
                    <a:lnTo>
                      <a:pt x="94" y="51"/>
                    </a:lnTo>
                    <a:lnTo>
                      <a:pt x="95" y="51"/>
                    </a:lnTo>
                    <a:lnTo>
                      <a:pt x="96" y="49"/>
                    </a:lnTo>
                    <a:lnTo>
                      <a:pt x="100" y="49"/>
                    </a:lnTo>
                    <a:lnTo>
                      <a:pt x="101" y="46"/>
                    </a:lnTo>
                    <a:lnTo>
                      <a:pt x="103" y="46"/>
                    </a:lnTo>
                    <a:lnTo>
                      <a:pt x="105" y="44"/>
                    </a:lnTo>
                    <a:lnTo>
                      <a:pt x="106" y="44"/>
                    </a:lnTo>
                    <a:lnTo>
                      <a:pt x="108" y="46"/>
                    </a:lnTo>
                    <a:lnTo>
                      <a:pt x="110" y="45"/>
                    </a:lnTo>
                    <a:lnTo>
                      <a:pt x="113" y="48"/>
                    </a:lnTo>
                    <a:lnTo>
                      <a:pt x="114" y="48"/>
                    </a:lnTo>
                    <a:lnTo>
                      <a:pt x="114" y="47"/>
                    </a:lnTo>
                    <a:lnTo>
                      <a:pt x="116" y="47"/>
                    </a:lnTo>
                    <a:lnTo>
                      <a:pt x="116" y="48"/>
                    </a:lnTo>
                    <a:lnTo>
                      <a:pt x="119" y="48"/>
                    </a:lnTo>
                    <a:lnTo>
                      <a:pt x="119" y="45"/>
                    </a:lnTo>
                    <a:lnTo>
                      <a:pt x="118" y="43"/>
                    </a:lnTo>
                    <a:lnTo>
                      <a:pt x="120" y="42"/>
                    </a:lnTo>
                    <a:lnTo>
                      <a:pt x="122" y="40"/>
                    </a:lnTo>
                    <a:lnTo>
                      <a:pt x="127" y="41"/>
                    </a:lnTo>
                    <a:lnTo>
                      <a:pt x="131" y="47"/>
                    </a:lnTo>
                    <a:lnTo>
                      <a:pt x="136" y="45"/>
                    </a:lnTo>
                    <a:lnTo>
                      <a:pt x="142" y="47"/>
                    </a:lnTo>
                    <a:lnTo>
                      <a:pt x="142" y="48"/>
                    </a:lnTo>
                    <a:lnTo>
                      <a:pt x="145" y="49"/>
                    </a:lnTo>
                    <a:lnTo>
                      <a:pt x="146" y="50"/>
                    </a:lnTo>
                    <a:lnTo>
                      <a:pt x="150" y="50"/>
                    </a:lnTo>
                    <a:lnTo>
                      <a:pt x="152" y="50"/>
                    </a:lnTo>
                    <a:lnTo>
                      <a:pt x="155" y="48"/>
                    </a:lnTo>
                    <a:lnTo>
                      <a:pt x="156" y="46"/>
                    </a:lnTo>
                    <a:lnTo>
                      <a:pt x="158" y="46"/>
                    </a:lnTo>
                    <a:lnTo>
                      <a:pt x="161" y="48"/>
                    </a:lnTo>
                    <a:lnTo>
                      <a:pt x="163" y="48"/>
                    </a:lnTo>
                    <a:lnTo>
                      <a:pt x="165" y="49"/>
                    </a:lnTo>
                    <a:lnTo>
                      <a:pt x="168" y="47"/>
                    </a:lnTo>
                    <a:lnTo>
                      <a:pt x="168" y="45"/>
                    </a:lnTo>
                    <a:lnTo>
                      <a:pt x="169" y="44"/>
                    </a:lnTo>
                    <a:lnTo>
                      <a:pt x="170" y="41"/>
                    </a:lnTo>
                    <a:lnTo>
                      <a:pt x="172" y="40"/>
                    </a:lnTo>
                    <a:lnTo>
                      <a:pt x="172" y="38"/>
                    </a:lnTo>
                    <a:lnTo>
                      <a:pt x="170" y="38"/>
                    </a:lnTo>
                    <a:lnTo>
                      <a:pt x="173" y="34"/>
                    </a:lnTo>
                    <a:lnTo>
                      <a:pt x="178" y="33"/>
                    </a:lnTo>
                    <a:lnTo>
                      <a:pt x="182" y="35"/>
                    </a:lnTo>
                    <a:lnTo>
                      <a:pt x="184" y="35"/>
                    </a:lnTo>
                    <a:lnTo>
                      <a:pt x="186" y="39"/>
                    </a:lnTo>
                    <a:lnTo>
                      <a:pt x="186" y="41"/>
                    </a:lnTo>
                    <a:lnTo>
                      <a:pt x="188" y="45"/>
                    </a:lnTo>
                    <a:lnTo>
                      <a:pt x="188" y="48"/>
                    </a:lnTo>
                    <a:lnTo>
                      <a:pt x="191" y="48"/>
                    </a:lnTo>
                    <a:lnTo>
                      <a:pt x="193" y="49"/>
                    </a:lnTo>
                    <a:lnTo>
                      <a:pt x="196" y="52"/>
                    </a:lnTo>
                    <a:lnTo>
                      <a:pt x="197" y="55"/>
                    </a:lnTo>
                    <a:lnTo>
                      <a:pt x="198" y="55"/>
                    </a:lnTo>
                    <a:lnTo>
                      <a:pt x="200" y="54"/>
                    </a:lnTo>
                    <a:lnTo>
                      <a:pt x="202" y="54"/>
                    </a:lnTo>
                    <a:lnTo>
                      <a:pt x="204" y="52"/>
                    </a:lnTo>
                    <a:lnTo>
                      <a:pt x="205" y="53"/>
                    </a:lnTo>
                    <a:lnTo>
                      <a:pt x="205" y="57"/>
                    </a:lnTo>
                    <a:lnTo>
                      <a:pt x="203" y="58"/>
                    </a:lnTo>
                    <a:lnTo>
                      <a:pt x="202" y="63"/>
                    </a:lnTo>
                    <a:lnTo>
                      <a:pt x="200" y="64"/>
                    </a:lnTo>
                    <a:lnTo>
                      <a:pt x="198" y="64"/>
                    </a:lnTo>
                    <a:lnTo>
                      <a:pt x="196" y="65"/>
                    </a:lnTo>
                    <a:lnTo>
                      <a:pt x="197" y="68"/>
                    </a:lnTo>
                    <a:lnTo>
                      <a:pt x="197" y="70"/>
                    </a:lnTo>
                    <a:lnTo>
                      <a:pt x="194" y="71"/>
                    </a:lnTo>
                    <a:lnTo>
                      <a:pt x="195" y="72"/>
                    </a:lnTo>
                    <a:lnTo>
                      <a:pt x="197" y="72"/>
                    </a:lnTo>
                    <a:lnTo>
                      <a:pt x="197" y="71"/>
                    </a:lnTo>
                    <a:lnTo>
                      <a:pt x="198" y="70"/>
                    </a:lnTo>
                    <a:lnTo>
                      <a:pt x="199" y="71"/>
                    </a:lnTo>
                    <a:lnTo>
                      <a:pt x="200" y="71"/>
                    </a:lnTo>
                    <a:lnTo>
                      <a:pt x="201" y="72"/>
                    </a:lnTo>
                    <a:lnTo>
                      <a:pt x="202" y="72"/>
                    </a:lnTo>
                    <a:lnTo>
                      <a:pt x="203" y="71"/>
                    </a:lnTo>
                    <a:lnTo>
                      <a:pt x="205" y="70"/>
                    </a:lnTo>
                    <a:lnTo>
                      <a:pt x="208" y="66"/>
                    </a:lnTo>
                    <a:lnTo>
                      <a:pt x="210" y="64"/>
                    </a:lnTo>
                    <a:lnTo>
                      <a:pt x="212" y="62"/>
                    </a:lnTo>
                    <a:lnTo>
                      <a:pt x="212" y="59"/>
                    </a:lnTo>
                    <a:lnTo>
                      <a:pt x="213" y="57"/>
                    </a:lnTo>
                    <a:lnTo>
                      <a:pt x="216" y="55"/>
                    </a:lnTo>
                    <a:lnTo>
                      <a:pt x="216" y="54"/>
                    </a:lnTo>
                    <a:lnTo>
                      <a:pt x="218" y="50"/>
                    </a:lnTo>
                    <a:lnTo>
                      <a:pt x="218" y="49"/>
                    </a:lnTo>
                    <a:lnTo>
                      <a:pt x="218" y="47"/>
                    </a:lnTo>
                    <a:lnTo>
                      <a:pt x="218" y="46"/>
                    </a:lnTo>
                    <a:lnTo>
                      <a:pt x="218" y="43"/>
                    </a:lnTo>
                    <a:lnTo>
                      <a:pt x="220" y="40"/>
                    </a:lnTo>
                    <a:lnTo>
                      <a:pt x="220" y="38"/>
                    </a:lnTo>
                    <a:lnTo>
                      <a:pt x="219" y="37"/>
                    </a:lnTo>
                    <a:lnTo>
                      <a:pt x="218" y="36"/>
                    </a:lnTo>
                    <a:lnTo>
                      <a:pt x="219" y="37"/>
                    </a:lnTo>
                    <a:lnTo>
                      <a:pt x="220" y="36"/>
                    </a:lnTo>
                    <a:lnTo>
                      <a:pt x="219" y="34"/>
                    </a:lnTo>
                    <a:lnTo>
                      <a:pt x="218" y="33"/>
                    </a:lnTo>
                    <a:lnTo>
                      <a:pt x="217" y="32"/>
                    </a:lnTo>
                    <a:lnTo>
                      <a:pt x="214" y="31"/>
                    </a:lnTo>
                    <a:lnTo>
                      <a:pt x="213" y="33"/>
                    </a:lnTo>
                    <a:lnTo>
                      <a:pt x="212" y="34"/>
                    </a:lnTo>
                    <a:lnTo>
                      <a:pt x="211" y="34"/>
                    </a:lnTo>
                    <a:lnTo>
                      <a:pt x="212" y="33"/>
                    </a:lnTo>
                    <a:lnTo>
                      <a:pt x="211" y="31"/>
                    </a:lnTo>
                    <a:lnTo>
                      <a:pt x="210" y="32"/>
                    </a:lnTo>
                    <a:lnTo>
                      <a:pt x="209" y="33"/>
                    </a:lnTo>
                    <a:lnTo>
                      <a:pt x="209" y="30"/>
                    </a:lnTo>
                    <a:lnTo>
                      <a:pt x="207" y="30"/>
                    </a:lnTo>
                    <a:lnTo>
                      <a:pt x="205" y="29"/>
                    </a:lnTo>
                    <a:lnTo>
                      <a:pt x="206" y="28"/>
                    </a:lnTo>
                    <a:lnTo>
                      <a:pt x="207" y="28"/>
                    </a:lnTo>
                    <a:lnTo>
                      <a:pt x="208" y="26"/>
                    </a:lnTo>
                    <a:lnTo>
                      <a:pt x="210" y="25"/>
                    </a:lnTo>
                    <a:lnTo>
                      <a:pt x="211" y="24"/>
                    </a:lnTo>
                    <a:lnTo>
                      <a:pt x="213" y="22"/>
                    </a:lnTo>
                    <a:lnTo>
                      <a:pt x="213" y="21"/>
                    </a:lnTo>
                    <a:lnTo>
                      <a:pt x="216" y="19"/>
                    </a:lnTo>
                    <a:lnTo>
                      <a:pt x="218" y="17"/>
                    </a:lnTo>
                    <a:lnTo>
                      <a:pt x="218" y="15"/>
                    </a:lnTo>
                    <a:lnTo>
                      <a:pt x="221" y="13"/>
                    </a:lnTo>
                    <a:lnTo>
                      <a:pt x="221" y="12"/>
                    </a:lnTo>
                    <a:lnTo>
                      <a:pt x="223" y="10"/>
                    </a:lnTo>
                    <a:lnTo>
                      <a:pt x="225" y="10"/>
                    </a:lnTo>
                    <a:lnTo>
                      <a:pt x="227" y="10"/>
                    </a:lnTo>
                    <a:lnTo>
                      <a:pt x="228" y="9"/>
                    </a:lnTo>
                    <a:lnTo>
                      <a:pt x="230" y="10"/>
                    </a:lnTo>
                    <a:lnTo>
                      <a:pt x="230" y="11"/>
                    </a:lnTo>
                    <a:lnTo>
                      <a:pt x="231" y="11"/>
                    </a:lnTo>
                    <a:lnTo>
                      <a:pt x="232" y="10"/>
                    </a:lnTo>
                    <a:lnTo>
                      <a:pt x="233" y="10"/>
                    </a:lnTo>
                    <a:lnTo>
                      <a:pt x="236" y="10"/>
                    </a:lnTo>
                    <a:lnTo>
                      <a:pt x="237" y="10"/>
                    </a:lnTo>
                    <a:lnTo>
                      <a:pt x="238" y="8"/>
                    </a:lnTo>
                    <a:lnTo>
                      <a:pt x="240" y="8"/>
                    </a:lnTo>
                    <a:lnTo>
                      <a:pt x="241" y="9"/>
                    </a:lnTo>
                    <a:lnTo>
                      <a:pt x="244" y="9"/>
                    </a:lnTo>
                    <a:lnTo>
                      <a:pt x="244" y="10"/>
                    </a:lnTo>
                    <a:lnTo>
                      <a:pt x="243" y="10"/>
                    </a:lnTo>
                    <a:lnTo>
                      <a:pt x="243" y="11"/>
                    </a:lnTo>
                    <a:lnTo>
                      <a:pt x="244" y="12"/>
                    </a:lnTo>
                    <a:lnTo>
                      <a:pt x="245" y="11"/>
                    </a:lnTo>
                    <a:lnTo>
                      <a:pt x="246" y="12"/>
                    </a:lnTo>
                    <a:lnTo>
                      <a:pt x="248" y="10"/>
                    </a:lnTo>
                    <a:lnTo>
                      <a:pt x="249" y="11"/>
                    </a:lnTo>
                    <a:lnTo>
                      <a:pt x="250" y="12"/>
                    </a:lnTo>
                    <a:lnTo>
                      <a:pt x="250" y="11"/>
                    </a:lnTo>
                    <a:lnTo>
                      <a:pt x="252" y="10"/>
                    </a:lnTo>
                    <a:lnTo>
                      <a:pt x="252" y="9"/>
                    </a:lnTo>
                    <a:lnTo>
                      <a:pt x="251" y="8"/>
                    </a:lnTo>
                    <a:lnTo>
                      <a:pt x="250" y="9"/>
                    </a:lnTo>
                    <a:lnTo>
                      <a:pt x="249" y="7"/>
                    </a:lnTo>
                    <a:lnTo>
                      <a:pt x="250" y="7"/>
                    </a:lnTo>
                    <a:lnTo>
                      <a:pt x="251" y="5"/>
                    </a:lnTo>
                    <a:lnTo>
                      <a:pt x="253" y="4"/>
                    </a:lnTo>
                    <a:lnTo>
                      <a:pt x="253" y="3"/>
                    </a:lnTo>
                    <a:lnTo>
                      <a:pt x="255" y="1"/>
                    </a:lnTo>
                    <a:lnTo>
                      <a:pt x="255" y="0"/>
                    </a:ln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8" name="Freeform 1601"/>
              <p:cNvSpPr>
                <a:spLocks/>
              </p:cNvSpPr>
              <p:nvPr/>
            </p:nvSpPr>
            <p:spPr bwMode="auto">
              <a:xfrm>
                <a:off x="8423090" y="1548534"/>
                <a:ext cx="22095" cy="22094"/>
              </a:xfrm>
              <a:custGeom>
                <a:avLst/>
                <a:gdLst>
                  <a:gd name="T0" fmla="*/ 0 w 2"/>
                  <a:gd name="T1" fmla="*/ 432 h 2"/>
                  <a:gd name="T2" fmla="*/ 0 w 2"/>
                  <a:gd name="T3" fmla="*/ 216 h 2"/>
                  <a:gd name="T4" fmla="*/ 432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2"/>
                    </a:moveTo>
                    <a:cubicBezTo>
                      <a:pt x="0" y="2"/>
                      <a:pt x="0" y="1"/>
                      <a:pt x="0" y="1"/>
                    </a:cubicBezTo>
                    <a:cubicBezTo>
                      <a:pt x="1" y="1"/>
                      <a:pt x="2" y="0"/>
                      <a:pt x="2" y="0"/>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49" name="Freeform 1602"/>
              <p:cNvSpPr>
                <a:spLocks/>
              </p:cNvSpPr>
              <p:nvPr/>
            </p:nvSpPr>
            <p:spPr bwMode="auto">
              <a:xfrm>
                <a:off x="8445185" y="1537487"/>
                <a:ext cx="77333" cy="11047"/>
              </a:xfrm>
              <a:custGeom>
                <a:avLst/>
                <a:gdLst>
                  <a:gd name="T0" fmla="*/ 0 w 7"/>
                  <a:gd name="T1" fmla="*/ 216 h 1"/>
                  <a:gd name="T2" fmla="*/ 432 w 7"/>
                  <a:gd name="T3" fmla="*/ 216 h 1"/>
                  <a:gd name="T4" fmla="*/ 648 w 7"/>
                  <a:gd name="T5" fmla="*/ 0 h 1"/>
                  <a:gd name="T6" fmla="*/ 1080 w 7"/>
                  <a:gd name="T7" fmla="*/ 216 h 1"/>
                  <a:gd name="T8" fmla="*/ 1080 w 7"/>
                  <a:gd name="T9" fmla="*/ 216 h 1"/>
                  <a:gd name="T10" fmla="*/ 1296 w 7"/>
                  <a:gd name="T11" fmla="*/ 0 h 1"/>
                  <a:gd name="T12" fmla="*/ 1512 w 7"/>
                  <a:gd name="T13" fmla="*/ 216 h 1"/>
                  <a:gd name="T14" fmla="*/ 0 60000 65536"/>
                  <a:gd name="T15" fmla="*/ 0 60000 65536"/>
                  <a:gd name="T16" fmla="*/ 0 60000 65536"/>
                  <a:gd name="T17" fmla="*/ 0 60000 65536"/>
                  <a:gd name="T18" fmla="*/ 0 60000 65536"/>
                  <a:gd name="T19" fmla="*/ 0 60000 65536"/>
                  <a:gd name="T20" fmla="*/ 0 60000 65536"/>
                  <a:gd name="T21" fmla="*/ 0 w 7"/>
                  <a:gd name="T22" fmla="*/ 0 h 1"/>
                  <a:gd name="T23" fmla="*/ 7 w 7"/>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
                    <a:moveTo>
                      <a:pt x="0" y="1"/>
                    </a:moveTo>
                    <a:lnTo>
                      <a:pt x="2" y="1"/>
                    </a:lnTo>
                    <a:lnTo>
                      <a:pt x="3" y="0"/>
                    </a:lnTo>
                    <a:lnTo>
                      <a:pt x="5" y="1"/>
                    </a:lnTo>
                    <a:lnTo>
                      <a:pt x="6" y="0"/>
                    </a:lnTo>
                    <a:lnTo>
                      <a:pt x="7" y="1"/>
                    </a:ln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0" name="Freeform 1603"/>
              <p:cNvSpPr>
                <a:spLocks/>
              </p:cNvSpPr>
              <p:nvPr/>
            </p:nvSpPr>
            <p:spPr bwMode="auto">
              <a:xfrm>
                <a:off x="8511471" y="1548534"/>
                <a:ext cx="11048" cy="22094"/>
              </a:xfrm>
              <a:custGeom>
                <a:avLst/>
                <a:gdLst>
                  <a:gd name="T0" fmla="*/ 216 w 1"/>
                  <a:gd name="T1" fmla="*/ 0 h 2"/>
                  <a:gd name="T2" fmla="*/ 0 w 1"/>
                  <a:gd name="T3" fmla="*/ 432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1" y="0"/>
                    </a:moveTo>
                    <a:cubicBezTo>
                      <a:pt x="1" y="0"/>
                      <a:pt x="1" y="1"/>
                      <a:pt x="0" y="2"/>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1" name="Freeform 1604"/>
              <p:cNvSpPr>
                <a:spLocks/>
              </p:cNvSpPr>
              <p:nvPr/>
            </p:nvSpPr>
            <p:spPr bwMode="auto">
              <a:xfrm>
                <a:off x="8500423" y="1570628"/>
                <a:ext cx="55238" cy="44188"/>
              </a:xfrm>
              <a:custGeom>
                <a:avLst/>
                <a:gdLst>
                  <a:gd name="T0" fmla="*/ 216 w 5"/>
                  <a:gd name="T1" fmla="*/ 0 h 4"/>
                  <a:gd name="T2" fmla="*/ 0 w 5"/>
                  <a:gd name="T3" fmla="*/ 216 h 4"/>
                  <a:gd name="T4" fmla="*/ 216 w 5"/>
                  <a:gd name="T5" fmla="*/ 432 h 4"/>
                  <a:gd name="T6" fmla="*/ 216 w 5"/>
                  <a:gd name="T7" fmla="*/ 432 h 4"/>
                  <a:gd name="T8" fmla="*/ 216 w 5"/>
                  <a:gd name="T9" fmla="*/ 864 h 4"/>
                  <a:gd name="T10" fmla="*/ 432 w 5"/>
                  <a:gd name="T11" fmla="*/ 864 h 4"/>
                  <a:gd name="T12" fmla="*/ 648 w 5"/>
                  <a:gd name="T13" fmla="*/ 432 h 4"/>
                  <a:gd name="T14" fmla="*/ 1080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0"/>
                    </a:moveTo>
                    <a:lnTo>
                      <a:pt x="0" y="1"/>
                    </a:lnTo>
                    <a:lnTo>
                      <a:pt x="1" y="2"/>
                    </a:lnTo>
                    <a:lnTo>
                      <a:pt x="1" y="4"/>
                    </a:lnTo>
                    <a:lnTo>
                      <a:pt x="2" y="4"/>
                    </a:lnTo>
                    <a:lnTo>
                      <a:pt x="3" y="2"/>
                    </a:lnTo>
                    <a:lnTo>
                      <a:pt x="5" y="0"/>
                    </a:ln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2" name="Freeform 1605"/>
              <p:cNvSpPr>
                <a:spLocks/>
              </p:cNvSpPr>
              <p:nvPr/>
            </p:nvSpPr>
            <p:spPr bwMode="auto">
              <a:xfrm>
                <a:off x="8555661" y="1559581"/>
                <a:ext cx="11048" cy="11047"/>
              </a:xfrm>
              <a:custGeom>
                <a:avLst/>
                <a:gdLst>
                  <a:gd name="T0" fmla="*/ 0 w 1"/>
                  <a:gd name="T1" fmla="*/ 216 h 1"/>
                  <a:gd name="T2" fmla="*/ 216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1"/>
                      <a:pt x="1" y="0"/>
                      <a:pt x="1" y="0"/>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3" name="Freeform 1606"/>
              <p:cNvSpPr>
                <a:spLocks/>
              </p:cNvSpPr>
              <p:nvPr/>
            </p:nvSpPr>
            <p:spPr bwMode="auto">
              <a:xfrm>
                <a:off x="8566709" y="1493300"/>
                <a:ext cx="66286" cy="66281"/>
              </a:xfrm>
              <a:custGeom>
                <a:avLst/>
                <a:gdLst>
                  <a:gd name="T0" fmla="*/ 0 w 6"/>
                  <a:gd name="T1" fmla="*/ 1296 h 6"/>
                  <a:gd name="T2" fmla="*/ 432 w 6"/>
                  <a:gd name="T3" fmla="*/ 1296 h 6"/>
                  <a:gd name="T4" fmla="*/ 432 w 6"/>
                  <a:gd name="T5" fmla="*/ 1080 h 6"/>
                  <a:gd name="T6" fmla="*/ 432 w 6"/>
                  <a:gd name="T7" fmla="*/ 864 h 6"/>
                  <a:gd name="T8" fmla="*/ 648 w 6"/>
                  <a:gd name="T9" fmla="*/ 216 h 6"/>
                  <a:gd name="T10" fmla="*/ 1080 w 6"/>
                  <a:gd name="T11" fmla="*/ 0 h 6"/>
                  <a:gd name="T12" fmla="*/ 1296 w 6"/>
                  <a:gd name="T13" fmla="*/ 432 h 6"/>
                  <a:gd name="T14" fmla="*/ 1080 w 6"/>
                  <a:gd name="T15" fmla="*/ 432 h 6"/>
                  <a:gd name="T16" fmla="*/ 864 w 6"/>
                  <a:gd name="T17" fmla="*/ 864 h 6"/>
                  <a:gd name="T18" fmla="*/ 864 w 6"/>
                  <a:gd name="T19" fmla="*/ 108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0" y="6"/>
                    </a:moveTo>
                    <a:lnTo>
                      <a:pt x="2" y="6"/>
                    </a:lnTo>
                    <a:lnTo>
                      <a:pt x="2" y="5"/>
                    </a:lnTo>
                    <a:lnTo>
                      <a:pt x="2" y="4"/>
                    </a:lnTo>
                    <a:lnTo>
                      <a:pt x="3" y="1"/>
                    </a:lnTo>
                    <a:lnTo>
                      <a:pt x="5" y="0"/>
                    </a:lnTo>
                    <a:lnTo>
                      <a:pt x="6" y="2"/>
                    </a:lnTo>
                    <a:lnTo>
                      <a:pt x="5" y="2"/>
                    </a:lnTo>
                    <a:lnTo>
                      <a:pt x="4" y="4"/>
                    </a:lnTo>
                    <a:lnTo>
                      <a:pt x="4" y="5"/>
                    </a:ln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4" name="Freeform 1607"/>
              <p:cNvSpPr>
                <a:spLocks/>
              </p:cNvSpPr>
              <p:nvPr/>
            </p:nvSpPr>
            <p:spPr bwMode="auto">
              <a:xfrm>
                <a:off x="8610899" y="1548534"/>
                <a:ext cx="0" cy="33141"/>
              </a:xfrm>
              <a:custGeom>
                <a:avLst/>
                <a:gdLst>
                  <a:gd name="T0" fmla="*/ 0 h 3"/>
                  <a:gd name="T1" fmla="*/ 216 h 3"/>
                  <a:gd name="T2" fmla="*/ 648 h 3"/>
                  <a:gd name="T3" fmla="*/ 0 60000 65536"/>
                  <a:gd name="T4" fmla="*/ 0 60000 65536"/>
                  <a:gd name="T5" fmla="*/ 0 60000 65536"/>
                  <a:gd name="T6" fmla="*/ 0 h 3"/>
                  <a:gd name="T7" fmla="*/ 3 h 3"/>
                </a:gdLst>
                <a:ahLst/>
                <a:cxnLst>
                  <a:cxn ang="T3">
                    <a:pos x="0" y="T0"/>
                  </a:cxn>
                  <a:cxn ang="T4">
                    <a:pos x="0" y="T1"/>
                  </a:cxn>
                  <a:cxn ang="T5">
                    <a:pos x="0" y="T2"/>
                  </a:cxn>
                </a:cxnLst>
                <a:rect l="0" t="T6" r="0" b="T7"/>
                <a:pathLst>
                  <a:path h="3">
                    <a:moveTo>
                      <a:pt x="0" y="0"/>
                    </a:moveTo>
                    <a:cubicBezTo>
                      <a:pt x="0" y="0"/>
                      <a:pt x="0" y="1"/>
                      <a:pt x="0" y="1"/>
                    </a:cubicBezTo>
                    <a:cubicBezTo>
                      <a:pt x="0" y="2"/>
                      <a:pt x="0" y="3"/>
                      <a:pt x="0" y="3"/>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5" name="Freeform 1608"/>
              <p:cNvSpPr>
                <a:spLocks/>
              </p:cNvSpPr>
              <p:nvPr/>
            </p:nvSpPr>
            <p:spPr bwMode="auto">
              <a:xfrm>
                <a:off x="8400995" y="1581675"/>
                <a:ext cx="441904" cy="475017"/>
              </a:xfrm>
              <a:custGeom>
                <a:avLst/>
                <a:gdLst>
                  <a:gd name="T0" fmla="*/ 3888 w 40"/>
                  <a:gd name="T1" fmla="*/ 216 h 43"/>
                  <a:gd name="T2" fmla="*/ 3024 w 40"/>
                  <a:gd name="T3" fmla="*/ 648 h 43"/>
                  <a:gd name="T4" fmla="*/ 2592 w 40"/>
                  <a:gd name="T5" fmla="*/ 1728 h 43"/>
                  <a:gd name="T6" fmla="*/ 2160 w 40"/>
                  <a:gd name="T7" fmla="*/ 2160 h 43"/>
                  <a:gd name="T8" fmla="*/ 1728 w 40"/>
                  <a:gd name="T9" fmla="*/ 2808 h 43"/>
                  <a:gd name="T10" fmla="*/ 1080 w 40"/>
                  <a:gd name="T11" fmla="*/ 3024 h 43"/>
                  <a:gd name="T12" fmla="*/ 648 w 40"/>
                  <a:gd name="T13" fmla="*/ 3240 h 43"/>
                  <a:gd name="T14" fmla="*/ 432 w 40"/>
                  <a:gd name="T15" fmla="*/ 4320 h 43"/>
                  <a:gd name="T16" fmla="*/ 0 w 40"/>
                  <a:gd name="T17" fmla="*/ 5616 h 43"/>
                  <a:gd name="T18" fmla="*/ 0 w 40"/>
                  <a:gd name="T19" fmla="*/ 6912 h 43"/>
                  <a:gd name="T20" fmla="*/ 432 w 40"/>
                  <a:gd name="T21" fmla="*/ 7992 h 43"/>
                  <a:gd name="T22" fmla="*/ 432 w 40"/>
                  <a:gd name="T23" fmla="*/ 8856 h 43"/>
                  <a:gd name="T24" fmla="*/ 432 w 40"/>
                  <a:gd name="T25" fmla="*/ 9288 h 43"/>
                  <a:gd name="T26" fmla="*/ 1512 w 40"/>
                  <a:gd name="T27" fmla="*/ 8208 h 43"/>
                  <a:gd name="T28" fmla="*/ 1512 w 40"/>
                  <a:gd name="T29" fmla="*/ 7560 h 43"/>
                  <a:gd name="T30" fmla="*/ 2160 w 40"/>
                  <a:gd name="T31" fmla="*/ 7560 h 43"/>
                  <a:gd name="T32" fmla="*/ 2160 w 40"/>
                  <a:gd name="T33" fmla="*/ 6696 h 43"/>
                  <a:gd name="T34" fmla="*/ 2808 w 40"/>
                  <a:gd name="T35" fmla="*/ 6264 h 43"/>
                  <a:gd name="T36" fmla="*/ 3240 w 40"/>
                  <a:gd name="T37" fmla="*/ 5832 h 43"/>
                  <a:gd name="T38" fmla="*/ 3024 w 40"/>
                  <a:gd name="T39" fmla="*/ 5616 h 43"/>
                  <a:gd name="T40" fmla="*/ 3456 w 40"/>
                  <a:gd name="T41" fmla="*/ 4536 h 43"/>
                  <a:gd name="T42" fmla="*/ 3888 w 40"/>
                  <a:gd name="T43" fmla="*/ 4968 h 43"/>
                  <a:gd name="T44" fmla="*/ 3672 w 40"/>
                  <a:gd name="T45" fmla="*/ 4320 h 43"/>
                  <a:gd name="T46" fmla="*/ 3456 w 40"/>
                  <a:gd name="T47" fmla="*/ 3888 h 43"/>
                  <a:gd name="T48" fmla="*/ 3888 w 40"/>
                  <a:gd name="T49" fmla="*/ 3456 h 43"/>
                  <a:gd name="T50" fmla="*/ 3456 w 40"/>
                  <a:gd name="T51" fmla="*/ 3456 h 43"/>
                  <a:gd name="T52" fmla="*/ 3240 w 40"/>
                  <a:gd name="T53" fmla="*/ 2592 h 43"/>
                  <a:gd name="T54" fmla="*/ 3672 w 40"/>
                  <a:gd name="T55" fmla="*/ 2160 h 43"/>
                  <a:gd name="T56" fmla="*/ 4104 w 40"/>
                  <a:gd name="T57" fmla="*/ 1296 h 43"/>
                  <a:gd name="T58" fmla="*/ 4536 w 40"/>
                  <a:gd name="T59" fmla="*/ 1296 h 43"/>
                  <a:gd name="T60" fmla="*/ 4968 w 40"/>
                  <a:gd name="T61" fmla="*/ 1080 h 43"/>
                  <a:gd name="T62" fmla="*/ 5400 w 40"/>
                  <a:gd name="T63" fmla="*/ 864 h 43"/>
                  <a:gd name="T64" fmla="*/ 5184 w 40"/>
                  <a:gd name="T65" fmla="*/ 1512 h 43"/>
                  <a:gd name="T66" fmla="*/ 5616 w 40"/>
                  <a:gd name="T67" fmla="*/ 864 h 43"/>
                  <a:gd name="T68" fmla="*/ 6912 w 40"/>
                  <a:gd name="T69" fmla="*/ 864 h 43"/>
                  <a:gd name="T70" fmla="*/ 7128 w 40"/>
                  <a:gd name="T71" fmla="*/ 1296 h 43"/>
                  <a:gd name="T72" fmla="*/ 7344 w 40"/>
                  <a:gd name="T73" fmla="*/ 864 h 43"/>
                  <a:gd name="T74" fmla="*/ 8208 w 40"/>
                  <a:gd name="T75" fmla="*/ 216 h 43"/>
                  <a:gd name="T76" fmla="*/ 8640 w 40"/>
                  <a:gd name="T77" fmla="*/ 0 h 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
                  <a:gd name="T118" fmla="*/ 0 h 43"/>
                  <a:gd name="T119" fmla="*/ 40 w 40"/>
                  <a:gd name="T120" fmla="*/ 43 h 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 h="43">
                    <a:moveTo>
                      <a:pt x="19" y="0"/>
                    </a:moveTo>
                    <a:lnTo>
                      <a:pt x="18" y="1"/>
                    </a:lnTo>
                    <a:lnTo>
                      <a:pt x="18" y="2"/>
                    </a:lnTo>
                    <a:lnTo>
                      <a:pt x="14" y="3"/>
                    </a:lnTo>
                    <a:lnTo>
                      <a:pt x="14" y="5"/>
                    </a:lnTo>
                    <a:lnTo>
                      <a:pt x="12" y="8"/>
                    </a:lnTo>
                    <a:lnTo>
                      <a:pt x="10" y="8"/>
                    </a:lnTo>
                    <a:lnTo>
                      <a:pt x="10" y="10"/>
                    </a:lnTo>
                    <a:lnTo>
                      <a:pt x="8" y="12"/>
                    </a:lnTo>
                    <a:lnTo>
                      <a:pt x="8" y="13"/>
                    </a:lnTo>
                    <a:lnTo>
                      <a:pt x="6" y="14"/>
                    </a:lnTo>
                    <a:lnTo>
                      <a:pt x="5" y="14"/>
                    </a:lnTo>
                    <a:lnTo>
                      <a:pt x="5" y="15"/>
                    </a:lnTo>
                    <a:lnTo>
                      <a:pt x="3" y="15"/>
                    </a:lnTo>
                    <a:lnTo>
                      <a:pt x="2" y="19"/>
                    </a:lnTo>
                    <a:lnTo>
                      <a:pt x="2" y="20"/>
                    </a:lnTo>
                    <a:lnTo>
                      <a:pt x="0" y="22"/>
                    </a:lnTo>
                    <a:lnTo>
                      <a:pt x="0" y="26"/>
                    </a:lnTo>
                    <a:lnTo>
                      <a:pt x="0" y="30"/>
                    </a:lnTo>
                    <a:lnTo>
                      <a:pt x="0" y="32"/>
                    </a:lnTo>
                    <a:lnTo>
                      <a:pt x="1" y="33"/>
                    </a:lnTo>
                    <a:lnTo>
                      <a:pt x="2" y="37"/>
                    </a:lnTo>
                    <a:lnTo>
                      <a:pt x="2" y="39"/>
                    </a:lnTo>
                    <a:lnTo>
                      <a:pt x="2" y="41"/>
                    </a:lnTo>
                    <a:lnTo>
                      <a:pt x="2" y="42"/>
                    </a:lnTo>
                    <a:lnTo>
                      <a:pt x="2" y="43"/>
                    </a:lnTo>
                    <a:lnTo>
                      <a:pt x="3" y="43"/>
                    </a:lnTo>
                    <a:lnTo>
                      <a:pt x="7" y="38"/>
                    </a:lnTo>
                    <a:lnTo>
                      <a:pt x="7" y="37"/>
                    </a:lnTo>
                    <a:lnTo>
                      <a:pt x="7" y="35"/>
                    </a:lnTo>
                    <a:lnTo>
                      <a:pt x="9" y="34"/>
                    </a:lnTo>
                    <a:lnTo>
                      <a:pt x="10" y="35"/>
                    </a:lnTo>
                    <a:lnTo>
                      <a:pt x="10" y="34"/>
                    </a:lnTo>
                    <a:lnTo>
                      <a:pt x="10" y="31"/>
                    </a:lnTo>
                    <a:lnTo>
                      <a:pt x="13" y="29"/>
                    </a:lnTo>
                    <a:lnTo>
                      <a:pt x="14" y="29"/>
                    </a:lnTo>
                    <a:lnTo>
                      <a:pt x="15" y="27"/>
                    </a:lnTo>
                    <a:lnTo>
                      <a:pt x="14" y="26"/>
                    </a:lnTo>
                    <a:lnTo>
                      <a:pt x="15" y="23"/>
                    </a:lnTo>
                    <a:lnTo>
                      <a:pt x="16" y="21"/>
                    </a:lnTo>
                    <a:lnTo>
                      <a:pt x="16" y="23"/>
                    </a:lnTo>
                    <a:lnTo>
                      <a:pt x="18" y="23"/>
                    </a:lnTo>
                    <a:lnTo>
                      <a:pt x="18" y="22"/>
                    </a:lnTo>
                    <a:lnTo>
                      <a:pt x="17" y="20"/>
                    </a:lnTo>
                    <a:lnTo>
                      <a:pt x="16" y="20"/>
                    </a:lnTo>
                    <a:lnTo>
                      <a:pt x="16" y="18"/>
                    </a:lnTo>
                    <a:lnTo>
                      <a:pt x="18" y="16"/>
                    </a:lnTo>
                    <a:lnTo>
                      <a:pt x="16" y="15"/>
                    </a:lnTo>
                    <a:lnTo>
                      <a:pt x="16" y="16"/>
                    </a:lnTo>
                    <a:lnTo>
                      <a:pt x="15" y="14"/>
                    </a:lnTo>
                    <a:lnTo>
                      <a:pt x="15" y="12"/>
                    </a:lnTo>
                    <a:lnTo>
                      <a:pt x="16" y="12"/>
                    </a:lnTo>
                    <a:lnTo>
                      <a:pt x="17" y="10"/>
                    </a:lnTo>
                    <a:lnTo>
                      <a:pt x="18" y="7"/>
                    </a:lnTo>
                    <a:lnTo>
                      <a:pt x="19" y="6"/>
                    </a:lnTo>
                    <a:lnTo>
                      <a:pt x="20" y="6"/>
                    </a:lnTo>
                    <a:lnTo>
                      <a:pt x="21" y="6"/>
                    </a:lnTo>
                    <a:lnTo>
                      <a:pt x="22" y="5"/>
                    </a:lnTo>
                    <a:lnTo>
                      <a:pt x="23" y="5"/>
                    </a:lnTo>
                    <a:lnTo>
                      <a:pt x="24" y="3"/>
                    </a:lnTo>
                    <a:lnTo>
                      <a:pt x="25" y="4"/>
                    </a:lnTo>
                    <a:lnTo>
                      <a:pt x="24" y="5"/>
                    </a:lnTo>
                    <a:lnTo>
                      <a:pt x="24" y="7"/>
                    </a:lnTo>
                    <a:lnTo>
                      <a:pt x="25" y="6"/>
                    </a:lnTo>
                    <a:lnTo>
                      <a:pt x="26" y="4"/>
                    </a:lnTo>
                    <a:lnTo>
                      <a:pt x="30" y="2"/>
                    </a:lnTo>
                    <a:lnTo>
                      <a:pt x="32" y="4"/>
                    </a:lnTo>
                    <a:lnTo>
                      <a:pt x="33" y="5"/>
                    </a:lnTo>
                    <a:lnTo>
                      <a:pt x="33" y="6"/>
                    </a:lnTo>
                    <a:lnTo>
                      <a:pt x="34" y="5"/>
                    </a:lnTo>
                    <a:lnTo>
                      <a:pt x="34" y="4"/>
                    </a:lnTo>
                    <a:lnTo>
                      <a:pt x="36" y="2"/>
                    </a:lnTo>
                    <a:lnTo>
                      <a:pt x="38" y="1"/>
                    </a:lnTo>
                    <a:lnTo>
                      <a:pt x="39" y="0"/>
                    </a:lnTo>
                    <a:lnTo>
                      <a:pt x="40" y="0"/>
                    </a:ln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6" name="Freeform 1609"/>
              <p:cNvSpPr>
                <a:spLocks/>
              </p:cNvSpPr>
              <p:nvPr/>
            </p:nvSpPr>
            <p:spPr bwMode="auto">
              <a:xfrm>
                <a:off x="8842899" y="1559581"/>
                <a:ext cx="11048" cy="22094"/>
              </a:xfrm>
              <a:custGeom>
                <a:avLst/>
                <a:gdLst>
                  <a:gd name="T0" fmla="*/ 0 w 1"/>
                  <a:gd name="T1" fmla="*/ 432 h 2"/>
                  <a:gd name="T2" fmla="*/ 216 w 1"/>
                  <a:gd name="T3" fmla="*/ 0 h 2"/>
                  <a:gd name="T4" fmla="*/ 216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2"/>
                      <a:pt x="1" y="1"/>
                      <a:pt x="1" y="0"/>
                    </a:cubicBezTo>
                    <a:cubicBezTo>
                      <a:pt x="1" y="0"/>
                      <a:pt x="1" y="0"/>
                      <a:pt x="1" y="0"/>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7" name="Freeform 1610"/>
              <p:cNvSpPr>
                <a:spLocks/>
              </p:cNvSpPr>
              <p:nvPr/>
            </p:nvSpPr>
            <p:spPr bwMode="auto">
              <a:xfrm>
                <a:off x="8853947" y="1283409"/>
                <a:ext cx="419809" cy="276173"/>
              </a:xfrm>
              <a:custGeom>
                <a:avLst/>
                <a:gdLst>
                  <a:gd name="T0" fmla="*/ 432 w 38"/>
                  <a:gd name="T1" fmla="*/ 5400 h 25"/>
                  <a:gd name="T2" fmla="*/ 1296 w 38"/>
                  <a:gd name="T3" fmla="*/ 4752 h 25"/>
                  <a:gd name="T4" fmla="*/ 2160 w 38"/>
                  <a:gd name="T5" fmla="*/ 4536 h 25"/>
                  <a:gd name="T6" fmla="*/ 2808 w 38"/>
                  <a:gd name="T7" fmla="*/ 4752 h 25"/>
                  <a:gd name="T8" fmla="*/ 3024 w 38"/>
                  <a:gd name="T9" fmla="*/ 4104 h 25"/>
                  <a:gd name="T10" fmla="*/ 2808 w 38"/>
                  <a:gd name="T11" fmla="*/ 3456 h 25"/>
                  <a:gd name="T12" fmla="*/ 2592 w 38"/>
                  <a:gd name="T13" fmla="*/ 2808 h 25"/>
                  <a:gd name="T14" fmla="*/ 2592 w 38"/>
                  <a:gd name="T15" fmla="*/ 2376 h 25"/>
                  <a:gd name="T16" fmla="*/ 2376 w 38"/>
                  <a:gd name="T17" fmla="*/ 2592 h 25"/>
                  <a:gd name="T18" fmla="*/ 1728 w 38"/>
                  <a:gd name="T19" fmla="*/ 2160 h 25"/>
                  <a:gd name="T20" fmla="*/ 1296 w 38"/>
                  <a:gd name="T21" fmla="*/ 1728 h 25"/>
                  <a:gd name="T22" fmla="*/ 1728 w 38"/>
                  <a:gd name="T23" fmla="*/ 1944 h 25"/>
                  <a:gd name="T24" fmla="*/ 1512 w 38"/>
                  <a:gd name="T25" fmla="*/ 1728 h 25"/>
                  <a:gd name="T26" fmla="*/ 2160 w 38"/>
                  <a:gd name="T27" fmla="*/ 1944 h 25"/>
                  <a:gd name="T28" fmla="*/ 2808 w 38"/>
                  <a:gd name="T29" fmla="*/ 1944 h 25"/>
                  <a:gd name="T30" fmla="*/ 3240 w 38"/>
                  <a:gd name="T31" fmla="*/ 1728 h 25"/>
                  <a:gd name="T32" fmla="*/ 3456 w 38"/>
                  <a:gd name="T33" fmla="*/ 864 h 25"/>
                  <a:gd name="T34" fmla="*/ 3672 w 38"/>
                  <a:gd name="T35" fmla="*/ 216 h 25"/>
                  <a:gd name="T36" fmla="*/ 3888 w 38"/>
                  <a:gd name="T37" fmla="*/ 216 h 25"/>
                  <a:gd name="T38" fmla="*/ 3888 w 38"/>
                  <a:gd name="T39" fmla="*/ 648 h 25"/>
                  <a:gd name="T40" fmla="*/ 4104 w 38"/>
                  <a:gd name="T41" fmla="*/ 1080 h 25"/>
                  <a:gd name="T42" fmla="*/ 4752 w 38"/>
                  <a:gd name="T43" fmla="*/ 1080 h 25"/>
                  <a:gd name="T44" fmla="*/ 5184 w 38"/>
                  <a:gd name="T45" fmla="*/ 1296 h 25"/>
                  <a:gd name="T46" fmla="*/ 5616 w 38"/>
                  <a:gd name="T47" fmla="*/ 1944 h 25"/>
                  <a:gd name="T48" fmla="*/ 6264 w 38"/>
                  <a:gd name="T49" fmla="*/ 2376 h 25"/>
                  <a:gd name="T50" fmla="*/ 6912 w 38"/>
                  <a:gd name="T51" fmla="*/ 2376 h 25"/>
                  <a:gd name="T52" fmla="*/ 6696 w 38"/>
                  <a:gd name="T53" fmla="*/ 1944 h 25"/>
                  <a:gd name="T54" fmla="*/ 6912 w 38"/>
                  <a:gd name="T55" fmla="*/ 1296 h 25"/>
                  <a:gd name="T56" fmla="*/ 7128 w 38"/>
                  <a:gd name="T57" fmla="*/ 1080 h 25"/>
                  <a:gd name="T58" fmla="*/ 7776 w 38"/>
                  <a:gd name="T59" fmla="*/ 864 h 25"/>
                  <a:gd name="T60" fmla="*/ 8208 w 38"/>
                  <a:gd name="T61" fmla="*/ 432 h 25"/>
                  <a:gd name="T62" fmla="*/ 7776 w 38"/>
                  <a:gd name="T63" fmla="*/ 0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8"/>
                  <a:gd name="T97" fmla="*/ 0 h 25"/>
                  <a:gd name="T98" fmla="*/ 38 w 38"/>
                  <a:gd name="T99" fmla="*/ 25 h 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8" h="25">
                    <a:moveTo>
                      <a:pt x="0" y="25"/>
                    </a:moveTo>
                    <a:lnTo>
                      <a:pt x="2" y="25"/>
                    </a:lnTo>
                    <a:lnTo>
                      <a:pt x="3" y="23"/>
                    </a:lnTo>
                    <a:lnTo>
                      <a:pt x="6" y="22"/>
                    </a:lnTo>
                    <a:lnTo>
                      <a:pt x="7" y="21"/>
                    </a:lnTo>
                    <a:lnTo>
                      <a:pt x="10" y="21"/>
                    </a:lnTo>
                    <a:lnTo>
                      <a:pt x="11" y="21"/>
                    </a:lnTo>
                    <a:lnTo>
                      <a:pt x="13" y="22"/>
                    </a:lnTo>
                    <a:lnTo>
                      <a:pt x="14" y="21"/>
                    </a:lnTo>
                    <a:lnTo>
                      <a:pt x="14" y="19"/>
                    </a:lnTo>
                    <a:lnTo>
                      <a:pt x="13" y="16"/>
                    </a:lnTo>
                    <a:lnTo>
                      <a:pt x="12" y="16"/>
                    </a:lnTo>
                    <a:lnTo>
                      <a:pt x="12" y="13"/>
                    </a:lnTo>
                    <a:lnTo>
                      <a:pt x="12" y="12"/>
                    </a:lnTo>
                    <a:lnTo>
                      <a:pt x="12" y="11"/>
                    </a:lnTo>
                    <a:lnTo>
                      <a:pt x="11" y="11"/>
                    </a:lnTo>
                    <a:lnTo>
                      <a:pt x="11" y="12"/>
                    </a:lnTo>
                    <a:lnTo>
                      <a:pt x="9" y="11"/>
                    </a:lnTo>
                    <a:lnTo>
                      <a:pt x="8" y="10"/>
                    </a:lnTo>
                    <a:lnTo>
                      <a:pt x="7" y="10"/>
                    </a:lnTo>
                    <a:lnTo>
                      <a:pt x="6" y="8"/>
                    </a:lnTo>
                    <a:lnTo>
                      <a:pt x="7" y="8"/>
                    </a:lnTo>
                    <a:lnTo>
                      <a:pt x="8" y="9"/>
                    </a:lnTo>
                    <a:lnTo>
                      <a:pt x="7" y="8"/>
                    </a:lnTo>
                    <a:lnTo>
                      <a:pt x="8" y="7"/>
                    </a:lnTo>
                    <a:lnTo>
                      <a:pt x="10" y="9"/>
                    </a:lnTo>
                    <a:lnTo>
                      <a:pt x="10" y="10"/>
                    </a:lnTo>
                    <a:lnTo>
                      <a:pt x="13" y="9"/>
                    </a:lnTo>
                    <a:lnTo>
                      <a:pt x="14" y="8"/>
                    </a:lnTo>
                    <a:lnTo>
                      <a:pt x="15" y="8"/>
                    </a:lnTo>
                    <a:lnTo>
                      <a:pt x="17" y="6"/>
                    </a:lnTo>
                    <a:lnTo>
                      <a:pt x="16" y="4"/>
                    </a:lnTo>
                    <a:lnTo>
                      <a:pt x="15" y="2"/>
                    </a:lnTo>
                    <a:lnTo>
                      <a:pt x="17" y="1"/>
                    </a:lnTo>
                    <a:lnTo>
                      <a:pt x="18" y="1"/>
                    </a:lnTo>
                    <a:lnTo>
                      <a:pt x="18" y="2"/>
                    </a:lnTo>
                    <a:lnTo>
                      <a:pt x="18" y="3"/>
                    </a:lnTo>
                    <a:lnTo>
                      <a:pt x="18" y="5"/>
                    </a:lnTo>
                    <a:lnTo>
                      <a:pt x="19" y="5"/>
                    </a:lnTo>
                    <a:lnTo>
                      <a:pt x="21" y="5"/>
                    </a:lnTo>
                    <a:lnTo>
                      <a:pt x="22" y="5"/>
                    </a:lnTo>
                    <a:lnTo>
                      <a:pt x="24" y="6"/>
                    </a:lnTo>
                    <a:lnTo>
                      <a:pt x="25" y="9"/>
                    </a:lnTo>
                    <a:lnTo>
                      <a:pt x="26" y="9"/>
                    </a:lnTo>
                    <a:lnTo>
                      <a:pt x="28" y="9"/>
                    </a:lnTo>
                    <a:lnTo>
                      <a:pt x="29" y="11"/>
                    </a:lnTo>
                    <a:lnTo>
                      <a:pt x="30" y="12"/>
                    </a:lnTo>
                    <a:lnTo>
                      <a:pt x="32" y="11"/>
                    </a:lnTo>
                    <a:lnTo>
                      <a:pt x="31" y="10"/>
                    </a:lnTo>
                    <a:lnTo>
                      <a:pt x="31" y="9"/>
                    </a:lnTo>
                    <a:lnTo>
                      <a:pt x="33" y="7"/>
                    </a:lnTo>
                    <a:lnTo>
                      <a:pt x="32" y="6"/>
                    </a:lnTo>
                    <a:lnTo>
                      <a:pt x="33" y="5"/>
                    </a:lnTo>
                    <a:lnTo>
                      <a:pt x="36" y="5"/>
                    </a:lnTo>
                    <a:lnTo>
                      <a:pt x="36" y="4"/>
                    </a:lnTo>
                    <a:lnTo>
                      <a:pt x="37" y="3"/>
                    </a:lnTo>
                    <a:lnTo>
                      <a:pt x="38" y="2"/>
                    </a:lnTo>
                    <a:lnTo>
                      <a:pt x="38" y="1"/>
                    </a:lnTo>
                    <a:lnTo>
                      <a:pt x="36" y="0"/>
                    </a:ln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8" name="Line 1611"/>
              <p:cNvSpPr>
                <a:spLocks noChangeShapeType="1"/>
              </p:cNvSpPr>
              <p:nvPr/>
            </p:nvSpPr>
            <p:spPr bwMode="auto">
              <a:xfrm>
                <a:off x="5959474" y="1515394"/>
                <a:ext cx="0" cy="0"/>
              </a:xfrm>
              <a:prstGeom prst="line">
                <a:avLst/>
              </a:pr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59" name="Freeform 1612"/>
              <p:cNvSpPr>
                <a:spLocks/>
              </p:cNvSpPr>
              <p:nvPr/>
            </p:nvSpPr>
            <p:spPr bwMode="auto">
              <a:xfrm>
                <a:off x="5959474" y="1515394"/>
                <a:ext cx="0" cy="0"/>
              </a:xfrm>
              <a:custGeom>
                <a:avLst/>
                <a:gdLst>
                  <a:gd name="T0" fmla="*/ 0 60000 65536"/>
                  <a:gd name="T1" fmla="*/ 0 60000 65536"/>
                </a:gdLst>
                <a:ahLst/>
                <a:cxnLst>
                  <a:cxn ang="T0">
                    <a:pos x="0" y="0"/>
                  </a:cxn>
                  <a:cxn ang="T1">
                    <a:pos x="0" y="0"/>
                  </a:cxn>
                </a:cxnLst>
                <a:rect l="0" t="0" r="0" b="0"/>
                <a:pathLst>
                  <a:path>
                    <a:moveTo>
                      <a:pt x="0" y="0"/>
                    </a:moveTo>
                    <a:cubicBezTo>
                      <a:pt x="0" y="0"/>
                      <a:pt x="0" y="0"/>
                      <a:pt x="0" y="0"/>
                    </a:cubicBezTo>
                  </a:path>
                </a:pathLst>
              </a:custGeom>
              <a:solidFill>
                <a:schemeClr val="bg1">
                  <a:lumMod val="85000"/>
                </a:schemeClr>
              </a:solidFill>
              <a:ln w="0">
                <a:solidFill>
                  <a:schemeClr val="bg1">
                    <a:lumMod val="75000"/>
                  </a:schemeClr>
                </a:solidFill>
                <a:round/>
                <a:headEnd/>
                <a:tailEnd/>
              </a:ln>
              <a:extLst/>
            </p:spPr>
            <p:txBody>
              <a:bodyPr/>
              <a:lstStyle/>
              <a:p>
                <a:pPr>
                  <a:defRPr/>
                </a:pPr>
                <a:endParaRPr lang="en-GB" sz="1400" dirty="0">
                  <a:solidFill>
                    <a:srgbClr val="002776"/>
                  </a:solidFill>
                  <a:cs typeface="Arial" charset="0"/>
                </a:endParaRPr>
              </a:p>
            </p:txBody>
          </p:sp>
          <p:sp>
            <p:nvSpPr>
              <p:cNvPr id="4360" name="Rectangle 1613"/>
              <p:cNvSpPr>
                <a:spLocks noChangeArrowheads="1"/>
              </p:cNvSpPr>
              <p:nvPr/>
            </p:nvSpPr>
            <p:spPr bwMode="auto">
              <a:xfrm>
                <a:off x="5937378" y="1493300"/>
                <a:ext cx="44190" cy="44188"/>
              </a:xfrm>
              <a:prstGeom prst="rect">
                <a:avLst/>
              </a:prstGeom>
              <a:solidFill>
                <a:schemeClr val="bg1">
                  <a:lumMod val="85000"/>
                </a:schemeClr>
              </a:solid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sz="1600" dirty="0" smtClean="0">
                  <a:solidFill>
                    <a:srgbClr val="002776"/>
                  </a:solidFill>
                  <a:cs typeface="Arial" charset="0"/>
                </a:endParaRPr>
              </a:p>
            </p:txBody>
          </p:sp>
        </p:grpSp>
        <p:sp>
          <p:nvSpPr>
            <p:cNvPr id="2923" name="TxtBox:83/125"/>
            <p:cNvSpPr/>
            <p:nvPr/>
          </p:nvSpPr>
          <p:spPr bwMode="auto">
            <a:xfrm>
              <a:off x="2587682" y="3296261"/>
              <a:ext cx="1228343" cy="27905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050" b="1" dirty="0" smtClean="0">
                  <a:solidFill>
                    <a:srgbClr val="002060"/>
                  </a:solidFill>
                </a:rPr>
                <a:t>Medellín</a:t>
              </a:r>
              <a:endParaRPr lang="es-ES" sz="1050" b="1" dirty="0">
                <a:solidFill>
                  <a:srgbClr val="002060"/>
                </a:solidFill>
              </a:endParaRPr>
            </a:p>
          </p:txBody>
        </p:sp>
        <p:sp>
          <p:nvSpPr>
            <p:cNvPr id="2924" name="Oval 2923"/>
            <p:cNvSpPr/>
            <p:nvPr/>
          </p:nvSpPr>
          <p:spPr>
            <a:xfrm>
              <a:off x="2517974" y="3422796"/>
              <a:ext cx="180000" cy="180000"/>
            </a:xfrm>
            <a:prstGeom prst="ellipse">
              <a:avLst/>
            </a:prstGeom>
            <a:solidFill>
              <a:srgbClr val="00206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solidFill>
                  <a:srgbClr val="FFFFFF"/>
                </a:solidFill>
              </a:endParaRPr>
            </a:p>
          </p:txBody>
        </p:sp>
        <p:sp>
          <p:nvSpPr>
            <p:cNvPr id="2925" name="Oval 2924"/>
            <p:cNvSpPr/>
            <p:nvPr/>
          </p:nvSpPr>
          <p:spPr>
            <a:xfrm>
              <a:off x="1280592" y="2492375"/>
              <a:ext cx="180000" cy="180000"/>
            </a:xfrm>
            <a:prstGeom prst="ellipse">
              <a:avLst/>
            </a:prstGeom>
            <a:solidFill>
              <a:srgbClr val="00206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solidFill>
                  <a:srgbClr val="FFFFFF"/>
                </a:solidFill>
              </a:endParaRPr>
            </a:p>
          </p:txBody>
        </p:sp>
        <p:sp>
          <p:nvSpPr>
            <p:cNvPr id="2926" name="TxtBox:83/125"/>
            <p:cNvSpPr/>
            <p:nvPr/>
          </p:nvSpPr>
          <p:spPr bwMode="auto">
            <a:xfrm>
              <a:off x="35328" y="2385049"/>
              <a:ext cx="1461289" cy="558103"/>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050" b="1" dirty="0" smtClean="0">
                  <a:solidFill>
                    <a:srgbClr val="002060"/>
                  </a:solidFill>
                </a:rPr>
                <a:t>San Francisco</a:t>
              </a:r>
              <a:endParaRPr lang="es-ES" sz="1050" b="1" dirty="0">
                <a:solidFill>
                  <a:srgbClr val="002060"/>
                </a:solidFill>
              </a:endParaRPr>
            </a:p>
          </p:txBody>
        </p:sp>
        <p:sp>
          <p:nvSpPr>
            <p:cNvPr id="2927" name="Oval 2926"/>
            <p:cNvSpPr/>
            <p:nvPr/>
          </p:nvSpPr>
          <p:spPr>
            <a:xfrm>
              <a:off x="2836954" y="4437112"/>
              <a:ext cx="180000" cy="180000"/>
            </a:xfrm>
            <a:prstGeom prst="ellipse">
              <a:avLst/>
            </a:prstGeom>
            <a:solidFill>
              <a:srgbClr val="00206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solidFill>
                  <a:srgbClr val="FFFFFF"/>
                </a:solidFill>
              </a:endParaRPr>
            </a:p>
          </p:txBody>
        </p:sp>
        <p:sp>
          <p:nvSpPr>
            <p:cNvPr id="2928" name="TxtBox:83/125"/>
            <p:cNvSpPr/>
            <p:nvPr/>
          </p:nvSpPr>
          <p:spPr bwMode="auto">
            <a:xfrm>
              <a:off x="2980335" y="4299864"/>
              <a:ext cx="979073" cy="558103"/>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050" b="1" dirty="0" smtClean="0">
                  <a:solidFill>
                    <a:srgbClr val="002060"/>
                  </a:solidFill>
                </a:rPr>
                <a:t>Buenos Aires</a:t>
              </a:r>
              <a:endParaRPr lang="es-ES" sz="1050" b="1" dirty="0">
                <a:solidFill>
                  <a:srgbClr val="002060"/>
                </a:solidFill>
              </a:endParaRPr>
            </a:p>
          </p:txBody>
        </p:sp>
        <p:sp>
          <p:nvSpPr>
            <p:cNvPr id="2929" name="Oval 2928"/>
            <p:cNvSpPr/>
            <p:nvPr/>
          </p:nvSpPr>
          <p:spPr>
            <a:xfrm>
              <a:off x="4376936" y="2312375"/>
              <a:ext cx="180000" cy="180000"/>
            </a:xfrm>
            <a:prstGeom prst="ellipse">
              <a:avLst/>
            </a:prstGeom>
            <a:solidFill>
              <a:srgbClr val="00206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solidFill>
                  <a:srgbClr val="FFFFFF"/>
                </a:solidFill>
              </a:endParaRPr>
            </a:p>
          </p:txBody>
        </p:sp>
        <p:sp>
          <p:nvSpPr>
            <p:cNvPr id="2930" name="Oval 2929"/>
            <p:cNvSpPr/>
            <p:nvPr/>
          </p:nvSpPr>
          <p:spPr>
            <a:xfrm>
              <a:off x="4215300" y="2402375"/>
              <a:ext cx="180000" cy="180000"/>
            </a:xfrm>
            <a:prstGeom prst="ellipse">
              <a:avLst/>
            </a:prstGeom>
            <a:solidFill>
              <a:srgbClr val="00206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solidFill>
                  <a:srgbClr val="FFFFFF"/>
                </a:solidFill>
              </a:endParaRPr>
            </a:p>
          </p:txBody>
        </p:sp>
        <p:sp>
          <p:nvSpPr>
            <p:cNvPr id="2931" name="TxtBox:83/125"/>
            <p:cNvSpPr/>
            <p:nvPr/>
          </p:nvSpPr>
          <p:spPr bwMode="auto">
            <a:xfrm>
              <a:off x="3326226" y="2404748"/>
              <a:ext cx="979073" cy="27905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050" b="1" dirty="0" smtClean="0">
                  <a:solidFill>
                    <a:srgbClr val="002060"/>
                  </a:solidFill>
                </a:rPr>
                <a:t>Madrid</a:t>
              </a:r>
              <a:endParaRPr lang="es-ES" sz="1050" b="1" dirty="0">
                <a:solidFill>
                  <a:srgbClr val="002060"/>
                </a:solidFill>
              </a:endParaRPr>
            </a:p>
          </p:txBody>
        </p:sp>
        <p:sp>
          <p:nvSpPr>
            <p:cNvPr id="2932" name="TxtBox:83/125"/>
            <p:cNvSpPr/>
            <p:nvPr/>
          </p:nvSpPr>
          <p:spPr bwMode="auto">
            <a:xfrm>
              <a:off x="4556935" y="2279990"/>
              <a:ext cx="1173752" cy="27905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050" b="1" dirty="0" smtClean="0">
                  <a:solidFill>
                    <a:srgbClr val="002060"/>
                  </a:solidFill>
                </a:rPr>
                <a:t>Barcelona</a:t>
              </a:r>
              <a:endParaRPr lang="es-ES" sz="1050" b="1" dirty="0">
                <a:solidFill>
                  <a:srgbClr val="002060"/>
                </a:solidFill>
              </a:endParaRPr>
            </a:p>
          </p:txBody>
        </p:sp>
        <p:sp>
          <p:nvSpPr>
            <p:cNvPr id="2933" name="Oval 2932"/>
            <p:cNvSpPr/>
            <p:nvPr/>
          </p:nvSpPr>
          <p:spPr>
            <a:xfrm>
              <a:off x="4410472" y="2083436"/>
              <a:ext cx="180000" cy="180000"/>
            </a:xfrm>
            <a:prstGeom prst="ellipse">
              <a:avLst/>
            </a:prstGeom>
            <a:solidFill>
              <a:srgbClr val="00206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solidFill>
                  <a:srgbClr val="FFFFFF"/>
                </a:solidFill>
              </a:endParaRPr>
            </a:p>
          </p:txBody>
        </p:sp>
        <p:sp>
          <p:nvSpPr>
            <p:cNvPr id="2934" name="TxtBox:83/125"/>
            <p:cNvSpPr/>
            <p:nvPr/>
          </p:nvSpPr>
          <p:spPr bwMode="auto">
            <a:xfrm>
              <a:off x="3441743" y="2000939"/>
              <a:ext cx="1108494" cy="279052"/>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050" b="1" dirty="0" smtClean="0">
                  <a:solidFill>
                    <a:srgbClr val="002060"/>
                  </a:solidFill>
                </a:rPr>
                <a:t>Berlín</a:t>
              </a:r>
              <a:endParaRPr lang="es-ES" sz="1050" b="1" dirty="0">
                <a:solidFill>
                  <a:srgbClr val="002060"/>
                </a:solidFill>
              </a:endParaRPr>
            </a:p>
          </p:txBody>
        </p:sp>
      </p:grpSp>
      <p:pic>
        <p:nvPicPr>
          <p:cNvPr id="4361" name="Picture 2" descr="C:\Users\bastian.k\Desktop\nadel.png"/>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flipH="1">
            <a:off x="3008784" y="5577786"/>
            <a:ext cx="407735" cy="366630"/>
          </a:xfrm>
          <a:prstGeom prst="rect">
            <a:avLst/>
          </a:prstGeom>
          <a:noFill/>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325</a:t>
            </a:fld>
            <a:endParaRPr lang="es-ES" dirty="0">
              <a:solidFill>
                <a:srgbClr val="002776"/>
              </a:solidFill>
            </a:endParaRPr>
          </a:p>
        </p:txBody>
      </p:sp>
    </p:spTree>
    <p:extLst>
      <p:ext uri="{BB962C8B-B14F-4D97-AF65-F5344CB8AC3E}">
        <p14:creationId xmlns:p14="http://schemas.microsoft.com/office/powerpoint/2010/main" val="31806655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www.barcelonaturisme.com (Mayo 2016)</a:t>
            </a:r>
            <a:endParaRPr lang="es-ES" b="0" i="1" dirty="0">
              <a:solidFill>
                <a:srgbClr val="002776"/>
              </a:solidFill>
            </a:endParaRPr>
          </a:p>
        </p:txBody>
      </p:sp>
      <p:grpSp>
        <p:nvGrpSpPr>
          <p:cNvPr id="11" name="Group 10"/>
          <p:cNvGrpSpPr/>
          <p:nvPr/>
        </p:nvGrpSpPr>
        <p:grpSpPr>
          <a:xfrm>
            <a:off x="382245" y="1482489"/>
            <a:ext cx="3418628" cy="271457"/>
            <a:chOff x="450202" y="1637061"/>
            <a:chExt cx="3991788" cy="271457"/>
          </a:xfrm>
        </p:grpSpPr>
        <p:cxnSp>
          <p:nvCxnSpPr>
            <p:cNvPr id="12" name="Straight Connector 11"/>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759653" y="1637061"/>
              <a:ext cx="1207821"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Cifras clave</a:t>
              </a:r>
              <a:endParaRPr lang="es-ES" sz="1200" b="1" i="1" dirty="0">
                <a:solidFill>
                  <a:srgbClr val="002060"/>
                </a:solidFill>
                <a:cs typeface="Arial" charset="0"/>
              </a:endParaRPr>
            </a:p>
          </p:txBody>
        </p:sp>
      </p:grpSp>
      <p:sp>
        <p:nvSpPr>
          <p:cNvPr id="14"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Barcelona (España)</a:t>
            </a:r>
            <a:endParaRPr lang="es-ES" sz="1400" i="1" dirty="0">
              <a:solidFill>
                <a:srgbClr val="FFFFFF"/>
              </a:solidFill>
            </a:endParaRPr>
          </a:p>
        </p:txBody>
      </p:sp>
      <p:graphicFrame>
        <p:nvGraphicFramePr>
          <p:cNvPr id="24" name="Table 23"/>
          <p:cNvGraphicFramePr>
            <a:graphicFrameLocks noGrp="1"/>
          </p:cNvGraphicFramePr>
          <p:nvPr>
            <p:extLst/>
          </p:nvPr>
        </p:nvGraphicFramePr>
        <p:xfrm>
          <a:off x="4016896" y="1771848"/>
          <a:ext cx="5585867" cy="4752776"/>
        </p:xfrm>
        <a:graphic>
          <a:graphicData uri="http://schemas.openxmlformats.org/drawingml/2006/table">
            <a:tbl>
              <a:tblPr firstRow="1" bandRow="1">
                <a:tableStyleId>{5C22544A-7EE6-4342-B048-85BDC9FD1C3A}</a:tableStyleId>
              </a:tblPr>
              <a:tblGrid>
                <a:gridCol w="864000"/>
                <a:gridCol w="1216239"/>
                <a:gridCol w="3505628"/>
              </a:tblGrid>
              <a:tr h="375617">
                <a:tc>
                  <a:txBody>
                    <a:bodyPr/>
                    <a:lstStyle/>
                    <a:p>
                      <a:r>
                        <a:rPr lang="es-ES" sz="1000" b="1" i="1" dirty="0" smtClean="0">
                          <a:solidFill>
                            <a:srgbClr val="002060"/>
                          </a:solidFill>
                        </a:rPr>
                        <a:t>Tipología</a:t>
                      </a:r>
                      <a:endParaRPr lang="es-ES" sz="1000" b="1" i="1" dirty="0">
                        <a:solidFill>
                          <a:srgbClr val="002060"/>
                        </a:solidFill>
                      </a:endParaRPr>
                    </a:p>
                  </a:txBody>
                  <a:tcPr marL="35449" marR="35449" marT="31758" marB="31758" anchor="ctr">
                    <a:lnL w="12700" cmpd="sng">
                      <a:noFill/>
                    </a:lnL>
                    <a:lnR w="12700" cap="flat" cmpd="sng" algn="ctr">
                      <a:solidFill>
                        <a:schemeClr val="bg1"/>
                      </a:solidFill>
                      <a:prstDash val="solid"/>
                      <a:round/>
                      <a:headEnd type="none" w="med" len="med"/>
                      <a:tailEnd type="none" w="med" len="med"/>
                    </a:lnR>
                    <a:lnT w="38100" cmpd="sng">
                      <a:noFill/>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1" dirty="0" smtClean="0">
                          <a:solidFill>
                            <a:schemeClr val="bg1"/>
                          </a:solidFill>
                        </a:rPr>
                        <a:t>Experiencias</a:t>
                      </a:r>
                    </a:p>
                    <a:p>
                      <a:pPr algn="ctr"/>
                      <a:r>
                        <a:rPr lang="es-ES" sz="1000" b="1" dirty="0" smtClean="0">
                          <a:solidFill>
                            <a:schemeClr val="bg1"/>
                          </a:solidFill>
                        </a:rPr>
                        <a:t> </a:t>
                      </a:r>
                      <a:r>
                        <a:rPr lang="es-ES" sz="1000" b="1" dirty="0" err="1" smtClean="0">
                          <a:solidFill>
                            <a:schemeClr val="bg1"/>
                          </a:solidFill>
                        </a:rPr>
                        <a:t>Visit</a:t>
                      </a:r>
                      <a:r>
                        <a:rPr lang="es-ES" sz="1000" b="1" dirty="0" smtClean="0">
                          <a:solidFill>
                            <a:schemeClr val="bg1"/>
                          </a:solidFill>
                        </a:rPr>
                        <a:t> Barcelona</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00" b="1" dirty="0" smtClean="0">
                          <a:solidFill>
                            <a:schemeClr val="bg1"/>
                          </a:solidFill>
                        </a:rPr>
                        <a:t>Componentes asociados / Oferta</a:t>
                      </a:r>
                      <a:r>
                        <a:rPr lang="es-ES" sz="1000" b="1" baseline="0" dirty="0" smtClean="0">
                          <a:solidFill>
                            <a:schemeClr val="bg1"/>
                          </a:solidFill>
                        </a:rPr>
                        <a:t> de soporte</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384269">
                <a:tc rowSpan="2">
                  <a:txBody>
                    <a:bodyPr/>
                    <a:lstStyle/>
                    <a:p>
                      <a:r>
                        <a:rPr lang="es-ES" sz="1000" b="1" dirty="0" smtClean="0">
                          <a:solidFill>
                            <a:srgbClr val="002060"/>
                          </a:solidFill>
                        </a:rPr>
                        <a:t>Patrimonio</a:t>
                      </a:r>
                      <a:r>
                        <a:rPr lang="es-ES" sz="1000" b="1" baseline="0" dirty="0" smtClean="0">
                          <a:solidFill>
                            <a:srgbClr val="002060"/>
                          </a:solidFill>
                        </a:rPr>
                        <a:t> y cultura</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Siéntete Gaudí por un día</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Taller</a:t>
                      </a:r>
                      <a:r>
                        <a:rPr lang="es-ES" sz="900" kern="1200" baseline="0" dirty="0" smtClean="0">
                          <a:solidFill>
                            <a:schemeClr val="dk1"/>
                          </a:solidFill>
                          <a:latin typeface="+mn-lt"/>
                          <a:ea typeface="+mn-ea"/>
                          <a:cs typeface="+mn-cs"/>
                        </a:rPr>
                        <a:t> de elaboración de mosaicos: explicación y elaboración de tu propio mosaico</a:t>
                      </a: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632943">
                <a:tc vMerge="1">
                  <a:txBody>
                    <a:bodyPr/>
                    <a:lstStyle/>
                    <a:p>
                      <a:endParaRPr lang="es-ES" sz="11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Desconecta en el Monasterio</a:t>
                      </a:r>
                      <a:r>
                        <a:rPr lang="es-ES" sz="1000" kern="1200" baseline="0" dirty="0" smtClean="0">
                          <a:solidFill>
                            <a:schemeClr val="dk1"/>
                          </a:solidFill>
                          <a:latin typeface="+mn-lt"/>
                          <a:ea typeface="+mn-ea"/>
                          <a:cs typeface="+mn-cs"/>
                        </a:rPr>
                        <a:t> de </a:t>
                      </a:r>
                      <a:r>
                        <a:rPr lang="es-ES" sz="1000" kern="1200" baseline="0" dirty="0" err="1" smtClean="0">
                          <a:solidFill>
                            <a:schemeClr val="dk1"/>
                          </a:solidFill>
                          <a:latin typeface="+mn-lt"/>
                          <a:ea typeface="+mn-ea"/>
                          <a:cs typeface="+mn-cs"/>
                        </a:rPr>
                        <a:t>Poblet</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Estancia y comidas</a:t>
                      </a:r>
                      <a:r>
                        <a:rPr lang="es-ES" sz="900" kern="1200" baseline="0" dirty="0" smtClean="0">
                          <a:solidFill>
                            <a:schemeClr val="dk1"/>
                          </a:solidFill>
                          <a:latin typeface="+mn-lt"/>
                          <a:ea typeface="+mn-ea"/>
                          <a:cs typeface="+mn-cs"/>
                        </a:rPr>
                        <a:t> en el monasterio</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Participación en actividades del monasterio</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Visita</a:t>
                      </a:r>
                      <a:r>
                        <a:rPr lang="es-ES" sz="900" kern="1200" baseline="0" dirty="0" smtClean="0">
                          <a:solidFill>
                            <a:schemeClr val="dk1"/>
                          </a:solidFill>
                          <a:latin typeface="+mn-lt"/>
                          <a:ea typeface="+mn-ea"/>
                          <a:cs typeface="+mn-cs"/>
                        </a:rPr>
                        <a:t> elementos culturales / arquitectónicos del monasterio</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Visita alrededores naturales</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912700">
                <a:tc rowSpan="2">
                  <a:txBody>
                    <a:bodyPr/>
                    <a:lstStyle/>
                    <a:p>
                      <a:pPr marL="0" marR="0" indent="0" algn="l" defTabSz="820131" rtl="0" eaLnBrk="1" fontAlgn="auto" latinLnBrk="0" hangingPunct="1">
                        <a:lnSpc>
                          <a:spcPct val="100000"/>
                        </a:lnSpc>
                        <a:spcBef>
                          <a:spcPts val="0"/>
                        </a:spcBef>
                        <a:spcAft>
                          <a:spcPts val="0"/>
                        </a:spcAft>
                        <a:buClrTx/>
                        <a:buSzTx/>
                        <a:buFontTx/>
                        <a:buNone/>
                        <a:tabLst/>
                        <a:defRPr/>
                      </a:pPr>
                      <a:r>
                        <a:rPr lang="es-ES" sz="1000" b="1" dirty="0" smtClean="0">
                          <a:solidFill>
                            <a:srgbClr val="002060"/>
                          </a:solidFill>
                        </a:rPr>
                        <a:t>Aventura y deportes</a:t>
                      </a: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Siente la adrenalina del rafting</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Transporte ida y vuelta</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Barbacoa</a:t>
                      </a:r>
                      <a:r>
                        <a:rPr lang="es-ES" sz="900" kern="1200" baseline="0" dirty="0" smtClean="0">
                          <a:solidFill>
                            <a:schemeClr val="dk1"/>
                          </a:solidFill>
                          <a:latin typeface="+mn-lt"/>
                          <a:ea typeface="+mn-ea"/>
                          <a:cs typeface="+mn-cs"/>
                        </a:rPr>
                        <a:t> en restaurante en entorno natural</a:t>
                      </a:r>
                      <a:endParaRPr lang="es-ES" sz="900" kern="1200" dirty="0" smtClean="0">
                        <a:solidFill>
                          <a:schemeClr val="dk1"/>
                        </a:solidFill>
                        <a:latin typeface="+mn-lt"/>
                        <a:ea typeface="+mn-ea"/>
                        <a:cs typeface="+mn-cs"/>
                      </a:endParaRP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Actividad rafting</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Guías profesionales</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Seguros</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Servicio fotográfico</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772822">
                <a:tc vMerge="1">
                  <a:txBody>
                    <a:bodyPr/>
                    <a:lstStyle/>
                    <a:p>
                      <a:pPr marL="0" marR="0" indent="0" algn="l" defTabSz="820131" rtl="0" eaLnBrk="1" fontAlgn="auto" latinLnBrk="0" hangingPunct="1">
                        <a:lnSpc>
                          <a:spcPct val="100000"/>
                        </a:lnSpc>
                        <a:spcBef>
                          <a:spcPts val="0"/>
                        </a:spcBef>
                        <a:spcAft>
                          <a:spcPts val="0"/>
                        </a:spcAft>
                        <a:buClrTx/>
                        <a:buSzTx/>
                        <a:buFontTx/>
                        <a:buNone/>
                        <a:tabLst/>
                        <a:defRPr/>
                      </a:pPr>
                      <a:endParaRPr lang="es-ES" sz="1100" b="1" dirty="0" smtClean="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Sumérgete entre tiburones</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err="1" smtClean="0">
                          <a:solidFill>
                            <a:schemeClr val="dk1"/>
                          </a:solidFill>
                          <a:latin typeface="+mn-lt"/>
                          <a:ea typeface="+mn-ea"/>
                          <a:cs typeface="+mn-cs"/>
                        </a:rPr>
                        <a:t>Aquárium</a:t>
                      </a:r>
                      <a:r>
                        <a:rPr lang="es-ES" sz="900" kern="1200" dirty="0" smtClean="0">
                          <a:solidFill>
                            <a:schemeClr val="dk1"/>
                          </a:solidFill>
                          <a:latin typeface="+mn-lt"/>
                          <a:ea typeface="+mn-ea"/>
                          <a:cs typeface="+mn-cs"/>
                        </a:rPr>
                        <a:t> de Barcelona</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Iniciación al submarinismo</a:t>
                      </a:r>
                      <a:r>
                        <a:rPr lang="es-ES" sz="900" kern="1200" baseline="0" dirty="0" smtClean="0">
                          <a:solidFill>
                            <a:schemeClr val="dk1"/>
                          </a:solidFill>
                          <a:latin typeface="+mn-lt"/>
                          <a:ea typeface="+mn-ea"/>
                          <a:cs typeface="+mn-cs"/>
                        </a:rPr>
                        <a:t>: bautizo, señales de buceo…</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Experiencia de inmersión con tiburones del acuario</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Instructor</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Seguro</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493064">
                <a:tc>
                  <a:txBody>
                    <a:bodyPr/>
                    <a:lstStyle/>
                    <a:p>
                      <a:r>
                        <a:rPr lang="es-ES" sz="1000" b="1" dirty="0" smtClean="0">
                          <a:solidFill>
                            <a:srgbClr val="002060"/>
                          </a:solidFill>
                        </a:rPr>
                        <a:t>Gastronomía</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Sidecar &amp; Tapas tour</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Alquiler sidecar</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Guía privado</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Restaurantes de la ciudad</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632943">
                <a:tc rowSpan="2">
                  <a:txBody>
                    <a:bodyPr/>
                    <a:lstStyle/>
                    <a:p>
                      <a:r>
                        <a:rPr lang="es-ES" sz="1000" b="1" dirty="0" smtClean="0">
                          <a:solidFill>
                            <a:srgbClr val="002060"/>
                          </a:solidFill>
                        </a:rPr>
                        <a:t>Naturaleza y </a:t>
                      </a:r>
                      <a:r>
                        <a:rPr lang="es-ES" sz="1000" b="1" dirty="0" err="1" smtClean="0">
                          <a:solidFill>
                            <a:srgbClr val="002060"/>
                          </a:solidFill>
                        </a:rPr>
                        <a:t>sightseeing</a:t>
                      </a:r>
                      <a:endParaRPr lang="es-ES" sz="1000" b="1" dirty="0" smtClean="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Tours en coche de época</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Alquiler coche de época</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Conductor</a:t>
                      </a:r>
                      <a:r>
                        <a:rPr lang="es-ES" sz="900" kern="1200" baseline="0" dirty="0" smtClean="0">
                          <a:solidFill>
                            <a:schemeClr val="dk1"/>
                          </a:solidFill>
                          <a:latin typeface="+mn-lt"/>
                          <a:ea typeface="+mn-ea"/>
                          <a:cs typeface="+mn-cs"/>
                        </a:rPr>
                        <a:t> profesional</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Tiendas</a:t>
                      </a:r>
                      <a:r>
                        <a:rPr lang="es-ES" sz="900" kern="1200" baseline="0" dirty="0" smtClean="0">
                          <a:solidFill>
                            <a:schemeClr val="dk1"/>
                          </a:solidFill>
                          <a:latin typeface="+mn-lt"/>
                          <a:ea typeface="+mn-ea"/>
                          <a:cs typeface="+mn-cs"/>
                        </a:rPr>
                        <a:t> gastronómicas y restaurantes más destacados</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Guía privado</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548418">
                <a:tc vMerge="1">
                  <a:txBody>
                    <a:bodyPr/>
                    <a:lstStyle/>
                    <a:p>
                      <a:endParaRPr lang="es-ES" sz="1100" b="1" dirty="0" smtClean="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Alrededores de Barcelona a vista de</a:t>
                      </a:r>
                      <a:r>
                        <a:rPr lang="es-ES" sz="1000" kern="1200" baseline="0" dirty="0" smtClean="0">
                          <a:solidFill>
                            <a:schemeClr val="dk1"/>
                          </a:solidFill>
                          <a:latin typeface="+mn-lt"/>
                          <a:ea typeface="+mn-ea"/>
                          <a:cs typeface="+mn-cs"/>
                        </a:rPr>
                        <a:t> pájaro</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Vuelo en globo</a:t>
                      </a:r>
                    </a:p>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Almuerzo</a:t>
                      </a:r>
                      <a:r>
                        <a:rPr lang="es-ES" sz="900" kern="1200" baseline="0" dirty="0" smtClean="0">
                          <a:solidFill>
                            <a:schemeClr val="dk1"/>
                          </a:solidFill>
                          <a:latin typeface="+mn-lt"/>
                          <a:ea typeface="+mn-ea"/>
                          <a:cs typeface="+mn-cs"/>
                        </a:rPr>
                        <a:t> típico en restaurante de la zona</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Seguro</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6" name="Table 25"/>
          <p:cNvGraphicFramePr>
            <a:graphicFrameLocks noGrp="1"/>
          </p:cNvGraphicFramePr>
          <p:nvPr>
            <p:extLst/>
          </p:nvPr>
        </p:nvGraphicFramePr>
        <p:xfrm>
          <a:off x="360817" y="1771850"/>
          <a:ext cx="3440055" cy="1816632"/>
        </p:xfrm>
        <a:graphic>
          <a:graphicData uri="http://schemas.openxmlformats.org/drawingml/2006/table">
            <a:tbl>
              <a:tblPr firstRow="1" bandRow="1">
                <a:tableStyleId>{5C22544A-7EE6-4342-B048-85BDC9FD1C3A}</a:tableStyleId>
              </a:tblPr>
              <a:tblGrid>
                <a:gridCol w="1185229"/>
                <a:gridCol w="2254826"/>
              </a:tblGrid>
              <a:tr h="360000">
                <a:tc>
                  <a:txBody>
                    <a:bodyPr/>
                    <a:lstStyle/>
                    <a:p>
                      <a:pPr algn="l"/>
                      <a:r>
                        <a:rPr lang="es-ES" sz="1000" b="1" dirty="0" smtClean="0">
                          <a:solidFill>
                            <a:schemeClr val="bg1"/>
                          </a:solidFill>
                        </a:rPr>
                        <a:t>Núm. visitantes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ctr" defTabSz="820131" rtl="0" eaLnBrk="1" fontAlgn="b" latinLnBrk="0" hangingPunct="1">
                        <a:lnSpc>
                          <a:spcPct val="100000"/>
                        </a:lnSpc>
                        <a:spcBef>
                          <a:spcPts val="0"/>
                        </a:spcBef>
                        <a:spcAft>
                          <a:spcPts val="0"/>
                        </a:spcAft>
                        <a:buClrTx/>
                        <a:buSzTx/>
                        <a:buFontTx/>
                        <a:buNone/>
                        <a:tabLst/>
                        <a:defRPr/>
                      </a:pPr>
                      <a:r>
                        <a:rPr lang="es-ES" sz="1000" b="0" kern="1200" dirty="0" smtClean="0">
                          <a:solidFill>
                            <a:srgbClr val="002060"/>
                          </a:solidFill>
                          <a:latin typeface="+mn-lt"/>
                          <a:ea typeface="+mn-ea"/>
                          <a:cs typeface="+mn-cs"/>
                        </a:rPr>
                        <a:t>8.988.038 (2015)</a:t>
                      </a:r>
                      <a:endParaRPr lang="es-ES" sz="1800" b="0" dirty="0" smtClean="0">
                        <a:solidFill>
                          <a:srgbClr val="002060"/>
                        </a:solidFill>
                        <a:sym typeface="Wingding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0000">
                <a:tc>
                  <a:txBody>
                    <a:bodyPr/>
                    <a:lstStyle/>
                    <a:p>
                      <a:pPr algn="l"/>
                      <a:r>
                        <a:rPr lang="es-ES" sz="1000" b="1" dirty="0" err="1" smtClean="0">
                          <a:solidFill>
                            <a:schemeClr val="bg1"/>
                          </a:solidFill>
                        </a:rPr>
                        <a:t>Mix</a:t>
                      </a:r>
                      <a:r>
                        <a:rPr lang="es-ES" sz="1000" b="1" baseline="0" dirty="0" smtClean="0">
                          <a:solidFill>
                            <a:schemeClr val="bg1"/>
                          </a:solidFill>
                        </a:rPr>
                        <a:t> por origen</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1000" b="0" kern="1200" dirty="0" smtClean="0">
                          <a:solidFill>
                            <a:srgbClr val="002060"/>
                          </a:solidFill>
                          <a:latin typeface="+mn-lt"/>
                          <a:ea typeface="+mn-ea"/>
                          <a:cs typeface="+mn-cs"/>
                        </a:rPr>
                        <a:t>81% internacional – 19% nacional</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0000">
                <a:tc>
                  <a:txBody>
                    <a:bodyPr/>
                    <a:lstStyle/>
                    <a:p>
                      <a:pPr algn="l"/>
                      <a:r>
                        <a:rPr lang="es-ES" sz="1000" b="1" dirty="0" smtClean="0">
                          <a:solidFill>
                            <a:schemeClr val="bg1"/>
                          </a:solidFill>
                        </a:rPr>
                        <a:t>Estadía</a:t>
                      </a:r>
                      <a:r>
                        <a:rPr lang="es-ES" sz="1000" b="1" baseline="0" dirty="0" smtClean="0">
                          <a:solidFill>
                            <a:schemeClr val="bg1"/>
                          </a:solidFill>
                        </a:rPr>
                        <a:t> promedio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1000" b="0" kern="1200" dirty="0" smtClean="0">
                          <a:solidFill>
                            <a:srgbClr val="002060"/>
                          </a:solidFill>
                          <a:latin typeface="+mn-lt"/>
                          <a:ea typeface="+mn-ea"/>
                          <a:cs typeface="+mn-cs"/>
                        </a:rPr>
                        <a:t>2,17 noches</a:t>
                      </a:r>
                      <a:r>
                        <a:rPr lang="es-ES" sz="1000" b="0" kern="1200" baseline="0" dirty="0" smtClean="0">
                          <a:solidFill>
                            <a:srgbClr val="002060"/>
                          </a:solidFill>
                          <a:latin typeface="+mn-lt"/>
                          <a:ea typeface="+mn-ea"/>
                          <a:cs typeface="+mn-cs"/>
                        </a:rPr>
                        <a:t> (2014)</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0000">
                <a:tc>
                  <a:txBody>
                    <a:bodyPr/>
                    <a:lstStyle/>
                    <a:p>
                      <a:pPr algn="l"/>
                      <a:r>
                        <a:rPr lang="es-ES" sz="1000" b="1" dirty="0" smtClean="0">
                          <a:solidFill>
                            <a:schemeClr val="bg1"/>
                          </a:solidFill>
                        </a:rPr>
                        <a:t>Gasto promedio diario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1000" b="0" kern="1200" dirty="0" smtClean="0">
                          <a:solidFill>
                            <a:srgbClr val="002060"/>
                          </a:solidFill>
                          <a:latin typeface="+mn-lt"/>
                          <a:ea typeface="+mn-ea"/>
                          <a:cs typeface="+mn-cs"/>
                        </a:rPr>
                        <a:t>130$ (Turistas extranjeros; 2014)</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0000">
                <a:tc>
                  <a:txBody>
                    <a:bodyPr/>
                    <a:lstStyle/>
                    <a:p>
                      <a:pPr algn="l"/>
                      <a:r>
                        <a:rPr lang="es-ES" sz="1000" b="1" dirty="0" err="1" smtClean="0">
                          <a:solidFill>
                            <a:schemeClr val="bg1"/>
                          </a:solidFill>
                        </a:rPr>
                        <a:t>Stakeholders</a:t>
                      </a:r>
                      <a:r>
                        <a:rPr lang="es-ES" sz="1000" b="1" dirty="0" smtClean="0">
                          <a:solidFill>
                            <a:schemeClr val="bg1"/>
                          </a:solidFill>
                        </a:rPr>
                        <a:t> institucionales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1000" b="0" kern="1200" dirty="0" smtClean="0">
                          <a:solidFill>
                            <a:srgbClr val="002060"/>
                          </a:solidFill>
                          <a:latin typeface="+mn-lt"/>
                          <a:ea typeface="+mn-ea"/>
                          <a:cs typeface="+mn-cs"/>
                        </a:rPr>
                        <a:t>Barcelona </a:t>
                      </a:r>
                      <a:r>
                        <a:rPr lang="es-ES" sz="1000" b="0" kern="1200" dirty="0" err="1" smtClean="0">
                          <a:solidFill>
                            <a:srgbClr val="002060"/>
                          </a:solidFill>
                          <a:latin typeface="+mn-lt"/>
                          <a:ea typeface="+mn-ea"/>
                          <a:cs typeface="+mn-cs"/>
                        </a:rPr>
                        <a:t>Turisme</a:t>
                      </a:r>
                      <a:r>
                        <a:rPr lang="es-ES" sz="1000" b="0" kern="1200" dirty="0" smtClean="0">
                          <a:solidFill>
                            <a:srgbClr val="002060"/>
                          </a:solidFill>
                          <a:latin typeface="+mn-lt"/>
                          <a:ea typeface="+mn-ea"/>
                          <a:cs typeface="+mn-cs"/>
                        </a:rPr>
                        <a:t>,</a:t>
                      </a:r>
                      <a:r>
                        <a:rPr lang="es-ES" sz="1000" b="0" kern="1200" baseline="0" dirty="0" smtClean="0">
                          <a:solidFill>
                            <a:srgbClr val="002060"/>
                          </a:solidFill>
                          <a:latin typeface="+mn-lt"/>
                          <a:ea typeface="+mn-ea"/>
                          <a:cs typeface="+mn-cs"/>
                        </a:rPr>
                        <a:t> Ayuntamiento de Barcelona</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0" name="Group 29"/>
          <p:cNvGrpSpPr/>
          <p:nvPr/>
        </p:nvGrpSpPr>
        <p:grpSpPr>
          <a:xfrm>
            <a:off x="4016896" y="1482489"/>
            <a:ext cx="5544616" cy="271457"/>
            <a:chOff x="450202" y="1625047"/>
            <a:chExt cx="3991788" cy="271457"/>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765044" y="1625047"/>
              <a:ext cx="3197091" cy="271457"/>
            </a:xfrm>
            <a:prstGeom prst="rect">
              <a:avLst/>
            </a:prstGeom>
            <a:solidFill>
              <a:schemeClr val="bg1"/>
            </a:solidFill>
          </p:spPr>
          <p:txBody>
            <a:bodyPr wrap="none" lIns="85952" tIns="42976" rIns="85952" bIns="42976">
              <a:spAutoFit/>
            </a:bodyPr>
            <a:lstStyle/>
            <a:p>
              <a:pPr algn="ctr" defTabSz="914247" fontAlgn="base">
                <a:spcBef>
                  <a:spcPct val="0"/>
                </a:spcBef>
                <a:spcAft>
                  <a:spcPts val="1128"/>
                </a:spcAft>
              </a:pPr>
              <a:r>
                <a:rPr lang="es-ES" sz="1200" b="1" i="1" dirty="0" smtClean="0">
                  <a:solidFill>
                    <a:srgbClr val="002060"/>
                  </a:solidFill>
                  <a:cs typeface="Arial" charset="0"/>
                </a:rPr>
                <a:t>Análisis de la oferta de experiencias turísticas en la ciudad</a:t>
              </a:r>
              <a:endParaRPr lang="es-ES" sz="1200" b="1" i="1" dirty="0">
                <a:solidFill>
                  <a:srgbClr val="002060"/>
                </a:solidFill>
                <a:cs typeface="Arial" charset="0"/>
              </a:endParaRPr>
            </a:p>
          </p:txBody>
        </p:sp>
      </p:grpSp>
      <p:pic>
        <p:nvPicPr>
          <p:cNvPr id="45060" name="Picture 4" descr="http://3.bp.blogspot.com/-4-UqafwWkNw/T-SjQmdsbFI/AAAAAAAACIw/_Be3NRcAmRQ/s1600/mapa-de-barcelona-espa%C3%B1a.gif"/>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51193" y="3901463"/>
            <a:ext cx="3449679" cy="2551873"/>
          </a:xfrm>
          <a:prstGeom prst="rect">
            <a:avLst/>
          </a:prstGeom>
          <a:noFill/>
          <a:extLst>
            <a:ext uri="{909E8E84-426E-40DD-AFC4-6F175D3DCCD1}">
              <a14:hiddenFill xmlns:a14="http://schemas.microsoft.com/office/drawing/2010/main">
                <a:solidFill>
                  <a:srgbClr val="FFFFFF"/>
                </a:solidFill>
              </a14:hiddenFill>
            </a:ext>
          </a:extLst>
        </p:spPr>
      </p:pic>
      <p:grpSp>
        <p:nvGrpSpPr>
          <p:cNvPr id="36" name="Group 35"/>
          <p:cNvGrpSpPr/>
          <p:nvPr/>
        </p:nvGrpSpPr>
        <p:grpSpPr>
          <a:xfrm>
            <a:off x="382245" y="3645024"/>
            <a:ext cx="3418628" cy="271457"/>
            <a:chOff x="450202" y="1637061"/>
            <a:chExt cx="3991788" cy="271457"/>
          </a:xfrm>
        </p:grpSpPr>
        <p:cxnSp>
          <p:nvCxnSpPr>
            <p:cNvPr id="37" name="Straight Connector 36"/>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1360038" y="1637061"/>
              <a:ext cx="2007061"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Barrios de Barcelona</a:t>
              </a:r>
              <a:endParaRPr lang="es-ES" sz="1200" b="1" i="1" dirty="0">
                <a:solidFill>
                  <a:srgbClr val="002060"/>
                </a:solidFill>
                <a:cs typeface="Arial" charset="0"/>
              </a:endParaRPr>
            </a:p>
          </p:txBody>
        </p:sp>
      </p:grpSp>
      <p:pic>
        <p:nvPicPr>
          <p:cNvPr id="45064" name="Picture 8" descr="https://i.ytimg.com/vi/6W_lCdV1SXk/maxresdefault.jp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38809" y="1022052"/>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326</a:t>
            </a:fld>
            <a:endParaRPr lang="es-ES" dirty="0">
              <a:solidFill>
                <a:srgbClr val="002776"/>
              </a:solidFill>
            </a:endParaRPr>
          </a:p>
        </p:txBody>
      </p:sp>
    </p:spTree>
    <p:extLst>
      <p:ext uri="{BB962C8B-B14F-4D97-AF65-F5344CB8AC3E}">
        <p14:creationId xmlns:p14="http://schemas.microsoft.com/office/powerpoint/2010/main" val="2581668929"/>
      </p:ext>
    </p:extLst>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www.barcelonaturisme.com (Mayo 2016)</a:t>
            </a:r>
          </a:p>
        </p:txBody>
      </p:sp>
      <p:pic>
        <p:nvPicPr>
          <p:cNvPr id="7" name="Picture 6" descr="Screen Clipping"/>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7004509" y="2001538"/>
            <a:ext cx="2478756" cy="1260000"/>
          </a:xfrm>
          <a:prstGeom prst="rect">
            <a:avLst/>
          </a:prstGeom>
          <a:effectLst>
            <a:outerShdw blurRad="50800" dist="38100" dir="8100000" algn="tr" rotWithShape="0">
              <a:prstClr val="black">
                <a:alpha val="40000"/>
              </a:prstClr>
            </a:outerShdw>
          </a:effectLst>
        </p:spPr>
      </p:pic>
      <p:pic>
        <p:nvPicPr>
          <p:cNvPr id="9" name="Picture 8" descr="Screen Clipping"/>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4466503" y="5121327"/>
            <a:ext cx="2502721" cy="1260000"/>
          </a:xfrm>
          <a:prstGeom prst="rect">
            <a:avLst/>
          </a:prstGeom>
          <a:effectLst>
            <a:outerShdw blurRad="50800" dist="38100" dir="8100000" algn="tr" rotWithShape="0">
              <a:prstClr val="black">
                <a:alpha val="40000"/>
              </a:prstClr>
            </a:outerShdw>
          </a:effectLst>
        </p:spPr>
      </p:pic>
      <p:pic>
        <p:nvPicPr>
          <p:cNvPr id="28" name="Picture 27" descr="Screen Clippi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4464751" y="2001538"/>
            <a:ext cx="2424175" cy="1260000"/>
          </a:xfrm>
          <a:prstGeom prst="rect">
            <a:avLst/>
          </a:prstGeom>
          <a:effectLst>
            <a:outerShdw blurRad="50800" dist="38100" dir="8100000" algn="tr" rotWithShape="0">
              <a:prstClr val="black">
                <a:alpha val="40000"/>
              </a:prstClr>
            </a:outerShdw>
          </a:effectLst>
        </p:spPr>
      </p:pic>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err="1" smtClean="0">
                  <a:solidFill>
                    <a:srgbClr val="002060"/>
                  </a:solidFill>
                  <a:cs typeface="Arial" charset="0"/>
                </a:rPr>
                <a:t>Visit</a:t>
              </a:r>
              <a:r>
                <a:rPr lang="es-ES" sz="1200" dirty="0">
                  <a:solidFill>
                    <a:srgbClr val="002060"/>
                  </a:solidFill>
                  <a:cs typeface="Arial" charset="0"/>
                </a:rPr>
                <a:t> </a:t>
              </a:r>
              <a:r>
                <a:rPr lang="es-ES" sz="1200" dirty="0" smtClean="0">
                  <a:solidFill>
                    <a:srgbClr val="002060"/>
                  </a:solidFill>
                  <a:cs typeface="Arial" charset="0"/>
                </a:rPr>
                <a:t>Barcelona – Experiencias singulares</a:t>
              </a:r>
              <a:endParaRPr lang="es-ES" sz="1200" dirty="0">
                <a:solidFill>
                  <a:srgbClr val="002060"/>
                </a:solidFill>
                <a:cs typeface="Arial" charset="0"/>
              </a:endParaRPr>
            </a:p>
          </p:txBody>
        </p:sp>
      </p:grpSp>
      <p:pic>
        <p:nvPicPr>
          <p:cNvPr id="29" name="Picture 28" descr="Screen Clipping"/>
          <p:cNvPicPr>
            <a:picLocks noChangeAspect="1"/>
          </p:cNvPicPr>
          <p:nvPr/>
        </p:nvPicPr>
        <p:blipFill rotWithShape="1">
          <a:blip r:embed="rId6" cstate="email">
            <a:extLst>
              <a:ext uri="{28A0092B-C50C-407E-A947-70E740481C1C}">
                <a14:useLocalDpi xmlns:a14="http://schemas.microsoft.com/office/drawing/2010/main" val="0"/>
              </a:ext>
            </a:extLst>
          </a:blip>
          <a:srcRect/>
          <a:stretch/>
        </p:blipFill>
        <p:spPr>
          <a:xfrm>
            <a:off x="416497" y="2001538"/>
            <a:ext cx="3888432" cy="3227662"/>
          </a:xfrm>
          <a:prstGeom prst="rect">
            <a:avLst/>
          </a:prstGeom>
          <a:effectLst>
            <a:outerShdw blurRad="50800" dist="38100" dir="8100000" algn="tr" rotWithShape="0">
              <a:prstClr val="black">
                <a:alpha val="40000"/>
              </a:prstClr>
            </a:outerShdw>
          </a:effectLst>
        </p:spPr>
      </p:pic>
      <p:pic>
        <p:nvPicPr>
          <p:cNvPr id="3" name="Picture 2" descr="Screen Clipping"/>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4470679" y="3406718"/>
            <a:ext cx="3491906" cy="1569429"/>
          </a:xfrm>
          <a:prstGeom prst="rect">
            <a:avLst/>
          </a:prstGeom>
          <a:effectLst>
            <a:outerShdw blurRad="50800" dist="38100" dir="8100000" algn="tr" rotWithShape="0">
              <a:prstClr val="black">
                <a:alpha val="40000"/>
              </a:prstClr>
            </a:outerShdw>
          </a:effectLst>
        </p:spPr>
      </p:pic>
      <p:pic>
        <p:nvPicPr>
          <p:cNvPr id="5" name="Picture 4" descr="Screen Clipping"/>
          <p:cNvPicPr>
            <a:picLocks noChangeAspect="1"/>
          </p:cNvPicPr>
          <p:nvPr/>
        </p:nvPicPr>
        <p:blipFill rotWithShape="1">
          <a:blip r:embed="rId8" cstate="email">
            <a:extLst>
              <a:ext uri="{28A0092B-C50C-407E-A947-70E740481C1C}">
                <a14:useLocalDpi xmlns:a14="http://schemas.microsoft.com/office/drawing/2010/main" val="0"/>
              </a:ext>
            </a:extLst>
          </a:blip>
          <a:srcRect/>
          <a:stretch/>
        </p:blipFill>
        <p:spPr>
          <a:xfrm>
            <a:off x="7124477" y="5121328"/>
            <a:ext cx="2358788" cy="1260000"/>
          </a:xfrm>
          <a:prstGeom prst="rect">
            <a:avLst/>
          </a:prstGeom>
          <a:effectLst>
            <a:outerShdw blurRad="50800" dist="38100" dir="8100000" algn="tr" rotWithShape="0">
              <a:prstClr val="black">
                <a:alpha val="40000"/>
              </a:prstClr>
            </a:outerShdw>
          </a:effectLst>
        </p:spPr>
      </p:pic>
      <p:pic>
        <p:nvPicPr>
          <p:cNvPr id="2" name="Picture 1" descr="Screen Clipping"/>
          <p:cNvPicPr>
            <a:picLocks noChangeAspect="1"/>
          </p:cNvPicPr>
          <p:nvPr/>
        </p:nvPicPr>
        <p:blipFill rotWithShape="1">
          <a:blip r:embed="rId9" cstate="email">
            <a:extLst>
              <a:ext uri="{28A0092B-C50C-407E-A947-70E740481C1C}">
                <a14:useLocalDpi xmlns:a14="http://schemas.microsoft.com/office/drawing/2010/main" val="0"/>
              </a:ext>
            </a:extLst>
          </a:blip>
          <a:srcRect/>
          <a:stretch/>
        </p:blipFill>
        <p:spPr>
          <a:xfrm>
            <a:off x="416497" y="3299877"/>
            <a:ext cx="3916212" cy="3081451"/>
          </a:xfrm>
          <a:prstGeom prst="rect">
            <a:avLst/>
          </a:prstGeom>
          <a:effectLst>
            <a:outerShdw blurRad="50800" dist="38100" dir="8100000" algn="tr" rotWithShape="0">
              <a:prstClr val="black">
                <a:alpha val="40000"/>
              </a:prstClr>
            </a:outerShdw>
          </a:effectLst>
        </p:spPr>
      </p:pic>
      <p:sp>
        <p:nvSpPr>
          <p:cNvPr id="22"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Barcelona (España)</a:t>
            </a:r>
            <a:endParaRPr lang="es-ES" sz="1400" i="1" dirty="0">
              <a:solidFill>
                <a:srgbClr val="FFFFFF"/>
              </a:solidFill>
            </a:endParaRPr>
          </a:p>
        </p:txBody>
      </p:sp>
      <p:pic>
        <p:nvPicPr>
          <p:cNvPr id="23" name="Picture 8" descr="https://i.ytimg.com/vi/6W_lCdV1SXk/maxresdefault.jpg"/>
          <p:cNvPicPr>
            <a:picLocks noChangeAspect="1" noChangeArrowheads="1"/>
          </p:cNvPicPr>
          <p:nvPr/>
        </p:nvPicPr>
        <p:blipFill>
          <a:blip r:embed="rId10" cstate="email">
            <a:extLst>
              <a:ext uri="{28A0092B-C50C-407E-A947-70E740481C1C}">
                <a14:useLocalDpi xmlns:a14="http://schemas.microsoft.com/office/drawing/2010/main" val="0"/>
              </a:ext>
            </a:extLst>
          </a:blip>
          <a:srcRect/>
          <a:stretch>
            <a:fillRect/>
          </a:stretch>
        </p:blipFill>
        <p:spPr bwMode="auto">
          <a:xfrm>
            <a:off x="338809" y="1022052"/>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p:cNvSpPr/>
          <p:nvPr/>
        </p:nvSpPr>
        <p:spPr>
          <a:xfrm>
            <a:off x="8504948" y="2424788"/>
            <a:ext cx="923600" cy="779979"/>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7" name="Slide Number Placeholder 3"/>
          <p:cNvSpPr txBox="1">
            <a:spLocks/>
          </p:cNvSpPr>
          <p:nvPr/>
        </p:nvSpPr>
        <p:spPr>
          <a:xfrm>
            <a:off x="8137023" y="3594602"/>
            <a:ext cx="1323322" cy="568651"/>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spcAft>
                <a:spcPts val="300"/>
              </a:spcAft>
            </a:pPr>
            <a:r>
              <a:rPr lang="es-ES" sz="1000" b="0" dirty="0" smtClean="0">
                <a:solidFill>
                  <a:srgbClr val="002776"/>
                </a:solidFill>
              </a:rPr>
              <a:t>Las </a:t>
            </a:r>
            <a:r>
              <a:rPr lang="es-ES" sz="1000" b="0" i="1" dirty="0" smtClean="0">
                <a:solidFill>
                  <a:srgbClr val="002776"/>
                </a:solidFill>
              </a:rPr>
              <a:t>Experiencias Singulares </a:t>
            </a:r>
            <a:r>
              <a:rPr lang="es-ES" sz="1000" b="0" dirty="0" smtClean="0">
                <a:solidFill>
                  <a:srgbClr val="002776"/>
                </a:solidFill>
              </a:rPr>
              <a:t>pueden </a:t>
            </a:r>
            <a:r>
              <a:rPr lang="es-ES" sz="1000" dirty="0" smtClean="0">
                <a:solidFill>
                  <a:srgbClr val="002776"/>
                </a:solidFill>
              </a:rPr>
              <a:t>comprarse directamente online</a:t>
            </a:r>
            <a:r>
              <a:rPr lang="es-ES" sz="1000" b="0" dirty="0" smtClean="0">
                <a:solidFill>
                  <a:srgbClr val="002776"/>
                </a:solidFill>
              </a:rPr>
              <a:t>, a través de la web </a:t>
            </a:r>
            <a:r>
              <a:rPr lang="es-ES" sz="1000" b="0" dirty="0" err="1" smtClean="0">
                <a:solidFill>
                  <a:srgbClr val="002776"/>
                </a:solidFill>
              </a:rPr>
              <a:t>Visit</a:t>
            </a:r>
            <a:r>
              <a:rPr lang="es-ES" sz="1000" b="0" dirty="0" smtClean="0">
                <a:solidFill>
                  <a:srgbClr val="002776"/>
                </a:solidFill>
              </a:rPr>
              <a:t> Barcelona</a:t>
            </a:r>
            <a:endParaRPr lang="es-ES" sz="1000" b="0" i="1" dirty="0">
              <a:solidFill>
                <a:srgbClr val="002776"/>
              </a:solidFill>
            </a:endParaRPr>
          </a:p>
        </p:txBody>
      </p:sp>
      <p:cxnSp>
        <p:nvCxnSpPr>
          <p:cNvPr id="15" name="Straight Arrow Connector 14"/>
          <p:cNvCxnSpPr>
            <a:stCxn id="25" idx="2"/>
          </p:cNvCxnSpPr>
          <p:nvPr/>
        </p:nvCxnSpPr>
        <p:spPr>
          <a:xfrm>
            <a:off x="8966748" y="3204767"/>
            <a:ext cx="0" cy="389835"/>
          </a:xfrm>
          <a:prstGeom prst="straightConnector1">
            <a:avLst/>
          </a:prstGeom>
          <a:ln w="1905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8" name="Slide Number Placeholder 7"/>
          <p:cNvSpPr>
            <a:spLocks noGrp="1"/>
          </p:cNvSpPr>
          <p:nvPr>
            <p:ph type="sldNum" sz="quarter" idx="10"/>
          </p:nvPr>
        </p:nvSpPr>
        <p:spPr/>
        <p:txBody>
          <a:bodyPr/>
          <a:lstStyle/>
          <a:p>
            <a:fld id="{20A7A354-C5FB-4D1E-BE75-5A939ED93F75}" type="slidenum">
              <a:rPr lang="es-ES" smtClean="0">
                <a:solidFill>
                  <a:srgbClr val="002776"/>
                </a:solidFill>
              </a:rPr>
              <a:pPr/>
              <a:t>327</a:t>
            </a:fld>
            <a:endParaRPr lang="es-ES" dirty="0">
              <a:solidFill>
                <a:srgbClr val="002776"/>
              </a:solidFill>
            </a:endParaRPr>
          </a:p>
        </p:txBody>
      </p:sp>
    </p:spTree>
    <p:extLst>
      <p:ext uri="{BB962C8B-B14F-4D97-AF65-F5344CB8AC3E}">
        <p14:creationId xmlns:p14="http://schemas.microsoft.com/office/powerpoint/2010/main" val="1083480436"/>
      </p:ext>
    </p:extLst>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bcnshop.barcelonaturisme.com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247491" y="1625047"/>
              <a:ext cx="2232188"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err="1" smtClean="0">
                  <a:solidFill>
                    <a:srgbClr val="002060"/>
                  </a:solidFill>
                  <a:cs typeface="Arial" charset="0"/>
                </a:rPr>
                <a:t>Visit</a:t>
              </a:r>
              <a:r>
                <a:rPr lang="es-ES" sz="1200" dirty="0" smtClean="0">
                  <a:solidFill>
                    <a:srgbClr val="002060"/>
                  </a:solidFill>
                  <a:cs typeface="Arial" charset="0"/>
                </a:rPr>
                <a:t> Barcelona Tickets– Productos: ¿Qué? ¿Cómo? ¿Cuándo? ¿Dónde?</a:t>
              </a:r>
              <a:endParaRPr lang="es-ES" sz="1200" dirty="0">
                <a:solidFill>
                  <a:srgbClr val="002060"/>
                </a:solidFill>
                <a:cs typeface="Arial" charset="0"/>
              </a:endParaRPr>
            </a:p>
          </p:txBody>
        </p:sp>
      </p:grpSp>
      <p:sp>
        <p:nvSpPr>
          <p:cNvPr id="22"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Barcelona (España)</a:t>
            </a:r>
            <a:endParaRPr lang="es-ES" sz="1400" i="1" dirty="0">
              <a:solidFill>
                <a:srgbClr val="FFFFFF"/>
              </a:solidFill>
            </a:endParaRPr>
          </a:p>
        </p:txBody>
      </p:sp>
      <p:pic>
        <p:nvPicPr>
          <p:cNvPr id="23" name="Picture 8" descr="https://i.ytimg.com/vi/6W_lCdV1SXk/maxresdefault.jp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38809" y="1022052"/>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27" name="Slide Number Placeholder 3"/>
          <p:cNvSpPr txBox="1">
            <a:spLocks/>
          </p:cNvSpPr>
          <p:nvPr/>
        </p:nvSpPr>
        <p:spPr>
          <a:xfrm>
            <a:off x="3561100" y="5916679"/>
            <a:ext cx="4594528" cy="568651"/>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00" dirty="0" err="1" smtClean="0">
                <a:solidFill>
                  <a:srgbClr val="002776"/>
                </a:solidFill>
              </a:rPr>
              <a:t>Visit</a:t>
            </a:r>
            <a:r>
              <a:rPr lang="es-ES" sz="1000" dirty="0" smtClean="0">
                <a:solidFill>
                  <a:srgbClr val="002776"/>
                </a:solidFill>
              </a:rPr>
              <a:t> Barcelona Tickets </a:t>
            </a:r>
            <a:r>
              <a:rPr lang="es-ES" sz="1000" b="0" dirty="0" smtClean="0">
                <a:solidFill>
                  <a:srgbClr val="002776"/>
                </a:solidFill>
              </a:rPr>
              <a:t>comercializa más de 200 productos turísticos clasificados por segmentos (¿Cómo?), temática (¿Qué?), momento del día (¿Cuándo?) y localización (¿Dónde?)</a:t>
            </a:r>
            <a:endParaRPr lang="es-ES" sz="1000" b="0" i="1" dirty="0">
              <a:solidFill>
                <a:srgbClr val="002776"/>
              </a:solidFill>
            </a:endParaRPr>
          </a:p>
        </p:txBody>
      </p:sp>
      <p:pic>
        <p:nvPicPr>
          <p:cNvPr id="8" name="Picture 7" descr="Screen Clipping"/>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416497" y="2001538"/>
            <a:ext cx="4320479" cy="1520416"/>
          </a:xfrm>
          <a:prstGeom prst="rect">
            <a:avLst/>
          </a:prstGeom>
          <a:effectLst>
            <a:outerShdw blurRad="50800" dist="38100" dir="8100000" algn="tr" rotWithShape="0">
              <a:prstClr val="black">
                <a:alpha val="40000"/>
              </a:prstClr>
            </a:outerShdw>
          </a:effectLst>
        </p:spPr>
      </p:pic>
      <p:pic>
        <p:nvPicPr>
          <p:cNvPr id="10" name="Picture 9" descr="Screen Clippi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8314975" y="1892179"/>
            <a:ext cx="1246537" cy="4640722"/>
          </a:xfrm>
          <a:prstGeom prst="rect">
            <a:avLst/>
          </a:prstGeom>
          <a:effectLst>
            <a:outerShdw blurRad="50800" dist="38100" dir="8100000" algn="tr" rotWithShape="0">
              <a:prstClr val="black">
                <a:alpha val="40000"/>
              </a:prstClr>
            </a:outerShdw>
          </a:effectLst>
        </p:spPr>
      </p:pic>
      <p:pic>
        <p:nvPicPr>
          <p:cNvPr id="11" name="Picture 10" descr="Screen Clipping"/>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3561101" y="2321904"/>
            <a:ext cx="4594527" cy="3442677"/>
          </a:xfrm>
          <a:prstGeom prst="rect">
            <a:avLst/>
          </a:prstGeom>
          <a:ln>
            <a:solidFill>
              <a:schemeClr val="bg1">
                <a:lumMod val="85000"/>
              </a:schemeClr>
            </a:solidFill>
          </a:ln>
          <a:effectLst>
            <a:outerShdw blurRad="50800" dist="38100" dir="8100000" algn="tr" rotWithShape="0">
              <a:prstClr val="black">
                <a:alpha val="40000"/>
              </a:prstClr>
            </a:outerShdw>
          </a:effectLst>
        </p:spPr>
      </p:pic>
      <p:pic>
        <p:nvPicPr>
          <p:cNvPr id="12" name="Picture 11" descr="Screen Clipping"/>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230342" y="5020989"/>
            <a:ext cx="3171412" cy="1096690"/>
          </a:xfrm>
          <a:prstGeom prst="rect">
            <a:avLst/>
          </a:prstGeom>
          <a:noFill/>
          <a:ln w="19050">
            <a:solidFill>
              <a:schemeClr val="accent2"/>
            </a:solidFill>
            <a:prstDash val="sysDash"/>
          </a:ln>
        </p:spPr>
      </p:pic>
      <p:sp>
        <p:nvSpPr>
          <p:cNvPr id="25" name="Rectangle 24"/>
          <p:cNvSpPr/>
          <p:nvPr/>
        </p:nvSpPr>
        <p:spPr>
          <a:xfrm>
            <a:off x="3561100" y="4043242"/>
            <a:ext cx="1122871" cy="1473990"/>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cxnSp>
        <p:nvCxnSpPr>
          <p:cNvPr id="16" name="Elbow Connector 15"/>
          <p:cNvCxnSpPr>
            <a:stCxn id="25" idx="1"/>
            <a:endCxn id="12" idx="0"/>
          </p:cNvCxnSpPr>
          <p:nvPr/>
        </p:nvCxnSpPr>
        <p:spPr>
          <a:xfrm rot="10800000" flipV="1">
            <a:off x="1816048" y="4780237"/>
            <a:ext cx="1745052" cy="240752"/>
          </a:xfrm>
          <a:prstGeom prst="bentConnector2">
            <a:avLst/>
          </a:prstGeom>
          <a:ln w="1905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328</a:t>
            </a:fld>
            <a:endParaRPr lang="es-ES" dirty="0">
              <a:solidFill>
                <a:srgbClr val="002776"/>
              </a:solidFill>
            </a:endParaRPr>
          </a:p>
        </p:txBody>
      </p:sp>
    </p:spTree>
    <p:extLst>
      <p:ext uri="{BB962C8B-B14F-4D97-AF65-F5344CB8AC3E}">
        <p14:creationId xmlns:p14="http://schemas.microsoft.com/office/powerpoint/2010/main" val="3528625596"/>
      </p:ext>
    </p:extLst>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meet.barcelona.cat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smtClean="0">
                  <a:solidFill>
                    <a:srgbClr val="002060"/>
                  </a:solidFill>
                  <a:cs typeface="Arial" charset="0"/>
                </a:rPr>
                <a:t>Las 10 </a:t>
              </a:r>
              <a:r>
                <a:rPr lang="es-ES" sz="1200" dirty="0" err="1" smtClean="0">
                  <a:solidFill>
                    <a:srgbClr val="002060"/>
                  </a:solidFill>
                  <a:cs typeface="Arial" charset="0"/>
                </a:rPr>
                <a:t>Barcelonas</a:t>
              </a:r>
              <a:r>
                <a:rPr lang="es-ES" sz="1200" dirty="0" smtClean="0">
                  <a:solidFill>
                    <a:srgbClr val="002060"/>
                  </a:solidFill>
                  <a:cs typeface="Arial" charset="0"/>
                </a:rPr>
                <a:t> (barrios turísticos)</a:t>
              </a:r>
              <a:endParaRPr lang="es-ES" sz="1200" dirty="0">
                <a:solidFill>
                  <a:srgbClr val="002060"/>
                </a:solidFill>
                <a:cs typeface="Arial" charset="0"/>
              </a:endParaRPr>
            </a:p>
          </p:txBody>
        </p:sp>
      </p:grpSp>
      <p:pic>
        <p:nvPicPr>
          <p:cNvPr id="8" name="Picture 7" descr="Screen Clipping"/>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360761" y="1945788"/>
            <a:ext cx="4664248" cy="2332124"/>
          </a:xfrm>
          <a:prstGeom prst="rect">
            <a:avLst/>
          </a:prstGeom>
          <a:effectLst>
            <a:outerShdw blurRad="50800" dist="38100" dir="8100000" algn="tr" rotWithShape="0">
              <a:prstClr val="black">
                <a:alpha val="40000"/>
              </a:prstClr>
            </a:outerShdw>
          </a:effectLst>
        </p:spPr>
      </p:pic>
      <p:pic>
        <p:nvPicPr>
          <p:cNvPr id="11" name="Picture 10" descr="Screen Clipping"/>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360761" y="2924944"/>
            <a:ext cx="4664248" cy="3579395"/>
          </a:xfrm>
          <a:prstGeom prst="rect">
            <a:avLst/>
          </a:prstGeom>
          <a:effectLst>
            <a:outerShdw blurRad="50800" dist="38100" dir="8100000" algn="tr" rotWithShape="0">
              <a:prstClr val="black">
                <a:alpha val="40000"/>
              </a:prstClr>
            </a:outerShdw>
          </a:effectLst>
        </p:spPr>
      </p:pic>
      <p:pic>
        <p:nvPicPr>
          <p:cNvPr id="12" name="Picture 11" descr="Screen Clippi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5324353" y="2082476"/>
            <a:ext cx="4415083" cy="2993277"/>
          </a:xfrm>
          <a:prstGeom prst="rect">
            <a:avLst/>
          </a:prstGeom>
          <a:effectLst>
            <a:outerShdw blurRad="50800" dist="38100" dir="8100000" algn="tr" rotWithShape="0">
              <a:prstClr val="black">
                <a:alpha val="40000"/>
              </a:prstClr>
            </a:outerShdw>
          </a:effectLst>
        </p:spPr>
      </p:pic>
      <p:sp>
        <p:nvSpPr>
          <p:cNvPr id="20"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Barcelona (España)</a:t>
            </a:r>
            <a:endParaRPr lang="es-ES" sz="1400" i="1" dirty="0">
              <a:solidFill>
                <a:srgbClr val="FFFFFF"/>
              </a:solidFill>
            </a:endParaRPr>
          </a:p>
        </p:txBody>
      </p:sp>
      <p:pic>
        <p:nvPicPr>
          <p:cNvPr id="21" name="Picture 8" descr="https://i.ytimg.com/vi/6W_lCdV1SXk/maxresdefault.jpg"/>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338809" y="1022052"/>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22" name="Slide Number Placeholder 3"/>
          <p:cNvSpPr txBox="1">
            <a:spLocks/>
          </p:cNvSpPr>
          <p:nvPr/>
        </p:nvSpPr>
        <p:spPr>
          <a:xfrm>
            <a:off x="5324353" y="5256301"/>
            <a:ext cx="2724991" cy="568651"/>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00" b="0" dirty="0" smtClean="0">
                <a:solidFill>
                  <a:srgbClr val="002776"/>
                </a:solidFill>
              </a:rPr>
              <a:t>Meet.Barcelona.cat, del Ayuntamiento de Barcelona, facilita al visitante </a:t>
            </a:r>
            <a:r>
              <a:rPr lang="es-ES" sz="1000" dirty="0" smtClean="0">
                <a:solidFill>
                  <a:srgbClr val="002776"/>
                </a:solidFill>
              </a:rPr>
              <a:t>información sobre los 10 barrios de la ciudad </a:t>
            </a:r>
            <a:r>
              <a:rPr lang="es-ES" sz="1000" b="0" dirty="0" smtClean="0">
                <a:solidFill>
                  <a:srgbClr val="002776"/>
                </a:solidFill>
              </a:rPr>
              <a:t>y sus </a:t>
            </a:r>
            <a:r>
              <a:rPr lang="es-ES" sz="1000" dirty="0" smtClean="0">
                <a:solidFill>
                  <a:srgbClr val="002776"/>
                </a:solidFill>
              </a:rPr>
              <a:t>principales atractivos turísticos</a:t>
            </a:r>
            <a:endParaRPr lang="es-ES" sz="100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329</a:t>
            </a:fld>
            <a:endParaRPr lang="es-ES" dirty="0">
              <a:solidFill>
                <a:srgbClr val="002776"/>
              </a:solidFill>
            </a:endParaRPr>
          </a:p>
        </p:txBody>
      </p:sp>
    </p:spTree>
    <p:extLst>
      <p:ext uri="{BB962C8B-B14F-4D97-AF65-F5344CB8AC3E}">
        <p14:creationId xmlns:p14="http://schemas.microsoft.com/office/powerpoint/2010/main" val="4233431554"/>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 </a:t>
            </a:r>
            <a:r>
              <a:rPr lang="es-ES" sz="2000" dirty="0" smtClean="0">
                <a:solidFill>
                  <a:srgbClr val="00B0F0"/>
                </a:solidFill>
                <a:cs typeface="Arial" charset="0"/>
              </a:rPr>
              <a:t>Datos clave de la industria hotelera (iv/v)</a:t>
            </a:r>
            <a:endParaRPr lang="es-ES" sz="1400" i="1" dirty="0">
              <a:solidFill>
                <a:srgbClr val="00B0F0"/>
              </a:solidFill>
              <a:cs typeface="Arial" charset="0"/>
            </a:endParaRPr>
          </a:p>
        </p:txBody>
      </p:sp>
      <p:sp>
        <p:nvSpPr>
          <p:cNvPr id="7" name="Slide Number Placeholder 3"/>
          <p:cNvSpPr txBox="1">
            <a:spLocks/>
          </p:cNvSpPr>
          <p:nvPr/>
        </p:nvSpPr>
        <p:spPr>
          <a:xfrm>
            <a:off x="704528" y="6597500"/>
            <a:ext cx="8783007" cy="143868"/>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www.indec.gov.ar / www.bogotaturismo.gov.co </a:t>
            </a:r>
            <a:r>
              <a:rPr lang="es-ES" b="0" i="1" dirty="0" smtClean="0">
                <a:solidFill>
                  <a:srgbClr val="002776"/>
                </a:solidFill>
              </a:rPr>
              <a:t>/ </a:t>
            </a:r>
            <a:r>
              <a:rPr lang="es-ES" b="0" i="1" dirty="0">
                <a:solidFill>
                  <a:srgbClr val="002776"/>
                </a:solidFill>
              </a:rPr>
              <a:t>www.siimt.com / </a:t>
            </a:r>
            <a:r>
              <a:rPr lang="es-ES" b="0" i="1" dirty="0" smtClean="0">
                <a:solidFill>
                  <a:srgbClr val="002776"/>
                </a:solidFill>
              </a:rPr>
              <a:t>www.mincetur.gob.pe / </a:t>
            </a:r>
            <a:r>
              <a:rPr lang="es-ES" b="0" i="1" dirty="0">
                <a:solidFill>
                  <a:srgbClr val="002776"/>
                </a:solidFill>
              </a:rPr>
              <a:t>Quito Turismo / www.ine.cl</a:t>
            </a:r>
            <a:endParaRPr lang="es-ES" b="0" i="1" dirty="0" smtClean="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33</a:t>
            </a:fld>
            <a:endParaRPr lang="es-ES" dirty="0">
              <a:solidFill>
                <a:srgbClr val="002776"/>
              </a:solidFill>
            </a:endParaRPr>
          </a:p>
        </p:txBody>
      </p:sp>
      <p:sp>
        <p:nvSpPr>
          <p:cNvPr id="21" name="Content Placeholder 5"/>
          <p:cNvSpPr txBox="1">
            <a:spLocks/>
          </p:cNvSpPr>
          <p:nvPr/>
        </p:nvSpPr>
        <p:spPr bwMode="auto">
          <a:xfrm>
            <a:off x="362559" y="1067908"/>
            <a:ext cx="9198953" cy="2974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776"/>
                </a:solidFill>
              </a:rPr>
              <a:t>Al igual que la ocupación hotelera, se observa una </a:t>
            </a:r>
            <a:r>
              <a:rPr lang="es-ES" sz="1100" b="1" dirty="0" smtClean="0">
                <a:solidFill>
                  <a:srgbClr val="002776"/>
                </a:solidFill>
              </a:rPr>
              <a:t>ligera reducción de la estadía promedio en el set competitivo</a:t>
            </a:r>
            <a:r>
              <a:rPr lang="es-ES" sz="1100" dirty="0" smtClean="0">
                <a:solidFill>
                  <a:srgbClr val="002776"/>
                </a:solidFill>
              </a:rPr>
              <a:t>, situándose </a:t>
            </a:r>
            <a:r>
              <a:rPr lang="es-ES" sz="1100" b="1" dirty="0" smtClean="0">
                <a:solidFill>
                  <a:srgbClr val="002776"/>
                </a:solidFill>
              </a:rPr>
              <a:t>Buenos Aires como líder</a:t>
            </a:r>
            <a:r>
              <a:rPr lang="es-ES" sz="1100" dirty="0" smtClean="0">
                <a:solidFill>
                  <a:srgbClr val="002776"/>
                </a:solidFill>
              </a:rPr>
              <a:t>. Quito crece ligeramente (+0,6 TACC 2008-15), seguido de Lima, situándose en </a:t>
            </a:r>
            <a:r>
              <a:rPr lang="es-ES" sz="1100" b="1" dirty="0" smtClean="0">
                <a:solidFill>
                  <a:srgbClr val="002776"/>
                </a:solidFill>
              </a:rPr>
              <a:t>1,59 días en 2015, por detrás de México y Santiago</a:t>
            </a:r>
            <a:endParaRPr lang="es-ES" sz="1100" b="1" dirty="0">
              <a:solidFill>
                <a:srgbClr val="002776"/>
              </a:solidFill>
            </a:endParaRPr>
          </a:p>
        </p:txBody>
      </p:sp>
      <p:grpSp>
        <p:nvGrpSpPr>
          <p:cNvPr id="22" name="Group 21"/>
          <p:cNvGrpSpPr/>
          <p:nvPr/>
        </p:nvGrpSpPr>
        <p:grpSpPr>
          <a:xfrm>
            <a:off x="412103" y="1531234"/>
            <a:ext cx="9131341" cy="325398"/>
            <a:chOff x="4716463" y="2078780"/>
            <a:chExt cx="3959081" cy="325398"/>
          </a:xfrm>
        </p:grpSpPr>
        <p:cxnSp>
          <p:nvCxnSpPr>
            <p:cNvPr id="23" name="Straight Connector 22"/>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6049075" y="2078780"/>
              <a:ext cx="1369271"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b="1" dirty="0" smtClean="0">
                  <a:solidFill>
                    <a:srgbClr val="002060"/>
                  </a:solidFill>
                </a:rPr>
                <a:t>Estancia promedio (días), 2008-15</a:t>
              </a:r>
              <a:endParaRPr lang="es-ES" sz="1200" b="1" dirty="0">
                <a:solidFill>
                  <a:srgbClr val="002060"/>
                </a:solidFill>
              </a:endParaRPr>
            </a:p>
          </p:txBody>
        </p:sp>
      </p:grpSp>
      <p:sp>
        <p:nvSpPr>
          <p:cNvPr id="54" name="Rounded Rectangle 53"/>
          <p:cNvSpPr/>
          <p:nvPr/>
        </p:nvSpPr>
        <p:spPr bwMode="auto">
          <a:xfrm>
            <a:off x="1856976" y="1961287"/>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Buenos Aires</a:t>
            </a:r>
            <a:endParaRPr lang="es-ES" sz="1200" b="1" dirty="0">
              <a:solidFill>
                <a:srgbClr val="FFFFFF"/>
              </a:solidFill>
              <a:cs typeface="Arial" pitchFamily="34" charset="0"/>
            </a:endParaRPr>
          </a:p>
        </p:txBody>
      </p:sp>
      <p:sp>
        <p:nvSpPr>
          <p:cNvPr id="55" name="Rounded Rectangle 54"/>
          <p:cNvSpPr/>
          <p:nvPr/>
        </p:nvSpPr>
        <p:spPr bwMode="auto">
          <a:xfrm>
            <a:off x="5172870" y="1961287"/>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México D.F.</a:t>
            </a:r>
            <a:endParaRPr lang="es-ES" sz="1200" b="1" dirty="0">
              <a:solidFill>
                <a:srgbClr val="FFFFFF"/>
              </a:solidFill>
              <a:cs typeface="Arial" pitchFamily="34" charset="0"/>
            </a:endParaRPr>
          </a:p>
        </p:txBody>
      </p:sp>
      <p:sp>
        <p:nvSpPr>
          <p:cNvPr id="56" name="Rounded Rectangle 55"/>
          <p:cNvSpPr/>
          <p:nvPr/>
        </p:nvSpPr>
        <p:spPr bwMode="auto">
          <a:xfrm>
            <a:off x="344488" y="4509120"/>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7" name="Rounded Rectangle 56"/>
          <p:cNvSpPr/>
          <p:nvPr/>
        </p:nvSpPr>
        <p:spPr bwMode="auto">
          <a:xfrm>
            <a:off x="3469889" y="4509120"/>
            <a:ext cx="2880000" cy="288000"/>
          </a:xfrm>
          <a:prstGeom prst="roundRect">
            <a:avLst/>
          </a:prstGeom>
          <a:solidFill>
            <a:schemeClr val="accent2"/>
          </a:solidFill>
          <a:ln w="19050" cap="flat" cmpd="sng" algn="ctr">
            <a:solidFill>
              <a:schemeClr val="accent2"/>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8" name="Rounded Rectangle 57"/>
          <p:cNvSpPr/>
          <p:nvPr/>
        </p:nvSpPr>
        <p:spPr bwMode="auto">
          <a:xfrm>
            <a:off x="6629367" y="4509120"/>
            <a:ext cx="2880000" cy="288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Santiago de Chile</a:t>
            </a:r>
            <a:endParaRPr lang="es-ES" sz="1200" b="1" dirty="0">
              <a:solidFill>
                <a:srgbClr val="FFFFFF"/>
              </a:solidFill>
              <a:cs typeface="Arial" pitchFamily="34" charset="0"/>
            </a:endParaRPr>
          </a:p>
        </p:txBody>
      </p:sp>
      <p:graphicFrame>
        <p:nvGraphicFramePr>
          <p:cNvPr id="59" name="Chart 58"/>
          <p:cNvGraphicFramePr/>
          <p:nvPr>
            <p:extLst>
              <p:ext uri="{D42A27DB-BD31-4B8C-83A1-F6EECF244321}">
                <p14:modId xmlns:p14="http://schemas.microsoft.com/office/powerpoint/2010/main" val="3654112073"/>
              </p:ext>
            </p:extLst>
          </p:nvPr>
        </p:nvGraphicFramePr>
        <p:xfrm>
          <a:off x="1855053" y="2608059"/>
          <a:ext cx="2880000" cy="154102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0" name="Chart 59"/>
          <p:cNvGraphicFramePr/>
          <p:nvPr>
            <p:extLst>
              <p:ext uri="{D42A27DB-BD31-4B8C-83A1-F6EECF244321}">
                <p14:modId xmlns:p14="http://schemas.microsoft.com/office/powerpoint/2010/main" val="3303305905"/>
              </p:ext>
            </p:extLst>
          </p:nvPr>
        </p:nvGraphicFramePr>
        <p:xfrm>
          <a:off x="5169024" y="2608059"/>
          <a:ext cx="2880000" cy="154102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1" name="Chart 60"/>
          <p:cNvGraphicFramePr/>
          <p:nvPr>
            <p:extLst>
              <p:ext uri="{D42A27DB-BD31-4B8C-83A1-F6EECF244321}">
                <p14:modId xmlns:p14="http://schemas.microsoft.com/office/powerpoint/2010/main" val="3369806555"/>
              </p:ext>
            </p:extLst>
          </p:nvPr>
        </p:nvGraphicFramePr>
        <p:xfrm>
          <a:off x="344488" y="4984323"/>
          <a:ext cx="2880000" cy="154102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2" name="Chart 61"/>
          <p:cNvGraphicFramePr/>
          <p:nvPr>
            <p:extLst>
              <p:ext uri="{D42A27DB-BD31-4B8C-83A1-F6EECF244321}">
                <p14:modId xmlns:p14="http://schemas.microsoft.com/office/powerpoint/2010/main" val="3004666905"/>
              </p:ext>
            </p:extLst>
          </p:nvPr>
        </p:nvGraphicFramePr>
        <p:xfrm>
          <a:off x="3502043" y="4984323"/>
          <a:ext cx="2880000" cy="154102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3" name="Chart 62"/>
          <p:cNvGraphicFramePr/>
          <p:nvPr>
            <p:extLst>
              <p:ext uri="{D42A27DB-BD31-4B8C-83A1-F6EECF244321}">
                <p14:modId xmlns:p14="http://schemas.microsoft.com/office/powerpoint/2010/main" val="729933663"/>
              </p:ext>
            </p:extLst>
          </p:nvPr>
        </p:nvGraphicFramePr>
        <p:xfrm>
          <a:off x="6659598" y="4984323"/>
          <a:ext cx="2880000" cy="1541021"/>
        </p:xfrm>
        <a:graphic>
          <a:graphicData uri="http://schemas.openxmlformats.org/drawingml/2006/chart">
            <c:chart xmlns:c="http://schemas.openxmlformats.org/drawingml/2006/chart" xmlns:r="http://schemas.openxmlformats.org/officeDocument/2006/relationships" r:id="rId7"/>
          </a:graphicData>
        </a:graphic>
      </p:graphicFrame>
      <p:cxnSp>
        <p:nvCxnSpPr>
          <p:cNvPr id="66" name="Straight Arrow Connector 65"/>
          <p:cNvCxnSpPr/>
          <p:nvPr/>
        </p:nvCxnSpPr>
        <p:spPr>
          <a:xfrm>
            <a:off x="1986370" y="2420888"/>
            <a:ext cx="2630909" cy="172718"/>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7" name="Rectangle 66"/>
          <p:cNvSpPr/>
          <p:nvPr/>
        </p:nvSpPr>
        <p:spPr>
          <a:xfrm>
            <a:off x="3032929" y="2420888"/>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-1,7%</a:t>
            </a:r>
            <a:endParaRPr lang="es-ES" sz="1000" b="1" dirty="0">
              <a:solidFill>
                <a:schemeClr val="accent2"/>
              </a:solidFill>
            </a:endParaRPr>
          </a:p>
        </p:txBody>
      </p:sp>
      <p:cxnSp>
        <p:nvCxnSpPr>
          <p:cNvPr id="68" name="Straight Arrow Connector 67"/>
          <p:cNvCxnSpPr/>
          <p:nvPr/>
        </p:nvCxnSpPr>
        <p:spPr>
          <a:xfrm>
            <a:off x="5254255" y="2513088"/>
            <a:ext cx="2702597" cy="178178"/>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69" name="Rectangle 68"/>
          <p:cNvSpPr/>
          <p:nvPr/>
        </p:nvSpPr>
        <p:spPr>
          <a:xfrm>
            <a:off x="6372502" y="2492375"/>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-1,3%</a:t>
            </a:r>
            <a:endParaRPr lang="es-ES" sz="1000" b="1" dirty="0">
              <a:solidFill>
                <a:schemeClr val="accent2"/>
              </a:solidFill>
            </a:endParaRPr>
          </a:p>
        </p:txBody>
      </p:sp>
      <p:cxnSp>
        <p:nvCxnSpPr>
          <p:cNvPr id="70" name="Straight Arrow Connector 69"/>
          <p:cNvCxnSpPr/>
          <p:nvPr/>
        </p:nvCxnSpPr>
        <p:spPr>
          <a:xfrm flipV="1">
            <a:off x="450203" y="4985168"/>
            <a:ext cx="2630589" cy="101507"/>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1568450" y="4936792"/>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+0,3%</a:t>
            </a:r>
            <a:endParaRPr lang="es-ES" sz="1000" b="1" dirty="0">
              <a:solidFill>
                <a:schemeClr val="accent2"/>
              </a:solidFill>
            </a:endParaRPr>
          </a:p>
        </p:txBody>
      </p:sp>
      <p:cxnSp>
        <p:nvCxnSpPr>
          <p:cNvPr id="72" name="Straight Arrow Connector 71"/>
          <p:cNvCxnSpPr/>
          <p:nvPr/>
        </p:nvCxnSpPr>
        <p:spPr>
          <a:xfrm flipV="1">
            <a:off x="3633360" y="4909237"/>
            <a:ext cx="2630909" cy="177438"/>
          </a:xfrm>
          <a:prstGeom prst="straightConnector1">
            <a:avLst/>
          </a:prstGeom>
          <a:ln>
            <a:solidFill>
              <a:schemeClr val="accent3"/>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3" name="Rectangle 72"/>
          <p:cNvSpPr/>
          <p:nvPr/>
        </p:nvSpPr>
        <p:spPr>
          <a:xfrm>
            <a:off x="4679919" y="4857827"/>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3"/>
                </a:solidFill>
              </a:rPr>
              <a:t>+0,6%</a:t>
            </a:r>
            <a:endParaRPr lang="es-ES" sz="1000" b="1" dirty="0">
              <a:solidFill>
                <a:schemeClr val="accent3"/>
              </a:solidFill>
            </a:endParaRPr>
          </a:p>
        </p:txBody>
      </p:sp>
      <p:cxnSp>
        <p:nvCxnSpPr>
          <p:cNvPr id="74" name="Straight Arrow Connector 73"/>
          <p:cNvCxnSpPr/>
          <p:nvPr/>
        </p:nvCxnSpPr>
        <p:spPr>
          <a:xfrm>
            <a:off x="6744829" y="4917960"/>
            <a:ext cx="2600659" cy="235922"/>
          </a:xfrm>
          <a:prstGeom prst="straightConnector1">
            <a:avLst/>
          </a:prstGeom>
          <a:ln>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5" name="Rectangle 74"/>
          <p:cNvSpPr/>
          <p:nvPr/>
        </p:nvSpPr>
        <p:spPr>
          <a:xfrm>
            <a:off x="7863076" y="4909237"/>
            <a:ext cx="576238" cy="1988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000" b="1" dirty="0" smtClean="0">
                <a:solidFill>
                  <a:schemeClr val="accent2"/>
                </a:solidFill>
              </a:rPr>
              <a:t>-2,3%</a:t>
            </a:r>
            <a:endParaRPr lang="es-ES" sz="1000" b="1" dirty="0">
              <a:solidFill>
                <a:schemeClr val="accent2"/>
              </a:solidFill>
            </a:endParaRPr>
          </a:p>
        </p:txBody>
      </p:sp>
    </p:spTree>
    <p:extLst>
      <p:ext uri="{BB962C8B-B14F-4D97-AF65-F5344CB8AC3E}">
        <p14:creationId xmlns:p14="http://schemas.microsoft.com/office/powerpoint/2010/main" val="3182017172"/>
      </p:ext>
    </p:extLst>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2" name="Picture 2" descr="http://www.happylowcost.com/wp-content/uploads/2016/01/berlin-4.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1" y="1022053"/>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err="1" smtClean="0">
                <a:solidFill>
                  <a:srgbClr val="002776"/>
                </a:solidFill>
              </a:rPr>
              <a:t>visitberlin.de</a:t>
            </a:r>
            <a:r>
              <a:rPr lang="es-ES" b="0" i="1" dirty="0">
                <a:solidFill>
                  <a:srgbClr val="002776"/>
                </a:solidFill>
              </a:rPr>
              <a:t> (Mayo 2016)</a:t>
            </a:r>
          </a:p>
        </p:txBody>
      </p:sp>
      <p:grpSp>
        <p:nvGrpSpPr>
          <p:cNvPr id="11" name="Group 10"/>
          <p:cNvGrpSpPr/>
          <p:nvPr/>
        </p:nvGrpSpPr>
        <p:grpSpPr>
          <a:xfrm>
            <a:off x="382245" y="1482489"/>
            <a:ext cx="3418628" cy="271457"/>
            <a:chOff x="450202" y="1637061"/>
            <a:chExt cx="3991788" cy="271457"/>
          </a:xfrm>
        </p:grpSpPr>
        <p:cxnSp>
          <p:nvCxnSpPr>
            <p:cNvPr id="12" name="Straight Connector 11"/>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759653" y="1637061"/>
              <a:ext cx="1207821"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Cifras clave</a:t>
              </a:r>
              <a:endParaRPr lang="es-ES" sz="1200" b="1" i="1" dirty="0">
                <a:solidFill>
                  <a:srgbClr val="002060"/>
                </a:solidFill>
                <a:cs typeface="Arial" charset="0"/>
              </a:endParaRPr>
            </a:p>
          </p:txBody>
        </p:sp>
      </p:grpSp>
      <p:sp>
        <p:nvSpPr>
          <p:cNvPr id="14"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Berlín (Alemania)</a:t>
            </a:r>
            <a:endParaRPr lang="es-ES" sz="1400" i="1" dirty="0">
              <a:solidFill>
                <a:srgbClr val="FFFFFF"/>
              </a:solidFill>
            </a:endParaRPr>
          </a:p>
        </p:txBody>
      </p:sp>
      <p:graphicFrame>
        <p:nvGraphicFramePr>
          <p:cNvPr id="24" name="Table 23"/>
          <p:cNvGraphicFramePr>
            <a:graphicFrameLocks noGrp="1"/>
          </p:cNvGraphicFramePr>
          <p:nvPr>
            <p:extLst/>
          </p:nvPr>
        </p:nvGraphicFramePr>
        <p:xfrm>
          <a:off x="4016896" y="1771848"/>
          <a:ext cx="5580000" cy="1879716"/>
        </p:xfrm>
        <a:graphic>
          <a:graphicData uri="http://schemas.openxmlformats.org/drawingml/2006/table">
            <a:tbl>
              <a:tblPr firstRow="1" bandRow="1">
                <a:tableStyleId>{5C22544A-7EE6-4342-B048-85BDC9FD1C3A}</a:tableStyleId>
              </a:tblPr>
              <a:tblGrid>
                <a:gridCol w="864000"/>
                <a:gridCol w="1332000"/>
                <a:gridCol w="3384000"/>
              </a:tblGrid>
              <a:tr h="308060">
                <a:tc>
                  <a:txBody>
                    <a:bodyPr/>
                    <a:lstStyle/>
                    <a:p>
                      <a:r>
                        <a:rPr lang="es-ES" sz="1000" b="1" i="1" dirty="0" smtClean="0">
                          <a:solidFill>
                            <a:srgbClr val="002060"/>
                          </a:solidFill>
                        </a:rPr>
                        <a:t>Tipología</a:t>
                      </a:r>
                      <a:endParaRPr lang="es-ES" sz="1000" b="1" i="1" dirty="0">
                        <a:solidFill>
                          <a:srgbClr val="002060"/>
                        </a:solidFill>
                      </a:endParaRPr>
                    </a:p>
                  </a:txBody>
                  <a:tcPr marL="35449" marR="35449" marT="31758" marB="31758" anchor="ctr">
                    <a:lnL w="12700" cmpd="sng">
                      <a:noFill/>
                    </a:lnL>
                    <a:lnR w="12700" cap="flat" cmpd="sng" algn="ctr">
                      <a:solidFill>
                        <a:schemeClr val="bg1"/>
                      </a:solidFill>
                      <a:prstDash val="solid"/>
                      <a:round/>
                      <a:headEnd type="none" w="med" len="med"/>
                      <a:tailEnd type="none" w="med" len="med"/>
                    </a:lnR>
                    <a:lnT w="38100" cmpd="sng">
                      <a:noFill/>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1" dirty="0" smtClean="0">
                          <a:solidFill>
                            <a:schemeClr val="bg1"/>
                          </a:solidFill>
                        </a:rPr>
                        <a:t>Productos turísticos </a:t>
                      </a:r>
                      <a:r>
                        <a:rPr lang="es-ES" sz="1000" b="1" dirty="0" err="1" smtClean="0">
                          <a:solidFill>
                            <a:schemeClr val="bg1"/>
                          </a:solidFill>
                        </a:rPr>
                        <a:t>VisitBerlin</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00" b="1" dirty="0" smtClean="0">
                          <a:solidFill>
                            <a:schemeClr val="bg1"/>
                          </a:solidFill>
                        </a:rPr>
                        <a:t>Componentes asociados / Oferta</a:t>
                      </a:r>
                      <a:r>
                        <a:rPr lang="es-ES" sz="1000" b="1" baseline="0" dirty="0" smtClean="0">
                          <a:solidFill>
                            <a:schemeClr val="bg1"/>
                          </a:solidFill>
                        </a:rPr>
                        <a:t> de soporte</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404384">
                <a:tc rowSpan="3">
                  <a:txBody>
                    <a:bodyPr/>
                    <a:lstStyle/>
                    <a:p>
                      <a:r>
                        <a:rPr lang="es-ES" sz="1000" b="1" dirty="0" smtClean="0">
                          <a:solidFill>
                            <a:srgbClr val="002060"/>
                          </a:solidFill>
                        </a:rPr>
                        <a:t>Patrimonio</a:t>
                      </a:r>
                      <a:r>
                        <a:rPr lang="es-ES" sz="1000" b="1" baseline="0" dirty="0" smtClean="0">
                          <a:solidFill>
                            <a:srgbClr val="002060"/>
                          </a:solidFill>
                        </a:rPr>
                        <a:t> y cultura</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Berlin</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WelcomeCard</a:t>
                      </a:r>
                      <a:r>
                        <a:rPr lang="es-ES" sz="1000" kern="1200" dirty="0" smtClean="0">
                          <a:solidFill>
                            <a:schemeClr val="dk1"/>
                          </a:solidFill>
                          <a:latin typeface="+mn-lt"/>
                          <a:ea typeface="+mn-ea"/>
                          <a:cs typeface="+mn-cs"/>
                        </a:rPr>
                        <a:t> (pase turístico oficial)</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Acceso gratuito a transporte público de la ciudad </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200 descuentos en comercios de la ciudad </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Mapa y guía turística de la ciudad</a:t>
                      </a: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570092">
                <a:tc vMerge="1">
                  <a:txBody>
                    <a:bodyPr/>
                    <a:lstStyle/>
                    <a:p>
                      <a:endParaRPr lang="es-ES" sz="11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Berlin</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WelcomeCard</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Museum</a:t>
                      </a:r>
                      <a:r>
                        <a:rPr lang="es-ES" sz="1000" kern="1200" baseline="0" dirty="0" smtClean="0">
                          <a:solidFill>
                            <a:schemeClr val="dk1"/>
                          </a:solidFill>
                          <a:latin typeface="+mn-lt"/>
                          <a:ea typeface="+mn-ea"/>
                          <a:cs typeface="+mn-cs"/>
                        </a:rPr>
                        <a:t> Island </a:t>
                      </a:r>
                      <a:r>
                        <a:rPr lang="es-ES" sz="1000" i="1" kern="1200" dirty="0" smtClean="0">
                          <a:solidFill>
                            <a:schemeClr val="dk1"/>
                          </a:solidFill>
                          <a:latin typeface="+mn-lt"/>
                          <a:ea typeface="+mn-ea"/>
                          <a:cs typeface="+mn-cs"/>
                        </a:rPr>
                        <a:t>(extensión</a:t>
                      </a:r>
                      <a:r>
                        <a:rPr lang="es-ES" sz="1000" i="1" kern="1200" baseline="0" dirty="0" smtClean="0">
                          <a:solidFill>
                            <a:schemeClr val="dk1"/>
                          </a:solidFill>
                          <a:latin typeface="+mn-lt"/>
                          <a:ea typeface="+mn-ea"/>
                          <a:cs typeface="+mn-cs"/>
                        </a:rPr>
                        <a:t> del pase turístico básico)</a:t>
                      </a:r>
                      <a:endParaRPr lang="es-ES" sz="1000" kern="1200" dirty="0" smtClean="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Entrada</a:t>
                      </a:r>
                      <a:r>
                        <a:rPr lang="es-ES" sz="900" kern="1200" baseline="0" dirty="0" smtClean="0">
                          <a:solidFill>
                            <a:schemeClr val="dk1"/>
                          </a:solidFill>
                          <a:latin typeface="+mn-lt"/>
                          <a:ea typeface="+mn-ea"/>
                          <a:cs typeface="+mn-cs"/>
                        </a:rPr>
                        <a:t> a los museos de </a:t>
                      </a:r>
                      <a:r>
                        <a:rPr lang="es-ES" sz="900" kern="1200" baseline="0" dirty="0" err="1" smtClean="0">
                          <a:solidFill>
                            <a:schemeClr val="dk1"/>
                          </a:solidFill>
                          <a:latin typeface="+mn-lt"/>
                          <a:ea typeface="+mn-ea"/>
                          <a:cs typeface="+mn-cs"/>
                        </a:rPr>
                        <a:t>Museum</a:t>
                      </a:r>
                      <a:r>
                        <a:rPr lang="es-ES" sz="900" kern="1200" baseline="0" dirty="0" smtClean="0">
                          <a:solidFill>
                            <a:schemeClr val="dk1"/>
                          </a:solidFill>
                          <a:latin typeface="+mn-lt"/>
                          <a:ea typeface="+mn-ea"/>
                          <a:cs typeface="+mn-cs"/>
                        </a:rPr>
                        <a:t> Island</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Acceso gratuito a transporte público de la ciudad </a:t>
                      </a:r>
                    </a:p>
                    <a:p>
                      <a:pPr marL="85725" marR="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baseline="0" dirty="0" smtClean="0">
                          <a:solidFill>
                            <a:schemeClr val="dk1"/>
                          </a:solidFill>
                          <a:latin typeface="+mn-lt"/>
                          <a:ea typeface="+mn-ea"/>
                          <a:cs typeface="+mn-cs"/>
                        </a:rPr>
                        <a:t>Mapa y guía turística de la ciudad</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289663">
                <a:tc vMerge="1">
                  <a:txBody>
                    <a:bodyPr/>
                    <a:lstStyle/>
                    <a:p>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i="0" kern="1200" dirty="0" err="1" smtClean="0">
                          <a:solidFill>
                            <a:schemeClr val="dk1"/>
                          </a:solidFill>
                          <a:latin typeface="+mn-lt"/>
                          <a:ea typeface="+mn-ea"/>
                          <a:cs typeface="+mn-cs"/>
                        </a:rPr>
                        <a:t>Museumpass</a:t>
                      </a:r>
                      <a:r>
                        <a:rPr lang="es-ES" sz="1000" i="0" kern="1200" dirty="0" smtClean="0">
                          <a:solidFill>
                            <a:schemeClr val="dk1"/>
                          </a:solidFill>
                          <a:latin typeface="+mn-lt"/>
                          <a:ea typeface="+mn-ea"/>
                          <a:cs typeface="+mn-cs"/>
                        </a:rPr>
                        <a:t> </a:t>
                      </a:r>
                      <a:r>
                        <a:rPr lang="es-ES" sz="1000" i="0" kern="1200" dirty="0" err="1" smtClean="0">
                          <a:solidFill>
                            <a:schemeClr val="dk1"/>
                          </a:solidFill>
                          <a:latin typeface="+mn-lt"/>
                          <a:ea typeface="+mn-ea"/>
                          <a:cs typeface="+mn-cs"/>
                        </a:rPr>
                        <a:t>Berlin</a:t>
                      </a:r>
                      <a:endParaRPr lang="es-ES" sz="1000" i="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Entrada</a:t>
                      </a:r>
                      <a:r>
                        <a:rPr lang="es-ES" sz="900" kern="1200" baseline="0" dirty="0" smtClean="0">
                          <a:solidFill>
                            <a:schemeClr val="dk1"/>
                          </a:solidFill>
                          <a:latin typeface="+mn-lt"/>
                          <a:ea typeface="+mn-ea"/>
                          <a:cs typeface="+mn-cs"/>
                        </a:rPr>
                        <a:t> a todos los museos la ciudad (durante 3 días sucesivos)</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0" name="Group 29"/>
          <p:cNvGrpSpPr/>
          <p:nvPr/>
        </p:nvGrpSpPr>
        <p:grpSpPr>
          <a:xfrm>
            <a:off x="4016896" y="1482489"/>
            <a:ext cx="5544616" cy="271457"/>
            <a:chOff x="450202" y="1625047"/>
            <a:chExt cx="3991788" cy="271457"/>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749464" y="1625047"/>
              <a:ext cx="3228250" cy="271457"/>
            </a:xfrm>
            <a:prstGeom prst="rect">
              <a:avLst/>
            </a:prstGeom>
            <a:solidFill>
              <a:schemeClr val="bg1"/>
            </a:solidFill>
          </p:spPr>
          <p:txBody>
            <a:bodyPr wrap="none" lIns="85952" tIns="42976" rIns="85952" bIns="42976">
              <a:spAutoFit/>
            </a:bodyPr>
            <a:lstStyle/>
            <a:p>
              <a:pPr algn="ctr" defTabSz="914247" fontAlgn="base">
                <a:spcBef>
                  <a:spcPct val="0"/>
                </a:spcBef>
                <a:spcAft>
                  <a:spcPts val="1128"/>
                </a:spcAft>
              </a:pPr>
              <a:r>
                <a:rPr lang="es-ES" sz="1200" b="1" i="1" dirty="0" smtClean="0">
                  <a:solidFill>
                    <a:srgbClr val="002060"/>
                  </a:solidFill>
                  <a:cs typeface="Arial" charset="0"/>
                </a:rPr>
                <a:t>Análisis de la oferta de experiencias turísticas en la ciudad</a:t>
              </a:r>
              <a:endParaRPr lang="es-ES" sz="1200" b="1" i="1" dirty="0">
                <a:solidFill>
                  <a:srgbClr val="002060"/>
                </a:solidFill>
                <a:cs typeface="Arial" charset="0"/>
              </a:endParaRPr>
            </a:p>
          </p:txBody>
        </p:sp>
      </p:grpSp>
      <p:grpSp>
        <p:nvGrpSpPr>
          <p:cNvPr id="36" name="Group 35"/>
          <p:cNvGrpSpPr/>
          <p:nvPr/>
        </p:nvGrpSpPr>
        <p:grpSpPr>
          <a:xfrm>
            <a:off x="382245" y="3942712"/>
            <a:ext cx="3418628" cy="271457"/>
            <a:chOff x="450202" y="1637061"/>
            <a:chExt cx="3991788" cy="271457"/>
          </a:xfrm>
        </p:grpSpPr>
        <p:cxnSp>
          <p:nvCxnSpPr>
            <p:cNvPr id="37" name="Straight Connector 36"/>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1538793" y="1637061"/>
              <a:ext cx="1649556"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Barrios de Berlín</a:t>
              </a:r>
              <a:endParaRPr lang="es-ES" sz="1200" b="1" i="1" dirty="0">
                <a:solidFill>
                  <a:srgbClr val="002060"/>
                </a:solidFill>
                <a:cs typeface="Arial" charset="0"/>
              </a:endParaRPr>
            </a:p>
          </p:txBody>
        </p:sp>
      </p:grpSp>
      <p:pic>
        <p:nvPicPr>
          <p:cNvPr id="66564" name="Picture 4" descr="http://m1.paperblog.com/i/78/781770/viaje-berlin-i-L-M5Gx_k.pn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38811" y="4400922"/>
            <a:ext cx="3534069" cy="1908398"/>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2" name="Table 21"/>
          <p:cNvGraphicFramePr>
            <a:graphicFrameLocks noGrp="1"/>
          </p:cNvGraphicFramePr>
          <p:nvPr>
            <p:extLst/>
          </p:nvPr>
        </p:nvGraphicFramePr>
        <p:xfrm>
          <a:off x="360817" y="1771850"/>
          <a:ext cx="3440055" cy="1980000"/>
        </p:xfrm>
        <a:graphic>
          <a:graphicData uri="http://schemas.openxmlformats.org/drawingml/2006/table">
            <a:tbl>
              <a:tblPr firstRow="1" bandRow="1">
                <a:tableStyleId>{5C22544A-7EE6-4342-B048-85BDC9FD1C3A}</a:tableStyleId>
              </a:tblPr>
              <a:tblGrid>
                <a:gridCol w="1185229"/>
                <a:gridCol w="2254826"/>
              </a:tblGrid>
              <a:tr h="396000">
                <a:tc>
                  <a:txBody>
                    <a:bodyPr/>
                    <a:lstStyle/>
                    <a:p>
                      <a:pPr algn="l"/>
                      <a:r>
                        <a:rPr lang="es-ES" sz="1000" b="1" dirty="0" smtClean="0">
                          <a:solidFill>
                            <a:schemeClr val="bg1"/>
                          </a:solidFill>
                        </a:rPr>
                        <a:t>Núm. visitantes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ctr" defTabSz="806555" rtl="0" eaLnBrk="1" fontAlgn="b" latinLnBrk="0" hangingPunct="1">
                        <a:lnSpc>
                          <a:spcPct val="100000"/>
                        </a:lnSpc>
                        <a:spcBef>
                          <a:spcPts val="0"/>
                        </a:spcBef>
                        <a:spcAft>
                          <a:spcPts val="0"/>
                        </a:spcAft>
                        <a:buClrTx/>
                        <a:buSzTx/>
                        <a:buFontTx/>
                        <a:buNone/>
                        <a:tabLst/>
                        <a:defRPr/>
                      </a:pPr>
                      <a:r>
                        <a:rPr lang="es-ES" sz="1000" b="0" kern="1200" dirty="0" smtClean="0">
                          <a:solidFill>
                            <a:srgbClr val="002060"/>
                          </a:solidFill>
                          <a:latin typeface="+mn-lt"/>
                          <a:ea typeface="+mn-ea"/>
                          <a:cs typeface="+mn-cs"/>
                        </a:rPr>
                        <a:t>12,4</a:t>
                      </a:r>
                      <a:r>
                        <a:rPr lang="es-ES" sz="1000" b="0" kern="1200" baseline="0" dirty="0" smtClean="0">
                          <a:solidFill>
                            <a:srgbClr val="002060"/>
                          </a:solidFill>
                          <a:latin typeface="+mn-lt"/>
                          <a:ea typeface="+mn-ea"/>
                          <a:cs typeface="+mn-cs"/>
                        </a:rPr>
                        <a:t> millones (2015)</a:t>
                      </a:r>
                      <a:endParaRPr lang="es-ES" sz="1000" b="0" kern="1200" dirty="0" smtClean="0">
                        <a:solidFill>
                          <a:srgbClr val="002060"/>
                        </a:solidFill>
                        <a:latin typeface="+mn-lt"/>
                        <a:ea typeface="+mn-ea"/>
                        <a:cs typeface="+mn-cs"/>
                        <a:sym typeface="Wingding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6000">
                <a:tc>
                  <a:txBody>
                    <a:bodyPr/>
                    <a:lstStyle/>
                    <a:p>
                      <a:pPr algn="l"/>
                      <a:r>
                        <a:rPr lang="es-ES" sz="1000" b="1" dirty="0" err="1" smtClean="0">
                          <a:solidFill>
                            <a:schemeClr val="bg1"/>
                          </a:solidFill>
                        </a:rPr>
                        <a:t>Mix</a:t>
                      </a:r>
                      <a:r>
                        <a:rPr lang="es-ES" sz="1000" b="1" baseline="0" dirty="0" smtClean="0">
                          <a:solidFill>
                            <a:schemeClr val="bg1"/>
                          </a:solidFill>
                        </a:rPr>
                        <a:t> por origen</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45% internacional – 55% nacional</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6000">
                <a:tc>
                  <a:txBody>
                    <a:bodyPr/>
                    <a:lstStyle/>
                    <a:p>
                      <a:pPr algn="l"/>
                      <a:r>
                        <a:rPr lang="es-ES" sz="1000" b="1" dirty="0" smtClean="0">
                          <a:solidFill>
                            <a:schemeClr val="bg1"/>
                          </a:solidFill>
                        </a:rPr>
                        <a:t>Estadía promedio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2,4 noches (2015)</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6000">
                <a:tc>
                  <a:txBody>
                    <a:bodyPr/>
                    <a:lstStyle/>
                    <a:p>
                      <a:pPr algn="l"/>
                      <a:r>
                        <a:rPr lang="es-ES" sz="1000" b="1" dirty="0" smtClean="0">
                          <a:solidFill>
                            <a:schemeClr val="bg1"/>
                          </a:solidFill>
                        </a:rPr>
                        <a:t>Gasto promedio diario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err="1" smtClean="0">
                          <a:solidFill>
                            <a:srgbClr val="002060"/>
                          </a:solidFill>
                          <a:latin typeface="+mn-lt"/>
                          <a:ea typeface="+mn-ea"/>
                          <a:cs typeface="+mn-cs"/>
                        </a:rPr>
                        <a:t>n.d</a:t>
                      </a:r>
                      <a:r>
                        <a:rPr lang="es-ES" sz="1000" b="0" kern="1200" dirty="0" smtClean="0">
                          <a:solidFill>
                            <a:srgbClr val="002060"/>
                          </a:solidFill>
                          <a:latin typeface="+mn-lt"/>
                          <a:ea typeface="+mn-ea"/>
                          <a:cs typeface="+mn-cs"/>
                        </a:rPr>
                        <a:t>.</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96000">
                <a:tc>
                  <a:txBody>
                    <a:bodyPr/>
                    <a:lstStyle/>
                    <a:p>
                      <a:pPr algn="l"/>
                      <a:r>
                        <a:rPr lang="es-ES" sz="1000" b="1" dirty="0" err="1" smtClean="0">
                          <a:solidFill>
                            <a:schemeClr val="bg1"/>
                          </a:solidFill>
                        </a:rPr>
                        <a:t>Stakeholders</a:t>
                      </a:r>
                      <a:r>
                        <a:rPr lang="es-ES" sz="1000" b="1" baseline="0" dirty="0" smtClean="0">
                          <a:solidFill>
                            <a:schemeClr val="bg1"/>
                          </a:solidFill>
                        </a:rPr>
                        <a:t> institucionales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err="1" smtClean="0">
                          <a:solidFill>
                            <a:srgbClr val="002060"/>
                          </a:solidFill>
                          <a:latin typeface="+mn-lt"/>
                          <a:ea typeface="+mn-ea"/>
                          <a:cs typeface="+mn-cs"/>
                        </a:rPr>
                        <a:t>Visit</a:t>
                      </a:r>
                      <a:r>
                        <a:rPr lang="es-ES" sz="1000" b="0" kern="1200" dirty="0" smtClean="0">
                          <a:solidFill>
                            <a:srgbClr val="002060"/>
                          </a:solidFill>
                          <a:latin typeface="+mn-lt"/>
                          <a:ea typeface="+mn-ea"/>
                          <a:cs typeface="+mn-cs"/>
                        </a:rPr>
                        <a:t> </a:t>
                      </a:r>
                      <a:r>
                        <a:rPr lang="es-ES" sz="1000" b="0" kern="1200" dirty="0" err="1" smtClean="0">
                          <a:solidFill>
                            <a:srgbClr val="002060"/>
                          </a:solidFill>
                          <a:latin typeface="+mn-lt"/>
                          <a:ea typeface="+mn-ea"/>
                          <a:cs typeface="+mn-cs"/>
                        </a:rPr>
                        <a:t>Berlin</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5" name="Table 24"/>
          <p:cNvGraphicFramePr>
            <a:graphicFrameLocks noGrp="1"/>
          </p:cNvGraphicFramePr>
          <p:nvPr>
            <p:extLst/>
          </p:nvPr>
        </p:nvGraphicFramePr>
        <p:xfrm>
          <a:off x="4016896" y="4276932"/>
          <a:ext cx="5580000" cy="2171749"/>
        </p:xfrm>
        <a:graphic>
          <a:graphicData uri="http://schemas.openxmlformats.org/drawingml/2006/table">
            <a:tbl>
              <a:tblPr firstRow="1" bandRow="1">
                <a:tableStyleId>{5C22544A-7EE6-4342-B048-85BDC9FD1C3A}</a:tableStyleId>
              </a:tblPr>
              <a:tblGrid>
                <a:gridCol w="864000"/>
                <a:gridCol w="1332000"/>
                <a:gridCol w="3384000"/>
              </a:tblGrid>
              <a:tr h="352600">
                <a:tc>
                  <a:txBody>
                    <a:bodyPr/>
                    <a:lstStyle/>
                    <a:p>
                      <a:r>
                        <a:rPr lang="es-ES" sz="1000" b="1" i="1" dirty="0" smtClean="0">
                          <a:solidFill>
                            <a:srgbClr val="002060"/>
                          </a:solidFill>
                        </a:rPr>
                        <a:t>Tipología / Segmento</a:t>
                      </a:r>
                      <a:endParaRPr lang="es-ES" sz="1000" b="1" i="1" dirty="0">
                        <a:solidFill>
                          <a:srgbClr val="002060"/>
                        </a:solidFill>
                      </a:endParaRPr>
                    </a:p>
                  </a:txBody>
                  <a:tcPr marL="35449" marR="35449" marT="31758" marB="31758" anchor="ctr">
                    <a:lnL w="12700" cmpd="sng">
                      <a:noFill/>
                    </a:lnL>
                    <a:lnR w="12700" cap="flat" cmpd="sng" algn="ctr">
                      <a:solidFill>
                        <a:schemeClr val="bg1"/>
                      </a:solidFill>
                      <a:prstDash val="solid"/>
                      <a:round/>
                      <a:headEnd type="none" w="med" len="med"/>
                      <a:tailEnd type="none" w="med" len="med"/>
                    </a:lnR>
                    <a:lnT w="38100" cmpd="sng">
                      <a:noFill/>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1" dirty="0" smtClean="0">
                          <a:solidFill>
                            <a:schemeClr val="bg1"/>
                          </a:solidFill>
                        </a:rPr>
                        <a:t>Productos </a:t>
                      </a:r>
                      <a:r>
                        <a:rPr lang="es-ES" sz="1000" b="1" dirty="0" err="1" smtClean="0">
                          <a:solidFill>
                            <a:schemeClr val="bg1"/>
                          </a:solidFill>
                        </a:rPr>
                        <a:t>Berlin</a:t>
                      </a:r>
                      <a:r>
                        <a:rPr lang="es-ES" sz="1000" b="1" dirty="0" smtClean="0">
                          <a:solidFill>
                            <a:schemeClr val="bg1"/>
                          </a:solidFill>
                        </a:rPr>
                        <a:t> </a:t>
                      </a:r>
                      <a:r>
                        <a:rPr lang="es-ES" sz="1000" b="1" dirty="0" err="1" smtClean="0">
                          <a:solidFill>
                            <a:schemeClr val="bg1"/>
                          </a:solidFill>
                        </a:rPr>
                        <a:t>WelcomeCard</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00" b="1" dirty="0" smtClean="0">
                          <a:solidFill>
                            <a:schemeClr val="bg1"/>
                          </a:solidFill>
                        </a:rPr>
                        <a:t>Componentes asociados / Oferta</a:t>
                      </a:r>
                      <a:r>
                        <a:rPr lang="es-ES" sz="1000" b="1" baseline="0" dirty="0" smtClean="0">
                          <a:solidFill>
                            <a:schemeClr val="bg1"/>
                          </a:solidFill>
                        </a:rPr>
                        <a:t> de soporte</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506619">
                <a:tc rowSpan="3">
                  <a:txBody>
                    <a:bodyPr/>
                    <a:lstStyle/>
                    <a:p>
                      <a:r>
                        <a:rPr lang="es-ES" sz="1000" b="1" dirty="0" smtClean="0">
                          <a:solidFill>
                            <a:srgbClr val="002060"/>
                          </a:solidFill>
                        </a:rPr>
                        <a:t>Para familias</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Arriba el telón: Visitar el teatro con la </a:t>
                      </a:r>
                      <a:r>
                        <a:rPr lang="es-ES" sz="1000" kern="1200" dirty="0" err="1" smtClean="0">
                          <a:solidFill>
                            <a:schemeClr val="dk1"/>
                          </a:solidFill>
                          <a:latin typeface="+mn-lt"/>
                          <a:ea typeface="+mn-ea"/>
                          <a:cs typeface="+mn-cs"/>
                        </a:rPr>
                        <a:t>Berlin</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WelcomeCard</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Descubrir la realidad sobre el escenario del </a:t>
                      </a:r>
                      <a:r>
                        <a:rPr lang="es-ES" sz="900" kern="1200" baseline="0" dirty="0" err="1" smtClean="0">
                          <a:solidFill>
                            <a:schemeClr val="dk1"/>
                          </a:solidFill>
                          <a:latin typeface="+mn-lt"/>
                          <a:ea typeface="+mn-ea"/>
                          <a:cs typeface="+mn-cs"/>
                        </a:rPr>
                        <a:t>Gripstheater</a:t>
                      </a:r>
                      <a:endParaRPr lang="es-ES" sz="900" kern="1200" baseline="0" dirty="0" smtClean="0">
                        <a:solidFill>
                          <a:schemeClr val="dk1"/>
                        </a:solidFill>
                        <a:latin typeface="+mn-lt"/>
                        <a:ea typeface="+mn-ea"/>
                        <a:cs typeface="+mn-cs"/>
                      </a:endParaRPr>
                    </a:p>
                    <a:p>
                      <a:pPr marL="85725" indent="-85725" algn="l" defTabSz="806555" rtl="0" eaLnBrk="1" latinLnBrk="0" hangingPunct="1">
                        <a:buFont typeface="Arial" panose="020B0604020202020204" pitchFamily="34" charset="0"/>
                        <a:buChar char="•"/>
                      </a:pPr>
                      <a:r>
                        <a:rPr lang="es-ES" sz="900" kern="1200" baseline="0" dirty="0" err="1" smtClean="0">
                          <a:solidFill>
                            <a:schemeClr val="dk1"/>
                          </a:solidFill>
                          <a:latin typeface="+mn-lt"/>
                          <a:ea typeface="+mn-ea"/>
                          <a:cs typeface="+mn-cs"/>
                        </a:rPr>
                        <a:t>Theater</a:t>
                      </a:r>
                      <a:r>
                        <a:rPr lang="es-ES" sz="900" kern="1200" baseline="0" dirty="0" smtClean="0">
                          <a:solidFill>
                            <a:schemeClr val="dk1"/>
                          </a:solidFill>
                          <a:latin typeface="+mn-lt"/>
                          <a:ea typeface="+mn-ea"/>
                          <a:cs typeface="+mn-cs"/>
                        </a:rPr>
                        <a:t> </a:t>
                      </a:r>
                      <a:r>
                        <a:rPr lang="es-ES" sz="900" kern="1200" baseline="0" dirty="0" err="1" smtClean="0">
                          <a:solidFill>
                            <a:schemeClr val="dk1"/>
                          </a:solidFill>
                          <a:latin typeface="+mn-lt"/>
                          <a:ea typeface="+mn-ea"/>
                          <a:cs typeface="+mn-cs"/>
                        </a:rPr>
                        <a:t>an</a:t>
                      </a:r>
                      <a:r>
                        <a:rPr lang="es-ES" sz="900" kern="1200" baseline="0" dirty="0" smtClean="0">
                          <a:solidFill>
                            <a:schemeClr val="dk1"/>
                          </a:solidFill>
                          <a:latin typeface="+mn-lt"/>
                          <a:ea typeface="+mn-ea"/>
                          <a:cs typeface="+mn-cs"/>
                        </a:rPr>
                        <a:t> der </a:t>
                      </a:r>
                      <a:r>
                        <a:rPr lang="es-ES" sz="900" kern="1200" baseline="0" dirty="0" err="1" smtClean="0">
                          <a:solidFill>
                            <a:schemeClr val="dk1"/>
                          </a:solidFill>
                          <a:latin typeface="+mn-lt"/>
                          <a:ea typeface="+mn-ea"/>
                          <a:cs typeface="+mn-cs"/>
                        </a:rPr>
                        <a:t>Parkaue</a:t>
                      </a:r>
                      <a:r>
                        <a:rPr lang="es-ES" sz="900" kern="1200" baseline="0" dirty="0" smtClean="0">
                          <a:solidFill>
                            <a:schemeClr val="dk1"/>
                          </a:solidFill>
                          <a:latin typeface="+mn-lt"/>
                          <a:ea typeface="+mn-ea"/>
                          <a:cs typeface="+mn-cs"/>
                        </a:rPr>
                        <a:t>: el teatro estatal más grande</a:t>
                      </a:r>
                    </a:p>
                    <a:p>
                      <a:pPr marL="85725" indent="-85725" algn="l" defTabSz="806555" rtl="0" eaLnBrk="1" latinLnBrk="0" hangingPunct="1">
                        <a:buFont typeface="Arial" panose="020B0604020202020204" pitchFamily="34" charset="0"/>
                        <a:buChar char="•"/>
                      </a:pPr>
                      <a:r>
                        <a:rPr lang="es-ES" sz="900" kern="1200" baseline="0" dirty="0" err="1" smtClean="0">
                          <a:solidFill>
                            <a:schemeClr val="dk1"/>
                          </a:solidFill>
                          <a:latin typeface="+mn-lt"/>
                          <a:ea typeface="+mn-ea"/>
                          <a:cs typeface="+mn-cs"/>
                        </a:rPr>
                        <a:t>ufaFabrik</a:t>
                      </a:r>
                      <a:r>
                        <a:rPr lang="es-ES" sz="900" kern="1200" baseline="0" dirty="0" smtClean="0">
                          <a:solidFill>
                            <a:schemeClr val="dk1"/>
                          </a:solidFill>
                          <a:latin typeface="+mn-lt"/>
                          <a:ea typeface="+mn-ea"/>
                          <a:cs typeface="+mn-cs"/>
                        </a:rPr>
                        <a:t>, algo más que un teatro</a:t>
                      </a: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724439">
                <a:tc vMerge="1">
                  <a:txBody>
                    <a:bodyPr/>
                    <a:lstStyle/>
                    <a:p>
                      <a:endParaRPr lang="es-ES" sz="11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Mundos de juego para mayores y pequeños</a:t>
                      </a:r>
                      <a:endParaRPr lang="es-ES" sz="1000" i="1"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Parque temático LEGOLAND® Discovery Centre </a:t>
                      </a:r>
                      <a:r>
                        <a:rPr lang="es-ES" sz="900" kern="1200" baseline="0" dirty="0" err="1" smtClean="0">
                          <a:solidFill>
                            <a:schemeClr val="dk1"/>
                          </a:solidFill>
                          <a:latin typeface="+mn-lt"/>
                          <a:ea typeface="+mn-ea"/>
                          <a:cs typeface="+mn-cs"/>
                        </a:rPr>
                        <a:t>Berlin</a:t>
                      </a:r>
                      <a:endParaRPr lang="es-ES" sz="900" kern="1200" baseline="0" dirty="0" smtClean="0">
                        <a:solidFill>
                          <a:schemeClr val="dk1"/>
                        </a:solidFill>
                        <a:latin typeface="+mn-lt"/>
                        <a:ea typeface="+mn-ea"/>
                        <a:cs typeface="+mn-cs"/>
                      </a:endParaRP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Mundos en miniatura de LOXX</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Museos y centros culturales de la ciudad: </a:t>
                      </a:r>
                      <a:r>
                        <a:rPr lang="es-ES" sz="900" kern="1200" baseline="0" dirty="0" err="1" smtClean="0">
                          <a:solidFill>
                            <a:schemeClr val="dk1"/>
                          </a:solidFill>
                          <a:latin typeface="+mn-lt"/>
                          <a:ea typeface="+mn-ea"/>
                          <a:cs typeface="+mn-cs"/>
                        </a:rPr>
                        <a:t>MACHmit</a:t>
                      </a:r>
                      <a:r>
                        <a:rPr lang="es-ES" sz="900" kern="1200" baseline="0" dirty="0" smtClean="0">
                          <a:solidFill>
                            <a:schemeClr val="dk1"/>
                          </a:solidFill>
                          <a:latin typeface="+mn-lt"/>
                          <a:ea typeface="+mn-ea"/>
                          <a:cs typeface="+mn-cs"/>
                        </a:rPr>
                        <a:t>! </a:t>
                      </a:r>
                      <a:r>
                        <a:rPr lang="es-ES" sz="900" kern="1200" baseline="0" dirty="0" err="1" smtClean="0">
                          <a:solidFill>
                            <a:schemeClr val="dk1"/>
                          </a:solidFill>
                          <a:latin typeface="+mn-lt"/>
                          <a:ea typeface="+mn-ea"/>
                          <a:cs typeface="+mn-cs"/>
                        </a:rPr>
                        <a:t>Museum</a:t>
                      </a:r>
                      <a:r>
                        <a:rPr lang="es-ES" sz="900" kern="1200" baseline="0" dirty="0" smtClean="0">
                          <a:solidFill>
                            <a:schemeClr val="dk1"/>
                          </a:solidFill>
                          <a:latin typeface="+mn-lt"/>
                          <a:ea typeface="+mn-ea"/>
                          <a:cs typeface="+mn-cs"/>
                        </a:rPr>
                        <a:t>, </a:t>
                      </a:r>
                      <a:r>
                        <a:rPr lang="es-ES" sz="900" kern="1200" baseline="0" dirty="0" err="1" smtClean="0">
                          <a:solidFill>
                            <a:schemeClr val="dk1"/>
                          </a:solidFill>
                          <a:latin typeface="+mn-lt"/>
                          <a:ea typeface="+mn-ea"/>
                          <a:cs typeface="+mn-cs"/>
                        </a:rPr>
                        <a:t>Extavium</a:t>
                      </a:r>
                      <a:r>
                        <a:rPr lang="es-ES" sz="900" kern="1200" baseline="0" dirty="0" smtClean="0">
                          <a:solidFill>
                            <a:schemeClr val="dk1"/>
                          </a:solidFill>
                          <a:latin typeface="+mn-lt"/>
                          <a:ea typeface="+mn-ea"/>
                          <a:cs typeface="+mn-cs"/>
                        </a:rPr>
                        <a:t> Potsdam</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549794">
                <a:tc vMerge="1">
                  <a:txBody>
                    <a:bodyPr/>
                    <a:lstStyle/>
                    <a:p>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i="0" kern="1200" dirty="0" smtClean="0">
                          <a:solidFill>
                            <a:schemeClr val="dk1"/>
                          </a:solidFill>
                          <a:latin typeface="+mn-lt"/>
                          <a:ea typeface="+mn-ea"/>
                          <a:cs typeface="+mn-cs"/>
                        </a:rPr>
                        <a:t>Animales en la gran ciudad</a:t>
                      </a:r>
                      <a:endParaRPr lang="es-ES" sz="1000" i="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Safari por el zoológico más grande de Alemania</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Zoo y </a:t>
                      </a:r>
                      <a:r>
                        <a:rPr lang="es-ES" sz="900" kern="1200" baseline="0" dirty="0" err="1" smtClean="0">
                          <a:solidFill>
                            <a:schemeClr val="dk1"/>
                          </a:solidFill>
                          <a:latin typeface="+mn-lt"/>
                          <a:ea typeface="+mn-ea"/>
                          <a:cs typeface="+mn-cs"/>
                        </a:rPr>
                        <a:t>aquarium</a:t>
                      </a:r>
                      <a:r>
                        <a:rPr lang="es-ES" sz="900" kern="1200" baseline="0" dirty="0" smtClean="0">
                          <a:solidFill>
                            <a:schemeClr val="dk1"/>
                          </a:solidFill>
                          <a:latin typeface="+mn-lt"/>
                          <a:ea typeface="+mn-ea"/>
                          <a:cs typeface="+mn-cs"/>
                        </a:rPr>
                        <a:t> de </a:t>
                      </a:r>
                      <a:r>
                        <a:rPr lang="es-ES" sz="900" kern="1200" baseline="0" dirty="0" err="1" smtClean="0">
                          <a:solidFill>
                            <a:schemeClr val="dk1"/>
                          </a:solidFill>
                          <a:latin typeface="+mn-lt"/>
                          <a:ea typeface="+mn-ea"/>
                          <a:cs typeface="+mn-cs"/>
                        </a:rPr>
                        <a:t>Berlin</a:t>
                      </a:r>
                      <a:endParaRPr lang="es-ES" sz="900" kern="1200" baseline="0" dirty="0" smtClean="0">
                        <a:solidFill>
                          <a:schemeClr val="dk1"/>
                        </a:solidFill>
                        <a:latin typeface="+mn-lt"/>
                        <a:ea typeface="+mn-ea"/>
                        <a:cs typeface="+mn-cs"/>
                      </a:endParaRP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Viaje submarino en </a:t>
                      </a:r>
                      <a:r>
                        <a:rPr lang="es-ES" sz="900" kern="1200" baseline="0" dirty="0" err="1" smtClean="0">
                          <a:solidFill>
                            <a:schemeClr val="dk1"/>
                          </a:solidFill>
                          <a:latin typeface="+mn-lt"/>
                          <a:ea typeface="+mn-ea"/>
                          <a:cs typeface="+mn-cs"/>
                        </a:rPr>
                        <a:t>AquaDom</a:t>
                      </a:r>
                      <a:r>
                        <a:rPr lang="es-ES" sz="900" kern="1200" baseline="0" dirty="0" smtClean="0">
                          <a:solidFill>
                            <a:schemeClr val="dk1"/>
                          </a:solidFill>
                          <a:latin typeface="+mn-lt"/>
                          <a:ea typeface="+mn-ea"/>
                          <a:cs typeface="+mn-cs"/>
                        </a:rPr>
                        <a:t> &amp; </a:t>
                      </a:r>
                      <a:r>
                        <a:rPr lang="es-ES" sz="900" kern="1200" baseline="0" dirty="0" err="1" smtClean="0">
                          <a:solidFill>
                            <a:schemeClr val="dk1"/>
                          </a:solidFill>
                          <a:latin typeface="+mn-lt"/>
                          <a:ea typeface="+mn-ea"/>
                          <a:cs typeface="+mn-cs"/>
                        </a:rPr>
                        <a:t>Sealife</a:t>
                      </a:r>
                      <a:r>
                        <a:rPr lang="es-ES" sz="900" kern="1200" baseline="0" dirty="0" smtClean="0">
                          <a:solidFill>
                            <a:schemeClr val="dk1"/>
                          </a:solidFill>
                          <a:latin typeface="+mn-lt"/>
                          <a:ea typeface="+mn-ea"/>
                          <a:cs typeface="+mn-cs"/>
                        </a:rPr>
                        <a:t> </a:t>
                      </a:r>
                      <a:r>
                        <a:rPr lang="es-ES" sz="900" kern="1200" baseline="0" dirty="0" err="1" smtClean="0">
                          <a:solidFill>
                            <a:schemeClr val="dk1"/>
                          </a:solidFill>
                          <a:latin typeface="+mn-lt"/>
                          <a:ea typeface="+mn-ea"/>
                          <a:cs typeface="+mn-cs"/>
                        </a:rPr>
                        <a:t>Berlin</a:t>
                      </a:r>
                      <a:endParaRPr lang="es-ES" sz="900" kern="1200" baseline="0" dirty="0" smtClean="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8" name="Slide Number Placeholder 3"/>
          <p:cNvSpPr txBox="1">
            <a:spLocks/>
          </p:cNvSpPr>
          <p:nvPr/>
        </p:nvSpPr>
        <p:spPr>
          <a:xfrm>
            <a:off x="4016896" y="3902591"/>
            <a:ext cx="5580000" cy="25222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50" b="0" dirty="0" err="1" smtClean="0">
                <a:solidFill>
                  <a:srgbClr val="002776"/>
                </a:solidFill>
              </a:rPr>
              <a:t>VisitBerlin</a:t>
            </a:r>
            <a:r>
              <a:rPr lang="es-ES" sz="1050" b="0" dirty="0" smtClean="0">
                <a:solidFill>
                  <a:srgbClr val="002776"/>
                </a:solidFill>
              </a:rPr>
              <a:t> propone combinaciones de productos turísticos que aprovechan las ventajas y descuentos de la </a:t>
            </a:r>
            <a:r>
              <a:rPr lang="es-ES" sz="1050" b="0" i="1" dirty="0" err="1" smtClean="0">
                <a:solidFill>
                  <a:srgbClr val="002776"/>
                </a:solidFill>
              </a:rPr>
              <a:t>Berlin</a:t>
            </a:r>
            <a:r>
              <a:rPr lang="es-ES" sz="1050" b="0" i="1" dirty="0" smtClean="0">
                <a:solidFill>
                  <a:srgbClr val="002776"/>
                </a:solidFill>
              </a:rPr>
              <a:t> </a:t>
            </a:r>
            <a:r>
              <a:rPr lang="es-ES" sz="1050" b="0" i="1" dirty="0" err="1" smtClean="0">
                <a:solidFill>
                  <a:srgbClr val="002776"/>
                </a:solidFill>
              </a:rPr>
              <a:t>WelcomeCard</a:t>
            </a:r>
            <a:r>
              <a:rPr lang="es-ES" sz="1050" b="0" dirty="0" smtClean="0">
                <a:solidFill>
                  <a:srgbClr val="002776"/>
                </a:solidFill>
              </a:rPr>
              <a:t>:</a:t>
            </a:r>
            <a:endParaRPr lang="es-ES" sz="1050"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330</a:t>
            </a:fld>
            <a:endParaRPr lang="es-ES" dirty="0">
              <a:solidFill>
                <a:srgbClr val="002776"/>
              </a:solidFill>
            </a:endParaRPr>
          </a:p>
        </p:txBody>
      </p:sp>
    </p:spTree>
    <p:extLst>
      <p:ext uri="{BB962C8B-B14F-4D97-AF65-F5344CB8AC3E}">
        <p14:creationId xmlns:p14="http://schemas.microsoft.com/office/powerpoint/2010/main" val="773472877"/>
      </p:ext>
    </p:extLst>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err="1" smtClean="0">
                <a:solidFill>
                  <a:srgbClr val="002776"/>
                </a:solidFill>
              </a:rPr>
              <a:t>visitberlin.de</a:t>
            </a:r>
            <a:r>
              <a:rPr lang="es-ES" b="0" i="1" dirty="0" smtClean="0">
                <a:solidFill>
                  <a:srgbClr val="002776"/>
                </a:solidFill>
              </a:rPr>
              <a:t> / </a:t>
            </a:r>
            <a:r>
              <a:rPr lang="es-ES" b="0" i="1" dirty="0" err="1" smtClean="0">
                <a:solidFill>
                  <a:srgbClr val="002776"/>
                </a:solidFill>
              </a:rPr>
              <a:t>shop.visitberlin.de</a:t>
            </a:r>
            <a:r>
              <a:rPr lang="es-ES" b="0" i="1" dirty="0">
                <a:solidFill>
                  <a:srgbClr val="002776"/>
                </a:solidFill>
              </a:rPr>
              <a:t>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err="1" smtClean="0">
                  <a:solidFill>
                    <a:srgbClr val="002060"/>
                  </a:solidFill>
                  <a:cs typeface="Arial" charset="0"/>
                </a:rPr>
                <a:t>VisitBerlin</a:t>
              </a:r>
              <a:r>
                <a:rPr lang="es-ES" sz="1200" dirty="0" smtClean="0">
                  <a:solidFill>
                    <a:srgbClr val="002060"/>
                  </a:solidFill>
                  <a:cs typeface="Arial" charset="0"/>
                </a:rPr>
                <a:t> Shop – Venta de entradas y productos turísticos</a:t>
              </a:r>
              <a:endParaRPr lang="es-ES" sz="1200" dirty="0">
                <a:solidFill>
                  <a:srgbClr val="002060"/>
                </a:solidFill>
                <a:cs typeface="Arial" charset="0"/>
              </a:endParaRPr>
            </a:p>
          </p:txBody>
        </p:sp>
      </p:grpSp>
      <p:pic>
        <p:nvPicPr>
          <p:cNvPr id="20" name="Picture 2" descr="http://www.happylowcost.com/wp-content/uploads/2016/01/berlin-4.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1" y="1022053"/>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21"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Berlín (Alemania)</a:t>
            </a:r>
            <a:endParaRPr lang="es-ES" sz="1400" i="1" dirty="0">
              <a:solidFill>
                <a:srgbClr val="FFFFFF"/>
              </a:solidFill>
            </a:endParaRPr>
          </a:p>
        </p:txBody>
      </p:sp>
      <p:pic>
        <p:nvPicPr>
          <p:cNvPr id="5" name="Picture 4" descr="Screen Clipping"/>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338811" y="2036773"/>
            <a:ext cx="4330799" cy="2322802"/>
          </a:xfrm>
          <a:prstGeom prst="rect">
            <a:avLst/>
          </a:prstGeom>
          <a:effectLst>
            <a:outerShdw blurRad="50800" dist="38100" dir="8100000" algn="tr" rotWithShape="0">
              <a:prstClr val="black">
                <a:alpha val="40000"/>
              </a:prstClr>
            </a:outerShdw>
          </a:effectLst>
        </p:spPr>
      </p:pic>
      <p:pic>
        <p:nvPicPr>
          <p:cNvPr id="7" name="Picture 6" descr="Screen Clippi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368372" y="4004725"/>
            <a:ext cx="2253024" cy="2448611"/>
          </a:xfrm>
          <a:prstGeom prst="rect">
            <a:avLst/>
          </a:prstGeom>
          <a:effectLst>
            <a:outerShdw blurRad="50800" dist="38100" dir="8100000" algn="tr" rotWithShape="0">
              <a:prstClr val="black">
                <a:alpha val="40000"/>
              </a:prstClr>
            </a:outerShdw>
          </a:effectLst>
        </p:spPr>
      </p:pic>
      <p:pic>
        <p:nvPicPr>
          <p:cNvPr id="8" name="Picture 7" descr="Screen Clipping"/>
          <p:cNvPicPr>
            <a:picLocks noChangeAspect="1"/>
          </p:cNvPicPr>
          <p:nvPr/>
        </p:nvPicPr>
        <p:blipFill rotWithShape="1">
          <a:blip r:embed="rId6" cstate="email">
            <a:extLst>
              <a:ext uri="{28A0092B-C50C-407E-A947-70E740481C1C}">
                <a14:useLocalDpi xmlns:a14="http://schemas.microsoft.com/office/drawing/2010/main" val="0"/>
              </a:ext>
            </a:extLst>
          </a:blip>
          <a:srcRect/>
          <a:stretch/>
        </p:blipFill>
        <p:spPr>
          <a:xfrm>
            <a:off x="8055232" y="1856935"/>
            <a:ext cx="1506280" cy="2373685"/>
          </a:xfrm>
          <a:prstGeom prst="rect">
            <a:avLst/>
          </a:prstGeom>
          <a:noFill/>
          <a:ln>
            <a:solidFill>
              <a:schemeClr val="accent2"/>
            </a:solidFill>
            <a:prstDash val="sysDash"/>
          </a:ln>
          <a:effectLst>
            <a:outerShdw blurRad="50800" dist="38100" dir="8100000" algn="tr" rotWithShape="0">
              <a:prstClr val="black">
                <a:alpha val="40000"/>
              </a:prstClr>
            </a:outerShdw>
          </a:effectLst>
        </p:spPr>
      </p:pic>
      <p:sp>
        <p:nvSpPr>
          <p:cNvPr id="17" name="Slide Number Placeholder 3"/>
          <p:cNvSpPr txBox="1">
            <a:spLocks/>
          </p:cNvSpPr>
          <p:nvPr/>
        </p:nvSpPr>
        <p:spPr>
          <a:xfrm>
            <a:off x="4736976" y="3284984"/>
            <a:ext cx="1323322" cy="97382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spcAft>
                <a:spcPts val="300"/>
              </a:spcAft>
            </a:pPr>
            <a:r>
              <a:rPr lang="es-ES" sz="1000" b="0" dirty="0" smtClean="0">
                <a:solidFill>
                  <a:srgbClr val="002776"/>
                </a:solidFill>
              </a:rPr>
              <a:t>Productos turísticos </a:t>
            </a:r>
            <a:r>
              <a:rPr lang="es-ES" sz="1000" b="0" dirty="0">
                <a:solidFill>
                  <a:srgbClr val="002776"/>
                </a:solidFill>
              </a:rPr>
              <a:t>como </a:t>
            </a:r>
            <a:r>
              <a:rPr lang="es-ES" sz="1000" b="0" dirty="0" smtClean="0">
                <a:solidFill>
                  <a:srgbClr val="002776"/>
                </a:solidFill>
              </a:rPr>
              <a:t>el </a:t>
            </a:r>
            <a:r>
              <a:rPr lang="es-ES" sz="1000" b="0" i="1" dirty="0" err="1" smtClean="0">
                <a:solidFill>
                  <a:srgbClr val="002776"/>
                </a:solidFill>
              </a:rPr>
              <a:t>Berlin</a:t>
            </a:r>
            <a:r>
              <a:rPr lang="es-ES" sz="1000" b="0" i="1" dirty="0" smtClean="0">
                <a:solidFill>
                  <a:srgbClr val="002776"/>
                </a:solidFill>
              </a:rPr>
              <a:t> </a:t>
            </a:r>
            <a:r>
              <a:rPr lang="es-ES" sz="1000" b="0" i="1" dirty="0" err="1" smtClean="0">
                <a:solidFill>
                  <a:srgbClr val="002776"/>
                </a:solidFill>
              </a:rPr>
              <a:t>WelcomeCard</a:t>
            </a:r>
            <a:r>
              <a:rPr lang="es-ES" sz="1000" b="0" i="1" dirty="0" smtClean="0">
                <a:solidFill>
                  <a:srgbClr val="002776"/>
                </a:solidFill>
              </a:rPr>
              <a:t> </a:t>
            </a:r>
            <a:r>
              <a:rPr lang="es-ES" sz="1000" b="0" dirty="0" smtClean="0">
                <a:solidFill>
                  <a:srgbClr val="002776"/>
                </a:solidFill>
              </a:rPr>
              <a:t>o el  </a:t>
            </a:r>
            <a:r>
              <a:rPr lang="es-ES" sz="1000" b="0" i="1" dirty="0" err="1">
                <a:solidFill>
                  <a:srgbClr val="002776"/>
                </a:solidFill>
              </a:rPr>
              <a:t>Museumpass</a:t>
            </a:r>
            <a:r>
              <a:rPr lang="es-ES" sz="1000" b="0" i="1" dirty="0">
                <a:solidFill>
                  <a:srgbClr val="002776"/>
                </a:solidFill>
              </a:rPr>
              <a:t> </a:t>
            </a:r>
            <a:r>
              <a:rPr lang="es-ES" sz="1000" b="0" i="1" dirty="0" err="1" smtClean="0">
                <a:solidFill>
                  <a:srgbClr val="002776"/>
                </a:solidFill>
              </a:rPr>
              <a:t>Berlin</a:t>
            </a:r>
            <a:r>
              <a:rPr lang="es-ES" sz="1000" b="0" i="1" dirty="0" smtClean="0">
                <a:solidFill>
                  <a:srgbClr val="002776"/>
                </a:solidFill>
              </a:rPr>
              <a:t> </a:t>
            </a:r>
            <a:r>
              <a:rPr lang="es-ES" sz="1000" b="0" dirty="0" smtClean="0">
                <a:solidFill>
                  <a:srgbClr val="002776"/>
                </a:solidFill>
              </a:rPr>
              <a:t>pueden </a:t>
            </a:r>
            <a:r>
              <a:rPr lang="es-ES" sz="1000" dirty="0" smtClean="0">
                <a:solidFill>
                  <a:srgbClr val="002776"/>
                </a:solidFill>
              </a:rPr>
              <a:t>comprarse directamente online</a:t>
            </a:r>
            <a:r>
              <a:rPr lang="es-ES" sz="1000" b="0" dirty="0">
                <a:solidFill>
                  <a:srgbClr val="002776"/>
                </a:solidFill>
              </a:rPr>
              <a:t> </a:t>
            </a:r>
            <a:r>
              <a:rPr lang="es-ES" sz="1000" b="0" dirty="0" smtClean="0">
                <a:solidFill>
                  <a:srgbClr val="002776"/>
                </a:solidFill>
              </a:rPr>
              <a:t>en la web </a:t>
            </a:r>
            <a:r>
              <a:rPr lang="es-ES" sz="1000" b="0" dirty="0" err="1" smtClean="0">
                <a:solidFill>
                  <a:srgbClr val="002776"/>
                </a:solidFill>
              </a:rPr>
              <a:t>Visit</a:t>
            </a:r>
            <a:r>
              <a:rPr lang="es-ES" sz="1000" b="0" dirty="0" smtClean="0">
                <a:solidFill>
                  <a:srgbClr val="002776"/>
                </a:solidFill>
              </a:rPr>
              <a:t> </a:t>
            </a:r>
            <a:r>
              <a:rPr lang="es-ES" sz="1000" b="0" dirty="0" err="1" smtClean="0">
                <a:solidFill>
                  <a:srgbClr val="002776"/>
                </a:solidFill>
              </a:rPr>
              <a:t>Berlin</a:t>
            </a:r>
            <a:endParaRPr lang="es-ES" sz="1000" b="0" i="1" dirty="0">
              <a:solidFill>
                <a:srgbClr val="002776"/>
              </a:solidFill>
            </a:endParaRPr>
          </a:p>
        </p:txBody>
      </p:sp>
      <p:pic>
        <p:nvPicPr>
          <p:cNvPr id="19" name="Picture 18" descr="Screen Clipping"/>
          <p:cNvPicPr>
            <a:picLocks noChangeAspect="1"/>
          </p:cNvPicPr>
          <p:nvPr/>
        </p:nvPicPr>
        <p:blipFill rotWithShape="1">
          <a:blip r:embed="rId7" cstate="email">
            <a:extLst>
              <a:ext uri="{28A0092B-C50C-407E-A947-70E740481C1C}">
                <a14:useLocalDpi xmlns:a14="http://schemas.microsoft.com/office/drawing/2010/main" val="0"/>
              </a:ext>
            </a:extLst>
          </a:blip>
          <a:srcRect/>
          <a:stretch/>
        </p:blipFill>
        <p:spPr>
          <a:xfrm>
            <a:off x="6393160" y="2276872"/>
            <a:ext cx="1512168" cy="2373685"/>
          </a:xfrm>
          <a:prstGeom prst="rect">
            <a:avLst/>
          </a:prstGeom>
          <a:noFill/>
          <a:ln>
            <a:solidFill>
              <a:schemeClr val="accent2"/>
            </a:solidFill>
            <a:prstDash val="sysDash"/>
          </a:ln>
          <a:effectLst>
            <a:outerShdw blurRad="50800" dist="38100" dir="8100000" algn="tr" rotWithShape="0">
              <a:prstClr val="black">
                <a:alpha val="40000"/>
              </a:prstClr>
            </a:outerShdw>
          </a:effectLst>
        </p:spPr>
      </p:pic>
      <p:cxnSp>
        <p:nvCxnSpPr>
          <p:cNvPr id="25" name="Straight Arrow Connector 24"/>
          <p:cNvCxnSpPr/>
          <p:nvPr/>
        </p:nvCxnSpPr>
        <p:spPr>
          <a:xfrm flipH="1">
            <a:off x="6111934" y="3815862"/>
            <a:ext cx="281226" cy="0"/>
          </a:xfrm>
          <a:prstGeom prst="straightConnector1">
            <a:avLst/>
          </a:prstGeom>
          <a:ln w="1905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pic>
        <p:nvPicPr>
          <p:cNvPr id="14" name="Picture 13" descr="Screen Clipping"/>
          <p:cNvPicPr>
            <a:picLocks noChangeAspect="1"/>
          </p:cNvPicPr>
          <p:nvPr/>
        </p:nvPicPr>
        <p:blipFill>
          <a:blip r:embed="rId8" cstate="email">
            <a:extLst>
              <a:ext uri="{28A0092B-C50C-407E-A947-70E740481C1C}">
                <a14:useLocalDpi xmlns:a14="http://schemas.microsoft.com/office/drawing/2010/main" val="0"/>
              </a:ext>
            </a:extLst>
          </a:blip>
          <a:stretch>
            <a:fillRect/>
          </a:stretch>
        </p:blipFill>
        <p:spPr>
          <a:xfrm>
            <a:off x="3555017" y="4943270"/>
            <a:ext cx="5430431" cy="1510066"/>
          </a:xfrm>
          <a:prstGeom prst="rect">
            <a:avLst/>
          </a:prstGeom>
          <a:noFill/>
          <a:ln>
            <a:solidFill>
              <a:schemeClr val="accent2"/>
            </a:solidFill>
            <a:prstDash val="sysDash"/>
          </a:ln>
          <a:effectLst>
            <a:outerShdw blurRad="50800" dist="38100" dir="8100000" algn="tr" rotWithShape="0">
              <a:prstClr val="black">
                <a:alpha val="40000"/>
              </a:prstClr>
            </a:outerShdw>
          </a:effectLst>
        </p:spPr>
      </p:pic>
      <p:cxnSp>
        <p:nvCxnSpPr>
          <p:cNvPr id="33" name="Straight Arrow Connector 32"/>
          <p:cNvCxnSpPr/>
          <p:nvPr/>
        </p:nvCxnSpPr>
        <p:spPr>
          <a:xfrm flipV="1">
            <a:off x="5817096" y="4359575"/>
            <a:ext cx="0" cy="583695"/>
          </a:xfrm>
          <a:prstGeom prst="straightConnector1">
            <a:avLst/>
          </a:prstGeom>
          <a:ln w="1905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331</a:t>
            </a:fld>
            <a:endParaRPr lang="es-ES" dirty="0">
              <a:solidFill>
                <a:srgbClr val="002776"/>
              </a:solidFill>
            </a:endParaRPr>
          </a:p>
        </p:txBody>
      </p:sp>
    </p:spTree>
    <p:extLst>
      <p:ext uri="{BB962C8B-B14F-4D97-AF65-F5344CB8AC3E}">
        <p14:creationId xmlns:p14="http://schemas.microsoft.com/office/powerpoint/2010/main" val="1698008352"/>
      </p:ext>
    </p:extLst>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www.berlin-welcomecard.de / www.visitberlin.de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err="1" smtClean="0">
                  <a:solidFill>
                    <a:srgbClr val="002060"/>
                  </a:solidFill>
                  <a:cs typeface="Arial" charset="0"/>
                </a:rPr>
                <a:t>Berlin</a:t>
              </a:r>
              <a:r>
                <a:rPr lang="es-ES" sz="1200" dirty="0" smtClean="0">
                  <a:solidFill>
                    <a:srgbClr val="002060"/>
                  </a:solidFill>
                  <a:cs typeface="Arial" charset="0"/>
                </a:rPr>
                <a:t> </a:t>
              </a:r>
              <a:r>
                <a:rPr lang="es-ES" sz="1200" dirty="0" err="1" smtClean="0">
                  <a:solidFill>
                    <a:srgbClr val="002060"/>
                  </a:solidFill>
                  <a:cs typeface="Arial" charset="0"/>
                </a:rPr>
                <a:t>WelcomeCard</a:t>
              </a:r>
              <a:r>
                <a:rPr lang="es-ES" sz="1200" dirty="0" smtClean="0">
                  <a:solidFill>
                    <a:srgbClr val="002060"/>
                  </a:solidFill>
                  <a:cs typeface="Arial" charset="0"/>
                </a:rPr>
                <a:t> – Creación de productos turísticos </a:t>
              </a:r>
              <a:endParaRPr lang="es-ES" sz="1200" dirty="0">
                <a:solidFill>
                  <a:srgbClr val="002060"/>
                </a:solidFill>
                <a:cs typeface="Arial" charset="0"/>
              </a:endParaRPr>
            </a:p>
          </p:txBody>
        </p:sp>
      </p:grpSp>
      <p:pic>
        <p:nvPicPr>
          <p:cNvPr id="20" name="Picture 2" descr="http://www.happylowcost.com/wp-content/uploads/2016/01/berlin-4.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1" y="1022053"/>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21"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Berlín (Alemania)</a:t>
            </a:r>
            <a:endParaRPr lang="es-ES" sz="1400" i="1" dirty="0">
              <a:solidFill>
                <a:srgbClr val="FFFFFF"/>
              </a:solidFill>
            </a:endParaRPr>
          </a:p>
        </p:txBody>
      </p:sp>
      <p:pic>
        <p:nvPicPr>
          <p:cNvPr id="2" name="Picture 1" descr="Screen Clipping"/>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338811" y="2286547"/>
            <a:ext cx="3678085" cy="2116044"/>
          </a:xfrm>
          <a:prstGeom prst="rect">
            <a:avLst/>
          </a:prstGeom>
          <a:effectLst>
            <a:outerShdw blurRad="50800" dist="38100" dir="8100000" algn="tr" rotWithShape="0">
              <a:prstClr val="black">
                <a:alpha val="40000"/>
              </a:prstClr>
            </a:outerShdw>
          </a:effectLst>
        </p:spPr>
      </p:pic>
      <p:pic>
        <p:nvPicPr>
          <p:cNvPr id="3" name="Picture 2" descr="Screen Clipping"/>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a:xfrm>
            <a:off x="603395" y="4078997"/>
            <a:ext cx="3729313" cy="2366299"/>
          </a:xfrm>
          <a:prstGeom prst="rect">
            <a:avLst/>
          </a:prstGeom>
          <a:effectLst>
            <a:outerShdw blurRad="50800" dist="38100" dir="8100000" algn="tr" rotWithShape="0">
              <a:prstClr val="black">
                <a:alpha val="40000"/>
              </a:prstClr>
            </a:outerShdw>
          </a:effectLst>
        </p:spPr>
      </p:pic>
      <p:pic>
        <p:nvPicPr>
          <p:cNvPr id="9" name="Picture 8" descr="Screen Clipping"/>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4332708" y="2286547"/>
            <a:ext cx="4292451" cy="1973590"/>
          </a:xfrm>
          <a:prstGeom prst="rect">
            <a:avLst/>
          </a:prstGeom>
          <a:effectLst>
            <a:outerShdw blurRad="50800" dist="38100" dir="8100000" algn="tr" rotWithShape="0">
              <a:prstClr val="black">
                <a:alpha val="40000"/>
              </a:prstClr>
            </a:outerShdw>
          </a:effectLst>
        </p:spPr>
      </p:pic>
      <p:sp>
        <p:nvSpPr>
          <p:cNvPr id="22" name="Slide Number Placeholder 3"/>
          <p:cNvSpPr txBox="1">
            <a:spLocks/>
          </p:cNvSpPr>
          <p:nvPr/>
        </p:nvSpPr>
        <p:spPr>
          <a:xfrm>
            <a:off x="338811" y="2052346"/>
            <a:ext cx="714451" cy="21002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00" u="sng" dirty="0" smtClean="0">
                <a:solidFill>
                  <a:srgbClr val="002776"/>
                </a:solidFill>
              </a:rPr>
              <a:t>Tours</a:t>
            </a:r>
            <a:endParaRPr lang="es-ES" sz="1000" i="1" u="sng" dirty="0">
              <a:solidFill>
                <a:srgbClr val="002776"/>
              </a:solidFill>
            </a:endParaRPr>
          </a:p>
        </p:txBody>
      </p:sp>
      <p:sp>
        <p:nvSpPr>
          <p:cNvPr id="23" name="Slide Number Placeholder 3"/>
          <p:cNvSpPr txBox="1">
            <a:spLocks/>
          </p:cNvSpPr>
          <p:nvPr/>
        </p:nvSpPr>
        <p:spPr>
          <a:xfrm>
            <a:off x="4332709" y="2052346"/>
            <a:ext cx="1700411" cy="21002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00" u="sng" dirty="0" smtClean="0">
                <a:solidFill>
                  <a:srgbClr val="002776"/>
                </a:solidFill>
              </a:rPr>
              <a:t>Paquetes con alojamiento</a:t>
            </a:r>
            <a:endParaRPr lang="es-ES" sz="1000" i="1" u="sng" dirty="0">
              <a:solidFill>
                <a:srgbClr val="002776"/>
              </a:solidFill>
            </a:endParaRPr>
          </a:p>
        </p:txBody>
      </p:sp>
      <p:sp>
        <p:nvSpPr>
          <p:cNvPr id="26" name="Slide Number Placeholder 3"/>
          <p:cNvSpPr txBox="1">
            <a:spLocks/>
          </p:cNvSpPr>
          <p:nvPr/>
        </p:nvSpPr>
        <p:spPr>
          <a:xfrm>
            <a:off x="4520953" y="4581128"/>
            <a:ext cx="792088" cy="441098"/>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00" u="sng" dirty="0" smtClean="0">
                <a:solidFill>
                  <a:srgbClr val="002776"/>
                </a:solidFill>
              </a:rPr>
              <a:t>Productos para familias</a:t>
            </a:r>
            <a:endParaRPr lang="es-ES" sz="1000" i="1" u="sng" dirty="0">
              <a:solidFill>
                <a:srgbClr val="002776"/>
              </a:solidFill>
            </a:endParaRPr>
          </a:p>
        </p:txBody>
      </p:sp>
      <p:pic>
        <p:nvPicPr>
          <p:cNvPr id="10" name="Picture 9" descr="Screen Clipping"/>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5385048" y="4546014"/>
            <a:ext cx="3268138" cy="2141956"/>
          </a:xfrm>
          <a:prstGeom prst="rect">
            <a:avLst/>
          </a:prstGeom>
          <a:effectLst>
            <a:outerShdw blurRad="50800" dist="38100" dir="8100000" algn="tr" rotWithShape="0">
              <a:prstClr val="black">
                <a:alpha val="40000"/>
              </a:prstClr>
            </a:outerShdw>
          </a:effectLst>
        </p:spPr>
      </p:pic>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332</a:t>
            </a:fld>
            <a:endParaRPr lang="es-ES" dirty="0">
              <a:solidFill>
                <a:srgbClr val="002776"/>
              </a:solidFill>
            </a:endParaRPr>
          </a:p>
        </p:txBody>
      </p:sp>
    </p:spTree>
    <p:extLst>
      <p:ext uri="{BB962C8B-B14F-4D97-AF65-F5344CB8AC3E}">
        <p14:creationId xmlns:p14="http://schemas.microsoft.com/office/powerpoint/2010/main" val="622319660"/>
      </p:ext>
    </p:extLst>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tripadvisor.es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smtClean="0">
                  <a:solidFill>
                    <a:srgbClr val="002060"/>
                  </a:solidFill>
                  <a:cs typeface="Arial" charset="0"/>
                </a:rPr>
                <a:t>Promoción de los barrios en </a:t>
              </a:r>
              <a:r>
                <a:rPr lang="es-ES" sz="1200" dirty="0" err="1" smtClean="0">
                  <a:solidFill>
                    <a:srgbClr val="002060"/>
                  </a:solidFill>
                  <a:cs typeface="Arial" charset="0"/>
                </a:rPr>
                <a:t>TripAdvisor</a:t>
              </a:r>
              <a:endParaRPr lang="es-ES" sz="1200" dirty="0">
                <a:solidFill>
                  <a:srgbClr val="002060"/>
                </a:solidFill>
                <a:cs typeface="Arial" charset="0"/>
              </a:endParaRPr>
            </a:p>
          </p:txBody>
        </p:sp>
      </p:grpSp>
      <p:pic>
        <p:nvPicPr>
          <p:cNvPr id="2" name="Picture 1" descr="Screen Clipping"/>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338810" y="2036773"/>
            <a:ext cx="5289918" cy="4276810"/>
          </a:xfrm>
          <a:prstGeom prst="rect">
            <a:avLst/>
          </a:prstGeom>
          <a:effectLst>
            <a:outerShdw blurRad="50800" dist="38100" dir="8100000" algn="tr" rotWithShape="0">
              <a:prstClr val="black">
                <a:alpha val="40000"/>
              </a:prstClr>
            </a:outerShdw>
          </a:effectLst>
        </p:spPr>
      </p:pic>
      <p:pic>
        <p:nvPicPr>
          <p:cNvPr id="13" name="Picture 12" descr="Screen Clipping"/>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4516197" y="2424853"/>
            <a:ext cx="5045315" cy="3973512"/>
          </a:xfrm>
          <a:prstGeom prst="rect">
            <a:avLst/>
          </a:prstGeom>
          <a:effectLst>
            <a:outerShdw blurRad="50800" dist="38100" dir="8100000" algn="tr" rotWithShape="0">
              <a:prstClr val="black">
                <a:alpha val="40000"/>
              </a:prstClr>
            </a:outerShdw>
          </a:effectLst>
        </p:spPr>
      </p:pic>
      <p:pic>
        <p:nvPicPr>
          <p:cNvPr id="20" name="Picture 2" descr="http://www.happylowcost.com/wp-content/uploads/2016/01/berlin-4.jpg"/>
          <p:cNvPicPr>
            <a:picLocks noChangeAspect="1" noChangeArrowheads="1"/>
          </p:cNvPicPr>
          <p:nvPr/>
        </p:nvPicPr>
        <p:blipFill rotWithShape="1">
          <a:blip r:embed="rId5" cstate="email">
            <a:extLst>
              <a:ext uri="{28A0092B-C50C-407E-A947-70E740481C1C}">
                <a14:useLocalDpi xmlns:a14="http://schemas.microsoft.com/office/drawing/2010/main" val="0"/>
              </a:ext>
            </a:extLst>
          </a:blip>
          <a:srcRect/>
          <a:stretch/>
        </p:blipFill>
        <p:spPr bwMode="auto">
          <a:xfrm>
            <a:off x="338811" y="1022053"/>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21"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Berlín (Alemania)</a:t>
            </a:r>
            <a:endParaRPr lang="es-ES" sz="1400" i="1" dirty="0">
              <a:solidFill>
                <a:srgbClr val="FFFFFF"/>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333</a:t>
            </a:fld>
            <a:endParaRPr lang="es-ES" dirty="0">
              <a:solidFill>
                <a:srgbClr val="002776"/>
              </a:solidFill>
            </a:endParaRPr>
          </a:p>
        </p:txBody>
      </p:sp>
    </p:spTree>
    <p:extLst>
      <p:ext uri="{BB962C8B-B14F-4D97-AF65-F5344CB8AC3E}">
        <p14:creationId xmlns:p14="http://schemas.microsoft.com/office/powerpoint/2010/main" val="1623040324"/>
      </p:ext>
    </p:extLst>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0" name="Picture 2" descr="http://www.travelandleisure.com/sites/default/files/styles/1600x1000/public/buenos-aires.jpg?itok=9vp7wTp7"/>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0" y="1022052"/>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8" y="6580873"/>
            <a:ext cx="6020491" cy="11747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www.disfrutabuenosaires.com.ar / www.destinosexperienciales.com / www.derecho.uba.ar (Mayo 2016)</a:t>
            </a:r>
          </a:p>
        </p:txBody>
      </p:sp>
      <p:grpSp>
        <p:nvGrpSpPr>
          <p:cNvPr id="11" name="Group 10"/>
          <p:cNvGrpSpPr/>
          <p:nvPr/>
        </p:nvGrpSpPr>
        <p:grpSpPr>
          <a:xfrm>
            <a:off x="382245" y="1482489"/>
            <a:ext cx="3418628" cy="271457"/>
            <a:chOff x="450202" y="1637061"/>
            <a:chExt cx="3991788" cy="271457"/>
          </a:xfrm>
        </p:grpSpPr>
        <p:cxnSp>
          <p:nvCxnSpPr>
            <p:cNvPr id="12" name="Straight Connector 11"/>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759653" y="1637061"/>
              <a:ext cx="1207821"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Cifras clave</a:t>
              </a:r>
              <a:endParaRPr lang="es-ES" sz="1200" b="1" i="1" dirty="0">
                <a:solidFill>
                  <a:srgbClr val="002060"/>
                </a:solidFill>
                <a:cs typeface="Arial" charset="0"/>
              </a:endParaRPr>
            </a:p>
          </p:txBody>
        </p:sp>
      </p:grpSp>
      <p:sp>
        <p:nvSpPr>
          <p:cNvPr id="14"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Buenos Aires (Argentina)</a:t>
            </a:r>
            <a:endParaRPr lang="es-ES" sz="1400" i="1" dirty="0">
              <a:solidFill>
                <a:srgbClr val="FFFFFF"/>
              </a:solidFill>
            </a:endParaRPr>
          </a:p>
        </p:txBody>
      </p:sp>
      <p:graphicFrame>
        <p:nvGraphicFramePr>
          <p:cNvPr id="24" name="Table 23"/>
          <p:cNvGraphicFramePr>
            <a:graphicFrameLocks noGrp="1"/>
          </p:cNvGraphicFramePr>
          <p:nvPr>
            <p:extLst/>
          </p:nvPr>
        </p:nvGraphicFramePr>
        <p:xfrm>
          <a:off x="4016896" y="1771848"/>
          <a:ext cx="5585867" cy="4539862"/>
        </p:xfrm>
        <a:graphic>
          <a:graphicData uri="http://schemas.openxmlformats.org/drawingml/2006/table">
            <a:tbl>
              <a:tblPr firstRow="1" bandRow="1">
                <a:tableStyleId>{5C22544A-7EE6-4342-B048-85BDC9FD1C3A}</a:tableStyleId>
              </a:tblPr>
              <a:tblGrid>
                <a:gridCol w="864000"/>
                <a:gridCol w="1216239"/>
                <a:gridCol w="3505628"/>
              </a:tblGrid>
              <a:tr h="442787">
                <a:tc>
                  <a:txBody>
                    <a:bodyPr/>
                    <a:lstStyle/>
                    <a:p>
                      <a:r>
                        <a:rPr lang="es-ES" sz="1000" b="1" i="1" dirty="0" smtClean="0">
                          <a:solidFill>
                            <a:srgbClr val="002060"/>
                          </a:solidFill>
                        </a:rPr>
                        <a:t>Tipología</a:t>
                      </a:r>
                      <a:endParaRPr lang="es-ES" sz="1000" b="1" i="1" dirty="0">
                        <a:solidFill>
                          <a:srgbClr val="002060"/>
                        </a:solidFill>
                      </a:endParaRPr>
                    </a:p>
                  </a:txBody>
                  <a:tcPr marL="35449" marR="35449" marT="31758" marB="31758" anchor="ctr">
                    <a:lnL w="12700" cmpd="sng">
                      <a:noFill/>
                    </a:lnL>
                    <a:lnR w="12700" cap="flat" cmpd="sng" algn="ctr">
                      <a:solidFill>
                        <a:schemeClr val="bg1"/>
                      </a:solidFill>
                      <a:prstDash val="solid"/>
                      <a:round/>
                      <a:headEnd type="none" w="med" len="med"/>
                      <a:tailEnd type="none" w="med" len="med"/>
                    </a:lnR>
                    <a:lnT w="38100" cmpd="sng">
                      <a:noFill/>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1" dirty="0" smtClean="0">
                          <a:solidFill>
                            <a:schemeClr val="bg1"/>
                          </a:solidFill>
                        </a:rPr>
                        <a:t>Experiencias turísticas</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00" b="1" dirty="0" smtClean="0">
                          <a:solidFill>
                            <a:schemeClr val="bg1"/>
                          </a:solidFill>
                        </a:rPr>
                        <a:t>Componentes asociados / Oferta</a:t>
                      </a:r>
                      <a:r>
                        <a:rPr lang="es-ES" sz="1000" b="1" baseline="0" dirty="0" smtClean="0">
                          <a:solidFill>
                            <a:schemeClr val="bg1"/>
                          </a:solidFill>
                        </a:rPr>
                        <a:t> de soporte</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819415">
                <a:tc rowSpan="3">
                  <a:txBody>
                    <a:bodyPr/>
                    <a:lstStyle/>
                    <a:p>
                      <a:r>
                        <a:rPr lang="es-ES" sz="1000" b="1" dirty="0" smtClean="0">
                          <a:solidFill>
                            <a:srgbClr val="002060"/>
                          </a:solidFill>
                        </a:rPr>
                        <a:t>Patrimonio</a:t>
                      </a:r>
                      <a:r>
                        <a:rPr lang="es-ES" sz="1000" b="1" baseline="0" dirty="0" smtClean="0">
                          <a:solidFill>
                            <a:srgbClr val="002060"/>
                          </a:solidFill>
                        </a:rPr>
                        <a:t> y cultura</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Buenos Aires dibujada</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Ruta turística por el Barrio San Telmo con foco en el patrimonio cultural del humor gráfico argentino</a:t>
                      </a: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819415">
                <a:tc vMerge="1">
                  <a:txBody>
                    <a:bodyPr/>
                    <a:lstStyle/>
                    <a:p>
                      <a:endParaRPr lang="es-ES" sz="11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Paseos temáticos</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Recorridos por la ciudad siguiendo</a:t>
                      </a:r>
                      <a:r>
                        <a:rPr lang="es-ES" sz="900" kern="1200" baseline="0" dirty="0" smtClean="0">
                          <a:solidFill>
                            <a:schemeClr val="dk1"/>
                          </a:solidFill>
                          <a:latin typeface="+mn-lt"/>
                          <a:ea typeface="+mn-ea"/>
                          <a:cs typeface="+mn-cs"/>
                        </a:rPr>
                        <a:t> los pasos de figuras / personajes destacados</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819415">
                <a:tc vMerge="1">
                  <a:txBody>
                    <a:bodyPr/>
                    <a:lstStyle/>
                    <a:p>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Visitá</a:t>
                      </a:r>
                      <a:r>
                        <a:rPr lang="es-ES" sz="1000" kern="1200" dirty="0" smtClean="0">
                          <a:solidFill>
                            <a:schemeClr val="dk1"/>
                          </a:solidFill>
                          <a:latin typeface="+mn-lt"/>
                          <a:ea typeface="+mn-ea"/>
                          <a:cs typeface="+mn-cs"/>
                        </a:rPr>
                        <a:t> Teatro Colón</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Teatro Colón</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Guía turístico</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819415">
                <a:tc>
                  <a:txBody>
                    <a:bodyPr/>
                    <a:lstStyle/>
                    <a:p>
                      <a:pPr marL="0" marR="0" indent="0" algn="l" defTabSz="820131" rtl="0" eaLnBrk="1" fontAlgn="auto" latinLnBrk="0" hangingPunct="1">
                        <a:lnSpc>
                          <a:spcPct val="100000"/>
                        </a:lnSpc>
                        <a:spcBef>
                          <a:spcPts val="0"/>
                        </a:spcBef>
                        <a:spcAft>
                          <a:spcPts val="0"/>
                        </a:spcAft>
                        <a:buClrTx/>
                        <a:buSzTx/>
                        <a:buFontTx/>
                        <a:buNone/>
                        <a:tabLst/>
                        <a:defRPr/>
                      </a:pPr>
                      <a:r>
                        <a:rPr lang="es-ES" sz="1000" b="1" dirty="0" smtClean="0">
                          <a:solidFill>
                            <a:srgbClr val="002060"/>
                          </a:solidFill>
                        </a:rPr>
                        <a:t>Aventura y deportes</a:t>
                      </a: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Trekking</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Caminá</a:t>
                      </a:r>
                      <a:r>
                        <a:rPr lang="es-ES" sz="1000" kern="1200" dirty="0" smtClean="0">
                          <a:solidFill>
                            <a:schemeClr val="dk1"/>
                          </a:solidFill>
                          <a:latin typeface="+mn-lt"/>
                          <a:ea typeface="+mn-ea"/>
                          <a:cs typeface="+mn-cs"/>
                        </a:rPr>
                        <a:t> Buenos Aires</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Circuito de 8km por la ciudad:</a:t>
                      </a:r>
                      <a:r>
                        <a:rPr lang="es-ES" sz="900" kern="1200" baseline="0" dirty="0" smtClean="0">
                          <a:solidFill>
                            <a:schemeClr val="dk1"/>
                          </a:solidFill>
                          <a:latin typeface="+mn-lt"/>
                          <a:ea typeface="+mn-ea"/>
                          <a:cs typeface="+mn-cs"/>
                        </a:rPr>
                        <a:t> principales barrios y atractivos turísticos</a:t>
                      </a:r>
                      <a:endParaRPr lang="es-ES" sz="900" kern="1200" dirty="0" smtClean="0">
                        <a:solidFill>
                          <a:schemeClr val="dk1"/>
                        </a:solidFill>
                        <a:latin typeface="+mn-lt"/>
                        <a:ea typeface="+mn-ea"/>
                        <a:cs typeface="+mn-cs"/>
                      </a:endParaRP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Almuerzo </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819415">
                <a:tc>
                  <a:txBody>
                    <a:bodyPr/>
                    <a:lstStyle/>
                    <a:p>
                      <a:pPr marL="0" marR="0" indent="0" algn="l" defTabSz="820131" rtl="0" eaLnBrk="1" fontAlgn="auto" latinLnBrk="0" hangingPunct="1">
                        <a:lnSpc>
                          <a:spcPct val="100000"/>
                        </a:lnSpc>
                        <a:spcBef>
                          <a:spcPts val="0"/>
                        </a:spcBef>
                        <a:spcAft>
                          <a:spcPts val="0"/>
                        </a:spcAft>
                        <a:buClrTx/>
                        <a:buSzTx/>
                        <a:buFontTx/>
                        <a:buNone/>
                        <a:tabLst/>
                        <a:defRPr/>
                      </a:pPr>
                      <a:r>
                        <a:rPr lang="es-ES" sz="1000" b="1" dirty="0" err="1" smtClean="0">
                          <a:solidFill>
                            <a:srgbClr val="002060"/>
                          </a:solidFill>
                        </a:rPr>
                        <a:t>Sightseeing</a:t>
                      </a:r>
                      <a:endParaRPr lang="es-ES" sz="1000" b="1" dirty="0" smtClean="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Las luces de la ciudad</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endParaRPr lang="es-ES" sz="900" kern="1200" dirty="0" smtClean="0">
                        <a:solidFill>
                          <a:schemeClr val="dk1"/>
                        </a:solidFill>
                        <a:latin typeface="+mn-lt"/>
                        <a:ea typeface="+mn-ea"/>
                        <a:cs typeface="+mn-cs"/>
                      </a:endParaRP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Principales atractivos turísticos de la ciudad</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Guía turístico</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6" name="Table 25"/>
          <p:cNvGraphicFramePr>
            <a:graphicFrameLocks noGrp="1"/>
          </p:cNvGraphicFramePr>
          <p:nvPr>
            <p:extLst/>
          </p:nvPr>
        </p:nvGraphicFramePr>
        <p:xfrm>
          <a:off x="360817" y="1771850"/>
          <a:ext cx="3440055" cy="1675183"/>
        </p:xfrm>
        <a:graphic>
          <a:graphicData uri="http://schemas.openxmlformats.org/drawingml/2006/table">
            <a:tbl>
              <a:tblPr firstRow="1" bandRow="1">
                <a:tableStyleId>{5C22544A-7EE6-4342-B048-85BDC9FD1C3A}</a:tableStyleId>
              </a:tblPr>
              <a:tblGrid>
                <a:gridCol w="1185229"/>
                <a:gridCol w="2254826"/>
              </a:tblGrid>
              <a:tr h="312113">
                <a:tc>
                  <a:txBody>
                    <a:bodyPr/>
                    <a:lstStyle/>
                    <a:p>
                      <a:pPr algn="l"/>
                      <a:r>
                        <a:rPr lang="es-ES" sz="1000" b="1" dirty="0" smtClean="0">
                          <a:solidFill>
                            <a:schemeClr val="bg1"/>
                          </a:solidFill>
                        </a:rPr>
                        <a:t>Núm. visitantes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ctr" defTabSz="806555" rtl="0" eaLnBrk="1" fontAlgn="b" latinLnBrk="0" hangingPunct="1">
                        <a:lnSpc>
                          <a:spcPct val="100000"/>
                        </a:lnSpc>
                        <a:spcBef>
                          <a:spcPts val="0"/>
                        </a:spcBef>
                        <a:spcAft>
                          <a:spcPts val="0"/>
                        </a:spcAft>
                        <a:buClrTx/>
                        <a:buSzTx/>
                        <a:buFontTx/>
                        <a:buNone/>
                        <a:tabLst/>
                        <a:defRPr/>
                      </a:pPr>
                      <a:r>
                        <a:rPr lang="es-ES" sz="1000" b="0" kern="1200" dirty="0" smtClean="0">
                          <a:solidFill>
                            <a:srgbClr val="002060"/>
                          </a:solidFill>
                          <a:latin typeface="+mn-lt"/>
                          <a:ea typeface="+mn-ea"/>
                          <a:cs typeface="+mn-cs"/>
                        </a:rPr>
                        <a:t>10.570.435</a:t>
                      </a:r>
                      <a:r>
                        <a:rPr lang="es-ES" sz="1000" b="0" kern="1200" baseline="0" dirty="0" smtClean="0">
                          <a:solidFill>
                            <a:srgbClr val="002060"/>
                          </a:solidFill>
                          <a:latin typeface="+mn-lt"/>
                          <a:ea typeface="+mn-ea"/>
                          <a:cs typeface="+mn-cs"/>
                        </a:rPr>
                        <a:t> </a:t>
                      </a:r>
                      <a:r>
                        <a:rPr lang="es-ES" sz="1000" b="0" kern="1200" dirty="0" smtClean="0">
                          <a:solidFill>
                            <a:srgbClr val="002060"/>
                          </a:solidFill>
                          <a:latin typeface="+mn-lt"/>
                          <a:ea typeface="+mn-ea"/>
                          <a:cs typeface="+mn-cs"/>
                        </a:rPr>
                        <a:t>(2014)</a:t>
                      </a:r>
                      <a:endParaRPr lang="es-ES" sz="1000" b="0" kern="1200" dirty="0" smtClean="0">
                        <a:solidFill>
                          <a:srgbClr val="002060"/>
                        </a:solidFill>
                        <a:latin typeface="+mn-lt"/>
                        <a:ea typeface="+mn-ea"/>
                        <a:cs typeface="+mn-cs"/>
                        <a:sym typeface="Wingding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12113">
                <a:tc>
                  <a:txBody>
                    <a:bodyPr/>
                    <a:lstStyle/>
                    <a:p>
                      <a:pPr algn="l"/>
                      <a:r>
                        <a:rPr lang="es-ES" sz="1000" b="1" dirty="0" err="1" smtClean="0">
                          <a:solidFill>
                            <a:schemeClr val="bg1"/>
                          </a:solidFill>
                        </a:rPr>
                        <a:t>Mix</a:t>
                      </a:r>
                      <a:r>
                        <a:rPr lang="es-ES" sz="1000" b="1" baseline="0" dirty="0" smtClean="0">
                          <a:solidFill>
                            <a:schemeClr val="bg1"/>
                          </a:solidFill>
                        </a:rPr>
                        <a:t> por origen</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22% internacional – 78% nacional</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12113">
                <a:tc>
                  <a:txBody>
                    <a:bodyPr/>
                    <a:lstStyle/>
                    <a:p>
                      <a:pPr algn="l"/>
                      <a:r>
                        <a:rPr lang="es-ES" sz="1000" b="1" dirty="0" smtClean="0">
                          <a:solidFill>
                            <a:schemeClr val="bg1"/>
                          </a:solidFill>
                        </a:rPr>
                        <a:t>Estadía promedio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6 noches </a:t>
                      </a:r>
                    </a:p>
                    <a:p>
                      <a:pPr marL="0" algn="ctr" defTabSz="806555" rtl="0" eaLnBrk="1" fontAlgn="b" latinLnBrk="0" hangingPunct="1"/>
                      <a:r>
                        <a:rPr lang="es-ES" sz="1000" b="0" kern="1200" dirty="0" smtClean="0">
                          <a:solidFill>
                            <a:srgbClr val="002060"/>
                          </a:solidFill>
                          <a:latin typeface="+mn-lt"/>
                          <a:ea typeface="+mn-ea"/>
                          <a:cs typeface="+mn-cs"/>
                        </a:rPr>
                        <a:t>(turistas</a:t>
                      </a:r>
                      <a:r>
                        <a:rPr lang="es-ES" sz="1000" b="0" kern="1200" baseline="0" dirty="0" smtClean="0">
                          <a:solidFill>
                            <a:srgbClr val="002060"/>
                          </a:solidFill>
                          <a:latin typeface="+mn-lt"/>
                          <a:ea typeface="+mn-ea"/>
                          <a:cs typeface="+mn-cs"/>
                        </a:rPr>
                        <a:t> internacionales; 2014)</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12113">
                <a:tc>
                  <a:txBody>
                    <a:bodyPr/>
                    <a:lstStyle/>
                    <a:p>
                      <a:pPr algn="l"/>
                      <a:r>
                        <a:rPr lang="es-ES" sz="1000" b="1" dirty="0" smtClean="0">
                          <a:solidFill>
                            <a:schemeClr val="bg1"/>
                          </a:solidFill>
                        </a:rPr>
                        <a:t>Gasto promedio diario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98,5$ (turistas internacionales;  2014)</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12113">
                <a:tc>
                  <a:txBody>
                    <a:bodyPr/>
                    <a:lstStyle/>
                    <a:p>
                      <a:pPr algn="l"/>
                      <a:r>
                        <a:rPr lang="es-ES" sz="1000" b="1" dirty="0" err="1" smtClean="0">
                          <a:solidFill>
                            <a:schemeClr val="bg1"/>
                          </a:solidFill>
                        </a:rPr>
                        <a:t>Stakeholders</a:t>
                      </a:r>
                      <a:r>
                        <a:rPr lang="es-ES" sz="1000" b="1" dirty="0" smtClean="0">
                          <a:solidFill>
                            <a:schemeClr val="bg1"/>
                          </a:solidFill>
                        </a:rPr>
                        <a:t> institucionales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Turismo Buenos</a:t>
                      </a:r>
                      <a:r>
                        <a:rPr lang="es-ES" sz="1000" b="0" kern="1200" baseline="0" dirty="0" smtClean="0">
                          <a:solidFill>
                            <a:srgbClr val="002060"/>
                          </a:solidFill>
                          <a:latin typeface="+mn-lt"/>
                          <a:ea typeface="+mn-ea"/>
                          <a:cs typeface="+mn-cs"/>
                        </a:rPr>
                        <a:t> Aires Ciudad</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0" name="Group 29"/>
          <p:cNvGrpSpPr/>
          <p:nvPr/>
        </p:nvGrpSpPr>
        <p:grpSpPr>
          <a:xfrm>
            <a:off x="4016896" y="1482489"/>
            <a:ext cx="5544616" cy="271457"/>
            <a:chOff x="450202" y="1625047"/>
            <a:chExt cx="3991788" cy="271457"/>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749464" y="1625047"/>
              <a:ext cx="3228250" cy="271457"/>
            </a:xfrm>
            <a:prstGeom prst="rect">
              <a:avLst/>
            </a:prstGeom>
            <a:solidFill>
              <a:schemeClr val="bg1"/>
            </a:solidFill>
          </p:spPr>
          <p:txBody>
            <a:bodyPr wrap="none" lIns="85952" tIns="42976" rIns="85952" bIns="42976">
              <a:spAutoFit/>
            </a:bodyPr>
            <a:lstStyle/>
            <a:p>
              <a:pPr algn="ctr" defTabSz="914247" fontAlgn="base">
                <a:spcBef>
                  <a:spcPct val="0"/>
                </a:spcBef>
                <a:spcAft>
                  <a:spcPts val="1128"/>
                </a:spcAft>
              </a:pPr>
              <a:r>
                <a:rPr lang="es-ES" sz="1200" b="1" i="1" dirty="0" smtClean="0">
                  <a:solidFill>
                    <a:srgbClr val="002060"/>
                  </a:solidFill>
                  <a:cs typeface="Arial" charset="0"/>
                </a:rPr>
                <a:t>Análisis de la oferta de experiencias turísticas en la ciudad</a:t>
              </a:r>
              <a:endParaRPr lang="es-ES" sz="1200" b="1" i="1" dirty="0">
                <a:solidFill>
                  <a:srgbClr val="002060"/>
                </a:solidFill>
                <a:cs typeface="Arial" charset="0"/>
              </a:endParaRPr>
            </a:p>
          </p:txBody>
        </p:sp>
      </p:grpSp>
      <p:grpSp>
        <p:nvGrpSpPr>
          <p:cNvPr id="36" name="Group 35"/>
          <p:cNvGrpSpPr/>
          <p:nvPr/>
        </p:nvGrpSpPr>
        <p:grpSpPr>
          <a:xfrm>
            <a:off x="382245" y="3468144"/>
            <a:ext cx="3418628" cy="271457"/>
            <a:chOff x="450202" y="1637061"/>
            <a:chExt cx="3991788" cy="271457"/>
          </a:xfrm>
        </p:grpSpPr>
        <p:cxnSp>
          <p:nvCxnSpPr>
            <p:cNvPr id="37" name="Straight Connector 36"/>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1218311" y="1637061"/>
              <a:ext cx="2290520"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Barrios de Buenos Aires</a:t>
              </a:r>
              <a:endParaRPr lang="es-ES" sz="1200" b="1" i="1" dirty="0">
                <a:solidFill>
                  <a:srgbClr val="002060"/>
                </a:solidFill>
                <a:cs typeface="Arial" charset="0"/>
              </a:endParaRPr>
            </a:p>
          </p:txBody>
        </p:sp>
      </p:grpSp>
      <p:pic>
        <p:nvPicPr>
          <p:cNvPr id="63496" name="Picture 8" descr="http://www.disfrutabuenosaires.com.ar/assets/imagenes/mapa2014.jp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51192" y="3739600"/>
            <a:ext cx="2585584" cy="2857752"/>
          </a:xfrm>
          <a:prstGeom prst="rect">
            <a:avLst/>
          </a:prstGeom>
          <a:noFill/>
          <a:extLst>
            <a:ext uri="{909E8E84-426E-40DD-AFC4-6F175D3DCCD1}">
              <a14:hiddenFill xmlns:a14="http://schemas.microsoft.com/office/drawing/2010/main">
                <a:solidFill>
                  <a:srgbClr val="FFFFFF"/>
                </a:solidFill>
              </a14:hiddenFill>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334</a:t>
            </a:fld>
            <a:endParaRPr lang="es-ES" dirty="0">
              <a:solidFill>
                <a:srgbClr val="002776"/>
              </a:solidFill>
            </a:endParaRPr>
          </a:p>
        </p:txBody>
      </p:sp>
    </p:spTree>
    <p:extLst>
      <p:ext uri="{BB962C8B-B14F-4D97-AF65-F5344CB8AC3E}">
        <p14:creationId xmlns:p14="http://schemas.microsoft.com/office/powerpoint/2010/main" val="4008200096"/>
      </p:ext>
    </p:extLst>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descr="Screen Clipping"/>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360761" y="1971152"/>
            <a:ext cx="3728143" cy="3495134"/>
          </a:xfrm>
          <a:prstGeom prst="rect">
            <a:avLst/>
          </a:prstGeom>
          <a:effectLst>
            <a:outerShdw blurRad="50800" dist="38100" dir="8100000" algn="tr" rotWithShape="0">
              <a:prstClr val="black">
                <a:alpha val="40000"/>
              </a:prstClr>
            </a:outerShdw>
          </a:effec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turismo.buenosiares.gob.ar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smtClean="0">
                  <a:solidFill>
                    <a:srgbClr val="002060"/>
                  </a:solidFill>
                  <a:cs typeface="Arial" charset="0"/>
                </a:rPr>
                <a:t>Experiencias turísticas</a:t>
              </a:r>
              <a:endParaRPr lang="es-ES" sz="1200" dirty="0">
                <a:solidFill>
                  <a:srgbClr val="002060"/>
                </a:solidFill>
                <a:cs typeface="Arial" charset="0"/>
              </a:endParaRPr>
            </a:p>
          </p:txBody>
        </p:sp>
      </p:grpSp>
      <p:pic>
        <p:nvPicPr>
          <p:cNvPr id="16" name="Picture 2" descr="http://www.travelandleisure.com/sites/default/files/styles/1600x1000/public/buenos-aires.jpg?itok=9vp7wTp7"/>
          <p:cNvPicPr>
            <a:picLocks noChangeAspect="1" noChangeArrowheads="1"/>
          </p:cNvPicPr>
          <p:nvPr/>
        </p:nvPicPr>
        <p:blipFill rotWithShape="1">
          <a:blip r:embed="rId4" cstate="email">
            <a:extLst>
              <a:ext uri="{28A0092B-C50C-407E-A947-70E740481C1C}">
                <a14:useLocalDpi xmlns:a14="http://schemas.microsoft.com/office/drawing/2010/main" val="0"/>
              </a:ext>
            </a:extLst>
          </a:blip>
          <a:srcRect/>
          <a:stretch/>
        </p:blipFill>
        <p:spPr bwMode="auto">
          <a:xfrm>
            <a:off x="338810" y="1022052"/>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17"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Buenos Aires (Argentina)</a:t>
            </a:r>
            <a:endParaRPr lang="es-ES" sz="1400" i="1" dirty="0">
              <a:solidFill>
                <a:srgbClr val="FFFFFF"/>
              </a:solidFill>
            </a:endParaRPr>
          </a:p>
        </p:txBody>
      </p:sp>
      <p:pic>
        <p:nvPicPr>
          <p:cNvPr id="71682" name="Picture 2" descr="http://www.mundoflaneur.com/wp-content/uploads/2014/10/experiencia-BA.jpg"/>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4645387" y="2748948"/>
            <a:ext cx="3209356" cy="2380273"/>
          </a:xfrm>
          <a:prstGeom prst="rect">
            <a:avLst/>
          </a:prstGeom>
          <a:effectLst>
            <a:outerShdw blurRad="50800" dist="38100" dir="8100000" algn="tr"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Picture 4" descr="Screen Clipping"/>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6450395" y="4261947"/>
            <a:ext cx="3111117" cy="2242150"/>
          </a:xfrm>
          <a:prstGeom prst="rect">
            <a:avLst/>
          </a:prstGeom>
          <a:effectLst>
            <a:outerShdw blurRad="50800" dist="38100" dir="8100000" algn="tr" rotWithShape="0">
              <a:prstClr val="black">
                <a:alpha val="40000"/>
              </a:prstClr>
            </a:outerShdw>
          </a:effectLst>
        </p:spPr>
      </p:pic>
      <p:pic>
        <p:nvPicPr>
          <p:cNvPr id="8" name="Picture 7" descr="Screen Clipping"/>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2052845" y="4589563"/>
            <a:ext cx="2828147" cy="1914534"/>
          </a:xfrm>
          <a:prstGeom prst="rect">
            <a:avLst/>
          </a:prstGeom>
          <a:noFill/>
          <a:ln w="19050">
            <a:solidFill>
              <a:schemeClr val="accent2"/>
            </a:solidFill>
            <a:prstDash val="sysDash"/>
          </a:ln>
        </p:spPr>
      </p:pic>
      <p:sp>
        <p:nvSpPr>
          <p:cNvPr id="20" name="Rectangle 19"/>
          <p:cNvSpPr/>
          <p:nvPr/>
        </p:nvSpPr>
        <p:spPr>
          <a:xfrm>
            <a:off x="338811" y="4824073"/>
            <a:ext cx="1373830" cy="666354"/>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cxnSp>
        <p:nvCxnSpPr>
          <p:cNvPr id="21" name="Elbow Connector 20"/>
          <p:cNvCxnSpPr>
            <a:stCxn id="20" idx="3"/>
            <a:endCxn id="8" idx="1"/>
          </p:cNvCxnSpPr>
          <p:nvPr/>
        </p:nvCxnSpPr>
        <p:spPr>
          <a:xfrm>
            <a:off x="1712641" y="5157250"/>
            <a:ext cx="340204" cy="389580"/>
          </a:xfrm>
          <a:prstGeom prst="bentConnector3">
            <a:avLst>
              <a:gd name="adj1" fmla="val 50000"/>
            </a:avLst>
          </a:prstGeom>
          <a:ln w="1905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3" name="Slide Number Placeholder 3"/>
          <p:cNvSpPr txBox="1">
            <a:spLocks/>
          </p:cNvSpPr>
          <p:nvPr/>
        </p:nvSpPr>
        <p:spPr>
          <a:xfrm>
            <a:off x="389319" y="5555666"/>
            <a:ext cx="1323322" cy="568651"/>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00" b="0" dirty="0" smtClean="0">
                <a:solidFill>
                  <a:srgbClr val="002776"/>
                </a:solidFill>
              </a:rPr>
              <a:t>Paseo temático: </a:t>
            </a:r>
            <a:r>
              <a:rPr lang="es-ES" sz="1000" b="0" i="1" dirty="0" smtClean="0">
                <a:solidFill>
                  <a:srgbClr val="002776"/>
                </a:solidFill>
              </a:rPr>
              <a:t>Personalidades de buenos aires</a:t>
            </a:r>
            <a:endParaRPr lang="es-ES" sz="1000" b="0" i="1" dirty="0">
              <a:solidFill>
                <a:srgbClr val="002776"/>
              </a:solidFill>
            </a:endParaRPr>
          </a:p>
        </p:txBody>
      </p:sp>
      <p:sp>
        <p:nvSpPr>
          <p:cNvPr id="29" name="Slide Number Placeholder 3"/>
          <p:cNvSpPr txBox="1">
            <a:spLocks/>
          </p:cNvSpPr>
          <p:nvPr/>
        </p:nvSpPr>
        <p:spPr>
          <a:xfrm>
            <a:off x="4645387" y="1971151"/>
            <a:ext cx="4916125" cy="74526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sz="1000" b="0" u="sng" dirty="0" smtClean="0">
                <a:solidFill>
                  <a:srgbClr val="002776"/>
                </a:solidFill>
              </a:rPr>
              <a:t>Programa Experiencia Buenos Aires</a:t>
            </a:r>
          </a:p>
          <a:p>
            <a:pPr>
              <a:spcAft>
                <a:spcPts val="300"/>
              </a:spcAft>
            </a:pPr>
            <a:r>
              <a:rPr lang="es-ES" sz="1000" b="0" dirty="0">
                <a:solidFill>
                  <a:srgbClr val="002776"/>
                </a:solidFill>
              </a:rPr>
              <a:t>Un programa de tres meses destinado a jóvenes de todo el país para trabajar y aprender haciendo lo que más te gusta. Guiado por referentes en sus rubros y teniendo nuevas experiencias, permitiéndoles conocer y experimentar la cultura </a:t>
            </a:r>
            <a:r>
              <a:rPr lang="es-ES" sz="1000" b="0" dirty="0" smtClean="0">
                <a:solidFill>
                  <a:srgbClr val="002776"/>
                </a:solidFill>
              </a:rPr>
              <a:t>porteña.</a:t>
            </a:r>
            <a:endParaRPr lang="es-ES" sz="1000" b="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335</a:t>
            </a:fld>
            <a:endParaRPr lang="es-ES" dirty="0">
              <a:solidFill>
                <a:srgbClr val="002776"/>
              </a:solidFill>
            </a:endParaRPr>
          </a:p>
        </p:txBody>
      </p:sp>
    </p:spTree>
    <p:extLst>
      <p:ext uri="{BB962C8B-B14F-4D97-AF65-F5344CB8AC3E}">
        <p14:creationId xmlns:p14="http://schemas.microsoft.com/office/powerpoint/2010/main" val="1761033716"/>
      </p:ext>
    </p:extLst>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turismo.buenosiares.gob.ar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smtClean="0">
                  <a:solidFill>
                    <a:srgbClr val="002060"/>
                  </a:solidFill>
                  <a:cs typeface="Arial" charset="0"/>
                </a:rPr>
                <a:t>Promoción de los barrios en la web oficial</a:t>
              </a:r>
              <a:endParaRPr lang="es-ES" sz="1200" dirty="0">
                <a:solidFill>
                  <a:srgbClr val="002060"/>
                </a:solidFill>
                <a:cs typeface="Arial" charset="0"/>
              </a:endParaRPr>
            </a:p>
          </p:txBody>
        </p:sp>
      </p:grpSp>
      <p:pic>
        <p:nvPicPr>
          <p:cNvPr id="15" name="Picture 14" descr="Screen Clipping"/>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360761" y="1995291"/>
            <a:ext cx="3728143" cy="2066865"/>
          </a:xfrm>
          <a:prstGeom prst="rect">
            <a:avLst/>
          </a:prstGeom>
          <a:effectLst>
            <a:outerShdw blurRad="50800" dist="38100" dir="8100000" algn="tr" rotWithShape="0">
              <a:prstClr val="black">
                <a:alpha val="40000"/>
              </a:prstClr>
            </a:outerShdw>
          </a:effectLst>
        </p:spPr>
      </p:pic>
      <p:pic>
        <p:nvPicPr>
          <p:cNvPr id="16" name="Picture 2" descr="http://www.travelandleisure.com/sites/default/files/styles/1600x1000/public/buenos-aires.jpg?itok=9vp7wTp7"/>
          <p:cNvPicPr>
            <a:picLocks noChangeAspect="1" noChangeArrowheads="1"/>
          </p:cNvPicPr>
          <p:nvPr/>
        </p:nvPicPr>
        <p:blipFill rotWithShape="1">
          <a:blip r:embed="rId4" cstate="email">
            <a:extLst>
              <a:ext uri="{28A0092B-C50C-407E-A947-70E740481C1C}">
                <a14:useLocalDpi xmlns:a14="http://schemas.microsoft.com/office/drawing/2010/main" val="0"/>
              </a:ext>
            </a:extLst>
          </a:blip>
          <a:srcRect/>
          <a:stretch/>
        </p:blipFill>
        <p:spPr bwMode="auto">
          <a:xfrm>
            <a:off x="338810" y="1022052"/>
            <a:ext cx="822634" cy="462732"/>
          </a:xfrm>
          <a:prstGeom prst="rect">
            <a:avLst/>
          </a:prstGeom>
          <a:noFill/>
          <a:extLst>
            <a:ext uri="{909E8E84-426E-40DD-AFC4-6F175D3DCCD1}">
              <a14:hiddenFill xmlns:a14="http://schemas.microsoft.com/office/drawing/2010/main">
                <a:solidFill>
                  <a:srgbClr val="FFFFFF"/>
                </a:solidFill>
              </a14:hiddenFill>
            </a:ext>
          </a:extLst>
        </p:spPr>
      </p:pic>
      <p:sp>
        <p:nvSpPr>
          <p:cNvPr id="17"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Buenos Aires (Argentina)</a:t>
            </a:r>
            <a:endParaRPr lang="es-ES" sz="1400" i="1" dirty="0">
              <a:solidFill>
                <a:srgbClr val="FFFFFF"/>
              </a:solidFill>
            </a:endParaRPr>
          </a:p>
        </p:txBody>
      </p:sp>
      <p:pic>
        <p:nvPicPr>
          <p:cNvPr id="3" name="Picture 2" descr="Screen Clippi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1017429" y="3823846"/>
            <a:ext cx="3682946" cy="2629490"/>
          </a:xfrm>
          <a:prstGeom prst="rect">
            <a:avLst/>
          </a:prstGeom>
          <a:effectLst>
            <a:outerShdw blurRad="50800" dist="38100" dir="8100000" algn="tr" rotWithShape="0">
              <a:prstClr val="black">
                <a:alpha val="40000"/>
              </a:prstClr>
            </a:outerShdw>
          </a:effectLst>
        </p:spPr>
      </p:pic>
      <p:pic>
        <p:nvPicPr>
          <p:cNvPr id="7" name="Picture 6" descr="Screen Clipping"/>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4490981" y="4479438"/>
            <a:ext cx="3918403" cy="1774115"/>
          </a:xfrm>
          <a:prstGeom prst="rect">
            <a:avLst/>
          </a:prstGeom>
          <a:effectLst>
            <a:outerShdw blurRad="50800" dist="38100" dir="8100000" algn="tr" rotWithShape="0">
              <a:prstClr val="black">
                <a:alpha val="40000"/>
              </a:prstClr>
            </a:outerShdw>
          </a:effectLst>
        </p:spPr>
      </p:pic>
      <p:grpSp>
        <p:nvGrpSpPr>
          <p:cNvPr id="9" name="Group 8"/>
          <p:cNvGrpSpPr/>
          <p:nvPr/>
        </p:nvGrpSpPr>
        <p:grpSpPr>
          <a:xfrm>
            <a:off x="4286342" y="2117940"/>
            <a:ext cx="5311893" cy="2024796"/>
            <a:chOff x="4286342" y="2117940"/>
            <a:chExt cx="5311893" cy="2024796"/>
          </a:xfrm>
        </p:grpSpPr>
        <p:pic>
          <p:nvPicPr>
            <p:cNvPr id="2" name="Picture 1" descr="Screen Clipping"/>
            <p:cNvPicPr>
              <a:picLocks noChangeAspect="1"/>
            </p:cNvPicPr>
            <p:nvPr/>
          </p:nvPicPr>
          <p:blipFill rotWithShape="1">
            <a:blip r:embed="rId7" cstate="email">
              <a:extLst>
                <a:ext uri="{28A0092B-C50C-407E-A947-70E740481C1C}">
                  <a14:useLocalDpi xmlns:a14="http://schemas.microsoft.com/office/drawing/2010/main" val="0"/>
                </a:ext>
              </a:extLst>
            </a:blip>
            <a:srcRect/>
            <a:stretch/>
          </p:blipFill>
          <p:spPr>
            <a:xfrm>
              <a:off x="4286342" y="2117940"/>
              <a:ext cx="2718167" cy="1649595"/>
            </a:xfrm>
            <a:prstGeom prst="rect">
              <a:avLst/>
            </a:prstGeom>
            <a:effectLst>
              <a:outerShdw blurRad="50800" dist="38100" dir="8100000" algn="tr" rotWithShape="0">
                <a:prstClr val="black">
                  <a:alpha val="40000"/>
                </a:prstClr>
              </a:outerShdw>
            </a:effectLst>
          </p:spPr>
        </p:pic>
        <p:pic>
          <p:nvPicPr>
            <p:cNvPr id="22" name="Picture 21" descr="Screen Clipping"/>
            <p:cNvPicPr>
              <a:picLocks noChangeAspect="1"/>
            </p:cNvPicPr>
            <p:nvPr/>
          </p:nvPicPr>
          <p:blipFill rotWithShape="1">
            <a:blip r:embed="rId8" cstate="email">
              <a:extLst>
                <a:ext uri="{28A0092B-C50C-407E-A947-70E740481C1C}">
                  <a14:useLocalDpi xmlns:a14="http://schemas.microsoft.com/office/drawing/2010/main" val="0"/>
                </a:ext>
              </a:extLst>
            </a:blip>
            <a:srcRect/>
            <a:stretch/>
          </p:blipFill>
          <p:spPr>
            <a:xfrm>
              <a:off x="6897216" y="2527281"/>
              <a:ext cx="2701019" cy="1615455"/>
            </a:xfrm>
            <a:prstGeom prst="rect">
              <a:avLst/>
            </a:prstGeom>
            <a:effectLst>
              <a:outerShdw blurRad="50800" dist="38100" dir="8100000" algn="tr" rotWithShape="0">
                <a:prstClr val="black">
                  <a:alpha val="40000"/>
                </a:prstClr>
              </a:outerShdw>
            </a:effectLst>
          </p:spPr>
        </p:pic>
      </p:gr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336</a:t>
            </a:fld>
            <a:endParaRPr lang="es-ES" dirty="0">
              <a:solidFill>
                <a:srgbClr val="002776"/>
              </a:solidFill>
            </a:endParaRPr>
          </a:p>
        </p:txBody>
      </p:sp>
    </p:spTree>
    <p:extLst>
      <p:ext uri="{BB962C8B-B14F-4D97-AF65-F5344CB8AC3E}">
        <p14:creationId xmlns:p14="http://schemas.microsoft.com/office/powerpoint/2010/main" val="930156366"/>
      </p:ext>
    </p:extLst>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4" name="Picture 4" descr="http://www.urbanliving.es/wp-content/uploads/2014/10/palacio-real-Madrid.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0" y="1022052"/>
            <a:ext cx="822634" cy="470261"/>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esmadrid.com (Mayo 2016)</a:t>
            </a:r>
          </a:p>
        </p:txBody>
      </p:sp>
      <p:grpSp>
        <p:nvGrpSpPr>
          <p:cNvPr id="11" name="Group 10"/>
          <p:cNvGrpSpPr/>
          <p:nvPr/>
        </p:nvGrpSpPr>
        <p:grpSpPr>
          <a:xfrm>
            <a:off x="382244" y="1482489"/>
            <a:ext cx="4426293" cy="271457"/>
            <a:chOff x="450202" y="1637061"/>
            <a:chExt cx="3991788" cy="271457"/>
          </a:xfrm>
        </p:grpSpPr>
        <p:cxnSp>
          <p:nvCxnSpPr>
            <p:cNvPr id="12" name="Straight Connector 11"/>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897136" y="1637061"/>
              <a:ext cx="932854"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Cifras clave</a:t>
              </a:r>
              <a:endParaRPr lang="es-ES" sz="1200" b="1" i="1" dirty="0">
                <a:solidFill>
                  <a:srgbClr val="002060"/>
                </a:solidFill>
                <a:cs typeface="Arial" charset="0"/>
              </a:endParaRPr>
            </a:p>
          </p:txBody>
        </p:sp>
      </p:grpSp>
      <p:sp>
        <p:nvSpPr>
          <p:cNvPr id="14"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Madrid (España)</a:t>
            </a:r>
            <a:endParaRPr lang="es-ES" sz="1400" i="1" dirty="0">
              <a:solidFill>
                <a:srgbClr val="FFFFFF"/>
              </a:solidFill>
            </a:endParaRPr>
          </a:p>
        </p:txBody>
      </p:sp>
      <p:graphicFrame>
        <p:nvGraphicFramePr>
          <p:cNvPr id="24" name="Table 23"/>
          <p:cNvGraphicFramePr>
            <a:graphicFrameLocks noGrp="1"/>
          </p:cNvGraphicFramePr>
          <p:nvPr>
            <p:extLst/>
          </p:nvPr>
        </p:nvGraphicFramePr>
        <p:xfrm>
          <a:off x="5025008" y="1997443"/>
          <a:ext cx="4560738" cy="4479153"/>
        </p:xfrm>
        <a:graphic>
          <a:graphicData uri="http://schemas.openxmlformats.org/drawingml/2006/table">
            <a:tbl>
              <a:tblPr firstRow="1" bandRow="1">
                <a:tableStyleId>{5C22544A-7EE6-4342-B048-85BDC9FD1C3A}</a:tableStyleId>
              </a:tblPr>
              <a:tblGrid>
                <a:gridCol w="792000"/>
                <a:gridCol w="996738"/>
                <a:gridCol w="2772000"/>
              </a:tblGrid>
              <a:tr h="438267">
                <a:tc>
                  <a:txBody>
                    <a:bodyPr/>
                    <a:lstStyle/>
                    <a:p>
                      <a:r>
                        <a:rPr lang="es-ES" sz="1000" b="1" i="1" dirty="0" smtClean="0">
                          <a:solidFill>
                            <a:srgbClr val="002060"/>
                          </a:solidFill>
                        </a:rPr>
                        <a:t>Tipología</a:t>
                      </a:r>
                      <a:endParaRPr lang="es-ES" sz="1000" b="1" i="1" dirty="0">
                        <a:solidFill>
                          <a:srgbClr val="002060"/>
                        </a:solidFill>
                      </a:endParaRPr>
                    </a:p>
                  </a:txBody>
                  <a:tcPr marL="35449" marR="35449" marT="31758" marB="31758" anchor="ctr">
                    <a:lnL w="12700" cmpd="sng">
                      <a:noFill/>
                    </a:lnL>
                    <a:lnR w="12700" cap="flat" cmpd="sng" algn="ctr">
                      <a:solidFill>
                        <a:schemeClr val="bg1"/>
                      </a:solidFill>
                      <a:prstDash val="solid"/>
                      <a:round/>
                      <a:headEnd type="none" w="med" len="med"/>
                      <a:tailEnd type="none" w="med" len="med"/>
                    </a:lnR>
                    <a:lnT w="38100" cmpd="sng">
                      <a:noFill/>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1" dirty="0" smtClean="0">
                          <a:solidFill>
                            <a:schemeClr val="bg1"/>
                          </a:solidFill>
                        </a:rPr>
                        <a:t>Experiencias turísticas</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00" b="1" dirty="0" smtClean="0">
                          <a:solidFill>
                            <a:schemeClr val="bg1"/>
                          </a:solidFill>
                        </a:rPr>
                        <a:t>Componentes asociados / Oferta</a:t>
                      </a:r>
                      <a:r>
                        <a:rPr lang="es-ES" sz="1000" b="1" baseline="0" dirty="0" smtClean="0">
                          <a:solidFill>
                            <a:schemeClr val="bg1"/>
                          </a:solidFill>
                        </a:rPr>
                        <a:t> de soporte</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448363">
                <a:tc rowSpan="3">
                  <a:txBody>
                    <a:bodyPr/>
                    <a:lstStyle/>
                    <a:p>
                      <a:r>
                        <a:rPr lang="es-ES" sz="1000" b="1" dirty="0" smtClean="0">
                          <a:solidFill>
                            <a:srgbClr val="002060"/>
                          </a:solidFill>
                        </a:rPr>
                        <a:t>Patrimonio</a:t>
                      </a:r>
                      <a:r>
                        <a:rPr lang="es-ES" sz="1000" b="1" baseline="0" dirty="0" smtClean="0">
                          <a:solidFill>
                            <a:srgbClr val="002060"/>
                          </a:solidFill>
                        </a:rPr>
                        <a:t> y cultura</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Domingo de museo</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Museo Lázaro </a:t>
                      </a:r>
                      <a:r>
                        <a:rPr lang="es-ES" sz="900" kern="1200" baseline="0" dirty="0" err="1" smtClean="0">
                          <a:solidFill>
                            <a:schemeClr val="dk1"/>
                          </a:solidFill>
                          <a:latin typeface="+mn-lt"/>
                          <a:ea typeface="+mn-ea"/>
                          <a:cs typeface="+mn-cs"/>
                        </a:rPr>
                        <a:t>Galdiano</a:t>
                      </a:r>
                      <a:endParaRPr lang="es-ES" sz="900" kern="1200" baseline="0" dirty="0" smtClean="0">
                        <a:solidFill>
                          <a:schemeClr val="dk1"/>
                        </a:solidFill>
                        <a:latin typeface="+mn-lt"/>
                        <a:ea typeface="+mn-ea"/>
                        <a:cs typeface="+mn-cs"/>
                      </a:endParaRPr>
                    </a:p>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Catálogo de talleres para todas las edades</a:t>
                      </a: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513730">
                <a:tc vMerge="1">
                  <a:txBody>
                    <a:bodyPr/>
                    <a:lstStyle/>
                    <a:p>
                      <a:endParaRPr lang="es-ES" sz="11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Los reyes de</a:t>
                      </a:r>
                      <a:r>
                        <a:rPr lang="es-ES" sz="1000" kern="1200" baseline="0" dirty="0" smtClean="0">
                          <a:solidFill>
                            <a:schemeClr val="dk1"/>
                          </a:solidFill>
                          <a:latin typeface="+mn-lt"/>
                          <a:ea typeface="+mn-ea"/>
                          <a:cs typeface="+mn-cs"/>
                        </a:rPr>
                        <a:t> la moda</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Visita al</a:t>
                      </a:r>
                      <a:r>
                        <a:rPr lang="es-ES" sz="900" kern="1200" baseline="0" dirty="0" smtClean="0">
                          <a:solidFill>
                            <a:schemeClr val="dk1"/>
                          </a:solidFill>
                          <a:latin typeface="+mn-lt"/>
                          <a:ea typeface="+mn-ea"/>
                          <a:cs typeface="+mn-cs"/>
                        </a:rPr>
                        <a:t> Museo del Traje</a:t>
                      </a:r>
                    </a:p>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Taller dirigido a personas +65 años</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1228143">
                <a:tc vMerge="1">
                  <a:txBody>
                    <a:bodyPr/>
                    <a:lstStyle/>
                    <a:p>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Tren de Cervantes</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Viaje de ida y vuelta, con animadores vestidos de la época del siglo de Oro</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Representación de pasajes cervantinos que amenizarán el trayecto hasta la ciudad de Alcalá de Henares</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Visita a los monumentos más significativos de la ciudad </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1311808">
                <a:tc>
                  <a:txBody>
                    <a:bodyPr/>
                    <a:lstStyle/>
                    <a:p>
                      <a:pPr marL="0" marR="0" indent="0" algn="l" defTabSz="820131" rtl="0" eaLnBrk="1" fontAlgn="auto" latinLnBrk="0" hangingPunct="1">
                        <a:lnSpc>
                          <a:spcPct val="100000"/>
                        </a:lnSpc>
                        <a:spcBef>
                          <a:spcPts val="0"/>
                        </a:spcBef>
                        <a:spcAft>
                          <a:spcPts val="0"/>
                        </a:spcAft>
                        <a:buClrTx/>
                        <a:buSzTx/>
                        <a:buFontTx/>
                        <a:buNone/>
                        <a:tabLst/>
                        <a:defRPr/>
                      </a:pPr>
                      <a:r>
                        <a:rPr lang="es-ES" sz="1000" b="1" dirty="0" smtClean="0">
                          <a:solidFill>
                            <a:srgbClr val="002060"/>
                          </a:solidFill>
                        </a:rPr>
                        <a:t>Compras</a:t>
                      </a: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De compras por Madrid con un “personal </a:t>
                      </a:r>
                      <a:r>
                        <a:rPr lang="es-ES" sz="1000" kern="1200" dirty="0" err="1" smtClean="0">
                          <a:solidFill>
                            <a:schemeClr val="dk1"/>
                          </a:solidFill>
                          <a:latin typeface="+mn-lt"/>
                          <a:ea typeface="+mn-ea"/>
                          <a:cs typeface="+mn-cs"/>
                        </a:rPr>
                        <a:t>shopper</a:t>
                      </a:r>
                      <a:r>
                        <a:rPr lang="es-ES" sz="1000" kern="1200" dirty="0" smtClean="0">
                          <a:solidFill>
                            <a:schemeClr val="dk1"/>
                          </a:solidFill>
                          <a:latin typeface="+mn-lt"/>
                          <a:ea typeface="+mn-ea"/>
                          <a:cs typeface="+mn-cs"/>
                        </a:rPr>
                        <a:t>”</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Transporte</a:t>
                      </a:r>
                      <a:r>
                        <a:rPr lang="es-ES" sz="900" kern="1200" baseline="0" dirty="0" smtClean="0">
                          <a:solidFill>
                            <a:schemeClr val="dk1"/>
                          </a:solidFill>
                          <a:latin typeface="+mn-lt"/>
                          <a:ea typeface="+mn-ea"/>
                          <a:cs typeface="+mn-cs"/>
                        </a:rPr>
                        <a:t> en bus</a:t>
                      </a:r>
                      <a:endParaRPr lang="es-ES" sz="900" kern="1200" dirty="0" smtClean="0">
                        <a:solidFill>
                          <a:schemeClr val="dk1"/>
                        </a:solidFill>
                        <a:latin typeface="+mn-lt"/>
                        <a:ea typeface="+mn-ea"/>
                        <a:cs typeface="+mn-cs"/>
                      </a:endParaRP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Ruta</a:t>
                      </a:r>
                      <a:r>
                        <a:rPr lang="es-ES" sz="900" kern="1200" baseline="0" dirty="0" smtClean="0">
                          <a:solidFill>
                            <a:schemeClr val="dk1"/>
                          </a:solidFill>
                          <a:latin typeface="+mn-lt"/>
                          <a:ea typeface="+mn-ea"/>
                          <a:cs typeface="+mn-cs"/>
                        </a:rPr>
                        <a:t> de compras de 3h (Milla de Oro de Madrid) / Tour privado</a:t>
                      </a:r>
                    </a:p>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Personal </a:t>
                      </a:r>
                      <a:r>
                        <a:rPr lang="es-ES" sz="900" kern="1200" baseline="0" dirty="0" err="1" smtClean="0">
                          <a:solidFill>
                            <a:schemeClr val="dk1"/>
                          </a:solidFill>
                          <a:latin typeface="+mn-lt"/>
                          <a:ea typeface="+mn-ea"/>
                          <a:cs typeface="+mn-cs"/>
                        </a:rPr>
                        <a:t>shopper</a:t>
                      </a:r>
                      <a:endParaRPr lang="es-ES" sz="900" kern="1200" baseline="0" dirty="0" smtClean="0">
                        <a:solidFill>
                          <a:schemeClr val="dk1"/>
                        </a:solidFill>
                        <a:latin typeface="+mn-lt"/>
                        <a:ea typeface="+mn-ea"/>
                        <a:cs typeface="+mn-cs"/>
                      </a:endParaRPr>
                    </a:p>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Visita VIP a tiendas exclusivas, con atenciones preferentes</a:t>
                      </a:r>
                    </a:p>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 Accesos a </a:t>
                      </a:r>
                      <a:r>
                        <a:rPr lang="es-ES" sz="900" kern="1200" baseline="0" dirty="0" err="1" smtClean="0">
                          <a:solidFill>
                            <a:schemeClr val="dk1"/>
                          </a:solidFill>
                          <a:latin typeface="+mn-lt"/>
                          <a:ea typeface="+mn-ea"/>
                          <a:cs typeface="+mn-cs"/>
                        </a:rPr>
                        <a:t>showroom</a:t>
                      </a:r>
                      <a:r>
                        <a:rPr lang="es-ES" sz="900" kern="1200" baseline="0" dirty="0" smtClean="0">
                          <a:solidFill>
                            <a:schemeClr val="dk1"/>
                          </a:solidFill>
                          <a:latin typeface="+mn-lt"/>
                          <a:ea typeface="+mn-ea"/>
                          <a:cs typeface="+mn-cs"/>
                        </a:rPr>
                        <a:t> de diseñadores o </a:t>
                      </a:r>
                      <a:r>
                        <a:rPr lang="es-ES" sz="900" kern="1200" baseline="0" dirty="0" err="1" smtClean="0">
                          <a:solidFill>
                            <a:schemeClr val="dk1"/>
                          </a:solidFill>
                          <a:latin typeface="+mn-lt"/>
                          <a:ea typeface="+mn-ea"/>
                          <a:cs typeface="+mn-cs"/>
                        </a:rPr>
                        <a:t>flagstores</a:t>
                      </a:r>
                      <a:endParaRPr lang="es-ES" sz="900" kern="1200" baseline="0" dirty="0" smtClean="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513730">
                <a:tc>
                  <a:txBody>
                    <a:bodyPr/>
                    <a:lstStyle/>
                    <a:p>
                      <a:r>
                        <a:rPr lang="es-ES" sz="1000" b="1" dirty="0" err="1" smtClean="0">
                          <a:solidFill>
                            <a:srgbClr val="002060"/>
                          </a:solidFill>
                        </a:rPr>
                        <a:t>Sightseeing</a:t>
                      </a:r>
                      <a:endParaRPr lang="es-ES" sz="1000" b="1" dirty="0" smtClean="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Faro de Moncloa</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Visita guiada al faro</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6" name="Table 25"/>
          <p:cNvGraphicFramePr>
            <a:graphicFrameLocks noGrp="1"/>
          </p:cNvGraphicFramePr>
          <p:nvPr>
            <p:extLst/>
          </p:nvPr>
        </p:nvGraphicFramePr>
        <p:xfrm>
          <a:off x="360817" y="1771850"/>
          <a:ext cx="4447720" cy="1829140"/>
        </p:xfrm>
        <a:graphic>
          <a:graphicData uri="http://schemas.openxmlformats.org/drawingml/2006/table">
            <a:tbl>
              <a:tblPr firstRow="1" bandRow="1">
                <a:tableStyleId>{5C22544A-7EE6-4342-B048-85BDC9FD1C3A}</a:tableStyleId>
              </a:tblPr>
              <a:tblGrid>
                <a:gridCol w="1470832"/>
                <a:gridCol w="2976888"/>
              </a:tblGrid>
              <a:tr h="365206">
                <a:tc>
                  <a:txBody>
                    <a:bodyPr/>
                    <a:lstStyle/>
                    <a:p>
                      <a:pPr algn="l"/>
                      <a:r>
                        <a:rPr lang="es-ES" sz="1000" b="1" dirty="0" smtClean="0">
                          <a:solidFill>
                            <a:schemeClr val="bg1"/>
                          </a:solidFill>
                        </a:rPr>
                        <a:t>Núm. visitantes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ctr" defTabSz="806555" rtl="0" eaLnBrk="1" fontAlgn="b" latinLnBrk="0" hangingPunct="1">
                        <a:lnSpc>
                          <a:spcPct val="100000"/>
                        </a:lnSpc>
                        <a:spcBef>
                          <a:spcPts val="0"/>
                        </a:spcBef>
                        <a:spcAft>
                          <a:spcPts val="0"/>
                        </a:spcAft>
                        <a:buClrTx/>
                        <a:buSzTx/>
                        <a:buFontTx/>
                        <a:buNone/>
                        <a:tabLst/>
                        <a:defRPr/>
                      </a:pPr>
                      <a:r>
                        <a:rPr lang="es-ES" sz="1000" b="0" kern="1200" dirty="0" smtClean="0">
                          <a:solidFill>
                            <a:srgbClr val="002060"/>
                          </a:solidFill>
                          <a:latin typeface="+mn-lt"/>
                          <a:ea typeface="+mn-ea"/>
                          <a:cs typeface="+mn-cs"/>
                        </a:rPr>
                        <a:t>8.885.778 (2015)</a:t>
                      </a:r>
                      <a:endParaRPr lang="es-ES" sz="1000" b="0" kern="1200" dirty="0" smtClean="0">
                        <a:solidFill>
                          <a:srgbClr val="002060"/>
                        </a:solidFill>
                        <a:latin typeface="+mn-lt"/>
                        <a:ea typeface="+mn-ea"/>
                        <a:cs typeface="+mn-cs"/>
                        <a:sym typeface="Wingding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err="1" smtClean="0">
                          <a:solidFill>
                            <a:schemeClr val="bg1"/>
                          </a:solidFill>
                        </a:rPr>
                        <a:t>Mix</a:t>
                      </a:r>
                      <a:r>
                        <a:rPr lang="es-ES" sz="1000" b="1" baseline="0" dirty="0" smtClean="0">
                          <a:solidFill>
                            <a:schemeClr val="bg1"/>
                          </a:solidFill>
                        </a:rPr>
                        <a:t> por origen</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50% internacional – 50% nacional</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smtClean="0">
                          <a:solidFill>
                            <a:schemeClr val="bg1"/>
                          </a:solidFill>
                        </a:rPr>
                        <a:t>Estadía</a:t>
                      </a:r>
                      <a:r>
                        <a:rPr lang="es-ES" sz="1000" b="1" baseline="0" dirty="0" smtClean="0">
                          <a:solidFill>
                            <a:schemeClr val="bg1"/>
                          </a:solidFill>
                        </a:rPr>
                        <a:t> promedio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2.01</a:t>
                      </a:r>
                      <a:r>
                        <a:rPr lang="es-ES" sz="1000" b="0" kern="1200" baseline="0" dirty="0" smtClean="0">
                          <a:solidFill>
                            <a:srgbClr val="002060"/>
                          </a:solidFill>
                          <a:latin typeface="+mn-lt"/>
                          <a:ea typeface="+mn-ea"/>
                          <a:cs typeface="+mn-cs"/>
                        </a:rPr>
                        <a:t> noches (2015)</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smtClean="0">
                          <a:solidFill>
                            <a:schemeClr val="bg1"/>
                          </a:solidFill>
                        </a:rPr>
                        <a:t>Gasto promedio diario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197$ </a:t>
                      </a:r>
                      <a:r>
                        <a:rPr lang="es-ES" sz="1000" b="0" kern="1200" baseline="0" dirty="0" smtClean="0">
                          <a:solidFill>
                            <a:srgbClr val="002060"/>
                          </a:solidFill>
                          <a:latin typeface="+mn-lt"/>
                          <a:ea typeface="+mn-ea"/>
                          <a:cs typeface="+mn-cs"/>
                        </a:rPr>
                        <a:t>(2015)</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err="1" smtClean="0">
                          <a:solidFill>
                            <a:schemeClr val="bg1"/>
                          </a:solidFill>
                        </a:rPr>
                        <a:t>Stakeholders</a:t>
                      </a:r>
                      <a:r>
                        <a:rPr lang="es-ES" sz="1000" b="1" dirty="0" smtClean="0">
                          <a:solidFill>
                            <a:schemeClr val="bg1"/>
                          </a:solidFill>
                        </a:rPr>
                        <a:t> institucionales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Ayuntamiento</a:t>
                      </a:r>
                      <a:r>
                        <a:rPr lang="es-ES" sz="1000" b="0" kern="1200" baseline="0" dirty="0" smtClean="0">
                          <a:solidFill>
                            <a:srgbClr val="002060"/>
                          </a:solidFill>
                          <a:latin typeface="+mn-lt"/>
                          <a:ea typeface="+mn-ea"/>
                          <a:cs typeface="+mn-cs"/>
                        </a:rPr>
                        <a:t> de Madrid (</a:t>
                      </a:r>
                      <a:r>
                        <a:rPr lang="es-ES" sz="1000" b="0" kern="1200" baseline="0" dirty="0" err="1" smtClean="0">
                          <a:solidFill>
                            <a:srgbClr val="002060"/>
                          </a:solidFill>
                          <a:latin typeface="+mn-lt"/>
                          <a:ea typeface="+mn-ea"/>
                          <a:cs typeface="+mn-cs"/>
                        </a:rPr>
                        <a:t>EsMadrid</a:t>
                      </a:r>
                      <a:r>
                        <a:rPr lang="es-ES" sz="1000" b="0" kern="1200" baseline="0" dirty="0" smtClean="0">
                          <a:solidFill>
                            <a:srgbClr val="002060"/>
                          </a:solidFill>
                          <a:latin typeface="+mn-lt"/>
                          <a:ea typeface="+mn-ea"/>
                          <a:cs typeface="+mn-cs"/>
                        </a:rPr>
                        <a:t>)</a:t>
                      </a:r>
                      <a:r>
                        <a:rPr lang="es-ES" sz="1000" b="0" kern="1200" dirty="0" smtClean="0">
                          <a:solidFill>
                            <a:srgbClr val="002060"/>
                          </a:solidFill>
                          <a:latin typeface="+mn-lt"/>
                          <a:ea typeface="+mn-ea"/>
                          <a:cs typeface="+mn-cs"/>
                        </a:rPr>
                        <a:t>, Turismo Madrid (Comunidad de Madrid)</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0" name="Group 29"/>
          <p:cNvGrpSpPr/>
          <p:nvPr/>
        </p:nvGrpSpPr>
        <p:grpSpPr>
          <a:xfrm>
            <a:off x="5017562" y="1482489"/>
            <a:ext cx="4543949" cy="271457"/>
            <a:chOff x="450202" y="1625047"/>
            <a:chExt cx="3991788" cy="271457"/>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931133" y="1625047"/>
              <a:ext cx="2864910" cy="271457"/>
            </a:xfrm>
            <a:prstGeom prst="rect">
              <a:avLst/>
            </a:prstGeom>
            <a:solidFill>
              <a:schemeClr val="bg1"/>
            </a:solidFill>
          </p:spPr>
          <p:txBody>
            <a:bodyPr wrap="square" lIns="85952" tIns="42976" rIns="85952" bIns="42976">
              <a:noAutofit/>
            </a:bodyPr>
            <a:lstStyle/>
            <a:p>
              <a:pPr algn="ctr" defTabSz="914247" fontAlgn="base">
                <a:spcBef>
                  <a:spcPct val="0"/>
                </a:spcBef>
                <a:spcAft>
                  <a:spcPts val="1128"/>
                </a:spcAft>
              </a:pPr>
              <a:r>
                <a:rPr lang="es-ES" sz="1200" b="1" i="1" dirty="0" smtClean="0">
                  <a:solidFill>
                    <a:srgbClr val="002060"/>
                  </a:solidFill>
                  <a:cs typeface="Arial" charset="0"/>
                </a:rPr>
                <a:t>Análisis de la oferta de experiencias turísticas en la ciudad</a:t>
              </a:r>
              <a:endParaRPr lang="es-ES" sz="1200" b="1" i="1" dirty="0">
                <a:solidFill>
                  <a:srgbClr val="002060"/>
                </a:solidFill>
                <a:cs typeface="Arial" charset="0"/>
              </a:endParaRPr>
            </a:p>
          </p:txBody>
        </p:sp>
      </p:grpSp>
      <p:grpSp>
        <p:nvGrpSpPr>
          <p:cNvPr id="36" name="Group 35"/>
          <p:cNvGrpSpPr/>
          <p:nvPr/>
        </p:nvGrpSpPr>
        <p:grpSpPr>
          <a:xfrm>
            <a:off x="382244" y="3733607"/>
            <a:ext cx="4426293" cy="271457"/>
            <a:chOff x="450202" y="1637061"/>
            <a:chExt cx="3991788" cy="271457"/>
          </a:xfrm>
        </p:grpSpPr>
        <p:cxnSp>
          <p:nvCxnSpPr>
            <p:cNvPr id="37" name="Straight Connector 36"/>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1695476" y="1637061"/>
              <a:ext cx="1336189"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Barrios de Madrid</a:t>
              </a:r>
              <a:endParaRPr lang="es-ES" sz="1200" b="1" i="1" dirty="0">
                <a:solidFill>
                  <a:srgbClr val="002060"/>
                </a:solidFill>
                <a:cs typeface="Arial" charset="0"/>
              </a:endParaRPr>
            </a:p>
          </p:txBody>
        </p:sp>
      </p:grpSp>
      <p:pic>
        <p:nvPicPr>
          <p:cNvPr id="61442" name="Picture 2" descr="http://www.esmadrid.com/sites/default/files/editorial/MapaBarriosColor_1395332739.438.jp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60817" y="4002887"/>
            <a:ext cx="4447721" cy="2448595"/>
          </a:xfrm>
          <a:prstGeom prst="rect">
            <a:avLst/>
          </a:prstGeom>
          <a:noFill/>
          <a:extLst>
            <a:ext uri="{909E8E84-426E-40DD-AFC4-6F175D3DCCD1}">
              <a14:hiddenFill xmlns:a14="http://schemas.microsoft.com/office/drawing/2010/main">
                <a:solidFill>
                  <a:srgbClr val="FFFFFF"/>
                </a:solidFill>
              </a14:hiddenFill>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337</a:t>
            </a:fld>
            <a:endParaRPr lang="es-ES" dirty="0">
              <a:solidFill>
                <a:srgbClr val="002776"/>
              </a:solidFill>
            </a:endParaRPr>
          </a:p>
        </p:txBody>
      </p:sp>
    </p:spTree>
    <p:extLst>
      <p:ext uri="{BB962C8B-B14F-4D97-AF65-F5344CB8AC3E}">
        <p14:creationId xmlns:p14="http://schemas.microsoft.com/office/powerpoint/2010/main" val="2859268158"/>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turismomadrid.es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smtClean="0">
                  <a:solidFill>
                    <a:srgbClr val="002060"/>
                  </a:solidFill>
                  <a:cs typeface="Arial" charset="0"/>
                </a:rPr>
                <a:t>Experiencias únicas en Madrid</a:t>
              </a:r>
              <a:endParaRPr lang="es-ES" sz="1200" dirty="0">
                <a:solidFill>
                  <a:srgbClr val="002060"/>
                </a:solidFill>
                <a:cs typeface="Arial" charset="0"/>
              </a:endParaRPr>
            </a:p>
          </p:txBody>
        </p:sp>
      </p:grpSp>
      <p:sp>
        <p:nvSpPr>
          <p:cNvPr id="17"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a:solidFill>
                  <a:srgbClr val="FFFFFF"/>
                </a:solidFill>
              </a:rPr>
              <a:t>Madrid (España)</a:t>
            </a:r>
            <a:endParaRPr lang="es-ES" sz="1400" i="1" dirty="0">
              <a:solidFill>
                <a:srgbClr val="FFFFFF"/>
              </a:solidFill>
            </a:endParaRPr>
          </a:p>
        </p:txBody>
      </p:sp>
      <p:pic>
        <p:nvPicPr>
          <p:cNvPr id="18" name="Picture 4" descr="http://www.urbanliving.es/wp-content/uploads/2014/10/palacio-real-Madrid.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0" y="1022052"/>
            <a:ext cx="822634" cy="470261"/>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12"/>
          <p:cNvGrpSpPr/>
          <p:nvPr/>
        </p:nvGrpSpPr>
        <p:grpSpPr>
          <a:xfrm>
            <a:off x="344488" y="1916832"/>
            <a:ext cx="4659630" cy="4536161"/>
            <a:chOff x="-459680" y="356069"/>
            <a:chExt cx="7464189" cy="7266407"/>
          </a:xfrm>
        </p:grpSpPr>
        <p:pic>
          <p:nvPicPr>
            <p:cNvPr id="2" name="Picture 1" descr="Screen Clipping"/>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459680" y="356069"/>
              <a:ext cx="7464188" cy="1200723"/>
            </a:xfrm>
            <a:prstGeom prst="rect">
              <a:avLst/>
            </a:prstGeom>
            <a:effectLst>
              <a:outerShdw blurRad="50800" dist="38100" dir="8100000" algn="tr" rotWithShape="0">
                <a:prstClr val="black">
                  <a:alpha val="40000"/>
                </a:prstClr>
              </a:outerShdw>
            </a:effectLst>
          </p:spPr>
        </p:pic>
        <p:pic>
          <p:nvPicPr>
            <p:cNvPr id="12" name="Picture 11" descr="Screen Clippi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459678" y="1492313"/>
              <a:ext cx="7464187" cy="6130163"/>
            </a:xfrm>
            <a:prstGeom prst="rect">
              <a:avLst/>
            </a:prstGeom>
            <a:effectLst>
              <a:outerShdw blurRad="50800" dist="38100" dir="8100000" algn="tr" rotWithShape="0">
                <a:prstClr val="black">
                  <a:alpha val="40000"/>
                </a:prstClr>
              </a:outerShdw>
            </a:effectLst>
          </p:spPr>
        </p:pic>
      </p:grpSp>
      <p:pic>
        <p:nvPicPr>
          <p:cNvPr id="14" name="Picture 13" descr="Screen Clipping"/>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5018539" y="1988840"/>
            <a:ext cx="3822894" cy="2780778"/>
          </a:xfrm>
          <a:prstGeom prst="rect">
            <a:avLst/>
          </a:prstGeom>
          <a:effectLst>
            <a:outerShdw blurRad="50800" dist="38100" dir="8100000" algn="tr" rotWithShape="0">
              <a:prstClr val="black">
                <a:alpha val="40000"/>
              </a:prstClr>
            </a:outerShdw>
          </a:effectLst>
        </p:spPr>
      </p:pic>
      <p:pic>
        <p:nvPicPr>
          <p:cNvPr id="21" name="Picture 20" descr="Screen Clipping"/>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6529932" y="4288537"/>
            <a:ext cx="3031580" cy="2229981"/>
          </a:xfrm>
          <a:prstGeom prst="rect">
            <a:avLst/>
          </a:prstGeom>
          <a:effectLst>
            <a:outerShdw blurRad="50800" dist="38100" dir="8100000" algn="tr" rotWithShape="0">
              <a:prstClr val="black">
                <a:alpha val="40000"/>
              </a:prstClr>
            </a:outerShdw>
          </a:effectLst>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338</a:t>
            </a:fld>
            <a:endParaRPr lang="es-ES" dirty="0">
              <a:solidFill>
                <a:srgbClr val="002776"/>
              </a:solidFill>
            </a:endParaRPr>
          </a:p>
        </p:txBody>
      </p:sp>
    </p:spTree>
    <p:extLst>
      <p:ext uri="{BB962C8B-B14F-4D97-AF65-F5344CB8AC3E}">
        <p14:creationId xmlns:p14="http://schemas.microsoft.com/office/powerpoint/2010/main" val="3237380436"/>
      </p:ext>
    </p:extLst>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esmadrid.com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smtClean="0">
                  <a:solidFill>
                    <a:srgbClr val="002060"/>
                  </a:solidFill>
                  <a:cs typeface="Arial" charset="0"/>
                </a:rPr>
                <a:t>Promoción de los barrios en la web oficial</a:t>
              </a:r>
              <a:endParaRPr lang="es-ES" sz="1200" dirty="0">
                <a:solidFill>
                  <a:srgbClr val="002060"/>
                </a:solidFill>
                <a:cs typeface="Arial" charset="0"/>
              </a:endParaRPr>
            </a:p>
          </p:txBody>
        </p:sp>
      </p:grpSp>
      <p:sp>
        <p:nvSpPr>
          <p:cNvPr id="17"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a:solidFill>
                  <a:srgbClr val="FFFFFF"/>
                </a:solidFill>
              </a:rPr>
              <a:t>Madrid (España)</a:t>
            </a:r>
            <a:endParaRPr lang="es-ES" sz="1400" i="1" dirty="0">
              <a:solidFill>
                <a:srgbClr val="FFFFFF"/>
              </a:solidFill>
            </a:endParaRPr>
          </a:p>
        </p:txBody>
      </p:sp>
      <p:grpSp>
        <p:nvGrpSpPr>
          <p:cNvPr id="7" name="Group 6"/>
          <p:cNvGrpSpPr/>
          <p:nvPr/>
        </p:nvGrpSpPr>
        <p:grpSpPr>
          <a:xfrm>
            <a:off x="360761" y="1916832"/>
            <a:ext cx="3008063" cy="4530054"/>
            <a:chOff x="360761" y="1995291"/>
            <a:chExt cx="3300287" cy="4970135"/>
          </a:xfrm>
        </p:grpSpPr>
        <p:pic>
          <p:nvPicPr>
            <p:cNvPr id="3" name="Picture 2" descr="Screen Clipping"/>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360761" y="1995291"/>
              <a:ext cx="3224087" cy="2475298"/>
            </a:xfrm>
            <a:prstGeom prst="rect">
              <a:avLst/>
            </a:prstGeom>
            <a:effectLst>
              <a:outerShdw blurRad="50800" dist="38100" dir="8100000" algn="tr" rotWithShape="0">
                <a:prstClr val="black">
                  <a:alpha val="40000"/>
                </a:prstClr>
              </a:outerShdw>
            </a:effectLst>
          </p:spPr>
        </p:pic>
        <p:pic>
          <p:nvPicPr>
            <p:cNvPr id="5" name="Picture 4" descr="Screen Clipping"/>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366322" y="4456244"/>
              <a:ext cx="3294726" cy="2509182"/>
            </a:xfrm>
            <a:prstGeom prst="rect">
              <a:avLst/>
            </a:prstGeom>
            <a:effectLst>
              <a:outerShdw blurRad="50800" dist="38100" dir="8100000" algn="tr" rotWithShape="0">
                <a:prstClr val="black">
                  <a:alpha val="40000"/>
                </a:prstClr>
              </a:outerShdw>
            </a:effectLst>
          </p:spPr>
        </p:pic>
      </p:grpSp>
      <p:pic>
        <p:nvPicPr>
          <p:cNvPr id="18" name="Picture 4" descr="http://www.urbanliving.es/wp-content/uploads/2014/10/palacio-real-Madrid.jpg"/>
          <p:cNvPicPr>
            <a:picLocks noChangeAspect="1" noChangeArrowheads="1"/>
          </p:cNvPicPr>
          <p:nvPr/>
        </p:nvPicPr>
        <p:blipFill rotWithShape="1">
          <a:blip r:embed="rId5" cstate="email">
            <a:extLst>
              <a:ext uri="{28A0092B-C50C-407E-A947-70E740481C1C}">
                <a14:useLocalDpi xmlns:a14="http://schemas.microsoft.com/office/drawing/2010/main" val="0"/>
              </a:ext>
            </a:extLst>
          </a:blip>
          <a:srcRect/>
          <a:stretch/>
        </p:blipFill>
        <p:spPr bwMode="auto">
          <a:xfrm>
            <a:off x="338810" y="1022052"/>
            <a:ext cx="822634" cy="470261"/>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descr="Screen Clipping"/>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3425862" y="2084797"/>
            <a:ext cx="3054276" cy="2867526"/>
          </a:xfrm>
          <a:prstGeom prst="rect">
            <a:avLst/>
          </a:prstGeom>
          <a:effectLst>
            <a:outerShdw blurRad="50800" dist="38100" dir="8100000" algn="tr" rotWithShape="0">
              <a:prstClr val="black">
                <a:alpha val="40000"/>
              </a:prstClr>
            </a:outerShdw>
          </a:effectLst>
        </p:spPr>
      </p:pic>
      <p:grpSp>
        <p:nvGrpSpPr>
          <p:cNvPr id="11" name="Group 10"/>
          <p:cNvGrpSpPr/>
          <p:nvPr/>
        </p:nvGrpSpPr>
        <p:grpSpPr>
          <a:xfrm>
            <a:off x="6249144" y="2367275"/>
            <a:ext cx="3240360" cy="4186828"/>
            <a:chOff x="3431066" y="1968838"/>
            <a:chExt cx="3394142" cy="4385528"/>
          </a:xfrm>
        </p:grpSpPr>
        <p:pic>
          <p:nvPicPr>
            <p:cNvPr id="9" name="Picture 8" descr="Screen Clipping"/>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3431066" y="1968838"/>
              <a:ext cx="3394142" cy="2790739"/>
            </a:xfrm>
            <a:prstGeom prst="rect">
              <a:avLst/>
            </a:prstGeom>
            <a:effectLst>
              <a:outerShdw blurRad="50800" dist="38100" dir="8100000" algn="tr" rotWithShape="0">
                <a:prstClr val="black">
                  <a:alpha val="40000"/>
                </a:prstClr>
              </a:outerShdw>
            </a:effectLst>
          </p:spPr>
        </p:pic>
        <p:pic>
          <p:nvPicPr>
            <p:cNvPr id="10" name="Picture 9" descr="Screen Clipping"/>
            <p:cNvPicPr>
              <a:picLocks noChangeAspect="1"/>
            </p:cNvPicPr>
            <p:nvPr/>
          </p:nvPicPr>
          <p:blipFill>
            <a:blip r:embed="rId8" cstate="email">
              <a:extLst>
                <a:ext uri="{28A0092B-C50C-407E-A947-70E740481C1C}">
                  <a14:useLocalDpi xmlns:a14="http://schemas.microsoft.com/office/drawing/2010/main" val="0"/>
                </a:ext>
              </a:extLst>
            </a:blip>
            <a:stretch>
              <a:fillRect/>
            </a:stretch>
          </p:blipFill>
          <p:spPr>
            <a:xfrm>
              <a:off x="3431066" y="4732720"/>
              <a:ext cx="3394142" cy="1621646"/>
            </a:xfrm>
            <a:prstGeom prst="rect">
              <a:avLst/>
            </a:prstGeom>
            <a:effectLst>
              <a:outerShdw blurRad="50800" dist="38100" dir="8100000" algn="tr" rotWithShape="0">
                <a:prstClr val="black">
                  <a:alpha val="40000"/>
                </a:prstClr>
              </a:outerShdw>
            </a:effectLst>
          </p:spPr>
        </p:pic>
      </p:gr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339</a:t>
            </a:fld>
            <a:endParaRPr lang="es-ES" dirty="0">
              <a:solidFill>
                <a:srgbClr val="002776"/>
              </a:solidFill>
            </a:endParaRPr>
          </a:p>
        </p:txBody>
      </p:sp>
    </p:spTree>
    <p:extLst>
      <p:ext uri="{BB962C8B-B14F-4D97-AF65-F5344CB8AC3E}">
        <p14:creationId xmlns:p14="http://schemas.microsoft.com/office/powerpoint/2010/main" val="512278389"/>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Cifras y datos de turismo de ciudades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comparativo – </a:t>
            </a:r>
            <a:r>
              <a:rPr lang="es-ES" sz="2000" dirty="0" smtClean="0">
                <a:solidFill>
                  <a:srgbClr val="00B0F0"/>
                </a:solidFill>
                <a:cs typeface="Arial" charset="0"/>
              </a:rPr>
              <a:t>Datos clave de la industria hotelera (v/v)</a:t>
            </a:r>
            <a:endParaRPr lang="es-ES" sz="1400" i="1" dirty="0">
              <a:solidFill>
                <a:srgbClr val="00B0F0"/>
              </a:solidFill>
              <a:cs typeface="Arial" charset="0"/>
            </a:endParaRPr>
          </a:p>
        </p:txBody>
      </p:sp>
      <p:sp>
        <p:nvSpPr>
          <p:cNvPr id="7" name="Slide Number Placeholder 3"/>
          <p:cNvSpPr txBox="1">
            <a:spLocks/>
          </p:cNvSpPr>
          <p:nvPr/>
        </p:nvSpPr>
        <p:spPr>
          <a:xfrm>
            <a:off x="756590" y="6453484"/>
            <a:ext cx="7724802" cy="359892"/>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Observatorio de Turismo de Bogotá – Anuario de Estadísticas de Turismo de Bogotá 2014 (último informe disponible) e Informe Ocupación hotelera Bogotá 2002-2013 (facilitado por Quito Turismo)</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34</a:t>
            </a:fld>
            <a:endParaRPr lang="es-ES" dirty="0">
              <a:solidFill>
                <a:srgbClr val="002776"/>
              </a:solidFill>
            </a:endParaRPr>
          </a:p>
        </p:txBody>
      </p:sp>
      <p:sp>
        <p:nvSpPr>
          <p:cNvPr id="21" name="Content Placeholder 5"/>
          <p:cNvSpPr txBox="1">
            <a:spLocks/>
          </p:cNvSpPr>
          <p:nvPr/>
        </p:nvSpPr>
        <p:spPr bwMode="auto">
          <a:xfrm>
            <a:off x="362559" y="1067908"/>
            <a:ext cx="9198953" cy="40270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Tomando como foco comparativo a Bogotá</a:t>
            </a:r>
            <a:r>
              <a:rPr lang="es-ES" sz="1100" dirty="0" smtClean="0">
                <a:solidFill>
                  <a:srgbClr val="002060"/>
                </a:solidFill>
              </a:rPr>
              <a:t>, allí la </a:t>
            </a:r>
            <a:r>
              <a:rPr lang="es-ES" sz="1100" b="1" dirty="0" smtClean="0">
                <a:solidFill>
                  <a:srgbClr val="002060"/>
                </a:solidFill>
              </a:rPr>
              <a:t>tarifa hotelera promedio ha crecido a un ritmo anual del +6,2% </a:t>
            </a:r>
            <a:r>
              <a:rPr lang="es-ES" sz="1100" dirty="0" smtClean="0">
                <a:solidFill>
                  <a:srgbClr val="002060"/>
                </a:solidFill>
              </a:rPr>
              <a:t>entre 2006 y 2013, alcanzando la cifra de </a:t>
            </a:r>
            <a:r>
              <a:rPr lang="es-ES" sz="1100" b="1" dirty="0" smtClean="0">
                <a:solidFill>
                  <a:srgbClr val="002060"/>
                </a:solidFill>
              </a:rPr>
              <a:t>US$125</a:t>
            </a:r>
            <a:r>
              <a:rPr lang="es-ES" sz="1100" dirty="0" smtClean="0">
                <a:solidFill>
                  <a:srgbClr val="002060"/>
                </a:solidFill>
              </a:rPr>
              <a:t> y mostrando </a:t>
            </a:r>
            <a:r>
              <a:rPr lang="es-ES" sz="1100" b="1" dirty="0" smtClean="0">
                <a:solidFill>
                  <a:srgbClr val="002060"/>
                </a:solidFill>
              </a:rPr>
              <a:t>baja variabilidad </a:t>
            </a:r>
            <a:r>
              <a:rPr lang="es-ES" sz="1100" dirty="0" smtClean="0">
                <a:solidFill>
                  <a:srgbClr val="002060"/>
                </a:solidFill>
              </a:rPr>
              <a:t>en su distribución mensual a lo largo del año</a:t>
            </a:r>
            <a:endParaRPr lang="es-ES" sz="1100" dirty="0">
              <a:solidFill>
                <a:srgbClr val="002776"/>
              </a:solidFill>
            </a:endParaRPr>
          </a:p>
        </p:txBody>
      </p:sp>
      <p:grpSp>
        <p:nvGrpSpPr>
          <p:cNvPr id="22" name="Group 21"/>
          <p:cNvGrpSpPr/>
          <p:nvPr/>
        </p:nvGrpSpPr>
        <p:grpSpPr>
          <a:xfrm>
            <a:off x="412103" y="1891274"/>
            <a:ext cx="9149410" cy="325398"/>
            <a:chOff x="4716463" y="2078780"/>
            <a:chExt cx="3959081" cy="325398"/>
          </a:xfrm>
        </p:grpSpPr>
        <p:cxnSp>
          <p:nvCxnSpPr>
            <p:cNvPr id="23" name="Straight Connector 22"/>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6088753" y="2078780"/>
              <a:ext cx="1289912"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b="1" dirty="0" smtClean="0">
                  <a:solidFill>
                    <a:srgbClr val="002060"/>
                  </a:solidFill>
                </a:rPr>
                <a:t>Tarifa hotelera promedio en Bogotá</a:t>
              </a:r>
              <a:endParaRPr lang="es-ES" sz="1200" b="1" dirty="0">
                <a:solidFill>
                  <a:srgbClr val="002060"/>
                </a:solidFill>
              </a:endParaRPr>
            </a:p>
          </p:txBody>
        </p:sp>
      </p:grpSp>
      <p:sp>
        <p:nvSpPr>
          <p:cNvPr id="31" name="Rectangle 30"/>
          <p:cNvSpPr/>
          <p:nvPr/>
        </p:nvSpPr>
        <p:spPr>
          <a:xfrm>
            <a:off x="5909749" y="2179306"/>
            <a:ext cx="2821408" cy="3253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i="1" dirty="0" smtClean="0">
                <a:solidFill>
                  <a:srgbClr val="002060"/>
                </a:solidFill>
              </a:rPr>
              <a:t>Tarifa hotelera promedio (USD), 2013</a:t>
            </a:r>
            <a:endParaRPr lang="es-ES" sz="1100" b="1" i="1" dirty="0">
              <a:solidFill>
                <a:srgbClr val="002060"/>
              </a:solidFill>
            </a:endParaRPr>
          </a:p>
        </p:txBody>
      </p:sp>
      <p:graphicFrame>
        <p:nvGraphicFramePr>
          <p:cNvPr id="35" name="Chart 34"/>
          <p:cNvGraphicFramePr/>
          <p:nvPr>
            <p:extLst/>
          </p:nvPr>
        </p:nvGraphicFramePr>
        <p:xfrm>
          <a:off x="344488" y="2826460"/>
          <a:ext cx="4464049" cy="2372905"/>
        </p:xfrm>
        <a:graphic>
          <a:graphicData uri="http://schemas.openxmlformats.org/drawingml/2006/chart">
            <c:chart xmlns:c="http://schemas.openxmlformats.org/drawingml/2006/chart" xmlns:r="http://schemas.openxmlformats.org/officeDocument/2006/relationships" r:id="rId3"/>
          </a:graphicData>
        </a:graphic>
      </p:graphicFrame>
      <p:sp>
        <p:nvSpPr>
          <p:cNvPr id="36" name="TextBox 35"/>
          <p:cNvSpPr txBox="1"/>
          <p:nvPr/>
        </p:nvSpPr>
        <p:spPr>
          <a:xfrm>
            <a:off x="1686673" y="2564904"/>
            <a:ext cx="1779677" cy="261556"/>
          </a:xfrm>
          <a:prstGeom prst="rect">
            <a:avLst/>
          </a:prstGeom>
          <a:noFill/>
          <a:ln>
            <a:noFill/>
          </a:ln>
        </p:spPr>
        <p:txBody>
          <a:bodyPr wrap="square" lIns="35977" tIns="45693" rIns="35977" bIns="45693" rtlCol="0">
            <a:spAutoFit/>
          </a:bodyPr>
          <a:lstStyle/>
          <a:p>
            <a:pPr algn="ctr" defTabSz="914400" fontAlgn="base">
              <a:spcBef>
                <a:spcPct val="0"/>
              </a:spcBef>
              <a:spcAft>
                <a:spcPts val="638"/>
              </a:spcAft>
            </a:pPr>
            <a:r>
              <a:rPr lang="es-ES" sz="1100" b="1" i="1" dirty="0" smtClean="0">
                <a:solidFill>
                  <a:schemeClr val="accent3"/>
                </a:solidFill>
                <a:cs typeface="Arial" pitchFamily="34" charset="0"/>
              </a:rPr>
              <a:t>TACC: +6,2%</a:t>
            </a:r>
            <a:endParaRPr lang="es-ES" sz="1100" b="1" i="1" dirty="0">
              <a:solidFill>
                <a:schemeClr val="accent3"/>
              </a:solidFill>
              <a:cs typeface="Arial" pitchFamily="34" charset="0"/>
            </a:endParaRPr>
          </a:p>
        </p:txBody>
      </p:sp>
      <p:sp>
        <p:nvSpPr>
          <p:cNvPr id="37" name="Freeform 36"/>
          <p:cNvSpPr/>
          <p:nvPr/>
        </p:nvSpPr>
        <p:spPr>
          <a:xfrm rot="21251613">
            <a:off x="612113" y="2856402"/>
            <a:ext cx="4198328" cy="190498"/>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3"/>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3C8A2E"/>
              </a:solidFill>
            </a:endParaRPr>
          </a:p>
        </p:txBody>
      </p:sp>
      <p:sp>
        <p:nvSpPr>
          <p:cNvPr id="38" name="Rectangle 37"/>
          <p:cNvSpPr/>
          <p:nvPr/>
        </p:nvSpPr>
        <p:spPr>
          <a:xfrm>
            <a:off x="943520" y="2179306"/>
            <a:ext cx="2878118" cy="32539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i="1" dirty="0" smtClean="0">
                <a:solidFill>
                  <a:srgbClr val="002060"/>
                </a:solidFill>
              </a:rPr>
              <a:t>Tarifa hotelera promedio (USD), 2006-13</a:t>
            </a:r>
            <a:endParaRPr lang="es-ES" sz="1100" b="1" i="1" dirty="0">
              <a:solidFill>
                <a:srgbClr val="002060"/>
              </a:solidFill>
            </a:endParaRPr>
          </a:p>
        </p:txBody>
      </p:sp>
      <p:graphicFrame>
        <p:nvGraphicFramePr>
          <p:cNvPr id="39" name="Chart 38"/>
          <p:cNvGraphicFramePr/>
          <p:nvPr>
            <p:extLst/>
          </p:nvPr>
        </p:nvGraphicFramePr>
        <p:xfrm>
          <a:off x="5097462" y="2718220"/>
          <a:ext cx="4445981" cy="251098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5743857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http://www.hotelpark10.com.co/pagomio/wp-content/uploads/2014/10/medellin-colombia-hotelpark10.jp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38811" y="1022053"/>
            <a:ext cx="822633" cy="462731"/>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8087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medellin.travel / caracol.com / minuto30.com	</a:t>
            </a:r>
            <a:r>
              <a:rPr lang="es-ES" b="0" i="1" dirty="0">
                <a:solidFill>
                  <a:srgbClr val="002776"/>
                </a:solidFill>
              </a:rPr>
              <a:t> (Mayo 2016)</a:t>
            </a:r>
          </a:p>
        </p:txBody>
      </p:sp>
      <p:grpSp>
        <p:nvGrpSpPr>
          <p:cNvPr id="11" name="Group 10"/>
          <p:cNvGrpSpPr/>
          <p:nvPr/>
        </p:nvGrpSpPr>
        <p:grpSpPr>
          <a:xfrm>
            <a:off x="382245" y="1482489"/>
            <a:ext cx="3418628" cy="271457"/>
            <a:chOff x="450202" y="1637061"/>
            <a:chExt cx="3991788" cy="271457"/>
          </a:xfrm>
        </p:grpSpPr>
        <p:cxnSp>
          <p:nvCxnSpPr>
            <p:cNvPr id="12" name="Straight Connector 11"/>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759653" y="1637061"/>
              <a:ext cx="1207821"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Cifras clave</a:t>
              </a:r>
              <a:endParaRPr lang="es-ES" sz="1200" b="1" i="1" dirty="0">
                <a:solidFill>
                  <a:srgbClr val="002060"/>
                </a:solidFill>
                <a:cs typeface="Arial" charset="0"/>
              </a:endParaRPr>
            </a:p>
          </p:txBody>
        </p:sp>
      </p:grpSp>
      <p:sp>
        <p:nvSpPr>
          <p:cNvPr id="14"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Medellín (Colombia)</a:t>
            </a:r>
            <a:endParaRPr lang="es-ES" sz="1400" i="1" dirty="0">
              <a:solidFill>
                <a:srgbClr val="FFFFFF"/>
              </a:solidFill>
            </a:endParaRPr>
          </a:p>
        </p:txBody>
      </p:sp>
      <p:graphicFrame>
        <p:nvGraphicFramePr>
          <p:cNvPr id="24" name="Table 23"/>
          <p:cNvGraphicFramePr>
            <a:graphicFrameLocks noGrp="1"/>
          </p:cNvGraphicFramePr>
          <p:nvPr>
            <p:extLst/>
          </p:nvPr>
        </p:nvGraphicFramePr>
        <p:xfrm>
          <a:off x="4016896" y="1771849"/>
          <a:ext cx="5585867" cy="2717112"/>
        </p:xfrm>
        <a:graphic>
          <a:graphicData uri="http://schemas.openxmlformats.org/drawingml/2006/table">
            <a:tbl>
              <a:tblPr firstRow="1" bandRow="1">
                <a:tableStyleId>{5C22544A-7EE6-4342-B048-85BDC9FD1C3A}</a:tableStyleId>
              </a:tblPr>
              <a:tblGrid>
                <a:gridCol w="864000"/>
                <a:gridCol w="1216239"/>
                <a:gridCol w="3505628"/>
              </a:tblGrid>
              <a:tr h="383492">
                <a:tc>
                  <a:txBody>
                    <a:bodyPr/>
                    <a:lstStyle/>
                    <a:p>
                      <a:r>
                        <a:rPr lang="es-ES" sz="1000" b="1" i="1" dirty="0" smtClean="0">
                          <a:solidFill>
                            <a:srgbClr val="002060"/>
                          </a:solidFill>
                        </a:rPr>
                        <a:t>Tipología</a:t>
                      </a:r>
                      <a:endParaRPr lang="es-ES" sz="1000" b="1" i="1" dirty="0">
                        <a:solidFill>
                          <a:srgbClr val="002060"/>
                        </a:solidFill>
                      </a:endParaRPr>
                    </a:p>
                  </a:txBody>
                  <a:tcPr marL="35449" marR="35449" marT="31758" marB="31758" anchor="ctr">
                    <a:lnL w="12700" cmpd="sng">
                      <a:noFill/>
                    </a:lnL>
                    <a:lnR w="12700" cap="flat" cmpd="sng" algn="ctr">
                      <a:solidFill>
                        <a:schemeClr val="bg1"/>
                      </a:solidFill>
                      <a:prstDash val="solid"/>
                      <a:round/>
                      <a:headEnd type="none" w="med" len="med"/>
                      <a:tailEnd type="none" w="med" len="med"/>
                    </a:lnR>
                    <a:lnT w="38100" cmpd="sng">
                      <a:noFill/>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1" dirty="0" smtClean="0">
                          <a:solidFill>
                            <a:schemeClr val="bg1"/>
                          </a:solidFill>
                        </a:rPr>
                        <a:t>Experiencias turísticas</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00" b="1" dirty="0" smtClean="0">
                          <a:solidFill>
                            <a:schemeClr val="bg1"/>
                          </a:solidFill>
                        </a:rPr>
                        <a:t>Componentes asociados / Oferta</a:t>
                      </a:r>
                      <a:r>
                        <a:rPr lang="es-ES" sz="1000" b="1" baseline="0" dirty="0" smtClean="0">
                          <a:solidFill>
                            <a:schemeClr val="bg1"/>
                          </a:solidFill>
                        </a:rPr>
                        <a:t> de soporte</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742190">
                <a:tc rowSpan="2">
                  <a:txBody>
                    <a:bodyPr/>
                    <a:lstStyle/>
                    <a:p>
                      <a:r>
                        <a:rPr lang="es-ES" sz="1000" b="1" dirty="0" smtClean="0">
                          <a:solidFill>
                            <a:srgbClr val="002060"/>
                          </a:solidFill>
                        </a:rPr>
                        <a:t>Patrimonio</a:t>
                      </a:r>
                      <a:r>
                        <a:rPr lang="es-ES" sz="1000" b="1" baseline="0" dirty="0" smtClean="0">
                          <a:solidFill>
                            <a:srgbClr val="002060"/>
                          </a:solidFill>
                        </a:rPr>
                        <a:t> y cultura</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Ciudad Botero</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Museos de la ciudad</a:t>
                      </a:r>
                    </a:p>
                    <a:p>
                      <a:pPr marL="85725" indent="-85725" algn="l" defTabSz="806555" rtl="0" eaLnBrk="1" latinLnBrk="0" hangingPunct="1">
                        <a:spcAft>
                          <a:spcPts val="600"/>
                        </a:spcAft>
                        <a:buFont typeface="Arial" panose="020B0604020202020204" pitchFamily="34" charset="0"/>
                        <a:buChar char="•"/>
                      </a:pPr>
                      <a:r>
                        <a:rPr lang="es-ES" sz="900" kern="1200" baseline="0" dirty="0" smtClean="0">
                          <a:solidFill>
                            <a:schemeClr val="dk1"/>
                          </a:solidFill>
                          <a:latin typeface="+mn-lt"/>
                          <a:ea typeface="+mn-ea"/>
                          <a:cs typeface="+mn-cs"/>
                        </a:rPr>
                        <a:t>Plazas (ej. Plaza de las Esculturas Botero) y diferentes zonas de la ciudad</a:t>
                      </a: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789017">
                <a:tc vMerge="1">
                  <a:txBody>
                    <a:bodyPr/>
                    <a:lstStyle/>
                    <a:p>
                      <a:endParaRPr lang="es-ES" sz="11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Ciudad silletera</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Fincas silleteras (elabora tu propia silletera)</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Feria de las Flores</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Domo de las Orquídeas en el Parque </a:t>
                      </a:r>
                      <a:r>
                        <a:rPr lang="es-ES" sz="900" kern="1200" dirty="0" err="1" smtClean="0">
                          <a:solidFill>
                            <a:schemeClr val="dk1"/>
                          </a:solidFill>
                          <a:latin typeface="+mn-lt"/>
                          <a:ea typeface="+mn-ea"/>
                          <a:cs typeface="+mn-cs"/>
                        </a:rPr>
                        <a:t>Arví</a:t>
                      </a:r>
                      <a:endParaRPr lang="es-ES" sz="900" kern="1200" dirty="0" smtClean="0">
                        <a:solidFill>
                          <a:schemeClr val="dk1"/>
                        </a:solidFill>
                        <a:latin typeface="+mn-lt"/>
                        <a:ea typeface="+mn-ea"/>
                        <a:cs typeface="+mn-cs"/>
                      </a:endParaRP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Jardín Botánico</a:t>
                      </a:r>
                      <a:endParaRPr lang="es-ES" sz="9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742190">
                <a:tc>
                  <a:txBody>
                    <a:bodyPr/>
                    <a:lstStyle/>
                    <a:p>
                      <a:pPr marL="0" marR="0" indent="0" algn="l" defTabSz="820131" rtl="0" eaLnBrk="1" fontAlgn="auto" latinLnBrk="0" hangingPunct="1">
                        <a:lnSpc>
                          <a:spcPct val="100000"/>
                        </a:lnSpc>
                        <a:spcBef>
                          <a:spcPts val="0"/>
                        </a:spcBef>
                        <a:spcAft>
                          <a:spcPts val="0"/>
                        </a:spcAft>
                        <a:buClrTx/>
                        <a:buSzTx/>
                        <a:buFontTx/>
                        <a:buNone/>
                        <a:tabLst/>
                        <a:defRPr/>
                      </a:pPr>
                      <a:r>
                        <a:rPr lang="es-ES" sz="1000" b="1" dirty="0" smtClean="0">
                          <a:solidFill>
                            <a:srgbClr val="002060"/>
                          </a:solidFill>
                        </a:rPr>
                        <a:t>Naturaleza y </a:t>
                      </a:r>
                      <a:r>
                        <a:rPr lang="es-ES" sz="1000" b="1" dirty="0" err="1" smtClean="0">
                          <a:solidFill>
                            <a:srgbClr val="002060"/>
                          </a:solidFill>
                        </a:rPr>
                        <a:t>ecosturismo</a:t>
                      </a:r>
                      <a:endParaRPr lang="es-ES" sz="1000" b="1" dirty="0" smtClean="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Naturaleza </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Avistamiento de aves</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Acuario</a:t>
                      </a:r>
                    </a:p>
                    <a:p>
                      <a:pPr marL="85725" indent="-85725" algn="l" defTabSz="806555" rtl="0" eaLnBrk="1" latinLnBrk="0" hangingPunct="1">
                        <a:spcAft>
                          <a:spcPts val="600"/>
                        </a:spcAft>
                        <a:buFont typeface="Arial" panose="020B0604020202020204" pitchFamily="34" charset="0"/>
                        <a:buChar char="•"/>
                      </a:pPr>
                      <a:r>
                        <a:rPr lang="es-ES" sz="900" kern="1200" dirty="0" smtClean="0">
                          <a:solidFill>
                            <a:schemeClr val="dk1"/>
                          </a:solidFill>
                          <a:latin typeface="+mn-lt"/>
                          <a:ea typeface="+mn-ea"/>
                          <a:cs typeface="+mn-cs"/>
                        </a:rPr>
                        <a:t>Bosques</a:t>
                      </a:r>
                      <a:r>
                        <a:rPr lang="es-ES" sz="900" kern="1200" baseline="0" dirty="0" smtClean="0">
                          <a:solidFill>
                            <a:schemeClr val="dk1"/>
                          </a:solidFill>
                          <a:latin typeface="+mn-lt"/>
                          <a:ea typeface="+mn-ea"/>
                          <a:cs typeface="+mn-cs"/>
                        </a:rPr>
                        <a:t>, parques de conservación y refugios de vida silvestre</a:t>
                      </a:r>
                      <a:endParaRPr lang="es-ES" sz="900" kern="1200" dirty="0" smtClean="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0" name="Group 29"/>
          <p:cNvGrpSpPr/>
          <p:nvPr/>
        </p:nvGrpSpPr>
        <p:grpSpPr>
          <a:xfrm>
            <a:off x="4016896" y="1482489"/>
            <a:ext cx="5544616" cy="271457"/>
            <a:chOff x="450202" y="1625047"/>
            <a:chExt cx="3991788" cy="271457"/>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749464" y="1625047"/>
              <a:ext cx="3228250" cy="271457"/>
            </a:xfrm>
            <a:prstGeom prst="rect">
              <a:avLst/>
            </a:prstGeom>
            <a:solidFill>
              <a:schemeClr val="bg1"/>
            </a:solidFill>
          </p:spPr>
          <p:txBody>
            <a:bodyPr wrap="none" lIns="85952" tIns="42976" rIns="85952" bIns="42976">
              <a:spAutoFit/>
            </a:bodyPr>
            <a:lstStyle/>
            <a:p>
              <a:pPr algn="ctr" defTabSz="914247" fontAlgn="base">
                <a:spcBef>
                  <a:spcPct val="0"/>
                </a:spcBef>
                <a:spcAft>
                  <a:spcPts val="1128"/>
                </a:spcAft>
              </a:pPr>
              <a:r>
                <a:rPr lang="es-ES" sz="1200" b="1" i="1" dirty="0" smtClean="0">
                  <a:solidFill>
                    <a:srgbClr val="002060"/>
                  </a:solidFill>
                  <a:cs typeface="Arial" charset="0"/>
                </a:rPr>
                <a:t>Análisis de la oferta de experiencias turísticas en la ciudad</a:t>
              </a:r>
              <a:endParaRPr lang="es-ES" sz="1200" b="1" i="1" dirty="0">
                <a:solidFill>
                  <a:srgbClr val="002060"/>
                </a:solidFill>
                <a:cs typeface="Arial" charset="0"/>
              </a:endParaRPr>
            </a:p>
          </p:txBody>
        </p:sp>
      </p:grpSp>
      <p:pic>
        <p:nvPicPr>
          <p:cNvPr id="70660" name="Picture 4" descr="http://www.aros-de-esperanza.org/cms/uploads/212/WaarMapMedellin2.jpg"/>
          <p:cNvPicPr>
            <a:picLocks noChangeAspect="1" noChangeArrowheads="1"/>
          </p:cNvPicPr>
          <p:nvPr/>
        </p:nvPicPr>
        <p:blipFill rotWithShape="1">
          <a:blip r:embed="rId4" cstate="email">
            <a:extLst>
              <a:ext uri="{28A0092B-C50C-407E-A947-70E740481C1C}">
                <a14:useLocalDpi xmlns:a14="http://schemas.microsoft.com/office/drawing/2010/main" val="0"/>
              </a:ext>
            </a:extLst>
          </a:blip>
          <a:srcRect/>
          <a:stretch/>
        </p:blipFill>
        <p:spPr bwMode="auto">
          <a:xfrm>
            <a:off x="338811" y="4005064"/>
            <a:ext cx="3620383" cy="252028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2" name="Table 21"/>
          <p:cNvGraphicFramePr>
            <a:graphicFrameLocks noGrp="1"/>
          </p:cNvGraphicFramePr>
          <p:nvPr>
            <p:extLst/>
          </p:nvPr>
        </p:nvGraphicFramePr>
        <p:xfrm>
          <a:off x="360817" y="1771851"/>
          <a:ext cx="3440055" cy="1832250"/>
        </p:xfrm>
        <a:graphic>
          <a:graphicData uri="http://schemas.openxmlformats.org/drawingml/2006/table">
            <a:tbl>
              <a:tblPr firstRow="1" bandRow="1">
                <a:tableStyleId>{5C22544A-7EE6-4342-B048-85BDC9FD1C3A}</a:tableStyleId>
              </a:tblPr>
              <a:tblGrid>
                <a:gridCol w="1185229"/>
                <a:gridCol w="2254826"/>
              </a:tblGrid>
              <a:tr h="365206">
                <a:tc>
                  <a:txBody>
                    <a:bodyPr/>
                    <a:lstStyle/>
                    <a:p>
                      <a:pPr algn="l"/>
                      <a:r>
                        <a:rPr lang="es-ES" sz="1000" b="1" dirty="0" smtClean="0">
                          <a:solidFill>
                            <a:schemeClr val="bg1"/>
                          </a:solidFill>
                        </a:rPr>
                        <a:t>Núm. visitantes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ctr" defTabSz="806555" rtl="0" eaLnBrk="1" fontAlgn="b" latinLnBrk="0" hangingPunct="1">
                        <a:lnSpc>
                          <a:spcPct val="100000"/>
                        </a:lnSpc>
                        <a:spcBef>
                          <a:spcPts val="0"/>
                        </a:spcBef>
                        <a:spcAft>
                          <a:spcPts val="0"/>
                        </a:spcAft>
                        <a:buClrTx/>
                        <a:buSzTx/>
                        <a:buFontTx/>
                        <a:buNone/>
                        <a:tabLst/>
                        <a:defRPr/>
                      </a:pPr>
                      <a:r>
                        <a:rPr lang="es-ES" sz="1000" b="0" kern="1200" dirty="0" smtClean="0">
                          <a:solidFill>
                            <a:srgbClr val="002060"/>
                          </a:solidFill>
                          <a:latin typeface="+mn-lt"/>
                          <a:ea typeface="+mn-ea"/>
                          <a:cs typeface="+mn-cs"/>
                        </a:rPr>
                        <a:t>212.275 turistas internacionales (2015)</a:t>
                      </a:r>
                      <a:endParaRPr lang="es-ES" sz="1000" b="0" kern="1200" dirty="0" smtClean="0">
                        <a:solidFill>
                          <a:srgbClr val="002060"/>
                        </a:solidFill>
                        <a:latin typeface="+mn-lt"/>
                        <a:ea typeface="+mn-ea"/>
                        <a:cs typeface="+mn-cs"/>
                        <a:sym typeface="Wingding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err="1" smtClean="0">
                          <a:solidFill>
                            <a:schemeClr val="bg1"/>
                          </a:solidFill>
                        </a:rPr>
                        <a:t>Mix</a:t>
                      </a:r>
                      <a:r>
                        <a:rPr lang="es-ES" sz="1000" b="1" baseline="0" dirty="0" smtClean="0">
                          <a:solidFill>
                            <a:schemeClr val="bg1"/>
                          </a:solidFill>
                        </a:rPr>
                        <a:t> por origen</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~25% internacional – 75% nacional</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smtClean="0">
                          <a:solidFill>
                            <a:schemeClr val="bg1"/>
                          </a:solidFill>
                        </a:rPr>
                        <a:t>Estadía promedio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baseline="0" dirty="0" smtClean="0">
                          <a:solidFill>
                            <a:srgbClr val="002060"/>
                          </a:solidFill>
                          <a:latin typeface="+mn-lt"/>
                          <a:ea typeface="+mn-ea"/>
                          <a:cs typeface="+mn-cs"/>
                        </a:rPr>
                        <a:t>7 noches (2015)</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smtClean="0">
                          <a:solidFill>
                            <a:schemeClr val="bg1"/>
                          </a:solidFill>
                        </a:rPr>
                        <a:t>Gasto promedio diario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200$ (2015)</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65206">
                <a:tc>
                  <a:txBody>
                    <a:bodyPr/>
                    <a:lstStyle/>
                    <a:p>
                      <a:pPr algn="l"/>
                      <a:r>
                        <a:rPr lang="es-ES" sz="1000" b="1" dirty="0" err="1" smtClean="0">
                          <a:solidFill>
                            <a:schemeClr val="bg1"/>
                          </a:solidFill>
                        </a:rPr>
                        <a:t>Stakeholders</a:t>
                      </a:r>
                      <a:r>
                        <a:rPr lang="es-ES" sz="1000" b="1" dirty="0" smtClean="0">
                          <a:solidFill>
                            <a:schemeClr val="bg1"/>
                          </a:solidFill>
                        </a:rPr>
                        <a:t> institucionales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Subsecretaría de Turismo - Alcaldía de Medellín</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6" name="Group 35"/>
          <p:cNvGrpSpPr/>
          <p:nvPr/>
        </p:nvGrpSpPr>
        <p:grpSpPr>
          <a:xfrm>
            <a:off x="382245" y="3733607"/>
            <a:ext cx="3418628" cy="271457"/>
            <a:chOff x="450202" y="1637061"/>
            <a:chExt cx="3991788" cy="271457"/>
          </a:xfrm>
        </p:grpSpPr>
        <p:cxnSp>
          <p:nvCxnSpPr>
            <p:cNvPr id="37" name="Straight Connector 36"/>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953874" y="1637061"/>
              <a:ext cx="2819406"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Barrios de Medellín (comunas)</a:t>
              </a:r>
              <a:endParaRPr lang="es-ES" sz="1200" b="1" i="1" dirty="0">
                <a:solidFill>
                  <a:srgbClr val="002060"/>
                </a:solidFill>
                <a:cs typeface="Arial" charset="0"/>
              </a:endParaRPr>
            </a:p>
          </p:txBody>
        </p:sp>
      </p:grpSp>
      <p:pic>
        <p:nvPicPr>
          <p:cNvPr id="26" name="Picture 25" descr="Screen Clipping"/>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a:xfrm>
            <a:off x="4592960" y="4581128"/>
            <a:ext cx="4392488" cy="875150"/>
          </a:xfrm>
          <a:prstGeom prst="rect">
            <a:avLst/>
          </a:prstGeom>
          <a:effectLst>
            <a:outerShdw blurRad="50800" dist="38100" dir="8100000" algn="tr" rotWithShape="0">
              <a:prstClr val="black">
                <a:alpha val="40000"/>
              </a:prstClr>
            </a:outerShdw>
          </a:effectLst>
        </p:spPr>
      </p:pic>
      <p:pic>
        <p:nvPicPr>
          <p:cNvPr id="27" name="Picture 26" descr="Screen Clipping"/>
          <p:cNvPicPr>
            <a:picLocks noChangeAspect="1"/>
          </p:cNvPicPr>
          <p:nvPr/>
        </p:nvPicPr>
        <p:blipFill rotWithShape="1">
          <a:blip r:embed="rId6" cstate="email">
            <a:extLst>
              <a:ext uri="{28A0092B-C50C-407E-A947-70E740481C1C}">
                <a14:useLocalDpi xmlns:a14="http://schemas.microsoft.com/office/drawing/2010/main" val="0"/>
              </a:ext>
            </a:extLst>
          </a:blip>
          <a:srcRect/>
          <a:stretch/>
        </p:blipFill>
        <p:spPr>
          <a:xfrm>
            <a:off x="4592960" y="5574692"/>
            <a:ext cx="4392488" cy="889698"/>
          </a:xfrm>
          <a:prstGeom prst="rect">
            <a:avLst/>
          </a:prstGeom>
          <a:effectLst>
            <a:outerShdw blurRad="50800" dist="38100" dir="8100000" algn="tr" rotWithShape="0">
              <a:prstClr val="black">
                <a:alpha val="40000"/>
              </a:prstClr>
            </a:outerShdw>
          </a:effec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340</a:t>
            </a:fld>
            <a:endParaRPr lang="es-ES" dirty="0">
              <a:solidFill>
                <a:srgbClr val="002776"/>
              </a:solidFill>
            </a:endParaRPr>
          </a:p>
        </p:txBody>
      </p:sp>
    </p:spTree>
    <p:extLst>
      <p:ext uri="{BB962C8B-B14F-4D97-AF65-F5344CB8AC3E}">
        <p14:creationId xmlns:p14="http://schemas.microsoft.com/office/powerpoint/2010/main" val="1418373670"/>
      </p:ext>
    </p:extLst>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smtClean="0">
                  <a:solidFill>
                    <a:srgbClr val="002060"/>
                  </a:solidFill>
                  <a:cs typeface="Arial" charset="0"/>
                </a:rPr>
                <a:t>Presentación de Experiencias en medellin.travel</a:t>
              </a:r>
              <a:endParaRPr lang="es-ES" sz="1200" dirty="0">
                <a:solidFill>
                  <a:srgbClr val="002060"/>
                </a:solidFill>
                <a:cs typeface="Arial" charset="0"/>
              </a:endParaRPr>
            </a:p>
          </p:txBody>
        </p:sp>
      </p:grpSp>
      <p:pic>
        <p:nvPicPr>
          <p:cNvPr id="18" name="Picture 2" descr="http://www.hotelpark10.com.co/pagomio/wp-content/uploads/2014/10/medellin-colombia-hotelpark10.jp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38811" y="1022053"/>
            <a:ext cx="822633" cy="462731"/>
          </a:xfrm>
          <a:prstGeom prst="rect">
            <a:avLst/>
          </a:prstGeom>
          <a:noFill/>
          <a:extLst>
            <a:ext uri="{909E8E84-426E-40DD-AFC4-6F175D3DCCD1}">
              <a14:hiddenFill xmlns:a14="http://schemas.microsoft.com/office/drawing/2010/main">
                <a:solidFill>
                  <a:srgbClr val="FFFFFF"/>
                </a:solidFill>
              </a14:hiddenFill>
            </a:ext>
          </a:extLst>
        </p:spPr>
      </p:pic>
      <p:sp>
        <p:nvSpPr>
          <p:cNvPr id="19"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Medellín (Colombia)</a:t>
            </a:r>
            <a:endParaRPr lang="es-ES" sz="1400" i="1" dirty="0">
              <a:solidFill>
                <a:srgbClr val="FFFFFF"/>
              </a:solidFill>
            </a:endParaRPr>
          </a:p>
        </p:txBody>
      </p:sp>
      <p:pic>
        <p:nvPicPr>
          <p:cNvPr id="2" name="Picture 1" descr="Screen Clipping"/>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338811" y="2009152"/>
            <a:ext cx="5233908" cy="1469549"/>
          </a:xfrm>
          <a:prstGeom prst="rect">
            <a:avLst/>
          </a:prstGeom>
          <a:effectLst>
            <a:outerShdw blurRad="50800" dist="38100" dir="8100000" algn="tr" rotWithShape="0">
              <a:prstClr val="black">
                <a:alpha val="40000"/>
              </a:prstClr>
            </a:outerShdw>
          </a:effectLst>
        </p:spPr>
      </p:pic>
      <p:pic>
        <p:nvPicPr>
          <p:cNvPr id="3" name="Picture 2" descr="Screen Clipping"/>
          <p:cNvPicPr>
            <a:picLocks noChangeAspect="1"/>
          </p:cNvPicPr>
          <p:nvPr/>
        </p:nvPicPr>
        <p:blipFill>
          <a:blip r:embed="rId5" cstate="email">
            <a:extLst>
              <a:ext uri="{28A0092B-C50C-407E-A947-70E740481C1C}">
                <a14:useLocalDpi xmlns:a14="http://schemas.microsoft.com/office/drawing/2010/main" val="0"/>
              </a:ext>
            </a:extLst>
          </a:blip>
          <a:stretch>
            <a:fillRect/>
          </a:stretch>
        </p:blipFill>
        <p:spPr>
          <a:xfrm>
            <a:off x="471489" y="3434136"/>
            <a:ext cx="4968552" cy="2945460"/>
          </a:xfrm>
          <a:prstGeom prst="rect">
            <a:avLst/>
          </a:prstGeom>
          <a:effectLst>
            <a:outerShdw blurRad="50800" dist="38100" dir="8100000" algn="tr" rotWithShape="0">
              <a:prstClr val="black">
                <a:alpha val="40000"/>
              </a:prstClr>
            </a:outerShdw>
          </a:effectLst>
        </p:spPr>
      </p:pic>
      <p:sp>
        <p:nvSpPr>
          <p:cNvPr id="14" name="Slide Number Placeholder 3"/>
          <p:cNvSpPr txBox="1">
            <a:spLocks/>
          </p:cNvSpPr>
          <p:nvPr/>
        </p:nvSpPr>
        <p:spPr>
          <a:xfrm>
            <a:off x="732709" y="658087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medellin.travel (Mayo 2016)</a:t>
            </a:r>
          </a:p>
        </p:txBody>
      </p:sp>
      <p:pic>
        <p:nvPicPr>
          <p:cNvPr id="5" name="Picture 4" descr="Screen Clipping"/>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5241032" y="2290860"/>
            <a:ext cx="4129349" cy="2469981"/>
          </a:xfrm>
          <a:prstGeom prst="rect">
            <a:avLst/>
          </a:prstGeom>
          <a:effectLst>
            <a:outerShdw blurRad="50800" dist="38100" dir="8100000" algn="tr" rotWithShape="0">
              <a:prstClr val="black">
                <a:alpha val="40000"/>
              </a:prstClr>
            </a:outerShdw>
          </a:effectLst>
        </p:spPr>
      </p:pic>
      <p:pic>
        <p:nvPicPr>
          <p:cNvPr id="7" name="Picture 6" descr="Screen Clipping"/>
          <p:cNvPicPr>
            <a:picLocks noChangeAspect="1"/>
          </p:cNvPicPr>
          <p:nvPr/>
        </p:nvPicPr>
        <p:blipFill>
          <a:blip r:embed="rId7" cstate="email">
            <a:extLst>
              <a:ext uri="{28A0092B-C50C-407E-A947-70E740481C1C}">
                <a14:useLocalDpi xmlns:a14="http://schemas.microsoft.com/office/drawing/2010/main" val="0"/>
              </a:ext>
            </a:extLst>
          </a:blip>
          <a:stretch>
            <a:fillRect/>
          </a:stretch>
        </p:blipFill>
        <p:spPr>
          <a:xfrm>
            <a:off x="5817096" y="3717032"/>
            <a:ext cx="3890526" cy="2773224"/>
          </a:xfrm>
          <a:prstGeom prst="rect">
            <a:avLst/>
          </a:prstGeom>
          <a:effectLst>
            <a:outerShdw blurRad="50800" dist="38100" dir="8100000" algn="tr" rotWithShape="0">
              <a:prstClr val="black">
                <a:alpha val="40000"/>
              </a:prstClr>
            </a:outerShdw>
          </a:effectLst>
        </p:spPr>
      </p:pic>
      <p:sp>
        <p:nvSpPr>
          <p:cNvPr id="8" name="Slide Number Placeholder 7"/>
          <p:cNvSpPr>
            <a:spLocks noGrp="1"/>
          </p:cNvSpPr>
          <p:nvPr>
            <p:ph type="sldNum" sz="quarter" idx="10"/>
          </p:nvPr>
        </p:nvSpPr>
        <p:spPr/>
        <p:txBody>
          <a:bodyPr/>
          <a:lstStyle/>
          <a:p>
            <a:fld id="{20A7A354-C5FB-4D1E-BE75-5A939ED93F75}" type="slidenum">
              <a:rPr lang="es-ES" smtClean="0">
                <a:solidFill>
                  <a:srgbClr val="002776"/>
                </a:solidFill>
              </a:rPr>
              <a:pPr/>
              <a:t>341</a:t>
            </a:fld>
            <a:endParaRPr lang="es-ES" dirty="0">
              <a:solidFill>
                <a:srgbClr val="002776"/>
              </a:solidFill>
            </a:endParaRPr>
          </a:p>
        </p:txBody>
      </p:sp>
    </p:spTree>
    <p:extLst>
      <p:ext uri="{BB962C8B-B14F-4D97-AF65-F5344CB8AC3E}">
        <p14:creationId xmlns:p14="http://schemas.microsoft.com/office/powerpoint/2010/main" val="2690143489"/>
      </p:ext>
    </p:extLst>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6" name="Picture 4" descr="http://www.planetware.com/photos-large/USCA/california-san-francisco-golden-gate-bridge.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2" y="1022054"/>
            <a:ext cx="822634" cy="460436"/>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grpSp>
        <p:nvGrpSpPr>
          <p:cNvPr id="11" name="Group 10"/>
          <p:cNvGrpSpPr/>
          <p:nvPr/>
        </p:nvGrpSpPr>
        <p:grpSpPr>
          <a:xfrm>
            <a:off x="382245" y="1482489"/>
            <a:ext cx="3418628" cy="271457"/>
            <a:chOff x="450202" y="1637061"/>
            <a:chExt cx="3991788" cy="271457"/>
          </a:xfrm>
        </p:grpSpPr>
        <p:cxnSp>
          <p:nvCxnSpPr>
            <p:cNvPr id="12" name="Straight Connector 11"/>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1759653" y="1637061"/>
              <a:ext cx="1207821"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Cifras clave</a:t>
              </a:r>
              <a:endParaRPr lang="es-ES" sz="1200" b="1" i="1" dirty="0">
                <a:solidFill>
                  <a:srgbClr val="002060"/>
                </a:solidFill>
                <a:cs typeface="Arial" charset="0"/>
              </a:endParaRPr>
            </a:p>
          </p:txBody>
        </p:sp>
      </p:grpSp>
      <p:sp>
        <p:nvSpPr>
          <p:cNvPr id="14"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smtClean="0">
                <a:solidFill>
                  <a:srgbClr val="FFFFFF"/>
                </a:solidFill>
              </a:rPr>
              <a:t>San Francisco (EEUU)</a:t>
            </a:r>
            <a:endParaRPr lang="es-ES" sz="1400" i="1" dirty="0">
              <a:solidFill>
                <a:srgbClr val="FFFFFF"/>
              </a:solidFill>
            </a:endParaRPr>
          </a:p>
        </p:txBody>
      </p:sp>
      <p:graphicFrame>
        <p:nvGraphicFramePr>
          <p:cNvPr id="24" name="Table 23"/>
          <p:cNvGraphicFramePr>
            <a:graphicFrameLocks noGrp="1"/>
          </p:cNvGraphicFramePr>
          <p:nvPr>
            <p:extLst/>
          </p:nvPr>
        </p:nvGraphicFramePr>
        <p:xfrm>
          <a:off x="4016896" y="1771849"/>
          <a:ext cx="5585867" cy="4882368"/>
        </p:xfrm>
        <a:graphic>
          <a:graphicData uri="http://schemas.openxmlformats.org/drawingml/2006/table">
            <a:tbl>
              <a:tblPr firstRow="1" bandRow="1">
                <a:tableStyleId>{5C22544A-7EE6-4342-B048-85BDC9FD1C3A}</a:tableStyleId>
              </a:tblPr>
              <a:tblGrid>
                <a:gridCol w="864000"/>
                <a:gridCol w="1216239"/>
                <a:gridCol w="3505628"/>
              </a:tblGrid>
              <a:tr h="350558">
                <a:tc>
                  <a:txBody>
                    <a:bodyPr/>
                    <a:lstStyle/>
                    <a:p>
                      <a:r>
                        <a:rPr lang="es-ES" sz="1000" b="1" i="1" dirty="0" smtClean="0">
                          <a:solidFill>
                            <a:srgbClr val="002060"/>
                          </a:solidFill>
                        </a:rPr>
                        <a:t>Tipología</a:t>
                      </a:r>
                      <a:endParaRPr lang="es-ES" sz="1000" b="1" i="1" dirty="0">
                        <a:solidFill>
                          <a:srgbClr val="002060"/>
                        </a:solidFill>
                      </a:endParaRPr>
                    </a:p>
                  </a:txBody>
                  <a:tcPr marL="35449" marR="35449" marT="31758" marB="31758" anchor="ctr">
                    <a:lnL w="12700" cmpd="sng">
                      <a:noFill/>
                    </a:lnL>
                    <a:lnR w="12700" cap="flat" cmpd="sng" algn="ctr">
                      <a:solidFill>
                        <a:schemeClr val="bg1"/>
                      </a:solidFill>
                      <a:prstDash val="solid"/>
                      <a:round/>
                      <a:headEnd type="none" w="med" len="med"/>
                      <a:tailEnd type="none" w="med" len="med"/>
                    </a:lnR>
                    <a:lnT w="38100" cmpd="sng">
                      <a:noFill/>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00" b="1" dirty="0" smtClean="0">
                          <a:solidFill>
                            <a:schemeClr val="bg1"/>
                          </a:solidFill>
                        </a:rPr>
                        <a:t>Experiencias turísticas</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00" b="1" dirty="0" smtClean="0">
                          <a:solidFill>
                            <a:schemeClr val="bg1"/>
                          </a:solidFill>
                        </a:rPr>
                        <a:t>Componentes asociados / Oferta</a:t>
                      </a:r>
                      <a:r>
                        <a:rPr lang="es-ES" sz="1000" b="1" baseline="0" dirty="0" smtClean="0">
                          <a:solidFill>
                            <a:schemeClr val="bg1"/>
                          </a:solidFill>
                        </a:rPr>
                        <a:t> de soporte</a:t>
                      </a:r>
                      <a:endParaRPr lang="es-ES" sz="1000" b="1" dirty="0">
                        <a:solidFill>
                          <a:schemeClr val="bg1"/>
                        </a:solidFill>
                      </a:endParaRPr>
                    </a:p>
                  </a:txBody>
                  <a:tcPr marL="35449" marR="35449" marT="31758" marB="31758"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579234">
                <a:tc rowSpan="2">
                  <a:txBody>
                    <a:bodyPr/>
                    <a:lstStyle/>
                    <a:p>
                      <a:r>
                        <a:rPr lang="es-ES" sz="1000" b="1" dirty="0" smtClean="0">
                          <a:solidFill>
                            <a:srgbClr val="002060"/>
                          </a:solidFill>
                        </a:rPr>
                        <a:t>Patrimonio</a:t>
                      </a:r>
                      <a:r>
                        <a:rPr lang="es-ES" sz="1000" b="1" baseline="0" dirty="0" smtClean="0">
                          <a:solidFill>
                            <a:srgbClr val="002060"/>
                          </a:solidFill>
                        </a:rPr>
                        <a:t> y cultura</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The</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Classicist</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Sponsor: De Young </a:t>
                      </a:r>
                      <a:r>
                        <a:rPr lang="es-ES" sz="900" kern="1200" baseline="0" dirty="0" err="1" smtClean="0">
                          <a:solidFill>
                            <a:schemeClr val="dk1"/>
                          </a:solidFill>
                          <a:latin typeface="+mn-lt"/>
                          <a:ea typeface="+mn-ea"/>
                          <a:cs typeface="+mn-cs"/>
                        </a:rPr>
                        <a:t>Museum</a:t>
                      </a:r>
                      <a:endParaRPr lang="es-ES" sz="900" kern="1200" baseline="0" dirty="0" smtClean="0">
                        <a:solidFill>
                          <a:schemeClr val="dk1"/>
                        </a:solidFill>
                        <a:latin typeface="+mn-lt"/>
                        <a:ea typeface="+mn-ea"/>
                        <a:cs typeface="+mn-cs"/>
                      </a:endParaRP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Museos y centros culturales de la ciudad: De Young </a:t>
                      </a:r>
                      <a:r>
                        <a:rPr lang="es-ES" sz="900" kern="1200" baseline="0" dirty="0" err="1" smtClean="0">
                          <a:solidFill>
                            <a:schemeClr val="dk1"/>
                          </a:solidFill>
                          <a:latin typeface="+mn-lt"/>
                          <a:ea typeface="+mn-ea"/>
                          <a:cs typeface="+mn-cs"/>
                        </a:rPr>
                        <a:t>Museum</a:t>
                      </a:r>
                      <a:r>
                        <a:rPr lang="es-ES" sz="900" kern="1200" baseline="0" dirty="0" smtClean="0">
                          <a:solidFill>
                            <a:schemeClr val="dk1"/>
                          </a:solidFill>
                          <a:latin typeface="+mn-lt"/>
                          <a:ea typeface="+mn-ea"/>
                          <a:cs typeface="+mn-cs"/>
                        </a:rPr>
                        <a:t>, San Francisco City Hall…</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Zonas verdes y parques de la ciudad</a:t>
                      </a:r>
                    </a:p>
                  </a:txBody>
                  <a:tcPr marL="36000" marR="36000" marT="36000" marB="36000" anchor="ctr">
                    <a:lnL w="12700" cmpd="sng">
                      <a:noFill/>
                    </a:lnL>
                    <a:lnR w="12700" cmpd="sng">
                      <a:noFill/>
                    </a:lnR>
                    <a:lnT w="12700" cap="flat" cmpd="sng" algn="ctr">
                      <a:solidFill>
                        <a:schemeClr val="bg1"/>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636127">
                <a:tc vMerge="1">
                  <a:txBody>
                    <a:bodyPr/>
                    <a:lstStyle/>
                    <a:p>
                      <a:endParaRPr lang="es-ES" sz="11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Explore San Francisco </a:t>
                      </a:r>
                      <a:r>
                        <a:rPr lang="es-ES" sz="1000" kern="1200" dirty="0" err="1" smtClean="0">
                          <a:solidFill>
                            <a:schemeClr val="dk1"/>
                          </a:solidFill>
                          <a:latin typeface="+mn-lt"/>
                          <a:ea typeface="+mn-ea"/>
                          <a:cs typeface="+mn-cs"/>
                        </a:rPr>
                        <a:t>through</a:t>
                      </a:r>
                      <a:r>
                        <a:rPr lang="es-ES" sz="1000" kern="1200" dirty="0" smtClean="0">
                          <a:solidFill>
                            <a:schemeClr val="dk1"/>
                          </a:solidFill>
                          <a:latin typeface="+mn-lt"/>
                          <a:ea typeface="+mn-ea"/>
                          <a:cs typeface="+mn-cs"/>
                        </a:rPr>
                        <a:t> Keith </a:t>
                      </a:r>
                      <a:r>
                        <a:rPr lang="es-ES" sz="1000" kern="1200" dirty="0" err="1" smtClean="0">
                          <a:solidFill>
                            <a:schemeClr val="dk1"/>
                          </a:solidFill>
                          <a:latin typeface="+mn-lt"/>
                          <a:ea typeface="+mn-ea"/>
                          <a:cs typeface="+mn-cs"/>
                        </a:rPr>
                        <a:t>Haring</a:t>
                      </a:r>
                      <a:r>
                        <a:rPr lang="es-ES" sz="1000" kern="1200" baseline="0" dirty="0" smtClean="0">
                          <a:solidFill>
                            <a:schemeClr val="dk1"/>
                          </a:solidFill>
                          <a:latin typeface="+mn-lt"/>
                          <a:ea typeface="+mn-ea"/>
                          <a:cs typeface="+mn-cs"/>
                        </a:rPr>
                        <a:t> (artista)</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Guías turísticos</a:t>
                      </a:r>
                      <a:r>
                        <a:rPr lang="es-ES" sz="900" kern="1200" baseline="0" dirty="0" smtClean="0">
                          <a:solidFill>
                            <a:schemeClr val="dk1"/>
                          </a:solidFill>
                          <a:latin typeface="+mn-lt"/>
                          <a:ea typeface="+mn-ea"/>
                          <a:cs typeface="+mn-cs"/>
                        </a:rPr>
                        <a:t> de la ciudad</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Monumentos y museos de la ciudad</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835253">
                <a:tc>
                  <a:txBody>
                    <a:bodyPr/>
                    <a:lstStyle/>
                    <a:p>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Fun</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for</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all</a:t>
                      </a:r>
                      <a:r>
                        <a:rPr lang="es-ES" sz="1000" kern="1200" dirty="0" smtClean="0">
                          <a:solidFill>
                            <a:schemeClr val="dk1"/>
                          </a:solidFill>
                          <a:latin typeface="+mn-lt"/>
                          <a:ea typeface="+mn-ea"/>
                          <a:cs typeface="+mn-cs"/>
                        </a:rPr>
                        <a:t> </a:t>
                      </a:r>
                      <a:r>
                        <a:rPr lang="es-ES" sz="1000" kern="1200" dirty="0" err="1" smtClean="0">
                          <a:solidFill>
                            <a:schemeClr val="dk1"/>
                          </a:solidFill>
                          <a:latin typeface="+mn-lt"/>
                          <a:ea typeface="+mn-ea"/>
                          <a:cs typeface="+mn-cs"/>
                        </a:rPr>
                        <a:t>ages</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l" defTabSz="806555" rtl="0" eaLnBrk="1" latinLnBrk="0" hangingPunct="1">
                        <a:buFont typeface="Arial" panose="020B0604020202020204" pitchFamily="34" charset="0"/>
                        <a:buNone/>
                      </a:pPr>
                      <a:r>
                        <a:rPr lang="es-ES" sz="900" kern="1200" baseline="0" dirty="0" smtClean="0">
                          <a:solidFill>
                            <a:schemeClr val="dk1"/>
                          </a:solidFill>
                          <a:latin typeface="+mn-lt"/>
                          <a:ea typeface="+mn-ea"/>
                          <a:cs typeface="+mn-cs"/>
                        </a:rPr>
                        <a:t>(Sponsor: </a:t>
                      </a:r>
                      <a:r>
                        <a:rPr lang="es-ES" sz="900" kern="1200" baseline="0" dirty="0" err="1" smtClean="0">
                          <a:solidFill>
                            <a:schemeClr val="dk1"/>
                          </a:solidFill>
                          <a:latin typeface="+mn-lt"/>
                          <a:ea typeface="+mn-ea"/>
                          <a:cs typeface="+mn-cs"/>
                        </a:rPr>
                        <a:t>CityPass</a:t>
                      </a:r>
                      <a:r>
                        <a:rPr lang="es-ES" sz="900" kern="1200" baseline="0" dirty="0" smtClean="0">
                          <a:solidFill>
                            <a:schemeClr val="dk1"/>
                          </a:solidFill>
                          <a:latin typeface="+mn-lt"/>
                          <a:ea typeface="+mn-ea"/>
                          <a:cs typeface="+mn-cs"/>
                        </a:rPr>
                        <a:t>)</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Museos, centros culturales y de investigación de la ciudad: De Young </a:t>
                      </a:r>
                      <a:r>
                        <a:rPr lang="es-ES" sz="900" kern="1200" baseline="0" dirty="0" err="1" smtClean="0">
                          <a:solidFill>
                            <a:schemeClr val="dk1"/>
                          </a:solidFill>
                          <a:latin typeface="+mn-lt"/>
                          <a:ea typeface="+mn-ea"/>
                          <a:cs typeface="+mn-cs"/>
                        </a:rPr>
                        <a:t>Museum</a:t>
                      </a:r>
                      <a:r>
                        <a:rPr lang="es-ES" sz="900" kern="1200" baseline="0" dirty="0" smtClean="0">
                          <a:solidFill>
                            <a:schemeClr val="dk1"/>
                          </a:solidFill>
                          <a:latin typeface="+mn-lt"/>
                          <a:ea typeface="+mn-ea"/>
                          <a:cs typeface="+mn-cs"/>
                        </a:rPr>
                        <a:t>, California </a:t>
                      </a:r>
                      <a:r>
                        <a:rPr lang="es-ES" sz="900" kern="1200" baseline="0" dirty="0" err="1" smtClean="0">
                          <a:solidFill>
                            <a:schemeClr val="dk1"/>
                          </a:solidFill>
                          <a:latin typeface="+mn-lt"/>
                          <a:ea typeface="+mn-ea"/>
                          <a:cs typeface="+mn-cs"/>
                        </a:rPr>
                        <a:t>Academy</a:t>
                      </a:r>
                      <a:r>
                        <a:rPr lang="es-ES" sz="900" kern="1200" baseline="0" dirty="0" smtClean="0">
                          <a:solidFill>
                            <a:schemeClr val="dk1"/>
                          </a:solidFill>
                          <a:latin typeface="+mn-lt"/>
                          <a:ea typeface="+mn-ea"/>
                          <a:cs typeface="+mn-cs"/>
                        </a:rPr>
                        <a:t> of </a:t>
                      </a:r>
                      <a:r>
                        <a:rPr lang="es-ES" sz="900" kern="1200" baseline="0" dirty="0" err="1" smtClean="0">
                          <a:solidFill>
                            <a:schemeClr val="dk1"/>
                          </a:solidFill>
                          <a:latin typeface="+mn-lt"/>
                          <a:ea typeface="+mn-ea"/>
                          <a:cs typeface="+mn-cs"/>
                        </a:rPr>
                        <a:t>Sciences</a:t>
                      </a:r>
                      <a:r>
                        <a:rPr lang="es-ES" sz="900" kern="1200" baseline="0" dirty="0" smtClean="0">
                          <a:solidFill>
                            <a:schemeClr val="dk1"/>
                          </a:solidFill>
                          <a:latin typeface="+mn-lt"/>
                          <a:ea typeface="+mn-ea"/>
                          <a:cs typeface="+mn-cs"/>
                        </a:rPr>
                        <a:t>, </a:t>
                      </a:r>
                      <a:r>
                        <a:rPr lang="es-ES" sz="900" kern="1200" baseline="0" dirty="0" err="1" smtClean="0">
                          <a:solidFill>
                            <a:schemeClr val="dk1"/>
                          </a:solidFill>
                          <a:latin typeface="+mn-lt"/>
                          <a:ea typeface="+mn-ea"/>
                          <a:cs typeface="+mn-cs"/>
                        </a:rPr>
                        <a:t>Exploratorium</a:t>
                      </a:r>
                      <a:r>
                        <a:rPr lang="es-ES" sz="900" kern="1200" baseline="0" dirty="0" smtClean="0">
                          <a:solidFill>
                            <a:schemeClr val="dk1"/>
                          </a:solidFill>
                          <a:latin typeface="+mn-lt"/>
                          <a:ea typeface="+mn-ea"/>
                          <a:cs typeface="+mn-cs"/>
                        </a:rPr>
                        <a:t>, Madame </a:t>
                      </a:r>
                      <a:r>
                        <a:rPr lang="es-ES" sz="900" kern="1200" baseline="0" dirty="0" err="1" smtClean="0">
                          <a:solidFill>
                            <a:schemeClr val="dk1"/>
                          </a:solidFill>
                          <a:latin typeface="+mn-lt"/>
                          <a:ea typeface="+mn-ea"/>
                          <a:cs typeface="+mn-cs"/>
                        </a:rPr>
                        <a:t>Tussauds</a:t>
                      </a:r>
                      <a:r>
                        <a:rPr lang="es-ES" sz="900" kern="1200" baseline="0" dirty="0" smtClean="0">
                          <a:solidFill>
                            <a:schemeClr val="dk1"/>
                          </a:solidFill>
                          <a:latin typeface="+mn-lt"/>
                          <a:ea typeface="+mn-ea"/>
                          <a:cs typeface="+mn-cs"/>
                        </a:rPr>
                        <a:t>…</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Zonas verdes y parques de la ciudad</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Tranvías de la ciudad y tours en bus</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851809">
                <a:tc rowSpan="2">
                  <a:txBody>
                    <a:bodyPr/>
                    <a:lstStyle/>
                    <a:p>
                      <a:pPr marL="0" marR="0" indent="0" algn="l" defTabSz="820131" rtl="0" eaLnBrk="1" fontAlgn="auto" latinLnBrk="0" hangingPunct="1">
                        <a:lnSpc>
                          <a:spcPct val="100000"/>
                        </a:lnSpc>
                        <a:spcBef>
                          <a:spcPts val="0"/>
                        </a:spcBef>
                        <a:spcAft>
                          <a:spcPts val="0"/>
                        </a:spcAft>
                        <a:buClrTx/>
                        <a:buSzTx/>
                        <a:buFontTx/>
                        <a:buNone/>
                        <a:tabLst/>
                        <a:defRPr/>
                      </a:pPr>
                      <a:r>
                        <a:rPr lang="es-ES" sz="1000" b="1" dirty="0" smtClean="0">
                          <a:solidFill>
                            <a:srgbClr val="002060"/>
                          </a:solidFill>
                        </a:rPr>
                        <a:t>Gastronomía</a:t>
                      </a: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Eat</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your</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heart</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out</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indent="-85725" algn="l" defTabSz="806555" rtl="0" eaLnBrk="1" latinLnBrk="0" hangingPunct="1">
                        <a:buFont typeface="Arial" panose="020B0604020202020204" pitchFamily="34" charset="0"/>
                        <a:buChar char="•"/>
                      </a:pPr>
                      <a:r>
                        <a:rPr lang="es-ES" sz="900" kern="1200" dirty="0" smtClean="0">
                          <a:solidFill>
                            <a:schemeClr val="dk1"/>
                          </a:solidFill>
                          <a:latin typeface="+mn-lt"/>
                          <a:ea typeface="+mn-ea"/>
                          <a:cs typeface="+mn-cs"/>
                        </a:rPr>
                        <a:t>Restaurantes, bares y </a:t>
                      </a:r>
                      <a:r>
                        <a:rPr lang="es-ES" sz="900" kern="1200" dirty="0" err="1" smtClean="0">
                          <a:solidFill>
                            <a:schemeClr val="dk1"/>
                          </a:solidFill>
                          <a:latin typeface="+mn-lt"/>
                          <a:ea typeface="+mn-ea"/>
                          <a:cs typeface="+mn-cs"/>
                        </a:rPr>
                        <a:t>lounges</a:t>
                      </a:r>
                      <a:r>
                        <a:rPr lang="es-ES" sz="900" kern="1200" dirty="0" smtClean="0">
                          <a:solidFill>
                            <a:schemeClr val="dk1"/>
                          </a:solidFill>
                          <a:latin typeface="+mn-lt"/>
                          <a:ea typeface="+mn-ea"/>
                          <a:cs typeface="+mn-cs"/>
                        </a:rPr>
                        <a:t> de la zona</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721263">
                <a:tc vMerge="1">
                  <a:txBody>
                    <a:bodyPr/>
                    <a:lstStyle/>
                    <a:p>
                      <a:pPr marL="0" marR="0" indent="0" algn="l" defTabSz="820131" rtl="0" eaLnBrk="1" fontAlgn="auto" latinLnBrk="0" hangingPunct="1">
                        <a:lnSpc>
                          <a:spcPct val="100000"/>
                        </a:lnSpc>
                        <a:spcBef>
                          <a:spcPts val="0"/>
                        </a:spcBef>
                        <a:spcAft>
                          <a:spcPts val="0"/>
                        </a:spcAft>
                        <a:buClrTx/>
                        <a:buSzTx/>
                        <a:buFontTx/>
                        <a:buNone/>
                        <a:tabLst/>
                        <a:defRPr/>
                      </a:pPr>
                      <a:endParaRPr lang="es-ES" sz="1100" b="1" dirty="0" smtClean="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err="1" smtClean="0">
                          <a:solidFill>
                            <a:schemeClr val="dk1"/>
                          </a:solidFill>
                          <a:latin typeface="+mn-lt"/>
                          <a:ea typeface="+mn-ea"/>
                          <a:cs typeface="+mn-cs"/>
                        </a:rPr>
                        <a:t>Take</a:t>
                      </a:r>
                      <a:r>
                        <a:rPr lang="es-ES" sz="1000" kern="1200" baseline="0" dirty="0" smtClean="0">
                          <a:solidFill>
                            <a:schemeClr val="dk1"/>
                          </a:solidFill>
                          <a:latin typeface="+mn-lt"/>
                          <a:ea typeface="+mn-ea"/>
                          <a:cs typeface="+mn-cs"/>
                        </a:rPr>
                        <a:t> a chocolate-</a:t>
                      </a:r>
                      <a:r>
                        <a:rPr lang="es-ES" sz="1000" kern="1200" baseline="0" dirty="0" err="1" smtClean="0">
                          <a:solidFill>
                            <a:schemeClr val="dk1"/>
                          </a:solidFill>
                          <a:latin typeface="+mn-lt"/>
                          <a:ea typeface="+mn-ea"/>
                          <a:cs typeface="+mn-cs"/>
                        </a:rPr>
                        <a:t>filled</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adventure</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through</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the</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Mission</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district</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85725" marR="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dirty="0" smtClean="0">
                          <a:solidFill>
                            <a:schemeClr val="dk1"/>
                          </a:solidFill>
                          <a:latin typeface="+mn-lt"/>
                          <a:ea typeface="+mn-ea"/>
                          <a:cs typeface="+mn-cs"/>
                        </a:rPr>
                        <a:t>Cafeterías,</a:t>
                      </a:r>
                      <a:r>
                        <a:rPr lang="es-ES" sz="900" kern="1200" baseline="0" dirty="0" smtClean="0">
                          <a:solidFill>
                            <a:schemeClr val="dk1"/>
                          </a:solidFill>
                          <a:latin typeface="+mn-lt"/>
                          <a:ea typeface="+mn-ea"/>
                          <a:cs typeface="+mn-cs"/>
                        </a:rPr>
                        <a:t> restaurantes, panaderías y</a:t>
                      </a:r>
                      <a:r>
                        <a:rPr lang="es-ES" sz="900" kern="1200" dirty="0" smtClean="0">
                          <a:solidFill>
                            <a:schemeClr val="dk1"/>
                          </a:solidFill>
                          <a:latin typeface="+mn-lt"/>
                          <a:ea typeface="+mn-ea"/>
                          <a:cs typeface="+mn-cs"/>
                        </a:rPr>
                        <a:t> tiendas de la zona,</a:t>
                      </a:r>
                      <a:r>
                        <a:rPr lang="es-ES" sz="900" kern="1200" baseline="0" dirty="0" smtClean="0">
                          <a:solidFill>
                            <a:schemeClr val="dk1"/>
                          </a:solidFill>
                          <a:latin typeface="+mn-lt"/>
                          <a:ea typeface="+mn-ea"/>
                          <a:cs typeface="+mn-cs"/>
                        </a:rPr>
                        <a:t> con </a:t>
                      </a:r>
                      <a:r>
                        <a:rPr lang="es-ES" sz="900" kern="1200" dirty="0" smtClean="0">
                          <a:solidFill>
                            <a:schemeClr val="dk1"/>
                          </a:solidFill>
                          <a:latin typeface="+mn-lt"/>
                          <a:ea typeface="+mn-ea"/>
                          <a:cs typeface="+mn-cs"/>
                        </a:rPr>
                        <a:t>foco en productos de chocolate: </a:t>
                      </a:r>
                      <a:r>
                        <a:rPr lang="es-ES" sz="900" kern="1200" dirty="0" err="1" smtClean="0">
                          <a:solidFill>
                            <a:schemeClr val="dk1"/>
                          </a:solidFill>
                          <a:latin typeface="+mn-lt"/>
                          <a:ea typeface="+mn-ea"/>
                          <a:cs typeface="+mn-cs"/>
                        </a:rPr>
                        <a:t>chicken</a:t>
                      </a:r>
                      <a:r>
                        <a:rPr lang="es-ES" sz="900" kern="1200" baseline="0" dirty="0" smtClean="0">
                          <a:solidFill>
                            <a:schemeClr val="dk1"/>
                          </a:solidFill>
                          <a:latin typeface="+mn-lt"/>
                          <a:ea typeface="+mn-ea"/>
                          <a:cs typeface="+mn-cs"/>
                        </a:rPr>
                        <a:t> mole, donuts, chocolates y bombones, postres de chocolate, </a:t>
                      </a:r>
                      <a:r>
                        <a:rPr lang="es-ES" sz="900" kern="1200" baseline="0" dirty="0" err="1" smtClean="0">
                          <a:solidFill>
                            <a:schemeClr val="dk1"/>
                          </a:solidFill>
                          <a:latin typeface="+mn-lt"/>
                          <a:ea typeface="+mn-ea"/>
                          <a:cs typeface="+mn-cs"/>
                        </a:rPr>
                        <a:t>cocktails</a:t>
                      </a:r>
                      <a:r>
                        <a:rPr lang="es-ES" sz="900" kern="1200" baseline="0" dirty="0" smtClean="0">
                          <a:solidFill>
                            <a:schemeClr val="dk1"/>
                          </a:solidFill>
                          <a:latin typeface="+mn-lt"/>
                          <a:ea typeface="+mn-ea"/>
                          <a:cs typeface="+mn-cs"/>
                        </a:rPr>
                        <a:t> con cacao…</a:t>
                      </a:r>
                      <a:endParaRPr lang="es-ES" sz="900" kern="1200" dirty="0" smtClean="0">
                        <a:solidFill>
                          <a:schemeClr val="dk1"/>
                        </a:solidFill>
                        <a:latin typeface="+mn-lt"/>
                        <a:ea typeface="+mn-ea"/>
                        <a:cs typeface="+mn-cs"/>
                      </a:endParaRPr>
                    </a:p>
                    <a:p>
                      <a:pPr marL="85725" marR="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dirty="0" smtClean="0">
                          <a:solidFill>
                            <a:schemeClr val="dk1"/>
                          </a:solidFill>
                          <a:latin typeface="+mn-lt"/>
                          <a:ea typeface="+mn-ea"/>
                          <a:cs typeface="+mn-cs"/>
                        </a:rPr>
                        <a:t>Murales del</a:t>
                      </a:r>
                      <a:r>
                        <a:rPr lang="es-ES" sz="900" kern="1200" baseline="0" dirty="0" smtClean="0">
                          <a:solidFill>
                            <a:schemeClr val="dk1"/>
                          </a:solidFill>
                          <a:latin typeface="+mn-lt"/>
                          <a:ea typeface="+mn-ea"/>
                          <a:cs typeface="+mn-cs"/>
                        </a:rPr>
                        <a:t> distrito</a:t>
                      </a:r>
                    </a:p>
                    <a:p>
                      <a:pPr marL="85725" marR="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dirty="0" smtClean="0">
                          <a:solidFill>
                            <a:schemeClr val="dk1"/>
                          </a:solidFill>
                          <a:latin typeface="+mn-lt"/>
                          <a:ea typeface="+mn-ea"/>
                          <a:cs typeface="+mn-cs"/>
                        </a:rPr>
                        <a:t>Fábrica de</a:t>
                      </a:r>
                      <a:r>
                        <a:rPr lang="es-ES" sz="900" kern="1200" baseline="0" dirty="0" smtClean="0">
                          <a:solidFill>
                            <a:schemeClr val="dk1"/>
                          </a:solidFill>
                          <a:latin typeface="+mn-lt"/>
                          <a:ea typeface="+mn-ea"/>
                          <a:cs typeface="+mn-cs"/>
                        </a:rPr>
                        <a:t> chocolate: </a:t>
                      </a:r>
                      <a:r>
                        <a:rPr lang="es-ES" sz="900" kern="1200" baseline="0" dirty="0" err="1" smtClean="0">
                          <a:solidFill>
                            <a:schemeClr val="dk1"/>
                          </a:solidFill>
                          <a:latin typeface="+mn-lt"/>
                          <a:ea typeface="+mn-ea"/>
                          <a:cs typeface="+mn-cs"/>
                        </a:rPr>
                        <a:t>Dandelion</a:t>
                      </a:r>
                      <a:r>
                        <a:rPr lang="es-ES" sz="900" kern="1200" baseline="0" dirty="0" smtClean="0">
                          <a:solidFill>
                            <a:schemeClr val="dk1"/>
                          </a:solidFill>
                          <a:latin typeface="+mn-lt"/>
                          <a:ea typeface="+mn-ea"/>
                          <a:cs typeface="+mn-cs"/>
                        </a:rPr>
                        <a:t> Chocolate</a:t>
                      </a:r>
                      <a:endParaRPr lang="es-ES" sz="900" kern="1200" dirty="0" smtClean="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r h="707243">
                <a:tc>
                  <a:txBody>
                    <a:bodyPr/>
                    <a:lstStyle/>
                    <a:p>
                      <a:r>
                        <a:rPr lang="es-ES" sz="1000" b="1" dirty="0" smtClean="0">
                          <a:solidFill>
                            <a:srgbClr val="002060"/>
                          </a:solidFill>
                        </a:rPr>
                        <a:t>Compras</a:t>
                      </a:r>
                      <a:endParaRPr lang="es-ES" sz="1000" b="1" dirty="0">
                        <a:solidFill>
                          <a:srgbClr val="002060"/>
                        </a:solidFill>
                      </a:endParaRPr>
                    </a:p>
                  </a:txBody>
                  <a:tcPr marL="35449" marR="35449" marT="31758" marB="31758"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806555" rtl="0" eaLnBrk="1" latinLnBrk="0" hangingPunct="1">
                        <a:buFont typeface="Arial" panose="020B0604020202020204" pitchFamily="34" charset="0"/>
                        <a:buNone/>
                      </a:pPr>
                      <a:r>
                        <a:rPr lang="es-ES" sz="1000" kern="1200" dirty="0" smtClean="0">
                          <a:solidFill>
                            <a:schemeClr val="dk1"/>
                          </a:solidFill>
                          <a:latin typeface="+mn-lt"/>
                          <a:ea typeface="+mn-ea"/>
                          <a:cs typeface="+mn-cs"/>
                        </a:rPr>
                        <a:t>Shopping,</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dining</a:t>
                      </a:r>
                      <a:r>
                        <a:rPr lang="es-ES" sz="1000" kern="1200" baseline="0" dirty="0" smtClean="0">
                          <a:solidFill>
                            <a:schemeClr val="dk1"/>
                          </a:solidFill>
                          <a:latin typeface="+mn-lt"/>
                          <a:ea typeface="+mn-ea"/>
                          <a:cs typeface="+mn-cs"/>
                        </a:rPr>
                        <a:t> &amp; culture in San </a:t>
                      </a:r>
                      <a:r>
                        <a:rPr lang="es-ES" sz="1000" kern="1200" baseline="0" dirty="0" err="1" smtClean="0">
                          <a:solidFill>
                            <a:schemeClr val="dk1"/>
                          </a:solidFill>
                          <a:latin typeface="+mn-lt"/>
                          <a:ea typeface="+mn-ea"/>
                          <a:cs typeface="+mn-cs"/>
                        </a:rPr>
                        <a:t>Francisco’s</a:t>
                      </a:r>
                      <a:r>
                        <a:rPr lang="es-ES" sz="1000" kern="1200" baseline="0" dirty="0" smtClean="0">
                          <a:solidFill>
                            <a:schemeClr val="dk1"/>
                          </a:solidFill>
                          <a:latin typeface="+mn-lt"/>
                          <a:ea typeface="+mn-ea"/>
                          <a:cs typeface="+mn-cs"/>
                        </a:rPr>
                        <a:t> </a:t>
                      </a:r>
                      <a:r>
                        <a:rPr lang="es-ES" sz="1000" kern="1200" baseline="0" dirty="0" err="1" smtClean="0">
                          <a:solidFill>
                            <a:schemeClr val="dk1"/>
                          </a:solidFill>
                          <a:latin typeface="+mn-lt"/>
                          <a:ea typeface="+mn-ea"/>
                          <a:cs typeface="+mn-cs"/>
                        </a:rPr>
                        <a:t>Chinwtown</a:t>
                      </a:r>
                      <a:endParaRPr lang="es-ES" sz="1000" kern="1200" dirty="0">
                        <a:solidFill>
                          <a:schemeClr val="dk1"/>
                        </a:solidFill>
                        <a:latin typeface="+mn-lt"/>
                        <a:ea typeface="+mn-ea"/>
                        <a:cs typeface="+mn-cs"/>
                      </a:endParaRP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l" defTabSz="806555" rtl="0" eaLnBrk="1" latinLnBrk="0" hangingPunct="1">
                        <a:buFont typeface="Arial" panose="020B0604020202020204" pitchFamily="34" charset="0"/>
                        <a:buNone/>
                      </a:pPr>
                      <a:r>
                        <a:rPr lang="es-ES" sz="900" kern="1200" dirty="0" smtClean="0">
                          <a:solidFill>
                            <a:schemeClr val="dk1"/>
                          </a:solidFill>
                          <a:latin typeface="+mn-lt"/>
                          <a:ea typeface="+mn-ea"/>
                          <a:cs typeface="+mn-cs"/>
                        </a:rPr>
                        <a:t>Comercios</a:t>
                      </a:r>
                      <a:r>
                        <a:rPr lang="es-ES" sz="900" kern="1200" baseline="0" dirty="0" smtClean="0">
                          <a:solidFill>
                            <a:schemeClr val="dk1"/>
                          </a:solidFill>
                          <a:latin typeface="+mn-lt"/>
                          <a:ea typeface="+mn-ea"/>
                          <a:cs typeface="+mn-cs"/>
                        </a:rPr>
                        <a:t> de la zona, incluyendo:</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Restaurantes y </a:t>
                      </a:r>
                      <a:r>
                        <a:rPr lang="es-ES" sz="900" kern="1200" baseline="0" dirty="0" err="1" smtClean="0">
                          <a:solidFill>
                            <a:schemeClr val="dk1"/>
                          </a:solidFill>
                          <a:latin typeface="+mn-lt"/>
                          <a:ea typeface="+mn-ea"/>
                          <a:cs typeface="+mn-cs"/>
                        </a:rPr>
                        <a:t>lounges</a:t>
                      </a:r>
                      <a:endParaRPr lang="es-ES" sz="900" kern="1200" baseline="0" dirty="0" smtClean="0">
                        <a:solidFill>
                          <a:schemeClr val="dk1"/>
                        </a:solidFill>
                        <a:latin typeface="+mn-lt"/>
                        <a:ea typeface="+mn-ea"/>
                        <a:cs typeface="+mn-cs"/>
                      </a:endParaRP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Tiendas</a:t>
                      </a:r>
                    </a:p>
                    <a:p>
                      <a:pPr marL="85725" indent="-85725" algn="l" defTabSz="806555" rtl="0" eaLnBrk="1" latinLnBrk="0" hangingPunct="1">
                        <a:buFont typeface="Arial" panose="020B0604020202020204" pitchFamily="34" charset="0"/>
                        <a:buChar char="•"/>
                      </a:pPr>
                      <a:r>
                        <a:rPr lang="es-ES" sz="900" kern="1200" baseline="0" dirty="0" smtClean="0">
                          <a:solidFill>
                            <a:schemeClr val="dk1"/>
                          </a:solidFill>
                          <a:latin typeface="+mn-lt"/>
                          <a:ea typeface="+mn-ea"/>
                          <a:cs typeface="+mn-cs"/>
                        </a:rPr>
                        <a:t>Centros culturales</a:t>
                      </a:r>
                    </a:p>
                  </a:txBody>
                  <a:tcPr marL="36000" marR="36000" marT="36000" marB="36000" anchor="ctr">
                    <a:lnL w="12700" cmpd="sng">
                      <a:noFill/>
                    </a:lnL>
                    <a:lnR w="12700" cmpd="sng">
                      <a:noFill/>
                    </a:lnR>
                    <a:lnT w="6350" cap="flat" cmpd="sng" algn="ctr">
                      <a:solidFill>
                        <a:srgbClr val="00B0F0"/>
                      </a:solidFill>
                      <a:prstDash val="solid"/>
                      <a:round/>
                      <a:headEnd type="none" w="med" len="med"/>
                      <a:tailEnd type="none" w="med" len="med"/>
                    </a:lnT>
                    <a:lnB w="6350" cap="flat" cmpd="sng" algn="ctr">
                      <a:solidFill>
                        <a:srgbClr val="00B0F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6" name="Table 25"/>
          <p:cNvGraphicFramePr>
            <a:graphicFrameLocks noGrp="1"/>
          </p:cNvGraphicFramePr>
          <p:nvPr>
            <p:extLst/>
          </p:nvPr>
        </p:nvGraphicFramePr>
        <p:xfrm>
          <a:off x="360817" y="1771851"/>
          <a:ext cx="3456000" cy="1351590"/>
        </p:xfrm>
        <a:graphic>
          <a:graphicData uri="http://schemas.openxmlformats.org/drawingml/2006/table">
            <a:tbl>
              <a:tblPr firstRow="1" bandRow="1">
                <a:tableStyleId>{5C22544A-7EE6-4342-B048-85BDC9FD1C3A}</a:tableStyleId>
              </a:tblPr>
              <a:tblGrid>
                <a:gridCol w="1440000"/>
                <a:gridCol w="2016000"/>
              </a:tblGrid>
              <a:tr h="196693">
                <a:tc>
                  <a:txBody>
                    <a:bodyPr/>
                    <a:lstStyle/>
                    <a:p>
                      <a:pPr algn="l"/>
                      <a:r>
                        <a:rPr lang="es-ES" sz="1000" b="1" dirty="0" smtClean="0">
                          <a:solidFill>
                            <a:schemeClr val="bg1"/>
                          </a:solidFill>
                        </a:rPr>
                        <a:t>Núm. visitantes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marR="0" indent="0" algn="ctr" defTabSz="806555" rtl="0" eaLnBrk="1" fontAlgn="b" latinLnBrk="0" hangingPunct="1">
                        <a:lnSpc>
                          <a:spcPct val="100000"/>
                        </a:lnSpc>
                        <a:spcBef>
                          <a:spcPts val="0"/>
                        </a:spcBef>
                        <a:spcAft>
                          <a:spcPts val="0"/>
                        </a:spcAft>
                        <a:buClrTx/>
                        <a:buSzTx/>
                        <a:buFontTx/>
                        <a:buNone/>
                        <a:tabLst/>
                        <a:defRPr/>
                      </a:pPr>
                      <a:r>
                        <a:rPr lang="es-ES" sz="1000" b="0" kern="1200" dirty="0" smtClean="0">
                          <a:solidFill>
                            <a:srgbClr val="002060"/>
                          </a:solidFill>
                          <a:latin typeface="+mn-lt"/>
                          <a:ea typeface="+mn-ea"/>
                          <a:cs typeface="+mn-cs"/>
                        </a:rPr>
                        <a:t>18 millones (2014)</a:t>
                      </a:r>
                      <a:endParaRPr lang="es-ES" sz="1000" b="0" kern="1200" dirty="0" smtClean="0">
                        <a:solidFill>
                          <a:srgbClr val="002060"/>
                        </a:solidFill>
                        <a:latin typeface="+mn-lt"/>
                        <a:ea typeface="+mn-ea"/>
                        <a:cs typeface="+mn-cs"/>
                        <a:sym typeface="Wingding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96693">
                <a:tc>
                  <a:txBody>
                    <a:bodyPr/>
                    <a:lstStyle/>
                    <a:p>
                      <a:pPr algn="l"/>
                      <a:r>
                        <a:rPr lang="es-ES" sz="1000" b="1" dirty="0" err="1" smtClean="0">
                          <a:solidFill>
                            <a:schemeClr val="bg1"/>
                          </a:solidFill>
                        </a:rPr>
                        <a:t>Mix</a:t>
                      </a:r>
                      <a:r>
                        <a:rPr lang="es-ES" sz="1000" b="1" baseline="0" dirty="0" smtClean="0">
                          <a:solidFill>
                            <a:schemeClr val="bg1"/>
                          </a:solidFill>
                        </a:rPr>
                        <a:t> por origen</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err="1" smtClean="0">
                          <a:solidFill>
                            <a:srgbClr val="002060"/>
                          </a:solidFill>
                          <a:latin typeface="+mn-lt"/>
                          <a:ea typeface="+mn-ea"/>
                          <a:cs typeface="+mn-cs"/>
                        </a:rPr>
                        <a:t>n.d</a:t>
                      </a:r>
                      <a:r>
                        <a:rPr lang="es-ES" sz="1000" b="0" kern="1200" dirty="0" smtClean="0">
                          <a:solidFill>
                            <a:srgbClr val="002060"/>
                          </a:solidFill>
                          <a:latin typeface="+mn-lt"/>
                          <a:ea typeface="+mn-ea"/>
                          <a:cs typeface="+mn-cs"/>
                        </a:rPr>
                        <a:t>.</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96693">
                <a:tc>
                  <a:txBody>
                    <a:bodyPr/>
                    <a:lstStyle/>
                    <a:p>
                      <a:pPr algn="l"/>
                      <a:r>
                        <a:rPr lang="es-ES" sz="1000" b="1" dirty="0" smtClean="0">
                          <a:solidFill>
                            <a:schemeClr val="bg1"/>
                          </a:solidFill>
                        </a:rPr>
                        <a:t>Estadía promedio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3,5 noches (2013)</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35526">
                <a:tc>
                  <a:txBody>
                    <a:bodyPr/>
                    <a:lstStyle/>
                    <a:p>
                      <a:pPr algn="l"/>
                      <a:r>
                        <a:rPr lang="es-ES" sz="1000" b="1" dirty="0" smtClean="0">
                          <a:solidFill>
                            <a:schemeClr val="bg1"/>
                          </a:solidFill>
                        </a:rPr>
                        <a:t>Gasto promedio diario</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240$</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305214">
                <a:tc>
                  <a:txBody>
                    <a:bodyPr/>
                    <a:lstStyle/>
                    <a:p>
                      <a:pPr algn="l"/>
                      <a:r>
                        <a:rPr lang="es-ES" sz="1000" b="1" dirty="0" err="1" smtClean="0">
                          <a:solidFill>
                            <a:schemeClr val="bg1"/>
                          </a:solidFill>
                        </a:rPr>
                        <a:t>Stakeholders</a:t>
                      </a:r>
                      <a:r>
                        <a:rPr lang="es-ES" sz="1000" b="1" dirty="0" smtClean="0">
                          <a:solidFill>
                            <a:schemeClr val="bg1"/>
                          </a:solidFill>
                        </a:rPr>
                        <a:t> institucionales</a:t>
                      </a:r>
                      <a:endParaRPr lang="es-ES" sz="1000" b="1" dirty="0">
                        <a:solidFill>
                          <a:schemeClr val="bg1"/>
                        </a:solidFill>
                      </a:endParaRPr>
                    </a:p>
                  </a:txBody>
                  <a:tcPr marL="35449" marR="35449" marT="31758" marB="31758"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defTabSz="806555" rtl="0" eaLnBrk="1" fontAlgn="b" latinLnBrk="0" hangingPunct="1"/>
                      <a:r>
                        <a:rPr lang="es-ES" sz="1000" b="0" kern="1200" dirty="0" smtClean="0">
                          <a:solidFill>
                            <a:srgbClr val="002060"/>
                          </a:solidFill>
                          <a:latin typeface="+mn-lt"/>
                          <a:ea typeface="+mn-ea"/>
                          <a:cs typeface="+mn-cs"/>
                        </a:rPr>
                        <a:t>San Francisco Travel </a:t>
                      </a:r>
                      <a:r>
                        <a:rPr lang="es-ES" sz="1000" b="0" kern="1200" dirty="0" err="1" smtClean="0">
                          <a:solidFill>
                            <a:srgbClr val="002060"/>
                          </a:solidFill>
                          <a:latin typeface="+mn-lt"/>
                          <a:ea typeface="+mn-ea"/>
                          <a:cs typeface="+mn-cs"/>
                        </a:rPr>
                        <a:t>Association</a:t>
                      </a:r>
                      <a:endParaRPr lang="es-ES" sz="1000" b="0" kern="1200" dirty="0">
                        <a:solidFill>
                          <a:srgbClr val="002060"/>
                        </a:solidFill>
                        <a:latin typeface="+mn-lt"/>
                        <a:ea typeface="+mn-ea"/>
                        <a:cs typeface="+mn-cs"/>
                      </a:endParaRPr>
                    </a:p>
                  </a:txBody>
                  <a:tcPr marL="9525" marR="114300" marT="9525" marB="0" anchor="ctr">
                    <a:lnL w="285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grpSp>
        <p:nvGrpSpPr>
          <p:cNvPr id="30" name="Group 29"/>
          <p:cNvGrpSpPr/>
          <p:nvPr/>
        </p:nvGrpSpPr>
        <p:grpSpPr>
          <a:xfrm>
            <a:off x="4016896" y="1482489"/>
            <a:ext cx="5544616" cy="271457"/>
            <a:chOff x="450202" y="1625047"/>
            <a:chExt cx="3991788" cy="271457"/>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749464" y="1625047"/>
              <a:ext cx="3228250" cy="271457"/>
            </a:xfrm>
            <a:prstGeom prst="rect">
              <a:avLst/>
            </a:prstGeom>
            <a:solidFill>
              <a:schemeClr val="bg1"/>
            </a:solidFill>
          </p:spPr>
          <p:txBody>
            <a:bodyPr wrap="none" lIns="85952" tIns="42976" rIns="85952" bIns="42976">
              <a:spAutoFit/>
            </a:bodyPr>
            <a:lstStyle/>
            <a:p>
              <a:pPr algn="ctr" defTabSz="914247" fontAlgn="base">
                <a:spcBef>
                  <a:spcPct val="0"/>
                </a:spcBef>
                <a:spcAft>
                  <a:spcPts val="1128"/>
                </a:spcAft>
              </a:pPr>
              <a:r>
                <a:rPr lang="es-ES" sz="1200" b="1" i="1" dirty="0" smtClean="0">
                  <a:solidFill>
                    <a:srgbClr val="002060"/>
                  </a:solidFill>
                  <a:cs typeface="Arial" charset="0"/>
                </a:rPr>
                <a:t>Análisis de la oferta de experiencias turísticas en la ciudad</a:t>
              </a:r>
              <a:endParaRPr lang="es-ES" sz="1200" b="1" i="1" dirty="0">
                <a:solidFill>
                  <a:srgbClr val="002060"/>
                </a:solidFill>
                <a:cs typeface="Arial" charset="0"/>
              </a:endParaRPr>
            </a:p>
          </p:txBody>
        </p:sp>
      </p:grpSp>
      <p:grpSp>
        <p:nvGrpSpPr>
          <p:cNvPr id="36" name="Group 35"/>
          <p:cNvGrpSpPr/>
          <p:nvPr/>
        </p:nvGrpSpPr>
        <p:grpSpPr>
          <a:xfrm>
            <a:off x="382245" y="3138398"/>
            <a:ext cx="3418628" cy="271457"/>
            <a:chOff x="450202" y="1637061"/>
            <a:chExt cx="3991788" cy="271457"/>
          </a:xfrm>
        </p:grpSpPr>
        <p:cxnSp>
          <p:nvCxnSpPr>
            <p:cNvPr id="37" name="Straight Connector 36"/>
            <p:cNvCxnSpPr/>
            <p:nvPr/>
          </p:nvCxnSpPr>
          <p:spPr>
            <a:xfrm>
              <a:off x="450202" y="1772790"/>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1179420" y="1637061"/>
              <a:ext cx="2368311" cy="271457"/>
            </a:xfrm>
            <a:prstGeom prst="rect">
              <a:avLst/>
            </a:prstGeom>
            <a:solidFill>
              <a:schemeClr val="bg1"/>
            </a:solidFill>
          </p:spPr>
          <p:txBody>
            <a:bodyPr wrap="none" lIns="85952" tIns="42976" rIns="85952" bIns="42976" anchor="ctr">
              <a:spAutoFit/>
            </a:bodyPr>
            <a:lstStyle/>
            <a:p>
              <a:pPr algn="ctr" defTabSz="914247" fontAlgn="base">
                <a:spcBef>
                  <a:spcPct val="0"/>
                </a:spcBef>
                <a:spcAft>
                  <a:spcPts val="1128"/>
                </a:spcAft>
              </a:pPr>
              <a:r>
                <a:rPr lang="es-ES" sz="1200" b="1" i="1" dirty="0" smtClean="0">
                  <a:solidFill>
                    <a:srgbClr val="002060"/>
                  </a:solidFill>
                  <a:cs typeface="Arial" charset="0"/>
                </a:rPr>
                <a:t>Barrios de San Francisco</a:t>
              </a:r>
              <a:endParaRPr lang="es-ES" sz="1200" b="1" i="1" dirty="0">
                <a:solidFill>
                  <a:srgbClr val="002060"/>
                </a:solidFill>
                <a:cs typeface="Arial" charset="0"/>
              </a:endParaRPr>
            </a:p>
          </p:txBody>
        </p:sp>
      </p:grpSp>
      <p:pic>
        <p:nvPicPr>
          <p:cNvPr id="69634" name="Picture 2" descr="https://upload.wikimedia.org/wikipedia/commons/thumb/8/8a/San_Francisco_districts_map.png/400px-San_Francisco_districts_map.png"/>
          <p:cNvPicPr>
            <a:picLocks noChangeAspect="1" noChangeArrowheads="1"/>
          </p:cNvPicPr>
          <p:nvPr/>
        </p:nvPicPr>
        <p:blipFill rotWithShape="1">
          <a:blip r:embed="rId4" cstate="email">
            <a:extLst>
              <a:ext uri="{28A0092B-C50C-407E-A947-70E740481C1C}">
                <a14:useLocalDpi xmlns:a14="http://schemas.microsoft.com/office/drawing/2010/main" val="0"/>
              </a:ext>
            </a:extLst>
          </a:blip>
          <a:srcRect/>
          <a:stretch/>
        </p:blipFill>
        <p:spPr bwMode="auto">
          <a:xfrm>
            <a:off x="360817" y="3421714"/>
            <a:ext cx="3440055" cy="3103630"/>
          </a:xfrm>
          <a:prstGeom prst="rect">
            <a:avLst/>
          </a:prstGeom>
          <a:noFill/>
          <a:extLst>
            <a:ext uri="{909E8E84-426E-40DD-AFC4-6F175D3DCCD1}">
              <a14:hiddenFill xmlns:a14="http://schemas.microsoft.com/office/drawing/2010/main">
                <a:solidFill>
                  <a:srgbClr val="FFFFFF"/>
                </a:solidFill>
              </a14:hiddenFill>
            </a:ext>
          </a:extLst>
        </p:spPr>
      </p:pic>
      <p:sp>
        <p:nvSpPr>
          <p:cNvPr id="2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sanfrancisco.travel (Mayo 2016)</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342</a:t>
            </a:fld>
            <a:endParaRPr lang="es-ES" dirty="0">
              <a:solidFill>
                <a:srgbClr val="002776"/>
              </a:solidFill>
            </a:endParaRPr>
          </a:p>
        </p:txBody>
      </p:sp>
    </p:spTree>
    <p:extLst>
      <p:ext uri="{BB962C8B-B14F-4D97-AF65-F5344CB8AC3E}">
        <p14:creationId xmlns:p14="http://schemas.microsoft.com/office/powerpoint/2010/main" val="2207053888"/>
      </p:ext>
    </p:extLst>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4" descr="http://www.planetware.com/photos-large/USCA/california-san-francisco-golden-gate-bridge.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38812" y="1022054"/>
            <a:ext cx="822634" cy="460436"/>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Análisis de buenas prácticas</a:t>
            </a:r>
            <a:endParaRPr lang="es-ES" sz="2000" dirty="0">
              <a:solidFill>
                <a:srgbClr val="00B0F0"/>
              </a:solidFill>
              <a:cs typeface="Arial" charset="0"/>
            </a:endParaRPr>
          </a:p>
        </p:txBody>
      </p:sp>
      <p:sp>
        <p:nvSpPr>
          <p:cNvPr id="117"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b="0" i="1" dirty="0">
                <a:solidFill>
                  <a:srgbClr val="002776"/>
                </a:solidFill>
              </a:rPr>
              <a:t>sanfrancisco.travel (Mayo 2016)</a:t>
            </a:r>
          </a:p>
        </p:txBody>
      </p:sp>
      <p:grpSp>
        <p:nvGrpSpPr>
          <p:cNvPr id="30" name="Group 29"/>
          <p:cNvGrpSpPr/>
          <p:nvPr/>
        </p:nvGrpSpPr>
        <p:grpSpPr>
          <a:xfrm>
            <a:off x="344488" y="1532717"/>
            <a:ext cx="9217024" cy="456123"/>
            <a:chOff x="450202" y="1625047"/>
            <a:chExt cx="3991788" cy="456123"/>
          </a:xfrm>
        </p:grpSpPr>
        <p:cxnSp>
          <p:nvCxnSpPr>
            <p:cNvPr id="31" name="Straight Connector 30"/>
            <p:cNvCxnSpPr/>
            <p:nvPr/>
          </p:nvCxnSpPr>
          <p:spPr>
            <a:xfrm>
              <a:off x="450202" y="1760803"/>
              <a:ext cx="3991788"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Rectangle 31"/>
            <p:cNvSpPr/>
            <p:nvPr/>
          </p:nvSpPr>
          <p:spPr>
            <a:xfrm>
              <a:off x="1392587" y="1625047"/>
              <a:ext cx="1941994" cy="456123"/>
            </a:xfrm>
            <a:prstGeom prst="rect">
              <a:avLst/>
            </a:prstGeom>
            <a:solidFill>
              <a:schemeClr val="bg1"/>
            </a:solidFill>
          </p:spPr>
          <p:txBody>
            <a:bodyPr wrap="none" lIns="85952" tIns="42976" rIns="85952" bIns="42976">
              <a:spAutoFit/>
            </a:bodyPr>
            <a:lstStyle/>
            <a:p>
              <a:pPr algn="ctr" defTabSz="914247" fontAlgn="base">
                <a:spcBef>
                  <a:spcPct val="0"/>
                </a:spcBef>
              </a:pPr>
              <a:r>
                <a:rPr lang="es-ES" sz="1200" b="1" i="1" dirty="0" smtClean="0">
                  <a:solidFill>
                    <a:srgbClr val="002060"/>
                  </a:solidFill>
                  <a:cs typeface="Arial" charset="0"/>
                </a:rPr>
                <a:t>Análisis de la oferta de experiencias turísticas en la ciudad</a:t>
              </a:r>
            </a:p>
            <a:p>
              <a:pPr algn="ctr" defTabSz="914247" fontAlgn="base">
                <a:spcBef>
                  <a:spcPct val="0"/>
                </a:spcBef>
              </a:pPr>
              <a:r>
                <a:rPr lang="es-ES" sz="1200" dirty="0" err="1" smtClean="0">
                  <a:solidFill>
                    <a:srgbClr val="002060"/>
                  </a:solidFill>
                  <a:cs typeface="Arial" charset="0"/>
                </a:rPr>
                <a:t>Trip</a:t>
              </a:r>
              <a:r>
                <a:rPr lang="es-ES" sz="1200" dirty="0" smtClean="0">
                  <a:solidFill>
                    <a:srgbClr val="002060"/>
                  </a:solidFill>
                  <a:cs typeface="Arial" charset="0"/>
                </a:rPr>
                <a:t> ideas</a:t>
              </a:r>
              <a:endParaRPr lang="es-ES" sz="1200" dirty="0">
                <a:solidFill>
                  <a:srgbClr val="002060"/>
                </a:solidFill>
                <a:cs typeface="Arial" charset="0"/>
              </a:endParaRPr>
            </a:p>
          </p:txBody>
        </p:sp>
      </p:grpSp>
      <p:sp>
        <p:nvSpPr>
          <p:cNvPr id="17" name="Content Placeholder 5"/>
          <p:cNvSpPr txBox="1">
            <a:spLocks/>
          </p:cNvSpPr>
          <p:nvPr/>
        </p:nvSpPr>
        <p:spPr bwMode="auto">
          <a:xfrm>
            <a:off x="1208584" y="1022052"/>
            <a:ext cx="8352928" cy="462732"/>
          </a:xfrm>
          <a:prstGeom prst="rect">
            <a:avLst/>
          </a:prstGeom>
          <a:solidFill>
            <a:srgbClr val="00B0F0"/>
          </a:solid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82536" algn="just"/>
            <a:r>
              <a:rPr lang="es-ES" sz="1500" b="1" dirty="0">
                <a:solidFill>
                  <a:srgbClr val="FFFFFF"/>
                </a:solidFill>
              </a:rPr>
              <a:t>San Francisco (EEUU)</a:t>
            </a:r>
            <a:endParaRPr lang="es-ES" sz="1400" i="1" dirty="0">
              <a:solidFill>
                <a:srgbClr val="FFFFFF"/>
              </a:solidFill>
            </a:endParaRPr>
          </a:p>
        </p:txBody>
      </p:sp>
      <p:pic>
        <p:nvPicPr>
          <p:cNvPr id="3" name="Picture 2" descr="Screen Clipping"/>
          <p:cNvPicPr>
            <a:picLocks noChangeAspect="1"/>
          </p:cNvPicPr>
          <p:nvPr/>
        </p:nvPicPr>
        <p:blipFill>
          <a:blip r:embed="rId4" cstate="email">
            <a:extLst>
              <a:ext uri="{28A0092B-C50C-407E-A947-70E740481C1C}">
                <a14:useLocalDpi xmlns:a14="http://schemas.microsoft.com/office/drawing/2010/main" val="0"/>
              </a:ext>
            </a:extLst>
          </a:blip>
          <a:stretch>
            <a:fillRect/>
          </a:stretch>
        </p:blipFill>
        <p:spPr>
          <a:xfrm>
            <a:off x="3656856" y="1985144"/>
            <a:ext cx="6109726" cy="4546439"/>
          </a:xfrm>
          <a:prstGeom prst="rect">
            <a:avLst/>
          </a:prstGeom>
          <a:effectLst>
            <a:outerShdw blurRad="50800" dist="38100" dir="8100000" algn="tr" rotWithShape="0">
              <a:prstClr val="black">
                <a:alpha val="40000"/>
              </a:prstClr>
            </a:outerShdw>
          </a:effectLst>
        </p:spPr>
      </p:pic>
      <p:sp>
        <p:nvSpPr>
          <p:cNvPr id="7" name="Rectangle 6"/>
          <p:cNvSpPr/>
          <p:nvPr/>
        </p:nvSpPr>
        <p:spPr>
          <a:xfrm>
            <a:off x="3697695" y="4699267"/>
            <a:ext cx="2011577" cy="1808705"/>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pic>
        <p:nvPicPr>
          <p:cNvPr id="5" name="Picture 4" descr="Screen Clipping"/>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a:xfrm>
            <a:off x="315618" y="2245396"/>
            <a:ext cx="3629270" cy="2767780"/>
          </a:xfrm>
          <a:prstGeom prst="rect">
            <a:avLst/>
          </a:prstGeom>
          <a:noFill/>
          <a:ln w="19050">
            <a:solidFill>
              <a:schemeClr val="accent2"/>
            </a:solidFill>
            <a:prstDash val="sysDash"/>
          </a:ln>
          <a:effectLst>
            <a:outerShdw blurRad="50800" dist="38100" dir="8100000" algn="tr" rotWithShape="0">
              <a:prstClr val="black">
                <a:alpha val="40000"/>
              </a:prstClr>
            </a:outerShdw>
          </a:effectLst>
        </p:spPr>
      </p:pic>
      <p:cxnSp>
        <p:nvCxnSpPr>
          <p:cNvPr id="10" name="Elbow Connector 9"/>
          <p:cNvCxnSpPr>
            <a:stCxn id="7" idx="1"/>
            <a:endCxn id="5" idx="2"/>
          </p:cNvCxnSpPr>
          <p:nvPr/>
        </p:nvCxnSpPr>
        <p:spPr>
          <a:xfrm rot="10800000">
            <a:off x="2130253" y="5013176"/>
            <a:ext cx="1567442" cy="590444"/>
          </a:xfrm>
          <a:prstGeom prst="bentConnector2">
            <a:avLst/>
          </a:prstGeom>
          <a:ln w="1905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9" name="Slide Number Placeholder 3"/>
          <p:cNvSpPr txBox="1">
            <a:spLocks/>
          </p:cNvSpPr>
          <p:nvPr/>
        </p:nvSpPr>
        <p:spPr>
          <a:xfrm>
            <a:off x="338810" y="5092597"/>
            <a:ext cx="1544249" cy="568651"/>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1000" b="0" dirty="0" smtClean="0">
                <a:solidFill>
                  <a:srgbClr val="002776"/>
                </a:solidFill>
              </a:rPr>
              <a:t>Ideas de viaje patrocinadas por actores del sector turístico de la ciudad</a:t>
            </a:r>
            <a:endParaRPr lang="es-ES" sz="1000" b="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343</a:t>
            </a:fld>
            <a:endParaRPr lang="es-ES" dirty="0">
              <a:solidFill>
                <a:srgbClr val="002776"/>
              </a:solidFill>
            </a:endParaRPr>
          </a:p>
        </p:txBody>
      </p:sp>
    </p:spTree>
    <p:extLst>
      <p:ext uri="{BB962C8B-B14F-4D97-AF65-F5344CB8AC3E}">
        <p14:creationId xmlns:p14="http://schemas.microsoft.com/office/powerpoint/2010/main" val="2906278646"/>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smtClean="0">
                <a:solidFill>
                  <a:srgbClr val="002060"/>
                </a:solidFill>
                <a:cs typeface="Arial" charset="0"/>
              </a:rPr>
              <a:t>Benchmark</a:t>
            </a:r>
            <a:r>
              <a:rPr lang="es-ES" b="1" dirty="0" smtClean="0">
                <a:solidFill>
                  <a:srgbClr val="002060"/>
                </a:solidFill>
                <a:cs typeface="Arial" charset="0"/>
              </a:rPr>
              <a:t> internacional</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Síntesis</a:t>
            </a:r>
            <a:endParaRPr lang="es-ES" sz="2000" dirty="0">
              <a:solidFill>
                <a:srgbClr val="00B0F0"/>
              </a:solidFill>
              <a:cs typeface="Arial" charset="0"/>
            </a:endParaRPr>
          </a:p>
        </p:txBody>
      </p:sp>
      <p:grpSp>
        <p:nvGrpSpPr>
          <p:cNvPr id="2" name="Group 1"/>
          <p:cNvGrpSpPr/>
          <p:nvPr/>
        </p:nvGrpSpPr>
        <p:grpSpPr>
          <a:xfrm>
            <a:off x="318495" y="980728"/>
            <a:ext cx="9243016" cy="288092"/>
            <a:chOff x="318495" y="980728"/>
            <a:chExt cx="9243016" cy="288092"/>
          </a:xfrm>
        </p:grpSpPr>
        <p:cxnSp>
          <p:nvCxnSpPr>
            <p:cNvPr id="48" name="Straight Connector 47"/>
            <p:cNvCxnSpPr/>
            <p:nvPr>
              <p:custDataLst>
                <p:tags r:id="rId1"/>
              </p:custDataLst>
            </p:nvPr>
          </p:nvCxnSpPr>
          <p:spPr bwMode="auto">
            <a:xfrm>
              <a:off x="318495" y="1132981"/>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49" name="TextBox 48"/>
            <p:cNvSpPr txBox="1"/>
            <p:nvPr>
              <p:custDataLst>
                <p:tags r:id="rId2"/>
              </p:custDataLst>
            </p:nvPr>
          </p:nvSpPr>
          <p:spPr bwMode="auto">
            <a:xfrm>
              <a:off x="2563889" y="980728"/>
              <a:ext cx="4600128" cy="288092"/>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200" b="1" dirty="0" smtClean="0">
                  <a:solidFill>
                    <a:srgbClr val="002776"/>
                  </a:solidFill>
                  <a:cs typeface="Arial" charset="0"/>
                </a:rPr>
                <a:t>Buenas </a:t>
              </a:r>
              <a:r>
                <a:rPr lang="es-ES" sz="1200" b="1" dirty="0">
                  <a:solidFill>
                    <a:srgbClr val="002776"/>
                  </a:solidFill>
                  <a:cs typeface="Arial" charset="0"/>
                </a:rPr>
                <a:t>prácticas en el desarrollo de experiencias </a:t>
              </a:r>
              <a:r>
                <a:rPr lang="es-ES" sz="1200" b="1" dirty="0" smtClean="0">
                  <a:solidFill>
                    <a:srgbClr val="002776"/>
                  </a:solidFill>
                  <a:cs typeface="Arial" charset="0"/>
                </a:rPr>
                <a:t>turísticas</a:t>
              </a:r>
              <a:endParaRPr lang="es-ES" sz="1200" b="1" dirty="0">
                <a:solidFill>
                  <a:srgbClr val="002776"/>
                </a:solidFill>
                <a:cs typeface="Arial" charset="0"/>
              </a:endParaRPr>
            </a:p>
          </p:txBody>
        </p:sp>
      </p:grpSp>
      <p:graphicFrame>
        <p:nvGraphicFramePr>
          <p:cNvPr id="50" name="Table 49"/>
          <p:cNvGraphicFramePr>
            <a:graphicFrameLocks noGrp="1"/>
          </p:cNvGraphicFramePr>
          <p:nvPr>
            <p:extLst>
              <p:ext uri="{D42A27DB-BD31-4B8C-83A1-F6EECF244321}">
                <p14:modId xmlns:p14="http://schemas.microsoft.com/office/powerpoint/2010/main" val="2618765773"/>
              </p:ext>
            </p:extLst>
          </p:nvPr>
        </p:nvGraphicFramePr>
        <p:xfrm>
          <a:off x="318493" y="1313162"/>
          <a:ext cx="9323998" cy="5458751"/>
        </p:xfrm>
        <a:graphic>
          <a:graphicData uri="http://schemas.openxmlformats.org/drawingml/2006/table">
            <a:tbl>
              <a:tblPr bandRow="1">
                <a:tableStyleId>{5C22544A-7EE6-4342-B048-85BDC9FD1C3A}</a:tableStyleId>
              </a:tblPr>
              <a:tblGrid>
                <a:gridCol w="284461"/>
                <a:gridCol w="1232664"/>
                <a:gridCol w="1106237"/>
                <a:gridCol w="1106237"/>
                <a:gridCol w="1106237"/>
                <a:gridCol w="1106237"/>
                <a:gridCol w="1106237"/>
                <a:gridCol w="1137844"/>
                <a:gridCol w="1137844"/>
              </a:tblGrid>
              <a:tr h="291478">
                <a:tc>
                  <a:txBody>
                    <a:bodyPr/>
                    <a:lstStyle/>
                    <a:p>
                      <a:endParaRPr lang="es-ES" sz="1050" noProof="0" dirty="0"/>
                    </a:p>
                  </a:txBody>
                  <a:tcPr marL="36000" marR="36000" marT="36000" marB="36000">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s-ES" sz="1050" noProof="0" dirty="0"/>
                    </a:p>
                  </a:txBody>
                  <a:tcPr marL="36000" marR="36000" marT="36000" marB="36000">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050" b="1" noProof="0" dirty="0" smtClean="0">
                          <a:solidFill>
                            <a:schemeClr val="bg1"/>
                          </a:solidFill>
                        </a:rPr>
                        <a:t>Barcelona</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smtClean="0">
                          <a:solidFill>
                            <a:schemeClr val="bg1"/>
                          </a:solidFill>
                        </a:rPr>
                        <a:t>Berlín</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smtClean="0">
                          <a:solidFill>
                            <a:schemeClr val="bg1"/>
                          </a:solidFill>
                        </a:rPr>
                        <a:t>Buenos Aires</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smtClean="0">
                          <a:solidFill>
                            <a:schemeClr val="bg1"/>
                          </a:solidFill>
                        </a:rPr>
                        <a:t>Madrid</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smtClean="0">
                          <a:solidFill>
                            <a:schemeClr val="bg1"/>
                          </a:solidFill>
                        </a:rPr>
                        <a:t>Medellín</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smtClean="0">
                          <a:solidFill>
                            <a:schemeClr val="bg1"/>
                          </a:solidFill>
                        </a:rPr>
                        <a:t>Lima</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050" b="1" noProof="0" dirty="0" smtClean="0">
                          <a:solidFill>
                            <a:schemeClr val="bg1"/>
                          </a:solidFill>
                        </a:rPr>
                        <a:t>San Francisco</a:t>
                      </a:r>
                      <a:endParaRPr lang="es-ES" sz="105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846257">
                <a:tc rowSpan="5">
                  <a:txBody>
                    <a:bodyPr/>
                    <a:lstStyle/>
                    <a:p>
                      <a:pPr algn="ctr"/>
                      <a:r>
                        <a:rPr lang="es-ES" sz="1000" b="1" noProof="0" dirty="0" smtClean="0"/>
                        <a:t>Desarrollo</a:t>
                      </a:r>
                      <a:r>
                        <a:rPr lang="es-ES" sz="1000" b="1" baseline="0" noProof="0" dirty="0" smtClean="0"/>
                        <a:t> de productos / experiencias turísticas</a:t>
                      </a:r>
                      <a:endParaRPr lang="es-ES" sz="1000" b="1" noProof="0" dirty="0"/>
                    </a:p>
                  </a:txBody>
                  <a:tcPr marL="36000" marR="36000" marT="36000" marB="36000" vert="vert27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00" b="1" noProof="0" dirty="0" smtClean="0"/>
                        <a:t>Productos</a:t>
                      </a:r>
                      <a:r>
                        <a:rPr lang="es-ES" sz="1000" b="1" baseline="0" noProof="0" dirty="0" smtClean="0"/>
                        <a:t> por segmentos target</a:t>
                      </a:r>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200" b="1" noProof="1" smtClean="0">
                          <a:solidFill>
                            <a:srgbClr val="00B050"/>
                          </a:solidFill>
                          <a:sym typeface="Wingdings" panose="05000000000000000000" pitchFamily="2" charset="2"/>
                        </a:rPr>
                        <a:t></a:t>
                      </a:r>
                    </a:p>
                    <a:p>
                      <a:pPr marL="85725" indent="-85725" algn="l">
                        <a:buFont typeface="Arial" panose="020B0604020202020204" pitchFamily="34" charset="0"/>
                        <a:buChar char="•"/>
                      </a:pPr>
                      <a:r>
                        <a:rPr lang="es-ES" sz="900" noProof="1" smtClean="0">
                          <a:sym typeface="Wingdings" panose="05000000000000000000" pitchFamily="2" charset="2"/>
                        </a:rPr>
                        <a:t>Experiencias / productos por</a:t>
                      </a:r>
                      <a:r>
                        <a:rPr lang="es-ES" sz="900" baseline="0" noProof="1" smtClean="0">
                          <a:sym typeface="Wingdings" panose="05000000000000000000" pitchFamily="2" charset="2"/>
                        </a:rPr>
                        <a:t> segmentos (ej. familia, por tu cuenta)</a:t>
                      </a:r>
                      <a:endParaRPr lang="es-ES" sz="900" noProof="1"/>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rPr>
                        <a:t>Productos para familias (ej. vacaciones baratas con familia)</a:t>
                      </a:r>
                      <a:endParaRPr kumimoji="0" lang="es-ES" sz="900" b="0" i="0" u="none" strike="noStrike" kern="1200" cap="none" spc="0" normalizeH="0" baseline="0" noProof="1">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rPr>
                        <a:t>Experiencias / productos para dif. segmentos (ej. Buenos Aires dibujada)</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rPr>
                        <a:t>Experiencias / productos para dif. segmentos (ej. Los reyes de la moda, sólo para jubilados)</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rPr>
                        <a:t>Experiencias / productos para dif. segmentos (ej. Fun for all ages)</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093042">
                <a:tc vMerge="1">
                  <a:txBody>
                    <a:bodyPr/>
                    <a:lstStyle/>
                    <a:p>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s-ES" sz="1000" b="1" noProof="0" dirty="0" smtClean="0"/>
                        <a:t>En busca de la diversificación</a:t>
                      </a:r>
                      <a:r>
                        <a:rPr lang="es-ES" sz="1000" b="1" baseline="0" noProof="0" dirty="0" smtClean="0"/>
                        <a:t> </a:t>
                      </a:r>
                      <a:r>
                        <a:rPr lang="es-ES" sz="1000" b="0" baseline="0" noProof="0" dirty="0" smtClean="0"/>
                        <a:t>(tipos de turismo y distritos/barrios)</a:t>
                      </a:r>
                      <a:endParaRPr lang="es-ES" sz="1000" b="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1200" b="1" noProof="1" smtClean="0">
                          <a:solidFill>
                            <a:srgbClr val="00B050"/>
                          </a:solidFill>
                          <a:sym typeface="Wingdings" panose="05000000000000000000" pitchFamily="2" charset="2"/>
                        </a:rPr>
                        <a:t></a:t>
                      </a:r>
                    </a:p>
                    <a:p>
                      <a:pPr marL="85725" indent="-85725" algn="l">
                        <a:buFont typeface="Arial" panose="020B0604020202020204" pitchFamily="34" charset="0"/>
                        <a:buChar char="•"/>
                      </a:pPr>
                      <a:r>
                        <a:rPr lang="es-ES" sz="900" noProof="1" smtClean="0">
                          <a:sym typeface="Wingdings" panose="05000000000000000000" pitchFamily="2" charset="2"/>
                        </a:rPr>
                        <a:t>Experiencias / productos por localización (ciudad</a:t>
                      </a:r>
                      <a:r>
                        <a:rPr lang="es-ES" sz="900" baseline="0" noProof="1" smtClean="0">
                          <a:sym typeface="Wingdings" panose="05000000000000000000" pitchFamily="2" charset="2"/>
                        </a:rPr>
                        <a:t>/ alrededores, por barrios)</a:t>
                      </a:r>
                      <a:endParaRPr lang="es-ES" sz="900" noProof="1"/>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rPr>
                        <a:t>Experiencias / productos para dif. Localizaciones (ej. Las Luces de la Ciudad)</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Experiencias / productos para diferentes localizaciones / productos (ej. cultura, compras...)</a:t>
                      </a:r>
                      <a:endParaRPr kumimoji="0" lang="es-ES" sz="9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Experiencias / productos para diferentes épocas del año y tipos de turismo (ej. naturaleza, Navidad…)</a:t>
                      </a:r>
                      <a:endParaRPr kumimoji="0" lang="es-ES" sz="9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Productos para diferentes tipos de turismo y zonas (ej. centro, costa, cultura y patirmonio, naturaleza y fauna…)</a:t>
                      </a:r>
                      <a:endParaRPr kumimoji="0" lang="es-ES" sz="9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Experiencias / productos para diferentes localizaciones / productos (ej. Beyond San Francisco)</a:t>
                      </a:r>
                      <a:endParaRPr lang="es-ES" sz="1000" noProof="1"/>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599473">
                <a:tc vMerge="1">
                  <a:txBody>
                    <a:bodyPr/>
                    <a:lstStyle/>
                    <a:p>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00" b="1" noProof="0" dirty="0" err="1" smtClean="0"/>
                        <a:t>Sponsorización</a:t>
                      </a:r>
                      <a:r>
                        <a:rPr lang="es-ES" sz="1000" b="1" noProof="0" dirty="0" smtClean="0"/>
                        <a:t> / </a:t>
                      </a:r>
                      <a:r>
                        <a:rPr lang="es-ES" sz="1000" b="1" noProof="0" dirty="0" err="1" smtClean="0"/>
                        <a:t>co</a:t>
                      </a:r>
                      <a:r>
                        <a:rPr lang="es-ES" sz="1000" b="1" noProof="0" dirty="0" smtClean="0"/>
                        <a:t>-creación </a:t>
                      </a:r>
                      <a:r>
                        <a:rPr lang="es-ES" sz="1000" b="1" baseline="0" noProof="0" dirty="0" smtClean="0"/>
                        <a:t>con el sector privado</a:t>
                      </a:r>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200" b="1" noProof="1" smtClean="0">
                          <a:solidFill>
                            <a:srgbClr val="00B050"/>
                          </a:solidFill>
                          <a:sym typeface="Wingdings" panose="05000000000000000000" pitchFamily="2" charset="2"/>
                        </a:rPr>
                        <a:t></a:t>
                      </a:r>
                    </a:p>
                    <a:p>
                      <a:pPr marL="85725" indent="-85725" algn="l">
                        <a:buFont typeface="Arial" panose="020B0604020202020204" pitchFamily="34" charset="0"/>
                        <a:buChar char="•"/>
                      </a:pPr>
                      <a:r>
                        <a:rPr lang="es-ES" sz="900" noProof="1" smtClean="0">
                          <a:sym typeface="Wingdings" panose="05000000000000000000" pitchFamily="2" charset="2"/>
                        </a:rPr>
                        <a:t>“Trip ideas” sponsorizados</a:t>
                      </a:r>
                      <a:r>
                        <a:rPr lang="es-ES" sz="900" baseline="0" noProof="1" smtClean="0">
                          <a:sym typeface="Wingdings" panose="05000000000000000000" pitchFamily="2" charset="2"/>
                        </a:rPr>
                        <a:t> por la industria </a:t>
                      </a:r>
                      <a:endParaRPr lang="es-ES" sz="900" noProof="1" smtClean="0"/>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846257">
                <a:tc vMerge="1">
                  <a:txBody>
                    <a:bodyPr/>
                    <a:lstStyle/>
                    <a:p>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s-ES" sz="1000" b="1" noProof="0" dirty="0" smtClean="0"/>
                        <a:t>De productos a experiencias</a:t>
                      </a:r>
                      <a:endParaRPr lang="es-ES" sz="1000" b="1"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1200" b="1" noProof="1" smtClean="0">
                          <a:solidFill>
                            <a:srgbClr val="00B050"/>
                          </a:solidFill>
                          <a:sym typeface="Wingdings" panose="05000000000000000000" pitchFamily="2" charset="2"/>
                        </a:rPr>
                        <a:t></a:t>
                      </a:r>
                    </a:p>
                    <a:p>
                      <a:pPr marL="85725" indent="-85725" algn="l">
                        <a:buFont typeface="Arial" panose="020B0604020202020204" pitchFamily="34" charset="0"/>
                        <a:buChar char="•"/>
                      </a:pPr>
                      <a:r>
                        <a:rPr lang="es-ES" sz="900" noProof="1" smtClean="0">
                          <a:sym typeface="Wingdings" panose="05000000000000000000" pitchFamily="2" charset="2"/>
                        </a:rPr>
                        <a:t>“Experiencias</a:t>
                      </a:r>
                      <a:r>
                        <a:rPr lang="es-ES" sz="900" baseline="0" noProof="1" smtClean="0">
                          <a:sym typeface="Wingdings" panose="05000000000000000000" pitchFamily="2" charset="2"/>
                        </a:rPr>
                        <a:t> Singulares”</a:t>
                      </a:r>
                      <a:endParaRPr lang="es-ES" sz="900" noProof="1" smtClean="0">
                        <a:sym typeface="Wingdings" panose="05000000000000000000" pitchFamily="2" charset="2"/>
                      </a:endParaRPr>
                    </a:p>
                    <a:p>
                      <a:pPr marL="85725" marR="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noProof="1" smtClean="0">
                          <a:sym typeface="Wingdings" panose="05000000000000000000" pitchFamily="2" charset="2"/>
                        </a:rPr>
                        <a:t>Storytelling (ej.</a:t>
                      </a:r>
                      <a:r>
                        <a:rPr lang="es-ES" sz="900" baseline="0" noProof="1" smtClean="0">
                          <a:sym typeface="Wingdings" panose="05000000000000000000" pitchFamily="2" charset="2"/>
                        </a:rPr>
                        <a:t> </a:t>
                      </a:r>
                      <a:r>
                        <a:rPr lang="es-ES" sz="900" kern="1200" noProof="1" smtClean="0">
                          <a:solidFill>
                            <a:schemeClr val="dk1"/>
                          </a:solidFill>
                          <a:latin typeface="+mn-lt"/>
                          <a:ea typeface="+mn-ea"/>
                          <a:cs typeface="+mn-cs"/>
                        </a:rPr>
                        <a:t>Siéntete Gaudí por un día</a:t>
                      </a:r>
                      <a:r>
                        <a:rPr lang="es-ES" sz="900" baseline="0" noProof="1" smtClean="0">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1200" b="1" noProof="1" smtClean="0">
                          <a:solidFill>
                            <a:srgbClr val="00B050"/>
                          </a:solidFill>
                          <a:sym typeface="Wingdings" panose="05000000000000000000" pitchFamily="2" charset="2"/>
                        </a:rPr>
                        <a:t></a:t>
                      </a:r>
                    </a:p>
                    <a:p>
                      <a:pPr marL="85725" marR="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noProof="1" smtClean="0">
                          <a:sym typeface="Wingdings" panose="05000000000000000000" pitchFamily="2" charset="2"/>
                        </a:rPr>
                        <a:t>Storytelling (ej. Animales en la gran ciudad) </a:t>
                      </a:r>
                      <a:endParaRPr lang="es-ES" sz="900" baseline="0" noProof="1" smtClean="0">
                        <a:sym typeface="Wingdings" panose="05000000000000000000" pitchFamily="2" charset="2"/>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Storytelling (ej. Buenos Aires dibujada) </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“Experiencias Únicas en Madrid”</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Storytelling (ej. El tren de Cervantes)</a:t>
                      </a:r>
                      <a:r>
                        <a:rPr kumimoji="0" lang="es-ES" sz="900" b="0" i="0" u="none" strike="noStrike" kern="1200" cap="none" spc="0" normalizeH="0" baseline="0" noProof="1" smtClean="0">
                          <a:ln>
                            <a:noFill/>
                          </a:ln>
                          <a:solidFill>
                            <a:srgbClr val="002776"/>
                          </a:solidFill>
                          <a:effectLst/>
                          <a:uLnTx/>
                          <a:uFillTx/>
                          <a:latin typeface="+mn-lt"/>
                          <a:ea typeface="+mn-ea"/>
                          <a:cs typeface="+mn-cs"/>
                        </a:rPr>
                        <a:t> </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Principales atractivos presentados en la web como “Experiencias” </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Storytelling (ej. Take a chocolate-filled adventure through the Mission district)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599473">
                <a:tc vMerge="1">
                  <a:txBody>
                    <a:bodyPr/>
                    <a:lstStyle/>
                    <a:p>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000" b="1" kern="1200" noProof="0" dirty="0" smtClean="0">
                          <a:solidFill>
                            <a:schemeClr val="dk1"/>
                          </a:solidFill>
                          <a:latin typeface="+mn-lt"/>
                          <a:ea typeface="+mn-ea"/>
                          <a:cs typeface="+mn-cs"/>
                        </a:rPr>
                        <a:t>Pase</a:t>
                      </a:r>
                      <a:r>
                        <a:rPr lang="es-ES" sz="1000" b="1" kern="1200" baseline="0" noProof="0" dirty="0" smtClean="0">
                          <a:solidFill>
                            <a:schemeClr val="dk1"/>
                          </a:solidFill>
                          <a:latin typeface="+mn-lt"/>
                          <a:ea typeface="+mn-ea"/>
                          <a:cs typeface="+mn-cs"/>
                        </a:rPr>
                        <a:t> turístico como eje vertebrador de productos</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200" b="1" noProof="1" smtClean="0">
                          <a:solidFill>
                            <a:srgbClr val="00B050"/>
                          </a:solidFill>
                          <a:sym typeface="Wingdings" panose="05000000000000000000" pitchFamily="2" charset="2"/>
                        </a:rPr>
                        <a:t></a:t>
                      </a:r>
                    </a:p>
                    <a:p>
                      <a:pPr marL="85725" indent="-85725" algn="l">
                        <a:buFont typeface="Arial" panose="020B0604020202020204" pitchFamily="34" charset="0"/>
                        <a:buChar char="•"/>
                      </a:pPr>
                      <a:r>
                        <a:rPr lang="es-ES" sz="900" noProof="1" smtClean="0">
                          <a:sym typeface="Wingdings" panose="05000000000000000000" pitchFamily="2" charset="2"/>
                        </a:rPr>
                        <a:t>Berlin WelcomeCard</a:t>
                      </a:r>
                      <a:endParaRPr lang="es-ES" sz="900" noProof="1" smtClean="0"/>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“Trip ideas” sponsorizados por CityPass</a:t>
                      </a:r>
                      <a:endParaRPr kumimoji="0" lang="es-ES" sz="9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722865">
                <a:tc>
                  <a:txBody>
                    <a:bodyPr/>
                    <a:lstStyle/>
                    <a:p>
                      <a:r>
                        <a:rPr lang="es-ES" sz="1000" b="1" kern="1200" noProof="0" dirty="0" smtClean="0">
                          <a:solidFill>
                            <a:schemeClr val="dk1"/>
                          </a:solidFill>
                          <a:latin typeface="+mn-lt"/>
                          <a:ea typeface="+mn-ea"/>
                          <a:cs typeface="+mn-cs"/>
                        </a:rPr>
                        <a:t>Comercia-</a:t>
                      </a:r>
                      <a:r>
                        <a:rPr lang="es-ES" sz="1000" b="1" kern="1200" noProof="0" dirty="0" err="1" smtClean="0">
                          <a:solidFill>
                            <a:schemeClr val="dk1"/>
                          </a:solidFill>
                          <a:latin typeface="+mn-lt"/>
                          <a:ea typeface="+mn-ea"/>
                          <a:cs typeface="+mn-cs"/>
                        </a:rPr>
                        <a:t>lización</a:t>
                      </a:r>
                      <a:r>
                        <a:rPr lang="es-ES" sz="1000" b="1" kern="1200" noProof="0" dirty="0" smtClean="0">
                          <a:solidFill>
                            <a:schemeClr val="dk1"/>
                          </a:solidFill>
                          <a:latin typeface="+mn-lt"/>
                          <a:ea typeface="+mn-ea"/>
                          <a:cs typeface="+mn-cs"/>
                        </a:rPr>
                        <a:t> </a:t>
                      </a:r>
                      <a:endParaRPr lang="es-ES" sz="1000" b="1" kern="1200" noProof="0" dirty="0">
                        <a:solidFill>
                          <a:schemeClr val="dk1"/>
                        </a:solidFill>
                        <a:latin typeface="+mn-lt"/>
                        <a:ea typeface="+mn-ea"/>
                        <a:cs typeface="+mn-cs"/>
                      </a:endParaRPr>
                    </a:p>
                  </a:txBody>
                  <a:tcPr marL="36000" marR="36000" marT="36000" marB="36000" vert="vert27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s-ES" sz="1000" b="1" kern="1200" noProof="0" dirty="0" smtClean="0">
                          <a:solidFill>
                            <a:schemeClr val="dk1"/>
                          </a:solidFill>
                          <a:latin typeface="+mn-lt"/>
                          <a:ea typeface="+mn-ea"/>
                          <a:cs typeface="+mn-cs"/>
                        </a:rPr>
                        <a:t>Venta directa en la web oficial</a:t>
                      </a:r>
                      <a:endParaRPr lang="es-ES" sz="1000" b="1"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1200" b="1" noProof="1" smtClean="0">
                          <a:solidFill>
                            <a:srgbClr val="00B050"/>
                          </a:solidFill>
                          <a:sym typeface="Wingdings" panose="05000000000000000000" pitchFamily="2" charset="2"/>
                        </a:rPr>
                        <a:t></a:t>
                      </a:r>
                    </a:p>
                    <a:p>
                      <a:pPr marL="85725" indent="-85725" algn="l">
                        <a:buFont typeface="Arial" panose="020B0604020202020204" pitchFamily="34" charset="0"/>
                        <a:buChar char="•"/>
                      </a:pPr>
                      <a:r>
                        <a:rPr lang="es-ES" sz="900" noProof="1" smtClean="0">
                          <a:sym typeface="Wingdings" panose="05000000000000000000" pitchFamily="2" charset="2"/>
                        </a:rPr>
                        <a:t>Visit Barcelona Tickets</a:t>
                      </a:r>
                      <a:endParaRPr lang="es-ES" sz="900" noProof="1"/>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s-ES" sz="1200" b="1" noProof="1" smtClean="0">
                          <a:solidFill>
                            <a:srgbClr val="00B050"/>
                          </a:solidFill>
                          <a:sym typeface="Wingdings" panose="05000000000000000000" pitchFamily="2" charset="2"/>
                        </a:rPr>
                        <a:t></a:t>
                      </a:r>
                    </a:p>
                    <a:p>
                      <a:pPr marL="85725" indent="-85725" algn="l">
                        <a:buFont typeface="Arial" panose="020B0604020202020204" pitchFamily="34" charset="0"/>
                        <a:buChar char="•"/>
                      </a:pPr>
                      <a:r>
                        <a:rPr lang="es-ES" sz="900" noProof="1" smtClean="0">
                          <a:sym typeface="Wingdings" panose="05000000000000000000" pitchFamily="2" charset="2"/>
                        </a:rPr>
                        <a:t>visitBerlin-Shop</a:t>
                      </a:r>
                      <a:endParaRPr lang="es-ES" sz="900" noProof="1" smtClean="0"/>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endParaRPr kumimoji="0" lang="es-ES" sz="10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endParaRPr kumimoji="0" lang="es-ES" sz="10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endParaRPr kumimoji="0" lang="es-ES" sz="10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400" b="1" noProof="1" smtClean="0">
                          <a:solidFill>
                            <a:srgbClr val="C00000"/>
                          </a:solidFill>
                          <a:sym typeface="Wingdings" panose="05000000000000000000" pitchFamily="2" charset="2"/>
                        </a:rPr>
                        <a:t></a:t>
                      </a: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806555" rtl="0" eaLnBrk="1" fontAlgn="auto" latinLnBrk="0" hangingPunct="1">
                        <a:lnSpc>
                          <a:spcPct val="100000"/>
                        </a:lnSpc>
                        <a:spcBef>
                          <a:spcPts val="0"/>
                        </a:spcBef>
                        <a:spcAft>
                          <a:spcPts val="0"/>
                        </a:spcAft>
                        <a:buClrTx/>
                        <a:buSzTx/>
                        <a:buFontTx/>
                        <a:buNone/>
                        <a:tabLst/>
                        <a:defRPr/>
                      </a:pPr>
                      <a:r>
                        <a:rPr kumimoji="0" lang="es-ES" sz="1200" b="1" i="0" u="none" strike="noStrike" kern="1200" cap="none" spc="0" normalizeH="0" baseline="0" noProof="1" smtClean="0">
                          <a:ln>
                            <a:noFill/>
                          </a:ln>
                          <a:solidFill>
                            <a:srgbClr val="00B050"/>
                          </a:solidFill>
                          <a:effectLst/>
                          <a:uLnTx/>
                          <a:uFillTx/>
                          <a:latin typeface="+mn-lt"/>
                          <a:ea typeface="+mn-ea"/>
                          <a:cs typeface="+mn-cs"/>
                          <a:sym typeface="Wingdings" panose="05000000000000000000" pitchFamily="2" charset="2"/>
                        </a:rPr>
                        <a:t></a:t>
                      </a:r>
                    </a:p>
                    <a:p>
                      <a:pPr marL="85725" marR="0" lvl="0" indent="-85725"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s-ES" sz="900" b="0" i="0" u="none" strike="noStrike" kern="1200" cap="none" spc="0" normalizeH="0" baseline="0" noProof="1" smtClean="0">
                          <a:ln>
                            <a:noFill/>
                          </a:ln>
                          <a:solidFill>
                            <a:srgbClr val="002776"/>
                          </a:solidFill>
                          <a:effectLst/>
                          <a:uLnTx/>
                          <a:uFillTx/>
                          <a:latin typeface="+mn-lt"/>
                          <a:ea typeface="+mn-ea"/>
                          <a:cs typeface="+mn-cs"/>
                          <a:sym typeface="Wingdings" panose="05000000000000000000" pitchFamily="2" charset="2"/>
                        </a:rPr>
                        <a:t>Compra directa del CityPass (link que redirecciona a la web de CityPass)</a:t>
                      </a:r>
                      <a:endParaRPr kumimoji="0" lang="es-ES" sz="900" b="0" i="0" u="none" strike="noStrike" kern="1200" cap="none" spc="0" normalizeH="0" baseline="0" noProof="1" smtClean="0">
                        <a:ln>
                          <a:noFill/>
                        </a:ln>
                        <a:solidFill>
                          <a:srgbClr val="002776"/>
                        </a:solidFill>
                        <a:effectLst/>
                        <a:uLnTx/>
                        <a:uFillTx/>
                        <a:latin typeface="+mn-lt"/>
                        <a:ea typeface="+mn-ea"/>
                        <a:cs typeface="+mn-cs"/>
                      </a:endParaRPr>
                    </a:p>
                  </a:txBody>
                  <a:tcPr marL="36000"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bl>
          </a:graphicData>
        </a:graphic>
      </p:graphicFrame>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344</a:t>
            </a:fld>
            <a:endParaRPr lang="es-ES" dirty="0">
              <a:solidFill>
                <a:srgbClr val="002776"/>
              </a:solidFill>
            </a:endParaRPr>
          </a:p>
        </p:txBody>
      </p:sp>
      <p:sp>
        <p:nvSpPr>
          <p:cNvPr id="8" name="TextBox 7"/>
          <p:cNvSpPr txBox="1"/>
          <p:nvPr/>
        </p:nvSpPr>
        <p:spPr bwMode="auto">
          <a:xfrm>
            <a:off x="673723" y="6541313"/>
            <a:ext cx="8240638" cy="215444"/>
          </a:xfrm>
          <a:prstGeom prst="rect">
            <a:avLst/>
          </a:prstGeom>
        </p:spPr>
        <p:txBody>
          <a:bodyPr wrap="square" rtlCol="0">
            <a:spAutoFit/>
          </a:bodyPr>
          <a:lstStyle/>
          <a:p>
            <a:r>
              <a:rPr lang="es-ES" sz="800" i="1" dirty="0" smtClean="0">
                <a:solidFill>
                  <a:srgbClr val="002776"/>
                </a:solidFill>
                <a:cs typeface="Arial" charset="0"/>
              </a:rPr>
              <a:t>Fuentes: </a:t>
            </a:r>
            <a:r>
              <a:rPr lang="es-ES_tradnl" sz="800" i="1" dirty="0">
                <a:solidFill>
                  <a:srgbClr val="002776"/>
                </a:solidFill>
              </a:rPr>
              <a:t>Detalladas en las siguientes diapositivas, por </a:t>
            </a:r>
            <a:r>
              <a:rPr lang="es-ES_tradnl" sz="800" i="1" dirty="0" smtClean="0">
                <a:solidFill>
                  <a:srgbClr val="002776"/>
                </a:solidFill>
              </a:rPr>
              <a:t>ciudad </a:t>
            </a:r>
            <a:r>
              <a:rPr lang="es-ES_tradnl" sz="800" i="1" dirty="0" err="1" smtClean="0">
                <a:solidFill>
                  <a:srgbClr val="002776"/>
                </a:solidFill>
              </a:rPr>
              <a:t>benchmark</a:t>
            </a:r>
            <a:r>
              <a:rPr lang="es-ES_tradnl" sz="800" i="1" dirty="0" smtClean="0">
                <a:solidFill>
                  <a:srgbClr val="002776"/>
                </a:solidFill>
              </a:rPr>
              <a:t> (Mayo 2016)</a:t>
            </a:r>
            <a:endParaRPr lang="es-ES_tradnl" sz="800" i="1" dirty="0">
              <a:solidFill>
                <a:srgbClr val="002776"/>
              </a:solidFill>
              <a:cs typeface="Arial" charset="0"/>
            </a:endParaRPr>
          </a:p>
        </p:txBody>
      </p:sp>
    </p:spTree>
    <p:extLst>
      <p:ext uri="{BB962C8B-B14F-4D97-AF65-F5344CB8AC3E}">
        <p14:creationId xmlns:p14="http://schemas.microsoft.com/office/powerpoint/2010/main" val="28087223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err="1">
                <a:solidFill>
                  <a:srgbClr val="002060"/>
                </a:solidFill>
                <a:cs typeface="Arial" charset="0"/>
              </a:rPr>
              <a:t>Benchmark</a:t>
            </a:r>
            <a:r>
              <a:rPr lang="es-ES" b="1" dirty="0">
                <a:solidFill>
                  <a:srgbClr val="002060"/>
                </a:solidFill>
                <a:cs typeface="Arial" charset="0"/>
              </a:rPr>
              <a:t> internacional</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345</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602405" y="186307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0715" y="2813759"/>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520715" y="3764441"/>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520715" y="4715123"/>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0715" y="5665804"/>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906012" y="3739036"/>
            <a:ext cx="8280000" cy="702743"/>
          </a:xfrm>
          <a:prstGeom prst="rect">
            <a:avLst/>
          </a:prstGeom>
        </p:spPr>
        <p:txBody>
          <a:bodyPr wrap="square" lIns="36000" rIns="36000" rtlCol="0" anchor="ctr">
            <a:noAutofit/>
          </a:bodyPr>
          <a:lstStyle/>
          <a:p>
            <a:pPr algn="just">
              <a:spcAft>
                <a:spcPts val="600"/>
              </a:spcAft>
            </a:pPr>
            <a:r>
              <a:rPr lang="es-ES" sz="1200" b="1" dirty="0">
                <a:solidFill>
                  <a:srgbClr val="002776"/>
                </a:solidFill>
                <a:cs typeface="Arial" charset="0"/>
              </a:rPr>
              <a:t>Evolución hacia la creación de experiencias turísticas </a:t>
            </a:r>
            <a:r>
              <a:rPr lang="es-ES" sz="1200" dirty="0">
                <a:solidFill>
                  <a:srgbClr val="002776"/>
                </a:solidFill>
                <a:cs typeface="Arial" charset="0"/>
              </a:rPr>
              <a:t>del destino que incorporen </a:t>
            </a:r>
            <a:r>
              <a:rPr lang="es-ES" sz="1200" dirty="0" err="1">
                <a:solidFill>
                  <a:srgbClr val="002776"/>
                </a:solidFill>
                <a:cs typeface="Arial" charset="0"/>
              </a:rPr>
              <a:t>storytelling</a:t>
            </a:r>
            <a:r>
              <a:rPr lang="es-ES" sz="1200" dirty="0">
                <a:solidFill>
                  <a:srgbClr val="002776"/>
                </a:solidFill>
                <a:cs typeface="Arial" charset="0"/>
              </a:rPr>
              <a:t> y mayor valor añadido para el </a:t>
            </a:r>
            <a:r>
              <a:rPr lang="es-ES" sz="1200" dirty="0" smtClean="0">
                <a:solidFill>
                  <a:srgbClr val="002776"/>
                </a:solidFill>
                <a:cs typeface="Arial" charset="0"/>
              </a:rPr>
              <a:t>visitante</a:t>
            </a:r>
            <a:endParaRPr lang="es-ES" sz="1200" dirty="0">
              <a:solidFill>
                <a:srgbClr val="002776"/>
              </a:solidFill>
              <a:cs typeface="Arial" charset="0"/>
            </a:endParaRPr>
          </a:p>
        </p:txBody>
      </p:sp>
      <p:sp>
        <p:nvSpPr>
          <p:cNvPr id="18" name="TextBox 17"/>
          <p:cNvSpPr txBox="1"/>
          <p:nvPr/>
        </p:nvSpPr>
        <p:spPr bwMode="auto">
          <a:xfrm>
            <a:off x="906012" y="4690106"/>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a:solidFill>
                  <a:srgbClr val="002776"/>
                </a:solidFill>
                <a:cs typeface="Arial" charset="0"/>
              </a:rPr>
              <a:t>Creación de experiencias turísticas </a:t>
            </a:r>
            <a:r>
              <a:rPr lang="es-ES" sz="1200" b="1" dirty="0">
                <a:solidFill>
                  <a:srgbClr val="002776"/>
                </a:solidFill>
                <a:cs typeface="Arial" charset="0"/>
              </a:rPr>
              <a:t>a partir del pase oficial de la </a:t>
            </a:r>
            <a:r>
              <a:rPr lang="es-ES" sz="1200" b="1" dirty="0" smtClean="0">
                <a:solidFill>
                  <a:srgbClr val="002776"/>
                </a:solidFill>
                <a:cs typeface="Arial" charset="0"/>
              </a:rPr>
              <a:t>ciudad</a:t>
            </a:r>
            <a:endParaRPr lang="es-ES" sz="1200" b="1" dirty="0">
              <a:solidFill>
                <a:srgbClr val="002776"/>
              </a:solidFill>
              <a:cs typeface="Arial" charset="0"/>
            </a:endParaRPr>
          </a:p>
        </p:txBody>
      </p:sp>
      <p:sp>
        <p:nvSpPr>
          <p:cNvPr id="19" name="TextBox 18"/>
          <p:cNvSpPr txBox="1"/>
          <p:nvPr/>
        </p:nvSpPr>
        <p:spPr bwMode="auto">
          <a:xfrm>
            <a:off x="906012" y="5448393"/>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a:solidFill>
                  <a:srgbClr val="002776"/>
                </a:solidFill>
                <a:cs typeface="Arial" charset="0"/>
              </a:rPr>
              <a:t>Comercialización directa a través de la web oficial </a:t>
            </a:r>
            <a:r>
              <a:rPr lang="es-ES" sz="1200" dirty="0">
                <a:solidFill>
                  <a:srgbClr val="002776"/>
                </a:solidFill>
                <a:cs typeface="Arial" charset="0"/>
              </a:rPr>
              <a:t>de turismo de la </a:t>
            </a:r>
            <a:r>
              <a:rPr lang="es-ES" sz="1200" dirty="0" smtClean="0">
                <a:solidFill>
                  <a:srgbClr val="002776"/>
                </a:solidFill>
                <a:cs typeface="Arial" charset="0"/>
              </a:rPr>
              <a:t>ciudad-destino, </a:t>
            </a:r>
            <a:r>
              <a:rPr lang="es-ES" sz="1200" b="1" dirty="0" smtClean="0">
                <a:solidFill>
                  <a:srgbClr val="002776"/>
                </a:solidFill>
                <a:cs typeface="Arial" charset="0"/>
              </a:rPr>
              <a:t>la web como herramienta de atracción y de comercialización </a:t>
            </a:r>
            <a:r>
              <a:rPr lang="es-ES" sz="1200" dirty="0" smtClean="0">
                <a:solidFill>
                  <a:srgbClr val="002776"/>
                </a:solidFill>
                <a:cs typeface="Arial" charset="0"/>
              </a:rPr>
              <a:t>para el sector en el destino</a:t>
            </a:r>
            <a:endParaRPr lang="es-ES" sz="1200" dirty="0">
              <a:solidFill>
                <a:srgbClr val="002776"/>
              </a:solidFill>
              <a:cs typeface="Arial" charset="0"/>
            </a:endParaRPr>
          </a:p>
        </p:txBody>
      </p:sp>
      <p:sp>
        <p:nvSpPr>
          <p:cNvPr id="20" name="TextBox 19"/>
          <p:cNvSpPr txBox="1"/>
          <p:nvPr/>
        </p:nvSpPr>
        <p:spPr bwMode="auto">
          <a:xfrm>
            <a:off x="906012" y="2660319"/>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err="1">
                <a:solidFill>
                  <a:srgbClr val="002776"/>
                </a:solidFill>
                <a:cs typeface="Arial" charset="0"/>
              </a:rPr>
              <a:t>Sponsorización</a:t>
            </a:r>
            <a:r>
              <a:rPr lang="es-ES" sz="1200" b="1" dirty="0">
                <a:solidFill>
                  <a:srgbClr val="002776"/>
                </a:solidFill>
                <a:cs typeface="Arial" charset="0"/>
              </a:rPr>
              <a:t> y </a:t>
            </a:r>
            <a:r>
              <a:rPr lang="es-ES" sz="1200" b="1" dirty="0" err="1">
                <a:solidFill>
                  <a:srgbClr val="002776"/>
                </a:solidFill>
                <a:cs typeface="Arial" charset="0"/>
              </a:rPr>
              <a:t>co</a:t>
            </a:r>
            <a:r>
              <a:rPr lang="es-ES" sz="1200" b="1" dirty="0">
                <a:solidFill>
                  <a:srgbClr val="002776"/>
                </a:solidFill>
                <a:cs typeface="Arial" charset="0"/>
              </a:rPr>
              <a:t>-creación de productos </a:t>
            </a:r>
            <a:r>
              <a:rPr lang="es-ES" sz="1200" dirty="0">
                <a:solidFill>
                  <a:srgbClr val="002776"/>
                </a:solidFill>
                <a:cs typeface="Arial" charset="0"/>
              </a:rPr>
              <a:t>con el sector privado de la </a:t>
            </a:r>
            <a:r>
              <a:rPr lang="es-ES" sz="1200" dirty="0" smtClean="0">
                <a:solidFill>
                  <a:srgbClr val="002776"/>
                </a:solidFill>
                <a:cs typeface="Arial" charset="0"/>
              </a:rPr>
              <a:t>ciudad</a:t>
            </a:r>
            <a:endParaRPr lang="es-ES" sz="1200" dirty="0">
              <a:solidFill>
                <a:srgbClr val="002776"/>
              </a:solidFill>
              <a:cs typeface="Arial" charset="0"/>
            </a:endParaRPr>
          </a:p>
        </p:txBody>
      </p:sp>
      <p:sp>
        <p:nvSpPr>
          <p:cNvPr id="21" name="TextBox 20"/>
          <p:cNvSpPr txBox="1"/>
          <p:nvPr/>
        </p:nvSpPr>
        <p:spPr bwMode="auto">
          <a:xfrm>
            <a:off x="906012" y="182394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smtClean="0">
                <a:solidFill>
                  <a:srgbClr val="002776"/>
                </a:solidFill>
              </a:rPr>
              <a:t>Creación de productos </a:t>
            </a:r>
            <a:r>
              <a:rPr lang="es-ES" b="1" dirty="0">
                <a:solidFill>
                  <a:srgbClr val="002776"/>
                </a:solidFill>
              </a:rPr>
              <a:t>por segmentos target y que buscan la diversificación</a:t>
            </a:r>
            <a:r>
              <a:rPr lang="es-ES" dirty="0">
                <a:solidFill>
                  <a:srgbClr val="002776"/>
                </a:solidFill>
              </a:rPr>
              <a:t>, tanto de tipos de turismo como geográfica (ej. barrios</a:t>
            </a:r>
            <a:r>
              <a:rPr lang="es-ES" dirty="0" smtClean="0">
                <a:solidFill>
                  <a:srgbClr val="002776"/>
                </a:solidFill>
              </a:rPr>
              <a:t>)</a:t>
            </a:r>
            <a:endParaRPr lang="es-ES" dirty="0">
              <a:solidFill>
                <a:srgbClr val="002776"/>
              </a:solidFill>
            </a:endParaRPr>
          </a:p>
        </p:txBody>
      </p:sp>
      <p:sp>
        <p:nvSpPr>
          <p:cNvPr id="25" name="Content Placeholder 5"/>
          <p:cNvSpPr txBox="1">
            <a:spLocks/>
          </p:cNvSpPr>
          <p:nvPr/>
        </p:nvSpPr>
        <p:spPr bwMode="auto">
          <a:xfrm>
            <a:off x="362559" y="1352129"/>
            <a:ext cx="9198953" cy="3939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200" dirty="0" smtClean="0">
                <a:solidFill>
                  <a:srgbClr val="002060"/>
                </a:solidFill>
              </a:rPr>
              <a:t>El análisis realizado resulta en la identificación de 5 principales buenas prácticas en el desarrollo de productos / experiencias turísticas:</a:t>
            </a:r>
            <a:endParaRPr lang="es-ES" sz="1200" dirty="0">
              <a:solidFill>
                <a:srgbClr val="002060"/>
              </a:solidFill>
            </a:endParaRPr>
          </a:p>
        </p:txBody>
      </p:sp>
    </p:spTree>
    <p:extLst>
      <p:ext uri="{BB962C8B-B14F-4D97-AF65-F5344CB8AC3E}">
        <p14:creationId xmlns:p14="http://schemas.microsoft.com/office/powerpoint/2010/main" val="975074550"/>
      </p:ext>
    </p:extLst>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3.7. </a:t>
            </a:r>
            <a:r>
              <a:rPr lang="es-ES" sz="2800" dirty="0" smtClean="0">
                <a:solidFill>
                  <a:srgbClr val="FFFFFF"/>
                </a:solidFill>
              </a:rPr>
              <a:t>Análisis actual de la oferta turística</a:t>
            </a:r>
          </a:p>
          <a:p>
            <a:pPr marL="723900" indent="0">
              <a:buClr>
                <a:srgbClr val="000000"/>
              </a:buClr>
            </a:pPr>
            <a:r>
              <a:rPr lang="es-ES" sz="2800" i="1" dirty="0" smtClean="0">
                <a:solidFill>
                  <a:srgbClr val="FFFFFF"/>
                </a:solidFill>
              </a:rPr>
              <a:t>Estructura de la oferta turística de Quito </a:t>
            </a:r>
            <a:endParaRPr lang="es-ES" sz="2800" i="1" dirty="0">
              <a:solidFill>
                <a:srgbClr val="FFFFFF"/>
              </a:solidFill>
            </a:endParaRPr>
          </a:p>
        </p:txBody>
      </p:sp>
    </p:spTree>
    <p:extLst>
      <p:ext uri="{BB962C8B-B14F-4D97-AF65-F5344CB8AC3E}">
        <p14:creationId xmlns:p14="http://schemas.microsoft.com/office/powerpoint/2010/main" val="3996026071"/>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turística de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347</a:t>
            </a:fld>
            <a:endParaRPr lang="es-ES" dirty="0">
              <a:solidFill>
                <a:srgbClr val="002776"/>
              </a:solidFill>
            </a:endParaRPr>
          </a:p>
        </p:txBody>
      </p:sp>
      <p:sp>
        <p:nvSpPr>
          <p:cNvPr id="15" name="TextBox 14"/>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400" b="0" dirty="0"/>
              <a:t>Obtener una </a:t>
            </a:r>
            <a:r>
              <a:rPr lang="es-ES" sz="1400" dirty="0"/>
              <a:t>panorámica de la situación actual </a:t>
            </a:r>
            <a:r>
              <a:rPr lang="es-ES" sz="1400" b="0" dirty="0"/>
              <a:t>en cuanto a </a:t>
            </a:r>
            <a:r>
              <a:rPr lang="es-ES" sz="1400" b="0" dirty="0" smtClean="0"/>
              <a:t>la estructuración de la </a:t>
            </a:r>
            <a:r>
              <a:rPr lang="es-ES" sz="1400" dirty="0" smtClean="0"/>
              <a:t>oferta turística </a:t>
            </a:r>
            <a:r>
              <a:rPr lang="es-ES" sz="1400" b="0" dirty="0" smtClean="0"/>
              <a:t>del </a:t>
            </a:r>
            <a:r>
              <a:rPr lang="es-ES" sz="1400" b="0" dirty="0"/>
              <a:t>Distrito Metropolitano de Quito, </a:t>
            </a:r>
            <a:r>
              <a:rPr lang="es-ES" sz="1400" b="0" dirty="0" smtClean="0"/>
              <a:t>tanto a nivel de atractivos, productos y experiencias, como de oferta de soporte (alojamiento, F&amp;B, etc.) y RICE</a:t>
            </a:r>
            <a:endParaRPr lang="es-ES" sz="1400" b="0" dirty="0"/>
          </a:p>
        </p:txBody>
      </p:sp>
      <p:grpSp>
        <p:nvGrpSpPr>
          <p:cNvPr id="16" name="Group 15"/>
          <p:cNvGrpSpPr/>
          <p:nvPr/>
        </p:nvGrpSpPr>
        <p:grpSpPr>
          <a:xfrm>
            <a:off x="369499" y="1142563"/>
            <a:ext cx="9150044" cy="195759"/>
            <a:chOff x="369499" y="1604824"/>
            <a:chExt cx="8388000" cy="107637"/>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9" name="Group 18"/>
          <p:cNvGrpSpPr/>
          <p:nvPr/>
        </p:nvGrpSpPr>
        <p:grpSpPr>
          <a:xfrm>
            <a:off x="369499" y="3298787"/>
            <a:ext cx="4439039" cy="195758"/>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22" name="Group 21"/>
          <p:cNvGrpSpPr/>
          <p:nvPr/>
        </p:nvGrpSpPr>
        <p:grpSpPr>
          <a:xfrm>
            <a:off x="5080504" y="3298799"/>
            <a:ext cx="4439039" cy="195759"/>
            <a:chOff x="369499" y="1592133"/>
            <a:chExt cx="8388000" cy="133018"/>
          </a:xfrm>
        </p:grpSpPr>
        <p:cxnSp>
          <p:nvCxnSpPr>
            <p:cNvPr id="23"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4"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5" name="TextBox 24"/>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Identificación / análisis de atractivos turísticos y productos / experiencias turísticas </a:t>
            </a:r>
            <a:r>
              <a:rPr lang="es-ES" sz="1200" dirty="0" smtClean="0">
                <a:solidFill>
                  <a:srgbClr val="002776"/>
                </a:solidFill>
                <a:cs typeface="Arial" charset="0"/>
              </a:rPr>
              <a:t>(foco en las rutas turísticas)</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Análisis de la estructura, distribución geográfica y distribución por categorías de la oferta de soporte</a:t>
            </a:r>
            <a:r>
              <a:rPr lang="es-ES" sz="1200" dirty="0" smtClean="0">
                <a:solidFill>
                  <a:srgbClr val="002776"/>
                </a:solidFill>
                <a:cs typeface="Arial" charset="0"/>
              </a:rPr>
              <a:t>:</a:t>
            </a:r>
          </a:p>
          <a:p>
            <a:pPr marL="542925"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Alojamiento</a:t>
            </a:r>
          </a:p>
          <a:p>
            <a:pPr marL="542925"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A&amp;B </a:t>
            </a:r>
          </a:p>
          <a:p>
            <a:pPr marL="542925" lvl="1" indent="-171450" defTabSz="914400" fontAlgn="base">
              <a:spcAft>
                <a:spcPts val="600"/>
              </a:spcAft>
              <a:buClr>
                <a:srgbClr val="002060"/>
              </a:buClr>
              <a:buFont typeface="Arial" panose="020B0604020202020204" pitchFamily="34" charset="0"/>
              <a:buChar char="•"/>
            </a:pPr>
            <a:r>
              <a:rPr lang="es-ES" sz="1200" dirty="0" smtClean="0">
                <a:solidFill>
                  <a:srgbClr val="002776"/>
                </a:solidFill>
                <a:cs typeface="Arial" charset="0"/>
              </a:rPr>
              <a:t>Recreación, diversión y esparcimiento</a:t>
            </a: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Análisis de la </a:t>
            </a:r>
            <a:r>
              <a:rPr lang="es-ES" sz="1200" b="1" dirty="0" smtClean="0">
                <a:solidFill>
                  <a:srgbClr val="002776"/>
                </a:solidFill>
                <a:cs typeface="Arial" charset="0"/>
              </a:rPr>
              <a:t>composición de la oferta RICE de la ciudad y principales características de los </a:t>
            </a:r>
            <a:r>
              <a:rPr lang="es-ES" sz="1200" b="1" dirty="0" err="1" smtClean="0">
                <a:solidFill>
                  <a:srgbClr val="002776"/>
                </a:solidFill>
                <a:cs typeface="Arial" charset="0"/>
              </a:rPr>
              <a:t>venues</a:t>
            </a:r>
            <a:r>
              <a:rPr lang="es-ES" sz="1200" dirty="0" smtClean="0">
                <a:solidFill>
                  <a:srgbClr val="002776"/>
                </a:solidFill>
                <a:cs typeface="Arial" charset="0"/>
              </a:rPr>
              <a:t> (ej. capacidad)</a:t>
            </a:r>
            <a:endParaRPr lang="es-ES" sz="1200" dirty="0">
              <a:solidFill>
                <a:srgbClr val="002776"/>
              </a:solidFill>
              <a:cs typeface="Arial" charset="0"/>
            </a:endParaRPr>
          </a:p>
        </p:txBody>
      </p:sp>
      <p:sp>
        <p:nvSpPr>
          <p:cNvPr id="26" name="TextBox 25"/>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Representación en gráficos y árboles de gráficos de la información extraída del Catastro a partir del uso de tablas dinámicas, para facilitar su lectura y obtención de conclusiones</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Esquematización de la información de productos turísticos (ej. rutas) en fichas, para facilitar su análisis y comparación</a:t>
            </a:r>
          </a:p>
          <a:p>
            <a:pPr marL="173038" lvl="1" indent="-171450" defTabSz="914400" fontAlgn="base">
              <a:spcAft>
                <a:spcPts val="600"/>
              </a:spcAft>
              <a:buClr>
                <a:srgbClr val="002060"/>
              </a:buClr>
              <a:buFont typeface="Wingdings" panose="05000000000000000000" pitchFamily="2" charset="2"/>
              <a:buChar char="ü"/>
            </a:pPr>
            <a:r>
              <a:rPr lang="es-ES" sz="1200" dirty="0"/>
              <a:t>Trabajo conjunto con el equipo de Quito </a:t>
            </a:r>
            <a:r>
              <a:rPr lang="es-ES" sz="1200" dirty="0" smtClean="0"/>
              <a:t>Turismo</a:t>
            </a:r>
            <a:endParaRPr lang="es-ES" sz="1200" dirty="0">
              <a:solidFill>
                <a:srgbClr val="002776"/>
              </a:solidFill>
              <a:cs typeface="Arial" charset="0"/>
            </a:endParaRPr>
          </a:p>
        </p:txBody>
      </p:sp>
      <p:sp>
        <p:nvSpPr>
          <p:cNvPr id="27"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2505929256"/>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Atractivos </a:t>
            </a:r>
            <a:r>
              <a:rPr lang="es-ES" sz="2000" b="1" dirty="0">
                <a:solidFill>
                  <a:srgbClr val="00B0F0"/>
                </a:solidFill>
                <a:cs typeface="Arial" charset="0"/>
              </a:rPr>
              <a:t>turísticos – </a:t>
            </a:r>
            <a:r>
              <a:rPr lang="es-ES" sz="2000" dirty="0" smtClean="0">
                <a:solidFill>
                  <a:srgbClr val="00B0F0"/>
                </a:solidFill>
                <a:cs typeface="Arial" charset="0"/>
              </a:rPr>
              <a:t>Centro histórico y La Mariscal</a:t>
            </a:r>
            <a:endParaRPr lang="es-ES" sz="1400" i="1" dirty="0">
              <a:solidFill>
                <a:srgbClr val="00B0F0"/>
              </a:solidFill>
              <a:cs typeface="Arial" charset="0"/>
            </a:endParaRPr>
          </a:p>
        </p:txBody>
      </p:sp>
      <p:sp>
        <p:nvSpPr>
          <p:cNvPr id="12" name="Title 1"/>
          <p:cNvSpPr txBox="1">
            <a:spLocks/>
          </p:cNvSpPr>
          <p:nvPr/>
        </p:nvSpPr>
        <p:spPr bwMode="auto">
          <a:xfrm>
            <a:off x="344488" y="1277644"/>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a:solidFill>
                  <a:srgbClr val="002060"/>
                </a:solidFill>
                <a:cs typeface="Arial" charset="0"/>
              </a:rPr>
              <a:t>Composición de la oferta de </a:t>
            </a:r>
            <a:r>
              <a:rPr lang="es-ES" sz="1200" b="1" u="sng" dirty="0" smtClean="0">
                <a:solidFill>
                  <a:srgbClr val="002060"/>
                </a:solidFill>
                <a:cs typeface="Arial" charset="0"/>
              </a:rPr>
              <a:t>atractivos turísticos </a:t>
            </a:r>
            <a:r>
              <a:rPr lang="es-ES" sz="1200" b="1" u="sng" dirty="0">
                <a:solidFill>
                  <a:srgbClr val="002060"/>
                </a:solidFill>
                <a:cs typeface="Arial" charset="0"/>
              </a:rPr>
              <a:t>en </a:t>
            </a:r>
            <a:r>
              <a:rPr lang="es-ES" sz="1200" b="1" u="sng" dirty="0" smtClean="0">
                <a:solidFill>
                  <a:srgbClr val="002060"/>
                </a:solidFill>
                <a:cs typeface="Arial" charset="0"/>
              </a:rPr>
              <a:t>Quito:</a:t>
            </a:r>
            <a:r>
              <a:rPr lang="es-ES" sz="1200" b="1" dirty="0" smtClean="0">
                <a:solidFill>
                  <a:srgbClr val="002060"/>
                </a:solidFill>
                <a:cs typeface="Arial" charset="0"/>
              </a:rPr>
              <a:t> Centro histórico y La Mariscal</a:t>
            </a:r>
            <a:endParaRPr lang="es-ES" sz="1200" b="1"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Desarrollo</a:t>
            </a:r>
            <a:endParaRPr lang="es-ES" b="0" i="1" dirty="0">
              <a:solidFill>
                <a:srgbClr val="002776"/>
              </a:solidFill>
            </a:endParaRPr>
          </a:p>
        </p:txBody>
      </p:sp>
      <p:sp>
        <p:nvSpPr>
          <p:cNvPr id="15" name="Rounded Rectangle 14"/>
          <p:cNvSpPr/>
          <p:nvPr/>
        </p:nvSpPr>
        <p:spPr bwMode="auto">
          <a:xfrm>
            <a:off x="1478939" y="1532840"/>
            <a:ext cx="5579970" cy="229087"/>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buFont typeface="Wingdings 2" pitchFamily="18" charset="2"/>
              <a:buNone/>
            </a:pPr>
            <a:r>
              <a:rPr lang="es-ES" sz="1200" b="1" dirty="0" smtClean="0">
                <a:solidFill>
                  <a:srgbClr val="FFFFFF"/>
                </a:solidFill>
              </a:rPr>
              <a:t>Centro histórico </a:t>
            </a:r>
          </a:p>
        </p:txBody>
      </p:sp>
      <p:sp>
        <p:nvSpPr>
          <p:cNvPr id="16" name="Rounded Rectangle 15"/>
          <p:cNvSpPr/>
          <p:nvPr/>
        </p:nvSpPr>
        <p:spPr bwMode="auto">
          <a:xfrm>
            <a:off x="7155160" y="1532840"/>
            <a:ext cx="2622376" cy="229087"/>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buFont typeface="Wingdings 2" pitchFamily="18" charset="2"/>
              <a:buNone/>
            </a:pPr>
            <a:r>
              <a:rPr lang="es-ES" sz="1200" b="1" dirty="0" smtClean="0">
                <a:solidFill>
                  <a:srgbClr val="FFFFFF"/>
                </a:solidFill>
              </a:rPr>
              <a:t>La Mariscal / La Floresta</a:t>
            </a:r>
          </a:p>
        </p:txBody>
      </p:sp>
      <p:graphicFrame>
        <p:nvGraphicFramePr>
          <p:cNvPr id="2" name="Table 1"/>
          <p:cNvGraphicFramePr>
            <a:graphicFrameLocks noGrp="1"/>
          </p:cNvGraphicFramePr>
          <p:nvPr>
            <p:extLst>
              <p:ext uri="{D42A27DB-BD31-4B8C-83A1-F6EECF244321}">
                <p14:modId xmlns:p14="http://schemas.microsoft.com/office/powerpoint/2010/main" val="1320533056"/>
              </p:ext>
            </p:extLst>
          </p:nvPr>
        </p:nvGraphicFramePr>
        <p:xfrm>
          <a:off x="344488" y="1811635"/>
          <a:ext cx="9396000" cy="4713709"/>
        </p:xfrm>
        <a:graphic>
          <a:graphicData uri="http://schemas.openxmlformats.org/drawingml/2006/table">
            <a:tbl>
              <a:tblPr bandRow="1">
                <a:tableStyleId>{5C22544A-7EE6-4342-B048-85BDC9FD1C3A}</a:tableStyleId>
              </a:tblPr>
              <a:tblGrid>
                <a:gridCol w="1044000"/>
                <a:gridCol w="1944000"/>
                <a:gridCol w="1908000"/>
                <a:gridCol w="1908000"/>
                <a:gridCol w="2592000"/>
              </a:tblGrid>
              <a:tr h="746040">
                <a:tc>
                  <a:txBody>
                    <a:bodyPr/>
                    <a:lstStyle/>
                    <a:p>
                      <a:r>
                        <a:rPr lang="es-ES" sz="1050" b="1" dirty="0" smtClean="0">
                          <a:solidFill>
                            <a:schemeClr val="bg1"/>
                          </a:solidFill>
                        </a:rPr>
                        <a:t>Plazas, parques y monumentos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Santo Domingo</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San Francisco </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del Teatro</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Grande o de La Independencia</a:t>
                      </a:r>
                      <a:endParaRPr lang="es-ES" sz="900" b="0" i="0" u="none" strike="noStrike" dirty="0" smtClean="0">
                        <a:solidFill>
                          <a:srgbClr val="002060"/>
                        </a:solidFill>
                        <a:effectLst/>
                        <a:latin typeface="Arial  "/>
                      </a:endParaRP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Chica</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Arco de la Reina </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Parque La Alameda</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de San Marcos</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Panecillo</a:t>
                      </a:r>
                      <a:endParaRPr lang="es-ES" sz="900" b="0" i="0" u="none" strike="noStrike" dirty="0" smtClean="0">
                        <a:solidFill>
                          <a:srgbClr val="002060"/>
                        </a:solidFill>
                        <a:effectLst/>
                        <a:latin typeface="Arial  "/>
                      </a:endParaRP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u="none" strike="noStrike" dirty="0" smtClean="0">
                          <a:solidFill>
                            <a:srgbClr val="002060"/>
                          </a:solidFill>
                          <a:effectLst/>
                          <a:latin typeface="Arial  "/>
                        </a:rPr>
                        <a:t>Plaza Santa Clara</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Parque </a:t>
                      </a:r>
                      <a:r>
                        <a:rPr lang="es-ES" sz="900" u="none" strike="noStrike" dirty="0" err="1" smtClean="0">
                          <a:solidFill>
                            <a:srgbClr val="002060"/>
                          </a:solidFill>
                          <a:effectLst/>
                          <a:latin typeface="Arial  "/>
                        </a:rPr>
                        <a:t>Cumandá</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Mejía</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Benalcázar</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Plaza San Blas</a:t>
                      </a:r>
                      <a:endParaRPr lang="es-ES" sz="900" b="0" i="0" u="none" strike="noStrike" dirty="0" smtClean="0">
                        <a:solidFill>
                          <a:srgbClr val="002060"/>
                        </a:solidFill>
                        <a:effectLst/>
                        <a:latin typeface="Arial  "/>
                      </a:endParaRPr>
                    </a:p>
                  </a:txBody>
                  <a:tcPr marT="0" marB="0">
                    <a:lnL w="12700" cap="flat" cmpd="sng" algn="ctr">
                      <a:no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Plaza de los Presidentes</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Plaza El Quinde/Plaza </a:t>
                      </a:r>
                      <a:r>
                        <a:rPr lang="es-ES" sz="900" u="none" strike="noStrike" kern="1200" dirty="0" err="1" smtClean="0">
                          <a:solidFill>
                            <a:srgbClr val="002060"/>
                          </a:solidFill>
                          <a:effectLst/>
                          <a:latin typeface="Arial  "/>
                          <a:ea typeface="+mn-ea"/>
                          <a:cs typeface="+mn-cs"/>
                        </a:rPr>
                        <a:t>Foch</a:t>
                      </a:r>
                      <a:endParaRPr lang="es-ES" sz="900" u="none" strike="noStrike" kern="1200" dirty="0" smtClean="0">
                        <a:solidFill>
                          <a:srgbClr val="002060"/>
                        </a:solidFill>
                        <a:effectLst/>
                        <a:latin typeface="Arial  "/>
                        <a:ea typeface="+mn-ea"/>
                        <a:cs typeface="+mn-cs"/>
                      </a:endParaRP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Plaza Borja Yerovi</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Plaza Gabriela Mistral</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Parque El Ejido</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Mirado</a:t>
                      </a:r>
                      <a:r>
                        <a:rPr lang="es-ES" sz="900" u="none" strike="noStrike" kern="1200" baseline="0" dirty="0" smtClean="0">
                          <a:solidFill>
                            <a:srgbClr val="002060"/>
                          </a:solidFill>
                          <a:effectLst/>
                          <a:latin typeface="Arial  "/>
                          <a:ea typeface="+mn-ea"/>
                          <a:cs typeface="+mn-cs"/>
                        </a:rPr>
                        <a:t>r y Parque</a:t>
                      </a:r>
                      <a:r>
                        <a:rPr lang="es-ES" sz="900" u="none" strike="noStrike" kern="1200" dirty="0" smtClean="0">
                          <a:solidFill>
                            <a:srgbClr val="002060"/>
                          </a:solidFill>
                          <a:effectLst/>
                          <a:latin typeface="Arial  "/>
                          <a:ea typeface="+mn-ea"/>
                          <a:cs typeface="+mn-cs"/>
                        </a:rPr>
                        <a:t> de </a:t>
                      </a:r>
                      <a:r>
                        <a:rPr lang="es-ES" sz="900" u="none" strike="noStrike" kern="1200" dirty="0" err="1" smtClean="0">
                          <a:solidFill>
                            <a:srgbClr val="002060"/>
                          </a:solidFill>
                          <a:effectLst/>
                          <a:latin typeface="Arial  "/>
                          <a:ea typeface="+mn-ea"/>
                          <a:cs typeface="+mn-cs"/>
                        </a:rPr>
                        <a:t>Guapulo</a:t>
                      </a:r>
                      <a:endParaRPr lang="es-ES" sz="900" u="none" strike="noStrike" kern="1200" dirty="0" smtClean="0">
                        <a:solidFill>
                          <a:srgbClr val="002060"/>
                        </a:solidFill>
                        <a:effectLst/>
                        <a:latin typeface="Arial  "/>
                        <a:ea typeface="+mn-ea"/>
                        <a:cs typeface="+mn-cs"/>
                      </a:endParaRPr>
                    </a:p>
                  </a:txBody>
                  <a:tcPr marT="0" marB="0">
                    <a:lnL w="12700"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r>
              <a:tr h="374858">
                <a:tc>
                  <a:txBody>
                    <a:bodyPr/>
                    <a:lstStyle/>
                    <a:p>
                      <a:r>
                        <a:rPr lang="es-ES" sz="1050" b="1" dirty="0" smtClean="0">
                          <a:solidFill>
                            <a:schemeClr val="bg1"/>
                          </a:solidFill>
                        </a:rPr>
                        <a:t>Calles y bulevares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fontAlgn="b">
                        <a:buFont typeface="Arial" panose="020B0604020202020204" pitchFamily="34" charset="0"/>
                        <a:buChar char="•"/>
                      </a:pPr>
                      <a:r>
                        <a:rPr lang="es-ES" sz="900" u="none" strike="noStrike" dirty="0" err="1" smtClean="0">
                          <a:solidFill>
                            <a:srgbClr val="002060"/>
                          </a:solidFill>
                          <a:effectLst/>
                          <a:latin typeface="Arial  "/>
                        </a:rPr>
                        <a:t>Bulevard</a:t>
                      </a:r>
                      <a:r>
                        <a:rPr lang="es-ES" sz="900" u="none" strike="noStrike" dirty="0" smtClean="0">
                          <a:solidFill>
                            <a:srgbClr val="002060"/>
                          </a:solidFill>
                          <a:effectLst/>
                          <a:latin typeface="Arial  "/>
                        </a:rPr>
                        <a:t> 24 de Mayo</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u="none" strike="noStrike" dirty="0" smtClean="0">
                          <a:solidFill>
                            <a:srgbClr val="002060"/>
                          </a:solidFill>
                          <a:effectLst/>
                          <a:latin typeface="Arial  "/>
                        </a:rPr>
                        <a:t>Calle La Ronda</a:t>
                      </a:r>
                      <a:endParaRPr lang="es-ES" sz="900" b="0" i="0" u="none" strike="noStrike" dirty="0" smtClean="0">
                        <a:solidFill>
                          <a:srgbClr val="002060"/>
                        </a:solidFill>
                        <a:effectLst/>
                        <a:latin typeface="Arial  "/>
                      </a:endParaRP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fontAlgn="b">
                        <a:buFont typeface="Arial" panose="020B0604020202020204" pitchFamily="34" charset="0"/>
                        <a:buChar char="•"/>
                      </a:pPr>
                      <a:r>
                        <a:rPr lang="es-ES" sz="900" u="none" strike="noStrike" dirty="0" err="1" smtClean="0">
                          <a:solidFill>
                            <a:srgbClr val="002060"/>
                          </a:solidFill>
                          <a:effectLst/>
                          <a:latin typeface="Arial  "/>
                        </a:rPr>
                        <a:t>Bulevard</a:t>
                      </a:r>
                      <a:r>
                        <a:rPr lang="es-ES" sz="900" u="none" strike="noStrike" dirty="0" smtClean="0">
                          <a:solidFill>
                            <a:srgbClr val="002060"/>
                          </a:solidFill>
                          <a:effectLst/>
                          <a:latin typeface="Arial  "/>
                        </a:rPr>
                        <a:t> Flores</a:t>
                      </a:r>
                      <a:endParaRPr lang="es-ES" sz="900" b="0" i="0" u="none" strike="noStrike" dirty="0" smtClean="0">
                        <a:solidFill>
                          <a:srgbClr val="002060"/>
                        </a:solidFill>
                        <a:effectLst/>
                        <a:latin typeface="Arial  "/>
                      </a:endParaRP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u="none" strike="noStrike" dirty="0" smtClean="0">
                          <a:solidFill>
                            <a:srgbClr val="002060"/>
                          </a:solidFill>
                          <a:effectLst/>
                          <a:latin typeface="Arial  "/>
                        </a:rPr>
                        <a:t>Calle García Moreno (7 Cruces)</a:t>
                      </a:r>
                      <a:endParaRPr lang="es-ES" sz="900" b="0" i="0" u="none" strike="noStrike" dirty="0" smtClean="0">
                        <a:solidFill>
                          <a:srgbClr val="002060"/>
                        </a:solidFill>
                        <a:effectLst/>
                        <a:latin typeface="Arial  "/>
                      </a:endParaRPr>
                    </a:p>
                  </a:txBody>
                  <a:tcPr marT="0" marB="0">
                    <a:lnL w="12700" cap="flat" cmpd="sng" algn="ctr">
                      <a:no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Calle Reina Victoria (esquina La Niña)</a:t>
                      </a:r>
                    </a:p>
                    <a:p>
                      <a:pPr marL="171450" indent="-171450" algn="l" defTabSz="806555" rtl="0" eaLnBrk="1" fontAlgn="b" latinLnBrk="0" hangingPunct="1">
                        <a:buFont typeface="Arial" panose="020B0604020202020204" pitchFamily="34" charset="0"/>
                        <a:buChar char="•"/>
                      </a:pPr>
                      <a:r>
                        <a:rPr lang="es-ES" sz="900" u="none" strike="noStrike" kern="1200" dirty="0" err="1" smtClean="0">
                          <a:solidFill>
                            <a:srgbClr val="002060"/>
                          </a:solidFill>
                          <a:effectLst/>
                          <a:latin typeface="Arial  "/>
                          <a:ea typeface="+mn-ea"/>
                          <a:cs typeface="+mn-cs"/>
                        </a:rPr>
                        <a:t>Bulevard</a:t>
                      </a:r>
                      <a:r>
                        <a:rPr lang="es-ES" sz="900" u="none" strike="noStrike" kern="1200" dirty="0" smtClean="0">
                          <a:solidFill>
                            <a:srgbClr val="002060"/>
                          </a:solidFill>
                          <a:effectLst/>
                          <a:latin typeface="Arial  "/>
                          <a:ea typeface="+mn-ea"/>
                          <a:cs typeface="+mn-cs"/>
                        </a:rPr>
                        <a:t> Amazonas (Colón - Patria)</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Calle Juan Rodríguez</a:t>
                      </a:r>
                    </a:p>
                  </a:txBody>
                  <a:tcPr marT="0" marB="0">
                    <a:lnL w="12700"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r>
              <a:tr h="870380">
                <a:tc>
                  <a:txBody>
                    <a:bodyPr/>
                    <a:lstStyle/>
                    <a:p>
                      <a:r>
                        <a:rPr lang="es-ES" sz="1050" b="1" dirty="0" smtClean="0">
                          <a:solidFill>
                            <a:schemeClr val="bg1"/>
                          </a:solidFill>
                        </a:rPr>
                        <a:t>Museos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Palacio de Gobierno </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Museo de la Ciudad</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Museo Casa María A. </a:t>
                      </a:r>
                      <a:r>
                        <a:rPr lang="es-ES" sz="900" b="0" i="0" u="none" strike="noStrike" dirty="0" err="1" smtClean="0">
                          <a:solidFill>
                            <a:srgbClr val="002060"/>
                          </a:solidFill>
                          <a:effectLst/>
                          <a:latin typeface="Arial  "/>
                        </a:rPr>
                        <a:t>Urrutía</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Museo Numismático Banco Central</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Museo Casa de Sucre</a:t>
                      </a: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dirty="0" smtClean="0">
                          <a:solidFill>
                            <a:srgbClr val="002060"/>
                          </a:solidFill>
                          <a:effectLst/>
                          <a:latin typeface="Arial  "/>
                        </a:rPr>
                        <a:t>Panecillo</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dirty="0" smtClean="0">
                          <a:solidFill>
                            <a:srgbClr val="002060"/>
                          </a:solidFill>
                          <a:effectLst/>
                          <a:latin typeface="Arial  "/>
                        </a:rPr>
                        <a:t>Museo de Cera Alberto M. C.</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Museo </a:t>
                      </a:r>
                      <a:r>
                        <a:rPr lang="es-ES" sz="900" b="0" i="0" u="none" strike="noStrike" dirty="0" err="1" smtClean="0">
                          <a:solidFill>
                            <a:srgbClr val="002060"/>
                          </a:solidFill>
                          <a:effectLst/>
                          <a:latin typeface="Arial  "/>
                        </a:rPr>
                        <a:t>Mnauela</a:t>
                      </a:r>
                      <a:r>
                        <a:rPr lang="es-ES" sz="900" b="0" i="0" u="none" strike="noStrike" dirty="0" smtClean="0">
                          <a:solidFill>
                            <a:srgbClr val="002060"/>
                          </a:solidFill>
                          <a:effectLst/>
                          <a:latin typeface="Arial  "/>
                        </a:rPr>
                        <a:t> Sáenz</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Museo Camilo </a:t>
                      </a:r>
                      <a:r>
                        <a:rPr lang="es-ES" sz="900" b="0" i="0" u="none" strike="noStrike" dirty="0" err="1" smtClean="0">
                          <a:solidFill>
                            <a:srgbClr val="002060"/>
                          </a:solidFill>
                          <a:effectLst/>
                          <a:latin typeface="Arial  "/>
                        </a:rPr>
                        <a:t>Egas</a:t>
                      </a:r>
                      <a:endParaRPr lang="es-ES" sz="900" b="0" i="0" u="none" strike="noStrike" dirty="0" smtClean="0">
                        <a:solidFill>
                          <a:srgbClr val="002060"/>
                        </a:solidFill>
                        <a:effectLst/>
                        <a:latin typeface="Arial  "/>
                      </a:endParaRP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dirty="0" err="1" smtClean="0">
                          <a:solidFill>
                            <a:srgbClr val="002060"/>
                          </a:solidFill>
                          <a:effectLst/>
                          <a:latin typeface="Arial  "/>
                        </a:rPr>
                        <a:t>Yaku</a:t>
                      </a:r>
                      <a:r>
                        <a:rPr lang="es-ES" sz="900" b="0" i="0" u="none" strike="noStrike" dirty="0" smtClean="0">
                          <a:solidFill>
                            <a:srgbClr val="002060"/>
                          </a:solidFill>
                          <a:effectLst/>
                          <a:latin typeface="Arial  "/>
                        </a:rPr>
                        <a:t> - Museo del Agua</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Museo Interactivo de Ciencia</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Arte Colonial</a:t>
                      </a: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dirty="0" smtClean="0">
                          <a:solidFill>
                            <a:srgbClr val="002060"/>
                          </a:solidFill>
                          <a:effectLst/>
                          <a:latin typeface="Arial  "/>
                        </a:rPr>
                        <a:t>Museo Casa del Alabado</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Observatorio Astronómico</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Fray Pedro </a:t>
                      </a:r>
                      <a:r>
                        <a:rPr lang="es-ES" sz="900" b="0" i="0" u="none" strike="noStrike" dirty="0" err="1" smtClean="0">
                          <a:solidFill>
                            <a:srgbClr val="002060"/>
                          </a:solidFill>
                          <a:effectLst/>
                          <a:latin typeface="Arial  "/>
                        </a:rPr>
                        <a:t>Bedón</a:t>
                      </a:r>
                      <a:endParaRPr lang="es-ES" sz="900" b="0" i="0" u="none" strike="noStrike" dirty="0" smtClean="0">
                        <a:solidFill>
                          <a:srgbClr val="002060"/>
                        </a:solidFill>
                        <a:effectLst/>
                        <a:latin typeface="Arial  "/>
                      </a:endParaRP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Fray Pedro </a:t>
                      </a:r>
                      <a:r>
                        <a:rPr lang="es-ES" sz="900" b="0" i="0" u="none" strike="noStrike" dirty="0" err="1" smtClean="0">
                          <a:solidFill>
                            <a:srgbClr val="002060"/>
                          </a:solidFill>
                          <a:effectLst/>
                          <a:latin typeface="Arial  "/>
                        </a:rPr>
                        <a:t>Gocial</a:t>
                      </a:r>
                      <a:r>
                        <a:rPr lang="es-ES" sz="900" b="0" i="0" u="none" strike="noStrike" dirty="0" smtClean="0">
                          <a:solidFill>
                            <a:srgbClr val="002060"/>
                          </a:solidFill>
                          <a:effectLst/>
                          <a:latin typeface="Arial  "/>
                        </a:rPr>
                        <a:t> </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Miguel de Santiago </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Carmen Alto</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Franciscano del Padre Almeida</a:t>
                      </a:r>
                    </a:p>
                  </a:txBody>
                  <a:tcPr marT="0" marB="0">
                    <a:lnL w="12700" cap="flat" cmpd="sng" algn="ctr">
                      <a:no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Museo Nacional (Banco Central)</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Museo y Planetario del Instituto Geográfico Militar</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Museo </a:t>
                      </a:r>
                      <a:r>
                        <a:rPr lang="es-ES" sz="900" u="none" strike="noStrike" kern="1200" dirty="0" err="1" smtClean="0">
                          <a:solidFill>
                            <a:srgbClr val="002060"/>
                          </a:solidFill>
                          <a:effectLst/>
                          <a:latin typeface="Arial  "/>
                          <a:ea typeface="+mn-ea"/>
                          <a:cs typeface="+mn-cs"/>
                        </a:rPr>
                        <a:t>Abya</a:t>
                      </a:r>
                      <a:r>
                        <a:rPr lang="es-ES" sz="900" u="none" strike="noStrike" kern="1200" dirty="0" smtClean="0">
                          <a:solidFill>
                            <a:srgbClr val="002060"/>
                          </a:solidFill>
                          <a:effectLst/>
                          <a:latin typeface="Arial  "/>
                          <a:ea typeface="+mn-ea"/>
                          <a:cs typeface="+mn-cs"/>
                        </a:rPr>
                        <a:t> - </a:t>
                      </a:r>
                      <a:r>
                        <a:rPr lang="es-ES" sz="900" u="none" strike="noStrike" kern="1200" dirty="0" err="1" smtClean="0">
                          <a:solidFill>
                            <a:srgbClr val="002060"/>
                          </a:solidFill>
                          <a:effectLst/>
                          <a:latin typeface="Arial  "/>
                          <a:ea typeface="+mn-ea"/>
                          <a:cs typeface="+mn-cs"/>
                        </a:rPr>
                        <a:t>Yala</a:t>
                      </a:r>
                      <a:r>
                        <a:rPr lang="es-ES" sz="900" u="none" strike="noStrike" kern="1200" dirty="0" smtClean="0">
                          <a:solidFill>
                            <a:srgbClr val="002060"/>
                          </a:solidFill>
                          <a:effectLst/>
                          <a:latin typeface="Arial  "/>
                          <a:ea typeface="+mn-ea"/>
                          <a:cs typeface="+mn-cs"/>
                        </a:rPr>
                        <a:t> </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Museo Etnohistórico de Artesanías del Ecuador "</a:t>
                      </a:r>
                      <a:r>
                        <a:rPr lang="es-ES" sz="900" u="none" strike="noStrike" kern="1200" dirty="0" err="1" smtClean="0">
                          <a:solidFill>
                            <a:srgbClr val="002060"/>
                          </a:solidFill>
                          <a:effectLst/>
                          <a:latin typeface="Arial  "/>
                          <a:ea typeface="+mn-ea"/>
                          <a:cs typeface="+mn-cs"/>
                        </a:rPr>
                        <a:t>Mindalae</a:t>
                      </a:r>
                      <a:r>
                        <a:rPr lang="es-ES" sz="900" u="none" strike="noStrike" kern="1200" dirty="0" smtClean="0">
                          <a:solidFill>
                            <a:srgbClr val="002060"/>
                          </a:solidFill>
                          <a:effectLst/>
                          <a:latin typeface="Arial  "/>
                          <a:ea typeface="+mn-ea"/>
                          <a:cs typeface="+mn-cs"/>
                        </a:rPr>
                        <a:t>"</a:t>
                      </a:r>
                    </a:p>
                    <a:p>
                      <a:pPr marL="171450" indent="-171450" algn="l" defTabSz="806555" rtl="0" eaLnBrk="1" fontAlgn="b" latinLnBrk="0" hangingPunct="1">
                        <a:buFont typeface="Arial" panose="020B0604020202020204" pitchFamily="34" charset="0"/>
                        <a:buChar char="•"/>
                      </a:pPr>
                      <a:endParaRPr lang="es-ES" sz="900" u="none" strike="noStrike" kern="1200" dirty="0" smtClean="0">
                        <a:solidFill>
                          <a:srgbClr val="002060"/>
                        </a:solidFill>
                        <a:effectLst/>
                        <a:latin typeface="Arial  "/>
                        <a:ea typeface="+mn-ea"/>
                        <a:cs typeface="+mn-cs"/>
                      </a:endParaRPr>
                    </a:p>
                  </a:txBody>
                  <a:tcPr marT="0" marB="0">
                    <a:lnL w="12700"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r>
              <a:tr h="746040">
                <a:tc>
                  <a:txBody>
                    <a:bodyPr/>
                    <a:lstStyle/>
                    <a:p>
                      <a:r>
                        <a:rPr lang="es-ES" sz="1050" b="1" dirty="0" smtClean="0">
                          <a:solidFill>
                            <a:schemeClr val="bg1"/>
                          </a:solidFill>
                        </a:rPr>
                        <a:t>Teatros y centros culturales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Teatro Sucre</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Teatro Variedades Ernesto Albán</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Centro Cultural Metropolitano</a:t>
                      </a: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dirty="0" smtClean="0">
                          <a:solidFill>
                            <a:srgbClr val="002060"/>
                          </a:solidFill>
                          <a:effectLst/>
                          <a:latin typeface="Arial  "/>
                        </a:rPr>
                        <a:t>Teatro </a:t>
                      </a:r>
                      <a:r>
                        <a:rPr lang="es-ES" sz="900" b="0" i="0" u="none" strike="noStrike" dirty="0" err="1" smtClean="0">
                          <a:solidFill>
                            <a:srgbClr val="002060"/>
                          </a:solidFill>
                          <a:effectLst/>
                          <a:latin typeface="Arial  "/>
                        </a:rPr>
                        <a:t>Capitol</a:t>
                      </a:r>
                      <a:endParaRPr lang="es-ES" sz="900" b="0" i="0" u="none" strike="noStrike" dirty="0" smtClean="0">
                        <a:solidFill>
                          <a:srgbClr val="002060"/>
                        </a:solidFill>
                        <a:effectLst/>
                        <a:latin typeface="Arial  "/>
                      </a:endParaRP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Teatro México</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Centro Cultural </a:t>
                      </a:r>
                      <a:r>
                        <a:rPr lang="es-ES" sz="900" b="0" i="0" u="none" strike="noStrike" dirty="0" err="1" smtClean="0">
                          <a:solidFill>
                            <a:srgbClr val="002060"/>
                          </a:solidFill>
                          <a:effectLst/>
                          <a:latin typeface="Arial  "/>
                        </a:rPr>
                        <a:t>Itchimbía</a:t>
                      </a:r>
                      <a:r>
                        <a:rPr lang="es-ES" sz="900" b="0" i="0" u="none" strike="noStrike" dirty="0" smtClean="0">
                          <a:solidFill>
                            <a:srgbClr val="002060"/>
                          </a:solidFill>
                          <a:effectLst/>
                          <a:latin typeface="Arial  "/>
                        </a:rPr>
                        <a:t>/Palacio de Cristal</a:t>
                      </a: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dirty="0" smtClean="0">
                          <a:solidFill>
                            <a:srgbClr val="002060"/>
                          </a:solidFill>
                          <a:effectLst/>
                          <a:latin typeface="Arial  "/>
                        </a:rPr>
                        <a:t>Teatro Bolívar</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Centro Cultural Mama Cuchara</a:t>
                      </a:r>
                    </a:p>
                    <a:p>
                      <a:pPr marL="171450" indent="-171450" algn="l" fontAlgn="b">
                        <a:buFont typeface="Arial" panose="020B0604020202020204" pitchFamily="34" charset="0"/>
                        <a:buChar char="•"/>
                      </a:pPr>
                      <a:r>
                        <a:rPr lang="es-ES" sz="900" b="0" i="0" u="none" strike="noStrike" dirty="0" smtClean="0">
                          <a:solidFill>
                            <a:srgbClr val="002060"/>
                          </a:solidFill>
                          <a:effectLst/>
                          <a:latin typeface="Arial  "/>
                        </a:rPr>
                        <a:t>Centro de Arte Contemporáneo</a:t>
                      </a:r>
                    </a:p>
                  </a:txBody>
                  <a:tcPr marT="0" marB="0">
                    <a:lnL w="12700" cap="flat" cmpd="sng" algn="ctr">
                      <a:no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Casa de la Cultura Ecuatoriana </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Centro Cultural Carlos Fuentes</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Patio de Comedias</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Centro Cultural Benjamín Carrión</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Cine ocho y Medio</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Centro Cultural PUCE</a:t>
                      </a:r>
                    </a:p>
                  </a:txBody>
                  <a:tcPr marT="0" marB="0">
                    <a:lnL w="12700"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r>
              <a:tr h="870380">
                <a:tc>
                  <a:txBody>
                    <a:bodyPr/>
                    <a:lstStyle/>
                    <a:p>
                      <a:r>
                        <a:rPr lang="es-ES" sz="1050" b="1" dirty="0" smtClean="0">
                          <a:solidFill>
                            <a:schemeClr val="bg1"/>
                          </a:solidFill>
                        </a:rPr>
                        <a:t>Iglesias, monasterios, conventos y cementerios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Convento /</a:t>
                      </a:r>
                      <a:r>
                        <a:rPr lang="es-ES" sz="900" b="0" i="0" u="none" strike="noStrike" kern="1200" baseline="0" dirty="0" smtClean="0">
                          <a:solidFill>
                            <a:srgbClr val="002060"/>
                          </a:solidFill>
                          <a:effectLst/>
                          <a:latin typeface="Arial  "/>
                          <a:ea typeface="+mn-ea"/>
                          <a:cs typeface="+mn-cs"/>
                        </a:rPr>
                        <a:t> </a:t>
                      </a:r>
                      <a:r>
                        <a:rPr lang="es-ES" sz="900" b="0" i="0" u="none" strike="noStrike" kern="1200" dirty="0" smtClean="0">
                          <a:solidFill>
                            <a:srgbClr val="002060"/>
                          </a:solidFill>
                          <a:effectLst/>
                          <a:latin typeface="Arial  "/>
                          <a:ea typeface="+mn-ea"/>
                          <a:cs typeface="+mn-cs"/>
                        </a:rPr>
                        <a:t>Iglesia S.</a:t>
                      </a:r>
                      <a:r>
                        <a:rPr lang="es-ES" sz="900" b="0" i="0" u="none" strike="noStrike" kern="1200" baseline="0" dirty="0" smtClean="0">
                          <a:solidFill>
                            <a:srgbClr val="002060"/>
                          </a:solidFill>
                          <a:effectLst/>
                          <a:latin typeface="Arial  "/>
                          <a:ea typeface="+mn-ea"/>
                          <a:cs typeface="+mn-cs"/>
                        </a:rPr>
                        <a:t> </a:t>
                      </a:r>
                      <a:r>
                        <a:rPr lang="es-ES" sz="900" b="0" i="0" u="none" strike="noStrike" kern="1200" dirty="0" smtClean="0">
                          <a:solidFill>
                            <a:srgbClr val="002060"/>
                          </a:solidFill>
                          <a:effectLst/>
                          <a:latin typeface="Arial  "/>
                          <a:ea typeface="+mn-ea"/>
                          <a:cs typeface="+mn-cs"/>
                        </a:rPr>
                        <a:t>Domingo</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Convento /</a:t>
                      </a:r>
                      <a:r>
                        <a:rPr lang="es-ES" sz="900" b="0" i="0" u="none" strike="noStrike" kern="1200" baseline="0" dirty="0" smtClean="0">
                          <a:solidFill>
                            <a:srgbClr val="002060"/>
                          </a:solidFill>
                          <a:effectLst/>
                          <a:latin typeface="Arial  "/>
                          <a:ea typeface="+mn-ea"/>
                          <a:cs typeface="+mn-cs"/>
                        </a:rPr>
                        <a:t> </a:t>
                      </a:r>
                      <a:r>
                        <a:rPr lang="es-ES" sz="900" b="0" i="0" u="none" strike="noStrike" kern="1200" dirty="0" smtClean="0">
                          <a:solidFill>
                            <a:srgbClr val="002060"/>
                          </a:solidFill>
                          <a:effectLst/>
                          <a:latin typeface="Arial  "/>
                          <a:ea typeface="+mn-ea"/>
                          <a:cs typeface="+mn-cs"/>
                        </a:rPr>
                        <a:t>Iglesia S.</a:t>
                      </a:r>
                      <a:r>
                        <a:rPr lang="es-ES" sz="900" b="0" i="0" u="none" strike="noStrike" kern="1200" baseline="0" dirty="0" smtClean="0">
                          <a:solidFill>
                            <a:srgbClr val="002060"/>
                          </a:solidFill>
                          <a:effectLst/>
                          <a:latin typeface="Arial  "/>
                          <a:ea typeface="+mn-ea"/>
                          <a:cs typeface="+mn-cs"/>
                        </a:rPr>
                        <a:t> </a:t>
                      </a:r>
                      <a:r>
                        <a:rPr lang="es-ES" sz="900" b="0" i="0" u="none" strike="noStrike" kern="1200" dirty="0" smtClean="0">
                          <a:solidFill>
                            <a:srgbClr val="002060"/>
                          </a:solidFill>
                          <a:effectLst/>
                          <a:latin typeface="Arial  "/>
                          <a:ea typeface="+mn-ea"/>
                          <a:cs typeface="+mn-cs"/>
                        </a:rPr>
                        <a:t>Francisco</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Convento /</a:t>
                      </a:r>
                      <a:r>
                        <a:rPr lang="es-ES" sz="900" b="0" i="0" u="none" strike="noStrike" kern="1200" baseline="0" dirty="0" smtClean="0">
                          <a:solidFill>
                            <a:srgbClr val="002060"/>
                          </a:solidFill>
                          <a:effectLst/>
                          <a:latin typeface="Arial  "/>
                          <a:ea typeface="+mn-ea"/>
                          <a:cs typeface="+mn-cs"/>
                        </a:rPr>
                        <a:t> </a:t>
                      </a:r>
                      <a:r>
                        <a:rPr lang="es-ES" sz="900" b="0" i="0" u="none" strike="noStrike" kern="1200" dirty="0" smtClean="0">
                          <a:solidFill>
                            <a:srgbClr val="002060"/>
                          </a:solidFill>
                          <a:effectLst/>
                          <a:latin typeface="Arial  "/>
                          <a:ea typeface="+mn-ea"/>
                          <a:cs typeface="+mn-cs"/>
                        </a:rPr>
                        <a:t>Iglesia S.</a:t>
                      </a:r>
                      <a:r>
                        <a:rPr lang="es-ES" sz="900" b="0" i="0" u="none" strike="noStrike" kern="1200" baseline="0" dirty="0" smtClean="0">
                          <a:solidFill>
                            <a:srgbClr val="002060"/>
                          </a:solidFill>
                          <a:effectLst/>
                          <a:latin typeface="Arial  "/>
                          <a:ea typeface="+mn-ea"/>
                          <a:cs typeface="+mn-cs"/>
                        </a:rPr>
                        <a:t> </a:t>
                      </a:r>
                      <a:r>
                        <a:rPr lang="es-ES" sz="900" b="0" i="0" u="none" strike="noStrike" kern="1200" dirty="0" smtClean="0">
                          <a:solidFill>
                            <a:srgbClr val="002060"/>
                          </a:solidFill>
                          <a:effectLst/>
                          <a:latin typeface="Arial  "/>
                          <a:ea typeface="+mn-ea"/>
                          <a:cs typeface="+mn-cs"/>
                        </a:rPr>
                        <a:t>Agustín</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Monasterio / Iglesia Carmen Alto</a:t>
                      </a: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kern="1200" dirty="0" smtClean="0">
                          <a:solidFill>
                            <a:srgbClr val="002060"/>
                          </a:solidFill>
                          <a:effectLst/>
                          <a:latin typeface="Arial  "/>
                          <a:ea typeface="+mn-ea"/>
                          <a:cs typeface="+mn-cs"/>
                        </a:rPr>
                        <a:t>Convento, Iglesia, Cementerio San Diego</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Iglesia de La Compañía de Jesús</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Convento / Iglesia de La Merced</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Catedral Metropolitana de Quito</a:t>
                      </a: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kern="1200" dirty="0" smtClean="0">
                          <a:solidFill>
                            <a:srgbClr val="002060"/>
                          </a:solidFill>
                          <a:effectLst/>
                          <a:latin typeface="Arial  "/>
                          <a:ea typeface="+mn-ea"/>
                          <a:cs typeface="+mn-cs"/>
                        </a:rPr>
                        <a:t>Basílica del Voto Nacional</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kern="1200" dirty="0" smtClean="0">
                          <a:solidFill>
                            <a:srgbClr val="002060"/>
                          </a:solidFill>
                          <a:effectLst/>
                          <a:latin typeface="Arial  "/>
                          <a:ea typeface="+mn-ea"/>
                          <a:cs typeface="+mn-cs"/>
                        </a:rPr>
                        <a:t>Iglesia de El Sagrario</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Monasterio de Santa Catalina de Siena</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Monasterio / Iglesia de La Concepción</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Monasterio / Iglesia de El Carmen Bajo</a:t>
                      </a:r>
                    </a:p>
                  </a:txBody>
                  <a:tcPr marT="0" marB="0">
                    <a:lnL w="12700" cap="flat" cmpd="sng" algn="ctr">
                      <a:no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Iglesia de Santa Teresita</a:t>
                      </a:r>
                    </a:p>
                  </a:txBody>
                  <a:tcPr marT="0" marB="0">
                    <a:lnL w="12700"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r>
              <a:tr h="497360">
                <a:tc>
                  <a:txBody>
                    <a:bodyPr/>
                    <a:lstStyle/>
                    <a:p>
                      <a:r>
                        <a:rPr lang="es-ES" sz="1050" b="1" dirty="0" smtClean="0">
                          <a:solidFill>
                            <a:schemeClr val="bg1"/>
                          </a:solidFill>
                        </a:rPr>
                        <a:t>Artesanías y compras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Talleres artesanales La Ronda</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Torno de Santa Catalina</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Tienda Museo de La Ciudad</a:t>
                      </a:r>
                    </a:p>
                    <a:p>
                      <a:pPr marL="171450" marR="0" indent="-171450" algn="l" defTabSz="806555" rtl="0" eaLnBrk="1" fontAlgn="b" latinLnBrk="0" hangingPunct="1">
                        <a:lnSpc>
                          <a:spcPct val="100000"/>
                        </a:lnSpc>
                        <a:spcBef>
                          <a:spcPts val="0"/>
                        </a:spcBef>
                        <a:spcAft>
                          <a:spcPts val="0"/>
                        </a:spcAft>
                        <a:buClrTx/>
                        <a:buSzTx/>
                        <a:buFont typeface="Arial" panose="020B0604020202020204" pitchFamily="34" charset="0"/>
                        <a:buChar char="•"/>
                        <a:tabLst/>
                        <a:defRPr/>
                      </a:pPr>
                      <a:r>
                        <a:rPr lang="es-ES" sz="900" b="0" i="0" u="none" strike="noStrike" kern="1200" dirty="0" smtClean="0">
                          <a:solidFill>
                            <a:srgbClr val="002060"/>
                          </a:solidFill>
                          <a:effectLst/>
                          <a:latin typeface="Arial  "/>
                          <a:ea typeface="+mn-ea"/>
                          <a:cs typeface="+mn-cs"/>
                        </a:rPr>
                        <a:t>Palacio Arzobispal</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Tienda El </a:t>
                      </a:r>
                      <a:r>
                        <a:rPr lang="es-ES" sz="900" b="0" i="0" u="none" strike="noStrike" kern="1200" dirty="0" err="1" smtClean="0">
                          <a:solidFill>
                            <a:srgbClr val="002060"/>
                          </a:solidFill>
                          <a:effectLst/>
                          <a:latin typeface="Arial  "/>
                          <a:ea typeface="+mn-ea"/>
                          <a:cs typeface="+mn-cs"/>
                        </a:rPr>
                        <a:t>Tianguez</a:t>
                      </a:r>
                      <a:endParaRPr lang="es-ES" sz="900" b="0" i="0" u="none" strike="noStrike" kern="1200" dirty="0" smtClean="0">
                        <a:solidFill>
                          <a:srgbClr val="002060"/>
                        </a:solidFill>
                        <a:effectLst/>
                        <a:latin typeface="Arial  "/>
                        <a:ea typeface="+mn-ea"/>
                        <a:cs typeface="+mn-cs"/>
                      </a:endParaRP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Tienda Casa del Alabado</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Galería Ecuador</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El Quinde </a:t>
                      </a:r>
                      <a:r>
                        <a:rPr lang="es-ES" sz="900" b="0" i="0" u="none" strike="noStrike" kern="1200" dirty="0" err="1" smtClean="0">
                          <a:solidFill>
                            <a:srgbClr val="002060"/>
                          </a:solidFill>
                          <a:effectLst/>
                          <a:latin typeface="Arial  "/>
                          <a:ea typeface="+mn-ea"/>
                          <a:cs typeface="+mn-cs"/>
                        </a:rPr>
                        <a:t>Visitors</a:t>
                      </a:r>
                      <a:r>
                        <a:rPr lang="es-ES" sz="900" b="0" i="0" u="none" strike="noStrike" kern="1200" dirty="0" smtClean="0">
                          <a:solidFill>
                            <a:srgbClr val="002060"/>
                          </a:solidFill>
                          <a:effectLst/>
                          <a:latin typeface="Arial  "/>
                          <a:ea typeface="+mn-ea"/>
                          <a:cs typeface="+mn-cs"/>
                        </a:rPr>
                        <a:t> Center</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Carmen Bajo</a:t>
                      </a:r>
                    </a:p>
                    <a:p>
                      <a:pPr marL="171450" indent="-171450" algn="l" defTabSz="806555" rtl="0" eaLnBrk="1" fontAlgn="b" latinLnBrk="0" hangingPunct="1">
                        <a:buFont typeface="Arial" panose="020B0604020202020204" pitchFamily="34" charset="0"/>
                        <a:buChar char="•"/>
                      </a:pPr>
                      <a:r>
                        <a:rPr lang="es-ES" sz="900" b="0" i="0" u="none" strike="noStrike" kern="1200" dirty="0" smtClean="0">
                          <a:solidFill>
                            <a:srgbClr val="002060"/>
                          </a:solidFill>
                          <a:effectLst/>
                          <a:latin typeface="Arial  "/>
                          <a:ea typeface="+mn-ea"/>
                          <a:cs typeface="+mn-cs"/>
                        </a:rPr>
                        <a:t>Cererías calle Flores (Sucre y Pereira)</a:t>
                      </a:r>
                    </a:p>
                  </a:txBody>
                  <a:tcPr marT="0" marB="0">
                    <a:lnL w="12700" cap="flat" cmpd="sng" algn="ctr">
                      <a:no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Mercado Artesanal </a:t>
                      </a:r>
                    </a:p>
                    <a:p>
                      <a:pPr marL="171450" indent="-171450" algn="l" defTabSz="806555" rtl="0" eaLnBrk="1" fontAlgn="b" latinLnBrk="0" hangingPunct="1">
                        <a:buFont typeface="Arial" panose="020B0604020202020204" pitchFamily="34" charset="0"/>
                        <a:buChar char="•"/>
                      </a:pPr>
                      <a:r>
                        <a:rPr lang="es-ES" sz="900" u="none" strike="noStrike" kern="1200" dirty="0" smtClean="0">
                          <a:solidFill>
                            <a:srgbClr val="002060"/>
                          </a:solidFill>
                          <a:effectLst/>
                          <a:latin typeface="Arial  "/>
                          <a:ea typeface="+mn-ea"/>
                          <a:cs typeface="+mn-cs"/>
                        </a:rPr>
                        <a:t>Galería Ecuador</a:t>
                      </a:r>
                      <a:endParaRPr lang="es-ES" sz="900" u="none" strike="noStrike" kern="1200" dirty="0">
                        <a:solidFill>
                          <a:srgbClr val="002060"/>
                        </a:solidFill>
                        <a:effectLst/>
                        <a:latin typeface="Arial  "/>
                        <a:ea typeface="+mn-ea"/>
                        <a:cs typeface="+mn-cs"/>
                      </a:endParaRPr>
                    </a:p>
                  </a:txBody>
                  <a:tcPr marT="0" marB="0">
                    <a:lnL w="12700"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r>
              <a:tr h="187429">
                <a:tc>
                  <a:txBody>
                    <a:bodyPr/>
                    <a:lstStyle/>
                    <a:p>
                      <a:r>
                        <a:rPr lang="es-ES" sz="1050" b="1" dirty="0" smtClean="0">
                          <a:solidFill>
                            <a:schemeClr val="bg1"/>
                          </a:solidFill>
                        </a:rPr>
                        <a:t>Mercados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buFont typeface="Arial" panose="020B0604020202020204" pitchFamily="34" charset="0"/>
                        <a:buChar char="•"/>
                      </a:pPr>
                      <a:r>
                        <a:rPr lang="es-ES" sz="900" dirty="0" smtClean="0">
                          <a:solidFill>
                            <a:srgbClr val="002060"/>
                          </a:solidFill>
                          <a:latin typeface="Arial  "/>
                        </a:rPr>
                        <a:t>Central</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indent="-171450"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dirty="0" smtClean="0">
                          <a:solidFill>
                            <a:srgbClr val="002060"/>
                          </a:solidFill>
                          <a:latin typeface="Arial  "/>
                        </a:rPr>
                        <a:t>San Francisco</a:t>
                      </a:r>
                    </a:p>
                  </a:txBody>
                  <a:tcPr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indent="-171450"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s-ES" sz="900" dirty="0" smtClean="0">
                        <a:solidFill>
                          <a:srgbClr val="002060"/>
                        </a:solidFill>
                        <a:latin typeface="Arial  "/>
                      </a:endParaRPr>
                    </a:p>
                  </a:txBody>
                  <a:tcPr marT="0" marB="0">
                    <a:lnL w="12700" cap="flat" cmpd="sng" algn="ctr">
                      <a:no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171450" marR="0" indent="-171450" algn="l" defTabSz="806555"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s-ES" sz="900" dirty="0" smtClean="0">
                        <a:solidFill>
                          <a:srgbClr val="002060"/>
                        </a:solidFill>
                        <a:latin typeface="Arial  "/>
                      </a:endParaRPr>
                    </a:p>
                  </a:txBody>
                  <a:tcPr marT="0" marB="0">
                    <a:lnL w="12700" cap="flat" cmpd="sng" algn="ctr">
                      <a:solidFill>
                        <a:schemeClr val="accent3"/>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ysDash"/>
                      <a:round/>
                      <a:headEnd type="none" w="med" len="med"/>
                      <a:tailEnd type="none" w="med" len="med"/>
                    </a:lnT>
                    <a:lnB w="12700" cap="flat" cmpd="sng" algn="ctr">
                      <a:solidFill>
                        <a:schemeClr val="bg1">
                          <a:lumMod val="85000"/>
                        </a:schemeClr>
                      </a:solidFill>
                      <a:prstDash val="sysDash"/>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348</a:t>
            </a:fld>
            <a:endParaRPr lang="es-ES" dirty="0">
              <a:solidFill>
                <a:srgbClr val="002776"/>
              </a:solidFill>
            </a:endParaRPr>
          </a:p>
        </p:txBody>
      </p:sp>
      <p:sp>
        <p:nvSpPr>
          <p:cNvPr id="9" name="Content Placeholder 5"/>
          <p:cNvSpPr txBox="1">
            <a:spLocks/>
          </p:cNvSpPr>
          <p:nvPr/>
        </p:nvSpPr>
        <p:spPr bwMode="auto">
          <a:xfrm>
            <a:off x="362559" y="1052737"/>
            <a:ext cx="9198953" cy="28597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060"/>
                </a:solidFill>
              </a:rPr>
              <a:t>La oferta de atractivos turísticos en los principales barrios identificados se centra fundamentalmente en </a:t>
            </a:r>
            <a:r>
              <a:rPr lang="es-ES" sz="1100" b="1" dirty="0" smtClean="0">
                <a:solidFill>
                  <a:srgbClr val="002060"/>
                </a:solidFill>
              </a:rPr>
              <a:t>elementos culturales y patrimoniales </a:t>
            </a:r>
            <a:endParaRPr lang="es-ES" sz="1100" b="1" dirty="0">
              <a:solidFill>
                <a:srgbClr val="002060"/>
              </a:solidFill>
            </a:endParaRPr>
          </a:p>
          <a:p>
            <a:pPr algn="just">
              <a:spcAft>
                <a:spcPts val="600"/>
              </a:spcAft>
            </a:pPr>
            <a:endParaRPr lang="es-ES" sz="1100" dirty="0">
              <a:solidFill>
                <a:srgbClr val="002776"/>
              </a:solidFill>
            </a:endParaRPr>
          </a:p>
        </p:txBody>
      </p:sp>
    </p:spTree>
    <p:extLst>
      <p:ext uri="{BB962C8B-B14F-4D97-AF65-F5344CB8AC3E}">
        <p14:creationId xmlns:p14="http://schemas.microsoft.com/office/powerpoint/2010/main" val="336715517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Atractivos turísticos – </a:t>
            </a:r>
            <a:r>
              <a:rPr lang="es-ES" sz="2000" dirty="0" smtClean="0">
                <a:solidFill>
                  <a:srgbClr val="00B0F0"/>
                </a:solidFill>
                <a:cs typeface="Arial" charset="0"/>
              </a:rPr>
              <a:t>Otros sitios de interés en la ciudad</a:t>
            </a:r>
            <a:endParaRPr lang="es-ES" sz="1400" i="1" dirty="0">
              <a:solidFill>
                <a:srgbClr val="00B0F0"/>
              </a:solidFill>
              <a:cs typeface="Arial" charset="0"/>
            </a:endParaRPr>
          </a:p>
        </p:txBody>
      </p:sp>
      <p:sp>
        <p:nvSpPr>
          <p:cNvPr id="12" name="Title 1"/>
          <p:cNvSpPr txBox="1">
            <a:spLocks/>
          </p:cNvSpPr>
          <p:nvPr/>
        </p:nvSpPr>
        <p:spPr bwMode="auto">
          <a:xfrm>
            <a:off x="344488" y="1556792"/>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a:solidFill>
                  <a:srgbClr val="002060"/>
                </a:solidFill>
                <a:cs typeface="Arial" charset="0"/>
              </a:rPr>
              <a:t>Composición de la oferta de </a:t>
            </a:r>
            <a:r>
              <a:rPr lang="es-ES" sz="1200" b="1" u="sng" dirty="0" smtClean="0">
                <a:solidFill>
                  <a:srgbClr val="002060"/>
                </a:solidFill>
                <a:cs typeface="Arial" charset="0"/>
              </a:rPr>
              <a:t>atractivos turísticos </a:t>
            </a:r>
            <a:r>
              <a:rPr lang="es-ES" sz="1200" b="1" u="sng" dirty="0">
                <a:solidFill>
                  <a:srgbClr val="002060"/>
                </a:solidFill>
                <a:cs typeface="Arial" charset="0"/>
              </a:rPr>
              <a:t>en </a:t>
            </a:r>
            <a:r>
              <a:rPr lang="es-ES" sz="1200" b="1" u="sng" dirty="0" smtClean="0">
                <a:solidFill>
                  <a:srgbClr val="002060"/>
                </a:solidFill>
                <a:cs typeface="Arial" charset="0"/>
              </a:rPr>
              <a:t>Quito:</a:t>
            </a:r>
            <a:r>
              <a:rPr lang="es-ES" sz="1200" b="1" dirty="0" smtClean="0">
                <a:solidFill>
                  <a:srgbClr val="002060"/>
                </a:solidFill>
                <a:cs typeface="Arial" charset="0"/>
              </a:rPr>
              <a:t> Otros sitios de interés	</a:t>
            </a:r>
            <a:endParaRPr lang="es-ES" sz="1200" b="1"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Desarrollo</a:t>
            </a:r>
            <a:endParaRPr lang="es-ES" b="0" i="1" dirty="0">
              <a:solidFill>
                <a:srgbClr val="002776"/>
              </a:solidFill>
            </a:endParaRPr>
          </a:p>
        </p:txBody>
      </p:sp>
      <p:graphicFrame>
        <p:nvGraphicFramePr>
          <p:cNvPr id="2" name="Table 1"/>
          <p:cNvGraphicFramePr>
            <a:graphicFrameLocks noGrp="1"/>
          </p:cNvGraphicFramePr>
          <p:nvPr>
            <p:extLst>
              <p:ext uri="{D42A27DB-BD31-4B8C-83A1-F6EECF244321}">
                <p14:modId xmlns:p14="http://schemas.microsoft.com/office/powerpoint/2010/main" val="3711429756"/>
              </p:ext>
            </p:extLst>
          </p:nvPr>
        </p:nvGraphicFramePr>
        <p:xfrm>
          <a:off x="344488" y="1857614"/>
          <a:ext cx="3888000" cy="4595722"/>
        </p:xfrm>
        <a:graphic>
          <a:graphicData uri="http://schemas.openxmlformats.org/drawingml/2006/table">
            <a:tbl>
              <a:tblPr bandRow="1">
                <a:tableStyleId>{5C22544A-7EE6-4342-B048-85BDC9FD1C3A}</a:tableStyleId>
              </a:tblPr>
              <a:tblGrid>
                <a:gridCol w="1080000"/>
                <a:gridCol w="2808000"/>
              </a:tblGrid>
              <a:tr h="4595722">
                <a:tc>
                  <a:txBody>
                    <a:bodyPr/>
                    <a:lstStyle/>
                    <a:p>
                      <a:r>
                        <a:rPr lang="es-ES" sz="1050" b="1" dirty="0" smtClean="0">
                          <a:solidFill>
                            <a:schemeClr val="bg1"/>
                          </a:solidFill>
                        </a:rPr>
                        <a:t>Otros sitios de interés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fontAlgn="b">
                        <a:spcAft>
                          <a:spcPts val="600"/>
                        </a:spcAft>
                        <a:buFont typeface="Arial" panose="020B0604020202020204" pitchFamily="34" charset="0"/>
                        <a:buChar char="•"/>
                      </a:pPr>
                      <a:r>
                        <a:rPr lang="es-ES" sz="1000" u="none" strike="noStrike" dirty="0" err="1" smtClean="0">
                          <a:effectLst/>
                          <a:latin typeface="Arial  "/>
                        </a:rPr>
                        <a:t>Bulevard</a:t>
                      </a:r>
                      <a:r>
                        <a:rPr lang="es-ES" sz="1000" u="none" strike="noStrike" dirty="0" smtClean="0">
                          <a:effectLst/>
                          <a:latin typeface="Arial  "/>
                        </a:rPr>
                        <a:t> </a:t>
                      </a:r>
                      <a:r>
                        <a:rPr lang="es-ES" sz="1000" u="none" strike="noStrike" dirty="0" err="1" smtClean="0">
                          <a:effectLst/>
                          <a:latin typeface="Arial  "/>
                        </a:rPr>
                        <a:t>Rumipamba</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err="1" smtClean="0">
                          <a:effectLst/>
                          <a:latin typeface="Arial  "/>
                        </a:rPr>
                        <a:t>Bulevard</a:t>
                      </a:r>
                      <a:r>
                        <a:rPr lang="es-ES" sz="1000" u="none" strike="noStrike" dirty="0" smtClean="0">
                          <a:effectLst/>
                          <a:latin typeface="Arial  "/>
                        </a:rPr>
                        <a:t> Naciones Unidas </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Museo Arqueológico La Florida </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Parque Bicentenario</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Estación del Tren </a:t>
                      </a:r>
                      <a:r>
                        <a:rPr lang="es-ES" sz="1000" u="none" strike="noStrike" dirty="0" err="1" smtClean="0">
                          <a:effectLst/>
                          <a:latin typeface="Arial  "/>
                        </a:rPr>
                        <a:t>Chimbacalle</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Teleférico</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Mitad del Mundo</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Museo de Ciencias Naturales</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Jardín Botánico de Quito</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err="1" smtClean="0">
                          <a:effectLst/>
                          <a:latin typeface="Arial  "/>
                        </a:rPr>
                        <a:t>Vivarium</a:t>
                      </a:r>
                      <a:r>
                        <a:rPr lang="es-ES" sz="1000" u="none" strike="noStrike" dirty="0" smtClean="0">
                          <a:effectLst/>
                          <a:latin typeface="Arial  "/>
                        </a:rPr>
                        <a:t> de Quito</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Capilla del Hombre</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Casa de la Música</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Parque Arqueológico </a:t>
                      </a:r>
                      <a:r>
                        <a:rPr lang="es-ES" sz="1000" u="none" strike="noStrike" dirty="0" err="1" smtClean="0">
                          <a:effectLst/>
                          <a:latin typeface="Arial  "/>
                        </a:rPr>
                        <a:t>Rumipamba</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Parque Metropolitano </a:t>
                      </a:r>
                      <a:r>
                        <a:rPr lang="es-ES" sz="1000" u="none" strike="noStrike" dirty="0" err="1" smtClean="0">
                          <a:effectLst/>
                          <a:latin typeface="Arial  "/>
                        </a:rPr>
                        <a:t>Guanguiltagua</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Parque La Carolina</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Estadio del Aucas</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Estadio de la Liga</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Estadio Atahualpa</a:t>
                      </a:r>
                      <a:endParaRPr lang="es-ES" sz="1000" b="0" i="0" u="none" strike="noStrike" dirty="0" smtClean="0">
                        <a:solidFill>
                          <a:srgbClr val="000000"/>
                        </a:solidFill>
                        <a:effectLst/>
                        <a:latin typeface="Arial  "/>
                      </a:endParaRPr>
                    </a:p>
                    <a:p>
                      <a:pPr marL="171450" indent="-171450" algn="l" fontAlgn="b">
                        <a:spcAft>
                          <a:spcPts val="600"/>
                        </a:spcAft>
                        <a:buFont typeface="Arial" panose="020B0604020202020204" pitchFamily="34" charset="0"/>
                        <a:buChar char="•"/>
                      </a:pPr>
                      <a:r>
                        <a:rPr lang="es-ES" sz="1000" u="none" strike="noStrike" dirty="0" smtClean="0">
                          <a:effectLst/>
                          <a:latin typeface="Arial  "/>
                        </a:rPr>
                        <a:t>Barrio La Floresta</a:t>
                      </a:r>
                      <a:endParaRPr lang="es-ES" sz="1000" b="0" i="0" u="none" strike="noStrike" dirty="0">
                        <a:solidFill>
                          <a:srgbClr val="000000"/>
                        </a:solidFill>
                        <a:effectLst/>
                        <a:latin typeface="Arial  "/>
                      </a:endParaRP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pic>
        <p:nvPicPr>
          <p:cNvPr id="45058" name="Picture 2" descr="http://www.elciudadano.gob.ec/wp-content/uploads/2015/09/ciudad-mitad-del-mundo.jpg"/>
          <p:cNvPicPr>
            <a:picLocks noChangeAspect="1" noChangeArrowheads="1"/>
          </p:cNvPicPr>
          <p:nvPr/>
        </p:nvPicPr>
        <p:blipFill rotWithShape="1">
          <a:blip r:embed="rId3" cstate="email">
            <a:extLst>
              <a:ext uri="{28A0092B-C50C-407E-A947-70E740481C1C}">
                <a14:useLocalDpi xmlns:a14="http://schemas.microsoft.com/office/drawing/2010/main" val="0"/>
              </a:ext>
            </a:extLst>
          </a:blip>
          <a:srcRect/>
          <a:stretch/>
        </p:blipFill>
        <p:spPr bwMode="auto">
          <a:xfrm>
            <a:off x="3944888" y="1857613"/>
            <a:ext cx="5616623" cy="2579499"/>
          </a:xfrm>
          <a:prstGeom prst="rect">
            <a:avLst/>
          </a:prstGeom>
          <a:noFill/>
          <a:extLst>
            <a:ext uri="{909E8E84-426E-40DD-AFC4-6F175D3DCCD1}">
              <a14:hiddenFill xmlns:a14="http://schemas.microsoft.com/office/drawing/2010/main">
                <a:solidFill>
                  <a:srgbClr val="FFFFFF"/>
                </a:solidFill>
              </a14:hiddenFill>
            </a:ext>
          </a:extLst>
        </p:spPr>
      </p:pic>
      <p:pic>
        <p:nvPicPr>
          <p:cNvPr id="45060" name="Picture 4" descr="http://www.hotelcasajoaquin.com/web/wp-content/uploads/2016/01/navidad-en-el-jardin-botanico-20131212075146-54bac116d8c421aabd9badf1fb372659.jp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3944888" y="4605302"/>
            <a:ext cx="2771094" cy="1840006"/>
          </a:xfrm>
          <a:prstGeom prst="rect">
            <a:avLst/>
          </a:prstGeom>
          <a:noFill/>
          <a:extLst>
            <a:ext uri="{909E8E84-426E-40DD-AFC4-6F175D3DCCD1}">
              <a14:hiddenFill xmlns:a14="http://schemas.microsoft.com/office/drawing/2010/main">
                <a:solidFill>
                  <a:srgbClr val="FFFFFF"/>
                </a:solidFill>
              </a14:hiddenFill>
            </a:ext>
          </a:extLst>
        </p:spPr>
      </p:pic>
      <p:pic>
        <p:nvPicPr>
          <p:cNvPr id="45062" name="Picture 6" descr="https://c2.staticflickr.com/4/3892/14846659668_7da67dbce2_b.jpg"/>
          <p:cNvPicPr>
            <a:picLocks noChangeAspect="1" noChangeArrowheads="1"/>
          </p:cNvPicPr>
          <p:nvPr/>
        </p:nvPicPr>
        <p:blipFill rotWithShape="1">
          <a:blip r:embed="rId5" cstate="email">
            <a:extLst>
              <a:ext uri="{28A0092B-C50C-407E-A947-70E740481C1C}">
                <a14:useLocalDpi xmlns:a14="http://schemas.microsoft.com/office/drawing/2010/main" val="0"/>
              </a:ext>
            </a:extLst>
          </a:blip>
          <a:srcRect/>
          <a:stretch/>
        </p:blipFill>
        <p:spPr bwMode="auto">
          <a:xfrm>
            <a:off x="6825208" y="4600698"/>
            <a:ext cx="2736303" cy="1844610"/>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349</a:t>
            </a:fld>
            <a:endParaRPr lang="es-ES" dirty="0">
              <a:solidFill>
                <a:srgbClr val="002776"/>
              </a:solidFill>
            </a:endParaRPr>
          </a:p>
        </p:txBody>
      </p:sp>
      <p:sp>
        <p:nvSpPr>
          <p:cNvPr id="10" name="Content Placeholder 5"/>
          <p:cNvSpPr txBox="1">
            <a:spLocks/>
          </p:cNvSpPr>
          <p:nvPr/>
        </p:nvSpPr>
        <p:spPr bwMode="auto">
          <a:xfrm>
            <a:off x="362559" y="1052737"/>
            <a:ext cx="9198953" cy="28597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Adicionalmente se identifican atractivos turísticos en otras áreas de la ciudad y alrededores. Algunos, como la </a:t>
            </a:r>
            <a:r>
              <a:rPr lang="es-ES" sz="1200" b="1" dirty="0" smtClean="0">
                <a:solidFill>
                  <a:srgbClr val="002060"/>
                </a:solidFill>
              </a:rPr>
              <a:t>Mitad del Mundo </a:t>
            </a:r>
            <a:r>
              <a:rPr lang="es-ES" sz="1200" dirty="0" smtClean="0">
                <a:solidFill>
                  <a:srgbClr val="002060"/>
                </a:solidFill>
              </a:rPr>
              <a:t>o la </a:t>
            </a:r>
            <a:r>
              <a:rPr lang="es-ES" sz="1200" b="1" dirty="0" smtClean="0">
                <a:solidFill>
                  <a:srgbClr val="002060"/>
                </a:solidFill>
              </a:rPr>
              <a:t>Capilla del Hombre </a:t>
            </a:r>
            <a:r>
              <a:rPr lang="es-ES" sz="1200" dirty="0" smtClean="0">
                <a:solidFill>
                  <a:srgbClr val="002060"/>
                </a:solidFill>
              </a:rPr>
              <a:t>representan </a:t>
            </a:r>
            <a:r>
              <a:rPr lang="es-ES" sz="1200" b="1" dirty="0" smtClean="0">
                <a:solidFill>
                  <a:srgbClr val="002060"/>
                </a:solidFill>
              </a:rPr>
              <a:t>oportunidades para su aprovechamiento como iconos mundiales</a:t>
            </a:r>
            <a:endParaRPr lang="es-ES" sz="1200" b="1" dirty="0">
              <a:solidFill>
                <a:srgbClr val="002060"/>
              </a:solidFill>
            </a:endParaRPr>
          </a:p>
        </p:txBody>
      </p:sp>
    </p:spTree>
    <p:extLst>
      <p:ext uri="{BB962C8B-B14F-4D97-AF65-F5344CB8AC3E}">
        <p14:creationId xmlns:p14="http://schemas.microsoft.com/office/powerpoint/2010/main" val="381147487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35</a:t>
            </a:fld>
            <a:endParaRPr lang="es-ES" dirty="0">
              <a:solidFill>
                <a:srgbClr val="002776"/>
              </a:solidFill>
            </a:endParaRPr>
          </a:p>
        </p:txBody>
      </p:sp>
      <p:grpSp>
        <p:nvGrpSpPr>
          <p:cNvPr id="4" name="Group 3"/>
          <p:cNvGrpSpPr/>
          <p:nvPr/>
        </p:nvGrpSpPr>
        <p:grpSpPr>
          <a:xfrm>
            <a:off x="369499" y="1084000"/>
            <a:ext cx="9120576" cy="195759"/>
            <a:chOff x="369499" y="1554307"/>
            <a:chExt cx="8388000" cy="20866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9"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10" name="Freeform 26"/>
          <p:cNvSpPr>
            <a:spLocks/>
          </p:cNvSpPr>
          <p:nvPr/>
        </p:nvSpPr>
        <p:spPr bwMode="auto">
          <a:xfrm>
            <a:off x="520715" y="2542253"/>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11" name="Freeform 27"/>
          <p:cNvSpPr>
            <a:spLocks/>
          </p:cNvSpPr>
          <p:nvPr/>
        </p:nvSpPr>
        <p:spPr bwMode="auto">
          <a:xfrm>
            <a:off x="520715" y="3581469"/>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12" name="Freeform 28"/>
          <p:cNvSpPr>
            <a:spLocks noEditPoints="1"/>
          </p:cNvSpPr>
          <p:nvPr/>
        </p:nvSpPr>
        <p:spPr bwMode="auto">
          <a:xfrm>
            <a:off x="520715" y="462068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13" name="Freeform 29"/>
          <p:cNvSpPr>
            <a:spLocks/>
          </p:cNvSpPr>
          <p:nvPr/>
        </p:nvSpPr>
        <p:spPr bwMode="auto">
          <a:xfrm>
            <a:off x="520715" y="5659900"/>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14" name="TextBox 13"/>
          <p:cNvSpPr txBox="1"/>
          <p:nvPr/>
        </p:nvSpPr>
        <p:spPr bwMode="auto">
          <a:xfrm>
            <a:off x="906012" y="3435625"/>
            <a:ext cx="8280000" cy="70274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i="1" dirty="0">
                <a:solidFill>
                  <a:srgbClr val="002060"/>
                </a:solidFill>
              </a:rPr>
              <a:t>A nivel de visitantes que pernoctan</a:t>
            </a:r>
            <a:r>
              <a:rPr lang="es-ES" sz="1200" dirty="0">
                <a:solidFill>
                  <a:srgbClr val="002060"/>
                </a:solidFill>
              </a:rPr>
              <a:t>, la </a:t>
            </a:r>
            <a:r>
              <a:rPr lang="es-ES" sz="1200" b="1" dirty="0">
                <a:solidFill>
                  <a:srgbClr val="002060"/>
                </a:solidFill>
              </a:rPr>
              <a:t>brecha de Lima vs el resto del set se ha reducido ligeramente </a:t>
            </a:r>
            <a:r>
              <a:rPr lang="es-ES" sz="1200" dirty="0">
                <a:solidFill>
                  <a:srgbClr val="002060"/>
                </a:solidFill>
              </a:rPr>
              <a:t>desde 2013 (-0,8M). En este periodo, </a:t>
            </a:r>
            <a:r>
              <a:rPr lang="es-ES" sz="1200" b="1" dirty="0">
                <a:solidFill>
                  <a:srgbClr val="002060"/>
                </a:solidFill>
              </a:rPr>
              <a:t>Quito muestra el 2º mayor ritmo de crecimiento anual (+12%)</a:t>
            </a:r>
            <a:r>
              <a:rPr lang="es-ES" sz="1200" dirty="0">
                <a:solidFill>
                  <a:srgbClr val="002060"/>
                </a:solidFill>
              </a:rPr>
              <a:t>, aunque situándose </a:t>
            </a:r>
            <a:r>
              <a:rPr lang="es-ES" sz="1200" b="1" dirty="0">
                <a:solidFill>
                  <a:srgbClr val="002060"/>
                </a:solidFill>
              </a:rPr>
              <a:t>a la cola del set en volumen de visitantes </a:t>
            </a:r>
            <a:r>
              <a:rPr lang="es-ES" sz="1200" dirty="0">
                <a:solidFill>
                  <a:srgbClr val="002060"/>
                </a:solidFill>
              </a:rPr>
              <a:t>por detrás de Montevideo y </a:t>
            </a:r>
            <a:r>
              <a:rPr lang="es-ES" sz="1200" dirty="0" smtClean="0">
                <a:solidFill>
                  <a:srgbClr val="002060"/>
                </a:solidFill>
              </a:rPr>
              <a:t>Bogotá</a:t>
            </a:r>
            <a:endParaRPr lang="es-ES" sz="1200" dirty="0">
              <a:solidFill>
                <a:srgbClr val="002060"/>
              </a:solidFill>
            </a:endParaRPr>
          </a:p>
        </p:txBody>
      </p:sp>
      <p:sp>
        <p:nvSpPr>
          <p:cNvPr id="15" name="TextBox 14"/>
          <p:cNvSpPr txBox="1"/>
          <p:nvPr/>
        </p:nvSpPr>
        <p:spPr bwMode="auto">
          <a:xfrm>
            <a:off x="906012" y="4575224"/>
            <a:ext cx="8280000" cy="509960"/>
          </a:xfrm>
          <a:prstGeom prst="rect">
            <a:avLst/>
          </a:prstGeom>
        </p:spPr>
        <p:txBody>
          <a:bodyPr wrap="square" lIns="36000" rIns="36000" rtlCol="0" anchor="ctr">
            <a:noAutofit/>
          </a:bodyPr>
          <a:lstStyle/>
          <a:p>
            <a:r>
              <a:rPr lang="es-ES" sz="1200" i="1" dirty="0" smtClean="0">
                <a:solidFill>
                  <a:srgbClr val="002060"/>
                </a:solidFill>
              </a:rPr>
              <a:t>En cuanto a ocupación hotelera</a:t>
            </a:r>
            <a:r>
              <a:rPr lang="es-ES" sz="1200" dirty="0" smtClean="0">
                <a:solidFill>
                  <a:srgbClr val="002060"/>
                </a:solidFill>
              </a:rPr>
              <a:t>, se </a:t>
            </a:r>
            <a:r>
              <a:rPr lang="es-ES" sz="1200" dirty="0">
                <a:solidFill>
                  <a:srgbClr val="002060"/>
                </a:solidFill>
              </a:rPr>
              <a:t>ha producido un </a:t>
            </a:r>
            <a:r>
              <a:rPr lang="es-ES" sz="1200" b="1" dirty="0">
                <a:solidFill>
                  <a:srgbClr val="002060"/>
                </a:solidFill>
              </a:rPr>
              <a:t>decrecimiento </a:t>
            </a:r>
            <a:r>
              <a:rPr lang="es-ES" sz="1200" b="1" dirty="0" smtClean="0">
                <a:solidFill>
                  <a:srgbClr val="002060"/>
                </a:solidFill>
              </a:rPr>
              <a:t>general desde 2008 </a:t>
            </a:r>
            <a:r>
              <a:rPr lang="es-ES" sz="1200" dirty="0" smtClean="0">
                <a:solidFill>
                  <a:srgbClr val="002060"/>
                </a:solidFill>
              </a:rPr>
              <a:t>en </a:t>
            </a:r>
            <a:r>
              <a:rPr lang="es-ES" sz="1200" dirty="0">
                <a:solidFill>
                  <a:srgbClr val="002060"/>
                </a:solidFill>
              </a:rPr>
              <a:t>todas las ciudades analizadas </a:t>
            </a:r>
            <a:r>
              <a:rPr lang="es-ES" sz="1200" b="1" dirty="0">
                <a:solidFill>
                  <a:srgbClr val="002060"/>
                </a:solidFill>
              </a:rPr>
              <a:t>excepto Lima </a:t>
            </a:r>
            <a:r>
              <a:rPr lang="es-ES" sz="1200" dirty="0">
                <a:solidFill>
                  <a:srgbClr val="002060"/>
                </a:solidFill>
              </a:rPr>
              <a:t>(+2,7% TACC). </a:t>
            </a:r>
            <a:r>
              <a:rPr lang="es-ES" sz="1200" b="1" dirty="0">
                <a:solidFill>
                  <a:srgbClr val="002060"/>
                </a:solidFill>
              </a:rPr>
              <a:t>Quito se mantiene al ~50% de ocupación</a:t>
            </a:r>
            <a:r>
              <a:rPr lang="es-ES" sz="1200" dirty="0">
                <a:solidFill>
                  <a:srgbClr val="002060"/>
                </a:solidFill>
              </a:rPr>
              <a:t> (TACC -0,3%), </a:t>
            </a:r>
            <a:r>
              <a:rPr lang="es-ES" sz="1200" b="1" dirty="0">
                <a:solidFill>
                  <a:srgbClr val="002060"/>
                </a:solidFill>
              </a:rPr>
              <a:t>similar a Bogotá y México D.F</a:t>
            </a:r>
            <a:r>
              <a:rPr lang="es-ES" sz="1200" dirty="0">
                <a:solidFill>
                  <a:srgbClr val="002060"/>
                </a:solidFill>
              </a:rPr>
              <a:t>., por encima de </a:t>
            </a:r>
            <a:r>
              <a:rPr lang="es-ES" sz="1200" dirty="0" smtClean="0">
                <a:solidFill>
                  <a:srgbClr val="002060"/>
                </a:solidFill>
              </a:rPr>
              <a:t>Lima. </a:t>
            </a:r>
            <a:r>
              <a:rPr lang="es-ES" sz="1200" dirty="0">
                <a:solidFill>
                  <a:srgbClr val="002060"/>
                </a:solidFill>
              </a:rPr>
              <a:t>A nivel nacional, </a:t>
            </a:r>
            <a:r>
              <a:rPr lang="es-ES" sz="1200" b="1" dirty="0">
                <a:solidFill>
                  <a:srgbClr val="002060"/>
                </a:solidFill>
              </a:rPr>
              <a:t>Guayaquil muestra una ocupación promedio mayor </a:t>
            </a:r>
            <a:r>
              <a:rPr lang="es-ES" sz="1200" dirty="0">
                <a:solidFill>
                  <a:srgbClr val="002060"/>
                </a:solidFill>
              </a:rPr>
              <a:t>(63,5% vs 52,6% de Quito</a:t>
            </a:r>
            <a:r>
              <a:rPr lang="es-ES" sz="1200" dirty="0" smtClean="0">
                <a:solidFill>
                  <a:srgbClr val="002060"/>
                </a:solidFill>
              </a:rPr>
              <a:t>)</a:t>
            </a:r>
            <a:endParaRPr lang="es-ES" sz="1200" dirty="0">
              <a:solidFill>
                <a:srgbClr val="002060"/>
              </a:solidFill>
            </a:endParaRPr>
          </a:p>
        </p:txBody>
      </p:sp>
      <p:sp>
        <p:nvSpPr>
          <p:cNvPr id="16" name="TextBox 15"/>
          <p:cNvSpPr txBox="1"/>
          <p:nvPr/>
        </p:nvSpPr>
        <p:spPr bwMode="auto">
          <a:xfrm>
            <a:off x="906012" y="5442489"/>
            <a:ext cx="8280000" cy="794823"/>
          </a:xfrm>
          <a:prstGeom prst="rect">
            <a:avLst/>
          </a:prstGeom>
        </p:spPr>
        <p:txBody>
          <a:bodyPr wrap="square" lIns="36000" rIns="36000" rtlCol="0" anchor="ctr">
            <a:noAutofit/>
          </a:bodyPr>
          <a:lstStyle/>
          <a:p>
            <a:pPr algn="just">
              <a:spcAft>
                <a:spcPts val="600"/>
              </a:spcAft>
            </a:pPr>
            <a:r>
              <a:rPr lang="es-ES" sz="1200" i="1" dirty="0" smtClean="0">
                <a:solidFill>
                  <a:srgbClr val="002060"/>
                </a:solidFill>
              </a:rPr>
              <a:t>En relación a la estadía promedio</a:t>
            </a:r>
            <a:r>
              <a:rPr lang="es-ES" sz="1200" dirty="0" smtClean="0">
                <a:solidFill>
                  <a:srgbClr val="002060"/>
                </a:solidFill>
              </a:rPr>
              <a:t>, se </a:t>
            </a:r>
            <a:r>
              <a:rPr lang="es-ES" sz="1200" dirty="0">
                <a:solidFill>
                  <a:srgbClr val="002060"/>
                </a:solidFill>
              </a:rPr>
              <a:t>observa una </a:t>
            </a:r>
            <a:r>
              <a:rPr lang="es-ES" sz="1200" b="1" dirty="0">
                <a:solidFill>
                  <a:srgbClr val="002060"/>
                </a:solidFill>
              </a:rPr>
              <a:t>ligera reducción de la estadía promedio en el set competitivo</a:t>
            </a:r>
            <a:r>
              <a:rPr lang="es-ES" sz="1200" dirty="0">
                <a:solidFill>
                  <a:srgbClr val="002060"/>
                </a:solidFill>
              </a:rPr>
              <a:t>, situándose </a:t>
            </a:r>
            <a:r>
              <a:rPr lang="es-ES" sz="1200" b="1" dirty="0">
                <a:solidFill>
                  <a:srgbClr val="002060"/>
                </a:solidFill>
              </a:rPr>
              <a:t>Buenos Aires como líder</a:t>
            </a:r>
            <a:r>
              <a:rPr lang="es-ES" sz="1200" dirty="0">
                <a:solidFill>
                  <a:srgbClr val="002060"/>
                </a:solidFill>
              </a:rPr>
              <a:t>. </a:t>
            </a:r>
            <a:r>
              <a:rPr lang="es-ES" sz="1200" b="1" dirty="0">
                <a:solidFill>
                  <a:srgbClr val="002060"/>
                </a:solidFill>
              </a:rPr>
              <a:t>Quito crece ligeramente </a:t>
            </a:r>
            <a:r>
              <a:rPr lang="es-ES" sz="1200" dirty="0">
                <a:solidFill>
                  <a:srgbClr val="002060"/>
                </a:solidFill>
              </a:rPr>
              <a:t>(+0,6 TACC 2008-15), seguido de Lima, situándose en </a:t>
            </a:r>
            <a:r>
              <a:rPr lang="es-ES" sz="1200" b="1" dirty="0">
                <a:solidFill>
                  <a:srgbClr val="002060"/>
                </a:solidFill>
              </a:rPr>
              <a:t>1,59 días en 2015, por detrás de México y Santiago</a:t>
            </a:r>
          </a:p>
        </p:txBody>
      </p:sp>
      <p:sp>
        <p:nvSpPr>
          <p:cNvPr id="17" name="TextBox 16"/>
          <p:cNvSpPr txBox="1"/>
          <p:nvPr/>
        </p:nvSpPr>
        <p:spPr bwMode="auto">
          <a:xfrm>
            <a:off x="906012" y="2488809"/>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i="1" dirty="0" smtClean="0">
                <a:solidFill>
                  <a:srgbClr val="002060"/>
                </a:solidFill>
                <a:latin typeface="Arial" charset="0"/>
                <a:cs typeface="Arial" charset="0"/>
              </a:rPr>
              <a:t>Por llegadas de turistas internacionales</a:t>
            </a:r>
            <a:r>
              <a:rPr lang="es-ES" sz="1200" dirty="0" smtClean="0">
                <a:solidFill>
                  <a:srgbClr val="002060"/>
                </a:solidFill>
                <a:latin typeface="Arial" charset="0"/>
                <a:cs typeface="Arial" charset="0"/>
              </a:rPr>
              <a:t>, México se posiciona como líder del set (6,4M llegadas 2015), seguido de Bogotá, Buenos Aires, Santiago y Lima (con ~4-4,5 M de llegadas), mientras que Bogotá es la ciudad que más crece (</a:t>
            </a:r>
            <a:r>
              <a:rPr lang="es-ES" sz="1200" dirty="0">
                <a:solidFill>
                  <a:srgbClr val="002060"/>
                </a:solidFill>
              </a:rPr>
              <a:t>TACC 13,1% </a:t>
            </a:r>
            <a:r>
              <a:rPr lang="es-ES" sz="1200" dirty="0" smtClean="0">
                <a:solidFill>
                  <a:srgbClr val="002060"/>
                </a:solidFill>
              </a:rPr>
              <a:t>2010-15)</a:t>
            </a:r>
            <a:r>
              <a:rPr lang="es-ES" sz="1200" dirty="0" smtClean="0">
                <a:solidFill>
                  <a:srgbClr val="002060"/>
                </a:solidFill>
                <a:latin typeface="Arial" charset="0"/>
                <a:cs typeface="Arial" charset="0"/>
              </a:rPr>
              <a:t>. </a:t>
            </a:r>
            <a:r>
              <a:rPr lang="es-ES" sz="1200" b="1" dirty="0" smtClean="0">
                <a:solidFill>
                  <a:srgbClr val="002060"/>
                </a:solidFill>
                <a:latin typeface="Arial" charset="0"/>
                <a:cs typeface="Arial" charset="0"/>
              </a:rPr>
              <a:t>Quito se sitúa antepenúltimo del set </a:t>
            </a:r>
            <a:r>
              <a:rPr lang="es-ES" sz="1200" dirty="0" smtClean="0">
                <a:solidFill>
                  <a:srgbClr val="002060"/>
                </a:solidFill>
                <a:latin typeface="Arial" charset="0"/>
                <a:cs typeface="Arial" charset="0"/>
              </a:rPr>
              <a:t>(706.848 llegadas en 2015; </a:t>
            </a:r>
            <a:r>
              <a:rPr lang="es-ES" sz="1200" dirty="0">
                <a:solidFill>
                  <a:srgbClr val="002060"/>
                </a:solidFill>
              </a:rPr>
              <a:t>TACC </a:t>
            </a:r>
            <a:r>
              <a:rPr lang="es-ES" sz="1200" dirty="0" smtClean="0">
                <a:solidFill>
                  <a:srgbClr val="002060"/>
                </a:solidFill>
              </a:rPr>
              <a:t>8,3% </a:t>
            </a:r>
            <a:r>
              <a:rPr lang="es-ES" sz="1200" dirty="0">
                <a:solidFill>
                  <a:srgbClr val="002060"/>
                </a:solidFill>
              </a:rPr>
              <a:t>2010-15</a:t>
            </a:r>
            <a:r>
              <a:rPr lang="es-ES" sz="1200" dirty="0" smtClean="0">
                <a:solidFill>
                  <a:srgbClr val="002060"/>
                </a:solidFill>
                <a:latin typeface="Arial" charset="0"/>
                <a:cs typeface="Arial" charset="0"/>
              </a:rPr>
              <a:t>), </a:t>
            </a:r>
            <a:r>
              <a:rPr lang="es-ES" sz="1200" b="1" dirty="0" smtClean="0">
                <a:solidFill>
                  <a:srgbClr val="002060"/>
                </a:solidFill>
                <a:latin typeface="Arial" charset="0"/>
                <a:cs typeface="Arial" charset="0"/>
              </a:rPr>
              <a:t>por delante de Guayaquil y Asunción</a:t>
            </a:r>
            <a:endParaRPr lang="es-ES" sz="1200" b="1" dirty="0">
              <a:solidFill>
                <a:srgbClr val="002060"/>
              </a:solidFill>
              <a:latin typeface="Arial" charset="0"/>
              <a:cs typeface="Arial" charset="0"/>
            </a:endParaRPr>
          </a:p>
        </p:txBody>
      </p:sp>
      <p:sp>
        <p:nvSpPr>
          <p:cNvPr id="18" name="TextBox 17"/>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a:solidFill>
                  <a:srgbClr val="002060"/>
                </a:solidFill>
              </a:rPr>
              <a:t>Ecuador 14º del ranking T&amp;T </a:t>
            </a:r>
            <a:r>
              <a:rPr lang="es-ES" b="1" dirty="0" err="1">
                <a:solidFill>
                  <a:srgbClr val="002060"/>
                </a:solidFill>
              </a:rPr>
              <a:t>Competitiveness</a:t>
            </a:r>
            <a:r>
              <a:rPr lang="es-ES" b="1" dirty="0">
                <a:solidFill>
                  <a:srgbClr val="002060"/>
                </a:solidFill>
              </a:rPr>
              <a:t> </a:t>
            </a:r>
            <a:r>
              <a:rPr lang="es-ES" b="1" dirty="0" err="1">
                <a:solidFill>
                  <a:srgbClr val="002060"/>
                </a:solidFill>
              </a:rPr>
              <a:t>Report</a:t>
            </a:r>
            <a:r>
              <a:rPr lang="es-ES" b="1" dirty="0">
                <a:solidFill>
                  <a:srgbClr val="002060"/>
                </a:solidFill>
              </a:rPr>
              <a:t> Américas</a:t>
            </a:r>
            <a:r>
              <a:rPr lang="es-ES" dirty="0">
                <a:solidFill>
                  <a:srgbClr val="002060"/>
                </a:solidFill>
              </a:rPr>
              <a:t>, por detrás de Perú y por delante de Colombia, destacando por su </a:t>
            </a:r>
            <a:r>
              <a:rPr lang="es-ES" b="1" dirty="0">
                <a:solidFill>
                  <a:srgbClr val="002060"/>
                </a:solidFill>
              </a:rPr>
              <a:t>marco regulatorio para el </a:t>
            </a:r>
            <a:r>
              <a:rPr lang="es-ES" b="1" dirty="0" smtClean="0">
                <a:solidFill>
                  <a:srgbClr val="002060"/>
                </a:solidFill>
              </a:rPr>
              <a:t>turismo </a:t>
            </a:r>
            <a:r>
              <a:rPr lang="es-ES" dirty="0" smtClean="0">
                <a:solidFill>
                  <a:srgbClr val="002060"/>
                </a:solidFill>
              </a:rPr>
              <a:t>en comparación a otros países de la región</a:t>
            </a:r>
            <a:endParaRPr lang="es-ES" dirty="0">
              <a:solidFill>
                <a:srgbClr val="002060"/>
              </a:solidFill>
            </a:endParaRPr>
          </a:p>
        </p:txBody>
      </p:sp>
    </p:spTree>
    <p:extLst>
      <p:ext uri="{BB962C8B-B14F-4D97-AF65-F5344CB8AC3E}">
        <p14:creationId xmlns:p14="http://schemas.microsoft.com/office/powerpoint/2010/main" val="3784420929"/>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3"/>
          <p:cNvSpPr txBox="1">
            <a:spLocks/>
          </p:cNvSpPr>
          <p:nvPr/>
        </p:nvSpPr>
        <p:spPr>
          <a:xfrm>
            <a:off x="732709" y="6554103"/>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a:t>
            </a:r>
            <a:r>
              <a:rPr lang="es-ES" b="0" i="1" dirty="0" smtClean="0">
                <a:solidFill>
                  <a:srgbClr val="002776"/>
                </a:solidFill>
              </a:rPr>
              <a:t>Dpto. Desarrollo / *Acuerdo para desarrollo turístico de la mancomunidad</a:t>
            </a:r>
            <a:endParaRPr lang="es-ES" b="0" i="1" dirty="0">
              <a:solidFill>
                <a:srgbClr val="002776"/>
              </a:solidFill>
            </a:endParaRPr>
          </a:p>
        </p:txBody>
      </p:sp>
      <p:graphicFrame>
        <p:nvGraphicFramePr>
          <p:cNvPr id="7" name="Table 6"/>
          <p:cNvGraphicFramePr>
            <a:graphicFrameLocks noGrp="1"/>
          </p:cNvGraphicFramePr>
          <p:nvPr>
            <p:extLst>
              <p:ext uri="{D42A27DB-BD31-4B8C-83A1-F6EECF244321}">
                <p14:modId xmlns:p14="http://schemas.microsoft.com/office/powerpoint/2010/main" val="1510379924"/>
              </p:ext>
            </p:extLst>
          </p:nvPr>
        </p:nvGraphicFramePr>
        <p:xfrm>
          <a:off x="344488" y="1710530"/>
          <a:ext cx="9217025" cy="4745299"/>
        </p:xfrm>
        <a:graphic>
          <a:graphicData uri="http://schemas.openxmlformats.org/drawingml/2006/table">
            <a:tbl>
              <a:tblPr/>
              <a:tblGrid>
                <a:gridCol w="1881749"/>
                <a:gridCol w="1358726"/>
                <a:gridCol w="5976550"/>
              </a:tblGrid>
              <a:tr h="307058">
                <a:tc>
                  <a:txBody>
                    <a:bodyPr/>
                    <a:lstStyle/>
                    <a:p>
                      <a:pPr algn="ctr" fontAlgn="b"/>
                      <a:r>
                        <a:rPr lang="es-ES" sz="1100" b="1" i="0" u="none" strike="noStrike" dirty="0">
                          <a:solidFill>
                            <a:schemeClr val="bg1"/>
                          </a:solidFill>
                          <a:effectLst/>
                          <a:latin typeface="Arial  "/>
                        </a:rPr>
                        <a:t>Mancomunidades y </a:t>
                      </a:r>
                      <a:r>
                        <a:rPr lang="es-ES" sz="1100" b="1" i="0" u="none" strike="noStrike" dirty="0" smtClean="0">
                          <a:solidFill>
                            <a:schemeClr val="bg1"/>
                          </a:solidFill>
                          <a:effectLst/>
                          <a:latin typeface="Arial  "/>
                        </a:rPr>
                        <a:t>parroquias</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50000"/>
                      </a:schemeClr>
                    </a:solidFill>
                  </a:tcPr>
                </a:tc>
                <a:tc>
                  <a:txBody>
                    <a:bodyPr/>
                    <a:lstStyle/>
                    <a:p>
                      <a:pPr algn="ctr" fontAlgn="b"/>
                      <a:r>
                        <a:rPr lang="es-ES" sz="1100" b="1" i="0" u="none" strike="noStrike" dirty="0">
                          <a:solidFill>
                            <a:schemeClr val="bg1"/>
                          </a:solidFill>
                          <a:effectLst/>
                          <a:latin typeface="Arial  "/>
                        </a:rPr>
                        <a:t>Parroquias que lo conforman</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50000"/>
                      </a:schemeClr>
                    </a:solidFill>
                  </a:tcPr>
                </a:tc>
                <a:tc>
                  <a:txBody>
                    <a:bodyPr/>
                    <a:lstStyle/>
                    <a:p>
                      <a:pPr algn="ctr" fontAlgn="b"/>
                      <a:r>
                        <a:rPr lang="es-ES" sz="1100" b="1" i="0" u="none" strike="noStrike" dirty="0">
                          <a:solidFill>
                            <a:schemeClr val="bg1"/>
                          </a:solidFill>
                          <a:effectLst/>
                          <a:latin typeface="Arial  "/>
                        </a:rPr>
                        <a:t>Sitio de </a:t>
                      </a:r>
                      <a:r>
                        <a:rPr lang="es-ES" sz="1100" b="1" i="0" u="none" strike="noStrike" dirty="0" smtClean="0">
                          <a:solidFill>
                            <a:schemeClr val="bg1"/>
                          </a:solidFill>
                          <a:effectLst/>
                          <a:latin typeface="Arial  "/>
                        </a:rPr>
                        <a:t>interés</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50000"/>
                      </a:schemeClr>
                    </a:solidFill>
                  </a:tcPr>
                </a:tc>
              </a:tr>
              <a:tr h="184643">
                <a:tc rowSpan="7">
                  <a:txBody>
                    <a:bodyPr/>
                    <a:lstStyle/>
                    <a:p>
                      <a:pPr algn="ctr" fontAlgn="ctr"/>
                      <a:r>
                        <a:rPr lang="es-ES" sz="1100" b="1" i="0" u="none" strike="noStrike" dirty="0">
                          <a:solidFill>
                            <a:schemeClr val="bg1"/>
                          </a:solidFill>
                          <a:effectLst/>
                          <a:latin typeface="Arial  "/>
                        </a:rPr>
                        <a:t>Mancomunidad del </a:t>
                      </a:r>
                      <a:r>
                        <a:rPr lang="es-ES" sz="1100" b="1" i="0" u="none" strike="noStrike" dirty="0" smtClean="0">
                          <a:solidFill>
                            <a:schemeClr val="bg1"/>
                          </a:solidFill>
                          <a:effectLst/>
                          <a:latin typeface="Arial  "/>
                        </a:rPr>
                        <a:t>Noroccidente*</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B0F0"/>
                    </a:solidFill>
                  </a:tcPr>
                </a:tc>
                <a:tc>
                  <a:txBody>
                    <a:bodyPr/>
                    <a:lstStyle/>
                    <a:p>
                      <a:pPr algn="l" fontAlgn="ctr"/>
                      <a:r>
                        <a:rPr lang="es-ES" sz="1000" b="0" i="0" u="none" strike="noStrike" dirty="0" smtClean="0">
                          <a:solidFill>
                            <a:srgbClr val="002060"/>
                          </a:solidFill>
                          <a:effectLst/>
                          <a:latin typeface="Arial  "/>
                        </a:rPr>
                        <a:t>1. Pacto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indent="0" algn="l" defTabSz="806555" rtl="0" eaLnBrk="1" fontAlgn="b" latinLnBrk="0" hangingPunct="1">
                        <a:lnSpc>
                          <a:spcPct val="100000"/>
                        </a:lnSpc>
                        <a:spcBef>
                          <a:spcPts val="0"/>
                        </a:spcBef>
                        <a:spcAft>
                          <a:spcPts val="0"/>
                        </a:spcAft>
                        <a:buClrTx/>
                        <a:buSzTx/>
                        <a:buFontTx/>
                        <a:buNone/>
                        <a:tabLst/>
                        <a:defRPr/>
                      </a:pPr>
                      <a:r>
                        <a:rPr lang="es-ES" sz="1000" b="0" i="0" u="none" strike="noStrike" dirty="0">
                          <a:solidFill>
                            <a:srgbClr val="002060"/>
                          </a:solidFill>
                          <a:effectLst/>
                          <a:latin typeface="Arial  "/>
                        </a:rPr>
                        <a:t>ACUS </a:t>
                      </a:r>
                      <a:r>
                        <a:rPr lang="es-ES" sz="1000" b="0" i="0" u="none" strike="noStrike" dirty="0" err="1">
                          <a:solidFill>
                            <a:srgbClr val="002060"/>
                          </a:solidFill>
                          <a:effectLst/>
                          <a:latin typeface="Arial  "/>
                        </a:rPr>
                        <a:t>Mashpi</a:t>
                      </a:r>
                      <a:r>
                        <a:rPr lang="es-ES" sz="1000" b="0" i="0" u="none" strike="noStrike" dirty="0">
                          <a:solidFill>
                            <a:srgbClr val="002060"/>
                          </a:solidFill>
                          <a:effectLst/>
                          <a:latin typeface="Arial  "/>
                        </a:rPr>
                        <a:t> -</a:t>
                      </a:r>
                      <a:r>
                        <a:rPr lang="es-ES" sz="1000" b="0" i="0" u="none" strike="noStrike" dirty="0" err="1" smtClean="0">
                          <a:solidFill>
                            <a:srgbClr val="002060"/>
                          </a:solidFill>
                          <a:effectLst/>
                          <a:latin typeface="Arial  "/>
                        </a:rPr>
                        <a:t>Guaycuyacu-Shagungal</a:t>
                      </a:r>
                      <a:r>
                        <a:rPr lang="es-ES" sz="1000" b="0" i="0" u="none" strike="noStrike" dirty="0" smtClean="0">
                          <a:solidFill>
                            <a:srgbClr val="002060"/>
                          </a:solidFill>
                          <a:effectLst/>
                          <a:latin typeface="Arial  "/>
                        </a:rPr>
                        <a:t>, Comunidades de </a:t>
                      </a:r>
                      <a:r>
                        <a:rPr lang="es-ES" sz="1000" b="0" i="0" u="none" strike="noStrike" dirty="0" err="1" smtClean="0">
                          <a:solidFill>
                            <a:srgbClr val="002060"/>
                          </a:solidFill>
                          <a:effectLst/>
                          <a:latin typeface="Arial  "/>
                        </a:rPr>
                        <a:t>Mashpi</a:t>
                      </a:r>
                      <a:r>
                        <a:rPr lang="es-ES" sz="1000" b="0" i="0" u="none" strike="noStrike" dirty="0" smtClean="0">
                          <a:solidFill>
                            <a:srgbClr val="002060"/>
                          </a:solidFill>
                          <a:effectLst/>
                          <a:latin typeface="Arial  "/>
                        </a:rPr>
                        <a:t> y </a:t>
                      </a:r>
                      <a:r>
                        <a:rPr lang="es-ES" sz="1000" b="0" i="0" u="none" strike="noStrike" dirty="0" err="1" smtClean="0">
                          <a:solidFill>
                            <a:srgbClr val="002060"/>
                          </a:solidFill>
                          <a:effectLst/>
                          <a:latin typeface="Arial  "/>
                        </a:rPr>
                        <a:t>Pachijal</a:t>
                      </a:r>
                      <a:endParaRPr lang="es-ES" sz="1000" b="0" i="0" u="none" strike="noStrike" dirty="0" smtClean="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2. </a:t>
                      </a:r>
                      <a:r>
                        <a:rPr lang="es-ES" sz="1000" b="0" i="0" u="none" strike="noStrike" dirty="0" err="1" smtClean="0">
                          <a:solidFill>
                            <a:srgbClr val="002060"/>
                          </a:solidFill>
                          <a:effectLst/>
                          <a:latin typeface="Arial  "/>
                        </a:rPr>
                        <a:t>Nanegal</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0" marR="0" indent="0" algn="l" defTabSz="806555" rtl="0" eaLnBrk="1" fontAlgn="b" latinLnBrk="0" hangingPunct="1">
                        <a:lnSpc>
                          <a:spcPct val="100000"/>
                        </a:lnSpc>
                        <a:spcBef>
                          <a:spcPts val="0"/>
                        </a:spcBef>
                        <a:spcAft>
                          <a:spcPts val="0"/>
                        </a:spcAft>
                        <a:buClrTx/>
                        <a:buSzTx/>
                        <a:buFontTx/>
                        <a:buNone/>
                        <a:tabLst/>
                        <a:defRPr/>
                      </a:pPr>
                      <a:r>
                        <a:rPr lang="es-ES" sz="1000" b="0" i="0" u="none" strike="noStrike" dirty="0">
                          <a:solidFill>
                            <a:srgbClr val="002060"/>
                          </a:solidFill>
                          <a:effectLst/>
                          <a:latin typeface="Arial  "/>
                        </a:rPr>
                        <a:t>Cascada La </a:t>
                      </a:r>
                      <a:r>
                        <a:rPr lang="es-ES" sz="1000" b="0" i="0" u="none" strike="noStrike" dirty="0" smtClean="0">
                          <a:solidFill>
                            <a:srgbClr val="002060"/>
                          </a:solidFill>
                          <a:effectLst/>
                          <a:latin typeface="Arial  "/>
                        </a:rPr>
                        <a:t>Piragua,</a:t>
                      </a:r>
                      <a:r>
                        <a:rPr lang="es-ES" sz="1000" b="0" i="0" u="none" strike="noStrike" baseline="0" dirty="0" smtClean="0">
                          <a:solidFill>
                            <a:srgbClr val="002060"/>
                          </a:solidFill>
                          <a:effectLst/>
                          <a:latin typeface="Arial  "/>
                        </a:rPr>
                        <a:t> </a:t>
                      </a:r>
                      <a:r>
                        <a:rPr lang="es-ES" sz="1000" b="0" i="0" u="none" strike="noStrike" dirty="0" smtClean="0">
                          <a:solidFill>
                            <a:srgbClr val="002060"/>
                          </a:solidFill>
                          <a:effectLst/>
                          <a:latin typeface="Arial  "/>
                        </a:rPr>
                        <a:t>Reserva </a:t>
                      </a:r>
                      <a:r>
                        <a:rPr lang="es-ES" sz="1000" b="0" i="0" u="none" strike="noStrike" dirty="0" err="1" smtClean="0">
                          <a:solidFill>
                            <a:srgbClr val="002060"/>
                          </a:solidFill>
                          <a:effectLst/>
                          <a:latin typeface="Arial  "/>
                        </a:rPr>
                        <a:t>Maquipucuna</a:t>
                      </a:r>
                      <a:r>
                        <a:rPr lang="es-ES" sz="1000" b="0" i="0" u="none" strike="noStrike" dirty="0" smtClean="0">
                          <a:solidFill>
                            <a:srgbClr val="002060"/>
                          </a:solidFill>
                          <a:effectLst/>
                          <a:latin typeface="Arial  "/>
                        </a:rPr>
                        <a:t>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3. </a:t>
                      </a:r>
                      <a:r>
                        <a:rPr lang="es-ES" sz="1000" b="0" i="0" u="none" strike="noStrike" dirty="0" err="1" smtClean="0">
                          <a:solidFill>
                            <a:srgbClr val="002060"/>
                          </a:solidFill>
                          <a:effectLst/>
                          <a:latin typeface="Arial  "/>
                        </a:rPr>
                        <a:t>Nanegalito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l" fontAlgn="b"/>
                      <a:r>
                        <a:rPr lang="es-ES" sz="1000" b="0" i="0" u="none" strike="noStrike" dirty="0">
                          <a:solidFill>
                            <a:srgbClr val="002060"/>
                          </a:solidFill>
                          <a:effectLst/>
                          <a:latin typeface="Arial  "/>
                        </a:rPr>
                        <a:t>Museo de sitio </a:t>
                      </a:r>
                      <a:r>
                        <a:rPr lang="es-ES" sz="1000" b="0" i="0" u="none" strike="noStrike" dirty="0" err="1">
                          <a:solidFill>
                            <a:srgbClr val="002060"/>
                          </a:solidFill>
                          <a:effectLst/>
                          <a:latin typeface="Arial  "/>
                        </a:rPr>
                        <a:t>Tulipe</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4. </a:t>
                      </a:r>
                      <a:r>
                        <a:rPr lang="es-ES" sz="1000" b="0" i="0" u="none" strike="noStrike" dirty="0" err="1" smtClean="0">
                          <a:solidFill>
                            <a:srgbClr val="002060"/>
                          </a:solidFill>
                          <a:effectLst/>
                          <a:latin typeface="Arial  "/>
                        </a:rPr>
                        <a:t>Gualea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l" fontAlgn="b"/>
                      <a:r>
                        <a:rPr lang="es-ES" sz="1000" b="0" i="0" u="none" strike="noStrike" dirty="0">
                          <a:solidFill>
                            <a:srgbClr val="002060"/>
                          </a:solidFill>
                          <a:effectLst/>
                          <a:latin typeface="Arial  "/>
                        </a:rPr>
                        <a:t>Acus </a:t>
                      </a:r>
                      <a:r>
                        <a:rPr lang="es-ES" sz="1000" b="0" i="0" u="none" strike="noStrike" dirty="0" err="1">
                          <a:solidFill>
                            <a:srgbClr val="002060"/>
                          </a:solidFill>
                          <a:effectLst/>
                          <a:latin typeface="Arial  "/>
                        </a:rPr>
                        <a:t>Pachijal</a:t>
                      </a:r>
                      <a:r>
                        <a:rPr lang="es-ES" sz="1000" b="0" i="0" u="none" strike="noStrike" dirty="0">
                          <a:solidFill>
                            <a:srgbClr val="002060"/>
                          </a:solidFill>
                          <a:effectLst/>
                          <a:latin typeface="Arial  "/>
                        </a:rPr>
                        <a:t>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184643">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5. </a:t>
                      </a:r>
                      <a:r>
                        <a:rPr lang="es-ES" sz="1000" b="0" i="0" u="none" strike="noStrike" dirty="0" err="1" smtClean="0">
                          <a:solidFill>
                            <a:srgbClr val="002060"/>
                          </a:solidFill>
                          <a:effectLst/>
                          <a:latin typeface="Arial  "/>
                        </a:rPr>
                        <a:t>Calacalí</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l" fontAlgn="b"/>
                      <a:r>
                        <a:rPr lang="es-ES" sz="1000" b="0" i="0" u="none" strike="noStrike" dirty="0">
                          <a:solidFill>
                            <a:srgbClr val="002060"/>
                          </a:solidFill>
                          <a:effectLst/>
                          <a:latin typeface="Arial  "/>
                        </a:rPr>
                        <a:t>Reserva Geobotánica </a:t>
                      </a:r>
                      <a:r>
                        <a:rPr lang="es-ES" sz="1000" b="0" i="0" u="none" strike="noStrike" dirty="0" err="1" smtClean="0">
                          <a:solidFill>
                            <a:srgbClr val="002060"/>
                          </a:solidFill>
                          <a:effectLst/>
                          <a:latin typeface="Arial  "/>
                        </a:rPr>
                        <a:t>Pululahua</a:t>
                      </a:r>
                      <a:r>
                        <a:rPr lang="es-ES" sz="1000" b="0" i="0" u="none" strike="noStrike" dirty="0" smtClean="0">
                          <a:solidFill>
                            <a:srgbClr val="002060"/>
                          </a:solidFill>
                          <a:effectLst/>
                          <a:latin typeface="Arial  "/>
                        </a:rPr>
                        <a:t>, Yunguilla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6. Nono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ysDash"/>
                      <a:round/>
                      <a:headEnd type="none" w="med" len="med"/>
                      <a:tailEnd type="none" w="med" len="med"/>
                    </a:lnB>
                    <a:solidFill>
                      <a:schemeClr val="bg1"/>
                    </a:solidFill>
                  </a:tcPr>
                </a:tc>
                <a:tc>
                  <a:txBody>
                    <a:bodyPr/>
                    <a:lstStyle/>
                    <a:p>
                      <a:pPr marL="0" marR="0" indent="0" algn="l" defTabSz="806555" rtl="0" eaLnBrk="1" fontAlgn="b" latinLnBrk="0" hangingPunct="1">
                        <a:lnSpc>
                          <a:spcPct val="100000"/>
                        </a:lnSpc>
                        <a:spcBef>
                          <a:spcPts val="0"/>
                        </a:spcBef>
                        <a:spcAft>
                          <a:spcPts val="0"/>
                        </a:spcAft>
                        <a:buClrTx/>
                        <a:buSzTx/>
                        <a:buFontTx/>
                        <a:buNone/>
                        <a:tabLst/>
                        <a:defRPr/>
                      </a:pPr>
                      <a:r>
                        <a:rPr lang="es-ES" sz="1000" b="0" i="0" u="none" strike="noStrike" dirty="0">
                          <a:solidFill>
                            <a:srgbClr val="002060"/>
                          </a:solidFill>
                          <a:effectLst/>
                          <a:latin typeface="Arial  "/>
                        </a:rPr>
                        <a:t>Reserva </a:t>
                      </a:r>
                      <a:r>
                        <a:rPr lang="es-ES" sz="1000" b="0" i="0" u="none" strike="noStrike" dirty="0" err="1">
                          <a:solidFill>
                            <a:srgbClr val="002060"/>
                          </a:solidFill>
                          <a:effectLst/>
                          <a:latin typeface="Arial  "/>
                        </a:rPr>
                        <a:t>Orquideológica</a:t>
                      </a:r>
                      <a:r>
                        <a:rPr lang="es-ES" sz="1000" b="0" i="0" u="none" strike="noStrike" dirty="0">
                          <a:solidFill>
                            <a:srgbClr val="002060"/>
                          </a:solidFill>
                          <a:effectLst/>
                          <a:latin typeface="Arial  "/>
                        </a:rPr>
                        <a:t> el </a:t>
                      </a:r>
                      <a:r>
                        <a:rPr lang="es-ES" sz="1000" b="0" i="0" u="none" strike="noStrike" dirty="0" err="1" smtClean="0">
                          <a:solidFill>
                            <a:srgbClr val="002060"/>
                          </a:solidFill>
                          <a:effectLst/>
                          <a:latin typeface="Arial  "/>
                        </a:rPr>
                        <a:t>Pahuma</a:t>
                      </a:r>
                      <a:r>
                        <a:rPr lang="es-ES" sz="1000" b="0" i="0" u="none" strike="noStrike" dirty="0" smtClean="0">
                          <a:solidFill>
                            <a:srgbClr val="002060"/>
                          </a:solidFill>
                          <a:effectLst/>
                          <a:latin typeface="Arial  "/>
                        </a:rPr>
                        <a:t>, Reserva </a:t>
                      </a:r>
                      <a:r>
                        <a:rPr lang="es-ES" sz="1000" b="0" i="0" u="none" strike="noStrike" dirty="0" err="1" smtClean="0">
                          <a:solidFill>
                            <a:srgbClr val="002060"/>
                          </a:solidFill>
                          <a:effectLst/>
                          <a:latin typeface="Arial  "/>
                        </a:rPr>
                        <a:t>Yanacocha</a:t>
                      </a:r>
                      <a:r>
                        <a:rPr lang="es-ES" sz="1000" b="0" i="0" u="none" strike="noStrike" dirty="0" smtClean="0">
                          <a:solidFill>
                            <a:srgbClr val="002060"/>
                          </a:solidFill>
                          <a:effectLst/>
                          <a:latin typeface="Arial  "/>
                        </a:rPr>
                        <a:t>,</a:t>
                      </a:r>
                      <a:r>
                        <a:rPr lang="es-ES" sz="1000" b="0" i="0" u="none" strike="noStrike" baseline="0" dirty="0" smtClean="0">
                          <a:solidFill>
                            <a:srgbClr val="002060"/>
                          </a:solidFill>
                          <a:effectLst/>
                          <a:latin typeface="Arial  "/>
                        </a:rPr>
                        <a:t> Bellavista, </a:t>
                      </a:r>
                      <a:r>
                        <a:rPr lang="es-ES" sz="1000" b="0" i="0" u="none" strike="noStrike" baseline="0" dirty="0" err="1" smtClean="0">
                          <a:solidFill>
                            <a:srgbClr val="002060"/>
                          </a:solidFill>
                          <a:effectLst/>
                          <a:latin typeface="Arial  "/>
                        </a:rPr>
                        <a:t>Tandayapa</a:t>
                      </a:r>
                      <a:endParaRPr lang="es-ES" sz="1000" b="0" i="0" u="none" strike="noStrike" dirty="0" smtClean="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ysDash"/>
                      <a:round/>
                      <a:headEnd type="none" w="med" len="med"/>
                      <a:tailEnd type="none" w="med" len="med"/>
                    </a:lnB>
                    <a:solidFill>
                      <a:schemeClr val="bg1"/>
                    </a:solidFill>
                  </a:tcPr>
                </a:tc>
              </a:tr>
              <a:tr h="184643">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7. San </a:t>
                      </a:r>
                      <a:r>
                        <a:rPr lang="es-ES" sz="1000" b="0" i="0" u="none" strike="noStrike" dirty="0">
                          <a:solidFill>
                            <a:srgbClr val="002060"/>
                          </a:solidFill>
                          <a:effectLst/>
                          <a:latin typeface="Arial  "/>
                        </a:rPr>
                        <a:t>Antonio</a:t>
                      </a:r>
                    </a:p>
                  </a:txBody>
                  <a:tcPr marL="4622" marR="4622" marT="4622" marB="0" anchor="ctr">
                    <a:lnL w="12700" cap="flat" cmpd="sng" algn="ctr">
                      <a:noFill/>
                      <a:prstDash val="sysDash"/>
                      <a:round/>
                      <a:headEnd type="none" w="med" len="med"/>
                      <a:tailEnd type="none" w="med" len="med"/>
                    </a:lnL>
                    <a:lnR w="12700" cap="flat" cmpd="sng" algn="ctr">
                      <a:noFill/>
                      <a:prstDash val="sysDash"/>
                      <a:round/>
                      <a:headEnd type="none" w="med" len="med"/>
                      <a:tailEnd type="none" w="med" len="med"/>
                    </a:lnR>
                    <a:lnT w="12700" cap="flat" cmpd="sng" algn="ctr">
                      <a:no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806555" rtl="0" eaLnBrk="1" fontAlgn="b" latinLnBrk="0" hangingPunct="1">
                        <a:lnSpc>
                          <a:spcPct val="100000"/>
                        </a:lnSpc>
                        <a:spcBef>
                          <a:spcPts val="0"/>
                        </a:spcBef>
                        <a:spcAft>
                          <a:spcPts val="0"/>
                        </a:spcAft>
                        <a:buClrTx/>
                        <a:buSzTx/>
                        <a:buFontTx/>
                        <a:buNone/>
                        <a:tabLst/>
                        <a:defRPr/>
                      </a:pPr>
                      <a:r>
                        <a:rPr lang="es-ES" sz="1000" b="0" i="0" u="none" strike="noStrike" dirty="0">
                          <a:solidFill>
                            <a:srgbClr val="002060"/>
                          </a:solidFill>
                          <a:effectLst/>
                          <a:latin typeface="Arial  "/>
                        </a:rPr>
                        <a:t>Ciudad Mitad del </a:t>
                      </a:r>
                      <a:r>
                        <a:rPr lang="es-ES" sz="1000" b="0" i="0" u="none" strike="noStrike" dirty="0" smtClean="0">
                          <a:solidFill>
                            <a:srgbClr val="002060"/>
                          </a:solidFill>
                          <a:effectLst/>
                          <a:latin typeface="Arial  "/>
                        </a:rPr>
                        <a:t>Mundo, Museo Inti </a:t>
                      </a:r>
                      <a:r>
                        <a:rPr lang="es-ES" sz="1000" b="0" i="0" u="none" strike="noStrike" dirty="0" err="1" smtClean="0">
                          <a:solidFill>
                            <a:srgbClr val="002060"/>
                          </a:solidFill>
                          <a:effectLst/>
                          <a:latin typeface="Arial  "/>
                        </a:rPr>
                        <a:t>Ñan</a:t>
                      </a:r>
                      <a:r>
                        <a:rPr lang="es-ES" sz="1000" b="0" i="0" u="none" strike="noStrike" dirty="0" smtClean="0">
                          <a:solidFill>
                            <a:srgbClr val="002060"/>
                          </a:solidFill>
                          <a:effectLst/>
                          <a:latin typeface="Arial  "/>
                        </a:rPr>
                        <a:t>,</a:t>
                      </a:r>
                      <a:r>
                        <a:rPr lang="es-ES" sz="1000" b="0" i="0" u="none" strike="noStrike" baseline="0" dirty="0" smtClean="0">
                          <a:solidFill>
                            <a:srgbClr val="002060"/>
                          </a:solidFill>
                          <a:effectLst/>
                          <a:latin typeface="Arial  "/>
                        </a:rPr>
                        <a:t> </a:t>
                      </a:r>
                      <a:r>
                        <a:rPr lang="es-ES" sz="1000" b="0" i="0" u="none" strike="noStrike" dirty="0" smtClean="0">
                          <a:solidFill>
                            <a:srgbClr val="002060"/>
                          </a:solidFill>
                          <a:effectLst/>
                          <a:latin typeface="Arial  "/>
                        </a:rPr>
                        <a:t>Ruinas </a:t>
                      </a:r>
                      <a:r>
                        <a:rPr lang="es-ES" sz="1000" b="0" i="0" u="none" strike="noStrike" dirty="0" err="1" smtClean="0">
                          <a:solidFill>
                            <a:srgbClr val="002060"/>
                          </a:solidFill>
                          <a:effectLst/>
                          <a:latin typeface="Arial  "/>
                        </a:rPr>
                        <a:t>Arquelogícas</a:t>
                      </a:r>
                      <a:r>
                        <a:rPr lang="es-ES" sz="1000" b="0" i="0" u="none" strike="noStrike" dirty="0" smtClean="0">
                          <a:solidFill>
                            <a:srgbClr val="002060"/>
                          </a:solidFill>
                          <a:effectLst/>
                          <a:latin typeface="Arial  "/>
                        </a:rPr>
                        <a:t> </a:t>
                      </a:r>
                      <a:r>
                        <a:rPr lang="es-ES" sz="1000" b="0" i="0" u="none" strike="noStrike" dirty="0" err="1" smtClean="0">
                          <a:solidFill>
                            <a:srgbClr val="002060"/>
                          </a:solidFill>
                          <a:effectLst/>
                          <a:latin typeface="Arial  "/>
                        </a:rPr>
                        <a:t>Rumicucho</a:t>
                      </a:r>
                      <a:endParaRPr lang="es-ES" sz="1000" b="0" i="0" u="none" strike="noStrike" dirty="0" smtClean="0">
                        <a:solidFill>
                          <a:srgbClr val="002060"/>
                        </a:solidFill>
                        <a:effectLst/>
                        <a:latin typeface="Arial  "/>
                      </a:endParaRPr>
                    </a:p>
                  </a:txBody>
                  <a:tcPr marL="4622" marR="4622" marT="4622" marB="0" anchor="ctr">
                    <a:lnL w="12700" cap="flat" cmpd="sng" algn="ctr">
                      <a:noFill/>
                      <a:prstDash val="sysDash"/>
                      <a:round/>
                      <a:headEnd type="none" w="med" len="med"/>
                      <a:tailEnd type="none" w="med" len="med"/>
                    </a:lnL>
                    <a:lnR w="12700" cap="flat" cmpd="sng" algn="ctr">
                      <a:noFill/>
                      <a:prstDash val="sysDash"/>
                      <a:round/>
                      <a:headEnd type="none" w="med" len="med"/>
                      <a:tailEnd type="none" w="med" len="med"/>
                    </a:lnR>
                    <a:lnT w="12700" cap="flat" cmpd="sng" algn="ctr">
                      <a:no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184643">
                <a:tc rowSpan="5">
                  <a:txBody>
                    <a:bodyPr/>
                    <a:lstStyle/>
                    <a:p>
                      <a:pPr algn="ctr" fontAlgn="ctr"/>
                      <a:r>
                        <a:rPr lang="es-ES" sz="1100" b="1" i="0" u="none" strike="noStrike" dirty="0">
                          <a:solidFill>
                            <a:schemeClr val="bg1"/>
                          </a:solidFill>
                          <a:effectLst/>
                          <a:latin typeface="Arial  "/>
                        </a:rPr>
                        <a:t>Mancomunidad </a:t>
                      </a:r>
                      <a:r>
                        <a:rPr lang="es-ES" sz="1100" b="1" i="0" u="none" strike="noStrike" dirty="0" err="1">
                          <a:solidFill>
                            <a:schemeClr val="bg1"/>
                          </a:solidFill>
                          <a:effectLst/>
                          <a:latin typeface="Arial  "/>
                        </a:rPr>
                        <a:t>Norcentrales</a:t>
                      </a:r>
                      <a:r>
                        <a:rPr lang="es-ES" sz="1100" b="1" i="0" u="none" strike="noStrike" dirty="0">
                          <a:solidFill>
                            <a:schemeClr val="bg1"/>
                          </a:solidFill>
                          <a:effectLst/>
                          <a:latin typeface="Arial  "/>
                        </a:rPr>
                        <a:t> (Ruta Escondida</a:t>
                      </a:r>
                      <a:r>
                        <a:rPr lang="es-ES" sz="1100" b="1" i="0" u="none" strike="noStrike" dirty="0" smtClean="0">
                          <a:solidFill>
                            <a:schemeClr val="bg1"/>
                          </a:solidFill>
                          <a:effectLst/>
                          <a:latin typeface="Arial  "/>
                        </a:rPr>
                        <a:t>)*</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solidFill>
                  </a:tcPr>
                </a:tc>
                <a:tc>
                  <a:txBody>
                    <a:bodyPr/>
                    <a:lstStyle/>
                    <a:p>
                      <a:pPr algn="l" fontAlgn="b"/>
                      <a:r>
                        <a:rPr lang="es-ES" sz="1000" b="0" i="0" u="none" strike="noStrike" dirty="0" smtClean="0">
                          <a:solidFill>
                            <a:srgbClr val="002060"/>
                          </a:solidFill>
                          <a:effectLst/>
                          <a:latin typeface="Arial  "/>
                        </a:rPr>
                        <a:t>8. </a:t>
                      </a:r>
                      <a:r>
                        <a:rPr lang="es-ES" sz="1000" b="0" i="0" u="none" strike="noStrike" dirty="0" err="1" smtClean="0">
                          <a:solidFill>
                            <a:srgbClr val="002060"/>
                          </a:solidFill>
                          <a:effectLst/>
                          <a:latin typeface="Arial  "/>
                        </a:rPr>
                        <a:t>Perucho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l" fontAlgn="b"/>
                      <a:r>
                        <a:rPr lang="es-ES" sz="1000" b="0" i="0" u="none" strike="noStrike" dirty="0">
                          <a:solidFill>
                            <a:srgbClr val="002060"/>
                          </a:solidFill>
                          <a:effectLst/>
                          <a:latin typeface="Arial  "/>
                        </a:rPr>
                        <a:t>Plaza Central/Iglesia/Fincas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9. </a:t>
                      </a:r>
                      <a:r>
                        <a:rPr lang="es-ES" sz="1000" b="0" i="0" u="none" strike="noStrike" dirty="0" err="1" smtClean="0">
                          <a:solidFill>
                            <a:srgbClr val="002060"/>
                          </a:solidFill>
                          <a:effectLst/>
                          <a:latin typeface="Arial  "/>
                        </a:rPr>
                        <a:t>Puellaro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l" fontAlgn="b"/>
                      <a:r>
                        <a:rPr lang="es-ES" sz="1000" b="0" i="0" u="none" strike="noStrike" dirty="0" smtClean="0">
                          <a:solidFill>
                            <a:srgbClr val="002060"/>
                          </a:solidFill>
                          <a:effectLst/>
                          <a:latin typeface="Arial  "/>
                        </a:rPr>
                        <a:t>Plaza Central/Iglesia/Fincas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10. </a:t>
                      </a:r>
                      <a:r>
                        <a:rPr lang="es-ES" sz="1000" b="0" i="0" u="none" strike="noStrike" dirty="0" err="1" smtClean="0">
                          <a:solidFill>
                            <a:srgbClr val="002060"/>
                          </a:solidFill>
                          <a:effectLst/>
                          <a:latin typeface="Arial  "/>
                        </a:rPr>
                        <a:t>Chavezpamba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l" fontAlgn="b"/>
                      <a:r>
                        <a:rPr lang="es-ES" sz="1000" b="0" i="0" u="none" strike="noStrike" dirty="0" smtClean="0">
                          <a:solidFill>
                            <a:srgbClr val="002060"/>
                          </a:solidFill>
                          <a:effectLst/>
                          <a:latin typeface="Arial  "/>
                        </a:rPr>
                        <a:t>Plaza Central/Iglesia/Fincas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11. Atahualpa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l" fontAlgn="b"/>
                      <a:r>
                        <a:rPr lang="es-ES" sz="1000" b="0" i="0" u="none" strike="noStrike" dirty="0" smtClean="0">
                          <a:solidFill>
                            <a:srgbClr val="002060"/>
                          </a:solidFill>
                          <a:effectLst/>
                          <a:latin typeface="Arial  "/>
                        </a:rPr>
                        <a:t>Plaza Central/Iglesia/Fincas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12. San </a:t>
                      </a:r>
                      <a:r>
                        <a:rPr lang="es-ES" sz="1000" b="0" i="0" u="none" strike="noStrike" dirty="0">
                          <a:solidFill>
                            <a:srgbClr val="002060"/>
                          </a:solidFill>
                          <a:effectLst/>
                          <a:latin typeface="Arial  "/>
                        </a:rPr>
                        <a:t>José de Minas</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c>
                  <a:txBody>
                    <a:bodyPr/>
                    <a:lstStyle/>
                    <a:p>
                      <a:pPr algn="l" fontAlgn="b"/>
                      <a:r>
                        <a:rPr lang="es-ES" sz="1000" b="0" i="0" u="none" strike="noStrike" dirty="0" smtClean="0">
                          <a:solidFill>
                            <a:srgbClr val="002060"/>
                          </a:solidFill>
                          <a:effectLst/>
                          <a:latin typeface="Arial  "/>
                        </a:rPr>
                        <a:t>Plaza Central/Iglesia/Fincas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r>
              <a:tr h="343251">
                <a:tc rowSpan="7">
                  <a:txBody>
                    <a:bodyPr/>
                    <a:lstStyle/>
                    <a:p>
                      <a:pPr algn="ctr" fontAlgn="ctr"/>
                      <a:r>
                        <a:rPr lang="es-ES" sz="1100" b="1" i="0" u="none" strike="noStrike" dirty="0">
                          <a:solidFill>
                            <a:schemeClr val="bg1"/>
                          </a:solidFill>
                          <a:effectLst/>
                          <a:latin typeface="Arial  "/>
                        </a:rPr>
                        <a:t>Valles (Los Chillos y Tumbaco)</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C000"/>
                    </a:solidFill>
                  </a:tcPr>
                </a:tc>
                <a:tc>
                  <a:txBody>
                    <a:bodyPr/>
                    <a:lstStyle/>
                    <a:p>
                      <a:pPr algn="l" fontAlgn="ctr"/>
                      <a:r>
                        <a:rPr lang="es-ES" sz="1000" b="0" i="0" u="none" strike="noStrike" dirty="0" smtClean="0">
                          <a:solidFill>
                            <a:srgbClr val="002060"/>
                          </a:solidFill>
                          <a:effectLst/>
                          <a:latin typeface="Arial  "/>
                        </a:rPr>
                        <a:t>13. </a:t>
                      </a:r>
                      <a:r>
                        <a:rPr lang="es-ES" sz="1000" b="0" i="0" u="none" strike="noStrike" dirty="0" err="1" smtClean="0">
                          <a:solidFill>
                            <a:srgbClr val="002060"/>
                          </a:solidFill>
                          <a:effectLst/>
                          <a:latin typeface="Arial  "/>
                        </a:rPr>
                        <a:t>Pintag</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indent="0" algn="l" defTabSz="806555" rtl="0" eaLnBrk="1" fontAlgn="b" latinLnBrk="0" hangingPunct="1">
                        <a:lnSpc>
                          <a:spcPct val="100000"/>
                        </a:lnSpc>
                        <a:spcBef>
                          <a:spcPts val="0"/>
                        </a:spcBef>
                        <a:spcAft>
                          <a:spcPts val="0"/>
                        </a:spcAft>
                        <a:buClrTx/>
                        <a:buSzTx/>
                        <a:buFontTx/>
                        <a:buNone/>
                        <a:tabLst/>
                        <a:defRPr/>
                      </a:pPr>
                      <a:r>
                        <a:rPr lang="es-ES" sz="1000" b="0" i="0" u="none" strike="noStrike" dirty="0">
                          <a:solidFill>
                            <a:srgbClr val="002060"/>
                          </a:solidFill>
                          <a:effectLst/>
                          <a:latin typeface="Arial  "/>
                        </a:rPr>
                        <a:t>Reserva Ecológica </a:t>
                      </a:r>
                      <a:r>
                        <a:rPr lang="es-ES" sz="1000" b="0" i="0" u="none" strike="noStrike" dirty="0" err="1" smtClean="0">
                          <a:solidFill>
                            <a:srgbClr val="002060"/>
                          </a:solidFill>
                          <a:effectLst/>
                          <a:latin typeface="Arial  "/>
                        </a:rPr>
                        <a:t>Antisana</a:t>
                      </a:r>
                      <a:r>
                        <a:rPr lang="es-ES" sz="1000" b="0" i="0" u="none" strike="noStrike" dirty="0" smtClean="0">
                          <a:solidFill>
                            <a:srgbClr val="002060"/>
                          </a:solidFill>
                          <a:effectLst/>
                          <a:latin typeface="Arial  "/>
                        </a:rPr>
                        <a:t>, Laguna de Secas, Laguna de </a:t>
                      </a:r>
                      <a:r>
                        <a:rPr lang="es-ES" sz="1000" b="0" i="0" u="none" strike="noStrike" dirty="0" err="1" smtClean="0">
                          <a:solidFill>
                            <a:srgbClr val="002060"/>
                          </a:solidFill>
                          <a:effectLst/>
                          <a:latin typeface="Arial  "/>
                        </a:rPr>
                        <a:t>Tipopugro</a:t>
                      </a:r>
                      <a:r>
                        <a:rPr lang="es-ES" sz="1000" b="0" i="0" u="none" strike="noStrike" dirty="0" smtClean="0">
                          <a:solidFill>
                            <a:srgbClr val="002060"/>
                          </a:solidFill>
                          <a:effectLst/>
                          <a:latin typeface="Arial  "/>
                        </a:rPr>
                        <a:t>, Laguna de </a:t>
                      </a:r>
                      <a:r>
                        <a:rPr lang="es-ES" sz="1000" b="0" i="0" u="none" strike="noStrike" dirty="0" err="1" smtClean="0">
                          <a:solidFill>
                            <a:srgbClr val="002060"/>
                          </a:solidFill>
                          <a:effectLst/>
                          <a:latin typeface="Arial  "/>
                        </a:rPr>
                        <a:t>Muertepungo</a:t>
                      </a:r>
                      <a:r>
                        <a:rPr lang="es-ES" sz="1000" b="0" i="0" u="none" strike="noStrike" dirty="0" smtClean="0">
                          <a:solidFill>
                            <a:srgbClr val="002060"/>
                          </a:solidFill>
                          <a:effectLst/>
                          <a:latin typeface="Arial  "/>
                        </a:rPr>
                        <a:t>, Laguna de </a:t>
                      </a:r>
                      <a:r>
                        <a:rPr lang="es-ES" sz="1000" b="0" i="0" u="none" strike="noStrike" dirty="0" err="1" smtClean="0">
                          <a:solidFill>
                            <a:srgbClr val="002060"/>
                          </a:solidFill>
                          <a:effectLst/>
                          <a:latin typeface="Arial  "/>
                        </a:rPr>
                        <a:t>Micacocha</a:t>
                      </a:r>
                      <a:r>
                        <a:rPr lang="es-ES" sz="1000" b="0" i="0" u="none" strike="noStrike" dirty="0" smtClean="0">
                          <a:solidFill>
                            <a:srgbClr val="002060"/>
                          </a:solidFill>
                          <a:effectLst/>
                          <a:latin typeface="Arial  "/>
                        </a:rPr>
                        <a:t>, </a:t>
                      </a:r>
                      <a:r>
                        <a:rPr lang="es-ES" sz="1000" b="0" i="0" u="none" strike="noStrike" dirty="0" err="1" smtClean="0">
                          <a:solidFill>
                            <a:srgbClr val="002060"/>
                          </a:solidFill>
                          <a:effectLst/>
                          <a:latin typeface="Arial  "/>
                        </a:rPr>
                        <a:t>Peñon</a:t>
                      </a:r>
                      <a:r>
                        <a:rPr lang="es-ES" sz="1000" b="0" i="0" u="none" strike="noStrike" dirty="0" smtClean="0">
                          <a:solidFill>
                            <a:srgbClr val="002060"/>
                          </a:solidFill>
                          <a:effectLst/>
                          <a:latin typeface="Arial  "/>
                        </a:rPr>
                        <a:t> el </a:t>
                      </a:r>
                      <a:r>
                        <a:rPr lang="es-ES" sz="1000" b="0" i="0" u="none" strike="noStrike" dirty="0" err="1" smtClean="0">
                          <a:solidFill>
                            <a:srgbClr val="002060"/>
                          </a:solidFill>
                          <a:effectLst/>
                          <a:latin typeface="Arial  "/>
                        </a:rPr>
                        <a:t>Isco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14. </a:t>
                      </a:r>
                      <a:r>
                        <a:rPr lang="es-ES" sz="1000" b="0" i="0" u="none" strike="noStrike" dirty="0" err="1" smtClean="0">
                          <a:solidFill>
                            <a:srgbClr val="002060"/>
                          </a:solidFill>
                          <a:effectLst/>
                          <a:latin typeface="Arial  "/>
                        </a:rPr>
                        <a:t>Amaguaña</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l" fontAlgn="b"/>
                      <a:r>
                        <a:rPr lang="es-ES" sz="1000" b="0" i="0" u="none" strike="noStrike" dirty="0">
                          <a:solidFill>
                            <a:srgbClr val="002060"/>
                          </a:solidFill>
                          <a:effectLst/>
                          <a:latin typeface="Arial  "/>
                        </a:rPr>
                        <a:t>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15. La </a:t>
                      </a:r>
                      <a:r>
                        <a:rPr lang="es-ES" sz="1000" b="0" i="0" u="none" strike="noStrike" dirty="0">
                          <a:solidFill>
                            <a:srgbClr val="002060"/>
                          </a:solidFill>
                          <a:effectLst/>
                          <a:latin typeface="Arial  "/>
                        </a:rPr>
                        <a:t>Merced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l" fontAlgn="b"/>
                      <a:r>
                        <a:rPr lang="es-ES" sz="1000" b="0" i="0" u="none" strike="noStrike" dirty="0">
                          <a:solidFill>
                            <a:srgbClr val="002060"/>
                          </a:solidFill>
                          <a:effectLst/>
                          <a:latin typeface="Arial  "/>
                        </a:rPr>
                        <a:t>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16. </a:t>
                      </a:r>
                      <a:r>
                        <a:rPr lang="es-ES" sz="1000" b="0" i="0" u="none" strike="noStrike" dirty="0" err="1" smtClean="0">
                          <a:solidFill>
                            <a:srgbClr val="002060"/>
                          </a:solidFill>
                          <a:effectLst/>
                          <a:latin typeface="Arial  "/>
                        </a:rPr>
                        <a:t>Alangasi</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l" fontAlgn="b"/>
                      <a:r>
                        <a:rPr lang="es-ES" sz="1000" b="0" i="0" u="none" strike="noStrike" dirty="0" err="1">
                          <a:solidFill>
                            <a:srgbClr val="002060"/>
                          </a:solidFill>
                          <a:effectLst/>
                          <a:latin typeface="Arial  "/>
                        </a:rPr>
                        <a:t>Ilaló</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17. </a:t>
                      </a:r>
                      <a:r>
                        <a:rPr lang="es-ES" sz="1000" b="0" i="0" u="none" strike="noStrike" dirty="0" err="1" smtClean="0">
                          <a:solidFill>
                            <a:srgbClr val="002060"/>
                          </a:solidFill>
                          <a:effectLst/>
                          <a:latin typeface="Arial  "/>
                        </a:rPr>
                        <a:t>Guangopolo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l" fontAlgn="b"/>
                      <a:r>
                        <a:rPr lang="es-ES" sz="1000" b="0" i="0" u="none" strike="noStrike" dirty="0" err="1">
                          <a:solidFill>
                            <a:srgbClr val="002060"/>
                          </a:solidFill>
                          <a:effectLst/>
                          <a:latin typeface="Arial  "/>
                        </a:rPr>
                        <a:t>Artesanias</a:t>
                      </a:r>
                      <a:r>
                        <a:rPr lang="es-ES" sz="1000" b="0" i="0" u="none" strike="noStrike" dirty="0">
                          <a:solidFill>
                            <a:srgbClr val="002060"/>
                          </a:solidFill>
                          <a:effectLst/>
                          <a:latin typeface="Arial  "/>
                        </a:rPr>
                        <a:t>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r>
              <a:tr h="184643">
                <a:tc vMerge="1">
                  <a:txBody>
                    <a:bodyPr/>
                    <a:lstStyle/>
                    <a:p>
                      <a:endParaRPr lang="es-ES"/>
                    </a:p>
                  </a:txBody>
                  <a:tcPr/>
                </a:tc>
                <a:tc>
                  <a:txBody>
                    <a:bodyPr/>
                    <a:lstStyle/>
                    <a:p>
                      <a:pPr algn="l" fontAlgn="ctr"/>
                      <a:r>
                        <a:rPr lang="es-ES" sz="1000" b="0" i="0" u="none" strike="noStrike" dirty="0" smtClean="0">
                          <a:solidFill>
                            <a:srgbClr val="002060"/>
                          </a:solidFill>
                          <a:effectLst/>
                          <a:latin typeface="Arial  "/>
                        </a:rPr>
                        <a:t>18. </a:t>
                      </a:r>
                      <a:r>
                        <a:rPr lang="es-ES" sz="1000" b="0" i="0" u="none" strike="noStrike" dirty="0" err="1" smtClean="0">
                          <a:solidFill>
                            <a:srgbClr val="002060"/>
                          </a:solidFill>
                          <a:effectLst/>
                          <a:latin typeface="Arial  "/>
                        </a:rPr>
                        <a:t>Cumbaya</a:t>
                      </a:r>
                      <a:r>
                        <a:rPr lang="es-ES" sz="1000" b="0" i="0" u="none" strike="noStrike" dirty="0" smtClean="0">
                          <a:solidFill>
                            <a:srgbClr val="002060"/>
                          </a:solidFill>
                          <a:effectLst/>
                          <a:latin typeface="Arial  "/>
                        </a:rPr>
                        <a:t>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l" fontAlgn="b"/>
                      <a:r>
                        <a:rPr lang="es-ES" sz="1000" b="0" i="0" u="none" strike="noStrike" dirty="0" err="1" smtClean="0">
                          <a:solidFill>
                            <a:srgbClr val="002060"/>
                          </a:solidFill>
                          <a:effectLst/>
                          <a:latin typeface="Arial  "/>
                        </a:rPr>
                        <a:t>Chaquiñan</a:t>
                      </a:r>
                      <a:r>
                        <a:rPr lang="es-ES" sz="1000" b="0" i="0" u="none" strike="noStrike" dirty="0" smtClean="0">
                          <a:solidFill>
                            <a:srgbClr val="002060"/>
                          </a:solidFill>
                          <a:effectLst/>
                          <a:latin typeface="Arial  "/>
                        </a:rPr>
                        <a:t>, Plaza Central </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r>
              <a:tr h="184643">
                <a:tc vMerge="1">
                  <a:txBody>
                    <a:bodyPr/>
                    <a:lstStyle/>
                    <a:p>
                      <a:endParaRPr lang="es-ES"/>
                    </a:p>
                  </a:txBody>
                  <a:tcPr/>
                </a:tc>
                <a:tc>
                  <a:txBody>
                    <a:bodyPr/>
                    <a:lstStyle/>
                    <a:p>
                      <a:pPr algn="l" fontAlgn="b"/>
                      <a:r>
                        <a:rPr lang="es-ES" sz="1000" b="0" i="0" u="none" strike="noStrike" dirty="0" smtClean="0">
                          <a:solidFill>
                            <a:srgbClr val="002060"/>
                          </a:solidFill>
                          <a:effectLst/>
                          <a:latin typeface="Arial  "/>
                        </a:rPr>
                        <a:t>19. Tumbaco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c>
                  <a:txBody>
                    <a:bodyPr/>
                    <a:lstStyle/>
                    <a:p>
                      <a:pPr algn="l" fontAlgn="b"/>
                      <a:r>
                        <a:rPr lang="es-ES" sz="1000" b="0" i="0" u="none" strike="noStrike" dirty="0" err="1">
                          <a:solidFill>
                            <a:srgbClr val="002060"/>
                          </a:solidFill>
                          <a:effectLst/>
                          <a:latin typeface="Arial  "/>
                        </a:rPr>
                        <a:t>Chaquiñan</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r>
              <a:tr h="184643">
                <a:tc>
                  <a:txBody>
                    <a:bodyPr/>
                    <a:lstStyle/>
                    <a:p>
                      <a:pPr algn="ctr" fontAlgn="ctr"/>
                      <a:r>
                        <a:rPr lang="es-ES" sz="1100" b="1" i="0" u="none" strike="noStrike" dirty="0" err="1">
                          <a:solidFill>
                            <a:schemeClr val="bg1"/>
                          </a:solidFill>
                          <a:effectLst/>
                          <a:latin typeface="Arial  "/>
                        </a:rPr>
                        <a:t>Lloa</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lumMod val="75000"/>
                      </a:schemeClr>
                    </a:solidFill>
                  </a:tcPr>
                </a:tc>
                <a:tc>
                  <a:txBody>
                    <a:bodyPr/>
                    <a:lstStyle/>
                    <a:p>
                      <a:pPr algn="l" fontAlgn="ctr"/>
                      <a:r>
                        <a:rPr lang="es-ES" sz="1000" b="0" i="0" u="none" strike="noStrike" dirty="0" smtClean="0">
                          <a:solidFill>
                            <a:srgbClr val="002060"/>
                          </a:solidFill>
                          <a:effectLst/>
                          <a:latin typeface="Arial  "/>
                        </a:rPr>
                        <a:t>20. </a:t>
                      </a:r>
                      <a:r>
                        <a:rPr lang="es-ES" sz="1000" b="0" i="0" u="none" strike="noStrike" dirty="0" err="1" smtClean="0">
                          <a:solidFill>
                            <a:srgbClr val="002060"/>
                          </a:solidFill>
                          <a:effectLst/>
                          <a:latin typeface="Arial  "/>
                        </a:rPr>
                        <a:t>Lloa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c>
                  <a:txBody>
                    <a:bodyPr/>
                    <a:lstStyle/>
                    <a:p>
                      <a:pPr algn="l" fontAlgn="b"/>
                      <a:r>
                        <a:rPr lang="es-ES" sz="1000" b="0" i="0" u="none" strike="noStrike" dirty="0">
                          <a:solidFill>
                            <a:srgbClr val="002060"/>
                          </a:solidFill>
                          <a:effectLst/>
                          <a:latin typeface="Arial  "/>
                        </a:rPr>
                        <a:t>Guagua </a:t>
                      </a:r>
                      <a:r>
                        <a:rPr lang="es-ES" sz="1000" b="0" i="0" u="none" strike="noStrike" dirty="0" smtClean="0">
                          <a:solidFill>
                            <a:srgbClr val="002060"/>
                          </a:solidFill>
                          <a:effectLst/>
                          <a:latin typeface="Arial  "/>
                        </a:rPr>
                        <a:t>Pichincha, Santuario del Cinto</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r>
              <a:tr h="184643">
                <a:tc>
                  <a:txBody>
                    <a:bodyPr/>
                    <a:lstStyle/>
                    <a:p>
                      <a:pPr algn="ctr" fontAlgn="b"/>
                      <a:r>
                        <a:rPr lang="es-ES" sz="1100" b="1" i="0" u="none" strike="noStrike" dirty="0" err="1">
                          <a:solidFill>
                            <a:schemeClr val="bg1"/>
                          </a:solidFill>
                          <a:effectLst/>
                          <a:latin typeface="Arial  "/>
                        </a:rPr>
                        <a:t>Guayllabamba</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50000"/>
                      </a:schemeClr>
                    </a:solidFill>
                  </a:tcPr>
                </a:tc>
                <a:tc>
                  <a:txBody>
                    <a:bodyPr/>
                    <a:lstStyle/>
                    <a:p>
                      <a:pPr algn="l" fontAlgn="ctr"/>
                      <a:r>
                        <a:rPr lang="es-ES" sz="1000" b="0" i="0" u="none" strike="noStrike" dirty="0" smtClean="0">
                          <a:solidFill>
                            <a:srgbClr val="002060"/>
                          </a:solidFill>
                          <a:effectLst/>
                          <a:latin typeface="Arial  "/>
                        </a:rPr>
                        <a:t>21. </a:t>
                      </a:r>
                      <a:r>
                        <a:rPr lang="es-ES" sz="1000" b="0" i="0" u="none" strike="noStrike" dirty="0" err="1" smtClean="0">
                          <a:solidFill>
                            <a:srgbClr val="002060"/>
                          </a:solidFill>
                          <a:effectLst/>
                          <a:latin typeface="Arial  "/>
                        </a:rPr>
                        <a:t>Guayllabamba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c>
                  <a:txBody>
                    <a:bodyPr/>
                    <a:lstStyle/>
                    <a:p>
                      <a:pPr algn="l" fontAlgn="b"/>
                      <a:r>
                        <a:rPr lang="es-ES" sz="1000" b="0" i="0" u="none" strike="noStrike" dirty="0" smtClean="0">
                          <a:solidFill>
                            <a:srgbClr val="002060"/>
                          </a:solidFill>
                          <a:effectLst/>
                          <a:latin typeface="Arial  "/>
                        </a:rPr>
                        <a:t>Zoológico,</a:t>
                      </a:r>
                      <a:r>
                        <a:rPr lang="es-ES" sz="1000" b="0" i="0" u="none" strike="noStrike" baseline="0" dirty="0" smtClean="0">
                          <a:solidFill>
                            <a:srgbClr val="002060"/>
                          </a:solidFill>
                          <a:effectLst/>
                          <a:latin typeface="Arial  "/>
                        </a:rPr>
                        <a:t> comidas típicas</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r>
              <a:tr h="184643">
                <a:tc>
                  <a:txBody>
                    <a:bodyPr/>
                    <a:lstStyle/>
                    <a:p>
                      <a:pPr algn="ctr" fontAlgn="b"/>
                      <a:r>
                        <a:rPr lang="es-ES" sz="1100" b="1" i="0" u="none" strike="noStrike" dirty="0">
                          <a:solidFill>
                            <a:schemeClr val="bg1"/>
                          </a:solidFill>
                          <a:effectLst/>
                          <a:latin typeface="Arial  "/>
                        </a:rPr>
                        <a:t>El Quinche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A21E60"/>
                    </a:solidFill>
                  </a:tcPr>
                </a:tc>
                <a:tc>
                  <a:txBody>
                    <a:bodyPr/>
                    <a:lstStyle/>
                    <a:p>
                      <a:pPr algn="l" fontAlgn="b"/>
                      <a:r>
                        <a:rPr lang="es-ES" sz="1000" b="0" i="0" u="none" strike="noStrike" dirty="0" smtClean="0">
                          <a:solidFill>
                            <a:srgbClr val="002060"/>
                          </a:solidFill>
                          <a:effectLst/>
                          <a:latin typeface="Arial  "/>
                        </a:rPr>
                        <a:t>22. El </a:t>
                      </a:r>
                      <a:r>
                        <a:rPr lang="es-ES" sz="1000" b="0" i="0" u="none" strike="noStrike" dirty="0">
                          <a:solidFill>
                            <a:srgbClr val="002060"/>
                          </a:solidFill>
                          <a:effectLst/>
                          <a:latin typeface="Arial  "/>
                        </a:rPr>
                        <a:t>Quinche</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c>
                  <a:txBody>
                    <a:bodyPr/>
                    <a:lstStyle/>
                    <a:p>
                      <a:pPr algn="l" fontAlgn="b"/>
                      <a:r>
                        <a:rPr lang="es-ES" sz="1000" b="0" i="0" u="none" strike="noStrike" dirty="0">
                          <a:solidFill>
                            <a:srgbClr val="002060"/>
                          </a:solidFill>
                          <a:effectLst/>
                          <a:latin typeface="Arial  "/>
                        </a:rPr>
                        <a:t>Santuario de la Virgen </a:t>
                      </a: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solidFill>
                  </a:tcPr>
                </a:tc>
              </a:tr>
              <a:tr h="184643">
                <a:tc>
                  <a:txBody>
                    <a:bodyPr/>
                    <a:lstStyle/>
                    <a:p>
                      <a:pPr algn="ctr" fontAlgn="b"/>
                      <a:r>
                        <a:rPr lang="es-ES" sz="1100" b="1" i="0" u="none" strike="noStrike" dirty="0" err="1" smtClean="0">
                          <a:solidFill>
                            <a:schemeClr val="bg1"/>
                          </a:solidFill>
                          <a:effectLst/>
                          <a:latin typeface="Arial  "/>
                        </a:rPr>
                        <a:t>Tababela</a:t>
                      </a:r>
                      <a:endParaRPr lang="es-ES" sz="1100" b="1" i="0" u="none" strike="noStrike" dirty="0">
                        <a:solidFill>
                          <a:schemeClr val="bg1"/>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2060"/>
                    </a:solidFill>
                  </a:tcPr>
                </a:tc>
                <a:tc>
                  <a:txBody>
                    <a:bodyPr/>
                    <a:lstStyle/>
                    <a:p>
                      <a:pPr algn="l" fontAlgn="b"/>
                      <a:r>
                        <a:rPr lang="es-ES" sz="1000" b="0" i="0" u="none" strike="noStrike" dirty="0" smtClean="0">
                          <a:solidFill>
                            <a:srgbClr val="002060"/>
                          </a:solidFill>
                          <a:effectLst/>
                          <a:latin typeface="Arial  "/>
                        </a:rPr>
                        <a:t>23. </a:t>
                      </a:r>
                      <a:r>
                        <a:rPr lang="es-ES" sz="1000" b="0" i="0" u="none" strike="noStrike" dirty="0" err="1" smtClean="0">
                          <a:solidFill>
                            <a:srgbClr val="002060"/>
                          </a:solidFill>
                          <a:effectLst/>
                          <a:latin typeface="Arial  "/>
                        </a:rPr>
                        <a:t>Tababela</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c>
                  <a:txBody>
                    <a:bodyPr/>
                    <a:lstStyle/>
                    <a:p>
                      <a:pPr algn="l" fontAlgn="b"/>
                      <a:r>
                        <a:rPr lang="es-ES" sz="1000" b="0" i="0" u="none" strike="noStrike" dirty="0" smtClean="0">
                          <a:solidFill>
                            <a:srgbClr val="002060"/>
                          </a:solidFill>
                          <a:effectLst/>
                          <a:latin typeface="Arial  "/>
                        </a:rPr>
                        <a:t>Aeropuerto Internacional Mariscal</a:t>
                      </a:r>
                      <a:r>
                        <a:rPr lang="es-ES" sz="1000" b="0" i="0" u="none" strike="noStrike" baseline="0" dirty="0" smtClean="0">
                          <a:solidFill>
                            <a:srgbClr val="002060"/>
                          </a:solidFill>
                          <a:effectLst/>
                          <a:latin typeface="Arial  "/>
                        </a:rPr>
                        <a:t> Sucre</a:t>
                      </a:r>
                      <a:endParaRPr lang="es-ES" sz="1000" b="0" i="0" u="none" strike="noStrike" dirty="0">
                        <a:solidFill>
                          <a:srgbClr val="002060"/>
                        </a:solidFill>
                        <a:effectLst/>
                        <a:latin typeface="Arial  "/>
                      </a:endParaRPr>
                    </a:p>
                  </a:txBody>
                  <a:tcPr marL="4622" marR="4622" marT="4622"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ysDash"/>
                      <a:round/>
                      <a:headEnd type="none" w="med" len="med"/>
                      <a:tailEnd type="none" w="med" len="med"/>
                    </a:lnT>
                    <a:lnB w="12700" cap="flat" cmpd="sng" algn="ctr">
                      <a:solidFill>
                        <a:schemeClr val="bg1">
                          <a:lumMod val="75000"/>
                        </a:schemeClr>
                      </a:solidFill>
                      <a:prstDash val="sysDash"/>
                      <a:round/>
                      <a:headEnd type="none" w="med" len="med"/>
                      <a:tailEnd type="none" w="med" len="med"/>
                    </a:lnB>
                    <a:solidFill>
                      <a:schemeClr val="bg1">
                        <a:lumMod val="95000"/>
                      </a:schemeClr>
                    </a:solidFill>
                  </a:tcPr>
                </a:tc>
              </a:tr>
            </a:tbl>
          </a:graphicData>
        </a:graphic>
      </p:graphicFrame>
      <p:sp>
        <p:nvSpPr>
          <p:cNvPr id="65" name="Title 1"/>
          <p:cNvSpPr txBox="1">
            <a:spLocks/>
          </p:cNvSpPr>
          <p:nvPr/>
        </p:nvSpPr>
        <p:spPr bwMode="auto">
          <a:xfrm>
            <a:off x="344488" y="1484784"/>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fontAlgn="base">
              <a:spcBef>
                <a:spcPct val="0"/>
              </a:spcBef>
              <a:spcAft>
                <a:spcPct val="0"/>
              </a:spcAft>
            </a:pPr>
            <a:r>
              <a:rPr lang="es-ES" sz="1200" b="1" u="sng" dirty="0">
                <a:solidFill>
                  <a:srgbClr val="002060"/>
                </a:solidFill>
                <a:cs typeface="Arial" charset="0"/>
              </a:rPr>
              <a:t>Composición de la oferta de atractivos turísticos en Quito:</a:t>
            </a:r>
            <a:r>
              <a:rPr lang="es-ES" sz="1200" b="1" dirty="0">
                <a:solidFill>
                  <a:srgbClr val="002060"/>
                </a:solidFill>
                <a:cs typeface="Arial" charset="0"/>
              </a:rPr>
              <a:t> </a:t>
            </a:r>
            <a:r>
              <a:rPr lang="es-ES" sz="1200" b="1" dirty="0" smtClean="0">
                <a:solidFill>
                  <a:srgbClr val="002060"/>
                </a:solidFill>
                <a:cs typeface="Arial" charset="0"/>
              </a:rPr>
              <a:t>Parroquias rurales</a:t>
            </a:r>
            <a:endParaRPr lang="es-ES" sz="1200" b="1" i="1" dirty="0">
              <a:solidFill>
                <a:srgbClr val="00B0F0"/>
              </a:solidFill>
              <a:cs typeface="Arial" charset="0"/>
            </a:endParaRPr>
          </a:p>
        </p:txBody>
      </p:sp>
      <p:sp>
        <p:nvSpPr>
          <p:cNvPr id="8"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Atractivos turísticos – </a:t>
            </a:r>
            <a:r>
              <a:rPr lang="es-ES" sz="2000" dirty="0" smtClean="0">
                <a:solidFill>
                  <a:srgbClr val="00B0F0"/>
                </a:solidFill>
                <a:cs typeface="Arial" charset="0"/>
              </a:rPr>
              <a:t>Parroquias rurales</a:t>
            </a:r>
            <a:endParaRPr lang="es-ES" sz="14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350</a:t>
            </a:fld>
            <a:endParaRPr lang="es-ES" dirty="0">
              <a:solidFill>
                <a:srgbClr val="002776"/>
              </a:solidFill>
            </a:endParaRPr>
          </a:p>
        </p:txBody>
      </p:sp>
      <p:sp>
        <p:nvSpPr>
          <p:cNvPr id="9" name="Content Placeholder 5"/>
          <p:cNvSpPr txBox="1">
            <a:spLocks/>
          </p:cNvSpPr>
          <p:nvPr/>
        </p:nvSpPr>
        <p:spPr bwMode="auto">
          <a:xfrm>
            <a:off x="362559" y="1052737"/>
            <a:ext cx="9198953" cy="28597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Las 7 </a:t>
            </a:r>
            <a:r>
              <a:rPr lang="es-ES" sz="1200" dirty="0">
                <a:solidFill>
                  <a:srgbClr val="002060"/>
                </a:solidFill>
              </a:rPr>
              <a:t>mancomunidades de </a:t>
            </a:r>
            <a:r>
              <a:rPr lang="es-ES" sz="1200" dirty="0" smtClean="0">
                <a:solidFill>
                  <a:srgbClr val="002060"/>
                </a:solidFill>
              </a:rPr>
              <a:t>parroquias rurales se encuentran en </a:t>
            </a:r>
            <a:r>
              <a:rPr lang="es-ES" sz="1200" b="1" dirty="0" smtClean="0">
                <a:solidFill>
                  <a:srgbClr val="002060"/>
                </a:solidFill>
              </a:rPr>
              <a:t>fase </a:t>
            </a:r>
            <a:r>
              <a:rPr lang="es-ES" sz="1200" b="1" dirty="0">
                <a:solidFill>
                  <a:srgbClr val="002060"/>
                </a:solidFill>
              </a:rPr>
              <a:t>de introducción / crecimiento como destinos </a:t>
            </a:r>
            <a:r>
              <a:rPr lang="es-ES" sz="1200" b="1" dirty="0" smtClean="0">
                <a:solidFill>
                  <a:srgbClr val="002060"/>
                </a:solidFill>
              </a:rPr>
              <a:t>turísticos</a:t>
            </a:r>
            <a:r>
              <a:rPr lang="es-ES" sz="1200" dirty="0" smtClean="0">
                <a:solidFill>
                  <a:srgbClr val="002060"/>
                </a:solidFill>
              </a:rPr>
              <a:t>, destacando la </a:t>
            </a:r>
            <a:r>
              <a:rPr lang="es-ES" sz="1200" b="1" dirty="0">
                <a:solidFill>
                  <a:srgbClr val="002060"/>
                </a:solidFill>
              </a:rPr>
              <a:t>Mancomunidad del Noroccidente </a:t>
            </a:r>
            <a:r>
              <a:rPr lang="es-ES" sz="1200" dirty="0">
                <a:solidFill>
                  <a:srgbClr val="002060"/>
                </a:solidFill>
              </a:rPr>
              <a:t>y </a:t>
            </a:r>
            <a:r>
              <a:rPr lang="es-ES" sz="1200" b="1" dirty="0">
                <a:solidFill>
                  <a:srgbClr val="002060"/>
                </a:solidFill>
              </a:rPr>
              <a:t>La Ruta Escondida</a:t>
            </a:r>
          </a:p>
        </p:txBody>
      </p:sp>
    </p:spTree>
    <p:extLst>
      <p:ext uri="{BB962C8B-B14F-4D97-AF65-F5344CB8AC3E}">
        <p14:creationId xmlns:p14="http://schemas.microsoft.com/office/powerpoint/2010/main" val="12017361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extLst>
              <p:ext uri="{D42A27DB-BD31-4B8C-83A1-F6EECF244321}">
                <p14:modId xmlns:p14="http://schemas.microsoft.com/office/powerpoint/2010/main" val="2635351065"/>
              </p:ext>
            </p:extLst>
          </p:nvPr>
        </p:nvGraphicFramePr>
        <p:xfrm>
          <a:off x="344488" y="1938283"/>
          <a:ext cx="3888000" cy="2435482"/>
        </p:xfrm>
        <a:graphic>
          <a:graphicData uri="http://schemas.openxmlformats.org/drawingml/2006/table">
            <a:tbl>
              <a:tblPr bandRow="1">
                <a:tableStyleId>{5C22544A-7EE6-4342-B048-85BDC9FD1C3A}</a:tableStyleId>
              </a:tblPr>
              <a:tblGrid>
                <a:gridCol w="1080000"/>
                <a:gridCol w="2808000"/>
              </a:tblGrid>
              <a:tr h="2435482">
                <a:tc>
                  <a:txBody>
                    <a:bodyPr/>
                    <a:lstStyle/>
                    <a:p>
                      <a:r>
                        <a:rPr lang="es-ES" sz="1050" b="1" dirty="0" smtClean="0">
                          <a:solidFill>
                            <a:schemeClr val="bg1"/>
                          </a:solidFill>
                        </a:rPr>
                        <a:t>Productos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fontAlgn="b">
                        <a:spcAft>
                          <a:spcPts val="600"/>
                        </a:spcAft>
                        <a:buFont typeface="Arial" panose="020B0604020202020204" pitchFamily="34" charset="0"/>
                        <a:buChar char="•"/>
                      </a:pPr>
                      <a:r>
                        <a:rPr lang="es-ES" sz="1000" u="none" strike="noStrike" dirty="0" smtClean="0">
                          <a:effectLst/>
                          <a:latin typeface="Arial  "/>
                        </a:rPr>
                        <a:t>Convenio Compañía de Jesús</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Convenio San Francisco</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Convenio Museo de La Ciudad</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Convenio Manuela Sáenz</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Convenio Santo Domingo </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Quito Tour Bus</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Convenio Empresa Ferrocarriles del Ecuador</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Manos en La Ronda</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Juguemos en La Ronda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val="142300085"/>
              </p:ext>
            </p:extLst>
          </p:nvPr>
        </p:nvGraphicFramePr>
        <p:xfrm>
          <a:off x="344488" y="4898024"/>
          <a:ext cx="3888000" cy="1411296"/>
        </p:xfrm>
        <a:graphic>
          <a:graphicData uri="http://schemas.openxmlformats.org/drawingml/2006/table">
            <a:tbl>
              <a:tblPr bandRow="1">
                <a:tableStyleId>{5C22544A-7EE6-4342-B048-85BDC9FD1C3A}</a:tableStyleId>
              </a:tblPr>
              <a:tblGrid>
                <a:gridCol w="1080000"/>
                <a:gridCol w="2808000"/>
              </a:tblGrid>
              <a:tr h="1411296">
                <a:tc>
                  <a:txBody>
                    <a:bodyPr/>
                    <a:lstStyle/>
                    <a:p>
                      <a:r>
                        <a:rPr lang="es-ES" sz="1050" b="1" dirty="0" smtClean="0">
                          <a:solidFill>
                            <a:schemeClr val="bg1"/>
                          </a:solidFill>
                        </a:rPr>
                        <a:t>Experiencias</a:t>
                      </a:r>
                      <a:endParaRPr lang="es-ES" sz="1050" b="1" dirty="0">
                        <a:solidFill>
                          <a:schemeClr val="bg1"/>
                        </a:solidFill>
                      </a:endParaRPr>
                    </a:p>
                  </a:txBody>
                  <a:tcPr marT="0" marB="0" anchor="ctr">
                    <a:lnL w="12700"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171450" indent="-171450" algn="l" fontAlgn="b">
                        <a:spcAft>
                          <a:spcPts val="600"/>
                        </a:spcAft>
                        <a:buFont typeface="Arial" panose="020B0604020202020204" pitchFamily="34" charset="0"/>
                        <a:buChar char="•"/>
                      </a:pPr>
                      <a:r>
                        <a:rPr lang="es-ES" sz="1000" u="none" strike="noStrike" dirty="0" smtClean="0">
                          <a:effectLst/>
                          <a:latin typeface="Arial  "/>
                        </a:rPr>
                        <a:t>Rutas nocturnas patrimoniales de Quito Eterno </a:t>
                      </a:r>
                    </a:p>
                    <a:p>
                      <a:pPr marL="171450" indent="-171450" algn="l" fontAlgn="b">
                        <a:spcAft>
                          <a:spcPts val="600"/>
                        </a:spcAft>
                        <a:buFont typeface="Arial" panose="020B0604020202020204" pitchFamily="34" charset="0"/>
                        <a:buChar char="•"/>
                      </a:pPr>
                      <a:r>
                        <a:rPr lang="es-ES" sz="1000" u="none" strike="noStrike" dirty="0" smtClean="0">
                          <a:effectLst/>
                          <a:latin typeface="Arial  "/>
                        </a:rPr>
                        <a:t>Semana Santa</a:t>
                      </a:r>
                    </a:p>
                  </a:txBody>
                  <a:tcPr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solidFill>
                      <a:schemeClr val="bg1"/>
                    </a:solidFill>
                  </a:tcPr>
                </a:tc>
              </a:tr>
            </a:tbl>
          </a:graphicData>
        </a:graphic>
      </p:graphicFrame>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smtClean="0">
                <a:solidFill>
                  <a:srgbClr val="00B0F0"/>
                </a:solidFill>
                <a:cs typeface="Arial" charset="0"/>
              </a:rPr>
              <a:t>Destacados</a:t>
            </a:r>
            <a:endParaRPr lang="es-ES" sz="1400" i="1" dirty="0">
              <a:solidFill>
                <a:srgbClr val="00B0F0"/>
              </a:solidFill>
              <a:cs typeface="Arial" charset="0"/>
            </a:endParaRPr>
          </a:p>
        </p:txBody>
      </p:sp>
      <p:sp>
        <p:nvSpPr>
          <p:cNvPr id="12" name="Title 1"/>
          <p:cNvSpPr txBox="1">
            <a:spLocks/>
          </p:cNvSpPr>
          <p:nvPr/>
        </p:nvSpPr>
        <p:spPr bwMode="auto">
          <a:xfrm>
            <a:off x="344488" y="1567081"/>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Productos y experiencias turísticas destacados en Quito</a:t>
            </a:r>
            <a:endParaRPr lang="es-ES" sz="1200" b="1" i="1" u="sng" dirty="0">
              <a:solidFill>
                <a:srgbClr val="00B0F0"/>
              </a:solidFill>
              <a:cs typeface="Arial" charset="0"/>
            </a:endParaRPr>
          </a:p>
          <a:p>
            <a:pPr fontAlgn="base">
              <a:spcBef>
                <a:spcPct val="0"/>
              </a:spcBef>
              <a:spcAft>
                <a:spcPct val="0"/>
              </a:spcAft>
            </a:pPr>
            <a:r>
              <a:rPr lang="es-ES" sz="1200" b="1" dirty="0" smtClean="0">
                <a:solidFill>
                  <a:srgbClr val="002060"/>
                </a:solidFill>
                <a:cs typeface="Arial" charset="0"/>
              </a:rPr>
              <a:t>	</a:t>
            </a:r>
            <a:endParaRPr lang="es-ES" sz="1200" b="1"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Desarrollo</a:t>
            </a:r>
            <a:endParaRPr lang="es-ES" b="0" i="1" dirty="0">
              <a:solidFill>
                <a:srgbClr val="002776"/>
              </a:solidFill>
            </a:endParaRPr>
          </a:p>
        </p:txBody>
      </p:sp>
      <p:pic>
        <p:nvPicPr>
          <p:cNvPr id="38916" name="Picture 4" descr="https://i.ytimg.com/vi/I8InKv39toI/maxresdefault.jpg"/>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4209442" y="2097964"/>
            <a:ext cx="3310072" cy="1861916"/>
          </a:xfrm>
          <a:prstGeom prst="rect">
            <a:avLst/>
          </a:prstGeom>
          <a:noFill/>
          <a:effectLst>
            <a:outerShdw blurRad="50800" dist="38100" dir="8100000" algn="tr"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8920" name="Picture 8" descr="http://quitotourbus.com/wp-content/uploads/2015/06/bus_equipo_arriba.jpg"/>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6753198" y="2896238"/>
            <a:ext cx="2808312" cy="1872208"/>
          </a:xfrm>
          <a:prstGeom prst="rect">
            <a:avLst/>
          </a:prstGeom>
          <a:noFill/>
          <a:effectLst>
            <a:outerShdw blurRad="50800" dist="38100" dir="8100000" algn="tr"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4" name="Picture 13" descr="Screen Clipping"/>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a:xfrm>
            <a:off x="5104595" y="4869471"/>
            <a:ext cx="3913629" cy="1643661"/>
          </a:xfrm>
          <a:prstGeom prst="rect">
            <a:avLst/>
          </a:prstGeom>
          <a:effectLst>
            <a:outerShdw blurRad="50800" dist="38100" dir="8100000" algn="tr" rotWithShape="0">
              <a:prstClr val="black">
                <a:alpha val="40000"/>
              </a:prstClr>
            </a:outerShdw>
          </a:effectLst>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351</a:t>
            </a:fld>
            <a:endParaRPr lang="es-ES" dirty="0">
              <a:solidFill>
                <a:srgbClr val="002776"/>
              </a:solidFill>
            </a:endParaRPr>
          </a:p>
        </p:txBody>
      </p:sp>
      <p:sp>
        <p:nvSpPr>
          <p:cNvPr id="15" name="Content Placeholder 5"/>
          <p:cNvSpPr txBox="1">
            <a:spLocks/>
          </p:cNvSpPr>
          <p:nvPr/>
        </p:nvSpPr>
        <p:spPr bwMode="auto">
          <a:xfrm>
            <a:off x="362559" y="1052737"/>
            <a:ext cx="9198953" cy="28597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En cuanto a productos y experiencias turísticas de la ciudad, se identifica una </a:t>
            </a:r>
            <a:r>
              <a:rPr lang="es-ES" sz="1200" b="1" dirty="0" smtClean="0">
                <a:solidFill>
                  <a:srgbClr val="002060"/>
                </a:solidFill>
              </a:rPr>
              <a:t>falta de productos de eventos culturales y actividades</a:t>
            </a:r>
            <a:endParaRPr lang="es-ES" sz="1200" b="1" dirty="0">
              <a:solidFill>
                <a:srgbClr val="002060"/>
              </a:solidFill>
            </a:endParaRPr>
          </a:p>
        </p:txBody>
      </p:sp>
    </p:spTree>
    <p:extLst>
      <p:ext uri="{BB962C8B-B14F-4D97-AF65-F5344CB8AC3E}">
        <p14:creationId xmlns:p14="http://schemas.microsoft.com/office/powerpoint/2010/main" val="11300790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a:solidFill>
                  <a:srgbClr val="00B0F0"/>
                </a:solidFill>
                <a:cs typeface="Arial" charset="0"/>
              </a:rPr>
              <a:t>Rutas turísticas </a:t>
            </a:r>
            <a:r>
              <a:rPr lang="es-ES" sz="2000" dirty="0" smtClean="0">
                <a:solidFill>
                  <a:srgbClr val="00B0F0"/>
                </a:solidFill>
                <a:cs typeface="Arial" charset="0"/>
              </a:rPr>
              <a:t>centro histórico</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endParaRPr lang="es-ES" b="0" i="1" dirty="0">
              <a:solidFill>
                <a:srgbClr val="002776"/>
              </a:solidFill>
            </a:endParaRPr>
          </a:p>
        </p:txBody>
      </p:sp>
      <p:sp>
        <p:nvSpPr>
          <p:cNvPr id="14" name="Rectangle 13"/>
          <p:cNvSpPr/>
          <p:nvPr/>
        </p:nvSpPr>
        <p:spPr bwMode="auto">
          <a:xfrm>
            <a:off x="344488" y="1729404"/>
            <a:ext cx="4464050" cy="4723783"/>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5" name="Rounded Rectangle 14"/>
          <p:cNvSpPr/>
          <p:nvPr/>
        </p:nvSpPr>
        <p:spPr bwMode="auto">
          <a:xfrm>
            <a:off x="344489" y="1412776"/>
            <a:ext cx="2622376" cy="288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buFont typeface="Wingdings 2" pitchFamily="18" charset="2"/>
              <a:buNone/>
            </a:pPr>
            <a:r>
              <a:rPr lang="es-ES" sz="1200" b="1" dirty="0" smtClean="0">
                <a:solidFill>
                  <a:srgbClr val="FFFFFF"/>
                </a:solidFill>
              </a:rPr>
              <a:t>Ruta Patrimonial</a:t>
            </a:r>
          </a:p>
        </p:txBody>
      </p:sp>
      <p:graphicFrame>
        <p:nvGraphicFramePr>
          <p:cNvPr id="16" name="Table 15"/>
          <p:cNvGraphicFramePr>
            <a:graphicFrameLocks noGrp="1"/>
          </p:cNvGraphicFramePr>
          <p:nvPr>
            <p:extLst/>
          </p:nvPr>
        </p:nvGraphicFramePr>
        <p:xfrm>
          <a:off x="436139" y="1836317"/>
          <a:ext cx="4252734" cy="3299516"/>
        </p:xfrm>
        <a:graphic>
          <a:graphicData uri="http://schemas.openxmlformats.org/drawingml/2006/table">
            <a:tbl>
              <a:tblPr bandRow="1">
                <a:tableStyleId>{5C22544A-7EE6-4342-B048-85BDC9FD1C3A}</a:tableStyleId>
              </a:tblPr>
              <a:tblGrid>
                <a:gridCol w="1021305"/>
                <a:gridCol w="3231429"/>
              </a:tblGrid>
              <a:tr h="45359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Esta ruta lleva</a:t>
                      </a:r>
                      <a:r>
                        <a:rPr lang="es-ES" sz="1100" baseline="0" dirty="0" smtClean="0">
                          <a:solidFill>
                            <a:schemeClr val="tx2"/>
                          </a:solidFill>
                        </a:rPr>
                        <a:t> a conocer la vida cotidiana de los quiteños, ya que se podrá conocer una mezcla entre religiosidad e historia en los museos de la Ciudad, Convento de San Francisco e Iglesia de la Compañía de Jesús.</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5359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2006</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5359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 y Policía Metropolitana de Quito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5359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Nacional</a:t>
                      </a:r>
                      <a:r>
                        <a:rPr lang="es-ES" sz="1100" baseline="0" dirty="0" smtClean="0">
                          <a:solidFill>
                            <a:schemeClr val="tx2"/>
                          </a:solidFill>
                        </a:rPr>
                        <a:t> e internacional</a:t>
                      </a:r>
                      <a:endParaRPr lang="es-ES" sz="11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5359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Niños, estudiantes, adultos y adulto mayores</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5359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Visitantes por año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Los datos son en número de ventas por año.   2013: 5271,48; 2014: 5579,84; 2015: 2760,72;</a:t>
                      </a:r>
                      <a:r>
                        <a:rPr lang="es-ES" sz="1100" baseline="0" dirty="0" smtClean="0">
                          <a:solidFill>
                            <a:schemeClr val="tx2"/>
                          </a:solidFill>
                        </a:rPr>
                        <a:t> no hay registro 2016</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4" name="Rectangle 23"/>
          <p:cNvSpPr/>
          <p:nvPr/>
        </p:nvSpPr>
        <p:spPr bwMode="auto">
          <a:xfrm>
            <a:off x="5097463" y="1729404"/>
            <a:ext cx="4464050" cy="4723783"/>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25" name="Rounded Rectangle 24"/>
          <p:cNvSpPr/>
          <p:nvPr/>
        </p:nvSpPr>
        <p:spPr bwMode="auto">
          <a:xfrm>
            <a:off x="5097464" y="1412776"/>
            <a:ext cx="2622376" cy="288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lnSpc>
                <a:spcPct val="106000"/>
              </a:lnSpc>
              <a:spcBef>
                <a:spcPct val="0"/>
              </a:spcBef>
              <a:spcAft>
                <a:spcPct val="0"/>
              </a:spcAft>
              <a:buFont typeface="Wingdings 2" pitchFamily="18" charset="2"/>
              <a:buNone/>
            </a:pPr>
            <a:r>
              <a:rPr lang="es-ES" sz="1200" b="1" dirty="0" smtClean="0">
                <a:solidFill>
                  <a:srgbClr val="FFFFFF"/>
                </a:solidFill>
              </a:rPr>
              <a:t>Ruta Fachadas</a:t>
            </a:r>
          </a:p>
        </p:txBody>
      </p:sp>
      <p:graphicFrame>
        <p:nvGraphicFramePr>
          <p:cNvPr id="29" name="Table 28"/>
          <p:cNvGraphicFramePr>
            <a:graphicFrameLocks noGrp="1"/>
          </p:cNvGraphicFramePr>
          <p:nvPr>
            <p:extLst/>
          </p:nvPr>
        </p:nvGraphicFramePr>
        <p:xfrm>
          <a:off x="5203121" y="1836317"/>
          <a:ext cx="4252734" cy="3299516"/>
        </p:xfrm>
        <a:graphic>
          <a:graphicData uri="http://schemas.openxmlformats.org/drawingml/2006/table">
            <a:tbl>
              <a:tblPr bandRow="1">
                <a:tableStyleId>{5C22544A-7EE6-4342-B048-85BDC9FD1C3A}</a:tableStyleId>
              </a:tblPr>
              <a:tblGrid>
                <a:gridCol w="1021305"/>
                <a:gridCol w="3231429"/>
              </a:tblGrid>
              <a:tr h="63994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Esta ruta está enfocada a</a:t>
                      </a:r>
                      <a:r>
                        <a:rPr lang="es-ES" sz="1100" baseline="0" dirty="0" smtClean="0">
                          <a:solidFill>
                            <a:schemeClr val="tx2"/>
                          </a:solidFill>
                        </a:rPr>
                        <a:t> una descripción profunda de exteriores, dando a conocer la religiosidad e historia de la vida quiteña.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90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2006</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90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 y Policía Metropolitana de Quito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90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Nacional</a:t>
                      </a:r>
                      <a:r>
                        <a:rPr lang="es-ES" sz="1100" baseline="0" dirty="0" smtClean="0">
                          <a:solidFill>
                            <a:schemeClr val="tx2"/>
                          </a:solidFill>
                        </a:rPr>
                        <a:t> e internacional</a:t>
                      </a:r>
                      <a:endParaRPr lang="es-ES" sz="11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90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Niños, estudiantes, adultos y adulto mayores</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3994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Visitantes por año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Los datos son en número de ventas por año.   2013: 2427,20; 2014: 1011,58; 2015: 793,79;</a:t>
                      </a:r>
                      <a:r>
                        <a:rPr lang="es-ES" sz="1100" baseline="0" dirty="0" smtClean="0">
                          <a:solidFill>
                            <a:schemeClr val="tx2"/>
                          </a:solidFill>
                        </a:rPr>
                        <a:t> 2016: 96,43</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pic>
        <p:nvPicPr>
          <p:cNvPr id="3" name="Imagen 2"/>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5131782" y="5304440"/>
            <a:ext cx="2085586" cy="1105328"/>
          </a:xfrm>
          <a:prstGeom prst="rect">
            <a:avLst/>
          </a:prstGeom>
        </p:spPr>
      </p:pic>
      <p:pic>
        <p:nvPicPr>
          <p:cNvPr id="21" name="Imagen 20"/>
          <p:cNvPicPr/>
          <p:nvPr/>
        </p:nvPicPr>
        <p:blipFill rotWithShape="1">
          <a:blip r:embed="rId4" cstate="email">
            <a:extLst>
              <a:ext uri="{28A0092B-C50C-407E-A947-70E740481C1C}">
                <a14:useLocalDpi xmlns:a14="http://schemas.microsoft.com/office/drawing/2010/main" val="0"/>
              </a:ext>
            </a:extLst>
          </a:blip>
          <a:srcRect/>
          <a:stretch/>
        </p:blipFill>
        <p:spPr bwMode="auto">
          <a:xfrm>
            <a:off x="2605873" y="5304440"/>
            <a:ext cx="2105082" cy="1127687"/>
          </a:xfrm>
          <a:prstGeom prst="rect">
            <a:avLst/>
          </a:prstGeom>
          <a:ln>
            <a:noFill/>
          </a:ln>
          <a:extLst>
            <a:ext uri="{53640926-AAD7-44D8-BBD7-CCE9431645EC}">
              <a14:shadowObscured xmlns:a14="http://schemas.microsoft.com/office/drawing/2010/main"/>
            </a:ext>
          </a:extLst>
        </p:spPr>
      </p:pic>
      <p:pic>
        <p:nvPicPr>
          <p:cNvPr id="5" name="Imagen 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72090" y="5304440"/>
            <a:ext cx="2069758" cy="1122572"/>
          </a:xfrm>
          <a:prstGeom prst="rect">
            <a:avLst/>
          </a:prstGeom>
        </p:spPr>
      </p:pic>
      <p:pic>
        <p:nvPicPr>
          <p:cNvPr id="7" name="Imagen 6"/>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420311" y="5304440"/>
            <a:ext cx="2087979" cy="1103912"/>
          </a:xfrm>
          <a:prstGeom prst="rect">
            <a:avLst/>
          </a:prstGeom>
        </p:spPr>
      </p:pic>
      <p:sp>
        <p:nvSpPr>
          <p:cNvPr id="20" name="Title 1"/>
          <p:cNvSpPr txBox="1">
            <a:spLocks/>
          </p:cNvSpPr>
          <p:nvPr/>
        </p:nvSpPr>
        <p:spPr bwMode="auto">
          <a:xfrm>
            <a:off x="344488" y="11425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Descripción y situación actual de las rutas turísticas:</a:t>
            </a:r>
            <a:r>
              <a:rPr lang="es-ES" sz="1200" dirty="0" smtClean="0">
                <a:solidFill>
                  <a:srgbClr val="002060"/>
                </a:solidFill>
                <a:cs typeface="Arial" charset="0"/>
              </a:rPr>
              <a:t> Centro histórico</a:t>
            </a:r>
            <a:endParaRPr lang="es-ES" sz="12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352</a:t>
            </a:fld>
            <a:endParaRPr lang="es-ES" dirty="0">
              <a:solidFill>
                <a:srgbClr val="002776"/>
              </a:solidFill>
            </a:endParaRPr>
          </a:p>
        </p:txBody>
      </p:sp>
    </p:spTree>
    <p:extLst>
      <p:ext uri="{BB962C8B-B14F-4D97-AF65-F5344CB8AC3E}">
        <p14:creationId xmlns:p14="http://schemas.microsoft.com/office/powerpoint/2010/main" val="21375082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a:solidFill>
                  <a:srgbClr val="00B0F0"/>
                </a:solidFill>
                <a:cs typeface="Arial" charset="0"/>
              </a:rPr>
              <a:t>Rutas turísticas </a:t>
            </a:r>
            <a:r>
              <a:rPr lang="es-ES" sz="2000" dirty="0" smtClean="0">
                <a:solidFill>
                  <a:srgbClr val="00B0F0"/>
                </a:solidFill>
                <a:cs typeface="Arial" charset="0"/>
              </a:rPr>
              <a:t>rurales (i/iii)</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a:t>
            </a:r>
          </a:p>
          <a:p>
            <a:r>
              <a:rPr lang="es-ES" b="0" i="1" dirty="0" smtClean="0">
                <a:solidFill>
                  <a:srgbClr val="002776"/>
                </a:solidFill>
              </a:rPr>
              <a:t>^Dos rutas al mes</a:t>
            </a:r>
            <a:endParaRPr lang="es-ES" b="0" i="1" dirty="0">
              <a:solidFill>
                <a:srgbClr val="002776"/>
              </a:solidFill>
            </a:endParaRPr>
          </a:p>
        </p:txBody>
      </p:sp>
      <p:sp>
        <p:nvSpPr>
          <p:cNvPr id="14" name="Rectangle 13"/>
          <p:cNvSpPr/>
          <p:nvPr/>
        </p:nvSpPr>
        <p:spPr bwMode="auto">
          <a:xfrm>
            <a:off x="344488" y="1729404"/>
            <a:ext cx="3683097" cy="4723783"/>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5" name="Rounded Rectangle 14"/>
          <p:cNvSpPr/>
          <p:nvPr/>
        </p:nvSpPr>
        <p:spPr bwMode="auto">
          <a:xfrm>
            <a:off x="344489" y="1412776"/>
            <a:ext cx="2622376" cy="288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142875" defTabSz="914400" fontAlgn="base">
              <a:spcBef>
                <a:spcPct val="0"/>
              </a:spcBef>
              <a:spcAft>
                <a:spcPct val="0"/>
              </a:spcAft>
              <a:buFont typeface="Wingdings 2" pitchFamily="18" charset="2"/>
              <a:buNone/>
            </a:pPr>
            <a:r>
              <a:rPr lang="es-ES" sz="1200" b="1" dirty="0" smtClean="0">
                <a:solidFill>
                  <a:srgbClr val="FFFFFF"/>
                </a:solidFill>
              </a:rPr>
              <a:t>Ruta Quito-</a:t>
            </a:r>
            <a:r>
              <a:rPr lang="es-ES" sz="1200" b="1" dirty="0" err="1" smtClean="0">
                <a:solidFill>
                  <a:srgbClr val="FFFFFF"/>
                </a:solidFill>
              </a:rPr>
              <a:t>Pintag</a:t>
            </a:r>
            <a:r>
              <a:rPr lang="es-ES" sz="1200" b="1" dirty="0" smtClean="0">
                <a:solidFill>
                  <a:srgbClr val="FFFFFF"/>
                </a:solidFill>
              </a:rPr>
              <a:t> Camping </a:t>
            </a:r>
          </a:p>
          <a:p>
            <a:pPr marL="231775" indent="-142875" defTabSz="914400" fontAlgn="base">
              <a:spcBef>
                <a:spcPct val="0"/>
              </a:spcBef>
              <a:spcAft>
                <a:spcPct val="0"/>
              </a:spcAft>
              <a:buFont typeface="Wingdings 2" pitchFamily="18" charset="2"/>
              <a:buNone/>
            </a:pPr>
            <a:r>
              <a:rPr lang="es-ES" sz="900" dirty="0" smtClean="0">
                <a:solidFill>
                  <a:srgbClr val="FFFFFF"/>
                </a:solidFill>
              </a:rPr>
              <a:t>(2 noches – 3 días)</a:t>
            </a:r>
            <a:endParaRPr lang="es-ES" sz="900" dirty="0">
              <a:solidFill>
                <a:srgbClr val="FFFFFF"/>
              </a:solidFill>
            </a:endParaRPr>
          </a:p>
        </p:txBody>
      </p:sp>
      <p:graphicFrame>
        <p:nvGraphicFramePr>
          <p:cNvPr id="16" name="Table 15"/>
          <p:cNvGraphicFramePr>
            <a:graphicFrameLocks noGrp="1"/>
          </p:cNvGraphicFramePr>
          <p:nvPr>
            <p:extLst/>
          </p:nvPr>
        </p:nvGraphicFramePr>
        <p:xfrm>
          <a:off x="436139" y="1836317"/>
          <a:ext cx="3384000" cy="4535216"/>
        </p:xfrm>
        <a:graphic>
          <a:graphicData uri="http://schemas.openxmlformats.org/drawingml/2006/table">
            <a:tbl>
              <a:tblPr bandRow="1">
                <a:tableStyleId>{5C22544A-7EE6-4342-B048-85BDC9FD1C3A}</a:tableStyleId>
              </a:tblPr>
              <a:tblGrid>
                <a:gridCol w="936000"/>
                <a:gridCol w="2448000"/>
              </a:tblGrid>
              <a:tr h="80945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Historias de fantasmas, misterios de tesoros escondidos bajo las estrellas del Páramo. Entre amigos conociendo el arte de la pesca y el campismo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Coste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$ 85 / </a:t>
                      </a:r>
                      <a:r>
                        <a:rPr lang="es-ES" sz="1100" kern="1200" baseline="0" dirty="0" err="1" smtClean="0">
                          <a:solidFill>
                            <a:schemeClr val="tx2"/>
                          </a:solidFill>
                          <a:latin typeface="+mn-lt"/>
                          <a:ea typeface="+mn-ea"/>
                          <a:cs typeface="+mn-cs"/>
                        </a:rPr>
                        <a:t>pax</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Cupo mínimo-máximo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15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mínimo / 20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máximo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Julio 2015. Actualmente inactiva</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a:t>
                      </a:r>
                      <a:r>
                        <a:rPr lang="es-ES" sz="1100" baseline="0" dirty="0" smtClean="0">
                          <a:solidFill>
                            <a:schemeClr val="tx2"/>
                          </a:solidFill>
                        </a:rPr>
                        <a:t> se dejó de operar por falta de presupuesto. Comercialización: El Quinde</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Nacional</a:t>
                      </a:r>
                      <a:r>
                        <a:rPr lang="es-ES" sz="1100" baseline="0" dirty="0" smtClean="0">
                          <a:solidFill>
                            <a:schemeClr val="tx2"/>
                          </a:solidFill>
                        </a:rPr>
                        <a:t> e internacional</a:t>
                      </a:r>
                      <a:endParaRPr lang="es-ES" sz="11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Niños</a:t>
                      </a:r>
                      <a:r>
                        <a:rPr lang="es-ES" sz="1100" baseline="0" dirty="0" smtClean="0">
                          <a:solidFill>
                            <a:schemeClr val="tx2"/>
                          </a:solidFill>
                        </a:rPr>
                        <a:t> y jóvenes</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Nivel</a:t>
                      </a:r>
                      <a:r>
                        <a:rPr lang="es-ES" sz="1100" b="1" baseline="0" dirty="0" smtClean="0">
                          <a:solidFill>
                            <a:srgbClr val="002060"/>
                          </a:solidFill>
                          <a:cs typeface="Arial" charset="0"/>
                        </a:rPr>
                        <a:t> de dificultad</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Bajo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Title 1"/>
          <p:cNvSpPr txBox="1">
            <a:spLocks/>
          </p:cNvSpPr>
          <p:nvPr/>
        </p:nvSpPr>
        <p:spPr bwMode="auto">
          <a:xfrm>
            <a:off x="344488" y="11425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Descripción y situación actual de las rutas turísticas:</a:t>
            </a:r>
            <a:r>
              <a:rPr lang="es-ES" sz="1200" dirty="0" smtClean="0">
                <a:solidFill>
                  <a:srgbClr val="002060"/>
                </a:solidFill>
                <a:cs typeface="Arial" charset="0"/>
              </a:rPr>
              <a:t> Rurales (asistencia promedio de 500 </a:t>
            </a:r>
            <a:r>
              <a:rPr lang="es-ES" sz="1200" dirty="0" err="1" smtClean="0">
                <a:solidFill>
                  <a:srgbClr val="002060"/>
                </a:solidFill>
                <a:cs typeface="Arial" charset="0"/>
              </a:rPr>
              <a:t>pax</a:t>
            </a:r>
            <a:r>
              <a:rPr lang="es-ES" sz="1200" dirty="0" smtClean="0">
                <a:solidFill>
                  <a:srgbClr val="002060"/>
                </a:solidFill>
                <a:cs typeface="Arial" charset="0"/>
              </a:rPr>
              <a:t> / año, con ~40 </a:t>
            </a:r>
            <a:r>
              <a:rPr lang="es-ES" sz="1200" dirty="0" err="1" smtClean="0">
                <a:solidFill>
                  <a:srgbClr val="002060"/>
                </a:solidFill>
                <a:cs typeface="Arial" charset="0"/>
              </a:rPr>
              <a:t>pax</a:t>
            </a:r>
            <a:r>
              <a:rPr lang="es-ES" sz="1200" dirty="0" smtClean="0">
                <a:solidFill>
                  <a:srgbClr val="002060"/>
                </a:solidFill>
                <a:cs typeface="Arial" charset="0"/>
              </a:rPr>
              <a:t>/ruta*)</a:t>
            </a:r>
            <a:endParaRPr lang="es-ES" sz="1200" i="1" dirty="0">
              <a:solidFill>
                <a:srgbClr val="00B0F0"/>
              </a:solidFill>
              <a:cs typeface="Arial" charset="0"/>
            </a:endParaRPr>
          </a:p>
        </p:txBody>
      </p:sp>
      <p:pic>
        <p:nvPicPr>
          <p:cNvPr id="22" name="Imagen 1"/>
          <p:cNvPicPr/>
          <p:nvPr/>
        </p:nvPicPr>
        <p:blipFill>
          <a:blip r:embed="rId3" cstate="email">
            <a:extLst>
              <a:ext uri="{28A0092B-C50C-407E-A947-70E740481C1C}">
                <a14:useLocalDpi xmlns:a14="http://schemas.microsoft.com/office/drawing/2010/main" val="0"/>
              </a:ext>
            </a:extLst>
          </a:blip>
          <a:stretch>
            <a:fillRect/>
          </a:stretch>
        </p:blipFill>
        <p:spPr>
          <a:xfrm>
            <a:off x="4336261" y="2073737"/>
            <a:ext cx="5225252" cy="4035115"/>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353</a:t>
            </a:fld>
            <a:endParaRPr lang="es-ES" dirty="0">
              <a:solidFill>
                <a:srgbClr val="002776"/>
              </a:solidFill>
            </a:endParaRPr>
          </a:p>
        </p:txBody>
      </p:sp>
    </p:spTree>
    <p:extLst>
      <p:ext uri="{BB962C8B-B14F-4D97-AF65-F5344CB8AC3E}">
        <p14:creationId xmlns:p14="http://schemas.microsoft.com/office/powerpoint/2010/main" val="5595151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a:solidFill>
                  <a:srgbClr val="00B0F0"/>
                </a:solidFill>
                <a:cs typeface="Arial" charset="0"/>
              </a:rPr>
              <a:t>Rutas turísticas </a:t>
            </a:r>
            <a:r>
              <a:rPr lang="es-ES" sz="2000" dirty="0" smtClean="0">
                <a:solidFill>
                  <a:srgbClr val="00B0F0"/>
                </a:solidFill>
                <a:cs typeface="Arial" charset="0"/>
              </a:rPr>
              <a:t>rurales (ii/iii)</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a:t>
            </a:r>
          </a:p>
          <a:p>
            <a:r>
              <a:rPr lang="es-ES" b="0" i="1" dirty="0" smtClean="0">
                <a:solidFill>
                  <a:srgbClr val="002776"/>
                </a:solidFill>
              </a:rPr>
              <a:t>^Dos rutas al mes</a:t>
            </a:r>
            <a:endParaRPr lang="es-ES" b="0" i="1" dirty="0">
              <a:solidFill>
                <a:srgbClr val="002776"/>
              </a:solidFill>
            </a:endParaRPr>
          </a:p>
        </p:txBody>
      </p:sp>
      <p:sp>
        <p:nvSpPr>
          <p:cNvPr id="14" name="Rectangle 13"/>
          <p:cNvSpPr/>
          <p:nvPr/>
        </p:nvSpPr>
        <p:spPr bwMode="auto">
          <a:xfrm>
            <a:off x="344488" y="1729404"/>
            <a:ext cx="4464050" cy="4723783"/>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5" name="Rounded Rectangle 14"/>
          <p:cNvSpPr/>
          <p:nvPr/>
        </p:nvSpPr>
        <p:spPr bwMode="auto">
          <a:xfrm>
            <a:off x="344488" y="1412776"/>
            <a:ext cx="4464049" cy="288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88900" defTabSz="914400" fontAlgn="base">
              <a:spcBef>
                <a:spcPct val="0"/>
              </a:spcBef>
              <a:spcAft>
                <a:spcPct val="0"/>
              </a:spcAft>
              <a:buFont typeface="Wingdings 2" pitchFamily="18" charset="2"/>
              <a:buNone/>
            </a:pPr>
            <a:r>
              <a:rPr lang="es-ES" sz="1200" b="1" dirty="0" smtClean="0">
                <a:solidFill>
                  <a:srgbClr val="FFFFFF"/>
                </a:solidFill>
              </a:rPr>
              <a:t>Ruta del solsticio</a:t>
            </a:r>
            <a:endParaRPr lang="es-ES" sz="900" dirty="0">
              <a:solidFill>
                <a:srgbClr val="FFFFFF"/>
              </a:solidFill>
            </a:endParaRPr>
          </a:p>
        </p:txBody>
      </p:sp>
      <p:graphicFrame>
        <p:nvGraphicFramePr>
          <p:cNvPr id="16" name="Table 15"/>
          <p:cNvGraphicFramePr>
            <a:graphicFrameLocks noGrp="1"/>
          </p:cNvGraphicFramePr>
          <p:nvPr>
            <p:extLst/>
          </p:nvPr>
        </p:nvGraphicFramePr>
        <p:xfrm>
          <a:off x="436138" y="1836317"/>
          <a:ext cx="4228830" cy="4535216"/>
        </p:xfrm>
        <a:graphic>
          <a:graphicData uri="http://schemas.openxmlformats.org/drawingml/2006/table">
            <a:tbl>
              <a:tblPr bandRow="1">
                <a:tableStyleId>{5C22544A-7EE6-4342-B048-85BDC9FD1C3A}</a:tableStyleId>
              </a:tblPr>
              <a:tblGrid>
                <a:gridCol w="1169677"/>
                <a:gridCol w="3059153"/>
              </a:tblGrid>
              <a:tr h="80945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Conoce sobre el fenómeno luminoso y la importancia ancestral del solsticio de verano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Coste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$ 15 / </a:t>
                      </a:r>
                      <a:r>
                        <a:rPr lang="es-ES" sz="1100" kern="1200" baseline="0" dirty="0" err="1" smtClean="0">
                          <a:solidFill>
                            <a:schemeClr val="tx2"/>
                          </a:solidFill>
                          <a:latin typeface="+mn-lt"/>
                          <a:ea typeface="+mn-ea"/>
                          <a:cs typeface="+mn-cs"/>
                        </a:rPr>
                        <a:t>pax</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Cupo mínimo-máximo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20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mínimo / 40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máximo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Junio 2015. Actualmente inactiva</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a:t>
                      </a:r>
                      <a:r>
                        <a:rPr lang="es-ES" sz="1100" baseline="0" dirty="0" smtClean="0">
                          <a:solidFill>
                            <a:schemeClr val="tx2"/>
                          </a:solidFill>
                        </a:rPr>
                        <a:t> se dejó de operar por falta de presupuesto. Comercialización: El Quinde</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Nacional</a:t>
                      </a:r>
                      <a:r>
                        <a:rPr lang="es-ES" sz="1100" baseline="0" dirty="0" smtClean="0">
                          <a:solidFill>
                            <a:schemeClr val="tx2"/>
                          </a:solidFill>
                        </a:rPr>
                        <a:t> e internacional</a:t>
                      </a:r>
                      <a:endParaRPr lang="es-ES" sz="11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Familiar</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Nivel</a:t>
                      </a:r>
                      <a:r>
                        <a:rPr lang="es-ES" sz="1100" b="1" baseline="0" dirty="0" smtClean="0">
                          <a:solidFill>
                            <a:srgbClr val="002060"/>
                          </a:solidFill>
                          <a:cs typeface="Arial" charset="0"/>
                        </a:rPr>
                        <a:t> de dificultad</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Bajo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Title 1"/>
          <p:cNvSpPr txBox="1">
            <a:spLocks/>
          </p:cNvSpPr>
          <p:nvPr/>
        </p:nvSpPr>
        <p:spPr bwMode="auto">
          <a:xfrm>
            <a:off x="344488" y="11425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Descripción y situación actual de las rutas turísticas:</a:t>
            </a:r>
            <a:r>
              <a:rPr lang="es-ES" sz="1200" dirty="0" smtClean="0">
                <a:solidFill>
                  <a:srgbClr val="002060"/>
                </a:solidFill>
                <a:cs typeface="Arial" charset="0"/>
              </a:rPr>
              <a:t> Rurales (asistencia promedio de 500 </a:t>
            </a:r>
            <a:r>
              <a:rPr lang="es-ES" sz="1200" dirty="0" err="1" smtClean="0">
                <a:solidFill>
                  <a:srgbClr val="002060"/>
                </a:solidFill>
                <a:cs typeface="Arial" charset="0"/>
              </a:rPr>
              <a:t>pax</a:t>
            </a:r>
            <a:r>
              <a:rPr lang="es-ES" sz="1200" dirty="0" smtClean="0">
                <a:solidFill>
                  <a:srgbClr val="002060"/>
                </a:solidFill>
                <a:cs typeface="Arial" charset="0"/>
              </a:rPr>
              <a:t> / año, con ~40 </a:t>
            </a:r>
            <a:r>
              <a:rPr lang="es-ES" sz="1200" dirty="0" err="1" smtClean="0">
                <a:solidFill>
                  <a:srgbClr val="002060"/>
                </a:solidFill>
                <a:cs typeface="Arial" charset="0"/>
              </a:rPr>
              <a:t>pax</a:t>
            </a:r>
            <a:r>
              <a:rPr lang="es-ES" sz="1200" dirty="0" smtClean="0">
                <a:solidFill>
                  <a:srgbClr val="002060"/>
                </a:solidFill>
                <a:cs typeface="Arial" charset="0"/>
              </a:rPr>
              <a:t>/ruta*)</a:t>
            </a:r>
            <a:endParaRPr lang="es-ES" sz="1200" i="1" dirty="0">
              <a:solidFill>
                <a:srgbClr val="00B0F0"/>
              </a:solidFill>
              <a:cs typeface="Arial" charset="0"/>
            </a:endParaRPr>
          </a:p>
        </p:txBody>
      </p:sp>
      <p:sp>
        <p:nvSpPr>
          <p:cNvPr id="11" name="Rectangle 10"/>
          <p:cNvSpPr/>
          <p:nvPr/>
        </p:nvSpPr>
        <p:spPr bwMode="auto">
          <a:xfrm>
            <a:off x="5097463" y="1729404"/>
            <a:ext cx="4464050" cy="4723783"/>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2" name="Rounded Rectangle 11"/>
          <p:cNvSpPr/>
          <p:nvPr/>
        </p:nvSpPr>
        <p:spPr bwMode="auto">
          <a:xfrm>
            <a:off x="5097463" y="1412776"/>
            <a:ext cx="4464049" cy="288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88900" defTabSz="914400" fontAlgn="base">
              <a:spcBef>
                <a:spcPct val="0"/>
              </a:spcBef>
              <a:spcAft>
                <a:spcPct val="0"/>
              </a:spcAft>
              <a:buFont typeface="Wingdings 2" pitchFamily="18" charset="2"/>
              <a:buNone/>
            </a:pPr>
            <a:r>
              <a:rPr lang="es-ES" sz="1200" b="1" dirty="0" err="1" smtClean="0">
                <a:solidFill>
                  <a:srgbClr val="FFFFFF"/>
                </a:solidFill>
              </a:rPr>
              <a:t>Ilalo</a:t>
            </a:r>
            <a:r>
              <a:rPr lang="es-ES" sz="1200" b="1" dirty="0" smtClean="0">
                <a:solidFill>
                  <a:srgbClr val="FFFFFF"/>
                </a:solidFill>
              </a:rPr>
              <a:t> nocturno (full-</a:t>
            </a:r>
            <a:r>
              <a:rPr lang="es-ES" sz="1200" b="1" dirty="0" err="1" smtClean="0">
                <a:solidFill>
                  <a:srgbClr val="FFFFFF"/>
                </a:solidFill>
              </a:rPr>
              <a:t>day</a:t>
            </a:r>
            <a:r>
              <a:rPr lang="es-ES" sz="1200" b="1" dirty="0" smtClean="0">
                <a:solidFill>
                  <a:srgbClr val="FFFFFF"/>
                </a:solidFill>
              </a:rPr>
              <a:t>)</a:t>
            </a:r>
            <a:endParaRPr lang="es-ES" sz="900" dirty="0">
              <a:solidFill>
                <a:srgbClr val="FFFFFF"/>
              </a:solidFill>
            </a:endParaRPr>
          </a:p>
        </p:txBody>
      </p:sp>
      <p:graphicFrame>
        <p:nvGraphicFramePr>
          <p:cNvPr id="17" name="Table 16"/>
          <p:cNvGraphicFramePr>
            <a:graphicFrameLocks noGrp="1"/>
          </p:cNvGraphicFramePr>
          <p:nvPr>
            <p:extLst/>
          </p:nvPr>
        </p:nvGraphicFramePr>
        <p:xfrm>
          <a:off x="5189113" y="1836317"/>
          <a:ext cx="4228830" cy="4535216"/>
        </p:xfrm>
        <a:graphic>
          <a:graphicData uri="http://schemas.openxmlformats.org/drawingml/2006/table">
            <a:tbl>
              <a:tblPr bandRow="1">
                <a:tableStyleId>{5C22544A-7EE6-4342-B048-85BDC9FD1C3A}</a:tableStyleId>
              </a:tblPr>
              <a:tblGrid>
                <a:gridCol w="1169677"/>
                <a:gridCol w="3059153"/>
              </a:tblGrid>
              <a:tr h="80945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Participa en una nueva alternativa nocturna y disfruta del solsticio de una diferente perspectiva en la Montaña de Luz</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Coste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$ 25 / </a:t>
                      </a:r>
                      <a:r>
                        <a:rPr lang="es-ES" sz="1100" kern="1200" baseline="0" dirty="0" err="1" smtClean="0">
                          <a:solidFill>
                            <a:schemeClr val="tx2"/>
                          </a:solidFill>
                          <a:latin typeface="+mn-lt"/>
                          <a:ea typeface="+mn-ea"/>
                          <a:cs typeface="+mn-cs"/>
                        </a:rPr>
                        <a:t>pax</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Cupo mínimo-máximo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20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mínimo / 40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máximo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Junio 2015. Actualmente inactiva</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a:t>
                      </a:r>
                      <a:r>
                        <a:rPr lang="es-ES" sz="1100" baseline="0" dirty="0" smtClean="0">
                          <a:solidFill>
                            <a:schemeClr val="tx2"/>
                          </a:solidFill>
                        </a:rPr>
                        <a:t> se dejó de operar por falta de presupuesto. Comercialización: El Quinde</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Nacional</a:t>
                      </a:r>
                      <a:r>
                        <a:rPr lang="es-ES" sz="1100" baseline="0" dirty="0" smtClean="0">
                          <a:solidFill>
                            <a:schemeClr val="tx2"/>
                          </a:solidFill>
                        </a:rPr>
                        <a:t> e internacional</a:t>
                      </a:r>
                      <a:endParaRPr lang="es-ES" sz="11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Estudiantil (Colegios, Universidades), Familiar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Nivel</a:t>
                      </a:r>
                      <a:r>
                        <a:rPr lang="es-ES" sz="1100" b="1" baseline="0" dirty="0" smtClean="0">
                          <a:solidFill>
                            <a:srgbClr val="002060"/>
                          </a:solidFill>
                          <a:cs typeface="Arial" charset="0"/>
                        </a:rPr>
                        <a:t> de dificultad</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Bajo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354</a:t>
            </a:fld>
            <a:endParaRPr lang="es-ES" dirty="0">
              <a:solidFill>
                <a:srgbClr val="002776"/>
              </a:solidFill>
            </a:endParaRPr>
          </a:p>
        </p:txBody>
      </p:sp>
    </p:spTree>
    <p:extLst>
      <p:ext uri="{BB962C8B-B14F-4D97-AF65-F5344CB8AC3E}">
        <p14:creationId xmlns:p14="http://schemas.microsoft.com/office/powerpoint/2010/main" val="31391037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a:solidFill>
                  <a:srgbClr val="00B0F0"/>
                </a:solidFill>
                <a:cs typeface="Arial" charset="0"/>
              </a:rPr>
              <a:t>Rutas turísticas </a:t>
            </a:r>
            <a:r>
              <a:rPr lang="es-ES" sz="2000" dirty="0" smtClean="0">
                <a:solidFill>
                  <a:srgbClr val="00B0F0"/>
                </a:solidFill>
                <a:cs typeface="Arial" charset="0"/>
              </a:rPr>
              <a:t>rurales (iii/iii)</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a:t>
            </a:r>
          </a:p>
          <a:p>
            <a:r>
              <a:rPr lang="es-ES" b="0" i="1" dirty="0" smtClean="0">
                <a:solidFill>
                  <a:srgbClr val="002776"/>
                </a:solidFill>
              </a:rPr>
              <a:t>^Dos rutas al mes</a:t>
            </a:r>
            <a:endParaRPr lang="es-ES" b="0" i="1" dirty="0">
              <a:solidFill>
                <a:srgbClr val="002776"/>
              </a:solidFill>
            </a:endParaRPr>
          </a:p>
        </p:txBody>
      </p:sp>
      <p:sp>
        <p:nvSpPr>
          <p:cNvPr id="14" name="Rectangle 13"/>
          <p:cNvSpPr/>
          <p:nvPr/>
        </p:nvSpPr>
        <p:spPr bwMode="auto">
          <a:xfrm>
            <a:off x="344488" y="1729404"/>
            <a:ext cx="4464050" cy="4723783"/>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5" name="Rounded Rectangle 14"/>
          <p:cNvSpPr/>
          <p:nvPr/>
        </p:nvSpPr>
        <p:spPr bwMode="auto">
          <a:xfrm>
            <a:off x="344488" y="1412776"/>
            <a:ext cx="4464049" cy="288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88900" defTabSz="914400" fontAlgn="base">
              <a:spcBef>
                <a:spcPct val="0"/>
              </a:spcBef>
              <a:spcAft>
                <a:spcPct val="0"/>
              </a:spcAft>
              <a:buFont typeface="Wingdings 2" pitchFamily="18" charset="2"/>
              <a:buNone/>
            </a:pPr>
            <a:r>
              <a:rPr lang="es-ES" sz="1200" b="1" dirty="0" smtClean="0">
                <a:solidFill>
                  <a:srgbClr val="FFFFFF"/>
                </a:solidFill>
              </a:rPr>
              <a:t>Ruta Quito-Reserva </a:t>
            </a:r>
            <a:r>
              <a:rPr lang="es-ES" sz="1200" b="1" dirty="0" err="1" smtClean="0">
                <a:solidFill>
                  <a:srgbClr val="FFFFFF"/>
                </a:solidFill>
              </a:rPr>
              <a:t>Orquideológica</a:t>
            </a:r>
            <a:r>
              <a:rPr lang="es-ES" sz="1200" b="1" dirty="0" smtClean="0">
                <a:solidFill>
                  <a:srgbClr val="FFFFFF"/>
                </a:solidFill>
              </a:rPr>
              <a:t> de </a:t>
            </a:r>
            <a:r>
              <a:rPr lang="es-ES" sz="1200" b="1" dirty="0" err="1" smtClean="0">
                <a:solidFill>
                  <a:srgbClr val="FFFFFF"/>
                </a:solidFill>
              </a:rPr>
              <a:t>Pahuma</a:t>
            </a:r>
            <a:endParaRPr lang="es-ES" sz="900" dirty="0">
              <a:solidFill>
                <a:srgbClr val="FFFFFF"/>
              </a:solidFill>
            </a:endParaRPr>
          </a:p>
        </p:txBody>
      </p:sp>
      <p:graphicFrame>
        <p:nvGraphicFramePr>
          <p:cNvPr id="16" name="Table 15"/>
          <p:cNvGraphicFramePr>
            <a:graphicFrameLocks noGrp="1"/>
          </p:cNvGraphicFramePr>
          <p:nvPr>
            <p:extLst/>
          </p:nvPr>
        </p:nvGraphicFramePr>
        <p:xfrm>
          <a:off x="436138" y="1836317"/>
          <a:ext cx="4228830" cy="4535216"/>
        </p:xfrm>
        <a:graphic>
          <a:graphicData uri="http://schemas.openxmlformats.org/drawingml/2006/table">
            <a:tbl>
              <a:tblPr bandRow="1">
                <a:tableStyleId>{5C22544A-7EE6-4342-B048-85BDC9FD1C3A}</a:tableStyleId>
              </a:tblPr>
              <a:tblGrid>
                <a:gridCol w="1169677"/>
                <a:gridCol w="3059153"/>
              </a:tblGrid>
              <a:tr h="80945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Acompáñanos a un día lleno de emociones y adrenalina rodeados de un mágico bosque nublado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Coste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$ 30 / </a:t>
                      </a:r>
                      <a:r>
                        <a:rPr lang="es-ES" sz="1100" kern="1200" baseline="0" dirty="0" err="1" smtClean="0">
                          <a:solidFill>
                            <a:schemeClr val="tx2"/>
                          </a:solidFill>
                          <a:latin typeface="+mn-lt"/>
                          <a:ea typeface="+mn-ea"/>
                          <a:cs typeface="+mn-cs"/>
                        </a:rPr>
                        <a:t>pax</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Cupo mínimo-máximo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20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mínimo / 40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máximo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Abril 2015. Actualmente inactiva</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a:t>
                      </a:r>
                      <a:r>
                        <a:rPr lang="es-ES" sz="1100" baseline="0" dirty="0" smtClean="0">
                          <a:solidFill>
                            <a:schemeClr val="tx2"/>
                          </a:solidFill>
                        </a:rPr>
                        <a:t> se dejó de operar por falta de presupuesto. Comercialización: El Quinde</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Nacional</a:t>
                      </a:r>
                      <a:r>
                        <a:rPr lang="es-ES" sz="1100" baseline="0" dirty="0" smtClean="0">
                          <a:solidFill>
                            <a:schemeClr val="tx2"/>
                          </a:solidFill>
                        </a:rPr>
                        <a:t> e internacional</a:t>
                      </a:r>
                      <a:endParaRPr lang="es-ES" sz="11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Familiar</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Nivel</a:t>
                      </a:r>
                      <a:r>
                        <a:rPr lang="es-ES" sz="1100" b="1" baseline="0" dirty="0" smtClean="0">
                          <a:solidFill>
                            <a:srgbClr val="002060"/>
                          </a:solidFill>
                          <a:cs typeface="Arial" charset="0"/>
                        </a:rPr>
                        <a:t> de dificultad</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Bajo / Medio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Title 1"/>
          <p:cNvSpPr txBox="1">
            <a:spLocks/>
          </p:cNvSpPr>
          <p:nvPr/>
        </p:nvSpPr>
        <p:spPr bwMode="auto">
          <a:xfrm>
            <a:off x="344488" y="11425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Descripción y situación actual de las rutas turísticas:</a:t>
            </a:r>
            <a:r>
              <a:rPr lang="es-ES" sz="1200" dirty="0" smtClean="0">
                <a:solidFill>
                  <a:srgbClr val="002060"/>
                </a:solidFill>
                <a:cs typeface="Arial" charset="0"/>
              </a:rPr>
              <a:t> Rurales (asistencia promedio de 500 </a:t>
            </a:r>
            <a:r>
              <a:rPr lang="es-ES" sz="1200" dirty="0" err="1" smtClean="0">
                <a:solidFill>
                  <a:srgbClr val="002060"/>
                </a:solidFill>
                <a:cs typeface="Arial" charset="0"/>
              </a:rPr>
              <a:t>pax</a:t>
            </a:r>
            <a:r>
              <a:rPr lang="es-ES" sz="1200" dirty="0" smtClean="0">
                <a:solidFill>
                  <a:srgbClr val="002060"/>
                </a:solidFill>
                <a:cs typeface="Arial" charset="0"/>
              </a:rPr>
              <a:t> / año, con ~40 </a:t>
            </a:r>
            <a:r>
              <a:rPr lang="es-ES" sz="1200" dirty="0" err="1" smtClean="0">
                <a:solidFill>
                  <a:srgbClr val="002060"/>
                </a:solidFill>
                <a:cs typeface="Arial" charset="0"/>
              </a:rPr>
              <a:t>pax</a:t>
            </a:r>
            <a:r>
              <a:rPr lang="es-ES" sz="1200" dirty="0" smtClean="0">
                <a:solidFill>
                  <a:srgbClr val="002060"/>
                </a:solidFill>
                <a:cs typeface="Arial" charset="0"/>
              </a:rPr>
              <a:t>/ruta*)</a:t>
            </a:r>
            <a:endParaRPr lang="es-ES" sz="1200" i="1" dirty="0">
              <a:solidFill>
                <a:srgbClr val="00B0F0"/>
              </a:solidFill>
              <a:cs typeface="Arial" charset="0"/>
            </a:endParaRPr>
          </a:p>
        </p:txBody>
      </p:sp>
      <p:sp>
        <p:nvSpPr>
          <p:cNvPr id="11" name="Rectangle 10"/>
          <p:cNvSpPr/>
          <p:nvPr/>
        </p:nvSpPr>
        <p:spPr bwMode="auto">
          <a:xfrm>
            <a:off x="5097463" y="1729404"/>
            <a:ext cx="4464050" cy="4723783"/>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2" name="Rounded Rectangle 11"/>
          <p:cNvSpPr/>
          <p:nvPr/>
        </p:nvSpPr>
        <p:spPr bwMode="auto">
          <a:xfrm>
            <a:off x="5097463" y="1412776"/>
            <a:ext cx="4464049" cy="288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88900" defTabSz="914400" fontAlgn="base">
              <a:spcBef>
                <a:spcPct val="0"/>
              </a:spcBef>
              <a:spcAft>
                <a:spcPct val="0"/>
              </a:spcAft>
              <a:buFont typeface="Wingdings 2" pitchFamily="18" charset="2"/>
              <a:buNone/>
            </a:pPr>
            <a:r>
              <a:rPr lang="es-ES" sz="1200" b="1" dirty="0" smtClean="0">
                <a:solidFill>
                  <a:srgbClr val="FFFFFF"/>
                </a:solidFill>
              </a:rPr>
              <a:t>Ruta </a:t>
            </a:r>
            <a:r>
              <a:rPr lang="es-ES" sz="1200" b="1" dirty="0" err="1" smtClean="0">
                <a:solidFill>
                  <a:srgbClr val="FFFFFF"/>
                </a:solidFill>
              </a:rPr>
              <a:t>Pintag</a:t>
            </a:r>
            <a:r>
              <a:rPr lang="es-ES" sz="1200" b="1" dirty="0" smtClean="0">
                <a:solidFill>
                  <a:srgbClr val="FFFFFF"/>
                </a:solidFill>
              </a:rPr>
              <a:t>-Laguna de Secas (full-</a:t>
            </a:r>
            <a:r>
              <a:rPr lang="es-ES" sz="1200" b="1" dirty="0" err="1" smtClean="0">
                <a:solidFill>
                  <a:srgbClr val="FFFFFF"/>
                </a:solidFill>
              </a:rPr>
              <a:t>day</a:t>
            </a:r>
            <a:r>
              <a:rPr lang="es-ES" sz="1200" b="1" dirty="0" smtClean="0">
                <a:solidFill>
                  <a:srgbClr val="FFFFFF"/>
                </a:solidFill>
              </a:rPr>
              <a:t>)</a:t>
            </a:r>
            <a:endParaRPr lang="es-ES" sz="900" dirty="0">
              <a:solidFill>
                <a:srgbClr val="FFFFFF"/>
              </a:solidFill>
            </a:endParaRPr>
          </a:p>
        </p:txBody>
      </p:sp>
      <p:graphicFrame>
        <p:nvGraphicFramePr>
          <p:cNvPr id="17" name="Table 16"/>
          <p:cNvGraphicFramePr>
            <a:graphicFrameLocks noGrp="1"/>
          </p:cNvGraphicFramePr>
          <p:nvPr>
            <p:extLst/>
          </p:nvPr>
        </p:nvGraphicFramePr>
        <p:xfrm>
          <a:off x="5189113" y="1836317"/>
          <a:ext cx="4228830" cy="4535216"/>
        </p:xfrm>
        <a:graphic>
          <a:graphicData uri="http://schemas.openxmlformats.org/drawingml/2006/table">
            <a:tbl>
              <a:tblPr bandRow="1">
                <a:tableStyleId>{5C22544A-7EE6-4342-B048-85BDC9FD1C3A}</a:tableStyleId>
              </a:tblPr>
              <a:tblGrid>
                <a:gridCol w="1169677"/>
                <a:gridCol w="3059153"/>
              </a:tblGrid>
              <a:tr h="80945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Disfruta de un día lleno de diversión junto a tus amigos y familia rodeado de Páramos en el medio de una espectacular laguna</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Coste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$ 30 / </a:t>
                      </a:r>
                      <a:r>
                        <a:rPr lang="es-ES" sz="1100" kern="1200" baseline="0" dirty="0" err="1" smtClean="0">
                          <a:solidFill>
                            <a:schemeClr val="tx2"/>
                          </a:solidFill>
                          <a:latin typeface="+mn-lt"/>
                          <a:ea typeface="+mn-ea"/>
                          <a:cs typeface="+mn-cs"/>
                        </a:rPr>
                        <a:t>pax</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Cupo mínimo-máximo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kern="1200" baseline="0" dirty="0" smtClean="0">
                          <a:solidFill>
                            <a:schemeClr val="tx2"/>
                          </a:solidFill>
                          <a:latin typeface="+mn-lt"/>
                          <a:ea typeface="+mn-ea"/>
                          <a:cs typeface="+mn-cs"/>
                        </a:rPr>
                        <a:t>15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mínimo / 20 </a:t>
                      </a:r>
                      <a:r>
                        <a:rPr lang="es-ES" sz="1100" kern="1200" baseline="0" dirty="0" err="1" smtClean="0">
                          <a:solidFill>
                            <a:schemeClr val="tx2"/>
                          </a:solidFill>
                          <a:latin typeface="+mn-lt"/>
                          <a:ea typeface="+mn-ea"/>
                          <a:cs typeface="+mn-cs"/>
                        </a:rPr>
                        <a:t>pax</a:t>
                      </a:r>
                      <a:r>
                        <a:rPr lang="es-ES" sz="1100" kern="1200" baseline="0" dirty="0" smtClean="0">
                          <a:solidFill>
                            <a:schemeClr val="tx2"/>
                          </a:solidFill>
                          <a:latin typeface="+mn-lt"/>
                          <a:ea typeface="+mn-ea"/>
                          <a:cs typeface="+mn-cs"/>
                        </a:rPr>
                        <a:t> máximo</a:t>
                      </a:r>
                      <a:endParaRPr lang="es-ES" sz="1100" kern="1200" baseline="0" dirty="0">
                        <a:solidFill>
                          <a:schemeClr val="tx2"/>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Abril 2015. Actualmente inactiva</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6267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a:t>
                      </a:r>
                      <a:r>
                        <a:rPr lang="es-ES" sz="1100" baseline="0" dirty="0" smtClean="0">
                          <a:solidFill>
                            <a:schemeClr val="tx2"/>
                          </a:solidFill>
                        </a:rPr>
                        <a:t> se dejó de operar por falta de presupuesto. Comercialización: El Quinde</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dirty="0" smtClean="0">
                          <a:solidFill>
                            <a:schemeClr val="tx2"/>
                          </a:solidFill>
                        </a:rPr>
                        <a:t>Nacional</a:t>
                      </a:r>
                      <a:r>
                        <a:rPr lang="es-ES" sz="1100" baseline="0" dirty="0" smtClean="0">
                          <a:solidFill>
                            <a:schemeClr val="tx2"/>
                          </a:solidFill>
                        </a:rPr>
                        <a:t> e internacional</a:t>
                      </a:r>
                      <a:endParaRPr lang="es-ES" sz="11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Estudiantil (Colegios, Universidades), Familiar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4944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Nivel</a:t>
                      </a:r>
                      <a:r>
                        <a:rPr lang="es-ES" sz="1100" b="1" baseline="0" dirty="0" smtClean="0">
                          <a:solidFill>
                            <a:srgbClr val="002060"/>
                          </a:solidFill>
                          <a:cs typeface="Arial" charset="0"/>
                        </a:rPr>
                        <a:t> de dificultad</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Bajo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355</a:t>
            </a:fld>
            <a:endParaRPr lang="es-ES" dirty="0">
              <a:solidFill>
                <a:srgbClr val="002776"/>
              </a:solidFill>
            </a:endParaRPr>
          </a:p>
        </p:txBody>
      </p:sp>
    </p:spTree>
    <p:extLst>
      <p:ext uri="{BB962C8B-B14F-4D97-AF65-F5344CB8AC3E}">
        <p14:creationId xmlns:p14="http://schemas.microsoft.com/office/powerpoint/2010/main" val="5603147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Productos y experiencias turísticas – </a:t>
            </a:r>
            <a:r>
              <a:rPr lang="es-ES" sz="2000" dirty="0" smtClean="0">
                <a:solidFill>
                  <a:srgbClr val="00B0F0"/>
                </a:solidFill>
                <a:cs typeface="Arial" charset="0"/>
              </a:rPr>
              <a:t>Rutas turísticas 60 y Piquito (i/iii)</a:t>
            </a:r>
            <a:endParaRPr lang="es-ES" sz="1400" i="1" dirty="0">
              <a:solidFill>
                <a:srgbClr val="00B0F0"/>
              </a:solidFill>
              <a:cs typeface="Arial" charset="0"/>
            </a:endParaRPr>
          </a:p>
        </p:txBody>
      </p:sp>
      <p:sp>
        <p:nvSpPr>
          <p:cNvPr id="12" name="Title 1"/>
          <p:cNvSpPr txBox="1">
            <a:spLocks/>
          </p:cNvSpPr>
          <p:nvPr/>
        </p:nvSpPr>
        <p:spPr bwMode="auto">
          <a:xfrm>
            <a:off x="344488" y="11425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Descripción y situación actual de las rutas turísticas:</a:t>
            </a:r>
            <a:r>
              <a:rPr lang="es-ES" sz="1200" dirty="0" smtClean="0">
                <a:solidFill>
                  <a:srgbClr val="002060"/>
                </a:solidFill>
                <a:cs typeface="Arial" charset="0"/>
              </a:rPr>
              <a:t> 60 y Piquito (programa de rutas para gente mayor / jubilados)</a:t>
            </a:r>
            <a:endParaRPr lang="es-ES" sz="12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endParaRPr lang="es-ES" b="0" i="1" dirty="0">
              <a:solidFill>
                <a:srgbClr val="002776"/>
              </a:solidFill>
            </a:endParaRPr>
          </a:p>
        </p:txBody>
      </p:sp>
      <p:sp>
        <p:nvSpPr>
          <p:cNvPr id="14" name="Rectangle 13"/>
          <p:cNvSpPr/>
          <p:nvPr/>
        </p:nvSpPr>
        <p:spPr bwMode="auto">
          <a:xfrm>
            <a:off x="344488" y="2107528"/>
            <a:ext cx="3615635" cy="4129784"/>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sp>
        <p:nvSpPr>
          <p:cNvPr id="15" name="Rounded Rectangle 14"/>
          <p:cNvSpPr/>
          <p:nvPr/>
        </p:nvSpPr>
        <p:spPr bwMode="auto">
          <a:xfrm>
            <a:off x="344489" y="1412774"/>
            <a:ext cx="2736303" cy="612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88900" defTabSz="914400" fontAlgn="base">
              <a:lnSpc>
                <a:spcPct val="106000"/>
              </a:lnSpc>
              <a:spcBef>
                <a:spcPct val="0"/>
              </a:spcBef>
              <a:spcAft>
                <a:spcPct val="0"/>
              </a:spcAft>
              <a:buFont typeface="Wingdings 2" pitchFamily="18" charset="2"/>
              <a:buNone/>
            </a:pPr>
            <a:r>
              <a:rPr lang="es-ES" sz="1100" b="1" i="1" dirty="0" smtClean="0">
                <a:solidFill>
                  <a:srgbClr val="FFFFFF"/>
                </a:solidFill>
              </a:rPr>
              <a:t>60 y Piquito:</a:t>
            </a:r>
            <a:r>
              <a:rPr lang="es-ES" sz="1100" b="1" dirty="0" smtClean="0">
                <a:solidFill>
                  <a:srgbClr val="FFFFFF"/>
                </a:solidFill>
              </a:rPr>
              <a:t> Ruta Quito-Parque </a:t>
            </a:r>
            <a:r>
              <a:rPr lang="es-ES" sz="1100" b="1" dirty="0">
                <a:solidFill>
                  <a:srgbClr val="FFFFFF"/>
                </a:solidFill>
              </a:rPr>
              <a:t>Nacional Cayambe </a:t>
            </a:r>
            <a:r>
              <a:rPr lang="es-ES" sz="1100" b="1" dirty="0" smtClean="0">
                <a:solidFill>
                  <a:srgbClr val="FFFFFF"/>
                </a:solidFill>
              </a:rPr>
              <a:t>Coca/</a:t>
            </a:r>
            <a:r>
              <a:rPr lang="es-ES" sz="1100" b="1" dirty="0" err="1" smtClean="0">
                <a:solidFill>
                  <a:srgbClr val="FFFFFF"/>
                </a:solidFill>
              </a:rPr>
              <a:t>Papallacta</a:t>
            </a:r>
            <a:endParaRPr lang="es-ES" sz="1100" b="1" dirty="0" smtClean="0">
              <a:solidFill>
                <a:srgbClr val="FFFFFF"/>
              </a:solidFill>
            </a:endParaRPr>
          </a:p>
        </p:txBody>
      </p:sp>
      <p:graphicFrame>
        <p:nvGraphicFramePr>
          <p:cNvPr id="16" name="Table 15"/>
          <p:cNvGraphicFramePr>
            <a:graphicFrameLocks noGrp="1"/>
          </p:cNvGraphicFramePr>
          <p:nvPr>
            <p:extLst/>
          </p:nvPr>
        </p:nvGraphicFramePr>
        <p:xfrm>
          <a:off x="436139" y="2203464"/>
          <a:ext cx="3384000" cy="3849000"/>
        </p:xfrm>
        <a:graphic>
          <a:graphicData uri="http://schemas.openxmlformats.org/drawingml/2006/table">
            <a:tbl>
              <a:tblPr bandRow="1">
                <a:tableStyleId>{5C22544A-7EE6-4342-B048-85BDC9FD1C3A}</a:tableStyleId>
              </a:tblPr>
              <a:tblGrid>
                <a:gridCol w="972000"/>
                <a:gridCol w="2412000"/>
              </a:tblGrid>
              <a:tr h="9493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Entre el páramo y el frio de las montañas, disfruta de una baño energético en las aguas termales de </a:t>
                      </a:r>
                      <a:r>
                        <a:rPr lang="es-ES" sz="1100" dirty="0" err="1" smtClean="0">
                          <a:solidFill>
                            <a:schemeClr val="tx2"/>
                          </a:solidFill>
                        </a:rPr>
                        <a:t>Papallacta</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Julio 2016</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Nacional</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Adulto mayor</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Visitantes por año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3.000 (asistencia prevista</a:t>
                      </a:r>
                      <a:r>
                        <a:rPr lang="es-ES" sz="1100" baseline="0" dirty="0" smtClean="0">
                          <a:solidFill>
                            <a:schemeClr val="tx2"/>
                          </a:solidFill>
                        </a:rPr>
                        <a:t> anual a las rutas 60 y Piquito)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pic>
        <p:nvPicPr>
          <p:cNvPr id="19" name="Imagen 1"/>
          <p:cNvPicPr/>
          <p:nvPr/>
        </p:nvPicPr>
        <p:blipFill>
          <a:blip r:embed="rId3" cstate="email">
            <a:extLst>
              <a:ext uri="{28A0092B-C50C-407E-A947-70E740481C1C}">
                <a14:useLocalDpi xmlns:a14="http://schemas.microsoft.com/office/drawing/2010/main" val="0"/>
              </a:ext>
            </a:extLst>
          </a:blip>
          <a:stretch>
            <a:fillRect/>
          </a:stretch>
        </p:blipFill>
        <p:spPr>
          <a:xfrm>
            <a:off x="4232920" y="1613202"/>
            <a:ext cx="5328593" cy="4684676"/>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356</a:t>
            </a:fld>
            <a:endParaRPr lang="es-ES" dirty="0">
              <a:solidFill>
                <a:srgbClr val="002776"/>
              </a:solidFill>
            </a:endParaRPr>
          </a:p>
        </p:txBody>
      </p:sp>
    </p:spTree>
    <p:extLst>
      <p:ext uri="{BB962C8B-B14F-4D97-AF65-F5344CB8AC3E}">
        <p14:creationId xmlns:p14="http://schemas.microsoft.com/office/powerpoint/2010/main" val="360722013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a:solidFill>
                  <a:srgbClr val="00B0F0"/>
                </a:solidFill>
                <a:cs typeface="Arial" charset="0"/>
              </a:rPr>
              <a:t>Rutas turísticas 60 y Piquito </a:t>
            </a:r>
            <a:r>
              <a:rPr lang="es-ES" sz="2000" dirty="0" smtClean="0">
                <a:solidFill>
                  <a:srgbClr val="00B0F0"/>
                </a:solidFill>
                <a:cs typeface="Arial" charset="0"/>
              </a:rPr>
              <a:t>(ii/iii</a:t>
            </a:r>
            <a:r>
              <a:rPr lang="es-ES" sz="2000" dirty="0">
                <a:solidFill>
                  <a:srgbClr val="00B0F0"/>
                </a:solidFill>
                <a:cs typeface="Arial" charset="0"/>
              </a:rPr>
              <a:t>)</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endParaRPr lang="es-ES" b="0" i="1" dirty="0">
              <a:solidFill>
                <a:srgbClr val="002776"/>
              </a:solidFill>
            </a:endParaRPr>
          </a:p>
        </p:txBody>
      </p:sp>
      <p:sp>
        <p:nvSpPr>
          <p:cNvPr id="14" name="Rectangle 13"/>
          <p:cNvSpPr/>
          <p:nvPr/>
        </p:nvSpPr>
        <p:spPr bwMode="auto">
          <a:xfrm>
            <a:off x="344488" y="2107528"/>
            <a:ext cx="3615635" cy="4129784"/>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pic>
        <p:nvPicPr>
          <p:cNvPr id="10" name="Imagen 1"/>
          <p:cNvPicPr/>
          <p:nvPr/>
        </p:nvPicPr>
        <p:blipFill>
          <a:blip r:embed="rId3" cstate="email">
            <a:extLst>
              <a:ext uri="{28A0092B-C50C-407E-A947-70E740481C1C}">
                <a14:useLocalDpi xmlns:a14="http://schemas.microsoft.com/office/drawing/2010/main" val="0"/>
              </a:ext>
            </a:extLst>
          </a:blip>
          <a:stretch>
            <a:fillRect/>
          </a:stretch>
        </p:blipFill>
        <p:spPr>
          <a:xfrm>
            <a:off x="4328146" y="1412776"/>
            <a:ext cx="5089350" cy="4869198"/>
          </a:xfrm>
          <a:prstGeom prst="rect">
            <a:avLst/>
          </a:prstGeom>
        </p:spPr>
      </p:pic>
      <p:sp>
        <p:nvSpPr>
          <p:cNvPr id="17" name="Rounded Rectangle 16"/>
          <p:cNvSpPr/>
          <p:nvPr/>
        </p:nvSpPr>
        <p:spPr bwMode="auto">
          <a:xfrm>
            <a:off x="344489" y="1412774"/>
            <a:ext cx="2736303" cy="612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88900" defTabSz="914400" fontAlgn="base">
              <a:lnSpc>
                <a:spcPct val="106000"/>
              </a:lnSpc>
              <a:spcBef>
                <a:spcPct val="0"/>
              </a:spcBef>
              <a:spcAft>
                <a:spcPct val="0"/>
              </a:spcAft>
              <a:buFont typeface="Wingdings 2" pitchFamily="18" charset="2"/>
              <a:buNone/>
            </a:pPr>
            <a:r>
              <a:rPr lang="es-ES" sz="1100" b="1" i="1" dirty="0">
                <a:solidFill>
                  <a:srgbClr val="FFFFFF"/>
                </a:solidFill>
              </a:rPr>
              <a:t>60 y Piquito: </a:t>
            </a:r>
            <a:r>
              <a:rPr lang="es-ES" sz="1100" b="1" dirty="0">
                <a:solidFill>
                  <a:srgbClr val="FFFFFF"/>
                </a:solidFill>
              </a:rPr>
              <a:t>Ruta Quito-Comunidad de Yunguilla</a:t>
            </a:r>
          </a:p>
        </p:txBody>
      </p:sp>
      <p:graphicFrame>
        <p:nvGraphicFramePr>
          <p:cNvPr id="18" name="Table 17"/>
          <p:cNvGraphicFramePr>
            <a:graphicFrameLocks noGrp="1"/>
          </p:cNvGraphicFramePr>
          <p:nvPr>
            <p:extLst/>
          </p:nvPr>
        </p:nvGraphicFramePr>
        <p:xfrm>
          <a:off x="436139" y="2203464"/>
          <a:ext cx="3384000" cy="3849000"/>
        </p:xfrm>
        <a:graphic>
          <a:graphicData uri="http://schemas.openxmlformats.org/drawingml/2006/table">
            <a:tbl>
              <a:tblPr bandRow="1">
                <a:tableStyleId>{5C22544A-7EE6-4342-B048-85BDC9FD1C3A}</a:tableStyleId>
              </a:tblPr>
              <a:tblGrid>
                <a:gridCol w="972000"/>
                <a:gridCol w="2412000"/>
              </a:tblGrid>
              <a:tr h="9493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Conoce sobre el turismo comunitario y comparte una tarde de alegría con los descendientes de los Yumbos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Julio 2016</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Nacional</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Adulto mayor</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Visitantes por año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3.000 (asistencia prevista</a:t>
                      </a:r>
                      <a:r>
                        <a:rPr lang="es-ES" sz="1100" baseline="0" dirty="0" smtClean="0">
                          <a:solidFill>
                            <a:schemeClr val="tx2"/>
                          </a:solidFill>
                        </a:rPr>
                        <a:t> anual a las rutas 60 y Piquito)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Title 1"/>
          <p:cNvSpPr txBox="1">
            <a:spLocks/>
          </p:cNvSpPr>
          <p:nvPr/>
        </p:nvSpPr>
        <p:spPr bwMode="auto">
          <a:xfrm>
            <a:off x="344488" y="11425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Descripción y situación actual de las rutas turísticas:</a:t>
            </a:r>
            <a:r>
              <a:rPr lang="es-ES" sz="1200" dirty="0" smtClean="0">
                <a:solidFill>
                  <a:srgbClr val="002060"/>
                </a:solidFill>
                <a:cs typeface="Arial" charset="0"/>
              </a:rPr>
              <a:t> 60 y Piquito (programa de rutas para gente mayor / jubilados)</a:t>
            </a:r>
            <a:endParaRPr lang="es-ES" sz="12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357</a:t>
            </a:fld>
            <a:endParaRPr lang="es-ES" dirty="0">
              <a:solidFill>
                <a:srgbClr val="002776"/>
              </a:solidFill>
            </a:endParaRPr>
          </a:p>
        </p:txBody>
      </p:sp>
    </p:spTree>
    <p:extLst>
      <p:ext uri="{BB962C8B-B14F-4D97-AF65-F5344CB8AC3E}">
        <p14:creationId xmlns:p14="http://schemas.microsoft.com/office/powerpoint/2010/main" val="14537775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a:solidFill>
                  <a:srgbClr val="00B0F0"/>
                </a:solidFill>
                <a:cs typeface="Arial" charset="0"/>
              </a:rPr>
              <a:t>Rutas turísticas 60 y Piquito (</a:t>
            </a:r>
            <a:r>
              <a:rPr lang="es-ES" sz="2000" dirty="0" smtClean="0">
                <a:solidFill>
                  <a:srgbClr val="00B0F0"/>
                </a:solidFill>
                <a:cs typeface="Arial" charset="0"/>
              </a:rPr>
              <a:t>iii/iii</a:t>
            </a:r>
            <a:r>
              <a:rPr lang="es-ES" sz="2000" dirty="0">
                <a:solidFill>
                  <a:srgbClr val="00B0F0"/>
                </a:solidFill>
                <a:cs typeface="Arial" charset="0"/>
              </a:rPr>
              <a:t>)</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endParaRPr lang="es-ES" b="0" i="1" dirty="0">
              <a:solidFill>
                <a:srgbClr val="002776"/>
              </a:solidFill>
            </a:endParaRPr>
          </a:p>
        </p:txBody>
      </p:sp>
      <p:sp>
        <p:nvSpPr>
          <p:cNvPr id="14" name="Rectangle 13"/>
          <p:cNvSpPr/>
          <p:nvPr/>
        </p:nvSpPr>
        <p:spPr bwMode="auto">
          <a:xfrm>
            <a:off x="344488" y="2107528"/>
            <a:ext cx="3615635" cy="4129784"/>
          </a:xfrm>
          <a:prstGeom prst="rect">
            <a:avLst/>
          </a:prstGeom>
          <a:solidFill>
            <a:schemeClr val="accent3">
              <a:alpha val="19000"/>
            </a:schemeClr>
          </a:solidFill>
          <a:ln w="9525" cap="flat" cmpd="sng" algn="ctr">
            <a:noFill/>
            <a:prstDash val="solid"/>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buFont typeface="Wingdings 2" pitchFamily="18" charset="2"/>
              <a:buNone/>
            </a:pPr>
            <a:endParaRPr lang="es-ES" sz="2400" dirty="0" smtClean="0">
              <a:solidFill>
                <a:srgbClr val="002776"/>
              </a:solidFill>
            </a:endParaRPr>
          </a:p>
        </p:txBody>
      </p:sp>
      <p:pic>
        <p:nvPicPr>
          <p:cNvPr id="11" name="Imagen 1"/>
          <p:cNvPicPr/>
          <p:nvPr/>
        </p:nvPicPr>
        <p:blipFill>
          <a:blip r:embed="rId3" cstate="email">
            <a:extLst>
              <a:ext uri="{28A0092B-C50C-407E-A947-70E740481C1C}">
                <a14:useLocalDpi xmlns:a14="http://schemas.microsoft.com/office/drawing/2010/main" val="0"/>
              </a:ext>
            </a:extLst>
          </a:blip>
          <a:stretch>
            <a:fillRect/>
          </a:stretch>
        </p:blipFill>
        <p:spPr>
          <a:xfrm>
            <a:off x="4245477" y="1956044"/>
            <a:ext cx="5360808" cy="4134520"/>
          </a:xfrm>
          <a:prstGeom prst="rect">
            <a:avLst/>
          </a:prstGeom>
        </p:spPr>
      </p:pic>
      <p:sp>
        <p:nvSpPr>
          <p:cNvPr id="18" name="Rounded Rectangle 17"/>
          <p:cNvSpPr/>
          <p:nvPr/>
        </p:nvSpPr>
        <p:spPr bwMode="auto">
          <a:xfrm>
            <a:off x="344489" y="1412774"/>
            <a:ext cx="2736303" cy="612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88900" defTabSz="914400" fontAlgn="base">
              <a:lnSpc>
                <a:spcPct val="106000"/>
              </a:lnSpc>
              <a:spcBef>
                <a:spcPct val="0"/>
              </a:spcBef>
              <a:spcAft>
                <a:spcPct val="0"/>
              </a:spcAft>
              <a:buFont typeface="Wingdings 2" pitchFamily="18" charset="2"/>
              <a:buNone/>
            </a:pPr>
            <a:r>
              <a:rPr lang="es-ES" sz="1100" b="1" i="1" dirty="0">
                <a:solidFill>
                  <a:srgbClr val="FFFFFF"/>
                </a:solidFill>
              </a:rPr>
              <a:t>60 y Piquito: </a:t>
            </a:r>
            <a:r>
              <a:rPr lang="es-ES" sz="1100" b="1" i="1" dirty="0" smtClean="0">
                <a:solidFill>
                  <a:srgbClr val="FFFFFF"/>
                </a:solidFill>
              </a:rPr>
              <a:t>Ruta </a:t>
            </a:r>
            <a:r>
              <a:rPr lang="es-ES" sz="1100" b="1" i="1" dirty="0">
                <a:solidFill>
                  <a:srgbClr val="FFFFFF"/>
                </a:solidFill>
              </a:rPr>
              <a:t>Centro Histórico Bus Quito</a:t>
            </a:r>
          </a:p>
        </p:txBody>
      </p:sp>
      <p:graphicFrame>
        <p:nvGraphicFramePr>
          <p:cNvPr id="19" name="Table 18"/>
          <p:cNvGraphicFramePr>
            <a:graphicFrameLocks noGrp="1"/>
          </p:cNvGraphicFramePr>
          <p:nvPr>
            <p:extLst/>
          </p:nvPr>
        </p:nvGraphicFramePr>
        <p:xfrm>
          <a:off x="436139" y="2203464"/>
          <a:ext cx="3384000" cy="3849000"/>
        </p:xfrm>
        <a:graphic>
          <a:graphicData uri="http://schemas.openxmlformats.org/drawingml/2006/table">
            <a:tbl>
              <a:tblPr bandRow="1">
                <a:tableStyleId>{5C22544A-7EE6-4342-B048-85BDC9FD1C3A}</a:tableStyleId>
              </a:tblPr>
              <a:tblGrid>
                <a:gridCol w="972000"/>
                <a:gridCol w="2412000"/>
              </a:tblGrid>
              <a:tr h="949365">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Descripción breve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Mira a Quito desde las alturas y conoce las maravillas escondidas del Centro Histórico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Año inicio </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Julio 2016</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Operador/es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Quito Turismo </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Mercados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Nacional</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Segmentos target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Adulto mayor</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7992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Visitantes por año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s-ES" sz="1100" dirty="0" smtClean="0">
                          <a:solidFill>
                            <a:schemeClr val="tx2"/>
                          </a:solidFill>
                        </a:rPr>
                        <a:t>3.000 (asistencia prevista</a:t>
                      </a:r>
                      <a:r>
                        <a:rPr lang="es-ES" sz="1100" baseline="0" dirty="0" smtClean="0">
                          <a:solidFill>
                            <a:schemeClr val="tx2"/>
                          </a:solidFill>
                        </a:rPr>
                        <a:t> anual a las rutas 60 y Piquito)</a:t>
                      </a:r>
                      <a:endParaRPr lang="es-ES" sz="1100" dirty="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Title 1"/>
          <p:cNvSpPr txBox="1">
            <a:spLocks/>
          </p:cNvSpPr>
          <p:nvPr/>
        </p:nvSpPr>
        <p:spPr bwMode="auto">
          <a:xfrm>
            <a:off x="344488" y="11425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Descripción y situación actual de las rutas turísticas:</a:t>
            </a:r>
            <a:r>
              <a:rPr lang="es-ES" sz="1200" dirty="0" smtClean="0">
                <a:solidFill>
                  <a:srgbClr val="002060"/>
                </a:solidFill>
                <a:cs typeface="Arial" charset="0"/>
              </a:rPr>
              <a:t> 60 y Piquito (programa de rutas para gente mayor / jubilados)</a:t>
            </a:r>
            <a:endParaRPr lang="es-ES" sz="12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358</a:t>
            </a:fld>
            <a:endParaRPr lang="es-ES" dirty="0">
              <a:solidFill>
                <a:srgbClr val="002776"/>
              </a:solidFill>
            </a:endParaRPr>
          </a:p>
        </p:txBody>
      </p:sp>
    </p:spTree>
    <p:extLst>
      <p:ext uri="{BB962C8B-B14F-4D97-AF65-F5344CB8AC3E}">
        <p14:creationId xmlns:p14="http://schemas.microsoft.com/office/powerpoint/2010/main" val="26090424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smtClean="0">
                <a:solidFill>
                  <a:srgbClr val="00B0F0"/>
                </a:solidFill>
                <a:cs typeface="Arial" charset="0"/>
              </a:rPr>
              <a:t>Cifras clave rutas turísticas 2015</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endParaRPr lang="es-ES" b="0" i="1" dirty="0">
              <a:solidFill>
                <a:srgbClr val="002776"/>
              </a:solidFill>
            </a:endParaRPr>
          </a:p>
        </p:txBody>
      </p:sp>
      <p:sp>
        <p:nvSpPr>
          <p:cNvPr id="15" name="Title 1"/>
          <p:cNvSpPr txBox="1">
            <a:spLocks/>
          </p:cNvSpPr>
          <p:nvPr/>
        </p:nvSpPr>
        <p:spPr bwMode="auto">
          <a:xfrm>
            <a:off x="344488" y="1594878"/>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Cifras clave:</a:t>
            </a:r>
            <a:r>
              <a:rPr lang="es-ES" sz="1200" dirty="0" smtClean="0">
                <a:solidFill>
                  <a:srgbClr val="002060"/>
                </a:solidFill>
                <a:cs typeface="Arial" charset="0"/>
              </a:rPr>
              <a:t> Rutas turísticas </a:t>
            </a:r>
            <a:endParaRPr lang="es-ES" sz="12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359</a:t>
            </a:fld>
            <a:endParaRPr lang="es-ES" dirty="0">
              <a:solidFill>
                <a:srgbClr val="002776"/>
              </a:solidFill>
            </a:endParaRPr>
          </a:p>
        </p:txBody>
      </p:sp>
      <p:graphicFrame>
        <p:nvGraphicFramePr>
          <p:cNvPr id="3" name="Table 2"/>
          <p:cNvGraphicFramePr>
            <a:graphicFrameLocks noGrp="1"/>
          </p:cNvGraphicFramePr>
          <p:nvPr>
            <p:extLst>
              <p:ext uri="{D42A27DB-BD31-4B8C-83A1-F6EECF244321}">
                <p14:modId xmlns:p14="http://schemas.microsoft.com/office/powerpoint/2010/main" val="601452418"/>
              </p:ext>
            </p:extLst>
          </p:nvPr>
        </p:nvGraphicFramePr>
        <p:xfrm>
          <a:off x="344488" y="1844823"/>
          <a:ext cx="9000001" cy="4536500"/>
        </p:xfrm>
        <a:graphic>
          <a:graphicData uri="http://schemas.openxmlformats.org/drawingml/2006/table">
            <a:tbl>
              <a:tblPr/>
              <a:tblGrid>
                <a:gridCol w="4490451"/>
                <a:gridCol w="1493183"/>
                <a:gridCol w="729766"/>
                <a:gridCol w="1702788"/>
                <a:gridCol w="583813"/>
              </a:tblGrid>
              <a:tr h="181460">
                <a:tc>
                  <a:txBody>
                    <a:bodyPr/>
                    <a:lstStyle/>
                    <a:p>
                      <a:pPr algn="l" fontAlgn="t"/>
                      <a:r>
                        <a:rPr lang="es-ES" sz="1100" b="1" i="0" u="none" strike="noStrike" dirty="0">
                          <a:solidFill>
                            <a:schemeClr val="bg1"/>
                          </a:solidFill>
                          <a:effectLst/>
                          <a:latin typeface="Arial  "/>
                        </a:rPr>
                        <a:t>Rutas turísticas</a:t>
                      </a:r>
                    </a:p>
                  </a:txBody>
                  <a:tcPr marL="9525" marR="9525" marT="9525" marB="0" anchor="ctr">
                    <a:lnL>
                      <a:noFill/>
                    </a:lnL>
                    <a:lnR>
                      <a:noFill/>
                    </a:lnR>
                    <a:lnT>
                      <a:noFill/>
                    </a:lnT>
                    <a:lnB>
                      <a:noFill/>
                    </a:lnB>
                    <a:solidFill>
                      <a:schemeClr val="accent3"/>
                    </a:solidFill>
                  </a:tcPr>
                </a:tc>
                <a:tc>
                  <a:txBody>
                    <a:bodyPr/>
                    <a:lstStyle/>
                    <a:p>
                      <a:pPr algn="ctr" fontAlgn="t"/>
                      <a:r>
                        <a:rPr lang="es-ES" sz="1100" b="1" i="0" u="none" strike="noStrike">
                          <a:solidFill>
                            <a:schemeClr val="bg1"/>
                          </a:solidFill>
                          <a:effectLst/>
                          <a:latin typeface="Arial  "/>
                        </a:rPr>
                        <a:t>Cantidad vendida</a:t>
                      </a:r>
                    </a:p>
                  </a:txBody>
                  <a:tcPr marL="9525" marR="9525" marT="9525" marB="0" anchor="ctr">
                    <a:lnL>
                      <a:noFill/>
                    </a:lnL>
                    <a:lnR>
                      <a:noFill/>
                    </a:lnR>
                    <a:lnT>
                      <a:noFill/>
                    </a:lnT>
                    <a:lnB>
                      <a:noFill/>
                    </a:lnB>
                    <a:solidFill>
                      <a:schemeClr val="accent3"/>
                    </a:solidFill>
                  </a:tcPr>
                </a:tc>
                <a:tc>
                  <a:txBody>
                    <a:bodyPr/>
                    <a:lstStyle/>
                    <a:p>
                      <a:pPr algn="ctr" fontAlgn="b"/>
                      <a:endParaRPr lang="es-ES" sz="1100" b="0" i="0" u="none" strike="noStrike" dirty="0">
                        <a:solidFill>
                          <a:schemeClr val="bg1"/>
                        </a:solidFill>
                        <a:effectLst/>
                        <a:latin typeface="Arial  "/>
                      </a:endParaRPr>
                    </a:p>
                  </a:txBody>
                  <a:tcPr marL="9525" marR="9525" marT="9525" marB="0" anchor="ctr">
                    <a:lnL>
                      <a:noFill/>
                    </a:lnL>
                    <a:lnR>
                      <a:noFill/>
                    </a:lnR>
                    <a:lnT>
                      <a:noFill/>
                    </a:lnT>
                    <a:lnB>
                      <a:noFill/>
                    </a:lnB>
                    <a:solidFill>
                      <a:schemeClr val="accent3"/>
                    </a:solidFill>
                  </a:tcPr>
                </a:tc>
                <a:tc>
                  <a:txBody>
                    <a:bodyPr/>
                    <a:lstStyle/>
                    <a:p>
                      <a:pPr algn="ctr" fontAlgn="t"/>
                      <a:r>
                        <a:rPr lang="es-ES" sz="1100" b="1" i="0" u="none" strike="noStrike" dirty="0">
                          <a:solidFill>
                            <a:schemeClr val="bg1"/>
                          </a:solidFill>
                          <a:effectLst/>
                          <a:latin typeface="Arial  "/>
                        </a:rPr>
                        <a:t>Valor total ($)</a:t>
                      </a:r>
                    </a:p>
                  </a:txBody>
                  <a:tcPr marL="9525" marR="9525" marT="9525" marB="0" anchor="ctr">
                    <a:lnL>
                      <a:noFill/>
                    </a:lnL>
                    <a:lnR>
                      <a:noFill/>
                    </a:lnR>
                    <a:lnT>
                      <a:noFill/>
                    </a:lnT>
                    <a:lnB>
                      <a:noFill/>
                    </a:lnB>
                    <a:solidFill>
                      <a:schemeClr val="accent3"/>
                    </a:solidFill>
                  </a:tcPr>
                </a:tc>
                <a:tc>
                  <a:txBody>
                    <a:bodyPr/>
                    <a:lstStyle/>
                    <a:p>
                      <a:pPr algn="ctr" fontAlgn="t"/>
                      <a:endParaRPr lang="es-ES" sz="1100" b="1" i="0" u="none" strike="noStrike" dirty="0">
                        <a:solidFill>
                          <a:schemeClr val="bg1"/>
                        </a:solidFill>
                        <a:effectLst/>
                        <a:latin typeface="Arial  "/>
                      </a:endParaRPr>
                    </a:p>
                  </a:txBody>
                  <a:tcPr marL="9525" marR="9525" marT="9525" marB="0" anchor="ctr">
                    <a:lnL>
                      <a:noFill/>
                    </a:lnL>
                    <a:lnR>
                      <a:noFill/>
                    </a:lnR>
                    <a:lnT>
                      <a:noFill/>
                    </a:lnT>
                    <a:lnB>
                      <a:noFill/>
                    </a:lnB>
                    <a:solidFill>
                      <a:schemeClr val="accent3"/>
                    </a:solidFill>
                  </a:tcPr>
                </a:tc>
              </a:tr>
              <a:tr h="181460">
                <a:tc>
                  <a:txBody>
                    <a:bodyPr/>
                    <a:lstStyle/>
                    <a:p>
                      <a:pPr algn="l" fontAlgn="t"/>
                      <a:r>
                        <a:rPr lang="es-ES" sz="1100" b="0" i="0" u="none" strike="noStrike" dirty="0">
                          <a:solidFill>
                            <a:srgbClr val="002060"/>
                          </a:solidFill>
                          <a:effectLst/>
                          <a:latin typeface="Arial  "/>
                        </a:rPr>
                        <a:t>RUTA DE APARECIDOS Y CUCOS</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t"/>
                      <a:r>
                        <a:rPr lang="es-ES" sz="1100" b="0" i="0" u="none" strike="noStrike">
                          <a:solidFill>
                            <a:srgbClr val="002060"/>
                          </a:solidFill>
                          <a:effectLst/>
                          <a:latin typeface="Arial  "/>
                        </a:rPr>
                        <a:t>188</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b"/>
                      <a:r>
                        <a:rPr lang="es-ES" sz="1100" b="0" i="0" u="none" strike="noStrike">
                          <a:solidFill>
                            <a:srgbClr val="002060"/>
                          </a:solidFill>
                          <a:effectLst/>
                          <a:latin typeface="Arial  "/>
                        </a:rPr>
                        <a:t>23,6%</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t"/>
                      <a:r>
                        <a:rPr lang="es-ES" sz="1100" b="0" i="0" u="none" strike="noStrike">
                          <a:solidFill>
                            <a:srgbClr val="002060"/>
                          </a:solidFill>
                          <a:effectLst/>
                          <a:latin typeface="Arial  "/>
                        </a:rPr>
                        <a:t>4.196,3</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b"/>
                      <a:r>
                        <a:rPr lang="es-ES" sz="1100" b="0" i="0" u="none" strike="noStrike" dirty="0">
                          <a:solidFill>
                            <a:srgbClr val="002060"/>
                          </a:solidFill>
                          <a:effectLst/>
                          <a:latin typeface="Arial  "/>
                        </a:rPr>
                        <a:t>27,2%</a:t>
                      </a:r>
                    </a:p>
                  </a:txBody>
                  <a:tcPr marL="9525" marR="9525" marT="9525" marB="0" anchor="ctr">
                    <a:lnL>
                      <a:noFill/>
                    </a:lnL>
                    <a:lnR>
                      <a:noFill/>
                    </a:lnR>
                    <a:lnT>
                      <a:noFill/>
                    </a:lnT>
                    <a:lnB>
                      <a:noFill/>
                    </a:lnB>
                    <a:solidFill>
                      <a:schemeClr val="accent2">
                        <a:lumMod val="20000"/>
                        <a:lumOff val="80000"/>
                      </a:schemeClr>
                    </a:solidFill>
                  </a:tcPr>
                </a:tc>
              </a:tr>
              <a:tr h="181460">
                <a:tc>
                  <a:txBody>
                    <a:bodyPr/>
                    <a:lstStyle/>
                    <a:p>
                      <a:pPr algn="l" fontAlgn="t"/>
                      <a:r>
                        <a:rPr lang="es-ES" sz="1100" b="0" i="0" u="none" strike="noStrike" dirty="0">
                          <a:solidFill>
                            <a:srgbClr val="002060"/>
                          </a:solidFill>
                          <a:effectLst/>
                          <a:latin typeface="Arial  "/>
                        </a:rPr>
                        <a:t>RUTA PATRIMONIAL ADULTOS</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t"/>
                      <a:r>
                        <a:rPr lang="es-ES" sz="1100" b="0" i="0" u="none" strike="noStrike">
                          <a:solidFill>
                            <a:srgbClr val="002060"/>
                          </a:solidFill>
                          <a:effectLst/>
                          <a:latin typeface="Arial  "/>
                        </a:rPr>
                        <a:t>182</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b"/>
                      <a:r>
                        <a:rPr lang="es-ES" sz="1100" b="0" i="0" u="none" strike="noStrike" dirty="0">
                          <a:solidFill>
                            <a:srgbClr val="002060"/>
                          </a:solidFill>
                          <a:effectLst/>
                          <a:latin typeface="Arial  "/>
                        </a:rPr>
                        <a:t>22,9%</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t"/>
                      <a:r>
                        <a:rPr lang="es-ES" sz="1100" b="0" i="0" u="none" strike="noStrike" dirty="0">
                          <a:solidFill>
                            <a:srgbClr val="002060"/>
                          </a:solidFill>
                          <a:effectLst/>
                          <a:latin typeface="Arial  "/>
                        </a:rPr>
                        <a:t>2.437,6</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b"/>
                      <a:r>
                        <a:rPr lang="es-ES" sz="1100" b="0" i="0" u="none" strike="noStrike" dirty="0">
                          <a:solidFill>
                            <a:srgbClr val="002060"/>
                          </a:solidFill>
                          <a:effectLst/>
                          <a:latin typeface="Arial  "/>
                        </a:rPr>
                        <a:t>15,8%</a:t>
                      </a:r>
                    </a:p>
                  </a:txBody>
                  <a:tcPr marL="9525" marR="9525" marT="9525" marB="0" anchor="ctr">
                    <a:lnL>
                      <a:noFill/>
                    </a:lnL>
                    <a:lnR>
                      <a:noFill/>
                    </a:lnR>
                    <a:lnT>
                      <a:noFill/>
                    </a:lnT>
                    <a:lnB>
                      <a:noFill/>
                    </a:lnB>
                    <a:solidFill>
                      <a:schemeClr val="accent2">
                        <a:lumMod val="20000"/>
                        <a:lumOff val="80000"/>
                      </a:schemeClr>
                    </a:solidFill>
                  </a:tcPr>
                </a:tc>
              </a:tr>
              <a:tr h="181460">
                <a:tc>
                  <a:txBody>
                    <a:bodyPr/>
                    <a:lstStyle/>
                    <a:p>
                      <a:pPr algn="l" fontAlgn="t"/>
                      <a:r>
                        <a:rPr lang="es-ES" sz="1100" b="0" i="0" u="none" strike="noStrike">
                          <a:solidFill>
                            <a:srgbClr val="002060"/>
                          </a:solidFill>
                          <a:effectLst/>
                          <a:latin typeface="Arial  "/>
                        </a:rPr>
                        <a:t>RUTA ILALÓ NOCTURNO PREFERENCIAL</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65</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8,2%</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1.450,8</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9,4%</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NANEGAL CASCADA LA PIRAGUA PREFERENCIAL</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51</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6,4%</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1.138,4</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7,4%</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SEMANA SANTA</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44</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5,5%</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982,1</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6,4%</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YUNGILLA PREFERENCIAL</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29</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3,6%</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776,8</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5,0%</a:t>
                      </a:r>
                    </a:p>
                  </a:txBody>
                  <a:tcPr marL="9525" marR="9525" marT="9525" marB="0" anchor="ctr">
                    <a:lnL>
                      <a:noFill/>
                    </a:lnL>
                    <a:lnR>
                      <a:noFill/>
                    </a:lnR>
                    <a:lnT>
                      <a:noFill/>
                    </a:lnT>
                    <a:lnB>
                      <a:noFill/>
                    </a:lnB>
                  </a:tcPr>
                </a:tc>
              </a:tr>
              <a:tr h="181460">
                <a:tc>
                  <a:txBody>
                    <a:bodyPr/>
                    <a:lstStyle/>
                    <a:p>
                      <a:pPr algn="l" fontAlgn="t"/>
                      <a:r>
                        <a:rPr lang="pt-BR" sz="1100" b="0" i="0" u="none" strike="noStrike">
                          <a:solidFill>
                            <a:srgbClr val="002060"/>
                          </a:solidFill>
                          <a:effectLst/>
                          <a:latin typeface="Arial  "/>
                        </a:rPr>
                        <a:t>RUTA QUITO CAMPPING 3 DIAS</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1,3%</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758,9</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4,9%</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FULL DAY PINTAG</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20</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2,5%</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535,7</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3,5%</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PARQUE NACIONAL CAYAMBE COCA</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17</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2,1%</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379,4</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2,5%</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SOLSTICIO PREFERENCIAL</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27</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3,4%</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361,6</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2,3%</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PATRIMONIAL NIÑOS</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47</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5,9%</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323,2</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2,1%</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NANEGAL CASCADA DE LA PIRAGUA</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12</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1,5%</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300,0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1,9%</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YUNGILLA NORMAL</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1,3%</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294,6</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1,9%</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QUITO PARQUE NACIONAL CAYAMBE COCA</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11</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1,4%</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275,0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1,8%</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RUCU PICHINCHA PREFERENCIAL</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14</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1,8%</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250,0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1,6%</a:t>
                      </a:r>
                    </a:p>
                  </a:txBody>
                  <a:tcPr marL="9525" marR="9525" marT="9525" marB="0" anchor="ctr">
                    <a:lnL>
                      <a:noFill/>
                    </a:lnL>
                    <a:lnR>
                      <a:noFill/>
                    </a:lnR>
                    <a:lnT>
                      <a:noFill/>
                    </a:lnT>
                    <a:lnB>
                      <a:noFill/>
                    </a:lnB>
                  </a:tcPr>
                </a:tc>
              </a:tr>
              <a:tr h="181460">
                <a:tc>
                  <a:txBody>
                    <a:bodyPr/>
                    <a:lstStyle/>
                    <a:p>
                      <a:pPr algn="l" fontAlgn="t"/>
                      <a:r>
                        <a:rPr lang="en-US" sz="1100" b="0" i="0" u="none" strike="noStrike">
                          <a:solidFill>
                            <a:srgbClr val="002060"/>
                          </a:solidFill>
                          <a:effectLst/>
                          <a:latin typeface="Arial  "/>
                        </a:rPr>
                        <a:t>RUTA PINTAG FULL DAY PREFERENCIAL</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9</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1,1%</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241,1</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1,6%</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ILALÓ NOCTURNO</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9</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1,1%</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225,0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1,5%</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PINTAG FULL DAY</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7</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0,9%</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206,3</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1,3%</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SOSTENIBILIDAD</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34</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4,3%</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151,6</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1,0%</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SOLSTICIO</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7</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0,9%</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112,5</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0,7%</a:t>
                      </a:r>
                    </a:p>
                  </a:txBody>
                  <a:tcPr marL="9525" marR="9525" marT="9525" marB="0" anchor="ctr">
                    <a:lnL>
                      <a:noFill/>
                    </a:lnL>
                    <a:lnR>
                      <a:noFill/>
                    </a:lnR>
                    <a:lnT>
                      <a:noFill/>
                    </a:lnT>
                    <a:lnB>
                      <a:noFill/>
                    </a:lnB>
                  </a:tcPr>
                </a:tc>
              </a:tr>
              <a:tr h="181460">
                <a:tc>
                  <a:txBody>
                    <a:bodyPr/>
                    <a:lstStyle/>
                    <a:p>
                      <a:pPr algn="l" fontAlgn="t"/>
                      <a:r>
                        <a:rPr lang="es-ES" sz="1100" b="0" i="0" u="none" strike="noStrike">
                          <a:solidFill>
                            <a:srgbClr val="002060"/>
                          </a:solidFill>
                          <a:effectLst/>
                          <a:latin typeface="Arial  "/>
                        </a:rPr>
                        <a:t>RUTA PAPALLACTA</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0,1%</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25,0</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0,2%</a:t>
                      </a:r>
                    </a:p>
                  </a:txBody>
                  <a:tcPr marL="9525" marR="9525" marT="9525" marB="0" anchor="ctr">
                    <a:lnL>
                      <a:noFill/>
                    </a:lnL>
                    <a:lnR>
                      <a:noFill/>
                    </a:lnR>
                    <a:lnT>
                      <a:noFill/>
                    </a:lnT>
                    <a:lnB>
                      <a:noFill/>
                    </a:lnB>
                  </a:tcPr>
                </a:tc>
              </a:tr>
              <a:tr h="181460">
                <a:tc>
                  <a:txBody>
                    <a:bodyPr/>
                    <a:lstStyle/>
                    <a:p>
                      <a:pPr algn="l" fontAlgn="t"/>
                      <a:r>
                        <a:rPr lang="es-ES" sz="1100" b="0" i="0" u="none" strike="noStrike" dirty="0">
                          <a:solidFill>
                            <a:srgbClr val="002060"/>
                          </a:solidFill>
                          <a:effectLst/>
                          <a:latin typeface="Arial  "/>
                        </a:rPr>
                        <a:t>RUTA RUCU PICHINCHA</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0,1%</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20,5</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0,1%</a:t>
                      </a:r>
                    </a:p>
                  </a:txBody>
                  <a:tcPr marL="9525" marR="9525" marT="9525" marB="0" anchor="ctr">
                    <a:lnL>
                      <a:noFill/>
                    </a:lnL>
                    <a:lnR>
                      <a:noFill/>
                    </a:lnR>
                    <a:lnT>
                      <a:noFill/>
                    </a:lnT>
                    <a:lnB>
                      <a:noFill/>
                    </a:lnB>
                  </a:tcPr>
                </a:tc>
              </a:tr>
              <a:tr h="181460">
                <a:tc>
                  <a:txBody>
                    <a:bodyPr/>
                    <a:lstStyle/>
                    <a:p>
                      <a:pPr algn="l" fontAlgn="t"/>
                      <a:r>
                        <a:rPr lang="es-ES" sz="1100" b="1" i="0" u="none" strike="noStrike" dirty="0">
                          <a:solidFill>
                            <a:schemeClr val="bg1"/>
                          </a:solidFill>
                          <a:effectLst/>
                          <a:latin typeface="Arial  "/>
                        </a:rPr>
                        <a:t>TOTAL</a:t>
                      </a:r>
                    </a:p>
                  </a:txBody>
                  <a:tcPr marL="9525" marR="9525" marT="9525" marB="0" anchor="ctr">
                    <a:lnL>
                      <a:noFill/>
                    </a:lnL>
                    <a:lnR>
                      <a:noFill/>
                    </a:lnR>
                    <a:lnT>
                      <a:noFill/>
                    </a:lnT>
                    <a:lnB>
                      <a:noFill/>
                    </a:lnB>
                    <a:solidFill>
                      <a:srgbClr val="002060"/>
                    </a:solidFill>
                  </a:tcPr>
                </a:tc>
                <a:tc>
                  <a:txBody>
                    <a:bodyPr/>
                    <a:lstStyle/>
                    <a:p>
                      <a:pPr algn="ctr" fontAlgn="t"/>
                      <a:r>
                        <a:rPr lang="es-ES" sz="1100" b="1" i="0" u="none" strike="noStrike" dirty="0">
                          <a:solidFill>
                            <a:schemeClr val="bg1"/>
                          </a:solidFill>
                          <a:effectLst/>
                          <a:latin typeface="Arial  "/>
                        </a:rPr>
                        <a:t>795</a:t>
                      </a:r>
                    </a:p>
                  </a:txBody>
                  <a:tcPr marL="9525" marR="9525" marT="9525" marB="0" anchor="ctr">
                    <a:lnL>
                      <a:noFill/>
                    </a:lnL>
                    <a:lnR>
                      <a:noFill/>
                    </a:lnR>
                    <a:lnT>
                      <a:noFill/>
                    </a:lnT>
                    <a:lnB>
                      <a:noFill/>
                    </a:lnB>
                    <a:solidFill>
                      <a:srgbClr val="002060"/>
                    </a:solidFill>
                  </a:tcPr>
                </a:tc>
                <a:tc>
                  <a:txBody>
                    <a:bodyPr/>
                    <a:lstStyle/>
                    <a:p>
                      <a:pPr algn="ctr" fontAlgn="t"/>
                      <a:endParaRPr lang="es-ES" sz="1100" b="1" i="0" u="none" strike="noStrike" dirty="0">
                        <a:solidFill>
                          <a:schemeClr val="bg1"/>
                        </a:solidFill>
                        <a:effectLst/>
                        <a:latin typeface="Arial  "/>
                      </a:endParaRPr>
                    </a:p>
                  </a:txBody>
                  <a:tcPr marL="9525" marR="9525" marT="9525" marB="0" anchor="ctr">
                    <a:lnL>
                      <a:noFill/>
                    </a:lnL>
                    <a:lnR>
                      <a:noFill/>
                    </a:lnR>
                    <a:lnT>
                      <a:noFill/>
                    </a:lnT>
                    <a:lnB>
                      <a:noFill/>
                    </a:lnB>
                    <a:solidFill>
                      <a:srgbClr val="002060"/>
                    </a:solidFill>
                  </a:tcPr>
                </a:tc>
                <a:tc>
                  <a:txBody>
                    <a:bodyPr/>
                    <a:lstStyle/>
                    <a:p>
                      <a:pPr algn="ctr" fontAlgn="t"/>
                      <a:r>
                        <a:rPr lang="es-ES" sz="1100" b="1" i="0" u="none" strike="noStrike" dirty="0">
                          <a:solidFill>
                            <a:schemeClr val="bg1"/>
                          </a:solidFill>
                          <a:effectLst/>
                          <a:latin typeface="Arial  "/>
                        </a:rPr>
                        <a:t>15.442,5</a:t>
                      </a:r>
                    </a:p>
                  </a:txBody>
                  <a:tcPr marL="9525" marR="9525" marT="9525" marB="0" anchor="ctr">
                    <a:lnL>
                      <a:noFill/>
                    </a:lnL>
                    <a:lnR>
                      <a:noFill/>
                    </a:lnR>
                    <a:lnT>
                      <a:noFill/>
                    </a:lnT>
                    <a:lnB>
                      <a:noFill/>
                    </a:lnB>
                    <a:solidFill>
                      <a:srgbClr val="002060"/>
                    </a:solidFill>
                  </a:tcPr>
                </a:tc>
                <a:tc>
                  <a:txBody>
                    <a:bodyPr/>
                    <a:lstStyle/>
                    <a:p>
                      <a:pPr algn="ctr" fontAlgn="t"/>
                      <a:endParaRPr lang="es-ES" sz="1100" b="1" i="0" u="none" strike="noStrike" dirty="0">
                        <a:solidFill>
                          <a:schemeClr val="bg1"/>
                        </a:solidFill>
                        <a:effectLst/>
                        <a:latin typeface="Arial  "/>
                      </a:endParaRPr>
                    </a:p>
                  </a:txBody>
                  <a:tcPr marL="9525" marR="9525" marT="9525" marB="0" anchor="ctr">
                    <a:lnL>
                      <a:noFill/>
                    </a:lnL>
                    <a:lnR>
                      <a:noFill/>
                    </a:lnR>
                    <a:lnT>
                      <a:noFill/>
                    </a:lnT>
                    <a:lnB>
                      <a:noFill/>
                    </a:lnB>
                    <a:solidFill>
                      <a:srgbClr val="002060"/>
                    </a:solidFill>
                  </a:tcPr>
                </a:tc>
              </a:tr>
              <a:tr h="181460">
                <a:tc>
                  <a:txBody>
                    <a:bodyPr/>
                    <a:lstStyle/>
                    <a:p>
                      <a:pPr algn="l" fontAlgn="t"/>
                      <a:r>
                        <a:rPr lang="es-ES" sz="1100" b="1" i="0" u="none" strike="noStrike" dirty="0">
                          <a:solidFill>
                            <a:srgbClr val="002060"/>
                          </a:solidFill>
                          <a:effectLst/>
                          <a:latin typeface="Arial  "/>
                        </a:rPr>
                        <a:t>PROMEDIO</a:t>
                      </a:r>
                    </a:p>
                  </a:txBody>
                  <a:tcPr marL="9525" marR="9525" marT="9525" marB="0" anchor="ctr">
                    <a:lnL>
                      <a:noFill/>
                    </a:lnL>
                    <a:lnR>
                      <a:noFill/>
                    </a:lnR>
                    <a:lnT>
                      <a:noFill/>
                    </a:lnT>
                    <a:lnB>
                      <a:noFill/>
                    </a:lnB>
                    <a:solidFill>
                      <a:srgbClr val="E4F1F8"/>
                    </a:solidFill>
                  </a:tcPr>
                </a:tc>
                <a:tc>
                  <a:txBody>
                    <a:bodyPr/>
                    <a:lstStyle/>
                    <a:p>
                      <a:pPr algn="ctr" fontAlgn="t"/>
                      <a:r>
                        <a:rPr lang="es-ES" sz="1100" b="1" i="0" u="none" strike="noStrike" dirty="0">
                          <a:solidFill>
                            <a:srgbClr val="002060"/>
                          </a:solidFill>
                          <a:effectLst/>
                          <a:latin typeface="Arial  "/>
                        </a:rPr>
                        <a:t>36</a:t>
                      </a:r>
                    </a:p>
                  </a:txBody>
                  <a:tcPr marL="9525" marR="9525" marT="9525" marB="0" anchor="ctr">
                    <a:lnL>
                      <a:noFill/>
                    </a:lnL>
                    <a:lnR>
                      <a:noFill/>
                    </a:lnR>
                    <a:lnT>
                      <a:noFill/>
                    </a:lnT>
                    <a:lnB>
                      <a:noFill/>
                    </a:lnB>
                    <a:solidFill>
                      <a:srgbClr val="E4F1F8"/>
                    </a:solidFill>
                  </a:tcPr>
                </a:tc>
                <a:tc>
                  <a:txBody>
                    <a:bodyPr/>
                    <a:lstStyle/>
                    <a:p>
                      <a:pPr algn="ctr" fontAlgn="b"/>
                      <a:endParaRPr lang="es-ES" sz="1100" b="1" i="0" u="none" strike="noStrike" dirty="0">
                        <a:solidFill>
                          <a:srgbClr val="002060"/>
                        </a:solidFill>
                        <a:effectLst/>
                        <a:latin typeface="Arial  "/>
                      </a:endParaRPr>
                    </a:p>
                  </a:txBody>
                  <a:tcPr marL="9525" marR="9525" marT="9525" marB="0" anchor="ctr">
                    <a:lnL>
                      <a:noFill/>
                    </a:lnL>
                    <a:lnR>
                      <a:noFill/>
                    </a:lnR>
                    <a:lnT>
                      <a:noFill/>
                    </a:lnT>
                    <a:lnB>
                      <a:noFill/>
                    </a:lnB>
                    <a:solidFill>
                      <a:srgbClr val="E4F1F8"/>
                    </a:solidFill>
                  </a:tcPr>
                </a:tc>
                <a:tc>
                  <a:txBody>
                    <a:bodyPr/>
                    <a:lstStyle/>
                    <a:p>
                      <a:pPr algn="ctr" fontAlgn="t"/>
                      <a:r>
                        <a:rPr lang="es-ES" sz="1100" b="1" i="0" u="none" strike="noStrike" dirty="0">
                          <a:solidFill>
                            <a:srgbClr val="002060"/>
                          </a:solidFill>
                          <a:effectLst/>
                          <a:latin typeface="Arial  "/>
                        </a:rPr>
                        <a:t>701,9</a:t>
                      </a:r>
                    </a:p>
                  </a:txBody>
                  <a:tcPr marL="9525" marR="9525" marT="9525" marB="0" anchor="ctr">
                    <a:lnL>
                      <a:noFill/>
                    </a:lnL>
                    <a:lnR>
                      <a:noFill/>
                    </a:lnR>
                    <a:lnT>
                      <a:noFill/>
                    </a:lnT>
                    <a:lnB>
                      <a:noFill/>
                    </a:lnB>
                    <a:solidFill>
                      <a:srgbClr val="E4F1F8"/>
                    </a:solidFill>
                  </a:tcPr>
                </a:tc>
                <a:tc>
                  <a:txBody>
                    <a:bodyPr/>
                    <a:lstStyle/>
                    <a:p>
                      <a:pPr algn="ctr" fontAlgn="t"/>
                      <a:endParaRPr lang="es-ES" sz="1100" b="1" i="0" u="none" strike="noStrike" dirty="0">
                        <a:solidFill>
                          <a:srgbClr val="002060"/>
                        </a:solidFill>
                        <a:effectLst/>
                        <a:latin typeface="Arial  "/>
                      </a:endParaRPr>
                    </a:p>
                  </a:txBody>
                  <a:tcPr marL="9525" marR="9525" marT="9525" marB="0" anchor="ctr">
                    <a:lnL>
                      <a:noFill/>
                    </a:lnL>
                    <a:lnR>
                      <a:noFill/>
                    </a:lnR>
                    <a:lnT>
                      <a:noFill/>
                    </a:lnT>
                    <a:lnB>
                      <a:noFill/>
                    </a:lnB>
                    <a:solidFill>
                      <a:srgbClr val="E4F1F8"/>
                    </a:solidFill>
                  </a:tcPr>
                </a:tc>
              </a:tr>
            </a:tbl>
          </a:graphicData>
        </a:graphic>
      </p:graphicFrame>
      <p:sp>
        <p:nvSpPr>
          <p:cNvPr id="12" name="Content Placeholder 5"/>
          <p:cNvSpPr txBox="1">
            <a:spLocks/>
          </p:cNvSpPr>
          <p:nvPr/>
        </p:nvSpPr>
        <p:spPr bwMode="auto">
          <a:xfrm>
            <a:off x="362559" y="1067907"/>
            <a:ext cx="9198953" cy="52697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Las </a:t>
            </a:r>
            <a:r>
              <a:rPr lang="es-ES" sz="1200" b="1" dirty="0" smtClean="0">
                <a:solidFill>
                  <a:srgbClr val="002060"/>
                </a:solidFill>
              </a:rPr>
              <a:t>rutas “Aparecidos y Cucos” y “Patrimonial adultos” </a:t>
            </a:r>
            <a:r>
              <a:rPr lang="es-ES" sz="1200" dirty="0" smtClean="0">
                <a:solidFill>
                  <a:srgbClr val="002060"/>
                </a:solidFill>
              </a:rPr>
              <a:t>concentraron el </a:t>
            </a:r>
            <a:r>
              <a:rPr lang="es-ES" sz="1200" b="1" dirty="0" smtClean="0">
                <a:solidFill>
                  <a:srgbClr val="002060"/>
                </a:solidFill>
              </a:rPr>
              <a:t>46,5% de las unidades vendidas </a:t>
            </a:r>
            <a:r>
              <a:rPr lang="es-ES" sz="1200" dirty="0" smtClean="0">
                <a:solidFill>
                  <a:srgbClr val="002060"/>
                </a:solidFill>
              </a:rPr>
              <a:t>y el </a:t>
            </a:r>
            <a:r>
              <a:rPr lang="es-ES" sz="1200" b="1" dirty="0" smtClean="0">
                <a:solidFill>
                  <a:srgbClr val="002060"/>
                </a:solidFill>
              </a:rPr>
              <a:t>43% de los ingresos </a:t>
            </a:r>
            <a:r>
              <a:rPr lang="es-ES" sz="1200" dirty="0" smtClean="0">
                <a:solidFill>
                  <a:srgbClr val="002060"/>
                </a:solidFill>
              </a:rPr>
              <a:t>obtenidos por rutas en 2015. El 60% de las ventas fueron generados sólo por 4 rutas, de un total de 22 rutas</a:t>
            </a:r>
            <a:endParaRPr lang="es-ES" sz="1200" b="1" dirty="0">
              <a:solidFill>
                <a:srgbClr val="002060"/>
              </a:solidFill>
            </a:endParaRPr>
          </a:p>
        </p:txBody>
      </p:sp>
      <p:sp>
        <p:nvSpPr>
          <p:cNvPr id="4" name="Rectangle 3"/>
          <p:cNvSpPr/>
          <p:nvPr/>
        </p:nvSpPr>
        <p:spPr>
          <a:xfrm>
            <a:off x="254401" y="2013154"/>
            <a:ext cx="9144016" cy="383421"/>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76532673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6" name="Text Placeholder 1"/>
          <p:cNvSpPr txBox="1">
            <a:spLocks/>
          </p:cNvSpPr>
          <p:nvPr/>
        </p:nvSpPr>
        <p:spPr bwMode="invGray">
          <a:xfrm>
            <a:off x="704528" y="3092944"/>
            <a:ext cx="8899324"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r>
              <a:rPr lang="es-ES_tradnl" sz="2800" kern="0" dirty="0" smtClean="0">
                <a:solidFill>
                  <a:schemeClr val="bg1"/>
                </a:solidFill>
              </a:rPr>
              <a:t>1.3. </a:t>
            </a:r>
            <a:r>
              <a:rPr lang="es-ES" sz="2800" dirty="0">
                <a:solidFill>
                  <a:schemeClr val="bg1"/>
                </a:solidFill>
              </a:rPr>
              <a:t>Cifras y datos de turismo de ciudades en la región</a:t>
            </a:r>
            <a:endParaRPr lang="es-ES_tradnl" sz="2800" dirty="0" smtClean="0">
              <a:solidFill>
                <a:schemeClr val="bg1"/>
              </a:solidFill>
            </a:endParaRPr>
          </a:p>
          <a:p>
            <a:pPr marL="723900" indent="0"/>
            <a:r>
              <a:rPr lang="es-ES_tradnl" sz="2800" i="1" dirty="0" smtClean="0">
                <a:solidFill>
                  <a:schemeClr val="bg1"/>
                </a:solidFill>
              </a:rPr>
              <a:t>RICE</a:t>
            </a:r>
            <a:endParaRPr lang="es-ES_tradnl" sz="2800" i="1" dirty="0">
              <a:solidFill>
                <a:schemeClr val="bg1"/>
              </a:solidFill>
            </a:endParaRPr>
          </a:p>
        </p:txBody>
      </p:sp>
    </p:spTree>
    <p:extLst>
      <p:ext uri="{BB962C8B-B14F-4D97-AF65-F5344CB8AC3E}">
        <p14:creationId xmlns:p14="http://schemas.microsoft.com/office/powerpoint/2010/main" val="2379334132"/>
      </p:ext>
    </p:extLst>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Productos y experiencias turísticas – </a:t>
            </a:r>
            <a:r>
              <a:rPr lang="es-ES" sz="2000" dirty="0" smtClean="0">
                <a:solidFill>
                  <a:srgbClr val="00B0F0"/>
                </a:solidFill>
                <a:cs typeface="Arial" charset="0"/>
              </a:rPr>
              <a:t>Cifras clave rutas turísticas 2015</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endParaRPr lang="es-ES" b="0" i="1" dirty="0">
              <a:solidFill>
                <a:srgbClr val="002776"/>
              </a:solidFill>
            </a:endParaRPr>
          </a:p>
        </p:txBody>
      </p:sp>
      <p:sp>
        <p:nvSpPr>
          <p:cNvPr id="15" name="Title 1"/>
          <p:cNvSpPr txBox="1">
            <a:spLocks/>
          </p:cNvSpPr>
          <p:nvPr/>
        </p:nvSpPr>
        <p:spPr bwMode="auto">
          <a:xfrm>
            <a:off x="344488" y="1556792"/>
            <a:ext cx="9000000"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Cifras clave:</a:t>
            </a:r>
            <a:r>
              <a:rPr lang="es-ES" sz="1200" dirty="0" smtClean="0">
                <a:solidFill>
                  <a:srgbClr val="002060"/>
                </a:solidFill>
                <a:cs typeface="Arial" charset="0"/>
              </a:rPr>
              <a:t> Tours</a:t>
            </a:r>
            <a:endParaRPr lang="es-ES" sz="12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360</a:t>
            </a:fld>
            <a:endParaRPr lang="es-ES" dirty="0">
              <a:solidFill>
                <a:srgbClr val="002776"/>
              </a:solidFill>
            </a:endParaRPr>
          </a:p>
        </p:txBody>
      </p:sp>
      <p:graphicFrame>
        <p:nvGraphicFramePr>
          <p:cNvPr id="3" name="Table 2"/>
          <p:cNvGraphicFramePr>
            <a:graphicFrameLocks noGrp="1"/>
          </p:cNvGraphicFramePr>
          <p:nvPr>
            <p:extLst>
              <p:ext uri="{D42A27DB-BD31-4B8C-83A1-F6EECF244321}">
                <p14:modId xmlns:p14="http://schemas.microsoft.com/office/powerpoint/2010/main" val="2491030312"/>
              </p:ext>
            </p:extLst>
          </p:nvPr>
        </p:nvGraphicFramePr>
        <p:xfrm>
          <a:off x="344488" y="1806739"/>
          <a:ext cx="9000001" cy="2808310"/>
        </p:xfrm>
        <a:graphic>
          <a:graphicData uri="http://schemas.openxmlformats.org/drawingml/2006/table">
            <a:tbl>
              <a:tblPr/>
              <a:tblGrid>
                <a:gridCol w="4490451"/>
                <a:gridCol w="1493183"/>
                <a:gridCol w="729766"/>
                <a:gridCol w="1702788"/>
                <a:gridCol w="583813"/>
              </a:tblGrid>
              <a:tr h="235989">
                <a:tc>
                  <a:txBody>
                    <a:bodyPr/>
                    <a:lstStyle/>
                    <a:p>
                      <a:pPr algn="l" fontAlgn="t"/>
                      <a:r>
                        <a:rPr lang="es-ES" sz="1100" b="1" i="0" u="none" strike="noStrike" dirty="0">
                          <a:solidFill>
                            <a:schemeClr val="bg1"/>
                          </a:solidFill>
                          <a:effectLst/>
                          <a:latin typeface="Arial  "/>
                        </a:rPr>
                        <a:t>Rutas turísticas</a:t>
                      </a:r>
                    </a:p>
                  </a:txBody>
                  <a:tcPr marL="9525" marR="9525" marT="9525" marB="0" anchor="ctr">
                    <a:lnL>
                      <a:noFill/>
                    </a:lnL>
                    <a:lnR>
                      <a:noFill/>
                    </a:lnR>
                    <a:lnT>
                      <a:noFill/>
                    </a:lnT>
                    <a:lnB>
                      <a:noFill/>
                    </a:lnB>
                    <a:solidFill>
                      <a:schemeClr val="accent3"/>
                    </a:solidFill>
                  </a:tcPr>
                </a:tc>
                <a:tc>
                  <a:txBody>
                    <a:bodyPr/>
                    <a:lstStyle/>
                    <a:p>
                      <a:pPr algn="ctr" fontAlgn="t"/>
                      <a:r>
                        <a:rPr lang="es-ES" sz="1100" b="1" i="0" u="none" strike="noStrike" dirty="0">
                          <a:solidFill>
                            <a:schemeClr val="bg1"/>
                          </a:solidFill>
                          <a:effectLst/>
                          <a:latin typeface="Arial  "/>
                        </a:rPr>
                        <a:t>Cantidad vendida</a:t>
                      </a:r>
                    </a:p>
                  </a:txBody>
                  <a:tcPr marL="9525" marR="9525" marT="9525" marB="0" anchor="ctr">
                    <a:lnL>
                      <a:noFill/>
                    </a:lnL>
                    <a:lnR>
                      <a:noFill/>
                    </a:lnR>
                    <a:lnT>
                      <a:noFill/>
                    </a:lnT>
                    <a:lnB>
                      <a:noFill/>
                    </a:lnB>
                    <a:solidFill>
                      <a:schemeClr val="accent3"/>
                    </a:solidFill>
                  </a:tcPr>
                </a:tc>
                <a:tc>
                  <a:txBody>
                    <a:bodyPr/>
                    <a:lstStyle/>
                    <a:p>
                      <a:pPr algn="ctr" fontAlgn="b"/>
                      <a:endParaRPr lang="es-ES" sz="1100" b="0" i="0" u="none" strike="noStrike" dirty="0">
                        <a:solidFill>
                          <a:schemeClr val="bg1"/>
                        </a:solidFill>
                        <a:effectLst/>
                        <a:latin typeface="Arial  "/>
                      </a:endParaRPr>
                    </a:p>
                  </a:txBody>
                  <a:tcPr marL="9525" marR="9525" marT="9525" marB="0" anchor="ctr">
                    <a:lnL>
                      <a:noFill/>
                    </a:lnL>
                    <a:lnR>
                      <a:noFill/>
                    </a:lnR>
                    <a:lnT>
                      <a:noFill/>
                    </a:lnT>
                    <a:lnB>
                      <a:noFill/>
                    </a:lnB>
                    <a:solidFill>
                      <a:schemeClr val="accent3"/>
                    </a:solidFill>
                  </a:tcPr>
                </a:tc>
                <a:tc>
                  <a:txBody>
                    <a:bodyPr/>
                    <a:lstStyle/>
                    <a:p>
                      <a:pPr algn="ctr" fontAlgn="t"/>
                      <a:r>
                        <a:rPr lang="es-ES" sz="1100" b="1" i="0" u="none" strike="noStrike" dirty="0">
                          <a:solidFill>
                            <a:schemeClr val="bg1"/>
                          </a:solidFill>
                          <a:effectLst/>
                          <a:latin typeface="Arial  "/>
                        </a:rPr>
                        <a:t>Valor total ($)</a:t>
                      </a:r>
                    </a:p>
                  </a:txBody>
                  <a:tcPr marL="9525" marR="9525" marT="9525" marB="0" anchor="ctr">
                    <a:lnL>
                      <a:noFill/>
                    </a:lnL>
                    <a:lnR>
                      <a:noFill/>
                    </a:lnR>
                    <a:lnT>
                      <a:noFill/>
                    </a:lnT>
                    <a:lnB>
                      <a:noFill/>
                    </a:lnB>
                    <a:solidFill>
                      <a:schemeClr val="accent3"/>
                    </a:solidFill>
                  </a:tcPr>
                </a:tc>
                <a:tc>
                  <a:txBody>
                    <a:bodyPr/>
                    <a:lstStyle/>
                    <a:p>
                      <a:pPr algn="ctr" fontAlgn="t"/>
                      <a:endParaRPr lang="es-ES" sz="1100" b="1" i="0" u="none" strike="noStrike" dirty="0">
                        <a:solidFill>
                          <a:schemeClr val="bg1"/>
                        </a:solidFill>
                        <a:effectLst/>
                        <a:latin typeface="Arial  "/>
                      </a:endParaRPr>
                    </a:p>
                  </a:txBody>
                  <a:tcPr marL="9525" marR="9525" marT="9525" marB="0" anchor="ctr">
                    <a:lnL>
                      <a:noFill/>
                    </a:lnL>
                    <a:lnR>
                      <a:noFill/>
                    </a:lnR>
                    <a:lnT>
                      <a:noFill/>
                    </a:lnT>
                    <a:lnB>
                      <a:noFill/>
                    </a:lnB>
                    <a:solidFill>
                      <a:schemeClr val="accent3"/>
                    </a:solidFill>
                  </a:tcPr>
                </a:tc>
              </a:tr>
              <a:tr h="235989">
                <a:tc>
                  <a:txBody>
                    <a:bodyPr/>
                    <a:lstStyle/>
                    <a:p>
                      <a:pPr algn="l" fontAlgn="t"/>
                      <a:r>
                        <a:rPr lang="es-ES" sz="1100" b="0" i="0" u="none" strike="noStrike" dirty="0">
                          <a:solidFill>
                            <a:srgbClr val="002060"/>
                          </a:solidFill>
                          <a:effectLst/>
                          <a:latin typeface="Arial  "/>
                        </a:rPr>
                        <a:t>TOUR FINADOS</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t"/>
                      <a:r>
                        <a:rPr lang="es-ES" sz="1100" b="0" i="0" u="none" strike="noStrike" dirty="0">
                          <a:solidFill>
                            <a:srgbClr val="002060"/>
                          </a:solidFill>
                          <a:effectLst/>
                          <a:latin typeface="Arial  "/>
                        </a:rPr>
                        <a:t>348,00</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b"/>
                      <a:r>
                        <a:rPr lang="es-ES" sz="1100" b="0" i="0" u="none" strike="noStrike">
                          <a:solidFill>
                            <a:srgbClr val="002060"/>
                          </a:solidFill>
                          <a:effectLst/>
                          <a:latin typeface="Arial  "/>
                        </a:rPr>
                        <a:t>40,0 %</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t"/>
                      <a:r>
                        <a:rPr lang="es-ES" sz="1100" b="0" i="0" u="none" strike="noStrike">
                          <a:solidFill>
                            <a:srgbClr val="002060"/>
                          </a:solidFill>
                          <a:effectLst/>
                          <a:latin typeface="Arial  "/>
                        </a:rPr>
                        <a:t>7.767,72</a:t>
                      </a:r>
                    </a:p>
                  </a:txBody>
                  <a:tcPr marL="9525" marR="9525" marT="9525" marB="0" anchor="ctr">
                    <a:lnL>
                      <a:noFill/>
                    </a:lnL>
                    <a:lnR>
                      <a:noFill/>
                    </a:lnR>
                    <a:lnT>
                      <a:noFill/>
                    </a:lnT>
                    <a:lnB>
                      <a:noFill/>
                    </a:lnB>
                    <a:solidFill>
                      <a:schemeClr val="accent2">
                        <a:lumMod val="20000"/>
                        <a:lumOff val="80000"/>
                      </a:schemeClr>
                    </a:solidFill>
                  </a:tcPr>
                </a:tc>
                <a:tc>
                  <a:txBody>
                    <a:bodyPr/>
                    <a:lstStyle/>
                    <a:p>
                      <a:pPr algn="ctr" fontAlgn="b"/>
                      <a:r>
                        <a:rPr lang="es-ES" sz="1100" b="0" i="0" u="none" strike="noStrike">
                          <a:solidFill>
                            <a:srgbClr val="002060"/>
                          </a:solidFill>
                          <a:effectLst/>
                          <a:latin typeface="Arial  "/>
                        </a:rPr>
                        <a:t>79,5 %</a:t>
                      </a:r>
                    </a:p>
                  </a:txBody>
                  <a:tcPr marL="9525" marR="9525" marT="9525" marB="0" anchor="ctr">
                    <a:lnL>
                      <a:noFill/>
                    </a:lnL>
                    <a:lnR>
                      <a:noFill/>
                    </a:lnR>
                    <a:lnT>
                      <a:noFill/>
                    </a:lnT>
                    <a:lnB>
                      <a:noFill/>
                    </a:lnB>
                    <a:solidFill>
                      <a:schemeClr val="accent2">
                        <a:lumMod val="20000"/>
                        <a:lumOff val="80000"/>
                      </a:schemeClr>
                    </a:solidFill>
                  </a:tcPr>
                </a:tc>
              </a:tr>
              <a:tr h="448420">
                <a:tc>
                  <a:txBody>
                    <a:bodyPr/>
                    <a:lstStyle/>
                    <a:p>
                      <a:pPr algn="l" fontAlgn="t"/>
                      <a:r>
                        <a:rPr lang="es-ES" sz="1100" b="0" i="0" u="none" strike="noStrike" dirty="0">
                          <a:solidFill>
                            <a:srgbClr val="002060"/>
                          </a:solidFill>
                          <a:effectLst/>
                          <a:latin typeface="Arial  "/>
                        </a:rPr>
                        <a:t>TOUR FACHADA NOCTURNO CON INGRESO A LA IGLESIA DE LA COMPAÑÍA</a:t>
                      </a:r>
                    </a:p>
                  </a:txBody>
                  <a:tcPr marL="9525" marR="9525" marT="9525" marB="0" anchor="ctr">
                    <a:lnL>
                      <a:noFill/>
                    </a:lnL>
                    <a:lnR>
                      <a:noFill/>
                    </a:lnR>
                    <a:lnT>
                      <a:noFill/>
                    </a:lnT>
                    <a:lnB>
                      <a:noFill/>
                    </a:lnB>
                    <a:noFill/>
                  </a:tcPr>
                </a:tc>
                <a:tc>
                  <a:txBody>
                    <a:bodyPr/>
                    <a:lstStyle/>
                    <a:p>
                      <a:pPr algn="ctr" fontAlgn="t"/>
                      <a:r>
                        <a:rPr lang="es-ES" sz="1100" b="0" i="0" u="none" strike="noStrike" dirty="0">
                          <a:solidFill>
                            <a:srgbClr val="002060"/>
                          </a:solidFill>
                          <a:effectLst/>
                          <a:latin typeface="Arial  "/>
                        </a:rPr>
                        <a:t>61,00</a:t>
                      </a:r>
                    </a:p>
                  </a:txBody>
                  <a:tcPr marL="9525" marR="9525" marT="9525" marB="0" anchor="ctr">
                    <a:lnL>
                      <a:noFill/>
                    </a:lnL>
                    <a:lnR>
                      <a:noFill/>
                    </a:lnR>
                    <a:lnT>
                      <a:noFill/>
                    </a:lnT>
                    <a:lnB>
                      <a:noFill/>
                    </a:lnB>
                    <a:noFill/>
                  </a:tcPr>
                </a:tc>
                <a:tc>
                  <a:txBody>
                    <a:bodyPr/>
                    <a:lstStyle/>
                    <a:p>
                      <a:pPr algn="ctr" fontAlgn="b"/>
                      <a:r>
                        <a:rPr lang="es-ES" sz="1100" b="0" i="0" u="none" strike="noStrike" dirty="0">
                          <a:solidFill>
                            <a:srgbClr val="002060"/>
                          </a:solidFill>
                          <a:effectLst/>
                          <a:latin typeface="Arial  "/>
                        </a:rPr>
                        <a:t>7,0 %</a:t>
                      </a:r>
                    </a:p>
                  </a:txBody>
                  <a:tcPr marL="9525" marR="9525" marT="9525" marB="0" anchor="ctr">
                    <a:lnL>
                      <a:noFill/>
                    </a:lnL>
                    <a:lnR>
                      <a:noFill/>
                    </a:lnR>
                    <a:lnT>
                      <a:noFill/>
                    </a:lnT>
                    <a:lnB>
                      <a:noFill/>
                    </a:lnB>
                    <a:noFill/>
                  </a:tcPr>
                </a:tc>
                <a:tc>
                  <a:txBody>
                    <a:bodyPr/>
                    <a:lstStyle/>
                    <a:p>
                      <a:pPr algn="ctr" fontAlgn="t"/>
                      <a:r>
                        <a:rPr lang="es-ES" sz="1100" b="0" i="0" u="none" strike="noStrike" dirty="0">
                          <a:solidFill>
                            <a:srgbClr val="002060"/>
                          </a:solidFill>
                          <a:effectLst/>
                          <a:latin typeface="Arial  "/>
                        </a:rPr>
                        <a:t>871,43</a:t>
                      </a:r>
                    </a:p>
                  </a:txBody>
                  <a:tcPr marL="9525" marR="9525" marT="9525" marB="0" anchor="ctr">
                    <a:lnL>
                      <a:noFill/>
                    </a:lnL>
                    <a:lnR>
                      <a:noFill/>
                    </a:lnR>
                    <a:lnT>
                      <a:noFill/>
                    </a:lnT>
                    <a:lnB>
                      <a:noFill/>
                    </a:lnB>
                    <a:noFill/>
                  </a:tcPr>
                </a:tc>
                <a:tc>
                  <a:txBody>
                    <a:bodyPr/>
                    <a:lstStyle/>
                    <a:p>
                      <a:pPr algn="ctr" fontAlgn="b"/>
                      <a:r>
                        <a:rPr lang="es-ES" sz="1100" b="0" i="0" u="none" strike="noStrike">
                          <a:solidFill>
                            <a:srgbClr val="002060"/>
                          </a:solidFill>
                          <a:effectLst/>
                          <a:latin typeface="Arial  "/>
                        </a:rPr>
                        <a:t>8,9 %</a:t>
                      </a:r>
                    </a:p>
                  </a:txBody>
                  <a:tcPr marL="9525" marR="9525" marT="9525" marB="0" anchor="ctr">
                    <a:lnL>
                      <a:noFill/>
                    </a:lnL>
                    <a:lnR>
                      <a:noFill/>
                    </a:lnR>
                    <a:lnT>
                      <a:noFill/>
                    </a:lnT>
                    <a:lnB>
                      <a:noFill/>
                    </a:lnB>
                    <a:noFill/>
                  </a:tcPr>
                </a:tc>
              </a:tr>
              <a:tr h="235989">
                <a:tc>
                  <a:txBody>
                    <a:bodyPr/>
                    <a:lstStyle/>
                    <a:p>
                      <a:pPr algn="l" fontAlgn="t"/>
                      <a:r>
                        <a:rPr lang="es-ES" sz="1100" b="0" i="0" u="none" strike="noStrike">
                          <a:solidFill>
                            <a:srgbClr val="002060"/>
                          </a:solidFill>
                          <a:effectLst/>
                          <a:latin typeface="Arial  "/>
                        </a:rPr>
                        <a:t>TOUR FACHADA DIA ADULTO</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96,00</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11,0 %</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685,76</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7,0 %</a:t>
                      </a:r>
                    </a:p>
                  </a:txBody>
                  <a:tcPr marL="9525" marR="9525" marT="9525" marB="0" anchor="ctr">
                    <a:lnL>
                      <a:noFill/>
                    </a:lnL>
                    <a:lnR>
                      <a:noFill/>
                    </a:lnR>
                    <a:lnT>
                      <a:noFill/>
                    </a:lnT>
                    <a:lnB>
                      <a:noFill/>
                    </a:lnB>
                  </a:tcPr>
                </a:tc>
              </a:tr>
              <a:tr h="235989">
                <a:tc>
                  <a:txBody>
                    <a:bodyPr/>
                    <a:lstStyle/>
                    <a:p>
                      <a:pPr algn="l" fontAlgn="t"/>
                      <a:r>
                        <a:rPr lang="es-ES" sz="1100" b="0" i="0" u="none" strike="noStrike">
                          <a:solidFill>
                            <a:srgbClr val="002060"/>
                          </a:solidFill>
                          <a:effectLst/>
                          <a:latin typeface="Arial  "/>
                        </a:rPr>
                        <a:t>TOUR ESTUDIANTES</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348,00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40,0 %</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310,72</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3,2 %</a:t>
                      </a:r>
                    </a:p>
                  </a:txBody>
                  <a:tcPr marL="9525" marR="9525" marT="9525" marB="0" anchor="ctr">
                    <a:lnL>
                      <a:noFill/>
                    </a:lnL>
                    <a:lnR>
                      <a:noFill/>
                    </a:lnR>
                    <a:lnT>
                      <a:noFill/>
                    </a:lnT>
                    <a:lnB>
                      <a:noFill/>
                    </a:lnB>
                  </a:tcPr>
                </a:tc>
              </a:tr>
              <a:tr h="235989">
                <a:tc>
                  <a:txBody>
                    <a:bodyPr/>
                    <a:lstStyle/>
                    <a:p>
                      <a:pPr algn="l" fontAlgn="t"/>
                      <a:r>
                        <a:rPr lang="es-ES" sz="1100" b="0" i="0" u="none" strike="noStrike">
                          <a:solidFill>
                            <a:srgbClr val="002060"/>
                          </a:solidFill>
                          <a:effectLst/>
                          <a:latin typeface="Arial  "/>
                        </a:rPr>
                        <a:t>TOUR NOCTURNO  ADULTOS</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9,00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1,0 %</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80,36</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0,8 %</a:t>
                      </a:r>
                    </a:p>
                  </a:txBody>
                  <a:tcPr marL="9525" marR="9525" marT="9525" marB="0" anchor="ctr">
                    <a:lnL>
                      <a:noFill/>
                    </a:lnL>
                    <a:lnR>
                      <a:noFill/>
                    </a:lnR>
                    <a:lnT>
                      <a:noFill/>
                    </a:lnT>
                    <a:lnB>
                      <a:noFill/>
                    </a:lnB>
                  </a:tcPr>
                </a:tc>
              </a:tr>
              <a:tr h="235989">
                <a:tc>
                  <a:txBody>
                    <a:bodyPr/>
                    <a:lstStyle/>
                    <a:p>
                      <a:pPr algn="l" fontAlgn="t"/>
                      <a:r>
                        <a:rPr lang="es-ES" sz="1100" b="0" i="0" u="none" strike="noStrike">
                          <a:solidFill>
                            <a:srgbClr val="002060"/>
                          </a:solidFill>
                          <a:effectLst/>
                          <a:latin typeface="Arial  "/>
                        </a:rPr>
                        <a:t>TOUR ESPECIAL FACHADA NOCTURNA</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2,00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0,2 %</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21,42</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0,2 %</a:t>
                      </a:r>
                    </a:p>
                  </a:txBody>
                  <a:tcPr marL="9525" marR="9525" marT="9525" marB="0" anchor="ctr">
                    <a:lnL>
                      <a:noFill/>
                    </a:lnL>
                    <a:lnR>
                      <a:noFill/>
                    </a:lnR>
                    <a:lnT>
                      <a:noFill/>
                    </a:lnT>
                    <a:lnB>
                      <a:noFill/>
                    </a:lnB>
                  </a:tcPr>
                </a:tc>
              </a:tr>
              <a:tr h="235989">
                <a:tc>
                  <a:txBody>
                    <a:bodyPr/>
                    <a:lstStyle/>
                    <a:p>
                      <a:pPr algn="l" fontAlgn="t"/>
                      <a:r>
                        <a:rPr lang="es-ES" sz="1100" b="0" i="0" u="none" strike="noStrike" dirty="0">
                          <a:solidFill>
                            <a:srgbClr val="002060"/>
                          </a:solidFill>
                          <a:effectLst/>
                          <a:latin typeface="Arial  "/>
                        </a:rPr>
                        <a:t>TOUR FACHADA DIA NIÑO Y TERCERA EDAD</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4,00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0,5 %</a:t>
                      </a:r>
                    </a:p>
                  </a:txBody>
                  <a:tcPr marL="9525" marR="9525" marT="9525" marB="0" anchor="ctr">
                    <a:lnL>
                      <a:noFill/>
                    </a:lnL>
                    <a:lnR>
                      <a:noFill/>
                    </a:lnR>
                    <a:lnT>
                      <a:noFill/>
                    </a:lnT>
                    <a:lnB>
                      <a:noFill/>
                    </a:lnB>
                  </a:tcPr>
                </a:tc>
                <a:tc>
                  <a:txBody>
                    <a:bodyPr/>
                    <a:lstStyle/>
                    <a:p>
                      <a:pPr algn="ctr" fontAlgn="t"/>
                      <a:r>
                        <a:rPr lang="es-ES" sz="1100" b="0" i="0" u="none" strike="noStrike" dirty="0">
                          <a:solidFill>
                            <a:srgbClr val="002060"/>
                          </a:solidFill>
                          <a:effectLst/>
                          <a:latin typeface="Arial  "/>
                        </a:rPr>
                        <a:t>14,28</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0,1 %</a:t>
                      </a:r>
                    </a:p>
                  </a:txBody>
                  <a:tcPr marL="9525" marR="9525" marT="9525" marB="0" anchor="ctr">
                    <a:lnL>
                      <a:noFill/>
                    </a:lnL>
                    <a:lnR>
                      <a:noFill/>
                    </a:lnR>
                    <a:lnT>
                      <a:noFill/>
                    </a:lnT>
                    <a:lnB>
                      <a:noFill/>
                    </a:lnB>
                  </a:tcPr>
                </a:tc>
              </a:tr>
              <a:tr h="235989">
                <a:tc>
                  <a:txBody>
                    <a:bodyPr/>
                    <a:lstStyle/>
                    <a:p>
                      <a:pPr algn="l" fontAlgn="t"/>
                      <a:r>
                        <a:rPr lang="es-ES" sz="1100" b="0" i="0" u="none" strike="noStrike">
                          <a:solidFill>
                            <a:srgbClr val="002060"/>
                          </a:solidFill>
                          <a:effectLst/>
                          <a:latin typeface="Arial  "/>
                        </a:rPr>
                        <a:t>TOUR NOCTURNO NIÑOS Y TERCERA EDAD</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3,00</a:t>
                      </a:r>
                    </a:p>
                  </a:txBody>
                  <a:tcPr marL="9525" marR="9525" marT="9525" marB="0" anchor="ctr">
                    <a:lnL>
                      <a:noFill/>
                    </a:lnL>
                    <a:lnR>
                      <a:noFill/>
                    </a:lnR>
                    <a:lnT>
                      <a:noFill/>
                    </a:lnT>
                    <a:lnB>
                      <a:noFill/>
                    </a:lnB>
                  </a:tcPr>
                </a:tc>
                <a:tc>
                  <a:txBody>
                    <a:bodyPr/>
                    <a:lstStyle/>
                    <a:p>
                      <a:pPr algn="ctr" fontAlgn="b"/>
                      <a:r>
                        <a:rPr lang="es-ES" sz="1100" b="0" i="0" u="none" strike="noStrike">
                          <a:solidFill>
                            <a:srgbClr val="002060"/>
                          </a:solidFill>
                          <a:effectLst/>
                          <a:latin typeface="Arial  "/>
                        </a:rPr>
                        <a:t>0,3 %</a:t>
                      </a:r>
                    </a:p>
                  </a:txBody>
                  <a:tcPr marL="9525" marR="9525" marT="9525" marB="0" anchor="ctr">
                    <a:lnL>
                      <a:noFill/>
                    </a:lnL>
                    <a:lnR>
                      <a:noFill/>
                    </a:lnR>
                    <a:lnT>
                      <a:noFill/>
                    </a:lnT>
                    <a:lnB>
                      <a:noFill/>
                    </a:lnB>
                  </a:tcPr>
                </a:tc>
                <a:tc>
                  <a:txBody>
                    <a:bodyPr/>
                    <a:lstStyle/>
                    <a:p>
                      <a:pPr algn="ctr" fontAlgn="t"/>
                      <a:r>
                        <a:rPr lang="es-ES" sz="1100" b="0" i="0" u="none" strike="noStrike">
                          <a:solidFill>
                            <a:srgbClr val="002060"/>
                          </a:solidFill>
                          <a:effectLst/>
                          <a:latin typeface="Arial  "/>
                        </a:rPr>
                        <a:t>13,39</a:t>
                      </a:r>
                    </a:p>
                  </a:txBody>
                  <a:tcPr marL="9525" marR="9525" marT="9525" marB="0" anchor="ctr">
                    <a:lnL>
                      <a:noFill/>
                    </a:lnL>
                    <a:lnR>
                      <a:noFill/>
                    </a:lnR>
                    <a:lnT>
                      <a:noFill/>
                    </a:lnT>
                    <a:lnB>
                      <a:noFill/>
                    </a:lnB>
                  </a:tcPr>
                </a:tc>
                <a:tc>
                  <a:txBody>
                    <a:bodyPr/>
                    <a:lstStyle/>
                    <a:p>
                      <a:pPr algn="ctr" fontAlgn="b"/>
                      <a:r>
                        <a:rPr lang="es-ES" sz="1100" b="0" i="0" u="none" strike="noStrike" dirty="0">
                          <a:solidFill>
                            <a:srgbClr val="002060"/>
                          </a:solidFill>
                          <a:effectLst/>
                          <a:latin typeface="Arial  "/>
                        </a:rPr>
                        <a:t>0,1 %</a:t>
                      </a:r>
                    </a:p>
                  </a:txBody>
                  <a:tcPr marL="9525" marR="9525" marT="9525" marB="0" anchor="ctr">
                    <a:lnL>
                      <a:noFill/>
                    </a:lnL>
                    <a:lnR>
                      <a:noFill/>
                    </a:lnR>
                    <a:lnT>
                      <a:noFill/>
                    </a:lnT>
                    <a:lnB>
                      <a:noFill/>
                    </a:lnB>
                  </a:tcPr>
                </a:tc>
              </a:tr>
              <a:tr h="235989">
                <a:tc>
                  <a:txBody>
                    <a:bodyPr/>
                    <a:lstStyle/>
                    <a:p>
                      <a:pPr algn="l" fontAlgn="t"/>
                      <a:r>
                        <a:rPr lang="es-ES" sz="1100" b="1" i="0" u="none" strike="noStrike" dirty="0">
                          <a:solidFill>
                            <a:schemeClr val="bg1"/>
                          </a:solidFill>
                          <a:effectLst/>
                          <a:latin typeface="Arial  "/>
                        </a:rPr>
                        <a:t>TOTAL</a:t>
                      </a:r>
                    </a:p>
                  </a:txBody>
                  <a:tcPr marL="9525" marR="9525" marT="9525" marB="0" anchor="ctr">
                    <a:lnL>
                      <a:noFill/>
                    </a:lnL>
                    <a:lnR>
                      <a:noFill/>
                    </a:lnR>
                    <a:lnT>
                      <a:noFill/>
                    </a:lnT>
                    <a:lnB>
                      <a:noFill/>
                    </a:lnB>
                    <a:solidFill>
                      <a:srgbClr val="002060"/>
                    </a:solidFill>
                  </a:tcPr>
                </a:tc>
                <a:tc>
                  <a:txBody>
                    <a:bodyPr/>
                    <a:lstStyle/>
                    <a:p>
                      <a:pPr algn="ctr" fontAlgn="t"/>
                      <a:r>
                        <a:rPr lang="es-ES" sz="1100" b="1" i="0" u="none" strike="noStrike" dirty="0" smtClean="0">
                          <a:solidFill>
                            <a:schemeClr val="bg1"/>
                          </a:solidFill>
                          <a:effectLst/>
                          <a:latin typeface="Arial  "/>
                        </a:rPr>
                        <a:t>871</a:t>
                      </a:r>
                      <a:endParaRPr lang="es-ES" sz="1100" b="1" i="0" u="none" strike="noStrike" dirty="0">
                        <a:solidFill>
                          <a:schemeClr val="bg1"/>
                        </a:solidFill>
                        <a:effectLst/>
                        <a:latin typeface="Arial  "/>
                      </a:endParaRPr>
                    </a:p>
                  </a:txBody>
                  <a:tcPr marL="9525" marR="9525" marT="9525" marB="0" anchor="ctr">
                    <a:lnL>
                      <a:noFill/>
                    </a:lnL>
                    <a:lnR>
                      <a:noFill/>
                    </a:lnR>
                    <a:lnT>
                      <a:noFill/>
                    </a:lnT>
                    <a:lnB>
                      <a:noFill/>
                    </a:lnB>
                    <a:solidFill>
                      <a:srgbClr val="002060"/>
                    </a:solidFill>
                  </a:tcPr>
                </a:tc>
                <a:tc>
                  <a:txBody>
                    <a:bodyPr/>
                    <a:lstStyle/>
                    <a:p>
                      <a:pPr algn="ctr" fontAlgn="t"/>
                      <a:endParaRPr lang="es-ES" sz="1100" b="1" i="0" u="none" strike="noStrike" dirty="0">
                        <a:solidFill>
                          <a:schemeClr val="bg1"/>
                        </a:solidFill>
                        <a:effectLst/>
                        <a:latin typeface="Arial  "/>
                      </a:endParaRPr>
                    </a:p>
                  </a:txBody>
                  <a:tcPr marL="9525" marR="9525" marT="9525" marB="0" anchor="ctr">
                    <a:lnL>
                      <a:noFill/>
                    </a:lnL>
                    <a:lnR>
                      <a:noFill/>
                    </a:lnR>
                    <a:lnT>
                      <a:noFill/>
                    </a:lnT>
                    <a:lnB>
                      <a:noFill/>
                    </a:lnB>
                    <a:solidFill>
                      <a:srgbClr val="002060"/>
                    </a:solidFill>
                  </a:tcPr>
                </a:tc>
                <a:tc>
                  <a:txBody>
                    <a:bodyPr/>
                    <a:lstStyle/>
                    <a:p>
                      <a:pPr algn="ctr" fontAlgn="t"/>
                      <a:r>
                        <a:rPr lang="es-ES" sz="1100" b="1" i="0" u="none" strike="noStrike">
                          <a:solidFill>
                            <a:schemeClr val="bg1"/>
                          </a:solidFill>
                          <a:effectLst/>
                          <a:latin typeface="Arial  "/>
                        </a:rPr>
                        <a:t>9.765,1</a:t>
                      </a:r>
                    </a:p>
                  </a:txBody>
                  <a:tcPr marL="9525" marR="9525" marT="9525" marB="0" anchor="ctr">
                    <a:lnL>
                      <a:noFill/>
                    </a:lnL>
                    <a:lnR>
                      <a:noFill/>
                    </a:lnR>
                    <a:lnT>
                      <a:noFill/>
                    </a:lnT>
                    <a:lnB>
                      <a:noFill/>
                    </a:lnB>
                    <a:solidFill>
                      <a:srgbClr val="002060"/>
                    </a:solidFill>
                  </a:tcPr>
                </a:tc>
                <a:tc>
                  <a:txBody>
                    <a:bodyPr/>
                    <a:lstStyle/>
                    <a:p>
                      <a:pPr algn="ctr" fontAlgn="t"/>
                      <a:endParaRPr lang="es-ES" sz="1100" b="1" i="0" u="none" strike="noStrike" dirty="0">
                        <a:solidFill>
                          <a:schemeClr val="bg1"/>
                        </a:solidFill>
                        <a:effectLst/>
                        <a:latin typeface="Arial  "/>
                      </a:endParaRPr>
                    </a:p>
                  </a:txBody>
                  <a:tcPr marL="9525" marR="9525" marT="9525" marB="0" anchor="ctr">
                    <a:lnL>
                      <a:noFill/>
                    </a:lnL>
                    <a:lnR>
                      <a:noFill/>
                    </a:lnR>
                    <a:lnT>
                      <a:noFill/>
                    </a:lnT>
                    <a:lnB>
                      <a:noFill/>
                    </a:lnB>
                    <a:solidFill>
                      <a:srgbClr val="002060"/>
                    </a:solidFill>
                  </a:tcPr>
                </a:tc>
              </a:tr>
              <a:tr h="235989">
                <a:tc>
                  <a:txBody>
                    <a:bodyPr/>
                    <a:lstStyle/>
                    <a:p>
                      <a:pPr algn="l" fontAlgn="t"/>
                      <a:r>
                        <a:rPr lang="es-ES" sz="1100" b="1" i="0" u="none" strike="noStrike" dirty="0">
                          <a:solidFill>
                            <a:srgbClr val="002060"/>
                          </a:solidFill>
                          <a:effectLst/>
                          <a:latin typeface="Arial  "/>
                        </a:rPr>
                        <a:t>PROMEDIO</a:t>
                      </a:r>
                    </a:p>
                  </a:txBody>
                  <a:tcPr marL="9525" marR="9525" marT="9525" marB="0" anchor="ctr">
                    <a:lnL>
                      <a:noFill/>
                    </a:lnL>
                    <a:lnR>
                      <a:noFill/>
                    </a:lnR>
                    <a:lnT>
                      <a:noFill/>
                    </a:lnT>
                    <a:lnB>
                      <a:noFill/>
                    </a:lnB>
                    <a:solidFill>
                      <a:srgbClr val="E4F1F8"/>
                    </a:solidFill>
                  </a:tcPr>
                </a:tc>
                <a:tc>
                  <a:txBody>
                    <a:bodyPr/>
                    <a:lstStyle/>
                    <a:p>
                      <a:pPr algn="ctr" fontAlgn="t"/>
                      <a:r>
                        <a:rPr lang="es-ES" sz="1100" b="1" i="0" u="none" strike="noStrike" dirty="0" smtClean="0">
                          <a:solidFill>
                            <a:srgbClr val="002060"/>
                          </a:solidFill>
                          <a:effectLst/>
                          <a:latin typeface="Arial  "/>
                        </a:rPr>
                        <a:t>109</a:t>
                      </a:r>
                      <a:endParaRPr lang="es-ES" sz="1100" b="1" i="0" u="none" strike="noStrike" dirty="0">
                        <a:solidFill>
                          <a:srgbClr val="002060"/>
                        </a:solidFill>
                        <a:effectLst/>
                        <a:latin typeface="Arial  "/>
                      </a:endParaRPr>
                    </a:p>
                  </a:txBody>
                  <a:tcPr marL="9525" marR="9525" marT="9525" marB="0" anchor="ctr">
                    <a:lnL>
                      <a:noFill/>
                    </a:lnL>
                    <a:lnR>
                      <a:noFill/>
                    </a:lnR>
                    <a:lnT>
                      <a:noFill/>
                    </a:lnT>
                    <a:lnB>
                      <a:noFill/>
                    </a:lnB>
                    <a:solidFill>
                      <a:srgbClr val="E4F1F8"/>
                    </a:solidFill>
                  </a:tcPr>
                </a:tc>
                <a:tc>
                  <a:txBody>
                    <a:bodyPr/>
                    <a:lstStyle/>
                    <a:p>
                      <a:pPr algn="ctr" fontAlgn="b"/>
                      <a:endParaRPr lang="es-ES" sz="1100" b="1" i="0" u="none" strike="noStrike" dirty="0">
                        <a:solidFill>
                          <a:srgbClr val="002060"/>
                        </a:solidFill>
                        <a:effectLst/>
                        <a:latin typeface="Arial  "/>
                      </a:endParaRPr>
                    </a:p>
                  </a:txBody>
                  <a:tcPr marL="9525" marR="9525" marT="9525" marB="0" anchor="ctr">
                    <a:lnL>
                      <a:noFill/>
                    </a:lnL>
                    <a:lnR>
                      <a:noFill/>
                    </a:lnR>
                    <a:lnT>
                      <a:noFill/>
                    </a:lnT>
                    <a:lnB>
                      <a:noFill/>
                    </a:lnB>
                    <a:solidFill>
                      <a:srgbClr val="E4F1F8"/>
                    </a:solidFill>
                  </a:tcPr>
                </a:tc>
                <a:tc>
                  <a:txBody>
                    <a:bodyPr/>
                    <a:lstStyle/>
                    <a:p>
                      <a:pPr algn="ctr" fontAlgn="t"/>
                      <a:r>
                        <a:rPr lang="es-ES" sz="1100" b="0" i="0" u="none" strike="noStrike" dirty="0">
                          <a:solidFill>
                            <a:srgbClr val="002060"/>
                          </a:solidFill>
                          <a:effectLst/>
                          <a:latin typeface="Arial  "/>
                        </a:rPr>
                        <a:t>1.220,6</a:t>
                      </a:r>
                    </a:p>
                  </a:txBody>
                  <a:tcPr marL="9525" marR="9525" marT="9525" marB="0" anchor="ctr">
                    <a:lnL>
                      <a:noFill/>
                    </a:lnL>
                    <a:lnR>
                      <a:noFill/>
                    </a:lnR>
                    <a:lnT>
                      <a:noFill/>
                    </a:lnT>
                    <a:lnB>
                      <a:noFill/>
                    </a:lnB>
                    <a:solidFill>
                      <a:srgbClr val="E4F1F8"/>
                    </a:solidFill>
                  </a:tcPr>
                </a:tc>
                <a:tc>
                  <a:txBody>
                    <a:bodyPr/>
                    <a:lstStyle/>
                    <a:p>
                      <a:pPr algn="ctr" fontAlgn="t"/>
                      <a:endParaRPr lang="es-ES" sz="1100" b="1" i="0" u="none" strike="noStrike" dirty="0">
                        <a:solidFill>
                          <a:srgbClr val="002060"/>
                        </a:solidFill>
                        <a:effectLst/>
                        <a:latin typeface="Arial  "/>
                      </a:endParaRPr>
                    </a:p>
                  </a:txBody>
                  <a:tcPr marL="9525" marR="9525" marT="9525" marB="0" anchor="ctr">
                    <a:lnL>
                      <a:noFill/>
                    </a:lnL>
                    <a:lnR>
                      <a:noFill/>
                    </a:lnR>
                    <a:lnT>
                      <a:noFill/>
                    </a:lnT>
                    <a:lnB>
                      <a:noFill/>
                    </a:lnB>
                    <a:solidFill>
                      <a:srgbClr val="E4F1F8"/>
                    </a:solidFill>
                  </a:tcPr>
                </a:tc>
              </a:tr>
            </a:tbl>
          </a:graphicData>
        </a:graphic>
      </p:graphicFrame>
      <p:sp>
        <p:nvSpPr>
          <p:cNvPr id="12" name="Content Placeholder 5"/>
          <p:cNvSpPr txBox="1">
            <a:spLocks/>
          </p:cNvSpPr>
          <p:nvPr/>
        </p:nvSpPr>
        <p:spPr bwMode="auto">
          <a:xfrm>
            <a:off x="362559" y="1067907"/>
            <a:ext cx="9198953" cy="35419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El </a:t>
            </a:r>
            <a:r>
              <a:rPr lang="es-ES" sz="1200" b="1" dirty="0" smtClean="0">
                <a:solidFill>
                  <a:srgbClr val="002060"/>
                </a:solidFill>
              </a:rPr>
              <a:t>Tour Finados </a:t>
            </a:r>
            <a:r>
              <a:rPr lang="es-ES" sz="1200" dirty="0" smtClean="0">
                <a:solidFill>
                  <a:srgbClr val="002060"/>
                </a:solidFill>
              </a:rPr>
              <a:t>concentró en 2015 casi el </a:t>
            </a:r>
            <a:r>
              <a:rPr lang="es-ES" sz="1200" b="1" dirty="0" smtClean="0">
                <a:solidFill>
                  <a:srgbClr val="002060"/>
                </a:solidFill>
              </a:rPr>
              <a:t>80% de la facturación por tours</a:t>
            </a:r>
            <a:r>
              <a:rPr lang="es-ES" sz="1200" dirty="0" smtClean="0">
                <a:solidFill>
                  <a:srgbClr val="002060"/>
                </a:solidFill>
              </a:rPr>
              <a:t>, de un total de 8 tours. </a:t>
            </a:r>
            <a:endParaRPr lang="es-ES" sz="1200" b="1" dirty="0">
              <a:solidFill>
                <a:srgbClr val="002060"/>
              </a:solidFill>
            </a:endParaRPr>
          </a:p>
        </p:txBody>
      </p:sp>
      <p:sp>
        <p:nvSpPr>
          <p:cNvPr id="4" name="Rectangle 3"/>
          <p:cNvSpPr/>
          <p:nvPr/>
        </p:nvSpPr>
        <p:spPr>
          <a:xfrm>
            <a:off x="254401" y="2049046"/>
            <a:ext cx="9144016" cy="235464"/>
          </a:xfrm>
          <a:prstGeom prst="rect">
            <a:avLst/>
          </a:prstGeom>
          <a:no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Tree>
    <p:extLst>
      <p:ext uri="{BB962C8B-B14F-4D97-AF65-F5344CB8AC3E}">
        <p14:creationId xmlns:p14="http://schemas.microsoft.com/office/powerpoint/2010/main" val="22014176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Content Placeholder 5"/>
          <p:cNvSpPr txBox="1">
            <a:spLocks/>
          </p:cNvSpPr>
          <p:nvPr/>
        </p:nvSpPr>
        <p:spPr bwMode="auto">
          <a:xfrm>
            <a:off x="362559" y="1054792"/>
            <a:ext cx="9198953" cy="28597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b="1" dirty="0" smtClean="0">
                <a:solidFill>
                  <a:srgbClr val="002060"/>
                </a:solidFill>
              </a:rPr>
              <a:t>Los hoteles </a:t>
            </a:r>
            <a:r>
              <a:rPr lang="es-ES" sz="1200" b="1" dirty="0">
                <a:solidFill>
                  <a:srgbClr val="002060"/>
                </a:solidFill>
              </a:rPr>
              <a:t>representan el 36% </a:t>
            </a:r>
            <a:r>
              <a:rPr lang="es-ES" sz="1200" dirty="0">
                <a:solidFill>
                  <a:srgbClr val="002060"/>
                </a:solidFill>
              </a:rPr>
              <a:t>de la oferta de </a:t>
            </a:r>
            <a:r>
              <a:rPr lang="es-ES" sz="1200" dirty="0" smtClean="0">
                <a:solidFill>
                  <a:srgbClr val="002060"/>
                </a:solidFill>
              </a:rPr>
              <a:t>habitaciones, por detrás de hostales, y </a:t>
            </a:r>
            <a:r>
              <a:rPr lang="es-ES" sz="1200" b="1" dirty="0" smtClean="0">
                <a:solidFill>
                  <a:srgbClr val="002060"/>
                </a:solidFill>
              </a:rPr>
              <a:t>se concentran en el centro y La Mariscal</a:t>
            </a:r>
            <a:endParaRPr lang="es-ES" sz="1200" b="1" dirty="0">
              <a:solidFill>
                <a:srgbClr val="002060"/>
              </a:solidFill>
            </a:endParaRPr>
          </a:p>
        </p:txBody>
      </p:sp>
      <p:pic>
        <p:nvPicPr>
          <p:cNvPr id="17"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r="7812"/>
          <a:stretch/>
        </p:blipFill>
        <p:spPr bwMode="auto">
          <a:xfrm rot="16200000">
            <a:off x="2396716" y="-423428"/>
            <a:ext cx="5112568"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p:nvPr/>
        </p:nvSpPr>
        <p:spPr>
          <a:xfrm>
            <a:off x="1826214" y="6258167"/>
            <a:ext cx="2741513" cy="224914"/>
          </a:xfrm>
          <a:prstGeom prst="rect">
            <a:avLst/>
          </a:prstGeom>
          <a:solidFill>
            <a:schemeClr val="bg1"/>
          </a:solidFill>
          <a:ln w="12700">
            <a:solidFill>
              <a:schemeClr val="bg1">
                <a:lumMod val="75000"/>
              </a:schemeClr>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3" name="Slide Number Placeholder 3"/>
          <p:cNvSpPr txBox="1">
            <a:spLocks/>
          </p:cNvSpPr>
          <p:nvPr/>
        </p:nvSpPr>
        <p:spPr>
          <a:xfrm>
            <a:off x="1906906" y="6554103"/>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Calidad (Catastro)</a:t>
            </a:r>
            <a:endParaRPr lang="es-ES" b="0" i="1" dirty="0">
              <a:solidFill>
                <a:srgbClr val="002776"/>
              </a:solidFill>
            </a:endParaRPr>
          </a:p>
        </p:txBody>
      </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Oferta de soporte – </a:t>
            </a:r>
            <a:r>
              <a:rPr lang="es-ES" sz="2000" dirty="0" smtClean="0">
                <a:solidFill>
                  <a:srgbClr val="00B0F0"/>
                </a:solidFill>
                <a:cs typeface="Arial" charset="0"/>
              </a:rPr>
              <a:t>Alojamiento (i/iv)</a:t>
            </a:r>
            <a:endParaRPr lang="es-ES" sz="1400" i="1" dirty="0">
              <a:solidFill>
                <a:srgbClr val="00B0F0"/>
              </a:solidFill>
              <a:cs typeface="Arial" charset="0"/>
            </a:endParaRPr>
          </a:p>
        </p:txBody>
      </p:sp>
      <p:sp>
        <p:nvSpPr>
          <p:cNvPr id="13" name="Title 1"/>
          <p:cNvSpPr txBox="1">
            <a:spLocks/>
          </p:cNvSpPr>
          <p:nvPr/>
        </p:nvSpPr>
        <p:spPr bwMode="auto">
          <a:xfrm>
            <a:off x="344488" y="1340768"/>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100" b="1" u="sng" dirty="0" smtClean="0">
                <a:solidFill>
                  <a:srgbClr val="002060"/>
                </a:solidFill>
                <a:cs typeface="Arial" charset="0"/>
              </a:rPr>
              <a:t>Mapa de localización de establecimientos de alojamiento turístico en Quito, por principales áreas de la ciudad</a:t>
            </a:r>
            <a:endParaRPr lang="es-ES" sz="1100" b="1" i="1" u="sng" dirty="0">
              <a:solidFill>
                <a:srgbClr val="00B0F0"/>
              </a:solidFill>
              <a:cs typeface="Arial" charset="0"/>
            </a:endParaRPr>
          </a:p>
        </p:txBody>
      </p:sp>
      <p:pic>
        <p:nvPicPr>
          <p:cNvPr id="24"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6021289"/>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17"/>
          <p:cNvGrpSpPr>
            <a:grpSpLocks/>
          </p:cNvGrpSpPr>
          <p:nvPr/>
        </p:nvGrpSpPr>
        <p:grpSpPr bwMode="auto">
          <a:xfrm rot="16200000">
            <a:off x="9057911" y="1485031"/>
            <a:ext cx="287338" cy="576263"/>
            <a:chOff x="476" y="3249"/>
            <a:chExt cx="181" cy="363"/>
          </a:xfrm>
          <a:solidFill>
            <a:schemeClr val="bg1"/>
          </a:solidFill>
        </p:grpSpPr>
        <p:sp>
          <p:nvSpPr>
            <p:cNvPr id="19" name="Oval 18"/>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20" name="Rectangle 19"/>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21"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2"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3"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5" name="Slide Number Placeholder 3"/>
          <p:cNvSpPr txBox="1">
            <a:spLocks/>
          </p:cNvSpPr>
          <p:nvPr/>
        </p:nvSpPr>
        <p:spPr>
          <a:xfrm>
            <a:off x="8030495" y="5240310"/>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Centro histórico de Quito (ZET)</a:t>
            </a:r>
            <a:endParaRPr lang="es-ES" sz="1200" dirty="0">
              <a:solidFill>
                <a:srgbClr val="002060"/>
              </a:solidFill>
            </a:endParaRPr>
          </a:p>
        </p:txBody>
      </p:sp>
      <p:sp>
        <p:nvSpPr>
          <p:cNvPr id="37" name="Slide Number Placeholder 3"/>
          <p:cNvSpPr txBox="1">
            <a:spLocks/>
          </p:cNvSpPr>
          <p:nvPr/>
        </p:nvSpPr>
        <p:spPr>
          <a:xfrm>
            <a:off x="2089301" y="6309205"/>
            <a:ext cx="453806"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Hostal</a:t>
            </a:r>
            <a:endParaRPr lang="es-ES" sz="900" b="0" dirty="0">
              <a:solidFill>
                <a:srgbClr val="002776"/>
              </a:solidFill>
            </a:endParaRPr>
          </a:p>
        </p:txBody>
      </p:sp>
      <p:sp>
        <p:nvSpPr>
          <p:cNvPr id="38" name="Slide Number Placeholder 3"/>
          <p:cNvSpPr txBox="1">
            <a:spLocks/>
          </p:cNvSpPr>
          <p:nvPr/>
        </p:nvSpPr>
        <p:spPr>
          <a:xfrm>
            <a:off x="2801178" y="6309204"/>
            <a:ext cx="453806"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Hotel </a:t>
            </a:r>
            <a:endParaRPr lang="es-ES" sz="900" b="0" dirty="0">
              <a:solidFill>
                <a:srgbClr val="002776"/>
              </a:solidFill>
            </a:endParaRPr>
          </a:p>
        </p:txBody>
      </p:sp>
      <p:sp>
        <p:nvSpPr>
          <p:cNvPr id="39" name="Slide Number Placeholder 3"/>
          <p:cNvSpPr txBox="1">
            <a:spLocks/>
          </p:cNvSpPr>
          <p:nvPr/>
        </p:nvSpPr>
        <p:spPr>
          <a:xfrm>
            <a:off x="3480003" y="6309205"/>
            <a:ext cx="453806"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Pensión</a:t>
            </a:r>
            <a:endParaRPr lang="es-ES" sz="900" b="0" dirty="0">
              <a:solidFill>
                <a:srgbClr val="002776"/>
              </a:solidFill>
            </a:endParaRPr>
          </a:p>
        </p:txBody>
      </p:sp>
      <p:sp>
        <p:nvSpPr>
          <p:cNvPr id="40" name="Slide Number Placeholder 3"/>
          <p:cNvSpPr txBox="1">
            <a:spLocks/>
          </p:cNvSpPr>
          <p:nvPr/>
        </p:nvSpPr>
        <p:spPr>
          <a:xfrm>
            <a:off x="4227497" y="6309204"/>
            <a:ext cx="453806"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Otros</a:t>
            </a:r>
            <a:endParaRPr lang="es-ES" sz="900" b="0" dirty="0">
              <a:solidFill>
                <a:srgbClr val="002776"/>
              </a:solidFill>
            </a:endParaRPr>
          </a:p>
        </p:txBody>
      </p:sp>
      <p:sp>
        <p:nvSpPr>
          <p:cNvPr id="2" name="Rectangle 1"/>
          <p:cNvSpPr/>
          <p:nvPr/>
        </p:nvSpPr>
        <p:spPr>
          <a:xfrm>
            <a:off x="1906906" y="6309204"/>
            <a:ext cx="144000" cy="1442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1" name="Rectangle 40"/>
          <p:cNvSpPr/>
          <p:nvPr/>
        </p:nvSpPr>
        <p:spPr>
          <a:xfrm>
            <a:off x="2615612" y="6309204"/>
            <a:ext cx="144000" cy="144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2" name="Rectangle 41"/>
          <p:cNvSpPr/>
          <p:nvPr/>
        </p:nvSpPr>
        <p:spPr>
          <a:xfrm>
            <a:off x="3278102" y="6309204"/>
            <a:ext cx="144000" cy="1442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3" name="Rectangle 42"/>
          <p:cNvSpPr/>
          <p:nvPr/>
        </p:nvSpPr>
        <p:spPr>
          <a:xfrm>
            <a:off x="4011906" y="6309204"/>
            <a:ext cx="144000" cy="144247"/>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6" name="Slide Number Placeholder 3"/>
          <p:cNvSpPr txBox="1">
            <a:spLocks/>
          </p:cNvSpPr>
          <p:nvPr/>
        </p:nvSpPr>
        <p:spPr>
          <a:xfrm>
            <a:off x="6465168" y="5480261"/>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156 </a:t>
            </a:r>
            <a:r>
              <a:rPr lang="es-ES" sz="900" b="0" dirty="0" smtClean="0">
                <a:solidFill>
                  <a:srgbClr val="002060"/>
                </a:solidFill>
              </a:rPr>
              <a:t>establecimientos</a:t>
            </a:r>
            <a:endParaRPr lang="es-ES" sz="1000" b="0" dirty="0">
              <a:solidFill>
                <a:srgbClr val="002060"/>
              </a:solidFill>
            </a:endParaRPr>
          </a:p>
        </p:txBody>
      </p:sp>
      <p:graphicFrame>
        <p:nvGraphicFramePr>
          <p:cNvPr id="36" name="Chart 35"/>
          <p:cNvGraphicFramePr/>
          <p:nvPr>
            <p:extLst>
              <p:ext uri="{D42A27DB-BD31-4B8C-83A1-F6EECF244321}">
                <p14:modId xmlns:p14="http://schemas.microsoft.com/office/powerpoint/2010/main" val="4280282937"/>
              </p:ext>
            </p:extLst>
          </p:nvPr>
        </p:nvGraphicFramePr>
        <p:xfrm>
          <a:off x="5951302" y="4628268"/>
          <a:ext cx="2310904" cy="2134048"/>
        </p:xfrm>
        <a:graphic>
          <a:graphicData uri="http://schemas.openxmlformats.org/drawingml/2006/chart">
            <c:chart xmlns:c="http://schemas.openxmlformats.org/drawingml/2006/chart" xmlns:r="http://schemas.openxmlformats.org/officeDocument/2006/relationships" r:id="rId4"/>
          </a:graphicData>
        </a:graphic>
      </p:graphicFrame>
      <p:sp>
        <p:nvSpPr>
          <p:cNvPr id="47" name="Slide Number Placeholder 3"/>
          <p:cNvSpPr txBox="1">
            <a:spLocks/>
          </p:cNvSpPr>
          <p:nvPr/>
        </p:nvSpPr>
        <p:spPr>
          <a:xfrm>
            <a:off x="756590" y="3068960"/>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127 </a:t>
            </a:r>
            <a:r>
              <a:rPr lang="es-ES" sz="900" b="0" dirty="0" smtClean="0">
                <a:solidFill>
                  <a:srgbClr val="002060"/>
                </a:solidFill>
              </a:rPr>
              <a:t>establecimientos</a:t>
            </a:r>
            <a:endParaRPr lang="es-ES" sz="1000" b="0" dirty="0">
              <a:solidFill>
                <a:srgbClr val="002060"/>
              </a:solidFill>
            </a:endParaRPr>
          </a:p>
        </p:txBody>
      </p:sp>
      <p:sp>
        <p:nvSpPr>
          <p:cNvPr id="48" name="Slide Number Placeholder 3"/>
          <p:cNvSpPr txBox="1">
            <a:spLocks/>
          </p:cNvSpPr>
          <p:nvPr/>
        </p:nvSpPr>
        <p:spPr>
          <a:xfrm>
            <a:off x="7711486" y="1951869"/>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Sur</a:t>
            </a:r>
            <a:endParaRPr lang="es-ES" sz="1200" dirty="0">
              <a:solidFill>
                <a:srgbClr val="002060"/>
              </a:solidFill>
            </a:endParaRPr>
          </a:p>
        </p:txBody>
      </p:sp>
      <p:sp>
        <p:nvSpPr>
          <p:cNvPr id="49" name="Slide Number Placeholder 3"/>
          <p:cNvSpPr txBox="1">
            <a:spLocks/>
          </p:cNvSpPr>
          <p:nvPr/>
        </p:nvSpPr>
        <p:spPr>
          <a:xfrm>
            <a:off x="3644900" y="2982476"/>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La Mariscal (ZET)*</a:t>
            </a:r>
            <a:endParaRPr lang="es-ES" sz="1200" dirty="0">
              <a:solidFill>
                <a:srgbClr val="002060"/>
              </a:solidFill>
            </a:endParaRPr>
          </a:p>
        </p:txBody>
      </p:sp>
      <p:sp>
        <p:nvSpPr>
          <p:cNvPr id="50" name="Slide Number Placeholder 3"/>
          <p:cNvSpPr txBox="1">
            <a:spLocks/>
          </p:cNvSpPr>
          <p:nvPr/>
        </p:nvSpPr>
        <p:spPr>
          <a:xfrm>
            <a:off x="3785824" y="4259864"/>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216</a:t>
            </a:r>
          </a:p>
          <a:p>
            <a:pPr algn="ctr"/>
            <a:r>
              <a:rPr lang="es-ES" sz="900" b="0" dirty="0" smtClean="0">
                <a:solidFill>
                  <a:srgbClr val="002060"/>
                </a:solidFill>
              </a:rPr>
              <a:t>establecimientos</a:t>
            </a:r>
            <a:endParaRPr lang="es-ES" sz="1000" b="0" dirty="0">
              <a:solidFill>
                <a:srgbClr val="002060"/>
              </a:solidFill>
            </a:endParaRPr>
          </a:p>
        </p:txBody>
      </p:sp>
      <p:graphicFrame>
        <p:nvGraphicFramePr>
          <p:cNvPr id="51" name="Chart 50"/>
          <p:cNvGraphicFramePr/>
          <p:nvPr>
            <p:extLst>
              <p:ext uri="{D42A27DB-BD31-4B8C-83A1-F6EECF244321}">
                <p14:modId xmlns:p14="http://schemas.microsoft.com/office/powerpoint/2010/main" val="3672141934"/>
              </p:ext>
            </p:extLst>
          </p:nvPr>
        </p:nvGraphicFramePr>
        <p:xfrm>
          <a:off x="3276173" y="3427349"/>
          <a:ext cx="2310904" cy="213404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3" name="Chart 52"/>
          <p:cNvGraphicFramePr/>
          <p:nvPr>
            <p:extLst>
              <p:ext uri="{D42A27DB-BD31-4B8C-83A1-F6EECF244321}">
                <p14:modId xmlns:p14="http://schemas.microsoft.com/office/powerpoint/2010/main" val="592901684"/>
              </p:ext>
            </p:extLst>
          </p:nvPr>
        </p:nvGraphicFramePr>
        <p:xfrm>
          <a:off x="247204" y="2244610"/>
          <a:ext cx="2310904" cy="2134048"/>
        </p:xfrm>
        <a:graphic>
          <a:graphicData uri="http://schemas.openxmlformats.org/drawingml/2006/chart">
            <c:chart xmlns:c="http://schemas.openxmlformats.org/drawingml/2006/chart" xmlns:r="http://schemas.openxmlformats.org/officeDocument/2006/relationships" r:id="rId6"/>
          </a:graphicData>
        </a:graphic>
      </p:graphicFrame>
      <p:sp>
        <p:nvSpPr>
          <p:cNvPr id="54" name="Slide Number Placeholder 3"/>
          <p:cNvSpPr txBox="1">
            <a:spLocks/>
          </p:cNvSpPr>
          <p:nvPr/>
        </p:nvSpPr>
        <p:spPr>
          <a:xfrm>
            <a:off x="741600" y="1844824"/>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Norte</a:t>
            </a:r>
            <a:endParaRPr lang="es-ES" sz="1200" dirty="0">
              <a:solidFill>
                <a:srgbClr val="002060"/>
              </a:solidFill>
            </a:endParaRPr>
          </a:p>
        </p:txBody>
      </p:sp>
      <p:sp>
        <p:nvSpPr>
          <p:cNvPr id="55" name="Slide Number Placeholder 3"/>
          <p:cNvSpPr txBox="1">
            <a:spLocks/>
          </p:cNvSpPr>
          <p:nvPr/>
        </p:nvSpPr>
        <p:spPr>
          <a:xfrm>
            <a:off x="8265368" y="3118337"/>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132 </a:t>
            </a:r>
            <a:r>
              <a:rPr lang="es-ES" sz="900" b="0" dirty="0" smtClean="0">
                <a:solidFill>
                  <a:srgbClr val="002060"/>
                </a:solidFill>
              </a:rPr>
              <a:t>establecimientos</a:t>
            </a:r>
            <a:endParaRPr lang="es-ES" sz="1000" b="0" dirty="0">
              <a:solidFill>
                <a:srgbClr val="002060"/>
              </a:solidFill>
            </a:endParaRPr>
          </a:p>
        </p:txBody>
      </p:sp>
      <p:graphicFrame>
        <p:nvGraphicFramePr>
          <p:cNvPr id="44" name="Chart 43"/>
          <p:cNvGraphicFramePr/>
          <p:nvPr>
            <p:extLst>
              <p:ext uri="{D42A27DB-BD31-4B8C-83A1-F6EECF244321}">
                <p14:modId xmlns:p14="http://schemas.microsoft.com/office/powerpoint/2010/main" val="2950501209"/>
              </p:ext>
            </p:extLst>
          </p:nvPr>
        </p:nvGraphicFramePr>
        <p:xfrm>
          <a:off x="7815178" y="2291792"/>
          <a:ext cx="2196539" cy="2028435"/>
        </p:xfrm>
        <a:graphic>
          <a:graphicData uri="http://schemas.openxmlformats.org/drawingml/2006/chart">
            <c:chart xmlns:c="http://schemas.openxmlformats.org/drawingml/2006/chart" xmlns:r="http://schemas.openxmlformats.org/officeDocument/2006/relationships" r:id="rId7"/>
          </a:graphicData>
        </a:graphic>
      </p:graphicFrame>
      <p:sp>
        <p:nvSpPr>
          <p:cNvPr id="56" name="Slide Number Placeholder 3"/>
          <p:cNvSpPr txBox="1">
            <a:spLocks/>
          </p:cNvSpPr>
          <p:nvPr/>
        </p:nvSpPr>
        <p:spPr>
          <a:xfrm>
            <a:off x="5488875" y="2263318"/>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85 </a:t>
            </a:r>
            <a:r>
              <a:rPr lang="es-ES" sz="900" b="0" dirty="0" smtClean="0">
                <a:solidFill>
                  <a:srgbClr val="002060"/>
                </a:solidFill>
              </a:rPr>
              <a:t>establecimientos</a:t>
            </a:r>
            <a:endParaRPr lang="es-ES" sz="1000" b="0" dirty="0">
              <a:solidFill>
                <a:srgbClr val="002060"/>
              </a:solidFill>
            </a:endParaRPr>
          </a:p>
        </p:txBody>
      </p:sp>
      <p:graphicFrame>
        <p:nvGraphicFramePr>
          <p:cNvPr id="57" name="Chart 56"/>
          <p:cNvGraphicFramePr/>
          <p:nvPr>
            <p:extLst>
              <p:ext uri="{D42A27DB-BD31-4B8C-83A1-F6EECF244321}">
                <p14:modId xmlns:p14="http://schemas.microsoft.com/office/powerpoint/2010/main" val="2802230188"/>
              </p:ext>
            </p:extLst>
          </p:nvPr>
        </p:nvGraphicFramePr>
        <p:xfrm>
          <a:off x="4979489" y="1438968"/>
          <a:ext cx="2310904" cy="2134048"/>
        </p:xfrm>
        <a:graphic>
          <a:graphicData uri="http://schemas.openxmlformats.org/drawingml/2006/chart">
            <c:chart xmlns:c="http://schemas.openxmlformats.org/drawingml/2006/chart" xmlns:r="http://schemas.openxmlformats.org/officeDocument/2006/relationships" r:id="rId8"/>
          </a:graphicData>
        </a:graphic>
      </p:graphicFrame>
      <p:sp>
        <p:nvSpPr>
          <p:cNvPr id="58" name="Slide Number Placeholder 3"/>
          <p:cNvSpPr txBox="1">
            <a:spLocks/>
          </p:cNvSpPr>
          <p:nvPr/>
        </p:nvSpPr>
        <p:spPr>
          <a:xfrm>
            <a:off x="4113964" y="1877948"/>
            <a:ext cx="848071" cy="588061"/>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Valles </a:t>
            </a:r>
            <a:r>
              <a:rPr lang="es-ES" sz="1000" b="0" dirty="0" smtClean="0">
                <a:solidFill>
                  <a:srgbClr val="002060"/>
                </a:solidFill>
              </a:rPr>
              <a:t>(Chillos &amp; Tumbaco)</a:t>
            </a:r>
            <a:endParaRPr lang="es-ES" sz="1200" b="0" dirty="0">
              <a:solidFill>
                <a:srgbClr val="002060"/>
              </a:solidFill>
            </a:endParaRPr>
          </a:p>
        </p:txBody>
      </p:sp>
      <p:sp>
        <p:nvSpPr>
          <p:cNvPr id="52" name="Slide Number Placeholder 3"/>
          <p:cNvSpPr txBox="1">
            <a:spLocks/>
          </p:cNvSpPr>
          <p:nvPr/>
        </p:nvSpPr>
        <p:spPr>
          <a:xfrm>
            <a:off x="413408" y="5750221"/>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*Incluye La Floresta</a:t>
            </a:r>
            <a:endParaRPr lang="es-ES" b="0" i="1" dirty="0">
              <a:solidFill>
                <a:srgbClr val="002776"/>
              </a:solidFill>
            </a:endParaRPr>
          </a:p>
        </p:txBody>
      </p:sp>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361</a:t>
            </a:fld>
            <a:endParaRPr lang="es-ES" dirty="0">
              <a:solidFill>
                <a:srgbClr val="002776"/>
              </a:solidFill>
            </a:endParaRPr>
          </a:p>
        </p:txBody>
      </p:sp>
    </p:spTree>
    <p:extLst>
      <p:ext uri="{BB962C8B-B14F-4D97-AF65-F5344CB8AC3E}">
        <p14:creationId xmlns:p14="http://schemas.microsoft.com/office/powerpoint/2010/main" val="3525056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Content Placeholder 5"/>
          <p:cNvSpPr txBox="1">
            <a:spLocks/>
          </p:cNvSpPr>
          <p:nvPr/>
        </p:nvSpPr>
        <p:spPr bwMode="auto">
          <a:xfrm>
            <a:off x="362559" y="1054792"/>
            <a:ext cx="9198953" cy="28597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El 60</a:t>
            </a:r>
            <a:r>
              <a:rPr lang="es-ES" sz="1200" dirty="0">
                <a:solidFill>
                  <a:srgbClr val="002060"/>
                </a:solidFill>
              </a:rPr>
              <a:t>% </a:t>
            </a:r>
            <a:r>
              <a:rPr lang="es-ES" sz="1200" dirty="0" smtClean="0">
                <a:solidFill>
                  <a:srgbClr val="002060"/>
                </a:solidFill>
              </a:rPr>
              <a:t>de habitaciones hoteleras son de </a:t>
            </a:r>
            <a:r>
              <a:rPr lang="es-ES" sz="1200" b="1" dirty="0" smtClean="0">
                <a:solidFill>
                  <a:srgbClr val="002060"/>
                </a:solidFill>
              </a:rPr>
              <a:t>lujo/primera </a:t>
            </a:r>
            <a:r>
              <a:rPr lang="es-ES" sz="1200" b="1" dirty="0">
                <a:solidFill>
                  <a:srgbClr val="002060"/>
                </a:solidFill>
              </a:rPr>
              <a:t>categoría</a:t>
            </a:r>
            <a:r>
              <a:rPr lang="es-ES" sz="1200" dirty="0">
                <a:solidFill>
                  <a:srgbClr val="002060"/>
                </a:solidFill>
              </a:rPr>
              <a:t>, ubicados en </a:t>
            </a:r>
            <a:r>
              <a:rPr lang="es-ES" sz="1200" b="1" dirty="0">
                <a:solidFill>
                  <a:srgbClr val="002060"/>
                </a:solidFill>
              </a:rPr>
              <a:t>centro histórico y La Mariscal</a:t>
            </a:r>
          </a:p>
        </p:txBody>
      </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Oferta de soporte – </a:t>
            </a:r>
            <a:r>
              <a:rPr lang="es-ES" sz="2000" dirty="0" smtClean="0">
                <a:solidFill>
                  <a:srgbClr val="00B0F0"/>
                </a:solidFill>
                <a:cs typeface="Arial" charset="0"/>
              </a:rPr>
              <a:t>Alojamiento (ii/iv)</a:t>
            </a:r>
            <a:endParaRPr lang="es-ES" sz="1400" i="1" dirty="0">
              <a:solidFill>
                <a:srgbClr val="00B0F0"/>
              </a:solidFill>
              <a:cs typeface="Arial" charset="0"/>
            </a:endParaRPr>
          </a:p>
        </p:txBody>
      </p:sp>
      <p:pic>
        <p:nvPicPr>
          <p:cNvPr id="59"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r="6696"/>
          <a:stretch/>
        </p:blipFill>
        <p:spPr bwMode="auto">
          <a:xfrm rot="16200000">
            <a:off x="2360712" y="-459432"/>
            <a:ext cx="5184576"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Slide Number Placeholder 3"/>
          <p:cNvSpPr txBox="1">
            <a:spLocks/>
          </p:cNvSpPr>
          <p:nvPr/>
        </p:nvSpPr>
        <p:spPr>
          <a:xfrm>
            <a:off x="1906906" y="6554103"/>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Calidad (Catastro)</a:t>
            </a:r>
            <a:endParaRPr lang="es-ES" b="0" i="1" dirty="0">
              <a:solidFill>
                <a:srgbClr val="002776"/>
              </a:solidFill>
            </a:endParaRPr>
          </a:p>
        </p:txBody>
      </p:sp>
      <p:sp>
        <p:nvSpPr>
          <p:cNvPr id="62" name="Title 1"/>
          <p:cNvSpPr txBox="1">
            <a:spLocks/>
          </p:cNvSpPr>
          <p:nvPr/>
        </p:nvSpPr>
        <p:spPr bwMode="auto">
          <a:xfrm>
            <a:off x="344488" y="1306846"/>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100" b="1" u="sng" dirty="0" smtClean="0">
                <a:solidFill>
                  <a:srgbClr val="002060"/>
                </a:solidFill>
                <a:cs typeface="Arial" charset="0"/>
              </a:rPr>
              <a:t>Mapa de localización de establecimientos de alojamiento turístico en Quito, por principales áreas de la ciudad y categoría</a:t>
            </a:r>
            <a:endParaRPr lang="es-ES" sz="1100" b="1" i="1" u="sng" dirty="0">
              <a:solidFill>
                <a:srgbClr val="00B0F0"/>
              </a:solidFill>
              <a:cs typeface="Arial" charset="0"/>
            </a:endParaRPr>
          </a:p>
        </p:txBody>
      </p:sp>
      <p:pic>
        <p:nvPicPr>
          <p:cNvPr id="63"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6021289"/>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a:grpSpLocks/>
          </p:cNvGrpSpPr>
          <p:nvPr/>
        </p:nvGrpSpPr>
        <p:grpSpPr bwMode="auto">
          <a:xfrm rot="16200000">
            <a:off x="9057911" y="1268314"/>
            <a:ext cx="287338" cy="576263"/>
            <a:chOff x="476" y="3249"/>
            <a:chExt cx="181" cy="363"/>
          </a:xfrm>
          <a:solidFill>
            <a:schemeClr val="bg1"/>
          </a:solidFill>
        </p:grpSpPr>
        <p:sp>
          <p:nvSpPr>
            <p:cNvPr id="65" name="Oval 64"/>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66" name="Rectangle 65"/>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67"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68"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69"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70" name="Slide Number Placeholder 3"/>
          <p:cNvSpPr txBox="1">
            <a:spLocks/>
          </p:cNvSpPr>
          <p:nvPr/>
        </p:nvSpPr>
        <p:spPr>
          <a:xfrm>
            <a:off x="8030495" y="5240310"/>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Centro histórico de Quito (ZET)</a:t>
            </a:r>
            <a:endParaRPr lang="es-ES" sz="1200" dirty="0">
              <a:solidFill>
                <a:srgbClr val="002060"/>
              </a:solidFill>
            </a:endParaRPr>
          </a:p>
        </p:txBody>
      </p:sp>
      <p:sp>
        <p:nvSpPr>
          <p:cNvPr id="77" name="Slide Number Placeholder 3"/>
          <p:cNvSpPr txBox="1">
            <a:spLocks/>
          </p:cNvSpPr>
          <p:nvPr/>
        </p:nvSpPr>
        <p:spPr>
          <a:xfrm>
            <a:off x="6465168" y="5480261"/>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156 </a:t>
            </a:r>
            <a:r>
              <a:rPr lang="es-ES" sz="900" b="0" dirty="0" smtClean="0">
                <a:solidFill>
                  <a:srgbClr val="002060"/>
                </a:solidFill>
              </a:rPr>
              <a:t>establecimientos</a:t>
            </a:r>
            <a:endParaRPr lang="es-ES" sz="1000" b="0" dirty="0">
              <a:solidFill>
                <a:srgbClr val="002060"/>
              </a:solidFill>
            </a:endParaRPr>
          </a:p>
        </p:txBody>
      </p:sp>
      <p:graphicFrame>
        <p:nvGraphicFramePr>
          <p:cNvPr id="78" name="Chart 77"/>
          <p:cNvGraphicFramePr/>
          <p:nvPr>
            <p:extLst>
              <p:ext uri="{D42A27DB-BD31-4B8C-83A1-F6EECF244321}">
                <p14:modId xmlns:p14="http://schemas.microsoft.com/office/powerpoint/2010/main" val="1975765985"/>
              </p:ext>
            </p:extLst>
          </p:nvPr>
        </p:nvGraphicFramePr>
        <p:xfrm>
          <a:off x="5951302" y="4628268"/>
          <a:ext cx="2310904" cy="2134048"/>
        </p:xfrm>
        <a:graphic>
          <a:graphicData uri="http://schemas.openxmlformats.org/drawingml/2006/chart">
            <c:chart xmlns:c="http://schemas.openxmlformats.org/drawingml/2006/chart" xmlns:r="http://schemas.openxmlformats.org/officeDocument/2006/relationships" r:id="rId4"/>
          </a:graphicData>
        </a:graphic>
      </p:graphicFrame>
      <p:sp>
        <p:nvSpPr>
          <p:cNvPr id="79" name="Slide Number Placeholder 3"/>
          <p:cNvSpPr txBox="1">
            <a:spLocks/>
          </p:cNvSpPr>
          <p:nvPr/>
        </p:nvSpPr>
        <p:spPr>
          <a:xfrm>
            <a:off x="756590" y="3068960"/>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127 </a:t>
            </a:r>
            <a:r>
              <a:rPr lang="es-ES" sz="900" b="0" dirty="0" smtClean="0">
                <a:solidFill>
                  <a:srgbClr val="002060"/>
                </a:solidFill>
              </a:rPr>
              <a:t>establecimientos</a:t>
            </a:r>
            <a:endParaRPr lang="es-ES" sz="1000" b="0" dirty="0">
              <a:solidFill>
                <a:srgbClr val="002060"/>
              </a:solidFill>
            </a:endParaRPr>
          </a:p>
        </p:txBody>
      </p:sp>
      <p:sp>
        <p:nvSpPr>
          <p:cNvPr id="80" name="Slide Number Placeholder 3"/>
          <p:cNvSpPr txBox="1">
            <a:spLocks/>
          </p:cNvSpPr>
          <p:nvPr/>
        </p:nvSpPr>
        <p:spPr>
          <a:xfrm>
            <a:off x="7711486" y="1951869"/>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Sur</a:t>
            </a:r>
            <a:endParaRPr lang="es-ES" sz="1200" dirty="0">
              <a:solidFill>
                <a:srgbClr val="002060"/>
              </a:solidFill>
            </a:endParaRPr>
          </a:p>
        </p:txBody>
      </p:sp>
      <p:sp>
        <p:nvSpPr>
          <p:cNvPr id="81" name="Slide Number Placeholder 3"/>
          <p:cNvSpPr txBox="1">
            <a:spLocks/>
          </p:cNvSpPr>
          <p:nvPr/>
        </p:nvSpPr>
        <p:spPr>
          <a:xfrm>
            <a:off x="3644900" y="2982476"/>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La Mariscal (ZET)*</a:t>
            </a:r>
            <a:endParaRPr lang="es-ES" sz="1200" dirty="0">
              <a:solidFill>
                <a:srgbClr val="002060"/>
              </a:solidFill>
            </a:endParaRPr>
          </a:p>
        </p:txBody>
      </p:sp>
      <p:sp>
        <p:nvSpPr>
          <p:cNvPr id="82" name="Slide Number Placeholder 3"/>
          <p:cNvSpPr txBox="1">
            <a:spLocks/>
          </p:cNvSpPr>
          <p:nvPr/>
        </p:nvSpPr>
        <p:spPr>
          <a:xfrm>
            <a:off x="3785824" y="4259864"/>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216</a:t>
            </a:r>
          </a:p>
          <a:p>
            <a:pPr algn="ctr"/>
            <a:r>
              <a:rPr lang="es-ES" sz="900" b="0" dirty="0" smtClean="0">
                <a:solidFill>
                  <a:srgbClr val="002060"/>
                </a:solidFill>
              </a:rPr>
              <a:t>establecimientos</a:t>
            </a:r>
            <a:endParaRPr lang="es-ES" sz="1000" b="0" dirty="0">
              <a:solidFill>
                <a:srgbClr val="002060"/>
              </a:solidFill>
            </a:endParaRPr>
          </a:p>
        </p:txBody>
      </p:sp>
      <p:graphicFrame>
        <p:nvGraphicFramePr>
          <p:cNvPr id="83" name="Chart 82"/>
          <p:cNvGraphicFramePr/>
          <p:nvPr>
            <p:extLst>
              <p:ext uri="{D42A27DB-BD31-4B8C-83A1-F6EECF244321}">
                <p14:modId xmlns:p14="http://schemas.microsoft.com/office/powerpoint/2010/main" val="1139089461"/>
              </p:ext>
            </p:extLst>
          </p:nvPr>
        </p:nvGraphicFramePr>
        <p:xfrm>
          <a:off x="3276173" y="3427349"/>
          <a:ext cx="2310904" cy="213404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4" name="Chart 83"/>
          <p:cNvGraphicFramePr/>
          <p:nvPr>
            <p:extLst>
              <p:ext uri="{D42A27DB-BD31-4B8C-83A1-F6EECF244321}">
                <p14:modId xmlns:p14="http://schemas.microsoft.com/office/powerpoint/2010/main" val="3604922669"/>
              </p:ext>
            </p:extLst>
          </p:nvPr>
        </p:nvGraphicFramePr>
        <p:xfrm>
          <a:off x="247204" y="2244610"/>
          <a:ext cx="2310904" cy="2134048"/>
        </p:xfrm>
        <a:graphic>
          <a:graphicData uri="http://schemas.openxmlformats.org/drawingml/2006/chart">
            <c:chart xmlns:c="http://schemas.openxmlformats.org/drawingml/2006/chart" xmlns:r="http://schemas.openxmlformats.org/officeDocument/2006/relationships" r:id="rId6"/>
          </a:graphicData>
        </a:graphic>
      </p:graphicFrame>
      <p:sp>
        <p:nvSpPr>
          <p:cNvPr id="85" name="Slide Number Placeholder 3"/>
          <p:cNvSpPr txBox="1">
            <a:spLocks/>
          </p:cNvSpPr>
          <p:nvPr/>
        </p:nvSpPr>
        <p:spPr>
          <a:xfrm>
            <a:off x="741600" y="1844824"/>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Norte</a:t>
            </a:r>
            <a:endParaRPr lang="es-ES" sz="1200" dirty="0">
              <a:solidFill>
                <a:srgbClr val="002060"/>
              </a:solidFill>
            </a:endParaRPr>
          </a:p>
        </p:txBody>
      </p:sp>
      <p:sp>
        <p:nvSpPr>
          <p:cNvPr id="86" name="Slide Number Placeholder 3"/>
          <p:cNvSpPr txBox="1">
            <a:spLocks/>
          </p:cNvSpPr>
          <p:nvPr/>
        </p:nvSpPr>
        <p:spPr>
          <a:xfrm>
            <a:off x="8265368" y="3118337"/>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132 </a:t>
            </a:r>
            <a:r>
              <a:rPr lang="es-ES" sz="900" b="0" dirty="0" smtClean="0">
                <a:solidFill>
                  <a:srgbClr val="002060"/>
                </a:solidFill>
              </a:rPr>
              <a:t>establecimientos</a:t>
            </a:r>
            <a:endParaRPr lang="es-ES" sz="1000" b="0" dirty="0">
              <a:solidFill>
                <a:srgbClr val="002060"/>
              </a:solidFill>
            </a:endParaRPr>
          </a:p>
        </p:txBody>
      </p:sp>
      <p:graphicFrame>
        <p:nvGraphicFramePr>
          <p:cNvPr id="87" name="Chart 86"/>
          <p:cNvGraphicFramePr/>
          <p:nvPr>
            <p:extLst>
              <p:ext uri="{D42A27DB-BD31-4B8C-83A1-F6EECF244321}">
                <p14:modId xmlns:p14="http://schemas.microsoft.com/office/powerpoint/2010/main" val="3015778501"/>
              </p:ext>
            </p:extLst>
          </p:nvPr>
        </p:nvGraphicFramePr>
        <p:xfrm>
          <a:off x="7815178" y="2291792"/>
          <a:ext cx="2196539" cy="2028435"/>
        </p:xfrm>
        <a:graphic>
          <a:graphicData uri="http://schemas.openxmlformats.org/drawingml/2006/chart">
            <c:chart xmlns:c="http://schemas.openxmlformats.org/drawingml/2006/chart" xmlns:r="http://schemas.openxmlformats.org/officeDocument/2006/relationships" r:id="rId7"/>
          </a:graphicData>
        </a:graphic>
      </p:graphicFrame>
      <p:sp>
        <p:nvSpPr>
          <p:cNvPr id="88" name="Slide Number Placeholder 3"/>
          <p:cNvSpPr txBox="1">
            <a:spLocks/>
          </p:cNvSpPr>
          <p:nvPr/>
        </p:nvSpPr>
        <p:spPr>
          <a:xfrm>
            <a:off x="5488875" y="2263318"/>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85 </a:t>
            </a:r>
            <a:r>
              <a:rPr lang="es-ES" sz="900" b="0" dirty="0" smtClean="0">
                <a:solidFill>
                  <a:srgbClr val="002060"/>
                </a:solidFill>
              </a:rPr>
              <a:t>establecimientos</a:t>
            </a:r>
            <a:endParaRPr lang="es-ES" sz="1000" b="0" dirty="0">
              <a:solidFill>
                <a:srgbClr val="002060"/>
              </a:solidFill>
            </a:endParaRPr>
          </a:p>
        </p:txBody>
      </p:sp>
      <p:graphicFrame>
        <p:nvGraphicFramePr>
          <p:cNvPr id="89" name="Chart 88"/>
          <p:cNvGraphicFramePr/>
          <p:nvPr>
            <p:extLst>
              <p:ext uri="{D42A27DB-BD31-4B8C-83A1-F6EECF244321}">
                <p14:modId xmlns:p14="http://schemas.microsoft.com/office/powerpoint/2010/main" val="3043613791"/>
              </p:ext>
            </p:extLst>
          </p:nvPr>
        </p:nvGraphicFramePr>
        <p:xfrm>
          <a:off x="4979489" y="1438968"/>
          <a:ext cx="2310904" cy="2134048"/>
        </p:xfrm>
        <a:graphic>
          <a:graphicData uri="http://schemas.openxmlformats.org/drawingml/2006/chart">
            <c:chart xmlns:c="http://schemas.openxmlformats.org/drawingml/2006/chart" xmlns:r="http://schemas.openxmlformats.org/officeDocument/2006/relationships" r:id="rId8"/>
          </a:graphicData>
        </a:graphic>
      </p:graphicFrame>
      <p:sp>
        <p:nvSpPr>
          <p:cNvPr id="90" name="Slide Number Placeholder 3"/>
          <p:cNvSpPr txBox="1">
            <a:spLocks/>
          </p:cNvSpPr>
          <p:nvPr/>
        </p:nvSpPr>
        <p:spPr>
          <a:xfrm>
            <a:off x="4104928" y="1675257"/>
            <a:ext cx="848071" cy="588061"/>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Valles </a:t>
            </a:r>
            <a:r>
              <a:rPr lang="es-ES" sz="1000" b="0" dirty="0" smtClean="0">
                <a:solidFill>
                  <a:srgbClr val="002060"/>
                </a:solidFill>
              </a:rPr>
              <a:t>(Chillos &amp; Tumbaco)</a:t>
            </a:r>
            <a:endParaRPr lang="es-ES" sz="1200" b="0" dirty="0">
              <a:solidFill>
                <a:srgbClr val="002060"/>
              </a:solidFill>
            </a:endParaRPr>
          </a:p>
        </p:txBody>
      </p:sp>
      <p:sp>
        <p:nvSpPr>
          <p:cNvPr id="91" name="Slide Number Placeholder 3"/>
          <p:cNvSpPr txBox="1">
            <a:spLocks/>
          </p:cNvSpPr>
          <p:nvPr/>
        </p:nvSpPr>
        <p:spPr>
          <a:xfrm>
            <a:off x="413408" y="5750221"/>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*Incluye La Floresta</a:t>
            </a:r>
            <a:endParaRPr lang="es-ES" b="0" i="1" dirty="0">
              <a:solidFill>
                <a:srgbClr val="002776"/>
              </a:solidFill>
            </a:endParaRPr>
          </a:p>
        </p:txBody>
      </p:sp>
      <p:sp>
        <p:nvSpPr>
          <p:cNvPr id="92" name="Rectangle 91"/>
          <p:cNvSpPr/>
          <p:nvPr/>
        </p:nvSpPr>
        <p:spPr>
          <a:xfrm>
            <a:off x="1826214" y="6258167"/>
            <a:ext cx="2741513" cy="224914"/>
          </a:xfrm>
          <a:prstGeom prst="rect">
            <a:avLst/>
          </a:prstGeom>
          <a:solidFill>
            <a:schemeClr val="bg1"/>
          </a:solidFill>
          <a:ln w="12700">
            <a:solidFill>
              <a:schemeClr val="bg1">
                <a:lumMod val="75000"/>
              </a:schemeClr>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93" name="Slide Number Placeholder 3"/>
          <p:cNvSpPr txBox="1">
            <a:spLocks/>
          </p:cNvSpPr>
          <p:nvPr/>
        </p:nvSpPr>
        <p:spPr>
          <a:xfrm>
            <a:off x="2126215" y="6309205"/>
            <a:ext cx="453806"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Lujo</a:t>
            </a:r>
            <a:endParaRPr lang="es-ES" sz="900" b="0" dirty="0">
              <a:solidFill>
                <a:srgbClr val="002776"/>
              </a:solidFill>
            </a:endParaRPr>
          </a:p>
        </p:txBody>
      </p:sp>
      <p:sp>
        <p:nvSpPr>
          <p:cNvPr id="94" name="Slide Number Placeholder 3"/>
          <p:cNvSpPr txBox="1">
            <a:spLocks/>
          </p:cNvSpPr>
          <p:nvPr/>
        </p:nvSpPr>
        <p:spPr>
          <a:xfrm>
            <a:off x="2649913" y="6309204"/>
            <a:ext cx="19366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1ª</a:t>
            </a:r>
            <a:endParaRPr lang="es-ES" sz="900" b="0" dirty="0">
              <a:solidFill>
                <a:srgbClr val="002776"/>
              </a:solidFill>
            </a:endParaRPr>
          </a:p>
        </p:txBody>
      </p:sp>
      <p:sp>
        <p:nvSpPr>
          <p:cNvPr id="95" name="Slide Number Placeholder 3"/>
          <p:cNvSpPr txBox="1">
            <a:spLocks/>
          </p:cNvSpPr>
          <p:nvPr/>
        </p:nvSpPr>
        <p:spPr>
          <a:xfrm>
            <a:off x="3212073" y="6309205"/>
            <a:ext cx="19366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2ª</a:t>
            </a:r>
            <a:endParaRPr lang="es-ES" sz="900" b="0" dirty="0">
              <a:solidFill>
                <a:srgbClr val="002776"/>
              </a:solidFill>
            </a:endParaRPr>
          </a:p>
        </p:txBody>
      </p:sp>
      <p:sp>
        <p:nvSpPr>
          <p:cNvPr id="96" name="Slide Number Placeholder 3"/>
          <p:cNvSpPr txBox="1">
            <a:spLocks/>
          </p:cNvSpPr>
          <p:nvPr/>
        </p:nvSpPr>
        <p:spPr>
          <a:xfrm>
            <a:off x="3769963" y="6309204"/>
            <a:ext cx="19366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3ª</a:t>
            </a:r>
            <a:endParaRPr lang="es-ES" sz="900" b="0" dirty="0">
              <a:solidFill>
                <a:srgbClr val="002776"/>
              </a:solidFill>
            </a:endParaRPr>
          </a:p>
        </p:txBody>
      </p:sp>
      <p:sp>
        <p:nvSpPr>
          <p:cNvPr id="97" name="Rectangle 96"/>
          <p:cNvSpPr/>
          <p:nvPr/>
        </p:nvSpPr>
        <p:spPr>
          <a:xfrm>
            <a:off x="1943820" y="6309204"/>
            <a:ext cx="144000" cy="1442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98" name="Rectangle 97"/>
          <p:cNvSpPr/>
          <p:nvPr/>
        </p:nvSpPr>
        <p:spPr>
          <a:xfrm>
            <a:off x="2484097" y="6309204"/>
            <a:ext cx="144000" cy="144247"/>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99" name="Rectangle 98"/>
          <p:cNvSpPr/>
          <p:nvPr/>
        </p:nvSpPr>
        <p:spPr>
          <a:xfrm>
            <a:off x="3024374" y="6309204"/>
            <a:ext cx="144000" cy="144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00" name="Rectangle 99"/>
          <p:cNvSpPr/>
          <p:nvPr/>
        </p:nvSpPr>
        <p:spPr>
          <a:xfrm>
            <a:off x="3564651" y="6309204"/>
            <a:ext cx="144000" cy="1442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01" name="Slide Number Placeholder 3"/>
          <p:cNvSpPr txBox="1">
            <a:spLocks/>
          </p:cNvSpPr>
          <p:nvPr/>
        </p:nvSpPr>
        <p:spPr>
          <a:xfrm>
            <a:off x="4314505" y="6309204"/>
            <a:ext cx="193665"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4ª</a:t>
            </a:r>
            <a:endParaRPr lang="es-ES" sz="900" b="0" dirty="0">
              <a:solidFill>
                <a:srgbClr val="002776"/>
              </a:solidFill>
            </a:endParaRPr>
          </a:p>
        </p:txBody>
      </p:sp>
      <p:sp>
        <p:nvSpPr>
          <p:cNvPr id="102" name="Rectangle 101"/>
          <p:cNvSpPr/>
          <p:nvPr/>
        </p:nvSpPr>
        <p:spPr>
          <a:xfrm>
            <a:off x="4104928" y="6309204"/>
            <a:ext cx="144000" cy="144247"/>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362</a:t>
            </a:fld>
            <a:endParaRPr lang="es-ES" dirty="0">
              <a:solidFill>
                <a:srgbClr val="002776"/>
              </a:solidFill>
            </a:endParaRPr>
          </a:p>
        </p:txBody>
      </p:sp>
    </p:spTree>
    <p:extLst>
      <p:ext uri="{BB962C8B-B14F-4D97-AF65-F5344CB8AC3E}">
        <p14:creationId xmlns:p14="http://schemas.microsoft.com/office/powerpoint/2010/main" val="23428866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
          <p:cNvSpPr txBox="1">
            <a:spLocks/>
          </p:cNvSpPr>
          <p:nvPr/>
        </p:nvSpPr>
        <p:spPr bwMode="auto">
          <a:xfrm>
            <a:off x="344488" y="1545489"/>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Composición de la oferta de alojamiento turístico en Quito </a:t>
            </a:r>
            <a:r>
              <a:rPr lang="es-ES" sz="1200" b="1" dirty="0" smtClean="0">
                <a:solidFill>
                  <a:srgbClr val="002060"/>
                </a:solidFill>
                <a:cs typeface="Arial" charset="0"/>
              </a:rPr>
              <a:t>(establecimientos y habitaciones)</a:t>
            </a:r>
            <a:endParaRPr lang="es-ES" sz="1200" b="1" i="1" u="sng" dirty="0">
              <a:solidFill>
                <a:srgbClr val="00B0F0"/>
              </a:solidFill>
              <a:cs typeface="Arial" charset="0"/>
            </a:endParaRPr>
          </a:p>
        </p:txBody>
      </p:sp>
      <p:sp>
        <p:nvSpPr>
          <p:cNvPr id="14" name="Slide Number Placeholder 3"/>
          <p:cNvSpPr txBox="1">
            <a:spLocks/>
          </p:cNvSpPr>
          <p:nvPr/>
        </p:nvSpPr>
        <p:spPr>
          <a:xfrm>
            <a:off x="732709" y="6525344"/>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Calidad (Catastro)</a:t>
            </a:r>
          </a:p>
        </p:txBody>
      </p:sp>
      <p:sp>
        <p:nvSpPr>
          <p:cNvPr id="2" name="Rounded Rectangle 1"/>
          <p:cNvSpPr/>
          <p:nvPr/>
        </p:nvSpPr>
        <p:spPr>
          <a:xfrm>
            <a:off x="3930186" y="1773312"/>
            <a:ext cx="2425639" cy="50164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s-ES" sz="1200" b="1" dirty="0" smtClean="0">
                <a:solidFill>
                  <a:srgbClr val="FFFFFF"/>
                </a:solidFill>
              </a:rPr>
              <a:t>Alojamiento</a:t>
            </a:r>
          </a:p>
          <a:p>
            <a:pPr algn="ctr"/>
            <a:r>
              <a:rPr lang="es-ES" sz="1200" dirty="0" smtClean="0">
                <a:solidFill>
                  <a:srgbClr val="FFFFFF"/>
                </a:solidFill>
              </a:rPr>
              <a:t>719 </a:t>
            </a:r>
            <a:r>
              <a:rPr lang="es-ES" sz="1200" dirty="0" err="1" smtClean="0">
                <a:solidFill>
                  <a:srgbClr val="FFFFFF"/>
                </a:solidFill>
              </a:rPr>
              <a:t>establ</a:t>
            </a:r>
            <a:r>
              <a:rPr lang="es-ES" sz="1200" dirty="0" smtClean="0">
                <a:solidFill>
                  <a:srgbClr val="FFFFFF"/>
                </a:solidFill>
              </a:rPr>
              <a:t>. / 14.562 hab.</a:t>
            </a:r>
            <a:endParaRPr lang="es-ES" sz="1200" dirty="0">
              <a:solidFill>
                <a:srgbClr val="FFFFFF"/>
              </a:solidFill>
            </a:endParaRPr>
          </a:p>
        </p:txBody>
      </p:sp>
      <p:sp>
        <p:nvSpPr>
          <p:cNvPr id="15" name="Oval 14"/>
          <p:cNvSpPr/>
          <p:nvPr/>
        </p:nvSpPr>
        <p:spPr>
          <a:xfrm>
            <a:off x="558300" y="2556634"/>
            <a:ext cx="1448430" cy="14484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spcAft>
                <a:spcPts val="300"/>
              </a:spcAft>
            </a:pPr>
            <a:r>
              <a:rPr lang="es-ES" sz="1200" b="1" dirty="0" smtClean="0">
                <a:solidFill>
                  <a:srgbClr val="FFFFFF"/>
                </a:solidFill>
              </a:rPr>
              <a:t>Hoteles</a:t>
            </a:r>
          </a:p>
          <a:p>
            <a:pPr algn="ctr"/>
            <a:r>
              <a:rPr lang="es-ES" sz="1000" dirty="0" smtClean="0">
                <a:solidFill>
                  <a:srgbClr val="FFFFFF"/>
                </a:solidFill>
              </a:rPr>
              <a:t>13% </a:t>
            </a:r>
            <a:r>
              <a:rPr lang="es-ES" sz="1000" dirty="0" err="1" smtClean="0">
                <a:solidFill>
                  <a:srgbClr val="FFFFFF"/>
                </a:solidFill>
              </a:rPr>
              <a:t>establ</a:t>
            </a:r>
            <a:r>
              <a:rPr lang="es-ES" sz="1000" dirty="0" smtClean="0">
                <a:solidFill>
                  <a:srgbClr val="FFFFFF"/>
                </a:solidFill>
              </a:rPr>
              <a:t>. (93)</a:t>
            </a:r>
          </a:p>
          <a:p>
            <a:pPr algn="ctr"/>
            <a:r>
              <a:rPr lang="es-ES" sz="1000" dirty="0" smtClean="0">
                <a:solidFill>
                  <a:srgbClr val="FFFFFF"/>
                </a:solidFill>
              </a:rPr>
              <a:t>36% hab. (5.242)</a:t>
            </a:r>
            <a:endParaRPr lang="es-ES" sz="1000" dirty="0">
              <a:solidFill>
                <a:srgbClr val="FFFFFF"/>
              </a:solidFill>
            </a:endParaRPr>
          </a:p>
        </p:txBody>
      </p:sp>
      <p:sp>
        <p:nvSpPr>
          <p:cNvPr id="16" name="Oval 15"/>
          <p:cNvSpPr/>
          <p:nvPr/>
        </p:nvSpPr>
        <p:spPr>
          <a:xfrm>
            <a:off x="2534727" y="2556634"/>
            <a:ext cx="1309844" cy="130984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s-ES" sz="1200" b="1" dirty="0" smtClean="0">
                <a:solidFill>
                  <a:srgbClr val="FFFFFF"/>
                </a:solidFill>
              </a:rPr>
              <a:t>273 </a:t>
            </a:r>
          </a:p>
          <a:p>
            <a:pPr algn="ctr">
              <a:spcAft>
                <a:spcPts val="300"/>
              </a:spcAft>
            </a:pPr>
            <a:r>
              <a:rPr lang="es-ES" sz="1200" b="1" dirty="0" smtClean="0">
                <a:solidFill>
                  <a:srgbClr val="FFFFFF"/>
                </a:solidFill>
              </a:rPr>
              <a:t>hostales</a:t>
            </a:r>
          </a:p>
          <a:p>
            <a:pPr algn="ctr"/>
            <a:r>
              <a:rPr lang="es-ES" sz="1050" dirty="0" smtClean="0">
                <a:solidFill>
                  <a:srgbClr val="FFFFFF"/>
                </a:solidFill>
              </a:rPr>
              <a:t>38% </a:t>
            </a:r>
            <a:r>
              <a:rPr lang="es-ES" sz="1050" dirty="0" err="1" smtClean="0">
                <a:solidFill>
                  <a:srgbClr val="FFFFFF"/>
                </a:solidFill>
              </a:rPr>
              <a:t>establ</a:t>
            </a:r>
            <a:r>
              <a:rPr lang="es-ES" sz="1050" dirty="0" smtClean="0">
                <a:solidFill>
                  <a:srgbClr val="FFFFFF"/>
                </a:solidFill>
              </a:rPr>
              <a:t>. (273)</a:t>
            </a:r>
          </a:p>
          <a:p>
            <a:pPr algn="ctr"/>
            <a:r>
              <a:rPr lang="es-ES" sz="1050" dirty="0" smtClean="0">
                <a:solidFill>
                  <a:srgbClr val="FFFFFF"/>
                </a:solidFill>
              </a:rPr>
              <a:t>28% hab. (4.077)</a:t>
            </a:r>
            <a:endParaRPr lang="es-ES" sz="1050" dirty="0">
              <a:solidFill>
                <a:srgbClr val="FFFFFF"/>
              </a:solidFill>
            </a:endParaRPr>
          </a:p>
        </p:txBody>
      </p:sp>
      <p:sp>
        <p:nvSpPr>
          <p:cNvPr id="17" name="Oval 16"/>
          <p:cNvSpPr/>
          <p:nvPr/>
        </p:nvSpPr>
        <p:spPr>
          <a:xfrm>
            <a:off x="4553861" y="2556633"/>
            <a:ext cx="1178287" cy="117828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s-ES" sz="1200" b="1" dirty="0" smtClean="0">
                <a:solidFill>
                  <a:srgbClr val="FFFFFF"/>
                </a:solidFill>
              </a:rPr>
              <a:t>Hostales </a:t>
            </a:r>
          </a:p>
          <a:p>
            <a:pPr algn="ctr">
              <a:spcAft>
                <a:spcPts val="300"/>
              </a:spcAft>
            </a:pPr>
            <a:r>
              <a:rPr lang="es-ES" sz="1200" b="1" dirty="0" err="1" smtClean="0">
                <a:solidFill>
                  <a:srgbClr val="FFFFFF"/>
                </a:solidFill>
              </a:rPr>
              <a:t>residenc</a:t>
            </a:r>
            <a:r>
              <a:rPr lang="es-ES" sz="1200" b="1" dirty="0" smtClean="0">
                <a:solidFill>
                  <a:srgbClr val="FFFFFF"/>
                </a:solidFill>
              </a:rPr>
              <a:t>.</a:t>
            </a:r>
          </a:p>
          <a:p>
            <a:pPr algn="ctr"/>
            <a:r>
              <a:rPr lang="es-ES" sz="1000" dirty="0" smtClean="0">
                <a:solidFill>
                  <a:srgbClr val="FFFFFF"/>
                </a:solidFill>
              </a:rPr>
              <a:t>22% </a:t>
            </a:r>
            <a:r>
              <a:rPr lang="es-ES" sz="1000" dirty="0" err="1" smtClean="0">
                <a:solidFill>
                  <a:srgbClr val="FFFFFF"/>
                </a:solidFill>
              </a:rPr>
              <a:t>establ</a:t>
            </a:r>
            <a:r>
              <a:rPr lang="es-ES" sz="1000" dirty="0" smtClean="0">
                <a:solidFill>
                  <a:srgbClr val="FFFFFF"/>
                </a:solidFill>
              </a:rPr>
              <a:t>. (158)</a:t>
            </a:r>
          </a:p>
          <a:p>
            <a:pPr algn="ctr"/>
            <a:r>
              <a:rPr lang="es-ES" sz="1000" dirty="0" smtClean="0">
                <a:solidFill>
                  <a:srgbClr val="FFFFFF"/>
                </a:solidFill>
              </a:rPr>
              <a:t>19% hab. (2.767) </a:t>
            </a:r>
            <a:endParaRPr lang="es-ES" sz="1000" dirty="0">
              <a:solidFill>
                <a:srgbClr val="FFFFFF"/>
              </a:solidFill>
            </a:endParaRPr>
          </a:p>
        </p:txBody>
      </p:sp>
      <p:sp>
        <p:nvSpPr>
          <p:cNvPr id="18" name="Oval 17"/>
          <p:cNvSpPr/>
          <p:nvPr/>
        </p:nvSpPr>
        <p:spPr>
          <a:xfrm>
            <a:off x="6441438" y="2556633"/>
            <a:ext cx="1244067" cy="124406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spcAft>
                <a:spcPts val="300"/>
              </a:spcAft>
            </a:pPr>
            <a:r>
              <a:rPr lang="es-ES" sz="1200" b="1" dirty="0" smtClean="0">
                <a:solidFill>
                  <a:srgbClr val="FFFFFF"/>
                </a:solidFill>
              </a:rPr>
              <a:t>Pensiones*</a:t>
            </a:r>
          </a:p>
          <a:p>
            <a:pPr algn="ctr"/>
            <a:r>
              <a:rPr lang="es-ES" sz="1000" dirty="0" smtClean="0">
                <a:solidFill>
                  <a:srgbClr val="FFFFFF"/>
                </a:solidFill>
              </a:rPr>
              <a:t>16% </a:t>
            </a:r>
            <a:r>
              <a:rPr lang="es-ES" sz="1000" dirty="0" err="1" smtClean="0">
                <a:solidFill>
                  <a:srgbClr val="FFFFFF"/>
                </a:solidFill>
              </a:rPr>
              <a:t>establ</a:t>
            </a:r>
            <a:r>
              <a:rPr lang="es-ES" sz="1000" dirty="0" smtClean="0">
                <a:solidFill>
                  <a:srgbClr val="FFFFFF"/>
                </a:solidFill>
              </a:rPr>
              <a:t>. (115)</a:t>
            </a:r>
          </a:p>
          <a:p>
            <a:pPr algn="ctr"/>
            <a:r>
              <a:rPr lang="es-ES" sz="1000" dirty="0" smtClean="0">
                <a:solidFill>
                  <a:srgbClr val="FFFFFF"/>
                </a:solidFill>
              </a:rPr>
              <a:t>7% hab. (1.019)</a:t>
            </a:r>
            <a:endParaRPr lang="es-ES" sz="1000" dirty="0">
              <a:solidFill>
                <a:srgbClr val="FFFFFF"/>
              </a:solidFill>
            </a:endParaRPr>
          </a:p>
        </p:txBody>
      </p:sp>
      <p:sp>
        <p:nvSpPr>
          <p:cNvPr id="19" name="Oval 18"/>
          <p:cNvSpPr/>
          <p:nvPr/>
        </p:nvSpPr>
        <p:spPr>
          <a:xfrm>
            <a:off x="8345653" y="2556635"/>
            <a:ext cx="1178286" cy="11782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spcAft>
                <a:spcPts val="300"/>
              </a:spcAft>
            </a:pPr>
            <a:r>
              <a:rPr lang="es-ES" sz="1200" b="1" dirty="0" smtClean="0">
                <a:solidFill>
                  <a:srgbClr val="FFFFFF"/>
                </a:solidFill>
              </a:rPr>
              <a:t>Otros</a:t>
            </a:r>
          </a:p>
          <a:p>
            <a:pPr algn="ctr"/>
            <a:r>
              <a:rPr lang="es-ES" sz="1000" dirty="0" smtClean="0">
                <a:solidFill>
                  <a:srgbClr val="FFFFFF"/>
                </a:solidFill>
              </a:rPr>
              <a:t>11% </a:t>
            </a:r>
            <a:r>
              <a:rPr lang="es-ES" sz="1000" dirty="0" err="1" smtClean="0">
                <a:solidFill>
                  <a:srgbClr val="FFFFFF"/>
                </a:solidFill>
              </a:rPr>
              <a:t>establ</a:t>
            </a:r>
            <a:r>
              <a:rPr lang="es-ES" sz="1000" dirty="0" smtClean="0">
                <a:solidFill>
                  <a:srgbClr val="FFFFFF"/>
                </a:solidFill>
              </a:rPr>
              <a:t>. (79)</a:t>
            </a:r>
          </a:p>
          <a:p>
            <a:pPr algn="ctr"/>
            <a:r>
              <a:rPr lang="es-ES" sz="1000" dirty="0" smtClean="0">
                <a:solidFill>
                  <a:srgbClr val="FFFFFF"/>
                </a:solidFill>
              </a:rPr>
              <a:t>11% hab. (1.456)</a:t>
            </a:r>
            <a:endParaRPr lang="es-ES" sz="1000" dirty="0">
              <a:solidFill>
                <a:srgbClr val="FFFFFF"/>
              </a:solidFill>
            </a:endParaRPr>
          </a:p>
        </p:txBody>
      </p:sp>
      <p:sp>
        <p:nvSpPr>
          <p:cNvPr id="20" name="Slide Number Placeholder 3"/>
          <p:cNvSpPr txBox="1">
            <a:spLocks/>
          </p:cNvSpPr>
          <p:nvPr/>
        </p:nvSpPr>
        <p:spPr>
          <a:xfrm>
            <a:off x="3225408" y="6525344"/>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u="sng" dirty="0" smtClean="0">
                <a:solidFill>
                  <a:srgbClr val="002776"/>
                </a:solidFill>
              </a:rPr>
              <a:t>Nota</a:t>
            </a:r>
            <a:r>
              <a:rPr lang="es-ES" b="0" i="1" dirty="0" smtClean="0">
                <a:solidFill>
                  <a:srgbClr val="002776"/>
                </a:solidFill>
              </a:rPr>
              <a:t>: tamaño bola representa el % de habitaciones sobre la planta de alojamiento total del catastro</a:t>
            </a:r>
            <a:endParaRPr lang="es-ES" b="0" i="1" dirty="0">
              <a:solidFill>
                <a:srgbClr val="002776"/>
              </a:solidFill>
            </a:endParaRPr>
          </a:p>
        </p:txBody>
      </p:sp>
      <p:cxnSp>
        <p:nvCxnSpPr>
          <p:cNvPr id="7" name="Elbow Connector 6"/>
          <p:cNvCxnSpPr>
            <a:stCxn id="2" idx="2"/>
            <a:endCxn id="19" idx="0"/>
          </p:cNvCxnSpPr>
          <p:nvPr/>
        </p:nvCxnSpPr>
        <p:spPr>
          <a:xfrm rot="16200000" flipH="1">
            <a:off x="6898060" y="519898"/>
            <a:ext cx="281683" cy="379179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Elbow Connector 20"/>
          <p:cNvCxnSpPr>
            <a:stCxn id="2" idx="2"/>
            <a:endCxn id="18" idx="0"/>
          </p:cNvCxnSpPr>
          <p:nvPr/>
        </p:nvCxnSpPr>
        <p:spPr>
          <a:xfrm rot="16200000" flipH="1">
            <a:off x="5962399" y="1455559"/>
            <a:ext cx="281681" cy="1920466"/>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Elbow Connector 23"/>
          <p:cNvCxnSpPr>
            <a:stCxn id="2" idx="2"/>
            <a:endCxn id="17" idx="0"/>
          </p:cNvCxnSpPr>
          <p:nvPr/>
        </p:nvCxnSpPr>
        <p:spPr>
          <a:xfrm rot="5400000">
            <a:off x="5002166" y="2415792"/>
            <a:ext cx="281681" cy="1"/>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Elbow Connector 26"/>
          <p:cNvCxnSpPr>
            <a:stCxn id="2" idx="2"/>
            <a:endCxn id="16" idx="0"/>
          </p:cNvCxnSpPr>
          <p:nvPr/>
        </p:nvCxnSpPr>
        <p:spPr>
          <a:xfrm rot="5400000">
            <a:off x="4025487" y="1439115"/>
            <a:ext cx="281682" cy="1953357"/>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Elbow Connector 29"/>
          <p:cNvCxnSpPr>
            <a:stCxn id="2" idx="2"/>
            <a:endCxn id="15" idx="0"/>
          </p:cNvCxnSpPr>
          <p:nvPr/>
        </p:nvCxnSpPr>
        <p:spPr>
          <a:xfrm rot="5400000">
            <a:off x="3071920" y="485548"/>
            <a:ext cx="281682" cy="3860491"/>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pic>
        <p:nvPicPr>
          <p:cNvPr id="39" name="Picture 38"/>
          <p:cNvPicPr>
            <a:picLocks noChangeAspect="1"/>
          </p:cNvPicPr>
          <p:nvPr/>
        </p:nvPicPr>
        <p:blipFill rotWithShape="1">
          <a:blip r:embed="rId3" cstate="print">
            <a:extLst>
              <a:ext uri="{28A0092B-C50C-407E-A947-70E740481C1C}">
                <a14:useLocalDpi xmlns:a14="http://schemas.microsoft.com/office/drawing/2010/main" val="0"/>
              </a:ext>
            </a:extLst>
          </a:blip>
          <a:srcRect l="20253" t="90213" r="18687" b="1745"/>
          <a:stretch/>
        </p:blipFill>
        <p:spPr>
          <a:xfrm>
            <a:off x="2290870" y="6253381"/>
            <a:ext cx="5263334" cy="202436"/>
          </a:xfrm>
          <a:prstGeom prst="rect">
            <a:avLst/>
          </a:prstGeom>
        </p:spPr>
      </p:pic>
      <p:sp>
        <p:nvSpPr>
          <p:cNvPr id="40" name="Title 1"/>
          <p:cNvSpPr txBox="1">
            <a:spLocks/>
          </p:cNvSpPr>
          <p:nvPr/>
        </p:nvSpPr>
        <p:spPr bwMode="auto">
          <a:xfrm rot="16200000">
            <a:off x="-466561" y="3083116"/>
            <a:ext cx="1440000" cy="249949"/>
          </a:xfrm>
          <a:prstGeom prst="roundRect">
            <a:avLst/>
          </a:prstGeom>
          <a:solidFill>
            <a:schemeClr val="bg1">
              <a:lumMod val="8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ct val="0"/>
              </a:spcAft>
            </a:pPr>
            <a:r>
              <a:rPr lang="es-ES" sz="1200" b="1" dirty="0" smtClean="0">
                <a:solidFill>
                  <a:srgbClr val="FFFFFF">
                    <a:lumMod val="50000"/>
                  </a:srgbClr>
                </a:solidFill>
                <a:cs typeface="Arial" charset="0"/>
              </a:rPr>
              <a:t>Tipo</a:t>
            </a:r>
            <a:endParaRPr lang="es-ES" sz="1200" b="1" i="1" dirty="0">
              <a:solidFill>
                <a:srgbClr val="FFFFFF">
                  <a:lumMod val="50000"/>
                </a:srgbClr>
              </a:solidFill>
              <a:cs typeface="Arial" charset="0"/>
            </a:endParaRPr>
          </a:p>
        </p:txBody>
      </p:sp>
      <p:sp>
        <p:nvSpPr>
          <p:cNvPr id="41" name="Title 1"/>
          <p:cNvSpPr txBox="1">
            <a:spLocks/>
          </p:cNvSpPr>
          <p:nvPr/>
        </p:nvSpPr>
        <p:spPr bwMode="auto">
          <a:xfrm rot="16200000">
            <a:off x="-743099" y="5104451"/>
            <a:ext cx="1993077" cy="249949"/>
          </a:xfrm>
          <a:prstGeom prst="roundRect">
            <a:avLst/>
          </a:prstGeom>
          <a:solidFill>
            <a:schemeClr val="bg1">
              <a:lumMod val="8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ct val="0"/>
              </a:spcAft>
            </a:pPr>
            <a:r>
              <a:rPr lang="es-ES" sz="1200" b="1" dirty="0" smtClean="0">
                <a:solidFill>
                  <a:srgbClr val="FFFFFF">
                    <a:lumMod val="50000"/>
                  </a:srgbClr>
                </a:solidFill>
                <a:cs typeface="Arial" charset="0"/>
              </a:rPr>
              <a:t>Categoría </a:t>
            </a:r>
            <a:r>
              <a:rPr lang="es-ES" sz="1100" dirty="0" smtClean="0">
                <a:solidFill>
                  <a:srgbClr val="FFFFFF">
                    <a:lumMod val="50000"/>
                  </a:srgbClr>
                </a:solidFill>
                <a:cs typeface="Arial" charset="0"/>
              </a:rPr>
              <a:t>(% habitaciones)</a:t>
            </a:r>
            <a:endParaRPr lang="es-ES" sz="1100" i="1" dirty="0">
              <a:solidFill>
                <a:srgbClr val="FFFFFF">
                  <a:lumMod val="50000"/>
                </a:srgbClr>
              </a:solidFill>
              <a:cs typeface="Arial" charset="0"/>
            </a:endParaRPr>
          </a:p>
        </p:txBody>
      </p:sp>
      <p:sp>
        <p:nvSpPr>
          <p:cNvPr id="42" name="Isosceles Triangle 41"/>
          <p:cNvSpPr/>
          <p:nvPr/>
        </p:nvSpPr>
        <p:spPr>
          <a:xfrm flipV="1">
            <a:off x="957669" y="4024235"/>
            <a:ext cx="649693" cy="140841"/>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3" name="Isosceles Triangle 42"/>
          <p:cNvSpPr/>
          <p:nvPr/>
        </p:nvSpPr>
        <p:spPr>
          <a:xfrm flipV="1">
            <a:off x="2864802" y="4024234"/>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4" name="Isosceles Triangle 43"/>
          <p:cNvSpPr/>
          <p:nvPr/>
        </p:nvSpPr>
        <p:spPr>
          <a:xfrm flipV="1">
            <a:off x="4818157" y="4024234"/>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5" name="Isosceles Triangle 44"/>
          <p:cNvSpPr/>
          <p:nvPr/>
        </p:nvSpPr>
        <p:spPr>
          <a:xfrm flipV="1">
            <a:off x="6637984" y="4024234"/>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6" name="Isosceles Triangle 45"/>
          <p:cNvSpPr/>
          <p:nvPr/>
        </p:nvSpPr>
        <p:spPr>
          <a:xfrm flipV="1">
            <a:off x="8609949" y="4024234"/>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7"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 </a:t>
            </a:r>
            <a:endParaRPr lang="es-ES" b="1"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Oferta de soporte – </a:t>
            </a:r>
            <a:r>
              <a:rPr lang="es-ES" sz="2000" dirty="0" smtClean="0">
                <a:solidFill>
                  <a:srgbClr val="00B0F0"/>
                </a:solidFill>
                <a:cs typeface="Arial" charset="0"/>
              </a:rPr>
              <a:t>Alojamiento (iii/iv)</a:t>
            </a:r>
            <a:endParaRPr lang="es-ES" sz="1400" i="1" dirty="0">
              <a:solidFill>
                <a:srgbClr val="00B0F0"/>
              </a:solidFill>
              <a:cs typeface="Arial" charset="0"/>
            </a:endParaRPr>
          </a:p>
        </p:txBody>
      </p:sp>
      <p:sp>
        <p:nvSpPr>
          <p:cNvPr id="32" name="Slide Number Placeholder 3"/>
          <p:cNvSpPr txBox="1">
            <a:spLocks/>
          </p:cNvSpPr>
          <p:nvPr/>
        </p:nvSpPr>
        <p:spPr>
          <a:xfrm>
            <a:off x="732709" y="6698350"/>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 Pensiones: en proceso de reclasificación y </a:t>
            </a:r>
            <a:r>
              <a:rPr lang="es-ES" b="0" i="1" dirty="0" err="1" smtClean="0">
                <a:solidFill>
                  <a:srgbClr val="002776"/>
                </a:solidFill>
              </a:rPr>
              <a:t>recategorización</a:t>
            </a:r>
            <a:endParaRPr lang="es-ES" b="0" i="1" dirty="0">
              <a:solidFill>
                <a:srgbClr val="002776"/>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363</a:t>
            </a:fld>
            <a:endParaRPr lang="es-ES" dirty="0">
              <a:solidFill>
                <a:srgbClr val="002776"/>
              </a:solidFill>
            </a:endParaRPr>
          </a:p>
        </p:txBody>
      </p:sp>
      <p:pic>
        <p:nvPicPr>
          <p:cNvPr id="6" name="Picture 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78414" y="4309168"/>
            <a:ext cx="9633093" cy="1928144"/>
          </a:xfrm>
          <a:prstGeom prst="rect">
            <a:avLst/>
          </a:prstGeom>
        </p:spPr>
      </p:pic>
      <p:sp>
        <p:nvSpPr>
          <p:cNvPr id="35" name="Content Placeholder 5"/>
          <p:cNvSpPr txBox="1">
            <a:spLocks/>
          </p:cNvSpPr>
          <p:nvPr/>
        </p:nvSpPr>
        <p:spPr bwMode="auto">
          <a:xfrm>
            <a:off x="362559" y="1054792"/>
            <a:ext cx="9198953" cy="4619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Los </a:t>
            </a:r>
            <a:r>
              <a:rPr lang="es-ES" sz="1200" b="1" dirty="0" smtClean="0">
                <a:solidFill>
                  <a:srgbClr val="002060"/>
                </a:solidFill>
              </a:rPr>
              <a:t>hoteles agrupan la oferta de alojamiento de primera categoría y lujo</a:t>
            </a:r>
            <a:r>
              <a:rPr lang="es-ES" sz="1200" dirty="0" smtClean="0">
                <a:solidFill>
                  <a:srgbClr val="002060"/>
                </a:solidFill>
              </a:rPr>
              <a:t> (59% de habitaciones hoteleras), mientras que </a:t>
            </a:r>
            <a:r>
              <a:rPr lang="es-ES" sz="1200" b="1" dirty="0" smtClean="0">
                <a:solidFill>
                  <a:srgbClr val="002060"/>
                </a:solidFill>
              </a:rPr>
              <a:t>hostales, hostales residenciales y pensiones concentran más del 50% de su oferta de habitaciones en la tercera categoría</a:t>
            </a:r>
            <a:endParaRPr lang="es-ES" sz="1200" b="1" dirty="0">
              <a:solidFill>
                <a:srgbClr val="002060"/>
              </a:solidFill>
            </a:endParaRPr>
          </a:p>
        </p:txBody>
      </p:sp>
    </p:spTree>
    <p:extLst>
      <p:ext uri="{BB962C8B-B14F-4D97-AF65-F5344CB8AC3E}">
        <p14:creationId xmlns:p14="http://schemas.microsoft.com/office/powerpoint/2010/main" val="13494238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16926" y="1988840"/>
            <a:ext cx="3694660" cy="4035665"/>
            <a:chOff x="394244" y="1647305"/>
            <a:chExt cx="4414740" cy="4822206"/>
          </a:xfrm>
        </p:grpSpPr>
        <p:pic>
          <p:nvPicPr>
            <p:cNvPr id="5" name="Picture 4" descr="Screen Clipping"/>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3800871" y="3460362"/>
              <a:ext cx="864097" cy="504056"/>
            </a:xfrm>
            <a:prstGeom prst="rect">
              <a:avLst/>
            </a:prstGeom>
          </p:spPr>
        </p:pic>
        <p:pic>
          <p:nvPicPr>
            <p:cNvPr id="37" name="Picture 36" descr="Screen Clipping"/>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3800871" y="1647305"/>
              <a:ext cx="864096" cy="576064"/>
            </a:xfrm>
            <a:prstGeom prst="rect">
              <a:avLst/>
            </a:prstGeom>
          </p:spPr>
        </p:pic>
        <p:pic>
          <p:nvPicPr>
            <p:cNvPr id="47" name="Picture 46" descr="Screen Clipping"/>
            <p:cNvPicPr>
              <a:picLocks noChangeAspect="1"/>
            </p:cNvPicPr>
            <p:nvPr/>
          </p:nvPicPr>
          <p:blipFill rotWithShape="1">
            <a:blip r:embed="rId7" cstate="print">
              <a:extLst>
                <a:ext uri="{28A0092B-C50C-407E-A947-70E740481C1C}">
                  <a14:useLocalDpi xmlns:a14="http://schemas.microsoft.com/office/drawing/2010/main" val="0"/>
                </a:ext>
              </a:extLst>
            </a:blip>
            <a:srcRect/>
            <a:stretch/>
          </p:blipFill>
          <p:spPr>
            <a:xfrm>
              <a:off x="3656855" y="2903571"/>
              <a:ext cx="1152129" cy="504056"/>
            </a:xfrm>
            <a:prstGeom prst="rect">
              <a:avLst/>
            </a:prstGeom>
          </p:spPr>
        </p:pic>
        <p:pic>
          <p:nvPicPr>
            <p:cNvPr id="51" name="Picture 50" descr="Screen Clipping"/>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3728863" y="2351441"/>
              <a:ext cx="1008113" cy="432048"/>
            </a:xfrm>
            <a:prstGeom prst="rect">
              <a:avLst/>
            </a:prstGeom>
          </p:spPr>
        </p:pic>
        <p:pic>
          <p:nvPicPr>
            <p:cNvPr id="54" name="Picture 53" descr="Screen Clipping"/>
            <p:cNvPicPr>
              <a:picLocks noChangeAspect="1"/>
            </p:cNvPicPr>
            <p:nvPr/>
          </p:nvPicPr>
          <p:blipFill rotWithShape="1">
            <a:blip r:embed="rId9" cstate="print">
              <a:extLst>
                <a:ext uri="{28A0092B-C50C-407E-A947-70E740481C1C}">
                  <a14:useLocalDpi xmlns:a14="http://schemas.microsoft.com/office/drawing/2010/main" val="0"/>
                </a:ext>
              </a:extLst>
            </a:blip>
            <a:srcRect/>
            <a:stretch/>
          </p:blipFill>
          <p:spPr>
            <a:xfrm>
              <a:off x="3685700" y="4160549"/>
              <a:ext cx="1094439" cy="390871"/>
            </a:xfrm>
            <a:prstGeom prst="rect">
              <a:avLst/>
            </a:prstGeom>
          </p:spPr>
        </p:pic>
        <p:pic>
          <p:nvPicPr>
            <p:cNvPr id="55" name="Picture 54" descr="Screen Clipping"/>
            <p:cNvPicPr>
              <a:picLocks noChangeAspect="1"/>
            </p:cNvPicPr>
            <p:nvPr/>
          </p:nvPicPr>
          <p:blipFill rotWithShape="1">
            <a:blip r:embed="rId10" cstate="print">
              <a:extLst>
                <a:ext uri="{28A0092B-C50C-407E-A947-70E740481C1C}">
                  <a14:useLocalDpi xmlns:a14="http://schemas.microsoft.com/office/drawing/2010/main" val="0"/>
                </a:ext>
              </a:extLst>
            </a:blip>
            <a:srcRect/>
            <a:stretch/>
          </p:blipFill>
          <p:spPr>
            <a:xfrm>
              <a:off x="3690341" y="4736368"/>
              <a:ext cx="1085157" cy="504056"/>
            </a:xfrm>
            <a:prstGeom prst="rect">
              <a:avLst/>
            </a:prstGeom>
          </p:spPr>
        </p:pic>
        <p:pic>
          <p:nvPicPr>
            <p:cNvPr id="56" name="Picture 55" descr="Screen Clipping"/>
            <p:cNvPicPr>
              <a:picLocks noChangeAspect="1"/>
            </p:cNvPicPr>
            <p:nvPr/>
          </p:nvPicPr>
          <p:blipFill rotWithShape="1">
            <a:blip r:embed="rId11" cstate="email">
              <a:extLst>
                <a:ext uri="{28A0092B-C50C-407E-A947-70E740481C1C}">
                  <a14:useLocalDpi xmlns:a14="http://schemas.microsoft.com/office/drawing/2010/main" val="0"/>
                </a:ext>
              </a:extLst>
            </a:blip>
            <a:srcRect/>
            <a:stretch/>
          </p:blipFill>
          <p:spPr>
            <a:xfrm>
              <a:off x="3965029" y="5315466"/>
              <a:ext cx="535781" cy="535781"/>
            </a:xfrm>
            <a:prstGeom prst="rect">
              <a:avLst/>
            </a:prstGeom>
          </p:spPr>
        </p:pic>
        <p:pic>
          <p:nvPicPr>
            <p:cNvPr id="76802" name="Picture 2" descr="https://upload.wikimedia.org/wikipedia/en/thumb/3/39/HiltonHotelsLogo.svg/1280px-HiltonHotelsLogo.svg.png"/>
            <p:cNvPicPr>
              <a:picLocks noChangeAspect="1" noChangeArrowheads="1"/>
            </p:cNvPicPr>
            <p:nvPr/>
          </p:nvPicPr>
          <p:blipFill>
            <a:blip r:embed="rId12" cstate="email">
              <a:extLst>
                <a:ext uri="{28A0092B-C50C-407E-A947-70E740481C1C}">
                  <a14:useLocalDpi xmlns:a14="http://schemas.microsoft.com/office/drawing/2010/main" val="0"/>
                </a:ext>
              </a:extLst>
            </a:blip>
            <a:srcRect/>
            <a:stretch>
              <a:fillRect/>
            </a:stretch>
          </p:blipFill>
          <p:spPr bwMode="auto">
            <a:xfrm>
              <a:off x="712141" y="1666976"/>
              <a:ext cx="630285" cy="481577"/>
            </a:xfrm>
            <a:prstGeom prst="rect">
              <a:avLst/>
            </a:prstGeom>
            <a:noFill/>
            <a:extLst>
              <a:ext uri="{909E8E84-426E-40DD-AFC4-6F175D3DCCD1}">
                <a14:hiddenFill xmlns:a14="http://schemas.microsoft.com/office/drawing/2010/main">
                  <a:solidFill>
                    <a:srgbClr val="FFFFFF"/>
                  </a:solidFill>
                </a14:hiddenFill>
              </a:ext>
            </a:extLst>
          </p:spPr>
        </p:pic>
        <p:pic>
          <p:nvPicPr>
            <p:cNvPr id="59" name="Picture 2" descr="Return to InterContinental Hotels Group PLC homepage"/>
            <p:cNvPicPr>
              <a:picLocks noChangeAspect="1" noChangeArrowheads="1"/>
            </p:cNvPicPr>
            <p:nvPr/>
          </p:nvPicPr>
          <p:blipFill>
            <a:blip r:embed="rId13" cstate="email">
              <a:extLst>
                <a:ext uri="{28A0092B-C50C-407E-A947-70E740481C1C}">
                  <a14:useLocalDpi xmlns:a14="http://schemas.microsoft.com/office/drawing/2010/main" val="0"/>
                </a:ext>
              </a:extLst>
            </a:blip>
            <a:srcRect/>
            <a:stretch>
              <a:fillRect/>
            </a:stretch>
          </p:blipFill>
          <p:spPr bwMode="auto">
            <a:xfrm>
              <a:off x="582741" y="2351441"/>
              <a:ext cx="889085" cy="391697"/>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4" descr="https://encrypted-tbn1.gstatic.com/images?q=tbn:ANd9GcSzxfrYs5z3vg_fFBVjEfJbXey2IWLUU_YKTiN40BrppcJX_AFeDw">
              <a:hlinkClick r:id="rId14"/>
            </p:cNvPr>
            <p:cNvPicPr>
              <a:picLocks noChangeAspect="1" noChangeArrowheads="1"/>
            </p:cNvPicPr>
            <p:nvPr/>
          </p:nvPicPr>
          <p:blipFill>
            <a:blip r:embed="rId15" cstate="email">
              <a:extLst>
                <a:ext uri="{28A0092B-C50C-407E-A947-70E740481C1C}">
                  <a14:useLocalDpi xmlns:a14="http://schemas.microsoft.com/office/drawing/2010/main" val="0"/>
                </a:ext>
              </a:extLst>
            </a:blip>
            <a:srcRect/>
            <a:stretch>
              <a:fillRect/>
            </a:stretch>
          </p:blipFill>
          <p:spPr bwMode="auto">
            <a:xfrm>
              <a:off x="712895" y="2946026"/>
              <a:ext cx="628777" cy="471586"/>
            </a:xfrm>
            <a:prstGeom prst="rect">
              <a:avLst/>
            </a:prstGeom>
            <a:noFill/>
            <a:extLst>
              <a:ext uri="{909E8E84-426E-40DD-AFC4-6F175D3DCCD1}">
                <a14:hiddenFill xmlns:a14="http://schemas.microsoft.com/office/drawing/2010/main">
                  <a:solidFill>
                    <a:srgbClr val="FFFFFF"/>
                  </a:solidFill>
                </a14:hiddenFill>
              </a:ext>
            </a:extLst>
          </p:spPr>
        </p:pic>
        <p:pic>
          <p:nvPicPr>
            <p:cNvPr id="61" name="Picture 2" descr="https://encrypted-tbn2.gstatic.com/images?q=tbn:ANd9GcTJqQ1IKvlqIlEW5eaWl-6WrCKsrEuHja0sSgYSEFA0L_rVF5p7">
              <a:hlinkClick r:id="rId16"/>
            </p:cNvPr>
            <p:cNvPicPr>
              <a:picLocks noChangeAspect="1" noChangeArrowheads="1"/>
            </p:cNvPicPr>
            <p:nvPr/>
          </p:nvPicPr>
          <p:blipFill rotWithShape="1">
            <a:blip r:embed="rId17" cstate="email">
              <a:extLst>
                <a:ext uri="{28A0092B-C50C-407E-A947-70E740481C1C}">
                  <a14:useLocalDpi xmlns:a14="http://schemas.microsoft.com/office/drawing/2010/main" val="0"/>
                </a:ext>
              </a:extLst>
            </a:blip>
            <a:srcRect/>
            <a:stretch/>
          </p:blipFill>
          <p:spPr bwMode="auto">
            <a:xfrm>
              <a:off x="620170" y="3620500"/>
              <a:ext cx="814226" cy="286377"/>
            </a:xfrm>
            <a:prstGeom prst="rect">
              <a:avLst/>
            </a:prstGeom>
            <a:noFill/>
            <a:extLst>
              <a:ext uri="{909E8E84-426E-40DD-AFC4-6F175D3DCCD1}">
                <a14:hiddenFill xmlns:a14="http://schemas.microsoft.com/office/drawing/2010/main">
                  <a:solidFill>
                    <a:srgbClr val="FFFFFF"/>
                  </a:solidFill>
                </a14:hiddenFill>
              </a:ext>
            </a:extLst>
          </p:spPr>
        </p:pic>
        <p:pic>
          <p:nvPicPr>
            <p:cNvPr id="76804" name="Picture 4" descr="http://media.etihadguest.com/cms/webimage/BaseImage_Wide/Documents/Etihad%20Guest/Partners/Hotels/Swissotel%20Hotels%20and%20Resorts/Swissotel_Wide.jpg.jpg"/>
            <p:cNvPicPr>
              <a:picLocks noChangeAspect="1" noChangeArrowheads="1"/>
            </p:cNvPicPr>
            <p:nvPr/>
          </p:nvPicPr>
          <p:blipFill>
            <a:blip r:embed="rId18" cstate="email">
              <a:extLst>
                <a:ext uri="{28A0092B-C50C-407E-A947-70E740481C1C}">
                  <a14:useLocalDpi xmlns:a14="http://schemas.microsoft.com/office/drawing/2010/main" val="0"/>
                </a:ext>
              </a:extLst>
            </a:blip>
            <a:srcRect/>
            <a:stretch>
              <a:fillRect/>
            </a:stretch>
          </p:blipFill>
          <p:spPr bwMode="auto">
            <a:xfrm>
              <a:off x="597083" y="4109765"/>
              <a:ext cx="860401" cy="326492"/>
            </a:xfrm>
            <a:prstGeom prst="rect">
              <a:avLst/>
            </a:prstGeom>
            <a:noFill/>
            <a:extLst>
              <a:ext uri="{909E8E84-426E-40DD-AFC4-6F175D3DCCD1}">
                <a14:hiddenFill xmlns:a14="http://schemas.microsoft.com/office/drawing/2010/main">
                  <a:solidFill>
                    <a:srgbClr val="FFFFFF"/>
                  </a:solidFill>
                </a14:hiddenFill>
              </a:ext>
            </a:extLst>
          </p:spPr>
        </p:pic>
        <p:pic>
          <p:nvPicPr>
            <p:cNvPr id="62" name="Picture 61"/>
            <p:cNvPicPr>
              <a:picLocks noChangeAspect="1"/>
            </p:cNvPicPr>
            <p:nvPr/>
          </p:nvPicPr>
          <p:blipFill>
            <a:blip r:embed="rId19" cstate="email">
              <a:extLst>
                <a:ext uri="{28A0092B-C50C-407E-A947-70E740481C1C}">
                  <a14:useLocalDpi xmlns:a14="http://schemas.microsoft.com/office/drawing/2010/main" val="0"/>
                </a:ext>
              </a:extLst>
            </a:blip>
            <a:stretch>
              <a:fillRect/>
            </a:stretch>
          </p:blipFill>
          <p:spPr>
            <a:xfrm>
              <a:off x="670900" y="4748201"/>
              <a:ext cx="712766" cy="480391"/>
            </a:xfrm>
            <a:prstGeom prst="rect">
              <a:avLst/>
            </a:prstGeom>
          </p:spPr>
        </p:pic>
        <p:pic>
          <p:nvPicPr>
            <p:cNvPr id="63" name="Picture 4" descr="https://encrypted-tbn1.gstatic.com/images?q=tbn:ANd9GcTyrR66hZtvfQNZKiEBNV4AZCooKU37OQ3QjJFDEt1kiRbNlzx-lw">
              <a:hlinkClick r:id="rId20"/>
            </p:cNvPr>
            <p:cNvPicPr>
              <a:picLocks noChangeAspect="1" noChangeArrowheads="1"/>
            </p:cNvPicPr>
            <p:nvPr/>
          </p:nvPicPr>
          <p:blipFill rotWithShape="1">
            <a:blip r:embed="rId21" cstate="screen">
              <a:extLst>
                <a:ext uri="{28A0092B-C50C-407E-A947-70E740481C1C}">
                  <a14:useLocalDpi xmlns:a14="http://schemas.microsoft.com/office/drawing/2010/main" val="0"/>
                </a:ext>
              </a:extLst>
            </a:blip>
            <a:srcRect/>
            <a:stretch/>
          </p:blipFill>
          <p:spPr bwMode="auto">
            <a:xfrm>
              <a:off x="557951" y="5413540"/>
              <a:ext cx="938665" cy="421469"/>
            </a:xfrm>
            <a:prstGeom prst="rect">
              <a:avLst/>
            </a:prstGeom>
            <a:noFill/>
            <a:extLst>
              <a:ext uri="{909E8E84-426E-40DD-AFC4-6F175D3DCCD1}">
                <a14:hiddenFill xmlns:a14="http://schemas.microsoft.com/office/drawing/2010/main">
                  <a:solidFill>
                    <a:srgbClr val="FFFFFF"/>
                  </a:solidFill>
                </a14:hiddenFill>
              </a:ext>
            </a:extLst>
          </p:spPr>
        </p:pic>
        <p:pic>
          <p:nvPicPr>
            <p:cNvPr id="76806" name="Picture 6" descr="https://www.compraya.ec/imagenes/establecimiento/best-western_alimento8.jpg"/>
            <p:cNvPicPr>
              <a:picLocks noChangeAspect="1" noChangeArrowheads="1"/>
            </p:cNvPicPr>
            <p:nvPr/>
          </p:nvPicPr>
          <p:blipFill rotWithShape="1">
            <a:blip r:embed="rId22" cstate="email">
              <a:extLst>
                <a:ext uri="{28A0092B-C50C-407E-A947-70E740481C1C}">
                  <a14:useLocalDpi xmlns:a14="http://schemas.microsoft.com/office/drawing/2010/main" val="0"/>
                </a:ext>
              </a:extLst>
            </a:blip>
            <a:srcRect/>
            <a:stretch/>
          </p:blipFill>
          <p:spPr bwMode="auto">
            <a:xfrm>
              <a:off x="3943325" y="5934489"/>
              <a:ext cx="576065" cy="535022"/>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descr="Screen Clipping"/>
            <p:cNvPicPr>
              <a:picLocks noChangeAspect="1"/>
            </p:cNvPicPr>
            <p:nvPr/>
          </p:nvPicPr>
          <p:blipFill>
            <a:blip r:embed="rId23" cstate="email">
              <a:extLst>
                <a:ext uri="{28A0092B-C50C-407E-A947-70E740481C1C}">
                  <a14:useLocalDpi xmlns:a14="http://schemas.microsoft.com/office/drawing/2010/main" val="0"/>
                </a:ext>
              </a:extLst>
            </a:blip>
            <a:stretch>
              <a:fillRect/>
            </a:stretch>
          </p:blipFill>
          <p:spPr>
            <a:xfrm>
              <a:off x="394244" y="6011985"/>
              <a:ext cx="1368151" cy="331673"/>
            </a:xfrm>
            <a:prstGeom prst="rect">
              <a:avLst/>
            </a:prstGeom>
          </p:spPr>
        </p:pic>
      </p:grpSp>
      <p:sp>
        <p:nvSpPr>
          <p:cNvPr id="14" name="Slide Number Placeholder 3"/>
          <p:cNvSpPr txBox="1">
            <a:spLocks/>
          </p:cNvSpPr>
          <p:nvPr/>
        </p:nvSpPr>
        <p:spPr>
          <a:xfrm>
            <a:off x="732709" y="6579915"/>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a:t>
            </a:r>
            <a:endParaRPr lang="es-ES" b="0" i="1" dirty="0">
              <a:solidFill>
                <a:srgbClr val="002776"/>
              </a:solidFill>
            </a:endParaRPr>
          </a:p>
        </p:txBody>
      </p:sp>
      <p:sp>
        <p:nvSpPr>
          <p:cNvPr id="57"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Oferta de soporte – </a:t>
            </a:r>
            <a:r>
              <a:rPr lang="es-ES" sz="2000" dirty="0" smtClean="0">
                <a:solidFill>
                  <a:srgbClr val="00B0F0"/>
                </a:solidFill>
                <a:cs typeface="Arial" charset="0"/>
              </a:rPr>
              <a:t>Alojamiento (iv/iv)</a:t>
            </a:r>
            <a:endParaRPr lang="es-ES" sz="1400" i="1" dirty="0">
              <a:solidFill>
                <a:srgbClr val="00B0F0"/>
              </a:solidFill>
              <a:cs typeface="Arial" charset="0"/>
            </a:endParaRPr>
          </a:p>
        </p:txBody>
      </p:sp>
      <p:cxnSp>
        <p:nvCxnSpPr>
          <p:cNvPr id="33" name="Straight Connector 32"/>
          <p:cNvCxnSpPr/>
          <p:nvPr>
            <p:custDataLst>
              <p:tags r:id="rId1"/>
            </p:custDataLst>
          </p:nvPr>
        </p:nvCxnSpPr>
        <p:spPr bwMode="auto">
          <a:xfrm>
            <a:off x="318495" y="1421013"/>
            <a:ext cx="9243016" cy="0"/>
          </a:xfrm>
          <a:prstGeom prst="line">
            <a:avLst/>
          </a:prstGeom>
          <a:ln w="12700">
            <a:headEnd type="none" w="med" len="med"/>
            <a:tailEnd type="none" w="med" len="med"/>
          </a:ln>
          <a:effectLst/>
        </p:spPr>
        <p:style>
          <a:lnRef idx="2">
            <a:schemeClr val="accent1"/>
          </a:lnRef>
          <a:fillRef idx="0">
            <a:schemeClr val="accent1"/>
          </a:fillRef>
          <a:effectRef idx="1">
            <a:schemeClr val="accent1"/>
          </a:effectRef>
          <a:fontRef idx="minor">
            <a:schemeClr val="tx1"/>
          </a:fontRef>
        </p:style>
      </p:cxnSp>
      <p:sp>
        <p:nvSpPr>
          <p:cNvPr id="34" name="TextBox 33"/>
          <p:cNvSpPr txBox="1"/>
          <p:nvPr>
            <p:custDataLst>
              <p:tags r:id="rId2"/>
            </p:custDataLst>
          </p:nvPr>
        </p:nvSpPr>
        <p:spPr bwMode="auto">
          <a:xfrm>
            <a:off x="3387909" y="1268760"/>
            <a:ext cx="2952089" cy="274242"/>
          </a:xfrm>
          <a:prstGeom prst="rect">
            <a:avLst/>
          </a:prstGeom>
          <a:solidFill>
            <a:schemeClr val="bg1"/>
          </a:solidFill>
        </p:spPr>
        <p:txBody>
          <a:bodyPr wrap="square" rtlCol="0">
            <a:spAutoFit/>
          </a:bodyPr>
          <a:lstStyle/>
          <a:p>
            <a:pPr marL="1588" algn="ctr" defTabSz="914400" fontAlgn="base">
              <a:lnSpc>
                <a:spcPct val="106000"/>
              </a:lnSpc>
              <a:spcBef>
                <a:spcPct val="40000"/>
              </a:spcBef>
              <a:spcAft>
                <a:spcPct val="0"/>
              </a:spcAft>
              <a:buClr>
                <a:srgbClr val="000000"/>
              </a:buClr>
            </a:pPr>
            <a:r>
              <a:rPr lang="es-ES" sz="1200" b="1" dirty="0" smtClean="0">
                <a:solidFill>
                  <a:srgbClr val="002776"/>
                </a:solidFill>
                <a:cs typeface="Arial" charset="0"/>
              </a:rPr>
              <a:t>Grupos hoteleros presentes en Quito</a:t>
            </a:r>
            <a:endParaRPr lang="es-ES" sz="1200" b="1" dirty="0">
              <a:solidFill>
                <a:srgbClr val="002776"/>
              </a:solidFill>
              <a:cs typeface="Arial" charset="0"/>
            </a:endParaRPr>
          </a:p>
        </p:txBody>
      </p:sp>
      <p:graphicFrame>
        <p:nvGraphicFramePr>
          <p:cNvPr id="35" name="Table 34"/>
          <p:cNvGraphicFramePr>
            <a:graphicFrameLocks noGrp="1"/>
          </p:cNvGraphicFramePr>
          <p:nvPr>
            <p:extLst>
              <p:ext uri="{D42A27DB-BD31-4B8C-83A1-F6EECF244321}">
                <p14:modId xmlns:p14="http://schemas.microsoft.com/office/powerpoint/2010/main" val="3373711119"/>
              </p:ext>
            </p:extLst>
          </p:nvPr>
        </p:nvGraphicFramePr>
        <p:xfrm>
          <a:off x="318493" y="1621492"/>
          <a:ext cx="9243018" cy="4883384"/>
        </p:xfrm>
        <a:graphic>
          <a:graphicData uri="http://schemas.openxmlformats.org/drawingml/2006/table">
            <a:tbl>
              <a:tblPr bandRow="1">
                <a:tableStyleId>{5C22544A-7EE6-4342-B048-85BDC9FD1C3A}</a:tableStyleId>
              </a:tblPr>
              <a:tblGrid>
                <a:gridCol w="3081006"/>
                <a:gridCol w="3081006"/>
                <a:gridCol w="3081006"/>
              </a:tblGrid>
              <a:tr h="347384">
                <a:tc>
                  <a:txBody>
                    <a:bodyPr/>
                    <a:lstStyle/>
                    <a:p>
                      <a:pPr algn="ctr"/>
                      <a:r>
                        <a:rPr lang="es-ES" sz="1100" b="1" noProof="0" dirty="0" smtClean="0">
                          <a:solidFill>
                            <a:schemeClr val="bg1"/>
                          </a:solidFill>
                        </a:rPr>
                        <a:t>Grupo</a:t>
                      </a:r>
                      <a:r>
                        <a:rPr lang="es-ES" sz="1100" b="1" baseline="0" noProof="0" dirty="0" smtClean="0">
                          <a:solidFill>
                            <a:schemeClr val="bg1"/>
                          </a:solidFill>
                        </a:rPr>
                        <a:t> hotelero</a:t>
                      </a:r>
                      <a:endParaRPr lang="es-ES" sz="110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100" b="1" noProof="0" dirty="0" smtClean="0">
                          <a:solidFill>
                            <a:schemeClr val="bg1"/>
                          </a:solidFill>
                        </a:rPr>
                        <a:t>Marca y</a:t>
                      </a:r>
                      <a:r>
                        <a:rPr lang="es-ES" sz="1100" b="1" baseline="0" noProof="0" dirty="0" smtClean="0">
                          <a:solidFill>
                            <a:schemeClr val="bg1"/>
                          </a:solidFill>
                        </a:rPr>
                        <a:t> hotel</a:t>
                      </a:r>
                      <a:endParaRPr lang="es-ES" sz="110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a:r>
                        <a:rPr lang="es-ES" sz="1100" b="1" noProof="0" dirty="0" smtClean="0">
                          <a:solidFill>
                            <a:schemeClr val="bg1"/>
                          </a:solidFill>
                        </a:rPr>
                        <a:t>Habitaciones</a:t>
                      </a:r>
                      <a:endParaRPr lang="es-ES" sz="1100" b="1" noProof="0"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504000">
                <a:tc>
                  <a:txBody>
                    <a:bodyPr/>
                    <a:lstStyle/>
                    <a:p>
                      <a:pPr marL="1435100" indent="0" algn="ctr" defTabSz="806555" rtl="0" eaLnBrk="1" latinLnBrk="0" hangingPunct="1"/>
                      <a:r>
                        <a:rPr lang="es-ES" sz="1100" kern="1200" noProof="0" dirty="0" smtClean="0">
                          <a:solidFill>
                            <a:schemeClr val="dk1"/>
                          </a:solidFill>
                          <a:latin typeface="+mn-lt"/>
                          <a:ea typeface="+mn-ea"/>
                          <a:cs typeface="+mn-cs"/>
                        </a:rPr>
                        <a:t>Hilton</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smtClean="0"/>
                        <a:t>Hilton</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225 habitaciones y suites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smtClean="0">
                          <a:solidFill>
                            <a:schemeClr val="dk1"/>
                          </a:solidFill>
                          <a:latin typeface="+mn-lt"/>
                          <a:ea typeface="+mn-ea"/>
                          <a:cs typeface="+mn-cs"/>
                        </a:rPr>
                        <a:t>Intercontinental</a:t>
                      </a:r>
                      <a:r>
                        <a:rPr lang="es-ES" sz="1100" kern="1200" baseline="0" noProof="0" dirty="0" smtClean="0">
                          <a:solidFill>
                            <a:schemeClr val="dk1"/>
                          </a:solidFill>
                          <a:latin typeface="+mn-lt"/>
                          <a:ea typeface="+mn-ea"/>
                          <a:cs typeface="+mn-cs"/>
                        </a:rPr>
                        <a:t> </a:t>
                      </a:r>
                      <a:r>
                        <a:rPr lang="es-ES" sz="1100" kern="1200" baseline="0" noProof="0" dirty="0" err="1" smtClean="0">
                          <a:solidFill>
                            <a:schemeClr val="dk1"/>
                          </a:solidFill>
                          <a:latin typeface="+mn-lt"/>
                          <a:ea typeface="+mn-ea"/>
                          <a:cs typeface="+mn-cs"/>
                        </a:rPr>
                        <a:t>Hotels</a:t>
                      </a:r>
                      <a:r>
                        <a:rPr lang="es-ES" sz="1100" kern="1200" baseline="0" noProof="0" dirty="0" smtClean="0">
                          <a:solidFill>
                            <a:schemeClr val="dk1"/>
                          </a:solidFill>
                          <a:latin typeface="+mn-lt"/>
                          <a:ea typeface="+mn-ea"/>
                          <a:cs typeface="+mn-cs"/>
                        </a:rPr>
                        <a:t> </a:t>
                      </a:r>
                      <a:r>
                        <a:rPr lang="es-ES" sz="1100" kern="1200" baseline="0" noProof="0" dirty="0" err="1" smtClean="0">
                          <a:solidFill>
                            <a:schemeClr val="dk1"/>
                          </a:solidFill>
                          <a:latin typeface="+mn-lt"/>
                          <a:ea typeface="+mn-ea"/>
                          <a:cs typeface="+mn-cs"/>
                        </a:rPr>
                        <a:t>Group</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err="1" smtClean="0"/>
                        <a:t>Holiday</a:t>
                      </a:r>
                      <a:r>
                        <a:rPr lang="es-ES" sz="1100" baseline="0" noProof="0" dirty="0" smtClean="0"/>
                        <a:t> </a:t>
                      </a:r>
                      <a:r>
                        <a:rPr lang="es-ES" sz="1100" baseline="0" noProof="0" dirty="0" err="1" smtClean="0"/>
                        <a:t>Inn</a:t>
                      </a:r>
                      <a:r>
                        <a:rPr lang="es-ES" sz="1100" baseline="0" noProof="0" dirty="0" smtClean="0"/>
                        <a:t> Express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137 habitaciones</a:t>
                      </a:r>
                      <a:r>
                        <a:rPr lang="es-ES" sz="1100" baseline="0" noProof="0" dirty="0" smtClean="0"/>
                        <a:t> y 4 suites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err="1" smtClean="0">
                          <a:solidFill>
                            <a:schemeClr val="dk1"/>
                          </a:solidFill>
                          <a:latin typeface="+mn-lt"/>
                          <a:ea typeface="+mn-ea"/>
                          <a:cs typeface="+mn-cs"/>
                        </a:rPr>
                        <a:t>Marriott</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baseline="0" noProof="0" dirty="0" smtClean="0"/>
                        <a:t>JW </a:t>
                      </a:r>
                      <a:r>
                        <a:rPr lang="es-ES" sz="1100" baseline="0" noProof="0" dirty="0" err="1" smtClean="0"/>
                        <a:t>Marriott</a:t>
                      </a:r>
                      <a:endParaRPr lang="es-ES" sz="1100" baseline="0" noProof="0" dirty="0" smtClean="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19878" rtl="0" eaLnBrk="1" fontAlgn="auto" latinLnBrk="0" hangingPunct="1">
                        <a:lnSpc>
                          <a:spcPct val="100000"/>
                        </a:lnSpc>
                        <a:spcBef>
                          <a:spcPts val="0"/>
                        </a:spcBef>
                        <a:spcAft>
                          <a:spcPts val="0"/>
                        </a:spcAft>
                        <a:buClrTx/>
                        <a:buSzTx/>
                        <a:buFontTx/>
                        <a:buNone/>
                        <a:tabLst/>
                        <a:defRPr/>
                      </a:pPr>
                      <a:r>
                        <a:rPr lang="es-ES" sz="1100" noProof="0" dirty="0" smtClean="0"/>
                        <a:t>241 habitaciones y 16 suites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err="1" smtClean="0">
                          <a:solidFill>
                            <a:schemeClr val="dk1"/>
                          </a:solidFill>
                          <a:latin typeface="+mn-lt"/>
                          <a:ea typeface="+mn-ea"/>
                          <a:cs typeface="+mn-cs"/>
                        </a:rPr>
                        <a:t>Accor</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err="1" smtClean="0"/>
                        <a:t>Mercure</a:t>
                      </a:r>
                      <a:endParaRPr lang="es-ES" sz="1100" noProof="0" dirty="0" smtClean="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188 habitaciones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err="1" smtClean="0">
                          <a:solidFill>
                            <a:schemeClr val="dk1"/>
                          </a:solidFill>
                          <a:latin typeface="+mn-lt"/>
                          <a:ea typeface="+mn-ea"/>
                          <a:cs typeface="+mn-cs"/>
                        </a:rPr>
                        <a:t>Swissotel</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err="1" smtClean="0"/>
                        <a:t>Swissotel</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232 habitaciones y </a:t>
                      </a:r>
                    </a:p>
                    <a:p>
                      <a:pPr algn="ctr"/>
                      <a:r>
                        <a:rPr lang="es-ES" sz="1100" noProof="0" dirty="0" smtClean="0"/>
                        <a:t>43 departamentos</a:t>
                      </a:r>
                      <a:r>
                        <a:rPr lang="es-ES" sz="1100" baseline="0" noProof="0" dirty="0" smtClean="0"/>
                        <a:t> ejecutivos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err="1" smtClean="0">
                          <a:solidFill>
                            <a:schemeClr val="dk1"/>
                          </a:solidFill>
                          <a:latin typeface="+mn-lt"/>
                          <a:ea typeface="+mn-ea"/>
                          <a:cs typeface="+mn-cs"/>
                        </a:rPr>
                        <a:t>Carlson</a:t>
                      </a:r>
                      <a:r>
                        <a:rPr lang="es-ES" sz="1100" kern="1200" noProof="0" dirty="0" smtClean="0">
                          <a:solidFill>
                            <a:schemeClr val="dk1"/>
                          </a:solidFill>
                          <a:latin typeface="+mn-lt"/>
                          <a:ea typeface="+mn-ea"/>
                          <a:cs typeface="+mn-cs"/>
                        </a:rPr>
                        <a:t> </a:t>
                      </a:r>
                      <a:r>
                        <a:rPr lang="es-ES" sz="1100" kern="1200" noProof="0" dirty="0" err="1" smtClean="0">
                          <a:solidFill>
                            <a:schemeClr val="dk1"/>
                          </a:solidFill>
                          <a:latin typeface="+mn-lt"/>
                          <a:ea typeface="+mn-ea"/>
                          <a:cs typeface="+mn-cs"/>
                        </a:rPr>
                        <a:t>Rezidor</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err="1" smtClean="0"/>
                        <a:t>Radisson</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112 habitaciones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smtClean="0">
                          <a:solidFill>
                            <a:schemeClr val="dk1"/>
                          </a:solidFill>
                          <a:latin typeface="+mn-lt"/>
                          <a:ea typeface="+mn-ea"/>
                          <a:cs typeface="+mn-cs"/>
                        </a:rPr>
                        <a:t>Starwood</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smtClean="0"/>
                        <a:t>Sheraton</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164 habitaciones y suites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err="1" smtClean="0">
                          <a:solidFill>
                            <a:schemeClr val="dk1"/>
                          </a:solidFill>
                          <a:latin typeface="+mn-lt"/>
                          <a:ea typeface="+mn-ea"/>
                          <a:cs typeface="+mn-cs"/>
                        </a:rPr>
                        <a:t>Best</a:t>
                      </a:r>
                      <a:r>
                        <a:rPr lang="es-ES" sz="1100" kern="1200" noProof="0" dirty="0" smtClean="0">
                          <a:solidFill>
                            <a:schemeClr val="dk1"/>
                          </a:solidFill>
                          <a:latin typeface="+mn-lt"/>
                          <a:ea typeface="+mn-ea"/>
                          <a:cs typeface="+mn-cs"/>
                        </a:rPr>
                        <a:t> Western</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err="1" smtClean="0"/>
                        <a:t>Best</a:t>
                      </a:r>
                      <a:r>
                        <a:rPr lang="es-ES" sz="1100" noProof="0" dirty="0" smtClean="0"/>
                        <a:t> Western Premier</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100 habitaciones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504000">
                <a:tc>
                  <a:txBody>
                    <a:bodyPr/>
                    <a:lstStyle/>
                    <a:p>
                      <a:pPr marL="1435100" indent="0" algn="ctr" defTabSz="806555" rtl="0" eaLnBrk="1" latinLnBrk="0" hangingPunct="1"/>
                      <a:r>
                        <a:rPr lang="es-ES" sz="1100" kern="1200" noProof="0" dirty="0" err="1" smtClean="0">
                          <a:solidFill>
                            <a:schemeClr val="dk1"/>
                          </a:solidFill>
                          <a:latin typeface="+mn-lt"/>
                          <a:ea typeface="+mn-ea"/>
                          <a:cs typeface="+mn-cs"/>
                        </a:rPr>
                        <a:t>Wyndham</a:t>
                      </a:r>
                      <a:endParaRPr lang="es-ES" sz="1100" kern="1200" noProof="0" dirty="0">
                        <a:solidFill>
                          <a:schemeClr val="dk1"/>
                        </a:solidFill>
                        <a:latin typeface="+mn-lt"/>
                        <a:ea typeface="+mn-ea"/>
                        <a:cs typeface="+mn-cs"/>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435100" indent="0" algn="ctr"/>
                      <a:r>
                        <a:rPr lang="es-ES" sz="1100" noProof="0" dirty="0" err="1" smtClean="0"/>
                        <a:t>Wyndham</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1100" noProof="0" dirty="0" smtClean="0"/>
                        <a:t>150 habitaciones</a:t>
                      </a:r>
                      <a:endParaRPr lang="es-ES" sz="1100" noProof="0" dirty="0"/>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364</a:t>
            </a:fld>
            <a:endParaRPr lang="es-ES" dirty="0">
              <a:solidFill>
                <a:srgbClr val="002776"/>
              </a:solidFill>
            </a:endParaRPr>
          </a:p>
        </p:txBody>
      </p:sp>
      <p:sp>
        <p:nvSpPr>
          <p:cNvPr id="25" name="Content Placeholder 5"/>
          <p:cNvSpPr txBox="1">
            <a:spLocks/>
          </p:cNvSpPr>
          <p:nvPr/>
        </p:nvSpPr>
        <p:spPr bwMode="auto">
          <a:xfrm>
            <a:off x="362559" y="1054792"/>
            <a:ext cx="9198953" cy="4619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Se identifican </a:t>
            </a:r>
            <a:r>
              <a:rPr lang="es-ES" sz="1200" b="1" dirty="0" smtClean="0">
                <a:solidFill>
                  <a:srgbClr val="002060"/>
                </a:solidFill>
              </a:rPr>
              <a:t>8 grupos hoteleros internacionales </a:t>
            </a:r>
            <a:r>
              <a:rPr lang="es-ES" sz="1200" dirty="0" smtClean="0">
                <a:solidFill>
                  <a:srgbClr val="002060"/>
                </a:solidFill>
              </a:rPr>
              <a:t>presentes en Quito, con un promedio de </a:t>
            </a:r>
            <a:r>
              <a:rPr lang="es-ES" sz="1200" b="1" dirty="0" smtClean="0">
                <a:solidFill>
                  <a:srgbClr val="002060"/>
                </a:solidFill>
              </a:rPr>
              <a:t>175 habitaciones/hotel </a:t>
            </a:r>
            <a:endParaRPr lang="es-ES" sz="1200" b="1" dirty="0">
              <a:solidFill>
                <a:srgbClr val="002060"/>
              </a:solidFill>
            </a:endParaRPr>
          </a:p>
        </p:txBody>
      </p:sp>
      <p:pic>
        <p:nvPicPr>
          <p:cNvPr id="52226" name="Picture 2" descr="http://www.wyndhamworldwide.com/sites/default/files/media/WHG.jpg"/>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603396" y="6155305"/>
            <a:ext cx="1091327" cy="24219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2" descr="http://www.wyndhamworldwide.com/sites/default/files/media/WHG.jpg"/>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3282511" y="6155305"/>
            <a:ext cx="1091327" cy="24219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338340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Oferta de soporte – </a:t>
            </a:r>
            <a:r>
              <a:rPr lang="es-ES" sz="2000" dirty="0" smtClean="0">
                <a:solidFill>
                  <a:srgbClr val="00B0F0"/>
                </a:solidFill>
                <a:cs typeface="Arial" charset="0"/>
              </a:rPr>
              <a:t>Alimentos y bebidas (i/ii)</a:t>
            </a:r>
            <a:endParaRPr lang="es-ES" sz="1400" i="1" dirty="0">
              <a:solidFill>
                <a:srgbClr val="00B0F0"/>
              </a:solidFill>
              <a:cs typeface="Arial" charset="0"/>
            </a:endParaRPr>
          </a:p>
        </p:txBody>
      </p:sp>
      <p:pic>
        <p:nvPicPr>
          <p:cNvPr id="15"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r="6696"/>
          <a:stretch/>
        </p:blipFill>
        <p:spPr bwMode="auto">
          <a:xfrm rot="16200000">
            <a:off x="2360712" y="-459432"/>
            <a:ext cx="5184576"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15"/>
          <p:cNvSpPr/>
          <p:nvPr/>
        </p:nvSpPr>
        <p:spPr>
          <a:xfrm>
            <a:off x="1826214" y="6258167"/>
            <a:ext cx="3630842" cy="224914"/>
          </a:xfrm>
          <a:prstGeom prst="rect">
            <a:avLst/>
          </a:prstGeom>
          <a:solidFill>
            <a:schemeClr val="bg1"/>
          </a:solidFill>
          <a:ln w="12700">
            <a:solidFill>
              <a:schemeClr val="bg1">
                <a:lumMod val="75000"/>
              </a:schemeClr>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9" name="Title 1"/>
          <p:cNvSpPr txBox="1">
            <a:spLocks/>
          </p:cNvSpPr>
          <p:nvPr/>
        </p:nvSpPr>
        <p:spPr bwMode="auto">
          <a:xfrm>
            <a:off x="344488" y="1304997"/>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Mapa de localización de establecimientos de alimentos y bebidas en Quito, por principales áreas de la ciudad</a:t>
            </a:r>
            <a:endParaRPr lang="es-ES" sz="1200" b="1" i="1" u="sng" dirty="0">
              <a:solidFill>
                <a:srgbClr val="00B0F0"/>
              </a:solidFill>
              <a:cs typeface="Arial" charset="0"/>
            </a:endParaRPr>
          </a:p>
        </p:txBody>
      </p:sp>
      <p:pic>
        <p:nvPicPr>
          <p:cNvPr id="20"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6021289"/>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 name="Group 20"/>
          <p:cNvGrpSpPr>
            <a:grpSpLocks/>
          </p:cNvGrpSpPr>
          <p:nvPr/>
        </p:nvGrpSpPr>
        <p:grpSpPr bwMode="auto">
          <a:xfrm rot="16200000">
            <a:off x="9057911" y="1268314"/>
            <a:ext cx="287338" cy="576263"/>
            <a:chOff x="476" y="3249"/>
            <a:chExt cx="181" cy="363"/>
          </a:xfrm>
          <a:solidFill>
            <a:schemeClr val="bg1"/>
          </a:solidFill>
        </p:grpSpPr>
        <p:sp>
          <p:nvSpPr>
            <p:cNvPr id="22" name="Oval 21"/>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23" name="Rectangle 22"/>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24"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5"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6"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7" name="Slide Number Placeholder 3"/>
          <p:cNvSpPr txBox="1">
            <a:spLocks/>
          </p:cNvSpPr>
          <p:nvPr/>
        </p:nvSpPr>
        <p:spPr>
          <a:xfrm>
            <a:off x="8030495" y="5240310"/>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Centro histórico de Quito (ZET)</a:t>
            </a:r>
            <a:endParaRPr lang="es-ES" sz="1200" dirty="0">
              <a:solidFill>
                <a:srgbClr val="002060"/>
              </a:solidFill>
            </a:endParaRPr>
          </a:p>
        </p:txBody>
      </p:sp>
      <p:sp>
        <p:nvSpPr>
          <p:cNvPr id="28" name="Slide Number Placeholder 3"/>
          <p:cNvSpPr txBox="1">
            <a:spLocks/>
          </p:cNvSpPr>
          <p:nvPr/>
        </p:nvSpPr>
        <p:spPr>
          <a:xfrm>
            <a:off x="2089300" y="6309205"/>
            <a:ext cx="647329"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Restaurante</a:t>
            </a:r>
            <a:endParaRPr lang="es-ES" sz="900" b="0" dirty="0">
              <a:solidFill>
                <a:srgbClr val="002776"/>
              </a:solidFill>
            </a:endParaRPr>
          </a:p>
        </p:txBody>
      </p:sp>
      <p:sp>
        <p:nvSpPr>
          <p:cNvPr id="29" name="Slide Number Placeholder 3"/>
          <p:cNvSpPr txBox="1">
            <a:spLocks/>
          </p:cNvSpPr>
          <p:nvPr/>
        </p:nvSpPr>
        <p:spPr>
          <a:xfrm>
            <a:off x="3045661" y="6309204"/>
            <a:ext cx="905728"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a:solidFill>
                  <a:srgbClr val="002776"/>
                </a:solidFill>
              </a:rPr>
              <a:t>Fuente de soda</a:t>
            </a:r>
          </a:p>
          <a:p>
            <a:endParaRPr lang="es-ES" sz="900" b="0" dirty="0">
              <a:solidFill>
                <a:srgbClr val="002776"/>
              </a:solidFill>
            </a:endParaRPr>
          </a:p>
        </p:txBody>
      </p:sp>
      <p:sp>
        <p:nvSpPr>
          <p:cNvPr id="30" name="Slide Number Placeholder 3"/>
          <p:cNvSpPr txBox="1">
            <a:spLocks/>
          </p:cNvSpPr>
          <p:nvPr/>
        </p:nvSpPr>
        <p:spPr>
          <a:xfrm>
            <a:off x="4123953" y="6309205"/>
            <a:ext cx="905728"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Cafetería</a:t>
            </a:r>
            <a:endParaRPr lang="es-ES" sz="900" b="0" dirty="0">
              <a:solidFill>
                <a:srgbClr val="002776"/>
              </a:solidFill>
            </a:endParaRPr>
          </a:p>
        </p:txBody>
      </p:sp>
      <p:sp>
        <p:nvSpPr>
          <p:cNvPr id="31" name="Slide Number Placeholder 3"/>
          <p:cNvSpPr txBox="1">
            <a:spLocks/>
          </p:cNvSpPr>
          <p:nvPr/>
        </p:nvSpPr>
        <p:spPr>
          <a:xfrm>
            <a:off x="5020406" y="6309204"/>
            <a:ext cx="292634"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Bar</a:t>
            </a:r>
            <a:endParaRPr lang="es-ES" sz="900" b="0" dirty="0">
              <a:solidFill>
                <a:srgbClr val="002776"/>
              </a:solidFill>
            </a:endParaRPr>
          </a:p>
        </p:txBody>
      </p:sp>
      <p:sp>
        <p:nvSpPr>
          <p:cNvPr id="32" name="Rectangle 31"/>
          <p:cNvSpPr/>
          <p:nvPr/>
        </p:nvSpPr>
        <p:spPr>
          <a:xfrm>
            <a:off x="1906906" y="6309204"/>
            <a:ext cx="144000" cy="1442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3" name="Rectangle 32"/>
          <p:cNvSpPr/>
          <p:nvPr/>
        </p:nvSpPr>
        <p:spPr>
          <a:xfrm>
            <a:off x="2860095" y="6309204"/>
            <a:ext cx="144000" cy="144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4" name="Rectangle 33"/>
          <p:cNvSpPr/>
          <p:nvPr/>
        </p:nvSpPr>
        <p:spPr>
          <a:xfrm>
            <a:off x="3944888" y="6309204"/>
            <a:ext cx="144000" cy="1442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5" name="Rectangle 34"/>
          <p:cNvSpPr/>
          <p:nvPr/>
        </p:nvSpPr>
        <p:spPr>
          <a:xfrm>
            <a:off x="4804815" y="6309204"/>
            <a:ext cx="144000" cy="144247"/>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6" name="Slide Number Placeholder 3"/>
          <p:cNvSpPr txBox="1">
            <a:spLocks/>
          </p:cNvSpPr>
          <p:nvPr/>
        </p:nvSpPr>
        <p:spPr>
          <a:xfrm>
            <a:off x="6465168" y="5480261"/>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508 </a:t>
            </a:r>
            <a:r>
              <a:rPr lang="es-ES" sz="900" b="0" dirty="0" smtClean="0">
                <a:solidFill>
                  <a:srgbClr val="002060"/>
                </a:solidFill>
              </a:rPr>
              <a:t>establecimientos</a:t>
            </a:r>
            <a:endParaRPr lang="es-ES" sz="1000" b="0" dirty="0">
              <a:solidFill>
                <a:srgbClr val="002060"/>
              </a:solidFill>
            </a:endParaRPr>
          </a:p>
        </p:txBody>
      </p:sp>
      <p:graphicFrame>
        <p:nvGraphicFramePr>
          <p:cNvPr id="37" name="Chart 36"/>
          <p:cNvGraphicFramePr/>
          <p:nvPr>
            <p:extLst>
              <p:ext uri="{D42A27DB-BD31-4B8C-83A1-F6EECF244321}">
                <p14:modId xmlns:p14="http://schemas.microsoft.com/office/powerpoint/2010/main" val="1637078908"/>
              </p:ext>
            </p:extLst>
          </p:nvPr>
        </p:nvGraphicFramePr>
        <p:xfrm>
          <a:off x="5951302" y="4628268"/>
          <a:ext cx="2310904" cy="2134048"/>
        </p:xfrm>
        <a:graphic>
          <a:graphicData uri="http://schemas.openxmlformats.org/drawingml/2006/chart">
            <c:chart xmlns:c="http://schemas.openxmlformats.org/drawingml/2006/chart" xmlns:r="http://schemas.openxmlformats.org/officeDocument/2006/relationships" r:id="rId4"/>
          </a:graphicData>
        </a:graphic>
      </p:graphicFrame>
      <p:sp>
        <p:nvSpPr>
          <p:cNvPr id="38" name="Slide Number Placeholder 3"/>
          <p:cNvSpPr txBox="1">
            <a:spLocks/>
          </p:cNvSpPr>
          <p:nvPr/>
        </p:nvSpPr>
        <p:spPr>
          <a:xfrm>
            <a:off x="756590" y="3068960"/>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619 </a:t>
            </a:r>
            <a:r>
              <a:rPr lang="es-ES" sz="900" b="0" dirty="0" smtClean="0">
                <a:solidFill>
                  <a:srgbClr val="002060"/>
                </a:solidFill>
              </a:rPr>
              <a:t>establecimientos</a:t>
            </a:r>
            <a:endParaRPr lang="es-ES" sz="1000" b="0" dirty="0">
              <a:solidFill>
                <a:srgbClr val="002060"/>
              </a:solidFill>
            </a:endParaRPr>
          </a:p>
        </p:txBody>
      </p:sp>
      <p:sp>
        <p:nvSpPr>
          <p:cNvPr id="39" name="Slide Number Placeholder 3"/>
          <p:cNvSpPr txBox="1">
            <a:spLocks/>
          </p:cNvSpPr>
          <p:nvPr/>
        </p:nvSpPr>
        <p:spPr>
          <a:xfrm>
            <a:off x="7711486" y="1951869"/>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Sur</a:t>
            </a:r>
            <a:endParaRPr lang="es-ES" sz="1200" dirty="0">
              <a:solidFill>
                <a:srgbClr val="002060"/>
              </a:solidFill>
            </a:endParaRPr>
          </a:p>
        </p:txBody>
      </p:sp>
      <p:sp>
        <p:nvSpPr>
          <p:cNvPr id="40" name="Slide Number Placeholder 3"/>
          <p:cNvSpPr txBox="1">
            <a:spLocks/>
          </p:cNvSpPr>
          <p:nvPr/>
        </p:nvSpPr>
        <p:spPr>
          <a:xfrm>
            <a:off x="3644900" y="2982476"/>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La Mariscal (ZET)*</a:t>
            </a:r>
            <a:endParaRPr lang="es-ES" sz="1200" dirty="0">
              <a:solidFill>
                <a:srgbClr val="002060"/>
              </a:solidFill>
            </a:endParaRPr>
          </a:p>
        </p:txBody>
      </p:sp>
      <p:sp>
        <p:nvSpPr>
          <p:cNvPr id="41" name="Slide Number Placeholder 3"/>
          <p:cNvSpPr txBox="1">
            <a:spLocks/>
          </p:cNvSpPr>
          <p:nvPr/>
        </p:nvSpPr>
        <p:spPr>
          <a:xfrm>
            <a:off x="3785824" y="4259864"/>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1.696</a:t>
            </a:r>
          </a:p>
          <a:p>
            <a:pPr algn="ctr"/>
            <a:r>
              <a:rPr lang="es-ES" sz="900" b="0" dirty="0" smtClean="0">
                <a:solidFill>
                  <a:srgbClr val="002060"/>
                </a:solidFill>
              </a:rPr>
              <a:t>establecimientos</a:t>
            </a:r>
            <a:endParaRPr lang="es-ES" sz="1000" b="0" dirty="0">
              <a:solidFill>
                <a:srgbClr val="002060"/>
              </a:solidFill>
            </a:endParaRPr>
          </a:p>
        </p:txBody>
      </p:sp>
      <p:graphicFrame>
        <p:nvGraphicFramePr>
          <p:cNvPr id="42" name="Chart 41"/>
          <p:cNvGraphicFramePr/>
          <p:nvPr>
            <p:extLst>
              <p:ext uri="{D42A27DB-BD31-4B8C-83A1-F6EECF244321}">
                <p14:modId xmlns:p14="http://schemas.microsoft.com/office/powerpoint/2010/main" val="2501045506"/>
              </p:ext>
            </p:extLst>
          </p:nvPr>
        </p:nvGraphicFramePr>
        <p:xfrm>
          <a:off x="3276173" y="3427349"/>
          <a:ext cx="2310904" cy="213404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3" name="Chart 42"/>
          <p:cNvGraphicFramePr/>
          <p:nvPr>
            <p:extLst>
              <p:ext uri="{D42A27DB-BD31-4B8C-83A1-F6EECF244321}">
                <p14:modId xmlns:p14="http://schemas.microsoft.com/office/powerpoint/2010/main" val="1880532338"/>
              </p:ext>
            </p:extLst>
          </p:nvPr>
        </p:nvGraphicFramePr>
        <p:xfrm>
          <a:off x="247204" y="2244610"/>
          <a:ext cx="2310904" cy="2134048"/>
        </p:xfrm>
        <a:graphic>
          <a:graphicData uri="http://schemas.openxmlformats.org/drawingml/2006/chart">
            <c:chart xmlns:c="http://schemas.openxmlformats.org/drawingml/2006/chart" xmlns:r="http://schemas.openxmlformats.org/officeDocument/2006/relationships" r:id="rId6"/>
          </a:graphicData>
        </a:graphic>
      </p:graphicFrame>
      <p:sp>
        <p:nvSpPr>
          <p:cNvPr id="45" name="Slide Number Placeholder 3"/>
          <p:cNvSpPr txBox="1">
            <a:spLocks/>
          </p:cNvSpPr>
          <p:nvPr/>
        </p:nvSpPr>
        <p:spPr>
          <a:xfrm>
            <a:off x="8265368" y="3118337"/>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337 </a:t>
            </a:r>
            <a:r>
              <a:rPr lang="es-ES" sz="900" b="0" dirty="0" smtClean="0">
                <a:solidFill>
                  <a:srgbClr val="002060"/>
                </a:solidFill>
              </a:rPr>
              <a:t>establecimientos</a:t>
            </a:r>
            <a:endParaRPr lang="es-ES" sz="1000" b="0" dirty="0">
              <a:solidFill>
                <a:srgbClr val="002060"/>
              </a:solidFill>
            </a:endParaRPr>
          </a:p>
        </p:txBody>
      </p:sp>
      <p:graphicFrame>
        <p:nvGraphicFramePr>
          <p:cNvPr id="46" name="Chart 45"/>
          <p:cNvGraphicFramePr/>
          <p:nvPr>
            <p:extLst>
              <p:ext uri="{D42A27DB-BD31-4B8C-83A1-F6EECF244321}">
                <p14:modId xmlns:p14="http://schemas.microsoft.com/office/powerpoint/2010/main" val="1901761057"/>
              </p:ext>
            </p:extLst>
          </p:nvPr>
        </p:nvGraphicFramePr>
        <p:xfrm>
          <a:off x="7815178" y="2291792"/>
          <a:ext cx="2196539" cy="2028435"/>
        </p:xfrm>
        <a:graphic>
          <a:graphicData uri="http://schemas.openxmlformats.org/drawingml/2006/chart">
            <c:chart xmlns:c="http://schemas.openxmlformats.org/drawingml/2006/chart" xmlns:r="http://schemas.openxmlformats.org/officeDocument/2006/relationships" r:id="rId7"/>
          </a:graphicData>
        </a:graphic>
      </p:graphicFrame>
      <p:sp>
        <p:nvSpPr>
          <p:cNvPr id="47" name="Slide Number Placeholder 3"/>
          <p:cNvSpPr txBox="1">
            <a:spLocks/>
          </p:cNvSpPr>
          <p:nvPr/>
        </p:nvSpPr>
        <p:spPr>
          <a:xfrm>
            <a:off x="1906906" y="6554103"/>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Calidad (Catastro)</a:t>
            </a:r>
            <a:endParaRPr lang="es-ES" b="0" i="1" dirty="0">
              <a:solidFill>
                <a:srgbClr val="002776"/>
              </a:solidFill>
            </a:endParaRPr>
          </a:p>
        </p:txBody>
      </p:sp>
      <p:sp>
        <p:nvSpPr>
          <p:cNvPr id="48" name="Slide Number Placeholder 3"/>
          <p:cNvSpPr txBox="1">
            <a:spLocks/>
          </p:cNvSpPr>
          <p:nvPr/>
        </p:nvSpPr>
        <p:spPr>
          <a:xfrm>
            <a:off x="5553012" y="2335326"/>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270 </a:t>
            </a:r>
            <a:r>
              <a:rPr lang="es-ES" sz="900" b="0" dirty="0" smtClean="0">
                <a:solidFill>
                  <a:srgbClr val="002060"/>
                </a:solidFill>
              </a:rPr>
              <a:t>establecimientos</a:t>
            </a:r>
            <a:endParaRPr lang="es-ES" sz="1000" b="0" dirty="0">
              <a:solidFill>
                <a:srgbClr val="002060"/>
              </a:solidFill>
            </a:endParaRPr>
          </a:p>
        </p:txBody>
      </p:sp>
      <p:graphicFrame>
        <p:nvGraphicFramePr>
          <p:cNvPr id="49" name="Chart 48"/>
          <p:cNvGraphicFramePr/>
          <p:nvPr>
            <p:extLst>
              <p:ext uri="{D42A27DB-BD31-4B8C-83A1-F6EECF244321}">
                <p14:modId xmlns:p14="http://schemas.microsoft.com/office/powerpoint/2010/main" val="2276360568"/>
              </p:ext>
            </p:extLst>
          </p:nvPr>
        </p:nvGraphicFramePr>
        <p:xfrm>
          <a:off x="5043626" y="1510976"/>
          <a:ext cx="2310904" cy="2134048"/>
        </p:xfrm>
        <a:graphic>
          <a:graphicData uri="http://schemas.openxmlformats.org/drawingml/2006/chart">
            <c:chart xmlns:c="http://schemas.openxmlformats.org/drawingml/2006/chart" xmlns:r="http://schemas.openxmlformats.org/officeDocument/2006/relationships" r:id="rId8"/>
          </a:graphicData>
        </a:graphic>
      </p:graphicFrame>
      <p:sp>
        <p:nvSpPr>
          <p:cNvPr id="51" name="Slide Number Placeholder 3"/>
          <p:cNvSpPr txBox="1">
            <a:spLocks/>
          </p:cNvSpPr>
          <p:nvPr/>
        </p:nvSpPr>
        <p:spPr>
          <a:xfrm>
            <a:off x="4176937" y="1681361"/>
            <a:ext cx="848071" cy="588061"/>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Valles </a:t>
            </a:r>
            <a:r>
              <a:rPr lang="es-ES" sz="1000" b="0" dirty="0" smtClean="0">
                <a:solidFill>
                  <a:srgbClr val="002060"/>
                </a:solidFill>
              </a:rPr>
              <a:t>(Chillos &amp; Tumbaco)</a:t>
            </a:r>
            <a:endParaRPr lang="es-ES" sz="1200" b="0" dirty="0">
              <a:solidFill>
                <a:srgbClr val="002060"/>
              </a:solidFill>
            </a:endParaRPr>
          </a:p>
        </p:txBody>
      </p:sp>
      <p:sp>
        <p:nvSpPr>
          <p:cNvPr id="50" name="Slide Number Placeholder 3"/>
          <p:cNvSpPr txBox="1">
            <a:spLocks/>
          </p:cNvSpPr>
          <p:nvPr/>
        </p:nvSpPr>
        <p:spPr>
          <a:xfrm>
            <a:off x="741600" y="1844824"/>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Norte</a:t>
            </a:r>
            <a:endParaRPr lang="es-ES" sz="1200" dirty="0">
              <a:solidFill>
                <a:srgbClr val="002060"/>
              </a:solidFill>
            </a:endParaRPr>
          </a:p>
        </p:txBody>
      </p:sp>
      <p:sp>
        <p:nvSpPr>
          <p:cNvPr id="52" name="Slide Number Placeholder 3"/>
          <p:cNvSpPr txBox="1">
            <a:spLocks/>
          </p:cNvSpPr>
          <p:nvPr/>
        </p:nvSpPr>
        <p:spPr>
          <a:xfrm>
            <a:off x="413408" y="5750221"/>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*Incluye La Floresta</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365</a:t>
            </a:fld>
            <a:endParaRPr lang="es-ES" dirty="0">
              <a:solidFill>
                <a:srgbClr val="002776"/>
              </a:solidFill>
            </a:endParaRPr>
          </a:p>
        </p:txBody>
      </p:sp>
      <p:sp>
        <p:nvSpPr>
          <p:cNvPr id="44" name="Content Placeholder 5"/>
          <p:cNvSpPr txBox="1">
            <a:spLocks/>
          </p:cNvSpPr>
          <p:nvPr/>
        </p:nvSpPr>
        <p:spPr bwMode="auto">
          <a:xfrm>
            <a:off x="362559" y="1054792"/>
            <a:ext cx="9198953" cy="28597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a:solidFill>
                  <a:srgbClr val="002060"/>
                </a:solidFill>
              </a:rPr>
              <a:t>Destaca la </a:t>
            </a:r>
            <a:r>
              <a:rPr lang="es-ES" sz="1200" b="1" dirty="0">
                <a:solidFill>
                  <a:srgbClr val="002060"/>
                </a:solidFill>
              </a:rPr>
              <a:t>elevada concentración de oferta A&amp;B y recreación en La Mariscal</a:t>
            </a:r>
            <a:r>
              <a:rPr lang="es-ES" sz="1200" dirty="0">
                <a:solidFill>
                  <a:srgbClr val="002060"/>
                </a:solidFill>
              </a:rPr>
              <a:t>: 50% y 65% de los establecimientos totales, </a:t>
            </a:r>
            <a:r>
              <a:rPr lang="es-ES" sz="1200" dirty="0" err="1">
                <a:solidFill>
                  <a:srgbClr val="002060"/>
                </a:solidFill>
              </a:rPr>
              <a:t>respect</a:t>
            </a:r>
            <a:r>
              <a:rPr lang="es-ES" sz="1200" dirty="0">
                <a:solidFill>
                  <a:srgbClr val="002060"/>
                </a:solidFill>
              </a:rPr>
              <a:t>.</a:t>
            </a:r>
          </a:p>
        </p:txBody>
      </p:sp>
    </p:spTree>
    <p:extLst>
      <p:ext uri="{BB962C8B-B14F-4D97-AF65-F5344CB8AC3E}">
        <p14:creationId xmlns:p14="http://schemas.microsoft.com/office/powerpoint/2010/main" val="41486325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Oferta de soporte – </a:t>
            </a:r>
            <a:r>
              <a:rPr lang="es-ES" sz="2000" dirty="0">
                <a:solidFill>
                  <a:srgbClr val="00B0F0"/>
                </a:solidFill>
                <a:cs typeface="Arial" charset="0"/>
              </a:rPr>
              <a:t>Alimentos y </a:t>
            </a:r>
            <a:r>
              <a:rPr lang="es-ES" sz="2000" dirty="0" smtClean="0">
                <a:solidFill>
                  <a:srgbClr val="00B0F0"/>
                </a:solidFill>
                <a:cs typeface="Arial" charset="0"/>
              </a:rPr>
              <a:t>bebidas (ii/ii)</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5" name="Title 1"/>
          <p:cNvSpPr txBox="1">
            <a:spLocks/>
          </p:cNvSpPr>
          <p:nvPr/>
        </p:nvSpPr>
        <p:spPr bwMode="auto">
          <a:xfrm>
            <a:off x="344488" y="1465611"/>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Composición de la oferta de alimentos y bebidas en Quito </a:t>
            </a:r>
            <a:r>
              <a:rPr lang="es-ES" sz="1200" b="1" dirty="0" smtClean="0">
                <a:solidFill>
                  <a:srgbClr val="002060"/>
                </a:solidFill>
                <a:cs typeface="Arial" charset="0"/>
              </a:rPr>
              <a:t>(establecimientos y plazas mesas)</a:t>
            </a:r>
            <a:endParaRPr lang="es-ES" sz="1200" b="1" i="1" u="sng" dirty="0">
              <a:solidFill>
                <a:srgbClr val="00B0F0"/>
              </a:solidFill>
              <a:cs typeface="Arial" charset="0"/>
            </a:endParaRPr>
          </a:p>
        </p:txBody>
      </p:sp>
      <p:sp>
        <p:nvSpPr>
          <p:cNvPr id="25" name="Rounded Rectangle 24"/>
          <p:cNvSpPr/>
          <p:nvPr/>
        </p:nvSpPr>
        <p:spPr>
          <a:xfrm>
            <a:off x="3440832" y="1729936"/>
            <a:ext cx="3327070" cy="50164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s-ES" sz="1200" b="1" dirty="0" smtClean="0">
                <a:solidFill>
                  <a:srgbClr val="FFFFFF"/>
                </a:solidFill>
              </a:rPr>
              <a:t>Alimentos y Bebidas</a:t>
            </a:r>
          </a:p>
          <a:p>
            <a:pPr algn="ctr"/>
            <a:r>
              <a:rPr lang="es-ES" sz="1200" dirty="0" smtClean="0">
                <a:solidFill>
                  <a:srgbClr val="FFFFFF"/>
                </a:solidFill>
              </a:rPr>
              <a:t>3.430 </a:t>
            </a:r>
            <a:r>
              <a:rPr lang="es-ES" sz="1200" dirty="0">
                <a:solidFill>
                  <a:srgbClr val="FFFFFF"/>
                </a:solidFill>
              </a:rPr>
              <a:t>establecimientos / </a:t>
            </a:r>
            <a:r>
              <a:rPr lang="es-ES" sz="1200" dirty="0" smtClean="0">
                <a:solidFill>
                  <a:srgbClr val="FFFFFF"/>
                </a:solidFill>
              </a:rPr>
              <a:t>153.796 plazas mesas</a:t>
            </a:r>
            <a:endParaRPr lang="es-ES" sz="1200" dirty="0">
              <a:solidFill>
                <a:srgbClr val="FFFFFF"/>
              </a:solidFill>
            </a:endParaRPr>
          </a:p>
        </p:txBody>
      </p:sp>
      <p:sp>
        <p:nvSpPr>
          <p:cNvPr id="26" name="Oval 25"/>
          <p:cNvSpPr/>
          <p:nvPr/>
        </p:nvSpPr>
        <p:spPr>
          <a:xfrm>
            <a:off x="8164988" y="2513258"/>
            <a:ext cx="1211978" cy="12119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spcAft>
                <a:spcPts val="300"/>
              </a:spcAft>
            </a:pPr>
            <a:r>
              <a:rPr lang="es-ES" sz="1200" b="1" dirty="0" smtClean="0">
                <a:solidFill>
                  <a:srgbClr val="FFFFFF"/>
                </a:solidFill>
              </a:rPr>
              <a:t>Bar</a:t>
            </a:r>
            <a:endParaRPr lang="es-ES" sz="1100" dirty="0" smtClean="0">
              <a:solidFill>
                <a:srgbClr val="FFFFFF"/>
              </a:solidFill>
            </a:endParaRPr>
          </a:p>
          <a:p>
            <a:pPr algn="ctr"/>
            <a:r>
              <a:rPr lang="es-ES" sz="1000" dirty="0">
                <a:solidFill>
                  <a:srgbClr val="FFFFFF"/>
                </a:solidFill>
              </a:rPr>
              <a:t>8</a:t>
            </a:r>
            <a:r>
              <a:rPr lang="es-ES" sz="1000" dirty="0" smtClean="0">
                <a:solidFill>
                  <a:srgbClr val="FFFFFF"/>
                </a:solidFill>
              </a:rPr>
              <a:t>% </a:t>
            </a:r>
            <a:r>
              <a:rPr lang="es-ES" sz="1000" dirty="0" err="1">
                <a:solidFill>
                  <a:srgbClr val="FFFFFF"/>
                </a:solidFill>
              </a:rPr>
              <a:t>establ</a:t>
            </a:r>
            <a:r>
              <a:rPr lang="es-ES" sz="1000" dirty="0">
                <a:solidFill>
                  <a:srgbClr val="FFFFFF"/>
                </a:solidFill>
              </a:rPr>
              <a:t>. </a:t>
            </a:r>
            <a:r>
              <a:rPr lang="es-ES" sz="1000" dirty="0" smtClean="0">
                <a:solidFill>
                  <a:srgbClr val="FFFFFF"/>
                </a:solidFill>
              </a:rPr>
              <a:t>(274)</a:t>
            </a:r>
            <a:endParaRPr lang="es-ES" sz="1000" dirty="0">
              <a:solidFill>
                <a:srgbClr val="FFFFFF"/>
              </a:solidFill>
            </a:endParaRPr>
          </a:p>
          <a:p>
            <a:pPr algn="ctr"/>
            <a:r>
              <a:rPr lang="es-ES" sz="1000" dirty="0">
                <a:solidFill>
                  <a:srgbClr val="FFFFFF"/>
                </a:solidFill>
              </a:rPr>
              <a:t>1</a:t>
            </a:r>
            <a:r>
              <a:rPr lang="es-ES" sz="1000" dirty="0" smtClean="0">
                <a:solidFill>
                  <a:srgbClr val="FFFFFF"/>
                </a:solidFill>
              </a:rPr>
              <a:t>% </a:t>
            </a:r>
            <a:r>
              <a:rPr lang="es-ES" sz="1000" dirty="0">
                <a:solidFill>
                  <a:srgbClr val="FFFFFF"/>
                </a:solidFill>
              </a:rPr>
              <a:t>p</a:t>
            </a:r>
            <a:r>
              <a:rPr lang="es-ES" sz="1000" dirty="0" smtClean="0">
                <a:solidFill>
                  <a:srgbClr val="FFFFFF"/>
                </a:solidFill>
              </a:rPr>
              <a:t>lazas (1.538)</a:t>
            </a:r>
            <a:endParaRPr lang="es-ES" sz="1000" dirty="0">
              <a:solidFill>
                <a:srgbClr val="FFFFFF"/>
              </a:solidFill>
            </a:endParaRPr>
          </a:p>
        </p:txBody>
      </p:sp>
      <p:cxnSp>
        <p:nvCxnSpPr>
          <p:cNvPr id="27" name="Elbow Connector 26"/>
          <p:cNvCxnSpPr>
            <a:stCxn id="25" idx="2"/>
            <a:endCxn id="42" idx="0"/>
          </p:cNvCxnSpPr>
          <p:nvPr/>
        </p:nvCxnSpPr>
        <p:spPr>
          <a:xfrm rot="5400000">
            <a:off x="4365785" y="1774676"/>
            <a:ext cx="281683" cy="1195483"/>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Elbow Connector 27"/>
          <p:cNvCxnSpPr>
            <a:stCxn id="25" idx="2"/>
            <a:endCxn id="41" idx="0"/>
          </p:cNvCxnSpPr>
          <p:nvPr/>
        </p:nvCxnSpPr>
        <p:spPr>
          <a:xfrm rot="16200000" flipH="1">
            <a:off x="5578920" y="1757022"/>
            <a:ext cx="281683" cy="1230789"/>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Elbow Connector 28"/>
          <p:cNvCxnSpPr>
            <a:stCxn id="25" idx="2"/>
            <a:endCxn id="26" idx="0"/>
          </p:cNvCxnSpPr>
          <p:nvPr/>
        </p:nvCxnSpPr>
        <p:spPr>
          <a:xfrm rot="16200000" flipH="1">
            <a:off x="6796831" y="539112"/>
            <a:ext cx="281682" cy="3666610"/>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Elbow Connector 29"/>
          <p:cNvCxnSpPr>
            <a:stCxn id="25" idx="2"/>
            <a:endCxn id="43" idx="0"/>
          </p:cNvCxnSpPr>
          <p:nvPr/>
        </p:nvCxnSpPr>
        <p:spPr>
          <a:xfrm rot="5400000">
            <a:off x="3194559" y="603450"/>
            <a:ext cx="281682" cy="3537934"/>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2" name="Title 1"/>
          <p:cNvSpPr txBox="1">
            <a:spLocks/>
          </p:cNvSpPr>
          <p:nvPr/>
        </p:nvSpPr>
        <p:spPr bwMode="auto">
          <a:xfrm rot="16200000">
            <a:off x="-466561" y="3039740"/>
            <a:ext cx="1440000" cy="249949"/>
          </a:xfrm>
          <a:prstGeom prst="roundRect">
            <a:avLst/>
          </a:prstGeom>
          <a:solidFill>
            <a:schemeClr val="bg1">
              <a:lumMod val="8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ct val="0"/>
              </a:spcAft>
            </a:pPr>
            <a:r>
              <a:rPr lang="es-ES" sz="1200" b="1" dirty="0" smtClean="0">
                <a:solidFill>
                  <a:srgbClr val="FFFFFF">
                    <a:lumMod val="50000"/>
                  </a:srgbClr>
                </a:solidFill>
                <a:cs typeface="Arial" charset="0"/>
              </a:rPr>
              <a:t>Tipo**</a:t>
            </a:r>
            <a:endParaRPr lang="es-ES" sz="1200" b="1" i="1" dirty="0">
              <a:solidFill>
                <a:srgbClr val="FFFFFF">
                  <a:lumMod val="50000"/>
                </a:srgbClr>
              </a:solidFill>
              <a:cs typeface="Arial" charset="0"/>
            </a:endParaRPr>
          </a:p>
        </p:txBody>
      </p:sp>
      <p:sp>
        <p:nvSpPr>
          <p:cNvPr id="33" name="Title 1"/>
          <p:cNvSpPr txBox="1">
            <a:spLocks/>
          </p:cNvSpPr>
          <p:nvPr/>
        </p:nvSpPr>
        <p:spPr bwMode="auto">
          <a:xfrm rot="16200000">
            <a:off x="-743099" y="5132887"/>
            <a:ext cx="1993077" cy="249949"/>
          </a:xfrm>
          <a:prstGeom prst="roundRect">
            <a:avLst/>
          </a:prstGeom>
          <a:solidFill>
            <a:schemeClr val="bg1">
              <a:lumMod val="8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ct val="0"/>
              </a:spcAft>
            </a:pPr>
            <a:r>
              <a:rPr lang="es-ES" sz="1200" b="1" dirty="0" smtClean="0">
                <a:solidFill>
                  <a:srgbClr val="FFFFFF">
                    <a:lumMod val="50000"/>
                  </a:srgbClr>
                </a:solidFill>
                <a:cs typeface="Arial" charset="0"/>
              </a:rPr>
              <a:t>Categoría </a:t>
            </a:r>
            <a:r>
              <a:rPr lang="es-ES" sz="1100" dirty="0">
                <a:solidFill>
                  <a:srgbClr val="FFFFFF">
                    <a:lumMod val="50000"/>
                  </a:srgbClr>
                </a:solidFill>
                <a:cs typeface="Arial" charset="0"/>
              </a:rPr>
              <a:t>(% </a:t>
            </a:r>
            <a:r>
              <a:rPr lang="es-ES" sz="1100" dirty="0" smtClean="0">
                <a:solidFill>
                  <a:srgbClr val="FFFFFF">
                    <a:lumMod val="50000"/>
                  </a:srgbClr>
                </a:solidFill>
                <a:cs typeface="Arial" charset="0"/>
              </a:rPr>
              <a:t>plazas mesas)</a:t>
            </a:r>
            <a:endParaRPr lang="es-ES" sz="1100" i="1" dirty="0">
              <a:solidFill>
                <a:srgbClr val="FFFFFF">
                  <a:lumMod val="50000"/>
                </a:srgbClr>
              </a:solidFill>
              <a:cs typeface="Arial" charset="0"/>
            </a:endParaRPr>
          </a:p>
        </p:txBody>
      </p:sp>
      <p:sp>
        <p:nvSpPr>
          <p:cNvPr id="34" name="Isosceles Triangle 33"/>
          <p:cNvSpPr/>
          <p:nvPr/>
        </p:nvSpPr>
        <p:spPr>
          <a:xfrm flipV="1">
            <a:off x="1241586" y="4178440"/>
            <a:ext cx="649693" cy="140841"/>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5" name="Isosceles Triangle 34"/>
          <p:cNvSpPr/>
          <p:nvPr/>
        </p:nvSpPr>
        <p:spPr>
          <a:xfrm flipV="1">
            <a:off x="3584038" y="4178439"/>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6" name="Isosceles Triangle 35"/>
          <p:cNvSpPr/>
          <p:nvPr/>
        </p:nvSpPr>
        <p:spPr>
          <a:xfrm flipV="1">
            <a:off x="5963536" y="4178439"/>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7" name="Isosceles Triangle 36"/>
          <p:cNvSpPr/>
          <p:nvPr/>
        </p:nvSpPr>
        <p:spPr>
          <a:xfrm flipV="1">
            <a:off x="8374399" y="4178439"/>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41" name="Oval 15"/>
          <p:cNvSpPr/>
          <p:nvPr/>
        </p:nvSpPr>
        <p:spPr>
          <a:xfrm>
            <a:off x="5719229" y="2513259"/>
            <a:ext cx="1231854" cy="12318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spcAft>
                <a:spcPts val="300"/>
              </a:spcAft>
            </a:pPr>
            <a:r>
              <a:rPr lang="es-ES" sz="1200" b="1" dirty="0" smtClean="0">
                <a:solidFill>
                  <a:srgbClr val="FFFFFF"/>
                </a:solidFill>
              </a:rPr>
              <a:t>Cafetería</a:t>
            </a:r>
          </a:p>
          <a:p>
            <a:pPr algn="ctr"/>
            <a:r>
              <a:rPr lang="es-ES" sz="1000" dirty="0" smtClean="0">
                <a:solidFill>
                  <a:srgbClr val="FFFFFF"/>
                </a:solidFill>
              </a:rPr>
              <a:t>10% </a:t>
            </a:r>
            <a:r>
              <a:rPr lang="es-ES" sz="1000" dirty="0" err="1">
                <a:solidFill>
                  <a:srgbClr val="FFFFFF"/>
                </a:solidFill>
              </a:rPr>
              <a:t>establ</a:t>
            </a:r>
            <a:r>
              <a:rPr lang="es-ES" sz="1000" dirty="0" smtClean="0">
                <a:solidFill>
                  <a:srgbClr val="FFFFFF"/>
                </a:solidFill>
              </a:rPr>
              <a:t>. (343) </a:t>
            </a:r>
            <a:endParaRPr lang="es-ES" sz="1000" dirty="0">
              <a:solidFill>
                <a:srgbClr val="FFFFFF"/>
              </a:solidFill>
            </a:endParaRPr>
          </a:p>
          <a:p>
            <a:pPr algn="ctr"/>
            <a:r>
              <a:rPr lang="es-ES" sz="1000" dirty="0" smtClean="0">
                <a:solidFill>
                  <a:srgbClr val="FFFFFF"/>
                </a:solidFill>
              </a:rPr>
              <a:t>8% </a:t>
            </a:r>
            <a:r>
              <a:rPr lang="es-ES" sz="1000" dirty="0">
                <a:solidFill>
                  <a:srgbClr val="FFFFFF"/>
                </a:solidFill>
              </a:rPr>
              <a:t>plazas </a:t>
            </a:r>
            <a:r>
              <a:rPr lang="es-ES" sz="1000" dirty="0" smtClean="0">
                <a:solidFill>
                  <a:srgbClr val="FFFFFF"/>
                </a:solidFill>
              </a:rPr>
              <a:t>(12.302)</a:t>
            </a:r>
          </a:p>
        </p:txBody>
      </p:sp>
      <p:sp>
        <p:nvSpPr>
          <p:cNvPr id="42" name="Oval 15"/>
          <p:cNvSpPr/>
          <p:nvPr/>
        </p:nvSpPr>
        <p:spPr>
          <a:xfrm>
            <a:off x="3219671" y="2513259"/>
            <a:ext cx="1378426" cy="137842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spcAft>
                <a:spcPts val="300"/>
              </a:spcAft>
            </a:pPr>
            <a:r>
              <a:rPr lang="es-ES" sz="1200" b="1" dirty="0" smtClean="0">
                <a:solidFill>
                  <a:srgbClr val="FFFFFF"/>
                </a:solidFill>
              </a:rPr>
              <a:t>Fuente de Soda</a:t>
            </a:r>
          </a:p>
          <a:p>
            <a:pPr algn="ctr"/>
            <a:r>
              <a:rPr lang="es-ES" sz="1100" dirty="0" smtClean="0">
                <a:solidFill>
                  <a:srgbClr val="FFFFFF"/>
                </a:solidFill>
              </a:rPr>
              <a:t>17% </a:t>
            </a:r>
            <a:r>
              <a:rPr lang="es-ES" sz="1100" dirty="0" err="1">
                <a:solidFill>
                  <a:srgbClr val="FFFFFF"/>
                </a:solidFill>
              </a:rPr>
              <a:t>establ</a:t>
            </a:r>
            <a:r>
              <a:rPr lang="es-ES" sz="1100" dirty="0">
                <a:solidFill>
                  <a:srgbClr val="FFFFFF"/>
                </a:solidFill>
              </a:rPr>
              <a:t>. </a:t>
            </a:r>
            <a:r>
              <a:rPr lang="es-ES" sz="1100" dirty="0" smtClean="0">
                <a:solidFill>
                  <a:srgbClr val="FFFFFF"/>
                </a:solidFill>
              </a:rPr>
              <a:t>(583)</a:t>
            </a:r>
            <a:endParaRPr lang="es-ES" sz="1100" dirty="0">
              <a:solidFill>
                <a:srgbClr val="FFFFFF"/>
              </a:solidFill>
            </a:endParaRPr>
          </a:p>
          <a:p>
            <a:pPr algn="ctr"/>
            <a:r>
              <a:rPr lang="es-ES" sz="1100" dirty="0">
                <a:solidFill>
                  <a:srgbClr val="FFFFFF"/>
                </a:solidFill>
              </a:rPr>
              <a:t>1% plazas </a:t>
            </a:r>
            <a:r>
              <a:rPr lang="es-ES" sz="1100" dirty="0" smtClean="0">
                <a:solidFill>
                  <a:srgbClr val="FFFFFF"/>
                </a:solidFill>
              </a:rPr>
              <a:t>(1.538)</a:t>
            </a:r>
            <a:endParaRPr lang="es-ES" sz="1100" dirty="0">
              <a:solidFill>
                <a:srgbClr val="FFFFFF"/>
              </a:solidFill>
            </a:endParaRPr>
          </a:p>
        </p:txBody>
      </p:sp>
      <p:sp>
        <p:nvSpPr>
          <p:cNvPr id="43" name="Oval 15"/>
          <p:cNvSpPr/>
          <p:nvPr/>
        </p:nvSpPr>
        <p:spPr>
          <a:xfrm>
            <a:off x="755030" y="2513258"/>
            <a:ext cx="1622805" cy="162280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spcAft>
                <a:spcPts val="300"/>
              </a:spcAft>
            </a:pPr>
            <a:r>
              <a:rPr lang="es-ES" sz="1200" b="1" dirty="0" smtClean="0">
                <a:solidFill>
                  <a:srgbClr val="FFFFFF"/>
                </a:solidFill>
              </a:rPr>
              <a:t>Restaurante</a:t>
            </a:r>
          </a:p>
          <a:p>
            <a:pPr algn="ctr"/>
            <a:r>
              <a:rPr lang="es-ES" sz="1100" dirty="0" smtClean="0">
                <a:solidFill>
                  <a:srgbClr val="FFFFFF"/>
                </a:solidFill>
              </a:rPr>
              <a:t>65% </a:t>
            </a:r>
            <a:r>
              <a:rPr lang="es-ES" sz="1100" dirty="0" err="1">
                <a:solidFill>
                  <a:srgbClr val="FFFFFF"/>
                </a:solidFill>
              </a:rPr>
              <a:t>establ</a:t>
            </a:r>
            <a:r>
              <a:rPr lang="es-ES" sz="1100" dirty="0" smtClean="0">
                <a:solidFill>
                  <a:srgbClr val="FFFFFF"/>
                </a:solidFill>
              </a:rPr>
              <a:t>. (2.230) </a:t>
            </a:r>
            <a:endParaRPr lang="es-ES" sz="1100" dirty="0">
              <a:solidFill>
                <a:srgbClr val="FFFFFF"/>
              </a:solidFill>
            </a:endParaRPr>
          </a:p>
          <a:p>
            <a:pPr algn="ctr"/>
            <a:r>
              <a:rPr lang="es-ES" sz="1100" dirty="0" smtClean="0">
                <a:solidFill>
                  <a:srgbClr val="FFFFFF"/>
                </a:solidFill>
              </a:rPr>
              <a:t>90% </a:t>
            </a:r>
            <a:r>
              <a:rPr lang="es-ES" sz="1100" dirty="0">
                <a:solidFill>
                  <a:srgbClr val="FFFFFF"/>
                </a:solidFill>
              </a:rPr>
              <a:t>plazas </a:t>
            </a:r>
            <a:r>
              <a:rPr lang="es-ES" sz="1100" dirty="0" smtClean="0">
                <a:solidFill>
                  <a:srgbClr val="FFFFFF"/>
                </a:solidFill>
              </a:rPr>
              <a:t>(138.392)</a:t>
            </a:r>
            <a:endParaRPr lang="es-ES" sz="1100" dirty="0">
              <a:solidFill>
                <a:srgbClr val="FFFFFF"/>
              </a:solidFill>
            </a:endParaRPr>
          </a:p>
        </p:txBody>
      </p:sp>
      <p:sp>
        <p:nvSpPr>
          <p:cNvPr id="49" name="Slide Number Placeholder 3"/>
          <p:cNvSpPr txBox="1">
            <a:spLocks/>
          </p:cNvSpPr>
          <p:nvPr/>
        </p:nvSpPr>
        <p:spPr>
          <a:xfrm>
            <a:off x="3225408" y="6525344"/>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u="sng" dirty="0" smtClean="0">
                <a:solidFill>
                  <a:srgbClr val="002776"/>
                </a:solidFill>
              </a:rPr>
              <a:t>Nota</a:t>
            </a:r>
            <a:r>
              <a:rPr lang="es-ES" b="0" i="1" dirty="0" smtClean="0">
                <a:solidFill>
                  <a:srgbClr val="002776"/>
                </a:solidFill>
              </a:rPr>
              <a:t>: tamaño bola representa el % de plazas mesas sobre la planta de alimentos y bebidos total de catastro</a:t>
            </a:r>
            <a:endParaRPr lang="es-ES" b="0" i="1" dirty="0">
              <a:solidFill>
                <a:srgbClr val="002776"/>
              </a:solidFill>
            </a:endParaRPr>
          </a:p>
        </p:txBody>
      </p:sp>
      <p:sp>
        <p:nvSpPr>
          <p:cNvPr id="57" name="Slide Number Placeholder 3"/>
          <p:cNvSpPr txBox="1">
            <a:spLocks/>
          </p:cNvSpPr>
          <p:nvPr/>
        </p:nvSpPr>
        <p:spPr>
          <a:xfrm>
            <a:off x="732709" y="6525344"/>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Calidad (Catastro)</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366</a:t>
            </a:fld>
            <a:endParaRPr lang="es-ES" dirty="0">
              <a:solidFill>
                <a:srgbClr val="002776"/>
              </a:solidFill>
            </a:endParaRPr>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9968" y="4128962"/>
            <a:ext cx="9875521" cy="2468390"/>
          </a:xfrm>
          <a:prstGeom prst="rect">
            <a:avLst/>
          </a:prstGeom>
        </p:spPr>
      </p:pic>
      <p:sp>
        <p:nvSpPr>
          <p:cNvPr id="44" name="Content Placeholder 5"/>
          <p:cNvSpPr txBox="1">
            <a:spLocks/>
          </p:cNvSpPr>
          <p:nvPr/>
        </p:nvSpPr>
        <p:spPr bwMode="auto">
          <a:xfrm>
            <a:off x="362559" y="1054792"/>
            <a:ext cx="9198953" cy="4619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La oferta de A&amp;B se concentra en </a:t>
            </a:r>
            <a:r>
              <a:rPr lang="es-ES" sz="1200" b="1" dirty="0" smtClean="0">
                <a:solidFill>
                  <a:srgbClr val="002060"/>
                </a:solidFill>
              </a:rPr>
              <a:t>restaurantes</a:t>
            </a:r>
            <a:r>
              <a:rPr lang="es-ES" sz="1200" dirty="0" smtClean="0">
                <a:solidFill>
                  <a:srgbClr val="002060"/>
                </a:solidFill>
              </a:rPr>
              <a:t> (90% de las plazas totales), siendo </a:t>
            </a:r>
            <a:r>
              <a:rPr lang="es-ES" sz="1200" b="1" dirty="0" smtClean="0">
                <a:solidFill>
                  <a:srgbClr val="002060"/>
                </a:solidFill>
              </a:rPr>
              <a:t>en su mayoría de segunda y tercera categoría </a:t>
            </a:r>
            <a:r>
              <a:rPr lang="es-ES" sz="1200" dirty="0" smtClean="0">
                <a:solidFill>
                  <a:srgbClr val="002060"/>
                </a:solidFill>
              </a:rPr>
              <a:t>(34% y 28%, respectivamente); el </a:t>
            </a:r>
            <a:r>
              <a:rPr lang="es-ES" sz="1200" b="1" dirty="0" smtClean="0">
                <a:solidFill>
                  <a:srgbClr val="002060"/>
                </a:solidFill>
              </a:rPr>
              <a:t>19% de plazas corresponden a las categorías lujo y primera</a:t>
            </a:r>
            <a:endParaRPr lang="es-ES" sz="1200" b="1" dirty="0">
              <a:solidFill>
                <a:srgbClr val="002060"/>
              </a:solidFill>
            </a:endParaRPr>
          </a:p>
        </p:txBody>
      </p:sp>
    </p:spTree>
    <p:extLst>
      <p:ext uri="{BB962C8B-B14F-4D97-AF65-F5344CB8AC3E}">
        <p14:creationId xmlns:p14="http://schemas.microsoft.com/office/powerpoint/2010/main" val="4196011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Oferta de soporte </a:t>
            </a:r>
            <a:r>
              <a:rPr lang="es-ES" sz="2000" b="1" dirty="0" smtClean="0">
                <a:solidFill>
                  <a:srgbClr val="00B0F0"/>
                </a:solidFill>
                <a:cs typeface="Arial" charset="0"/>
              </a:rPr>
              <a:t>– </a:t>
            </a:r>
            <a:r>
              <a:rPr lang="es-ES" sz="2000" dirty="0" smtClean="0">
                <a:solidFill>
                  <a:srgbClr val="00B0F0"/>
                </a:solidFill>
                <a:cs typeface="Arial" charset="0"/>
              </a:rPr>
              <a:t>Recreación, diversión y esparcimiento (i/ii)</a:t>
            </a:r>
            <a:endParaRPr lang="es-ES" sz="1400" i="1" dirty="0">
              <a:solidFill>
                <a:srgbClr val="00B0F0"/>
              </a:solidFill>
              <a:cs typeface="Arial" charset="0"/>
            </a:endParaRPr>
          </a:p>
        </p:txBody>
      </p:sp>
      <p:pic>
        <p:nvPicPr>
          <p:cNvPr id="17"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2960" r="4150"/>
          <a:stretch/>
        </p:blipFill>
        <p:spPr bwMode="auto">
          <a:xfrm rot="16200000">
            <a:off x="2278578" y="-541566"/>
            <a:ext cx="5348844" cy="9217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a:off x="1826213" y="6020822"/>
            <a:ext cx="3859123" cy="514470"/>
          </a:xfrm>
          <a:prstGeom prst="rect">
            <a:avLst/>
          </a:prstGeom>
          <a:solidFill>
            <a:schemeClr val="bg1"/>
          </a:solidFill>
          <a:ln w="12700">
            <a:solidFill>
              <a:schemeClr val="bg1">
                <a:lumMod val="75000"/>
              </a:schemeClr>
            </a:solid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1" name="Title 1"/>
          <p:cNvSpPr txBox="1">
            <a:spLocks/>
          </p:cNvSpPr>
          <p:nvPr/>
        </p:nvSpPr>
        <p:spPr bwMode="auto">
          <a:xfrm>
            <a:off x="344488" y="1142578"/>
            <a:ext cx="9667229" cy="240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Mapa de localización de establecimientos de recreación, diversión y esparcimiento en  Quito, por principales áreas de la ciudad</a:t>
            </a:r>
            <a:endParaRPr lang="es-ES" sz="1200" b="1" i="1" u="sng" dirty="0">
              <a:solidFill>
                <a:srgbClr val="00B0F0"/>
              </a:solidFill>
              <a:cs typeface="Arial" charset="0"/>
            </a:endParaRPr>
          </a:p>
        </p:txBody>
      </p:sp>
      <p:pic>
        <p:nvPicPr>
          <p:cNvPr id="22" name="3F0DD60B-72FB-4A7A-BBC2-7F3F6B002DAA" descr="A39DE074-27B1-40F3-A8AD-4FB81B03A2C9@quito-turism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78797" b="92188"/>
          <a:stretch/>
        </p:blipFill>
        <p:spPr bwMode="auto">
          <a:xfrm>
            <a:off x="344487" y="6021289"/>
            <a:ext cx="1368150" cy="720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 name="Group 22"/>
          <p:cNvGrpSpPr>
            <a:grpSpLocks/>
          </p:cNvGrpSpPr>
          <p:nvPr/>
        </p:nvGrpSpPr>
        <p:grpSpPr bwMode="auto">
          <a:xfrm rot="16200000">
            <a:off x="9057911" y="1268314"/>
            <a:ext cx="287338" cy="576263"/>
            <a:chOff x="476" y="3249"/>
            <a:chExt cx="181" cy="363"/>
          </a:xfrm>
          <a:solidFill>
            <a:schemeClr val="bg1"/>
          </a:solidFill>
        </p:grpSpPr>
        <p:sp>
          <p:nvSpPr>
            <p:cNvPr id="24" name="Oval 23"/>
            <p:cNvSpPr>
              <a:spLocks noChangeArrowheads="1"/>
            </p:cNvSpPr>
            <p:nvPr/>
          </p:nvSpPr>
          <p:spPr bwMode="auto">
            <a:xfrm>
              <a:off x="476" y="3430"/>
              <a:ext cx="181" cy="182"/>
            </a:xfrm>
            <a:prstGeom prst="ellipse">
              <a:avLst/>
            </a:prstGeom>
            <a:grpFill/>
            <a:ln w="9525">
              <a:solidFill>
                <a:srgbClr val="808080"/>
              </a:solidFill>
              <a:round/>
              <a:headEnd/>
              <a:tailEnd/>
            </a:ln>
            <a:extLst/>
          </p:spPr>
          <p:txBody>
            <a:bodyPr wrap="none" anchor="ct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ltLang="es-ES">
                <a:solidFill>
                  <a:srgbClr val="002776"/>
                </a:solidFill>
              </a:endParaRPr>
            </a:p>
          </p:txBody>
        </p:sp>
        <p:sp>
          <p:nvSpPr>
            <p:cNvPr id="25" name="Rectangle 24"/>
            <p:cNvSpPr>
              <a:spLocks noChangeArrowheads="1"/>
            </p:cNvSpPr>
            <p:nvPr/>
          </p:nvSpPr>
          <p:spPr bwMode="auto">
            <a:xfrm>
              <a:off x="476" y="3249"/>
              <a:ext cx="181" cy="15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r"/>
              <a:r>
                <a:rPr lang="es-ES" altLang="es-ES" sz="1000" dirty="0" smtClean="0">
                  <a:solidFill>
                    <a:srgbClr val="002776"/>
                  </a:solidFill>
                </a:rPr>
                <a:t>N</a:t>
              </a:r>
              <a:endParaRPr lang="es-ES" altLang="es-ES" sz="1000" dirty="0">
                <a:solidFill>
                  <a:srgbClr val="002776"/>
                </a:solidFill>
              </a:endParaRPr>
            </a:p>
          </p:txBody>
        </p:sp>
        <p:sp>
          <p:nvSpPr>
            <p:cNvPr id="26" name="Line 15"/>
            <p:cNvSpPr>
              <a:spLocks noChangeShapeType="1"/>
            </p:cNvSpPr>
            <p:nvPr/>
          </p:nvSpPr>
          <p:spPr bwMode="auto">
            <a:xfrm>
              <a:off x="476" y="3521"/>
              <a:ext cx="181" cy="0"/>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7" name="Line 16"/>
            <p:cNvSpPr>
              <a:spLocks noChangeShapeType="1"/>
            </p:cNvSpPr>
            <p:nvPr/>
          </p:nvSpPr>
          <p:spPr bwMode="auto">
            <a:xfrm>
              <a:off x="567" y="3431"/>
              <a:ext cx="0" cy="181"/>
            </a:xfrm>
            <a:prstGeom prst="line">
              <a:avLst/>
            </a:prstGeom>
            <a:grpFill/>
            <a:ln w="9525">
              <a:solidFill>
                <a:schemeClr val="bg2"/>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sp>
          <p:nvSpPr>
            <p:cNvPr id="28" name="Line 17"/>
            <p:cNvSpPr>
              <a:spLocks noChangeShapeType="1"/>
            </p:cNvSpPr>
            <p:nvPr/>
          </p:nvSpPr>
          <p:spPr bwMode="auto">
            <a:xfrm flipV="1">
              <a:off x="567" y="3385"/>
              <a:ext cx="0" cy="136"/>
            </a:xfrm>
            <a:prstGeom prst="line">
              <a:avLst/>
            </a:prstGeom>
            <a:grpFill/>
            <a:ln w="19050">
              <a:solidFill>
                <a:schemeClr val="tx1"/>
              </a:solidFill>
              <a:round/>
              <a:headEnd/>
              <a:tailEnd/>
            </a:ln>
            <a:extLst/>
          </p:spPr>
          <p:txBody>
            <a:bodyPr/>
            <a:lstStyle>
              <a:defPPr>
                <a:defRPr lang="es-ES"/>
              </a:defPPr>
              <a:lvl1pPr marL="0" algn="l" defTabSz="913965" rtl="0" eaLnBrk="1" latinLnBrk="0" hangingPunct="1">
                <a:defRPr sz="1800" kern="1200">
                  <a:solidFill>
                    <a:schemeClr val="tx1"/>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endParaRPr lang="es-ES">
                <a:solidFill>
                  <a:srgbClr val="002776"/>
                </a:solidFill>
              </a:endParaRPr>
            </a:p>
          </p:txBody>
        </p:sp>
      </p:grpSp>
      <p:sp>
        <p:nvSpPr>
          <p:cNvPr id="29" name="Slide Number Placeholder 3"/>
          <p:cNvSpPr txBox="1">
            <a:spLocks/>
          </p:cNvSpPr>
          <p:nvPr/>
        </p:nvSpPr>
        <p:spPr>
          <a:xfrm>
            <a:off x="8030495" y="5240310"/>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Centro histórico de Quito (ZET)</a:t>
            </a:r>
            <a:endParaRPr lang="es-ES" sz="1200" dirty="0">
              <a:solidFill>
                <a:srgbClr val="002060"/>
              </a:solidFill>
            </a:endParaRPr>
          </a:p>
        </p:txBody>
      </p:sp>
      <p:sp>
        <p:nvSpPr>
          <p:cNvPr id="30" name="Slide Number Placeholder 3"/>
          <p:cNvSpPr txBox="1">
            <a:spLocks/>
          </p:cNvSpPr>
          <p:nvPr/>
        </p:nvSpPr>
        <p:spPr>
          <a:xfrm>
            <a:off x="2089298" y="6361416"/>
            <a:ext cx="2562697"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Centro </a:t>
            </a:r>
            <a:r>
              <a:rPr lang="es-ES" sz="900" b="0" dirty="0" err="1" smtClean="0">
                <a:solidFill>
                  <a:srgbClr val="002776"/>
                </a:solidFill>
              </a:rPr>
              <a:t>recr</a:t>
            </a:r>
            <a:r>
              <a:rPr lang="es-ES" sz="900" b="0" dirty="0" smtClean="0">
                <a:solidFill>
                  <a:srgbClr val="002776"/>
                </a:solidFill>
              </a:rPr>
              <a:t>. turística + Terma/Balneario</a:t>
            </a:r>
            <a:endParaRPr lang="es-ES" sz="900" b="0" dirty="0">
              <a:solidFill>
                <a:srgbClr val="002776"/>
              </a:solidFill>
            </a:endParaRPr>
          </a:p>
        </p:txBody>
      </p:sp>
      <p:sp>
        <p:nvSpPr>
          <p:cNvPr id="31" name="Slide Number Placeholder 3"/>
          <p:cNvSpPr txBox="1">
            <a:spLocks/>
          </p:cNvSpPr>
          <p:nvPr/>
        </p:nvSpPr>
        <p:spPr>
          <a:xfrm>
            <a:off x="4440036" y="6361415"/>
            <a:ext cx="1212731"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Bolera / Pista patinaje</a:t>
            </a:r>
            <a:endParaRPr lang="es-ES" sz="900" b="0" dirty="0">
              <a:solidFill>
                <a:srgbClr val="002776"/>
              </a:solidFill>
            </a:endParaRPr>
          </a:p>
        </p:txBody>
      </p:sp>
      <p:sp>
        <p:nvSpPr>
          <p:cNvPr id="34" name="Rectangle 33"/>
          <p:cNvSpPr/>
          <p:nvPr/>
        </p:nvSpPr>
        <p:spPr>
          <a:xfrm>
            <a:off x="1906906" y="6361415"/>
            <a:ext cx="144000" cy="1442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5" name="Rectangle 34"/>
          <p:cNvSpPr/>
          <p:nvPr/>
        </p:nvSpPr>
        <p:spPr>
          <a:xfrm>
            <a:off x="4254471" y="6361415"/>
            <a:ext cx="144000" cy="144247"/>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38" name="Slide Number Placeholder 3"/>
          <p:cNvSpPr txBox="1">
            <a:spLocks/>
          </p:cNvSpPr>
          <p:nvPr/>
        </p:nvSpPr>
        <p:spPr>
          <a:xfrm>
            <a:off x="6465168" y="5480261"/>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2 </a:t>
            </a:r>
            <a:r>
              <a:rPr lang="es-ES" sz="900" b="0" dirty="0" smtClean="0">
                <a:solidFill>
                  <a:srgbClr val="002060"/>
                </a:solidFill>
              </a:rPr>
              <a:t>establecimientos</a:t>
            </a:r>
            <a:endParaRPr lang="es-ES" sz="1000" b="0" dirty="0">
              <a:solidFill>
                <a:srgbClr val="002060"/>
              </a:solidFill>
            </a:endParaRPr>
          </a:p>
        </p:txBody>
      </p:sp>
      <p:graphicFrame>
        <p:nvGraphicFramePr>
          <p:cNvPr id="39" name="Chart 38"/>
          <p:cNvGraphicFramePr/>
          <p:nvPr>
            <p:extLst>
              <p:ext uri="{D42A27DB-BD31-4B8C-83A1-F6EECF244321}">
                <p14:modId xmlns:p14="http://schemas.microsoft.com/office/powerpoint/2010/main" val="3893628470"/>
              </p:ext>
            </p:extLst>
          </p:nvPr>
        </p:nvGraphicFramePr>
        <p:xfrm>
          <a:off x="5951302" y="4628268"/>
          <a:ext cx="2310904" cy="2134048"/>
        </p:xfrm>
        <a:graphic>
          <a:graphicData uri="http://schemas.openxmlformats.org/drawingml/2006/chart">
            <c:chart xmlns:c="http://schemas.openxmlformats.org/drawingml/2006/chart" xmlns:r="http://schemas.openxmlformats.org/officeDocument/2006/relationships" r:id="rId4"/>
          </a:graphicData>
        </a:graphic>
      </p:graphicFrame>
      <p:sp>
        <p:nvSpPr>
          <p:cNvPr id="40" name="Slide Number Placeholder 3"/>
          <p:cNvSpPr txBox="1">
            <a:spLocks/>
          </p:cNvSpPr>
          <p:nvPr/>
        </p:nvSpPr>
        <p:spPr>
          <a:xfrm>
            <a:off x="756590" y="3068960"/>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18 </a:t>
            </a:r>
            <a:r>
              <a:rPr lang="es-ES" sz="900" b="0" dirty="0" smtClean="0">
                <a:solidFill>
                  <a:srgbClr val="002060"/>
                </a:solidFill>
              </a:rPr>
              <a:t>establecimientos</a:t>
            </a:r>
            <a:endParaRPr lang="es-ES" sz="1000" b="0" dirty="0">
              <a:solidFill>
                <a:srgbClr val="002060"/>
              </a:solidFill>
            </a:endParaRPr>
          </a:p>
        </p:txBody>
      </p:sp>
      <p:sp>
        <p:nvSpPr>
          <p:cNvPr id="41" name="Slide Number Placeholder 3"/>
          <p:cNvSpPr txBox="1">
            <a:spLocks/>
          </p:cNvSpPr>
          <p:nvPr/>
        </p:nvSpPr>
        <p:spPr>
          <a:xfrm>
            <a:off x="7711486" y="1951869"/>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Sur</a:t>
            </a:r>
            <a:endParaRPr lang="es-ES" sz="1200" dirty="0">
              <a:solidFill>
                <a:srgbClr val="002060"/>
              </a:solidFill>
            </a:endParaRPr>
          </a:p>
        </p:txBody>
      </p:sp>
      <p:sp>
        <p:nvSpPr>
          <p:cNvPr id="42" name="Slide Number Placeholder 3"/>
          <p:cNvSpPr txBox="1">
            <a:spLocks/>
          </p:cNvSpPr>
          <p:nvPr/>
        </p:nvSpPr>
        <p:spPr>
          <a:xfrm>
            <a:off x="3644900" y="2982476"/>
            <a:ext cx="1327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La Mariscal (ZET)*</a:t>
            </a:r>
            <a:endParaRPr lang="es-ES" sz="1200" dirty="0">
              <a:solidFill>
                <a:srgbClr val="002060"/>
              </a:solidFill>
            </a:endParaRPr>
          </a:p>
        </p:txBody>
      </p:sp>
      <p:sp>
        <p:nvSpPr>
          <p:cNvPr id="43" name="Slide Number Placeholder 3"/>
          <p:cNvSpPr txBox="1">
            <a:spLocks/>
          </p:cNvSpPr>
          <p:nvPr/>
        </p:nvSpPr>
        <p:spPr>
          <a:xfrm>
            <a:off x="3785824" y="4259864"/>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109</a:t>
            </a:r>
          </a:p>
          <a:p>
            <a:pPr algn="ctr"/>
            <a:r>
              <a:rPr lang="es-ES" sz="900" b="0" dirty="0" smtClean="0">
                <a:solidFill>
                  <a:srgbClr val="002060"/>
                </a:solidFill>
              </a:rPr>
              <a:t>establecimientos</a:t>
            </a:r>
            <a:endParaRPr lang="es-ES" sz="1000" b="0" dirty="0">
              <a:solidFill>
                <a:srgbClr val="002060"/>
              </a:solidFill>
            </a:endParaRPr>
          </a:p>
        </p:txBody>
      </p:sp>
      <p:graphicFrame>
        <p:nvGraphicFramePr>
          <p:cNvPr id="44" name="Chart 43"/>
          <p:cNvGraphicFramePr/>
          <p:nvPr>
            <p:extLst>
              <p:ext uri="{D42A27DB-BD31-4B8C-83A1-F6EECF244321}">
                <p14:modId xmlns:p14="http://schemas.microsoft.com/office/powerpoint/2010/main" val="629659464"/>
              </p:ext>
            </p:extLst>
          </p:nvPr>
        </p:nvGraphicFramePr>
        <p:xfrm>
          <a:off x="3276173" y="3427349"/>
          <a:ext cx="2310904" cy="213404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5" name="Chart 44"/>
          <p:cNvGraphicFramePr/>
          <p:nvPr>
            <p:extLst>
              <p:ext uri="{D42A27DB-BD31-4B8C-83A1-F6EECF244321}">
                <p14:modId xmlns:p14="http://schemas.microsoft.com/office/powerpoint/2010/main" val="3653787771"/>
              </p:ext>
            </p:extLst>
          </p:nvPr>
        </p:nvGraphicFramePr>
        <p:xfrm>
          <a:off x="247204" y="2244610"/>
          <a:ext cx="2310904" cy="2134048"/>
        </p:xfrm>
        <a:graphic>
          <a:graphicData uri="http://schemas.openxmlformats.org/drawingml/2006/chart">
            <c:chart xmlns:c="http://schemas.openxmlformats.org/drawingml/2006/chart" xmlns:r="http://schemas.openxmlformats.org/officeDocument/2006/relationships" r:id="rId6"/>
          </a:graphicData>
        </a:graphic>
      </p:graphicFrame>
      <p:sp>
        <p:nvSpPr>
          <p:cNvPr id="47" name="Slide Number Placeholder 3"/>
          <p:cNvSpPr txBox="1">
            <a:spLocks/>
          </p:cNvSpPr>
          <p:nvPr/>
        </p:nvSpPr>
        <p:spPr>
          <a:xfrm>
            <a:off x="8265368" y="3118337"/>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37 </a:t>
            </a:r>
            <a:r>
              <a:rPr lang="es-ES" sz="900" b="0" dirty="0" smtClean="0">
                <a:solidFill>
                  <a:srgbClr val="002060"/>
                </a:solidFill>
              </a:rPr>
              <a:t>establecimientos</a:t>
            </a:r>
            <a:endParaRPr lang="es-ES" sz="1000" b="0" dirty="0">
              <a:solidFill>
                <a:srgbClr val="002060"/>
              </a:solidFill>
            </a:endParaRPr>
          </a:p>
        </p:txBody>
      </p:sp>
      <p:graphicFrame>
        <p:nvGraphicFramePr>
          <p:cNvPr id="48" name="Chart 47"/>
          <p:cNvGraphicFramePr/>
          <p:nvPr>
            <p:extLst>
              <p:ext uri="{D42A27DB-BD31-4B8C-83A1-F6EECF244321}">
                <p14:modId xmlns:p14="http://schemas.microsoft.com/office/powerpoint/2010/main" val="3264747849"/>
              </p:ext>
            </p:extLst>
          </p:nvPr>
        </p:nvGraphicFramePr>
        <p:xfrm>
          <a:off x="7815178" y="2291792"/>
          <a:ext cx="2196539" cy="2028435"/>
        </p:xfrm>
        <a:graphic>
          <a:graphicData uri="http://schemas.openxmlformats.org/drawingml/2006/chart">
            <c:chart xmlns:c="http://schemas.openxmlformats.org/drawingml/2006/chart" xmlns:r="http://schemas.openxmlformats.org/officeDocument/2006/relationships" r:id="rId7"/>
          </a:graphicData>
        </a:graphic>
      </p:graphicFrame>
      <p:sp>
        <p:nvSpPr>
          <p:cNvPr id="49" name="Slide Number Placeholder 3"/>
          <p:cNvSpPr txBox="1">
            <a:spLocks/>
          </p:cNvSpPr>
          <p:nvPr/>
        </p:nvSpPr>
        <p:spPr>
          <a:xfrm>
            <a:off x="2089299" y="6089339"/>
            <a:ext cx="93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smtClean="0">
                <a:solidFill>
                  <a:srgbClr val="002776"/>
                </a:solidFill>
              </a:rPr>
              <a:t>Discoteca</a:t>
            </a:r>
            <a:endParaRPr lang="es-ES" sz="900" b="0" dirty="0">
              <a:solidFill>
                <a:srgbClr val="002776"/>
              </a:solidFill>
            </a:endParaRPr>
          </a:p>
        </p:txBody>
      </p:sp>
      <p:sp>
        <p:nvSpPr>
          <p:cNvPr id="50" name="Slide Number Placeholder 3"/>
          <p:cNvSpPr txBox="1">
            <a:spLocks/>
          </p:cNvSpPr>
          <p:nvPr/>
        </p:nvSpPr>
        <p:spPr>
          <a:xfrm>
            <a:off x="2913337" y="6089338"/>
            <a:ext cx="2772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900" b="0" dirty="0">
                <a:solidFill>
                  <a:srgbClr val="002776"/>
                </a:solidFill>
              </a:rPr>
              <a:t>Peña + Sala de Baile + Sala </a:t>
            </a:r>
            <a:r>
              <a:rPr lang="es-ES" sz="900" b="0" dirty="0" smtClean="0">
                <a:solidFill>
                  <a:srgbClr val="002776"/>
                </a:solidFill>
              </a:rPr>
              <a:t>recepciones/banquetes </a:t>
            </a:r>
            <a:endParaRPr lang="es-ES" sz="900" b="0" dirty="0">
              <a:solidFill>
                <a:srgbClr val="002776"/>
              </a:solidFill>
            </a:endParaRPr>
          </a:p>
          <a:p>
            <a:endParaRPr lang="es-ES" sz="900" b="0" dirty="0">
              <a:solidFill>
                <a:srgbClr val="002776"/>
              </a:solidFill>
            </a:endParaRPr>
          </a:p>
        </p:txBody>
      </p:sp>
      <p:sp>
        <p:nvSpPr>
          <p:cNvPr id="51" name="Rectangle 50"/>
          <p:cNvSpPr/>
          <p:nvPr/>
        </p:nvSpPr>
        <p:spPr>
          <a:xfrm>
            <a:off x="1906906" y="6089338"/>
            <a:ext cx="144000" cy="1442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2" name="Rectangle 51"/>
          <p:cNvSpPr/>
          <p:nvPr/>
        </p:nvSpPr>
        <p:spPr>
          <a:xfrm>
            <a:off x="2704789" y="6089338"/>
            <a:ext cx="144000" cy="144247"/>
          </a:xfrm>
          <a:prstGeom prst="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57" name="Slide Number Placeholder 3"/>
          <p:cNvSpPr txBox="1">
            <a:spLocks/>
          </p:cNvSpPr>
          <p:nvPr/>
        </p:nvSpPr>
        <p:spPr>
          <a:xfrm>
            <a:off x="1906906" y="6597121"/>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Calidad (Catastro)</a:t>
            </a:r>
            <a:endParaRPr lang="es-ES" b="0" i="1" dirty="0">
              <a:solidFill>
                <a:srgbClr val="002776"/>
              </a:solidFill>
            </a:endParaRPr>
          </a:p>
        </p:txBody>
      </p:sp>
      <p:sp>
        <p:nvSpPr>
          <p:cNvPr id="58" name="Slide Number Placeholder 3"/>
          <p:cNvSpPr txBox="1">
            <a:spLocks/>
          </p:cNvSpPr>
          <p:nvPr/>
        </p:nvSpPr>
        <p:spPr>
          <a:xfrm>
            <a:off x="4176937" y="1461057"/>
            <a:ext cx="848071" cy="588061"/>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Valles </a:t>
            </a:r>
            <a:r>
              <a:rPr lang="es-ES" sz="1000" b="0" dirty="0" smtClean="0">
                <a:solidFill>
                  <a:srgbClr val="002060"/>
                </a:solidFill>
              </a:rPr>
              <a:t>(Chillos &amp; Tumbaco)</a:t>
            </a:r>
            <a:endParaRPr lang="es-ES" sz="1200" b="0" dirty="0">
              <a:solidFill>
                <a:srgbClr val="002060"/>
              </a:solidFill>
            </a:endParaRPr>
          </a:p>
        </p:txBody>
      </p:sp>
      <p:sp>
        <p:nvSpPr>
          <p:cNvPr id="61" name="Slide Number Placeholder 3"/>
          <p:cNvSpPr txBox="1">
            <a:spLocks/>
          </p:cNvSpPr>
          <p:nvPr/>
        </p:nvSpPr>
        <p:spPr>
          <a:xfrm>
            <a:off x="5523908" y="2089367"/>
            <a:ext cx="1006818" cy="469019"/>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600" dirty="0" smtClean="0">
                <a:solidFill>
                  <a:srgbClr val="002060"/>
                </a:solidFill>
              </a:rPr>
              <a:t>13 </a:t>
            </a:r>
            <a:r>
              <a:rPr lang="es-ES" sz="900" b="0" dirty="0" smtClean="0">
                <a:solidFill>
                  <a:srgbClr val="002060"/>
                </a:solidFill>
              </a:rPr>
              <a:t>establecimientos</a:t>
            </a:r>
            <a:endParaRPr lang="es-ES" sz="1000" b="0" dirty="0">
              <a:solidFill>
                <a:srgbClr val="002060"/>
              </a:solidFill>
            </a:endParaRPr>
          </a:p>
        </p:txBody>
      </p:sp>
      <p:graphicFrame>
        <p:nvGraphicFramePr>
          <p:cNvPr id="62" name="Chart 61"/>
          <p:cNvGraphicFramePr/>
          <p:nvPr>
            <p:extLst>
              <p:ext uri="{D42A27DB-BD31-4B8C-83A1-F6EECF244321}">
                <p14:modId xmlns:p14="http://schemas.microsoft.com/office/powerpoint/2010/main" val="4080058216"/>
              </p:ext>
            </p:extLst>
          </p:nvPr>
        </p:nvGraphicFramePr>
        <p:xfrm>
          <a:off x="5014522" y="1265017"/>
          <a:ext cx="2310904" cy="2134048"/>
        </p:xfrm>
        <a:graphic>
          <a:graphicData uri="http://schemas.openxmlformats.org/drawingml/2006/chart">
            <c:chart xmlns:c="http://schemas.openxmlformats.org/drawingml/2006/chart" xmlns:r="http://schemas.openxmlformats.org/officeDocument/2006/relationships" r:id="rId8"/>
          </a:graphicData>
        </a:graphic>
      </p:graphicFrame>
      <p:sp>
        <p:nvSpPr>
          <p:cNvPr id="37" name="Slide Number Placeholder 3"/>
          <p:cNvSpPr txBox="1">
            <a:spLocks/>
          </p:cNvSpPr>
          <p:nvPr/>
        </p:nvSpPr>
        <p:spPr>
          <a:xfrm>
            <a:off x="741600" y="1844824"/>
            <a:ext cx="848071" cy="469019"/>
          </a:xfrm>
          <a:prstGeom prst="roundRect">
            <a:avLst/>
          </a:prstGeom>
          <a:solidFill>
            <a:schemeClr val="bg1"/>
          </a:solidFill>
          <a:ln>
            <a:solidFill>
              <a:schemeClr val="bg1">
                <a:lumMod val="75000"/>
              </a:schemeClr>
            </a:solidFill>
          </a:ln>
          <a:effectLst>
            <a:outerShdw blurRad="50800" dist="38100" dir="8100000" algn="tr" rotWithShape="0">
              <a:prstClr val="black">
                <a:alpha val="40000"/>
              </a:prstClr>
            </a:outerShdw>
          </a:effectLst>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200" dirty="0" smtClean="0">
                <a:solidFill>
                  <a:srgbClr val="002060"/>
                </a:solidFill>
              </a:rPr>
              <a:t>Norte</a:t>
            </a:r>
            <a:endParaRPr lang="es-ES" sz="1200" dirty="0">
              <a:solidFill>
                <a:srgbClr val="002060"/>
              </a:solidFill>
            </a:endParaRPr>
          </a:p>
        </p:txBody>
      </p:sp>
      <p:sp>
        <p:nvSpPr>
          <p:cNvPr id="53" name="Slide Number Placeholder 3"/>
          <p:cNvSpPr txBox="1">
            <a:spLocks/>
          </p:cNvSpPr>
          <p:nvPr/>
        </p:nvSpPr>
        <p:spPr>
          <a:xfrm>
            <a:off x="413408" y="5750221"/>
            <a:ext cx="27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*Incluye La Floresta</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367</a:t>
            </a:fld>
            <a:endParaRPr lang="es-ES" dirty="0">
              <a:solidFill>
                <a:srgbClr val="002776"/>
              </a:solidFill>
            </a:endParaRPr>
          </a:p>
        </p:txBody>
      </p:sp>
    </p:spTree>
    <p:extLst>
      <p:ext uri="{BB962C8B-B14F-4D97-AF65-F5344CB8AC3E}">
        <p14:creationId xmlns:p14="http://schemas.microsoft.com/office/powerpoint/2010/main" val="17799292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Oferta de soporte – </a:t>
            </a:r>
            <a:r>
              <a:rPr lang="es-ES" sz="2000" dirty="0">
                <a:solidFill>
                  <a:srgbClr val="00B0F0"/>
                </a:solidFill>
                <a:cs typeface="Arial" charset="0"/>
              </a:rPr>
              <a:t>Recreación, diversión y </a:t>
            </a:r>
            <a:r>
              <a:rPr lang="es-ES" sz="2000" dirty="0" smtClean="0">
                <a:solidFill>
                  <a:srgbClr val="00B0F0"/>
                </a:solidFill>
                <a:cs typeface="Arial" charset="0"/>
              </a:rPr>
              <a:t>esparcimiento (ii/ii)</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5" name="Title 1"/>
          <p:cNvSpPr txBox="1">
            <a:spLocks/>
          </p:cNvSpPr>
          <p:nvPr/>
        </p:nvSpPr>
        <p:spPr bwMode="auto">
          <a:xfrm>
            <a:off x="344488" y="1412776"/>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a:solidFill>
                  <a:srgbClr val="002060"/>
                </a:solidFill>
                <a:cs typeface="Arial" charset="0"/>
              </a:rPr>
              <a:t>Composición de la oferta de </a:t>
            </a:r>
            <a:r>
              <a:rPr lang="es-ES" sz="1200" b="1" u="sng" dirty="0" smtClean="0">
                <a:solidFill>
                  <a:srgbClr val="002060"/>
                </a:solidFill>
                <a:cs typeface="Arial" charset="0"/>
              </a:rPr>
              <a:t>recreación, diversión y esparcimiento en </a:t>
            </a:r>
            <a:r>
              <a:rPr lang="es-ES" sz="1200" b="1" u="sng" dirty="0">
                <a:solidFill>
                  <a:srgbClr val="002060"/>
                </a:solidFill>
                <a:cs typeface="Arial" charset="0"/>
              </a:rPr>
              <a:t>Quito </a:t>
            </a:r>
            <a:r>
              <a:rPr lang="es-ES" sz="1200" b="1" dirty="0">
                <a:solidFill>
                  <a:srgbClr val="002060"/>
                </a:solidFill>
                <a:cs typeface="Arial" charset="0"/>
              </a:rPr>
              <a:t>(</a:t>
            </a:r>
            <a:r>
              <a:rPr lang="es-ES" sz="1200" b="1" dirty="0" smtClean="0">
                <a:solidFill>
                  <a:srgbClr val="002060"/>
                </a:solidFill>
                <a:cs typeface="Arial" charset="0"/>
              </a:rPr>
              <a:t>establecimientos)</a:t>
            </a:r>
            <a:endParaRPr lang="es-ES" sz="1200" b="1" i="1" u="sng" dirty="0">
              <a:solidFill>
                <a:srgbClr val="00B0F0"/>
              </a:solidFill>
              <a:cs typeface="Arial" charset="0"/>
            </a:endParaRPr>
          </a:p>
        </p:txBody>
      </p:sp>
      <p:sp>
        <p:nvSpPr>
          <p:cNvPr id="9" name="Rounded Rectangle 8"/>
          <p:cNvSpPr/>
          <p:nvPr/>
        </p:nvSpPr>
        <p:spPr>
          <a:xfrm>
            <a:off x="3440832" y="1668200"/>
            <a:ext cx="3816424" cy="501640"/>
          </a:xfrm>
          <a:prstGeom prst="roundRect">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s-ES" sz="1200" b="1" dirty="0" smtClean="0">
                <a:solidFill>
                  <a:srgbClr val="FFFFFF"/>
                </a:solidFill>
              </a:rPr>
              <a:t>R</a:t>
            </a:r>
            <a:r>
              <a:rPr lang="es-ES" sz="1200" b="1" dirty="0" smtClean="0">
                <a:solidFill>
                  <a:srgbClr val="FFFFFF"/>
                </a:solidFill>
                <a:cs typeface="Arial" charset="0"/>
              </a:rPr>
              <a:t>ecreación</a:t>
            </a:r>
            <a:r>
              <a:rPr lang="es-ES" sz="1200" b="1" dirty="0">
                <a:solidFill>
                  <a:srgbClr val="FFFFFF"/>
                </a:solidFill>
                <a:cs typeface="Arial" charset="0"/>
              </a:rPr>
              <a:t>, diversión y esparcimiento en DMQ</a:t>
            </a:r>
            <a:endParaRPr lang="es-ES" sz="1200" b="1" dirty="0" smtClean="0">
              <a:solidFill>
                <a:srgbClr val="FFFFFF"/>
              </a:solidFill>
            </a:endParaRPr>
          </a:p>
          <a:p>
            <a:pPr algn="ctr"/>
            <a:r>
              <a:rPr lang="es-ES" sz="1200" dirty="0" smtClean="0">
                <a:solidFill>
                  <a:srgbClr val="FFFFFF"/>
                </a:solidFill>
              </a:rPr>
              <a:t>179 establecimientos</a:t>
            </a:r>
            <a:endParaRPr lang="es-ES" sz="1200" dirty="0">
              <a:solidFill>
                <a:srgbClr val="FFFFFF"/>
              </a:solidFill>
            </a:endParaRPr>
          </a:p>
        </p:txBody>
      </p:sp>
      <p:sp>
        <p:nvSpPr>
          <p:cNvPr id="10" name="Oval 9"/>
          <p:cNvSpPr/>
          <p:nvPr/>
        </p:nvSpPr>
        <p:spPr>
          <a:xfrm>
            <a:off x="8193360" y="2382978"/>
            <a:ext cx="1224136" cy="122841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Aft>
                <a:spcPts val="300"/>
              </a:spcAft>
            </a:pPr>
            <a:r>
              <a:rPr lang="es-ES" sz="1100" b="1" dirty="0">
                <a:solidFill>
                  <a:srgbClr val="FFFFFF"/>
                </a:solidFill>
              </a:rPr>
              <a:t>Bolera + Pista de Patinaje </a:t>
            </a:r>
            <a:endParaRPr lang="es-ES" sz="1100" b="1" dirty="0" smtClean="0">
              <a:solidFill>
                <a:srgbClr val="FFFFFF"/>
              </a:solidFill>
            </a:endParaRPr>
          </a:p>
          <a:p>
            <a:pPr algn="ctr">
              <a:spcAft>
                <a:spcPts val="300"/>
              </a:spcAft>
            </a:pPr>
            <a:r>
              <a:rPr lang="es-ES" sz="1100" dirty="0">
                <a:solidFill>
                  <a:srgbClr val="FFFFFF"/>
                </a:solidFill>
              </a:rPr>
              <a:t>2</a:t>
            </a:r>
            <a:r>
              <a:rPr lang="es-ES" sz="1100" dirty="0" smtClean="0">
                <a:solidFill>
                  <a:srgbClr val="FFFFFF"/>
                </a:solidFill>
              </a:rPr>
              <a:t>% </a:t>
            </a:r>
            <a:r>
              <a:rPr lang="es-ES" sz="1100" dirty="0" err="1">
                <a:solidFill>
                  <a:srgbClr val="FFFFFF"/>
                </a:solidFill>
              </a:rPr>
              <a:t>establ</a:t>
            </a:r>
            <a:r>
              <a:rPr lang="es-ES" sz="1100" dirty="0" smtClean="0">
                <a:solidFill>
                  <a:srgbClr val="FFFFFF"/>
                </a:solidFill>
              </a:rPr>
              <a:t>. (4) </a:t>
            </a:r>
            <a:endParaRPr lang="es-ES" sz="1100" dirty="0">
              <a:solidFill>
                <a:srgbClr val="FFFFFF"/>
              </a:solidFill>
            </a:endParaRPr>
          </a:p>
        </p:txBody>
      </p:sp>
      <p:cxnSp>
        <p:nvCxnSpPr>
          <p:cNvPr id="11" name="Elbow Connector 10"/>
          <p:cNvCxnSpPr>
            <a:stCxn id="9" idx="2"/>
            <a:endCxn id="26" idx="0"/>
          </p:cNvCxnSpPr>
          <p:nvPr/>
        </p:nvCxnSpPr>
        <p:spPr>
          <a:xfrm rot="16200000" flipH="1">
            <a:off x="5778674" y="1740209"/>
            <a:ext cx="213139" cy="1072399"/>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Elbow Connector 11"/>
          <p:cNvCxnSpPr>
            <a:stCxn id="9" idx="2"/>
            <a:endCxn id="27" idx="0"/>
          </p:cNvCxnSpPr>
          <p:nvPr/>
        </p:nvCxnSpPr>
        <p:spPr>
          <a:xfrm rot="5400000">
            <a:off x="4594441" y="1628375"/>
            <a:ext cx="213138" cy="1296068"/>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Elbow Connector 12"/>
          <p:cNvCxnSpPr>
            <a:stCxn id="9" idx="2"/>
            <a:endCxn id="10" idx="0"/>
          </p:cNvCxnSpPr>
          <p:nvPr/>
        </p:nvCxnSpPr>
        <p:spPr>
          <a:xfrm rot="16200000" flipH="1">
            <a:off x="6970667" y="548217"/>
            <a:ext cx="213138" cy="3456384"/>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Elbow Connector 13"/>
          <p:cNvCxnSpPr>
            <a:stCxn id="9" idx="2"/>
            <a:endCxn id="25" idx="0"/>
          </p:cNvCxnSpPr>
          <p:nvPr/>
        </p:nvCxnSpPr>
        <p:spPr>
          <a:xfrm rot="5400000">
            <a:off x="3396098" y="430032"/>
            <a:ext cx="213138" cy="3692754"/>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aphicFrame>
        <p:nvGraphicFramePr>
          <p:cNvPr id="15" name="Chart 14"/>
          <p:cNvGraphicFramePr/>
          <p:nvPr>
            <p:extLst>
              <p:ext uri="{D42A27DB-BD31-4B8C-83A1-F6EECF244321}">
                <p14:modId xmlns:p14="http://schemas.microsoft.com/office/powerpoint/2010/main" val="3449761402"/>
              </p:ext>
            </p:extLst>
          </p:nvPr>
        </p:nvGraphicFramePr>
        <p:xfrm>
          <a:off x="172630" y="4025081"/>
          <a:ext cx="2801844" cy="2369684"/>
        </p:xfrm>
        <a:graphic>
          <a:graphicData uri="http://schemas.openxmlformats.org/drawingml/2006/chart">
            <c:chart xmlns:c="http://schemas.openxmlformats.org/drawingml/2006/chart" xmlns:r="http://schemas.openxmlformats.org/officeDocument/2006/relationships" r:id="rId3"/>
          </a:graphicData>
        </a:graphic>
      </p:graphicFrame>
      <p:sp>
        <p:nvSpPr>
          <p:cNvPr id="16" name="Title 1"/>
          <p:cNvSpPr txBox="1">
            <a:spLocks/>
          </p:cNvSpPr>
          <p:nvPr/>
        </p:nvSpPr>
        <p:spPr bwMode="auto">
          <a:xfrm rot="16200000">
            <a:off x="-466561" y="2978004"/>
            <a:ext cx="1440000" cy="249949"/>
          </a:xfrm>
          <a:prstGeom prst="roundRect">
            <a:avLst/>
          </a:prstGeom>
          <a:solidFill>
            <a:schemeClr val="bg1">
              <a:lumMod val="8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ct val="0"/>
              </a:spcAft>
            </a:pPr>
            <a:r>
              <a:rPr lang="es-ES" sz="1200" b="1" dirty="0" smtClean="0">
                <a:solidFill>
                  <a:srgbClr val="FFFFFF">
                    <a:lumMod val="50000"/>
                  </a:srgbClr>
                </a:solidFill>
                <a:cs typeface="Arial" charset="0"/>
              </a:rPr>
              <a:t>Tipo**</a:t>
            </a:r>
            <a:endParaRPr lang="es-ES" sz="1200" b="1" i="1" dirty="0">
              <a:solidFill>
                <a:srgbClr val="FFFFFF">
                  <a:lumMod val="50000"/>
                </a:srgbClr>
              </a:solidFill>
              <a:cs typeface="Arial" charset="0"/>
            </a:endParaRPr>
          </a:p>
        </p:txBody>
      </p:sp>
      <p:sp>
        <p:nvSpPr>
          <p:cNvPr id="17" name="Title 1"/>
          <p:cNvSpPr txBox="1">
            <a:spLocks/>
          </p:cNvSpPr>
          <p:nvPr/>
        </p:nvSpPr>
        <p:spPr bwMode="auto">
          <a:xfrm rot="16200000">
            <a:off x="-743099" y="5048886"/>
            <a:ext cx="1993077" cy="249949"/>
          </a:xfrm>
          <a:prstGeom prst="roundRect">
            <a:avLst/>
          </a:prstGeom>
          <a:solidFill>
            <a:schemeClr val="bg1">
              <a:lumMod val="85000"/>
            </a:schemeClr>
          </a:solidFill>
          <a:ln>
            <a:noFill/>
          </a:ln>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ct val="0"/>
              </a:spcAft>
            </a:pPr>
            <a:r>
              <a:rPr lang="es-ES" sz="1200" b="1" dirty="0" smtClean="0">
                <a:solidFill>
                  <a:srgbClr val="FFFFFF">
                    <a:lumMod val="50000"/>
                  </a:srgbClr>
                </a:solidFill>
                <a:cs typeface="Arial" charset="0"/>
              </a:rPr>
              <a:t>Categoría </a:t>
            </a:r>
            <a:r>
              <a:rPr lang="es-ES" sz="1100" dirty="0" smtClean="0">
                <a:solidFill>
                  <a:srgbClr val="FFFFFF">
                    <a:lumMod val="50000"/>
                  </a:srgbClr>
                </a:solidFill>
                <a:cs typeface="Arial" charset="0"/>
              </a:rPr>
              <a:t>(%)</a:t>
            </a:r>
            <a:endParaRPr lang="es-ES" sz="1100" i="1" dirty="0">
              <a:solidFill>
                <a:srgbClr val="FFFFFF">
                  <a:lumMod val="50000"/>
                </a:srgbClr>
              </a:solidFill>
              <a:cs typeface="Arial" charset="0"/>
            </a:endParaRPr>
          </a:p>
        </p:txBody>
      </p:sp>
      <p:sp>
        <p:nvSpPr>
          <p:cNvPr id="18" name="Isosceles Triangle 17"/>
          <p:cNvSpPr/>
          <p:nvPr/>
        </p:nvSpPr>
        <p:spPr>
          <a:xfrm flipV="1">
            <a:off x="8418712" y="4021153"/>
            <a:ext cx="649693" cy="140841"/>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19" name="Isosceles Triangle 18"/>
          <p:cNvSpPr/>
          <p:nvPr/>
        </p:nvSpPr>
        <p:spPr>
          <a:xfrm flipV="1">
            <a:off x="1278971" y="4021152"/>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0" name="Isosceles Triangle 19"/>
          <p:cNvSpPr/>
          <p:nvPr/>
        </p:nvSpPr>
        <p:spPr>
          <a:xfrm flipV="1">
            <a:off x="6014378" y="4021152"/>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1" name="Isosceles Triangle 20"/>
          <p:cNvSpPr/>
          <p:nvPr/>
        </p:nvSpPr>
        <p:spPr>
          <a:xfrm flipV="1">
            <a:off x="3728130" y="4021152"/>
            <a:ext cx="649693" cy="140842"/>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aphicFrame>
        <p:nvGraphicFramePr>
          <p:cNvPr id="22" name="Chart 21"/>
          <p:cNvGraphicFramePr/>
          <p:nvPr>
            <p:extLst>
              <p:ext uri="{D42A27DB-BD31-4B8C-83A1-F6EECF244321}">
                <p14:modId xmlns:p14="http://schemas.microsoft.com/office/powerpoint/2010/main" val="2970401527"/>
              </p:ext>
            </p:extLst>
          </p:nvPr>
        </p:nvGraphicFramePr>
        <p:xfrm>
          <a:off x="7424725" y="4207152"/>
          <a:ext cx="2732645" cy="222182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3" name="Chart 22"/>
          <p:cNvGraphicFramePr/>
          <p:nvPr>
            <p:extLst>
              <p:ext uri="{D42A27DB-BD31-4B8C-83A1-F6EECF244321}">
                <p14:modId xmlns:p14="http://schemas.microsoft.com/office/powerpoint/2010/main" val="2253790039"/>
              </p:ext>
            </p:extLst>
          </p:nvPr>
        </p:nvGraphicFramePr>
        <p:xfrm>
          <a:off x="5014972" y="3896248"/>
          <a:ext cx="2808312" cy="266301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4" name="Chart 23"/>
          <p:cNvGraphicFramePr/>
          <p:nvPr>
            <p:extLst>
              <p:ext uri="{D42A27DB-BD31-4B8C-83A1-F6EECF244321}">
                <p14:modId xmlns:p14="http://schemas.microsoft.com/office/powerpoint/2010/main" val="4026362187"/>
              </p:ext>
            </p:extLst>
          </p:nvPr>
        </p:nvGraphicFramePr>
        <p:xfrm>
          <a:off x="2575916" y="3990864"/>
          <a:ext cx="2837614" cy="2438118"/>
        </p:xfrm>
        <a:graphic>
          <a:graphicData uri="http://schemas.openxmlformats.org/drawingml/2006/chart">
            <c:chart xmlns:c="http://schemas.openxmlformats.org/drawingml/2006/chart" xmlns:r="http://schemas.openxmlformats.org/officeDocument/2006/relationships" r:id="rId6"/>
          </a:graphicData>
        </a:graphic>
      </p:graphicFrame>
      <p:sp>
        <p:nvSpPr>
          <p:cNvPr id="25" name="Oval 15"/>
          <p:cNvSpPr/>
          <p:nvPr/>
        </p:nvSpPr>
        <p:spPr>
          <a:xfrm>
            <a:off x="864290" y="2382978"/>
            <a:ext cx="1584000" cy="158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Aft>
                <a:spcPts val="300"/>
              </a:spcAft>
            </a:pPr>
            <a:r>
              <a:rPr lang="es-ES" sz="1100" b="1" dirty="0">
                <a:solidFill>
                  <a:srgbClr val="FFFFFF"/>
                </a:solidFill>
              </a:rPr>
              <a:t>Discoteca</a:t>
            </a:r>
            <a:r>
              <a:rPr lang="es-ES" sz="1200" b="1" dirty="0">
                <a:solidFill>
                  <a:srgbClr val="FFFFFF"/>
                </a:solidFill>
              </a:rPr>
              <a:t> </a:t>
            </a:r>
          </a:p>
          <a:p>
            <a:pPr algn="ctr">
              <a:spcAft>
                <a:spcPts val="300"/>
              </a:spcAft>
            </a:pPr>
            <a:r>
              <a:rPr lang="es-ES" sz="1100" dirty="0" smtClean="0">
                <a:solidFill>
                  <a:srgbClr val="FFFFFF"/>
                </a:solidFill>
              </a:rPr>
              <a:t>72% </a:t>
            </a:r>
            <a:r>
              <a:rPr lang="es-ES" sz="1100" dirty="0" err="1">
                <a:solidFill>
                  <a:srgbClr val="FFFFFF"/>
                </a:solidFill>
              </a:rPr>
              <a:t>establ</a:t>
            </a:r>
            <a:r>
              <a:rPr lang="es-ES" sz="1100" dirty="0" smtClean="0">
                <a:solidFill>
                  <a:srgbClr val="FFFFFF"/>
                </a:solidFill>
              </a:rPr>
              <a:t>. (129) </a:t>
            </a:r>
            <a:endParaRPr lang="es-ES" sz="1100" dirty="0">
              <a:solidFill>
                <a:srgbClr val="FFFFFF"/>
              </a:solidFill>
            </a:endParaRPr>
          </a:p>
        </p:txBody>
      </p:sp>
      <p:sp>
        <p:nvSpPr>
          <p:cNvPr id="26" name="Oval 15"/>
          <p:cNvSpPr/>
          <p:nvPr/>
        </p:nvSpPr>
        <p:spPr>
          <a:xfrm>
            <a:off x="5709224" y="2382979"/>
            <a:ext cx="1424438" cy="142443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Aft>
                <a:spcPts val="300"/>
              </a:spcAft>
            </a:pPr>
            <a:r>
              <a:rPr lang="es-ES" sz="1100" b="1" dirty="0" smtClean="0">
                <a:solidFill>
                  <a:srgbClr val="FFFFFF"/>
                </a:solidFill>
              </a:rPr>
              <a:t>Centro de Recreación Turística + Termas / Balnearios </a:t>
            </a:r>
          </a:p>
          <a:p>
            <a:pPr algn="ctr">
              <a:spcAft>
                <a:spcPts val="300"/>
              </a:spcAft>
            </a:pPr>
            <a:r>
              <a:rPr lang="es-ES" sz="1100" dirty="0" smtClean="0">
                <a:solidFill>
                  <a:srgbClr val="FFFFFF"/>
                </a:solidFill>
              </a:rPr>
              <a:t>6% </a:t>
            </a:r>
            <a:r>
              <a:rPr lang="es-ES" sz="1100" dirty="0" err="1" smtClean="0">
                <a:solidFill>
                  <a:srgbClr val="FFFFFF"/>
                </a:solidFill>
              </a:rPr>
              <a:t>establ</a:t>
            </a:r>
            <a:r>
              <a:rPr lang="es-ES" sz="1100" dirty="0" smtClean="0">
                <a:solidFill>
                  <a:srgbClr val="FFFFFF"/>
                </a:solidFill>
              </a:rPr>
              <a:t>. (11)</a:t>
            </a:r>
            <a:endParaRPr lang="es-ES" sz="1100" dirty="0">
              <a:solidFill>
                <a:srgbClr val="FFFFFF"/>
              </a:solidFill>
            </a:endParaRPr>
          </a:p>
        </p:txBody>
      </p:sp>
      <p:sp>
        <p:nvSpPr>
          <p:cNvPr id="27" name="Oval 15"/>
          <p:cNvSpPr/>
          <p:nvPr/>
        </p:nvSpPr>
        <p:spPr>
          <a:xfrm>
            <a:off x="3368976" y="2382978"/>
            <a:ext cx="1368000" cy="1368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spcAft>
                <a:spcPts val="300"/>
              </a:spcAft>
            </a:pPr>
            <a:r>
              <a:rPr lang="es-ES" sz="1100" b="1" dirty="0" smtClean="0">
                <a:solidFill>
                  <a:srgbClr val="FFFFFF"/>
                </a:solidFill>
              </a:rPr>
              <a:t>Peña + Sala de Baile + Sala </a:t>
            </a:r>
            <a:r>
              <a:rPr lang="es-ES" sz="1100" b="1" dirty="0" err="1" smtClean="0">
                <a:solidFill>
                  <a:srgbClr val="FFFFFF"/>
                </a:solidFill>
              </a:rPr>
              <a:t>recepc</a:t>
            </a:r>
            <a:r>
              <a:rPr lang="es-ES" sz="1100" b="1" dirty="0" smtClean="0">
                <a:solidFill>
                  <a:srgbClr val="FFFFFF"/>
                </a:solidFill>
              </a:rPr>
              <a:t>. y banquetes </a:t>
            </a:r>
          </a:p>
          <a:p>
            <a:pPr algn="ctr">
              <a:spcAft>
                <a:spcPts val="300"/>
              </a:spcAft>
            </a:pPr>
            <a:r>
              <a:rPr lang="es-ES" sz="1100" dirty="0" smtClean="0">
                <a:solidFill>
                  <a:srgbClr val="FFFFFF"/>
                </a:solidFill>
              </a:rPr>
              <a:t>20% </a:t>
            </a:r>
            <a:r>
              <a:rPr lang="es-ES" sz="1100" dirty="0" err="1" smtClean="0">
                <a:solidFill>
                  <a:srgbClr val="FFFFFF"/>
                </a:solidFill>
              </a:rPr>
              <a:t>establ</a:t>
            </a:r>
            <a:r>
              <a:rPr lang="es-ES" sz="1100" dirty="0" smtClean="0">
                <a:solidFill>
                  <a:srgbClr val="FFFFFF"/>
                </a:solidFill>
              </a:rPr>
              <a:t>. (36) </a:t>
            </a:r>
            <a:endParaRPr lang="es-ES" sz="1100" dirty="0">
              <a:solidFill>
                <a:srgbClr val="FFFFFF"/>
              </a:solidFill>
            </a:endParaRPr>
          </a:p>
        </p:txBody>
      </p:sp>
      <p:sp>
        <p:nvSpPr>
          <p:cNvPr id="29" name="Slide Number Placeholder 3"/>
          <p:cNvSpPr txBox="1">
            <a:spLocks/>
          </p:cNvSpPr>
          <p:nvPr/>
        </p:nvSpPr>
        <p:spPr>
          <a:xfrm>
            <a:off x="732709" y="6605695"/>
            <a:ext cx="7482506" cy="19108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u="sng" dirty="0" smtClean="0">
                <a:solidFill>
                  <a:srgbClr val="002776"/>
                </a:solidFill>
              </a:rPr>
              <a:t>Nota</a:t>
            </a:r>
            <a:r>
              <a:rPr lang="es-ES" b="0" i="1" dirty="0" smtClean="0">
                <a:solidFill>
                  <a:srgbClr val="002776"/>
                </a:solidFill>
              </a:rPr>
              <a:t>: tamaño bola representa el % de habitaciones sobre la planta de establecimientos de recreación diversión y esparcimiento total del catastro</a:t>
            </a:r>
            <a:endParaRPr lang="es-ES" b="0" i="1" dirty="0">
              <a:solidFill>
                <a:srgbClr val="002776"/>
              </a:solidFill>
            </a:endParaRPr>
          </a:p>
        </p:txBody>
      </p:sp>
      <p:sp>
        <p:nvSpPr>
          <p:cNvPr id="38" name="Slide Number Placeholder 3"/>
          <p:cNvSpPr txBox="1">
            <a:spLocks/>
          </p:cNvSpPr>
          <p:nvPr/>
        </p:nvSpPr>
        <p:spPr>
          <a:xfrm>
            <a:off x="732709" y="6453105"/>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Calidad (Catastro)</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368</a:t>
            </a:fld>
            <a:endParaRPr lang="es-ES" dirty="0">
              <a:solidFill>
                <a:srgbClr val="002776"/>
              </a:solidFill>
            </a:endParaRPr>
          </a:p>
        </p:txBody>
      </p:sp>
      <p:sp>
        <p:nvSpPr>
          <p:cNvPr id="28" name="Content Placeholder 5"/>
          <p:cNvSpPr txBox="1">
            <a:spLocks/>
          </p:cNvSpPr>
          <p:nvPr/>
        </p:nvSpPr>
        <p:spPr bwMode="auto">
          <a:xfrm>
            <a:off x="362559" y="1054792"/>
            <a:ext cx="9198953" cy="4619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La oferta de recreación se concentra en </a:t>
            </a:r>
            <a:r>
              <a:rPr lang="es-ES" sz="1200" b="1" dirty="0" smtClean="0">
                <a:solidFill>
                  <a:srgbClr val="002060"/>
                </a:solidFill>
              </a:rPr>
              <a:t>discotecas</a:t>
            </a:r>
            <a:r>
              <a:rPr lang="es-ES" sz="1200" dirty="0" smtClean="0">
                <a:solidFill>
                  <a:srgbClr val="002060"/>
                </a:solidFill>
              </a:rPr>
              <a:t> (72% de establecimientos)</a:t>
            </a:r>
            <a:endParaRPr lang="es-ES" sz="1200" b="1" dirty="0">
              <a:solidFill>
                <a:srgbClr val="002060"/>
              </a:solidFill>
            </a:endParaRPr>
          </a:p>
        </p:txBody>
      </p:sp>
    </p:spTree>
    <p:extLst>
      <p:ext uri="{BB962C8B-B14F-4D97-AF65-F5344CB8AC3E}">
        <p14:creationId xmlns:p14="http://schemas.microsoft.com/office/powerpoint/2010/main" val="310538239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p:cNvGraphicFramePr>
            <a:graphicFrameLocks noGrp="1"/>
          </p:cNvGraphicFramePr>
          <p:nvPr>
            <p:extLst/>
          </p:nvPr>
        </p:nvGraphicFramePr>
        <p:xfrm>
          <a:off x="1208584" y="1008360"/>
          <a:ext cx="7128178" cy="5468640"/>
        </p:xfrm>
        <a:graphic>
          <a:graphicData uri="http://schemas.openxmlformats.org/drawingml/2006/table">
            <a:tbl>
              <a:tblPr bandRow="1">
                <a:tableStyleId>{5C22544A-7EE6-4342-B048-85BDC9FD1C3A}</a:tableStyleId>
              </a:tblPr>
              <a:tblGrid>
                <a:gridCol w="1584178"/>
                <a:gridCol w="2772000"/>
                <a:gridCol w="2772000"/>
              </a:tblGrid>
              <a:tr h="20922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100" b="1" dirty="0" smtClean="0">
                          <a:solidFill>
                            <a:schemeClr val="bg1"/>
                          </a:solidFill>
                          <a:cs typeface="Arial" charset="0"/>
                        </a:rPr>
                        <a:t>Categoría</a:t>
                      </a: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s-ES" sz="1100" b="1" dirty="0" err="1" smtClean="0">
                          <a:solidFill>
                            <a:schemeClr val="bg1"/>
                          </a:solidFill>
                        </a:rPr>
                        <a:t>Venue</a:t>
                      </a:r>
                      <a:endParaRPr lang="es-ES" sz="1100" b="1"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s-ES" sz="1100" b="1" dirty="0" smtClean="0">
                          <a:solidFill>
                            <a:schemeClr val="bg1"/>
                          </a:solidFill>
                        </a:rPr>
                        <a:t>Capacidad máxima (en teatro)</a:t>
                      </a:r>
                      <a:endParaRPr lang="es-ES" sz="1100" b="1"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189268">
                <a:tc rowSpan="5">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Centros de convenciones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a:spcAft>
                          <a:spcPts val="300"/>
                        </a:spcAft>
                        <a:buFont typeface="+mj-lt"/>
                        <a:buNone/>
                      </a:pPr>
                      <a:r>
                        <a:rPr lang="es-ES" sz="900" dirty="0" smtClean="0">
                          <a:solidFill>
                            <a:schemeClr val="tx2"/>
                          </a:solidFill>
                        </a:rPr>
                        <a:t>Centro de Exposiciones Quito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3,000</a:t>
                      </a:r>
                      <a:endParaRPr lang="es-ES" sz="900" baseline="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dirty="0" smtClean="0">
                          <a:solidFill>
                            <a:schemeClr val="tx2"/>
                          </a:solidFill>
                        </a:rPr>
                        <a:t>Centro</a:t>
                      </a:r>
                      <a:r>
                        <a:rPr lang="es-ES" sz="900" baseline="0" dirty="0" smtClean="0">
                          <a:solidFill>
                            <a:schemeClr val="tx2"/>
                          </a:solidFill>
                        </a:rPr>
                        <a:t> de Convenciones Eugenio Espejo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300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Centro de Convenciones </a:t>
                      </a:r>
                      <a:r>
                        <a:rPr lang="es-ES" sz="900" baseline="0" dirty="0" err="1" smtClean="0">
                          <a:solidFill>
                            <a:schemeClr val="tx2"/>
                          </a:solidFill>
                        </a:rPr>
                        <a:t>Quitumbe</a:t>
                      </a:r>
                      <a:endParaRPr lang="es-ES" sz="900" baseline="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2.460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Centro de Convenciones Quorum</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2.200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marR="0" indent="0" algn="l" defTabSz="806555" rtl="0" eaLnBrk="1" fontAlgn="auto" latinLnBrk="0" hangingPunct="1">
                        <a:lnSpc>
                          <a:spcPct val="100000"/>
                        </a:lnSpc>
                        <a:spcBef>
                          <a:spcPts val="0"/>
                        </a:spcBef>
                        <a:spcAft>
                          <a:spcPts val="300"/>
                        </a:spcAft>
                        <a:buClrTx/>
                        <a:buSzTx/>
                        <a:buFont typeface="+mj-lt"/>
                        <a:buNone/>
                        <a:tabLst/>
                        <a:defRPr/>
                      </a:pPr>
                      <a:r>
                        <a:rPr lang="es-ES" sz="900" baseline="0" dirty="0" smtClean="0">
                          <a:solidFill>
                            <a:schemeClr val="tx2"/>
                          </a:solidFill>
                        </a:rPr>
                        <a:t>Centro de Eventos Bicentenario</a:t>
                      </a:r>
                      <a:endParaRPr lang="es-ES" sz="9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300"/>
                        </a:spcAft>
                        <a:buClrTx/>
                        <a:buSzTx/>
                        <a:buFont typeface="+mj-lt"/>
                        <a:buNone/>
                        <a:tabLst/>
                        <a:defRPr/>
                      </a:pPr>
                      <a:r>
                        <a:rPr lang="es-ES" sz="900" dirty="0" smtClean="0">
                          <a:solidFill>
                            <a:schemeClr val="tx2"/>
                          </a:solidFill>
                        </a:rPr>
                        <a:t>270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189268">
                <a:tc rowSpan="4">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Universidades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a:spcAft>
                          <a:spcPts val="300"/>
                        </a:spcAft>
                        <a:buFont typeface="+mj-lt"/>
                        <a:buNone/>
                      </a:pPr>
                      <a:r>
                        <a:rPr lang="es-ES" sz="900" dirty="0" smtClean="0">
                          <a:solidFill>
                            <a:schemeClr val="tx2"/>
                          </a:solidFill>
                        </a:rPr>
                        <a:t>Universidad Católica</a:t>
                      </a:r>
                      <a:r>
                        <a:rPr lang="es-ES" sz="900" baseline="0" dirty="0" smtClean="0">
                          <a:solidFill>
                            <a:schemeClr val="tx2"/>
                          </a:solidFill>
                        </a:rPr>
                        <a:t> del Ecuador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450</a:t>
                      </a:r>
                      <a:r>
                        <a:rPr lang="es-ES" sz="900" baseline="0" dirty="0" smtClean="0">
                          <a:solidFill>
                            <a:schemeClr val="tx2"/>
                          </a:solidFill>
                        </a:rPr>
                        <a:t> ( auditorio) </a:t>
                      </a:r>
                      <a:endParaRPr lang="es-ES" sz="9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Universidad Central</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500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Universidad Simón Bolívar</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350 ( coctel)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marR="0" indent="0" algn="l" defTabSz="806555" rtl="0" eaLnBrk="1" fontAlgn="auto" latinLnBrk="0" hangingPunct="1">
                        <a:lnSpc>
                          <a:spcPct val="100000"/>
                        </a:lnSpc>
                        <a:spcBef>
                          <a:spcPts val="0"/>
                        </a:spcBef>
                        <a:spcAft>
                          <a:spcPts val="300"/>
                        </a:spcAft>
                        <a:buClrTx/>
                        <a:buSzTx/>
                        <a:buFont typeface="+mj-lt"/>
                        <a:buNone/>
                        <a:tabLst/>
                        <a:defRPr/>
                      </a:pPr>
                      <a:r>
                        <a:rPr lang="es-ES" sz="900" baseline="0" dirty="0" smtClean="0">
                          <a:solidFill>
                            <a:schemeClr val="tx2"/>
                          </a:solidFill>
                        </a:rPr>
                        <a:t>Universidad San Francisco </a:t>
                      </a:r>
                      <a:endParaRPr lang="es-ES" sz="9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300"/>
                        </a:spcAft>
                        <a:buClrTx/>
                        <a:buSzTx/>
                        <a:buFont typeface="+mj-lt"/>
                        <a:buNone/>
                        <a:tabLst/>
                        <a:defRPr/>
                      </a:pPr>
                      <a:r>
                        <a:rPr lang="es-ES" sz="900" dirty="0" smtClean="0">
                          <a:solidFill>
                            <a:schemeClr val="tx2"/>
                          </a:solidFill>
                        </a:rPr>
                        <a:t>200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189268">
                <a:tc rowSpan="16">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Hoteles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a:spcAft>
                          <a:spcPts val="300"/>
                        </a:spcAft>
                        <a:buFont typeface="+mj-lt"/>
                        <a:buNone/>
                      </a:pPr>
                      <a:r>
                        <a:rPr lang="es-ES" sz="900" dirty="0" smtClean="0">
                          <a:solidFill>
                            <a:schemeClr val="tx2"/>
                          </a:solidFill>
                        </a:rPr>
                        <a:t>Crown Plaza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baseline="0" dirty="0" smtClean="0">
                          <a:solidFill>
                            <a:schemeClr val="tx2"/>
                          </a:solidFill>
                        </a:rPr>
                        <a:t>1200</a:t>
                      </a:r>
                      <a:endParaRPr lang="es-ES" sz="9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dirty="0" smtClean="0">
                          <a:solidFill>
                            <a:schemeClr val="tx2"/>
                          </a:solidFill>
                        </a:rPr>
                        <a:t>Sheraton</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300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dirty="0" smtClean="0">
                          <a:solidFill>
                            <a:schemeClr val="tx2"/>
                          </a:solidFill>
                        </a:rPr>
                        <a:t>Finlandia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160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dirty="0" err="1" smtClean="0">
                          <a:solidFill>
                            <a:schemeClr val="tx2"/>
                          </a:solidFill>
                        </a:rPr>
                        <a:t>Dann</a:t>
                      </a:r>
                      <a:r>
                        <a:rPr lang="es-ES" sz="900" dirty="0" smtClean="0">
                          <a:solidFill>
                            <a:schemeClr val="tx2"/>
                          </a:solidFill>
                        </a:rPr>
                        <a:t> </a:t>
                      </a:r>
                      <a:r>
                        <a:rPr lang="es-ES" sz="900" dirty="0" err="1" smtClean="0">
                          <a:solidFill>
                            <a:schemeClr val="tx2"/>
                          </a:solidFill>
                        </a:rPr>
                        <a:t>Carlton</a:t>
                      </a:r>
                      <a:r>
                        <a:rPr lang="es-ES" sz="900" dirty="0" smtClean="0">
                          <a:solidFill>
                            <a:schemeClr val="tx2"/>
                          </a:solidFill>
                        </a:rPr>
                        <a:t>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300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dirty="0" smtClean="0">
                          <a:solidFill>
                            <a:schemeClr val="tx2"/>
                          </a:solidFill>
                        </a:rPr>
                        <a:t>Le </a:t>
                      </a:r>
                      <a:r>
                        <a:rPr lang="es-ES" sz="900" dirty="0" err="1" smtClean="0">
                          <a:solidFill>
                            <a:schemeClr val="tx2"/>
                          </a:solidFill>
                        </a:rPr>
                        <a:t>Parc</a:t>
                      </a:r>
                      <a:endParaRPr lang="es-ES" sz="9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n/a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dirty="0" smtClean="0">
                          <a:solidFill>
                            <a:schemeClr val="tx2"/>
                          </a:solidFill>
                        </a:rPr>
                        <a:t>Suites</a:t>
                      </a:r>
                      <a:r>
                        <a:rPr lang="es-ES" sz="900" baseline="0" dirty="0" smtClean="0">
                          <a:solidFill>
                            <a:schemeClr val="tx2"/>
                          </a:solidFill>
                        </a:rPr>
                        <a:t> Lugo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n/a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err="1" smtClean="0">
                          <a:solidFill>
                            <a:schemeClr val="tx2"/>
                          </a:solidFill>
                        </a:rPr>
                        <a:t>Akros</a:t>
                      </a:r>
                      <a:endParaRPr lang="es-ES" sz="900" baseline="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806555" rtl="0" eaLnBrk="1" latinLnBrk="0" hangingPunct="1">
                        <a:spcAft>
                          <a:spcPts val="300"/>
                        </a:spcAft>
                        <a:buFont typeface="+mj-lt"/>
                        <a:buNone/>
                      </a:pPr>
                      <a:r>
                        <a:rPr lang="es-ES" sz="900" kern="1200" dirty="0" smtClean="0">
                          <a:solidFill>
                            <a:schemeClr val="tx2"/>
                          </a:solidFill>
                          <a:latin typeface="+mn-lt"/>
                          <a:ea typeface="+mn-ea"/>
                          <a:cs typeface="+mn-cs"/>
                        </a:rPr>
                        <a:t>200</a:t>
                      </a:r>
                      <a:endParaRPr lang="es-ES" sz="9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Howard Johnson</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806555" rtl="0" eaLnBrk="1" latinLnBrk="0" hangingPunct="1">
                        <a:spcAft>
                          <a:spcPts val="300"/>
                        </a:spcAft>
                        <a:buFont typeface="+mj-lt"/>
                        <a:buNone/>
                      </a:pPr>
                      <a:r>
                        <a:rPr lang="es-ES" sz="900" kern="1200" dirty="0" smtClean="0">
                          <a:solidFill>
                            <a:schemeClr val="tx2"/>
                          </a:solidFill>
                          <a:latin typeface="+mn-lt"/>
                          <a:ea typeface="+mn-ea"/>
                          <a:cs typeface="+mn-cs"/>
                        </a:rPr>
                        <a:t>60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Marriot</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806555" rtl="0" eaLnBrk="1" latinLnBrk="0" hangingPunct="1">
                        <a:spcAft>
                          <a:spcPts val="300"/>
                        </a:spcAft>
                        <a:buFont typeface="+mj-lt"/>
                        <a:buNone/>
                      </a:pPr>
                      <a:r>
                        <a:rPr lang="es-ES" sz="900" kern="1200" dirty="0" smtClean="0">
                          <a:solidFill>
                            <a:schemeClr val="tx2"/>
                          </a:solidFill>
                          <a:latin typeface="+mn-lt"/>
                          <a:ea typeface="+mn-ea"/>
                          <a:cs typeface="+mn-cs"/>
                        </a:rPr>
                        <a:t>1200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err="1" smtClean="0">
                          <a:solidFill>
                            <a:schemeClr val="tx2"/>
                          </a:solidFill>
                        </a:rPr>
                        <a:t>Holiday</a:t>
                      </a:r>
                      <a:r>
                        <a:rPr lang="es-ES" sz="900" baseline="0" dirty="0" smtClean="0">
                          <a:solidFill>
                            <a:schemeClr val="tx2"/>
                          </a:solidFill>
                        </a:rPr>
                        <a:t> </a:t>
                      </a:r>
                      <a:r>
                        <a:rPr lang="es-ES" sz="900" baseline="0" dirty="0" err="1" smtClean="0">
                          <a:solidFill>
                            <a:schemeClr val="tx2"/>
                          </a:solidFill>
                        </a:rPr>
                        <a:t>Inn</a:t>
                      </a:r>
                      <a:r>
                        <a:rPr lang="es-ES" sz="900" baseline="0" dirty="0" smtClean="0">
                          <a:solidFill>
                            <a:schemeClr val="tx2"/>
                          </a:solidFill>
                        </a:rPr>
                        <a:t>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130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Ibis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En</a:t>
                      </a:r>
                      <a:r>
                        <a:rPr lang="es-ES" sz="900" baseline="0" dirty="0" smtClean="0">
                          <a:solidFill>
                            <a:schemeClr val="tx2"/>
                          </a:solidFill>
                        </a:rPr>
                        <a:t> construcción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Hotel Quito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340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err="1" smtClean="0">
                          <a:solidFill>
                            <a:schemeClr val="tx2"/>
                          </a:solidFill>
                        </a:rPr>
                        <a:t>Nh</a:t>
                      </a:r>
                      <a:r>
                        <a:rPr lang="es-ES" sz="900" baseline="0" dirty="0" smtClean="0">
                          <a:solidFill>
                            <a:schemeClr val="tx2"/>
                          </a:solidFill>
                        </a:rPr>
                        <a:t> Hotel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200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err="1" smtClean="0">
                          <a:solidFill>
                            <a:schemeClr val="tx2"/>
                          </a:solidFill>
                        </a:rPr>
                        <a:t>Swisshotel</a:t>
                      </a:r>
                      <a:endParaRPr lang="es-ES" sz="900" baseline="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1510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indent="0" algn="l">
                        <a:spcAft>
                          <a:spcPts val="300"/>
                        </a:spcAft>
                        <a:buFont typeface="+mj-lt"/>
                        <a:buNone/>
                      </a:pPr>
                      <a:r>
                        <a:rPr lang="es-ES" sz="900" baseline="0" dirty="0" smtClean="0">
                          <a:solidFill>
                            <a:schemeClr val="tx2"/>
                          </a:solidFill>
                        </a:rPr>
                        <a:t>Hilton Colón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900" dirty="0" smtClean="0">
                          <a:solidFill>
                            <a:schemeClr val="tx2"/>
                          </a:solidFill>
                        </a:rPr>
                        <a:t>800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89268">
                <a:tc vMerge="1">
                  <a:txBody>
                    <a:bodyPr/>
                    <a:lstStyle/>
                    <a:p>
                      <a:endParaRPr lang="es-ES"/>
                    </a:p>
                  </a:txBody>
                  <a:tcPr/>
                </a:tc>
                <a:tc>
                  <a:txBody>
                    <a:bodyPr/>
                    <a:lstStyle/>
                    <a:p>
                      <a:pPr marL="0" marR="0" indent="0" algn="l" defTabSz="806555" rtl="0" eaLnBrk="1" fontAlgn="auto" latinLnBrk="0" hangingPunct="1">
                        <a:lnSpc>
                          <a:spcPct val="100000"/>
                        </a:lnSpc>
                        <a:spcBef>
                          <a:spcPts val="0"/>
                        </a:spcBef>
                        <a:spcAft>
                          <a:spcPts val="300"/>
                        </a:spcAft>
                        <a:buClrTx/>
                        <a:buSzTx/>
                        <a:buFont typeface="+mj-lt"/>
                        <a:buNone/>
                        <a:tabLst/>
                        <a:defRPr/>
                      </a:pPr>
                      <a:r>
                        <a:rPr lang="es-ES" sz="900" baseline="0" dirty="0" err="1" smtClean="0">
                          <a:solidFill>
                            <a:schemeClr val="tx2"/>
                          </a:solidFill>
                        </a:rPr>
                        <a:t>Mercure</a:t>
                      </a:r>
                      <a:endParaRPr lang="es-ES" sz="9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300"/>
                        </a:spcAft>
                        <a:buClrTx/>
                        <a:buSzTx/>
                        <a:buFont typeface="+mj-lt"/>
                        <a:buNone/>
                        <a:tabLst/>
                        <a:defRPr/>
                      </a:pPr>
                      <a:r>
                        <a:rPr lang="es-ES" sz="900" dirty="0" smtClean="0">
                          <a:solidFill>
                            <a:schemeClr val="tx2"/>
                          </a:solidFill>
                        </a:rPr>
                        <a:t>300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endParaRPr lang="es-ES" b="0" i="1" dirty="0">
              <a:solidFill>
                <a:srgbClr val="002776"/>
              </a:solidFill>
            </a:endParaRPr>
          </a:p>
        </p:txBody>
      </p:sp>
      <p:sp>
        <p:nvSpPr>
          <p:cNvPr id="10"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RICE – </a:t>
            </a:r>
            <a:r>
              <a:rPr lang="es-ES" sz="2000" dirty="0" smtClean="0">
                <a:solidFill>
                  <a:srgbClr val="00B0F0"/>
                </a:solidFill>
                <a:cs typeface="Arial" charset="0"/>
              </a:rPr>
              <a:t>Principales </a:t>
            </a:r>
            <a:r>
              <a:rPr lang="es-ES" sz="2000" dirty="0" err="1" smtClean="0">
                <a:solidFill>
                  <a:srgbClr val="00B0F0"/>
                </a:solidFill>
                <a:cs typeface="Arial" charset="0"/>
              </a:rPr>
              <a:t>venues</a:t>
            </a:r>
            <a:r>
              <a:rPr lang="es-ES" sz="2000" dirty="0" smtClean="0">
                <a:solidFill>
                  <a:srgbClr val="00B0F0"/>
                </a:solidFill>
                <a:cs typeface="Arial" charset="0"/>
              </a:rPr>
              <a:t> y capacidades, por categoría (i/ii)</a:t>
            </a:r>
            <a:endParaRPr lang="es-ES" sz="14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369</a:t>
            </a:fld>
            <a:endParaRPr lang="es-ES" dirty="0">
              <a:solidFill>
                <a:srgbClr val="002776"/>
              </a:solidFill>
            </a:endParaRPr>
          </a:p>
        </p:txBody>
      </p:sp>
    </p:spTree>
    <p:extLst>
      <p:ext uri="{BB962C8B-B14F-4D97-AF65-F5344CB8AC3E}">
        <p14:creationId xmlns:p14="http://schemas.microsoft.com/office/powerpoint/2010/main" val="27580719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a:t>
            </a:r>
            <a:r>
              <a:rPr lang="es-ES" b="1" dirty="0" smtClean="0">
                <a:solidFill>
                  <a:srgbClr val="002060"/>
                </a:solidFill>
                <a:cs typeface="Arial" charset="0"/>
              </a:rPr>
              <a:t>región (RICE)</a:t>
            </a: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28" name="TextBox 27"/>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400" b="0" dirty="0" smtClean="0"/>
              <a:t>Proporcionar una </a:t>
            </a:r>
            <a:r>
              <a:rPr lang="es-ES" sz="1400" dirty="0" smtClean="0"/>
              <a:t>visión general de la industria de reuniones a nivel mundial </a:t>
            </a:r>
            <a:r>
              <a:rPr lang="es-ES" sz="1400" b="0" dirty="0" smtClean="0"/>
              <a:t>y, en concreto, </a:t>
            </a:r>
            <a:r>
              <a:rPr lang="es-ES" sz="1400" dirty="0" smtClean="0"/>
              <a:t>para LATAM</a:t>
            </a:r>
            <a:r>
              <a:rPr lang="es-ES" sz="1400" b="0" dirty="0" smtClean="0"/>
              <a:t>, posicionando </a:t>
            </a:r>
            <a:r>
              <a:rPr lang="es-ES" sz="1400" dirty="0" smtClean="0"/>
              <a:t>Ecuador / Quito en los rankings más relevantes </a:t>
            </a:r>
            <a:r>
              <a:rPr lang="es-ES" sz="1400" b="0" dirty="0" smtClean="0"/>
              <a:t>e identificando las principales tendencias</a:t>
            </a:r>
            <a:endParaRPr lang="es-ES" sz="1400" b="0" dirty="0"/>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37</a:t>
            </a:fld>
            <a:endParaRPr lang="es-ES" dirty="0">
              <a:solidFill>
                <a:srgbClr val="002776"/>
              </a:solidFill>
            </a:endParaRPr>
          </a:p>
        </p:txBody>
      </p:sp>
      <p:grpSp>
        <p:nvGrpSpPr>
          <p:cNvPr id="4" name="Group 3"/>
          <p:cNvGrpSpPr/>
          <p:nvPr/>
        </p:nvGrpSpPr>
        <p:grpSpPr>
          <a:xfrm>
            <a:off x="369499" y="1142563"/>
            <a:ext cx="9150044" cy="195759"/>
            <a:chOff x="369499" y="1604824"/>
            <a:chExt cx="8388000" cy="107637"/>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6" name="Group 15"/>
          <p:cNvGrpSpPr/>
          <p:nvPr/>
        </p:nvGrpSpPr>
        <p:grpSpPr>
          <a:xfrm>
            <a:off x="369499" y="3298787"/>
            <a:ext cx="4439039" cy="195758"/>
            <a:chOff x="369499" y="1592133"/>
            <a:chExt cx="8388000" cy="133018"/>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19" name="Group 18"/>
          <p:cNvGrpSpPr/>
          <p:nvPr/>
        </p:nvGrpSpPr>
        <p:grpSpPr>
          <a:xfrm>
            <a:off x="5080504" y="3298799"/>
            <a:ext cx="4439039" cy="195759"/>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3" name="TextBox 22"/>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Cifras clave de la industria de reuniones a nivel mundial</a:t>
            </a:r>
            <a:r>
              <a:rPr lang="es-ES" sz="1200" dirty="0" smtClean="0">
                <a:solidFill>
                  <a:srgbClr val="002776"/>
                </a:solidFill>
                <a:cs typeface="Arial" charset="0"/>
              </a:rPr>
              <a:t>: número de reuniones totales y por región, asistentes por evento, distribución de reuniones por tipo de espacio y sector, etc.</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Cifras clave de la industria de reuniones en LATAM</a:t>
            </a:r>
            <a:r>
              <a:rPr lang="es-ES" sz="1200" dirty="0" smtClean="0">
                <a:solidFill>
                  <a:srgbClr val="002776"/>
                </a:solidFill>
                <a:cs typeface="Arial" charset="0"/>
              </a:rPr>
              <a:t>: número de eventos por país y evolución, posición en los rankings de ICCA y AFIDA</a:t>
            </a: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Tendencias en la demanda</a:t>
            </a:r>
            <a:r>
              <a:rPr lang="es-ES" sz="1200" dirty="0">
                <a:solidFill>
                  <a:srgbClr val="002776"/>
                </a:solidFill>
                <a:cs typeface="Arial" charset="0"/>
              </a:rPr>
              <a:t> de industria de reuniones en Latinoamérica</a:t>
            </a:r>
          </a:p>
          <a:p>
            <a:pPr marL="173038" indent="-171450" defTabSz="914400" fontAlgn="base">
              <a:spcAft>
                <a:spcPts val="600"/>
              </a:spcAft>
              <a:buClr>
                <a:srgbClr val="002060"/>
              </a:buClr>
              <a:buFont typeface="Wingdings" panose="05000000000000000000" pitchFamily="2" charset="2"/>
              <a:buChar char="ü"/>
            </a:pPr>
            <a:endParaRPr lang="es-ES" sz="1200" dirty="0">
              <a:solidFill>
                <a:srgbClr val="002776"/>
              </a:solidFill>
              <a:cs typeface="Arial" charset="0"/>
            </a:endParaRPr>
          </a:p>
        </p:txBody>
      </p:sp>
      <p:sp>
        <p:nvSpPr>
          <p:cNvPr id="24" name="TextBox 23"/>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Análisis de información disponible de organismos internacionales: ICCA, AFIDA</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Identificación de grandes tendencias a partir de publicaciones sectoriales </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Cálculo de tasas de crecimiento anual (TACC) para análisis comparativo de datos</a:t>
            </a:r>
            <a:endParaRPr lang="es-ES" sz="1200" dirty="0">
              <a:solidFill>
                <a:srgbClr val="002776"/>
              </a:solidFill>
              <a:cs typeface="Arial" charset="0"/>
            </a:endParaRPr>
          </a:p>
        </p:txBody>
      </p:sp>
      <p:sp>
        <p:nvSpPr>
          <p:cNvPr id="25"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2296787454"/>
      </p:ext>
    </p:extLst>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p:cNvGraphicFramePr>
            <a:graphicFrameLocks noGrp="1"/>
          </p:cNvGraphicFramePr>
          <p:nvPr>
            <p:extLst/>
          </p:nvPr>
        </p:nvGraphicFramePr>
        <p:xfrm>
          <a:off x="1208584" y="1080360"/>
          <a:ext cx="7128178" cy="5300968"/>
        </p:xfrm>
        <a:graphic>
          <a:graphicData uri="http://schemas.openxmlformats.org/drawingml/2006/table">
            <a:tbl>
              <a:tblPr bandRow="1">
                <a:tableStyleId>{5C22544A-7EE6-4342-B048-85BDC9FD1C3A}</a:tableStyleId>
              </a:tblPr>
              <a:tblGrid>
                <a:gridCol w="1584178"/>
                <a:gridCol w="2772000"/>
                <a:gridCol w="2772000"/>
              </a:tblGrid>
              <a:tr h="252668">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100" b="1" dirty="0" smtClean="0">
                          <a:solidFill>
                            <a:schemeClr val="bg1"/>
                          </a:solidFill>
                          <a:cs typeface="Arial" charset="0"/>
                        </a:rPr>
                        <a:t>Categoría</a:t>
                      </a: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s-ES" sz="1100" b="1" dirty="0" err="1" smtClean="0">
                          <a:solidFill>
                            <a:schemeClr val="bg1"/>
                          </a:solidFill>
                        </a:rPr>
                        <a:t>Venue</a:t>
                      </a:r>
                      <a:endParaRPr lang="es-ES" sz="1100" b="1"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a:r>
                        <a:rPr lang="es-ES" sz="1100" b="1" dirty="0" smtClean="0">
                          <a:solidFill>
                            <a:schemeClr val="bg1"/>
                          </a:solidFill>
                        </a:rPr>
                        <a:t>Capacidad máxima (en teatro)</a:t>
                      </a:r>
                      <a:endParaRPr lang="es-ES" sz="1100" b="1" dirty="0">
                        <a:solidFill>
                          <a:schemeClr val="bg1"/>
                        </a:solidFill>
                      </a:endParaRPr>
                    </a:p>
                  </a:txBody>
                  <a:tcPr marL="36000" marR="36000" marT="36000" marB="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265700">
                <a:tc rowSpan="1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baseline="0" dirty="0" smtClean="0">
                          <a:solidFill>
                            <a:srgbClr val="002060"/>
                          </a:solidFill>
                          <a:cs typeface="Arial" charset="0"/>
                        </a:rPr>
                        <a:t>Espacios patrimoniales</a:t>
                      </a:r>
                      <a:endParaRPr lang="es-ES" sz="1100" b="1" dirty="0" smtClean="0">
                        <a:solidFill>
                          <a:srgbClr val="002060"/>
                        </a:solidFill>
                        <a:cs typeface="Arial" charset="0"/>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806555" rtl="0" eaLnBrk="1" fontAlgn="auto" latinLnBrk="0" hangingPunct="1">
                        <a:lnSpc>
                          <a:spcPct val="100000"/>
                        </a:lnSpc>
                        <a:spcBef>
                          <a:spcPts val="0"/>
                        </a:spcBef>
                        <a:spcAft>
                          <a:spcPts val="300"/>
                        </a:spcAft>
                        <a:buClrTx/>
                        <a:buSzTx/>
                        <a:buFont typeface="+mj-lt"/>
                        <a:buNone/>
                        <a:tabLst/>
                        <a:defRPr/>
                      </a:pPr>
                      <a:r>
                        <a:rPr lang="es-ES" sz="1000" dirty="0" smtClean="0">
                          <a:solidFill>
                            <a:schemeClr val="tx2"/>
                          </a:solidFill>
                        </a:rPr>
                        <a:t>Centro Cultural </a:t>
                      </a:r>
                      <a:r>
                        <a:rPr lang="es-ES" sz="1000" dirty="0" err="1" smtClean="0">
                          <a:solidFill>
                            <a:schemeClr val="tx2"/>
                          </a:solidFill>
                        </a:rPr>
                        <a:t>Itchimbia</a:t>
                      </a:r>
                      <a:endParaRPr lang="es-ES" sz="10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2000 coctel</a:t>
                      </a:r>
                      <a:r>
                        <a:rPr lang="es-ES" sz="1000" baseline="0" dirty="0" smtClean="0">
                          <a:solidFill>
                            <a:schemeClr val="tx2"/>
                          </a:solidFill>
                        </a:rPr>
                        <a:t>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dirty="0" smtClean="0">
                          <a:solidFill>
                            <a:schemeClr val="tx2"/>
                          </a:solidFill>
                        </a:rPr>
                        <a:t>Centro de Arte contemporáneo</a:t>
                      </a:r>
                      <a:r>
                        <a:rPr lang="es-ES" sz="1000" baseline="0" dirty="0" smtClean="0">
                          <a:solidFill>
                            <a:schemeClr val="tx2"/>
                          </a:solidFill>
                        </a:rPr>
                        <a:t>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baseline="0" dirty="0" smtClean="0">
                          <a:solidFill>
                            <a:schemeClr val="tx2"/>
                          </a:solidFill>
                        </a:rPr>
                        <a:t>700 Coctel </a:t>
                      </a:r>
                      <a:endParaRPr lang="es-ES" sz="10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Plaza de Toros Belmonte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baseline="0" dirty="0" smtClean="0">
                          <a:solidFill>
                            <a:schemeClr val="tx2"/>
                          </a:solidFill>
                        </a:rPr>
                        <a:t>1000 Coctel </a:t>
                      </a:r>
                      <a:endParaRPr lang="es-ES" sz="10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Convento San Agustín</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400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Convento Santo Domingo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400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Museo de la Ciudad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400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Centro Cultural Metropolitano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300"/>
                        </a:spcAft>
                        <a:buClrTx/>
                        <a:buSzTx/>
                        <a:buFont typeface="+mj-lt"/>
                        <a:buNone/>
                        <a:tabLst/>
                        <a:defRPr/>
                      </a:pPr>
                      <a:r>
                        <a:rPr lang="es-ES" sz="1000" baseline="0" dirty="0" smtClean="0">
                          <a:solidFill>
                            <a:schemeClr val="tx2"/>
                          </a:solidFill>
                        </a:rPr>
                        <a:t>700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Iglesia de la Compañía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baseline="0" dirty="0" smtClean="0">
                          <a:solidFill>
                            <a:schemeClr val="tx2"/>
                          </a:solidFill>
                        </a:rPr>
                        <a:t>500 (Patio Sur) </a:t>
                      </a:r>
                      <a:endParaRPr lang="es-ES" sz="10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Convento San Francisco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1000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Museo del agua </a:t>
                      </a:r>
                      <a:r>
                        <a:rPr lang="es-ES" sz="1000" baseline="0" dirty="0" err="1" smtClean="0">
                          <a:solidFill>
                            <a:schemeClr val="tx2"/>
                          </a:solidFill>
                        </a:rPr>
                        <a:t>Yaku</a:t>
                      </a:r>
                      <a:endParaRPr lang="es-ES" sz="1000" baseline="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600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Teatro Bolívar</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600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marR="0" indent="0" algn="l" defTabSz="806555" rtl="0" eaLnBrk="1" fontAlgn="auto" latinLnBrk="0" hangingPunct="1">
                        <a:lnSpc>
                          <a:spcPct val="100000"/>
                        </a:lnSpc>
                        <a:spcBef>
                          <a:spcPts val="0"/>
                        </a:spcBef>
                        <a:spcAft>
                          <a:spcPts val="300"/>
                        </a:spcAft>
                        <a:buClrTx/>
                        <a:buSzTx/>
                        <a:buFont typeface="+mj-lt"/>
                        <a:buNone/>
                        <a:tabLst/>
                        <a:defRPr/>
                      </a:pPr>
                      <a:r>
                        <a:rPr lang="es-ES" sz="1000" baseline="0" dirty="0" smtClean="0">
                          <a:solidFill>
                            <a:schemeClr val="tx2"/>
                          </a:solidFill>
                        </a:rPr>
                        <a:t>Estación de Tren </a:t>
                      </a:r>
                      <a:r>
                        <a:rPr lang="es-ES" sz="1000" baseline="0" dirty="0" err="1" smtClean="0">
                          <a:solidFill>
                            <a:schemeClr val="tx2"/>
                          </a:solidFill>
                        </a:rPr>
                        <a:t>Chimbacalle</a:t>
                      </a:r>
                      <a:endParaRPr lang="es-ES" sz="10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auto" latinLnBrk="0" hangingPunct="1">
                        <a:lnSpc>
                          <a:spcPct val="100000"/>
                        </a:lnSpc>
                        <a:spcBef>
                          <a:spcPts val="0"/>
                        </a:spcBef>
                        <a:spcAft>
                          <a:spcPts val="300"/>
                        </a:spcAft>
                        <a:buClrTx/>
                        <a:buSzTx/>
                        <a:buFont typeface="+mj-lt"/>
                        <a:buNone/>
                        <a:tabLst/>
                        <a:defRPr/>
                      </a:pPr>
                      <a:r>
                        <a:rPr lang="es-ES" sz="1000" dirty="0" smtClean="0">
                          <a:solidFill>
                            <a:schemeClr val="tx2"/>
                          </a:solidFill>
                        </a:rPr>
                        <a:t>350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noFill/>
                  </a:tcPr>
                </a:tc>
              </a:tr>
              <a:tr h="265700">
                <a:tc rowSpan="7">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100" b="1" dirty="0" smtClean="0">
                          <a:solidFill>
                            <a:srgbClr val="002060"/>
                          </a:solidFill>
                          <a:cs typeface="Arial" charset="0"/>
                        </a:rPr>
                        <a:t>Espacios modernos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a:spcAft>
                          <a:spcPts val="300"/>
                        </a:spcAft>
                        <a:buFont typeface="+mj-lt"/>
                        <a:buNone/>
                      </a:pPr>
                      <a:r>
                        <a:rPr lang="es-ES" sz="1000" dirty="0" smtClean="0">
                          <a:solidFill>
                            <a:schemeClr val="tx2"/>
                          </a:solidFill>
                        </a:rPr>
                        <a:t>Casa de la música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700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002060"/>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dirty="0" smtClean="0">
                          <a:solidFill>
                            <a:schemeClr val="tx2"/>
                          </a:solidFill>
                        </a:rPr>
                        <a:t>Jardín Botánico</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300 (</a:t>
                      </a:r>
                      <a:r>
                        <a:rPr lang="es-ES" sz="1000" baseline="0" dirty="0" smtClean="0">
                          <a:solidFill>
                            <a:schemeClr val="tx2"/>
                          </a:solidFill>
                        </a:rPr>
                        <a:t>Coctel) </a:t>
                      </a:r>
                      <a:endParaRPr lang="es-ES" sz="10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dirty="0" smtClean="0">
                          <a:solidFill>
                            <a:schemeClr val="tx2"/>
                          </a:solidFill>
                        </a:rPr>
                        <a:t>Las Cámaras</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150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dirty="0" err="1" smtClean="0">
                          <a:solidFill>
                            <a:schemeClr val="tx2"/>
                          </a:solidFill>
                        </a:rPr>
                        <a:t>Ciespal</a:t>
                      </a:r>
                      <a:endParaRPr lang="es-ES" sz="1000" dirty="0" smtClean="0">
                        <a:solidFill>
                          <a:schemeClr val="tx2"/>
                        </a:solidFill>
                      </a:endParaRP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200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dirty="0" smtClean="0">
                          <a:solidFill>
                            <a:schemeClr val="tx2"/>
                          </a:solidFill>
                        </a:rPr>
                        <a:t>Capilla del Hombre</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1.000 (plaza)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dirty="0" smtClean="0">
                          <a:solidFill>
                            <a:schemeClr val="tx2"/>
                          </a:solidFill>
                        </a:rPr>
                        <a:t>Casa</a:t>
                      </a:r>
                      <a:r>
                        <a:rPr lang="es-ES" sz="1000" baseline="0" dirty="0" smtClean="0">
                          <a:solidFill>
                            <a:schemeClr val="tx2"/>
                          </a:solidFill>
                        </a:rPr>
                        <a:t> de la Cultura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a:spcAft>
                          <a:spcPts val="300"/>
                        </a:spcAft>
                        <a:buFont typeface="+mj-lt"/>
                        <a:buNone/>
                      </a:pPr>
                      <a:r>
                        <a:rPr lang="es-ES" sz="1000" dirty="0" smtClean="0">
                          <a:solidFill>
                            <a:schemeClr val="tx2"/>
                          </a:solidFill>
                        </a:rPr>
                        <a:t>4.800 (ágora)</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265700">
                <a:tc vMerge="1">
                  <a:txBody>
                    <a:bodyPr/>
                    <a:lstStyle/>
                    <a:p>
                      <a:endParaRPr lang="es-ES"/>
                    </a:p>
                  </a:txBody>
                  <a:tcPr/>
                </a:tc>
                <a:tc>
                  <a:txBody>
                    <a:bodyPr/>
                    <a:lstStyle/>
                    <a:p>
                      <a:pPr marL="0" indent="0" algn="l">
                        <a:spcAft>
                          <a:spcPts val="300"/>
                        </a:spcAft>
                        <a:buFont typeface="+mj-lt"/>
                        <a:buNone/>
                      </a:pPr>
                      <a:r>
                        <a:rPr lang="es-ES" sz="1000" baseline="0" dirty="0" smtClean="0">
                          <a:solidFill>
                            <a:schemeClr val="tx2"/>
                          </a:solidFill>
                        </a:rPr>
                        <a:t>Museo Interactivo de Ciencias </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indent="0" algn="ctr" defTabSz="806555" rtl="0" eaLnBrk="1" latinLnBrk="0" hangingPunct="1">
                        <a:spcAft>
                          <a:spcPts val="300"/>
                        </a:spcAft>
                        <a:buFont typeface="+mj-lt"/>
                        <a:buNone/>
                      </a:pPr>
                      <a:r>
                        <a:rPr lang="es-ES" sz="1000" dirty="0" smtClean="0">
                          <a:solidFill>
                            <a:schemeClr val="tx2"/>
                          </a:solidFill>
                        </a:rPr>
                        <a:t>800</a:t>
                      </a:r>
                    </a:p>
                  </a:txBody>
                  <a:tcPr marL="36000" marR="36000" marT="36000" marB="3600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a:t>
            </a:r>
            <a:r>
              <a:rPr lang="es-ES" b="1" dirty="0" smtClean="0">
                <a:solidFill>
                  <a:srgbClr val="002060"/>
                </a:solidFill>
                <a:cs typeface="Arial" charset="0"/>
              </a:rPr>
              <a:t>turística </a:t>
            </a:r>
            <a:r>
              <a:rPr lang="es-ES" b="1" dirty="0">
                <a:solidFill>
                  <a:srgbClr val="002060"/>
                </a:solidFill>
                <a:cs typeface="Arial" charset="0"/>
              </a:rPr>
              <a:t>de Quito </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RICE – </a:t>
            </a:r>
            <a:r>
              <a:rPr lang="es-ES" sz="2000" dirty="0" smtClean="0">
                <a:solidFill>
                  <a:srgbClr val="00B0F0"/>
                </a:solidFill>
                <a:cs typeface="Arial" charset="0"/>
              </a:rPr>
              <a:t>Principales </a:t>
            </a:r>
            <a:r>
              <a:rPr lang="es-ES" sz="2000" dirty="0" err="1" smtClean="0">
                <a:solidFill>
                  <a:srgbClr val="00B0F0"/>
                </a:solidFill>
                <a:cs typeface="Arial" charset="0"/>
              </a:rPr>
              <a:t>venues</a:t>
            </a:r>
            <a:r>
              <a:rPr lang="es-ES" sz="2000" dirty="0" smtClean="0">
                <a:solidFill>
                  <a:srgbClr val="00B0F0"/>
                </a:solidFill>
                <a:cs typeface="Arial" charset="0"/>
              </a:rPr>
              <a:t> y capacidades, por categoría (ii/ii)</a:t>
            </a:r>
            <a:endParaRPr lang="es-ES" sz="1400" i="1" dirty="0">
              <a:solidFill>
                <a:srgbClr val="00B0F0"/>
              </a:solidFill>
              <a:cs typeface="Arial" charset="0"/>
            </a:endParaRPr>
          </a:p>
        </p:txBody>
      </p:sp>
      <p:sp>
        <p:nvSpPr>
          <p:cNvPr id="6"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370</a:t>
            </a:fld>
            <a:endParaRPr lang="es-ES" dirty="0">
              <a:solidFill>
                <a:srgbClr val="002776"/>
              </a:solidFill>
            </a:endParaRPr>
          </a:p>
        </p:txBody>
      </p:sp>
    </p:spTree>
    <p:extLst>
      <p:ext uri="{BB962C8B-B14F-4D97-AF65-F5344CB8AC3E}">
        <p14:creationId xmlns:p14="http://schemas.microsoft.com/office/powerpoint/2010/main" val="33379273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Estructura de la oferta turística de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371</a:t>
            </a:fld>
            <a:endParaRPr lang="es-ES" dirty="0">
              <a:solidFill>
                <a:srgbClr val="002776"/>
              </a:solidFill>
            </a:endParaRPr>
          </a:p>
        </p:txBody>
      </p:sp>
      <p:grpSp>
        <p:nvGrpSpPr>
          <p:cNvPr id="9" name="Group 8"/>
          <p:cNvGrpSpPr/>
          <p:nvPr/>
        </p:nvGrpSpPr>
        <p:grpSpPr>
          <a:xfrm>
            <a:off x="369499" y="1084000"/>
            <a:ext cx="9120576" cy="195759"/>
            <a:chOff x="369499" y="1554307"/>
            <a:chExt cx="8388000" cy="208669"/>
          </a:xfrm>
        </p:grpSpPr>
        <p:cxnSp>
          <p:nvCxnSpPr>
            <p:cNvPr id="1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12"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6"/>
          <p:cNvSpPr>
            <a:spLocks/>
          </p:cNvSpPr>
          <p:nvPr/>
        </p:nvSpPr>
        <p:spPr bwMode="auto">
          <a:xfrm>
            <a:off x="520715" y="2542253"/>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Freeform 27"/>
          <p:cNvSpPr>
            <a:spLocks/>
          </p:cNvSpPr>
          <p:nvPr/>
        </p:nvSpPr>
        <p:spPr bwMode="auto">
          <a:xfrm>
            <a:off x="520715" y="3581469"/>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5" name="Freeform 28"/>
          <p:cNvSpPr>
            <a:spLocks noEditPoints="1"/>
          </p:cNvSpPr>
          <p:nvPr/>
        </p:nvSpPr>
        <p:spPr bwMode="auto">
          <a:xfrm>
            <a:off x="520715" y="462068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6" name="Freeform 29"/>
          <p:cNvSpPr>
            <a:spLocks/>
          </p:cNvSpPr>
          <p:nvPr/>
        </p:nvSpPr>
        <p:spPr bwMode="auto">
          <a:xfrm>
            <a:off x="520715" y="5659900"/>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7" name="TextBox 16"/>
          <p:cNvSpPr txBox="1"/>
          <p:nvPr/>
        </p:nvSpPr>
        <p:spPr bwMode="auto">
          <a:xfrm>
            <a:off x="906012" y="3435625"/>
            <a:ext cx="8280000" cy="702743"/>
          </a:xfrm>
          <a:prstGeom prst="rect">
            <a:avLst/>
          </a:prstGeom>
        </p:spPr>
        <p:txBody>
          <a:bodyPr wrap="square" lIns="36000" rIns="36000" rtlCol="0" anchor="ctr">
            <a:noAutofit/>
          </a:bodyPr>
          <a:lstStyle/>
          <a:p>
            <a:pPr marL="0" lvl="1" algn="just">
              <a:spcAft>
                <a:spcPts val="600"/>
              </a:spcAft>
            </a:pPr>
            <a:r>
              <a:rPr lang="es-ES" sz="1200" b="1" dirty="0" smtClean="0">
                <a:solidFill>
                  <a:srgbClr val="002060"/>
                </a:solidFill>
              </a:rPr>
              <a:t>En cuanto a la planta de alojamiento turística, los hoteles representan el </a:t>
            </a:r>
            <a:r>
              <a:rPr lang="es-ES" sz="1200" b="1" dirty="0">
                <a:solidFill>
                  <a:srgbClr val="002060"/>
                </a:solidFill>
              </a:rPr>
              <a:t>36% de las </a:t>
            </a:r>
            <a:r>
              <a:rPr lang="es-ES" sz="1200" b="1" dirty="0" smtClean="0">
                <a:solidFill>
                  <a:srgbClr val="002060"/>
                </a:solidFill>
              </a:rPr>
              <a:t>habitaciones </a:t>
            </a:r>
            <a:r>
              <a:rPr lang="es-ES" sz="1200" dirty="0" smtClean="0">
                <a:solidFill>
                  <a:srgbClr val="002060"/>
                </a:solidFill>
              </a:rPr>
              <a:t>(5.242): </a:t>
            </a:r>
            <a:r>
              <a:rPr lang="es-ES" sz="1200" dirty="0">
                <a:solidFill>
                  <a:srgbClr val="002060"/>
                </a:solidFill>
              </a:rPr>
              <a:t>60% de lujo o primera </a:t>
            </a:r>
            <a:r>
              <a:rPr lang="es-ES" sz="1200" dirty="0" smtClean="0">
                <a:solidFill>
                  <a:srgbClr val="002060"/>
                </a:solidFill>
              </a:rPr>
              <a:t>categoría, ubicados mayoritariamente en el centro </a:t>
            </a:r>
            <a:r>
              <a:rPr lang="es-ES" sz="1200" dirty="0">
                <a:solidFill>
                  <a:srgbClr val="002060"/>
                </a:solidFill>
              </a:rPr>
              <a:t>histórico y La </a:t>
            </a:r>
            <a:r>
              <a:rPr lang="es-ES" sz="1200" dirty="0" smtClean="0">
                <a:solidFill>
                  <a:srgbClr val="002060"/>
                </a:solidFill>
              </a:rPr>
              <a:t>Mariscal. </a:t>
            </a:r>
            <a:r>
              <a:rPr lang="es-ES" sz="1200" b="1" dirty="0" smtClean="0">
                <a:solidFill>
                  <a:srgbClr val="002060"/>
                </a:solidFill>
              </a:rPr>
              <a:t>Se identifica buena </a:t>
            </a:r>
            <a:r>
              <a:rPr lang="es-ES" sz="1200" b="1" dirty="0">
                <a:solidFill>
                  <a:srgbClr val="002060"/>
                </a:solidFill>
              </a:rPr>
              <a:t>oferta internacional de hoteles de lujo, 1ª y 2ª </a:t>
            </a:r>
            <a:r>
              <a:rPr lang="es-ES" sz="1200" dirty="0">
                <a:solidFill>
                  <a:srgbClr val="002060"/>
                </a:solidFill>
              </a:rPr>
              <a:t>(8 grupos hoteleros</a:t>
            </a:r>
            <a:r>
              <a:rPr lang="es-ES" sz="1200" dirty="0" smtClean="0">
                <a:solidFill>
                  <a:srgbClr val="002060"/>
                </a:solidFill>
              </a:rPr>
              <a:t>)</a:t>
            </a:r>
            <a:endParaRPr lang="es-ES" sz="1200" dirty="0">
              <a:solidFill>
                <a:srgbClr val="002060"/>
              </a:solidFill>
            </a:endParaRPr>
          </a:p>
        </p:txBody>
      </p:sp>
      <p:sp>
        <p:nvSpPr>
          <p:cNvPr id="18" name="TextBox 17"/>
          <p:cNvSpPr txBox="1"/>
          <p:nvPr/>
        </p:nvSpPr>
        <p:spPr bwMode="auto">
          <a:xfrm>
            <a:off x="906012" y="4575224"/>
            <a:ext cx="8280000" cy="509960"/>
          </a:xfrm>
          <a:prstGeom prst="rect">
            <a:avLst/>
          </a:prstGeom>
        </p:spPr>
        <p:txBody>
          <a:bodyPr wrap="square" lIns="36000" rIns="36000" rtlCol="0" anchor="ctr">
            <a:noAutofit/>
          </a:bodyPr>
          <a:lstStyle/>
          <a:p>
            <a:pPr marL="1588" lvl="1" fontAlgn="base">
              <a:lnSpc>
                <a:spcPct val="106000"/>
              </a:lnSpc>
              <a:spcBef>
                <a:spcPct val="40000"/>
              </a:spcBef>
              <a:spcAft>
                <a:spcPct val="0"/>
              </a:spcAft>
              <a:buClr>
                <a:srgbClr val="000000"/>
              </a:buClr>
            </a:pPr>
            <a:r>
              <a:rPr lang="es-ES" sz="1200" b="1" dirty="0" smtClean="0">
                <a:solidFill>
                  <a:srgbClr val="002060"/>
                </a:solidFill>
              </a:rPr>
              <a:t>Destaca la elevada </a:t>
            </a:r>
            <a:r>
              <a:rPr lang="es-ES" sz="1200" b="1" dirty="0">
                <a:solidFill>
                  <a:srgbClr val="002060"/>
                </a:solidFill>
              </a:rPr>
              <a:t>concentración de oferta A&amp;B y recreación en La Mariscal</a:t>
            </a:r>
            <a:r>
              <a:rPr lang="es-ES" sz="1200" dirty="0">
                <a:solidFill>
                  <a:srgbClr val="002060"/>
                </a:solidFill>
              </a:rPr>
              <a:t>: 50% y 65% de los establecimientos totales, </a:t>
            </a:r>
            <a:r>
              <a:rPr lang="es-ES" sz="1200" dirty="0" smtClean="0">
                <a:solidFill>
                  <a:srgbClr val="002060"/>
                </a:solidFill>
              </a:rPr>
              <a:t>respectivamente</a:t>
            </a:r>
            <a:endParaRPr lang="es-ES" sz="1200" dirty="0">
              <a:solidFill>
                <a:srgbClr val="002060"/>
              </a:solidFill>
            </a:endParaRPr>
          </a:p>
        </p:txBody>
      </p:sp>
      <p:sp>
        <p:nvSpPr>
          <p:cNvPr id="19" name="TextBox 18"/>
          <p:cNvSpPr txBox="1"/>
          <p:nvPr/>
        </p:nvSpPr>
        <p:spPr bwMode="auto">
          <a:xfrm>
            <a:off x="906012" y="5442489"/>
            <a:ext cx="8280000" cy="794823"/>
          </a:xfrm>
          <a:prstGeom prst="rect">
            <a:avLst/>
          </a:prstGeom>
        </p:spPr>
        <p:txBody>
          <a:bodyPr wrap="square" lIns="36000" rIns="36000" rtlCol="0" anchor="ctr">
            <a:noAutofit/>
          </a:bodyPr>
          <a:lstStyle/>
          <a:p>
            <a:pPr marL="1588" lvl="1" fontAlgn="base">
              <a:lnSpc>
                <a:spcPct val="106000"/>
              </a:lnSpc>
              <a:spcBef>
                <a:spcPct val="40000"/>
              </a:spcBef>
              <a:spcAft>
                <a:spcPct val="0"/>
              </a:spcAft>
              <a:buClr>
                <a:srgbClr val="000000"/>
              </a:buClr>
            </a:pPr>
            <a:r>
              <a:rPr lang="es-ES" sz="1200" dirty="0" smtClean="0">
                <a:solidFill>
                  <a:srgbClr val="002060"/>
                </a:solidFill>
              </a:rPr>
              <a:t>En turismo RICE, los </a:t>
            </a:r>
            <a:r>
              <a:rPr lang="es-ES" sz="1200" b="1" dirty="0">
                <a:solidFill>
                  <a:srgbClr val="002060"/>
                </a:solidFill>
              </a:rPr>
              <a:t>hoteles concentran la mayor parte de los eventos </a:t>
            </a:r>
            <a:r>
              <a:rPr lang="es-ES" sz="1200" dirty="0">
                <a:solidFill>
                  <a:srgbClr val="002060"/>
                </a:solidFill>
              </a:rPr>
              <a:t>realizados en la ciudad. Destaca también el </a:t>
            </a:r>
            <a:r>
              <a:rPr lang="es-ES" sz="1200" b="1" dirty="0">
                <a:solidFill>
                  <a:srgbClr val="002060"/>
                </a:solidFill>
              </a:rPr>
              <a:t>Centro de Exposiciones Quito </a:t>
            </a:r>
            <a:r>
              <a:rPr lang="es-ES" sz="1200" dirty="0">
                <a:solidFill>
                  <a:srgbClr val="002060"/>
                </a:solidFill>
              </a:rPr>
              <a:t>para </a:t>
            </a:r>
            <a:r>
              <a:rPr lang="es-ES" sz="1200" dirty="0" smtClean="0">
                <a:solidFill>
                  <a:srgbClr val="002060"/>
                </a:solidFill>
              </a:rPr>
              <a:t>ferias</a:t>
            </a:r>
            <a:endParaRPr lang="es-ES" sz="1200" dirty="0">
              <a:solidFill>
                <a:srgbClr val="002060"/>
              </a:solidFill>
            </a:endParaRPr>
          </a:p>
        </p:txBody>
      </p:sp>
      <p:sp>
        <p:nvSpPr>
          <p:cNvPr id="20" name="TextBox 19"/>
          <p:cNvSpPr txBox="1"/>
          <p:nvPr/>
        </p:nvSpPr>
        <p:spPr bwMode="auto">
          <a:xfrm>
            <a:off x="906012" y="2328594"/>
            <a:ext cx="8280000" cy="830391"/>
          </a:xfrm>
          <a:prstGeom prst="rect">
            <a:avLst/>
          </a:prstGeom>
        </p:spPr>
        <p:txBody>
          <a:bodyPr wrap="square" lIns="36000" rIns="36000" rtlCol="0" anchor="ctr">
            <a:noAutofit/>
          </a:bodyPr>
          <a:lstStyle/>
          <a:p>
            <a:pPr marL="1588" lvl="1" fontAlgn="base">
              <a:lnSpc>
                <a:spcPct val="106000"/>
              </a:lnSpc>
              <a:spcBef>
                <a:spcPct val="40000"/>
              </a:spcBef>
              <a:spcAft>
                <a:spcPct val="0"/>
              </a:spcAft>
              <a:buClr>
                <a:srgbClr val="000000"/>
              </a:buClr>
            </a:pPr>
            <a:r>
              <a:rPr lang="es-ES" sz="1200" b="1" dirty="0">
                <a:solidFill>
                  <a:srgbClr val="002060"/>
                </a:solidFill>
              </a:rPr>
              <a:t>Según </a:t>
            </a:r>
            <a:r>
              <a:rPr lang="es-ES" sz="1200" b="1" dirty="0" smtClean="0">
                <a:solidFill>
                  <a:srgbClr val="002060"/>
                </a:solidFill>
              </a:rPr>
              <a:t>el </a:t>
            </a:r>
            <a:r>
              <a:rPr lang="es-ES" sz="1200" b="1" dirty="0">
                <a:solidFill>
                  <a:srgbClr val="002060"/>
                </a:solidFill>
              </a:rPr>
              <a:t>Catastro, </a:t>
            </a:r>
            <a:r>
              <a:rPr lang="es-ES" sz="1200" b="1" dirty="0" smtClean="0">
                <a:solidFill>
                  <a:srgbClr val="002060"/>
                </a:solidFill>
              </a:rPr>
              <a:t>la oferta turística se compone principalmente de </a:t>
            </a:r>
            <a:r>
              <a:rPr lang="es-ES" sz="1200" b="1" dirty="0">
                <a:solidFill>
                  <a:srgbClr val="002060"/>
                </a:solidFill>
              </a:rPr>
              <a:t>restaurantes y hostales, transporte colectivo turístico y </a:t>
            </a:r>
            <a:r>
              <a:rPr lang="es-ES" sz="1200" b="1" dirty="0" smtClean="0">
                <a:solidFill>
                  <a:srgbClr val="002060"/>
                </a:solidFill>
              </a:rPr>
              <a:t>discotecas. Ésta se </a:t>
            </a:r>
            <a:r>
              <a:rPr lang="es-ES" sz="1200" b="1" dirty="0">
                <a:solidFill>
                  <a:srgbClr val="002060"/>
                </a:solidFill>
              </a:rPr>
              <a:t>concentra principalmente en las ZET (Centro histórico y La Mariscal): </a:t>
            </a:r>
            <a:r>
              <a:rPr lang="es-ES" sz="1200" dirty="0" smtClean="0">
                <a:solidFill>
                  <a:srgbClr val="002060"/>
                </a:solidFill>
              </a:rPr>
              <a:t>52% de los establecimientos de alojamiento y 64% de los de alimentos y bebidas</a:t>
            </a:r>
            <a:endParaRPr lang="es-ES" sz="1200" dirty="0">
              <a:solidFill>
                <a:srgbClr val="002776"/>
              </a:solidFill>
            </a:endParaRPr>
          </a:p>
        </p:txBody>
      </p:sp>
      <p:sp>
        <p:nvSpPr>
          <p:cNvPr id="21" name="TextBox 20"/>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pPr marL="1588" lvl="1" fontAlgn="base">
              <a:lnSpc>
                <a:spcPct val="106000"/>
              </a:lnSpc>
              <a:spcBef>
                <a:spcPct val="40000"/>
              </a:spcBef>
              <a:spcAft>
                <a:spcPct val="0"/>
              </a:spcAft>
              <a:buClr>
                <a:srgbClr val="000000"/>
              </a:buClr>
            </a:pPr>
            <a:r>
              <a:rPr lang="es-ES" sz="1200" dirty="0" smtClean="0">
                <a:solidFill>
                  <a:srgbClr val="002060"/>
                </a:solidFill>
              </a:rPr>
              <a:t>Del análisis de </a:t>
            </a:r>
            <a:r>
              <a:rPr lang="es-ES" sz="1200" b="1" dirty="0" smtClean="0">
                <a:solidFill>
                  <a:srgbClr val="002060"/>
                </a:solidFill>
              </a:rPr>
              <a:t>rutas turísticas</a:t>
            </a:r>
            <a:r>
              <a:rPr lang="es-ES" sz="1200" dirty="0" smtClean="0">
                <a:solidFill>
                  <a:srgbClr val="002060"/>
                </a:solidFill>
              </a:rPr>
              <a:t>, </a:t>
            </a:r>
            <a:r>
              <a:rPr lang="es-ES" sz="1200" dirty="0">
                <a:solidFill>
                  <a:srgbClr val="002060"/>
                </a:solidFill>
              </a:rPr>
              <a:t>se identifica </a:t>
            </a:r>
            <a:r>
              <a:rPr lang="es-ES" sz="1200" dirty="0" smtClean="0">
                <a:solidFill>
                  <a:srgbClr val="002060"/>
                </a:solidFill>
              </a:rPr>
              <a:t>que el </a:t>
            </a:r>
            <a:r>
              <a:rPr lang="es-ES" sz="1200" dirty="0">
                <a:solidFill>
                  <a:srgbClr val="002060"/>
                </a:solidFill>
              </a:rPr>
              <a:t>46,5% de las unidades vendidas y el </a:t>
            </a:r>
            <a:r>
              <a:rPr lang="es-ES" sz="1200" b="1" dirty="0">
                <a:solidFill>
                  <a:srgbClr val="002060"/>
                </a:solidFill>
              </a:rPr>
              <a:t>43% de los ingresos </a:t>
            </a:r>
            <a:r>
              <a:rPr lang="es-ES" sz="1200" dirty="0">
                <a:solidFill>
                  <a:srgbClr val="002060"/>
                </a:solidFill>
              </a:rPr>
              <a:t>obtenidos por rutas en </a:t>
            </a:r>
            <a:r>
              <a:rPr lang="es-ES" sz="1200" dirty="0" smtClean="0">
                <a:solidFill>
                  <a:srgbClr val="002060"/>
                </a:solidFill>
              </a:rPr>
              <a:t>2015 </a:t>
            </a:r>
            <a:r>
              <a:rPr lang="es-ES" sz="1200" b="1" dirty="0" smtClean="0">
                <a:solidFill>
                  <a:srgbClr val="002060"/>
                </a:solidFill>
              </a:rPr>
              <a:t>se concentraron en 2 rutas: </a:t>
            </a:r>
            <a:r>
              <a:rPr lang="es-ES" sz="1200" b="1" dirty="0">
                <a:solidFill>
                  <a:srgbClr val="002060"/>
                </a:solidFill>
              </a:rPr>
              <a:t>“Aparecidos y Cucos” y “Patrimonial adultos” </a:t>
            </a:r>
          </a:p>
        </p:txBody>
      </p:sp>
    </p:spTree>
    <p:extLst>
      <p:ext uri="{BB962C8B-B14F-4D97-AF65-F5344CB8AC3E}">
        <p14:creationId xmlns:p14="http://schemas.microsoft.com/office/powerpoint/2010/main" val="4143111893"/>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s-ES" sz="3200" b="1" dirty="0" smtClean="0">
                <a:solidFill>
                  <a:schemeClr val="bg2"/>
                </a:solidFill>
              </a:rPr>
              <a:t>4. Revisión de la gestión de Quito Turismo</a:t>
            </a:r>
            <a:endParaRPr lang="es-ES" sz="3200" b="1" dirty="0">
              <a:solidFill>
                <a:schemeClr val="bg2"/>
              </a:solidFill>
            </a:endParaRPr>
          </a:p>
        </p:txBody>
      </p:sp>
    </p:spTree>
    <p:extLst>
      <p:ext uri="{BB962C8B-B14F-4D97-AF65-F5344CB8AC3E}">
        <p14:creationId xmlns:p14="http://schemas.microsoft.com/office/powerpoint/2010/main" val="3987285507"/>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8" name="Picture 6" descr="http://akstatic.plusvalia.com/avisos/9/00/51/05/72/91/1200x1200/38883334.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344487" y="1361403"/>
            <a:ext cx="4464051" cy="5163942"/>
          </a:xfrm>
          <a:prstGeom prst="rect">
            <a:avLst/>
          </a:prstGeom>
          <a:noFill/>
          <a:extLst>
            <a:ext uri="{909E8E84-426E-40DD-AFC4-6F175D3DCCD1}">
              <a14:hiddenFill xmlns:a14="http://schemas.microsoft.com/office/drawing/2010/main">
                <a:solidFill>
                  <a:srgbClr val="FFFFFF"/>
                </a:solidFill>
              </a14:hiddenFill>
            </a:ext>
          </a:extLst>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Revisión de la gestión de Quito Turismo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generales y contenidos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373</a:t>
            </a:fld>
            <a:endParaRPr lang="es-ES" dirty="0">
              <a:solidFill>
                <a:srgbClr val="002776"/>
              </a:solidFill>
            </a:endParaRPr>
          </a:p>
        </p:txBody>
      </p:sp>
      <p:grpSp>
        <p:nvGrpSpPr>
          <p:cNvPr id="4" name="Group 3"/>
          <p:cNvGrpSpPr/>
          <p:nvPr/>
        </p:nvGrpSpPr>
        <p:grpSpPr>
          <a:xfrm>
            <a:off x="369499" y="1119481"/>
            <a:ext cx="4439039" cy="195760"/>
            <a:chOff x="369499" y="1592133"/>
            <a:chExt cx="8388000" cy="13301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2884566" y="1592133"/>
              <a:ext cx="3349084" cy="13301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33" name="Group 32"/>
          <p:cNvGrpSpPr/>
          <p:nvPr/>
        </p:nvGrpSpPr>
        <p:grpSpPr>
          <a:xfrm>
            <a:off x="5080504" y="1119486"/>
            <a:ext cx="4439039" cy="195759"/>
            <a:chOff x="369499" y="1592133"/>
            <a:chExt cx="8388000" cy="133018"/>
          </a:xfrm>
        </p:grpSpPr>
        <p:cxnSp>
          <p:nvCxnSpPr>
            <p:cNvPr id="36"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7"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Contenidos del capítulo</a:t>
              </a:r>
              <a:endParaRPr lang="es-ES" sz="1200" b="1" dirty="0">
                <a:solidFill>
                  <a:srgbClr val="002776"/>
                </a:solidFill>
              </a:endParaRPr>
            </a:p>
          </p:txBody>
        </p:sp>
      </p:grpSp>
      <p:sp>
        <p:nvSpPr>
          <p:cNvPr id="13" name="TextBox 12"/>
          <p:cNvSpPr txBox="1"/>
          <p:nvPr/>
        </p:nvSpPr>
        <p:spPr bwMode="auto">
          <a:xfrm>
            <a:off x="819008" y="2364167"/>
            <a:ext cx="3499987" cy="3080065"/>
          </a:xfrm>
          <a:prstGeom prst="roundRect">
            <a:avLst/>
          </a:prstGeom>
          <a:solidFill>
            <a:schemeClr val="bg1">
              <a:alpha val="81000"/>
            </a:schemeClr>
          </a:solidFill>
        </p:spPr>
        <p:txBody>
          <a:bodyPr wrap="square" lIns="36000" tIns="0" rIns="36000" bIns="0" rtlCol="0" anchor="ctr">
            <a:noAutofit/>
          </a:bodyPr>
          <a:lstStyle/>
          <a:p>
            <a:pPr marL="1588" algn="ctr" defTabSz="914400" fontAlgn="base">
              <a:lnSpc>
                <a:spcPct val="150000"/>
              </a:lnSpc>
              <a:spcAft>
                <a:spcPts val="300"/>
              </a:spcAft>
              <a:buClr>
                <a:srgbClr val="002060"/>
              </a:buClr>
            </a:pPr>
            <a:r>
              <a:rPr lang="es-ES" sz="1600" b="1" dirty="0" smtClean="0">
                <a:solidFill>
                  <a:srgbClr val="00A1DE"/>
                </a:solidFill>
                <a:cs typeface="Arial" charset="0"/>
              </a:rPr>
              <a:t>El objetivo del capítulo es contar con un nivel de base de la gestión realizada por </a:t>
            </a:r>
            <a:r>
              <a:rPr lang="es-ES" sz="2000" b="1" dirty="0" smtClean="0">
                <a:solidFill>
                  <a:srgbClr val="00A1DE"/>
                </a:solidFill>
                <a:cs typeface="Arial" charset="0"/>
              </a:rPr>
              <a:t>Quito Turismo en cada departamento, </a:t>
            </a:r>
            <a:r>
              <a:rPr lang="es-ES" sz="1600" b="1" dirty="0" smtClean="0">
                <a:solidFill>
                  <a:srgbClr val="00A1DE"/>
                </a:solidFill>
                <a:cs typeface="Arial" charset="0"/>
              </a:rPr>
              <a:t>para identificar </a:t>
            </a:r>
            <a:r>
              <a:rPr lang="es-ES" sz="1600" b="1" dirty="0">
                <a:solidFill>
                  <a:srgbClr val="00A1DE"/>
                </a:solidFill>
                <a:cs typeface="Arial" charset="0"/>
              </a:rPr>
              <a:t>oportunidades de </a:t>
            </a:r>
            <a:r>
              <a:rPr lang="es-ES" sz="1600" b="1" dirty="0" smtClean="0">
                <a:solidFill>
                  <a:srgbClr val="00A1DE"/>
                </a:solidFill>
                <a:cs typeface="Arial" charset="0"/>
              </a:rPr>
              <a:t>mejora</a:t>
            </a:r>
            <a:endParaRPr lang="es-ES" sz="1600" b="1" dirty="0">
              <a:solidFill>
                <a:srgbClr val="00A1DE"/>
              </a:solidFill>
              <a:cs typeface="Arial" charset="0"/>
            </a:endParaRPr>
          </a:p>
        </p:txBody>
      </p:sp>
      <p:sp>
        <p:nvSpPr>
          <p:cNvPr id="14" name="TextBox 13"/>
          <p:cNvSpPr txBox="1"/>
          <p:nvPr/>
        </p:nvSpPr>
        <p:spPr bwMode="auto">
          <a:xfrm>
            <a:off x="5062841" y="1361402"/>
            <a:ext cx="4469715" cy="328315"/>
          </a:xfrm>
          <a:prstGeom prst="rect">
            <a:avLst/>
          </a:prstGeom>
        </p:spPr>
        <p:txBody>
          <a:bodyPr wrap="square" lIns="36000" rIns="36000" rtlCol="0" anchor="t">
            <a:noAutofit/>
          </a:bodyPr>
          <a:lstStyle/>
          <a:p>
            <a:pPr marL="1588" defTabSz="914400" fontAlgn="base">
              <a:spcAft>
                <a:spcPts val="300"/>
              </a:spcAft>
              <a:buClr>
                <a:srgbClr val="002060"/>
              </a:buClr>
            </a:pPr>
            <a:r>
              <a:rPr lang="es-ES" sz="1200" dirty="0" smtClean="0">
                <a:solidFill>
                  <a:srgbClr val="002776"/>
                </a:solidFill>
                <a:cs typeface="Arial" charset="0"/>
              </a:rPr>
              <a:t>El capítulo se compone de 8 bloques, uno por departamento de Quito Turismo:  </a:t>
            </a:r>
          </a:p>
        </p:txBody>
      </p:sp>
      <p:sp>
        <p:nvSpPr>
          <p:cNvPr id="15" name="TextBox 14"/>
          <p:cNvSpPr txBox="1"/>
          <p:nvPr/>
        </p:nvSpPr>
        <p:spPr bwMode="auto">
          <a:xfrm>
            <a:off x="5080505" y="184482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smtClean="0"/>
              <a:t>4.1. Desarrollo</a:t>
            </a:r>
            <a:endParaRPr lang="es-ES" sz="1200" dirty="0"/>
          </a:p>
        </p:txBody>
      </p:sp>
      <p:sp>
        <p:nvSpPr>
          <p:cNvPr id="16" name="TextBox 15"/>
          <p:cNvSpPr txBox="1"/>
          <p:nvPr/>
        </p:nvSpPr>
        <p:spPr bwMode="auto">
          <a:xfrm>
            <a:off x="6228013" y="184482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a:t>4</a:t>
            </a:r>
            <a:r>
              <a:rPr lang="es-ES" sz="1200" dirty="0" smtClean="0"/>
              <a:t>.2. </a:t>
            </a:r>
          </a:p>
          <a:p>
            <a:pPr marL="1588" indent="0" algn="ctr">
              <a:spcAft>
                <a:spcPts val="0"/>
              </a:spcAft>
              <a:buFont typeface="Wingdings" panose="05000000000000000000" pitchFamily="2" charset="2"/>
              <a:buNone/>
            </a:pPr>
            <a:r>
              <a:rPr lang="es-ES" sz="1200" dirty="0" smtClean="0"/>
              <a:t>Calidad</a:t>
            </a:r>
            <a:endParaRPr lang="es-ES" sz="1200" dirty="0"/>
          </a:p>
        </p:txBody>
      </p:sp>
      <p:sp>
        <p:nvSpPr>
          <p:cNvPr id="27" name="TextBox 26"/>
          <p:cNvSpPr txBox="1"/>
          <p:nvPr/>
        </p:nvSpPr>
        <p:spPr bwMode="auto">
          <a:xfrm>
            <a:off x="7375521" y="184482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smtClean="0"/>
              <a:t>4.3. Mercadeo</a:t>
            </a:r>
            <a:endParaRPr lang="es-ES" sz="1200" dirty="0"/>
          </a:p>
        </p:txBody>
      </p:sp>
      <p:sp>
        <p:nvSpPr>
          <p:cNvPr id="29" name="TextBox 28"/>
          <p:cNvSpPr txBox="1"/>
          <p:nvPr/>
        </p:nvSpPr>
        <p:spPr bwMode="auto">
          <a:xfrm>
            <a:off x="8523030" y="184482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smtClean="0"/>
              <a:t>4.4. Comunica-</a:t>
            </a:r>
            <a:r>
              <a:rPr lang="es-ES" sz="1200" dirty="0" err="1" smtClean="0"/>
              <a:t>ción</a:t>
            </a:r>
            <a:endParaRPr lang="es-ES" sz="1200" dirty="0"/>
          </a:p>
        </p:txBody>
      </p:sp>
      <p:sp>
        <p:nvSpPr>
          <p:cNvPr id="31" name="TextBox 30"/>
          <p:cNvSpPr txBox="1"/>
          <p:nvPr/>
        </p:nvSpPr>
        <p:spPr bwMode="auto">
          <a:xfrm>
            <a:off x="5080505" y="292494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smtClean="0"/>
              <a:t>4.5. </a:t>
            </a:r>
            <a:r>
              <a:rPr lang="es-ES" sz="1200" dirty="0" err="1" smtClean="0"/>
              <a:t>Comerciali-zación</a:t>
            </a:r>
            <a:endParaRPr lang="es-ES" sz="1200" dirty="0"/>
          </a:p>
        </p:txBody>
      </p:sp>
      <p:sp>
        <p:nvSpPr>
          <p:cNvPr id="34" name="TextBox 33"/>
          <p:cNvSpPr txBox="1"/>
          <p:nvPr/>
        </p:nvSpPr>
        <p:spPr bwMode="auto">
          <a:xfrm>
            <a:off x="6228013" y="292494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smtClean="0"/>
              <a:t>4.6. Industria de reuniones</a:t>
            </a:r>
            <a:endParaRPr lang="es-ES" sz="1200" dirty="0"/>
          </a:p>
        </p:txBody>
      </p:sp>
      <p:sp>
        <p:nvSpPr>
          <p:cNvPr id="35" name="TextBox 34"/>
          <p:cNvSpPr txBox="1"/>
          <p:nvPr/>
        </p:nvSpPr>
        <p:spPr bwMode="auto">
          <a:xfrm>
            <a:off x="7375521" y="292494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smtClean="0"/>
              <a:t>4.7. </a:t>
            </a:r>
          </a:p>
          <a:p>
            <a:pPr marL="1588" indent="0" algn="ctr">
              <a:spcAft>
                <a:spcPts val="0"/>
              </a:spcAft>
              <a:buFont typeface="Wingdings" panose="05000000000000000000" pitchFamily="2" charset="2"/>
              <a:buNone/>
            </a:pPr>
            <a:r>
              <a:rPr lang="es-ES" sz="1200" dirty="0" smtClean="0"/>
              <a:t>Agencia de atracción de inversores</a:t>
            </a:r>
            <a:endParaRPr lang="es-ES" sz="1200" dirty="0"/>
          </a:p>
        </p:txBody>
      </p:sp>
      <p:sp>
        <p:nvSpPr>
          <p:cNvPr id="38" name="TextBox 37"/>
          <p:cNvSpPr txBox="1"/>
          <p:nvPr/>
        </p:nvSpPr>
        <p:spPr bwMode="auto">
          <a:xfrm>
            <a:off x="8523030" y="2924944"/>
            <a:ext cx="1044000" cy="936104"/>
          </a:xfrm>
          <a:prstGeom prst="roundRect">
            <a:avLst/>
          </a:prstGeom>
          <a:solidFill>
            <a:schemeClr val="accent3">
              <a:lumMod val="20000"/>
              <a:lumOff val="80000"/>
            </a:schemeClr>
          </a:solidFill>
        </p:spPr>
        <p:txBody>
          <a:bodyPr wrap="square" lIns="0" rIns="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spcAft>
                <a:spcPts val="0"/>
              </a:spcAft>
              <a:buFont typeface="Wingdings" panose="05000000000000000000" pitchFamily="2" charset="2"/>
              <a:buNone/>
            </a:pPr>
            <a:r>
              <a:rPr lang="es-ES" sz="1200" dirty="0" smtClean="0"/>
              <a:t>4.8. Financiero</a:t>
            </a:r>
            <a:endParaRPr lang="es-ES" sz="1200" dirty="0"/>
          </a:p>
        </p:txBody>
      </p:sp>
      <p:grpSp>
        <p:nvGrpSpPr>
          <p:cNvPr id="21" name="Group 20"/>
          <p:cNvGrpSpPr/>
          <p:nvPr/>
        </p:nvGrpSpPr>
        <p:grpSpPr>
          <a:xfrm>
            <a:off x="5186687" y="4305853"/>
            <a:ext cx="4439039" cy="181909"/>
            <a:chOff x="369499" y="1596839"/>
            <a:chExt cx="8388000" cy="123607"/>
          </a:xfrm>
        </p:grpSpPr>
        <p:cxnSp>
          <p:nvCxnSpPr>
            <p:cNvPr id="22"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3" name="TxtBox:83/125"/>
            <p:cNvSpPr/>
            <p:nvPr/>
          </p:nvSpPr>
          <p:spPr bwMode="auto">
            <a:xfrm>
              <a:off x="2799146" y="1596839"/>
              <a:ext cx="3519921" cy="12360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Metodología</a:t>
              </a:r>
              <a:endParaRPr lang="es-ES" sz="1200" b="1" dirty="0">
                <a:solidFill>
                  <a:srgbClr val="002776"/>
                </a:solidFill>
              </a:endParaRPr>
            </a:p>
          </p:txBody>
        </p:sp>
      </p:grpSp>
      <p:sp>
        <p:nvSpPr>
          <p:cNvPr id="24" name="TextBox 23"/>
          <p:cNvSpPr txBox="1"/>
          <p:nvPr/>
        </p:nvSpPr>
        <p:spPr bwMode="auto">
          <a:xfrm>
            <a:off x="5169024" y="4540844"/>
            <a:ext cx="4469715" cy="976388"/>
          </a:xfrm>
          <a:prstGeom prst="rect">
            <a:avLst/>
          </a:prstGeom>
        </p:spPr>
        <p:txBody>
          <a:bodyPr wrap="square" lIns="36000" rIns="36000" rtlCol="0" anchor="t">
            <a:noAutofit/>
          </a:bodyPr>
          <a:lstStyle/>
          <a:p>
            <a:pPr marL="230188" indent="-228600" defTabSz="914400" fontAlgn="base">
              <a:spcAft>
                <a:spcPts val="300"/>
              </a:spcAft>
              <a:buClr>
                <a:srgbClr val="002060"/>
              </a:buClr>
              <a:buFont typeface="+mj-lt"/>
              <a:buAutoNum type="arabicPeriod"/>
            </a:pPr>
            <a:r>
              <a:rPr lang="es-ES" sz="1200" dirty="0" smtClean="0">
                <a:solidFill>
                  <a:srgbClr val="002776"/>
                </a:solidFill>
                <a:cs typeface="Arial" charset="0"/>
              </a:rPr>
              <a:t>Cada departamento de Quito Turismo elaboró la mayor parte del material que se presenta. </a:t>
            </a:r>
          </a:p>
          <a:p>
            <a:pPr marL="230188" indent="-228600" defTabSz="914400" fontAlgn="base">
              <a:spcAft>
                <a:spcPts val="300"/>
              </a:spcAft>
              <a:buClr>
                <a:srgbClr val="002060"/>
              </a:buClr>
              <a:buFont typeface="+mj-lt"/>
              <a:buAutoNum type="arabicPeriod"/>
            </a:pPr>
            <a:r>
              <a:rPr lang="es-ES" sz="1200" dirty="0" smtClean="0">
                <a:solidFill>
                  <a:srgbClr val="002776"/>
                </a:solidFill>
                <a:cs typeface="Arial" charset="0"/>
              </a:rPr>
              <a:t>Se realizó reuniones informativas, talleres de trabajo, entrevistas con los directores, para comprender mejor el funcionamiento de cada departamento. </a:t>
            </a:r>
          </a:p>
          <a:p>
            <a:pPr marL="230188" indent="-228600" defTabSz="914400" fontAlgn="base">
              <a:spcAft>
                <a:spcPts val="300"/>
              </a:spcAft>
              <a:buClr>
                <a:srgbClr val="002060"/>
              </a:buClr>
              <a:buFont typeface="+mj-lt"/>
              <a:buAutoNum type="arabicPeriod"/>
            </a:pPr>
            <a:r>
              <a:rPr lang="es-ES" sz="1200" dirty="0" smtClean="0">
                <a:solidFill>
                  <a:srgbClr val="002776"/>
                </a:solidFill>
                <a:cs typeface="Arial" charset="0"/>
              </a:rPr>
              <a:t>Trabajo a partir de información provista por Quito Turismo</a:t>
            </a:r>
          </a:p>
          <a:p>
            <a:pPr marL="230188" indent="-228600" defTabSz="914400" fontAlgn="base">
              <a:spcAft>
                <a:spcPts val="300"/>
              </a:spcAft>
              <a:buClr>
                <a:srgbClr val="002060"/>
              </a:buClr>
              <a:buFont typeface="+mj-lt"/>
              <a:buAutoNum type="arabicPeriod"/>
            </a:pPr>
            <a:r>
              <a:rPr lang="es-ES" sz="1200" dirty="0" smtClean="0">
                <a:solidFill>
                  <a:srgbClr val="002776"/>
                </a:solidFill>
                <a:cs typeface="Arial" charset="0"/>
              </a:rPr>
              <a:t>Análisis sobre los roles de departamentos y resultados obtenidos</a:t>
            </a:r>
          </a:p>
        </p:txBody>
      </p:sp>
    </p:spTree>
    <p:extLst>
      <p:ext uri="{BB962C8B-B14F-4D97-AF65-F5344CB8AC3E}">
        <p14:creationId xmlns:p14="http://schemas.microsoft.com/office/powerpoint/2010/main" val="4070044613"/>
      </p:ext>
    </p:extLst>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4.1. </a:t>
            </a:r>
            <a:r>
              <a:rPr lang="es-ES" sz="2800" dirty="0" smtClean="0">
                <a:solidFill>
                  <a:srgbClr val="FFFFFF"/>
                </a:solidFill>
              </a:rPr>
              <a:t>Desarrollo</a:t>
            </a:r>
            <a:endParaRPr lang="es-ES" sz="2800" i="1" dirty="0">
              <a:solidFill>
                <a:srgbClr val="FFFFFF"/>
              </a:solidFill>
            </a:endParaRPr>
          </a:p>
        </p:txBody>
      </p:sp>
    </p:spTree>
    <p:extLst>
      <p:ext uri="{BB962C8B-B14F-4D97-AF65-F5344CB8AC3E}">
        <p14:creationId xmlns:p14="http://schemas.microsoft.com/office/powerpoint/2010/main" val="2239708032"/>
      </p:ext>
    </p:extLst>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Desarrollo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Productos turísticos prioritarios en DMQ (situación actual)</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www.quito.com.ec</a:t>
            </a:r>
            <a:endParaRPr lang="es-ES" b="0" i="1" dirty="0">
              <a:solidFill>
                <a:srgbClr val="002776"/>
              </a:solidFill>
            </a:endParaRPr>
          </a:p>
        </p:txBody>
      </p:sp>
      <p:sp>
        <p:nvSpPr>
          <p:cNvPr id="7" name="Rounded Rectangle 6"/>
          <p:cNvSpPr/>
          <p:nvPr/>
        </p:nvSpPr>
        <p:spPr bwMode="auto">
          <a:xfrm>
            <a:off x="344488" y="1422092"/>
            <a:ext cx="4883507" cy="360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Productos turísticos prioritarios en DMQ </a:t>
            </a:r>
            <a:r>
              <a:rPr lang="es-ES" sz="1200" dirty="0" smtClean="0">
                <a:solidFill>
                  <a:srgbClr val="FFFFFF"/>
                </a:solidFill>
                <a:cs typeface="Arial" pitchFamily="34" charset="0"/>
              </a:rPr>
              <a:t>(situación actual)</a:t>
            </a:r>
            <a:endParaRPr lang="es-ES" sz="1200" dirty="0">
              <a:solidFill>
                <a:srgbClr val="FFFFFF"/>
              </a:solidFill>
              <a:cs typeface="Arial" pitchFamily="34" charset="0"/>
            </a:endParaRPr>
          </a:p>
        </p:txBody>
      </p:sp>
      <p:sp>
        <p:nvSpPr>
          <p:cNvPr id="16" name="Rounded Rectangle 15"/>
          <p:cNvSpPr/>
          <p:nvPr/>
        </p:nvSpPr>
        <p:spPr>
          <a:xfrm>
            <a:off x="2338274" y="1908168"/>
            <a:ext cx="936000" cy="1015568"/>
          </a:xfrm>
          <a:prstGeom prst="roundRect">
            <a:avLst/>
          </a:prstGeom>
          <a:solidFill>
            <a:schemeClr val="accent1">
              <a:lumMod val="40000"/>
              <a:lumOff val="60000"/>
            </a:schemeClr>
          </a:solidFill>
          <a:ln w="3175">
            <a:noFill/>
          </a:ln>
        </p:spPr>
        <p:style>
          <a:lnRef idx="2">
            <a:schemeClr val="accent2"/>
          </a:lnRef>
          <a:fillRef idx="1">
            <a:schemeClr val="lt1"/>
          </a:fillRef>
          <a:effectRef idx="0">
            <a:schemeClr val="accent2"/>
          </a:effectRef>
          <a:fontRef idx="minor">
            <a:schemeClr val="dk1"/>
          </a:fontRef>
        </p:style>
        <p:txBody>
          <a:bodyPr lIns="35995" tIns="792000" rIns="35995" bIns="35977" rtlCol="0" anchor="ctr">
            <a:noAutofit/>
          </a:bodyPr>
          <a:lstStyle/>
          <a:p>
            <a:pPr algn="ctr" defTabSz="914400" fontAlgn="base">
              <a:spcBef>
                <a:spcPct val="0"/>
              </a:spcBef>
              <a:spcAft>
                <a:spcPct val="0"/>
              </a:spcAft>
            </a:pPr>
            <a:r>
              <a:rPr lang="es-ES" sz="800" dirty="0" smtClean="0">
                <a:solidFill>
                  <a:srgbClr val="FFFFFF"/>
                </a:solidFill>
              </a:rPr>
              <a:t>Arte, cultura y patrimonio</a:t>
            </a:r>
            <a:endParaRPr lang="es-ES" sz="800" dirty="0">
              <a:solidFill>
                <a:srgbClr val="FFFFFF"/>
              </a:solidFill>
            </a:endParaRPr>
          </a:p>
        </p:txBody>
      </p:sp>
      <p:sp>
        <p:nvSpPr>
          <p:cNvPr id="17" name="Rounded Rectangle 16"/>
          <p:cNvSpPr/>
          <p:nvPr/>
        </p:nvSpPr>
        <p:spPr>
          <a:xfrm>
            <a:off x="384552" y="1910818"/>
            <a:ext cx="936000" cy="1015568"/>
          </a:xfrm>
          <a:prstGeom prst="roundRect">
            <a:avLst/>
          </a:prstGeom>
          <a:solidFill>
            <a:srgbClr val="002060"/>
          </a:solidFill>
          <a:ln w="3175">
            <a:noFill/>
          </a:ln>
        </p:spPr>
        <p:style>
          <a:lnRef idx="2">
            <a:schemeClr val="accent2"/>
          </a:lnRef>
          <a:fillRef idx="1">
            <a:schemeClr val="lt1"/>
          </a:fillRef>
          <a:effectRef idx="0">
            <a:schemeClr val="accent2"/>
          </a:effectRef>
          <a:fontRef idx="minor">
            <a:schemeClr val="dk1"/>
          </a:fontRef>
        </p:style>
        <p:txBody>
          <a:bodyPr lIns="35995" tIns="792000" rIns="35995" bIns="35977" rtlCol="0" anchor="ctr">
            <a:noAutofit/>
          </a:bodyPr>
          <a:lstStyle/>
          <a:p>
            <a:pPr algn="ctr" defTabSz="914400" fontAlgn="base">
              <a:spcBef>
                <a:spcPct val="0"/>
              </a:spcBef>
              <a:spcAft>
                <a:spcPct val="0"/>
              </a:spcAft>
            </a:pPr>
            <a:r>
              <a:rPr lang="es-ES" sz="800" dirty="0" smtClean="0">
                <a:solidFill>
                  <a:srgbClr val="FFFFFF"/>
                </a:solidFill>
              </a:rPr>
              <a:t>Deportes y aventura</a:t>
            </a:r>
            <a:endParaRPr lang="es-ES" sz="800" dirty="0">
              <a:solidFill>
                <a:srgbClr val="FFFFFF"/>
              </a:solidFill>
            </a:endParaRPr>
          </a:p>
        </p:txBody>
      </p:sp>
      <p:sp>
        <p:nvSpPr>
          <p:cNvPr id="18" name="Rounded Rectangle 17"/>
          <p:cNvSpPr/>
          <p:nvPr/>
        </p:nvSpPr>
        <p:spPr>
          <a:xfrm>
            <a:off x="1361413" y="1909659"/>
            <a:ext cx="936000" cy="1015568"/>
          </a:xfrm>
          <a:prstGeom prst="roundRect">
            <a:avLst/>
          </a:prstGeom>
          <a:solidFill>
            <a:schemeClr val="accent2"/>
          </a:solidFill>
          <a:ln w="3175">
            <a:noFill/>
          </a:ln>
        </p:spPr>
        <p:style>
          <a:lnRef idx="2">
            <a:schemeClr val="accent2"/>
          </a:lnRef>
          <a:fillRef idx="1">
            <a:schemeClr val="lt1"/>
          </a:fillRef>
          <a:effectRef idx="0">
            <a:schemeClr val="accent2"/>
          </a:effectRef>
          <a:fontRef idx="minor">
            <a:schemeClr val="dk1"/>
          </a:fontRef>
        </p:style>
        <p:txBody>
          <a:bodyPr lIns="35995" tIns="792000" rIns="35995" bIns="35977" rtlCol="0" anchor="ctr">
            <a:noAutofit/>
          </a:bodyPr>
          <a:lstStyle/>
          <a:p>
            <a:pPr algn="ctr" defTabSz="914400" fontAlgn="base">
              <a:spcBef>
                <a:spcPct val="0"/>
              </a:spcBef>
              <a:spcAft>
                <a:spcPct val="0"/>
              </a:spcAft>
            </a:pPr>
            <a:r>
              <a:rPr lang="es-ES" sz="800" dirty="0" smtClean="0">
                <a:solidFill>
                  <a:srgbClr val="FFFFFF"/>
                </a:solidFill>
              </a:rPr>
              <a:t>Ecoturismo y naturaleza</a:t>
            </a:r>
            <a:endParaRPr lang="es-ES" sz="800" dirty="0">
              <a:solidFill>
                <a:srgbClr val="FFFFFF"/>
              </a:solidFill>
            </a:endParaRPr>
          </a:p>
        </p:txBody>
      </p:sp>
      <p:sp>
        <p:nvSpPr>
          <p:cNvPr id="19" name="Rounded Rectangle 18"/>
          <p:cNvSpPr/>
          <p:nvPr/>
        </p:nvSpPr>
        <p:spPr>
          <a:xfrm>
            <a:off x="3315135" y="1908168"/>
            <a:ext cx="936000" cy="1015568"/>
          </a:xfrm>
          <a:prstGeom prst="roundRect">
            <a:avLst/>
          </a:prstGeom>
          <a:solidFill>
            <a:schemeClr val="accent2">
              <a:lumMod val="75000"/>
            </a:schemeClr>
          </a:solidFill>
          <a:ln w="3175">
            <a:noFill/>
          </a:ln>
        </p:spPr>
        <p:style>
          <a:lnRef idx="2">
            <a:schemeClr val="accent2"/>
          </a:lnRef>
          <a:fillRef idx="1">
            <a:schemeClr val="lt1"/>
          </a:fillRef>
          <a:effectRef idx="0">
            <a:schemeClr val="accent2"/>
          </a:effectRef>
          <a:fontRef idx="minor">
            <a:schemeClr val="dk1"/>
          </a:fontRef>
        </p:style>
        <p:txBody>
          <a:bodyPr lIns="35995" tIns="792000" rIns="35995" bIns="35977" rtlCol="0" anchor="ctr">
            <a:noAutofit/>
          </a:bodyPr>
          <a:lstStyle/>
          <a:p>
            <a:pPr algn="ctr" defTabSz="914400" fontAlgn="base">
              <a:spcBef>
                <a:spcPct val="0"/>
              </a:spcBef>
              <a:spcAft>
                <a:spcPct val="0"/>
              </a:spcAft>
            </a:pPr>
            <a:r>
              <a:rPr lang="es-ES" sz="800" dirty="0" smtClean="0">
                <a:solidFill>
                  <a:srgbClr val="FFFFFF"/>
                </a:solidFill>
              </a:rPr>
              <a:t>Gastronomía</a:t>
            </a:r>
            <a:endParaRPr lang="es-ES" sz="800" dirty="0">
              <a:solidFill>
                <a:srgbClr val="FFFFFF"/>
              </a:solidFill>
            </a:endParaRPr>
          </a:p>
        </p:txBody>
      </p:sp>
      <p:sp>
        <p:nvSpPr>
          <p:cNvPr id="20" name="Rounded Rectangle 19"/>
          <p:cNvSpPr/>
          <p:nvPr/>
        </p:nvSpPr>
        <p:spPr>
          <a:xfrm>
            <a:off x="4291995" y="1908168"/>
            <a:ext cx="936000" cy="1015568"/>
          </a:xfrm>
          <a:prstGeom prst="roundRect">
            <a:avLst/>
          </a:prstGeom>
          <a:solidFill>
            <a:schemeClr val="tx2"/>
          </a:solidFill>
          <a:ln w="3175">
            <a:noFill/>
          </a:ln>
        </p:spPr>
        <p:style>
          <a:lnRef idx="2">
            <a:schemeClr val="accent2"/>
          </a:lnRef>
          <a:fillRef idx="1">
            <a:schemeClr val="lt1"/>
          </a:fillRef>
          <a:effectRef idx="0">
            <a:schemeClr val="accent2"/>
          </a:effectRef>
          <a:fontRef idx="minor">
            <a:schemeClr val="dk1"/>
          </a:fontRef>
        </p:style>
        <p:txBody>
          <a:bodyPr lIns="35995" tIns="792000" rIns="35995" bIns="35977" rtlCol="0" anchor="ctr">
            <a:noAutofit/>
          </a:bodyPr>
          <a:lstStyle/>
          <a:p>
            <a:pPr algn="ctr" defTabSz="914400" fontAlgn="base">
              <a:spcBef>
                <a:spcPts val="600"/>
              </a:spcBef>
              <a:spcAft>
                <a:spcPct val="0"/>
              </a:spcAft>
            </a:pPr>
            <a:r>
              <a:rPr lang="es-ES" sz="800" dirty="0" smtClean="0">
                <a:solidFill>
                  <a:srgbClr val="FFFFFF"/>
                </a:solidFill>
              </a:rPr>
              <a:t>Entretenimiento</a:t>
            </a:r>
            <a:endParaRPr lang="es-ES" sz="800" dirty="0">
              <a:solidFill>
                <a:srgbClr val="FFFFFF"/>
              </a:solidFill>
            </a:endParaRPr>
          </a:p>
        </p:txBody>
      </p:sp>
      <p:sp>
        <p:nvSpPr>
          <p:cNvPr id="25" name="Freeform 515"/>
          <p:cNvSpPr>
            <a:spLocks noEditPoints="1"/>
          </p:cNvSpPr>
          <p:nvPr/>
        </p:nvSpPr>
        <p:spPr bwMode="auto">
          <a:xfrm>
            <a:off x="2547901" y="1970160"/>
            <a:ext cx="487848" cy="545205"/>
          </a:xfrm>
          <a:custGeom>
            <a:avLst/>
            <a:gdLst>
              <a:gd name="T0" fmla="*/ 588 w 624"/>
              <a:gd name="T1" fmla="*/ 474 h 537"/>
              <a:gd name="T2" fmla="*/ 596 w 624"/>
              <a:gd name="T3" fmla="*/ 321 h 537"/>
              <a:gd name="T4" fmla="*/ 429 w 624"/>
              <a:gd name="T5" fmla="*/ 291 h 537"/>
              <a:gd name="T6" fmla="*/ 438 w 624"/>
              <a:gd name="T7" fmla="*/ 209 h 537"/>
              <a:gd name="T8" fmla="*/ 423 w 624"/>
              <a:gd name="T9" fmla="*/ 200 h 537"/>
              <a:gd name="T10" fmla="*/ 415 w 624"/>
              <a:gd name="T11" fmla="*/ 172 h 537"/>
              <a:gd name="T12" fmla="*/ 402 w 624"/>
              <a:gd name="T13" fmla="*/ 148 h 537"/>
              <a:gd name="T14" fmla="*/ 381 w 624"/>
              <a:gd name="T15" fmla="*/ 129 h 537"/>
              <a:gd name="T16" fmla="*/ 358 w 624"/>
              <a:gd name="T17" fmla="*/ 114 h 537"/>
              <a:gd name="T18" fmla="*/ 330 w 624"/>
              <a:gd name="T19" fmla="*/ 105 h 537"/>
              <a:gd name="T20" fmla="*/ 330 w 624"/>
              <a:gd name="T21" fmla="*/ 104 h 537"/>
              <a:gd name="T22" fmla="*/ 324 w 624"/>
              <a:gd name="T23" fmla="*/ 90 h 537"/>
              <a:gd name="T24" fmla="*/ 315 w 624"/>
              <a:gd name="T25" fmla="*/ 36 h 537"/>
              <a:gd name="T26" fmla="*/ 308 w 624"/>
              <a:gd name="T27" fmla="*/ 36 h 537"/>
              <a:gd name="T28" fmla="*/ 300 w 624"/>
              <a:gd name="T29" fmla="*/ 90 h 537"/>
              <a:gd name="T30" fmla="*/ 293 w 624"/>
              <a:gd name="T31" fmla="*/ 104 h 537"/>
              <a:gd name="T32" fmla="*/ 293 w 624"/>
              <a:gd name="T33" fmla="*/ 105 h 537"/>
              <a:gd name="T34" fmla="*/ 268 w 624"/>
              <a:gd name="T35" fmla="*/ 113 h 537"/>
              <a:gd name="T36" fmla="*/ 245 w 624"/>
              <a:gd name="T37" fmla="*/ 126 h 537"/>
              <a:gd name="T38" fmla="*/ 226 w 624"/>
              <a:gd name="T39" fmla="*/ 144 h 537"/>
              <a:gd name="T40" fmla="*/ 212 w 624"/>
              <a:gd name="T41" fmla="*/ 165 h 537"/>
              <a:gd name="T42" fmla="*/ 203 w 624"/>
              <a:gd name="T43" fmla="*/ 189 h 537"/>
              <a:gd name="T44" fmla="*/ 276 w 624"/>
              <a:gd name="T45" fmla="*/ 198 h 537"/>
              <a:gd name="T46" fmla="*/ 281 w 624"/>
              <a:gd name="T47" fmla="*/ 201 h 537"/>
              <a:gd name="T48" fmla="*/ 281 w 624"/>
              <a:gd name="T49" fmla="*/ 206 h 537"/>
              <a:gd name="T50" fmla="*/ 276 w 624"/>
              <a:gd name="T51" fmla="*/ 209 h 537"/>
              <a:gd name="T52" fmla="*/ 194 w 624"/>
              <a:gd name="T53" fmla="*/ 234 h 537"/>
              <a:gd name="T54" fmla="*/ 29 w 624"/>
              <a:gd name="T55" fmla="*/ 321 h 537"/>
              <a:gd name="T56" fmla="*/ 36 w 624"/>
              <a:gd name="T57" fmla="*/ 474 h 537"/>
              <a:gd name="T58" fmla="*/ 0 w 624"/>
              <a:gd name="T59" fmla="*/ 504 h 537"/>
              <a:gd name="T60" fmla="*/ 624 w 624"/>
              <a:gd name="T61" fmla="*/ 504 h 537"/>
              <a:gd name="T62" fmla="*/ 385 w 624"/>
              <a:gd name="T63" fmla="*/ 240 h 537"/>
              <a:gd name="T64" fmla="*/ 356 w 624"/>
              <a:gd name="T65" fmla="*/ 240 h 537"/>
              <a:gd name="T66" fmla="*/ 328 w 624"/>
              <a:gd name="T67" fmla="*/ 282 h 537"/>
              <a:gd name="T68" fmla="*/ 239 w 624"/>
              <a:gd name="T69" fmla="*/ 240 h 537"/>
              <a:gd name="T70" fmla="*/ 239 w 624"/>
              <a:gd name="T71" fmla="*/ 282 h 537"/>
              <a:gd name="T72" fmla="*/ 77 w 624"/>
              <a:gd name="T73" fmla="*/ 484 h 537"/>
              <a:gd name="T74" fmla="*/ 106 w 624"/>
              <a:gd name="T75" fmla="*/ 484 h 537"/>
              <a:gd name="T76" fmla="*/ 77 w 624"/>
              <a:gd name="T77" fmla="*/ 364 h 537"/>
              <a:gd name="T78" fmla="*/ 165 w 624"/>
              <a:gd name="T79" fmla="*/ 484 h 537"/>
              <a:gd name="T80" fmla="*/ 165 w 624"/>
              <a:gd name="T81" fmla="*/ 442 h 537"/>
              <a:gd name="T82" fmla="*/ 136 w 624"/>
              <a:gd name="T83" fmla="*/ 404 h 537"/>
              <a:gd name="T84" fmla="*/ 165 w 624"/>
              <a:gd name="T85" fmla="*/ 404 h 537"/>
              <a:gd name="T86" fmla="*/ 409 w 624"/>
              <a:gd name="T87" fmla="*/ 504 h 537"/>
              <a:gd name="T88" fmla="*/ 353 w 624"/>
              <a:gd name="T89" fmla="*/ 381 h 537"/>
              <a:gd name="T90" fmla="*/ 326 w 624"/>
              <a:gd name="T91" fmla="*/ 381 h 537"/>
              <a:gd name="T92" fmla="*/ 271 w 624"/>
              <a:gd name="T93" fmla="*/ 504 h 537"/>
              <a:gd name="T94" fmla="*/ 242 w 624"/>
              <a:gd name="T95" fmla="*/ 504 h 537"/>
              <a:gd name="T96" fmla="*/ 194 w 624"/>
              <a:gd name="T97" fmla="*/ 381 h 537"/>
              <a:gd name="T98" fmla="*/ 429 w 624"/>
              <a:gd name="T99" fmla="*/ 357 h 537"/>
              <a:gd name="T100" fmla="*/ 459 w 624"/>
              <a:gd name="T101" fmla="*/ 484 h 537"/>
              <a:gd name="T102" fmla="*/ 489 w 624"/>
              <a:gd name="T103" fmla="*/ 484 h 537"/>
              <a:gd name="T104" fmla="*/ 459 w 624"/>
              <a:gd name="T105" fmla="*/ 364 h 537"/>
              <a:gd name="T106" fmla="*/ 546 w 624"/>
              <a:gd name="T107" fmla="*/ 484 h 537"/>
              <a:gd name="T108" fmla="*/ 546 w 624"/>
              <a:gd name="T109" fmla="*/ 442 h 537"/>
              <a:gd name="T110" fmla="*/ 517 w 624"/>
              <a:gd name="T111" fmla="*/ 404 h 537"/>
              <a:gd name="T112" fmla="*/ 546 w 624"/>
              <a:gd name="T113" fmla="*/ 404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4" h="537">
                <a:moveTo>
                  <a:pt x="607" y="504"/>
                </a:moveTo>
                <a:lnTo>
                  <a:pt x="607" y="474"/>
                </a:lnTo>
                <a:lnTo>
                  <a:pt x="588" y="474"/>
                </a:lnTo>
                <a:lnTo>
                  <a:pt x="588" y="346"/>
                </a:lnTo>
                <a:lnTo>
                  <a:pt x="596" y="346"/>
                </a:lnTo>
                <a:lnTo>
                  <a:pt x="596" y="321"/>
                </a:lnTo>
                <a:lnTo>
                  <a:pt x="588" y="321"/>
                </a:lnTo>
                <a:lnTo>
                  <a:pt x="588" y="321"/>
                </a:lnTo>
                <a:lnTo>
                  <a:pt x="429" y="291"/>
                </a:lnTo>
                <a:lnTo>
                  <a:pt x="429" y="234"/>
                </a:lnTo>
                <a:lnTo>
                  <a:pt x="438" y="234"/>
                </a:lnTo>
                <a:lnTo>
                  <a:pt x="438" y="209"/>
                </a:lnTo>
                <a:lnTo>
                  <a:pt x="424" y="209"/>
                </a:lnTo>
                <a:lnTo>
                  <a:pt x="424" y="209"/>
                </a:lnTo>
                <a:lnTo>
                  <a:pt x="423" y="200"/>
                </a:lnTo>
                <a:lnTo>
                  <a:pt x="422" y="190"/>
                </a:lnTo>
                <a:lnTo>
                  <a:pt x="419" y="181"/>
                </a:lnTo>
                <a:lnTo>
                  <a:pt x="415" y="172"/>
                </a:lnTo>
                <a:lnTo>
                  <a:pt x="411" y="164"/>
                </a:lnTo>
                <a:lnTo>
                  <a:pt x="407" y="155"/>
                </a:lnTo>
                <a:lnTo>
                  <a:pt x="402" y="148"/>
                </a:lnTo>
                <a:lnTo>
                  <a:pt x="395" y="141"/>
                </a:lnTo>
                <a:lnTo>
                  <a:pt x="389" y="134"/>
                </a:lnTo>
                <a:lnTo>
                  <a:pt x="381" y="129"/>
                </a:lnTo>
                <a:lnTo>
                  <a:pt x="374" y="123"/>
                </a:lnTo>
                <a:lnTo>
                  <a:pt x="367" y="118"/>
                </a:lnTo>
                <a:lnTo>
                  <a:pt x="358" y="114"/>
                </a:lnTo>
                <a:lnTo>
                  <a:pt x="348" y="111"/>
                </a:lnTo>
                <a:lnTo>
                  <a:pt x="340" y="107"/>
                </a:lnTo>
                <a:lnTo>
                  <a:pt x="330" y="105"/>
                </a:lnTo>
                <a:lnTo>
                  <a:pt x="330" y="105"/>
                </a:lnTo>
                <a:lnTo>
                  <a:pt x="330" y="104"/>
                </a:lnTo>
                <a:lnTo>
                  <a:pt x="330" y="104"/>
                </a:lnTo>
                <a:lnTo>
                  <a:pt x="329" y="99"/>
                </a:lnTo>
                <a:lnTo>
                  <a:pt x="327" y="95"/>
                </a:lnTo>
                <a:lnTo>
                  <a:pt x="324" y="90"/>
                </a:lnTo>
                <a:lnTo>
                  <a:pt x="320" y="87"/>
                </a:lnTo>
                <a:lnTo>
                  <a:pt x="320" y="87"/>
                </a:lnTo>
                <a:lnTo>
                  <a:pt x="315" y="36"/>
                </a:lnTo>
                <a:lnTo>
                  <a:pt x="312" y="0"/>
                </a:lnTo>
                <a:lnTo>
                  <a:pt x="312" y="0"/>
                </a:lnTo>
                <a:lnTo>
                  <a:pt x="308" y="36"/>
                </a:lnTo>
                <a:lnTo>
                  <a:pt x="304" y="87"/>
                </a:lnTo>
                <a:lnTo>
                  <a:pt x="304" y="87"/>
                </a:lnTo>
                <a:lnTo>
                  <a:pt x="300" y="90"/>
                </a:lnTo>
                <a:lnTo>
                  <a:pt x="296" y="95"/>
                </a:lnTo>
                <a:lnTo>
                  <a:pt x="294" y="99"/>
                </a:lnTo>
                <a:lnTo>
                  <a:pt x="293" y="104"/>
                </a:lnTo>
                <a:lnTo>
                  <a:pt x="293" y="104"/>
                </a:lnTo>
                <a:lnTo>
                  <a:pt x="293" y="105"/>
                </a:lnTo>
                <a:lnTo>
                  <a:pt x="293" y="105"/>
                </a:lnTo>
                <a:lnTo>
                  <a:pt x="285" y="107"/>
                </a:lnTo>
                <a:lnTo>
                  <a:pt x="276" y="110"/>
                </a:lnTo>
                <a:lnTo>
                  <a:pt x="268" y="113"/>
                </a:lnTo>
                <a:lnTo>
                  <a:pt x="260" y="117"/>
                </a:lnTo>
                <a:lnTo>
                  <a:pt x="253" y="121"/>
                </a:lnTo>
                <a:lnTo>
                  <a:pt x="245" y="126"/>
                </a:lnTo>
                <a:lnTo>
                  <a:pt x="239" y="131"/>
                </a:lnTo>
                <a:lnTo>
                  <a:pt x="233" y="137"/>
                </a:lnTo>
                <a:lnTo>
                  <a:pt x="226" y="144"/>
                </a:lnTo>
                <a:lnTo>
                  <a:pt x="221" y="150"/>
                </a:lnTo>
                <a:lnTo>
                  <a:pt x="217" y="157"/>
                </a:lnTo>
                <a:lnTo>
                  <a:pt x="212" y="165"/>
                </a:lnTo>
                <a:lnTo>
                  <a:pt x="208" y="172"/>
                </a:lnTo>
                <a:lnTo>
                  <a:pt x="205" y="181"/>
                </a:lnTo>
                <a:lnTo>
                  <a:pt x="203" y="189"/>
                </a:lnTo>
                <a:lnTo>
                  <a:pt x="201" y="198"/>
                </a:lnTo>
                <a:lnTo>
                  <a:pt x="276" y="198"/>
                </a:lnTo>
                <a:lnTo>
                  <a:pt x="276" y="198"/>
                </a:lnTo>
                <a:lnTo>
                  <a:pt x="278" y="199"/>
                </a:lnTo>
                <a:lnTo>
                  <a:pt x="280" y="200"/>
                </a:lnTo>
                <a:lnTo>
                  <a:pt x="281" y="201"/>
                </a:lnTo>
                <a:lnTo>
                  <a:pt x="281" y="204"/>
                </a:lnTo>
                <a:lnTo>
                  <a:pt x="281" y="204"/>
                </a:lnTo>
                <a:lnTo>
                  <a:pt x="281" y="206"/>
                </a:lnTo>
                <a:lnTo>
                  <a:pt x="280" y="207"/>
                </a:lnTo>
                <a:lnTo>
                  <a:pt x="278" y="208"/>
                </a:lnTo>
                <a:lnTo>
                  <a:pt x="276" y="209"/>
                </a:lnTo>
                <a:lnTo>
                  <a:pt x="186" y="209"/>
                </a:lnTo>
                <a:lnTo>
                  <a:pt x="186" y="234"/>
                </a:lnTo>
                <a:lnTo>
                  <a:pt x="194" y="234"/>
                </a:lnTo>
                <a:lnTo>
                  <a:pt x="194" y="291"/>
                </a:lnTo>
                <a:lnTo>
                  <a:pt x="37" y="321"/>
                </a:lnTo>
                <a:lnTo>
                  <a:pt x="29" y="321"/>
                </a:lnTo>
                <a:lnTo>
                  <a:pt x="29" y="346"/>
                </a:lnTo>
                <a:lnTo>
                  <a:pt x="36" y="346"/>
                </a:lnTo>
                <a:lnTo>
                  <a:pt x="36" y="474"/>
                </a:lnTo>
                <a:lnTo>
                  <a:pt x="17" y="474"/>
                </a:lnTo>
                <a:lnTo>
                  <a:pt x="17" y="504"/>
                </a:lnTo>
                <a:lnTo>
                  <a:pt x="0" y="504"/>
                </a:lnTo>
                <a:lnTo>
                  <a:pt x="0" y="537"/>
                </a:lnTo>
                <a:lnTo>
                  <a:pt x="624" y="537"/>
                </a:lnTo>
                <a:lnTo>
                  <a:pt x="624" y="504"/>
                </a:lnTo>
                <a:lnTo>
                  <a:pt x="607" y="504"/>
                </a:lnTo>
                <a:close/>
                <a:moveTo>
                  <a:pt x="356" y="240"/>
                </a:moveTo>
                <a:lnTo>
                  <a:pt x="385" y="240"/>
                </a:lnTo>
                <a:lnTo>
                  <a:pt x="385" y="282"/>
                </a:lnTo>
                <a:lnTo>
                  <a:pt x="356" y="282"/>
                </a:lnTo>
                <a:lnTo>
                  <a:pt x="356" y="240"/>
                </a:lnTo>
                <a:close/>
                <a:moveTo>
                  <a:pt x="300" y="240"/>
                </a:moveTo>
                <a:lnTo>
                  <a:pt x="328" y="240"/>
                </a:lnTo>
                <a:lnTo>
                  <a:pt x="328" y="282"/>
                </a:lnTo>
                <a:lnTo>
                  <a:pt x="300" y="282"/>
                </a:lnTo>
                <a:lnTo>
                  <a:pt x="300" y="240"/>
                </a:lnTo>
                <a:close/>
                <a:moveTo>
                  <a:pt x="239" y="240"/>
                </a:moveTo>
                <a:lnTo>
                  <a:pt x="268" y="240"/>
                </a:lnTo>
                <a:lnTo>
                  <a:pt x="268" y="282"/>
                </a:lnTo>
                <a:lnTo>
                  <a:pt x="239" y="282"/>
                </a:lnTo>
                <a:lnTo>
                  <a:pt x="239" y="240"/>
                </a:lnTo>
                <a:close/>
                <a:moveTo>
                  <a:pt x="106" y="484"/>
                </a:moveTo>
                <a:lnTo>
                  <a:pt x="77" y="484"/>
                </a:lnTo>
                <a:lnTo>
                  <a:pt x="77" y="442"/>
                </a:lnTo>
                <a:lnTo>
                  <a:pt x="106" y="442"/>
                </a:lnTo>
                <a:lnTo>
                  <a:pt x="106" y="484"/>
                </a:lnTo>
                <a:close/>
                <a:moveTo>
                  <a:pt x="106" y="404"/>
                </a:moveTo>
                <a:lnTo>
                  <a:pt x="77" y="404"/>
                </a:lnTo>
                <a:lnTo>
                  <a:pt x="77" y="364"/>
                </a:lnTo>
                <a:lnTo>
                  <a:pt x="106" y="364"/>
                </a:lnTo>
                <a:lnTo>
                  <a:pt x="106" y="404"/>
                </a:lnTo>
                <a:close/>
                <a:moveTo>
                  <a:pt x="165" y="484"/>
                </a:moveTo>
                <a:lnTo>
                  <a:pt x="136" y="484"/>
                </a:lnTo>
                <a:lnTo>
                  <a:pt x="136" y="442"/>
                </a:lnTo>
                <a:lnTo>
                  <a:pt x="165" y="442"/>
                </a:lnTo>
                <a:lnTo>
                  <a:pt x="165" y="484"/>
                </a:lnTo>
                <a:close/>
                <a:moveTo>
                  <a:pt x="165" y="404"/>
                </a:moveTo>
                <a:lnTo>
                  <a:pt x="136" y="404"/>
                </a:lnTo>
                <a:lnTo>
                  <a:pt x="136" y="364"/>
                </a:lnTo>
                <a:lnTo>
                  <a:pt x="165" y="364"/>
                </a:lnTo>
                <a:lnTo>
                  <a:pt x="165" y="404"/>
                </a:lnTo>
                <a:close/>
                <a:moveTo>
                  <a:pt x="429" y="381"/>
                </a:moveTo>
                <a:lnTo>
                  <a:pt x="409" y="381"/>
                </a:lnTo>
                <a:lnTo>
                  <a:pt x="409" y="504"/>
                </a:lnTo>
                <a:lnTo>
                  <a:pt x="381" y="504"/>
                </a:lnTo>
                <a:lnTo>
                  <a:pt x="381" y="381"/>
                </a:lnTo>
                <a:lnTo>
                  <a:pt x="353" y="381"/>
                </a:lnTo>
                <a:lnTo>
                  <a:pt x="353" y="504"/>
                </a:lnTo>
                <a:lnTo>
                  <a:pt x="326" y="504"/>
                </a:lnTo>
                <a:lnTo>
                  <a:pt x="326" y="381"/>
                </a:lnTo>
                <a:lnTo>
                  <a:pt x="297" y="381"/>
                </a:lnTo>
                <a:lnTo>
                  <a:pt x="297" y="504"/>
                </a:lnTo>
                <a:lnTo>
                  <a:pt x="271" y="504"/>
                </a:lnTo>
                <a:lnTo>
                  <a:pt x="271" y="381"/>
                </a:lnTo>
                <a:lnTo>
                  <a:pt x="242" y="381"/>
                </a:lnTo>
                <a:lnTo>
                  <a:pt x="242" y="504"/>
                </a:lnTo>
                <a:lnTo>
                  <a:pt x="215" y="504"/>
                </a:lnTo>
                <a:lnTo>
                  <a:pt x="215" y="381"/>
                </a:lnTo>
                <a:lnTo>
                  <a:pt x="194" y="381"/>
                </a:lnTo>
                <a:lnTo>
                  <a:pt x="194" y="357"/>
                </a:lnTo>
                <a:lnTo>
                  <a:pt x="312" y="317"/>
                </a:lnTo>
                <a:lnTo>
                  <a:pt x="429" y="357"/>
                </a:lnTo>
                <a:lnTo>
                  <a:pt x="429" y="381"/>
                </a:lnTo>
                <a:close/>
                <a:moveTo>
                  <a:pt x="489" y="484"/>
                </a:moveTo>
                <a:lnTo>
                  <a:pt x="459" y="484"/>
                </a:lnTo>
                <a:lnTo>
                  <a:pt x="459" y="442"/>
                </a:lnTo>
                <a:lnTo>
                  <a:pt x="489" y="442"/>
                </a:lnTo>
                <a:lnTo>
                  <a:pt x="489" y="484"/>
                </a:lnTo>
                <a:close/>
                <a:moveTo>
                  <a:pt x="489" y="404"/>
                </a:moveTo>
                <a:lnTo>
                  <a:pt x="459" y="404"/>
                </a:lnTo>
                <a:lnTo>
                  <a:pt x="459" y="364"/>
                </a:lnTo>
                <a:lnTo>
                  <a:pt x="489" y="364"/>
                </a:lnTo>
                <a:lnTo>
                  <a:pt x="489" y="404"/>
                </a:lnTo>
                <a:close/>
                <a:moveTo>
                  <a:pt x="546" y="484"/>
                </a:moveTo>
                <a:lnTo>
                  <a:pt x="517" y="484"/>
                </a:lnTo>
                <a:lnTo>
                  <a:pt x="517" y="442"/>
                </a:lnTo>
                <a:lnTo>
                  <a:pt x="546" y="442"/>
                </a:lnTo>
                <a:lnTo>
                  <a:pt x="546" y="484"/>
                </a:lnTo>
                <a:close/>
                <a:moveTo>
                  <a:pt x="546" y="404"/>
                </a:moveTo>
                <a:lnTo>
                  <a:pt x="517" y="404"/>
                </a:lnTo>
                <a:lnTo>
                  <a:pt x="517" y="364"/>
                </a:lnTo>
                <a:lnTo>
                  <a:pt x="546" y="364"/>
                </a:lnTo>
                <a:lnTo>
                  <a:pt x="546" y="40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900" dirty="0">
              <a:solidFill>
                <a:srgbClr val="000000"/>
              </a:solidFill>
              <a:cs typeface="Arial" pitchFamily="34" charset="0"/>
            </a:endParaRPr>
          </a:p>
        </p:txBody>
      </p:sp>
      <p:grpSp>
        <p:nvGrpSpPr>
          <p:cNvPr id="27" name="Group 26"/>
          <p:cNvGrpSpPr/>
          <p:nvPr/>
        </p:nvGrpSpPr>
        <p:grpSpPr>
          <a:xfrm>
            <a:off x="610062" y="2135675"/>
            <a:ext cx="484980" cy="357221"/>
            <a:chOff x="7520944" y="2987581"/>
            <a:chExt cx="244744" cy="166560"/>
          </a:xfrm>
          <a:solidFill>
            <a:schemeClr val="bg1"/>
          </a:solidFill>
        </p:grpSpPr>
        <p:sp>
          <p:nvSpPr>
            <p:cNvPr id="56" name="Freeform 55"/>
            <p:cNvSpPr>
              <a:spLocks noEditPoints="1"/>
            </p:cNvSpPr>
            <p:nvPr/>
          </p:nvSpPr>
          <p:spPr bwMode="auto">
            <a:xfrm>
              <a:off x="7527309" y="2987581"/>
              <a:ext cx="238379" cy="166560"/>
            </a:xfrm>
            <a:custGeom>
              <a:avLst/>
              <a:gdLst>
                <a:gd name="T0" fmla="*/ 398 w 468"/>
                <a:gd name="T1" fmla="*/ 105 h 329"/>
                <a:gd name="T2" fmla="*/ 352 w 468"/>
                <a:gd name="T3" fmla="*/ 48 h 329"/>
                <a:gd name="T4" fmla="*/ 319 w 468"/>
                <a:gd name="T5" fmla="*/ 4 h 329"/>
                <a:gd name="T6" fmla="*/ 268 w 468"/>
                <a:gd name="T7" fmla="*/ 9 h 329"/>
                <a:gd name="T8" fmla="*/ 228 w 468"/>
                <a:gd name="T9" fmla="*/ 48 h 329"/>
                <a:gd name="T10" fmla="*/ 204 w 468"/>
                <a:gd name="T11" fmla="*/ 9 h 329"/>
                <a:gd name="T12" fmla="*/ 153 w 468"/>
                <a:gd name="T13" fmla="*/ 4 h 329"/>
                <a:gd name="T14" fmla="*/ 120 w 468"/>
                <a:gd name="T15" fmla="*/ 48 h 329"/>
                <a:gd name="T16" fmla="*/ 61 w 468"/>
                <a:gd name="T17" fmla="*/ 116 h 329"/>
                <a:gd name="T18" fmla="*/ 14 w 468"/>
                <a:gd name="T19" fmla="*/ 186 h 329"/>
                <a:gd name="T20" fmla="*/ 0 w 468"/>
                <a:gd name="T21" fmla="*/ 244 h 329"/>
                <a:gd name="T22" fmla="*/ 21 w 468"/>
                <a:gd name="T23" fmla="*/ 294 h 329"/>
                <a:gd name="T24" fmla="*/ 66 w 468"/>
                <a:gd name="T25" fmla="*/ 324 h 329"/>
                <a:gd name="T26" fmla="*/ 113 w 468"/>
                <a:gd name="T27" fmla="*/ 326 h 329"/>
                <a:gd name="T28" fmla="*/ 160 w 468"/>
                <a:gd name="T29" fmla="*/ 301 h 329"/>
                <a:gd name="T30" fmla="*/ 185 w 468"/>
                <a:gd name="T31" fmla="*/ 253 h 329"/>
                <a:gd name="T32" fmla="*/ 185 w 468"/>
                <a:gd name="T33" fmla="*/ 216 h 329"/>
                <a:gd name="T34" fmla="*/ 219 w 468"/>
                <a:gd name="T35" fmla="*/ 243 h 329"/>
                <a:gd name="T36" fmla="*/ 255 w 468"/>
                <a:gd name="T37" fmla="*/ 240 h 329"/>
                <a:gd name="T38" fmla="*/ 281 w 468"/>
                <a:gd name="T39" fmla="*/ 220 h 329"/>
                <a:gd name="T40" fmla="*/ 287 w 468"/>
                <a:gd name="T41" fmla="*/ 271 h 329"/>
                <a:gd name="T42" fmla="*/ 321 w 468"/>
                <a:gd name="T43" fmla="*/ 312 h 329"/>
                <a:gd name="T44" fmla="*/ 373 w 468"/>
                <a:gd name="T45" fmla="*/ 329 h 329"/>
                <a:gd name="T46" fmla="*/ 418 w 468"/>
                <a:gd name="T47" fmla="*/ 317 h 329"/>
                <a:gd name="T48" fmla="*/ 456 w 468"/>
                <a:gd name="T49" fmla="*/ 279 h 329"/>
                <a:gd name="T50" fmla="*/ 468 w 468"/>
                <a:gd name="T51" fmla="*/ 234 h 329"/>
                <a:gd name="T52" fmla="*/ 373 w 468"/>
                <a:gd name="T53" fmla="*/ 320 h 329"/>
                <a:gd name="T54" fmla="*/ 333 w 468"/>
                <a:gd name="T55" fmla="*/ 309 h 329"/>
                <a:gd name="T56" fmla="*/ 299 w 468"/>
                <a:gd name="T57" fmla="*/ 274 h 329"/>
                <a:gd name="T58" fmla="*/ 288 w 468"/>
                <a:gd name="T59" fmla="*/ 234 h 329"/>
                <a:gd name="T60" fmla="*/ 302 w 468"/>
                <a:gd name="T61" fmla="*/ 188 h 329"/>
                <a:gd name="T62" fmla="*/ 360 w 468"/>
                <a:gd name="T63" fmla="*/ 150 h 329"/>
                <a:gd name="T64" fmla="*/ 417 w 468"/>
                <a:gd name="T65" fmla="*/ 161 h 329"/>
                <a:gd name="T66" fmla="*/ 453 w 468"/>
                <a:gd name="T67" fmla="*/ 202 h 329"/>
                <a:gd name="T68" fmla="*/ 457 w 468"/>
                <a:gd name="T69" fmla="*/ 251 h 329"/>
                <a:gd name="T70" fmla="*/ 434 w 468"/>
                <a:gd name="T71" fmla="*/ 295 h 329"/>
                <a:gd name="T72" fmla="*/ 391 w 468"/>
                <a:gd name="T73" fmla="*/ 318 h 329"/>
                <a:gd name="T74" fmla="*/ 265 w 468"/>
                <a:gd name="T75" fmla="*/ 204 h 329"/>
                <a:gd name="T76" fmla="*/ 240 w 468"/>
                <a:gd name="T77" fmla="*/ 222 h 329"/>
                <a:gd name="T78" fmla="*/ 216 w 468"/>
                <a:gd name="T79" fmla="*/ 217 h 329"/>
                <a:gd name="T80" fmla="*/ 201 w 468"/>
                <a:gd name="T81" fmla="*/ 196 h 329"/>
                <a:gd name="T82" fmla="*/ 211 w 468"/>
                <a:gd name="T83" fmla="*/ 165 h 329"/>
                <a:gd name="T84" fmla="*/ 241 w 468"/>
                <a:gd name="T85" fmla="*/ 155 h 329"/>
                <a:gd name="T86" fmla="*/ 268 w 468"/>
                <a:gd name="T87" fmla="*/ 182 h 329"/>
                <a:gd name="T88" fmla="*/ 94 w 468"/>
                <a:gd name="T89" fmla="*/ 320 h 329"/>
                <a:gd name="T90" fmla="*/ 53 w 468"/>
                <a:gd name="T91" fmla="*/ 309 h 329"/>
                <a:gd name="T92" fmla="*/ 18 w 468"/>
                <a:gd name="T93" fmla="*/ 274 h 329"/>
                <a:gd name="T94" fmla="*/ 9 w 468"/>
                <a:gd name="T95" fmla="*/ 234 h 329"/>
                <a:gd name="T96" fmla="*/ 32 w 468"/>
                <a:gd name="T97" fmla="*/ 176 h 329"/>
                <a:gd name="T98" fmla="*/ 94 w 468"/>
                <a:gd name="T99" fmla="*/ 149 h 329"/>
                <a:gd name="T100" fmla="*/ 161 w 468"/>
                <a:gd name="T101" fmla="*/ 182 h 329"/>
                <a:gd name="T102" fmla="*/ 179 w 468"/>
                <a:gd name="T103" fmla="*/ 227 h 329"/>
                <a:gd name="T104" fmla="*/ 172 w 468"/>
                <a:gd name="T105" fmla="*/ 267 h 329"/>
                <a:gd name="T106" fmla="*/ 141 w 468"/>
                <a:gd name="T107" fmla="*/ 305 h 329"/>
                <a:gd name="T108" fmla="*/ 94 w 468"/>
                <a:gd name="T109" fmla="*/ 32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8" h="329">
                  <a:moveTo>
                    <a:pt x="450" y="180"/>
                  </a:moveTo>
                  <a:lnTo>
                    <a:pt x="450" y="180"/>
                  </a:lnTo>
                  <a:lnTo>
                    <a:pt x="438" y="160"/>
                  </a:lnTo>
                  <a:lnTo>
                    <a:pt x="425" y="140"/>
                  </a:lnTo>
                  <a:lnTo>
                    <a:pt x="412" y="122"/>
                  </a:lnTo>
                  <a:lnTo>
                    <a:pt x="398" y="105"/>
                  </a:lnTo>
                  <a:lnTo>
                    <a:pt x="384" y="91"/>
                  </a:lnTo>
                  <a:lnTo>
                    <a:pt x="371" y="77"/>
                  </a:lnTo>
                  <a:lnTo>
                    <a:pt x="351" y="57"/>
                  </a:lnTo>
                  <a:lnTo>
                    <a:pt x="351" y="57"/>
                  </a:lnTo>
                  <a:lnTo>
                    <a:pt x="352" y="48"/>
                  </a:lnTo>
                  <a:lnTo>
                    <a:pt x="352" y="48"/>
                  </a:lnTo>
                  <a:lnTo>
                    <a:pt x="351" y="38"/>
                  </a:lnTo>
                  <a:lnTo>
                    <a:pt x="348" y="30"/>
                  </a:lnTo>
                  <a:lnTo>
                    <a:pt x="342" y="21"/>
                  </a:lnTo>
                  <a:lnTo>
                    <a:pt x="336" y="14"/>
                  </a:lnTo>
                  <a:lnTo>
                    <a:pt x="327" y="9"/>
                  </a:lnTo>
                  <a:lnTo>
                    <a:pt x="319" y="4"/>
                  </a:lnTo>
                  <a:lnTo>
                    <a:pt x="308" y="1"/>
                  </a:lnTo>
                  <a:lnTo>
                    <a:pt x="298" y="0"/>
                  </a:lnTo>
                  <a:lnTo>
                    <a:pt x="298" y="0"/>
                  </a:lnTo>
                  <a:lnTo>
                    <a:pt x="287" y="1"/>
                  </a:lnTo>
                  <a:lnTo>
                    <a:pt x="276" y="4"/>
                  </a:lnTo>
                  <a:lnTo>
                    <a:pt x="268" y="9"/>
                  </a:lnTo>
                  <a:lnTo>
                    <a:pt x="259" y="14"/>
                  </a:lnTo>
                  <a:lnTo>
                    <a:pt x="253" y="21"/>
                  </a:lnTo>
                  <a:lnTo>
                    <a:pt x="248" y="29"/>
                  </a:lnTo>
                  <a:lnTo>
                    <a:pt x="245" y="38"/>
                  </a:lnTo>
                  <a:lnTo>
                    <a:pt x="243" y="48"/>
                  </a:lnTo>
                  <a:lnTo>
                    <a:pt x="228" y="48"/>
                  </a:lnTo>
                  <a:lnTo>
                    <a:pt x="228" y="48"/>
                  </a:lnTo>
                  <a:lnTo>
                    <a:pt x="226" y="38"/>
                  </a:lnTo>
                  <a:lnTo>
                    <a:pt x="223" y="29"/>
                  </a:lnTo>
                  <a:lnTo>
                    <a:pt x="218" y="21"/>
                  </a:lnTo>
                  <a:lnTo>
                    <a:pt x="212" y="14"/>
                  </a:lnTo>
                  <a:lnTo>
                    <a:pt x="204" y="9"/>
                  </a:lnTo>
                  <a:lnTo>
                    <a:pt x="195" y="4"/>
                  </a:lnTo>
                  <a:lnTo>
                    <a:pt x="185" y="1"/>
                  </a:lnTo>
                  <a:lnTo>
                    <a:pt x="173" y="0"/>
                  </a:lnTo>
                  <a:lnTo>
                    <a:pt x="173" y="0"/>
                  </a:lnTo>
                  <a:lnTo>
                    <a:pt x="163" y="1"/>
                  </a:lnTo>
                  <a:lnTo>
                    <a:pt x="153" y="4"/>
                  </a:lnTo>
                  <a:lnTo>
                    <a:pt x="144" y="9"/>
                  </a:lnTo>
                  <a:lnTo>
                    <a:pt x="136" y="14"/>
                  </a:lnTo>
                  <a:lnTo>
                    <a:pt x="129" y="21"/>
                  </a:lnTo>
                  <a:lnTo>
                    <a:pt x="124" y="30"/>
                  </a:lnTo>
                  <a:lnTo>
                    <a:pt x="121" y="38"/>
                  </a:lnTo>
                  <a:lnTo>
                    <a:pt x="120" y="48"/>
                  </a:lnTo>
                  <a:lnTo>
                    <a:pt x="120" y="48"/>
                  </a:lnTo>
                  <a:lnTo>
                    <a:pt x="121" y="55"/>
                  </a:lnTo>
                  <a:lnTo>
                    <a:pt x="121" y="55"/>
                  </a:lnTo>
                  <a:lnTo>
                    <a:pt x="98" y="78"/>
                  </a:lnTo>
                  <a:lnTo>
                    <a:pt x="78" y="98"/>
                  </a:lnTo>
                  <a:lnTo>
                    <a:pt x="61" y="116"/>
                  </a:lnTo>
                  <a:lnTo>
                    <a:pt x="47" y="134"/>
                  </a:lnTo>
                  <a:lnTo>
                    <a:pt x="35" y="149"/>
                  </a:lnTo>
                  <a:lnTo>
                    <a:pt x="26" y="163"/>
                  </a:lnTo>
                  <a:lnTo>
                    <a:pt x="19" y="176"/>
                  </a:lnTo>
                  <a:lnTo>
                    <a:pt x="14" y="186"/>
                  </a:lnTo>
                  <a:lnTo>
                    <a:pt x="14" y="186"/>
                  </a:lnTo>
                  <a:lnTo>
                    <a:pt x="8" y="197"/>
                  </a:lnTo>
                  <a:lnTo>
                    <a:pt x="3" y="209"/>
                  </a:lnTo>
                  <a:lnTo>
                    <a:pt x="1" y="221"/>
                  </a:lnTo>
                  <a:lnTo>
                    <a:pt x="0" y="234"/>
                  </a:lnTo>
                  <a:lnTo>
                    <a:pt x="0" y="234"/>
                  </a:lnTo>
                  <a:lnTo>
                    <a:pt x="0" y="244"/>
                  </a:lnTo>
                  <a:lnTo>
                    <a:pt x="2" y="253"/>
                  </a:lnTo>
                  <a:lnTo>
                    <a:pt x="4" y="262"/>
                  </a:lnTo>
                  <a:lnTo>
                    <a:pt x="8" y="271"/>
                  </a:lnTo>
                  <a:lnTo>
                    <a:pt x="11" y="279"/>
                  </a:lnTo>
                  <a:lnTo>
                    <a:pt x="16" y="287"/>
                  </a:lnTo>
                  <a:lnTo>
                    <a:pt x="21" y="294"/>
                  </a:lnTo>
                  <a:lnTo>
                    <a:pt x="28" y="301"/>
                  </a:lnTo>
                  <a:lnTo>
                    <a:pt x="34" y="306"/>
                  </a:lnTo>
                  <a:lnTo>
                    <a:pt x="42" y="312"/>
                  </a:lnTo>
                  <a:lnTo>
                    <a:pt x="49" y="317"/>
                  </a:lnTo>
                  <a:lnTo>
                    <a:pt x="57" y="321"/>
                  </a:lnTo>
                  <a:lnTo>
                    <a:pt x="66" y="324"/>
                  </a:lnTo>
                  <a:lnTo>
                    <a:pt x="74" y="326"/>
                  </a:lnTo>
                  <a:lnTo>
                    <a:pt x="84" y="328"/>
                  </a:lnTo>
                  <a:lnTo>
                    <a:pt x="94" y="329"/>
                  </a:lnTo>
                  <a:lnTo>
                    <a:pt x="94" y="329"/>
                  </a:lnTo>
                  <a:lnTo>
                    <a:pt x="103" y="328"/>
                  </a:lnTo>
                  <a:lnTo>
                    <a:pt x="113" y="326"/>
                  </a:lnTo>
                  <a:lnTo>
                    <a:pt x="121" y="324"/>
                  </a:lnTo>
                  <a:lnTo>
                    <a:pt x="130" y="321"/>
                  </a:lnTo>
                  <a:lnTo>
                    <a:pt x="138" y="317"/>
                  </a:lnTo>
                  <a:lnTo>
                    <a:pt x="146" y="312"/>
                  </a:lnTo>
                  <a:lnTo>
                    <a:pt x="153" y="306"/>
                  </a:lnTo>
                  <a:lnTo>
                    <a:pt x="160" y="301"/>
                  </a:lnTo>
                  <a:lnTo>
                    <a:pt x="166" y="294"/>
                  </a:lnTo>
                  <a:lnTo>
                    <a:pt x="171" y="287"/>
                  </a:lnTo>
                  <a:lnTo>
                    <a:pt x="177" y="279"/>
                  </a:lnTo>
                  <a:lnTo>
                    <a:pt x="180" y="271"/>
                  </a:lnTo>
                  <a:lnTo>
                    <a:pt x="183" y="262"/>
                  </a:lnTo>
                  <a:lnTo>
                    <a:pt x="185" y="253"/>
                  </a:lnTo>
                  <a:lnTo>
                    <a:pt x="187" y="244"/>
                  </a:lnTo>
                  <a:lnTo>
                    <a:pt x="187" y="234"/>
                  </a:lnTo>
                  <a:lnTo>
                    <a:pt x="187" y="234"/>
                  </a:lnTo>
                  <a:lnTo>
                    <a:pt x="187" y="224"/>
                  </a:lnTo>
                  <a:lnTo>
                    <a:pt x="185" y="216"/>
                  </a:lnTo>
                  <a:lnTo>
                    <a:pt x="185" y="216"/>
                  </a:lnTo>
                  <a:lnTo>
                    <a:pt x="189" y="221"/>
                  </a:lnTo>
                  <a:lnTo>
                    <a:pt x="195" y="228"/>
                  </a:lnTo>
                  <a:lnTo>
                    <a:pt x="200" y="232"/>
                  </a:lnTo>
                  <a:lnTo>
                    <a:pt x="206" y="236"/>
                  </a:lnTo>
                  <a:lnTo>
                    <a:pt x="213" y="240"/>
                  </a:lnTo>
                  <a:lnTo>
                    <a:pt x="219" y="243"/>
                  </a:lnTo>
                  <a:lnTo>
                    <a:pt x="226" y="245"/>
                  </a:lnTo>
                  <a:lnTo>
                    <a:pt x="235" y="245"/>
                  </a:lnTo>
                  <a:lnTo>
                    <a:pt x="235" y="245"/>
                  </a:lnTo>
                  <a:lnTo>
                    <a:pt x="241" y="245"/>
                  </a:lnTo>
                  <a:lnTo>
                    <a:pt x="249" y="243"/>
                  </a:lnTo>
                  <a:lnTo>
                    <a:pt x="255" y="240"/>
                  </a:lnTo>
                  <a:lnTo>
                    <a:pt x="262" y="238"/>
                  </a:lnTo>
                  <a:lnTo>
                    <a:pt x="267" y="235"/>
                  </a:lnTo>
                  <a:lnTo>
                    <a:pt x="272" y="231"/>
                  </a:lnTo>
                  <a:lnTo>
                    <a:pt x="276" y="226"/>
                  </a:lnTo>
                  <a:lnTo>
                    <a:pt x="281" y="220"/>
                  </a:lnTo>
                  <a:lnTo>
                    <a:pt x="281" y="220"/>
                  </a:lnTo>
                  <a:lnTo>
                    <a:pt x="280" y="234"/>
                  </a:lnTo>
                  <a:lnTo>
                    <a:pt x="280" y="234"/>
                  </a:lnTo>
                  <a:lnTo>
                    <a:pt x="281" y="244"/>
                  </a:lnTo>
                  <a:lnTo>
                    <a:pt x="282" y="253"/>
                  </a:lnTo>
                  <a:lnTo>
                    <a:pt x="284" y="262"/>
                  </a:lnTo>
                  <a:lnTo>
                    <a:pt x="287" y="271"/>
                  </a:lnTo>
                  <a:lnTo>
                    <a:pt x="291" y="279"/>
                  </a:lnTo>
                  <a:lnTo>
                    <a:pt x="296" y="287"/>
                  </a:lnTo>
                  <a:lnTo>
                    <a:pt x="301" y="294"/>
                  </a:lnTo>
                  <a:lnTo>
                    <a:pt x="307" y="301"/>
                  </a:lnTo>
                  <a:lnTo>
                    <a:pt x="314" y="306"/>
                  </a:lnTo>
                  <a:lnTo>
                    <a:pt x="321" y="312"/>
                  </a:lnTo>
                  <a:lnTo>
                    <a:pt x="329" y="317"/>
                  </a:lnTo>
                  <a:lnTo>
                    <a:pt x="337" y="321"/>
                  </a:lnTo>
                  <a:lnTo>
                    <a:pt x="346" y="324"/>
                  </a:lnTo>
                  <a:lnTo>
                    <a:pt x="355" y="326"/>
                  </a:lnTo>
                  <a:lnTo>
                    <a:pt x="364" y="328"/>
                  </a:lnTo>
                  <a:lnTo>
                    <a:pt x="373" y="329"/>
                  </a:lnTo>
                  <a:lnTo>
                    <a:pt x="373" y="329"/>
                  </a:lnTo>
                  <a:lnTo>
                    <a:pt x="383" y="328"/>
                  </a:lnTo>
                  <a:lnTo>
                    <a:pt x="392" y="326"/>
                  </a:lnTo>
                  <a:lnTo>
                    <a:pt x="402" y="324"/>
                  </a:lnTo>
                  <a:lnTo>
                    <a:pt x="410" y="321"/>
                  </a:lnTo>
                  <a:lnTo>
                    <a:pt x="418" y="317"/>
                  </a:lnTo>
                  <a:lnTo>
                    <a:pt x="426" y="312"/>
                  </a:lnTo>
                  <a:lnTo>
                    <a:pt x="433" y="306"/>
                  </a:lnTo>
                  <a:lnTo>
                    <a:pt x="440" y="301"/>
                  </a:lnTo>
                  <a:lnTo>
                    <a:pt x="445" y="294"/>
                  </a:lnTo>
                  <a:lnTo>
                    <a:pt x="452" y="287"/>
                  </a:lnTo>
                  <a:lnTo>
                    <a:pt x="456" y="279"/>
                  </a:lnTo>
                  <a:lnTo>
                    <a:pt x="460" y="271"/>
                  </a:lnTo>
                  <a:lnTo>
                    <a:pt x="464" y="262"/>
                  </a:lnTo>
                  <a:lnTo>
                    <a:pt x="466" y="253"/>
                  </a:lnTo>
                  <a:lnTo>
                    <a:pt x="467" y="244"/>
                  </a:lnTo>
                  <a:lnTo>
                    <a:pt x="468" y="234"/>
                  </a:lnTo>
                  <a:lnTo>
                    <a:pt x="468" y="234"/>
                  </a:lnTo>
                  <a:lnTo>
                    <a:pt x="466" y="219"/>
                  </a:lnTo>
                  <a:lnTo>
                    <a:pt x="462" y="205"/>
                  </a:lnTo>
                  <a:lnTo>
                    <a:pt x="457" y="192"/>
                  </a:lnTo>
                  <a:lnTo>
                    <a:pt x="450" y="180"/>
                  </a:lnTo>
                  <a:lnTo>
                    <a:pt x="450" y="180"/>
                  </a:lnTo>
                  <a:close/>
                  <a:moveTo>
                    <a:pt x="373" y="320"/>
                  </a:moveTo>
                  <a:lnTo>
                    <a:pt x="373" y="320"/>
                  </a:lnTo>
                  <a:lnTo>
                    <a:pt x="365" y="319"/>
                  </a:lnTo>
                  <a:lnTo>
                    <a:pt x="356" y="318"/>
                  </a:lnTo>
                  <a:lnTo>
                    <a:pt x="349" y="316"/>
                  </a:lnTo>
                  <a:lnTo>
                    <a:pt x="340" y="313"/>
                  </a:lnTo>
                  <a:lnTo>
                    <a:pt x="333" y="309"/>
                  </a:lnTo>
                  <a:lnTo>
                    <a:pt x="326" y="305"/>
                  </a:lnTo>
                  <a:lnTo>
                    <a:pt x="319" y="300"/>
                  </a:lnTo>
                  <a:lnTo>
                    <a:pt x="314" y="295"/>
                  </a:lnTo>
                  <a:lnTo>
                    <a:pt x="307" y="288"/>
                  </a:lnTo>
                  <a:lnTo>
                    <a:pt x="303" y="282"/>
                  </a:lnTo>
                  <a:lnTo>
                    <a:pt x="299" y="274"/>
                  </a:lnTo>
                  <a:lnTo>
                    <a:pt x="295" y="267"/>
                  </a:lnTo>
                  <a:lnTo>
                    <a:pt x="292" y="260"/>
                  </a:lnTo>
                  <a:lnTo>
                    <a:pt x="290" y="251"/>
                  </a:lnTo>
                  <a:lnTo>
                    <a:pt x="288" y="243"/>
                  </a:lnTo>
                  <a:lnTo>
                    <a:pt x="288" y="234"/>
                  </a:lnTo>
                  <a:lnTo>
                    <a:pt x="288" y="234"/>
                  </a:lnTo>
                  <a:lnTo>
                    <a:pt x="289" y="224"/>
                  </a:lnTo>
                  <a:lnTo>
                    <a:pt x="290" y="216"/>
                  </a:lnTo>
                  <a:lnTo>
                    <a:pt x="292" y="207"/>
                  </a:lnTo>
                  <a:lnTo>
                    <a:pt x="297" y="199"/>
                  </a:lnTo>
                  <a:lnTo>
                    <a:pt x="297" y="199"/>
                  </a:lnTo>
                  <a:lnTo>
                    <a:pt x="302" y="188"/>
                  </a:lnTo>
                  <a:lnTo>
                    <a:pt x="309" y="179"/>
                  </a:lnTo>
                  <a:lnTo>
                    <a:pt x="318" y="170"/>
                  </a:lnTo>
                  <a:lnTo>
                    <a:pt x="327" y="163"/>
                  </a:lnTo>
                  <a:lnTo>
                    <a:pt x="337" y="156"/>
                  </a:lnTo>
                  <a:lnTo>
                    <a:pt x="349" y="152"/>
                  </a:lnTo>
                  <a:lnTo>
                    <a:pt x="360" y="150"/>
                  </a:lnTo>
                  <a:lnTo>
                    <a:pt x="373" y="149"/>
                  </a:lnTo>
                  <a:lnTo>
                    <a:pt x="373" y="149"/>
                  </a:lnTo>
                  <a:lnTo>
                    <a:pt x="385" y="150"/>
                  </a:lnTo>
                  <a:lnTo>
                    <a:pt x="397" y="152"/>
                  </a:lnTo>
                  <a:lnTo>
                    <a:pt x="407" y="155"/>
                  </a:lnTo>
                  <a:lnTo>
                    <a:pt x="417" y="161"/>
                  </a:lnTo>
                  <a:lnTo>
                    <a:pt x="426" y="167"/>
                  </a:lnTo>
                  <a:lnTo>
                    <a:pt x="435" y="175"/>
                  </a:lnTo>
                  <a:lnTo>
                    <a:pt x="442" y="183"/>
                  </a:lnTo>
                  <a:lnTo>
                    <a:pt x="448" y="193"/>
                  </a:lnTo>
                  <a:lnTo>
                    <a:pt x="448" y="193"/>
                  </a:lnTo>
                  <a:lnTo>
                    <a:pt x="453" y="202"/>
                  </a:lnTo>
                  <a:lnTo>
                    <a:pt x="456" y="213"/>
                  </a:lnTo>
                  <a:lnTo>
                    <a:pt x="458" y="223"/>
                  </a:lnTo>
                  <a:lnTo>
                    <a:pt x="459" y="234"/>
                  </a:lnTo>
                  <a:lnTo>
                    <a:pt x="459" y="234"/>
                  </a:lnTo>
                  <a:lnTo>
                    <a:pt x="458" y="243"/>
                  </a:lnTo>
                  <a:lnTo>
                    <a:pt x="457" y="251"/>
                  </a:lnTo>
                  <a:lnTo>
                    <a:pt x="455" y="260"/>
                  </a:lnTo>
                  <a:lnTo>
                    <a:pt x="452" y="267"/>
                  </a:lnTo>
                  <a:lnTo>
                    <a:pt x="449" y="274"/>
                  </a:lnTo>
                  <a:lnTo>
                    <a:pt x="444" y="282"/>
                  </a:lnTo>
                  <a:lnTo>
                    <a:pt x="439" y="288"/>
                  </a:lnTo>
                  <a:lnTo>
                    <a:pt x="434" y="295"/>
                  </a:lnTo>
                  <a:lnTo>
                    <a:pt x="427" y="300"/>
                  </a:lnTo>
                  <a:lnTo>
                    <a:pt x="421" y="305"/>
                  </a:lnTo>
                  <a:lnTo>
                    <a:pt x="415" y="309"/>
                  </a:lnTo>
                  <a:lnTo>
                    <a:pt x="407" y="313"/>
                  </a:lnTo>
                  <a:lnTo>
                    <a:pt x="399" y="316"/>
                  </a:lnTo>
                  <a:lnTo>
                    <a:pt x="391" y="318"/>
                  </a:lnTo>
                  <a:lnTo>
                    <a:pt x="383" y="319"/>
                  </a:lnTo>
                  <a:lnTo>
                    <a:pt x="373" y="320"/>
                  </a:lnTo>
                  <a:lnTo>
                    <a:pt x="373" y="320"/>
                  </a:lnTo>
                  <a:close/>
                  <a:moveTo>
                    <a:pt x="267" y="200"/>
                  </a:moveTo>
                  <a:lnTo>
                    <a:pt x="267" y="200"/>
                  </a:lnTo>
                  <a:lnTo>
                    <a:pt x="265" y="204"/>
                  </a:lnTo>
                  <a:lnTo>
                    <a:pt x="262" y="209"/>
                  </a:lnTo>
                  <a:lnTo>
                    <a:pt x="258" y="213"/>
                  </a:lnTo>
                  <a:lnTo>
                    <a:pt x="255" y="216"/>
                  </a:lnTo>
                  <a:lnTo>
                    <a:pt x="250" y="219"/>
                  </a:lnTo>
                  <a:lnTo>
                    <a:pt x="246" y="221"/>
                  </a:lnTo>
                  <a:lnTo>
                    <a:pt x="240" y="222"/>
                  </a:lnTo>
                  <a:lnTo>
                    <a:pt x="235" y="222"/>
                  </a:lnTo>
                  <a:lnTo>
                    <a:pt x="235" y="222"/>
                  </a:lnTo>
                  <a:lnTo>
                    <a:pt x="230" y="222"/>
                  </a:lnTo>
                  <a:lnTo>
                    <a:pt x="224" y="221"/>
                  </a:lnTo>
                  <a:lnTo>
                    <a:pt x="220" y="219"/>
                  </a:lnTo>
                  <a:lnTo>
                    <a:pt x="216" y="217"/>
                  </a:lnTo>
                  <a:lnTo>
                    <a:pt x="212" y="214"/>
                  </a:lnTo>
                  <a:lnTo>
                    <a:pt x="208" y="211"/>
                  </a:lnTo>
                  <a:lnTo>
                    <a:pt x="206" y="206"/>
                  </a:lnTo>
                  <a:lnTo>
                    <a:pt x="203" y="202"/>
                  </a:lnTo>
                  <a:lnTo>
                    <a:pt x="203" y="202"/>
                  </a:lnTo>
                  <a:lnTo>
                    <a:pt x="201" y="196"/>
                  </a:lnTo>
                  <a:lnTo>
                    <a:pt x="201" y="188"/>
                  </a:lnTo>
                  <a:lnTo>
                    <a:pt x="201" y="188"/>
                  </a:lnTo>
                  <a:lnTo>
                    <a:pt x="201" y="182"/>
                  </a:lnTo>
                  <a:lnTo>
                    <a:pt x="203" y="176"/>
                  </a:lnTo>
                  <a:lnTo>
                    <a:pt x="206" y="169"/>
                  </a:lnTo>
                  <a:lnTo>
                    <a:pt x="211" y="165"/>
                  </a:lnTo>
                  <a:lnTo>
                    <a:pt x="216" y="161"/>
                  </a:lnTo>
                  <a:lnTo>
                    <a:pt x="221" y="158"/>
                  </a:lnTo>
                  <a:lnTo>
                    <a:pt x="228" y="155"/>
                  </a:lnTo>
                  <a:lnTo>
                    <a:pt x="235" y="154"/>
                  </a:lnTo>
                  <a:lnTo>
                    <a:pt x="235" y="154"/>
                  </a:lnTo>
                  <a:lnTo>
                    <a:pt x="241" y="155"/>
                  </a:lnTo>
                  <a:lnTo>
                    <a:pt x="248" y="158"/>
                  </a:lnTo>
                  <a:lnTo>
                    <a:pt x="254" y="161"/>
                  </a:lnTo>
                  <a:lnTo>
                    <a:pt x="258" y="165"/>
                  </a:lnTo>
                  <a:lnTo>
                    <a:pt x="263" y="169"/>
                  </a:lnTo>
                  <a:lnTo>
                    <a:pt x="266" y="176"/>
                  </a:lnTo>
                  <a:lnTo>
                    <a:pt x="268" y="182"/>
                  </a:lnTo>
                  <a:lnTo>
                    <a:pt x="269" y="188"/>
                  </a:lnTo>
                  <a:lnTo>
                    <a:pt x="269" y="188"/>
                  </a:lnTo>
                  <a:lnTo>
                    <a:pt x="268" y="195"/>
                  </a:lnTo>
                  <a:lnTo>
                    <a:pt x="267" y="200"/>
                  </a:lnTo>
                  <a:lnTo>
                    <a:pt x="267" y="200"/>
                  </a:lnTo>
                  <a:close/>
                  <a:moveTo>
                    <a:pt x="94" y="320"/>
                  </a:moveTo>
                  <a:lnTo>
                    <a:pt x="94" y="320"/>
                  </a:lnTo>
                  <a:lnTo>
                    <a:pt x="85" y="319"/>
                  </a:lnTo>
                  <a:lnTo>
                    <a:pt x="77" y="318"/>
                  </a:lnTo>
                  <a:lnTo>
                    <a:pt x="68" y="316"/>
                  </a:lnTo>
                  <a:lnTo>
                    <a:pt x="61" y="313"/>
                  </a:lnTo>
                  <a:lnTo>
                    <a:pt x="53" y="309"/>
                  </a:lnTo>
                  <a:lnTo>
                    <a:pt x="46" y="305"/>
                  </a:lnTo>
                  <a:lnTo>
                    <a:pt x="39" y="300"/>
                  </a:lnTo>
                  <a:lnTo>
                    <a:pt x="33" y="295"/>
                  </a:lnTo>
                  <a:lnTo>
                    <a:pt x="28" y="288"/>
                  </a:lnTo>
                  <a:lnTo>
                    <a:pt x="22" y="282"/>
                  </a:lnTo>
                  <a:lnTo>
                    <a:pt x="18" y="274"/>
                  </a:lnTo>
                  <a:lnTo>
                    <a:pt x="15" y="267"/>
                  </a:lnTo>
                  <a:lnTo>
                    <a:pt x="12" y="260"/>
                  </a:lnTo>
                  <a:lnTo>
                    <a:pt x="10" y="251"/>
                  </a:lnTo>
                  <a:lnTo>
                    <a:pt x="9" y="243"/>
                  </a:lnTo>
                  <a:lnTo>
                    <a:pt x="9" y="234"/>
                  </a:lnTo>
                  <a:lnTo>
                    <a:pt x="9" y="234"/>
                  </a:lnTo>
                  <a:lnTo>
                    <a:pt x="10" y="222"/>
                  </a:lnTo>
                  <a:lnTo>
                    <a:pt x="12" y="210"/>
                  </a:lnTo>
                  <a:lnTo>
                    <a:pt x="12" y="210"/>
                  </a:lnTo>
                  <a:lnTo>
                    <a:pt x="17" y="197"/>
                  </a:lnTo>
                  <a:lnTo>
                    <a:pt x="23" y="185"/>
                  </a:lnTo>
                  <a:lnTo>
                    <a:pt x="32" y="176"/>
                  </a:lnTo>
                  <a:lnTo>
                    <a:pt x="43" y="166"/>
                  </a:lnTo>
                  <a:lnTo>
                    <a:pt x="53" y="159"/>
                  </a:lnTo>
                  <a:lnTo>
                    <a:pt x="66" y="153"/>
                  </a:lnTo>
                  <a:lnTo>
                    <a:pt x="80" y="150"/>
                  </a:lnTo>
                  <a:lnTo>
                    <a:pt x="94" y="149"/>
                  </a:lnTo>
                  <a:lnTo>
                    <a:pt x="94" y="149"/>
                  </a:lnTo>
                  <a:lnTo>
                    <a:pt x="107" y="150"/>
                  </a:lnTo>
                  <a:lnTo>
                    <a:pt x="119" y="153"/>
                  </a:lnTo>
                  <a:lnTo>
                    <a:pt x="132" y="158"/>
                  </a:lnTo>
                  <a:lnTo>
                    <a:pt x="143" y="164"/>
                  </a:lnTo>
                  <a:lnTo>
                    <a:pt x="152" y="172"/>
                  </a:lnTo>
                  <a:lnTo>
                    <a:pt x="161" y="182"/>
                  </a:lnTo>
                  <a:lnTo>
                    <a:pt x="168" y="192"/>
                  </a:lnTo>
                  <a:lnTo>
                    <a:pt x="173" y="203"/>
                  </a:lnTo>
                  <a:lnTo>
                    <a:pt x="173" y="203"/>
                  </a:lnTo>
                  <a:lnTo>
                    <a:pt x="175" y="211"/>
                  </a:lnTo>
                  <a:lnTo>
                    <a:pt x="178" y="218"/>
                  </a:lnTo>
                  <a:lnTo>
                    <a:pt x="179" y="227"/>
                  </a:lnTo>
                  <a:lnTo>
                    <a:pt x="179" y="234"/>
                  </a:lnTo>
                  <a:lnTo>
                    <a:pt x="179" y="234"/>
                  </a:lnTo>
                  <a:lnTo>
                    <a:pt x="179" y="243"/>
                  </a:lnTo>
                  <a:lnTo>
                    <a:pt x="178" y="251"/>
                  </a:lnTo>
                  <a:lnTo>
                    <a:pt x="175" y="260"/>
                  </a:lnTo>
                  <a:lnTo>
                    <a:pt x="172" y="267"/>
                  </a:lnTo>
                  <a:lnTo>
                    <a:pt x="169" y="274"/>
                  </a:lnTo>
                  <a:lnTo>
                    <a:pt x="165" y="282"/>
                  </a:lnTo>
                  <a:lnTo>
                    <a:pt x="160" y="288"/>
                  </a:lnTo>
                  <a:lnTo>
                    <a:pt x="154" y="295"/>
                  </a:lnTo>
                  <a:lnTo>
                    <a:pt x="148" y="300"/>
                  </a:lnTo>
                  <a:lnTo>
                    <a:pt x="141" y="305"/>
                  </a:lnTo>
                  <a:lnTo>
                    <a:pt x="134" y="309"/>
                  </a:lnTo>
                  <a:lnTo>
                    <a:pt x="127" y="313"/>
                  </a:lnTo>
                  <a:lnTo>
                    <a:pt x="119" y="316"/>
                  </a:lnTo>
                  <a:lnTo>
                    <a:pt x="111" y="318"/>
                  </a:lnTo>
                  <a:lnTo>
                    <a:pt x="102" y="319"/>
                  </a:lnTo>
                  <a:lnTo>
                    <a:pt x="94" y="320"/>
                  </a:lnTo>
                  <a:lnTo>
                    <a:pt x="94" y="3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CL" sz="900" dirty="0">
                <a:solidFill>
                  <a:srgbClr val="000000"/>
                </a:solidFill>
                <a:cs typeface="Arial" pitchFamily="34" charset="0"/>
              </a:endParaRPr>
            </a:p>
          </p:txBody>
        </p:sp>
        <p:sp>
          <p:nvSpPr>
            <p:cNvPr id="57" name="Freeform 56"/>
            <p:cNvSpPr>
              <a:spLocks/>
            </p:cNvSpPr>
            <p:nvPr/>
          </p:nvSpPr>
          <p:spPr bwMode="auto">
            <a:xfrm>
              <a:off x="7520944" y="3110854"/>
              <a:ext cx="35146" cy="35146"/>
            </a:xfrm>
            <a:custGeom>
              <a:avLst/>
              <a:gdLst>
                <a:gd name="T0" fmla="*/ 1 w 70"/>
                <a:gd name="T1" fmla="*/ 0 h 70"/>
                <a:gd name="T2" fmla="*/ 1 w 70"/>
                <a:gd name="T3" fmla="*/ 0 h 70"/>
                <a:gd name="T4" fmla="*/ 1 w 70"/>
                <a:gd name="T5" fmla="*/ 3 h 70"/>
                <a:gd name="T6" fmla="*/ 0 w 70"/>
                <a:gd name="T7" fmla="*/ 13 h 70"/>
                <a:gd name="T8" fmla="*/ 0 w 70"/>
                <a:gd name="T9" fmla="*/ 26 h 70"/>
                <a:gd name="T10" fmla="*/ 0 w 70"/>
                <a:gd name="T11" fmla="*/ 33 h 70"/>
                <a:gd name="T12" fmla="*/ 3 w 70"/>
                <a:gd name="T13" fmla="*/ 41 h 70"/>
                <a:gd name="T14" fmla="*/ 5 w 70"/>
                <a:gd name="T15" fmla="*/ 47 h 70"/>
                <a:gd name="T16" fmla="*/ 9 w 70"/>
                <a:gd name="T17" fmla="*/ 53 h 70"/>
                <a:gd name="T18" fmla="*/ 14 w 70"/>
                <a:gd name="T19" fmla="*/ 60 h 70"/>
                <a:gd name="T20" fmla="*/ 22 w 70"/>
                <a:gd name="T21" fmla="*/ 65 h 70"/>
                <a:gd name="T22" fmla="*/ 30 w 70"/>
                <a:gd name="T23" fmla="*/ 68 h 70"/>
                <a:gd name="T24" fmla="*/ 41 w 70"/>
                <a:gd name="T25" fmla="*/ 70 h 70"/>
                <a:gd name="T26" fmla="*/ 54 w 70"/>
                <a:gd name="T27" fmla="*/ 70 h 70"/>
                <a:gd name="T28" fmla="*/ 70 w 70"/>
                <a:gd name="T29" fmla="*/ 69 h 70"/>
                <a:gd name="T30" fmla="*/ 70 w 70"/>
                <a:gd name="T31" fmla="*/ 69 h 70"/>
                <a:gd name="T32" fmla="*/ 60 w 70"/>
                <a:gd name="T33" fmla="*/ 66 h 70"/>
                <a:gd name="T34" fmla="*/ 49 w 70"/>
                <a:gd name="T35" fmla="*/ 62 h 70"/>
                <a:gd name="T36" fmla="*/ 38 w 70"/>
                <a:gd name="T37" fmla="*/ 55 h 70"/>
                <a:gd name="T38" fmla="*/ 32 w 70"/>
                <a:gd name="T39" fmla="*/ 51 h 70"/>
                <a:gd name="T40" fmla="*/ 26 w 70"/>
                <a:gd name="T41" fmla="*/ 46 h 70"/>
                <a:gd name="T42" fmla="*/ 21 w 70"/>
                <a:gd name="T43" fmla="*/ 41 h 70"/>
                <a:gd name="T44" fmla="*/ 15 w 70"/>
                <a:gd name="T45" fmla="*/ 34 h 70"/>
                <a:gd name="T46" fmla="*/ 10 w 70"/>
                <a:gd name="T47" fmla="*/ 27 h 70"/>
                <a:gd name="T48" fmla="*/ 7 w 70"/>
                <a:gd name="T49" fmla="*/ 19 h 70"/>
                <a:gd name="T50" fmla="*/ 4 w 70"/>
                <a:gd name="T51" fmla="*/ 10 h 70"/>
                <a:gd name="T52" fmla="*/ 1 w 70"/>
                <a:gd name="T53" fmla="*/ 0 h 70"/>
                <a:gd name="T54" fmla="*/ 1 w 70"/>
                <a:gd name="T5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 h="70">
                  <a:moveTo>
                    <a:pt x="1" y="0"/>
                  </a:moveTo>
                  <a:lnTo>
                    <a:pt x="1" y="0"/>
                  </a:lnTo>
                  <a:lnTo>
                    <a:pt x="1" y="3"/>
                  </a:lnTo>
                  <a:lnTo>
                    <a:pt x="0" y="13"/>
                  </a:lnTo>
                  <a:lnTo>
                    <a:pt x="0" y="26"/>
                  </a:lnTo>
                  <a:lnTo>
                    <a:pt x="0" y="33"/>
                  </a:lnTo>
                  <a:lnTo>
                    <a:pt x="3" y="41"/>
                  </a:lnTo>
                  <a:lnTo>
                    <a:pt x="5" y="47"/>
                  </a:lnTo>
                  <a:lnTo>
                    <a:pt x="9" y="53"/>
                  </a:lnTo>
                  <a:lnTo>
                    <a:pt x="14" y="60"/>
                  </a:lnTo>
                  <a:lnTo>
                    <a:pt x="22" y="65"/>
                  </a:lnTo>
                  <a:lnTo>
                    <a:pt x="30" y="68"/>
                  </a:lnTo>
                  <a:lnTo>
                    <a:pt x="41" y="70"/>
                  </a:lnTo>
                  <a:lnTo>
                    <a:pt x="54" y="70"/>
                  </a:lnTo>
                  <a:lnTo>
                    <a:pt x="70" y="69"/>
                  </a:lnTo>
                  <a:lnTo>
                    <a:pt x="70" y="69"/>
                  </a:lnTo>
                  <a:lnTo>
                    <a:pt x="60" y="66"/>
                  </a:lnTo>
                  <a:lnTo>
                    <a:pt x="49" y="62"/>
                  </a:lnTo>
                  <a:lnTo>
                    <a:pt x="38" y="55"/>
                  </a:lnTo>
                  <a:lnTo>
                    <a:pt x="32" y="51"/>
                  </a:lnTo>
                  <a:lnTo>
                    <a:pt x="26" y="46"/>
                  </a:lnTo>
                  <a:lnTo>
                    <a:pt x="21" y="41"/>
                  </a:lnTo>
                  <a:lnTo>
                    <a:pt x="15" y="34"/>
                  </a:lnTo>
                  <a:lnTo>
                    <a:pt x="10" y="27"/>
                  </a:lnTo>
                  <a:lnTo>
                    <a:pt x="7" y="19"/>
                  </a:lnTo>
                  <a:lnTo>
                    <a:pt x="4" y="1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CL" sz="900" dirty="0">
                <a:solidFill>
                  <a:srgbClr val="000000"/>
                </a:solidFill>
                <a:cs typeface="Arial" pitchFamily="34" charset="0"/>
              </a:endParaRPr>
            </a:p>
          </p:txBody>
        </p:sp>
        <p:sp>
          <p:nvSpPr>
            <p:cNvPr id="58" name="Freeform 57"/>
            <p:cNvSpPr>
              <a:spLocks/>
            </p:cNvSpPr>
            <p:nvPr/>
          </p:nvSpPr>
          <p:spPr bwMode="auto">
            <a:xfrm>
              <a:off x="7661526" y="3110854"/>
              <a:ext cx="35146" cy="35146"/>
            </a:xfrm>
            <a:custGeom>
              <a:avLst/>
              <a:gdLst>
                <a:gd name="T0" fmla="*/ 2 w 69"/>
                <a:gd name="T1" fmla="*/ 0 h 70"/>
                <a:gd name="T2" fmla="*/ 2 w 69"/>
                <a:gd name="T3" fmla="*/ 0 h 70"/>
                <a:gd name="T4" fmla="*/ 1 w 69"/>
                <a:gd name="T5" fmla="*/ 3 h 70"/>
                <a:gd name="T6" fmla="*/ 0 w 69"/>
                <a:gd name="T7" fmla="*/ 13 h 70"/>
                <a:gd name="T8" fmla="*/ 0 w 69"/>
                <a:gd name="T9" fmla="*/ 26 h 70"/>
                <a:gd name="T10" fmla="*/ 1 w 69"/>
                <a:gd name="T11" fmla="*/ 33 h 70"/>
                <a:gd name="T12" fmla="*/ 2 w 69"/>
                <a:gd name="T13" fmla="*/ 41 h 70"/>
                <a:gd name="T14" fmla="*/ 5 w 69"/>
                <a:gd name="T15" fmla="*/ 47 h 70"/>
                <a:gd name="T16" fmla="*/ 8 w 69"/>
                <a:gd name="T17" fmla="*/ 53 h 70"/>
                <a:gd name="T18" fmla="*/ 14 w 69"/>
                <a:gd name="T19" fmla="*/ 60 h 70"/>
                <a:gd name="T20" fmla="*/ 21 w 69"/>
                <a:gd name="T21" fmla="*/ 65 h 70"/>
                <a:gd name="T22" fmla="*/ 30 w 69"/>
                <a:gd name="T23" fmla="*/ 68 h 70"/>
                <a:gd name="T24" fmla="*/ 40 w 69"/>
                <a:gd name="T25" fmla="*/ 70 h 70"/>
                <a:gd name="T26" fmla="*/ 53 w 69"/>
                <a:gd name="T27" fmla="*/ 70 h 70"/>
                <a:gd name="T28" fmla="*/ 69 w 69"/>
                <a:gd name="T29" fmla="*/ 69 h 70"/>
                <a:gd name="T30" fmla="*/ 69 w 69"/>
                <a:gd name="T31" fmla="*/ 69 h 70"/>
                <a:gd name="T32" fmla="*/ 59 w 69"/>
                <a:gd name="T33" fmla="*/ 66 h 70"/>
                <a:gd name="T34" fmla="*/ 49 w 69"/>
                <a:gd name="T35" fmla="*/ 62 h 70"/>
                <a:gd name="T36" fmla="*/ 37 w 69"/>
                <a:gd name="T37" fmla="*/ 55 h 70"/>
                <a:gd name="T38" fmla="*/ 32 w 69"/>
                <a:gd name="T39" fmla="*/ 51 h 70"/>
                <a:gd name="T40" fmla="*/ 25 w 69"/>
                <a:gd name="T41" fmla="*/ 46 h 70"/>
                <a:gd name="T42" fmla="*/ 20 w 69"/>
                <a:gd name="T43" fmla="*/ 41 h 70"/>
                <a:gd name="T44" fmla="*/ 15 w 69"/>
                <a:gd name="T45" fmla="*/ 34 h 70"/>
                <a:gd name="T46" fmla="*/ 10 w 69"/>
                <a:gd name="T47" fmla="*/ 27 h 70"/>
                <a:gd name="T48" fmla="*/ 6 w 69"/>
                <a:gd name="T49" fmla="*/ 19 h 70"/>
                <a:gd name="T50" fmla="*/ 3 w 69"/>
                <a:gd name="T51" fmla="*/ 10 h 70"/>
                <a:gd name="T52" fmla="*/ 2 w 69"/>
                <a:gd name="T53" fmla="*/ 0 h 70"/>
                <a:gd name="T54" fmla="*/ 2 w 69"/>
                <a:gd name="T5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9" h="70">
                  <a:moveTo>
                    <a:pt x="2" y="0"/>
                  </a:moveTo>
                  <a:lnTo>
                    <a:pt x="2" y="0"/>
                  </a:lnTo>
                  <a:lnTo>
                    <a:pt x="1" y="3"/>
                  </a:lnTo>
                  <a:lnTo>
                    <a:pt x="0" y="13"/>
                  </a:lnTo>
                  <a:lnTo>
                    <a:pt x="0" y="26"/>
                  </a:lnTo>
                  <a:lnTo>
                    <a:pt x="1" y="33"/>
                  </a:lnTo>
                  <a:lnTo>
                    <a:pt x="2" y="41"/>
                  </a:lnTo>
                  <a:lnTo>
                    <a:pt x="5" y="47"/>
                  </a:lnTo>
                  <a:lnTo>
                    <a:pt x="8" y="53"/>
                  </a:lnTo>
                  <a:lnTo>
                    <a:pt x="14" y="60"/>
                  </a:lnTo>
                  <a:lnTo>
                    <a:pt x="21" y="65"/>
                  </a:lnTo>
                  <a:lnTo>
                    <a:pt x="30" y="68"/>
                  </a:lnTo>
                  <a:lnTo>
                    <a:pt x="40" y="70"/>
                  </a:lnTo>
                  <a:lnTo>
                    <a:pt x="53" y="70"/>
                  </a:lnTo>
                  <a:lnTo>
                    <a:pt x="69" y="69"/>
                  </a:lnTo>
                  <a:lnTo>
                    <a:pt x="69" y="69"/>
                  </a:lnTo>
                  <a:lnTo>
                    <a:pt x="59" y="66"/>
                  </a:lnTo>
                  <a:lnTo>
                    <a:pt x="49" y="62"/>
                  </a:lnTo>
                  <a:lnTo>
                    <a:pt x="37" y="55"/>
                  </a:lnTo>
                  <a:lnTo>
                    <a:pt x="32" y="51"/>
                  </a:lnTo>
                  <a:lnTo>
                    <a:pt x="25" y="46"/>
                  </a:lnTo>
                  <a:lnTo>
                    <a:pt x="20" y="41"/>
                  </a:lnTo>
                  <a:lnTo>
                    <a:pt x="15" y="34"/>
                  </a:lnTo>
                  <a:lnTo>
                    <a:pt x="10" y="27"/>
                  </a:lnTo>
                  <a:lnTo>
                    <a:pt x="6" y="19"/>
                  </a:lnTo>
                  <a:lnTo>
                    <a:pt x="3" y="1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CL" sz="900" dirty="0">
                <a:solidFill>
                  <a:srgbClr val="000000"/>
                </a:solidFill>
                <a:cs typeface="Arial" pitchFamily="34" charset="0"/>
              </a:endParaRPr>
            </a:p>
          </p:txBody>
        </p:sp>
      </p:grpSp>
      <p:sp>
        <p:nvSpPr>
          <p:cNvPr id="28" name="Freeform 463"/>
          <p:cNvSpPr>
            <a:spLocks/>
          </p:cNvSpPr>
          <p:nvPr/>
        </p:nvSpPr>
        <p:spPr bwMode="auto">
          <a:xfrm>
            <a:off x="1664329" y="2034538"/>
            <a:ext cx="353923" cy="518501"/>
          </a:xfrm>
          <a:custGeom>
            <a:avLst/>
            <a:gdLst>
              <a:gd name="T0" fmla="*/ 169 w 355"/>
              <a:gd name="T1" fmla="*/ 12 h 609"/>
              <a:gd name="T2" fmla="*/ 100 w 355"/>
              <a:gd name="T3" fmla="*/ 121 h 609"/>
              <a:gd name="T4" fmla="*/ 49 w 355"/>
              <a:gd name="T5" fmla="*/ 216 h 609"/>
              <a:gd name="T6" fmla="*/ 11 w 355"/>
              <a:gd name="T7" fmla="*/ 310 h 609"/>
              <a:gd name="T8" fmla="*/ 2 w 355"/>
              <a:gd name="T9" fmla="*/ 353 h 609"/>
              <a:gd name="T10" fmla="*/ 2 w 355"/>
              <a:gd name="T11" fmla="*/ 389 h 609"/>
              <a:gd name="T12" fmla="*/ 4 w 355"/>
              <a:gd name="T13" fmla="*/ 406 h 609"/>
              <a:gd name="T14" fmla="*/ 16 w 355"/>
              <a:gd name="T15" fmla="*/ 455 h 609"/>
              <a:gd name="T16" fmla="*/ 43 w 355"/>
              <a:gd name="T17" fmla="*/ 496 h 609"/>
              <a:gd name="T18" fmla="*/ 79 w 355"/>
              <a:gd name="T19" fmla="*/ 529 h 609"/>
              <a:gd name="T20" fmla="*/ 123 w 355"/>
              <a:gd name="T21" fmla="*/ 550 h 609"/>
              <a:gd name="T22" fmla="*/ 173 w 355"/>
              <a:gd name="T23" fmla="*/ 559 h 609"/>
              <a:gd name="T24" fmla="*/ 43 w 355"/>
              <a:gd name="T25" fmla="*/ 359 h 609"/>
              <a:gd name="T26" fmla="*/ 123 w 355"/>
              <a:gd name="T27" fmla="*/ 404 h 609"/>
              <a:gd name="T28" fmla="*/ 147 w 355"/>
              <a:gd name="T29" fmla="*/ 426 h 609"/>
              <a:gd name="T30" fmla="*/ 78 w 355"/>
              <a:gd name="T31" fmla="*/ 278 h 609"/>
              <a:gd name="T32" fmla="*/ 119 w 355"/>
              <a:gd name="T33" fmla="*/ 301 h 609"/>
              <a:gd name="T34" fmla="*/ 145 w 355"/>
              <a:gd name="T35" fmla="*/ 317 h 609"/>
              <a:gd name="T36" fmla="*/ 173 w 355"/>
              <a:gd name="T37" fmla="*/ 245 h 609"/>
              <a:gd name="T38" fmla="*/ 132 w 355"/>
              <a:gd name="T39" fmla="*/ 204 h 609"/>
              <a:gd name="T40" fmla="*/ 158 w 355"/>
              <a:gd name="T41" fmla="*/ 217 h 609"/>
              <a:gd name="T42" fmla="*/ 173 w 355"/>
              <a:gd name="T43" fmla="*/ 125 h 609"/>
              <a:gd name="T44" fmla="*/ 186 w 355"/>
              <a:gd name="T45" fmla="*/ 231 h 609"/>
              <a:gd name="T46" fmla="*/ 205 w 355"/>
              <a:gd name="T47" fmla="*/ 214 h 609"/>
              <a:gd name="T48" fmla="*/ 186 w 355"/>
              <a:gd name="T49" fmla="*/ 244 h 609"/>
              <a:gd name="T50" fmla="*/ 202 w 355"/>
              <a:gd name="T51" fmla="*/ 324 h 609"/>
              <a:gd name="T52" fmla="*/ 222 w 355"/>
              <a:gd name="T53" fmla="*/ 310 h 609"/>
              <a:gd name="T54" fmla="*/ 280 w 355"/>
              <a:gd name="T55" fmla="*/ 278 h 609"/>
              <a:gd name="T56" fmla="*/ 186 w 355"/>
              <a:gd name="T57" fmla="*/ 451 h 609"/>
              <a:gd name="T58" fmla="*/ 235 w 355"/>
              <a:gd name="T59" fmla="*/ 404 h 609"/>
              <a:gd name="T60" fmla="*/ 280 w 355"/>
              <a:gd name="T61" fmla="*/ 378 h 609"/>
              <a:gd name="T62" fmla="*/ 186 w 355"/>
              <a:gd name="T63" fmla="*/ 546 h 609"/>
              <a:gd name="T64" fmla="*/ 215 w 355"/>
              <a:gd name="T65" fmla="*/ 609 h 609"/>
              <a:gd name="T66" fmla="*/ 230 w 355"/>
              <a:gd name="T67" fmla="*/ 552 h 609"/>
              <a:gd name="T68" fmla="*/ 270 w 355"/>
              <a:gd name="T69" fmla="*/ 533 h 609"/>
              <a:gd name="T70" fmla="*/ 305 w 355"/>
              <a:gd name="T71" fmla="*/ 506 h 609"/>
              <a:gd name="T72" fmla="*/ 332 w 355"/>
              <a:gd name="T73" fmla="*/ 470 h 609"/>
              <a:gd name="T74" fmla="*/ 349 w 355"/>
              <a:gd name="T75" fmla="*/ 428 h 609"/>
              <a:gd name="T76" fmla="*/ 355 w 355"/>
              <a:gd name="T77" fmla="*/ 383 h 609"/>
              <a:gd name="T78" fmla="*/ 355 w 355"/>
              <a:gd name="T79" fmla="*/ 371 h 609"/>
              <a:gd name="T80" fmla="*/ 350 w 355"/>
              <a:gd name="T81" fmla="*/ 333 h 609"/>
              <a:gd name="T82" fmla="*/ 332 w 355"/>
              <a:gd name="T83" fmla="*/ 273 h 609"/>
              <a:gd name="T84" fmla="*/ 287 w 355"/>
              <a:gd name="T85" fmla="*/ 177 h 609"/>
              <a:gd name="T86" fmla="*/ 236 w 355"/>
              <a:gd name="T87" fmla="*/ 89 h 609"/>
              <a:gd name="T88" fmla="*/ 178 w 355"/>
              <a:gd name="T89"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55" h="609">
                <a:moveTo>
                  <a:pt x="178" y="0"/>
                </a:moveTo>
                <a:lnTo>
                  <a:pt x="178" y="0"/>
                </a:lnTo>
                <a:lnTo>
                  <a:pt x="169" y="12"/>
                </a:lnTo>
                <a:lnTo>
                  <a:pt x="147" y="45"/>
                </a:lnTo>
                <a:lnTo>
                  <a:pt x="117" y="92"/>
                </a:lnTo>
                <a:lnTo>
                  <a:pt x="100" y="121"/>
                </a:lnTo>
                <a:lnTo>
                  <a:pt x="82" y="152"/>
                </a:lnTo>
                <a:lnTo>
                  <a:pt x="65" y="183"/>
                </a:lnTo>
                <a:lnTo>
                  <a:pt x="49" y="216"/>
                </a:lnTo>
                <a:lnTo>
                  <a:pt x="34" y="248"/>
                </a:lnTo>
                <a:lnTo>
                  <a:pt x="22" y="279"/>
                </a:lnTo>
                <a:lnTo>
                  <a:pt x="11" y="310"/>
                </a:lnTo>
                <a:lnTo>
                  <a:pt x="7" y="325"/>
                </a:lnTo>
                <a:lnTo>
                  <a:pt x="4" y="340"/>
                </a:lnTo>
                <a:lnTo>
                  <a:pt x="2" y="353"/>
                </a:lnTo>
                <a:lnTo>
                  <a:pt x="0" y="366"/>
                </a:lnTo>
                <a:lnTo>
                  <a:pt x="0" y="378"/>
                </a:lnTo>
                <a:lnTo>
                  <a:pt x="2" y="389"/>
                </a:lnTo>
                <a:lnTo>
                  <a:pt x="2" y="389"/>
                </a:lnTo>
                <a:lnTo>
                  <a:pt x="2" y="389"/>
                </a:lnTo>
                <a:lnTo>
                  <a:pt x="4" y="406"/>
                </a:lnTo>
                <a:lnTo>
                  <a:pt x="6" y="423"/>
                </a:lnTo>
                <a:lnTo>
                  <a:pt x="11" y="439"/>
                </a:lnTo>
                <a:lnTo>
                  <a:pt x="16" y="455"/>
                </a:lnTo>
                <a:lnTo>
                  <a:pt x="24" y="470"/>
                </a:lnTo>
                <a:lnTo>
                  <a:pt x="32" y="484"/>
                </a:lnTo>
                <a:lnTo>
                  <a:pt x="43" y="496"/>
                </a:lnTo>
                <a:lnTo>
                  <a:pt x="54" y="508"/>
                </a:lnTo>
                <a:lnTo>
                  <a:pt x="65" y="519"/>
                </a:lnTo>
                <a:lnTo>
                  <a:pt x="79" y="529"/>
                </a:lnTo>
                <a:lnTo>
                  <a:pt x="93" y="538"/>
                </a:lnTo>
                <a:lnTo>
                  <a:pt x="108" y="544"/>
                </a:lnTo>
                <a:lnTo>
                  <a:pt x="123" y="550"/>
                </a:lnTo>
                <a:lnTo>
                  <a:pt x="139" y="555"/>
                </a:lnTo>
                <a:lnTo>
                  <a:pt x="156" y="558"/>
                </a:lnTo>
                <a:lnTo>
                  <a:pt x="173" y="559"/>
                </a:lnTo>
                <a:lnTo>
                  <a:pt x="173" y="473"/>
                </a:lnTo>
                <a:lnTo>
                  <a:pt x="43" y="359"/>
                </a:lnTo>
                <a:lnTo>
                  <a:pt x="43" y="359"/>
                </a:lnTo>
                <a:lnTo>
                  <a:pt x="78" y="378"/>
                </a:lnTo>
                <a:lnTo>
                  <a:pt x="105" y="393"/>
                </a:lnTo>
                <a:lnTo>
                  <a:pt x="123" y="404"/>
                </a:lnTo>
                <a:lnTo>
                  <a:pt x="123" y="404"/>
                </a:lnTo>
                <a:lnTo>
                  <a:pt x="133" y="413"/>
                </a:lnTo>
                <a:lnTo>
                  <a:pt x="147" y="426"/>
                </a:lnTo>
                <a:lnTo>
                  <a:pt x="173" y="452"/>
                </a:lnTo>
                <a:lnTo>
                  <a:pt x="173" y="360"/>
                </a:lnTo>
                <a:lnTo>
                  <a:pt x="78" y="278"/>
                </a:lnTo>
                <a:lnTo>
                  <a:pt x="78" y="278"/>
                </a:lnTo>
                <a:lnTo>
                  <a:pt x="100" y="290"/>
                </a:lnTo>
                <a:lnTo>
                  <a:pt x="119" y="301"/>
                </a:lnTo>
                <a:lnTo>
                  <a:pt x="135" y="310"/>
                </a:lnTo>
                <a:lnTo>
                  <a:pt x="135" y="310"/>
                </a:lnTo>
                <a:lnTo>
                  <a:pt x="145" y="317"/>
                </a:lnTo>
                <a:lnTo>
                  <a:pt x="156" y="325"/>
                </a:lnTo>
                <a:lnTo>
                  <a:pt x="173" y="339"/>
                </a:lnTo>
                <a:lnTo>
                  <a:pt x="173" y="245"/>
                </a:lnTo>
                <a:lnTo>
                  <a:pt x="117" y="198"/>
                </a:lnTo>
                <a:lnTo>
                  <a:pt x="117" y="198"/>
                </a:lnTo>
                <a:lnTo>
                  <a:pt x="132" y="204"/>
                </a:lnTo>
                <a:lnTo>
                  <a:pt x="152" y="214"/>
                </a:lnTo>
                <a:lnTo>
                  <a:pt x="152" y="214"/>
                </a:lnTo>
                <a:lnTo>
                  <a:pt x="158" y="217"/>
                </a:lnTo>
                <a:lnTo>
                  <a:pt x="163" y="222"/>
                </a:lnTo>
                <a:lnTo>
                  <a:pt x="173" y="232"/>
                </a:lnTo>
                <a:lnTo>
                  <a:pt x="173" y="125"/>
                </a:lnTo>
                <a:lnTo>
                  <a:pt x="186" y="125"/>
                </a:lnTo>
                <a:lnTo>
                  <a:pt x="186" y="231"/>
                </a:lnTo>
                <a:lnTo>
                  <a:pt x="186" y="231"/>
                </a:lnTo>
                <a:lnTo>
                  <a:pt x="196" y="221"/>
                </a:lnTo>
                <a:lnTo>
                  <a:pt x="205" y="214"/>
                </a:lnTo>
                <a:lnTo>
                  <a:pt x="205" y="214"/>
                </a:lnTo>
                <a:lnTo>
                  <a:pt x="225" y="204"/>
                </a:lnTo>
                <a:lnTo>
                  <a:pt x="241" y="198"/>
                </a:lnTo>
                <a:lnTo>
                  <a:pt x="186" y="244"/>
                </a:lnTo>
                <a:lnTo>
                  <a:pt x="186" y="338"/>
                </a:lnTo>
                <a:lnTo>
                  <a:pt x="186" y="338"/>
                </a:lnTo>
                <a:lnTo>
                  <a:pt x="202" y="324"/>
                </a:lnTo>
                <a:lnTo>
                  <a:pt x="213" y="317"/>
                </a:lnTo>
                <a:lnTo>
                  <a:pt x="222" y="310"/>
                </a:lnTo>
                <a:lnTo>
                  <a:pt x="222" y="310"/>
                </a:lnTo>
                <a:lnTo>
                  <a:pt x="237" y="301"/>
                </a:lnTo>
                <a:lnTo>
                  <a:pt x="257" y="290"/>
                </a:lnTo>
                <a:lnTo>
                  <a:pt x="280" y="278"/>
                </a:lnTo>
                <a:lnTo>
                  <a:pt x="186" y="359"/>
                </a:lnTo>
                <a:lnTo>
                  <a:pt x="186" y="451"/>
                </a:lnTo>
                <a:lnTo>
                  <a:pt x="186" y="451"/>
                </a:lnTo>
                <a:lnTo>
                  <a:pt x="212" y="425"/>
                </a:lnTo>
                <a:lnTo>
                  <a:pt x="225" y="412"/>
                </a:lnTo>
                <a:lnTo>
                  <a:pt x="235" y="404"/>
                </a:lnTo>
                <a:lnTo>
                  <a:pt x="235" y="404"/>
                </a:lnTo>
                <a:lnTo>
                  <a:pt x="252" y="393"/>
                </a:lnTo>
                <a:lnTo>
                  <a:pt x="280" y="378"/>
                </a:lnTo>
                <a:lnTo>
                  <a:pt x="315" y="359"/>
                </a:lnTo>
                <a:lnTo>
                  <a:pt x="186" y="472"/>
                </a:lnTo>
                <a:lnTo>
                  <a:pt x="186" y="546"/>
                </a:lnTo>
                <a:lnTo>
                  <a:pt x="185" y="546"/>
                </a:lnTo>
                <a:lnTo>
                  <a:pt x="185" y="609"/>
                </a:lnTo>
                <a:lnTo>
                  <a:pt x="215" y="609"/>
                </a:lnTo>
                <a:lnTo>
                  <a:pt x="215" y="556"/>
                </a:lnTo>
                <a:lnTo>
                  <a:pt x="215" y="556"/>
                </a:lnTo>
                <a:lnTo>
                  <a:pt x="230" y="552"/>
                </a:lnTo>
                <a:lnTo>
                  <a:pt x="244" y="546"/>
                </a:lnTo>
                <a:lnTo>
                  <a:pt x="258" y="541"/>
                </a:lnTo>
                <a:lnTo>
                  <a:pt x="270" y="533"/>
                </a:lnTo>
                <a:lnTo>
                  <a:pt x="283" y="525"/>
                </a:lnTo>
                <a:lnTo>
                  <a:pt x="295" y="515"/>
                </a:lnTo>
                <a:lnTo>
                  <a:pt x="305" y="506"/>
                </a:lnTo>
                <a:lnTo>
                  <a:pt x="315" y="494"/>
                </a:lnTo>
                <a:lnTo>
                  <a:pt x="325" y="482"/>
                </a:lnTo>
                <a:lnTo>
                  <a:pt x="332" y="470"/>
                </a:lnTo>
                <a:lnTo>
                  <a:pt x="338" y="457"/>
                </a:lnTo>
                <a:lnTo>
                  <a:pt x="345" y="443"/>
                </a:lnTo>
                <a:lnTo>
                  <a:pt x="349" y="428"/>
                </a:lnTo>
                <a:lnTo>
                  <a:pt x="352" y="413"/>
                </a:lnTo>
                <a:lnTo>
                  <a:pt x="354" y="398"/>
                </a:lnTo>
                <a:lnTo>
                  <a:pt x="355" y="383"/>
                </a:lnTo>
                <a:lnTo>
                  <a:pt x="355" y="383"/>
                </a:lnTo>
                <a:lnTo>
                  <a:pt x="355" y="383"/>
                </a:lnTo>
                <a:lnTo>
                  <a:pt x="355" y="371"/>
                </a:lnTo>
                <a:lnTo>
                  <a:pt x="354" y="359"/>
                </a:lnTo>
                <a:lnTo>
                  <a:pt x="353" y="345"/>
                </a:lnTo>
                <a:lnTo>
                  <a:pt x="350" y="333"/>
                </a:lnTo>
                <a:lnTo>
                  <a:pt x="347" y="318"/>
                </a:lnTo>
                <a:lnTo>
                  <a:pt x="343" y="303"/>
                </a:lnTo>
                <a:lnTo>
                  <a:pt x="332" y="273"/>
                </a:lnTo>
                <a:lnTo>
                  <a:pt x="318" y="241"/>
                </a:lnTo>
                <a:lnTo>
                  <a:pt x="303" y="209"/>
                </a:lnTo>
                <a:lnTo>
                  <a:pt x="287" y="177"/>
                </a:lnTo>
                <a:lnTo>
                  <a:pt x="270" y="147"/>
                </a:lnTo>
                <a:lnTo>
                  <a:pt x="253" y="117"/>
                </a:lnTo>
                <a:lnTo>
                  <a:pt x="236" y="89"/>
                </a:lnTo>
                <a:lnTo>
                  <a:pt x="207" y="42"/>
                </a:lnTo>
                <a:lnTo>
                  <a:pt x="185" y="12"/>
                </a:lnTo>
                <a:lnTo>
                  <a:pt x="178" y="0"/>
                </a:lnTo>
                <a:lnTo>
                  <a:pt x="178" y="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900" dirty="0">
              <a:solidFill>
                <a:srgbClr val="000000"/>
              </a:solidFill>
              <a:cs typeface="Arial" pitchFamily="34" charset="0"/>
            </a:endParaRPr>
          </a:p>
        </p:txBody>
      </p:sp>
      <p:sp>
        <p:nvSpPr>
          <p:cNvPr id="60" name="TextBox 59"/>
          <p:cNvSpPr txBox="1"/>
          <p:nvPr>
            <p:custDataLst>
              <p:tags r:id="rId1"/>
            </p:custDataLst>
          </p:nvPr>
        </p:nvSpPr>
        <p:spPr bwMode="auto">
          <a:xfrm>
            <a:off x="2753620" y="3631378"/>
            <a:ext cx="2113529" cy="2939266"/>
          </a:xfrm>
          <a:prstGeom prst="rect">
            <a:avLst/>
          </a:prstGeom>
        </p:spPr>
        <p:txBody>
          <a:bodyPr wrap="square" rtlCol="0">
            <a:spAutoFit/>
          </a:bodyPr>
          <a:lstStyle/>
          <a:p>
            <a:pPr marL="173037" indent="-171450" defTabSz="914400" fontAlgn="base">
              <a:spcAft>
                <a:spcPts val="200"/>
              </a:spcAft>
              <a:buClr>
                <a:srgbClr val="000000"/>
              </a:buClr>
              <a:buFont typeface="Arial" panose="020B0604020202020204" pitchFamily="34" charset="0"/>
              <a:buChar char="•"/>
            </a:pPr>
            <a:r>
              <a:rPr lang="es-ES" sz="1100" b="1" dirty="0" smtClean="0">
                <a:solidFill>
                  <a:srgbClr val="002776"/>
                </a:solidFill>
                <a:cs typeface="Arial" charset="0"/>
              </a:rPr>
              <a:t>Arte, cultura y patrimonio</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Semana Santa en Quito</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Quito patrimonial</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Iglesias</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Museos</a:t>
            </a:r>
          </a:p>
          <a:p>
            <a:pPr marL="630237" lvl="1" indent="-171450" defTabSz="914400" fontAlgn="base">
              <a:spcAft>
                <a:spcPts val="200"/>
              </a:spcAft>
              <a:buClr>
                <a:srgbClr val="000000"/>
              </a:buClr>
              <a:buFont typeface="Arial" panose="020B0604020202020204" pitchFamily="34" charset="0"/>
              <a:buChar char="•"/>
            </a:pPr>
            <a:endParaRPr lang="es-ES" sz="1100" dirty="0" smtClean="0">
              <a:solidFill>
                <a:srgbClr val="002776"/>
              </a:solidFill>
              <a:cs typeface="Arial" charset="0"/>
            </a:endParaRPr>
          </a:p>
          <a:p>
            <a:pPr marL="173037" indent="-171450" defTabSz="914400" fontAlgn="base">
              <a:spcAft>
                <a:spcPts val="200"/>
              </a:spcAft>
              <a:buClr>
                <a:srgbClr val="000000"/>
              </a:buClr>
              <a:buFont typeface="Arial" panose="020B0604020202020204" pitchFamily="34" charset="0"/>
              <a:buChar char="•"/>
            </a:pPr>
            <a:r>
              <a:rPr lang="es-ES" sz="1100" b="1" dirty="0" smtClean="0">
                <a:solidFill>
                  <a:srgbClr val="002776"/>
                </a:solidFill>
                <a:cs typeface="Arial" charset="0"/>
              </a:rPr>
              <a:t>Entretenimiento</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Compras</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Noches </a:t>
            </a:r>
            <a:r>
              <a:rPr lang="es-ES" sz="1100" dirty="0">
                <a:solidFill>
                  <a:srgbClr val="002776"/>
                </a:solidFill>
                <a:cs typeface="Arial" charset="0"/>
              </a:rPr>
              <a:t>patrimoniales</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Cines</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Teatros</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Parques temáticos</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Restaurantes</a:t>
            </a:r>
          </a:p>
        </p:txBody>
      </p:sp>
      <p:sp>
        <p:nvSpPr>
          <p:cNvPr id="61" name="TextBox 60"/>
          <p:cNvSpPr txBox="1"/>
          <p:nvPr>
            <p:custDataLst>
              <p:tags r:id="rId2"/>
            </p:custDataLst>
          </p:nvPr>
        </p:nvSpPr>
        <p:spPr bwMode="auto">
          <a:xfrm>
            <a:off x="344488" y="3653230"/>
            <a:ext cx="2113529" cy="2523768"/>
          </a:xfrm>
          <a:prstGeom prst="rect">
            <a:avLst/>
          </a:prstGeom>
        </p:spPr>
        <p:txBody>
          <a:bodyPr wrap="square" rtlCol="0">
            <a:spAutoFit/>
          </a:bodyPr>
          <a:lstStyle/>
          <a:p>
            <a:pPr marL="173037" indent="-171450" defTabSz="914400" fontAlgn="base">
              <a:spcAft>
                <a:spcPts val="200"/>
              </a:spcAft>
              <a:buClr>
                <a:srgbClr val="000000"/>
              </a:buClr>
              <a:buFont typeface="Arial" panose="020B0604020202020204" pitchFamily="34" charset="0"/>
              <a:buChar char="•"/>
            </a:pPr>
            <a:r>
              <a:rPr lang="es-ES" sz="1100" b="1" dirty="0">
                <a:solidFill>
                  <a:srgbClr val="002776"/>
                </a:solidFill>
                <a:cs typeface="Arial" charset="0"/>
              </a:rPr>
              <a:t>Ecoturismo y naturaleza</a:t>
            </a:r>
          </a:p>
          <a:p>
            <a:pPr marL="630237" lvl="1" indent="-171450" defTabSz="914400" fontAlgn="base">
              <a:spcAft>
                <a:spcPts val="200"/>
              </a:spcAft>
              <a:buClr>
                <a:srgbClr val="000000"/>
              </a:buClr>
              <a:buFont typeface="Arial" panose="020B0604020202020204" pitchFamily="34" charset="0"/>
              <a:buChar char="•"/>
            </a:pPr>
            <a:r>
              <a:rPr lang="es-ES" sz="1100" dirty="0">
                <a:solidFill>
                  <a:srgbClr val="002776"/>
                </a:solidFill>
                <a:cs typeface="Arial" charset="0"/>
              </a:rPr>
              <a:t>Avistamiento de aves</a:t>
            </a:r>
          </a:p>
          <a:p>
            <a:pPr marL="630237" lvl="1" indent="-171450" defTabSz="914400" fontAlgn="base">
              <a:spcAft>
                <a:spcPts val="200"/>
              </a:spcAft>
              <a:buClr>
                <a:srgbClr val="000000"/>
              </a:buClr>
              <a:buFont typeface="Arial" panose="020B0604020202020204" pitchFamily="34" charset="0"/>
              <a:buChar char="•"/>
            </a:pPr>
            <a:r>
              <a:rPr lang="es-ES" sz="1100" dirty="0">
                <a:solidFill>
                  <a:srgbClr val="002776"/>
                </a:solidFill>
                <a:cs typeface="Arial" charset="0"/>
              </a:rPr>
              <a:t>Parques y áreas naturales del DMQ</a:t>
            </a:r>
          </a:p>
          <a:p>
            <a:pPr marL="630237" lvl="1" indent="-171450" defTabSz="914400" fontAlgn="base">
              <a:spcAft>
                <a:spcPts val="200"/>
              </a:spcAft>
              <a:buClr>
                <a:srgbClr val="000000"/>
              </a:buClr>
              <a:buFont typeface="Arial" panose="020B0604020202020204" pitchFamily="34" charset="0"/>
              <a:buChar char="•"/>
            </a:pPr>
            <a:r>
              <a:rPr lang="es-ES" sz="1100" dirty="0">
                <a:solidFill>
                  <a:srgbClr val="002776"/>
                </a:solidFill>
                <a:cs typeface="Arial" charset="0"/>
              </a:rPr>
              <a:t>Parroquias rurales</a:t>
            </a:r>
          </a:p>
          <a:p>
            <a:pPr marL="173037" indent="-171450" defTabSz="914400" fontAlgn="base">
              <a:spcAft>
                <a:spcPts val="200"/>
              </a:spcAft>
              <a:buClr>
                <a:srgbClr val="000000"/>
              </a:buClr>
              <a:buFont typeface="Arial" panose="020B0604020202020204" pitchFamily="34" charset="0"/>
              <a:buChar char="•"/>
            </a:pPr>
            <a:endParaRPr lang="es-ES" sz="1100" b="1" dirty="0" smtClean="0">
              <a:solidFill>
                <a:srgbClr val="002776"/>
              </a:solidFill>
              <a:cs typeface="Arial" charset="0"/>
            </a:endParaRPr>
          </a:p>
          <a:p>
            <a:pPr marL="173037" indent="-171450" defTabSz="914400" fontAlgn="base">
              <a:spcAft>
                <a:spcPts val="200"/>
              </a:spcAft>
              <a:buClr>
                <a:srgbClr val="000000"/>
              </a:buClr>
              <a:buFont typeface="Arial" panose="020B0604020202020204" pitchFamily="34" charset="0"/>
              <a:buChar char="•"/>
            </a:pPr>
            <a:r>
              <a:rPr lang="es-ES" sz="1100" b="1" dirty="0" smtClean="0">
                <a:solidFill>
                  <a:srgbClr val="002776"/>
                </a:solidFill>
                <a:cs typeface="Arial" charset="0"/>
              </a:rPr>
              <a:t>Deporte y aventura</a:t>
            </a:r>
          </a:p>
          <a:p>
            <a:pPr marL="630237" lvl="1" indent="-171450" defTabSz="914400" fontAlgn="base">
              <a:spcAft>
                <a:spcPts val="200"/>
              </a:spcAft>
              <a:buClr>
                <a:srgbClr val="000000"/>
              </a:buClr>
              <a:buFont typeface="Arial" panose="020B0604020202020204" pitchFamily="34" charset="0"/>
              <a:buChar char="•"/>
            </a:pPr>
            <a:r>
              <a:rPr lang="es-ES" sz="1100" dirty="0" smtClean="0">
                <a:solidFill>
                  <a:srgbClr val="002776"/>
                </a:solidFill>
                <a:cs typeface="Arial" charset="0"/>
              </a:rPr>
              <a:t>Parques del DMQ</a:t>
            </a:r>
          </a:p>
          <a:p>
            <a:pPr marL="630237" lvl="1" indent="-171450" defTabSz="914400" fontAlgn="base">
              <a:spcAft>
                <a:spcPts val="200"/>
              </a:spcAft>
              <a:buClr>
                <a:srgbClr val="000000"/>
              </a:buClr>
              <a:buFont typeface="Arial" panose="020B0604020202020204" pitchFamily="34" charset="0"/>
              <a:buChar char="•"/>
            </a:pPr>
            <a:endParaRPr lang="es-ES" sz="1100" dirty="0">
              <a:solidFill>
                <a:srgbClr val="002776"/>
              </a:solidFill>
              <a:cs typeface="Arial" charset="0"/>
            </a:endParaRPr>
          </a:p>
          <a:p>
            <a:pPr marL="173037" indent="-171450" defTabSz="914400" fontAlgn="base">
              <a:spcAft>
                <a:spcPts val="200"/>
              </a:spcAft>
              <a:buClr>
                <a:srgbClr val="000000"/>
              </a:buClr>
              <a:buFont typeface="Arial" panose="020B0604020202020204" pitchFamily="34" charset="0"/>
              <a:buChar char="•"/>
            </a:pPr>
            <a:r>
              <a:rPr lang="es-ES" sz="1100" b="1" dirty="0">
                <a:solidFill>
                  <a:srgbClr val="002776"/>
                </a:solidFill>
                <a:cs typeface="Arial" charset="0"/>
              </a:rPr>
              <a:t>Gastronomía</a:t>
            </a:r>
          </a:p>
          <a:p>
            <a:pPr marL="630237" lvl="1" indent="-171450" defTabSz="914400" fontAlgn="base">
              <a:spcAft>
                <a:spcPts val="200"/>
              </a:spcAft>
              <a:buClr>
                <a:srgbClr val="000000"/>
              </a:buClr>
              <a:buFont typeface="Arial" panose="020B0604020202020204" pitchFamily="34" charset="0"/>
              <a:buChar char="•"/>
            </a:pPr>
            <a:r>
              <a:rPr lang="es-ES" sz="1100" dirty="0">
                <a:solidFill>
                  <a:srgbClr val="002776"/>
                </a:solidFill>
                <a:cs typeface="Arial" charset="0"/>
              </a:rPr>
              <a:t>Patrimonio </a:t>
            </a:r>
            <a:r>
              <a:rPr lang="es-ES" sz="1100" dirty="0" smtClean="0">
                <a:solidFill>
                  <a:srgbClr val="002776"/>
                </a:solidFill>
                <a:cs typeface="Arial" charset="0"/>
              </a:rPr>
              <a:t>gastronómico</a:t>
            </a:r>
            <a:endParaRPr lang="es-ES" sz="1100" dirty="0">
              <a:solidFill>
                <a:srgbClr val="002776"/>
              </a:solidFill>
              <a:cs typeface="Arial" charset="0"/>
            </a:endParaRPr>
          </a:p>
        </p:txBody>
      </p:sp>
      <p:sp>
        <p:nvSpPr>
          <p:cNvPr id="63" name="Rounded Rectangle 62"/>
          <p:cNvSpPr/>
          <p:nvPr/>
        </p:nvSpPr>
        <p:spPr bwMode="auto">
          <a:xfrm>
            <a:off x="358759" y="3208646"/>
            <a:ext cx="4738704" cy="360000"/>
          </a:xfrm>
          <a:prstGeom prst="roundRect">
            <a:avLst/>
          </a:prstGeom>
          <a:solidFill>
            <a:schemeClr val="accent3"/>
          </a:solidFill>
          <a:ln w="19050" cap="flat" cmpd="sng" algn="ctr">
            <a:solidFill>
              <a:schemeClr val="accent3"/>
            </a:solid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FFFFFF"/>
                </a:solidFill>
                <a:cs typeface="Arial" pitchFamily="34" charset="0"/>
              </a:rPr>
              <a:t>Subproductos turísticos presentados actualmente desde la web quito.com.ec</a:t>
            </a:r>
            <a:endParaRPr lang="es-ES" sz="1200" b="1" dirty="0">
              <a:solidFill>
                <a:srgbClr val="FFFFFF"/>
              </a:solidFill>
              <a:cs typeface="Arial" pitchFamily="34" charset="0"/>
            </a:endParaRPr>
          </a:p>
        </p:txBody>
      </p:sp>
      <p:pic>
        <p:nvPicPr>
          <p:cNvPr id="12" name="Picture 11" descr="Screen Clipping"/>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5877001" y="1385541"/>
            <a:ext cx="3673496" cy="2183106"/>
          </a:xfrm>
          <a:prstGeom prst="rect">
            <a:avLst/>
          </a:prstGeom>
          <a:effectLst>
            <a:outerShdw blurRad="50800" dist="38100" dir="8100000" algn="tr" rotWithShape="0">
              <a:prstClr val="black">
                <a:alpha val="40000"/>
              </a:prstClr>
            </a:outerShdw>
          </a:effectLst>
        </p:spPr>
      </p:pic>
      <p:sp>
        <p:nvSpPr>
          <p:cNvPr id="64" name="Freeform 358"/>
          <p:cNvSpPr>
            <a:spLocks noEditPoints="1"/>
          </p:cNvSpPr>
          <p:nvPr/>
        </p:nvSpPr>
        <p:spPr bwMode="auto">
          <a:xfrm>
            <a:off x="3472462" y="2159174"/>
            <a:ext cx="562705" cy="352809"/>
          </a:xfrm>
          <a:custGeom>
            <a:avLst/>
            <a:gdLst>
              <a:gd name="T0" fmla="*/ 21 w 126"/>
              <a:gd name="T1" fmla="*/ 25 h 79"/>
              <a:gd name="T2" fmla="*/ 25 w 126"/>
              <a:gd name="T3" fmla="*/ 27 h 79"/>
              <a:gd name="T4" fmla="*/ 17 w 126"/>
              <a:gd name="T5" fmla="*/ 30 h 79"/>
              <a:gd name="T6" fmla="*/ 17 w 126"/>
              <a:gd name="T7" fmla="*/ 78 h 79"/>
              <a:gd name="T8" fmla="*/ 8 w 126"/>
              <a:gd name="T9" fmla="*/ 30 h 79"/>
              <a:gd name="T10" fmla="*/ 0 w 126"/>
              <a:gd name="T11" fmla="*/ 27 h 79"/>
              <a:gd name="T12" fmla="*/ 5 w 126"/>
              <a:gd name="T13" fmla="*/ 25 h 79"/>
              <a:gd name="T14" fmla="*/ 11 w 126"/>
              <a:gd name="T15" fmla="*/ 0 h 79"/>
              <a:gd name="T16" fmla="*/ 13 w 126"/>
              <a:gd name="T17" fmla="*/ 0 h 79"/>
              <a:gd name="T18" fmla="*/ 48 w 126"/>
              <a:gd name="T19" fmla="*/ 8 h 79"/>
              <a:gd name="T20" fmla="*/ 36 w 126"/>
              <a:gd name="T21" fmla="*/ 16 h 79"/>
              <a:gd name="T22" fmla="*/ 28 w 126"/>
              <a:gd name="T23" fmla="*/ 34 h 79"/>
              <a:gd name="T24" fmla="*/ 30 w 126"/>
              <a:gd name="T25" fmla="*/ 54 h 79"/>
              <a:gd name="T26" fmla="*/ 38 w 126"/>
              <a:gd name="T27" fmla="*/ 65 h 79"/>
              <a:gd name="T28" fmla="*/ 56 w 126"/>
              <a:gd name="T29" fmla="*/ 75 h 79"/>
              <a:gd name="T30" fmla="*/ 76 w 126"/>
              <a:gd name="T31" fmla="*/ 71 h 79"/>
              <a:gd name="T32" fmla="*/ 87 w 126"/>
              <a:gd name="T33" fmla="*/ 64 h 79"/>
              <a:gd name="T34" fmla="*/ 96 w 126"/>
              <a:gd name="T35" fmla="*/ 47 h 79"/>
              <a:gd name="T36" fmla="*/ 93 w 126"/>
              <a:gd name="T37" fmla="*/ 27 h 79"/>
              <a:gd name="T38" fmla="*/ 86 w 126"/>
              <a:gd name="T39" fmla="*/ 14 h 79"/>
              <a:gd name="T40" fmla="*/ 69 w 126"/>
              <a:gd name="T41" fmla="*/ 6 h 79"/>
              <a:gd name="T42" fmla="*/ 48 w 126"/>
              <a:gd name="T43" fmla="*/ 8 h 79"/>
              <a:gd name="T44" fmla="*/ 62 w 126"/>
              <a:gd name="T45" fmla="*/ 65 h 79"/>
              <a:gd name="T46" fmla="*/ 44 w 126"/>
              <a:gd name="T47" fmla="*/ 56 h 79"/>
              <a:gd name="T48" fmla="*/ 38 w 126"/>
              <a:gd name="T49" fmla="*/ 44 h 79"/>
              <a:gd name="T50" fmla="*/ 44 w 126"/>
              <a:gd name="T51" fmla="*/ 25 h 79"/>
              <a:gd name="T52" fmla="*/ 42 w 126"/>
              <a:gd name="T53" fmla="*/ 36 h 79"/>
              <a:gd name="T54" fmla="*/ 44 w 126"/>
              <a:gd name="T55" fmla="*/ 48 h 79"/>
              <a:gd name="T56" fmla="*/ 56 w 126"/>
              <a:gd name="T57" fmla="*/ 62 h 79"/>
              <a:gd name="T58" fmla="*/ 62 w 126"/>
              <a:gd name="T59" fmla="*/ 16 h 79"/>
              <a:gd name="T60" fmla="*/ 76 w 126"/>
              <a:gd name="T61" fmla="*/ 20 h 79"/>
              <a:gd name="T62" fmla="*/ 84 w 126"/>
              <a:gd name="T63" fmla="*/ 30 h 79"/>
              <a:gd name="T64" fmla="*/ 84 w 126"/>
              <a:gd name="T65" fmla="*/ 50 h 79"/>
              <a:gd name="T66" fmla="*/ 83 w 126"/>
              <a:gd name="T67" fmla="*/ 51 h 79"/>
              <a:gd name="T68" fmla="*/ 79 w 126"/>
              <a:gd name="T69" fmla="*/ 33 h 79"/>
              <a:gd name="T70" fmla="*/ 73 w 126"/>
              <a:gd name="T71" fmla="*/ 22 h 79"/>
              <a:gd name="T72" fmla="*/ 62 w 126"/>
              <a:gd name="T73" fmla="*/ 16 h 79"/>
              <a:gd name="T74" fmla="*/ 115 w 126"/>
              <a:gd name="T75" fmla="*/ 78 h 79"/>
              <a:gd name="T76" fmla="*/ 106 w 126"/>
              <a:gd name="T77" fmla="*/ 33 h 79"/>
              <a:gd name="T78" fmla="*/ 100 w 126"/>
              <a:gd name="T79" fmla="*/ 27 h 79"/>
              <a:gd name="T80" fmla="*/ 96 w 126"/>
              <a:gd name="T81" fmla="*/ 17 h 79"/>
              <a:gd name="T82" fmla="*/ 106 w 126"/>
              <a:gd name="T83" fmla="*/ 0 h 79"/>
              <a:gd name="T84" fmla="*/ 117 w 126"/>
              <a:gd name="T85" fmla="*/ 0 h 79"/>
              <a:gd name="T86" fmla="*/ 126 w 126"/>
              <a:gd name="T87" fmla="*/ 17 h 79"/>
              <a:gd name="T88" fmla="*/ 123 w 126"/>
              <a:gd name="T89" fmla="*/ 27 h 79"/>
              <a:gd name="T90" fmla="*/ 117 w 126"/>
              <a:gd name="T91" fmla="*/ 3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6" h="79">
                <a:moveTo>
                  <a:pt x="17" y="0"/>
                </a:moveTo>
                <a:lnTo>
                  <a:pt x="17" y="25"/>
                </a:lnTo>
                <a:lnTo>
                  <a:pt x="21" y="25"/>
                </a:lnTo>
                <a:lnTo>
                  <a:pt x="21" y="0"/>
                </a:lnTo>
                <a:lnTo>
                  <a:pt x="25" y="0"/>
                </a:lnTo>
                <a:lnTo>
                  <a:pt x="25" y="27"/>
                </a:lnTo>
                <a:lnTo>
                  <a:pt x="25" y="30"/>
                </a:lnTo>
                <a:lnTo>
                  <a:pt x="22" y="30"/>
                </a:lnTo>
                <a:lnTo>
                  <a:pt x="17" y="30"/>
                </a:lnTo>
                <a:lnTo>
                  <a:pt x="17" y="30"/>
                </a:lnTo>
                <a:lnTo>
                  <a:pt x="17" y="78"/>
                </a:lnTo>
                <a:lnTo>
                  <a:pt x="17" y="78"/>
                </a:lnTo>
                <a:lnTo>
                  <a:pt x="13" y="79"/>
                </a:lnTo>
                <a:lnTo>
                  <a:pt x="8" y="78"/>
                </a:lnTo>
                <a:lnTo>
                  <a:pt x="8" y="30"/>
                </a:lnTo>
                <a:lnTo>
                  <a:pt x="2" y="30"/>
                </a:lnTo>
                <a:lnTo>
                  <a:pt x="0" y="30"/>
                </a:lnTo>
                <a:lnTo>
                  <a:pt x="0" y="27"/>
                </a:lnTo>
                <a:lnTo>
                  <a:pt x="0" y="0"/>
                </a:lnTo>
                <a:lnTo>
                  <a:pt x="5" y="0"/>
                </a:lnTo>
                <a:lnTo>
                  <a:pt x="5" y="25"/>
                </a:lnTo>
                <a:lnTo>
                  <a:pt x="7" y="25"/>
                </a:lnTo>
                <a:lnTo>
                  <a:pt x="7" y="0"/>
                </a:lnTo>
                <a:lnTo>
                  <a:pt x="11" y="0"/>
                </a:lnTo>
                <a:lnTo>
                  <a:pt x="11" y="25"/>
                </a:lnTo>
                <a:lnTo>
                  <a:pt x="13" y="25"/>
                </a:lnTo>
                <a:lnTo>
                  <a:pt x="13" y="0"/>
                </a:lnTo>
                <a:lnTo>
                  <a:pt x="17" y="0"/>
                </a:lnTo>
                <a:lnTo>
                  <a:pt x="17" y="0"/>
                </a:lnTo>
                <a:close/>
                <a:moveTo>
                  <a:pt x="48" y="8"/>
                </a:moveTo>
                <a:lnTo>
                  <a:pt x="48" y="8"/>
                </a:lnTo>
                <a:lnTo>
                  <a:pt x="42" y="11"/>
                </a:lnTo>
                <a:lnTo>
                  <a:pt x="36" y="16"/>
                </a:lnTo>
                <a:lnTo>
                  <a:pt x="33" y="22"/>
                </a:lnTo>
                <a:lnTo>
                  <a:pt x="30" y="28"/>
                </a:lnTo>
                <a:lnTo>
                  <a:pt x="28" y="34"/>
                </a:lnTo>
                <a:lnTo>
                  <a:pt x="27" y="40"/>
                </a:lnTo>
                <a:lnTo>
                  <a:pt x="28" y="47"/>
                </a:lnTo>
                <a:lnTo>
                  <a:pt x="30" y="54"/>
                </a:lnTo>
                <a:lnTo>
                  <a:pt x="30" y="54"/>
                </a:lnTo>
                <a:lnTo>
                  <a:pt x="33" y="61"/>
                </a:lnTo>
                <a:lnTo>
                  <a:pt x="38" y="65"/>
                </a:lnTo>
                <a:lnTo>
                  <a:pt x="44" y="70"/>
                </a:lnTo>
                <a:lnTo>
                  <a:pt x="50" y="73"/>
                </a:lnTo>
                <a:lnTo>
                  <a:pt x="56" y="75"/>
                </a:lnTo>
                <a:lnTo>
                  <a:pt x="62" y="75"/>
                </a:lnTo>
                <a:lnTo>
                  <a:pt x="69" y="75"/>
                </a:lnTo>
                <a:lnTo>
                  <a:pt x="76" y="71"/>
                </a:lnTo>
                <a:lnTo>
                  <a:pt x="76" y="71"/>
                </a:lnTo>
                <a:lnTo>
                  <a:pt x="83" y="68"/>
                </a:lnTo>
                <a:lnTo>
                  <a:pt x="87" y="64"/>
                </a:lnTo>
                <a:lnTo>
                  <a:pt x="92" y="59"/>
                </a:lnTo>
                <a:lnTo>
                  <a:pt x="95" y="53"/>
                </a:lnTo>
                <a:lnTo>
                  <a:pt x="96" y="47"/>
                </a:lnTo>
                <a:lnTo>
                  <a:pt x="96" y="39"/>
                </a:lnTo>
                <a:lnTo>
                  <a:pt x="96" y="33"/>
                </a:lnTo>
                <a:lnTo>
                  <a:pt x="93" y="27"/>
                </a:lnTo>
                <a:lnTo>
                  <a:pt x="93" y="27"/>
                </a:lnTo>
                <a:lnTo>
                  <a:pt x="90" y="20"/>
                </a:lnTo>
                <a:lnTo>
                  <a:pt x="86" y="14"/>
                </a:lnTo>
                <a:lnTo>
                  <a:pt x="81" y="11"/>
                </a:lnTo>
                <a:lnTo>
                  <a:pt x="75" y="8"/>
                </a:lnTo>
                <a:lnTo>
                  <a:pt x="69" y="6"/>
                </a:lnTo>
                <a:lnTo>
                  <a:pt x="61" y="5"/>
                </a:lnTo>
                <a:lnTo>
                  <a:pt x="55" y="6"/>
                </a:lnTo>
                <a:lnTo>
                  <a:pt x="48" y="8"/>
                </a:lnTo>
                <a:lnTo>
                  <a:pt x="48" y="8"/>
                </a:lnTo>
                <a:close/>
                <a:moveTo>
                  <a:pt x="62" y="65"/>
                </a:moveTo>
                <a:lnTo>
                  <a:pt x="62" y="65"/>
                </a:lnTo>
                <a:lnTo>
                  <a:pt x="55" y="64"/>
                </a:lnTo>
                <a:lnTo>
                  <a:pt x="48" y="61"/>
                </a:lnTo>
                <a:lnTo>
                  <a:pt x="44" y="56"/>
                </a:lnTo>
                <a:lnTo>
                  <a:pt x="39" y="50"/>
                </a:lnTo>
                <a:lnTo>
                  <a:pt x="39" y="50"/>
                </a:lnTo>
                <a:lnTo>
                  <a:pt x="38" y="44"/>
                </a:lnTo>
                <a:lnTo>
                  <a:pt x="38" y="36"/>
                </a:lnTo>
                <a:lnTo>
                  <a:pt x="39" y="30"/>
                </a:lnTo>
                <a:lnTo>
                  <a:pt x="44" y="25"/>
                </a:lnTo>
                <a:lnTo>
                  <a:pt x="44" y="25"/>
                </a:lnTo>
                <a:lnTo>
                  <a:pt x="42" y="30"/>
                </a:lnTo>
                <a:lnTo>
                  <a:pt x="42" y="36"/>
                </a:lnTo>
                <a:lnTo>
                  <a:pt x="42" y="42"/>
                </a:lnTo>
                <a:lnTo>
                  <a:pt x="44" y="48"/>
                </a:lnTo>
                <a:lnTo>
                  <a:pt x="44" y="48"/>
                </a:lnTo>
                <a:lnTo>
                  <a:pt x="48" y="53"/>
                </a:lnTo>
                <a:lnTo>
                  <a:pt x="52" y="57"/>
                </a:lnTo>
                <a:lnTo>
                  <a:pt x="56" y="62"/>
                </a:lnTo>
                <a:lnTo>
                  <a:pt x="62" y="65"/>
                </a:lnTo>
                <a:lnTo>
                  <a:pt x="62" y="65"/>
                </a:lnTo>
                <a:close/>
                <a:moveTo>
                  <a:pt x="62" y="16"/>
                </a:moveTo>
                <a:lnTo>
                  <a:pt x="62" y="16"/>
                </a:lnTo>
                <a:lnTo>
                  <a:pt x="70" y="17"/>
                </a:lnTo>
                <a:lnTo>
                  <a:pt x="76" y="20"/>
                </a:lnTo>
                <a:lnTo>
                  <a:pt x="81" y="25"/>
                </a:lnTo>
                <a:lnTo>
                  <a:pt x="84" y="30"/>
                </a:lnTo>
                <a:lnTo>
                  <a:pt x="84" y="30"/>
                </a:lnTo>
                <a:lnTo>
                  <a:pt x="87" y="37"/>
                </a:lnTo>
                <a:lnTo>
                  <a:pt x="87" y="44"/>
                </a:lnTo>
                <a:lnTo>
                  <a:pt x="84" y="50"/>
                </a:lnTo>
                <a:lnTo>
                  <a:pt x="81" y="56"/>
                </a:lnTo>
                <a:lnTo>
                  <a:pt x="81" y="56"/>
                </a:lnTo>
                <a:lnTo>
                  <a:pt x="83" y="51"/>
                </a:lnTo>
                <a:lnTo>
                  <a:pt x="83" y="45"/>
                </a:lnTo>
                <a:lnTo>
                  <a:pt x="83" y="39"/>
                </a:lnTo>
                <a:lnTo>
                  <a:pt x="79" y="33"/>
                </a:lnTo>
                <a:lnTo>
                  <a:pt x="79" y="33"/>
                </a:lnTo>
                <a:lnTo>
                  <a:pt x="76" y="27"/>
                </a:lnTo>
                <a:lnTo>
                  <a:pt x="73" y="22"/>
                </a:lnTo>
                <a:lnTo>
                  <a:pt x="69" y="19"/>
                </a:lnTo>
                <a:lnTo>
                  <a:pt x="62" y="16"/>
                </a:lnTo>
                <a:lnTo>
                  <a:pt x="62" y="16"/>
                </a:lnTo>
                <a:close/>
                <a:moveTo>
                  <a:pt x="117" y="33"/>
                </a:moveTo>
                <a:lnTo>
                  <a:pt x="115" y="78"/>
                </a:lnTo>
                <a:lnTo>
                  <a:pt x="115" y="78"/>
                </a:lnTo>
                <a:lnTo>
                  <a:pt x="110" y="79"/>
                </a:lnTo>
                <a:lnTo>
                  <a:pt x="106" y="78"/>
                </a:lnTo>
                <a:lnTo>
                  <a:pt x="106" y="33"/>
                </a:lnTo>
                <a:lnTo>
                  <a:pt x="106" y="33"/>
                </a:lnTo>
                <a:lnTo>
                  <a:pt x="103" y="30"/>
                </a:lnTo>
                <a:lnTo>
                  <a:pt x="100" y="27"/>
                </a:lnTo>
                <a:lnTo>
                  <a:pt x="98" y="22"/>
                </a:lnTo>
                <a:lnTo>
                  <a:pt x="96" y="17"/>
                </a:lnTo>
                <a:lnTo>
                  <a:pt x="96" y="17"/>
                </a:lnTo>
                <a:lnTo>
                  <a:pt x="98" y="9"/>
                </a:lnTo>
                <a:lnTo>
                  <a:pt x="101" y="5"/>
                </a:lnTo>
                <a:lnTo>
                  <a:pt x="106" y="0"/>
                </a:lnTo>
                <a:lnTo>
                  <a:pt x="112" y="0"/>
                </a:lnTo>
                <a:lnTo>
                  <a:pt x="112" y="0"/>
                </a:lnTo>
                <a:lnTo>
                  <a:pt x="117" y="0"/>
                </a:lnTo>
                <a:lnTo>
                  <a:pt x="121" y="5"/>
                </a:lnTo>
                <a:lnTo>
                  <a:pt x="124" y="9"/>
                </a:lnTo>
                <a:lnTo>
                  <a:pt x="126" y="17"/>
                </a:lnTo>
                <a:lnTo>
                  <a:pt x="126" y="17"/>
                </a:lnTo>
                <a:lnTo>
                  <a:pt x="124" y="22"/>
                </a:lnTo>
                <a:lnTo>
                  <a:pt x="123" y="27"/>
                </a:lnTo>
                <a:lnTo>
                  <a:pt x="120" y="31"/>
                </a:lnTo>
                <a:lnTo>
                  <a:pt x="117" y="33"/>
                </a:lnTo>
                <a:lnTo>
                  <a:pt x="117" y="33"/>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s-ES" u="sng" dirty="0">
              <a:solidFill>
                <a:srgbClr val="002776"/>
              </a:solidFill>
            </a:endParaRPr>
          </a:p>
        </p:txBody>
      </p:sp>
      <p:sp>
        <p:nvSpPr>
          <p:cNvPr id="70" name="Freeform 480"/>
          <p:cNvSpPr>
            <a:spLocks noEditPoints="1"/>
          </p:cNvSpPr>
          <p:nvPr/>
        </p:nvSpPr>
        <p:spPr bwMode="auto">
          <a:xfrm>
            <a:off x="4504950" y="2034538"/>
            <a:ext cx="510090" cy="480827"/>
          </a:xfrm>
          <a:custGeom>
            <a:avLst/>
            <a:gdLst>
              <a:gd name="T0" fmla="*/ 383 w 609"/>
              <a:gd name="T1" fmla="*/ 43 h 398"/>
              <a:gd name="T2" fmla="*/ 370 w 609"/>
              <a:gd name="T3" fmla="*/ 43 h 398"/>
              <a:gd name="T4" fmla="*/ 368 w 609"/>
              <a:gd name="T5" fmla="*/ 27 h 398"/>
              <a:gd name="T6" fmla="*/ 420 w 609"/>
              <a:gd name="T7" fmla="*/ 0 h 398"/>
              <a:gd name="T8" fmla="*/ 444 w 609"/>
              <a:gd name="T9" fmla="*/ 22 h 398"/>
              <a:gd name="T10" fmla="*/ 293 w 609"/>
              <a:gd name="T11" fmla="*/ 111 h 398"/>
              <a:gd name="T12" fmla="*/ 143 w 609"/>
              <a:gd name="T13" fmla="*/ 108 h 398"/>
              <a:gd name="T14" fmla="*/ 285 w 609"/>
              <a:gd name="T15" fmla="*/ 136 h 398"/>
              <a:gd name="T16" fmla="*/ 565 w 609"/>
              <a:gd name="T17" fmla="*/ 279 h 398"/>
              <a:gd name="T18" fmla="*/ 565 w 609"/>
              <a:gd name="T19" fmla="*/ 354 h 398"/>
              <a:gd name="T20" fmla="*/ 489 w 609"/>
              <a:gd name="T21" fmla="*/ 354 h 398"/>
              <a:gd name="T22" fmla="*/ 446 w 609"/>
              <a:gd name="T23" fmla="*/ 334 h 398"/>
              <a:gd name="T24" fmla="*/ 527 w 609"/>
              <a:gd name="T25" fmla="*/ 398 h 398"/>
              <a:gd name="T26" fmla="*/ 586 w 609"/>
              <a:gd name="T27" fmla="*/ 375 h 398"/>
              <a:gd name="T28" fmla="*/ 609 w 609"/>
              <a:gd name="T29" fmla="*/ 316 h 398"/>
              <a:gd name="T30" fmla="*/ 572 w 609"/>
              <a:gd name="T31" fmla="*/ 279 h 398"/>
              <a:gd name="T32" fmla="*/ 533 w 609"/>
              <a:gd name="T33" fmla="*/ 349 h 398"/>
              <a:gd name="T34" fmla="*/ 493 w 609"/>
              <a:gd name="T35" fmla="*/ 322 h 398"/>
              <a:gd name="T36" fmla="*/ 487 w 609"/>
              <a:gd name="T37" fmla="*/ 310 h 398"/>
              <a:gd name="T38" fmla="*/ 519 w 609"/>
              <a:gd name="T39" fmla="*/ 356 h 398"/>
              <a:gd name="T40" fmla="*/ 566 w 609"/>
              <a:gd name="T41" fmla="*/ 325 h 398"/>
              <a:gd name="T42" fmla="*/ 553 w 609"/>
              <a:gd name="T43" fmla="*/ 284 h 398"/>
              <a:gd name="T44" fmla="*/ 557 w 609"/>
              <a:gd name="T45" fmla="*/ 300 h 398"/>
              <a:gd name="T46" fmla="*/ 603 w 609"/>
              <a:gd name="T47" fmla="*/ 268 h 398"/>
              <a:gd name="T48" fmla="*/ 519 w 609"/>
              <a:gd name="T49" fmla="*/ 272 h 398"/>
              <a:gd name="T50" fmla="*/ 440 w 609"/>
              <a:gd name="T51" fmla="*/ 320 h 398"/>
              <a:gd name="T52" fmla="*/ 405 w 609"/>
              <a:gd name="T53" fmla="*/ 331 h 398"/>
              <a:gd name="T54" fmla="*/ 429 w 609"/>
              <a:gd name="T55" fmla="*/ 277 h 398"/>
              <a:gd name="T56" fmla="*/ 522 w 609"/>
              <a:gd name="T57" fmla="*/ 213 h 398"/>
              <a:gd name="T58" fmla="*/ 583 w 609"/>
              <a:gd name="T59" fmla="*/ 231 h 398"/>
              <a:gd name="T60" fmla="*/ 606 w 609"/>
              <a:gd name="T61" fmla="*/ 267 h 398"/>
              <a:gd name="T62" fmla="*/ 388 w 609"/>
              <a:gd name="T63" fmla="*/ 59 h 398"/>
              <a:gd name="T64" fmla="*/ 426 w 609"/>
              <a:gd name="T65" fmla="*/ 163 h 398"/>
              <a:gd name="T66" fmla="*/ 427 w 609"/>
              <a:gd name="T67" fmla="*/ 203 h 398"/>
              <a:gd name="T68" fmla="*/ 357 w 609"/>
              <a:gd name="T69" fmla="*/ 291 h 398"/>
              <a:gd name="T70" fmla="*/ 246 w 609"/>
              <a:gd name="T71" fmla="*/ 252 h 398"/>
              <a:gd name="T72" fmla="*/ 270 w 609"/>
              <a:gd name="T73" fmla="*/ 179 h 398"/>
              <a:gd name="T74" fmla="*/ 291 w 609"/>
              <a:gd name="T75" fmla="*/ 156 h 398"/>
              <a:gd name="T76" fmla="*/ 136 w 609"/>
              <a:gd name="T77" fmla="*/ 156 h 398"/>
              <a:gd name="T78" fmla="*/ 46 w 609"/>
              <a:gd name="T79" fmla="*/ 189 h 398"/>
              <a:gd name="T80" fmla="*/ 25 w 609"/>
              <a:gd name="T81" fmla="*/ 203 h 398"/>
              <a:gd name="T82" fmla="*/ 39 w 609"/>
              <a:gd name="T83" fmla="*/ 223 h 398"/>
              <a:gd name="T84" fmla="*/ 0 w 609"/>
              <a:gd name="T85" fmla="*/ 310 h 398"/>
              <a:gd name="T86" fmla="*/ 34 w 609"/>
              <a:gd name="T87" fmla="*/ 334 h 398"/>
              <a:gd name="T88" fmla="*/ 75 w 609"/>
              <a:gd name="T89" fmla="*/ 388 h 398"/>
              <a:gd name="T90" fmla="*/ 137 w 609"/>
              <a:gd name="T91" fmla="*/ 395 h 398"/>
              <a:gd name="T92" fmla="*/ 187 w 609"/>
              <a:gd name="T93" fmla="*/ 354 h 398"/>
              <a:gd name="T94" fmla="*/ 373 w 609"/>
              <a:gd name="T95" fmla="*/ 325 h 398"/>
              <a:gd name="T96" fmla="*/ 404 w 609"/>
              <a:gd name="T97" fmla="*/ 286 h 398"/>
              <a:gd name="T98" fmla="*/ 469 w 609"/>
              <a:gd name="T99" fmla="*/ 214 h 398"/>
              <a:gd name="T100" fmla="*/ 477 w 609"/>
              <a:gd name="T101" fmla="*/ 197 h 398"/>
              <a:gd name="T102" fmla="*/ 135 w 609"/>
              <a:gd name="T103" fmla="*/ 343 h 398"/>
              <a:gd name="T104" fmla="*/ 93 w 609"/>
              <a:gd name="T105" fmla="*/ 343 h 398"/>
              <a:gd name="T106" fmla="*/ 96 w 609"/>
              <a:gd name="T107" fmla="*/ 366 h 398"/>
              <a:gd name="T108" fmla="*/ 76 w 609"/>
              <a:gd name="T109" fmla="*/ 332 h 398"/>
              <a:gd name="T110" fmla="*/ 121 w 609"/>
              <a:gd name="T111" fmla="*/ 356 h 398"/>
              <a:gd name="T112" fmla="*/ 167 w 609"/>
              <a:gd name="T113" fmla="*/ 326 h 398"/>
              <a:gd name="T114" fmla="*/ 115 w 609"/>
              <a:gd name="T115" fmla="*/ 369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9" h="398">
                <a:moveTo>
                  <a:pt x="420" y="0"/>
                </a:moveTo>
                <a:lnTo>
                  <a:pt x="420" y="43"/>
                </a:lnTo>
                <a:lnTo>
                  <a:pt x="420" y="43"/>
                </a:lnTo>
                <a:lnTo>
                  <a:pt x="417" y="43"/>
                </a:lnTo>
                <a:lnTo>
                  <a:pt x="417" y="43"/>
                </a:lnTo>
                <a:lnTo>
                  <a:pt x="407" y="45"/>
                </a:lnTo>
                <a:lnTo>
                  <a:pt x="398" y="45"/>
                </a:lnTo>
                <a:lnTo>
                  <a:pt x="390" y="44"/>
                </a:lnTo>
                <a:lnTo>
                  <a:pt x="383" y="43"/>
                </a:lnTo>
                <a:lnTo>
                  <a:pt x="383" y="43"/>
                </a:lnTo>
                <a:lnTo>
                  <a:pt x="381" y="45"/>
                </a:lnTo>
                <a:lnTo>
                  <a:pt x="380" y="46"/>
                </a:lnTo>
                <a:lnTo>
                  <a:pt x="378" y="47"/>
                </a:lnTo>
                <a:lnTo>
                  <a:pt x="376" y="48"/>
                </a:lnTo>
                <a:lnTo>
                  <a:pt x="376" y="48"/>
                </a:lnTo>
                <a:lnTo>
                  <a:pt x="373" y="47"/>
                </a:lnTo>
                <a:lnTo>
                  <a:pt x="371" y="46"/>
                </a:lnTo>
                <a:lnTo>
                  <a:pt x="370" y="43"/>
                </a:lnTo>
                <a:lnTo>
                  <a:pt x="369" y="41"/>
                </a:lnTo>
                <a:lnTo>
                  <a:pt x="369" y="41"/>
                </a:lnTo>
                <a:lnTo>
                  <a:pt x="369" y="39"/>
                </a:lnTo>
                <a:lnTo>
                  <a:pt x="370" y="37"/>
                </a:lnTo>
                <a:lnTo>
                  <a:pt x="370" y="37"/>
                </a:lnTo>
                <a:lnTo>
                  <a:pt x="369" y="33"/>
                </a:lnTo>
                <a:lnTo>
                  <a:pt x="368" y="31"/>
                </a:lnTo>
                <a:lnTo>
                  <a:pt x="368" y="31"/>
                </a:lnTo>
                <a:lnTo>
                  <a:pt x="368" y="27"/>
                </a:lnTo>
                <a:lnTo>
                  <a:pt x="370" y="23"/>
                </a:lnTo>
                <a:lnTo>
                  <a:pt x="373" y="18"/>
                </a:lnTo>
                <a:lnTo>
                  <a:pt x="378" y="14"/>
                </a:lnTo>
                <a:lnTo>
                  <a:pt x="384" y="10"/>
                </a:lnTo>
                <a:lnTo>
                  <a:pt x="391" y="7"/>
                </a:lnTo>
                <a:lnTo>
                  <a:pt x="400" y="5"/>
                </a:lnTo>
                <a:lnTo>
                  <a:pt x="409" y="3"/>
                </a:lnTo>
                <a:lnTo>
                  <a:pt x="409" y="3"/>
                </a:lnTo>
                <a:lnTo>
                  <a:pt x="420" y="0"/>
                </a:lnTo>
                <a:lnTo>
                  <a:pt x="420" y="0"/>
                </a:lnTo>
                <a:close/>
                <a:moveTo>
                  <a:pt x="435" y="4"/>
                </a:moveTo>
                <a:lnTo>
                  <a:pt x="435" y="41"/>
                </a:lnTo>
                <a:lnTo>
                  <a:pt x="435" y="41"/>
                </a:lnTo>
                <a:lnTo>
                  <a:pt x="437" y="40"/>
                </a:lnTo>
                <a:lnTo>
                  <a:pt x="438" y="39"/>
                </a:lnTo>
                <a:lnTo>
                  <a:pt x="441" y="35"/>
                </a:lnTo>
                <a:lnTo>
                  <a:pt x="443" y="29"/>
                </a:lnTo>
                <a:lnTo>
                  <a:pt x="444" y="22"/>
                </a:lnTo>
                <a:lnTo>
                  <a:pt x="444" y="22"/>
                </a:lnTo>
                <a:lnTo>
                  <a:pt x="443" y="14"/>
                </a:lnTo>
                <a:lnTo>
                  <a:pt x="441" y="9"/>
                </a:lnTo>
                <a:lnTo>
                  <a:pt x="438" y="5"/>
                </a:lnTo>
                <a:lnTo>
                  <a:pt x="437" y="4"/>
                </a:lnTo>
                <a:lnTo>
                  <a:pt x="435" y="4"/>
                </a:lnTo>
                <a:lnTo>
                  <a:pt x="435" y="4"/>
                </a:lnTo>
                <a:close/>
                <a:moveTo>
                  <a:pt x="293" y="111"/>
                </a:moveTo>
                <a:lnTo>
                  <a:pt x="293" y="111"/>
                </a:lnTo>
                <a:lnTo>
                  <a:pt x="292" y="108"/>
                </a:lnTo>
                <a:lnTo>
                  <a:pt x="291" y="105"/>
                </a:lnTo>
                <a:lnTo>
                  <a:pt x="288" y="102"/>
                </a:lnTo>
                <a:lnTo>
                  <a:pt x="285" y="102"/>
                </a:lnTo>
                <a:lnTo>
                  <a:pt x="151" y="102"/>
                </a:lnTo>
                <a:lnTo>
                  <a:pt x="151" y="102"/>
                </a:lnTo>
                <a:lnTo>
                  <a:pt x="148" y="102"/>
                </a:lnTo>
                <a:lnTo>
                  <a:pt x="146" y="105"/>
                </a:lnTo>
                <a:lnTo>
                  <a:pt x="143" y="108"/>
                </a:lnTo>
                <a:lnTo>
                  <a:pt x="143" y="111"/>
                </a:lnTo>
                <a:lnTo>
                  <a:pt x="143" y="129"/>
                </a:lnTo>
                <a:lnTo>
                  <a:pt x="143" y="129"/>
                </a:lnTo>
                <a:lnTo>
                  <a:pt x="143" y="132"/>
                </a:lnTo>
                <a:lnTo>
                  <a:pt x="146" y="134"/>
                </a:lnTo>
                <a:lnTo>
                  <a:pt x="148" y="136"/>
                </a:lnTo>
                <a:lnTo>
                  <a:pt x="151" y="136"/>
                </a:lnTo>
                <a:lnTo>
                  <a:pt x="285" y="136"/>
                </a:lnTo>
                <a:lnTo>
                  <a:pt x="285" y="136"/>
                </a:lnTo>
                <a:lnTo>
                  <a:pt x="288" y="136"/>
                </a:lnTo>
                <a:lnTo>
                  <a:pt x="291" y="134"/>
                </a:lnTo>
                <a:lnTo>
                  <a:pt x="292" y="132"/>
                </a:lnTo>
                <a:lnTo>
                  <a:pt x="293" y="129"/>
                </a:lnTo>
                <a:lnTo>
                  <a:pt x="293" y="111"/>
                </a:lnTo>
                <a:close/>
                <a:moveTo>
                  <a:pt x="572" y="279"/>
                </a:moveTo>
                <a:lnTo>
                  <a:pt x="572" y="279"/>
                </a:lnTo>
                <a:lnTo>
                  <a:pt x="565" y="279"/>
                </a:lnTo>
                <a:lnTo>
                  <a:pt x="565" y="279"/>
                </a:lnTo>
                <a:lnTo>
                  <a:pt x="572" y="286"/>
                </a:lnTo>
                <a:lnTo>
                  <a:pt x="577" y="296"/>
                </a:lnTo>
                <a:lnTo>
                  <a:pt x="579" y="305"/>
                </a:lnTo>
                <a:lnTo>
                  <a:pt x="580" y="316"/>
                </a:lnTo>
                <a:lnTo>
                  <a:pt x="580" y="316"/>
                </a:lnTo>
                <a:lnTo>
                  <a:pt x="579" y="327"/>
                </a:lnTo>
                <a:lnTo>
                  <a:pt x="576" y="337"/>
                </a:lnTo>
                <a:lnTo>
                  <a:pt x="572" y="346"/>
                </a:lnTo>
                <a:lnTo>
                  <a:pt x="565" y="354"/>
                </a:lnTo>
                <a:lnTo>
                  <a:pt x="557" y="361"/>
                </a:lnTo>
                <a:lnTo>
                  <a:pt x="547" y="366"/>
                </a:lnTo>
                <a:lnTo>
                  <a:pt x="538" y="368"/>
                </a:lnTo>
                <a:lnTo>
                  <a:pt x="527" y="370"/>
                </a:lnTo>
                <a:lnTo>
                  <a:pt x="527" y="370"/>
                </a:lnTo>
                <a:lnTo>
                  <a:pt x="515" y="368"/>
                </a:lnTo>
                <a:lnTo>
                  <a:pt x="506" y="366"/>
                </a:lnTo>
                <a:lnTo>
                  <a:pt x="496" y="361"/>
                </a:lnTo>
                <a:lnTo>
                  <a:pt x="489" y="354"/>
                </a:lnTo>
                <a:lnTo>
                  <a:pt x="482" y="346"/>
                </a:lnTo>
                <a:lnTo>
                  <a:pt x="477" y="337"/>
                </a:lnTo>
                <a:lnTo>
                  <a:pt x="474" y="327"/>
                </a:lnTo>
                <a:lnTo>
                  <a:pt x="473" y="316"/>
                </a:lnTo>
                <a:lnTo>
                  <a:pt x="473" y="316"/>
                </a:lnTo>
                <a:lnTo>
                  <a:pt x="473" y="313"/>
                </a:lnTo>
                <a:lnTo>
                  <a:pt x="473" y="313"/>
                </a:lnTo>
                <a:lnTo>
                  <a:pt x="458" y="325"/>
                </a:lnTo>
                <a:lnTo>
                  <a:pt x="446" y="334"/>
                </a:lnTo>
                <a:lnTo>
                  <a:pt x="446" y="334"/>
                </a:lnTo>
                <a:lnTo>
                  <a:pt x="451" y="348"/>
                </a:lnTo>
                <a:lnTo>
                  <a:pt x="457" y="360"/>
                </a:lnTo>
                <a:lnTo>
                  <a:pt x="465" y="370"/>
                </a:lnTo>
                <a:lnTo>
                  <a:pt x="475" y="380"/>
                </a:lnTo>
                <a:lnTo>
                  <a:pt x="487" y="387"/>
                </a:lnTo>
                <a:lnTo>
                  <a:pt x="498" y="394"/>
                </a:lnTo>
                <a:lnTo>
                  <a:pt x="512" y="397"/>
                </a:lnTo>
                <a:lnTo>
                  <a:pt x="527" y="398"/>
                </a:lnTo>
                <a:lnTo>
                  <a:pt x="527" y="398"/>
                </a:lnTo>
                <a:lnTo>
                  <a:pt x="536" y="398"/>
                </a:lnTo>
                <a:lnTo>
                  <a:pt x="543" y="397"/>
                </a:lnTo>
                <a:lnTo>
                  <a:pt x="552" y="395"/>
                </a:lnTo>
                <a:lnTo>
                  <a:pt x="559" y="392"/>
                </a:lnTo>
                <a:lnTo>
                  <a:pt x="566" y="388"/>
                </a:lnTo>
                <a:lnTo>
                  <a:pt x="573" y="384"/>
                </a:lnTo>
                <a:lnTo>
                  <a:pt x="579" y="380"/>
                </a:lnTo>
                <a:lnTo>
                  <a:pt x="586" y="375"/>
                </a:lnTo>
                <a:lnTo>
                  <a:pt x="591" y="368"/>
                </a:lnTo>
                <a:lnTo>
                  <a:pt x="595" y="362"/>
                </a:lnTo>
                <a:lnTo>
                  <a:pt x="599" y="355"/>
                </a:lnTo>
                <a:lnTo>
                  <a:pt x="603" y="348"/>
                </a:lnTo>
                <a:lnTo>
                  <a:pt x="606" y="340"/>
                </a:lnTo>
                <a:lnTo>
                  <a:pt x="608" y="332"/>
                </a:lnTo>
                <a:lnTo>
                  <a:pt x="609" y="325"/>
                </a:lnTo>
                <a:lnTo>
                  <a:pt x="609" y="316"/>
                </a:lnTo>
                <a:lnTo>
                  <a:pt x="609" y="316"/>
                </a:lnTo>
                <a:lnTo>
                  <a:pt x="609" y="308"/>
                </a:lnTo>
                <a:lnTo>
                  <a:pt x="608" y="299"/>
                </a:lnTo>
                <a:lnTo>
                  <a:pt x="606" y="292"/>
                </a:lnTo>
                <a:lnTo>
                  <a:pt x="603" y="284"/>
                </a:lnTo>
                <a:lnTo>
                  <a:pt x="603" y="284"/>
                </a:lnTo>
                <a:lnTo>
                  <a:pt x="591" y="281"/>
                </a:lnTo>
                <a:lnTo>
                  <a:pt x="580" y="279"/>
                </a:lnTo>
                <a:lnTo>
                  <a:pt x="572" y="279"/>
                </a:lnTo>
                <a:lnTo>
                  <a:pt x="572" y="279"/>
                </a:lnTo>
                <a:close/>
                <a:moveTo>
                  <a:pt x="561" y="316"/>
                </a:moveTo>
                <a:lnTo>
                  <a:pt x="561" y="316"/>
                </a:lnTo>
                <a:lnTo>
                  <a:pt x="560" y="322"/>
                </a:lnTo>
                <a:lnTo>
                  <a:pt x="558" y="329"/>
                </a:lnTo>
                <a:lnTo>
                  <a:pt x="555" y="335"/>
                </a:lnTo>
                <a:lnTo>
                  <a:pt x="550" y="339"/>
                </a:lnTo>
                <a:lnTo>
                  <a:pt x="546" y="344"/>
                </a:lnTo>
                <a:lnTo>
                  <a:pt x="540" y="347"/>
                </a:lnTo>
                <a:lnTo>
                  <a:pt x="533" y="349"/>
                </a:lnTo>
                <a:lnTo>
                  <a:pt x="527" y="350"/>
                </a:lnTo>
                <a:lnTo>
                  <a:pt x="527" y="350"/>
                </a:lnTo>
                <a:lnTo>
                  <a:pt x="520" y="349"/>
                </a:lnTo>
                <a:lnTo>
                  <a:pt x="513" y="347"/>
                </a:lnTo>
                <a:lnTo>
                  <a:pt x="508" y="344"/>
                </a:lnTo>
                <a:lnTo>
                  <a:pt x="503" y="339"/>
                </a:lnTo>
                <a:lnTo>
                  <a:pt x="498" y="335"/>
                </a:lnTo>
                <a:lnTo>
                  <a:pt x="495" y="329"/>
                </a:lnTo>
                <a:lnTo>
                  <a:pt x="493" y="322"/>
                </a:lnTo>
                <a:lnTo>
                  <a:pt x="493" y="316"/>
                </a:lnTo>
                <a:lnTo>
                  <a:pt x="493" y="316"/>
                </a:lnTo>
                <a:lnTo>
                  <a:pt x="493" y="311"/>
                </a:lnTo>
                <a:lnTo>
                  <a:pt x="494" y="306"/>
                </a:lnTo>
                <a:lnTo>
                  <a:pt x="497" y="298"/>
                </a:lnTo>
                <a:lnTo>
                  <a:pt x="497" y="298"/>
                </a:lnTo>
                <a:lnTo>
                  <a:pt x="488" y="303"/>
                </a:lnTo>
                <a:lnTo>
                  <a:pt x="488" y="303"/>
                </a:lnTo>
                <a:lnTo>
                  <a:pt x="487" y="310"/>
                </a:lnTo>
                <a:lnTo>
                  <a:pt x="486" y="316"/>
                </a:lnTo>
                <a:lnTo>
                  <a:pt x="486" y="316"/>
                </a:lnTo>
                <a:lnTo>
                  <a:pt x="487" y="325"/>
                </a:lnTo>
                <a:lnTo>
                  <a:pt x="489" y="332"/>
                </a:lnTo>
                <a:lnTo>
                  <a:pt x="493" y="338"/>
                </a:lnTo>
                <a:lnTo>
                  <a:pt x="497" y="345"/>
                </a:lnTo>
                <a:lnTo>
                  <a:pt x="504" y="350"/>
                </a:lnTo>
                <a:lnTo>
                  <a:pt x="511" y="353"/>
                </a:lnTo>
                <a:lnTo>
                  <a:pt x="519" y="356"/>
                </a:lnTo>
                <a:lnTo>
                  <a:pt x="527" y="356"/>
                </a:lnTo>
                <a:lnTo>
                  <a:pt x="527" y="356"/>
                </a:lnTo>
                <a:lnTo>
                  <a:pt x="535" y="356"/>
                </a:lnTo>
                <a:lnTo>
                  <a:pt x="543" y="353"/>
                </a:lnTo>
                <a:lnTo>
                  <a:pt x="549" y="350"/>
                </a:lnTo>
                <a:lnTo>
                  <a:pt x="556" y="345"/>
                </a:lnTo>
                <a:lnTo>
                  <a:pt x="561" y="338"/>
                </a:lnTo>
                <a:lnTo>
                  <a:pt x="564" y="332"/>
                </a:lnTo>
                <a:lnTo>
                  <a:pt x="566" y="325"/>
                </a:lnTo>
                <a:lnTo>
                  <a:pt x="567" y="316"/>
                </a:lnTo>
                <a:lnTo>
                  <a:pt x="567" y="316"/>
                </a:lnTo>
                <a:lnTo>
                  <a:pt x="567" y="311"/>
                </a:lnTo>
                <a:lnTo>
                  <a:pt x="566" y="305"/>
                </a:lnTo>
                <a:lnTo>
                  <a:pt x="564" y="300"/>
                </a:lnTo>
                <a:lnTo>
                  <a:pt x="562" y="296"/>
                </a:lnTo>
                <a:lnTo>
                  <a:pt x="559" y="292"/>
                </a:lnTo>
                <a:lnTo>
                  <a:pt x="556" y="287"/>
                </a:lnTo>
                <a:lnTo>
                  <a:pt x="553" y="284"/>
                </a:lnTo>
                <a:lnTo>
                  <a:pt x="548" y="281"/>
                </a:lnTo>
                <a:lnTo>
                  <a:pt x="548" y="281"/>
                </a:lnTo>
                <a:lnTo>
                  <a:pt x="537" y="283"/>
                </a:lnTo>
                <a:lnTo>
                  <a:pt x="537" y="283"/>
                </a:lnTo>
                <a:lnTo>
                  <a:pt x="542" y="285"/>
                </a:lnTo>
                <a:lnTo>
                  <a:pt x="546" y="288"/>
                </a:lnTo>
                <a:lnTo>
                  <a:pt x="550" y="292"/>
                </a:lnTo>
                <a:lnTo>
                  <a:pt x="554" y="296"/>
                </a:lnTo>
                <a:lnTo>
                  <a:pt x="557" y="300"/>
                </a:lnTo>
                <a:lnTo>
                  <a:pt x="559" y="305"/>
                </a:lnTo>
                <a:lnTo>
                  <a:pt x="560" y="311"/>
                </a:lnTo>
                <a:lnTo>
                  <a:pt x="561" y="316"/>
                </a:lnTo>
                <a:lnTo>
                  <a:pt x="561" y="316"/>
                </a:lnTo>
                <a:close/>
                <a:moveTo>
                  <a:pt x="605" y="268"/>
                </a:moveTo>
                <a:lnTo>
                  <a:pt x="605" y="268"/>
                </a:lnTo>
                <a:lnTo>
                  <a:pt x="604" y="268"/>
                </a:lnTo>
                <a:lnTo>
                  <a:pt x="604" y="268"/>
                </a:lnTo>
                <a:lnTo>
                  <a:pt x="603" y="268"/>
                </a:lnTo>
                <a:lnTo>
                  <a:pt x="603" y="268"/>
                </a:lnTo>
                <a:lnTo>
                  <a:pt x="596" y="266"/>
                </a:lnTo>
                <a:lnTo>
                  <a:pt x="589" y="264"/>
                </a:lnTo>
                <a:lnTo>
                  <a:pt x="580" y="264"/>
                </a:lnTo>
                <a:lnTo>
                  <a:pt x="572" y="263"/>
                </a:lnTo>
                <a:lnTo>
                  <a:pt x="572" y="263"/>
                </a:lnTo>
                <a:lnTo>
                  <a:pt x="555" y="264"/>
                </a:lnTo>
                <a:lnTo>
                  <a:pt x="537" y="267"/>
                </a:lnTo>
                <a:lnTo>
                  <a:pt x="519" y="272"/>
                </a:lnTo>
                <a:lnTo>
                  <a:pt x="499" y="280"/>
                </a:lnTo>
                <a:lnTo>
                  <a:pt x="499" y="280"/>
                </a:lnTo>
                <a:lnTo>
                  <a:pt x="484" y="288"/>
                </a:lnTo>
                <a:lnTo>
                  <a:pt x="470" y="297"/>
                </a:lnTo>
                <a:lnTo>
                  <a:pt x="456" y="306"/>
                </a:lnTo>
                <a:lnTo>
                  <a:pt x="445" y="316"/>
                </a:lnTo>
                <a:lnTo>
                  <a:pt x="444" y="317"/>
                </a:lnTo>
                <a:lnTo>
                  <a:pt x="444" y="317"/>
                </a:lnTo>
                <a:lnTo>
                  <a:pt x="440" y="320"/>
                </a:lnTo>
                <a:lnTo>
                  <a:pt x="440" y="320"/>
                </a:lnTo>
                <a:lnTo>
                  <a:pt x="431" y="326"/>
                </a:lnTo>
                <a:lnTo>
                  <a:pt x="424" y="330"/>
                </a:lnTo>
                <a:lnTo>
                  <a:pt x="417" y="332"/>
                </a:lnTo>
                <a:lnTo>
                  <a:pt x="411" y="332"/>
                </a:lnTo>
                <a:lnTo>
                  <a:pt x="411" y="332"/>
                </a:lnTo>
                <a:lnTo>
                  <a:pt x="411" y="332"/>
                </a:lnTo>
                <a:lnTo>
                  <a:pt x="407" y="332"/>
                </a:lnTo>
                <a:lnTo>
                  <a:pt x="405" y="331"/>
                </a:lnTo>
                <a:lnTo>
                  <a:pt x="405" y="331"/>
                </a:lnTo>
                <a:lnTo>
                  <a:pt x="404" y="328"/>
                </a:lnTo>
                <a:lnTo>
                  <a:pt x="404" y="328"/>
                </a:lnTo>
                <a:lnTo>
                  <a:pt x="406" y="321"/>
                </a:lnTo>
                <a:lnTo>
                  <a:pt x="406" y="321"/>
                </a:lnTo>
                <a:lnTo>
                  <a:pt x="412" y="306"/>
                </a:lnTo>
                <a:lnTo>
                  <a:pt x="420" y="292"/>
                </a:lnTo>
                <a:lnTo>
                  <a:pt x="420" y="292"/>
                </a:lnTo>
                <a:lnTo>
                  <a:pt x="429" y="277"/>
                </a:lnTo>
                <a:lnTo>
                  <a:pt x="440" y="262"/>
                </a:lnTo>
                <a:lnTo>
                  <a:pt x="452" y="249"/>
                </a:lnTo>
                <a:lnTo>
                  <a:pt x="463" y="238"/>
                </a:lnTo>
                <a:lnTo>
                  <a:pt x="475" y="230"/>
                </a:lnTo>
                <a:lnTo>
                  <a:pt x="488" y="223"/>
                </a:lnTo>
                <a:lnTo>
                  <a:pt x="499" y="217"/>
                </a:lnTo>
                <a:lnTo>
                  <a:pt x="511" y="214"/>
                </a:lnTo>
                <a:lnTo>
                  <a:pt x="511" y="214"/>
                </a:lnTo>
                <a:lnTo>
                  <a:pt x="522" y="213"/>
                </a:lnTo>
                <a:lnTo>
                  <a:pt x="529" y="213"/>
                </a:lnTo>
                <a:lnTo>
                  <a:pt x="529" y="213"/>
                </a:lnTo>
                <a:lnTo>
                  <a:pt x="533" y="213"/>
                </a:lnTo>
                <a:lnTo>
                  <a:pt x="533" y="213"/>
                </a:lnTo>
                <a:lnTo>
                  <a:pt x="544" y="214"/>
                </a:lnTo>
                <a:lnTo>
                  <a:pt x="555" y="216"/>
                </a:lnTo>
                <a:lnTo>
                  <a:pt x="565" y="220"/>
                </a:lnTo>
                <a:lnTo>
                  <a:pt x="575" y="225"/>
                </a:lnTo>
                <a:lnTo>
                  <a:pt x="583" y="231"/>
                </a:lnTo>
                <a:lnTo>
                  <a:pt x="591" y="238"/>
                </a:lnTo>
                <a:lnTo>
                  <a:pt x="598" y="246"/>
                </a:lnTo>
                <a:lnTo>
                  <a:pt x="604" y="255"/>
                </a:lnTo>
                <a:lnTo>
                  <a:pt x="604" y="255"/>
                </a:lnTo>
                <a:lnTo>
                  <a:pt x="604" y="255"/>
                </a:lnTo>
                <a:lnTo>
                  <a:pt x="606" y="260"/>
                </a:lnTo>
                <a:lnTo>
                  <a:pt x="607" y="264"/>
                </a:lnTo>
                <a:lnTo>
                  <a:pt x="607" y="264"/>
                </a:lnTo>
                <a:lnTo>
                  <a:pt x="606" y="267"/>
                </a:lnTo>
                <a:lnTo>
                  <a:pt x="605" y="268"/>
                </a:lnTo>
                <a:lnTo>
                  <a:pt x="605" y="268"/>
                </a:lnTo>
                <a:close/>
                <a:moveTo>
                  <a:pt x="475" y="191"/>
                </a:moveTo>
                <a:lnTo>
                  <a:pt x="475" y="191"/>
                </a:lnTo>
                <a:lnTo>
                  <a:pt x="395" y="62"/>
                </a:lnTo>
                <a:lnTo>
                  <a:pt x="395" y="62"/>
                </a:lnTo>
                <a:lnTo>
                  <a:pt x="395" y="62"/>
                </a:lnTo>
                <a:lnTo>
                  <a:pt x="392" y="60"/>
                </a:lnTo>
                <a:lnTo>
                  <a:pt x="388" y="59"/>
                </a:lnTo>
                <a:lnTo>
                  <a:pt x="388" y="59"/>
                </a:lnTo>
                <a:lnTo>
                  <a:pt x="385" y="59"/>
                </a:lnTo>
                <a:lnTo>
                  <a:pt x="381" y="61"/>
                </a:lnTo>
                <a:lnTo>
                  <a:pt x="380" y="63"/>
                </a:lnTo>
                <a:lnTo>
                  <a:pt x="379" y="67"/>
                </a:lnTo>
                <a:lnTo>
                  <a:pt x="379" y="67"/>
                </a:lnTo>
                <a:lnTo>
                  <a:pt x="380" y="71"/>
                </a:lnTo>
                <a:lnTo>
                  <a:pt x="380" y="71"/>
                </a:lnTo>
                <a:lnTo>
                  <a:pt x="426" y="163"/>
                </a:lnTo>
                <a:lnTo>
                  <a:pt x="426" y="163"/>
                </a:lnTo>
                <a:lnTo>
                  <a:pt x="428" y="167"/>
                </a:lnTo>
                <a:lnTo>
                  <a:pt x="430" y="173"/>
                </a:lnTo>
                <a:lnTo>
                  <a:pt x="431" y="179"/>
                </a:lnTo>
                <a:lnTo>
                  <a:pt x="431" y="185"/>
                </a:lnTo>
                <a:lnTo>
                  <a:pt x="431" y="185"/>
                </a:lnTo>
                <a:lnTo>
                  <a:pt x="430" y="192"/>
                </a:lnTo>
                <a:lnTo>
                  <a:pt x="429" y="198"/>
                </a:lnTo>
                <a:lnTo>
                  <a:pt x="427" y="203"/>
                </a:lnTo>
                <a:lnTo>
                  <a:pt x="424" y="209"/>
                </a:lnTo>
                <a:lnTo>
                  <a:pt x="376" y="279"/>
                </a:lnTo>
                <a:lnTo>
                  <a:pt x="374" y="282"/>
                </a:lnTo>
                <a:lnTo>
                  <a:pt x="374" y="282"/>
                </a:lnTo>
                <a:lnTo>
                  <a:pt x="371" y="285"/>
                </a:lnTo>
                <a:lnTo>
                  <a:pt x="368" y="288"/>
                </a:lnTo>
                <a:lnTo>
                  <a:pt x="363" y="289"/>
                </a:lnTo>
                <a:lnTo>
                  <a:pt x="358" y="291"/>
                </a:lnTo>
                <a:lnTo>
                  <a:pt x="357" y="291"/>
                </a:lnTo>
                <a:lnTo>
                  <a:pt x="299" y="291"/>
                </a:lnTo>
                <a:lnTo>
                  <a:pt x="299" y="291"/>
                </a:lnTo>
                <a:lnTo>
                  <a:pt x="299" y="291"/>
                </a:lnTo>
                <a:lnTo>
                  <a:pt x="287" y="288"/>
                </a:lnTo>
                <a:lnTo>
                  <a:pt x="276" y="285"/>
                </a:lnTo>
                <a:lnTo>
                  <a:pt x="267" y="279"/>
                </a:lnTo>
                <a:lnTo>
                  <a:pt x="258" y="271"/>
                </a:lnTo>
                <a:lnTo>
                  <a:pt x="252" y="263"/>
                </a:lnTo>
                <a:lnTo>
                  <a:pt x="246" y="252"/>
                </a:lnTo>
                <a:lnTo>
                  <a:pt x="243" y="242"/>
                </a:lnTo>
                <a:lnTo>
                  <a:pt x="242" y="230"/>
                </a:lnTo>
                <a:lnTo>
                  <a:pt x="242" y="230"/>
                </a:lnTo>
                <a:lnTo>
                  <a:pt x="242" y="219"/>
                </a:lnTo>
                <a:lnTo>
                  <a:pt x="245" y="210"/>
                </a:lnTo>
                <a:lnTo>
                  <a:pt x="250" y="200"/>
                </a:lnTo>
                <a:lnTo>
                  <a:pt x="255" y="192"/>
                </a:lnTo>
                <a:lnTo>
                  <a:pt x="261" y="184"/>
                </a:lnTo>
                <a:lnTo>
                  <a:pt x="270" y="179"/>
                </a:lnTo>
                <a:lnTo>
                  <a:pt x="278" y="174"/>
                </a:lnTo>
                <a:lnTo>
                  <a:pt x="288" y="170"/>
                </a:lnTo>
                <a:lnTo>
                  <a:pt x="290" y="169"/>
                </a:lnTo>
                <a:lnTo>
                  <a:pt x="290" y="169"/>
                </a:lnTo>
                <a:lnTo>
                  <a:pt x="293" y="166"/>
                </a:lnTo>
                <a:lnTo>
                  <a:pt x="294" y="162"/>
                </a:lnTo>
                <a:lnTo>
                  <a:pt x="294" y="162"/>
                </a:lnTo>
                <a:lnTo>
                  <a:pt x="293" y="158"/>
                </a:lnTo>
                <a:lnTo>
                  <a:pt x="291" y="156"/>
                </a:lnTo>
                <a:lnTo>
                  <a:pt x="289" y="153"/>
                </a:lnTo>
                <a:lnTo>
                  <a:pt x="285" y="152"/>
                </a:lnTo>
                <a:lnTo>
                  <a:pt x="284" y="152"/>
                </a:lnTo>
                <a:lnTo>
                  <a:pt x="160" y="152"/>
                </a:lnTo>
                <a:lnTo>
                  <a:pt x="160" y="152"/>
                </a:lnTo>
                <a:lnTo>
                  <a:pt x="160" y="152"/>
                </a:lnTo>
                <a:lnTo>
                  <a:pt x="160" y="152"/>
                </a:lnTo>
                <a:lnTo>
                  <a:pt x="149" y="153"/>
                </a:lnTo>
                <a:lnTo>
                  <a:pt x="136" y="156"/>
                </a:lnTo>
                <a:lnTo>
                  <a:pt x="136" y="156"/>
                </a:lnTo>
                <a:lnTo>
                  <a:pt x="126" y="158"/>
                </a:lnTo>
                <a:lnTo>
                  <a:pt x="126" y="158"/>
                </a:lnTo>
                <a:lnTo>
                  <a:pt x="114" y="163"/>
                </a:lnTo>
                <a:lnTo>
                  <a:pt x="100" y="169"/>
                </a:lnTo>
                <a:lnTo>
                  <a:pt x="86" y="178"/>
                </a:lnTo>
                <a:lnTo>
                  <a:pt x="72" y="189"/>
                </a:lnTo>
                <a:lnTo>
                  <a:pt x="46" y="189"/>
                </a:lnTo>
                <a:lnTo>
                  <a:pt x="46" y="189"/>
                </a:lnTo>
                <a:lnTo>
                  <a:pt x="43" y="190"/>
                </a:lnTo>
                <a:lnTo>
                  <a:pt x="41" y="190"/>
                </a:lnTo>
                <a:lnTo>
                  <a:pt x="38" y="193"/>
                </a:lnTo>
                <a:lnTo>
                  <a:pt x="36" y="200"/>
                </a:lnTo>
                <a:lnTo>
                  <a:pt x="30" y="200"/>
                </a:lnTo>
                <a:lnTo>
                  <a:pt x="30" y="200"/>
                </a:lnTo>
                <a:lnTo>
                  <a:pt x="29" y="200"/>
                </a:lnTo>
                <a:lnTo>
                  <a:pt x="26" y="201"/>
                </a:lnTo>
                <a:lnTo>
                  <a:pt x="25" y="203"/>
                </a:lnTo>
                <a:lnTo>
                  <a:pt x="25" y="204"/>
                </a:lnTo>
                <a:lnTo>
                  <a:pt x="25" y="217"/>
                </a:lnTo>
                <a:lnTo>
                  <a:pt x="25" y="217"/>
                </a:lnTo>
                <a:lnTo>
                  <a:pt x="25" y="219"/>
                </a:lnTo>
                <a:lnTo>
                  <a:pt x="26" y="221"/>
                </a:lnTo>
                <a:lnTo>
                  <a:pt x="29" y="223"/>
                </a:lnTo>
                <a:lnTo>
                  <a:pt x="30" y="223"/>
                </a:lnTo>
                <a:lnTo>
                  <a:pt x="39" y="223"/>
                </a:lnTo>
                <a:lnTo>
                  <a:pt x="39" y="223"/>
                </a:lnTo>
                <a:lnTo>
                  <a:pt x="31" y="233"/>
                </a:lnTo>
                <a:lnTo>
                  <a:pt x="24" y="245"/>
                </a:lnTo>
                <a:lnTo>
                  <a:pt x="18" y="255"/>
                </a:lnTo>
                <a:lnTo>
                  <a:pt x="13" y="267"/>
                </a:lnTo>
                <a:lnTo>
                  <a:pt x="8" y="278"/>
                </a:lnTo>
                <a:lnTo>
                  <a:pt x="4" y="288"/>
                </a:lnTo>
                <a:lnTo>
                  <a:pt x="2" y="299"/>
                </a:lnTo>
                <a:lnTo>
                  <a:pt x="0" y="310"/>
                </a:lnTo>
                <a:lnTo>
                  <a:pt x="0" y="310"/>
                </a:lnTo>
                <a:lnTo>
                  <a:pt x="0" y="315"/>
                </a:lnTo>
                <a:lnTo>
                  <a:pt x="0" y="315"/>
                </a:lnTo>
                <a:lnTo>
                  <a:pt x="0" y="315"/>
                </a:lnTo>
                <a:lnTo>
                  <a:pt x="0" y="317"/>
                </a:lnTo>
                <a:lnTo>
                  <a:pt x="2" y="318"/>
                </a:lnTo>
                <a:lnTo>
                  <a:pt x="32" y="318"/>
                </a:lnTo>
                <a:lnTo>
                  <a:pt x="32" y="318"/>
                </a:lnTo>
                <a:lnTo>
                  <a:pt x="33" y="326"/>
                </a:lnTo>
                <a:lnTo>
                  <a:pt x="34" y="334"/>
                </a:lnTo>
                <a:lnTo>
                  <a:pt x="36" y="342"/>
                </a:lnTo>
                <a:lnTo>
                  <a:pt x="39" y="349"/>
                </a:lnTo>
                <a:lnTo>
                  <a:pt x="42" y="356"/>
                </a:lnTo>
                <a:lnTo>
                  <a:pt x="47" y="363"/>
                </a:lnTo>
                <a:lnTo>
                  <a:pt x="52" y="369"/>
                </a:lnTo>
                <a:lnTo>
                  <a:pt x="57" y="375"/>
                </a:lnTo>
                <a:lnTo>
                  <a:pt x="63" y="380"/>
                </a:lnTo>
                <a:lnTo>
                  <a:pt x="69" y="384"/>
                </a:lnTo>
                <a:lnTo>
                  <a:pt x="75" y="388"/>
                </a:lnTo>
                <a:lnTo>
                  <a:pt x="83" y="392"/>
                </a:lnTo>
                <a:lnTo>
                  <a:pt x="90" y="395"/>
                </a:lnTo>
                <a:lnTo>
                  <a:pt x="98" y="397"/>
                </a:lnTo>
                <a:lnTo>
                  <a:pt x="106" y="398"/>
                </a:lnTo>
                <a:lnTo>
                  <a:pt x="115" y="398"/>
                </a:lnTo>
                <a:lnTo>
                  <a:pt x="115" y="398"/>
                </a:lnTo>
                <a:lnTo>
                  <a:pt x="122" y="398"/>
                </a:lnTo>
                <a:lnTo>
                  <a:pt x="130" y="397"/>
                </a:lnTo>
                <a:lnTo>
                  <a:pt x="137" y="395"/>
                </a:lnTo>
                <a:lnTo>
                  <a:pt x="144" y="393"/>
                </a:lnTo>
                <a:lnTo>
                  <a:pt x="151" y="389"/>
                </a:lnTo>
                <a:lnTo>
                  <a:pt x="157" y="386"/>
                </a:lnTo>
                <a:lnTo>
                  <a:pt x="164" y="382"/>
                </a:lnTo>
                <a:lnTo>
                  <a:pt x="169" y="377"/>
                </a:lnTo>
                <a:lnTo>
                  <a:pt x="174" y="371"/>
                </a:lnTo>
                <a:lnTo>
                  <a:pt x="180" y="366"/>
                </a:lnTo>
                <a:lnTo>
                  <a:pt x="184" y="361"/>
                </a:lnTo>
                <a:lnTo>
                  <a:pt x="187" y="354"/>
                </a:lnTo>
                <a:lnTo>
                  <a:pt x="190" y="347"/>
                </a:lnTo>
                <a:lnTo>
                  <a:pt x="193" y="340"/>
                </a:lnTo>
                <a:lnTo>
                  <a:pt x="194" y="333"/>
                </a:lnTo>
                <a:lnTo>
                  <a:pt x="197" y="326"/>
                </a:lnTo>
                <a:lnTo>
                  <a:pt x="195" y="326"/>
                </a:lnTo>
                <a:lnTo>
                  <a:pt x="299" y="326"/>
                </a:lnTo>
                <a:lnTo>
                  <a:pt x="350" y="325"/>
                </a:lnTo>
                <a:lnTo>
                  <a:pt x="373" y="325"/>
                </a:lnTo>
                <a:lnTo>
                  <a:pt x="373" y="325"/>
                </a:lnTo>
                <a:lnTo>
                  <a:pt x="377" y="325"/>
                </a:lnTo>
                <a:lnTo>
                  <a:pt x="381" y="322"/>
                </a:lnTo>
                <a:lnTo>
                  <a:pt x="386" y="320"/>
                </a:lnTo>
                <a:lnTo>
                  <a:pt x="388" y="316"/>
                </a:lnTo>
                <a:lnTo>
                  <a:pt x="390" y="313"/>
                </a:lnTo>
                <a:lnTo>
                  <a:pt x="392" y="311"/>
                </a:lnTo>
                <a:lnTo>
                  <a:pt x="392" y="311"/>
                </a:lnTo>
                <a:lnTo>
                  <a:pt x="397" y="299"/>
                </a:lnTo>
                <a:lnTo>
                  <a:pt x="404" y="286"/>
                </a:lnTo>
                <a:lnTo>
                  <a:pt x="412" y="274"/>
                </a:lnTo>
                <a:lnTo>
                  <a:pt x="412" y="274"/>
                </a:lnTo>
                <a:lnTo>
                  <a:pt x="422" y="261"/>
                </a:lnTo>
                <a:lnTo>
                  <a:pt x="430" y="250"/>
                </a:lnTo>
                <a:lnTo>
                  <a:pt x="439" y="241"/>
                </a:lnTo>
                <a:lnTo>
                  <a:pt x="439" y="241"/>
                </a:lnTo>
                <a:lnTo>
                  <a:pt x="454" y="226"/>
                </a:lnTo>
                <a:lnTo>
                  <a:pt x="468" y="214"/>
                </a:lnTo>
                <a:lnTo>
                  <a:pt x="469" y="214"/>
                </a:lnTo>
                <a:lnTo>
                  <a:pt x="469" y="214"/>
                </a:lnTo>
                <a:lnTo>
                  <a:pt x="472" y="211"/>
                </a:lnTo>
                <a:lnTo>
                  <a:pt x="474" y="208"/>
                </a:lnTo>
                <a:lnTo>
                  <a:pt x="476" y="204"/>
                </a:lnTo>
                <a:lnTo>
                  <a:pt x="477" y="200"/>
                </a:lnTo>
                <a:lnTo>
                  <a:pt x="477" y="200"/>
                </a:lnTo>
                <a:lnTo>
                  <a:pt x="477" y="200"/>
                </a:lnTo>
                <a:lnTo>
                  <a:pt x="477" y="197"/>
                </a:lnTo>
                <a:lnTo>
                  <a:pt x="477" y="197"/>
                </a:lnTo>
                <a:lnTo>
                  <a:pt x="477" y="194"/>
                </a:lnTo>
                <a:lnTo>
                  <a:pt x="475" y="191"/>
                </a:lnTo>
                <a:lnTo>
                  <a:pt x="475" y="191"/>
                </a:lnTo>
                <a:close/>
                <a:moveTo>
                  <a:pt x="147" y="326"/>
                </a:moveTo>
                <a:lnTo>
                  <a:pt x="147" y="326"/>
                </a:lnTo>
                <a:lnTo>
                  <a:pt x="144" y="330"/>
                </a:lnTo>
                <a:lnTo>
                  <a:pt x="141" y="335"/>
                </a:lnTo>
                <a:lnTo>
                  <a:pt x="138" y="339"/>
                </a:lnTo>
                <a:lnTo>
                  <a:pt x="135" y="343"/>
                </a:lnTo>
                <a:lnTo>
                  <a:pt x="130" y="346"/>
                </a:lnTo>
                <a:lnTo>
                  <a:pt x="125" y="348"/>
                </a:lnTo>
                <a:lnTo>
                  <a:pt x="120" y="349"/>
                </a:lnTo>
                <a:lnTo>
                  <a:pt x="114" y="350"/>
                </a:lnTo>
                <a:lnTo>
                  <a:pt x="114" y="350"/>
                </a:lnTo>
                <a:lnTo>
                  <a:pt x="108" y="349"/>
                </a:lnTo>
                <a:lnTo>
                  <a:pt x="103" y="348"/>
                </a:lnTo>
                <a:lnTo>
                  <a:pt x="98" y="346"/>
                </a:lnTo>
                <a:lnTo>
                  <a:pt x="93" y="343"/>
                </a:lnTo>
                <a:lnTo>
                  <a:pt x="89" y="339"/>
                </a:lnTo>
                <a:lnTo>
                  <a:pt x="86" y="335"/>
                </a:lnTo>
                <a:lnTo>
                  <a:pt x="83" y="330"/>
                </a:lnTo>
                <a:lnTo>
                  <a:pt x="82" y="326"/>
                </a:lnTo>
                <a:lnTo>
                  <a:pt x="147" y="326"/>
                </a:lnTo>
                <a:close/>
                <a:moveTo>
                  <a:pt x="115" y="369"/>
                </a:moveTo>
                <a:lnTo>
                  <a:pt x="115" y="369"/>
                </a:lnTo>
                <a:lnTo>
                  <a:pt x="105" y="368"/>
                </a:lnTo>
                <a:lnTo>
                  <a:pt x="96" y="366"/>
                </a:lnTo>
                <a:lnTo>
                  <a:pt x="87" y="362"/>
                </a:lnTo>
                <a:lnTo>
                  <a:pt x="80" y="356"/>
                </a:lnTo>
                <a:lnTo>
                  <a:pt x="73" y="350"/>
                </a:lnTo>
                <a:lnTo>
                  <a:pt x="68" y="343"/>
                </a:lnTo>
                <a:lnTo>
                  <a:pt x="64" y="334"/>
                </a:lnTo>
                <a:lnTo>
                  <a:pt x="62" y="326"/>
                </a:lnTo>
                <a:lnTo>
                  <a:pt x="74" y="326"/>
                </a:lnTo>
                <a:lnTo>
                  <a:pt x="74" y="326"/>
                </a:lnTo>
                <a:lnTo>
                  <a:pt x="76" y="332"/>
                </a:lnTo>
                <a:lnTo>
                  <a:pt x="80" y="337"/>
                </a:lnTo>
                <a:lnTo>
                  <a:pt x="83" y="344"/>
                </a:lnTo>
                <a:lnTo>
                  <a:pt x="88" y="348"/>
                </a:lnTo>
                <a:lnTo>
                  <a:pt x="93" y="351"/>
                </a:lnTo>
                <a:lnTo>
                  <a:pt x="100" y="354"/>
                </a:lnTo>
                <a:lnTo>
                  <a:pt x="106" y="356"/>
                </a:lnTo>
                <a:lnTo>
                  <a:pt x="114" y="356"/>
                </a:lnTo>
                <a:lnTo>
                  <a:pt x="114" y="356"/>
                </a:lnTo>
                <a:lnTo>
                  <a:pt x="121" y="356"/>
                </a:lnTo>
                <a:lnTo>
                  <a:pt x="127" y="354"/>
                </a:lnTo>
                <a:lnTo>
                  <a:pt x="134" y="351"/>
                </a:lnTo>
                <a:lnTo>
                  <a:pt x="139" y="348"/>
                </a:lnTo>
                <a:lnTo>
                  <a:pt x="144" y="344"/>
                </a:lnTo>
                <a:lnTo>
                  <a:pt x="149" y="337"/>
                </a:lnTo>
                <a:lnTo>
                  <a:pt x="152" y="332"/>
                </a:lnTo>
                <a:lnTo>
                  <a:pt x="154" y="326"/>
                </a:lnTo>
                <a:lnTo>
                  <a:pt x="167" y="326"/>
                </a:lnTo>
                <a:lnTo>
                  <a:pt x="167" y="326"/>
                </a:lnTo>
                <a:lnTo>
                  <a:pt x="165" y="334"/>
                </a:lnTo>
                <a:lnTo>
                  <a:pt x="160" y="343"/>
                </a:lnTo>
                <a:lnTo>
                  <a:pt x="155" y="350"/>
                </a:lnTo>
                <a:lnTo>
                  <a:pt x="149" y="356"/>
                </a:lnTo>
                <a:lnTo>
                  <a:pt x="141" y="362"/>
                </a:lnTo>
                <a:lnTo>
                  <a:pt x="133" y="366"/>
                </a:lnTo>
                <a:lnTo>
                  <a:pt x="124" y="368"/>
                </a:lnTo>
                <a:lnTo>
                  <a:pt x="115" y="369"/>
                </a:lnTo>
                <a:lnTo>
                  <a:pt x="115" y="36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900" dirty="0">
              <a:solidFill>
                <a:srgbClr val="000000"/>
              </a:solidFill>
              <a:cs typeface="Arial" pitchFamily="34" charset="0"/>
            </a:endParaRPr>
          </a:p>
        </p:txBody>
      </p:sp>
      <p:pic>
        <p:nvPicPr>
          <p:cNvPr id="5" name="Picture 4" descr="Screen Clipping"/>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5601072" y="3414253"/>
            <a:ext cx="3776911" cy="1854066"/>
          </a:xfrm>
          <a:prstGeom prst="rect">
            <a:avLst/>
          </a:prstGeom>
          <a:effectLst>
            <a:outerShdw blurRad="50800" dist="38100" dir="8100000" algn="tr" rotWithShape="0">
              <a:prstClr val="black">
                <a:alpha val="40000"/>
              </a:prstClr>
            </a:outerShdw>
          </a:effectLst>
        </p:spPr>
      </p:pic>
      <p:pic>
        <p:nvPicPr>
          <p:cNvPr id="22" name="Picture 21" descr="Screen Clipping"/>
          <p:cNvPicPr>
            <a:picLocks noChangeAspect="1"/>
          </p:cNvPicPr>
          <p:nvPr/>
        </p:nvPicPr>
        <p:blipFill rotWithShape="1">
          <a:blip r:embed="rId7" cstate="print">
            <a:extLst>
              <a:ext uri="{28A0092B-C50C-407E-A947-70E740481C1C}">
                <a14:useLocalDpi xmlns:a14="http://schemas.microsoft.com/office/drawing/2010/main"/>
              </a:ext>
            </a:extLst>
          </a:blip>
          <a:srcRect/>
          <a:stretch/>
        </p:blipFill>
        <p:spPr>
          <a:xfrm>
            <a:off x="5104595" y="4869471"/>
            <a:ext cx="3913629" cy="1643661"/>
          </a:xfrm>
          <a:prstGeom prst="rect">
            <a:avLst/>
          </a:prstGeom>
          <a:effectLst>
            <a:outerShdw blurRad="50800" dist="38100" dir="8100000" algn="tr" rotWithShape="0">
              <a:prstClr val="black">
                <a:alpha val="40000"/>
              </a:prstClr>
            </a:outerShdw>
          </a:effec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375</a:t>
            </a:fld>
            <a:endParaRPr lang="es-ES" dirty="0">
              <a:solidFill>
                <a:srgbClr val="002776"/>
              </a:solidFill>
            </a:endParaRPr>
          </a:p>
        </p:txBody>
      </p:sp>
    </p:spTree>
    <p:extLst>
      <p:ext uri="{BB962C8B-B14F-4D97-AF65-F5344CB8AC3E}">
        <p14:creationId xmlns:p14="http://schemas.microsoft.com/office/powerpoint/2010/main" val="42746826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Desarrollo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Metodología de evaluación preliminar de sitio turístico</a:t>
            </a:r>
            <a:endParaRPr lang="es-ES" sz="1400" i="1" dirty="0">
              <a:solidFill>
                <a:srgbClr val="00B0F0"/>
              </a:solidFill>
              <a:cs typeface="Arial" charset="0"/>
            </a:endParaRPr>
          </a:p>
        </p:txBody>
      </p:sp>
      <p:sp>
        <p:nvSpPr>
          <p:cNvPr id="12" name="Title 1"/>
          <p:cNvSpPr txBox="1">
            <a:spLocks/>
          </p:cNvSpPr>
          <p:nvPr/>
        </p:nvSpPr>
        <p:spPr bwMode="auto">
          <a:xfrm>
            <a:off x="344489" y="1142578"/>
            <a:ext cx="5112568" cy="2701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Aft>
                <a:spcPts val="600"/>
              </a:spcAft>
            </a:pPr>
            <a:r>
              <a:rPr lang="es-ES" sz="1200" b="1" u="sng" dirty="0" smtClean="0">
                <a:solidFill>
                  <a:srgbClr val="002060"/>
                </a:solidFill>
                <a:cs typeface="Arial" charset="0"/>
              </a:rPr>
              <a:t>Evaluación preliminar de sitio turístico</a:t>
            </a:r>
          </a:p>
          <a:p>
            <a:pPr>
              <a:spcAft>
                <a:spcPts val="600"/>
              </a:spcAft>
            </a:pPr>
            <a:endParaRPr lang="es-ES" sz="1200" dirty="0">
              <a:solidFill>
                <a:srgbClr val="002776"/>
              </a:solidFill>
            </a:endParaRPr>
          </a:p>
        </p:txBody>
      </p:sp>
      <p:sp>
        <p:nvSpPr>
          <p:cNvPr id="9"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Desarrollo</a:t>
            </a:r>
            <a:endParaRPr lang="es-ES" b="0" i="1" dirty="0">
              <a:solidFill>
                <a:srgbClr val="002776"/>
              </a:solidFill>
            </a:endParaRPr>
          </a:p>
        </p:txBody>
      </p:sp>
      <p:graphicFrame>
        <p:nvGraphicFramePr>
          <p:cNvPr id="10" name="Tabla 3"/>
          <p:cNvGraphicFramePr>
            <a:graphicFrameLocks noGrp="1"/>
          </p:cNvGraphicFramePr>
          <p:nvPr>
            <p:extLst/>
          </p:nvPr>
        </p:nvGraphicFramePr>
        <p:xfrm>
          <a:off x="344488" y="1484784"/>
          <a:ext cx="4019339" cy="4714883"/>
        </p:xfrm>
        <a:graphic>
          <a:graphicData uri="http://schemas.openxmlformats.org/drawingml/2006/table">
            <a:tbl>
              <a:tblPr firstCol="1" bandRow="1">
                <a:tableStyleId>{5C22544A-7EE6-4342-B048-85BDC9FD1C3A}</a:tableStyleId>
              </a:tblPr>
              <a:tblGrid>
                <a:gridCol w="1224000"/>
                <a:gridCol w="2795339"/>
              </a:tblGrid>
              <a:tr h="1692000">
                <a:tc>
                  <a:txBody>
                    <a:bodyPr/>
                    <a:lstStyle/>
                    <a:p>
                      <a:pPr marL="0" indent="0" algn="ctr">
                        <a:lnSpc>
                          <a:spcPct val="107000"/>
                        </a:lnSpc>
                        <a:spcAft>
                          <a:spcPts val="0"/>
                        </a:spcAft>
                      </a:pPr>
                      <a:r>
                        <a:rPr lang="es-ES" sz="1100" dirty="0" smtClean="0">
                          <a:solidFill>
                            <a:schemeClr val="bg1"/>
                          </a:solidFill>
                          <a:effectLst/>
                          <a:latin typeface="Arial  "/>
                          <a:ea typeface="Times New Roman" panose="02020603050405020304" pitchFamily="18" charset="0"/>
                        </a:rPr>
                        <a:t>Descripción general</a:t>
                      </a:r>
                      <a:endParaRPr lang="es-ES" sz="1100" dirty="0">
                        <a:solidFill>
                          <a:schemeClr val="bg1"/>
                        </a:solidFill>
                        <a:effectLst/>
                        <a:latin typeface="Arial  "/>
                        <a:ea typeface="Times New Roman" panose="02020603050405020304" pitchFamily="18" charset="0"/>
                      </a:endParaRPr>
                    </a:p>
                  </a:txBody>
                  <a:tcPr marL="36195" marR="0" marT="0" marB="36195" anchor="ctr">
                    <a:solidFill>
                      <a:schemeClr val="accent3"/>
                    </a:solidFill>
                  </a:tcPr>
                </a:tc>
                <a:tc>
                  <a:txBody>
                    <a:bodyPr/>
                    <a:lstStyle/>
                    <a:p>
                      <a:pPr marL="171450" marR="0" indent="-171450" algn="l" defTabSz="806555" rtl="0" eaLnBrk="1" fontAlgn="auto" latinLnBrk="0" hangingPunct="1">
                        <a:lnSpc>
                          <a:spcPct val="107000"/>
                        </a:lnSpc>
                        <a:spcBef>
                          <a:spcPts val="0"/>
                        </a:spcBef>
                        <a:spcAft>
                          <a:spcPts val="600"/>
                        </a:spcAft>
                        <a:buClrTx/>
                        <a:buSzTx/>
                        <a:buFont typeface="Arial" panose="020B0604020202020204" pitchFamily="34" charset="0"/>
                        <a:buChar char="•"/>
                        <a:tabLst/>
                        <a:defRPr/>
                      </a:pPr>
                      <a:r>
                        <a:rPr lang="es-ES" sz="1100" dirty="0" smtClean="0"/>
                        <a:t>La metodología establece</a:t>
                      </a:r>
                      <a:r>
                        <a:rPr lang="es-ES" sz="1100" b="1" dirty="0" smtClean="0"/>
                        <a:t> 11 parámetros </a:t>
                      </a:r>
                      <a:r>
                        <a:rPr lang="es-ES" sz="1100" dirty="0" smtClean="0"/>
                        <a:t>para determinar la situación real y actual del desarrollo turístico de la zona</a:t>
                      </a:r>
                    </a:p>
                    <a:p>
                      <a:pPr marL="171450" marR="0" indent="-171450" algn="l" defTabSz="806555" rtl="0" eaLnBrk="1" fontAlgn="auto" latinLnBrk="0" hangingPunct="1">
                        <a:lnSpc>
                          <a:spcPct val="107000"/>
                        </a:lnSpc>
                        <a:spcBef>
                          <a:spcPts val="0"/>
                        </a:spcBef>
                        <a:spcAft>
                          <a:spcPts val="600"/>
                        </a:spcAft>
                        <a:buClrTx/>
                        <a:buSzTx/>
                        <a:buFont typeface="Arial" panose="020B0604020202020204" pitchFamily="34" charset="0"/>
                        <a:buChar char="•"/>
                        <a:tabLst/>
                        <a:defRPr/>
                      </a:pPr>
                      <a:r>
                        <a:rPr lang="es-ES" sz="1100" dirty="0" smtClean="0"/>
                        <a:t>Es un proceso breve y simple que consiste en responder unas pocas </a:t>
                      </a:r>
                      <a:r>
                        <a:rPr lang="es-ES" sz="1100" b="1" dirty="0" smtClean="0"/>
                        <a:t>preguntas básicas acerca del sitio </a:t>
                      </a:r>
                      <a:r>
                        <a:rPr lang="es-ES" sz="1100" dirty="0" smtClean="0"/>
                        <a:t>turístico para cerciorarse de su potencial turístico</a:t>
                      </a:r>
                    </a:p>
                  </a:txBody>
                  <a:tcPr marL="36195" marR="0" marT="0" marB="36195" anchor="ctr">
                    <a:noFill/>
                  </a:tcPr>
                </a:tc>
              </a:tr>
              <a:tr h="2988000">
                <a:tc>
                  <a:txBody>
                    <a:bodyPr/>
                    <a:lstStyle/>
                    <a:p>
                      <a:pPr marL="0" indent="0" algn="ctr">
                        <a:lnSpc>
                          <a:spcPct val="107000"/>
                        </a:lnSpc>
                        <a:spcAft>
                          <a:spcPts val="0"/>
                        </a:spcAft>
                      </a:pPr>
                      <a:r>
                        <a:rPr lang="es-ES" sz="1100" dirty="0" smtClean="0">
                          <a:solidFill>
                            <a:schemeClr val="bg1"/>
                          </a:solidFill>
                          <a:effectLst/>
                          <a:latin typeface="Arial  "/>
                          <a:ea typeface="Times New Roman" panose="02020603050405020304" pitchFamily="18" charset="0"/>
                        </a:rPr>
                        <a:t>Consideraciones adicionales</a:t>
                      </a:r>
                      <a:endParaRPr lang="es-ES" sz="1100" dirty="0">
                        <a:solidFill>
                          <a:schemeClr val="bg1"/>
                        </a:solidFill>
                        <a:effectLst/>
                        <a:latin typeface="Arial  "/>
                        <a:ea typeface="Times New Roman" panose="02020603050405020304" pitchFamily="18" charset="0"/>
                      </a:endParaRPr>
                    </a:p>
                  </a:txBody>
                  <a:tcPr marL="36195" marR="0" marT="0" marB="36195" anchor="ctr">
                    <a:solidFill>
                      <a:schemeClr val="accent3"/>
                    </a:solidFill>
                  </a:tcPr>
                </a:tc>
                <a:tc>
                  <a:txBody>
                    <a:bodyPr/>
                    <a:lstStyle/>
                    <a:p>
                      <a:pPr marL="171450" indent="-171450">
                        <a:spcAft>
                          <a:spcPts val="600"/>
                        </a:spcAft>
                        <a:buFont typeface="Arial" panose="020B0604020202020204" pitchFamily="34" charset="0"/>
                        <a:buChar char="•"/>
                      </a:pPr>
                      <a:r>
                        <a:rPr lang="es-ES" sz="1100" dirty="0" smtClean="0"/>
                        <a:t>Esta evaluación preliminar </a:t>
                      </a:r>
                      <a:r>
                        <a:rPr lang="es-ES" sz="1100" b="1" dirty="0" smtClean="0"/>
                        <a:t>no representa un estudio técnico completo</a:t>
                      </a:r>
                      <a:r>
                        <a:rPr lang="es-ES" sz="1100" dirty="0" smtClean="0"/>
                        <a:t>, sino de una visión preliminar de las condiciones actuales del recurso turístico. La EVALUACIÓN PRELIMINAR DE SITIO </a:t>
                      </a:r>
                      <a:r>
                        <a:rPr lang="es-ES" sz="1100" b="1" dirty="0" smtClean="0"/>
                        <a:t>debe utilizarse en conjunción con el proceso de un Estudio de factibilidad y desarrollo turístico</a:t>
                      </a:r>
                    </a:p>
                    <a:p>
                      <a:pPr marL="171450" indent="-171450">
                        <a:spcAft>
                          <a:spcPts val="600"/>
                        </a:spcAft>
                        <a:buFont typeface="Arial" panose="020B0604020202020204" pitchFamily="34" charset="0"/>
                        <a:buChar char="•"/>
                      </a:pPr>
                      <a:r>
                        <a:rPr lang="es-ES" sz="1100" dirty="0" smtClean="0"/>
                        <a:t>Aun cuando la EVALUACIÓN PRELIMINAR DE SITIO puede indicar que el Turismo no es una estrategia apropiada en el presente, </a:t>
                      </a:r>
                      <a:r>
                        <a:rPr lang="es-ES" sz="1100" b="1" dirty="0" smtClean="0"/>
                        <a:t>las circunstancias pueden cambiar </a:t>
                      </a:r>
                      <a:r>
                        <a:rPr lang="es-ES" sz="1100" dirty="0" smtClean="0"/>
                        <a:t>de tal modo que lo conviertan en una opción viable en el futuro. </a:t>
                      </a:r>
                      <a:endParaRPr lang="es-ES" sz="1100" dirty="0">
                        <a:solidFill>
                          <a:srgbClr val="002060"/>
                        </a:solidFill>
                        <a:effectLst/>
                        <a:latin typeface="Arial  "/>
                        <a:ea typeface="Times New Roman" panose="02020603050405020304" pitchFamily="18" charset="0"/>
                      </a:endParaRPr>
                    </a:p>
                  </a:txBody>
                  <a:tcPr marL="36195" marR="0" marT="0" marB="36195" anchor="ctr">
                    <a:noFill/>
                  </a:tcPr>
                </a:tc>
              </a:tr>
            </a:tbl>
          </a:graphicData>
        </a:graphic>
      </p:graphicFrame>
      <p:sp>
        <p:nvSpPr>
          <p:cNvPr id="11" name="Rounded Rectangle 10"/>
          <p:cNvSpPr/>
          <p:nvPr/>
        </p:nvSpPr>
        <p:spPr bwMode="auto">
          <a:xfrm>
            <a:off x="5111367" y="1197552"/>
            <a:ext cx="4464000" cy="288000"/>
          </a:xfrm>
          <a:prstGeom prst="roundRect">
            <a:avLst/>
          </a:prstGeom>
          <a:solidFill>
            <a:schemeClr val="bg1">
              <a:lumMod val="85000"/>
            </a:schemeClr>
          </a:solidFill>
          <a:ln w="19050" cap="flat" cmpd="sng" algn="ctr">
            <a:noFill/>
            <a:prstDash val="solid"/>
            <a:round/>
            <a:headEnd type="none" w="med" len="med"/>
            <a:tailEnd type="none" w="med" len="med"/>
          </a:ln>
          <a:effectLst/>
        </p:spPr>
        <p:txBody>
          <a:bodyPr vert="horz" wrap="square" lIns="36000" tIns="0" rIns="36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200" b="1" dirty="0" smtClean="0">
                <a:solidFill>
                  <a:srgbClr val="002060"/>
                </a:solidFill>
                <a:cs typeface="Arial" pitchFamily="34" charset="0"/>
              </a:rPr>
              <a:t>Cuestionario de preguntas básicas </a:t>
            </a:r>
            <a:endParaRPr lang="es-ES" sz="1200" b="1" dirty="0">
              <a:solidFill>
                <a:srgbClr val="002060"/>
              </a:solidFill>
              <a:cs typeface="Arial" pitchFamily="34" charset="0"/>
            </a:endParaRPr>
          </a:p>
        </p:txBody>
      </p:sp>
      <p:sp>
        <p:nvSpPr>
          <p:cNvPr id="13" name="Title 1"/>
          <p:cNvSpPr txBox="1">
            <a:spLocks/>
          </p:cNvSpPr>
          <p:nvPr/>
        </p:nvSpPr>
        <p:spPr bwMode="auto">
          <a:xfrm>
            <a:off x="5111367" y="1553994"/>
            <a:ext cx="4450146" cy="5000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28600" indent="-228600">
              <a:spcAft>
                <a:spcPts val="300"/>
              </a:spcAft>
              <a:buFontTx/>
              <a:buAutoNum type="arabicPeriod"/>
            </a:pPr>
            <a:r>
              <a:rPr lang="es-ES" sz="1100" dirty="0" smtClean="0">
                <a:solidFill>
                  <a:srgbClr val="002776"/>
                </a:solidFill>
              </a:rPr>
              <a:t>¿Existe alguna </a:t>
            </a:r>
            <a:r>
              <a:rPr lang="es-ES" sz="1200" b="1" dirty="0" smtClean="0">
                <a:solidFill>
                  <a:srgbClr val="002776"/>
                </a:solidFill>
              </a:rPr>
              <a:t>atracción natural o cultural potencial </a:t>
            </a:r>
            <a:r>
              <a:rPr lang="es-ES" sz="1100" dirty="0" smtClean="0">
                <a:solidFill>
                  <a:srgbClr val="002776"/>
                </a:solidFill>
              </a:rPr>
              <a:t>en el área? </a:t>
            </a:r>
          </a:p>
          <a:p>
            <a:pPr marL="228600" indent="-228600">
              <a:spcAft>
                <a:spcPts val="300"/>
              </a:spcAft>
              <a:buFontTx/>
              <a:buAutoNum type="arabicPeriod"/>
            </a:pPr>
            <a:r>
              <a:rPr lang="es-ES" sz="1100" dirty="0" smtClean="0">
                <a:solidFill>
                  <a:srgbClr val="002776"/>
                </a:solidFill>
              </a:rPr>
              <a:t>¿Se pueden establecer fácilmente los </a:t>
            </a:r>
            <a:r>
              <a:rPr lang="es-ES" sz="1200" b="1" dirty="0" smtClean="0">
                <a:solidFill>
                  <a:srgbClr val="002776"/>
                </a:solidFill>
              </a:rPr>
              <a:t>accesos</a:t>
            </a:r>
            <a:r>
              <a:rPr lang="es-ES" sz="1100" dirty="0" smtClean="0">
                <a:solidFill>
                  <a:srgbClr val="002776"/>
                </a:solidFill>
              </a:rPr>
              <a:t> para los visitantes?</a:t>
            </a:r>
          </a:p>
          <a:p>
            <a:pPr marL="228600"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¿Se puede </a:t>
            </a:r>
            <a:r>
              <a:rPr lang="es-ES" sz="1200" b="1" dirty="0" smtClean="0">
                <a:solidFill>
                  <a:srgbClr val="002776"/>
                </a:solidFill>
              </a:rPr>
              <a:t>proteger las atracciones </a:t>
            </a:r>
            <a:r>
              <a:rPr lang="es-ES" sz="1100" dirty="0" smtClean="0">
                <a:solidFill>
                  <a:srgbClr val="002776"/>
                </a:solidFill>
              </a:rPr>
              <a:t>de impactos de los visitantes a un nivel  aceptable?</a:t>
            </a:r>
          </a:p>
          <a:p>
            <a:pPr marL="228600" marR="320040"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¿El área está </a:t>
            </a:r>
            <a:r>
              <a:rPr lang="es-ES" sz="1200" b="1" dirty="0" smtClean="0">
                <a:solidFill>
                  <a:srgbClr val="002776"/>
                </a:solidFill>
              </a:rPr>
              <a:t>libre de problemas de seguridad </a:t>
            </a:r>
            <a:r>
              <a:rPr lang="es-ES" sz="1100" dirty="0" smtClean="0">
                <a:solidFill>
                  <a:srgbClr val="002776"/>
                </a:solidFill>
              </a:rPr>
              <a:t>que no pueden ser controlados efectivamente por la administración del área o por las autoridades locales?</a:t>
            </a:r>
          </a:p>
          <a:p>
            <a:pPr marL="228600" marR="225425"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¿El área tiene </a:t>
            </a:r>
            <a:r>
              <a:rPr lang="es-ES" sz="1200" b="1" dirty="0" smtClean="0">
                <a:solidFill>
                  <a:srgbClr val="002776"/>
                </a:solidFill>
              </a:rPr>
              <a:t>suficiente autoridad de manejo y administración </a:t>
            </a:r>
            <a:r>
              <a:rPr lang="es-ES" sz="1100" dirty="0" smtClean="0">
                <a:solidFill>
                  <a:srgbClr val="002776"/>
                </a:solidFill>
              </a:rPr>
              <a:t>para manejar efectivamente la implementación y el monitoreo de un programa de turismo responsable?</a:t>
            </a:r>
          </a:p>
          <a:p>
            <a:pPr marL="228600"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¿Existen expectativas razonables de que estará disponible el </a:t>
            </a:r>
            <a:r>
              <a:rPr lang="es-ES" sz="1200" b="1" dirty="0" smtClean="0">
                <a:solidFill>
                  <a:srgbClr val="002776"/>
                </a:solidFill>
              </a:rPr>
              <a:t>financiamiento inicial </a:t>
            </a:r>
            <a:r>
              <a:rPr lang="es-ES" sz="1100" dirty="0" smtClean="0">
                <a:solidFill>
                  <a:srgbClr val="002776"/>
                </a:solidFill>
              </a:rPr>
              <a:t>necesario para desarrollar el turismo?</a:t>
            </a:r>
          </a:p>
          <a:p>
            <a:pPr marL="228600" marR="418465"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¿Los directores, los operadores de turismo y las comunidades desean </a:t>
            </a:r>
            <a:r>
              <a:rPr lang="es-ES" sz="1200" b="1" dirty="0" smtClean="0">
                <a:solidFill>
                  <a:srgbClr val="002776"/>
                </a:solidFill>
              </a:rPr>
              <a:t>ajustarse a los lineamientos de un turismo responsable y sostenible </a:t>
            </a:r>
            <a:r>
              <a:rPr lang="es-ES" sz="1100" dirty="0" smtClean="0">
                <a:solidFill>
                  <a:srgbClr val="002776"/>
                </a:solidFill>
              </a:rPr>
              <a:t>(ej. bajo impacto, grupos pequeños, monitoreo de impacto, trabajo y compromiso con la comunidad)?</a:t>
            </a:r>
          </a:p>
          <a:p>
            <a:pPr marL="228600"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¿Las visitas </a:t>
            </a:r>
            <a:r>
              <a:rPr lang="es-ES" sz="1200" b="1" dirty="0" smtClean="0">
                <a:solidFill>
                  <a:srgbClr val="002776"/>
                </a:solidFill>
              </a:rPr>
              <a:t>mejoran la salud de la biodiversidad</a:t>
            </a:r>
            <a:r>
              <a:rPr lang="es-ES" sz="1100" dirty="0" smtClean="0">
                <a:solidFill>
                  <a:srgbClr val="002776"/>
                </a:solidFill>
              </a:rPr>
              <a:t>, apoyo a la Cultura o reduce la pobreza en las Comunidades Locales?</a:t>
            </a:r>
          </a:p>
          <a:p>
            <a:pPr marL="228600"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¿Existe la </a:t>
            </a:r>
            <a:r>
              <a:rPr lang="es-ES" sz="1200" b="1" dirty="0" smtClean="0">
                <a:solidFill>
                  <a:srgbClr val="002776"/>
                </a:solidFill>
              </a:rPr>
              <a:t>infraestructura y servicios </a:t>
            </a:r>
            <a:r>
              <a:rPr lang="es-ES" sz="1100" dirty="0" smtClean="0">
                <a:solidFill>
                  <a:srgbClr val="002776"/>
                </a:solidFill>
              </a:rPr>
              <a:t>complementarios (agua, baterías sanitarias, alcantarillado otros).</a:t>
            </a:r>
          </a:p>
          <a:p>
            <a:pPr marL="228600"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¿Existe </a:t>
            </a:r>
            <a:r>
              <a:rPr lang="es-ES" sz="1200" b="1" dirty="0" smtClean="0">
                <a:solidFill>
                  <a:srgbClr val="002776"/>
                </a:solidFill>
              </a:rPr>
              <a:t>organización e interés </a:t>
            </a:r>
            <a:r>
              <a:rPr lang="es-ES" sz="1100" dirty="0" smtClean="0">
                <a:solidFill>
                  <a:srgbClr val="002776"/>
                </a:solidFill>
              </a:rPr>
              <a:t>de los emprendedores en el desarrollo turístico</a:t>
            </a:r>
          </a:p>
          <a:p>
            <a:pPr marL="228600" indent="-228600">
              <a:spcAft>
                <a:spcPts val="300"/>
              </a:spcAft>
              <a:buSzPts val="1100"/>
              <a:buFont typeface="Times New Roman" panose="02020603050405020304" pitchFamily="18" charset="0"/>
              <a:buAutoNum type="arabicPeriod"/>
              <a:tabLst>
                <a:tab pos="662940" algn="l"/>
              </a:tabLst>
            </a:pPr>
            <a:r>
              <a:rPr lang="es-ES" sz="1100" dirty="0" smtClean="0">
                <a:solidFill>
                  <a:srgbClr val="002776"/>
                </a:solidFill>
              </a:rPr>
              <a:t>¿Es de </a:t>
            </a:r>
            <a:r>
              <a:rPr lang="es-ES" sz="1200" b="1" dirty="0" smtClean="0">
                <a:solidFill>
                  <a:srgbClr val="002776"/>
                </a:solidFill>
              </a:rPr>
              <a:t>interés político </a:t>
            </a:r>
            <a:r>
              <a:rPr lang="es-ES" sz="1100" dirty="0" smtClean="0">
                <a:solidFill>
                  <a:srgbClr val="002776"/>
                </a:solidFill>
              </a:rPr>
              <a:t>o de alto alcance mediático?</a:t>
            </a:r>
          </a:p>
          <a:p>
            <a:pPr marL="228600" indent="-228600">
              <a:spcAft>
                <a:spcPts val="300"/>
              </a:spcAft>
              <a:buSzPts val="1100"/>
              <a:buFont typeface="Times New Roman" panose="02020603050405020304" pitchFamily="18" charset="0"/>
              <a:buAutoNum type="arabicPeriod"/>
              <a:tabLst>
                <a:tab pos="662940" algn="l"/>
              </a:tabLst>
            </a:pPr>
            <a:endParaRPr lang="es-ES" sz="1100" dirty="0" smtClean="0">
              <a:solidFill>
                <a:srgbClr val="002776"/>
              </a:solidFill>
            </a:endParaRPr>
          </a:p>
          <a:p>
            <a:pPr marL="228600" indent="-228600">
              <a:spcAft>
                <a:spcPts val="300"/>
              </a:spcAft>
              <a:buFontTx/>
              <a:buAutoNum type="arabicPeriod"/>
            </a:pPr>
            <a:endParaRPr lang="es-ES" sz="110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376</a:t>
            </a:fld>
            <a:endParaRPr lang="es-ES" dirty="0">
              <a:solidFill>
                <a:srgbClr val="002776"/>
              </a:solidFill>
            </a:endParaRPr>
          </a:p>
        </p:txBody>
      </p:sp>
    </p:spTree>
    <p:extLst>
      <p:ext uri="{BB962C8B-B14F-4D97-AF65-F5344CB8AC3E}">
        <p14:creationId xmlns:p14="http://schemas.microsoft.com/office/powerpoint/2010/main" val="202519554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Desarrollo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Áreas y sitios con potencial de desarrollo turístico</a:t>
            </a:r>
            <a:endParaRPr lang="es-ES" sz="1400" i="1" dirty="0">
              <a:solidFill>
                <a:srgbClr val="00B0F0"/>
              </a:solidFill>
              <a:cs typeface="Arial" charset="0"/>
            </a:endParaRPr>
          </a:p>
        </p:txBody>
      </p:sp>
      <p:sp>
        <p:nvSpPr>
          <p:cNvPr id="12" name="Title 1"/>
          <p:cNvSpPr txBox="1">
            <a:spLocks/>
          </p:cNvSpPr>
          <p:nvPr/>
        </p:nvSpPr>
        <p:spPr bwMode="auto">
          <a:xfrm>
            <a:off x="344488" y="1124744"/>
            <a:ext cx="9217025" cy="249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b="1" u="sng" dirty="0" smtClean="0">
                <a:solidFill>
                  <a:srgbClr val="002060"/>
                </a:solidFill>
                <a:cs typeface="Arial" charset="0"/>
              </a:rPr>
              <a:t>Principales zonas identificados con potencial de desarrollo turístico</a:t>
            </a:r>
            <a:endParaRPr lang="es-ES" sz="1200" b="1" i="1" u="sng"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Desarrollo</a:t>
            </a:r>
            <a:endParaRPr lang="es-ES" b="0" i="1" dirty="0">
              <a:solidFill>
                <a:srgbClr val="002776"/>
              </a:solidFill>
            </a:endParaRPr>
          </a:p>
        </p:txBody>
      </p:sp>
      <p:graphicFrame>
        <p:nvGraphicFramePr>
          <p:cNvPr id="2" name="Table 1"/>
          <p:cNvGraphicFramePr>
            <a:graphicFrameLocks noGrp="1"/>
          </p:cNvGraphicFramePr>
          <p:nvPr>
            <p:extLst/>
          </p:nvPr>
        </p:nvGraphicFramePr>
        <p:xfrm>
          <a:off x="790509" y="1613680"/>
          <a:ext cx="3600000" cy="3255480"/>
        </p:xfrm>
        <a:graphic>
          <a:graphicData uri="http://schemas.openxmlformats.org/drawingml/2006/table">
            <a:tbl>
              <a:tblPr/>
              <a:tblGrid>
                <a:gridCol w="2160000"/>
                <a:gridCol w="1440000"/>
              </a:tblGrid>
              <a:tr h="406935">
                <a:tc>
                  <a:txBody>
                    <a:bodyPr/>
                    <a:lstStyle/>
                    <a:p>
                      <a:pPr algn="ctr" fontAlgn="b"/>
                      <a:r>
                        <a:rPr lang="es-ES" sz="1100" b="1" i="0" u="none" strike="noStrike" dirty="0" smtClean="0">
                          <a:solidFill>
                            <a:schemeClr val="bg1"/>
                          </a:solidFill>
                          <a:effectLst/>
                          <a:latin typeface="Arial  "/>
                        </a:rPr>
                        <a:t>Zonas</a:t>
                      </a:r>
                      <a:r>
                        <a:rPr lang="es-ES" sz="1100" b="1" i="0" u="none" strike="noStrike" baseline="0" dirty="0" smtClean="0">
                          <a:solidFill>
                            <a:schemeClr val="bg1"/>
                          </a:solidFill>
                          <a:effectLst/>
                          <a:latin typeface="Arial  "/>
                        </a:rPr>
                        <a:t> urbanas</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fontAlgn="b"/>
                      <a:r>
                        <a:rPr lang="es-ES" sz="1100" b="1" i="0" u="none" strike="noStrike" dirty="0" smtClean="0">
                          <a:solidFill>
                            <a:schemeClr val="bg1"/>
                          </a:solidFill>
                          <a:effectLst/>
                          <a:latin typeface="Arial  "/>
                        </a:rPr>
                        <a:t>Potencial turístico</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r>
              <a:tr h="406935">
                <a:tc>
                  <a:txBody>
                    <a:bodyPr/>
                    <a:lstStyle/>
                    <a:p>
                      <a:pPr algn="l" fontAlgn="b"/>
                      <a:r>
                        <a:rPr lang="es-ES" sz="1100" b="0" i="0" u="none" strike="noStrike" dirty="0">
                          <a:solidFill>
                            <a:srgbClr val="002060"/>
                          </a:solidFill>
                          <a:effectLst/>
                          <a:latin typeface="Arial  "/>
                        </a:rPr>
                        <a:t>Centro Histórico</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b="0" i="0" u="none" strike="noStrike" dirty="0">
                          <a:solidFill>
                            <a:srgbClr val="002060"/>
                          </a:solidFill>
                          <a:effectLst/>
                          <a:latin typeface="Arial  "/>
                        </a:rPr>
                        <a: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406935">
                <a:tc>
                  <a:txBody>
                    <a:bodyPr/>
                    <a:lstStyle/>
                    <a:p>
                      <a:pPr algn="l" fontAlgn="b"/>
                      <a:r>
                        <a:rPr lang="es-ES" sz="1100" b="0" i="0" u="none" strike="noStrike" dirty="0">
                          <a:solidFill>
                            <a:srgbClr val="002060"/>
                          </a:solidFill>
                          <a:effectLst/>
                          <a:latin typeface="Arial  "/>
                        </a:rPr>
                        <a:t>La Mariscal</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100" b="0" i="0" u="none" strike="noStrike" dirty="0">
                          <a:solidFill>
                            <a:srgbClr val="002060"/>
                          </a:solidFill>
                          <a:effectLst/>
                          <a:latin typeface="Arial  "/>
                        </a:rPr>
                        <a: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r h="406935">
                <a:tc>
                  <a:txBody>
                    <a:bodyPr/>
                    <a:lstStyle/>
                    <a:p>
                      <a:pPr algn="l" fontAlgn="b"/>
                      <a:r>
                        <a:rPr lang="es-ES" sz="1100" b="0" i="0" u="none" strike="noStrike" dirty="0">
                          <a:solidFill>
                            <a:srgbClr val="002060"/>
                          </a:solidFill>
                          <a:effectLst/>
                          <a:latin typeface="Arial  "/>
                        </a:rPr>
                        <a:t>Teleférico</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b="0" i="0" u="none" strike="noStrike" dirty="0">
                          <a:solidFill>
                            <a:srgbClr val="002060"/>
                          </a:solidFill>
                          <a:effectLst/>
                          <a:latin typeface="Arial  "/>
                        </a:rPr>
                        <a: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406935">
                <a:tc>
                  <a:txBody>
                    <a:bodyPr/>
                    <a:lstStyle/>
                    <a:p>
                      <a:pPr algn="l" fontAlgn="b"/>
                      <a:r>
                        <a:rPr lang="es-ES" sz="1100" b="0" i="0" u="none" strike="noStrike" dirty="0" err="1">
                          <a:solidFill>
                            <a:srgbClr val="002060"/>
                          </a:solidFill>
                          <a:effectLst/>
                          <a:latin typeface="Arial  "/>
                        </a:rPr>
                        <a:t>Guapulo</a:t>
                      </a:r>
                      <a:endParaRPr lang="es-ES" sz="1100" b="0" i="0" u="none" strike="noStrike" dirty="0">
                        <a:solidFill>
                          <a:srgbClr val="002060"/>
                        </a:solidFill>
                        <a:effectLst/>
                        <a:latin typeface="Arial  "/>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100" b="0" i="0" u="none" strike="noStrike" dirty="0">
                          <a:solidFill>
                            <a:srgbClr val="002060"/>
                          </a:solidFill>
                          <a:effectLst/>
                          <a:latin typeface="Arial  "/>
                        </a:rPr>
                        <a:t>B</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r h="406935">
                <a:tc>
                  <a:txBody>
                    <a:bodyPr/>
                    <a:lstStyle/>
                    <a:p>
                      <a:pPr algn="l" fontAlgn="b"/>
                      <a:r>
                        <a:rPr lang="es-ES" sz="1100" b="0" i="0" u="none" strike="noStrike" dirty="0">
                          <a:solidFill>
                            <a:srgbClr val="002060"/>
                          </a:solidFill>
                          <a:effectLst/>
                          <a:latin typeface="Arial  "/>
                        </a:rPr>
                        <a:t>La Floresta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b="0" i="0" u="none" strike="noStrike" dirty="0">
                          <a:solidFill>
                            <a:srgbClr val="002060"/>
                          </a:solidFill>
                          <a:effectLst/>
                          <a:latin typeface="Arial  "/>
                        </a:rPr>
                        <a:t>B</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406935">
                <a:tc>
                  <a:txBody>
                    <a:bodyPr/>
                    <a:lstStyle/>
                    <a:p>
                      <a:pPr algn="l" fontAlgn="b"/>
                      <a:r>
                        <a:rPr lang="es-ES" sz="1100" b="0" i="0" u="none" strike="noStrike" dirty="0">
                          <a:solidFill>
                            <a:srgbClr val="002060"/>
                          </a:solidFill>
                          <a:effectLst/>
                          <a:latin typeface="Arial  "/>
                        </a:rPr>
                        <a:t>Centro Norte</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100" b="0" i="0" u="none" strike="noStrike" dirty="0">
                          <a:solidFill>
                            <a:srgbClr val="002060"/>
                          </a:solidFill>
                          <a:effectLst/>
                          <a:latin typeface="Arial  "/>
                        </a:rPr>
                        <a: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r h="406935">
                <a:tc>
                  <a:txBody>
                    <a:bodyPr/>
                    <a:lstStyle/>
                    <a:p>
                      <a:pPr algn="l" fontAlgn="b"/>
                      <a:r>
                        <a:rPr lang="es-ES" sz="1100" b="0" i="0" u="none" strike="noStrike" dirty="0" err="1">
                          <a:solidFill>
                            <a:srgbClr val="002060"/>
                          </a:solidFill>
                          <a:effectLst/>
                          <a:latin typeface="Arial  "/>
                        </a:rPr>
                        <a:t>Chimbacalle</a:t>
                      </a:r>
                      <a:endParaRPr lang="es-ES" sz="1100" b="0" i="0" u="none" strike="noStrike" dirty="0">
                        <a:solidFill>
                          <a:srgbClr val="002060"/>
                        </a:solidFill>
                        <a:effectLst/>
                        <a:latin typeface="Arial  "/>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b="0" i="0" u="none" strike="noStrike" dirty="0">
                          <a:solidFill>
                            <a:srgbClr val="002060"/>
                          </a:solidFill>
                          <a:effectLst/>
                          <a:latin typeface="Arial  "/>
                        </a:rPr>
                        <a:t>B</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bl>
          </a:graphicData>
        </a:graphic>
      </p:graphicFrame>
      <p:graphicFrame>
        <p:nvGraphicFramePr>
          <p:cNvPr id="24" name="Table 23"/>
          <p:cNvGraphicFramePr>
            <a:graphicFrameLocks noGrp="1"/>
          </p:cNvGraphicFramePr>
          <p:nvPr>
            <p:extLst/>
          </p:nvPr>
        </p:nvGraphicFramePr>
        <p:xfrm>
          <a:off x="5529064" y="1613680"/>
          <a:ext cx="3600000" cy="3111465"/>
        </p:xfrm>
        <a:graphic>
          <a:graphicData uri="http://schemas.openxmlformats.org/drawingml/2006/table">
            <a:tbl>
              <a:tblPr/>
              <a:tblGrid>
                <a:gridCol w="2160000"/>
                <a:gridCol w="1440000"/>
              </a:tblGrid>
              <a:tr h="444495">
                <a:tc>
                  <a:txBody>
                    <a:bodyPr/>
                    <a:lstStyle/>
                    <a:p>
                      <a:pPr algn="ctr" fontAlgn="b"/>
                      <a:r>
                        <a:rPr lang="es-ES" sz="1100" b="1" i="0" u="none" strike="noStrike" dirty="0" smtClean="0">
                          <a:solidFill>
                            <a:schemeClr val="bg1"/>
                          </a:solidFill>
                          <a:effectLst/>
                          <a:latin typeface="Arial  "/>
                        </a:rPr>
                        <a:t>Zonas</a:t>
                      </a:r>
                      <a:r>
                        <a:rPr lang="es-ES" sz="1100" b="1" i="0" u="none" strike="noStrike" baseline="0" dirty="0" smtClean="0">
                          <a:solidFill>
                            <a:schemeClr val="bg1"/>
                          </a:solidFill>
                          <a:effectLst/>
                          <a:latin typeface="Arial  "/>
                        </a:rPr>
                        <a:t> rurales</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c>
                  <a:txBody>
                    <a:bodyPr/>
                    <a:lstStyle/>
                    <a:p>
                      <a:pPr algn="ctr" fontAlgn="b"/>
                      <a:r>
                        <a:rPr lang="es-ES" sz="1100" b="1" i="0" u="none" strike="noStrike" dirty="0" smtClean="0">
                          <a:solidFill>
                            <a:schemeClr val="bg1"/>
                          </a:solidFill>
                          <a:effectLst/>
                          <a:latin typeface="Arial  "/>
                        </a:rPr>
                        <a:t>Potencial turístico</a:t>
                      </a:r>
                      <a:endParaRPr lang="es-ES" sz="11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solidFill>
                      <a:srgbClr val="002060"/>
                    </a:solidFill>
                  </a:tcPr>
                </a:tc>
              </a:tr>
              <a:tr h="444495">
                <a:tc>
                  <a:txBody>
                    <a:bodyPr/>
                    <a:lstStyle/>
                    <a:p>
                      <a:pPr algn="l" fontAlgn="b"/>
                      <a:r>
                        <a:rPr lang="es-ES" sz="1100" b="0" i="0" u="none" strike="noStrike" dirty="0">
                          <a:solidFill>
                            <a:srgbClr val="002060"/>
                          </a:solidFill>
                          <a:effectLst/>
                          <a:latin typeface="Arial  "/>
                        </a:rPr>
                        <a:t>Mancomunidad Noroccidente </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b="0" i="0" u="none" strike="noStrike" dirty="0">
                          <a:solidFill>
                            <a:srgbClr val="002060"/>
                          </a:solidFill>
                          <a:effectLst/>
                          <a:latin typeface="Arial  "/>
                        </a:rPr>
                        <a: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444495">
                <a:tc>
                  <a:txBody>
                    <a:bodyPr/>
                    <a:lstStyle/>
                    <a:p>
                      <a:pPr algn="l" fontAlgn="b"/>
                      <a:r>
                        <a:rPr lang="es-ES" sz="1100" b="0" i="0" u="none" strike="noStrike" dirty="0">
                          <a:solidFill>
                            <a:srgbClr val="002060"/>
                          </a:solidFill>
                          <a:effectLst/>
                          <a:latin typeface="Arial  "/>
                        </a:rPr>
                        <a:t>Mancomunidad Zona </a:t>
                      </a:r>
                      <a:r>
                        <a:rPr lang="es-ES" sz="1100" b="0" i="0" u="none" strike="noStrike" dirty="0" err="1">
                          <a:solidFill>
                            <a:srgbClr val="002060"/>
                          </a:solidFill>
                          <a:effectLst/>
                          <a:latin typeface="Arial  "/>
                        </a:rPr>
                        <a:t>Peruchana</a:t>
                      </a:r>
                      <a:endParaRPr lang="es-ES" sz="1100" b="0" i="0" u="none" strike="noStrike" dirty="0">
                        <a:solidFill>
                          <a:srgbClr val="002060"/>
                        </a:solidFill>
                        <a:effectLst/>
                        <a:latin typeface="Arial  "/>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100" b="0" i="0" u="none" strike="noStrike" dirty="0">
                          <a:solidFill>
                            <a:srgbClr val="002060"/>
                          </a:solidFill>
                          <a:effectLst/>
                          <a:latin typeface="Arial  "/>
                        </a:rPr>
                        <a:t>B</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r h="444495">
                <a:tc>
                  <a:txBody>
                    <a:bodyPr/>
                    <a:lstStyle/>
                    <a:p>
                      <a:pPr algn="l" fontAlgn="b"/>
                      <a:r>
                        <a:rPr lang="es-ES" sz="1100" b="0" i="0" u="none" strike="noStrike" dirty="0">
                          <a:solidFill>
                            <a:srgbClr val="002060"/>
                          </a:solidFill>
                          <a:effectLst/>
                          <a:latin typeface="Arial  "/>
                        </a:rPr>
                        <a:t>Valle Tumbaco </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b="0" i="0" u="none" strike="noStrike" dirty="0">
                          <a:solidFill>
                            <a:srgbClr val="002060"/>
                          </a:solidFill>
                          <a:effectLst/>
                          <a:latin typeface="Arial  "/>
                        </a:rPr>
                        <a: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444495">
                <a:tc>
                  <a:txBody>
                    <a:bodyPr/>
                    <a:lstStyle/>
                    <a:p>
                      <a:pPr algn="l" fontAlgn="b"/>
                      <a:r>
                        <a:rPr lang="es-ES" sz="1100" b="0" i="0" u="none" strike="noStrike" dirty="0">
                          <a:solidFill>
                            <a:srgbClr val="002060"/>
                          </a:solidFill>
                          <a:effectLst/>
                          <a:latin typeface="Arial  "/>
                        </a:rPr>
                        <a:t>Valle de Los Chillos</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100" b="0" i="0" u="none" strike="noStrike" dirty="0">
                          <a:solidFill>
                            <a:srgbClr val="002060"/>
                          </a:solidFill>
                          <a:effectLst/>
                          <a:latin typeface="Arial  "/>
                        </a:rPr>
                        <a:t>A</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r h="444495">
                <a:tc>
                  <a:txBody>
                    <a:bodyPr/>
                    <a:lstStyle/>
                    <a:p>
                      <a:pPr algn="l" fontAlgn="b"/>
                      <a:r>
                        <a:rPr lang="es-ES" sz="1100" b="0" i="0" u="none" strike="noStrike" dirty="0" err="1">
                          <a:solidFill>
                            <a:srgbClr val="002060"/>
                          </a:solidFill>
                          <a:effectLst/>
                          <a:latin typeface="Arial  "/>
                        </a:rPr>
                        <a:t>Lloa</a:t>
                      </a:r>
                      <a:endParaRPr lang="es-ES" sz="1100" b="0" i="0" u="none" strike="noStrike" dirty="0">
                        <a:solidFill>
                          <a:srgbClr val="002060"/>
                        </a:solidFill>
                        <a:effectLst/>
                        <a:latin typeface="Arial  "/>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b="0" i="0" u="none" strike="noStrike" dirty="0">
                          <a:solidFill>
                            <a:srgbClr val="002060"/>
                          </a:solidFill>
                          <a:effectLst/>
                          <a:latin typeface="Arial  "/>
                        </a:rPr>
                        <a:t>B</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444495">
                <a:tc>
                  <a:txBody>
                    <a:bodyPr/>
                    <a:lstStyle/>
                    <a:p>
                      <a:pPr algn="l" fontAlgn="b"/>
                      <a:r>
                        <a:rPr lang="es-ES" sz="1100" b="0" i="0" u="none" strike="noStrike" dirty="0">
                          <a:solidFill>
                            <a:srgbClr val="002060"/>
                          </a:solidFill>
                          <a:effectLst/>
                          <a:latin typeface="Arial  "/>
                        </a:rPr>
                        <a:t>El Quinche </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100" b="0" i="0" u="none" strike="noStrike" dirty="0">
                          <a:solidFill>
                            <a:srgbClr val="002060"/>
                          </a:solidFill>
                          <a:effectLst/>
                          <a:latin typeface="Arial  "/>
                        </a:rPr>
                        <a:t>B</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bl>
          </a:graphicData>
        </a:graphic>
      </p:graphicFrame>
      <p:sp>
        <p:nvSpPr>
          <p:cNvPr id="25" name="Oval 24"/>
          <p:cNvSpPr/>
          <p:nvPr/>
        </p:nvSpPr>
        <p:spPr>
          <a:xfrm>
            <a:off x="3584872" y="2132880"/>
            <a:ext cx="216000" cy="2160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A</a:t>
            </a:r>
            <a:endParaRPr lang="es-ES" sz="1100" b="1" dirty="0">
              <a:solidFill>
                <a:srgbClr val="FFFFFF"/>
              </a:solidFill>
            </a:endParaRPr>
          </a:p>
        </p:txBody>
      </p:sp>
      <p:sp>
        <p:nvSpPr>
          <p:cNvPr id="26" name="Oval 25"/>
          <p:cNvSpPr/>
          <p:nvPr/>
        </p:nvSpPr>
        <p:spPr>
          <a:xfrm>
            <a:off x="3584872" y="2540925"/>
            <a:ext cx="216000" cy="2160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A</a:t>
            </a:r>
            <a:endParaRPr lang="es-ES" sz="1100" b="1" dirty="0">
              <a:solidFill>
                <a:srgbClr val="FFFFFF"/>
              </a:solidFill>
            </a:endParaRPr>
          </a:p>
        </p:txBody>
      </p:sp>
      <p:sp>
        <p:nvSpPr>
          <p:cNvPr id="27" name="Oval 26"/>
          <p:cNvSpPr/>
          <p:nvPr/>
        </p:nvSpPr>
        <p:spPr>
          <a:xfrm>
            <a:off x="3584872" y="2948970"/>
            <a:ext cx="216000" cy="2160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A</a:t>
            </a:r>
            <a:endParaRPr lang="es-ES" sz="1100" b="1" dirty="0">
              <a:solidFill>
                <a:srgbClr val="FFFFFF"/>
              </a:solidFill>
            </a:endParaRPr>
          </a:p>
        </p:txBody>
      </p:sp>
      <p:sp>
        <p:nvSpPr>
          <p:cNvPr id="28" name="Oval 27"/>
          <p:cNvSpPr/>
          <p:nvPr/>
        </p:nvSpPr>
        <p:spPr>
          <a:xfrm>
            <a:off x="3584872" y="4173105"/>
            <a:ext cx="216000" cy="2160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A</a:t>
            </a:r>
            <a:endParaRPr lang="es-ES" sz="1100" b="1" dirty="0">
              <a:solidFill>
                <a:srgbClr val="FFFFFF"/>
              </a:solidFill>
            </a:endParaRPr>
          </a:p>
        </p:txBody>
      </p:sp>
      <p:sp>
        <p:nvSpPr>
          <p:cNvPr id="29" name="Oval 28"/>
          <p:cNvSpPr/>
          <p:nvPr/>
        </p:nvSpPr>
        <p:spPr>
          <a:xfrm>
            <a:off x="3584872" y="3357015"/>
            <a:ext cx="216000" cy="2160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B</a:t>
            </a:r>
            <a:endParaRPr lang="es-ES" sz="1100" b="1" dirty="0">
              <a:solidFill>
                <a:srgbClr val="FFFFFF"/>
              </a:solidFill>
            </a:endParaRPr>
          </a:p>
        </p:txBody>
      </p:sp>
      <p:sp>
        <p:nvSpPr>
          <p:cNvPr id="30" name="Oval 29"/>
          <p:cNvSpPr/>
          <p:nvPr/>
        </p:nvSpPr>
        <p:spPr>
          <a:xfrm>
            <a:off x="3584872" y="3765060"/>
            <a:ext cx="216000" cy="2160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B</a:t>
            </a:r>
            <a:endParaRPr lang="es-ES" sz="1100" b="1" dirty="0">
              <a:solidFill>
                <a:srgbClr val="FFFFFF"/>
              </a:solidFill>
            </a:endParaRPr>
          </a:p>
        </p:txBody>
      </p:sp>
      <p:sp>
        <p:nvSpPr>
          <p:cNvPr id="31" name="Oval 30"/>
          <p:cNvSpPr/>
          <p:nvPr/>
        </p:nvSpPr>
        <p:spPr>
          <a:xfrm>
            <a:off x="3584872" y="4581152"/>
            <a:ext cx="216000" cy="2160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B</a:t>
            </a:r>
            <a:endParaRPr lang="es-ES" sz="1100" b="1" dirty="0">
              <a:solidFill>
                <a:srgbClr val="FFFFFF"/>
              </a:solidFill>
            </a:endParaRPr>
          </a:p>
        </p:txBody>
      </p:sp>
      <p:sp>
        <p:nvSpPr>
          <p:cNvPr id="32" name="Oval 31"/>
          <p:cNvSpPr/>
          <p:nvPr/>
        </p:nvSpPr>
        <p:spPr>
          <a:xfrm>
            <a:off x="8297824" y="2150676"/>
            <a:ext cx="216000" cy="2160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A</a:t>
            </a:r>
            <a:endParaRPr lang="es-ES" sz="1100" b="1" dirty="0">
              <a:solidFill>
                <a:srgbClr val="FFFFFF"/>
              </a:solidFill>
            </a:endParaRPr>
          </a:p>
        </p:txBody>
      </p:sp>
      <p:sp>
        <p:nvSpPr>
          <p:cNvPr id="33" name="Oval 32"/>
          <p:cNvSpPr/>
          <p:nvPr/>
        </p:nvSpPr>
        <p:spPr>
          <a:xfrm>
            <a:off x="8297824" y="2607968"/>
            <a:ext cx="216000" cy="2160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B</a:t>
            </a:r>
            <a:endParaRPr lang="es-ES" sz="1100" b="1" dirty="0">
              <a:solidFill>
                <a:srgbClr val="FFFFFF"/>
              </a:solidFill>
            </a:endParaRPr>
          </a:p>
        </p:txBody>
      </p:sp>
      <p:sp>
        <p:nvSpPr>
          <p:cNvPr id="34" name="Oval 33"/>
          <p:cNvSpPr/>
          <p:nvPr/>
        </p:nvSpPr>
        <p:spPr>
          <a:xfrm>
            <a:off x="8297824" y="3979844"/>
            <a:ext cx="216000" cy="2160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B</a:t>
            </a:r>
            <a:endParaRPr lang="es-ES" sz="1100" b="1" dirty="0">
              <a:solidFill>
                <a:srgbClr val="FFFFFF"/>
              </a:solidFill>
            </a:endParaRPr>
          </a:p>
        </p:txBody>
      </p:sp>
      <p:sp>
        <p:nvSpPr>
          <p:cNvPr id="35" name="Oval 34"/>
          <p:cNvSpPr/>
          <p:nvPr/>
        </p:nvSpPr>
        <p:spPr>
          <a:xfrm>
            <a:off x="8297824" y="4437136"/>
            <a:ext cx="216000" cy="2160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B</a:t>
            </a:r>
            <a:endParaRPr lang="es-ES" sz="1100" b="1" dirty="0">
              <a:solidFill>
                <a:srgbClr val="FFFFFF"/>
              </a:solidFill>
            </a:endParaRPr>
          </a:p>
        </p:txBody>
      </p:sp>
      <p:sp>
        <p:nvSpPr>
          <p:cNvPr id="36" name="Oval 35"/>
          <p:cNvSpPr/>
          <p:nvPr/>
        </p:nvSpPr>
        <p:spPr>
          <a:xfrm>
            <a:off x="8297824" y="3065260"/>
            <a:ext cx="216000" cy="2160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A</a:t>
            </a:r>
            <a:endParaRPr lang="es-ES" sz="1100" b="1" dirty="0">
              <a:solidFill>
                <a:srgbClr val="FFFFFF"/>
              </a:solidFill>
            </a:endParaRPr>
          </a:p>
        </p:txBody>
      </p:sp>
      <p:sp>
        <p:nvSpPr>
          <p:cNvPr id="37" name="Oval 36"/>
          <p:cNvSpPr/>
          <p:nvPr/>
        </p:nvSpPr>
        <p:spPr>
          <a:xfrm>
            <a:off x="8297824" y="3522552"/>
            <a:ext cx="216000" cy="2160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FFFFFF"/>
                </a:solidFill>
              </a:rPr>
              <a:t>A</a:t>
            </a:r>
            <a:endParaRPr lang="es-ES" sz="1100" b="1" dirty="0">
              <a:solidFill>
                <a:srgbClr val="FFFFFF"/>
              </a:solidFill>
            </a:endParaRPr>
          </a:p>
        </p:txBody>
      </p:sp>
      <p:sp>
        <p:nvSpPr>
          <p:cNvPr id="22" name="Title 1"/>
          <p:cNvSpPr txBox="1">
            <a:spLocks/>
          </p:cNvSpPr>
          <p:nvPr/>
        </p:nvSpPr>
        <p:spPr bwMode="auto">
          <a:xfrm>
            <a:off x="344488" y="5388360"/>
            <a:ext cx="9217025" cy="5275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200" dirty="0" smtClean="0">
                <a:solidFill>
                  <a:srgbClr val="002060"/>
                </a:solidFill>
                <a:cs typeface="Arial" charset="0"/>
              </a:rPr>
              <a:t>El Centro Histórico y La Mariscal fueron declarados en 2012 (Ordenanza Metropolitana 236) Zonas Especiales Turísticas, y se desarrollaron </a:t>
            </a:r>
            <a:r>
              <a:rPr lang="es-ES" sz="1200" b="1" dirty="0" smtClean="0">
                <a:solidFill>
                  <a:srgbClr val="002060"/>
                </a:solidFill>
                <a:cs typeface="Arial" charset="0"/>
              </a:rPr>
              <a:t>Planes de Gestión </a:t>
            </a:r>
            <a:r>
              <a:rPr lang="es-ES" sz="1200" dirty="0" smtClean="0">
                <a:solidFill>
                  <a:srgbClr val="002060"/>
                </a:solidFill>
                <a:cs typeface="Arial" charset="0"/>
              </a:rPr>
              <a:t>específicos para cada zona, cuyo grado de cumplimiento hasta la actualidad se detalla a continuación.</a:t>
            </a:r>
          </a:p>
          <a:p>
            <a:pPr fontAlgn="base">
              <a:spcBef>
                <a:spcPct val="0"/>
              </a:spcBef>
              <a:spcAft>
                <a:spcPct val="0"/>
              </a:spcAft>
            </a:pPr>
            <a:endParaRPr lang="es-ES" sz="1200" b="1"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377</a:t>
            </a:fld>
            <a:endParaRPr lang="es-ES" dirty="0">
              <a:solidFill>
                <a:srgbClr val="002776"/>
              </a:solidFill>
            </a:endParaRPr>
          </a:p>
        </p:txBody>
      </p:sp>
    </p:spTree>
    <p:extLst>
      <p:ext uri="{BB962C8B-B14F-4D97-AF65-F5344CB8AC3E}">
        <p14:creationId xmlns:p14="http://schemas.microsoft.com/office/powerpoint/2010/main" val="291969562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Desarrollo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Planes de gestión</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Desarrollo</a:t>
            </a:r>
            <a:endParaRPr lang="es-ES" b="0" i="1" dirty="0">
              <a:solidFill>
                <a:srgbClr val="002776"/>
              </a:solidFill>
            </a:endParaRPr>
          </a:p>
        </p:txBody>
      </p:sp>
      <p:sp>
        <p:nvSpPr>
          <p:cNvPr id="22" name="Title 1"/>
          <p:cNvSpPr txBox="1">
            <a:spLocks/>
          </p:cNvSpPr>
          <p:nvPr/>
        </p:nvSpPr>
        <p:spPr bwMode="auto">
          <a:xfrm>
            <a:off x="344489" y="5229200"/>
            <a:ext cx="4464050" cy="643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r>
              <a:rPr lang="es-ES" sz="1100" dirty="0" smtClean="0">
                <a:solidFill>
                  <a:srgbClr val="002776"/>
                </a:solidFill>
              </a:rPr>
              <a:t>Los Planes de Gestión del Centro Histórico cuentan con: </a:t>
            </a:r>
          </a:p>
          <a:p>
            <a:pPr marL="285750" indent="-285750">
              <a:buFont typeface="Arial" panose="020B0604020202020204" pitchFamily="34" charset="0"/>
              <a:buChar char="•"/>
            </a:pPr>
            <a:r>
              <a:rPr lang="es-ES" sz="1100" dirty="0" smtClean="0">
                <a:solidFill>
                  <a:srgbClr val="002776"/>
                </a:solidFill>
              </a:rPr>
              <a:t>3 programas</a:t>
            </a:r>
          </a:p>
          <a:p>
            <a:pPr marL="285750" indent="-285750">
              <a:buFont typeface="Arial" panose="020B0604020202020204" pitchFamily="34" charset="0"/>
              <a:buChar char="•"/>
            </a:pPr>
            <a:r>
              <a:rPr lang="es-ES" sz="1100" dirty="0" smtClean="0">
                <a:solidFill>
                  <a:srgbClr val="002776"/>
                </a:solidFill>
              </a:rPr>
              <a:t>14 proyectos</a:t>
            </a:r>
          </a:p>
          <a:p>
            <a:endParaRPr lang="es-ES" sz="1100" dirty="0" smtClean="0">
              <a:solidFill>
                <a:srgbClr val="002776"/>
              </a:solidFill>
            </a:endParaRPr>
          </a:p>
          <a:p>
            <a:r>
              <a:rPr lang="es-ES" sz="1100" dirty="0" smtClean="0">
                <a:solidFill>
                  <a:srgbClr val="002776"/>
                </a:solidFill>
              </a:rPr>
              <a:t>Desde el 2012 hasta la actualidad el </a:t>
            </a:r>
            <a:r>
              <a:rPr lang="es-ES" sz="1100" b="1" dirty="0" smtClean="0">
                <a:solidFill>
                  <a:srgbClr val="002776"/>
                </a:solidFill>
              </a:rPr>
              <a:t>porcentaje de cumplimiento </a:t>
            </a:r>
            <a:r>
              <a:rPr lang="es-ES" sz="1100" dirty="0" smtClean="0">
                <a:solidFill>
                  <a:srgbClr val="002776"/>
                </a:solidFill>
              </a:rPr>
              <a:t>de los Planes de Gestión es de </a:t>
            </a:r>
            <a:r>
              <a:rPr lang="es-ES" sz="1100" b="1" dirty="0" smtClean="0">
                <a:solidFill>
                  <a:srgbClr val="002776"/>
                </a:solidFill>
              </a:rPr>
              <a:t>49,47%</a:t>
            </a:r>
          </a:p>
          <a:p>
            <a:endParaRPr lang="es-ES" sz="1100" b="1" dirty="0">
              <a:solidFill>
                <a:srgbClr val="002776"/>
              </a:solidFill>
            </a:endParaRPr>
          </a:p>
        </p:txBody>
      </p:sp>
      <p:grpSp>
        <p:nvGrpSpPr>
          <p:cNvPr id="23" name="Group 22"/>
          <p:cNvGrpSpPr/>
          <p:nvPr/>
        </p:nvGrpSpPr>
        <p:grpSpPr>
          <a:xfrm>
            <a:off x="5108352" y="1268760"/>
            <a:ext cx="4290316" cy="431642"/>
            <a:chOff x="467246" y="1845230"/>
            <a:chExt cx="8244000" cy="431642"/>
          </a:xfrm>
        </p:grpSpPr>
        <p:cxnSp>
          <p:nvCxnSpPr>
            <p:cNvPr id="38" name="Straight Connector 37"/>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1619227" y="1845230"/>
              <a:ext cx="5940039"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a:solidFill>
                    <a:srgbClr val="002060"/>
                  </a:solidFill>
                  <a:cs typeface="Arial" panose="020B0604020202020204" pitchFamily="34" charset="0"/>
                </a:rPr>
                <a:t>Grado de cumplimiento del Plan de Gestión </a:t>
              </a:r>
              <a:r>
                <a:rPr lang="es-ES" sz="1200" b="1" dirty="0" smtClean="0">
                  <a:solidFill>
                    <a:srgbClr val="002060"/>
                  </a:solidFill>
                  <a:cs typeface="Arial" panose="020B0604020202020204" pitchFamily="34" charset="0"/>
                </a:rPr>
                <a:t>de La Mariscal, </a:t>
              </a:r>
              <a:r>
                <a:rPr lang="es-ES" sz="1200" b="1" dirty="0">
                  <a:solidFill>
                    <a:srgbClr val="002060"/>
                  </a:solidFill>
                  <a:cs typeface="Arial" panose="020B0604020202020204" pitchFamily="34" charset="0"/>
                </a:rPr>
                <a:t>por programas</a:t>
              </a:r>
            </a:p>
          </p:txBody>
        </p:sp>
      </p:grpSp>
      <p:grpSp>
        <p:nvGrpSpPr>
          <p:cNvPr id="40" name="Group 39"/>
          <p:cNvGrpSpPr/>
          <p:nvPr/>
        </p:nvGrpSpPr>
        <p:grpSpPr>
          <a:xfrm>
            <a:off x="344488" y="1274991"/>
            <a:ext cx="4290316" cy="431642"/>
            <a:chOff x="467246" y="1845230"/>
            <a:chExt cx="8244000" cy="431642"/>
          </a:xfrm>
        </p:grpSpPr>
        <p:cxnSp>
          <p:nvCxnSpPr>
            <p:cNvPr id="41" name="Straight Connector 40"/>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42" name="Rectangle 41"/>
            <p:cNvSpPr/>
            <p:nvPr/>
          </p:nvSpPr>
          <p:spPr>
            <a:xfrm>
              <a:off x="1274926" y="1845230"/>
              <a:ext cx="6628643"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smtClean="0">
                  <a:solidFill>
                    <a:srgbClr val="002060"/>
                  </a:solidFill>
                  <a:cs typeface="Arial" panose="020B0604020202020204" pitchFamily="34" charset="0"/>
                </a:rPr>
                <a:t>Grado de cumplimiento del Plan de Gestión del centro histórico, por programas</a:t>
              </a:r>
              <a:endParaRPr lang="es-ES" sz="1200" b="1" dirty="0">
                <a:solidFill>
                  <a:srgbClr val="002060"/>
                </a:solidFill>
                <a:cs typeface="Arial" panose="020B0604020202020204" pitchFamily="34" charset="0"/>
              </a:endParaRPr>
            </a:p>
          </p:txBody>
        </p:sp>
      </p:grpSp>
      <p:sp>
        <p:nvSpPr>
          <p:cNvPr id="44" name="Title 1"/>
          <p:cNvSpPr txBox="1">
            <a:spLocks/>
          </p:cNvSpPr>
          <p:nvPr/>
        </p:nvSpPr>
        <p:spPr bwMode="auto">
          <a:xfrm>
            <a:off x="5108352" y="5229200"/>
            <a:ext cx="4464050" cy="643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r>
              <a:rPr lang="es-ES" sz="1100" dirty="0" smtClean="0">
                <a:solidFill>
                  <a:srgbClr val="002776"/>
                </a:solidFill>
              </a:rPr>
              <a:t>Los Planes de Gestión de La Mariscal cuentan con: </a:t>
            </a:r>
          </a:p>
          <a:p>
            <a:pPr marL="285750" indent="-285750">
              <a:buFont typeface="Arial" panose="020B0604020202020204" pitchFamily="34" charset="0"/>
              <a:buChar char="•"/>
            </a:pPr>
            <a:r>
              <a:rPr lang="es-ES" sz="1100" dirty="0" smtClean="0">
                <a:solidFill>
                  <a:srgbClr val="002776"/>
                </a:solidFill>
              </a:rPr>
              <a:t>3 programas </a:t>
            </a:r>
          </a:p>
          <a:p>
            <a:pPr marL="285750" indent="-285750">
              <a:buFont typeface="Arial" panose="020B0604020202020204" pitchFamily="34" charset="0"/>
              <a:buChar char="•"/>
            </a:pPr>
            <a:r>
              <a:rPr lang="es-ES" sz="1100" dirty="0" smtClean="0">
                <a:solidFill>
                  <a:srgbClr val="002776"/>
                </a:solidFill>
              </a:rPr>
              <a:t>13 proyectos</a:t>
            </a:r>
          </a:p>
          <a:p>
            <a:endParaRPr lang="es-ES" sz="1100" dirty="0" smtClean="0">
              <a:solidFill>
                <a:srgbClr val="002776"/>
              </a:solidFill>
            </a:endParaRPr>
          </a:p>
          <a:p>
            <a:r>
              <a:rPr lang="es-ES" sz="1100" dirty="0" smtClean="0">
                <a:solidFill>
                  <a:srgbClr val="002776"/>
                </a:solidFill>
              </a:rPr>
              <a:t>Desde el 2012 hasta la actualidad el </a:t>
            </a:r>
            <a:r>
              <a:rPr lang="es-ES" sz="1100" b="1" dirty="0" smtClean="0">
                <a:solidFill>
                  <a:srgbClr val="002776"/>
                </a:solidFill>
              </a:rPr>
              <a:t>porcentaje de cumplimiento </a:t>
            </a:r>
            <a:r>
              <a:rPr lang="es-ES" sz="1100" dirty="0" smtClean="0">
                <a:solidFill>
                  <a:srgbClr val="002776"/>
                </a:solidFill>
              </a:rPr>
              <a:t>de los Planes de Gestión de La Mariscal es de </a:t>
            </a:r>
            <a:r>
              <a:rPr lang="es-ES" sz="1100" b="1" dirty="0" smtClean="0">
                <a:solidFill>
                  <a:srgbClr val="002776"/>
                </a:solidFill>
              </a:rPr>
              <a:t>46,45%</a:t>
            </a:r>
            <a:endParaRPr lang="es-ES" sz="1100" b="1" dirty="0">
              <a:solidFill>
                <a:srgbClr val="002776"/>
              </a:solidFill>
            </a:endParaRPr>
          </a:p>
        </p:txBody>
      </p:sp>
      <p:graphicFrame>
        <p:nvGraphicFramePr>
          <p:cNvPr id="7" name="Chart 6"/>
          <p:cNvGraphicFramePr/>
          <p:nvPr>
            <p:extLst/>
          </p:nvPr>
        </p:nvGraphicFramePr>
        <p:xfrm>
          <a:off x="344488" y="1784284"/>
          <a:ext cx="4290316" cy="342681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 18"/>
          <p:cNvGraphicFramePr/>
          <p:nvPr>
            <p:extLst/>
          </p:nvPr>
        </p:nvGraphicFramePr>
        <p:xfrm>
          <a:off x="5195219" y="1784284"/>
          <a:ext cx="4290316" cy="3426811"/>
        </p:xfrm>
        <a:graphic>
          <a:graphicData uri="http://schemas.openxmlformats.org/drawingml/2006/chart">
            <c:chart xmlns:c="http://schemas.openxmlformats.org/drawingml/2006/chart" xmlns:r="http://schemas.openxmlformats.org/officeDocument/2006/relationships" r:id="rId4"/>
          </a:graphicData>
        </a:graphic>
      </p:graphicFrame>
      <p:sp>
        <p:nvSpPr>
          <p:cNvPr id="9" name="Slide Number Placeholder 8"/>
          <p:cNvSpPr>
            <a:spLocks noGrp="1"/>
          </p:cNvSpPr>
          <p:nvPr>
            <p:ph type="sldNum" sz="quarter" idx="10"/>
          </p:nvPr>
        </p:nvSpPr>
        <p:spPr/>
        <p:txBody>
          <a:bodyPr/>
          <a:lstStyle/>
          <a:p>
            <a:fld id="{20A7A354-C5FB-4D1E-BE75-5A939ED93F75}" type="slidenum">
              <a:rPr lang="es-ES" smtClean="0">
                <a:solidFill>
                  <a:srgbClr val="002776"/>
                </a:solidFill>
              </a:rPr>
              <a:pPr/>
              <a:t>378</a:t>
            </a:fld>
            <a:endParaRPr lang="es-ES" dirty="0">
              <a:solidFill>
                <a:srgbClr val="002776"/>
              </a:solidFill>
            </a:endParaRPr>
          </a:p>
        </p:txBody>
      </p:sp>
    </p:spTree>
    <p:extLst>
      <p:ext uri="{BB962C8B-B14F-4D97-AF65-F5344CB8AC3E}">
        <p14:creationId xmlns:p14="http://schemas.microsoft.com/office/powerpoint/2010/main" val="41657937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44624"/>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Desarrollo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trabajados 2010 - 2015</a:t>
            </a:r>
            <a:endParaRPr lang="es-ES" sz="1400" i="1" dirty="0">
              <a:solidFill>
                <a:srgbClr val="00B0F0"/>
              </a:solidFill>
              <a:cs typeface="Arial" charset="0"/>
            </a:endParaRPr>
          </a:p>
        </p:txBody>
      </p:sp>
      <p:sp>
        <p:nvSpPr>
          <p:cNvPr id="13"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379</a:t>
            </a:fld>
            <a:endParaRPr lang="es-ES" dirty="0">
              <a:solidFill>
                <a:srgbClr val="002776"/>
              </a:solidFill>
            </a:endParaRPr>
          </a:p>
        </p:txBody>
      </p:sp>
      <p:graphicFrame>
        <p:nvGraphicFramePr>
          <p:cNvPr id="3" name="Table 2"/>
          <p:cNvGraphicFramePr>
            <a:graphicFrameLocks noGrp="1"/>
          </p:cNvGraphicFramePr>
          <p:nvPr>
            <p:extLst>
              <p:ext uri="{D42A27DB-BD31-4B8C-83A1-F6EECF244321}">
                <p14:modId xmlns:p14="http://schemas.microsoft.com/office/powerpoint/2010/main" val="1652351233"/>
              </p:ext>
            </p:extLst>
          </p:nvPr>
        </p:nvGraphicFramePr>
        <p:xfrm>
          <a:off x="272480" y="1578859"/>
          <a:ext cx="3528392" cy="4173580"/>
        </p:xfrm>
        <a:graphic>
          <a:graphicData uri="http://schemas.openxmlformats.org/drawingml/2006/table">
            <a:tbl>
              <a:tblPr/>
              <a:tblGrid>
                <a:gridCol w="3528392"/>
              </a:tblGrid>
              <a:tr h="181460">
                <a:tc>
                  <a:txBody>
                    <a:bodyPr/>
                    <a:lstStyle/>
                    <a:p>
                      <a:pPr algn="l" fontAlgn="t"/>
                      <a:r>
                        <a:rPr lang="es-ES" sz="1100" b="1" i="0" u="none" strike="noStrike" dirty="0">
                          <a:solidFill>
                            <a:schemeClr val="bg1"/>
                          </a:solidFill>
                          <a:effectLst/>
                          <a:latin typeface="Arial  "/>
                        </a:rPr>
                        <a:t>Rutas turísticas</a:t>
                      </a:r>
                    </a:p>
                  </a:txBody>
                  <a:tcPr marL="9525" marR="9525" marT="9525" marB="0" anchor="ctr">
                    <a:lnL>
                      <a:noFill/>
                    </a:lnL>
                    <a:lnR>
                      <a:noFill/>
                    </a:lnR>
                    <a:lnT>
                      <a:noFill/>
                    </a:lnT>
                    <a:lnB>
                      <a:noFill/>
                    </a:lnB>
                    <a:solidFill>
                      <a:schemeClr val="accent3"/>
                    </a:solidFill>
                  </a:tcPr>
                </a:tc>
              </a:tr>
              <a:tr h="181460">
                <a:tc>
                  <a:txBody>
                    <a:bodyPr/>
                    <a:lstStyle/>
                    <a:p>
                      <a:pPr algn="l" fontAlgn="t"/>
                      <a:r>
                        <a:rPr lang="es-ES" sz="1000" b="0" i="0" u="none" strike="noStrike" dirty="0">
                          <a:solidFill>
                            <a:srgbClr val="002060"/>
                          </a:solidFill>
                          <a:effectLst/>
                          <a:latin typeface="Arial  "/>
                        </a:rPr>
                        <a:t>RUTA DE APARECIDOS Y CUCOS</a:t>
                      </a:r>
                    </a:p>
                  </a:txBody>
                  <a:tcPr marL="9525" marR="9525" marT="9525" marB="0" anchor="ctr">
                    <a:lnL>
                      <a:noFill/>
                    </a:lnL>
                    <a:lnR>
                      <a:noFill/>
                    </a:lnR>
                    <a:lnT>
                      <a:noFill/>
                    </a:lnT>
                    <a:lnB>
                      <a:noFill/>
                    </a:lnB>
                    <a:solidFill>
                      <a:schemeClr val="bg1"/>
                    </a:solidFill>
                  </a:tcPr>
                </a:tc>
              </a:tr>
              <a:tr h="181460">
                <a:tc>
                  <a:txBody>
                    <a:bodyPr/>
                    <a:lstStyle/>
                    <a:p>
                      <a:pPr algn="l" fontAlgn="t"/>
                      <a:r>
                        <a:rPr lang="es-ES" sz="1000" b="0" i="0" u="none" strike="noStrike" dirty="0">
                          <a:solidFill>
                            <a:srgbClr val="002060"/>
                          </a:solidFill>
                          <a:effectLst/>
                          <a:latin typeface="Arial  "/>
                        </a:rPr>
                        <a:t>RUTA PATRIMONIAL ADULTOS</a:t>
                      </a:r>
                    </a:p>
                  </a:txBody>
                  <a:tcPr marL="9525" marR="9525" marT="9525" marB="0" anchor="ctr">
                    <a:lnL>
                      <a:noFill/>
                    </a:lnL>
                    <a:lnR>
                      <a:noFill/>
                    </a:lnR>
                    <a:lnT>
                      <a:noFill/>
                    </a:lnT>
                    <a:lnB>
                      <a:noFill/>
                    </a:lnB>
                    <a:solidFill>
                      <a:schemeClr val="bg1"/>
                    </a:solidFill>
                  </a:tcPr>
                </a:tc>
              </a:tr>
              <a:tr h="181460">
                <a:tc>
                  <a:txBody>
                    <a:bodyPr/>
                    <a:lstStyle/>
                    <a:p>
                      <a:pPr algn="l" fontAlgn="t"/>
                      <a:r>
                        <a:rPr lang="es-ES" sz="1000" b="0" i="0" u="none" strike="noStrike" dirty="0">
                          <a:solidFill>
                            <a:srgbClr val="002060"/>
                          </a:solidFill>
                          <a:effectLst/>
                          <a:latin typeface="Arial  "/>
                        </a:rPr>
                        <a:t>RUTA ILALÓ NOCTURNO PREFERENCIAL</a:t>
                      </a:r>
                    </a:p>
                  </a:txBody>
                  <a:tcPr marL="9525" marR="9525" marT="9525" marB="0" anchor="ctr">
                    <a:lnL>
                      <a:noFill/>
                    </a:lnL>
                    <a:lnR>
                      <a:noFill/>
                    </a:lnR>
                    <a:lnT>
                      <a:noFill/>
                    </a:lnT>
                    <a:lnB>
                      <a:noFill/>
                    </a:lnB>
                    <a:solidFill>
                      <a:schemeClr val="bg1"/>
                    </a:solidFill>
                  </a:tcPr>
                </a:tc>
              </a:tr>
              <a:tr h="181460">
                <a:tc>
                  <a:txBody>
                    <a:bodyPr/>
                    <a:lstStyle/>
                    <a:p>
                      <a:pPr algn="l" fontAlgn="t"/>
                      <a:r>
                        <a:rPr lang="es-ES" sz="1000" b="0" i="0" u="none" strike="noStrike" dirty="0">
                          <a:solidFill>
                            <a:srgbClr val="002060"/>
                          </a:solidFill>
                          <a:effectLst/>
                          <a:latin typeface="Arial  "/>
                        </a:rPr>
                        <a:t>RUTA NANEGAL CASCADA LA PIRAGUA PREFERENCIAL</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SEMANA SANTA</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YUNGILLA PREFERENCIAL</a:t>
                      </a:r>
                    </a:p>
                  </a:txBody>
                  <a:tcPr marL="9525" marR="9525" marT="9525" marB="0" anchor="ctr">
                    <a:lnL>
                      <a:noFill/>
                    </a:lnL>
                    <a:lnR>
                      <a:noFill/>
                    </a:lnR>
                    <a:lnT>
                      <a:noFill/>
                    </a:lnT>
                    <a:lnB>
                      <a:noFill/>
                    </a:lnB>
                  </a:tcPr>
                </a:tc>
              </a:tr>
              <a:tr h="181460">
                <a:tc>
                  <a:txBody>
                    <a:bodyPr/>
                    <a:lstStyle/>
                    <a:p>
                      <a:pPr algn="l" fontAlgn="t"/>
                      <a:r>
                        <a:rPr lang="pt-BR" sz="1000" b="0" i="0" u="none" strike="noStrike" dirty="0">
                          <a:solidFill>
                            <a:srgbClr val="002060"/>
                          </a:solidFill>
                          <a:effectLst/>
                          <a:latin typeface="Arial  "/>
                        </a:rPr>
                        <a:t>RUTA QUITO CAMPPING 3 DIAS</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FULL DAY PINTAG</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PARQUE NACIONAL CAYAMBE COCA</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SOLSTICIO PREFERENCIAL</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PATRIMONIAL NIÑOS</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NANEGAL CASCADA DE LA PIRAGUA</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YUNGILLA NORMAL</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QUITO PARQUE NACIONAL CAYAMBE COCA</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RUCU PICHINCHA PREFERENCIAL</a:t>
                      </a:r>
                    </a:p>
                  </a:txBody>
                  <a:tcPr marL="9525" marR="9525" marT="9525" marB="0" anchor="ctr">
                    <a:lnL>
                      <a:noFill/>
                    </a:lnL>
                    <a:lnR>
                      <a:noFill/>
                    </a:lnR>
                    <a:lnT>
                      <a:noFill/>
                    </a:lnT>
                    <a:lnB>
                      <a:noFill/>
                    </a:lnB>
                  </a:tcPr>
                </a:tc>
              </a:tr>
              <a:tr h="181460">
                <a:tc>
                  <a:txBody>
                    <a:bodyPr/>
                    <a:lstStyle/>
                    <a:p>
                      <a:pPr algn="l" fontAlgn="t"/>
                      <a:r>
                        <a:rPr lang="en-US" sz="1000" b="0" i="0" u="none" strike="noStrike" dirty="0">
                          <a:solidFill>
                            <a:srgbClr val="002060"/>
                          </a:solidFill>
                          <a:effectLst/>
                          <a:latin typeface="Arial  "/>
                        </a:rPr>
                        <a:t>RUTA PINTAG FULL DAY PREFERENCIAL</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ILALÓ NOCTURNO</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PINTAG FULL DAY</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SOSTENIBILIDAD</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SOLSTICIO</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PAPALLACTA</a:t>
                      </a:r>
                    </a:p>
                  </a:txBody>
                  <a:tcPr marL="9525" marR="9525" marT="9525" marB="0" anchor="ctr">
                    <a:lnL>
                      <a:noFill/>
                    </a:lnL>
                    <a:lnR>
                      <a:noFill/>
                    </a:lnR>
                    <a:lnT>
                      <a:noFill/>
                    </a:lnT>
                    <a:lnB>
                      <a:noFill/>
                    </a:lnB>
                  </a:tcPr>
                </a:tc>
              </a:tr>
              <a:tr h="181460">
                <a:tc>
                  <a:txBody>
                    <a:bodyPr/>
                    <a:lstStyle/>
                    <a:p>
                      <a:pPr algn="l" fontAlgn="t"/>
                      <a:r>
                        <a:rPr lang="es-ES" sz="1000" b="0" i="0" u="none" strike="noStrike" dirty="0">
                          <a:solidFill>
                            <a:srgbClr val="002060"/>
                          </a:solidFill>
                          <a:effectLst/>
                          <a:latin typeface="Arial  "/>
                        </a:rPr>
                        <a:t>RUTA RUCU PICHINCHA</a:t>
                      </a:r>
                    </a:p>
                  </a:txBody>
                  <a:tcPr marL="9525" marR="9525" marT="9525" marB="0" anchor="ctr">
                    <a:lnL>
                      <a:noFill/>
                    </a:lnL>
                    <a:lnR>
                      <a:noFill/>
                    </a:lnR>
                    <a:lnT>
                      <a:noFill/>
                    </a:lnT>
                    <a:lnB>
                      <a:noFill/>
                    </a:lnB>
                  </a:tcPr>
                </a:tc>
              </a:tr>
            </a:tbl>
          </a:graphicData>
        </a:graphic>
      </p:graphicFrame>
      <p:sp>
        <p:nvSpPr>
          <p:cNvPr id="12" name="Content Placeholder 5"/>
          <p:cNvSpPr txBox="1">
            <a:spLocks/>
          </p:cNvSpPr>
          <p:nvPr/>
        </p:nvSpPr>
        <p:spPr bwMode="auto">
          <a:xfrm>
            <a:off x="272480" y="702576"/>
            <a:ext cx="9198953" cy="83161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La Dirección de Desarrollo ha sido activa en la generación de rutas y tours, además de la gestión de iniciativas emblemáticas. Sin embargo, los planteamientos denotan falta de viabilidad de proyectos y desarticulación con actores privados y las áreas de marketing in comercialización de Quito Turismo. Hay buena creatividad en productos. El problema reside en insertar visión comercial y de negocio en su concepción e implementación posterior.</a:t>
            </a:r>
            <a:endParaRPr lang="es-ES" sz="1200" b="1" dirty="0">
              <a:solidFill>
                <a:srgbClr val="002060"/>
              </a:solidFill>
            </a:endParaRPr>
          </a:p>
        </p:txBody>
      </p:sp>
      <p:sp>
        <p:nvSpPr>
          <p:cNvPr id="5" name="TextBox 4"/>
          <p:cNvSpPr txBox="1"/>
          <p:nvPr/>
        </p:nvSpPr>
        <p:spPr>
          <a:xfrm>
            <a:off x="200472" y="5807005"/>
            <a:ext cx="1891673" cy="646331"/>
          </a:xfrm>
          <a:prstGeom prst="rect">
            <a:avLst/>
          </a:prstGeom>
          <a:solidFill>
            <a:schemeClr val="accent2">
              <a:lumMod val="40000"/>
              <a:lumOff val="60000"/>
            </a:schemeClr>
          </a:solidFill>
        </p:spPr>
        <p:txBody>
          <a:bodyPr wrap="square" rtlCol="0">
            <a:spAutoFit/>
          </a:bodyPr>
          <a:lstStyle/>
          <a:p>
            <a:r>
              <a:rPr lang="es-ES" sz="1200" dirty="0" smtClean="0"/>
              <a:t>Ingresos generados por Rutas Turísticas: 15.442 USD</a:t>
            </a:r>
            <a:endParaRPr lang="es-ES" sz="1200" dirty="0"/>
          </a:p>
        </p:txBody>
      </p:sp>
      <p:sp>
        <p:nvSpPr>
          <p:cNvPr id="10" name="TextBox 9"/>
          <p:cNvSpPr txBox="1"/>
          <p:nvPr/>
        </p:nvSpPr>
        <p:spPr>
          <a:xfrm>
            <a:off x="2216697" y="5807005"/>
            <a:ext cx="1512168" cy="646331"/>
          </a:xfrm>
          <a:prstGeom prst="rect">
            <a:avLst/>
          </a:prstGeom>
          <a:solidFill>
            <a:schemeClr val="accent2">
              <a:lumMod val="40000"/>
              <a:lumOff val="60000"/>
            </a:schemeClr>
          </a:solidFill>
        </p:spPr>
        <p:txBody>
          <a:bodyPr wrap="square" rtlCol="0">
            <a:spAutoFit/>
          </a:bodyPr>
          <a:lstStyle/>
          <a:p>
            <a:r>
              <a:rPr lang="es-ES" sz="1200" dirty="0" smtClean="0"/>
              <a:t>Cantidad de </a:t>
            </a:r>
            <a:r>
              <a:rPr lang="es-ES" sz="1200" dirty="0" err="1" smtClean="0"/>
              <a:t>pax</a:t>
            </a:r>
            <a:r>
              <a:rPr lang="es-ES" sz="1200" dirty="0" smtClean="0"/>
              <a:t> por rutas turísticas: 795</a:t>
            </a:r>
            <a:endParaRPr lang="es-ES" sz="1200" dirty="0"/>
          </a:p>
        </p:txBody>
      </p:sp>
      <p:graphicFrame>
        <p:nvGraphicFramePr>
          <p:cNvPr id="11" name="Table 10"/>
          <p:cNvGraphicFramePr>
            <a:graphicFrameLocks noGrp="1"/>
          </p:cNvGraphicFramePr>
          <p:nvPr>
            <p:extLst>
              <p:ext uri="{D42A27DB-BD31-4B8C-83A1-F6EECF244321}">
                <p14:modId xmlns:p14="http://schemas.microsoft.com/office/powerpoint/2010/main" val="1511280268"/>
              </p:ext>
            </p:extLst>
          </p:nvPr>
        </p:nvGraphicFramePr>
        <p:xfrm>
          <a:off x="4016896" y="1467514"/>
          <a:ext cx="4104456" cy="1575738"/>
        </p:xfrm>
        <a:graphic>
          <a:graphicData uri="http://schemas.openxmlformats.org/drawingml/2006/table">
            <a:tbl>
              <a:tblPr/>
              <a:tblGrid>
                <a:gridCol w="4104456"/>
              </a:tblGrid>
              <a:tr h="171186">
                <a:tc>
                  <a:txBody>
                    <a:bodyPr/>
                    <a:lstStyle/>
                    <a:p>
                      <a:pPr algn="l" fontAlgn="t"/>
                      <a:r>
                        <a:rPr lang="es-ES" sz="1100" b="1" i="0" u="none" strike="noStrike" dirty="0">
                          <a:solidFill>
                            <a:schemeClr val="bg1"/>
                          </a:solidFill>
                          <a:effectLst/>
                          <a:latin typeface="Arial  "/>
                        </a:rPr>
                        <a:t>Rutas turísticas</a:t>
                      </a:r>
                    </a:p>
                  </a:txBody>
                  <a:tcPr marL="9525" marR="9525" marT="9525" marB="0" anchor="ctr">
                    <a:lnL>
                      <a:noFill/>
                    </a:lnL>
                    <a:lnR>
                      <a:noFill/>
                    </a:lnR>
                    <a:lnT>
                      <a:noFill/>
                    </a:lnT>
                    <a:lnB>
                      <a:noFill/>
                    </a:lnB>
                    <a:solidFill>
                      <a:schemeClr val="accent3"/>
                    </a:solidFill>
                  </a:tcPr>
                </a:tc>
              </a:tr>
              <a:tr h="171186">
                <a:tc>
                  <a:txBody>
                    <a:bodyPr/>
                    <a:lstStyle/>
                    <a:p>
                      <a:pPr algn="l" fontAlgn="t"/>
                      <a:r>
                        <a:rPr lang="es-ES" sz="1000" b="0" i="0" u="none" strike="noStrike" dirty="0">
                          <a:solidFill>
                            <a:srgbClr val="002060"/>
                          </a:solidFill>
                          <a:effectLst/>
                          <a:latin typeface="Arial  "/>
                        </a:rPr>
                        <a:t>TOUR FINADOS</a:t>
                      </a:r>
                    </a:p>
                  </a:txBody>
                  <a:tcPr marL="9525" marR="9525" marT="9525" marB="0" anchor="ctr">
                    <a:lnL>
                      <a:noFill/>
                    </a:lnL>
                    <a:lnR>
                      <a:noFill/>
                    </a:lnR>
                    <a:lnT>
                      <a:noFill/>
                    </a:lnT>
                    <a:lnB>
                      <a:noFill/>
                    </a:lnB>
                    <a:solidFill>
                      <a:schemeClr val="bg1"/>
                    </a:solidFill>
                  </a:tcPr>
                </a:tc>
              </a:tr>
              <a:tr h="200271">
                <a:tc>
                  <a:txBody>
                    <a:bodyPr/>
                    <a:lstStyle/>
                    <a:p>
                      <a:pPr algn="l" fontAlgn="t"/>
                      <a:r>
                        <a:rPr lang="es-ES" sz="1000" b="0" i="0" u="none" strike="noStrike" dirty="0">
                          <a:solidFill>
                            <a:srgbClr val="002060"/>
                          </a:solidFill>
                          <a:effectLst/>
                          <a:latin typeface="Arial  "/>
                        </a:rPr>
                        <a:t>TOUR FACHADA NOCTURNO </a:t>
                      </a:r>
                      <a:r>
                        <a:rPr lang="es-ES" sz="1000" b="0" i="0" u="none" strike="noStrike" dirty="0" smtClean="0">
                          <a:solidFill>
                            <a:srgbClr val="002060"/>
                          </a:solidFill>
                          <a:effectLst/>
                          <a:latin typeface="Arial  "/>
                        </a:rPr>
                        <a:t>+INGRESO IGLESIA de la COMPAÑÍA</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solidFill>
                      <a:schemeClr val="bg1"/>
                    </a:solidFill>
                  </a:tcPr>
                </a:tc>
              </a:tr>
              <a:tr h="171186">
                <a:tc>
                  <a:txBody>
                    <a:bodyPr/>
                    <a:lstStyle/>
                    <a:p>
                      <a:pPr algn="l" fontAlgn="t"/>
                      <a:r>
                        <a:rPr lang="es-ES" sz="1000" b="0" i="0" u="none" strike="noStrike" dirty="0">
                          <a:solidFill>
                            <a:srgbClr val="002060"/>
                          </a:solidFill>
                          <a:effectLst/>
                          <a:latin typeface="Arial  "/>
                        </a:rPr>
                        <a:t>TOUR FACHADA DIA ADULTO</a:t>
                      </a:r>
                    </a:p>
                  </a:txBody>
                  <a:tcPr marL="9525" marR="9525" marT="9525" marB="0" anchor="ctr">
                    <a:lnL>
                      <a:noFill/>
                    </a:lnL>
                    <a:lnR>
                      <a:noFill/>
                    </a:lnR>
                    <a:lnT>
                      <a:noFill/>
                    </a:lnT>
                    <a:lnB>
                      <a:noFill/>
                    </a:lnB>
                  </a:tcPr>
                </a:tc>
              </a:tr>
              <a:tr h="171186">
                <a:tc>
                  <a:txBody>
                    <a:bodyPr/>
                    <a:lstStyle/>
                    <a:p>
                      <a:pPr algn="l" fontAlgn="t"/>
                      <a:r>
                        <a:rPr lang="es-ES" sz="1000" b="0" i="0" u="none" strike="noStrike" dirty="0">
                          <a:solidFill>
                            <a:srgbClr val="002060"/>
                          </a:solidFill>
                          <a:effectLst/>
                          <a:latin typeface="Arial  "/>
                        </a:rPr>
                        <a:t>TOUR ESTUDIANTES</a:t>
                      </a:r>
                    </a:p>
                  </a:txBody>
                  <a:tcPr marL="9525" marR="9525" marT="9525" marB="0" anchor="ctr">
                    <a:lnL>
                      <a:noFill/>
                    </a:lnL>
                    <a:lnR>
                      <a:noFill/>
                    </a:lnR>
                    <a:lnT>
                      <a:noFill/>
                    </a:lnT>
                    <a:lnB>
                      <a:noFill/>
                    </a:lnB>
                  </a:tcPr>
                </a:tc>
              </a:tr>
              <a:tr h="171186">
                <a:tc>
                  <a:txBody>
                    <a:bodyPr/>
                    <a:lstStyle/>
                    <a:p>
                      <a:pPr algn="l" fontAlgn="t"/>
                      <a:r>
                        <a:rPr lang="es-ES" sz="1000" b="0" i="0" u="none" strike="noStrike" dirty="0">
                          <a:solidFill>
                            <a:srgbClr val="002060"/>
                          </a:solidFill>
                          <a:effectLst/>
                          <a:latin typeface="Arial  "/>
                        </a:rPr>
                        <a:t>TOUR NOCTURNO  ADULTOS</a:t>
                      </a:r>
                    </a:p>
                  </a:txBody>
                  <a:tcPr marL="9525" marR="9525" marT="9525" marB="0" anchor="ctr">
                    <a:lnL>
                      <a:noFill/>
                    </a:lnL>
                    <a:lnR>
                      <a:noFill/>
                    </a:lnR>
                    <a:lnT>
                      <a:noFill/>
                    </a:lnT>
                    <a:lnB>
                      <a:noFill/>
                    </a:lnB>
                  </a:tcPr>
                </a:tc>
              </a:tr>
              <a:tr h="171186">
                <a:tc>
                  <a:txBody>
                    <a:bodyPr/>
                    <a:lstStyle/>
                    <a:p>
                      <a:pPr algn="l" fontAlgn="t"/>
                      <a:r>
                        <a:rPr lang="es-ES" sz="1000" b="0" i="0" u="none" strike="noStrike" dirty="0">
                          <a:solidFill>
                            <a:srgbClr val="002060"/>
                          </a:solidFill>
                          <a:effectLst/>
                          <a:latin typeface="Arial  "/>
                        </a:rPr>
                        <a:t>TOUR ESPECIAL FACHADA NOCTURNA</a:t>
                      </a:r>
                    </a:p>
                  </a:txBody>
                  <a:tcPr marL="9525" marR="9525" marT="9525" marB="0" anchor="ctr">
                    <a:lnL>
                      <a:noFill/>
                    </a:lnL>
                    <a:lnR>
                      <a:noFill/>
                    </a:lnR>
                    <a:lnT>
                      <a:noFill/>
                    </a:lnT>
                    <a:lnB>
                      <a:noFill/>
                    </a:lnB>
                  </a:tcPr>
                </a:tc>
              </a:tr>
              <a:tr h="171186">
                <a:tc>
                  <a:txBody>
                    <a:bodyPr/>
                    <a:lstStyle/>
                    <a:p>
                      <a:pPr algn="l" fontAlgn="t"/>
                      <a:r>
                        <a:rPr lang="es-ES" sz="1000" b="0" i="0" u="none" strike="noStrike" dirty="0">
                          <a:solidFill>
                            <a:srgbClr val="002060"/>
                          </a:solidFill>
                          <a:effectLst/>
                          <a:latin typeface="Arial  "/>
                        </a:rPr>
                        <a:t>TOUR FACHADA DIA NIÑO Y TERCERA EDAD</a:t>
                      </a:r>
                    </a:p>
                  </a:txBody>
                  <a:tcPr marL="9525" marR="9525" marT="9525" marB="0" anchor="ctr">
                    <a:lnL>
                      <a:noFill/>
                    </a:lnL>
                    <a:lnR>
                      <a:noFill/>
                    </a:lnR>
                    <a:lnT>
                      <a:noFill/>
                    </a:lnT>
                    <a:lnB>
                      <a:noFill/>
                    </a:lnB>
                  </a:tcPr>
                </a:tc>
              </a:tr>
              <a:tr h="171186">
                <a:tc>
                  <a:txBody>
                    <a:bodyPr/>
                    <a:lstStyle/>
                    <a:p>
                      <a:pPr algn="l" fontAlgn="t"/>
                      <a:r>
                        <a:rPr lang="es-ES" sz="1000" b="0" i="0" u="none" strike="noStrike" dirty="0">
                          <a:solidFill>
                            <a:srgbClr val="002060"/>
                          </a:solidFill>
                          <a:effectLst/>
                          <a:latin typeface="Arial  "/>
                        </a:rPr>
                        <a:t>TOUR NOCTURNO NIÑOS Y TERCERA EDAD</a:t>
                      </a:r>
                    </a:p>
                  </a:txBody>
                  <a:tcPr marL="9525" marR="9525" marT="9525" marB="0" anchor="ctr">
                    <a:lnL>
                      <a:noFill/>
                    </a:lnL>
                    <a:lnR>
                      <a:noFill/>
                    </a:lnR>
                    <a:lnT>
                      <a:noFill/>
                    </a:lnT>
                    <a:lnB>
                      <a:noFill/>
                    </a:lnB>
                  </a:tcPr>
                </a:tc>
              </a:tr>
            </a:tbl>
          </a:graphicData>
        </a:graphic>
      </p:graphicFrame>
      <p:sp>
        <p:nvSpPr>
          <p:cNvPr id="14" name="TextBox 13"/>
          <p:cNvSpPr txBox="1"/>
          <p:nvPr/>
        </p:nvSpPr>
        <p:spPr>
          <a:xfrm>
            <a:off x="8265368" y="1452298"/>
            <a:ext cx="1375666" cy="830997"/>
          </a:xfrm>
          <a:prstGeom prst="rect">
            <a:avLst/>
          </a:prstGeom>
          <a:solidFill>
            <a:schemeClr val="accent2">
              <a:lumMod val="40000"/>
              <a:lumOff val="60000"/>
            </a:schemeClr>
          </a:solidFill>
        </p:spPr>
        <p:txBody>
          <a:bodyPr wrap="square" rtlCol="0">
            <a:spAutoFit/>
          </a:bodyPr>
          <a:lstStyle/>
          <a:p>
            <a:r>
              <a:rPr lang="es-ES" sz="1200" dirty="0" smtClean="0"/>
              <a:t>Ingresos generados por Rutas Turísticas: 9.765 USD</a:t>
            </a:r>
            <a:endParaRPr lang="es-ES" sz="1200" dirty="0"/>
          </a:p>
        </p:txBody>
      </p:sp>
      <p:sp>
        <p:nvSpPr>
          <p:cNvPr id="16" name="TextBox 15"/>
          <p:cNvSpPr txBox="1"/>
          <p:nvPr/>
        </p:nvSpPr>
        <p:spPr>
          <a:xfrm>
            <a:off x="8257853" y="2391565"/>
            <a:ext cx="1375666" cy="646331"/>
          </a:xfrm>
          <a:prstGeom prst="rect">
            <a:avLst/>
          </a:prstGeom>
          <a:solidFill>
            <a:schemeClr val="accent2">
              <a:lumMod val="40000"/>
              <a:lumOff val="60000"/>
            </a:schemeClr>
          </a:solidFill>
        </p:spPr>
        <p:txBody>
          <a:bodyPr wrap="square" rtlCol="0">
            <a:spAutoFit/>
          </a:bodyPr>
          <a:lstStyle/>
          <a:p>
            <a:r>
              <a:rPr lang="es-ES" sz="1200" dirty="0" smtClean="0"/>
              <a:t>Cantidad de </a:t>
            </a:r>
            <a:r>
              <a:rPr lang="es-ES" sz="1200" dirty="0" err="1" smtClean="0"/>
              <a:t>pax</a:t>
            </a:r>
            <a:r>
              <a:rPr lang="es-ES" sz="1200" dirty="0" smtClean="0"/>
              <a:t> por rutas turísticas: 871</a:t>
            </a:r>
            <a:endParaRPr lang="es-ES" sz="1200" dirty="0"/>
          </a:p>
        </p:txBody>
      </p:sp>
      <p:graphicFrame>
        <p:nvGraphicFramePr>
          <p:cNvPr id="7" name="Table 6"/>
          <p:cNvGraphicFramePr>
            <a:graphicFrameLocks noGrp="1"/>
          </p:cNvGraphicFramePr>
          <p:nvPr>
            <p:extLst>
              <p:ext uri="{D42A27DB-BD31-4B8C-83A1-F6EECF244321}">
                <p14:modId xmlns:p14="http://schemas.microsoft.com/office/powerpoint/2010/main" val="2026529202"/>
              </p:ext>
            </p:extLst>
          </p:nvPr>
        </p:nvGraphicFramePr>
        <p:xfrm>
          <a:off x="3991766" y="3185680"/>
          <a:ext cx="5548459" cy="3017940"/>
        </p:xfrm>
        <a:graphic>
          <a:graphicData uri="http://schemas.openxmlformats.org/drawingml/2006/table">
            <a:tbl>
              <a:tblPr>
                <a:tableStyleId>{5C22544A-7EE6-4342-B048-85BDC9FD1C3A}</a:tableStyleId>
              </a:tblPr>
              <a:tblGrid>
                <a:gridCol w="2727913"/>
                <a:gridCol w="940182"/>
                <a:gridCol w="940182"/>
                <a:gridCol w="940182"/>
              </a:tblGrid>
              <a:tr h="368190">
                <a:tc>
                  <a:txBody>
                    <a:bodyPr/>
                    <a:lstStyle/>
                    <a:p>
                      <a:pPr algn="ctr" fontAlgn="ctr"/>
                      <a:r>
                        <a:rPr lang="es-ES" sz="1000" u="none" strike="noStrike" dirty="0">
                          <a:solidFill>
                            <a:schemeClr val="bg2"/>
                          </a:solidFill>
                          <a:effectLst/>
                          <a:latin typeface="+mj-lt"/>
                        </a:rPr>
                        <a:t>PRODUCTOS</a:t>
                      </a:r>
                      <a:endParaRPr lang="es-ES" sz="1000" b="1" i="0" u="none" strike="noStrike" dirty="0">
                        <a:solidFill>
                          <a:schemeClr val="bg2"/>
                        </a:solidFill>
                        <a:effectLst/>
                        <a:latin typeface="+mj-lt"/>
                      </a:endParaRPr>
                    </a:p>
                  </a:txBody>
                  <a:tcPr marL="3076" marR="3076" marT="3076" marB="0" anchor="ctr">
                    <a:solidFill>
                      <a:schemeClr val="accent3"/>
                    </a:solidFill>
                  </a:tcPr>
                </a:tc>
                <a:tc>
                  <a:txBody>
                    <a:bodyPr/>
                    <a:lstStyle/>
                    <a:p>
                      <a:pPr algn="ctr" fontAlgn="ctr"/>
                      <a:r>
                        <a:rPr lang="es-ES" sz="1000" u="none" strike="noStrike" dirty="0">
                          <a:solidFill>
                            <a:schemeClr val="bg2"/>
                          </a:solidFill>
                          <a:effectLst/>
                          <a:latin typeface="+mj-lt"/>
                        </a:rPr>
                        <a:t>Proyectos y/o Iniciativas Activas</a:t>
                      </a:r>
                      <a:endParaRPr lang="es-ES" sz="1000" b="1" i="0" u="none" strike="noStrike" dirty="0">
                        <a:solidFill>
                          <a:schemeClr val="bg2"/>
                        </a:solidFill>
                        <a:effectLst/>
                        <a:latin typeface="+mj-lt"/>
                      </a:endParaRPr>
                    </a:p>
                  </a:txBody>
                  <a:tcPr marL="3076" marR="3076" marT="3076" marB="0" anchor="ctr">
                    <a:solidFill>
                      <a:schemeClr val="accent3"/>
                    </a:solidFill>
                  </a:tcPr>
                </a:tc>
                <a:tc>
                  <a:txBody>
                    <a:bodyPr/>
                    <a:lstStyle/>
                    <a:p>
                      <a:pPr algn="ctr" fontAlgn="ctr"/>
                      <a:r>
                        <a:rPr lang="es-ES" sz="1000" u="none" strike="noStrike" dirty="0">
                          <a:solidFill>
                            <a:schemeClr val="bg2"/>
                          </a:solidFill>
                          <a:effectLst/>
                          <a:latin typeface="+mj-lt"/>
                        </a:rPr>
                        <a:t>Proyecto y/o Iniciativas con éxito</a:t>
                      </a:r>
                      <a:endParaRPr lang="es-ES" sz="1000" b="1" i="0" u="none" strike="noStrike" dirty="0">
                        <a:solidFill>
                          <a:schemeClr val="bg2"/>
                        </a:solidFill>
                        <a:effectLst/>
                        <a:latin typeface="+mj-lt"/>
                      </a:endParaRPr>
                    </a:p>
                  </a:txBody>
                  <a:tcPr marL="3076" marR="3076" marT="3076" marB="0" anchor="ctr">
                    <a:solidFill>
                      <a:schemeClr val="accent3"/>
                    </a:solidFill>
                  </a:tcPr>
                </a:tc>
                <a:tc>
                  <a:txBody>
                    <a:bodyPr/>
                    <a:lstStyle/>
                    <a:p>
                      <a:pPr algn="ctr" fontAlgn="ctr"/>
                      <a:r>
                        <a:rPr lang="es-ES" sz="1000" u="none" strike="noStrike" dirty="0">
                          <a:solidFill>
                            <a:schemeClr val="bg2"/>
                          </a:solidFill>
                          <a:effectLst/>
                          <a:latin typeface="+mj-lt"/>
                        </a:rPr>
                        <a:t>Proyecto y/o Iniciativas sin éxito</a:t>
                      </a:r>
                      <a:endParaRPr lang="es-ES" sz="1000" b="1" i="0" u="none" strike="noStrike" dirty="0">
                        <a:solidFill>
                          <a:schemeClr val="bg2"/>
                        </a:solidFill>
                        <a:effectLst/>
                        <a:latin typeface="+mj-lt"/>
                      </a:endParaRPr>
                    </a:p>
                  </a:txBody>
                  <a:tcPr marL="3076" marR="3076" marT="3076" marB="0" anchor="ctr">
                    <a:solidFill>
                      <a:schemeClr val="accent3"/>
                    </a:solidFill>
                  </a:tcPr>
                </a:tc>
              </a:tr>
              <a:tr h="166722">
                <a:tc>
                  <a:txBody>
                    <a:bodyPr/>
                    <a:lstStyle/>
                    <a:p>
                      <a:pPr algn="l" fontAlgn="ctr"/>
                      <a:r>
                        <a:rPr lang="es-ES" sz="1100" u="none" strike="noStrike" dirty="0">
                          <a:effectLst/>
                        </a:rPr>
                        <a:t>La Ronda </a:t>
                      </a:r>
                      <a:endParaRPr lang="es-ES" sz="1100" b="0" i="0" u="none" strike="noStrike" dirty="0">
                        <a:solidFill>
                          <a:srgbClr val="000000"/>
                        </a:solidFill>
                        <a:effectLst/>
                        <a:latin typeface="Calibri"/>
                      </a:endParaRPr>
                    </a:p>
                  </a:txBody>
                  <a:tcPr marL="3076" marR="3076" marT="3076" marB="0" anchor="ctr">
                    <a:lnR w="3175" cap="flat" cmpd="sng" algn="ctr">
                      <a:solidFill>
                        <a:schemeClr val="bg2">
                          <a:lumMod val="85000"/>
                        </a:schemeClr>
                      </a:solidFill>
                      <a:prstDash val="solid"/>
                      <a:round/>
                      <a:headEnd type="none" w="med" len="med"/>
                      <a:tailEnd type="none" w="med" len="med"/>
                    </a:lnR>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dirty="0">
                          <a:effectLst/>
                        </a:rPr>
                        <a:t> </a:t>
                      </a:r>
                      <a:endParaRPr lang="es-ES" sz="1000" b="0" i="0" u="none" strike="noStrike" dirty="0">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ctr"/>
                      <a:r>
                        <a:rPr lang="es-ES" sz="1100" u="none" strike="noStrike" dirty="0">
                          <a:effectLst/>
                        </a:rPr>
                        <a:t>Centros de Facilitación Turística (CFT)</a:t>
                      </a:r>
                      <a:endParaRPr lang="es-ES" sz="1100" b="0" i="0" u="none" strike="noStrike" dirty="0">
                        <a:solidFill>
                          <a:srgbClr val="000000"/>
                        </a:solidFill>
                        <a:effectLst/>
                        <a:latin typeface="Calibri"/>
                      </a:endParaRPr>
                    </a:p>
                  </a:txBody>
                  <a:tcPr marL="3076" marR="3076" marT="3076" marB="0" anchor="ctr">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a:effectLst/>
                        </a:rPr>
                        <a:t> </a:t>
                      </a:r>
                      <a:endParaRPr lang="es-ES" sz="1000" b="0" i="0" u="none" strike="noStrike">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a:effectLst/>
                        </a:rPr>
                        <a:t>Seguridad </a:t>
                      </a:r>
                      <a:r>
                        <a:rPr lang="es-ES" sz="1100" u="none" strike="noStrike" dirty="0" smtClean="0">
                          <a:effectLst/>
                        </a:rPr>
                        <a:t>Turística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a:effectLst/>
                        </a:rPr>
                        <a:t> </a:t>
                      </a:r>
                      <a:endParaRPr lang="es-ES" sz="1000" b="0" i="0" u="none" strike="noStrike">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a:effectLst/>
                        </a:rPr>
                        <a:t>Señalización Turística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a:effectLst/>
                        </a:rPr>
                        <a:t> </a:t>
                      </a:r>
                      <a:endParaRPr lang="es-ES" sz="1000" b="0" i="0" u="none" strike="noStrike">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ctr"/>
                      <a:r>
                        <a:rPr lang="es-ES" sz="1100" u="none" strike="noStrike" dirty="0">
                          <a:effectLst/>
                        </a:rPr>
                        <a:t>Texturas y Colores</a:t>
                      </a:r>
                      <a:endParaRPr lang="es-ES" sz="1100" b="0" i="0" u="none" strike="noStrike" dirty="0">
                        <a:solidFill>
                          <a:srgbClr val="000000"/>
                        </a:solidFill>
                        <a:effectLst/>
                        <a:latin typeface="Calibri"/>
                      </a:endParaRPr>
                    </a:p>
                  </a:txBody>
                  <a:tcPr marL="3076" marR="3076" marT="3076" marB="0" anchor="ctr">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a:effectLst/>
                        </a:rPr>
                        <a:t> </a:t>
                      </a:r>
                      <a:endParaRPr lang="es-ES" sz="1000" b="0" i="0" u="none" strike="noStrike">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42711">
                <a:tc>
                  <a:txBody>
                    <a:bodyPr/>
                    <a:lstStyle/>
                    <a:p>
                      <a:pPr algn="l" fontAlgn="ctr"/>
                      <a:r>
                        <a:rPr lang="es-ES" sz="1100" u="none" strike="noStrike" dirty="0" smtClean="0">
                          <a:effectLst/>
                        </a:rPr>
                        <a:t>Feriados</a:t>
                      </a:r>
                      <a:endParaRPr lang="es-ES" sz="1100" b="0" i="0" u="none" strike="noStrike" dirty="0">
                        <a:solidFill>
                          <a:srgbClr val="000000"/>
                        </a:solidFill>
                        <a:effectLst/>
                        <a:latin typeface="Calibri"/>
                      </a:endParaRPr>
                    </a:p>
                  </a:txBody>
                  <a:tcPr marL="3076" marR="3076" marT="3076" marB="0" anchor="ctr">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 </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 </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270662">
                <a:tc>
                  <a:txBody>
                    <a:bodyPr/>
                    <a:lstStyle/>
                    <a:p>
                      <a:pPr algn="l" fontAlgn="t"/>
                      <a:r>
                        <a:rPr lang="es-ES" sz="1100" u="none" strike="noStrike" dirty="0" smtClean="0">
                          <a:effectLst/>
                        </a:rPr>
                        <a:t>Plan </a:t>
                      </a:r>
                      <a:r>
                        <a:rPr lang="es-ES" sz="1100" u="none" strike="noStrike" dirty="0">
                          <a:effectLst/>
                        </a:rPr>
                        <a:t>de Gestión Centro Histórico y La Mariscal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a:effectLst/>
                        </a:rPr>
                        <a:t> </a:t>
                      </a:r>
                      <a:endParaRPr lang="es-ES" sz="1000" b="0" i="0" u="none" strike="noStrike">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smtClean="0">
                          <a:effectLst/>
                        </a:rPr>
                        <a:t>Noches </a:t>
                      </a:r>
                      <a:r>
                        <a:rPr lang="es-ES" sz="1100" u="none" strike="noStrike" dirty="0">
                          <a:effectLst/>
                        </a:rPr>
                        <a:t>Patrimoniales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 </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a:effectLst/>
                        </a:rPr>
                        <a:t> </a:t>
                      </a:r>
                      <a:endParaRPr lang="es-ES" sz="1000" b="0" i="0" u="none" strike="noStrike">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a:effectLst/>
                        </a:rPr>
                        <a:t>Desarrollo Turístico Rural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dirty="0">
                          <a:effectLst/>
                        </a:rPr>
                        <a:t> </a:t>
                      </a:r>
                      <a:endParaRPr lang="es-ES" sz="1000" b="0" i="0" u="none" strike="noStrike" dirty="0">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56303">
                <a:tc>
                  <a:txBody>
                    <a:bodyPr/>
                    <a:lstStyle/>
                    <a:p>
                      <a:pPr algn="l" fontAlgn="t"/>
                      <a:r>
                        <a:rPr lang="es-ES" sz="1100" u="none" strike="noStrike" dirty="0">
                          <a:effectLst/>
                        </a:rPr>
                        <a:t>Áreas de Conservación y Uso </a:t>
                      </a:r>
                      <a:r>
                        <a:rPr lang="es-ES" sz="1100" u="none" strike="noStrike" dirty="0" smtClean="0">
                          <a:effectLst/>
                        </a:rPr>
                        <a:t>Sustentable</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a:effectLst/>
                        </a:rPr>
                        <a:t>√</a:t>
                      </a:r>
                      <a:endParaRPr lang="es-ES" sz="1100" b="0" i="0" u="none" strike="noStrike">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dirty="0">
                          <a:effectLst/>
                        </a:rPr>
                        <a:t> </a:t>
                      </a:r>
                      <a:endParaRPr lang="es-ES" sz="1000" b="0" i="0" u="none" strike="noStrike" dirty="0">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a:effectLst/>
                        </a:rPr>
                        <a:t> Producto </a:t>
                      </a:r>
                      <a:r>
                        <a:rPr lang="es-ES" sz="1100" u="none" strike="noStrike" dirty="0" smtClean="0">
                          <a:effectLst/>
                        </a:rPr>
                        <a:t>Gastronómico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a:effectLst/>
                        </a:rPr>
                        <a:t> </a:t>
                      </a:r>
                      <a:endParaRPr lang="es-ES" sz="1000" b="0" i="0" u="none" strike="noStrike">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a:effectLst/>
                        </a:rPr>
                        <a:t> Semana Santa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dirty="0">
                          <a:effectLst/>
                        </a:rPr>
                        <a:t> </a:t>
                      </a:r>
                      <a:endParaRPr lang="es-ES" sz="1000" b="0" i="0" u="none" strike="noStrike" dirty="0">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 </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a:effectLst/>
                        </a:rPr>
                        <a:t> Producto Navidad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dirty="0">
                          <a:effectLst/>
                        </a:rPr>
                        <a:t> </a:t>
                      </a:r>
                      <a:endParaRPr lang="es-ES" sz="1000" b="0" i="0" u="none" strike="noStrike" dirty="0">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l" fontAlgn="b"/>
                      <a:r>
                        <a:rPr lang="es-ES" sz="1000" u="none" strike="noStrike" dirty="0">
                          <a:effectLst/>
                        </a:rPr>
                        <a:t> </a:t>
                      </a:r>
                      <a:endParaRPr lang="es-ES" sz="1000" b="0" i="0" u="none" strike="noStrike" dirty="0">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lnB w="3175" cap="flat" cmpd="sng" algn="ctr">
                      <a:solidFill>
                        <a:schemeClr val="bg2">
                          <a:lumMod val="85000"/>
                        </a:schemeClr>
                      </a:solidFill>
                      <a:prstDash val="solid"/>
                      <a:round/>
                      <a:headEnd type="none" w="med" len="med"/>
                      <a:tailEnd type="none" w="med" len="med"/>
                    </a:lnB>
                    <a:solidFill>
                      <a:schemeClr val="bg1"/>
                    </a:solidFill>
                  </a:tcPr>
                </a:tc>
              </a:tr>
              <a:tr h="166722">
                <a:tc>
                  <a:txBody>
                    <a:bodyPr/>
                    <a:lstStyle/>
                    <a:p>
                      <a:pPr algn="l" fontAlgn="t"/>
                      <a:r>
                        <a:rPr lang="es-ES" sz="1100" u="none" strike="noStrike" dirty="0">
                          <a:effectLst/>
                        </a:rPr>
                        <a:t> Teleférico </a:t>
                      </a:r>
                      <a:endParaRPr lang="es-ES" sz="1100" b="0" i="0" u="none" strike="noStrike" dirty="0">
                        <a:solidFill>
                          <a:srgbClr val="000000"/>
                        </a:solidFill>
                        <a:effectLst/>
                        <a:latin typeface="Calibri"/>
                      </a:endParaRPr>
                    </a:p>
                  </a:txBody>
                  <a:tcPr marL="3076" marR="3076" marT="3076" marB="0">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solidFill>
                      <a:schemeClr val="bg1"/>
                    </a:solidFill>
                  </a:tcPr>
                </a:tc>
                <a:tc>
                  <a:txBody>
                    <a:bodyPr/>
                    <a:lstStyle/>
                    <a:p>
                      <a:pPr algn="l" fontAlgn="b"/>
                      <a:r>
                        <a:rPr lang="es-ES" sz="1000" u="none" strike="noStrike" dirty="0">
                          <a:effectLst/>
                        </a:rPr>
                        <a:t> </a:t>
                      </a:r>
                      <a:endParaRPr lang="es-ES" sz="1000" b="0" i="0" u="none" strike="noStrike" dirty="0">
                        <a:solidFill>
                          <a:srgbClr val="000000"/>
                        </a:solidFill>
                        <a:effectLst/>
                        <a:latin typeface="Calibri"/>
                      </a:endParaRPr>
                    </a:p>
                  </a:txBody>
                  <a:tcPr marL="3076" marR="3076" marT="3076" marB="0" anchor="b">
                    <a:lnL w="3175" cap="flat" cmpd="sng" algn="ctr">
                      <a:solidFill>
                        <a:schemeClr val="bg2">
                          <a:lumMod val="85000"/>
                        </a:schemeClr>
                      </a:solidFill>
                      <a:prstDash val="solid"/>
                      <a:round/>
                      <a:headEnd type="none" w="med" len="med"/>
                      <a:tailEnd type="none" w="med" len="med"/>
                    </a:lnL>
                    <a:lnR w="3175" cap="flat" cmpd="sng" algn="ctr">
                      <a:solidFill>
                        <a:schemeClr val="bg2">
                          <a:lumMod val="85000"/>
                        </a:schemeClr>
                      </a:solidFill>
                      <a:prstDash val="solid"/>
                      <a:round/>
                      <a:headEnd type="none" w="med" len="med"/>
                      <a:tailEnd type="none" w="med" len="med"/>
                    </a:lnR>
                    <a:lnT w="3175" cap="flat" cmpd="sng" algn="ctr">
                      <a:solidFill>
                        <a:schemeClr val="bg2">
                          <a:lumMod val="85000"/>
                        </a:schemeClr>
                      </a:solidFill>
                      <a:prstDash val="solid"/>
                      <a:round/>
                      <a:headEnd type="none" w="med" len="med"/>
                      <a:tailEnd type="none" w="med" len="med"/>
                    </a:lnT>
                    <a:solidFill>
                      <a:schemeClr val="bg1"/>
                    </a:solidFill>
                  </a:tcPr>
                </a:tc>
                <a:tc>
                  <a:txBody>
                    <a:bodyPr/>
                    <a:lstStyle/>
                    <a:p>
                      <a:pPr algn="ctr" fontAlgn="ctr"/>
                      <a:r>
                        <a:rPr lang="es-ES" sz="1100" u="none" strike="noStrike" dirty="0">
                          <a:effectLst/>
                        </a:rPr>
                        <a:t>√</a:t>
                      </a:r>
                      <a:endParaRPr lang="es-ES" sz="1100" b="0" i="0" u="none" strike="noStrike" dirty="0">
                        <a:solidFill>
                          <a:srgbClr val="000000"/>
                        </a:solidFill>
                        <a:effectLst/>
                        <a:latin typeface="Calibri"/>
                      </a:endParaRPr>
                    </a:p>
                  </a:txBody>
                  <a:tcPr marL="3076" marR="3076" marT="3076" marB="0" anchor="ctr">
                    <a:lnL w="3175" cap="flat" cmpd="sng" algn="ctr">
                      <a:solidFill>
                        <a:schemeClr val="bg2">
                          <a:lumMod val="85000"/>
                        </a:schemeClr>
                      </a:solidFill>
                      <a:prstDash val="solid"/>
                      <a:round/>
                      <a:headEnd type="none" w="med" len="med"/>
                      <a:tailEnd type="none" w="med" len="med"/>
                    </a:lnL>
                    <a:lnT w="3175" cap="flat" cmpd="sng" algn="ctr">
                      <a:solidFill>
                        <a:schemeClr val="bg2">
                          <a:lumMod val="85000"/>
                        </a:schemeClr>
                      </a:solidFill>
                      <a:prstDash val="solid"/>
                      <a:round/>
                      <a:headEnd type="none" w="med" len="med"/>
                      <a:tailEnd type="none" w="med" len="med"/>
                    </a:lnT>
                    <a:solidFill>
                      <a:schemeClr val="bg1"/>
                    </a:solidFill>
                  </a:tcPr>
                </a:tc>
              </a:tr>
            </a:tbl>
          </a:graphicData>
        </a:graphic>
      </p:graphicFrame>
      <p:sp>
        <p:nvSpPr>
          <p:cNvPr id="17" name="TextBox 16"/>
          <p:cNvSpPr txBox="1"/>
          <p:nvPr/>
        </p:nvSpPr>
        <p:spPr>
          <a:xfrm>
            <a:off x="4589203" y="6287253"/>
            <a:ext cx="1227893" cy="461665"/>
          </a:xfrm>
          <a:prstGeom prst="rect">
            <a:avLst/>
          </a:prstGeom>
          <a:solidFill>
            <a:schemeClr val="accent2">
              <a:lumMod val="40000"/>
              <a:lumOff val="60000"/>
            </a:schemeClr>
          </a:solidFill>
        </p:spPr>
        <p:txBody>
          <a:bodyPr wrap="square" rtlCol="0">
            <a:spAutoFit/>
          </a:bodyPr>
          <a:lstStyle/>
          <a:p>
            <a:r>
              <a:rPr lang="es-ES" sz="1200" dirty="0" smtClean="0"/>
              <a:t>Total iniciativas activas: 11/14</a:t>
            </a:r>
            <a:endParaRPr lang="es-ES" sz="1200" dirty="0"/>
          </a:p>
        </p:txBody>
      </p:sp>
      <p:sp>
        <p:nvSpPr>
          <p:cNvPr id="18" name="TextBox 17"/>
          <p:cNvSpPr txBox="1"/>
          <p:nvPr/>
        </p:nvSpPr>
        <p:spPr>
          <a:xfrm>
            <a:off x="5957355" y="6279703"/>
            <a:ext cx="2308013" cy="461665"/>
          </a:xfrm>
          <a:prstGeom prst="rect">
            <a:avLst/>
          </a:prstGeom>
          <a:solidFill>
            <a:schemeClr val="accent2">
              <a:lumMod val="40000"/>
              <a:lumOff val="60000"/>
            </a:schemeClr>
          </a:solidFill>
        </p:spPr>
        <p:txBody>
          <a:bodyPr wrap="square" rtlCol="0">
            <a:spAutoFit/>
          </a:bodyPr>
          <a:lstStyle/>
          <a:p>
            <a:r>
              <a:rPr lang="es-ES" sz="1200" dirty="0" smtClean="0"/>
              <a:t>Éxito de iniciativas:  7 éxito / 6 sin éxito / 1 en evaluación</a:t>
            </a:r>
            <a:endParaRPr lang="es-ES" sz="1200" dirty="0"/>
          </a:p>
        </p:txBody>
      </p:sp>
    </p:spTree>
    <p:extLst>
      <p:ext uri="{BB962C8B-B14F-4D97-AF65-F5344CB8AC3E}">
        <p14:creationId xmlns:p14="http://schemas.microsoft.com/office/powerpoint/2010/main" val="35517201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a:t>
            </a:r>
            <a:r>
              <a:rPr lang="es-ES" b="1" dirty="0" smtClean="0">
                <a:solidFill>
                  <a:srgbClr val="002060"/>
                </a:solidFill>
                <a:cs typeface="Arial" charset="0"/>
              </a:rPr>
              <a:t>región (RICE)</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La industria a nivel mundial – </a:t>
            </a:r>
            <a:r>
              <a:rPr lang="es-ES" sz="2000" dirty="0" smtClean="0">
                <a:solidFill>
                  <a:srgbClr val="00B0F0"/>
                </a:solidFill>
                <a:cs typeface="Arial" charset="0"/>
              </a:rPr>
              <a:t>Cifras clave (i/iv)</a:t>
            </a:r>
            <a:endParaRPr lang="es-ES" sz="1400" i="1" dirty="0">
              <a:solidFill>
                <a:srgbClr val="00B0F0"/>
              </a:solidFill>
              <a:cs typeface="Arial" charset="0"/>
            </a:endParaRPr>
          </a:p>
        </p:txBody>
      </p:sp>
      <p:grpSp>
        <p:nvGrpSpPr>
          <p:cNvPr id="34" name="Group 33"/>
          <p:cNvGrpSpPr/>
          <p:nvPr/>
        </p:nvGrpSpPr>
        <p:grpSpPr>
          <a:xfrm>
            <a:off x="5108352" y="1196753"/>
            <a:ext cx="4290316" cy="431642"/>
            <a:chOff x="467246" y="1845230"/>
            <a:chExt cx="8244000" cy="431642"/>
          </a:xfrm>
        </p:grpSpPr>
        <p:cxnSp>
          <p:nvCxnSpPr>
            <p:cNvPr id="35" name="Straight Connector 34"/>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36" name="Rectangle 35"/>
            <p:cNvSpPr/>
            <p:nvPr/>
          </p:nvSpPr>
          <p:spPr>
            <a:xfrm>
              <a:off x="2056351" y="1845230"/>
              <a:ext cx="5065790"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Evolución mundial en el número </a:t>
              </a:r>
            </a:p>
            <a:p>
              <a:pPr algn="ctr"/>
              <a:r>
                <a:rPr lang="es-ES" sz="1100" b="1" dirty="0" smtClean="0">
                  <a:solidFill>
                    <a:srgbClr val="002060"/>
                  </a:solidFill>
                  <a:cs typeface="Arial" panose="020B0604020202020204" pitchFamily="34" charset="0"/>
                </a:rPr>
                <a:t>de reuniones, 2004-2015</a:t>
              </a:r>
              <a:endParaRPr lang="es-ES" sz="1100" b="1" dirty="0">
                <a:solidFill>
                  <a:srgbClr val="002060"/>
                </a:solidFill>
                <a:cs typeface="Arial" panose="020B0604020202020204" pitchFamily="34" charset="0"/>
              </a:endParaRPr>
            </a:p>
          </p:txBody>
        </p:sp>
      </p:grpSp>
      <p:sp>
        <p:nvSpPr>
          <p:cNvPr id="37" name="Content Placeholder 5"/>
          <p:cNvSpPr txBox="1">
            <a:spLocks/>
          </p:cNvSpPr>
          <p:nvPr/>
        </p:nvSpPr>
        <p:spPr bwMode="auto">
          <a:xfrm>
            <a:off x="344488" y="1196752"/>
            <a:ext cx="4451359" cy="45365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b="1" dirty="0" smtClean="0">
                <a:solidFill>
                  <a:srgbClr val="002060"/>
                </a:solidFill>
              </a:rPr>
              <a:t>La industria de convenciones y ferias a nivel global</a:t>
            </a:r>
            <a:endParaRPr lang="es-ES" sz="1200" b="1" dirty="0">
              <a:solidFill>
                <a:srgbClr val="002060"/>
              </a:solidFill>
            </a:endParaRPr>
          </a:p>
          <a:p>
            <a:pPr algn="just">
              <a:spcAft>
                <a:spcPts val="600"/>
              </a:spcAft>
            </a:pPr>
            <a:r>
              <a:rPr lang="es-ES" sz="1100" dirty="0" smtClean="0">
                <a:solidFill>
                  <a:srgbClr val="002060"/>
                </a:solidFill>
              </a:rPr>
              <a:t>El turismo de convenciones y ferias a nivel mundial se encuentra en una </a:t>
            </a:r>
            <a:r>
              <a:rPr lang="es-ES" sz="1100" b="1" dirty="0" smtClean="0">
                <a:solidFill>
                  <a:srgbClr val="002060"/>
                </a:solidFill>
              </a:rPr>
              <a:t>tendencia positiva de recuperación</a:t>
            </a:r>
            <a:r>
              <a:rPr lang="es-ES" sz="1100" dirty="0" smtClean="0">
                <a:solidFill>
                  <a:srgbClr val="002060"/>
                </a:solidFill>
              </a:rPr>
              <a:t>, después de unos años con ciertas dificultades a causa de la crisis global. En 2013 se realizaron un total de </a:t>
            </a:r>
            <a:r>
              <a:rPr lang="es-ES" sz="1100" b="1" dirty="0" smtClean="0">
                <a:solidFill>
                  <a:srgbClr val="002060"/>
                </a:solidFill>
              </a:rPr>
              <a:t>11.685 reuniones</a:t>
            </a:r>
            <a:r>
              <a:rPr lang="es-ES" sz="1100" dirty="0" smtClean="0">
                <a:solidFill>
                  <a:srgbClr val="002060"/>
                </a:solidFill>
              </a:rPr>
              <a:t>, 535 más que el año anterior (ICCA). La situación actual del sector invita al optimismo, con un crecimiento sostenido y progresivo desde la crisis desencadenada en 2008. </a:t>
            </a:r>
          </a:p>
          <a:p>
            <a:pPr algn="just">
              <a:spcAft>
                <a:spcPts val="600"/>
              </a:spcAft>
            </a:pPr>
            <a:r>
              <a:rPr lang="es-ES" sz="1100" dirty="0" smtClean="0">
                <a:solidFill>
                  <a:srgbClr val="002060"/>
                </a:solidFill>
              </a:rPr>
              <a:t>A nivel regional, </a:t>
            </a:r>
            <a:r>
              <a:rPr lang="es-ES" sz="1100" b="1" dirty="0" smtClean="0">
                <a:solidFill>
                  <a:srgbClr val="002060"/>
                </a:solidFill>
              </a:rPr>
              <a:t>Europa concentra la mayor parte de las reuniones</a:t>
            </a:r>
            <a:r>
              <a:rPr lang="es-ES" sz="1100" dirty="0" smtClean="0">
                <a:solidFill>
                  <a:srgbClr val="002060"/>
                </a:solidFill>
              </a:rPr>
              <a:t>, con el 54% del total, seguido de </a:t>
            </a:r>
            <a:r>
              <a:rPr lang="es-ES" sz="1100" b="1" dirty="0" smtClean="0">
                <a:solidFill>
                  <a:srgbClr val="002060"/>
                </a:solidFill>
              </a:rPr>
              <a:t>Norte &amp; Sudamérica, con el 21,72%, </a:t>
            </a:r>
            <a:r>
              <a:rPr lang="es-ES" sz="1100" dirty="0" smtClean="0">
                <a:solidFill>
                  <a:srgbClr val="002060"/>
                </a:solidFill>
              </a:rPr>
              <a:t>y Asia Pacífico y Oriente Medio con el 21,13%. África sigue representando un porcentaje muy minoritario a nivel global. </a:t>
            </a:r>
          </a:p>
          <a:p>
            <a:pPr algn="just">
              <a:spcAft>
                <a:spcPts val="600"/>
              </a:spcAft>
            </a:pPr>
            <a:r>
              <a:rPr lang="es-ES" sz="1100" dirty="0" smtClean="0">
                <a:solidFill>
                  <a:srgbClr val="002060"/>
                </a:solidFill>
              </a:rPr>
              <a:t>Aunque se denota una mejoría en el sector, se mantiene cierta prudencia, pues existen diferentes </a:t>
            </a:r>
            <a:r>
              <a:rPr lang="es-ES" sz="1100" b="1" dirty="0" smtClean="0">
                <a:solidFill>
                  <a:srgbClr val="002060"/>
                </a:solidFill>
              </a:rPr>
              <a:t>factores</a:t>
            </a:r>
            <a:r>
              <a:rPr lang="es-ES" sz="1100" dirty="0" smtClean="0">
                <a:solidFill>
                  <a:srgbClr val="002060"/>
                </a:solidFill>
              </a:rPr>
              <a:t> que están </a:t>
            </a:r>
            <a:r>
              <a:rPr lang="es-ES" sz="1100" b="1" dirty="0" smtClean="0">
                <a:solidFill>
                  <a:srgbClr val="002060"/>
                </a:solidFill>
              </a:rPr>
              <a:t>influyendo de manera relevante la manera de organizar congresos y eventos. </a:t>
            </a:r>
            <a:r>
              <a:rPr lang="es-ES" sz="1100" dirty="0" smtClean="0">
                <a:solidFill>
                  <a:srgbClr val="002060"/>
                </a:solidFill>
              </a:rPr>
              <a:t>Algunos ejemplos reconocidos son, entre otros:</a:t>
            </a:r>
          </a:p>
          <a:p>
            <a:pPr marL="171450" indent="-171450" algn="just">
              <a:spcAft>
                <a:spcPts val="600"/>
              </a:spcAft>
              <a:buFont typeface="Wingdings" panose="05000000000000000000" pitchFamily="2" charset="2"/>
              <a:buChar char="§"/>
            </a:pPr>
            <a:r>
              <a:rPr lang="es-ES" sz="1100" dirty="0" smtClean="0">
                <a:solidFill>
                  <a:srgbClr val="002060"/>
                </a:solidFill>
              </a:rPr>
              <a:t>Irrupción del </a:t>
            </a:r>
            <a:r>
              <a:rPr lang="es-ES" sz="1100" b="1" dirty="0" smtClean="0">
                <a:solidFill>
                  <a:srgbClr val="002060"/>
                </a:solidFill>
              </a:rPr>
              <a:t>Big Data. </a:t>
            </a:r>
            <a:r>
              <a:rPr lang="es-ES" sz="1100" dirty="0" smtClean="0">
                <a:solidFill>
                  <a:srgbClr val="002060"/>
                </a:solidFill>
              </a:rPr>
              <a:t>Potencial ilimitado de recopilar información y percepciones, representando una fuente importante de descubrimientos y análisis.</a:t>
            </a:r>
            <a:endParaRPr lang="es-ES" sz="1100" b="1" dirty="0">
              <a:solidFill>
                <a:srgbClr val="002060"/>
              </a:solidFill>
            </a:endParaRPr>
          </a:p>
          <a:p>
            <a:pPr marL="171450" indent="-171450" algn="just">
              <a:spcAft>
                <a:spcPts val="600"/>
              </a:spcAft>
              <a:buFont typeface="Wingdings" panose="05000000000000000000" pitchFamily="2" charset="2"/>
              <a:buChar char="§"/>
            </a:pPr>
            <a:r>
              <a:rPr lang="es-ES" sz="1100" b="1" i="1" dirty="0" err="1" smtClean="0">
                <a:solidFill>
                  <a:srgbClr val="002060"/>
                </a:solidFill>
              </a:rPr>
              <a:t>Sharing</a:t>
            </a:r>
            <a:r>
              <a:rPr lang="es-ES" sz="1100" b="1" i="1" dirty="0" smtClean="0">
                <a:solidFill>
                  <a:srgbClr val="002060"/>
                </a:solidFill>
              </a:rPr>
              <a:t> </a:t>
            </a:r>
            <a:r>
              <a:rPr lang="es-ES" sz="1100" b="1" i="1" dirty="0" err="1" smtClean="0">
                <a:solidFill>
                  <a:srgbClr val="002060"/>
                </a:solidFill>
              </a:rPr>
              <a:t>economy</a:t>
            </a:r>
            <a:r>
              <a:rPr lang="es-ES" sz="1100" b="1" dirty="0" smtClean="0">
                <a:solidFill>
                  <a:srgbClr val="002060"/>
                </a:solidFill>
              </a:rPr>
              <a:t>. </a:t>
            </a:r>
            <a:r>
              <a:rPr lang="es-ES" sz="1100" dirty="0">
                <a:solidFill>
                  <a:srgbClr val="002060"/>
                </a:solidFill>
              </a:rPr>
              <a:t>P</a:t>
            </a:r>
            <a:r>
              <a:rPr lang="es-ES" sz="1100" dirty="0" smtClean="0">
                <a:solidFill>
                  <a:srgbClr val="002060"/>
                </a:solidFill>
              </a:rPr>
              <a:t>lataformas como </a:t>
            </a:r>
            <a:r>
              <a:rPr lang="es-ES" sz="1100" dirty="0" err="1" smtClean="0">
                <a:solidFill>
                  <a:srgbClr val="002060"/>
                </a:solidFill>
              </a:rPr>
              <a:t>Uber</a:t>
            </a:r>
            <a:r>
              <a:rPr lang="es-ES" sz="1100" dirty="0" smtClean="0">
                <a:solidFill>
                  <a:srgbClr val="002060"/>
                </a:solidFill>
              </a:rPr>
              <a:t>, </a:t>
            </a:r>
            <a:r>
              <a:rPr lang="es-ES" sz="1100" dirty="0" err="1" smtClean="0">
                <a:solidFill>
                  <a:srgbClr val="002060"/>
                </a:solidFill>
              </a:rPr>
              <a:t>Airbnb</a:t>
            </a:r>
            <a:r>
              <a:rPr lang="es-ES" sz="1100" dirty="0" smtClean="0">
                <a:solidFill>
                  <a:srgbClr val="002060"/>
                </a:solidFill>
              </a:rPr>
              <a:t> o </a:t>
            </a:r>
            <a:r>
              <a:rPr lang="es-ES" sz="1100" dirty="0" err="1" smtClean="0">
                <a:solidFill>
                  <a:srgbClr val="002060"/>
                </a:solidFill>
              </a:rPr>
              <a:t>Lyft</a:t>
            </a:r>
            <a:r>
              <a:rPr lang="es-ES" sz="1100" dirty="0" smtClean="0">
                <a:solidFill>
                  <a:srgbClr val="002060"/>
                </a:solidFill>
              </a:rPr>
              <a:t> que, después de irrumpir en la industria de viajes, ahora giran su atención hacia los viajes de negocios y convenciones.</a:t>
            </a:r>
          </a:p>
          <a:p>
            <a:pPr marL="171450" indent="-171450" algn="just">
              <a:spcAft>
                <a:spcPts val="600"/>
              </a:spcAft>
              <a:buFont typeface="Wingdings" panose="05000000000000000000" pitchFamily="2" charset="2"/>
              <a:buChar char="§"/>
            </a:pPr>
            <a:r>
              <a:rPr lang="es-ES" sz="1100" b="1" dirty="0" smtClean="0">
                <a:solidFill>
                  <a:srgbClr val="002060"/>
                </a:solidFill>
              </a:rPr>
              <a:t>Nuevos perfiles de consumidores</a:t>
            </a:r>
            <a:r>
              <a:rPr lang="es-ES" sz="1100" dirty="0">
                <a:solidFill>
                  <a:srgbClr val="002060"/>
                </a:solidFill>
              </a:rPr>
              <a:t> </a:t>
            </a:r>
            <a:r>
              <a:rPr lang="es-ES" sz="1100" dirty="0" smtClean="0">
                <a:solidFill>
                  <a:srgbClr val="002060"/>
                </a:solidFill>
              </a:rPr>
              <a:t>y nuevos patrones de consumo de nuevos segmentos como los </a:t>
            </a:r>
            <a:r>
              <a:rPr lang="es-ES" sz="1100" i="1" dirty="0" err="1" smtClean="0">
                <a:solidFill>
                  <a:srgbClr val="002060"/>
                </a:solidFill>
              </a:rPr>
              <a:t>Millenials</a:t>
            </a:r>
            <a:r>
              <a:rPr lang="es-ES" sz="1100" i="1" dirty="0" smtClean="0">
                <a:solidFill>
                  <a:srgbClr val="002060"/>
                </a:solidFill>
              </a:rPr>
              <a:t>.</a:t>
            </a:r>
            <a:endParaRPr lang="es-ES" sz="1100" i="1" dirty="0">
              <a:solidFill>
                <a:srgbClr val="002060"/>
              </a:solidFill>
            </a:endParaRPr>
          </a:p>
        </p:txBody>
      </p:sp>
      <p:sp>
        <p:nvSpPr>
          <p:cNvPr id="38" name="TextBox 37"/>
          <p:cNvSpPr txBox="1"/>
          <p:nvPr/>
        </p:nvSpPr>
        <p:spPr>
          <a:xfrm>
            <a:off x="5097016" y="3521931"/>
            <a:ext cx="4351949" cy="209894"/>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a:t>
            </a:r>
            <a:r>
              <a:rPr lang="es-ES" sz="800" i="1" dirty="0" smtClean="0">
                <a:solidFill>
                  <a:srgbClr val="002060"/>
                </a:solidFill>
              </a:rPr>
              <a:t>ICCA </a:t>
            </a:r>
            <a:r>
              <a:rPr lang="es-ES" sz="800" i="1" dirty="0" err="1" smtClean="0">
                <a:solidFill>
                  <a:srgbClr val="002060"/>
                </a:solidFill>
              </a:rPr>
              <a:t>Statistics</a:t>
            </a:r>
            <a:r>
              <a:rPr lang="es-ES" sz="800" i="1" dirty="0" smtClean="0">
                <a:solidFill>
                  <a:srgbClr val="002060"/>
                </a:solidFill>
              </a:rPr>
              <a:t> 2015 (última edición disponible)</a:t>
            </a:r>
            <a:endParaRPr lang="es-ES" sz="800" i="1" dirty="0">
              <a:solidFill>
                <a:srgbClr val="002060"/>
              </a:solidFill>
            </a:endParaRPr>
          </a:p>
        </p:txBody>
      </p:sp>
      <p:sp>
        <p:nvSpPr>
          <p:cNvPr id="39" name="TextBox 38"/>
          <p:cNvSpPr txBox="1"/>
          <p:nvPr/>
        </p:nvSpPr>
        <p:spPr>
          <a:xfrm>
            <a:off x="5097016" y="6309320"/>
            <a:ext cx="4351949" cy="332988"/>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ICCA </a:t>
            </a:r>
            <a:r>
              <a:rPr lang="es-ES" sz="800" i="1" dirty="0" err="1">
                <a:solidFill>
                  <a:srgbClr val="002060"/>
                </a:solidFill>
              </a:rPr>
              <a:t>Statistics</a:t>
            </a:r>
            <a:r>
              <a:rPr lang="es-ES" sz="800" i="1" dirty="0">
                <a:solidFill>
                  <a:srgbClr val="002060"/>
                </a:solidFill>
              </a:rPr>
              <a:t> </a:t>
            </a:r>
            <a:r>
              <a:rPr lang="es-ES" sz="800" i="1" dirty="0" err="1">
                <a:solidFill>
                  <a:srgbClr val="002060"/>
                </a:solidFill>
              </a:rPr>
              <a:t>Report</a:t>
            </a:r>
            <a:r>
              <a:rPr lang="es-ES" sz="800" i="1" dirty="0">
                <a:solidFill>
                  <a:srgbClr val="002060"/>
                </a:solidFill>
              </a:rPr>
              <a:t> </a:t>
            </a:r>
            <a:r>
              <a:rPr lang="es-ES" sz="800" i="1" dirty="0" smtClean="0">
                <a:solidFill>
                  <a:srgbClr val="002060"/>
                </a:solidFill>
              </a:rPr>
              <a:t>2000-2010 . No se dispone de información más actualizada por región</a:t>
            </a:r>
            <a:endParaRPr lang="es-ES" sz="800" i="1" dirty="0">
              <a:solidFill>
                <a:srgbClr val="002060"/>
              </a:solidFill>
            </a:endParaRPr>
          </a:p>
        </p:txBody>
      </p:sp>
      <p:sp>
        <p:nvSpPr>
          <p:cNvPr id="40" name="TextBox 39"/>
          <p:cNvSpPr txBox="1"/>
          <p:nvPr/>
        </p:nvSpPr>
        <p:spPr>
          <a:xfrm>
            <a:off x="385027" y="6309320"/>
            <a:ext cx="4351949" cy="209894"/>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a:t>
            </a:r>
            <a:r>
              <a:rPr lang="es-ES" sz="800" i="1" dirty="0" err="1" smtClean="0">
                <a:solidFill>
                  <a:srgbClr val="002060"/>
                </a:solidFill>
              </a:rPr>
              <a:t>Carlson</a:t>
            </a:r>
            <a:r>
              <a:rPr lang="es-ES" sz="800" i="1" dirty="0" smtClean="0">
                <a:solidFill>
                  <a:srgbClr val="002060"/>
                </a:solidFill>
              </a:rPr>
              <a:t> </a:t>
            </a:r>
            <a:r>
              <a:rPr lang="es-ES" sz="800" i="1" dirty="0" err="1" smtClean="0">
                <a:solidFill>
                  <a:srgbClr val="002060"/>
                </a:solidFill>
              </a:rPr>
              <a:t>Wagonlit</a:t>
            </a:r>
            <a:r>
              <a:rPr lang="es-ES" sz="800" i="1" dirty="0">
                <a:solidFill>
                  <a:srgbClr val="002060"/>
                </a:solidFill>
              </a:rPr>
              <a:t> </a:t>
            </a:r>
            <a:r>
              <a:rPr lang="es-ES" sz="800" i="1" dirty="0" smtClean="0">
                <a:solidFill>
                  <a:srgbClr val="002060"/>
                </a:solidFill>
              </a:rPr>
              <a:t>2015 </a:t>
            </a:r>
            <a:r>
              <a:rPr lang="es-ES" sz="800" i="1" dirty="0" err="1" smtClean="0">
                <a:solidFill>
                  <a:srgbClr val="002060"/>
                </a:solidFill>
              </a:rPr>
              <a:t>trends</a:t>
            </a:r>
            <a:r>
              <a:rPr lang="es-ES" sz="800" i="1" dirty="0" smtClean="0">
                <a:solidFill>
                  <a:srgbClr val="002060"/>
                </a:solidFill>
              </a:rPr>
              <a:t>, / ICCA </a:t>
            </a:r>
            <a:r>
              <a:rPr lang="es-ES" sz="800" i="1" dirty="0" err="1" smtClean="0">
                <a:solidFill>
                  <a:srgbClr val="002060"/>
                </a:solidFill>
              </a:rPr>
              <a:t>Statistics</a:t>
            </a:r>
            <a:r>
              <a:rPr lang="es-ES" sz="800" i="1" dirty="0" smtClean="0">
                <a:solidFill>
                  <a:srgbClr val="002060"/>
                </a:solidFill>
              </a:rPr>
              <a:t> 2015 (última información disponible)</a:t>
            </a:r>
            <a:endParaRPr lang="es-ES" sz="800" i="1" dirty="0">
              <a:solidFill>
                <a:srgbClr val="002060"/>
              </a:solidFill>
            </a:endParaRPr>
          </a:p>
        </p:txBody>
      </p:sp>
      <p:graphicFrame>
        <p:nvGraphicFramePr>
          <p:cNvPr id="41" name="Chart 40"/>
          <p:cNvGraphicFramePr/>
          <p:nvPr>
            <p:extLst>
              <p:ext uri="{D42A27DB-BD31-4B8C-83A1-F6EECF244321}">
                <p14:modId xmlns:p14="http://schemas.microsoft.com/office/powerpoint/2010/main" val="3169869455"/>
              </p:ext>
            </p:extLst>
          </p:nvPr>
        </p:nvGraphicFramePr>
        <p:xfrm>
          <a:off x="5069145" y="1753096"/>
          <a:ext cx="4420371" cy="1816723"/>
        </p:xfrm>
        <a:graphic>
          <a:graphicData uri="http://schemas.openxmlformats.org/drawingml/2006/chart">
            <c:chart xmlns:c="http://schemas.openxmlformats.org/drawingml/2006/chart" xmlns:r="http://schemas.openxmlformats.org/officeDocument/2006/relationships" r:id="rId3"/>
          </a:graphicData>
        </a:graphic>
      </p:graphicFrame>
      <p:sp>
        <p:nvSpPr>
          <p:cNvPr id="42" name="TextBox 41"/>
          <p:cNvSpPr txBox="1"/>
          <p:nvPr/>
        </p:nvSpPr>
        <p:spPr>
          <a:xfrm>
            <a:off x="6850836" y="1676754"/>
            <a:ext cx="910476" cy="246209"/>
          </a:xfrm>
          <a:prstGeom prst="rect">
            <a:avLst/>
          </a:prstGeom>
          <a:noFill/>
          <a:ln>
            <a:noFill/>
          </a:ln>
        </p:spPr>
        <p:txBody>
          <a:bodyPr wrap="square" lIns="35994" tIns="45714" rIns="35994" bIns="45714" rtlCol="0">
            <a:spAutoFit/>
          </a:bodyPr>
          <a:lstStyle/>
          <a:p>
            <a:pPr algn="ctr"/>
            <a:r>
              <a:rPr lang="es-ES" sz="1000" b="1" i="1" dirty="0">
                <a:solidFill>
                  <a:srgbClr val="92D400"/>
                </a:solidFill>
              </a:rPr>
              <a:t>CAGR: </a:t>
            </a:r>
            <a:r>
              <a:rPr lang="es-ES" sz="1000" b="1" i="1" dirty="0" smtClean="0">
                <a:solidFill>
                  <a:srgbClr val="92D400"/>
                </a:solidFill>
              </a:rPr>
              <a:t>+3,8%</a:t>
            </a:r>
            <a:endParaRPr lang="es-ES" sz="1000" b="1" i="1" dirty="0">
              <a:solidFill>
                <a:srgbClr val="92D400"/>
              </a:solidFill>
            </a:endParaRPr>
          </a:p>
        </p:txBody>
      </p:sp>
      <p:cxnSp>
        <p:nvCxnSpPr>
          <p:cNvPr id="47" name="Straight Arrow Connector 46"/>
          <p:cNvCxnSpPr/>
          <p:nvPr/>
        </p:nvCxnSpPr>
        <p:spPr>
          <a:xfrm flipV="1">
            <a:off x="5313040" y="1686028"/>
            <a:ext cx="3902287" cy="524968"/>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48" name="Chart 47"/>
          <p:cNvGraphicFramePr/>
          <p:nvPr>
            <p:extLst>
              <p:ext uri="{D42A27DB-BD31-4B8C-83A1-F6EECF244321}">
                <p14:modId xmlns:p14="http://schemas.microsoft.com/office/powerpoint/2010/main" val="4165854710"/>
              </p:ext>
            </p:extLst>
          </p:nvPr>
        </p:nvGraphicFramePr>
        <p:xfrm>
          <a:off x="5142832" y="4363487"/>
          <a:ext cx="4255836" cy="1998288"/>
        </p:xfrm>
        <a:graphic>
          <a:graphicData uri="http://schemas.openxmlformats.org/drawingml/2006/chart">
            <c:chart xmlns:c="http://schemas.openxmlformats.org/drawingml/2006/chart" xmlns:r="http://schemas.openxmlformats.org/officeDocument/2006/relationships" r:id="rId4"/>
          </a:graphicData>
        </a:graphic>
      </p:graphicFrame>
      <p:grpSp>
        <p:nvGrpSpPr>
          <p:cNvPr id="49" name="Group 48"/>
          <p:cNvGrpSpPr/>
          <p:nvPr/>
        </p:nvGrpSpPr>
        <p:grpSpPr>
          <a:xfrm>
            <a:off x="5126734" y="3744084"/>
            <a:ext cx="4290316" cy="431642"/>
            <a:chOff x="467246" y="1845230"/>
            <a:chExt cx="8244000" cy="431642"/>
          </a:xfrm>
        </p:grpSpPr>
        <p:cxnSp>
          <p:nvCxnSpPr>
            <p:cNvPr id="50" name="Straight Connector 49"/>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1706576" y="1845230"/>
              <a:ext cx="5765342"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Evolución mundial en el número </a:t>
              </a:r>
            </a:p>
            <a:p>
              <a:pPr algn="ctr"/>
              <a:r>
                <a:rPr lang="es-ES" sz="1100" b="1" dirty="0" smtClean="0">
                  <a:solidFill>
                    <a:srgbClr val="002060"/>
                  </a:solidFill>
                  <a:cs typeface="Arial" panose="020B0604020202020204" pitchFamily="34" charset="0"/>
                </a:rPr>
                <a:t>de reuniones por regiones, 2010-2013</a:t>
              </a:r>
              <a:endParaRPr lang="es-ES" sz="1100" b="1" dirty="0">
                <a:solidFill>
                  <a:srgbClr val="002060"/>
                </a:solidFill>
                <a:cs typeface="Arial" panose="020B0604020202020204" pitchFamily="34" charset="0"/>
              </a:endParaRPr>
            </a:p>
          </p:txBody>
        </p:sp>
      </p:grpSp>
      <p:sp>
        <p:nvSpPr>
          <p:cNvPr id="52" name="Rectangle 51"/>
          <p:cNvSpPr/>
          <p:nvPr/>
        </p:nvSpPr>
        <p:spPr>
          <a:xfrm>
            <a:off x="6164944" y="4848665"/>
            <a:ext cx="1164319" cy="1269331"/>
          </a:xfrm>
          <a:prstGeom prst="rect">
            <a:avLst/>
          </a:prstGeom>
          <a:noFill/>
          <a:ln w="28575">
            <a:solidFill>
              <a:schemeClr val="accent3"/>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3" name="TextBox 52"/>
          <p:cNvSpPr txBox="1"/>
          <p:nvPr/>
        </p:nvSpPr>
        <p:spPr>
          <a:xfrm>
            <a:off x="5061182" y="4179432"/>
            <a:ext cx="818702" cy="215431"/>
          </a:xfrm>
          <a:prstGeom prst="rect">
            <a:avLst/>
          </a:prstGeom>
          <a:noFill/>
          <a:ln>
            <a:noFill/>
          </a:ln>
        </p:spPr>
        <p:txBody>
          <a:bodyPr wrap="square" lIns="35994" tIns="45714" rIns="35994" bIns="45714" rtlCol="0">
            <a:spAutoFit/>
          </a:bodyPr>
          <a:lstStyle/>
          <a:p>
            <a:pPr algn="ctr"/>
            <a:r>
              <a:rPr lang="es-ES" sz="800" b="1" i="1" dirty="0">
                <a:solidFill>
                  <a:srgbClr val="92D400"/>
                </a:solidFill>
              </a:rPr>
              <a:t>CAGR: </a:t>
            </a:r>
            <a:r>
              <a:rPr lang="es-ES" sz="800" b="1" i="1" dirty="0" smtClean="0">
                <a:solidFill>
                  <a:srgbClr val="92D400"/>
                </a:solidFill>
              </a:rPr>
              <a:t>+6,4 %</a:t>
            </a:r>
            <a:endParaRPr lang="es-ES" sz="800" b="1" i="1" dirty="0">
              <a:solidFill>
                <a:srgbClr val="92D400"/>
              </a:solidFill>
            </a:endParaRPr>
          </a:p>
        </p:txBody>
      </p:sp>
      <p:cxnSp>
        <p:nvCxnSpPr>
          <p:cNvPr id="54" name="Straight Arrow Connector 53"/>
          <p:cNvCxnSpPr/>
          <p:nvPr/>
        </p:nvCxnSpPr>
        <p:spPr>
          <a:xfrm flipV="1">
            <a:off x="5155970" y="4254468"/>
            <a:ext cx="906386" cy="379959"/>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55" name="TextBox 54"/>
          <p:cNvSpPr txBox="1"/>
          <p:nvPr/>
        </p:nvSpPr>
        <p:spPr>
          <a:xfrm>
            <a:off x="6150522" y="4897013"/>
            <a:ext cx="818702" cy="215431"/>
          </a:xfrm>
          <a:prstGeom prst="rect">
            <a:avLst/>
          </a:prstGeom>
          <a:noFill/>
          <a:ln>
            <a:noFill/>
          </a:ln>
        </p:spPr>
        <p:txBody>
          <a:bodyPr wrap="square" lIns="35994" tIns="45714" rIns="35994" bIns="45714" rtlCol="0">
            <a:spAutoFit/>
          </a:bodyPr>
          <a:lstStyle/>
          <a:p>
            <a:pPr algn="ctr"/>
            <a:r>
              <a:rPr lang="es-ES" sz="800" b="1" i="1" dirty="0">
                <a:solidFill>
                  <a:srgbClr val="92D400"/>
                </a:solidFill>
              </a:rPr>
              <a:t>CAGR: </a:t>
            </a:r>
            <a:r>
              <a:rPr lang="es-ES" sz="800" b="1" i="1" dirty="0" smtClean="0">
                <a:solidFill>
                  <a:srgbClr val="92D400"/>
                </a:solidFill>
              </a:rPr>
              <a:t>+7,3 %</a:t>
            </a:r>
            <a:endParaRPr lang="es-ES" sz="800" b="1" i="1" dirty="0">
              <a:solidFill>
                <a:srgbClr val="92D400"/>
              </a:solidFill>
            </a:endParaRPr>
          </a:p>
        </p:txBody>
      </p:sp>
      <p:cxnSp>
        <p:nvCxnSpPr>
          <p:cNvPr id="56" name="Straight Arrow Connector 55"/>
          <p:cNvCxnSpPr/>
          <p:nvPr/>
        </p:nvCxnSpPr>
        <p:spPr>
          <a:xfrm flipV="1">
            <a:off x="6328089" y="4967815"/>
            <a:ext cx="847860" cy="263977"/>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a:off x="7329264" y="4844404"/>
            <a:ext cx="818702" cy="215431"/>
          </a:xfrm>
          <a:prstGeom prst="rect">
            <a:avLst/>
          </a:prstGeom>
          <a:noFill/>
          <a:ln>
            <a:noFill/>
          </a:ln>
        </p:spPr>
        <p:txBody>
          <a:bodyPr wrap="square" lIns="35994" tIns="45714" rIns="35994" bIns="45714" rtlCol="0">
            <a:spAutoFit/>
          </a:bodyPr>
          <a:lstStyle/>
          <a:p>
            <a:pPr algn="ctr"/>
            <a:r>
              <a:rPr lang="es-ES" sz="800" b="1" i="1" dirty="0">
                <a:solidFill>
                  <a:srgbClr val="92D400"/>
                </a:solidFill>
              </a:rPr>
              <a:t>CAGR: </a:t>
            </a:r>
            <a:r>
              <a:rPr lang="es-ES" sz="800" b="1" i="1" dirty="0" smtClean="0">
                <a:solidFill>
                  <a:srgbClr val="92D400"/>
                </a:solidFill>
              </a:rPr>
              <a:t>+5,1 %</a:t>
            </a:r>
            <a:endParaRPr lang="es-ES" sz="800" b="1" i="1" dirty="0">
              <a:solidFill>
                <a:srgbClr val="92D400"/>
              </a:solidFill>
            </a:endParaRPr>
          </a:p>
        </p:txBody>
      </p:sp>
      <p:cxnSp>
        <p:nvCxnSpPr>
          <p:cNvPr id="58" name="Straight Arrow Connector 57"/>
          <p:cNvCxnSpPr/>
          <p:nvPr/>
        </p:nvCxnSpPr>
        <p:spPr>
          <a:xfrm flipV="1">
            <a:off x="7367529" y="4955667"/>
            <a:ext cx="843239" cy="228471"/>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8335647" y="5232233"/>
            <a:ext cx="818702" cy="215431"/>
          </a:xfrm>
          <a:prstGeom prst="rect">
            <a:avLst/>
          </a:prstGeom>
          <a:noFill/>
          <a:ln>
            <a:noFill/>
          </a:ln>
        </p:spPr>
        <p:txBody>
          <a:bodyPr wrap="square" lIns="35994" tIns="45714" rIns="35994" bIns="45714" rtlCol="0">
            <a:spAutoFit/>
          </a:bodyPr>
          <a:lstStyle/>
          <a:p>
            <a:pPr algn="ctr"/>
            <a:r>
              <a:rPr lang="es-ES" sz="800" b="1" i="1" dirty="0">
                <a:solidFill>
                  <a:srgbClr val="92D400"/>
                </a:solidFill>
              </a:rPr>
              <a:t>CAGR: </a:t>
            </a:r>
            <a:r>
              <a:rPr lang="es-ES" sz="800" b="1" i="1" dirty="0" smtClean="0">
                <a:solidFill>
                  <a:srgbClr val="92D400"/>
                </a:solidFill>
              </a:rPr>
              <a:t>+7,2 %</a:t>
            </a:r>
            <a:endParaRPr lang="es-ES" sz="800" b="1" i="1" dirty="0">
              <a:solidFill>
                <a:srgbClr val="92D400"/>
              </a:solidFill>
            </a:endParaRPr>
          </a:p>
        </p:txBody>
      </p:sp>
      <p:cxnSp>
        <p:nvCxnSpPr>
          <p:cNvPr id="60" name="Straight Arrow Connector 59"/>
          <p:cNvCxnSpPr/>
          <p:nvPr/>
        </p:nvCxnSpPr>
        <p:spPr>
          <a:xfrm flipV="1">
            <a:off x="8409384" y="5446029"/>
            <a:ext cx="805943" cy="98254"/>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38</a:t>
            </a:fld>
            <a:endParaRPr lang="es-ES_tradnl" dirty="0">
              <a:solidFill>
                <a:srgbClr val="002776"/>
              </a:solidFill>
            </a:endParaRPr>
          </a:p>
        </p:txBody>
      </p:sp>
    </p:spTree>
    <p:extLst>
      <p:ext uri="{BB962C8B-B14F-4D97-AF65-F5344CB8AC3E}">
        <p14:creationId xmlns:p14="http://schemas.microsoft.com/office/powerpoint/2010/main" val="1726237171"/>
      </p:ext>
    </p:extLst>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4.2. </a:t>
            </a:r>
            <a:r>
              <a:rPr lang="es-ES" sz="2800" dirty="0" smtClean="0">
                <a:solidFill>
                  <a:srgbClr val="FFFFFF"/>
                </a:solidFill>
              </a:rPr>
              <a:t>Calidad</a:t>
            </a:r>
            <a:endParaRPr lang="es-ES" sz="2800" i="1" dirty="0">
              <a:solidFill>
                <a:srgbClr val="FFFFFF"/>
              </a:solidFill>
            </a:endParaRPr>
          </a:p>
        </p:txBody>
      </p:sp>
    </p:spTree>
    <p:extLst>
      <p:ext uri="{BB962C8B-B14F-4D97-AF65-F5344CB8AC3E}">
        <p14:creationId xmlns:p14="http://schemas.microsoft.com/office/powerpoint/2010/main" val="2940412964"/>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4.2.1. Seguridad Turística</a:t>
            </a:r>
            <a:endParaRPr lang="es-ES" sz="2800" i="1" dirty="0">
              <a:solidFill>
                <a:srgbClr val="FFFFFF"/>
              </a:solidFill>
            </a:endParaRPr>
          </a:p>
        </p:txBody>
      </p:sp>
    </p:spTree>
    <p:extLst>
      <p:ext uri="{BB962C8B-B14F-4D97-AF65-F5344CB8AC3E}">
        <p14:creationId xmlns:p14="http://schemas.microsoft.com/office/powerpoint/2010/main" val="3556040504"/>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68302" y="803140"/>
            <a:ext cx="9124399" cy="5219474"/>
          </a:xfrm>
        </p:spPr>
        <p:txBody>
          <a:bodyPr/>
          <a:lstStyle/>
          <a:p>
            <a:endParaRPr lang="es-ES" sz="1800" dirty="0" smtClean="0"/>
          </a:p>
          <a:p>
            <a:pPr marL="285750" indent="-285750">
              <a:buFont typeface="Arial" panose="020B0604020202020204" pitchFamily="34" charset="0"/>
              <a:buChar char="•"/>
            </a:pPr>
            <a:r>
              <a:rPr lang="es-ES" sz="1200" dirty="0" smtClean="0"/>
              <a:t>Con </a:t>
            </a:r>
            <a:r>
              <a:rPr lang="es-ES" sz="1200" dirty="0"/>
              <a:t>el propósito de mejorar la calidad </a:t>
            </a:r>
            <a:r>
              <a:rPr lang="es-ES" sz="1200" dirty="0" smtClean="0"/>
              <a:t>de </a:t>
            </a:r>
            <a:r>
              <a:rPr lang="es-ES" sz="1200" dirty="0"/>
              <a:t>los servicios turísticos de la ciudad, Quito Turismo ha previsto dentro de su planificación estratégica el desarrollo de un mecanismo para fortalecer la seguridad turística en la ciudad de </a:t>
            </a:r>
            <a:r>
              <a:rPr lang="es-ES" sz="1200" dirty="0" smtClean="0"/>
              <a:t>Quito. Este </a:t>
            </a:r>
            <a:r>
              <a:rPr lang="es-ES" sz="1200" dirty="0"/>
              <a:t>carácter multidimensional no es siempre considerado adecuadamente por todos los actores públicos y privados, y hechos de inseguridad causan desvalorización de los atractivos turísticos y sus efectos negativos pueden ser de largo plazo e incluso irreversibles.  </a:t>
            </a:r>
            <a:endParaRPr lang="es-ES" sz="1200" dirty="0" smtClean="0"/>
          </a:p>
          <a:p>
            <a:pPr marL="285750" indent="-285750">
              <a:buFont typeface="Arial" panose="020B0604020202020204" pitchFamily="34" charset="0"/>
              <a:buChar char="•"/>
            </a:pPr>
            <a:endParaRPr lang="en-US" sz="1200" dirty="0"/>
          </a:p>
          <a:p>
            <a:pPr marL="285750" indent="-285750">
              <a:buFont typeface="Arial" panose="020B0604020202020204" pitchFamily="34" charset="0"/>
              <a:buChar char="•"/>
            </a:pPr>
            <a:r>
              <a:rPr lang="es-ES" sz="1200" dirty="0"/>
              <a:t>Quito Turismo cuenta con programas de seguridad y asistencia al turista, que integran a la Policía Nacional y Policía </a:t>
            </a:r>
            <a:r>
              <a:rPr lang="es-ES" sz="1200" dirty="0" smtClean="0"/>
              <a:t>Metropolitana, </a:t>
            </a:r>
            <a:r>
              <a:rPr lang="es-ES" sz="1200" dirty="0"/>
              <a:t>estas instituciones trabajan conjuntamente con Quito Turismo con la finalidad de resguardar la ciudad y hacer que los visitantes tengan una estadía placentera y sin inconvenientes desde el ámbito de sus competencias. </a:t>
            </a:r>
            <a:endParaRPr lang="es-ES" sz="1200" dirty="0" smtClean="0"/>
          </a:p>
          <a:p>
            <a:pPr marL="171450" indent="-171450">
              <a:buFont typeface="Arial" panose="020B0604020202020204" pitchFamily="34" charset="0"/>
              <a:buChar char="•"/>
            </a:pPr>
            <a:r>
              <a:rPr lang="es-ES" sz="1200" dirty="0"/>
              <a:t>Logros Concretos Alcanzados:</a:t>
            </a:r>
          </a:p>
          <a:p>
            <a:pPr marL="171450" indent="-171450">
              <a:buFont typeface="Arial" panose="020B0604020202020204" pitchFamily="34" charset="0"/>
              <a:buChar char="•"/>
            </a:pPr>
            <a:endParaRPr lang="es-ES" sz="1200" dirty="0"/>
          </a:p>
          <a:p>
            <a:pPr marL="329681" lvl="1" indent="-171450">
              <a:buFont typeface="Arial" panose="020B0604020202020204" pitchFamily="34" charset="0"/>
              <a:buChar char="•"/>
            </a:pPr>
            <a:r>
              <a:rPr lang="es-ES" sz="1200" dirty="0"/>
              <a:t>Convenio de cooperación Interinstitucional entre Quito Turismo y Policía Nacional del Ecuador</a:t>
            </a:r>
          </a:p>
          <a:p>
            <a:pPr marL="329680" lvl="2" indent="-171450">
              <a:buFont typeface="Arial" panose="020B0604020202020204" pitchFamily="34" charset="0"/>
              <a:buChar char="•"/>
            </a:pPr>
            <a:r>
              <a:rPr lang="es-ES" sz="1200" dirty="0"/>
              <a:t>Convenio de cooperación Interinstitucional entre Quito Turismo y Policía Metropolitana</a:t>
            </a:r>
            <a:endParaRPr lang="en-US" sz="1200" dirty="0"/>
          </a:p>
          <a:p>
            <a:pPr marL="17145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400" dirty="0" smtClean="0"/>
              <a:t>Reubicación </a:t>
            </a:r>
            <a:r>
              <a:rPr lang="es-ES" sz="1400" dirty="0"/>
              <a:t>y apertura de oficinas de Seguridad y Asistencia al Turista:</a:t>
            </a:r>
          </a:p>
          <a:p>
            <a:pPr marL="171450" indent="-171450">
              <a:buFont typeface="Arial" panose="020B0604020202020204" pitchFamily="34" charset="0"/>
              <a:buChar char="•"/>
            </a:pPr>
            <a:endParaRPr lang="en-US" sz="1400" dirty="0"/>
          </a:p>
          <a:p>
            <a:pPr marL="329681" lvl="1" indent="-171450">
              <a:buFont typeface="Arial" panose="020B0604020202020204" pitchFamily="34" charset="0"/>
              <a:buChar char="•"/>
            </a:pPr>
            <a:r>
              <a:rPr lang="es-ES" sz="1200" dirty="0"/>
              <a:t>Calle La Ronda</a:t>
            </a:r>
          </a:p>
          <a:p>
            <a:pPr marL="329681" lvl="1" indent="-171450">
              <a:buFont typeface="Arial" panose="020B0604020202020204" pitchFamily="34" charset="0"/>
              <a:buChar char="•"/>
            </a:pPr>
            <a:r>
              <a:rPr lang="es-ES" sz="1200" dirty="0"/>
              <a:t>Oficina Terminal Terrestre </a:t>
            </a:r>
            <a:r>
              <a:rPr lang="es-ES" sz="1200" dirty="0" err="1"/>
              <a:t>Quitumbe</a:t>
            </a:r>
            <a:endParaRPr lang="en-US" sz="1200" dirty="0"/>
          </a:p>
          <a:p>
            <a:pPr marL="329681" lvl="1" indent="-171450">
              <a:buFont typeface="Arial" panose="020B0604020202020204" pitchFamily="34" charset="0"/>
              <a:buChar char="•"/>
            </a:pPr>
            <a:r>
              <a:rPr lang="es-ES" sz="1200" dirty="0"/>
              <a:t>Apertura del Centro de Atención y Protección al Turista:</a:t>
            </a:r>
            <a:endParaRPr lang="en-US" sz="1200" dirty="0"/>
          </a:p>
          <a:p>
            <a:pPr marL="329681" lvl="1" indent="-171450">
              <a:buFont typeface="Arial" panose="020B0604020202020204" pitchFamily="34" charset="0"/>
              <a:buChar char="•"/>
            </a:pPr>
            <a:r>
              <a:rPr lang="es-ES" sz="1200" dirty="0"/>
              <a:t>Entrega de Carpas y Radios de Comunicación:</a:t>
            </a:r>
            <a:endParaRPr lang="en-US" sz="1200" dirty="0"/>
          </a:p>
          <a:p>
            <a:pPr marL="329681" lvl="1" indent="-171450">
              <a:buFont typeface="Arial" panose="020B0604020202020204" pitchFamily="34" charset="0"/>
              <a:buChar char="•"/>
            </a:pPr>
            <a:r>
              <a:rPr lang="es-ES" sz="1200" dirty="0"/>
              <a:t>Apoyo al Seminario de Seguridad Turística realizado por la Policía Metropolitana</a:t>
            </a:r>
            <a:endParaRPr lang="en-US" sz="1200" dirty="0"/>
          </a:p>
          <a:p>
            <a:pPr marL="329681" lvl="1" indent="-171450">
              <a:buFont typeface="Arial" panose="020B0604020202020204" pitchFamily="34" charset="0"/>
              <a:buChar char="•"/>
            </a:pPr>
            <a:r>
              <a:rPr lang="es-ES" sz="1200" dirty="0"/>
              <a:t>Comité de Seguridad Turística</a:t>
            </a:r>
            <a:endParaRPr lang="en-US" sz="1200" dirty="0"/>
          </a:p>
          <a:p>
            <a:pPr marL="329681" lvl="1" indent="-171450">
              <a:buFont typeface="Arial" panose="020B0604020202020204" pitchFamily="34" charset="0"/>
              <a:buChar char="•"/>
            </a:pPr>
            <a:r>
              <a:rPr lang="es-ES" sz="1200" dirty="0"/>
              <a:t>Operatividad de las Oficinas de Seguridad y Atención al Turista</a:t>
            </a:r>
            <a:endParaRPr lang="en-US" sz="1200" dirty="0"/>
          </a:p>
          <a:p>
            <a:pPr marL="329681" lvl="1" indent="-171450">
              <a:buFont typeface="Arial" panose="020B0604020202020204" pitchFamily="34" charset="0"/>
              <a:buChar char="•"/>
            </a:pPr>
            <a:r>
              <a:rPr lang="es-ES" sz="1200" dirty="0"/>
              <a:t>Tarjetones de Seguridad TAXIS y LOCALES</a:t>
            </a:r>
            <a:endParaRPr lang="en-US" sz="1200" dirty="0"/>
          </a:p>
          <a:p>
            <a:pPr marL="329681" lvl="1" indent="-171450">
              <a:buFont typeface="Arial" panose="020B0604020202020204" pitchFamily="34" charset="0"/>
              <a:buChar char="•"/>
            </a:pPr>
            <a:r>
              <a:rPr lang="es-ES" sz="1200" dirty="0"/>
              <a:t>Entrega de Radios de Comunicación a la Policía Metropolitana</a:t>
            </a:r>
            <a:endParaRPr lang="en-US" sz="1200" dirty="0"/>
          </a:p>
          <a:p>
            <a:pPr marL="285750" indent="-285750">
              <a:buFont typeface="Arial" panose="020B0604020202020204" pitchFamily="34" charset="0"/>
              <a:buChar char="•"/>
            </a:pPr>
            <a:endParaRPr lang="es-ES" sz="1200" dirty="0" smtClean="0"/>
          </a:p>
          <a:p>
            <a:pPr marL="285750" indent="-285750">
              <a:buFont typeface="Arial" panose="020B0604020202020204" pitchFamily="34" charset="0"/>
              <a:buChar char="•"/>
            </a:pPr>
            <a:endParaRPr lang="es-ES" sz="1200" dirty="0"/>
          </a:p>
          <a:p>
            <a:pPr marL="285750" indent="-285750">
              <a:buFont typeface="Arial" panose="020B0604020202020204" pitchFamily="34" charset="0"/>
              <a:buChar char="•"/>
            </a:pPr>
            <a:endParaRPr lang="en-US" sz="1200" dirty="0"/>
          </a:p>
          <a:p>
            <a:endParaRPr lang="en-US" dirty="0"/>
          </a:p>
        </p:txBody>
      </p:sp>
      <p:sp>
        <p:nvSpPr>
          <p:cNvPr id="4" name="Slide Number Placeholder 3"/>
          <p:cNvSpPr>
            <a:spLocks noGrp="1"/>
          </p:cNvSpPr>
          <p:nvPr>
            <p:ph type="sldNum" sz="quarter" idx="10"/>
          </p:nvPr>
        </p:nvSpPr>
        <p:spPr/>
        <p:txBody>
          <a:bodyPr/>
          <a:lstStyle/>
          <a:p>
            <a:fld id="{20A7A354-C5FB-4D1E-BE75-5A939ED93F75}" type="slidenum">
              <a:rPr lang="es-ES_tradnl" smtClean="0">
                <a:solidFill>
                  <a:srgbClr val="002776"/>
                </a:solidFill>
              </a:rPr>
              <a:pPr/>
              <a:t>382</a:t>
            </a:fld>
            <a:endParaRPr lang="es-ES_tradnl" dirty="0">
              <a:solidFill>
                <a:srgbClr val="002776"/>
              </a:solidFill>
            </a:endParaRPr>
          </a:p>
        </p:txBody>
      </p:sp>
      <p:sp>
        <p:nvSpPr>
          <p:cNvPr id="5"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9 de Junio del 2016</a:t>
            </a:r>
            <a:endParaRPr lang="es-ES" b="0" i="1" dirty="0">
              <a:solidFill>
                <a:srgbClr val="002776"/>
              </a:solidFill>
            </a:endParaRPr>
          </a:p>
        </p:txBody>
      </p:sp>
      <p:sp>
        <p:nvSpPr>
          <p:cNvPr id="9" name="Title 1"/>
          <p:cNvSpPr txBox="1">
            <a:spLocks/>
          </p:cNvSpPr>
          <p:nvPr/>
        </p:nvSpPr>
        <p:spPr bwMode="auto">
          <a:xfrm>
            <a:off x="392946" y="172902"/>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Calidad</a:t>
            </a:r>
          </a:p>
          <a:p>
            <a:pPr fontAlgn="base">
              <a:spcBef>
                <a:spcPct val="0"/>
              </a:spcBef>
              <a:spcAft>
                <a:spcPct val="0"/>
              </a:spcAft>
            </a:pPr>
            <a:r>
              <a:rPr lang="es-ES" sz="2000" b="1" dirty="0" smtClean="0">
                <a:solidFill>
                  <a:srgbClr val="00B0F0"/>
                </a:solidFill>
                <a:cs typeface="Arial" charset="0"/>
              </a:rPr>
              <a:t>Seguridad Turística</a:t>
            </a:r>
            <a:endParaRPr lang="es-ES" sz="1400" i="1" dirty="0">
              <a:solidFill>
                <a:srgbClr val="00B0F0"/>
              </a:solidFill>
              <a:cs typeface="Arial" charset="0"/>
            </a:endParaRPr>
          </a:p>
        </p:txBody>
      </p:sp>
    </p:spTree>
    <p:extLst>
      <p:ext uri="{BB962C8B-B14F-4D97-AF65-F5344CB8AC3E}">
        <p14:creationId xmlns:p14="http://schemas.microsoft.com/office/powerpoint/2010/main" val="3566422966"/>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4.2.3. Impulso y Calidad Turística</a:t>
            </a:r>
            <a:endParaRPr lang="es-ES" sz="2800" i="1" dirty="0">
              <a:solidFill>
                <a:srgbClr val="FFFFFF"/>
              </a:solidFill>
            </a:endParaRPr>
          </a:p>
        </p:txBody>
      </p:sp>
    </p:spTree>
    <p:extLst>
      <p:ext uri="{BB962C8B-B14F-4D97-AF65-F5344CB8AC3E}">
        <p14:creationId xmlns:p14="http://schemas.microsoft.com/office/powerpoint/2010/main" val="4094846869"/>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marL="285750" lvl="0" indent="-285750">
              <a:buFont typeface="Arial" panose="020B0604020202020204" pitchFamily="34" charset="0"/>
              <a:buChar char="•"/>
            </a:pPr>
            <a:r>
              <a:rPr lang="es-EC" sz="1200" dirty="0" smtClean="0"/>
              <a:t>Quito </a:t>
            </a:r>
            <a:r>
              <a:rPr lang="es-EC" sz="1200" dirty="0"/>
              <a:t>Turismo hasta el año 2015 mantiene un catastro de 5229 establecimientos considerados turísticos. Este catastro ha venido incrementando desde el año 2011 en un 12%  promedio anual, el mismo está compuesto por establecimientos de: Alimentos y Bebidas, Alojamiento, Agencias de Viaje, Recreación, Diversión y Esparcimiento, y Transporte Turístico</a:t>
            </a:r>
            <a:r>
              <a:rPr lang="es-EC" sz="1200" dirty="0" smtClean="0"/>
              <a:t>.</a:t>
            </a:r>
            <a:endParaRPr lang="en-US" sz="1200" dirty="0"/>
          </a:p>
          <a:p>
            <a:endParaRPr lang="en-US" dirty="0"/>
          </a:p>
        </p:txBody>
      </p:sp>
      <p:sp>
        <p:nvSpPr>
          <p:cNvPr id="4" name="Slide Number Placeholder 3"/>
          <p:cNvSpPr>
            <a:spLocks noGrp="1"/>
          </p:cNvSpPr>
          <p:nvPr>
            <p:ph type="sldNum" sz="quarter" idx="10"/>
          </p:nvPr>
        </p:nvSpPr>
        <p:spPr/>
        <p:txBody>
          <a:bodyPr/>
          <a:lstStyle/>
          <a:p>
            <a:fld id="{20A7A354-C5FB-4D1E-BE75-5A939ED93F75}" type="slidenum">
              <a:rPr lang="es-ES_tradnl" smtClean="0">
                <a:solidFill>
                  <a:srgbClr val="002776"/>
                </a:solidFill>
              </a:rPr>
              <a:pPr/>
              <a:t>384</a:t>
            </a:fld>
            <a:endParaRPr lang="es-ES_tradnl" dirty="0">
              <a:solidFill>
                <a:srgbClr val="002776"/>
              </a:solidFill>
            </a:endParaRPr>
          </a:p>
        </p:txBody>
      </p:sp>
      <p:graphicFrame>
        <p:nvGraphicFramePr>
          <p:cNvPr id="13" name="Gráfico 4"/>
          <p:cNvGraphicFramePr/>
          <p:nvPr>
            <p:extLst>
              <p:ext uri="{D42A27DB-BD31-4B8C-83A1-F6EECF244321}">
                <p14:modId xmlns:p14="http://schemas.microsoft.com/office/powerpoint/2010/main" val="4058970290"/>
              </p:ext>
            </p:extLst>
          </p:nvPr>
        </p:nvGraphicFramePr>
        <p:xfrm>
          <a:off x="1352600" y="4312164"/>
          <a:ext cx="6656018" cy="221534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 name="Table 10"/>
          <p:cNvGraphicFramePr>
            <a:graphicFrameLocks noGrp="1"/>
          </p:cNvGraphicFramePr>
          <p:nvPr>
            <p:extLst>
              <p:ext uri="{D42A27DB-BD31-4B8C-83A1-F6EECF244321}">
                <p14:modId xmlns:p14="http://schemas.microsoft.com/office/powerpoint/2010/main" val="2800018829"/>
              </p:ext>
            </p:extLst>
          </p:nvPr>
        </p:nvGraphicFramePr>
        <p:xfrm>
          <a:off x="1352600" y="1869647"/>
          <a:ext cx="6656018" cy="2254006"/>
        </p:xfrm>
        <a:graphic>
          <a:graphicData uri="http://schemas.openxmlformats.org/drawingml/2006/table">
            <a:tbl>
              <a:tblPr firstRow="1" bandRow="1">
                <a:tableStyleId>{F5AB1C69-6EDB-4FF4-983F-18BD219EF322}</a:tableStyleId>
              </a:tblPr>
              <a:tblGrid>
                <a:gridCol w="1642882"/>
                <a:gridCol w="626642"/>
                <a:gridCol w="626642"/>
                <a:gridCol w="626642"/>
                <a:gridCol w="626642"/>
                <a:gridCol w="626642"/>
                <a:gridCol w="626642"/>
                <a:gridCol w="626642"/>
                <a:gridCol w="626642"/>
              </a:tblGrid>
              <a:tr h="314598">
                <a:tc>
                  <a:txBody>
                    <a:bodyPr/>
                    <a:lstStyle/>
                    <a:p>
                      <a:pPr algn="ctr"/>
                      <a:r>
                        <a:rPr lang="es-EC" sz="1000" dirty="0" smtClean="0"/>
                        <a:t>Actividad Económica</a:t>
                      </a:r>
                      <a:endParaRPr lang="en-US" sz="1000" dirty="0"/>
                    </a:p>
                  </a:txBody>
                  <a:tcPr/>
                </a:tc>
                <a:tc>
                  <a:txBody>
                    <a:bodyPr/>
                    <a:lstStyle/>
                    <a:p>
                      <a:pPr algn="ctr"/>
                      <a:r>
                        <a:rPr lang="es-EC" sz="1000" dirty="0" smtClean="0"/>
                        <a:t>2008</a:t>
                      </a:r>
                      <a:endParaRPr lang="en-US" sz="1000" dirty="0"/>
                    </a:p>
                  </a:txBody>
                  <a:tcPr/>
                </a:tc>
                <a:tc>
                  <a:txBody>
                    <a:bodyPr/>
                    <a:lstStyle/>
                    <a:p>
                      <a:pPr algn="ctr"/>
                      <a:r>
                        <a:rPr lang="es-EC" sz="1000" dirty="0" smtClean="0"/>
                        <a:t>2009</a:t>
                      </a:r>
                      <a:endParaRPr lang="en-US" sz="1000" dirty="0"/>
                    </a:p>
                  </a:txBody>
                  <a:tcPr/>
                </a:tc>
                <a:tc>
                  <a:txBody>
                    <a:bodyPr/>
                    <a:lstStyle/>
                    <a:p>
                      <a:pPr algn="ctr"/>
                      <a:r>
                        <a:rPr lang="es-EC" sz="1000" dirty="0" smtClean="0"/>
                        <a:t>2010</a:t>
                      </a:r>
                      <a:endParaRPr lang="en-US" sz="1000" dirty="0"/>
                    </a:p>
                  </a:txBody>
                  <a:tcPr/>
                </a:tc>
                <a:tc>
                  <a:txBody>
                    <a:bodyPr/>
                    <a:lstStyle/>
                    <a:p>
                      <a:pPr algn="ctr"/>
                      <a:r>
                        <a:rPr lang="es-EC" sz="1000" dirty="0" smtClean="0"/>
                        <a:t>2011</a:t>
                      </a:r>
                      <a:endParaRPr lang="en-US" sz="1000" dirty="0"/>
                    </a:p>
                  </a:txBody>
                  <a:tcPr/>
                </a:tc>
                <a:tc>
                  <a:txBody>
                    <a:bodyPr/>
                    <a:lstStyle/>
                    <a:p>
                      <a:pPr algn="ctr"/>
                      <a:r>
                        <a:rPr lang="es-EC" sz="1000" dirty="0" smtClean="0"/>
                        <a:t>2012</a:t>
                      </a:r>
                      <a:endParaRPr lang="en-US" sz="1000" dirty="0"/>
                    </a:p>
                  </a:txBody>
                  <a:tcPr/>
                </a:tc>
                <a:tc>
                  <a:txBody>
                    <a:bodyPr/>
                    <a:lstStyle/>
                    <a:p>
                      <a:pPr algn="ctr"/>
                      <a:r>
                        <a:rPr lang="es-EC" sz="1000" dirty="0" smtClean="0"/>
                        <a:t>2013</a:t>
                      </a:r>
                      <a:endParaRPr lang="en-US" sz="1000" dirty="0"/>
                    </a:p>
                  </a:txBody>
                  <a:tcPr/>
                </a:tc>
                <a:tc>
                  <a:txBody>
                    <a:bodyPr/>
                    <a:lstStyle/>
                    <a:p>
                      <a:pPr algn="ctr"/>
                      <a:r>
                        <a:rPr lang="es-EC" sz="1000" dirty="0" smtClean="0"/>
                        <a:t>2014</a:t>
                      </a:r>
                      <a:endParaRPr lang="en-US" sz="1000" dirty="0"/>
                    </a:p>
                  </a:txBody>
                  <a:tcPr/>
                </a:tc>
                <a:tc>
                  <a:txBody>
                    <a:bodyPr/>
                    <a:lstStyle/>
                    <a:p>
                      <a:pPr algn="ctr"/>
                      <a:r>
                        <a:rPr lang="es-EC" sz="1000" dirty="0" smtClean="0"/>
                        <a:t>2015</a:t>
                      </a:r>
                    </a:p>
                  </a:txBody>
                  <a:tcPr/>
                </a:tc>
              </a:tr>
              <a:tr h="306371">
                <a:tc>
                  <a:txBody>
                    <a:bodyPr/>
                    <a:lstStyle/>
                    <a:p>
                      <a:r>
                        <a:rPr lang="es-EC" sz="1000" dirty="0" smtClean="0"/>
                        <a:t>Agencia</a:t>
                      </a:r>
                      <a:r>
                        <a:rPr lang="es-EC" sz="1000" baseline="0" dirty="0" smtClean="0"/>
                        <a:t> de viajes y turismo</a:t>
                      </a:r>
                      <a:endParaRPr lang="en-US" sz="1000" dirty="0"/>
                    </a:p>
                  </a:txBody>
                  <a:tcPr/>
                </a:tc>
                <a:tc>
                  <a:txBody>
                    <a:bodyPr/>
                    <a:lstStyle/>
                    <a:p>
                      <a:pPr algn="ctr"/>
                      <a:r>
                        <a:rPr lang="es-EC" sz="1000" dirty="0" smtClean="0"/>
                        <a:t>456</a:t>
                      </a:r>
                      <a:endParaRPr lang="en-US" sz="1000" dirty="0"/>
                    </a:p>
                  </a:txBody>
                  <a:tcPr/>
                </a:tc>
                <a:tc>
                  <a:txBody>
                    <a:bodyPr/>
                    <a:lstStyle/>
                    <a:p>
                      <a:pPr algn="ctr"/>
                      <a:r>
                        <a:rPr lang="es-EC" sz="1000" dirty="0" smtClean="0"/>
                        <a:t>522</a:t>
                      </a:r>
                      <a:endParaRPr lang="en-US" sz="1000" dirty="0"/>
                    </a:p>
                  </a:txBody>
                  <a:tcPr/>
                </a:tc>
                <a:tc>
                  <a:txBody>
                    <a:bodyPr/>
                    <a:lstStyle/>
                    <a:p>
                      <a:pPr algn="ctr"/>
                      <a:r>
                        <a:rPr lang="es-EC" sz="1000" dirty="0" smtClean="0"/>
                        <a:t>464</a:t>
                      </a:r>
                      <a:endParaRPr lang="en-US" sz="1000" dirty="0"/>
                    </a:p>
                  </a:txBody>
                  <a:tcPr/>
                </a:tc>
                <a:tc>
                  <a:txBody>
                    <a:bodyPr/>
                    <a:lstStyle/>
                    <a:p>
                      <a:pPr algn="ctr"/>
                      <a:r>
                        <a:rPr lang="es-EC" sz="1000" dirty="0" smtClean="0"/>
                        <a:t>513</a:t>
                      </a:r>
                      <a:endParaRPr lang="en-US" sz="1000" dirty="0"/>
                    </a:p>
                  </a:txBody>
                  <a:tcPr/>
                </a:tc>
                <a:tc>
                  <a:txBody>
                    <a:bodyPr/>
                    <a:lstStyle/>
                    <a:p>
                      <a:pPr algn="ctr"/>
                      <a:r>
                        <a:rPr lang="es-EC" sz="1000" dirty="0" smtClean="0"/>
                        <a:t>564</a:t>
                      </a:r>
                      <a:endParaRPr lang="en-US" sz="1000" dirty="0"/>
                    </a:p>
                  </a:txBody>
                  <a:tcPr/>
                </a:tc>
                <a:tc>
                  <a:txBody>
                    <a:bodyPr/>
                    <a:lstStyle/>
                    <a:p>
                      <a:pPr algn="ctr"/>
                      <a:r>
                        <a:rPr lang="es-EC" sz="1000" dirty="0" smtClean="0"/>
                        <a:t>631</a:t>
                      </a:r>
                      <a:endParaRPr lang="en-US" sz="1000" dirty="0"/>
                    </a:p>
                  </a:txBody>
                  <a:tcPr/>
                </a:tc>
                <a:tc>
                  <a:txBody>
                    <a:bodyPr/>
                    <a:lstStyle/>
                    <a:p>
                      <a:pPr algn="ctr"/>
                      <a:r>
                        <a:rPr lang="es-EC" sz="1000" dirty="0" smtClean="0"/>
                        <a:t>679</a:t>
                      </a:r>
                      <a:endParaRPr lang="en-US" sz="1000" dirty="0"/>
                    </a:p>
                  </a:txBody>
                  <a:tcPr/>
                </a:tc>
                <a:tc>
                  <a:txBody>
                    <a:bodyPr/>
                    <a:lstStyle/>
                    <a:p>
                      <a:pPr algn="ctr"/>
                      <a:r>
                        <a:rPr lang="es-EC" sz="1000" dirty="0" smtClean="0"/>
                        <a:t>721</a:t>
                      </a:r>
                      <a:endParaRPr lang="en-US" sz="1000" dirty="0"/>
                    </a:p>
                  </a:txBody>
                  <a:tcPr/>
                </a:tc>
              </a:tr>
              <a:tr h="286732">
                <a:tc>
                  <a:txBody>
                    <a:bodyPr/>
                    <a:lstStyle/>
                    <a:p>
                      <a:r>
                        <a:rPr lang="es-EC" sz="1000" dirty="0" smtClean="0"/>
                        <a:t>Alimentos y bebidas</a:t>
                      </a:r>
                      <a:endParaRPr lang="en-US" sz="1000" dirty="0"/>
                    </a:p>
                  </a:txBody>
                  <a:tcPr/>
                </a:tc>
                <a:tc>
                  <a:txBody>
                    <a:bodyPr/>
                    <a:lstStyle/>
                    <a:p>
                      <a:pPr algn="ctr"/>
                      <a:r>
                        <a:rPr lang="es-EC" sz="1000" dirty="0" smtClean="0"/>
                        <a:t>1435</a:t>
                      </a:r>
                      <a:endParaRPr lang="en-US" sz="1000" dirty="0"/>
                    </a:p>
                  </a:txBody>
                  <a:tcPr/>
                </a:tc>
                <a:tc>
                  <a:txBody>
                    <a:bodyPr/>
                    <a:lstStyle/>
                    <a:p>
                      <a:pPr algn="ctr"/>
                      <a:r>
                        <a:rPr lang="es-EC" sz="1000" dirty="0" smtClean="0"/>
                        <a:t>1755</a:t>
                      </a:r>
                      <a:endParaRPr lang="en-US" sz="1000" dirty="0"/>
                    </a:p>
                  </a:txBody>
                  <a:tcPr/>
                </a:tc>
                <a:tc>
                  <a:txBody>
                    <a:bodyPr/>
                    <a:lstStyle/>
                    <a:p>
                      <a:pPr algn="ctr"/>
                      <a:r>
                        <a:rPr lang="es-EC" sz="1000" dirty="0" smtClean="0"/>
                        <a:t>1576</a:t>
                      </a:r>
                      <a:endParaRPr lang="en-US" sz="1000" dirty="0"/>
                    </a:p>
                  </a:txBody>
                  <a:tcPr/>
                </a:tc>
                <a:tc>
                  <a:txBody>
                    <a:bodyPr/>
                    <a:lstStyle/>
                    <a:p>
                      <a:pPr algn="ctr"/>
                      <a:r>
                        <a:rPr lang="es-EC" sz="1000" dirty="0" smtClean="0"/>
                        <a:t>1752</a:t>
                      </a:r>
                      <a:endParaRPr lang="en-US" sz="1000" dirty="0"/>
                    </a:p>
                  </a:txBody>
                  <a:tcPr/>
                </a:tc>
                <a:tc>
                  <a:txBody>
                    <a:bodyPr/>
                    <a:lstStyle/>
                    <a:p>
                      <a:pPr algn="ctr"/>
                      <a:r>
                        <a:rPr lang="es-EC" sz="1000" dirty="0" smtClean="0"/>
                        <a:t>2245</a:t>
                      </a:r>
                      <a:endParaRPr lang="en-US" sz="1000" dirty="0"/>
                    </a:p>
                  </a:txBody>
                  <a:tcPr/>
                </a:tc>
                <a:tc>
                  <a:txBody>
                    <a:bodyPr/>
                    <a:lstStyle/>
                    <a:p>
                      <a:pPr algn="ctr"/>
                      <a:r>
                        <a:rPr lang="es-EC" sz="1000" dirty="0" smtClean="0"/>
                        <a:t>3021</a:t>
                      </a:r>
                      <a:endParaRPr lang="en-US" sz="1000" dirty="0"/>
                    </a:p>
                  </a:txBody>
                  <a:tcPr/>
                </a:tc>
                <a:tc>
                  <a:txBody>
                    <a:bodyPr/>
                    <a:lstStyle/>
                    <a:p>
                      <a:pPr algn="ctr"/>
                      <a:r>
                        <a:rPr lang="es-EC" sz="1000" dirty="0" smtClean="0"/>
                        <a:t>3316</a:t>
                      </a:r>
                      <a:endParaRPr lang="en-US" sz="1000" dirty="0"/>
                    </a:p>
                  </a:txBody>
                  <a:tcPr/>
                </a:tc>
                <a:tc>
                  <a:txBody>
                    <a:bodyPr/>
                    <a:lstStyle/>
                    <a:p>
                      <a:pPr algn="ctr"/>
                      <a:r>
                        <a:rPr lang="es-EC" sz="1000" dirty="0" smtClean="0"/>
                        <a:t>3490</a:t>
                      </a:r>
                      <a:endParaRPr lang="en-US" sz="1000" dirty="0"/>
                    </a:p>
                  </a:txBody>
                  <a:tcPr/>
                </a:tc>
              </a:tr>
              <a:tr h="286732">
                <a:tc>
                  <a:txBody>
                    <a:bodyPr/>
                    <a:lstStyle/>
                    <a:p>
                      <a:r>
                        <a:rPr lang="es-EC" sz="1000" dirty="0" smtClean="0"/>
                        <a:t>Alojamiento</a:t>
                      </a:r>
                      <a:endParaRPr lang="en-US" sz="1000" dirty="0"/>
                    </a:p>
                  </a:txBody>
                  <a:tcPr/>
                </a:tc>
                <a:tc>
                  <a:txBody>
                    <a:bodyPr/>
                    <a:lstStyle/>
                    <a:p>
                      <a:pPr algn="ctr"/>
                      <a:r>
                        <a:rPr lang="es-EC" sz="1000" dirty="0" smtClean="0"/>
                        <a:t>426</a:t>
                      </a:r>
                      <a:endParaRPr lang="en-US" sz="1000" dirty="0"/>
                    </a:p>
                  </a:txBody>
                  <a:tcPr/>
                </a:tc>
                <a:tc>
                  <a:txBody>
                    <a:bodyPr/>
                    <a:lstStyle/>
                    <a:p>
                      <a:pPr algn="ctr"/>
                      <a:r>
                        <a:rPr lang="es-EC" sz="1000" dirty="0" smtClean="0"/>
                        <a:t>476</a:t>
                      </a:r>
                      <a:endParaRPr lang="en-US" sz="1000" dirty="0"/>
                    </a:p>
                  </a:txBody>
                  <a:tcPr/>
                </a:tc>
                <a:tc>
                  <a:txBody>
                    <a:bodyPr/>
                    <a:lstStyle/>
                    <a:p>
                      <a:pPr algn="ctr"/>
                      <a:r>
                        <a:rPr lang="es-EC" sz="1000" dirty="0" smtClean="0"/>
                        <a:t>462</a:t>
                      </a:r>
                      <a:endParaRPr lang="en-US" sz="1000" dirty="0"/>
                    </a:p>
                  </a:txBody>
                  <a:tcPr/>
                </a:tc>
                <a:tc>
                  <a:txBody>
                    <a:bodyPr/>
                    <a:lstStyle/>
                    <a:p>
                      <a:pPr algn="ctr"/>
                      <a:r>
                        <a:rPr lang="es-EC" sz="1000" dirty="0" smtClean="0"/>
                        <a:t>475</a:t>
                      </a:r>
                      <a:endParaRPr lang="en-US" sz="1000" dirty="0"/>
                    </a:p>
                  </a:txBody>
                  <a:tcPr/>
                </a:tc>
                <a:tc>
                  <a:txBody>
                    <a:bodyPr/>
                    <a:lstStyle/>
                    <a:p>
                      <a:pPr algn="ctr"/>
                      <a:r>
                        <a:rPr lang="es-EC" sz="1000" dirty="0" smtClean="0"/>
                        <a:t>496</a:t>
                      </a:r>
                      <a:endParaRPr lang="en-US" sz="1000" dirty="0"/>
                    </a:p>
                  </a:txBody>
                  <a:tcPr/>
                </a:tc>
                <a:tc>
                  <a:txBody>
                    <a:bodyPr/>
                    <a:lstStyle/>
                    <a:p>
                      <a:pPr algn="ctr"/>
                      <a:r>
                        <a:rPr lang="es-EC" sz="1000" dirty="0" smtClean="0"/>
                        <a:t>585</a:t>
                      </a:r>
                      <a:endParaRPr lang="en-US" sz="1000" dirty="0"/>
                    </a:p>
                  </a:txBody>
                  <a:tcPr/>
                </a:tc>
                <a:tc>
                  <a:txBody>
                    <a:bodyPr/>
                    <a:lstStyle/>
                    <a:p>
                      <a:pPr algn="ctr"/>
                      <a:r>
                        <a:rPr lang="es-EC" sz="1000" dirty="0" smtClean="0"/>
                        <a:t>642</a:t>
                      </a:r>
                      <a:endParaRPr lang="en-US" sz="1000" dirty="0"/>
                    </a:p>
                  </a:txBody>
                  <a:tcPr/>
                </a:tc>
                <a:tc>
                  <a:txBody>
                    <a:bodyPr/>
                    <a:lstStyle/>
                    <a:p>
                      <a:pPr algn="ctr"/>
                      <a:r>
                        <a:rPr lang="es-EC" sz="1000" dirty="0" smtClean="0"/>
                        <a:t>726</a:t>
                      </a:r>
                      <a:endParaRPr lang="en-US" sz="1000" dirty="0"/>
                    </a:p>
                  </a:txBody>
                  <a:tcPr/>
                </a:tc>
              </a:tr>
              <a:tr h="306371">
                <a:tc>
                  <a:txBody>
                    <a:bodyPr/>
                    <a:lstStyle/>
                    <a:p>
                      <a:r>
                        <a:rPr lang="es-EC" sz="1000" dirty="0" smtClean="0"/>
                        <a:t>Recreación,</a:t>
                      </a:r>
                      <a:r>
                        <a:rPr lang="es-EC" sz="1000" baseline="0" dirty="0" smtClean="0"/>
                        <a:t> diversión y esparcimiento</a:t>
                      </a:r>
                      <a:endParaRPr lang="en-US" sz="1000" dirty="0"/>
                    </a:p>
                  </a:txBody>
                  <a:tcPr/>
                </a:tc>
                <a:tc>
                  <a:txBody>
                    <a:bodyPr/>
                    <a:lstStyle/>
                    <a:p>
                      <a:pPr algn="ctr"/>
                      <a:r>
                        <a:rPr lang="es-EC" sz="1000" dirty="0" smtClean="0"/>
                        <a:t>85</a:t>
                      </a:r>
                      <a:endParaRPr lang="en-US" sz="1000" dirty="0"/>
                    </a:p>
                  </a:txBody>
                  <a:tcPr/>
                </a:tc>
                <a:tc>
                  <a:txBody>
                    <a:bodyPr/>
                    <a:lstStyle/>
                    <a:p>
                      <a:pPr algn="ctr"/>
                      <a:r>
                        <a:rPr lang="es-EC" sz="1000" dirty="0" smtClean="0"/>
                        <a:t>101</a:t>
                      </a:r>
                      <a:endParaRPr lang="en-US" sz="1000" dirty="0"/>
                    </a:p>
                  </a:txBody>
                  <a:tcPr/>
                </a:tc>
                <a:tc>
                  <a:txBody>
                    <a:bodyPr/>
                    <a:lstStyle/>
                    <a:p>
                      <a:pPr algn="ctr"/>
                      <a:r>
                        <a:rPr lang="es-EC" sz="1000" dirty="0" smtClean="0"/>
                        <a:t>85</a:t>
                      </a:r>
                      <a:endParaRPr lang="en-US" sz="1000" dirty="0"/>
                    </a:p>
                  </a:txBody>
                  <a:tcPr/>
                </a:tc>
                <a:tc>
                  <a:txBody>
                    <a:bodyPr/>
                    <a:lstStyle/>
                    <a:p>
                      <a:pPr algn="ctr"/>
                      <a:r>
                        <a:rPr lang="es-EC" sz="1000" dirty="0" smtClean="0"/>
                        <a:t>96</a:t>
                      </a:r>
                      <a:endParaRPr lang="en-US" sz="1000" dirty="0"/>
                    </a:p>
                  </a:txBody>
                  <a:tcPr/>
                </a:tc>
                <a:tc>
                  <a:txBody>
                    <a:bodyPr/>
                    <a:lstStyle/>
                    <a:p>
                      <a:pPr algn="ctr"/>
                      <a:r>
                        <a:rPr lang="es-EC" sz="1000" dirty="0" smtClean="0"/>
                        <a:t>100</a:t>
                      </a:r>
                      <a:endParaRPr lang="en-US" sz="1000" dirty="0"/>
                    </a:p>
                  </a:txBody>
                  <a:tcPr/>
                </a:tc>
                <a:tc>
                  <a:txBody>
                    <a:bodyPr/>
                    <a:lstStyle/>
                    <a:p>
                      <a:pPr algn="ctr"/>
                      <a:r>
                        <a:rPr lang="es-EC" sz="1000" dirty="0" smtClean="0"/>
                        <a:t>151</a:t>
                      </a:r>
                      <a:endParaRPr lang="en-US" sz="1000" dirty="0"/>
                    </a:p>
                  </a:txBody>
                  <a:tcPr/>
                </a:tc>
                <a:tc>
                  <a:txBody>
                    <a:bodyPr/>
                    <a:lstStyle/>
                    <a:p>
                      <a:pPr algn="ctr"/>
                      <a:r>
                        <a:rPr lang="es-EC" sz="1000" dirty="0" smtClean="0"/>
                        <a:t>171</a:t>
                      </a:r>
                      <a:endParaRPr lang="en-US" sz="1000" dirty="0"/>
                    </a:p>
                  </a:txBody>
                  <a:tcPr/>
                </a:tc>
                <a:tc>
                  <a:txBody>
                    <a:bodyPr/>
                    <a:lstStyle/>
                    <a:p>
                      <a:pPr algn="ctr"/>
                      <a:r>
                        <a:rPr lang="es-EC" sz="1000" dirty="0" smtClean="0"/>
                        <a:t>189</a:t>
                      </a:r>
                      <a:endParaRPr lang="en-US" sz="1000" dirty="0"/>
                    </a:p>
                  </a:txBody>
                  <a:tcPr/>
                </a:tc>
              </a:tr>
              <a:tr h="286732">
                <a:tc>
                  <a:txBody>
                    <a:bodyPr/>
                    <a:lstStyle/>
                    <a:p>
                      <a:r>
                        <a:rPr lang="es-EC" sz="1000" dirty="0" smtClean="0"/>
                        <a:t>Transporte</a:t>
                      </a:r>
                      <a:r>
                        <a:rPr lang="es-EC" sz="1000" baseline="0" dirty="0" smtClean="0"/>
                        <a:t> turístico</a:t>
                      </a:r>
                      <a:endParaRPr lang="en-US" sz="1000" dirty="0"/>
                    </a:p>
                  </a:txBody>
                  <a:tcPr/>
                </a:tc>
                <a:tc>
                  <a:txBody>
                    <a:bodyPr/>
                    <a:lstStyle/>
                    <a:p>
                      <a:pPr algn="ctr"/>
                      <a:r>
                        <a:rPr lang="es-EC" sz="1000" dirty="0" smtClean="0"/>
                        <a:t>118</a:t>
                      </a:r>
                      <a:endParaRPr lang="en-US" sz="1000" dirty="0"/>
                    </a:p>
                  </a:txBody>
                  <a:tcPr/>
                </a:tc>
                <a:tc>
                  <a:txBody>
                    <a:bodyPr/>
                    <a:lstStyle/>
                    <a:p>
                      <a:pPr algn="ctr"/>
                      <a:r>
                        <a:rPr lang="es-EC" sz="1000" dirty="0" smtClean="0"/>
                        <a:t>148</a:t>
                      </a:r>
                      <a:endParaRPr lang="en-US" sz="1000" dirty="0"/>
                    </a:p>
                  </a:txBody>
                  <a:tcPr/>
                </a:tc>
                <a:tc>
                  <a:txBody>
                    <a:bodyPr/>
                    <a:lstStyle/>
                    <a:p>
                      <a:pPr algn="ctr"/>
                      <a:r>
                        <a:rPr lang="es-EC" sz="1000" dirty="0" smtClean="0"/>
                        <a:t>121</a:t>
                      </a:r>
                      <a:endParaRPr lang="en-US" sz="1000" dirty="0"/>
                    </a:p>
                  </a:txBody>
                  <a:tcPr/>
                </a:tc>
                <a:tc>
                  <a:txBody>
                    <a:bodyPr/>
                    <a:lstStyle/>
                    <a:p>
                      <a:pPr algn="ctr"/>
                      <a:r>
                        <a:rPr lang="es-EC" sz="1000" dirty="0" smtClean="0"/>
                        <a:t>78</a:t>
                      </a:r>
                      <a:endParaRPr lang="en-US" sz="1000" dirty="0"/>
                    </a:p>
                  </a:txBody>
                  <a:tcPr/>
                </a:tc>
                <a:tc>
                  <a:txBody>
                    <a:bodyPr/>
                    <a:lstStyle/>
                    <a:p>
                      <a:pPr algn="ctr"/>
                      <a:r>
                        <a:rPr lang="es-EC" sz="1000" dirty="0" smtClean="0"/>
                        <a:t>98</a:t>
                      </a:r>
                      <a:endParaRPr lang="en-US" sz="1000" dirty="0"/>
                    </a:p>
                  </a:txBody>
                  <a:tcPr/>
                </a:tc>
                <a:tc>
                  <a:txBody>
                    <a:bodyPr/>
                    <a:lstStyle/>
                    <a:p>
                      <a:pPr algn="ctr"/>
                      <a:r>
                        <a:rPr lang="es-EC" sz="1000" dirty="0" smtClean="0"/>
                        <a:t>100</a:t>
                      </a:r>
                      <a:endParaRPr lang="en-US" sz="1000" dirty="0"/>
                    </a:p>
                  </a:txBody>
                  <a:tcPr/>
                </a:tc>
                <a:tc>
                  <a:txBody>
                    <a:bodyPr/>
                    <a:lstStyle/>
                    <a:p>
                      <a:pPr algn="ctr"/>
                      <a:r>
                        <a:rPr lang="es-EC" sz="1000" dirty="0" smtClean="0"/>
                        <a:t>101</a:t>
                      </a:r>
                      <a:endParaRPr lang="en-US" sz="1000" dirty="0"/>
                    </a:p>
                  </a:txBody>
                  <a:tcPr/>
                </a:tc>
                <a:tc>
                  <a:txBody>
                    <a:bodyPr/>
                    <a:lstStyle/>
                    <a:p>
                      <a:pPr algn="ctr"/>
                      <a:r>
                        <a:rPr lang="es-EC" sz="1000" dirty="0" smtClean="0"/>
                        <a:t>103</a:t>
                      </a:r>
                      <a:endParaRPr lang="en-US" sz="1000" dirty="0"/>
                    </a:p>
                  </a:txBody>
                  <a:tcPr/>
                </a:tc>
              </a:tr>
              <a:tr h="286732">
                <a:tc>
                  <a:txBody>
                    <a:bodyPr/>
                    <a:lstStyle/>
                    <a:p>
                      <a:r>
                        <a:rPr lang="es-EC" sz="1000" b="1" dirty="0" smtClean="0"/>
                        <a:t>Total</a:t>
                      </a:r>
                      <a:endParaRPr lang="en-US" sz="1000" b="1" dirty="0"/>
                    </a:p>
                  </a:txBody>
                  <a:tcPr/>
                </a:tc>
                <a:tc>
                  <a:txBody>
                    <a:bodyPr/>
                    <a:lstStyle/>
                    <a:p>
                      <a:pPr algn="ctr"/>
                      <a:r>
                        <a:rPr lang="es-EC" sz="1000" b="1" dirty="0" smtClean="0"/>
                        <a:t>2533</a:t>
                      </a:r>
                      <a:endParaRPr lang="en-US" sz="1000" b="1" dirty="0"/>
                    </a:p>
                  </a:txBody>
                  <a:tcPr/>
                </a:tc>
                <a:tc>
                  <a:txBody>
                    <a:bodyPr/>
                    <a:lstStyle/>
                    <a:p>
                      <a:pPr algn="ctr"/>
                      <a:r>
                        <a:rPr lang="es-EC" sz="1000" b="1" dirty="0" smtClean="0"/>
                        <a:t>3014</a:t>
                      </a:r>
                      <a:endParaRPr lang="en-US" sz="1000" b="1" dirty="0"/>
                    </a:p>
                  </a:txBody>
                  <a:tcPr/>
                </a:tc>
                <a:tc>
                  <a:txBody>
                    <a:bodyPr/>
                    <a:lstStyle/>
                    <a:p>
                      <a:pPr algn="ctr"/>
                      <a:r>
                        <a:rPr lang="es-EC" sz="1000" b="1" dirty="0" smtClean="0"/>
                        <a:t>2719</a:t>
                      </a:r>
                      <a:endParaRPr lang="en-US" sz="1000" b="1" dirty="0"/>
                    </a:p>
                  </a:txBody>
                  <a:tcPr/>
                </a:tc>
                <a:tc>
                  <a:txBody>
                    <a:bodyPr/>
                    <a:lstStyle/>
                    <a:p>
                      <a:pPr algn="ctr"/>
                      <a:r>
                        <a:rPr lang="es-EC" sz="1000" b="1" dirty="0" smtClean="0"/>
                        <a:t>2924</a:t>
                      </a:r>
                      <a:endParaRPr lang="en-US" sz="1000" b="1" dirty="0"/>
                    </a:p>
                  </a:txBody>
                  <a:tcPr/>
                </a:tc>
                <a:tc>
                  <a:txBody>
                    <a:bodyPr/>
                    <a:lstStyle/>
                    <a:p>
                      <a:pPr algn="ctr"/>
                      <a:r>
                        <a:rPr lang="es-EC" sz="1000" b="1" dirty="0" smtClean="0"/>
                        <a:t>3503</a:t>
                      </a:r>
                      <a:endParaRPr lang="en-US" sz="1000" b="1" dirty="0"/>
                    </a:p>
                  </a:txBody>
                  <a:tcPr/>
                </a:tc>
                <a:tc>
                  <a:txBody>
                    <a:bodyPr/>
                    <a:lstStyle/>
                    <a:p>
                      <a:pPr algn="ctr"/>
                      <a:r>
                        <a:rPr lang="es-EC" sz="1000" b="1" dirty="0" smtClean="0"/>
                        <a:t>4488</a:t>
                      </a:r>
                      <a:endParaRPr lang="en-US" sz="1000" b="1" dirty="0"/>
                    </a:p>
                  </a:txBody>
                  <a:tcPr/>
                </a:tc>
                <a:tc>
                  <a:txBody>
                    <a:bodyPr/>
                    <a:lstStyle/>
                    <a:p>
                      <a:pPr algn="ctr"/>
                      <a:r>
                        <a:rPr lang="es-EC" sz="1000" b="1" dirty="0" smtClean="0"/>
                        <a:t>4909</a:t>
                      </a:r>
                      <a:endParaRPr lang="en-US" sz="1000" b="1" dirty="0"/>
                    </a:p>
                  </a:txBody>
                  <a:tcPr/>
                </a:tc>
                <a:tc>
                  <a:txBody>
                    <a:bodyPr/>
                    <a:lstStyle/>
                    <a:p>
                      <a:pPr algn="ctr"/>
                      <a:r>
                        <a:rPr lang="es-EC" sz="1000" b="1" dirty="0" smtClean="0"/>
                        <a:t>5229</a:t>
                      </a:r>
                      <a:endParaRPr lang="en-US" sz="1000" b="1" dirty="0"/>
                    </a:p>
                  </a:txBody>
                  <a:tcPr/>
                </a:tc>
              </a:tr>
            </a:tbl>
          </a:graphicData>
        </a:graphic>
      </p:graphicFrame>
      <p:sp>
        <p:nvSpPr>
          <p:cNvPr id="15"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9 de Junio del 2016</a:t>
            </a:r>
            <a:endParaRPr lang="es-ES" b="0" i="1" dirty="0">
              <a:solidFill>
                <a:srgbClr val="002776"/>
              </a:solidFill>
            </a:endParaRPr>
          </a:p>
        </p:txBody>
      </p:sp>
      <p:sp>
        <p:nvSpPr>
          <p:cNvPr id="9" name="Title 1"/>
          <p:cNvSpPr txBox="1">
            <a:spLocks/>
          </p:cNvSpPr>
          <p:nvPr/>
        </p:nvSpPr>
        <p:spPr bwMode="auto">
          <a:xfrm>
            <a:off x="392946" y="172902"/>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Calidad</a:t>
            </a:r>
          </a:p>
          <a:p>
            <a:pPr fontAlgn="base">
              <a:spcBef>
                <a:spcPct val="0"/>
              </a:spcBef>
              <a:spcAft>
                <a:spcPct val="0"/>
              </a:spcAft>
            </a:pPr>
            <a:r>
              <a:rPr lang="es-ES" sz="2000" b="1" dirty="0" smtClean="0">
                <a:solidFill>
                  <a:srgbClr val="00B0F0"/>
                </a:solidFill>
                <a:cs typeface="Arial" charset="0"/>
              </a:rPr>
              <a:t>Impulso a la calidad Turística</a:t>
            </a:r>
            <a:endParaRPr lang="es-ES" sz="1400" i="1" dirty="0">
              <a:solidFill>
                <a:srgbClr val="00B0F0"/>
              </a:solidFill>
              <a:cs typeface="Arial" charset="0"/>
            </a:endParaRPr>
          </a:p>
        </p:txBody>
      </p:sp>
    </p:spTree>
    <p:extLst>
      <p:ext uri="{BB962C8B-B14F-4D97-AF65-F5344CB8AC3E}">
        <p14:creationId xmlns:p14="http://schemas.microsoft.com/office/powerpoint/2010/main" val="4287476712"/>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C" sz="2400" dirty="0" smtClean="0"/>
              <a:t>Dirección de Calidad</a:t>
            </a:r>
            <a:r>
              <a:rPr lang="es-EC" sz="2000" dirty="0" smtClean="0">
                <a:solidFill>
                  <a:schemeClr val="accent3"/>
                </a:solidFill>
              </a:rPr>
              <a:t/>
            </a:r>
            <a:br>
              <a:rPr lang="es-EC" sz="2000" dirty="0" smtClean="0">
                <a:solidFill>
                  <a:schemeClr val="accent3"/>
                </a:solidFill>
              </a:rPr>
            </a:br>
            <a:r>
              <a:rPr lang="es-EC" sz="2000" dirty="0">
                <a:solidFill>
                  <a:schemeClr val="accent3"/>
                </a:solidFill>
              </a:rPr>
              <a:t>Verificaciones Técnicas Realizadas</a:t>
            </a:r>
            <a:endParaRPr lang="en-US" sz="2000" dirty="0">
              <a:solidFill>
                <a:schemeClr val="accent3"/>
              </a:solidFill>
            </a:endParaRPr>
          </a:p>
        </p:txBody>
      </p:sp>
      <p:sp>
        <p:nvSpPr>
          <p:cNvPr id="3" name="Content Placeholder 2"/>
          <p:cNvSpPr>
            <a:spLocks noGrp="1"/>
          </p:cNvSpPr>
          <p:nvPr>
            <p:ph idx="1"/>
          </p:nvPr>
        </p:nvSpPr>
        <p:spPr/>
        <p:txBody>
          <a:bodyPr/>
          <a:lstStyle/>
          <a:p>
            <a:pPr marL="171450" indent="-171450">
              <a:buFont typeface="Arial" panose="020B0604020202020204" pitchFamily="34" charset="0"/>
              <a:buChar char="•"/>
            </a:pPr>
            <a:r>
              <a:rPr lang="es-EC" sz="1200" dirty="0"/>
              <a:t>Quito Turismo ha venido realizando las verificaciones técnicas a los establecimientos que ejercen una actividad turística, se debe tomar en cuenta que con la emisión de las Reglas Técnicas para las Zonas Especiales Turísticas y del Reglamento de Alojamiento Turístico, normativa en las cuales se determina que los establecimientos turísticos deben cumplir con parámetros técnicos adicionales a los exigidos anteriormente, implica que el tiempo de las inspecciones para estos establecimientos es más amplio que una inspección </a:t>
            </a:r>
            <a:r>
              <a:rPr lang="es-EC" sz="1200" dirty="0" smtClean="0"/>
              <a:t>convencional.</a:t>
            </a:r>
          </a:p>
          <a:p>
            <a:pPr marL="171450" indent="-171450">
              <a:buFont typeface="Arial" panose="020B0604020202020204" pitchFamily="34" charset="0"/>
              <a:buChar char="•"/>
            </a:pPr>
            <a:endParaRPr lang="es-EC" sz="1200" dirty="0"/>
          </a:p>
          <a:p>
            <a:pPr marL="171450" indent="-171450">
              <a:buFont typeface="Arial" panose="020B0604020202020204" pitchFamily="34" charset="0"/>
              <a:buChar char="•"/>
            </a:pPr>
            <a:endParaRPr lang="es-EC" sz="1200" dirty="0" smtClean="0"/>
          </a:p>
          <a:p>
            <a:pPr marL="171450" indent="-171450">
              <a:buFont typeface="Arial" panose="020B0604020202020204" pitchFamily="34" charset="0"/>
              <a:buChar char="•"/>
            </a:pPr>
            <a:endParaRPr lang="es-EC" sz="1200" dirty="0"/>
          </a:p>
          <a:p>
            <a:pPr marL="171450" indent="-171450">
              <a:buFont typeface="Arial" panose="020B0604020202020204" pitchFamily="34" charset="0"/>
              <a:buChar char="•"/>
            </a:pPr>
            <a:endParaRPr lang="es-EC" sz="1200" dirty="0" smtClean="0"/>
          </a:p>
          <a:p>
            <a:pPr marL="171450" indent="-171450">
              <a:buFont typeface="Arial" panose="020B0604020202020204" pitchFamily="34" charset="0"/>
              <a:buChar char="•"/>
            </a:pPr>
            <a:endParaRPr lang="es-EC" sz="1200" dirty="0"/>
          </a:p>
          <a:p>
            <a:pPr marL="171450" indent="-171450">
              <a:buFont typeface="Arial" panose="020B0604020202020204" pitchFamily="34" charset="0"/>
              <a:buChar char="•"/>
            </a:pPr>
            <a:endParaRPr lang="es-EC" sz="1200" dirty="0" smtClean="0"/>
          </a:p>
          <a:p>
            <a:pPr marL="171450" indent="-171450">
              <a:buFont typeface="Arial" panose="020B0604020202020204" pitchFamily="34" charset="0"/>
              <a:buChar char="•"/>
            </a:pPr>
            <a:endParaRPr lang="es-EC" sz="1200" dirty="0"/>
          </a:p>
          <a:p>
            <a:pPr marL="171450" indent="-171450">
              <a:buFont typeface="Arial" panose="020B0604020202020204" pitchFamily="34" charset="0"/>
              <a:buChar char="•"/>
            </a:pPr>
            <a:endParaRPr lang="es-EC" sz="1200" dirty="0" smtClean="0"/>
          </a:p>
          <a:p>
            <a:pPr marL="171450" indent="-171450">
              <a:buFont typeface="Arial" panose="020B0604020202020204" pitchFamily="34" charset="0"/>
              <a:buChar char="•"/>
            </a:pPr>
            <a:endParaRPr lang="es-EC" sz="1200" dirty="0"/>
          </a:p>
          <a:p>
            <a:pPr marL="171450" indent="-171450">
              <a:buFont typeface="Arial" panose="020B0604020202020204" pitchFamily="34" charset="0"/>
              <a:buChar char="•"/>
            </a:pPr>
            <a:endParaRPr lang="es-EC" sz="1200" dirty="0" smtClean="0"/>
          </a:p>
          <a:p>
            <a:pPr marL="171450" indent="-171450">
              <a:buFont typeface="Arial" panose="020B0604020202020204" pitchFamily="34" charset="0"/>
              <a:buChar char="•"/>
            </a:pPr>
            <a:endParaRPr lang="es-EC" sz="1200" dirty="0"/>
          </a:p>
          <a:p>
            <a:pPr marL="171450" indent="-171450">
              <a:buFont typeface="Arial" panose="020B0604020202020204" pitchFamily="34" charset="0"/>
              <a:buChar char="•"/>
            </a:pPr>
            <a:endParaRPr lang="es-EC" sz="1200" dirty="0" smtClean="0"/>
          </a:p>
          <a:p>
            <a:pPr marL="171450" indent="-171450">
              <a:buFont typeface="Arial" panose="020B0604020202020204" pitchFamily="34" charset="0"/>
              <a:buChar char="•"/>
            </a:pPr>
            <a:endParaRPr lang="es-EC" sz="1200" dirty="0" smtClean="0"/>
          </a:p>
          <a:p>
            <a:pPr marL="171450" indent="-171450">
              <a:buFont typeface="Arial" panose="020B0604020202020204" pitchFamily="34" charset="0"/>
              <a:buChar char="•"/>
            </a:pPr>
            <a:endParaRPr lang="es-EC" sz="1200" dirty="0"/>
          </a:p>
          <a:p>
            <a:endParaRPr lang="es-EC" sz="1200" dirty="0" smtClean="0"/>
          </a:p>
          <a:p>
            <a:pPr marL="171450" indent="-171450">
              <a:buFont typeface="Arial" panose="020B0604020202020204" pitchFamily="34" charset="0"/>
              <a:buChar char="•"/>
            </a:pPr>
            <a:r>
              <a:rPr lang="es-EC" sz="1000" dirty="0" smtClean="0"/>
              <a:t>Atención a los administrados</a:t>
            </a:r>
          </a:p>
          <a:p>
            <a:pPr marL="171450" indent="-171450">
              <a:buFont typeface="Arial" panose="020B0604020202020204" pitchFamily="34" charset="0"/>
              <a:buChar char="•"/>
            </a:pPr>
            <a:r>
              <a:rPr lang="es-EC" sz="1000" dirty="0" smtClean="0"/>
              <a:t>Coordinación con la agencia Metropolitana de Control</a:t>
            </a:r>
          </a:p>
          <a:p>
            <a:pPr marL="171450" indent="-171450">
              <a:buFont typeface="Arial" panose="020B0604020202020204" pitchFamily="34" charset="0"/>
              <a:buChar char="•"/>
            </a:pPr>
            <a:r>
              <a:rPr lang="es-EC" sz="1000" dirty="0" smtClean="0"/>
              <a:t>Soporte en el control de actividades turísticas</a:t>
            </a:r>
          </a:p>
          <a:p>
            <a:pPr marL="171450" indent="-171450">
              <a:buFont typeface="Arial" panose="020B0604020202020204" pitchFamily="34" charset="0"/>
              <a:buChar char="•"/>
            </a:pPr>
            <a:r>
              <a:rPr lang="es-EC" sz="1000" dirty="0" smtClean="0"/>
              <a:t>Acompañamiento a operativos de control</a:t>
            </a:r>
          </a:p>
          <a:p>
            <a:endParaRPr lang="en-US" sz="1200" dirty="0"/>
          </a:p>
        </p:txBody>
      </p:sp>
      <p:sp>
        <p:nvSpPr>
          <p:cNvPr id="4" name="Slide Number Placeholder 3"/>
          <p:cNvSpPr>
            <a:spLocks noGrp="1"/>
          </p:cNvSpPr>
          <p:nvPr>
            <p:ph type="sldNum" sz="quarter" idx="10"/>
          </p:nvPr>
        </p:nvSpPr>
        <p:spPr/>
        <p:txBody>
          <a:bodyPr/>
          <a:lstStyle/>
          <a:p>
            <a:fld id="{20A7A354-C5FB-4D1E-BE75-5A939ED93F75}" type="slidenum">
              <a:rPr lang="es-ES_tradnl" smtClean="0">
                <a:solidFill>
                  <a:srgbClr val="002776"/>
                </a:solidFill>
              </a:rPr>
              <a:pPr/>
              <a:t>385</a:t>
            </a:fld>
            <a:endParaRPr lang="es-ES_tradnl" dirty="0">
              <a:solidFill>
                <a:srgbClr val="002776"/>
              </a:solidFill>
            </a:endParaRPr>
          </a:p>
        </p:txBody>
      </p:sp>
      <p:graphicFrame>
        <p:nvGraphicFramePr>
          <p:cNvPr id="5" name="Gráfico 6"/>
          <p:cNvGraphicFramePr/>
          <p:nvPr>
            <p:extLst>
              <p:ext uri="{D42A27DB-BD31-4B8C-83A1-F6EECF244321}">
                <p14:modId xmlns:p14="http://schemas.microsoft.com/office/powerpoint/2010/main" val="698938934"/>
              </p:ext>
            </p:extLst>
          </p:nvPr>
        </p:nvGraphicFramePr>
        <p:xfrm>
          <a:off x="2000672" y="2060848"/>
          <a:ext cx="5582037" cy="3170461"/>
        </p:xfrm>
        <a:graphic>
          <a:graphicData uri="http://schemas.openxmlformats.org/drawingml/2006/chart">
            <c:chart xmlns:c="http://schemas.openxmlformats.org/drawingml/2006/chart" xmlns:r="http://schemas.openxmlformats.org/officeDocument/2006/relationships" r:id="rId2"/>
          </a:graphicData>
        </a:graphic>
      </p:graphicFrame>
      <p:sp>
        <p:nvSpPr>
          <p:cNvPr id="6"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9 de Junio del 2016</a:t>
            </a:r>
            <a:endParaRPr lang="es-ES" b="0" i="1" dirty="0">
              <a:solidFill>
                <a:srgbClr val="002776"/>
              </a:solidFill>
            </a:endParaRPr>
          </a:p>
        </p:txBody>
      </p:sp>
    </p:spTree>
    <p:extLst>
      <p:ext uri="{BB962C8B-B14F-4D97-AF65-F5344CB8AC3E}">
        <p14:creationId xmlns:p14="http://schemas.microsoft.com/office/powerpoint/2010/main" val="640859089"/>
      </p:ext>
    </p:extLst>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4.2.4. Capacitación Turística</a:t>
            </a:r>
            <a:endParaRPr lang="es-ES" sz="2800" i="1" dirty="0">
              <a:solidFill>
                <a:srgbClr val="FFFFFF"/>
              </a:solidFill>
            </a:endParaRPr>
          </a:p>
        </p:txBody>
      </p:sp>
    </p:spTree>
    <p:extLst>
      <p:ext uri="{BB962C8B-B14F-4D97-AF65-F5344CB8AC3E}">
        <p14:creationId xmlns:p14="http://schemas.microsoft.com/office/powerpoint/2010/main" val="3568367850"/>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s-ES" sz="1200" b="1" dirty="0" smtClean="0"/>
              <a:t>Logros Alcanzados</a:t>
            </a:r>
          </a:p>
          <a:p>
            <a:pPr lvl="0"/>
            <a:endParaRPr lang="es-ES" sz="1200" b="1" dirty="0"/>
          </a:p>
          <a:p>
            <a:pPr marL="171450" lvl="0" indent="-171450">
              <a:buFont typeface="Arial" panose="020B0604020202020204" pitchFamily="34" charset="0"/>
              <a:buChar char="•"/>
            </a:pPr>
            <a:r>
              <a:rPr lang="es-ES" sz="1200" dirty="0" smtClean="0"/>
              <a:t>Capacitación bajo la modalidad de competencias laborales a MIPYMES turísticas del sector centro histórico y la ronda en la ciudad de Quito.</a:t>
            </a:r>
          </a:p>
          <a:p>
            <a:pPr marL="171450" lvl="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200" dirty="0" smtClean="0"/>
              <a:t>Impulso a la calidad turística en la zona de la Mariscal a través de la capacitación bajo la modalidad en competencias laborales.</a:t>
            </a:r>
          </a:p>
          <a:p>
            <a:pPr marL="17145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200" dirty="0" smtClean="0"/>
              <a:t>Capacitación para conductores de la Asociación Ecuatoriana de Operadoras de Taxi Ejecutivo</a:t>
            </a:r>
          </a:p>
          <a:p>
            <a:pPr marL="17145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200" dirty="0" smtClean="0"/>
              <a:t>Capacitación turística actores involucrados en la dinámica turística de las zonas especiales turísticas.</a:t>
            </a:r>
          </a:p>
          <a:p>
            <a:pPr marL="17145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200" dirty="0" smtClean="0"/>
              <a:t>Sensibilización en </a:t>
            </a:r>
            <a:r>
              <a:rPr lang="es-ES" sz="1200" dirty="0"/>
              <a:t>temas de “Accesibilidad para personas con </a:t>
            </a:r>
            <a:r>
              <a:rPr lang="es-ES" sz="1200" dirty="0" smtClean="0"/>
              <a:t>Discapacidad</a:t>
            </a:r>
          </a:p>
          <a:p>
            <a:pPr marL="17145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200" dirty="0" smtClean="0"/>
              <a:t>Capacitación técnica turística dirigida para actores involucrados directa e indirecta en la actividad turística en el DMQ.</a:t>
            </a:r>
          </a:p>
          <a:p>
            <a:pPr marL="17145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200" dirty="0" smtClean="0"/>
              <a:t>Se firmó convenio con General Motors para ejecución de programa ´´Conductor Amigo´´</a:t>
            </a:r>
          </a:p>
          <a:p>
            <a:pPr marL="171450" indent="-171450">
              <a:buFont typeface="Arial" panose="020B0604020202020204" pitchFamily="34" charset="0"/>
              <a:buChar char="•"/>
            </a:pPr>
            <a:endParaRPr lang="es-ES" sz="1200" b="1" dirty="0"/>
          </a:p>
          <a:p>
            <a:r>
              <a:rPr lang="es-ES" sz="1200" b="1" dirty="0" smtClean="0"/>
              <a:t>Procesos en Marcha</a:t>
            </a:r>
            <a:endParaRPr lang="es-ES" sz="1200" dirty="0" smtClean="0"/>
          </a:p>
          <a:p>
            <a:endParaRPr lang="es-ES" dirty="0" smtClean="0"/>
          </a:p>
          <a:p>
            <a:pPr marL="171450" indent="-171450">
              <a:buFont typeface="Arial" panose="020B0604020202020204" pitchFamily="34" charset="0"/>
              <a:buChar char="•"/>
            </a:pPr>
            <a:r>
              <a:rPr lang="es-ES" sz="1200" dirty="0"/>
              <a:t>Capacitación técnica para actores directos e indirectos de la actividad turística en el </a:t>
            </a:r>
            <a:r>
              <a:rPr lang="es-ES" sz="1200" dirty="0" smtClean="0"/>
              <a:t>DMQ</a:t>
            </a:r>
          </a:p>
          <a:p>
            <a:pPr marL="171450" indent="-171450">
              <a:buFont typeface="Arial" panose="020B0604020202020204" pitchFamily="34" charset="0"/>
              <a:buChar char="•"/>
            </a:pPr>
            <a:endParaRPr lang="es-ES" sz="1200" dirty="0"/>
          </a:p>
          <a:p>
            <a:pPr marL="171450" indent="-171450">
              <a:buFont typeface="Arial" panose="020B0604020202020204" pitchFamily="34" charset="0"/>
              <a:buChar char="•"/>
            </a:pPr>
            <a:r>
              <a:rPr lang="es-ES" sz="1200" dirty="0"/>
              <a:t>Programa ´´Conductor Amigo´´ segunda fase</a:t>
            </a:r>
          </a:p>
          <a:p>
            <a:pPr marL="285750" indent="-285750">
              <a:buFont typeface="Arial" panose="020B0604020202020204" pitchFamily="34" charset="0"/>
              <a:buChar char="•"/>
            </a:pPr>
            <a:endParaRPr lang="es-ES" dirty="0"/>
          </a:p>
          <a:p>
            <a:endParaRPr lang="es-ES" dirty="0"/>
          </a:p>
        </p:txBody>
      </p:sp>
      <p:sp>
        <p:nvSpPr>
          <p:cNvPr id="4" name="Slide Number Placeholder 3"/>
          <p:cNvSpPr>
            <a:spLocks noGrp="1"/>
          </p:cNvSpPr>
          <p:nvPr>
            <p:ph type="sldNum" sz="quarter" idx="10"/>
          </p:nvPr>
        </p:nvSpPr>
        <p:spPr/>
        <p:txBody>
          <a:bodyPr/>
          <a:lstStyle/>
          <a:p>
            <a:fld id="{20A7A354-C5FB-4D1E-BE75-5A939ED93F75}" type="slidenum">
              <a:rPr lang="es-ES_tradnl" smtClean="0">
                <a:solidFill>
                  <a:srgbClr val="002776"/>
                </a:solidFill>
              </a:rPr>
              <a:pPr/>
              <a:t>387</a:t>
            </a:fld>
            <a:endParaRPr lang="es-ES_tradnl" dirty="0">
              <a:solidFill>
                <a:srgbClr val="002776"/>
              </a:solidFill>
            </a:endParaRPr>
          </a:p>
        </p:txBody>
      </p:sp>
      <p:sp>
        <p:nvSpPr>
          <p:cNvPr id="5"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a:t>
            </a:r>
            <a:r>
              <a:rPr lang="es-ES" b="0" i="1" dirty="0">
                <a:solidFill>
                  <a:srgbClr val="002776"/>
                </a:solidFill>
              </a:rPr>
              <a:t>9</a:t>
            </a:r>
            <a:r>
              <a:rPr lang="es-ES" b="0" i="1" dirty="0" smtClean="0">
                <a:solidFill>
                  <a:srgbClr val="002776"/>
                </a:solidFill>
              </a:rPr>
              <a:t> de Junio del 2016</a:t>
            </a:r>
            <a:endParaRPr lang="es-ES" b="0" i="1" dirty="0">
              <a:solidFill>
                <a:srgbClr val="002776"/>
              </a:solidFill>
            </a:endParaRPr>
          </a:p>
        </p:txBody>
      </p:sp>
      <p:sp>
        <p:nvSpPr>
          <p:cNvPr id="7" name="Title 1"/>
          <p:cNvSpPr>
            <a:spLocks noGrp="1"/>
          </p:cNvSpPr>
          <p:nvPr>
            <p:ph type="title"/>
          </p:nvPr>
        </p:nvSpPr>
        <p:spPr>
          <a:xfrm>
            <a:off x="442388" y="350114"/>
            <a:ext cx="9124399" cy="630202"/>
          </a:xfrm>
        </p:spPr>
        <p:txBody>
          <a:bodyPr/>
          <a:lstStyle/>
          <a:p>
            <a:r>
              <a:rPr lang="es-EC" sz="2400" dirty="0" smtClean="0"/>
              <a:t>Dirección de Calidad</a:t>
            </a:r>
            <a:r>
              <a:rPr lang="es-EC" sz="2000" dirty="0" smtClean="0">
                <a:solidFill>
                  <a:schemeClr val="accent3"/>
                </a:solidFill>
              </a:rPr>
              <a:t/>
            </a:r>
            <a:br>
              <a:rPr lang="es-EC" sz="2000" dirty="0" smtClean="0">
                <a:solidFill>
                  <a:schemeClr val="accent3"/>
                </a:solidFill>
              </a:rPr>
            </a:br>
            <a:r>
              <a:rPr lang="es-EC" sz="2000" dirty="0" smtClean="0">
                <a:solidFill>
                  <a:schemeClr val="accent3"/>
                </a:solidFill>
              </a:rPr>
              <a:t>Capacitación Turística</a:t>
            </a:r>
            <a:endParaRPr lang="en-US" sz="2000" dirty="0">
              <a:solidFill>
                <a:schemeClr val="accent3"/>
              </a:solidFill>
            </a:endParaRPr>
          </a:p>
        </p:txBody>
      </p:sp>
    </p:spTree>
    <p:extLst>
      <p:ext uri="{BB962C8B-B14F-4D97-AF65-F5344CB8AC3E}">
        <p14:creationId xmlns:p14="http://schemas.microsoft.com/office/powerpoint/2010/main" val="2629606735"/>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4.2.5. Distintivo Q</a:t>
            </a:r>
            <a:endParaRPr lang="es-ES" sz="2800" i="1" dirty="0">
              <a:solidFill>
                <a:srgbClr val="FFFFFF"/>
              </a:solidFill>
            </a:endParaRPr>
          </a:p>
        </p:txBody>
      </p:sp>
    </p:spTree>
    <p:extLst>
      <p:ext uri="{BB962C8B-B14F-4D97-AF65-F5344CB8AC3E}">
        <p14:creationId xmlns:p14="http://schemas.microsoft.com/office/powerpoint/2010/main" val="1561127772"/>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 name="Slide Number Placeholder 3"/>
          <p:cNvSpPr txBox="1">
            <a:spLocks/>
          </p:cNvSpPr>
          <p:nvPr/>
        </p:nvSpPr>
        <p:spPr>
          <a:xfrm>
            <a:off x="709968" y="6532355"/>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Calidad</a:t>
            </a:r>
            <a:endParaRPr lang="es-ES" dirty="0">
              <a:solidFill>
                <a:srgbClr val="002776"/>
              </a:solidFill>
            </a:endParaRPr>
          </a:p>
        </p:txBody>
      </p:sp>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Calidad</a:t>
            </a:r>
          </a:p>
          <a:p>
            <a:pPr fontAlgn="base">
              <a:spcBef>
                <a:spcPct val="0"/>
              </a:spcBef>
              <a:spcAft>
                <a:spcPct val="0"/>
              </a:spcAft>
            </a:pPr>
            <a:r>
              <a:rPr lang="es-ES" sz="2000" b="1" dirty="0" smtClean="0">
                <a:solidFill>
                  <a:srgbClr val="00B0F0"/>
                </a:solidFill>
                <a:cs typeface="Arial" charset="0"/>
              </a:rPr>
              <a:t>Modelo de Gestión - Distintivo Q</a:t>
            </a:r>
            <a:endParaRPr lang="es-ES" sz="1400" i="1" dirty="0">
              <a:solidFill>
                <a:srgbClr val="00B0F0"/>
              </a:solidFill>
              <a:cs typeface="Arial" charset="0"/>
            </a:endParaRPr>
          </a:p>
        </p:txBody>
      </p:sp>
      <p:sp>
        <p:nvSpPr>
          <p:cNvPr id="5" name="Title 1"/>
          <p:cNvSpPr txBox="1">
            <a:spLocks/>
          </p:cNvSpPr>
          <p:nvPr/>
        </p:nvSpPr>
        <p:spPr bwMode="auto">
          <a:xfrm>
            <a:off x="413262" y="1152473"/>
            <a:ext cx="9217025" cy="498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002060"/>
                </a:solidFill>
                <a:cs typeface="Arial" charset="0"/>
              </a:rPr>
              <a:t>¿Qué es?</a:t>
            </a:r>
          </a:p>
          <a:p>
            <a:pPr marL="457200" fontAlgn="base">
              <a:spcBef>
                <a:spcPct val="0"/>
              </a:spcBef>
              <a:spcAft>
                <a:spcPct val="0"/>
              </a:spcAft>
            </a:pPr>
            <a:endParaRPr lang="es-ES" sz="1400" b="1" dirty="0" smtClean="0">
              <a:solidFill>
                <a:srgbClr val="002060"/>
              </a:solidFill>
              <a:cs typeface="Arial" charset="0"/>
            </a:endParaRPr>
          </a:p>
          <a:p>
            <a:pPr marL="457200" fontAlgn="base">
              <a:spcBef>
                <a:spcPct val="0"/>
              </a:spcBef>
              <a:spcAft>
                <a:spcPct val="0"/>
              </a:spcAft>
            </a:pPr>
            <a:r>
              <a:rPr lang="es-ES" sz="1200" dirty="0" smtClean="0">
                <a:solidFill>
                  <a:srgbClr val="002060"/>
                </a:solidFill>
                <a:latin typeface="Arial"/>
                <a:ea typeface="DejaVu Sans"/>
              </a:rPr>
              <a:t>Es un reconocimiento que otorga el Municipio a través de la Empresa Pública Metropolitana de Gestión de Destino Turístico – Quito Turismo a los establecimientos turísticos que han implementado sistemas de gestión de turismo sostenible y calidad contando con un equipo humano preparado que permiten elevar la calidad de la oferta turística del DMQ.</a:t>
            </a:r>
            <a:endParaRPr lang="es-ES" sz="1200" dirty="0" smtClean="0">
              <a:solidFill>
                <a:srgbClr val="002776"/>
              </a:solidFill>
            </a:endParaRPr>
          </a:p>
          <a:p>
            <a:pPr marL="457200" fontAlgn="base">
              <a:spcBef>
                <a:spcPct val="0"/>
              </a:spcBef>
              <a:spcAft>
                <a:spcPct val="0"/>
              </a:spcAft>
            </a:pPr>
            <a:endParaRPr lang="es-ES" sz="1400" dirty="0" smtClean="0">
              <a:solidFill>
                <a:srgbClr val="002060"/>
              </a:solidFill>
            </a:endParaRPr>
          </a:p>
          <a:p>
            <a:pPr marL="457200" indent="-457200" fontAlgn="base">
              <a:spcBef>
                <a:spcPct val="0"/>
              </a:spcBef>
              <a:spcAft>
                <a:spcPct val="0"/>
              </a:spcAft>
            </a:pPr>
            <a:r>
              <a:rPr lang="es-ES" sz="1400" b="1" dirty="0" smtClean="0">
                <a:solidFill>
                  <a:srgbClr val="002060"/>
                </a:solidFill>
              </a:rPr>
              <a:t>Objetivo General:</a:t>
            </a:r>
          </a:p>
          <a:p>
            <a:pPr marL="457200" indent="-457200" fontAlgn="base">
              <a:spcBef>
                <a:spcPct val="0"/>
              </a:spcBef>
              <a:spcAft>
                <a:spcPct val="0"/>
              </a:spcAft>
            </a:pPr>
            <a:endParaRPr lang="es-ES" sz="1400" b="1" dirty="0" smtClean="0">
              <a:solidFill>
                <a:srgbClr val="002060"/>
              </a:solidFill>
            </a:endParaRPr>
          </a:p>
          <a:p>
            <a:pPr marL="457200" fontAlgn="base">
              <a:spcBef>
                <a:spcPct val="0"/>
              </a:spcBef>
              <a:spcAft>
                <a:spcPct val="0"/>
              </a:spcAft>
            </a:pPr>
            <a:r>
              <a:rPr lang="es-ES" sz="1200" dirty="0" smtClean="0">
                <a:solidFill>
                  <a:srgbClr val="002060"/>
                </a:solidFill>
                <a:latin typeface="Arial"/>
                <a:ea typeface="DejaVu Sans"/>
              </a:rPr>
              <a:t>Promover la implementación de sistemas de gestión de turismo sostenible, calidad y profesionalización del equipo humano en los establecimientos turísticos del Distrito Metropolitano de Quito para el mejoramiento de la competitividad del destino Quito. </a:t>
            </a:r>
          </a:p>
          <a:p>
            <a:pPr marL="457200" fontAlgn="base">
              <a:spcBef>
                <a:spcPct val="0"/>
              </a:spcBef>
              <a:spcAft>
                <a:spcPct val="0"/>
              </a:spcAft>
            </a:pPr>
            <a:endParaRPr lang="es-ES" sz="1200" dirty="0" smtClean="0">
              <a:solidFill>
                <a:srgbClr val="002060"/>
              </a:solidFill>
              <a:latin typeface="Arial"/>
            </a:endParaRPr>
          </a:p>
          <a:p>
            <a:pPr marL="457200" indent="-457200" fontAlgn="base">
              <a:spcBef>
                <a:spcPct val="0"/>
              </a:spcBef>
              <a:spcAft>
                <a:spcPct val="0"/>
              </a:spcAft>
            </a:pPr>
            <a:r>
              <a:rPr lang="es-ES" sz="1400" b="1" dirty="0" smtClean="0">
                <a:solidFill>
                  <a:srgbClr val="002060"/>
                </a:solidFill>
                <a:latin typeface="Arial"/>
              </a:rPr>
              <a:t>Requisitos para la Obtención del Distintivo Q:</a:t>
            </a:r>
          </a:p>
          <a:p>
            <a:pPr marL="457200" indent="-457200" fontAlgn="base">
              <a:spcBef>
                <a:spcPct val="0"/>
              </a:spcBef>
              <a:spcAft>
                <a:spcPct val="0"/>
              </a:spcAft>
            </a:pPr>
            <a:endParaRPr lang="es-ES" sz="1400" b="1" dirty="0" smtClean="0">
              <a:solidFill>
                <a:srgbClr val="002060"/>
              </a:solidFill>
              <a:latin typeface="Arial"/>
            </a:endParaRPr>
          </a:p>
          <a:p>
            <a:pPr marL="742950" indent="-285750">
              <a:buFont typeface="Arial" panose="020B0604020202020204" pitchFamily="34" charset="0"/>
              <a:buChar char="•"/>
            </a:pPr>
            <a:r>
              <a:rPr lang="es-ES" sz="1200" dirty="0" smtClean="0">
                <a:solidFill>
                  <a:srgbClr val="002060"/>
                </a:solidFill>
                <a:latin typeface="Arial"/>
                <a:ea typeface="Microsoft YaHei"/>
              </a:rPr>
              <a:t>Cumplir con la normativa nacional y local vigentes de acuerdo al tipo de actividad turística. </a:t>
            </a:r>
          </a:p>
          <a:p>
            <a:pPr marL="457200"/>
            <a:endParaRPr lang="es-ES" sz="1200" dirty="0" smtClean="0">
              <a:solidFill>
                <a:srgbClr val="002776"/>
              </a:solidFill>
            </a:endParaRPr>
          </a:p>
          <a:p>
            <a:pPr marL="742950" indent="-285750">
              <a:buFont typeface="Arial" panose="020B0604020202020204" pitchFamily="34" charset="0"/>
              <a:buChar char="•"/>
            </a:pPr>
            <a:r>
              <a:rPr lang="es-ES" sz="1200" dirty="0" smtClean="0">
                <a:solidFill>
                  <a:srgbClr val="002060"/>
                </a:solidFill>
                <a:latin typeface="Arial"/>
                <a:ea typeface="Microsoft YaHei"/>
              </a:rPr>
              <a:t>Contar con el registro turístico y constar como  activo dentro del Catastro de Establecimientos Turísticos de Quito.</a:t>
            </a:r>
          </a:p>
          <a:p>
            <a:pPr marL="457200"/>
            <a:endParaRPr lang="es-ES" sz="1200" dirty="0" smtClean="0">
              <a:solidFill>
                <a:srgbClr val="002060"/>
              </a:solidFill>
              <a:latin typeface="Arial"/>
              <a:ea typeface="Microsoft YaHei"/>
            </a:endParaRPr>
          </a:p>
          <a:p>
            <a:pPr marL="742950" indent="-285750">
              <a:buFont typeface="Arial" panose="020B0604020202020204" pitchFamily="34" charset="0"/>
              <a:buChar char="•"/>
            </a:pPr>
            <a:r>
              <a:rPr lang="es-ES" sz="1200" dirty="0" smtClean="0">
                <a:solidFill>
                  <a:srgbClr val="002060"/>
                </a:solidFill>
                <a:latin typeface="Arial"/>
                <a:ea typeface="Microsoft YaHei"/>
              </a:rPr>
              <a:t>Contar con la LUAE (Licencia Única de Actividades Económicas) o demostrar estar en proceso efectivo de licenciamiento.</a:t>
            </a:r>
          </a:p>
          <a:p>
            <a:pPr marL="457200"/>
            <a:endParaRPr lang="es-ES" sz="1200" dirty="0" smtClean="0">
              <a:solidFill>
                <a:srgbClr val="002060"/>
              </a:solidFill>
              <a:latin typeface="Arial"/>
              <a:ea typeface="Microsoft YaHei"/>
            </a:endParaRPr>
          </a:p>
          <a:p>
            <a:pPr marL="742950" indent="-285750">
              <a:buFont typeface="Arial" panose="020B0604020202020204" pitchFamily="34" charset="0"/>
              <a:buChar char="•"/>
            </a:pPr>
            <a:r>
              <a:rPr lang="es-ES" sz="1200" dirty="0" smtClean="0">
                <a:solidFill>
                  <a:srgbClr val="002060"/>
                </a:solidFill>
                <a:latin typeface="Arial"/>
                <a:ea typeface="Microsoft YaHei"/>
              </a:rPr>
              <a:t>Llenar formulario de aplicación y remitir al correo electrónico </a:t>
            </a:r>
            <a:r>
              <a:rPr lang="es-ES" sz="1200" dirty="0" smtClean="0">
                <a:solidFill>
                  <a:srgbClr val="002060"/>
                </a:solidFill>
                <a:latin typeface="Arial"/>
                <a:ea typeface="Microsoft YaHei"/>
                <a:hlinkClick r:id="rId4"/>
              </a:rPr>
              <a:t>distintivoq@quito-turismo.gob.ec</a:t>
            </a:r>
            <a:r>
              <a:rPr lang="es-ES" sz="1200" dirty="0" smtClean="0">
                <a:solidFill>
                  <a:srgbClr val="002060"/>
                </a:solidFill>
                <a:latin typeface="Arial"/>
                <a:ea typeface="Microsoft YaHei"/>
              </a:rPr>
              <a:t>.</a:t>
            </a:r>
          </a:p>
          <a:p>
            <a:pPr marL="457200"/>
            <a:endParaRPr lang="es-ES" sz="1200" dirty="0" smtClean="0">
              <a:solidFill>
                <a:srgbClr val="002060"/>
              </a:solidFill>
              <a:latin typeface="Arial"/>
              <a:ea typeface="Microsoft YaHei"/>
            </a:endParaRPr>
          </a:p>
          <a:p>
            <a:pPr marL="742950" indent="-285750">
              <a:buFont typeface="Arial" panose="020B0604020202020204" pitchFamily="34" charset="0"/>
              <a:buChar char="•"/>
            </a:pPr>
            <a:r>
              <a:rPr lang="es-ES" sz="1200" dirty="0" smtClean="0">
                <a:solidFill>
                  <a:srgbClr val="002060"/>
                </a:solidFill>
                <a:latin typeface="Arial"/>
                <a:ea typeface="Microsoft YaHei"/>
              </a:rPr>
              <a:t>Una vez aprobada la aplicación, el representante legal del establecimiento deberá firmar una Carta de Compromiso.  </a:t>
            </a:r>
          </a:p>
          <a:p>
            <a:pPr marL="457200"/>
            <a:endParaRPr lang="es-ES" sz="1200" dirty="0" smtClean="0">
              <a:solidFill>
                <a:srgbClr val="002060"/>
              </a:solidFill>
              <a:latin typeface="Arial"/>
              <a:ea typeface="Microsoft YaHei"/>
            </a:endParaRPr>
          </a:p>
          <a:p>
            <a:pPr marL="742950" indent="-285750">
              <a:buFont typeface="Arial" panose="020B0604020202020204" pitchFamily="34" charset="0"/>
              <a:buChar char="•"/>
            </a:pPr>
            <a:r>
              <a:rPr lang="es-ES" sz="1200" dirty="0" smtClean="0">
                <a:solidFill>
                  <a:srgbClr val="002060"/>
                </a:solidFill>
                <a:latin typeface="Arial"/>
                <a:ea typeface="Microsoft YaHei"/>
              </a:rPr>
              <a:t>Pasar una verificación técnica en base a la Norma de Calidad Turística para el Distintivo Q desarrollada por Quito Turismo  u otra similar reconocida por Quito Turismo.</a:t>
            </a:r>
          </a:p>
          <a:p>
            <a:endParaRPr lang="es-ES" sz="1400" dirty="0" smtClean="0">
              <a:solidFill>
                <a:srgbClr val="002060"/>
              </a:solidFill>
              <a:latin typeface="Arial"/>
              <a:ea typeface="Microsoft YaHei"/>
            </a:endParaRPr>
          </a:p>
          <a:p>
            <a:pPr marL="457200" indent="-457200" fontAlgn="base">
              <a:spcBef>
                <a:spcPct val="0"/>
              </a:spcBef>
              <a:spcAft>
                <a:spcPct val="0"/>
              </a:spcAft>
            </a:pPr>
            <a:endParaRPr lang="es-ES" sz="1400" b="1" dirty="0" smtClean="0">
              <a:solidFill>
                <a:srgbClr val="002060"/>
              </a:solidFill>
              <a:latin typeface="Arial"/>
            </a:endParaRPr>
          </a:p>
          <a:p>
            <a:pPr marL="457200" indent="-457200" fontAlgn="base">
              <a:spcBef>
                <a:spcPct val="0"/>
              </a:spcBef>
              <a:spcAft>
                <a:spcPct val="0"/>
              </a:spcAft>
            </a:pPr>
            <a:endParaRPr lang="es-ES" sz="1200" dirty="0" smtClean="0">
              <a:solidFill>
                <a:srgbClr val="002776"/>
              </a:solidFill>
            </a:endParaRPr>
          </a:p>
          <a:p>
            <a:pPr marL="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285750" indent="-285750" fontAlgn="base">
              <a:spcBef>
                <a:spcPct val="0"/>
              </a:spcBef>
              <a:spcAft>
                <a:spcPct val="0"/>
              </a:spcAft>
              <a:buFont typeface="Arial" panose="020B0604020202020204" pitchFamily="34" charset="0"/>
              <a:buChar char="•"/>
            </a:pPr>
            <a:endParaRPr lang="es-ES" sz="1400" dirty="0" smtClean="0">
              <a:solidFill>
                <a:srgbClr val="002060"/>
              </a:solidFill>
            </a:endParaRPr>
          </a:p>
          <a:p>
            <a:pPr fontAlgn="base">
              <a:spcBef>
                <a:spcPct val="0"/>
              </a:spcBef>
              <a:spcAft>
                <a:spcPct val="0"/>
              </a:spcAft>
            </a:pPr>
            <a:endParaRPr lang="es-ES" sz="1400" b="1" dirty="0" smtClean="0">
              <a:solidFill>
                <a:srgbClr val="002060"/>
              </a:solidFill>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r>
              <a:rPr lang="es-ES" sz="1400" b="1" dirty="0" smtClean="0">
                <a:solidFill>
                  <a:srgbClr val="002060"/>
                </a:solidFill>
                <a:cs typeface="Arial" charset="0"/>
              </a:rPr>
              <a:t> </a:t>
            </a: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389</a:t>
            </a:fld>
            <a:endParaRPr lang="es-ES" dirty="0">
              <a:solidFill>
                <a:srgbClr val="002776"/>
              </a:solidFill>
            </a:endParaRPr>
          </a:p>
        </p:txBody>
      </p:sp>
    </p:spTree>
    <p:extLst>
      <p:ext uri="{BB962C8B-B14F-4D97-AF65-F5344CB8AC3E}">
        <p14:creationId xmlns:p14="http://schemas.microsoft.com/office/powerpoint/2010/main" val="73125583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La industria a nivel mundial – </a:t>
            </a:r>
            <a:r>
              <a:rPr lang="es-ES" sz="2000" dirty="0" smtClean="0">
                <a:solidFill>
                  <a:srgbClr val="00B0F0"/>
                </a:solidFill>
                <a:cs typeface="Arial" charset="0"/>
              </a:rPr>
              <a:t>Cifras clave (ii/iv)</a:t>
            </a:r>
            <a:endParaRPr lang="es-ES" sz="1400" i="1" dirty="0">
              <a:solidFill>
                <a:srgbClr val="00B0F0"/>
              </a:solidFill>
              <a:cs typeface="Arial" charset="0"/>
            </a:endParaRPr>
          </a:p>
        </p:txBody>
      </p:sp>
      <p:grpSp>
        <p:nvGrpSpPr>
          <p:cNvPr id="27" name="Group 26"/>
          <p:cNvGrpSpPr/>
          <p:nvPr/>
        </p:nvGrpSpPr>
        <p:grpSpPr>
          <a:xfrm>
            <a:off x="5108352" y="1124744"/>
            <a:ext cx="4290316" cy="431642"/>
            <a:chOff x="467246" y="1845230"/>
            <a:chExt cx="8244000" cy="431642"/>
          </a:xfrm>
        </p:grpSpPr>
        <p:cxnSp>
          <p:nvCxnSpPr>
            <p:cNvPr id="28" name="Straight Connector 27"/>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a:off x="1648634" y="1845230"/>
              <a:ext cx="5881226"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Evolución en el número de asistentes por evento (mundial), 1963-2012</a:t>
              </a:r>
              <a:endParaRPr lang="es-ES" sz="1100" b="1" dirty="0">
                <a:solidFill>
                  <a:srgbClr val="002060"/>
                </a:solidFill>
                <a:cs typeface="Arial" panose="020B0604020202020204" pitchFamily="34" charset="0"/>
              </a:endParaRPr>
            </a:p>
          </p:txBody>
        </p:sp>
      </p:grpSp>
      <p:sp>
        <p:nvSpPr>
          <p:cNvPr id="30" name="Content Placeholder 5"/>
          <p:cNvSpPr txBox="1">
            <a:spLocks/>
          </p:cNvSpPr>
          <p:nvPr/>
        </p:nvSpPr>
        <p:spPr bwMode="auto">
          <a:xfrm>
            <a:off x="344488" y="1124743"/>
            <a:ext cx="4459109" cy="274304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300"/>
              </a:spcAft>
            </a:pPr>
            <a:r>
              <a:rPr lang="es-ES" sz="1200" b="1" dirty="0" smtClean="0">
                <a:solidFill>
                  <a:srgbClr val="002060"/>
                </a:solidFill>
              </a:rPr>
              <a:t>Número de asistentes totales por región y evolución en el número de asistentes por evento</a:t>
            </a:r>
          </a:p>
          <a:p>
            <a:pPr algn="just">
              <a:spcAft>
                <a:spcPts val="300"/>
              </a:spcAft>
            </a:pPr>
            <a:r>
              <a:rPr lang="es-ES" sz="1100" dirty="0" smtClean="0">
                <a:solidFill>
                  <a:srgbClr val="002060"/>
                </a:solidFill>
              </a:rPr>
              <a:t>En los principales indicadores de demanda, desde 1967 (desde que el ICCA tiene estadísticas) el número de asistentes por evento se ha ido reduciendo gradualmente, llegando a 2014 con un promedio de </a:t>
            </a:r>
            <a:r>
              <a:rPr lang="es-ES" sz="1100" b="1" dirty="0" smtClean="0">
                <a:solidFill>
                  <a:srgbClr val="002060"/>
                </a:solidFill>
              </a:rPr>
              <a:t>322 asistentes por evento</a:t>
            </a:r>
            <a:r>
              <a:rPr lang="es-ES" sz="1100" dirty="0" smtClean="0">
                <a:solidFill>
                  <a:srgbClr val="002060"/>
                </a:solidFill>
              </a:rPr>
              <a:t>.</a:t>
            </a:r>
          </a:p>
          <a:p>
            <a:pPr algn="just">
              <a:spcAft>
                <a:spcPts val="300"/>
              </a:spcAft>
            </a:pPr>
            <a:r>
              <a:rPr lang="es-ES" sz="1100" dirty="0" smtClean="0">
                <a:solidFill>
                  <a:srgbClr val="002060"/>
                </a:solidFill>
              </a:rPr>
              <a:t>Tomando como referencia los últimos datos regionales disponibles de ICCA, </a:t>
            </a:r>
            <a:r>
              <a:rPr lang="es-ES" sz="1100" b="1" dirty="0" smtClean="0">
                <a:solidFill>
                  <a:srgbClr val="002060"/>
                </a:solidFill>
              </a:rPr>
              <a:t>Latinoamérica</a:t>
            </a:r>
            <a:r>
              <a:rPr lang="es-ES" sz="1100" dirty="0" smtClean="0">
                <a:solidFill>
                  <a:srgbClr val="002060"/>
                </a:solidFill>
              </a:rPr>
              <a:t> se sitúa muy cerca de la cifra de asistentes media en África, por detrás de Oceanía y Asia/Oriente Próximo, pero por delante de Europa.</a:t>
            </a:r>
          </a:p>
          <a:p>
            <a:pPr algn="just">
              <a:spcAft>
                <a:spcPts val="300"/>
              </a:spcAft>
            </a:pPr>
            <a:r>
              <a:rPr lang="es-ES" sz="1100" dirty="0" smtClean="0">
                <a:solidFill>
                  <a:srgbClr val="002060"/>
                </a:solidFill>
              </a:rPr>
              <a:t>Respecto a la </a:t>
            </a:r>
            <a:r>
              <a:rPr lang="es-ES" sz="1100" b="1" dirty="0" smtClean="0">
                <a:solidFill>
                  <a:srgbClr val="002060"/>
                </a:solidFill>
              </a:rPr>
              <a:t>distribución geográfica por regiones </a:t>
            </a:r>
            <a:r>
              <a:rPr lang="es-ES" sz="1100" dirty="0" smtClean="0">
                <a:solidFill>
                  <a:srgbClr val="002060"/>
                </a:solidFill>
              </a:rPr>
              <a:t>del </a:t>
            </a:r>
            <a:r>
              <a:rPr lang="es-ES" sz="1100" b="1" dirty="0" smtClean="0">
                <a:solidFill>
                  <a:srgbClr val="002060"/>
                </a:solidFill>
              </a:rPr>
              <a:t>número de asistentes </a:t>
            </a:r>
            <a:r>
              <a:rPr lang="es-ES" sz="1100" dirty="0" smtClean="0">
                <a:solidFill>
                  <a:srgbClr val="002060"/>
                </a:solidFill>
              </a:rPr>
              <a:t>totales a nivel mundial, Europa se encuentra a la cabeza, con un 50,4% del total de asistentes mundiales (periodo 2008-2012). </a:t>
            </a:r>
            <a:r>
              <a:rPr lang="es-ES" sz="1100" b="1" dirty="0" smtClean="0">
                <a:solidFill>
                  <a:srgbClr val="002060"/>
                </a:solidFill>
              </a:rPr>
              <a:t>Latinoamérica</a:t>
            </a:r>
            <a:r>
              <a:rPr lang="es-ES" sz="1100" dirty="0" smtClean="0">
                <a:solidFill>
                  <a:srgbClr val="002060"/>
                </a:solidFill>
              </a:rPr>
              <a:t> </a:t>
            </a:r>
            <a:r>
              <a:rPr lang="es-ES" sz="1100" b="1" dirty="0" smtClean="0">
                <a:solidFill>
                  <a:srgbClr val="002060"/>
                </a:solidFill>
              </a:rPr>
              <a:t>ha experimentado un crecimiento en su cuota de mercado</a:t>
            </a:r>
            <a:r>
              <a:rPr lang="es-ES" sz="1100" dirty="0" smtClean="0">
                <a:solidFill>
                  <a:srgbClr val="002060"/>
                </a:solidFill>
              </a:rPr>
              <a:t>, pasando del 6,5% (1983-1987) al </a:t>
            </a:r>
            <a:r>
              <a:rPr lang="es-ES" sz="1100" b="1" dirty="0" smtClean="0">
                <a:solidFill>
                  <a:srgbClr val="002060"/>
                </a:solidFill>
              </a:rPr>
              <a:t>10,6% en el período 2008-2012.</a:t>
            </a:r>
          </a:p>
        </p:txBody>
      </p:sp>
      <p:sp>
        <p:nvSpPr>
          <p:cNvPr id="31" name="TextBox 30"/>
          <p:cNvSpPr txBox="1"/>
          <p:nvPr/>
        </p:nvSpPr>
        <p:spPr>
          <a:xfrm>
            <a:off x="5097016" y="3789040"/>
            <a:ext cx="4351949" cy="209894"/>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a:t>
            </a:r>
            <a:r>
              <a:rPr lang="es-ES" sz="800" i="1" dirty="0" smtClean="0">
                <a:solidFill>
                  <a:srgbClr val="002060"/>
                </a:solidFill>
              </a:rPr>
              <a:t>ICCA (últimos datos disponibles para el año 2014)</a:t>
            </a:r>
            <a:endParaRPr lang="es-ES" sz="800" i="1" dirty="0">
              <a:solidFill>
                <a:srgbClr val="002060"/>
              </a:solidFill>
            </a:endParaRPr>
          </a:p>
        </p:txBody>
      </p:sp>
      <p:sp>
        <p:nvSpPr>
          <p:cNvPr id="32" name="TextBox 31"/>
          <p:cNvSpPr txBox="1"/>
          <p:nvPr/>
        </p:nvSpPr>
        <p:spPr>
          <a:xfrm>
            <a:off x="5097016" y="6285269"/>
            <a:ext cx="4351949" cy="456099"/>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ICCA </a:t>
            </a:r>
            <a:r>
              <a:rPr lang="es-ES" sz="800" i="1" dirty="0" err="1">
                <a:solidFill>
                  <a:srgbClr val="002060"/>
                </a:solidFill>
              </a:rPr>
              <a:t>Statistics</a:t>
            </a:r>
            <a:r>
              <a:rPr lang="es-ES" sz="800" i="1" dirty="0">
                <a:solidFill>
                  <a:srgbClr val="002060"/>
                </a:solidFill>
              </a:rPr>
              <a:t> </a:t>
            </a:r>
            <a:r>
              <a:rPr lang="es-ES" sz="800" i="1" dirty="0" err="1">
                <a:solidFill>
                  <a:srgbClr val="002060"/>
                </a:solidFill>
              </a:rPr>
              <a:t>Report</a:t>
            </a:r>
            <a:r>
              <a:rPr lang="es-ES" sz="800" i="1" dirty="0">
                <a:solidFill>
                  <a:srgbClr val="002060"/>
                </a:solidFill>
              </a:rPr>
              <a:t> 2000-2010. No hay datos más actualizados disponibles por región. Se mantiene como ilustrativo de la evolución histórica de la región, a pesar de ser anterior a 2013</a:t>
            </a:r>
          </a:p>
        </p:txBody>
      </p:sp>
      <p:sp>
        <p:nvSpPr>
          <p:cNvPr id="33" name="TextBox 32"/>
          <p:cNvSpPr txBox="1"/>
          <p:nvPr/>
        </p:nvSpPr>
        <p:spPr>
          <a:xfrm>
            <a:off x="673059" y="6429285"/>
            <a:ext cx="4351949" cy="456099"/>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a:t>
            </a:r>
            <a:r>
              <a:rPr lang="es-ES" sz="800" i="1" dirty="0" smtClean="0">
                <a:solidFill>
                  <a:srgbClr val="002060"/>
                </a:solidFill>
              </a:rPr>
              <a:t>ICCA </a:t>
            </a:r>
            <a:r>
              <a:rPr lang="es-ES" sz="800" i="1" dirty="0" err="1" smtClean="0">
                <a:solidFill>
                  <a:srgbClr val="002060"/>
                </a:solidFill>
              </a:rPr>
              <a:t>Statistics</a:t>
            </a:r>
            <a:r>
              <a:rPr lang="es-ES" sz="800" i="1" dirty="0" smtClean="0">
                <a:solidFill>
                  <a:srgbClr val="002060"/>
                </a:solidFill>
              </a:rPr>
              <a:t> </a:t>
            </a:r>
            <a:r>
              <a:rPr lang="es-ES" sz="800" i="1" dirty="0" err="1" smtClean="0">
                <a:solidFill>
                  <a:srgbClr val="002060"/>
                </a:solidFill>
              </a:rPr>
              <a:t>Report</a:t>
            </a:r>
            <a:r>
              <a:rPr lang="es-ES" sz="800" i="1" dirty="0" smtClean="0">
                <a:solidFill>
                  <a:srgbClr val="002060"/>
                </a:solidFill>
              </a:rPr>
              <a:t> 2000-2010. No hay datos más actualizados disponibles por región. Se mantiene como ilustrativo de la evolución histórica de la región, a pesar de ser anterior a 2013 </a:t>
            </a:r>
            <a:endParaRPr lang="es-ES" sz="800" i="1" dirty="0">
              <a:solidFill>
                <a:srgbClr val="002060"/>
              </a:solidFill>
            </a:endParaRPr>
          </a:p>
        </p:txBody>
      </p:sp>
      <p:graphicFrame>
        <p:nvGraphicFramePr>
          <p:cNvPr id="43" name="Chart 42"/>
          <p:cNvGraphicFramePr/>
          <p:nvPr>
            <p:extLst/>
          </p:nvPr>
        </p:nvGraphicFramePr>
        <p:xfrm>
          <a:off x="5069145" y="1556791"/>
          <a:ext cx="4420371" cy="2237973"/>
        </p:xfrm>
        <a:graphic>
          <a:graphicData uri="http://schemas.openxmlformats.org/drawingml/2006/chart">
            <c:chart xmlns:c="http://schemas.openxmlformats.org/drawingml/2006/chart" xmlns:r="http://schemas.openxmlformats.org/officeDocument/2006/relationships" r:id="rId3"/>
          </a:graphicData>
        </a:graphic>
      </p:graphicFrame>
      <p:sp>
        <p:nvSpPr>
          <p:cNvPr id="44" name="TextBox 43"/>
          <p:cNvSpPr txBox="1"/>
          <p:nvPr/>
        </p:nvSpPr>
        <p:spPr>
          <a:xfrm>
            <a:off x="8280999" y="2093129"/>
            <a:ext cx="208223" cy="107722"/>
          </a:xfrm>
          <a:prstGeom prst="rect">
            <a:avLst/>
          </a:prstGeom>
          <a:noFill/>
        </p:spPr>
        <p:txBody>
          <a:bodyPr wrap="square" lIns="0" tIns="0" rIns="0" bIns="0" rtlCol="0">
            <a:spAutoFit/>
          </a:bodyPr>
          <a:lstStyle/>
          <a:p>
            <a:pPr algn="ctr"/>
            <a:r>
              <a:rPr lang="es-ES" sz="700" b="1" dirty="0">
                <a:solidFill>
                  <a:srgbClr val="FFFFFF"/>
                </a:solidFill>
              </a:rPr>
              <a:t>1,3%</a:t>
            </a:r>
          </a:p>
        </p:txBody>
      </p:sp>
      <p:sp>
        <p:nvSpPr>
          <p:cNvPr id="45" name="TextBox 44"/>
          <p:cNvSpPr txBox="1"/>
          <p:nvPr/>
        </p:nvSpPr>
        <p:spPr>
          <a:xfrm>
            <a:off x="7242174" y="1732762"/>
            <a:ext cx="1921310" cy="400097"/>
          </a:xfrm>
          <a:prstGeom prst="rect">
            <a:avLst/>
          </a:prstGeom>
          <a:noFill/>
          <a:ln>
            <a:noFill/>
          </a:ln>
        </p:spPr>
        <p:txBody>
          <a:bodyPr wrap="square" lIns="35994" tIns="45714" rIns="35994" bIns="45714" rtlCol="0">
            <a:spAutoFit/>
          </a:bodyPr>
          <a:lstStyle/>
          <a:p>
            <a:pPr algn="ctr"/>
            <a:r>
              <a:rPr lang="es-ES" sz="1000" b="1" i="1" dirty="0" smtClean="0">
                <a:solidFill>
                  <a:srgbClr val="92D400"/>
                </a:solidFill>
              </a:rPr>
              <a:t>TACC 1963-2012: -11,3%</a:t>
            </a:r>
          </a:p>
          <a:p>
            <a:pPr algn="ctr"/>
            <a:r>
              <a:rPr lang="es-ES" sz="1000" b="1" i="1" dirty="0" smtClean="0">
                <a:solidFill>
                  <a:srgbClr val="92D400"/>
                </a:solidFill>
              </a:rPr>
              <a:t>TACC 1963-2014: -12,7%</a:t>
            </a:r>
            <a:endParaRPr lang="es-ES" sz="1000" b="1" i="1" dirty="0">
              <a:solidFill>
                <a:srgbClr val="92D400"/>
              </a:solidFill>
            </a:endParaRPr>
          </a:p>
        </p:txBody>
      </p:sp>
      <p:cxnSp>
        <p:nvCxnSpPr>
          <p:cNvPr id="46" name="Straight Arrow Connector 45"/>
          <p:cNvCxnSpPr/>
          <p:nvPr/>
        </p:nvCxnSpPr>
        <p:spPr>
          <a:xfrm>
            <a:off x="5889104" y="1773238"/>
            <a:ext cx="3326223" cy="791666"/>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61" name="Chart 60"/>
          <p:cNvGraphicFramePr/>
          <p:nvPr>
            <p:extLst>
              <p:ext uri="{D42A27DB-BD31-4B8C-83A1-F6EECF244321}">
                <p14:modId xmlns:p14="http://schemas.microsoft.com/office/powerpoint/2010/main" val="3717320083"/>
              </p:ext>
            </p:extLst>
          </p:nvPr>
        </p:nvGraphicFramePr>
        <p:xfrm>
          <a:off x="5097016" y="4622955"/>
          <a:ext cx="4290316" cy="1998288"/>
        </p:xfrm>
        <a:graphic>
          <a:graphicData uri="http://schemas.openxmlformats.org/drawingml/2006/chart">
            <c:chart xmlns:c="http://schemas.openxmlformats.org/drawingml/2006/chart" xmlns:r="http://schemas.openxmlformats.org/officeDocument/2006/relationships" r:id="rId4"/>
          </a:graphicData>
        </a:graphic>
      </p:graphicFrame>
      <p:grpSp>
        <p:nvGrpSpPr>
          <p:cNvPr id="62" name="Group 61"/>
          <p:cNvGrpSpPr/>
          <p:nvPr/>
        </p:nvGrpSpPr>
        <p:grpSpPr>
          <a:xfrm>
            <a:off x="5108352" y="3933056"/>
            <a:ext cx="4290316" cy="431642"/>
            <a:chOff x="467246" y="1845230"/>
            <a:chExt cx="8244000" cy="431642"/>
          </a:xfrm>
        </p:grpSpPr>
        <p:cxnSp>
          <p:nvCxnSpPr>
            <p:cNvPr id="63" name="Straight Connector 62"/>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64" name="Rectangle 63"/>
            <p:cNvSpPr/>
            <p:nvPr/>
          </p:nvSpPr>
          <p:spPr>
            <a:xfrm>
              <a:off x="2081429" y="1845230"/>
              <a:ext cx="5015634"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Número medio de asistentes por evento, por región, 2010</a:t>
              </a:r>
              <a:endParaRPr lang="es-ES" sz="1100" b="1" dirty="0">
                <a:solidFill>
                  <a:srgbClr val="002060"/>
                </a:solidFill>
                <a:cs typeface="Arial" panose="020B0604020202020204" pitchFamily="34" charset="0"/>
              </a:endParaRPr>
            </a:p>
          </p:txBody>
        </p:sp>
      </p:grpSp>
      <p:sp>
        <p:nvSpPr>
          <p:cNvPr id="65" name="Rectangle 64"/>
          <p:cNvSpPr/>
          <p:nvPr/>
        </p:nvSpPr>
        <p:spPr>
          <a:xfrm>
            <a:off x="7977335" y="4851137"/>
            <a:ext cx="720081" cy="1428002"/>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nvGrpSpPr>
          <p:cNvPr id="66" name="Group 65"/>
          <p:cNvGrpSpPr/>
          <p:nvPr/>
        </p:nvGrpSpPr>
        <p:grpSpPr>
          <a:xfrm>
            <a:off x="344488" y="3939287"/>
            <a:ext cx="4290316" cy="431642"/>
            <a:chOff x="467246" y="1845230"/>
            <a:chExt cx="8244000" cy="431642"/>
          </a:xfrm>
        </p:grpSpPr>
        <p:cxnSp>
          <p:nvCxnSpPr>
            <p:cNvPr id="67" name="Straight Connector 66"/>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68" name="Rectangle 67"/>
            <p:cNvSpPr/>
            <p:nvPr/>
          </p:nvSpPr>
          <p:spPr>
            <a:xfrm>
              <a:off x="1404251" y="1845230"/>
              <a:ext cx="6369992"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Evolución en el número de asistentes totales por región</a:t>
              </a:r>
              <a:r>
                <a:rPr lang="es-ES" sz="1100" b="1" dirty="0">
                  <a:solidFill>
                    <a:srgbClr val="002060"/>
                  </a:solidFill>
                  <a:cs typeface="Arial" panose="020B0604020202020204" pitchFamily="34" charset="0"/>
                </a:rPr>
                <a:t> </a:t>
              </a:r>
              <a:r>
                <a:rPr lang="es-ES" sz="1100" b="1" dirty="0" smtClean="0">
                  <a:solidFill>
                    <a:srgbClr val="002060"/>
                  </a:solidFill>
                  <a:cs typeface="Arial" panose="020B0604020202020204" pitchFamily="34" charset="0"/>
                </a:rPr>
                <a:t>(</a:t>
              </a:r>
              <a:r>
                <a:rPr lang="es-ES" sz="1100" b="1" dirty="0" err="1" smtClean="0">
                  <a:solidFill>
                    <a:srgbClr val="002060"/>
                  </a:solidFill>
                  <a:cs typeface="Arial" panose="020B0604020202020204" pitchFamily="34" charset="0"/>
                </a:rPr>
                <a:t>TACCen</a:t>
              </a:r>
              <a:r>
                <a:rPr lang="es-ES" sz="1100" b="1" dirty="0" smtClean="0">
                  <a:solidFill>
                    <a:srgbClr val="002060"/>
                  </a:solidFill>
                  <a:cs typeface="Arial" panose="020B0604020202020204" pitchFamily="34" charset="0"/>
                </a:rPr>
                <a:t> %) y cuota de mercado de Latinoamérica, 1983-2012</a:t>
              </a:r>
              <a:endParaRPr lang="es-ES" sz="1100" b="1" dirty="0">
                <a:solidFill>
                  <a:srgbClr val="002060"/>
                </a:solidFill>
                <a:cs typeface="Arial" panose="020B0604020202020204" pitchFamily="34" charset="0"/>
              </a:endParaRPr>
            </a:p>
          </p:txBody>
        </p:sp>
      </p:grpSp>
      <p:graphicFrame>
        <p:nvGraphicFramePr>
          <p:cNvPr id="69" name="Chart 68"/>
          <p:cNvGraphicFramePr/>
          <p:nvPr>
            <p:extLst>
              <p:ext uri="{D42A27DB-BD31-4B8C-83A1-F6EECF244321}">
                <p14:modId xmlns:p14="http://schemas.microsoft.com/office/powerpoint/2010/main" val="4124003325"/>
              </p:ext>
            </p:extLst>
          </p:nvPr>
        </p:nvGraphicFramePr>
        <p:xfrm>
          <a:off x="416496" y="4694963"/>
          <a:ext cx="4287847" cy="1872060"/>
        </p:xfrm>
        <a:graphic>
          <a:graphicData uri="http://schemas.openxmlformats.org/drawingml/2006/chart">
            <c:chart xmlns:c="http://schemas.openxmlformats.org/drawingml/2006/chart" xmlns:r="http://schemas.openxmlformats.org/officeDocument/2006/relationships" r:id="rId5"/>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39</a:t>
            </a:fld>
            <a:endParaRPr lang="es-ES" dirty="0">
              <a:solidFill>
                <a:srgbClr val="002776"/>
              </a:solidFill>
            </a:endParaRPr>
          </a:p>
        </p:txBody>
      </p:sp>
      <p:sp>
        <p:nvSpPr>
          <p:cNvPr id="26" name="TextBox 25"/>
          <p:cNvSpPr txBox="1"/>
          <p:nvPr/>
        </p:nvSpPr>
        <p:spPr>
          <a:xfrm>
            <a:off x="344487" y="4420368"/>
            <a:ext cx="4359855" cy="246209"/>
          </a:xfrm>
          <a:prstGeom prst="rect">
            <a:avLst/>
          </a:prstGeom>
          <a:noFill/>
          <a:ln>
            <a:noFill/>
          </a:ln>
        </p:spPr>
        <p:txBody>
          <a:bodyPr wrap="square" lIns="35994" tIns="45714" rIns="35994" bIns="45714" rtlCol="0">
            <a:spAutoFit/>
          </a:bodyPr>
          <a:lstStyle/>
          <a:p>
            <a:r>
              <a:rPr lang="es-ES" sz="1000" i="1" u="sng" dirty="0" smtClean="0">
                <a:solidFill>
                  <a:srgbClr val="002060"/>
                </a:solidFill>
              </a:rPr>
              <a:t>Variación TACC 1983-2012:</a:t>
            </a:r>
            <a:r>
              <a:rPr lang="es-ES" sz="1000" i="1" dirty="0" smtClean="0">
                <a:solidFill>
                  <a:srgbClr val="002060"/>
                </a:solidFill>
              </a:rPr>
              <a:t> </a:t>
            </a:r>
            <a:r>
              <a:rPr lang="es-ES" sz="1000" b="1" i="1" dirty="0" smtClean="0">
                <a:solidFill>
                  <a:schemeClr val="accent2"/>
                </a:solidFill>
              </a:rPr>
              <a:t>Latinoamérica: +4,1% </a:t>
            </a:r>
            <a:r>
              <a:rPr lang="es-ES" sz="1000" i="1" dirty="0" smtClean="0">
                <a:solidFill>
                  <a:srgbClr val="002060"/>
                </a:solidFill>
              </a:rPr>
              <a:t> / </a:t>
            </a:r>
            <a:r>
              <a:rPr lang="es-ES" sz="1000" b="1" i="1" dirty="0" smtClean="0">
                <a:solidFill>
                  <a:srgbClr val="002060"/>
                </a:solidFill>
              </a:rPr>
              <a:t>Mundo: -0,2%</a:t>
            </a:r>
            <a:endParaRPr lang="es-ES" sz="1000" b="1" i="1" dirty="0">
              <a:solidFill>
                <a:srgbClr val="002060"/>
              </a:solidFill>
            </a:endParaRPr>
          </a:p>
        </p:txBody>
      </p:sp>
    </p:spTree>
    <p:extLst>
      <p:ext uri="{BB962C8B-B14F-4D97-AF65-F5344CB8AC3E}">
        <p14:creationId xmlns:p14="http://schemas.microsoft.com/office/powerpoint/2010/main" val="1453300087"/>
      </p:ext>
    </p:extLst>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Calidad</a:t>
            </a:r>
          </a:p>
          <a:p>
            <a:pPr fontAlgn="base">
              <a:spcBef>
                <a:spcPct val="0"/>
              </a:spcBef>
              <a:spcAft>
                <a:spcPct val="0"/>
              </a:spcAft>
            </a:pPr>
            <a:r>
              <a:rPr lang="es-ES" sz="2000" b="1" dirty="0" smtClean="0">
                <a:solidFill>
                  <a:srgbClr val="00B0F0"/>
                </a:solidFill>
                <a:cs typeface="Arial" charset="0"/>
              </a:rPr>
              <a:t>Modelo de Gestión – Distintivo Q</a:t>
            </a:r>
            <a:endParaRPr lang="es-ES" sz="1400" i="1" dirty="0">
              <a:solidFill>
                <a:srgbClr val="00B0F0"/>
              </a:solidFill>
              <a:cs typeface="Arial" charset="0"/>
            </a:endParaRPr>
          </a:p>
        </p:txBody>
      </p:sp>
      <p:sp>
        <p:nvSpPr>
          <p:cNvPr id="5" name="Title 1"/>
          <p:cNvSpPr txBox="1">
            <a:spLocks/>
          </p:cNvSpPr>
          <p:nvPr/>
        </p:nvSpPr>
        <p:spPr bwMode="auto">
          <a:xfrm>
            <a:off x="412101" y="998730"/>
            <a:ext cx="9217025" cy="52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endParaRPr lang="es-ES" sz="1400" dirty="0" smtClean="0">
              <a:solidFill>
                <a:srgbClr val="002060"/>
              </a:solidFill>
              <a:latin typeface="Arial"/>
              <a:ea typeface="Microsoft YaHei"/>
            </a:endParaRPr>
          </a:p>
          <a:p>
            <a:pPr marL="457200" indent="-457200" fontAlgn="base">
              <a:spcBef>
                <a:spcPct val="0"/>
              </a:spcBef>
              <a:spcAft>
                <a:spcPct val="0"/>
              </a:spcAft>
            </a:pPr>
            <a:r>
              <a:rPr lang="es-ES" sz="1400" b="1" dirty="0" smtClean="0">
                <a:solidFill>
                  <a:srgbClr val="002060"/>
                </a:solidFill>
                <a:latin typeface="Arial"/>
              </a:rPr>
              <a:t>Requisitos adicionales para establecimientos de alimentos y bebidas:</a:t>
            </a:r>
          </a:p>
          <a:p>
            <a:pPr marL="457200" indent="-457200" fontAlgn="base">
              <a:spcBef>
                <a:spcPct val="0"/>
              </a:spcBef>
              <a:spcAft>
                <a:spcPct val="0"/>
              </a:spcAft>
            </a:pPr>
            <a:endParaRPr lang="es-ES" sz="1400" b="1" dirty="0" smtClean="0">
              <a:solidFill>
                <a:srgbClr val="002060"/>
              </a:solidFill>
              <a:latin typeface="Arial"/>
            </a:endParaRP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Contar con infraestructura propia por local para brindar un servicio personalizado (baterías sanitarias, mesas, y sillas.</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Preparar por lo menos el 50% de los platos de la carta al momento del pedido.</a:t>
            </a:r>
          </a:p>
          <a:p>
            <a:pPr fontAlgn="base">
              <a:spcBef>
                <a:spcPct val="0"/>
              </a:spcBef>
              <a:spcAft>
                <a:spcPct val="0"/>
              </a:spcAft>
            </a:pPr>
            <a:endParaRPr lang="es-ES" sz="1200" b="1" dirty="0" smtClean="0">
              <a:solidFill>
                <a:srgbClr val="002060"/>
              </a:solidFill>
              <a:latin typeface="Arial"/>
            </a:endParaRPr>
          </a:p>
          <a:p>
            <a:pPr fontAlgn="base">
              <a:spcBef>
                <a:spcPct val="0"/>
              </a:spcBef>
              <a:spcAft>
                <a:spcPct val="0"/>
              </a:spcAft>
            </a:pPr>
            <a:r>
              <a:rPr lang="es-ES" sz="1400" b="1" dirty="0" smtClean="0">
                <a:solidFill>
                  <a:srgbClr val="002060"/>
                </a:solidFill>
                <a:latin typeface="Arial"/>
              </a:rPr>
              <a:t>Requisitos Complementarios:</a:t>
            </a:r>
          </a:p>
          <a:p>
            <a:pPr fontAlgn="base">
              <a:spcBef>
                <a:spcPct val="0"/>
              </a:spcBef>
              <a:spcAft>
                <a:spcPct val="0"/>
              </a:spcAft>
            </a:pPr>
            <a:endParaRPr lang="es-ES" sz="1400" b="1" dirty="0" smtClean="0">
              <a:solidFill>
                <a:srgbClr val="002060"/>
              </a:solidFill>
              <a:latin typeface="Arial"/>
            </a:endParaRP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Haber iniciado un proceso de implementación de herramientas de gestión de turismo sostenible.</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Tener trayectoria o reconocimiento en el sector turístico.</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Contar con personal certificado en competencias laborales.</a:t>
            </a:r>
          </a:p>
          <a:p>
            <a:pPr marL="282575" fontAlgn="base">
              <a:spcBef>
                <a:spcPct val="0"/>
              </a:spcBef>
              <a:spcAft>
                <a:spcPct val="0"/>
              </a:spcAft>
            </a:pPr>
            <a:endParaRPr lang="es-ES" sz="1400" b="1" dirty="0" smtClean="0">
              <a:solidFill>
                <a:srgbClr val="002060"/>
              </a:solidFill>
              <a:latin typeface="Arial"/>
            </a:endParaRPr>
          </a:p>
          <a:p>
            <a:pPr marL="457200" indent="-457200" fontAlgn="base">
              <a:spcBef>
                <a:spcPct val="0"/>
              </a:spcBef>
              <a:spcAft>
                <a:spcPct val="0"/>
              </a:spcAft>
            </a:pPr>
            <a:r>
              <a:rPr lang="es-ES" sz="1400" b="1" dirty="0" smtClean="0">
                <a:solidFill>
                  <a:srgbClr val="002060"/>
                </a:solidFill>
                <a:latin typeface="Arial"/>
              </a:rPr>
              <a:t>Actividades o servicios que serán reconocidos a la Calidad Turística:</a:t>
            </a:r>
          </a:p>
          <a:p>
            <a:pPr marL="457200" indent="-457200" fontAlgn="base">
              <a:spcBef>
                <a:spcPct val="0"/>
              </a:spcBef>
              <a:spcAft>
                <a:spcPct val="0"/>
              </a:spcAft>
            </a:pPr>
            <a:endParaRPr lang="es-ES" sz="1400" b="1" dirty="0" smtClean="0">
              <a:solidFill>
                <a:srgbClr val="002060"/>
              </a:solidFill>
              <a:latin typeface="Arial"/>
            </a:endParaRP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Alojamiento </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Alimentos y Bebidas</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Agencias: mayoristas, internacional, operadora, y dual;</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Transportación Turística: aéreo marítimo, fluvial y terrestre:</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Termas y balnearios, discotecas, salas de baile, peñas, centros de convenciones, salas de recepción, y banquetes;</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Hipódromos, parques de atracciones estables, centros de recreación turística, pistas de patinaje, y boleras;</a:t>
            </a:r>
          </a:p>
          <a:p>
            <a:pPr marL="631825" indent="-349250" fontAlgn="base">
              <a:spcBef>
                <a:spcPct val="0"/>
              </a:spcBef>
              <a:spcAft>
                <a:spcPct val="0"/>
              </a:spcAft>
              <a:buFont typeface="Arial" panose="020B0604020202020204" pitchFamily="34" charset="0"/>
              <a:buChar char="•"/>
            </a:pPr>
            <a:r>
              <a:rPr lang="es-ES" sz="1200" dirty="0" smtClean="0">
                <a:solidFill>
                  <a:srgbClr val="002060"/>
                </a:solidFill>
                <a:latin typeface="Arial"/>
              </a:rPr>
              <a:t>Otras actividades complementarias al turismo.</a:t>
            </a:r>
          </a:p>
          <a:p>
            <a:pPr marL="282575" fontAlgn="base">
              <a:spcBef>
                <a:spcPct val="0"/>
              </a:spcBef>
              <a:spcAft>
                <a:spcPct val="0"/>
              </a:spcAft>
            </a:pPr>
            <a:endParaRPr lang="es-ES" sz="1200" dirty="0" smtClean="0">
              <a:solidFill>
                <a:srgbClr val="002060"/>
              </a:solidFill>
              <a:latin typeface="Arial"/>
            </a:endParaRPr>
          </a:p>
          <a:p>
            <a:pPr fontAlgn="base">
              <a:spcBef>
                <a:spcPct val="0"/>
              </a:spcBef>
              <a:spcAft>
                <a:spcPct val="0"/>
              </a:spcAft>
            </a:pPr>
            <a:r>
              <a:rPr lang="es-ES" sz="1400" b="1" dirty="0" smtClean="0">
                <a:solidFill>
                  <a:srgbClr val="002060"/>
                </a:solidFill>
                <a:latin typeface="Arial"/>
              </a:rPr>
              <a:t>Formación de Auditores Internos:</a:t>
            </a:r>
          </a:p>
          <a:p>
            <a:pPr fontAlgn="base">
              <a:spcBef>
                <a:spcPct val="0"/>
              </a:spcBef>
              <a:spcAft>
                <a:spcPct val="0"/>
              </a:spcAft>
            </a:pPr>
            <a:endParaRPr lang="es-ES" sz="1200" b="1" dirty="0" smtClean="0">
              <a:solidFill>
                <a:srgbClr val="002060"/>
              </a:solidFill>
              <a:latin typeface="Arial"/>
            </a:endParaRPr>
          </a:p>
          <a:p>
            <a:pPr fontAlgn="base">
              <a:spcBef>
                <a:spcPct val="0"/>
              </a:spcBef>
              <a:spcAft>
                <a:spcPct val="0"/>
              </a:spcAft>
            </a:pPr>
            <a:r>
              <a:rPr lang="es-ES" sz="1200" dirty="0" smtClean="0">
                <a:solidFill>
                  <a:srgbClr val="002060"/>
                </a:solidFill>
                <a:latin typeface="Arial"/>
              </a:rPr>
              <a:t>El establecimiento turístico deberá contar con un representante, quién deberá formarse como auditor interno de la Norma de Calidad, por lo cual deberá participar y aprobar uno de los talleres de formación de auditores internos (mínimo de 16 horas), organizado por Quito Turismo o una empresa reconocida por Quito Turismo.</a:t>
            </a:r>
          </a:p>
          <a:p>
            <a:pPr marL="631825" indent="-349250" fontAlgn="base">
              <a:spcBef>
                <a:spcPct val="0"/>
              </a:spcBef>
              <a:spcAft>
                <a:spcPct val="0"/>
              </a:spcAft>
              <a:buFont typeface="Arial" panose="020B0604020202020204" pitchFamily="34" charset="0"/>
              <a:buChar char="•"/>
            </a:pPr>
            <a:endParaRPr lang="es-ES" sz="1200" dirty="0" smtClean="0">
              <a:solidFill>
                <a:srgbClr val="002060"/>
              </a:solidFill>
              <a:latin typeface="Arial"/>
            </a:endParaRPr>
          </a:p>
          <a:p>
            <a:pPr marL="282575" fontAlgn="base">
              <a:spcBef>
                <a:spcPct val="0"/>
              </a:spcBef>
              <a:spcAft>
                <a:spcPct val="0"/>
              </a:spcAft>
            </a:pPr>
            <a:endParaRPr lang="es-ES" sz="1200" dirty="0" smtClean="0">
              <a:solidFill>
                <a:srgbClr val="002060"/>
              </a:solidFill>
              <a:latin typeface="Arial"/>
            </a:endParaRPr>
          </a:p>
          <a:p>
            <a:pPr marL="457200" indent="-457200" fontAlgn="base">
              <a:spcBef>
                <a:spcPct val="0"/>
              </a:spcBef>
              <a:spcAft>
                <a:spcPct val="0"/>
              </a:spcAft>
            </a:pPr>
            <a:endParaRPr lang="es-ES" sz="1200" dirty="0" smtClean="0">
              <a:solidFill>
                <a:srgbClr val="002776"/>
              </a:solidFill>
            </a:endParaRPr>
          </a:p>
          <a:p>
            <a:pPr marL="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285750" indent="-285750" fontAlgn="base">
              <a:spcBef>
                <a:spcPct val="0"/>
              </a:spcBef>
              <a:spcAft>
                <a:spcPct val="0"/>
              </a:spcAft>
              <a:buFont typeface="Arial" panose="020B0604020202020204" pitchFamily="34" charset="0"/>
              <a:buChar char="•"/>
            </a:pPr>
            <a:endParaRPr lang="es-ES" sz="1400" dirty="0" smtClean="0">
              <a:solidFill>
                <a:srgbClr val="002060"/>
              </a:solidFill>
            </a:endParaRPr>
          </a:p>
          <a:p>
            <a:pPr fontAlgn="base">
              <a:spcBef>
                <a:spcPct val="0"/>
              </a:spcBef>
              <a:spcAft>
                <a:spcPct val="0"/>
              </a:spcAft>
            </a:pPr>
            <a:endParaRPr lang="es-ES" sz="1400" b="1" dirty="0" smtClean="0">
              <a:solidFill>
                <a:srgbClr val="002060"/>
              </a:solidFill>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r>
              <a:rPr lang="es-ES" sz="1400" b="1" dirty="0" smtClean="0">
                <a:solidFill>
                  <a:srgbClr val="002060"/>
                </a:solidFill>
                <a:cs typeface="Arial" charset="0"/>
              </a:rPr>
              <a:t> </a:t>
            </a: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390</a:t>
            </a:fld>
            <a:endParaRPr lang="es-ES" dirty="0">
              <a:solidFill>
                <a:srgbClr val="002776"/>
              </a:solidFill>
            </a:endParaRPr>
          </a:p>
        </p:txBody>
      </p:sp>
      <p:sp>
        <p:nvSpPr>
          <p:cNvPr id="6" name="Slide Number Placeholder 3"/>
          <p:cNvSpPr txBox="1">
            <a:spLocks/>
          </p:cNvSpPr>
          <p:nvPr/>
        </p:nvSpPr>
        <p:spPr>
          <a:xfrm>
            <a:off x="709968" y="6532355"/>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Calidad</a:t>
            </a:r>
            <a:endParaRPr lang="es-ES" dirty="0">
              <a:solidFill>
                <a:srgbClr val="002776"/>
              </a:solidFill>
            </a:endParaRPr>
          </a:p>
        </p:txBody>
      </p:sp>
    </p:spTree>
    <p:extLst>
      <p:ext uri="{BB962C8B-B14F-4D97-AF65-F5344CB8AC3E}">
        <p14:creationId xmlns:p14="http://schemas.microsoft.com/office/powerpoint/2010/main" val="253014983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Calidad</a:t>
            </a:r>
          </a:p>
          <a:p>
            <a:pPr fontAlgn="base">
              <a:spcBef>
                <a:spcPct val="0"/>
              </a:spcBef>
              <a:spcAft>
                <a:spcPct val="0"/>
              </a:spcAft>
            </a:pPr>
            <a:r>
              <a:rPr lang="es-ES" sz="2000" b="1" dirty="0" smtClean="0">
                <a:solidFill>
                  <a:srgbClr val="00B0F0"/>
                </a:solidFill>
                <a:cs typeface="Arial" charset="0"/>
              </a:rPr>
              <a:t>Modelo de Gestión – Distintivo Q</a:t>
            </a:r>
            <a:endParaRPr lang="es-ES" sz="1400" i="1" dirty="0">
              <a:solidFill>
                <a:srgbClr val="00B0F0"/>
              </a:solidFill>
              <a:cs typeface="Arial" charset="0"/>
            </a:endParaRPr>
          </a:p>
        </p:txBody>
      </p:sp>
      <p:sp>
        <p:nvSpPr>
          <p:cNvPr id="5" name="Title 1"/>
          <p:cNvSpPr txBox="1">
            <a:spLocks/>
          </p:cNvSpPr>
          <p:nvPr/>
        </p:nvSpPr>
        <p:spPr bwMode="auto">
          <a:xfrm>
            <a:off x="411193" y="1052736"/>
            <a:ext cx="7202389" cy="11957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600"/>
              </a:spcAft>
            </a:pPr>
            <a:r>
              <a:rPr lang="es-ES" sz="1400" b="1" dirty="0" smtClean="0">
                <a:solidFill>
                  <a:srgbClr val="002060"/>
                </a:solidFill>
                <a:latin typeface="Arial"/>
                <a:ea typeface="Microsoft YaHei"/>
              </a:rPr>
              <a:t>Entrega del Distintivo Q:</a:t>
            </a:r>
          </a:p>
          <a:p>
            <a:pPr marL="171450" indent="-171450" fontAlgn="base">
              <a:spcBef>
                <a:spcPct val="0"/>
              </a:spcBef>
              <a:spcAft>
                <a:spcPts val="600"/>
              </a:spcAft>
              <a:buFont typeface="Arial" panose="020B0604020202020204" pitchFamily="34" charset="0"/>
              <a:buChar char="•"/>
            </a:pPr>
            <a:r>
              <a:rPr lang="es-ES" sz="1100" dirty="0" smtClean="0">
                <a:solidFill>
                  <a:srgbClr val="002060"/>
                </a:solidFill>
                <a:latin typeface="Arial"/>
                <a:ea typeface="Microsoft YaHei"/>
              </a:rPr>
              <a:t>Los establecimientos estarán sujetos a una verificación física y técnica para evaluar el cumplimiento de los parámetros establecidos en la Norma de Calidad Turística para el distintivo Q ( o una norma equivalente reconocida por Quito Turismo).</a:t>
            </a:r>
          </a:p>
          <a:p>
            <a:pPr marL="171450" indent="-171450" fontAlgn="base">
              <a:spcBef>
                <a:spcPct val="0"/>
              </a:spcBef>
              <a:spcAft>
                <a:spcPts val="600"/>
              </a:spcAft>
              <a:buFont typeface="Arial" panose="020B0604020202020204" pitchFamily="34" charset="0"/>
              <a:buChar char="•"/>
            </a:pPr>
            <a:r>
              <a:rPr lang="es-ES" sz="1100" dirty="0" smtClean="0">
                <a:solidFill>
                  <a:srgbClr val="002060"/>
                </a:solidFill>
                <a:latin typeface="Arial"/>
                <a:ea typeface="Microsoft YaHei"/>
              </a:rPr>
              <a:t>Para la obtención del Distintivo Q se considerará como aprobada por lo menos el 80% de los parámetros verificados.</a:t>
            </a:r>
          </a:p>
        </p:txBody>
      </p:sp>
      <p:pic>
        <p:nvPicPr>
          <p:cNvPr id="6" name="a2bab725-36e0-4880-bad3-f311cdbd7930"/>
          <p:cNvPicPr/>
          <p:nvPr/>
        </p:nvPicPr>
        <p:blipFill>
          <a:blip r:embed="rId4" cstate="print">
            <a:extLst>
              <a:ext uri="{28A0092B-C50C-407E-A947-70E740481C1C}">
                <a14:useLocalDpi xmlns:a14="http://schemas.microsoft.com/office/drawing/2010/main"/>
              </a:ext>
            </a:extLst>
          </a:blip>
          <a:stretch/>
        </p:blipFill>
        <p:spPr>
          <a:xfrm>
            <a:off x="7617296" y="957957"/>
            <a:ext cx="2010922" cy="1290486"/>
          </a:xfrm>
          <a:prstGeom prst="rect">
            <a:avLst/>
          </a:prstGeom>
          <a:ln>
            <a:noFill/>
          </a:ln>
          <a:effectLst>
            <a:softEdge rad="112500"/>
          </a:effectLst>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391</a:t>
            </a:fld>
            <a:endParaRPr lang="es-ES" dirty="0">
              <a:solidFill>
                <a:srgbClr val="002776"/>
              </a:solidFill>
            </a:endParaRPr>
          </a:p>
        </p:txBody>
      </p:sp>
      <p:sp>
        <p:nvSpPr>
          <p:cNvPr id="8" name="Slide Number Placeholder 3"/>
          <p:cNvSpPr txBox="1">
            <a:spLocks/>
          </p:cNvSpPr>
          <p:nvPr/>
        </p:nvSpPr>
        <p:spPr>
          <a:xfrm>
            <a:off x="709968" y="6532355"/>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Calidad</a:t>
            </a:r>
            <a:endParaRPr lang="es-ES" dirty="0">
              <a:solidFill>
                <a:srgbClr val="002776"/>
              </a:solidFill>
            </a:endParaRPr>
          </a:p>
        </p:txBody>
      </p:sp>
      <p:graphicFrame>
        <p:nvGraphicFramePr>
          <p:cNvPr id="9" name="Chart 8"/>
          <p:cNvGraphicFramePr/>
          <p:nvPr>
            <p:extLst>
              <p:ext uri="{D42A27DB-BD31-4B8C-83A1-F6EECF244321}">
                <p14:modId xmlns:p14="http://schemas.microsoft.com/office/powerpoint/2010/main" val="2378378069"/>
              </p:ext>
            </p:extLst>
          </p:nvPr>
        </p:nvGraphicFramePr>
        <p:xfrm>
          <a:off x="344488" y="4500953"/>
          <a:ext cx="2968755" cy="1434451"/>
        </p:xfrm>
        <a:graphic>
          <a:graphicData uri="http://schemas.openxmlformats.org/drawingml/2006/chart">
            <c:chart xmlns:c="http://schemas.openxmlformats.org/drawingml/2006/chart" xmlns:r="http://schemas.openxmlformats.org/officeDocument/2006/relationships" r:id="rId5"/>
          </a:graphicData>
        </a:graphic>
      </p:graphicFrame>
      <p:grpSp>
        <p:nvGrpSpPr>
          <p:cNvPr id="10" name="Group 9"/>
          <p:cNvGrpSpPr/>
          <p:nvPr/>
        </p:nvGrpSpPr>
        <p:grpSpPr>
          <a:xfrm>
            <a:off x="381162" y="3517683"/>
            <a:ext cx="2880000" cy="325398"/>
            <a:chOff x="4716463" y="2078780"/>
            <a:chExt cx="3959081" cy="325398"/>
          </a:xfrm>
        </p:grpSpPr>
        <p:cxnSp>
          <p:nvCxnSpPr>
            <p:cNvPr id="11" name="Straight Connector 10"/>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12" name="Rectangle 11"/>
            <p:cNvSpPr/>
            <p:nvPr/>
          </p:nvSpPr>
          <p:spPr>
            <a:xfrm>
              <a:off x="5518033" y="2078780"/>
              <a:ext cx="2366828"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050" b="1" dirty="0" smtClean="0">
                  <a:solidFill>
                    <a:srgbClr val="002060"/>
                  </a:solidFill>
                </a:rPr>
                <a:t>Número de auditores internos formados</a:t>
              </a:r>
              <a:endParaRPr lang="es-ES" sz="1100" b="1" dirty="0">
                <a:solidFill>
                  <a:srgbClr val="002060"/>
                </a:solidFill>
              </a:endParaRPr>
            </a:p>
          </p:txBody>
        </p:sp>
      </p:grpSp>
      <p:grpSp>
        <p:nvGrpSpPr>
          <p:cNvPr id="13" name="Group 12"/>
          <p:cNvGrpSpPr/>
          <p:nvPr/>
        </p:nvGrpSpPr>
        <p:grpSpPr>
          <a:xfrm>
            <a:off x="3490459" y="3517683"/>
            <a:ext cx="2880000" cy="325398"/>
            <a:chOff x="4716463" y="2078780"/>
            <a:chExt cx="3959081" cy="325398"/>
          </a:xfrm>
        </p:grpSpPr>
        <p:cxnSp>
          <p:nvCxnSpPr>
            <p:cNvPr id="14" name="Straight Connector 13"/>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5597654" y="2078780"/>
              <a:ext cx="2207584"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050" b="1" dirty="0" smtClean="0">
                  <a:solidFill>
                    <a:srgbClr val="002060"/>
                  </a:solidFill>
                </a:rPr>
                <a:t>Número de asistencias técnicas</a:t>
              </a:r>
              <a:endParaRPr lang="es-ES" sz="1100" b="1" dirty="0">
                <a:solidFill>
                  <a:srgbClr val="002060"/>
                </a:solidFill>
              </a:endParaRPr>
            </a:p>
          </p:txBody>
        </p:sp>
      </p:grpSp>
      <p:grpSp>
        <p:nvGrpSpPr>
          <p:cNvPr id="20" name="Group 19"/>
          <p:cNvGrpSpPr/>
          <p:nvPr/>
        </p:nvGrpSpPr>
        <p:grpSpPr>
          <a:xfrm>
            <a:off x="6599756" y="3517683"/>
            <a:ext cx="2880000" cy="325398"/>
            <a:chOff x="4716463" y="2078780"/>
            <a:chExt cx="3959081" cy="325398"/>
          </a:xfrm>
        </p:grpSpPr>
        <p:cxnSp>
          <p:nvCxnSpPr>
            <p:cNvPr id="21" name="Straight Connector 20"/>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5213703" y="2078780"/>
              <a:ext cx="2975487"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050" b="1" dirty="0" smtClean="0">
                  <a:solidFill>
                    <a:srgbClr val="002060"/>
                  </a:solidFill>
                </a:rPr>
                <a:t>Número de establecimientos con Distintivo Q</a:t>
              </a:r>
              <a:endParaRPr lang="es-ES" sz="1100" b="1" dirty="0">
                <a:solidFill>
                  <a:srgbClr val="002060"/>
                </a:solidFill>
              </a:endParaRPr>
            </a:p>
          </p:txBody>
        </p:sp>
      </p:grpSp>
      <p:cxnSp>
        <p:nvCxnSpPr>
          <p:cNvPr id="23" name="Straight Arrow Connector 22"/>
          <p:cNvCxnSpPr/>
          <p:nvPr/>
        </p:nvCxnSpPr>
        <p:spPr>
          <a:xfrm>
            <a:off x="640069" y="4324067"/>
            <a:ext cx="2477396" cy="66580"/>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25" name="Slide Number Placeholder 3"/>
          <p:cNvSpPr txBox="1">
            <a:spLocks/>
          </p:cNvSpPr>
          <p:nvPr/>
        </p:nvSpPr>
        <p:spPr>
          <a:xfrm>
            <a:off x="1432821" y="4312085"/>
            <a:ext cx="792088" cy="144288"/>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smtClean="0">
                <a:solidFill>
                  <a:schemeClr val="accent2"/>
                </a:solidFill>
              </a:rPr>
              <a:t>CAGR: -1,2%</a:t>
            </a:r>
            <a:endParaRPr lang="es-ES" dirty="0">
              <a:solidFill>
                <a:schemeClr val="accent2"/>
              </a:solidFill>
            </a:endParaRPr>
          </a:p>
        </p:txBody>
      </p:sp>
      <p:graphicFrame>
        <p:nvGraphicFramePr>
          <p:cNvPr id="29" name="Chart 28"/>
          <p:cNvGraphicFramePr/>
          <p:nvPr>
            <p:extLst>
              <p:ext uri="{D42A27DB-BD31-4B8C-83A1-F6EECF244321}">
                <p14:modId xmlns:p14="http://schemas.microsoft.com/office/powerpoint/2010/main" val="2865551026"/>
              </p:ext>
            </p:extLst>
          </p:nvPr>
        </p:nvGraphicFramePr>
        <p:xfrm>
          <a:off x="3490459" y="4500953"/>
          <a:ext cx="2968755" cy="1434451"/>
        </p:xfrm>
        <a:graphic>
          <a:graphicData uri="http://schemas.openxmlformats.org/drawingml/2006/chart">
            <c:chart xmlns:c="http://schemas.openxmlformats.org/drawingml/2006/chart" xmlns:r="http://schemas.openxmlformats.org/officeDocument/2006/relationships" r:id="rId6"/>
          </a:graphicData>
        </a:graphic>
      </p:graphicFrame>
      <p:cxnSp>
        <p:nvCxnSpPr>
          <p:cNvPr id="30" name="Straight Arrow Connector 29"/>
          <p:cNvCxnSpPr/>
          <p:nvPr/>
        </p:nvCxnSpPr>
        <p:spPr>
          <a:xfrm flipV="1">
            <a:off x="3910217" y="4352464"/>
            <a:ext cx="2231584" cy="351006"/>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1" name="Slide Number Placeholder 3"/>
          <p:cNvSpPr txBox="1">
            <a:spLocks/>
          </p:cNvSpPr>
          <p:nvPr/>
        </p:nvSpPr>
        <p:spPr>
          <a:xfrm>
            <a:off x="4578792" y="4471657"/>
            <a:ext cx="792088" cy="144288"/>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smtClean="0">
                <a:solidFill>
                  <a:schemeClr val="accent2"/>
                </a:solidFill>
              </a:rPr>
              <a:t>CAGR: +23,4%</a:t>
            </a:r>
            <a:endParaRPr lang="es-ES" dirty="0">
              <a:solidFill>
                <a:schemeClr val="accent2"/>
              </a:solidFill>
            </a:endParaRPr>
          </a:p>
        </p:txBody>
      </p:sp>
      <p:graphicFrame>
        <p:nvGraphicFramePr>
          <p:cNvPr id="37" name="Chart 36"/>
          <p:cNvGraphicFramePr/>
          <p:nvPr>
            <p:extLst>
              <p:ext uri="{D42A27DB-BD31-4B8C-83A1-F6EECF244321}">
                <p14:modId xmlns:p14="http://schemas.microsoft.com/office/powerpoint/2010/main" val="1432185655"/>
              </p:ext>
            </p:extLst>
          </p:nvPr>
        </p:nvGraphicFramePr>
        <p:xfrm>
          <a:off x="6571619" y="4500953"/>
          <a:ext cx="2968755" cy="1434451"/>
        </p:xfrm>
        <a:graphic>
          <a:graphicData uri="http://schemas.openxmlformats.org/drawingml/2006/chart">
            <c:chart xmlns:c="http://schemas.openxmlformats.org/drawingml/2006/chart" xmlns:r="http://schemas.openxmlformats.org/officeDocument/2006/relationships" r:id="rId7"/>
          </a:graphicData>
        </a:graphic>
      </p:graphicFrame>
      <p:sp>
        <p:nvSpPr>
          <p:cNvPr id="40" name="Slide Number Placeholder 3"/>
          <p:cNvSpPr txBox="1">
            <a:spLocks/>
          </p:cNvSpPr>
          <p:nvPr/>
        </p:nvSpPr>
        <p:spPr>
          <a:xfrm>
            <a:off x="9094129" y="5427156"/>
            <a:ext cx="386934" cy="144288"/>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b="0" dirty="0" err="1" smtClean="0">
                <a:solidFill>
                  <a:srgbClr val="002060"/>
                </a:solidFill>
              </a:rPr>
              <a:t>n.d</a:t>
            </a:r>
            <a:r>
              <a:rPr lang="es-ES" b="0" dirty="0" smtClean="0">
                <a:solidFill>
                  <a:srgbClr val="002060"/>
                </a:solidFill>
              </a:rPr>
              <a:t>.</a:t>
            </a:r>
            <a:endParaRPr lang="es-ES" b="0" dirty="0">
              <a:solidFill>
                <a:srgbClr val="002060"/>
              </a:solidFill>
            </a:endParaRPr>
          </a:p>
        </p:txBody>
      </p:sp>
      <p:cxnSp>
        <p:nvCxnSpPr>
          <p:cNvPr id="41" name="Straight Arrow Connector 40"/>
          <p:cNvCxnSpPr/>
          <p:nvPr/>
        </p:nvCxnSpPr>
        <p:spPr>
          <a:xfrm flipV="1">
            <a:off x="6872403" y="4500358"/>
            <a:ext cx="2005702" cy="206718"/>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42" name="Slide Number Placeholder 3"/>
          <p:cNvSpPr txBox="1">
            <a:spLocks/>
          </p:cNvSpPr>
          <p:nvPr/>
        </p:nvSpPr>
        <p:spPr>
          <a:xfrm>
            <a:off x="7540978" y="4515922"/>
            <a:ext cx="792088" cy="144288"/>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dirty="0" smtClean="0">
                <a:solidFill>
                  <a:schemeClr val="accent2"/>
                </a:solidFill>
              </a:rPr>
              <a:t>CAGR: +22,5%</a:t>
            </a:r>
            <a:endParaRPr lang="es-ES" dirty="0">
              <a:solidFill>
                <a:schemeClr val="accent2"/>
              </a:solidFill>
            </a:endParaRPr>
          </a:p>
        </p:txBody>
      </p:sp>
      <p:sp>
        <p:nvSpPr>
          <p:cNvPr id="44" name="Title 1"/>
          <p:cNvSpPr txBox="1">
            <a:spLocks/>
          </p:cNvSpPr>
          <p:nvPr/>
        </p:nvSpPr>
        <p:spPr bwMode="auto">
          <a:xfrm>
            <a:off x="411193" y="3212976"/>
            <a:ext cx="9217025" cy="323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002060"/>
                </a:solidFill>
                <a:latin typeface="Arial"/>
                <a:ea typeface="Microsoft YaHei"/>
              </a:rPr>
              <a:t>Estadísticas del Distintivo Q (2011-2016)</a:t>
            </a:r>
            <a:r>
              <a:rPr lang="es-ES" sz="1400" b="1" dirty="0" smtClean="0">
                <a:solidFill>
                  <a:srgbClr val="002060"/>
                </a:solidFill>
                <a:cs typeface="Arial" charset="0"/>
              </a:rPr>
              <a:t> </a:t>
            </a:r>
          </a:p>
        </p:txBody>
      </p:sp>
      <p:sp>
        <p:nvSpPr>
          <p:cNvPr id="46" name="Title 1"/>
          <p:cNvSpPr txBox="1">
            <a:spLocks/>
          </p:cNvSpPr>
          <p:nvPr/>
        </p:nvSpPr>
        <p:spPr bwMode="auto">
          <a:xfrm>
            <a:off x="411193" y="2333857"/>
            <a:ext cx="9092508" cy="807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171450" indent="-171450" fontAlgn="base">
              <a:spcBef>
                <a:spcPct val="0"/>
              </a:spcBef>
              <a:spcAft>
                <a:spcPts val="600"/>
              </a:spcAft>
              <a:buFont typeface="Arial" panose="020B0604020202020204" pitchFamily="34" charset="0"/>
              <a:buChar char="•"/>
            </a:pPr>
            <a:r>
              <a:rPr lang="es-ES" sz="1100" dirty="0" smtClean="0">
                <a:solidFill>
                  <a:srgbClr val="002060"/>
                </a:solidFill>
                <a:latin typeface="Arial"/>
                <a:ea typeface="Microsoft YaHei"/>
              </a:rPr>
              <a:t>En caso de que el establecimiento no apruebe el cumplimiento de la Norma de Calidad Turística para el Distintivo Q en la primera verificación, podrá efectuarse una segunda verificación en un plazo acordado entre las partes, pero que no sea mayor a tres meses. Si el establecimiento no supera la segunda verificación, no se podrá realizar una tercera verificación en el mismo año, y solo se podrá aplicar nuevamente después de 6 meses a partir de la última verificación realizada.</a:t>
            </a:r>
            <a:endParaRPr lang="es-ES" sz="1400" b="1" dirty="0">
              <a:solidFill>
                <a:srgbClr val="002060"/>
              </a:solidFill>
              <a:cs typeface="Arial" charset="0"/>
            </a:endParaRPr>
          </a:p>
        </p:txBody>
      </p:sp>
      <p:sp>
        <p:nvSpPr>
          <p:cNvPr id="47" name="Slide Number Placeholder 3"/>
          <p:cNvSpPr txBox="1">
            <a:spLocks/>
          </p:cNvSpPr>
          <p:nvPr/>
        </p:nvSpPr>
        <p:spPr>
          <a:xfrm>
            <a:off x="486876" y="3982189"/>
            <a:ext cx="792088" cy="144288"/>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1100" i="1" dirty="0" smtClean="0">
                <a:solidFill>
                  <a:srgbClr val="002060"/>
                </a:solidFill>
              </a:rPr>
              <a:t>Total: 331</a:t>
            </a:r>
            <a:endParaRPr lang="es-ES" sz="1100" i="1" dirty="0">
              <a:solidFill>
                <a:srgbClr val="002060"/>
              </a:solidFill>
            </a:endParaRPr>
          </a:p>
        </p:txBody>
      </p:sp>
      <p:sp>
        <p:nvSpPr>
          <p:cNvPr id="48" name="Slide Number Placeholder 3"/>
          <p:cNvSpPr txBox="1">
            <a:spLocks/>
          </p:cNvSpPr>
          <p:nvPr/>
        </p:nvSpPr>
        <p:spPr>
          <a:xfrm>
            <a:off x="3560353" y="3982189"/>
            <a:ext cx="792088" cy="144288"/>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1100" i="1" dirty="0" smtClean="0">
                <a:solidFill>
                  <a:srgbClr val="002060"/>
                </a:solidFill>
              </a:rPr>
              <a:t>Total: 847</a:t>
            </a:r>
            <a:endParaRPr lang="es-ES" sz="1100" i="1" dirty="0">
              <a:solidFill>
                <a:srgbClr val="002060"/>
              </a:solidFill>
            </a:endParaRPr>
          </a:p>
        </p:txBody>
      </p:sp>
      <p:sp>
        <p:nvSpPr>
          <p:cNvPr id="49" name="Slide Number Placeholder 3"/>
          <p:cNvSpPr txBox="1">
            <a:spLocks/>
          </p:cNvSpPr>
          <p:nvPr/>
        </p:nvSpPr>
        <p:spPr>
          <a:xfrm>
            <a:off x="6703491" y="3982189"/>
            <a:ext cx="792088" cy="144288"/>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1100" i="1" dirty="0" smtClean="0">
                <a:solidFill>
                  <a:srgbClr val="002060"/>
                </a:solidFill>
              </a:rPr>
              <a:t>Total: 205</a:t>
            </a:r>
            <a:endParaRPr lang="es-ES" sz="1100" i="1" dirty="0">
              <a:solidFill>
                <a:srgbClr val="002060"/>
              </a:solidFill>
            </a:endParaRPr>
          </a:p>
        </p:txBody>
      </p:sp>
      <p:sp>
        <p:nvSpPr>
          <p:cNvPr id="50" name="Slide Number Placeholder 3"/>
          <p:cNvSpPr txBox="1">
            <a:spLocks/>
          </p:cNvSpPr>
          <p:nvPr/>
        </p:nvSpPr>
        <p:spPr>
          <a:xfrm>
            <a:off x="74149" y="6045710"/>
            <a:ext cx="682441" cy="319611"/>
          </a:xfrm>
          <a:prstGeom prst="rect">
            <a:avLst/>
          </a:prstGeom>
          <a:solidFill>
            <a:schemeClr val="bg1"/>
          </a:solidFill>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sz="1000" b="0" i="1" dirty="0" smtClean="0">
                <a:solidFill>
                  <a:srgbClr val="002060"/>
                </a:solidFill>
              </a:rPr>
              <a:t>Medios de verificación:</a:t>
            </a:r>
            <a:endParaRPr lang="es-ES" sz="1000" b="0" i="1" dirty="0">
              <a:solidFill>
                <a:srgbClr val="002060"/>
              </a:solidFill>
            </a:endParaRPr>
          </a:p>
        </p:txBody>
      </p:sp>
      <p:sp>
        <p:nvSpPr>
          <p:cNvPr id="51" name="Slide Number Placeholder 3"/>
          <p:cNvSpPr txBox="1">
            <a:spLocks/>
          </p:cNvSpPr>
          <p:nvPr/>
        </p:nvSpPr>
        <p:spPr>
          <a:xfrm>
            <a:off x="793277" y="5912346"/>
            <a:ext cx="2204205" cy="586337"/>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b="0" dirty="0">
                <a:solidFill>
                  <a:srgbClr val="002060"/>
                </a:solidFill>
              </a:rPr>
              <a:t>Copia de registro de participantes que reposan en los archivos de la Dirección de </a:t>
            </a:r>
            <a:r>
              <a:rPr lang="es-ES" sz="1050" b="0" dirty="0" smtClean="0">
                <a:solidFill>
                  <a:srgbClr val="002060"/>
                </a:solidFill>
              </a:rPr>
              <a:t>Calidad</a:t>
            </a:r>
            <a:endParaRPr lang="es-ES" sz="1050" b="0" dirty="0">
              <a:solidFill>
                <a:srgbClr val="002060"/>
              </a:solidFill>
            </a:endParaRPr>
          </a:p>
        </p:txBody>
      </p:sp>
      <p:sp>
        <p:nvSpPr>
          <p:cNvPr id="52" name="Slide Number Placeholder 3"/>
          <p:cNvSpPr txBox="1">
            <a:spLocks/>
          </p:cNvSpPr>
          <p:nvPr/>
        </p:nvSpPr>
        <p:spPr>
          <a:xfrm>
            <a:off x="3595658" y="5912346"/>
            <a:ext cx="2941518" cy="586337"/>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b="0" dirty="0">
                <a:solidFill>
                  <a:srgbClr val="002060"/>
                </a:solidFill>
              </a:rPr>
              <a:t>Documentos </a:t>
            </a:r>
            <a:r>
              <a:rPr lang="es-ES" sz="1050" b="0" dirty="0" smtClean="0">
                <a:solidFill>
                  <a:srgbClr val="002060"/>
                </a:solidFill>
              </a:rPr>
              <a:t>originales </a:t>
            </a:r>
            <a:r>
              <a:rPr lang="es-ES" sz="1050" b="0" dirty="0">
                <a:solidFill>
                  <a:srgbClr val="002060"/>
                </a:solidFill>
              </a:rPr>
              <a:t>de las verificaciones realizadas </a:t>
            </a:r>
            <a:r>
              <a:rPr lang="es-ES" sz="1050" b="0" i="1" dirty="0" smtClean="0">
                <a:solidFill>
                  <a:srgbClr val="002060"/>
                </a:solidFill>
              </a:rPr>
              <a:t>in situ </a:t>
            </a:r>
            <a:r>
              <a:rPr lang="es-ES" sz="1050" b="0" dirty="0">
                <a:solidFill>
                  <a:srgbClr val="002060"/>
                </a:solidFill>
              </a:rPr>
              <a:t>bajo la Norma de Calidad para el Distintivo Q, que reposan en los archivos de la Dirección de </a:t>
            </a:r>
            <a:r>
              <a:rPr lang="es-ES" sz="1050" b="0" dirty="0" smtClean="0">
                <a:solidFill>
                  <a:srgbClr val="002060"/>
                </a:solidFill>
              </a:rPr>
              <a:t>Calidad</a:t>
            </a:r>
            <a:endParaRPr lang="es-ES" sz="1050" b="0" dirty="0">
              <a:solidFill>
                <a:srgbClr val="002060"/>
              </a:solidFill>
            </a:endParaRPr>
          </a:p>
        </p:txBody>
      </p:sp>
      <p:sp>
        <p:nvSpPr>
          <p:cNvPr id="53" name="Slide Number Placeholder 3"/>
          <p:cNvSpPr txBox="1">
            <a:spLocks/>
          </p:cNvSpPr>
          <p:nvPr/>
        </p:nvSpPr>
        <p:spPr>
          <a:xfrm>
            <a:off x="6997253" y="5912346"/>
            <a:ext cx="2204205" cy="586337"/>
          </a:xfrm>
          <a:prstGeom prst="rect">
            <a:avLst/>
          </a:prstGeom>
          <a:solidFill>
            <a:schemeClr val="bg1"/>
          </a:solidFill>
        </p:spPr>
        <p:txBody>
          <a:bodyPr vert="horz" wrap="square" lIns="0" tIns="0" rIns="0" bIns="0" numCol="1" anchor="ctr"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lgn="ctr"/>
            <a:r>
              <a:rPr lang="es-ES" sz="1050" b="0" dirty="0">
                <a:solidFill>
                  <a:srgbClr val="002060"/>
                </a:solidFill>
              </a:rPr>
              <a:t>Registro fotográficos, que reposan en los archivos digitales de la Dirección de </a:t>
            </a:r>
            <a:r>
              <a:rPr lang="es-ES" sz="1050" b="0" dirty="0" smtClean="0">
                <a:solidFill>
                  <a:srgbClr val="002060"/>
                </a:solidFill>
              </a:rPr>
              <a:t>Calidad</a:t>
            </a:r>
            <a:endParaRPr lang="es-ES" sz="1050" b="0" dirty="0">
              <a:solidFill>
                <a:srgbClr val="002060"/>
              </a:solidFill>
            </a:endParaRPr>
          </a:p>
        </p:txBody>
      </p:sp>
    </p:spTree>
    <p:extLst>
      <p:ext uri="{BB962C8B-B14F-4D97-AF65-F5344CB8AC3E}">
        <p14:creationId xmlns:p14="http://schemas.microsoft.com/office/powerpoint/2010/main" val="226787477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Calidad</a:t>
            </a:r>
          </a:p>
          <a:p>
            <a:pPr fontAlgn="base">
              <a:spcBef>
                <a:spcPct val="0"/>
              </a:spcBef>
              <a:spcAft>
                <a:spcPct val="0"/>
              </a:spcAft>
            </a:pPr>
            <a:r>
              <a:rPr lang="es-ES" sz="2000" b="1" dirty="0" smtClean="0">
                <a:solidFill>
                  <a:srgbClr val="00B0F0"/>
                </a:solidFill>
                <a:cs typeface="Arial" charset="0"/>
              </a:rPr>
              <a:t>Modelo de Gestión – Distintivo Q</a:t>
            </a:r>
            <a:endParaRPr lang="es-ES" sz="1400" i="1" dirty="0">
              <a:solidFill>
                <a:srgbClr val="00B0F0"/>
              </a:solidFill>
              <a:cs typeface="Arial" charset="0"/>
            </a:endParaRPr>
          </a:p>
        </p:txBody>
      </p:sp>
      <p:sp>
        <p:nvSpPr>
          <p:cNvPr id="5" name="Title 1"/>
          <p:cNvSpPr txBox="1">
            <a:spLocks/>
          </p:cNvSpPr>
          <p:nvPr/>
        </p:nvSpPr>
        <p:spPr bwMode="auto">
          <a:xfrm>
            <a:off x="413262" y="1123007"/>
            <a:ext cx="9217025" cy="52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002060"/>
                </a:solidFill>
                <a:latin typeface="Arial"/>
                <a:ea typeface="Microsoft YaHei"/>
              </a:rPr>
              <a:t>Vigencia, renovación, seguimiento y revocatoria:</a:t>
            </a:r>
          </a:p>
          <a:p>
            <a:pPr fontAlgn="base">
              <a:spcBef>
                <a:spcPct val="0"/>
              </a:spcBef>
              <a:spcAft>
                <a:spcPct val="0"/>
              </a:spcAft>
            </a:pPr>
            <a:endParaRPr lang="es-ES" sz="1400" b="1" dirty="0" smtClean="0">
              <a:solidFill>
                <a:srgbClr val="002060"/>
              </a:solidFill>
              <a:latin typeface="Arial"/>
              <a:ea typeface="Microsoft YaHei"/>
            </a:endParaRPr>
          </a:p>
          <a:p>
            <a:pPr marL="171450" indent="-171450"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El distintivo Q a la calidad turística, tendrá vigencia de 1 año calendario a partir de la entrega.</a:t>
            </a:r>
          </a:p>
          <a:p>
            <a:pPr marL="171450" indent="-171450" fontAlgn="base">
              <a:spcBef>
                <a:spcPct val="0"/>
              </a:spcBef>
              <a:spcAft>
                <a:spcPct val="0"/>
              </a:spcAft>
              <a:buFont typeface="Arial" panose="020B0604020202020204" pitchFamily="34" charset="0"/>
              <a:buChar char="•"/>
            </a:pPr>
            <a:endParaRPr lang="es-ES" sz="1200" dirty="0" smtClean="0">
              <a:solidFill>
                <a:srgbClr val="002060"/>
              </a:solidFill>
              <a:latin typeface="Arial"/>
              <a:ea typeface="Microsoft YaHei"/>
            </a:endParaRPr>
          </a:p>
          <a:p>
            <a:pPr marL="171450" indent="-171450"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Un establecimiento con distintivo Q, podrá renovarlo mediante solicitud escrita del representante legal del establecimiento y entregada a Quito Turismo o en las instituciones autorizadas 30 días antes de la fecha de vencimiento del certificado vigente.</a:t>
            </a:r>
          </a:p>
          <a:p>
            <a:pPr marL="171450" indent="-171450" fontAlgn="base">
              <a:spcBef>
                <a:spcPct val="0"/>
              </a:spcBef>
              <a:spcAft>
                <a:spcPct val="0"/>
              </a:spcAft>
              <a:buFont typeface="Arial" panose="020B0604020202020204" pitchFamily="34" charset="0"/>
              <a:buChar char="•"/>
            </a:pPr>
            <a:endParaRPr lang="es-ES" sz="1200" dirty="0" smtClean="0">
              <a:solidFill>
                <a:srgbClr val="002060"/>
              </a:solidFill>
              <a:latin typeface="Arial"/>
              <a:ea typeface="Microsoft YaHei"/>
            </a:endParaRPr>
          </a:p>
          <a:p>
            <a:pPr marL="171450" indent="-171450"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Quito Turismo o las instituciones autorizadas implementarán acciones de seguimiento a los establecimientos que hayan obtenido el Distintivo Q, las acciones de seguimiento son:</a:t>
            </a:r>
          </a:p>
          <a:p>
            <a:pPr fontAlgn="base">
              <a:spcBef>
                <a:spcPct val="0"/>
              </a:spcBef>
              <a:spcAft>
                <a:spcPct val="0"/>
              </a:spcAft>
            </a:pPr>
            <a:endParaRPr lang="es-ES" sz="1200" dirty="0" smtClean="0">
              <a:solidFill>
                <a:srgbClr val="002060"/>
              </a:solidFill>
              <a:latin typeface="Arial"/>
              <a:ea typeface="Microsoft YaHei"/>
            </a:endParaRP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Verificación de permisos y autorizaciones vigentes para el funcionamiento del establecimiento en cualquier momento del año.</a:t>
            </a: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Verificación del auditor interno, responsable del seguimiento y cumplimiento de los parámetros establecidos en el informe técnico correspondiente.</a:t>
            </a: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Verificación en cualquier momento del año de los registros de seguimiento a cargo del auditor interno del establecimiento.</a:t>
            </a: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Verificación en cualquier momento del año de quejas y denuncias de los usuarios de los establecimientos con Distintivo Q.</a:t>
            </a: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Visitas de Inspección al establecimiento en cualquier momento del año que podrá incluir una verificación completa de los parámetros de la Norma de Calidad Turística para el Distintivo Q.</a:t>
            </a:r>
          </a:p>
          <a:p>
            <a:pPr fontAlgn="base">
              <a:spcBef>
                <a:spcPct val="0"/>
              </a:spcBef>
              <a:spcAft>
                <a:spcPct val="0"/>
              </a:spcAft>
            </a:pPr>
            <a:endParaRPr lang="es-ES" sz="1200" dirty="0" smtClean="0">
              <a:solidFill>
                <a:srgbClr val="002060"/>
              </a:solidFill>
              <a:latin typeface="Arial"/>
              <a:ea typeface="Microsoft YaHei"/>
            </a:endParaRPr>
          </a:p>
          <a:p>
            <a:pPr fontAlgn="base">
              <a:spcBef>
                <a:spcPct val="0"/>
              </a:spcBef>
              <a:spcAft>
                <a:spcPct val="0"/>
              </a:spcAft>
            </a:pPr>
            <a:r>
              <a:rPr lang="es-ES" sz="1200" dirty="0" smtClean="0">
                <a:solidFill>
                  <a:srgbClr val="002060"/>
                </a:solidFill>
                <a:latin typeface="Arial"/>
                <a:ea typeface="Microsoft YaHei"/>
              </a:rPr>
              <a:t>Quito Turismo o las instituciones autorizadas podrán revocar el Distintivo Q de un establecimiento en los siguientes casos:</a:t>
            </a:r>
          </a:p>
          <a:p>
            <a:pPr fontAlgn="base">
              <a:spcBef>
                <a:spcPct val="0"/>
              </a:spcBef>
              <a:spcAft>
                <a:spcPct val="0"/>
              </a:spcAft>
            </a:pPr>
            <a:endParaRPr lang="es-ES" sz="1200" dirty="0" smtClean="0">
              <a:solidFill>
                <a:srgbClr val="002060"/>
              </a:solidFill>
              <a:latin typeface="Arial"/>
              <a:ea typeface="Microsoft YaHei"/>
            </a:endParaRP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Incumplimientos de permisos y autorizaciones para el funcionamiento del establecimiento.</a:t>
            </a: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Incumplimiento de la Norma de Calidad Turística para el distintivo Q que evidencie un porcentaje menor al 80% establecido. El establecimiento tendrá un plazo no mayor a 15 días luego de la primera verificación de seguimiento, para realizar las mejoras necesarias, de no cumplir con el porcentaje requerido, el reconocimiento será revocado.</a:t>
            </a: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Renuncia del Auditor Interno certificado y que no haya sido notificado a Quito Turismo o las instituciones autorizadas y que no haya sido reemplazado en un plazo no mayor a 4 meses.</a:t>
            </a:r>
          </a:p>
          <a:p>
            <a:pPr marL="577850" indent="-295275"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Quejas o denuncias sustentadas que evidencien agresiones o atentados contra el buen trato, la salud, y/o integridad física en los establecimientos.</a:t>
            </a:r>
          </a:p>
          <a:p>
            <a:pPr fontAlgn="base">
              <a:spcBef>
                <a:spcPct val="0"/>
              </a:spcBef>
              <a:spcAft>
                <a:spcPct val="0"/>
              </a:spcAft>
            </a:pPr>
            <a:endParaRPr lang="es-ES" sz="1200" dirty="0" smtClean="0">
              <a:solidFill>
                <a:srgbClr val="002060"/>
              </a:solidFill>
              <a:latin typeface="Arial"/>
              <a:ea typeface="Microsoft YaHei"/>
            </a:endParaRPr>
          </a:p>
          <a:p>
            <a:pPr fontAlgn="base">
              <a:spcBef>
                <a:spcPct val="0"/>
              </a:spcBef>
              <a:spcAft>
                <a:spcPct val="0"/>
              </a:spcAft>
            </a:pPr>
            <a:endParaRPr lang="es-ES" sz="1200" dirty="0" smtClean="0">
              <a:solidFill>
                <a:srgbClr val="002060"/>
              </a:solidFill>
              <a:latin typeface="Arial"/>
              <a:ea typeface="Microsoft YaHei"/>
            </a:endParaRPr>
          </a:p>
          <a:p>
            <a:pPr fontAlgn="base">
              <a:spcBef>
                <a:spcPct val="0"/>
              </a:spcBef>
              <a:spcAft>
                <a:spcPct val="0"/>
              </a:spcAft>
            </a:pPr>
            <a:endParaRPr lang="es-ES" sz="1400" dirty="0" smtClean="0">
              <a:solidFill>
                <a:srgbClr val="002060"/>
              </a:solidFill>
              <a:latin typeface="Arial"/>
              <a:ea typeface="Microsoft YaHei"/>
            </a:endParaRPr>
          </a:p>
          <a:p>
            <a:pPr fontAlgn="base">
              <a:spcBef>
                <a:spcPct val="0"/>
              </a:spcBef>
              <a:spcAft>
                <a:spcPct val="0"/>
              </a:spcAft>
            </a:pPr>
            <a:endParaRPr lang="es-ES" sz="1400" dirty="0" smtClean="0">
              <a:solidFill>
                <a:srgbClr val="002060"/>
              </a:solidFill>
              <a:latin typeface="Arial"/>
              <a:ea typeface="Microsoft YaHei"/>
            </a:endParaRPr>
          </a:p>
          <a:p>
            <a:pPr fontAlgn="base">
              <a:spcBef>
                <a:spcPct val="0"/>
              </a:spcBef>
              <a:spcAft>
                <a:spcPct val="0"/>
              </a:spcAft>
            </a:pPr>
            <a:r>
              <a:rPr lang="es-ES" sz="1400" dirty="0" smtClean="0">
                <a:solidFill>
                  <a:srgbClr val="002060"/>
                </a:solidFill>
                <a:latin typeface="Arial"/>
                <a:ea typeface="Microsoft YaHei"/>
              </a:rPr>
              <a:t> </a:t>
            </a:r>
          </a:p>
          <a:p>
            <a:pPr fontAlgn="base">
              <a:spcBef>
                <a:spcPct val="0"/>
              </a:spcBef>
              <a:spcAft>
                <a:spcPct val="0"/>
              </a:spcAft>
            </a:pPr>
            <a:endParaRPr lang="es-ES" sz="1400" dirty="0" smtClean="0">
              <a:solidFill>
                <a:srgbClr val="002060"/>
              </a:solidFill>
              <a:latin typeface="Arial"/>
              <a:ea typeface="Microsoft YaHei"/>
            </a:endParaRPr>
          </a:p>
          <a:p>
            <a:pPr fontAlgn="base">
              <a:spcBef>
                <a:spcPct val="0"/>
              </a:spcBef>
              <a:spcAft>
                <a:spcPct val="0"/>
              </a:spcAft>
            </a:pPr>
            <a:endParaRPr lang="es-ES" sz="1200" dirty="0" smtClean="0">
              <a:solidFill>
                <a:srgbClr val="002060"/>
              </a:solidFill>
              <a:latin typeface="Arial"/>
            </a:endParaRPr>
          </a:p>
          <a:p>
            <a:pPr marL="457200" indent="-457200" fontAlgn="base">
              <a:spcBef>
                <a:spcPct val="0"/>
              </a:spcBef>
              <a:spcAft>
                <a:spcPct val="0"/>
              </a:spcAft>
            </a:pPr>
            <a:endParaRPr lang="es-ES" sz="1200" dirty="0" smtClean="0">
              <a:solidFill>
                <a:srgbClr val="002776"/>
              </a:solidFill>
            </a:endParaRPr>
          </a:p>
          <a:p>
            <a:pPr marL="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285750" indent="-285750" fontAlgn="base">
              <a:spcBef>
                <a:spcPct val="0"/>
              </a:spcBef>
              <a:spcAft>
                <a:spcPct val="0"/>
              </a:spcAft>
              <a:buFont typeface="Arial" panose="020B0604020202020204" pitchFamily="34" charset="0"/>
              <a:buChar char="•"/>
            </a:pPr>
            <a:endParaRPr lang="es-ES" sz="1400" dirty="0" smtClean="0">
              <a:solidFill>
                <a:srgbClr val="002060"/>
              </a:solidFill>
            </a:endParaRPr>
          </a:p>
          <a:p>
            <a:pPr fontAlgn="base">
              <a:spcBef>
                <a:spcPct val="0"/>
              </a:spcBef>
              <a:spcAft>
                <a:spcPct val="0"/>
              </a:spcAft>
            </a:pPr>
            <a:endParaRPr lang="es-ES" sz="1400" b="1" dirty="0" smtClean="0">
              <a:solidFill>
                <a:srgbClr val="002060"/>
              </a:solidFill>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r>
              <a:rPr lang="es-ES" sz="1400" b="1" dirty="0" smtClean="0">
                <a:solidFill>
                  <a:srgbClr val="002060"/>
                </a:solidFill>
                <a:cs typeface="Arial" charset="0"/>
              </a:rPr>
              <a:t> </a:t>
            </a: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392</a:t>
            </a:fld>
            <a:endParaRPr lang="es-ES" dirty="0">
              <a:solidFill>
                <a:srgbClr val="002776"/>
              </a:solidFill>
            </a:endParaRPr>
          </a:p>
        </p:txBody>
      </p:sp>
      <p:sp>
        <p:nvSpPr>
          <p:cNvPr id="6" name="Slide Number Placeholder 3"/>
          <p:cNvSpPr txBox="1">
            <a:spLocks/>
          </p:cNvSpPr>
          <p:nvPr/>
        </p:nvSpPr>
        <p:spPr>
          <a:xfrm>
            <a:off x="709968" y="6532355"/>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Calidad</a:t>
            </a:r>
            <a:endParaRPr lang="es-ES" dirty="0">
              <a:solidFill>
                <a:srgbClr val="002776"/>
              </a:solidFill>
            </a:endParaRPr>
          </a:p>
        </p:txBody>
      </p:sp>
    </p:spTree>
    <p:extLst>
      <p:ext uri="{BB962C8B-B14F-4D97-AF65-F5344CB8AC3E}">
        <p14:creationId xmlns:p14="http://schemas.microsoft.com/office/powerpoint/2010/main" val="212414389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Title 1"/>
          <p:cNvSpPr txBox="1">
            <a:spLocks/>
          </p:cNvSpPr>
          <p:nvPr/>
        </p:nvSpPr>
        <p:spPr bwMode="auto">
          <a:xfrm>
            <a:off x="413262" y="1123007"/>
            <a:ext cx="9217025" cy="5238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002060"/>
                </a:solidFill>
                <a:latin typeface="Arial"/>
                <a:ea typeface="Microsoft YaHei"/>
              </a:rPr>
              <a:t>La presencia de la marca Distintivo “Q” a la calidad turística garantiza:</a:t>
            </a:r>
          </a:p>
          <a:p>
            <a:pPr fontAlgn="base">
              <a:spcBef>
                <a:spcPct val="0"/>
              </a:spcBef>
              <a:spcAft>
                <a:spcPct val="0"/>
              </a:spcAft>
            </a:pPr>
            <a:endParaRPr lang="es-ES" sz="1400" b="1" dirty="0" smtClean="0">
              <a:solidFill>
                <a:srgbClr val="002060"/>
              </a:solidFill>
              <a:latin typeface="Arial"/>
              <a:ea typeface="Microsoft YaHei"/>
            </a:endParaRPr>
          </a:p>
          <a:p>
            <a:pPr marL="171450" indent="-171450"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Debidamente registrado en el Catastro Turístico de Quito</a:t>
            </a:r>
          </a:p>
          <a:p>
            <a:pPr marL="171450" indent="-171450"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Los productos y los servicios brindados por el establecimiento cumplen con los mas altos estándares de calidad.</a:t>
            </a:r>
          </a:p>
          <a:p>
            <a:pPr marL="171450" indent="-171450"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El establecimiento cumple con los requisitos obligatorios de funcionamiento.</a:t>
            </a:r>
          </a:p>
          <a:p>
            <a:pPr marL="171450" indent="-171450" fontAlgn="base">
              <a:spcBef>
                <a:spcPct val="0"/>
              </a:spcBef>
              <a:spcAft>
                <a:spcPct val="0"/>
              </a:spcAft>
              <a:buFont typeface="Arial" panose="020B0604020202020204" pitchFamily="34" charset="0"/>
              <a:buChar char="•"/>
            </a:pPr>
            <a:r>
              <a:rPr lang="es-ES" sz="1200" dirty="0" smtClean="0">
                <a:solidFill>
                  <a:srgbClr val="002060"/>
                </a:solidFill>
                <a:latin typeface="Arial"/>
                <a:ea typeface="Microsoft YaHei"/>
              </a:rPr>
              <a:t>El establecimiento implementa prácticas responsables con el medio ambiente y la comunidad.</a:t>
            </a:r>
          </a:p>
          <a:p>
            <a:pPr marL="171450" indent="-171450" fontAlgn="base">
              <a:spcBef>
                <a:spcPct val="0"/>
              </a:spcBef>
              <a:spcAft>
                <a:spcPct val="0"/>
              </a:spcAft>
              <a:buFont typeface="Arial" panose="020B0604020202020204" pitchFamily="34" charset="0"/>
              <a:buChar char="•"/>
            </a:pPr>
            <a:endParaRPr lang="es-ES" sz="1200" dirty="0" smtClean="0">
              <a:solidFill>
                <a:srgbClr val="002060"/>
              </a:solidFill>
              <a:latin typeface="Arial"/>
              <a:ea typeface="Microsoft YaHei"/>
            </a:endParaRPr>
          </a:p>
          <a:p>
            <a:pPr fontAlgn="base">
              <a:spcBef>
                <a:spcPct val="0"/>
              </a:spcBef>
              <a:spcAft>
                <a:spcPct val="0"/>
              </a:spcAft>
            </a:pPr>
            <a:endParaRPr lang="es-ES" sz="1200" dirty="0" smtClean="0">
              <a:solidFill>
                <a:srgbClr val="002060"/>
              </a:solidFill>
              <a:latin typeface="Arial"/>
              <a:ea typeface="Microsoft YaHei"/>
            </a:endParaRPr>
          </a:p>
          <a:p>
            <a:pPr marL="171450" indent="-171450" fontAlgn="base">
              <a:spcBef>
                <a:spcPct val="0"/>
              </a:spcBef>
              <a:spcAft>
                <a:spcPct val="0"/>
              </a:spcAft>
              <a:buFont typeface="Arial" panose="020B0604020202020204" pitchFamily="34" charset="0"/>
              <a:buChar char="•"/>
            </a:pPr>
            <a:endParaRPr lang="es-ES" sz="1200" dirty="0" smtClean="0">
              <a:solidFill>
                <a:srgbClr val="002060"/>
              </a:solidFill>
              <a:latin typeface="Arial"/>
              <a:ea typeface="Microsoft YaHei"/>
            </a:endParaRPr>
          </a:p>
          <a:p>
            <a:pPr fontAlgn="base">
              <a:spcBef>
                <a:spcPct val="0"/>
              </a:spcBef>
              <a:spcAft>
                <a:spcPct val="0"/>
              </a:spcAft>
            </a:pPr>
            <a:endParaRPr lang="es-ES" sz="1200" dirty="0" smtClean="0">
              <a:solidFill>
                <a:srgbClr val="002060"/>
              </a:solidFill>
              <a:latin typeface="Arial"/>
              <a:ea typeface="Microsoft YaHei"/>
            </a:endParaRPr>
          </a:p>
          <a:p>
            <a:pPr fontAlgn="base">
              <a:spcBef>
                <a:spcPct val="0"/>
              </a:spcBef>
              <a:spcAft>
                <a:spcPct val="0"/>
              </a:spcAft>
            </a:pPr>
            <a:endParaRPr lang="es-ES" sz="1400" b="1" dirty="0" smtClean="0">
              <a:solidFill>
                <a:srgbClr val="002060"/>
              </a:solidFill>
              <a:latin typeface="Arial"/>
              <a:ea typeface="Microsoft YaHei"/>
            </a:endParaRPr>
          </a:p>
          <a:p>
            <a:pPr fontAlgn="base">
              <a:spcBef>
                <a:spcPct val="0"/>
              </a:spcBef>
              <a:spcAft>
                <a:spcPct val="0"/>
              </a:spcAft>
            </a:pPr>
            <a:endParaRPr lang="es-ES" sz="1400" b="1" dirty="0" smtClean="0">
              <a:solidFill>
                <a:srgbClr val="002060"/>
              </a:solidFill>
              <a:latin typeface="Arial"/>
              <a:ea typeface="Microsoft YaHei"/>
            </a:endParaRPr>
          </a:p>
          <a:p>
            <a:pPr fontAlgn="base">
              <a:spcBef>
                <a:spcPct val="0"/>
              </a:spcBef>
              <a:spcAft>
                <a:spcPct val="0"/>
              </a:spcAft>
            </a:pPr>
            <a:endParaRPr lang="es-ES" sz="1200" dirty="0" smtClean="0">
              <a:solidFill>
                <a:srgbClr val="002060"/>
              </a:solidFill>
              <a:latin typeface="Arial"/>
              <a:ea typeface="Microsoft YaHei"/>
            </a:endParaRPr>
          </a:p>
          <a:p>
            <a:pPr fontAlgn="base">
              <a:spcBef>
                <a:spcPct val="0"/>
              </a:spcBef>
              <a:spcAft>
                <a:spcPct val="0"/>
              </a:spcAft>
            </a:pPr>
            <a:endParaRPr lang="es-ES" sz="1200" dirty="0" smtClean="0">
              <a:solidFill>
                <a:srgbClr val="002060"/>
              </a:solidFill>
              <a:latin typeface="Arial"/>
              <a:ea typeface="Microsoft YaHei"/>
            </a:endParaRPr>
          </a:p>
          <a:p>
            <a:pPr fontAlgn="base">
              <a:spcBef>
                <a:spcPct val="0"/>
              </a:spcBef>
              <a:spcAft>
                <a:spcPct val="0"/>
              </a:spcAft>
            </a:pPr>
            <a:endParaRPr lang="es-ES" sz="1400" dirty="0" smtClean="0">
              <a:solidFill>
                <a:srgbClr val="002060"/>
              </a:solidFill>
              <a:latin typeface="Arial"/>
              <a:ea typeface="Microsoft YaHei"/>
            </a:endParaRPr>
          </a:p>
          <a:p>
            <a:pPr fontAlgn="base">
              <a:spcBef>
                <a:spcPct val="0"/>
              </a:spcBef>
              <a:spcAft>
                <a:spcPct val="0"/>
              </a:spcAft>
            </a:pPr>
            <a:endParaRPr lang="es-ES" sz="1400" dirty="0" smtClean="0">
              <a:solidFill>
                <a:srgbClr val="002060"/>
              </a:solidFill>
              <a:latin typeface="Arial"/>
              <a:ea typeface="Microsoft YaHei"/>
            </a:endParaRPr>
          </a:p>
          <a:p>
            <a:pPr fontAlgn="base">
              <a:spcBef>
                <a:spcPct val="0"/>
              </a:spcBef>
              <a:spcAft>
                <a:spcPct val="0"/>
              </a:spcAft>
            </a:pPr>
            <a:r>
              <a:rPr lang="es-ES" sz="1400" dirty="0" smtClean="0">
                <a:solidFill>
                  <a:srgbClr val="002060"/>
                </a:solidFill>
                <a:latin typeface="Arial"/>
                <a:ea typeface="Microsoft YaHei"/>
              </a:rPr>
              <a:t> </a:t>
            </a:r>
          </a:p>
          <a:p>
            <a:pPr fontAlgn="base">
              <a:spcBef>
                <a:spcPct val="0"/>
              </a:spcBef>
              <a:spcAft>
                <a:spcPct val="0"/>
              </a:spcAft>
            </a:pPr>
            <a:endParaRPr lang="es-ES" sz="1400" dirty="0" smtClean="0">
              <a:solidFill>
                <a:srgbClr val="002060"/>
              </a:solidFill>
              <a:latin typeface="Arial"/>
              <a:ea typeface="Microsoft YaHei"/>
            </a:endParaRPr>
          </a:p>
          <a:p>
            <a:pPr fontAlgn="base">
              <a:spcBef>
                <a:spcPct val="0"/>
              </a:spcBef>
              <a:spcAft>
                <a:spcPct val="0"/>
              </a:spcAft>
            </a:pPr>
            <a:endParaRPr lang="es-ES" sz="1200" dirty="0" smtClean="0">
              <a:solidFill>
                <a:srgbClr val="002060"/>
              </a:solidFill>
              <a:latin typeface="Arial"/>
            </a:endParaRPr>
          </a:p>
          <a:p>
            <a:pPr marL="457200" indent="-457200" fontAlgn="base">
              <a:spcBef>
                <a:spcPct val="0"/>
              </a:spcBef>
              <a:spcAft>
                <a:spcPct val="0"/>
              </a:spcAft>
            </a:pPr>
            <a:endParaRPr lang="es-ES" sz="1200" dirty="0" smtClean="0">
              <a:solidFill>
                <a:srgbClr val="002776"/>
              </a:solidFill>
            </a:endParaRPr>
          </a:p>
          <a:p>
            <a:pPr marL="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457200" indent="-457200" fontAlgn="base">
              <a:spcBef>
                <a:spcPct val="0"/>
              </a:spcBef>
              <a:spcAft>
                <a:spcPct val="0"/>
              </a:spcAft>
            </a:pPr>
            <a:endParaRPr lang="es-ES" sz="1400" b="1" dirty="0" smtClean="0">
              <a:solidFill>
                <a:srgbClr val="002060"/>
              </a:solidFill>
            </a:endParaRPr>
          </a:p>
          <a:p>
            <a:pPr marL="285750" indent="-285750" fontAlgn="base">
              <a:spcBef>
                <a:spcPct val="0"/>
              </a:spcBef>
              <a:spcAft>
                <a:spcPct val="0"/>
              </a:spcAft>
              <a:buFont typeface="Arial" panose="020B0604020202020204" pitchFamily="34" charset="0"/>
              <a:buChar char="•"/>
            </a:pPr>
            <a:endParaRPr lang="es-ES" sz="1400" dirty="0" smtClean="0">
              <a:solidFill>
                <a:srgbClr val="002060"/>
              </a:solidFill>
            </a:endParaRPr>
          </a:p>
          <a:p>
            <a:pPr fontAlgn="base">
              <a:spcBef>
                <a:spcPct val="0"/>
              </a:spcBef>
              <a:spcAft>
                <a:spcPct val="0"/>
              </a:spcAft>
            </a:pPr>
            <a:endParaRPr lang="es-ES" sz="1400" b="1" dirty="0" smtClean="0">
              <a:solidFill>
                <a:srgbClr val="002060"/>
              </a:solidFill>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r>
              <a:rPr lang="es-ES" sz="1400" b="1" dirty="0" smtClean="0">
                <a:solidFill>
                  <a:srgbClr val="002060"/>
                </a:solidFill>
                <a:cs typeface="Arial" charset="0"/>
              </a:rPr>
              <a:t> </a:t>
            </a: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
        <p:nvSpPr>
          <p:cNvPr id="6" name="Title 1"/>
          <p:cNvSpPr txBox="1">
            <a:spLocks/>
          </p:cNvSpPr>
          <p:nvPr/>
        </p:nvSpPr>
        <p:spPr bwMode="auto">
          <a:xfrm>
            <a:off x="413262" y="317647"/>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Calidad</a:t>
            </a:r>
          </a:p>
          <a:p>
            <a:pPr fontAlgn="base">
              <a:spcBef>
                <a:spcPct val="0"/>
              </a:spcBef>
              <a:spcAft>
                <a:spcPct val="0"/>
              </a:spcAft>
            </a:pPr>
            <a:r>
              <a:rPr lang="es-ES" sz="2000" b="1" dirty="0" smtClean="0">
                <a:solidFill>
                  <a:srgbClr val="00B0F0"/>
                </a:solidFill>
                <a:cs typeface="Arial" charset="0"/>
              </a:rPr>
              <a:t>Modelo de Gestión – Distintivo Q</a:t>
            </a:r>
            <a:endParaRPr lang="es-ES" sz="1400" i="1" dirty="0">
              <a:solidFill>
                <a:srgbClr val="00B0F0"/>
              </a:solidFill>
              <a:cs typeface="Arial" charset="0"/>
            </a:endParaRPr>
          </a:p>
        </p:txBody>
      </p:sp>
      <p:pic>
        <p:nvPicPr>
          <p:cNvPr id="8" name="Picture 7"/>
          <p:cNvPicPr/>
          <p:nvPr/>
        </p:nvPicPr>
        <p:blipFill>
          <a:blip r:embed="rId4" cstate="print">
            <a:extLst>
              <a:ext uri="{28A0092B-C50C-407E-A947-70E740481C1C}">
                <a14:useLocalDpi xmlns:a14="http://schemas.microsoft.com/office/drawing/2010/main"/>
              </a:ext>
            </a:extLst>
          </a:blip>
          <a:srcRect/>
          <a:stretch/>
        </p:blipFill>
        <p:spPr>
          <a:xfrm>
            <a:off x="704528" y="2456224"/>
            <a:ext cx="2448272" cy="3888432"/>
          </a:xfrm>
          <a:prstGeom prst="rect">
            <a:avLst/>
          </a:prstGeom>
          <a:ln w="9360">
            <a:noFill/>
          </a:ln>
        </p:spPr>
      </p:pic>
      <p:pic>
        <p:nvPicPr>
          <p:cNvPr id="9" name="Picture 8"/>
          <p:cNvPicPr/>
          <p:nvPr/>
        </p:nvPicPr>
        <p:blipFill>
          <a:blip r:embed="rId5" cstate="print">
            <a:extLst>
              <a:ext uri="{28A0092B-C50C-407E-A947-70E740481C1C}">
                <a14:useLocalDpi xmlns:a14="http://schemas.microsoft.com/office/drawing/2010/main"/>
              </a:ext>
            </a:extLst>
          </a:blip>
          <a:srcRect/>
          <a:stretch/>
        </p:blipFill>
        <p:spPr>
          <a:xfrm>
            <a:off x="3412109" y="2422361"/>
            <a:ext cx="2853360" cy="3922295"/>
          </a:xfrm>
          <a:prstGeom prst="rect">
            <a:avLst/>
          </a:prstGeom>
          <a:ln w="9360">
            <a:noFill/>
          </a:ln>
        </p:spPr>
      </p:pic>
      <p:sp>
        <p:nvSpPr>
          <p:cNvPr id="3" name="TextBox 2"/>
          <p:cNvSpPr txBox="1"/>
          <p:nvPr/>
        </p:nvSpPr>
        <p:spPr>
          <a:xfrm>
            <a:off x="6641731" y="2702821"/>
            <a:ext cx="2736304" cy="1015663"/>
          </a:xfrm>
          <a:prstGeom prst="rect">
            <a:avLst/>
          </a:prstGeom>
          <a:noFill/>
        </p:spPr>
        <p:txBody>
          <a:bodyPr wrap="square" rtlCol="0">
            <a:spAutoFit/>
          </a:bodyPr>
          <a:lstStyle/>
          <a:p>
            <a:r>
              <a:rPr lang="es-ES" sz="1200" b="1" dirty="0" smtClean="0">
                <a:solidFill>
                  <a:srgbClr val="002776"/>
                </a:solidFill>
              </a:rPr>
              <a:t>Material Impreso para distribución a los turistas en establecimientos, donde se puede observar los establecimientos registrados con distintivo Q</a:t>
            </a:r>
            <a:endParaRPr lang="es-ES" sz="1200" b="1" dirty="0">
              <a:solidFill>
                <a:srgbClr val="002776"/>
              </a:solidFill>
            </a:endParaRPr>
          </a:p>
        </p:txBody>
      </p:sp>
      <p:sp>
        <p:nvSpPr>
          <p:cNvPr id="10" name="TextBox 22"/>
          <p:cNvSpPr txBox="1">
            <a:spLocks noChangeArrowheads="1"/>
          </p:cNvSpPr>
          <p:nvPr/>
        </p:nvSpPr>
        <p:spPr bwMode="auto">
          <a:xfrm>
            <a:off x="6389480" y="3900120"/>
            <a:ext cx="3240807" cy="2546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rIns="0">
            <a:spAutoFit/>
          </a:bodyPr>
          <a:lstStyle>
            <a:lvl1pPr marL="177800" indent="-176213" eaLnBrk="0" hangingPunct="0">
              <a:spcAft>
                <a:spcPts val="263"/>
              </a:spcAft>
              <a:buFont typeface="Arial" panose="020B0604020202020204" pitchFamily="34" charset="0"/>
              <a:defRPr sz="1700">
                <a:solidFill>
                  <a:schemeClr val="tx2"/>
                </a:solidFill>
                <a:latin typeface="Arial" panose="020B0604020202020204" pitchFamily="34" charset="0"/>
              </a:defRPr>
            </a:lvl1pPr>
            <a:lvl2pPr marL="742950" indent="-285750" eaLnBrk="0" hangingPunct="0">
              <a:spcAft>
                <a:spcPts val="263"/>
              </a:spcAft>
              <a:buChar char="•"/>
              <a:defRPr sz="1700">
                <a:solidFill>
                  <a:schemeClr val="tx2"/>
                </a:solidFill>
                <a:latin typeface="Arial" panose="020B0604020202020204" pitchFamily="34" charset="0"/>
              </a:defRPr>
            </a:lvl2pPr>
            <a:lvl3pPr marL="1143000" indent="-228600" eaLnBrk="0" hangingPunct="0">
              <a:spcAft>
                <a:spcPts val="263"/>
              </a:spcAft>
              <a:buFont typeface="Arial" panose="020B0604020202020204" pitchFamily="34" charset="0"/>
              <a:buChar char="‒"/>
              <a:defRPr sz="1700">
                <a:solidFill>
                  <a:schemeClr val="tx2"/>
                </a:solidFill>
                <a:latin typeface="Arial" panose="020B0604020202020204" pitchFamily="34" charset="0"/>
              </a:defRPr>
            </a:lvl3pPr>
            <a:lvl4pPr marL="1600200" indent="-228600" eaLnBrk="0" hangingPunct="0">
              <a:spcAft>
                <a:spcPts val="525"/>
              </a:spcAft>
              <a:buChar char="•"/>
              <a:defRPr>
                <a:solidFill>
                  <a:schemeClr val="tx2"/>
                </a:solidFill>
                <a:latin typeface="Arial" panose="020B0604020202020204" pitchFamily="34" charset="0"/>
              </a:defRPr>
            </a:lvl4pPr>
            <a:lvl5pPr marL="2057400" indent="-228600" eaLnBrk="0" hangingPunct="0">
              <a:spcAft>
                <a:spcPts val="525"/>
              </a:spcAft>
              <a:buFont typeface="Arial" panose="020B0604020202020204" pitchFamily="34" charset="0"/>
              <a:buChar char="‒"/>
              <a:defRPr>
                <a:solidFill>
                  <a:schemeClr val="tx2"/>
                </a:solidFill>
                <a:latin typeface="Arial" panose="020B0604020202020204" pitchFamily="34" charset="0"/>
              </a:defRPr>
            </a:lvl5pPr>
            <a:lvl6pPr marL="25146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6pPr>
            <a:lvl7pPr marL="29718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7pPr>
            <a:lvl8pPr marL="34290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8pPr>
            <a:lvl9pPr marL="3886200" indent="-228600" defTabSz="912813" eaLnBrk="0" fontAlgn="base" hangingPunct="0">
              <a:spcBef>
                <a:spcPct val="0"/>
              </a:spcBef>
              <a:spcAft>
                <a:spcPts val="525"/>
              </a:spcAft>
              <a:buFont typeface="Arial" panose="020B0604020202020204" pitchFamily="34" charset="0"/>
              <a:buChar char="‒"/>
              <a:defRPr>
                <a:solidFill>
                  <a:schemeClr val="tx2"/>
                </a:solidFill>
                <a:latin typeface="Arial" panose="020B0604020202020204" pitchFamily="34" charset="0"/>
              </a:defRPr>
            </a:lvl9pPr>
          </a:lstStyle>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Total establecimiento con Distintivo Q en el Distrito Metropolitano de Quito: </a:t>
            </a:r>
            <a:r>
              <a:rPr lang="es-ES" altLang="es-EC" sz="1200" b="1" dirty="0" smtClean="0">
                <a:solidFill>
                  <a:srgbClr val="002060"/>
                </a:solidFill>
              </a:rPr>
              <a:t>222</a:t>
            </a: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Establecimientos reconocidos por Quito Turismo :</a:t>
            </a:r>
            <a:r>
              <a:rPr lang="es-ES" altLang="es-EC" sz="1200" b="1" dirty="0" smtClean="0">
                <a:solidFill>
                  <a:srgbClr val="002060"/>
                </a:solidFill>
              </a:rPr>
              <a:t>177</a:t>
            </a: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Establecimientos reconocidos por el Gobierno Provincial de Pichincha :</a:t>
            </a:r>
            <a:r>
              <a:rPr lang="es-ES" altLang="es-EC" sz="1200" b="1" dirty="0" smtClean="0">
                <a:solidFill>
                  <a:srgbClr val="002060"/>
                </a:solidFill>
              </a:rPr>
              <a:t>45</a:t>
            </a: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Existen </a:t>
            </a:r>
            <a:r>
              <a:rPr lang="es-ES" altLang="es-EC" sz="1200" b="1" dirty="0" smtClean="0">
                <a:solidFill>
                  <a:srgbClr val="002060"/>
                </a:solidFill>
              </a:rPr>
              <a:t>162</a:t>
            </a:r>
            <a:r>
              <a:rPr lang="es-ES" altLang="es-EC" sz="1200" dirty="0" smtClean="0">
                <a:solidFill>
                  <a:srgbClr val="002060"/>
                </a:solidFill>
              </a:rPr>
              <a:t> establecimientos denominados Alimentos y Bebidas con el Distintivo Q.</a:t>
            </a:r>
          </a:p>
          <a:p>
            <a:pPr marL="349250" indent="-347663" eaLnBrk="1" hangingPunct="1">
              <a:spcAft>
                <a:spcPts val="300"/>
              </a:spcAft>
              <a:buClr>
                <a:srgbClr val="92D400"/>
              </a:buClr>
              <a:buFont typeface="Arial" panose="020B0604020202020204" pitchFamily="34" charset="0"/>
              <a:buChar char="•"/>
            </a:pPr>
            <a:r>
              <a:rPr lang="es-ES" altLang="es-EC" sz="1200" dirty="0" smtClean="0">
                <a:solidFill>
                  <a:srgbClr val="002060"/>
                </a:solidFill>
              </a:rPr>
              <a:t>Existen </a:t>
            </a:r>
            <a:r>
              <a:rPr lang="es-ES" altLang="es-EC" sz="1200" b="1" dirty="0" smtClean="0">
                <a:solidFill>
                  <a:srgbClr val="002060"/>
                </a:solidFill>
              </a:rPr>
              <a:t>60 </a:t>
            </a:r>
            <a:r>
              <a:rPr lang="es-ES" altLang="es-EC" sz="1200" dirty="0" smtClean="0">
                <a:solidFill>
                  <a:srgbClr val="002060"/>
                </a:solidFill>
              </a:rPr>
              <a:t>establecimientos denominados alojamientos con el Distintivo Q</a:t>
            </a:r>
          </a:p>
          <a:p>
            <a:pPr marL="287337" indent="-285750" eaLnBrk="1" hangingPunct="1">
              <a:spcAft>
                <a:spcPts val="300"/>
              </a:spcAft>
              <a:buClr>
                <a:srgbClr val="92D400"/>
              </a:buClr>
              <a:buFont typeface="Arial" panose="020B0604020202020204" pitchFamily="34" charset="0"/>
              <a:buChar char="•"/>
            </a:pPr>
            <a:endParaRPr lang="es-ES" altLang="es-EC" sz="1500" b="1" dirty="0">
              <a:solidFill>
                <a:srgbClr val="00206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393</a:t>
            </a:fld>
            <a:endParaRPr lang="es-ES" dirty="0">
              <a:solidFill>
                <a:srgbClr val="002776"/>
              </a:solidFill>
            </a:endParaRPr>
          </a:p>
        </p:txBody>
      </p:sp>
      <p:sp>
        <p:nvSpPr>
          <p:cNvPr id="11" name="Slide Number Placeholder 3"/>
          <p:cNvSpPr txBox="1">
            <a:spLocks/>
          </p:cNvSpPr>
          <p:nvPr/>
        </p:nvSpPr>
        <p:spPr>
          <a:xfrm>
            <a:off x="709968" y="6532355"/>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Calidad</a:t>
            </a:r>
            <a:endParaRPr lang="es-ES" dirty="0">
              <a:solidFill>
                <a:srgbClr val="002776"/>
              </a:solidFill>
            </a:endParaRPr>
          </a:p>
        </p:txBody>
      </p:sp>
    </p:spTree>
    <p:extLst>
      <p:ext uri="{BB962C8B-B14F-4D97-AF65-F5344CB8AC3E}">
        <p14:creationId xmlns:p14="http://schemas.microsoft.com/office/powerpoint/2010/main" val="29990972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4.3. Mercadeo</a:t>
            </a:r>
            <a:endParaRPr lang="es-ES" sz="2800" i="1" dirty="0">
              <a:solidFill>
                <a:srgbClr val="FFFFFF"/>
              </a:solidFill>
            </a:endParaRPr>
          </a:p>
        </p:txBody>
      </p:sp>
    </p:spTree>
    <p:extLst>
      <p:ext uri="{BB962C8B-B14F-4D97-AF65-F5344CB8AC3E}">
        <p14:creationId xmlns:p14="http://schemas.microsoft.com/office/powerpoint/2010/main" val="2332676864"/>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Mercados prioritarios para DMQ (situación actual)</a:t>
            </a:r>
            <a:endParaRPr lang="es-ES" sz="1400" i="1" dirty="0">
              <a:solidFill>
                <a:srgbClr val="00B0F0"/>
              </a:solidFill>
              <a:cs typeface="Arial" charset="0"/>
            </a:endParaRPr>
          </a:p>
        </p:txBody>
      </p:sp>
      <p:grpSp>
        <p:nvGrpSpPr>
          <p:cNvPr id="3" name="Group 2"/>
          <p:cNvGrpSpPr/>
          <p:nvPr/>
        </p:nvGrpSpPr>
        <p:grpSpPr>
          <a:xfrm>
            <a:off x="346811" y="1213520"/>
            <a:ext cx="4461727" cy="195759"/>
            <a:chOff x="4693647" y="991861"/>
            <a:chExt cx="4018553" cy="195759"/>
          </a:xfrm>
        </p:grpSpPr>
        <p:cxnSp>
          <p:nvCxnSpPr>
            <p:cNvPr id="5"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7" name="TxtBox:83/125"/>
            <p:cNvSpPr/>
            <p:nvPr/>
          </p:nvSpPr>
          <p:spPr bwMode="auto">
            <a:xfrm>
              <a:off x="5371939" y="991861"/>
              <a:ext cx="2661972"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Mercados internacionales prioritarios</a:t>
              </a:r>
              <a:endParaRPr lang="es-ES" sz="1200" b="1" dirty="0">
                <a:solidFill>
                  <a:srgbClr val="002776"/>
                </a:solidFill>
              </a:endParaRPr>
            </a:p>
          </p:txBody>
        </p:sp>
      </p:grpSp>
      <p:grpSp>
        <p:nvGrpSpPr>
          <p:cNvPr id="8" name="Group 7"/>
          <p:cNvGrpSpPr/>
          <p:nvPr/>
        </p:nvGrpSpPr>
        <p:grpSpPr>
          <a:xfrm>
            <a:off x="344488" y="4415084"/>
            <a:ext cx="4461727" cy="195759"/>
            <a:chOff x="4693647" y="991861"/>
            <a:chExt cx="4018553" cy="195759"/>
          </a:xfrm>
        </p:grpSpPr>
        <p:cxnSp>
          <p:nvCxnSpPr>
            <p:cNvPr id="9"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0" name="TxtBox:83/125"/>
            <p:cNvSpPr/>
            <p:nvPr/>
          </p:nvSpPr>
          <p:spPr bwMode="auto">
            <a:xfrm>
              <a:off x="5358629" y="991861"/>
              <a:ext cx="2688588"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Mercados nacionales prioritarios</a:t>
              </a:r>
              <a:endParaRPr lang="es-ES" sz="1200" b="1" dirty="0">
                <a:solidFill>
                  <a:srgbClr val="002776"/>
                </a:solidFill>
              </a:endParaRPr>
            </a:p>
          </p:txBody>
        </p:sp>
      </p:grpSp>
      <p:grpSp>
        <p:nvGrpSpPr>
          <p:cNvPr id="11" name="Group 187"/>
          <p:cNvGrpSpPr>
            <a:grpSpLocks/>
          </p:cNvGrpSpPr>
          <p:nvPr/>
        </p:nvGrpSpPr>
        <p:grpSpPr bwMode="auto">
          <a:xfrm>
            <a:off x="344487" y="1462031"/>
            <a:ext cx="4752529" cy="2626440"/>
            <a:chOff x="529" y="1080"/>
            <a:chExt cx="5202" cy="2664"/>
          </a:xfrm>
          <a:solidFill>
            <a:schemeClr val="bg1">
              <a:lumMod val="85000"/>
            </a:schemeClr>
          </a:solidFill>
        </p:grpSpPr>
        <p:sp>
          <p:nvSpPr>
            <p:cNvPr id="12" name="Freeform 188"/>
            <p:cNvSpPr>
              <a:spLocks/>
            </p:cNvSpPr>
            <p:nvPr/>
          </p:nvSpPr>
          <p:spPr bwMode="auto">
            <a:xfrm>
              <a:off x="3187" y="3150"/>
              <a:ext cx="228" cy="204"/>
            </a:xfrm>
            <a:custGeom>
              <a:avLst/>
              <a:gdLst>
                <a:gd name="T0" fmla="*/ 0 w 38"/>
                <a:gd name="T1" fmla="*/ 3672 h 34"/>
                <a:gd name="T2" fmla="*/ 216 w 38"/>
                <a:gd name="T3" fmla="*/ 3888 h 34"/>
                <a:gd name="T4" fmla="*/ 432 w 38"/>
                <a:gd name="T5" fmla="*/ 4536 h 34"/>
                <a:gd name="T6" fmla="*/ 864 w 38"/>
                <a:gd name="T7" fmla="*/ 5184 h 34"/>
                <a:gd name="T8" fmla="*/ 1080 w 38"/>
                <a:gd name="T9" fmla="*/ 5832 h 34"/>
                <a:gd name="T10" fmla="*/ 1080 w 38"/>
                <a:gd name="T11" fmla="*/ 6264 h 34"/>
                <a:gd name="T12" fmla="*/ 1080 w 38"/>
                <a:gd name="T13" fmla="*/ 6264 h 34"/>
                <a:gd name="T14" fmla="*/ 1080 w 38"/>
                <a:gd name="T15" fmla="*/ 6696 h 34"/>
                <a:gd name="T16" fmla="*/ 1728 w 38"/>
                <a:gd name="T17" fmla="*/ 7344 h 34"/>
                <a:gd name="T18" fmla="*/ 2160 w 38"/>
                <a:gd name="T19" fmla="*/ 7344 h 34"/>
                <a:gd name="T20" fmla="*/ 2376 w 38"/>
                <a:gd name="T21" fmla="*/ 7128 h 34"/>
                <a:gd name="T22" fmla="*/ 3024 w 38"/>
                <a:gd name="T23" fmla="*/ 6912 h 34"/>
                <a:gd name="T24" fmla="*/ 3456 w 38"/>
                <a:gd name="T25" fmla="*/ 6912 h 34"/>
                <a:gd name="T26" fmla="*/ 4536 w 38"/>
                <a:gd name="T27" fmla="*/ 6912 h 34"/>
                <a:gd name="T28" fmla="*/ 4752 w 38"/>
                <a:gd name="T29" fmla="*/ 6912 h 34"/>
                <a:gd name="T30" fmla="*/ 4968 w 38"/>
                <a:gd name="T31" fmla="*/ 6696 h 34"/>
                <a:gd name="T32" fmla="*/ 5616 w 38"/>
                <a:gd name="T33" fmla="*/ 6264 h 34"/>
                <a:gd name="T34" fmla="*/ 6264 w 38"/>
                <a:gd name="T35" fmla="*/ 5832 h 34"/>
                <a:gd name="T36" fmla="*/ 6480 w 38"/>
                <a:gd name="T37" fmla="*/ 5616 h 34"/>
                <a:gd name="T38" fmla="*/ 6912 w 38"/>
                <a:gd name="T39" fmla="*/ 4968 h 34"/>
                <a:gd name="T40" fmla="*/ 7128 w 38"/>
                <a:gd name="T41" fmla="*/ 4536 h 34"/>
                <a:gd name="T42" fmla="*/ 7560 w 38"/>
                <a:gd name="T43" fmla="*/ 3888 h 34"/>
                <a:gd name="T44" fmla="*/ 7992 w 38"/>
                <a:gd name="T45" fmla="*/ 3456 h 34"/>
                <a:gd name="T46" fmla="*/ 7992 w 38"/>
                <a:gd name="T47" fmla="*/ 3024 h 34"/>
                <a:gd name="T48" fmla="*/ 8208 w 38"/>
                <a:gd name="T49" fmla="*/ 2808 h 34"/>
                <a:gd name="T50" fmla="*/ 8208 w 38"/>
                <a:gd name="T51" fmla="*/ 2592 h 34"/>
                <a:gd name="T52" fmla="*/ 7776 w 38"/>
                <a:gd name="T53" fmla="*/ 2592 h 34"/>
                <a:gd name="T54" fmla="*/ 7560 w 38"/>
                <a:gd name="T55" fmla="*/ 1944 h 34"/>
                <a:gd name="T56" fmla="*/ 7776 w 38"/>
                <a:gd name="T57" fmla="*/ 1296 h 34"/>
                <a:gd name="T58" fmla="*/ 7560 w 38"/>
                <a:gd name="T59" fmla="*/ 216 h 34"/>
                <a:gd name="T60" fmla="*/ 6696 w 38"/>
                <a:gd name="T61" fmla="*/ 0 h 34"/>
                <a:gd name="T62" fmla="*/ 6480 w 38"/>
                <a:gd name="T63" fmla="*/ 0 h 34"/>
                <a:gd name="T64" fmla="*/ 6048 w 38"/>
                <a:gd name="T65" fmla="*/ 0 h 34"/>
                <a:gd name="T66" fmla="*/ 5616 w 38"/>
                <a:gd name="T67" fmla="*/ 648 h 34"/>
                <a:gd name="T68" fmla="*/ 5400 w 38"/>
                <a:gd name="T69" fmla="*/ 864 h 34"/>
                <a:gd name="T70" fmla="*/ 4968 w 38"/>
                <a:gd name="T71" fmla="*/ 1080 h 34"/>
                <a:gd name="T72" fmla="*/ 4752 w 38"/>
                <a:gd name="T73" fmla="*/ 1512 h 34"/>
                <a:gd name="T74" fmla="*/ 4536 w 38"/>
                <a:gd name="T75" fmla="*/ 1944 h 34"/>
                <a:gd name="T76" fmla="*/ 4104 w 38"/>
                <a:gd name="T77" fmla="*/ 1944 h 34"/>
                <a:gd name="T78" fmla="*/ 3888 w 38"/>
                <a:gd name="T79" fmla="*/ 1944 h 34"/>
                <a:gd name="T80" fmla="*/ 3456 w 38"/>
                <a:gd name="T81" fmla="*/ 1944 h 34"/>
                <a:gd name="T82" fmla="*/ 2808 w 38"/>
                <a:gd name="T83" fmla="*/ 2592 h 34"/>
                <a:gd name="T84" fmla="*/ 2376 w 38"/>
                <a:gd name="T85" fmla="*/ 2592 h 34"/>
                <a:gd name="T86" fmla="*/ 2160 w 38"/>
                <a:gd name="T87" fmla="*/ 1728 h 34"/>
                <a:gd name="T88" fmla="*/ 1944 w 38"/>
                <a:gd name="T89" fmla="*/ 1296 h 34"/>
                <a:gd name="T90" fmla="*/ 1944 w 38"/>
                <a:gd name="T91" fmla="*/ 3672 h 34"/>
                <a:gd name="T92" fmla="*/ 1296 w 38"/>
                <a:gd name="T93" fmla="*/ 3888 h 34"/>
                <a:gd name="T94" fmla="*/ 864 w 38"/>
                <a:gd name="T95" fmla="*/ 3672 h 34"/>
                <a:gd name="T96" fmla="*/ 648 w 38"/>
                <a:gd name="T97" fmla="*/ 3456 h 34"/>
                <a:gd name="T98" fmla="*/ 648 w 38"/>
                <a:gd name="T99" fmla="*/ 3456 h 34"/>
                <a:gd name="T100" fmla="*/ 432 w 38"/>
                <a:gd name="T101" fmla="*/ 3456 h 34"/>
                <a:gd name="T102" fmla="*/ 0 w 38"/>
                <a:gd name="T103" fmla="*/ 3672 h 3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8"/>
                <a:gd name="T157" fmla="*/ 0 h 34"/>
                <a:gd name="T158" fmla="*/ 38 w 38"/>
                <a:gd name="T159" fmla="*/ 34 h 3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8" h="34">
                  <a:moveTo>
                    <a:pt x="0" y="17"/>
                  </a:moveTo>
                  <a:lnTo>
                    <a:pt x="1" y="18"/>
                  </a:lnTo>
                  <a:lnTo>
                    <a:pt x="2" y="21"/>
                  </a:lnTo>
                  <a:lnTo>
                    <a:pt x="4" y="24"/>
                  </a:lnTo>
                  <a:lnTo>
                    <a:pt x="5" y="27"/>
                  </a:lnTo>
                  <a:lnTo>
                    <a:pt x="5" y="29"/>
                  </a:lnTo>
                  <a:lnTo>
                    <a:pt x="5" y="31"/>
                  </a:lnTo>
                  <a:lnTo>
                    <a:pt x="8" y="34"/>
                  </a:lnTo>
                  <a:lnTo>
                    <a:pt x="10" y="34"/>
                  </a:lnTo>
                  <a:lnTo>
                    <a:pt x="11" y="33"/>
                  </a:lnTo>
                  <a:lnTo>
                    <a:pt x="14" y="32"/>
                  </a:lnTo>
                  <a:lnTo>
                    <a:pt x="16" y="32"/>
                  </a:lnTo>
                  <a:lnTo>
                    <a:pt x="21" y="32"/>
                  </a:lnTo>
                  <a:lnTo>
                    <a:pt x="22" y="32"/>
                  </a:lnTo>
                  <a:lnTo>
                    <a:pt x="23" y="31"/>
                  </a:lnTo>
                  <a:lnTo>
                    <a:pt x="26" y="29"/>
                  </a:lnTo>
                  <a:lnTo>
                    <a:pt x="29" y="27"/>
                  </a:lnTo>
                  <a:lnTo>
                    <a:pt x="30" y="26"/>
                  </a:lnTo>
                  <a:lnTo>
                    <a:pt x="32" y="23"/>
                  </a:lnTo>
                  <a:lnTo>
                    <a:pt x="33" y="21"/>
                  </a:lnTo>
                  <a:lnTo>
                    <a:pt x="35" y="18"/>
                  </a:lnTo>
                  <a:lnTo>
                    <a:pt x="37" y="16"/>
                  </a:lnTo>
                  <a:lnTo>
                    <a:pt x="37" y="14"/>
                  </a:lnTo>
                  <a:lnTo>
                    <a:pt x="38" y="13"/>
                  </a:lnTo>
                  <a:lnTo>
                    <a:pt x="38" y="12"/>
                  </a:lnTo>
                  <a:lnTo>
                    <a:pt x="36" y="12"/>
                  </a:lnTo>
                  <a:lnTo>
                    <a:pt x="35" y="9"/>
                  </a:lnTo>
                  <a:lnTo>
                    <a:pt x="36" y="6"/>
                  </a:lnTo>
                  <a:lnTo>
                    <a:pt x="35" y="1"/>
                  </a:lnTo>
                  <a:lnTo>
                    <a:pt x="31" y="0"/>
                  </a:lnTo>
                  <a:lnTo>
                    <a:pt x="30" y="0"/>
                  </a:lnTo>
                  <a:lnTo>
                    <a:pt x="28" y="0"/>
                  </a:lnTo>
                  <a:lnTo>
                    <a:pt x="26" y="3"/>
                  </a:lnTo>
                  <a:lnTo>
                    <a:pt x="25" y="4"/>
                  </a:lnTo>
                  <a:lnTo>
                    <a:pt x="23" y="5"/>
                  </a:lnTo>
                  <a:lnTo>
                    <a:pt x="22" y="7"/>
                  </a:lnTo>
                  <a:lnTo>
                    <a:pt x="21" y="9"/>
                  </a:lnTo>
                  <a:lnTo>
                    <a:pt x="19" y="9"/>
                  </a:lnTo>
                  <a:lnTo>
                    <a:pt x="18" y="9"/>
                  </a:lnTo>
                  <a:lnTo>
                    <a:pt x="16" y="9"/>
                  </a:lnTo>
                  <a:lnTo>
                    <a:pt x="13" y="12"/>
                  </a:lnTo>
                  <a:lnTo>
                    <a:pt x="11" y="12"/>
                  </a:lnTo>
                  <a:lnTo>
                    <a:pt x="10" y="8"/>
                  </a:lnTo>
                  <a:lnTo>
                    <a:pt x="9" y="6"/>
                  </a:lnTo>
                  <a:lnTo>
                    <a:pt x="9" y="17"/>
                  </a:lnTo>
                  <a:lnTo>
                    <a:pt x="6" y="18"/>
                  </a:lnTo>
                  <a:lnTo>
                    <a:pt x="4" y="17"/>
                  </a:lnTo>
                  <a:lnTo>
                    <a:pt x="3" y="16"/>
                  </a:lnTo>
                  <a:lnTo>
                    <a:pt x="2" y="16"/>
                  </a:lnTo>
                  <a:lnTo>
                    <a:pt x="0" y="1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 name="Freeform 189"/>
            <p:cNvSpPr>
              <a:spLocks/>
            </p:cNvSpPr>
            <p:nvPr/>
          </p:nvSpPr>
          <p:spPr bwMode="auto">
            <a:xfrm>
              <a:off x="3187" y="3150"/>
              <a:ext cx="228" cy="204"/>
            </a:xfrm>
            <a:custGeom>
              <a:avLst/>
              <a:gdLst>
                <a:gd name="T0" fmla="*/ 0 w 38"/>
                <a:gd name="T1" fmla="*/ 3672 h 34"/>
                <a:gd name="T2" fmla="*/ 216 w 38"/>
                <a:gd name="T3" fmla="*/ 3888 h 34"/>
                <a:gd name="T4" fmla="*/ 432 w 38"/>
                <a:gd name="T5" fmla="*/ 4536 h 34"/>
                <a:gd name="T6" fmla="*/ 864 w 38"/>
                <a:gd name="T7" fmla="*/ 5184 h 34"/>
                <a:gd name="T8" fmla="*/ 1080 w 38"/>
                <a:gd name="T9" fmla="*/ 5832 h 34"/>
                <a:gd name="T10" fmla="*/ 1080 w 38"/>
                <a:gd name="T11" fmla="*/ 6264 h 34"/>
                <a:gd name="T12" fmla="*/ 1080 w 38"/>
                <a:gd name="T13" fmla="*/ 6264 h 34"/>
                <a:gd name="T14" fmla="*/ 1080 w 38"/>
                <a:gd name="T15" fmla="*/ 6696 h 34"/>
                <a:gd name="T16" fmla="*/ 1728 w 38"/>
                <a:gd name="T17" fmla="*/ 7344 h 34"/>
                <a:gd name="T18" fmla="*/ 2160 w 38"/>
                <a:gd name="T19" fmla="*/ 7344 h 34"/>
                <a:gd name="T20" fmla="*/ 2376 w 38"/>
                <a:gd name="T21" fmla="*/ 7128 h 34"/>
                <a:gd name="T22" fmla="*/ 3024 w 38"/>
                <a:gd name="T23" fmla="*/ 6912 h 34"/>
                <a:gd name="T24" fmla="*/ 3456 w 38"/>
                <a:gd name="T25" fmla="*/ 6912 h 34"/>
                <a:gd name="T26" fmla="*/ 4536 w 38"/>
                <a:gd name="T27" fmla="*/ 6912 h 34"/>
                <a:gd name="T28" fmla="*/ 4752 w 38"/>
                <a:gd name="T29" fmla="*/ 6912 h 34"/>
                <a:gd name="T30" fmla="*/ 4968 w 38"/>
                <a:gd name="T31" fmla="*/ 6696 h 34"/>
                <a:gd name="T32" fmla="*/ 5616 w 38"/>
                <a:gd name="T33" fmla="*/ 6264 h 34"/>
                <a:gd name="T34" fmla="*/ 6264 w 38"/>
                <a:gd name="T35" fmla="*/ 5832 h 34"/>
                <a:gd name="T36" fmla="*/ 6480 w 38"/>
                <a:gd name="T37" fmla="*/ 5616 h 34"/>
                <a:gd name="T38" fmla="*/ 6912 w 38"/>
                <a:gd name="T39" fmla="*/ 4968 h 34"/>
                <a:gd name="T40" fmla="*/ 7128 w 38"/>
                <a:gd name="T41" fmla="*/ 4536 h 34"/>
                <a:gd name="T42" fmla="*/ 7560 w 38"/>
                <a:gd name="T43" fmla="*/ 3888 h 34"/>
                <a:gd name="T44" fmla="*/ 7992 w 38"/>
                <a:gd name="T45" fmla="*/ 3456 h 34"/>
                <a:gd name="T46" fmla="*/ 7992 w 38"/>
                <a:gd name="T47" fmla="*/ 3024 h 34"/>
                <a:gd name="T48" fmla="*/ 8208 w 38"/>
                <a:gd name="T49" fmla="*/ 2808 h 34"/>
                <a:gd name="T50" fmla="*/ 8208 w 38"/>
                <a:gd name="T51" fmla="*/ 2592 h 34"/>
                <a:gd name="T52" fmla="*/ 7776 w 38"/>
                <a:gd name="T53" fmla="*/ 2592 h 34"/>
                <a:gd name="T54" fmla="*/ 7560 w 38"/>
                <a:gd name="T55" fmla="*/ 1944 h 34"/>
                <a:gd name="T56" fmla="*/ 7776 w 38"/>
                <a:gd name="T57" fmla="*/ 1296 h 34"/>
                <a:gd name="T58" fmla="*/ 7560 w 38"/>
                <a:gd name="T59" fmla="*/ 216 h 34"/>
                <a:gd name="T60" fmla="*/ 6696 w 38"/>
                <a:gd name="T61" fmla="*/ 0 h 34"/>
                <a:gd name="T62" fmla="*/ 6480 w 38"/>
                <a:gd name="T63" fmla="*/ 0 h 34"/>
                <a:gd name="T64" fmla="*/ 6048 w 38"/>
                <a:gd name="T65" fmla="*/ 0 h 34"/>
                <a:gd name="T66" fmla="*/ 5616 w 38"/>
                <a:gd name="T67" fmla="*/ 648 h 34"/>
                <a:gd name="T68" fmla="*/ 5400 w 38"/>
                <a:gd name="T69" fmla="*/ 864 h 34"/>
                <a:gd name="T70" fmla="*/ 4968 w 38"/>
                <a:gd name="T71" fmla="*/ 1080 h 34"/>
                <a:gd name="T72" fmla="*/ 4752 w 38"/>
                <a:gd name="T73" fmla="*/ 1512 h 34"/>
                <a:gd name="T74" fmla="*/ 4536 w 38"/>
                <a:gd name="T75" fmla="*/ 1944 h 34"/>
                <a:gd name="T76" fmla="*/ 4104 w 38"/>
                <a:gd name="T77" fmla="*/ 1944 h 34"/>
                <a:gd name="T78" fmla="*/ 3888 w 38"/>
                <a:gd name="T79" fmla="*/ 1944 h 34"/>
                <a:gd name="T80" fmla="*/ 3456 w 38"/>
                <a:gd name="T81" fmla="*/ 1944 h 34"/>
                <a:gd name="T82" fmla="*/ 2808 w 38"/>
                <a:gd name="T83" fmla="*/ 2592 h 34"/>
                <a:gd name="T84" fmla="*/ 2376 w 38"/>
                <a:gd name="T85" fmla="*/ 2592 h 34"/>
                <a:gd name="T86" fmla="*/ 2160 w 38"/>
                <a:gd name="T87" fmla="*/ 1728 h 34"/>
                <a:gd name="T88" fmla="*/ 1944 w 38"/>
                <a:gd name="T89" fmla="*/ 1296 h 34"/>
                <a:gd name="T90" fmla="*/ 1944 w 38"/>
                <a:gd name="T91" fmla="*/ 3672 h 34"/>
                <a:gd name="T92" fmla="*/ 1296 w 38"/>
                <a:gd name="T93" fmla="*/ 3888 h 34"/>
                <a:gd name="T94" fmla="*/ 864 w 38"/>
                <a:gd name="T95" fmla="*/ 3672 h 34"/>
                <a:gd name="T96" fmla="*/ 648 w 38"/>
                <a:gd name="T97" fmla="*/ 3456 h 34"/>
                <a:gd name="T98" fmla="*/ 648 w 38"/>
                <a:gd name="T99" fmla="*/ 3456 h 34"/>
                <a:gd name="T100" fmla="*/ 432 w 38"/>
                <a:gd name="T101" fmla="*/ 3456 h 34"/>
                <a:gd name="T102" fmla="*/ 0 w 38"/>
                <a:gd name="T103" fmla="*/ 3672 h 3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8"/>
                <a:gd name="T157" fmla="*/ 0 h 34"/>
                <a:gd name="T158" fmla="*/ 38 w 38"/>
                <a:gd name="T159" fmla="*/ 34 h 3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8" h="34">
                  <a:moveTo>
                    <a:pt x="0" y="17"/>
                  </a:moveTo>
                  <a:lnTo>
                    <a:pt x="1" y="18"/>
                  </a:lnTo>
                  <a:lnTo>
                    <a:pt x="2" y="21"/>
                  </a:lnTo>
                  <a:lnTo>
                    <a:pt x="4" y="24"/>
                  </a:lnTo>
                  <a:lnTo>
                    <a:pt x="5" y="27"/>
                  </a:lnTo>
                  <a:lnTo>
                    <a:pt x="5" y="29"/>
                  </a:lnTo>
                  <a:lnTo>
                    <a:pt x="5" y="31"/>
                  </a:lnTo>
                  <a:lnTo>
                    <a:pt x="8" y="34"/>
                  </a:lnTo>
                  <a:lnTo>
                    <a:pt x="10" y="34"/>
                  </a:lnTo>
                  <a:lnTo>
                    <a:pt x="11" y="33"/>
                  </a:lnTo>
                  <a:lnTo>
                    <a:pt x="14" y="32"/>
                  </a:lnTo>
                  <a:lnTo>
                    <a:pt x="16" y="32"/>
                  </a:lnTo>
                  <a:lnTo>
                    <a:pt x="21" y="32"/>
                  </a:lnTo>
                  <a:lnTo>
                    <a:pt x="22" y="32"/>
                  </a:lnTo>
                  <a:lnTo>
                    <a:pt x="23" y="31"/>
                  </a:lnTo>
                  <a:lnTo>
                    <a:pt x="26" y="29"/>
                  </a:lnTo>
                  <a:lnTo>
                    <a:pt x="29" y="27"/>
                  </a:lnTo>
                  <a:lnTo>
                    <a:pt x="30" y="26"/>
                  </a:lnTo>
                  <a:lnTo>
                    <a:pt x="32" y="23"/>
                  </a:lnTo>
                  <a:lnTo>
                    <a:pt x="33" y="21"/>
                  </a:lnTo>
                  <a:lnTo>
                    <a:pt x="35" y="18"/>
                  </a:lnTo>
                  <a:lnTo>
                    <a:pt x="37" y="16"/>
                  </a:lnTo>
                  <a:lnTo>
                    <a:pt x="37" y="14"/>
                  </a:lnTo>
                  <a:lnTo>
                    <a:pt x="38" y="13"/>
                  </a:lnTo>
                  <a:lnTo>
                    <a:pt x="38" y="12"/>
                  </a:lnTo>
                  <a:lnTo>
                    <a:pt x="36" y="12"/>
                  </a:lnTo>
                  <a:lnTo>
                    <a:pt x="35" y="9"/>
                  </a:lnTo>
                  <a:lnTo>
                    <a:pt x="36" y="6"/>
                  </a:lnTo>
                  <a:lnTo>
                    <a:pt x="35" y="1"/>
                  </a:lnTo>
                  <a:lnTo>
                    <a:pt x="31" y="0"/>
                  </a:lnTo>
                  <a:lnTo>
                    <a:pt x="30" y="0"/>
                  </a:lnTo>
                  <a:lnTo>
                    <a:pt x="28" y="0"/>
                  </a:lnTo>
                  <a:lnTo>
                    <a:pt x="26" y="3"/>
                  </a:lnTo>
                  <a:lnTo>
                    <a:pt x="25" y="4"/>
                  </a:lnTo>
                  <a:lnTo>
                    <a:pt x="23" y="5"/>
                  </a:lnTo>
                  <a:lnTo>
                    <a:pt x="22" y="7"/>
                  </a:lnTo>
                  <a:lnTo>
                    <a:pt x="21" y="9"/>
                  </a:lnTo>
                  <a:lnTo>
                    <a:pt x="19" y="9"/>
                  </a:lnTo>
                  <a:lnTo>
                    <a:pt x="18" y="9"/>
                  </a:lnTo>
                  <a:lnTo>
                    <a:pt x="16" y="9"/>
                  </a:lnTo>
                  <a:lnTo>
                    <a:pt x="13" y="12"/>
                  </a:lnTo>
                  <a:lnTo>
                    <a:pt x="11" y="12"/>
                  </a:lnTo>
                  <a:lnTo>
                    <a:pt x="10" y="8"/>
                  </a:lnTo>
                  <a:lnTo>
                    <a:pt x="9" y="6"/>
                  </a:lnTo>
                  <a:lnTo>
                    <a:pt x="9" y="17"/>
                  </a:lnTo>
                  <a:lnTo>
                    <a:pt x="6" y="18"/>
                  </a:lnTo>
                  <a:lnTo>
                    <a:pt x="4" y="17"/>
                  </a:lnTo>
                  <a:lnTo>
                    <a:pt x="3" y="16"/>
                  </a:lnTo>
                  <a:lnTo>
                    <a:pt x="2" y="16"/>
                  </a:lnTo>
                  <a:lnTo>
                    <a:pt x="0" y="1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 name="Freeform 190"/>
            <p:cNvSpPr>
              <a:spLocks/>
            </p:cNvSpPr>
            <p:nvPr/>
          </p:nvSpPr>
          <p:spPr bwMode="auto">
            <a:xfrm>
              <a:off x="3133" y="2268"/>
              <a:ext cx="42" cy="24"/>
            </a:xfrm>
            <a:custGeom>
              <a:avLst/>
              <a:gdLst>
                <a:gd name="T0" fmla="*/ 1512 w 7"/>
                <a:gd name="T1" fmla="*/ 0 h 4"/>
                <a:gd name="T2" fmla="*/ 1296 w 7"/>
                <a:gd name="T3" fmla="*/ 432 h 4"/>
                <a:gd name="T4" fmla="*/ 1296 w 7"/>
                <a:gd name="T5" fmla="*/ 864 h 4"/>
                <a:gd name="T6" fmla="*/ 648 w 7"/>
                <a:gd name="T7" fmla="*/ 648 h 4"/>
                <a:gd name="T8" fmla="*/ 432 w 7"/>
                <a:gd name="T9" fmla="*/ 432 h 4"/>
                <a:gd name="T10" fmla="*/ 0 w 7"/>
                <a:gd name="T11" fmla="*/ 432 h 4"/>
                <a:gd name="T12" fmla="*/ 0 w 7"/>
                <a:gd name="T13" fmla="*/ 216 h 4"/>
                <a:gd name="T14" fmla="*/ 216 w 7"/>
                <a:gd name="T15" fmla="*/ 0 h 4"/>
                <a:gd name="T16" fmla="*/ 432 w 7"/>
                <a:gd name="T17" fmla="*/ 0 h 4"/>
                <a:gd name="T18" fmla="*/ 648 w 7"/>
                <a:gd name="T19" fmla="*/ 216 h 4"/>
                <a:gd name="T20" fmla="*/ 1080 w 7"/>
                <a:gd name="T21" fmla="*/ 216 h 4"/>
                <a:gd name="T22" fmla="*/ 1512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7" y="0"/>
                  </a:moveTo>
                  <a:lnTo>
                    <a:pt x="6" y="2"/>
                  </a:lnTo>
                  <a:lnTo>
                    <a:pt x="6" y="4"/>
                  </a:lnTo>
                  <a:lnTo>
                    <a:pt x="3" y="3"/>
                  </a:lnTo>
                  <a:lnTo>
                    <a:pt x="2" y="2"/>
                  </a:lnTo>
                  <a:lnTo>
                    <a:pt x="0" y="2"/>
                  </a:lnTo>
                  <a:lnTo>
                    <a:pt x="0" y="1"/>
                  </a:lnTo>
                  <a:lnTo>
                    <a:pt x="1" y="0"/>
                  </a:lnTo>
                  <a:lnTo>
                    <a:pt x="2" y="0"/>
                  </a:lnTo>
                  <a:lnTo>
                    <a:pt x="3" y="1"/>
                  </a:lnTo>
                  <a:lnTo>
                    <a:pt x="5" y="1"/>
                  </a:lnTo>
                  <a:lnTo>
                    <a:pt x="7"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5" name="Freeform 191"/>
            <p:cNvSpPr>
              <a:spLocks/>
            </p:cNvSpPr>
            <p:nvPr/>
          </p:nvSpPr>
          <p:spPr bwMode="auto">
            <a:xfrm>
              <a:off x="3133" y="2268"/>
              <a:ext cx="42" cy="24"/>
            </a:xfrm>
            <a:custGeom>
              <a:avLst/>
              <a:gdLst>
                <a:gd name="T0" fmla="*/ 1512 w 7"/>
                <a:gd name="T1" fmla="*/ 0 h 4"/>
                <a:gd name="T2" fmla="*/ 1296 w 7"/>
                <a:gd name="T3" fmla="*/ 432 h 4"/>
                <a:gd name="T4" fmla="*/ 1296 w 7"/>
                <a:gd name="T5" fmla="*/ 864 h 4"/>
                <a:gd name="T6" fmla="*/ 648 w 7"/>
                <a:gd name="T7" fmla="*/ 648 h 4"/>
                <a:gd name="T8" fmla="*/ 432 w 7"/>
                <a:gd name="T9" fmla="*/ 432 h 4"/>
                <a:gd name="T10" fmla="*/ 0 w 7"/>
                <a:gd name="T11" fmla="*/ 432 h 4"/>
                <a:gd name="T12" fmla="*/ 0 w 7"/>
                <a:gd name="T13" fmla="*/ 216 h 4"/>
                <a:gd name="T14" fmla="*/ 216 w 7"/>
                <a:gd name="T15" fmla="*/ 0 h 4"/>
                <a:gd name="T16" fmla="*/ 432 w 7"/>
                <a:gd name="T17" fmla="*/ 0 h 4"/>
                <a:gd name="T18" fmla="*/ 648 w 7"/>
                <a:gd name="T19" fmla="*/ 216 h 4"/>
                <a:gd name="T20" fmla="*/ 1080 w 7"/>
                <a:gd name="T21" fmla="*/ 216 h 4"/>
                <a:gd name="T22" fmla="*/ 1512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7" y="0"/>
                  </a:moveTo>
                  <a:lnTo>
                    <a:pt x="6" y="2"/>
                  </a:lnTo>
                  <a:lnTo>
                    <a:pt x="6" y="4"/>
                  </a:lnTo>
                  <a:lnTo>
                    <a:pt x="3" y="3"/>
                  </a:lnTo>
                  <a:lnTo>
                    <a:pt x="2" y="2"/>
                  </a:lnTo>
                  <a:lnTo>
                    <a:pt x="0" y="2"/>
                  </a:lnTo>
                  <a:lnTo>
                    <a:pt x="0" y="1"/>
                  </a:lnTo>
                  <a:lnTo>
                    <a:pt x="1" y="0"/>
                  </a:lnTo>
                  <a:lnTo>
                    <a:pt x="2" y="0"/>
                  </a:lnTo>
                  <a:lnTo>
                    <a:pt x="3" y="1"/>
                  </a:lnTo>
                  <a:lnTo>
                    <a:pt x="5" y="1"/>
                  </a:lnTo>
                  <a:lnTo>
                    <a:pt x="7"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6" name="Freeform 192"/>
            <p:cNvSpPr>
              <a:spLocks/>
            </p:cNvSpPr>
            <p:nvPr/>
          </p:nvSpPr>
          <p:spPr bwMode="auto">
            <a:xfrm>
              <a:off x="3079" y="2214"/>
              <a:ext cx="18" cy="42"/>
            </a:xfrm>
            <a:custGeom>
              <a:avLst/>
              <a:gdLst>
                <a:gd name="T0" fmla="*/ 0 w 3"/>
                <a:gd name="T1" fmla="*/ 216 h 7"/>
                <a:gd name="T2" fmla="*/ 216 w 3"/>
                <a:gd name="T3" fmla="*/ 216 h 7"/>
                <a:gd name="T4" fmla="*/ 432 w 3"/>
                <a:gd name="T5" fmla="*/ 0 h 7"/>
                <a:gd name="T6" fmla="*/ 432 w 3"/>
                <a:gd name="T7" fmla="*/ 0 h 7"/>
                <a:gd name="T8" fmla="*/ 432 w 3"/>
                <a:gd name="T9" fmla="*/ 216 h 7"/>
                <a:gd name="T10" fmla="*/ 648 w 3"/>
                <a:gd name="T11" fmla="*/ 432 h 7"/>
                <a:gd name="T12" fmla="*/ 648 w 3"/>
                <a:gd name="T13" fmla="*/ 1080 h 7"/>
                <a:gd name="T14" fmla="*/ 432 w 3"/>
                <a:gd name="T15" fmla="*/ 1296 h 7"/>
                <a:gd name="T16" fmla="*/ 432 w 3"/>
                <a:gd name="T17" fmla="*/ 1296 h 7"/>
                <a:gd name="T18" fmla="*/ 216 w 3"/>
                <a:gd name="T19" fmla="*/ 1296 h 7"/>
                <a:gd name="T20" fmla="*/ 216 w 3"/>
                <a:gd name="T21" fmla="*/ 1512 h 7"/>
                <a:gd name="T22" fmla="*/ 0 w 3"/>
                <a:gd name="T23" fmla="*/ 1512 h 7"/>
                <a:gd name="T24" fmla="*/ 0 w 3"/>
                <a:gd name="T25" fmla="*/ 1080 h 7"/>
                <a:gd name="T26" fmla="*/ 0 w 3"/>
                <a:gd name="T27" fmla="*/ 432 h 7"/>
                <a:gd name="T28" fmla="*/ 0 w 3"/>
                <a:gd name="T29" fmla="*/ 216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7"/>
                <a:gd name="T47" fmla="*/ 3 w 3"/>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7">
                  <a:moveTo>
                    <a:pt x="0" y="1"/>
                  </a:moveTo>
                  <a:lnTo>
                    <a:pt x="1" y="1"/>
                  </a:lnTo>
                  <a:lnTo>
                    <a:pt x="2" y="0"/>
                  </a:lnTo>
                  <a:lnTo>
                    <a:pt x="2" y="1"/>
                  </a:lnTo>
                  <a:lnTo>
                    <a:pt x="3" y="2"/>
                  </a:lnTo>
                  <a:lnTo>
                    <a:pt x="3" y="5"/>
                  </a:lnTo>
                  <a:lnTo>
                    <a:pt x="2" y="6"/>
                  </a:lnTo>
                  <a:lnTo>
                    <a:pt x="1" y="6"/>
                  </a:lnTo>
                  <a:lnTo>
                    <a:pt x="1" y="7"/>
                  </a:lnTo>
                  <a:lnTo>
                    <a:pt x="0" y="7"/>
                  </a:lnTo>
                  <a:lnTo>
                    <a:pt x="0" y="5"/>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7" name="Freeform 193"/>
            <p:cNvSpPr>
              <a:spLocks/>
            </p:cNvSpPr>
            <p:nvPr/>
          </p:nvSpPr>
          <p:spPr bwMode="auto">
            <a:xfrm>
              <a:off x="3079" y="2214"/>
              <a:ext cx="18" cy="42"/>
            </a:xfrm>
            <a:custGeom>
              <a:avLst/>
              <a:gdLst>
                <a:gd name="T0" fmla="*/ 0 w 3"/>
                <a:gd name="T1" fmla="*/ 216 h 7"/>
                <a:gd name="T2" fmla="*/ 216 w 3"/>
                <a:gd name="T3" fmla="*/ 216 h 7"/>
                <a:gd name="T4" fmla="*/ 432 w 3"/>
                <a:gd name="T5" fmla="*/ 0 h 7"/>
                <a:gd name="T6" fmla="*/ 432 w 3"/>
                <a:gd name="T7" fmla="*/ 0 h 7"/>
                <a:gd name="T8" fmla="*/ 432 w 3"/>
                <a:gd name="T9" fmla="*/ 216 h 7"/>
                <a:gd name="T10" fmla="*/ 648 w 3"/>
                <a:gd name="T11" fmla="*/ 432 h 7"/>
                <a:gd name="T12" fmla="*/ 648 w 3"/>
                <a:gd name="T13" fmla="*/ 1080 h 7"/>
                <a:gd name="T14" fmla="*/ 432 w 3"/>
                <a:gd name="T15" fmla="*/ 1296 h 7"/>
                <a:gd name="T16" fmla="*/ 432 w 3"/>
                <a:gd name="T17" fmla="*/ 1296 h 7"/>
                <a:gd name="T18" fmla="*/ 216 w 3"/>
                <a:gd name="T19" fmla="*/ 1296 h 7"/>
                <a:gd name="T20" fmla="*/ 216 w 3"/>
                <a:gd name="T21" fmla="*/ 1512 h 7"/>
                <a:gd name="T22" fmla="*/ 0 w 3"/>
                <a:gd name="T23" fmla="*/ 1512 h 7"/>
                <a:gd name="T24" fmla="*/ 0 w 3"/>
                <a:gd name="T25" fmla="*/ 1080 h 7"/>
                <a:gd name="T26" fmla="*/ 0 w 3"/>
                <a:gd name="T27" fmla="*/ 432 h 7"/>
                <a:gd name="T28" fmla="*/ 0 w 3"/>
                <a:gd name="T29" fmla="*/ 216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7"/>
                <a:gd name="T47" fmla="*/ 3 w 3"/>
                <a:gd name="T48" fmla="*/ 7 h 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7">
                  <a:moveTo>
                    <a:pt x="0" y="1"/>
                  </a:moveTo>
                  <a:lnTo>
                    <a:pt x="1" y="1"/>
                  </a:lnTo>
                  <a:lnTo>
                    <a:pt x="2" y="0"/>
                  </a:lnTo>
                  <a:lnTo>
                    <a:pt x="2" y="1"/>
                  </a:lnTo>
                  <a:lnTo>
                    <a:pt x="3" y="2"/>
                  </a:lnTo>
                  <a:lnTo>
                    <a:pt x="3" y="5"/>
                  </a:lnTo>
                  <a:lnTo>
                    <a:pt x="2" y="6"/>
                  </a:lnTo>
                  <a:lnTo>
                    <a:pt x="1" y="6"/>
                  </a:lnTo>
                  <a:lnTo>
                    <a:pt x="1" y="7"/>
                  </a:lnTo>
                  <a:lnTo>
                    <a:pt x="0" y="7"/>
                  </a:lnTo>
                  <a:lnTo>
                    <a:pt x="0" y="5"/>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8" name="Freeform 194"/>
            <p:cNvSpPr>
              <a:spLocks/>
            </p:cNvSpPr>
            <p:nvPr/>
          </p:nvSpPr>
          <p:spPr bwMode="auto">
            <a:xfrm>
              <a:off x="3085" y="2178"/>
              <a:ext cx="6" cy="30"/>
            </a:xfrm>
            <a:custGeom>
              <a:avLst/>
              <a:gdLst>
                <a:gd name="T0" fmla="*/ 216 w 1"/>
                <a:gd name="T1" fmla="*/ 0 h 5"/>
                <a:gd name="T2" fmla="*/ 216 w 1"/>
                <a:gd name="T3" fmla="*/ 216 h 5"/>
                <a:gd name="T4" fmla="*/ 216 w 1"/>
                <a:gd name="T5" fmla="*/ 432 h 5"/>
                <a:gd name="T6" fmla="*/ 216 w 1"/>
                <a:gd name="T7" fmla="*/ 1080 h 5"/>
                <a:gd name="T8" fmla="*/ 0 w 1"/>
                <a:gd name="T9" fmla="*/ 1080 h 5"/>
                <a:gd name="T10" fmla="*/ 0 w 1"/>
                <a:gd name="T11" fmla="*/ 1080 h 5"/>
                <a:gd name="T12" fmla="*/ 0 w 1"/>
                <a:gd name="T13" fmla="*/ 648 h 5"/>
                <a:gd name="T14" fmla="*/ 0 w 1"/>
                <a:gd name="T15" fmla="*/ 432 h 5"/>
                <a:gd name="T16" fmla="*/ 216 w 1"/>
                <a:gd name="T17" fmla="*/ 216 h 5"/>
                <a:gd name="T18" fmla="*/ 216 w 1"/>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0"/>
                  </a:moveTo>
                  <a:lnTo>
                    <a:pt x="1" y="1"/>
                  </a:lnTo>
                  <a:lnTo>
                    <a:pt x="1" y="2"/>
                  </a:lnTo>
                  <a:lnTo>
                    <a:pt x="1" y="5"/>
                  </a:lnTo>
                  <a:lnTo>
                    <a:pt x="0" y="5"/>
                  </a:lnTo>
                  <a:lnTo>
                    <a:pt x="0" y="3"/>
                  </a:lnTo>
                  <a:lnTo>
                    <a:pt x="0" y="2"/>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9" name="Freeform 195"/>
            <p:cNvSpPr>
              <a:spLocks/>
            </p:cNvSpPr>
            <p:nvPr/>
          </p:nvSpPr>
          <p:spPr bwMode="auto">
            <a:xfrm>
              <a:off x="3085" y="2178"/>
              <a:ext cx="6" cy="30"/>
            </a:xfrm>
            <a:custGeom>
              <a:avLst/>
              <a:gdLst>
                <a:gd name="T0" fmla="*/ 216 w 1"/>
                <a:gd name="T1" fmla="*/ 0 h 5"/>
                <a:gd name="T2" fmla="*/ 216 w 1"/>
                <a:gd name="T3" fmla="*/ 216 h 5"/>
                <a:gd name="T4" fmla="*/ 216 w 1"/>
                <a:gd name="T5" fmla="*/ 432 h 5"/>
                <a:gd name="T6" fmla="*/ 216 w 1"/>
                <a:gd name="T7" fmla="*/ 1080 h 5"/>
                <a:gd name="T8" fmla="*/ 0 w 1"/>
                <a:gd name="T9" fmla="*/ 1080 h 5"/>
                <a:gd name="T10" fmla="*/ 0 w 1"/>
                <a:gd name="T11" fmla="*/ 1080 h 5"/>
                <a:gd name="T12" fmla="*/ 0 w 1"/>
                <a:gd name="T13" fmla="*/ 648 h 5"/>
                <a:gd name="T14" fmla="*/ 0 w 1"/>
                <a:gd name="T15" fmla="*/ 432 h 5"/>
                <a:gd name="T16" fmla="*/ 216 w 1"/>
                <a:gd name="T17" fmla="*/ 216 h 5"/>
                <a:gd name="T18" fmla="*/ 216 w 1"/>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1" y="0"/>
                  </a:moveTo>
                  <a:lnTo>
                    <a:pt x="1" y="1"/>
                  </a:lnTo>
                  <a:lnTo>
                    <a:pt x="1" y="2"/>
                  </a:lnTo>
                  <a:lnTo>
                    <a:pt x="1" y="5"/>
                  </a:lnTo>
                  <a:lnTo>
                    <a:pt x="0" y="5"/>
                  </a:lnTo>
                  <a:lnTo>
                    <a:pt x="0" y="3"/>
                  </a:lnTo>
                  <a:lnTo>
                    <a:pt x="0" y="2"/>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0" name="Freeform 196"/>
            <p:cNvSpPr>
              <a:spLocks/>
            </p:cNvSpPr>
            <p:nvPr/>
          </p:nvSpPr>
          <p:spPr bwMode="auto">
            <a:xfrm>
              <a:off x="3289" y="2316"/>
              <a:ext cx="36" cy="12"/>
            </a:xfrm>
            <a:custGeom>
              <a:avLst/>
              <a:gdLst>
                <a:gd name="T0" fmla="*/ 0 w 6"/>
                <a:gd name="T1" fmla="*/ 0 h 2"/>
                <a:gd name="T2" fmla="*/ 0 w 6"/>
                <a:gd name="T3" fmla="*/ 0 h 2"/>
                <a:gd name="T4" fmla="*/ 432 w 6"/>
                <a:gd name="T5" fmla="*/ 0 h 2"/>
                <a:gd name="T6" fmla="*/ 432 w 6"/>
                <a:gd name="T7" fmla="*/ 0 h 2"/>
                <a:gd name="T8" fmla="*/ 648 w 6"/>
                <a:gd name="T9" fmla="*/ 0 h 2"/>
                <a:gd name="T10" fmla="*/ 864 w 6"/>
                <a:gd name="T11" fmla="*/ 216 h 2"/>
                <a:gd name="T12" fmla="*/ 864 w 6"/>
                <a:gd name="T13" fmla="*/ 0 h 2"/>
                <a:gd name="T14" fmla="*/ 1080 w 6"/>
                <a:gd name="T15" fmla="*/ 0 h 2"/>
                <a:gd name="T16" fmla="*/ 1296 w 6"/>
                <a:gd name="T17" fmla="*/ 216 h 2"/>
                <a:gd name="T18" fmla="*/ 1296 w 6"/>
                <a:gd name="T19" fmla="*/ 216 h 2"/>
                <a:gd name="T20" fmla="*/ 1080 w 6"/>
                <a:gd name="T21" fmla="*/ 216 h 2"/>
                <a:gd name="T22" fmla="*/ 1080 w 6"/>
                <a:gd name="T23" fmla="*/ 432 h 2"/>
                <a:gd name="T24" fmla="*/ 648 w 6"/>
                <a:gd name="T25" fmla="*/ 432 h 2"/>
                <a:gd name="T26" fmla="*/ 432 w 6"/>
                <a:gd name="T27" fmla="*/ 216 h 2"/>
                <a:gd name="T28" fmla="*/ 0 w 6"/>
                <a:gd name="T29" fmla="*/ 216 h 2"/>
                <a:gd name="T30" fmla="*/ 0 w 6"/>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2"/>
                <a:gd name="T50" fmla="*/ 6 w 6"/>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2">
                  <a:moveTo>
                    <a:pt x="0" y="0"/>
                  </a:moveTo>
                  <a:lnTo>
                    <a:pt x="0" y="0"/>
                  </a:lnTo>
                  <a:lnTo>
                    <a:pt x="2" y="0"/>
                  </a:lnTo>
                  <a:lnTo>
                    <a:pt x="3" y="0"/>
                  </a:lnTo>
                  <a:lnTo>
                    <a:pt x="4" y="1"/>
                  </a:lnTo>
                  <a:lnTo>
                    <a:pt x="4" y="0"/>
                  </a:lnTo>
                  <a:lnTo>
                    <a:pt x="5" y="0"/>
                  </a:lnTo>
                  <a:lnTo>
                    <a:pt x="6" y="1"/>
                  </a:lnTo>
                  <a:lnTo>
                    <a:pt x="5" y="1"/>
                  </a:lnTo>
                  <a:lnTo>
                    <a:pt x="5" y="2"/>
                  </a:lnTo>
                  <a:lnTo>
                    <a:pt x="3" y="2"/>
                  </a:lnTo>
                  <a:lnTo>
                    <a:pt x="2"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1" name="Freeform 197"/>
            <p:cNvSpPr>
              <a:spLocks/>
            </p:cNvSpPr>
            <p:nvPr/>
          </p:nvSpPr>
          <p:spPr bwMode="auto">
            <a:xfrm>
              <a:off x="3289" y="2316"/>
              <a:ext cx="36" cy="12"/>
            </a:xfrm>
            <a:custGeom>
              <a:avLst/>
              <a:gdLst>
                <a:gd name="T0" fmla="*/ 0 w 6"/>
                <a:gd name="T1" fmla="*/ 0 h 2"/>
                <a:gd name="T2" fmla="*/ 0 w 6"/>
                <a:gd name="T3" fmla="*/ 0 h 2"/>
                <a:gd name="T4" fmla="*/ 432 w 6"/>
                <a:gd name="T5" fmla="*/ 0 h 2"/>
                <a:gd name="T6" fmla="*/ 432 w 6"/>
                <a:gd name="T7" fmla="*/ 0 h 2"/>
                <a:gd name="T8" fmla="*/ 648 w 6"/>
                <a:gd name="T9" fmla="*/ 0 h 2"/>
                <a:gd name="T10" fmla="*/ 864 w 6"/>
                <a:gd name="T11" fmla="*/ 216 h 2"/>
                <a:gd name="T12" fmla="*/ 864 w 6"/>
                <a:gd name="T13" fmla="*/ 0 h 2"/>
                <a:gd name="T14" fmla="*/ 1080 w 6"/>
                <a:gd name="T15" fmla="*/ 0 h 2"/>
                <a:gd name="T16" fmla="*/ 1296 w 6"/>
                <a:gd name="T17" fmla="*/ 216 h 2"/>
                <a:gd name="T18" fmla="*/ 1296 w 6"/>
                <a:gd name="T19" fmla="*/ 216 h 2"/>
                <a:gd name="T20" fmla="*/ 1080 w 6"/>
                <a:gd name="T21" fmla="*/ 216 h 2"/>
                <a:gd name="T22" fmla="*/ 1080 w 6"/>
                <a:gd name="T23" fmla="*/ 432 h 2"/>
                <a:gd name="T24" fmla="*/ 648 w 6"/>
                <a:gd name="T25" fmla="*/ 432 h 2"/>
                <a:gd name="T26" fmla="*/ 432 w 6"/>
                <a:gd name="T27" fmla="*/ 216 h 2"/>
                <a:gd name="T28" fmla="*/ 0 w 6"/>
                <a:gd name="T29" fmla="*/ 216 h 2"/>
                <a:gd name="T30" fmla="*/ 0 w 6"/>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2"/>
                <a:gd name="T50" fmla="*/ 6 w 6"/>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2">
                  <a:moveTo>
                    <a:pt x="0" y="0"/>
                  </a:moveTo>
                  <a:lnTo>
                    <a:pt x="0" y="0"/>
                  </a:lnTo>
                  <a:lnTo>
                    <a:pt x="2" y="0"/>
                  </a:lnTo>
                  <a:lnTo>
                    <a:pt x="3" y="0"/>
                  </a:lnTo>
                  <a:lnTo>
                    <a:pt x="4" y="1"/>
                  </a:lnTo>
                  <a:lnTo>
                    <a:pt x="4" y="0"/>
                  </a:lnTo>
                  <a:lnTo>
                    <a:pt x="5" y="0"/>
                  </a:lnTo>
                  <a:lnTo>
                    <a:pt x="6" y="1"/>
                  </a:lnTo>
                  <a:lnTo>
                    <a:pt x="5" y="1"/>
                  </a:lnTo>
                  <a:lnTo>
                    <a:pt x="5" y="2"/>
                  </a:lnTo>
                  <a:lnTo>
                    <a:pt x="3" y="2"/>
                  </a:lnTo>
                  <a:lnTo>
                    <a:pt x="2"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2" name="Freeform 198"/>
            <p:cNvSpPr>
              <a:spLocks/>
            </p:cNvSpPr>
            <p:nvPr/>
          </p:nvSpPr>
          <p:spPr bwMode="auto">
            <a:xfrm>
              <a:off x="5443" y="1476"/>
              <a:ext cx="54" cy="18"/>
            </a:xfrm>
            <a:custGeom>
              <a:avLst/>
              <a:gdLst>
                <a:gd name="T0" fmla="*/ 0 w 9"/>
                <a:gd name="T1" fmla="*/ 0 h 3"/>
                <a:gd name="T2" fmla="*/ 216 w 9"/>
                <a:gd name="T3" fmla="*/ 0 h 3"/>
                <a:gd name="T4" fmla="*/ 648 w 9"/>
                <a:gd name="T5" fmla="*/ 216 h 3"/>
                <a:gd name="T6" fmla="*/ 1080 w 9"/>
                <a:gd name="T7" fmla="*/ 0 h 3"/>
                <a:gd name="T8" fmla="*/ 1512 w 9"/>
                <a:gd name="T9" fmla="*/ 0 h 3"/>
                <a:gd name="T10" fmla="*/ 1728 w 9"/>
                <a:gd name="T11" fmla="*/ 216 h 3"/>
                <a:gd name="T12" fmla="*/ 1944 w 9"/>
                <a:gd name="T13" fmla="*/ 216 h 3"/>
                <a:gd name="T14" fmla="*/ 1944 w 9"/>
                <a:gd name="T15" fmla="*/ 216 h 3"/>
                <a:gd name="T16" fmla="*/ 1944 w 9"/>
                <a:gd name="T17" fmla="*/ 432 h 3"/>
                <a:gd name="T18" fmla="*/ 1512 w 9"/>
                <a:gd name="T19" fmla="*/ 648 h 3"/>
                <a:gd name="T20" fmla="*/ 864 w 9"/>
                <a:gd name="T21" fmla="*/ 648 h 3"/>
                <a:gd name="T22" fmla="*/ 432 w 9"/>
                <a:gd name="T23" fmla="*/ 432 h 3"/>
                <a:gd name="T24" fmla="*/ 0 w 9"/>
                <a:gd name="T25" fmla="*/ 216 h 3"/>
                <a:gd name="T26" fmla="*/ 0 w 9"/>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3"/>
                <a:gd name="T44" fmla="*/ 9 w 9"/>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3">
                  <a:moveTo>
                    <a:pt x="0" y="0"/>
                  </a:moveTo>
                  <a:lnTo>
                    <a:pt x="1" y="0"/>
                  </a:lnTo>
                  <a:lnTo>
                    <a:pt x="3" y="1"/>
                  </a:lnTo>
                  <a:lnTo>
                    <a:pt x="5" y="0"/>
                  </a:lnTo>
                  <a:lnTo>
                    <a:pt x="7" y="0"/>
                  </a:lnTo>
                  <a:lnTo>
                    <a:pt x="8" y="1"/>
                  </a:lnTo>
                  <a:lnTo>
                    <a:pt x="9" y="1"/>
                  </a:lnTo>
                  <a:lnTo>
                    <a:pt x="9" y="2"/>
                  </a:lnTo>
                  <a:lnTo>
                    <a:pt x="7" y="3"/>
                  </a:lnTo>
                  <a:lnTo>
                    <a:pt x="4" y="3"/>
                  </a:lnTo>
                  <a:lnTo>
                    <a:pt x="2"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3" name="Freeform 199"/>
            <p:cNvSpPr>
              <a:spLocks/>
            </p:cNvSpPr>
            <p:nvPr/>
          </p:nvSpPr>
          <p:spPr bwMode="auto">
            <a:xfrm>
              <a:off x="5443" y="1476"/>
              <a:ext cx="54" cy="18"/>
            </a:xfrm>
            <a:custGeom>
              <a:avLst/>
              <a:gdLst>
                <a:gd name="T0" fmla="*/ 0 w 9"/>
                <a:gd name="T1" fmla="*/ 0 h 3"/>
                <a:gd name="T2" fmla="*/ 216 w 9"/>
                <a:gd name="T3" fmla="*/ 0 h 3"/>
                <a:gd name="T4" fmla="*/ 648 w 9"/>
                <a:gd name="T5" fmla="*/ 216 h 3"/>
                <a:gd name="T6" fmla="*/ 1080 w 9"/>
                <a:gd name="T7" fmla="*/ 0 h 3"/>
                <a:gd name="T8" fmla="*/ 1512 w 9"/>
                <a:gd name="T9" fmla="*/ 0 h 3"/>
                <a:gd name="T10" fmla="*/ 1728 w 9"/>
                <a:gd name="T11" fmla="*/ 216 h 3"/>
                <a:gd name="T12" fmla="*/ 1944 w 9"/>
                <a:gd name="T13" fmla="*/ 216 h 3"/>
                <a:gd name="T14" fmla="*/ 1944 w 9"/>
                <a:gd name="T15" fmla="*/ 216 h 3"/>
                <a:gd name="T16" fmla="*/ 1944 w 9"/>
                <a:gd name="T17" fmla="*/ 432 h 3"/>
                <a:gd name="T18" fmla="*/ 1512 w 9"/>
                <a:gd name="T19" fmla="*/ 648 h 3"/>
                <a:gd name="T20" fmla="*/ 864 w 9"/>
                <a:gd name="T21" fmla="*/ 648 h 3"/>
                <a:gd name="T22" fmla="*/ 432 w 9"/>
                <a:gd name="T23" fmla="*/ 432 h 3"/>
                <a:gd name="T24" fmla="*/ 0 w 9"/>
                <a:gd name="T25" fmla="*/ 216 h 3"/>
                <a:gd name="T26" fmla="*/ 0 w 9"/>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
                <a:gd name="T43" fmla="*/ 0 h 3"/>
                <a:gd name="T44" fmla="*/ 9 w 9"/>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 h="3">
                  <a:moveTo>
                    <a:pt x="0" y="0"/>
                  </a:moveTo>
                  <a:lnTo>
                    <a:pt x="1" y="0"/>
                  </a:lnTo>
                  <a:lnTo>
                    <a:pt x="3" y="1"/>
                  </a:lnTo>
                  <a:lnTo>
                    <a:pt x="5" y="0"/>
                  </a:lnTo>
                  <a:lnTo>
                    <a:pt x="7" y="0"/>
                  </a:lnTo>
                  <a:lnTo>
                    <a:pt x="8" y="1"/>
                  </a:lnTo>
                  <a:lnTo>
                    <a:pt x="9" y="1"/>
                  </a:lnTo>
                  <a:lnTo>
                    <a:pt x="9" y="2"/>
                  </a:lnTo>
                  <a:lnTo>
                    <a:pt x="7" y="3"/>
                  </a:lnTo>
                  <a:lnTo>
                    <a:pt x="4" y="3"/>
                  </a:lnTo>
                  <a:lnTo>
                    <a:pt x="2"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4" name="Freeform 200"/>
            <p:cNvSpPr>
              <a:spLocks/>
            </p:cNvSpPr>
            <p:nvPr/>
          </p:nvSpPr>
          <p:spPr bwMode="auto">
            <a:xfrm>
              <a:off x="5293" y="1512"/>
              <a:ext cx="24" cy="12"/>
            </a:xfrm>
            <a:custGeom>
              <a:avLst/>
              <a:gdLst>
                <a:gd name="T0" fmla="*/ 648 w 4"/>
                <a:gd name="T1" fmla="*/ 432 h 2"/>
                <a:gd name="T2" fmla="*/ 432 w 4"/>
                <a:gd name="T3" fmla="*/ 432 h 2"/>
                <a:gd name="T4" fmla="*/ 0 w 4"/>
                <a:gd name="T5" fmla="*/ 216 h 2"/>
                <a:gd name="T6" fmla="*/ 216 w 4"/>
                <a:gd name="T7" fmla="*/ 216 h 2"/>
                <a:gd name="T8" fmla="*/ 216 w 4"/>
                <a:gd name="T9" fmla="*/ 0 h 2"/>
                <a:gd name="T10" fmla="*/ 648 w 4"/>
                <a:gd name="T11" fmla="*/ 216 h 2"/>
                <a:gd name="T12" fmla="*/ 864 w 4"/>
                <a:gd name="T13" fmla="*/ 432 h 2"/>
                <a:gd name="T14" fmla="*/ 648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3" y="2"/>
                  </a:moveTo>
                  <a:lnTo>
                    <a:pt x="2" y="2"/>
                  </a:lnTo>
                  <a:lnTo>
                    <a:pt x="0" y="1"/>
                  </a:lnTo>
                  <a:lnTo>
                    <a:pt x="1" y="1"/>
                  </a:lnTo>
                  <a:lnTo>
                    <a:pt x="1" y="0"/>
                  </a:lnTo>
                  <a:lnTo>
                    <a:pt x="3" y="1"/>
                  </a:lnTo>
                  <a:lnTo>
                    <a:pt x="4" y="2"/>
                  </a:lnTo>
                  <a:lnTo>
                    <a:pt x="3"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5" name="Freeform 201"/>
            <p:cNvSpPr>
              <a:spLocks/>
            </p:cNvSpPr>
            <p:nvPr/>
          </p:nvSpPr>
          <p:spPr bwMode="auto">
            <a:xfrm>
              <a:off x="5293" y="1512"/>
              <a:ext cx="24" cy="12"/>
            </a:xfrm>
            <a:custGeom>
              <a:avLst/>
              <a:gdLst>
                <a:gd name="T0" fmla="*/ 648 w 4"/>
                <a:gd name="T1" fmla="*/ 432 h 2"/>
                <a:gd name="T2" fmla="*/ 432 w 4"/>
                <a:gd name="T3" fmla="*/ 432 h 2"/>
                <a:gd name="T4" fmla="*/ 0 w 4"/>
                <a:gd name="T5" fmla="*/ 216 h 2"/>
                <a:gd name="T6" fmla="*/ 216 w 4"/>
                <a:gd name="T7" fmla="*/ 216 h 2"/>
                <a:gd name="T8" fmla="*/ 216 w 4"/>
                <a:gd name="T9" fmla="*/ 0 h 2"/>
                <a:gd name="T10" fmla="*/ 648 w 4"/>
                <a:gd name="T11" fmla="*/ 216 h 2"/>
                <a:gd name="T12" fmla="*/ 864 w 4"/>
                <a:gd name="T13" fmla="*/ 432 h 2"/>
                <a:gd name="T14" fmla="*/ 648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3" y="2"/>
                  </a:moveTo>
                  <a:lnTo>
                    <a:pt x="2" y="2"/>
                  </a:lnTo>
                  <a:lnTo>
                    <a:pt x="0" y="1"/>
                  </a:lnTo>
                  <a:lnTo>
                    <a:pt x="1" y="1"/>
                  </a:lnTo>
                  <a:lnTo>
                    <a:pt x="1" y="0"/>
                  </a:lnTo>
                  <a:lnTo>
                    <a:pt x="3" y="1"/>
                  </a:lnTo>
                  <a:lnTo>
                    <a:pt x="4" y="2"/>
                  </a:lnTo>
                  <a:lnTo>
                    <a:pt x="3"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6" name="Freeform 202"/>
            <p:cNvSpPr>
              <a:spLocks/>
            </p:cNvSpPr>
            <p:nvPr/>
          </p:nvSpPr>
          <p:spPr bwMode="auto">
            <a:xfrm>
              <a:off x="4987" y="1458"/>
              <a:ext cx="12" cy="12"/>
            </a:xfrm>
            <a:custGeom>
              <a:avLst/>
              <a:gdLst>
                <a:gd name="T0" fmla="*/ 0 w 2"/>
                <a:gd name="T1" fmla="*/ 216 h 2"/>
                <a:gd name="T2" fmla="*/ 216 w 2"/>
                <a:gd name="T3" fmla="*/ 0 h 2"/>
                <a:gd name="T4" fmla="*/ 432 w 2"/>
                <a:gd name="T5" fmla="*/ 0 h 2"/>
                <a:gd name="T6" fmla="*/ 432 w 2"/>
                <a:gd name="T7" fmla="*/ 0 h 2"/>
                <a:gd name="T8" fmla="*/ 432 w 2"/>
                <a:gd name="T9" fmla="*/ 216 h 2"/>
                <a:gd name="T10" fmla="*/ 216 w 2"/>
                <a:gd name="T11" fmla="*/ 432 h 2"/>
                <a:gd name="T12" fmla="*/ 216 w 2"/>
                <a:gd name="T13" fmla="*/ 216 h 2"/>
                <a:gd name="T14" fmla="*/ 432 w 2"/>
                <a:gd name="T15" fmla="*/ 216 h 2"/>
                <a:gd name="T16" fmla="*/ 0 w 2"/>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1"/>
                  </a:moveTo>
                  <a:lnTo>
                    <a:pt x="1" y="0"/>
                  </a:lnTo>
                  <a:lnTo>
                    <a:pt x="2" y="0"/>
                  </a:lnTo>
                  <a:lnTo>
                    <a:pt x="2" y="1"/>
                  </a:lnTo>
                  <a:lnTo>
                    <a:pt x="1" y="2"/>
                  </a:lnTo>
                  <a:lnTo>
                    <a:pt x="1" y="1"/>
                  </a:lnTo>
                  <a:lnTo>
                    <a:pt x="2"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7" name="Freeform 203"/>
            <p:cNvSpPr>
              <a:spLocks/>
            </p:cNvSpPr>
            <p:nvPr/>
          </p:nvSpPr>
          <p:spPr bwMode="auto">
            <a:xfrm>
              <a:off x="4987" y="1458"/>
              <a:ext cx="12" cy="12"/>
            </a:xfrm>
            <a:custGeom>
              <a:avLst/>
              <a:gdLst>
                <a:gd name="T0" fmla="*/ 0 w 2"/>
                <a:gd name="T1" fmla="*/ 216 h 2"/>
                <a:gd name="T2" fmla="*/ 216 w 2"/>
                <a:gd name="T3" fmla="*/ 0 h 2"/>
                <a:gd name="T4" fmla="*/ 432 w 2"/>
                <a:gd name="T5" fmla="*/ 0 h 2"/>
                <a:gd name="T6" fmla="*/ 432 w 2"/>
                <a:gd name="T7" fmla="*/ 0 h 2"/>
                <a:gd name="T8" fmla="*/ 432 w 2"/>
                <a:gd name="T9" fmla="*/ 216 h 2"/>
                <a:gd name="T10" fmla="*/ 216 w 2"/>
                <a:gd name="T11" fmla="*/ 432 h 2"/>
                <a:gd name="T12" fmla="*/ 216 w 2"/>
                <a:gd name="T13" fmla="*/ 216 h 2"/>
                <a:gd name="T14" fmla="*/ 432 w 2"/>
                <a:gd name="T15" fmla="*/ 216 h 2"/>
                <a:gd name="T16" fmla="*/ 0 w 2"/>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1"/>
                  </a:moveTo>
                  <a:lnTo>
                    <a:pt x="1" y="0"/>
                  </a:lnTo>
                  <a:lnTo>
                    <a:pt x="2" y="0"/>
                  </a:lnTo>
                  <a:lnTo>
                    <a:pt x="2" y="1"/>
                  </a:lnTo>
                  <a:lnTo>
                    <a:pt x="1" y="2"/>
                  </a:lnTo>
                  <a:lnTo>
                    <a:pt x="1" y="1"/>
                  </a:lnTo>
                  <a:lnTo>
                    <a:pt x="2"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8" name="Freeform 204"/>
            <p:cNvSpPr>
              <a:spLocks/>
            </p:cNvSpPr>
            <p:nvPr/>
          </p:nvSpPr>
          <p:spPr bwMode="auto">
            <a:xfrm>
              <a:off x="4915" y="1410"/>
              <a:ext cx="42" cy="24"/>
            </a:xfrm>
            <a:custGeom>
              <a:avLst/>
              <a:gdLst>
                <a:gd name="T0" fmla="*/ 432 w 7"/>
                <a:gd name="T1" fmla="*/ 0 h 4"/>
                <a:gd name="T2" fmla="*/ 864 w 7"/>
                <a:gd name="T3" fmla="*/ 0 h 4"/>
                <a:gd name="T4" fmla="*/ 1080 w 7"/>
                <a:gd name="T5" fmla="*/ 216 h 4"/>
                <a:gd name="T6" fmla="*/ 1296 w 7"/>
                <a:gd name="T7" fmla="*/ 432 h 4"/>
                <a:gd name="T8" fmla="*/ 1512 w 7"/>
                <a:gd name="T9" fmla="*/ 648 h 4"/>
                <a:gd name="T10" fmla="*/ 1512 w 7"/>
                <a:gd name="T11" fmla="*/ 864 h 4"/>
                <a:gd name="T12" fmla="*/ 864 w 7"/>
                <a:gd name="T13" fmla="*/ 864 h 4"/>
                <a:gd name="T14" fmla="*/ 432 w 7"/>
                <a:gd name="T15" fmla="*/ 648 h 4"/>
                <a:gd name="T16" fmla="*/ 432 w 7"/>
                <a:gd name="T17" fmla="*/ 648 h 4"/>
                <a:gd name="T18" fmla="*/ 0 w 7"/>
                <a:gd name="T19" fmla="*/ 648 h 4"/>
                <a:gd name="T20" fmla="*/ 0 w 7"/>
                <a:gd name="T21" fmla="*/ 432 h 4"/>
                <a:gd name="T22" fmla="*/ 216 w 7"/>
                <a:gd name="T23" fmla="*/ 432 h 4"/>
                <a:gd name="T24" fmla="*/ 216 w 7"/>
                <a:gd name="T25" fmla="*/ 216 h 4"/>
                <a:gd name="T26" fmla="*/ 432 w 7"/>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4"/>
                <a:gd name="T44" fmla="*/ 7 w 7"/>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4">
                  <a:moveTo>
                    <a:pt x="2" y="0"/>
                  </a:moveTo>
                  <a:lnTo>
                    <a:pt x="4" y="0"/>
                  </a:lnTo>
                  <a:lnTo>
                    <a:pt x="5" y="1"/>
                  </a:lnTo>
                  <a:lnTo>
                    <a:pt x="6" y="2"/>
                  </a:lnTo>
                  <a:lnTo>
                    <a:pt x="7" y="3"/>
                  </a:lnTo>
                  <a:lnTo>
                    <a:pt x="7" y="4"/>
                  </a:lnTo>
                  <a:lnTo>
                    <a:pt x="4" y="4"/>
                  </a:lnTo>
                  <a:lnTo>
                    <a:pt x="2" y="3"/>
                  </a:lnTo>
                  <a:lnTo>
                    <a:pt x="0" y="3"/>
                  </a:lnTo>
                  <a:lnTo>
                    <a:pt x="0" y="2"/>
                  </a:lnTo>
                  <a:lnTo>
                    <a:pt x="1" y="2"/>
                  </a:lnTo>
                  <a:lnTo>
                    <a:pt x="1"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9" name="Freeform 205"/>
            <p:cNvSpPr>
              <a:spLocks/>
            </p:cNvSpPr>
            <p:nvPr/>
          </p:nvSpPr>
          <p:spPr bwMode="auto">
            <a:xfrm>
              <a:off x="4915" y="1410"/>
              <a:ext cx="42" cy="24"/>
            </a:xfrm>
            <a:custGeom>
              <a:avLst/>
              <a:gdLst>
                <a:gd name="T0" fmla="*/ 432 w 7"/>
                <a:gd name="T1" fmla="*/ 0 h 4"/>
                <a:gd name="T2" fmla="*/ 864 w 7"/>
                <a:gd name="T3" fmla="*/ 0 h 4"/>
                <a:gd name="T4" fmla="*/ 1080 w 7"/>
                <a:gd name="T5" fmla="*/ 216 h 4"/>
                <a:gd name="T6" fmla="*/ 1296 w 7"/>
                <a:gd name="T7" fmla="*/ 432 h 4"/>
                <a:gd name="T8" fmla="*/ 1512 w 7"/>
                <a:gd name="T9" fmla="*/ 648 h 4"/>
                <a:gd name="T10" fmla="*/ 1512 w 7"/>
                <a:gd name="T11" fmla="*/ 864 h 4"/>
                <a:gd name="T12" fmla="*/ 864 w 7"/>
                <a:gd name="T13" fmla="*/ 864 h 4"/>
                <a:gd name="T14" fmla="*/ 432 w 7"/>
                <a:gd name="T15" fmla="*/ 648 h 4"/>
                <a:gd name="T16" fmla="*/ 432 w 7"/>
                <a:gd name="T17" fmla="*/ 648 h 4"/>
                <a:gd name="T18" fmla="*/ 0 w 7"/>
                <a:gd name="T19" fmla="*/ 648 h 4"/>
                <a:gd name="T20" fmla="*/ 0 w 7"/>
                <a:gd name="T21" fmla="*/ 432 h 4"/>
                <a:gd name="T22" fmla="*/ 216 w 7"/>
                <a:gd name="T23" fmla="*/ 432 h 4"/>
                <a:gd name="T24" fmla="*/ 216 w 7"/>
                <a:gd name="T25" fmla="*/ 216 h 4"/>
                <a:gd name="T26" fmla="*/ 432 w 7"/>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4"/>
                <a:gd name="T44" fmla="*/ 7 w 7"/>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4">
                  <a:moveTo>
                    <a:pt x="2" y="0"/>
                  </a:moveTo>
                  <a:lnTo>
                    <a:pt x="4" y="0"/>
                  </a:lnTo>
                  <a:lnTo>
                    <a:pt x="5" y="1"/>
                  </a:lnTo>
                  <a:lnTo>
                    <a:pt x="6" y="2"/>
                  </a:lnTo>
                  <a:lnTo>
                    <a:pt x="7" y="3"/>
                  </a:lnTo>
                  <a:lnTo>
                    <a:pt x="7" y="4"/>
                  </a:lnTo>
                  <a:lnTo>
                    <a:pt x="4" y="4"/>
                  </a:lnTo>
                  <a:lnTo>
                    <a:pt x="2" y="3"/>
                  </a:lnTo>
                  <a:lnTo>
                    <a:pt x="0" y="3"/>
                  </a:lnTo>
                  <a:lnTo>
                    <a:pt x="0" y="2"/>
                  </a:lnTo>
                  <a:lnTo>
                    <a:pt x="1" y="2"/>
                  </a:lnTo>
                  <a:lnTo>
                    <a:pt x="1"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0" name="Freeform 206"/>
            <p:cNvSpPr>
              <a:spLocks/>
            </p:cNvSpPr>
            <p:nvPr/>
          </p:nvSpPr>
          <p:spPr bwMode="auto">
            <a:xfrm>
              <a:off x="4909" y="1398"/>
              <a:ext cx="12" cy="12"/>
            </a:xfrm>
            <a:custGeom>
              <a:avLst/>
              <a:gdLst>
                <a:gd name="T0" fmla="*/ 432 w 2"/>
                <a:gd name="T1" fmla="*/ 216 h 2"/>
                <a:gd name="T2" fmla="*/ 432 w 2"/>
                <a:gd name="T3" fmla="*/ 432 h 2"/>
                <a:gd name="T4" fmla="*/ 216 w 2"/>
                <a:gd name="T5" fmla="*/ 432 h 2"/>
                <a:gd name="T6" fmla="*/ 0 w 2"/>
                <a:gd name="T7" fmla="*/ 432 h 2"/>
                <a:gd name="T8" fmla="*/ 0 w 2"/>
                <a:gd name="T9" fmla="*/ 216 h 2"/>
                <a:gd name="T10" fmla="*/ 216 w 2"/>
                <a:gd name="T11" fmla="*/ 0 h 2"/>
                <a:gd name="T12" fmla="*/ 432 w 2"/>
                <a:gd name="T13" fmla="*/ 0 h 2"/>
                <a:gd name="T14" fmla="*/ 432 w 2"/>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1"/>
                  </a:moveTo>
                  <a:lnTo>
                    <a:pt x="2" y="2"/>
                  </a:lnTo>
                  <a:lnTo>
                    <a:pt x="1" y="2"/>
                  </a:lnTo>
                  <a:lnTo>
                    <a:pt x="0" y="2"/>
                  </a:lnTo>
                  <a:lnTo>
                    <a:pt x="0" y="1"/>
                  </a:lnTo>
                  <a:lnTo>
                    <a:pt x="1" y="0"/>
                  </a:lnTo>
                  <a:lnTo>
                    <a:pt x="2" y="0"/>
                  </a:lnTo>
                  <a:lnTo>
                    <a:pt x="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1" name="Freeform 207"/>
            <p:cNvSpPr>
              <a:spLocks/>
            </p:cNvSpPr>
            <p:nvPr/>
          </p:nvSpPr>
          <p:spPr bwMode="auto">
            <a:xfrm>
              <a:off x="4909" y="1398"/>
              <a:ext cx="12" cy="12"/>
            </a:xfrm>
            <a:custGeom>
              <a:avLst/>
              <a:gdLst>
                <a:gd name="T0" fmla="*/ 432 w 2"/>
                <a:gd name="T1" fmla="*/ 216 h 2"/>
                <a:gd name="T2" fmla="*/ 432 w 2"/>
                <a:gd name="T3" fmla="*/ 432 h 2"/>
                <a:gd name="T4" fmla="*/ 216 w 2"/>
                <a:gd name="T5" fmla="*/ 432 h 2"/>
                <a:gd name="T6" fmla="*/ 0 w 2"/>
                <a:gd name="T7" fmla="*/ 432 h 2"/>
                <a:gd name="T8" fmla="*/ 0 w 2"/>
                <a:gd name="T9" fmla="*/ 216 h 2"/>
                <a:gd name="T10" fmla="*/ 216 w 2"/>
                <a:gd name="T11" fmla="*/ 0 h 2"/>
                <a:gd name="T12" fmla="*/ 432 w 2"/>
                <a:gd name="T13" fmla="*/ 0 h 2"/>
                <a:gd name="T14" fmla="*/ 432 w 2"/>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2" y="1"/>
                  </a:moveTo>
                  <a:lnTo>
                    <a:pt x="2" y="2"/>
                  </a:lnTo>
                  <a:lnTo>
                    <a:pt x="1" y="2"/>
                  </a:lnTo>
                  <a:lnTo>
                    <a:pt x="0" y="2"/>
                  </a:lnTo>
                  <a:lnTo>
                    <a:pt x="0" y="1"/>
                  </a:lnTo>
                  <a:lnTo>
                    <a:pt x="1" y="0"/>
                  </a:lnTo>
                  <a:lnTo>
                    <a:pt x="2" y="0"/>
                  </a:lnTo>
                  <a:lnTo>
                    <a:pt x="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2" name="Freeform 208"/>
            <p:cNvSpPr>
              <a:spLocks/>
            </p:cNvSpPr>
            <p:nvPr/>
          </p:nvSpPr>
          <p:spPr bwMode="auto">
            <a:xfrm>
              <a:off x="4843" y="1398"/>
              <a:ext cx="12" cy="12"/>
            </a:xfrm>
            <a:custGeom>
              <a:avLst/>
              <a:gdLst>
                <a:gd name="T0" fmla="*/ 216 w 2"/>
                <a:gd name="T1" fmla="*/ 216 h 2"/>
                <a:gd name="T2" fmla="*/ 432 w 2"/>
                <a:gd name="T3" fmla="*/ 432 h 2"/>
                <a:gd name="T4" fmla="*/ 432 w 2"/>
                <a:gd name="T5" fmla="*/ 432 h 2"/>
                <a:gd name="T6" fmla="*/ 0 w 2"/>
                <a:gd name="T7" fmla="*/ 0 h 2"/>
                <a:gd name="T8" fmla="*/ 216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2" y="2"/>
                  </a:lnTo>
                  <a:lnTo>
                    <a:pt x="0"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3" name="Freeform 209"/>
            <p:cNvSpPr>
              <a:spLocks/>
            </p:cNvSpPr>
            <p:nvPr/>
          </p:nvSpPr>
          <p:spPr bwMode="auto">
            <a:xfrm>
              <a:off x="4843" y="1398"/>
              <a:ext cx="12" cy="12"/>
            </a:xfrm>
            <a:custGeom>
              <a:avLst/>
              <a:gdLst>
                <a:gd name="T0" fmla="*/ 216 w 2"/>
                <a:gd name="T1" fmla="*/ 216 h 2"/>
                <a:gd name="T2" fmla="*/ 432 w 2"/>
                <a:gd name="T3" fmla="*/ 432 h 2"/>
                <a:gd name="T4" fmla="*/ 432 w 2"/>
                <a:gd name="T5" fmla="*/ 432 h 2"/>
                <a:gd name="T6" fmla="*/ 0 w 2"/>
                <a:gd name="T7" fmla="*/ 0 h 2"/>
                <a:gd name="T8" fmla="*/ 216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2" y="2"/>
                  </a:lnTo>
                  <a:lnTo>
                    <a:pt x="0"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4" name="Freeform 210"/>
            <p:cNvSpPr>
              <a:spLocks/>
            </p:cNvSpPr>
            <p:nvPr/>
          </p:nvSpPr>
          <p:spPr bwMode="auto">
            <a:xfrm>
              <a:off x="4861" y="1350"/>
              <a:ext cx="120" cy="42"/>
            </a:xfrm>
            <a:custGeom>
              <a:avLst/>
              <a:gdLst>
                <a:gd name="T0" fmla="*/ 1080 w 20"/>
                <a:gd name="T1" fmla="*/ 0 h 7"/>
                <a:gd name="T2" fmla="*/ 648 w 20"/>
                <a:gd name="T3" fmla="*/ 0 h 7"/>
                <a:gd name="T4" fmla="*/ 648 w 20"/>
                <a:gd name="T5" fmla="*/ 216 h 7"/>
                <a:gd name="T6" fmla="*/ 432 w 20"/>
                <a:gd name="T7" fmla="*/ 216 h 7"/>
                <a:gd name="T8" fmla="*/ 432 w 20"/>
                <a:gd name="T9" fmla="*/ 216 h 7"/>
                <a:gd name="T10" fmla="*/ 432 w 20"/>
                <a:gd name="T11" fmla="*/ 432 h 7"/>
                <a:gd name="T12" fmla="*/ 216 w 20"/>
                <a:gd name="T13" fmla="*/ 432 h 7"/>
                <a:gd name="T14" fmla="*/ 216 w 20"/>
                <a:gd name="T15" fmla="*/ 432 h 7"/>
                <a:gd name="T16" fmla="*/ 216 w 20"/>
                <a:gd name="T17" fmla="*/ 648 h 7"/>
                <a:gd name="T18" fmla="*/ 0 w 20"/>
                <a:gd name="T19" fmla="*/ 864 h 7"/>
                <a:gd name="T20" fmla="*/ 432 w 20"/>
                <a:gd name="T21" fmla="*/ 1080 h 7"/>
                <a:gd name="T22" fmla="*/ 432 w 20"/>
                <a:gd name="T23" fmla="*/ 1080 h 7"/>
                <a:gd name="T24" fmla="*/ 648 w 20"/>
                <a:gd name="T25" fmla="*/ 1080 h 7"/>
                <a:gd name="T26" fmla="*/ 648 w 20"/>
                <a:gd name="T27" fmla="*/ 1296 h 7"/>
                <a:gd name="T28" fmla="*/ 1296 w 20"/>
                <a:gd name="T29" fmla="*/ 1512 h 7"/>
                <a:gd name="T30" fmla="*/ 1512 w 20"/>
                <a:gd name="T31" fmla="*/ 1296 h 7"/>
                <a:gd name="T32" fmla="*/ 1296 w 20"/>
                <a:gd name="T33" fmla="*/ 1080 h 7"/>
                <a:gd name="T34" fmla="*/ 1512 w 20"/>
                <a:gd name="T35" fmla="*/ 1080 h 7"/>
                <a:gd name="T36" fmla="*/ 1728 w 20"/>
                <a:gd name="T37" fmla="*/ 1080 h 7"/>
                <a:gd name="T38" fmla="*/ 1728 w 20"/>
                <a:gd name="T39" fmla="*/ 1296 h 7"/>
                <a:gd name="T40" fmla="*/ 2160 w 20"/>
                <a:gd name="T41" fmla="*/ 1296 h 7"/>
                <a:gd name="T42" fmla="*/ 2376 w 20"/>
                <a:gd name="T43" fmla="*/ 1080 h 7"/>
                <a:gd name="T44" fmla="*/ 2808 w 20"/>
                <a:gd name="T45" fmla="*/ 1080 h 7"/>
                <a:gd name="T46" fmla="*/ 2808 w 20"/>
                <a:gd name="T47" fmla="*/ 1296 h 7"/>
                <a:gd name="T48" fmla="*/ 3024 w 20"/>
                <a:gd name="T49" fmla="*/ 1296 h 7"/>
                <a:gd name="T50" fmla="*/ 3456 w 20"/>
                <a:gd name="T51" fmla="*/ 1080 h 7"/>
                <a:gd name="T52" fmla="*/ 3240 w 20"/>
                <a:gd name="T53" fmla="*/ 1080 h 7"/>
                <a:gd name="T54" fmla="*/ 2808 w 20"/>
                <a:gd name="T55" fmla="*/ 864 h 7"/>
                <a:gd name="T56" fmla="*/ 2808 w 20"/>
                <a:gd name="T57" fmla="*/ 648 h 7"/>
                <a:gd name="T58" fmla="*/ 3024 w 20"/>
                <a:gd name="T59" fmla="*/ 432 h 7"/>
                <a:gd name="T60" fmla="*/ 3024 w 20"/>
                <a:gd name="T61" fmla="*/ 432 h 7"/>
                <a:gd name="T62" fmla="*/ 3024 w 20"/>
                <a:gd name="T63" fmla="*/ 648 h 7"/>
                <a:gd name="T64" fmla="*/ 3024 w 20"/>
                <a:gd name="T65" fmla="*/ 648 h 7"/>
                <a:gd name="T66" fmla="*/ 3024 w 20"/>
                <a:gd name="T67" fmla="*/ 864 h 7"/>
                <a:gd name="T68" fmla="*/ 3240 w 20"/>
                <a:gd name="T69" fmla="*/ 864 h 7"/>
                <a:gd name="T70" fmla="*/ 3456 w 20"/>
                <a:gd name="T71" fmla="*/ 864 h 7"/>
                <a:gd name="T72" fmla="*/ 3672 w 20"/>
                <a:gd name="T73" fmla="*/ 864 h 7"/>
                <a:gd name="T74" fmla="*/ 4104 w 20"/>
                <a:gd name="T75" fmla="*/ 648 h 7"/>
                <a:gd name="T76" fmla="*/ 3888 w 20"/>
                <a:gd name="T77" fmla="*/ 648 h 7"/>
                <a:gd name="T78" fmla="*/ 4320 w 20"/>
                <a:gd name="T79" fmla="*/ 648 h 7"/>
                <a:gd name="T80" fmla="*/ 4320 w 20"/>
                <a:gd name="T81" fmla="*/ 432 h 7"/>
                <a:gd name="T82" fmla="*/ 3888 w 20"/>
                <a:gd name="T83" fmla="*/ 432 h 7"/>
                <a:gd name="T84" fmla="*/ 3456 w 20"/>
                <a:gd name="T85" fmla="*/ 216 h 7"/>
                <a:gd name="T86" fmla="*/ 3456 w 20"/>
                <a:gd name="T87" fmla="*/ 216 h 7"/>
                <a:gd name="T88" fmla="*/ 3024 w 20"/>
                <a:gd name="T89" fmla="*/ 216 h 7"/>
                <a:gd name="T90" fmla="*/ 2808 w 20"/>
                <a:gd name="T91" fmla="*/ 216 h 7"/>
                <a:gd name="T92" fmla="*/ 2592 w 20"/>
                <a:gd name="T93" fmla="*/ 0 h 7"/>
                <a:gd name="T94" fmla="*/ 2592 w 20"/>
                <a:gd name="T95" fmla="*/ 0 h 7"/>
                <a:gd name="T96" fmla="*/ 2376 w 20"/>
                <a:gd name="T97" fmla="*/ 0 h 7"/>
                <a:gd name="T98" fmla="*/ 2160 w 20"/>
                <a:gd name="T99" fmla="*/ 216 h 7"/>
                <a:gd name="T100" fmla="*/ 2160 w 20"/>
                <a:gd name="T101" fmla="*/ 432 h 7"/>
                <a:gd name="T102" fmla="*/ 1944 w 20"/>
                <a:gd name="T103" fmla="*/ 432 h 7"/>
                <a:gd name="T104" fmla="*/ 1728 w 20"/>
                <a:gd name="T105" fmla="*/ 432 h 7"/>
                <a:gd name="T106" fmla="*/ 1728 w 20"/>
                <a:gd name="T107" fmla="*/ 432 h 7"/>
                <a:gd name="T108" fmla="*/ 1512 w 20"/>
                <a:gd name="T109" fmla="*/ 216 h 7"/>
                <a:gd name="T110" fmla="*/ 1512 w 20"/>
                <a:gd name="T111" fmla="*/ 216 h 7"/>
                <a:gd name="T112" fmla="*/ 1728 w 20"/>
                <a:gd name="T113" fmla="*/ 216 h 7"/>
                <a:gd name="T114" fmla="*/ 1080 w 20"/>
                <a:gd name="T115" fmla="*/ 0 h 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
                <a:gd name="T175" fmla="*/ 0 h 7"/>
                <a:gd name="T176" fmla="*/ 20 w 20"/>
                <a:gd name="T177" fmla="*/ 7 h 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 h="7">
                  <a:moveTo>
                    <a:pt x="5" y="0"/>
                  </a:moveTo>
                  <a:lnTo>
                    <a:pt x="3" y="0"/>
                  </a:lnTo>
                  <a:lnTo>
                    <a:pt x="3" y="1"/>
                  </a:lnTo>
                  <a:lnTo>
                    <a:pt x="2" y="1"/>
                  </a:lnTo>
                  <a:lnTo>
                    <a:pt x="2" y="2"/>
                  </a:lnTo>
                  <a:lnTo>
                    <a:pt x="1" y="2"/>
                  </a:lnTo>
                  <a:lnTo>
                    <a:pt x="1" y="3"/>
                  </a:lnTo>
                  <a:lnTo>
                    <a:pt x="0" y="4"/>
                  </a:lnTo>
                  <a:lnTo>
                    <a:pt x="2" y="5"/>
                  </a:lnTo>
                  <a:lnTo>
                    <a:pt x="3" y="5"/>
                  </a:lnTo>
                  <a:lnTo>
                    <a:pt x="3" y="6"/>
                  </a:lnTo>
                  <a:lnTo>
                    <a:pt x="6" y="7"/>
                  </a:lnTo>
                  <a:lnTo>
                    <a:pt x="7" y="6"/>
                  </a:lnTo>
                  <a:lnTo>
                    <a:pt x="6" y="5"/>
                  </a:lnTo>
                  <a:lnTo>
                    <a:pt x="7" y="5"/>
                  </a:lnTo>
                  <a:lnTo>
                    <a:pt x="8" y="5"/>
                  </a:lnTo>
                  <a:lnTo>
                    <a:pt x="8" y="6"/>
                  </a:lnTo>
                  <a:lnTo>
                    <a:pt x="10" y="6"/>
                  </a:lnTo>
                  <a:lnTo>
                    <a:pt x="11" y="5"/>
                  </a:lnTo>
                  <a:lnTo>
                    <a:pt x="13" y="5"/>
                  </a:lnTo>
                  <a:lnTo>
                    <a:pt x="13" y="6"/>
                  </a:lnTo>
                  <a:lnTo>
                    <a:pt x="14" y="6"/>
                  </a:lnTo>
                  <a:lnTo>
                    <a:pt x="16" y="5"/>
                  </a:lnTo>
                  <a:lnTo>
                    <a:pt x="15" y="5"/>
                  </a:lnTo>
                  <a:lnTo>
                    <a:pt x="13" y="4"/>
                  </a:lnTo>
                  <a:lnTo>
                    <a:pt x="13" y="3"/>
                  </a:lnTo>
                  <a:lnTo>
                    <a:pt x="14" y="2"/>
                  </a:lnTo>
                  <a:lnTo>
                    <a:pt x="14" y="3"/>
                  </a:lnTo>
                  <a:lnTo>
                    <a:pt x="14" y="4"/>
                  </a:lnTo>
                  <a:lnTo>
                    <a:pt x="15" y="4"/>
                  </a:lnTo>
                  <a:lnTo>
                    <a:pt x="16" y="4"/>
                  </a:lnTo>
                  <a:lnTo>
                    <a:pt x="17" y="4"/>
                  </a:lnTo>
                  <a:lnTo>
                    <a:pt x="19" y="3"/>
                  </a:lnTo>
                  <a:lnTo>
                    <a:pt x="18" y="3"/>
                  </a:lnTo>
                  <a:lnTo>
                    <a:pt x="20" y="3"/>
                  </a:lnTo>
                  <a:lnTo>
                    <a:pt x="20" y="2"/>
                  </a:lnTo>
                  <a:lnTo>
                    <a:pt x="18" y="2"/>
                  </a:lnTo>
                  <a:lnTo>
                    <a:pt x="16" y="1"/>
                  </a:lnTo>
                  <a:lnTo>
                    <a:pt x="14" y="1"/>
                  </a:lnTo>
                  <a:lnTo>
                    <a:pt x="13" y="1"/>
                  </a:lnTo>
                  <a:lnTo>
                    <a:pt x="12" y="0"/>
                  </a:lnTo>
                  <a:lnTo>
                    <a:pt x="11" y="0"/>
                  </a:lnTo>
                  <a:lnTo>
                    <a:pt x="10" y="1"/>
                  </a:lnTo>
                  <a:lnTo>
                    <a:pt x="10" y="2"/>
                  </a:lnTo>
                  <a:lnTo>
                    <a:pt x="9" y="2"/>
                  </a:lnTo>
                  <a:lnTo>
                    <a:pt x="8" y="2"/>
                  </a:lnTo>
                  <a:lnTo>
                    <a:pt x="7" y="1"/>
                  </a:lnTo>
                  <a:lnTo>
                    <a:pt x="8" y="1"/>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5" name="Freeform 211"/>
            <p:cNvSpPr>
              <a:spLocks/>
            </p:cNvSpPr>
            <p:nvPr/>
          </p:nvSpPr>
          <p:spPr bwMode="auto">
            <a:xfrm>
              <a:off x="4861" y="1350"/>
              <a:ext cx="120" cy="42"/>
            </a:xfrm>
            <a:custGeom>
              <a:avLst/>
              <a:gdLst>
                <a:gd name="T0" fmla="*/ 1080 w 20"/>
                <a:gd name="T1" fmla="*/ 0 h 7"/>
                <a:gd name="T2" fmla="*/ 648 w 20"/>
                <a:gd name="T3" fmla="*/ 0 h 7"/>
                <a:gd name="T4" fmla="*/ 648 w 20"/>
                <a:gd name="T5" fmla="*/ 216 h 7"/>
                <a:gd name="T6" fmla="*/ 432 w 20"/>
                <a:gd name="T7" fmla="*/ 216 h 7"/>
                <a:gd name="T8" fmla="*/ 432 w 20"/>
                <a:gd name="T9" fmla="*/ 216 h 7"/>
                <a:gd name="T10" fmla="*/ 432 w 20"/>
                <a:gd name="T11" fmla="*/ 432 h 7"/>
                <a:gd name="T12" fmla="*/ 216 w 20"/>
                <a:gd name="T13" fmla="*/ 432 h 7"/>
                <a:gd name="T14" fmla="*/ 216 w 20"/>
                <a:gd name="T15" fmla="*/ 432 h 7"/>
                <a:gd name="T16" fmla="*/ 216 w 20"/>
                <a:gd name="T17" fmla="*/ 648 h 7"/>
                <a:gd name="T18" fmla="*/ 0 w 20"/>
                <a:gd name="T19" fmla="*/ 864 h 7"/>
                <a:gd name="T20" fmla="*/ 432 w 20"/>
                <a:gd name="T21" fmla="*/ 1080 h 7"/>
                <a:gd name="T22" fmla="*/ 432 w 20"/>
                <a:gd name="T23" fmla="*/ 1080 h 7"/>
                <a:gd name="T24" fmla="*/ 648 w 20"/>
                <a:gd name="T25" fmla="*/ 1080 h 7"/>
                <a:gd name="T26" fmla="*/ 648 w 20"/>
                <a:gd name="T27" fmla="*/ 1296 h 7"/>
                <a:gd name="T28" fmla="*/ 1296 w 20"/>
                <a:gd name="T29" fmla="*/ 1512 h 7"/>
                <a:gd name="T30" fmla="*/ 1512 w 20"/>
                <a:gd name="T31" fmla="*/ 1296 h 7"/>
                <a:gd name="T32" fmla="*/ 1296 w 20"/>
                <a:gd name="T33" fmla="*/ 1080 h 7"/>
                <a:gd name="T34" fmla="*/ 1512 w 20"/>
                <a:gd name="T35" fmla="*/ 1080 h 7"/>
                <a:gd name="T36" fmla="*/ 1728 w 20"/>
                <a:gd name="T37" fmla="*/ 1080 h 7"/>
                <a:gd name="T38" fmla="*/ 1728 w 20"/>
                <a:gd name="T39" fmla="*/ 1296 h 7"/>
                <a:gd name="T40" fmla="*/ 2160 w 20"/>
                <a:gd name="T41" fmla="*/ 1296 h 7"/>
                <a:gd name="T42" fmla="*/ 2376 w 20"/>
                <a:gd name="T43" fmla="*/ 1080 h 7"/>
                <a:gd name="T44" fmla="*/ 2808 w 20"/>
                <a:gd name="T45" fmla="*/ 1080 h 7"/>
                <a:gd name="T46" fmla="*/ 2808 w 20"/>
                <a:gd name="T47" fmla="*/ 1296 h 7"/>
                <a:gd name="T48" fmla="*/ 3024 w 20"/>
                <a:gd name="T49" fmla="*/ 1296 h 7"/>
                <a:gd name="T50" fmla="*/ 3456 w 20"/>
                <a:gd name="T51" fmla="*/ 1080 h 7"/>
                <a:gd name="T52" fmla="*/ 3240 w 20"/>
                <a:gd name="T53" fmla="*/ 1080 h 7"/>
                <a:gd name="T54" fmla="*/ 2808 w 20"/>
                <a:gd name="T55" fmla="*/ 864 h 7"/>
                <a:gd name="T56" fmla="*/ 2808 w 20"/>
                <a:gd name="T57" fmla="*/ 648 h 7"/>
                <a:gd name="T58" fmla="*/ 3024 w 20"/>
                <a:gd name="T59" fmla="*/ 432 h 7"/>
                <a:gd name="T60" fmla="*/ 3024 w 20"/>
                <a:gd name="T61" fmla="*/ 432 h 7"/>
                <a:gd name="T62" fmla="*/ 3024 w 20"/>
                <a:gd name="T63" fmla="*/ 648 h 7"/>
                <a:gd name="T64" fmla="*/ 3024 w 20"/>
                <a:gd name="T65" fmla="*/ 648 h 7"/>
                <a:gd name="T66" fmla="*/ 3024 w 20"/>
                <a:gd name="T67" fmla="*/ 864 h 7"/>
                <a:gd name="T68" fmla="*/ 3240 w 20"/>
                <a:gd name="T69" fmla="*/ 864 h 7"/>
                <a:gd name="T70" fmla="*/ 3456 w 20"/>
                <a:gd name="T71" fmla="*/ 864 h 7"/>
                <a:gd name="T72" fmla="*/ 3672 w 20"/>
                <a:gd name="T73" fmla="*/ 864 h 7"/>
                <a:gd name="T74" fmla="*/ 4104 w 20"/>
                <a:gd name="T75" fmla="*/ 648 h 7"/>
                <a:gd name="T76" fmla="*/ 3888 w 20"/>
                <a:gd name="T77" fmla="*/ 648 h 7"/>
                <a:gd name="T78" fmla="*/ 4320 w 20"/>
                <a:gd name="T79" fmla="*/ 648 h 7"/>
                <a:gd name="T80" fmla="*/ 4320 w 20"/>
                <a:gd name="T81" fmla="*/ 432 h 7"/>
                <a:gd name="T82" fmla="*/ 3888 w 20"/>
                <a:gd name="T83" fmla="*/ 432 h 7"/>
                <a:gd name="T84" fmla="*/ 3456 w 20"/>
                <a:gd name="T85" fmla="*/ 216 h 7"/>
                <a:gd name="T86" fmla="*/ 3456 w 20"/>
                <a:gd name="T87" fmla="*/ 216 h 7"/>
                <a:gd name="T88" fmla="*/ 3024 w 20"/>
                <a:gd name="T89" fmla="*/ 216 h 7"/>
                <a:gd name="T90" fmla="*/ 2808 w 20"/>
                <a:gd name="T91" fmla="*/ 216 h 7"/>
                <a:gd name="T92" fmla="*/ 2592 w 20"/>
                <a:gd name="T93" fmla="*/ 0 h 7"/>
                <a:gd name="T94" fmla="*/ 2592 w 20"/>
                <a:gd name="T95" fmla="*/ 0 h 7"/>
                <a:gd name="T96" fmla="*/ 2376 w 20"/>
                <a:gd name="T97" fmla="*/ 0 h 7"/>
                <a:gd name="T98" fmla="*/ 2160 w 20"/>
                <a:gd name="T99" fmla="*/ 216 h 7"/>
                <a:gd name="T100" fmla="*/ 2160 w 20"/>
                <a:gd name="T101" fmla="*/ 432 h 7"/>
                <a:gd name="T102" fmla="*/ 1944 w 20"/>
                <a:gd name="T103" fmla="*/ 432 h 7"/>
                <a:gd name="T104" fmla="*/ 1728 w 20"/>
                <a:gd name="T105" fmla="*/ 432 h 7"/>
                <a:gd name="T106" fmla="*/ 1728 w 20"/>
                <a:gd name="T107" fmla="*/ 432 h 7"/>
                <a:gd name="T108" fmla="*/ 1512 w 20"/>
                <a:gd name="T109" fmla="*/ 216 h 7"/>
                <a:gd name="T110" fmla="*/ 1512 w 20"/>
                <a:gd name="T111" fmla="*/ 216 h 7"/>
                <a:gd name="T112" fmla="*/ 1728 w 20"/>
                <a:gd name="T113" fmla="*/ 216 h 7"/>
                <a:gd name="T114" fmla="*/ 1080 w 20"/>
                <a:gd name="T115" fmla="*/ 0 h 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
                <a:gd name="T175" fmla="*/ 0 h 7"/>
                <a:gd name="T176" fmla="*/ 20 w 20"/>
                <a:gd name="T177" fmla="*/ 7 h 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 h="7">
                  <a:moveTo>
                    <a:pt x="5" y="0"/>
                  </a:moveTo>
                  <a:lnTo>
                    <a:pt x="3" y="0"/>
                  </a:lnTo>
                  <a:lnTo>
                    <a:pt x="3" y="1"/>
                  </a:lnTo>
                  <a:lnTo>
                    <a:pt x="2" y="1"/>
                  </a:lnTo>
                  <a:lnTo>
                    <a:pt x="2" y="2"/>
                  </a:lnTo>
                  <a:lnTo>
                    <a:pt x="1" y="2"/>
                  </a:lnTo>
                  <a:lnTo>
                    <a:pt x="1" y="3"/>
                  </a:lnTo>
                  <a:lnTo>
                    <a:pt x="0" y="4"/>
                  </a:lnTo>
                  <a:lnTo>
                    <a:pt x="2" y="5"/>
                  </a:lnTo>
                  <a:lnTo>
                    <a:pt x="3" y="5"/>
                  </a:lnTo>
                  <a:lnTo>
                    <a:pt x="3" y="6"/>
                  </a:lnTo>
                  <a:lnTo>
                    <a:pt x="6" y="7"/>
                  </a:lnTo>
                  <a:lnTo>
                    <a:pt x="7" y="6"/>
                  </a:lnTo>
                  <a:lnTo>
                    <a:pt x="6" y="5"/>
                  </a:lnTo>
                  <a:lnTo>
                    <a:pt x="7" y="5"/>
                  </a:lnTo>
                  <a:lnTo>
                    <a:pt x="8" y="5"/>
                  </a:lnTo>
                  <a:lnTo>
                    <a:pt x="8" y="6"/>
                  </a:lnTo>
                  <a:lnTo>
                    <a:pt x="10" y="6"/>
                  </a:lnTo>
                  <a:lnTo>
                    <a:pt x="11" y="5"/>
                  </a:lnTo>
                  <a:lnTo>
                    <a:pt x="13" y="5"/>
                  </a:lnTo>
                  <a:lnTo>
                    <a:pt x="13" y="6"/>
                  </a:lnTo>
                  <a:lnTo>
                    <a:pt x="14" y="6"/>
                  </a:lnTo>
                  <a:lnTo>
                    <a:pt x="16" y="5"/>
                  </a:lnTo>
                  <a:lnTo>
                    <a:pt x="15" y="5"/>
                  </a:lnTo>
                  <a:lnTo>
                    <a:pt x="13" y="4"/>
                  </a:lnTo>
                  <a:lnTo>
                    <a:pt x="13" y="3"/>
                  </a:lnTo>
                  <a:lnTo>
                    <a:pt x="14" y="2"/>
                  </a:lnTo>
                  <a:lnTo>
                    <a:pt x="14" y="3"/>
                  </a:lnTo>
                  <a:lnTo>
                    <a:pt x="14" y="4"/>
                  </a:lnTo>
                  <a:lnTo>
                    <a:pt x="15" y="4"/>
                  </a:lnTo>
                  <a:lnTo>
                    <a:pt x="16" y="4"/>
                  </a:lnTo>
                  <a:lnTo>
                    <a:pt x="17" y="4"/>
                  </a:lnTo>
                  <a:lnTo>
                    <a:pt x="19" y="3"/>
                  </a:lnTo>
                  <a:lnTo>
                    <a:pt x="18" y="3"/>
                  </a:lnTo>
                  <a:lnTo>
                    <a:pt x="20" y="3"/>
                  </a:lnTo>
                  <a:lnTo>
                    <a:pt x="20" y="2"/>
                  </a:lnTo>
                  <a:lnTo>
                    <a:pt x="18" y="2"/>
                  </a:lnTo>
                  <a:lnTo>
                    <a:pt x="16" y="1"/>
                  </a:lnTo>
                  <a:lnTo>
                    <a:pt x="14" y="1"/>
                  </a:lnTo>
                  <a:lnTo>
                    <a:pt x="13" y="1"/>
                  </a:lnTo>
                  <a:lnTo>
                    <a:pt x="12" y="0"/>
                  </a:lnTo>
                  <a:lnTo>
                    <a:pt x="11" y="0"/>
                  </a:lnTo>
                  <a:lnTo>
                    <a:pt x="10" y="1"/>
                  </a:lnTo>
                  <a:lnTo>
                    <a:pt x="10" y="2"/>
                  </a:lnTo>
                  <a:lnTo>
                    <a:pt x="9" y="2"/>
                  </a:lnTo>
                  <a:lnTo>
                    <a:pt x="8" y="2"/>
                  </a:lnTo>
                  <a:lnTo>
                    <a:pt x="7" y="1"/>
                  </a:lnTo>
                  <a:lnTo>
                    <a:pt x="8" y="1"/>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6" name="Freeform 212"/>
            <p:cNvSpPr>
              <a:spLocks/>
            </p:cNvSpPr>
            <p:nvPr/>
          </p:nvSpPr>
          <p:spPr bwMode="auto">
            <a:xfrm>
              <a:off x="4999" y="1362"/>
              <a:ext cx="60" cy="24"/>
            </a:xfrm>
            <a:custGeom>
              <a:avLst/>
              <a:gdLst>
                <a:gd name="T0" fmla="*/ 0 w 10"/>
                <a:gd name="T1" fmla="*/ 0 h 4"/>
                <a:gd name="T2" fmla="*/ 0 w 10"/>
                <a:gd name="T3" fmla="*/ 0 h 4"/>
                <a:gd name="T4" fmla="*/ 432 w 10"/>
                <a:gd name="T5" fmla="*/ 216 h 4"/>
                <a:gd name="T6" fmla="*/ 1080 w 10"/>
                <a:gd name="T7" fmla="*/ 216 h 4"/>
                <a:gd name="T8" fmla="*/ 1080 w 10"/>
                <a:gd name="T9" fmla="*/ 216 h 4"/>
                <a:gd name="T10" fmla="*/ 1512 w 10"/>
                <a:gd name="T11" fmla="*/ 432 h 4"/>
                <a:gd name="T12" fmla="*/ 2160 w 10"/>
                <a:gd name="T13" fmla="*/ 432 h 4"/>
                <a:gd name="T14" fmla="*/ 2160 w 10"/>
                <a:gd name="T15" fmla="*/ 648 h 4"/>
                <a:gd name="T16" fmla="*/ 2160 w 10"/>
                <a:gd name="T17" fmla="*/ 648 h 4"/>
                <a:gd name="T18" fmla="*/ 1728 w 10"/>
                <a:gd name="T19" fmla="*/ 864 h 4"/>
                <a:gd name="T20" fmla="*/ 1080 w 10"/>
                <a:gd name="T21" fmla="*/ 864 h 4"/>
                <a:gd name="T22" fmla="*/ 648 w 10"/>
                <a:gd name="T23" fmla="*/ 648 h 4"/>
                <a:gd name="T24" fmla="*/ 432 w 10"/>
                <a:gd name="T25" fmla="*/ 432 h 4"/>
                <a:gd name="T26" fmla="*/ 216 w 10"/>
                <a:gd name="T27" fmla="*/ 432 h 4"/>
                <a:gd name="T28" fmla="*/ 0 w 10"/>
                <a:gd name="T29" fmla="*/ 216 h 4"/>
                <a:gd name="T30" fmla="*/ 0 w 10"/>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4"/>
                <a:gd name="T50" fmla="*/ 10 w 10"/>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4">
                  <a:moveTo>
                    <a:pt x="0" y="0"/>
                  </a:moveTo>
                  <a:lnTo>
                    <a:pt x="0" y="0"/>
                  </a:lnTo>
                  <a:lnTo>
                    <a:pt x="2" y="1"/>
                  </a:lnTo>
                  <a:lnTo>
                    <a:pt x="5" y="1"/>
                  </a:lnTo>
                  <a:lnTo>
                    <a:pt x="7" y="2"/>
                  </a:lnTo>
                  <a:lnTo>
                    <a:pt x="10" y="2"/>
                  </a:lnTo>
                  <a:lnTo>
                    <a:pt x="10" y="3"/>
                  </a:lnTo>
                  <a:lnTo>
                    <a:pt x="8" y="4"/>
                  </a:lnTo>
                  <a:lnTo>
                    <a:pt x="5" y="4"/>
                  </a:lnTo>
                  <a:lnTo>
                    <a:pt x="3" y="3"/>
                  </a:lnTo>
                  <a:lnTo>
                    <a:pt x="2" y="2"/>
                  </a:lnTo>
                  <a:lnTo>
                    <a:pt x="1"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7" name="Freeform 213"/>
            <p:cNvSpPr>
              <a:spLocks/>
            </p:cNvSpPr>
            <p:nvPr/>
          </p:nvSpPr>
          <p:spPr bwMode="auto">
            <a:xfrm>
              <a:off x="4999" y="1362"/>
              <a:ext cx="60" cy="24"/>
            </a:xfrm>
            <a:custGeom>
              <a:avLst/>
              <a:gdLst>
                <a:gd name="T0" fmla="*/ 0 w 10"/>
                <a:gd name="T1" fmla="*/ 0 h 4"/>
                <a:gd name="T2" fmla="*/ 0 w 10"/>
                <a:gd name="T3" fmla="*/ 0 h 4"/>
                <a:gd name="T4" fmla="*/ 432 w 10"/>
                <a:gd name="T5" fmla="*/ 216 h 4"/>
                <a:gd name="T6" fmla="*/ 1080 w 10"/>
                <a:gd name="T7" fmla="*/ 216 h 4"/>
                <a:gd name="T8" fmla="*/ 1080 w 10"/>
                <a:gd name="T9" fmla="*/ 216 h 4"/>
                <a:gd name="T10" fmla="*/ 1512 w 10"/>
                <a:gd name="T11" fmla="*/ 432 h 4"/>
                <a:gd name="T12" fmla="*/ 2160 w 10"/>
                <a:gd name="T13" fmla="*/ 432 h 4"/>
                <a:gd name="T14" fmla="*/ 2160 w 10"/>
                <a:gd name="T15" fmla="*/ 648 h 4"/>
                <a:gd name="T16" fmla="*/ 2160 w 10"/>
                <a:gd name="T17" fmla="*/ 648 h 4"/>
                <a:gd name="T18" fmla="*/ 1728 w 10"/>
                <a:gd name="T19" fmla="*/ 864 h 4"/>
                <a:gd name="T20" fmla="*/ 1080 w 10"/>
                <a:gd name="T21" fmla="*/ 864 h 4"/>
                <a:gd name="T22" fmla="*/ 648 w 10"/>
                <a:gd name="T23" fmla="*/ 648 h 4"/>
                <a:gd name="T24" fmla="*/ 432 w 10"/>
                <a:gd name="T25" fmla="*/ 432 h 4"/>
                <a:gd name="T26" fmla="*/ 216 w 10"/>
                <a:gd name="T27" fmla="*/ 432 h 4"/>
                <a:gd name="T28" fmla="*/ 0 w 10"/>
                <a:gd name="T29" fmla="*/ 216 h 4"/>
                <a:gd name="T30" fmla="*/ 0 w 10"/>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
                <a:gd name="T49" fmla="*/ 0 h 4"/>
                <a:gd name="T50" fmla="*/ 10 w 10"/>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 h="4">
                  <a:moveTo>
                    <a:pt x="0" y="0"/>
                  </a:moveTo>
                  <a:lnTo>
                    <a:pt x="0" y="0"/>
                  </a:lnTo>
                  <a:lnTo>
                    <a:pt x="2" y="1"/>
                  </a:lnTo>
                  <a:lnTo>
                    <a:pt x="5" y="1"/>
                  </a:lnTo>
                  <a:lnTo>
                    <a:pt x="7" y="2"/>
                  </a:lnTo>
                  <a:lnTo>
                    <a:pt x="10" y="2"/>
                  </a:lnTo>
                  <a:lnTo>
                    <a:pt x="10" y="3"/>
                  </a:lnTo>
                  <a:lnTo>
                    <a:pt x="8" y="4"/>
                  </a:lnTo>
                  <a:lnTo>
                    <a:pt x="5" y="4"/>
                  </a:lnTo>
                  <a:lnTo>
                    <a:pt x="3" y="3"/>
                  </a:lnTo>
                  <a:lnTo>
                    <a:pt x="2" y="2"/>
                  </a:lnTo>
                  <a:lnTo>
                    <a:pt x="1"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8" name="Freeform 214"/>
            <p:cNvSpPr>
              <a:spLocks/>
            </p:cNvSpPr>
            <p:nvPr/>
          </p:nvSpPr>
          <p:spPr bwMode="auto">
            <a:xfrm>
              <a:off x="5029" y="1332"/>
              <a:ext cx="12" cy="6"/>
            </a:xfrm>
            <a:custGeom>
              <a:avLst/>
              <a:gdLst>
                <a:gd name="T0" fmla="*/ 0 w 2"/>
                <a:gd name="T1" fmla="*/ 216 h 1"/>
                <a:gd name="T2" fmla="*/ 0 w 2"/>
                <a:gd name="T3" fmla="*/ 216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2"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9" name="Freeform 215"/>
            <p:cNvSpPr>
              <a:spLocks/>
            </p:cNvSpPr>
            <p:nvPr/>
          </p:nvSpPr>
          <p:spPr bwMode="auto">
            <a:xfrm>
              <a:off x="5029" y="1332"/>
              <a:ext cx="12" cy="6"/>
            </a:xfrm>
            <a:custGeom>
              <a:avLst/>
              <a:gdLst>
                <a:gd name="T0" fmla="*/ 0 w 2"/>
                <a:gd name="T1" fmla="*/ 216 h 1"/>
                <a:gd name="T2" fmla="*/ 0 w 2"/>
                <a:gd name="T3" fmla="*/ 216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2"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0" name="Rectangle 216"/>
            <p:cNvSpPr>
              <a:spLocks noChangeArrowheads="1"/>
            </p:cNvSpPr>
            <p:nvPr/>
          </p:nvSpPr>
          <p:spPr bwMode="auto">
            <a:xfrm>
              <a:off x="5083" y="1350"/>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1" name="Rectangle 217"/>
            <p:cNvSpPr>
              <a:spLocks noChangeArrowheads="1"/>
            </p:cNvSpPr>
            <p:nvPr/>
          </p:nvSpPr>
          <p:spPr bwMode="auto">
            <a:xfrm>
              <a:off x="5083" y="1350"/>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2" name="Freeform 218"/>
            <p:cNvSpPr>
              <a:spLocks/>
            </p:cNvSpPr>
            <p:nvPr/>
          </p:nvSpPr>
          <p:spPr bwMode="auto">
            <a:xfrm>
              <a:off x="4867" y="1476"/>
              <a:ext cx="12" cy="6"/>
            </a:xfrm>
            <a:custGeom>
              <a:avLst/>
              <a:gdLst>
                <a:gd name="T0" fmla="*/ 0 w 2"/>
                <a:gd name="T1" fmla="*/ 0 h 1"/>
                <a:gd name="T2" fmla="*/ 216 w 2"/>
                <a:gd name="T3" fmla="*/ 216 h 1"/>
                <a:gd name="T4" fmla="*/ 432 w 2"/>
                <a:gd name="T5" fmla="*/ 216 h 1"/>
                <a:gd name="T6" fmla="*/ 43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1"/>
                  </a:lnTo>
                  <a:lnTo>
                    <a:pt x="2" y="1"/>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3" name="Freeform 219"/>
            <p:cNvSpPr>
              <a:spLocks/>
            </p:cNvSpPr>
            <p:nvPr/>
          </p:nvSpPr>
          <p:spPr bwMode="auto">
            <a:xfrm>
              <a:off x="4867" y="1476"/>
              <a:ext cx="12" cy="6"/>
            </a:xfrm>
            <a:custGeom>
              <a:avLst/>
              <a:gdLst>
                <a:gd name="T0" fmla="*/ 0 w 2"/>
                <a:gd name="T1" fmla="*/ 0 h 1"/>
                <a:gd name="T2" fmla="*/ 216 w 2"/>
                <a:gd name="T3" fmla="*/ 216 h 1"/>
                <a:gd name="T4" fmla="*/ 432 w 2"/>
                <a:gd name="T5" fmla="*/ 216 h 1"/>
                <a:gd name="T6" fmla="*/ 432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1"/>
                  </a:lnTo>
                  <a:lnTo>
                    <a:pt x="2" y="1"/>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4" name="Rectangle 220"/>
            <p:cNvSpPr>
              <a:spLocks noChangeArrowheads="1"/>
            </p:cNvSpPr>
            <p:nvPr/>
          </p:nvSpPr>
          <p:spPr bwMode="auto">
            <a:xfrm>
              <a:off x="4885" y="1470"/>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5" name="Rectangle 221"/>
            <p:cNvSpPr>
              <a:spLocks noChangeArrowheads="1"/>
            </p:cNvSpPr>
            <p:nvPr/>
          </p:nvSpPr>
          <p:spPr bwMode="auto">
            <a:xfrm>
              <a:off x="4885" y="1470"/>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6" name="Freeform 222"/>
            <p:cNvSpPr>
              <a:spLocks/>
            </p:cNvSpPr>
            <p:nvPr/>
          </p:nvSpPr>
          <p:spPr bwMode="auto">
            <a:xfrm>
              <a:off x="4687" y="1410"/>
              <a:ext cx="6" cy="6"/>
            </a:xfrm>
            <a:custGeom>
              <a:avLst/>
              <a:gdLst>
                <a:gd name="T0" fmla="*/ 0 w 1"/>
                <a:gd name="T1" fmla="*/ 216 h 1"/>
                <a:gd name="T2" fmla="*/ 0 w 1"/>
                <a:gd name="T3" fmla="*/ 216 h 1"/>
                <a:gd name="T4" fmla="*/ 216 w 1"/>
                <a:gd name="T5" fmla="*/ 216 h 1"/>
                <a:gd name="T6" fmla="*/ 216 w 1"/>
                <a:gd name="T7" fmla="*/ 0 h 1"/>
                <a:gd name="T8" fmla="*/ 0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7" name="Freeform 223"/>
            <p:cNvSpPr>
              <a:spLocks/>
            </p:cNvSpPr>
            <p:nvPr/>
          </p:nvSpPr>
          <p:spPr bwMode="auto">
            <a:xfrm>
              <a:off x="4687" y="1410"/>
              <a:ext cx="6" cy="6"/>
            </a:xfrm>
            <a:custGeom>
              <a:avLst/>
              <a:gdLst>
                <a:gd name="T0" fmla="*/ 0 w 1"/>
                <a:gd name="T1" fmla="*/ 216 h 1"/>
                <a:gd name="T2" fmla="*/ 0 w 1"/>
                <a:gd name="T3" fmla="*/ 216 h 1"/>
                <a:gd name="T4" fmla="*/ 216 w 1"/>
                <a:gd name="T5" fmla="*/ 216 h 1"/>
                <a:gd name="T6" fmla="*/ 216 w 1"/>
                <a:gd name="T7" fmla="*/ 0 h 1"/>
                <a:gd name="T8" fmla="*/ 0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8" name="Freeform 224"/>
            <p:cNvSpPr>
              <a:spLocks/>
            </p:cNvSpPr>
            <p:nvPr/>
          </p:nvSpPr>
          <p:spPr bwMode="auto">
            <a:xfrm>
              <a:off x="4705" y="1416"/>
              <a:ext cx="6" cy="6"/>
            </a:xfrm>
            <a:custGeom>
              <a:avLst/>
              <a:gdLst>
                <a:gd name="T0" fmla="*/ 216 w 1"/>
                <a:gd name="T1" fmla="*/ 216 h 1"/>
                <a:gd name="T2" fmla="*/ 216 w 1"/>
                <a:gd name="T3" fmla="*/ 216 h 1"/>
                <a:gd name="T4" fmla="*/ 216 w 1"/>
                <a:gd name="T5" fmla="*/ 0 h 1"/>
                <a:gd name="T6" fmla="*/ 0 w 1"/>
                <a:gd name="T7" fmla="*/ 216 h 1"/>
                <a:gd name="T8" fmla="*/ 0 w 1"/>
                <a:gd name="T9" fmla="*/ 216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1" y="0"/>
                  </a:lnTo>
                  <a:lnTo>
                    <a:pt x="0"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9" name="Freeform 225"/>
            <p:cNvSpPr>
              <a:spLocks/>
            </p:cNvSpPr>
            <p:nvPr/>
          </p:nvSpPr>
          <p:spPr bwMode="auto">
            <a:xfrm>
              <a:off x="4705" y="1416"/>
              <a:ext cx="6" cy="6"/>
            </a:xfrm>
            <a:custGeom>
              <a:avLst/>
              <a:gdLst>
                <a:gd name="T0" fmla="*/ 216 w 1"/>
                <a:gd name="T1" fmla="*/ 216 h 1"/>
                <a:gd name="T2" fmla="*/ 216 w 1"/>
                <a:gd name="T3" fmla="*/ 216 h 1"/>
                <a:gd name="T4" fmla="*/ 216 w 1"/>
                <a:gd name="T5" fmla="*/ 0 h 1"/>
                <a:gd name="T6" fmla="*/ 0 w 1"/>
                <a:gd name="T7" fmla="*/ 216 h 1"/>
                <a:gd name="T8" fmla="*/ 0 w 1"/>
                <a:gd name="T9" fmla="*/ 216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1" y="0"/>
                  </a:lnTo>
                  <a:lnTo>
                    <a:pt x="0"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0" name="Freeform 226"/>
            <p:cNvSpPr>
              <a:spLocks/>
            </p:cNvSpPr>
            <p:nvPr/>
          </p:nvSpPr>
          <p:spPr bwMode="auto">
            <a:xfrm>
              <a:off x="4723" y="1422"/>
              <a:ext cx="6"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1" name="Freeform 227"/>
            <p:cNvSpPr>
              <a:spLocks/>
            </p:cNvSpPr>
            <p:nvPr/>
          </p:nvSpPr>
          <p:spPr bwMode="auto">
            <a:xfrm>
              <a:off x="4723" y="1422"/>
              <a:ext cx="6"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2" name="Freeform 228"/>
            <p:cNvSpPr>
              <a:spLocks/>
            </p:cNvSpPr>
            <p:nvPr/>
          </p:nvSpPr>
          <p:spPr bwMode="auto">
            <a:xfrm>
              <a:off x="4513" y="1392"/>
              <a:ext cx="24" cy="12"/>
            </a:xfrm>
            <a:custGeom>
              <a:avLst/>
              <a:gdLst>
                <a:gd name="T0" fmla="*/ 216 w 4"/>
                <a:gd name="T1" fmla="*/ 0 h 2"/>
                <a:gd name="T2" fmla="*/ 432 w 4"/>
                <a:gd name="T3" fmla="*/ 0 h 2"/>
                <a:gd name="T4" fmla="*/ 864 w 4"/>
                <a:gd name="T5" fmla="*/ 216 h 2"/>
                <a:gd name="T6" fmla="*/ 864 w 4"/>
                <a:gd name="T7" fmla="*/ 216 h 2"/>
                <a:gd name="T8" fmla="*/ 648 w 4"/>
                <a:gd name="T9" fmla="*/ 216 h 2"/>
                <a:gd name="T10" fmla="*/ 648 w 4"/>
                <a:gd name="T11" fmla="*/ 432 h 2"/>
                <a:gd name="T12" fmla="*/ 216 w 4"/>
                <a:gd name="T13" fmla="*/ 432 h 2"/>
                <a:gd name="T14" fmla="*/ 0 w 4"/>
                <a:gd name="T15" fmla="*/ 432 h 2"/>
                <a:gd name="T16" fmla="*/ 0 w 4"/>
                <a:gd name="T17" fmla="*/ 216 h 2"/>
                <a:gd name="T18" fmla="*/ 0 w 4"/>
                <a:gd name="T19" fmla="*/ 216 h 2"/>
                <a:gd name="T20" fmla="*/ 216 w 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1" y="0"/>
                  </a:moveTo>
                  <a:lnTo>
                    <a:pt x="2" y="0"/>
                  </a:lnTo>
                  <a:lnTo>
                    <a:pt x="4" y="1"/>
                  </a:lnTo>
                  <a:lnTo>
                    <a:pt x="3" y="1"/>
                  </a:lnTo>
                  <a:lnTo>
                    <a:pt x="3" y="2"/>
                  </a:lnTo>
                  <a:lnTo>
                    <a:pt x="1" y="2"/>
                  </a:lnTo>
                  <a:lnTo>
                    <a:pt x="0" y="2"/>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3" name="Freeform 229"/>
            <p:cNvSpPr>
              <a:spLocks/>
            </p:cNvSpPr>
            <p:nvPr/>
          </p:nvSpPr>
          <p:spPr bwMode="auto">
            <a:xfrm>
              <a:off x="4513" y="1392"/>
              <a:ext cx="24" cy="12"/>
            </a:xfrm>
            <a:custGeom>
              <a:avLst/>
              <a:gdLst>
                <a:gd name="T0" fmla="*/ 216 w 4"/>
                <a:gd name="T1" fmla="*/ 0 h 2"/>
                <a:gd name="T2" fmla="*/ 432 w 4"/>
                <a:gd name="T3" fmla="*/ 0 h 2"/>
                <a:gd name="T4" fmla="*/ 864 w 4"/>
                <a:gd name="T5" fmla="*/ 216 h 2"/>
                <a:gd name="T6" fmla="*/ 864 w 4"/>
                <a:gd name="T7" fmla="*/ 216 h 2"/>
                <a:gd name="T8" fmla="*/ 648 w 4"/>
                <a:gd name="T9" fmla="*/ 216 h 2"/>
                <a:gd name="T10" fmla="*/ 648 w 4"/>
                <a:gd name="T11" fmla="*/ 432 h 2"/>
                <a:gd name="T12" fmla="*/ 216 w 4"/>
                <a:gd name="T13" fmla="*/ 432 h 2"/>
                <a:gd name="T14" fmla="*/ 0 w 4"/>
                <a:gd name="T15" fmla="*/ 432 h 2"/>
                <a:gd name="T16" fmla="*/ 0 w 4"/>
                <a:gd name="T17" fmla="*/ 216 h 2"/>
                <a:gd name="T18" fmla="*/ 0 w 4"/>
                <a:gd name="T19" fmla="*/ 216 h 2"/>
                <a:gd name="T20" fmla="*/ 216 w 4"/>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1" y="0"/>
                  </a:moveTo>
                  <a:lnTo>
                    <a:pt x="2" y="0"/>
                  </a:lnTo>
                  <a:lnTo>
                    <a:pt x="4" y="1"/>
                  </a:lnTo>
                  <a:lnTo>
                    <a:pt x="3" y="1"/>
                  </a:lnTo>
                  <a:lnTo>
                    <a:pt x="3" y="2"/>
                  </a:lnTo>
                  <a:lnTo>
                    <a:pt x="1" y="2"/>
                  </a:lnTo>
                  <a:lnTo>
                    <a:pt x="0" y="2"/>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4" name="Freeform 230"/>
            <p:cNvSpPr>
              <a:spLocks/>
            </p:cNvSpPr>
            <p:nvPr/>
          </p:nvSpPr>
          <p:spPr bwMode="auto">
            <a:xfrm>
              <a:off x="4567" y="1398"/>
              <a:ext cx="12" cy="6"/>
            </a:xfrm>
            <a:custGeom>
              <a:avLst/>
              <a:gdLst>
                <a:gd name="T0" fmla="*/ 216 w 2"/>
                <a:gd name="T1" fmla="*/ 0 h 1"/>
                <a:gd name="T2" fmla="*/ 0 w 2"/>
                <a:gd name="T3" fmla="*/ 0 h 1"/>
                <a:gd name="T4" fmla="*/ 0 w 2"/>
                <a:gd name="T5" fmla="*/ 216 h 1"/>
                <a:gd name="T6" fmla="*/ 0 w 2"/>
                <a:gd name="T7" fmla="*/ 216 h 1"/>
                <a:gd name="T8" fmla="*/ 216 w 2"/>
                <a:gd name="T9" fmla="*/ 216 h 1"/>
                <a:gd name="T10" fmla="*/ 216 w 2"/>
                <a:gd name="T11" fmla="*/ 216 h 1"/>
                <a:gd name="T12" fmla="*/ 432 w 2"/>
                <a:gd name="T13" fmla="*/ 0 h 1"/>
                <a:gd name="T14" fmla="*/ 216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1" y="0"/>
                  </a:moveTo>
                  <a:lnTo>
                    <a:pt x="0" y="0"/>
                  </a:lnTo>
                  <a:lnTo>
                    <a:pt x="0" y="1"/>
                  </a:lnTo>
                  <a:lnTo>
                    <a:pt x="1" y="1"/>
                  </a:lnTo>
                  <a:lnTo>
                    <a:pt x="2"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5" name="Freeform 231"/>
            <p:cNvSpPr>
              <a:spLocks/>
            </p:cNvSpPr>
            <p:nvPr/>
          </p:nvSpPr>
          <p:spPr bwMode="auto">
            <a:xfrm>
              <a:off x="4567" y="1398"/>
              <a:ext cx="12" cy="6"/>
            </a:xfrm>
            <a:custGeom>
              <a:avLst/>
              <a:gdLst>
                <a:gd name="T0" fmla="*/ 216 w 2"/>
                <a:gd name="T1" fmla="*/ 0 h 1"/>
                <a:gd name="T2" fmla="*/ 0 w 2"/>
                <a:gd name="T3" fmla="*/ 0 h 1"/>
                <a:gd name="T4" fmla="*/ 0 w 2"/>
                <a:gd name="T5" fmla="*/ 216 h 1"/>
                <a:gd name="T6" fmla="*/ 0 w 2"/>
                <a:gd name="T7" fmla="*/ 216 h 1"/>
                <a:gd name="T8" fmla="*/ 216 w 2"/>
                <a:gd name="T9" fmla="*/ 216 h 1"/>
                <a:gd name="T10" fmla="*/ 216 w 2"/>
                <a:gd name="T11" fmla="*/ 216 h 1"/>
                <a:gd name="T12" fmla="*/ 432 w 2"/>
                <a:gd name="T13" fmla="*/ 0 h 1"/>
                <a:gd name="T14" fmla="*/ 216 w 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1" y="0"/>
                  </a:moveTo>
                  <a:lnTo>
                    <a:pt x="0" y="0"/>
                  </a:lnTo>
                  <a:lnTo>
                    <a:pt x="0" y="1"/>
                  </a:lnTo>
                  <a:lnTo>
                    <a:pt x="1" y="1"/>
                  </a:lnTo>
                  <a:lnTo>
                    <a:pt x="2"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6" name="Freeform 232"/>
            <p:cNvSpPr>
              <a:spLocks/>
            </p:cNvSpPr>
            <p:nvPr/>
          </p:nvSpPr>
          <p:spPr bwMode="auto">
            <a:xfrm>
              <a:off x="4519" y="1338"/>
              <a:ext cx="6" cy="6"/>
            </a:xfrm>
            <a:custGeom>
              <a:avLst/>
              <a:gdLst>
                <a:gd name="T0" fmla="*/ 0 w 1"/>
                <a:gd name="T1" fmla="*/ 0 h 1"/>
                <a:gd name="T2" fmla="*/ 216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7" name="Freeform 233"/>
            <p:cNvSpPr>
              <a:spLocks/>
            </p:cNvSpPr>
            <p:nvPr/>
          </p:nvSpPr>
          <p:spPr bwMode="auto">
            <a:xfrm>
              <a:off x="4519" y="1338"/>
              <a:ext cx="6" cy="6"/>
            </a:xfrm>
            <a:custGeom>
              <a:avLst/>
              <a:gdLst>
                <a:gd name="T0" fmla="*/ 0 w 1"/>
                <a:gd name="T1" fmla="*/ 0 h 1"/>
                <a:gd name="T2" fmla="*/ 216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8" name="Freeform 234"/>
            <p:cNvSpPr>
              <a:spLocks/>
            </p:cNvSpPr>
            <p:nvPr/>
          </p:nvSpPr>
          <p:spPr bwMode="auto">
            <a:xfrm>
              <a:off x="4531" y="1344"/>
              <a:ext cx="6" cy="0"/>
            </a:xfrm>
            <a:custGeom>
              <a:avLst/>
              <a:gdLst>
                <a:gd name="T0" fmla="*/ 0 w 1"/>
                <a:gd name="T1" fmla="*/ 216 w 1"/>
                <a:gd name="T2" fmla="*/ 0 w 1"/>
                <a:gd name="T3" fmla="*/ 0 60000 65536"/>
                <a:gd name="T4" fmla="*/ 0 60000 65536"/>
                <a:gd name="T5" fmla="*/ 0 60000 65536"/>
                <a:gd name="T6" fmla="*/ 0 w 1"/>
                <a:gd name="T7" fmla="*/ 1 w 1"/>
              </a:gdLst>
              <a:ahLst/>
              <a:cxnLst>
                <a:cxn ang="T3">
                  <a:pos x="T0" y="0"/>
                </a:cxn>
                <a:cxn ang="T4">
                  <a:pos x="T1" y="0"/>
                </a:cxn>
                <a:cxn ang="T5">
                  <a:pos x="T2" y="0"/>
                </a:cxn>
              </a:cxnLst>
              <a:rect l="T6" t="0" r="T7"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9" name="Freeform 235"/>
            <p:cNvSpPr>
              <a:spLocks/>
            </p:cNvSpPr>
            <p:nvPr/>
          </p:nvSpPr>
          <p:spPr bwMode="auto">
            <a:xfrm>
              <a:off x="4531" y="1344"/>
              <a:ext cx="6" cy="0"/>
            </a:xfrm>
            <a:custGeom>
              <a:avLst/>
              <a:gdLst>
                <a:gd name="T0" fmla="*/ 0 w 1"/>
                <a:gd name="T1" fmla="*/ 216 w 1"/>
                <a:gd name="T2" fmla="*/ 0 w 1"/>
                <a:gd name="T3" fmla="*/ 0 60000 65536"/>
                <a:gd name="T4" fmla="*/ 0 60000 65536"/>
                <a:gd name="T5" fmla="*/ 0 60000 65536"/>
                <a:gd name="T6" fmla="*/ 0 w 1"/>
                <a:gd name="T7" fmla="*/ 1 w 1"/>
              </a:gdLst>
              <a:ahLst/>
              <a:cxnLst>
                <a:cxn ang="T3">
                  <a:pos x="T0" y="0"/>
                </a:cxn>
                <a:cxn ang="T4">
                  <a:pos x="T1" y="0"/>
                </a:cxn>
                <a:cxn ang="T5">
                  <a:pos x="T2" y="0"/>
                </a:cxn>
              </a:cxnLst>
              <a:rect l="T6" t="0" r="T7"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0" name="Freeform 236"/>
            <p:cNvSpPr>
              <a:spLocks/>
            </p:cNvSpPr>
            <p:nvPr/>
          </p:nvSpPr>
          <p:spPr bwMode="auto">
            <a:xfrm>
              <a:off x="4339" y="1260"/>
              <a:ext cx="84" cy="42"/>
            </a:xfrm>
            <a:custGeom>
              <a:avLst/>
              <a:gdLst>
                <a:gd name="T0" fmla="*/ 3024 w 14"/>
                <a:gd name="T1" fmla="*/ 1080 h 7"/>
                <a:gd name="T2" fmla="*/ 3024 w 14"/>
                <a:gd name="T3" fmla="*/ 864 h 7"/>
                <a:gd name="T4" fmla="*/ 2808 w 14"/>
                <a:gd name="T5" fmla="*/ 648 h 7"/>
                <a:gd name="T6" fmla="*/ 2808 w 14"/>
                <a:gd name="T7" fmla="*/ 432 h 7"/>
                <a:gd name="T8" fmla="*/ 2376 w 14"/>
                <a:gd name="T9" fmla="*/ 216 h 7"/>
                <a:gd name="T10" fmla="*/ 2376 w 14"/>
                <a:gd name="T11" fmla="*/ 216 h 7"/>
                <a:gd name="T12" fmla="*/ 2160 w 14"/>
                <a:gd name="T13" fmla="*/ 216 h 7"/>
                <a:gd name="T14" fmla="*/ 1944 w 14"/>
                <a:gd name="T15" fmla="*/ 216 h 7"/>
                <a:gd name="T16" fmla="*/ 1728 w 14"/>
                <a:gd name="T17" fmla="*/ 432 h 7"/>
                <a:gd name="T18" fmla="*/ 1728 w 14"/>
                <a:gd name="T19" fmla="*/ 216 h 7"/>
                <a:gd name="T20" fmla="*/ 1944 w 14"/>
                <a:gd name="T21" fmla="*/ 0 h 7"/>
                <a:gd name="T22" fmla="*/ 1944 w 14"/>
                <a:gd name="T23" fmla="*/ 0 h 7"/>
                <a:gd name="T24" fmla="*/ 1728 w 14"/>
                <a:gd name="T25" fmla="*/ 0 h 7"/>
                <a:gd name="T26" fmla="*/ 1512 w 14"/>
                <a:gd name="T27" fmla="*/ 216 h 7"/>
                <a:gd name="T28" fmla="*/ 1512 w 14"/>
                <a:gd name="T29" fmla="*/ 216 h 7"/>
                <a:gd name="T30" fmla="*/ 1512 w 14"/>
                <a:gd name="T31" fmla="*/ 0 h 7"/>
                <a:gd name="T32" fmla="*/ 1296 w 14"/>
                <a:gd name="T33" fmla="*/ 0 h 7"/>
                <a:gd name="T34" fmla="*/ 1080 w 14"/>
                <a:gd name="T35" fmla="*/ 0 h 7"/>
                <a:gd name="T36" fmla="*/ 1296 w 14"/>
                <a:gd name="T37" fmla="*/ 216 h 7"/>
                <a:gd name="T38" fmla="*/ 1080 w 14"/>
                <a:gd name="T39" fmla="*/ 216 h 7"/>
                <a:gd name="T40" fmla="*/ 864 w 14"/>
                <a:gd name="T41" fmla="*/ 216 h 7"/>
                <a:gd name="T42" fmla="*/ 864 w 14"/>
                <a:gd name="T43" fmla="*/ 216 h 7"/>
                <a:gd name="T44" fmla="*/ 864 w 14"/>
                <a:gd name="T45" fmla="*/ 432 h 7"/>
                <a:gd name="T46" fmla="*/ 864 w 14"/>
                <a:gd name="T47" fmla="*/ 648 h 7"/>
                <a:gd name="T48" fmla="*/ 432 w 14"/>
                <a:gd name="T49" fmla="*/ 648 h 7"/>
                <a:gd name="T50" fmla="*/ 432 w 14"/>
                <a:gd name="T51" fmla="*/ 864 h 7"/>
                <a:gd name="T52" fmla="*/ 432 w 14"/>
                <a:gd name="T53" fmla="*/ 1080 h 7"/>
                <a:gd name="T54" fmla="*/ 432 w 14"/>
                <a:gd name="T55" fmla="*/ 1080 h 7"/>
                <a:gd name="T56" fmla="*/ 0 w 14"/>
                <a:gd name="T57" fmla="*/ 1296 h 7"/>
                <a:gd name="T58" fmla="*/ 0 w 14"/>
                <a:gd name="T59" fmla="*/ 1512 h 7"/>
                <a:gd name="T60" fmla="*/ 432 w 14"/>
                <a:gd name="T61" fmla="*/ 1512 h 7"/>
                <a:gd name="T62" fmla="*/ 648 w 14"/>
                <a:gd name="T63" fmla="*/ 1512 h 7"/>
                <a:gd name="T64" fmla="*/ 1080 w 14"/>
                <a:gd name="T65" fmla="*/ 1296 h 7"/>
                <a:gd name="T66" fmla="*/ 1296 w 14"/>
                <a:gd name="T67" fmla="*/ 1296 h 7"/>
                <a:gd name="T68" fmla="*/ 1728 w 14"/>
                <a:gd name="T69" fmla="*/ 1296 h 7"/>
                <a:gd name="T70" fmla="*/ 1728 w 14"/>
                <a:gd name="T71" fmla="*/ 1296 h 7"/>
                <a:gd name="T72" fmla="*/ 2160 w 14"/>
                <a:gd name="T73" fmla="*/ 1296 h 7"/>
                <a:gd name="T74" fmla="*/ 2376 w 14"/>
                <a:gd name="T75" fmla="*/ 1296 h 7"/>
                <a:gd name="T76" fmla="*/ 3024 w 14"/>
                <a:gd name="T77" fmla="*/ 1080 h 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
                <a:gd name="T118" fmla="*/ 0 h 7"/>
                <a:gd name="T119" fmla="*/ 14 w 14"/>
                <a:gd name="T120" fmla="*/ 7 h 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 h="7">
                  <a:moveTo>
                    <a:pt x="14" y="5"/>
                  </a:moveTo>
                  <a:lnTo>
                    <a:pt x="14" y="4"/>
                  </a:lnTo>
                  <a:lnTo>
                    <a:pt x="13" y="3"/>
                  </a:lnTo>
                  <a:lnTo>
                    <a:pt x="13" y="2"/>
                  </a:lnTo>
                  <a:lnTo>
                    <a:pt x="11" y="1"/>
                  </a:lnTo>
                  <a:lnTo>
                    <a:pt x="10" y="1"/>
                  </a:lnTo>
                  <a:lnTo>
                    <a:pt x="9" y="1"/>
                  </a:lnTo>
                  <a:lnTo>
                    <a:pt x="8" y="2"/>
                  </a:lnTo>
                  <a:lnTo>
                    <a:pt x="8" y="1"/>
                  </a:lnTo>
                  <a:lnTo>
                    <a:pt x="9" y="0"/>
                  </a:lnTo>
                  <a:lnTo>
                    <a:pt x="8" y="0"/>
                  </a:lnTo>
                  <a:lnTo>
                    <a:pt x="7" y="1"/>
                  </a:lnTo>
                  <a:lnTo>
                    <a:pt x="7" y="0"/>
                  </a:lnTo>
                  <a:lnTo>
                    <a:pt x="6" y="0"/>
                  </a:lnTo>
                  <a:lnTo>
                    <a:pt x="5" y="0"/>
                  </a:lnTo>
                  <a:lnTo>
                    <a:pt x="6" y="1"/>
                  </a:lnTo>
                  <a:lnTo>
                    <a:pt x="5" y="1"/>
                  </a:lnTo>
                  <a:lnTo>
                    <a:pt x="4" y="1"/>
                  </a:lnTo>
                  <a:lnTo>
                    <a:pt x="4" y="2"/>
                  </a:lnTo>
                  <a:lnTo>
                    <a:pt x="4" y="3"/>
                  </a:lnTo>
                  <a:lnTo>
                    <a:pt x="2" y="3"/>
                  </a:lnTo>
                  <a:lnTo>
                    <a:pt x="2" y="4"/>
                  </a:lnTo>
                  <a:lnTo>
                    <a:pt x="2" y="5"/>
                  </a:lnTo>
                  <a:lnTo>
                    <a:pt x="0" y="6"/>
                  </a:lnTo>
                  <a:lnTo>
                    <a:pt x="0" y="7"/>
                  </a:lnTo>
                  <a:lnTo>
                    <a:pt x="2" y="7"/>
                  </a:lnTo>
                  <a:lnTo>
                    <a:pt x="3" y="7"/>
                  </a:lnTo>
                  <a:lnTo>
                    <a:pt x="5" y="6"/>
                  </a:lnTo>
                  <a:lnTo>
                    <a:pt x="6" y="6"/>
                  </a:lnTo>
                  <a:lnTo>
                    <a:pt x="8" y="6"/>
                  </a:lnTo>
                  <a:lnTo>
                    <a:pt x="10" y="6"/>
                  </a:lnTo>
                  <a:lnTo>
                    <a:pt x="11" y="6"/>
                  </a:lnTo>
                  <a:lnTo>
                    <a:pt x="14"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1" name="Freeform 237"/>
            <p:cNvSpPr>
              <a:spLocks/>
            </p:cNvSpPr>
            <p:nvPr/>
          </p:nvSpPr>
          <p:spPr bwMode="auto">
            <a:xfrm>
              <a:off x="4339" y="1260"/>
              <a:ext cx="84" cy="42"/>
            </a:xfrm>
            <a:custGeom>
              <a:avLst/>
              <a:gdLst>
                <a:gd name="T0" fmla="*/ 3024 w 14"/>
                <a:gd name="T1" fmla="*/ 1080 h 7"/>
                <a:gd name="T2" fmla="*/ 3024 w 14"/>
                <a:gd name="T3" fmla="*/ 864 h 7"/>
                <a:gd name="T4" fmla="*/ 2808 w 14"/>
                <a:gd name="T5" fmla="*/ 648 h 7"/>
                <a:gd name="T6" fmla="*/ 2808 w 14"/>
                <a:gd name="T7" fmla="*/ 432 h 7"/>
                <a:gd name="T8" fmla="*/ 2376 w 14"/>
                <a:gd name="T9" fmla="*/ 216 h 7"/>
                <a:gd name="T10" fmla="*/ 2376 w 14"/>
                <a:gd name="T11" fmla="*/ 216 h 7"/>
                <a:gd name="T12" fmla="*/ 2160 w 14"/>
                <a:gd name="T13" fmla="*/ 216 h 7"/>
                <a:gd name="T14" fmla="*/ 1944 w 14"/>
                <a:gd name="T15" fmla="*/ 216 h 7"/>
                <a:gd name="T16" fmla="*/ 1728 w 14"/>
                <a:gd name="T17" fmla="*/ 432 h 7"/>
                <a:gd name="T18" fmla="*/ 1728 w 14"/>
                <a:gd name="T19" fmla="*/ 216 h 7"/>
                <a:gd name="T20" fmla="*/ 1944 w 14"/>
                <a:gd name="T21" fmla="*/ 0 h 7"/>
                <a:gd name="T22" fmla="*/ 1944 w 14"/>
                <a:gd name="T23" fmla="*/ 0 h 7"/>
                <a:gd name="T24" fmla="*/ 1728 w 14"/>
                <a:gd name="T25" fmla="*/ 0 h 7"/>
                <a:gd name="T26" fmla="*/ 1512 w 14"/>
                <a:gd name="T27" fmla="*/ 216 h 7"/>
                <a:gd name="T28" fmla="*/ 1512 w 14"/>
                <a:gd name="T29" fmla="*/ 216 h 7"/>
                <a:gd name="T30" fmla="*/ 1512 w 14"/>
                <a:gd name="T31" fmla="*/ 0 h 7"/>
                <a:gd name="T32" fmla="*/ 1296 w 14"/>
                <a:gd name="T33" fmla="*/ 0 h 7"/>
                <a:gd name="T34" fmla="*/ 1080 w 14"/>
                <a:gd name="T35" fmla="*/ 0 h 7"/>
                <a:gd name="T36" fmla="*/ 1296 w 14"/>
                <a:gd name="T37" fmla="*/ 216 h 7"/>
                <a:gd name="T38" fmla="*/ 1080 w 14"/>
                <a:gd name="T39" fmla="*/ 216 h 7"/>
                <a:gd name="T40" fmla="*/ 864 w 14"/>
                <a:gd name="T41" fmla="*/ 216 h 7"/>
                <a:gd name="T42" fmla="*/ 864 w 14"/>
                <a:gd name="T43" fmla="*/ 216 h 7"/>
                <a:gd name="T44" fmla="*/ 864 w 14"/>
                <a:gd name="T45" fmla="*/ 432 h 7"/>
                <a:gd name="T46" fmla="*/ 864 w 14"/>
                <a:gd name="T47" fmla="*/ 648 h 7"/>
                <a:gd name="T48" fmla="*/ 432 w 14"/>
                <a:gd name="T49" fmla="*/ 648 h 7"/>
                <a:gd name="T50" fmla="*/ 432 w 14"/>
                <a:gd name="T51" fmla="*/ 864 h 7"/>
                <a:gd name="T52" fmla="*/ 432 w 14"/>
                <a:gd name="T53" fmla="*/ 1080 h 7"/>
                <a:gd name="T54" fmla="*/ 432 w 14"/>
                <a:gd name="T55" fmla="*/ 1080 h 7"/>
                <a:gd name="T56" fmla="*/ 0 w 14"/>
                <a:gd name="T57" fmla="*/ 1296 h 7"/>
                <a:gd name="T58" fmla="*/ 0 w 14"/>
                <a:gd name="T59" fmla="*/ 1512 h 7"/>
                <a:gd name="T60" fmla="*/ 432 w 14"/>
                <a:gd name="T61" fmla="*/ 1512 h 7"/>
                <a:gd name="T62" fmla="*/ 648 w 14"/>
                <a:gd name="T63" fmla="*/ 1512 h 7"/>
                <a:gd name="T64" fmla="*/ 1080 w 14"/>
                <a:gd name="T65" fmla="*/ 1296 h 7"/>
                <a:gd name="T66" fmla="*/ 1296 w 14"/>
                <a:gd name="T67" fmla="*/ 1296 h 7"/>
                <a:gd name="T68" fmla="*/ 1728 w 14"/>
                <a:gd name="T69" fmla="*/ 1296 h 7"/>
                <a:gd name="T70" fmla="*/ 1728 w 14"/>
                <a:gd name="T71" fmla="*/ 1296 h 7"/>
                <a:gd name="T72" fmla="*/ 2160 w 14"/>
                <a:gd name="T73" fmla="*/ 1296 h 7"/>
                <a:gd name="T74" fmla="*/ 2376 w 14"/>
                <a:gd name="T75" fmla="*/ 1296 h 7"/>
                <a:gd name="T76" fmla="*/ 3024 w 14"/>
                <a:gd name="T77" fmla="*/ 1080 h 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
                <a:gd name="T118" fmla="*/ 0 h 7"/>
                <a:gd name="T119" fmla="*/ 14 w 14"/>
                <a:gd name="T120" fmla="*/ 7 h 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 h="7">
                  <a:moveTo>
                    <a:pt x="14" y="5"/>
                  </a:moveTo>
                  <a:lnTo>
                    <a:pt x="14" y="4"/>
                  </a:lnTo>
                  <a:lnTo>
                    <a:pt x="13" y="3"/>
                  </a:lnTo>
                  <a:lnTo>
                    <a:pt x="13" y="2"/>
                  </a:lnTo>
                  <a:lnTo>
                    <a:pt x="11" y="1"/>
                  </a:lnTo>
                  <a:lnTo>
                    <a:pt x="10" y="1"/>
                  </a:lnTo>
                  <a:lnTo>
                    <a:pt x="9" y="1"/>
                  </a:lnTo>
                  <a:lnTo>
                    <a:pt x="8" y="2"/>
                  </a:lnTo>
                  <a:lnTo>
                    <a:pt x="8" y="1"/>
                  </a:lnTo>
                  <a:lnTo>
                    <a:pt x="9" y="0"/>
                  </a:lnTo>
                  <a:lnTo>
                    <a:pt x="8" y="0"/>
                  </a:lnTo>
                  <a:lnTo>
                    <a:pt x="7" y="1"/>
                  </a:lnTo>
                  <a:lnTo>
                    <a:pt x="7" y="0"/>
                  </a:lnTo>
                  <a:lnTo>
                    <a:pt x="6" y="0"/>
                  </a:lnTo>
                  <a:lnTo>
                    <a:pt x="5" y="0"/>
                  </a:lnTo>
                  <a:lnTo>
                    <a:pt x="6" y="1"/>
                  </a:lnTo>
                  <a:lnTo>
                    <a:pt x="5" y="1"/>
                  </a:lnTo>
                  <a:lnTo>
                    <a:pt x="4" y="1"/>
                  </a:lnTo>
                  <a:lnTo>
                    <a:pt x="4" y="2"/>
                  </a:lnTo>
                  <a:lnTo>
                    <a:pt x="4" y="3"/>
                  </a:lnTo>
                  <a:lnTo>
                    <a:pt x="2" y="3"/>
                  </a:lnTo>
                  <a:lnTo>
                    <a:pt x="2" y="4"/>
                  </a:lnTo>
                  <a:lnTo>
                    <a:pt x="2" y="5"/>
                  </a:lnTo>
                  <a:lnTo>
                    <a:pt x="0" y="6"/>
                  </a:lnTo>
                  <a:lnTo>
                    <a:pt x="0" y="7"/>
                  </a:lnTo>
                  <a:lnTo>
                    <a:pt x="2" y="7"/>
                  </a:lnTo>
                  <a:lnTo>
                    <a:pt x="3" y="7"/>
                  </a:lnTo>
                  <a:lnTo>
                    <a:pt x="5" y="6"/>
                  </a:lnTo>
                  <a:lnTo>
                    <a:pt x="6" y="6"/>
                  </a:lnTo>
                  <a:lnTo>
                    <a:pt x="8" y="6"/>
                  </a:lnTo>
                  <a:lnTo>
                    <a:pt x="10" y="6"/>
                  </a:lnTo>
                  <a:lnTo>
                    <a:pt x="11" y="6"/>
                  </a:lnTo>
                  <a:lnTo>
                    <a:pt x="14"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2" name="Freeform 238"/>
            <p:cNvSpPr>
              <a:spLocks/>
            </p:cNvSpPr>
            <p:nvPr/>
          </p:nvSpPr>
          <p:spPr bwMode="auto">
            <a:xfrm>
              <a:off x="4255" y="1230"/>
              <a:ext cx="96" cy="48"/>
            </a:xfrm>
            <a:custGeom>
              <a:avLst/>
              <a:gdLst>
                <a:gd name="T0" fmla="*/ 2808 w 16"/>
                <a:gd name="T1" fmla="*/ 216 h 8"/>
                <a:gd name="T2" fmla="*/ 3024 w 16"/>
                <a:gd name="T3" fmla="*/ 216 h 8"/>
                <a:gd name="T4" fmla="*/ 3456 w 16"/>
                <a:gd name="T5" fmla="*/ 648 h 8"/>
                <a:gd name="T6" fmla="*/ 3240 w 16"/>
                <a:gd name="T7" fmla="*/ 1080 h 8"/>
                <a:gd name="T8" fmla="*/ 3024 w 16"/>
                <a:gd name="T9" fmla="*/ 1080 h 8"/>
                <a:gd name="T10" fmla="*/ 2808 w 16"/>
                <a:gd name="T11" fmla="*/ 1080 h 8"/>
                <a:gd name="T12" fmla="*/ 2808 w 16"/>
                <a:gd name="T13" fmla="*/ 1296 h 8"/>
                <a:gd name="T14" fmla="*/ 3456 w 16"/>
                <a:gd name="T15" fmla="*/ 1512 h 8"/>
                <a:gd name="T16" fmla="*/ 3456 w 16"/>
                <a:gd name="T17" fmla="*/ 1512 h 8"/>
                <a:gd name="T18" fmla="*/ 2160 w 16"/>
                <a:gd name="T19" fmla="*/ 1728 h 8"/>
                <a:gd name="T20" fmla="*/ 2160 w 16"/>
                <a:gd name="T21" fmla="*/ 1728 h 8"/>
                <a:gd name="T22" fmla="*/ 1944 w 16"/>
                <a:gd name="T23" fmla="*/ 1512 h 8"/>
                <a:gd name="T24" fmla="*/ 1080 w 16"/>
                <a:gd name="T25" fmla="*/ 1296 h 8"/>
                <a:gd name="T26" fmla="*/ 864 w 16"/>
                <a:gd name="T27" fmla="*/ 1512 h 8"/>
                <a:gd name="T28" fmla="*/ 648 w 16"/>
                <a:gd name="T29" fmla="*/ 1296 h 8"/>
                <a:gd name="T30" fmla="*/ 432 w 16"/>
                <a:gd name="T31" fmla="*/ 1080 h 8"/>
                <a:gd name="T32" fmla="*/ 648 w 16"/>
                <a:gd name="T33" fmla="*/ 864 h 8"/>
                <a:gd name="T34" fmla="*/ 432 w 16"/>
                <a:gd name="T35" fmla="*/ 864 h 8"/>
                <a:gd name="T36" fmla="*/ 0 w 16"/>
                <a:gd name="T37" fmla="*/ 864 h 8"/>
                <a:gd name="T38" fmla="*/ 216 w 16"/>
                <a:gd name="T39" fmla="*/ 648 h 8"/>
                <a:gd name="T40" fmla="*/ 216 w 16"/>
                <a:gd name="T41" fmla="*/ 648 h 8"/>
                <a:gd name="T42" fmla="*/ 648 w 16"/>
                <a:gd name="T43" fmla="*/ 648 h 8"/>
                <a:gd name="T44" fmla="*/ 648 w 16"/>
                <a:gd name="T45" fmla="*/ 432 h 8"/>
                <a:gd name="T46" fmla="*/ 864 w 16"/>
                <a:gd name="T47" fmla="*/ 216 h 8"/>
                <a:gd name="T48" fmla="*/ 1080 w 16"/>
                <a:gd name="T49" fmla="*/ 216 h 8"/>
                <a:gd name="T50" fmla="*/ 1512 w 16"/>
                <a:gd name="T51" fmla="*/ 216 h 8"/>
                <a:gd name="T52" fmla="*/ 2160 w 16"/>
                <a:gd name="T53" fmla="*/ 0 h 8"/>
                <a:gd name="T54" fmla="*/ 2376 w 16"/>
                <a:gd name="T55" fmla="*/ 216 h 8"/>
                <a:gd name="T56" fmla="*/ 2160 w 16"/>
                <a:gd name="T57" fmla="*/ 432 h 8"/>
                <a:gd name="T58" fmla="*/ 2160 w 16"/>
                <a:gd name="T59" fmla="*/ 432 h 8"/>
                <a:gd name="T60" fmla="*/ 2592 w 16"/>
                <a:gd name="T61" fmla="*/ 432 h 8"/>
                <a:gd name="T62" fmla="*/ 2808 w 16"/>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8"/>
                <a:gd name="T98" fmla="*/ 16 w 16"/>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8">
                  <a:moveTo>
                    <a:pt x="13" y="1"/>
                  </a:moveTo>
                  <a:lnTo>
                    <a:pt x="14" y="1"/>
                  </a:lnTo>
                  <a:lnTo>
                    <a:pt x="16" y="3"/>
                  </a:lnTo>
                  <a:lnTo>
                    <a:pt x="15" y="5"/>
                  </a:lnTo>
                  <a:lnTo>
                    <a:pt x="14" y="5"/>
                  </a:lnTo>
                  <a:lnTo>
                    <a:pt x="13" y="5"/>
                  </a:lnTo>
                  <a:lnTo>
                    <a:pt x="13" y="6"/>
                  </a:lnTo>
                  <a:lnTo>
                    <a:pt x="16" y="7"/>
                  </a:lnTo>
                  <a:lnTo>
                    <a:pt x="10" y="8"/>
                  </a:lnTo>
                  <a:lnTo>
                    <a:pt x="9" y="7"/>
                  </a:lnTo>
                  <a:lnTo>
                    <a:pt x="5" y="6"/>
                  </a:lnTo>
                  <a:lnTo>
                    <a:pt x="4" y="7"/>
                  </a:lnTo>
                  <a:lnTo>
                    <a:pt x="3" y="6"/>
                  </a:lnTo>
                  <a:lnTo>
                    <a:pt x="2" y="5"/>
                  </a:lnTo>
                  <a:lnTo>
                    <a:pt x="3" y="4"/>
                  </a:lnTo>
                  <a:lnTo>
                    <a:pt x="2" y="4"/>
                  </a:lnTo>
                  <a:lnTo>
                    <a:pt x="0" y="4"/>
                  </a:lnTo>
                  <a:lnTo>
                    <a:pt x="1" y="3"/>
                  </a:lnTo>
                  <a:lnTo>
                    <a:pt x="3" y="3"/>
                  </a:lnTo>
                  <a:lnTo>
                    <a:pt x="3" y="2"/>
                  </a:lnTo>
                  <a:lnTo>
                    <a:pt x="4" y="1"/>
                  </a:lnTo>
                  <a:lnTo>
                    <a:pt x="5" y="1"/>
                  </a:lnTo>
                  <a:lnTo>
                    <a:pt x="7" y="1"/>
                  </a:lnTo>
                  <a:lnTo>
                    <a:pt x="10" y="0"/>
                  </a:lnTo>
                  <a:lnTo>
                    <a:pt x="11" y="1"/>
                  </a:lnTo>
                  <a:lnTo>
                    <a:pt x="10" y="2"/>
                  </a:lnTo>
                  <a:lnTo>
                    <a:pt x="12" y="2"/>
                  </a:lnTo>
                  <a:lnTo>
                    <a:pt x="1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3" name="Freeform 239"/>
            <p:cNvSpPr>
              <a:spLocks/>
            </p:cNvSpPr>
            <p:nvPr/>
          </p:nvSpPr>
          <p:spPr bwMode="auto">
            <a:xfrm>
              <a:off x="4255" y="1230"/>
              <a:ext cx="96" cy="48"/>
            </a:xfrm>
            <a:custGeom>
              <a:avLst/>
              <a:gdLst>
                <a:gd name="T0" fmla="*/ 2808 w 16"/>
                <a:gd name="T1" fmla="*/ 216 h 8"/>
                <a:gd name="T2" fmla="*/ 3024 w 16"/>
                <a:gd name="T3" fmla="*/ 216 h 8"/>
                <a:gd name="T4" fmla="*/ 3456 w 16"/>
                <a:gd name="T5" fmla="*/ 648 h 8"/>
                <a:gd name="T6" fmla="*/ 3240 w 16"/>
                <a:gd name="T7" fmla="*/ 1080 h 8"/>
                <a:gd name="T8" fmla="*/ 3024 w 16"/>
                <a:gd name="T9" fmla="*/ 1080 h 8"/>
                <a:gd name="T10" fmla="*/ 2808 w 16"/>
                <a:gd name="T11" fmla="*/ 1080 h 8"/>
                <a:gd name="T12" fmla="*/ 2808 w 16"/>
                <a:gd name="T13" fmla="*/ 1296 h 8"/>
                <a:gd name="T14" fmla="*/ 3456 w 16"/>
                <a:gd name="T15" fmla="*/ 1512 h 8"/>
                <a:gd name="T16" fmla="*/ 3456 w 16"/>
                <a:gd name="T17" fmla="*/ 1512 h 8"/>
                <a:gd name="T18" fmla="*/ 2160 w 16"/>
                <a:gd name="T19" fmla="*/ 1728 h 8"/>
                <a:gd name="T20" fmla="*/ 2160 w 16"/>
                <a:gd name="T21" fmla="*/ 1728 h 8"/>
                <a:gd name="T22" fmla="*/ 1944 w 16"/>
                <a:gd name="T23" fmla="*/ 1512 h 8"/>
                <a:gd name="T24" fmla="*/ 1080 w 16"/>
                <a:gd name="T25" fmla="*/ 1296 h 8"/>
                <a:gd name="T26" fmla="*/ 864 w 16"/>
                <a:gd name="T27" fmla="*/ 1512 h 8"/>
                <a:gd name="T28" fmla="*/ 648 w 16"/>
                <a:gd name="T29" fmla="*/ 1296 h 8"/>
                <a:gd name="T30" fmla="*/ 432 w 16"/>
                <a:gd name="T31" fmla="*/ 1080 h 8"/>
                <a:gd name="T32" fmla="*/ 648 w 16"/>
                <a:gd name="T33" fmla="*/ 864 h 8"/>
                <a:gd name="T34" fmla="*/ 432 w 16"/>
                <a:gd name="T35" fmla="*/ 864 h 8"/>
                <a:gd name="T36" fmla="*/ 0 w 16"/>
                <a:gd name="T37" fmla="*/ 864 h 8"/>
                <a:gd name="T38" fmla="*/ 216 w 16"/>
                <a:gd name="T39" fmla="*/ 648 h 8"/>
                <a:gd name="T40" fmla="*/ 216 w 16"/>
                <a:gd name="T41" fmla="*/ 648 h 8"/>
                <a:gd name="T42" fmla="*/ 648 w 16"/>
                <a:gd name="T43" fmla="*/ 648 h 8"/>
                <a:gd name="T44" fmla="*/ 648 w 16"/>
                <a:gd name="T45" fmla="*/ 432 h 8"/>
                <a:gd name="T46" fmla="*/ 864 w 16"/>
                <a:gd name="T47" fmla="*/ 216 h 8"/>
                <a:gd name="T48" fmla="*/ 1080 w 16"/>
                <a:gd name="T49" fmla="*/ 216 h 8"/>
                <a:gd name="T50" fmla="*/ 1512 w 16"/>
                <a:gd name="T51" fmla="*/ 216 h 8"/>
                <a:gd name="T52" fmla="*/ 2160 w 16"/>
                <a:gd name="T53" fmla="*/ 0 h 8"/>
                <a:gd name="T54" fmla="*/ 2376 w 16"/>
                <a:gd name="T55" fmla="*/ 216 h 8"/>
                <a:gd name="T56" fmla="*/ 2160 w 16"/>
                <a:gd name="T57" fmla="*/ 432 h 8"/>
                <a:gd name="T58" fmla="*/ 2160 w 16"/>
                <a:gd name="T59" fmla="*/ 432 h 8"/>
                <a:gd name="T60" fmla="*/ 2592 w 16"/>
                <a:gd name="T61" fmla="*/ 432 h 8"/>
                <a:gd name="T62" fmla="*/ 2808 w 16"/>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
                <a:gd name="T97" fmla="*/ 0 h 8"/>
                <a:gd name="T98" fmla="*/ 16 w 16"/>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 h="8">
                  <a:moveTo>
                    <a:pt x="13" y="1"/>
                  </a:moveTo>
                  <a:lnTo>
                    <a:pt x="14" y="1"/>
                  </a:lnTo>
                  <a:lnTo>
                    <a:pt x="16" y="3"/>
                  </a:lnTo>
                  <a:lnTo>
                    <a:pt x="15" y="5"/>
                  </a:lnTo>
                  <a:lnTo>
                    <a:pt x="14" y="5"/>
                  </a:lnTo>
                  <a:lnTo>
                    <a:pt x="13" y="5"/>
                  </a:lnTo>
                  <a:lnTo>
                    <a:pt x="13" y="6"/>
                  </a:lnTo>
                  <a:lnTo>
                    <a:pt x="16" y="7"/>
                  </a:lnTo>
                  <a:lnTo>
                    <a:pt x="10" y="8"/>
                  </a:lnTo>
                  <a:lnTo>
                    <a:pt x="9" y="7"/>
                  </a:lnTo>
                  <a:lnTo>
                    <a:pt x="5" y="6"/>
                  </a:lnTo>
                  <a:lnTo>
                    <a:pt x="4" y="7"/>
                  </a:lnTo>
                  <a:lnTo>
                    <a:pt x="3" y="6"/>
                  </a:lnTo>
                  <a:lnTo>
                    <a:pt x="2" y="5"/>
                  </a:lnTo>
                  <a:lnTo>
                    <a:pt x="3" y="4"/>
                  </a:lnTo>
                  <a:lnTo>
                    <a:pt x="2" y="4"/>
                  </a:lnTo>
                  <a:lnTo>
                    <a:pt x="0" y="4"/>
                  </a:lnTo>
                  <a:lnTo>
                    <a:pt x="1" y="3"/>
                  </a:lnTo>
                  <a:lnTo>
                    <a:pt x="3" y="3"/>
                  </a:lnTo>
                  <a:lnTo>
                    <a:pt x="3" y="2"/>
                  </a:lnTo>
                  <a:lnTo>
                    <a:pt x="4" y="1"/>
                  </a:lnTo>
                  <a:lnTo>
                    <a:pt x="5" y="1"/>
                  </a:lnTo>
                  <a:lnTo>
                    <a:pt x="7" y="1"/>
                  </a:lnTo>
                  <a:lnTo>
                    <a:pt x="10" y="0"/>
                  </a:lnTo>
                  <a:lnTo>
                    <a:pt x="11" y="1"/>
                  </a:lnTo>
                  <a:lnTo>
                    <a:pt x="10" y="2"/>
                  </a:lnTo>
                  <a:lnTo>
                    <a:pt x="12" y="2"/>
                  </a:lnTo>
                  <a:lnTo>
                    <a:pt x="1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4" name="Freeform 240"/>
            <p:cNvSpPr>
              <a:spLocks/>
            </p:cNvSpPr>
            <p:nvPr/>
          </p:nvSpPr>
          <p:spPr bwMode="auto">
            <a:xfrm>
              <a:off x="4225" y="1194"/>
              <a:ext cx="96" cy="42"/>
            </a:xfrm>
            <a:custGeom>
              <a:avLst/>
              <a:gdLst>
                <a:gd name="T0" fmla="*/ 3456 w 16"/>
                <a:gd name="T1" fmla="*/ 648 h 7"/>
                <a:gd name="T2" fmla="*/ 3024 w 16"/>
                <a:gd name="T3" fmla="*/ 864 h 7"/>
                <a:gd name="T4" fmla="*/ 3024 w 16"/>
                <a:gd name="T5" fmla="*/ 1080 h 7"/>
                <a:gd name="T6" fmla="*/ 3024 w 16"/>
                <a:gd name="T7" fmla="*/ 1296 h 7"/>
                <a:gd name="T8" fmla="*/ 2160 w 16"/>
                <a:gd name="T9" fmla="*/ 1296 h 7"/>
                <a:gd name="T10" fmla="*/ 1728 w 16"/>
                <a:gd name="T11" fmla="*/ 1296 h 7"/>
                <a:gd name="T12" fmla="*/ 1728 w 16"/>
                <a:gd name="T13" fmla="*/ 1512 h 7"/>
                <a:gd name="T14" fmla="*/ 1080 w 16"/>
                <a:gd name="T15" fmla="*/ 1512 h 7"/>
                <a:gd name="T16" fmla="*/ 648 w 16"/>
                <a:gd name="T17" fmla="*/ 1296 h 7"/>
                <a:gd name="T18" fmla="*/ 648 w 16"/>
                <a:gd name="T19" fmla="*/ 1296 h 7"/>
                <a:gd name="T20" fmla="*/ 216 w 16"/>
                <a:gd name="T21" fmla="*/ 1296 h 7"/>
                <a:gd name="T22" fmla="*/ 0 w 16"/>
                <a:gd name="T23" fmla="*/ 1080 h 7"/>
                <a:gd name="T24" fmla="*/ 432 w 16"/>
                <a:gd name="T25" fmla="*/ 1080 h 7"/>
                <a:gd name="T26" fmla="*/ 648 w 16"/>
                <a:gd name="T27" fmla="*/ 864 h 7"/>
                <a:gd name="T28" fmla="*/ 864 w 16"/>
                <a:gd name="T29" fmla="*/ 864 h 7"/>
                <a:gd name="T30" fmla="*/ 648 w 16"/>
                <a:gd name="T31" fmla="*/ 648 h 7"/>
                <a:gd name="T32" fmla="*/ 1080 w 16"/>
                <a:gd name="T33" fmla="*/ 432 h 7"/>
                <a:gd name="T34" fmla="*/ 1944 w 16"/>
                <a:gd name="T35" fmla="*/ 216 h 7"/>
                <a:gd name="T36" fmla="*/ 1944 w 16"/>
                <a:gd name="T37" fmla="*/ 0 h 7"/>
                <a:gd name="T38" fmla="*/ 2376 w 16"/>
                <a:gd name="T39" fmla="*/ 0 h 7"/>
                <a:gd name="T40" fmla="*/ 2592 w 16"/>
                <a:gd name="T41" fmla="*/ 0 h 7"/>
                <a:gd name="T42" fmla="*/ 2808 w 16"/>
                <a:gd name="T43" fmla="*/ 432 h 7"/>
                <a:gd name="T44" fmla="*/ 3240 w 16"/>
                <a:gd name="T45" fmla="*/ 648 h 7"/>
                <a:gd name="T46" fmla="*/ 3456 w 16"/>
                <a:gd name="T47" fmla="*/ 648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7"/>
                <a:gd name="T74" fmla="*/ 16 w 16"/>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7">
                  <a:moveTo>
                    <a:pt x="16" y="3"/>
                  </a:moveTo>
                  <a:lnTo>
                    <a:pt x="14" y="4"/>
                  </a:lnTo>
                  <a:lnTo>
                    <a:pt x="14" y="5"/>
                  </a:lnTo>
                  <a:lnTo>
                    <a:pt x="14" y="6"/>
                  </a:lnTo>
                  <a:lnTo>
                    <a:pt x="10" y="6"/>
                  </a:lnTo>
                  <a:lnTo>
                    <a:pt x="8" y="6"/>
                  </a:lnTo>
                  <a:lnTo>
                    <a:pt x="8" y="7"/>
                  </a:lnTo>
                  <a:lnTo>
                    <a:pt x="5" y="7"/>
                  </a:lnTo>
                  <a:lnTo>
                    <a:pt x="3" y="6"/>
                  </a:lnTo>
                  <a:lnTo>
                    <a:pt x="1" y="6"/>
                  </a:lnTo>
                  <a:lnTo>
                    <a:pt x="0" y="5"/>
                  </a:lnTo>
                  <a:lnTo>
                    <a:pt x="2" y="5"/>
                  </a:lnTo>
                  <a:lnTo>
                    <a:pt x="3" y="4"/>
                  </a:lnTo>
                  <a:lnTo>
                    <a:pt x="4" y="4"/>
                  </a:lnTo>
                  <a:lnTo>
                    <a:pt x="3" y="3"/>
                  </a:lnTo>
                  <a:lnTo>
                    <a:pt x="5" y="2"/>
                  </a:lnTo>
                  <a:lnTo>
                    <a:pt x="9" y="1"/>
                  </a:lnTo>
                  <a:lnTo>
                    <a:pt x="9" y="0"/>
                  </a:lnTo>
                  <a:lnTo>
                    <a:pt x="11" y="0"/>
                  </a:lnTo>
                  <a:lnTo>
                    <a:pt x="12" y="0"/>
                  </a:lnTo>
                  <a:lnTo>
                    <a:pt x="13" y="2"/>
                  </a:lnTo>
                  <a:lnTo>
                    <a:pt x="15" y="3"/>
                  </a:lnTo>
                  <a:lnTo>
                    <a:pt x="16"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5" name="Freeform 241"/>
            <p:cNvSpPr>
              <a:spLocks/>
            </p:cNvSpPr>
            <p:nvPr/>
          </p:nvSpPr>
          <p:spPr bwMode="auto">
            <a:xfrm>
              <a:off x="4225" y="1194"/>
              <a:ext cx="96" cy="42"/>
            </a:xfrm>
            <a:custGeom>
              <a:avLst/>
              <a:gdLst>
                <a:gd name="T0" fmla="*/ 3456 w 16"/>
                <a:gd name="T1" fmla="*/ 648 h 7"/>
                <a:gd name="T2" fmla="*/ 3024 w 16"/>
                <a:gd name="T3" fmla="*/ 864 h 7"/>
                <a:gd name="T4" fmla="*/ 3024 w 16"/>
                <a:gd name="T5" fmla="*/ 1080 h 7"/>
                <a:gd name="T6" fmla="*/ 3024 w 16"/>
                <a:gd name="T7" fmla="*/ 1296 h 7"/>
                <a:gd name="T8" fmla="*/ 2160 w 16"/>
                <a:gd name="T9" fmla="*/ 1296 h 7"/>
                <a:gd name="T10" fmla="*/ 1728 w 16"/>
                <a:gd name="T11" fmla="*/ 1296 h 7"/>
                <a:gd name="T12" fmla="*/ 1728 w 16"/>
                <a:gd name="T13" fmla="*/ 1512 h 7"/>
                <a:gd name="T14" fmla="*/ 1080 w 16"/>
                <a:gd name="T15" fmla="*/ 1512 h 7"/>
                <a:gd name="T16" fmla="*/ 648 w 16"/>
                <a:gd name="T17" fmla="*/ 1296 h 7"/>
                <a:gd name="T18" fmla="*/ 648 w 16"/>
                <a:gd name="T19" fmla="*/ 1296 h 7"/>
                <a:gd name="T20" fmla="*/ 216 w 16"/>
                <a:gd name="T21" fmla="*/ 1296 h 7"/>
                <a:gd name="T22" fmla="*/ 0 w 16"/>
                <a:gd name="T23" fmla="*/ 1080 h 7"/>
                <a:gd name="T24" fmla="*/ 432 w 16"/>
                <a:gd name="T25" fmla="*/ 1080 h 7"/>
                <a:gd name="T26" fmla="*/ 648 w 16"/>
                <a:gd name="T27" fmla="*/ 864 h 7"/>
                <a:gd name="T28" fmla="*/ 864 w 16"/>
                <a:gd name="T29" fmla="*/ 864 h 7"/>
                <a:gd name="T30" fmla="*/ 648 w 16"/>
                <a:gd name="T31" fmla="*/ 648 h 7"/>
                <a:gd name="T32" fmla="*/ 1080 w 16"/>
                <a:gd name="T33" fmla="*/ 432 h 7"/>
                <a:gd name="T34" fmla="*/ 1944 w 16"/>
                <a:gd name="T35" fmla="*/ 216 h 7"/>
                <a:gd name="T36" fmla="*/ 1944 w 16"/>
                <a:gd name="T37" fmla="*/ 0 h 7"/>
                <a:gd name="T38" fmla="*/ 2376 w 16"/>
                <a:gd name="T39" fmla="*/ 0 h 7"/>
                <a:gd name="T40" fmla="*/ 2592 w 16"/>
                <a:gd name="T41" fmla="*/ 0 h 7"/>
                <a:gd name="T42" fmla="*/ 2808 w 16"/>
                <a:gd name="T43" fmla="*/ 432 h 7"/>
                <a:gd name="T44" fmla="*/ 3240 w 16"/>
                <a:gd name="T45" fmla="*/ 648 h 7"/>
                <a:gd name="T46" fmla="*/ 3456 w 16"/>
                <a:gd name="T47" fmla="*/ 648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7"/>
                <a:gd name="T74" fmla="*/ 16 w 16"/>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7">
                  <a:moveTo>
                    <a:pt x="16" y="3"/>
                  </a:moveTo>
                  <a:lnTo>
                    <a:pt x="14" y="4"/>
                  </a:lnTo>
                  <a:lnTo>
                    <a:pt x="14" y="5"/>
                  </a:lnTo>
                  <a:lnTo>
                    <a:pt x="14" y="6"/>
                  </a:lnTo>
                  <a:lnTo>
                    <a:pt x="10" y="6"/>
                  </a:lnTo>
                  <a:lnTo>
                    <a:pt x="8" y="6"/>
                  </a:lnTo>
                  <a:lnTo>
                    <a:pt x="8" y="7"/>
                  </a:lnTo>
                  <a:lnTo>
                    <a:pt x="5" y="7"/>
                  </a:lnTo>
                  <a:lnTo>
                    <a:pt x="3" y="6"/>
                  </a:lnTo>
                  <a:lnTo>
                    <a:pt x="1" y="6"/>
                  </a:lnTo>
                  <a:lnTo>
                    <a:pt x="0" y="5"/>
                  </a:lnTo>
                  <a:lnTo>
                    <a:pt x="2" y="5"/>
                  </a:lnTo>
                  <a:lnTo>
                    <a:pt x="3" y="4"/>
                  </a:lnTo>
                  <a:lnTo>
                    <a:pt x="4" y="4"/>
                  </a:lnTo>
                  <a:lnTo>
                    <a:pt x="3" y="3"/>
                  </a:lnTo>
                  <a:lnTo>
                    <a:pt x="5" y="2"/>
                  </a:lnTo>
                  <a:lnTo>
                    <a:pt x="9" y="1"/>
                  </a:lnTo>
                  <a:lnTo>
                    <a:pt x="9" y="0"/>
                  </a:lnTo>
                  <a:lnTo>
                    <a:pt x="11" y="0"/>
                  </a:lnTo>
                  <a:lnTo>
                    <a:pt x="12" y="0"/>
                  </a:lnTo>
                  <a:lnTo>
                    <a:pt x="13" y="2"/>
                  </a:lnTo>
                  <a:lnTo>
                    <a:pt x="15" y="3"/>
                  </a:lnTo>
                  <a:lnTo>
                    <a:pt x="16"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6" name="Freeform 242"/>
            <p:cNvSpPr>
              <a:spLocks/>
            </p:cNvSpPr>
            <p:nvPr/>
          </p:nvSpPr>
          <p:spPr bwMode="auto">
            <a:xfrm>
              <a:off x="4225" y="1236"/>
              <a:ext cx="36" cy="12"/>
            </a:xfrm>
            <a:custGeom>
              <a:avLst/>
              <a:gdLst>
                <a:gd name="T0" fmla="*/ 1296 w 6"/>
                <a:gd name="T1" fmla="*/ 216 h 2"/>
                <a:gd name="T2" fmla="*/ 1080 w 6"/>
                <a:gd name="T3" fmla="*/ 0 h 2"/>
                <a:gd name="T4" fmla="*/ 864 w 6"/>
                <a:gd name="T5" fmla="*/ 0 h 2"/>
                <a:gd name="T6" fmla="*/ 432 w 6"/>
                <a:gd name="T7" fmla="*/ 0 h 2"/>
                <a:gd name="T8" fmla="*/ 0 w 6"/>
                <a:gd name="T9" fmla="*/ 0 h 2"/>
                <a:gd name="T10" fmla="*/ 0 w 6"/>
                <a:gd name="T11" fmla="*/ 0 h 2"/>
                <a:gd name="T12" fmla="*/ 216 w 6"/>
                <a:gd name="T13" fmla="*/ 216 h 2"/>
                <a:gd name="T14" fmla="*/ 216 w 6"/>
                <a:gd name="T15" fmla="*/ 432 h 2"/>
                <a:gd name="T16" fmla="*/ 432 w 6"/>
                <a:gd name="T17" fmla="*/ 432 h 2"/>
                <a:gd name="T18" fmla="*/ 648 w 6"/>
                <a:gd name="T19" fmla="*/ 432 h 2"/>
                <a:gd name="T20" fmla="*/ 432 w 6"/>
                <a:gd name="T21" fmla="*/ 432 h 2"/>
                <a:gd name="T22" fmla="*/ 648 w 6"/>
                <a:gd name="T23" fmla="*/ 432 h 2"/>
                <a:gd name="T24" fmla="*/ 864 w 6"/>
                <a:gd name="T25" fmla="*/ 432 h 2"/>
                <a:gd name="T26" fmla="*/ 1296 w 6"/>
                <a:gd name="T27" fmla="*/ 216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2"/>
                <a:gd name="T44" fmla="*/ 6 w 6"/>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2">
                  <a:moveTo>
                    <a:pt x="6" y="1"/>
                  </a:moveTo>
                  <a:lnTo>
                    <a:pt x="5" y="0"/>
                  </a:lnTo>
                  <a:lnTo>
                    <a:pt x="4" y="0"/>
                  </a:lnTo>
                  <a:lnTo>
                    <a:pt x="2" y="0"/>
                  </a:lnTo>
                  <a:lnTo>
                    <a:pt x="0" y="0"/>
                  </a:lnTo>
                  <a:lnTo>
                    <a:pt x="1" y="1"/>
                  </a:lnTo>
                  <a:lnTo>
                    <a:pt x="1" y="2"/>
                  </a:lnTo>
                  <a:lnTo>
                    <a:pt x="2" y="2"/>
                  </a:lnTo>
                  <a:lnTo>
                    <a:pt x="3" y="2"/>
                  </a:lnTo>
                  <a:lnTo>
                    <a:pt x="2" y="2"/>
                  </a:lnTo>
                  <a:lnTo>
                    <a:pt x="3" y="2"/>
                  </a:lnTo>
                  <a:lnTo>
                    <a:pt x="4" y="2"/>
                  </a:lnTo>
                  <a:lnTo>
                    <a:pt x="6"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7" name="Freeform 243"/>
            <p:cNvSpPr>
              <a:spLocks/>
            </p:cNvSpPr>
            <p:nvPr/>
          </p:nvSpPr>
          <p:spPr bwMode="auto">
            <a:xfrm>
              <a:off x="4225" y="1236"/>
              <a:ext cx="36" cy="12"/>
            </a:xfrm>
            <a:custGeom>
              <a:avLst/>
              <a:gdLst>
                <a:gd name="T0" fmla="*/ 1296 w 6"/>
                <a:gd name="T1" fmla="*/ 216 h 2"/>
                <a:gd name="T2" fmla="*/ 1080 w 6"/>
                <a:gd name="T3" fmla="*/ 0 h 2"/>
                <a:gd name="T4" fmla="*/ 864 w 6"/>
                <a:gd name="T5" fmla="*/ 0 h 2"/>
                <a:gd name="T6" fmla="*/ 432 w 6"/>
                <a:gd name="T7" fmla="*/ 0 h 2"/>
                <a:gd name="T8" fmla="*/ 0 w 6"/>
                <a:gd name="T9" fmla="*/ 0 h 2"/>
                <a:gd name="T10" fmla="*/ 0 w 6"/>
                <a:gd name="T11" fmla="*/ 0 h 2"/>
                <a:gd name="T12" fmla="*/ 216 w 6"/>
                <a:gd name="T13" fmla="*/ 216 h 2"/>
                <a:gd name="T14" fmla="*/ 216 w 6"/>
                <a:gd name="T15" fmla="*/ 432 h 2"/>
                <a:gd name="T16" fmla="*/ 432 w 6"/>
                <a:gd name="T17" fmla="*/ 432 h 2"/>
                <a:gd name="T18" fmla="*/ 648 w 6"/>
                <a:gd name="T19" fmla="*/ 432 h 2"/>
                <a:gd name="T20" fmla="*/ 432 w 6"/>
                <a:gd name="T21" fmla="*/ 432 h 2"/>
                <a:gd name="T22" fmla="*/ 648 w 6"/>
                <a:gd name="T23" fmla="*/ 432 h 2"/>
                <a:gd name="T24" fmla="*/ 864 w 6"/>
                <a:gd name="T25" fmla="*/ 432 h 2"/>
                <a:gd name="T26" fmla="*/ 1296 w 6"/>
                <a:gd name="T27" fmla="*/ 216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2"/>
                <a:gd name="T44" fmla="*/ 6 w 6"/>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2">
                  <a:moveTo>
                    <a:pt x="6" y="1"/>
                  </a:moveTo>
                  <a:lnTo>
                    <a:pt x="5" y="0"/>
                  </a:lnTo>
                  <a:lnTo>
                    <a:pt x="4" y="0"/>
                  </a:lnTo>
                  <a:lnTo>
                    <a:pt x="2" y="0"/>
                  </a:lnTo>
                  <a:lnTo>
                    <a:pt x="0" y="0"/>
                  </a:lnTo>
                  <a:lnTo>
                    <a:pt x="1" y="1"/>
                  </a:lnTo>
                  <a:lnTo>
                    <a:pt x="1" y="2"/>
                  </a:lnTo>
                  <a:lnTo>
                    <a:pt x="2" y="2"/>
                  </a:lnTo>
                  <a:lnTo>
                    <a:pt x="3" y="2"/>
                  </a:lnTo>
                  <a:lnTo>
                    <a:pt x="2" y="2"/>
                  </a:lnTo>
                  <a:lnTo>
                    <a:pt x="3" y="2"/>
                  </a:lnTo>
                  <a:lnTo>
                    <a:pt x="4" y="2"/>
                  </a:lnTo>
                  <a:lnTo>
                    <a:pt x="6"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8" name="Freeform 244"/>
            <p:cNvSpPr>
              <a:spLocks/>
            </p:cNvSpPr>
            <p:nvPr/>
          </p:nvSpPr>
          <p:spPr bwMode="auto">
            <a:xfrm>
              <a:off x="4207" y="1194"/>
              <a:ext cx="24" cy="6"/>
            </a:xfrm>
            <a:custGeom>
              <a:avLst/>
              <a:gdLst>
                <a:gd name="T0" fmla="*/ 864 w 4"/>
                <a:gd name="T1" fmla="*/ 0 h 1"/>
                <a:gd name="T2" fmla="*/ 864 w 4"/>
                <a:gd name="T3" fmla="*/ 0 h 1"/>
                <a:gd name="T4" fmla="*/ 864 w 4"/>
                <a:gd name="T5" fmla="*/ 216 h 1"/>
                <a:gd name="T6" fmla="*/ 432 w 4"/>
                <a:gd name="T7" fmla="*/ 216 h 1"/>
                <a:gd name="T8" fmla="*/ 0 w 4"/>
                <a:gd name="T9" fmla="*/ 0 h 1"/>
                <a:gd name="T10" fmla="*/ 216 w 4"/>
                <a:gd name="T11" fmla="*/ 0 h 1"/>
                <a:gd name="T12" fmla="*/ 864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4" y="0"/>
                  </a:moveTo>
                  <a:lnTo>
                    <a:pt x="4" y="0"/>
                  </a:lnTo>
                  <a:lnTo>
                    <a:pt x="4" y="1"/>
                  </a:lnTo>
                  <a:lnTo>
                    <a:pt x="2" y="1"/>
                  </a:lnTo>
                  <a:lnTo>
                    <a:pt x="0" y="0"/>
                  </a:lnTo>
                  <a:lnTo>
                    <a:pt x="1" y="0"/>
                  </a:lnTo>
                  <a:lnTo>
                    <a:pt x="4"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9" name="Freeform 245"/>
            <p:cNvSpPr>
              <a:spLocks/>
            </p:cNvSpPr>
            <p:nvPr/>
          </p:nvSpPr>
          <p:spPr bwMode="auto">
            <a:xfrm>
              <a:off x="4207" y="1194"/>
              <a:ext cx="24" cy="6"/>
            </a:xfrm>
            <a:custGeom>
              <a:avLst/>
              <a:gdLst>
                <a:gd name="T0" fmla="*/ 864 w 4"/>
                <a:gd name="T1" fmla="*/ 0 h 1"/>
                <a:gd name="T2" fmla="*/ 864 w 4"/>
                <a:gd name="T3" fmla="*/ 0 h 1"/>
                <a:gd name="T4" fmla="*/ 864 w 4"/>
                <a:gd name="T5" fmla="*/ 216 h 1"/>
                <a:gd name="T6" fmla="*/ 432 w 4"/>
                <a:gd name="T7" fmla="*/ 216 h 1"/>
                <a:gd name="T8" fmla="*/ 0 w 4"/>
                <a:gd name="T9" fmla="*/ 0 h 1"/>
                <a:gd name="T10" fmla="*/ 216 w 4"/>
                <a:gd name="T11" fmla="*/ 0 h 1"/>
                <a:gd name="T12" fmla="*/ 864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4" y="0"/>
                  </a:moveTo>
                  <a:lnTo>
                    <a:pt x="4" y="0"/>
                  </a:lnTo>
                  <a:lnTo>
                    <a:pt x="4" y="1"/>
                  </a:lnTo>
                  <a:lnTo>
                    <a:pt x="2" y="1"/>
                  </a:lnTo>
                  <a:lnTo>
                    <a:pt x="0" y="0"/>
                  </a:lnTo>
                  <a:lnTo>
                    <a:pt x="1" y="0"/>
                  </a:lnTo>
                  <a:lnTo>
                    <a:pt x="4"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0" name="Rectangle 246"/>
            <p:cNvSpPr>
              <a:spLocks noChangeArrowheads="1"/>
            </p:cNvSpPr>
            <p:nvPr/>
          </p:nvSpPr>
          <p:spPr bwMode="auto">
            <a:xfrm>
              <a:off x="4231" y="1248"/>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71" name="Rectangle 247"/>
            <p:cNvSpPr>
              <a:spLocks noChangeArrowheads="1"/>
            </p:cNvSpPr>
            <p:nvPr/>
          </p:nvSpPr>
          <p:spPr bwMode="auto">
            <a:xfrm>
              <a:off x="4231" y="1248"/>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72" name="Freeform 248"/>
            <p:cNvSpPr>
              <a:spLocks/>
            </p:cNvSpPr>
            <p:nvPr/>
          </p:nvSpPr>
          <p:spPr bwMode="auto">
            <a:xfrm>
              <a:off x="4249" y="1254"/>
              <a:ext cx="6"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3" name="Freeform 249"/>
            <p:cNvSpPr>
              <a:spLocks/>
            </p:cNvSpPr>
            <p:nvPr/>
          </p:nvSpPr>
          <p:spPr bwMode="auto">
            <a:xfrm>
              <a:off x="4249" y="1254"/>
              <a:ext cx="6" cy="0"/>
            </a:xfrm>
            <a:custGeom>
              <a:avLst/>
              <a:gdLst>
                <a:gd name="T0" fmla="*/ 216 w 1"/>
                <a:gd name="T1" fmla="*/ 216 w 1"/>
                <a:gd name="T2" fmla="*/ 216 w 1"/>
                <a:gd name="T3" fmla="*/ 0 w 1"/>
                <a:gd name="T4" fmla="*/ 216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1" y="0"/>
                  </a:moveTo>
                  <a:lnTo>
                    <a:pt x="1" y="0"/>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4" name="Freeform 250"/>
            <p:cNvSpPr>
              <a:spLocks/>
            </p:cNvSpPr>
            <p:nvPr/>
          </p:nvSpPr>
          <p:spPr bwMode="auto">
            <a:xfrm>
              <a:off x="4213" y="1254"/>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5" name="Freeform 251"/>
            <p:cNvSpPr>
              <a:spLocks/>
            </p:cNvSpPr>
            <p:nvPr/>
          </p:nvSpPr>
          <p:spPr bwMode="auto">
            <a:xfrm>
              <a:off x="4213" y="1254"/>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6" name="Freeform 252"/>
            <p:cNvSpPr>
              <a:spLocks/>
            </p:cNvSpPr>
            <p:nvPr/>
          </p:nvSpPr>
          <p:spPr bwMode="auto">
            <a:xfrm>
              <a:off x="4225" y="1254"/>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7" name="Freeform 253"/>
            <p:cNvSpPr>
              <a:spLocks/>
            </p:cNvSpPr>
            <p:nvPr/>
          </p:nvSpPr>
          <p:spPr bwMode="auto">
            <a:xfrm>
              <a:off x="4225" y="1254"/>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8" name="Freeform 254"/>
            <p:cNvSpPr>
              <a:spLocks/>
            </p:cNvSpPr>
            <p:nvPr/>
          </p:nvSpPr>
          <p:spPr bwMode="auto">
            <a:xfrm>
              <a:off x="4237" y="1254"/>
              <a:ext cx="12" cy="6"/>
            </a:xfrm>
            <a:custGeom>
              <a:avLst/>
              <a:gdLst>
                <a:gd name="T0" fmla="*/ 0 w 2"/>
                <a:gd name="T1" fmla="*/ 0 h 1"/>
                <a:gd name="T2" fmla="*/ 432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9" name="Freeform 255"/>
            <p:cNvSpPr>
              <a:spLocks/>
            </p:cNvSpPr>
            <p:nvPr/>
          </p:nvSpPr>
          <p:spPr bwMode="auto">
            <a:xfrm>
              <a:off x="4237" y="1254"/>
              <a:ext cx="12" cy="6"/>
            </a:xfrm>
            <a:custGeom>
              <a:avLst/>
              <a:gdLst>
                <a:gd name="T0" fmla="*/ 0 w 2"/>
                <a:gd name="T1" fmla="*/ 0 h 1"/>
                <a:gd name="T2" fmla="*/ 432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0" name="Freeform 256"/>
            <p:cNvSpPr>
              <a:spLocks/>
            </p:cNvSpPr>
            <p:nvPr/>
          </p:nvSpPr>
          <p:spPr bwMode="auto">
            <a:xfrm>
              <a:off x="4435" y="1290"/>
              <a:ext cx="6" cy="6"/>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1" name="Freeform 257"/>
            <p:cNvSpPr>
              <a:spLocks/>
            </p:cNvSpPr>
            <p:nvPr/>
          </p:nvSpPr>
          <p:spPr bwMode="auto">
            <a:xfrm>
              <a:off x="4435" y="1290"/>
              <a:ext cx="6" cy="6"/>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2" name="Freeform 258"/>
            <p:cNvSpPr>
              <a:spLocks/>
            </p:cNvSpPr>
            <p:nvPr/>
          </p:nvSpPr>
          <p:spPr bwMode="auto">
            <a:xfrm>
              <a:off x="4441" y="1290"/>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3" name="Freeform 259"/>
            <p:cNvSpPr>
              <a:spLocks/>
            </p:cNvSpPr>
            <p:nvPr/>
          </p:nvSpPr>
          <p:spPr bwMode="auto">
            <a:xfrm>
              <a:off x="4441" y="1290"/>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4" name="Rectangle 260"/>
            <p:cNvSpPr>
              <a:spLocks noChangeArrowheads="1"/>
            </p:cNvSpPr>
            <p:nvPr/>
          </p:nvSpPr>
          <p:spPr bwMode="auto">
            <a:xfrm>
              <a:off x="4441" y="1314"/>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85" name="Rectangle 261"/>
            <p:cNvSpPr>
              <a:spLocks noChangeArrowheads="1"/>
            </p:cNvSpPr>
            <p:nvPr/>
          </p:nvSpPr>
          <p:spPr bwMode="auto">
            <a:xfrm>
              <a:off x="4441" y="1314"/>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86" name="Freeform 262"/>
            <p:cNvSpPr>
              <a:spLocks/>
            </p:cNvSpPr>
            <p:nvPr/>
          </p:nvSpPr>
          <p:spPr bwMode="auto">
            <a:xfrm>
              <a:off x="4447" y="1320"/>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7" name="Freeform 263"/>
            <p:cNvSpPr>
              <a:spLocks/>
            </p:cNvSpPr>
            <p:nvPr/>
          </p:nvSpPr>
          <p:spPr bwMode="auto">
            <a:xfrm>
              <a:off x="4447" y="1320"/>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8" name="Freeform 264"/>
            <p:cNvSpPr>
              <a:spLocks/>
            </p:cNvSpPr>
            <p:nvPr/>
          </p:nvSpPr>
          <p:spPr bwMode="auto">
            <a:xfrm>
              <a:off x="4285" y="1326"/>
              <a:ext cx="18" cy="6"/>
            </a:xfrm>
            <a:custGeom>
              <a:avLst/>
              <a:gdLst>
                <a:gd name="T0" fmla="*/ 0 w 3"/>
                <a:gd name="T1" fmla="*/ 0 h 1"/>
                <a:gd name="T2" fmla="*/ 648 w 3"/>
                <a:gd name="T3" fmla="*/ 0 h 1"/>
                <a:gd name="T4" fmla="*/ 432 w 3"/>
                <a:gd name="T5" fmla="*/ 0 h 1"/>
                <a:gd name="T6" fmla="*/ 216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3" y="0"/>
                  </a:ln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9" name="Freeform 265"/>
            <p:cNvSpPr>
              <a:spLocks/>
            </p:cNvSpPr>
            <p:nvPr/>
          </p:nvSpPr>
          <p:spPr bwMode="auto">
            <a:xfrm>
              <a:off x="4285" y="1326"/>
              <a:ext cx="18" cy="6"/>
            </a:xfrm>
            <a:custGeom>
              <a:avLst/>
              <a:gdLst>
                <a:gd name="T0" fmla="*/ 0 w 3"/>
                <a:gd name="T1" fmla="*/ 0 h 1"/>
                <a:gd name="T2" fmla="*/ 648 w 3"/>
                <a:gd name="T3" fmla="*/ 0 h 1"/>
                <a:gd name="T4" fmla="*/ 432 w 3"/>
                <a:gd name="T5" fmla="*/ 0 h 1"/>
                <a:gd name="T6" fmla="*/ 216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3" y="0"/>
                  </a:ln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0" name="Freeform 266"/>
            <p:cNvSpPr>
              <a:spLocks/>
            </p:cNvSpPr>
            <p:nvPr/>
          </p:nvSpPr>
          <p:spPr bwMode="auto">
            <a:xfrm>
              <a:off x="4267" y="1338"/>
              <a:ext cx="6" cy="0"/>
            </a:xfrm>
            <a:custGeom>
              <a:avLst/>
              <a:gdLst>
                <a:gd name="T0" fmla="*/ 216 w 1"/>
                <a:gd name="T1" fmla="*/ 216 w 1"/>
                <a:gd name="T2" fmla="*/ 0 w 1"/>
                <a:gd name="T3" fmla="*/ 0 w 1"/>
                <a:gd name="T4" fmla="*/ 0 w 1"/>
                <a:gd name="T5" fmla="*/ 216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1" name="Freeform 267"/>
            <p:cNvSpPr>
              <a:spLocks/>
            </p:cNvSpPr>
            <p:nvPr/>
          </p:nvSpPr>
          <p:spPr bwMode="auto">
            <a:xfrm>
              <a:off x="4267" y="1338"/>
              <a:ext cx="6" cy="0"/>
            </a:xfrm>
            <a:custGeom>
              <a:avLst/>
              <a:gdLst>
                <a:gd name="T0" fmla="*/ 216 w 1"/>
                <a:gd name="T1" fmla="*/ 216 w 1"/>
                <a:gd name="T2" fmla="*/ 0 w 1"/>
                <a:gd name="T3" fmla="*/ 0 w 1"/>
                <a:gd name="T4" fmla="*/ 0 w 1"/>
                <a:gd name="T5" fmla="*/ 216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1" y="0"/>
                  </a:moveTo>
                  <a:lnTo>
                    <a:pt x="1" y="0"/>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2" name="Freeform 268"/>
            <p:cNvSpPr>
              <a:spLocks/>
            </p:cNvSpPr>
            <p:nvPr/>
          </p:nvSpPr>
          <p:spPr bwMode="auto">
            <a:xfrm>
              <a:off x="4279" y="1332"/>
              <a:ext cx="6" cy="6"/>
            </a:xfrm>
            <a:custGeom>
              <a:avLst/>
              <a:gdLst>
                <a:gd name="T0" fmla="*/ 0 w 1"/>
                <a:gd name="T1" fmla="*/ 216 h 1"/>
                <a:gd name="T2" fmla="*/ 0 w 1"/>
                <a:gd name="T3" fmla="*/ 216 h 1"/>
                <a:gd name="T4" fmla="*/ 216 w 1"/>
                <a:gd name="T5" fmla="*/ 216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1" y="1"/>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3" name="Freeform 269"/>
            <p:cNvSpPr>
              <a:spLocks/>
            </p:cNvSpPr>
            <p:nvPr/>
          </p:nvSpPr>
          <p:spPr bwMode="auto">
            <a:xfrm>
              <a:off x="4279" y="1332"/>
              <a:ext cx="6" cy="6"/>
            </a:xfrm>
            <a:custGeom>
              <a:avLst/>
              <a:gdLst>
                <a:gd name="T0" fmla="*/ 0 w 1"/>
                <a:gd name="T1" fmla="*/ 216 h 1"/>
                <a:gd name="T2" fmla="*/ 0 w 1"/>
                <a:gd name="T3" fmla="*/ 216 h 1"/>
                <a:gd name="T4" fmla="*/ 216 w 1"/>
                <a:gd name="T5" fmla="*/ 216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1" y="1"/>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4" name="Freeform 270"/>
            <p:cNvSpPr>
              <a:spLocks/>
            </p:cNvSpPr>
            <p:nvPr/>
          </p:nvSpPr>
          <p:spPr bwMode="auto">
            <a:xfrm>
              <a:off x="4285" y="1332"/>
              <a:ext cx="6" cy="6"/>
            </a:xfrm>
            <a:custGeom>
              <a:avLst/>
              <a:gdLst>
                <a:gd name="T0" fmla="*/ 0 w 1"/>
                <a:gd name="T1" fmla="*/ 0 h 1"/>
                <a:gd name="T2" fmla="*/ 0 w 1"/>
                <a:gd name="T3" fmla="*/ 216 h 1"/>
                <a:gd name="T4" fmla="*/ 216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5" name="Freeform 271"/>
            <p:cNvSpPr>
              <a:spLocks/>
            </p:cNvSpPr>
            <p:nvPr/>
          </p:nvSpPr>
          <p:spPr bwMode="auto">
            <a:xfrm>
              <a:off x="4285" y="1332"/>
              <a:ext cx="6" cy="6"/>
            </a:xfrm>
            <a:custGeom>
              <a:avLst/>
              <a:gdLst>
                <a:gd name="T0" fmla="*/ 0 w 1"/>
                <a:gd name="T1" fmla="*/ 0 h 1"/>
                <a:gd name="T2" fmla="*/ 0 w 1"/>
                <a:gd name="T3" fmla="*/ 216 h 1"/>
                <a:gd name="T4" fmla="*/ 216 w 1"/>
                <a:gd name="T5" fmla="*/ 0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6" name="Rectangle 272"/>
            <p:cNvSpPr>
              <a:spLocks noChangeArrowheads="1"/>
            </p:cNvSpPr>
            <p:nvPr/>
          </p:nvSpPr>
          <p:spPr bwMode="auto">
            <a:xfrm>
              <a:off x="4291" y="1338"/>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7" name="Rectangle 273"/>
            <p:cNvSpPr>
              <a:spLocks noChangeArrowheads="1"/>
            </p:cNvSpPr>
            <p:nvPr/>
          </p:nvSpPr>
          <p:spPr bwMode="auto">
            <a:xfrm>
              <a:off x="4291" y="1338"/>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8" name="Freeform 274"/>
            <p:cNvSpPr>
              <a:spLocks/>
            </p:cNvSpPr>
            <p:nvPr/>
          </p:nvSpPr>
          <p:spPr bwMode="auto">
            <a:xfrm>
              <a:off x="4285" y="1344"/>
              <a:ext cx="12" cy="6"/>
            </a:xfrm>
            <a:custGeom>
              <a:avLst/>
              <a:gdLst>
                <a:gd name="T0" fmla="*/ 0 w 2"/>
                <a:gd name="T1" fmla="*/ 216 h 1"/>
                <a:gd name="T2" fmla="*/ 432 w 2"/>
                <a:gd name="T3" fmla="*/ 216 h 1"/>
                <a:gd name="T4" fmla="*/ 432 w 2"/>
                <a:gd name="T5" fmla="*/ 216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2" y="1"/>
                  </a:lnTo>
                  <a:lnTo>
                    <a:pt x="2"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9" name="Freeform 275"/>
            <p:cNvSpPr>
              <a:spLocks/>
            </p:cNvSpPr>
            <p:nvPr/>
          </p:nvSpPr>
          <p:spPr bwMode="auto">
            <a:xfrm>
              <a:off x="4285" y="1344"/>
              <a:ext cx="12" cy="6"/>
            </a:xfrm>
            <a:custGeom>
              <a:avLst/>
              <a:gdLst>
                <a:gd name="T0" fmla="*/ 0 w 2"/>
                <a:gd name="T1" fmla="*/ 216 h 1"/>
                <a:gd name="T2" fmla="*/ 432 w 2"/>
                <a:gd name="T3" fmla="*/ 216 h 1"/>
                <a:gd name="T4" fmla="*/ 432 w 2"/>
                <a:gd name="T5" fmla="*/ 216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2" y="1"/>
                  </a:lnTo>
                  <a:lnTo>
                    <a:pt x="2"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0" name="Freeform 276"/>
            <p:cNvSpPr>
              <a:spLocks/>
            </p:cNvSpPr>
            <p:nvPr/>
          </p:nvSpPr>
          <p:spPr bwMode="auto">
            <a:xfrm>
              <a:off x="4303" y="1350"/>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1" name="Freeform 277"/>
            <p:cNvSpPr>
              <a:spLocks/>
            </p:cNvSpPr>
            <p:nvPr/>
          </p:nvSpPr>
          <p:spPr bwMode="auto">
            <a:xfrm>
              <a:off x="4303" y="1350"/>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2" name="Freeform 278"/>
            <p:cNvSpPr>
              <a:spLocks/>
            </p:cNvSpPr>
            <p:nvPr/>
          </p:nvSpPr>
          <p:spPr bwMode="auto">
            <a:xfrm>
              <a:off x="4195" y="1320"/>
              <a:ext cx="12" cy="6"/>
            </a:xfrm>
            <a:custGeom>
              <a:avLst/>
              <a:gdLst>
                <a:gd name="T0" fmla="*/ 0 w 2"/>
                <a:gd name="T1" fmla="*/ 0 h 1"/>
                <a:gd name="T2" fmla="*/ 0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3" name="Freeform 279"/>
            <p:cNvSpPr>
              <a:spLocks/>
            </p:cNvSpPr>
            <p:nvPr/>
          </p:nvSpPr>
          <p:spPr bwMode="auto">
            <a:xfrm>
              <a:off x="4195" y="1320"/>
              <a:ext cx="12" cy="6"/>
            </a:xfrm>
            <a:custGeom>
              <a:avLst/>
              <a:gdLst>
                <a:gd name="T0" fmla="*/ 0 w 2"/>
                <a:gd name="T1" fmla="*/ 0 h 1"/>
                <a:gd name="T2" fmla="*/ 0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4" name="Rectangle 280"/>
            <p:cNvSpPr>
              <a:spLocks noChangeArrowheads="1"/>
            </p:cNvSpPr>
            <p:nvPr/>
          </p:nvSpPr>
          <p:spPr bwMode="auto">
            <a:xfrm>
              <a:off x="4189" y="1326"/>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5" name="Rectangle 281"/>
            <p:cNvSpPr>
              <a:spLocks noChangeArrowheads="1"/>
            </p:cNvSpPr>
            <p:nvPr/>
          </p:nvSpPr>
          <p:spPr bwMode="auto">
            <a:xfrm>
              <a:off x="4189" y="1326"/>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6" name="Freeform 282"/>
            <p:cNvSpPr>
              <a:spLocks/>
            </p:cNvSpPr>
            <p:nvPr/>
          </p:nvSpPr>
          <p:spPr bwMode="auto">
            <a:xfrm>
              <a:off x="4159" y="1380"/>
              <a:ext cx="6" cy="6"/>
            </a:xfrm>
            <a:custGeom>
              <a:avLst/>
              <a:gdLst>
                <a:gd name="T0" fmla="*/ 216 w 1"/>
                <a:gd name="T1" fmla="*/ 216 h 1"/>
                <a:gd name="T2" fmla="*/ 216 w 1"/>
                <a:gd name="T3" fmla="*/ 0 h 1"/>
                <a:gd name="T4" fmla="*/ 0 w 1"/>
                <a:gd name="T5" fmla="*/ 0 h 1"/>
                <a:gd name="T6" fmla="*/ 0 w 1"/>
                <a:gd name="T7" fmla="*/ 0 h 1"/>
                <a:gd name="T8" fmla="*/ 0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0"/>
                  </a:lnTo>
                  <a:lnTo>
                    <a:pt x="0"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7" name="Freeform 283"/>
            <p:cNvSpPr>
              <a:spLocks/>
            </p:cNvSpPr>
            <p:nvPr/>
          </p:nvSpPr>
          <p:spPr bwMode="auto">
            <a:xfrm>
              <a:off x="4159" y="1380"/>
              <a:ext cx="6" cy="6"/>
            </a:xfrm>
            <a:custGeom>
              <a:avLst/>
              <a:gdLst>
                <a:gd name="T0" fmla="*/ 216 w 1"/>
                <a:gd name="T1" fmla="*/ 216 h 1"/>
                <a:gd name="T2" fmla="*/ 216 w 1"/>
                <a:gd name="T3" fmla="*/ 0 h 1"/>
                <a:gd name="T4" fmla="*/ 0 w 1"/>
                <a:gd name="T5" fmla="*/ 0 h 1"/>
                <a:gd name="T6" fmla="*/ 0 w 1"/>
                <a:gd name="T7" fmla="*/ 0 h 1"/>
                <a:gd name="T8" fmla="*/ 0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0"/>
                  </a:lnTo>
                  <a:lnTo>
                    <a:pt x="0"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8" name="Freeform 284"/>
            <p:cNvSpPr>
              <a:spLocks/>
            </p:cNvSpPr>
            <p:nvPr/>
          </p:nvSpPr>
          <p:spPr bwMode="auto">
            <a:xfrm>
              <a:off x="4087" y="1368"/>
              <a:ext cx="12" cy="6"/>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9" name="Freeform 285"/>
            <p:cNvSpPr>
              <a:spLocks/>
            </p:cNvSpPr>
            <p:nvPr/>
          </p:nvSpPr>
          <p:spPr bwMode="auto">
            <a:xfrm>
              <a:off x="4087" y="1368"/>
              <a:ext cx="12" cy="6"/>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0" name="Freeform 286"/>
            <p:cNvSpPr>
              <a:spLocks/>
            </p:cNvSpPr>
            <p:nvPr/>
          </p:nvSpPr>
          <p:spPr bwMode="auto">
            <a:xfrm>
              <a:off x="4093" y="1356"/>
              <a:ext cx="12" cy="0"/>
            </a:xfrm>
            <a:custGeom>
              <a:avLst/>
              <a:gdLst>
                <a:gd name="T0" fmla="*/ 0 w 2"/>
                <a:gd name="T1" fmla="*/ 0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1" name="Freeform 287"/>
            <p:cNvSpPr>
              <a:spLocks/>
            </p:cNvSpPr>
            <p:nvPr/>
          </p:nvSpPr>
          <p:spPr bwMode="auto">
            <a:xfrm>
              <a:off x="4093" y="1356"/>
              <a:ext cx="12" cy="0"/>
            </a:xfrm>
            <a:custGeom>
              <a:avLst/>
              <a:gdLst>
                <a:gd name="T0" fmla="*/ 0 w 2"/>
                <a:gd name="T1" fmla="*/ 0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2" name="Freeform 288"/>
            <p:cNvSpPr>
              <a:spLocks/>
            </p:cNvSpPr>
            <p:nvPr/>
          </p:nvSpPr>
          <p:spPr bwMode="auto">
            <a:xfrm>
              <a:off x="4099" y="1356"/>
              <a:ext cx="12" cy="0"/>
            </a:xfrm>
            <a:custGeom>
              <a:avLst/>
              <a:gdLst>
                <a:gd name="T0" fmla="*/ 0 w 2"/>
                <a:gd name="T1" fmla="*/ 216 w 2"/>
                <a:gd name="T2" fmla="*/ 432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3" name="Freeform 289"/>
            <p:cNvSpPr>
              <a:spLocks/>
            </p:cNvSpPr>
            <p:nvPr/>
          </p:nvSpPr>
          <p:spPr bwMode="auto">
            <a:xfrm>
              <a:off x="4099" y="1356"/>
              <a:ext cx="12" cy="0"/>
            </a:xfrm>
            <a:custGeom>
              <a:avLst/>
              <a:gdLst>
                <a:gd name="T0" fmla="*/ 0 w 2"/>
                <a:gd name="T1" fmla="*/ 216 w 2"/>
                <a:gd name="T2" fmla="*/ 432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4" name="Freeform 290"/>
            <p:cNvSpPr>
              <a:spLocks/>
            </p:cNvSpPr>
            <p:nvPr/>
          </p:nvSpPr>
          <p:spPr bwMode="auto">
            <a:xfrm>
              <a:off x="4099" y="1314"/>
              <a:ext cx="6" cy="6"/>
            </a:xfrm>
            <a:custGeom>
              <a:avLst/>
              <a:gdLst>
                <a:gd name="T0" fmla="*/ 0 w 1"/>
                <a:gd name="T1" fmla="*/ 0 h 1"/>
                <a:gd name="T2" fmla="*/ 216 w 1"/>
                <a:gd name="T3" fmla="*/ 0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5" name="Freeform 291"/>
            <p:cNvSpPr>
              <a:spLocks/>
            </p:cNvSpPr>
            <p:nvPr/>
          </p:nvSpPr>
          <p:spPr bwMode="auto">
            <a:xfrm>
              <a:off x="4099" y="1314"/>
              <a:ext cx="6" cy="6"/>
            </a:xfrm>
            <a:custGeom>
              <a:avLst/>
              <a:gdLst>
                <a:gd name="T0" fmla="*/ 0 w 1"/>
                <a:gd name="T1" fmla="*/ 0 h 1"/>
                <a:gd name="T2" fmla="*/ 216 w 1"/>
                <a:gd name="T3" fmla="*/ 0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6" name="Freeform 292"/>
            <p:cNvSpPr>
              <a:spLocks/>
            </p:cNvSpPr>
            <p:nvPr/>
          </p:nvSpPr>
          <p:spPr bwMode="auto">
            <a:xfrm>
              <a:off x="4015" y="1254"/>
              <a:ext cx="24" cy="0"/>
            </a:xfrm>
            <a:custGeom>
              <a:avLst/>
              <a:gdLst>
                <a:gd name="T0" fmla="*/ 0 w 4"/>
                <a:gd name="T1" fmla="*/ 648 w 4"/>
                <a:gd name="T2" fmla="*/ 864 w 4"/>
                <a:gd name="T3" fmla="*/ 648 w 4"/>
                <a:gd name="T4" fmla="*/ 216 w 4"/>
                <a:gd name="T5" fmla="*/ 0 w 4"/>
                <a:gd name="T6" fmla="*/ 0 60000 65536"/>
                <a:gd name="T7" fmla="*/ 0 60000 65536"/>
                <a:gd name="T8" fmla="*/ 0 60000 65536"/>
                <a:gd name="T9" fmla="*/ 0 60000 65536"/>
                <a:gd name="T10" fmla="*/ 0 60000 65536"/>
                <a:gd name="T11" fmla="*/ 0 60000 65536"/>
                <a:gd name="T12" fmla="*/ 0 w 4"/>
                <a:gd name="T13" fmla="*/ 4 w 4"/>
              </a:gdLst>
              <a:ahLst/>
              <a:cxnLst>
                <a:cxn ang="T6">
                  <a:pos x="T0" y="0"/>
                </a:cxn>
                <a:cxn ang="T7">
                  <a:pos x="T1" y="0"/>
                </a:cxn>
                <a:cxn ang="T8">
                  <a:pos x="T2" y="0"/>
                </a:cxn>
                <a:cxn ang="T9">
                  <a:pos x="T3" y="0"/>
                </a:cxn>
                <a:cxn ang="T10">
                  <a:pos x="T4" y="0"/>
                </a:cxn>
                <a:cxn ang="T11">
                  <a:pos x="T5" y="0"/>
                </a:cxn>
              </a:cxnLst>
              <a:rect l="T12" t="0" r="T13" b="0"/>
              <a:pathLst>
                <a:path w="4">
                  <a:moveTo>
                    <a:pt x="0" y="0"/>
                  </a:moveTo>
                  <a:lnTo>
                    <a:pt x="3" y="0"/>
                  </a:lnTo>
                  <a:lnTo>
                    <a:pt x="4" y="0"/>
                  </a:lnTo>
                  <a:lnTo>
                    <a:pt x="3"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7" name="Freeform 293"/>
            <p:cNvSpPr>
              <a:spLocks/>
            </p:cNvSpPr>
            <p:nvPr/>
          </p:nvSpPr>
          <p:spPr bwMode="auto">
            <a:xfrm>
              <a:off x="4015" y="1254"/>
              <a:ext cx="24" cy="0"/>
            </a:xfrm>
            <a:custGeom>
              <a:avLst/>
              <a:gdLst>
                <a:gd name="T0" fmla="*/ 0 w 4"/>
                <a:gd name="T1" fmla="*/ 648 w 4"/>
                <a:gd name="T2" fmla="*/ 864 w 4"/>
                <a:gd name="T3" fmla="*/ 648 w 4"/>
                <a:gd name="T4" fmla="*/ 216 w 4"/>
                <a:gd name="T5" fmla="*/ 0 w 4"/>
                <a:gd name="T6" fmla="*/ 0 60000 65536"/>
                <a:gd name="T7" fmla="*/ 0 60000 65536"/>
                <a:gd name="T8" fmla="*/ 0 60000 65536"/>
                <a:gd name="T9" fmla="*/ 0 60000 65536"/>
                <a:gd name="T10" fmla="*/ 0 60000 65536"/>
                <a:gd name="T11" fmla="*/ 0 60000 65536"/>
                <a:gd name="T12" fmla="*/ 0 w 4"/>
                <a:gd name="T13" fmla="*/ 4 w 4"/>
              </a:gdLst>
              <a:ahLst/>
              <a:cxnLst>
                <a:cxn ang="T6">
                  <a:pos x="T0" y="0"/>
                </a:cxn>
                <a:cxn ang="T7">
                  <a:pos x="T1" y="0"/>
                </a:cxn>
                <a:cxn ang="T8">
                  <a:pos x="T2" y="0"/>
                </a:cxn>
                <a:cxn ang="T9">
                  <a:pos x="T3" y="0"/>
                </a:cxn>
                <a:cxn ang="T10">
                  <a:pos x="T4" y="0"/>
                </a:cxn>
                <a:cxn ang="T11">
                  <a:pos x="T5" y="0"/>
                </a:cxn>
              </a:cxnLst>
              <a:rect l="T12" t="0" r="T13" b="0"/>
              <a:pathLst>
                <a:path w="4">
                  <a:moveTo>
                    <a:pt x="0" y="0"/>
                  </a:moveTo>
                  <a:lnTo>
                    <a:pt x="3" y="0"/>
                  </a:lnTo>
                  <a:lnTo>
                    <a:pt x="4" y="0"/>
                  </a:lnTo>
                  <a:lnTo>
                    <a:pt x="3"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8" name="Freeform 294"/>
            <p:cNvSpPr>
              <a:spLocks/>
            </p:cNvSpPr>
            <p:nvPr/>
          </p:nvSpPr>
          <p:spPr bwMode="auto">
            <a:xfrm>
              <a:off x="4099" y="1404"/>
              <a:ext cx="12" cy="6"/>
            </a:xfrm>
            <a:custGeom>
              <a:avLst/>
              <a:gdLst>
                <a:gd name="T0" fmla="*/ 216 w 2"/>
                <a:gd name="T1" fmla="*/ 0 h 1"/>
                <a:gd name="T2" fmla="*/ 432 w 2"/>
                <a:gd name="T3" fmla="*/ 0 h 1"/>
                <a:gd name="T4" fmla="*/ 432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0"/>
                  </a:lnTo>
                  <a:lnTo>
                    <a:pt x="2" y="1"/>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9" name="Freeform 295"/>
            <p:cNvSpPr>
              <a:spLocks/>
            </p:cNvSpPr>
            <p:nvPr/>
          </p:nvSpPr>
          <p:spPr bwMode="auto">
            <a:xfrm>
              <a:off x="4099" y="1404"/>
              <a:ext cx="12" cy="6"/>
            </a:xfrm>
            <a:custGeom>
              <a:avLst/>
              <a:gdLst>
                <a:gd name="T0" fmla="*/ 216 w 2"/>
                <a:gd name="T1" fmla="*/ 0 h 1"/>
                <a:gd name="T2" fmla="*/ 432 w 2"/>
                <a:gd name="T3" fmla="*/ 0 h 1"/>
                <a:gd name="T4" fmla="*/ 432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0"/>
                  </a:lnTo>
                  <a:lnTo>
                    <a:pt x="2" y="1"/>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0" name="Freeform 296"/>
            <p:cNvSpPr>
              <a:spLocks/>
            </p:cNvSpPr>
            <p:nvPr/>
          </p:nvSpPr>
          <p:spPr bwMode="auto">
            <a:xfrm>
              <a:off x="4111" y="1404"/>
              <a:ext cx="12" cy="6"/>
            </a:xfrm>
            <a:custGeom>
              <a:avLst/>
              <a:gdLst>
                <a:gd name="T0" fmla="*/ 0 w 2"/>
                <a:gd name="T1" fmla="*/ 0 h 1"/>
                <a:gd name="T2" fmla="*/ 216 w 2"/>
                <a:gd name="T3" fmla="*/ 216 h 1"/>
                <a:gd name="T4" fmla="*/ 432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1" y="1"/>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1" name="Freeform 297"/>
            <p:cNvSpPr>
              <a:spLocks/>
            </p:cNvSpPr>
            <p:nvPr/>
          </p:nvSpPr>
          <p:spPr bwMode="auto">
            <a:xfrm>
              <a:off x="4111" y="1404"/>
              <a:ext cx="12" cy="6"/>
            </a:xfrm>
            <a:custGeom>
              <a:avLst/>
              <a:gdLst>
                <a:gd name="T0" fmla="*/ 0 w 2"/>
                <a:gd name="T1" fmla="*/ 0 h 1"/>
                <a:gd name="T2" fmla="*/ 216 w 2"/>
                <a:gd name="T3" fmla="*/ 216 h 1"/>
                <a:gd name="T4" fmla="*/ 432 w 2"/>
                <a:gd name="T5" fmla="*/ 0 h 1"/>
                <a:gd name="T6" fmla="*/ 0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0" y="0"/>
                  </a:moveTo>
                  <a:lnTo>
                    <a:pt x="1" y="1"/>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2" name="Freeform 298"/>
            <p:cNvSpPr>
              <a:spLocks/>
            </p:cNvSpPr>
            <p:nvPr/>
          </p:nvSpPr>
          <p:spPr bwMode="auto">
            <a:xfrm>
              <a:off x="4123" y="1410"/>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3" name="Freeform 299"/>
            <p:cNvSpPr>
              <a:spLocks/>
            </p:cNvSpPr>
            <p:nvPr/>
          </p:nvSpPr>
          <p:spPr bwMode="auto">
            <a:xfrm>
              <a:off x="4123" y="1410"/>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4" name="Freeform 300"/>
            <p:cNvSpPr>
              <a:spLocks/>
            </p:cNvSpPr>
            <p:nvPr/>
          </p:nvSpPr>
          <p:spPr bwMode="auto">
            <a:xfrm>
              <a:off x="4147" y="1404"/>
              <a:ext cx="6" cy="6"/>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5" name="Freeform 301"/>
            <p:cNvSpPr>
              <a:spLocks/>
            </p:cNvSpPr>
            <p:nvPr/>
          </p:nvSpPr>
          <p:spPr bwMode="auto">
            <a:xfrm>
              <a:off x="4147" y="1404"/>
              <a:ext cx="6" cy="6"/>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6" name="Freeform 302"/>
            <p:cNvSpPr>
              <a:spLocks/>
            </p:cNvSpPr>
            <p:nvPr/>
          </p:nvSpPr>
          <p:spPr bwMode="auto">
            <a:xfrm>
              <a:off x="4051" y="1440"/>
              <a:ext cx="12" cy="6"/>
            </a:xfrm>
            <a:custGeom>
              <a:avLst/>
              <a:gdLst>
                <a:gd name="T0" fmla="*/ 0 w 2"/>
                <a:gd name="T1" fmla="*/ 0 h 1"/>
                <a:gd name="T2" fmla="*/ 216 w 2"/>
                <a:gd name="T3" fmla="*/ 0 h 1"/>
                <a:gd name="T4" fmla="*/ 432 w 2"/>
                <a:gd name="T5" fmla="*/ 0 h 1"/>
                <a:gd name="T6" fmla="*/ 432 w 2"/>
                <a:gd name="T7" fmla="*/ 216 h 1"/>
                <a:gd name="T8" fmla="*/ 432 w 2"/>
                <a:gd name="T9" fmla="*/ 216 h 1"/>
                <a:gd name="T10" fmla="*/ 0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2" y="0"/>
                  </a:lnTo>
                  <a:lnTo>
                    <a:pt x="2"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7" name="Freeform 303"/>
            <p:cNvSpPr>
              <a:spLocks/>
            </p:cNvSpPr>
            <p:nvPr/>
          </p:nvSpPr>
          <p:spPr bwMode="auto">
            <a:xfrm>
              <a:off x="4051" y="1440"/>
              <a:ext cx="12" cy="6"/>
            </a:xfrm>
            <a:custGeom>
              <a:avLst/>
              <a:gdLst>
                <a:gd name="T0" fmla="*/ 0 w 2"/>
                <a:gd name="T1" fmla="*/ 0 h 1"/>
                <a:gd name="T2" fmla="*/ 216 w 2"/>
                <a:gd name="T3" fmla="*/ 0 h 1"/>
                <a:gd name="T4" fmla="*/ 432 w 2"/>
                <a:gd name="T5" fmla="*/ 0 h 1"/>
                <a:gd name="T6" fmla="*/ 432 w 2"/>
                <a:gd name="T7" fmla="*/ 216 h 1"/>
                <a:gd name="T8" fmla="*/ 432 w 2"/>
                <a:gd name="T9" fmla="*/ 216 h 1"/>
                <a:gd name="T10" fmla="*/ 0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2" y="0"/>
                  </a:lnTo>
                  <a:lnTo>
                    <a:pt x="2"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8" name="Freeform 304"/>
            <p:cNvSpPr>
              <a:spLocks/>
            </p:cNvSpPr>
            <p:nvPr/>
          </p:nvSpPr>
          <p:spPr bwMode="auto">
            <a:xfrm>
              <a:off x="4021" y="1452"/>
              <a:ext cx="18" cy="6"/>
            </a:xfrm>
            <a:custGeom>
              <a:avLst/>
              <a:gdLst>
                <a:gd name="T0" fmla="*/ 432 w 3"/>
                <a:gd name="T1" fmla="*/ 0 h 1"/>
                <a:gd name="T2" fmla="*/ 648 w 3"/>
                <a:gd name="T3" fmla="*/ 0 h 1"/>
                <a:gd name="T4" fmla="*/ 648 w 3"/>
                <a:gd name="T5" fmla="*/ 216 h 1"/>
                <a:gd name="T6" fmla="*/ 432 w 3"/>
                <a:gd name="T7" fmla="*/ 216 h 1"/>
                <a:gd name="T8" fmla="*/ 0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9" name="Freeform 305"/>
            <p:cNvSpPr>
              <a:spLocks/>
            </p:cNvSpPr>
            <p:nvPr/>
          </p:nvSpPr>
          <p:spPr bwMode="auto">
            <a:xfrm>
              <a:off x="4021" y="1452"/>
              <a:ext cx="18" cy="6"/>
            </a:xfrm>
            <a:custGeom>
              <a:avLst/>
              <a:gdLst>
                <a:gd name="T0" fmla="*/ 432 w 3"/>
                <a:gd name="T1" fmla="*/ 0 h 1"/>
                <a:gd name="T2" fmla="*/ 648 w 3"/>
                <a:gd name="T3" fmla="*/ 0 h 1"/>
                <a:gd name="T4" fmla="*/ 648 w 3"/>
                <a:gd name="T5" fmla="*/ 216 h 1"/>
                <a:gd name="T6" fmla="*/ 432 w 3"/>
                <a:gd name="T7" fmla="*/ 216 h 1"/>
                <a:gd name="T8" fmla="*/ 0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0" name="Rectangle 306"/>
            <p:cNvSpPr>
              <a:spLocks noChangeArrowheads="1"/>
            </p:cNvSpPr>
            <p:nvPr/>
          </p:nvSpPr>
          <p:spPr bwMode="auto">
            <a:xfrm>
              <a:off x="4009" y="1422"/>
              <a:ext cx="12"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1" name="Rectangle 307"/>
            <p:cNvSpPr>
              <a:spLocks noChangeArrowheads="1"/>
            </p:cNvSpPr>
            <p:nvPr/>
          </p:nvSpPr>
          <p:spPr bwMode="auto">
            <a:xfrm>
              <a:off x="4009" y="1422"/>
              <a:ext cx="12"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2" name="Freeform 308"/>
            <p:cNvSpPr>
              <a:spLocks/>
            </p:cNvSpPr>
            <p:nvPr/>
          </p:nvSpPr>
          <p:spPr bwMode="auto">
            <a:xfrm>
              <a:off x="4015" y="1434"/>
              <a:ext cx="12" cy="0"/>
            </a:xfrm>
            <a:custGeom>
              <a:avLst/>
              <a:gdLst>
                <a:gd name="T0" fmla="*/ 0 w 2"/>
                <a:gd name="T1" fmla="*/ 432 w 2"/>
                <a:gd name="T2" fmla="*/ 216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3" name="Freeform 309"/>
            <p:cNvSpPr>
              <a:spLocks/>
            </p:cNvSpPr>
            <p:nvPr/>
          </p:nvSpPr>
          <p:spPr bwMode="auto">
            <a:xfrm>
              <a:off x="4015" y="1434"/>
              <a:ext cx="12" cy="0"/>
            </a:xfrm>
            <a:custGeom>
              <a:avLst/>
              <a:gdLst>
                <a:gd name="T0" fmla="*/ 0 w 2"/>
                <a:gd name="T1" fmla="*/ 432 w 2"/>
                <a:gd name="T2" fmla="*/ 216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4" name="Rectangle 310"/>
            <p:cNvSpPr>
              <a:spLocks noChangeArrowheads="1"/>
            </p:cNvSpPr>
            <p:nvPr/>
          </p:nvSpPr>
          <p:spPr bwMode="auto">
            <a:xfrm>
              <a:off x="3991" y="1434"/>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5" name="Rectangle 311"/>
            <p:cNvSpPr>
              <a:spLocks noChangeArrowheads="1"/>
            </p:cNvSpPr>
            <p:nvPr/>
          </p:nvSpPr>
          <p:spPr bwMode="auto">
            <a:xfrm>
              <a:off x="3991" y="1434"/>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6" name="Freeform 312"/>
            <p:cNvSpPr>
              <a:spLocks/>
            </p:cNvSpPr>
            <p:nvPr/>
          </p:nvSpPr>
          <p:spPr bwMode="auto">
            <a:xfrm>
              <a:off x="3931" y="1428"/>
              <a:ext cx="24" cy="12"/>
            </a:xfrm>
            <a:custGeom>
              <a:avLst/>
              <a:gdLst>
                <a:gd name="T0" fmla="*/ 216 w 4"/>
                <a:gd name="T1" fmla="*/ 432 h 2"/>
                <a:gd name="T2" fmla="*/ 432 w 4"/>
                <a:gd name="T3" fmla="*/ 216 h 2"/>
                <a:gd name="T4" fmla="*/ 864 w 4"/>
                <a:gd name="T5" fmla="*/ 216 h 2"/>
                <a:gd name="T6" fmla="*/ 432 w 4"/>
                <a:gd name="T7" fmla="*/ 0 h 2"/>
                <a:gd name="T8" fmla="*/ 0 w 4"/>
                <a:gd name="T9" fmla="*/ 216 h 2"/>
                <a:gd name="T10" fmla="*/ 0 w 4"/>
                <a:gd name="T11" fmla="*/ 216 h 2"/>
                <a:gd name="T12" fmla="*/ 216 w 4"/>
                <a:gd name="T13" fmla="*/ 432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2"/>
                  </a:moveTo>
                  <a:lnTo>
                    <a:pt x="2" y="1"/>
                  </a:lnTo>
                  <a:lnTo>
                    <a:pt x="4" y="1"/>
                  </a:lnTo>
                  <a:lnTo>
                    <a:pt x="2" y="0"/>
                  </a:lnTo>
                  <a:lnTo>
                    <a:pt x="0" y="1"/>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7" name="Freeform 313"/>
            <p:cNvSpPr>
              <a:spLocks/>
            </p:cNvSpPr>
            <p:nvPr/>
          </p:nvSpPr>
          <p:spPr bwMode="auto">
            <a:xfrm>
              <a:off x="3931" y="1428"/>
              <a:ext cx="24" cy="12"/>
            </a:xfrm>
            <a:custGeom>
              <a:avLst/>
              <a:gdLst>
                <a:gd name="T0" fmla="*/ 216 w 4"/>
                <a:gd name="T1" fmla="*/ 432 h 2"/>
                <a:gd name="T2" fmla="*/ 432 w 4"/>
                <a:gd name="T3" fmla="*/ 216 h 2"/>
                <a:gd name="T4" fmla="*/ 864 w 4"/>
                <a:gd name="T5" fmla="*/ 216 h 2"/>
                <a:gd name="T6" fmla="*/ 432 w 4"/>
                <a:gd name="T7" fmla="*/ 0 h 2"/>
                <a:gd name="T8" fmla="*/ 0 w 4"/>
                <a:gd name="T9" fmla="*/ 216 h 2"/>
                <a:gd name="T10" fmla="*/ 0 w 4"/>
                <a:gd name="T11" fmla="*/ 216 h 2"/>
                <a:gd name="T12" fmla="*/ 216 w 4"/>
                <a:gd name="T13" fmla="*/ 432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2"/>
                  </a:moveTo>
                  <a:lnTo>
                    <a:pt x="2" y="1"/>
                  </a:lnTo>
                  <a:lnTo>
                    <a:pt x="4" y="1"/>
                  </a:lnTo>
                  <a:lnTo>
                    <a:pt x="2" y="0"/>
                  </a:lnTo>
                  <a:lnTo>
                    <a:pt x="0" y="1"/>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8" name="Freeform 314"/>
            <p:cNvSpPr>
              <a:spLocks/>
            </p:cNvSpPr>
            <p:nvPr/>
          </p:nvSpPr>
          <p:spPr bwMode="auto">
            <a:xfrm>
              <a:off x="4051" y="1206"/>
              <a:ext cx="18" cy="6"/>
            </a:xfrm>
            <a:custGeom>
              <a:avLst/>
              <a:gdLst>
                <a:gd name="T0" fmla="*/ 0 w 3"/>
                <a:gd name="T1" fmla="*/ 0 h 1"/>
                <a:gd name="T2" fmla="*/ 216 w 3"/>
                <a:gd name="T3" fmla="*/ 0 h 1"/>
                <a:gd name="T4" fmla="*/ 432 w 3"/>
                <a:gd name="T5" fmla="*/ 0 h 1"/>
                <a:gd name="T6" fmla="*/ 648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2" y="0"/>
                  </a:lnTo>
                  <a:lnTo>
                    <a:pt x="3" y="0"/>
                  </a:lnTo>
                  <a:lnTo>
                    <a:pt x="3"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9" name="Freeform 315"/>
            <p:cNvSpPr>
              <a:spLocks/>
            </p:cNvSpPr>
            <p:nvPr/>
          </p:nvSpPr>
          <p:spPr bwMode="auto">
            <a:xfrm>
              <a:off x="4051" y="1206"/>
              <a:ext cx="18" cy="6"/>
            </a:xfrm>
            <a:custGeom>
              <a:avLst/>
              <a:gdLst>
                <a:gd name="T0" fmla="*/ 0 w 3"/>
                <a:gd name="T1" fmla="*/ 0 h 1"/>
                <a:gd name="T2" fmla="*/ 216 w 3"/>
                <a:gd name="T3" fmla="*/ 0 h 1"/>
                <a:gd name="T4" fmla="*/ 432 w 3"/>
                <a:gd name="T5" fmla="*/ 0 h 1"/>
                <a:gd name="T6" fmla="*/ 648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2" y="0"/>
                  </a:lnTo>
                  <a:lnTo>
                    <a:pt x="3" y="0"/>
                  </a:lnTo>
                  <a:lnTo>
                    <a:pt x="3"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0" name="Freeform 316"/>
            <p:cNvSpPr>
              <a:spLocks/>
            </p:cNvSpPr>
            <p:nvPr/>
          </p:nvSpPr>
          <p:spPr bwMode="auto">
            <a:xfrm>
              <a:off x="3829" y="1188"/>
              <a:ext cx="30" cy="18"/>
            </a:xfrm>
            <a:custGeom>
              <a:avLst/>
              <a:gdLst>
                <a:gd name="T0" fmla="*/ 648 w 5"/>
                <a:gd name="T1" fmla="*/ 0 h 3"/>
                <a:gd name="T2" fmla="*/ 648 w 5"/>
                <a:gd name="T3" fmla="*/ 0 h 3"/>
                <a:gd name="T4" fmla="*/ 216 w 5"/>
                <a:gd name="T5" fmla="*/ 216 h 3"/>
                <a:gd name="T6" fmla="*/ 0 w 5"/>
                <a:gd name="T7" fmla="*/ 216 h 3"/>
                <a:gd name="T8" fmla="*/ 216 w 5"/>
                <a:gd name="T9" fmla="*/ 432 h 3"/>
                <a:gd name="T10" fmla="*/ 0 w 5"/>
                <a:gd name="T11" fmla="*/ 432 h 3"/>
                <a:gd name="T12" fmla="*/ 216 w 5"/>
                <a:gd name="T13" fmla="*/ 648 h 3"/>
                <a:gd name="T14" fmla="*/ 216 w 5"/>
                <a:gd name="T15" fmla="*/ 648 h 3"/>
                <a:gd name="T16" fmla="*/ 432 w 5"/>
                <a:gd name="T17" fmla="*/ 648 h 3"/>
                <a:gd name="T18" fmla="*/ 648 w 5"/>
                <a:gd name="T19" fmla="*/ 648 h 3"/>
                <a:gd name="T20" fmla="*/ 648 w 5"/>
                <a:gd name="T21" fmla="*/ 432 h 3"/>
                <a:gd name="T22" fmla="*/ 1080 w 5"/>
                <a:gd name="T23" fmla="*/ 432 h 3"/>
                <a:gd name="T24" fmla="*/ 1080 w 5"/>
                <a:gd name="T25" fmla="*/ 432 h 3"/>
                <a:gd name="T26" fmla="*/ 864 w 5"/>
                <a:gd name="T27" fmla="*/ 216 h 3"/>
                <a:gd name="T28" fmla="*/ 1080 w 5"/>
                <a:gd name="T29" fmla="*/ 0 h 3"/>
                <a:gd name="T30" fmla="*/ 864 w 5"/>
                <a:gd name="T31" fmla="*/ 0 h 3"/>
                <a:gd name="T32" fmla="*/ 648 w 5"/>
                <a:gd name="T33" fmla="*/ 0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3"/>
                <a:gd name="T53" fmla="*/ 5 w 5"/>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3">
                  <a:moveTo>
                    <a:pt x="3" y="0"/>
                  </a:moveTo>
                  <a:lnTo>
                    <a:pt x="3" y="0"/>
                  </a:lnTo>
                  <a:lnTo>
                    <a:pt x="1" y="1"/>
                  </a:lnTo>
                  <a:lnTo>
                    <a:pt x="0" y="1"/>
                  </a:lnTo>
                  <a:lnTo>
                    <a:pt x="1" y="2"/>
                  </a:lnTo>
                  <a:lnTo>
                    <a:pt x="0" y="2"/>
                  </a:lnTo>
                  <a:lnTo>
                    <a:pt x="1" y="3"/>
                  </a:lnTo>
                  <a:lnTo>
                    <a:pt x="2" y="3"/>
                  </a:lnTo>
                  <a:lnTo>
                    <a:pt x="3" y="3"/>
                  </a:lnTo>
                  <a:lnTo>
                    <a:pt x="3" y="2"/>
                  </a:lnTo>
                  <a:lnTo>
                    <a:pt x="5" y="2"/>
                  </a:lnTo>
                  <a:lnTo>
                    <a:pt x="4" y="1"/>
                  </a:lnTo>
                  <a:lnTo>
                    <a:pt x="5" y="0"/>
                  </a:lnTo>
                  <a:lnTo>
                    <a:pt x="4"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1" name="Freeform 317"/>
            <p:cNvSpPr>
              <a:spLocks/>
            </p:cNvSpPr>
            <p:nvPr/>
          </p:nvSpPr>
          <p:spPr bwMode="auto">
            <a:xfrm>
              <a:off x="3829" y="1188"/>
              <a:ext cx="30" cy="18"/>
            </a:xfrm>
            <a:custGeom>
              <a:avLst/>
              <a:gdLst>
                <a:gd name="T0" fmla="*/ 648 w 5"/>
                <a:gd name="T1" fmla="*/ 0 h 3"/>
                <a:gd name="T2" fmla="*/ 648 w 5"/>
                <a:gd name="T3" fmla="*/ 0 h 3"/>
                <a:gd name="T4" fmla="*/ 216 w 5"/>
                <a:gd name="T5" fmla="*/ 216 h 3"/>
                <a:gd name="T6" fmla="*/ 0 w 5"/>
                <a:gd name="T7" fmla="*/ 216 h 3"/>
                <a:gd name="T8" fmla="*/ 216 w 5"/>
                <a:gd name="T9" fmla="*/ 432 h 3"/>
                <a:gd name="T10" fmla="*/ 0 w 5"/>
                <a:gd name="T11" fmla="*/ 432 h 3"/>
                <a:gd name="T12" fmla="*/ 216 w 5"/>
                <a:gd name="T13" fmla="*/ 648 h 3"/>
                <a:gd name="T14" fmla="*/ 216 w 5"/>
                <a:gd name="T15" fmla="*/ 648 h 3"/>
                <a:gd name="T16" fmla="*/ 432 w 5"/>
                <a:gd name="T17" fmla="*/ 648 h 3"/>
                <a:gd name="T18" fmla="*/ 648 w 5"/>
                <a:gd name="T19" fmla="*/ 648 h 3"/>
                <a:gd name="T20" fmla="*/ 648 w 5"/>
                <a:gd name="T21" fmla="*/ 432 h 3"/>
                <a:gd name="T22" fmla="*/ 1080 w 5"/>
                <a:gd name="T23" fmla="*/ 432 h 3"/>
                <a:gd name="T24" fmla="*/ 1080 w 5"/>
                <a:gd name="T25" fmla="*/ 432 h 3"/>
                <a:gd name="T26" fmla="*/ 864 w 5"/>
                <a:gd name="T27" fmla="*/ 216 h 3"/>
                <a:gd name="T28" fmla="*/ 1080 w 5"/>
                <a:gd name="T29" fmla="*/ 0 h 3"/>
                <a:gd name="T30" fmla="*/ 864 w 5"/>
                <a:gd name="T31" fmla="*/ 0 h 3"/>
                <a:gd name="T32" fmla="*/ 648 w 5"/>
                <a:gd name="T33" fmla="*/ 0 h 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3"/>
                <a:gd name="T53" fmla="*/ 5 w 5"/>
                <a:gd name="T54" fmla="*/ 3 h 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3">
                  <a:moveTo>
                    <a:pt x="3" y="0"/>
                  </a:moveTo>
                  <a:lnTo>
                    <a:pt x="3" y="0"/>
                  </a:lnTo>
                  <a:lnTo>
                    <a:pt x="1" y="1"/>
                  </a:lnTo>
                  <a:lnTo>
                    <a:pt x="0" y="1"/>
                  </a:lnTo>
                  <a:lnTo>
                    <a:pt x="1" y="2"/>
                  </a:lnTo>
                  <a:lnTo>
                    <a:pt x="0" y="2"/>
                  </a:lnTo>
                  <a:lnTo>
                    <a:pt x="1" y="3"/>
                  </a:lnTo>
                  <a:lnTo>
                    <a:pt x="2" y="3"/>
                  </a:lnTo>
                  <a:lnTo>
                    <a:pt x="3" y="3"/>
                  </a:lnTo>
                  <a:lnTo>
                    <a:pt x="3" y="2"/>
                  </a:lnTo>
                  <a:lnTo>
                    <a:pt x="5" y="2"/>
                  </a:lnTo>
                  <a:lnTo>
                    <a:pt x="4" y="1"/>
                  </a:lnTo>
                  <a:lnTo>
                    <a:pt x="5" y="0"/>
                  </a:lnTo>
                  <a:lnTo>
                    <a:pt x="4"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 name="Freeform 318"/>
            <p:cNvSpPr>
              <a:spLocks/>
            </p:cNvSpPr>
            <p:nvPr/>
          </p:nvSpPr>
          <p:spPr bwMode="auto">
            <a:xfrm>
              <a:off x="3781" y="1206"/>
              <a:ext cx="42" cy="18"/>
            </a:xfrm>
            <a:custGeom>
              <a:avLst/>
              <a:gdLst>
                <a:gd name="T0" fmla="*/ 1296 w 7"/>
                <a:gd name="T1" fmla="*/ 0 h 3"/>
                <a:gd name="T2" fmla="*/ 1512 w 7"/>
                <a:gd name="T3" fmla="*/ 216 h 3"/>
                <a:gd name="T4" fmla="*/ 1080 w 7"/>
                <a:gd name="T5" fmla="*/ 216 h 3"/>
                <a:gd name="T6" fmla="*/ 1080 w 7"/>
                <a:gd name="T7" fmla="*/ 216 h 3"/>
                <a:gd name="T8" fmla="*/ 1080 w 7"/>
                <a:gd name="T9" fmla="*/ 432 h 3"/>
                <a:gd name="T10" fmla="*/ 1080 w 7"/>
                <a:gd name="T11" fmla="*/ 648 h 3"/>
                <a:gd name="T12" fmla="*/ 216 w 7"/>
                <a:gd name="T13" fmla="*/ 648 h 3"/>
                <a:gd name="T14" fmla="*/ 0 w 7"/>
                <a:gd name="T15" fmla="*/ 432 h 3"/>
                <a:gd name="T16" fmla="*/ 0 w 7"/>
                <a:gd name="T17" fmla="*/ 216 h 3"/>
                <a:gd name="T18" fmla="*/ 216 w 7"/>
                <a:gd name="T19" fmla="*/ 216 h 3"/>
                <a:gd name="T20" fmla="*/ 216 w 7"/>
                <a:gd name="T21" fmla="*/ 0 h 3"/>
                <a:gd name="T22" fmla="*/ 1080 w 7"/>
                <a:gd name="T23" fmla="*/ 0 h 3"/>
                <a:gd name="T24" fmla="*/ 1080 w 7"/>
                <a:gd name="T25" fmla="*/ 0 h 3"/>
                <a:gd name="T26" fmla="*/ 1296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6" y="0"/>
                  </a:moveTo>
                  <a:lnTo>
                    <a:pt x="7" y="1"/>
                  </a:lnTo>
                  <a:lnTo>
                    <a:pt x="5" y="1"/>
                  </a:lnTo>
                  <a:lnTo>
                    <a:pt x="5" y="2"/>
                  </a:lnTo>
                  <a:lnTo>
                    <a:pt x="5" y="3"/>
                  </a:lnTo>
                  <a:lnTo>
                    <a:pt x="1" y="3"/>
                  </a:lnTo>
                  <a:lnTo>
                    <a:pt x="0" y="2"/>
                  </a:lnTo>
                  <a:lnTo>
                    <a:pt x="0" y="1"/>
                  </a:lnTo>
                  <a:lnTo>
                    <a:pt x="1" y="1"/>
                  </a:lnTo>
                  <a:lnTo>
                    <a:pt x="1" y="0"/>
                  </a:lnTo>
                  <a:lnTo>
                    <a:pt x="5" y="0"/>
                  </a:lnTo>
                  <a:lnTo>
                    <a:pt x="6"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3" name="Freeform 319"/>
            <p:cNvSpPr>
              <a:spLocks/>
            </p:cNvSpPr>
            <p:nvPr/>
          </p:nvSpPr>
          <p:spPr bwMode="auto">
            <a:xfrm>
              <a:off x="3781" y="1206"/>
              <a:ext cx="42" cy="18"/>
            </a:xfrm>
            <a:custGeom>
              <a:avLst/>
              <a:gdLst>
                <a:gd name="T0" fmla="*/ 1296 w 7"/>
                <a:gd name="T1" fmla="*/ 0 h 3"/>
                <a:gd name="T2" fmla="*/ 1512 w 7"/>
                <a:gd name="T3" fmla="*/ 216 h 3"/>
                <a:gd name="T4" fmla="*/ 1080 w 7"/>
                <a:gd name="T5" fmla="*/ 216 h 3"/>
                <a:gd name="T6" fmla="*/ 1080 w 7"/>
                <a:gd name="T7" fmla="*/ 216 h 3"/>
                <a:gd name="T8" fmla="*/ 1080 w 7"/>
                <a:gd name="T9" fmla="*/ 432 h 3"/>
                <a:gd name="T10" fmla="*/ 1080 w 7"/>
                <a:gd name="T11" fmla="*/ 648 h 3"/>
                <a:gd name="T12" fmla="*/ 216 w 7"/>
                <a:gd name="T13" fmla="*/ 648 h 3"/>
                <a:gd name="T14" fmla="*/ 0 w 7"/>
                <a:gd name="T15" fmla="*/ 432 h 3"/>
                <a:gd name="T16" fmla="*/ 0 w 7"/>
                <a:gd name="T17" fmla="*/ 216 h 3"/>
                <a:gd name="T18" fmla="*/ 216 w 7"/>
                <a:gd name="T19" fmla="*/ 216 h 3"/>
                <a:gd name="T20" fmla="*/ 216 w 7"/>
                <a:gd name="T21" fmla="*/ 0 h 3"/>
                <a:gd name="T22" fmla="*/ 1080 w 7"/>
                <a:gd name="T23" fmla="*/ 0 h 3"/>
                <a:gd name="T24" fmla="*/ 1080 w 7"/>
                <a:gd name="T25" fmla="*/ 0 h 3"/>
                <a:gd name="T26" fmla="*/ 1296 w 7"/>
                <a:gd name="T27" fmla="*/ 0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3"/>
                <a:gd name="T44" fmla="*/ 7 w 7"/>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3">
                  <a:moveTo>
                    <a:pt x="6" y="0"/>
                  </a:moveTo>
                  <a:lnTo>
                    <a:pt x="7" y="1"/>
                  </a:lnTo>
                  <a:lnTo>
                    <a:pt x="5" y="1"/>
                  </a:lnTo>
                  <a:lnTo>
                    <a:pt x="5" y="2"/>
                  </a:lnTo>
                  <a:lnTo>
                    <a:pt x="5" y="3"/>
                  </a:lnTo>
                  <a:lnTo>
                    <a:pt x="1" y="3"/>
                  </a:lnTo>
                  <a:lnTo>
                    <a:pt x="0" y="2"/>
                  </a:lnTo>
                  <a:lnTo>
                    <a:pt x="0" y="1"/>
                  </a:lnTo>
                  <a:lnTo>
                    <a:pt x="1" y="1"/>
                  </a:lnTo>
                  <a:lnTo>
                    <a:pt x="1" y="0"/>
                  </a:lnTo>
                  <a:lnTo>
                    <a:pt x="5" y="0"/>
                  </a:lnTo>
                  <a:lnTo>
                    <a:pt x="6"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4" name="Freeform 320"/>
            <p:cNvSpPr>
              <a:spLocks/>
            </p:cNvSpPr>
            <p:nvPr/>
          </p:nvSpPr>
          <p:spPr bwMode="auto">
            <a:xfrm>
              <a:off x="3799" y="1200"/>
              <a:ext cx="12" cy="6"/>
            </a:xfrm>
            <a:custGeom>
              <a:avLst/>
              <a:gdLst>
                <a:gd name="T0" fmla="*/ 432 w 2"/>
                <a:gd name="T1" fmla="*/ 0 h 1"/>
                <a:gd name="T2" fmla="*/ 432 w 2"/>
                <a:gd name="T3" fmla="*/ 0 h 1"/>
                <a:gd name="T4" fmla="*/ 216 w 2"/>
                <a:gd name="T5" fmla="*/ 216 h 1"/>
                <a:gd name="T6" fmla="*/ 0 w 2"/>
                <a:gd name="T7" fmla="*/ 216 h 1"/>
                <a:gd name="T8" fmla="*/ 0 w 2"/>
                <a:gd name="T9" fmla="*/ 0 h 1"/>
                <a:gd name="T10" fmla="*/ 43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1" y="1"/>
                  </a:lnTo>
                  <a:lnTo>
                    <a:pt x="0" y="1"/>
                  </a:lnTo>
                  <a:lnTo>
                    <a:pt x="0"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5" name="Freeform 321"/>
            <p:cNvSpPr>
              <a:spLocks/>
            </p:cNvSpPr>
            <p:nvPr/>
          </p:nvSpPr>
          <p:spPr bwMode="auto">
            <a:xfrm>
              <a:off x="3799" y="1200"/>
              <a:ext cx="12" cy="6"/>
            </a:xfrm>
            <a:custGeom>
              <a:avLst/>
              <a:gdLst>
                <a:gd name="T0" fmla="*/ 432 w 2"/>
                <a:gd name="T1" fmla="*/ 0 h 1"/>
                <a:gd name="T2" fmla="*/ 432 w 2"/>
                <a:gd name="T3" fmla="*/ 0 h 1"/>
                <a:gd name="T4" fmla="*/ 216 w 2"/>
                <a:gd name="T5" fmla="*/ 216 h 1"/>
                <a:gd name="T6" fmla="*/ 0 w 2"/>
                <a:gd name="T7" fmla="*/ 216 h 1"/>
                <a:gd name="T8" fmla="*/ 0 w 2"/>
                <a:gd name="T9" fmla="*/ 0 h 1"/>
                <a:gd name="T10" fmla="*/ 432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2" y="0"/>
                  </a:moveTo>
                  <a:lnTo>
                    <a:pt x="2" y="0"/>
                  </a:lnTo>
                  <a:lnTo>
                    <a:pt x="1" y="1"/>
                  </a:lnTo>
                  <a:lnTo>
                    <a:pt x="0" y="1"/>
                  </a:lnTo>
                  <a:lnTo>
                    <a:pt x="0"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6" name="Freeform 322"/>
            <p:cNvSpPr>
              <a:spLocks/>
            </p:cNvSpPr>
            <p:nvPr/>
          </p:nvSpPr>
          <p:spPr bwMode="auto">
            <a:xfrm>
              <a:off x="3823" y="1170"/>
              <a:ext cx="18" cy="6"/>
            </a:xfrm>
            <a:custGeom>
              <a:avLst/>
              <a:gdLst>
                <a:gd name="T0" fmla="*/ 0 w 3"/>
                <a:gd name="T1" fmla="*/ 0 h 1"/>
                <a:gd name="T2" fmla="*/ 432 w 3"/>
                <a:gd name="T3" fmla="*/ 216 h 1"/>
                <a:gd name="T4" fmla="*/ 648 w 3"/>
                <a:gd name="T5" fmla="*/ 216 h 1"/>
                <a:gd name="T6" fmla="*/ 432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1"/>
                  </a:lnTo>
                  <a:lnTo>
                    <a:pt x="3" y="1"/>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7" name="Freeform 323"/>
            <p:cNvSpPr>
              <a:spLocks/>
            </p:cNvSpPr>
            <p:nvPr/>
          </p:nvSpPr>
          <p:spPr bwMode="auto">
            <a:xfrm>
              <a:off x="3823" y="1170"/>
              <a:ext cx="18" cy="6"/>
            </a:xfrm>
            <a:custGeom>
              <a:avLst/>
              <a:gdLst>
                <a:gd name="T0" fmla="*/ 0 w 3"/>
                <a:gd name="T1" fmla="*/ 0 h 1"/>
                <a:gd name="T2" fmla="*/ 432 w 3"/>
                <a:gd name="T3" fmla="*/ 216 h 1"/>
                <a:gd name="T4" fmla="*/ 648 w 3"/>
                <a:gd name="T5" fmla="*/ 216 h 1"/>
                <a:gd name="T6" fmla="*/ 432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1"/>
                  </a:lnTo>
                  <a:lnTo>
                    <a:pt x="3" y="1"/>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8" name="Freeform 324"/>
            <p:cNvSpPr>
              <a:spLocks/>
            </p:cNvSpPr>
            <p:nvPr/>
          </p:nvSpPr>
          <p:spPr bwMode="auto">
            <a:xfrm>
              <a:off x="3757" y="1170"/>
              <a:ext cx="18" cy="6"/>
            </a:xfrm>
            <a:custGeom>
              <a:avLst/>
              <a:gdLst>
                <a:gd name="T0" fmla="*/ 648 w 3"/>
                <a:gd name="T1" fmla="*/ 0 h 1"/>
                <a:gd name="T2" fmla="*/ 648 w 3"/>
                <a:gd name="T3" fmla="*/ 0 h 1"/>
                <a:gd name="T4" fmla="*/ 432 w 3"/>
                <a:gd name="T5" fmla="*/ 216 h 1"/>
                <a:gd name="T6" fmla="*/ 0 w 3"/>
                <a:gd name="T7" fmla="*/ 0 h 1"/>
                <a:gd name="T8" fmla="*/ 216 w 3"/>
                <a:gd name="T9" fmla="*/ 0 h 1"/>
                <a:gd name="T10" fmla="*/ 432 w 3"/>
                <a:gd name="T11" fmla="*/ 0 h 1"/>
                <a:gd name="T12" fmla="*/ 648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0"/>
                  </a:lnTo>
                  <a:lnTo>
                    <a:pt x="2" y="1"/>
                  </a:lnTo>
                  <a:lnTo>
                    <a:pt x="0" y="0"/>
                  </a:lnTo>
                  <a:lnTo>
                    <a:pt x="1" y="0"/>
                  </a:lnTo>
                  <a:lnTo>
                    <a:pt x="2"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9" name="Freeform 325"/>
            <p:cNvSpPr>
              <a:spLocks/>
            </p:cNvSpPr>
            <p:nvPr/>
          </p:nvSpPr>
          <p:spPr bwMode="auto">
            <a:xfrm>
              <a:off x="3757" y="1170"/>
              <a:ext cx="18" cy="6"/>
            </a:xfrm>
            <a:custGeom>
              <a:avLst/>
              <a:gdLst>
                <a:gd name="T0" fmla="*/ 648 w 3"/>
                <a:gd name="T1" fmla="*/ 0 h 1"/>
                <a:gd name="T2" fmla="*/ 648 w 3"/>
                <a:gd name="T3" fmla="*/ 0 h 1"/>
                <a:gd name="T4" fmla="*/ 432 w 3"/>
                <a:gd name="T5" fmla="*/ 216 h 1"/>
                <a:gd name="T6" fmla="*/ 0 w 3"/>
                <a:gd name="T7" fmla="*/ 0 h 1"/>
                <a:gd name="T8" fmla="*/ 216 w 3"/>
                <a:gd name="T9" fmla="*/ 0 h 1"/>
                <a:gd name="T10" fmla="*/ 432 w 3"/>
                <a:gd name="T11" fmla="*/ 0 h 1"/>
                <a:gd name="T12" fmla="*/ 648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3" y="0"/>
                  </a:moveTo>
                  <a:lnTo>
                    <a:pt x="3" y="0"/>
                  </a:lnTo>
                  <a:lnTo>
                    <a:pt x="2" y="1"/>
                  </a:lnTo>
                  <a:lnTo>
                    <a:pt x="0" y="0"/>
                  </a:lnTo>
                  <a:lnTo>
                    <a:pt x="1" y="0"/>
                  </a:lnTo>
                  <a:lnTo>
                    <a:pt x="2"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50" name="Freeform 326"/>
            <p:cNvSpPr>
              <a:spLocks/>
            </p:cNvSpPr>
            <p:nvPr/>
          </p:nvSpPr>
          <p:spPr bwMode="auto">
            <a:xfrm>
              <a:off x="3745" y="1182"/>
              <a:ext cx="18" cy="6"/>
            </a:xfrm>
            <a:custGeom>
              <a:avLst/>
              <a:gdLst>
                <a:gd name="T0" fmla="*/ 432 w 3"/>
                <a:gd name="T1" fmla="*/ 0 h 1"/>
                <a:gd name="T2" fmla="*/ 648 w 3"/>
                <a:gd name="T3" fmla="*/ 0 h 1"/>
                <a:gd name="T4" fmla="*/ 432 w 3"/>
                <a:gd name="T5" fmla="*/ 216 h 1"/>
                <a:gd name="T6" fmla="*/ 0 w 3"/>
                <a:gd name="T7" fmla="*/ 0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0"/>
                  </a:lnTo>
                  <a:lnTo>
                    <a:pt x="2" y="1"/>
                  </a:lnTo>
                  <a:lnTo>
                    <a:pt x="0"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51" name="Freeform 327"/>
            <p:cNvSpPr>
              <a:spLocks/>
            </p:cNvSpPr>
            <p:nvPr/>
          </p:nvSpPr>
          <p:spPr bwMode="auto">
            <a:xfrm>
              <a:off x="3745" y="1182"/>
              <a:ext cx="18" cy="6"/>
            </a:xfrm>
            <a:custGeom>
              <a:avLst/>
              <a:gdLst>
                <a:gd name="T0" fmla="*/ 432 w 3"/>
                <a:gd name="T1" fmla="*/ 0 h 1"/>
                <a:gd name="T2" fmla="*/ 648 w 3"/>
                <a:gd name="T3" fmla="*/ 0 h 1"/>
                <a:gd name="T4" fmla="*/ 432 w 3"/>
                <a:gd name="T5" fmla="*/ 216 h 1"/>
                <a:gd name="T6" fmla="*/ 0 w 3"/>
                <a:gd name="T7" fmla="*/ 0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0"/>
                  </a:lnTo>
                  <a:lnTo>
                    <a:pt x="2" y="1"/>
                  </a:lnTo>
                  <a:lnTo>
                    <a:pt x="0"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52" name="Freeform 328"/>
            <p:cNvSpPr>
              <a:spLocks/>
            </p:cNvSpPr>
            <p:nvPr/>
          </p:nvSpPr>
          <p:spPr bwMode="auto">
            <a:xfrm>
              <a:off x="3727" y="1188"/>
              <a:ext cx="30" cy="6"/>
            </a:xfrm>
            <a:custGeom>
              <a:avLst/>
              <a:gdLst>
                <a:gd name="T0" fmla="*/ 432 w 5"/>
                <a:gd name="T1" fmla="*/ 0 h 1"/>
                <a:gd name="T2" fmla="*/ 648 w 5"/>
                <a:gd name="T3" fmla="*/ 0 h 1"/>
                <a:gd name="T4" fmla="*/ 1080 w 5"/>
                <a:gd name="T5" fmla="*/ 0 h 1"/>
                <a:gd name="T6" fmla="*/ 1080 w 5"/>
                <a:gd name="T7" fmla="*/ 0 h 1"/>
                <a:gd name="T8" fmla="*/ 648 w 5"/>
                <a:gd name="T9" fmla="*/ 216 h 1"/>
                <a:gd name="T10" fmla="*/ 0 w 5"/>
                <a:gd name="T11" fmla="*/ 216 h 1"/>
                <a:gd name="T12" fmla="*/ 0 w 5"/>
                <a:gd name="T13" fmla="*/ 0 h 1"/>
                <a:gd name="T14" fmla="*/ 216 w 5"/>
                <a:gd name="T15" fmla="*/ 0 h 1"/>
                <a:gd name="T16" fmla="*/ 216 w 5"/>
                <a:gd name="T17" fmla="*/ 0 h 1"/>
                <a:gd name="T18" fmla="*/ 43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2" y="0"/>
                  </a:moveTo>
                  <a:lnTo>
                    <a:pt x="3" y="0"/>
                  </a:lnTo>
                  <a:lnTo>
                    <a:pt x="5" y="0"/>
                  </a:lnTo>
                  <a:lnTo>
                    <a:pt x="3" y="1"/>
                  </a:lnTo>
                  <a:lnTo>
                    <a:pt x="0" y="1"/>
                  </a:lnTo>
                  <a:lnTo>
                    <a:pt x="0" y="0"/>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53" name="Freeform 329"/>
            <p:cNvSpPr>
              <a:spLocks/>
            </p:cNvSpPr>
            <p:nvPr/>
          </p:nvSpPr>
          <p:spPr bwMode="auto">
            <a:xfrm>
              <a:off x="3727" y="1188"/>
              <a:ext cx="30" cy="6"/>
            </a:xfrm>
            <a:custGeom>
              <a:avLst/>
              <a:gdLst>
                <a:gd name="T0" fmla="*/ 432 w 5"/>
                <a:gd name="T1" fmla="*/ 0 h 1"/>
                <a:gd name="T2" fmla="*/ 648 w 5"/>
                <a:gd name="T3" fmla="*/ 0 h 1"/>
                <a:gd name="T4" fmla="*/ 1080 w 5"/>
                <a:gd name="T5" fmla="*/ 0 h 1"/>
                <a:gd name="T6" fmla="*/ 1080 w 5"/>
                <a:gd name="T7" fmla="*/ 0 h 1"/>
                <a:gd name="T8" fmla="*/ 648 w 5"/>
                <a:gd name="T9" fmla="*/ 216 h 1"/>
                <a:gd name="T10" fmla="*/ 0 w 5"/>
                <a:gd name="T11" fmla="*/ 216 h 1"/>
                <a:gd name="T12" fmla="*/ 0 w 5"/>
                <a:gd name="T13" fmla="*/ 0 h 1"/>
                <a:gd name="T14" fmla="*/ 216 w 5"/>
                <a:gd name="T15" fmla="*/ 0 h 1"/>
                <a:gd name="T16" fmla="*/ 216 w 5"/>
                <a:gd name="T17" fmla="*/ 0 h 1"/>
                <a:gd name="T18" fmla="*/ 432 w 5"/>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
                <a:gd name="T32" fmla="*/ 5 w 5"/>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
                  <a:moveTo>
                    <a:pt x="2" y="0"/>
                  </a:moveTo>
                  <a:lnTo>
                    <a:pt x="3" y="0"/>
                  </a:lnTo>
                  <a:lnTo>
                    <a:pt x="5" y="0"/>
                  </a:lnTo>
                  <a:lnTo>
                    <a:pt x="3" y="1"/>
                  </a:lnTo>
                  <a:lnTo>
                    <a:pt x="0" y="1"/>
                  </a:lnTo>
                  <a:lnTo>
                    <a:pt x="0" y="0"/>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54" name="Freeform 330"/>
            <p:cNvSpPr>
              <a:spLocks/>
            </p:cNvSpPr>
            <p:nvPr/>
          </p:nvSpPr>
          <p:spPr bwMode="auto">
            <a:xfrm>
              <a:off x="3769" y="1182"/>
              <a:ext cx="12" cy="6"/>
            </a:xfrm>
            <a:custGeom>
              <a:avLst/>
              <a:gdLst>
                <a:gd name="T0" fmla="*/ 0 w 2"/>
                <a:gd name="T1" fmla="*/ 216 h 1"/>
                <a:gd name="T2" fmla="*/ 0 w 2"/>
                <a:gd name="T3" fmla="*/ 216 h 1"/>
                <a:gd name="T4" fmla="*/ 216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1" y="0"/>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55" name="Freeform 331"/>
            <p:cNvSpPr>
              <a:spLocks/>
            </p:cNvSpPr>
            <p:nvPr/>
          </p:nvSpPr>
          <p:spPr bwMode="auto">
            <a:xfrm>
              <a:off x="3769" y="1182"/>
              <a:ext cx="12" cy="6"/>
            </a:xfrm>
            <a:custGeom>
              <a:avLst/>
              <a:gdLst>
                <a:gd name="T0" fmla="*/ 0 w 2"/>
                <a:gd name="T1" fmla="*/ 216 h 1"/>
                <a:gd name="T2" fmla="*/ 0 w 2"/>
                <a:gd name="T3" fmla="*/ 216 h 1"/>
                <a:gd name="T4" fmla="*/ 216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1" y="0"/>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56" name="Freeform 332"/>
            <p:cNvSpPr>
              <a:spLocks/>
            </p:cNvSpPr>
            <p:nvPr/>
          </p:nvSpPr>
          <p:spPr bwMode="auto">
            <a:xfrm>
              <a:off x="3799" y="1188"/>
              <a:ext cx="6" cy="6"/>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57" name="Freeform 333"/>
            <p:cNvSpPr>
              <a:spLocks/>
            </p:cNvSpPr>
            <p:nvPr/>
          </p:nvSpPr>
          <p:spPr bwMode="auto">
            <a:xfrm>
              <a:off x="3799" y="1188"/>
              <a:ext cx="6" cy="6"/>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58" name="Freeform 334"/>
            <p:cNvSpPr>
              <a:spLocks/>
            </p:cNvSpPr>
            <p:nvPr/>
          </p:nvSpPr>
          <p:spPr bwMode="auto">
            <a:xfrm>
              <a:off x="3733" y="1200"/>
              <a:ext cx="30" cy="6"/>
            </a:xfrm>
            <a:custGeom>
              <a:avLst/>
              <a:gdLst>
                <a:gd name="T0" fmla="*/ 0 w 5"/>
                <a:gd name="T1" fmla="*/ 0 h 1"/>
                <a:gd name="T2" fmla="*/ 648 w 5"/>
                <a:gd name="T3" fmla="*/ 0 h 1"/>
                <a:gd name="T4" fmla="*/ 648 w 5"/>
                <a:gd name="T5" fmla="*/ 0 h 1"/>
                <a:gd name="T6" fmla="*/ 1080 w 5"/>
                <a:gd name="T7" fmla="*/ 216 h 1"/>
                <a:gd name="T8" fmla="*/ 864 w 5"/>
                <a:gd name="T9" fmla="*/ 216 h 1"/>
                <a:gd name="T10" fmla="*/ 648 w 5"/>
                <a:gd name="T11" fmla="*/ 216 h 1"/>
                <a:gd name="T12" fmla="*/ 432 w 5"/>
                <a:gd name="T13" fmla="*/ 0 h 1"/>
                <a:gd name="T14" fmla="*/ 0 w 5"/>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
                <a:gd name="T26" fmla="*/ 5 w 5"/>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
                  <a:moveTo>
                    <a:pt x="0" y="0"/>
                  </a:moveTo>
                  <a:lnTo>
                    <a:pt x="3" y="0"/>
                  </a:lnTo>
                  <a:lnTo>
                    <a:pt x="5" y="1"/>
                  </a:lnTo>
                  <a:lnTo>
                    <a:pt x="4" y="1"/>
                  </a:lnTo>
                  <a:lnTo>
                    <a:pt x="3" y="1"/>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59" name="Freeform 335"/>
            <p:cNvSpPr>
              <a:spLocks/>
            </p:cNvSpPr>
            <p:nvPr/>
          </p:nvSpPr>
          <p:spPr bwMode="auto">
            <a:xfrm>
              <a:off x="3733" y="1200"/>
              <a:ext cx="30" cy="6"/>
            </a:xfrm>
            <a:custGeom>
              <a:avLst/>
              <a:gdLst>
                <a:gd name="T0" fmla="*/ 0 w 5"/>
                <a:gd name="T1" fmla="*/ 0 h 1"/>
                <a:gd name="T2" fmla="*/ 648 w 5"/>
                <a:gd name="T3" fmla="*/ 0 h 1"/>
                <a:gd name="T4" fmla="*/ 648 w 5"/>
                <a:gd name="T5" fmla="*/ 0 h 1"/>
                <a:gd name="T6" fmla="*/ 1080 w 5"/>
                <a:gd name="T7" fmla="*/ 216 h 1"/>
                <a:gd name="T8" fmla="*/ 864 w 5"/>
                <a:gd name="T9" fmla="*/ 216 h 1"/>
                <a:gd name="T10" fmla="*/ 648 w 5"/>
                <a:gd name="T11" fmla="*/ 216 h 1"/>
                <a:gd name="T12" fmla="*/ 432 w 5"/>
                <a:gd name="T13" fmla="*/ 0 h 1"/>
                <a:gd name="T14" fmla="*/ 0 w 5"/>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
                <a:gd name="T26" fmla="*/ 5 w 5"/>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
                  <a:moveTo>
                    <a:pt x="0" y="0"/>
                  </a:moveTo>
                  <a:lnTo>
                    <a:pt x="3" y="0"/>
                  </a:lnTo>
                  <a:lnTo>
                    <a:pt x="5" y="1"/>
                  </a:lnTo>
                  <a:lnTo>
                    <a:pt x="4" y="1"/>
                  </a:lnTo>
                  <a:lnTo>
                    <a:pt x="3" y="1"/>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60" name="Freeform 336"/>
            <p:cNvSpPr>
              <a:spLocks/>
            </p:cNvSpPr>
            <p:nvPr/>
          </p:nvSpPr>
          <p:spPr bwMode="auto">
            <a:xfrm>
              <a:off x="3715" y="1200"/>
              <a:ext cx="42" cy="12"/>
            </a:xfrm>
            <a:custGeom>
              <a:avLst/>
              <a:gdLst>
                <a:gd name="T0" fmla="*/ 0 w 7"/>
                <a:gd name="T1" fmla="*/ 0 h 2"/>
                <a:gd name="T2" fmla="*/ 432 w 7"/>
                <a:gd name="T3" fmla="*/ 0 h 2"/>
                <a:gd name="T4" fmla="*/ 648 w 7"/>
                <a:gd name="T5" fmla="*/ 0 h 2"/>
                <a:gd name="T6" fmla="*/ 864 w 7"/>
                <a:gd name="T7" fmla="*/ 216 h 2"/>
                <a:gd name="T8" fmla="*/ 1296 w 7"/>
                <a:gd name="T9" fmla="*/ 216 h 2"/>
                <a:gd name="T10" fmla="*/ 1512 w 7"/>
                <a:gd name="T11" fmla="*/ 432 h 2"/>
                <a:gd name="T12" fmla="*/ 1512 w 7"/>
                <a:gd name="T13" fmla="*/ 432 h 2"/>
                <a:gd name="T14" fmla="*/ 1296 w 7"/>
                <a:gd name="T15" fmla="*/ 432 h 2"/>
                <a:gd name="T16" fmla="*/ 1080 w 7"/>
                <a:gd name="T17" fmla="*/ 432 h 2"/>
                <a:gd name="T18" fmla="*/ 648 w 7"/>
                <a:gd name="T19" fmla="*/ 216 h 2"/>
                <a:gd name="T20" fmla="*/ 432 w 7"/>
                <a:gd name="T21" fmla="*/ 216 h 2"/>
                <a:gd name="T22" fmla="*/ 432 w 7"/>
                <a:gd name="T23" fmla="*/ 216 h 2"/>
                <a:gd name="T24" fmla="*/ 0 w 7"/>
                <a:gd name="T25" fmla="*/ 0 h 2"/>
                <a:gd name="T26" fmla="*/ 0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
                <a:gd name="T44" fmla="*/ 7 w 7"/>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
                  <a:moveTo>
                    <a:pt x="0" y="0"/>
                  </a:moveTo>
                  <a:lnTo>
                    <a:pt x="2" y="0"/>
                  </a:lnTo>
                  <a:lnTo>
                    <a:pt x="3" y="0"/>
                  </a:lnTo>
                  <a:lnTo>
                    <a:pt x="4" y="1"/>
                  </a:lnTo>
                  <a:lnTo>
                    <a:pt x="6" y="1"/>
                  </a:lnTo>
                  <a:lnTo>
                    <a:pt x="7" y="2"/>
                  </a:lnTo>
                  <a:lnTo>
                    <a:pt x="6" y="2"/>
                  </a:lnTo>
                  <a:lnTo>
                    <a:pt x="5" y="2"/>
                  </a:lnTo>
                  <a:lnTo>
                    <a:pt x="3" y="1"/>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61" name="Freeform 337"/>
            <p:cNvSpPr>
              <a:spLocks/>
            </p:cNvSpPr>
            <p:nvPr/>
          </p:nvSpPr>
          <p:spPr bwMode="auto">
            <a:xfrm>
              <a:off x="3715" y="1200"/>
              <a:ext cx="42" cy="12"/>
            </a:xfrm>
            <a:custGeom>
              <a:avLst/>
              <a:gdLst>
                <a:gd name="T0" fmla="*/ 0 w 7"/>
                <a:gd name="T1" fmla="*/ 0 h 2"/>
                <a:gd name="T2" fmla="*/ 432 w 7"/>
                <a:gd name="T3" fmla="*/ 0 h 2"/>
                <a:gd name="T4" fmla="*/ 648 w 7"/>
                <a:gd name="T5" fmla="*/ 0 h 2"/>
                <a:gd name="T6" fmla="*/ 864 w 7"/>
                <a:gd name="T7" fmla="*/ 216 h 2"/>
                <a:gd name="T8" fmla="*/ 1296 w 7"/>
                <a:gd name="T9" fmla="*/ 216 h 2"/>
                <a:gd name="T10" fmla="*/ 1512 w 7"/>
                <a:gd name="T11" fmla="*/ 432 h 2"/>
                <a:gd name="T12" fmla="*/ 1512 w 7"/>
                <a:gd name="T13" fmla="*/ 432 h 2"/>
                <a:gd name="T14" fmla="*/ 1296 w 7"/>
                <a:gd name="T15" fmla="*/ 432 h 2"/>
                <a:gd name="T16" fmla="*/ 1080 w 7"/>
                <a:gd name="T17" fmla="*/ 432 h 2"/>
                <a:gd name="T18" fmla="*/ 648 w 7"/>
                <a:gd name="T19" fmla="*/ 216 h 2"/>
                <a:gd name="T20" fmla="*/ 432 w 7"/>
                <a:gd name="T21" fmla="*/ 216 h 2"/>
                <a:gd name="T22" fmla="*/ 432 w 7"/>
                <a:gd name="T23" fmla="*/ 216 h 2"/>
                <a:gd name="T24" fmla="*/ 0 w 7"/>
                <a:gd name="T25" fmla="*/ 0 h 2"/>
                <a:gd name="T26" fmla="*/ 0 w 7"/>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
                <a:gd name="T43" fmla="*/ 0 h 2"/>
                <a:gd name="T44" fmla="*/ 7 w 7"/>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 h="2">
                  <a:moveTo>
                    <a:pt x="0" y="0"/>
                  </a:moveTo>
                  <a:lnTo>
                    <a:pt x="2" y="0"/>
                  </a:lnTo>
                  <a:lnTo>
                    <a:pt x="3" y="0"/>
                  </a:lnTo>
                  <a:lnTo>
                    <a:pt x="4" y="1"/>
                  </a:lnTo>
                  <a:lnTo>
                    <a:pt x="6" y="1"/>
                  </a:lnTo>
                  <a:lnTo>
                    <a:pt x="7" y="2"/>
                  </a:lnTo>
                  <a:lnTo>
                    <a:pt x="6" y="2"/>
                  </a:lnTo>
                  <a:lnTo>
                    <a:pt x="5" y="2"/>
                  </a:lnTo>
                  <a:lnTo>
                    <a:pt x="3" y="1"/>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62" name="Freeform 338"/>
            <p:cNvSpPr>
              <a:spLocks/>
            </p:cNvSpPr>
            <p:nvPr/>
          </p:nvSpPr>
          <p:spPr bwMode="auto">
            <a:xfrm>
              <a:off x="3703" y="1188"/>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63" name="Freeform 339"/>
            <p:cNvSpPr>
              <a:spLocks/>
            </p:cNvSpPr>
            <p:nvPr/>
          </p:nvSpPr>
          <p:spPr bwMode="auto">
            <a:xfrm>
              <a:off x="3703" y="1188"/>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64" name="Freeform 340"/>
            <p:cNvSpPr>
              <a:spLocks/>
            </p:cNvSpPr>
            <p:nvPr/>
          </p:nvSpPr>
          <p:spPr bwMode="auto">
            <a:xfrm>
              <a:off x="3745" y="1194"/>
              <a:ext cx="18" cy="0"/>
            </a:xfrm>
            <a:custGeom>
              <a:avLst/>
              <a:gdLst>
                <a:gd name="T0" fmla="*/ 0 w 3"/>
                <a:gd name="T1" fmla="*/ 216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1" y="0"/>
                  </a:lnTo>
                  <a:lnTo>
                    <a:pt x="3"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65" name="Freeform 341"/>
            <p:cNvSpPr>
              <a:spLocks/>
            </p:cNvSpPr>
            <p:nvPr/>
          </p:nvSpPr>
          <p:spPr bwMode="auto">
            <a:xfrm>
              <a:off x="3745" y="1194"/>
              <a:ext cx="18" cy="0"/>
            </a:xfrm>
            <a:custGeom>
              <a:avLst/>
              <a:gdLst>
                <a:gd name="T0" fmla="*/ 0 w 3"/>
                <a:gd name="T1" fmla="*/ 216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1" y="0"/>
                  </a:lnTo>
                  <a:lnTo>
                    <a:pt x="3"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66" name="Freeform 342"/>
            <p:cNvSpPr>
              <a:spLocks/>
            </p:cNvSpPr>
            <p:nvPr/>
          </p:nvSpPr>
          <p:spPr bwMode="auto">
            <a:xfrm>
              <a:off x="3763" y="1200"/>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67" name="Freeform 343"/>
            <p:cNvSpPr>
              <a:spLocks/>
            </p:cNvSpPr>
            <p:nvPr/>
          </p:nvSpPr>
          <p:spPr bwMode="auto">
            <a:xfrm>
              <a:off x="3763" y="1200"/>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68" name="Freeform 344"/>
            <p:cNvSpPr>
              <a:spLocks/>
            </p:cNvSpPr>
            <p:nvPr/>
          </p:nvSpPr>
          <p:spPr bwMode="auto">
            <a:xfrm>
              <a:off x="3763" y="1206"/>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69" name="Freeform 345"/>
            <p:cNvSpPr>
              <a:spLocks/>
            </p:cNvSpPr>
            <p:nvPr/>
          </p:nvSpPr>
          <p:spPr bwMode="auto">
            <a:xfrm>
              <a:off x="3763" y="1206"/>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70" name="Freeform 346"/>
            <p:cNvSpPr>
              <a:spLocks/>
            </p:cNvSpPr>
            <p:nvPr/>
          </p:nvSpPr>
          <p:spPr bwMode="auto">
            <a:xfrm>
              <a:off x="3751" y="1218"/>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71" name="Freeform 347"/>
            <p:cNvSpPr>
              <a:spLocks/>
            </p:cNvSpPr>
            <p:nvPr/>
          </p:nvSpPr>
          <p:spPr bwMode="auto">
            <a:xfrm>
              <a:off x="3751" y="1218"/>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72" name="Freeform 348"/>
            <p:cNvSpPr>
              <a:spLocks/>
            </p:cNvSpPr>
            <p:nvPr/>
          </p:nvSpPr>
          <p:spPr bwMode="auto">
            <a:xfrm>
              <a:off x="3709" y="1206"/>
              <a:ext cx="18" cy="6"/>
            </a:xfrm>
            <a:custGeom>
              <a:avLst/>
              <a:gdLst>
                <a:gd name="T0" fmla="*/ 432 w 3"/>
                <a:gd name="T1" fmla="*/ 0 h 1"/>
                <a:gd name="T2" fmla="*/ 648 w 3"/>
                <a:gd name="T3" fmla="*/ 0 h 1"/>
                <a:gd name="T4" fmla="*/ 432 w 3"/>
                <a:gd name="T5" fmla="*/ 216 h 1"/>
                <a:gd name="T6" fmla="*/ 216 w 3"/>
                <a:gd name="T7" fmla="*/ 216 h 1"/>
                <a:gd name="T8" fmla="*/ 0 w 3"/>
                <a:gd name="T9" fmla="*/ 0 h 1"/>
                <a:gd name="T10" fmla="*/ 0 w 3"/>
                <a:gd name="T11" fmla="*/ 0 h 1"/>
                <a:gd name="T12" fmla="*/ 216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1"/>
                  </a:lnTo>
                  <a:lnTo>
                    <a:pt x="1" y="1"/>
                  </a:lnTo>
                  <a:lnTo>
                    <a:pt x="0" y="0"/>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73" name="Freeform 349"/>
            <p:cNvSpPr>
              <a:spLocks/>
            </p:cNvSpPr>
            <p:nvPr/>
          </p:nvSpPr>
          <p:spPr bwMode="auto">
            <a:xfrm>
              <a:off x="3709" y="1206"/>
              <a:ext cx="18" cy="6"/>
            </a:xfrm>
            <a:custGeom>
              <a:avLst/>
              <a:gdLst>
                <a:gd name="T0" fmla="*/ 432 w 3"/>
                <a:gd name="T1" fmla="*/ 0 h 1"/>
                <a:gd name="T2" fmla="*/ 648 w 3"/>
                <a:gd name="T3" fmla="*/ 0 h 1"/>
                <a:gd name="T4" fmla="*/ 432 w 3"/>
                <a:gd name="T5" fmla="*/ 216 h 1"/>
                <a:gd name="T6" fmla="*/ 216 w 3"/>
                <a:gd name="T7" fmla="*/ 216 h 1"/>
                <a:gd name="T8" fmla="*/ 0 w 3"/>
                <a:gd name="T9" fmla="*/ 0 h 1"/>
                <a:gd name="T10" fmla="*/ 0 w 3"/>
                <a:gd name="T11" fmla="*/ 0 h 1"/>
                <a:gd name="T12" fmla="*/ 216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1"/>
                  </a:lnTo>
                  <a:lnTo>
                    <a:pt x="1" y="1"/>
                  </a:lnTo>
                  <a:lnTo>
                    <a:pt x="0" y="0"/>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74" name="Freeform 350"/>
            <p:cNvSpPr>
              <a:spLocks/>
            </p:cNvSpPr>
            <p:nvPr/>
          </p:nvSpPr>
          <p:spPr bwMode="auto">
            <a:xfrm>
              <a:off x="3727" y="1212"/>
              <a:ext cx="18" cy="6"/>
            </a:xfrm>
            <a:custGeom>
              <a:avLst/>
              <a:gdLst>
                <a:gd name="T0" fmla="*/ 0 w 3"/>
                <a:gd name="T1" fmla="*/ 0 h 1"/>
                <a:gd name="T2" fmla="*/ 216 w 3"/>
                <a:gd name="T3" fmla="*/ 0 h 1"/>
                <a:gd name="T4" fmla="*/ 432 w 3"/>
                <a:gd name="T5" fmla="*/ 0 h 1"/>
                <a:gd name="T6" fmla="*/ 648 w 3"/>
                <a:gd name="T7" fmla="*/ 0 h 1"/>
                <a:gd name="T8" fmla="*/ 432 w 3"/>
                <a:gd name="T9" fmla="*/ 216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1" y="0"/>
                  </a:lnTo>
                  <a:lnTo>
                    <a:pt x="2" y="0"/>
                  </a:lnTo>
                  <a:lnTo>
                    <a:pt x="3" y="0"/>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75" name="Freeform 351"/>
            <p:cNvSpPr>
              <a:spLocks/>
            </p:cNvSpPr>
            <p:nvPr/>
          </p:nvSpPr>
          <p:spPr bwMode="auto">
            <a:xfrm>
              <a:off x="3727" y="1212"/>
              <a:ext cx="18" cy="6"/>
            </a:xfrm>
            <a:custGeom>
              <a:avLst/>
              <a:gdLst>
                <a:gd name="T0" fmla="*/ 0 w 3"/>
                <a:gd name="T1" fmla="*/ 0 h 1"/>
                <a:gd name="T2" fmla="*/ 216 w 3"/>
                <a:gd name="T3" fmla="*/ 0 h 1"/>
                <a:gd name="T4" fmla="*/ 432 w 3"/>
                <a:gd name="T5" fmla="*/ 0 h 1"/>
                <a:gd name="T6" fmla="*/ 648 w 3"/>
                <a:gd name="T7" fmla="*/ 0 h 1"/>
                <a:gd name="T8" fmla="*/ 432 w 3"/>
                <a:gd name="T9" fmla="*/ 216 h 1"/>
                <a:gd name="T10" fmla="*/ 0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0"/>
                  </a:moveTo>
                  <a:lnTo>
                    <a:pt x="1" y="0"/>
                  </a:lnTo>
                  <a:lnTo>
                    <a:pt x="2" y="0"/>
                  </a:lnTo>
                  <a:lnTo>
                    <a:pt x="3" y="0"/>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76" name="Freeform 352"/>
            <p:cNvSpPr>
              <a:spLocks/>
            </p:cNvSpPr>
            <p:nvPr/>
          </p:nvSpPr>
          <p:spPr bwMode="auto">
            <a:xfrm>
              <a:off x="3751" y="1224"/>
              <a:ext cx="24" cy="12"/>
            </a:xfrm>
            <a:custGeom>
              <a:avLst/>
              <a:gdLst>
                <a:gd name="T0" fmla="*/ 432 w 4"/>
                <a:gd name="T1" fmla="*/ 0 h 2"/>
                <a:gd name="T2" fmla="*/ 0 w 4"/>
                <a:gd name="T3" fmla="*/ 0 h 2"/>
                <a:gd name="T4" fmla="*/ 0 w 4"/>
                <a:gd name="T5" fmla="*/ 0 h 2"/>
                <a:gd name="T6" fmla="*/ 0 w 4"/>
                <a:gd name="T7" fmla="*/ 216 h 2"/>
                <a:gd name="T8" fmla="*/ 216 w 4"/>
                <a:gd name="T9" fmla="*/ 216 h 2"/>
                <a:gd name="T10" fmla="*/ 216 w 4"/>
                <a:gd name="T11" fmla="*/ 432 h 2"/>
                <a:gd name="T12" fmla="*/ 216 w 4"/>
                <a:gd name="T13" fmla="*/ 216 h 2"/>
                <a:gd name="T14" fmla="*/ 648 w 4"/>
                <a:gd name="T15" fmla="*/ 0 h 2"/>
                <a:gd name="T16" fmla="*/ 864 w 4"/>
                <a:gd name="T17" fmla="*/ 0 h 2"/>
                <a:gd name="T18" fmla="*/ 864 w 4"/>
                <a:gd name="T19" fmla="*/ 0 h 2"/>
                <a:gd name="T20" fmla="*/ 648 w 4"/>
                <a:gd name="T21" fmla="*/ 0 h 2"/>
                <a:gd name="T22" fmla="*/ 432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2" y="0"/>
                  </a:moveTo>
                  <a:lnTo>
                    <a:pt x="0" y="0"/>
                  </a:lnTo>
                  <a:lnTo>
                    <a:pt x="0" y="1"/>
                  </a:lnTo>
                  <a:lnTo>
                    <a:pt x="1" y="1"/>
                  </a:lnTo>
                  <a:lnTo>
                    <a:pt x="1" y="2"/>
                  </a:lnTo>
                  <a:lnTo>
                    <a:pt x="1" y="1"/>
                  </a:lnTo>
                  <a:lnTo>
                    <a:pt x="3" y="0"/>
                  </a:lnTo>
                  <a:lnTo>
                    <a:pt x="4" y="0"/>
                  </a:lnTo>
                  <a:lnTo>
                    <a:pt x="3"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77" name="Freeform 353"/>
            <p:cNvSpPr>
              <a:spLocks/>
            </p:cNvSpPr>
            <p:nvPr/>
          </p:nvSpPr>
          <p:spPr bwMode="auto">
            <a:xfrm>
              <a:off x="3751" y="1224"/>
              <a:ext cx="24" cy="12"/>
            </a:xfrm>
            <a:custGeom>
              <a:avLst/>
              <a:gdLst>
                <a:gd name="T0" fmla="*/ 432 w 4"/>
                <a:gd name="T1" fmla="*/ 0 h 2"/>
                <a:gd name="T2" fmla="*/ 0 w 4"/>
                <a:gd name="T3" fmla="*/ 0 h 2"/>
                <a:gd name="T4" fmla="*/ 0 w 4"/>
                <a:gd name="T5" fmla="*/ 0 h 2"/>
                <a:gd name="T6" fmla="*/ 0 w 4"/>
                <a:gd name="T7" fmla="*/ 216 h 2"/>
                <a:gd name="T8" fmla="*/ 216 w 4"/>
                <a:gd name="T9" fmla="*/ 216 h 2"/>
                <a:gd name="T10" fmla="*/ 216 w 4"/>
                <a:gd name="T11" fmla="*/ 432 h 2"/>
                <a:gd name="T12" fmla="*/ 216 w 4"/>
                <a:gd name="T13" fmla="*/ 216 h 2"/>
                <a:gd name="T14" fmla="*/ 648 w 4"/>
                <a:gd name="T15" fmla="*/ 0 h 2"/>
                <a:gd name="T16" fmla="*/ 864 w 4"/>
                <a:gd name="T17" fmla="*/ 0 h 2"/>
                <a:gd name="T18" fmla="*/ 864 w 4"/>
                <a:gd name="T19" fmla="*/ 0 h 2"/>
                <a:gd name="T20" fmla="*/ 648 w 4"/>
                <a:gd name="T21" fmla="*/ 0 h 2"/>
                <a:gd name="T22" fmla="*/ 432 w 4"/>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2"/>
                <a:gd name="T38" fmla="*/ 4 w 4"/>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2">
                  <a:moveTo>
                    <a:pt x="2" y="0"/>
                  </a:moveTo>
                  <a:lnTo>
                    <a:pt x="0" y="0"/>
                  </a:lnTo>
                  <a:lnTo>
                    <a:pt x="0" y="1"/>
                  </a:lnTo>
                  <a:lnTo>
                    <a:pt x="1" y="1"/>
                  </a:lnTo>
                  <a:lnTo>
                    <a:pt x="1" y="2"/>
                  </a:lnTo>
                  <a:lnTo>
                    <a:pt x="1" y="1"/>
                  </a:lnTo>
                  <a:lnTo>
                    <a:pt x="3" y="0"/>
                  </a:lnTo>
                  <a:lnTo>
                    <a:pt x="4" y="0"/>
                  </a:lnTo>
                  <a:lnTo>
                    <a:pt x="3"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78" name="Freeform 354"/>
            <p:cNvSpPr>
              <a:spLocks/>
            </p:cNvSpPr>
            <p:nvPr/>
          </p:nvSpPr>
          <p:spPr bwMode="auto">
            <a:xfrm>
              <a:off x="3769" y="1236"/>
              <a:ext cx="18" cy="6"/>
            </a:xfrm>
            <a:custGeom>
              <a:avLst/>
              <a:gdLst>
                <a:gd name="T0" fmla="*/ 432 w 3"/>
                <a:gd name="T1" fmla="*/ 0 h 1"/>
                <a:gd name="T2" fmla="*/ 0 w 3"/>
                <a:gd name="T3" fmla="*/ 0 h 1"/>
                <a:gd name="T4" fmla="*/ 0 w 3"/>
                <a:gd name="T5" fmla="*/ 0 h 1"/>
                <a:gd name="T6" fmla="*/ 216 w 3"/>
                <a:gd name="T7" fmla="*/ 216 h 1"/>
                <a:gd name="T8" fmla="*/ 432 w 3"/>
                <a:gd name="T9" fmla="*/ 216 h 1"/>
                <a:gd name="T10" fmla="*/ 648 w 3"/>
                <a:gd name="T11" fmla="*/ 0 h 1"/>
                <a:gd name="T12" fmla="*/ 648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0" y="0"/>
                  </a:lnTo>
                  <a:lnTo>
                    <a:pt x="1" y="1"/>
                  </a:lnTo>
                  <a:lnTo>
                    <a:pt x="2" y="1"/>
                  </a:lnTo>
                  <a:lnTo>
                    <a:pt x="3"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79" name="Freeform 355"/>
            <p:cNvSpPr>
              <a:spLocks/>
            </p:cNvSpPr>
            <p:nvPr/>
          </p:nvSpPr>
          <p:spPr bwMode="auto">
            <a:xfrm>
              <a:off x="3769" y="1236"/>
              <a:ext cx="18" cy="6"/>
            </a:xfrm>
            <a:custGeom>
              <a:avLst/>
              <a:gdLst>
                <a:gd name="T0" fmla="*/ 432 w 3"/>
                <a:gd name="T1" fmla="*/ 0 h 1"/>
                <a:gd name="T2" fmla="*/ 0 w 3"/>
                <a:gd name="T3" fmla="*/ 0 h 1"/>
                <a:gd name="T4" fmla="*/ 0 w 3"/>
                <a:gd name="T5" fmla="*/ 0 h 1"/>
                <a:gd name="T6" fmla="*/ 216 w 3"/>
                <a:gd name="T7" fmla="*/ 216 h 1"/>
                <a:gd name="T8" fmla="*/ 432 w 3"/>
                <a:gd name="T9" fmla="*/ 216 h 1"/>
                <a:gd name="T10" fmla="*/ 648 w 3"/>
                <a:gd name="T11" fmla="*/ 0 h 1"/>
                <a:gd name="T12" fmla="*/ 648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0" y="0"/>
                  </a:lnTo>
                  <a:lnTo>
                    <a:pt x="1" y="1"/>
                  </a:lnTo>
                  <a:lnTo>
                    <a:pt x="2" y="1"/>
                  </a:lnTo>
                  <a:lnTo>
                    <a:pt x="3"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80" name="Freeform 356"/>
            <p:cNvSpPr>
              <a:spLocks/>
            </p:cNvSpPr>
            <p:nvPr/>
          </p:nvSpPr>
          <p:spPr bwMode="auto">
            <a:xfrm>
              <a:off x="3733" y="1224"/>
              <a:ext cx="12" cy="12"/>
            </a:xfrm>
            <a:custGeom>
              <a:avLst/>
              <a:gdLst>
                <a:gd name="T0" fmla="*/ 432 w 2"/>
                <a:gd name="T1" fmla="*/ 0 h 2"/>
                <a:gd name="T2" fmla="*/ 432 w 2"/>
                <a:gd name="T3" fmla="*/ 0 h 2"/>
                <a:gd name="T4" fmla="*/ 432 w 2"/>
                <a:gd name="T5" fmla="*/ 216 h 2"/>
                <a:gd name="T6" fmla="*/ 0 w 2"/>
                <a:gd name="T7" fmla="*/ 432 h 2"/>
                <a:gd name="T8" fmla="*/ 0 w 2"/>
                <a:gd name="T9" fmla="*/ 216 h 2"/>
                <a:gd name="T10" fmla="*/ 0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1"/>
                  </a:lnTo>
                  <a:lnTo>
                    <a:pt x="0" y="2"/>
                  </a:lnTo>
                  <a:lnTo>
                    <a:pt x="0" y="1"/>
                  </a:lnTo>
                  <a:lnTo>
                    <a:pt x="0"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81" name="Freeform 357"/>
            <p:cNvSpPr>
              <a:spLocks/>
            </p:cNvSpPr>
            <p:nvPr/>
          </p:nvSpPr>
          <p:spPr bwMode="auto">
            <a:xfrm>
              <a:off x="3733" y="1224"/>
              <a:ext cx="12" cy="12"/>
            </a:xfrm>
            <a:custGeom>
              <a:avLst/>
              <a:gdLst>
                <a:gd name="T0" fmla="*/ 432 w 2"/>
                <a:gd name="T1" fmla="*/ 0 h 2"/>
                <a:gd name="T2" fmla="*/ 432 w 2"/>
                <a:gd name="T3" fmla="*/ 0 h 2"/>
                <a:gd name="T4" fmla="*/ 432 w 2"/>
                <a:gd name="T5" fmla="*/ 216 h 2"/>
                <a:gd name="T6" fmla="*/ 0 w 2"/>
                <a:gd name="T7" fmla="*/ 432 h 2"/>
                <a:gd name="T8" fmla="*/ 0 w 2"/>
                <a:gd name="T9" fmla="*/ 216 h 2"/>
                <a:gd name="T10" fmla="*/ 0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1"/>
                  </a:lnTo>
                  <a:lnTo>
                    <a:pt x="0" y="2"/>
                  </a:lnTo>
                  <a:lnTo>
                    <a:pt x="0" y="1"/>
                  </a:lnTo>
                  <a:lnTo>
                    <a:pt x="0"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82" name="Freeform 358"/>
            <p:cNvSpPr>
              <a:spLocks/>
            </p:cNvSpPr>
            <p:nvPr/>
          </p:nvSpPr>
          <p:spPr bwMode="auto">
            <a:xfrm>
              <a:off x="3757" y="1242"/>
              <a:ext cx="12"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83" name="Freeform 359"/>
            <p:cNvSpPr>
              <a:spLocks/>
            </p:cNvSpPr>
            <p:nvPr/>
          </p:nvSpPr>
          <p:spPr bwMode="auto">
            <a:xfrm>
              <a:off x="3757" y="1242"/>
              <a:ext cx="12"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84" name="Freeform 360"/>
            <p:cNvSpPr>
              <a:spLocks/>
            </p:cNvSpPr>
            <p:nvPr/>
          </p:nvSpPr>
          <p:spPr bwMode="auto">
            <a:xfrm>
              <a:off x="3679" y="1224"/>
              <a:ext cx="18" cy="6"/>
            </a:xfrm>
            <a:custGeom>
              <a:avLst/>
              <a:gdLst>
                <a:gd name="T0" fmla="*/ 432 w 3"/>
                <a:gd name="T1" fmla="*/ 0 h 1"/>
                <a:gd name="T2" fmla="*/ 648 w 3"/>
                <a:gd name="T3" fmla="*/ 0 h 1"/>
                <a:gd name="T4" fmla="*/ 648 w 3"/>
                <a:gd name="T5" fmla="*/ 0 h 1"/>
                <a:gd name="T6" fmla="*/ 648 w 3"/>
                <a:gd name="T7" fmla="*/ 216 h 1"/>
                <a:gd name="T8" fmla="*/ 432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85" name="Freeform 361"/>
            <p:cNvSpPr>
              <a:spLocks/>
            </p:cNvSpPr>
            <p:nvPr/>
          </p:nvSpPr>
          <p:spPr bwMode="auto">
            <a:xfrm>
              <a:off x="3679" y="1224"/>
              <a:ext cx="18" cy="6"/>
            </a:xfrm>
            <a:custGeom>
              <a:avLst/>
              <a:gdLst>
                <a:gd name="T0" fmla="*/ 432 w 3"/>
                <a:gd name="T1" fmla="*/ 0 h 1"/>
                <a:gd name="T2" fmla="*/ 648 w 3"/>
                <a:gd name="T3" fmla="*/ 0 h 1"/>
                <a:gd name="T4" fmla="*/ 648 w 3"/>
                <a:gd name="T5" fmla="*/ 0 h 1"/>
                <a:gd name="T6" fmla="*/ 648 w 3"/>
                <a:gd name="T7" fmla="*/ 216 h 1"/>
                <a:gd name="T8" fmla="*/ 432 w 3"/>
                <a:gd name="T9" fmla="*/ 216 h 1"/>
                <a:gd name="T10" fmla="*/ 0 w 3"/>
                <a:gd name="T11" fmla="*/ 216 h 1"/>
                <a:gd name="T12" fmla="*/ 43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3" y="0"/>
                  </a:lnTo>
                  <a:lnTo>
                    <a:pt x="3" y="1"/>
                  </a:lnTo>
                  <a:lnTo>
                    <a:pt x="2" y="1"/>
                  </a:lnTo>
                  <a:lnTo>
                    <a:pt x="0"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86" name="Freeform 362"/>
            <p:cNvSpPr>
              <a:spLocks/>
            </p:cNvSpPr>
            <p:nvPr/>
          </p:nvSpPr>
          <p:spPr bwMode="auto">
            <a:xfrm>
              <a:off x="3703" y="1218"/>
              <a:ext cx="6"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87" name="Freeform 363"/>
            <p:cNvSpPr>
              <a:spLocks/>
            </p:cNvSpPr>
            <p:nvPr/>
          </p:nvSpPr>
          <p:spPr bwMode="auto">
            <a:xfrm>
              <a:off x="3703" y="1218"/>
              <a:ext cx="6"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88" name="Freeform 364"/>
            <p:cNvSpPr>
              <a:spLocks/>
            </p:cNvSpPr>
            <p:nvPr/>
          </p:nvSpPr>
          <p:spPr bwMode="auto">
            <a:xfrm>
              <a:off x="3715" y="1218"/>
              <a:ext cx="6" cy="6"/>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216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lnTo>
                    <a:pt x="0" y="1"/>
                  </a:lnTo>
                  <a:lnTo>
                    <a:pt x="1"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89" name="Freeform 365"/>
            <p:cNvSpPr>
              <a:spLocks/>
            </p:cNvSpPr>
            <p:nvPr/>
          </p:nvSpPr>
          <p:spPr bwMode="auto">
            <a:xfrm>
              <a:off x="3715" y="1218"/>
              <a:ext cx="6" cy="6"/>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216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lnTo>
                    <a:pt x="0" y="1"/>
                  </a:lnTo>
                  <a:lnTo>
                    <a:pt x="1"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90" name="Freeform 366"/>
            <p:cNvSpPr>
              <a:spLocks/>
            </p:cNvSpPr>
            <p:nvPr/>
          </p:nvSpPr>
          <p:spPr bwMode="auto">
            <a:xfrm>
              <a:off x="3715" y="1224"/>
              <a:ext cx="12" cy="6"/>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432 w 2"/>
                <a:gd name="T11" fmla="*/ 0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1"/>
                  </a:lnTo>
                  <a:lnTo>
                    <a:pt x="1" y="0"/>
                  </a:lnTo>
                  <a:lnTo>
                    <a:pt x="2"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91" name="Freeform 367"/>
            <p:cNvSpPr>
              <a:spLocks/>
            </p:cNvSpPr>
            <p:nvPr/>
          </p:nvSpPr>
          <p:spPr bwMode="auto">
            <a:xfrm>
              <a:off x="3715" y="1224"/>
              <a:ext cx="12" cy="6"/>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432 w 2"/>
                <a:gd name="T11" fmla="*/ 0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1"/>
                  </a:lnTo>
                  <a:lnTo>
                    <a:pt x="1" y="0"/>
                  </a:lnTo>
                  <a:lnTo>
                    <a:pt x="2"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92" name="Freeform 368"/>
            <p:cNvSpPr>
              <a:spLocks/>
            </p:cNvSpPr>
            <p:nvPr/>
          </p:nvSpPr>
          <p:spPr bwMode="auto">
            <a:xfrm>
              <a:off x="3703" y="1224"/>
              <a:ext cx="6" cy="6"/>
            </a:xfrm>
            <a:custGeom>
              <a:avLst/>
              <a:gdLst>
                <a:gd name="T0" fmla="*/ 0 w 1"/>
                <a:gd name="T1" fmla="*/ 0 h 1"/>
                <a:gd name="T2" fmla="*/ 0 w 1"/>
                <a:gd name="T3" fmla="*/ 216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93" name="Freeform 369"/>
            <p:cNvSpPr>
              <a:spLocks/>
            </p:cNvSpPr>
            <p:nvPr/>
          </p:nvSpPr>
          <p:spPr bwMode="auto">
            <a:xfrm>
              <a:off x="3703" y="1224"/>
              <a:ext cx="6" cy="6"/>
            </a:xfrm>
            <a:custGeom>
              <a:avLst/>
              <a:gdLst>
                <a:gd name="T0" fmla="*/ 0 w 1"/>
                <a:gd name="T1" fmla="*/ 0 h 1"/>
                <a:gd name="T2" fmla="*/ 0 w 1"/>
                <a:gd name="T3" fmla="*/ 216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94" name="Freeform 370"/>
            <p:cNvSpPr>
              <a:spLocks/>
            </p:cNvSpPr>
            <p:nvPr/>
          </p:nvSpPr>
          <p:spPr bwMode="auto">
            <a:xfrm>
              <a:off x="3601" y="1206"/>
              <a:ext cx="66" cy="30"/>
            </a:xfrm>
            <a:custGeom>
              <a:avLst/>
              <a:gdLst>
                <a:gd name="T0" fmla="*/ 2160 w 11"/>
                <a:gd name="T1" fmla="*/ 0 h 5"/>
                <a:gd name="T2" fmla="*/ 2160 w 11"/>
                <a:gd name="T3" fmla="*/ 0 h 5"/>
                <a:gd name="T4" fmla="*/ 1944 w 11"/>
                <a:gd name="T5" fmla="*/ 0 h 5"/>
                <a:gd name="T6" fmla="*/ 1944 w 11"/>
                <a:gd name="T7" fmla="*/ 216 h 5"/>
                <a:gd name="T8" fmla="*/ 2376 w 11"/>
                <a:gd name="T9" fmla="*/ 216 h 5"/>
                <a:gd name="T10" fmla="*/ 2376 w 11"/>
                <a:gd name="T11" fmla="*/ 216 h 5"/>
                <a:gd name="T12" fmla="*/ 2376 w 11"/>
                <a:gd name="T13" fmla="*/ 432 h 5"/>
                <a:gd name="T14" fmla="*/ 2376 w 11"/>
                <a:gd name="T15" fmla="*/ 432 h 5"/>
                <a:gd name="T16" fmla="*/ 1944 w 11"/>
                <a:gd name="T17" fmla="*/ 432 h 5"/>
                <a:gd name="T18" fmla="*/ 1728 w 11"/>
                <a:gd name="T19" fmla="*/ 432 h 5"/>
                <a:gd name="T20" fmla="*/ 1728 w 11"/>
                <a:gd name="T21" fmla="*/ 648 h 5"/>
                <a:gd name="T22" fmla="*/ 1944 w 11"/>
                <a:gd name="T23" fmla="*/ 648 h 5"/>
                <a:gd name="T24" fmla="*/ 1944 w 11"/>
                <a:gd name="T25" fmla="*/ 648 h 5"/>
                <a:gd name="T26" fmla="*/ 1080 w 11"/>
                <a:gd name="T27" fmla="*/ 648 h 5"/>
                <a:gd name="T28" fmla="*/ 1296 w 11"/>
                <a:gd name="T29" fmla="*/ 864 h 5"/>
                <a:gd name="T30" fmla="*/ 1080 w 11"/>
                <a:gd name="T31" fmla="*/ 864 h 5"/>
                <a:gd name="T32" fmla="*/ 648 w 11"/>
                <a:gd name="T33" fmla="*/ 1080 h 5"/>
                <a:gd name="T34" fmla="*/ 432 w 11"/>
                <a:gd name="T35" fmla="*/ 1080 h 5"/>
                <a:gd name="T36" fmla="*/ 432 w 11"/>
                <a:gd name="T37" fmla="*/ 1080 h 5"/>
                <a:gd name="T38" fmla="*/ 648 w 11"/>
                <a:gd name="T39" fmla="*/ 1080 h 5"/>
                <a:gd name="T40" fmla="*/ 648 w 11"/>
                <a:gd name="T41" fmla="*/ 864 h 5"/>
                <a:gd name="T42" fmla="*/ 216 w 11"/>
                <a:gd name="T43" fmla="*/ 864 h 5"/>
                <a:gd name="T44" fmla="*/ 0 w 11"/>
                <a:gd name="T45" fmla="*/ 864 h 5"/>
                <a:gd name="T46" fmla="*/ 216 w 11"/>
                <a:gd name="T47" fmla="*/ 648 h 5"/>
                <a:gd name="T48" fmla="*/ 432 w 11"/>
                <a:gd name="T49" fmla="*/ 648 h 5"/>
                <a:gd name="T50" fmla="*/ 0 w 11"/>
                <a:gd name="T51" fmla="*/ 432 h 5"/>
                <a:gd name="T52" fmla="*/ 0 w 11"/>
                <a:gd name="T53" fmla="*/ 216 h 5"/>
                <a:gd name="T54" fmla="*/ 1296 w 11"/>
                <a:gd name="T55" fmla="*/ 216 h 5"/>
                <a:gd name="T56" fmla="*/ 1296 w 11"/>
                <a:gd name="T57" fmla="*/ 216 h 5"/>
                <a:gd name="T58" fmla="*/ 1512 w 11"/>
                <a:gd name="T59" fmla="*/ 0 h 5"/>
                <a:gd name="T60" fmla="*/ 1728 w 11"/>
                <a:gd name="T61" fmla="*/ 0 h 5"/>
                <a:gd name="T62" fmla="*/ 1512 w 11"/>
                <a:gd name="T63" fmla="*/ 0 h 5"/>
                <a:gd name="T64" fmla="*/ 1728 w 11"/>
                <a:gd name="T65" fmla="*/ 0 h 5"/>
                <a:gd name="T66" fmla="*/ 2160 w 11"/>
                <a:gd name="T67" fmla="*/ 0 h 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
                <a:gd name="T103" fmla="*/ 0 h 5"/>
                <a:gd name="T104" fmla="*/ 11 w 11"/>
                <a:gd name="T105" fmla="*/ 5 h 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 h="5">
                  <a:moveTo>
                    <a:pt x="10" y="0"/>
                  </a:moveTo>
                  <a:lnTo>
                    <a:pt x="10" y="0"/>
                  </a:lnTo>
                  <a:lnTo>
                    <a:pt x="9" y="0"/>
                  </a:lnTo>
                  <a:lnTo>
                    <a:pt x="9" y="1"/>
                  </a:lnTo>
                  <a:lnTo>
                    <a:pt x="11" y="1"/>
                  </a:lnTo>
                  <a:lnTo>
                    <a:pt x="11" y="2"/>
                  </a:lnTo>
                  <a:lnTo>
                    <a:pt x="9" y="2"/>
                  </a:lnTo>
                  <a:lnTo>
                    <a:pt x="8" y="2"/>
                  </a:lnTo>
                  <a:lnTo>
                    <a:pt x="8" y="3"/>
                  </a:lnTo>
                  <a:lnTo>
                    <a:pt x="9" y="3"/>
                  </a:lnTo>
                  <a:lnTo>
                    <a:pt x="5" y="3"/>
                  </a:lnTo>
                  <a:lnTo>
                    <a:pt x="6" y="4"/>
                  </a:lnTo>
                  <a:lnTo>
                    <a:pt x="5" y="4"/>
                  </a:lnTo>
                  <a:lnTo>
                    <a:pt x="3" y="5"/>
                  </a:lnTo>
                  <a:lnTo>
                    <a:pt x="2" y="5"/>
                  </a:lnTo>
                  <a:lnTo>
                    <a:pt x="3" y="5"/>
                  </a:lnTo>
                  <a:lnTo>
                    <a:pt x="3" y="4"/>
                  </a:lnTo>
                  <a:lnTo>
                    <a:pt x="1" y="4"/>
                  </a:lnTo>
                  <a:lnTo>
                    <a:pt x="0" y="4"/>
                  </a:lnTo>
                  <a:lnTo>
                    <a:pt x="1" y="3"/>
                  </a:lnTo>
                  <a:lnTo>
                    <a:pt x="2" y="3"/>
                  </a:lnTo>
                  <a:lnTo>
                    <a:pt x="0" y="2"/>
                  </a:lnTo>
                  <a:lnTo>
                    <a:pt x="0" y="1"/>
                  </a:lnTo>
                  <a:lnTo>
                    <a:pt x="6" y="1"/>
                  </a:lnTo>
                  <a:lnTo>
                    <a:pt x="7" y="0"/>
                  </a:lnTo>
                  <a:lnTo>
                    <a:pt x="8" y="0"/>
                  </a:lnTo>
                  <a:lnTo>
                    <a:pt x="7" y="0"/>
                  </a:lnTo>
                  <a:lnTo>
                    <a:pt x="8" y="0"/>
                  </a:lnTo>
                  <a:lnTo>
                    <a:pt x="1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95" name="Freeform 371"/>
            <p:cNvSpPr>
              <a:spLocks/>
            </p:cNvSpPr>
            <p:nvPr/>
          </p:nvSpPr>
          <p:spPr bwMode="auto">
            <a:xfrm>
              <a:off x="3601" y="1206"/>
              <a:ext cx="66" cy="30"/>
            </a:xfrm>
            <a:custGeom>
              <a:avLst/>
              <a:gdLst>
                <a:gd name="T0" fmla="*/ 2160 w 11"/>
                <a:gd name="T1" fmla="*/ 0 h 5"/>
                <a:gd name="T2" fmla="*/ 2160 w 11"/>
                <a:gd name="T3" fmla="*/ 0 h 5"/>
                <a:gd name="T4" fmla="*/ 1944 w 11"/>
                <a:gd name="T5" fmla="*/ 0 h 5"/>
                <a:gd name="T6" fmla="*/ 1944 w 11"/>
                <a:gd name="T7" fmla="*/ 216 h 5"/>
                <a:gd name="T8" fmla="*/ 2376 w 11"/>
                <a:gd name="T9" fmla="*/ 216 h 5"/>
                <a:gd name="T10" fmla="*/ 2376 w 11"/>
                <a:gd name="T11" fmla="*/ 216 h 5"/>
                <a:gd name="T12" fmla="*/ 2376 w 11"/>
                <a:gd name="T13" fmla="*/ 432 h 5"/>
                <a:gd name="T14" fmla="*/ 2376 w 11"/>
                <a:gd name="T15" fmla="*/ 432 h 5"/>
                <a:gd name="T16" fmla="*/ 1944 w 11"/>
                <a:gd name="T17" fmla="*/ 432 h 5"/>
                <a:gd name="T18" fmla="*/ 1728 w 11"/>
                <a:gd name="T19" fmla="*/ 432 h 5"/>
                <a:gd name="T20" fmla="*/ 1728 w 11"/>
                <a:gd name="T21" fmla="*/ 648 h 5"/>
                <a:gd name="T22" fmla="*/ 1944 w 11"/>
                <a:gd name="T23" fmla="*/ 648 h 5"/>
                <a:gd name="T24" fmla="*/ 1944 w 11"/>
                <a:gd name="T25" fmla="*/ 648 h 5"/>
                <a:gd name="T26" fmla="*/ 1080 w 11"/>
                <a:gd name="T27" fmla="*/ 648 h 5"/>
                <a:gd name="T28" fmla="*/ 1296 w 11"/>
                <a:gd name="T29" fmla="*/ 864 h 5"/>
                <a:gd name="T30" fmla="*/ 1080 w 11"/>
                <a:gd name="T31" fmla="*/ 864 h 5"/>
                <a:gd name="T32" fmla="*/ 648 w 11"/>
                <a:gd name="T33" fmla="*/ 1080 h 5"/>
                <a:gd name="T34" fmla="*/ 432 w 11"/>
                <a:gd name="T35" fmla="*/ 1080 h 5"/>
                <a:gd name="T36" fmla="*/ 432 w 11"/>
                <a:gd name="T37" fmla="*/ 1080 h 5"/>
                <a:gd name="T38" fmla="*/ 648 w 11"/>
                <a:gd name="T39" fmla="*/ 1080 h 5"/>
                <a:gd name="T40" fmla="*/ 648 w 11"/>
                <a:gd name="T41" fmla="*/ 864 h 5"/>
                <a:gd name="T42" fmla="*/ 216 w 11"/>
                <a:gd name="T43" fmla="*/ 864 h 5"/>
                <a:gd name="T44" fmla="*/ 0 w 11"/>
                <a:gd name="T45" fmla="*/ 864 h 5"/>
                <a:gd name="T46" fmla="*/ 216 w 11"/>
                <a:gd name="T47" fmla="*/ 648 h 5"/>
                <a:gd name="T48" fmla="*/ 432 w 11"/>
                <a:gd name="T49" fmla="*/ 648 h 5"/>
                <a:gd name="T50" fmla="*/ 0 w 11"/>
                <a:gd name="T51" fmla="*/ 432 h 5"/>
                <a:gd name="T52" fmla="*/ 0 w 11"/>
                <a:gd name="T53" fmla="*/ 216 h 5"/>
                <a:gd name="T54" fmla="*/ 1296 w 11"/>
                <a:gd name="T55" fmla="*/ 216 h 5"/>
                <a:gd name="T56" fmla="*/ 1296 w 11"/>
                <a:gd name="T57" fmla="*/ 216 h 5"/>
                <a:gd name="T58" fmla="*/ 1512 w 11"/>
                <a:gd name="T59" fmla="*/ 0 h 5"/>
                <a:gd name="T60" fmla="*/ 1728 w 11"/>
                <a:gd name="T61" fmla="*/ 0 h 5"/>
                <a:gd name="T62" fmla="*/ 1512 w 11"/>
                <a:gd name="T63" fmla="*/ 0 h 5"/>
                <a:gd name="T64" fmla="*/ 1728 w 11"/>
                <a:gd name="T65" fmla="*/ 0 h 5"/>
                <a:gd name="T66" fmla="*/ 2160 w 11"/>
                <a:gd name="T67" fmla="*/ 0 h 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
                <a:gd name="T103" fmla="*/ 0 h 5"/>
                <a:gd name="T104" fmla="*/ 11 w 11"/>
                <a:gd name="T105" fmla="*/ 5 h 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 h="5">
                  <a:moveTo>
                    <a:pt x="10" y="0"/>
                  </a:moveTo>
                  <a:lnTo>
                    <a:pt x="10" y="0"/>
                  </a:lnTo>
                  <a:lnTo>
                    <a:pt x="9" y="0"/>
                  </a:lnTo>
                  <a:lnTo>
                    <a:pt x="9" y="1"/>
                  </a:lnTo>
                  <a:lnTo>
                    <a:pt x="11" y="1"/>
                  </a:lnTo>
                  <a:lnTo>
                    <a:pt x="11" y="2"/>
                  </a:lnTo>
                  <a:lnTo>
                    <a:pt x="9" y="2"/>
                  </a:lnTo>
                  <a:lnTo>
                    <a:pt x="8" y="2"/>
                  </a:lnTo>
                  <a:lnTo>
                    <a:pt x="8" y="3"/>
                  </a:lnTo>
                  <a:lnTo>
                    <a:pt x="9" y="3"/>
                  </a:lnTo>
                  <a:lnTo>
                    <a:pt x="5" y="3"/>
                  </a:lnTo>
                  <a:lnTo>
                    <a:pt x="6" y="4"/>
                  </a:lnTo>
                  <a:lnTo>
                    <a:pt x="5" y="4"/>
                  </a:lnTo>
                  <a:lnTo>
                    <a:pt x="3" y="5"/>
                  </a:lnTo>
                  <a:lnTo>
                    <a:pt x="2" y="5"/>
                  </a:lnTo>
                  <a:lnTo>
                    <a:pt x="3" y="5"/>
                  </a:lnTo>
                  <a:lnTo>
                    <a:pt x="3" y="4"/>
                  </a:lnTo>
                  <a:lnTo>
                    <a:pt x="1" y="4"/>
                  </a:lnTo>
                  <a:lnTo>
                    <a:pt x="0" y="4"/>
                  </a:lnTo>
                  <a:lnTo>
                    <a:pt x="1" y="3"/>
                  </a:lnTo>
                  <a:lnTo>
                    <a:pt x="2" y="3"/>
                  </a:lnTo>
                  <a:lnTo>
                    <a:pt x="0" y="2"/>
                  </a:lnTo>
                  <a:lnTo>
                    <a:pt x="0" y="1"/>
                  </a:lnTo>
                  <a:lnTo>
                    <a:pt x="6" y="1"/>
                  </a:lnTo>
                  <a:lnTo>
                    <a:pt x="7" y="0"/>
                  </a:lnTo>
                  <a:lnTo>
                    <a:pt x="8" y="0"/>
                  </a:lnTo>
                  <a:lnTo>
                    <a:pt x="7" y="0"/>
                  </a:lnTo>
                  <a:lnTo>
                    <a:pt x="8" y="0"/>
                  </a:lnTo>
                  <a:lnTo>
                    <a:pt x="1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96" name="Freeform 372"/>
            <p:cNvSpPr>
              <a:spLocks/>
            </p:cNvSpPr>
            <p:nvPr/>
          </p:nvSpPr>
          <p:spPr bwMode="auto">
            <a:xfrm>
              <a:off x="3571" y="1206"/>
              <a:ext cx="60" cy="18"/>
            </a:xfrm>
            <a:custGeom>
              <a:avLst/>
              <a:gdLst>
                <a:gd name="T0" fmla="*/ 2160 w 10"/>
                <a:gd name="T1" fmla="*/ 216 h 3"/>
                <a:gd name="T2" fmla="*/ 2160 w 10"/>
                <a:gd name="T3" fmla="*/ 0 h 3"/>
                <a:gd name="T4" fmla="*/ 1728 w 10"/>
                <a:gd name="T5" fmla="*/ 0 h 3"/>
                <a:gd name="T6" fmla="*/ 1080 w 10"/>
                <a:gd name="T7" fmla="*/ 0 h 3"/>
                <a:gd name="T8" fmla="*/ 864 w 10"/>
                <a:gd name="T9" fmla="*/ 0 h 3"/>
                <a:gd name="T10" fmla="*/ 648 w 10"/>
                <a:gd name="T11" fmla="*/ 0 h 3"/>
                <a:gd name="T12" fmla="*/ 0 w 10"/>
                <a:gd name="T13" fmla="*/ 216 h 3"/>
                <a:gd name="T14" fmla="*/ 0 w 10"/>
                <a:gd name="T15" fmla="*/ 216 h 3"/>
                <a:gd name="T16" fmla="*/ 0 w 10"/>
                <a:gd name="T17" fmla="*/ 216 h 3"/>
                <a:gd name="T18" fmla="*/ 0 w 10"/>
                <a:gd name="T19" fmla="*/ 432 h 3"/>
                <a:gd name="T20" fmla="*/ 0 w 10"/>
                <a:gd name="T21" fmla="*/ 432 h 3"/>
                <a:gd name="T22" fmla="*/ 216 w 10"/>
                <a:gd name="T23" fmla="*/ 432 h 3"/>
                <a:gd name="T24" fmla="*/ 432 w 10"/>
                <a:gd name="T25" fmla="*/ 432 h 3"/>
                <a:gd name="T26" fmla="*/ 432 w 10"/>
                <a:gd name="T27" fmla="*/ 432 h 3"/>
                <a:gd name="T28" fmla="*/ 864 w 10"/>
                <a:gd name="T29" fmla="*/ 648 h 3"/>
                <a:gd name="T30" fmla="*/ 1080 w 10"/>
                <a:gd name="T31" fmla="*/ 432 h 3"/>
                <a:gd name="T32" fmla="*/ 864 w 10"/>
                <a:gd name="T33" fmla="*/ 432 h 3"/>
                <a:gd name="T34" fmla="*/ 648 w 10"/>
                <a:gd name="T35" fmla="*/ 432 h 3"/>
                <a:gd name="T36" fmla="*/ 648 w 10"/>
                <a:gd name="T37" fmla="*/ 216 h 3"/>
                <a:gd name="T38" fmla="*/ 1296 w 10"/>
                <a:gd name="T39" fmla="*/ 0 h 3"/>
                <a:gd name="T40" fmla="*/ 1728 w 10"/>
                <a:gd name="T41" fmla="*/ 0 h 3"/>
                <a:gd name="T42" fmla="*/ 1728 w 10"/>
                <a:gd name="T43" fmla="*/ 216 h 3"/>
                <a:gd name="T44" fmla="*/ 1944 w 10"/>
                <a:gd name="T45" fmla="*/ 216 h 3"/>
                <a:gd name="T46" fmla="*/ 2160 w 10"/>
                <a:gd name="T47" fmla="*/ 216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3"/>
                <a:gd name="T74" fmla="*/ 10 w 10"/>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3">
                  <a:moveTo>
                    <a:pt x="10" y="1"/>
                  </a:moveTo>
                  <a:lnTo>
                    <a:pt x="10" y="0"/>
                  </a:lnTo>
                  <a:lnTo>
                    <a:pt x="8" y="0"/>
                  </a:lnTo>
                  <a:lnTo>
                    <a:pt x="5" y="0"/>
                  </a:lnTo>
                  <a:lnTo>
                    <a:pt x="4" y="0"/>
                  </a:lnTo>
                  <a:lnTo>
                    <a:pt x="3" y="0"/>
                  </a:lnTo>
                  <a:lnTo>
                    <a:pt x="0" y="1"/>
                  </a:lnTo>
                  <a:lnTo>
                    <a:pt x="0" y="2"/>
                  </a:lnTo>
                  <a:lnTo>
                    <a:pt x="1" y="2"/>
                  </a:lnTo>
                  <a:lnTo>
                    <a:pt x="2" y="2"/>
                  </a:lnTo>
                  <a:lnTo>
                    <a:pt x="4" y="3"/>
                  </a:lnTo>
                  <a:lnTo>
                    <a:pt x="5" y="2"/>
                  </a:lnTo>
                  <a:lnTo>
                    <a:pt x="4" y="2"/>
                  </a:lnTo>
                  <a:lnTo>
                    <a:pt x="3" y="2"/>
                  </a:lnTo>
                  <a:lnTo>
                    <a:pt x="3" y="1"/>
                  </a:lnTo>
                  <a:lnTo>
                    <a:pt x="6" y="0"/>
                  </a:lnTo>
                  <a:lnTo>
                    <a:pt x="8" y="0"/>
                  </a:lnTo>
                  <a:lnTo>
                    <a:pt x="8" y="1"/>
                  </a:lnTo>
                  <a:lnTo>
                    <a:pt x="9" y="1"/>
                  </a:lnTo>
                  <a:lnTo>
                    <a:pt x="1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97" name="Freeform 373"/>
            <p:cNvSpPr>
              <a:spLocks/>
            </p:cNvSpPr>
            <p:nvPr/>
          </p:nvSpPr>
          <p:spPr bwMode="auto">
            <a:xfrm>
              <a:off x="3571" y="1206"/>
              <a:ext cx="60" cy="18"/>
            </a:xfrm>
            <a:custGeom>
              <a:avLst/>
              <a:gdLst>
                <a:gd name="T0" fmla="*/ 2160 w 10"/>
                <a:gd name="T1" fmla="*/ 216 h 3"/>
                <a:gd name="T2" fmla="*/ 2160 w 10"/>
                <a:gd name="T3" fmla="*/ 0 h 3"/>
                <a:gd name="T4" fmla="*/ 1728 w 10"/>
                <a:gd name="T5" fmla="*/ 0 h 3"/>
                <a:gd name="T6" fmla="*/ 1080 w 10"/>
                <a:gd name="T7" fmla="*/ 0 h 3"/>
                <a:gd name="T8" fmla="*/ 864 w 10"/>
                <a:gd name="T9" fmla="*/ 0 h 3"/>
                <a:gd name="T10" fmla="*/ 648 w 10"/>
                <a:gd name="T11" fmla="*/ 0 h 3"/>
                <a:gd name="T12" fmla="*/ 0 w 10"/>
                <a:gd name="T13" fmla="*/ 216 h 3"/>
                <a:gd name="T14" fmla="*/ 0 w 10"/>
                <a:gd name="T15" fmla="*/ 216 h 3"/>
                <a:gd name="T16" fmla="*/ 0 w 10"/>
                <a:gd name="T17" fmla="*/ 216 h 3"/>
                <a:gd name="T18" fmla="*/ 0 w 10"/>
                <a:gd name="T19" fmla="*/ 432 h 3"/>
                <a:gd name="T20" fmla="*/ 0 w 10"/>
                <a:gd name="T21" fmla="*/ 432 h 3"/>
                <a:gd name="T22" fmla="*/ 216 w 10"/>
                <a:gd name="T23" fmla="*/ 432 h 3"/>
                <a:gd name="T24" fmla="*/ 432 w 10"/>
                <a:gd name="T25" fmla="*/ 432 h 3"/>
                <a:gd name="T26" fmla="*/ 432 w 10"/>
                <a:gd name="T27" fmla="*/ 432 h 3"/>
                <a:gd name="T28" fmla="*/ 864 w 10"/>
                <a:gd name="T29" fmla="*/ 648 h 3"/>
                <a:gd name="T30" fmla="*/ 1080 w 10"/>
                <a:gd name="T31" fmla="*/ 432 h 3"/>
                <a:gd name="T32" fmla="*/ 864 w 10"/>
                <a:gd name="T33" fmla="*/ 432 h 3"/>
                <a:gd name="T34" fmla="*/ 648 w 10"/>
                <a:gd name="T35" fmla="*/ 432 h 3"/>
                <a:gd name="T36" fmla="*/ 648 w 10"/>
                <a:gd name="T37" fmla="*/ 216 h 3"/>
                <a:gd name="T38" fmla="*/ 1296 w 10"/>
                <a:gd name="T39" fmla="*/ 0 h 3"/>
                <a:gd name="T40" fmla="*/ 1728 w 10"/>
                <a:gd name="T41" fmla="*/ 0 h 3"/>
                <a:gd name="T42" fmla="*/ 1728 w 10"/>
                <a:gd name="T43" fmla="*/ 216 h 3"/>
                <a:gd name="T44" fmla="*/ 1944 w 10"/>
                <a:gd name="T45" fmla="*/ 216 h 3"/>
                <a:gd name="T46" fmla="*/ 2160 w 10"/>
                <a:gd name="T47" fmla="*/ 216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
                <a:gd name="T73" fmla="*/ 0 h 3"/>
                <a:gd name="T74" fmla="*/ 10 w 10"/>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 h="3">
                  <a:moveTo>
                    <a:pt x="10" y="1"/>
                  </a:moveTo>
                  <a:lnTo>
                    <a:pt x="10" y="0"/>
                  </a:lnTo>
                  <a:lnTo>
                    <a:pt x="8" y="0"/>
                  </a:lnTo>
                  <a:lnTo>
                    <a:pt x="5" y="0"/>
                  </a:lnTo>
                  <a:lnTo>
                    <a:pt x="4" y="0"/>
                  </a:lnTo>
                  <a:lnTo>
                    <a:pt x="3" y="0"/>
                  </a:lnTo>
                  <a:lnTo>
                    <a:pt x="0" y="1"/>
                  </a:lnTo>
                  <a:lnTo>
                    <a:pt x="0" y="2"/>
                  </a:lnTo>
                  <a:lnTo>
                    <a:pt x="1" y="2"/>
                  </a:lnTo>
                  <a:lnTo>
                    <a:pt x="2" y="2"/>
                  </a:lnTo>
                  <a:lnTo>
                    <a:pt x="4" y="3"/>
                  </a:lnTo>
                  <a:lnTo>
                    <a:pt x="5" y="2"/>
                  </a:lnTo>
                  <a:lnTo>
                    <a:pt x="4" y="2"/>
                  </a:lnTo>
                  <a:lnTo>
                    <a:pt x="3" y="2"/>
                  </a:lnTo>
                  <a:lnTo>
                    <a:pt x="3" y="1"/>
                  </a:lnTo>
                  <a:lnTo>
                    <a:pt x="6" y="0"/>
                  </a:lnTo>
                  <a:lnTo>
                    <a:pt x="8" y="0"/>
                  </a:lnTo>
                  <a:lnTo>
                    <a:pt x="8" y="1"/>
                  </a:lnTo>
                  <a:lnTo>
                    <a:pt x="9" y="1"/>
                  </a:lnTo>
                  <a:lnTo>
                    <a:pt x="1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98" name="Freeform 374"/>
            <p:cNvSpPr>
              <a:spLocks/>
            </p:cNvSpPr>
            <p:nvPr/>
          </p:nvSpPr>
          <p:spPr bwMode="auto">
            <a:xfrm>
              <a:off x="3643" y="1230"/>
              <a:ext cx="12" cy="6"/>
            </a:xfrm>
            <a:custGeom>
              <a:avLst/>
              <a:gdLst>
                <a:gd name="T0" fmla="*/ 0 w 2"/>
                <a:gd name="T1" fmla="*/ 0 h 1"/>
                <a:gd name="T2" fmla="*/ 0 w 2"/>
                <a:gd name="T3" fmla="*/ 216 h 1"/>
                <a:gd name="T4" fmla="*/ 216 w 2"/>
                <a:gd name="T5" fmla="*/ 216 h 1"/>
                <a:gd name="T6" fmla="*/ 432 w 2"/>
                <a:gd name="T7" fmla="*/ 216 h 1"/>
                <a:gd name="T8" fmla="*/ 216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99" name="Freeform 375"/>
            <p:cNvSpPr>
              <a:spLocks/>
            </p:cNvSpPr>
            <p:nvPr/>
          </p:nvSpPr>
          <p:spPr bwMode="auto">
            <a:xfrm>
              <a:off x="3643" y="1230"/>
              <a:ext cx="12" cy="6"/>
            </a:xfrm>
            <a:custGeom>
              <a:avLst/>
              <a:gdLst>
                <a:gd name="T0" fmla="*/ 0 w 2"/>
                <a:gd name="T1" fmla="*/ 0 h 1"/>
                <a:gd name="T2" fmla="*/ 0 w 2"/>
                <a:gd name="T3" fmla="*/ 216 h 1"/>
                <a:gd name="T4" fmla="*/ 216 w 2"/>
                <a:gd name="T5" fmla="*/ 216 h 1"/>
                <a:gd name="T6" fmla="*/ 432 w 2"/>
                <a:gd name="T7" fmla="*/ 216 h 1"/>
                <a:gd name="T8" fmla="*/ 216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00" name="Freeform 376"/>
            <p:cNvSpPr>
              <a:spLocks/>
            </p:cNvSpPr>
            <p:nvPr/>
          </p:nvSpPr>
          <p:spPr bwMode="auto">
            <a:xfrm>
              <a:off x="3649" y="1236"/>
              <a:ext cx="18" cy="6"/>
            </a:xfrm>
            <a:custGeom>
              <a:avLst/>
              <a:gdLst>
                <a:gd name="T0" fmla="*/ 0 w 3"/>
                <a:gd name="T1" fmla="*/ 0 h 1"/>
                <a:gd name="T2" fmla="*/ 432 w 3"/>
                <a:gd name="T3" fmla="*/ 216 h 1"/>
                <a:gd name="T4" fmla="*/ 648 w 3"/>
                <a:gd name="T5" fmla="*/ 216 h 1"/>
                <a:gd name="T6" fmla="*/ 648 w 3"/>
                <a:gd name="T7" fmla="*/ 0 h 1"/>
                <a:gd name="T8" fmla="*/ 432 w 3"/>
                <a:gd name="T9" fmla="*/ 0 h 1"/>
                <a:gd name="T10" fmla="*/ 432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cubicBezTo>
                    <a:pt x="1" y="1"/>
                    <a:pt x="2" y="1"/>
                    <a:pt x="2" y="1"/>
                  </a:cubicBezTo>
                  <a:lnTo>
                    <a:pt x="3" y="1"/>
                  </a:lnTo>
                  <a:lnTo>
                    <a:pt x="3" y="0"/>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01" name="Freeform 377"/>
            <p:cNvSpPr>
              <a:spLocks/>
            </p:cNvSpPr>
            <p:nvPr/>
          </p:nvSpPr>
          <p:spPr bwMode="auto">
            <a:xfrm>
              <a:off x="3649" y="1236"/>
              <a:ext cx="18" cy="6"/>
            </a:xfrm>
            <a:custGeom>
              <a:avLst/>
              <a:gdLst>
                <a:gd name="T0" fmla="*/ 0 w 3"/>
                <a:gd name="T1" fmla="*/ 0 h 1"/>
                <a:gd name="T2" fmla="*/ 432 w 3"/>
                <a:gd name="T3" fmla="*/ 216 h 1"/>
                <a:gd name="T4" fmla="*/ 648 w 3"/>
                <a:gd name="T5" fmla="*/ 216 h 1"/>
                <a:gd name="T6" fmla="*/ 648 w 3"/>
                <a:gd name="T7" fmla="*/ 0 h 1"/>
                <a:gd name="T8" fmla="*/ 432 w 3"/>
                <a:gd name="T9" fmla="*/ 0 h 1"/>
                <a:gd name="T10" fmla="*/ 432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cubicBezTo>
                    <a:pt x="1" y="1"/>
                    <a:pt x="2" y="1"/>
                    <a:pt x="2" y="1"/>
                  </a:cubicBezTo>
                  <a:lnTo>
                    <a:pt x="3" y="1"/>
                  </a:lnTo>
                  <a:lnTo>
                    <a:pt x="3" y="0"/>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02" name="Rectangle 378"/>
            <p:cNvSpPr>
              <a:spLocks noChangeArrowheads="1"/>
            </p:cNvSpPr>
            <p:nvPr/>
          </p:nvSpPr>
          <p:spPr bwMode="auto">
            <a:xfrm>
              <a:off x="3637" y="1236"/>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03" name="Rectangle 379"/>
            <p:cNvSpPr>
              <a:spLocks noChangeArrowheads="1"/>
            </p:cNvSpPr>
            <p:nvPr/>
          </p:nvSpPr>
          <p:spPr bwMode="auto">
            <a:xfrm>
              <a:off x="3637" y="1236"/>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04" name="Freeform 380"/>
            <p:cNvSpPr>
              <a:spLocks/>
            </p:cNvSpPr>
            <p:nvPr/>
          </p:nvSpPr>
          <p:spPr bwMode="auto">
            <a:xfrm>
              <a:off x="3661" y="1194"/>
              <a:ext cx="6" cy="6"/>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05" name="Freeform 381"/>
            <p:cNvSpPr>
              <a:spLocks/>
            </p:cNvSpPr>
            <p:nvPr/>
          </p:nvSpPr>
          <p:spPr bwMode="auto">
            <a:xfrm>
              <a:off x="3661" y="1194"/>
              <a:ext cx="6" cy="6"/>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06" name="Freeform 382"/>
            <p:cNvSpPr>
              <a:spLocks/>
            </p:cNvSpPr>
            <p:nvPr/>
          </p:nvSpPr>
          <p:spPr bwMode="auto">
            <a:xfrm>
              <a:off x="3463" y="1230"/>
              <a:ext cx="6" cy="6"/>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07" name="Freeform 383"/>
            <p:cNvSpPr>
              <a:spLocks/>
            </p:cNvSpPr>
            <p:nvPr/>
          </p:nvSpPr>
          <p:spPr bwMode="auto">
            <a:xfrm>
              <a:off x="3463" y="1230"/>
              <a:ext cx="6" cy="6"/>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08" name="Freeform 384"/>
            <p:cNvSpPr>
              <a:spLocks/>
            </p:cNvSpPr>
            <p:nvPr/>
          </p:nvSpPr>
          <p:spPr bwMode="auto">
            <a:xfrm>
              <a:off x="3391" y="1230"/>
              <a:ext cx="30" cy="6"/>
            </a:xfrm>
            <a:custGeom>
              <a:avLst/>
              <a:gdLst>
                <a:gd name="T0" fmla="*/ 0 w 5"/>
                <a:gd name="T1" fmla="*/ 216 h 1"/>
                <a:gd name="T2" fmla="*/ 216 w 5"/>
                <a:gd name="T3" fmla="*/ 216 h 1"/>
                <a:gd name="T4" fmla="*/ 648 w 5"/>
                <a:gd name="T5" fmla="*/ 0 h 1"/>
                <a:gd name="T6" fmla="*/ 864 w 5"/>
                <a:gd name="T7" fmla="*/ 0 h 1"/>
                <a:gd name="T8" fmla="*/ 1080 w 5"/>
                <a:gd name="T9" fmla="*/ 0 h 1"/>
                <a:gd name="T10" fmla="*/ 1080 w 5"/>
                <a:gd name="T11" fmla="*/ 0 h 1"/>
                <a:gd name="T12" fmla="*/ 864 w 5"/>
                <a:gd name="T13" fmla="*/ 0 h 1"/>
                <a:gd name="T14" fmla="*/ 216 w 5"/>
                <a:gd name="T15" fmla="*/ 216 h 1"/>
                <a:gd name="T16" fmla="*/ 0 w 5"/>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
                <a:gd name="T29" fmla="*/ 5 w 5"/>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
                  <a:moveTo>
                    <a:pt x="0" y="1"/>
                  </a:moveTo>
                  <a:lnTo>
                    <a:pt x="1" y="1"/>
                  </a:lnTo>
                  <a:lnTo>
                    <a:pt x="3" y="0"/>
                  </a:lnTo>
                  <a:lnTo>
                    <a:pt x="4" y="0"/>
                  </a:lnTo>
                  <a:lnTo>
                    <a:pt x="5" y="0"/>
                  </a:lnTo>
                  <a:lnTo>
                    <a:pt x="4"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09" name="Freeform 385"/>
            <p:cNvSpPr>
              <a:spLocks/>
            </p:cNvSpPr>
            <p:nvPr/>
          </p:nvSpPr>
          <p:spPr bwMode="auto">
            <a:xfrm>
              <a:off x="3391" y="1230"/>
              <a:ext cx="30" cy="6"/>
            </a:xfrm>
            <a:custGeom>
              <a:avLst/>
              <a:gdLst>
                <a:gd name="T0" fmla="*/ 0 w 5"/>
                <a:gd name="T1" fmla="*/ 216 h 1"/>
                <a:gd name="T2" fmla="*/ 216 w 5"/>
                <a:gd name="T3" fmla="*/ 216 h 1"/>
                <a:gd name="T4" fmla="*/ 648 w 5"/>
                <a:gd name="T5" fmla="*/ 0 h 1"/>
                <a:gd name="T6" fmla="*/ 864 w 5"/>
                <a:gd name="T7" fmla="*/ 0 h 1"/>
                <a:gd name="T8" fmla="*/ 1080 w 5"/>
                <a:gd name="T9" fmla="*/ 0 h 1"/>
                <a:gd name="T10" fmla="*/ 1080 w 5"/>
                <a:gd name="T11" fmla="*/ 0 h 1"/>
                <a:gd name="T12" fmla="*/ 864 w 5"/>
                <a:gd name="T13" fmla="*/ 0 h 1"/>
                <a:gd name="T14" fmla="*/ 216 w 5"/>
                <a:gd name="T15" fmla="*/ 216 h 1"/>
                <a:gd name="T16" fmla="*/ 0 w 5"/>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
                <a:gd name="T29" fmla="*/ 5 w 5"/>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
                  <a:moveTo>
                    <a:pt x="0" y="1"/>
                  </a:moveTo>
                  <a:lnTo>
                    <a:pt x="1" y="1"/>
                  </a:lnTo>
                  <a:lnTo>
                    <a:pt x="3" y="0"/>
                  </a:lnTo>
                  <a:lnTo>
                    <a:pt x="4" y="0"/>
                  </a:lnTo>
                  <a:lnTo>
                    <a:pt x="5" y="0"/>
                  </a:lnTo>
                  <a:lnTo>
                    <a:pt x="4"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10" name="Freeform 386"/>
            <p:cNvSpPr>
              <a:spLocks/>
            </p:cNvSpPr>
            <p:nvPr/>
          </p:nvSpPr>
          <p:spPr bwMode="auto">
            <a:xfrm>
              <a:off x="3343" y="1272"/>
              <a:ext cx="24" cy="6"/>
            </a:xfrm>
            <a:custGeom>
              <a:avLst/>
              <a:gdLst>
                <a:gd name="T0" fmla="*/ 0 w 4"/>
                <a:gd name="T1" fmla="*/ 0 h 1"/>
                <a:gd name="T2" fmla="*/ 216 w 4"/>
                <a:gd name="T3" fmla="*/ 0 h 1"/>
                <a:gd name="T4" fmla="*/ 432 w 4"/>
                <a:gd name="T5" fmla="*/ 0 h 1"/>
                <a:gd name="T6" fmla="*/ 864 w 4"/>
                <a:gd name="T7" fmla="*/ 0 h 1"/>
                <a:gd name="T8" fmla="*/ 864 w 4"/>
                <a:gd name="T9" fmla="*/ 0 h 1"/>
                <a:gd name="T10" fmla="*/ 648 w 4"/>
                <a:gd name="T11" fmla="*/ 216 h 1"/>
                <a:gd name="T12" fmla="*/ 432 w 4"/>
                <a:gd name="T13" fmla="*/ 0 h 1"/>
                <a:gd name="T14" fmla="*/ 216 w 4"/>
                <a:gd name="T15" fmla="*/ 0 h 1"/>
                <a:gd name="T16" fmla="*/ 0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0" y="0"/>
                  </a:moveTo>
                  <a:lnTo>
                    <a:pt x="1" y="0"/>
                  </a:lnTo>
                  <a:lnTo>
                    <a:pt x="2" y="0"/>
                  </a:lnTo>
                  <a:lnTo>
                    <a:pt x="4" y="0"/>
                  </a:lnTo>
                  <a:lnTo>
                    <a:pt x="3" y="1"/>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11" name="Freeform 387"/>
            <p:cNvSpPr>
              <a:spLocks/>
            </p:cNvSpPr>
            <p:nvPr/>
          </p:nvSpPr>
          <p:spPr bwMode="auto">
            <a:xfrm>
              <a:off x="3343" y="1272"/>
              <a:ext cx="24" cy="6"/>
            </a:xfrm>
            <a:custGeom>
              <a:avLst/>
              <a:gdLst>
                <a:gd name="T0" fmla="*/ 0 w 4"/>
                <a:gd name="T1" fmla="*/ 0 h 1"/>
                <a:gd name="T2" fmla="*/ 216 w 4"/>
                <a:gd name="T3" fmla="*/ 0 h 1"/>
                <a:gd name="T4" fmla="*/ 432 w 4"/>
                <a:gd name="T5" fmla="*/ 0 h 1"/>
                <a:gd name="T6" fmla="*/ 864 w 4"/>
                <a:gd name="T7" fmla="*/ 0 h 1"/>
                <a:gd name="T8" fmla="*/ 864 w 4"/>
                <a:gd name="T9" fmla="*/ 0 h 1"/>
                <a:gd name="T10" fmla="*/ 648 w 4"/>
                <a:gd name="T11" fmla="*/ 216 h 1"/>
                <a:gd name="T12" fmla="*/ 432 w 4"/>
                <a:gd name="T13" fmla="*/ 0 h 1"/>
                <a:gd name="T14" fmla="*/ 216 w 4"/>
                <a:gd name="T15" fmla="*/ 0 h 1"/>
                <a:gd name="T16" fmla="*/ 0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0" y="0"/>
                  </a:moveTo>
                  <a:lnTo>
                    <a:pt x="1" y="0"/>
                  </a:lnTo>
                  <a:lnTo>
                    <a:pt x="2" y="0"/>
                  </a:lnTo>
                  <a:lnTo>
                    <a:pt x="4" y="0"/>
                  </a:lnTo>
                  <a:lnTo>
                    <a:pt x="3" y="1"/>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12" name="Rectangle 388"/>
            <p:cNvSpPr>
              <a:spLocks noChangeArrowheads="1"/>
            </p:cNvSpPr>
            <p:nvPr/>
          </p:nvSpPr>
          <p:spPr bwMode="auto">
            <a:xfrm>
              <a:off x="3325" y="1278"/>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13" name="Rectangle 389"/>
            <p:cNvSpPr>
              <a:spLocks noChangeArrowheads="1"/>
            </p:cNvSpPr>
            <p:nvPr/>
          </p:nvSpPr>
          <p:spPr bwMode="auto">
            <a:xfrm>
              <a:off x="3325" y="1278"/>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14" name="Freeform 390"/>
            <p:cNvSpPr>
              <a:spLocks/>
            </p:cNvSpPr>
            <p:nvPr/>
          </p:nvSpPr>
          <p:spPr bwMode="auto">
            <a:xfrm>
              <a:off x="3205" y="1224"/>
              <a:ext cx="132" cy="36"/>
            </a:xfrm>
            <a:custGeom>
              <a:avLst/>
              <a:gdLst>
                <a:gd name="T0" fmla="*/ 1080 w 22"/>
                <a:gd name="T1" fmla="*/ 0 h 6"/>
                <a:gd name="T2" fmla="*/ 1512 w 22"/>
                <a:gd name="T3" fmla="*/ 0 h 6"/>
                <a:gd name="T4" fmla="*/ 1944 w 22"/>
                <a:gd name="T5" fmla="*/ 216 h 6"/>
                <a:gd name="T6" fmla="*/ 1944 w 22"/>
                <a:gd name="T7" fmla="*/ 216 h 6"/>
                <a:gd name="T8" fmla="*/ 2376 w 22"/>
                <a:gd name="T9" fmla="*/ 432 h 6"/>
                <a:gd name="T10" fmla="*/ 2376 w 22"/>
                <a:gd name="T11" fmla="*/ 216 h 6"/>
                <a:gd name="T12" fmla="*/ 2592 w 22"/>
                <a:gd name="T13" fmla="*/ 0 h 6"/>
                <a:gd name="T14" fmla="*/ 2808 w 22"/>
                <a:gd name="T15" fmla="*/ 0 h 6"/>
                <a:gd name="T16" fmla="*/ 2808 w 22"/>
                <a:gd name="T17" fmla="*/ 216 h 6"/>
                <a:gd name="T18" fmla="*/ 3024 w 22"/>
                <a:gd name="T19" fmla="*/ 216 h 6"/>
                <a:gd name="T20" fmla="*/ 3240 w 22"/>
                <a:gd name="T21" fmla="*/ 216 h 6"/>
                <a:gd name="T22" fmla="*/ 4104 w 22"/>
                <a:gd name="T23" fmla="*/ 216 h 6"/>
                <a:gd name="T24" fmla="*/ 4752 w 22"/>
                <a:gd name="T25" fmla="*/ 216 h 6"/>
                <a:gd name="T26" fmla="*/ 4536 w 22"/>
                <a:gd name="T27" fmla="*/ 648 h 6"/>
                <a:gd name="T28" fmla="*/ 4320 w 22"/>
                <a:gd name="T29" fmla="*/ 864 h 6"/>
                <a:gd name="T30" fmla="*/ 4104 w 22"/>
                <a:gd name="T31" fmla="*/ 1080 h 6"/>
                <a:gd name="T32" fmla="*/ 3240 w 22"/>
                <a:gd name="T33" fmla="*/ 1296 h 6"/>
                <a:gd name="T34" fmla="*/ 2160 w 22"/>
                <a:gd name="T35" fmla="*/ 1296 h 6"/>
                <a:gd name="T36" fmla="*/ 1296 w 22"/>
                <a:gd name="T37" fmla="*/ 1080 h 6"/>
                <a:gd name="T38" fmla="*/ 864 w 22"/>
                <a:gd name="T39" fmla="*/ 1080 h 6"/>
                <a:gd name="T40" fmla="*/ 1296 w 22"/>
                <a:gd name="T41" fmla="*/ 1080 h 6"/>
                <a:gd name="T42" fmla="*/ 1728 w 22"/>
                <a:gd name="T43" fmla="*/ 1080 h 6"/>
                <a:gd name="T44" fmla="*/ 1728 w 22"/>
                <a:gd name="T45" fmla="*/ 864 h 6"/>
                <a:gd name="T46" fmla="*/ 2160 w 22"/>
                <a:gd name="T47" fmla="*/ 864 h 6"/>
                <a:gd name="T48" fmla="*/ 1296 w 22"/>
                <a:gd name="T49" fmla="*/ 648 h 6"/>
                <a:gd name="T50" fmla="*/ 432 w 22"/>
                <a:gd name="T51" fmla="*/ 864 h 6"/>
                <a:gd name="T52" fmla="*/ 648 w 22"/>
                <a:gd name="T53" fmla="*/ 432 h 6"/>
                <a:gd name="T54" fmla="*/ 216 w 22"/>
                <a:gd name="T55" fmla="*/ 432 h 6"/>
                <a:gd name="T56" fmla="*/ 432 w 22"/>
                <a:gd name="T57" fmla="*/ 216 h 6"/>
                <a:gd name="T58" fmla="*/ 864 w 22"/>
                <a:gd name="T59" fmla="*/ 216 h 6"/>
                <a:gd name="T60" fmla="*/ 648 w 22"/>
                <a:gd name="T61" fmla="*/ 216 h 6"/>
                <a:gd name="T62" fmla="*/ 864 w 22"/>
                <a:gd name="T63" fmla="*/ 0 h 6"/>
                <a:gd name="T64" fmla="*/ 1080 w 22"/>
                <a:gd name="T65" fmla="*/ 216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
                <a:gd name="T101" fmla="*/ 22 w 22"/>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
                  <a:moveTo>
                    <a:pt x="5" y="1"/>
                  </a:moveTo>
                  <a:lnTo>
                    <a:pt x="5" y="0"/>
                  </a:lnTo>
                  <a:lnTo>
                    <a:pt x="6" y="0"/>
                  </a:lnTo>
                  <a:lnTo>
                    <a:pt x="7" y="0"/>
                  </a:lnTo>
                  <a:lnTo>
                    <a:pt x="7" y="1"/>
                  </a:lnTo>
                  <a:lnTo>
                    <a:pt x="9" y="1"/>
                  </a:lnTo>
                  <a:lnTo>
                    <a:pt x="10" y="1"/>
                  </a:lnTo>
                  <a:lnTo>
                    <a:pt x="9" y="1"/>
                  </a:lnTo>
                  <a:lnTo>
                    <a:pt x="10" y="2"/>
                  </a:lnTo>
                  <a:lnTo>
                    <a:pt x="11" y="2"/>
                  </a:lnTo>
                  <a:lnTo>
                    <a:pt x="11" y="1"/>
                  </a:lnTo>
                  <a:lnTo>
                    <a:pt x="11" y="0"/>
                  </a:lnTo>
                  <a:lnTo>
                    <a:pt x="12" y="0"/>
                  </a:lnTo>
                  <a:lnTo>
                    <a:pt x="13" y="0"/>
                  </a:lnTo>
                  <a:lnTo>
                    <a:pt x="12" y="1"/>
                  </a:lnTo>
                  <a:lnTo>
                    <a:pt x="13" y="1"/>
                  </a:lnTo>
                  <a:lnTo>
                    <a:pt x="14" y="1"/>
                  </a:lnTo>
                  <a:lnTo>
                    <a:pt x="15" y="1"/>
                  </a:lnTo>
                  <a:lnTo>
                    <a:pt x="18" y="1"/>
                  </a:lnTo>
                  <a:lnTo>
                    <a:pt x="19" y="1"/>
                  </a:lnTo>
                  <a:lnTo>
                    <a:pt x="21" y="1"/>
                  </a:lnTo>
                  <a:lnTo>
                    <a:pt x="22" y="1"/>
                  </a:lnTo>
                  <a:lnTo>
                    <a:pt x="21" y="2"/>
                  </a:lnTo>
                  <a:lnTo>
                    <a:pt x="21" y="3"/>
                  </a:lnTo>
                  <a:lnTo>
                    <a:pt x="21" y="4"/>
                  </a:lnTo>
                  <a:lnTo>
                    <a:pt x="20" y="4"/>
                  </a:lnTo>
                  <a:lnTo>
                    <a:pt x="19" y="5"/>
                  </a:lnTo>
                  <a:lnTo>
                    <a:pt x="17" y="6"/>
                  </a:lnTo>
                  <a:lnTo>
                    <a:pt x="15" y="6"/>
                  </a:lnTo>
                  <a:lnTo>
                    <a:pt x="13" y="6"/>
                  </a:lnTo>
                  <a:lnTo>
                    <a:pt x="10" y="6"/>
                  </a:lnTo>
                  <a:lnTo>
                    <a:pt x="7" y="6"/>
                  </a:lnTo>
                  <a:lnTo>
                    <a:pt x="6" y="5"/>
                  </a:lnTo>
                  <a:lnTo>
                    <a:pt x="5" y="5"/>
                  </a:lnTo>
                  <a:lnTo>
                    <a:pt x="4" y="5"/>
                  </a:lnTo>
                  <a:lnTo>
                    <a:pt x="4" y="4"/>
                  </a:lnTo>
                  <a:lnTo>
                    <a:pt x="6" y="5"/>
                  </a:lnTo>
                  <a:lnTo>
                    <a:pt x="7" y="5"/>
                  </a:lnTo>
                  <a:lnTo>
                    <a:pt x="8" y="5"/>
                  </a:lnTo>
                  <a:lnTo>
                    <a:pt x="7" y="4"/>
                  </a:lnTo>
                  <a:lnTo>
                    <a:pt x="8" y="4"/>
                  </a:lnTo>
                  <a:lnTo>
                    <a:pt x="9" y="4"/>
                  </a:lnTo>
                  <a:lnTo>
                    <a:pt x="10" y="4"/>
                  </a:lnTo>
                  <a:lnTo>
                    <a:pt x="9" y="3"/>
                  </a:lnTo>
                  <a:lnTo>
                    <a:pt x="6" y="3"/>
                  </a:lnTo>
                  <a:lnTo>
                    <a:pt x="3" y="4"/>
                  </a:lnTo>
                  <a:lnTo>
                    <a:pt x="2" y="4"/>
                  </a:lnTo>
                  <a:lnTo>
                    <a:pt x="1" y="3"/>
                  </a:lnTo>
                  <a:lnTo>
                    <a:pt x="3" y="2"/>
                  </a:lnTo>
                  <a:lnTo>
                    <a:pt x="1" y="2"/>
                  </a:lnTo>
                  <a:lnTo>
                    <a:pt x="0" y="1"/>
                  </a:lnTo>
                  <a:lnTo>
                    <a:pt x="2" y="1"/>
                  </a:lnTo>
                  <a:lnTo>
                    <a:pt x="3" y="1"/>
                  </a:lnTo>
                  <a:lnTo>
                    <a:pt x="4" y="1"/>
                  </a:lnTo>
                  <a:lnTo>
                    <a:pt x="3" y="1"/>
                  </a:lnTo>
                  <a:lnTo>
                    <a:pt x="3" y="0"/>
                  </a:lnTo>
                  <a:lnTo>
                    <a:pt x="4" y="0"/>
                  </a:lnTo>
                  <a:lnTo>
                    <a:pt x="5"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15" name="Freeform 391"/>
            <p:cNvSpPr>
              <a:spLocks/>
            </p:cNvSpPr>
            <p:nvPr/>
          </p:nvSpPr>
          <p:spPr bwMode="auto">
            <a:xfrm>
              <a:off x="3205" y="1224"/>
              <a:ext cx="132" cy="36"/>
            </a:xfrm>
            <a:custGeom>
              <a:avLst/>
              <a:gdLst>
                <a:gd name="T0" fmla="*/ 1080 w 22"/>
                <a:gd name="T1" fmla="*/ 0 h 6"/>
                <a:gd name="T2" fmla="*/ 1512 w 22"/>
                <a:gd name="T3" fmla="*/ 0 h 6"/>
                <a:gd name="T4" fmla="*/ 1944 w 22"/>
                <a:gd name="T5" fmla="*/ 216 h 6"/>
                <a:gd name="T6" fmla="*/ 1944 w 22"/>
                <a:gd name="T7" fmla="*/ 216 h 6"/>
                <a:gd name="T8" fmla="*/ 2376 w 22"/>
                <a:gd name="T9" fmla="*/ 432 h 6"/>
                <a:gd name="T10" fmla="*/ 2376 w 22"/>
                <a:gd name="T11" fmla="*/ 216 h 6"/>
                <a:gd name="T12" fmla="*/ 2592 w 22"/>
                <a:gd name="T13" fmla="*/ 0 h 6"/>
                <a:gd name="T14" fmla="*/ 2808 w 22"/>
                <a:gd name="T15" fmla="*/ 0 h 6"/>
                <a:gd name="T16" fmla="*/ 2808 w 22"/>
                <a:gd name="T17" fmla="*/ 216 h 6"/>
                <a:gd name="T18" fmla="*/ 3024 w 22"/>
                <a:gd name="T19" fmla="*/ 216 h 6"/>
                <a:gd name="T20" fmla="*/ 3240 w 22"/>
                <a:gd name="T21" fmla="*/ 216 h 6"/>
                <a:gd name="T22" fmla="*/ 4104 w 22"/>
                <a:gd name="T23" fmla="*/ 216 h 6"/>
                <a:gd name="T24" fmla="*/ 4752 w 22"/>
                <a:gd name="T25" fmla="*/ 216 h 6"/>
                <a:gd name="T26" fmla="*/ 4536 w 22"/>
                <a:gd name="T27" fmla="*/ 648 h 6"/>
                <a:gd name="T28" fmla="*/ 4320 w 22"/>
                <a:gd name="T29" fmla="*/ 864 h 6"/>
                <a:gd name="T30" fmla="*/ 4104 w 22"/>
                <a:gd name="T31" fmla="*/ 1080 h 6"/>
                <a:gd name="T32" fmla="*/ 3240 w 22"/>
                <a:gd name="T33" fmla="*/ 1296 h 6"/>
                <a:gd name="T34" fmla="*/ 2160 w 22"/>
                <a:gd name="T35" fmla="*/ 1296 h 6"/>
                <a:gd name="T36" fmla="*/ 1296 w 22"/>
                <a:gd name="T37" fmla="*/ 1080 h 6"/>
                <a:gd name="T38" fmla="*/ 864 w 22"/>
                <a:gd name="T39" fmla="*/ 1080 h 6"/>
                <a:gd name="T40" fmla="*/ 1296 w 22"/>
                <a:gd name="T41" fmla="*/ 1080 h 6"/>
                <a:gd name="T42" fmla="*/ 1728 w 22"/>
                <a:gd name="T43" fmla="*/ 1080 h 6"/>
                <a:gd name="T44" fmla="*/ 1728 w 22"/>
                <a:gd name="T45" fmla="*/ 864 h 6"/>
                <a:gd name="T46" fmla="*/ 2160 w 22"/>
                <a:gd name="T47" fmla="*/ 864 h 6"/>
                <a:gd name="T48" fmla="*/ 1296 w 22"/>
                <a:gd name="T49" fmla="*/ 648 h 6"/>
                <a:gd name="T50" fmla="*/ 432 w 22"/>
                <a:gd name="T51" fmla="*/ 864 h 6"/>
                <a:gd name="T52" fmla="*/ 648 w 22"/>
                <a:gd name="T53" fmla="*/ 432 h 6"/>
                <a:gd name="T54" fmla="*/ 216 w 22"/>
                <a:gd name="T55" fmla="*/ 432 h 6"/>
                <a:gd name="T56" fmla="*/ 432 w 22"/>
                <a:gd name="T57" fmla="*/ 216 h 6"/>
                <a:gd name="T58" fmla="*/ 864 w 22"/>
                <a:gd name="T59" fmla="*/ 216 h 6"/>
                <a:gd name="T60" fmla="*/ 648 w 22"/>
                <a:gd name="T61" fmla="*/ 216 h 6"/>
                <a:gd name="T62" fmla="*/ 864 w 22"/>
                <a:gd name="T63" fmla="*/ 0 h 6"/>
                <a:gd name="T64" fmla="*/ 1080 w 22"/>
                <a:gd name="T65" fmla="*/ 216 h 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6"/>
                <a:gd name="T101" fmla="*/ 22 w 22"/>
                <a:gd name="T102" fmla="*/ 6 h 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6">
                  <a:moveTo>
                    <a:pt x="5" y="1"/>
                  </a:moveTo>
                  <a:lnTo>
                    <a:pt x="5" y="0"/>
                  </a:lnTo>
                  <a:lnTo>
                    <a:pt x="6" y="0"/>
                  </a:lnTo>
                  <a:lnTo>
                    <a:pt x="7" y="0"/>
                  </a:lnTo>
                  <a:lnTo>
                    <a:pt x="7" y="1"/>
                  </a:lnTo>
                  <a:lnTo>
                    <a:pt x="9" y="1"/>
                  </a:lnTo>
                  <a:lnTo>
                    <a:pt x="10" y="1"/>
                  </a:lnTo>
                  <a:lnTo>
                    <a:pt x="9" y="1"/>
                  </a:lnTo>
                  <a:lnTo>
                    <a:pt x="10" y="2"/>
                  </a:lnTo>
                  <a:lnTo>
                    <a:pt x="11" y="2"/>
                  </a:lnTo>
                  <a:lnTo>
                    <a:pt x="11" y="1"/>
                  </a:lnTo>
                  <a:lnTo>
                    <a:pt x="11" y="0"/>
                  </a:lnTo>
                  <a:lnTo>
                    <a:pt x="12" y="0"/>
                  </a:lnTo>
                  <a:lnTo>
                    <a:pt x="13" y="0"/>
                  </a:lnTo>
                  <a:lnTo>
                    <a:pt x="12" y="1"/>
                  </a:lnTo>
                  <a:lnTo>
                    <a:pt x="13" y="1"/>
                  </a:lnTo>
                  <a:lnTo>
                    <a:pt x="14" y="1"/>
                  </a:lnTo>
                  <a:lnTo>
                    <a:pt x="15" y="1"/>
                  </a:lnTo>
                  <a:lnTo>
                    <a:pt x="18" y="1"/>
                  </a:lnTo>
                  <a:lnTo>
                    <a:pt x="19" y="1"/>
                  </a:lnTo>
                  <a:lnTo>
                    <a:pt x="21" y="1"/>
                  </a:lnTo>
                  <a:lnTo>
                    <a:pt x="22" y="1"/>
                  </a:lnTo>
                  <a:lnTo>
                    <a:pt x="21" y="2"/>
                  </a:lnTo>
                  <a:lnTo>
                    <a:pt x="21" y="3"/>
                  </a:lnTo>
                  <a:lnTo>
                    <a:pt x="21" y="4"/>
                  </a:lnTo>
                  <a:lnTo>
                    <a:pt x="20" y="4"/>
                  </a:lnTo>
                  <a:lnTo>
                    <a:pt x="19" y="5"/>
                  </a:lnTo>
                  <a:lnTo>
                    <a:pt x="17" y="6"/>
                  </a:lnTo>
                  <a:lnTo>
                    <a:pt x="15" y="6"/>
                  </a:lnTo>
                  <a:lnTo>
                    <a:pt x="13" y="6"/>
                  </a:lnTo>
                  <a:lnTo>
                    <a:pt x="10" y="6"/>
                  </a:lnTo>
                  <a:lnTo>
                    <a:pt x="7" y="6"/>
                  </a:lnTo>
                  <a:lnTo>
                    <a:pt x="6" y="5"/>
                  </a:lnTo>
                  <a:lnTo>
                    <a:pt x="5" y="5"/>
                  </a:lnTo>
                  <a:lnTo>
                    <a:pt x="4" y="5"/>
                  </a:lnTo>
                  <a:lnTo>
                    <a:pt x="4" y="4"/>
                  </a:lnTo>
                  <a:lnTo>
                    <a:pt x="6" y="5"/>
                  </a:lnTo>
                  <a:lnTo>
                    <a:pt x="7" y="5"/>
                  </a:lnTo>
                  <a:lnTo>
                    <a:pt x="8" y="5"/>
                  </a:lnTo>
                  <a:lnTo>
                    <a:pt x="7" y="4"/>
                  </a:lnTo>
                  <a:lnTo>
                    <a:pt x="8" y="4"/>
                  </a:lnTo>
                  <a:lnTo>
                    <a:pt x="9" y="4"/>
                  </a:lnTo>
                  <a:lnTo>
                    <a:pt x="10" y="4"/>
                  </a:lnTo>
                  <a:lnTo>
                    <a:pt x="9" y="3"/>
                  </a:lnTo>
                  <a:lnTo>
                    <a:pt x="6" y="3"/>
                  </a:lnTo>
                  <a:lnTo>
                    <a:pt x="3" y="4"/>
                  </a:lnTo>
                  <a:lnTo>
                    <a:pt x="2" y="4"/>
                  </a:lnTo>
                  <a:lnTo>
                    <a:pt x="1" y="3"/>
                  </a:lnTo>
                  <a:lnTo>
                    <a:pt x="3" y="2"/>
                  </a:lnTo>
                  <a:lnTo>
                    <a:pt x="1" y="2"/>
                  </a:lnTo>
                  <a:lnTo>
                    <a:pt x="0" y="1"/>
                  </a:lnTo>
                  <a:lnTo>
                    <a:pt x="2" y="1"/>
                  </a:lnTo>
                  <a:lnTo>
                    <a:pt x="3" y="1"/>
                  </a:lnTo>
                  <a:lnTo>
                    <a:pt x="4" y="1"/>
                  </a:lnTo>
                  <a:lnTo>
                    <a:pt x="3" y="1"/>
                  </a:lnTo>
                  <a:lnTo>
                    <a:pt x="3" y="0"/>
                  </a:lnTo>
                  <a:lnTo>
                    <a:pt x="4" y="0"/>
                  </a:lnTo>
                  <a:lnTo>
                    <a:pt x="5"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16" name="Rectangle 392"/>
            <p:cNvSpPr>
              <a:spLocks noChangeArrowheads="1"/>
            </p:cNvSpPr>
            <p:nvPr/>
          </p:nvSpPr>
          <p:spPr bwMode="auto">
            <a:xfrm>
              <a:off x="3343" y="1230"/>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17" name="Rectangle 393"/>
            <p:cNvSpPr>
              <a:spLocks noChangeArrowheads="1"/>
            </p:cNvSpPr>
            <p:nvPr/>
          </p:nvSpPr>
          <p:spPr bwMode="auto">
            <a:xfrm>
              <a:off x="3343" y="1230"/>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18" name="Rectangle 394"/>
            <p:cNvSpPr>
              <a:spLocks noChangeArrowheads="1"/>
            </p:cNvSpPr>
            <p:nvPr/>
          </p:nvSpPr>
          <p:spPr bwMode="auto">
            <a:xfrm>
              <a:off x="3295" y="1224"/>
              <a:ext cx="1"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19" name="Rectangle 395"/>
            <p:cNvSpPr>
              <a:spLocks noChangeArrowheads="1"/>
            </p:cNvSpPr>
            <p:nvPr/>
          </p:nvSpPr>
          <p:spPr bwMode="auto">
            <a:xfrm>
              <a:off x="3295" y="1224"/>
              <a:ext cx="1"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20" name="Rectangle 396"/>
            <p:cNvSpPr>
              <a:spLocks noChangeArrowheads="1"/>
            </p:cNvSpPr>
            <p:nvPr/>
          </p:nvSpPr>
          <p:spPr bwMode="auto">
            <a:xfrm>
              <a:off x="3295" y="1218"/>
              <a:ext cx="1"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21" name="Rectangle 397"/>
            <p:cNvSpPr>
              <a:spLocks noChangeArrowheads="1"/>
            </p:cNvSpPr>
            <p:nvPr/>
          </p:nvSpPr>
          <p:spPr bwMode="auto">
            <a:xfrm>
              <a:off x="3295" y="1218"/>
              <a:ext cx="1"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22" name="Freeform 398"/>
            <p:cNvSpPr>
              <a:spLocks/>
            </p:cNvSpPr>
            <p:nvPr/>
          </p:nvSpPr>
          <p:spPr bwMode="auto">
            <a:xfrm>
              <a:off x="3241" y="1212"/>
              <a:ext cx="12" cy="0"/>
            </a:xfrm>
            <a:custGeom>
              <a:avLst/>
              <a:gdLst>
                <a:gd name="T0" fmla="*/ 0 w 2"/>
                <a:gd name="T1" fmla="*/ 0 w 2"/>
                <a:gd name="T2" fmla="*/ 216 w 2"/>
                <a:gd name="T3" fmla="*/ 432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0" y="0"/>
                  </a:lnTo>
                  <a:lnTo>
                    <a:pt x="1" y="0"/>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23" name="Freeform 399"/>
            <p:cNvSpPr>
              <a:spLocks/>
            </p:cNvSpPr>
            <p:nvPr/>
          </p:nvSpPr>
          <p:spPr bwMode="auto">
            <a:xfrm>
              <a:off x="3241" y="1212"/>
              <a:ext cx="12" cy="0"/>
            </a:xfrm>
            <a:custGeom>
              <a:avLst/>
              <a:gdLst>
                <a:gd name="T0" fmla="*/ 0 w 2"/>
                <a:gd name="T1" fmla="*/ 0 w 2"/>
                <a:gd name="T2" fmla="*/ 216 w 2"/>
                <a:gd name="T3" fmla="*/ 432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0" y="0"/>
                  </a:lnTo>
                  <a:lnTo>
                    <a:pt x="1" y="0"/>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24" name="Rectangle 400"/>
            <p:cNvSpPr>
              <a:spLocks noChangeArrowheads="1"/>
            </p:cNvSpPr>
            <p:nvPr/>
          </p:nvSpPr>
          <p:spPr bwMode="auto">
            <a:xfrm>
              <a:off x="3253" y="1212"/>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25" name="Rectangle 401"/>
            <p:cNvSpPr>
              <a:spLocks noChangeArrowheads="1"/>
            </p:cNvSpPr>
            <p:nvPr/>
          </p:nvSpPr>
          <p:spPr bwMode="auto">
            <a:xfrm>
              <a:off x="3253" y="1212"/>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26" name="Freeform 402"/>
            <p:cNvSpPr>
              <a:spLocks/>
            </p:cNvSpPr>
            <p:nvPr/>
          </p:nvSpPr>
          <p:spPr bwMode="auto">
            <a:xfrm>
              <a:off x="3241" y="1218"/>
              <a:ext cx="6"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27" name="Freeform 403"/>
            <p:cNvSpPr>
              <a:spLocks/>
            </p:cNvSpPr>
            <p:nvPr/>
          </p:nvSpPr>
          <p:spPr bwMode="auto">
            <a:xfrm>
              <a:off x="3241" y="1218"/>
              <a:ext cx="6"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28" name="Rectangle 404"/>
            <p:cNvSpPr>
              <a:spLocks noChangeArrowheads="1"/>
            </p:cNvSpPr>
            <p:nvPr/>
          </p:nvSpPr>
          <p:spPr bwMode="auto">
            <a:xfrm>
              <a:off x="3229" y="1218"/>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29" name="Rectangle 405"/>
            <p:cNvSpPr>
              <a:spLocks noChangeArrowheads="1"/>
            </p:cNvSpPr>
            <p:nvPr/>
          </p:nvSpPr>
          <p:spPr bwMode="auto">
            <a:xfrm>
              <a:off x="3229" y="1218"/>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30" name="Freeform 406"/>
            <p:cNvSpPr>
              <a:spLocks/>
            </p:cNvSpPr>
            <p:nvPr/>
          </p:nvSpPr>
          <p:spPr bwMode="auto">
            <a:xfrm>
              <a:off x="3211" y="1224"/>
              <a:ext cx="6" cy="6"/>
            </a:xfrm>
            <a:custGeom>
              <a:avLst/>
              <a:gdLst>
                <a:gd name="T0" fmla="*/ 0 w 1"/>
                <a:gd name="T1" fmla="*/ 0 h 1"/>
                <a:gd name="T2" fmla="*/ 0 w 1"/>
                <a:gd name="T3" fmla="*/ 0 h 1"/>
                <a:gd name="T4" fmla="*/ 216 w 1"/>
                <a:gd name="T5" fmla="*/ 0 h 1"/>
                <a:gd name="T6" fmla="*/ 216 w 1"/>
                <a:gd name="T7" fmla="*/ 0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31" name="Freeform 407"/>
            <p:cNvSpPr>
              <a:spLocks/>
            </p:cNvSpPr>
            <p:nvPr/>
          </p:nvSpPr>
          <p:spPr bwMode="auto">
            <a:xfrm>
              <a:off x="3211" y="1224"/>
              <a:ext cx="6" cy="6"/>
            </a:xfrm>
            <a:custGeom>
              <a:avLst/>
              <a:gdLst>
                <a:gd name="T0" fmla="*/ 0 w 1"/>
                <a:gd name="T1" fmla="*/ 0 h 1"/>
                <a:gd name="T2" fmla="*/ 0 w 1"/>
                <a:gd name="T3" fmla="*/ 0 h 1"/>
                <a:gd name="T4" fmla="*/ 216 w 1"/>
                <a:gd name="T5" fmla="*/ 0 h 1"/>
                <a:gd name="T6" fmla="*/ 216 w 1"/>
                <a:gd name="T7" fmla="*/ 0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32" name="Freeform 408"/>
            <p:cNvSpPr>
              <a:spLocks/>
            </p:cNvSpPr>
            <p:nvPr/>
          </p:nvSpPr>
          <p:spPr bwMode="auto">
            <a:xfrm>
              <a:off x="3229" y="1254"/>
              <a:ext cx="12" cy="6"/>
            </a:xfrm>
            <a:custGeom>
              <a:avLst/>
              <a:gdLst>
                <a:gd name="T0" fmla="*/ 216 w 2"/>
                <a:gd name="T1" fmla="*/ 0 h 1"/>
                <a:gd name="T2" fmla="*/ 432 w 2"/>
                <a:gd name="T3" fmla="*/ 216 h 1"/>
                <a:gd name="T4" fmla="*/ 0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1"/>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33" name="Freeform 409"/>
            <p:cNvSpPr>
              <a:spLocks/>
            </p:cNvSpPr>
            <p:nvPr/>
          </p:nvSpPr>
          <p:spPr bwMode="auto">
            <a:xfrm>
              <a:off x="3229" y="1254"/>
              <a:ext cx="12" cy="6"/>
            </a:xfrm>
            <a:custGeom>
              <a:avLst/>
              <a:gdLst>
                <a:gd name="T0" fmla="*/ 216 w 2"/>
                <a:gd name="T1" fmla="*/ 0 h 1"/>
                <a:gd name="T2" fmla="*/ 432 w 2"/>
                <a:gd name="T3" fmla="*/ 216 h 1"/>
                <a:gd name="T4" fmla="*/ 0 w 2"/>
                <a:gd name="T5" fmla="*/ 216 h 1"/>
                <a:gd name="T6" fmla="*/ 0 w 2"/>
                <a:gd name="T7" fmla="*/ 216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2" y="1"/>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34" name="Freeform 410"/>
            <p:cNvSpPr>
              <a:spLocks/>
            </p:cNvSpPr>
            <p:nvPr/>
          </p:nvSpPr>
          <p:spPr bwMode="auto">
            <a:xfrm>
              <a:off x="3235" y="1260"/>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35" name="Freeform 411"/>
            <p:cNvSpPr>
              <a:spLocks/>
            </p:cNvSpPr>
            <p:nvPr/>
          </p:nvSpPr>
          <p:spPr bwMode="auto">
            <a:xfrm>
              <a:off x="3235" y="1260"/>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36" name="Freeform 412"/>
            <p:cNvSpPr>
              <a:spLocks/>
            </p:cNvSpPr>
            <p:nvPr/>
          </p:nvSpPr>
          <p:spPr bwMode="auto">
            <a:xfrm>
              <a:off x="3109" y="1236"/>
              <a:ext cx="150" cy="102"/>
            </a:xfrm>
            <a:custGeom>
              <a:avLst/>
              <a:gdLst>
                <a:gd name="T0" fmla="*/ 4536 w 25"/>
                <a:gd name="T1" fmla="*/ 1296 h 17"/>
                <a:gd name="T2" fmla="*/ 5184 w 25"/>
                <a:gd name="T3" fmla="*/ 1512 h 17"/>
                <a:gd name="T4" fmla="*/ 4104 w 25"/>
                <a:gd name="T5" fmla="*/ 1944 h 17"/>
                <a:gd name="T6" fmla="*/ 3888 w 25"/>
                <a:gd name="T7" fmla="*/ 2376 h 17"/>
                <a:gd name="T8" fmla="*/ 3240 w 25"/>
                <a:gd name="T9" fmla="*/ 3240 h 17"/>
                <a:gd name="T10" fmla="*/ 3024 w 25"/>
                <a:gd name="T11" fmla="*/ 3672 h 17"/>
                <a:gd name="T12" fmla="*/ 2592 w 25"/>
                <a:gd name="T13" fmla="*/ 3456 h 17"/>
                <a:gd name="T14" fmla="*/ 2376 w 25"/>
                <a:gd name="T15" fmla="*/ 3456 h 17"/>
                <a:gd name="T16" fmla="*/ 2160 w 25"/>
                <a:gd name="T17" fmla="*/ 3240 h 17"/>
                <a:gd name="T18" fmla="*/ 1728 w 25"/>
                <a:gd name="T19" fmla="*/ 3024 h 17"/>
                <a:gd name="T20" fmla="*/ 1728 w 25"/>
                <a:gd name="T21" fmla="*/ 2808 h 17"/>
                <a:gd name="T22" fmla="*/ 2376 w 25"/>
                <a:gd name="T23" fmla="*/ 2808 h 17"/>
                <a:gd name="T24" fmla="*/ 2376 w 25"/>
                <a:gd name="T25" fmla="*/ 2592 h 17"/>
                <a:gd name="T26" fmla="*/ 3024 w 25"/>
                <a:gd name="T27" fmla="*/ 2376 h 17"/>
                <a:gd name="T28" fmla="*/ 2160 w 25"/>
                <a:gd name="T29" fmla="*/ 2592 h 17"/>
                <a:gd name="T30" fmla="*/ 1512 w 25"/>
                <a:gd name="T31" fmla="*/ 2592 h 17"/>
                <a:gd name="T32" fmla="*/ 1296 w 25"/>
                <a:gd name="T33" fmla="*/ 2376 h 17"/>
                <a:gd name="T34" fmla="*/ 1944 w 25"/>
                <a:gd name="T35" fmla="*/ 2160 h 17"/>
                <a:gd name="T36" fmla="*/ 2160 w 25"/>
                <a:gd name="T37" fmla="*/ 1944 h 17"/>
                <a:gd name="T38" fmla="*/ 3024 w 25"/>
                <a:gd name="T39" fmla="*/ 1944 h 17"/>
                <a:gd name="T40" fmla="*/ 2808 w 25"/>
                <a:gd name="T41" fmla="*/ 1944 h 17"/>
                <a:gd name="T42" fmla="*/ 3024 w 25"/>
                <a:gd name="T43" fmla="*/ 1728 h 17"/>
                <a:gd name="T44" fmla="*/ 2376 w 25"/>
                <a:gd name="T45" fmla="*/ 1728 h 17"/>
                <a:gd name="T46" fmla="*/ 2376 w 25"/>
                <a:gd name="T47" fmla="*/ 1512 h 17"/>
                <a:gd name="T48" fmla="*/ 1944 w 25"/>
                <a:gd name="T49" fmla="*/ 1512 h 17"/>
                <a:gd name="T50" fmla="*/ 1944 w 25"/>
                <a:gd name="T51" fmla="*/ 1944 h 17"/>
                <a:gd name="T52" fmla="*/ 1080 w 25"/>
                <a:gd name="T53" fmla="*/ 1944 h 17"/>
                <a:gd name="T54" fmla="*/ 864 w 25"/>
                <a:gd name="T55" fmla="*/ 1728 h 17"/>
                <a:gd name="T56" fmla="*/ 864 w 25"/>
                <a:gd name="T57" fmla="*/ 1728 h 17"/>
                <a:gd name="T58" fmla="*/ 648 w 25"/>
                <a:gd name="T59" fmla="*/ 1512 h 17"/>
                <a:gd name="T60" fmla="*/ 648 w 25"/>
                <a:gd name="T61" fmla="*/ 1296 h 17"/>
                <a:gd name="T62" fmla="*/ 432 w 25"/>
                <a:gd name="T63" fmla="*/ 1296 h 17"/>
                <a:gd name="T64" fmla="*/ 432 w 25"/>
                <a:gd name="T65" fmla="*/ 864 h 17"/>
                <a:gd name="T66" fmla="*/ 216 w 25"/>
                <a:gd name="T67" fmla="*/ 1080 h 17"/>
                <a:gd name="T68" fmla="*/ 0 w 25"/>
                <a:gd name="T69" fmla="*/ 864 h 17"/>
                <a:gd name="T70" fmla="*/ 216 w 25"/>
                <a:gd name="T71" fmla="*/ 432 h 17"/>
                <a:gd name="T72" fmla="*/ 432 w 25"/>
                <a:gd name="T73" fmla="*/ 432 h 17"/>
                <a:gd name="T74" fmla="*/ 648 w 25"/>
                <a:gd name="T75" fmla="*/ 216 h 17"/>
                <a:gd name="T76" fmla="*/ 1512 w 25"/>
                <a:gd name="T77" fmla="*/ 216 h 17"/>
                <a:gd name="T78" fmla="*/ 864 w 25"/>
                <a:gd name="T79" fmla="*/ 432 h 17"/>
                <a:gd name="T80" fmla="*/ 1296 w 25"/>
                <a:gd name="T81" fmla="*/ 648 h 17"/>
                <a:gd name="T82" fmla="*/ 1512 w 25"/>
                <a:gd name="T83" fmla="*/ 864 h 17"/>
                <a:gd name="T84" fmla="*/ 1728 w 25"/>
                <a:gd name="T85" fmla="*/ 864 h 17"/>
                <a:gd name="T86" fmla="*/ 1728 w 25"/>
                <a:gd name="T87" fmla="*/ 432 h 17"/>
                <a:gd name="T88" fmla="*/ 2160 w 25"/>
                <a:gd name="T89" fmla="*/ 432 h 17"/>
                <a:gd name="T90" fmla="*/ 2376 w 25"/>
                <a:gd name="T91" fmla="*/ 864 h 17"/>
                <a:gd name="T92" fmla="*/ 2592 w 25"/>
                <a:gd name="T93" fmla="*/ 1296 h 17"/>
                <a:gd name="T94" fmla="*/ 2808 w 25"/>
                <a:gd name="T95" fmla="*/ 1080 h 17"/>
                <a:gd name="T96" fmla="*/ 2592 w 25"/>
                <a:gd name="T97" fmla="*/ 648 h 17"/>
                <a:gd name="T98" fmla="*/ 2592 w 25"/>
                <a:gd name="T99" fmla="*/ 0 h 17"/>
                <a:gd name="T100" fmla="*/ 3024 w 25"/>
                <a:gd name="T101" fmla="*/ 216 h 17"/>
                <a:gd name="T102" fmla="*/ 3456 w 25"/>
                <a:gd name="T103" fmla="*/ 432 h 17"/>
                <a:gd name="T104" fmla="*/ 3456 w 25"/>
                <a:gd name="T105" fmla="*/ 648 h 17"/>
                <a:gd name="T106" fmla="*/ 3888 w 25"/>
                <a:gd name="T107" fmla="*/ 864 h 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
                <a:gd name="T163" fmla="*/ 0 h 17"/>
                <a:gd name="T164" fmla="*/ 25 w 25"/>
                <a:gd name="T165" fmla="*/ 17 h 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 h="17">
                  <a:moveTo>
                    <a:pt x="19" y="5"/>
                  </a:moveTo>
                  <a:lnTo>
                    <a:pt x="20" y="5"/>
                  </a:lnTo>
                  <a:lnTo>
                    <a:pt x="21" y="6"/>
                  </a:lnTo>
                  <a:lnTo>
                    <a:pt x="22" y="6"/>
                  </a:lnTo>
                  <a:lnTo>
                    <a:pt x="25" y="6"/>
                  </a:lnTo>
                  <a:lnTo>
                    <a:pt x="24" y="7"/>
                  </a:lnTo>
                  <a:lnTo>
                    <a:pt x="22" y="7"/>
                  </a:lnTo>
                  <a:lnTo>
                    <a:pt x="20" y="8"/>
                  </a:lnTo>
                  <a:lnTo>
                    <a:pt x="19" y="9"/>
                  </a:lnTo>
                  <a:lnTo>
                    <a:pt x="19" y="10"/>
                  </a:lnTo>
                  <a:lnTo>
                    <a:pt x="17" y="11"/>
                  </a:lnTo>
                  <a:lnTo>
                    <a:pt x="18" y="11"/>
                  </a:lnTo>
                  <a:lnTo>
                    <a:pt x="17" y="13"/>
                  </a:lnTo>
                  <a:lnTo>
                    <a:pt x="15" y="14"/>
                  </a:lnTo>
                  <a:lnTo>
                    <a:pt x="15" y="15"/>
                  </a:lnTo>
                  <a:lnTo>
                    <a:pt x="15" y="16"/>
                  </a:lnTo>
                  <a:lnTo>
                    <a:pt x="14" y="17"/>
                  </a:lnTo>
                  <a:lnTo>
                    <a:pt x="13" y="17"/>
                  </a:lnTo>
                  <a:lnTo>
                    <a:pt x="12" y="17"/>
                  </a:lnTo>
                  <a:lnTo>
                    <a:pt x="12" y="16"/>
                  </a:lnTo>
                  <a:lnTo>
                    <a:pt x="12" y="15"/>
                  </a:lnTo>
                  <a:lnTo>
                    <a:pt x="11" y="16"/>
                  </a:lnTo>
                  <a:lnTo>
                    <a:pt x="10" y="16"/>
                  </a:lnTo>
                  <a:lnTo>
                    <a:pt x="10" y="15"/>
                  </a:lnTo>
                  <a:lnTo>
                    <a:pt x="8" y="15"/>
                  </a:lnTo>
                  <a:lnTo>
                    <a:pt x="8" y="14"/>
                  </a:lnTo>
                  <a:lnTo>
                    <a:pt x="7" y="13"/>
                  </a:lnTo>
                  <a:lnTo>
                    <a:pt x="8" y="13"/>
                  </a:lnTo>
                  <a:lnTo>
                    <a:pt x="9" y="13"/>
                  </a:lnTo>
                  <a:lnTo>
                    <a:pt x="11" y="13"/>
                  </a:lnTo>
                  <a:lnTo>
                    <a:pt x="9" y="13"/>
                  </a:lnTo>
                  <a:lnTo>
                    <a:pt x="10" y="12"/>
                  </a:lnTo>
                  <a:lnTo>
                    <a:pt x="11" y="12"/>
                  </a:lnTo>
                  <a:lnTo>
                    <a:pt x="12" y="12"/>
                  </a:lnTo>
                  <a:lnTo>
                    <a:pt x="13" y="12"/>
                  </a:lnTo>
                  <a:lnTo>
                    <a:pt x="14" y="11"/>
                  </a:lnTo>
                  <a:lnTo>
                    <a:pt x="13" y="11"/>
                  </a:lnTo>
                  <a:lnTo>
                    <a:pt x="11" y="12"/>
                  </a:lnTo>
                  <a:lnTo>
                    <a:pt x="10" y="12"/>
                  </a:lnTo>
                  <a:lnTo>
                    <a:pt x="9" y="12"/>
                  </a:lnTo>
                  <a:lnTo>
                    <a:pt x="8" y="12"/>
                  </a:lnTo>
                  <a:lnTo>
                    <a:pt x="7" y="12"/>
                  </a:lnTo>
                  <a:lnTo>
                    <a:pt x="6" y="12"/>
                  </a:lnTo>
                  <a:lnTo>
                    <a:pt x="7" y="11"/>
                  </a:lnTo>
                  <a:lnTo>
                    <a:pt x="6" y="11"/>
                  </a:lnTo>
                  <a:lnTo>
                    <a:pt x="8" y="10"/>
                  </a:lnTo>
                  <a:lnTo>
                    <a:pt x="9" y="10"/>
                  </a:lnTo>
                  <a:lnTo>
                    <a:pt x="10" y="10"/>
                  </a:lnTo>
                  <a:lnTo>
                    <a:pt x="10" y="9"/>
                  </a:lnTo>
                  <a:lnTo>
                    <a:pt x="11" y="9"/>
                  </a:lnTo>
                  <a:lnTo>
                    <a:pt x="12" y="9"/>
                  </a:lnTo>
                  <a:lnTo>
                    <a:pt x="14" y="9"/>
                  </a:lnTo>
                  <a:lnTo>
                    <a:pt x="13" y="9"/>
                  </a:lnTo>
                  <a:lnTo>
                    <a:pt x="12" y="9"/>
                  </a:lnTo>
                  <a:lnTo>
                    <a:pt x="13" y="8"/>
                  </a:lnTo>
                  <a:lnTo>
                    <a:pt x="14" y="8"/>
                  </a:lnTo>
                  <a:lnTo>
                    <a:pt x="13" y="7"/>
                  </a:lnTo>
                  <a:lnTo>
                    <a:pt x="13" y="8"/>
                  </a:lnTo>
                  <a:lnTo>
                    <a:pt x="11" y="8"/>
                  </a:lnTo>
                  <a:lnTo>
                    <a:pt x="11" y="7"/>
                  </a:lnTo>
                  <a:lnTo>
                    <a:pt x="10" y="7"/>
                  </a:lnTo>
                  <a:lnTo>
                    <a:pt x="9" y="7"/>
                  </a:lnTo>
                  <a:lnTo>
                    <a:pt x="8" y="8"/>
                  </a:lnTo>
                  <a:lnTo>
                    <a:pt x="9" y="8"/>
                  </a:lnTo>
                  <a:lnTo>
                    <a:pt x="9" y="9"/>
                  </a:lnTo>
                  <a:lnTo>
                    <a:pt x="8" y="9"/>
                  </a:lnTo>
                  <a:lnTo>
                    <a:pt x="6" y="10"/>
                  </a:lnTo>
                  <a:lnTo>
                    <a:pt x="5" y="9"/>
                  </a:lnTo>
                  <a:lnTo>
                    <a:pt x="3" y="9"/>
                  </a:lnTo>
                  <a:lnTo>
                    <a:pt x="4" y="8"/>
                  </a:lnTo>
                  <a:lnTo>
                    <a:pt x="5" y="8"/>
                  </a:lnTo>
                  <a:lnTo>
                    <a:pt x="4" y="8"/>
                  </a:lnTo>
                  <a:lnTo>
                    <a:pt x="3" y="8"/>
                  </a:lnTo>
                  <a:lnTo>
                    <a:pt x="2" y="7"/>
                  </a:lnTo>
                  <a:lnTo>
                    <a:pt x="3" y="7"/>
                  </a:lnTo>
                  <a:lnTo>
                    <a:pt x="2" y="7"/>
                  </a:lnTo>
                  <a:lnTo>
                    <a:pt x="2" y="6"/>
                  </a:lnTo>
                  <a:lnTo>
                    <a:pt x="3" y="6"/>
                  </a:lnTo>
                  <a:lnTo>
                    <a:pt x="2" y="6"/>
                  </a:lnTo>
                  <a:lnTo>
                    <a:pt x="2" y="5"/>
                  </a:lnTo>
                  <a:lnTo>
                    <a:pt x="3" y="4"/>
                  </a:lnTo>
                  <a:lnTo>
                    <a:pt x="2" y="4"/>
                  </a:lnTo>
                  <a:lnTo>
                    <a:pt x="2" y="5"/>
                  </a:lnTo>
                  <a:lnTo>
                    <a:pt x="1" y="5"/>
                  </a:lnTo>
                  <a:lnTo>
                    <a:pt x="0" y="5"/>
                  </a:lnTo>
                  <a:lnTo>
                    <a:pt x="1" y="5"/>
                  </a:lnTo>
                  <a:lnTo>
                    <a:pt x="0" y="4"/>
                  </a:lnTo>
                  <a:lnTo>
                    <a:pt x="0" y="3"/>
                  </a:lnTo>
                  <a:lnTo>
                    <a:pt x="1" y="2"/>
                  </a:lnTo>
                  <a:lnTo>
                    <a:pt x="0" y="2"/>
                  </a:lnTo>
                  <a:lnTo>
                    <a:pt x="1" y="2"/>
                  </a:lnTo>
                  <a:lnTo>
                    <a:pt x="2" y="2"/>
                  </a:lnTo>
                  <a:lnTo>
                    <a:pt x="3" y="2"/>
                  </a:lnTo>
                  <a:lnTo>
                    <a:pt x="3" y="1"/>
                  </a:lnTo>
                  <a:lnTo>
                    <a:pt x="6" y="1"/>
                  </a:lnTo>
                  <a:lnTo>
                    <a:pt x="7" y="1"/>
                  </a:lnTo>
                  <a:lnTo>
                    <a:pt x="7" y="2"/>
                  </a:lnTo>
                  <a:lnTo>
                    <a:pt x="6" y="2"/>
                  </a:lnTo>
                  <a:lnTo>
                    <a:pt x="4" y="2"/>
                  </a:lnTo>
                  <a:lnTo>
                    <a:pt x="4" y="3"/>
                  </a:lnTo>
                  <a:lnTo>
                    <a:pt x="5" y="3"/>
                  </a:lnTo>
                  <a:lnTo>
                    <a:pt x="6" y="3"/>
                  </a:lnTo>
                  <a:lnTo>
                    <a:pt x="7" y="4"/>
                  </a:lnTo>
                  <a:lnTo>
                    <a:pt x="8" y="5"/>
                  </a:lnTo>
                  <a:lnTo>
                    <a:pt x="8" y="4"/>
                  </a:lnTo>
                  <a:lnTo>
                    <a:pt x="7" y="3"/>
                  </a:lnTo>
                  <a:lnTo>
                    <a:pt x="8" y="2"/>
                  </a:lnTo>
                  <a:lnTo>
                    <a:pt x="9" y="2"/>
                  </a:lnTo>
                  <a:lnTo>
                    <a:pt x="10" y="2"/>
                  </a:lnTo>
                  <a:lnTo>
                    <a:pt x="10" y="3"/>
                  </a:lnTo>
                  <a:lnTo>
                    <a:pt x="11" y="4"/>
                  </a:lnTo>
                  <a:lnTo>
                    <a:pt x="11" y="5"/>
                  </a:lnTo>
                  <a:lnTo>
                    <a:pt x="12" y="5"/>
                  </a:lnTo>
                  <a:lnTo>
                    <a:pt x="12" y="6"/>
                  </a:lnTo>
                  <a:lnTo>
                    <a:pt x="13" y="6"/>
                  </a:lnTo>
                  <a:lnTo>
                    <a:pt x="13" y="5"/>
                  </a:lnTo>
                  <a:lnTo>
                    <a:pt x="12" y="4"/>
                  </a:lnTo>
                  <a:lnTo>
                    <a:pt x="12" y="3"/>
                  </a:lnTo>
                  <a:lnTo>
                    <a:pt x="11" y="1"/>
                  </a:lnTo>
                  <a:lnTo>
                    <a:pt x="12" y="0"/>
                  </a:lnTo>
                  <a:lnTo>
                    <a:pt x="14" y="0"/>
                  </a:lnTo>
                  <a:lnTo>
                    <a:pt x="14" y="1"/>
                  </a:lnTo>
                  <a:lnTo>
                    <a:pt x="15" y="1"/>
                  </a:lnTo>
                  <a:lnTo>
                    <a:pt x="16" y="2"/>
                  </a:lnTo>
                  <a:lnTo>
                    <a:pt x="16" y="3"/>
                  </a:lnTo>
                  <a:lnTo>
                    <a:pt x="15" y="3"/>
                  </a:lnTo>
                  <a:lnTo>
                    <a:pt x="16" y="3"/>
                  </a:lnTo>
                  <a:lnTo>
                    <a:pt x="17" y="3"/>
                  </a:lnTo>
                  <a:lnTo>
                    <a:pt x="18" y="3"/>
                  </a:lnTo>
                  <a:lnTo>
                    <a:pt x="18" y="4"/>
                  </a:lnTo>
                  <a:lnTo>
                    <a:pt x="19"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37" name="Freeform 413"/>
            <p:cNvSpPr>
              <a:spLocks/>
            </p:cNvSpPr>
            <p:nvPr/>
          </p:nvSpPr>
          <p:spPr bwMode="auto">
            <a:xfrm>
              <a:off x="3109" y="1236"/>
              <a:ext cx="150" cy="102"/>
            </a:xfrm>
            <a:custGeom>
              <a:avLst/>
              <a:gdLst>
                <a:gd name="T0" fmla="*/ 4536 w 25"/>
                <a:gd name="T1" fmla="*/ 1296 h 17"/>
                <a:gd name="T2" fmla="*/ 5184 w 25"/>
                <a:gd name="T3" fmla="*/ 1512 h 17"/>
                <a:gd name="T4" fmla="*/ 4104 w 25"/>
                <a:gd name="T5" fmla="*/ 1944 h 17"/>
                <a:gd name="T6" fmla="*/ 3888 w 25"/>
                <a:gd name="T7" fmla="*/ 2376 h 17"/>
                <a:gd name="T8" fmla="*/ 3240 w 25"/>
                <a:gd name="T9" fmla="*/ 3240 h 17"/>
                <a:gd name="T10" fmla="*/ 3024 w 25"/>
                <a:gd name="T11" fmla="*/ 3672 h 17"/>
                <a:gd name="T12" fmla="*/ 2592 w 25"/>
                <a:gd name="T13" fmla="*/ 3456 h 17"/>
                <a:gd name="T14" fmla="*/ 2376 w 25"/>
                <a:gd name="T15" fmla="*/ 3456 h 17"/>
                <a:gd name="T16" fmla="*/ 2160 w 25"/>
                <a:gd name="T17" fmla="*/ 3240 h 17"/>
                <a:gd name="T18" fmla="*/ 1728 w 25"/>
                <a:gd name="T19" fmla="*/ 3024 h 17"/>
                <a:gd name="T20" fmla="*/ 1728 w 25"/>
                <a:gd name="T21" fmla="*/ 2808 h 17"/>
                <a:gd name="T22" fmla="*/ 2376 w 25"/>
                <a:gd name="T23" fmla="*/ 2808 h 17"/>
                <a:gd name="T24" fmla="*/ 2376 w 25"/>
                <a:gd name="T25" fmla="*/ 2592 h 17"/>
                <a:gd name="T26" fmla="*/ 3024 w 25"/>
                <a:gd name="T27" fmla="*/ 2376 h 17"/>
                <a:gd name="T28" fmla="*/ 2160 w 25"/>
                <a:gd name="T29" fmla="*/ 2592 h 17"/>
                <a:gd name="T30" fmla="*/ 1512 w 25"/>
                <a:gd name="T31" fmla="*/ 2592 h 17"/>
                <a:gd name="T32" fmla="*/ 1296 w 25"/>
                <a:gd name="T33" fmla="*/ 2376 h 17"/>
                <a:gd name="T34" fmla="*/ 1944 w 25"/>
                <a:gd name="T35" fmla="*/ 2160 h 17"/>
                <a:gd name="T36" fmla="*/ 2160 w 25"/>
                <a:gd name="T37" fmla="*/ 1944 h 17"/>
                <a:gd name="T38" fmla="*/ 3024 w 25"/>
                <a:gd name="T39" fmla="*/ 1944 h 17"/>
                <a:gd name="T40" fmla="*/ 2808 w 25"/>
                <a:gd name="T41" fmla="*/ 1944 h 17"/>
                <a:gd name="T42" fmla="*/ 3024 w 25"/>
                <a:gd name="T43" fmla="*/ 1728 h 17"/>
                <a:gd name="T44" fmla="*/ 2376 w 25"/>
                <a:gd name="T45" fmla="*/ 1728 h 17"/>
                <a:gd name="T46" fmla="*/ 2376 w 25"/>
                <a:gd name="T47" fmla="*/ 1512 h 17"/>
                <a:gd name="T48" fmla="*/ 1944 w 25"/>
                <a:gd name="T49" fmla="*/ 1512 h 17"/>
                <a:gd name="T50" fmla="*/ 1944 w 25"/>
                <a:gd name="T51" fmla="*/ 1944 h 17"/>
                <a:gd name="T52" fmla="*/ 1080 w 25"/>
                <a:gd name="T53" fmla="*/ 1944 h 17"/>
                <a:gd name="T54" fmla="*/ 864 w 25"/>
                <a:gd name="T55" fmla="*/ 1728 h 17"/>
                <a:gd name="T56" fmla="*/ 864 w 25"/>
                <a:gd name="T57" fmla="*/ 1728 h 17"/>
                <a:gd name="T58" fmla="*/ 648 w 25"/>
                <a:gd name="T59" fmla="*/ 1512 h 17"/>
                <a:gd name="T60" fmla="*/ 648 w 25"/>
                <a:gd name="T61" fmla="*/ 1296 h 17"/>
                <a:gd name="T62" fmla="*/ 432 w 25"/>
                <a:gd name="T63" fmla="*/ 1296 h 17"/>
                <a:gd name="T64" fmla="*/ 432 w 25"/>
                <a:gd name="T65" fmla="*/ 864 h 17"/>
                <a:gd name="T66" fmla="*/ 216 w 25"/>
                <a:gd name="T67" fmla="*/ 1080 h 17"/>
                <a:gd name="T68" fmla="*/ 0 w 25"/>
                <a:gd name="T69" fmla="*/ 864 h 17"/>
                <a:gd name="T70" fmla="*/ 216 w 25"/>
                <a:gd name="T71" fmla="*/ 432 h 17"/>
                <a:gd name="T72" fmla="*/ 432 w 25"/>
                <a:gd name="T73" fmla="*/ 432 h 17"/>
                <a:gd name="T74" fmla="*/ 648 w 25"/>
                <a:gd name="T75" fmla="*/ 216 h 17"/>
                <a:gd name="T76" fmla="*/ 1512 w 25"/>
                <a:gd name="T77" fmla="*/ 216 h 17"/>
                <a:gd name="T78" fmla="*/ 864 w 25"/>
                <a:gd name="T79" fmla="*/ 432 h 17"/>
                <a:gd name="T80" fmla="*/ 1296 w 25"/>
                <a:gd name="T81" fmla="*/ 648 h 17"/>
                <a:gd name="T82" fmla="*/ 1512 w 25"/>
                <a:gd name="T83" fmla="*/ 864 h 17"/>
                <a:gd name="T84" fmla="*/ 1728 w 25"/>
                <a:gd name="T85" fmla="*/ 864 h 17"/>
                <a:gd name="T86" fmla="*/ 1728 w 25"/>
                <a:gd name="T87" fmla="*/ 432 h 17"/>
                <a:gd name="T88" fmla="*/ 2160 w 25"/>
                <a:gd name="T89" fmla="*/ 432 h 17"/>
                <a:gd name="T90" fmla="*/ 2376 w 25"/>
                <a:gd name="T91" fmla="*/ 864 h 17"/>
                <a:gd name="T92" fmla="*/ 2592 w 25"/>
                <a:gd name="T93" fmla="*/ 1296 h 17"/>
                <a:gd name="T94" fmla="*/ 2808 w 25"/>
                <a:gd name="T95" fmla="*/ 1080 h 17"/>
                <a:gd name="T96" fmla="*/ 2592 w 25"/>
                <a:gd name="T97" fmla="*/ 648 h 17"/>
                <a:gd name="T98" fmla="*/ 2592 w 25"/>
                <a:gd name="T99" fmla="*/ 0 h 17"/>
                <a:gd name="T100" fmla="*/ 3024 w 25"/>
                <a:gd name="T101" fmla="*/ 216 h 17"/>
                <a:gd name="T102" fmla="*/ 3456 w 25"/>
                <a:gd name="T103" fmla="*/ 432 h 17"/>
                <a:gd name="T104" fmla="*/ 3456 w 25"/>
                <a:gd name="T105" fmla="*/ 648 h 17"/>
                <a:gd name="T106" fmla="*/ 3888 w 25"/>
                <a:gd name="T107" fmla="*/ 864 h 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
                <a:gd name="T163" fmla="*/ 0 h 17"/>
                <a:gd name="T164" fmla="*/ 25 w 25"/>
                <a:gd name="T165" fmla="*/ 17 h 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 h="17">
                  <a:moveTo>
                    <a:pt x="19" y="5"/>
                  </a:moveTo>
                  <a:lnTo>
                    <a:pt x="20" y="5"/>
                  </a:lnTo>
                  <a:lnTo>
                    <a:pt x="21" y="6"/>
                  </a:lnTo>
                  <a:lnTo>
                    <a:pt x="22" y="6"/>
                  </a:lnTo>
                  <a:lnTo>
                    <a:pt x="25" y="6"/>
                  </a:lnTo>
                  <a:lnTo>
                    <a:pt x="24" y="7"/>
                  </a:lnTo>
                  <a:lnTo>
                    <a:pt x="22" y="7"/>
                  </a:lnTo>
                  <a:lnTo>
                    <a:pt x="20" y="8"/>
                  </a:lnTo>
                  <a:lnTo>
                    <a:pt x="19" y="9"/>
                  </a:lnTo>
                  <a:lnTo>
                    <a:pt x="19" y="10"/>
                  </a:lnTo>
                  <a:lnTo>
                    <a:pt x="17" y="11"/>
                  </a:lnTo>
                  <a:lnTo>
                    <a:pt x="18" y="11"/>
                  </a:lnTo>
                  <a:lnTo>
                    <a:pt x="17" y="13"/>
                  </a:lnTo>
                  <a:lnTo>
                    <a:pt x="15" y="14"/>
                  </a:lnTo>
                  <a:lnTo>
                    <a:pt x="15" y="15"/>
                  </a:lnTo>
                  <a:lnTo>
                    <a:pt x="15" y="16"/>
                  </a:lnTo>
                  <a:lnTo>
                    <a:pt x="14" y="17"/>
                  </a:lnTo>
                  <a:lnTo>
                    <a:pt x="13" y="17"/>
                  </a:lnTo>
                  <a:lnTo>
                    <a:pt x="12" y="17"/>
                  </a:lnTo>
                  <a:lnTo>
                    <a:pt x="12" y="16"/>
                  </a:lnTo>
                  <a:lnTo>
                    <a:pt x="12" y="15"/>
                  </a:lnTo>
                  <a:lnTo>
                    <a:pt x="11" y="16"/>
                  </a:lnTo>
                  <a:lnTo>
                    <a:pt x="10" y="16"/>
                  </a:lnTo>
                  <a:lnTo>
                    <a:pt x="10" y="15"/>
                  </a:lnTo>
                  <a:lnTo>
                    <a:pt x="8" y="15"/>
                  </a:lnTo>
                  <a:lnTo>
                    <a:pt x="8" y="14"/>
                  </a:lnTo>
                  <a:lnTo>
                    <a:pt x="7" y="13"/>
                  </a:lnTo>
                  <a:lnTo>
                    <a:pt x="8" y="13"/>
                  </a:lnTo>
                  <a:lnTo>
                    <a:pt x="9" y="13"/>
                  </a:lnTo>
                  <a:lnTo>
                    <a:pt x="11" y="13"/>
                  </a:lnTo>
                  <a:lnTo>
                    <a:pt x="9" y="13"/>
                  </a:lnTo>
                  <a:lnTo>
                    <a:pt x="10" y="12"/>
                  </a:lnTo>
                  <a:lnTo>
                    <a:pt x="11" y="12"/>
                  </a:lnTo>
                  <a:lnTo>
                    <a:pt x="12" y="12"/>
                  </a:lnTo>
                  <a:lnTo>
                    <a:pt x="13" y="12"/>
                  </a:lnTo>
                  <a:lnTo>
                    <a:pt x="14" y="11"/>
                  </a:lnTo>
                  <a:lnTo>
                    <a:pt x="13" y="11"/>
                  </a:lnTo>
                  <a:lnTo>
                    <a:pt x="11" y="12"/>
                  </a:lnTo>
                  <a:lnTo>
                    <a:pt x="10" y="12"/>
                  </a:lnTo>
                  <a:lnTo>
                    <a:pt x="9" y="12"/>
                  </a:lnTo>
                  <a:lnTo>
                    <a:pt x="8" y="12"/>
                  </a:lnTo>
                  <a:lnTo>
                    <a:pt x="7" y="12"/>
                  </a:lnTo>
                  <a:lnTo>
                    <a:pt x="6" y="12"/>
                  </a:lnTo>
                  <a:lnTo>
                    <a:pt x="7" y="11"/>
                  </a:lnTo>
                  <a:lnTo>
                    <a:pt x="6" y="11"/>
                  </a:lnTo>
                  <a:lnTo>
                    <a:pt x="8" y="10"/>
                  </a:lnTo>
                  <a:lnTo>
                    <a:pt x="9" y="10"/>
                  </a:lnTo>
                  <a:lnTo>
                    <a:pt x="10" y="10"/>
                  </a:lnTo>
                  <a:lnTo>
                    <a:pt x="10" y="9"/>
                  </a:lnTo>
                  <a:lnTo>
                    <a:pt x="11" y="9"/>
                  </a:lnTo>
                  <a:lnTo>
                    <a:pt x="12" y="9"/>
                  </a:lnTo>
                  <a:lnTo>
                    <a:pt x="14" y="9"/>
                  </a:lnTo>
                  <a:lnTo>
                    <a:pt x="13" y="9"/>
                  </a:lnTo>
                  <a:lnTo>
                    <a:pt x="12" y="9"/>
                  </a:lnTo>
                  <a:lnTo>
                    <a:pt x="13" y="8"/>
                  </a:lnTo>
                  <a:lnTo>
                    <a:pt x="14" y="8"/>
                  </a:lnTo>
                  <a:lnTo>
                    <a:pt x="13" y="7"/>
                  </a:lnTo>
                  <a:lnTo>
                    <a:pt x="13" y="8"/>
                  </a:lnTo>
                  <a:lnTo>
                    <a:pt x="11" y="8"/>
                  </a:lnTo>
                  <a:lnTo>
                    <a:pt x="11" y="7"/>
                  </a:lnTo>
                  <a:lnTo>
                    <a:pt x="10" y="7"/>
                  </a:lnTo>
                  <a:lnTo>
                    <a:pt x="9" y="7"/>
                  </a:lnTo>
                  <a:lnTo>
                    <a:pt x="8" y="8"/>
                  </a:lnTo>
                  <a:lnTo>
                    <a:pt x="9" y="8"/>
                  </a:lnTo>
                  <a:lnTo>
                    <a:pt x="9" y="9"/>
                  </a:lnTo>
                  <a:lnTo>
                    <a:pt x="8" y="9"/>
                  </a:lnTo>
                  <a:lnTo>
                    <a:pt x="6" y="10"/>
                  </a:lnTo>
                  <a:lnTo>
                    <a:pt x="5" y="9"/>
                  </a:lnTo>
                  <a:lnTo>
                    <a:pt x="3" y="9"/>
                  </a:lnTo>
                  <a:lnTo>
                    <a:pt x="4" y="8"/>
                  </a:lnTo>
                  <a:lnTo>
                    <a:pt x="5" y="8"/>
                  </a:lnTo>
                  <a:lnTo>
                    <a:pt x="4" y="8"/>
                  </a:lnTo>
                  <a:lnTo>
                    <a:pt x="3" y="8"/>
                  </a:lnTo>
                  <a:lnTo>
                    <a:pt x="2" y="7"/>
                  </a:lnTo>
                  <a:lnTo>
                    <a:pt x="3" y="7"/>
                  </a:lnTo>
                  <a:lnTo>
                    <a:pt x="2" y="7"/>
                  </a:lnTo>
                  <a:lnTo>
                    <a:pt x="2" y="6"/>
                  </a:lnTo>
                  <a:lnTo>
                    <a:pt x="3" y="6"/>
                  </a:lnTo>
                  <a:lnTo>
                    <a:pt x="2" y="6"/>
                  </a:lnTo>
                  <a:lnTo>
                    <a:pt x="2" y="5"/>
                  </a:lnTo>
                  <a:lnTo>
                    <a:pt x="3" y="4"/>
                  </a:lnTo>
                  <a:lnTo>
                    <a:pt x="2" y="4"/>
                  </a:lnTo>
                  <a:lnTo>
                    <a:pt x="2" y="5"/>
                  </a:lnTo>
                  <a:lnTo>
                    <a:pt x="1" y="5"/>
                  </a:lnTo>
                  <a:lnTo>
                    <a:pt x="0" y="5"/>
                  </a:lnTo>
                  <a:lnTo>
                    <a:pt x="1" y="5"/>
                  </a:lnTo>
                  <a:lnTo>
                    <a:pt x="0" y="4"/>
                  </a:lnTo>
                  <a:lnTo>
                    <a:pt x="0" y="3"/>
                  </a:lnTo>
                  <a:lnTo>
                    <a:pt x="1" y="2"/>
                  </a:lnTo>
                  <a:lnTo>
                    <a:pt x="0" y="2"/>
                  </a:lnTo>
                  <a:lnTo>
                    <a:pt x="1" y="2"/>
                  </a:lnTo>
                  <a:lnTo>
                    <a:pt x="2" y="2"/>
                  </a:lnTo>
                  <a:lnTo>
                    <a:pt x="3" y="2"/>
                  </a:lnTo>
                  <a:lnTo>
                    <a:pt x="3" y="1"/>
                  </a:lnTo>
                  <a:lnTo>
                    <a:pt x="6" y="1"/>
                  </a:lnTo>
                  <a:lnTo>
                    <a:pt x="7" y="1"/>
                  </a:lnTo>
                  <a:lnTo>
                    <a:pt x="7" y="2"/>
                  </a:lnTo>
                  <a:lnTo>
                    <a:pt x="6" y="2"/>
                  </a:lnTo>
                  <a:lnTo>
                    <a:pt x="4" y="2"/>
                  </a:lnTo>
                  <a:lnTo>
                    <a:pt x="4" y="3"/>
                  </a:lnTo>
                  <a:lnTo>
                    <a:pt x="5" y="3"/>
                  </a:lnTo>
                  <a:lnTo>
                    <a:pt x="6" y="3"/>
                  </a:lnTo>
                  <a:lnTo>
                    <a:pt x="7" y="4"/>
                  </a:lnTo>
                  <a:lnTo>
                    <a:pt x="8" y="5"/>
                  </a:lnTo>
                  <a:lnTo>
                    <a:pt x="8" y="4"/>
                  </a:lnTo>
                  <a:lnTo>
                    <a:pt x="7" y="3"/>
                  </a:lnTo>
                  <a:lnTo>
                    <a:pt x="8" y="2"/>
                  </a:lnTo>
                  <a:lnTo>
                    <a:pt x="9" y="2"/>
                  </a:lnTo>
                  <a:lnTo>
                    <a:pt x="10" y="2"/>
                  </a:lnTo>
                  <a:lnTo>
                    <a:pt x="10" y="3"/>
                  </a:lnTo>
                  <a:lnTo>
                    <a:pt x="11" y="4"/>
                  </a:lnTo>
                  <a:lnTo>
                    <a:pt x="11" y="5"/>
                  </a:lnTo>
                  <a:lnTo>
                    <a:pt x="12" y="5"/>
                  </a:lnTo>
                  <a:lnTo>
                    <a:pt x="12" y="6"/>
                  </a:lnTo>
                  <a:lnTo>
                    <a:pt x="13" y="6"/>
                  </a:lnTo>
                  <a:lnTo>
                    <a:pt x="13" y="5"/>
                  </a:lnTo>
                  <a:lnTo>
                    <a:pt x="12" y="4"/>
                  </a:lnTo>
                  <a:lnTo>
                    <a:pt x="12" y="3"/>
                  </a:lnTo>
                  <a:lnTo>
                    <a:pt x="11" y="1"/>
                  </a:lnTo>
                  <a:lnTo>
                    <a:pt x="12" y="0"/>
                  </a:lnTo>
                  <a:lnTo>
                    <a:pt x="14" y="0"/>
                  </a:lnTo>
                  <a:lnTo>
                    <a:pt x="14" y="1"/>
                  </a:lnTo>
                  <a:lnTo>
                    <a:pt x="15" y="1"/>
                  </a:lnTo>
                  <a:lnTo>
                    <a:pt x="16" y="2"/>
                  </a:lnTo>
                  <a:lnTo>
                    <a:pt x="16" y="3"/>
                  </a:lnTo>
                  <a:lnTo>
                    <a:pt x="15" y="3"/>
                  </a:lnTo>
                  <a:lnTo>
                    <a:pt x="16" y="3"/>
                  </a:lnTo>
                  <a:lnTo>
                    <a:pt x="17" y="3"/>
                  </a:lnTo>
                  <a:lnTo>
                    <a:pt x="18" y="3"/>
                  </a:lnTo>
                  <a:lnTo>
                    <a:pt x="18" y="4"/>
                  </a:lnTo>
                  <a:lnTo>
                    <a:pt x="19"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38" name="Freeform 414"/>
            <p:cNvSpPr>
              <a:spLocks/>
            </p:cNvSpPr>
            <p:nvPr/>
          </p:nvSpPr>
          <p:spPr bwMode="auto">
            <a:xfrm>
              <a:off x="3247" y="1284"/>
              <a:ext cx="18" cy="6"/>
            </a:xfrm>
            <a:custGeom>
              <a:avLst/>
              <a:gdLst>
                <a:gd name="T0" fmla="*/ 648 w 3"/>
                <a:gd name="T1" fmla="*/ 0 h 1"/>
                <a:gd name="T2" fmla="*/ 432 w 3"/>
                <a:gd name="T3" fmla="*/ 0 h 1"/>
                <a:gd name="T4" fmla="*/ 216 w 3"/>
                <a:gd name="T5" fmla="*/ 0 h 1"/>
                <a:gd name="T6" fmla="*/ 0 w 3"/>
                <a:gd name="T7" fmla="*/ 0 h 1"/>
                <a:gd name="T8" fmla="*/ 0 w 3"/>
                <a:gd name="T9" fmla="*/ 216 h 1"/>
                <a:gd name="T10" fmla="*/ 216 w 3"/>
                <a:gd name="T11" fmla="*/ 216 h 1"/>
                <a:gd name="T12" fmla="*/ 648 w 3"/>
                <a:gd name="T13" fmla="*/ 216 h 1"/>
                <a:gd name="T14" fmla="*/ 648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0"/>
                  </a:moveTo>
                  <a:lnTo>
                    <a:pt x="2" y="0"/>
                  </a:lnTo>
                  <a:lnTo>
                    <a:pt x="1" y="0"/>
                  </a:lnTo>
                  <a:lnTo>
                    <a:pt x="0" y="0"/>
                  </a:lnTo>
                  <a:lnTo>
                    <a:pt x="0" y="1"/>
                  </a:lnTo>
                  <a:lnTo>
                    <a:pt x="1" y="1"/>
                  </a:lnTo>
                  <a:lnTo>
                    <a:pt x="3" y="1"/>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39" name="Freeform 415"/>
            <p:cNvSpPr>
              <a:spLocks/>
            </p:cNvSpPr>
            <p:nvPr/>
          </p:nvSpPr>
          <p:spPr bwMode="auto">
            <a:xfrm>
              <a:off x="3247" y="1284"/>
              <a:ext cx="18" cy="6"/>
            </a:xfrm>
            <a:custGeom>
              <a:avLst/>
              <a:gdLst>
                <a:gd name="T0" fmla="*/ 648 w 3"/>
                <a:gd name="T1" fmla="*/ 0 h 1"/>
                <a:gd name="T2" fmla="*/ 432 w 3"/>
                <a:gd name="T3" fmla="*/ 0 h 1"/>
                <a:gd name="T4" fmla="*/ 216 w 3"/>
                <a:gd name="T5" fmla="*/ 0 h 1"/>
                <a:gd name="T6" fmla="*/ 0 w 3"/>
                <a:gd name="T7" fmla="*/ 0 h 1"/>
                <a:gd name="T8" fmla="*/ 0 w 3"/>
                <a:gd name="T9" fmla="*/ 216 h 1"/>
                <a:gd name="T10" fmla="*/ 216 w 3"/>
                <a:gd name="T11" fmla="*/ 216 h 1"/>
                <a:gd name="T12" fmla="*/ 648 w 3"/>
                <a:gd name="T13" fmla="*/ 216 h 1"/>
                <a:gd name="T14" fmla="*/ 648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3" y="0"/>
                  </a:moveTo>
                  <a:lnTo>
                    <a:pt x="2" y="0"/>
                  </a:lnTo>
                  <a:lnTo>
                    <a:pt x="1" y="0"/>
                  </a:lnTo>
                  <a:lnTo>
                    <a:pt x="0" y="0"/>
                  </a:lnTo>
                  <a:lnTo>
                    <a:pt x="0" y="1"/>
                  </a:lnTo>
                  <a:lnTo>
                    <a:pt x="1" y="1"/>
                  </a:lnTo>
                  <a:lnTo>
                    <a:pt x="3" y="1"/>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40" name="Freeform 416"/>
            <p:cNvSpPr>
              <a:spLocks/>
            </p:cNvSpPr>
            <p:nvPr/>
          </p:nvSpPr>
          <p:spPr bwMode="auto">
            <a:xfrm>
              <a:off x="3247" y="1296"/>
              <a:ext cx="54" cy="24"/>
            </a:xfrm>
            <a:custGeom>
              <a:avLst/>
              <a:gdLst>
                <a:gd name="T0" fmla="*/ 1080 w 9"/>
                <a:gd name="T1" fmla="*/ 0 h 4"/>
                <a:gd name="T2" fmla="*/ 864 w 9"/>
                <a:gd name="T3" fmla="*/ 0 h 4"/>
                <a:gd name="T4" fmla="*/ 432 w 9"/>
                <a:gd name="T5" fmla="*/ 0 h 4"/>
                <a:gd name="T6" fmla="*/ 432 w 9"/>
                <a:gd name="T7" fmla="*/ 0 h 4"/>
                <a:gd name="T8" fmla="*/ 0 w 9"/>
                <a:gd name="T9" fmla="*/ 0 h 4"/>
                <a:gd name="T10" fmla="*/ 0 w 9"/>
                <a:gd name="T11" fmla="*/ 0 h 4"/>
                <a:gd name="T12" fmla="*/ 432 w 9"/>
                <a:gd name="T13" fmla="*/ 216 h 4"/>
                <a:gd name="T14" fmla="*/ 216 w 9"/>
                <a:gd name="T15" fmla="*/ 216 h 4"/>
                <a:gd name="T16" fmla="*/ 216 w 9"/>
                <a:gd name="T17" fmla="*/ 648 h 4"/>
                <a:gd name="T18" fmla="*/ 0 w 9"/>
                <a:gd name="T19" fmla="*/ 648 h 4"/>
                <a:gd name="T20" fmla="*/ 0 w 9"/>
                <a:gd name="T21" fmla="*/ 864 h 4"/>
                <a:gd name="T22" fmla="*/ 216 w 9"/>
                <a:gd name="T23" fmla="*/ 864 h 4"/>
                <a:gd name="T24" fmla="*/ 864 w 9"/>
                <a:gd name="T25" fmla="*/ 648 h 4"/>
                <a:gd name="T26" fmla="*/ 1080 w 9"/>
                <a:gd name="T27" fmla="*/ 648 h 4"/>
                <a:gd name="T28" fmla="*/ 1080 w 9"/>
                <a:gd name="T29" fmla="*/ 648 h 4"/>
                <a:gd name="T30" fmla="*/ 864 w 9"/>
                <a:gd name="T31" fmla="*/ 864 h 4"/>
                <a:gd name="T32" fmla="*/ 864 w 9"/>
                <a:gd name="T33" fmla="*/ 864 h 4"/>
                <a:gd name="T34" fmla="*/ 1296 w 9"/>
                <a:gd name="T35" fmla="*/ 864 h 4"/>
                <a:gd name="T36" fmla="*/ 1512 w 9"/>
                <a:gd name="T37" fmla="*/ 864 h 4"/>
                <a:gd name="T38" fmla="*/ 1512 w 9"/>
                <a:gd name="T39" fmla="*/ 648 h 4"/>
                <a:gd name="T40" fmla="*/ 1728 w 9"/>
                <a:gd name="T41" fmla="*/ 432 h 4"/>
                <a:gd name="T42" fmla="*/ 1944 w 9"/>
                <a:gd name="T43" fmla="*/ 432 h 4"/>
                <a:gd name="T44" fmla="*/ 1944 w 9"/>
                <a:gd name="T45" fmla="*/ 432 h 4"/>
                <a:gd name="T46" fmla="*/ 1728 w 9"/>
                <a:gd name="T47" fmla="*/ 216 h 4"/>
                <a:gd name="T48" fmla="*/ 1728 w 9"/>
                <a:gd name="T49" fmla="*/ 432 h 4"/>
                <a:gd name="T50" fmla="*/ 1296 w 9"/>
                <a:gd name="T51" fmla="*/ 432 h 4"/>
                <a:gd name="T52" fmla="*/ 1296 w 9"/>
                <a:gd name="T53" fmla="*/ 216 h 4"/>
                <a:gd name="T54" fmla="*/ 1080 w 9"/>
                <a:gd name="T55" fmla="*/ 216 h 4"/>
                <a:gd name="T56" fmla="*/ 1296 w 9"/>
                <a:gd name="T57" fmla="*/ 0 h 4"/>
                <a:gd name="T58" fmla="*/ 1080 w 9"/>
                <a:gd name="T59" fmla="*/ 0 h 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
                <a:gd name="T91" fmla="*/ 0 h 4"/>
                <a:gd name="T92" fmla="*/ 9 w 9"/>
                <a:gd name="T93" fmla="*/ 4 h 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 h="4">
                  <a:moveTo>
                    <a:pt x="5" y="0"/>
                  </a:moveTo>
                  <a:lnTo>
                    <a:pt x="4" y="0"/>
                  </a:lnTo>
                  <a:lnTo>
                    <a:pt x="2" y="0"/>
                  </a:lnTo>
                  <a:lnTo>
                    <a:pt x="0" y="0"/>
                  </a:lnTo>
                  <a:lnTo>
                    <a:pt x="2" y="1"/>
                  </a:lnTo>
                  <a:lnTo>
                    <a:pt x="1" y="1"/>
                  </a:lnTo>
                  <a:lnTo>
                    <a:pt x="1" y="3"/>
                  </a:lnTo>
                  <a:lnTo>
                    <a:pt x="0" y="3"/>
                  </a:lnTo>
                  <a:lnTo>
                    <a:pt x="0" y="4"/>
                  </a:lnTo>
                  <a:lnTo>
                    <a:pt x="1" y="4"/>
                  </a:lnTo>
                  <a:lnTo>
                    <a:pt x="4" y="3"/>
                  </a:lnTo>
                  <a:lnTo>
                    <a:pt x="5" y="3"/>
                  </a:lnTo>
                  <a:lnTo>
                    <a:pt x="4" y="4"/>
                  </a:lnTo>
                  <a:lnTo>
                    <a:pt x="6" y="4"/>
                  </a:lnTo>
                  <a:lnTo>
                    <a:pt x="7" y="4"/>
                  </a:lnTo>
                  <a:lnTo>
                    <a:pt x="7" y="3"/>
                  </a:lnTo>
                  <a:lnTo>
                    <a:pt x="8" y="2"/>
                  </a:lnTo>
                  <a:lnTo>
                    <a:pt x="9" y="2"/>
                  </a:lnTo>
                  <a:lnTo>
                    <a:pt x="8" y="1"/>
                  </a:lnTo>
                  <a:lnTo>
                    <a:pt x="8" y="2"/>
                  </a:lnTo>
                  <a:lnTo>
                    <a:pt x="6" y="2"/>
                  </a:lnTo>
                  <a:lnTo>
                    <a:pt x="6" y="1"/>
                  </a:lnTo>
                  <a:lnTo>
                    <a:pt x="5" y="1"/>
                  </a:lnTo>
                  <a:lnTo>
                    <a:pt x="6" y="0"/>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41" name="Freeform 417"/>
            <p:cNvSpPr>
              <a:spLocks/>
            </p:cNvSpPr>
            <p:nvPr/>
          </p:nvSpPr>
          <p:spPr bwMode="auto">
            <a:xfrm>
              <a:off x="3247" y="1296"/>
              <a:ext cx="54" cy="24"/>
            </a:xfrm>
            <a:custGeom>
              <a:avLst/>
              <a:gdLst>
                <a:gd name="T0" fmla="*/ 1080 w 9"/>
                <a:gd name="T1" fmla="*/ 0 h 4"/>
                <a:gd name="T2" fmla="*/ 864 w 9"/>
                <a:gd name="T3" fmla="*/ 0 h 4"/>
                <a:gd name="T4" fmla="*/ 432 w 9"/>
                <a:gd name="T5" fmla="*/ 0 h 4"/>
                <a:gd name="T6" fmla="*/ 432 w 9"/>
                <a:gd name="T7" fmla="*/ 0 h 4"/>
                <a:gd name="T8" fmla="*/ 0 w 9"/>
                <a:gd name="T9" fmla="*/ 0 h 4"/>
                <a:gd name="T10" fmla="*/ 0 w 9"/>
                <a:gd name="T11" fmla="*/ 0 h 4"/>
                <a:gd name="T12" fmla="*/ 432 w 9"/>
                <a:gd name="T13" fmla="*/ 216 h 4"/>
                <a:gd name="T14" fmla="*/ 216 w 9"/>
                <a:gd name="T15" fmla="*/ 216 h 4"/>
                <a:gd name="T16" fmla="*/ 216 w 9"/>
                <a:gd name="T17" fmla="*/ 648 h 4"/>
                <a:gd name="T18" fmla="*/ 0 w 9"/>
                <a:gd name="T19" fmla="*/ 648 h 4"/>
                <a:gd name="T20" fmla="*/ 0 w 9"/>
                <a:gd name="T21" fmla="*/ 864 h 4"/>
                <a:gd name="T22" fmla="*/ 216 w 9"/>
                <a:gd name="T23" fmla="*/ 864 h 4"/>
                <a:gd name="T24" fmla="*/ 864 w 9"/>
                <a:gd name="T25" fmla="*/ 648 h 4"/>
                <a:gd name="T26" fmla="*/ 1080 w 9"/>
                <a:gd name="T27" fmla="*/ 648 h 4"/>
                <a:gd name="T28" fmla="*/ 1080 w 9"/>
                <a:gd name="T29" fmla="*/ 648 h 4"/>
                <a:gd name="T30" fmla="*/ 864 w 9"/>
                <a:gd name="T31" fmla="*/ 864 h 4"/>
                <a:gd name="T32" fmla="*/ 864 w 9"/>
                <a:gd name="T33" fmla="*/ 864 h 4"/>
                <a:gd name="T34" fmla="*/ 1296 w 9"/>
                <a:gd name="T35" fmla="*/ 864 h 4"/>
                <a:gd name="T36" fmla="*/ 1512 w 9"/>
                <a:gd name="T37" fmla="*/ 864 h 4"/>
                <a:gd name="T38" fmla="*/ 1512 w 9"/>
                <a:gd name="T39" fmla="*/ 648 h 4"/>
                <a:gd name="T40" fmla="*/ 1728 w 9"/>
                <a:gd name="T41" fmla="*/ 432 h 4"/>
                <a:gd name="T42" fmla="*/ 1944 w 9"/>
                <a:gd name="T43" fmla="*/ 432 h 4"/>
                <a:gd name="T44" fmla="*/ 1944 w 9"/>
                <a:gd name="T45" fmla="*/ 432 h 4"/>
                <a:gd name="T46" fmla="*/ 1728 w 9"/>
                <a:gd name="T47" fmla="*/ 216 h 4"/>
                <a:gd name="T48" fmla="*/ 1728 w 9"/>
                <a:gd name="T49" fmla="*/ 432 h 4"/>
                <a:gd name="T50" fmla="*/ 1296 w 9"/>
                <a:gd name="T51" fmla="*/ 432 h 4"/>
                <a:gd name="T52" fmla="*/ 1296 w 9"/>
                <a:gd name="T53" fmla="*/ 216 h 4"/>
                <a:gd name="T54" fmla="*/ 1080 w 9"/>
                <a:gd name="T55" fmla="*/ 216 h 4"/>
                <a:gd name="T56" fmla="*/ 1296 w 9"/>
                <a:gd name="T57" fmla="*/ 0 h 4"/>
                <a:gd name="T58" fmla="*/ 1080 w 9"/>
                <a:gd name="T59" fmla="*/ 0 h 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
                <a:gd name="T91" fmla="*/ 0 h 4"/>
                <a:gd name="T92" fmla="*/ 9 w 9"/>
                <a:gd name="T93" fmla="*/ 4 h 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 h="4">
                  <a:moveTo>
                    <a:pt x="5" y="0"/>
                  </a:moveTo>
                  <a:lnTo>
                    <a:pt x="4" y="0"/>
                  </a:lnTo>
                  <a:lnTo>
                    <a:pt x="2" y="0"/>
                  </a:lnTo>
                  <a:lnTo>
                    <a:pt x="0" y="0"/>
                  </a:lnTo>
                  <a:lnTo>
                    <a:pt x="2" y="1"/>
                  </a:lnTo>
                  <a:lnTo>
                    <a:pt x="1" y="1"/>
                  </a:lnTo>
                  <a:lnTo>
                    <a:pt x="1" y="3"/>
                  </a:lnTo>
                  <a:lnTo>
                    <a:pt x="0" y="3"/>
                  </a:lnTo>
                  <a:lnTo>
                    <a:pt x="0" y="4"/>
                  </a:lnTo>
                  <a:lnTo>
                    <a:pt x="1" y="4"/>
                  </a:lnTo>
                  <a:lnTo>
                    <a:pt x="4" y="3"/>
                  </a:lnTo>
                  <a:lnTo>
                    <a:pt x="5" y="3"/>
                  </a:lnTo>
                  <a:lnTo>
                    <a:pt x="4" y="4"/>
                  </a:lnTo>
                  <a:lnTo>
                    <a:pt x="6" y="4"/>
                  </a:lnTo>
                  <a:lnTo>
                    <a:pt x="7" y="4"/>
                  </a:lnTo>
                  <a:lnTo>
                    <a:pt x="7" y="3"/>
                  </a:lnTo>
                  <a:lnTo>
                    <a:pt x="8" y="2"/>
                  </a:lnTo>
                  <a:lnTo>
                    <a:pt x="9" y="2"/>
                  </a:lnTo>
                  <a:lnTo>
                    <a:pt x="8" y="1"/>
                  </a:lnTo>
                  <a:lnTo>
                    <a:pt x="8" y="2"/>
                  </a:lnTo>
                  <a:lnTo>
                    <a:pt x="6" y="2"/>
                  </a:lnTo>
                  <a:lnTo>
                    <a:pt x="6" y="1"/>
                  </a:lnTo>
                  <a:lnTo>
                    <a:pt x="5" y="1"/>
                  </a:lnTo>
                  <a:lnTo>
                    <a:pt x="6" y="0"/>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42" name="Freeform 418"/>
            <p:cNvSpPr>
              <a:spLocks/>
            </p:cNvSpPr>
            <p:nvPr/>
          </p:nvSpPr>
          <p:spPr bwMode="auto">
            <a:xfrm>
              <a:off x="3241" y="1266"/>
              <a:ext cx="6" cy="6"/>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43" name="Freeform 419"/>
            <p:cNvSpPr>
              <a:spLocks/>
            </p:cNvSpPr>
            <p:nvPr/>
          </p:nvSpPr>
          <p:spPr bwMode="auto">
            <a:xfrm>
              <a:off x="3241" y="1266"/>
              <a:ext cx="6" cy="6"/>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44" name="Freeform 420"/>
            <p:cNvSpPr>
              <a:spLocks/>
            </p:cNvSpPr>
            <p:nvPr/>
          </p:nvSpPr>
          <p:spPr bwMode="auto">
            <a:xfrm>
              <a:off x="3103" y="1278"/>
              <a:ext cx="24" cy="18"/>
            </a:xfrm>
            <a:custGeom>
              <a:avLst/>
              <a:gdLst>
                <a:gd name="T0" fmla="*/ 216 w 4"/>
                <a:gd name="T1" fmla="*/ 216 h 3"/>
                <a:gd name="T2" fmla="*/ 216 w 4"/>
                <a:gd name="T3" fmla="*/ 0 h 3"/>
                <a:gd name="T4" fmla="*/ 0 w 4"/>
                <a:gd name="T5" fmla="*/ 0 h 3"/>
                <a:gd name="T6" fmla="*/ 216 w 4"/>
                <a:gd name="T7" fmla="*/ 0 h 3"/>
                <a:gd name="T8" fmla="*/ 432 w 4"/>
                <a:gd name="T9" fmla="*/ 0 h 3"/>
                <a:gd name="T10" fmla="*/ 432 w 4"/>
                <a:gd name="T11" fmla="*/ 216 h 3"/>
                <a:gd name="T12" fmla="*/ 864 w 4"/>
                <a:gd name="T13" fmla="*/ 432 h 3"/>
                <a:gd name="T14" fmla="*/ 864 w 4"/>
                <a:gd name="T15" fmla="*/ 432 h 3"/>
                <a:gd name="T16" fmla="*/ 864 w 4"/>
                <a:gd name="T17" fmla="*/ 648 h 3"/>
                <a:gd name="T18" fmla="*/ 648 w 4"/>
                <a:gd name="T19" fmla="*/ 648 h 3"/>
                <a:gd name="T20" fmla="*/ 432 w 4"/>
                <a:gd name="T21" fmla="*/ 432 h 3"/>
                <a:gd name="T22" fmla="*/ 216 w 4"/>
                <a:gd name="T23" fmla="*/ 432 h 3"/>
                <a:gd name="T24" fmla="*/ 216 w 4"/>
                <a:gd name="T25" fmla="*/ 216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1" y="1"/>
                  </a:moveTo>
                  <a:lnTo>
                    <a:pt x="1" y="0"/>
                  </a:lnTo>
                  <a:lnTo>
                    <a:pt x="0" y="0"/>
                  </a:lnTo>
                  <a:lnTo>
                    <a:pt x="1" y="0"/>
                  </a:lnTo>
                  <a:lnTo>
                    <a:pt x="2" y="0"/>
                  </a:lnTo>
                  <a:lnTo>
                    <a:pt x="2" y="1"/>
                  </a:lnTo>
                  <a:lnTo>
                    <a:pt x="4" y="2"/>
                  </a:lnTo>
                  <a:lnTo>
                    <a:pt x="4" y="3"/>
                  </a:lnTo>
                  <a:lnTo>
                    <a:pt x="3" y="3"/>
                  </a:lnTo>
                  <a:lnTo>
                    <a:pt x="2" y="2"/>
                  </a:lnTo>
                  <a:lnTo>
                    <a:pt x="1" y="2"/>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45" name="Freeform 421"/>
            <p:cNvSpPr>
              <a:spLocks/>
            </p:cNvSpPr>
            <p:nvPr/>
          </p:nvSpPr>
          <p:spPr bwMode="auto">
            <a:xfrm>
              <a:off x="3103" y="1278"/>
              <a:ext cx="24" cy="18"/>
            </a:xfrm>
            <a:custGeom>
              <a:avLst/>
              <a:gdLst>
                <a:gd name="T0" fmla="*/ 216 w 4"/>
                <a:gd name="T1" fmla="*/ 216 h 3"/>
                <a:gd name="T2" fmla="*/ 216 w 4"/>
                <a:gd name="T3" fmla="*/ 0 h 3"/>
                <a:gd name="T4" fmla="*/ 0 w 4"/>
                <a:gd name="T5" fmla="*/ 0 h 3"/>
                <a:gd name="T6" fmla="*/ 216 w 4"/>
                <a:gd name="T7" fmla="*/ 0 h 3"/>
                <a:gd name="T8" fmla="*/ 432 w 4"/>
                <a:gd name="T9" fmla="*/ 0 h 3"/>
                <a:gd name="T10" fmla="*/ 432 w 4"/>
                <a:gd name="T11" fmla="*/ 216 h 3"/>
                <a:gd name="T12" fmla="*/ 864 w 4"/>
                <a:gd name="T13" fmla="*/ 432 h 3"/>
                <a:gd name="T14" fmla="*/ 864 w 4"/>
                <a:gd name="T15" fmla="*/ 432 h 3"/>
                <a:gd name="T16" fmla="*/ 864 w 4"/>
                <a:gd name="T17" fmla="*/ 648 h 3"/>
                <a:gd name="T18" fmla="*/ 648 w 4"/>
                <a:gd name="T19" fmla="*/ 648 h 3"/>
                <a:gd name="T20" fmla="*/ 432 w 4"/>
                <a:gd name="T21" fmla="*/ 432 h 3"/>
                <a:gd name="T22" fmla="*/ 216 w 4"/>
                <a:gd name="T23" fmla="*/ 432 h 3"/>
                <a:gd name="T24" fmla="*/ 216 w 4"/>
                <a:gd name="T25" fmla="*/ 216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1" y="1"/>
                  </a:moveTo>
                  <a:lnTo>
                    <a:pt x="1" y="0"/>
                  </a:lnTo>
                  <a:lnTo>
                    <a:pt x="0" y="0"/>
                  </a:lnTo>
                  <a:lnTo>
                    <a:pt x="1" y="0"/>
                  </a:lnTo>
                  <a:lnTo>
                    <a:pt x="2" y="0"/>
                  </a:lnTo>
                  <a:lnTo>
                    <a:pt x="2" y="1"/>
                  </a:lnTo>
                  <a:lnTo>
                    <a:pt x="4" y="2"/>
                  </a:lnTo>
                  <a:lnTo>
                    <a:pt x="4" y="3"/>
                  </a:lnTo>
                  <a:lnTo>
                    <a:pt x="3" y="3"/>
                  </a:lnTo>
                  <a:lnTo>
                    <a:pt x="2" y="2"/>
                  </a:lnTo>
                  <a:lnTo>
                    <a:pt x="1" y="2"/>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46" name="Freeform 422"/>
            <p:cNvSpPr>
              <a:spLocks/>
            </p:cNvSpPr>
            <p:nvPr/>
          </p:nvSpPr>
          <p:spPr bwMode="auto">
            <a:xfrm>
              <a:off x="3769" y="1512"/>
              <a:ext cx="24" cy="12"/>
            </a:xfrm>
            <a:custGeom>
              <a:avLst/>
              <a:gdLst>
                <a:gd name="T0" fmla="*/ 216 w 4"/>
                <a:gd name="T1" fmla="*/ 0 h 2"/>
                <a:gd name="T2" fmla="*/ 864 w 4"/>
                <a:gd name="T3" fmla="*/ 216 h 2"/>
                <a:gd name="T4" fmla="*/ 864 w 4"/>
                <a:gd name="T5" fmla="*/ 432 h 2"/>
                <a:gd name="T6" fmla="*/ 648 w 4"/>
                <a:gd name="T7" fmla="*/ 432 h 2"/>
                <a:gd name="T8" fmla="*/ 216 w 4"/>
                <a:gd name="T9" fmla="*/ 216 h 2"/>
                <a:gd name="T10" fmla="*/ 0 w 4"/>
                <a:gd name="T11" fmla="*/ 0 h 2"/>
                <a:gd name="T12" fmla="*/ 216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0"/>
                  </a:moveTo>
                  <a:lnTo>
                    <a:pt x="4" y="1"/>
                  </a:lnTo>
                  <a:lnTo>
                    <a:pt x="4" y="2"/>
                  </a:lnTo>
                  <a:lnTo>
                    <a:pt x="3" y="2"/>
                  </a:lnTo>
                  <a:lnTo>
                    <a:pt x="1"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47" name="Freeform 423"/>
            <p:cNvSpPr>
              <a:spLocks/>
            </p:cNvSpPr>
            <p:nvPr/>
          </p:nvSpPr>
          <p:spPr bwMode="auto">
            <a:xfrm>
              <a:off x="3769" y="1512"/>
              <a:ext cx="24" cy="12"/>
            </a:xfrm>
            <a:custGeom>
              <a:avLst/>
              <a:gdLst>
                <a:gd name="T0" fmla="*/ 216 w 4"/>
                <a:gd name="T1" fmla="*/ 0 h 2"/>
                <a:gd name="T2" fmla="*/ 864 w 4"/>
                <a:gd name="T3" fmla="*/ 216 h 2"/>
                <a:gd name="T4" fmla="*/ 864 w 4"/>
                <a:gd name="T5" fmla="*/ 432 h 2"/>
                <a:gd name="T6" fmla="*/ 648 w 4"/>
                <a:gd name="T7" fmla="*/ 432 h 2"/>
                <a:gd name="T8" fmla="*/ 216 w 4"/>
                <a:gd name="T9" fmla="*/ 216 h 2"/>
                <a:gd name="T10" fmla="*/ 0 w 4"/>
                <a:gd name="T11" fmla="*/ 0 h 2"/>
                <a:gd name="T12" fmla="*/ 216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0"/>
                  </a:moveTo>
                  <a:lnTo>
                    <a:pt x="4" y="1"/>
                  </a:lnTo>
                  <a:lnTo>
                    <a:pt x="4" y="2"/>
                  </a:lnTo>
                  <a:lnTo>
                    <a:pt x="3" y="2"/>
                  </a:lnTo>
                  <a:lnTo>
                    <a:pt x="1"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48" name="Freeform 424"/>
            <p:cNvSpPr>
              <a:spLocks/>
            </p:cNvSpPr>
            <p:nvPr/>
          </p:nvSpPr>
          <p:spPr bwMode="auto">
            <a:xfrm>
              <a:off x="3697" y="1332"/>
              <a:ext cx="222" cy="102"/>
            </a:xfrm>
            <a:custGeom>
              <a:avLst/>
              <a:gdLst>
                <a:gd name="T0" fmla="*/ 7776 w 37"/>
                <a:gd name="T1" fmla="*/ 0 h 17"/>
                <a:gd name="T2" fmla="*/ 7776 w 37"/>
                <a:gd name="T3" fmla="*/ 432 h 17"/>
                <a:gd name="T4" fmla="*/ 7128 w 37"/>
                <a:gd name="T5" fmla="*/ 648 h 17"/>
                <a:gd name="T6" fmla="*/ 5832 w 37"/>
                <a:gd name="T7" fmla="*/ 864 h 17"/>
                <a:gd name="T8" fmla="*/ 5184 w 37"/>
                <a:gd name="T9" fmla="*/ 1080 h 17"/>
                <a:gd name="T10" fmla="*/ 4752 w 37"/>
                <a:gd name="T11" fmla="*/ 1296 h 17"/>
                <a:gd name="T12" fmla="*/ 4104 w 37"/>
                <a:gd name="T13" fmla="*/ 1512 h 17"/>
                <a:gd name="T14" fmla="*/ 3672 w 37"/>
                <a:gd name="T15" fmla="*/ 1944 h 17"/>
                <a:gd name="T16" fmla="*/ 3240 w 37"/>
                <a:gd name="T17" fmla="*/ 2160 h 17"/>
                <a:gd name="T18" fmla="*/ 2808 w 37"/>
                <a:gd name="T19" fmla="*/ 2376 h 17"/>
                <a:gd name="T20" fmla="*/ 2592 w 37"/>
                <a:gd name="T21" fmla="*/ 2592 h 17"/>
                <a:gd name="T22" fmla="*/ 2160 w 37"/>
                <a:gd name="T23" fmla="*/ 2808 h 17"/>
                <a:gd name="T24" fmla="*/ 1728 w 37"/>
                <a:gd name="T25" fmla="*/ 3672 h 17"/>
                <a:gd name="T26" fmla="*/ 1080 w 37"/>
                <a:gd name="T27" fmla="*/ 3456 h 17"/>
                <a:gd name="T28" fmla="*/ 432 w 37"/>
                <a:gd name="T29" fmla="*/ 3240 h 17"/>
                <a:gd name="T30" fmla="*/ 1080 w 37"/>
                <a:gd name="T31" fmla="*/ 3024 h 17"/>
                <a:gd name="T32" fmla="*/ 432 w 37"/>
                <a:gd name="T33" fmla="*/ 3240 h 17"/>
                <a:gd name="T34" fmla="*/ 216 w 37"/>
                <a:gd name="T35" fmla="*/ 2808 h 17"/>
                <a:gd name="T36" fmla="*/ 648 w 37"/>
                <a:gd name="T37" fmla="*/ 2592 h 17"/>
                <a:gd name="T38" fmla="*/ 1080 w 37"/>
                <a:gd name="T39" fmla="*/ 2592 h 17"/>
                <a:gd name="T40" fmla="*/ 1080 w 37"/>
                <a:gd name="T41" fmla="*/ 2376 h 17"/>
                <a:gd name="T42" fmla="*/ 1512 w 37"/>
                <a:gd name="T43" fmla="*/ 2160 h 17"/>
                <a:gd name="T44" fmla="*/ 1296 w 37"/>
                <a:gd name="T45" fmla="*/ 1944 h 17"/>
                <a:gd name="T46" fmla="*/ 1296 w 37"/>
                <a:gd name="T47" fmla="*/ 1944 h 17"/>
                <a:gd name="T48" fmla="*/ 1080 w 37"/>
                <a:gd name="T49" fmla="*/ 1512 h 17"/>
                <a:gd name="T50" fmla="*/ 1512 w 37"/>
                <a:gd name="T51" fmla="*/ 1512 h 17"/>
                <a:gd name="T52" fmla="*/ 1944 w 37"/>
                <a:gd name="T53" fmla="*/ 1296 h 17"/>
                <a:gd name="T54" fmla="*/ 2376 w 37"/>
                <a:gd name="T55" fmla="*/ 1080 h 17"/>
                <a:gd name="T56" fmla="*/ 2592 w 37"/>
                <a:gd name="T57" fmla="*/ 1080 h 17"/>
                <a:gd name="T58" fmla="*/ 3456 w 37"/>
                <a:gd name="T59" fmla="*/ 648 h 17"/>
                <a:gd name="T60" fmla="*/ 3672 w 37"/>
                <a:gd name="T61" fmla="*/ 864 h 17"/>
                <a:gd name="T62" fmla="*/ 3672 w 37"/>
                <a:gd name="T63" fmla="*/ 648 h 17"/>
                <a:gd name="T64" fmla="*/ 4536 w 37"/>
                <a:gd name="T65" fmla="*/ 648 h 17"/>
                <a:gd name="T66" fmla="*/ 4968 w 37"/>
                <a:gd name="T67" fmla="*/ 432 h 17"/>
                <a:gd name="T68" fmla="*/ 6264 w 37"/>
                <a:gd name="T69" fmla="*/ 0 h 17"/>
                <a:gd name="T70" fmla="*/ 7128 w 37"/>
                <a:gd name="T71" fmla="*/ 0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
                <a:gd name="T109" fmla="*/ 0 h 17"/>
                <a:gd name="T110" fmla="*/ 37 w 37"/>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 h="17">
                  <a:moveTo>
                    <a:pt x="33" y="0"/>
                  </a:moveTo>
                  <a:lnTo>
                    <a:pt x="36" y="0"/>
                  </a:lnTo>
                  <a:lnTo>
                    <a:pt x="37" y="1"/>
                  </a:lnTo>
                  <a:lnTo>
                    <a:pt x="36" y="2"/>
                  </a:lnTo>
                  <a:lnTo>
                    <a:pt x="36" y="3"/>
                  </a:lnTo>
                  <a:lnTo>
                    <a:pt x="33" y="3"/>
                  </a:lnTo>
                  <a:lnTo>
                    <a:pt x="30" y="4"/>
                  </a:lnTo>
                  <a:lnTo>
                    <a:pt x="27" y="4"/>
                  </a:lnTo>
                  <a:lnTo>
                    <a:pt x="26" y="5"/>
                  </a:lnTo>
                  <a:lnTo>
                    <a:pt x="24" y="5"/>
                  </a:lnTo>
                  <a:lnTo>
                    <a:pt x="22" y="6"/>
                  </a:lnTo>
                  <a:lnTo>
                    <a:pt x="20" y="6"/>
                  </a:lnTo>
                  <a:lnTo>
                    <a:pt x="19" y="7"/>
                  </a:lnTo>
                  <a:lnTo>
                    <a:pt x="17" y="8"/>
                  </a:lnTo>
                  <a:lnTo>
                    <a:pt x="17" y="9"/>
                  </a:lnTo>
                  <a:lnTo>
                    <a:pt x="16" y="9"/>
                  </a:lnTo>
                  <a:lnTo>
                    <a:pt x="15" y="10"/>
                  </a:lnTo>
                  <a:lnTo>
                    <a:pt x="13" y="10"/>
                  </a:lnTo>
                  <a:lnTo>
                    <a:pt x="13" y="11"/>
                  </a:lnTo>
                  <a:lnTo>
                    <a:pt x="12" y="11"/>
                  </a:lnTo>
                  <a:lnTo>
                    <a:pt x="12" y="12"/>
                  </a:lnTo>
                  <a:lnTo>
                    <a:pt x="11" y="12"/>
                  </a:lnTo>
                  <a:lnTo>
                    <a:pt x="10" y="13"/>
                  </a:lnTo>
                  <a:lnTo>
                    <a:pt x="10" y="14"/>
                  </a:lnTo>
                  <a:lnTo>
                    <a:pt x="8" y="17"/>
                  </a:lnTo>
                  <a:lnTo>
                    <a:pt x="6" y="16"/>
                  </a:lnTo>
                  <a:lnTo>
                    <a:pt x="5" y="16"/>
                  </a:lnTo>
                  <a:lnTo>
                    <a:pt x="3" y="16"/>
                  </a:lnTo>
                  <a:lnTo>
                    <a:pt x="2" y="15"/>
                  </a:lnTo>
                  <a:lnTo>
                    <a:pt x="3" y="15"/>
                  </a:lnTo>
                  <a:lnTo>
                    <a:pt x="5" y="14"/>
                  </a:lnTo>
                  <a:lnTo>
                    <a:pt x="2" y="15"/>
                  </a:lnTo>
                  <a:lnTo>
                    <a:pt x="0" y="14"/>
                  </a:lnTo>
                  <a:lnTo>
                    <a:pt x="1" y="13"/>
                  </a:lnTo>
                  <a:lnTo>
                    <a:pt x="2" y="13"/>
                  </a:lnTo>
                  <a:lnTo>
                    <a:pt x="3" y="12"/>
                  </a:lnTo>
                  <a:lnTo>
                    <a:pt x="4" y="12"/>
                  </a:lnTo>
                  <a:cubicBezTo>
                    <a:pt x="4" y="12"/>
                    <a:pt x="4" y="12"/>
                    <a:pt x="5" y="12"/>
                  </a:cubicBezTo>
                  <a:cubicBezTo>
                    <a:pt x="5" y="13"/>
                    <a:pt x="6" y="12"/>
                    <a:pt x="6" y="12"/>
                  </a:cubicBezTo>
                  <a:lnTo>
                    <a:pt x="5" y="11"/>
                  </a:lnTo>
                  <a:lnTo>
                    <a:pt x="7" y="10"/>
                  </a:lnTo>
                  <a:lnTo>
                    <a:pt x="6" y="10"/>
                  </a:lnTo>
                  <a:lnTo>
                    <a:pt x="6" y="9"/>
                  </a:lnTo>
                  <a:lnTo>
                    <a:pt x="7" y="9"/>
                  </a:lnTo>
                  <a:lnTo>
                    <a:pt x="6" y="9"/>
                  </a:lnTo>
                  <a:lnTo>
                    <a:pt x="5" y="8"/>
                  </a:lnTo>
                  <a:lnTo>
                    <a:pt x="5" y="7"/>
                  </a:lnTo>
                  <a:lnTo>
                    <a:pt x="6" y="7"/>
                  </a:lnTo>
                  <a:lnTo>
                    <a:pt x="7" y="7"/>
                  </a:lnTo>
                  <a:lnTo>
                    <a:pt x="9" y="7"/>
                  </a:lnTo>
                  <a:lnTo>
                    <a:pt x="9" y="6"/>
                  </a:lnTo>
                  <a:lnTo>
                    <a:pt x="11" y="6"/>
                  </a:lnTo>
                  <a:lnTo>
                    <a:pt x="11" y="5"/>
                  </a:lnTo>
                  <a:lnTo>
                    <a:pt x="12" y="5"/>
                  </a:lnTo>
                  <a:lnTo>
                    <a:pt x="14" y="4"/>
                  </a:lnTo>
                  <a:lnTo>
                    <a:pt x="16" y="3"/>
                  </a:lnTo>
                  <a:lnTo>
                    <a:pt x="17" y="3"/>
                  </a:lnTo>
                  <a:lnTo>
                    <a:pt x="17" y="4"/>
                  </a:lnTo>
                  <a:lnTo>
                    <a:pt x="18" y="4"/>
                  </a:lnTo>
                  <a:lnTo>
                    <a:pt x="17" y="3"/>
                  </a:lnTo>
                  <a:lnTo>
                    <a:pt x="18" y="3"/>
                  </a:lnTo>
                  <a:lnTo>
                    <a:pt x="21" y="3"/>
                  </a:lnTo>
                  <a:lnTo>
                    <a:pt x="23" y="2"/>
                  </a:lnTo>
                  <a:lnTo>
                    <a:pt x="29" y="1"/>
                  </a:lnTo>
                  <a:lnTo>
                    <a:pt x="29" y="0"/>
                  </a:lnTo>
                  <a:lnTo>
                    <a:pt x="31" y="0"/>
                  </a:lnTo>
                  <a:lnTo>
                    <a:pt x="3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49" name="Freeform 425"/>
            <p:cNvSpPr>
              <a:spLocks/>
            </p:cNvSpPr>
            <p:nvPr/>
          </p:nvSpPr>
          <p:spPr bwMode="auto">
            <a:xfrm>
              <a:off x="3697" y="1332"/>
              <a:ext cx="222" cy="102"/>
            </a:xfrm>
            <a:custGeom>
              <a:avLst/>
              <a:gdLst>
                <a:gd name="T0" fmla="*/ 7776 w 37"/>
                <a:gd name="T1" fmla="*/ 0 h 17"/>
                <a:gd name="T2" fmla="*/ 7776 w 37"/>
                <a:gd name="T3" fmla="*/ 432 h 17"/>
                <a:gd name="T4" fmla="*/ 7128 w 37"/>
                <a:gd name="T5" fmla="*/ 648 h 17"/>
                <a:gd name="T6" fmla="*/ 5832 w 37"/>
                <a:gd name="T7" fmla="*/ 864 h 17"/>
                <a:gd name="T8" fmla="*/ 5184 w 37"/>
                <a:gd name="T9" fmla="*/ 1080 h 17"/>
                <a:gd name="T10" fmla="*/ 4752 w 37"/>
                <a:gd name="T11" fmla="*/ 1296 h 17"/>
                <a:gd name="T12" fmla="*/ 4104 w 37"/>
                <a:gd name="T13" fmla="*/ 1512 h 17"/>
                <a:gd name="T14" fmla="*/ 3672 w 37"/>
                <a:gd name="T15" fmla="*/ 1944 h 17"/>
                <a:gd name="T16" fmla="*/ 3240 w 37"/>
                <a:gd name="T17" fmla="*/ 2160 h 17"/>
                <a:gd name="T18" fmla="*/ 2808 w 37"/>
                <a:gd name="T19" fmla="*/ 2376 h 17"/>
                <a:gd name="T20" fmla="*/ 2592 w 37"/>
                <a:gd name="T21" fmla="*/ 2592 h 17"/>
                <a:gd name="T22" fmla="*/ 2160 w 37"/>
                <a:gd name="T23" fmla="*/ 2808 h 17"/>
                <a:gd name="T24" fmla="*/ 1728 w 37"/>
                <a:gd name="T25" fmla="*/ 3672 h 17"/>
                <a:gd name="T26" fmla="*/ 1080 w 37"/>
                <a:gd name="T27" fmla="*/ 3456 h 17"/>
                <a:gd name="T28" fmla="*/ 432 w 37"/>
                <a:gd name="T29" fmla="*/ 3240 h 17"/>
                <a:gd name="T30" fmla="*/ 1080 w 37"/>
                <a:gd name="T31" fmla="*/ 3024 h 17"/>
                <a:gd name="T32" fmla="*/ 432 w 37"/>
                <a:gd name="T33" fmla="*/ 3240 h 17"/>
                <a:gd name="T34" fmla="*/ 216 w 37"/>
                <a:gd name="T35" fmla="*/ 2808 h 17"/>
                <a:gd name="T36" fmla="*/ 648 w 37"/>
                <a:gd name="T37" fmla="*/ 2592 h 17"/>
                <a:gd name="T38" fmla="*/ 1080 w 37"/>
                <a:gd name="T39" fmla="*/ 2592 h 17"/>
                <a:gd name="T40" fmla="*/ 1080 w 37"/>
                <a:gd name="T41" fmla="*/ 2376 h 17"/>
                <a:gd name="T42" fmla="*/ 1512 w 37"/>
                <a:gd name="T43" fmla="*/ 2160 h 17"/>
                <a:gd name="T44" fmla="*/ 1296 w 37"/>
                <a:gd name="T45" fmla="*/ 1944 h 17"/>
                <a:gd name="T46" fmla="*/ 1296 w 37"/>
                <a:gd name="T47" fmla="*/ 1944 h 17"/>
                <a:gd name="T48" fmla="*/ 1080 w 37"/>
                <a:gd name="T49" fmla="*/ 1512 h 17"/>
                <a:gd name="T50" fmla="*/ 1512 w 37"/>
                <a:gd name="T51" fmla="*/ 1512 h 17"/>
                <a:gd name="T52" fmla="*/ 1944 w 37"/>
                <a:gd name="T53" fmla="*/ 1296 h 17"/>
                <a:gd name="T54" fmla="*/ 2376 w 37"/>
                <a:gd name="T55" fmla="*/ 1080 h 17"/>
                <a:gd name="T56" fmla="*/ 2592 w 37"/>
                <a:gd name="T57" fmla="*/ 1080 h 17"/>
                <a:gd name="T58" fmla="*/ 3456 w 37"/>
                <a:gd name="T59" fmla="*/ 648 h 17"/>
                <a:gd name="T60" fmla="*/ 3672 w 37"/>
                <a:gd name="T61" fmla="*/ 864 h 17"/>
                <a:gd name="T62" fmla="*/ 3672 w 37"/>
                <a:gd name="T63" fmla="*/ 648 h 17"/>
                <a:gd name="T64" fmla="*/ 4536 w 37"/>
                <a:gd name="T65" fmla="*/ 648 h 17"/>
                <a:gd name="T66" fmla="*/ 4968 w 37"/>
                <a:gd name="T67" fmla="*/ 432 h 17"/>
                <a:gd name="T68" fmla="*/ 6264 w 37"/>
                <a:gd name="T69" fmla="*/ 0 h 17"/>
                <a:gd name="T70" fmla="*/ 7128 w 37"/>
                <a:gd name="T71" fmla="*/ 0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
                <a:gd name="T109" fmla="*/ 0 h 17"/>
                <a:gd name="T110" fmla="*/ 37 w 37"/>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 h="17">
                  <a:moveTo>
                    <a:pt x="33" y="0"/>
                  </a:moveTo>
                  <a:lnTo>
                    <a:pt x="36" y="0"/>
                  </a:lnTo>
                  <a:lnTo>
                    <a:pt x="37" y="1"/>
                  </a:lnTo>
                  <a:lnTo>
                    <a:pt x="36" y="2"/>
                  </a:lnTo>
                  <a:lnTo>
                    <a:pt x="36" y="3"/>
                  </a:lnTo>
                  <a:lnTo>
                    <a:pt x="33" y="3"/>
                  </a:lnTo>
                  <a:lnTo>
                    <a:pt x="30" y="4"/>
                  </a:lnTo>
                  <a:lnTo>
                    <a:pt x="27" y="4"/>
                  </a:lnTo>
                  <a:lnTo>
                    <a:pt x="26" y="5"/>
                  </a:lnTo>
                  <a:lnTo>
                    <a:pt x="24" y="5"/>
                  </a:lnTo>
                  <a:lnTo>
                    <a:pt x="22" y="6"/>
                  </a:lnTo>
                  <a:lnTo>
                    <a:pt x="20" y="6"/>
                  </a:lnTo>
                  <a:lnTo>
                    <a:pt x="19" y="7"/>
                  </a:lnTo>
                  <a:lnTo>
                    <a:pt x="17" y="8"/>
                  </a:lnTo>
                  <a:lnTo>
                    <a:pt x="17" y="9"/>
                  </a:lnTo>
                  <a:lnTo>
                    <a:pt x="16" y="9"/>
                  </a:lnTo>
                  <a:lnTo>
                    <a:pt x="15" y="10"/>
                  </a:lnTo>
                  <a:lnTo>
                    <a:pt x="13" y="10"/>
                  </a:lnTo>
                  <a:lnTo>
                    <a:pt x="13" y="11"/>
                  </a:lnTo>
                  <a:lnTo>
                    <a:pt x="12" y="11"/>
                  </a:lnTo>
                  <a:lnTo>
                    <a:pt x="12" y="12"/>
                  </a:lnTo>
                  <a:lnTo>
                    <a:pt x="11" y="12"/>
                  </a:lnTo>
                  <a:lnTo>
                    <a:pt x="10" y="13"/>
                  </a:lnTo>
                  <a:lnTo>
                    <a:pt x="10" y="14"/>
                  </a:lnTo>
                  <a:lnTo>
                    <a:pt x="8" y="17"/>
                  </a:lnTo>
                  <a:lnTo>
                    <a:pt x="6" y="16"/>
                  </a:lnTo>
                  <a:lnTo>
                    <a:pt x="5" y="16"/>
                  </a:lnTo>
                  <a:lnTo>
                    <a:pt x="3" y="16"/>
                  </a:lnTo>
                  <a:lnTo>
                    <a:pt x="2" y="15"/>
                  </a:lnTo>
                  <a:lnTo>
                    <a:pt x="3" y="15"/>
                  </a:lnTo>
                  <a:lnTo>
                    <a:pt x="5" y="14"/>
                  </a:lnTo>
                  <a:lnTo>
                    <a:pt x="2" y="15"/>
                  </a:lnTo>
                  <a:lnTo>
                    <a:pt x="0" y="14"/>
                  </a:lnTo>
                  <a:lnTo>
                    <a:pt x="1" y="13"/>
                  </a:lnTo>
                  <a:lnTo>
                    <a:pt x="2" y="13"/>
                  </a:lnTo>
                  <a:lnTo>
                    <a:pt x="3" y="12"/>
                  </a:lnTo>
                  <a:lnTo>
                    <a:pt x="4" y="12"/>
                  </a:lnTo>
                  <a:cubicBezTo>
                    <a:pt x="4" y="12"/>
                    <a:pt x="4" y="12"/>
                    <a:pt x="5" y="12"/>
                  </a:cubicBezTo>
                  <a:cubicBezTo>
                    <a:pt x="5" y="13"/>
                    <a:pt x="6" y="12"/>
                    <a:pt x="6" y="12"/>
                  </a:cubicBezTo>
                  <a:lnTo>
                    <a:pt x="5" y="11"/>
                  </a:lnTo>
                  <a:lnTo>
                    <a:pt x="7" y="10"/>
                  </a:lnTo>
                  <a:lnTo>
                    <a:pt x="6" y="10"/>
                  </a:lnTo>
                  <a:lnTo>
                    <a:pt x="6" y="9"/>
                  </a:lnTo>
                  <a:lnTo>
                    <a:pt x="7" y="9"/>
                  </a:lnTo>
                  <a:lnTo>
                    <a:pt x="6" y="9"/>
                  </a:lnTo>
                  <a:lnTo>
                    <a:pt x="5" y="8"/>
                  </a:lnTo>
                  <a:lnTo>
                    <a:pt x="5" y="7"/>
                  </a:lnTo>
                  <a:lnTo>
                    <a:pt x="6" y="7"/>
                  </a:lnTo>
                  <a:lnTo>
                    <a:pt x="7" y="7"/>
                  </a:lnTo>
                  <a:lnTo>
                    <a:pt x="9" y="7"/>
                  </a:lnTo>
                  <a:lnTo>
                    <a:pt x="9" y="6"/>
                  </a:lnTo>
                  <a:lnTo>
                    <a:pt x="11" y="6"/>
                  </a:lnTo>
                  <a:lnTo>
                    <a:pt x="11" y="5"/>
                  </a:lnTo>
                  <a:lnTo>
                    <a:pt x="12" y="5"/>
                  </a:lnTo>
                  <a:lnTo>
                    <a:pt x="14" y="4"/>
                  </a:lnTo>
                  <a:lnTo>
                    <a:pt x="16" y="3"/>
                  </a:lnTo>
                  <a:lnTo>
                    <a:pt x="17" y="3"/>
                  </a:lnTo>
                  <a:lnTo>
                    <a:pt x="17" y="4"/>
                  </a:lnTo>
                  <a:lnTo>
                    <a:pt x="18" y="4"/>
                  </a:lnTo>
                  <a:lnTo>
                    <a:pt x="17" y="3"/>
                  </a:lnTo>
                  <a:lnTo>
                    <a:pt x="18" y="3"/>
                  </a:lnTo>
                  <a:lnTo>
                    <a:pt x="21" y="3"/>
                  </a:lnTo>
                  <a:lnTo>
                    <a:pt x="23" y="2"/>
                  </a:lnTo>
                  <a:lnTo>
                    <a:pt x="29" y="1"/>
                  </a:lnTo>
                  <a:lnTo>
                    <a:pt x="29" y="0"/>
                  </a:lnTo>
                  <a:lnTo>
                    <a:pt x="31" y="0"/>
                  </a:lnTo>
                  <a:lnTo>
                    <a:pt x="3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50" name="Freeform 426"/>
            <p:cNvSpPr>
              <a:spLocks/>
            </p:cNvSpPr>
            <p:nvPr/>
          </p:nvSpPr>
          <p:spPr bwMode="auto">
            <a:xfrm>
              <a:off x="3673" y="1434"/>
              <a:ext cx="78" cy="72"/>
            </a:xfrm>
            <a:custGeom>
              <a:avLst/>
              <a:gdLst>
                <a:gd name="T0" fmla="*/ 2376 w 13"/>
                <a:gd name="T1" fmla="*/ 216 h 12"/>
                <a:gd name="T2" fmla="*/ 1944 w 13"/>
                <a:gd name="T3" fmla="*/ 0 h 12"/>
                <a:gd name="T4" fmla="*/ 864 w 13"/>
                <a:gd name="T5" fmla="*/ 0 h 12"/>
                <a:gd name="T6" fmla="*/ 648 w 13"/>
                <a:gd name="T7" fmla="*/ 216 h 12"/>
                <a:gd name="T8" fmla="*/ 648 w 13"/>
                <a:gd name="T9" fmla="*/ 216 h 12"/>
                <a:gd name="T10" fmla="*/ 432 w 13"/>
                <a:gd name="T11" fmla="*/ 432 h 12"/>
                <a:gd name="T12" fmla="*/ 648 w 13"/>
                <a:gd name="T13" fmla="*/ 648 h 12"/>
                <a:gd name="T14" fmla="*/ 648 w 13"/>
                <a:gd name="T15" fmla="*/ 864 h 12"/>
                <a:gd name="T16" fmla="*/ 432 w 13"/>
                <a:gd name="T17" fmla="*/ 1080 h 12"/>
                <a:gd name="T18" fmla="*/ 0 w 13"/>
                <a:gd name="T19" fmla="*/ 1080 h 12"/>
                <a:gd name="T20" fmla="*/ 0 w 13"/>
                <a:gd name="T21" fmla="*/ 1512 h 12"/>
                <a:gd name="T22" fmla="*/ 0 w 13"/>
                <a:gd name="T23" fmla="*/ 1728 h 12"/>
                <a:gd name="T24" fmla="*/ 216 w 13"/>
                <a:gd name="T25" fmla="*/ 1728 h 12"/>
                <a:gd name="T26" fmla="*/ 432 w 13"/>
                <a:gd name="T27" fmla="*/ 1512 h 12"/>
                <a:gd name="T28" fmla="*/ 432 w 13"/>
                <a:gd name="T29" fmla="*/ 1728 h 12"/>
                <a:gd name="T30" fmla="*/ 864 w 13"/>
                <a:gd name="T31" fmla="*/ 1728 h 12"/>
                <a:gd name="T32" fmla="*/ 1080 w 13"/>
                <a:gd name="T33" fmla="*/ 1944 h 12"/>
                <a:gd name="T34" fmla="*/ 864 w 13"/>
                <a:gd name="T35" fmla="*/ 2160 h 12"/>
                <a:gd name="T36" fmla="*/ 1080 w 13"/>
                <a:gd name="T37" fmla="*/ 2376 h 12"/>
                <a:gd name="T38" fmla="*/ 1512 w 13"/>
                <a:gd name="T39" fmla="*/ 2376 h 12"/>
                <a:gd name="T40" fmla="*/ 1944 w 13"/>
                <a:gd name="T41" fmla="*/ 2592 h 12"/>
                <a:gd name="T42" fmla="*/ 2376 w 13"/>
                <a:gd name="T43" fmla="*/ 2592 h 12"/>
                <a:gd name="T44" fmla="*/ 2808 w 13"/>
                <a:gd name="T45" fmla="*/ 2592 h 12"/>
                <a:gd name="T46" fmla="*/ 2808 w 13"/>
                <a:gd name="T47" fmla="*/ 2376 h 12"/>
                <a:gd name="T48" fmla="*/ 1944 w 13"/>
                <a:gd name="T49" fmla="*/ 1728 h 12"/>
                <a:gd name="T50" fmla="*/ 1944 w 13"/>
                <a:gd name="T51" fmla="*/ 1512 h 12"/>
                <a:gd name="T52" fmla="*/ 1944 w 13"/>
                <a:gd name="T53" fmla="*/ 648 h 12"/>
                <a:gd name="T54" fmla="*/ 2160 w 13"/>
                <a:gd name="T55" fmla="*/ 648 h 12"/>
                <a:gd name="T56" fmla="*/ 2376 w 13"/>
                <a:gd name="T57" fmla="*/ 216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
                <a:gd name="T88" fmla="*/ 0 h 12"/>
                <a:gd name="T89" fmla="*/ 13 w 13"/>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 h="12">
                  <a:moveTo>
                    <a:pt x="11" y="1"/>
                  </a:moveTo>
                  <a:lnTo>
                    <a:pt x="9" y="0"/>
                  </a:lnTo>
                  <a:lnTo>
                    <a:pt x="4" y="0"/>
                  </a:lnTo>
                  <a:lnTo>
                    <a:pt x="3" y="1"/>
                  </a:lnTo>
                  <a:lnTo>
                    <a:pt x="2" y="2"/>
                  </a:lnTo>
                  <a:lnTo>
                    <a:pt x="3" y="3"/>
                  </a:lnTo>
                  <a:lnTo>
                    <a:pt x="3" y="4"/>
                  </a:lnTo>
                  <a:lnTo>
                    <a:pt x="2" y="5"/>
                  </a:lnTo>
                  <a:lnTo>
                    <a:pt x="0" y="5"/>
                  </a:lnTo>
                  <a:lnTo>
                    <a:pt x="0" y="7"/>
                  </a:lnTo>
                  <a:lnTo>
                    <a:pt x="0" y="8"/>
                  </a:lnTo>
                  <a:lnTo>
                    <a:pt x="1" y="8"/>
                  </a:lnTo>
                  <a:lnTo>
                    <a:pt x="2" y="7"/>
                  </a:lnTo>
                  <a:lnTo>
                    <a:pt x="2" y="8"/>
                  </a:lnTo>
                  <a:lnTo>
                    <a:pt x="4" y="8"/>
                  </a:lnTo>
                  <a:lnTo>
                    <a:pt x="5" y="9"/>
                  </a:lnTo>
                  <a:lnTo>
                    <a:pt x="4" y="10"/>
                  </a:lnTo>
                  <a:lnTo>
                    <a:pt x="5" y="11"/>
                  </a:lnTo>
                  <a:lnTo>
                    <a:pt x="7" y="11"/>
                  </a:lnTo>
                  <a:lnTo>
                    <a:pt x="9" y="12"/>
                  </a:lnTo>
                  <a:lnTo>
                    <a:pt x="11" y="12"/>
                  </a:lnTo>
                  <a:lnTo>
                    <a:pt x="13" y="12"/>
                  </a:lnTo>
                  <a:lnTo>
                    <a:pt x="13" y="11"/>
                  </a:lnTo>
                  <a:lnTo>
                    <a:pt x="9" y="8"/>
                  </a:lnTo>
                  <a:lnTo>
                    <a:pt x="9" y="7"/>
                  </a:lnTo>
                  <a:lnTo>
                    <a:pt x="9" y="3"/>
                  </a:lnTo>
                  <a:lnTo>
                    <a:pt x="10" y="3"/>
                  </a:lnTo>
                  <a:lnTo>
                    <a:pt x="1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51" name="Freeform 427"/>
            <p:cNvSpPr>
              <a:spLocks/>
            </p:cNvSpPr>
            <p:nvPr/>
          </p:nvSpPr>
          <p:spPr bwMode="auto">
            <a:xfrm>
              <a:off x="3673" y="1434"/>
              <a:ext cx="78" cy="72"/>
            </a:xfrm>
            <a:custGeom>
              <a:avLst/>
              <a:gdLst>
                <a:gd name="T0" fmla="*/ 2376 w 13"/>
                <a:gd name="T1" fmla="*/ 216 h 12"/>
                <a:gd name="T2" fmla="*/ 1944 w 13"/>
                <a:gd name="T3" fmla="*/ 0 h 12"/>
                <a:gd name="T4" fmla="*/ 864 w 13"/>
                <a:gd name="T5" fmla="*/ 0 h 12"/>
                <a:gd name="T6" fmla="*/ 648 w 13"/>
                <a:gd name="T7" fmla="*/ 216 h 12"/>
                <a:gd name="T8" fmla="*/ 648 w 13"/>
                <a:gd name="T9" fmla="*/ 216 h 12"/>
                <a:gd name="T10" fmla="*/ 432 w 13"/>
                <a:gd name="T11" fmla="*/ 432 h 12"/>
                <a:gd name="T12" fmla="*/ 648 w 13"/>
                <a:gd name="T13" fmla="*/ 648 h 12"/>
                <a:gd name="T14" fmla="*/ 648 w 13"/>
                <a:gd name="T15" fmla="*/ 864 h 12"/>
                <a:gd name="T16" fmla="*/ 432 w 13"/>
                <a:gd name="T17" fmla="*/ 1080 h 12"/>
                <a:gd name="T18" fmla="*/ 0 w 13"/>
                <a:gd name="T19" fmla="*/ 1080 h 12"/>
                <a:gd name="T20" fmla="*/ 0 w 13"/>
                <a:gd name="T21" fmla="*/ 1512 h 12"/>
                <a:gd name="T22" fmla="*/ 0 w 13"/>
                <a:gd name="T23" fmla="*/ 1728 h 12"/>
                <a:gd name="T24" fmla="*/ 216 w 13"/>
                <a:gd name="T25" fmla="*/ 1728 h 12"/>
                <a:gd name="T26" fmla="*/ 432 w 13"/>
                <a:gd name="T27" fmla="*/ 1512 h 12"/>
                <a:gd name="T28" fmla="*/ 432 w 13"/>
                <a:gd name="T29" fmla="*/ 1728 h 12"/>
                <a:gd name="T30" fmla="*/ 864 w 13"/>
                <a:gd name="T31" fmla="*/ 1728 h 12"/>
                <a:gd name="T32" fmla="*/ 1080 w 13"/>
                <a:gd name="T33" fmla="*/ 1944 h 12"/>
                <a:gd name="T34" fmla="*/ 864 w 13"/>
                <a:gd name="T35" fmla="*/ 2160 h 12"/>
                <a:gd name="T36" fmla="*/ 1080 w 13"/>
                <a:gd name="T37" fmla="*/ 2376 h 12"/>
                <a:gd name="T38" fmla="*/ 1512 w 13"/>
                <a:gd name="T39" fmla="*/ 2376 h 12"/>
                <a:gd name="T40" fmla="*/ 1944 w 13"/>
                <a:gd name="T41" fmla="*/ 2592 h 12"/>
                <a:gd name="T42" fmla="*/ 2376 w 13"/>
                <a:gd name="T43" fmla="*/ 2592 h 12"/>
                <a:gd name="T44" fmla="*/ 2808 w 13"/>
                <a:gd name="T45" fmla="*/ 2592 h 12"/>
                <a:gd name="T46" fmla="*/ 2808 w 13"/>
                <a:gd name="T47" fmla="*/ 2376 h 12"/>
                <a:gd name="T48" fmla="*/ 1944 w 13"/>
                <a:gd name="T49" fmla="*/ 1728 h 12"/>
                <a:gd name="T50" fmla="*/ 1944 w 13"/>
                <a:gd name="T51" fmla="*/ 1512 h 12"/>
                <a:gd name="T52" fmla="*/ 1944 w 13"/>
                <a:gd name="T53" fmla="*/ 648 h 12"/>
                <a:gd name="T54" fmla="*/ 2160 w 13"/>
                <a:gd name="T55" fmla="*/ 648 h 12"/>
                <a:gd name="T56" fmla="*/ 2376 w 13"/>
                <a:gd name="T57" fmla="*/ 216 h 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3"/>
                <a:gd name="T88" fmla="*/ 0 h 12"/>
                <a:gd name="T89" fmla="*/ 13 w 13"/>
                <a:gd name="T90" fmla="*/ 12 h 1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3" h="12">
                  <a:moveTo>
                    <a:pt x="11" y="1"/>
                  </a:moveTo>
                  <a:lnTo>
                    <a:pt x="9" y="0"/>
                  </a:lnTo>
                  <a:lnTo>
                    <a:pt x="4" y="0"/>
                  </a:lnTo>
                  <a:lnTo>
                    <a:pt x="3" y="1"/>
                  </a:lnTo>
                  <a:lnTo>
                    <a:pt x="2" y="2"/>
                  </a:lnTo>
                  <a:lnTo>
                    <a:pt x="3" y="3"/>
                  </a:lnTo>
                  <a:lnTo>
                    <a:pt x="3" y="4"/>
                  </a:lnTo>
                  <a:lnTo>
                    <a:pt x="2" y="5"/>
                  </a:lnTo>
                  <a:lnTo>
                    <a:pt x="0" y="5"/>
                  </a:lnTo>
                  <a:lnTo>
                    <a:pt x="0" y="7"/>
                  </a:lnTo>
                  <a:lnTo>
                    <a:pt x="0" y="8"/>
                  </a:lnTo>
                  <a:lnTo>
                    <a:pt x="1" y="8"/>
                  </a:lnTo>
                  <a:lnTo>
                    <a:pt x="2" y="7"/>
                  </a:lnTo>
                  <a:lnTo>
                    <a:pt x="2" y="8"/>
                  </a:lnTo>
                  <a:lnTo>
                    <a:pt x="4" y="8"/>
                  </a:lnTo>
                  <a:lnTo>
                    <a:pt x="5" y="9"/>
                  </a:lnTo>
                  <a:lnTo>
                    <a:pt x="4" y="10"/>
                  </a:lnTo>
                  <a:lnTo>
                    <a:pt x="5" y="11"/>
                  </a:lnTo>
                  <a:lnTo>
                    <a:pt x="7" y="11"/>
                  </a:lnTo>
                  <a:lnTo>
                    <a:pt x="9" y="12"/>
                  </a:lnTo>
                  <a:lnTo>
                    <a:pt x="11" y="12"/>
                  </a:lnTo>
                  <a:lnTo>
                    <a:pt x="13" y="12"/>
                  </a:lnTo>
                  <a:lnTo>
                    <a:pt x="13" y="11"/>
                  </a:lnTo>
                  <a:lnTo>
                    <a:pt x="9" y="8"/>
                  </a:lnTo>
                  <a:lnTo>
                    <a:pt x="9" y="7"/>
                  </a:lnTo>
                  <a:lnTo>
                    <a:pt x="9" y="3"/>
                  </a:lnTo>
                  <a:lnTo>
                    <a:pt x="10" y="3"/>
                  </a:lnTo>
                  <a:lnTo>
                    <a:pt x="1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52" name="Freeform 428"/>
            <p:cNvSpPr>
              <a:spLocks/>
            </p:cNvSpPr>
            <p:nvPr/>
          </p:nvSpPr>
          <p:spPr bwMode="auto">
            <a:xfrm>
              <a:off x="3679" y="1488"/>
              <a:ext cx="18" cy="6"/>
            </a:xfrm>
            <a:custGeom>
              <a:avLst/>
              <a:gdLst>
                <a:gd name="T0" fmla="*/ 216 w 3"/>
                <a:gd name="T1" fmla="*/ 0 h 1"/>
                <a:gd name="T2" fmla="*/ 648 w 3"/>
                <a:gd name="T3" fmla="*/ 0 h 1"/>
                <a:gd name="T4" fmla="*/ 648 w 3"/>
                <a:gd name="T5" fmla="*/ 216 h 1"/>
                <a:gd name="T6" fmla="*/ 0 w 3"/>
                <a:gd name="T7" fmla="*/ 0 h 1"/>
                <a:gd name="T8" fmla="*/ 216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1" y="0"/>
                  </a:moveTo>
                  <a:lnTo>
                    <a:pt x="3" y="0"/>
                  </a:lnTo>
                  <a:lnTo>
                    <a:pt x="3"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53" name="Freeform 429"/>
            <p:cNvSpPr>
              <a:spLocks/>
            </p:cNvSpPr>
            <p:nvPr/>
          </p:nvSpPr>
          <p:spPr bwMode="auto">
            <a:xfrm>
              <a:off x="3679" y="1488"/>
              <a:ext cx="18" cy="6"/>
            </a:xfrm>
            <a:custGeom>
              <a:avLst/>
              <a:gdLst>
                <a:gd name="T0" fmla="*/ 216 w 3"/>
                <a:gd name="T1" fmla="*/ 0 h 1"/>
                <a:gd name="T2" fmla="*/ 648 w 3"/>
                <a:gd name="T3" fmla="*/ 0 h 1"/>
                <a:gd name="T4" fmla="*/ 648 w 3"/>
                <a:gd name="T5" fmla="*/ 216 h 1"/>
                <a:gd name="T6" fmla="*/ 0 w 3"/>
                <a:gd name="T7" fmla="*/ 0 h 1"/>
                <a:gd name="T8" fmla="*/ 216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1" y="0"/>
                  </a:moveTo>
                  <a:lnTo>
                    <a:pt x="3" y="0"/>
                  </a:lnTo>
                  <a:lnTo>
                    <a:pt x="3"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54" name="Freeform 430"/>
            <p:cNvSpPr>
              <a:spLocks/>
            </p:cNvSpPr>
            <p:nvPr/>
          </p:nvSpPr>
          <p:spPr bwMode="auto">
            <a:xfrm>
              <a:off x="3619" y="1530"/>
              <a:ext cx="36" cy="18"/>
            </a:xfrm>
            <a:custGeom>
              <a:avLst/>
              <a:gdLst>
                <a:gd name="T0" fmla="*/ 216 w 6"/>
                <a:gd name="T1" fmla="*/ 216 h 3"/>
                <a:gd name="T2" fmla="*/ 648 w 6"/>
                <a:gd name="T3" fmla="*/ 0 h 3"/>
                <a:gd name="T4" fmla="*/ 864 w 6"/>
                <a:gd name="T5" fmla="*/ 216 h 3"/>
                <a:gd name="T6" fmla="*/ 1296 w 6"/>
                <a:gd name="T7" fmla="*/ 432 h 3"/>
                <a:gd name="T8" fmla="*/ 1080 w 6"/>
                <a:gd name="T9" fmla="*/ 648 h 3"/>
                <a:gd name="T10" fmla="*/ 648 w 6"/>
                <a:gd name="T11" fmla="*/ 648 h 3"/>
                <a:gd name="T12" fmla="*/ 0 w 6"/>
                <a:gd name="T13" fmla="*/ 648 h 3"/>
                <a:gd name="T14" fmla="*/ 216 w 6"/>
                <a:gd name="T15" fmla="*/ 432 h 3"/>
                <a:gd name="T16" fmla="*/ 216 w 6"/>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1" y="1"/>
                  </a:moveTo>
                  <a:lnTo>
                    <a:pt x="3" y="0"/>
                  </a:lnTo>
                  <a:lnTo>
                    <a:pt x="4" y="1"/>
                  </a:lnTo>
                  <a:lnTo>
                    <a:pt x="6" y="2"/>
                  </a:lnTo>
                  <a:lnTo>
                    <a:pt x="5" y="3"/>
                  </a:lnTo>
                  <a:lnTo>
                    <a:pt x="3" y="3"/>
                  </a:lnTo>
                  <a:lnTo>
                    <a:pt x="0" y="3"/>
                  </a:lnTo>
                  <a:lnTo>
                    <a:pt x="1" y="2"/>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55" name="Freeform 431"/>
            <p:cNvSpPr>
              <a:spLocks/>
            </p:cNvSpPr>
            <p:nvPr/>
          </p:nvSpPr>
          <p:spPr bwMode="auto">
            <a:xfrm>
              <a:off x="3619" y="1530"/>
              <a:ext cx="36" cy="18"/>
            </a:xfrm>
            <a:custGeom>
              <a:avLst/>
              <a:gdLst>
                <a:gd name="T0" fmla="*/ 216 w 6"/>
                <a:gd name="T1" fmla="*/ 216 h 3"/>
                <a:gd name="T2" fmla="*/ 648 w 6"/>
                <a:gd name="T3" fmla="*/ 0 h 3"/>
                <a:gd name="T4" fmla="*/ 864 w 6"/>
                <a:gd name="T5" fmla="*/ 216 h 3"/>
                <a:gd name="T6" fmla="*/ 1296 w 6"/>
                <a:gd name="T7" fmla="*/ 432 h 3"/>
                <a:gd name="T8" fmla="*/ 1080 w 6"/>
                <a:gd name="T9" fmla="*/ 648 h 3"/>
                <a:gd name="T10" fmla="*/ 648 w 6"/>
                <a:gd name="T11" fmla="*/ 648 h 3"/>
                <a:gd name="T12" fmla="*/ 0 w 6"/>
                <a:gd name="T13" fmla="*/ 648 h 3"/>
                <a:gd name="T14" fmla="*/ 216 w 6"/>
                <a:gd name="T15" fmla="*/ 432 h 3"/>
                <a:gd name="T16" fmla="*/ 216 w 6"/>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1" y="1"/>
                  </a:moveTo>
                  <a:lnTo>
                    <a:pt x="3" y="0"/>
                  </a:lnTo>
                  <a:lnTo>
                    <a:pt x="4" y="1"/>
                  </a:lnTo>
                  <a:lnTo>
                    <a:pt x="6" y="2"/>
                  </a:lnTo>
                  <a:lnTo>
                    <a:pt x="5" y="3"/>
                  </a:lnTo>
                  <a:lnTo>
                    <a:pt x="3" y="3"/>
                  </a:lnTo>
                  <a:lnTo>
                    <a:pt x="0" y="3"/>
                  </a:lnTo>
                  <a:lnTo>
                    <a:pt x="1" y="2"/>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56" name="Rectangle 432"/>
            <p:cNvSpPr>
              <a:spLocks noChangeArrowheads="1"/>
            </p:cNvSpPr>
            <p:nvPr/>
          </p:nvSpPr>
          <p:spPr bwMode="auto">
            <a:xfrm>
              <a:off x="3313" y="1494"/>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57" name="Rectangle 433"/>
            <p:cNvSpPr>
              <a:spLocks noChangeArrowheads="1"/>
            </p:cNvSpPr>
            <p:nvPr/>
          </p:nvSpPr>
          <p:spPr bwMode="auto">
            <a:xfrm>
              <a:off x="3313" y="1494"/>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58" name="Freeform 434"/>
            <p:cNvSpPr>
              <a:spLocks/>
            </p:cNvSpPr>
            <p:nvPr/>
          </p:nvSpPr>
          <p:spPr bwMode="auto">
            <a:xfrm>
              <a:off x="3301" y="1494"/>
              <a:ext cx="6"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59" name="Freeform 435"/>
            <p:cNvSpPr>
              <a:spLocks/>
            </p:cNvSpPr>
            <p:nvPr/>
          </p:nvSpPr>
          <p:spPr bwMode="auto">
            <a:xfrm>
              <a:off x="3301" y="1494"/>
              <a:ext cx="6" cy="0"/>
            </a:xfrm>
            <a:custGeom>
              <a:avLst/>
              <a:gdLst>
                <a:gd name="T0" fmla="*/ 216 w 1"/>
                <a:gd name="T1" fmla="*/ 216 w 1"/>
                <a:gd name="T2" fmla="*/ 0 w 1"/>
                <a:gd name="T3" fmla="*/ 216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1" y="0"/>
                  </a:moveTo>
                  <a:lnTo>
                    <a:pt x="1" y="0"/>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60" name="Freeform 436"/>
            <p:cNvSpPr>
              <a:spLocks/>
            </p:cNvSpPr>
            <p:nvPr/>
          </p:nvSpPr>
          <p:spPr bwMode="auto">
            <a:xfrm>
              <a:off x="3289" y="1494"/>
              <a:ext cx="6" cy="6"/>
            </a:xfrm>
            <a:custGeom>
              <a:avLst/>
              <a:gdLst>
                <a:gd name="T0" fmla="*/ 216 w 1"/>
                <a:gd name="T1" fmla="*/ 0 h 1"/>
                <a:gd name="T2" fmla="*/ 216 w 1"/>
                <a:gd name="T3" fmla="*/ 0 h 1"/>
                <a:gd name="T4" fmla="*/ 216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0"/>
                  </a:lnTo>
                  <a:lnTo>
                    <a:pt x="1"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61" name="Freeform 437"/>
            <p:cNvSpPr>
              <a:spLocks/>
            </p:cNvSpPr>
            <p:nvPr/>
          </p:nvSpPr>
          <p:spPr bwMode="auto">
            <a:xfrm>
              <a:off x="3289" y="1494"/>
              <a:ext cx="6" cy="6"/>
            </a:xfrm>
            <a:custGeom>
              <a:avLst/>
              <a:gdLst>
                <a:gd name="T0" fmla="*/ 216 w 1"/>
                <a:gd name="T1" fmla="*/ 0 h 1"/>
                <a:gd name="T2" fmla="*/ 216 w 1"/>
                <a:gd name="T3" fmla="*/ 0 h 1"/>
                <a:gd name="T4" fmla="*/ 216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1" y="0"/>
                  </a:lnTo>
                  <a:lnTo>
                    <a:pt x="1"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62" name="Freeform 438"/>
            <p:cNvSpPr>
              <a:spLocks/>
            </p:cNvSpPr>
            <p:nvPr/>
          </p:nvSpPr>
          <p:spPr bwMode="auto">
            <a:xfrm>
              <a:off x="3295" y="1500"/>
              <a:ext cx="0" cy="6"/>
            </a:xfrm>
            <a:custGeom>
              <a:avLst/>
              <a:gdLst>
                <a:gd name="T0" fmla="*/ 216 h 1"/>
                <a:gd name="T1" fmla="*/ 0 h 1"/>
                <a:gd name="T2" fmla="*/ 0 h 1"/>
                <a:gd name="T3" fmla="*/ 0 h 1"/>
                <a:gd name="T4" fmla="*/ 216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1"/>
                  </a:move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63" name="Freeform 439"/>
            <p:cNvSpPr>
              <a:spLocks/>
            </p:cNvSpPr>
            <p:nvPr/>
          </p:nvSpPr>
          <p:spPr bwMode="auto">
            <a:xfrm>
              <a:off x="3295" y="1500"/>
              <a:ext cx="0" cy="6"/>
            </a:xfrm>
            <a:custGeom>
              <a:avLst/>
              <a:gdLst>
                <a:gd name="T0" fmla="*/ 216 h 1"/>
                <a:gd name="T1" fmla="*/ 0 h 1"/>
                <a:gd name="T2" fmla="*/ 0 h 1"/>
                <a:gd name="T3" fmla="*/ 0 h 1"/>
                <a:gd name="T4" fmla="*/ 216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1"/>
                  </a:move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64" name="Freeform 440"/>
            <p:cNvSpPr>
              <a:spLocks/>
            </p:cNvSpPr>
            <p:nvPr/>
          </p:nvSpPr>
          <p:spPr bwMode="auto">
            <a:xfrm>
              <a:off x="3283" y="1506"/>
              <a:ext cx="6" cy="0"/>
            </a:xfrm>
            <a:custGeom>
              <a:avLst/>
              <a:gdLst>
                <a:gd name="T0" fmla="*/ 0 w 1"/>
                <a:gd name="T1" fmla="*/ 0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65" name="Freeform 441"/>
            <p:cNvSpPr>
              <a:spLocks/>
            </p:cNvSpPr>
            <p:nvPr/>
          </p:nvSpPr>
          <p:spPr bwMode="auto">
            <a:xfrm>
              <a:off x="3283" y="1506"/>
              <a:ext cx="6" cy="0"/>
            </a:xfrm>
            <a:custGeom>
              <a:avLst/>
              <a:gdLst>
                <a:gd name="T0" fmla="*/ 0 w 1"/>
                <a:gd name="T1" fmla="*/ 0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66" name="Freeform 442"/>
            <p:cNvSpPr>
              <a:spLocks/>
            </p:cNvSpPr>
            <p:nvPr/>
          </p:nvSpPr>
          <p:spPr bwMode="auto">
            <a:xfrm>
              <a:off x="3277" y="1512"/>
              <a:ext cx="6"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67" name="Freeform 443"/>
            <p:cNvSpPr>
              <a:spLocks/>
            </p:cNvSpPr>
            <p:nvPr/>
          </p:nvSpPr>
          <p:spPr bwMode="auto">
            <a:xfrm>
              <a:off x="3277" y="1512"/>
              <a:ext cx="6" cy="0"/>
            </a:xfrm>
            <a:custGeom>
              <a:avLst/>
              <a:gdLst>
                <a:gd name="T0" fmla="*/ 0 w 1"/>
                <a:gd name="T1" fmla="*/ 0 w 1"/>
                <a:gd name="T2" fmla="*/ 0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0"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68" name="Freeform 444"/>
            <p:cNvSpPr>
              <a:spLocks/>
            </p:cNvSpPr>
            <p:nvPr/>
          </p:nvSpPr>
          <p:spPr bwMode="auto">
            <a:xfrm>
              <a:off x="3265" y="1500"/>
              <a:ext cx="18" cy="6"/>
            </a:xfrm>
            <a:custGeom>
              <a:avLst/>
              <a:gdLst>
                <a:gd name="T0" fmla="*/ 0 w 3"/>
                <a:gd name="T1" fmla="*/ 216 h 1"/>
                <a:gd name="T2" fmla="*/ 0 w 3"/>
                <a:gd name="T3" fmla="*/ 216 h 1"/>
                <a:gd name="T4" fmla="*/ 216 w 3"/>
                <a:gd name="T5" fmla="*/ 216 h 1"/>
                <a:gd name="T6" fmla="*/ 648 w 3"/>
                <a:gd name="T7" fmla="*/ 216 h 1"/>
                <a:gd name="T8" fmla="*/ 648 w 3"/>
                <a:gd name="T9" fmla="*/ 0 h 1"/>
                <a:gd name="T10" fmla="*/ 432 w 3"/>
                <a:gd name="T11" fmla="*/ 0 h 1"/>
                <a:gd name="T12" fmla="*/ 216 w 3"/>
                <a:gd name="T13" fmla="*/ 216 h 1"/>
                <a:gd name="T14" fmla="*/ 0 w 3"/>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1"/>
                  </a:moveTo>
                  <a:lnTo>
                    <a:pt x="0" y="1"/>
                  </a:lnTo>
                  <a:lnTo>
                    <a:pt x="1" y="1"/>
                  </a:lnTo>
                  <a:lnTo>
                    <a:pt x="3" y="1"/>
                  </a:lnTo>
                  <a:lnTo>
                    <a:pt x="3" y="0"/>
                  </a:lnTo>
                  <a:lnTo>
                    <a:pt x="2"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69" name="Freeform 445"/>
            <p:cNvSpPr>
              <a:spLocks/>
            </p:cNvSpPr>
            <p:nvPr/>
          </p:nvSpPr>
          <p:spPr bwMode="auto">
            <a:xfrm>
              <a:off x="3265" y="1500"/>
              <a:ext cx="18" cy="6"/>
            </a:xfrm>
            <a:custGeom>
              <a:avLst/>
              <a:gdLst>
                <a:gd name="T0" fmla="*/ 0 w 3"/>
                <a:gd name="T1" fmla="*/ 216 h 1"/>
                <a:gd name="T2" fmla="*/ 0 w 3"/>
                <a:gd name="T3" fmla="*/ 216 h 1"/>
                <a:gd name="T4" fmla="*/ 216 w 3"/>
                <a:gd name="T5" fmla="*/ 216 h 1"/>
                <a:gd name="T6" fmla="*/ 648 w 3"/>
                <a:gd name="T7" fmla="*/ 216 h 1"/>
                <a:gd name="T8" fmla="*/ 648 w 3"/>
                <a:gd name="T9" fmla="*/ 0 h 1"/>
                <a:gd name="T10" fmla="*/ 432 w 3"/>
                <a:gd name="T11" fmla="*/ 0 h 1"/>
                <a:gd name="T12" fmla="*/ 216 w 3"/>
                <a:gd name="T13" fmla="*/ 216 h 1"/>
                <a:gd name="T14" fmla="*/ 0 w 3"/>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1"/>
                  </a:moveTo>
                  <a:lnTo>
                    <a:pt x="0" y="1"/>
                  </a:lnTo>
                  <a:lnTo>
                    <a:pt x="1" y="1"/>
                  </a:lnTo>
                  <a:lnTo>
                    <a:pt x="3" y="1"/>
                  </a:lnTo>
                  <a:lnTo>
                    <a:pt x="3" y="0"/>
                  </a:lnTo>
                  <a:lnTo>
                    <a:pt x="2"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70" name="Freeform 446"/>
            <p:cNvSpPr>
              <a:spLocks/>
            </p:cNvSpPr>
            <p:nvPr/>
          </p:nvSpPr>
          <p:spPr bwMode="auto">
            <a:xfrm>
              <a:off x="3241" y="1512"/>
              <a:ext cx="6" cy="6"/>
            </a:xfrm>
            <a:custGeom>
              <a:avLst/>
              <a:gdLst>
                <a:gd name="T0" fmla="*/ 0 w 1"/>
                <a:gd name="T1" fmla="*/ 216 h 1"/>
                <a:gd name="T2" fmla="*/ 0 w 1"/>
                <a:gd name="T3" fmla="*/ 216 h 1"/>
                <a:gd name="T4" fmla="*/ 216 w 1"/>
                <a:gd name="T5" fmla="*/ 216 h 1"/>
                <a:gd name="T6" fmla="*/ 216 w 1"/>
                <a:gd name="T7" fmla="*/ 216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71" name="Freeform 447"/>
            <p:cNvSpPr>
              <a:spLocks/>
            </p:cNvSpPr>
            <p:nvPr/>
          </p:nvSpPr>
          <p:spPr bwMode="auto">
            <a:xfrm>
              <a:off x="3241" y="1512"/>
              <a:ext cx="6" cy="6"/>
            </a:xfrm>
            <a:custGeom>
              <a:avLst/>
              <a:gdLst>
                <a:gd name="T0" fmla="*/ 0 w 1"/>
                <a:gd name="T1" fmla="*/ 216 h 1"/>
                <a:gd name="T2" fmla="*/ 0 w 1"/>
                <a:gd name="T3" fmla="*/ 216 h 1"/>
                <a:gd name="T4" fmla="*/ 216 w 1"/>
                <a:gd name="T5" fmla="*/ 216 h 1"/>
                <a:gd name="T6" fmla="*/ 216 w 1"/>
                <a:gd name="T7" fmla="*/ 216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1"/>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72" name="Freeform 448"/>
            <p:cNvSpPr>
              <a:spLocks/>
            </p:cNvSpPr>
            <p:nvPr/>
          </p:nvSpPr>
          <p:spPr bwMode="auto">
            <a:xfrm>
              <a:off x="3229" y="1512"/>
              <a:ext cx="6" cy="6"/>
            </a:xfrm>
            <a:custGeom>
              <a:avLst/>
              <a:gdLst>
                <a:gd name="T0" fmla="*/ 216 w 1"/>
                <a:gd name="T1" fmla="*/ 0 h 1"/>
                <a:gd name="T2" fmla="*/ 216 w 1"/>
                <a:gd name="T3" fmla="*/ 0 h 1"/>
                <a:gd name="T4" fmla="*/ 216 w 1"/>
                <a:gd name="T5" fmla="*/ 216 h 1"/>
                <a:gd name="T6" fmla="*/ 216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73" name="Freeform 449"/>
            <p:cNvSpPr>
              <a:spLocks/>
            </p:cNvSpPr>
            <p:nvPr/>
          </p:nvSpPr>
          <p:spPr bwMode="auto">
            <a:xfrm>
              <a:off x="3229" y="1512"/>
              <a:ext cx="6" cy="6"/>
            </a:xfrm>
            <a:custGeom>
              <a:avLst/>
              <a:gdLst>
                <a:gd name="T0" fmla="*/ 216 w 1"/>
                <a:gd name="T1" fmla="*/ 0 h 1"/>
                <a:gd name="T2" fmla="*/ 216 w 1"/>
                <a:gd name="T3" fmla="*/ 0 h 1"/>
                <a:gd name="T4" fmla="*/ 216 w 1"/>
                <a:gd name="T5" fmla="*/ 216 h 1"/>
                <a:gd name="T6" fmla="*/ 216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74" name="Rectangle 450"/>
            <p:cNvSpPr>
              <a:spLocks noChangeArrowheads="1"/>
            </p:cNvSpPr>
            <p:nvPr/>
          </p:nvSpPr>
          <p:spPr bwMode="auto">
            <a:xfrm>
              <a:off x="3223" y="1512"/>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75" name="Rectangle 451"/>
            <p:cNvSpPr>
              <a:spLocks noChangeArrowheads="1"/>
            </p:cNvSpPr>
            <p:nvPr/>
          </p:nvSpPr>
          <p:spPr bwMode="auto">
            <a:xfrm>
              <a:off x="3223" y="1512"/>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276" name="Freeform 452"/>
            <p:cNvSpPr>
              <a:spLocks/>
            </p:cNvSpPr>
            <p:nvPr/>
          </p:nvSpPr>
          <p:spPr bwMode="auto">
            <a:xfrm>
              <a:off x="3217" y="1518"/>
              <a:ext cx="12" cy="6"/>
            </a:xfrm>
            <a:custGeom>
              <a:avLst/>
              <a:gdLst>
                <a:gd name="T0" fmla="*/ 216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2"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77" name="Freeform 453"/>
            <p:cNvSpPr>
              <a:spLocks/>
            </p:cNvSpPr>
            <p:nvPr/>
          </p:nvSpPr>
          <p:spPr bwMode="auto">
            <a:xfrm>
              <a:off x="3217" y="1518"/>
              <a:ext cx="12" cy="6"/>
            </a:xfrm>
            <a:custGeom>
              <a:avLst/>
              <a:gdLst>
                <a:gd name="T0" fmla="*/ 216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2"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78" name="Freeform 454"/>
            <p:cNvSpPr>
              <a:spLocks/>
            </p:cNvSpPr>
            <p:nvPr/>
          </p:nvSpPr>
          <p:spPr bwMode="auto">
            <a:xfrm>
              <a:off x="3205" y="1524"/>
              <a:ext cx="18" cy="6"/>
            </a:xfrm>
            <a:custGeom>
              <a:avLst/>
              <a:gdLst>
                <a:gd name="T0" fmla="*/ 0 w 3"/>
                <a:gd name="T1" fmla="*/ 216 h 1"/>
                <a:gd name="T2" fmla="*/ 216 w 3"/>
                <a:gd name="T3" fmla="*/ 216 h 1"/>
                <a:gd name="T4" fmla="*/ 432 w 3"/>
                <a:gd name="T5" fmla="*/ 0 h 1"/>
                <a:gd name="T6" fmla="*/ 648 w 3"/>
                <a:gd name="T7" fmla="*/ 0 h 1"/>
                <a:gd name="T8" fmla="*/ 648 w 3"/>
                <a:gd name="T9" fmla="*/ 216 h 1"/>
                <a:gd name="T10" fmla="*/ 432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1"/>
                  </a:lnTo>
                  <a:lnTo>
                    <a:pt x="2" y="0"/>
                  </a:lnTo>
                  <a:lnTo>
                    <a:pt x="3" y="0"/>
                  </a:lnTo>
                  <a:lnTo>
                    <a:pt x="3" y="1"/>
                  </a:lnTo>
                  <a:lnTo>
                    <a:pt x="2"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79" name="Freeform 455"/>
            <p:cNvSpPr>
              <a:spLocks/>
            </p:cNvSpPr>
            <p:nvPr/>
          </p:nvSpPr>
          <p:spPr bwMode="auto">
            <a:xfrm>
              <a:off x="3205" y="1524"/>
              <a:ext cx="18" cy="6"/>
            </a:xfrm>
            <a:custGeom>
              <a:avLst/>
              <a:gdLst>
                <a:gd name="T0" fmla="*/ 0 w 3"/>
                <a:gd name="T1" fmla="*/ 216 h 1"/>
                <a:gd name="T2" fmla="*/ 216 w 3"/>
                <a:gd name="T3" fmla="*/ 216 h 1"/>
                <a:gd name="T4" fmla="*/ 432 w 3"/>
                <a:gd name="T5" fmla="*/ 0 h 1"/>
                <a:gd name="T6" fmla="*/ 648 w 3"/>
                <a:gd name="T7" fmla="*/ 0 h 1"/>
                <a:gd name="T8" fmla="*/ 648 w 3"/>
                <a:gd name="T9" fmla="*/ 216 h 1"/>
                <a:gd name="T10" fmla="*/ 432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1"/>
                  </a:lnTo>
                  <a:lnTo>
                    <a:pt x="2" y="0"/>
                  </a:lnTo>
                  <a:lnTo>
                    <a:pt x="3" y="0"/>
                  </a:lnTo>
                  <a:lnTo>
                    <a:pt x="3" y="1"/>
                  </a:lnTo>
                  <a:lnTo>
                    <a:pt x="2"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80" name="Freeform 456"/>
            <p:cNvSpPr>
              <a:spLocks/>
            </p:cNvSpPr>
            <p:nvPr/>
          </p:nvSpPr>
          <p:spPr bwMode="auto">
            <a:xfrm>
              <a:off x="3193" y="1536"/>
              <a:ext cx="18" cy="6"/>
            </a:xfrm>
            <a:custGeom>
              <a:avLst/>
              <a:gdLst>
                <a:gd name="T0" fmla="*/ 432 w 3"/>
                <a:gd name="T1" fmla="*/ 0 h 1"/>
                <a:gd name="T2" fmla="*/ 648 w 3"/>
                <a:gd name="T3" fmla="*/ 0 h 1"/>
                <a:gd name="T4" fmla="*/ 432 w 3"/>
                <a:gd name="T5" fmla="*/ 0 h 1"/>
                <a:gd name="T6" fmla="*/ 216 w 3"/>
                <a:gd name="T7" fmla="*/ 216 h 1"/>
                <a:gd name="T8" fmla="*/ 0 w 3"/>
                <a:gd name="T9" fmla="*/ 216 h 1"/>
                <a:gd name="T10" fmla="*/ 0 w 3"/>
                <a:gd name="T11" fmla="*/ 216 h 1"/>
                <a:gd name="T12" fmla="*/ 0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0"/>
                  </a:lnTo>
                  <a:lnTo>
                    <a:pt x="1" y="1"/>
                  </a:lnTo>
                  <a:lnTo>
                    <a:pt x="0" y="1"/>
                  </a:lnTo>
                  <a:lnTo>
                    <a:pt x="0"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81" name="Freeform 457"/>
            <p:cNvSpPr>
              <a:spLocks/>
            </p:cNvSpPr>
            <p:nvPr/>
          </p:nvSpPr>
          <p:spPr bwMode="auto">
            <a:xfrm>
              <a:off x="3193" y="1536"/>
              <a:ext cx="18" cy="6"/>
            </a:xfrm>
            <a:custGeom>
              <a:avLst/>
              <a:gdLst>
                <a:gd name="T0" fmla="*/ 432 w 3"/>
                <a:gd name="T1" fmla="*/ 0 h 1"/>
                <a:gd name="T2" fmla="*/ 648 w 3"/>
                <a:gd name="T3" fmla="*/ 0 h 1"/>
                <a:gd name="T4" fmla="*/ 432 w 3"/>
                <a:gd name="T5" fmla="*/ 0 h 1"/>
                <a:gd name="T6" fmla="*/ 216 w 3"/>
                <a:gd name="T7" fmla="*/ 216 h 1"/>
                <a:gd name="T8" fmla="*/ 0 w 3"/>
                <a:gd name="T9" fmla="*/ 216 h 1"/>
                <a:gd name="T10" fmla="*/ 0 w 3"/>
                <a:gd name="T11" fmla="*/ 216 h 1"/>
                <a:gd name="T12" fmla="*/ 0 w 3"/>
                <a:gd name="T13" fmla="*/ 0 h 1"/>
                <a:gd name="T14" fmla="*/ 432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2" y="0"/>
                  </a:moveTo>
                  <a:lnTo>
                    <a:pt x="3" y="0"/>
                  </a:lnTo>
                  <a:lnTo>
                    <a:pt x="2" y="0"/>
                  </a:lnTo>
                  <a:lnTo>
                    <a:pt x="1" y="1"/>
                  </a:lnTo>
                  <a:lnTo>
                    <a:pt x="0" y="1"/>
                  </a:lnTo>
                  <a:lnTo>
                    <a:pt x="0"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82" name="Freeform 458"/>
            <p:cNvSpPr>
              <a:spLocks/>
            </p:cNvSpPr>
            <p:nvPr/>
          </p:nvSpPr>
          <p:spPr bwMode="auto">
            <a:xfrm>
              <a:off x="3169" y="1536"/>
              <a:ext cx="18" cy="12"/>
            </a:xfrm>
            <a:custGeom>
              <a:avLst/>
              <a:gdLst>
                <a:gd name="T0" fmla="*/ 648 w 3"/>
                <a:gd name="T1" fmla="*/ 0 h 2"/>
                <a:gd name="T2" fmla="*/ 432 w 3"/>
                <a:gd name="T3" fmla="*/ 0 h 2"/>
                <a:gd name="T4" fmla="*/ 216 w 3"/>
                <a:gd name="T5" fmla="*/ 216 h 2"/>
                <a:gd name="T6" fmla="*/ 0 w 3"/>
                <a:gd name="T7" fmla="*/ 216 h 2"/>
                <a:gd name="T8" fmla="*/ 216 w 3"/>
                <a:gd name="T9" fmla="*/ 432 h 2"/>
                <a:gd name="T10" fmla="*/ 432 w 3"/>
                <a:gd name="T11" fmla="*/ 216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2" y="0"/>
                  </a:lnTo>
                  <a:lnTo>
                    <a:pt x="1" y="1"/>
                  </a:lnTo>
                  <a:lnTo>
                    <a:pt x="0" y="1"/>
                  </a:lnTo>
                  <a:lnTo>
                    <a:pt x="1" y="2"/>
                  </a:lnTo>
                  <a:lnTo>
                    <a:pt x="2" y="1"/>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83" name="Freeform 459"/>
            <p:cNvSpPr>
              <a:spLocks/>
            </p:cNvSpPr>
            <p:nvPr/>
          </p:nvSpPr>
          <p:spPr bwMode="auto">
            <a:xfrm>
              <a:off x="3169" y="1536"/>
              <a:ext cx="18" cy="12"/>
            </a:xfrm>
            <a:custGeom>
              <a:avLst/>
              <a:gdLst>
                <a:gd name="T0" fmla="*/ 648 w 3"/>
                <a:gd name="T1" fmla="*/ 0 h 2"/>
                <a:gd name="T2" fmla="*/ 432 w 3"/>
                <a:gd name="T3" fmla="*/ 0 h 2"/>
                <a:gd name="T4" fmla="*/ 216 w 3"/>
                <a:gd name="T5" fmla="*/ 216 h 2"/>
                <a:gd name="T6" fmla="*/ 0 w 3"/>
                <a:gd name="T7" fmla="*/ 216 h 2"/>
                <a:gd name="T8" fmla="*/ 216 w 3"/>
                <a:gd name="T9" fmla="*/ 432 h 2"/>
                <a:gd name="T10" fmla="*/ 432 w 3"/>
                <a:gd name="T11" fmla="*/ 216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2" y="0"/>
                  </a:lnTo>
                  <a:lnTo>
                    <a:pt x="1" y="1"/>
                  </a:lnTo>
                  <a:lnTo>
                    <a:pt x="0" y="1"/>
                  </a:lnTo>
                  <a:lnTo>
                    <a:pt x="1" y="2"/>
                  </a:lnTo>
                  <a:lnTo>
                    <a:pt x="2" y="1"/>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84" name="Freeform 460"/>
            <p:cNvSpPr>
              <a:spLocks/>
            </p:cNvSpPr>
            <p:nvPr/>
          </p:nvSpPr>
          <p:spPr bwMode="auto">
            <a:xfrm>
              <a:off x="3175" y="1548"/>
              <a:ext cx="18" cy="12"/>
            </a:xfrm>
            <a:custGeom>
              <a:avLst/>
              <a:gdLst>
                <a:gd name="T0" fmla="*/ 0 w 3"/>
                <a:gd name="T1" fmla="*/ 0 h 2"/>
                <a:gd name="T2" fmla="*/ 0 w 3"/>
                <a:gd name="T3" fmla="*/ 216 h 2"/>
                <a:gd name="T4" fmla="*/ 0 w 3"/>
                <a:gd name="T5" fmla="*/ 432 h 2"/>
                <a:gd name="T6" fmla="*/ 0 w 3"/>
                <a:gd name="T7" fmla="*/ 432 h 2"/>
                <a:gd name="T8" fmla="*/ 216 w 3"/>
                <a:gd name="T9" fmla="*/ 432 h 2"/>
                <a:gd name="T10" fmla="*/ 432 w 3"/>
                <a:gd name="T11" fmla="*/ 216 h 2"/>
                <a:gd name="T12" fmla="*/ 648 w 3"/>
                <a:gd name="T13" fmla="*/ 0 h 2"/>
                <a:gd name="T14" fmla="*/ 432 w 3"/>
                <a:gd name="T15" fmla="*/ 0 h 2"/>
                <a:gd name="T16" fmla="*/ 216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1"/>
                  </a:lnTo>
                  <a:lnTo>
                    <a:pt x="0" y="2"/>
                  </a:lnTo>
                  <a:lnTo>
                    <a:pt x="1" y="2"/>
                  </a:lnTo>
                  <a:lnTo>
                    <a:pt x="2" y="1"/>
                  </a:lnTo>
                  <a:lnTo>
                    <a:pt x="3"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85" name="Freeform 461"/>
            <p:cNvSpPr>
              <a:spLocks/>
            </p:cNvSpPr>
            <p:nvPr/>
          </p:nvSpPr>
          <p:spPr bwMode="auto">
            <a:xfrm>
              <a:off x="3175" y="1548"/>
              <a:ext cx="18" cy="12"/>
            </a:xfrm>
            <a:custGeom>
              <a:avLst/>
              <a:gdLst>
                <a:gd name="T0" fmla="*/ 0 w 3"/>
                <a:gd name="T1" fmla="*/ 0 h 2"/>
                <a:gd name="T2" fmla="*/ 0 w 3"/>
                <a:gd name="T3" fmla="*/ 216 h 2"/>
                <a:gd name="T4" fmla="*/ 0 w 3"/>
                <a:gd name="T5" fmla="*/ 432 h 2"/>
                <a:gd name="T6" fmla="*/ 0 w 3"/>
                <a:gd name="T7" fmla="*/ 432 h 2"/>
                <a:gd name="T8" fmla="*/ 216 w 3"/>
                <a:gd name="T9" fmla="*/ 432 h 2"/>
                <a:gd name="T10" fmla="*/ 432 w 3"/>
                <a:gd name="T11" fmla="*/ 216 h 2"/>
                <a:gd name="T12" fmla="*/ 648 w 3"/>
                <a:gd name="T13" fmla="*/ 0 h 2"/>
                <a:gd name="T14" fmla="*/ 432 w 3"/>
                <a:gd name="T15" fmla="*/ 0 h 2"/>
                <a:gd name="T16" fmla="*/ 216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0"/>
                  </a:moveTo>
                  <a:lnTo>
                    <a:pt x="0" y="1"/>
                  </a:lnTo>
                  <a:lnTo>
                    <a:pt x="0" y="2"/>
                  </a:lnTo>
                  <a:lnTo>
                    <a:pt x="1" y="2"/>
                  </a:lnTo>
                  <a:lnTo>
                    <a:pt x="2" y="1"/>
                  </a:lnTo>
                  <a:lnTo>
                    <a:pt x="3"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86" name="Freeform 462"/>
            <p:cNvSpPr>
              <a:spLocks/>
            </p:cNvSpPr>
            <p:nvPr/>
          </p:nvSpPr>
          <p:spPr bwMode="auto">
            <a:xfrm>
              <a:off x="3163" y="1548"/>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87" name="Freeform 463"/>
            <p:cNvSpPr>
              <a:spLocks/>
            </p:cNvSpPr>
            <p:nvPr/>
          </p:nvSpPr>
          <p:spPr bwMode="auto">
            <a:xfrm>
              <a:off x="3163" y="1548"/>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88" name="Freeform 464"/>
            <p:cNvSpPr>
              <a:spLocks/>
            </p:cNvSpPr>
            <p:nvPr/>
          </p:nvSpPr>
          <p:spPr bwMode="auto">
            <a:xfrm>
              <a:off x="3163" y="1554"/>
              <a:ext cx="6" cy="6"/>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89" name="Freeform 465"/>
            <p:cNvSpPr>
              <a:spLocks/>
            </p:cNvSpPr>
            <p:nvPr/>
          </p:nvSpPr>
          <p:spPr bwMode="auto">
            <a:xfrm>
              <a:off x="3163" y="1554"/>
              <a:ext cx="6" cy="6"/>
            </a:xfrm>
            <a:custGeom>
              <a:avLst/>
              <a:gdLst>
                <a:gd name="T0" fmla="*/ 0 w 1"/>
                <a:gd name="T1" fmla="*/ 216 h 1"/>
                <a:gd name="T2" fmla="*/ 0 w 1"/>
                <a:gd name="T3" fmla="*/ 216 h 1"/>
                <a:gd name="T4" fmla="*/ 0 w 1"/>
                <a:gd name="T5" fmla="*/ 216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90" name="Freeform 466"/>
            <p:cNvSpPr>
              <a:spLocks/>
            </p:cNvSpPr>
            <p:nvPr/>
          </p:nvSpPr>
          <p:spPr bwMode="auto">
            <a:xfrm>
              <a:off x="3139" y="1560"/>
              <a:ext cx="12" cy="12"/>
            </a:xfrm>
            <a:custGeom>
              <a:avLst/>
              <a:gdLst>
                <a:gd name="T0" fmla="*/ 432 w 2"/>
                <a:gd name="T1" fmla="*/ 0 h 2"/>
                <a:gd name="T2" fmla="*/ 432 w 2"/>
                <a:gd name="T3" fmla="*/ 0 h 2"/>
                <a:gd name="T4" fmla="*/ 0 w 2"/>
                <a:gd name="T5" fmla="*/ 216 h 2"/>
                <a:gd name="T6" fmla="*/ 0 w 2"/>
                <a:gd name="T7" fmla="*/ 432 h 2"/>
                <a:gd name="T8" fmla="*/ 0 w 2"/>
                <a:gd name="T9" fmla="*/ 216 h 2"/>
                <a:gd name="T10" fmla="*/ 432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1"/>
                  </a:lnTo>
                  <a:lnTo>
                    <a:pt x="0" y="2"/>
                  </a:lnTo>
                  <a:lnTo>
                    <a:pt x="0" y="1"/>
                  </a:lnTo>
                  <a:lnTo>
                    <a:pt x="2"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91" name="Freeform 467"/>
            <p:cNvSpPr>
              <a:spLocks/>
            </p:cNvSpPr>
            <p:nvPr/>
          </p:nvSpPr>
          <p:spPr bwMode="auto">
            <a:xfrm>
              <a:off x="3139" y="1560"/>
              <a:ext cx="12" cy="12"/>
            </a:xfrm>
            <a:custGeom>
              <a:avLst/>
              <a:gdLst>
                <a:gd name="T0" fmla="*/ 432 w 2"/>
                <a:gd name="T1" fmla="*/ 0 h 2"/>
                <a:gd name="T2" fmla="*/ 432 w 2"/>
                <a:gd name="T3" fmla="*/ 0 h 2"/>
                <a:gd name="T4" fmla="*/ 0 w 2"/>
                <a:gd name="T5" fmla="*/ 216 h 2"/>
                <a:gd name="T6" fmla="*/ 0 w 2"/>
                <a:gd name="T7" fmla="*/ 432 h 2"/>
                <a:gd name="T8" fmla="*/ 0 w 2"/>
                <a:gd name="T9" fmla="*/ 216 h 2"/>
                <a:gd name="T10" fmla="*/ 432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0" y="1"/>
                  </a:lnTo>
                  <a:lnTo>
                    <a:pt x="0" y="2"/>
                  </a:lnTo>
                  <a:lnTo>
                    <a:pt x="0" y="1"/>
                  </a:lnTo>
                  <a:lnTo>
                    <a:pt x="2"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92" name="Freeform 468"/>
            <p:cNvSpPr>
              <a:spLocks/>
            </p:cNvSpPr>
            <p:nvPr/>
          </p:nvSpPr>
          <p:spPr bwMode="auto">
            <a:xfrm>
              <a:off x="3235" y="1788"/>
              <a:ext cx="6" cy="6"/>
            </a:xfrm>
            <a:custGeom>
              <a:avLst/>
              <a:gdLst>
                <a:gd name="T0" fmla="*/ 0 w 1"/>
                <a:gd name="T1" fmla="*/ 216 h 1"/>
                <a:gd name="T2" fmla="*/ 0 w 1"/>
                <a:gd name="T3" fmla="*/ 216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93" name="Freeform 469"/>
            <p:cNvSpPr>
              <a:spLocks/>
            </p:cNvSpPr>
            <p:nvPr/>
          </p:nvSpPr>
          <p:spPr bwMode="auto">
            <a:xfrm>
              <a:off x="3235" y="1788"/>
              <a:ext cx="6" cy="6"/>
            </a:xfrm>
            <a:custGeom>
              <a:avLst/>
              <a:gdLst>
                <a:gd name="T0" fmla="*/ 0 w 1"/>
                <a:gd name="T1" fmla="*/ 216 h 1"/>
                <a:gd name="T2" fmla="*/ 0 w 1"/>
                <a:gd name="T3" fmla="*/ 216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1"/>
                  </a:lnTo>
                  <a:lnTo>
                    <a:pt x="0" y="0"/>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94" name="Freeform 470"/>
            <p:cNvSpPr>
              <a:spLocks/>
            </p:cNvSpPr>
            <p:nvPr/>
          </p:nvSpPr>
          <p:spPr bwMode="auto">
            <a:xfrm>
              <a:off x="3217" y="1854"/>
              <a:ext cx="6" cy="18"/>
            </a:xfrm>
            <a:custGeom>
              <a:avLst/>
              <a:gdLst>
                <a:gd name="T0" fmla="*/ 0 w 1"/>
                <a:gd name="T1" fmla="*/ 432 h 3"/>
                <a:gd name="T2" fmla="*/ 0 w 1"/>
                <a:gd name="T3" fmla="*/ 216 h 3"/>
                <a:gd name="T4" fmla="*/ 0 w 1"/>
                <a:gd name="T5" fmla="*/ 0 h 3"/>
                <a:gd name="T6" fmla="*/ 216 w 1"/>
                <a:gd name="T7" fmla="*/ 216 h 3"/>
                <a:gd name="T8" fmla="*/ 216 w 1"/>
                <a:gd name="T9" fmla="*/ 432 h 3"/>
                <a:gd name="T10" fmla="*/ 0 w 1"/>
                <a:gd name="T11" fmla="*/ 648 h 3"/>
                <a:gd name="T12" fmla="*/ 0 w 1"/>
                <a:gd name="T13" fmla="*/ 43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2"/>
                  </a:moveTo>
                  <a:lnTo>
                    <a:pt x="0" y="1"/>
                  </a:lnTo>
                  <a:lnTo>
                    <a:pt x="0" y="0"/>
                  </a:lnTo>
                  <a:lnTo>
                    <a:pt x="1" y="1"/>
                  </a:lnTo>
                  <a:lnTo>
                    <a:pt x="1" y="2"/>
                  </a:lnTo>
                  <a:lnTo>
                    <a:pt x="0" y="3"/>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95" name="Freeform 471"/>
            <p:cNvSpPr>
              <a:spLocks/>
            </p:cNvSpPr>
            <p:nvPr/>
          </p:nvSpPr>
          <p:spPr bwMode="auto">
            <a:xfrm>
              <a:off x="3217" y="1854"/>
              <a:ext cx="6" cy="18"/>
            </a:xfrm>
            <a:custGeom>
              <a:avLst/>
              <a:gdLst>
                <a:gd name="T0" fmla="*/ 0 w 1"/>
                <a:gd name="T1" fmla="*/ 432 h 3"/>
                <a:gd name="T2" fmla="*/ 0 w 1"/>
                <a:gd name="T3" fmla="*/ 216 h 3"/>
                <a:gd name="T4" fmla="*/ 0 w 1"/>
                <a:gd name="T5" fmla="*/ 0 h 3"/>
                <a:gd name="T6" fmla="*/ 216 w 1"/>
                <a:gd name="T7" fmla="*/ 216 h 3"/>
                <a:gd name="T8" fmla="*/ 216 w 1"/>
                <a:gd name="T9" fmla="*/ 432 h 3"/>
                <a:gd name="T10" fmla="*/ 0 w 1"/>
                <a:gd name="T11" fmla="*/ 648 h 3"/>
                <a:gd name="T12" fmla="*/ 0 w 1"/>
                <a:gd name="T13" fmla="*/ 432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2"/>
                  </a:moveTo>
                  <a:lnTo>
                    <a:pt x="0" y="1"/>
                  </a:lnTo>
                  <a:lnTo>
                    <a:pt x="0" y="0"/>
                  </a:lnTo>
                  <a:lnTo>
                    <a:pt x="1" y="1"/>
                  </a:lnTo>
                  <a:lnTo>
                    <a:pt x="1" y="2"/>
                  </a:lnTo>
                  <a:lnTo>
                    <a:pt x="0" y="3"/>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96" name="Freeform 472"/>
            <p:cNvSpPr>
              <a:spLocks/>
            </p:cNvSpPr>
            <p:nvPr/>
          </p:nvSpPr>
          <p:spPr bwMode="auto">
            <a:xfrm>
              <a:off x="3265" y="1836"/>
              <a:ext cx="18" cy="18"/>
            </a:xfrm>
            <a:custGeom>
              <a:avLst/>
              <a:gdLst>
                <a:gd name="T0" fmla="*/ 648 w 3"/>
                <a:gd name="T1" fmla="*/ 216 h 3"/>
                <a:gd name="T2" fmla="*/ 648 w 3"/>
                <a:gd name="T3" fmla="*/ 0 h 3"/>
                <a:gd name="T4" fmla="*/ 432 w 3"/>
                <a:gd name="T5" fmla="*/ 0 h 3"/>
                <a:gd name="T6" fmla="*/ 0 w 3"/>
                <a:gd name="T7" fmla="*/ 216 h 3"/>
                <a:gd name="T8" fmla="*/ 216 w 3"/>
                <a:gd name="T9" fmla="*/ 648 h 3"/>
                <a:gd name="T10" fmla="*/ 216 w 3"/>
                <a:gd name="T11" fmla="*/ 648 h 3"/>
                <a:gd name="T12" fmla="*/ 432 w 3"/>
                <a:gd name="T13" fmla="*/ 432 h 3"/>
                <a:gd name="T14" fmla="*/ 648 w 3"/>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1"/>
                  </a:moveTo>
                  <a:lnTo>
                    <a:pt x="3" y="0"/>
                  </a:lnTo>
                  <a:lnTo>
                    <a:pt x="2" y="0"/>
                  </a:lnTo>
                  <a:lnTo>
                    <a:pt x="0" y="1"/>
                  </a:lnTo>
                  <a:lnTo>
                    <a:pt x="1" y="3"/>
                  </a:lnTo>
                  <a:lnTo>
                    <a:pt x="2" y="2"/>
                  </a:lnTo>
                  <a:lnTo>
                    <a:pt x="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97" name="Freeform 473"/>
            <p:cNvSpPr>
              <a:spLocks/>
            </p:cNvSpPr>
            <p:nvPr/>
          </p:nvSpPr>
          <p:spPr bwMode="auto">
            <a:xfrm>
              <a:off x="3265" y="1836"/>
              <a:ext cx="18" cy="18"/>
            </a:xfrm>
            <a:custGeom>
              <a:avLst/>
              <a:gdLst>
                <a:gd name="T0" fmla="*/ 648 w 3"/>
                <a:gd name="T1" fmla="*/ 216 h 3"/>
                <a:gd name="T2" fmla="*/ 648 w 3"/>
                <a:gd name="T3" fmla="*/ 0 h 3"/>
                <a:gd name="T4" fmla="*/ 432 w 3"/>
                <a:gd name="T5" fmla="*/ 0 h 3"/>
                <a:gd name="T6" fmla="*/ 0 w 3"/>
                <a:gd name="T7" fmla="*/ 216 h 3"/>
                <a:gd name="T8" fmla="*/ 216 w 3"/>
                <a:gd name="T9" fmla="*/ 648 h 3"/>
                <a:gd name="T10" fmla="*/ 216 w 3"/>
                <a:gd name="T11" fmla="*/ 648 h 3"/>
                <a:gd name="T12" fmla="*/ 432 w 3"/>
                <a:gd name="T13" fmla="*/ 432 h 3"/>
                <a:gd name="T14" fmla="*/ 648 w 3"/>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3" y="1"/>
                  </a:moveTo>
                  <a:lnTo>
                    <a:pt x="3" y="0"/>
                  </a:lnTo>
                  <a:lnTo>
                    <a:pt x="2" y="0"/>
                  </a:lnTo>
                  <a:lnTo>
                    <a:pt x="0" y="1"/>
                  </a:lnTo>
                  <a:lnTo>
                    <a:pt x="1" y="3"/>
                  </a:lnTo>
                  <a:lnTo>
                    <a:pt x="2" y="2"/>
                  </a:lnTo>
                  <a:lnTo>
                    <a:pt x="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298" name="Freeform 474"/>
            <p:cNvSpPr>
              <a:spLocks/>
            </p:cNvSpPr>
            <p:nvPr/>
          </p:nvSpPr>
          <p:spPr bwMode="auto">
            <a:xfrm>
              <a:off x="3271" y="1824"/>
              <a:ext cx="6" cy="6"/>
            </a:xfrm>
            <a:custGeom>
              <a:avLst/>
              <a:gdLst>
                <a:gd name="T0" fmla="*/ 216 w 1"/>
                <a:gd name="T1" fmla="*/ 0 h 1"/>
                <a:gd name="T2" fmla="*/ 216 w 1"/>
                <a:gd name="T3" fmla="*/ 0 h 1"/>
                <a:gd name="T4" fmla="*/ 216 w 1"/>
                <a:gd name="T5" fmla="*/ 216 h 1"/>
                <a:gd name="T6" fmla="*/ 0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299" name="Freeform 475"/>
            <p:cNvSpPr>
              <a:spLocks/>
            </p:cNvSpPr>
            <p:nvPr/>
          </p:nvSpPr>
          <p:spPr bwMode="auto">
            <a:xfrm>
              <a:off x="3271" y="1824"/>
              <a:ext cx="6" cy="6"/>
            </a:xfrm>
            <a:custGeom>
              <a:avLst/>
              <a:gdLst>
                <a:gd name="T0" fmla="*/ 216 w 1"/>
                <a:gd name="T1" fmla="*/ 0 h 1"/>
                <a:gd name="T2" fmla="*/ 216 w 1"/>
                <a:gd name="T3" fmla="*/ 0 h 1"/>
                <a:gd name="T4" fmla="*/ 216 w 1"/>
                <a:gd name="T5" fmla="*/ 216 h 1"/>
                <a:gd name="T6" fmla="*/ 0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00" name="Freeform 476"/>
            <p:cNvSpPr>
              <a:spLocks/>
            </p:cNvSpPr>
            <p:nvPr/>
          </p:nvSpPr>
          <p:spPr bwMode="auto">
            <a:xfrm>
              <a:off x="3187" y="1872"/>
              <a:ext cx="12" cy="24"/>
            </a:xfrm>
            <a:custGeom>
              <a:avLst/>
              <a:gdLst>
                <a:gd name="T0" fmla="*/ 432 w 2"/>
                <a:gd name="T1" fmla="*/ 216 h 4"/>
                <a:gd name="T2" fmla="*/ 216 w 2"/>
                <a:gd name="T3" fmla="*/ 216 h 4"/>
                <a:gd name="T4" fmla="*/ 216 w 2"/>
                <a:gd name="T5" fmla="*/ 432 h 4"/>
                <a:gd name="T6" fmla="*/ 0 w 2"/>
                <a:gd name="T7" fmla="*/ 864 h 4"/>
                <a:gd name="T8" fmla="*/ 216 w 2"/>
                <a:gd name="T9" fmla="*/ 864 h 4"/>
                <a:gd name="T10" fmla="*/ 432 w 2"/>
                <a:gd name="T11" fmla="*/ 21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1"/>
                  </a:moveTo>
                  <a:lnTo>
                    <a:pt x="1" y="1"/>
                  </a:lnTo>
                  <a:cubicBezTo>
                    <a:pt x="1" y="1"/>
                    <a:pt x="1" y="0"/>
                    <a:pt x="1" y="2"/>
                  </a:cubicBezTo>
                  <a:cubicBezTo>
                    <a:pt x="0" y="4"/>
                    <a:pt x="0" y="4"/>
                    <a:pt x="0" y="4"/>
                  </a:cubicBezTo>
                  <a:lnTo>
                    <a:pt x="1" y="4"/>
                  </a:lnTo>
                  <a:lnTo>
                    <a:pt x="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01" name="Freeform 477"/>
            <p:cNvSpPr>
              <a:spLocks/>
            </p:cNvSpPr>
            <p:nvPr/>
          </p:nvSpPr>
          <p:spPr bwMode="auto">
            <a:xfrm>
              <a:off x="3187" y="1872"/>
              <a:ext cx="12" cy="24"/>
            </a:xfrm>
            <a:custGeom>
              <a:avLst/>
              <a:gdLst>
                <a:gd name="T0" fmla="*/ 432 w 2"/>
                <a:gd name="T1" fmla="*/ 216 h 4"/>
                <a:gd name="T2" fmla="*/ 216 w 2"/>
                <a:gd name="T3" fmla="*/ 216 h 4"/>
                <a:gd name="T4" fmla="*/ 216 w 2"/>
                <a:gd name="T5" fmla="*/ 432 h 4"/>
                <a:gd name="T6" fmla="*/ 0 w 2"/>
                <a:gd name="T7" fmla="*/ 864 h 4"/>
                <a:gd name="T8" fmla="*/ 216 w 2"/>
                <a:gd name="T9" fmla="*/ 864 h 4"/>
                <a:gd name="T10" fmla="*/ 432 w 2"/>
                <a:gd name="T11" fmla="*/ 21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1"/>
                  </a:moveTo>
                  <a:lnTo>
                    <a:pt x="1" y="1"/>
                  </a:lnTo>
                  <a:cubicBezTo>
                    <a:pt x="1" y="1"/>
                    <a:pt x="1" y="0"/>
                    <a:pt x="1" y="2"/>
                  </a:cubicBezTo>
                  <a:cubicBezTo>
                    <a:pt x="0" y="4"/>
                    <a:pt x="0" y="4"/>
                    <a:pt x="0" y="4"/>
                  </a:cubicBezTo>
                  <a:lnTo>
                    <a:pt x="1" y="4"/>
                  </a:lnTo>
                  <a:lnTo>
                    <a:pt x="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02" name="Freeform 478"/>
            <p:cNvSpPr>
              <a:spLocks/>
            </p:cNvSpPr>
            <p:nvPr/>
          </p:nvSpPr>
          <p:spPr bwMode="auto">
            <a:xfrm>
              <a:off x="3073" y="1860"/>
              <a:ext cx="36" cy="30"/>
            </a:xfrm>
            <a:custGeom>
              <a:avLst/>
              <a:gdLst>
                <a:gd name="T0" fmla="*/ 0 w 6"/>
                <a:gd name="T1" fmla="*/ 1080 h 5"/>
                <a:gd name="T2" fmla="*/ 432 w 6"/>
                <a:gd name="T3" fmla="*/ 864 h 5"/>
                <a:gd name="T4" fmla="*/ 648 w 6"/>
                <a:gd name="T5" fmla="*/ 864 h 5"/>
                <a:gd name="T6" fmla="*/ 648 w 6"/>
                <a:gd name="T7" fmla="*/ 648 h 5"/>
                <a:gd name="T8" fmla="*/ 1080 w 6"/>
                <a:gd name="T9" fmla="*/ 648 h 5"/>
                <a:gd name="T10" fmla="*/ 1296 w 6"/>
                <a:gd name="T11" fmla="*/ 432 h 5"/>
                <a:gd name="T12" fmla="*/ 1296 w 6"/>
                <a:gd name="T13" fmla="*/ 0 h 5"/>
                <a:gd name="T14" fmla="*/ 864 w 6"/>
                <a:gd name="T15" fmla="*/ 216 h 5"/>
                <a:gd name="T16" fmla="*/ 864 w 6"/>
                <a:gd name="T17" fmla="*/ 432 h 5"/>
                <a:gd name="T18" fmla="*/ 648 w 6"/>
                <a:gd name="T19" fmla="*/ 432 h 5"/>
                <a:gd name="T20" fmla="*/ 432 w 6"/>
                <a:gd name="T21" fmla="*/ 648 h 5"/>
                <a:gd name="T22" fmla="*/ 0 w 6"/>
                <a:gd name="T23" fmla="*/ 864 h 5"/>
                <a:gd name="T24" fmla="*/ 0 w 6"/>
                <a:gd name="T25" fmla="*/ 108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0" y="5"/>
                  </a:moveTo>
                  <a:lnTo>
                    <a:pt x="2" y="4"/>
                  </a:lnTo>
                  <a:lnTo>
                    <a:pt x="3" y="4"/>
                  </a:lnTo>
                  <a:lnTo>
                    <a:pt x="3" y="3"/>
                  </a:lnTo>
                  <a:lnTo>
                    <a:pt x="5" y="3"/>
                  </a:lnTo>
                  <a:lnTo>
                    <a:pt x="6" y="2"/>
                  </a:lnTo>
                  <a:lnTo>
                    <a:pt x="6" y="0"/>
                  </a:lnTo>
                  <a:lnTo>
                    <a:pt x="4" y="1"/>
                  </a:lnTo>
                  <a:lnTo>
                    <a:pt x="4" y="2"/>
                  </a:lnTo>
                  <a:lnTo>
                    <a:pt x="3" y="2"/>
                  </a:lnTo>
                  <a:lnTo>
                    <a:pt x="2" y="3"/>
                  </a:lnTo>
                  <a:lnTo>
                    <a:pt x="0" y="4"/>
                  </a:lnTo>
                  <a:lnTo>
                    <a:pt x="0"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03" name="Freeform 479"/>
            <p:cNvSpPr>
              <a:spLocks/>
            </p:cNvSpPr>
            <p:nvPr/>
          </p:nvSpPr>
          <p:spPr bwMode="auto">
            <a:xfrm>
              <a:off x="3073" y="1860"/>
              <a:ext cx="36" cy="30"/>
            </a:xfrm>
            <a:custGeom>
              <a:avLst/>
              <a:gdLst>
                <a:gd name="T0" fmla="*/ 0 w 6"/>
                <a:gd name="T1" fmla="*/ 1080 h 5"/>
                <a:gd name="T2" fmla="*/ 432 w 6"/>
                <a:gd name="T3" fmla="*/ 864 h 5"/>
                <a:gd name="T4" fmla="*/ 648 w 6"/>
                <a:gd name="T5" fmla="*/ 864 h 5"/>
                <a:gd name="T6" fmla="*/ 648 w 6"/>
                <a:gd name="T7" fmla="*/ 648 h 5"/>
                <a:gd name="T8" fmla="*/ 1080 w 6"/>
                <a:gd name="T9" fmla="*/ 648 h 5"/>
                <a:gd name="T10" fmla="*/ 1296 w 6"/>
                <a:gd name="T11" fmla="*/ 432 h 5"/>
                <a:gd name="T12" fmla="*/ 1296 w 6"/>
                <a:gd name="T13" fmla="*/ 0 h 5"/>
                <a:gd name="T14" fmla="*/ 864 w 6"/>
                <a:gd name="T15" fmla="*/ 216 h 5"/>
                <a:gd name="T16" fmla="*/ 864 w 6"/>
                <a:gd name="T17" fmla="*/ 432 h 5"/>
                <a:gd name="T18" fmla="*/ 648 w 6"/>
                <a:gd name="T19" fmla="*/ 432 h 5"/>
                <a:gd name="T20" fmla="*/ 432 w 6"/>
                <a:gd name="T21" fmla="*/ 648 h 5"/>
                <a:gd name="T22" fmla="*/ 0 w 6"/>
                <a:gd name="T23" fmla="*/ 864 h 5"/>
                <a:gd name="T24" fmla="*/ 0 w 6"/>
                <a:gd name="T25" fmla="*/ 1080 h 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
                <a:gd name="T40" fmla="*/ 0 h 5"/>
                <a:gd name="T41" fmla="*/ 6 w 6"/>
                <a:gd name="T42" fmla="*/ 5 h 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 h="5">
                  <a:moveTo>
                    <a:pt x="0" y="5"/>
                  </a:moveTo>
                  <a:lnTo>
                    <a:pt x="2" y="4"/>
                  </a:lnTo>
                  <a:lnTo>
                    <a:pt x="3" y="4"/>
                  </a:lnTo>
                  <a:lnTo>
                    <a:pt x="3" y="3"/>
                  </a:lnTo>
                  <a:lnTo>
                    <a:pt x="5" y="3"/>
                  </a:lnTo>
                  <a:lnTo>
                    <a:pt x="6" y="2"/>
                  </a:lnTo>
                  <a:lnTo>
                    <a:pt x="6" y="0"/>
                  </a:lnTo>
                  <a:lnTo>
                    <a:pt x="4" y="1"/>
                  </a:lnTo>
                  <a:lnTo>
                    <a:pt x="4" y="2"/>
                  </a:lnTo>
                  <a:lnTo>
                    <a:pt x="3" y="2"/>
                  </a:lnTo>
                  <a:lnTo>
                    <a:pt x="2" y="3"/>
                  </a:lnTo>
                  <a:lnTo>
                    <a:pt x="0" y="4"/>
                  </a:lnTo>
                  <a:lnTo>
                    <a:pt x="0"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04" name="Freeform 480"/>
            <p:cNvSpPr>
              <a:spLocks/>
            </p:cNvSpPr>
            <p:nvPr/>
          </p:nvSpPr>
          <p:spPr bwMode="auto">
            <a:xfrm>
              <a:off x="3115" y="1908"/>
              <a:ext cx="18" cy="18"/>
            </a:xfrm>
            <a:custGeom>
              <a:avLst/>
              <a:gdLst>
                <a:gd name="T0" fmla="*/ 216 w 3"/>
                <a:gd name="T1" fmla="*/ 0 h 3"/>
                <a:gd name="T2" fmla="*/ 0 w 3"/>
                <a:gd name="T3" fmla="*/ 0 h 3"/>
                <a:gd name="T4" fmla="*/ 0 w 3"/>
                <a:gd name="T5" fmla="*/ 216 h 3"/>
                <a:gd name="T6" fmla="*/ 216 w 3"/>
                <a:gd name="T7" fmla="*/ 432 h 3"/>
                <a:gd name="T8" fmla="*/ 216 w 3"/>
                <a:gd name="T9" fmla="*/ 648 h 3"/>
                <a:gd name="T10" fmla="*/ 432 w 3"/>
                <a:gd name="T11" fmla="*/ 648 h 3"/>
                <a:gd name="T12" fmla="*/ 432 w 3"/>
                <a:gd name="T13" fmla="*/ 648 h 3"/>
                <a:gd name="T14" fmla="*/ 648 w 3"/>
                <a:gd name="T15" fmla="*/ 648 h 3"/>
                <a:gd name="T16" fmla="*/ 648 w 3"/>
                <a:gd name="T17" fmla="*/ 432 h 3"/>
                <a:gd name="T18" fmla="*/ 648 w 3"/>
                <a:gd name="T19" fmla="*/ 216 h 3"/>
                <a:gd name="T20" fmla="*/ 648 w 3"/>
                <a:gd name="T21" fmla="*/ 0 h 3"/>
                <a:gd name="T22" fmla="*/ 432 w 3"/>
                <a:gd name="T23" fmla="*/ 0 h 3"/>
                <a:gd name="T24" fmla="*/ 216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1" y="0"/>
                  </a:moveTo>
                  <a:lnTo>
                    <a:pt x="0" y="0"/>
                  </a:lnTo>
                  <a:lnTo>
                    <a:pt x="0" y="1"/>
                  </a:lnTo>
                  <a:lnTo>
                    <a:pt x="1" y="2"/>
                  </a:lnTo>
                  <a:lnTo>
                    <a:pt x="1" y="3"/>
                  </a:lnTo>
                  <a:lnTo>
                    <a:pt x="2" y="3"/>
                  </a:lnTo>
                  <a:lnTo>
                    <a:pt x="3" y="3"/>
                  </a:lnTo>
                  <a:lnTo>
                    <a:pt x="3" y="2"/>
                  </a:lnTo>
                  <a:lnTo>
                    <a:pt x="3" y="1"/>
                  </a:lnTo>
                  <a:lnTo>
                    <a:pt x="3" y="0"/>
                  </a:lnTo>
                  <a:lnTo>
                    <a:pt x="2"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05" name="Freeform 481"/>
            <p:cNvSpPr>
              <a:spLocks/>
            </p:cNvSpPr>
            <p:nvPr/>
          </p:nvSpPr>
          <p:spPr bwMode="auto">
            <a:xfrm>
              <a:off x="3115" y="1908"/>
              <a:ext cx="18" cy="18"/>
            </a:xfrm>
            <a:custGeom>
              <a:avLst/>
              <a:gdLst>
                <a:gd name="T0" fmla="*/ 216 w 3"/>
                <a:gd name="T1" fmla="*/ 0 h 3"/>
                <a:gd name="T2" fmla="*/ 0 w 3"/>
                <a:gd name="T3" fmla="*/ 0 h 3"/>
                <a:gd name="T4" fmla="*/ 0 w 3"/>
                <a:gd name="T5" fmla="*/ 216 h 3"/>
                <a:gd name="T6" fmla="*/ 216 w 3"/>
                <a:gd name="T7" fmla="*/ 432 h 3"/>
                <a:gd name="T8" fmla="*/ 216 w 3"/>
                <a:gd name="T9" fmla="*/ 648 h 3"/>
                <a:gd name="T10" fmla="*/ 432 w 3"/>
                <a:gd name="T11" fmla="*/ 648 h 3"/>
                <a:gd name="T12" fmla="*/ 432 w 3"/>
                <a:gd name="T13" fmla="*/ 648 h 3"/>
                <a:gd name="T14" fmla="*/ 648 w 3"/>
                <a:gd name="T15" fmla="*/ 648 h 3"/>
                <a:gd name="T16" fmla="*/ 648 w 3"/>
                <a:gd name="T17" fmla="*/ 432 h 3"/>
                <a:gd name="T18" fmla="*/ 648 w 3"/>
                <a:gd name="T19" fmla="*/ 216 h 3"/>
                <a:gd name="T20" fmla="*/ 648 w 3"/>
                <a:gd name="T21" fmla="*/ 0 h 3"/>
                <a:gd name="T22" fmla="*/ 432 w 3"/>
                <a:gd name="T23" fmla="*/ 0 h 3"/>
                <a:gd name="T24" fmla="*/ 216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1" y="0"/>
                  </a:moveTo>
                  <a:lnTo>
                    <a:pt x="0" y="0"/>
                  </a:lnTo>
                  <a:lnTo>
                    <a:pt x="0" y="1"/>
                  </a:lnTo>
                  <a:lnTo>
                    <a:pt x="1" y="2"/>
                  </a:lnTo>
                  <a:lnTo>
                    <a:pt x="1" y="3"/>
                  </a:lnTo>
                  <a:lnTo>
                    <a:pt x="2" y="3"/>
                  </a:lnTo>
                  <a:lnTo>
                    <a:pt x="3" y="3"/>
                  </a:lnTo>
                  <a:lnTo>
                    <a:pt x="3" y="2"/>
                  </a:lnTo>
                  <a:lnTo>
                    <a:pt x="3" y="1"/>
                  </a:lnTo>
                  <a:lnTo>
                    <a:pt x="3" y="0"/>
                  </a:lnTo>
                  <a:lnTo>
                    <a:pt x="2"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06" name="Freeform 482"/>
            <p:cNvSpPr>
              <a:spLocks/>
            </p:cNvSpPr>
            <p:nvPr/>
          </p:nvSpPr>
          <p:spPr bwMode="auto">
            <a:xfrm>
              <a:off x="3127" y="1926"/>
              <a:ext cx="12" cy="6"/>
            </a:xfrm>
            <a:custGeom>
              <a:avLst/>
              <a:gdLst>
                <a:gd name="T0" fmla="*/ 0 w 2"/>
                <a:gd name="T1" fmla="*/ 216 h 1"/>
                <a:gd name="T2" fmla="*/ 216 w 2"/>
                <a:gd name="T3" fmla="*/ 0 h 1"/>
                <a:gd name="T4" fmla="*/ 432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07" name="Freeform 483"/>
            <p:cNvSpPr>
              <a:spLocks/>
            </p:cNvSpPr>
            <p:nvPr/>
          </p:nvSpPr>
          <p:spPr bwMode="auto">
            <a:xfrm>
              <a:off x="3127" y="1926"/>
              <a:ext cx="12" cy="6"/>
            </a:xfrm>
            <a:custGeom>
              <a:avLst/>
              <a:gdLst>
                <a:gd name="T0" fmla="*/ 0 w 2"/>
                <a:gd name="T1" fmla="*/ 216 h 1"/>
                <a:gd name="T2" fmla="*/ 216 w 2"/>
                <a:gd name="T3" fmla="*/ 0 h 1"/>
                <a:gd name="T4" fmla="*/ 432 w 2"/>
                <a:gd name="T5" fmla="*/ 0 h 1"/>
                <a:gd name="T6" fmla="*/ 432 w 2"/>
                <a:gd name="T7" fmla="*/ 216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08" name="Freeform 484"/>
            <p:cNvSpPr>
              <a:spLocks/>
            </p:cNvSpPr>
            <p:nvPr/>
          </p:nvSpPr>
          <p:spPr bwMode="auto">
            <a:xfrm>
              <a:off x="3115" y="1932"/>
              <a:ext cx="6" cy="6"/>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09" name="Freeform 485"/>
            <p:cNvSpPr>
              <a:spLocks/>
            </p:cNvSpPr>
            <p:nvPr/>
          </p:nvSpPr>
          <p:spPr bwMode="auto">
            <a:xfrm>
              <a:off x="3115" y="1932"/>
              <a:ext cx="6" cy="6"/>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10" name="Freeform 486"/>
            <p:cNvSpPr>
              <a:spLocks/>
            </p:cNvSpPr>
            <p:nvPr/>
          </p:nvSpPr>
          <p:spPr bwMode="auto">
            <a:xfrm>
              <a:off x="3097" y="1914"/>
              <a:ext cx="18" cy="12"/>
            </a:xfrm>
            <a:custGeom>
              <a:avLst/>
              <a:gdLst>
                <a:gd name="T0" fmla="*/ 0 w 3"/>
                <a:gd name="T1" fmla="*/ 216 h 2"/>
                <a:gd name="T2" fmla="*/ 216 w 3"/>
                <a:gd name="T3" fmla="*/ 0 h 2"/>
                <a:gd name="T4" fmla="*/ 432 w 3"/>
                <a:gd name="T5" fmla="*/ 0 h 2"/>
                <a:gd name="T6" fmla="*/ 648 w 3"/>
                <a:gd name="T7" fmla="*/ 216 h 2"/>
                <a:gd name="T8" fmla="*/ 432 w 3"/>
                <a:gd name="T9" fmla="*/ 432 h 2"/>
                <a:gd name="T10" fmla="*/ 216 w 3"/>
                <a:gd name="T11" fmla="*/ 432 h 2"/>
                <a:gd name="T12" fmla="*/ 0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1"/>
                  </a:moveTo>
                  <a:lnTo>
                    <a:pt x="1" y="0"/>
                  </a:lnTo>
                  <a:lnTo>
                    <a:pt x="2" y="0"/>
                  </a:lnTo>
                  <a:lnTo>
                    <a:pt x="3" y="1"/>
                  </a:lnTo>
                  <a:lnTo>
                    <a:pt x="2" y="2"/>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11" name="Freeform 487"/>
            <p:cNvSpPr>
              <a:spLocks/>
            </p:cNvSpPr>
            <p:nvPr/>
          </p:nvSpPr>
          <p:spPr bwMode="auto">
            <a:xfrm>
              <a:off x="3097" y="1914"/>
              <a:ext cx="18" cy="12"/>
            </a:xfrm>
            <a:custGeom>
              <a:avLst/>
              <a:gdLst>
                <a:gd name="T0" fmla="*/ 0 w 3"/>
                <a:gd name="T1" fmla="*/ 216 h 2"/>
                <a:gd name="T2" fmla="*/ 216 w 3"/>
                <a:gd name="T3" fmla="*/ 0 h 2"/>
                <a:gd name="T4" fmla="*/ 432 w 3"/>
                <a:gd name="T5" fmla="*/ 0 h 2"/>
                <a:gd name="T6" fmla="*/ 648 w 3"/>
                <a:gd name="T7" fmla="*/ 216 h 2"/>
                <a:gd name="T8" fmla="*/ 432 w 3"/>
                <a:gd name="T9" fmla="*/ 432 h 2"/>
                <a:gd name="T10" fmla="*/ 216 w 3"/>
                <a:gd name="T11" fmla="*/ 432 h 2"/>
                <a:gd name="T12" fmla="*/ 0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1"/>
                  </a:moveTo>
                  <a:lnTo>
                    <a:pt x="1" y="0"/>
                  </a:lnTo>
                  <a:lnTo>
                    <a:pt x="2" y="0"/>
                  </a:lnTo>
                  <a:lnTo>
                    <a:pt x="3" y="1"/>
                  </a:lnTo>
                  <a:lnTo>
                    <a:pt x="2" y="2"/>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12" name="Freeform 488"/>
            <p:cNvSpPr>
              <a:spLocks/>
            </p:cNvSpPr>
            <p:nvPr/>
          </p:nvSpPr>
          <p:spPr bwMode="auto">
            <a:xfrm>
              <a:off x="3163" y="1950"/>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13" name="Freeform 489"/>
            <p:cNvSpPr>
              <a:spLocks/>
            </p:cNvSpPr>
            <p:nvPr/>
          </p:nvSpPr>
          <p:spPr bwMode="auto">
            <a:xfrm>
              <a:off x="3163" y="1950"/>
              <a:ext cx="0" cy="0"/>
            </a:xfrm>
            <a:custGeom>
              <a:avLst/>
              <a:gdLst>
                <a:gd name="T0" fmla="*/ 0 60000 65536"/>
                <a:gd name="T1" fmla="*/ 0 60000 65536"/>
                <a:gd name="T2" fmla="*/ 0 60000 65536"/>
              </a:gdLst>
              <a:ahLst/>
              <a:cxnLst>
                <a:cxn ang="T0">
                  <a:pos x="0" y="0"/>
                </a:cxn>
                <a:cxn ang="T1">
                  <a:pos x="0" y="0"/>
                </a:cxn>
                <a:cxn ang="T2">
                  <a:pos x="0" y="0"/>
                </a:cxn>
              </a:cxnLst>
              <a:rect l="0" t="0" r="0" b="0"/>
              <a:pathLst>
                <a:path>
                  <a:moveTo>
                    <a:pt x="0" y="0"/>
                  </a:move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14" name="Freeform 490"/>
            <p:cNvSpPr>
              <a:spLocks/>
            </p:cNvSpPr>
            <p:nvPr/>
          </p:nvSpPr>
          <p:spPr bwMode="auto">
            <a:xfrm>
              <a:off x="2881" y="1842"/>
              <a:ext cx="102" cy="204"/>
            </a:xfrm>
            <a:custGeom>
              <a:avLst/>
              <a:gdLst>
                <a:gd name="T0" fmla="*/ 1296 w 17"/>
                <a:gd name="T1" fmla="*/ 0 h 34"/>
                <a:gd name="T2" fmla="*/ 432 w 17"/>
                <a:gd name="T3" fmla="*/ 216 h 34"/>
                <a:gd name="T4" fmla="*/ 0 w 17"/>
                <a:gd name="T5" fmla="*/ 864 h 34"/>
                <a:gd name="T6" fmla="*/ 216 w 17"/>
                <a:gd name="T7" fmla="*/ 1080 h 34"/>
                <a:gd name="T8" fmla="*/ 0 w 17"/>
                <a:gd name="T9" fmla="*/ 1728 h 34"/>
                <a:gd name="T10" fmla="*/ 0 w 17"/>
                <a:gd name="T11" fmla="*/ 2160 h 34"/>
                <a:gd name="T12" fmla="*/ 0 w 17"/>
                <a:gd name="T13" fmla="*/ 2160 h 34"/>
                <a:gd name="T14" fmla="*/ 216 w 17"/>
                <a:gd name="T15" fmla="*/ 1728 h 34"/>
                <a:gd name="T16" fmla="*/ 216 w 17"/>
                <a:gd name="T17" fmla="*/ 1944 h 34"/>
                <a:gd name="T18" fmla="*/ 216 w 17"/>
                <a:gd name="T19" fmla="*/ 2376 h 34"/>
                <a:gd name="T20" fmla="*/ 216 w 17"/>
                <a:gd name="T21" fmla="*/ 3024 h 34"/>
                <a:gd name="T22" fmla="*/ 216 w 17"/>
                <a:gd name="T23" fmla="*/ 2592 h 34"/>
                <a:gd name="T24" fmla="*/ 648 w 17"/>
                <a:gd name="T25" fmla="*/ 2592 h 34"/>
                <a:gd name="T26" fmla="*/ 648 w 17"/>
                <a:gd name="T27" fmla="*/ 2808 h 34"/>
                <a:gd name="T28" fmla="*/ 432 w 17"/>
                <a:gd name="T29" fmla="*/ 3240 h 34"/>
                <a:gd name="T30" fmla="*/ 432 w 17"/>
                <a:gd name="T31" fmla="*/ 3456 h 34"/>
                <a:gd name="T32" fmla="*/ 1296 w 17"/>
                <a:gd name="T33" fmla="*/ 3456 h 34"/>
                <a:gd name="T34" fmla="*/ 1296 w 17"/>
                <a:gd name="T35" fmla="*/ 3888 h 34"/>
                <a:gd name="T36" fmla="*/ 1512 w 17"/>
                <a:gd name="T37" fmla="*/ 4104 h 34"/>
                <a:gd name="T38" fmla="*/ 1512 w 17"/>
                <a:gd name="T39" fmla="*/ 4536 h 34"/>
                <a:gd name="T40" fmla="*/ 864 w 17"/>
                <a:gd name="T41" fmla="*/ 4752 h 34"/>
                <a:gd name="T42" fmla="*/ 864 w 17"/>
                <a:gd name="T43" fmla="*/ 4968 h 34"/>
                <a:gd name="T44" fmla="*/ 648 w 17"/>
                <a:gd name="T45" fmla="*/ 5616 h 34"/>
                <a:gd name="T46" fmla="*/ 432 w 17"/>
                <a:gd name="T47" fmla="*/ 5832 h 34"/>
                <a:gd name="T48" fmla="*/ 1080 w 17"/>
                <a:gd name="T49" fmla="*/ 6048 h 34"/>
                <a:gd name="T50" fmla="*/ 1296 w 17"/>
                <a:gd name="T51" fmla="*/ 6264 h 34"/>
                <a:gd name="T52" fmla="*/ 1512 w 17"/>
                <a:gd name="T53" fmla="*/ 6264 h 34"/>
                <a:gd name="T54" fmla="*/ 1296 w 17"/>
                <a:gd name="T55" fmla="*/ 6480 h 34"/>
                <a:gd name="T56" fmla="*/ 864 w 17"/>
                <a:gd name="T57" fmla="*/ 6696 h 34"/>
                <a:gd name="T58" fmla="*/ 648 w 17"/>
                <a:gd name="T59" fmla="*/ 6912 h 34"/>
                <a:gd name="T60" fmla="*/ 432 w 17"/>
                <a:gd name="T61" fmla="*/ 7344 h 34"/>
                <a:gd name="T62" fmla="*/ 648 w 17"/>
                <a:gd name="T63" fmla="*/ 7128 h 34"/>
                <a:gd name="T64" fmla="*/ 1296 w 17"/>
                <a:gd name="T65" fmla="*/ 6912 h 34"/>
                <a:gd name="T66" fmla="*/ 1728 w 17"/>
                <a:gd name="T67" fmla="*/ 6912 h 34"/>
                <a:gd name="T68" fmla="*/ 2808 w 17"/>
                <a:gd name="T69" fmla="*/ 6696 h 34"/>
                <a:gd name="T70" fmla="*/ 3672 w 17"/>
                <a:gd name="T71" fmla="*/ 6480 h 34"/>
                <a:gd name="T72" fmla="*/ 3240 w 17"/>
                <a:gd name="T73" fmla="*/ 6264 h 34"/>
                <a:gd name="T74" fmla="*/ 3240 w 17"/>
                <a:gd name="T75" fmla="*/ 6048 h 34"/>
                <a:gd name="T76" fmla="*/ 3672 w 17"/>
                <a:gd name="T77" fmla="*/ 5832 h 34"/>
                <a:gd name="T78" fmla="*/ 3672 w 17"/>
                <a:gd name="T79" fmla="*/ 4968 h 34"/>
                <a:gd name="T80" fmla="*/ 3024 w 17"/>
                <a:gd name="T81" fmla="*/ 4968 h 34"/>
                <a:gd name="T82" fmla="*/ 2808 w 17"/>
                <a:gd name="T83" fmla="*/ 4104 h 34"/>
                <a:gd name="T84" fmla="*/ 2376 w 17"/>
                <a:gd name="T85" fmla="*/ 3456 h 34"/>
                <a:gd name="T86" fmla="*/ 1944 w 17"/>
                <a:gd name="T87" fmla="*/ 2376 h 34"/>
                <a:gd name="T88" fmla="*/ 1512 w 17"/>
                <a:gd name="T89" fmla="*/ 2376 h 34"/>
                <a:gd name="T90" fmla="*/ 1728 w 17"/>
                <a:gd name="T91" fmla="*/ 2160 h 34"/>
                <a:gd name="T92" fmla="*/ 1944 w 17"/>
                <a:gd name="T93" fmla="*/ 1080 h 34"/>
                <a:gd name="T94" fmla="*/ 1512 w 17"/>
                <a:gd name="T95" fmla="*/ 648 h 34"/>
                <a:gd name="T96" fmla="*/ 1080 w 17"/>
                <a:gd name="T97" fmla="*/ 432 h 34"/>
                <a:gd name="T98" fmla="*/ 1512 w 17"/>
                <a:gd name="T99" fmla="*/ 0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
                <a:gd name="T151" fmla="*/ 0 h 34"/>
                <a:gd name="T152" fmla="*/ 17 w 17"/>
                <a:gd name="T153" fmla="*/ 34 h 3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 h="34">
                  <a:moveTo>
                    <a:pt x="7" y="0"/>
                  </a:moveTo>
                  <a:lnTo>
                    <a:pt x="6" y="0"/>
                  </a:lnTo>
                  <a:lnTo>
                    <a:pt x="3" y="0"/>
                  </a:lnTo>
                  <a:lnTo>
                    <a:pt x="2" y="1"/>
                  </a:lnTo>
                  <a:lnTo>
                    <a:pt x="2" y="3"/>
                  </a:lnTo>
                  <a:lnTo>
                    <a:pt x="0" y="4"/>
                  </a:lnTo>
                  <a:lnTo>
                    <a:pt x="0" y="5"/>
                  </a:lnTo>
                  <a:lnTo>
                    <a:pt x="1" y="5"/>
                  </a:lnTo>
                  <a:lnTo>
                    <a:pt x="1" y="7"/>
                  </a:lnTo>
                  <a:lnTo>
                    <a:pt x="0" y="8"/>
                  </a:lnTo>
                  <a:lnTo>
                    <a:pt x="0" y="9"/>
                  </a:lnTo>
                  <a:lnTo>
                    <a:pt x="0" y="10"/>
                  </a:lnTo>
                  <a:lnTo>
                    <a:pt x="1" y="9"/>
                  </a:lnTo>
                  <a:lnTo>
                    <a:pt x="1" y="8"/>
                  </a:lnTo>
                  <a:lnTo>
                    <a:pt x="2" y="8"/>
                  </a:lnTo>
                  <a:lnTo>
                    <a:pt x="1" y="9"/>
                  </a:lnTo>
                  <a:lnTo>
                    <a:pt x="1" y="10"/>
                  </a:lnTo>
                  <a:lnTo>
                    <a:pt x="1" y="11"/>
                  </a:lnTo>
                  <a:lnTo>
                    <a:pt x="1" y="13"/>
                  </a:lnTo>
                  <a:lnTo>
                    <a:pt x="1" y="14"/>
                  </a:lnTo>
                  <a:lnTo>
                    <a:pt x="1" y="13"/>
                  </a:lnTo>
                  <a:lnTo>
                    <a:pt x="1" y="12"/>
                  </a:lnTo>
                  <a:lnTo>
                    <a:pt x="2" y="11"/>
                  </a:lnTo>
                  <a:lnTo>
                    <a:pt x="3" y="12"/>
                  </a:lnTo>
                  <a:lnTo>
                    <a:pt x="3" y="13"/>
                  </a:lnTo>
                  <a:lnTo>
                    <a:pt x="3" y="14"/>
                  </a:lnTo>
                  <a:lnTo>
                    <a:pt x="2" y="15"/>
                  </a:lnTo>
                  <a:lnTo>
                    <a:pt x="2" y="16"/>
                  </a:lnTo>
                  <a:lnTo>
                    <a:pt x="5" y="16"/>
                  </a:lnTo>
                  <a:lnTo>
                    <a:pt x="6" y="16"/>
                  </a:lnTo>
                  <a:lnTo>
                    <a:pt x="6" y="17"/>
                  </a:lnTo>
                  <a:lnTo>
                    <a:pt x="6" y="18"/>
                  </a:lnTo>
                  <a:lnTo>
                    <a:pt x="7" y="19"/>
                  </a:lnTo>
                  <a:lnTo>
                    <a:pt x="7" y="21"/>
                  </a:lnTo>
                  <a:lnTo>
                    <a:pt x="6" y="22"/>
                  </a:lnTo>
                  <a:lnTo>
                    <a:pt x="4" y="22"/>
                  </a:lnTo>
                  <a:lnTo>
                    <a:pt x="4" y="23"/>
                  </a:lnTo>
                  <a:lnTo>
                    <a:pt x="4" y="26"/>
                  </a:lnTo>
                  <a:lnTo>
                    <a:pt x="3" y="26"/>
                  </a:lnTo>
                  <a:lnTo>
                    <a:pt x="2" y="27"/>
                  </a:lnTo>
                  <a:lnTo>
                    <a:pt x="2" y="28"/>
                  </a:lnTo>
                  <a:lnTo>
                    <a:pt x="5" y="28"/>
                  </a:lnTo>
                  <a:lnTo>
                    <a:pt x="5" y="29"/>
                  </a:lnTo>
                  <a:lnTo>
                    <a:pt x="6" y="29"/>
                  </a:lnTo>
                  <a:lnTo>
                    <a:pt x="7" y="29"/>
                  </a:lnTo>
                  <a:lnTo>
                    <a:pt x="6" y="30"/>
                  </a:lnTo>
                  <a:lnTo>
                    <a:pt x="4" y="30"/>
                  </a:lnTo>
                  <a:lnTo>
                    <a:pt x="4" y="31"/>
                  </a:lnTo>
                  <a:lnTo>
                    <a:pt x="3" y="31"/>
                  </a:lnTo>
                  <a:lnTo>
                    <a:pt x="3" y="32"/>
                  </a:lnTo>
                  <a:lnTo>
                    <a:pt x="2" y="33"/>
                  </a:lnTo>
                  <a:lnTo>
                    <a:pt x="2" y="34"/>
                  </a:lnTo>
                  <a:lnTo>
                    <a:pt x="3" y="34"/>
                  </a:lnTo>
                  <a:lnTo>
                    <a:pt x="3" y="33"/>
                  </a:lnTo>
                  <a:lnTo>
                    <a:pt x="6" y="33"/>
                  </a:lnTo>
                  <a:lnTo>
                    <a:pt x="6" y="32"/>
                  </a:lnTo>
                  <a:lnTo>
                    <a:pt x="8" y="31"/>
                  </a:lnTo>
                  <a:lnTo>
                    <a:pt x="8" y="32"/>
                  </a:lnTo>
                  <a:lnTo>
                    <a:pt x="12" y="31"/>
                  </a:lnTo>
                  <a:lnTo>
                    <a:pt x="13" y="31"/>
                  </a:lnTo>
                  <a:lnTo>
                    <a:pt x="15" y="31"/>
                  </a:lnTo>
                  <a:lnTo>
                    <a:pt x="17" y="30"/>
                  </a:lnTo>
                  <a:lnTo>
                    <a:pt x="16" y="29"/>
                  </a:lnTo>
                  <a:lnTo>
                    <a:pt x="15" y="29"/>
                  </a:lnTo>
                  <a:lnTo>
                    <a:pt x="14" y="29"/>
                  </a:lnTo>
                  <a:lnTo>
                    <a:pt x="15" y="28"/>
                  </a:lnTo>
                  <a:lnTo>
                    <a:pt x="17" y="27"/>
                  </a:lnTo>
                  <a:lnTo>
                    <a:pt x="17" y="26"/>
                  </a:lnTo>
                  <a:lnTo>
                    <a:pt x="17" y="23"/>
                  </a:lnTo>
                  <a:lnTo>
                    <a:pt x="15" y="24"/>
                  </a:lnTo>
                  <a:lnTo>
                    <a:pt x="14" y="23"/>
                  </a:lnTo>
                  <a:lnTo>
                    <a:pt x="14" y="19"/>
                  </a:lnTo>
                  <a:lnTo>
                    <a:pt x="13" y="19"/>
                  </a:lnTo>
                  <a:lnTo>
                    <a:pt x="12" y="17"/>
                  </a:lnTo>
                  <a:lnTo>
                    <a:pt x="11" y="16"/>
                  </a:lnTo>
                  <a:lnTo>
                    <a:pt x="11" y="13"/>
                  </a:lnTo>
                  <a:lnTo>
                    <a:pt x="9" y="11"/>
                  </a:lnTo>
                  <a:lnTo>
                    <a:pt x="8" y="11"/>
                  </a:lnTo>
                  <a:lnTo>
                    <a:pt x="7" y="11"/>
                  </a:lnTo>
                  <a:lnTo>
                    <a:pt x="8" y="10"/>
                  </a:lnTo>
                  <a:lnTo>
                    <a:pt x="8" y="8"/>
                  </a:lnTo>
                  <a:lnTo>
                    <a:pt x="9" y="5"/>
                  </a:lnTo>
                  <a:lnTo>
                    <a:pt x="9" y="4"/>
                  </a:lnTo>
                  <a:lnTo>
                    <a:pt x="7" y="3"/>
                  </a:lnTo>
                  <a:lnTo>
                    <a:pt x="5" y="4"/>
                  </a:lnTo>
                  <a:lnTo>
                    <a:pt x="5" y="2"/>
                  </a:lnTo>
                  <a:lnTo>
                    <a:pt x="7" y="1"/>
                  </a:lnTo>
                  <a:lnTo>
                    <a:pt x="7"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15" name="Freeform 491"/>
            <p:cNvSpPr>
              <a:spLocks/>
            </p:cNvSpPr>
            <p:nvPr/>
          </p:nvSpPr>
          <p:spPr bwMode="auto">
            <a:xfrm>
              <a:off x="2881" y="1842"/>
              <a:ext cx="102" cy="204"/>
            </a:xfrm>
            <a:custGeom>
              <a:avLst/>
              <a:gdLst>
                <a:gd name="T0" fmla="*/ 1296 w 17"/>
                <a:gd name="T1" fmla="*/ 0 h 34"/>
                <a:gd name="T2" fmla="*/ 432 w 17"/>
                <a:gd name="T3" fmla="*/ 216 h 34"/>
                <a:gd name="T4" fmla="*/ 0 w 17"/>
                <a:gd name="T5" fmla="*/ 864 h 34"/>
                <a:gd name="T6" fmla="*/ 216 w 17"/>
                <a:gd name="T7" fmla="*/ 1080 h 34"/>
                <a:gd name="T8" fmla="*/ 0 w 17"/>
                <a:gd name="T9" fmla="*/ 1728 h 34"/>
                <a:gd name="T10" fmla="*/ 0 w 17"/>
                <a:gd name="T11" fmla="*/ 2160 h 34"/>
                <a:gd name="T12" fmla="*/ 0 w 17"/>
                <a:gd name="T13" fmla="*/ 2160 h 34"/>
                <a:gd name="T14" fmla="*/ 216 w 17"/>
                <a:gd name="T15" fmla="*/ 1728 h 34"/>
                <a:gd name="T16" fmla="*/ 216 w 17"/>
                <a:gd name="T17" fmla="*/ 1944 h 34"/>
                <a:gd name="T18" fmla="*/ 216 w 17"/>
                <a:gd name="T19" fmla="*/ 2376 h 34"/>
                <a:gd name="T20" fmla="*/ 216 w 17"/>
                <a:gd name="T21" fmla="*/ 3024 h 34"/>
                <a:gd name="T22" fmla="*/ 216 w 17"/>
                <a:gd name="T23" fmla="*/ 2592 h 34"/>
                <a:gd name="T24" fmla="*/ 648 w 17"/>
                <a:gd name="T25" fmla="*/ 2592 h 34"/>
                <a:gd name="T26" fmla="*/ 648 w 17"/>
                <a:gd name="T27" fmla="*/ 2808 h 34"/>
                <a:gd name="T28" fmla="*/ 432 w 17"/>
                <a:gd name="T29" fmla="*/ 3240 h 34"/>
                <a:gd name="T30" fmla="*/ 432 w 17"/>
                <a:gd name="T31" fmla="*/ 3456 h 34"/>
                <a:gd name="T32" fmla="*/ 1296 w 17"/>
                <a:gd name="T33" fmla="*/ 3456 h 34"/>
                <a:gd name="T34" fmla="*/ 1296 w 17"/>
                <a:gd name="T35" fmla="*/ 3888 h 34"/>
                <a:gd name="T36" fmla="*/ 1512 w 17"/>
                <a:gd name="T37" fmla="*/ 4104 h 34"/>
                <a:gd name="T38" fmla="*/ 1512 w 17"/>
                <a:gd name="T39" fmla="*/ 4536 h 34"/>
                <a:gd name="T40" fmla="*/ 864 w 17"/>
                <a:gd name="T41" fmla="*/ 4752 h 34"/>
                <a:gd name="T42" fmla="*/ 864 w 17"/>
                <a:gd name="T43" fmla="*/ 4968 h 34"/>
                <a:gd name="T44" fmla="*/ 648 w 17"/>
                <a:gd name="T45" fmla="*/ 5616 h 34"/>
                <a:gd name="T46" fmla="*/ 432 w 17"/>
                <a:gd name="T47" fmla="*/ 5832 h 34"/>
                <a:gd name="T48" fmla="*/ 1080 w 17"/>
                <a:gd name="T49" fmla="*/ 6048 h 34"/>
                <a:gd name="T50" fmla="*/ 1296 w 17"/>
                <a:gd name="T51" fmla="*/ 6264 h 34"/>
                <a:gd name="T52" fmla="*/ 1512 w 17"/>
                <a:gd name="T53" fmla="*/ 6264 h 34"/>
                <a:gd name="T54" fmla="*/ 1296 w 17"/>
                <a:gd name="T55" fmla="*/ 6480 h 34"/>
                <a:gd name="T56" fmla="*/ 864 w 17"/>
                <a:gd name="T57" fmla="*/ 6696 h 34"/>
                <a:gd name="T58" fmla="*/ 648 w 17"/>
                <a:gd name="T59" fmla="*/ 6912 h 34"/>
                <a:gd name="T60" fmla="*/ 432 w 17"/>
                <a:gd name="T61" fmla="*/ 7344 h 34"/>
                <a:gd name="T62" fmla="*/ 648 w 17"/>
                <a:gd name="T63" fmla="*/ 7128 h 34"/>
                <a:gd name="T64" fmla="*/ 1296 w 17"/>
                <a:gd name="T65" fmla="*/ 6912 h 34"/>
                <a:gd name="T66" fmla="*/ 1728 w 17"/>
                <a:gd name="T67" fmla="*/ 6912 h 34"/>
                <a:gd name="T68" fmla="*/ 2808 w 17"/>
                <a:gd name="T69" fmla="*/ 6696 h 34"/>
                <a:gd name="T70" fmla="*/ 3672 w 17"/>
                <a:gd name="T71" fmla="*/ 6480 h 34"/>
                <a:gd name="T72" fmla="*/ 3240 w 17"/>
                <a:gd name="T73" fmla="*/ 6264 h 34"/>
                <a:gd name="T74" fmla="*/ 3240 w 17"/>
                <a:gd name="T75" fmla="*/ 6048 h 34"/>
                <a:gd name="T76" fmla="*/ 3672 w 17"/>
                <a:gd name="T77" fmla="*/ 5832 h 34"/>
                <a:gd name="T78" fmla="*/ 3672 w 17"/>
                <a:gd name="T79" fmla="*/ 4968 h 34"/>
                <a:gd name="T80" fmla="*/ 3024 w 17"/>
                <a:gd name="T81" fmla="*/ 4968 h 34"/>
                <a:gd name="T82" fmla="*/ 2808 w 17"/>
                <a:gd name="T83" fmla="*/ 4104 h 34"/>
                <a:gd name="T84" fmla="*/ 2376 w 17"/>
                <a:gd name="T85" fmla="*/ 3456 h 34"/>
                <a:gd name="T86" fmla="*/ 1944 w 17"/>
                <a:gd name="T87" fmla="*/ 2376 h 34"/>
                <a:gd name="T88" fmla="*/ 1512 w 17"/>
                <a:gd name="T89" fmla="*/ 2376 h 34"/>
                <a:gd name="T90" fmla="*/ 1728 w 17"/>
                <a:gd name="T91" fmla="*/ 2160 h 34"/>
                <a:gd name="T92" fmla="*/ 1944 w 17"/>
                <a:gd name="T93" fmla="*/ 1080 h 34"/>
                <a:gd name="T94" fmla="*/ 1512 w 17"/>
                <a:gd name="T95" fmla="*/ 648 h 34"/>
                <a:gd name="T96" fmla="*/ 1080 w 17"/>
                <a:gd name="T97" fmla="*/ 432 h 34"/>
                <a:gd name="T98" fmla="*/ 1512 w 17"/>
                <a:gd name="T99" fmla="*/ 0 h 3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
                <a:gd name="T151" fmla="*/ 0 h 34"/>
                <a:gd name="T152" fmla="*/ 17 w 17"/>
                <a:gd name="T153" fmla="*/ 34 h 3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 h="34">
                  <a:moveTo>
                    <a:pt x="7" y="0"/>
                  </a:moveTo>
                  <a:lnTo>
                    <a:pt x="6" y="0"/>
                  </a:lnTo>
                  <a:lnTo>
                    <a:pt x="3" y="0"/>
                  </a:lnTo>
                  <a:lnTo>
                    <a:pt x="2" y="1"/>
                  </a:lnTo>
                  <a:lnTo>
                    <a:pt x="2" y="3"/>
                  </a:lnTo>
                  <a:lnTo>
                    <a:pt x="0" y="4"/>
                  </a:lnTo>
                  <a:lnTo>
                    <a:pt x="0" y="5"/>
                  </a:lnTo>
                  <a:lnTo>
                    <a:pt x="1" y="5"/>
                  </a:lnTo>
                  <a:lnTo>
                    <a:pt x="1" y="7"/>
                  </a:lnTo>
                  <a:lnTo>
                    <a:pt x="0" y="8"/>
                  </a:lnTo>
                  <a:lnTo>
                    <a:pt x="0" y="9"/>
                  </a:lnTo>
                  <a:lnTo>
                    <a:pt x="0" y="10"/>
                  </a:lnTo>
                  <a:lnTo>
                    <a:pt x="1" y="9"/>
                  </a:lnTo>
                  <a:lnTo>
                    <a:pt x="1" y="8"/>
                  </a:lnTo>
                  <a:lnTo>
                    <a:pt x="2" y="8"/>
                  </a:lnTo>
                  <a:lnTo>
                    <a:pt x="1" y="9"/>
                  </a:lnTo>
                  <a:lnTo>
                    <a:pt x="1" y="10"/>
                  </a:lnTo>
                  <a:lnTo>
                    <a:pt x="1" y="11"/>
                  </a:lnTo>
                  <a:lnTo>
                    <a:pt x="1" y="13"/>
                  </a:lnTo>
                  <a:lnTo>
                    <a:pt x="1" y="14"/>
                  </a:lnTo>
                  <a:lnTo>
                    <a:pt x="1" y="13"/>
                  </a:lnTo>
                  <a:lnTo>
                    <a:pt x="1" y="12"/>
                  </a:lnTo>
                  <a:lnTo>
                    <a:pt x="2" y="11"/>
                  </a:lnTo>
                  <a:lnTo>
                    <a:pt x="3" y="12"/>
                  </a:lnTo>
                  <a:lnTo>
                    <a:pt x="3" y="13"/>
                  </a:lnTo>
                  <a:lnTo>
                    <a:pt x="3" y="14"/>
                  </a:lnTo>
                  <a:lnTo>
                    <a:pt x="2" y="15"/>
                  </a:lnTo>
                  <a:lnTo>
                    <a:pt x="2" y="16"/>
                  </a:lnTo>
                  <a:lnTo>
                    <a:pt x="5" y="16"/>
                  </a:lnTo>
                  <a:lnTo>
                    <a:pt x="6" y="16"/>
                  </a:lnTo>
                  <a:lnTo>
                    <a:pt x="6" y="17"/>
                  </a:lnTo>
                  <a:lnTo>
                    <a:pt x="6" y="18"/>
                  </a:lnTo>
                  <a:lnTo>
                    <a:pt x="7" y="19"/>
                  </a:lnTo>
                  <a:lnTo>
                    <a:pt x="7" y="21"/>
                  </a:lnTo>
                  <a:lnTo>
                    <a:pt x="6" y="22"/>
                  </a:lnTo>
                  <a:lnTo>
                    <a:pt x="4" y="22"/>
                  </a:lnTo>
                  <a:lnTo>
                    <a:pt x="4" y="23"/>
                  </a:lnTo>
                  <a:lnTo>
                    <a:pt x="4" y="26"/>
                  </a:lnTo>
                  <a:lnTo>
                    <a:pt x="3" y="26"/>
                  </a:lnTo>
                  <a:lnTo>
                    <a:pt x="2" y="27"/>
                  </a:lnTo>
                  <a:lnTo>
                    <a:pt x="2" y="28"/>
                  </a:lnTo>
                  <a:lnTo>
                    <a:pt x="5" y="28"/>
                  </a:lnTo>
                  <a:lnTo>
                    <a:pt x="5" y="29"/>
                  </a:lnTo>
                  <a:lnTo>
                    <a:pt x="6" y="29"/>
                  </a:lnTo>
                  <a:lnTo>
                    <a:pt x="7" y="29"/>
                  </a:lnTo>
                  <a:lnTo>
                    <a:pt x="6" y="30"/>
                  </a:lnTo>
                  <a:lnTo>
                    <a:pt x="4" y="30"/>
                  </a:lnTo>
                  <a:lnTo>
                    <a:pt x="4" y="31"/>
                  </a:lnTo>
                  <a:lnTo>
                    <a:pt x="3" y="31"/>
                  </a:lnTo>
                  <a:lnTo>
                    <a:pt x="3" y="32"/>
                  </a:lnTo>
                  <a:lnTo>
                    <a:pt x="2" y="33"/>
                  </a:lnTo>
                  <a:lnTo>
                    <a:pt x="2" y="34"/>
                  </a:lnTo>
                  <a:lnTo>
                    <a:pt x="3" y="34"/>
                  </a:lnTo>
                  <a:lnTo>
                    <a:pt x="3" y="33"/>
                  </a:lnTo>
                  <a:lnTo>
                    <a:pt x="6" y="33"/>
                  </a:lnTo>
                  <a:lnTo>
                    <a:pt x="6" y="32"/>
                  </a:lnTo>
                  <a:lnTo>
                    <a:pt x="8" y="31"/>
                  </a:lnTo>
                  <a:lnTo>
                    <a:pt x="8" y="32"/>
                  </a:lnTo>
                  <a:lnTo>
                    <a:pt x="12" y="31"/>
                  </a:lnTo>
                  <a:lnTo>
                    <a:pt x="13" y="31"/>
                  </a:lnTo>
                  <a:lnTo>
                    <a:pt x="15" y="31"/>
                  </a:lnTo>
                  <a:lnTo>
                    <a:pt x="17" y="30"/>
                  </a:lnTo>
                  <a:lnTo>
                    <a:pt x="16" y="29"/>
                  </a:lnTo>
                  <a:lnTo>
                    <a:pt x="15" y="29"/>
                  </a:lnTo>
                  <a:lnTo>
                    <a:pt x="14" y="29"/>
                  </a:lnTo>
                  <a:lnTo>
                    <a:pt x="15" y="28"/>
                  </a:lnTo>
                  <a:lnTo>
                    <a:pt x="17" y="27"/>
                  </a:lnTo>
                  <a:lnTo>
                    <a:pt x="17" y="26"/>
                  </a:lnTo>
                  <a:lnTo>
                    <a:pt x="17" y="23"/>
                  </a:lnTo>
                  <a:lnTo>
                    <a:pt x="15" y="24"/>
                  </a:lnTo>
                  <a:lnTo>
                    <a:pt x="14" y="23"/>
                  </a:lnTo>
                  <a:lnTo>
                    <a:pt x="14" y="19"/>
                  </a:lnTo>
                  <a:lnTo>
                    <a:pt x="13" y="19"/>
                  </a:lnTo>
                  <a:lnTo>
                    <a:pt x="12" y="17"/>
                  </a:lnTo>
                  <a:lnTo>
                    <a:pt x="11" y="16"/>
                  </a:lnTo>
                  <a:lnTo>
                    <a:pt x="11" y="13"/>
                  </a:lnTo>
                  <a:lnTo>
                    <a:pt x="9" y="11"/>
                  </a:lnTo>
                  <a:lnTo>
                    <a:pt x="8" y="11"/>
                  </a:lnTo>
                  <a:lnTo>
                    <a:pt x="7" y="11"/>
                  </a:lnTo>
                  <a:lnTo>
                    <a:pt x="8" y="10"/>
                  </a:lnTo>
                  <a:lnTo>
                    <a:pt x="8" y="8"/>
                  </a:lnTo>
                  <a:lnTo>
                    <a:pt x="9" y="5"/>
                  </a:lnTo>
                  <a:lnTo>
                    <a:pt x="9" y="4"/>
                  </a:lnTo>
                  <a:lnTo>
                    <a:pt x="7" y="3"/>
                  </a:lnTo>
                  <a:lnTo>
                    <a:pt x="5" y="4"/>
                  </a:lnTo>
                  <a:lnTo>
                    <a:pt x="5" y="2"/>
                  </a:lnTo>
                  <a:lnTo>
                    <a:pt x="7" y="1"/>
                  </a:lnTo>
                  <a:lnTo>
                    <a:pt x="7" y="0"/>
                  </a:lnTo>
                  <a:close/>
                </a:path>
              </a:pathLst>
            </a:custGeom>
            <a:solidFill>
              <a:schemeClr val="accent3"/>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16" name="Rectangle 492"/>
            <p:cNvSpPr>
              <a:spLocks noChangeArrowheads="1"/>
            </p:cNvSpPr>
            <p:nvPr/>
          </p:nvSpPr>
          <p:spPr bwMode="auto">
            <a:xfrm>
              <a:off x="2899" y="1950"/>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17" name="Rectangle 493"/>
            <p:cNvSpPr>
              <a:spLocks noChangeArrowheads="1"/>
            </p:cNvSpPr>
            <p:nvPr/>
          </p:nvSpPr>
          <p:spPr bwMode="auto">
            <a:xfrm>
              <a:off x="2899" y="1950"/>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18" name="Rectangle 494"/>
            <p:cNvSpPr>
              <a:spLocks noChangeArrowheads="1"/>
            </p:cNvSpPr>
            <p:nvPr/>
          </p:nvSpPr>
          <p:spPr bwMode="auto">
            <a:xfrm>
              <a:off x="2875" y="1914"/>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19" name="Rectangle 495"/>
            <p:cNvSpPr>
              <a:spLocks noChangeArrowheads="1"/>
            </p:cNvSpPr>
            <p:nvPr/>
          </p:nvSpPr>
          <p:spPr bwMode="auto">
            <a:xfrm>
              <a:off x="2875" y="1914"/>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20" name="Freeform 496"/>
            <p:cNvSpPr>
              <a:spLocks/>
            </p:cNvSpPr>
            <p:nvPr/>
          </p:nvSpPr>
          <p:spPr bwMode="auto">
            <a:xfrm>
              <a:off x="2875" y="1866"/>
              <a:ext cx="6" cy="6"/>
            </a:xfrm>
            <a:custGeom>
              <a:avLst/>
              <a:gdLst>
                <a:gd name="T0" fmla="*/ 216 w 1"/>
                <a:gd name="T1" fmla="*/ 0 h 1"/>
                <a:gd name="T2" fmla="*/ 216 w 1"/>
                <a:gd name="T3" fmla="*/ 216 h 1"/>
                <a:gd name="T4" fmla="*/ 0 w 1"/>
                <a:gd name="T5" fmla="*/ 216 h 1"/>
                <a:gd name="T6" fmla="*/ 0 w 1"/>
                <a:gd name="T7" fmla="*/ 0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1"/>
                  </a:lnTo>
                  <a:lnTo>
                    <a:pt x="0"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21" name="Freeform 497"/>
            <p:cNvSpPr>
              <a:spLocks/>
            </p:cNvSpPr>
            <p:nvPr/>
          </p:nvSpPr>
          <p:spPr bwMode="auto">
            <a:xfrm>
              <a:off x="2875" y="1866"/>
              <a:ext cx="6" cy="6"/>
            </a:xfrm>
            <a:custGeom>
              <a:avLst/>
              <a:gdLst>
                <a:gd name="T0" fmla="*/ 216 w 1"/>
                <a:gd name="T1" fmla="*/ 0 h 1"/>
                <a:gd name="T2" fmla="*/ 216 w 1"/>
                <a:gd name="T3" fmla="*/ 216 h 1"/>
                <a:gd name="T4" fmla="*/ 0 w 1"/>
                <a:gd name="T5" fmla="*/ 216 h 1"/>
                <a:gd name="T6" fmla="*/ 0 w 1"/>
                <a:gd name="T7" fmla="*/ 0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1"/>
                  </a:lnTo>
                  <a:lnTo>
                    <a:pt x="0"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22" name="Freeform 498"/>
            <p:cNvSpPr>
              <a:spLocks/>
            </p:cNvSpPr>
            <p:nvPr/>
          </p:nvSpPr>
          <p:spPr bwMode="auto">
            <a:xfrm>
              <a:off x="2869" y="1848"/>
              <a:ext cx="6" cy="12"/>
            </a:xfrm>
            <a:custGeom>
              <a:avLst/>
              <a:gdLst>
                <a:gd name="T0" fmla="*/ 216 w 1"/>
                <a:gd name="T1" fmla="*/ 0 h 2"/>
                <a:gd name="T2" fmla="*/ 216 w 1"/>
                <a:gd name="T3" fmla="*/ 216 h 2"/>
                <a:gd name="T4" fmla="*/ 216 w 1"/>
                <a:gd name="T5" fmla="*/ 216 h 2"/>
                <a:gd name="T6" fmla="*/ 0 w 1"/>
                <a:gd name="T7" fmla="*/ 432 h 2"/>
                <a:gd name="T8" fmla="*/ 0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23" name="Freeform 499"/>
            <p:cNvSpPr>
              <a:spLocks/>
            </p:cNvSpPr>
            <p:nvPr/>
          </p:nvSpPr>
          <p:spPr bwMode="auto">
            <a:xfrm>
              <a:off x="2869" y="1848"/>
              <a:ext cx="6" cy="12"/>
            </a:xfrm>
            <a:custGeom>
              <a:avLst/>
              <a:gdLst>
                <a:gd name="T0" fmla="*/ 216 w 1"/>
                <a:gd name="T1" fmla="*/ 0 h 2"/>
                <a:gd name="T2" fmla="*/ 216 w 1"/>
                <a:gd name="T3" fmla="*/ 216 h 2"/>
                <a:gd name="T4" fmla="*/ 216 w 1"/>
                <a:gd name="T5" fmla="*/ 216 h 2"/>
                <a:gd name="T6" fmla="*/ 0 w 1"/>
                <a:gd name="T7" fmla="*/ 432 h 2"/>
                <a:gd name="T8" fmla="*/ 0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24" name="Freeform 500"/>
            <p:cNvSpPr>
              <a:spLocks/>
            </p:cNvSpPr>
            <p:nvPr/>
          </p:nvSpPr>
          <p:spPr bwMode="auto">
            <a:xfrm>
              <a:off x="2983" y="2256"/>
              <a:ext cx="6" cy="6"/>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25" name="Freeform 501"/>
            <p:cNvSpPr>
              <a:spLocks/>
            </p:cNvSpPr>
            <p:nvPr/>
          </p:nvSpPr>
          <p:spPr bwMode="auto">
            <a:xfrm>
              <a:off x="2983" y="2256"/>
              <a:ext cx="6" cy="6"/>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26" name="Freeform 502"/>
            <p:cNvSpPr>
              <a:spLocks/>
            </p:cNvSpPr>
            <p:nvPr/>
          </p:nvSpPr>
          <p:spPr bwMode="auto">
            <a:xfrm>
              <a:off x="2995" y="2244"/>
              <a:ext cx="12" cy="12"/>
            </a:xfrm>
            <a:custGeom>
              <a:avLst/>
              <a:gdLst>
                <a:gd name="T0" fmla="*/ 0 w 2"/>
                <a:gd name="T1" fmla="*/ 216 h 2"/>
                <a:gd name="T2" fmla="*/ 0 w 2"/>
                <a:gd name="T3" fmla="*/ 0 h 2"/>
                <a:gd name="T4" fmla="*/ 432 w 2"/>
                <a:gd name="T5" fmla="*/ 0 h 2"/>
                <a:gd name="T6" fmla="*/ 432 w 2"/>
                <a:gd name="T7" fmla="*/ 216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2" y="0"/>
                  </a:lnTo>
                  <a:lnTo>
                    <a:pt x="2" y="1"/>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27" name="Freeform 503"/>
            <p:cNvSpPr>
              <a:spLocks/>
            </p:cNvSpPr>
            <p:nvPr/>
          </p:nvSpPr>
          <p:spPr bwMode="auto">
            <a:xfrm>
              <a:off x="2995" y="2244"/>
              <a:ext cx="12" cy="12"/>
            </a:xfrm>
            <a:custGeom>
              <a:avLst/>
              <a:gdLst>
                <a:gd name="T0" fmla="*/ 0 w 2"/>
                <a:gd name="T1" fmla="*/ 216 h 2"/>
                <a:gd name="T2" fmla="*/ 0 w 2"/>
                <a:gd name="T3" fmla="*/ 0 h 2"/>
                <a:gd name="T4" fmla="*/ 432 w 2"/>
                <a:gd name="T5" fmla="*/ 0 h 2"/>
                <a:gd name="T6" fmla="*/ 432 w 2"/>
                <a:gd name="T7" fmla="*/ 216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2" y="0"/>
                  </a:lnTo>
                  <a:lnTo>
                    <a:pt x="2" y="1"/>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28" name="Freeform 504"/>
            <p:cNvSpPr>
              <a:spLocks/>
            </p:cNvSpPr>
            <p:nvPr/>
          </p:nvSpPr>
          <p:spPr bwMode="auto">
            <a:xfrm>
              <a:off x="3013" y="2238"/>
              <a:ext cx="6" cy="6"/>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29" name="Freeform 505"/>
            <p:cNvSpPr>
              <a:spLocks/>
            </p:cNvSpPr>
            <p:nvPr/>
          </p:nvSpPr>
          <p:spPr bwMode="auto">
            <a:xfrm>
              <a:off x="3013" y="2238"/>
              <a:ext cx="6" cy="6"/>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30" name="Freeform 506"/>
            <p:cNvSpPr>
              <a:spLocks/>
            </p:cNvSpPr>
            <p:nvPr/>
          </p:nvSpPr>
          <p:spPr bwMode="auto">
            <a:xfrm>
              <a:off x="3289" y="2256"/>
              <a:ext cx="12" cy="18"/>
            </a:xfrm>
            <a:custGeom>
              <a:avLst/>
              <a:gdLst>
                <a:gd name="T0" fmla="*/ 0 w 2"/>
                <a:gd name="T1" fmla="*/ 0 h 3"/>
                <a:gd name="T2" fmla="*/ 216 w 2"/>
                <a:gd name="T3" fmla="*/ 216 h 3"/>
                <a:gd name="T4" fmla="*/ 432 w 2"/>
                <a:gd name="T5" fmla="*/ 432 h 3"/>
                <a:gd name="T6" fmla="*/ 432 w 2"/>
                <a:gd name="T7" fmla="*/ 648 h 3"/>
                <a:gd name="T8" fmla="*/ 432 w 2"/>
                <a:gd name="T9" fmla="*/ 648 h 3"/>
                <a:gd name="T10" fmla="*/ 432 w 2"/>
                <a:gd name="T11" fmla="*/ 432 h 3"/>
                <a:gd name="T12" fmla="*/ 216 w 2"/>
                <a:gd name="T13" fmla="*/ 0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1" y="1"/>
                  </a:lnTo>
                  <a:lnTo>
                    <a:pt x="2" y="2"/>
                  </a:lnTo>
                  <a:lnTo>
                    <a:pt x="2" y="3"/>
                  </a:lnTo>
                  <a:lnTo>
                    <a:pt x="2" y="2"/>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31" name="Freeform 507"/>
            <p:cNvSpPr>
              <a:spLocks/>
            </p:cNvSpPr>
            <p:nvPr/>
          </p:nvSpPr>
          <p:spPr bwMode="auto">
            <a:xfrm>
              <a:off x="3289" y="2256"/>
              <a:ext cx="12" cy="18"/>
            </a:xfrm>
            <a:custGeom>
              <a:avLst/>
              <a:gdLst>
                <a:gd name="T0" fmla="*/ 0 w 2"/>
                <a:gd name="T1" fmla="*/ 0 h 3"/>
                <a:gd name="T2" fmla="*/ 216 w 2"/>
                <a:gd name="T3" fmla="*/ 216 h 3"/>
                <a:gd name="T4" fmla="*/ 432 w 2"/>
                <a:gd name="T5" fmla="*/ 432 h 3"/>
                <a:gd name="T6" fmla="*/ 432 w 2"/>
                <a:gd name="T7" fmla="*/ 648 h 3"/>
                <a:gd name="T8" fmla="*/ 432 w 2"/>
                <a:gd name="T9" fmla="*/ 648 h 3"/>
                <a:gd name="T10" fmla="*/ 432 w 2"/>
                <a:gd name="T11" fmla="*/ 432 h 3"/>
                <a:gd name="T12" fmla="*/ 216 w 2"/>
                <a:gd name="T13" fmla="*/ 0 h 3"/>
                <a:gd name="T14" fmla="*/ 0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0" y="0"/>
                  </a:moveTo>
                  <a:lnTo>
                    <a:pt x="1" y="1"/>
                  </a:lnTo>
                  <a:lnTo>
                    <a:pt x="2" y="2"/>
                  </a:lnTo>
                  <a:lnTo>
                    <a:pt x="2" y="3"/>
                  </a:lnTo>
                  <a:lnTo>
                    <a:pt x="2" y="2"/>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32" name="Rectangle 508"/>
            <p:cNvSpPr>
              <a:spLocks noChangeArrowheads="1"/>
            </p:cNvSpPr>
            <p:nvPr/>
          </p:nvSpPr>
          <p:spPr bwMode="auto">
            <a:xfrm>
              <a:off x="3307" y="2226"/>
              <a:ext cx="1"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33" name="Rectangle 509"/>
            <p:cNvSpPr>
              <a:spLocks noChangeArrowheads="1"/>
            </p:cNvSpPr>
            <p:nvPr/>
          </p:nvSpPr>
          <p:spPr bwMode="auto">
            <a:xfrm>
              <a:off x="3307" y="2226"/>
              <a:ext cx="1"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34" name="Freeform 510"/>
            <p:cNvSpPr>
              <a:spLocks/>
            </p:cNvSpPr>
            <p:nvPr/>
          </p:nvSpPr>
          <p:spPr bwMode="auto">
            <a:xfrm>
              <a:off x="3313" y="2238"/>
              <a:ext cx="6" cy="6"/>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35" name="Freeform 511"/>
            <p:cNvSpPr>
              <a:spLocks/>
            </p:cNvSpPr>
            <p:nvPr/>
          </p:nvSpPr>
          <p:spPr bwMode="auto">
            <a:xfrm>
              <a:off x="3313" y="2238"/>
              <a:ext cx="6" cy="6"/>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36" name="Freeform 512"/>
            <p:cNvSpPr>
              <a:spLocks/>
            </p:cNvSpPr>
            <p:nvPr/>
          </p:nvSpPr>
          <p:spPr bwMode="auto">
            <a:xfrm>
              <a:off x="3319" y="2256"/>
              <a:ext cx="6" cy="6"/>
            </a:xfrm>
            <a:custGeom>
              <a:avLst/>
              <a:gdLst>
                <a:gd name="T0" fmla="*/ 216 w 1"/>
                <a:gd name="T1" fmla="*/ 216 h 1"/>
                <a:gd name="T2" fmla="*/ 216 w 1"/>
                <a:gd name="T3" fmla="*/ 216 h 1"/>
                <a:gd name="T4" fmla="*/ 216 w 1"/>
                <a:gd name="T5" fmla="*/ 0 h 1"/>
                <a:gd name="T6" fmla="*/ 216 w 1"/>
                <a:gd name="T7" fmla="*/ 0 h 1"/>
                <a:gd name="T8" fmla="*/ 0 w 1"/>
                <a:gd name="T9" fmla="*/ 0 h 1"/>
                <a:gd name="T10" fmla="*/ 0 w 1"/>
                <a:gd name="T11" fmla="*/ 216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1" y="1"/>
                  </a:lnTo>
                  <a:lnTo>
                    <a:pt x="1" y="0"/>
                  </a:lnTo>
                  <a:lnTo>
                    <a:pt x="0" y="0"/>
                  </a:lnTo>
                  <a:lnTo>
                    <a:pt x="0"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37" name="Freeform 513"/>
            <p:cNvSpPr>
              <a:spLocks/>
            </p:cNvSpPr>
            <p:nvPr/>
          </p:nvSpPr>
          <p:spPr bwMode="auto">
            <a:xfrm>
              <a:off x="3319" y="2256"/>
              <a:ext cx="6" cy="6"/>
            </a:xfrm>
            <a:custGeom>
              <a:avLst/>
              <a:gdLst>
                <a:gd name="T0" fmla="*/ 216 w 1"/>
                <a:gd name="T1" fmla="*/ 216 h 1"/>
                <a:gd name="T2" fmla="*/ 216 w 1"/>
                <a:gd name="T3" fmla="*/ 216 h 1"/>
                <a:gd name="T4" fmla="*/ 216 w 1"/>
                <a:gd name="T5" fmla="*/ 0 h 1"/>
                <a:gd name="T6" fmla="*/ 216 w 1"/>
                <a:gd name="T7" fmla="*/ 0 h 1"/>
                <a:gd name="T8" fmla="*/ 0 w 1"/>
                <a:gd name="T9" fmla="*/ 0 h 1"/>
                <a:gd name="T10" fmla="*/ 0 w 1"/>
                <a:gd name="T11" fmla="*/ 216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1" y="1"/>
                  </a:lnTo>
                  <a:lnTo>
                    <a:pt x="1" y="0"/>
                  </a:lnTo>
                  <a:lnTo>
                    <a:pt x="0" y="0"/>
                  </a:lnTo>
                  <a:lnTo>
                    <a:pt x="0"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38" name="Rectangle 514"/>
            <p:cNvSpPr>
              <a:spLocks noChangeArrowheads="1"/>
            </p:cNvSpPr>
            <p:nvPr/>
          </p:nvSpPr>
          <p:spPr bwMode="auto">
            <a:xfrm>
              <a:off x="3325" y="2250"/>
              <a:ext cx="1"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39" name="Rectangle 515"/>
            <p:cNvSpPr>
              <a:spLocks noChangeArrowheads="1"/>
            </p:cNvSpPr>
            <p:nvPr/>
          </p:nvSpPr>
          <p:spPr bwMode="auto">
            <a:xfrm>
              <a:off x="3325" y="2250"/>
              <a:ext cx="1"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40" name="Freeform 516"/>
            <p:cNvSpPr>
              <a:spLocks/>
            </p:cNvSpPr>
            <p:nvPr/>
          </p:nvSpPr>
          <p:spPr bwMode="auto">
            <a:xfrm>
              <a:off x="3331" y="2274"/>
              <a:ext cx="6" cy="6"/>
            </a:xfrm>
            <a:custGeom>
              <a:avLst/>
              <a:gdLst>
                <a:gd name="T0" fmla="*/ 0 w 1"/>
                <a:gd name="T1" fmla="*/ 0 h 1"/>
                <a:gd name="T2" fmla="*/ 0 w 1"/>
                <a:gd name="T3" fmla="*/ 0 h 1"/>
                <a:gd name="T4" fmla="*/ 0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41" name="Freeform 517"/>
            <p:cNvSpPr>
              <a:spLocks/>
            </p:cNvSpPr>
            <p:nvPr/>
          </p:nvSpPr>
          <p:spPr bwMode="auto">
            <a:xfrm>
              <a:off x="3331" y="2274"/>
              <a:ext cx="6" cy="6"/>
            </a:xfrm>
            <a:custGeom>
              <a:avLst/>
              <a:gdLst>
                <a:gd name="T0" fmla="*/ 0 w 1"/>
                <a:gd name="T1" fmla="*/ 0 h 1"/>
                <a:gd name="T2" fmla="*/ 0 w 1"/>
                <a:gd name="T3" fmla="*/ 0 h 1"/>
                <a:gd name="T4" fmla="*/ 0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42" name="Freeform 518"/>
            <p:cNvSpPr>
              <a:spLocks/>
            </p:cNvSpPr>
            <p:nvPr/>
          </p:nvSpPr>
          <p:spPr bwMode="auto">
            <a:xfrm>
              <a:off x="3325" y="2280"/>
              <a:ext cx="6" cy="6"/>
            </a:xfrm>
            <a:custGeom>
              <a:avLst/>
              <a:gdLst>
                <a:gd name="T0" fmla="*/ 0 w 1"/>
                <a:gd name="T1" fmla="*/ 0 h 1"/>
                <a:gd name="T2" fmla="*/ 0 w 1"/>
                <a:gd name="T3" fmla="*/ 0 h 1"/>
                <a:gd name="T4" fmla="*/ 216 w 1"/>
                <a:gd name="T5" fmla="*/ 0 h 1"/>
                <a:gd name="T6" fmla="*/ 0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43" name="Freeform 519"/>
            <p:cNvSpPr>
              <a:spLocks/>
            </p:cNvSpPr>
            <p:nvPr/>
          </p:nvSpPr>
          <p:spPr bwMode="auto">
            <a:xfrm>
              <a:off x="3325" y="2280"/>
              <a:ext cx="6" cy="6"/>
            </a:xfrm>
            <a:custGeom>
              <a:avLst/>
              <a:gdLst>
                <a:gd name="T0" fmla="*/ 0 w 1"/>
                <a:gd name="T1" fmla="*/ 0 h 1"/>
                <a:gd name="T2" fmla="*/ 0 w 1"/>
                <a:gd name="T3" fmla="*/ 0 h 1"/>
                <a:gd name="T4" fmla="*/ 216 w 1"/>
                <a:gd name="T5" fmla="*/ 0 h 1"/>
                <a:gd name="T6" fmla="*/ 0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44" name="Rectangle 520"/>
            <p:cNvSpPr>
              <a:spLocks noChangeArrowheads="1"/>
            </p:cNvSpPr>
            <p:nvPr/>
          </p:nvSpPr>
          <p:spPr bwMode="auto">
            <a:xfrm>
              <a:off x="3313" y="2286"/>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45" name="Rectangle 521"/>
            <p:cNvSpPr>
              <a:spLocks noChangeArrowheads="1"/>
            </p:cNvSpPr>
            <p:nvPr/>
          </p:nvSpPr>
          <p:spPr bwMode="auto">
            <a:xfrm>
              <a:off x="3313" y="2286"/>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46" name="Rectangle 522"/>
            <p:cNvSpPr>
              <a:spLocks noChangeArrowheads="1"/>
            </p:cNvSpPr>
            <p:nvPr/>
          </p:nvSpPr>
          <p:spPr bwMode="auto">
            <a:xfrm>
              <a:off x="3337" y="2310"/>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47" name="Rectangle 523"/>
            <p:cNvSpPr>
              <a:spLocks noChangeArrowheads="1"/>
            </p:cNvSpPr>
            <p:nvPr/>
          </p:nvSpPr>
          <p:spPr bwMode="auto">
            <a:xfrm>
              <a:off x="3337" y="2310"/>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48" name="Freeform 524"/>
            <p:cNvSpPr>
              <a:spLocks/>
            </p:cNvSpPr>
            <p:nvPr/>
          </p:nvSpPr>
          <p:spPr bwMode="auto">
            <a:xfrm>
              <a:off x="3409" y="2316"/>
              <a:ext cx="24" cy="12"/>
            </a:xfrm>
            <a:custGeom>
              <a:avLst/>
              <a:gdLst>
                <a:gd name="T0" fmla="*/ 0 w 4"/>
                <a:gd name="T1" fmla="*/ 216 h 2"/>
                <a:gd name="T2" fmla="*/ 216 w 4"/>
                <a:gd name="T3" fmla="*/ 216 h 2"/>
                <a:gd name="T4" fmla="*/ 648 w 4"/>
                <a:gd name="T5" fmla="*/ 0 h 2"/>
                <a:gd name="T6" fmla="*/ 864 w 4"/>
                <a:gd name="T7" fmla="*/ 0 h 2"/>
                <a:gd name="T8" fmla="*/ 864 w 4"/>
                <a:gd name="T9" fmla="*/ 0 h 2"/>
                <a:gd name="T10" fmla="*/ 864 w 4"/>
                <a:gd name="T11" fmla="*/ 216 h 2"/>
                <a:gd name="T12" fmla="*/ 648 w 4"/>
                <a:gd name="T13" fmla="*/ 432 h 2"/>
                <a:gd name="T14" fmla="*/ 432 w 4"/>
                <a:gd name="T15" fmla="*/ 432 h 2"/>
                <a:gd name="T16" fmla="*/ 0 w 4"/>
                <a:gd name="T17" fmla="*/ 432 h 2"/>
                <a:gd name="T18" fmla="*/ 0 w 4"/>
                <a:gd name="T19" fmla="*/ 216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0" y="1"/>
                  </a:moveTo>
                  <a:lnTo>
                    <a:pt x="1" y="1"/>
                  </a:lnTo>
                  <a:lnTo>
                    <a:pt x="3" y="0"/>
                  </a:lnTo>
                  <a:lnTo>
                    <a:pt x="4" y="0"/>
                  </a:lnTo>
                  <a:lnTo>
                    <a:pt x="4" y="1"/>
                  </a:lnTo>
                  <a:lnTo>
                    <a:pt x="3" y="2"/>
                  </a:lnTo>
                  <a:lnTo>
                    <a:pt x="2" y="2"/>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49" name="Freeform 525"/>
            <p:cNvSpPr>
              <a:spLocks/>
            </p:cNvSpPr>
            <p:nvPr/>
          </p:nvSpPr>
          <p:spPr bwMode="auto">
            <a:xfrm>
              <a:off x="3409" y="2316"/>
              <a:ext cx="24" cy="12"/>
            </a:xfrm>
            <a:custGeom>
              <a:avLst/>
              <a:gdLst>
                <a:gd name="T0" fmla="*/ 0 w 4"/>
                <a:gd name="T1" fmla="*/ 216 h 2"/>
                <a:gd name="T2" fmla="*/ 216 w 4"/>
                <a:gd name="T3" fmla="*/ 216 h 2"/>
                <a:gd name="T4" fmla="*/ 648 w 4"/>
                <a:gd name="T5" fmla="*/ 0 h 2"/>
                <a:gd name="T6" fmla="*/ 864 w 4"/>
                <a:gd name="T7" fmla="*/ 0 h 2"/>
                <a:gd name="T8" fmla="*/ 864 w 4"/>
                <a:gd name="T9" fmla="*/ 0 h 2"/>
                <a:gd name="T10" fmla="*/ 864 w 4"/>
                <a:gd name="T11" fmla="*/ 216 h 2"/>
                <a:gd name="T12" fmla="*/ 648 w 4"/>
                <a:gd name="T13" fmla="*/ 432 h 2"/>
                <a:gd name="T14" fmla="*/ 432 w 4"/>
                <a:gd name="T15" fmla="*/ 432 h 2"/>
                <a:gd name="T16" fmla="*/ 0 w 4"/>
                <a:gd name="T17" fmla="*/ 432 h 2"/>
                <a:gd name="T18" fmla="*/ 0 w 4"/>
                <a:gd name="T19" fmla="*/ 216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2"/>
                <a:gd name="T32" fmla="*/ 4 w 4"/>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2">
                  <a:moveTo>
                    <a:pt x="0" y="1"/>
                  </a:moveTo>
                  <a:lnTo>
                    <a:pt x="1" y="1"/>
                  </a:lnTo>
                  <a:lnTo>
                    <a:pt x="3" y="0"/>
                  </a:lnTo>
                  <a:lnTo>
                    <a:pt x="4" y="0"/>
                  </a:lnTo>
                  <a:lnTo>
                    <a:pt x="4" y="1"/>
                  </a:lnTo>
                  <a:lnTo>
                    <a:pt x="3" y="2"/>
                  </a:lnTo>
                  <a:lnTo>
                    <a:pt x="2" y="2"/>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50" name="Rectangle 526"/>
            <p:cNvSpPr>
              <a:spLocks noChangeArrowheads="1"/>
            </p:cNvSpPr>
            <p:nvPr/>
          </p:nvSpPr>
          <p:spPr bwMode="auto">
            <a:xfrm>
              <a:off x="3253" y="2262"/>
              <a:ext cx="1"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51" name="Rectangle 527"/>
            <p:cNvSpPr>
              <a:spLocks noChangeArrowheads="1"/>
            </p:cNvSpPr>
            <p:nvPr/>
          </p:nvSpPr>
          <p:spPr bwMode="auto">
            <a:xfrm>
              <a:off x="3253" y="2262"/>
              <a:ext cx="1"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52" name="Freeform 528"/>
            <p:cNvSpPr>
              <a:spLocks/>
            </p:cNvSpPr>
            <p:nvPr/>
          </p:nvSpPr>
          <p:spPr bwMode="auto">
            <a:xfrm>
              <a:off x="3559" y="3006"/>
              <a:ext cx="96" cy="204"/>
            </a:xfrm>
            <a:custGeom>
              <a:avLst/>
              <a:gdLst>
                <a:gd name="T0" fmla="*/ 3024 w 16"/>
                <a:gd name="T1" fmla="*/ 0 h 34"/>
                <a:gd name="T2" fmla="*/ 3024 w 16"/>
                <a:gd name="T3" fmla="*/ 0 h 34"/>
                <a:gd name="T4" fmla="*/ 3240 w 16"/>
                <a:gd name="T5" fmla="*/ 216 h 34"/>
                <a:gd name="T6" fmla="*/ 3240 w 16"/>
                <a:gd name="T7" fmla="*/ 648 h 34"/>
                <a:gd name="T8" fmla="*/ 3456 w 16"/>
                <a:gd name="T9" fmla="*/ 1728 h 34"/>
                <a:gd name="T10" fmla="*/ 3456 w 16"/>
                <a:gd name="T11" fmla="*/ 1944 h 34"/>
                <a:gd name="T12" fmla="*/ 3240 w 16"/>
                <a:gd name="T13" fmla="*/ 1944 h 34"/>
                <a:gd name="T14" fmla="*/ 3240 w 16"/>
                <a:gd name="T15" fmla="*/ 2808 h 34"/>
                <a:gd name="T16" fmla="*/ 3024 w 16"/>
                <a:gd name="T17" fmla="*/ 2808 h 34"/>
                <a:gd name="T18" fmla="*/ 2808 w 16"/>
                <a:gd name="T19" fmla="*/ 4104 h 34"/>
                <a:gd name="T20" fmla="*/ 2592 w 16"/>
                <a:gd name="T21" fmla="*/ 4968 h 34"/>
                <a:gd name="T22" fmla="*/ 2160 w 16"/>
                <a:gd name="T23" fmla="*/ 5616 h 34"/>
                <a:gd name="T24" fmla="*/ 2160 w 16"/>
                <a:gd name="T25" fmla="*/ 6480 h 34"/>
                <a:gd name="T26" fmla="*/ 1728 w 16"/>
                <a:gd name="T27" fmla="*/ 6912 h 34"/>
                <a:gd name="T28" fmla="*/ 1296 w 16"/>
                <a:gd name="T29" fmla="*/ 7128 h 34"/>
                <a:gd name="T30" fmla="*/ 1080 w 16"/>
                <a:gd name="T31" fmla="*/ 7344 h 34"/>
                <a:gd name="T32" fmla="*/ 648 w 16"/>
                <a:gd name="T33" fmla="*/ 7128 h 34"/>
                <a:gd name="T34" fmla="*/ 432 w 16"/>
                <a:gd name="T35" fmla="*/ 6696 h 34"/>
                <a:gd name="T36" fmla="*/ 216 w 16"/>
                <a:gd name="T37" fmla="*/ 6048 h 34"/>
                <a:gd name="T38" fmla="*/ 0 w 16"/>
                <a:gd name="T39" fmla="*/ 5832 h 34"/>
                <a:gd name="T40" fmla="*/ 0 w 16"/>
                <a:gd name="T41" fmla="*/ 5184 h 34"/>
                <a:gd name="T42" fmla="*/ 432 w 16"/>
                <a:gd name="T43" fmla="*/ 4536 h 34"/>
                <a:gd name="T44" fmla="*/ 648 w 16"/>
                <a:gd name="T45" fmla="*/ 3672 h 34"/>
                <a:gd name="T46" fmla="*/ 432 w 16"/>
                <a:gd name="T47" fmla="*/ 3456 h 34"/>
                <a:gd name="T48" fmla="*/ 432 w 16"/>
                <a:gd name="T49" fmla="*/ 2592 h 34"/>
                <a:gd name="T50" fmla="*/ 648 w 16"/>
                <a:gd name="T51" fmla="*/ 2376 h 34"/>
                <a:gd name="T52" fmla="*/ 864 w 16"/>
                <a:gd name="T53" fmla="*/ 2160 h 34"/>
                <a:gd name="T54" fmla="*/ 1080 w 16"/>
                <a:gd name="T55" fmla="*/ 1944 h 34"/>
                <a:gd name="T56" fmla="*/ 1296 w 16"/>
                <a:gd name="T57" fmla="*/ 1944 h 34"/>
                <a:gd name="T58" fmla="*/ 1728 w 16"/>
                <a:gd name="T59" fmla="*/ 1728 h 34"/>
                <a:gd name="T60" fmla="*/ 1944 w 16"/>
                <a:gd name="T61" fmla="*/ 1728 h 34"/>
                <a:gd name="T62" fmla="*/ 2160 w 16"/>
                <a:gd name="T63" fmla="*/ 1512 h 34"/>
                <a:gd name="T64" fmla="*/ 2376 w 16"/>
                <a:gd name="T65" fmla="*/ 1296 h 34"/>
                <a:gd name="T66" fmla="*/ 2376 w 16"/>
                <a:gd name="T67" fmla="*/ 1080 h 34"/>
                <a:gd name="T68" fmla="*/ 2592 w 16"/>
                <a:gd name="T69" fmla="*/ 864 h 34"/>
                <a:gd name="T70" fmla="*/ 2808 w 16"/>
                <a:gd name="T71" fmla="*/ 432 h 34"/>
                <a:gd name="T72" fmla="*/ 3024 w 16"/>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
                <a:gd name="T112" fmla="*/ 0 h 34"/>
                <a:gd name="T113" fmla="*/ 16 w 16"/>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 h="34">
                  <a:moveTo>
                    <a:pt x="14" y="0"/>
                  </a:moveTo>
                  <a:lnTo>
                    <a:pt x="14" y="0"/>
                  </a:lnTo>
                  <a:lnTo>
                    <a:pt x="15" y="1"/>
                  </a:lnTo>
                  <a:lnTo>
                    <a:pt x="15" y="3"/>
                  </a:lnTo>
                  <a:lnTo>
                    <a:pt x="16" y="8"/>
                  </a:lnTo>
                  <a:lnTo>
                    <a:pt x="16" y="9"/>
                  </a:lnTo>
                  <a:lnTo>
                    <a:pt x="15" y="9"/>
                  </a:lnTo>
                  <a:lnTo>
                    <a:pt x="15" y="13"/>
                  </a:lnTo>
                  <a:lnTo>
                    <a:pt x="14" y="13"/>
                  </a:lnTo>
                  <a:lnTo>
                    <a:pt x="13" y="19"/>
                  </a:lnTo>
                  <a:lnTo>
                    <a:pt x="12" y="23"/>
                  </a:lnTo>
                  <a:lnTo>
                    <a:pt x="10" y="26"/>
                  </a:lnTo>
                  <a:lnTo>
                    <a:pt x="10" y="30"/>
                  </a:lnTo>
                  <a:lnTo>
                    <a:pt x="8" y="32"/>
                  </a:lnTo>
                  <a:lnTo>
                    <a:pt x="6" y="33"/>
                  </a:lnTo>
                  <a:lnTo>
                    <a:pt x="5" y="34"/>
                  </a:lnTo>
                  <a:lnTo>
                    <a:pt x="3" y="33"/>
                  </a:lnTo>
                  <a:lnTo>
                    <a:pt x="2" y="31"/>
                  </a:lnTo>
                  <a:lnTo>
                    <a:pt x="1" y="28"/>
                  </a:lnTo>
                  <a:lnTo>
                    <a:pt x="0" y="27"/>
                  </a:lnTo>
                  <a:lnTo>
                    <a:pt x="0" y="24"/>
                  </a:lnTo>
                  <a:lnTo>
                    <a:pt x="2" y="21"/>
                  </a:lnTo>
                  <a:lnTo>
                    <a:pt x="3" y="17"/>
                  </a:lnTo>
                  <a:lnTo>
                    <a:pt x="2" y="16"/>
                  </a:lnTo>
                  <a:lnTo>
                    <a:pt x="2" y="12"/>
                  </a:lnTo>
                  <a:lnTo>
                    <a:pt x="3" y="11"/>
                  </a:lnTo>
                  <a:lnTo>
                    <a:pt x="4" y="10"/>
                  </a:lnTo>
                  <a:lnTo>
                    <a:pt x="5" y="9"/>
                  </a:lnTo>
                  <a:lnTo>
                    <a:pt x="6" y="9"/>
                  </a:lnTo>
                  <a:lnTo>
                    <a:pt x="8" y="8"/>
                  </a:lnTo>
                  <a:lnTo>
                    <a:pt x="9" y="8"/>
                  </a:lnTo>
                  <a:lnTo>
                    <a:pt x="10" y="7"/>
                  </a:lnTo>
                  <a:lnTo>
                    <a:pt x="11" y="6"/>
                  </a:lnTo>
                  <a:lnTo>
                    <a:pt x="11" y="5"/>
                  </a:lnTo>
                  <a:lnTo>
                    <a:pt x="12" y="4"/>
                  </a:lnTo>
                  <a:lnTo>
                    <a:pt x="13" y="2"/>
                  </a:lnTo>
                  <a:lnTo>
                    <a:pt x="14"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53" name="Freeform 529"/>
            <p:cNvSpPr>
              <a:spLocks/>
            </p:cNvSpPr>
            <p:nvPr/>
          </p:nvSpPr>
          <p:spPr bwMode="auto">
            <a:xfrm>
              <a:off x="3559" y="3006"/>
              <a:ext cx="96" cy="204"/>
            </a:xfrm>
            <a:custGeom>
              <a:avLst/>
              <a:gdLst>
                <a:gd name="T0" fmla="*/ 3024 w 16"/>
                <a:gd name="T1" fmla="*/ 0 h 34"/>
                <a:gd name="T2" fmla="*/ 3024 w 16"/>
                <a:gd name="T3" fmla="*/ 0 h 34"/>
                <a:gd name="T4" fmla="*/ 3240 w 16"/>
                <a:gd name="T5" fmla="*/ 216 h 34"/>
                <a:gd name="T6" fmla="*/ 3240 w 16"/>
                <a:gd name="T7" fmla="*/ 648 h 34"/>
                <a:gd name="T8" fmla="*/ 3456 w 16"/>
                <a:gd name="T9" fmla="*/ 1728 h 34"/>
                <a:gd name="T10" fmla="*/ 3456 w 16"/>
                <a:gd name="T11" fmla="*/ 1944 h 34"/>
                <a:gd name="T12" fmla="*/ 3240 w 16"/>
                <a:gd name="T13" fmla="*/ 1944 h 34"/>
                <a:gd name="T14" fmla="*/ 3240 w 16"/>
                <a:gd name="T15" fmla="*/ 2808 h 34"/>
                <a:gd name="T16" fmla="*/ 3024 w 16"/>
                <a:gd name="T17" fmla="*/ 2808 h 34"/>
                <a:gd name="T18" fmla="*/ 2808 w 16"/>
                <a:gd name="T19" fmla="*/ 4104 h 34"/>
                <a:gd name="T20" fmla="*/ 2592 w 16"/>
                <a:gd name="T21" fmla="*/ 4968 h 34"/>
                <a:gd name="T22" fmla="*/ 2160 w 16"/>
                <a:gd name="T23" fmla="*/ 5616 h 34"/>
                <a:gd name="T24" fmla="*/ 2160 w 16"/>
                <a:gd name="T25" fmla="*/ 6480 h 34"/>
                <a:gd name="T26" fmla="*/ 1728 w 16"/>
                <a:gd name="T27" fmla="*/ 6912 h 34"/>
                <a:gd name="T28" fmla="*/ 1296 w 16"/>
                <a:gd name="T29" fmla="*/ 7128 h 34"/>
                <a:gd name="T30" fmla="*/ 1080 w 16"/>
                <a:gd name="T31" fmla="*/ 7344 h 34"/>
                <a:gd name="T32" fmla="*/ 648 w 16"/>
                <a:gd name="T33" fmla="*/ 7128 h 34"/>
                <a:gd name="T34" fmla="*/ 432 w 16"/>
                <a:gd name="T35" fmla="*/ 6696 h 34"/>
                <a:gd name="T36" fmla="*/ 216 w 16"/>
                <a:gd name="T37" fmla="*/ 6048 h 34"/>
                <a:gd name="T38" fmla="*/ 0 w 16"/>
                <a:gd name="T39" fmla="*/ 5832 h 34"/>
                <a:gd name="T40" fmla="*/ 0 w 16"/>
                <a:gd name="T41" fmla="*/ 5184 h 34"/>
                <a:gd name="T42" fmla="*/ 432 w 16"/>
                <a:gd name="T43" fmla="*/ 4536 h 34"/>
                <a:gd name="T44" fmla="*/ 648 w 16"/>
                <a:gd name="T45" fmla="*/ 3672 h 34"/>
                <a:gd name="T46" fmla="*/ 432 w 16"/>
                <a:gd name="T47" fmla="*/ 3456 h 34"/>
                <a:gd name="T48" fmla="*/ 432 w 16"/>
                <a:gd name="T49" fmla="*/ 2592 h 34"/>
                <a:gd name="T50" fmla="*/ 648 w 16"/>
                <a:gd name="T51" fmla="*/ 2376 h 34"/>
                <a:gd name="T52" fmla="*/ 864 w 16"/>
                <a:gd name="T53" fmla="*/ 2160 h 34"/>
                <a:gd name="T54" fmla="*/ 1080 w 16"/>
                <a:gd name="T55" fmla="*/ 1944 h 34"/>
                <a:gd name="T56" fmla="*/ 1296 w 16"/>
                <a:gd name="T57" fmla="*/ 1944 h 34"/>
                <a:gd name="T58" fmla="*/ 1728 w 16"/>
                <a:gd name="T59" fmla="*/ 1728 h 34"/>
                <a:gd name="T60" fmla="*/ 1944 w 16"/>
                <a:gd name="T61" fmla="*/ 1728 h 34"/>
                <a:gd name="T62" fmla="*/ 2160 w 16"/>
                <a:gd name="T63" fmla="*/ 1512 h 34"/>
                <a:gd name="T64" fmla="*/ 2376 w 16"/>
                <a:gd name="T65" fmla="*/ 1296 h 34"/>
                <a:gd name="T66" fmla="*/ 2376 w 16"/>
                <a:gd name="T67" fmla="*/ 1080 h 34"/>
                <a:gd name="T68" fmla="*/ 2592 w 16"/>
                <a:gd name="T69" fmla="*/ 864 h 34"/>
                <a:gd name="T70" fmla="*/ 2808 w 16"/>
                <a:gd name="T71" fmla="*/ 432 h 34"/>
                <a:gd name="T72" fmla="*/ 3024 w 16"/>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
                <a:gd name="T112" fmla="*/ 0 h 34"/>
                <a:gd name="T113" fmla="*/ 16 w 16"/>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 h="34">
                  <a:moveTo>
                    <a:pt x="14" y="0"/>
                  </a:moveTo>
                  <a:lnTo>
                    <a:pt x="14" y="0"/>
                  </a:lnTo>
                  <a:lnTo>
                    <a:pt x="15" y="1"/>
                  </a:lnTo>
                  <a:lnTo>
                    <a:pt x="15" y="3"/>
                  </a:lnTo>
                  <a:lnTo>
                    <a:pt x="16" y="8"/>
                  </a:lnTo>
                  <a:lnTo>
                    <a:pt x="16" y="9"/>
                  </a:lnTo>
                  <a:lnTo>
                    <a:pt x="15" y="9"/>
                  </a:lnTo>
                  <a:lnTo>
                    <a:pt x="15" y="13"/>
                  </a:lnTo>
                  <a:lnTo>
                    <a:pt x="14" y="13"/>
                  </a:lnTo>
                  <a:lnTo>
                    <a:pt x="13" y="19"/>
                  </a:lnTo>
                  <a:lnTo>
                    <a:pt x="12" y="23"/>
                  </a:lnTo>
                  <a:lnTo>
                    <a:pt x="10" y="26"/>
                  </a:lnTo>
                  <a:lnTo>
                    <a:pt x="10" y="30"/>
                  </a:lnTo>
                  <a:lnTo>
                    <a:pt x="8" y="32"/>
                  </a:lnTo>
                  <a:lnTo>
                    <a:pt x="6" y="33"/>
                  </a:lnTo>
                  <a:lnTo>
                    <a:pt x="5" y="34"/>
                  </a:lnTo>
                  <a:lnTo>
                    <a:pt x="3" y="33"/>
                  </a:lnTo>
                  <a:lnTo>
                    <a:pt x="2" y="31"/>
                  </a:lnTo>
                  <a:lnTo>
                    <a:pt x="1" y="28"/>
                  </a:lnTo>
                  <a:lnTo>
                    <a:pt x="0" y="27"/>
                  </a:lnTo>
                  <a:lnTo>
                    <a:pt x="0" y="24"/>
                  </a:lnTo>
                  <a:lnTo>
                    <a:pt x="2" y="21"/>
                  </a:lnTo>
                  <a:lnTo>
                    <a:pt x="3" y="17"/>
                  </a:lnTo>
                  <a:lnTo>
                    <a:pt x="2" y="16"/>
                  </a:lnTo>
                  <a:lnTo>
                    <a:pt x="2" y="12"/>
                  </a:lnTo>
                  <a:lnTo>
                    <a:pt x="3" y="11"/>
                  </a:lnTo>
                  <a:lnTo>
                    <a:pt x="4" y="10"/>
                  </a:lnTo>
                  <a:lnTo>
                    <a:pt x="5" y="9"/>
                  </a:lnTo>
                  <a:lnTo>
                    <a:pt x="6" y="9"/>
                  </a:lnTo>
                  <a:lnTo>
                    <a:pt x="8" y="8"/>
                  </a:lnTo>
                  <a:lnTo>
                    <a:pt x="9" y="8"/>
                  </a:lnTo>
                  <a:lnTo>
                    <a:pt x="10" y="7"/>
                  </a:lnTo>
                  <a:lnTo>
                    <a:pt x="11" y="6"/>
                  </a:lnTo>
                  <a:lnTo>
                    <a:pt x="11" y="5"/>
                  </a:lnTo>
                  <a:lnTo>
                    <a:pt x="12" y="4"/>
                  </a:lnTo>
                  <a:lnTo>
                    <a:pt x="13" y="2"/>
                  </a:lnTo>
                  <a:lnTo>
                    <a:pt x="14"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54" name="Freeform 530"/>
            <p:cNvSpPr>
              <a:spLocks/>
            </p:cNvSpPr>
            <p:nvPr/>
          </p:nvSpPr>
          <p:spPr bwMode="auto">
            <a:xfrm>
              <a:off x="3085" y="2790"/>
              <a:ext cx="0" cy="6"/>
            </a:xfrm>
            <a:custGeom>
              <a:avLst/>
              <a:gdLst>
                <a:gd name="T0" fmla="*/ 216 h 1"/>
                <a:gd name="T1" fmla="*/ 0 h 1"/>
                <a:gd name="T2" fmla="*/ 0 h 1"/>
                <a:gd name="T3" fmla="*/ 0 h 1"/>
                <a:gd name="T4" fmla="*/ 0 h 1"/>
                <a:gd name="T5" fmla="*/ 216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55" name="Freeform 531"/>
            <p:cNvSpPr>
              <a:spLocks/>
            </p:cNvSpPr>
            <p:nvPr/>
          </p:nvSpPr>
          <p:spPr bwMode="auto">
            <a:xfrm>
              <a:off x="3085" y="2790"/>
              <a:ext cx="0" cy="6"/>
            </a:xfrm>
            <a:custGeom>
              <a:avLst/>
              <a:gdLst>
                <a:gd name="T0" fmla="*/ 216 h 1"/>
                <a:gd name="T1" fmla="*/ 0 h 1"/>
                <a:gd name="T2" fmla="*/ 0 h 1"/>
                <a:gd name="T3" fmla="*/ 0 h 1"/>
                <a:gd name="T4" fmla="*/ 0 h 1"/>
                <a:gd name="T5" fmla="*/ 216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1"/>
                  </a:move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56" name="Rectangle 532"/>
            <p:cNvSpPr>
              <a:spLocks noChangeArrowheads="1"/>
            </p:cNvSpPr>
            <p:nvPr/>
          </p:nvSpPr>
          <p:spPr bwMode="auto">
            <a:xfrm>
              <a:off x="3067" y="2814"/>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57" name="Rectangle 533"/>
            <p:cNvSpPr>
              <a:spLocks noChangeArrowheads="1"/>
            </p:cNvSpPr>
            <p:nvPr/>
          </p:nvSpPr>
          <p:spPr bwMode="auto">
            <a:xfrm>
              <a:off x="3067" y="2814"/>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58" name="Freeform 534"/>
            <p:cNvSpPr>
              <a:spLocks/>
            </p:cNvSpPr>
            <p:nvPr/>
          </p:nvSpPr>
          <p:spPr bwMode="auto">
            <a:xfrm>
              <a:off x="3061" y="2826"/>
              <a:ext cx="6" cy="6"/>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59" name="Freeform 535"/>
            <p:cNvSpPr>
              <a:spLocks/>
            </p:cNvSpPr>
            <p:nvPr/>
          </p:nvSpPr>
          <p:spPr bwMode="auto">
            <a:xfrm>
              <a:off x="3061" y="2826"/>
              <a:ext cx="6" cy="6"/>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60" name="Freeform 536"/>
            <p:cNvSpPr>
              <a:spLocks/>
            </p:cNvSpPr>
            <p:nvPr/>
          </p:nvSpPr>
          <p:spPr bwMode="auto">
            <a:xfrm>
              <a:off x="3727" y="3132"/>
              <a:ext cx="6" cy="6"/>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61" name="Freeform 537"/>
            <p:cNvSpPr>
              <a:spLocks/>
            </p:cNvSpPr>
            <p:nvPr/>
          </p:nvSpPr>
          <p:spPr bwMode="auto">
            <a:xfrm>
              <a:off x="3727" y="3132"/>
              <a:ext cx="6" cy="6"/>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62" name="Freeform 538"/>
            <p:cNvSpPr>
              <a:spLocks/>
            </p:cNvSpPr>
            <p:nvPr/>
          </p:nvSpPr>
          <p:spPr bwMode="auto">
            <a:xfrm>
              <a:off x="3757" y="3126"/>
              <a:ext cx="6" cy="6"/>
            </a:xfrm>
            <a:custGeom>
              <a:avLst/>
              <a:gdLst>
                <a:gd name="T0" fmla="*/ 0 w 1"/>
                <a:gd name="T1" fmla="*/ 0 h 1"/>
                <a:gd name="T2" fmla="*/ 0 w 1"/>
                <a:gd name="T3" fmla="*/ 0 h 1"/>
                <a:gd name="T4" fmla="*/ 0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cubicBezTo>
                    <a:pt x="1" y="0"/>
                    <a:pt x="0" y="1"/>
                    <a:pt x="0" y="1"/>
                  </a:cubicBezTo>
                  <a:cubicBezTo>
                    <a:pt x="0" y="1"/>
                    <a:pt x="0" y="0"/>
                    <a:pt x="0" y="0"/>
                  </a:cubicBez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63" name="Freeform 539"/>
            <p:cNvSpPr>
              <a:spLocks/>
            </p:cNvSpPr>
            <p:nvPr/>
          </p:nvSpPr>
          <p:spPr bwMode="auto">
            <a:xfrm>
              <a:off x="3757" y="3126"/>
              <a:ext cx="6" cy="6"/>
            </a:xfrm>
            <a:custGeom>
              <a:avLst/>
              <a:gdLst>
                <a:gd name="T0" fmla="*/ 0 w 1"/>
                <a:gd name="T1" fmla="*/ 0 h 1"/>
                <a:gd name="T2" fmla="*/ 0 w 1"/>
                <a:gd name="T3" fmla="*/ 0 h 1"/>
                <a:gd name="T4" fmla="*/ 0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cubicBezTo>
                    <a:pt x="1" y="0"/>
                    <a:pt x="0" y="1"/>
                    <a:pt x="0" y="1"/>
                  </a:cubicBezTo>
                  <a:cubicBezTo>
                    <a:pt x="0" y="1"/>
                    <a:pt x="0" y="0"/>
                    <a:pt x="0" y="0"/>
                  </a:cubicBez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64" name="Freeform 540"/>
            <p:cNvSpPr>
              <a:spLocks/>
            </p:cNvSpPr>
            <p:nvPr/>
          </p:nvSpPr>
          <p:spPr bwMode="auto">
            <a:xfrm>
              <a:off x="3721" y="2898"/>
              <a:ext cx="6" cy="6"/>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65" name="Freeform 541"/>
            <p:cNvSpPr>
              <a:spLocks/>
            </p:cNvSpPr>
            <p:nvPr/>
          </p:nvSpPr>
          <p:spPr bwMode="auto">
            <a:xfrm>
              <a:off x="3721" y="2898"/>
              <a:ext cx="6" cy="6"/>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66" name="Freeform 542"/>
            <p:cNvSpPr>
              <a:spLocks/>
            </p:cNvSpPr>
            <p:nvPr/>
          </p:nvSpPr>
          <p:spPr bwMode="auto">
            <a:xfrm>
              <a:off x="3697" y="2664"/>
              <a:ext cx="18" cy="6"/>
            </a:xfrm>
            <a:custGeom>
              <a:avLst/>
              <a:gdLst>
                <a:gd name="T0" fmla="*/ 0 w 3"/>
                <a:gd name="T1" fmla="*/ 0 h 1"/>
                <a:gd name="T2" fmla="*/ 216 w 3"/>
                <a:gd name="T3" fmla="*/ 0 h 1"/>
                <a:gd name="T4" fmla="*/ 432 w 3"/>
                <a:gd name="T5" fmla="*/ 0 h 1"/>
                <a:gd name="T6" fmla="*/ 648 w 3"/>
                <a:gd name="T7" fmla="*/ 0 h 1"/>
                <a:gd name="T8" fmla="*/ 648 w 3"/>
                <a:gd name="T9" fmla="*/ 216 h 1"/>
                <a:gd name="T10" fmla="*/ 432 w 3"/>
                <a:gd name="T11" fmla="*/ 216 h 1"/>
                <a:gd name="T12" fmla="*/ 0 w 3"/>
                <a:gd name="T13" fmla="*/ 216 h 1"/>
                <a:gd name="T14" fmla="*/ 0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0"/>
                  </a:moveTo>
                  <a:lnTo>
                    <a:pt x="1" y="0"/>
                  </a:lnTo>
                  <a:lnTo>
                    <a:pt x="2" y="0"/>
                  </a:lnTo>
                  <a:lnTo>
                    <a:pt x="3" y="0"/>
                  </a:lnTo>
                  <a:lnTo>
                    <a:pt x="3" y="1"/>
                  </a:lnTo>
                  <a:lnTo>
                    <a:pt x="2"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67" name="Freeform 543"/>
            <p:cNvSpPr>
              <a:spLocks/>
            </p:cNvSpPr>
            <p:nvPr/>
          </p:nvSpPr>
          <p:spPr bwMode="auto">
            <a:xfrm>
              <a:off x="3697" y="2664"/>
              <a:ext cx="18" cy="6"/>
            </a:xfrm>
            <a:custGeom>
              <a:avLst/>
              <a:gdLst>
                <a:gd name="T0" fmla="*/ 0 w 3"/>
                <a:gd name="T1" fmla="*/ 0 h 1"/>
                <a:gd name="T2" fmla="*/ 216 w 3"/>
                <a:gd name="T3" fmla="*/ 0 h 1"/>
                <a:gd name="T4" fmla="*/ 432 w 3"/>
                <a:gd name="T5" fmla="*/ 0 h 1"/>
                <a:gd name="T6" fmla="*/ 648 w 3"/>
                <a:gd name="T7" fmla="*/ 0 h 1"/>
                <a:gd name="T8" fmla="*/ 648 w 3"/>
                <a:gd name="T9" fmla="*/ 216 h 1"/>
                <a:gd name="T10" fmla="*/ 432 w 3"/>
                <a:gd name="T11" fmla="*/ 216 h 1"/>
                <a:gd name="T12" fmla="*/ 0 w 3"/>
                <a:gd name="T13" fmla="*/ 216 h 1"/>
                <a:gd name="T14" fmla="*/ 0 w 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1"/>
                <a:gd name="T26" fmla="*/ 3 w 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1">
                  <a:moveTo>
                    <a:pt x="0" y="0"/>
                  </a:moveTo>
                  <a:lnTo>
                    <a:pt x="1" y="0"/>
                  </a:lnTo>
                  <a:lnTo>
                    <a:pt x="2" y="0"/>
                  </a:lnTo>
                  <a:lnTo>
                    <a:pt x="3" y="0"/>
                  </a:lnTo>
                  <a:lnTo>
                    <a:pt x="3" y="1"/>
                  </a:lnTo>
                  <a:lnTo>
                    <a:pt x="2"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68" name="Freeform 544"/>
            <p:cNvSpPr>
              <a:spLocks/>
            </p:cNvSpPr>
            <p:nvPr/>
          </p:nvSpPr>
          <p:spPr bwMode="auto">
            <a:xfrm>
              <a:off x="4069" y="2706"/>
              <a:ext cx="30" cy="48"/>
            </a:xfrm>
            <a:custGeom>
              <a:avLst/>
              <a:gdLst>
                <a:gd name="T0" fmla="*/ 432 w 5"/>
                <a:gd name="T1" fmla="*/ 216 h 8"/>
                <a:gd name="T2" fmla="*/ 432 w 5"/>
                <a:gd name="T3" fmla="*/ 0 h 8"/>
                <a:gd name="T4" fmla="*/ 216 w 5"/>
                <a:gd name="T5" fmla="*/ 0 h 8"/>
                <a:gd name="T6" fmla="*/ 0 w 5"/>
                <a:gd name="T7" fmla="*/ 216 h 8"/>
                <a:gd name="T8" fmla="*/ 0 w 5"/>
                <a:gd name="T9" fmla="*/ 432 h 8"/>
                <a:gd name="T10" fmla="*/ 0 w 5"/>
                <a:gd name="T11" fmla="*/ 648 h 8"/>
                <a:gd name="T12" fmla="*/ 216 w 5"/>
                <a:gd name="T13" fmla="*/ 1512 h 8"/>
                <a:gd name="T14" fmla="*/ 216 w 5"/>
                <a:gd name="T15" fmla="*/ 1728 h 8"/>
                <a:gd name="T16" fmla="*/ 648 w 5"/>
                <a:gd name="T17" fmla="*/ 1728 h 8"/>
                <a:gd name="T18" fmla="*/ 1080 w 5"/>
                <a:gd name="T19" fmla="*/ 1296 h 8"/>
                <a:gd name="T20" fmla="*/ 1080 w 5"/>
                <a:gd name="T21" fmla="*/ 1080 h 8"/>
                <a:gd name="T22" fmla="*/ 1080 w 5"/>
                <a:gd name="T23" fmla="*/ 1080 h 8"/>
                <a:gd name="T24" fmla="*/ 864 w 5"/>
                <a:gd name="T25" fmla="*/ 648 h 8"/>
                <a:gd name="T26" fmla="*/ 648 w 5"/>
                <a:gd name="T27" fmla="*/ 432 h 8"/>
                <a:gd name="T28" fmla="*/ 432 w 5"/>
                <a:gd name="T29" fmla="*/ 216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8"/>
                <a:gd name="T47" fmla="*/ 5 w 5"/>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8">
                  <a:moveTo>
                    <a:pt x="2" y="1"/>
                  </a:moveTo>
                  <a:lnTo>
                    <a:pt x="2" y="0"/>
                  </a:lnTo>
                  <a:lnTo>
                    <a:pt x="1" y="0"/>
                  </a:lnTo>
                  <a:lnTo>
                    <a:pt x="0" y="1"/>
                  </a:lnTo>
                  <a:lnTo>
                    <a:pt x="0" y="2"/>
                  </a:lnTo>
                  <a:lnTo>
                    <a:pt x="0" y="3"/>
                  </a:lnTo>
                  <a:lnTo>
                    <a:pt x="1" y="7"/>
                  </a:lnTo>
                  <a:lnTo>
                    <a:pt x="1" y="8"/>
                  </a:lnTo>
                  <a:lnTo>
                    <a:pt x="3" y="8"/>
                  </a:lnTo>
                  <a:lnTo>
                    <a:pt x="5" y="6"/>
                  </a:lnTo>
                  <a:lnTo>
                    <a:pt x="5" y="5"/>
                  </a:lnTo>
                  <a:lnTo>
                    <a:pt x="4" y="3"/>
                  </a:lnTo>
                  <a:lnTo>
                    <a:pt x="3" y="2"/>
                  </a:lnTo>
                  <a:lnTo>
                    <a:pt x="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69" name="Freeform 545"/>
            <p:cNvSpPr>
              <a:spLocks/>
            </p:cNvSpPr>
            <p:nvPr/>
          </p:nvSpPr>
          <p:spPr bwMode="auto">
            <a:xfrm>
              <a:off x="4069" y="2706"/>
              <a:ext cx="30" cy="48"/>
            </a:xfrm>
            <a:custGeom>
              <a:avLst/>
              <a:gdLst>
                <a:gd name="T0" fmla="*/ 432 w 5"/>
                <a:gd name="T1" fmla="*/ 216 h 8"/>
                <a:gd name="T2" fmla="*/ 432 w 5"/>
                <a:gd name="T3" fmla="*/ 0 h 8"/>
                <a:gd name="T4" fmla="*/ 216 w 5"/>
                <a:gd name="T5" fmla="*/ 0 h 8"/>
                <a:gd name="T6" fmla="*/ 0 w 5"/>
                <a:gd name="T7" fmla="*/ 216 h 8"/>
                <a:gd name="T8" fmla="*/ 0 w 5"/>
                <a:gd name="T9" fmla="*/ 432 h 8"/>
                <a:gd name="T10" fmla="*/ 0 w 5"/>
                <a:gd name="T11" fmla="*/ 648 h 8"/>
                <a:gd name="T12" fmla="*/ 216 w 5"/>
                <a:gd name="T13" fmla="*/ 1512 h 8"/>
                <a:gd name="T14" fmla="*/ 216 w 5"/>
                <a:gd name="T15" fmla="*/ 1728 h 8"/>
                <a:gd name="T16" fmla="*/ 648 w 5"/>
                <a:gd name="T17" fmla="*/ 1728 h 8"/>
                <a:gd name="T18" fmla="*/ 1080 w 5"/>
                <a:gd name="T19" fmla="*/ 1296 h 8"/>
                <a:gd name="T20" fmla="*/ 1080 w 5"/>
                <a:gd name="T21" fmla="*/ 1080 h 8"/>
                <a:gd name="T22" fmla="*/ 1080 w 5"/>
                <a:gd name="T23" fmla="*/ 1080 h 8"/>
                <a:gd name="T24" fmla="*/ 864 w 5"/>
                <a:gd name="T25" fmla="*/ 648 h 8"/>
                <a:gd name="T26" fmla="*/ 648 w 5"/>
                <a:gd name="T27" fmla="*/ 432 h 8"/>
                <a:gd name="T28" fmla="*/ 432 w 5"/>
                <a:gd name="T29" fmla="*/ 216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
                <a:gd name="T46" fmla="*/ 0 h 8"/>
                <a:gd name="T47" fmla="*/ 5 w 5"/>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 h="8">
                  <a:moveTo>
                    <a:pt x="2" y="1"/>
                  </a:moveTo>
                  <a:lnTo>
                    <a:pt x="2" y="0"/>
                  </a:lnTo>
                  <a:lnTo>
                    <a:pt x="1" y="0"/>
                  </a:lnTo>
                  <a:lnTo>
                    <a:pt x="0" y="1"/>
                  </a:lnTo>
                  <a:lnTo>
                    <a:pt x="0" y="2"/>
                  </a:lnTo>
                  <a:lnTo>
                    <a:pt x="0" y="3"/>
                  </a:lnTo>
                  <a:lnTo>
                    <a:pt x="1" y="7"/>
                  </a:lnTo>
                  <a:lnTo>
                    <a:pt x="1" y="8"/>
                  </a:lnTo>
                  <a:lnTo>
                    <a:pt x="3" y="8"/>
                  </a:lnTo>
                  <a:lnTo>
                    <a:pt x="5" y="6"/>
                  </a:lnTo>
                  <a:lnTo>
                    <a:pt x="5" y="5"/>
                  </a:lnTo>
                  <a:lnTo>
                    <a:pt x="4" y="3"/>
                  </a:lnTo>
                  <a:lnTo>
                    <a:pt x="3" y="2"/>
                  </a:lnTo>
                  <a:lnTo>
                    <a:pt x="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70" name="Freeform 546"/>
            <p:cNvSpPr>
              <a:spLocks/>
            </p:cNvSpPr>
            <p:nvPr/>
          </p:nvSpPr>
          <p:spPr bwMode="auto">
            <a:xfrm>
              <a:off x="4261" y="2658"/>
              <a:ext cx="6" cy="24"/>
            </a:xfrm>
            <a:custGeom>
              <a:avLst/>
              <a:gdLst>
                <a:gd name="T0" fmla="*/ 216 w 1"/>
                <a:gd name="T1" fmla="*/ 0 h 4"/>
                <a:gd name="T2" fmla="*/ 216 w 1"/>
                <a:gd name="T3" fmla="*/ 0 h 4"/>
                <a:gd name="T4" fmla="*/ 216 w 1"/>
                <a:gd name="T5" fmla="*/ 432 h 4"/>
                <a:gd name="T6" fmla="*/ 0 w 1"/>
                <a:gd name="T7" fmla="*/ 864 h 4"/>
                <a:gd name="T8" fmla="*/ 216 w 1"/>
                <a:gd name="T9" fmla="*/ 864 h 4"/>
                <a:gd name="T10" fmla="*/ 216 w 1"/>
                <a:gd name="T11" fmla="*/ 216 h 4"/>
                <a:gd name="T12" fmla="*/ 216 w 1"/>
                <a:gd name="T13" fmla="*/ 0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0"/>
                  </a:moveTo>
                  <a:lnTo>
                    <a:pt x="1" y="0"/>
                  </a:lnTo>
                  <a:lnTo>
                    <a:pt x="1" y="2"/>
                  </a:lnTo>
                  <a:lnTo>
                    <a:pt x="0" y="4"/>
                  </a:lnTo>
                  <a:lnTo>
                    <a:pt x="1" y="4"/>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71" name="Freeform 547"/>
            <p:cNvSpPr>
              <a:spLocks/>
            </p:cNvSpPr>
            <p:nvPr/>
          </p:nvSpPr>
          <p:spPr bwMode="auto">
            <a:xfrm>
              <a:off x="4261" y="2658"/>
              <a:ext cx="6" cy="24"/>
            </a:xfrm>
            <a:custGeom>
              <a:avLst/>
              <a:gdLst>
                <a:gd name="T0" fmla="*/ 216 w 1"/>
                <a:gd name="T1" fmla="*/ 0 h 4"/>
                <a:gd name="T2" fmla="*/ 216 w 1"/>
                <a:gd name="T3" fmla="*/ 0 h 4"/>
                <a:gd name="T4" fmla="*/ 216 w 1"/>
                <a:gd name="T5" fmla="*/ 432 h 4"/>
                <a:gd name="T6" fmla="*/ 0 w 1"/>
                <a:gd name="T7" fmla="*/ 864 h 4"/>
                <a:gd name="T8" fmla="*/ 216 w 1"/>
                <a:gd name="T9" fmla="*/ 864 h 4"/>
                <a:gd name="T10" fmla="*/ 216 w 1"/>
                <a:gd name="T11" fmla="*/ 216 h 4"/>
                <a:gd name="T12" fmla="*/ 216 w 1"/>
                <a:gd name="T13" fmla="*/ 0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0"/>
                  </a:moveTo>
                  <a:lnTo>
                    <a:pt x="1" y="0"/>
                  </a:lnTo>
                  <a:lnTo>
                    <a:pt x="1" y="2"/>
                  </a:lnTo>
                  <a:lnTo>
                    <a:pt x="0" y="4"/>
                  </a:lnTo>
                  <a:lnTo>
                    <a:pt x="1" y="4"/>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72" name="Rectangle 548"/>
            <p:cNvSpPr>
              <a:spLocks noChangeArrowheads="1"/>
            </p:cNvSpPr>
            <p:nvPr/>
          </p:nvSpPr>
          <p:spPr bwMode="auto">
            <a:xfrm>
              <a:off x="4261" y="2688"/>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73" name="Rectangle 549"/>
            <p:cNvSpPr>
              <a:spLocks noChangeArrowheads="1"/>
            </p:cNvSpPr>
            <p:nvPr/>
          </p:nvSpPr>
          <p:spPr bwMode="auto">
            <a:xfrm>
              <a:off x="4261" y="2688"/>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74" name="Freeform 550"/>
            <p:cNvSpPr>
              <a:spLocks/>
            </p:cNvSpPr>
            <p:nvPr/>
          </p:nvSpPr>
          <p:spPr bwMode="auto">
            <a:xfrm>
              <a:off x="4873" y="1920"/>
              <a:ext cx="12" cy="12"/>
            </a:xfrm>
            <a:custGeom>
              <a:avLst/>
              <a:gdLst>
                <a:gd name="T0" fmla="*/ 0 w 2"/>
                <a:gd name="T1" fmla="*/ 216 h 2"/>
                <a:gd name="T2" fmla="*/ 0 w 2"/>
                <a:gd name="T3" fmla="*/ 0 h 2"/>
                <a:gd name="T4" fmla="*/ 0 w 2"/>
                <a:gd name="T5" fmla="*/ 0 h 2"/>
                <a:gd name="T6" fmla="*/ 216 w 2"/>
                <a:gd name="T7" fmla="*/ 0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75" name="Freeform 551"/>
            <p:cNvSpPr>
              <a:spLocks/>
            </p:cNvSpPr>
            <p:nvPr/>
          </p:nvSpPr>
          <p:spPr bwMode="auto">
            <a:xfrm>
              <a:off x="4873" y="1920"/>
              <a:ext cx="12" cy="12"/>
            </a:xfrm>
            <a:custGeom>
              <a:avLst/>
              <a:gdLst>
                <a:gd name="T0" fmla="*/ 0 w 2"/>
                <a:gd name="T1" fmla="*/ 216 h 2"/>
                <a:gd name="T2" fmla="*/ 0 w 2"/>
                <a:gd name="T3" fmla="*/ 0 h 2"/>
                <a:gd name="T4" fmla="*/ 0 w 2"/>
                <a:gd name="T5" fmla="*/ 0 h 2"/>
                <a:gd name="T6" fmla="*/ 216 w 2"/>
                <a:gd name="T7" fmla="*/ 0 h 2"/>
                <a:gd name="T8" fmla="*/ 432 w 2"/>
                <a:gd name="T9" fmla="*/ 216 h 2"/>
                <a:gd name="T10" fmla="*/ 216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76" name="Freeform 552"/>
            <p:cNvSpPr>
              <a:spLocks/>
            </p:cNvSpPr>
            <p:nvPr/>
          </p:nvSpPr>
          <p:spPr bwMode="auto">
            <a:xfrm>
              <a:off x="4861" y="1920"/>
              <a:ext cx="6" cy="6"/>
            </a:xfrm>
            <a:custGeom>
              <a:avLst/>
              <a:gdLst>
                <a:gd name="T0" fmla="*/ 216 w 1"/>
                <a:gd name="T1" fmla="*/ 0 h 1"/>
                <a:gd name="T2" fmla="*/ 216 w 1"/>
                <a:gd name="T3" fmla="*/ 0 h 1"/>
                <a:gd name="T4" fmla="*/ 0 w 1"/>
                <a:gd name="T5" fmla="*/ 216 h 1"/>
                <a:gd name="T6" fmla="*/ 216 w 1"/>
                <a:gd name="T7" fmla="*/ 216 h 1"/>
                <a:gd name="T8" fmla="*/ 216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0" y="1"/>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77" name="Freeform 553"/>
            <p:cNvSpPr>
              <a:spLocks/>
            </p:cNvSpPr>
            <p:nvPr/>
          </p:nvSpPr>
          <p:spPr bwMode="auto">
            <a:xfrm>
              <a:off x="4861" y="1920"/>
              <a:ext cx="6" cy="6"/>
            </a:xfrm>
            <a:custGeom>
              <a:avLst/>
              <a:gdLst>
                <a:gd name="T0" fmla="*/ 216 w 1"/>
                <a:gd name="T1" fmla="*/ 0 h 1"/>
                <a:gd name="T2" fmla="*/ 216 w 1"/>
                <a:gd name="T3" fmla="*/ 0 h 1"/>
                <a:gd name="T4" fmla="*/ 0 w 1"/>
                <a:gd name="T5" fmla="*/ 216 h 1"/>
                <a:gd name="T6" fmla="*/ 216 w 1"/>
                <a:gd name="T7" fmla="*/ 216 h 1"/>
                <a:gd name="T8" fmla="*/ 216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0" y="1"/>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78" name="Freeform 554"/>
            <p:cNvSpPr>
              <a:spLocks/>
            </p:cNvSpPr>
            <p:nvPr/>
          </p:nvSpPr>
          <p:spPr bwMode="auto">
            <a:xfrm>
              <a:off x="4933" y="1938"/>
              <a:ext cx="42" cy="180"/>
            </a:xfrm>
            <a:custGeom>
              <a:avLst/>
              <a:gdLst>
                <a:gd name="T0" fmla="*/ 648 w 7"/>
                <a:gd name="T1" fmla="*/ 216 h 30"/>
                <a:gd name="T2" fmla="*/ 432 w 7"/>
                <a:gd name="T3" fmla="*/ 0 h 30"/>
                <a:gd name="T4" fmla="*/ 432 w 7"/>
                <a:gd name="T5" fmla="*/ 0 h 30"/>
                <a:gd name="T6" fmla="*/ 216 w 7"/>
                <a:gd name="T7" fmla="*/ 216 h 30"/>
                <a:gd name="T8" fmla="*/ 432 w 7"/>
                <a:gd name="T9" fmla="*/ 648 h 30"/>
                <a:gd name="T10" fmla="*/ 432 w 7"/>
                <a:gd name="T11" fmla="*/ 648 h 30"/>
                <a:gd name="T12" fmla="*/ 216 w 7"/>
                <a:gd name="T13" fmla="*/ 648 h 30"/>
                <a:gd name="T14" fmla="*/ 0 w 7"/>
                <a:gd name="T15" fmla="*/ 864 h 30"/>
                <a:gd name="T16" fmla="*/ 0 w 7"/>
                <a:gd name="T17" fmla="*/ 1080 h 30"/>
                <a:gd name="T18" fmla="*/ 0 w 7"/>
                <a:gd name="T19" fmla="*/ 1512 h 30"/>
                <a:gd name="T20" fmla="*/ 0 w 7"/>
                <a:gd name="T21" fmla="*/ 1728 h 30"/>
                <a:gd name="T22" fmla="*/ 0 w 7"/>
                <a:gd name="T23" fmla="*/ 1944 h 30"/>
                <a:gd name="T24" fmla="*/ 0 w 7"/>
                <a:gd name="T25" fmla="*/ 2376 h 30"/>
                <a:gd name="T26" fmla="*/ 216 w 7"/>
                <a:gd name="T27" fmla="*/ 2592 h 30"/>
                <a:gd name="T28" fmla="*/ 216 w 7"/>
                <a:gd name="T29" fmla="*/ 3456 h 30"/>
                <a:gd name="T30" fmla="*/ 216 w 7"/>
                <a:gd name="T31" fmla="*/ 3672 h 30"/>
                <a:gd name="T32" fmla="*/ 216 w 7"/>
                <a:gd name="T33" fmla="*/ 4104 h 30"/>
                <a:gd name="T34" fmla="*/ 0 w 7"/>
                <a:gd name="T35" fmla="*/ 4536 h 30"/>
                <a:gd name="T36" fmla="*/ 216 w 7"/>
                <a:gd name="T37" fmla="*/ 4968 h 30"/>
                <a:gd name="T38" fmla="*/ 216 w 7"/>
                <a:gd name="T39" fmla="*/ 5400 h 30"/>
                <a:gd name="T40" fmla="*/ 216 w 7"/>
                <a:gd name="T41" fmla="*/ 5616 h 30"/>
                <a:gd name="T42" fmla="*/ 0 w 7"/>
                <a:gd name="T43" fmla="*/ 6480 h 30"/>
                <a:gd name="T44" fmla="*/ 216 w 7"/>
                <a:gd name="T45" fmla="*/ 6480 h 30"/>
                <a:gd name="T46" fmla="*/ 216 w 7"/>
                <a:gd name="T47" fmla="*/ 6264 h 30"/>
                <a:gd name="T48" fmla="*/ 432 w 7"/>
                <a:gd name="T49" fmla="*/ 6048 h 30"/>
                <a:gd name="T50" fmla="*/ 648 w 7"/>
                <a:gd name="T51" fmla="*/ 6048 h 30"/>
                <a:gd name="T52" fmla="*/ 864 w 7"/>
                <a:gd name="T53" fmla="*/ 6480 h 30"/>
                <a:gd name="T54" fmla="*/ 864 w 7"/>
                <a:gd name="T55" fmla="*/ 6264 h 30"/>
                <a:gd name="T56" fmla="*/ 864 w 7"/>
                <a:gd name="T57" fmla="*/ 6048 h 30"/>
                <a:gd name="T58" fmla="*/ 648 w 7"/>
                <a:gd name="T59" fmla="*/ 5832 h 30"/>
                <a:gd name="T60" fmla="*/ 432 w 7"/>
                <a:gd name="T61" fmla="*/ 5400 h 30"/>
                <a:gd name="T62" fmla="*/ 432 w 7"/>
                <a:gd name="T63" fmla="*/ 4968 h 30"/>
                <a:gd name="T64" fmla="*/ 648 w 7"/>
                <a:gd name="T65" fmla="*/ 4752 h 30"/>
                <a:gd name="T66" fmla="*/ 648 w 7"/>
                <a:gd name="T67" fmla="*/ 4752 h 30"/>
                <a:gd name="T68" fmla="*/ 648 w 7"/>
                <a:gd name="T69" fmla="*/ 4536 h 30"/>
                <a:gd name="T70" fmla="*/ 648 w 7"/>
                <a:gd name="T71" fmla="*/ 4104 h 30"/>
                <a:gd name="T72" fmla="*/ 864 w 7"/>
                <a:gd name="T73" fmla="*/ 3888 h 30"/>
                <a:gd name="T74" fmla="*/ 1080 w 7"/>
                <a:gd name="T75" fmla="*/ 4104 h 30"/>
                <a:gd name="T76" fmla="*/ 1296 w 7"/>
                <a:gd name="T77" fmla="*/ 4320 h 30"/>
                <a:gd name="T78" fmla="*/ 1296 w 7"/>
                <a:gd name="T79" fmla="*/ 4320 h 30"/>
                <a:gd name="T80" fmla="*/ 1512 w 7"/>
                <a:gd name="T81" fmla="*/ 4320 h 30"/>
                <a:gd name="T82" fmla="*/ 1512 w 7"/>
                <a:gd name="T83" fmla="*/ 4320 h 30"/>
                <a:gd name="T84" fmla="*/ 1512 w 7"/>
                <a:gd name="T85" fmla="*/ 4104 h 30"/>
                <a:gd name="T86" fmla="*/ 1296 w 7"/>
                <a:gd name="T87" fmla="*/ 3888 h 30"/>
                <a:gd name="T88" fmla="*/ 1080 w 7"/>
                <a:gd name="T89" fmla="*/ 3240 h 30"/>
                <a:gd name="T90" fmla="*/ 864 w 7"/>
                <a:gd name="T91" fmla="*/ 2592 h 30"/>
                <a:gd name="T92" fmla="*/ 864 w 7"/>
                <a:gd name="T93" fmla="*/ 1728 h 30"/>
                <a:gd name="T94" fmla="*/ 864 w 7"/>
                <a:gd name="T95" fmla="*/ 1296 h 30"/>
                <a:gd name="T96" fmla="*/ 864 w 7"/>
                <a:gd name="T97" fmla="*/ 864 h 30"/>
                <a:gd name="T98" fmla="*/ 648 w 7"/>
                <a:gd name="T99" fmla="*/ 216 h 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
                <a:gd name="T151" fmla="*/ 0 h 30"/>
                <a:gd name="T152" fmla="*/ 7 w 7"/>
                <a:gd name="T153" fmla="*/ 30 h 3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 h="30">
                  <a:moveTo>
                    <a:pt x="3" y="1"/>
                  </a:moveTo>
                  <a:lnTo>
                    <a:pt x="2" y="0"/>
                  </a:lnTo>
                  <a:lnTo>
                    <a:pt x="1" y="1"/>
                  </a:lnTo>
                  <a:lnTo>
                    <a:pt x="2" y="3"/>
                  </a:lnTo>
                  <a:lnTo>
                    <a:pt x="1" y="3"/>
                  </a:lnTo>
                  <a:lnTo>
                    <a:pt x="0" y="4"/>
                  </a:lnTo>
                  <a:lnTo>
                    <a:pt x="0" y="5"/>
                  </a:lnTo>
                  <a:lnTo>
                    <a:pt x="0" y="7"/>
                  </a:lnTo>
                  <a:lnTo>
                    <a:pt x="0" y="8"/>
                  </a:lnTo>
                  <a:lnTo>
                    <a:pt x="0" y="9"/>
                  </a:lnTo>
                  <a:lnTo>
                    <a:pt x="0" y="11"/>
                  </a:lnTo>
                  <a:lnTo>
                    <a:pt x="1" y="12"/>
                  </a:lnTo>
                  <a:lnTo>
                    <a:pt x="1" y="16"/>
                  </a:lnTo>
                  <a:lnTo>
                    <a:pt x="1" y="17"/>
                  </a:lnTo>
                  <a:lnTo>
                    <a:pt x="1" y="19"/>
                  </a:lnTo>
                  <a:lnTo>
                    <a:pt x="0" y="21"/>
                  </a:lnTo>
                  <a:lnTo>
                    <a:pt x="1" y="23"/>
                  </a:lnTo>
                  <a:lnTo>
                    <a:pt x="1" y="25"/>
                  </a:lnTo>
                  <a:lnTo>
                    <a:pt x="1" y="26"/>
                  </a:lnTo>
                  <a:lnTo>
                    <a:pt x="0" y="30"/>
                  </a:lnTo>
                  <a:lnTo>
                    <a:pt x="1" y="30"/>
                  </a:lnTo>
                  <a:lnTo>
                    <a:pt x="1" y="29"/>
                  </a:lnTo>
                  <a:lnTo>
                    <a:pt x="2" y="28"/>
                  </a:lnTo>
                  <a:lnTo>
                    <a:pt x="3" y="28"/>
                  </a:lnTo>
                  <a:lnTo>
                    <a:pt x="4" y="30"/>
                  </a:lnTo>
                  <a:lnTo>
                    <a:pt x="4" y="29"/>
                  </a:lnTo>
                  <a:lnTo>
                    <a:pt x="4" y="28"/>
                  </a:lnTo>
                  <a:lnTo>
                    <a:pt x="3" y="27"/>
                  </a:lnTo>
                  <a:lnTo>
                    <a:pt x="2" y="25"/>
                  </a:lnTo>
                  <a:lnTo>
                    <a:pt x="2" y="23"/>
                  </a:lnTo>
                  <a:lnTo>
                    <a:pt x="3" y="22"/>
                  </a:lnTo>
                  <a:lnTo>
                    <a:pt x="3" y="21"/>
                  </a:lnTo>
                  <a:lnTo>
                    <a:pt x="3" y="19"/>
                  </a:lnTo>
                  <a:lnTo>
                    <a:pt x="4" y="18"/>
                  </a:lnTo>
                  <a:lnTo>
                    <a:pt x="5" y="19"/>
                  </a:lnTo>
                  <a:lnTo>
                    <a:pt x="6" y="20"/>
                  </a:lnTo>
                  <a:lnTo>
                    <a:pt x="7" y="20"/>
                  </a:lnTo>
                  <a:lnTo>
                    <a:pt x="7" y="19"/>
                  </a:lnTo>
                  <a:lnTo>
                    <a:pt x="6" y="18"/>
                  </a:lnTo>
                  <a:lnTo>
                    <a:pt x="5" y="15"/>
                  </a:lnTo>
                  <a:lnTo>
                    <a:pt x="4" y="12"/>
                  </a:lnTo>
                  <a:lnTo>
                    <a:pt x="4" y="8"/>
                  </a:lnTo>
                  <a:lnTo>
                    <a:pt x="4" y="6"/>
                  </a:lnTo>
                  <a:lnTo>
                    <a:pt x="4" y="4"/>
                  </a:lnTo>
                  <a:lnTo>
                    <a:pt x="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79" name="Freeform 555"/>
            <p:cNvSpPr>
              <a:spLocks/>
            </p:cNvSpPr>
            <p:nvPr/>
          </p:nvSpPr>
          <p:spPr bwMode="auto">
            <a:xfrm>
              <a:off x="4933" y="1938"/>
              <a:ext cx="42" cy="180"/>
            </a:xfrm>
            <a:custGeom>
              <a:avLst/>
              <a:gdLst>
                <a:gd name="T0" fmla="*/ 648 w 7"/>
                <a:gd name="T1" fmla="*/ 216 h 30"/>
                <a:gd name="T2" fmla="*/ 432 w 7"/>
                <a:gd name="T3" fmla="*/ 0 h 30"/>
                <a:gd name="T4" fmla="*/ 432 w 7"/>
                <a:gd name="T5" fmla="*/ 0 h 30"/>
                <a:gd name="T6" fmla="*/ 216 w 7"/>
                <a:gd name="T7" fmla="*/ 216 h 30"/>
                <a:gd name="T8" fmla="*/ 432 w 7"/>
                <a:gd name="T9" fmla="*/ 648 h 30"/>
                <a:gd name="T10" fmla="*/ 432 w 7"/>
                <a:gd name="T11" fmla="*/ 648 h 30"/>
                <a:gd name="T12" fmla="*/ 216 w 7"/>
                <a:gd name="T13" fmla="*/ 648 h 30"/>
                <a:gd name="T14" fmla="*/ 0 w 7"/>
                <a:gd name="T15" fmla="*/ 864 h 30"/>
                <a:gd name="T16" fmla="*/ 0 w 7"/>
                <a:gd name="T17" fmla="*/ 1080 h 30"/>
                <a:gd name="T18" fmla="*/ 0 w 7"/>
                <a:gd name="T19" fmla="*/ 1512 h 30"/>
                <a:gd name="T20" fmla="*/ 0 w 7"/>
                <a:gd name="T21" fmla="*/ 1728 h 30"/>
                <a:gd name="T22" fmla="*/ 0 w 7"/>
                <a:gd name="T23" fmla="*/ 1944 h 30"/>
                <a:gd name="T24" fmla="*/ 0 w 7"/>
                <a:gd name="T25" fmla="*/ 2376 h 30"/>
                <a:gd name="T26" fmla="*/ 216 w 7"/>
                <a:gd name="T27" fmla="*/ 2592 h 30"/>
                <a:gd name="T28" fmla="*/ 216 w 7"/>
                <a:gd name="T29" fmla="*/ 3456 h 30"/>
                <a:gd name="T30" fmla="*/ 216 w 7"/>
                <a:gd name="T31" fmla="*/ 3672 h 30"/>
                <a:gd name="T32" fmla="*/ 216 w 7"/>
                <a:gd name="T33" fmla="*/ 4104 h 30"/>
                <a:gd name="T34" fmla="*/ 0 w 7"/>
                <a:gd name="T35" fmla="*/ 4536 h 30"/>
                <a:gd name="T36" fmla="*/ 216 w 7"/>
                <a:gd name="T37" fmla="*/ 4968 h 30"/>
                <a:gd name="T38" fmla="*/ 216 w 7"/>
                <a:gd name="T39" fmla="*/ 5400 h 30"/>
                <a:gd name="T40" fmla="*/ 216 w 7"/>
                <a:gd name="T41" fmla="*/ 5616 h 30"/>
                <a:gd name="T42" fmla="*/ 0 w 7"/>
                <a:gd name="T43" fmla="*/ 6480 h 30"/>
                <a:gd name="T44" fmla="*/ 216 w 7"/>
                <a:gd name="T45" fmla="*/ 6480 h 30"/>
                <a:gd name="T46" fmla="*/ 216 w 7"/>
                <a:gd name="T47" fmla="*/ 6264 h 30"/>
                <a:gd name="T48" fmla="*/ 432 w 7"/>
                <a:gd name="T49" fmla="*/ 6048 h 30"/>
                <a:gd name="T50" fmla="*/ 648 w 7"/>
                <a:gd name="T51" fmla="*/ 6048 h 30"/>
                <a:gd name="T52" fmla="*/ 864 w 7"/>
                <a:gd name="T53" fmla="*/ 6480 h 30"/>
                <a:gd name="T54" fmla="*/ 864 w 7"/>
                <a:gd name="T55" fmla="*/ 6264 h 30"/>
                <a:gd name="T56" fmla="*/ 864 w 7"/>
                <a:gd name="T57" fmla="*/ 6048 h 30"/>
                <a:gd name="T58" fmla="*/ 648 w 7"/>
                <a:gd name="T59" fmla="*/ 5832 h 30"/>
                <a:gd name="T60" fmla="*/ 432 w 7"/>
                <a:gd name="T61" fmla="*/ 5400 h 30"/>
                <a:gd name="T62" fmla="*/ 432 w 7"/>
                <a:gd name="T63" fmla="*/ 4968 h 30"/>
                <a:gd name="T64" fmla="*/ 648 w 7"/>
                <a:gd name="T65" fmla="*/ 4752 h 30"/>
                <a:gd name="T66" fmla="*/ 648 w 7"/>
                <a:gd name="T67" fmla="*/ 4752 h 30"/>
                <a:gd name="T68" fmla="*/ 648 w 7"/>
                <a:gd name="T69" fmla="*/ 4536 h 30"/>
                <a:gd name="T70" fmla="*/ 648 w 7"/>
                <a:gd name="T71" fmla="*/ 4104 h 30"/>
                <a:gd name="T72" fmla="*/ 864 w 7"/>
                <a:gd name="T73" fmla="*/ 3888 h 30"/>
                <a:gd name="T74" fmla="*/ 1080 w 7"/>
                <a:gd name="T75" fmla="*/ 4104 h 30"/>
                <a:gd name="T76" fmla="*/ 1296 w 7"/>
                <a:gd name="T77" fmla="*/ 4320 h 30"/>
                <a:gd name="T78" fmla="*/ 1296 w 7"/>
                <a:gd name="T79" fmla="*/ 4320 h 30"/>
                <a:gd name="T80" fmla="*/ 1512 w 7"/>
                <a:gd name="T81" fmla="*/ 4320 h 30"/>
                <a:gd name="T82" fmla="*/ 1512 w 7"/>
                <a:gd name="T83" fmla="*/ 4320 h 30"/>
                <a:gd name="T84" fmla="*/ 1512 w 7"/>
                <a:gd name="T85" fmla="*/ 4104 h 30"/>
                <a:gd name="T86" fmla="*/ 1296 w 7"/>
                <a:gd name="T87" fmla="*/ 3888 h 30"/>
                <a:gd name="T88" fmla="*/ 1080 w 7"/>
                <a:gd name="T89" fmla="*/ 3240 h 30"/>
                <a:gd name="T90" fmla="*/ 864 w 7"/>
                <a:gd name="T91" fmla="*/ 2592 h 30"/>
                <a:gd name="T92" fmla="*/ 864 w 7"/>
                <a:gd name="T93" fmla="*/ 1728 h 30"/>
                <a:gd name="T94" fmla="*/ 864 w 7"/>
                <a:gd name="T95" fmla="*/ 1296 h 30"/>
                <a:gd name="T96" fmla="*/ 864 w 7"/>
                <a:gd name="T97" fmla="*/ 864 h 30"/>
                <a:gd name="T98" fmla="*/ 648 w 7"/>
                <a:gd name="T99" fmla="*/ 216 h 3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
                <a:gd name="T151" fmla="*/ 0 h 30"/>
                <a:gd name="T152" fmla="*/ 7 w 7"/>
                <a:gd name="T153" fmla="*/ 30 h 3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 h="30">
                  <a:moveTo>
                    <a:pt x="3" y="1"/>
                  </a:moveTo>
                  <a:lnTo>
                    <a:pt x="2" y="0"/>
                  </a:lnTo>
                  <a:lnTo>
                    <a:pt x="1" y="1"/>
                  </a:lnTo>
                  <a:lnTo>
                    <a:pt x="2" y="3"/>
                  </a:lnTo>
                  <a:lnTo>
                    <a:pt x="1" y="3"/>
                  </a:lnTo>
                  <a:lnTo>
                    <a:pt x="0" y="4"/>
                  </a:lnTo>
                  <a:lnTo>
                    <a:pt x="0" y="5"/>
                  </a:lnTo>
                  <a:lnTo>
                    <a:pt x="0" y="7"/>
                  </a:lnTo>
                  <a:lnTo>
                    <a:pt x="0" y="8"/>
                  </a:lnTo>
                  <a:lnTo>
                    <a:pt x="0" y="9"/>
                  </a:lnTo>
                  <a:lnTo>
                    <a:pt x="0" y="11"/>
                  </a:lnTo>
                  <a:lnTo>
                    <a:pt x="1" y="12"/>
                  </a:lnTo>
                  <a:lnTo>
                    <a:pt x="1" y="16"/>
                  </a:lnTo>
                  <a:lnTo>
                    <a:pt x="1" y="17"/>
                  </a:lnTo>
                  <a:lnTo>
                    <a:pt x="1" y="19"/>
                  </a:lnTo>
                  <a:lnTo>
                    <a:pt x="0" y="21"/>
                  </a:lnTo>
                  <a:lnTo>
                    <a:pt x="1" y="23"/>
                  </a:lnTo>
                  <a:lnTo>
                    <a:pt x="1" y="25"/>
                  </a:lnTo>
                  <a:lnTo>
                    <a:pt x="1" y="26"/>
                  </a:lnTo>
                  <a:lnTo>
                    <a:pt x="0" y="30"/>
                  </a:lnTo>
                  <a:lnTo>
                    <a:pt x="1" y="30"/>
                  </a:lnTo>
                  <a:lnTo>
                    <a:pt x="1" y="29"/>
                  </a:lnTo>
                  <a:lnTo>
                    <a:pt x="2" y="28"/>
                  </a:lnTo>
                  <a:lnTo>
                    <a:pt x="3" y="28"/>
                  </a:lnTo>
                  <a:lnTo>
                    <a:pt x="4" y="30"/>
                  </a:lnTo>
                  <a:lnTo>
                    <a:pt x="4" y="29"/>
                  </a:lnTo>
                  <a:lnTo>
                    <a:pt x="4" y="28"/>
                  </a:lnTo>
                  <a:lnTo>
                    <a:pt x="3" y="27"/>
                  </a:lnTo>
                  <a:lnTo>
                    <a:pt x="2" y="25"/>
                  </a:lnTo>
                  <a:lnTo>
                    <a:pt x="2" y="23"/>
                  </a:lnTo>
                  <a:lnTo>
                    <a:pt x="3" y="22"/>
                  </a:lnTo>
                  <a:lnTo>
                    <a:pt x="3" y="21"/>
                  </a:lnTo>
                  <a:lnTo>
                    <a:pt x="3" y="19"/>
                  </a:lnTo>
                  <a:lnTo>
                    <a:pt x="4" y="18"/>
                  </a:lnTo>
                  <a:lnTo>
                    <a:pt x="5" y="19"/>
                  </a:lnTo>
                  <a:lnTo>
                    <a:pt x="6" y="20"/>
                  </a:lnTo>
                  <a:lnTo>
                    <a:pt x="7" y="20"/>
                  </a:lnTo>
                  <a:lnTo>
                    <a:pt x="7" y="19"/>
                  </a:lnTo>
                  <a:lnTo>
                    <a:pt x="6" y="18"/>
                  </a:lnTo>
                  <a:lnTo>
                    <a:pt x="5" y="15"/>
                  </a:lnTo>
                  <a:lnTo>
                    <a:pt x="4" y="12"/>
                  </a:lnTo>
                  <a:lnTo>
                    <a:pt x="4" y="8"/>
                  </a:lnTo>
                  <a:lnTo>
                    <a:pt x="4" y="6"/>
                  </a:lnTo>
                  <a:lnTo>
                    <a:pt x="4" y="4"/>
                  </a:lnTo>
                  <a:lnTo>
                    <a:pt x="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80" name="Freeform 556"/>
            <p:cNvSpPr>
              <a:spLocks/>
            </p:cNvSpPr>
            <p:nvPr/>
          </p:nvSpPr>
          <p:spPr bwMode="auto">
            <a:xfrm>
              <a:off x="4903" y="2130"/>
              <a:ext cx="84" cy="72"/>
            </a:xfrm>
            <a:custGeom>
              <a:avLst/>
              <a:gdLst>
                <a:gd name="T0" fmla="*/ 864 w 14"/>
                <a:gd name="T1" fmla="*/ 216 h 12"/>
                <a:gd name="T2" fmla="*/ 1080 w 14"/>
                <a:gd name="T3" fmla="*/ 0 h 12"/>
                <a:gd name="T4" fmla="*/ 1296 w 14"/>
                <a:gd name="T5" fmla="*/ 0 h 12"/>
                <a:gd name="T6" fmla="*/ 1512 w 14"/>
                <a:gd name="T7" fmla="*/ 216 h 12"/>
                <a:gd name="T8" fmla="*/ 1512 w 14"/>
                <a:gd name="T9" fmla="*/ 648 h 12"/>
                <a:gd name="T10" fmla="*/ 1728 w 14"/>
                <a:gd name="T11" fmla="*/ 648 h 12"/>
                <a:gd name="T12" fmla="*/ 1944 w 14"/>
                <a:gd name="T13" fmla="*/ 864 h 12"/>
                <a:gd name="T14" fmla="*/ 2160 w 14"/>
                <a:gd name="T15" fmla="*/ 864 h 12"/>
                <a:gd name="T16" fmla="*/ 2376 w 14"/>
                <a:gd name="T17" fmla="*/ 1080 h 12"/>
                <a:gd name="T18" fmla="*/ 2592 w 14"/>
                <a:gd name="T19" fmla="*/ 1080 h 12"/>
                <a:gd name="T20" fmla="*/ 2808 w 14"/>
                <a:gd name="T21" fmla="*/ 864 h 12"/>
                <a:gd name="T22" fmla="*/ 2808 w 14"/>
                <a:gd name="T23" fmla="*/ 864 h 12"/>
                <a:gd name="T24" fmla="*/ 2808 w 14"/>
                <a:gd name="T25" fmla="*/ 1296 h 12"/>
                <a:gd name="T26" fmla="*/ 3024 w 14"/>
                <a:gd name="T27" fmla="*/ 1296 h 12"/>
                <a:gd name="T28" fmla="*/ 3024 w 14"/>
                <a:gd name="T29" fmla="*/ 1512 h 12"/>
                <a:gd name="T30" fmla="*/ 2808 w 14"/>
                <a:gd name="T31" fmla="*/ 1728 h 12"/>
                <a:gd name="T32" fmla="*/ 2592 w 14"/>
                <a:gd name="T33" fmla="*/ 1728 h 12"/>
                <a:gd name="T34" fmla="*/ 2160 w 14"/>
                <a:gd name="T35" fmla="*/ 1728 h 12"/>
                <a:gd name="T36" fmla="*/ 1944 w 14"/>
                <a:gd name="T37" fmla="*/ 2160 h 12"/>
                <a:gd name="T38" fmla="*/ 1944 w 14"/>
                <a:gd name="T39" fmla="*/ 2376 h 12"/>
                <a:gd name="T40" fmla="*/ 1728 w 14"/>
                <a:gd name="T41" fmla="*/ 2376 h 12"/>
                <a:gd name="T42" fmla="*/ 1512 w 14"/>
                <a:gd name="T43" fmla="*/ 2160 h 12"/>
                <a:gd name="T44" fmla="*/ 1296 w 14"/>
                <a:gd name="T45" fmla="*/ 1944 h 12"/>
                <a:gd name="T46" fmla="*/ 1080 w 14"/>
                <a:gd name="T47" fmla="*/ 1944 h 12"/>
                <a:gd name="T48" fmla="*/ 864 w 14"/>
                <a:gd name="T49" fmla="*/ 2160 h 12"/>
                <a:gd name="T50" fmla="*/ 648 w 14"/>
                <a:gd name="T51" fmla="*/ 1944 h 12"/>
                <a:gd name="T52" fmla="*/ 432 w 14"/>
                <a:gd name="T53" fmla="*/ 1944 h 12"/>
                <a:gd name="T54" fmla="*/ 216 w 14"/>
                <a:gd name="T55" fmla="*/ 2160 h 12"/>
                <a:gd name="T56" fmla="*/ 648 w 14"/>
                <a:gd name="T57" fmla="*/ 2376 h 12"/>
                <a:gd name="T58" fmla="*/ 648 w 14"/>
                <a:gd name="T59" fmla="*/ 2592 h 12"/>
                <a:gd name="T60" fmla="*/ 216 w 14"/>
                <a:gd name="T61" fmla="*/ 2592 h 12"/>
                <a:gd name="T62" fmla="*/ 216 w 14"/>
                <a:gd name="T63" fmla="*/ 2376 h 12"/>
                <a:gd name="T64" fmla="*/ 0 w 14"/>
                <a:gd name="T65" fmla="*/ 2160 h 12"/>
                <a:gd name="T66" fmla="*/ 216 w 14"/>
                <a:gd name="T67" fmla="*/ 1944 h 12"/>
                <a:gd name="T68" fmla="*/ 432 w 14"/>
                <a:gd name="T69" fmla="*/ 1728 h 12"/>
                <a:gd name="T70" fmla="*/ 432 w 14"/>
                <a:gd name="T71" fmla="*/ 1512 h 12"/>
                <a:gd name="T72" fmla="*/ 648 w 14"/>
                <a:gd name="T73" fmla="*/ 1512 h 12"/>
                <a:gd name="T74" fmla="*/ 648 w 14"/>
                <a:gd name="T75" fmla="*/ 1512 h 12"/>
                <a:gd name="T76" fmla="*/ 864 w 14"/>
                <a:gd name="T77" fmla="*/ 1512 h 12"/>
                <a:gd name="T78" fmla="*/ 864 w 14"/>
                <a:gd name="T79" fmla="*/ 1296 h 12"/>
                <a:gd name="T80" fmla="*/ 1080 w 14"/>
                <a:gd name="T81" fmla="*/ 864 h 12"/>
                <a:gd name="T82" fmla="*/ 1080 w 14"/>
                <a:gd name="T83" fmla="*/ 432 h 12"/>
                <a:gd name="T84" fmla="*/ 864 w 14"/>
                <a:gd name="T85" fmla="*/ 216 h 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
                <a:gd name="T130" fmla="*/ 0 h 12"/>
                <a:gd name="T131" fmla="*/ 14 w 14"/>
                <a:gd name="T132" fmla="*/ 12 h 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 h="12">
                  <a:moveTo>
                    <a:pt x="4" y="1"/>
                  </a:moveTo>
                  <a:lnTo>
                    <a:pt x="5" y="0"/>
                  </a:lnTo>
                  <a:lnTo>
                    <a:pt x="6" y="0"/>
                  </a:lnTo>
                  <a:lnTo>
                    <a:pt x="7" y="1"/>
                  </a:lnTo>
                  <a:lnTo>
                    <a:pt x="7" y="3"/>
                  </a:lnTo>
                  <a:lnTo>
                    <a:pt x="8" y="3"/>
                  </a:lnTo>
                  <a:lnTo>
                    <a:pt x="9" y="4"/>
                  </a:lnTo>
                  <a:lnTo>
                    <a:pt x="10" y="4"/>
                  </a:lnTo>
                  <a:lnTo>
                    <a:pt x="11" y="5"/>
                  </a:lnTo>
                  <a:lnTo>
                    <a:pt x="12" y="5"/>
                  </a:lnTo>
                  <a:lnTo>
                    <a:pt x="13" y="4"/>
                  </a:lnTo>
                  <a:lnTo>
                    <a:pt x="13" y="6"/>
                  </a:lnTo>
                  <a:lnTo>
                    <a:pt x="14" y="6"/>
                  </a:lnTo>
                  <a:lnTo>
                    <a:pt x="14" y="7"/>
                  </a:lnTo>
                  <a:lnTo>
                    <a:pt x="13" y="8"/>
                  </a:lnTo>
                  <a:lnTo>
                    <a:pt x="12" y="8"/>
                  </a:lnTo>
                  <a:lnTo>
                    <a:pt x="10" y="8"/>
                  </a:lnTo>
                  <a:lnTo>
                    <a:pt x="9" y="10"/>
                  </a:lnTo>
                  <a:lnTo>
                    <a:pt x="9" y="11"/>
                  </a:lnTo>
                  <a:lnTo>
                    <a:pt x="8" y="11"/>
                  </a:lnTo>
                  <a:lnTo>
                    <a:pt x="7" y="10"/>
                  </a:lnTo>
                  <a:lnTo>
                    <a:pt x="6" y="9"/>
                  </a:lnTo>
                  <a:lnTo>
                    <a:pt x="5" y="9"/>
                  </a:lnTo>
                  <a:lnTo>
                    <a:pt x="4" y="10"/>
                  </a:lnTo>
                  <a:lnTo>
                    <a:pt x="3" y="9"/>
                  </a:lnTo>
                  <a:lnTo>
                    <a:pt x="2" y="9"/>
                  </a:lnTo>
                  <a:lnTo>
                    <a:pt x="1" y="10"/>
                  </a:lnTo>
                  <a:lnTo>
                    <a:pt x="3" y="11"/>
                  </a:lnTo>
                  <a:lnTo>
                    <a:pt x="3" y="12"/>
                  </a:lnTo>
                  <a:lnTo>
                    <a:pt x="1" y="12"/>
                  </a:lnTo>
                  <a:lnTo>
                    <a:pt x="1" y="11"/>
                  </a:lnTo>
                  <a:lnTo>
                    <a:pt x="0" y="10"/>
                  </a:lnTo>
                  <a:lnTo>
                    <a:pt x="1" y="9"/>
                  </a:lnTo>
                  <a:lnTo>
                    <a:pt x="2" y="8"/>
                  </a:lnTo>
                  <a:lnTo>
                    <a:pt x="2" y="7"/>
                  </a:lnTo>
                  <a:lnTo>
                    <a:pt x="3" y="7"/>
                  </a:lnTo>
                  <a:lnTo>
                    <a:pt x="4" y="7"/>
                  </a:lnTo>
                  <a:lnTo>
                    <a:pt x="4" y="6"/>
                  </a:lnTo>
                  <a:lnTo>
                    <a:pt x="5" y="4"/>
                  </a:lnTo>
                  <a:lnTo>
                    <a:pt x="5" y="2"/>
                  </a:lnTo>
                  <a:lnTo>
                    <a:pt x="4"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81" name="Freeform 557"/>
            <p:cNvSpPr>
              <a:spLocks/>
            </p:cNvSpPr>
            <p:nvPr/>
          </p:nvSpPr>
          <p:spPr bwMode="auto">
            <a:xfrm>
              <a:off x="4903" y="2130"/>
              <a:ext cx="84" cy="72"/>
            </a:xfrm>
            <a:custGeom>
              <a:avLst/>
              <a:gdLst>
                <a:gd name="T0" fmla="*/ 864 w 14"/>
                <a:gd name="T1" fmla="*/ 216 h 12"/>
                <a:gd name="T2" fmla="*/ 1080 w 14"/>
                <a:gd name="T3" fmla="*/ 0 h 12"/>
                <a:gd name="T4" fmla="*/ 1296 w 14"/>
                <a:gd name="T5" fmla="*/ 0 h 12"/>
                <a:gd name="T6" fmla="*/ 1512 w 14"/>
                <a:gd name="T7" fmla="*/ 216 h 12"/>
                <a:gd name="T8" fmla="*/ 1512 w 14"/>
                <a:gd name="T9" fmla="*/ 648 h 12"/>
                <a:gd name="T10" fmla="*/ 1728 w 14"/>
                <a:gd name="T11" fmla="*/ 648 h 12"/>
                <a:gd name="T12" fmla="*/ 1944 w 14"/>
                <a:gd name="T13" fmla="*/ 864 h 12"/>
                <a:gd name="T14" fmla="*/ 2160 w 14"/>
                <a:gd name="T15" fmla="*/ 864 h 12"/>
                <a:gd name="T16" fmla="*/ 2376 w 14"/>
                <a:gd name="T17" fmla="*/ 1080 h 12"/>
                <a:gd name="T18" fmla="*/ 2592 w 14"/>
                <a:gd name="T19" fmla="*/ 1080 h 12"/>
                <a:gd name="T20" fmla="*/ 2808 w 14"/>
                <a:gd name="T21" fmla="*/ 864 h 12"/>
                <a:gd name="T22" fmla="*/ 2808 w 14"/>
                <a:gd name="T23" fmla="*/ 864 h 12"/>
                <a:gd name="T24" fmla="*/ 2808 w 14"/>
                <a:gd name="T25" fmla="*/ 1296 h 12"/>
                <a:gd name="T26" fmla="*/ 3024 w 14"/>
                <a:gd name="T27" fmla="*/ 1296 h 12"/>
                <a:gd name="T28" fmla="*/ 3024 w 14"/>
                <a:gd name="T29" fmla="*/ 1512 h 12"/>
                <a:gd name="T30" fmla="*/ 2808 w 14"/>
                <a:gd name="T31" fmla="*/ 1728 h 12"/>
                <a:gd name="T32" fmla="*/ 2592 w 14"/>
                <a:gd name="T33" fmla="*/ 1728 h 12"/>
                <a:gd name="T34" fmla="*/ 2160 w 14"/>
                <a:gd name="T35" fmla="*/ 1728 h 12"/>
                <a:gd name="T36" fmla="*/ 1944 w 14"/>
                <a:gd name="T37" fmla="*/ 2160 h 12"/>
                <a:gd name="T38" fmla="*/ 1944 w 14"/>
                <a:gd name="T39" fmla="*/ 2376 h 12"/>
                <a:gd name="T40" fmla="*/ 1728 w 14"/>
                <a:gd name="T41" fmla="*/ 2376 h 12"/>
                <a:gd name="T42" fmla="*/ 1512 w 14"/>
                <a:gd name="T43" fmla="*/ 2160 h 12"/>
                <a:gd name="T44" fmla="*/ 1296 w 14"/>
                <a:gd name="T45" fmla="*/ 1944 h 12"/>
                <a:gd name="T46" fmla="*/ 1080 w 14"/>
                <a:gd name="T47" fmla="*/ 1944 h 12"/>
                <a:gd name="T48" fmla="*/ 864 w 14"/>
                <a:gd name="T49" fmla="*/ 2160 h 12"/>
                <a:gd name="T50" fmla="*/ 648 w 14"/>
                <a:gd name="T51" fmla="*/ 1944 h 12"/>
                <a:gd name="T52" fmla="*/ 432 w 14"/>
                <a:gd name="T53" fmla="*/ 1944 h 12"/>
                <a:gd name="T54" fmla="*/ 216 w 14"/>
                <a:gd name="T55" fmla="*/ 2160 h 12"/>
                <a:gd name="T56" fmla="*/ 648 w 14"/>
                <a:gd name="T57" fmla="*/ 2376 h 12"/>
                <a:gd name="T58" fmla="*/ 648 w 14"/>
                <a:gd name="T59" fmla="*/ 2592 h 12"/>
                <a:gd name="T60" fmla="*/ 216 w 14"/>
                <a:gd name="T61" fmla="*/ 2592 h 12"/>
                <a:gd name="T62" fmla="*/ 216 w 14"/>
                <a:gd name="T63" fmla="*/ 2376 h 12"/>
                <a:gd name="T64" fmla="*/ 0 w 14"/>
                <a:gd name="T65" fmla="*/ 2160 h 12"/>
                <a:gd name="T66" fmla="*/ 216 w 14"/>
                <a:gd name="T67" fmla="*/ 1944 h 12"/>
                <a:gd name="T68" fmla="*/ 432 w 14"/>
                <a:gd name="T69" fmla="*/ 1728 h 12"/>
                <a:gd name="T70" fmla="*/ 432 w 14"/>
                <a:gd name="T71" fmla="*/ 1512 h 12"/>
                <a:gd name="T72" fmla="*/ 648 w 14"/>
                <a:gd name="T73" fmla="*/ 1512 h 12"/>
                <a:gd name="T74" fmla="*/ 648 w 14"/>
                <a:gd name="T75" fmla="*/ 1512 h 12"/>
                <a:gd name="T76" fmla="*/ 864 w 14"/>
                <a:gd name="T77" fmla="*/ 1512 h 12"/>
                <a:gd name="T78" fmla="*/ 864 w 14"/>
                <a:gd name="T79" fmla="*/ 1296 h 12"/>
                <a:gd name="T80" fmla="*/ 1080 w 14"/>
                <a:gd name="T81" fmla="*/ 864 h 12"/>
                <a:gd name="T82" fmla="*/ 1080 w 14"/>
                <a:gd name="T83" fmla="*/ 432 h 12"/>
                <a:gd name="T84" fmla="*/ 864 w 14"/>
                <a:gd name="T85" fmla="*/ 216 h 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
                <a:gd name="T130" fmla="*/ 0 h 12"/>
                <a:gd name="T131" fmla="*/ 14 w 14"/>
                <a:gd name="T132" fmla="*/ 12 h 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 h="12">
                  <a:moveTo>
                    <a:pt x="4" y="1"/>
                  </a:moveTo>
                  <a:lnTo>
                    <a:pt x="5" y="0"/>
                  </a:lnTo>
                  <a:lnTo>
                    <a:pt x="6" y="0"/>
                  </a:lnTo>
                  <a:lnTo>
                    <a:pt x="7" y="1"/>
                  </a:lnTo>
                  <a:lnTo>
                    <a:pt x="7" y="3"/>
                  </a:lnTo>
                  <a:lnTo>
                    <a:pt x="8" y="3"/>
                  </a:lnTo>
                  <a:lnTo>
                    <a:pt x="9" y="4"/>
                  </a:lnTo>
                  <a:lnTo>
                    <a:pt x="10" y="4"/>
                  </a:lnTo>
                  <a:lnTo>
                    <a:pt x="11" y="5"/>
                  </a:lnTo>
                  <a:lnTo>
                    <a:pt x="12" y="5"/>
                  </a:lnTo>
                  <a:lnTo>
                    <a:pt x="13" y="4"/>
                  </a:lnTo>
                  <a:lnTo>
                    <a:pt x="13" y="6"/>
                  </a:lnTo>
                  <a:lnTo>
                    <a:pt x="14" y="6"/>
                  </a:lnTo>
                  <a:lnTo>
                    <a:pt x="14" y="7"/>
                  </a:lnTo>
                  <a:lnTo>
                    <a:pt x="13" y="8"/>
                  </a:lnTo>
                  <a:lnTo>
                    <a:pt x="12" y="8"/>
                  </a:lnTo>
                  <a:lnTo>
                    <a:pt x="10" y="8"/>
                  </a:lnTo>
                  <a:lnTo>
                    <a:pt x="9" y="10"/>
                  </a:lnTo>
                  <a:lnTo>
                    <a:pt x="9" y="11"/>
                  </a:lnTo>
                  <a:lnTo>
                    <a:pt x="8" y="11"/>
                  </a:lnTo>
                  <a:lnTo>
                    <a:pt x="7" y="10"/>
                  </a:lnTo>
                  <a:lnTo>
                    <a:pt x="6" y="9"/>
                  </a:lnTo>
                  <a:lnTo>
                    <a:pt x="5" y="9"/>
                  </a:lnTo>
                  <a:lnTo>
                    <a:pt x="4" y="10"/>
                  </a:lnTo>
                  <a:lnTo>
                    <a:pt x="3" y="9"/>
                  </a:lnTo>
                  <a:lnTo>
                    <a:pt x="2" y="9"/>
                  </a:lnTo>
                  <a:lnTo>
                    <a:pt x="1" y="10"/>
                  </a:lnTo>
                  <a:lnTo>
                    <a:pt x="3" y="11"/>
                  </a:lnTo>
                  <a:lnTo>
                    <a:pt x="3" y="12"/>
                  </a:lnTo>
                  <a:lnTo>
                    <a:pt x="1" y="12"/>
                  </a:lnTo>
                  <a:lnTo>
                    <a:pt x="1" y="11"/>
                  </a:lnTo>
                  <a:lnTo>
                    <a:pt x="0" y="10"/>
                  </a:lnTo>
                  <a:lnTo>
                    <a:pt x="1" y="9"/>
                  </a:lnTo>
                  <a:lnTo>
                    <a:pt x="2" y="8"/>
                  </a:lnTo>
                  <a:lnTo>
                    <a:pt x="2" y="7"/>
                  </a:lnTo>
                  <a:lnTo>
                    <a:pt x="3" y="7"/>
                  </a:lnTo>
                  <a:lnTo>
                    <a:pt x="4" y="7"/>
                  </a:lnTo>
                  <a:lnTo>
                    <a:pt x="4" y="6"/>
                  </a:lnTo>
                  <a:lnTo>
                    <a:pt x="5" y="4"/>
                  </a:lnTo>
                  <a:lnTo>
                    <a:pt x="5" y="2"/>
                  </a:lnTo>
                  <a:lnTo>
                    <a:pt x="4"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82" name="Freeform 558"/>
            <p:cNvSpPr>
              <a:spLocks/>
            </p:cNvSpPr>
            <p:nvPr/>
          </p:nvSpPr>
          <p:spPr bwMode="auto">
            <a:xfrm>
              <a:off x="4783" y="2202"/>
              <a:ext cx="156" cy="144"/>
            </a:xfrm>
            <a:custGeom>
              <a:avLst/>
              <a:gdLst>
                <a:gd name="T0" fmla="*/ 5184 w 26"/>
                <a:gd name="T1" fmla="*/ 216 h 24"/>
                <a:gd name="T2" fmla="*/ 4968 w 26"/>
                <a:gd name="T3" fmla="*/ 216 h 24"/>
                <a:gd name="T4" fmla="*/ 4968 w 26"/>
                <a:gd name="T5" fmla="*/ 648 h 24"/>
                <a:gd name="T6" fmla="*/ 4752 w 26"/>
                <a:gd name="T7" fmla="*/ 432 h 24"/>
                <a:gd name="T8" fmla="*/ 4536 w 26"/>
                <a:gd name="T9" fmla="*/ 648 h 24"/>
                <a:gd name="T10" fmla="*/ 4320 w 26"/>
                <a:gd name="T11" fmla="*/ 2160 h 24"/>
                <a:gd name="T12" fmla="*/ 3672 w 26"/>
                <a:gd name="T13" fmla="*/ 2808 h 24"/>
                <a:gd name="T14" fmla="*/ 3240 w 26"/>
                <a:gd name="T15" fmla="*/ 3240 h 24"/>
                <a:gd name="T16" fmla="*/ 3240 w 26"/>
                <a:gd name="T17" fmla="*/ 2808 h 24"/>
                <a:gd name="T18" fmla="*/ 3024 w 26"/>
                <a:gd name="T19" fmla="*/ 2808 h 24"/>
                <a:gd name="T20" fmla="*/ 2376 w 26"/>
                <a:gd name="T21" fmla="*/ 3888 h 24"/>
                <a:gd name="T22" fmla="*/ 1728 w 26"/>
                <a:gd name="T23" fmla="*/ 3888 h 24"/>
                <a:gd name="T24" fmla="*/ 1080 w 26"/>
                <a:gd name="T25" fmla="*/ 3888 h 24"/>
                <a:gd name="T26" fmla="*/ 864 w 26"/>
                <a:gd name="T27" fmla="*/ 4104 h 24"/>
                <a:gd name="T28" fmla="*/ 216 w 26"/>
                <a:gd name="T29" fmla="*/ 4536 h 24"/>
                <a:gd name="T30" fmla="*/ 0 w 26"/>
                <a:gd name="T31" fmla="*/ 4752 h 24"/>
                <a:gd name="T32" fmla="*/ 432 w 26"/>
                <a:gd name="T33" fmla="*/ 4968 h 24"/>
                <a:gd name="T34" fmla="*/ 1080 w 26"/>
                <a:gd name="T35" fmla="*/ 4752 h 24"/>
                <a:gd name="T36" fmla="*/ 1944 w 26"/>
                <a:gd name="T37" fmla="*/ 4320 h 24"/>
                <a:gd name="T38" fmla="*/ 2160 w 26"/>
                <a:gd name="T39" fmla="*/ 4752 h 24"/>
                <a:gd name="T40" fmla="*/ 2160 w 26"/>
                <a:gd name="T41" fmla="*/ 4968 h 24"/>
                <a:gd name="T42" fmla="*/ 2592 w 26"/>
                <a:gd name="T43" fmla="*/ 4968 h 24"/>
                <a:gd name="T44" fmla="*/ 2808 w 26"/>
                <a:gd name="T45" fmla="*/ 4752 h 24"/>
                <a:gd name="T46" fmla="*/ 2808 w 26"/>
                <a:gd name="T47" fmla="*/ 4536 h 24"/>
                <a:gd name="T48" fmla="*/ 2808 w 26"/>
                <a:gd name="T49" fmla="*/ 4104 h 24"/>
                <a:gd name="T50" fmla="*/ 3024 w 26"/>
                <a:gd name="T51" fmla="*/ 4320 h 24"/>
                <a:gd name="T52" fmla="*/ 3672 w 26"/>
                <a:gd name="T53" fmla="*/ 4104 h 24"/>
                <a:gd name="T54" fmla="*/ 3888 w 26"/>
                <a:gd name="T55" fmla="*/ 4320 h 24"/>
                <a:gd name="T56" fmla="*/ 4104 w 26"/>
                <a:gd name="T57" fmla="*/ 4104 h 24"/>
                <a:gd name="T58" fmla="*/ 4536 w 26"/>
                <a:gd name="T59" fmla="*/ 3888 h 24"/>
                <a:gd name="T60" fmla="*/ 4320 w 26"/>
                <a:gd name="T61" fmla="*/ 4104 h 24"/>
                <a:gd name="T62" fmla="*/ 4968 w 26"/>
                <a:gd name="T63" fmla="*/ 3888 h 24"/>
                <a:gd name="T64" fmla="*/ 4752 w 26"/>
                <a:gd name="T65" fmla="*/ 3456 h 24"/>
                <a:gd name="T66" fmla="*/ 4968 w 26"/>
                <a:gd name="T67" fmla="*/ 2592 h 24"/>
                <a:gd name="T68" fmla="*/ 5184 w 26"/>
                <a:gd name="T69" fmla="*/ 2160 h 24"/>
                <a:gd name="T70" fmla="*/ 5400 w 26"/>
                <a:gd name="T71" fmla="*/ 1944 h 24"/>
                <a:gd name="T72" fmla="*/ 5616 w 26"/>
                <a:gd name="T73" fmla="*/ 1080 h 24"/>
                <a:gd name="T74" fmla="*/ 5400 w 26"/>
                <a:gd name="T75" fmla="*/ 864 h 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
                <a:gd name="T115" fmla="*/ 0 h 24"/>
                <a:gd name="T116" fmla="*/ 26 w 26"/>
                <a:gd name="T117" fmla="*/ 24 h 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 h="24">
                  <a:moveTo>
                    <a:pt x="24" y="3"/>
                  </a:moveTo>
                  <a:lnTo>
                    <a:pt x="24" y="1"/>
                  </a:lnTo>
                  <a:lnTo>
                    <a:pt x="24" y="0"/>
                  </a:lnTo>
                  <a:lnTo>
                    <a:pt x="23" y="1"/>
                  </a:lnTo>
                  <a:lnTo>
                    <a:pt x="23" y="2"/>
                  </a:lnTo>
                  <a:lnTo>
                    <a:pt x="23" y="3"/>
                  </a:lnTo>
                  <a:lnTo>
                    <a:pt x="22" y="2"/>
                  </a:lnTo>
                  <a:lnTo>
                    <a:pt x="21" y="2"/>
                  </a:lnTo>
                  <a:lnTo>
                    <a:pt x="21" y="3"/>
                  </a:lnTo>
                  <a:lnTo>
                    <a:pt x="21" y="8"/>
                  </a:lnTo>
                  <a:lnTo>
                    <a:pt x="20" y="10"/>
                  </a:lnTo>
                  <a:lnTo>
                    <a:pt x="18" y="12"/>
                  </a:lnTo>
                  <a:lnTo>
                    <a:pt x="17" y="13"/>
                  </a:lnTo>
                  <a:lnTo>
                    <a:pt x="16" y="14"/>
                  </a:lnTo>
                  <a:lnTo>
                    <a:pt x="15" y="15"/>
                  </a:lnTo>
                  <a:lnTo>
                    <a:pt x="14" y="14"/>
                  </a:lnTo>
                  <a:lnTo>
                    <a:pt x="15" y="13"/>
                  </a:lnTo>
                  <a:lnTo>
                    <a:pt x="14" y="13"/>
                  </a:lnTo>
                  <a:lnTo>
                    <a:pt x="13" y="14"/>
                  </a:lnTo>
                  <a:lnTo>
                    <a:pt x="11" y="18"/>
                  </a:lnTo>
                  <a:lnTo>
                    <a:pt x="9" y="18"/>
                  </a:lnTo>
                  <a:lnTo>
                    <a:pt x="8" y="18"/>
                  </a:lnTo>
                  <a:lnTo>
                    <a:pt x="6" y="18"/>
                  </a:lnTo>
                  <a:lnTo>
                    <a:pt x="5" y="18"/>
                  </a:lnTo>
                  <a:lnTo>
                    <a:pt x="4" y="18"/>
                  </a:lnTo>
                  <a:lnTo>
                    <a:pt x="4" y="19"/>
                  </a:lnTo>
                  <a:lnTo>
                    <a:pt x="2" y="21"/>
                  </a:lnTo>
                  <a:lnTo>
                    <a:pt x="1" y="21"/>
                  </a:lnTo>
                  <a:lnTo>
                    <a:pt x="0" y="21"/>
                  </a:lnTo>
                  <a:lnTo>
                    <a:pt x="0" y="22"/>
                  </a:lnTo>
                  <a:lnTo>
                    <a:pt x="2" y="22"/>
                  </a:lnTo>
                  <a:lnTo>
                    <a:pt x="2" y="23"/>
                  </a:lnTo>
                  <a:lnTo>
                    <a:pt x="3" y="22"/>
                  </a:lnTo>
                  <a:lnTo>
                    <a:pt x="5" y="22"/>
                  </a:lnTo>
                  <a:lnTo>
                    <a:pt x="6" y="21"/>
                  </a:lnTo>
                  <a:lnTo>
                    <a:pt x="9" y="20"/>
                  </a:lnTo>
                  <a:lnTo>
                    <a:pt x="10" y="21"/>
                  </a:lnTo>
                  <a:lnTo>
                    <a:pt x="10" y="22"/>
                  </a:lnTo>
                  <a:lnTo>
                    <a:pt x="10" y="23"/>
                  </a:lnTo>
                  <a:lnTo>
                    <a:pt x="11" y="24"/>
                  </a:lnTo>
                  <a:lnTo>
                    <a:pt x="12" y="23"/>
                  </a:lnTo>
                  <a:lnTo>
                    <a:pt x="12" y="22"/>
                  </a:lnTo>
                  <a:lnTo>
                    <a:pt x="13" y="22"/>
                  </a:lnTo>
                  <a:lnTo>
                    <a:pt x="13" y="21"/>
                  </a:lnTo>
                  <a:lnTo>
                    <a:pt x="13" y="20"/>
                  </a:lnTo>
                  <a:lnTo>
                    <a:pt x="13" y="19"/>
                  </a:lnTo>
                  <a:lnTo>
                    <a:pt x="14" y="19"/>
                  </a:lnTo>
                  <a:lnTo>
                    <a:pt x="14" y="20"/>
                  </a:lnTo>
                  <a:lnTo>
                    <a:pt x="17" y="20"/>
                  </a:lnTo>
                  <a:lnTo>
                    <a:pt x="17" y="19"/>
                  </a:lnTo>
                  <a:lnTo>
                    <a:pt x="18" y="19"/>
                  </a:lnTo>
                  <a:lnTo>
                    <a:pt x="18" y="20"/>
                  </a:lnTo>
                  <a:lnTo>
                    <a:pt x="19" y="20"/>
                  </a:lnTo>
                  <a:lnTo>
                    <a:pt x="19" y="19"/>
                  </a:lnTo>
                  <a:lnTo>
                    <a:pt x="20" y="18"/>
                  </a:lnTo>
                  <a:lnTo>
                    <a:pt x="21" y="18"/>
                  </a:lnTo>
                  <a:lnTo>
                    <a:pt x="21" y="19"/>
                  </a:lnTo>
                  <a:lnTo>
                    <a:pt x="20" y="19"/>
                  </a:lnTo>
                  <a:lnTo>
                    <a:pt x="21" y="20"/>
                  </a:lnTo>
                  <a:lnTo>
                    <a:pt x="23" y="18"/>
                  </a:lnTo>
                  <a:lnTo>
                    <a:pt x="22" y="17"/>
                  </a:lnTo>
                  <a:lnTo>
                    <a:pt x="22" y="16"/>
                  </a:lnTo>
                  <a:lnTo>
                    <a:pt x="24" y="13"/>
                  </a:lnTo>
                  <a:lnTo>
                    <a:pt x="23" y="12"/>
                  </a:lnTo>
                  <a:lnTo>
                    <a:pt x="23" y="11"/>
                  </a:lnTo>
                  <a:lnTo>
                    <a:pt x="24" y="10"/>
                  </a:lnTo>
                  <a:lnTo>
                    <a:pt x="25" y="9"/>
                  </a:lnTo>
                  <a:lnTo>
                    <a:pt x="26" y="7"/>
                  </a:lnTo>
                  <a:lnTo>
                    <a:pt x="26" y="5"/>
                  </a:lnTo>
                  <a:lnTo>
                    <a:pt x="25" y="5"/>
                  </a:lnTo>
                  <a:lnTo>
                    <a:pt x="25" y="4"/>
                  </a:lnTo>
                  <a:lnTo>
                    <a:pt x="24"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83" name="Freeform 559"/>
            <p:cNvSpPr>
              <a:spLocks/>
            </p:cNvSpPr>
            <p:nvPr/>
          </p:nvSpPr>
          <p:spPr bwMode="auto">
            <a:xfrm>
              <a:off x="4783" y="2202"/>
              <a:ext cx="156" cy="144"/>
            </a:xfrm>
            <a:custGeom>
              <a:avLst/>
              <a:gdLst>
                <a:gd name="T0" fmla="*/ 5184 w 26"/>
                <a:gd name="T1" fmla="*/ 216 h 24"/>
                <a:gd name="T2" fmla="*/ 4968 w 26"/>
                <a:gd name="T3" fmla="*/ 216 h 24"/>
                <a:gd name="T4" fmla="*/ 4968 w 26"/>
                <a:gd name="T5" fmla="*/ 648 h 24"/>
                <a:gd name="T6" fmla="*/ 4752 w 26"/>
                <a:gd name="T7" fmla="*/ 432 h 24"/>
                <a:gd name="T8" fmla="*/ 4536 w 26"/>
                <a:gd name="T9" fmla="*/ 648 h 24"/>
                <a:gd name="T10" fmla="*/ 4320 w 26"/>
                <a:gd name="T11" fmla="*/ 2160 h 24"/>
                <a:gd name="T12" fmla="*/ 3672 w 26"/>
                <a:gd name="T13" fmla="*/ 2808 h 24"/>
                <a:gd name="T14" fmla="*/ 3240 w 26"/>
                <a:gd name="T15" fmla="*/ 3240 h 24"/>
                <a:gd name="T16" fmla="*/ 3240 w 26"/>
                <a:gd name="T17" fmla="*/ 2808 h 24"/>
                <a:gd name="T18" fmla="*/ 3024 w 26"/>
                <a:gd name="T19" fmla="*/ 2808 h 24"/>
                <a:gd name="T20" fmla="*/ 2376 w 26"/>
                <a:gd name="T21" fmla="*/ 3888 h 24"/>
                <a:gd name="T22" fmla="*/ 1728 w 26"/>
                <a:gd name="T23" fmla="*/ 3888 h 24"/>
                <a:gd name="T24" fmla="*/ 1080 w 26"/>
                <a:gd name="T25" fmla="*/ 3888 h 24"/>
                <a:gd name="T26" fmla="*/ 864 w 26"/>
                <a:gd name="T27" fmla="*/ 4104 h 24"/>
                <a:gd name="T28" fmla="*/ 216 w 26"/>
                <a:gd name="T29" fmla="*/ 4536 h 24"/>
                <a:gd name="T30" fmla="*/ 0 w 26"/>
                <a:gd name="T31" fmla="*/ 4752 h 24"/>
                <a:gd name="T32" fmla="*/ 432 w 26"/>
                <a:gd name="T33" fmla="*/ 4968 h 24"/>
                <a:gd name="T34" fmla="*/ 1080 w 26"/>
                <a:gd name="T35" fmla="*/ 4752 h 24"/>
                <a:gd name="T36" fmla="*/ 1944 w 26"/>
                <a:gd name="T37" fmla="*/ 4320 h 24"/>
                <a:gd name="T38" fmla="*/ 2160 w 26"/>
                <a:gd name="T39" fmla="*/ 4752 h 24"/>
                <a:gd name="T40" fmla="*/ 2160 w 26"/>
                <a:gd name="T41" fmla="*/ 4968 h 24"/>
                <a:gd name="T42" fmla="*/ 2592 w 26"/>
                <a:gd name="T43" fmla="*/ 4968 h 24"/>
                <a:gd name="T44" fmla="*/ 2808 w 26"/>
                <a:gd name="T45" fmla="*/ 4752 h 24"/>
                <a:gd name="T46" fmla="*/ 2808 w 26"/>
                <a:gd name="T47" fmla="*/ 4536 h 24"/>
                <a:gd name="T48" fmla="*/ 2808 w 26"/>
                <a:gd name="T49" fmla="*/ 4104 h 24"/>
                <a:gd name="T50" fmla="*/ 3024 w 26"/>
                <a:gd name="T51" fmla="*/ 4320 h 24"/>
                <a:gd name="T52" fmla="*/ 3672 w 26"/>
                <a:gd name="T53" fmla="*/ 4104 h 24"/>
                <a:gd name="T54" fmla="*/ 3888 w 26"/>
                <a:gd name="T55" fmla="*/ 4320 h 24"/>
                <a:gd name="T56" fmla="*/ 4104 w 26"/>
                <a:gd name="T57" fmla="*/ 4104 h 24"/>
                <a:gd name="T58" fmla="*/ 4536 w 26"/>
                <a:gd name="T59" fmla="*/ 3888 h 24"/>
                <a:gd name="T60" fmla="*/ 4320 w 26"/>
                <a:gd name="T61" fmla="*/ 4104 h 24"/>
                <a:gd name="T62" fmla="*/ 4968 w 26"/>
                <a:gd name="T63" fmla="*/ 3888 h 24"/>
                <a:gd name="T64" fmla="*/ 4752 w 26"/>
                <a:gd name="T65" fmla="*/ 3456 h 24"/>
                <a:gd name="T66" fmla="*/ 4968 w 26"/>
                <a:gd name="T67" fmla="*/ 2592 h 24"/>
                <a:gd name="T68" fmla="*/ 5184 w 26"/>
                <a:gd name="T69" fmla="*/ 2160 h 24"/>
                <a:gd name="T70" fmla="*/ 5400 w 26"/>
                <a:gd name="T71" fmla="*/ 1944 h 24"/>
                <a:gd name="T72" fmla="*/ 5616 w 26"/>
                <a:gd name="T73" fmla="*/ 1080 h 24"/>
                <a:gd name="T74" fmla="*/ 5400 w 26"/>
                <a:gd name="T75" fmla="*/ 864 h 2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
                <a:gd name="T115" fmla="*/ 0 h 24"/>
                <a:gd name="T116" fmla="*/ 26 w 26"/>
                <a:gd name="T117" fmla="*/ 24 h 2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 h="24">
                  <a:moveTo>
                    <a:pt x="24" y="3"/>
                  </a:moveTo>
                  <a:lnTo>
                    <a:pt x="24" y="1"/>
                  </a:lnTo>
                  <a:lnTo>
                    <a:pt x="24" y="0"/>
                  </a:lnTo>
                  <a:lnTo>
                    <a:pt x="23" y="1"/>
                  </a:lnTo>
                  <a:lnTo>
                    <a:pt x="23" y="2"/>
                  </a:lnTo>
                  <a:lnTo>
                    <a:pt x="23" y="3"/>
                  </a:lnTo>
                  <a:lnTo>
                    <a:pt x="22" y="2"/>
                  </a:lnTo>
                  <a:lnTo>
                    <a:pt x="21" y="2"/>
                  </a:lnTo>
                  <a:lnTo>
                    <a:pt x="21" y="3"/>
                  </a:lnTo>
                  <a:lnTo>
                    <a:pt x="21" y="8"/>
                  </a:lnTo>
                  <a:lnTo>
                    <a:pt x="20" y="10"/>
                  </a:lnTo>
                  <a:lnTo>
                    <a:pt x="18" y="12"/>
                  </a:lnTo>
                  <a:lnTo>
                    <a:pt x="17" y="13"/>
                  </a:lnTo>
                  <a:lnTo>
                    <a:pt x="16" y="14"/>
                  </a:lnTo>
                  <a:lnTo>
                    <a:pt x="15" y="15"/>
                  </a:lnTo>
                  <a:lnTo>
                    <a:pt x="14" y="14"/>
                  </a:lnTo>
                  <a:lnTo>
                    <a:pt x="15" y="13"/>
                  </a:lnTo>
                  <a:lnTo>
                    <a:pt x="14" y="13"/>
                  </a:lnTo>
                  <a:lnTo>
                    <a:pt x="13" y="14"/>
                  </a:lnTo>
                  <a:lnTo>
                    <a:pt x="11" y="18"/>
                  </a:lnTo>
                  <a:lnTo>
                    <a:pt x="9" y="18"/>
                  </a:lnTo>
                  <a:lnTo>
                    <a:pt x="8" y="18"/>
                  </a:lnTo>
                  <a:lnTo>
                    <a:pt x="6" y="18"/>
                  </a:lnTo>
                  <a:lnTo>
                    <a:pt x="5" y="18"/>
                  </a:lnTo>
                  <a:lnTo>
                    <a:pt x="4" y="18"/>
                  </a:lnTo>
                  <a:lnTo>
                    <a:pt x="4" y="19"/>
                  </a:lnTo>
                  <a:lnTo>
                    <a:pt x="2" y="21"/>
                  </a:lnTo>
                  <a:lnTo>
                    <a:pt x="1" y="21"/>
                  </a:lnTo>
                  <a:lnTo>
                    <a:pt x="0" y="21"/>
                  </a:lnTo>
                  <a:lnTo>
                    <a:pt x="0" y="22"/>
                  </a:lnTo>
                  <a:lnTo>
                    <a:pt x="2" y="22"/>
                  </a:lnTo>
                  <a:lnTo>
                    <a:pt x="2" y="23"/>
                  </a:lnTo>
                  <a:lnTo>
                    <a:pt x="3" y="22"/>
                  </a:lnTo>
                  <a:lnTo>
                    <a:pt x="5" y="22"/>
                  </a:lnTo>
                  <a:lnTo>
                    <a:pt x="6" y="21"/>
                  </a:lnTo>
                  <a:lnTo>
                    <a:pt x="9" y="20"/>
                  </a:lnTo>
                  <a:lnTo>
                    <a:pt x="10" y="21"/>
                  </a:lnTo>
                  <a:lnTo>
                    <a:pt x="10" y="22"/>
                  </a:lnTo>
                  <a:lnTo>
                    <a:pt x="10" y="23"/>
                  </a:lnTo>
                  <a:lnTo>
                    <a:pt x="11" y="24"/>
                  </a:lnTo>
                  <a:lnTo>
                    <a:pt x="12" y="23"/>
                  </a:lnTo>
                  <a:lnTo>
                    <a:pt x="12" y="22"/>
                  </a:lnTo>
                  <a:lnTo>
                    <a:pt x="13" y="22"/>
                  </a:lnTo>
                  <a:lnTo>
                    <a:pt x="13" y="21"/>
                  </a:lnTo>
                  <a:lnTo>
                    <a:pt x="13" y="20"/>
                  </a:lnTo>
                  <a:lnTo>
                    <a:pt x="13" y="19"/>
                  </a:lnTo>
                  <a:lnTo>
                    <a:pt x="14" y="19"/>
                  </a:lnTo>
                  <a:lnTo>
                    <a:pt x="14" y="20"/>
                  </a:lnTo>
                  <a:lnTo>
                    <a:pt x="17" y="20"/>
                  </a:lnTo>
                  <a:lnTo>
                    <a:pt x="17" y="19"/>
                  </a:lnTo>
                  <a:lnTo>
                    <a:pt x="18" y="19"/>
                  </a:lnTo>
                  <a:lnTo>
                    <a:pt x="18" y="20"/>
                  </a:lnTo>
                  <a:lnTo>
                    <a:pt x="19" y="20"/>
                  </a:lnTo>
                  <a:lnTo>
                    <a:pt x="19" y="19"/>
                  </a:lnTo>
                  <a:lnTo>
                    <a:pt x="20" y="18"/>
                  </a:lnTo>
                  <a:lnTo>
                    <a:pt x="21" y="18"/>
                  </a:lnTo>
                  <a:lnTo>
                    <a:pt x="21" y="19"/>
                  </a:lnTo>
                  <a:lnTo>
                    <a:pt x="20" y="19"/>
                  </a:lnTo>
                  <a:lnTo>
                    <a:pt x="21" y="20"/>
                  </a:lnTo>
                  <a:lnTo>
                    <a:pt x="23" y="18"/>
                  </a:lnTo>
                  <a:lnTo>
                    <a:pt x="22" y="17"/>
                  </a:lnTo>
                  <a:lnTo>
                    <a:pt x="22" y="16"/>
                  </a:lnTo>
                  <a:lnTo>
                    <a:pt x="24" y="13"/>
                  </a:lnTo>
                  <a:lnTo>
                    <a:pt x="23" y="12"/>
                  </a:lnTo>
                  <a:lnTo>
                    <a:pt x="23" y="11"/>
                  </a:lnTo>
                  <a:lnTo>
                    <a:pt x="24" y="10"/>
                  </a:lnTo>
                  <a:lnTo>
                    <a:pt x="25" y="9"/>
                  </a:lnTo>
                  <a:lnTo>
                    <a:pt x="26" y="7"/>
                  </a:lnTo>
                  <a:lnTo>
                    <a:pt x="26" y="5"/>
                  </a:lnTo>
                  <a:lnTo>
                    <a:pt x="25" y="5"/>
                  </a:lnTo>
                  <a:lnTo>
                    <a:pt x="25" y="4"/>
                  </a:lnTo>
                  <a:lnTo>
                    <a:pt x="24"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84" name="Freeform 560"/>
            <p:cNvSpPr>
              <a:spLocks/>
            </p:cNvSpPr>
            <p:nvPr/>
          </p:nvSpPr>
          <p:spPr bwMode="auto">
            <a:xfrm>
              <a:off x="4885" y="2262"/>
              <a:ext cx="6" cy="12"/>
            </a:xfrm>
            <a:custGeom>
              <a:avLst/>
              <a:gdLst>
                <a:gd name="T0" fmla="*/ 216 w 1"/>
                <a:gd name="T1" fmla="*/ 0 h 2"/>
                <a:gd name="T2" fmla="*/ 216 w 1"/>
                <a:gd name="T3" fmla="*/ 216 h 2"/>
                <a:gd name="T4" fmla="*/ 0 w 1"/>
                <a:gd name="T5" fmla="*/ 432 h 2"/>
                <a:gd name="T6" fmla="*/ 0 w 1"/>
                <a:gd name="T7" fmla="*/ 216 h 2"/>
                <a:gd name="T8" fmla="*/ 0 w 1"/>
                <a:gd name="T9" fmla="*/ 0 h 2"/>
                <a:gd name="T10" fmla="*/ 0 w 1"/>
                <a:gd name="T11" fmla="*/ 0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0" y="2"/>
                  </a:lnTo>
                  <a:lnTo>
                    <a:pt x="0"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85" name="Freeform 561"/>
            <p:cNvSpPr>
              <a:spLocks/>
            </p:cNvSpPr>
            <p:nvPr/>
          </p:nvSpPr>
          <p:spPr bwMode="auto">
            <a:xfrm>
              <a:off x="4885" y="2262"/>
              <a:ext cx="6" cy="12"/>
            </a:xfrm>
            <a:custGeom>
              <a:avLst/>
              <a:gdLst>
                <a:gd name="T0" fmla="*/ 216 w 1"/>
                <a:gd name="T1" fmla="*/ 0 h 2"/>
                <a:gd name="T2" fmla="*/ 216 w 1"/>
                <a:gd name="T3" fmla="*/ 216 h 2"/>
                <a:gd name="T4" fmla="*/ 0 w 1"/>
                <a:gd name="T5" fmla="*/ 432 h 2"/>
                <a:gd name="T6" fmla="*/ 0 w 1"/>
                <a:gd name="T7" fmla="*/ 216 h 2"/>
                <a:gd name="T8" fmla="*/ 0 w 1"/>
                <a:gd name="T9" fmla="*/ 0 h 2"/>
                <a:gd name="T10" fmla="*/ 0 w 1"/>
                <a:gd name="T11" fmla="*/ 0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0" y="2"/>
                  </a:lnTo>
                  <a:lnTo>
                    <a:pt x="0"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86" name="Freeform 562"/>
            <p:cNvSpPr>
              <a:spLocks/>
            </p:cNvSpPr>
            <p:nvPr/>
          </p:nvSpPr>
          <p:spPr bwMode="auto">
            <a:xfrm>
              <a:off x="4801" y="2334"/>
              <a:ext cx="30" cy="24"/>
            </a:xfrm>
            <a:custGeom>
              <a:avLst/>
              <a:gdLst>
                <a:gd name="T0" fmla="*/ 1080 w 5"/>
                <a:gd name="T1" fmla="*/ 0 h 4"/>
                <a:gd name="T2" fmla="*/ 864 w 5"/>
                <a:gd name="T3" fmla="*/ 0 h 4"/>
                <a:gd name="T4" fmla="*/ 864 w 5"/>
                <a:gd name="T5" fmla="*/ 0 h 4"/>
                <a:gd name="T6" fmla="*/ 432 w 5"/>
                <a:gd name="T7" fmla="*/ 216 h 4"/>
                <a:gd name="T8" fmla="*/ 216 w 5"/>
                <a:gd name="T9" fmla="*/ 216 h 4"/>
                <a:gd name="T10" fmla="*/ 0 w 5"/>
                <a:gd name="T11" fmla="*/ 432 h 4"/>
                <a:gd name="T12" fmla="*/ 216 w 5"/>
                <a:gd name="T13" fmla="*/ 864 h 4"/>
                <a:gd name="T14" fmla="*/ 432 w 5"/>
                <a:gd name="T15" fmla="*/ 864 h 4"/>
                <a:gd name="T16" fmla="*/ 432 w 5"/>
                <a:gd name="T17" fmla="*/ 432 h 4"/>
                <a:gd name="T18" fmla="*/ 648 w 5"/>
                <a:gd name="T19" fmla="*/ 432 h 4"/>
                <a:gd name="T20" fmla="*/ 864 w 5"/>
                <a:gd name="T21" fmla="*/ 432 h 4"/>
                <a:gd name="T22" fmla="*/ 1080 w 5"/>
                <a:gd name="T23" fmla="*/ 432 h 4"/>
                <a:gd name="T24" fmla="*/ 1080 w 5"/>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5" y="0"/>
                  </a:moveTo>
                  <a:lnTo>
                    <a:pt x="4" y="0"/>
                  </a:lnTo>
                  <a:lnTo>
                    <a:pt x="2" y="1"/>
                  </a:lnTo>
                  <a:lnTo>
                    <a:pt x="1" y="1"/>
                  </a:lnTo>
                  <a:lnTo>
                    <a:pt x="0" y="2"/>
                  </a:lnTo>
                  <a:lnTo>
                    <a:pt x="1" y="4"/>
                  </a:lnTo>
                  <a:lnTo>
                    <a:pt x="2" y="4"/>
                  </a:lnTo>
                  <a:lnTo>
                    <a:pt x="2" y="2"/>
                  </a:lnTo>
                  <a:lnTo>
                    <a:pt x="3" y="2"/>
                  </a:lnTo>
                  <a:lnTo>
                    <a:pt x="4" y="2"/>
                  </a:lnTo>
                  <a:lnTo>
                    <a:pt x="5" y="2"/>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87" name="Freeform 563"/>
            <p:cNvSpPr>
              <a:spLocks/>
            </p:cNvSpPr>
            <p:nvPr/>
          </p:nvSpPr>
          <p:spPr bwMode="auto">
            <a:xfrm>
              <a:off x="4801" y="2334"/>
              <a:ext cx="30" cy="24"/>
            </a:xfrm>
            <a:custGeom>
              <a:avLst/>
              <a:gdLst>
                <a:gd name="T0" fmla="*/ 1080 w 5"/>
                <a:gd name="T1" fmla="*/ 0 h 4"/>
                <a:gd name="T2" fmla="*/ 864 w 5"/>
                <a:gd name="T3" fmla="*/ 0 h 4"/>
                <a:gd name="T4" fmla="*/ 864 w 5"/>
                <a:gd name="T5" fmla="*/ 0 h 4"/>
                <a:gd name="T6" fmla="*/ 432 w 5"/>
                <a:gd name="T7" fmla="*/ 216 h 4"/>
                <a:gd name="T8" fmla="*/ 216 w 5"/>
                <a:gd name="T9" fmla="*/ 216 h 4"/>
                <a:gd name="T10" fmla="*/ 0 w 5"/>
                <a:gd name="T11" fmla="*/ 432 h 4"/>
                <a:gd name="T12" fmla="*/ 216 w 5"/>
                <a:gd name="T13" fmla="*/ 864 h 4"/>
                <a:gd name="T14" fmla="*/ 432 w 5"/>
                <a:gd name="T15" fmla="*/ 864 h 4"/>
                <a:gd name="T16" fmla="*/ 432 w 5"/>
                <a:gd name="T17" fmla="*/ 432 h 4"/>
                <a:gd name="T18" fmla="*/ 648 w 5"/>
                <a:gd name="T19" fmla="*/ 432 h 4"/>
                <a:gd name="T20" fmla="*/ 864 w 5"/>
                <a:gd name="T21" fmla="*/ 432 h 4"/>
                <a:gd name="T22" fmla="*/ 1080 w 5"/>
                <a:gd name="T23" fmla="*/ 432 h 4"/>
                <a:gd name="T24" fmla="*/ 1080 w 5"/>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5" y="0"/>
                  </a:moveTo>
                  <a:lnTo>
                    <a:pt x="4" y="0"/>
                  </a:lnTo>
                  <a:lnTo>
                    <a:pt x="2" y="1"/>
                  </a:lnTo>
                  <a:lnTo>
                    <a:pt x="1" y="1"/>
                  </a:lnTo>
                  <a:lnTo>
                    <a:pt x="0" y="2"/>
                  </a:lnTo>
                  <a:lnTo>
                    <a:pt x="1" y="4"/>
                  </a:lnTo>
                  <a:lnTo>
                    <a:pt x="2" y="4"/>
                  </a:lnTo>
                  <a:lnTo>
                    <a:pt x="2" y="2"/>
                  </a:lnTo>
                  <a:lnTo>
                    <a:pt x="3" y="2"/>
                  </a:lnTo>
                  <a:lnTo>
                    <a:pt x="4" y="2"/>
                  </a:lnTo>
                  <a:lnTo>
                    <a:pt x="5" y="2"/>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88" name="Freeform 564"/>
            <p:cNvSpPr>
              <a:spLocks/>
            </p:cNvSpPr>
            <p:nvPr/>
          </p:nvSpPr>
          <p:spPr bwMode="auto">
            <a:xfrm>
              <a:off x="4765" y="2340"/>
              <a:ext cx="36" cy="42"/>
            </a:xfrm>
            <a:custGeom>
              <a:avLst/>
              <a:gdLst>
                <a:gd name="T0" fmla="*/ 432 w 6"/>
                <a:gd name="T1" fmla="*/ 0 h 7"/>
                <a:gd name="T2" fmla="*/ 864 w 6"/>
                <a:gd name="T3" fmla="*/ 216 h 7"/>
                <a:gd name="T4" fmla="*/ 1080 w 6"/>
                <a:gd name="T5" fmla="*/ 432 h 7"/>
                <a:gd name="T6" fmla="*/ 1296 w 6"/>
                <a:gd name="T7" fmla="*/ 648 h 7"/>
                <a:gd name="T8" fmla="*/ 864 w 6"/>
                <a:gd name="T9" fmla="*/ 1080 h 7"/>
                <a:gd name="T10" fmla="*/ 864 w 6"/>
                <a:gd name="T11" fmla="*/ 1512 h 7"/>
                <a:gd name="T12" fmla="*/ 432 w 6"/>
                <a:gd name="T13" fmla="*/ 1512 h 7"/>
                <a:gd name="T14" fmla="*/ 432 w 6"/>
                <a:gd name="T15" fmla="*/ 1296 h 7"/>
                <a:gd name="T16" fmla="*/ 432 w 6"/>
                <a:gd name="T17" fmla="*/ 1296 h 7"/>
                <a:gd name="T18" fmla="*/ 216 w 6"/>
                <a:gd name="T19" fmla="*/ 1512 h 7"/>
                <a:gd name="T20" fmla="*/ 216 w 6"/>
                <a:gd name="T21" fmla="*/ 1512 h 7"/>
                <a:gd name="T22" fmla="*/ 216 w 6"/>
                <a:gd name="T23" fmla="*/ 864 h 7"/>
                <a:gd name="T24" fmla="*/ 432 w 6"/>
                <a:gd name="T25" fmla="*/ 648 h 7"/>
                <a:gd name="T26" fmla="*/ 432 w 6"/>
                <a:gd name="T27" fmla="*/ 432 h 7"/>
                <a:gd name="T28" fmla="*/ 216 w 6"/>
                <a:gd name="T29" fmla="*/ 648 h 7"/>
                <a:gd name="T30" fmla="*/ 0 w 6"/>
                <a:gd name="T31" fmla="*/ 432 h 7"/>
                <a:gd name="T32" fmla="*/ 0 w 6"/>
                <a:gd name="T33" fmla="*/ 216 h 7"/>
                <a:gd name="T34" fmla="*/ 216 w 6"/>
                <a:gd name="T35" fmla="*/ 216 h 7"/>
                <a:gd name="T36" fmla="*/ 432 w 6"/>
                <a:gd name="T37" fmla="*/ 0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7"/>
                <a:gd name="T59" fmla="*/ 6 w 6"/>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7">
                  <a:moveTo>
                    <a:pt x="2" y="0"/>
                  </a:moveTo>
                  <a:lnTo>
                    <a:pt x="4" y="1"/>
                  </a:lnTo>
                  <a:lnTo>
                    <a:pt x="5" y="2"/>
                  </a:lnTo>
                  <a:lnTo>
                    <a:pt x="6" y="3"/>
                  </a:lnTo>
                  <a:lnTo>
                    <a:pt x="4" y="5"/>
                  </a:lnTo>
                  <a:lnTo>
                    <a:pt x="4" y="7"/>
                  </a:lnTo>
                  <a:lnTo>
                    <a:pt x="2" y="7"/>
                  </a:lnTo>
                  <a:lnTo>
                    <a:pt x="2" y="6"/>
                  </a:lnTo>
                  <a:lnTo>
                    <a:pt x="1" y="7"/>
                  </a:lnTo>
                  <a:lnTo>
                    <a:pt x="1" y="4"/>
                  </a:lnTo>
                  <a:cubicBezTo>
                    <a:pt x="1" y="4"/>
                    <a:pt x="2" y="4"/>
                    <a:pt x="2" y="3"/>
                  </a:cubicBezTo>
                  <a:cubicBezTo>
                    <a:pt x="2" y="2"/>
                    <a:pt x="2" y="2"/>
                    <a:pt x="2" y="2"/>
                  </a:cubicBezTo>
                  <a:lnTo>
                    <a:pt x="1" y="3"/>
                  </a:lnTo>
                  <a:lnTo>
                    <a:pt x="0" y="2"/>
                  </a:lnTo>
                  <a:lnTo>
                    <a:pt x="0" y="1"/>
                  </a:lnTo>
                  <a:lnTo>
                    <a:pt x="1"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89" name="Freeform 565"/>
            <p:cNvSpPr>
              <a:spLocks/>
            </p:cNvSpPr>
            <p:nvPr/>
          </p:nvSpPr>
          <p:spPr bwMode="auto">
            <a:xfrm>
              <a:off x="4765" y="2340"/>
              <a:ext cx="36" cy="42"/>
            </a:xfrm>
            <a:custGeom>
              <a:avLst/>
              <a:gdLst>
                <a:gd name="T0" fmla="*/ 432 w 6"/>
                <a:gd name="T1" fmla="*/ 0 h 7"/>
                <a:gd name="T2" fmla="*/ 864 w 6"/>
                <a:gd name="T3" fmla="*/ 216 h 7"/>
                <a:gd name="T4" fmla="*/ 1080 w 6"/>
                <a:gd name="T5" fmla="*/ 432 h 7"/>
                <a:gd name="T6" fmla="*/ 1296 w 6"/>
                <a:gd name="T7" fmla="*/ 648 h 7"/>
                <a:gd name="T8" fmla="*/ 864 w 6"/>
                <a:gd name="T9" fmla="*/ 1080 h 7"/>
                <a:gd name="T10" fmla="*/ 864 w 6"/>
                <a:gd name="T11" fmla="*/ 1512 h 7"/>
                <a:gd name="T12" fmla="*/ 432 w 6"/>
                <a:gd name="T13" fmla="*/ 1512 h 7"/>
                <a:gd name="T14" fmla="*/ 432 w 6"/>
                <a:gd name="T15" fmla="*/ 1296 h 7"/>
                <a:gd name="T16" fmla="*/ 432 w 6"/>
                <a:gd name="T17" fmla="*/ 1296 h 7"/>
                <a:gd name="T18" fmla="*/ 216 w 6"/>
                <a:gd name="T19" fmla="*/ 1512 h 7"/>
                <a:gd name="T20" fmla="*/ 216 w 6"/>
                <a:gd name="T21" fmla="*/ 1512 h 7"/>
                <a:gd name="T22" fmla="*/ 216 w 6"/>
                <a:gd name="T23" fmla="*/ 864 h 7"/>
                <a:gd name="T24" fmla="*/ 432 w 6"/>
                <a:gd name="T25" fmla="*/ 648 h 7"/>
                <a:gd name="T26" fmla="*/ 432 w 6"/>
                <a:gd name="T27" fmla="*/ 432 h 7"/>
                <a:gd name="T28" fmla="*/ 216 w 6"/>
                <a:gd name="T29" fmla="*/ 648 h 7"/>
                <a:gd name="T30" fmla="*/ 0 w 6"/>
                <a:gd name="T31" fmla="*/ 432 h 7"/>
                <a:gd name="T32" fmla="*/ 0 w 6"/>
                <a:gd name="T33" fmla="*/ 216 h 7"/>
                <a:gd name="T34" fmla="*/ 216 w 6"/>
                <a:gd name="T35" fmla="*/ 216 h 7"/>
                <a:gd name="T36" fmla="*/ 432 w 6"/>
                <a:gd name="T37" fmla="*/ 0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
                <a:gd name="T58" fmla="*/ 0 h 7"/>
                <a:gd name="T59" fmla="*/ 6 w 6"/>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 h="7">
                  <a:moveTo>
                    <a:pt x="2" y="0"/>
                  </a:moveTo>
                  <a:lnTo>
                    <a:pt x="4" y="1"/>
                  </a:lnTo>
                  <a:lnTo>
                    <a:pt x="5" y="2"/>
                  </a:lnTo>
                  <a:lnTo>
                    <a:pt x="6" y="3"/>
                  </a:lnTo>
                  <a:lnTo>
                    <a:pt x="4" y="5"/>
                  </a:lnTo>
                  <a:lnTo>
                    <a:pt x="4" y="7"/>
                  </a:lnTo>
                  <a:lnTo>
                    <a:pt x="2" y="7"/>
                  </a:lnTo>
                  <a:lnTo>
                    <a:pt x="2" y="6"/>
                  </a:lnTo>
                  <a:lnTo>
                    <a:pt x="1" y="7"/>
                  </a:lnTo>
                  <a:lnTo>
                    <a:pt x="1" y="4"/>
                  </a:lnTo>
                  <a:cubicBezTo>
                    <a:pt x="1" y="4"/>
                    <a:pt x="2" y="4"/>
                    <a:pt x="2" y="3"/>
                  </a:cubicBezTo>
                  <a:cubicBezTo>
                    <a:pt x="2" y="2"/>
                    <a:pt x="2" y="2"/>
                    <a:pt x="2" y="2"/>
                  </a:cubicBezTo>
                  <a:lnTo>
                    <a:pt x="1" y="3"/>
                  </a:lnTo>
                  <a:lnTo>
                    <a:pt x="0" y="2"/>
                  </a:lnTo>
                  <a:lnTo>
                    <a:pt x="0" y="1"/>
                  </a:lnTo>
                  <a:lnTo>
                    <a:pt x="1"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90" name="Rectangle 566"/>
            <p:cNvSpPr>
              <a:spLocks noChangeArrowheads="1"/>
            </p:cNvSpPr>
            <p:nvPr/>
          </p:nvSpPr>
          <p:spPr bwMode="auto">
            <a:xfrm>
              <a:off x="4759" y="2328"/>
              <a:ext cx="1"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91" name="Rectangle 567"/>
            <p:cNvSpPr>
              <a:spLocks noChangeArrowheads="1"/>
            </p:cNvSpPr>
            <p:nvPr/>
          </p:nvSpPr>
          <p:spPr bwMode="auto">
            <a:xfrm>
              <a:off x="4759" y="2328"/>
              <a:ext cx="1"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92" name="Freeform 568"/>
            <p:cNvSpPr>
              <a:spLocks/>
            </p:cNvSpPr>
            <p:nvPr/>
          </p:nvSpPr>
          <p:spPr bwMode="auto">
            <a:xfrm>
              <a:off x="4717" y="2340"/>
              <a:ext cx="12" cy="6"/>
            </a:xfrm>
            <a:custGeom>
              <a:avLst/>
              <a:gdLst>
                <a:gd name="T0" fmla="*/ 0 w 2"/>
                <a:gd name="T1" fmla="*/ 216 h 1"/>
                <a:gd name="T2" fmla="*/ 0 w 2"/>
                <a:gd name="T3" fmla="*/ 216 h 1"/>
                <a:gd name="T4" fmla="*/ 216 w 2"/>
                <a:gd name="T5" fmla="*/ 216 h 1"/>
                <a:gd name="T6" fmla="*/ 216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1"/>
                  </a:lnTo>
                  <a:lnTo>
                    <a:pt x="1" y="0"/>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93" name="Freeform 569"/>
            <p:cNvSpPr>
              <a:spLocks/>
            </p:cNvSpPr>
            <p:nvPr/>
          </p:nvSpPr>
          <p:spPr bwMode="auto">
            <a:xfrm>
              <a:off x="4717" y="2340"/>
              <a:ext cx="12" cy="6"/>
            </a:xfrm>
            <a:custGeom>
              <a:avLst/>
              <a:gdLst>
                <a:gd name="T0" fmla="*/ 0 w 2"/>
                <a:gd name="T1" fmla="*/ 216 h 1"/>
                <a:gd name="T2" fmla="*/ 0 w 2"/>
                <a:gd name="T3" fmla="*/ 216 h 1"/>
                <a:gd name="T4" fmla="*/ 216 w 2"/>
                <a:gd name="T5" fmla="*/ 216 h 1"/>
                <a:gd name="T6" fmla="*/ 216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1"/>
                  </a:lnTo>
                  <a:lnTo>
                    <a:pt x="1" y="0"/>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94" name="Rectangle 570"/>
            <p:cNvSpPr>
              <a:spLocks noChangeArrowheads="1"/>
            </p:cNvSpPr>
            <p:nvPr/>
          </p:nvSpPr>
          <p:spPr bwMode="auto">
            <a:xfrm>
              <a:off x="4753" y="2358"/>
              <a:ext cx="1"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95" name="Rectangle 571"/>
            <p:cNvSpPr>
              <a:spLocks noChangeArrowheads="1"/>
            </p:cNvSpPr>
            <p:nvPr/>
          </p:nvSpPr>
          <p:spPr bwMode="auto">
            <a:xfrm>
              <a:off x="4753" y="2358"/>
              <a:ext cx="1"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96" name="Freeform 572"/>
            <p:cNvSpPr>
              <a:spLocks/>
            </p:cNvSpPr>
            <p:nvPr/>
          </p:nvSpPr>
          <p:spPr bwMode="auto">
            <a:xfrm>
              <a:off x="4753" y="2352"/>
              <a:ext cx="6" cy="0"/>
            </a:xfrm>
            <a:custGeom>
              <a:avLst/>
              <a:gdLst>
                <a:gd name="T0" fmla="*/ 0 w 1"/>
                <a:gd name="T1" fmla="*/ 216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397" name="Freeform 573"/>
            <p:cNvSpPr>
              <a:spLocks/>
            </p:cNvSpPr>
            <p:nvPr/>
          </p:nvSpPr>
          <p:spPr bwMode="auto">
            <a:xfrm>
              <a:off x="4753" y="2352"/>
              <a:ext cx="6" cy="0"/>
            </a:xfrm>
            <a:custGeom>
              <a:avLst/>
              <a:gdLst>
                <a:gd name="T0" fmla="*/ 0 w 1"/>
                <a:gd name="T1" fmla="*/ 216 w 1"/>
                <a:gd name="T2" fmla="*/ 216 w 1"/>
                <a:gd name="T3" fmla="*/ 216 w 1"/>
                <a:gd name="T4" fmla="*/ 216 w 1"/>
                <a:gd name="T5" fmla="*/ 0 w 1"/>
                <a:gd name="T6" fmla="*/ 0 60000 65536"/>
                <a:gd name="T7" fmla="*/ 0 60000 65536"/>
                <a:gd name="T8" fmla="*/ 0 60000 65536"/>
                <a:gd name="T9" fmla="*/ 0 60000 65536"/>
                <a:gd name="T10" fmla="*/ 0 60000 65536"/>
                <a:gd name="T11" fmla="*/ 0 60000 65536"/>
                <a:gd name="T12" fmla="*/ 0 w 1"/>
                <a:gd name="T13" fmla="*/ 1 w 1"/>
              </a:gdLst>
              <a:ahLst/>
              <a:cxnLst>
                <a:cxn ang="T6">
                  <a:pos x="T0" y="0"/>
                </a:cxn>
                <a:cxn ang="T7">
                  <a:pos x="T1" y="0"/>
                </a:cxn>
                <a:cxn ang="T8">
                  <a:pos x="T2" y="0"/>
                </a:cxn>
                <a:cxn ang="T9">
                  <a:pos x="T3" y="0"/>
                </a:cxn>
                <a:cxn ang="T10">
                  <a:pos x="T4" y="0"/>
                </a:cxn>
                <a:cxn ang="T11">
                  <a:pos x="T5" y="0"/>
                </a:cxn>
              </a:cxnLst>
              <a:rect l="T12" t="0" r="T13"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398" name="Rectangle 574"/>
            <p:cNvSpPr>
              <a:spLocks noChangeArrowheads="1"/>
            </p:cNvSpPr>
            <p:nvPr/>
          </p:nvSpPr>
          <p:spPr bwMode="auto">
            <a:xfrm>
              <a:off x="4765" y="2340"/>
              <a:ext cx="1"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399" name="Rectangle 575"/>
            <p:cNvSpPr>
              <a:spLocks noChangeArrowheads="1"/>
            </p:cNvSpPr>
            <p:nvPr/>
          </p:nvSpPr>
          <p:spPr bwMode="auto">
            <a:xfrm>
              <a:off x="4765" y="2340"/>
              <a:ext cx="1"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00" name="Freeform 576"/>
            <p:cNvSpPr>
              <a:spLocks/>
            </p:cNvSpPr>
            <p:nvPr/>
          </p:nvSpPr>
          <p:spPr bwMode="auto">
            <a:xfrm>
              <a:off x="4783" y="2388"/>
              <a:ext cx="6" cy="12"/>
            </a:xfrm>
            <a:custGeom>
              <a:avLst/>
              <a:gdLst>
                <a:gd name="T0" fmla="*/ 0 w 1"/>
                <a:gd name="T1" fmla="*/ 0 h 2"/>
                <a:gd name="T2" fmla="*/ 0 w 1"/>
                <a:gd name="T3" fmla="*/ 216 h 2"/>
                <a:gd name="T4" fmla="*/ 0 w 1"/>
                <a:gd name="T5" fmla="*/ 432 h 2"/>
                <a:gd name="T6" fmla="*/ 0 w 1"/>
                <a:gd name="T7" fmla="*/ 216 h 2"/>
                <a:gd name="T8" fmla="*/ 216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1"/>
                  </a:lnTo>
                  <a:lnTo>
                    <a:pt x="0" y="2"/>
                  </a:lnTo>
                  <a:lnTo>
                    <a:pt x="0"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01" name="Freeform 577"/>
            <p:cNvSpPr>
              <a:spLocks/>
            </p:cNvSpPr>
            <p:nvPr/>
          </p:nvSpPr>
          <p:spPr bwMode="auto">
            <a:xfrm>
              <a:off x="4783" y="2388"/>
              <a:ext cx="6" cy="12"/>
            </a:xfrm>
            <a:custGeom>
              <a:avLst/>
              <a:gdLst>
                <a:gd name="T0" fmla="*/ 0 w 1"/>
                <a:gd name="T1" fmla="*/ 0 h 2"/>
                <a:gd name="T2" fmla="*/ 0 w 1"/>
                <a:gd name="T3" fmla="*/ 216 h 2"/>
                <a:gd name="T4" fmla="*/ 0 w 1"/>
                <a:gd name="T5" fmla="*/ 432 h 2"/>
                <a:gd name="T6" fmla="*/ 0 w 1"/>
                <a:gd name="T7" fmla="*/ 216 h 2"/>
                <a:gd name="T8" fmla="*/ 216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1"/>
                  </a:lnTo>
                  <a:lnTo>
                    <a:pt x="0" y="2"/>
                  </a:lnTo>
                  <a:lnTo>
                    <a:pt x="0"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02" name="Freeform 578"/>
            <p:cNvSpPr>
              <a:spLocks/>
            </p:cNvSpPr>
            <p:nvPr/>
          </p:nvSpPr>
          <p:spPr bwMode="auto">
            <a:xfrm>
              <a:off x="4771" y="2394"/>
              <a:ext cx="6" cy="6"/>
            </a:xfrm>
            <a:custGeom>
              <a:avLst/>
              <a:gdLst>
                <a:gd name="T0" fmla="*/ 216 w 1"/>
                <a:gd name="T1" fmla="*/ 0 h 1"/>
                <a:gd name="T2" fmla="*/ 216 w 1"/>
                <a:gd name="T3" fmla="*/ 0 h 1"/>
                <a:gd name="T4" fmla="*/ 216 w 1"/>
                <a:gd name="T5" fmla="*/ 216 h 1"/>
                <a:gd name="T6" fmla="*/ 0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03" name="Freeform 579"/>
            <p:cNvSpPr>
              <a:spLocks/>
            </p:cNvSpPr>
            <p:nvPr/>
          </p:nvSpPr>
          <p:spPr bwMode="auto">
            <a:xfrm>
              <a:off x="4771" y="2394"/>
              <a:ext cx="6" cy="6"/>
            </a:xfrm>
            <a:custGeom>
              <a:avLst/>
              <a:gdLst>
                <a:gd name="T0" fmla="*/ 216 w 1"/>
                <a:gd name="T1" fmla="*/ 0 h 1"/>
                <a:gd name="T2" fmla="*/ 216 w 1"/>
                <a:gd name="T3" fmla="*/ 0 h 1"/>
                <a:gd name="T4" fmla="*/ 216 w 1"/>
                <a:gd name="T5" fmla="*/ 216 h 1"/>
                <a:gd name="T6" fmla="*/ 0 w 1"/>
                <a:gd name="T7" fmla="*/ 216 h 1"/>
                <a:gd name="T8" fmla="*/ 0 w 1"/>
                <a:gd name="T9" fmla="*/ 216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04" name="Freeform 580"/>
            <p:cNvSpPr>
              <a:spLocks/>
            </p:cNvSpPr>
            <p:nvPr/>
          </p:nvSpPr>
          <p:spPr bwMode="auto">
            <a:xfrm>
              <a:off x="4987" y="2148"/>
              <a:ext cx="12" cy="12"/>
            </a:xfrm>
            <a:custGeom>
              <a:avLst/>
              <a:gdLst>
                <a:gd name="T0" fmla="*/ 0 w 2"/>
                <a:gd name="T1" fmla="*/ 432 h 2"/>
                <a:gd name="T2" fmla="*/ 216 w 2"/>
                <a:gd name="T3" fmla="*/ 0 h 2"/>
                <a:gd name="T4" fmla="*/ 432 w 2"/>
                <a:gd name="T5" fmla="*/ 0 h 2"/>
                <a:gd name="T6" fmla="*/ 432 w 2"/>
                <a:gd name="T7" fmla="*/ 216 h 2"/>
                <a:gd name="T8" fmla="*/ 432 w 2"/>
                <a:gd name="T9" fmla="*/ 216 h 2"/>
                <a:gd name="T10" fmla="*/ 216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1" y="0"/>
                  </a:lnTo>
                  <a:lnTo>
                    <a:pt x="2" y="0"/>
                  </a:lnTo>
                  <a:lnTo>
                    <a:pt x="2" y="1"/>
                  </a:lnTo>
                  <a:lnTo>
                    <a:pt x="1"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05" name="Freeform 581"/>
            <p:cNvSpPr>
              <a:spLocks/>
            </p:cNvSpPr>
            <p:nvPr/>
          </p:nvSpPr>
          <p:spPr bwMode="auto">
            <a:xfrm>
              <a:off x="4987" y="2148"/>
              <a:ext cx="12" cy="12"/>
            </a:xfrm>
            <a:custGeom>
              <a:avLst/>
              <a:gdLst>
                <a:gd name="T0" fmla="*/ 0 w 2"/>
                <a:gd name="T1" fmla="*/ 432 h 2"/>
                <a:gd name="T2" fmla="*/ 216 w 2"/>
                <a:gd name="T3" fmla="*/ 0 h 2"/>
                <a:gd name="T4" fmla="*/ 432 w 2"/>
                <a:gd name="T5" fmla="*/ 0 h 2"/>
                <a:gd name="T6" fmla="*/ 432 w 2"/>
                <a:gd name="T7" fmla="*/ 216 h 2"/>
                <a:gd name="T8" fmla="*/ 432 w 2"/>
                <a:gd name="T9" fmla="*/ 216 h 2"/>
                <a:gd name="T10" fmla="*/ 216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1" y="0"/>
                  </a:lnTo>
                  <a:lnTo>
                    <a:pt x="2" y="0"/>
                  </a:lnTo>
                  <a:lnTo>
                    <a:pt x="2" y="1"/>
                  </a:lnTo>
                  <a:lnTo>
                    <a:pt x="1"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06" name="Freeform 582"/>
            <p:cNvSpPr>
              <a:spLocks/>
            </p:cNvSpPr>
            <p:nvPr/>
          </p:nvSpPr>
          <p:spPr bwMode="auto">
            <a:xfrm>
              <a:off x="5005" y="2130"/>
              <a:ext cx="30" cy="18"/>
            </a:xfrm>
            <a:custGeom>
              <a:avLst/>
              <a:gdLst>
                <a:gd name="T0" fmla="*/ 0 w 5"/>
                <a:gd name="T1" fmla="*/ 648 h 3"/>
                <a:gd name="T2" fmla="*/ 0 w 5"/>
                <a:gd name="T3" fmla="*/ 432 h 3"/>
                <a:gd name="T4" fmla="*/ 432 w 5"/>
                <a:gd name="T5" fmla="*/ 0 h 3"/>
                <a:gd name="T6" fmla="*/ 432 w 5"/>
                <a:gd name="T7" fmla="*/ 216 h 3"/>
                <a:gd name="T8" fmla="*/ 648 w 5"/>
                <a:gd name="T9" fmla="*/ 0 h 3"/>
                <a:gd name="T10" fmla="*/ 1080 w 5"/>
                <a:gd name="T11" fmla="*/ 0 h 3"/>
                <a:gd name="T12" fmla="*/ 648 w 5"/>
                <a:gd name="T13" fmla="*/ 216 h 3"/>
                <a:gd name="T14" fmla="*/ 432 w 5"/>
                <a:gd name="T15" fmla="*/ 432 h 3"/>
                <a:gd name="T16" fmla="*/ 0 w 5"/>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3"/>
                  </a:moveTo>
                  <a:lnTo>
                    <a:pt x="0" y="2"/>
                  </a:lnTo>
                  <a:lnTo>
                    <a:pt x="2" y="0"/>
                  </a:lnTo>
                  <a:lnTo>
                    <a:pt x="2" y="1"/>
                  </a:lnTo>
                  <a:lnTo>
                    <a:pt x="3" y="0"/>
                  </a:lnTo>
                  <a:lnTo>
                    <a:pt x="5" y="0"/>
                  </a:lnTo>
                  <a:lnTo>
                    <a:pt x="3" y="1"/>
                  </a:lnTo>
                  <a:lnTo>
                    <a:pt x="2" y="2"/>
                  </a:lnTo>
                  <a:lnTo>
                    <a:pt x="0"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07" name="Freeform 583"/>
            <p:cNvSpPr>
              <a:spLocks/>
            </p:cNvSpPr>
            <p:nvPr/>
          </p:nvSpPr>
          <p:spPr bwMode="auto">
            <a:xfrm>
              <a:off x="5005" y="2130"/>
              <a:ext cx="30" cy="18"/>
            </a:xfrm>
            <a:custGeom>
              <a:avLst/>
              <a:gdLst>
                <a:gd name="T0" fmla="*/ 0 w 5"/>
                <a:gd name="T1" fmla="*/ 648 h 3"/>
                <a:gd name="T2" fmla="*/ 0 w 5"/>
                <a:gd name="T3" fmla="*/ 432 h 3"/>
                <a:gd name="T4" fmla="*/ 432 w 5"/>
                <a:gd name="T5" fmla="*/ 0 h 3"/>
                <a:gd name="T6" fmla="*/ 432 w 5"/>
                <a:gd name="T7" fmla="*/ 216 h 3"/>
                <a:gd name="T8" fmla="*/ 648 w 5"/>
                <a:gd name="T9" fmla="*/ 0 h 3"/>
                <a:gd name="T10" fmla="*/ 1080 w 5"/>
                <a:gd name="T11" fmla="*/ 0 h 3"/>
                <a:gd name="T12" fmla="*/ 648 w 5"/>
                <a:gd name="T13" fmla="*/ 216 h 3"/>
                <a:gd name="T14" fmla="*/ 432 w 5"/>
                <a:gd name="T15" fmla="*/ 432 h 3"/>
                <a:gd name="T16" fmla="*/ 0 w 5"/>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3"/>
                <a:gd name="T29" fmla="*/ 5 w 5"/>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3">
                  <a:moveTo>
                    <a:pt x="0" y="3"/>
                  </a:moveTo>
                  <a:lnTo>
                    <a:pt x="0" y="2"/>
                  </a:lnTo>
                  <a:lnTo>
                    <a:pt x="2" y="0"/>
                  </a:lnTo>
                  <a:lnTo>
                    <a:pt x="2" y="1"/>
                  </a:lnTo>
                  <a:lnTo>
                    <a:pt x="3" y="0"/>
                  </a:lnTo>
                  <a:lnTo>
                    <a:pt x="5" y="0"/>
                  </a:lnTo>
                  <a:lnTo>
                    <a:pt x="3" y="1"/>
                  </a:lnTo>
                  <a:lnTo>
                    <a:pt x="2" y="2"/>
                  </a:lnTo>
                  <a:lnTo>
                    <a:pt x="0"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08" name="Rectangle 584"/>
            <p:cNvSpPr>
              <a:spLocks noChangeArrowheads="1"/>
            </p:cNvSpPr>
            <p:nvPr/>
          </p:nvSpPr>
          <p:spPr bwMode="auto">
            <a:xfrm>
              <a:off x="4999" y="2160"/>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09" name="Rectangle 585"/>
            <p:cNvSpPr>
              <a:spLocks noChangeArrowheads="1"/>
            </p:cNvSpPr>
            <p:nvPr/>
          </p:nvSpPr>
          <p:spPr bwMode="auto">
            <a:xfrm>
              <a:off x="4999" y="2160"/>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10" name="Freeform 586"/>
            <p:cNvSpPr>
              <a:spLocks/>
            </p:cNvSpPr>
            <p:nvPr/>
          </p:nvSpPr>
          <p:spPr bwMode="auto">
            <a:xfrm>
              <a:off x="5041" y="2112"/>
              <a:ext cx="18" cy="12"/>
            </a:xfrm>
            <a:custGeom>
              <a:avLst/>
              <a:gdLst>
                <a:gd name="T0" fmla="*/ 0 w 3"/>
                <a:gd name="T1" fmla="*/ 432 h 2"/>
                <a:gd name="T2" fmla="*/ 216 w 3"/>
                <a:gd name="T3" fmla="*/ 0 h 2"/>
                <a:gd name="T4" fmla="*/ 648 w 3"/>
                <a:gd name="T5" fmla="*/ 0 h 2"/>
                <a:gd name="T6" fmla="*/ 648 w 3"/>
                <a:gd name="T7" fmla="*/ 216 h 2"/>
                <a:gd name="T8" fmla="*/ 216 w 3"/>
                <a:gd name="T9" fmla="*/ 432 h 2"/>
                <a:gd name="T10" fmla="*/ 0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1" y="0"/>
                  </a:lnTo>
                  <a:lnTo>
                    <a:pt x="3" y="0"/>
                  </a:lnTo>
                  <a:lnTo>
                    <a:pt x="3" y="1"/>
                  </a:lnTo>
                  <a:lnTo>
                    <a:pt x="1"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11" name="Freeform 587"/>
            <p:cNvSpPr>
              <a:spLocks/>
            </p:cNvSpPr>
            <p:nvPr/>
          </p:nvSpPr>
          <p:spPr bwMode="auto">
            <a:xfrm>
              <a:off x="5041" y="2112"/>
              <a:ext cx="18" cy="12"/>
            </a:xfrm>
            <a:custGeom>
              <a:avLst/>
              <a:gdLst>
                <a:gd name="T0" fmla="*/ 0 w 3"/>
                <a:gd name="T1" fmla="*/ 432 h 2"/>
                <a:gd name="T2" fmla="*/ 216 w 3"/>
                <a:gd name="T3" fmla="*/ 0 h 2"/>
                <a:gd name="T4" fmla="*/ 648 w 3"/>
                <a:gd name="T5" fmla="*/ 0 h 2"/>
                <a:gd name="T6" fmla="*/ 648 w 3"/>
                <a:gd name="T7" fmla="*/ 216 h 2"/>
                <a:gd name="T8" fmla="*/ 216 w 3"/>
                <a:gd name="T9" fmla="*/ 432 h 2"/>
                <a:gd name="T10" fmla="*/ 0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0" y="2"/>
                  </a:moveTo>
                  <a:lnTo>
                    <a:pt x="1" y="0"/>
                  </a:lnTo>
                  <a:lnTo>
                    <a:pt x="3" y="0"/>
                  </a:lnTo>
                  <a:lnTo>
                    <a:pt x="3" y="1"/>
                  </a:lnTo>
                  <a:lnTo>
                    <a:pt x="1"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12" name="Freeform 588"/>
            <p:cNvSpPr>
              <a:spLocks/>
            </p:cNvSpPr>
            <p:nvPr/>
          </p:nvSpPr>
          <p:spPr bwMode="auto">
            <a:xfrm>
              <a:off x="5071" y="2094"/>
              <a:ext cx="12" cy="12"/>
            </a:xfrm>
            <a:custGeom>
              <a:avLst/>
              <a:gdLst>
                <a:gd name="T0" fmla="*/ 0 w 2"/>
                <a:gd name="T1" fmla="*/ 216 h 2"/>
                <a:gd name="T2" fmla="*/ 216 w 2"/>
                <a:gd name="T3" fmla="*/ 0 h 2"/>
                <a:gd name="T4" fmla="*/ 432 w 2"/>
                <a:gd name="T5" fmla="*/ 0 h 2"/>
                <a:gd name="T6" fmla="*/ 432 w 2"/>
                <a:gd name="T7" fmla="*/ 216 h 2"/>
                <a:gd name="T8" fmla="*/ 216 w 2"/>
                <a:gd name="T9" fmla="*/ 432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1" y="0"/>
                  </a:lnTo>
                  <a:lnTo>
                    <a:pt x="2" y="0"/>
                  </a:lnTo>
                  <a:lnTo>
                    <a:pt x="2" y="1"/>
                  </a:lnTo>
                  <a:lnTo>
                    <a:pt x="1" y="2"/>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13" name="Freeform 589"/>
            <p:cNvSpPr>
              <a:spLocks/>
            </p:cNvSpPr>
            <p:nvPr/>
          </p:nvSpPr>
          <p:spPr bwMode="auto">
            <a:xfrm>
              <a:off x="5071" y="2094"/>
              <a:ext cx="12" cy="12"/>
            </a:xfrm>
            <a:custGeom>
              <a:avLst/>
              <a:gdLst>
                <a:gd name="T0" fmla="*/ 0 w 2"/>
                <a:gd name="T1" fmla="*/ 216 h 2"/>
                <a:gd name="T2" fmla="*/ 216 w 2"/>
                <a:gd name="T3" fmla="*/ 0 h 2"/>
                <a:gd name="T4" fmla="*/ 432 w 2"/>
                <a:gd name="T5" fmla="*/ 0 h 2"/>
                <a:gd name="T6" fmla="*/ 432 w 2"/>
                <a:gd name="T7" fmla="*/ 216 h 2"/>
                <a:gd name="T8" fmla="*/ 216 w 2"/>
                <a:gd name="T9" fmla="*/ 432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1" y="0"/>
                  </a:lnTo>
                  <a:lnTo>
                    <a:pt x="2" y="0"/>
                  </a:lnTo>
                  <a:lnTo>
                    <a:pt x="2" y="1"/>
                  </a:lnTo>
                  <a:lnTo>
                    <a:pt x="1" y="2"/>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14" name="Freeform 590"/>
            <p:cNvSpPr>
              <a:spLocks/>
            </p:cNvSpPr>
            <p:nvPr/>
          </p:nvSpPr>
          <p:spPr bwMode="auto">
            <a:xfrm>
              <a:off x="5119" y="2022"/>
              <a:ext cx="12" cy="12"/>
            </a:xfrm>
            <a:custGeom>
              <a:avLst/>
              <a:gdLst>
                <a:gd name="T0" fmla="*/ 432 w 2"/>
                <a:gd name="T1" fmla="*/ 0 h 2"/>
                <a:gd name="T2" fmla="*/ 432 w 2"/>
                <a:gd name="T3" fmla="*/ 0 h 2"/>
                <a:gd name="T4" fmla="*/ 432 w 2"/>
                <a:gd name="T5" fmla="*/ 432 h 2"/>
                <a:gd name="T6" fmla="*/ 0 w 2"/>
                <a:gd name="T7" fmla="*/ 432 h 2"/>
                <a:gd name="T8" fmla="*/ 0 w 2"/>
                <a:gd name="T9" fmla="*/ 216 h 2"/>
                <a:gd name="T10" fmla="*/ 216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2"/>
                  </a:lnTo>
                  <a:lnTo>
                    <a:pt x="0" y="2"/>
                  </a:lnTo>
                  <a:lnTo>
                    <a:pt x="0" y="1"/>
                  </a:lnTo>
                  <a:lnTo>
                    <a:pt x="1"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15" name="Freeform 591"/>
            <p:cNvSpPr>
              <a:spLocks/>
            </p:cNvSpPr>
            <p:nvPr/>
          </p:nvSpPr>
          <p:spPr bwMode="auto">
            <a:xfrm>
              <a:off x="5119" y="2022"/>
              <a:ext cx="12" cy="12"/>
            </a:xfrm>
            <a:custGeom>
              <a:avLst/>
              <a:gdLst>
                <a:gd name="T0" fmla="*/ 432 w 2"/>
                <a:gd name="T1" fmla="*/ 0 h 2"/>
                <a:gd name="T2" fmla="*/ 432 w 2"/>
                <a:gd name="T3" fmla="*/ 0 h 2"/>
                <a:gd name="T4" fmla="*/ 432 w 2"/>
                <a:gd name="T5" fmla="*/ 432 h 2"/>
                <a:gd name="T6" fmla="*/ 0 w 2"/>
                <a:gd name="T7" fmla="*/ 432 h 2"/>
                <a:gd name="T8" fmla="*/ 0 w 2"/>
                <a:gd name="T9" fmla="*/ 216 h 2"/>
                <a:gd name="T10" fmla="*/ 216 w 2"/>
                <a:gd name="T11" fmla="*/ 216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0"/>
                  </a:lnTo>
                  <a:lnTo>
                    <a:pt x="2" y="2"/>
                  </a:lnTo>
                  <a:lnTo>
                    <a:pt x="0" y="2"/>
                  </a:lnTo>
                  <a:lnTo>
                    <a:pt x="0" y="1"/>
                  </a:lnTo>
                  <a:lnTo>
                    <a:pt x="1"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16" name="Freeform 592"/>
            <p:cNvSpPr>
              <a:spLocks/>
            </p:cNvSpPr>
            <p:nvPr/>
          </p:nvSpPr>
          <p:spPr bwMode="auto">
            <a:xfrm>
              <a:off x="5113" y="2040"/>
              <a:ext cx="6" cy="12"/>
            </a:xfrm>
            <a:custGeom>
              <a:avLst/>
              <a:gdLst>
                <a:gd name="T0" fmla="*/ 216 w 1"/>
                <a:gd name="T1" fmla="*/ 0 h 2"/>
                <a:gd name="T2" fmla="*/ 216 w 1"/>
                <a:gd name="T3" fmla="*/ 216 h 2"/>
                <a:gd name="T4" fmla="*/ 0 w 1"/>
                <a:gd name="T5" fmla="*/ 432 h 2"/>
                <a:gd name="T6" fmla="*/ 0 w 1"/>
                <a:gd name="T7" fmla="*/ 432 h 2"/>
                <a:gd name="T8" fmla="*/ 0 w 1"/>
                <a:gd name="T9" fmla="*/ 0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17" name="Freeform 593"/>
            <p:cNvSpPr>
              <a:spLocks/>
            </p:cNvSpPr>
            <p:nvPr/>
          </p:nvSpPr>
          <p:spPr bwMode="auto">
            <a:xfrm>
              <a:off x="5113" y="2040"/>
              <a:ext cx="6" cy="12"/>
            </a:xfrm>
            <a:custGeom>
              <a:avLst/>
              <a:gdLst>
                <a:gd name="T0" fmla="*/ 216 w 1"/>
                <a:gd name="T1" fmla="*/ 0 h 2"/>
                <a:gd name="T2" fmla="*/ 216 w 1"/>
                <a:gd name="T3" fmla="*/ 216 h 2"/>
                <a:gd name="T4" fmla="*/ 0 w 1"/>
                <a:gd name="T5" fmla="*/ 432 h 2"/>
                <a:gd name="T6" fmla="*/ 0 w 1"/>
                <a:gd name="T7" fmla="*/ 432 h 2"/>
                <a:gd name="T8" fmla="*/ 0 w 1"/>
                <a:gd name="T9" fmla="*/ 0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1" y="1"/>
                  </a:lnTo>
                  <a:lnTo>
                    <a:pt x="0" y="2"/>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18" name="Freeform 594"/>
            <p:cNvSpPr>
              <a:spLocks/>
            </p:cNvSpPr>
            <p:nvPr/>
          </p:nvSpPr>
          <p:spPr bwMode="auto">
            <a:xfrm>
              <a:off x="5101" y="2058"/>
              <a:ext cx="6" cy="6"/>
            </a:xfrm>
            <a:custGeom>
              <a:avLst/>
              <a:gdLst>
                <a:gd name="T0" fmla="*/ 0 w 1"/>
                <a:gd name="T1" fmla="*/ 0 h 1"/>
                <a:gd name="T2" fmla="*/ 216 w 1"/>
                <a:gd name="T3" fmla="*/ 0 h 1"/>
                <a:gd name="T4" fmla="*/ 216 w 1"/>
                <a:gd name="T5" fmla="*/ 0 h 1"/>
                <a:gd name="T6" fmla="*/ 216 w 1"/>
                <a:gd name="T7" fmla="*/ 0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19" name="Freeform 595"/>
            <p:cNvSpPr>
              <a:spLocks/>
            </p:cNvSpPr>
            <p:nvPr/>
          </p:nvSpPr>
          <p:spPr bwMode="auto">
            <a:xfrm>
              <a:off x="5101" y="2058"/>
              <a:ext cx="6" cy="6"/>
            </a:xfrm>
            <a:custGeom>
              <a:avLst/>
              <a:gdLst>
                <a:gd name="T0" fmla="*/ 0 w 1"/>
                <a:gd name="T1" fmla="*/ 0 h 1"/>
                <a:gd name="T2" fmla="*/ 216 w 1"/>
                <a:gd name="T3" fmla="*/ 0 h 1"/>
                <a:gd name="T4" fmla="*/ 216 w 1"/>
                <a:gd name="T5" fmla="*/ 0 h 1"/>
                <a:gd name="T6" fmla="*/ 216 w 1"/>
                <a:gd name="T7" fmla="*/ 0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20" name="Freeform 596"/>
            <p:cNvSpPr>
              <a:spLocks/>
            </p:cNvSpPr>
            <p:nvPr/>
          </p:nvSpPr>
          <p:spPr bwMode="auto">
            <a:xfrm>
              <a:off x="5089" y="2070"/>
              <a:ext cx="6" cy="6"/>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21" name="Freeform 597"/>
            <p:cNvSpPr>
              <a:spLocks/>
            </p:cNvSpPr>
            <p:nvPr/>
          </p:nvSpPr>
          <p:spPr bwMode="auto">
            <a:xfrm>
              <a:off x="5089" y="2070"/>
              <a:ext cx="6" cy="6"/>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22" name="Freeform 598"/>
            <p:cNvSpPr>
              <a:spLocks/>
            </p:cNvSpPr>
            <p:nvPr/>
          </p:nvSpPr>
          <p:spPr bwMode="auto">
            <a:xfrm>
              <a:off x="4633" y="2478"/>
              <a:ext cx="24" cy="42"/>
            </a:xfrm>
            <a:custGeom>
              <a:avLst/>
              <a:gdLst>
                <a:gd name="T0" fmla="*/ 432 w 4"/>
                <a:gd name="T1" fmla="*/ 0 h 7"/>
                <a:gd name="T2" fmla="*/ 432 w 4"/>
                <a:gd name="T3" fmla="*/ 0 h 7"/>
                <a:gd name="T4" fmla="*/ 864 w 4"/>
                <a:gd name="T5" fmla="*/ 0 h 7"/>
                <a:gd name="T6" fmla="*/ 864 w 4"/>
                <a:gd name="T7" fmla="*/ 648 h 7"/>
                <a:gd name="T8" fmla="*/ 432 w 4"/>
                <a:gd name="T9" fmla="*/ 864 h 7"/>
                <a:gd name="T10" fmla="*/ 432 w 4"/>
                <a:gd name="T11" fmla="*/ 1512 h 7"/>
                <a:gd name="T12" fmla="*/ 216 w 4"/>
                <a:gd name="T13" fmla="*/ 1512 h 7"/>
                <a:gd name="T14" fmla="*/ 0 w 4"/>
                <a:gd name="T15" fmla="*/ 1296 h 7"/>
                <a:gd name="T16" fmla="*/ 0 w 4"/>
                <a:gd name="T17" fmla="*/ 864 h 7"/>
                <a:gd name="T18" fmla="*/ 432 w 4"/>
                <a:gd name="T19" fmla="*/ 216 h 7"/>
                <a:gd name="T20" fmla="*/ 432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7"/>
                <a:gd name="T35" fmla="*/ 4 w 4"/>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7">
                  <a:moveTo>
                    <a:pt x="2" y="0"/>
                  </a:moveTo>
                  <a:lnTo>
                    <a:pt x="2" y="0"/>
                  </a:lnTo>
                  <a:lnTo>
                    <a:pt x="4" y="0"/>
                  </a:lnTo>
                  <a:lnTo>
                    <a:pt x="4" y="3"/>
                  </a:lnTo>
                  <a:lnTo>
                    <a:pt x="2" y="4"/>
                  </a:lnTo>
                  <a:lnTo>
                    <a:pt x="2" y="7"/>
                  </a:lnTo>
                  <a:lnTo>
                    <a:pt x="1" y="7"/>
                  </a:lnTo>
                  <a:lnTo>
                    <a:pt x="0" y="6"/>
                  </a:lnTo>
                  <a:lnTo>
                    <a:pt x="0" y="4"/>
                  </a:lnTo>
                  <a:lnTo>
                    <a:pt x="2"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23" name="Freeform 599"/>
            <p:cNvSpPr>
              <a:spLocks/>
            </p:cNvSpPr>
            <p:nvPr/>
          </p:nvSpPr>
          <p:spPr bwMode="auto">
            <a:xfrm>
              <a:off x="4633" y="2478"/>
              <a:ext cx="24" cy="42"/>
            </a:xfrm>
            <a:custGeom>
              <a:avLst/>
              <a:gdLst>
                <a:gd name="T0" fmla="*/ 432 w 4"/>
                <a:gd name="T1" fmla="*/ 0 h 7"/>
                <a:gd name="T2" fmla="*/ 432 w 4"/>
                <a:gd name="T3" fmla="*/ 0 h 7"/>
                <a:gd name="T4" fmla="*/ 864 w 4"/>
                <a:gd name="T5" fmla="*/ 0 h 7"/>
                <a:gd name="T6" fmla="*/ 864 w 4"/>
                <a:gd name="T7" fmla="*/ 648 h 7"/>
                <a:gd name="T8" fmla="*/ 432 w 4"/>
                <a:gd name="T9" fmla="*/ 864 h 7"/>
                <a:gd name="T10" fmla="*/ 432 w 4"/>
                <a:gd name="T11" fmla="*/ 1512 h 7"/>
                <a:gd name="T12" fmla="*/ 216 w 4"/>
                <a:gd name="T13" fmla="*/ 1512 h 7"/>
                <a:gd name="T14" fmla="*/ 0 w 4"/>
                <a:gd name="T15" fmla="*/ 1296 h 7"/>
                <a:gd name="T16" fmla="*/ 0 w 4"/>
                <a:gd name="T17" fmla="*/ 864 h 7"/>
                <a:gd name="T18" fmla="*/ 432 w 4"/>
                <a:gd name="T19" fmla="*/ 216 h 7"/>
                <a:gd name="T20" fmla="*/ 432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7"/>
                <a:gd name="T35" fmla="*/ 4 w 4"/>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7">
                  <a:moveTo>
                    <a:pt x="2" y="0"/>
                  </a:moveTo>
                  <a:lnTo>
                    <a:pt x="2" y="0"/>
                  </a:lnTo>
                  <a:lnTo>
                    <a:pt x="4" y="0"/>
                  </a:lnTo>
                  <a:lnTo>
                    <a:pt x="4" y="3"/>
                  </a:lnTo>
                  <a:lnTo>
                    <a:pt x="2" y="4"/>
                  </a:lnTo>
                  <a:lnTo>
                    <a:pt x="2" y="7"/>
                  </a:lnTo>
                  <a:lnTo>
                    <a:pt x="1" y="7"/>
                  </a:lnTo>
                  <a:lnTo>
                    <a:pt x="0" y="6"/>
                  </a:lnTo>
                  <a:lnTo>
                    <a:pt x="0" y="4"/>
                  </a:lnTo>
                  <a:lnTo>
                    <a:pt x="2"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24" name="Freeform 600"/>
            <p:cNvSpPr>
              <a:spLocks/>
            </p:cNvSpPr>
            <p:nvPr/>
          </p:nvSpPr>
          <p:spPr bwMode="auto">
            <a:xfrm>
              <a:off x="4471" y="2550"/>
              <a:ext cx="36" cy="30"/>
            </a:xfrm>
            <a:custGeom>
              <a:avLst/>
              <a:gdLst>
                <a:gd name="T0" fmla="*/ 1296 w 6"/>
                <a:gd name="T1" fmla="*/ 216 h 5"/>
                <a:gd name="T2" fmla="*/ 1080 w 6"/>
                <a:gd name="T3" fmla="*/ 0 h 5"/>
                <a:gd name="T4" fmla="*/ 864 w 6"/>
                <a:gd name="T5" fmla="*/ 0 h 5"/>
                <a:gd name="T6" fmla="*/ 432 w 6"/>
                <a:gd name="T7" fmla="*/ 216 h 5"/>
                <a:gd name="T8" fmla="*/ 432 w 6"/>
                <a:gd name="T9" fmla="*/ 216 h 5"/>
                <a:gd name="T10" fmla="*/ 0 w 6"/>
                <a:gd name="T11" fmla="*/ 432 h 5"/>
                <a:gd name="T12" fmla="*/ 0 w 6"/>
                <a:gd name="T13" fmla="*/ 864 h 5"/>
                <a:gd name="T14" fmla="*/ 432 w 6"/>
                <a:gd name="T15" fmla="*/ 1080 h 5"/>
                <a:gd name="T16" fmla="*/ 648 w 6"/>
                <a:gd name="T17" fmla="*/ 1080 h 5"/>
                <a:gd name="T18" fmla="*/ 1080 w 6"/>
                <a:gd name="T19" fmla="*/ 864 h 5"/>
                <a:gd name="T20" fmla="*/ 1080 w 6"/>
                <a:gd name="T21" fmla="*/ 432 h 5"/>
                <a:gd name="T22" fmla="*/ 1296 w 6"/>
                <a:gd name="T23" fmla="*/ 216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5"/>
                <a:gd name="T38" fmla="*/ 6 w 6"/>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5">
                  <a:moveTo>
                    <a:pt x="6" y="1"/>
                  </a:moveTo>
                  <a:lnTo>
                    <a:pt x="5" y="0"/>
                  </a:lnTo>
                  <a:lnTo>
                    <a:pt x="4" y="0"/>
                  </a:lnTo>
                  <a:lnTo>
                    <a:pt x="2" y="1"/>
                  </a:lnTo>
                  <a:lnTo>
                    <a:pt x="0" y="2"/>
                  </a:lnTo>
                  <a:lnTo>
                    <a:pt x="0" y="4"/>
                  </a:lnTo>
                  <a:lnTo>
                    <a:pt x="2" y="5"/>
                  </a:lnTo>
                  <a:lnTo>
                    <a:pt x="3" y="5"/>
                  </a:lnTo>
                  <a:lnTo>
                    <a:pt x="5" y="4"/>
                  </a:lnTo>
                  <a:lnTo>
                    <a:pt x="5" y="2"/>
                  </a:lnTo>
                  <a:lnTo>
                    <a:pt x="6"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25" name="Freeform 601"/>
            <p:cNvSpPr>
              <a:spLocks/>
            </p:cNvSpPr>
            <p:nvPr/>
          </p:nvSpPr>
          <p:spPr bwMode="auto">
            <a:xfrm>
              <a:off x="4471" y="2550"/>
              <a:ext cx="36" cy="30"/>
            </a:xfrm>
            <a:custGeom>
              <a:avLst/>
              <a:gdLst>
                <a:gd name="T0" fmla="*/ 1296 w 6"/>
                <a:gd name="T1" fmla="*/ 216 h 5"/>
                <a:gd name="T2" fmla="*/ 1080 w 6"/>
                <a:gd name="T3" fmla="*/ 0 h 5"/>
                <a:gd name="T4" fmla="*/ 864 w 6"/>
                <a:gd name="T5" fmla="*/ 0 h 5"/>
                <a:gd name="T6" fmla="*/ 432 w 6"/>
                <a:gd name="T7" fmla="*/ 216 h 5"/>
                <a:gd name="T8" fmla="*/ 432 w 6"/>
                <a:gd name="T9" fmla="*/ 216 h 5"/>
                <a:gd name="T10" fmla="*/ 0 w 6"/>
                <a:gd name="T11" fmla="*/ 432 h 5"/>
                <a:gd name="T12" fmla="*/ 0 w 6"/>
                <a:gd name="T13" fmla="*/ 864 h 5"/>
                <a:gd name="T14" fmla="*/ 432 w 6"/>
                <a:gd name="T15" fmla="*/ 1080 h 5"/>
                <a:gd name="T16" fmla="*/ 648 w 6"/>
                <a:gd name="T17" fmla="*/ 1080 h 5"/>
                <a:gd name="T18" fmla="*/ 1080 w 6"/>
                <a:gd name="T19" fmla="*/ 864 h 5"/>
                <a:gd name="T20" fmla="*/ 1080 w 6"/>
                <a:gd name="T21" fmla="*/ 432 h 5"/>
                <a:gd name="T22" fmla="*/ 1296 w 6"/>
                <a:gd name="T23" fmla="*/ 216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5"/>
                <a:gd name="T38" fmla="*/ 6 w 6"/>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5">
                  <a:moveTo>
                    <a:pt x="6" y="1"/>
                  </a:moveTo>
                  <a:lnTo>
                    <a:pt x="5" y="0"/>
                  </a:lnTo>
                  <a:lnTo>
                    <a:pt x="4" y="0"/>
                  </a:lnTo>
                  <a:lnTo>
                    <a:pt x="2" y="1"/>
                  </a:lnTo>
                  <a:lnTo>
                    <a:pt x="0" y="2"/>
                  </a:lnTo>
                  <a:lnTo>
                    <a:pt x="0" y="4"/>
                  </a:lnTo>
                  <a:lnTo>
                    <a:pt x="2" y="5"/>
                  </a:lnTo>
                  <a:lnTo>
                    <a:pt x="3" y="5"/>
                  </a:lnTo>
                  <a:lnTo>
                    <a:pt x="5" y="4"/>
                  </a:lnTo>
                  <a:lnTo>
                    <a:pt x="5" y="2"/>
                  </a:lnTo>
                  <a:lnTo>
                    <a:pt x="6"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26" name="Freeform 602"/>
            <p:cNvSpPr>
              <a:spLocks/>
            </p:cNvSpPr>
            <p:nvPr/>
          </p:nvSpPr>
          <p:spPr bwMode="auto">
            <a:xfrm>
              <a:off x="4753" y="2424"/>
              <a:ext cx="12" cy="6"/>
            </a:xfrm>
            <a:custGeom>
              <a:avLst/>
              <a:gdLst>
                <a:gd name="T0" fmla="*/ 432 w 2"/>
                <a:gd name="T1" fmla="*/ 0 h 1"/>
                <a:gd name="T2" fmla="*/ 216 w 2"/>
                <a:gd name="T3" fmla="*/ 0 h 1"/>
                <a:gd name="T4" fmla="*/ 0 w 2"/>
                <a:gd name="T5" fmla="*/ 216 h 1"/>
                <a:gd name="T6" fmla="*/ 0 w 2"/>
                <a:gd name="T7" fmla="*/ 216 h 1"/>
                <a:gd name="T8" fmla="*/ 216 w 2"/>
                <a:gd name="T9" fmla="*/ 216 h 1"/>
                <a:gd name="T10" fmla="*/ 432 w 2"/>
                <a:gd name="T11" fmla="*/ 216 h 1"/>
                <a:gd name="T12" fmla="*/ 432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2" y="0"/>
                  </a:moveTo>
                  <a:lnTo>
                    <a:pt x="1" y="0"/>
                  </a:lnTo>
                  <a:lnTo>
                    <a:pt x="0" y="1"/>
                  </a:lnTo>
                  <a:lnTo>
                    <a:pt x="1" y="1"/>
                  </a:lnTo>
                  <a:lnTo>
                    <a:pt x="2"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27" name="Freeform 603"/>
            <p:cNvSpPr>
              <a:spLocks/>
            </p:cNvSpPr>
            <p:nvPr/>
          </p:nvSpPr>
          <p:spPr bwMode="auto">
            <a:xfrm>
              <a:off x="4753" y="2424"/>
              <a:ext cx="12" cy="6"/>
            </a:xfrm>
            <a:custGeom>
              <a:avLst/>
              <a:gdLst>
                <a:gd name="T0" fmla="*/ 432 w 2"/>
                <a:gd name="T1" fmla="*/ 0 h 1"/>
                <a:gd name="T2" fmla="*/ 216 w 2"/>
                <a:gd name="T3" fmla="*/ 0 h 1"/>
                <a:gd name="T4" fmla="*/ 0 w 2"/>
                <a:gd name="T5" fmla="*/ 216 h 1"/>
                <a:gd name="T6" fmla="*/ 0 w 2"/>
                <a:gd name="T7" fmla="*/ 216 h 1"/>
                <a:gd name="T8" fmla="*/ 216 w 2"/>
                <a:gd name="T9" fmla="*/ 216 h 1"/>
                <a:gd name="T10" fmla="*/ 432 w 2"/>
                <a:gd name="T11" fmla="*/ 216 h 1"/>
                <a:gd name="T12" fmla="*/ 432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2" y="0"/>
                  </a:moveTo>
                  <a:lnTo>
                    <a:pt x="1" y="0"/>
                  </a:lnTo>
                  <a:lnTo>
                    <a:pt x="0" y="1"/>
                  </a:lnTo>
                  <a:lnTo>
                    <a:pt x="1" y="1"/>
                  </a:lnTo>
                  <a:lnTo>
                    <a:pt x="2"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28" name="Rectangle 604"/>
            <p:cNvSpPr>
              <a:spLocks noChangeArrowheads="1"/>
            </p:cNvSpPr>
            <p:nvPr/>
          </p:nvSpPr>
          <p:spPr bwMode="auto">
            <a:xfrm>
              <a:off x="4753" y="2436"/>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29" name="Rectangle 605"/>
            <p:cNvSpPr>
              <a:spLocks noChangeArrowheads="1"/>
            </p:cNvSpPr>
            <p:nvPr/>
          </p:nvSpPr>
          <p:spPr bwMode="auto">
            <a:xfrm>
              <a:off x="4753" y="2436"/>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30" name="Freeform 606"/>
            <p:cNvSpPr>
              <a:spLocks/>
            </p:cNvSpPr>
            <p:nvPr/>
          </p:nvSpPr>
          <p:spPr bwMode="auto">
            <a:xfrm>
              <a:off x="4735" y="2454"/>
              <a:ext cx="12" cy="6"/>
            </a:xfrm>
            <a:custGeom>
              <a:avLst/>
              <a:gdLst>
                <a:gd name="T0" fmla="*/ 216 w 2"/>
                <a:gd name="T1" fmla="*/ 216 h 1"/>
                <a:gd name="T2" fmla="*/ 216 w 2"/>
                <a:gd name="T3" fmla="*/ 0 h 1"/>
                <a:gd name="T4" fmla="*/ 432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1" y="0"/>
                  </a:lnTo>
                  <a:lnTo>
                    <a:pt x="2" y="0"/>
                  </a:lnTo>
                  <a:lnTo>
                    <a:pt x="1" y="1"/>
                  </a:lnTo>
                  <a:lnTo>
                    <a:pt x="0"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31" name="Freeform 607"/>
            <p:cNvSpPr>
              <a:spLocks/>
            </p:cNvSpPr>
            <p:nvPr/>
          </p:nvSpPr>
          <p:spPr bwMode="auto">
            <a:xfrm>
              <a:off x="4735" y="2454"/>
              <a:ext cx="12" cy="6"/>
            </a:xfrm>
            <a:custGeom>
              <a:avLst/>
              <a:gdLst>
                <a:gd name="T0" fmla="*/ 216 w 2"/>
                <a:gd name="T1" fmla="*/ 216 h 1"/>
                <a:gd name="T2" fmla="*/ 216 w 2"/>
                <a:gd name="T3" fmla="*/ 0 h 1"/>
                <a:gd name="T4" fmla="*/ 432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1" y="0"/>
                  </a:lnTo>
                  <a:lnTo>
                    <a:pt x="2" y="0"/>
                  </a:lnTo>
                  <a:lnTo>
                    <a:pt x="1" y="1"/>
                  </a:lnTo>
                  <a:lnTo>
                    <a:pt x="0"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32" name="Freeform 608"/>
            <p:cNvSpPr>
              <a:spLocks/>
            </p:cNvSpPr>
            <p:nvPr/>
          </p:nvSpPr>
          <p:spPr bwMode="auto">
            <a:xfrm>
              <a:off x="4699" y="2478"/>
              <a:ext cx="6" cy="6"/>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33" name="Freeform 609"/>
            <p:cNvSpPr>
              <a:spLocks/>
            </p:cNvSpPr>
            <p:nvPr/>
          </p:nvSpPr>
          <p:spPr bwMode="auto">
            <a:xfrm>
              <a:off x="4699" y="2478"/>
              <a:ext cx="6" cy="6"/>
            </a:xfrm>
            <a:custGeom>
              <a:avLst/>
              <a:gdLst>
                <a:gd name="T0" fmla="*/ 0 w 1"/>
                <a:gd name="T1" fmla="*/ 216 h 1"/>
                <a:gd name="T2" fmla="*/ 216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34" name="Freeform 610"/>
            <p:cNvSpPr>
              <a:spLocks/>
            </p:cNvSpPr>
            <p:nvPr/>
          </p:nvSpPr>
          <p:spPr bwMode="auto">
            <a:xfrm>
              <a:off x="4687" y="2484"/>
              <a:ext cx="6" cy="6"/>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35" name="Freeform 611"/>
            <p:cNvSpPr>
              <a:spLocks/>
            </p:cNvSpPr>
            <p:nvPr/>
          </p:nvSpPr>
          <p:spPr bwMode="auto">
            <a:xfrm>
              <a:off x="4687" y="2484"/>
              <a:ext cx="6" cy="6"/>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36" name="Rectangle 612"/>
            <p:cNvSpPr>
              <a:spLocks noChangeArrowheads="1"/>
            </p:cNvSpPr>
            <p:nvPr/>
          </p:nvSpPr>
          <p:spPr bwMode="auto">
            <a:xfrm>
              <a:off x="4681" y="2490"/>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37" name="Rectangle 613"/>
            <p:cNvSpPr>
              <a:spLocks noChangeArrowheads="1"/>
            </p:cNvSpPr>
            <p:nvPr/>
          </p:nvSpPr>
          <p:spPr bwMode="auto">
            <a:xfrm>
              <a:off x="4681" y="2490"/>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438" name="Freeform 614"/>
            <p:cNvSpPr>
              <a:spLocks/>
            </p:cNvSpPr>
            <p:nvPr/>
          </p:nvSpPr>
          <p:spPr bwMode="auto">
            <a:xfrm>
              <a:off x="4285" y="2760"/>
              <a:ext cx="150" cy="150"/>
            </a:xfrm>
            <a:custGeom>
              <a:avLst/>
              <a:gdLst>
                <a:gd name="T0" fmla="*/ 0 w 25"/>
                <a:gd name="T1" fmla="*/ 0 h 25"/>
                <a:gd name="T2" fmla="*/ 432 w 25"/>
                <a:gd name="T3" fmla="*/ 0 h 25"/>
                <a:gd name="T4" fmla="*/ 1080 w 25"/>
                <a:gd name="T5" fmla="*/ 216 h 25"/>
                <a:gd name="T6" fmla="*/ 1296 w 25"/>
                <a:gd name="T7" fmla="*/ 216 h 25"/>
                <a:gd name="T8" fmla="*/ 1512 w 25"/>
                <a:gd name="T9" fmla="*/ 432 h 25"/>
                <a:gd name="T10" fmla="*/ 1512 w 25"/>
                <a:gd name="T11" fmla="*/ 648 h 25"/>
                <a:gd name="T12" fmla="*/ 1728 w 25"/>
                <a:gd name="T13" fmla="*/ 648 h 25"/>
                <a:gd name="T14" fmla="*/ 1944 w 25"/>
                <a:gd name="T15" fmla="*/ 1080 h 25"/>
                <a:gd name="T16" fmla="*/ 2376 w 25"/>
                <a:gd name="T17" fmla="*/ 1080 h 25"/>
                <a:gd name="T18" fmla="*/ 2592 w 25"/>
                <a:gd name="T19" fmla="*/ 1728 h 25"/>
                <a:gd name="T20" fmla="*/ 2808 w 25"/>
                <a:gd name="T21" fmla="*/ 1728 h 25"/>
                <a:gd name="T22" fmla="*/ 3240 w 25"/>
                <a:gd name="T23" fmla="*/ 2160 h 25"/>
                <a:gd name="T24" fmla="*/ 3456 w 25"/>
                <a:gd name="T25" fmla="*/ 2376 h 25"/>
                <a:gd name="T26" fmla="*/ 3888 w 25"/>
                <a:gd name="T27" fmla="*/ 2592 h 25"/>
                <a:gd name="T28" fmla="*/ 4104 w 25"/>
                <a:gd name="T29" fmla="*/ 2592 h 25"/>
                <a:gd name="T30" fmla="*/ 4320 w 25"/>
                <a:gd name="T31" fmla="*/ 2808 h 25"/>
                <a:gd name="T32" fmla="*/ 4320 w 25"/>
                <a:gd name="T33" fmla="*/ 3024 h 25"/>
                <a:gd name="T34" fmla="*/ 4536 w 25"/>
                <a:gd name="T35" fmla="*/ 3240 h 25"/>
                <a:gd name="T36" fmla="*/ 4752 w 25"/>
                <a:gd name="T37" fmla="*/ 3888 h 25"/>
                <a:gd name="T38" fmla="*/ 4968 w 25"/>
                <a:gd name="T39" fmla="*/ 3888 h 25"/>
                <a:gd name="T40" fmla="*/ 5400 w 25"/>
                <a:gd name="T41" fmla="*/ 4320 h 25"/>
                <a:gd name="T42" fmla="*/ 5400 w 25"/>
                <a:gd name="T43" fmla="*/ 5400 h 25"/>
                <a:gd name="T44" fmla="*/ 5184 w 25"/>
                <a:gd name="T45" fmla="*/ 5400 h 25"/>
                <a:gd name="T46" fmla="*/ 4536 w 25"/>
                <a:gd name="T47" fmla="*/ 5184 h 25"/>
                <a:gd name="T48" fmla="*/ 4104 w 25"/>
                <a:gd name="T49" fmla="*/ 5184 h 25"/>
                <a:gd name="T50" fmla="*/ 3240 w 25"/>
                <a:gd name="T51" fmla="*/ 4320 h 25"/>
                <a:gd name="T52" fmla="*/ 2808 w 25"/>
                <a:gd name="T53" fmla="*/ 3672 h 25"/>
                <a:gd name="T54" fmla="*/ 2808 w 25"/>
                <a:gd name="T55" fmla="*/ 3240 h 25"/>
                <a:gd name="T56" fmla="*/ 2160 w 25"/>
                <a:gd name="T57" fmla="*/ 2592 h 25"/>
                <a:gd name="T58" fmla="*/ 1944 w 25"/>
                <a:gd name="T59" fmla="*/ 2592 h 25"/>
                <a:gd name="T60" fmla="*/ 1728 w 25"/>
                <a:gd name="T61" fmla="*/ 1944 h 25"/>
                <a:gd name="T62" fmla="*/ 1512 w 25"/>
                <a:gd name="T63" fmla="*/ 1512 h 25"/>
                <a:gd name="T64" fmla="*/ 1080 w 25"/>
                <a:gd name="T65" fmla="*/ 1512 h 25"/>
                <a:gd name="T66" fmla="*/ 1080 w 25"/>
                <a:gd name="T67" fmla="*/ 1080 h 25"/>
                <a:gd name="T68" fmla="*/ 864 w 25"/>
                <a:gd name="T69" fmla="*/ 864 h 25"/>
                <a:gd name="T70" fmla="*/ 432 w 25"/>
                <a:gd name="T71" fmla="*/ 864 h 25"/>
                <a:gd name="T72" fmla="*/ 0 w 25"/>
                <a:gd name="T73" fmla="*/ 216 h 25"/>
                <a:gd name="T74" fmla="*/ 0 w 25"/>
                <a:gd name="T75" fmla="*/ 0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
                <a:gd name="T115" fmla="*/ 0 h 25"/>
                <a:gd name="T116" fmla="*/ 25 w 25"/>
                <a:gd name="T117" fmla="*/ 25 h 2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 h="25">
                  <a:moveTo>
                    <a:pt x="0" y="0"/>
                  </a:moveTo>
                  <a:lnTo>
                    <a:pt x="2" y="0"/>
                  </a:lnTo>
                  <a:lnTo>
                    <a:pt x="5" y="1"/>
                  </a:lnTo>
                  <a:lnTo>
                    <a:pt x="6" y="1"/>
                  </a:lnTo>
                  <a:lnTo>
                    <a:pt x="7" y="2"/>
                  </a:lnTo>
                  <a:lnTo>
                    <a:pt x="7" y="3"/>
                  </a:lnTo>
                  <a:lnTo>
                    <a:pt x="8" y="3"/>
                  </a:lnTo>
                  <a:lnTo>
                    <a:pt x="9" y="5"/>
                  </a:lnTo>
                  <a:lnTo>
                    <a:pt x="11" y="5"/>
                  </a:lnTo>
                  <a:lnTo>
                    <a:pt x="12" y="8"/>
                  </a:lnTo>
                  <a:lnTo>
                    <a:pt x="13" y="8"/>
                  </a:lnTo>
                  <a:lnTo>
                    <a:pt x="15" y="10"/>
                  </a:lnTo>
                  <a:lnTo>
                    <a:pt x="16" y="11"/>
                  </a:lnTo>
                  <a:lnTo>
                    <a:pt x="18" y="12"/>
                  </a:lnTo>
                  <a:lnTo>
                    <a:pt x="19" y="12"/>
                  </a:lnTo>
                  <a:lnTo>
                    <a:pt x="20" y="13"/>
                  </a:lnTo>
                  <a:lnTo>
                    <a:pt x="20" y="14"/>
                  </a:lnTo>
                  <a:lnTo>
                    <a:pt x="21" y="15"/>
                  </a:lnTo>
                  <a:lnTo>
                    <a:pt x="22" y="18"/>
                  </a:lnTo>
                  <a:lnTo>
                    <a:pt x="23" y="18"/>
                  </a:lnTo>
                  <a:lnTo>
                    <a:pt x="25" y="20"/>
                  </a:lnTo>
                  <a:lnTo>
                    <a:pt x="25" y="25"/>
                  </a:lnTo>
                  <a:lnTo>
                    <a:pt x="24" y="25"/>
                  </a:lnTo>
                  <a:lnTo>
                    <a:pt x="21" y="24"/>
                  </a:lnTo>
                  <a:lnTo>
                    <a:pt x="19" y="24"/>
                  </a:lnTo>
                  <a:lnTo>
                    <a:pt x="15" y="20"/>
                  </a:lnTo>
                  <a:lnTo>
                    <a:pt x="13" y="17"/>
                  </a:lnTo>
                  <a:lnTo>
                    <a:pt x="13" y="15"/>
                  </a:lnTo>
                  <a:lnTo>
                    <a:pt x="10" y="12"/>
                  </a:lnTo>
                  <a:lnTo>
                    <a:pt x="9" y="12"/>
                  </a:lnTo>
                  <a:lnTo>
                    <a:pt x="8" y="9"/>
                  </a:lnTo>
                  <a:lnTo>
                    <a:pt x="7" y="7"/>
                  </a:lnTo>
                  <a:lnTo>
                    <a:pt x="5" y="7"/>
                  </a:lnTo>
                  <a:lnTo>
                    <a:pt x="5" y="5"/>
                  </a:lnTo>
                  <a:lnTo>
                    <a:pt x="4" y="4"/>
                  </a:lnTo>
                  <a:lnTo>
                    <a:pt x="2" y="4"/>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39" name="Freeform 615"/>
            <p:cNvSpPr>
              <a:spLocks/>
            </p:cNvSpPr>
            <p:nvPr/>
          </p:nvSpPr>
          <p:spPr bwMode="auto">
            <a:xfrm>
              <a:off x="4285" y="2760"/>
              <a:ext cx="150" cy="150"/>
            </a:xfrm>
            <a:custGeom>
              <a:avLst/>
              <a:gdLst>
                <a:gd name="T0" fmla="*/ 0 w 25"/>
                <a:gd name="T1" fmla="*/ 0 h 25"/>
                <a:gd name="T2" fmla="*/ 432 w 25"/>
                <a:gd name="T3" fmla="*/ 0 h 25"/>
                <a:gd name="T4" fmla="*/ 1080 w 25"/>
                <a:gd name="T5" fmla="*/ 216 h 25"/>
                <a:gd name="T6" fmla="*/ 1296 w 25"/>
                <a:gd name="T7" fmla="*/ 216 h 25"/>
                <a:gd name="T8" fmla="*/ 1512 w 25"/>
                <a:gd name="T9" fmla="*/ 432 h 25"/>
                <a:gd name="T10" fmla="*/ 1512 w 25"/>
                <a:gd name="T11" fmla="*/ 648 h 25"/>
                <a:gd name="T12" fmla="*/ 1728 w 25"/>
                <a:gd name="T13" fmla="*/ 648 h 25"/>
                <a:gd name="T14" fmla="*/ 1944 w 25"/>
                <a:gd name="T15" fmla="*/ 1080 h 25"/>
                <a:gd name="T16" fmla="*/ 2376 w 25"/>
                <a:gd name="T17" fmla="*/ 1080 h 25"/>
                <a:gd name="T18" fmla="*/ 2592 w 25"/>
                <a:gd name="T19" fmla="*/ 1728 h 25"/>
                <a:gd name="T20" fmla="*/ 2808 w 25"/>
                <a:gd name="T21" fmla="*/ 1728 h 25"/>
                <a:gd name="T22" fmla="*/ 3240 w 25"/>
                <a:gd name="T23" fmla="*/ 2160 h 25"/>
                <a:gd name="T24" fmla="*/ 3456 w 25"/>
                <a:gd name="T25" fmla="*/ 2376 h 25"/>
                <a:gd name="T26" fmla="*/ 3888 w 25"/>
                <a:gd name="T27" fmla="*/ 2592 h 25"/>
                <a:gd name="T28" fmla="*/ 4104 w 25"/>
                <a:gd name="T29" fmla="*/ 2592 h 25"/>
                <a:gd name="T30" fmla="*/ 4320 w 25"/>
                <a:gd name="T31" fmla="*/ 2808 h 25"/>
                <a:gd name="T32" fmla="*/ 4320 w 25"/>
                <a:gd name="T33" fmla="*/ 3024 h 25"/>
                <a:gd name="T34" fmla="*/ 4536 w 25"/>
                <a:gd name="T35" fmla="*/ 3240 h 25"/>
                <a:gd name="T36" fmla="*/ 4752 w 25"/>
                <a:gd name="T37" fmla="*/ 3888 h 25"/>
                <a:gd name="T38" fmla="*/ 4968 w 25"/>
                <a:gd name="T39" fmla="*/ 3888 h 25"/>
                <a:gd name="T40" fmla="*/ 5400 w 25"/>
                <a:gd name="T41" fmla="*/ 4320 h 25"/>
                <a:gd name="T42" fmla="*/ 5400 w 25"/>
                <a:gd name="T43" fmla="*/ 5400 h 25"/>
                <a:gd name="T44" fmla="*/ 5184 w 25"/>
                <a:gd name="T45" fmla="*/ 5400 h 25"/>
                <a:gd name="T46" fmla="*/ 4536 w 25"/>
                <a:gd name="T47" fmla="*/ 5184 h 25"/>
                <a:gd name="T48" fmla="*/ 4104 w 25"/>
                <a:gd name="T49" fmla="*/ 5184 h 25"/>
                <a:gd name="T50" fmla="*/ 3240 w 25"/>
                <a:gd name="T51" fmla="*/ 4320 h 25"/>
                <a:gd name="T52" fmla="*/ 2808 w 25"/>
                <a:gd name="T53" fmla="*/ 3672 h 25"/>
                <a:gd name="T54" fmla="*/ 2808 w 25"/>
                <a:gd name="T55" fmla="*/ 3240 h 25"/>
                <a:gd name="T56" fmla="*/ 2160 w 25"/>
                <a:gd name="T57" fmla="*/ 2592 h 25"/>
                <a:gd name="T58" fmla="*/ 1944 w 25"/>
                <a:gd name="T59" fmla="*/ 2592 h 25"/>
                <a:gd name="T60" fmla="*/ 1728 w 25"/>
                <a:gd name="T61" fmla="*/ 1944 h 25"/>
                <a:gd name="T62" fmla="*/ 1512 w 25"/>
                <a:gd name="T63" fmla="*/ 1512 h 25"/>
                <a:gd name="T64" fmla="*/ 1080 w 25"/>
                <a:gd name="T65" fmla="*/ 1512 h 25"/>
                <a:gd name="T66" fmla="*/ 1080 w 25"/>
                <a:gd name="T67" fmla="*/ 1080 h 25"/>
                <a:gd name="T68" fmla="*/ 864 w 25"/>
                <a:gd name="T69" fmla="*/ 864 h 25"/>
                <a:gd name="T70" fmla="*/ 432 w 25"/>
                <a:gd name="T71" fmla="*/ 864 h 25"/>
                <a:gd name="T72" fmla="*/ 0 w 25"/>
                <a:gd name="T73" fmla="*/ 216 h 25"/>
                <a:gd name="T74" fmla="*/ 0 w 25"/>
                <a:gd name="T75" fmla="*/ 0 h 2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
                <a:gd name="T115" fmla="*/ 0 h 25"/>
                <a:gd name="T116" fmla="*/ 25 w 25"/>
                <a:gd name="T117" fmla="*/ 25 h 2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 h="25">
                  <a:moveTo>
                    <a:pt x="0" y="0"/>
                  </a:moveTo>
                  <a:lnTo>
                    <a:pt x="2" y="0"/>
                  </a:lnTo>
                  <a:lnTo>
                    <a:pt x="5" y="1"/>
                  </a:lnTo>
                  <a:lnTo>
                    <a:pt x="6" y="1"/>
                  </a:lnTo>
                  <a:lnTo>
                    <a:pt x="7" y="2"/>
                  </a:lnTo>
                  <a:lnTo>
                    <a:pt x="7" y="3"/>
                  </a:lnTo>
                  <a:lnTo>
                    <a:pt x="8" y="3"/>
                  </a:lnTo>
                  <a:lnTo>
                    <a:pt x="9" y="5"/>
                  </a:lnTo>
                  <a:lnTo>
                    <a:pt x="11" y="5"/>
                  </a:lnTo>
                  <a:lnTo>
                    <a:pt x="12" y="8"/>
                  </a:lnTo>
                  <a:lnTo>
                    <a:pt x="13" y="8"/>
                  </a:lnTo>
                  <a:lnTo>
                    <a:pt x="15" y="10"/>
                  </a:lnTo>
                  <a:lnTo>
                    <a:pt x="16" y="11"/>
                  </a:lnTo>
                  <a:lnTo>
                    <a:pt x="18" y="12"/>
                  </a:lnTo>
                  <a:lnTo>
                    <a:pt x="19" y="12"/>
                  </a:lnTo>
                  <a:lnTo>
                    <a:pt x="20" y="13"/>
                  </a:lnTo>
                  <a:lnTo>
                    <a:pt x="20" y="14"/>
                  </a:lnTo>
                  <a:lnTo>
                    <a:pt x="21" y="15"/>
                  </a:lnTo>
                  <a:lnTo>
                    <a:pt x="22" y="18"/>
                  </a:lnTo>
                  <a:lnTo>
                    <a:pt x="23" y="18"/>
                  </a:lnTo>
                  <a:lnTo>
                    <a:pt x="25" y="20"/>
                  </a:lnTo>
                  <a:lnTo>
                    <a:pt x="25" y="25"/>
                  </a:lnTo>
                  <a:lnTo>
                    <a:pt x="24" y="25"/>
                  </a:lnTo>
                  <a:lnTo>
                    <a:pt x="21" y="24"/>
                  </a:lnTo>
                  <a:lnTo>
                    <a:pt x="19" y="24"/>
                  </a:lnTo>
                  <a:lnTo>
                    <a:pt x="15" y="20"/>
                  </a:lnTo>
                  <a:lnTo>
                    <a:pt x="13" y="17"/>
                  </a:lnTo>
                  <a:lnTo>
                    <a:pt x="13" y="15"/>
                  </a:lnTo>
                  <a:lnTo>
                    <a:pt x="10" y="12"/>
                  </a:lnTo>
                  <a:lnTo>
                    <a:pt x="9" y="12"/>
                  </a:lnTo>
                  <a:lnTo>
                    <a:pt x="8" y="9"/>
                  </a:lnTo>
                  <a:lnTo>
                    <a:pt x="7" y="7"/>
                  </a:lnTo>
                  <a:lnTo>
                    <a:pt x="5" y="7"/>
                  </a:lnTo>
                  <a:lnTo>
                    <a:pt x="5" y="5"/>
                  </a:lnTo>
                  <a:lnTo>
                    <a:pt x="4" y="4"/>
                  </a:lnTo>
                  <a:lnTo>
                    <a:pt x="2" y="4"/>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40" name="Freeform 616"/>
            <p:cNvSpPr>
              <a:spLocks/>
            </p:cNvSpPr>
            <p:nvPr/>
          </p:nvSpPr>
          <p:spPr bwMode="auto">
            <a:xfrm>
              <a:off x="4423" y="2856"/>
              <a:ext cx="24" cy="18"/>
            </a:xfrm>
            <a:custGeom>
              <a:avLst/>
              <a:gdLst>
                <a:gd name="T0" fmla="*/ 0 w 4"/>
                <a:gd name="T1" fmla="*/ 216 h 3"/>
                <a:gd name="T2" fmla="*/ 216 w 4"/>
                <a:gd name="T3" fmla="*/ 216 h 3"/>
                <a:gd name="T4" fmla="*/ 648 w 4"/>
                <a:gd name="T5" fmla="*/ 648 h 3"/>
                <a:gd name="T6" fmla="*/ 864 w 4"/>
                <a:gd name="T7" fmla="*/ 648 h 3"/>
                <a:gd name="T8" fmla="*/ 432 w 4"/>
                <a:gd name="T9" fmla="*/ 0 h 3"/>
                <a:gd name="T10" fmla="*/ 0 w 4"/>
                <a:gd name="T11" fmla="*/ 0 h 3"/>
                <a:gd name="T12" fmla="*/ 0 w 4"/>
                <a:gd name="T13" fmla="*/ 216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1" y="1"/>
                  </a:lnTo>
                  <a:lnTo>
                    <a:pt x="3" y="3"/>
                  </a:lnTo>
                  <a:lnTo>
                    <a:pt x="4" y="3"/>
                  </a:lnTo>
                  <a:lnTo>
                    <a:pt x="2" y="0"/>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41" name="Freeform 617"/>
            <p:cNvSpPr>
              <a:spLocks/>
            </p:cNvSpPr>
            <p:nvPr/>
          </p:nvSpPr>
          <p:spPr bwMode="auto">
            <a:xfrm>
              <a:off x="4423" y="2856"/>
              <a:ext cx="24" cy="18"/>
            </a:xfrm>
            <a:custGeom>
              <a:avLst/>
              <a:gdLst>
                <a:gd name="T0" fmla="*/ 0 w 4"/>
                <a:gd name="T1" fmla="*/ 216 h 3"/>
                <a:gd name="T2" fmla="*/ 216 w 4"/>
                <a:gd name="T3" fmla="*/ 216 h 3"/>
                <a:gd name="T4" fmla="*/ 648 w 4"/>
                <a:gd name="T5" fmla="*/ 648 h 3"/>
                <a:gd name="T6" fmla="*/ 864 w 4"/>
                <a:gd name="T7" fmla="*/ 648 h 3"/>
                <a:gd name="T8" fmla="*/ 432 w 4"/>
                <a:gd name="T9" fmla="*/ 0 h 3"/>
                <a:gd name="T10" fmla="*/ 0 w 4"/>
                <a:gd name="T11" fmla="*/ 0 h 3"/>
                <a:gd name="T12" fmla="*/ 0 w 4"/>
                <a:gd name="T13" fmla="*/ 216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1"/>
                  </a:moveTo>
                  <a:lnTo>
                    <a:pt x="1" y="1"/>
                  </a:lnTo>
                  <a:lnTo>
                    <a:pt x="3" y="3"/>
                  </a:lnTo>
                  <a:lnTo>
                    <a:pt x="4" y="3"/>
                  </a:lnTo>
                  <a:lnTo>
                    <a:pt x="2" y="0"/>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42" name="Freeform 618"/>
            <p:cNvSpPr>
              <a:spLocks/>
            </p:cNvSpPr>
            <p:nvPr/>
          </p:nvSpPr>
          <p:spPr bwMode="auto">
            <a:xfrm>
              <a:off x="4459" y="2868"/>
              <a:ext cx="12" cy="12"/>
            </a:xfrm>
            <a:custGeom>
              <a:avLst/>
              <a:gdLst>
                <a:gd name="T0" fmla="*/ 0 w 2"/>
                <a:gd name="T1" fmla="*/ 216 h 2"/>
                <a:gd name="T2" fmla="*/ 0 w 2"/>
                <a:gd name="T3" fmla="*/ 0 h 2"/>
                <a:gd name="T4" fmla="*/ 216 w 2"/>
                <a:gd name="T5" fmla="*/ 0 h 2"/>
                <a:gd name="T6" fmla="*/ 432 w 2"/>
                <a:gd name="T7" fmla="*/ 216 h 2"/>
                <a:gd name="T8" fmla="*/ 216 w 2"/>
                <a:gd name="T9" fmla="*/ 216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1"/>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43" name="Freeform 619"/>
            <p:cNvSpPr>
              <a:spLocks/>
            </p:cNvSpPr>
            <p:nvPr/>
          </p:nvSpPr>
          <p:spPr bwMode="auto">
            <a:xfrm>
              <a:off x="4459" y="2868"/>
              <a:ext cx="12" cy="12"/>
            </a:xfrm>
            <a:custGeom>
              <a:avLst/>
              <a:gdLst>
                <a:gd name="T0" fmla="*/ 0 w 2"/>
                <a:gd name="T1" fmla="*/ 216 h 2"/>
                <a:gd name="T2" fmla="*/ 0 w 2"/>
                <a:gd name="T3" fmla="*/ 0 h 2"/>
                <a:gd name="T4" fmla="*/ 216 w 2"/>
                <a:gd name="T5" fmla="*/ 0 h 2"/>
                <a:gd name="T6" fmla="*/ 432 w 2"/>
                <a:gd name="T7" fmla="*/ 216 h 2"/>
                <a:gd name="T8" fmla="*/ 216 w 2"/>
                <a:gd name="T9" fmla="*/ 216 h 2"/>
                <a:gd name="T10" fmla="*/ 0 w 2"/>
                <a:gd name="T11" fmla="*/ 432 h 2"/>
                <a:gd name="T12" fmla="*/ 0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1"/>
                  </a:moveTo>
                  <a:lnTo>
                    <a:pt x="0" y="0"/>
                  </a:lnTo>
                  <a:lnTo>
                    <a:pt x="1" y="0"/>
                  </a:lnTo>
                  <a:lnTo>
                    <a:pt x="2" y="1"/>
                  </a:lnTo>
                  <a:lnTo>
                    <a:pt x="1" y="1"/>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44" name="Freeform 620"/>
            <p:cNvSpPr>
              <a:spLocks/>
            </p:cNvSpPr>
            <p:nvPr/>
          </p:nvSpPr>
          <p:spPr bwMode="auto">
            <a:xfrm>
              <a:off x="4435" y="2916"/>
              <a:ext cx="114" cy="36"/>
            </a:xfrm>
            <a:custGeom>
              <a:avLst/>
              <a:gdLst>
                <a:gd name="T0" fmla="*/ 4104 w 19"/>
                <a:gd name="T1" fmla="*/ 1080 h 6"/>
                <a:gd name="T2" fmla="*/ 4104 w 19"/>
                <a:gd name="T3" fmla="*/ 864 h 6"/>
                <a:gd name="T4" fmla="*/ 3888 w 19"/>
                <a:gd name="T5" fmla="*/ 864 h 6"/>
                <a:gd name="T6" fmla="*/ 3240 w 19"/>
                <a:gd name="T7" fmla="*/ 864 h 6"/>
                <a:gd name="T8" fmla="*/ 3240 w 19"/>
                <a:gd name="T9" fmla="*/ 432 h 6"/>
                <a:gd name="T10" fmla="*/ 2376 w 19"/>
                <a:gd name="T11" fmla="*/ 216 h 6"/>
                <a:gd name="T12" fmla="*/ 2376 w 19"/>
                <a:gd name="T13" fmla="*/ 432 h 6"/>
                <a:gd name="T14" fmla="*/ 2160 w 19"/>
                <a:gd name="T15" fmla="*/ 432 h 6"/>
                <a:gd name="T16" fmla="*/ 1296 w 19"/>
                <a:gd name="T17" fmla="*/ 432 h 6"/>
                <a:gd name="T18" fmla="*/ 1296 w 19"/>
                <a:gd name="T19" fmla="*/ 216 h 6"/>
                <a:gd name="T20" fmla="*/ 648 w 19"/>
                <a:gd name="T21" fmla="*/ 216 h 6"/>
                <a:gd name="T22" fmla="*/ 648 w 19"/>
                <a:gd name="T23" fmla="*/ 216 h 6"/>
                <a:gd name="T24" fmla="*/ 216 w 19"/>
                <a:gd name="T25" fmla="*/ 0 h 6"/>
                <a:gd name="T26" fmla="*/ 0 w 19"/>
                <a:gd name="T27" fmla="*/ 432 h 6"/>
                <a:gd name="T28" fmla="*/ 216 w 19"/>
                <a:gd name="T29" fmla="*/ 648 h 6"/>
                <a:gd name="T30" fmla="*/ 1080 w 19"/>
                <a:gd name="T31" fmla="*/ 864 h 6"/>
                <a:gd name="T32" fmla="*/ 1080 w 19"/>
                <a:gd name="T33" fmla="*/ 864 h 6"/>
                <a:gd name="T34" fmla="*/ 1728 w 19"/>
                <a:gd name="T35" fmla="*/ 864 h 6"/>
                <a:gd name="T36" fmla="*/ 2376 w 19"/>
                <a:gd name="T37" fmla="*/ 1080 h 6"/>
                <a:gd name="T38" fmla="*/ 3240 w 19"/>
                <a:gd name="T39" fmla="*/ 1080 h 6"/>
                <a:gd name="T40" fmla="*/ 3888 w 19"/>
                <a:gd name="T41" fmla="*/ 1296 h 6"/>
                <a:gd name="T42" fmla="*/ 4104 w 19"/>
                <a:gd name="T43" fmla="*/ 1296 h 6"/>
                <a:gd name="T44" fmla="*/ 4104 w 19"/>
                <a:gd name="T45" fmla="*/ 108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6"/>
                <a:gd name="T71" fmla="*/ 19 w 19"/>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6">
                  <a:moveTo>
                    <a:pt x="19" y="5"/>
                  </a:moveTo>
                  <a:lnTo>
                    <a:pt x="19" y="4"/>
                  </a:lnTo>
                  <a:lnTo>
                    <a:pt x="18" y="4"/>
                  </a:lnTo>
                  <a:lnTo>
                    <a:pt x="15" y="4"/>
                  </a:lnTo>
                  <a:lnTo>
                    <a:pt x="15" y="2"/>
                  </a:lnTo>
                  <a:lnTo>
                    <a:pt x="11" y="1"/>
                  </a:lnTo>
                  <a:lnTo>
                    <a:pt x="11" y="2"/>
                  </a:lnTo>
                  <a:lnTo>
                    <a:pt x="10" y="2"/>
                  </a:lnTo>
                  <a:lnTo>
                    <a:pt x="6" y="2"/>
                  </a:lnTo>
                  <a:lnTo>
                    <a:pt x="6" y="1"/>
                  </a:lnTo>
                  <a:lnTo>
                    <a:pt x="3" y="1"/>
                  </a:lnTo>
                  <a:lnTo>
                    <a:pt x="1" y="0"/>
                  </a:lnTo>
                  <a:lnTo>
                    <a:pt x="0" y="2"/>
                  </a:lnTo>
                  <a:lnTo>
                    <a:pt x="1" y="3"/>
                  </a:lnTo>
                  <a:lnTo>
                    <a:pt x="5" y="4"/>
                  </a:lnTo>
                  <a:lnTo>
                    <a:pt x="8" y="4"/>
                  </a:lnTo>
                  <a:lnTo>
                    <a:pt x="11" y="5"/>
                  </a:lnTo>
                  <a:lnTo>
                    <a:pt x="15" y="5"/>
                  </a:lnTo>
                  <a:lnTo>
                    <a:pt x="18" y="6"/>
                  </a:lnTo>
                  <a:lnTo>
                    <a:pt x="19" y="6"/>
                  </a:lnTo>
                  <a:lnTo>
                    <a:pt x="19"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45" name="Freeform 621"/>
            <p:cNvSpPr>
              <a:spLocks/>
            </p:cNvSpPr>
            <p:nvPr/>
          </p:nvSpPr>
          <p:spPr bwMode="auto">
            <a:xfrm>
              <a:off x="4435" y="2916"/>
              <a:ext cx="114" cy="36"/>
            </a:xfrm>
            <a:custGeom>
              <a:avLst/>
              <a:gdLst>
                <a:gd name="T0" fmla="*/ 4104 w 19"/>
                <a:gd name="T1" fmla="*/ 1080 h 6"/>
                <a:gd name="T2" fmla="*/ 4104 w 19"/>
                <a:gd name="T3" fmla="*/ 864 h 6"/>
                <a:gd name="T4" fmla="*/ 3888 w 19"/>
                <a:gd name="T5" fmla="*/ 864 h 6"/>
                <a:gd name="T6" fmla="*/ 3240 w 19"/>
                <a:gd name="T7" fmla="*/ 864 h 6"/>
                <a:gd name="T8" fmla="*/ 3240 w 19"/>
                <a:gd name="T9" fmla="*/ 432 h 6"/>
                <a:gd name="T10" fmla="*/ 2376 w 19"/>
                <a:gd name="T11" fmla="*/ 216 h 6"/>
                <a:gd name="T12" fmla="*/ 2376 w 19"/>
                <a:gd name="T13" fmla="*/ 432 h 6"/>
                <a:gd name="T14" fmla="*/ 2160 w 19"/>
                <a:gd name="T15" fmla="*/ 432 h 6"/>
                <a:gd name="T16" fmla="*/ 1296 w 19"/>
                <a:gd name="T17" fmla="*/ 432 h 6"/>
                <a:gd name="T18" fmla="*/ 1296 w 19"/>
                <a:gd name="T19" fmla="*/ 216 h 6"/>
                <a:gd name="T20" fmla="*/ 648 w 19"/>
                <a:gd name="T21" fmla="*/ 216 h 6"/>
                <a:gd name="T22" fmla="*/ 648 w 19"/>
                <a:gd name="T23" fmla="*/ 216 h 6"/>
                <a:gd name="T24" fmla="*/ 216 w 19"/>
                <a:gd name="T25" fmla="*/ 0 h 6"/>
                <a:gd name="T26" fmla="*/ 0 w 19"/>
                <a:gd name="T27" fmla="*/ 432 h 6"/>
                <a:gd name="T28" fmla="*/ 216 w 19"/>
                <a:gd name="T29" fmla="*/ 648 h 6"/>
                <a:gd name="T30" fmla="*/ 1080 w 19"/>
                <a:gd name="T31" fmla="*/ 864 h 6"/>
                <a:gd name="T32" fmla="*/ 1080 w 19"/>
                <a:gd name="T33" fmla="*/ 864 h 6"/>
                <a:gd name="T34" fmla="*/ 1728 w 19"/>
                <a:gd name="T35" fmla="*/ 864 h 6"/>
                <a:gd name="T36" fmla="*/ 2376 w 19"/>
                <a:gd name="T37" fmla="*/ 1080 h 6"/>
                <a:gd name="T38" fmla="*/ 3240 w 19"/>
                <a:gd name="T39" fmla="*/ 1080 h 6"/>
                <a:gd name="T40" fmla="*/ 3888 w 19"/>
                <a:gd name="T41" fmla="*/ 1296 h 6"/>
                <a:gd name="T42" fmla="*/ 4104 w 19"/>
                <a:gd name="T43" fmla="*/ 1296 h 6"/>
                <a:gd name="T44" fmla="*/ 4104 w 19"/>
                <a:gd name="T45" fmla="*/ 108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
                <a:gd name="T70" fmla="*/ 0 h 6"/>
                <a:gd name="T71" fmla="*/ 19 w 19"/>
                <a:gd name="T72" fmla="*/ 6 h 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 h="6">
                  <a:moveTo>
                    <a:pt x="19" y="5"/>
                  </a:moveTo>
                  <a:lnTo>
                    <a:pt x="19" y="4"/>
                  </a:lnTo>
                  <a:lnTo>
                    <a:pt x="18" y="4"/>
                  </a:lnTo>
                  <a:lnTo>
                    <a:pt x="15" y="4"/>
                  </a:lnTo>
                  <a:lnTo>
                    <a:pt x="15" y="2"/>
                  </a:lnTo>
                  <a:lnTo>
                    <a:pt x="11" y="1"/>
                  </a:lnTo>
                  <a:lnTo>
                    <a:pt x="11" y="2"/>
                  </a:lnTo>
                  <a:lnTo>
                    <a:pt x="10" y="2"/>
                  </a:lnTo>
                  <a:lnTo>
                    <a:pt x="6" y="2"/>
                  </a:lnTo>
                  <a:lnTo>
                    <a:pt x="6" y="1"/>
                  </a:lnTo>
                  <a:lnTo>
                    <a:pt x="3" y="1"/>
                  </a:lnTo>
                  <a:lnTo>
                    <a:pt x="1" y="0"/>
                  </a:lnTo>
                  <a:lnTo>
                    <a:pt x="0" y="2"/>
                  </a:lnTo>
                  <a:lnTo>
                    <a:pt x="1" y="3"/>
                  </a:lnTo>
                  <a:lnTo>
                    <a:pt x="5" y="4"/>
                  </a:lnTo>
                  <a:lnTo>
                    <a:pt x="8" y="4"/>
                  </a:lnTo>
                  <a:lnTo>
                    <a:pt x="11" y="5"/>
                  </a:lnTo>
                  <a:lnTo>
                    <a:pt x="15" y="5"/>
                  </a:lnTo>
                  <a:lnTo>
                    <a:pt x="18" y="6"/>
                  </a:lnTo>
                  <a:lnTo>
                    <a:pt x="19" y="6"/>
                  </a:lnTo>
                  <a:lnTo>
                    <a:pt x="19"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46" name="Freeform 622"/>
            <p:cNvSpPr>
              <a:spLocks/>
            </p:cNvSpPr>
            <p:nvPr/>
          </p:nvSpPr>
          <p:spPr bwMode="auto">
            <a:xfrm>
              <a:off x="4531" y="2928"/>
              <a:ext cx="24" cy="6"/>
            </a:xfrm>
            <a:custGeom>
              <a:avLst/>
              <a:gdLst>
                <a:gd name="T0" fmla="*/ 0 w 4"/>
                <a:gd name="T1" fmla="*/ 216 h 1"/>
                <a:gd name="T2" fmla="*/ 0 w 4"/>
                <a:gd name="T3" fmla="*/ 216 h 1"/>
                <a:gd name="T4" fmla="*/ 648 w 4"/>
                <a:gd name="T5" fmla="*/ 216 h 1"/>
                <a:gd name="T6" fmla="*/ 864 w 4"/>
                <a:gd name="T7" fmla="*/ 0 h 1"/>
                <a:gd name="T8" fmla="*/ 0 w 4"/>
                <a:gd name="T9" fmla="*/ 216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1"/>
                  </a:moveTo>
                  <a:lnTo>
                    <a:pt x="0" y="1"/>
                  </a:lnTo>
                  <a:lnTo>
                    <a:pt x="3" y="1"/>
                  </a:lnTo>
                  <a:lnTo>
                    <a:pt x="4"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47" name="Freeform 623"/>
            <p:cNvSpPr>
              <a:spLocks/>
            </p:cNvSpPr>
            <p:nvPr/>
          </p:nvSpPr>
          <p:spPr bwMode="auto">
            <a:xfrm>
              <a:off x="4531" y="2928"/>
              <a:ext cx="24" cy="6"/>
            </a:xfrm>
            <a:custGeom>
              <a:avLst/>
              <a:gdLst>
                <a:gd name="T0" fmla="*/ 0 w 4"/>
                <a:gd name="T1" fmla="*/ 216 h 1"/>
                <a:gd name="T2" fmla="*/ 0 w 4"/>
                <a:gd name="T3" fmla="*/ 216 h 1"/>
                <a:gd name="T4" fmla="*/ 648 w 4"/>
                <a:gd name="T5" fmla="*/ 216 h 1"/>
                <a:gd name="T6" fmla="*/ 864 w 4"/>
                <a:gd name="T7" fmla="*/ 0 h 1"/>
                <a:gd name="T8" fmla="*/ 0 w 4"/>
                <a:gd name="T9" fmla="*/ 216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1"/>
                  </a:moveTo>
                  <a:lnTo>
                    <a:pt x="0" y="1"/>
                  </a:lnTo>
                  <a:lnTo>
                    <a:pt x="3" y="1"/>
                  </a:lnTo>
                  <a:lnTo>
                    <a:pt x="4"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48" name="Freeform 624"/>
            <p:cNvSpPr>
              <a:spLocks/>
            </p:cNvSpPr>
            <p:nvPr/>
          </p:nvSpPr>
          <p:spPr bwMode="auto">
            <a:xfrm>
              <a:off x="4555" y="2946"/>
              <a:ext cx="12" cy="6"/>
            </a:xfrm>
            <a:custGeom>
              <a:avLst/>
              <a:gdLst>
                <a:gd name="T0" fmla="*/ 0 w 2"/>
                <a:gd name="T1" fmla="*/ 0 h 1"/>
                <a:gd name="T2" fmla="*/ 0 w 2"/>
                <a:gd name="T3" fmla="*/ 216 h 1"/>
                <a:gd name="T4" fmla="*/ 216 w 2"/>
                <a:gd name="T5" fmla="*/ 216 h 1"/>
                <a:gd name="T6" fmla="*/ 432 w 2"/>
                <a:gd name="T7" fmla="*/ 216 h 1"/>
                <a:gd name="T8" fmla="*/ 43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49" name="Freeform 625"/>
            <p:cNvSpPr>
              <a:spLocks/>
            </p:cNvSpPr>
            <p:nvPr/>
          </p:nvSpPr>
          <p:spPr bwMode="auto">
            <a:xfrm>
              <a:off x="4555" y="2946"/>
              <a:ext cx="12" cy="6"/>
            </a:xfrm>
            <a:custGeom>
              <a:avLst/>
              <a:gdLst>
                <a:gd name="T0" fmla="*/ 0 w 2"/>
                <a:gd name="T1" fmla="*/ 0 h 1"/>
                <a:gd name="T2" fmla="*/ 0 w 2"/>
                <a:gd name="T3" fmla="*/ 216 h 1"/>
                <a:gd name="T4" fmla="*/ 216 w 2"/>
                <a:gd name="T5" fmla="*/ 216 h 1"/>
                <a:gd name="T6" fmla="*/ 432 w 2"/>
                <a:gd name="T7" fmla="*/ 216 h 1"/>
                <a:gd name="T8" fmla="*/ 432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1"/>
                  </a:lnTo>
                  <a:lnTo>
                    <a:pt x="1" y="1"/>
                  </a:lnTo>
                  <a:lnTo>
                    <a:pt x="2" y="1"/>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50" name="Freeform 626"/>
            <p:cNvSpPr>
              <a:spLocks/>
            </p:cNvSpPr>
            <p:nvPr/>
          </p:nvSpPr>
          <p:spPr bwMode="auto">
            <a:xfrm>
              <a:off x="4573" y="2874"/>
              <a:ext cx="6" cy="12"/>
            </a:xfrm>
            <a:custGeom>
              <a:avLst/>
              <a:gdLst>
                <a:gd name="T0" fmla="*/ 0 w 1"/>
                <a:gd name="T1" fmla="*/ 216 h 2"/>
                <a:gd name="T2" fmla="*/ 0 w 1"/>
                <a:gd name="T3" fmla="*/ 432 h 2"/>
                <a:gd name="T4" fmla="*/ 216 w 1"/>
                <a:gd name="T5" fmla="*/ 432 h 2"/>
                <a:gd name="T6" fmla="*/ 216 w 1"/>
                <a:gd name="T7" fmla="*/ 0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2"/>
                  </a:lnTo>
                  <a:lnTo>
                    <a:pt x="1" y="2"/>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51" name="Freeform 627"/>
            <p:cNvSpPr>
              <a:spLocks/>
            </p:cNvSpPr>
            <p:nvPr/>
          </p:nvSpPr>
          <p:spPr bwMode="auto">
            <a:xfrm>
              <a:off x="4573" y="2874"/>
              <a:ext cx="6" cy="12"/>
            </a:xfrm>
            <a:custGeom>
              <a:avLst/>
              <a:gdLst>
                <a:gd name="T0" fmla="*/ 0 w 1"/>
                <a:gd name="T1" fmla="*/ 216 h 2"/>
                <a:gd name="T2" fmla="*/ 0 w 1"/>
                <a:gd name="T3" fmla="*/ 432 h 2"/>
                <a:gd name="T4" fmla="*/ 216 w 1"/>
                <a:gd name="T5" fmla="*/ 432 h 2"/>
                <a:gd name="T6" fmla="*/ 216 w 1"/>
                <a:gd name="T7" fmla="*/ 0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2"/>
                  </a:lnTo>
                  <a:lnTo>
                    <a:pt x="1" y="2"/>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52" name="Freeform 628"/>
            <p:cNvSpPr>
              <a:spLocks/>
            </p:cNvSpPr>
            <p:nvPr/>
          </p:nvSpPr>
          <p:spPr bwMode="auto">
            <a:xfrm>
              <a:off x="4573" y="2946"/>
              <a:ext cx="48" cy="12"/>
            </a:xfrm>
            <a:custGeom>
              <a:avLst/>
              <a:gdLst>
                <a:gd name="T0" fmla="*/ 0 w 8"/>
                <a:gd name="T1" fmla="*/ 216 h 2"/>
                <a:gd name="T2" fmla="*/ 216 w 8"/>
                <a:gd name="T3" fmla="*/ 0 h 2"/>
                <a:gd name="T4" fmla="*/ 432 w 8"/>
                <a:gd name="T5" fmla="*/ 216 h 2"/>
                <a:gd name="T6" fmla="*/ 864 w 8"/>
                <a:gd name="T7" fmla="*/ 216 h 2"/>
                <a:gd name="T8" fmla="*/ 864 w 8"/>
                <a:gd name="T9" fmla="*/ 216 h 2"/>
                <a:gd name="T10" fmla="*/ 1080 w 8"/>
                <a:gd name="T11" fmla="*/ 216 h 2"/>
                <a:gd name="T12" fmla="*/ 1728 w 8"/>
                <a:gd name="T13" fmla="*/ 0 h 2"/>
                <a:gd name="T14" fmla="*/ 1728 w 8"/>
                <a:gd name="T15" fmla="*/ 216 h 2"/>
                <a:gd name="T16" fmla="*/ 1512 w 8"/>
                <a:gd name="T17" fmla="*/ 432 h 2"/>
                <a:gd name="T18" fmla="*/ 648 w 8"/>
                <a:gd name="T19" fmla="*/ 432 h 2"/>
                <a:gd name="T20" fmla="*/ 216 w 8"/>
                <a:gd name="T21" fmla="*/ 432 h 2"/>
                <a:gd name="T22" fmla="*/ 0 w 8"/>
                <a:gd name="T23" fmla="*/ 216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2"/>
                <a:gd name="T38" fmla="*/ 8 w 8"/>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2">
                  <a:moveTo>
                    <a:pt x="0" y="1"/>
                  </a:moveTo>
                  <a:lnTo>
                    <a:pt x="1" y="0"/>
                  </a:lnTo>
                  <a:lnTo>
                    <a:pt x="2" y="1"/>
                  </a:lnTo>
                  <a:lnTo>
                    <a:pt x="4" y="1"/>
                  </a:lnTo>
                  <a:lnTo>
                    <a:pt x="5" y="1"/>
                  </a:lnTo>
                  <a:lnTo>
                    <a:pt x="8" y="0"/>
                  </a:lnTo>
                  <a:lnTo>
                    <a:pt x="8" y="1"/>
                  </a:lnTo>
                  <a:lnTo>
                    <a:pt x="7" y="2"/>
                  </a:lnTo>
                  <a:lnTo>
                    <a:pt x="3" y="2"/>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53" name="Freeform 629"/>
            <p:cNvSpPr>
              <a:spLocks/>
            </p:cNvSpPr>
            <p:nvPr/>
          </p:nvSpPr>
          <p:spPr bwMode="auto">
            <a:xfrm>
              <a:off x="4573" y="2946"/>
              <a:ext cx="48" cy="12"/>
            </a:xfrm>
            <a:custGeom>
              <a:avLst/>
              <a:gdLst>
                <a:gd name="T0" fmla="*/ 0 w 8"/>
                <a:gd name="T1" fmla="*/ 216 h 2"/>
                <a:gd name="T2" fmla="*/ 216 w 8"/>
                <a:gd name="T3" fmla="*/ 0 h 2"/>
                <a:gd name="T4" fmla="*/ 432 w 8"/>
                <a:gd name="T5" fmla="*/ 216 h 2"/>
                <a:gd name="T6" fmla="*/ 864 w 8"/>
                <a:gd name="T7" fmla="*/ 216 h 2"/>
                <a:gd name="T8" fmla="*/ 864 w 8"/>
                <a:gd name="T9" fmla="*/ 216 h 2"/>
                <a:gd name="T10" fmla="*/ 1080 w 8"/>
                <a:gd name="T11" fmla="*/ 216 h 2"/>
                <a:gd name="T12" fmla="*/ 1728 w 8"/>
                <a:gd name="T13" fmla="*/ 0 h 2"/>
                <a:gd name="T14" fmla="*/ 1728 w 8"/>
                <a:gd name="T15" fmla="*/ 216 h 2"/>
                <a:gd name="T16" fmla="*/ 1512 w 8"/>
                <a:gd name="T17" fmla="*/ 432 h 2"/>
                <a:gd name="T18" fmla="*/ 648 w 8"/>
                <a:gd name="T19" fmla="*/ 432 h 2"/>
                <a:gd name="T20" fmla="*/ 216 w 8"/>
                <a:gd name="T21" fmla="*/ 432 h 2"/>
                <a:gd name="T22" fmla="*/ 0 w 8"/>
                <a:gd name="T23" fmla="*/ 216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2"/>
                <a:gd name="T38" fmla="*/ 8 w 8"/>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2">
                  <a:moveTo>
                    <a:pt x="0" y="1"/>
                  </a:moveTo>
                  <a:lnTo>
                    <a:pt x="1" y="0"/>
                  </a:lnTo>
                  <a:lnTo>
                    <a:pt x="2" y="1"/>
                  </a:lnTo>
                  <a:lnTo>
                    <a:pt x="4" y="1"/>
                  </a:lnTo>
                  <a:lnTo>
                    <a:pt x="5" y="1"/>
                  </a:lnTo>
                  <a:lnTo>
                    <a:pt x="8" y="0"/>
                  </a:lnTo>
                  <a:lnTo>
                    <a:pt x="8" y="1"/>
                  </a:lnTo>
                  <a:lnTo>
                    <a:pt x="7" y="2"/>
                  </a:lnTo>
                  <a:lnTo>
                    <a:pt x="3" y="2"/>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54" name="Freeform 630"/>
            <p:cNvSpPr>
              <a:spLocks/>
            </p:cNvSpPr>
            <p:nvPr/>
          </p:nvSpPr>
          <p:spPr bwMode="auto">
            <a:xfrm>
              <a:off x="4627" y="2952"/>
              <a:ext cx="36" cy="6"/>
            </a:xfrm>
            <a:custGeom>
              <a:avLst/>
              <a:gdLst>
                <a:gd name="T0" fmla="*/ 0 w 6"/>
                <a:gd name="T1" fmla="*/ 0 h 1"/>
                <a:gd name="T2" fmla="*/ 432 w 6"/>
                <a:gd name="T3" fmla="*/ 0 h 1"/>
                <a:gd name="T4" fmla="*/ 1080 w 6"/>
                <a:gd name="T5" fmla="*/ 0 h 1"/>
                <a:gd name="T6" fmla="*/ 1296 w 6"/>
                <a:gd name="T7" fmla="*/ 0 h 1"/>
                <a:gd name="T8" fmla="*/ 1080 w 6"/>
                <a:gd name="T9" fmla="*/ 216 h 1"/>
                <a:gd name="T10" fmla="*/ 0 w 6"/>
                <a:gd name="T11" fmla="*/ 216 h 1"/>
                <a:gd name="T12" fmla="*/ 0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0" y="0"/>
                  </a:moveTo>
                  <a:lnTo>
                    <a:pt x="2" y="0"/>
                  </a:lnTo>
                  <a:lnTo>
                    <a:pt x="5" y="0"/>
                  </a:lnTo>
                  <a:lnTo>
                    <a:pt x="6" y="0"/>
                  </a:lnTo>
                  <a:lnTo>
                    <a:pt x="5"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55" name="Freeform 631"/>
            <p:cNvSpPr>
              <a:spLocks/>
            </p:cNvSpPr>
            <p:nvPr/>
          </p:nvSpPr>
          <p:spPr bwMode="auto">
            <a:xfrm>
              <a:off x="4627" y="2952"/>
              <a:ext cx="36" cy="6"/>
            </a:xfrm>
            <a:custGeom>
              <a:avLst/>
              <a:gdLst>
                <a:gd name="T0" fmla="*/ 0 w 6"/>
                <a:gd name="T1" fmla="*/ 0 h 1"/>
                <a:gd name="T2" fmla="*/ 432 w 6"/>
                <a:gd name="T3" fmla="*/ 0 h 1"/>
                <a:gd name="T4" fmla="*/ 1080 w 6"/>
                <a:gd name="T5" fmla="*/ 0 h 1"/>
                <a:gd name="T6" fmla="*/ 1296 w 6"/>
                <a:gd name="T7" fmla="*/ 0 h 1"/>
                <a:gd name="T8" fmla="*/ 1080 w 6"/>
                <a:gd name="T9" fmla="*/ 216 h 1"/>
                <a:gd name="T10" fmla="*/ 0 w 6"/>
                <a:gd name="T11" fmla="*/ 216 h 1"/>
                <a:gd name="T12" fmla="*/ 0 w 6"/>
                <a:gd name="T13" fmla="*/ 0 h 1"/>
                <a:gd name="T14" fmla="*/ 0 60000 65536"/>
                <a:gd name="T15" fmla="*/ 0 60000 65536"/>
                <a:gd name="T16" fmla="*/ 0 60000 65536"/>
                <a:gd name="T17" fmla="*/ 0 60000 65536"/>
                <a:gd name="T18" fmla="*/ 0 60000 65536"/>
                <a:gd name="T19" fmla="*/ 0 60000 65536"/>
                <a:gd name="T20" fmla="*/ 0 60000 65536"/>
                <a:gd name="T21" fmla="*/ 0 w 6"/>
                <a:gd name="T22" fmla="*/ 0 h 1"/>
                <a:gd name="T23" fmla="*/ 6 w 6"/>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
                  <a:moveTo>
                    <a:pt x="0" y="0"/>
                  </a:moveTo>
                  <a:lnTo>
                    <a:pt x="2" y="0"/>
                  </a:lnTo>
                  <a:lnTo>
                    <a:pt x="5" y="0"/>
                  </a:lnTo>
                  <a:lnTo>
                    <a:pt x="6" y="0"/>
                  </a:lnTo>
                  <a:lnTo>
                    <a:pt x="5"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56" name="Freeform 632"/>
            <p:cNvSpPr>
              <a:spLocks/>
            </p:cNvSpPr>
            <p:nvPr/>
          </p:nvSpPr>
          <p:spPr bwMode="auto">
            <a:xfrm>
              <a:off x="4615" y="2964"/>
              <a:ext cx="24" cy="12"/>
            </a:xfrm>
            <a:custGeom>
              <a:avLst/>
              <a:gdLst>
                <a:gd name="T0" fmla="*/ 0 w 4"/>
                <a:gd name="T1" fmla="*/ 0 h 2"/>
                <a:gd name="T2" fmla="*/ 216 w 4"/>
                <a:gd name="T3" fmla="*/ 0 h 2"/>
                <a:gd name="T4" fmla="*/ 648 w 4"/>
                <a:gd name="T5" fmla="*/ 0 h 2"/>
                <a:gd name="T6" fmla="*/ 864 w 4"/>
                <a:gd name="T7" fmla="*/ 432 h 2"/>
                <a:gd name="T8" fmla="*/ 864 w 4"/>
                <a:gd name="T9" fmla="*/ 432 h 2"/>
                <a:gd name="T10" fmla="*/ 432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3" y="0"/>
                  </a:lnTo>
                  <a:lnTo>
                    <a:pt x="4" y="2"/>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57" name="Freeform 633"/>
            <p:cNvSpPr>
              <a:spLocks/>
            </p:cNvSpPr>
            <p:nvPr/>
          </p:nvSpPr>
          <p:spPr bwMode="auto">
            <a:xfrm>
              <a:off x="4615" y="2964"/>
              <a:ext cx="24" cy="12"/>
            </a:xfrm>
            <a:custGeom>
              <a:avLst/>
              <a:gdLst>
                <a:gd name="T0" fmla="*/ 0 w 4"/>
                <a:gd name="T1" fmla="*/ 0 h 2"/>
                <a:gd name="T2" fmla="*/ 216 w 4"/>
                <a:gd name="T3" fmla="*/ 0 h 2"/>
                <a:gd name="T4" fmla="*/ 648 w 4"/>
                <a:gd name="T5" fmla="*/ 0 h 2"/>
                <a:gd name="T6" fmla="*/ 864 w 4"/>
                <a:gd name="T7" fmla="*/ 432 h 2"/>
                <a:gd name="T8" fmla="*/ 864 w 4"/>
                <a:gd name="T9" fmla="*/ 432 h 2"/>
                <a:gd name="T10" fmla="*/ 432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3" y="0"/>
                  </a:lnTo>
                  <a:lnTo>
                    <a:pt x="4" y="2"/>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58" name="Freeform 634"/>
            <p:cNvSpPr>
              <a:spLocks/>
            </p:cNvSpPr>
            <p:nvPr/>
          </p:nvSpPr>
          <p:spPr bwMode="auto">
            <a:xfrm>
              <a:off x="4681" y="2952"/>
              <a:ext cx="48" cy="24"/>
            </a:xfrm>
            <a:custGeom>
              <a:avLst/>
              <a:gdLst>
                <a:gd name="T0" fmla="*/ 1728 w 8"/>
                <a:gd name="T1" fmla="*/ 0 h 4"/>
                <a:gd name="T2" fmla="*/ 1728 w 8"/>
                <a:gd name="T3" fmla="*/ 0 h 4"/>
                <a:gd name="T4" fmla="*/ 1728 w 8"/>
                <a:gd name="T5" fmla="*/ 216 h 4"/>
                <a:gd name="T6" fmla="*/ 1080 w 8"/>
                <a:gd name="T7" fmla="*/ 216 h 4"/>
                <a:gd name="T8" fmla="*/ 864 w 8"/>
                <a:gd name="T9" fmla="*/ 432 h 4"/>
                <a:gd name="T10" fmla="*/ 648 w 8"/>
                <a:gd name="T11" fmla="*/ 648 h 4"/>
                <a:gd name="T12" fmla="*/ 216 w 8"/>
                <a:gd name="T13" fmla="*/ 864 h 4"/>
                <a:gd name="T14" fmla="*/ 0 w 8"/>
                <a:gd name="T15" fmla="*/ 864 h 4"/>
                <a:gd name="T16" fmla="*/ 0 w 8"/>
                <a:gd name="T17" fmla="*/ 648 h 4"/>
                <a:gd name="T18" fmla="*/ 216 w 8"/>
                <a:gd name="T19" fmla="*/ 432 h 4"/>
                <a:gd name="T20" fmla="*/ 432 w 8"/>
                <a:gd name="T21" fmla="*/ 216 h 4"/>
                <a:gd name="T22" fmla="*/ 864 w 8"/>
                <a:gd name="T23" fmla="*/ 0 h 4"/>
                <a:gd name="T24" fmla="*/ 1728 w 8"/>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8" y="0"/>
                  </a:moveTo>
                  <a:lnTo>
                    <a:pt x="8" y="0"/>
                  </a:lnTo>
                  <a:lnTo>
                    <a:pt x="8" y="1"/>
                  </a:lnTo>
                  <a:lnTo>
                    <a:pt x="5" y="1"/>
                  </a:lnTo>
                  <a:lnTo>
                    <a:pt x="4" y="2"/>
                  </a:lnTo>
                  <a:lnTo>
                    <a:pt x="3" y="3"/>
                  </a:lnTo>
                  <a:lnTo>
                    <a:pt x="1" y="4"/>
                  </a:lnTo>
                  <a:lnTo>
                    <a:pt x="0" y="4"/>
                  </a:lnTo>
                  <a:lnTo>
                    <a:pt x="0" y="3"/>
                  </a:lnTo>
                  <a:lnTo>
                    <a:pt x="1" y="2"/>
                  </a:lnTo>
                  <a:lnTo>
                    <a:pt x="2" y="1"/>
                  </a:lnTo>
                  <a:lnTo>
                    <a:pt x="4" y="0"/>
                  </a:lnTo>
                  <a:lnTo>
                    <a:pt x="8"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59" name="Freeform 635"/>
            <p:cNvSpPr>
              <a:spLocks/>
            </p:cNvSpPr>
            <p:nvPr/>
          </p:nvSpPr>
          <p:spPr bwMode="auto">
            <a:xfrm>
              <a:off x="4681" y="2952"/>
              <a:ext cx="48" cy="24"/>
            </a:xfrm>
            <a:custGeom>
              <a:avLst/>
              <a:gdLst>
                <a:gd name="T0" fmla="*/ 1728 w 8"/>
                <a:gd name="T1" fmla="*/ 0 h 4"/>
                <a:gd name="T2" fmla="*/ 1728 w 8"/>
                <a:gd name="T3" fmla="*/ 0 h 4"/>
                <a:gd name="T4" fmla="*/ 1728 w 8"/>
                <a:gd name="T5" fmla="*/ 216 h 4"/>
                <a:gd name="T6" fmla="*/ 1080 w 8"/>
                <a:gd name="T7" fmla="*/ 216 h 4"/>
                <a:gd name="T8" fmla="*/ 864 w 8"/>
                <a:gd name="T9" fmla="*/ 432 h 4"/>
                <a:gd name="T10" fmla="*/ 648 w 8"/>
                <a:gd name="T11" fmla="*/ 648 h 4"/>
                <a:gd name="T12" fmla="*/ 216 w 8"/>
                <a:gd name="T13" fmla="*/ 864 h 4"/>
                <a:gd name="T14" fmla="*/ 0 w 8"/>
                <a:gd name="T15" fmla="*/ 864 h 4"/>
                <a:gd name="T16" fmla="*/ 0 w 8"/>
                <a:gd name="T17" fmla="*/ 648 h 4"/>
                <a:gd name="T18" fmla="*/ 216 w 8"/>
                <a:gd name="T19" fmla="*/ 432 h 4"/>
                <a:gd name="T20" fmla="*/ 432 w 8"/>
                <a:gd name="T21" fmla="*/ 216 h 4"/>
                <a:gd name="T22" fmla="*/ 864 w 8"/>
                <a:gd name="T23" fmla="*/ 0 h 4"/>
                <a:gd name="T24" fmla="*/ 1728 w 8"/>
                <a:gd name="T25" fmla="*/ 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4"/>
                <a:gd name="T41" fmla="*/ 8 w 8"/>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4">
                  <a:moveTo>
                    <a:pt x="8" y="0"/>
                  </a:moveTo>
                  <a:lnTo>
                    <a:pt x="8" y="0"/>
                  </a:lnTo>
                  <a:lnTo>
                    <a:pt x="8" y="1"/>
                  </a:lnTo>
                  <a:lnTo>
                    <a:pt x="5" y="1"/>
                  </a:lnTo>
                  <a:lnTo>
                    <a:pt x="4" y="2"/>
                  </a:lnTo>
                  <a:lnTo>
                    <a:pt x="3" y="3"/>
                  </a:lnTo>
                  <a:lnTo>
                    <a:pt x="1" y="4"/>
                  </a:lnTo>
                  <a:lnTo>
                    <a:pt x="0" y="4"/>
                  </a:lnTo>
                  <a:lnTo>
                    <a:pt x="0" y="3"/>
                  </a:lnTo>
                  <a:lnTo>
                    <a:pt x="1" y="2"/>
                  </a:lnTo>
                  <a:lnTo>
                    <a:pt x="2" y="1"/>
                  </a:lnTo>
                  <a:lnTo>
                    <a:pt x="4" y="0"/>
                  </a:lnTo>
                  <a:lnTo>
                    <a:pt x="8"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60" name="Freeform 636"/>
            <p:cNvSpPr>
              <a:spLocks/>
            </p:cNvSpPr>
            <p:nvPr/>
          </p:nvSpPr>
          <p:spPr bwMode="auto">
            <a:xfrm>
              <a:off x="4687" y="2946"/>
              <a:ext cx="12" cy="6"/>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0"/>
                  </a:lnTo>
                  <a:lnTo>
                    <a:pt x="2" y="0"/>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61" name="Freeform 637"/>
            <p:cNvSpPr>
              <a:spLocks/>
            </p:cNvSpPr>
            <p:nvPr/>
          </p:nvSpPr>
          <p:spPr bwMode="auto">
            <a:xfrm>
              <a:off x="4687" y="2946"/>
              <a:ext cx="12" cy="6"/>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1"/>
                  </a:lnTo>
                  <a:lnTo>
                    <a:pt x="1" y="0"/>
                  </a:lnTo>
                  <a:lnTo>
                    <a:pt x="2" y="0"/>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62" name="Freeform 638"/>
            <p:cNvSpPr>
              <a:spLocks/>
            </p:cNvSpPr>
            <p:nvPr/>
          </p:nvSpPr>
          <p:spPr bwMode="auto">
            <a:xfrm>
              <a:off x="4675" y="2946"/>
              <a:ext cx="6" cy="6"/>
            </a:xfrm>
            <a:custGeom>
              <a:avLst/>
              <a:gdLst>
                <a:gd name="T0" fmla="*/ 0 w 1"/>
                <a:gd name="T1" fmla="*/ 216 h 1"/>
                <a:gd name="T2" fmla="*/ 0 w 1"/>
                <a:gd name="T3" fmla="*/ 0 h 1"/>
                <a:gd name="T4" fmla="*/ 216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63" name="Freeform 639"/>
            <p:cNvSpPr>
              <a:spLocks/>
            </p:cNvSpPr>
            <p:nvPr/>
          </p:nvSpPr>
          <p:spPr bwMode="auto">
            <a:xfrm>
              <a:off x="4675" y="2946"/>
              <a:ext cx="6" cy="6"/>
            </a:xfrm>
            <a:custGeom>
              <a:avLst/>
              <a:gdLst>
                <a:gd name="T0" fmla="*/ 0 w 1"/>
                <a:gd name="T1" fmla="*/ 216 h 1"/>
                <a:gd name="T2" fmla="*/ 0 w 1"/>
                <a:gd name="T3" fmla="*/ 0 h 1"/>
                <a:gd name="T4" fmla="*/ 216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64" name="Freeform 640"/>
            <p:cNvSpPr>
              <a:spLocks/>
            </p:cNvSpPr>
            <p:nvPr/>
          </p:nvSpPr>
          <p:spPr bwMode="auto">
            <a:xfrm>
              <a:off x="4663" y="2946"/>
              <a:ext cx="12" cy="6"/>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65" name="Freeform 641"/>
            <p:cNvSpPr>
              <a:spLocks/>
            </p:cNvSpPr>
            <p:nvPr/>
          </p:nvSpPr>
          <p:spPr bwMode="auto">
            <a:xfrm>
              <a:off x="4663" y="2946"/>
              <a:ext cx="12" cy="6"/>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66" name="Freeform 642"/>
            <p:cNvSpPr>
              <a:spLocks/>
            </p:cNvSpPr>
            <p:nvPr/>
          </p:nvSpPr>
          <p:spPr bwMode="auto">
            <a:xfrm>
              <a:off x="4711" y="2940"/>
              <a:ext cx="12" cy="6"/>
            </a:xfrm>
            <a:custGeom>
              <a:avLst/>
              <a:gdLst>
                <a:gd name="T0" fmla="*/ 0 w 2"/>
                <a:gd name="T1" fmla="*/ 0 h 1"/>
                <a:gd name="T2" fmla="*/ 432 w 2"/>
                <a:gd name="T3" fmla="*/ 0 h 1"/>
                <a:gd name="T4" fmla="*/ 432 w 2"/>
                <a:gd name="T5" fmla="*/ 0 h 1"/>
                <a:gd name="T6" fmla="*/ 432 w 2"/>
                <a:gd name="T7" fmla="*/ 0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2"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67" name="Freeform 643"/>
            <p:cNvSpPr>
              <a:spLocks/>
            </p:cNvSpPr>
            <p:nvPr/>
          </p:nvSpPr>
          <p:spPr bwMode="auto">
            <a:xfrm>
              <a:off x="4711" y="2940"/>
              <a:ext cx="12" cy="6"/>
            </a:xfrm>
            <a:custGeom>
              <a:avLst/>
              <a:gdLst>
                <a:gd name="T0" fmla="*/ 0 w 2"/>
                <a:gd name="T1" fmla="*/ 0 h 1"/>
                <a:gd name="T2" fmla="*/ 432 w 2"/>
                <a:gd name="T3" fmla="*/ 0 h 1"/>
                <a:gd name="T4" fmla="*/ 432 w 2"/>
                <a:gd name="T5" fmla="*/ 0 h 1"/>
                <a:gd name="T6" fmla="*/ 432 w 2"/>
                <a:gd name="T7" fmla="*/ 0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2"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68" name="Freeform 644"/>
            <p:cNvSpPr>
              <a:spLocks/>
            </p:cNvSpPr>
            <p:nvPr/>
          </p:nvSpPr>
          <p:spPr bwMode="auto">
            <a:xfrm>
              <a:off x="4615" y="2808"/>
              <a:ext cx="84" cy="102"/>
            </a:xfrm>
            <a:custGeom>
              <a:avLst/>
              <a:gdLst>
                <a:gd name="T0" fmla="*/ 2808 w 14"/>
                <a:gd name="T1" fmla="*/ 0 h 17"/>
                <a:gd name="T2" fmla="*/ 2808 w 14"/>
                <a:gd name="T3" fmla="*/ 432 h 17"/>
                <a:gd name="T4" fmla="*/ 2376 w 14"/>
                <a:gd name="T5" fmla="*/ 432 h 17"/>
                <a:gd name="T6" fmla="*/ 1728 w 14"/>
                <a:gd name="T7" fmla="*/ 432 h 17"/>
                <a:gd name="T8" fmla="*/ 1080 w 14"/>
                <a:gd name="T9" fmla="*/ 216 h 17"/>
                <a:gd name="T10" fmla="*/ 1080 w 14"/>
                <a:gd name="T11" fmla="*/ 216 h 17"/>
                <a:gd name="T12" fmla="*/ 864 w 14"/>
                <a:gd name="T13" fmla="*/ 432 h 17"/>
                <a:gd name="T14" fmla="*/ 648 w 14"/>
                <a:gd name="T15" fmla="*/ 432 h 17"/>
                <a:gd name="T16" fmla="*/ 648 w 14"/>
                <a:gd name="T17" fmla="*/ 648 h 17"/>
                <a:gd name="T18" fmla="*/ 432 w 14"/>
                <a:gd name="T19" fmla="*/ 1080 h 17"/>
                <a:gd name="T20" fmla="*/ 216 w 14"/>
                <a:gd name="T21" fmla="*/ 1296 h 17"/>
                <a:gd name="T22" fmla="*/ 216 w 14"/>
                <a:gd name="T23" fmla="*/ 1512 h 17"/>
                <a:gd name="T24" fmla="*/ 216 w 14"/>
                <a:gd name="T25" fmla="*/ 1944 h 17"/>
                <a:gd name="T26" fmla="*/ 216 w 14"/>
                <a:gd name="T27" fmla="*/ 2160 h 17"/>
                <a:gd name="T28" fmla="*/ 0 w 14"/>
                <a:gd name="T29" fmla="*/ 2160 h 17"/>
                <a:gd name="T30" fmla="*/ 0 w 14"/>
                <a:gd name="T31" fmla="*/ 2592 h 17"/>
                <a:gd name="T32" fmla="*/ 216 w 14"/>
                <a:gd name="T33" fmla="*/ 2592 h 17"/>
                <a:gd name="T34" fmla="*/ 432 w 14"/>
                <a:gd name="T35" fmla="*/ 2808 h 17"/>
                <a:gd name="T36" fmla="*/ 432 w 14"/>
                <a:gd name="T37" fmla="*/ 3240 h 17"/>
                <a:gd name="T38" fmla="*/ 216 w 14"/>
                <a:gd name="T39" fmla="*/ 3672 h 17"/>
                <a:gd name="T40" fmla="*/ 216 w 14"/>
                <a:gd name="T41" fmla="*/ 3672 h 17"/>
                <a:gd name="T42" fmla="*/ 432 w 14"/>
                <a:gd name="T43" fmla="*/ 3672 h 17"/>
                <a:gd name="T44" fmla="*/ 648 w 14"/>
                <a:gd name="T45" fmla="*/ 3240 h 17"/>
                <a:gd name="T46" fmla="*/ 648 w 14"/>
                <a:gd name="T47" fmla="*/ 2592 h 17"/>
                <a:gd name="T48" fmla="*/ 648 w 14"/>
                <a:gd name="T49" fmla="*/ 2376 h 17"/>
                <a:gd name="T50" fmla="*/ 648 w 14"/>
                <a:gd name="T51" fmla="*/ 2376 h 17"/>
                <a:gd name="T52" fmla="*/ 864 w 14"/>
                <a:gd name="T53" fmla="*/ 2376 h 17"/>
                <a:gd name="T54" fmla="*/ 864 w 14"/>
                <a:gd name="T55" fmla="*/ 2160 h 17"/>
                <a:gd name="T56" fmla="*/ 1080 w 14"/>
                <a:gd name="T57" fmla="*/ 2376 h 17"/>
                <a:gd name="T58" fmla="*/ 1080 w 14"/>
                <a:gd name="T59" fmla="*/ 2808 h 17"/>
                <a:gd name="T60" fmla="*/ 1296 w 14"/>
                <a:gd name="T61" fmla="*/ 3024 h 17"/>
                <a:gd name="T62" fmla="*/ 1296 w 14"/>
                <a:gd name="T63" fmla="*/ 3456 h 17"/>
                <a:gd name="T64" fmla="*/ 1512 w 14"/>
                <a:gd name="T65" fmla="*/ 3456 h 17"/>
                <a:gd name="T66" fmla="*/ 1728 w 14"/>
                <a:gd name="T67" fmla="*/ 3024 h 17"/>
                <a:gd name="T68" fmla="*/ 1728 w 14"/>
                <a:gd name="T69" fmla="*/ 3024 h 17"/>
                <a:gd name="T70" fmla="*/ 1728 w 14"/>
                <a:gd name="T71" fmla="*/ 2808 h 17"/>
                <a:gd name="T72" fmla="*/ 1728 w 14"/>
                <a:gd name="T73" fmla="*/ 2592 h 17"/>
                <a:gd name="T74" fmla="*/ 1728 w 14"/>
                <a:gd name="T75" fmla="*/ 2160 h 17"/>
                <a:gd name="T76" fmla="*/ 1296 w 14"/>
                <a:gd name="T77" fmla="*/ 1944 h 17"/>
                <a:gd name="T78" fmla="*/ 1080 w 14"/>
                <a:gd name="T79" fmla="*/ 1944 h 17"/>
                <a:gd name="T80" fmla="*/ 1296 w 14"/>
                <a:gd name="T81" fmla="*/ 1728 h 17"/>
                <a:gd name="T82" fmla="*/ 1512 w 14"/>
                <a:gd name="T83" fmla="*/ 1728 h 17"/>
                <a:gd name="T84" fmla="*/ 1944 w 14"/>
                <a:gd name="T85" fmla="*/ 1512 h 17"/>
                <a:gd name="T86" fmla="*/ 2160 w 14"/>
                <a:gd name="T87" fmla="*/ 1512 h 17"/>
                <a:gd name="T88" fmla="*/ 2376 w 14"/>
                <a:gd name="T89" fmla="*/ 1296 h 17"/>
                <a:gd name="T90" fmla="*/ 2160 w 14"/>
                <a:gd name="T91" fmla="*/ 1296 h 17"/>
                <a:gd name="T92" fmla="*/ 1728 w 14"/>
                <a:gd name="T93" fmla="*/ 1296 h 17"/>
                <a:gd name="T94" fmla="*/ 1296 w 14"/>
                <a:gd name="T95" fmla="*/ 1296 h 17"/>
                <a:gd name="T96" fmla="*/ 1080 w 14"/>
                <a:gd name="T97" fmla="*/ 1728 h 17"/>
                <a:gd name="T98" fmla="*/ 648 w 14"/>
                <a:gd name="T99" fmla="*/ 1296 h 17"/>
                <a:gd name="T100" fmla="*/ 648 w 14"/>
                <a:gd name="T101" fmla="*/ 864 h 17"/>
                <a:gd name="T102" fmla="*/ 864 w 14"/>
                <a:gd name="T103" fmla="*/ 648 h 17"/>
                <a:gd name="T104" fmla="*/ 2160 w 14"/>
                <a:gd name="T105" fmla="*/ 648 h 17"/>
                <a:gd name="T106" fmla="*/ 2376 w 14"/>
                <a:gd name="T107" fmla="*/ 864 h 17"/>
                <a:gd name="T108" fmla="*/ 2808 w 14"/>
                <a:gd name="T109" fmla="*/ 648 h 17"/>
                <a:gd name="T110" fmla="*/ 3024 w 14"/>
                <a:gd name="T111" fmla="*/ 0 h 17"/>
                <a:gd name="T112" fmla="*/ 2808 w 14"/>
                <a:gd name="T113" fmla="*/ 0 h 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
                <a:gd name="T172" fmla="*/ 0 h 17"/>
                <a:gd name="T173" fmla="*/ 14 w 14"/>
                <a:gd name="T174" fmla="*/ 17 h 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 h="17">
                  <a:moveTo>
                    <a:pt x="13" y="0"/>
                  </a:moveTo>
                  <a:lnTo>
                    <a:pt x="13" y="2"/>
                  </a:lnTo>
                  <a:lnTo>
                    <a:pt x="11" y="2"/>
                  </a:lnTo>
                  <a:lnTo>
                    <a:pt x="8" y="2"/>
                  </a:lnTo>
                  <a:lnTo>
                    <a:pt x="5" y="1"/>
                  </a:lnTo>
                  <a:lnTo>
                    <a:pt x="4" y="2"/>
                  </a:lnTo>
                  <a:lnTo>
                    <a:pt x="3" y="2"/>
                  </a:lnTo>
                  <a:lnTo>
                    <a:pt x="3" y="3"/>
                  </a:lnTo>
                  <a:lnTo>
                    <a:pt x="2" y="5"/>
                  </a:lnTo>
                  <a:lnTo>
                    <a:pt x="1" y="6"/>
                  </a:lnTo>
                  <a:lnTo>
                    <a:pt x="1" y="7"/>
                  </a:lnTo>
                  <a:lnTo>
                    <a:pt x="1" y="9"/>
                  </a:lnTo>
                  <a:lnTo>
                    <a:pt x="1" y="10"/>
                  </a:lnTo>
                  <a:lnTo>
                    <a:pt x="0" y="10"/>
                  </a:lnTo>
                  <a:lnTo>
                    <a:pt x="0" y="12"/>
                  </a:lnTo>
                  <a:lnTo>
                    <a:pt x="1" y="12"/>
                  </a:lnTo>
                  <a:lnTo>
                    <a:pt x="2" y="13"/>
                  </a:lnTo>
                  <a:lnTo>
                    <a:pt x="2" y="15"/>
                  </a:lnTo>
                  <a:lnTo>
                    <a:pt x="1" y="17"/>
                  </a:lnTo>
                  <a:lnTo>
                    <a:pt x="2" y="17"/>
                  </a:lnTo>
                  <a:lnTo>
                    <a:pt x="3" y="15"/>
                  </a:lnTo>
                  <a:lnTo>
                    <a:pt x="3" y="12"/>
                  </a:lnTo>
                  <a:lnTo>
                    <a:pt x="3" y="11"/>
                  </a:lnTo>
                  <a:lnTo>
                    <a:pt x="4" y="11"/>
                  </a:lnTo>
                  <a:lnTo>
                    <a:pt x="4" y="10"/>
                  </a:lnTo>
                  <a:lnTo>
                    <a:pt x="5" y="11"/>
                  </a:lnTo>
                  <a:lnTo>
                    <a:pt x="5" y="13"/>
                  </a:lnTo>
                  <a:lnTo>
                    <a:pt x="6" y="14"/>
                  </a:lnTo>
                  <a:lnTo>
                    <a:pt x="6" y="16"/>
                  </a:lnTo>
                  <a:lnTo>
                    <a:pt x="7" y="16"/>
                  </a:lnTo>
                  <a:lnTo>
                    <a:pt x="8" y="14"/>
                  </a:lnTo>
                  <a:lnTo>
                    <a:pt x="8" y="13"/>
                  </a:lnTo>
                  <a:lnTo>
                    <a:pt x="8" y="12"/>
                  </a:lnTo>
                  <a:lnTo>
                    <a:pt x="8" y="10"/>
                  </a:lnTo>
                  <a:lnTo>
                    <a:pt x="6" y="9"/>
                  </a:lnTo>
                  <a:lnTo>
                    <a:pt x="5" y="9"/>
                  </a:lnTo>
                  <a:lnTo>
                    <a:pt x="6" y="8"/>
                  </a:lnTo>
                  <a:lnTo>
                    <a:pt x="7" y="8"/>
                  </a:lnTo>
                  <a:lnTo>
                    <a:pt x="9" y="7"/>
                  </a:lnTo>
                  <a:lnTo>
                    <a:pt x="10" y="7"/>
                  </a:lnTo>
                  <a:lnTo>
                    <a:pt x="11" y="6"/>
                  </a:lnTo>
                  <a:lnTo>
                    <a:pt x="10" y="6"/>
                  </a:lnTo>
                  <a:lnTo>
                    <a:pt x="8" y="6"/>
                  </a:lnTo>
                  <a:lnTo>
                    <a:pt x="6" y="6"/>
                  </a:lnTo>
                  <a:lnTo>
                    <a:pt x="5" y="8"/>
                  </a:lnTo>
                  <a:lnTo>
                    <a:pt x="3" y="6"/>
                  </a:lnTo>
                  <a:lnTo>
                    <a:pt x="3" y="4"/>
                  </a:lnTo>
                  <a:lnTo>
                    <a:pt x="4" y="3"/>
                  </a:lnTo>
                  <a:lnTo>
                    <a:pt x="10" y="3"/>
                  </a:lnTo>
                  <a:lnTo>
                    <a:pt x="11" y="4"/>
                  </a:lnTo>
                  <a:lnTo>
                    <a:pt x="13" y="3"/>
                  </a:lnTo>
                  <a:lnTo>
                    <a:pt x="14" y="0"/>
                  </a:lnTo>
                  <a:lnTo>
                    <a:pt x="1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69" name="Freeform 645"/>
            <p:cNvSpPr>
              <a:spLocks/>
            </p:cNvSpPr>
            <p:nvPr/>
          </p:nvSpPr>
          <p:spPr bwMode="auto">
            <a:xfrm>
              <a:off x="4615" y="2808"/>
              <a:ext cx="84" cy="102"/>
            </a:xfrm>
            <a:custGeom>
              <a:avLst/>
              <a:gdLst>
                <a:gd name="T0" fmla="*/ 2808 w 14"/>
                <a:gd name="T1" fmla="*/ 0 h 17"/>
                <a:gd name="T2" fmla="*/ 2808 w 14"/>
                <a:gd name="T3" fmla="*/ 432 h 17"/>
                <a:gd name="T4" fmla="*/ 2376 w 14"/>
                <a:gd name="T5" fmla="*/ 432 h 17"/>
                <a:gd name="T6" fmla="*/ 1728 w 14"/>
                <a:gd name="T7" fmla="*/ 432 h 17"/>
                <a:gd name="T8" fmla="*/ 1080 w 14"/>
                <a:gd name="T9" fmla="*/ 216 h 17"/>
                <a:gd name="T10" fmla="*/ 1080 w 14"/>
                <a:gd name="T11" fmla="*/ 216 h 17"/>
                <a:gd name="T12" fmla="*/ 864 w 14"/>
                <a:gd name="T13" fmla="*/ 432 h 17"/>
                <a:gd name="T14" fmla="*/ 648 w 14"/>
                <a:gd name="T15" fmla="*/ 432 h 17"/>
                <a:gd name="T16" fmla="*/ 648 w 14"/>
                <a:gd name="T17" fmla="*/ 648 h 17"/>
                <a:gd name="T18" fmla="*/ 432 w 14"/>
                <a:gd name="T19" fmla="*/ 1080 h 17"/>
                <a:gd name="T20" fmla="*/ 216 w 14"/>
                <a:gd name="T21" fmla="*/ 1296 h 17"/>
                <a:gd name="T22" fmla="*/ 216 w 14"/>
                <a:gd name="T23" fmla="*/ 1512 h 17"/>
                <a:gd name="T24" fmla="*/ 216 w 14"/>
                <a:gd name="T25" fmla="*/ 1944 h 17"/>
                <a:gd name="T26" fmla="*/ 216 w 14"/>
                <a:gd name="T27" fmla="*/ 2160 h 17"/>
                <a:gd name="T28" fmla="*/ 0 w 14"/>
                <a:gd name="T29" fmla="*/ 2160 h 17"/>
                <a:gd name="T30" fmla="*/ 0 w 14"/>
                <a:gd name="T31" fmla="*/ 2592 h 17"/>
                <a:gd name="T32" fmla="*/ 216 w 14"/>
                <a:gd name="T33" fmla="*/ 2592 h 17"/>
                <a:gd name="T34" fmla="*/ 432 w 14"/>
                <a:gd name="T35" fmla="*/ 2808 h 17"/>
                <a:gd name="T36" fmla="*/ 432 w 14"/>
                <a:gd name="T37" fmla="*/ 3240 h 17"/>
                <a:gd name="T38" fmla="*/ 216 w 14"/>
                <a:gd name="T39" fmla="*/ 3672 h 17"/>
                <a:gd name="T40" fmla="*/ 216 w 14"/>
                <a:gd name="T41" fmla="*/ 3672 h 17"/>
                <a:gd name="T42" fmla="*/ 432 w 14"/>
                <a:gd name="T43" fmla="*/ 3672 h 17"/>
                <a:gd name="T44" fmla="*/ 648 w 14"/>
                <a:gd name="T45" fmla="*/ 3240 h 17"/>
                <a:gd name="T46" fmla="*/ 648 w 14"/>
                <a:gd name="T47" fmla="*/ 2592 h 17"/>
                <a:gd name="T48" fmla="*/ 648 w 14"/>
                <a:gd name="T49" fmla="*/ 2376 h 17"/>
                <a:gd name="T50" fmla="*/ 648 w 14"/>
                <a:gd name="T51" fmla="*/ 2376 h 17"/>
                <a:gd name="T52" fmla="*/ 864 w 14"/>
                <a:gd name="T53" fmla="*/ 2376 h 17"/>
                <a:gd name="T54" fmla="*/ 864 w 14"/>
                <a:gd name="T55" fmla="*/ 2160 h 17"/>
                <a:gd name="T56" fmla="*/ 1080 w 14"/>
                <a:gd name="T57" fmla="*/ 2376 h 17"/>
                <a:gd name="T58" fmla="*/ 1080 w 14"/>
                <a:gd name="T59" fmla="*/ 2808 h 17"/>
                <a:gd name="T60" fmla="*/ 1296 w 14"/>
                <a:gd name="T61" fmla="*/ 3024 h 17"/>
                <a:gd name="T62" fmla="*/ 1296 w 14"/>
                <a:gd name="T63" fmla="*/ 3456 h 17"/>
                <a:gd name="T64" fmla="*/ 1512 w 14"/>
                <a:gd name="T65" fmla="*/ 3456 h 17"/>
                <a:gd name="T66" fmla="*/ 1728 w 14"/>
                <a:gd name="T67" fmla="*/ 3024 h 17"/>
                <a:gd name="T68" fmla="*/ 1728 w 14"/>
                <a:gd name="T69" fmla="*/ 3024 h 17"/>
                <a:gd name="T70" fmla="*/ 1728 w 14"/>
                <a:gd name="T71" fmla="*/ 2808 h 17"/>
                <a:gd name="T72" fmla="*/ 1728 w 14"/>
                <a:gd name="T73" fmla="*/ 2592 h 17"/>
                <a:gd name="T74" fmla="*/ 1728 w 14"/>
                <a:gd name="T75" fmla="*/ 2160 h 17"/>
                <a:gd name="T76" fmla="*/ 1296 w 14"/>
                <a:gd name="T77" fmla="*/ 1944 h 17"/>
                <a:gd name="T78" fmla="*/ 1080 w 14"/>
                <a:gd name="T79" fmla="*/ 1944 h 17"/>
                <a:gd name="T80" fmla="*/ 1296 w 14"/>
                <a:gd name="T81" fmla="*/ 1728 h 17"/>
                <a:gd name="T82" fmla="*/ 1512 w 14"/>
                <a:gd name="T83" fmla="*/ 1728 h 17"/>
                <a:gd name="T84" fmla="*/ 1944 w 14"/>
                <a:gd name="T85" fmla="*/ 1512 h 17"/>
                <a:gd name="T86" fmla="*/ 2160 w 14"/>
                <a:gd name="T87" fmla="*/ 1512 h 17"/>
                <a:gd name="T88" fmla="*/ 2376 w 14"/>
                <a:gd name="T89" fmla="*/ 1296 h 17"/>
                <a:gd name="T90" fmla="*/ 2160 w 14"/>
                <a:gd name="T91" fmla="*/ 1296 h 17"/>
                <a:gd name="T92" fmla="*/ 1728 w 14"/>
                <a:gd name="T93" fmla="*/ 1296 h 17"/>
                <a:gd name="T94" fmla="*/ 1296 w 14"/>
                <a:gd name="T95" fmla="*/ 1296 h 17"/>
                <a:gd name="T96" fmla="*/ 1080 w 14"/>
                <a:gd name="T97" fmla="*/ 1728 h 17"/>
                <a:gd name="T98" fmla="*/ 648 w 14"/>
                <a:gd name="T99" fmla="*/ 1296 h 17"/>
                <a:gd name="T100" fmla="*/ 648 w 14"/>
                <a:gd name="T101" fmla="*/ 864 h 17"/>
                <a:gd name="T102" fmla="*/ 864 w 14"/>
                <a:gd name="T103" fmla="*/ 648 h 17"/>
                <a:gd name="T104" fmla="*/ 2160 w 14"/>
                <a:gd name="T105" fmla="*/ 648 h 17"/>
                <a:gd name="T106" fmla="*/ 2376 w 14"/>
                <a:gd name="T107" fmla="*/ 864 h 17"/>
                <a:gd name="T108" fmla="*/ 2808 w 14"/>
                <a:gd name="T109" fmla="*/ 648 h 17"/>
                <a:gd name="T110" fmla="*/ 3024 w 14"/>
                <a:gd name="T111" fmla="*/ 0 h 17"/>
                <a:gd name="T112" fmla="*/ 2808 w 14"/>
                <a:gd name="T113" fmla="*/ 0 h 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
                <a:gd name="T172" fmla="*/ 0 h 17"/>
                <a:gd name="T173" fmla="*/ 14 w 14"/>
                <a:gd name="T174" fmla="*/ 17 h 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 h="17">
                  <a:moveTo>
                    <a:pt x="13" y="0"/>
                  </a:moveTo>
                  <a:lnTo>
                    <a:pt x="13" y="2"/>
                  </a:lnTo>
                  <a:lnTo>
                    <a:pt x="11" y="2"/>
                  </a:lnTo>
                  <a:lnTo>
                    <a:pt x="8" y="2"/>
                  </a:lnTo>
                  <a:lnTo>
                    <a:pt x="5" y="1"/>
                  </a:lnTo>
                  <a:lnTo>
                    <a:pt x="4" y="2"/>
                  </a:lnTo>
                  <a:lnTo>
                    <a:pt x="3" y="2"/>
                  </a:lnTo>
                  <a:lnTo>
                    <a:pt x="3" y="3"/>
                  </a:lnTo>
                  <a:lnTo>
                    <a:pt x="2" y="5"/>
                  </a:lnTo>
                  <a:lnTo>
                    <a:pt x="1" y="6"/>
                  </a:lnTo>
                  <a:lnTo>
                    <a:pt x="1" y="7"/>
                  </a:lnTo>
                  <a:lnTo>
                    <a:pt x="1" y="9"/>
                  </a:lnTo>
                  <a:lnTo>
                    <a:pt x="1" y="10"/>
                  </a:lnTo>
                  <a:lnTo>
                    <a:pt x="0" y="10"/>
                  </a:lnTo>
                  <a:lnTo>
                    <a:pt x="0" y="12"/>
                  </a:lnTo>
                  <a:lnTo>
                    <a:pt x="1" y="12"/>
                  </a:lnTo>
                  <a:lnTo>
                    <a:pt x="2" y="13"/>
                  </a:lnTo>
                  <a:lnTo>
                    <a:pt x="2" y="15"/>
                  </a:lnTo>
                  <a:lnTo>
                    <a:pt x="1" y="17"/>
                  </a:lnTo>
                  <a:lnTo>
                    <a:pt x="2" y="17"/>
                  </a:lnTo>
                  <a:lnTo>
                    <a:pt x="3" y="15"/>
                  </a:lnTo>
                  <a:lnTo>
                    <a:pt x="3" y="12"/>
                  </a:lnTo>
                  <a:lnTo>
                    <a:pt x="3" y="11"/>
                  </a:lnTo>
                  <a:lnTo>
                    <a:pt x="4" y="11"/>
                  </a:lnTo>
                  <a:lnTo>
                    <a:pt x="4" y="10"/>
                  </a:lnTo>
                  <a:lnTo>
                    <a:pt x="5" y="11"/>
                  </a:lnTo>
                  <a:lnTo>
                    <a:pt x="5" y="13"/>
                  </a:lnTo>
                  <a:lnTo>
                    <a:pt x="6" y="14"/>
                  </a:lnTo>
                  <a:lnTo>
                    <a:pt x="6" y="16"/>
                  </a:lnTo>
                  <a:lnTo>
                    <a:pt x="7" y="16"/>
                  </a:lnTo>
                  <a:lnTo>
                    <a:pt x="8" y="14"/>
                  </a:lnTo>
                  <a:lnTo>
                    <a:pt x="8" y="13"/>
                  </a:lnTo>
                  <a:lnTo>
                    <a:pt x="8" y="12"/>
                  </a:lnTo>
                  <a:lnTo>
                    <a:pt x="8" y="10"/>
                  </a:lnTo>
                  <a:lnTo>
                    <a:pt x="6" y="9"/>
                  </a:lnTo>
                  <a:lnTo>
                    <a:pt x="5" y="9"/>
                  </a:lnTo>
                  <a:lnTo>
                    <a:pt x="6" y="8"/>
                  </a:lnTo>
                  <a:lnTo>
                    <a:pt x="7" y="8"/>
                  </a:lnTo>
                  <a:lnTo>
                    <a:pt x="9" y="7"/>
                  </a:lnTo>
                  <a:lnTo>
                    <a:pt x="10" y="7"/>
                  </a:lnTo>
                  <a:lnTo>
                    <a:pt x="11" y="6"/>
                  </a:lnTo>
                  <a:lnTo>
                    <a:pt x="10" y="6"/>
                  </a:lnTo>
                  <a:lnTo>
                    <a:pt x="8" y="6"/>
                  </a:lnTo>
                  <a:lnTo>
                    <a:pt x="6" y="6"/>
                  </a:lnTo>
                  <a:lnTo>
                    <a:pt x="5" y="8"/>
                  </a:lnTo>
                  <a:lnTo>
                    <a:pt x="3" y="6"/>
                  </a:lnTo>
                  <a:lnTo>
                    <a:pt x="3" y="4"/>
                  </a:lnTo>
                  <a:lnTo>
                    <a:pt x="4" y="3"/>
                  </a:lnTo>
                  <a:lnTo>
                    <a:pt x="10" y="3"/>
                  </a:lnTo>
                  <a:lnTo>
                    <a:pt x="11" y="4"/>
                  </a:lnTo>
                  <a:lnTo>
                    <a:pt x="13" y="3"/>
                  </a:lnTo>
                  <a:lnTo>
                    <a:pt x="14" y="0"/>
                  </a:lnTo>
                  <a:lnTo>
                    <a:pt x="1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70" name="Freeform 646"/>
            <p:cNvSpPr>
              <a:spLocks/>
            </p:cNvSpPr>
            <p:nvPr/>
          </p:nvSpPr>
          <p:spPr bwMode="auto">
            <a:xfrm>
              <a:off x="4627" y="2574"/>
              <a:ext cx="42" cy="72"/>
            </a:xfrm>
            <a:custGeom>
              <a:avLst/>
              <a:gdLst>
                <a:gd name="T0" fmla="*/ 648 w 7"/>
                <a:gd name="T1" fmla="*/ 0 h 12"/>
                <a:gd name="T2" fmla="*/ 864 w 7"/>
                <a:gd name="T3" fmla="*/ 216 h 12"/>
                <a:gd name="T4" fmla="*/ 1080 w 7"/>
                <a:gd name="T5" fmla="*/ 0 h 12"/>
                <a:gd name="T6" fmla="*/ 1296 w 7"/>
                <a:gd name="T7" fmla="*/ 0 h 12"/>
                <a:gd name="T8" fmla="*/ 1296 w 7"/>
                <a:gd name="T9" fmla="*/ 648 h 12"/>
                <a:gd name="T10" fmla="*/ 1512 w 7"/>
                <a:gd name="T11" fmla="*/ 648 h 12"/>
                <a:gd name="T12" fmla="*/ 1296 w 7"/>
                <a:gd name="T13" fmla="*/ 1080 h 12"/>
                <a:gd name="T14" fmla="*/ 864 w 7"/>
                <a:gd name="T15" fmla="*/ 1512 h 12"/>
                <a:gd name="T16" fmla="*/ 864 w 7"/>
                <a:gd name="T17" fmla="*/ 1728 h 12"/>
                <a:gd name="T18" fmla="*/ 1080 w 7"/>
                <a:gd name="T19" fmla="*/ 2160 h 12"/>
                <a:gd name="T20" fmla="*/ 1080 w 7"/>
                <a:gd name="T21" fmla="*/ 2160 h 12"/>
                <a:gd name="T22" fmla="*/ 864 w 7"/>
                <a:gd name="T23" fmla="*/ 2376 h 12"/>
                <a:gd name="T24" fmla="*/ 864 w 7"/>
                <a:gd name="T25" fmla="*/ 2592 h 12"/>
                <a:gd name="T26" fmla="*/ 648 w 7"/>
                <a:gd name="T27" fmla="*/ 2376 h 12"/>
                <a:gd name="T28" fmla="*/ 432 w 7"/>
                <a:gd name="T29" fmla="*/ 1944 h 12"/>
                <a:gd name="T30" fmla="*/ 216 w 7"/>
                <a:gd name="T31" fmla="*/ 1944 h 12"/>
                <a:gd name="T32" fmla="*/ 0 w 7"/>
                <a:gd name="T33" fmla="*/ 1296 h 12"/>
                <a:gd name="T34" fmla="*/ 0 w 7"/>
                <a:gd name="T35" fmla="*/ 1080 h 12"/>
                <a:gd name="T36" fmla="*/ 216 w 7"/>
                <a:gd name="T37" fmla="*/ 1080 h 12"/>
                <a:gd name="T38" fmla="*/ 432 w 7"/>
                <a:gd name="T39" fmla="*/ 432 h 12"/>
                <a:gd name="T40" fmla="*/ 432 w 7"/>
                <a:gd name="T41" fmla="*/ 216 h 12"/>
                <a:gd name="T42" fmla="*/ 432 w 7"/>
                <a:gd name="T43" fmla="*/ 0 h 12"/>
                <a:gd name="T44" fmla="*/ 648 w 7"/>
                <a:gd name="T45" fmla="*/ 0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12"/>
                <a:gd name="T71" fmla="*/ 7 w 7"/>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12">
                  <a:moveTo>
                    <a:pt x="3" y="0"/>
                  </a:moveTo>
                  <a:lnTo>
                    <a:pt x="4" y="1"/>
                  </a:lnTo>
                  <a:lnTo>
                    <a:pt x="5" y="0"/>
                  </a:lnTo>
                  <a:lnTo>
                    <a:pt x="6" y="0"/>
                  </a:lnTo>
                  <a:lnTo>
                    <a:pt x="6" y="3"/>
                  </a:lnTo>
                  <a:lnTo>
                    <a:pt x="7" y="3"/>
                  </a:lnTo>
                  <a:lnTo>
                    <a:pt x="6" y="5"/>
                  </a:lnTo>
                  <a:lnTo>
                    <a:pt x="4" y="7"/>
                  </a:lnTo>
                  <a:lnTo>
                    <a:pt x="4" y="8"/>
                  </a:lnTo>
                  <a:lnTo>
                    <a:pt x="5" y="10"/>
                  </a:lnTo>
                  <a:lnTo>
                    <a:pt x="4" y="11"/>
                  </a:lnTo>
                  <a:lnTo>
                    <a:pt x="4" y="12"/>
                  </a:lnTo>
                  <a:lnTo>
                    <a:pt x="3" y="11"/>
                  </a:lnTo>
                  <a:lnTo>
                    <a:pt x="2" y="9"/>
                  </a:lnTo>
                  <a:lnTo>
                    <a:pt x="1" y="9"/>
                  </a:lnTo>
                  <a:lnTo>
                    <a:pt x="0" y="6"/>
                  </a:lnTo>
                  <a:lnTo>
                    <a:pt x="0" y="5"/>
                  </a:lnTo>
                  <a:lnTo>
                    <a:pt x="1" y="5"/>
                  </a:lnTo>
                  <a:lnTo>
                    <a:pt x="2" y="2"/>
                  </a:lnTo>
                  <a:lnTo>
                    <a:pt x="2" y="1"/>
                  </a:lnTo>
                  <a:lnTo>
                    <a:pt x="2"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71" name="Freeform 647"/>
            <p:cNvSpPr>
              <a:spLocks/>
            </p:cNvSpPr>
            <p:nvPr/>
          </p:nvSpPr>
          <p:spPr bwMode="auto">
            <a:xfrm>
              <a:off x="4627" y="2574"/>
              <a:ext cx="42" cy="72"/>
            </a:xfrm>
            <a:custGeom>
              <a:avLst/>
              <a:gdLst>
                <a:gd name="T0" fmla="*/ 648 w 7"/>
                <a:gd name="T1" fmla="*/ 0 h 12"/>
                <a:gd name="T2" fmla="*/ 864 w 7"/>
                <a:gd name="T3" fmla="*/ 216 h 12"/>
                <a:gd name="T4" fmla="*/ 1080 w 7"/>
                <a:gd name="T5" fmla="*/ 0 h 12"/>
                <a:gd name="T6" fmla="*/ 1296 w 7"/>
                <a:gd name="T7" fmla="*/ 0 h 12"/>
                <a:gd name="T8" fmla="*/ 1296 w 7"/>
                <a:gd name="T9" fmla="*/ 648 h 12"/>
                <a:gd name="T10" fmla="*/ 1512 w 7"/>
                <a:gd name="T11" fmla="*/ 648 h 12"/>
                <a:gd name="T12" fmla="*/ 1296 w 7"/>
                <a:gd name="T13" fmla="*/ 1080 h 12"/>
                <a:gd name="T14" fmla="*/ 864 w 7"/>
                <a:gd name="T15" fmla="*/ 1512 h 12"/>
                <a:gd name="T16" fmla="*/ 864 w 7"/>
                <a:gd name="T17" fmla="*/ 1728 h 12"/>
                <a:gd name="T18" fmla="*/ 1080 w 7"/>
                <a:gd name="T19" fmla="*/ 2160 h 12"/>
                <a:gd name="T20" fmla="*/ 1080 w 7"/>
                <a:gd name="T21" fmla="*/ 2160 h 12"/>
                <a:gd name="T22" fmla="*/ 864 w 7"/>
                <a:gd name="T23" fmla="*/ 2376 h 12"/>
                <a:gd name="T24" fmla="*/ 864 w 7"/>
                <a:gd name="T25" fmla="*/ 2592 h 12"/>
                <a:gd name="T26" fmla="*/ 648 w 7"/>
                <a:gd name="T27" fmla="*/ 2376 h 12"/>
                <a:gd name="T28" fmla="*/ 432 w 7"/>
                <a:gd name="T29" fmla="*/ 1944 h 12"/>
                <a:gd name="T30" fmla="*/ 216 w 7"/>
                <a:gd name="T31" fmla="*/ 1944 h 12"/>
                <a:gd name="T32" fmla="*/ 0 w 7"/>
                <a:gd name="T33" fmla="*/ 1296 h 12"/>
                <a:gd name="T34" fmla="*/ 0 w 7"/>
                <a:gd name="T35" fmla="*/ 1080 h 12"/>
                <a:gd name="T36" fmla="*/ 216 w 7"/>
                <a:gd name="T37" fmla="*/ 1080 h 12"/>
                <a:gd name="T38" fmla="*/ 432 w 7"/>
                <a:gd name="T39" fmla="*/ 432 h 12"/>
                <a:gd name="T40" fmla="*/ 432 w 7"/>
                <a:gd name="T41" fmla="*/ 216 h 12"/>
                <a:gd name="T42" fmla="*/ 432 w 7"/>
                <a:gd name="T43" fmla="*/ 0 h 12"/>
                <a:gd name="T44" fmla="*/ 648 w 7"/>
                <a:gd name="T45" fmla="*/ 0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12"/>
                <a:gd name="T71" fmla="*/ 7 w 7"/>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12">
                  <a:moveTo>
                    <a:pt x="3" y="0"/>
                  </a:moveTo>
                  <a:lnTo>
                    <a:pt x="4" y="1"/>
                  </a:lnTo>
                  <a:lnTo>
                    <a:pt x="5" y="0"/>
                  </a:lnTo>
                  <a:lnTo>
                    <a:pt x="6" y="0"/>
                  </a:lnTo>
                  <a:lnTo>
                    <a:pt x="6" y="3"/>
                  </a:lnTo>
                  <a:lnTo>
                    <a:pt x="7" y="3"/>
                  </a:lnTo>
                  <a:lnTo>
                    <a:pt x="6" y="5"/>
                  </a:lnTo>
                  <a:lnTo>
                    <a:pt x="4" y="7"/>
                  </a:lnTo>
                  <a:lnTo>
                    <a:pt x="4" y="8"/>
                  </a:lnTo>
                  <a:lnTo>
                    <a:pt x="5" y="10"/>
                  </a:lnTo>
                  <a:lnTo>
                    <a:pt x="4" y="11"/>
                  </a:lnTo>
                  <a:lnTo>
                    <a:pt x="4" y="12"/>
                  </a:lnTo>
                  <a:lnTo>
                    <a:pt x="3" y="11"/>
                  </a:lnTo>
                  <a:lnTo>
                    <a:pt x="2" y="9"/>
                  </a:lnTo>
                  <a:lnTo>
                    <a:pt x="1" y="9"/>
                  </a:lnTo>
                  <a:lnTo>
                    <a:pt x="0" y="6"/>
                  </a:lnTo>
                  <a:lnTo>
                    <a:pt x="0" y="5"/>
                  </a:lnTo>
                  <a:lnTo>
                    <a:pt x="1" y="5"/>
                  </a:lnTo>
                  <a:lnTo>
                    <a:pt x="2" y="2"/>
                  </a:lnTo>
                  <a:lnTo>
                    <a:pt x="2" y="1"/>
                  </a:lnTo>
                  <a:lnTo>
                    <a:pt x="2"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72" name="Freeform 648"/>
            <p:cNvSpPr>
              <a:spLocks/>
            </p:cNvSpPr>
            <p:nvPr/>
          </p:nvSpPr>
          <p:spPr bwMode="auto">
            <a:xfrm>
              <a:off x="4633" y="2646"/>
              <a:ext cx="18" cy="18"/>
            </a:xfrm>
            <a:custGeom>
              <a:avLst/>
              <a:gdLst>
                <a:gd name="T0" fmla="*/ 432 w 3"/>
                <a:gd name="T1" fmla="*/ 0 h 3"/>
                <a:gd name="T2" fmla="*/ 648 w 3"/>
                <a:gd name="T3" fmla="*/ 216 h 3"/>
                <a:gd name="T4" fmla="*/ 648 w 3"/>
                <a:gd name="T5" fmla="*/ 432 h 3"/>
                <a:gd name="T6" fmla="*/ 648 w 3"/>
                <a:gd name="T7" fmla="*/ 648 h 3"/>
                <a:gd name="T8" fmla="*/ 432 w 3"/>
                <a:gd name="T9" fmla="*/ 648 h 3"/>
                <a:gd name="T10" fmla="*/ 216 w 3"/>
                <a:gd name="T11" fmla="*/ 216 h 3"/>
                <a:gd name="T12" fmla="*/ 0 w 3"/>
                <a:gd name="T13" fmla="*/ 0 h 3"/>
                <a:gd name="T14" fmla="*/ 216 w 3"/>
                <a:gd name="T15" fmla="*/ 0 h 3"/>
                <a:gd name="T16" fmla="*/ 432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0"/>
                  </a:moveTo>
                  <a:lnTo>
                    <a:pt x="3" y="1"/>
                  </a:lnTo>
                  <a:lnTo>
                    <a:pt x="3" y="2"/>
                  </a:lnTo>
                  <a:lnTo>
                    <a:pt x="3" y="3"/>
                  </a:lnTo>
                  <a:lnTo>
                    <a:pt x="2" y="3"/>
                  </a:lnTo>
                  <a:lnTo>
                    <a:pt x="1" y="1"/>
                  </a:lnTo>
                  <a:lnTo>
                    <a:pt x="0" y="0"/>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73" name="Freeform 649"/>
            <p:cNvSpPr>
              <a:spLocks/>
            </p:cNvSpPr>
            <p:nvPr/>
          </p:nvSpPr>
          <p:spPr bwMode="auto">
            <a:xfrm>
              <a:off x="4633" y="2646"/>
              <a:ext cx="18" cy="18"/>
            </a:xfrm>
            <a:custGeom>
              <a:avLst/>
              <a:gdLst>
                <a:gd name="T0" fmla="*/ 432 w 3"/>
                <a:gd name="T1" fmla="*/ 0 h 3"/>
                <a:gd name="T2" fmla="*/ 648 w 3"/>
                <a:gd name="T3" fmla="*/ 216 h 3"/>
                <a:gd name="T4" fmla="*/ 648 w 3"/>
                <a:gd name="T5" fmla="*/ 432 h 3"/>
                <a:gd name="T6" fmla="*/ 648 w 3"/>
                <a:gd name="T7" fmla="*/ 648 h 3"/>
                <a:gd name="T8" fmla="*/ 432 w 3"/>
                <a:gd name="T9" fmla="*/ 648 h 3"/>
                <a:gd name="T10" fmla="*/ 216 w 3"/>
                <a:gd name="T11" fmla="*/ 216 h 3"/>
                <a:gd name="T12" fmla="*/ 0 w 3"/>
                <a:gd name="T13" fmla="*/ 0 h 3"/>
                <a:gd name="T14" fmla="*/ 216 w 3"/>
                <a:gd name="T15" fmla="*/ 0 h 3"/>
                <a:gd name="T16" fmla="*/ 432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2" y="0"/>
                  </a:moveTo>
                  <a:lnTo>
                    <a:pt x="3" y="1"/>
                  </a:lnTo>
                  <a:lnTo>
                    <a:pt x="3" y="2"/>
                  </a:lnTo>
                  <a:lnTo>
                    <a:pt x="3" y="3"/>
                  </a:lnTo>
                  <a:lnTo>
                    <a:pt x="2" y="3"/>
                  </a:lnTo>
                  <a:lnTo>
                    <a:pt x="1" y="1"/>
                  </a:lnTo>
                  <a:lnTo>
                    <a:pt x="0" y="0"/>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74" name="Freeform 650"/>
            <p:cNvSpPr>
              <a:spLocks/>
            </p:cNvSpPr>
            <p:nvPr/>
          </p:nvSpPr>
          <p:spPr bwMode="auto">
            <a:xfrm>
              <a:off x="4657" y="2634"/>
              <a:ext cx="30" cy="24"/>
            </a:xfrm>
            <a:custGeom>
              <a:avLst/>
              <a:gdLst>
                <a:gd name="T0" fmla="*/ 0 w 5"/>
                <a:gd name="T1" fmla="*/ 216 h 4"/>
                <a:gd name="T2" fmla="*/ 216 w 5"/>
                <a:gd name="T3" fmla="*/ 0 h 4"/>
                <a:gd name="T4" fmla="*/ 432 w 5"/>
                <a:gd name="T5" fmla="*/ 0 h 4"/>
                <a:gd name="T6" fmla="*/ 648 w 5"/>
                <a:gd name="T7" fmla="*/ 216 h 4"/>
                <a:gd name="T8" fmla="*/ 864 w 5"/>
                <a:gd name="T9" fmla="*/ 216 h 4"/>
                <a:gd name="T10" fmla="*/ 864 w 5"/>
                <a:gd name="T11" fmla="*/ 432 h 4"/>
                <a:gd name="T12" fmla="*/ 1080 w 5"/>
                <a:gd name="T13" fmla="*/ 648 h 4"/>
                <a:gd name="T14" fmla="*/ 1080 w 5"/>
                <a:gd name="T15" fmla="*/ 648 h 4"/>
                <a:gd name="T16" fmla="*/ 1080 w 5"/>
                <a:gd name="T17" fmla="*/ 864 h 4"/>
                <a:gd name="T18" fmla="*/ 648 w 5"/>
                <a:gd name="T19" fmla="*/ 648 h 4"/>
                <a:gd name="T20" fmla="*/ 432 w 5"/>
                <a:gd name="T21" fmla="*/ 432 h 4"/>
                <a:gd name="T22" fmla="*/ 216 w 5"/>
                <a:gd name="T23" fmla="*/ 432 h 4"/>
                <a:gd name="T24" fmla="*/ 0 w 5"/>
                <a:gd name="T25" fmla="*/ 21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0" y="1"/>
                  </a:moveTo>
                  <a:lnTo>
                    <a:pt x="1" y="0"/>
                  </a:lnTo>
                  <a:lnTo>
                    <a:pt x="2" y="0"/>
                  </a:lnTo>
                  <a:lnTo>
                    <a:pt x="3" y="1"/>
                  </a:lnTo>
                  <a:lnTo>
                    <a:pt x="4" y="1"/>
                  </a:lnTo>
                  <a:lnTo>
                    <a:pt x="4" y="2"/>
                  </a:lnTo>
                  <a:lnTo>
                    <a:pt x="5" y="3"/>
                  </a:lnTo>
                  <a:lnTo>
                    <a:pt x="5" y="4"/>
                  </a:lnTo>
                  <a:lnTo>
                    <a:pt x="3" y="3"/>
                  </a:lnTo>
                  <a:lnTo>
                    <a:pt x="2" y="2"/>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75" name="Freeform 651"/>
            <p:cNvSpPr>
              <a:spLocks/>
            </p:cNvSpPr>
            <p:nvPr/>
          </p:nvSpPr>
          <p:spPr bwMode="auto">
            <a:xfrm>
              <a:off x="4657" y="2634"/>
              <a:ext cx="30" cy="24"/>
            </a:xfrm>
            <a:custGeom>
              <a:avLst/>
              <a:gdLst>
                <a:gd name="T0" fmla="*/ 0 w 5"/>
                <a:gd name="T1" fmla="*/ 216 h 4"/>
                <a:gd name="T2" fmla="*/ 216 w 5"/>
                <a:gd name="T3" fmla="*/ 0 h 4"/>
                <a:gd name="T4" fmla="*/ 432 w 5"/>
                <a:gd name="T5" fmla="*/ 0 h 4"/>
                <a:gd name="T6" fmla="*/ 648 w 5"/>
                <a:gd name="T7" fmla="*/ 216 h 4"/>
                <a:gd name="T8" fmla="*/ 864 w 5"/>
                <a:gd name="T9" fmla="*/ 216 h 4"/>
                <a:gd name="T10" fmla="*/ 864 w 5"/>
                <a:gd name="T11" fmla="*/ 432 h 4"/>
                <a:gd name="T12" fmla="*/ 1080 w 5"/>
                <a:gd name="T13" fmla="*/ 648 h 4"/>
                <a:gd name="T14" fmla="*/ 1080 w 5"/>
                <a:gd name="T15" fmla="*/ 648 h 4"/>
                <a:gd name="T16" fmla="*/ 1080 w 5"/>
                <a:gd name="T17" fmla="*/ 864 h 4"/>
                <a:gd name="T18" fmla="*/ 648 w 5"/>
                <a:gd name="T19" fmla="*/ 648 h 4"/>
                <a:gd name="T20" fmla="*/ 432 w 5"/>
                <a:gd name="T21" fmla="*/ 432 h 4"/>
                <a:gd name="T22" fmla="*/ 216 w 5"/>
                <a:gd name="T23" fmla="*/ 432 h 4"/>
                <a:gd name="T24" fmla="*/ 0 w 5"/>
                <a:gd name="T25" fmla="*/ 21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4"/>
                <a:gd name="T41" fmla="*/ 5 w 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4">
                  <a:moveTo>
                    <a:pt x="0" y="1"/>
                  </a:moveTo>
                  <a:lnTo>
                    <a:pt x="1" y="0"/>
                  </a:lnTo>
                  <a:lnTo>
                    <a:pt x="2" y="0"/>
                  </a:lnTo>
                  <a:lnTo>
                    <a:pt x="3" y="1"/>
                  </a:lnTo>
                  <a:lnTo>
                    <a:pt x="4" y="1"/>
                  </a:lnTo>
                  <a:lnTo>
                    <a:pt x="4" y="2"/>
                  </a:lnTo>
                  <a:lnTo>
                    <a:pt x="5" y="3"/>
                  </a:lnTo>
                  <a:lnTo>
                    <a:pt x="5" y="4"/>
                  </a:lnTo>
                  <a:lnTo>
                    <a:pt x="3" y="3"/>
                  </a:lnTo>
                  <a:lnTo>
                    <a:pt x="2" y="2"/>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76" name="Freeform 652"/>
            <p:cNvSpPr>
              <a:spLocks/>
            </p:cNvSpPr>
            <p:nvPr/>
          </p:nvSpPr>
          <p:spPr bwMode="auto">
            <a:xfrm>
              <a:off x="4693" y="2658"/>
              <a:ext cx="12" cy="24"/>
            </a:xfrm>
            <a:custGeom>
              <a:avLst/>
              <a:gdLst>
                <a:gd name="T0" fmla="*/ 0 w 2"/>
                <a:gd name="T1" fmla="*/ 216 h 4"/>
                <a:gd name="T2" fmla="*/ 216 w 2"/>
                <a:gd name="T3" fmla="*/ 0 h 4"/>
                <a:gd name="T4" fmla="*/ 432 w 2"/>
                <a:gd name="T5" fmla="*/ 216 h 4"/>
                <a:gd name="T6" fmla="*/ 432 w 2"/>
                <a:gd name="T7" fmla="*/ 432 h 4"/>
                <a:gd name="T8" fmla="*/ 432 w 2"/>
                <a:gd name="T9" fmla="*/ 864 h 4"/>
                <a:gd name="T10" fmla="*/ 216 w 2"/>
                <a:gd name="T11" fmla="*/ 648 h 4"/>
                <a:gd name="T12" fmla="*/ 216 w 2"/>
                <a:gd name="T13" fmla="*/ 432 h 4"/>
                <a:gd name="T14" fmla="*/ 0 w 2"/>
                <a:gd name="T15" fmla="*/ 216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1"/>
                  </a:moveTo>
                  <a:lnTo>
                    <a:pt x="1" y="0"/>
                  </a:lnTo>
                  <a:lnTo>
                    <a:pt x="2" y="1"/>
                  </a:lnTo>
                  <a:lnTo>
                    <a:pt x="2" y="2"/>
                  </a:lnTo>
                  <a:lnTo>
                    <a:pt x="2" y="4"/>
                  </a:lnTo>
                  <a:lnTo>
                    <a:pt x="1" y="3"/>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77" name="Freeform 653"/>
            <p:cNvSpPr>
              <a:spLocks/>
            </p:cNvSpPr>
            <p:nvPr/>
          </p:nvSpPr>
          <p:spPr bwMode="auto">
            <a:xfrm>
              <a:off x="4693" y="2658"/>
              <a:ext cx="12" cy="24"/>
            </a:xfrm>
            <a:custGeom>
              <a:avLst/>
              <a:gdLst>
                <a:gd name="T0" fmla="*/ 0 w 2"/>
                <a:gd name="T1" fmla="*/ 216 h 4"/>
                <a:gd name="T2" fmla="*/ 216 w 2"/>
                <a:gd name="T3" fmla="*/ 0 h 4"/>
                <a:gd name="T4" fmla="*/ 432 w 2"/>
                <a:gd name="T5" fmla="*/ 216 h 4"/>
                <a:gd name="T6" fmla="*/ 432 w 2"/>
                <a:gd name="T7" fmla="*/ 432 h 4"/>
                <a:gd name="T8" fmla="*/ 432 w 2"/>
                <a:gd name="T9" fmla="*/ 864 h 4"/>
                <a:gd name="T10" fmla="*/ 216 w 2"/>
                <a:gd name="T11" fmla="*/ 648 h 4"/>
                <a:gd name="T12" fmla="*/ 216 w 2"/>
                <a:gd name="T13" fmla="*/ 432 h 4"/>
                <a:gd name="T14" fmla="*/ 0 w 2"/>
                <a:gd name="T15" fmla="*/ 216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0" y="1"/>
                  </a:moveTo>
                  <a:lnTo>
                    <a:pt x="1" y="0"/>
                  </a:lnTo>
                  <a:lnTo>
                    <a:pt x="2" y="1"/>
                  </a:lnTo>
                  <a:lnTo>
                    <a:pt x="2" y="2"/>
                  </a:lnTo>
                  <a:lnTo>
                    <a:pt x="2" y="4"/>
                  </a:lnTo>
                  <a:lnTo>
                    <a:pt x="1" y="3"/>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78" name="Freeform 654"/>
            <p:cNvSpPr>
              <a:spLocks/>
            </p:cNvSpPr>
            <p:nvPr/>
          </p:nvSpPr>
          <p:spPr bwMode="auto">
            <a:xfrm>
              <a:off x="4687" y="2640"/>
              <a:ext cx="6" cy="6"/>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79" name="Freeform 655"/>
            <p:cNvSpPr>
              <a:spLocks/>
            </p:cNvSpPr>
            <p:nvPr/>
          </p:nvSpPr>
          <p:spPr bwMode="auto">
            <a:xfrm>
              <a:off x="4687" y="2640"/>
              <a:ext cx="6" cy="6"/>
            </a:xfrm>
            <a:custGeom>
              <a:avLst/>
              <a:gdLst>
                <a:gd name="T0" fmla="*/ 0 w 1"/>
                <a:gd name="T1" fmla="*/ 216 h 1"/>
                <a:gd name="T2" fmla="*/ 0 w 1"/>
                <a:gd name="T3" fmla="*/ 0 h 1"/>
                <a:gd name="T4" fmla="*/ 0 w 1"/>
                <a:gd name="T5" fmla="*/ 0 h 1"/>
                <a:gd name="T6" fmla="*/ 216 w 1"/>
                <a:gd name="T7" fmla="*/ 0 h 1"/>
                <a:gd name="T8" fmla="*/ 216 w 1"/>
                <a:gd name="T9" fmla="*/ 0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80" name="Freeform 656"/>
            <p:cNvSpPr>
              <a:spLocks/>
            </p:cNvSpPr>
            <p:nvPr/>
          </p:nvSpPr>
          <p:spPr bwMode="auto">
            <a:xfrm>
              <a:off x="4675" y="2664"/>
              <a:ext cx="12" cy="6"/>
            </a:xfrm>
            <a:custGeom>
              <a:avLst/>
              <a:gdLst>
                <a:gd name="T0" fmla="*/ 0 w 2"/>
                <a:gd name="T1" fmla="*/ 216 h 1"/>
                <a:gd name="T2" fmla="*/ 0 w 2"/>
                <a:gd name="T3" fmla="*/ 0 h 1"/>
                <a:gd name="T4" fmla="*/ 216 w 2"/>
                <a:gd name="T5" fmla="*/ 0 h 1"/>
                <a:gd name="T6" fmla="*/ 432 w 2"/>
                <a:gd name="T7" fmla="*/ 0 h 1"/>
                <a:gd name="T8" fmla="*/ 432 w 2"/>
                <a:gd name="T9" fmla="*/ 216 h 1"/>
                <a:gd name="T10" fmla="*/ 216 w 2"/>
                <a:gd name="T11" fmla="*/ 0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0"/>
                  </a:lnTo>
                  <a:lnTo>
                    <a:pt x="2" y="1"/>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81" name="Freeform 657"/>
            <p:cNvSpPr>
              <a:spLocks/>
            </p:cNvSpPr>
            <p:nvPr/>
          </p:nvSpPr>
          <p:spPr bwMode="auto">
            <a:xfrm>
              <a:off x="4675" y="2664"/>
              <a:ext cx="12" cy="6"/>
            </a:xfrm>
            <a:custGeom>
              <a:avLst/>
              <a:gdLst>
                <a:gd name="T0" fmla="*/ 0 w 2"/>
                <a:gd name="T1" fmla="*/ 216 h 1"/>
                <a:gd name="T2" fmla="*/ 0 w 2"/>
                <a:gd name="T3" fmla="*/ 0 h 1"/>
                <a:gd name="T4" fmla="*/ 216 w 2"/>
                <a:gd name="T5" fmla="*/ 0 h 1"/>
                <a:gd name="T6" fmla="*/ 432 w 2"/>
                <a:gd name="T7" fmla="*/ 0 h 1"/>
                <a:gd name="T8" fmla="*/ 432 w 2"/>
                <a:gd name="T9" fmla="*/ 216 h 1"/>
                <a:gd name="T10" fmla="*/ 216 w 2"/>
                <a:gd name="T11" fmla="*/ 0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0"/>
                  </a:lnTo>
                  <a:lnTo>
                    <a:pt x="2" y="1"/>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82" name="Freeform 658"/>
            <p:cNvSpPr>
              <a:spLocks/>
            </p:cNvSpPr>
            <p:nvPr/>
          </p:nvSpPr>
          <p:spPr bwMode="auto">
            <a:xfrm>
              <a:off x="4663" y="2676"/>
              <a:ext cx="12" cy="12"/>
            </a:xfrm>
            <a:custGeom>
              <a:avLst/>
              <a:gdLst>
                <a:gd name="T0" fmla="*/ 0 w 2"/>
                <a:gd name="T1" fmla="*/ 0 h 2"/>
                <a:gd name="T2" fmla="*/ 0 w 2"/>
                <a:gd name="T3" fmla="*/ 432 h 2"/>
                <a:gd name="T4" fmla="*/ 216 w 2"/>
                <a:gd name="T5" fmla="*/ 216 h 2"/>
                <a:gd name="T6" fmla="*/ 432 w 2"/>
                <a:gd name="T7" fmla="*/ 0 h 2"/>
                <a:gd name="T8" fmla="*/ 216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2"/>
                  </a:lnTo>
                  <a:lnTo>
                    <a:pt x="1" y="1"/>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83" name="Freeform 659"/>
            <p:cNvSpPr>
              <a:spLocks/>
            </p:cNvSpPr>
            <p:nvPr/>
          </p:nvSpPr>
          <p:spPr bwMode="auto">
            <a:xfrm>
              <a:off x="4663" y="2676"/>
              <a:ext cx="12" cy="12"/>
            </a:xfrm>
            <a:custGeom>
              <a:avLst/>
              <a:gdLst>
                <a:gd name="T0" fmla="*/ 0 w 2"/>
                <a:gd name="T1" fmla="*/ 0 h 2"/>
                <a:gd name="T2" fmla="*/ 0 w 2"/>
                <a:gd name="T3" fmla="*/ 432 h 2"/>
                <a:gd name="T4" fmla="*/ 216 w 2"/>
                <a:gd name="T5" fmla="*/ 216 h 2"/>
                <a:gd name="T6" fmla="*/ 432 w 2"/>
                <a:gd name="T7" fmla="*/ 0 h 2"/>
                <a:gd name="T8" fmla="*/ 216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2"/>
                  </a:lnTo>
                  <a:lnTo>
                    <a:pt x="1" y="1"/>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84" name="Freeform 660"/>
            <p:cNvSpPr>
              <a:spLocks/>
            </p:cNvSpPr>
            <p:nvPr/>
          </p:nvSpPr>
          <p:spPr bwMode="auto">
            <a:xfrm>
              <a:off x="4663" y="2682"/>
              <a:ext cx="18" cy="24"/>
            </a:xfrm>
            <a:custGeom>
              <a:avLst/>
              <a:gdLst>
                <a:gd name="T0" fmla="*/ 648 w 3"/>
                <a:gd name="T1" fmla="*/ 216 h 4"/>
                <a:gd name="T2" fmla="*/ 648 w 3"/>
                <a:gd name="T3" fmla="*/ 432 h 4"/>
                <a:gd name="T4" fmla="*/ 432 w 3"/>
                <a:gd name="T5" fmla="*/ 864 h 4"/>
                <a:gd name="T6" fmla="*/ 216 w 3"/>
                <a:gd name="T7" fmla="*/ 864 h 4"/>
                <a:gd name="T8" fmla="*/ 0 w 3"/>
                <a:gd name="T9" fmla="*/ 648 h 4"/>
                <a:gd name="T10" fmla="*/ 0 w 3"/>
                <a:gd name="T11" fmla="*/ 432 h 4"/>
                <a:gd name="T12" fmla="*/ 432 w 3"/>
                <a:gd name="T13" fmla="*/ 432 h 4"/>
                <a:gd name="T14" fmla="*/ 216 w 3"/>
                <a:gd name="T15" fmla="*/ 216 h 4"/>
                <a:gd name="T16" fmla="*/ 432 w 3"/>
                <a:gd name="T17" fmla="*/ 0 h 4"/>
                <a:gd name="T18" fmla="*/ 648 w 3"/>
                <a:gd name="T19" fmla="*/ 21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3" y="1"/>
                  </a:moveTo>
                  <a:lnTo>
                    <a:pt x="3" y="2"/>
                  </a:lnTo>
                  <a:lnTo>
                    <a:pt x="2" y="4"/>
                  </a:lnTo>
                  <a:lnTo>
                    <a:pt x="1" y="4"/>
                  </a:lnTo>
                  <a:lnTo>
                    <a:pt x="0" y="3"/>
                  </a:lnTo>
                  <a:lnTo>
                    <a:pt x="0" y="2"/>
                  </a:lnTo>
                  <a:lnTo>
                    <a:pt x="2" y="2"/>
                  </a:lnTo>
                  <a:lnTo>
                    <a:pt x="1" y="1"/>
                  </a:lnTo>
                  <a:lnTo>
                    <a:pt x="2" y="0"/>
                  </a:lnTo>
                  <a:lnTo>
                    <a:pt x="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85" name="Freeform 661"/>
            <p:cNvSpPr>
              <a:spLocks/>
            </p:cNvSpPr>
            <p:nvPr/>
          </p:nvSpPr>
          <p:spPr bwMode="auto">
            <a:xfrm>
              <a:off x="4663" y="2682"/>
              <a:ext cx="18" cy="24"/>
            </a:xfrm>
            <a:custGeom>
              <a:avLst/>
              <a:gdLst>
                <a:gd name="T0" fmla="*/ 648 w 3"/>
                <a:gd name="T1" fmla="*/ 216 h 4"/>
                <a:gd name="T2" fmla="*/ 648 w 3"/>
                <a:gd name="T3" fmla="*/ 432 h 4"/>
                <a:gd name="T4" fmla="*/ 432 w 3"/>
                <a:gd name="T5" fmla="*/ 864 h 4"/>
                <a:gd name="T6" fmla="*/ 216 w 3"/>
                <a:gd name="T7" fmla="*/ 864 h 4"/>
                <a:gd name="T8" fmla="*/ 0 w 3"/>
                <a:gd name="T9" fmla="*/ 648 h 4"/>
                <a:gd name="T10" fmla="*/ 0 w 3"/>
                <a:gd name="T11" fmla="*/ 432 h 4"/>
                <a:gd name="T12" fmla="*/ 432 w 3"/>
                <a:gd name="T13" fmla="*/ 432 h 4"/>
                <a:gd name="T14" fmla="*/ 216 w 3"/>
                <a:gd name="T15" fmla="*/ 216 h 4"/>
                <a:gd name="T16" fmla="*/ 432 w 3"/>
                <a:gd name="T17" fmla="*/ 0 h 4"/>
                <a:gd name="T18" fmla="*/ 648 w 3"/>
                <a:gd name="T19" fmla="*/ 216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4"/>
                <a:gd name="T32" fmla="*/ 3 w 3"/>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4">
                  <a:moveTo>
                    <a:pt x="3" y="1"/>
                  </a:moveTo>
                  <a:lnTo>
                    <a:pt x="3" y="2"/>
                  </a:lnTo>
                  <a:lnTo>
                    <a:pt x="2" y="4"/>
                  </a:lnTo>
                  <a:lnTo>
                    <a:pt x="1" y="4"/>
                  </a:lnTo>
                  <a:lnTo>
                    <a:pt x="0" y="3"/>
                  </a:lnTo>
                  <a:lnTo>
                    <a:pt x="0" y="2"/>
                  </a:lnTo>
                  <a:lnTo>
                    <a:pt x="2" y="2"/>
                  </a:lnTo>
                  <a:lnTo>
                    <a:pt x="1" y="1"/>
                  </a:lnTo>
                  <a:lnTo>
                    <a:pt x="2" y="0"/>
                  </a:lnTo>
                  <a:lnTo>
                    <a:pt x="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86" name="Freeform 662"/>
            <p:cNvSpPr>
              <a:spLocks/>
            </p:cNvSpPr>
            <p:nvPr/>
          </p:nvSpPr>
          <p:spPr bwMode="auto">
            <a:xfrm>
              <a:off x="4681" y="2682"/>
              <a:ext cx="6" cy="18"/>
            </a:xfrm>
            <a:custGeom>
              <a:avLst/>
              <a:gdLst>
                <a:gd name="T0" fmla="*/ 216 w 1"/>
                <a:gd name="T1" fmla="*/ 0 h 3"/>
                <a:gd name="T2" fmla="*/ 0 w 1"/>
                <a:gd name="T3" fmla="*/ 648 h 3"/>
                <a:gd name="T4" fmla="*/ 216 w 1"/>
                <a:gd name="T5" fmla="*/ 648 h 3"/>
                <a:gd name="T6" fmla="*/ 216 w 1"/>
                <a:gd name="T7" fmla="*/ 432 h 3"/>
                <a:gd name="T8" fmla="*/ 216 w 1"/>
                <a:gd name="T9" fmla="*/ 0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0"/>
                  </a:moveTo>
                  <a:lnTo>
                    <a:pt x="0" y="3"/>
                  </a:lnTo>
                  <a:lnTo>
                    <a:pt x="1" y="3"/>
                  </a:lnTo>
                  <a:lnTo>
                    <a:pt x="1" y="2"/>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87" name="Freeform 663"/>
            <p:cNvSpPr>
              <a:spLocks/>
            </p:cNvSpPr>
            <p:nvPr/>
          </p:nvSpPr>
          <p:spPr bwMode="auto">
            <a:xfrm>
              <a:off x="4681" y="2682"/>
              <a:ext cx="6" cy="18"/>
            </a:xfrm>
            <a:custGeom>
              <a:avLst/>
              <a:gdLst>
                <a:gd name="T0" fmla="*/ 216 w 1"/>
                <a:gd name="T1" fmla="*/ 0 h 3"/>
                <a:gd name="T2" fmla="*/ 0 w 1"/>
                <a:gd name="T3" fmla="*/ 648 h 3"/>
                <a:gd name="T4" fmla="*/ 216 w 1"/>
                <a:gd name="T5" fmla="*/ 648 h 3"/>
                <a:gd name="T6" fmla="*/ 216 w 1"/>
                <a:gd name="T7" fmla="*/ 432 h 3"/>
                <a:gd name="T8" fmla="*/ 216 w 1"/>
                <a:gd name="T9" fmla="*/ 0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1" y="0"/>
                  </a:moveTo>
                  <a:lnTo>
                    <a:pt x="0" y="3"/>
                  </a:lnTo>
                  <a:lnTo>
                    <a:pt x="1" y="3"/>
                  </a:lnTo>
                  <a:lnTo>
                    <a:pt x="1" y="2"/>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88" name="Freeform 664"/>
            <p:cNvSpPr>
              <a:spLocks/>
            </p:cNvSpPr>
            <p:nvPr/>
          </p:nvSpPr>
          <p:spPr bwMode="auto">
            <a:xfrm>
              <a:off x="4687" y="2682"/>
              <a:ext cx="18" cy="12"/>
            </a:xfrm>
            <a:custGeom>
              <a:avLst/>
              <a:gdLst>
                <a:gd name="T0" fmla="*/ 0 w 3"/>
                <a:gd name="T1" fmla="*/ 0 h 2"/>
                <a:gd name="T2" fmla="*/ 432 w 3"/>
                <a:gd name="T3" fmla="*/ 0 h 2"/>
                <a:gd name="T4" fmla="*/ 432 w 3"/>
                <a:gd name="T5" fmla="*/ 216 h 2"/>
                <a:gd name="T6" fmla="*/ 648 w 3"/>
                <a:gd name="T7" fmla="*/ 432 h 2"/>
                <a:gd name="T8" fmla="*/ 432 w 3"/>
                <a:gd name="T9" fmla="*/ 432 h 2"/>
                <a:gd name="T10" fmla="*/ 216 w 3"/>
                <a:gd name="T11" fmla="*/ 216 h 2"/>
                <a:gd name="T12" fmla="*/ 0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0"/>
                  </a:moveTo>
                  <a:lnTo>
                    <a:pt x="2" y="0"/>
                  </a:lnTo>
                  <a:lnTo>
                    <a:pt x="2" y="1"/>
                  </a:lnTo>
                  <a:lnTo>
                    <a:pt x="3" y="2"/>
                  </a:lnTo>
                  <a:lnTo>
                    <a:pt x="2" y="2"/>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89" name="Freeform 665"/>
            <p:cNvSpPr>
              <a:spLocks/>
            </p:cNvSpPr>
            <p:nvPr/>
          </p:nvSpPr>
          <p:spPr bwMode="auto">
            <a:xfrm>
              <a:off x="4687" y="2682"/>
              <a:ext cx="18" cy="12"/>
            </a:xfrm>
            <a:custGeom>
              <a:avLst/>
              <a:gdLst>
                <a:gd name="T0" fmla="*/ 0 w 3"/>
                <a:gd name="T1" fmla="*/ 0 h 2"/>
                <a:gd name="T2" fmla="*/ 432 w 3"/>
                <a:gd name="T3" fmla="*/ 0 h 2"/>
                <a:gd name="T4" fmla="*/ 432 w 3"/>
                <a:gd name="T5" fmla="*/ 216 h 2"/>
                <a:gd name="T6" fmla="*/ 648 w 3"/>
                <a:gd name="T7" fmla="*/ 432 h 2"/>
                <a:gd name="T8" fmla="*/ 432 w 3"/>
                <a:gd name="T9" fmla="*/ 432 h 2"/>
                <a:gd name="T10" fmla="*/ 216 w 3"/>
                <a:gd name="T11" fmla="*/ 216 h 2"/>
                <a:gd name="T12" fmla="*/ 0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0"/>
                  </a:moveTo>
                  <a:lnTo>
                    <a:pt x="2" y="0"/>
                  </a:lnTo>
                  <a:lnTo>
                    <a:pt x="2" y="1"/>
                  </a:lnTo>
                  <a:lnTo>
                    <a:pt x="3" y="2"/>
                  </a:lnTo>
                  <a:lnTo>
                    <a:pt x="2" y="2"/>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90" name="Freeform 666"/>
            <p:cNvSpPr>
              <a:spLocks/>
            </p:cNvSpPr>
            <p:nvPr/>
          </p:nvSpPr>
          <p:spPr bwMode="auto">
            <a:xfrm>
              <a:off x="4687" y="2694"/>
              <a:ext cx="12" cy="6"/>
            </a:xfrm>
            <a:custGeom>
              <a:avLst/>
              <a:gdLst>
                <a:gd name="T0" fmla="*/ 0 w 2"/>
                <a:gd name="T1" fmla="*/ 216 h 1"/>
                <a:gd name="T2" fmla="*/ 216 w 2"/>
                <a:gd name="T3" fmla="*/ 0 h 1"/>
                <a:gd name="T4" fmla="*/ 216 w 2"/>
                <a:gd name="T5" fmla="*/ 0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91" name="Freeform 667"/>
            <p:cNvSpPr>
              <a:spLocks/>
            </p:cNvSpPr>
            <p:nvPr/>
          </p:nvSpPr>
          <p:spPr bwMode="auto">
            <a:xfrm>
              <a:off x="4687" y="2694"/>
              <a:ext cx="12" cy="6"/>
            </a:xfrm>
            <a:custGeom>
              <a:avLst/>
              <a:gdLst>
                <a:gd name="T0" fmla="*/ 0 w 2"/>
                <a:gd name="T1" fmla="*/ 216 h 1"/>
                <a:gd name="T2" fmla="*/ 216 w 2"/>
                <a:gd name="T3" fmla="*/ 0 h 1"/>
                <a:gd name="T4" fmla="*/ 216 w 2"/>
                <a:gd name="T5" fmla="*/ 0 h 1"/>
                <a:gd name="T6" fmla="*/ 432 w 2"/>
                <a:gd name="T7" fmla="*/ 0 h 1"/>
                <a:gd name="T8" fmla="*/ 216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1" y="0"/>
                  </a:lnTo>
                  <a:lnTo>
                    <a:pt x="2"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92" name="Freeform 668"/>
            <p:cNvSpPr>
              <a:spLocks/>
            </p:cNvSpPr>
            <p:nvPr/>
          </p:nvSpPr>
          <p:spPr bwMode="auto">
            <a:xfrm>
              <a:off x="4657" y="2700"/>
              <a:ext cx="66" cy="60"/>
            </a:xfrm>
            <a:custGeom>
              <a:avLst/>
              <a:gdLst>
                <a:gd name="T0" fmla="*/ 1080 w 11"/>
                <a:gd name="T1" fmla="*/ 1080 h 10"/>
                <a:gd name="T2" fmla="*/ 1296 w 11"/>
                <a:gd name="T3" fmla="*/ 1296 h 10"/>
                <a:gd name="T4" fmla="*/ 1080 w 11"/>
                <a:gd name="T5" fmla="*/ 1512 h 10"/>
                <a:gd name="T6" fmla="*/ 1080 w 11"/>
                <a:gd name="T7" fmla="*/ 1512 h 10"/>
                <a:gd name="T8" fmla="*/ 1512 w 11"/>
                <a:gd name="T9" fmla="*/ 1944 h 10"/>
                <a:gd name="T10" fmla="*/ 1512 w 11"/>
                <a:gd name="T11" fmla="*/ 1944 h 10"/>
                <a:gd name="T12" fmla="*/ 1728 w 11"/>
                <a:gd name="T13" fmla="*/ 1728 h 10"/>
                <a:gd name="T14" fmla="*/ 1728 w 11"/>
                <a:gd name="T15" fmla="*/ 1944 h 10"/>
                <a:gd name="T16" fmla="*/ 1728 w 11"/>
                <a:gd name="T17" fmla="*/ 2160 h 10"/>
                <a:gd name="T18" fmla="*/ 1944 w 11"/>
                <a:gd name="T19" fmla="*/ 1944 h 10"/>
                <a:gd name="T20" fmla="*/ 1944 w 11"/>
                <a:gd name="T21" fmla="*/ 1728 h 10"/>
                <a:gd name="T22" fmla="*/ 1728 w 11"/>
                <a:gd name="T23" fmla="*/ 1512 h 10"/>
                <a:gd name="T24" fmla="*/ 1728 w 11"/>
                <a:gd name="T25" fmla="*/ 1296 h 10"/>
                <a:gd name="T26" fmla="*/ 1944 w 11"/>
                <a:gd name="T27" fmla="*/ 1296 h 10"/>
                <a:gd name="T28" fmla="*/ 2160 w 11"/>
                <a:gd name="T29" fmla="*/ 1512 h 10"/>
                <a:gd name="T30" fmla="*/ 2376 w 11"/>
                <a:gd name="T31" fmla="*/ 1296 h 10"/>
                <a:gd name="T32" fmla="*/ 2376 w 11"/>
                <a:gd name="T33" fmla="*/ 1080 h 10"/>
                <a:gd name="T34" fmla="*/ 2160 w 11"/>
                <a:gd name="T35" fmla="*/ 864 h 10"/>
                <a:gd name="T36" fmla="*/ 2160 w 11"/>
                <a:gd name="T37" fmla="*/ 648 h 10"/>
                <a:gd name="T38" fmla="*/ 2160 w 11"/>
                <a:gd name="T39" fmla="*/ 216 h 10"/>
                <a:gd name="T40" fmla="*/ 1728 w 11"/>
                <a:gd name="T41" fmla="*/ 0 h 10"/>
                <a:gd name="T42" fmla="*/ 1944 w 11"/>
                <a:gd name="T43" fmla="*/ 216 h 10"/>
                <a:gd name="T44" fmla="*/ 1728 w 11"/>
                <a:gd name="T45" fmla="*/ 432 h 10"/>
                <a:gd name="T46" fmla="*/ 1728 w 11"/>
                <a:gd name="T47" fmla="*/ 432 h 10"/>
                <a:gd name="T48" fmla="*/ 1512 w 11"/>
                <a:gd name="T49" fmla="*/ 432 h 10"/>
                <a:gd name="T50" fmla="*/ 1512 w 11"/>
                <a:gd name="T51" fmla="*/ 648 h 10"/>
                <a:gd name="T52" fmla="*/ 1296 w 11"/>
                <a:gd name="T53" fmla="*/ 648 h 10"/>
                <a:gd name="T54" fmla="*/ 1296 w 11"/>
                <a:gd name="T55" fmla="*/ 864 h 10"/>
                <a:gd name="T56" fmla="*/ 1080 w 11"/>
                <a:gd name="T57" fmla="*/ 864 h 10"/>
                <a:gd name="T58" fmla="*/ 1080 w 11"/>
                <a:gd name="T59" fmla="*/ 648 h 10"/>
                <a:gd name="T60" fmla="*/ 864 w 11"/>
                <a:gd name="T61" fmla="*/ 432 h 10"/>
                <a:gd name="T62" fmla="*/ 432 w 11"/>
                <a:gd name="T63" fmla="*/ 864 h 10"/>
                <a:gd name="T64" fmla="*/ 216 w 11"/>
                <a:gd name="T65" fmla="*/ 864 h 10"/>
                <a:gd name="T66" fmla="*/ 0 w 11"/>
                <a:gd name="T67" fmla="*/ 1080 h 10"/>
                <a:gd name="T68" fmla="*/ 0 w 11"/>
                <a:gd name="T69" fmla="*/ 1296 h 10"/>
                <a:gd name="T70" fmla="*/ 216 w 11"/>
                <a:gd name="T71" fmla="*/ 1296 h 10"/>
                <a:gd name="T72" fmla="*/ 216 w 11"/>
                <a:gd name="T73" fmla="*/ 1296 h 10"/>
                <a:gd name="T74" fmla="*/ 216 w 11"/>
                <a:gd name="T75" fmla="*/ 1080 h 10"/>
                <a:gd name="T76" fmla="*/ 432 w 11"/>
                <a:gd name="T77" fmla="*/ 1080 h 10"/>
                <a:gd name="T78" fmla="*/ 648 w 11"/>
                <a:gd name="T79" fmla="*/ 1080 h 10"/>
                <a:gd name="T80" fmla="*/ 648 w 11"/>
                <a:gd name="T81" fmla="*/ 1080 h 10"/>
                <a:gd name="T82" fmla="*/ 864 w 11"/>
                <a:gd name="T83" fmla="*/ 1080 h 10"/>
                <a:gd name="T84" fmla="*/ 1080 w 11"/>
                <a:gd name="T85" fmla="*/ 1080 h 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
                <a:gd name="T130" fmla="*/ 0 h 10"/>
                <a:gd name="T131" fmla="*/ 11 w 11"/>
                <a:gd name="T132" fmla="*/ 10 h 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 h="10">
                  <a:moveTo>
                    <a:pt x="5" y="5"/>
                  </a:moveTo>
                  <a:lnTo>
                    <a:pt x="6" y="6"/>
                  </a:lnTo>
                  <a:lnTo>
                    <a:pt x="5" y="7"/>
                  </a:lnTo>
                  <a:lnTo>
                    <a:pt x="7" y="9"/>
                  </a:lnTo>
                  <a:lnTo>
                    <a:pt x="8" y="8"/>
                  </a:lnTo>
                  <a:lnTo>
                    <a:pt x="8" y="9"/>
                  </a:lnTo>
                  <a:lnTo>
                    <a:pt x="8" y="10"/>
                  </a:lnTo>
                  <a:lnTo>
                    <a:pt x="9" y="9"/>
                  </a:lnTo>
                  <a:lnTo>
                    <a:pt x="9" y="8"/>
                  </a:lnTo>
                  <a:lnTo>
                    <a:pt x="8" y="7"/>
                  </a:lnTo>
                  <a:lnTo>
                    <a:pt x="8" y="6"/>
                  </a:lnTo>
                  <a:lnTo>
                    <a:pt x="9" y="6"/>
                  </a:lnTo>
                  <a:lnTo>
                    <a:pt x="10" y="7"/>
                  </a:lnTo>
                  <a:lnTo>
                    <a:pt x="11" y="6"/>
                  </a:lnTo>
                  <a:lnTo>
                    <a:pt x="11" y="5"/>
                  </a:lnTo>
                  <a:lnTo>
                    <a:pt x="10" y="4"/>
                  </a:lnTo>
                  <a:lnTo>
                    <a:pt x="10" y="3"/>
                  </a:lnTo>
                  <a:lnTo>
                    <a:pt x="10" y="1"/>
                  </a:lnTo>
                  <a:lnTo>
                    <a:pt x="8" y="0"/>
                  </a:lnTo>
                  <a:lnTo>
                    <a:pt x="9" y="1"/>
                  </a:lnTo>
                  <a:lnTo>
                    <a:pt x="8" y="2"/>
                  </a:lnTo>
                  <a:lnTo>
                    <a:pt x="7" y="2"/>
                  </a:lnTo>
                  <a:lnTo>
                    <a:pt x="7" y="3"/>
                  </a:lnTo>
                  <a:lnTo>
                    <a:pt x="6" y="3"/>
                  </a:lnTo>
                  <a:lnTo>
                    <a:pt x="6" y="4"/>
                  </a:lnTo>
                  <a:lnTo>
                    <a:pt x="5" y="4"/>
                  </a:lnTo>
                  <a:lnTo>
                    <a:pt x="5" y="3"/>
                  </a:lnTo>
                  <a:lnTo>
                    <a:pt x="4" y="2"/>
                  </a:lnTo>
                  <a:lnTo>
                    <a:pt x="2" y="4"/>
                  </a:lnTo>
                  <a:lnTo>
                    <a:pt x="1" y="4"/>
                  </a:lnTo>
                  <a:lnTo>
                    <a:pt x="0" y="5"/>
                  </a:lnTo>
                  <a:lnTo>
                    <a:pt x="0" y="6"/>
                  </a:lnTo>
                  <a:lnTo>
                    <a:pt x="1" y="6"/>
                  </a:lnTo>
                  <a:lnTo>
                    <a:pt x="1" y="5"/>
                  </a:lnTo>
                  <a:lnTo>
                    <a:pt x="2" y="5"/>
                  </a:lnTo>
                  <a:lnTo>
                    <a:pt x="3" y="5"/>
                  </a:lnTo>
                  <a:lnTo>
                    <a:pt x="4" y="5"/>
                  </a:lnTo>
                  <a:lnTo>
                    <a:pt x="5"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93" name="Freeform 669"/>
            <p:cNvSpPr>
              <a:spLocks/>
            </p:cNvSpPr>
            <p:nvPr/>
          </p:nvSpPr>
          <p:spPr bwMode="auto">
            <a:xfrm>
              <a:off x="4657" y="2700"/>
              <a:ext cx="66" cy="60"/>
            </a:xfrm>
            <a:custGeom>
              <a:avLst/>
              <a:gdLst>
                <a:gd name="T0" fmla="*/ 1080 w 11"/>
                <a:gd name="T1" fmla="*/ 1080 h 10"/>
                <a:gd name="T2" fmla="*/ 1296 w 11"/>
                <a:gd name="T3" fmla="*/ 1296 h 10"/>
                <a:gd name="T4" fmla="*/ 1080 w 11"/>
                <a:gd name="T5" fmla="*/ 1512 h 10"/>
                <a:gd name="T6" fmla="*/ 1080 w 11"/>
                <a:gd name="T7" fmla="*/ 1512 h 10"/>
                <a:gd name="T8" fmla="*/ 1512 w 11"/>
                <a:gd name="T9" fmla="*/ 1944 h 10"/>
                <a:gd name="T10" fmla="*/ 1512 w 11"/>
                <a:gd name="T11" fmla="*/ 1944 h 10"/>
                <a:gd name="T12" fmla="*/ 1728 w 11"/>
                <a:gd name="T13" fmla="*/ 1728 h 10"/>
                <a:gd name="T14" fmla="*/ 1728 w 11"/>
                <a:gd name="T15" fmla="*/ 1944 h 10"/>
                <a:gd name="T16" fmla="*/ 1728 w 11"/>
                <a:gd name="T17" fmla="*/ 2160 h 10"/>
                <a:gd name="T18" fmla="*/ 1944 w 11"/>
                <a:gd name="T19" fmla="*/ 1944 h 10"/>
                <a:gd name="T20" fmla="*/ 1944 w 11"/>
                <a:gd name="T21" fmla="*/ 1728 h 10"/>
                <a:gd name="T22" fmla="*/ 1728 w 11"/>
                <a:gd name="T23" fmla="*/ 1512 h 10"/>
                <a:gd name="T24" fmla="*/ 1728 w 11"/>
                <a:gd name="T25" fmla="*/ 1296 h 10"/>
                <a:gd name="T26" fmla="*/ 1944 w 11"/>
                <a:gd name="T27" fmla="*/ 1296 h 10"/>
                <a:gd name="T28" fmla="*/ 2160 w 11"/>
                <a:gd name="T29" fmla="*/ 1512 h 10"/>
                <a:gd name="T30" fmla="*/ 2376 w 11"/>
                <a:gd name="T31" fmla="*/ 1296 h 10"/>
                <a:gd name="T32" fmla="*/ 2376 w 11"/>
                <a:gd name="T33" fmla="*/ 1080 h 10"/>
                <a:gd name="T34" fmla="*/ 2160 w 11"/>
                <a:gd name="T35" fmla="*/ 864 h 10"/>
                <a:gd name="T36" fmla="*/ 2160 w 11"/>
                <a:gd name="T37" fmla="*/ 648 h 10"/>
                <a:gd name="T38" fmla="*/ 2160 w 11"/>
                <a:gd name="T39" fmla="*/ 216 h 10"/>
                <a:gd name="T40" fmla="*/ 1728 w 11"/>
                <a:gd name="T41" fmla="*/ 0 h 10"/>
                <a:gd name="T42" fmla="*/ 1944 w 11"/>
                <a:gd name="T43" fmla="*/ 216 h 10"/>
                <a:gd name="T44" fmla="*/ 1728 w 11"/>
                <a:gd name="T45" fmla="*/ 432 h 10"/>
                <a:gd name="T46" fmla="*/ 1728 w 11"/>
                <a:gd name="T47" fmla="*/ 432 h 10"/>
                <a:gd name="T48" fmla="*/ 1512 w 11"/>
                <a:gd name="T49" fmla="*/ 432 h 10"/>
                <a:gd name="T50" fmla="*/ 1512 w 11"/>
                <a:gd name="T51" fmla="*/ 648 h 10"/>
                <a:gd name="T52" fmla="*/ 1296 w 11"/>
                <a:gd name="T53" fmla="*/ 648 h 10"/>
                <a:gd name="T54" fmla="*/ 1296 w 11"/>
                <a:gd name="T55" fmla="*/ 864 h 10"/>
                <a:gd name="T56" fmla="*/ 1080 w 11"/>
                <a:gd name="T57" fmla="*/ 864 h 10"/>
                <a:gd name="T58" fmla="*/ 1080 w 11"/>
                <a:gd name="T59" fmla="*/ 648 h 10"/>
                <a:gd name="T60" fmla="*/ 864 w 11"/>
                <a:gd name="T61" fmla="*/ 432 h 10"/>
                <a:gd name="T62" fmla="*/ 432 w 11"/>
                <a:gd name="T63" fmla="*/ 864 h 10"/>
                <a:gd name="T64" fmla="*/ 216 w 11"/>
                <a:gd name="T65" fmla="*/ 864 h 10"/>
                <a:gd name="T66" fmla="*/ 0 w 11"/>
                <a:gd name="T67" fmla="*/ 1080 h 10"/>
                <a:gd name="T68" fmla="*/ 0 w 11"/>
                <a:gd name="T69" fmla="*/ 1296 h 10"/>
                <a:gd name="T70" fmla="*/ 216 w 11"/>
                <a:gd name="T71" fmla="*/ 1296 h 10"/>
                <a:gd name="T72" fmla="*/ 216 w 11"/>
                <a:gd name="T73" fmla="*/ 1296 h 10"/>
                <a:gd name="T74" fmla="*/ 216 w 11"/>
                <a:gd name="T75" fmla="*/ 1080 h 10"/>
                <a:gd name="T76" fmla="*/ 432 w 11"/>
                <a:gd name="T77" fmla="*/ 1080 h 10"/>
                <a:gd name="T78" fmla="*/ 648 w 11"/>
                <a:gd name="T79" fmla="*/ 1080 h 10"/>
                <a:gd name="T80" fmla="*/ 648 w 11"/>
                <a:gd name="T81" fmla="*/ 1080 h 10"/>
                <a:gd name="T82" fmla="*/ 864 w 11"/>
                <a:gd name="T83" fmla="*/ 1080 h 10"/>
                <a:gd name="T84" fmla="*/ 1080 w 11"/>
                <a:gd name="T85" fmla="*/ 1080 h 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
                <a:gd name="T130" fmla="*/ 0 h 10"/>
                <a:gd name="T131" fmla="*/ 11 w 11"/>
                <a:gd name="T132" fmla="*/ 10 h 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 h="10">
                  <a:moveTo>
                    <a:pt x="5" y="5"/>
                  </a:moveTo>
                  <a:lnTo>
                    <a:pt x="6" y="6"/>
                  </a:lnTo>
                  <a:lnTo>
                    <a:pt x="5" y="7"/>
                  </a:lnTo>
                  <a:lnTo>
                    <a:pt x="7" y="9"/>
                  </a:lnTo>
                  <a:lnTo>
                    <a:pt x="8" y="8"/>
                  </a:lnTo>
                  <a:lnTo>
                    <a:pt x="8" y="9"/>
                  </a:lnTo>
                  <a:lnTo>
                    <a:pt x="8" y="10"/>
                  </a:lnTo>
                  <a:lnTo>
                    <a:pt x="9" y="9"/>
                  </a:lnTo>
                  <a:lnTo>
                    <a:pt x="9" y="8"/>
                  </a:lnTo>
                  <a:lnTo>
                    <a:pt x="8" y="7"/>
                  </a:lnTo>
                  <a:lnTo>
                    <a:pt x="8" y="6"/>
                  </a:lnTo>
                  <a:lnTo>
                    <a:pt x="9" y="6"/>
                  </a:lnTo>
                  <a:lnTo>
                    <a:pt x="10" y="7"/>
                  </a:lnTo>
                  <a:lnTo>
                    <a:pt x="11" y="6"/>
                  </a:lnTo>
                  <a:lnTo>
                    <a:pt x="11" y="5"/>
                  </a:lnTo>
                  <a:lnTo>
                    <a:pt x="10" y="4"/>
                  </a:lnTo>
                  <a:lnTo>
                    <a:pt x="10" y="3"/>
                  </a:lnTo>
                  <a:lnTo>
                    <a:pt x="10" y="1"/>
                  </a:lnTo>
                  <a:lnTo>
                    <a:pt x="8" y="0"/>
                  </a:lnTo>
                  <a:lnTo>
                    <a:pt x="9" y="1"/>
                  </a:lnTo>
                  <a:lnTo>
                    <a:pt x="8" y="2"/>
                  </a:lnTo>
                  <a:lnTo>
                    <a:pt x="7" y="2"/>
                  </a:lnTo>
                  <a:lnTo>
                    <a:pt x="7" y="3"/>
                  </a:lnTo>
                  <a:lnTo>
                    <a:pt x="6" y="3"/>
                  </a:lnTo>
                  <a:lnTo>
                    <a:pt x="6" y="4"/>
                  </a:lnTo>
                  <a:lnTo>
                    <a:pt x="5" y="4"/>
                  </a:lnTo>
                  <a:lnTo>
                    <a:pt x="5" y="3"/>
                  </a:lnTo>
                  <a:lnTo>
                    <a:pt x="4" y="2"/>
                  </a:lnTo>
                  <a:lnTo>
                    <a:pt x="2" y="4"/>
                  </a:lnTo>
                  <a:lnTo>
                    <a:pt x="1" y="4"/>
                  </a:lnTo>
                  <a:lnTo>
                    <a:pt x="0" y="5"/>
                  </a:lnTo>
                  <a:lnTo>
                    <a:pt x="0" y="6"/>
                  </a:lnTo>
                  <a:lnTo>
                    <a:pt x="1" y="6"/>
                  </a:lnTo>
                  <a:lnTo>
                    <a:pt x="1" y="5"/>
                  </a:lnTo>
                  <a:lnTo>
                    <a:pt x="2" y="5"/>
                  </a:lnTo>
                  <a:lnTo>
                    <a:pt x="3" y="5"/>
                  </a:lnTo>
                  <a:lnTo>
                    <a:pt x="4" y="5"/>
                  </a:lnTo>
                  <a:lnTo>
                    <a:pt x="5"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94" name="Freeform 670"/>
            <p:cNvSpPr>
              <a:spLocks/>
            </p:cNvSpPr>
            <p:nvPr/>
          </p:nvSpPr>
          <p:spPr bwMode="auto">
            <a:xfrm>
              <a:off x="4705" y="2688"/>
              <a:ext cx="6" cy="6"/>
            </a:xfrm>
            <a:custGeom>
              <a:avLst/>
              <a:gdLst>
                <a:gd name="T0" fmla="*/ 216 w 1"/>
                <a:gd name="T1" fmla="*/ 216 h 1"/>
                <a:gd name="T2" fmla="*/ 216 w 1"/>
                <a:gd name="T3" fmla="*/ 216 h 1"/>
                <a:gd name="T4" fmla="*/ 0 w 1"/>
                <a:gd name="T5" fmla="*/ 216 h 1"/>
                <a:gd name="T6" fmla="*/ 0 w 1"/>
                <a:gd name="T7" fmla="*/ 0 h 1"/>
                <a:gd name="T8" fmla="*/ 216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1"/>
                  </a:lnTo>
                  <a:lnTo>
                    <a:pt x="0" y="0"/>
                  </a:lnTo>
                  <a:lnTo>
                    <a:pt x="1"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95" name="Freeform 671"/>
            <p:cNvSpPr>
              <a:spLocks/>
            </p:cNvSpPr>
            <p:nvPr/>
          </p:nvSpPr>
          <p:spPr bwMode="auto">
            <a:xfrm>
              <a:off x="4705" y="2688"/>
              <a:ext cx="6" cy="6"/>
            </a:xfrm>
            <a:custGeom>
              <a:avLst/>
              <a:gdLst>
                <a:gd name="T0" fmla="*/ 216 w 1"/>
                <a:gd name="T1" fmla="*/ 216 h 1"/>
                <a:gd name="T2" fmla="*/ 216 w 1"/>
                <a:gd name="T3" fmla="*/ 216 h 1"/>
                <a:gd name="T4" fmla="*/ 0 w 1"/>
                <a:gd name="T5" fmla="*/ 216 h 1"/>
                <a:gd name="T6" fmla="*/ 0 w 1"/>
                <a:gd name="T7" fmla="*/ 0 h 1"/>
                <a:gd name="T8" fmla="*/ 216 w 1"/>
                <a:gd name="T9" fmla="*/ 0 h 1"/>
                <a:gd name="T10" fmla="*/ 216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1"/>
                  </a:moveTo>
                  <a:lnTo>
                    <a:pt x="1" y="1"/>
                  </a:lnTo>
                  <a:lnTo>
                    <a:pt x="0" y="1"/>
                  </a:lnTo>
                  <a:lnTo>
                    <a:pt x="0" y="0"/>
                  </a:lnTo>
                  <a:lnTo>
                    <a:pt x="1"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96" name="Freeform 672"/>
            <p:cNvSpPr>
              <a:spLocks/>
            </p:cNvSpPr>
            <p:nvPr/>
          </p:nvSpPr>
          <p:spPr bwMode="auto">
            <a:xfrm>
              <a:off x="4735" y="2814"/>
              <a:ext cx="18" cy="24"/>
            </a:xfrm>
            <a:custGeom>
              <a:avLst/>
              <a:gdLst>
                <a:gd name="T0" fmla="*/ 0 w 3"/>
                <a:gd name="T1" fmla="*/ 432 h 4"/>
                <a:gd name="T2" fmla="*/ 216 w 3"/>
                <a:gd name="T3" fmla="*/ 648 h 4"/>
                <a:gd name="T4" fmla="*/ 216 w 3"/>
                <a:gd name="T5" fmla="*/ 864 h 4"/>
                <a:gd name="T6" fmla="*/ 432 w 3"/>
                <a:gd name="T7" fmla="*/ 864 h 4"/>
                <a:gd name="T8" fmla="*/ 216 w 3"/>
                <a:gd name="T9" fmla="*/ 648 h 4"/>
                <a:gd name="T10" fmla="*/ 216 w 3"/>
                <a:gd name="T11" fmla="*/ 432 h 4"/>
                <a:gd name="T12" fmla="*/ 648 w 3"/>
                <a:gd name="T13" fmla="*/ 432 h 4"/>
                <a:gd name="T14" fmla="*/ 648 w 3"/>
                <a:gd name="T15" fmla="*/ 216 h 4"/>
                <a:gd name="T16" fmla="*/ 432 w 3"/>
                <a:gd name="T17" fmla="*/ 216 h 4"/>
                <a:gd name="T18" fmla="*/ 432 w 3"/>
                <a:gd name="T19" fmla="*/ 216 h 4"/>
                <a:gd name="T20" fmla="*/ 648 w 3"/>
                <a:gd name="T21" fmla="*/ 216 h 4"/>
                <a:gd name="T22" fmla="*/ 648 w 3"/>
                <a:gd name="T23" fmla="*/ 0 h 4"/>
                <a:gd name="T24" fmla="*/ 432 w 3"/>
                <a:gd name="T25" fmla="*/ 0 h 4"/>
                <a:gd name="T26" fmla="*/ 216 w 3"/>
                <a:gd name="T27" fmla="*/ 216 h 4"/>
                <a:gd name="T28" fmla="*/ 0 w 3"/>
                <a:gd name="T29" fmla="*/ 43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0" y="2"/>
                  </a:moveTo>
                  <a:lnTo>
                    <a:pt x="1" y="3"/>
                  </a:lnTo>
                  <a:lnTo>
                    <a:pt x="1" y="4"/>
                  </a:lnTo>
                  <a:lnTo>
                    <a:pt x="2" y="4"/>
                  </a:lnTo>
                  <a:lnTo>
                    <a:pt x="1" y="3"/>
                  </a:lnTo>
                  <a:lnTo>
                    <a:pt x="1" y="2"/>
                  </a:lnTo>
                  <a:lnTo>
                    <a:pt x="3" y="2"/>
                  </a:lnTo>
                  <a:lnTo>
                    <a:pt x="3" y="1"/>
                  </a:lnTo>
                  <a:lnTo>
                    <a:pt x="2" y="1"/>
                  </a:lnTo>
                  <a:lnTo>
                    <a:pt x="3" y="1"/>
                  </a:lnTo>
                  <a:lnTo>
                    <a:pt x="3" y="0"/>
                  </a:lnTo>
                  <a:lnTo>
                    <a:pt x="2" y="0"/>
                  </a:lnTo>
                  <a:lnTo>
                    <a:pt x="1"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97" name="Freeform 673"/>
            <p:cNvSpPr>
              <a:spLocks/>
            </p:cNvSpPr>
            <p:nvPr/>
          </p:nvSpPr>
          <p:spPr bwMode="auto">
            <a:xfrm>
              <a:off x="4735" y="2814"/>
              <a:ext cx="18" cy="24"/>
            </a:xfrm>
            <a:custGeom>
              <a:avLst/>
              <a:gdLst>
                <a:gd name="T0" fmla="*/ 0 w 3"/>
                <a:gd name="T1" fmla="*/ 432 h 4"/>
                <a:gd name="T2" fmla="*/ 216 w 3"/>
                <a:gd name="T3" fmla="*/ 648 h 4"/>
                <a:gd name="T4" fmla="*/ 216 w 3"/>
                <a:gd name="T5" fmla="*/ 864 h 4"/>
                <a:gd name="T6" fmla="*/ 432 w 3"/>
                <a:gd name="T7" fmla="*/ 864 h 4"/>
                <a:gd name="T8" fmla="*/ 216 w 3"/>
                <a:gd name="T9" fmla="*/ 648 h 4"/>
                <a:gd name="T10" fmla="*/ 216 w 3"/>
                <a:gd name="T11" fmla="*/ 432 h 4"/>
                <a:gd name="T12" fmla="*/ 648 w 3"/>
                <a:gd name="T13" fmla="*/ 432 h 4"/>
                <a:gd name="T14" fmla="*/ 648 w 3"/>
                <a:gd name="T15" fmla="*/ 216 h 4"/>
                <a:gd name="T16" fmla="*/ 432 w 3"/>
                <a:gd name="T17" fmla="*/ 216 h 4"/>
                <a:gd name="T18" fmla="*/ 432 w 3"/>
                <a:gd name="T19" fmla="*/ 216 h 4"/>
                <a:gd name="T20" fmla="*/ 648 w 3"/>
                <a:gd name="T21" fmla="*/ 216 h 4"/>
                <a:gd name="T22" fmla="*/ 648 w 3"/>
                <a:gd name="T23" fmla="*/ 0 h 4"/>
                <a:gd name="T24" fmla="*/ 432 w 3"/>
                <a:gd name="T25" fmla="*/ 0 h 4"/>
                <a:gd name="T26" fmla="*/ 216 w 3"/>
                <a:gd name="T27" fmla="*/ 216 h 4"/>
                <a:gd name="T28" fmla="*/ 0 w 3"/>
                <a:gd name="T29" fmla="*/ 432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4"/>
                <a:gd name="T47" fmla="*/ 3 w 3"/>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4">
                  <a:moveTo>
                    <a:pt x="0" y="2"/>
                  </a:moveTo>
                  <a:lnTo>
                    <a:pt x="1" y="3"/>
                  </a:lnTo>
                  <a:lnTo>
                    <a:pt x="1" y="4"/>
                  </a:lnTo>
                  <a:lnTo>
                    <a:pt x="2" y="4"/>
                  </a:lnTo>
                  <a:lnTo>
                    <a:pt x="1" y="3"/>
                  </a:lnTo>
                  <a:lnTo>
                    <a:pt x="1" y="2"/>
                  </a:lnTo>
                  <a:lnTo>
                    <a:pt x="3" y="2"/>
                  </a:lnTo>
                  <a:lnTo>
                    <a:pt x="3" y="1"/>
                  </a:lnTo>
                  <a:lnTo>
                    <a:pt x="2" y="1"/>
                  </a:lnTo>
                  <a:lnTo>
                    <a:pt x="3" y="1"/>
                  </a:lnTo>
                  <a:lnTo>
                    <a:pt x="3" y="0"/>
                  </a:lnTo>
                  <a:lnTo>
                    <a:pt x="2" y="0"/>
                  </a:lnTo>
                  <a:lnTo>
                    <a:pt x="1"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498" name="Freeform 674"/>
            <p:cNvSpPr>
              <a:spLocks/>
            </p:cNvSpPr>
            <p:nvPr/>
          </p:nvSpPr>
          <p:spPr bwMode="auto">
            <a:xfrm>
              <a:off x="4735" y="2808"/>
              <a:ext cx="6" cy="12"/>
            </a:xfrm>
            <a:custGeom>
              <a:avLst/>
              <a:gdLst>
                <a:gd name="T0" fmla="*/ 0 w 1"/>
                <a:gd name="T1" fmla="*/ 432 h 2"/>
                <a:gd name="T2" fmla="*/ 216 w 1"/>
                <a:gd name="T3" fmla="*/ 216 h 2"/>
                <a:gd name="T4" fmla="*/ 216 w 1"/>
                <a:gd name="T5" fmla="*/ 0 h 2"/>
                <a:gd name="T6" fmla="*/ 0 w 1"/>
                <a:gd name="T7" fmla="*/ 0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1" y="1"/>
                  </a:lnTo>
                  <a:lnTo>
                    <a:pt x="1" y="0"/>
                  </a:lnTo>
                  <a:lnTo>
                    <a:pt x="0" y="0"/>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499" name="Freeform 675"/>
            <p:cNvSpPr>
              <a:spLocks/>
            </p:cNvSpPr>
            <p:nvPr/>
          </p:nvSpPr>
          <p:spPr bwMode="auto">
            <a:xfrm>
              <a:off x="4735" y="2808"/>
              <a:ext cx="6" cy="12"/>
            </a:xfrm>
            <a:custGeom>
              <a:avLst/>
              <a:gdLst>
                <a:gd name="T0" fmla="*/ 0 w 1"/>
                <a:gd name="T1" fmla="*/ 432 h 2"/>
                <a:gd name="T2" fmla="*/ 216 w 1"/>
                <a:gd name="T3" fmla="*/ 216 h 2"/>
                <a:gd name="T4" fmla="*/ 216 w 1"/>
                <a:gd name="T5" fmla="*/ 0 h 2"/>
                <a:gd name="T6" fmla="*/ 0 w 1"/>
                <a:gd name="T7" fmla="*/ 0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1" y="1"/>
                  </a:lnTo>
                  <a:lnTo>
                    <a:pt x="1" y="0"/>
                  </a:lnTo>
                  <a:lnTo>
                    <a:pt x="0" y="0"/>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00" name="Freeform 676"/>
            <p:cNvSpPr>
              <a:spLocks/>
            </p:cNvSpPr>
            <p:nvPr/>
          </p:nvSpPr>
          <p:spPr bwMode="auto">
            <a:xfrm>
              <a:off x="4747" y="2796"/>
              <a:ext cx="6" cy="12"/>
            </a:xfrm>
            <a:custGeom>
              <a:avLst/>
              <a:gdLst>
                <a:gd name="T0" fmla="*/ 0 w 1"/>
                <a:gd name="T1" fmla="*/ 216 h 2"/>
                <a:gd name="T2" fmla="*/ 0 w 1"/>
                <a:gd name="T3" fmla="*/ 0 h 2"/>
                <a:gd name="T4" fmla="*/ 216 w 1"/>
                <a:gd name="T5" fmla="*/ 216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1"/>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01" name="Freeform 677"/>
            <p:cNvSpPr>
              <a:spLocks/>
            </p:cNvSpPr>
            <p:nvPr/>
          </p:nvSpPr>
          <p:spPr bwMode="auto">
            <a:xfrm>
              <a:off x="4747" y="2796"/>
              <a:ext cx="6" cy="12"/>
            </a:xfrm>
            <a:custGeom>
              <a:avLst/>
              <a:gdLst>
                <a:gd name="T0" fmla="*/ 0 w 1"/>
                <a:gd name="T1" fmla="*/ 216 h 2"/>
                <a:gd name="T2" fmla="*/ 0 w 1"/>
                <a:gd name="T3" fmla="*/ 0 h 2"/>
                <a:gd name="T4" fmla="*/ 216 w 1"/>
                <a:gd name="T5" fmla="*/ 216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1"/>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02" name="Freeform 678"/>
            <p:cNvSpPr>
              <a:spLocks/>
            </p:cNvSpPr>
            <p:nvPr/>
          </p:nvSpPr>
          <p:spPr bwMode="auto">
            <a:xfrm>
              <a:off x="4723" y="2766"/>
              <a:ext cx="6" cy="12"/>
            </a:xfrm>
            <a:custGeom>
              <a:avLst/>
              <a:gdLst>
                <a:gd name="T0" fmla="*/ 0 w 1"/>
                <a:gd name="T1" fmla="*/ 216 h 2"/>
                <a:gd name="T2" fmla="*/ 216 w 1"/>
                <a:gd name="T3" fmla="*/ 0 h 2"/>
                <a:gd name="T4" fmla="*/ 216 w 1"/>
                <a:gd name="T5" fmla="*/ 216 h 2"/>
                <a:gd name="T6" fmla="*/ 216 w 1"/>
                <a:gd name="T7" fmla="*/ 432 h 2"/>
                <a:gd name="T8" fmla="*/ 0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03" name="Freeform 679"/>
            <p:cNvSpPr>
              <a:spLocks/>
            </p:cNvSpPr>
            <p:nvPr/>
          </p:nvSpPr>
          <p:spPr bwMode="auto">
            <a:xfrm>
              <a:off x="4723" y="2766"/>
              <a:ext cx="6" cy="12"/>
            </a:xfrm>
            <a:custGeom>
              <a:avLst/>
              <a:gdLst>
                <a:gd name="T0" fmla="*/ 0 w 1"/>
                <a:gd name="T1" fmla="*/ 216 h 2"/>
                <a:gd name="T2" fmla="*/ 216 w 1"/>
                <a:gd name="T3" fmla="*/ 0 h 2"/>
                <a:gd name="T4" fmla="*/ 216 w 1"/>
                <a:gd name="T5" fmla="*/ 216 h 2"/>
                <a:gd name="T6" fmla="*/ 216 w 1"/>
                <a:gd name="T7" fmla="*/ 432 h 2"/>
                <a:gd name="T8" fmla="*/ 0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04" name="Freeform 680"/>
            <p:cNvSpPr>
              <a:spLocks/>
            </p:cNvSpPr>
            <p:nvPr/>
          </p:nvSpPr>
          <p:spPr bwMode="auto">
            <a:xfrm>
              <a:off x="4735" y="2838"/>
              <a:ext cx="6" cy="6"/>
            </a:xfrm>
            <a:custGeom>
              <a:avLst/>
              <a:gdLst>
                <a:gd name="T0" fmla="*/ 0 w 1"/>
                <a:gd name="T1" fmla="*/ 0 h 1"/>
                <a:gd name="T2" fmla="*/ 216 w 1"/>
                <a:gd name="T3" fmla="*/ 0 h 1"/>
                <a:gd name="T4" fmla="*/ 216 w 1"/>
                <a:gd name="T5" fmla="*/ 216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05" name="Freeform 681"/>
            <p:cNvSpPr>
              <a:spLocks/>
            </p:cNvSpPr>
            <p:nvPr/>
          </p:nvSpPr>
          <p:spPr bwMode="auto">
            <a:xfrm>
              <a:off x="4735" y="2838"/>
              <a:ext cx="6" cy="6"/>
            </a:xfrm>
            <a:custGeom>
              <a:avLst/>
              <a:gdLst>
                <a:gd name="T0" fmla="*/ 0 w 1"/>
                <a:gd name="T1" fmla="*/ 0 h 1"/>
                <a:gd name="T2" fmla="*/ 216 w 1"/>
                <a:gd name="T3" fmla="*/ 0 h 1"/>
                <a:gd name="T4" fmla="*/ 216 w 1"/>
                <a:gd name="T5" fmla="*/ 216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06" name="Freeform 682"/>
            <p:cNvSpPr>
              <a:spLocks/>
            </p:cNvSpPr>
            <p:nvPr/>
          </p:nvSpPr>
          <p:spPr bwMode="auto">
            <a:xfrm>
              <a:off x="4717" y="2874"/>
              <a:ext cx="18" cy="6"/>
            </a:xfrm>
            <a:custGeom>
              <a:avLst/>
              <a:gdLst>
                <a:gd name="T0" fmla="*/ 0 w 3"/>
                <a:gd name="T1" fmla="*/ 216 h 1"/>
                <a:gd name="T2" fmla="*/ 216 w 3"/>
                <a:gd name="T3" fmla="*/ 0 h 1"/>
                <a:gd name="T4" fmla="*/ 432 w 3"/>
                <a:gd name="T5" fmla="*/ 0 h 1"/>
                <a:gd name="T6" fmla="*/ 648 w 3"/>
                <a:gd name="T7" fmla="*/ 216 h 1"/>
                <a:gd name="T8" fmla="*/ 432 w 3"/>
                <a:gd name="T9" fmla="*/ 216 h 1"/>
                <a:gd name="T10" fmla="*/ 216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0"/>
                  </a:lnTo>
                  <a:lnTo>
                    <a:pt x="2" y="0"/>
                  </a:lnTo>
                  <a:lnTo>
                    <a:pt x="3" y="1"/>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07" name="Freeform 683"/>
            <p:cNvSpPr>
              <a:spLocks/>
            </p:cNvSpPr>
            <p:nvPr/>
          </p:nvSpPr>
          <p:spPr bwMode="auto">
            <a:xfrm>
              <a:off x="4717" y="2874"/>
              <a:ext cx="18" cy="6"/>
            </a:xfrm>
            <a:custGeom>
              <a:avLst/>
              <a:gdLst>
                <a:gd name="T0" fmla="*/ 0 w 3"/>
                <a:gd name="T1" fmla="*/ 216 h 1"/>
                <a:gd name="T2" fmla="*/ 216 w 3"/>
                <a:gd name="T3" fmla="*/ 0 h 1"/>
                <a:gd name="T4" fmla="*/ 432 w 3"/>
                <a:gd name="T5" fmla="*/ 0 h 1"/>
                <a:gd name="T6" fmla="*/ 648 w 3"/>
                <a:gd name="T7" fmla="*/ 216 h 1"/>
                <a:gd name="T8" fmla="*/ 432 w 3"/>
                <a:gd name="T9" fmla="*/ 216 h 1"/>
                <a:gd name="T10" fmla="*/ 216 w 3"/>
                <a:gd name="T11" fmla="*/ 216 h 1"/>
                <a:gd name="T12" fmla="*/ 0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1"/>
                  </a:moveTo>
                  <a:lnTo>
                    <a:pt x="1" y="0"/>
                  </a:lnTo>
                  <a:lnTo>
                    <a:pt x="2" y="0"/>
                  </a:lnTo>
                  <a:lnTo>
                    <a:pt x="3" y="1"/>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08" name="Freeform 684"/>
            <p:cNvSpPr>
              <a:spLocks/>
            </p:cNvSpPr>
            <p:nvPr/>
          </p:nvSpPr>
          <p:spPr bwMode="auto">
            <a:xfrm>
              <a:off x="4741" y="2874"/>
              <a:ext cx="42" cy="12"/>
            </a:xfrm>
            <a:custGeom>
              <a:avLst/>
              <a:gdLst>
                <a:gd name="T0" fmla="*/ 0 w 7"/>
                <a:gd name="T1" fmla="*/ 0 h 2"/>
                <a:gd name="T2" fmla="*/ 432 w 7"/>
                <a:gd name="T3" fmla="*/ 0 h 2"/>
                <a:gd name="T4" fmla="*/ 1080 w 7"/>
                <a:gd name="T5" fmla="*/ 0 h 2"/>
                <a:gd name="T6" fmla="*/ 1296 w 7"/>
                <a:gd name="T7" fmla="*/ 0 h 2"/>
                <a:gd name="T8" fmla="*/ 1512 w 7"/>
                <a:gd name="T9" fmla="*/ 0 h 2"/>
                <a:gd name="T10" fmla="*/ 1512 w 7"/>
                <a:gd name="T11" fmla="*/ 216 h 2"/>
                <a:gd name="T12" fmla="*/ 1512 w 7"/>
                <a:gd name="T13" fmla="*/ 432 h 2"/>
                <a:gd name="T14" fmla="*/ 1512 w 7"/>
                <a:gd name="T15" fmla="*/ 432 h 2"/>
                <a:gd name="T16" fmla="*/ 1080 w 7"/>
                <a:gd name="T17" fmla="*/ 216 h 2"/>
                <a:gd name="T18" fmla="*/ 648 w 7"/>
                <a:gd name="T19" fmla="*/ 216 h 2"/>
                <a:gd name="T20" fmla="*/ 432 w 7"/>
                <a:gd name="T21" fmla="*/ 216 h 2"/>
                <a:gd name="T22" fmla="*/ 216 w 7"/>
                <a:gd name="T23" fmla="*/ 216 h 2"/>
                <a:gd name="T24" fmla="*/ 0 w 7"/>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0" y="0"/>
                  </a:moveTo>
                  <a:lnTo>
                    <a:pt x="2" y="0"/>
                  </a:lnTo>
                  <a:lnTo>
                    <a:pt x="5" y="0"/>
                  </a:lnTo>
                  <a:lnTo>
                    <a:pt x="6" y="0"/>
                  </a:lnTo>
                  <a:lnTo>
                    <a:pt x="7" y="0"/>
                  </a:lnTo>
                  <a:lnTo>
                    <a:pt x="7" y="1"/>
                  </a:lnTo>
                  <a:lnTo>
                    <a:pt x="7" y="2"/>
                  </a:lnTo>
                  <a:lnTo>
                    <a:pt x="5" y="1"/>
                  </a:lnTo>
                  <a:lnTo>
                    <a:pt x="3" y="1"/>
                  </a:lnTo>
                  <a:lnTo>
                    <a:pt x="2"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09" name="Freeform 685"/>
            <p:cNvSpPr>
              <a:spLocks/>
            </p:cNvSpPr>
            <p:nvPr/>
          </p:nvSpPr>
          <p:spPr bwMode="auto">
            <a:xfrm>
              <a:off x="4741" y="2874"/>
              <a:ext cx="42" cy="12"/>
            </a:xfrm>
            <a:custGeom>
              <a:avLst/>
              <a:gdLst>
                <a:gd name="T0" fmla="*/ 0 w 7"/>
                <a:gd name="T1" fmla="*/ 0 h 2"/>
                <a:gd name="T2" fmla="*/ 432 w 7"/>
                <a:gd name="T3" fmla="*/ 0 h 2"/>
                <a:gd name="T4" fmla="*/ 1080 w 7"/>
                <a:gd name="T5" fmla="*/ 0 h 2"/>
                <a:gd name="T6" fmla="*/ 1296 w 7"/>
                <a:gd name="T7" fmla="*/ 0 h 2"/>
                <a:gd name="T8" fmla="*/ 1512 w 7"/>
                <a:gd name="T9" fmla="*/ 0 h 2"/>
                <a:gd name="T10" fmla="*/ 1512 w 7"/>
                <a:gd name="T11" fmla="*/ 216 h 2"/>
                <a:gd name="T12" fmla="*/ 1512 w 7"/>
                <a:gd name="T13" fmla="*/ 432 h 2"/>
                <a:gd name="T14" fmla="*/ 1512 w 7"/>
                <a:gd name="T15" fmla="*/ 432 h 2"/>
                <a:gd name="T16" fmla="*/ 1080 w 7"/>
                <a:gd name="T17" fmla="*/ 216 h 2"/>
                <a:gd name="T18" fmla="*/ 648 w 7"/>
                <a:gd name="T19" fmla="*/ 216 h 2"/>
                <a:gd name="T20" fmla="*/ 432 w 7"/>
                <a:gd name="T21" fmla="*/ 216 h 2"/>
                <a:gd name="T22" fmla="*/ 216 w 7"/>
                <a:gd name="T23" fmla="*/ 216 h 2"/>
                <a:gd name="T24" fmla="*/ 0 w 7"/>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2"/>
                <a:gd name="T41" fmla="*/ 7 w 7"/>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2">
                  <a:moveTo>
                    <a:pt x="0" y="0"/>
                  </a:moveTo>
                  <a:lnTo>
                    <a:pt x="2" y="0"/>
                  </a:lnTo>
                  <a:lnTo>
                    <a:pt x="5" y="0"/>
                  </a:lnTo>
                  <a:lnTo>
                    <a:pt x="6" y="0"/>
                  </a:lnTo>
                  <a:lnTo>
                    <a:pt x="7" y="0"/>
                  </a:lnTo>
                  <a:lnTo>
                    <a:pt x="7" y="1"/>
                  </a:lnTo>
                  <a:lnTo>
                    <a:pt x="7" y="2"/>
                  </a:lnTo>
                  <a:lnTo>
                    <a:pt x="5" y="1"/>
                  </a:lnTo>
                  <a:lnTo>
                    <a:pt x="3" y="1"/>
                  </a:lnTo>
                  <a:lnTo>
                    <a:pt x="2"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10" name="Freeform 686"/>
            <p:cNvSpPr>
              <a:spLocks/>
            </p:cNvSpPr>
            <p:nvPr/>
          </p:nvSpPr>
          <p:spPr bwMode="auto">
            <a:xfrm>
              <a:off x="4693" y="2856"/>
              <a:ext cx="18" cy="6"/>
            </a:xfrm>
            <a:custGeom>
              <a:avLst/>
              <a:gdLst>
                <a:gd name="T0" fmla="*/ 0 w 3"/>
                <a:gd name="T1" fmla="*/ 216 h 1"/>
                <a:gd name="T2" fmla="*/ 0 w 3"/>
                <a:gd name="T3" fmla="*/ 0 h 1"/>
                <a:gd name="T4" fmla="*/ 0 w 3"/>
                <a:gd name="T5" fmla="*/ 0 h 1"/>
                <a:gd name="T6" fmla="*/ 0 w 3"/>
                <a:gd name="T7" fmla="*/ 0 h 1"/>
                <a:gd name="T8" fmla="*/ 216 w 3"/>
                <a:gd name="T9" fmla="*/ 0 h 1"/>
                <a:gd name="T10" fmla="*/ 432 w 3"/>
                <a:gd name="T11" fmla="*/ 0 h 1"/>
                <a:gd name="T12" fmla="*/ 648 w 3"/>
                <a:gd name="T13" fmla="*/ 0 h 1"/>
                <a:gd name="T14" fmla="*/ 648 w 3"/>
                <a:gd name="T15" fmla="*/ 216 h 1"/>
                <a:gd name="T16" fmla="*/ 0 w 3"/>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1"/>
                  </a:moveTo>
                  <a:lnTo>
                    <a:pt x="0" y="0"/>
                  </a:lnTo>
                  <a:lnTo>
                    <a:pt x="1" y="0"/>
                  </a:lnTo>
                  <a:lnTo>
                    <a:pt x="2" y="0"/>
                  </a:lnTo>
                  <a:lnTo>
                    <a:pt x="3" y="0"/>
                  </a:lnTo>
                  <a:lnTo>
                    <a:pt x="3"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11" name="Freeform 687"/>
            <p:cNvSpPr>
              <a:spLocks/>
            </p:cNvSpPr>
            <p:nvPr/>
          </p:nvSpPr>
          <p:spPr bwMode="auto">
            <a:xfrm>
              <a:off x="4693" y="2856"/>
              <a:ext cx="18" cy="6"/>
            </a:xfrm>
            <a:custGeom>
              <a:avLst/>
              <a:gdLst>
                <a:gd name="T0" fmla="*/ 0 w 3"/>
                <a:gd name="T1" fmla="*/ 216 h 1"/>
                <a:gd name="T2" fmla="*/ 0 w 3"/>
                <a:gd name="T3" fmla="*/ 0 h 1"/>
                <a:gd name="T4" fmla="*/ 0 w 3"/>
                <a:gd name="T5" fmla="*/ 0 h 1"/>
                <a:gd name="T6" fmla="*/ 0 w 3"/>
                <a:gd name="T7" fmla="*/ 0 h 1"/>
                <a:gd name="T8" fmla="*/ 216 w 3"/>
                <a:gd name="T9" fmla="*/ 0 h 1"/>
                <a:gd name="T10" fmla="*/ 432 w 3"/>
                <a:gd name="T11" fmla="*/ 0 h 1"/>
                <a:gd name="T12" fmla="*/ 648 w 3"/>
                <a:gd name="T13" fmla="*/ 0 h 1"/>
                <a:gd name="T14" fmla="*/ 648 w 3"/>
                <a:gd name="T15" fmla="*/ 216 h 1"/>
                <a:gd name="T16" fmla="*/ 0 w 3"/>
                <a:gd name="T17" fmla="*/ 216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0" y="1"/>
                  </a:moveTo>
                  <a:lnTo>
                    <a:pt x="0" y="0"/>
                  </a:lnTo>
                  <a:lnTo>
                    <a:pt x="1" y="0"/>
                  </a:lnTo>
                  <a:lnTo>
                    <a:pt x="2" y="0"/>
                  </a:lnTo>
                  <a:lnTo>
                    <a:pt x="3" y="0"/>
                  </a:lnTo>
                  <a:lnTo>
                    <a:pt x="3"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12" name="Freeform 688"/>
            <p:cNvSpPr>
              <a:spLocks/>
            </p:cNvSpPr>
            <p:nvPr/>
          </p:nvSpPr>
          <p:spPr bwMode="auto">
            <a:xfrm>
              <a:off x="4663" y="2892"/>
              <a:ext cx="12" cy="18"/>
            </a:xfrm>
            <a:custGeom>
              <a:avLst/>
              <a:gdLst>
                <a:gd name="T0" fmla="*/ 432 w 2"/>
                <a:gd name="T1" fmla="*/ 216 h 3"/>
                <a:gd name="T2" fmla="*/ 432 w 2"/>
                <a:gd name="T3" fmla="*/ 0 h 3"/>
                <a:gd name="T4" fmla="*/ 216 w 2"/>
                <a:gd name="T5" fmla="*/ 216 h 3"/>
                <a:gd name="T6" fmla="*/ 216 w 2"/>
                <a:gd name="T7" fmla="*/ 216 h 3"/>
                <a:gd name="T8" fmla="*/ 216 w 2"/>
                <a:gd name="T9" fmla="*/ 648 h 3"/>
                <a:gd name="T10" fmla="*/ 0 w 2"/>
                <a:gd name="T11" fmla="*/ 648 h 3"/>
                <a:gd name="T12" fmla="*/ 216 w 2"/>
                <a:gd name="T13" fmla="*/ 648 h 3"/>
                <a:gd name="T14" fmla="*/ 432 w 2"/>
                <a:gd name="T15" fmla="*/ 432 h 3"/>
                <a:gd name="T16" fmla="*/ 432 w 2"/>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2" y="1"/>
                  </a:moveTo>
                  <a:lnTo>
                    <a:pt x="2" y="0"/>
                  </a:lnTo>
                  <a:lnTo>
                    <a:pt x="1" y="1"/>
                  </a:lnTo>
                  <a:lnTo>
                    <a:pt x="1" y="3"/>
                  </a:lnTo>
                  <a:lnTo>
                    <a:pt x="0" y="3"/>
                  </a:lnTo>
                  <a:lnTo>
                    <a:pt x="1" y="3"/>
                  </a:lnTo>
                  <a:lnTo>
                    <a:pt x="2" y="2"/>
                  </a:lnTo>
                  <a:lnTo>
                    <a:pt x="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13" name="Freeform 689"/>
            <p:cNvSpPr>
              <a:spLocks/>
            </p:cNvSpPr>
            <p:nvPr/>
          </p:nvSpPr>
          <p:spPr bwMode="auto">
            <a:xfrm>
              <a:off x="4663" y="2892"/>
              <a:ext cx="12" cy="18"/>
            </a:xfrm>
            <a:custGeom>
              <a:avLst/>
              <a:gdLst>
                <a:gd name="T0" fmla="*/ 432 w 2"/>
                <a:gd name="T1" fmla="*/ 216 h 3"/>
                <a:gd name="T2" fmla="*/ 432 w 2"/>
                <a:gd name="T3" fmla="*/ 0 h 3"/>
                <a:gd name="T4" fmla="*/ 216 w 2"/>
                <a:gd name="T5" fmla="*/ 216 h 3"/>
                <a:gd name="T6" fmla="*/ 216 w 2"/>
                <a:gd name="T7" fmla="*/ 216 h 3"/>
                <a:gd name="T8" fmla="*/ 216 w 2"/>
                <a:gd name="T9" fmla="*/ 648 h 3"/>
                <a:gd name="T10" fmla="*/ 0 w 2"/>
                <a:gd name="T11" fmla="*/ 648 h 3"/>
                <a:gd name="T12" fmla="*/ 216 w 2"/>
                <a:gd name="T13" fmla="*/ 648 h 3"/>
                <a:gd name="T14" fmla="*/ 432 w 2"/>
                <a:gd name="T15" fmla="*/ 432 h 3"/>
                <a:gd name="T16" fmla="*/ 432 w 2"/>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2" y="1"/>
                  </a:moveTo>
                  <a:lnTo>
                    <a:pt x="2" y="0"/>
                  </a:lnTo>
                  <a:lnTo>
                    <a:pt x="1" y="1"/>
                  </a:lnTo>
                  <a:lnTo>
                    <a:pt x="1" y="3"/>
                  </a:lnTo>
                  <a:lnTo>
                    <a:pt x="0" y="3"/>
                  </a:lnTo>
                  <a:lnTo>
                    <a:pt x="1" y="3"/>
                  </a:lnTo>
                  <a:lnTo>
                    <a:pt x="2" y="2"/>
                  </a:lnTo>
                  <a:lnTo>
                    <a:pt x="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14" name="Freeform 690"/>
            <p:cNvSpPr>
              <a:spLocks/>
            </p:cNvSpPr>
            <p:nvPr/>
          </p:nvSpPr>
          <p:spPr bwMode="auto">
            <a:xfrm>
              <a:off x="4663" y="2898"/>
              <a:ext cx="6" cy="6"/>
            </a:xfrm>
            <a:custGeom>
              <a:avLst/>
              <a:gdLst>
                <a:gd name="T0" fmla="*/ 216 w 1"/>
                <a:gd name="T1" fmla="*/ 216 h 1"/>
                <a:gd name="T2" fmla="*/ 0 w 1"/>
                <a:gd name="T3" fmla="*/ 216 h 1"/>
                <a:gd name="T4" fmla="*/ 0 w 1"/>
                <a:gd name="T5" fmla="*/ 216 h 1"/>
                <a:gd name="T6" fmla="*/ 0 w 1"/>
                <a:gd name="T7" fmla="*/ 216 h 1"/>
                <a:gd name="T8" fmla="*/ 0 w 1"/>
                <a:gd name="T9" fmla="*/ 0 h 1"/>
                <a:gd name="T10" fmla="*/ 216 w 1"/>
                <a:gd name="T11" fmla="*/ 0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0" y="1"/>
                  </a:lnTo>
                  <a:lnTo>
                    <a:pt x="0" y="0"/>
                  </a:lnTo>
                  <a:lnTo>
                    <a:pt x="1"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15" name="Freeform 691"/>
            <p:cNvSpPr>
              <a:spLocks/>
            </p:cNvSpPr>
            <p:nvPr/>
          </p:nvSpPr>
          <p:spPr bwMode="auto">
            <a:xfrm>
              <a:off x="4663" y="2898"/>
              <a:ext cx="6" cy="6"/>
            </a:xfrm>
            <a:custGeom>
              <a:avLst/>
              <a:gdLst>
                <a:gd name="T0" fmla="*/ 216 w 1"/>
                <a:gd name="T1" fmla="*/ 216 h 1"/>
                <a:gd name="T2" fmla="*/ 0 w 1"/>
                <a:gd name="T3" fmla="*/ 216 h 1"/>
                <a:gd name="T4" fmla="*/ 0 w 1"/>
                <a:gd name="T5" fmla="*/ 216 h 1"/>
                <a:gd name="T6" fmla="*/ 0 w 1"/>
                <a:gd name="T7" fmla="*/ 216 h 1"/>
                <a:gd name="T8" fmla="*/ 0 w 1"/>
                <a:gd name="T9" fmla="*/ 0 h 1"/>
                <a:gd name="T10" fmla="*/ 216 w 1"/>
                <a:gd name="T11" fmla="*/ 0 h 1"/>
                <a:gd name="T12" fmla="*/ 216 w 1"/>
                <a:gd name="T13" fmla="*/ 216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1" y="1"/>
                  </a:moveTo>
                  <a:lnTo>
                    <a:pt x="0" y="1"/>
                  </a:lnTo>
                  <a:lnTo>
                    <a:pt x="0" y="0"/>
                  </a:lnTo>
                  <a:lnTo>
                    <a:pt x="1"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16" name="Freeform 692"/>
            <p:cNvSpPr>
              <a:spLocks/>
            </p:cNvSpPr>
            <p:nvPr/>
          </p:nvSpPr>
          <p:spPr bwMode="auto">
            <a:xfrm>
              <a:off x="4807" y="2910"/>
              <a:ext cx="6" cy="6"/>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17" name="Freeform 693"/>
            <p:cNvSpPr>
              <a:spLocks/>
            </p:cNvSpPr>
            <p:nvPr/>
          </p:nvSpPr>
          <p:spPr bwMode="auto">
            <a:xfrm>
              <a:off x="4807" y="2910"/>
              <a:ext cx="6" cy="6"/>
            </a:xfrm>
            <a:custGeom>
              <a:avLst/>
              <a:gdLst>
                <a:gd name="T0" fmla="*/ 0 w 1"/>
                <a:gd name="T1" fmla="*/ 216 h 1"/>
                <a:gd name="T2" fmla="*/ 0 w 1"/>
                <a:gd name="T3" fmla="*/ 0 h 1"/>
                <a:gd name="T4" fmla="*/ 0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18" name="Freeform 694"/>
            <p:cNvSpPr>
              <a:spLocks/>
            </p:cNvSpPr>
            <p:nvPr/>
          </p:nvSpPr>
          <p:spPr bwMode="auto">
            <a:xfrm>
              <a:off x="4783" y="2934"/>
              <a:ext cx="12" cy="12"/>
            </a:xfrm>
            <a:custGeom>
              <a:avLst/>
              <a:gdLst>
                <a:gd name="T0" fmla="*/ 0 w 2"/>
                <a:gd name="T1" fmla="*/ 432 h 2"/>
                <a:gd name="T2" fmla="*/ 0 w 2"/>
                <a:gd name="T3" fmla="*/ 216 h 2"/>
                <a:gd name="T4" fmla="*/ 432 w 2"/>
                <a:gd name="T5" fmla="*/ 0 h 2"/>
                <a:gd name="T6" fmla="*/ 432 w 2"/>
                <a:gd name="T7" fmla="*/ 216 h 2"/>
                <a:gd name="T8" fmla="*/ 216 w 2"/>
                <a:gd name="T9" fmla="*/ 216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1"/>
                  </a:lnTo>
                  <a:lnTo>
                    <a:pt x="2" y="0"/>
                  </a:lnTo>
                  <a:lnTo>
                    <a:pt x="2" y="1"/>
                  </a:lnTo>
                  <a:lnTo>
                    <a:pt x="1"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19" name="Freeform 695"/>
            <p:cNvSpPr>
              <a:spLocks/>
            </p:cNvSpPr>
            <p:nvPr/>
          </p:nvSpPr>
          <p:spPr bwMode="auto">
            <a:xfrm>
              <a:off x="4783" y="2934"/>
              <a:ext cx="12" cy="12"/>
            </a:xfrm>
            <a:custGeom>
              <a:avLst/>
              <a:gdLst>
                <a:gd name="T0" fmla="*/ 0 w 2"/>
                <a:gd name="T1" fmla="*/ 432 h 2"/>
                <a:gd name="T2" fmla="*/ 0 w 2"/>
                <a:gd name="T3" fmla="*/ 216 h 2"/>
                <a:gd name="T4" fmla="*/ 432 w 2"/>
                <a:gd name="T5" fmla="*/ 0 h 2"/>
                <a:gd name="T6" fmla="*/ 432 w 2"/>
                <a:gd name="T7" fmla="*/ 216 h 2"/>
                <a:gd name="T8" fmla="*/ 216 w 2"/>
                <a:gd name="T9" fmla="*/ 216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0" y="1"/>
                  </a:lnTo>
                  <a:lnTo>
                    <a:pt x="2" y="0"/>
                  </a:lnTo>
                  <a:lnTo>
                    <a:pt x="2" y="1"/>
                  </a:lnTo>
                  <a:lnTo>
                    <a:pt x="1"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20" name="Rectangle 696"/>
            <p:cNvSpPr>
              <a:spLocks noChangeArrowheads="1"/>
            </p:cNvSpPr>
            <p:nvPr/>
          </p:nvSpPr>
          <p:spPr bwMode="auto">
            <a:xfrm>
              <a:off x="4765" y="2940"/>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21" name="Rectangle 697"/>
            <p:cNvSpPr>
              <a:spLocks noChangeArrowheads="1"/>
            </p:cNvSpPr>
            <p:nvPr/>
          </p:nvSpPr>
          <p:spPr bwMode="auto">
            <a:xfrm>
              <a:off x="4765" y="2940"/>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22" name="Freeform 698"/>
            <p:cNvSpPr>
              <a:spLocks/>
            </p:cNvSpPr>
            <p:nvPr/>
          </p:nvSpPr>
          <p:spPr bwMode="auto">
            <a:xfrm>
              <a:off x="4825" y="2916"/>
              <a:ext cx="6" cy="12"/>
            </a:xfrm>
            <a:custGeom>
              <a:avLst/>
              <a:gdLst>
                <a:gd name="T0" fmla="*/ 0 w 1"/>
                <a:gd name="T1" fmla="*/ 432 h 2"/>
                <a:gd name="T2" fmla="*/ 0 w 1"/>
                <a:gd name="T3" fmla="*/ 216 h 2"/>
                <a:gd name="T4" fmla="*/ 216 w 1"/>
                <a:gd name="T5" fmla="*/ 0 h 2"/>
                <a:gd name="T6" fmla="*/ 216 w 1"/>
                <a:gd name="T7" fmla="*/ 216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1"/>
                  </a:lnTo>
                  <a:lnTo>
                    <a:pt x="1" y="0"/>
                  </a:lnTo>
                  <a:lnTo>
                    <a:pt x="1"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23" name="Freeform 699"/>
            <p:cNvSpPr>
              <a:spLocks/>
            </p:cNvSpPr>
            <p:nvPr/>
          </p:nvSpPr>
          <p:spPr bwMode="auto">
            <a:xfrm>
              <a:off x="4825" y="2916"/>
              <a:ext cx="6" cy="12"/>
            </a:xfrm>
            <a:custGeom>
              <a:avLst/>
              <a:gdLst>
                <a:gd name="T0" fmla="*/ 0 w 1"/>
                <a:gd name="T1" fmla="*/ 432 h 2"/>
                <a:gd name="T2" fmla="*/ 0 w 1"/>
                <a:gd name="T3" fmla="*/ 216 h 2"/>
                <a:gd name="T4" fmla="*/ 216 w 1"/>
                <a:gd name="T5" fmla="*/ 0 h 2"/>
                <a:gd name="T6" fmla="*/ 216 w 1"/>
                <a:gd name="T7" fmla="*/ 216 h 2"/>
                <a:gd name="T8" fmla="*/ 0 w 1"/>
                <a:gd name="T9" fmla="*/ 432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2"/>
                  </a:moveTo>
                  <a:lnTo>
                    <a:pt x="0" y="1"/>
                  </a:lnTo>
                  <a:lnTo>
                    <a:pt x="1" y="0"/>
                  </a:lnTo>
                  <a:lnTo>
                    <a:pt x="1"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24" name="Freeform 700"/>
            <p:cNvSpPr>
              <a:spLocks/>
            </p:cNvSpPr>
            <p:nvPr/>
          </p:nvSpPr>
          <p:spPr bwMode="auto">
            <a:xfrm>
              <a:off x="4831" y="2910"/>
              <a:ext cx="6" cy="6"/>
            </a:xfrm>
            <a:custGeom>
              <a:avLst/>
              <a:gdLst>
                <a:gd name="T0" fmla="*/ 0 w 1"/>
                <a:gd name="T1" fmla="*/ 0 h 1"/>
                <a:gd name="T2" fmla="*/ 0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25" name="Freeform 701"/>
            <p:cNvSpPr>
              <a:spLocks/>
            </p:cNvSpPr>
            <p:nvPr/>
          </p:nvSpPr>
          <p:spPr bwMode="auto">
            <a:xfrm>
              <a:off x="4831" y="2910"/>
              <a:ext cx="6" cy="6"/>
            </a:xfrm>
            <a:custGeom>
              <a:avLst/>
              <a:gdLst>
                <a:gd name="T0" fmla="*/ 0 w 1"/>
                <a:gd name="T1" fmla="*/ 0 h 1"/>
                <a:gd name="T2" fmla="*/ 0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26" name="Freeform 702"/>
            <p:cNvSpPr>
              <a:spLocks/>
            </p:cNvSpPr>
            <p:nvPr/>
          </p:nvSpPr>
          <p:spPr bwMode="auto">
            <a:xfrm>
              <a:off x="4921" y="2868"/>
              <a:ext cx="138" cy="114"/>
            </a:xfrm>
            <a:custGeom>
              <a:avLst/>
              <a:gdLst>
                <a:gd name="T0" fmla="*/ 0 w 23"/>
                <a:gd name="T1" fmla="*/ 0 h 19"/>
                <a:gd name="T2" fmla="*/ 432 w 23"/>
                <a:gd name="T3" fmla="*/ 216 h 19"/>
                <a:gd name="T4" fmla="*/ 1296 w 23"/>
                <a:gd name="T5" fmla="*/ 432 h 19"/>
                <a:gd name="T6" fmla="*/ 1728 w 23"/>
                <a:gd name="T7" fmla="*/ 648 h 19"/>
                <a:gd name="T8" fmla="*/ 2160 w 23"/>
                <a:gd name="T9" fmla="*/ 864 h 19"/>
                <a:gd name="T10" fmla="*/ 2376 w 23"/>
                <a:gd name="T11" fmla="*/ 1080 h 19"/>
                <a:gd name="T12" fmla="*/ 2376 w 23"/>
                <a:gd name="T13" fmla="*/ 1512 h 19"/>
                <a:gd name="T14" fmla="*/ 3240 w 23"/>
                <a:gd name="T15" fmla="*/ 1728 h 19"/>
                <a:gd name="T16" fmla="*/ 3456 w 23"/>
                <a:gd name="T17" fmla="*/ 1944 h 19"/>
                <a:gd name="T18" fmla="*/ 3456 w 23"/>
                <a:gd name="T19" fmla="*/ 2160 h 19"/>
                <a:gd name="T20" fmla="*/ 3024 w 23"/>
                <a:gd name="T21" fmla="*/ 2160 h 19"/>
                <a:gd name="T22" fmla="*/ 3024 w 23"/>
                <a:gd name="T23" fmla="*/ 2376 h 19"/>
                <a:gd name="T24" fmla="*/ 3240 w 23"/>
                <a:gd name="T25" fmla="*/ 2592 h 19"/>
                <a:gd name="T26" fmla="*/ 3672 w 23"/>
                <a:gd name="T27" fmla="*/ 2592 h 19"/>
                <a:gd name="T28" fmla="*/ 3672 w 23"/>
                <a:gd name="T29" fmla="*/ 3024 h 19"/>
                <a:gd name="T30" fmla="*/ 3888 w 23"/>
                <a:gd name="T31" fmla="*/ 3240 h 19"/>
                <a:gd name="T32" fmla="*/ 4320 w 23"/>
                <a:gd name="T33" fmla="*/ 3456 h 19"/>
                <a:gd name="T34" fmla="*/ 4752 w 23"/>
                <a:gd name="T35" fmla="*/ 3888 h 19"/>
                <a:gd name="T36" fmla="*/ 4968 w 23"/>
                <a:gd name="T37" fmla="*/ 4104 h 19"/>
                <a:gd name="T38" fmla="*/ 4752 w 23"/>
                <a:gd name="T39" fmla="*/ 4104 h 19"/>
                <a:gd name="T40" fmla="*/ 4320 w 23"/>
                <a:gd name="T41" fmla="*/ 3888 h 19"/>
                <a:gd name="T42" fmla="*/ 3888 w 23"/>
                <a:gd name="T43" fmla="*/ 3888 h 19"/>
                <a:gd name="T44" fmla="*/ 3456 w 23"/>
                <a:gd name="T45" fmla="*/ 3888 h 19"/>
                <a:gd name="T46" fmla="*/ 3240 w 23"/>
                <a:gd name="T47" fmla="*/ 3672 h 19"/>
                <a:gd name="T48" fmla="*/ 3024 w 23"/>
                <a:gd name="T49" fmla="*/ 3240 h 19"/>
                <a:gd name="T50" fmla="*/ 2808 w 23"/>
                <a:gd name="T51" fmla="*/ 3240 h 19"/>
                <a:gd name="T52" fmla="*/ 2592 w 23"/>
                <a:gd name="T53" fmla="*/ 2808 h 19"/>
                <a:gd name="T54" fmla="*/ 2376 w 23"/>
                <a:gd name="T55" fmla="*/ 2808 h 19"/>
                <a:gd name="T56" fmla="*/ 1944 w 23"/>
                <a:gd name="T57" fmla="*/ 2592 h 19"/>
                <a:gd name="T58" fmla="*/ 1512 w 23"/>
                <a:gd name="T59" fmla="*/ 2592 h 19"/>
                <a:gd name="T60" fmla="*/ 1512 w 23"/>
                <a:gd name="T61" fmla="*/ 2808 h 19"/>
                <a:gd name="T62" fmla="*/ 1080 w 23"/>
                <a:gd name="T63" fmla="*/ 2808 h 19"/>
                <a:gd name="T64" fmla="*/ 1080 w 23"/>
                <a:gd name="T65" fmla="*/ 3024 h 19"/>
                <a:gd name="T66" fmla="*/ 1296 w 23"/>
                <a:gd name="T67" fmla="*/ 3240 h 19"/>
                <a:gd name="T68" fmla="*/ 1080 w 23"/>
                <a:gd name="T69" fmla="*/ 3240 h 19"/>
                <a:gd name="T70" fmla="*/ 216 w 23"/>
                <a:gd name="T71" fmla="*/ 3240 h 19"/>
                <a:gd name="T72" fmla="*/ 216 w 23"/>
                <a:gd name="T73" fmla="*/ 2376 h 19"/>
                <a:gd name="T74" fmla="*/ 0 w 23"/>
                <a:gd name="T75" fmla="*/ 2160 h 19"/>
                <a:gd name="T76" fmla="*/ 0 w 23"/>
                <a:gd name="T77" fmla="*/ 1944 h 19"/>
                <a:gd name="T78" fmla="*/ 216 w 23"/>
                <a:gd name="T79" fmla="*/ 1728 h 19"/>
                <a:gd name="T80" fmla="*/ 0 w 23"/>
                <a:gd name="T81" fmla="*/ 0 h 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9"/>
                <a:gd name="T125" fmla="*/ 23 w 23"/>
                <a:gd name="T126" fmla="*/ 19 h 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9">
                  <a:moveTo>
                    <a:pt x="0" y="0"/>
                  </a:moveTo>
                  <a:lnTo>
                    <a:pt x="2" y="1"/>
                  </a:lnTo>
                  <a:lnTo>
                    <a:pt x="6" y="2"/>
                  </a:lnTo>
                  <a:lnTo>
                    <a:pt x="8" y="3"/>
                  </a:lnTo>
                  <a:lnTo>
                    <a:pt x="10" y="4"/>
                  </a:lnTo>
                  <a:lnTo>
                    <a:pt x="11" y="5"/>
                  </a:lnTo>
                  <a:lnTo>
                    <a:pt x="11" y="7"/>
                  </a:lnTo>
                  <a:lnTo>
                    <a:pt x="15" y="8"/>
                  </a:lnTo>
                  <a:lnTo>
                    <a:pt x="16" y="9"/>
                  </a:lnTo>
                  <a:lnTo>
                    <a:pt x="16" y="10"/>
                  </a:lnTo>
                  <a:lnTo>
                    <a:pt x="14" y="10"/>
                  </a:lnTo>
                  <a:lnTo>
                    <a:pt x="14" y="11"/>
                  </a:lnTo>
                  <a:lnTo>
                    <a:pt x="15" y="12"/>
                  </a:lnTo>
                  <a:lnTo>
                    <a:pt x="17" y="12"/>
                  </a:lnTo>
                  <a:lnTo>
                    <a:pt x="17" y="14"/>
                  </a:lnTo>
                  <a:lnTo>
                    <a:pt x="18" y="15"/>
                  </a:lnTo>
                  <a:lnTo>
                    <a:pt x="20" y="16"/>
                  </a:lnTo>
                  <a:lnTo>
                    <a:pt x="22" y="18"/>
                  </a:lnTo>
                  <a:lnTo>
                    <a:pt x="23" y="19"/>
                  </a:lnTo>
                  <a:lnTo>
                    <a:pt x="22" y="19"/>
                  </a:lnTo>
                  <a:lnTo>
                    <a:pt x="20" y="18"/>
                  </a:lnTo>
                  <a:lnTo>
                    <a:pt x="18" y="18"/>
                  </a:lnTo>
                  <a:lnTo>
                    <a:pt x="16" y="18"/>
                  </a:lnTo>
                  <a:lnTo>
                    <a:pt x="15" y="17"/>
                  </a:lnTo>
                  <a:lnTo>
                    <a:pt x="14" y="15"/>
                  </a:lnTo>
                  <a:lnTo>
                    <a:pt x="13" y="15"/>
                  </a:lnTo>
                  <a:lnTo>
                    <a:pt x="12" y="13"/>
                  </a:lnTo>
                  <a:lnTo>
                    <a:pt x="11" y="13"/>
                  </a:lnTo>
                  <a:lnTo>
                    <a:pt x="9" y="12"/>
                  </a:lnTo>
                  <a:lnTo>
                    <a:pt x="7" y="12"/>
                  </a:lnTo>
                  <a:lnTo>
                    <a:pt x="7" y="13"/>
                  </a:lnTo>
                  <a:lnTo>
                    <a:pt x="5" y="13"/>
                  </a:lnTo>
                  <a:lnTo>
                    <a:pt x="5" y="14"/>
                  </a:lnTo>
                  <a:lnTo>
                    <a:pt x="6" y="15"/>
                  </a:lnTo>
                  <a:lnTo>
                    <a:pt x="5" y="15"/>
                  </a:lnTo>
                  <a:lnTo>
                    <a:pt x="1" y="15"/>
                  </a:lnTo>
                  <a:lnTo>
                    <a:pt x="1" y="11"/>
                  </a:lnTo>
                  <a:lnTo>
                    <a:pt x="0" y="10"/>
                  </a:lnTo>
                  <a:lnTo>
                    <a:pt x="0" y="9"/>
                  </a:lnTo>
                  <a:lnTo>
                    <a:pt x="1" y="8"/>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27" name="Freeform 703"/>
            <p:cNvSpPr>
              <a:spLocks/>
            </p:cNvSpPr>
            <p:nvPr/>
          </p:nvSpPr>
          <p:spPr bwMode="auto">
            <a:xfrm>
              <a:off x="4921" y="2868"/>
              <a:ext cx="138" cy="114"/>
            </a:xfrm>
            <a:custGeom>
              <a:avLst/>
              <a:gdLst>
                <a:gd name="T0" fmla="*/ 0 w 23"/>
                <a:gd name="T1" fmla="*/ 0 h 19"/>
                <a:gd name="T2" fmla="*/ 432 w 23"/>
                <a:gd name="T3" fmla="*/ 216 h 19"/>
                <a:gd name="T4" fmla="*/ 1296 w 23"/>
                <a:gd name="T5" fmla="*/ 432 h 19"/>
                <a:gd name="T6" fmla="*/ 1728 w 23"/>
                <a:gd name="T7" fmla="*/ 648 h 19"/>
                <a:gd name="T8" fmla="*/ 2160 w 23"/>
                <a:gd name="T9" fmla="*/ 864 h 19"/>
                <a:gd name="T10" fmla="*/ 2376 w 23"/>
                <a:gd name="T11" fmla="*/ 1080 h 19"/>
                <a:gd name="T12" fmla="*/ 2376 w 23"/>
                <a:gd name="T13" fmla="*/ 1512 h 19"/>
                <a:gd name="T14" fmla="*/ 3240 w 23"/>
                <a:gd name="T15" fmla="*/ 1728 h 19"/>
                <a:gd name="T16" fmla="*/ 3456 w 23"/>
                <a:gd name="T17" fmla="*/ 1944 h 19"/>
                <a:gd name="T18" fmla="*/ 3456 w 23"/>
                <a:gd name="T19" fmla="*/ 2160 h 19"/>
                <a:gd name="T20" fmla="*/ 3024 w 23"/>
                <a:gd name="T21" fmla="*/ 2160 h 19"/>
                <a:gd name="T22" fmla="*/ 3024 w 23"/>
                <a:gd name="T23" fmla="*/ 2376 h 19"/>
                <a:gd name="T24" fmla="*/ 3240 w 23"/>
                <a:gd name="T25" fmla="*/ 2592 h 19"/>
                <a:gd name="T26" fmla="*/ 3672 w 23"/>
                <a:gd name="T27" fmla="*/ 2592 h 19"/>
                <a:gd name="T28" fmla="*/ 3672 w 23"/>
                <a:gd name="T29" fmla="*/ 3024 h 19"/>
                <a:gd name="T30" fmla="*/ 3888 w 23"/>
                <a:gd name="T31" fmla="*/ 3240 h 19"/>
                <a:gd name="T32" fmla="*/ 4320 w 23"/>
                <a:gd name="T33" fmla="*/ 3456 h 19"/>
                <a:gd name="T34" fmla="*/ 4752 w 23"/>
                <a:gd name="T35" fmla="*/ 3888 h 19"/>
                <a:gd name="T36" fmla="*/ 4968 w 23"/>
                <a:gd name="T37" fmla="*/ 4104 h 19"/>
                <a:gd name="T38" fmla="*/ 4752 w 23"/>
                <a:gd name="T39" fmla="*/ 4104 h 19"/>
                <a:gd name="T40" fmla="*/ 4320 w 23"/>
                <a:gd name="T41" fmla="*/ 3888 h 19"/>
                <a:gd name="T42" fmla="*/ 3888 w 23"/>
                <a:gd name="T43" fmla="*/ 3888 h 19"/>
                <a:gd name="T44" fmla="*/ 3456 w 23"/>
                <a:gd name="T45" fmla="*/ 3888 h 19"/>
                <a:gd name="T46" fmla="*/ 3240 w 23"/>
                <a:gd name="T47" fmla="*/ 3672 h 19"/>
                <a:gd name="T48" fmla="*/ 3024 w 23"/>
                <a:gd name="T49" fmla="*/ 3240 h 19"/>
                <a:gd name="T50" fmla="*/ 2808 w 23"/>
                <a:gd name="T51" fmla="*/ 3240 h 19"/>
                <a:gd name="T52" fmla="*/ 2592 w 23"/>
                <a:gd name="T53" fmla="*/ 2808 h 19"/>
                <a:gd name="T54" fmla="*/ 2376 w 23"/>
                <a:gd name="T55" fmla="*/ 2808 h 19"/>
                <a:gd name="T56" fmla="*/ 1944 w 23"/>
                <a:gd name="T57" fmla="*/ 2592 h 19"/>
                <a:gd name="T58" fmla="*/ 1512 w 23"/>
                <a:gd name="T59" fmla="*/ 2592 h 19"/>
                <a:gd name="T60" fmla="*/ 1512 w 23"/>
                <a:gd name="T61" fmla="*/ 2808 h 19"/>
                <a:gd name="T62" fmla="*/ 1080 w 23"/>
                <a:gd name="T63" fmla="*/ 2808 h 19"/>
                <a:gd name="T64" fmla="*/ 1080 w 23"/>
                <a:gd name="T65" fmla="*/ 3024 h 19"/>
                <a:gd name="T66" fmla="*/ 1296 w 23"/>
                <a:gd name="T67" fmla="*/ 3240 h 19"/>
                <a:gd name="T68" fmla="*/ 1080 w 23"/>
                <a:gd name="T69" fmla="*/ 3240 h 19"/>
                <a:gd name="T70" fmla="*/ 216 w 23"/>
                <a:gd name="T71" fmla="*/ 3240 h 19"/>
                <a:gd name="T72" fmla="*/ 216 w 23"/>
                <a:gd name="T73" fmla="*/ 2376 h 19"/>
                <a:gd name="T74" fmla="*/ 0 w 23"/>
                <a:gd name="T75" fmla="*/ 2160 h 19"/>
                <a:gd name="T76" fmla="*/ 0 w 23"/>
                <a:gd name="T77" fmla="*/ 1944 h 19"/>
                <a:gd name="T78" fmla="*/ 216 w 23"/>
                <a:gd name="T79" fmla="*/ 1728 h 19"/>
                <a:gd name="T80" fmla="*/ 0 w 23"/>
                <a:gd name="T81" fmla="*/ 0 h 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9"/>
                <a:gd name="T125" fmla="*/ 23 w 23"/>
                <a:gd name="T126" fmla="*/ 19 h 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9">
                  <a:moveTo>
                    <a:pt x="0" y="0"/>
                  </a:moveTo>
                  <a:lnTo>
                    <a:pt x="2" y="1"/>
                  </a:lnTo>
                  <a:lnTo>
                    <a:pt x="6" y="2"/>
                  </a:lnTo>
                  <a:lnTo>
                    <a:pt x="8" y="3"/>
                  </a:lnTo>
                  <a:lnTo>
                    <a:pt x="10" y="4"/>
                  </a:lnTo>
                  <a:lnTo>
                    <a:pt x="11" y="5"/>
                  </a:lnTo>
                  <a:lnTo>
                    <a:pt x="11" y="7"/>
                  </a:lnTo>
                  <a:lnTo>
                    <a:pt x="15" y="8"/>
                  </a:lnTo>
                  <a:lnTo>
                    <a:pt x="16" y="9"/>
                  </a:lnTo>
                  <a:lnTo>
                    <a:pt x="16" y="10"/>
                  </a:lnTo>
                  <a:lnTo>
                    <a:pt x="14" y="10"/>
                  </a:lnTo>
                  <a:lnTo>
                    <a:pt x="14" y="11"/>
                  </a:lnTo>
                  <a:lnTo>
                    <a:pt x="15" y="12"/>
                  </a:lnTo>
                  <a:lnTo>
                    <a:pt x="17" y="12"/>
                  </a:lnTo>
                  <a:lnTo>
                    <a:pt x="17" y="14"/>
                  </a:lnTo>
                  <a:lnTo>
                    <a:pt x="18" y="15"/>
                  </a:lnTo>
                  <a:lnTo>
                    <a:pt x="20" y="16"/>
                  </a:lnTo>
                  <a:lnTo>
                    <a:pt x="22" y="18"/>
                  </a:lnTo>
                  <a:lnTo>
                    <a:pt x="23" y="19"/>
                  </a:lnTo>
                  <a:lnTo>
                    <a:pt x="22" y="19"/>
                  </a:lnTo>
                  <a:lnTo>
                    <a:pt x="20" y="18"/>
                  </a:lnTo>
                  <a:lnTo>
                    <a:pt x="18" y="18"/>
                  </a:lnTo>
                  <a:lnTo>
                    <a:pt x="16" y="18"/>
                  </a:lnTo>
                  <a:lnTo>
                    <a:pt x="15" y="17"/>
                  </a:lnTo>
                  <a:lnTo>
                    <a:pt x="14" y="15"/>
                  </a:lnTo>
                  <a:lnTo>
                    <a:pt x="13" y="15"/>
                  </a:lnTo>
                  <a:lnTo>
                    <a:pt x="12" y="13"/>
                  </a:lnTo>
                  <a:lnTo>
                    <a:pt x="11" y="13"/>
                  </a:lnTo>
                  <a:lnTo>
                    <a:pt x="9" y="12"/>
                  </a:lnTo>
                  <a:lnTo>
                    <a:pt x="7" y="12"/>
                  </a:lnTo>
                  <a:lnTo>
                    <a:pt x="7" y="13"/>
                  </a:lnTo>
                  <a:lnTo>
                    <a:pt x="5" y="13"/>
                  </a:lnTo>
                  <a:lnTo>
                    <a:pt x="5" y="14"/>
                  </a:lnTo>
                  <a:lnTo>
                    <a:pt x="6" y="15"/>
                  </a:lnTo>
                  <a:lnTo>
                    <a:pt x="5" y="15"/>
                  </a:lnTo>
                  <a:lnTo>
                    <a:pt x="1" y="15"/>
                  </a:lnTo>
                  <a:lnTo>
                    <a:pt x="1" y="11"/>
                  </a:lnTo>
                  <a:lnTo>
                    <a:pt x="0" y="10"/>
                  </a:lnTo>
                  <a:lnTo>
                    <a:pt x="0" y="9"/>
                  </a:lnTo>
                  <a:lnTo>
                    <a:pt x="1" y="8"/>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28" name="Freeform 704"/>
            <p:cNvSpPr>
              <a:spLocks/>
            </p:cNvSpPr>
            <p:nvPr/>
          </p:nvSpPr>
          <p:spPr bwMode="auto">
            <a:xfrm>
              <a:off x="4879" y="2934"/>
              <a:ext cx="12" cy="18"/>
            </a:xfrm>
            <a:custGeom>
              <a:avLst/>
              <a:gdLst>
                <a:gd name="T0" fmla="*/ 432 w 2"/>
                <a:gd name="T1" fmla="*/ 0 h 3"/>
                <a:gd name="T2" fmla="*/ 432 w 2"/>
                <a:gd name="T3" fmla="*/ 216 h 3"/>
                <a:gd name="T4" fmla="*/ 432 w 2"/>
                <a:gd name="T5" fmla="*/ 432 h 3"/>
                <a:gd name="T6" fmla="*/ 0 w 2"/>
                <a:gd name="T7" fmla="*/ 648 h 3"/>
                <a:gd name="T8" fmla="*/ 0 w 2"/>
                <a:gd name="T9" fmla="*/ 432 h 3"/>
                <a:gd name="T10" fmla="*/ 216 w 2"/>
                <a:gd name="T11" fmla="*/ 0 h 3"/>
                <a:gd name="T12" fmla="*/ 43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2" y="1"/>
                  </a:lnTo>
                  <a:lnTo>
                    <a:pt x="2" y="2"/>
                  </a:lnTo>
                  <a:lnTo>
                    <a:pt x="0" y="3"/>
                  </a:lnTo>
                  <a:lnTo>
                    <a:pt x="0" y="2"/>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29" name="Freeform 705"/>
            <p:cNvSpPr>
              <a:spLocks/>
            </p:cNvSpPr>
            <p:nvPr/>
          </p:nvSpPr>
          <p:spPr bwMode="auto">
            <a:xfrm>
              <a:off x="4879" y="2934"/>
              <a:ext cx="12" cy="18"/>
            </a:xfrm>
            <a:custGeom>
              <a:avLst/>
              <a:gdLst>
                <a:gd name="T0" fmla="*/ 432 w 2"/>
                <a:gd name="T1" fmla="*/ 0 h 3"/>
                <a:gd name="T2" fmla="*/ 432 w 2"/>
                <a:gd name="T3" fmla="*/ 216 h 3"/>
                <a:gd name="T4" fmla="*/ 432 w 2"/>
                <a:gd name="T5" fmla="*/ 432 h 3"/>
                <a:gd name="T6" fmla="*/ 0 w 2"/>
                <a:gd name="T7" fmla="*/ 648 h 3"/>
                <a:gd name="T8" fmla="*/ 0 w 2"/>
                <a:gd name="T9" fmla="*/ 432 h 3"/>
                <a:gd name="T10" fmla="*/ 216 w 2"/>
                <a:gd name="T11" fmla="*/ 0 h 3"/>
                <a:gd name="T12" fmla="*/ 432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2" y="0"/>
                  </a:moveTo>
                  <a:lnTo>
                    <a:pt x="2" y="1"/>
                  </a:lnTo>
                  <a:lnTo>
                    <a:pt x="2" y="2"/>
                  </a:lnTo>
                  <a:lnTo>
                    <a:pt x="0" y="3"/>
                  </a:lnTo>
                  <a:lnTo>
                    <a:pt x="0" y="2"/>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30" name="Rectangle 706"/>
            <p:cNvSpPr>
              <a:spLocks noChangeArrowheads="1"/>
            </p:cNvSpPr>
            <p:nvPr/>
          </p:nvSpPr>
          <p:spPr bwMode="auto">
            <a:xfrm>
              <a:off x="4735" y="2850"/>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31" name="Rectangle 707"/>
            <p:cNvSpPr>
              <a:spLocks noChangeArrowheads="1"/>
            </p:cNvSpPr>
            <p:nvPr/>
          </p:nvSpPr>
          <p:spPr bwMode="auto">
            <a:xfrm>
              <a:off x="4735" y="2850"/>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32" name="Freeform 708"/>
            <p:cNvSpPr>
              <a:spLocks/>
            </p:cNvSpPr>
            <p:nvPr/>
          </p:nvSpPr>
          <p:spPr bwMode="auto">
            <a:xfrm>
              <a:off x="4771" y="2850"/>
              <a:ext cx="6" cy="12"/>
            </a:xfrm>
            <a:custGeom>
              <a:avLst/>
              <a:gdLst>
                <a:gd name="T0" fmla="*/ 0 w 1"/>
                <a:gd name="T1" fmla="*/ 216 h 2"/>
                <a:gd name="T2" fmla="*/ 0 w 1"/>
                <a:gd name="T3" fmla="*/ 216 h 2"/>
                <a:gd name="T4" fmla="*/ 0 w 1"/>
                <a:gd name="T5" fmla="*/ 0 h 2"/>
                <a:gd name="T6" fmla="*/ 216 w 1"/>
                <a:gd name="T7" fmla="*/ 0 h 2"/>
                <a:gd name="T8" fmla="*/ 216 w 1"/>
                <a:gd name="T9" fmla="*/ 216 h 2"/>
                <a:gd name="T10" fmla="*/ 216 w 1"/>
                <a:gd name="T11" fmla="*/ 432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0"/>
                  </a:lnTo>
                  <a:lnTo>
                    <a:pt x="1" y="0"/>
                  </a:lnTo>
                  <a:lnTo>
                    <a:pt x="1" y="1"/>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33" name="Freeform 709"/>
            <p:cNvSpPr>
              <a:spLocks/>
            </p:cNvSpPr>
            <p:nvPr/>
          </p:nvSpPr>
          <p:spPr bwMode="auto">
            <a:xfrm>
              <a:off x="4771" y="2850"/>
              <a:ext cx="6" cy="12"/>
            </a:xfrm>
            <a:custGeom>
              <a:avLst/>
              <a:gdLst>
                <a:gd name="T0" fmla="*/ 0 w 1"/>
                <a:gd name="T1" fmla="*/ 216 h 2"/>
                <a:gd name="T2" fmla="*/ 0 w 1"/>
                <a:gd name="T3" fmla="*/ 216 h 2"/>
                <a:gd name="T4" fmla="*/ 0 w 1"/>
                <a:gd name="T5" fmla="*/ 0 h 2"/>
                <a:gd name="T6" fmla="*/ 216 w 1"/>
                <a:gd name="T7" fmla="*/ 0 h 2"/>
                <a:gd name="T8" fmla="*/ 216 w 1"/>
                <a:gd name="T9" fmla="*/ 216 h 2"/>
                <a:gd name="T10" fmla="*/ 216 w 1"/>
                <a:gd name="T11" fmla="*/ 432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0"/>
                  </a:lnTo>
                  <a:lnTo>
                    <a:pt x="1" y="0"/>
                  </a:lnTo>
                  <a:lnTo>
                    <a:pt x="1" y="1"/>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34" name="Freeform 710"/>
            <p:cNvSpPr>
              <a:spLocks/>
            </p:cNvSpPr>
            <p:nvPr/>
          </p:nvSpPr>
          <p:spPr bwMode="auto">
            <a:xfrm>
              <a:off x="4843" y="2838"/>
              <a:ext cx="18" cy="12"/>
            </a:xfrm>
            <a:custGeom>
              <a:avLst/>
              <a:gdLst>
                <a:gd name="T0" fmla="*/ 0 w 3"/>
                <a:gd name="T1" fmla="*/ 0 h 2"/>
                <a:gd name="T2" fmla="*/ 432 w 3"/>
                <a:gd name="T3" fmla="*/ 432 h 2"/>
                <a:gd name="T4" fmla="*/ 648 w 3"/>
                <a:gd name="T5" fmla="*/ 432 h 2"/>
                <a:gd name="T6" fmla="*/ 432 w 3"/>
                <a:gd name="T7" fmla="*/ 216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2"/>
                  </a:lnTo>
                  <a:lnTo>
                    <a:pt x="3" y="2"/>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35" name="Freeform 711"/>
            <p:cNvSpPr>
              <a:spLocks/>
            </p:cNvSpPr>
            <p:nvPr/>
          </p:nvSpPr>
          <p:spPr bwMode="auto">
            <a:xfrm>
              <a:off x="4843" y="2838"/>
              <a:ext cx="18" cy="12"/>
            </a:xfrm>
            <a:custGeom>
              <a:avLst/>
              <a:gdLst>
                <a:gd name="T0" fmla="*/ 0 w 3"/>
                <a:gd name="T1" fmla="*/ 0 h 2"/>
                <a:gd name="T2" fmla="*/ 432 w 3"/>
                <a:gd name="T3" fmla="*/ 432 h 2"/>
                <a:gd name="T4" fmla="*/ 648 w 3"/>
                <a:gd name="T5" fmla="*/ 432 h 2"/>
                <a:gd name="T6" fmla="*/ 432 w 3"/>
                <a:gd name="T7" fmla="*/ 216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2"/>
                  </a:lnTo>
                  <a:lnTo>
                    <a:pt x="3" y="2"/>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36" name="Freeform 712"/>
            <p:cNvSpPr>
              <a:spLocks/>
            </p:cNvSpPr>
            <p:nvPr/>
          </p:nvSpPr>
          <p:spPr bwMode="auto">
            <a:xfrm>
              <a:off x="5023" y="2886"/>
              <a:ext cx="54" cy="30"/>
            </a:xfrm>
            <a:custGeom>
              <a:avLst/>
              <a:gdLst>
                <a:gd name="T0" fmla="*/ 1728 w 9"/>
                <a:gd name="T1" fmla="*/ 216 h 5"/>
                <a:gd name="T2" fmla="*/ 1728 w 9"/>
                <a:gd name="T3" fmla="*/ 432 h 5"/>
                <a:gd name="T4" fmla="*/ 1296 w 9"/>
                <a:gd name="T5" fmla="*/ 864 h 5"/>
                <a:gd name="T6" fmla="*/ 648 w 9"/>
                <a:gd name="T7" fmla="*/ 864 h 5"/>
                <a:gd name="T8" fmla="*/ 432 w 9"/>
                <a:gd name="T9" fmla="*/ 648 h 5"/>
                <a:gd name="T10" fmla="*/ 0 w 9"/>
                <a:gd name="T11" fmla="*/ 648 h 5"/>
                <a:gd name="T12" fmla="*/ 0 w 9"/>
                <a:gd name="T13" fmla="*/ 864 h 5"/>
                <a:gd name="T14" fmla="*/ 432 w 9"/>
                <a:gd name="T15" fmla="*/ 1080 h 5"/>
                <a:gd name="T16" fmla="*/ 1080 w 9"/>
                <a:gd name="T17" fmla="*/ 1080 h 5"/>
                <a:gd name="T18" fmla="*/ 1944 w 9"/>
                <a:gd name="T19" fmla="*/ 864 h 5"/>
                <a:gd name="T20" fmla="*/ 1944 w 9"/>
                <a:gd name="T21" fmla="*/ 864 h 5"/>
                <a:gd name="T22" fmla="*/ 1944 w 9"/>
                <a:gd name="T23" fmla="*/ 432 h 5"/>
                <a:gd name="T24" fmla="*/ 1944 w 9"/>
                <a:gd name="T25" fmla="*/ 216 h 5"/>
                <a:gd name="T26" fmla="*/ 1944 w 9"/>
                <a:gd name="T27" fmla="*/ 0 h 5"/>
                <a:gd name="T28" fmla="*/ 1728 w 9"/>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5"/>
                <a:gd name="T47" fmla="*/ 9 w 9"/>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5">
                  <a:moveTo>
                    <a:pt x="8" y="1"/>
                  </a:moveTo>
                  <a:lnTo>
                    <a:pt x="8" y="2"/>
                  </a:lnTo>
                  <a:lnTo>
                    <a:pt x="6" y="4"/>
                  </a:lnTo>
                  <a:lnTo>
                    <a:pt x="3" y="4"/>
                  </a:lnTo>
                  <a:cubicBezTo>
                    <a:pt x="3" y="4"/>
                    <a:pt x="2" y="4"/>
                    <a:pt x="2" y="3"/>
                  </a:cubicBezTo>
                  <a:cubicBezTo>
                    <a:pt x="1" y="3"/>
                    <a:pt x="0" y="3"/>
                    <a:pt x="0" y="3"/>
                  </a:cubicBezTo>
                  <a:lnTo>
                    <a:pt x="0" y="4"/>
                  </a:lnTo>
                  <a:lnTo>
                    <a:pt x="2" y="5"/>
                  </a:lnTo>
                  <a:lnTo>
                    <a:pt x="5" y="5"/>
                  </a:lnTo>
                  <a:lnTo>
                    <a:pt x="9" y="4"/>
                  </a:lnTo>
                  <a:lnTo>
                    <a:pt x="9" y="2"/>
                  </a:lnTo>
                  <a:lnTo>
                    <a:pt x="9" y="1"/>
                  </a:lnTo>
                  <a:lnTo>
                    <a:pt x="9" y="0"/>
                  </a:lnTo>
                  <a:lnTo>
                    <a:pt x="8"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37" name="Freeform 713"/>
            <p:cNvSpPr>
              <a:spLocks/>
            </p:cNvSpPr>
            <p:nvPr/>
          </p:nvSpPr>
          <p:spPr bwMode="auto">
            <a:xfrm>
              <a:off x="5023" y="2886"/>
              <a:ext cx="54" cy="30"/>
            </a:xfrm>
            <a:custGeom>
              <a:avLst/>
              <a:gdLst>
                <a:gd name="T0" fmla="*/ 1728 w 9"/>
                <a:gd name="T1" fmla="*/ 216 h 5"/>
                <a:gd name="T2" fmla="*/ 1728 w 9"/>
                <a:gd name="T3" fmla="*/ 432 h 5"/>
                <a:gd name="T4" fmla="*/ 1296 w 9"/>
                <a:gd name="T5" fmla="*/ 864 h 5"/>
                <a:gd name="T6" fmla="*/ 648 w 9"/>
                <a:gd name="T7" fmla="*/ 864 h 5"/>
                <a:gd name="T8" fmla="*/ 432 w 9"/>
                <a:gd name="T9" fmla="*/ 648 h 5"/>
                <a:gd name="T10" fmla="*/ 0 w 9"/>
                <a:gd name="T11" fmla="*/ 648 h 5"/>
                <a:gd name="T12" fmla="*/ 0 w 9"/>
                <a:gd name="T13" fmla="*/ 864 h 5"/>
                <a:gd name="T14" fmla="*/ 432 w 9"/>
                <a:gd name="T15" fmla="*/ 1080 h 5"/>
                <a:gd name="T16" fmla="*/ 1080 w 9"/>
                <a:gd name="T17" fmla="*/ 1080 h 5"/>
                <a:gd name="T18" fmla="*/ 1944 w 9"/>
                <a:gd name="T19" fmla="*/ 864 h 5"/>
                <a:gd name="T20" fmla="*/ 1944 w 9"/>
                <a:gd name="T21" fmla="*/ 864 h 5"/>
                <a:gd name="T22" fmla="*/ 1944 w 9"/>
                <a:gd name="T23" fmla="*/ 432 h 5"/>
                <a:gd name="T24" fmla="*/ 1944 w 9"/>
                <a:gd name="T25" fmla="*/ 216 h 5"/>
                <a:gd name="T26" fmla="*/ 1944 w 9"/>
                <a:gd name="T27" fmla="*/ 0 h 5"/>
                <a:gd name="T28" fmla="*/ 1728 w 9"/>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5"/>
                <a:gd name="T47" fmla="*/ 9 w 9"/>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5">
                  <a:moveTo>
                    <a:pt x="8" y="1"/>
                  </a:moveTo>
                  <a:lnTo>
                    <a:pt x="8" y="2"/>
                  </a:lnTo>
                  <a:lnTo>
                    <a:pt x="6" y="4"/>
                  </a:lnTo>
                  <a:lnTo>
                    <a:pt x="3" y="4"/>
                  </a:lnTo>
                  <a:cubicBezTo>
                    <a:pt x="3" y="4"/>
                    <a:pt x="2" y="4"/>
                    <a:pt x="2" y="3"/>
                  </a:cubicBezTo>
                  <a:cubicBezTo>
                    <a:pt x="1" y="3"/>
                    <a:pt x="0" y="3"/>
                    <a:pt x="0" y="3"/>
                  </a:cubicBezTo>
                  <a:lnTo>
                    <a:pt x="0" y="4"/>
                  </a:lnTo>
                  <a:lnTo>
                    <a:pt x="2" y="5"/>
                  </a:lnTo>
                  <a:lnTo>
                    <a:pt x="5" y="5"/>
                  </a:lnTo>
                  <a:lnTo>
                    <a:pt x="9" y="4"/>
                  </a:lnTo>
                  <a:lnTo>
                    <a:pt x="9" y="2"/>
                  </a:lnTo>
                  <a:lnTo>
                    <a:pt x="9" y="1"/>
                  </a:lnTo>
                  <a:lnTo>
                    <a:pt x="9" y="0"/>
                  </a:lnTo>
                  <a:lnTo>
                    <a:pt x="8"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38" name="Freeform 714"/>
            <p:cNvSpPr>
              <a:spLocks/>
            </p:cNvSpPr>
            <p:nvPr/>
          </p:nvSpPr>
          <p:spPr bwMode="auto">
            <a:xfrm>
              <a:off x="5047" y="2862"/>
              <a:ext cx="42" cy="36"/>
            </a:xfrm>
            <a:custGeom>
              <a:avLst/>
              <a:gdLst>
                <a:gd name="T0" fmla="*/ 216 w 7"/>
                <a:gd name="T1" fmla="*/ 0 h 6"/>
                <a:gd name="T2" fmla="*/ 432 w 7"/>
                <a:gd name="T3" fmla="*/ 216 h 6"/>
                <a:gd name="T4" fmla="*/ 648 w 7"/>
                <a:gd name="T5" fmla="*/ 216 h 6"/>
                <a:gd name="T6" fmla="*/ 1080 w 7"/>
                <a:gd name="T7" fmla="*/ 432 h 6"/>
                <a:gd name="T8" fmla="*/ 1296 w 7"/>
                <a:gd name="T9" fmla="*/ 648 h 6"/>
                <a:gd name="T10" fmla="*/ 1512 w 7"/>
                <a:gd name="T11" fmla="*/ 864 h 6"/>
                <a:gd name="T12" fmla="*/ 1512 w 7"/>
                <a:gd name="T13" fmla="*/ 1080 h 6"/>
                <a:gd name="T14" fmla="*/ 1296 w 7"/>
                <a:gd name="T15" fmla="*/ 1296 h 6"/>
                <a:gd name="T16" fmla="*/ 1080 w 7"/>
                <a:gd name="T17" fmla="*/ 864 h 6"/>
                <a:gd name="T18" fmla="*/ 1080 w 7"/>
                <a:gd name="T19" fmla="*/ 648 h 6"/>
                <a:gd name="T20" fmla="*/ 864 w 7"/>
                <a:gd name="T21" fmla="*/ 432 h 6"/>
                <a:gd name="T22" fmla="*/ 432 w 7"/>
                <a:gd name="T23" fmla="*/ 432 h 6"/>
                <a:gd name="T24" fmla="*/ 0 w 7"/>
                <a:gd name="T25" fmla="*/ 216 h 6"/>
                <a:gd name="T26" fmla="*/ 0 w 7"/>
                <a:gd name="T27" fmla="*/ 0 h 6"/>
                <a:gd name="T28" fmla="*/ 216 w 7"/>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6"/>
                <a:gd name="T47" fmla="*/ 7 w 7"/>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6">
                  <a:moveTo>
                    <a:pt x="1" y="0"/>
                  </a:moveTo>
                  <a:lnTo>
                    <a:pt x="2" y="1"/>
                  </a:lnTo>
                  <a:lnTo>
                    <a:pt x="3" y="1"/>
                  </a:lnTo>
                  <a:lnTo>
                    <a:pt x="5" y="2"/>
                  </a:lnTo>
                  <a:lnTo>
                    <a:pt x="6" y="3"/>
                  </a:lnTo>
                  <a:lnTo>
                    <a:pt x="7" y="4"/>
                  </a:lnTo>
                  <a:lnTo>
                    <a:pt x="7" y="5"/>
                  </a:lnTo>
                  <a:lnTo>
                    <a:pt x="6" y="6"/>
                  </a:lnTo>
                  <a:lnTo>
                    <a:pt x="5" y="4"/>
                  </a:lnTo>
                  <a:lnTo>
                    <a:pt x="5" y="3"/>
                  </a:lnTo>
                  <a:lnTo>
                    <a:pt x="4" y="2"/>
                  </a:lnTo>
                  <a:lnTo>
                    <a:pt x="2" y="2"/>
                  </a:lnTo>
                  <a:lnTo>
                    <a:pt x="0"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39" name="Freeform 715"/>
            <p:cNvSpPr>
              <a:spLocks/>
            </p:cNvSpPr>
            <p:nvPr/>
          </p:nvSpPr>
          <p:spPr bwMode="auto">
            <a:xfrm>
              <a:off x="5047" y="2862"/>
              <a:ext cx="42" cy="36"/>
            </a:xfrm>
            <a:custGeom>
              <a:avLst/>
              <a:gdLst>
                <a:gd name="T0" fmla="*/ 216 w 7"/>
                <a:gd name="T1" fmla="*/ 0 h 6"/>
                <a:gd name="T2" fmla="*/ 432 w 7"/>
                <a:gd name="T3" fmla="*/ 216 h 6"/>
                <a:gd name="T4" fmla="*/ 648 w 7"/>
                <a:gd name="T5" fmla="*/ 216 h 6"/>
                <a:gd name="T6" fmla="*/ 1080 w 7"/>
                <a:gd name="T7" fmla="*/ 432 h 6"/>
                <a:gd name="T8" fmla="*/ 1296 w 7"/>
                <a:gd name="T9" fmla="*/ 648 h 6"/>
                <a:gd name="T10" fmla="*/ 1512 w 7"/>
                <a:gd name="T11" fmla="*/ 864 h 6"/>
                <a:gd name="T12" fmla="*/ 1512 w 7"/>
                <a:gd name="T13" fmla="*/ 1080 h 6"/>
                <a:gd name="T14" fmla="*/ 1296 w 7"/>
                <a:gd name="T15" fmla="*/ 1296 h 6"/>
                <a:gd name="T16" fmla="*/ 1080 w 7"/>
                <a:gd name="T17" fmla="*/ 864 h 6"/>
                <a:gd name="T18" fmla="*/ 1080 w 7"/>
                <a:gd name="T19" fmla="*/ 648 h 6"/>
                <a:gd name="T20" fmla="*/ 864 w 7"/>
                <a:gd name="T21" fmla="*/ 432 h 6"/>
                <a:gd name="T22" fmla="*/ 432 w 7"/>
                <a:gd name="T23" fmla="*/ 432 h 6"/>
                <a:gd name="T24" fmla="*/ 0 w 7"/>
                <a:gd name="T25" fmla="*/ 216 h 6"/>
                <a:gd name="T26" fmla="*/ 0 w 7"/>
                <a:gd name="T27" fmla="*/ 0 h 6"/>
                <a:gd name="T28" fmla="*/ 216 w 7"/>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6"/>
                <a:gd name="T47" fmla="*/ 7 w 7"/>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6">
                  <a:moveTo>
                    <a:pt x="1" y="0"/>
                  </a:moveTo>
                  <a:lnTo>
                    <a:pt x="2" y="1"/>
                  </a:lnTo>
                  <a:lnTo>
                    <a:pt x="3" y="1"/>
                  </a:lnTo>
                  <a:lnTo>
                    <a:pt x="5" y="2"/>
                  </a:lnTo>
                  <a:lnTo>
                    <a:pt x="6" y="3"/>
                  </a:lnTo>
                  <a:lnTo>
                    <a:pt x="7" y="4"/>
                  </a:lnTo>
                  <a:lnTo>
                    <a:pt x="7" y="5"/>
                  </a:lnTo>
                  <a:lnTo>
                    <a:pt x="6" y="6"/>
                  </a:lnTo>
                  <a:lnTo>
                    <a:pt x="5" y="4"/>
                  </a:lnTo>
                  <a:lnTo>
                    <a:pt x="5" y="3"/>
                  </a:lnTo>
                  <a:lnTo>
                    <a:pt x="4" y="2"/>
                  </a:lnTo>
                  <a:lnTo>
                    <a:pt x="2" y="2"/>
                  </a:lnTo>
                  <a:lnTo>
                    <a:pt x="0"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40" name="Freeform 716"/>
            <p:cNvSpPr>
              <a:spLocks/>
            </p:cNvSpPr>
            <p:nvPr/>
          </p:nvSpPr>
          <p:spPr bwMode="auto">
            <a:xfrm>
              <a:off x="5113" y="2910"/>
              <a:ext cx="12" cy="18"/>
            </a:xfrm>
            <a:custGeom>
              <a:avLst/>
              <a:gdLst>
                <a:gd name="T0" fmla="*/ 0 w 2"/>
                <a:gd name="T1" fmla="*/ 0 h 3"/>
                <a:gd name="T2" fmla="*/ 0 w 2"/>
                <a:gd name="T3" fmla="*/ 0 h 3"/>
                <a:gd name="T4" fmla="*/ 432 w 2"/>
                <a:gd name="T5" fmla="*/ 216 h 3"/>
                <a:gd name="T6" fmla="*/ 432 w 2"/>
                <a:gd name="T7" fmla="*/ 432 h 3"/>
                <a:gd name="T8" fmla="*/ 432 w 2"/>
                <a:gd name="T9" fmla="*/ 648 h 3"/>
                <a:gd name="T10" fmla="*/ 216 w 2"/>
                <a:gd name="T11" fmla="*/ 432 h 3"/>
                <a:gd name="T12" fmla="*/ 0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0"/>
                  </a:moveTo>
                  <a:lnTo>
                    <a:pt x="0" y="0"/>
                  </a:lnTo>
                  <a:lnTo>
                    <a:pt x="2" y="1"/>
                  </a:lnTo>
                  <a:lnTo>
                    <a:pt x="2" y="2"/>
                  </a:lnTo>
                  <a:lnTo>
                    <a:pt x="2" y="3"/>
                  </a:lnTo>
                  <a:cubicBezTo>
                    <a:pt x="2" y="3"/>
                    <a:pt x="1" y="2"/>
                    <a:pt x="1" y="2"/>
                  </a:cubicBezTo>
                  <a:cubicBezTo>
                    <a:pt x="1" y="2"/>
                    <a:pt x="0" y="0"/>
                    <a:pt x="0" y="0"/>
                  </a:cubicBez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41" name="Freeform 717"/>
            <p:cNvSpPr>
              <a:spLocks/>
            </p:cNvSpPr>
            <p:nvPr/>
          </p:nvSpPr>
          <p:spPr bwMode="auto">
            <a:xfrm>
              <a:off x="5113" y="2910"/>
              <a:ext cx="12" cy="18"/>
            </a:xfrm>
            <a:custGeom>
              <a:avLst/>
              <a:gdLst>
                <a:gd name="T0" fmla="*/ 0 w 2"/>
                <a:gd name="T1" fmla="*/ 0 h 3"/>
                <a:gd name="T2" fmla="*/ 0 w 2"/>
                <a:gd name="T3" fmla="*/ 0 h 3"/>
                <a:gd name="T4" fmla="*/ 432 w 2"/>
                <a:gd name="T5" fmla="*/ 216 h 3"/>
                <a:gd name="T6" fmla="*/ 432 w 2"/>
                <a:gd name="T7" fmla="*/ 432 h 3"/>
                <a:gd name="T8" fmla="*/ 432 w 2"/>
                <a:gd name="T9" fmla="*/ 648 h 3"/>
                <a:gd name="T10" fmla="*/ 216 w 2"/>
                <a:gd name="T11" fmla="*/ 432 h 3"/>
                <a:gd name="T12" fmla="*/ 0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0"/>
                  </a:moveTo>
                  <a:lnTo>
                    <a:pt x="0" y="0"/>
                  </a:lnTo>
                  <a:lnTo>
                    <a:pt x="2" y="1"/>
                  </a:lnTo>
                  <a:lnTo>
                    <a:pt x="2" y="2"/>
                  </a:lnTo>
                  <a:lnTo>
                    <a:pt x="2" y="3"/>
                  </a:lnTo>
                  <a:cubicBezTo>
                    <a:pt x="2" y="3"/>
                    <a:pt x="1" y="2"/>
                    <a:pt x="1" y="2"/>
                  </a:cubicBezTo>
                  <a:cubicBezTo>
                    <a:pt x="1" y="2"/>
                    <a:pt x="0" y="0"/>
                    <a:pt x="0" y="0"/>
                  </a:cubicBez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42" name="Freeform 718"/>
            <p:cNvSpPr>
              <a:spLocks/>
            </p:cNvSpPr>
            <p:nvPr/>
          </p:nvSpPr>
          <p:spPr bwMode="auto">
            <a:xfrm>
              <a:off x="5137" y="2922"/>
              <a:ext cx="12" cy="12"/>
            </a:xfrm>
            <a:custGeom>
              <a:avLst/>
              <a:gdLst>
                <a:gd name="T0" fmla="*/ 0 w 2"/>
                <a:gd name="T1" fmla="*/ 216 h 2"/>
                <a:gd name="T2" fmla="*/ 0 w 2"/>
                <a:gd name="T3" fmla="*/ 0 h 2"/>
                <a:gd name="T4" fmla="*/ 216 w 2"/>
                <a:gd name="T5" fmla="*/ 0 h 2"/>
                <a:gd name="T6" fmla="*/ 432 w 2"/>
                <a:gd name="T7" fmla="*/ 216 h 2"/>
                <a:gd name="T8" fmla="*/ 432 w 2"/>
                <a:gd name="T9" fmla="*/ 432 h 2"/>
                <a:gd name="T10" fmla="*/ 0 w 2"/>
                <a:gd name="T11" fmla="*/ 216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1"/>
                  </a:moveTo>
                  <a:lnTo>
                    <a:pt x="0" y="0"/>
                  </a:lnTo>
                  <a:lnTo>
                    <a:pt x="1" y="0"/>
                  </a:lnTo>
                  <a:lnTo>
                    <a:pt x="2" y="1"/>
                  </a:lnTo>
                  <a:lnTo>
                    <a:pt x="2"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43" name="Freeform 719"/>
            <p:cNvSpPr>
              <a:spLocks/>
            </p:cNvSpPr>
            <p:nvPr/>
          </p:nvSpPr>
          <p:spPr bwMode="auto">
            <a:xfrm>
              <a:off x="5137" y="2922"/>
              <a:ext cx="12" cy="12"/>
            </a:xfrm>
            <a:custGeom>
              <a:avLst/>
              <a:gdLst>
                <a:gd name="T0" fmla="*/ 0 w 2"/>
                <a:gd name="T1" fmla="*/ 216 h 2"/>
                <a:gd name="T2" fmla="*/ 0 w 2"/>
                <a:gd name="T3" fmla="*/ 0 h 2"/>
                <a:gd name="T4" fmla="*/ 216 w 2"/>
                <a:gd name="T5" fmla="*/ 0 h 2"/>
                <a:gd name="T6" fmla="*/ 432 w 2"/>
                <a:gd name="T7" fmla="*/ 216 h 2"/>
                <a:gd name="T8" fmla="*/ 432 w 2"/>
                <a:gd name="T9" fmla="*/ 432 h 2"/>
                <a:gd name="T10" fmla="*/ 0 w 2"/>
                <a:gd name="T11" fmla="*/ 216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1"/>
                  </a:moveTo>
                  <a:lnTo>
                    <a:pt x="0" y="0"/>
                  </a:lnTo>
                  <a:lnTo>
                    <a:pt x="1" y="0"/>
                  </a:lnTo>
                  <a:lnTo>
                    <a:pt x="2" y="1"/>
                  </a:lnTo>
                  <a:lnTo>
                    <a:pt x="2"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44" name="Freeform 720"/>
            <p:cNvSpPr>
              <a:spLocks/>
            </p:cNvSpPr>
            <p:nvPr/>
          </p:nvSpPr>
          <p:spPr bwMode="auto">
            <a:xfrm>
              <a:off x="5161" y="2934"/>
              <a:ext cx="24" cy="12"/>
            </a:xfrm>
            <a:custGeom>
              <a:avLst/>
              <a:gdLst>
                <a:gd name="T0" fmla="*/ 216 w 4"/>
                <a:gd name="T1" fmla="*/ 216 h 2"/>
                <a:gd name="T2" fmla="*/ 0 w 4"/>
                <a:gd name="T3" fmla="*/ 0 h 2"/>
                <a:gd name="T4" fmla="*/ 216 w 4"/>
                <a:gd name="T5" fmla="*/ 0 h 2"/>
                <a:gd name="T6" fmla="*/ 648 w 4"/>
                <a:gd name="T7" fmla="*/ 216 h 2"/>
                <a:gd name="T8" fmla="*/ 864 w 4"/>
                <a:gd name="T9" fmla="*/ 432 h 2"/>
                <a:gd name="T10" fmla="*/ 648 w 4"/>
                <a:gd name="T11" fmla="*/ 432 h 2"/>
                <a:gd name="T12" fmla="*/ 216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1"/>
                  </a:moveTo>
                  <a:lnTo>
                    <a:pt x="0" y="0"/>
                  </a:lnTo>
                  <a:lnTo>
                    <a:pt x="1" y="0"/>
                  </a:lnTo>
                  <a:lnTo>
                    <a:pt x="3" y="1"/>
                  </a:lnTo>
                  <a:lnTo>
                    <a:pt x="4" y="2"/>
                  </a:lnTo>
                  <a:lnTo>
                    <a:pt x="3" y="2"/>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45" name="Freeform 721"/>
            <p:cNvSpPr>
              <a:spLocks/>
            </p:cNvSpPr>
            <p:nvPr/>
          </p:nvSpPr>
          <p:spPr bwMode="auto">
            <a:xfrm>
              <a:off x="5161" y="2934"/>
              <a:ext cx="24" cy="12"/>
            </a:xfrm>
            <a:custGeom>
              <a:avLst/>
              <a:gdLst>
                <a:gd name="T0" fmla="*/ 216 w 4"/>
                <a:gd name="T1" fmla="*/ 216 h 2"/>
                <a:gd name="T2" fmla="*/ 0 w 4"/>
                <a:gd name="T3" fmla="*/ 0 h 2"/>
                <a:gd name="T4" fmla="*/ 216 w 4"/>
                <a:gd name="T5" fmla="*/ 0 h 2"/>
                <a:gd name="T6" fmla="*/ 648 w 4"/>
                <a:gd name="T7" fmla="*/ 216 h 2"/>
                <a:gd name="T8" fmla="*/ 864 w 4"/>
                <a:gd name="T9" fmla="*/ 432 h 2"/>
                <a:gd name="T10" fmla="*/ 648 w 4"/>
                <a:gd name="T11" fmla="*/ 432 h 2"/>
                <a:gd name="T12" fmla="*/ 216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1" y="1"/>
                  </a:moveTo>
                  <a:lnTo>
                    <a:pt x="0" y="0"/>
                  </a:lnTo>
                  <a:lnTo>
                    <a:pt x="1" y="0"/>
                  </a:lnTo>
                  <a:lnTo>
                    <a:pt x="3" y="1"/>
                  </a:lnTo>
                  <a:lnTo>
                    <a:pt x="4" y="2"/>
                  </a:lnTo>
                  <a:lnTo>
                    <a:pt x="3" y="2"/>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46" name="Freeform 722"/>
            <p:cNvSpPr>
              <a:spLocks/>
            </p:cNvSpPr>
            <p:nvPr/>
          </p:nvSpPr>
          <p:spPr bwMode="auto">
            <a:xfrm>
              <a:off x="5191" y="2952"/>
              <a:ext cx="18" cy="12"/>
            </a:xfrm>
            <a:custGeom>
              <a:avLst/>
              <a:gdLst>
                <a:gd name="T0" fmla="*/ 216 w 3"/>
                <a:gd name="T1" fmla="*/ 216 h 2"/>
                <a:gd name="T2" fmla="*/ 0 w 3"/>
                <a:gd name="T3" fmla="*/ 0 h 2"/>
                <a:gd name="T4" fmla="*/ 216 w 3"/>
                <a:gd name="T5" fmla="*/ 0 h 2"/>
                <a:gd name="T6" fmla="*/ 432 w 3"/>
                <a:gd name="T7" fmla="*/ 0 h 2"/>
                <a:gd name="T8" fmla="*/ 648 w 3"/>
                <a:gd name="T9" fmla="*/ 432 h 2"/>
                <a:gd name="T10" fmla="*/ 648 w 3"/>
                <a:gd name="T11" fmla="*/ 432 h 2"/>
                <a:gd name="T12" fmla="*/ 432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0" y="0"/>
                  </a:lnTo>
                  <a:lnTo>
                    <a:pt x="1" y="0"/>
                  </a:lnTo>
                  <a:lnTo>
                    <a:pt x="2" y="0"/>
                  </a:lnTo>
                  <a:lnTo>
                    <a:pt x="3" y="2"/>
                  </a:lnTo>
                  <a:lnTo>
                    <a:pt x="2" y="2"/>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47" name="Freeform 723"/>
            <p:cNvSpPr>
              <a:spLocks/>
            </p:cNvSpPr>
            <p:nvPr/>
          </p:nvSpPr>
          <p:spPr bwMode="auto">
            <a:xfrm>
              <a:off x="5191" y="2952"/>
              <a:ext cx="18" cy="12"/>
            </a:xfrm>
            <a:custGeom>
              <a:avLst/>
              <a:gdLst>
                <a:gd name="T0" fmla="*/ 216 w 3"/>
                <a:gd name="T1" fmla="*/ 216 h 2"/>
                <a:gd name="T2" fmla="*/ 0 w 3"/>
                <a:gd name="T3" fmla="*/ 0 h 2"/>
                <a:gd name="T4" fmla="*/ 216 w 3"/>
                <a:gd name="T5" fmla="*/ 0 h 2"/>
                <a:gd name="T6" fmla="*/ 432 w 3"/>
                <a:gd name="T7" fmla="*/ 0 h 2"/>
                <a:gd name="T8" fmla="*/ 648 w 3"/>
                <a:gd name="T9" fmla="*/ 432 h 2"/>
                <a:gd name="T10" fmla="*/ 648 w 3"/>
                <a:gd name="T11" fmla="*/ 432 h 2"/>
                <a:gd name="T12" fmla="*/ 432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0" y="0"/>
                  </a:lnTo>
                  <a:lnTo>
                    <a:pt x="1" y="0"/>
                  </a:lnTo>
                  <a:lnTo>
                    <a:pt x="2" y="0"/>
                  </a:lnTo>
                  <a:lnTo>
                    <a:pt x="3" y="2"/>
                  </a:lnTo>
                  <a:lnTo>
                    <a:pt x="2" y="2"/>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48" name="Freeform 724"/>
            <p:cNvSpPr>
              <a:spLocks/>
            </p:cNvSpPr>
            <p:nvPr/>
          </p:nvSpPr>
          <p:spPr bwMode="auto">
            <a:xfrm>
              <a:off x="5209" y="2976"/>
              <a:ext cx="12" cy="6"/>
            </a:xfrm>
            <a:custGeom>
              <a:avLst/>
              <a:gdLst>
                <a:gd name="T0" fmla="*/ 216 w 2"/>
                <a:gd name="T1" fmla="*/ 216 h 1"/>
                <a:gd name="T2" fmla="*/ 0 w 2"/>
                <a:gd name="T3" fmla="*/ 0 h 1"/>
                <a:gd name="T4" fmla="*/ 0 w 2"/>
                <a:gd name="T5" fmla="*/ 0 h 1"/>
                <a:gd name="T6" fmla="*/ 216 w 2"/>
                <a:gd name="T7" fmla="*/ 0 h 1"/>
                <a:gd name="T8" fmla="*/ 216 w 2"/>
                <a:gd name="T9" fmla="*/ 0 h 1"/>
                <a:gd name="T10" fmla="*/ 432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0"/>
                  </a:lnTo>
                  <a:lnTo>
                    <a:pt x="1" y="0"/>
                  </a:lnTo>
                  <a:lnTo>
                    <a:pt x="2"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49" name="Freeform 725"/>
            <p:cNvSpPr>
              <a:spLocks/>
            </p:cNvSpPr>
            <p:nvPr/>
          </p:nvSpPr>
          <p:spPr bwMode="auto">
            <a:xfrm>
              <a:off x="5209" y="2976"/>
              <a:ext cx="12" cy="6"/>
            </a:xfrm>
            <a:custGeom>
              <a:avLst/>
              <a:gdLst>
                <a:gd name="T0" fmla="*/ 216 w 2"/>
                <a:gd name="T1" fmla="*/ 216 h 1"/>
                <a:gd name="T2" fmla="*/ 0 w 2"/>
                <a:gd name="T3" fmla="*/ 0 h 1"/>
                <a:gd name="T4" fmla="*/ 0 w 2"/>
                <a:gd name="T5" fmla="*/ 0 h 1"/>
                <a:gd name="T6" fmla="*/ 216 w 2"/>
                <a:gd name="T7" fmla="*/ 0 h 1"/>
                <a:gd name="T8" fmla="*/ 216 w 2"/>
                <a:gd name="T9" fmla="*/ 0 h 1"/>
                <a:gd name="T10" fmla="*/ 432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0" y="0"/>
                  </a:lnTo>
                  <a:lnTo>
                    <a:pt x="1" y="0"/>
                  </a:lnTo>
                  <a:lnTo>
                    <a:pt x="2"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50" name="Freeform 726"/>
            <p:cNvSpPr>
              <a:spLocks/>
            </p:cNvSpPr>
            <p:nvPr/>
          </p:nvSpPr>
          <p:spPr bwMode="auto">
            <a:xfrm>
              <a:off x="5185" y="2988"/>
              <a:ext cx="12" cy="6"/>
            </a:xfrm>
            <a:custGeom>
              <a:avLst/>
              <a:gdLst>
                <a:gd name="T0" fmla="*/ 0 w 2"/>
                <a:gd name="T1" fmla="*/ 216 h 1"/>
                <a:gd name="T2" fmla="*/ 0 w 2"/>
                <a:gd name="T3" fmla="*/ 216 h 1"/>
                <a:gd name="T4" fmla="*/ 0 w 2"/>
                <a:gd name="T5" fmla="*/ 0 h 1"/>
                <a:gd name="T6" fmla="*/ 216 w 2"/>
                <a:gd name="T7" fmla="*/ 0 h 1"/>
                <a:gd name="T8" fmla="*/ 432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0" y="0"/>
                  </a:lnTo>
                  <a:lnTo>
                    <a:pt x="1" y="0"/>
                  </a:lnTo>
                  <a:lnTo>
                    <a:pt x="2"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51" name="Freeform 727"/>
            <p:cNvSpPr>
              <a:spLocks/>
            </p:cNvSpPr>
            <p:nvPr/>
          </p:nvSpPr>
          <p:spPr bwMode="auto">
            <a:xfrm>
              <a:off x="5185" y="2988"/>
              <a:ext cx="12" cy="6"/>
            </a:xfrm>
            <a:custGeom>
              <a:avLst/>
              <a:gdLst>
                <a:gd name="T0" fmla="*/ 0 w 2"/>
                <a:gd name="T1" fmla="*/ 216 h 1"/>
                <a:gd name="T2" fmla="*/ 0 w 2"/>
                <a:gd name="T3" fmla="*/ 216 h 1"/>
                <a:gd name="T4" fmla="*/ 0 w 2"/>
                <a:gd name="T5" fmla="*/ 0 h 1"/>
                <a:gd name="T6" fmla="*/ 216 w 2"/>
                <a:gd name="T7" fmla="*/ 0 h 1"/>
                <a:gd name="T8" fmla="*/ 432 w 2"/>
                <a:gd name="T9" fmla="*/ 216 h 1"/>
                <a:gd name="T10" fmla="*/ 0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1"/>
                  </a:moveTo>
                  <a:lnTo>
                    <a:pt x="0" y="1"/>
                  </a:lnTo>
                  <a:lnTo>
                    <a:pt x="0" y="0"/>
                  </a:lnTo>
                  <a:lnTo>
                    <a:pt x="1" y="0"/>
                  </a:lnTo>
                  <a:lnTo>
                    <a:pt x="2"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52" name="Freeform 728"/>
            <p:cNvSpPr>
              <a:spLocks/>
            </p:cNvSpPr>
            <p:nvPr/>
          </p:nvSpPr>
          <p:spPr bwMode="auto">
            <a:xfrm>
              <a:off x="5185" y="2958"/>
              <a:ext cx="12" cy="6"/>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53" name="Freeform 729"/>
            <p:cNvSpPr>
              <a:spLocks/>
            </p:cNvSpPr>
            <p:nvPr/>
          </p:nvSpPr>
          <p:spPr bwMode="auto">
            <a:xfrm>
              <a:off x="5185" y="2958"/>
              <a:ext cx="12" cy="6"/>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54" name="Freeform 730"/>
            <p:cNvSpPr>
              <a:spLocks/>
            </p:cNvSpPr>
            <p:nvPr/>
          </p:nvSpPr>
          <p:spPr bwMode="auto">
            <a:xfrm>
              <a:off x="5059" y="2964"/>
              <a:ext cx="6" cy="12"/>
            </a:xfrm>
            <a:custGeom>
              <a:avLst/>
              <a:gdLst>
                <a:gd name="T0" fmla="*/ 0 w 1"/>
                <a:gd name="T1" fmla="*/ 216 h 2"/>
                <a:gd name="T2" fmla="*/ 0 w 1"/>
                <a:gd name="T3" fmla="*/ 216 h 2"/>
                <a:gd name="T4" fmla="*/ 0 w 1"/>
                <a:gd name="T5" fmla="*/ 432 h 2"/>
                <a:gd name="T6" fmla="*/ 216 w 1"/>
                <a:gd name="T7" fmla="*/ 432 h 2"/>
                <a:gd name="T8" fmla="*/ 216 w 1"/>
                <a:gd name="T9" fmla="*/ 216 h 2"/>
                <a:gd name="T10" fmla="*/ 0 w 1"/>
                <a:gd name="T11" fmla="*/ 0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2"/>
                  </a:lnTo>
                  <a:lnTo>
                    <a:pt x="1" y="2"/>
                  </a:lnTo>
                  <a:lnTo>
                    <a:pt x="1" y="1"/>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55" name="Freeform 731"/>
            <p:cNvSpPr>
              <a:spLocks/>
            </p:cNvSpPr>
            <p:nvPr/>
          </p:nvSpPr>
          <p:spPr bwMode="auto">
            <a:xfrm>
              <a:off x="5059" y="2964"/>
              <a:ext cx="6" cy="12"/>
            </a:xfrm>
            <a:custGeom>
              <a:avLst/>
              <a:gdLst>
                <a:gd name="T0" fmla="*/ 0 w 1"/>
                <a:gd name="T1" fmla="*/ 216 h 2"/>
                <a:gd name="T2" fmla="*/ 0 w 1"/>
                <a:gd name="T3" fmla="*/ 216 h 2"/>
                <a:gd name="T4" fmla="*/ 0 w 1"/>
                <a:gd name="T5" fmla="*/ 432 h 2"/>
                <a:gd name="T6" fmla="*/ 216 w 1"/>
                <a:gd name="T7" fmla="*/ 432 h 2"/>
                <a:gd name="T8" fmla="*/ 216 w 1"/>
                <a:gd name="T9" fmla="*/ 216 h 2"/>
                <a:gd name="T10" fmla="*/ 0 w 1"/>
                <a:gd name="T11" fmla="*/ 0 h 2"/>
                <a:gd name="T12" fmla="*/ 0 w 1"/>
                <a:gd name="T13" fmla="*/ 216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1"/>
                  </a:moveTo>
                  <a:lnTo>
                    <a:pt x="0" y="1"/>
                  </a:lnTo>
                  <a:lnTo>
                    <a:pt x="0" y="2"/>
                  </a:lnTo>
                  <a:lnTo>
                    <a:pt x="1" y="2"/>
                  </a:lnTo>
                  <a:lnTo>
                    <a:pt x="1" y="1"/>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56" name="Freeform 732"/>
            <p:cNvSpPr>
              <a:spLocks/>
            </p:cNvSpPr>
            <p:nvPr/>
          </p:nvSpPr>
          <p:spPr bwMode="auto">
            <a:xfrm>
              <a:off x="5083" y="2976"/>
              <a:ext cx="6" cy="6"/>
            </a:xfrm>
            <a:custGeom>
              <a:avLst/>
              <a:gdLst>
                <a:gd name="T0" fmla="*/ 0 w 1"/>
                <a:gd name="T1" fmla="*/ 216 h 1"/>
                <a:gd name="T2" fmla="*/ 0 w 1"/>
                <a:gd name="T3" fmla="*/ 216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57" name="Freeform 733"/>
            <p:cNvSpPr>
              <a:spLocks/>
            </p:cNvSpPr>
            <p:nvPr/>
          </p:nvSpPr>
          <p:spPr bwMode="auto">
            <a:xfrm>
              <a:off x="5083" y="2976"/>
              <a:ext cx="6" cy="6"/>
            </a:xfrm>
            <a:custGeom>
              <a:avLst/>
              <a:gdLst>
                <a:gd name="T0" fmla="*/ 0 w 1"/>
                <a:gd name="T1" fmla="*/ 216 h 1"/>
                <a:gd name="T2" fmla="*/ 0 w 1"/>
                <a:gd name="T3" fmla="*/ 216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1"/>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58" name="Freeform 734"/>
            <p:cNvSpPr>
              <a:spLocks/>
            </p:cNvSpPr>
            <p:nvPr/>
          </p:nvSpPr>
          <p:spPr bwMode="auto">
            <a:xfrm>
              <a:off x="5281" y="3042"/>
              <a:ext cx="6" cy="12"/>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59" name="Freeform 735"/>
            <p:cNvSpPr>
              <a:spLocks/>
            </p:cNvSpPr>
            <p:nvPr/>
          </p:nvSpPr>
          <p:spPr bwMode="auto">
            <a:xfrm>
              <a:off x="5281" y="3042"/>
              <a:ext cx="6" cy="12"/>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60" name="Freeform 736"/>
            <p:cNvSpPr>
              <a:spLocks/>
            </p:cNvSpPr>
            <p:nvPr/>
          </p:nvSpPr>
          <p:spPr bwMode="auto">
            <a:xfrm>
              <a:off x="5287" y="3054"/>
              <a:ext cx="6" cy="6"/>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61" name="Freeform 737"/>
            <p:cNvSpPr>
              <a:spLocks/>
            </p:cNvSpPr>
            <p:nvPr/>
          </p:nvSpPr>
          <p:spPr bwMode="auto">
            <a:xfrm>
              <a:off x="5287" y="3054"/>
              <a:ext cx="6" cy="6"/>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62" name="Freeform 738"/>
            <p:cNvSpPr>
              <a:spLocks/>
            </p:cNvSpPr>
            <p:nvPr/>
          </p:nvSpPr>
          <p:spPr bwMode="auto">
            <a:xfrm>
              <a:off x="5311" y="3090"/>
              <a:ext cx="6" cy="6"/>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63" name="Freeform 739"/>
            <p:cNvSpPr>
              <a:spLocks/>
            </p:cNvSpPr>
            <p:nvPr/>
          </p:nvSpPr>
          <p:spPr bwMode="auto">
            <a:xfrm>
              <a:off x="5311" y="3090"/>
              <a:ext cx="6" cy="6"/>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64" name="Rectangle 740"/>
            <p:cNvSpPr>
              <a:spLocks noChangeArrowheads="1"/>
            </p:cNvSpPr>
            <p:nvPr/>
          </p:nvSpPr>
          <p:spPr bwMode="auto">
            <a:xfrm>
              <a:off x="5311" y="3102"/>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65" name="Rectangle 741"/>
            <p:cNvSpPr>
              <a:spLocks noChangeArrowheads="1"/>
            </p:cNvSpPr>
            <p:nvPr/>
          </p:nvSpPr>
          <p:spPr bwMode="auto">
            <a:xfrm>
              <a:off x="5311" y="3102"/>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66" name="Freeform 742"/>
            <p:cNvSpPr>
              <a:spLocks/>
            </p:cNvSpPr>
            <p:nvPr/>
          </p:nvSpPr>
          <p:spPr bwMode="auto">
            <a:xfrm>
              <a:off x="5287" y="3126"/>
              <a:ext cx="6"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67" name="Freeform 743"/>
            <p:cNvSpPr>
              <a:spLocks/>
            </p:cNvSpPr>
            <p:nvPr/>
          </p:nvSpPr>
          <p:spPr bwMode="auto">
            <a:xfrm>
              <a:off x="5287" y="3126"/>
              <a:ext cx="6"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68" name="Rectangle 744"/>
            <p:cNvSpPr>
              <a:spLocks noChangeArrowheads="1"/>
            </p:cNvSpPr>
            <p:nvPr/>
          </p:nvSpPr>
          <p:spPr bwMode="auto">
            <a:xfrm>
              <a:off x="5275" y="3120"/>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69" name="Rectangle 745"/>
            <p:cNvSpPr>
              <a:spLocks noChangeArrowheads="1"/>
            </p:cNvSpPr>
            <p:nvPr/>
          </p:nvSpPr>
          <p:spPr bwMode="auto">
            <a:xfrm>
              <a:off x="5275" y="3120"/>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70" name="Freeform 746"/>
            <p:cNvSpPr>
              <a:spLocks/>
            </p:cNvSpPr>
            <p:nvPr/>
          </p:nvSpPr>
          <p:spPr bwMode="auto">
            <a:xfrm>
              <a:off x="5245" y="3114"/>
              <a:ext cx="36" cy="30"/>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71" name="Freeform 747"/>
            <p:cNvSpPr>
              <a:spLocks/>
            </p:cNvSpPr>
            <p:nvPr/>
          </p:nvSpPr>
          <p:spPr bwMode="auto">
            <a:xfrm>
              <a:off x="5245" y="3114"/>
              <a:ext cx="36" cy="30"/>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72" name="Freeform 748"/>
            <p:cNvSpPr>
              <a:spLocks/>
            </p:cNvSpPr>
            <p:nvPr/>
          </p:nvSpPr>
          <p:spPr bwMode="auto">
            <a:xfrm>
              <a:off x="5425" y="3078"/>
              <a:ext cx="18" cy="12"/>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73" name="Freeform 749"/>
            <p:cNvSpPr>
              <a:spLocks/>
            </p:cNvSpPr>
            <p:nvPr/>
          </p:nvSpPr>
          <p:spPr bwMode="auto">
            <a:xfrm>
              <a:off x="5425" y="3078"/>
              <a:ext cx="18" cy="12"/>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74" name="Freeform 750"/>
            <p:cNvSpPr>
              <a:spLocks/>
            </p:cNvSpPr>
            <p:nvPr/>
          </p:nvSpPr>
          <p:spPr bwMode="auto">
            <a:xfrm>
              <a:off x="5443" y="3054"/>
              <a:ext cx="18" cy="12"/>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75" name="Freeform 751"/>
            <p:cNvSpPr>
              <a:spLocks/>
            </p:cNvSpPr>
            <p:nvPr/>
          </p:nvSpPr>
          <p:spPr bwMode="auto">
            <a:xfrm>
              <a:off x="5443" y="3054"/>
              <a:ext cx="18" cy="12"/>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76" name="Freeform 752"/>
            <p:cNvSpPr>
              <a:spLocks/>
            </p:cNvSpPr>
            <p:nvPr/>
          </p:nvSpPr>
          <p:spPr bwMode="auto">
            <a:xfrm>
              <a:off x="5365" y="3336"/>
              <a:ext cx="78" cy="120"/>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solidFill>
              <a:srgbClr val="FFCF37"/>
            </a:solid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77" name="Freeform 753"/>
            <p:cNvSpPr>
              <a:spLocks/>
            </p:cNvSpPr>
            <p:nvPr/>
          </p:nvSpPr>
          <p:spPr bwMode="auto">
            <a:xfrm>
              <a:off x="5365" y="3336"/>
              <a:ext cx="78" cy="120"/>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78" name="Freeform 754"/>
            <p:cNvSpPr>
              <a:spLocks/>
            </p:cNvSpPr>
            <p:nvPr/>
          </p:nvSpPr>
          <p:spPr bwMode="auto">
            <a:xfrm>
              <a:off x="5281" y="3444"/>
              <a:ext cx="102" cy="108"/>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79" name="Freeform 755"/>
            <p:cNvSpPr>
              <a:spLocks/>
            </p:cNvSpPr>
            <p:nvPr/>
          </p:nvSpPr>
          <p:spPr bwMode="auto">
            <a:xfrm>
              <a:off x="5281" y="3444"/>
              <a:ext cx="102" cy="108"/>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80" name="Rectangle 756"/>
            <p:cNvSpPr>
              <a:spLocks noChangeArrowheads="1"/>
            </p:cNvSpPr>
            <p:nvPr/>
          </p:nvSpPr>
          <p:spPr bwMode="auto">
            <a:xfrm>
              <a:off x="5293" y="3558"/>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81" name="Rectangle 757"/>
            <p:cNvSpPr>
              <a:spLocks noChangeArrowheads="1"/>
            </p:cNvSpPr>
            <p:nvPr/>
          </p:nvSpPr>
          <p:spPr bwMode="auto">
            <a:xfrm>
              <a:off x="5293" y="3558"/>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582" name="Freeform 758"/>
            <p:cNvSpPr>
              <a:spLocks/>
            </p:cNvSpPr>
            <p:nvPr/>
          </p:nvSpPr>
          <p:spPr bwMode="auto">
            <a:xfrm>
              <a:off x="5521" y="3486"/>
              <a:ext cx="6" cy="6"/>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83" name="Freeform 759"/>
            <p:cNvSpPr>
              <a:spLocks/>
            </p:cNvSpPr>
            <p:nvPr/>
          </p:nvSpPr>
          <p:spPr bwMode="auto">
            <a:xfrm>
              <a:off x="5521" y="3486"/>
              <a:ext cx="6" cy="6"/>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84" name="Freeform 760"/>
            <p:cNvSpPr>
              <a:spLocks/>
            </p:cNvSpPr>
            <p:nvPr/>
          </p:nvSpPr>
          <p:spPr bwMode="auto">
            <a:xfrm>
              <a:off x="4531" y="2982"/>
              <a:ext cx="570" cy="438"/>
            </a:xfrm>
            <a:custGeom>
              <a:avLst/>
              <a:gdLst>
                <a:gd name="T0" fmla="*/ 18576 w 95"/>
                <a:gd name="T1" fmla="*/ 14688 h 73"/>
                <a:gd name="T2" fmla="*/ 19008 w 95"/>
                <a:gd name="T3" fmla="*/ 12960 h 73"/>
                <a:gd name="T4" fmla="*/ 20088 w 95"/>
                <a:gd name="T5" fmla="*/ 11448 h 73"/>
                <a:gd name="T6" fmla="*/ 20088 w 95"/>
                <a:gd name="T7" fmla="*/ 10368 h 73"/>
                <a:gd name="T8" fmla="*/ 20304 w 95"/>
                <a:gd name="T9" fmla="*/ 8640 h 73"/>
                <a:gd name="T10" fmla="*/ 20088 w 95"/>
                <a:gd name="T11" fmla="*/ 7776 h 73"/>
                <a:gd name="T12" fmla="*/ 19008 w 95"/>
                <a:gd name="T13" fmla="*/ 6480 h 73"/>
                <a:gd name="T14" fmla="*/ 18144 w 95"/>
                <a:gd name="T15" fmla="*/ 5832 h 73"/>
                <a:gd name="T16" fmla="*/ 17928 w 95"/>
                <a:gd name="T17" fmla="*/ 4752 h 73"/>
                <a:gd name="T18" fmla="*/ 16848 w 95"/>
                <a:gd name="T19" fmla="*/ 3888 h 73"/>
                <a:gd name="T20" fmla="*/ 16200 w 95"/>
                <a:gd name="T21" fmla="*/ 1944 h 73"/>
                <a:gd name="T22" fmla="*/ 15552 w 95"/>
                <a:gd name="T23" fmla="*/ 1944 h 73"/>
                <a:gd name="T24" fmla="*/ 15120 w 95"/>
                <a:gd name="T25" fmla="*/ 432 h 73"/>
                <a:gd name="T26" fmla="*/ 14688 w 95"/>
                <a:gd name="T27" fmla="*/ 432 h 73"/>
                <a:gd name="T28" fmla="*/ 14472 w 95"/>
                <a:gd name="T29" fmla="*/ 1080 h 73"/>
                <a:gd name="T30" fmla="*/ 14472 w 95"/>
                <a:gd name="T31" fmla="*/ 1728 h 73"/>
                <a:gd name="T32" fmla="*/ 13824 w 95"/>
                <a:gd name="T33" fmla="*/ 3456 h 73"/>
                <a:gd name="T34" fmla="*/ 12528 w 95"/>
                <a:gd name="T35" fmla="*/ 3024 h 73"/>
                <a:gd name="T36" fmla="*/ 11880 w 95"/>
                <a:gd name="T37" fmla="*/ 2376 h 73"/>
                <a:gd name="T38" fmla="*/ 11664 w 95"/>
                <a:gd name="T39" fmla="*/ 1944 h 73"/>
                <a:gd name="T40" fmla="*/ 12096 w 95"/>
                <a:gd name="T41" fmla="*/ 864 h 73"/>
                <a:gd name="T42" fmla="*/ 11664 w 95"/>
                <a:gd name="T43" fmla="*/ 648 h 73"/>
                <a:gd name="T44" fmla="*/ 9936 w 95"/>
                <a:gd name="T45" fmla="*/ 216 h 73"/>
                <a:gd name="T46" fmla="*/ 9936 w 95"/>
                <a:gd name="T47" fmla="*/ 864 h 73"/>
                <a:gd name="T48" fmla="*/ 8640 w 95"/>
                <a:gd name="T49" fmla="*/ 1296 h 73"/>
                <a:gd name="T50" fmla="*/ 8640 w 95"/>
                <a:gd name="T51" fmla="*/ 2376 h 73"/>
                <a:gd name="T52" fmla="*/ 7992 w 95"/>
                <a:gd name="T53" fmla="*/ 2376 h 73"/>
                <a:gd name="T54" fmla="*/ 7344 w 95"/>
                <a:gd name="T55" fmla="*/ 1512 h 73"/>
                <a:gd name="T56" fmla="*/ 6696 w 95"/>
                <a:gd name="T57" fmla="*/ 1944 h 73"/>
                <a:gd name="T58" fmla="*/ 5832 w 95"/>
                <a:gd name="T59" fmla="*/ 2376 h 73"/>
                <a:gd name="T60" fmla="*/ 5400 w 95"/>
                <a:gd name="T61" fmla="*/ 3024 h 73"/>
                <a:gd name="T62" fmla="*/ 4752 w 95"/>
                <a:gd name="T63" fmla="*/ 3240 h 73"/>
                <a:gd name="T64" fmla="*/ 4536 w 95"/>
                <a:gd name="T65" fmla="*/ 4320 h 73"/>
                <a:gd name="T66" fmla="*/ 3240 w 95"/>
                <a:gd name="T67" fmla="*/ 4752 h 73"/>
                <a:gd name="T68" fmla="*/ 2160 w 95"/>
                <a:gd name="T69" fmla="*/ 5184 h 73"/>
                <a:gd name="T70" fmla="*/ 1296 w 95"/>
                <a:gd name="T71" fmla="*/ 5616 h 73"/>
                <a:gd name="T72" fmla="*/ 648 w 95"/>
                <a:gd name="T73" fmla="*/ 5832 h 73"/>
                <a:gd name="T74" fmla="*/ 648 w 95"/>
                <a:gd name="T75" fmla="*/ 7992 h 73"/>
                <a:gd name="T76" fmla="*/ 432 w 95"/>
                <a:gd name="T77" fmla="*/ 7992 h 73"/>
                <a:gd name="T78" fmla="*/ 0 w 95"/>
                <a:gd name="T79" fmla="*/ 7992 h 73"/>
                <a:gd name="T80" fmla="*/ 432 w 95"/>
                <a:gd name="T81" fmla="*/ 8856 h 73"/>
                <a:gd name="T82" fmla="*/ 1080 w 95"/>
                <a:gd name="T83" fmla="*/ 9936 h 73"/>
                <a:gd name="T84" fmla="*/ 1512 w 95"/>
                <a:gd name="T85" fmla="*/ 11664 h 73"/>
                <a:gd name="T86" fmla="*/ 1080 w 95"/>
                <a:gd name="T87" fmla="*/ 12744 h 73"/>
                <a:gd name="T88" fmla="*/ 2160 w 95"/>
                <a:gd name="T89" fmla="*/ 13392 h 73"/>
                <a:gd name="T90" fmla="*/ 3240 w 95"/>
                <a:gd name="T91" fmla="*/ 12960 h 73"/>
                <a:gd name="T92" fmla="*/ 4752 w 95"/>
                <a:gd name="T93" fmla="*/ 12528 h 73"/>
                <a:gd name="T94" fmla="*/ 5616 w 95"/>
                <a:gd name="T95" fmla="*/ 12312 h 73"/>
                <a:gd name="T96" fmla="*/ 7344 w 95"/>
                <a:gd name="T97" fmla="*/ 11664 h 73"/>
                <a:gd name="T98" fmla="*/ 9936 w 95"/>
                <a:gd name="T99" fmla="*/ 11664 h 73"/>
                <a:gd name="T100" fmla="*/ 11232 w 95"/>
                <a:gd name="T101" fmla="*/ 12960 h 73"/>
                <a:gd name="T102" fmla="*/ 11880 w 95"/>
                <a:gd name="T103" fmla="*/ 13176 h 73"/>
                <a:gd name="T104" fmla="*/ 12312 w 95"/>
                <a:gd name="T105" fmla="*/ 12096 h 73"/>
                <a:gd name="T106" fmla="*/ 12312 w 95"/>
                <a:gd name="T107" fmla="*/ 13176 h 73"/>
                <a:gd name="T108" fmla="*/ 12312 w 95"/>
                <a:gd name="T109" fmla="*/ 13608 h 73"/>
                <a:gd name="T110" fmla="*/ 12960 w 95"/>
                <a:gd name="T111" fmla="*/ 13392 h 73"/>
                <a:gd name="T112" fmla="*/ 13392 w 95"/>
                <a:gd name="T113" fmla="*/ 14040 h 73"/>
                <a:gd name="T114" fmla="*/ 13824 w 95"/>
                <a:gd name="T115" fmla="*/ 15120 h 73"/>
                <a:gd name="T116" fmla="*/ 14472 w 95"/>
                <a:gd name="T117" fmla="*/ 15336 h 73"/>
                <a:gd name="T118" fmla="*/ 15984 w 95"/>
                <a:gd name="T119" fmla="*/ 14904 h 73"/>
                <a:gd name="T120" fmla="*/ 16848 w 95"/>
                <a:gd name="T121" fmla="*/ 15552 h 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
                <a:gd name="T184" fmla="*/ 0 h 73"/>
                <a:gd name="T185" fmla="*/ 95 w 95"/>
                <a:gd name="T186" fmla="*/ 73 h 7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 h="73">
                  <a:moveTo>
                    <a:pt x="80" y="70"/>
                  </a:moveTo>
                  <a:lnTo>
                    <a:pt x="81" y="69"/>
                  </a:lnTo>
                  <a:lnTo>
                    <a:pt x="82" y="69"/>
                  </a:lnTo>
                  <a:lnTo>
                    <a:pt x="86" y="68"/>
                  </a:lnTo>
                  <a:lnTo>
                    <a:pt x="86" y="67"/>
                  </a:lnTo>
                  <a:lnTo>
                    <a:pt x="86" y="65"/>
                  </a:lnTo>
                  <a:lnTo>
                    <a:pt x="88" y="61"/>
                  </a:lnTo>
                  <a:lnTo>
                    <a:pt x="88" y="60"/>
                  </a:lnTo>
                  <a:lnTo>
                    <a:pt x="89" y="58"/>
                  </a:lnTo>
                  <a:lnTo>
                    <a:pt x="89" y="57"/>
                  </a:lnTo>
                  <a:lnTo>
                    <a:pt x="92" y="54"/>
                  </a:lnTo>
                  <a:lnTo>
                    <a:pt x="93" y="53"/>
                  </a:lnTo>
                  <a:lnTo>
                    <a:pt x="93" y="52"/>
                  </a:lnTo>
                  <a:lnTo>
                    <a:pt x="94" y="50"/>
                  </a:lnTo>
                  <a:lnTo>
                    <a:pt x="93" y="48"/>
                  </a:lnTo>
                  <a:lnTo>
                    <a:pt x="94" y="46"/>
                  </a:lnTo>
                  <a:lnTo>
                    <a:pt x="94" y="43"/>
                  </a:lnTo>
                  <a:lnTo>
                    <a:pt x="95" y="42"/>
                  </a:lnTo>
                  <a:lnTo>
                    <a:pt x="94" y="40"/>
                  </a:lnTo>
                  <a:lnTo>
                    <a:pt x="93" y="39"/>
                  </a:lnTo>
                  <a:lnTo>
                    <a:pt x="94" y="35"/>
                  </a:lnTo>
                  <a:lnTo>
                    <a:pt x="93" y="35"/>
                  </a:lnTo>
                  <a:lnTo>
                    <a:pt x="93" y="36"/>
                  </a:lnTo>
                  <a:lnTo>
                    <a:pt x="92" y="34"/>
                  </a:lnTo>
                  <a:lnTo>
                    <a:pt x="90" y="32"/>
                  </a:lnTo>
                  <a:lnTo>
                    <a:pt x="89" y="31"/>
                  </a:lnTo>
                  <a:lnTo>
                    <a:pt x="88" y="30"/>
                  </a:lnTo>
                  <a:lnTo>
                    <a:pt x="88" y="28"/>
                  </a:lnTo>
                  <a:lnTo>
                    <a:pt x="87" y="28"/>
                  </a:lnTo>
                  <a:lnTo>
                    <a:pt x="86" y="29"/>
                  </a:lnTo>
                  <a:lnTo>
                    <a:pt x="84" y="27"/>
                  </a:lnTo>
                  <a:lnTo>
                    <a:pt x="85" y="25"/>
                  </a:lnTo>
                  <a:lnTo>
                    <a:pt x="83" y="24"/>
                  </a:lnTo>
                  <a:lnTo>
                    <a:pt x="83" y="22"/>
                  </a:lnTo>
                  <a:lnTo>
                    <a:pt x="81" y="22"/>
                  </a:lnTo>
                  <a:lnTo>
                    <a:pt x="80" y="20"/>
                  </a:lnTo>
                  <a:lnTo>
                    <a:pt x="78" y="20"/>
                  </a:lnTo>
                  <a:lnTo>
                    <a:pt x="78" y="18"/>
                  </a:lnTo>
                  <a:lnTo>
                    <a:pt x="77" y="17"/>
                  </a:lnTo>
                  <a:lnTo>
                    <a:pt x="77" y="14"/>
                  </a:lnTo>
                  <a:lnTo>
                    <a:pt x="76" y="13"/>
                  </a:lnTo>
                  <a:lnTo>
                    <a:pt x="75" y="9"/>
                  </a:lnTo>
                  <a:lnTo>
                    <a:pt x="73" y="8"/>
                  </a:lnTo>
                  <a:lnTo>
                    <a:pt x="72" y="9"/>
                  </a:lnTo>
                  <a:lnTo>
                    <a:pt x="72" y="7"/>
                  </a:lnTo>
                  <a:lnTo>
                    <a:pt x="71" y="4"/>
                  </a:lnTo>
                  <a:lnTo>
                    <a:pt x="71" y="3"/>
                  </a:lnTo>
                  <a:lnTo>
                    <a:pt x="70" y="2"/>
                  </a:lnTo>
                  <a:lnTo>
                    <a:pt x="70" y="0"/>
                  </a:lnTo>
                  <a:lnTo>
                    <a:pt x="69" y="0"/>
                  </a:lnTo>
                  <a:lnTo>
                    <a:pt x="68" y="0"/>
                  </a:lnTo>
                  <a:lnTo>
                    <a:pt x="68" y="2"/>
                  </a:lnTo>
                  <a:lnTo>
                    <a:pt x="68" y="3"/>
                  </a:lnTo>
                  <a:lnTo>
                    <a:pt x="67" y="3"/>
                  </a:lnTo>
                  <a:lnTo>
                    <a:pt x="67" y="4"/>
                  </a:lnTo>
                  <a:lnTo>
                    <a:pt x="67" y="5"/>
                  </a:lnTo>
                  <a:lnTo>
                    <a:pt x="66" y="6"/>
                  </a:lnTo>
                  <a:lnTo>
                    <a:pt x="66" y="7"/>
                  </a:lnTo>
                  <a:lnTo>
                    <a:pt x="67" y="8"/>
                  </a:lnTo>
                  <a:lnTo>
                    <a:pt x="67" y="9"/>
                  </a:lnTo>
                  <a:lnTo>
                    <a:pt x="66" y="12"/>
                  </a:lnTo>
                  <a:lnTo>
                    <a:pt x="66" y="15"/>
                  </a:lnTo>
                  <a:lnTo>
                    <a:pt x="64" y="16"/>
                  </a:lnTo>
                  <a:lnTo>
                    <a:pt x="62" y="16"/>
                  </a:lnTo>
                  <a:lnTo>
                    <a:pt x="61" y="15"/>
                  </a:lnTo>
                  <a:lnTo>
                    <a:pt x="60" y="14"/>
                  </a:lnTo>
                  <a:lnTo>
                    <a:pt x="58" y="14"/>
                  </a:lnTo>
                  <a:lnTo>
                    <a:pt x="57" y="12"/>
                  </a:lnTo>
                  <a:lnTo>
                    <a:pt x="56" y="12"/>
                  </a:lnTo>
                  <a:lnTo>
                    <a:pt x="55" y="12"/>
                  </a:lnTo>
                  <a:lnTo>
                    <a:pt x="55" y="11"/>
                  </a:lnTo>
                  <a:lnTo>
                    <a:pt x="54" y="11"/>
                  </a:lnTo>
                  <a:lnTo>
                    <a:pt x="53" y="10"/>
                  </a:lnTo>
                  <a:lnTo>
                    <a:pt x="53" y="9"/>
                  </a:lnTo>
                  <a:lnTo>
                    <a:pt x="54" y="9"/>
                  </a:lnTo>
                  <a:lnTo>
                    <a:pt x="54" y="7"/>
                  </a:lnTo>
                  <a:lnTo>
                    <a:pt x="55" y="6"/>
                  </a:lnTo>
                  <a:lnTo>
                    <a:pt x="56" y="5"/>
                  </a:lnTo>
                  <a:lnTo>
                    <a:pt x="56" y="4"/>
                  </a:lnTo>
                  <a:lnTo>
                    <a:pt x="56" y="3"/>
                  </a:lnTo>
                  <a:lnTo>
                    <a:pt x="55" y="3"/>
                  </a:lnTo>
                  <a:lnTo>
                    <a:pt x="54" y="4"/>
                  </a:lnTo>
                  <a:lnTo>
                    <a:pt x="54" y="3"/>
                  </a:lnTo>
                  <a:lnTo>
                    <a:pt x="51" y="3"/>
                  </a:lnTo>
                  <a:lnTo>
                    <a:pt x="50" y="2"/>
                  </a:lnTo>
                  <a:lnTo>
                    <a:pt x="48" y="2"/>
                  </a:lnTo>
                  <a:lnTo>
                    <a:pt x="46" y="1"/>
                  </a:lnTo>
                  <a:lnTo>
                    <a:pt x="44" y="1"/>
                  </a:lnTo>
                  <a:lnTo>
                    <a:pt x="44" y="2"/>
                  </a:lnTo>
                  <a:lnTo>
                    <a:pt x="46" y="3"/>
                  </a:lnTo>
                  <a:lnTo>
                    <a:pt x="46" y="4"/>
                  </a:lnTo>
                  <a:lnTo>
                    <a:pt x="43" y="4"/>
                  </a:lnTo>
                  <a:lnTo>
                    <a:pt x="41" y="4"/>
                  </a:lnTo>
                  <a:lnTo>
                    <a:pt x="40" y="5"/>
                  </a:lnTo>
                  <a:lnTo>
                    <a:pt x="40" y="6"/>
                  </a:lnTo>
                  <a:lnTo>
                    <a:pt x="39" y="9"/>
                  </a:lnTo>
                  <a:lnTo>
                    <a:pt x="40" y="10"/>
                  </a:lnTo>
                  <a:lnTo>
                    <a:pt x="40" y="11"/>
                  </a:lnTo>
                  <a:lnTo>
                    <a:pt x="39" y="11"/>
                  </a:lnTo>
                  <a:lnTo>
                    <a:pt x="38" y="11"/>
                  </a:lnTo>
                  <a:lnTo>
                    <a:pt x="37" y="11"/>
                  </a:lnTo>
                  <a:lnTo>
                    <a:pt x="37" y="10"/>
                  </a:lnTo>
                  <a:lnTo>
                    <a:pt x="36" y="11"/>
                  </a:lnTo>
                  <a:lnTo>
                    <a:pt x="34" y="7"/>
                  </a:lnTo>
                  <a:lnTo>
                    <a:pt x="33" y="7"/>
                  </a:lnTo>
                  <a:lnTo>
                    <a:pt x="33" y="8"/>
                  </a:lnTo>
                  <a:lnTo>
                    <a:pt x="32" y="8"/>
                  </a:lnTo>
                  <a:lnTo>
                    <a:pt x="31" y="9"/>
                  </a:lnTo>
                  <a:lnTo>
                    <a:pt x="30" y="9"/>
                  </a:lnTo>
                  <a:lnTo>
                    <a:pt x="29" y="10"/>
                  </a:lnTo>
                  <a:lnTo>
                    <a:pt x="29" y="11"/>
                  </a:lnTo>
                  <a:lnTo>
                    <a:pt x="27" y="11"/>
                  </a:lnTo>
                  <a:lnTo>
                    <a:pt x="27" y="14"/>
                  </a:lnTo>
                  <a:lnTo>
                    <a:pt x="26" y="14"/>
                  </a:lnTo>
                  <a:lnTo>
                    <a:pt x="25" y="14"/>
                  </a:lnTo>
                  <a:lnTo>
                    <a:pt x="26" y="15"/>
                  </a:lnTo>
                  <a:lnTo>
                    <a:pt x="24" y="15"/>
                  </a:lnTo>
                  <a:lnTo>
                    <a:pt x="23" y="14"/>
                  </a:lnTo>
                  <a:lnTo>
                    <a:pt x="22" y="15"/>
                  </a:lnTo>
                  <a:lnTo>
                    <a:pt x="22" y="16"/>
                  </a:lnTo>
                  <a:lnTo>
                    <a:pt x="21" y="17"/>
                  </a:lnTo>
                  <a:lnTo>
                    <a:pt x="22" y="18"/>
                  </a:lnTo>
                  <a:lnTo>
                    <a:pt x="21" y="20"/>
                  </a:lnTo>
                  <a:lnTo>
                    <a:pt x="20" y="20"/>
                  </a:lnTo>
                  <a:lnTo>
                    <a:pt x="18" y="22"/>
                  </a:lnTo>
                  <a:lnTo>
                    <a:pt x="17" y="22"/>
                  </a:lnTo>
                  <a:lnTo>
                    <a:pt x="15" y="22"/>
                  </a:lnTo>
                  <a:lnTo>
                    <a:pt x="14" y="23"/>
                  </a:lnTo>
                  <a:lnTo>
                    <a:pt x="13" y="23"/>
                  </a:lnTo>
                  <a:lnTo>
                    <a:pt x="12" y="24"/>
                  </a:lnTo>
                  <a:lnTo>
                    <a:pt x="10" y="24"/>
                  </a:lnTo>
                  <a:lnTo>
                    <a:pt x="9" y="24"/>
                  </a:lnTo>
                  <a:lnTo>
                    <a:pt x="7" y="26"/>
                  </a:lnTo>
                  <a:lnTo>
                    <a:pt x="6" y="26"/>
                  </a:lnTo>
                  <a:lnTo>
                    <a:pt x="5" y="27"/>
                  </a:lnTo>
                  <a:lnTo>
                    <a:pt x="4" y="28"/>
                  </a:lnTo>
                  <a:lnTo>
                    <a:pt x="4" y="27"/>
                  </a:lnTo>
                  <a:lnTo>
                    <a:pt x="3" y="27"/>
                  </a:lnTo>
                  <a:lnTo>
                    <a:pt x="3" y="28"/>
                  </a:lnTo>
                  <a:lnTo>
                    <a:pt x="2" y="33"/>
                  </a:lnTo>
                  <a:lnTo>
                    <a:pt x="2" y="35"/>
                  </a:lnTo>
                  <a:lnTo>
                    <a:pt x="3" y="37"/>
                  </a:lnTo>
                  <a:lnTo>
                    <a:pt x="3" y="38"/>
                  </a:lnTo>
                  <a:lnTo>
                    <a:pt x="2" y="37"/>
                  </a:lnTo>
                  <a:lnTo>
                    <a:pt x="2" y="38"/>
                  </a:lnTo>
                  <a:lnTo>
                    <a:pt x="3" y="39"/>
                  </a:lnTo>
                  <a:lnTo>
                    <a:pt x="2" y="39"/>
                  </a:lnTo>
                  <a:lnTo>
                    <a:pt x="0" y="37"/>
                  </a:lnTo>
                  <a:lnTo>
                    <a:pt x="2" y="40"/>
                  </a:lnTo>
                  <a:lnTo>
                    <a:pt x="2" y="41"/>
                  </a:lnTo>
                  <a:lnTo>
                    <a:pt x="3" y="42"/>
                  </a:lnTo>
                  <a:lnTo>
                    <a:pt x="3" y="43"/>
                  </a:lnTo>
                  <a:lnTo>
                    <a:pt x="5" y="45"/>
                  </a:lnTo>
                  <a:lnTo>
                    <a:pt x="5" y="46"/>
                  </a:lnTo>
                  <a:lnTo>
                    <a:pt x="5" y="50"/>
                  </a:lnTo>
                  <a:lnTo>
                    <a:pt x="6" y="51"/>
                  </a:lnTo>
                  <a:lnTo>
                    <a:pt x="6" y="52"/>
                  </a:lnTo>
                  <a:lnTo>
                    <a:pt x="7" y="54"/>
                  </a:lnTo>
                  <a:lnTo>
                    <a:pt x="6" y="55"/>
                  </a:lnTo>
                  <a:lnTo>
                    <a:pt x="6" y="58"/>
                  </a:lnTo>
                  <a:lnTo>
                    <a:pt x="5" y="58"/>
                  </a:lnTo>
                  <a:lnTo>
                    <a:pt x="5" y="59"/>
                  </a:lnTo>
                  <a:lnTo>
                    <a:pt x="5" y="60"/>
                  </a:lnTo>
                  <a:lnTo>
                    <a:pt x="7" y="61"/>
                  </a:lnTo>
                  <a:lnTo>
                    <a:pt x="8" y="62"/>
                  </a:lnTo>
                  <a:lnTo>
                    <a:pt x="10" y="62"/>
                  </a:lnTo>
                  <a:lnTo>
                    <a:pt x="13" y="62"/>
                  </a:lnTo>
                  <a:lnTo>
                    <a:pt x="14" y="61"/>
                  </a:lnTo>
                  <a:lnTo>
                    <a:pt x="15" y="60"/>
                  </a:lnTo>
                  <a:lnTo>
                    <a:pt x="16" y="60"/>
                  </a:lnTo>
                  <a:lnTo>
                    <a:pt x="18" y="59"/>
                  </a:lnTo>
                  <a:lnTo>
                    <a:pt x="19" y="58"/>
                  </a:lnTo>
                  <a:lnTo>
                    <a:pt x="22" y="58"/>
                  </a:lnTo>
                  <a:lnTo>
                    <a:pt x="23" y="59"/>
                  </a:lnTo>
                  <a:lnTo>
                    <a:pt x="25" y="59"/>
                  </a:lnTo>
                  <a:lnTo>
                    <a:pt x="26" y="58"/>
                  </a:lnTo>
                  <a:lnTo>
                    <a:pt x="26" y="57"/>
                  </a:lnTo>
                  <a:lnTo>
                    <a:pt x="28" y="56"/>
                  </a:lnTo>
                  <a:lnTo>
                    <a:pt x="29" y="56"/>
                  </a:lnTo>
                  <a:lnTo>
                    <a:pt x="31" y="54"/>
                  </a:lnTo>
                  <a:lnTo>
                    <a:pt x="34" y="54"/>
                  </a:lnTo>
                  <a:lnTo>
                    <a:pt x="37" y="53"/>
                  </a:lnTo>
                  <a:lnTo>
                    <a:pt x="43" y="52"/>
                  </a:lnTo>
                  <a:lnTo>
                    <a:pt x="45" y="54"/>
                  </a:lnTo>
                  <a:lnTo>
                    <a:pt x="46" y="54"/>
                  </a:lnTo>
                  <a:lnTo>
                    <a:pt x="49" y="55"/>
                  </a:lnTo>
                  <a:lnTo>
                    <a:pt x="50" y="57"/>
                  </a:lnTo>
                  <a:lnTo>
                    <a:pt x="51" y="58"/>
                  </a:lnTo>
                  <a:lnTo>
                    <a:pt x="52" y="60"/>
                  </a:lnTo>
                  <a:lnTo>
                    <a:pt x="51" y="60"/>
                  </a:lnTo>
                  <a:lnTo>
                    <a:pt x="52" y="61"/>
                  </a:lnTo>
                  <a:lnTo>
                    <a:pt x="53" y="62"/>
                  </a:lnTo>
                  <a:lnTo>
                    <a:pt x="55" y="61"/>
                  </a:lnTo>
                  <a:lnTo>
                    <a:pt x="54" y="60"/>
                  </a:lnTo>
                  <a:lnTo>
                    <a:pt x="56" y="57"/>
                  </a:lnTo>
                  <a:lnTo>
                    <a:pt x="57" y="57"/>
                  </a:lnTo>
                  <a:lnTo>
                    <a:pt x="57" y="56"/>
                  </a:lnTo>
                  <a:lnTo>
                    <a:pt x="58" y="56"/>
                  </a:lnTo>
                  <a:lnTo>
                    <a:pt x="58" y="58"/>
                  </a:lnTo>
                  <a:lnTo>
                    <a:pt x="57" y="59"/>
                  </a:lnTo>
                  <a:lnTo>
                    <a:pt x="57" y="61"/>
                  </a:lnTo>
                  <a:lnTo>
                    <a:pt x="56" y="61"/>
                  </a:lnTo>
                  <a:lnTo>
                    <a:pt x="56" y="62"/>
                  </a:lnTo>
                  <a:lnTo>
                    <a:pt x="56" y="63"/>
                  </a:lnTo>
                  <a:lnTo>
                    <a:pt x="57" y="63"/>
                  </a:lnTo>
                  <a:lnTo>
                    <a:pt x="58" y="62"/>
                  </a:lnTo>
                  <a:lnTo>
                    <a:pt x="58" y="61"/>
                  </a:lnTo>
                  <a:lnTo>
                    <a:pt x="59" y="61"/>
                  </a:lnTo>
                  <a:lnTo>
                    <a:pt x="60" y="62"/>
                  </a:lnTo>
                  <a:lnTo>
                    <a:pt x="59" y="63"/>
                  </a:lnTo>
                  <a:lnTo>
                    <a:pt x="59" y="64"/>
                  </a:lnTo>
                  <a:lnTo>
                    <a:pt x="61" y="64"/>
                  </a:lnTo>
                  <a:lnTo>
                    <a:pt x="62" y="65"/>
                  </a:lnTo>
                  <a:lnTo>
                    <a:pt x="62" y="66"/>
                  </a:lnTo>
                  <a:lnTo>
                    <a:pt x="62" y="68"/>
                  </a:lnTo>
                  <a:lnTo>
                    <a:pt x="63" y="68"/>
                  </a:lnTo>
                  <a:lnTo>
                    <a:pt x="64" y="70"/>
                  </a:lnTo>
                  <a:lnTo>
                    <a:pt x="65" y="70"/>
                  </a:lnTo>
                  <a:lnTo>
                    <a:pt x="66" y="71"/>
                  </a:lnTo>
                  <a:lnTo>
                    <a:pt x="67" y="71"/>
                  </a:lnTo>
                  <a:cubicBezTo>
                    <a:pt x="67" y="71"/>
                    <a:pt x="67" y="71"/>
                    <a:pt x="67" y="71"/>
                  </a:cubicBezTo>
                  <a:cubicBezTo>
                    <a:pt x="68" y="71"/>
                    <a:pt x="72" y="73"/>
                    <a:pt x="72" y="73"/>
                  </a:cubicBezTo>
                  <a:lnTo>
                    <a:pt x="72" y="72"/>
                  </a:lnTo>
                  <a:lnTo>
                    <a:pt x="73" y="71"/>
                  </a:lnTo>
                  <a:lnTo>
                    <a:pt x="74" y="69"/>
                  </a:lnTo>
                  <a:lnTo>
                    <a:pt x="76" y="70"/>
                  </a:lnTo>
                  <a:lnTo>
                    <a:pt x="75" y="71"/>
                  </a:lnTo>
                  <a:lnTo>
                    <a:pt x="76" y="72"/>
                  </a:lnTo>
                  <a:lnTo>
                    <a:pt x="78" y="72"/>
                  </a:lnTo>
                  <a:lnTo>
                    <a:pt x="80" y="71"/>
                  </a:lnTo>
                  <a:lnTo>
                    <a:pt x="80" y="7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85" name="Freeform 761"/>
            <p:cNvSpPr>
              <a:spLocks/>
            </p:cNvSpPr>
            <p:nvPr/>
          </p:nvSpPr>
          <p:spPr bwMode="auto">
            <a:xfrm>
              <a:off x="4531" y="2982"/>
              <a:ext cx="570" cy="438"/>
            </a:xfrm>
            <a:custGeom>
              <a:avLst/>
              <a:gdLst>
                <a:gd name="T0" fmla="*/ 18576 w 95"/>
                <a:gd name="T1" fmla="*/ 14688 h 73"/>
                <a:gd name="T2" fmla="*/ 19008 w 95"/>
                <a:gd name="T3" fmla="*/ 12960 h 73"/>
                <a:gd name="T4" fmla="*/ 20088 w 95"/>
                <a:gd name="T5" fmla="*/ 11448 h 73"/>
                <a:gd name="T6" fmla="*/ 20088 w 95"/>
                <a:gd name="T7" fmla="*/ 10368 h 73"/>
                <a:gd name="T8" fmla="*/ 20304 w 95"/>
                <a:gd name="T9" fmla="*/ 8640 h 73"/>
                <a:gd name="T10" fmla="*/ 20088 w 95"/>
                <a:gd name="T11" fmla="*/ 7776 h 73"/>
                <a:gd name="T12" fmla="*/ 19008 w 95"/>
                <a:gd name="T13" fmla="*/ 6480 h 73"/>
                <a:gd name="T14" fmla="*/ 18144 w 95"/>
                <a:gd name="T15" fmla="*/ 5832 h 73"/>
                <a:gd name="T16" fmla="*/ 17928 w 95"/>
                <a:gd name="T17" fmla="*/ 4752 h 73"/>
                <a:gd name="T18" fmla="*/ 16848 w 95"/>
                <a:gd name="T19" fmla="*/ 3888 h 73"/>
                <a:gd name="T20" fmla="*/ 16200 w 95"/>
                <a:gd name="T21" fmla="*/ 1944 h 73"/>
                <a:gd name="T22" fmla="*/ 15552 w 95"/>
                <a:gd name="T23" fmla="*/ 1944 h 73"/>
                <a:gd name="T24" fmla="*/ 15120 w 95"/>
                <a:gd name="T25" fmla="*/ 432 h 73"/>
                <a:gd name="T26" fmla="*/ 14688 w 95"/>
                <a:gd name="T27" fmla="*/ 432 h 73"/>
                <a:gd name="T28" fmla="*/ 14472 w 95"/>
                <a:gd name="T29" fmla="*/ 1080 h 73"/>
                <a:gd name="T30" fmla="*/ 14472 w 95"/>
                <a:gd name="T31" fmla="*/ 1728 h 73"/>
                <a:gd name="T32" fmla="*/ 13824 w 95"/>
                <a:gd name="T33" fmla="*/ 3456 h 73"/>
                <a:gd name="T34" fmla="*/ 12528 w 95"/>
                <a:gd name="T35" fmla="*/ 3024 h 73"/>
                <a:gd name="T36" fmla="*/ 11880 w 95"/>
                <a:gd name="T37" fmla="*/ 2376 h 73"/>
                <a:gd name="T38" fmla="*/ 11664 w 95"/>
                <a:gd name="T39" fmla="*/ 1944 h 73"/>
                <a:gd name="T40" fmla="*/ 12096 w 95"/>
                <a:gd name="T41" fmla="*/ 864 h 73"/>
                <a:gd name="T42" fmla="*/ 11664 w 95"/>
                <a:gd name="T43" fmla="*/ 648 h 73"/>
                <a:gd name="T44" fmla="*/ 9936 w 95"/>
                <a:gd name="T45" fmla="*/ 216 h 73"/>
                <a:gd name="T46" fmla="*/ 9936 w 95"/>
                <a:gd name="T47" fmla="*/ 864 h 73"/>
                <a:gd name="T48" fmla="*/ 8640 w 95"/>
                <a:gd name="T49" fmla="*/ 1296 h 73"/>
                <a:gd name="T50" fmla="*/ 8640 w 95"/>
                <a:gd name="T51" fmla="*/ 2376 h 73"/>
                <a:gd name="T52" fmla="*/ 7992 w 95"/>
                <a:gd name="T53" fmla="*/ 2376 h 73"/>
                <a:gd name="T54" fmla="*/ 7344 w 95"/>
                <a:gd name="T55" fmla="*/ 1512 h 73"/>
                <a:gd name="T56" fmla="*/ 6696 w 95"/>
                <a:gd name="T57" fmla="*/ 1944 h 73"/>
                <a:gd name="T58" fmla="*/ 5832 w 95"/>
                <a:gd name="T59" fmla="*/ 2376 h 73"/>
                <a:gd name="T60" fmla="*/ 5400 w 95"/>
                <a:gd name="T61" fmla="*/ 3024 h 73"/>
                <a:gd name="T62" fmla="*/ 4752 w 95"/>
                <a:gd name="T63" fmla="*/ 3240 h 73"/>
                <a:gd name="T64" fmla="*/ 4536 w 95"/>
                <a:gd name="T65" fmla="*/ 4320 h 73"/>
                <a:gd name="T66" fmla="*/ 3240 w 95"/>
                <a:gd name="T67" fmla="*/ 4752 h 73"/>
                <a:gd name="T68" fmla="*/ 2160 w 95"/>
                <a:gd name="T69" fmla="*/ 5184 h 73"/>
                <a:gd name="T70" fmla="*/ 1296 w 95"/>
                <a:gd name="T71" fmla="*/ 5616 h 73"/>
                <a:gd name="T72" fmla="*/ 648 w 95"/>
                <a:gd name="T73" fmla="*/ 5832 h 73"/>
                <a:gd name="T74" fmla="*/ 648 w 95"/>
                <a:gd name="T75" fmla="*/ 7992 h 73"/>
                <a:gd name="T76" fmla="*/ 432 w 95"/>
                <a:gd name="T77" fmla="*/ 7992 h 73"/>
                <a:gd name="T78" fmla="*/ 0 w 95"/>
                <a:gd name="T79" fmla="*/ 7992 h 73"/>
                <a:gd name="T80" fmla="*/ 432 w 95"/>
                <a:gd name="T81" fmla="*/ 8856 h 73"/>
                <a:gd name="T82" fmla="*/ 1080 w 95"/>
                <a:gd name="T83" fmla="*/ 9936 h 73"/>
                <a:gd name="T84" fmla="*/ 1512 w 95"/>
                <a:gd name="T85" fmla="*/ 11664 h 73"/>
                <a:gd name="T86" fmla="*/ 1080 w 95"/>
                <a:gd name="T87" fmla="*/ 12744 h 73"/>
                <a:gd name="T88" fmla="*/ 2160 w 95"/>
                <a:gd name="T89" fmla="*/ 13392 h 73"/>
                <a:gd name="T90" fmla="*/ 3240 w 95"/>
                <a:gd name="T91" fmla="*/ 12960 h 73"/>
                <a:gd name="T92" fmla="*/ 4752 w 95"/>
                <a:gd name="T93" fmla="*/ 12528 h 73"/>
                <a:gd name="T94" fmla="*/ 5616 w 95"/>
                <a:gd name="T95" fmla="*/ 12312 h 73"/>
                <a:gd name="T96" fmla="*/ 7344 w 95"/>
                <a:gd name="T97" fmla="*/ 11664 h 73"/>
                <a:gd name="T98" fmla="*/ 9936 w 95"/>
                <a:gd name="T99" fmla="*/ 11664 h 73"/>
                <a:gd name="T100" fmla="*/ 11232 w 95"/>
                <a:gd name="T101" fmla="*/ 12960 h 73"/>
                <a:gd name="T102" fmla="*/ 11880 w 95"/>
                <a:gd name="T103" fmla="*/ 13176 h 73"/>
                <a:gd name="T104" fmla="*/ 12312 w 95"/>
                <a:gd name="T105" fmla="*/ 12096 h 73"/>
                <a:gd name="T106" fmla="*/ 12312 w 95"/>
                <a:gd name="T107" fmla="*/ 13176 h 73"/>
                <a:gd name="T108" fmla="*/ 12312 w 95"/>
                <a:gd name="T109" fmla="*/ 13608 h 73"/>
                <a:gd name="T110" fmla="*/ 12960 w 95"/>
                <a:gd name="T111" fmla="*/ 13392 h 73"/>
                <a:gd name="T112" fmla="*/ 13392 w 95"/>
                <a:gd name="T113" fmla="*/ 14040 h 73"/>
                <a:gd name="T114" fmla="*/ 13824 w 95"/>
                <a:gd name="T115" fmla="*/ 15120 h 73"/>
                <a:gd name="T116" fmla="*/ 14472 w 95"/>
                <a:gd name="T117" fmla="*/ 15336 h 73"/>
                <a:gd name="T118" fmla="*/ 15984 w 95"/>
                <a:gd name="T119" fmla="*/ 14904 h 73"/>
                <a:gd name="T120" fmla="*/ 16848 w 95"/>
                <a:gd name="T121" fmla="*/ 15552 h 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
                <a:gd name="T184" fmla="*/ 0 h 73"/>
                <a:gd name="T185" fmla="*/ 95 w 95"/>
                <a:gd name="T186" fmla="*/ 73 h 7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 h="73">
                  <a:moveTo>
                    <a:pt x="80" y="70"/>
                  </a:moveTo>
                  <a:lnTo>
                    <a:pt x="81" y="69"/>
                  </a:lnTo>
                  <a:lnTo>
                    <a:pt x="82" y="69"/>
                  </a:lnTo>
                  <a:lnTo>
                    <a:pt x="86" y="68"/>
                  </a:lnTo>
                  <a:lnTo>
                    <a:pt x="86" y="67"/>
                  </a:lnTo>
                  <a:lnTo>
                    <a:pt x="86" y="65"/>
                  </a:lnTo>
                  <a:lnTo>
                    <a:pt x="88" y="61"/>
                  </a:lnTo>
                  <a:lnTo>
                    <a:pt x="88" y="60"/>
                  </a:lnTo>
                  <a:lnTo>
                    <a:pt x="89" y="58"/>
                  </a:lnTo>
                  <a:lnTo>
                    <a:pt x="89" y="57"/>
                  </a:lnTo>
                  <a:lnTo>
                    <a:pt x="92" y="54"/>
                  </a:lnTo>
                  <a:lnTo>
                    <a:pt x="93" y="53"/>
                  </a:lnTo>
                  <a:lnTo>
                    <a:pt x="93" y="52"/>
                  </a:lnTo>
                  <a:lnTo>
                    <a:pt x="94" y="50"/>
                  </a:lnTo>
                  <a:lnTo>
                    <a:pt x="93" y="48"/>
                  </a:lnTo>
                  <a:lnTo>
                    <a:pt x="94" y="46"/>
                  </a:lnTo>
                  <a:lnTo>
                    <a:pt x="94" y="43"/>
                  </a:lnTo>
                  <a:lnTo>
                    <a:pt x="95" y="42"/>
                  </a:lnTo>
                  <a:lnTo>
                    <a:pt x="94" y="40"/>
                  </a:lnTo>
                  <a:lnTo>
                    <a:pt x="93" y="39"/>
                  </a:lnTo>
                  <a:lnTo>
                    <a:pt x="94" y="35"/>
                  </a:lnTo>
                  <a:lnTo>
                    <a:pt x="93" y="35"/>
                  </a:lnTo>
                  <a:lnTo>
                    <a:pt x="93" y="36"/>
                  </a:lnTo>
                  <a:lnTo>
                    <a:pt x="92" y="34"/>
                  </a:lnTo>
                  <a:lnTo>
                    <a:pt x="90" y="32"/>
                  </a:lnTo>
                  <a:lnTo>
                    <a:pt x="89" y="31"/>
                  </a:lnTo>
                  <a:lnTo>
                    <a:pt x="88" y="30"/>
                  </a:lnTo>
                  <a:lnTo>
                    <a:pt x="88" y="28"/>
                  </a:lnTo>
                  <a:lnTo>
                    <a:pt x="87" y="28"/>
                  </a:lnTo>
                  <a:lnTo>
                    <a:pt x="86" y="29"/>
                  </a:lnTo>
                  <a:lnTo>
                    <a:pt x="84" y="27"/>
                  </a:lnTo>
                  <a:lnTo>
                    <a:pt x="85" y="25"/>
                  </a:lnTo>
                  <a:lnTo>
                    <a:pt x="83" y="24"/>
                  </a:lnTo>
                  <a:lnTo>
                    <a:pt x="83" y="22"/>
                  </a:lnTo>
                  <a:lnTo>
                    <a:pt x="81" y="22"/>
                  </a:lnTo>
                  <a:lnTo>
                    <a:pt x="80" y="20"/>
                  </a:lnTo>
                  <a:lnTo>
                    <a:pt x="78" y="20"/>
                  </a:lnTo>
                  <a:lnTo>
                    <a:pt x="78" y="18"/>
                  </a:lnTo>
                  <a:lnTo>
                    <a:pt x="77" y="17"/>
                  </a:lnTo>
                  <a:lnTo>
                    <a:pt x="77" y="14"/>
                  </a:lnTo>
                  <a:lnTo>
                    <a:pt x="76" y="13"/>
                  </a:lnTo>
                  <a:lnTo>
                    <a:pt x="75" y="9"/>
                  </a:lnTo>
                  <a:lnTo>
                    <a:pt x="73" y="8"/>
                  </a:lnTo>
                  <a:lnTo>
                    <a:pt x="72" y="9"/>
                  </a:lnTo>
                  <a:lnTo>
                    <a:pt x="72" y="7"/>
                  </a:lnTo>
                  <a:lnTo>
                    <a:pt x="71" y="4"/>
                  </a:lnTo>
                  <a:lnTo>
                    <a:pt x="71" y="3"/>
                  </a:lnTo>
                  <a:lnTo>
                    <a:pt x="70" y="2"/>
                  </a:lnTo>
                  <a:lnTo>
                    <a:pt x="70" y="0"/>
                  </a:lnTo>
                  <a:lnTo>
                    <a:pt x="69" y="0"/>
                  </a:lnTo>
                  <a:lnTo>
                    <a:pt x="68" y="0"/>
                  </a:lnTo>
                  <a:lnTo>
                    <a:pt x="68" y="2"/>
                  </a:lnTo>
                  <a:lnTo>
                    <a:pt x="68" y="3"/>
                  </a:lnTo>
                  <a:lnTo>
                    <a:pt x="67" y="3"/>
                  </a:lnTo>
                  <a:lnTo>
                    <a:pt x="67" y="4"/>
                  </a:lnTo>
                  <a:lnTo>
                    <a:pt x="67" y="5"/>
                  </a:lnTo>
                  <a:lnTo>
                    <a:pt x="66" y="6"/>
                  </a:lnTo>
                  <a:lnTo>
                    <a:pt x="66" y="7"/>
                  </a:lnTo>
                  <a:lnTo>
                    <a:pt x="67" y="8"/>
                  </a:lnTo>
                  <a:lnTo>
                    <a:pt x="67" y="9"/>
                  </a:lnTo>
                  <a:lnTo>
                    <a:pt x="66" y="12"/>
                  </a:lnTo>
                  <a:lnTo>
                    <a:pt x="66" y="15"/>
                  </a:lnTo>
                  <a:lnTo>
                    <a:pt x="64" y="16"/>
                  </a:lnTo>
                  <a:lnTo>
                    <a:pt x="62" y="16"/>
                  </a:lnTo>
                  <a:lnTo>
                    <a:pt x="61" y="15"/>
                  </a:lnTo>
                  <a:lnTo>
                    <a:pt x="60" y="14"/>
                  </a:lnTo>
                  <a:lnTo>
                    <a:pt x="58" y="14"/>
                  </a:lnTo>
                  <a:lnTo>
                    <a:pt x="57" y="12"/>
                  </a:lnTo>
                  <a:lnTo>
                    <a:pt x="56" y="12"/>
                  </a:lnTo>
                  <a:lnTo>
                    <a:pt x="55" y="12"/>
                  </a:lnTo>
                  <a:lnTo>
                    <a:pt x="55" y="11"/>
                  </a:lnTo>
                  <a:lnTo>
                    <a:pt x="54" y="11"/>
                  </a:lnTo>
                  <a:lnTo>
                    <a:pt x="53" y="10"/>
                  </a:lnTo>
                  <a:lnTo>
                    <a:pt x="53" y="9"/>
                  </a:lnTo>
                  <a:lnTo>
                    <a:pt x="54" y="9"/>
                  </a:lnTo>
                  <a:lnTo>
                    <a:pt x="54" y="7"/>
                  </a:lnTo>
                  <a:lnTo>
                    <a:pt x="55" y="6"/>
                  </a:lnTo>
                  <a:lnTo>
                    <a:pt x="56" y="5"/>
                  </a:lnTo>
                  <a:lnTo>
                    <a:pt x="56" y="4"/>
                  </a:lnTo>
                  <a:lnTo>
                    <a:pt x="56" y="3"/>
                  </a:lnTo>
                  <a:lnTo>
                    <a:pt x="55" y="3"/>
                  </a:lnTo>
                  <a:lnTo>
                    <a:pt x="54" y="4"/>
                  </a:lnTo>
                  <a:lnTo>
                    <a:pt x="54" y="3"/>
                  </a:lnTo>
                  <a:lnTo>
                    <a:pt x="51" y="3"/>
                  </a:lnTo>
                  <a:lnTo>
                    <a:pt x="50" y="2"/>
                  </a:lnTo>
                  <a:lnTo>
                    <a:pt x="48" y="2"/>
                  </a:lnTo>
                  <a:lnTo>
                    <a:pt x="46" y="1"/>
                  </a:lnTo>
                  <a:lnTo>
                    <a:pt x="44" y="1"/>
                  </a:lnTo>
                  <a:lnTo>
                    <a:pt x="44" y="2"/>
                  </a:lnTo>
                  <a:lnTo>
                    <a:pt x="46" y="3"/>
                  </a:lnTo>
                  <a:lnTo>
                    <a:pt x="46" y="4"/>
                  </a:lnTo>
                  <a:lnTo>
                    <a:pt x="43" y="4"/>
                  </a:lnTo>
                  <a:lnTo>
                    <a:pt x="41" y="4"/>
                  </a:lnTo>
                  <a:lnTo>
                    <a:pt x="40" y="5"/>
                  </a:lnTo>
                  <a:lnTo>
                    <a:pt x="40" y="6"/>
                  </a:lnTo>
                  <a:lnTo>
                    <a:pt x="39" y="9"/>
                  </a:lnTo>
                  <a:lnTo>
                    <a:pt x="40" y="10"/>
                  </a:lnTo>
                  <a:lnTo>
                    <a:pt x="40" y="11"/>
                  </a:lnTo>
                  <a:lnTo>
                    <a:pt x="39" y="11"/>
                  </a:lnTo>
                  <a:lnTo>
                    <a:pt x="38" y="11"/>
                  </a:lnTo>
                  <a:lnTo>
                    <a:pt x="37" y="11"/>
                  </a:lnTo>
                  <a:lnTo>
                    <a:pt x="37" y="10"/>
                  </a:lnTo>
                  <a:lnTo>
                    <a:pt x="36" y="11"/>
                  </a:lnTo>
                  <a:lnTo>
                    <a:pt x="34" y="7"/>
                  </a:lnTo>
                  <a:lnTo>
                    <a:pt x="33" y="7"/>
                  </a:lnTo>
                  <a:lnTo>
                    <a:pt x="33" y="8"/>
                  </a:lnTo>
                  <a:lnTo>
                    <a:pt x="32" y="8"/>
                  </a:lnTo>
                  <a:lnTo>
                    <a:pt x="31" y="9"/>
                  </a:lnTo>
                  <a:lnTo>
                    <a:pt x="30" y="9"/>
                  </a:lnTo>
                  <a:lnTo>
                    <a:pt x="29" y="10"/>
                  </a:lnTo>
                  <a:lnTo>
                    <a:pt x="29" y="11"/>
                  </a:lnTo>
                  <a:lnTo>
                    <a:pt x="27" y="11"/>
                  </a:lnTo>
                  <a:lnTo>
                    <a:pt x="27" y="14"/>
                  </a:lnTo>
                  <a:lnTo>
                    <a:pt x="26" y="14"/>
                  </a:lnTo>
                  <a:lnTo>
                    <a:pt x="25" y="14"/>
                  </a:lnTo>
                  <a:lnTo>
                    <a:pt x="26" y="15"/>
                  </a:lnTo>
                  <a:lnTo>
                    <a:pt x="24" y="15"/>
                  </a:lnTo>
                  <a:lnTo>
                    <a:pt x="23" y="14"/>
                  </a:lnTo>
                  <a:lnTo>
                    <a:pt x="22" y="15"/>
                  </a:lnTo>
                  <a:lnTo>
                    <a:pt x="22" y="16"/>
                  </a:lnTo>
                  <a:lnTo>
                    <a:pt x="21" y="17"/>
                  </a:lnTo>
                  <a:lnTo>
                    <a:pt x="22" y="18"/>
                  </a:lnTo>
                  <a:lnTo>
                    <a:pt x="21" y="20"/>
                  </a:lnTo>
                  <a:lnTo>
                    <a:pt x="20" y="20"/>
                  </a:lnTo>
                  <a:lnTo>
                    <a:pt x="18" y="22"/>
                  </a:lnTo>
                  <a:lnTo>
                    <a:pt x="17" y="22"/>
                  </a:lnTo>
                  <a:lnTo>
                    <a:pt x="15" y="22"/>
                  </a:lnTo>
                  <a:lnTo>
                    <a:pt x="14" y="23"/>
                  </a:lnTo>
                  <a:lnTo>
                    <a:pt x="13" y="23"/>
                  </a:lnTo>
                  <a:lnTo>
                    <a:pt x="12" y="24"/>
                  </a:lnTo>
                  <a:lnTo>
                    <a:pt x="10" y="24"/>
                  </a:lnTo>
                  <a:lnTo>
                    <a:pt x="9" y="24"/>
                  </a:lnTo>
                  <a:lnTo>
                    <a:pt x="7" y="26"/>
                  </a:lnTo>
                  <a:lnTo>
                    <a:pt x="6" y="26"/>
                  </a:lnTo>
                  <a:lnTo>
                    <a:pt x="5" y="27"/>
                  </a:lnTo>
                  <a:lnTo>
                    <a:pt x="4" y="28"/>
                  </a:lnTo>
                  <a:lnTo>
                    <a:pt x="4" y="27"/>
                  </a:lnTo>
                  <a:lnTo>
                    <a:pt x="3" y="27"/>
                  </a:lnTo>
                  <a:lnTo>
                    <a:pt x="3" y="28"/>
                  </a:lnTo>
                  <a:lnTo>
                    <a:pt x="2" y="33"/>
                  </a:lnTo>
                  <a:lnTo>
                    <a:pt x="2" y="35"/>
                  </a:lnTo>
                  <a:lnTo>
                    <a:pt x="3" y="37"/>
                  </a:lnTo>
                  <a:lnTo>
                    <a:pt x="3" y="38"/>
                  </a:lnTo>
                  <a:lnTo>
                    <a:pt x="2" y="37"/>
                  </a:lnTo>
                  <a:lnTo>
                    <a:pt x="2" y="38"/>
                  </a:lnTo>
                  <a:lnTo>
                    <a:pt x="3" y="39"/>
                  </a:lnTo>
                  <a:lnTo>
                    <a:pt x="2" y="39"/>
                  </a:lnTo>
                  <a:lnTo>
                    <a:pt x="0" y="37"/>
                  </a:lnTo>
                  <a:lnTo>
                    <a:pt x="2" y="40"/>
                  </a:lnTo>
                  <a:lnTo>
                    <a:pt x="2" y="41"/>
                  </a:lnTo>
                  <a:lnTo>
                    <a:pt x="3" y="42"/>
                  </a:lnTo>
                  <a:lnTo>
                    <a:pt x="3" y="43"/>
                  </a:lnTo>
                  <a:lnTo>
                    <a:pt x="5" y="45"/>
                  </a:lnTo>
                  <a:lnTo>
                    <a:pt x="5" y="46"/>
                  </a:lnTo>
                  <a:lnTo>
                    <a:pt x="5" y="50"/>
                  </a:lnTo>
                  <a:lnTo>
                    <a:pt x="6" y="51"/>
                  </a:lnTo>
                  <a:lnTo>
                    <a:pt x="6" y="52"/>
                  </a:lnTo>
                  <a:lnTo>
                    <a:pt x="7" y="54"/>
                  </a:lnTo>
                  <a:lnTo>
                    <a:pt x="6" y="55"/>
                  </a:lnTo>
                  <a:lnTo>
                    <a:pt x="6" y="58"/>
                  </a:lnTo>
                  <a:lnTo>
                    <a:pt x="5" y="58"/>
                  </a:lnTo>
                  <a:lnTo>
                    <a:pt x="5" y="59"/>
                  </a:lnTo>
                  <a:lnTo>
                    <a:pt x="5" y="60"/>
                  </a:lnTo>
                  <a:lnTo>
                    <a:pt x="7" y="61"/>
                  </a:lnTo>
                  <a:lnTo>
                    <a:pt x="8" y="62"/>
                  </a:lnTo>
                  <a:lnTo>
                    <a:pt x="10" y="62"/>
                  </a:lnTo>
                  <a:lnTo>
                    <a:pt x="13" y="62"/>
                  </a:lnTo>
                  <a:lnTo>
                    <a:pt x="14" y="61"/>
                  </a:lnTo>
                  <a:lnTo>
                    <a:pt x="15" y="60"/>
                  </a:lnTo>
                  <a:lnTo>
                    <a:pt x="16" y="60"/>
                  </a:lnTo>
                  <a:lnTo>
                    <a:pt x="18" y="59"/>
                  </a:lnTo>
                  <a:lnTo>
                    <a:pt x="19" y="58"/>
                  </a:lnTo>
                  <a:lnTo>
                    <a:pt x="22" y="58"/>
                  </a:lnTo>
                  <a:lnTo>
                    <a:pt x="23" y="59"/>
                  </a:lnTo>
                  <a:lnTo>
                    <a:pt x="25" y="59"/>
                  </a:lnTo>
                  <a:lnTo>
                    <a:pt x="26" y="58"/>
                  </a:lnTo>
                  <a:lnTo>
                    <a:pt x="26" y="57"/>
                  </a:lnTo>
                  <a:lnTo>
                    <a:pt x="28" y="56"/>
                  </a:lnTo>
                  <a:lnTo>
                    <a:pt x="29" y="56"/>
                  </a:lnTo>
                  <a:lnTo>
                    <a:pt x="31" y="54"/>
                  </a:lnTo>
                  <a:lnTo>
                    <a:pt x="34" y="54"/>
                  </a:lnTo>
                  <a:lnTo>
                    <a:pt x="37" y="53"/>
                  </a:lnTo>
                  <a:lnTo>
                    <a:pt x="43" y="52"/>
                  </a:lnTo>
                  <a:lnTo>
                    <a:pt x="45" y="54"/>
                  </a:lnTo>
                  <a:lnTo>
                    <a:pt x="46" y="54"/>
                  </a:lnTo>
                  <a:lnTo>
                    <a:pt x="49" y="55"/>
                  </a:lnTo>
                  <a:lnTo>
                    <a:pt x="50" y="57"/>
                  </a:lnTo>
                  <a:lnTo>
                    <a:pt x="51" y="58"/>
                  </a:lnTo>
                  <a:lnTo>
                    <a:pt x="52" y="60"/>
                  </a:lnTo>
                  <a:lnTo>
                    <a:pt x="51" y="60"/>
                  </a:lnTo>
                  <a:lnTo>
                    <a:pt x="52" y="61"/>
                  </a:lnTo>
                  <a:lnTo>
                    <a:pt x="53" y="62"/>
                  </a:lnTo>
                  <a:lnTo>
                    <a:pt x="55" y="61"/>
                  </a:lnTo>
                  <a:lnTo>
                    <a:pt x="54" y="60"/>
                  </a:lnTo>
                  <a:lnTo>
                    <a:pt x="56" y="57"/>
                  </a:lnTo>
                  <a:lnTo>
                    <a:pt x="57" y="57"/>
                  </a:lnTo>
                  <a:lnTo>
                    <a:pt x="57" y="56"/>
                  </a:lnTo>
                  <a:lnTo>
                    <a:pt x="58" y="56"/>
                  </a:lnTo>
                  <a:lnTo>
                    <a:pt x="58" y="58"/>
                  </a:lnTo>
                  <a:lnTo>
                    <a:pt x="57" y="59"/>
                  </a:lnTo>
                  <a:lnTo>
                    <a:pt x="57" y="61"/>
                  </a:lnTo>
                  <a:lnTo>
                    <a:pt x="56" y="61"/>
                  </a:lnTo>
                  <a:lnTo>
                    <a:pt x="56" y="62"/>
                  </a:lnTo>
                  <a:lnTo>
                    <a:pt x="56" y="63"/>
                  </a:lnTo>
                  <a:lnTo>
                    <a:pt x="57" y="63"/>
                  </a:lnTo>
                  <a:lnTo>
                    <a:pt x="58" y="62"/>
                  </a:lnTo>
                  <a:lnTo>
                    <a:pt x="58" y="61"/>
                  </a:lnTo>
                  <a:lnTo>
                    <a:pt x="59" y="61"/>
                  </a:lnTo>
                  <a:lnTo>
                    <a:pt x="60" y="62"/>
                  </a:lnTo>
                  <a:lnTo>
                    <a:pt x="59" y="63"/>
                  </a:lnTo>
                  <a:lnTo>
                    <a:pt x="59" y="64"/>
                  </a:lnTo>
                  <a:lnTo>
                    <a:pt x="61" y="64"/>
                  </a:lnTo>
                  <a:lnTo>
                    <a:pt x="62" y="65"/>
                  </a:lnTo>
                  <a:lnTo>
                    <a:pt x="62" y="66"/>
                  </a:lnTo>
                  <a:lnTo>
                    <a:pt x="62" y="68"/>
                  </a:lnTo>
                  <a:lnTo>
                    <a:pt x="63" y="68"/>
                  </a:lnTo>
                  <a:lnTo>
                    <a:pt x="64" y="70"/>
                  </a:lnTo>
                  <a:lnTo>
                    <a:pt x="65" y="70"/>
                  </a:lnTo>
                  <a:lnTo>
                    <a:pt x="66" y="71"/>
                  </a:lnTo>
                  <a:lnTo>
                    <a:pt x="67" y="71"/>
                  </a:lnTo>
                  <a:cubicBezTo>
                    <a:pt x="67" y="71"/>
                    <a:pt x="67" y="71"/>
                    <a:pt x="67" y="71"/>
                  </a:cubicBezTo>
                  <a:cubicBezTo>
                    <a:pt x="68" y="71"/>
                    <a:pt x="72" y="73"/>
                    <a:pt x="72" y="73"/>
                  </a:cubicBezTo>
                  <a:lnTo>
                    <a:pt x="72" y="72"/>
                  </a:lnTo>
                  <a:lnTo>
                    <a:pt x="73" y="71"/>
                  </a:lnTo>
                  <a:lnTo>
                    <a:pt x="74" y="69"/>
                  </a:lnTo>
                  <a:lnTo>
                    <a:pt x="76" y="70"/>
                  </a:lnTo>
                  <a:lnTo>
                    <a:pt x="75" y="71"/>
                  </a:lnTo>
                  <a:lnTo>
                    <a:pt x="76" y="72"/>
                  </a:lnTo>
                  <a:lnTo>
                    <a:pt x="78" y="72"/>
                  </a:lnTo>
                  <a:lnTo>
                    <a:pt x="80" y="71"/>
                  </a:lnTo>
                  <a:lnTo>
                    <a:pt x="80" y="7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86" name="Freeform 762"/>
            <p:cNvSpPr>
              <a:spLocks/>
            </p:cNvSpPr>
            <p:nvPr/>
          </p:nvSpPr>
          <p:spPr bwMode="auto">
            <a:xfrm>
              <a:off x="4963" y="3432"/>
              <a:ext cx="0" cy="6"/>
            </a:xfrm>
            <a:custGeom>
              <a:avLst/>
              <a:gdLst>
                <a:gd name="T0" fmla="*/ 0 h 1"/>
                <a:gd name="T1" fmla="*/ 0 h 1"/>
                <a:gd name="T2" fmla="*/ 0 h 1"/>
                <a:gd name="T3" fmla="*/ 0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87" name="Freeform 763"/>
            <p:cNvSpPr>
              <a:spLocks/>
            </p:cNvSpPr>
            <p:nvPr/>
          </p:nvSpPr>
          <p:spPr bwMode="auto">
            <a:xfrm>
              <a:off x="4963" y="3432"/>
              <a:ext cx="0" cy="6"/>
            </a:xfrm>
            <a:custGeom>
              <a:avLst/>
              <a:gdLst>
                <a:gd name="T0" fmla="*/ 0 h 1"/>
                <a:gd name="T1" fmla="*/ 0 h 1"/>
                <a:gd name="T2" fmla="*/ 0 h 1"/>
                <a:gd name="T3" fmla="*/ 0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88" name="Freeform 764"/>
            <p:cNvSpPr>
              <a:spLocks/>
            </p:cNvSpPr>
            <p:nvPr/>
          </p:nvSpPr>
          <p:spPr bwMode="auto">
            <a:xfrm>
              <a:off x="5017" y="3432"/>
              <a:ext cx="6" cy="6"/>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89" name="Freeform 765"/>
            <p:cNvSpPr>
              <a:spLocks/>
            </p:cNvSpPr>
            <p:nvPr/>
          </p:nvSpPr>
          <p:spPr bwMode="auto">
            <a:xfrm>
              <a:off x="5017" y="3432"/>
              <a:ext cx="6" cy="6"/>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216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90" name="Freeform 766"/>
            <p:cNvSpPr>
              <a:spLocks/>
            </p:cNvSpPr>
            <p:nvPr/>
          </p:nvSpPr>
          <p:spPr bwMode="auto">
            <a:xfrm>
              <a:off x="4969" y="3450"/>
              <a:ext cx="60" cy="54"/>
            </a:xfrm>
            <a:custGeom>
              <a:avLst/>
              <a:gdLst>
                <a:gd name="T0" fmla="*/ 2160 w 10"/>
                <a:gd name="T1" fmla="*/ 0 h 9"/>
                <a:gd name="T2" fmla="*/ 1944 w 10"/>
                <a:gd name="T3" fmla="*/ 0 h 9"/>
                <a:gd name="T4" fmla="*/ 1728 w 10"/>
                <a:gd name="T5" fmla="*/ 0 h 9"/>
                <a:gd name="T6" fmla="*/ 1512 w 10"/>
                <a:gd name="T7" fmla="*/ 216 h 9"/>
                <a:gd name="T8" fmla="*/ 1080 w 10"/>
                <a:gd name="T9" fmla="*/ 216 h 9"/>
                <a:gd name="T10" fmla="*/ 648 w 10"/>
                <a:gd name="T11" fmla="*/ 216 h 9"/>
                <a:gd name="T12" fmla="*/ 432 w 10"/>
                <a:gd name="T13" fmla="*/ 0 h 9"/>
                <a:gd name="T14" fmla="*/ 216 w 10"/>
                <a:gd name="T15" fmla="*/ 0 h 9"/>
                <a:gd name="T16" fmla="*/ 0 w 10"/>
                <a:gd name="T17" fmla="*/ 0 h 9"/>
                <a:gd name="T18" fmla="*/ 216 w 10"/>
                <a:gd name="T19" fmla="*/ 432 h 9"/>
                <a:gd name="T20" fmla="*/ 432 w 10"/>
                <a:gd name="T21" fmla="*/ 648 h 9"/>
                <a:gd name="T22" fmla="*/ 432 w 10"/>
                <a:gd name="T23" fmla="*/ 1080 h 9"/>
                <a:gd name="T24" fmla="*/ 648 w 10"/>
                <a:gd name="T25" fmla="*/ 1512 h 9"/>
                <a:gd name="T26" fmla="*/ 864 w 10"/>
                <a:gd name="T27" fmla="*/ 1728 h 9"/>
                <a:gd name="T28" fmla="*/ 864 w 10"/>
                <a:gd name="T29" fmla="*/ 1944 h 9"/>
                <a:gd name="T30" fmla="*/ 1296 w 10"/>
                <a:gd name="T31" fmla="*/ 1944 h 9"/>
                <a:gd name="T32" fmla="*/ 1512 w 10"/>
                <a:gd name="T33" fmla="*/ 1512 h 9"/>
                <a:gd name="T34" fmla="*/ 1728 w 10"/>
                <a:gd name="T35" fmla="*/ 1512 h 9"/>
                <a:gd name="T36" fmla="*/ 1728 w 10"/>
                <a:gd name="T37" fmla="*/ 1296 h 9"/>
                <a:gd name="T38" fmla="*/ 1944 w 10"/>
                <a:gd name="T39" fmla="*/ 1080 h 9"/>
                <a:gd name="T40" fmla="*/ 2160 w 10"/>
                <a:gd name="T41" fmla="*/ 432 h 9"/>
                <a:gd name="T42" fmla="*/ 2160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
                <a:gd name="T67" fmla="*/ 0 h 9"/>
                <a:gd name="T68" fmla="*/ 10 w 10"/>
                <a:gd name="T69" fmla="*/ 9 h 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 h="9">
                  <a:moveTo>
                    <a:pt x="10" y="0"/>
                  </a:moveTo>
                  <a:lnTo>
                    <a:pt x="9" y="0"/>
                  </a:lnTo>
                  <a:lnTo>
                    <a:pt x="8" y="0"/>
                  </a:lnTo>
                  <a:lnTo>
                    <a:pt x="7" y="1"/>
                  </a:lnTo>
                  <a:lnTo>
                    <a:pt x="5" y="1"/>
                  </a:lnTo>
                  <a:lnTo>
                    <a:pt x="3" y="1"/>
                  </a:lnTo>
                  <a:lnTo>
                    <a:pt x="2" y="0"/>
                  </a:lnTo>
                  <a:lnTo>
                    <a:pt x="1" y="0"/>
                  </a:lnTo>
                  <a:lnTo>
                    <a:pt x="0" y="0"/>
                  </a:lnTo>
                  <a:lnTo>
                    <a:pt x="1" y="2"/>
                  </a:lnTo>
                  <a:lnTo>
                    <a:pt x="2" y="3"/>
                  </a:lnTo>
                  <a:lnTo>
                    <a:pt x="2" y="5"/>
                  </a:lnTo>
                  <a:lnTo>
                    <a:pt x="3" y="7"/>
                  </a:lnTo>
                  <a:lnTo>
                    <a:pt x="4" y="8"/>
                  </a:lnTo>
                  <a:lnTo>
                    <a:pt x="4" y="9"/>
                  </a:lnTo>
                  <a:lnTo>
                    <a:pt x="6" y="9"/>
                  </a:lnTo>
                  <a:lnTo>
                    <a:pt x="7" y="7"/>
                  </a:lnTo>
                  <a:lnTo>
                    <a:pt x="8" y="7"/>
                  </a:lnTo>
                  <a:lnTo>
                    <a:pt x="8" y="6"/>
                  </a:lnTo>
                  <a:lnTo>
                    <a:pt x="9" y="5"/>
                  </a:lnTo>
                  <a:lnTo>
                    <a:pt x="10" y="2"/>
                  </a:lnTo>
                  <a:lnTo>
                    <a:pt x="1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91" name="Freeform 767"/>
            <p:cNvSpPr>
              <a:spLocks/>
            </p:cNvSpPr>
            <p:nvPr/>
          </p:nvSpPr>
          <p:spPr bwMode="auto">
            <a:xfrm>
              <a:off x="4969" y="3450"/>
              <a:ext cx="60" cy="54"/>
            </a:xfrm>
            <a:custGeom>
              <a:avLst/>
              <a:gdLst>
                <a:gd name="T0" fmla="*/ 2160 w 10"/>
                <a:gd name="T1" fmla="*/ 0 h 9"/>
                <a:gd name="T2" fmla="*/ 1944 w 10"/>
                <a:gd name="T3" fmla="*/ 0 h 9"/>
                <a:gd name="T4" fmla="*/ 1728 w 10"/>
                <a:gd name="T5" fmla="*/ 0 h 9"/>
                <a:gd name="T6" fmla="*/ 1512 w 10"/>
                <a:gd name="T7" fmla="*/ 216 h 9"/>
                <a:gd name="T8" fmla="*/ 1080 w 10"/>
                <a:gd name="T9" fmla="*/ 216 h 9"/>
                <a:gd name="T10" fmla="*/ 648 w 10"/>
                <a:gd name="T11" fmla="*/ 216 h 9"/>
                <a:gd name="T12" fmla="*/ 432 w 10"/>
                <a:gd name="T13" fmla="*/ 0 h 9"/>
                <a:gd name="T14" fmla="*/ 216 w 10"/>
                <a:gd name="T15" fmla="*/ 0 h 9"/>
                <a:gd name="T16" fmla="*/ 0 w 10"/>
                <a:gd name="T17" fmla="*/ 0 h 9"/>
                <a:gd name="T18" fmla="*/ 216 w 10"/>
                <a:gd name="T19" fmla="*/ 432 h 9"/>
                <a:gd name="T20" fmla="*/ 432 w 10"/>
                <a:gd name="T21" fmla="*/ 648 h 9"/>
                <a:gd name="T22" fmla="*/ 432 w 10"/>
                <a:gd name="T23" fmla="*/ 1080 h 9"/>
                <a:gd name="T24" fmla="*/ 648 w 10"/>
                <a:gd name="T25" fmla="*/ 1512 h 9"/>
                <a:gd name="T26" fmla="*/ 864 w 10"/>
                <a:gd name="T27" fmla="*/ 1728 h 9"/>
                <a:gd name="T28" fmla="*/ 864 w 10"/>
                <a:gd name="T29" fmla="*/ 1944 h 9"/>
                <a:gd name="T30" fmla="*/ 1296 w 10"/>
                <a:gd name="T31" fmla="*/ 1944 h 9"/>
                <a:gd name="T32" fmla="*/ 1512 w 10"/>
                <a:gd name="T33" fmla="*/ 1512 h 9"/>
                <a:gd name="T34" fmla="*/ 1728 w 10"/>
                <a:gd name="T35" fmla="*/ 1512 h 9"/>
                <a:gd name="T36" fmla="*/ 1728 w 10"/>
                <a:gd name="T37" fmla="*/ 1296 h 9"/>
                <a:gd name="T38" fmla="*/ 1944 w 10"/>
                <a:gd name="T39" fmla="*/ 1080 h 9"/>
                <a:gd name="T40" fmla="*/ 2160 w 10"/>
                <a:gd name="T41" fmla="*/ 432 h 9"/>
                <a:gd name="T42" fmla="*/ 2160 w 10"/>
                <a:gd name="T43" fmla="*/ 0 h 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
                <a:gd name="T67" fmla="*/ 0 h 9"/>
                <a:gd name="T68" fmla="*/ 10 w 10"/>
                <a:gd name="T69" fmla="*/ 9 h 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 h="9">
                  <a:moveTo>
                    <a:pt x="10" y="0"/>
                  </a:moveTo>
                  <a:lnTo>
                    <a:pt x="9" y="0"/>
                  </a:lnTo>
                  <a:lnTo>
                    <a:pt x="8" y="0"/>
                  </a:lnTo>
                  <a:lnTo>
                    <a:pt x="7" y="1"/>
                  </a:lnTo>
                  <a:lnTo>
                    <a:pt x="5" y="1"/>
                  </a:lnTo>
                  <a:lnTo>
                    <a:pt x="3" y="1"/>
                  </a:lnTo>
                  <a:lnTo>
                    <a:pt x="2" y="0"/>
                  </a:lnTo>
                  <a:lnTo>
                    <a:pt x="1" y="0"/>
                  </a:lnTo>
                  <a:lnTo>
                    <a:pt x="0" y="0"/>
                  </a:lnTo>
                  <a:lnTo>
                    <a:pt x="1" y="2"/>
                  </a:lnTo>
                  <a:lnTo>
                    <a:pt x="2" y="3"/>
                  </a:lnTo>
                  <a:lnTo>
                    <a:pt x="2" y="5"/>
                  </a:lnTo>
                  <a:lnTo>
                    <a:pt x="3" y="7"/>
                  </a:lnTo>
                  <a:lnTo>
                    <a:pt x="4" y="8"/>
                  </a:lnTo>
                  <a:lnTo>
                    <a:pt x="4" y="9"/>
                  </a:lnTo>
                  <a:lnTo>
                    <a:pt x="6" y="9"/>
                  </a:lnTo>
                  <a:lnTo>
                    <a:pt x="7" y="7"/>
                  </a:lnTo>
                  <a:lnTo>
                    <a:pt x="8" y="7"/>
                  </a:lnTo>
                  <a:lnTo>
                    <a:pt x="8" y="6"/>
                  </a:lnTo>
                  <a:lnTo>
                    <a:pt x="9" y="5"/>
                  </a:lnTo>
                  <a:lnTo>
                    <a:pt x="10" y="2"/>
                  </a:lnTo>
                  <a:lnTo>
                    <a:pt x="1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92" name="Freeform 768"/>
            <p:cNvSpPr>
              <a:spLocks/>
            </p:cNvSpPr>
            <p:nvPr/>
          </p:nvSpPr>
          <p:spPr bwMode="auto">
            <a:xfrm>
              <a:off x="2947" y="2028"/>
              <a:ext cx="6" cy="6"/>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93" name="Freeform 769"/>
            <p:cNvSpPr>
              <a:spLocks/>
            </p:cNvSpPr>
            <p:nvPr/>
          </p:nvSpPr>
          <p:spPr bwMode="auto">
            <a:xfrm>
              <a:off x="2947" y="2028"/>
              <a:ext cx="6" cy="6"/>
            </a:xfrm>
            <a:custGeom>
              <a:avLst/>
              <a:gdLst>
                <a:gd name="T0" fmla="*/ 0 w 1"/>
                <a:gd name="T1" fmla="*/ 0 h 1"/>
                <a:gd name="T2" fmla="*/ 216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94" name="Freeform 770"/>
            <p:cNvSpPr>
              <a:spLocks/>
            </p:cNvSpPr>
            <p:nvPr/>
          </p:nvSpPr>
          <p:spPr bwMode="auto">
            <a:xfrm>
              <a:off x="5233" y="1812"/>
              <a:ext cx="18" cy="18"/>
            </a:xfrm>
            <a:custGeom>
              <a:avLst/>
              <a:gdLst>
                <a:gd name="T0" fmla="*/ 0 w 3"/>
                <a:gd name="T1" fmla="*/ 648 h 3"/>
                <a:gd name="T2" fmla="*/ 0 w 3"/>
                <a:gd name="T3" fmla="*/ 648 h 3"/>
                <a:gd name="T4" fmla="*/ 216 w 3"/>
                <a:gd name="T5" fmla="*/ 432 h 3"/>
                <a:gd name="T6" fmla="*/ 216 w 3"/>
                <a:gd name="T7" fmla="*/ 216 h 3"/>
                <a:gd name="T8" fmla="*/ 648 w 3"/>
                <a:gd name="T9" fmla="*/ 0 h 3"/>
                <a:gd name="T10" fmla="*/ 648 w 3"/>
                <a:gd name="T11" fmla="*/ 432 h 3"/>
                <a:gd name="T12" fmla="*/ 216 w 3"/>
                <a:gd name="T13" fmla="*/ 648 h 3"/>
                <a:gd name="T14" fmla="*/ 0 w 3"/>
                <a:gd name="T15" fmla="*/ 648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1" y="2"/>
                  </a:lnTo>
                  <a:lnTo>
                    <a:pt x="1" y="1"/>
                  </a:lnTo>
                  <a:lnTo>
                    <a:pt x="3" y="0"/>
                  </a:lnTo>
                  <a:lnTo>
                    <a:pt x="3" y="2"/>
                  </a:lnTo>
                  <a:lnTo>
                    <a:pt x="1" y="3"/>
                  </a:lnTo>
                  <a:lnTo>
                    <a:pt x="0"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95" name="Freeform 771"/>
            <p:cNvSpPr>
              <a:spLocks/>
            </p:cNvSpPr>
            <p:nvPr/>
          </p:nvSpPr>
          <p:spPr bwMode="auto">
            <a:xfrm>
              <a:off x="5233" y="1812"/>
              <a:ext cx="18" cy="18"/>
            </a:xfrm>
            <a:custGeom>
              <a:avLst/>
              <a:gdLst>
                <a:gd name="T0" fmla="*/ 0 w 3"/>
                <a:gd name="T1" fmla="*/ 648 h 3"/>
                <a:gd name="T2" fmla="*/ 0 w 3"/>
                <a:gd name="T3" fmla="*/ 648 h 3"/>
                <a:gd name="T4" fmla="*/ 216 w 3"/>
                <a:gd name="T5" fmla="*/ 432 h 3"/>
                <a:gd name="T6" fmla="*/ 216 w 3"/>
                <a:gd name="T7" fmla="*/ 216 h 3"/>
                <a:gd name="T8" fmla="*/ 648 w 3"/>
                <a:gd name="T9" fmla="*/ 0 h 3"/>
                <a:gd name="T10" fmla="*/ 648 w 3"/>
                <a:gd name="T11" fmla="*/ 432 h 3"/>
                <a:gd name="T12" fmla="*/ 216 w 3"/>
                <a:gd name="T13" fmla="*/ 648 h 3"/>
                <a:gd name="T14" fmla="*/ 0 w 3"/>
                <a:gd name="T15" fmla="*/ 648 h 3"/>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3"/>
                <a:gd name="T26" fmla="*/ 3 w 3"/>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3">
                  <a:moveTo>
                    <a:pt x="0" y="3"/>
                  </a:moveTo>
                  <a:lnTo>
                    <a:pt x="0" y="3"/>
                  </a:lnTo>
                  <a:lnTo>
                    <a:pt x="1" y="2"/>
                  </a:lnTo>
                  <a:lnTo>
                    <a:pt x="1" y="1"/>
                  </a:lnTo>
                  <a:lnTo>
                    <a:pt x="3" y="0"/>
                  </a:lnTo>
                  <a:lnTo>
                    <a:pt x="3" y="2"/>
                  </a:lnTo>
                  <a:lnTo>
                    <a:pt x="1" y="3"/>
                  </a:lnTo>
                  <a:lnTo>
                    <a:pt x="0"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96" name="Freeform 772"/>
            <p:cNvSpPr>
              <a:spLocks/>
            </p:cNvSpPr>
            <p:nvPr/>
          </p:nvSpPr>
          <p:spPr bwMode="auto">
            <a:xfrm>
              <a:off x="5263" y="1914"/>
              <a:ext cx="18" cy="18"/>
            </a:xfrm>
            <a:custGeom>
              <a:avLst/>
              <a:gdLst>
                <a:gd name="T0" fmla="*/ 0 w 3"/>
                <a:gd name="T1" fmla="*/ 0 h 3"/>
                <a:gd name="T2" fmla="*/ 216 w 3"/>
                <a:gd name="T3" fmla="*/ 0 h 3"/>
                <a:gd name="T4" fmla="*/ 432 w 3"/>
                <a:gd name="T5" fmla="*/ 0 h 3"/>
                <a:gd name="T6" fmla="*/ 648 w 3"/>
                <a:gd name="T7" fmla="*/ 432 h 3"/>
                <a:gd name="T8" fmla="*/ 648 w 3"/>
                <a:gd name="T9" fmla="*/ 648 h 3"/>
                <a:gd name="T10" fmla="*/ 216 w 3"/>
                <a:gd name="T11" fmla="*/ 432 h 3"/>
                <a:gd name="T12" fmla="*/ 0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0"/>
                  </a:moveTo>
                  <a:lnTo>
                    <a:pt x="1" y="0"/>
                  </a:lnTo>
                  <a:lnTo>
                    <a:pt x="2" y="0"/>
                  </a:lnTo>
                  <a:lnTo>
                    <a:pt x="3" y="2"/>
                  </a:lnTo>
                  <a:lnTo>
                    <a:pt x="3" y="3"/>
                  </a:lnTo>
                  <a:lnTo>
                    <a:pt x="1"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97" name="Freeform 773"/>
            <p:cNvSpPr>
              <a:spLocks/>
            </p:cNvSpPr>
            <p:nvPr/>
          </p:nvSpPr>
          <p:spPr bwMode="auto">
            <a:xfrm>
              <a:off x="5263" y="1914"/>
              <a:ext cx="18" cy="18"/>
            </a:xfrm>
            <a:custGeom>
              <a:avLst/>
              <a:gdLst>
                <a:gd name="T0" fmla="*/ 0 w 3"/>
                <a:gd name="T1" fmla="*/ 0 h 3"/>
                <a:gd name="T2" fmla="*/ 216 w 3"/>
                <a:gd name="T3" fmla="*/ 0 h 3"/>
                <a:gd name="T4" fmla="*/ 432 w 3"/>
                <a:gd name="T5" fmla="*/ 0 h 3"/>
                <a:gd name="T6" fmla="*/ 648 w 3"/>
                <a:gd name="T7" fmla="*/ 432 h 3"/>
                <a:gd name="T8" fmla="*/ 648 w 3"/>
                <a:gd name="T9" fmla="*/ 648 h 3"/>
                <a:gd name="T10" fmla="*/ 216 w 3"/>
                <a:gd name="T11" fmla="*/ 432 h 3"/>
                <a:gd name="T12" fmla="*/ 0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0"/>
                  </a:moveTo>
                  <a:lnTo>
                    <a:pt x="1" y="0"/>
                  </a:lnTo>
                  <a:lnTo>
                    <a:pt x="2" y="0"/>
                  </a:lnTo>
                  <a:lnTo>
                    <a:pt x="3" y="2"/>
                  </a:lnTo>
                  <a:lnTo>
                    <a:pt x="3" y="3"/>
                  </a:lnTo>
                  <a:lnTo>
                    <a:pt x="1"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598" name="Freeform 774"/>
            <p:cNvSpPr>
              <a:spLocks/>
            </p:cNvSpPr>
            <p:nvPr/>
          </p:nvSpPr>
          <p:spPr bwMode="auto">
            <a:xfrm>
              <a:off x="5287" y="1920"/>
              <a:ext cx="12" cy="12"/>
            </a:xfrm>
            <a:custGeom>
              <a:avLst/>
              <a:gdLst>
                <a:gd name="T0" fmla="*/ 0 w 2"/>
                <a:gd name="T1" fmla="*/ 216 h 2"/>
                <a:gd name="T2" fmla="*/ 216 w 2"/>
                <a:gd name="T3" fmla="*/ 0 h 2"/>
                <a:gd name="T4" fmla="*/ 432 w 2"/>
                <a:gd name="T5" fmla="*/ 432 h 2"/>
                <a:gd name="T6" fmla="*/ 216 w 2"/>
                <a:gd name="T7" fmla="*/ 432 h 2"/>
                <a:gd name="T8" fmla="*/ 0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1"/>
                  </a:moveTo>
                  <a:lnTo>
                    <a:pt x="1" y="0"/>
                  </a:lnTo>
                  <a:lnTo>
                    <a:pt x="2" y="2"/>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599" name="Freeform 775"/>
            <p:cNvSpPr>
              <a:spLocks/>
            </p:cNvSpPr>
            <p:nvPr/>
          </p:nvSpPr>
          <p:spPr bwMode="auto">
            <a:xfrm>
              <a:off x="5287" y="1920"/>
              <a:ext cx="12" cy="12"/>
            </a:xfrm>
            <a:custGeom>
              <a:avLst/>
              <a:gdLst>
                <a:gd name="T0" fmla="*/ 0 w 2"/>
                <a:gd name="T1" fmla="*/ 216 h 2"/>
                <a:gd name="T2" fmla="*/ 216 w 2"/>
                <a:gd name="T3" fmla="*/ 0 h 2"/>
                <a:gd name="T4" fmla="*/ 432 w 2"/>
                <a:gd name="T5" fmla="*/ 432 h 2"/>
                <a:gd name="T6" fmla="*/ 216 w 2"/>
                <a:gd name="T7" fmla="*/ 432 h 2"/>
                <a:gd name="T8" fmla="*/ 0 w 2"/>
                <a:gd name="T9" fmla="*/ 216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1"/>
                  </a:moveTo>
                  <a:lnTo>
                    <a:pt x="1" y="0"/>
                  </a:lnTo>
                  <a:lnTo>
                    <a:pt x="2" y="2"/>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00" name="Freeform 776"/>
            <p:cNvSpPr>
              <a:spLocks/>
            </p:cNvSpPr>
            <p:nvPr/>
          </p:nvSpPr>
          <p:spPr bwMode="auto">
            <a:xfrm>
              <a:off x="3733" y="2454"/>
              <a:ext cx="12" cy="6"/>
            </a:xfrm>
            <a:custGeom>
              <a:avLst/>
              <a:gdLst>
                <a:gd name="T0" fmla="*/ 0 w 2"/>
                <a:gd name="T1" fmla="*/ 216 h 1"/>
                <a:gd name="T2" fmla="*/ 0 w 2"/>
                <a:gd name="T3" fmla="*/ 216 h 1"/>
                <a:gd name="T4" fmla="*/ 432 w 2"/>
                <a:gd name="T5" fmla="*/ 0 h 1"/>
                <a:gd name="T6" fmla="*/ 432 w 2"/>
                <a:gd name="T7" fmla="*/ 0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01" name="Freeform 777"/>
            <p:cNvSpPr>
              <a:spLocks/>
            </p:cNvSpPr>
            <p:nvPr/>
          </p:nvSpPr>
          <p:spPr bwMode="auto">
            <a:xfrm>
              <a:off x="3733" y="2454"/>
              <a:ext cx="12" cy="6"/>
            </a:xfrm>
            <a:custGeom>
              <a:avLst/>
              <a:gdLst>
                <a:gd name="T0" fmla="*/ 0 w 2"/>
                <a:gd name="T1" fmla="*/ 216 h 1"/>
                <a:gd name="T2" fmla="*/ 0 w 2"/>
                <a:gd name="T3" fmla="*/ 216 h 1"/>
                <a:gd name="T4" fmla="*/ 432 w 2"/>
                <a:gd name="T5" fmla="*/ 0 h 1"/>
                <a:gd name="T6" fmla="*/ 432 w 2"/>
                <a:gd name="T7" fmla="*/ 0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0" y="1"/>
                  </a:lnTo>
                  <a:lnTo>
                    <a:pt x="2"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02" name="Freeform 778"/>
            <p:cNvSpPr>
              <a:spLocks/>
            </p:cNvSpPr>
            <p:nvPr/>
          </p:nvSpPr>
          <p:spPr bwMode="auto">
            <a:xfrm>
              <a:off x="3655" y="2454"/>
              <a:ext cx="12" cy="6"/>
            </a:xfrm>
            <a:custGeom>
              <a:avLst/>
              <a:gdLst>
                <a:gd name="T0" fmla="*/ 0 w 2"/>
                <a:gd name="T1" fmla="*/ 216 h 1"/>
                <a:gd name="T2" fmla="*/ 216 w 2"/>
                <a:gd name="T3" fmla="*/ 0 h 1"/>
                <a:gd name="T4" fmla="*/ 432 w 2"/>
                <a:gd name="T5" fmla="*/ 216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03" name="Freeform 779"/>
            <p:cNvSpPr>
              <a:spLocks/>
            </p:cNvSpPr>
            <p:nvPr/>
          </p:nvSpPr>
          <p:spPr bwMode="auto">
            <a:xfrm>
              <a:off x="3655" y="2454"/>
              <a:ext cx="12" cy="6"/>
            </a:xfrm>
            <a:custGeom>
              <a:avLst/>
              <a:gdLst>
                <a:gd name="T0" fmla="*/ 0 w 2"/>
                <a:gd name="T1" fmla="*/ 216 h 1"/>
                <a:gd name="T2" fmla="*/ 216 w 2"/>
                <a:gd name="T3" fmla="*/ 0 h 1"/>
                <a:gd name="T4" fmla="*/ 432 w 2"/>
                <a:gd name="T5" fmla="*/ 216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04" name="Freeform 780"/>
            <p:cNvSpPr>
              <a:spLocks/>
            </p:cNvSpPr>
            <p:nvPr/>
          </p:nvSpPr>
          <p:spPr bwMode="auto">
            <a:xfrm>
              <a:off x="5281" y="3042"/>
              <a:ext cx="6" cy="12"/>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05" name="Freeform 781"/>
            <p:cNvSpPr>
              <a:spLocks/>
            </p:cNvSpPr>
            <p:nvPr/>
          </p:nvSpPr>
          <p:spPr bwMode="auto">
            <a:xfrm>
              <a:off x="5281" y="3042"/>
              <a:ext cx="6" cy="12"/>
            </a:xfrm>
            <a:custGeom>
              <a:avLst/>
              <a:gdLst>
                <a:gd name="T0" fmla="*/ 0 w 1"/>
                <a:gd name="T1" fmla="*/ 432 h 2"/>
                <a:gd name="T2" fmla="*/ 216 w 1"/>
                <a:gd name="T3" fmla="*/ 216 h 2"/>
                <a:gd name="T4" fmla="*/ 216 w 1"/>
                <a:gd name="T5" fmla="*/ 0 h 2"/>
                <a:gd name="T6" fmla="*/ 0 w 1"/>
                <a:gd name="T7" fmla="*/ 0 h 2"/>
                <a:gd name="T8" fmla="*/ 0 w 1"/>
                <a:gd name="T9" fmla="*/ 0 h 2"/>
                <a:gd name="T10" fmla="*/ 0 w 1"/>
                <a:gd name="T11" fmla="*/ 216 h 2"/>
                <a:gd name="T12" fmla="*/ 0 w 1"/>
                <a:gd name="T13" fmla="*/ 432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2"/>
                  </a:moveTo>
                  <a:lnTo>
                    <a:pt x="1" y="1"/>
                  </a:lnTo>
                  <a:lnTo>
                    <a:pt x="1" y="0"/>
                  </a:lnTo>
                  <a:lnTo>
                    <a:pt x="0" y="0"/>
                  </a:lnTo>
                  <a:lnTo>
                    <a:pt x="0"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06" name="Freeform 782"/>
            <p:cNvSpPr>
              <a:spLocks/>
            </p:cNvSpPr>
            <p:nvPr/>
          </p:nvSpPr>
          <p:spPr bwMode="auto">
            <a:xfrm>
              <a:off x="5287" y="3054"/>
              <a:ext cx="6" cy="6"/>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07" name="Freeform 783"/>
            <p:cNvSpPr>
              <a:spLocks/>
            </p:cNvSpPr>
            <p:nvPr/>
          </p:nvSpPr>
          <p:spPr bwMode="auto">
            <a:xfrm>
              <a:off x="5287" y="3054"/>
              <a:ext cx="6" cy="6"/>
            </a:xfrm>
            <a:custGeom>
              <a:avLst/>
              <a:gdLst>
                <a:gd name="T0" fmla="*/ 0 w 1"/>
                <a:gd name="T1" fmla="*/ 0 h 1"/>
                <a:gd name="T2" fmla="*/ 0 w 1"/>
                <a:gd name="T3" fmla="*/ 0 h 1"/>
                <a:gd name="T4" fmla="*/ 216 w 1"/>
                <a:gd name="T5" fmla="*/ 216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08" name="Freeform 784"/>
            <p:cNvSpPr>
              <a:spLocks/>
            </p:cNvSpPr>
            <p:nvPr/>
          </p:nvSpPr>
          <p:spPr bwMode="auto">
            <a:xfrm>
              <a:off x="5311" y="3090"/>
              <a:ext cx="6" cy="6"/>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09" name="Freeform 785"/>
            <p:cNvSpPr>
              <a:spLocks/>
            </p:cNvSpPr>
            <p:nvPr/>
          </p:nvSpPr>
          <p:spPr bwMode="auto">
            <a:xfrm>
              <a:off x="5311" y="3090"/>
              <a:ext cx="6" cy="6"/>
            </a:xfrm>
            <a:custGeom>
              <a:avLst/>
              <a:gdLst>
                <a:gd name="T0" fmla="*/ 0 w 1"/>
                <a:gd name="T1" fmla="*/ 216 h 1"/>
                <a:gd name="T2" fmla="*/ 0 w 1"/>
                <a:gd name="T3" fmla="*/ 0 h 1"/>
                <a:gd name="T4" fmla="*/ 0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10" name="Rectangle 786"/>
            <p:cNvSpPr>
              <a:spLocks noChangeArrowheads="1"/>
            </p:cNvSpPr>
            <p:nvPr/>
          </p:nvSpPr>
          <p:spPr bwMode="auto">
            <a:xfrm>
              <a:off x="5311" y="3102"/>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611" name="Rectangle 787"/>
            <p:cNvSpPr>
              <a:spLocks noChangeArrowheads="1"/>
            </p:cNvSpPr>
            <p:nvPr/>
          </p:nvSpPr>
          <p:spPr bwMode="auto">
            <a:xfrm>
              <a:off x="5311" y="3102"/>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612" name="Freeform 788"/>
            <p:cNvSpPr>
              <a:spLocks/>
            </p:cNvSpPr>
            <p:nvPr/>
          </p:nvSpPr>
          <p:spPr bwMode="auto">
            <a:xfrm>
              <a:off x="5287" y="3126"/>
              <a:ext cx="6"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13" name="Freeform 789"/>
            <p:cNvSpPr>
              <a:spLocks/>
            </p:cNvSpPr>
            <p:nvPr/>
          </p:nvSpPr>
          <p:spPr bwMode="auto">
            <a:xfrm>
              <a:off x="5287" y="3126"/>
              <a:ext cx="6" cy="0"/>
            </a:xfrm>
            <a:custGeom>
              <a:avLst/>
              <a:gdLst>
                <a:gd name="T0" fmla="*/ 0 w 1"/>
                <a:gd name="T1" fmla="*/ 0 w 1"/>
                <a:gd name="T2" fmla="*/ 0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0"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14" name="Rectangle 790"/>
            <p:cNvSpPr>
              <a:spLocks noChangeArrowheads="1"/>
            </p:cNvSpPr>
            <p:nvPr/>
          </p:nvSpPr>
          <p:spPr bwMode="auto">
            <a:xfrm>
              <a:off x="5275" y="3120"/>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615" name="Rectangle 791"/>
            <p:cNvSpPr>
              <a:spLocks noChangeArrowheads="1"/>
            </p:cNvSpPr>
            <p:nvPr/>
          </p:nvSpPr>
          <p:spPr bwMode="auto">
            <a:xfrm>
              <a:off x="5275" y="3120"/>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616" name="Freeform 792"/>
            <p:cNvSpPr>
              <a:spLocks/>
            </p:cNvSpPr>
            <p:nvPr/>
          </p:nvSpPr>
          <p:spPr bwMode="auto">
            <a:xfrm>
              <a:off x="5245" y="3114"/>
              <a:ext cx="36" cy="30"/>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17" name="Freeform 793"/>
            <p:cNvSpPr>
              <a:spLocks/>
            </p:cNvSpPr>
            <p:nvPr/>
          </p:nvSpPr>
          <p:spPr bwMode="auto">
            <a:xfrm>
              <a:off x="5245" y="3114"/>
              <a:ext cx="36" cy="30"/>
            </a:xfrm>
            <a:custGeom>
              <a:avLst/>
              <a:gdLst>
                <a:gd name="T0" fmla="*/ 0 w 6"/>
                <a:gd name="T1" fmla="*/ 216 h 5"/>
                <a:gd name="T2" fmla="*/ 216 w 6"/>
                <a:gd name="T3" fmla="*/ 216 h 5"/>
                <a:gd name="T4" fmla="*/ 432 w 6"/>
                <a:gd name="T5" fmla="*/ 216 h 5"/>
                <a:gd name="T6" fmla="*/ 648 w 6"/>
                <a:gd name="T7" fmla="*/ 648 h 5"/>
                <a:gd name="T8" fmla="*/ 864 w 6"/>
                <a:gd name="T9" fmla="*/ 648 h 5"/>
                <a:gd name="T10" fmla="*/ 1296 w 6"/>
                <a:gd name="T11" fmla="*/ 864 h 5"/>
                <a:gd name="T12" fmla="*/ 1296 w 6"/>
                <a:gd name="T13" fmla="*/ 1080 h 5"/>
                <a:gd name="T14" fmla="*/ 1296 w 6"/>
                <a:gd name="T15" fmla="*/ 1080 h 5"/>
                <a:gd name="T16" fmla="*/ 864 w 6"/>
                <a:gd name="T17" fmla="*/ 1080 h 5"/>
                <a:gd name="T18" fmla="*/ 432 w 6"/>
                <a:gd name="T19" fmla="*/ 648 h 5"/>
                <a:gd name="T20" fmla="*/ 216 w 6"/>
                <a:gd name="T21" fmla="*/ 648 h 5"/>
                <a:gd name="T22" fmla="*/ 0 w 6"/>
                <a:gd name="T23" fmla="*/ 432 h 5"/>
                <a:gd name="T24" fmla="*/ 0 w 6"/>
                <a:gd name="T25" fmla="*/ 216 h 5"/>
                <a:gd name="T26" fmla="*/ 0 w 6"/>
                <a:gd name="T27" fmla="*/ 0 h 5"/>
                <a:gd name="T28" fmla="*/ 0 w 6"/>
                <a:gd name="T29" fmla="*/ 216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0" y="1"/>
                  </a:moveTo>
                  <a:lnTo>
                    <a:pt x="1" y="1"/>
                  </a:lnTo>
                  <a:lnTo>
                    <a:pt x="2" y="1"/>
                  </a:lnTo>
                  <a:lnTo>
                    <a:pt x="3" y="3"/>
                  </a:lnTo>
                  <a:lnTo>
                    <a:pt x="4" y="3"/>
                  </a:lnTo>
                  <a:lnTo>
                    <a:pt x="6" y="4"/>
                  </a:lnTo>
                  <a:lnTo>
                    <a:pt x="6" y="5"/>
                  </a:lnTo>
                  <a:lnTo>
                    <a:pt x="4" y="5"/>
                  </a:lnTo>
                  <a:lnTo>
                    <a:pt x="2" y="3"/>
                  </a:lnTo>
                  <a:lnTo>
                    <a:pt x="1" y="3"/>
                  </a:lnTo>
                  <a:lnTo>
                    <a:pt x="0" y="2"/>
                  </a:lnTo>
                  <a:lnTo>
                    <a:pt x="0" y="1"/>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18" name="Freeform 794"/>
            <p:cNvSpPr>
              <a:spLocks/>
            </p:cNvSpPr>
            <p:nvPr/>
          </p:nvSpPr>
          <p:spPr bwMode="auto">
            <a:xfrm>
              <a:off x="5425" y="3078"/>
              <a:ext cx="18" cy="12"/>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19" name="Freeform 795"/>
            <p:cNvSpPr>
              <a:spLocks/>
            </p:cNvSpPr>
            <p:nvPr/>
          </p:nvSpPr>
          <p:spPr bwMode="auto">
            <a:xfrm>
              <a:off x="5425" y="3078"/>
              <a:ext cx="18" cy="12"/>
            </a:xfrm>
            <a:custGeom>
              <a:avLst/>
              <a:gdLst>
                <a:gd name="T0" fmla="*/ 216 w 3"/>
                <a:gd name="T1" fmla="*/ 432 h 2"/>
                <a:gd name="T2" fmla="*/ 648 w 3"/>
                <a:gd name="T3" fmla="*/ 216 h 2"/>
                <a:gd name="T4" fmla="*/ 648 w 3"/>
                <a:gd name="T5" fmla="*/ 0 h 2"/>
                <a:gd name="T6" fmla="*/ 432 w 3"/>
                <a:gd name="T7" fmla="*/ 0 h 2"/>
                <a:gd name="T8" fmla="*/ 0 w 3"/>
                <a:gd name="T9" fmla="*/ 0 h 2"/>
                <a:gd name="T10" fmla="*/ 0 w 3"/>
                <a:gd name="T11" fmla="*/ 216 h 2"/>
                <a:gd name="T12" fmla="*/ 216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1" y="2"/>
                  </a:moveTo>
                  <a:lnTo>
                    <a:pt x="3" y="1"/>
                  </a:lnTo>
                  <a:lnTo>
                    <a:pt x="3" y="0"/>
                  </a:lnTo>
                  <a:lnTo>
                    <a:pt x="2" y="0"/>
                  </a:lnTo>
                  <a:lnTo>
                    <a:pt x="0" y="0"/>
                  </a:lnTo>
                  <a:lnTo>
                    <a:pt x="0" y="1"/>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20" name="Freeform 796"/>
            <p:cNvSpPr>
              <a:spLocks/>
            </p:cNvSpPr>
            <p:nvPr/>
          </p:nvSpPr>
          <p:spPr bwMode="auto">
            <a:xfrm>
              <a:off x="5443" y="3054"/>
              <a:ext cx="18" cy="12"/>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21" name="Freeform 797"/>
            <p:cNvSpPr>
              <a:spLocks/>
            </p:cNvSpPr>
            <p:nvPr/>
          </p:nvSpPr>
          <p:spPr bwMode="auto">
            <a:xfrm>
              <a:off x="5443" y="3054"/>
              <a:ext cx="18" cy="12"/>
            </a:xfrm>
            <a:custGeom>
              <a:avLst/>
              <a:gdLst>
                <a:gd name="T0" fmla="*/ 216 w 3"/>
                <a:gd name="T1" fmla="*/ 432 h 2"/>
                <a:gd name="T2" fmla="*/ 648 w 3"/>
                <a:gd name="T3" fmla="*/ 216 h 2"/>
                <a:gd name="T4" fmla="*/ 648 w 3"/>
                <a:gd name="T5" fmla="*/ 0 h 2"/>
                <a:gd name="T6" fmla="*/ 432 w 3"/>
                <a:gd name="T7" fmla="*/ 216 h 2"/>
                <a:gd name="T8" fmla="*/ 0 w 3"/>
                <a:gd name="T9" fmla="*/ 432 h 2"/>
                <a:gd name="T10" fmla="*/ 216 w 3"/>
                <a:gd name="T11" fmla="*/ 432 h 2"/>
                <a:gd name="T12" fmla="*/ 0 60000 65536"/>
                <a:gd name="T13" fmla="*/ 0 60000 65536"/>
                <a:gd name="T14" fmla="*/ 0 60000 65536"/>
                <a:gd name="T15" fmla="*/ 0 60000 65536"/>
                <a:gd name="T16" fmla="*/ 0 60000 65536"/>
                <a:gd name="T17" fmla="*/ 0 60000 65536"/>
                <a:gd name="T18" fmla="*/ 0 w 3"/>
                <a:gd name="T19" fmla="*/ 0 h 2"/>
                <a:gd name="T20" fmla="*/ 3 w 3"/>
                <a:gd name="T21" fmla="*/ 2 h 2"/>
              </a:gdLst>
              <a:ahLst/>
              <a:cxnLst>
                <a:cxn ang="T12">
                  <a:pos x="T0" y="T1"/>
                </a:cxn>
                <a:cxn ang="T13">
                  <a:pos x="T2" y="T3"/>
                </a:cxn>
                <a:cxn ang="T14">
                  <a:pos x="T4" y="T5"/>
                </a:cxn>
                <a:cxn ang="T15">
                  <a:pos x="T6" y="T7"/>
                </a:cxn>
                <a:cxn ang="T16">
                  <a:pos x="T8" y="T9"/>
                </a:cxn>
                <a:cxn ang="T17">
                  <a:pos x="T10" y="T11"/>
                </a:cxn>
              </a:cxnLst>
              <a:rect l="T18" t="T19" r="T20" b="T21"/>
              <a:pathLst>
                <a:path w="3" h="2">
                  <a:moveTo>
                    <a:pt x="1" y="2"/>
                  </a:moveTo>
                  <a:lnTo>
                    <a:pt x="3" y="1"/>
                  </a:lnTo>
                  <a:lnTo>
                    <a:pt x="3" y="0"/>
                  </a:lnTo>
                  <a:lnTo>
                    <a:pt x="2" y="1"/>
                  </a:lnTo>
                  <a:lnTo>
                    <a:pt x="0" y="2"/>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22" name="Freeform 798"/>
            <p:cNvSpPr>
              <a:spLocks/>
            </p:cNvSpPr>
            <p:nvPr/>
          </p:nvSpPr>
          <p:spPr bwMode="auto">
            <a:xfrm>
              <a:off x="5365" y="3336"/>
              <a:ext cx="78" cy="120"/>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23" name="Freeform 799"/>
            <p:cNvSpPr>
              <a:spLocks/>
            </p:cNvSpPr>
            <p:nvPr/>
          </p:nvSpPr>
          <p:spPr bwMode="auto">
            <a:xfrm>
              <a:off x="5365" y="3336"/>
              <a:ext cx="78" cy="120"/>
            </a:xfrm>
            <a:custGeom>
              <a:avLst/>
              <a:gdLst>
                <a:gd name="T0" fmla="*/ 216 w 13"/>
                <a:gd name="T1" fmla="*/ 432 h 20"/>
                <a:gd name="T2" fmla="*/ 0 w 13"/>
                <a:gd name="T3" fmla="*/ 216 h 20"/>
                <a:gd name="T4" fmla="*/ 0 w 13"/>
                <a:gd name="T5" fmla="*/ 0 h 20"/>
                <a:gd name="T6" fmla="*/ 432 w 13"/>
                <a:gd name="T7" fmla="*/ 432 h 20"/>
                <a:gd name="T8" fmla="*/ 648 w 13"/>
                <a:gd name="T9" fmla="*/ 432 h 20"/>
                <a:gd name="T10" fmla="*/ 864 w 13"/>
                <a:gd name="T11" fmla="*/ 648 h 20"/>
                <a:gd name="T12" fmla="*/ 864 w 13"/>
                <a:gd name="T13" fmla="*/ 864 h 20"/>
                <a:gd name="T14" fmla="*/ 1080 w 13"/>
                <a:gd name="T15" fmla="*/ 1296 h 20"/>
                <a:gd name="T16" fmla="*/ 1296 w 13"/>
                <a:gd name="T17" fmla="*/ 1512 h 20"/>
                <a:gd name="T18" fmla="*/ 1296 w 13"/>
                <a:gd name="T19" fmla="*/ 1512 h 20"/>
                <a:gd name="T20" fmla="*/ 1296 w 13"/>
                <a:gd name="T21" fmla="*/ 1296 h 20"/>
                <a:gd name="T22" fmla="*/ 1512 w 13"/>
                <a:gd name="T23" fmla="*/ 1512 h 20"/>
                <a:gd name="T24" fmla="*/ 1728 w 13"/>
                <a:gd name="T25" fmla="*/ 1944 h 20"/>
                <a:gd name="T26" fmla="*/ 1944 w 13"/>
                <a:gd name="T27" fmla="*/ 2160 h 20"/>
                <a:gd name="T28" fmla="*/ 2376 w 13"/>
                <a:gd name="T29" fmla="*/ 1944 h 20"/>
                <a:gd name="T30" fmla="*/ 2592 w 13"/>
                <a:gd name="T31" fmla="*/ 1728 h 20"/>
                <a:gd name="T32" fmla="*/ 2808 w 13"/>
                <a:gd name="T33" fmla="*/ 1728 h 20"/>
                <a:gd name="T34" fmla="*/ 2808 w 13"/>
                <a:gd name="T35" fmla="*/ 2160 h 20"/>
                <a:gd name="T36" fmla="*/ 2592 w 13"/>
                <a:gd name="T37" fmla="*/ 2376 h 20"/>
                <a:gd name="T38" fmla="*/ 2592 w 13"/>
                <a:gd name="T39" fmla="*/ 2808 h 20"/>
                <a:gd name="T40" fmla="*/ 2376 w 13"/>
                <a:gd name="T41" fmla="*/ 2808 h 20"/>
                <a:gd name="T42" fmla="*/ 1944 w 13"/>
                <a:gd name="T43" fmla="*/ 2808 h 20"/>
                <a:gd name="T44" fmla="*/ 1944 w 13"/>
                <a:gd name="T45" fmla="*/ 3024 h 20"/>
                <a:gd name="T46" fmla="*/ 2160 w 13"/>
                <a:gd name="T47" fmla="*/ 3240 h 20"/>
                <a:gd name="T48" fmla="*/ 1944 w 13"/>
                <a:gd name="T49" fmla="*/ 3456 h 20"/>
                <a:gd name="T50" fmla="*/ 1512 w 13"/>
                <a:gd name="T51" fmla="*/ 4320 h 20"/>
                <a:gd name="T52" fmla="*/ 1296 w 13"/>
                <a:gd name="T53" fmla="*/ 4320 h 20"/>
                <a:gd name="T54" fmla="*/ 864 w 13"/>
                <a:gd name="T55" fmla="*/ 4320 h 20"/>
                <a:gd name="T56" fmla="*/ 1080 w 13"/>
                <a:gd name="T57" fmla="*/ 3888 h 20"/>
                <a:gd name="T58" fmla="*/ 1296 w 13"/>
                <a:gd name="T59" fmla="*/ 3456 h 20"/>
                <a:gd name="T60" fmla="*/ 864 w 13"/>
                <a:gd name="T61" fmla="*/ 3240 h 20"/>
                <a:gd name="T62" fmla="*/ 432 w 13"/>
                <a:gd name="T63" fmla="*/ 3024 h 20"/>
                <a:gd name="T64" fmla="*/ 432 w 13"/>
                <a:gd name="T65" fmla="*/ 2808 h 20"/>
                <a:gd name="T66" fmla="*/ 864 w 13"/>
                <a:gd name="T67" fmla="*/ 2808 h 20"/>
                <a:gd name="T68" fmla="*/ 1080 w 13"/>
                <a:gd name="T69" fmla="*/ 2376 h 20"/>
                <a:gd name="T70" fmla="*/ 864 w 13"/>
                <a:gd name="T71" fmla="*/ 1512 h 20"/>
                <a:gd name="T72" fmla="*/ 648 w 13"/>
                <a:gd name="T73" fmla="*/ 1080 h 20"/>
                <a:gd name="T74" fmla="*/ 216 w 13"/>
                <a:gd name="T75" fmla="*/ 432 h 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
                <a:gd name="T115" fmla="*/ 0 h 20"/>
                <a:gd name="T116" fmla="*/ 13 w 13"/>
                <a:gd name="T117" fmla="*/ 20 h 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 h="20">
                  <a:moveTo>
                    <a:pt x="1" y="2"/>
                  </a:moveTo>
                  <a:lnTo>
                    <a:pt x="0" y="1"/>
                  </a:lnTo>
                  <a:lnTo>
                    <a:pt x="0" y="0"/>
                  </a:lnTo>
                  <a:lnTo>
                    <a:pt x="2" y="2"/>
                  </a:lnTo>
                  <a:lnTo>
                    <a:pt x="3" y="2"/>
                  </a:lnTo>
                  <a:lnTo>
                    <a:pt x="4" y="3"/>
                  </a:lnTo>
                  <a:lnTo>
                    <a:pt x="4" y="4"/>
                  </a:lnTo>
                  <a:lnTo>
                    <a:pt x="5" y="6"/>
                  </a:lnTo>
                  <a:lnTo>
                    <a:pt x="6" y="7"/>
                  </a:lnTo>
                  <a:lnTo>
                    <a:pt x="6" y="6"/>
                  </a:lnTo>
                  <a:lnTo>
                    <a:pt x="7" y="7"/>
                  </a:lnTo>
                  <a:lnTo>
                    <a:pt x="8" y="9"/>
                  </a:lnTo>
                  <a:lnTo>
                    <a:pt x="9" y="10"/>
                  </a:lnTo>
                  <a:lnTo>
                    <a:pt x="11" y="9"/>
                  </a:lnTo>
                  <a:lnTo>
                    <a:pt x="12" y="8"/>
                  </a:lnTo>
                  <a:lnTo>
                    <a:pt x="13" y="8"/>
                  </a:lnTo>
                  <a:lnTo>
                    <a:pt x="13" y="10"/>
                  </a:lnTo>
                  <a:lnTo>
                    <a:pt x="12" y="11"/>
                  </a:lnTo>
                  <a:lnTo>
                    <a:pt x="12" y="13"/>
                  </a:lnTo>
                  <a:lnTo>
                    <a:pt x="11" y="13"/>
                  </a:lnTo>
                  <a:lnTo>
                    <a:pt x="9" y="13"/>
                  </a:lnTo>
                  <a:lnTo>
                    <a:pt x="9" y="14"/>
                  </a:lnTo>
                  <a:lnTo>
                    <a:pt x="10" y="15"/>
                  </a:lnTo>
                  <a:lnTo>
                    <a:pt x="9" y="16"/>
                  </a:lnTo>
                  <a:lnTo>
                    <a:pt x="7" y="20"/>
                  </a:lnTo>
                  <a:lnTo>
                    <a:pt x="6" y="20"/>
                  </a:lnTo>
                  <a:lnTo>
                    <a:pt x="4" y="20"/>
                  </a:lnTo>
                  <a:lnTo>
                    <a:pt x="5" y="18"/>
                  </a:lnTo>
                  <a:lnTo>
                    <a:pt x="6" y="16"/>
                  </a:lnTo>
                  <a:lnTo>
                    <a:pt x="4" y="15"/>
                  </a:lnTo>
                  <a:lnTo>
                    <a:pt x="2" y="14"/>
                  </a:lnTo>
                  <a:lnTo>
                    <a:pt x="2" y="13"/>
                  </a:lnTo>
                  <a:lnTo>
                    <a:pt x="4" y="13"/>
                  </a:lnTo>
                  <a:lnTo>
                    <a:pt x="5" y="11"/>
                  </a:lnTo>
                  <a:lnTo>
                    <a:pt x="4" y="7"/>
                  </a:lnTo>
                  <a:lnTo>
                    <a:pt x="3" y="5"/>
                  </a:lnTo>
                  <a:lnTo>
                    <a:pt x="1" y="2"/>
                  </a:lnTo>
                  <a:close/>
                </a:path>
              </a:pathLst>
            </a:custGeom>
            <a:solidFill>
              <a:srgbClr val="C00000"/>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24" name="Freeform 800"/>
            <p:cNvSpPr>
              <a:spLocks/>
            </p:cNvSpPr>
            <p:nvPr/>
          </p:nvSpPr>
          <p:spPr bwMode="auto">
            <a:xfrm>
              <a:off x="5281" y="3444"/>
              <a:ext cx="102" cy="108"/>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25" name="Freeform 801"/>
            <p:cNvSpPr>
              <a:spLocks/>
            </p:cNvSpPr>
            <p:nvPr/>
          </p:nvSpPr>
          <p:spPr bwMode="auto">
            <a:xfrm>
              <a:off x="5281" y="3444"/>
              <a:ext cx="102" cy="108"/>
            </a:xfrm>
            <a:custGeom>
              <a:avLst/>
              <a:gdLst>
                <a:gd name="T0" fmla="*/ 3024 w 17"/>
                <a:gd name="T1" fmla="*/ 0 h 18"/>
                <a:gd name="T2" fmla="*/ 3024 w 17"/>
                <a:gd name="T3" fmla="*/ 432 h 18"/>
                <a:gd name="T4" fmla="*/ 3240 w 17"/>
                <a:gd name="T5" fmla="*/ 432 h 18"/>
                <a:gd name="T6" fmla="*/ 3456 w 17"/>
                <a:gd name="T7" fmla="*/ 216 h 18"/>
                <a:gd name="T8" fmla="*/ 3672 w 17"/>
                <a:gd name="T9" fmla="*/ 216 h 18"/>
                <a:gd name="T10" fmla="*/ 3672 w 17"/>
                <a:gd name="T11" fmla="*/ 864 h 18"/>
                <a:gd name="T12" fmla="*/ 3240 w 17"/>
                <a:gd name="T13" fmla="*/ 1296 h 18"/>
                <a:gd name="T14" fmla="*/ 3024 w 17"/>
                <a:gd name="T15" fmla="*/ 1728 h 18"/>
                <a:gd name="T16" fmla="*/ 3024 w 17"/>
                <a:gd name="T17" fmla="*/ 1944 h 18"/>
                <a:gd name="T18" fmla="*/ 2592 w 17"/>
                <a:gd name="T19" fmla="*/ 2160 h 18"/>
                <a:gd name="T20" fmla="*/ 2376 w 17"/>
                <a:gd name="T21" fmla="*/ 2376 h 18"/>
                <a:gd name="T22" fmla="*/ 1944 w 17"/>
                <a:gd name="T23" fmla="*/ 3240 h 18"/>
                <a:gd name="T24" fmla="*/ 1296 w 17"/>
                <a:gd name="T25" fmla="*/ 3888 h 18"/>
                <a:gd name="T26" fmla="*/ 432 w 17"/>
                <a:gd name="T27" fmla="*/ 3672 h 18"/>
                <a:gd name="T28" fmla="*/ 0 w 17"/>
                <a:gd name="T29" fmla="*/ 3672 h 18"/>
                <a:gd name="T30" fmla="*/ 0 w 17"/>
                <a:gd name="T31" fmla="*/ 3456 h 18"/>
                <a:gd name="T32" fmla="*/ 216 w 17"/>
                <a:gd name="T33" fmla="*/ 2808 h 18"/>
                <a:gd name="T34" fmla="*/ 648 w 17"/>
                <a:gd name="T35" fmla="*/ 2376 h 18"/>
                <a:gd name="T36" fmla="*/ 1080 w 17"/>
                <a:gd name="T37" fmla="*/ 2160 h 18"/>
                <a:gd name="T38" fmla="*/ 1512 w 17"/>
                <a:gd name="T39" fmla="*/ 1728 h 18"/>
                <a:gd name="T40" fmla="*/ 2160 w 17"/>
                <a:gd name="T41" fmla="*/ 1296 h 18"/>
                <a:gd name="T42" fmla="*/ 2376 w 17"/>
                <a:gd name="T43" fmla="*/ 1080 h 18"/>
                <a:gd name="T44" fmla="*/ 2376 w 17"/>
                <a:gd name="T45" fmla="*/ 648 h 18"/>
                <a:gd name="T46" fmla="*/ 2592 w 17"/>
                <a:gd name="T47" fmla="*/ 432 h 18"/>
                <a:gd name="T48" fmla="*/ 2592 w 17"/>
                <a:gd name="T49" fmla="*/ 0 h 18"/>
                <a:gd name="T50" fmla="*/ 3024 w 17"/>
                <a:gd name="T51" fmla="*/ 0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8"/>
                <a:gd name="T80" fmla="*/ 17 w 17"/>
                <a:gd name="T81" fmla="*/ 18 h 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8">
                  <a:moveTo>
                    <a:pt x="14" y="0"/>
                  </a:moveTo>
                  <a:lnTo>
                    <a:pt x="14" y="2"/>
                  </a:lnTo>
                  <a:lnTo>
                    <a:pt x="15" y="2"/>
                  </a:lnTo>
                  <a:lnTo>
                    <a:pt x="16" y="1"/>
                  </a:lnTo>
                  <a:lnTo>
                    <a:pt x="17" y="1"/>
                  </a:lnTo>
                  <a:lnTo>
                    <a:pt x="17" y="4"/>
                  </a:lnTo>
                  <a:lnTo>
                    <a:pt x="15" y="6"/>
                  </a:lnTo>
                  <a:lnTo>
                    <a:pt x="14" y="8"/>
                  </a:lnTo>
                  <a:lnTo>
                    <a:pt x="14" y="9"/>
                  </a:lnTo>
                  <a:lnTo>
                    <a:pt x="12" y="10"/>
                  </a:lnTo>
                  <a:lnTo>
                    <a:pt x="11" y="11"/>
                  </a:lnTo>
                  <a:lnTo>
                    <a:pt x="9" y="15"/>
                  </a:lnTo>
                  <a:lnTo>
                    <a:pt x="6" y="18"/>
                  </a:lnTo>
                  <a:lnTo>
                    <a:pt x="2" y="17"/>
                  </a:lnTo>
                  <a:lnTo>
                    <a:pt x="0" y="17"/>
                  </a:lnTo>
                  <a:lnTo>
                    <a:pt x="0" y="16"/>
                  </a:lnTo>
                  <a:lnTo>
                    <a:pt x="1" y="13"/>
                  </a:lnTo>
                  <a:lnTo>
                    <a:pt x="3" y="11"/>
                  </a:lnTo>
                  <a:lnTo>
                    <a:pt x="5" y="10"/>
                  </a:lnTo>
                  <a:lnTo>
                    <a:pt x="7" y="8"/>
                  </a:lnTo>
                  <a:lnTo>
                    <a:pt x="10" y="6"/>
                  </a:lnTo>
                  <a:lnTo>
                    <a:pt x="11" y="5"/>
                  </a:lnTo>
                  <a:lnTo>
                    <a:pt x="11" y="3"/>
                  </a:lnTo>
                  <a:lnTo>
                    <a:pt x="12" y="2"/>
                  </a:lnTo>
                  <a:lnTo>
                    <a:pt x="12" y="0"/>
                  </a:lnTo>
                  <a:lnTo>
                    <a:pt x="14" y="0"/>
                  </a:lnTo>
                  <a:close/>
                </a:path>
              </a:pathLst>
            </a:custGeom>
            <a:solidFill>
              <a:srgbClr val="C00000"/>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26" name="Rectangle 802"/>
            <p:cNvSpPr>
              <a:spLocks noChangeArrowheads="1"/>
            </p:cNvSpPr>
            <p:nvPr/>
          </p:nvSpPr>
          <p:spPr bwMode="auto">
            <a:xfrm>
              <a:off x="5293" y="3558"/>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627" name="Rectangle 803"/>
            <p:cNvSpPr>
              <a:spLocks noChangeArrowheads="1"/>
            </p:cNvSpPr>
            <p:nvPr/>
          </p:nvSpPr>
          <p:spPr bwMode="auto">
            <a:xfrm>
              <a:off x="5293" y="3558"/>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628" name="Freeform 804"/>
            <p:cNvSpPr>
              <a:spLocks/>
            </p:cNvSpPr>
            <p:nvPr/>
          </p:nvSpPr>
          <p:spPr bwMode="auto">
            <a:xfrm>
              <a:off x="5521" y="3486"/>
              <a:ext cx="6" cy="6"/>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29" name="Freeform 805"/>
            <p:cNvSpPr>
              <a:spLocks/>
            </p:cNvSpPr>
            <p:nvPr/>
          </p:nvSpPr>
          <p:spPr bwMode="auto">
            <a:xfrm>
              <a:off x="5521" y="3486"/>
              <a:ext cx="6" cy="6"/>
            </a:xfrm>
            <a:custGeom>
              <a:avLst/>
              <a:gdLst>
                <a:gd name="T0" fmla="*/ 0 w 1"/>
                <a:gd name="T1" fmla="*/ 216 h 1"/>
                <a:gd name="T2" fmla="*/ 0 w 1"/>
                <a:gd name="T3" fmla="*/ 0 h 1"/>
                <a:gd name="T4" fmla="*/ 0 w 1"/>
                <a:gd name="T5" fmla="*/ 0 h 1"/>
                <a:gd name="T6" fmla="*/ 216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0" y="0"/>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30" name="Freeform 806"/>
            <p:cNvSpPr>
              <a:spLocks/>
            </p:cNvSpPr>
            <p:nvPr/>
          </p:nvSpPr>
          <p:spPr bwMode="auto">
            <a:xfrm>
              <a:off x="5689" y="1602"/>
              <a:ext cx="6" cy="6"/>
            </a:xfrm>
            <a:custGeom>
              <a:avLst/>
              <a:gdLst>
                <a:gd name="T0" fmla="*/ 216 w 1"/>
                <a:gd name="T1" fmla="*/ 0 h 1"/>
                <a:gd name="T2" fmla="*/ 216 w 1"/>
                <a:gd name="T3" fmla="*/ 0 h 1"/>
                <a:gd name="T4" fmla="*/ 216 w 1"/>
                <a:gd name="T5" fmla="*/ 216 h 1"/>
                <a:gd name="T6" fmla="*/ 216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31" name="Freeform 807"/>
            <p:cNvSpPr>
              <a:spLocks/>
            </p:cNvSpPr>
            <p:nvPr/>
          </p:nvSpPr>
          <p:spPr bwMode="auto">
            <a:xfrm>
              <a:off x="5689" y="1602"/>
              <a:ext cx="6" cy="6"/>
            </a:xfrm>
            <a:custGeom>
              <a:avLst/>
              <a:gdLst>
                <a:gd name="T0" fmla="*/ 216 w 1"/>
                <a:gd name="T1" fmla="*/ 0 h 1"/>
                <a:gd name="T2" fmla="*/ 216 w 1"/>
                <a:gd name="T3" fmla="*/ 0 h 1"/>
                <a:gd name="T4" fmla="*/ 216 w 1"/>
                <a:gd name="T5" fmla="*/ 216 h 1"/>
                <a:gd name="T6" fmla="*/ 216 w 1"/>
                <a:gd name="T7" fmla="*/ 216 h 1"/>
                <a:gd name="T8" fmla="*/ 0 w 1"/>
                <a:gd name="T9" fmla="*/ 0 h 1"/>
                <a:gd name="T10" fmla="*/ 216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1" y="0"/>
                  </a:moveTo>
                  <a:lnTo>
                    <a:pt x="1" y="0"/>
                  </a:lnTo>
                  <a:lnTo>
                    <a:pt x="1"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32" name="Freeform 808"/>
            <p:cNvSpPr>
              <a:spLocks/>
            </p:cNvSpPr>
            <p:nvPr/>
          </p:nvSpPr>
          <p:spPr bwMode="auto">
            <a:xfrm>
              <a:off x="5623" y="1962"/>
              <a:ext cx="18" cy="12"/>
            </a:xfrm>
            <a:custGeom>
              <a:avLst/>
              <a:gdLst>
                <a:gd name="T0" fmla="*/ 648 w 3"/>
                <a:gd name="T1" fmla="*/ 216 h 2"/>
                <a:gd name="T2" fmla="*/ 432 w 3"/>
                <a:gd name="T3" fmla="*/ 0 h 2"/>
                <a:gd name="T4" fmla="*/ 432 w 3"/>
                <a:gd name="T5" fmla="*/ 0 h 2"/>
                <a:gd name="T6" fmla="*/ 0 w 3"/>
                <a:gd name="T7" fmla="*/ 432 h 2"/>
                <a:gd name="T8" fmla="*/ 0 w 3"/>
                <a:gd name="T9" fmla="*/ 432 h 2"/>
                <a:gd name="T10" fmla="*/ 216 w 3"/>
                <a:gd name="T11" fmla="*/ 432 h 2"/>
                <a:gd name="T12" fmla="*/ 648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1"/>
                  </a:moveTo>
                  <a:lnTo>
                    <a:pt x="2" y="0"/>
                  </a:lnTo>
                  <a:lnTo>
                    <a:pt x="0" y="2"/>
                  </a:lnTo>
                  <a:lnTo>
                    <a:pt x="1" y="2"/>
                  </a:lnTo>
                  <a:lnTo>
                    <a:pt x="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33" name="Freeform 809"/>
            <p:cNvSpPr>
              <a:spLocks/>
            </p:cNvSpPr>
            <p:nvPr/>
          </p:nvSpPr>
          <p:spPr bwMode="auto">
            <a:xfrm>
              <a:off x="5623" y="1962"/>
              <a:ext cx="18" cy="12"/>
            </a:xfrm>
            <a:custGeom>
              <a:avLst/>
              <a:gdLst>
                <a:gd name="T0" fmla="*/ 648 w 3"/>
                <a:gd name="T1" fmla="*/ 216 h 2"/>
                <a:gd name="T2" fmla="*/ 432 w 3"/>
                <a:gd name="T3" fmla="*/ 0 h 2"/>
                <a:gd name="T4" fmla="*/ 432 w 3"/>
                <a:gd name="T5" fmla="*/ 0 h 2"/>
                <a:gd name="T6" fmla="*/ 0 w 3"/>
                <a:gd name="T7" fmla="*/ 432 h 2"/>
                <a:gd name="T8" fmla="*/ 0 w 3"/>
                <a:gd name="T9" fmla="*/ 432 h 2"/>
                <a:gd name="T10" fmla="*/ 216 w 3"/>
                <a:gd name="T11" fmla="*/ 432 h 2"/>
                <a:gd name="T12" fmla="*/ 648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1"/>
                  </a:moveTo>
                  <a:lnTo>
                    <a:pt x="2" y="0"/>
                  </a:lnTo>
                  <a:lnTo>
                    <a:pt x="0" y="2"/>
                  </a:lnTo>
                  <a:lnTo>
                    <a:pt x="1" y="2"/>
                  </a:lnTo>
                  <a:lnTo>
                    <a:pt x="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34" name="Freeform 810"/>
            <p:cNvSpPr>
              <a:spLocks/>
            </p:cNvSpPr>
            <p:nvPr/>
          </p:nvSpPr>
          <p:spPr bwMode="auto">
            <a:xfrm>
              <a:off x="5605" y="1974"/>
              <a:ext cx="12" cy="12"/>
            </a:xfrm>
            <a:custGeom>
              <a:avLst/>
              <a:gdLst>
                <a:gd name="T0" fmla="*/ 432 w 2"/>
                <a:gd name="T1" fmla="*/ 0 h 2"/>
                <a:gd name="T2" fmla="*/ 0 w 2"/>
                <a:gd name="T3" fmla="*/ 432 h 2"/>
                <a:gd name="T4" fmla="*/ 0 w 2"/>
                <a:gd name="T5" fmla="*/ 432 h 2"/>
                <a:gd name="T6" fmla="*/ 0 w 2"/>
                <a:gd name="T7" fmla="*/ 216 h 2"/>
                <a:gd name="T8" fmla="*/ 0 w 2"/>
                <a:gd name="T9" fmla="*/ 0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0" y="2"/>
                  </a:lnTo>
                  <a:lnTo>
                    <a:pt x="0" y="1"/>
                  </a:lnTo>
                  <a:lnTo>
                    <a:pt x="0" y="0"/>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35" name="Freeform 811"/>
            <p:cNvSpPr>
              <a:spLocks/>
            </p:cNvSpPr>
            <p:nvPr/>
          </p:nvSpPr>
          <p:spPr bwMode="auto">
            <a:xfrm>
              <a:off x="5605" y="1974"/>
              <a:ext cx="12" cy="12"/>
            </a:xfrm>
            <a:custGeom>
              <a:avLst/>
              <a:gdLst>
                <a:gd name="T0" fmla="*/ 432 w 2"/>
                <a:gd name="T1" fmla="*/ 0 h 2"/>
                <a:gd name="T2" fmla="*/ 0 w 2"/>
                <a:gd name="T3" fmla="*/ 432 h 2"/>
                <a:gd name="T4" fmla="*/ 0 w 2"/>
                <a:gd name="T5" fmla="*/ 432 h 2"/>
                <a:gd name="T6" fmla="*/ 0 w 2"/>
                <a:gd name="T7" fmla="*/ 216 h 2"/>
                <a:gd name="T8" fmla="*/ 0 w 2"/>
                <a:gd name="T9" fmla="*/ 0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0" y="2"/>
                  </a:lnTo>
                  <a:lnTo>
                    <a:pt x="0" y="1"/>
                  </a:lnTo>
                  <a:lnTo>
                    <a:pt x="0" y="0"/>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36" name="Freeform 812"/>
            <p:cNvSpPr>
              <a:spLocks/>
            </p:cNvSpPr>
            <p:nvPr/>
          </p:nvSpPr>
          <p:spPr bwMode="auto">
            <a:xfrm>
              <a:off x="5515" y="1998"/>
              <a:ext cx="18" cy="12"/>
            </a:xfrm>
            <a:custGeom>
              <a:avLst/>
              <a:gdLst>
                <a:gd name="T0" fmla="*/ 648 w 3"/>
                <a:gd name="T1" fmla="*/ 0 h 2"/>
                <a:gd name="T2" fmla="*/ 432 w 3"/>
                <a:gd name="T3" fmla="*/ 216 h 2"/>
                <a:gd name="T4" fmla="*/ 216 w 3"/>
                <a:gd name="T5" fmla="*/ 432 h 2"/>
                <a:gd name="T6" fmla="*/ 0 w 3"/>
                <a:gd name="T7" fmla="*/ 432 h 2"/>
                <a:gd name="T8" fmla="*/ 0 w 3"/>
                <a:gd name="T9" fmla="*/ 216 h 2"/>
                <a:gd name="T10" fmla="*/ 432 w 3"/>
                <a:gd name="T11" fmla="*/ 0 h 2"/>
                <a:gd name="T12" fmla="*/ 432 w 3"/>
                <a:gd name="T13" fmla="*/ 0 h 2"/>
                <a:gd name="T14" fmla="*/ 648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2" y="1"/>
                  </a:lnTo>
                  <a:lnTo>
                    <a:pt x="1" y="2"/>
                  </a:lnTo>
                  <a:lnTo>
                    <a:pt x="0" y="2"/>
                  </a:lnTo>
                  <a:lnTo>
                    <a:pt x="0" y="1"/>
                  </a:lnTo>
                  <a:lnTo>
                    <a:pt x="2"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37" name="Freeform 813"/>
            <p:cNvSpPr>
              <a:spLocks/>
            </p:cNvSpPr>
            <p:nvPr/>
          </p:nvSpPr>
          <p:spPr bwMode="auto">
            <a:xfrm>
              <a:off x="5515" y="1998"/>
              <a:ext cx="18" cy="12"/>
            </a:xfrm>
            <a:custGeom>
              <a:avLst/>
              <a:gdLst>
                <a:gd name="T0" fmla="*/ 648 w 3"/>
                <a:gd name="T1" fmla="*/ 0 h 2"/>
                <a:gd name="T2" fmla="*/ 432 w 3"/>
                <a:gd name="T3" fmla="*/ 216 h 2"/>
                <a:gd name="T4" fmla="*/ 216 w 3"/>
                <a:gd name="T5" fmla="*/ 432 h 2"/>
                <a:gd name="T6" fmla="*/ 0 w 3"/>
                <a:gd name="T7" fmla="*/ 432 h 2"/>
                <a:gd name="T8" fmla="*/ 0 w 3"/>
                <a:gd name="T9" fmla="*/ 216 h 2"/>
                <a:gd name="T10" fmla="*/ 432 w 3"/>
                <a:gd name="T11" fmla="*/ 0 h 2"/>
                <a:gd name="T12" fmla="*/ 432 w 3"/>
                <a:gd name="T13" fmla="*/ 0 h 2"/>
                <a:gd name="T14" fmla="*/ 648 w 3"/>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0"/>
                  </a:moveTo>
                  <a:lnTo>
                    <a:pt x="2" y="1"/>
                  </a:lnTo>
                  <a:lnTo>
                    <a:pt x="1" y="2"/>
                  </a:lnTo>
                  <a:lnTo>
                    <a:pt x="0" y="2"/>
                  </a:lnTo>
                  <a:lnTo>
                    <a:pt x="0" y="1"/>
                  </a:lnTo>
                  <a:lnTo>
                    <a:pt x="2"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38" name="Freeform 814"/>
            <p:cNvSpPr>
              <a:spLocks/>
            </p:cNvSpPr>
            <p:nvPr/>
          </p:nvSpPr>
          <p:spPr bwMode="auto">
            <a:xfrm>
              <a:off x="5527" y="2004"/>
              <a:ext cx="12" cy="6"/>
            </a:xfrm>
            <a:custGeom>
              <a:avLst/>
              <a:gdLst>
                <a:gd name="T0" fmla="*/ 0 w 2"/>
                <a:gd name="T1" fmla="*/ 216 h 1"/>
                <a:gd name="T2" fmla="*/ 216 w 2"/>
                <a:gd name="T3" fmla="*/ 0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2"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39" name="Freeform 815"/>
            <p:cNvSpPr>
              <a:spLocks/>
            </p:cNvSpPr>
            <p:nvPr/>
          </p:nvSpPr>
          <p:spPr bwMode="auto">
            <a:xfrm>
              <a:off x="5527" y="2004"/>
              <a:ext cx="12" cy="6"/>
            </a:xfrm>
            <a:custGeom>
              <a:avLst/>
              <a:gdLst>
                <a:gd name="T0" fmla="*/ 0 w 2"/>
                <a:gd name="T1" fmla="*/ 216 h 1"/>
                <a:gd name="T2" fmla="*/ 216 w 2"/>
                <a:gd name="T3" fmla="*/ 0 h 1"/>
                <a:gd name="T4" fmla="*/ 432 w 2"/>
                <a:gd name="T5" fmla="*/ 0 h 1"/>
                <a:gd name="T6" fmla="*/ 432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2"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40" name="Freeform 816"/>
            <p:cNvSpPr>
              <a:spLocks/>
            </p:cNvSpPr>
            <p:nvPr/>
          </p:nvSpPr>
          <p:spPr bwMode="auto">
            <a:xfrm>
              <a:off x="5473" y="2010"/>
              <a:ext cx="12" cy="6"/>
            </a:xfrm>
            <a:custGeom>
              <a:avLst/>
              <a:gdLst>
                <a:gd name="T0" fmla="*/ 0 w 2"/>
                <a:gd name="T1" fmla="*/ 0 h 1"/>
                <a:gd name="T2" fmla="*/ 216 w 2"/>
                <a:gd name="T3" fmla="*/ 0 h 1"/>
                <a:gd name="T4" fmla="*/ 432 w 2"/>
                <a:gd name="T5" fmla="*/ 0 h 1"/>
                <a:gd name="T6" fmla="*/ 432 w 2"/>
                <a:gd name="T7" fmla="*/ 216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41" name="Freeform 817"/>
            <p:cNvSpPr>
              <a:spLocks/>
            </p:cNvSpPr>
            <p:nvPr/>
          </p:nvSpPr>
          <p:spPr bwMode="auto">
            <a:xfrm>
              <a:off x="5473" y="2010"/>
              <a:ext cx="12" cy="6"/>
            </a:xfrm>
            <a:custGeom>
              <a:avLst/>
              <a:gdLst>
                <a:gd name="T0" fmla="*/ 0 w 2"/>
                <a:gd name="T1" fmla="*/ 0 h 1"/>
                <a:gd name="T2" fmla="*/ 216 w 2"/>
                <a:gd name="T3" fmla="*/ 0 h 1"/>
                <a:gd name="T4" fmla="*/ 432 w 2"/>
                <a:gd name="T5" fmla="*/ 0 h 1"/>
                <a:gd name="T6" fmla="*/ 432 w 2"/>
                <a:gd name="T7" fmla="*/ 216 h 1"/>
                <a:gd name="T8" fmla="*/ 0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42" name="Freeform 818"/>
            <p:cNvSpPr>
              <a:spLocks/>
            </p:cNvSpPr>
            <p:nvPr/>
          </p:nvSpPr>
          <p:spPr bwMode="auto">
            <a:xfrm>
              <a:off x="5491" y="2010"/>
              <a:ext cx="6" cy="6"/>
            </a:xfrm>
            <a:custGeom>
              <a:avLst/>
              <a:gdLst>
                <a:gd name="T0" fmla="*/ 0 w 1"/>
                <a:gd name="T1" fmla="*/ 0 h 1"/>
                <a:gd name="T2" fmla="*/ 0 w 1"/>
                <a:gd name="T3" fmla="*/ 216 h 1"/>
                <a:gd name="T4" fmla="*/ 0 w 1"/>
                <a:gd name="T5" fmla="*/ 216 h 1"/>
                <a:gd name="T6" fmla="*/ 0 w 1"/>
                <a:gd name="T7" fmla="*/ 216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43" name="Freeform 819"/>
            <p:cNvSpPr>
              <a:spLocks/>
            </p:cNvSpPr>
            <p:nvPr/>
          </p:nvSpPr>
          <p:spPr bwMode="auto">
            <a:xfrm>
              <a:off x="5491" y="2010"/>
              <a:ext cx="6" cy="6"/>
            </a:xfrm>
            <a:custGeom>
              <a:avLst/>
              <a:gdLst>
                <a:gd name="T0" fmla="*/ 0 w 1"/>
                <a:gd name="T1" fmla="*/ 0 h 1"/>
                <a:gd name="T2" fmla="*/ 0 w 1"/>
                <a:gd name="T3" fmla="*/ 216 h 1"/>
                <a:gd name="T4" fmla="*/ 0 w 1"/>
                <a:gd name="T5" fmla="*/ 216 h 1"/>
                <a:gd name="T6" fmla="*/ 0 w 1"/>
                <a:gd name="T7" fmla="*/ 216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44" name="Freeform 820"/>
            <p:cNvSpPr>
              <a:spLocks/>
            </p:cNvSpPr>
            <p:nvPr/>
          </p:nvSpPr>
          <p:spPr bwMode="auto">
            <a:xfrm>
              <a:off x="5431" y="2010"/>
              <a:ext cx="12" cy="12"/>
            </a:xfrm>
            <a:custGeom>
              <a:avLst/>
              <a:gdLst>
                <a:gd name="T0" fmla="*/ 216 w 2"/>
                <a:gd name="T1" fmla="*/ 0 h 2"/>
                <a:gd name="T2" fmla="*/ 432 w 2"/>
                <a:gd name="T3" fmla="*/ 216 h 2"/>
                <a:gd name="T4" fmla="*/ 216 w 2"/>
                <a:gd name="T5" fmla="*/ 432 h 2"/>
                <a:gd name="T6" fmla="*/ 0 w 2"/>
                <a:gd name="T7" fmla="*/ 216 h 2"/>
                <a:gd name="T8" fmla="*/ 0 w 2"/>
                <a:gd name="T9" fmla="*/ 0 h 2"/>
                <a:gd name="T10" fmla="*/ 216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0"/>
                  </a:moveTo>
                  <a:lnTo>
                    <a:pt x="2" y="1"/>
                  </a:lnTo>
                  <a:lnTo>
                    <a:pt x="1" y="2"/>
                  </a:lnTo>
                  <a:lnTo>
                    <a:pt x="0"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45" name="Freeform 821"/>
            <p:cNvSpPr>
              <a:spLocks/>
            </p:cNvSpPr>
            <p:nvPr/>
          </p:nvSpPr>
          <p:spPr bwMode="auto">
            <a:xfrm>
              <a:off x="5431" y="2010"/>
              <a:ext cx="12" cy="12"/>
            </a:xfrm>
            <a:custGeom>
              <a:avLst/>
              <a:gdLst>
                <a:gd name="T0" fmla="*/ 216 w 2"/>
                <a:gd name="T1" fmla="*/ 0 h 2"/>
                <a:gd name="T2" fmla="*/ 432 w 2"/>
                <a:gd name="T3" fmla="*/ 216 h 2"/>
                <a:gd name="T4" fmla="*/ 216 w 2"/>
                <a:gd name="T5" fmla="*/ 432 h 2"/>
                <a:gd name="T6" fmla="*/ 0 w 2"/>
                <a:gd name="T7" fmla="*/ 216 h 2"/>
                <a:gd name="T8" fmla="*/ 0 w 2"/>
                <a:gd name="T9" fmla="*/ 0 h 2"/>
                <a:gd name="T10" fmla="*/ 216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0"/>
                  </a:moveTo>
                  <a:lnTo>
                    <a:pt x="2" y="1"/>
                  </a:lnTo>
                  <a:lnTo>
                    <a:pt x="1" y="2"/>
                  </a:lnTo>
                  <a:lnTo>
                    <a:pt x="0"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46" name="Freeform 822"/>
            <p:cNvSpPr>
              <a:spLocks/>
            </p:cNvSpPr>
            <p:nvPr/>
          </p:nvSpPr>
          <p:spPr bwMode="auto">
            <a:xfrm>
              <a:off x="5407" y="1998"/>
              <a:ext cx="12" cy="12"/>
            </a:xfrm>
            <a:custGeom>
              <a:avLst/>
              <a:gdLst>
                <a:gd name="T0" fmla="*/ 216 w 2"/>
                <a:gd name="T1" fmla="*/ 0 h 2"/>
                <a:gd name="T2" fmla="*/ 432 w 2"/>
                <a:gd name="T3" fmla="*/ 216 h 2"/>
                <a:gd name="T4" fmla="*/ 432 w 2"/>
                <a:gd name="T5" fmla="*/ 216 h 2"/>
                <a:gd name="T6" fmla="*/ 216 w 2"/>
                <a:gd name="T7" fmla="*/ 432 h 2"/>
                <a:gd name="T8" fmla="*/ 0 w 2"/>
                <a:gd name="T9" fmla="*/ 216 h 2"/>
                <a:gd name="T10" fmla="*/ 216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2" y="1"/>
                  </a:lnTo>
                  <a:lnTo>
                    <a:pt x="1" y="2"/>
                  </a:lnTo>
                  <a:lnTo>
                    <a:pt x="0" y="1"/>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47" name="Freeform 823"/>
            <p:cNvSpPr>
              <a:spLocks/>
            </p:cNvSpPr>
            <p:nvPr/>
          </p:nvSpPr>
          <p:spPr bwMode="auto">
            <a:xfrm>
              <a:off x="5407" y="1998"/>
              <a:ext cx="12" cy="12"/>
            </a:xfrm>
            <a:custGeom>
              <a:avLst/>
              <a:gdLst>
                <a:gd name="T0" fmla="*/ 216 w 2"/>
                <a:gd name="T1" fmla="*/ 0 h 2"/>
                <a:gd name="T2" fmla="*/ 432 w 2"/>
                <a:gd name="T3" fmla="*/ 216 h 2"/>
                <a:gd name="T4" fmla="*/ 432 w 2"/>
                <a:gd name="T5" fmla="*/ 216 h 2"/>
                <a:gd name="T6" fmla="*/ 216 w 2"/>
                <a:gd name="T7" fmla="*/ 432 h 2"/>
                <a:gd name="T8" fmla="*/ 0 w 2"/>
                <a:gd name="T9" fmla="*/ 216 h 2"/>
                <a:gd name="T10" fmla="*/ 216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2" y="1"/>
                  </a:lnTo>
                  <a:lnTo>
                    <a:pt x="1" y="2"/>
                  </a:lnTo>
                  <a:lnTo>
                    <a:pt x="0" y="1"/>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48" name="Freeform 824"/>
            <p:cNvSpPr>
              <a:spLocks/>
            </p:cNvSpPr>
            <p:nvPr/>
          </p:nvSpPr>
          <p:spPr bwMode="auto">
            <a:xfrm>
              <a:off x="5341" y="1980"/>
              <a:ext cx="12" cy="12"/>
            </a:xfrm>
            <a:custGeom>
              <a:avLst/>
              <a:gdLst>
                <a:gd name="T0" fmla="*/ 0 w 2"/>
                <a:gd name="T1" fmla="*/ 0 h 2"/>
                <a:gd name="T2" fmla="*/ 432 w 2"/>
                <a:gd name="T3" fmla="*/ 216 h 2"/>
                <a:gd name="T4" fmla="*/ 432 w 2"/>
                <a:gd name="T5" fmla="*/ 216 h 2"/>
                <a:gd name="T6" fmla="*/ 432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1"/>
                  </a:lnTo>
                  <a:lnTo>
                    <a:pt x="2"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49" name="Freeform 825"/>
            <p:cNvSpPr>
              <a:spLocks/>
            </p:cNvSpPr>
            <p:nvPr/>
          </p:nvSpPr>
          <p:spPr bwMode="auto">
            <a:xfrm>
              <a:off x="5341" y="1980"/>
              <a:ext cx="12" cy="12"/>
            </a:xfrm>
            <a:custGeom>
              <a:avLst/>
              <a:gdLst>
                <a:gd name="T0" fmla="*/ 0 w 2"/>
                <a:gd name="T1" fmla="*/ 0 h 2"/>
                <a:gd name="T2" fmla="*/ 432 w 2"/>
                <a:gd name="T3" fmla="*/ 216 h 2"/>
                <a:gd name="T4" fmla="*/ 432 w 2"/>
                <a:gd name="T5" fmla="*/ 216 h 2"/>
                <a:gd name="T6" fmla="*/ 432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1"/>
                  </a:lnTo>
                  <a:lnTo>
                    <a:pt x="2"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50" name="Freeform 826"/>
            <p:cNvSpPr>
              <a:spLocks/>
            </p:cNvSpPr>
            <p:nvPr/>
          </p:nvSpPr>
          <p:spPr bwMode="auto">
            <a:xfrm>
              <a:off x="5353" y="1992"/>
              <a:ext cx="12" cy="6"/>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51" name="Freeform 827"/>
            <p:cNvSpPr>
              <a:spLocks/>
            </p:cNvSpPr>
            <p:nvPr/>
          </p:nvSpPr>
          <p:spPr bwMode="auto">
            <a:xfrm>
              <a:off x="5353" y="1992"/>
              <a:ext cx="12" cy="6"/>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52" name="Freeform 828"/>
            <p:cNvSpPr>
              <a:spLocks/>
            </p:cNvSpPr>
            <p:nvPr/>
          </p:nvSpPr>
          <p:spPr bwMode="auto">
            <a:xfrm>
              <a:off x="5623" y="1800"/>
              <a:ext cx="24" cy="18"/>
            </a:xfrm>
            <a:custGeom>
              <a:avLst/>
              <a:gdLst>
                <a:gd name="T0" fmla="*/ 432 w 4"/>
                <a:gd name="T1" fmla="*/ 0 h 3"/>
                <a:gd name="T2" fmla="*/ 864 w 4"/>
                <a:gd name="T3" fmla="*/ 0 h 3"/>
                <a:gd name="T4" fmla="*/ 864 w 4"/>
                <a:gd name="T5" fmla="*/ 432 h 3"/>
                <a:gd name="T6" fmla="*/ 648 w 4"/>
                <a:gd name="T7" fmla="*/ 432 h 3"/>
                <a:gd name="T8" fmla="*/ 432 w 4"/>
                <a:gd name="T9" fmla="*/ 648 h 3"/>
                <a:gd name="T10" fmla="*/ 216 w 4"/>
                <a:gd name="T11" fmla="*/ 432 h 3"/>
                <a:gd name="T12" fmla="*/ 0 w 4"/>
                <a:gd name="T13" fmla="*/ 216 h 3"/>
                <a:gd name="T14" fmla="*/ 0 w 4"/>
                <a:gd name="T15" fmla="*/ 0 h 3"/>
                <a:gd name="T16" fmla="*/ 216 w 4"/>
                <a:gd name="T17" fmla="*/ 0 h 3"/>
                <a:gd name="T18" fmla="*/ 432 w 4"/>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0"/>
                  </a:moveTo>
                  <a:lnTo>
                    <a:pt x="4" y="0"/>
                  </a:lnTo>
                  <a:lnTo>
                    <a:pt x="4" y="2"/>
                  </a:lnTo>
                  <a:lnTo>
                    <a:pt x="3" y="2"/>
                  </a:lnTo>
                  <a:lnTo>
                    <a:pt x="2" y="3"/>
                  </a:lnTo>
                  <a:lnTo>
                    <a:pt x="1" y="2"/>
                  </a:lnTo>
                  <a:lnTo>
                    <a:pt x="0" y="1"/>
                  </a:lnTo>
                  <a:lnTo>
                    <a:pt x="0" y="0"/>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53" name="Freeform 829"/>
            <p:cNvSpPr>
              <a:spLocks/>
            </p:cNvSpPr>
            <p:nvPr/>
          </p:nvSpPr>
          <p:spPr bwMode="auto">
            <a:xfrm>
              <a:off x="5623" y="1800"/>
              <a:ext cx="24" cy="18"/>
            </a:xfrm>
            <a:custGeom>
              <a:avLst/>
              <a:gdLst>
                <a:gd name="T0" fmla="*/ 432 w 4"/>
                <a:gd name="T1" fmla="*/ 0 h 3"/>
                <a:gd name="T2" fmla="*/ 864 w 4"/>
                <a:gd name="T3" fmla="*/ 0 h 3"/>
                <a:gd name="T4" fmla="*/ 864 w 4"/>
                <a:gd name="T5" fmla="*/ 432 h 3"/>
                <a:gd name="T6" fmla="*/ 648 w 4"/>
                <a:gd name="T7" fmla="*/ 432 h 3"/>
                <a:gd name="T8" fmla="*/ 432 w 4"/>
                <a:gd name="T9" fmla="*/ 648 h 3"/>
                <a:gd name="T10" fmla="*/ 216 w 4"/>
                <a:gd name="T11" fmla="*/ 432 h 3"/>
                <a:gd name="T12" fmla="*/ 0 w 4"/>
                <a:gd name="T13" fmla="*/ 216 h 3"/>
                <a:gd name="T14" fmla="*/ 0 w 4"/>
                <a:gd name="T15" fmla="*/ 0 h 3"/>
                <a:gd name="T16" fmla="*/ 216 w 4"/>
                <a:gd name="T17" fmla="*/ 0 h 3"/>
                <a:gd name="T18" fmla="*/ 432 w 4"/>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3"/>
                <a:gd name="T32" fmla="*/ 4 w 4"/>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3">
                  <a:moveTo>
                    <a:pt x="2" y="0"/>
                  </a:moveTo>
                  <a:lnTo>
                    <a:pt x="4" y="0"/>
                  </a:lnTo>
                  <a:lnTo>
                    <a:pt x="4" y="2"/>
                  </a:lnTo>
                  <a:lnTo>
                    <a:pt x="3" y="2"/>
                  </a:lnTo>
                  <a:lnTo>
                    <a:pt x="2" y="3"/>
                  </a:lnTo>
                  <a:lnTo>
                    <a:pt x="1" y="2"/>
                  </a:lnTo>
                  <a:lnTo>
                    <a:pt x="0" y="1"/>
                  </a:lnTo>
                  <a:lnTo>
                    <a:pt x="0" y="0"/>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54" name="Freeform 830"/>
            <p:cNvSpPr>
              <a:spLocks/>
            </p:cNvSpPr>
            <p:nvPr/>
          </p:nvSpPr>
          <p:spPr bwMode="auto">
            <a:xfrm>
              <a:off x="5557" y="1704"/>
              <a:ext cx="48" cy="18"/>
            </a:xfrm>
            <a:custGeom>
              <a:avLst/>
              <a:gdLst>
                <a:gd name="T0" fmla="*/ 0 w 8"/>
                <a:gd name="T1" fmla="*/ 0 h 3"/>
                <a:gd name="T2" fmla="*/ 432 w 8"/>
                <a:gd name="T3" fmla="*/ 0 h 3"/>
                <a:gd name="T4" fmla="*/ 864 w 8"/>
                <a:gd name="T5" fmla="*/ 0 h 3"/>
                <a:gd name="T6" fmla="*/ 1512 w 8"/>
                <a:gd name="T7" fmla="*/ 216 h 3"/>
                <a:gd name="T8" fmla="*/ 1728 w 8"/>
                <a:gd name="T9" fmla="*/ 216 h 3"/>
                <a:gd name="T10" fmla="*/ 1728 w 8"/>
                <a:gd name="T11" fmla="*/ 432 h 3"/>
                <a:gd name="T12" fmla="*/ 1296 w 8"/>
                <a:gd name="T13" fmla="*/ 432 h 3"/>
                <a:gd name="T14" fmla="*/ 1080 w 8"/>
                <a:gd name="T15" fmla="*/ 648 h 3"/>
                <a:gd name="T16" fmla="*/ 648 w 8"/>
                <a:gd name="T17" fmla="*/ 216 h 3"/>
                <a:gd name="T18" fmla="*/ 216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7" y="1"/>
                  </a:lnTo>
                  <a:lnTo>
                    <a:pt x="8" y="1"/>
                  </a:lnTo>
                  <a:lnTo>
                    <a:pt x="8" y="2"/>
                  </a:lnTo>
                  <a:lnTo>
                    <a:pt x="6" y="2"/>
                  </a:lnTo>
                  <a:lnTo>
                    <a:pt x="5" y="3"/>
                  </a:lnTo>
                  <a:lnTo>
                    <a:pt x="3" y="1"/>
                  </a:lnTo>
                  <a:lnTo>
                    <a:pt x="1"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55" name="Freeform 831"/>
            <p:cNvSpPr>
              <a:spLocks/>
            </p:cNvSpPr>
            <p:nvPr/>
          </p:nvSpPr>
          <p:spPr bwMode="auto">
            <a:xfrm>
              <a:off x="5557" y="1704"/>
              <a:ext cx="48" cy="18"/>
            </a:xfrm>
            <a:custGeom>
              <a:avLst/>
              <a:gdLst>
                <a:gd name="T0" fmla="*/ 0 w 8"/>
                <a:gd name="T1" fmla="*/ 0 h 3"/>
                <a:gd name="T2" fmla="*/ 432 w 8"/>
                <a:gd name="T3" fmla="*/ 0 h 3"/>
                <a:gd name="T4" fmla="*/ 864 w 8"/>
                <a:gd name="T5" fmla="*/ 0 h 3"/>
                <a:gd name="T6" fmla="*/ 1512 w 8"/>
                <a:gd name="T7" fmla="*/ 216 h 3"/>
                <a:gd name="T8" fmla="*/ 1728 w 8"/>
                <a:gd name="T9" fmla="*/ 216 h 3"/>
                <a:gd name="T10" fmla="*/ 1728 w 8"/>
                <a:gd name="T11" fmla="*/ 432 h 3"/>
                <a:gd name="T12" fmla="*/ 1296 w 8"/>
                <a:gd name="T13" fmla="*/ 432 h 3"/>
                <a:gd name="T14" fmla="*/ 1080 w 8"/>
                <a:gd name="T15" fmla="*/ 648 h 3"/>
                <a:gd name="T16" fmla="*/ 648 w 8"/>
                <a:gd name="T17" fmla="*/ 216 h 3"/>
                <a:gd name="T18" fmla="*/ 216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7" y="1"/>
                  </a:lnTo>
                  <a:lnTo>
                    <a:pt x="8" y="1"/>
                  </a:lnTo>
                  <a:lnTo>
                    <a:pt x="8" y="2"/>
                  </a:lnTo>
                  <a:lnTo>
                    <a:pt x="6" y="2"/>
                  </a:lnTo>
                  <a:lnTo>
                    <a:pt x="5" y="3"/>
                  </a:lnTo>
                  <a:lnTo>
                    <a:pt x="3" y="1"/>
                  </a:lnTo>
                  <a:lnTo>
                    <a:pt x="1"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56" name="Freeform 832"/>
            <p:cNvSpPr>
              <a:spLocks/>
            </p:cNvSpPr>
            <p:nvPr/>
          </p:nvSpPr>
          <p:spPr bwMode="auto">
            <a:xfrm>
              <a:off x="5713" y="1926"/>
              <a:ext cx="6" cy="6"/>
            </a:xfrm>
            <a:custGeom>
              <a:avLst/>
              <a:gdLst>
                <a:gd name="T0" fmla="*/ 0 w 1"/>
                <a:gd name="T1" fmla="*/ 216 h 1"/>
                <a:gd name="T2" fmla="*/ 216 w 1"/>
                <a:gd name="T3" fmla="*/ 216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57" name="Freeform 833"/>
            <p:cNvSpPr>
              <a:spLocks/>
            </p:cNvSpPr>
            <p:nvPr/>
          </p:nvSpPr>
          <p:spPr bwMode="auto">
            <a:xfrm>
              <a:off x="5713" y="1926"/>
              <a:ext cx="6" cy="6"/>
            </a:xfrm>
            <a:custGeom>
              <a:avLst/>
              <a:gdLst>
                <a:gd name="T0" fmla="*/ 0 w 1"/>
                <a:gd name="T1" fmla="*/ 216 h 1"/>
                <a:gd name="T2" fmla="*/ 216 w 1"/>
                <a:gd name="T3" fmla="*/ 216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58" name="Freeform 834"/>
            <p:cNvSpPr>
              <a:spLocks/>
            </p:cNvSpPr>
            <p:nvPr/>
          </p:nvSpPr>
          <p:spPr bwMode="auto">
            <a:xfrm>
              <a:off x="5725" y="1932"/>
              <a:ext cx="6" cy="6"/>
            </a:xfrm>
            <a:custGeom>
              <a:avLst/>
              <a:gdLst>
                <a:gd name="T0" fmla="*/ 0 w 1"/>
                <a:gd name="T1" fmla="*/ 216 h 1"/>
                <a:gd name="T2" fmla="*/ 0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59" name="Freeform 835"/>
            <p:cNvSpPr>
              <a:spLocks/>
            </p:cNvSpPr>
            <p:nvPr/>
          </p:nvSpPr>
          <p:spPr bwMode="auto">
            <a:xfrm>
              <a:off x="2629" y="1602"/>
              <a:ext cx="150" cy="102"/>
            </a:xfrm>
            <a:custGeom>
              <a:avLst/>
              <a:gdLst>
                <a:gd name="T0" fmla="*/ 3888 w 25"/>
                <a:gd name="T1" fmla="*/ 0 h 17"/>
                <a:gd name="T2" fmla="*/ 4320 w 25"/>
                <a:gd name="T3" fmla="*/ 216 h 17"/>
                <a:gd name="T4" fmla="*/ 4968 w 25"/>
                <a:gd name="T5" fmla="*/ 0 h 17"/>
                <a:gd name="T6" fmla="*/ 4752 w 25"/>
                <a:gd name="T7" fmla="*/ 432 h 17"/>
                <a:gd name="T8" fmla="*/ 4752 w 25"/>
                <a:gd name="T9" fmla="*/ 864 h 17"/>
                <a:gd name="T10" fmla="*/ 4968 w 25"/>
                <a:gd name="T11" fmla="*/ 1080 h 17"/>
                <a:gd name="T12" fmla="*/ 5400 w 25"/>
                <a:gd name="T13" fmla="*/ 1512 h 17"/>
                <a:gd name="T14" fmla="*/ 4752 w 25"/>
                <a:gd name="T15" fmla="*/ 2376 h 17"/>
                <a:gd name="T16" fmla="*/ 4104 w 25"/>
                <a:gd name="T17" fmla="*/ 2808 h 17"/>
                <a:gd name="T18" fmla="*/ 3456 w 25"/>
                <a:gd name="T19" fmla="*/ 3240 h 17"/>
                <a:gd name="T20" fmla="*/ 2160 w 25"/>
                <a:gd name="T21" fmla="*/ 3672 h 17"/>
                <a:gd name="T22" fmla="*/ 1080 w 25"/>
                <a:gd name="T23" fmla="*/ 3024 h 17"/>
                <a:gd name="T24" fmla="*/ 864 w 25"/>
                <a:gd name="T25" fmla="*/ 2808 h 17"/>
                <a:gd name="T26" fmla="*/ 1080 w 25"/>
                <a:gd name="T27" fmla="*/ 2592 h 17"/>
                <a:gd name="T28" fmla="*/ 864 w 25"/>
                <a:gd name="T29" fmla="*/ 2160 h 17"/>
                <a:gd name="T30" fmla="*/ 216 w 25"/>
                <a:gd name="T31" fmla="*/ 2160 h 17"/>
                <a:gd name="T32" fmla="*/ 432 w 25"/>
                <a:gd name="T33" fmla="*/ 1728 h 17"/>
                <a:gd name="T34" fmla="*/ 1296 w 25"/>
                <a:gd name="T35" fmla="*/ 1728 h 17"/>
                <a:gd name="T36" fmla="*/ 864 w 25"/>
                <a:gd name="T37" fmla="*/ 1512 h 17"/>
                <a:gd name="T38" fmla="*/ 864 w 25"/>
                <a:gd name="T39" fmla="*/ 1080 h 17"/>
                <a:gd name="T40" fmla="*/ 0 w 25"/>
                <a:gd name="T41" fmla="*/ 1080 h 17"/>
                <a:gd name="T42" fmla="*/ 432 w 25"/>
                <a:gd name="T43" fmla="*/ 432 h 17"/>
                <a:gd name="T44" fmla="*/ 648 w 25"/>
                <a:gd name="T45" fmla="*/ 648 h 17"/>
                <a:gd name="T46" fmla="*/ 648 w 25"/>
                <a:gd name="T47" fmla="*/ 432 h 17"/>
                <a:gd name="T48" fmla="*/ 864 w 25"/>
                <a:gd name="T49" fmla="*/ 0 h 17"/>
                <a:gd name="T50" fmla="*/ 1296 w 25"/>
                <a:gd name="T51" fmla="*/ 648 h 17"/>
                <a:gd name="T52" fmla="*/ 1512 w 25"/>
                <a:gd name="T53" fmla="*/ 1296 h 17"/>
                <a:gd name="T54" fmla="*/ 1512 w 25"/>
                <a:gd name="T55" fmla="*/ 1080 h 17"/>
                <a:gd name="T56" fmla="*/ 1944 w 25"/>
                <a:gd name="T57" fmla="*/ 864 h 17"/>
                <a:gd name="T58" fmla="*/ 1944 w 25"/>
                <a:gd name="T59" fmla="*/ 648 h 17"/>
                <a:gd name="T60" fmla="*/ 2376 w 25"/>
                <a:gd name="T61" fmla="*/ 864 h 17"/>
                <a:gd name="T62" fmla="*/ 2808 w 25"/>
                <a:gd name="T63" fmla="*/ 432 h 17"/>
                <a:gd name="T64" fmla="*/ 3024 w 25"/>
                <a:gd name="T65" fmla="*/ 648 h 17"/>
                <a:gd name="T66" fmla="*/ 3240 w 25"/>
                <a:gd name="T67" fmla="*/ 432 h 17"/>
                <a:gd name="T68" fmla="*/ 3888 w 25"/>
                <a:gd name="T69" fmla="*/ 432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
                <a:gd name="T106" fmla="*/ 0 h 17"/>
                <a:gd name="T107" fmla="*/ 25 w 25"/>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 h="17">
                  <a:moveTo>
                    <a:pt x="18" y="2"/>
                  </a:moveTo>
                  <a:lnTo>
                    <a:pt x="18" y="0"/>
                  </a:lnTo>
                  <a:lnTo>
                    <a:pt x="20" y="0"/>
                  </a:lnTo>
                  <a:lnTo>
                    <a:pt x="20" y="1"/>
                  </a:lnTo>
                  <a:lnTo>
                    <a:pt x="22" y="1"/>
                  </a:lnTo>
                  <a:lnTo>
                    <a:pt x="23" y="0"/>
                  </a:lnTo>
                  <a:lnTo>
                    <a:pt x="23" y="1"/>
                  </a:lnTo>
                  <a:lnTo>
                    <a:pt x="22" y="2"/>
                  </a:lnTo>
                  <a:lnTo>
                    <a:pt x="22" y="3"/>
                  </a:lnTo>
                  <a:lnTo>
                    <a:pt x="22" y="4"/>
                  </a:lnTo>
                  <a:lnTo>
                    <a:pt x="23" y="4"/>
                  </a:lnTo>
                  <a:lnTo>
                    <a:pt x="23" y="5"/>
                  </a:lnTo>
                  <a:lnTo>
                    <a:pt x="24" y="5"/>
                  </a:lnTo>
                  <a:lnTo>
                    <a:pt x="25" y="7"/>
                  </a:lnTo>
                  <a:lnTo>
                    <a:pt x="24" y="9"/>
                  </a:lnTo>
                  <a:lnTo>
                    <a:pt x="22" y="11"/>
                  </a:lnTo>
                  <a:lnTo>
                    <a:pt x="21" y="12"/>
                  </a:lnTo>
                  <a:lnTo>
                    <a:pt x="19" y="13"/>
                  </a:lnTo>
                  <a:lnTo>
                    <a:pt x="18" y="14"/>
                  </a:lnTo>
                  <a:lnTo>
                    <a:pt x="16" y="15"/>
                  </a:lnTo>
                  <a:lnTo>
                    <a:pt x="14" y="16"/>
                  </a:lnTo>
                  <a:lnTo>
                    <a:pt x="10" y="17"/>
                  </a:lnTo>
                  <a:lnTo>
                    <a:pt x="7" y="15"/>
                  </a:lnTo>
                  <a:lnTo>
                    <a:pt x="5" y="14"/>
                  </a:lnTo>
                  <a:lnTo>
                    <a:pt x="3" y="14"/>
                  </a:lnTo>
                  <a:lnTo>
                    <a:pt x="4" y="13"/>
                  </a:lnTo>
                  <a:lnTo>
                    <a:pt x="5" y="13"/>
                  </a:lnTo>
                  <a:lnTo>
                    <a:pt x="5" y="12"/>
                  </a:lnTo>
                  <a:lnTo>
                    <a:pt x="4" y="10"/>
                  </a:lnTo>
                  <a:lnTo>
                    <a:pt x="3" y="9"/>
                  </a:lnTo>
                  <a:lnTo>
                    <a:pt x="1" y="10"/>
                  </a:lnTo>
                  <a:lnTo>
                    <a:pt x="1" y="9"/>
                  </a:lnTo>
                  <a:lnTo>
                    <a:pt x="2" y="8"/>
                  </a:lnTo>
                  <a:lnTo>
                    <a:pt x="4" y="8"/>
                  </a:lnTo>
                  <a:lnTo>
                    <a:pt x="6" y="8"/>
                  </a:lnTo>
                  <a:lnTo>
                    <a:pt x="4" y="7"/>
                  </a:lnTo>
                  <a:lnTo>
                    <a:pt x="5" y="6"/>
                  </a:lnTo>
                  <a:lnTo>
                    <a:pt x="4" y="5"/>
                  </a:lnTo>
                  <a:lnTo>
                    <a:pt x="1" y="5"/>
                  </a:lnTo>
                  <a:lnTo>
                    <a:pt x="0" y="5"/>
                  </a:lnTo>
                  <a:lnTo>
                    <a:pt x="2" y="2"/>
                  </a:lnTo>
                  <a:lnTo>
                    <a:pt x="3" y="3"/>
                  </a:lnTo>
                  <a:lnTo>
                    <a:pt x="4" y="3"/>
                  </a:lnTo>
                  <a:lnTo>
                    <a:pt x="3" y="2"/>
                  </a:lnTo>
                  <a:lnTo>
                    <a:pt x="2" y="0"/>
                  </a:lnTo>
                  <a:lnTo>
                    <a:pt x="4" y="0"/>
                  </a:lnTo>
                  <a:lnTo>
                    <a:pt x="6" y="2"/>
                  </a:lnTo>
                  <a:lnTo>
                    <a:pt x="6" y="3"/>
                  </a:lnTo>
                  <a:lnTo>
                    <a:pt x="6" y="6"/>
                  </a:lnTo>
                  <a:lnTo>
                    <a:pt x="7" y="6"/>
                  </a:lnTo>
                  <a:lnTo>
                    <a:pt x="8" y="6"/>
                  </a:lnTo>
                  <a:lnTo>
                    <a:pt x="7" y="5"/>
                  </a:lnTo>
                  <a:lnTo>
                    <a:pt x="9" y="5"/>
                  </a:lnTo>
                  <a:lnTo>
                    <a:pt x="9" y="4"/>
                  </a:lnTo>
                  <a:lnTo>
                    <a:pt x="8" y="3"/>
                  </a:lnTo>
                  <a:lnTo>
                    <a:pt x="9" y="3"/>
                  </a:lnTo>
                  <a:lnTo>
                    <a:pt x="10" y="3"/>
                  </a:lnTo>
                  <a:lnTo>
                    <a:pt x="11" y="4"/>
                  </a:lnTo>
                  <a:lnTo>
                    <a:pt x="11" y="3"/>
                  </a:lnTo>
                  <a:lnTo>
                    <a:pt x="13" y="2"/>
                  </a:lnTo>
                  <a:lnTo>
                    <a:pt x="13" y="3"/>
                  </a:lnTo>
                  <a:lnTo>
                    <a:pt x="14" y="3"/>
                  </a:lnTo>
                  <a:lnTo>
                    <a:pt x="14" y="2"/>
                  </a:lnTo>
                  <a:lnTo>
                    <a:pt x="15" y="2"/>
                  </a:lnTo>
                  <a:lnTo>
                    <a:pt x="16" y="3"/>
                  </a:lnTo>
                  <a:lnTo>
                    <a:pt x="18"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60" name="Freeform 836"/>
            <p:cNvSpPr>
              <a:spLocks/>
            </p:cNvSpPr>
            <p:nvPr/>
          </p:nvSpPr>
          <p:spPr bwMode="auto">
            <a:xfrm>
              <a:off x="2629" y="1602"/>
              <a:ext cx="150" cy="102"/>
            </a:xfrm>
            <a:custGeom>
              <a:avLst/>
              <a:gdLst>
                <a:gd name="T0" fmla="*/ 3888 w 25"/>
                <a:gd name="T1" fmla="*/ 0 h 17"/>
                <a:gd name="T2" fmla="*/ 4320 w 25"/>
                <a:gd name="T3" fmla="*/ 216 h 17"/>
                <a:gd name="T4" fmla="*/ 4968 w 25"/>
                <a:gd name="T5" fmla="*/ 0 h 17"/>
                <a:gd name="T6" fmla="*/ 4752 w 25"/>
                <a:gd name="T7" fmla="*/ 432 h 17"/>
                <a:gd name="T8" fmla="*/ 4752 w 25"/>
                <a:gd name="T9" fmla="*/ 864 h 17"/>
                <a:gd name="T10" fmla="*/ 4968 w 25"/>
                <a:gd name="T11" fmla="*/ 1080 h 17"/>
                <a:gd name="T12" fmla="*/ 5400 w 25"/>
                <a:gd name="T13" fmla="*/ 1512 h 17"/>
                <a:gd name="T14" fmla="*/ 4752 w 25"/>
                <a:gd name="T15" fmla="*/ 2376 h 17"/>
                <a:gd name="T16" fmla="*/ 4104 w 25"/>
                <a:gd name="T17" fmla="*/ 2808 h 17"/>
                <a:gd name="T18" fmla="*/ 3456 w 25"/>
                <a:gd name="T19" fmla="*/ 3240 h 17"/>
                <a:gd name="T20" fmla="*/ 2160 w 25"/>
                <a:gd name="T21" fmla="*/ 3672 h 17"/>
                <a:gd name="T22" fmla="*/ 1080 w 25"/>
                <a:gd name="T23" fmla="*/ 3024 h 17"/>
                <a:gd name="T24" fmla="*/ 864 w 25"/>
                <a:gd name="T25" fmla="*/ 2808 h 17"/>
                <a:gd name="T26" fmla="*/ 1080 w 25"/>
                <a:gd name="T27" fmla="*/ 2592 h 17"/>
                <a:gd name="T28" fmla="*/ 864 w 25"/>
                <a:gd name="T29" fmla="*/ 2160 h 17"/>
                <a:gd name="T30" fmla="*/ 216 w 25"/>
                <a:gd name="T31" fmla="*/ 2160 h 17"/>
                <a:gd name="T32" fmla="*/ 432 w 25"/>
                <a:gd name="T33" fmla="*/ 1728 h 17"/>
                <a:gd name="T34" fmla="*/ 1296 w 25"/>
                <a:gd name="T35" fmla="*/ 1728 h 17"/>
                <a:gd name="T36" fmla="*/ 864 w 25"/>
                <a:gd name="T37" fmla="*/ 1512 h 17"/>
                <a:gd name="T38" fmla="*/ 864 w 25"/>
                <a:gd name="T39" fmla="*/ 1080 h 17"/>
                <a:gd name="T40" fmla="*/ 0 w 25"/>
                <a:gd name="T41" fmla="*/ 1080 h 17"/>
                <a:gd name="T42" fmla="*/ 432 w 25"/>
                <a:gd name="T43" fmla="*/ 432 h 17"/>
                <a:gd name="T44" fmla="*/ 648 w 25"/>
                <a:gd name="T45" fmla="*/ 648 h 17"/>
                <a:gd name="T46" fmla="*/ 648 w 25"/>
                <a:gd name="T47" fmla="*/ 432 h 17"/>
                <a:gd name="T48" fmla="*/ 864 w 25"/>
                <a:gd name="T49" fmla="*/ 0 h 17"/>
                <a:gd name="T50" fmla="*/ 1296 w 25"/>
                <a:gd name="T51" fmla="*/ 648 h 17"/>
                <a:gd name="T52" fmla="*/ 1512 w 25"/>
                <a:gd name="T53" fmla="*/ 1296 h 17"/>
                <a:gd name="T54" fmla="*/ 1512 w 25"/>
                <a:gd name="T55" fmla="*/ 1080 h 17"/>
                <a:gd name="T56" fmla="*/ 1944 w 25"/>
                <a:gd name="T57" fmla="*/ 864 h 17"/>
                <a:gd name="T58" fmla="*/ 1944 w 25"/>
                <a:gd name="T59" fmla="*/ 648 h 17"/>
                <a:gd name="T60" fmla="*/ 2376 w 25"/>
                <a:gd name="T61" fmla="*/ 864 h 17"/>
                <a:gd name="T62" fmla="*/ 2808 w 25"/>
                <a:gd name="T63" fmla="*/ 432 h 17"/>
                <a:gd name="T64" fmla="*/ 3024 w 25"/>
                <a:gd name="T65" fmla="*/ 648 h 17"/>
                <a:gd name="T66" fmla="*/ 3240 w 25"/>
                <a:gd name="T67" fmla="*/ 432 h 17"/>
                <a:gd name="T68" fmla="*/ 3888 w 25"/>
                <a:gd name="T69" fmla="*/ 432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
                <a:gd name="T106" fmla="*/ 0 h 17"/>
                <a:gd name="T107" fmla="*/ 25 w 25"/>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 h="17">
                  <a:moveTo>
                    <a:pt x="18" y="2"/>
                  </a:moveTo>
                  <a:lnTo>
                    <a:pt x="18" y="0"/>
                  </a:lnTo>
                  <a:lnTo>
                    <a:pt x="20" y="0"/>
                  </a:lnTo>
                  <a:lnTo>
                    <a:pt x="20" y="1"/>
                  </a:lnTo>
                  <a:lnTo>
                    <a:pt x="22" y="1"/>
                  </a:lnTo>
                  <a:lnTo>
                    <a:pt x="23" y="0"/>
                  </a:lnTo>
                  <a:lnTo>
                    <a:pt x="23" y="1"/>
                  </a:lnTo>
                  <a:lnTo>
                    <a:pt x="22" y="2"/>
                  </a:lnTo>
                  <a:lnTo>
                    <a:pt x="22" y="3"/>
                  </a:lnTo>
                  <a:lnTo>
                    <a:pt x="22" y="4"/>
                  </a:lnTo>
                  <a:lnTo>
                    <a:pt x="23" y="4"/>
                  </a:lnTo>
                  <a:lnTo>
                    <a:pt x="23" y="5"/>
                  </a:lnTo>
                  <a:lnTo>
                    <a:pt x="24" y="5"/>
                  </a:lnTo>
                  <a:lnTo>
                    <a:pt x="25" y="7"/>
                  </a:lnTo>
                  <a:lnTo>
                    <a:pt x="24" y="9"/>
                  </a:lnTo>
                  <a:lnTo>
                    <a:pt x="22" y="11"/>
                  </a:lnTo>
                  <a:lnTo>
                    <a:pt x="21" y="12"/>
                  </a:lnTo>
                  <a:lnTo>
                    <a:pt x="19" y="13"/>
                  </a:lnTo>
                  <a:lnTo>
                    <a:pt x="18" y="14"/>
                  </a:lnTo>
                  <a:lnTo>
                    <a:pt x="16" y="15"/>
                  </a:lnTo>
                  <a:lnTo>
                    <a:pt x="14" y="16"/>
                  </a:lnTo>
                  <a:lnTo>
                    <a:pt x="10" y="17"/>
                  </a:lnTo>
                  <a:lnTo>
                    <a:pt x="7" y="15"/>
                  </a:lnTo>
                  <a:lnTo>
                    <a:pt x="5" y="14"/>
                  </a:lnTo>
                  <a:lnTo>
                    <a:pt x="3" y="14"/>
                  </a:lnTo>
                  <a:lnTo>
                    <a:pt x="4" y="13"/>
                  </a:lnTo>
                  <a:lnTo>
                    <a:pt x="5" y="13"/>
                  </a:lnTo>
                  <a:lnTo>
                    <a:pt x="5" y="12"/>
                  </a:lnTo>
                  <a:lnTo>
                    <a:pt x="4" y="10"/>
                  </a:lnTo>
                  <a:lnTo>
                    <a:pt x="3" y="9"/>
                  </a:lnTo>
                  <a:lnTo>
                    <a:pt x="1" y="10"/>
                  </a:lnTo>
                  <a:lnTo>
                    <a:pt x="1" y="9"/>
                  </a:lnTo>
                  <a:lnTo>
                    <a:pt x="2" y="8"/>
                  </a:lnTo>
                  <a:lnTo>
                    <a:pt x="4" y="8"/>
                  </a:lnTo>
                  <a:lnTo>
                    <a:pt x="6" y="8"/>
                  </a:lnTo>
                  <a:lnTo>
                    <a:pt x="4" y="7"/>
                  </a:lnTo>
                  <a:lnTo>
                    <a:pt x="5" y="6"/>
                  </a:lnTo>
                  <a:lnTo>
                    <a:pt x="4" y="5"/>
                  </a:lnTo>
                  <a:lnTo>
                    <a:pt x="1" y="5"/>
                  </a:lnTo>
                  <a:lnTo>
                    <a:pt x="0" y="5"/>
                  </a:lnTo>
                  <a:lnTo>
                    <a:pt x="2" y="2"/>
                  </a:lnTo>
                  <a:lnTo>
                    <a:pt x="3" y="3"/>
                  </a:lnTo>
                  <a:lnTo>
                    <a:pt x="4" y="3"/>
                  </a:lnTo>
                  <a:lnTo>
                    <a:pt x="3" y="2"/>
                  </a:lnTo>
                  <a:lnTo>
                    <a:pt x="2" y="0"/>
                  </a:lnTo>
                  <a:lnTo>
                    <a:pt x="4" y="0"/>
                  </a:lnTo>
                  <a:lnTo>
                    <a:pt x="6" y="2"/>
                  </a:lnTo>
                  <a:lnTo>
                    <a:pt x="6" y="3"/>
                  </a:lnTo>
                  <a:lnTo>
                    <a:pt x="6" y="6"/>
                  </a:lnTo>
                  <a:lnTo>
                    <a:pt x="7" y="6"/>
                  </a:lnTo>
                  <a:lnTo>
                    <a:pt x="8" y="6"/>
                  </a:lnTo>
                  <a:lnTo>
                    <a:pt x="7" y="5"/>
                  </a:lnTo>
                  <a:lnTo>
                    <a:pt x="9" y="5"/>
                  </a:lnTo>
                  <a:lnTo>
                    <a:pt x="9" y="4"/>
                  </a:lnTo>
                  <a:lnTo>
                    <a:pt x="8" y="3"/>
                  </a:lnTo>
                  <a:lnTo>
                    <a:pt x="9" y="3"/>
                  </a:lnTo>
                  <a:lnTo>
                    <a:pt x="10" y="3"/>
                  </a:lnTo>
                  <a:lnTo>
                    <a:pt x="11" y="4"/>
                  </a:lnTo>
                  <a:lnTo>
                    <a:pt x="11" y="3"/>
                  </a:lnTo>
                  <a:lnTo>
                    <a:pt x="13" y="2"/>
                  </a:lnTo>
                  <a:lnTo>
                    <a:pt x="13" y="3"/>
                  </a:lnTo>
                  <a:lnTo>
                    <a:pt x="14" y="3"/>
                  </a:lnTo>
                  <a:lnTo>
                    <a:pt x="14" y="2"/>
                  </a:lnTo>
                  <a:lnTo>
                    <a:pt x="15" y="2"/>
                  </a:lnTo>
                  <a:lnTo>
                    <a:pt x="16" y="3"/>
                  </a:lnTo>
                  <a:lnTo>
                    <a:pt x="18"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61" name="Freeform 837"/>
            <p:cNvSpPr>
              <a:spLocks/>
            </p:cNvSpPr>
            <p:nvPr/>
          </p:nvSpPr>
          <p:spPr bwMode="auto">
            <a:xfrm>
              <a:off x="3553" y="2208"/>
              <a:ext cx="54" cy="42"/>
            </a:xfrm>
            <a:custGeom>
              <a:avLst/>
              <a:gdLst>
                <a:gd name="T0" fmla="*/ 1944 w 9"/>
                <a:gd name="T1" fmla="*/ 1512 h 7"/>
                <a:gd name="T2" fmla="*/ 1512 w 9"/>
                <a:gd name="T3" fmla="*/ 1080 h 7"/>
                <a:gd name="T4" fmla="*/ 1296 w 9"/>
                <a:gd name="T5" fmla="*/ 648 h 7"/>
                <a:gd name="T6" fmla="*/ 1080 w 9"/>
                <a:gd name="T7" fmla="*/ 432 h 7"/>
                <a:gd name="T8" fmla="*/ 648 w 9"/>
                <a:gd name="T9" fmla="*/ 216 h 7"/>
                <a:gd name="T10" fmla="*/ 0 w 9"/>
                <a:gd name="T11" fmla="*/ 0 h 7"/>
                <a:gd name="T12" fmla="*/ 432 w 9"/>
                <a:gd name="T13" fmla="*/ 432 h 7"/>
                <a:gd name="T14" fmla="*/ 432 w 9"/>
                <a:gd name="T15" fmla="*/ 864 h 7"/>
                <a:gd name="T16" fmla="*/ 864 w 9"/>
                <a:gd name="T17" fmla="*/ 1080 h 7"/>
                <a:gd name="T18" fmla="*/ 864 w 9"/>
                <a:gd name="T19" fmla="*/ 1296 h 7"/>
                <a:gd name="T20" fmla="*/ 1080 w 9"/>
                <a:gd name="T21" fmla="*/ 1296 h 7"/>
                <a:gd name="T22" fmla="*/ 1728 w 9"/>
                <a:gd name="T23" fmla="*/ 1512 h 7"/>
                <a:gd name="T24" fmla="*/ 1944 w 9"/>
                <a:gd name="T25" fmla="*/ 1512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9" y="7"/>
                  </a:moveTo>
                  <a:lnTo>
                    <a:pt x="7" y="5"/>
                  </a:lnTo>
                  <a:lnTo>
                    <a:pt x="6" y="3"/>
                  </a:lnTo>
                  <a:lnTo>
                    <a:pt x="5" y="2"/>
                  </a:lnTo>
                  <a:lnTo>
                    <a:pt x="3" y="1"/>
                  </a:lnTo>
                  <a:lnTo>
                    <a:pt x="0" y="0"/>
                  </a:lnTo>
                  <a:lnTo>
                    <a:pt x="2" y="2"/>
                  </a:lnTo>
                  <a:lnTo>
                    <a:pt x="2" y="4"/>
                  </a:lnTo>
                  <a:lnTo>
                    <a:pt x="4" y="5"/>
                  </a:lnTo>
                  <a:lnTo>
                    <a:pt x="4" y="6"/>
                  </a:lnTo>
                  <a:lnTo>
                    <a:pt x="5" y="6"/>
                  </a:lnTo>
                  <a:lnTo>
                    <a:pt x="8" y="7"/>
                  </a:lnTo>
                  <a:lnTo>
                    <a:pt x="9"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62" name="Freeform 838"/>
            <p:cNvSpPr>
              <a:spLocks/>
            </p:cNvSpPr>
            <p:nvPr/>
          </p:nvSpPr>
          <p:spPr bwMode="auto">
            <a:xfrm>
              <a:off x="3553" y="2208"/>
              <a:ext cx="54" cy="42"/>
            </a:xfrm>
            <a:custGeom>
              <a:avLst/>
              <a:gdLst>
                <a:gd name="T0" fmla="*/ 1944 w 9"/>
                <a:gd name="T1" fmla="*/ 1512 h 7"/>
                <a:gd name="T2" fmla="*/ 1512 w 9"/>
                <a:gd name="T3" fmla="*/ 1080 h 7"/>
                <a:gd name="T4" fmla="*/ 1296 w 9"/>
                <a:gd name="T5" fmla="*/ 648 h 7"/>
                <a:gd name="T6" fmla="*/ 1080 w 9"/>
                <a:gd name="T7" fmla="*/ 432 h 7"/>
                <a:gd name="T8" fmla="*/ 648 w 9"/>
                <a:gd name="T9" fmla="*/ 216 h 7"/>
                <a:gd name="T10" fmla="*/ 0 w 9"/>
                <a:gd name="T11" fmla="*/ 0 h 7"/>
                <a:gd name="T12" fmla="*/ 432 w 9"/>
                <a:gd name="T13" fmla="*/ 432 h 7"/>
                <a:gd name="T14" fmla="*/ 432 w 9"/>
                <a:gd name="T15" fmla="*/ 864 h 7"/>
                <a:gd name="T16" fmla="*/ 864 w 9"/>
                <a:gd name="T17" fmla="*/ 1080 h 7"/>
                <a:gd name="T18" fmla="*/ 864 w 9"/>
                <a:gd name="T19" fmla="*/ 1296 h 7"/>
                <a:gd name="T20" fmla="*/ 1080 w 9"/>
                <a:gd name="T21" fmla="*/ 1296 h 7"/>
                <a:gd name="T22" fmla="*/ 1728 w 9"/>
                <a:gd name="T23" fmla="*/ 1512 h 7"/>
                <a:gd name="T24" fmla="*/ 1944 w 9"/>
                <a:gd name="T25" fmla="*/ 1512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7"/>
                <a:gd name="T41" fmla="*/ 9 w 9"/>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7">
                  <a:moveTo>
                    <a:pt x="9" y="7"/>
                  </a:moveTo>
                  <a:lnTo>
                    <a:pt x="7" y="5"/>
                  </a:lnTo>
                  <a:lnTo>
                    <a:pt x="6" y="3"/>
                  </a:lnTo>
                  <a:lnTo>
                    <a:pt x="5" y="2"/>
                  </a:lnTo>
                  <a:lnTo>
                    <a:pt x="3" y="1"/>
                  </a:lnTo>
                  <a:lnTo>
                    <a:pt x="0" y="0"/>
                  </a:lnTo>
                  <a:lnTo>
                    <a:pt x="2" y="2"/>
                  </a:lnTo>
                  <a:lnTo>
                    <a:pt x="2" y="4"/>
                  </a:lnTo>
                  <a:lnTo>
                    <a:pt x="4" y="5"/>
                  </a:lnTo>
                  <a:lnTo>
                    <a:pt x="4" y="6"/>
                  </a:lnTo>
                  <a:lnTo>
                    <a:pt x="5" y="6"/>
                  </a:lnTo>
                  <a:lnTo>
                    <a:pt x="8" y="7"/>
                  </a:lnTo>
                  <a:lnTo>
                    <a:pt x="9"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63" name="Freeform 839"/>
            <p:cNvSpPr>
              <a:spLocks/>
            </p:cNvSpPr>
            <p:nvPr/>
          </p:nvSpPr>
          <p:spPr bwMode="auto">
            <a:xfrm>
              <a:off x="3493" y="2280"/>
              <a:ext cx="84" cy="72"/>
            </a:xfrm>
            <a:custGeom>
              <a:avLst/>
              <a:gdLst>
                <a:gd name="T0" fmla="*/ 0 w 14"/>
                <a:gd name="T1" fmla="*/ 2592 h 12"/>
                <a:gd name="T2" fmla="*/ 216 w 14"/>
                <a:gd name="T3" fmla="*/ 2376 h 12"/>
                <a:gd name="T4" fmla="*/ 1296 w 14"/>
                <a:gd name="T5" fmla="*/ 1728 h 12"/>
                <a:gd name="T6" fmla="*/ 1512 w 14"/>
                <a:gd name="T7" fmla="*/ 1080 h 12"/>
                <a:gd name="T8" fmla="*/ 1080 w 14"/>
                <a:gd name="T9" fmla="*/ 648 h 12"/>
                <a:gd name="T10" fmla="*/ 1728 w 14"/>
                <a:gd name="T11" fmla="*/ 216 h 12"/>
                <a:gd name="T12" fmla="*/ 2160 w 14"/>
                <a:gd name="T13" fmla="*/ 0 h 12"/>
                <a:gd name="T14" fmla="*/ 2592 w 14"/>
                <a:gd name="T15" fmla="*/ 0 h 12"/>
                <a:gd name="T16" fmla="*/ 2808 w 14"/>
                <a:gd name="T17" fmla="*/ 216 h 12"/>
                <a:gd name="T18" fmla="*/ 3024 w 14"/>
                <a:gd name="T19" fmla="*/ 216 h 12"/>
                <a:gd name="T20" fmla="*/ 0 w 14"/>
                <a:gd name="T21" fmla="*/ 2592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12"/>
                <a:gd name="T35" fmla="*/ 14 w 14"/>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12">
                  <a:moveTo>
                    <a:pt x="0" y="12"/>
                  </a:moveTo>
                  <a:lnTo>
                    <a:pt x="1" y="11"/>
                  </a:lnTo>
                  <a:lnTo>
                    <a:pt x="6" y="8"/>
                  </a:lnTo>
                  <a:lnTo>
                    <a:pt x="7" y="5"/>
                  </a:lnTo>
                  <a:lnTo>
                    <a:pt x="5" y="3"/>
                  </a:lnTo>
                  <a:lnTo>
                    <a:pt x="8" y="1"/>
                  </a:lnTo>
                  <a:lnTo>
                    <a:pt x="10" y="0"/>
                  </a:lnTo>
                  <a:lnTo>
                    <a:pt x="12" y="0"/>
                  </a:lnTo>
                  <a:lnTo>
                    <a:pt x="13" y="1"/>
                  </a:lnTo>
                  <a:lnTo>
                    <a:pt x="14" y="1"/>
                  </a:lnTo>
                  <a:lnTo>
                    <a:pt x="0" y="1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64" name="Freeform 840"/>
            <p:cNvSpPr>
              <a:spLocks/>
            </p:cNvSpPr>
            <p:nvPr/>
          </p:nvSpPr>
          <p:spPr bwMode="auto">
            <a:xfrm>
              <a:off x="3493" y="2280"/>
              <a:ext cx="84" cy="72"/>
            </a:xfrm>
            <a:custGeom>
              <a:avLst/>
              <a:gdLst>
                <a:gd name="T0" fmla="*/ 0 w 14"/>
                <a:gd name="T1" fmla="*/ 2592 h 12"/>
                <a:gd name="T2" fmla="*/ 216 w 14"/>
                <a:gd name="T3" fmla="*/ 2376 h 12"/>
                <a:gd name="T4" fmla="*/ 1296 w 14"/>
                <a:gd name="T5" fmla="*/ 1728 h 12"/>
                <a:gd name="T6" fmla="*/ 1512 w 14"/>
                <a:gd name="T7" fmla="*/ 1080 h 12"/>
                <a:gd name="T8" fmla="*/ 1080 w 14"/>
                <a:gd name="T9" fmla="*/ 648 h 12"/>
                <a:gd name="T10" fmla="*/ 1728 w 14"/>
                <a:gd name="T11" fmla="*/ 216 h 12"/>
                <a:gd name="T12" fmla="*/ 2160 w 14"/>
                <a:gd name="T13" fmla="*/ 0 h 12"/>
                <a:gd name="T14" fmla="*/ 2592 w 14"/>
                <a:gd name="T15" fmla="*/ 0 h 12"/>
                <a:gd name="T16" fmla="*/ 2808 w 14"/>
                <a:gd name="T17" fmla="*/ 216 h 12"/>
                <a:gd name="T18" fmla="*/ 3024 w 14"/>
                <a:gd name="T19" fmla="*/ 216 h 12"/>
                <a:gd name="T20" fmla="*/ 0 w 14"/>
                <a:gd name="T21" fmla="*/ 2592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12"/>
                <a:gd name="T35" fmla="*/ 14 w 14"/>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12">
                  <a:moveTo>
                    <a:pt x="0" y="12"/>
                  </a:moveTo>
                  <a:lnTo>
                    <a:pt x="1" y="11"/>
                  </a:lnTo>
                  <a:lnTo>
                    <a:pt x="6" y="8"/>
                  </a:lnTo>
                  <a:lnTo>
                    <a:pt x="7" y="5"/>
                  </a:lnTo>
                  <a:lnTo>
                    <a:pt x="5" y="3"/>
                  </a:lnTo>
                  <a:lnTo>
                    <a:pt x="8" y="1"/>
                  </a:lnTo>
                  <a:lnTo>
                    <a:pt x="10" y="0"/>
                  </a:lnTo>
                  <a:lnTo>
                    <a:pt x="12" y="0"/>
                  </a:lnTo>
                  <a:lnTo>
                    <a:pt x="13" y="1"/>
                  </a:lnTo>
                  <a:lnTo>
                    <a:pt x="14" y="1"/>
                  </a:lnTo>
                  <a:lnTo>
                    <a:pt x="0" y="1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65" name="Freeform 841"/>
            <p:cNvSpPr>
              <a:spLocks/>
            </p:cNvSpPr>
            <p:nvPr/>
          </p:nvSpPr>
          <p:spPr bwMode="auto">
            <a:xfrm>
              <a:off x="3463" y="2280"/>
              <a:ext cx="78" cy="24"/>
            </a:xfrm>
            <a:custGeom>
              <a:avLst/>
              <a:gdLst>
                <a:gd name="T0" fmla="*/ 0 w 13"/>
                <a:gd name="T1" fmla="*/ 864 h 4"/>
                <a:gd name="T2" fmla="*/ 0 w 13"/>
                <a:gd name="T3" fmla="*/ 648 h 4"/>
                <a:gd name="T4" fmla="*/ 864 w 13"/>
                <a:gd name="T5" fmla="*/ 432 h 4"/>
                <a:gd name="T6" fmla="*/ 1080 w 13"/>
                <a:gd name="T7" fmla="*/ 432 h 4"/>
                <a:gd name="T8" fmla="*/ 1728 w 13"/>
                <a:gd name="T9" fmla="*/ 432 h 4"/>
                <a:gd name="T10" fmla="*/ 2376 w 13"/>
                <a:gd name="T11" fmla="*/ 216 h 4"/>
                <a:gd name="T12" fmla="*/ 2808 w 13"/>
                <a:gd name="T13" fmla="*/ 0 h 4"/>
                <a:gd name="T14" fmla="*/ 2808 w 13"/>
                <a:gd name="T15" fmla="*/ 216 h 4"/>
                <a:gd name="T16" fmla="*/ 0 w 13"/>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4"/>
                <a:gd name="T29" fmla="*/ 13 w 1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4">
                  <a:moveTo>
                    <a:pt x="0" y="4"/>
                  </a:moveTo>
                  <a:lnTo>
                    <a:pt x="0" y="3"/>
                  </a:lnTo>
                  <a:lnTo>
                    <a:pt x="4" y="2"/>
                  </a:lnTo>
                  <a:lnTo>
                    <a:pt x="5" y="2"/>
                  </a:lnTo>
                  <a:lnTo>
                    <a:pt x="8" y="2"/>
                  </a:lnTo>
                  <a:lnTo>
                    <a:pt x="11" y="1"/>
                  </a:lnTo>
                  <a:lnTo>
                    <a:pt x="13" y="0"/>
                  </a:lnTo>
                  <a:lnTo>
                    <a:pt x="13" y="1"/>
                  </a:lnTo>
                  <a:lnTo>
                    <a:pt x="0"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66" name="Freeform 842"/>
            <p:cNvSpPr>
              <a:spLocks/>
            </p:cNvSpPr>
            <p:nvPr/>
          </p:nvSpPr>
          <p:spPr bwMode="auto">
            <a:xfrm>
              <a:off x="3463" y="2280"/>
              <a:ext cx="78" cy="24"/>
            </a:xfrm>
            <a:custGeom>
              <a:avLst/>
              <a:gdLst>
                <a:gd name="T0" fmla="*/ 0 w 13"/>
                <a:gd name="T1" fmla="*/ 864 h 4"/>
                <a:gd name="T2" fmla="*/ 0 w 13"/>
                <a:gd name="T3" fmla="*/ 648 h 4"/>
                <a:gd name="T4" fmla="*/ 864 w 13"/>
                <a:gd name="T5" fmla="*/ 432 h 4"/>
                <a:gd name="T6" fmla="*/ 1080 w 13"/>
                <a:gd name="T7" fmla="*/ 432 h 4"/>
                <a:gd name="T8" fmla="*/ 1728 w 13"/>
                <a:gd name="T9" fmla="*/ 432 h 4"/>
                <a:gd name="T10" fmla="*/ 2376 w 13"/>
                <a:gd name="T11" fmla="*/ 216 h 4"/>
                <a:gd name="T12" fmla="*/ 2808 w 13"/>
                <a:gd name="T13" fmla="*/ 0 h 4"/>
                <a:gd name="T14" fmla="*/ 2808 w 13"/>
                <a:gd name="T15" fmla="*/ 216 h 4"/>
                <a:gd name="T16" fmla="*/ 0 w 13"/>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4"/>
                <a:gd name="T29" fmla="*/ 13 w 1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4">
                  <a:moveTo>
                    <a:pt x="0" y="4"/>
                  </a:moveTo>
                  <a:lnTo>
                    <a:pt x="0" y="3"/>
                  </a:lnTo>
                  <a:lnTo>
                    <a:pt x="4" y="2"/>
                  </a:lnTo>
                  <a:lnTo>
                    <a:pt x="5" y="2"/>
                  </a:lnTo>
                  <a:lnTo>
                    <a:pt x="8" y="2"/>
                  </a:lnTo>
                  <a:lnTo>
                    <a:pt x="11" y="1"/>
                  </a:lnTo>
                  <a:lnTo>
                    <a:pt x="13" y="0"/>
                  </a:lnTo>
                  <a:lnTo>
                    <a:pt x="13" y="1"/>
                  </a:lnTo>
                  <a:lnTo>
                    <a:pt x="0"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67" name="Freeform 843"/>
            <p:cNvSpPr>
              <a:spLocks/>
            </p:cNvSpPr>
            <p:nvPr/>
          </p:nvSpPr>
          <p:spPr bwMode="auto">
            <a:xfrm>
              <a:off x="3727" y="2130"/>
              <a:ext cx="240" cy="156"/>
            </a:xfrm>
            <a:custGeom>
              <a:avLst/>
              <a:gdLst>
                <a:gd name="T0" fmla="*/ 6264 w 40"/>
                <a:gd name="T1" fmla="*/ 5616 h 26"/>
                <a:gd name="T2" fmla="*/ 6264 w 40"/>
                <a:gd name="T3" fmla="*/ 5184 h 26"/>
                <a:gd name="T4" fmla="*/ 6480 w 40"/>
                <a:gd name="T5" fmla="*/ 4752 h 26"/>
                <a:gd name="T6" fmla="*/ 6264 w 40"/>
                <a:gd name="T7" fmla="*/ 4536 h 26"/>
                <a:gd name="T8" fmla="*/ 6048 w 40"/>
                <a:gd name="T9" fmla="*/ 3888 h 26"/>
                <a:gd name="T10" fmla="*/ 6480 w 40"/>
                <a:gd name="T11" fmla="*/ 3888 h 26"/>
                <a:gd name="T12" fmla="*/ 6912 w 40"/>
                <a:gd name="T13" fmla="*/ 3672 h 26"/>
                <a:gd name="T14" fmla="*/ 6912 w 40"/>
                <a:gd name="T15" fmla="*/ 3240 h 26"/>
                <a:gd name="T16" fmla="*/ 7560 w 40"/>
                <a:gd name="T17" fmla="*/ 3024 h 26"/>
                <a:gd name="T18" fmla="*/ 7776 w 40"/>
                <a:gd name="T19" fmla="*/ 3240 h 26"/>
                <a:gd name="T20" fmla="*/ 7560 w 40"/>
                <a:gd name="T21" fmla="*/ 3456 h 26"/>
                <a:gd name="T22" fmla="*/ 7560 w 40"/>
                <a:gd name="T23" fmla="*/ 3672 h 26"/>
                <a:gd name="T24" fmla="*/ 7992 w 40"/>
                <a:gd name="T25" fmla="*/ 3672 h 26"/>
                <a:gd name="T26" fmla="*/ 8640 w 40"/>
                <a:gd name="T27" fmla="*/ 3240 h 26"/>
                <a:gd name="T28" fmla="*/ 8640 w 40"/>
                <a:gd name="T29" fmla="*/ 3024 h 26"/>
                <a:gd name="T30" fmla="*/ 8208 w 40"/>
                <a:gd name="T31" fmla="*/ 3024 h 26"/>
                <a:gd name="T32" fmla="*/ 7992 w 40"/>
                <a:gd name="T33" fmla="*/ 2808 h 26"/>
                <a:gd name="T34" fmla="*/ 7560 w 40"/>
                <a:gd name="T35" fmla="*/ 2592 h 26"/>
                <a:gd name="T36" fmla="*/ 7128 w 40"/>
                <a:gd name="T37" fmla="*/ 2592 h 26"/>
                <a:gd name="T38" fmla="*/ 7344 w 40"/>
                <a:gd name="T39" fmla="*/ 2376 h 26"/>
                <a:gd name="T40" fmla="*/ 7560 w 40"/>
                <a:gd name="T41" fmla="*/ 2376 h 26"/>
                <a:gd name="T42" fmla="*/ 7776 w 40"/>
                <a:gd name="T43" fmla="*/ 2160 h 26"/>
                <a:gd name="T44" fmla="*/ 7128 w 40"/>
                <a:gd name="T45" fmla="*/ 2160 h 26"/>
                <a:gd name="T46" fmla="*/ 6912 w 40"/>
                <a:gd name="T47" fmla="*/ 2592 h 26"/>
                <a:gd name="T48" fmla="*/ 6696 w 40"/>
                <a:gd name="T49" fmla="*/ 2808 h 26"/>
                <a:gd name="T50" fmla="*/ 6480 w 40"/>
                <a:gd name="T51" fmla="*/ 3024 h 26"/>
                <a:gd name="T52" fmla="*/ 6264 w 40"/>
                <a:gd name="T53" fmla="*/ 3024 h 26"/>
                <a:gd name="T54" fmla="*/ 6048 w 40"/>
                <a:gd name="T55" fmla="*/ 3240 h 26"/>
                <a:gd name="T56" fmla="*/ 5832 w 40"/>
                <a:gd name="T57" fmla="*/ 2808 h 26"/>
                <a:gd name="T58" fmla="*/ 5616 w 40"/>
                <a:gd name="T59" fmla="*/ 2808 h 26"/>
                <a:gd name="T60" fmla="*/ 5184 w 40"/>
                <a:gd name="T61" fmla="*/ 1944 h 26"/>
                <a:gd name="T62" fmla="*/ 4968 w 40"/>
                <a:gd name="T63" fmla="*/ 2160 h 26"/>
                <a:gd name="T64" fmla="*/ 4752 w 40"/>
                <a:gd name="T65" fmla="*/ 1512 h 26"/>
                <a:gd name="T66" fmla="*/ 4320 w 40"/>
                <a:gd name="T67" fmla="*/ 1296 h 26"/>
                <a:gd name="T68" fmla="*/ 4104 w 40"/>
                <a:gd name="T69" fmla="*/ 1296 h 26"/>
                <a:gd name="T70" fmla="*/ 3672 w 40"/>
                <a:gd name="T71" fmla="*/ 1296 h 26"/>
                <a:gd name="T72" fmla="*/ 3240 w 40"/>
                <a:gd name="T73" fmla="*/ 1296 h 26"/>
                <a:gd name="T74" fmla="*/ 2808 w 40"/>
                <a:gd name="T75" fmla="*/ 864 h 26"/>
                <a:gd name="T76" fmla="*/ 1512 w 40"/>
                <a:gd name="T77" fmla="*/ 0 h 26"/>
                <a:gd name="T78" fmla="*/ 0 w 40"/>
                <a:gd name="T79" fmla="*/ 648 h 26"/>
                <a:gd name="T80" fmla="*/ 216 w 40"/>
                <a:gd name="T81" fmla="*/ 2592 h 26"/>
                <a:gd name="T82" fmla="*/ 864 w 40"/>
                <a:gd name="T83" fmla="*/ 2808 h 26"/>
                <a:gd name="T84" fmla="*/ 1080 w 40"/>
                <a:gd name="T85" fmla="*/ 2160 h 26"/>
                <a:gd name="T86" fmla="*/ 1512 w 40"/>
                <a:gd name="T87" fmla="*/ 1944 h 26"/>
                <a:gd name="T88" fmla="*/ 1512 w 40"/>
                <a:gd name="T89" fmla="*/ 2160 h 26"/>
                <a:gd name="T90" fmla="*/ 1512 w 40"/>
                <a:gd name="T91" fmla="*/ 1944 h 26"/>
                <a:gd name="T92" fmla="*/ 1728 w 40"/>
                <a:gd name="T93" fmla="*/ 1944 h 26"/>
                <a:gd name="T94" fmla="*/ 2160 w 40"/>
                <a:gd name="T95" fmla="*/ 2160 h 26"/>
                <a:gd name="T96" fmla="*/ 2160 w 40"/>
                <a:gd name="T97" fmla="*/ 2160 h 26"/>
                <a:gd name="T98" fmla="*/ 2160 w 40"/>
                <a:gd name="T99" fmla="*/ 2592 h 26"/>
                <a:gd name="T100" fmla="*/ 2160 w 40"/>
                <a:gd name="T101" fmla="*/ 2808 h 26"/>
                <a:gd name="T102" fmla="*/ 2808 w 40"/>
                <a:gd name="T103" fmla="*/ 3024 h 26"/>
                <a:gd name="T104" fmla="*/ 3240 w 40"/>
                <a:gd name="T105" fmla="*/ 3024 h 26"/>
                <a:gd name="T106" fmla="*/ 3456 w 40"/>
                <a:gd name="T107" fmla="*/ 3456 h 26"/>
                <a:gd name="T108" fmla="*/ 3672 w 40"/>
                <a:gd name="T109" fmla="*/ 4104 h 26"/>
                <a:gd name="T110" fmla="*/ 4104 w 40"/>
                <a:gd name="T111" fmla="*/ 4536 h 26"/>
                <a:gd name="T112" fmla="*/ 4536 w 40"/>
                <a:gd name="T113" fmla="*/ 4752 h 26"/>
                <a:gd name="T114" fmla="*/ 4968 w 40"/>
                <a:gd name="T115" fmla="*/ 4968 h 26"/>
                <a:gd name="T116" fmla="*/ 5400 w 40"/>
                <a:gd name="T117" fmla="*/ 5184 h 26"/>
                <a:gd name="T118" fmla="*/ 5616 w 40"/>
                <a:gd name="T119" fmla="*/ 5400 h 26"/>
                <a:gd name="T120" fmla="*/ 6264 w 40"/>
                <a:gd name="T121" fmla="*/ 5616 h 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
                <a:gd name="T184" fmla="*/ 0 h 26"/>
                <a:gd name="T185" fmla="*/ 40 w 40"/>
                <a:gd name="T186" fmla="*/ 26 h 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 h="26">
                  <a:moveTo>
                    <a:pt x="29" y="26"/>
                  </a:moveTo>
                  <a:lnTo>
                    <a:pt x="29" y="24"/>
                  </a:lnTo>
                  <a:lnTo>
                    <a:pt x="30" y="22"/>
                  </a:lnTo>
                  <a:lnTo>
                    <a:pt x="29" y="21"/>
                  </a:lnTo>
                  <a:lnTo>
                    <a:pt x="28" y="18"/>
                  </a:lnTo>
                  <a:lnTo>
                    <a:pt x="30" y="18"/>
                  </a:lnTo>
                  <a:lnTo>
                    <a:pt x="32" y="17"/>
                  </a:lnTo>
                  <a:lnTo>
                    <a:pt x="32" y="15"/>
                  </a:lnTo>
                  <a:lnTo>
                    <a:pt x="35" y="14"/>
                  </a:lnTo>
                  <a:lnTo>
                    <a:pt x="36" y="15"/>
                  </a:lnTo>
                  <a:lnTo>
                    <a:pt x="35" y="16"/>
                  </a:lnTo>
                  <a:lnTo>
                    <a:pt x="35" y="17"/>
                  </a:lnTo>
                  <a:lnTo>
                    <a:pt x="37" y="17"/>
                  </a:lnTo>
                  <a:lnTo>
                    <a:pt x="40" y="15"/>
                  </a:lnTo>
                  <a:lnTo>
                    <a:pt x="40" y="14"/>
                  </a:lnTo>
                  <a:lnTo>
                    <a:pt x="38" y="14"/>
                  </a:lnTo>
                  <a:lnTo>
                    <a:pt x="37" y="13"/>
                  </a:lnTo>
                  <a:lnTo>
                    <a:pt x="35" y="12"/>
                  </a:lnTo>
                  <a:lnTo>
                    <a:pt x="33" y="12"/>
                  </a:lnTo>
                  <a:lnTo>
                    <a:pt x="34" y="11"/>
                  </a:lnTo>
                  <a:lnTo>
                    <a:pt x="35" y="11"/>
                  </a:lnTo>
                  <a:lnTo>
                    <a:pt x="36" y="10"/>
                  </a:lnTo>
                  <a:lnTo>
                    <a:pt x="33" y="10"/>
                  </a:lnTo>
                  <a:lnTo>
                    <a:pt x="32" y="12"/>
                  </a:lnTo>
                  <a:lnTo>
                    <a:pt x="31" y="13"/>
                  </a:lnTo>
                  <a:lnTo>
                    <a:pt x="30" y="14"/>
                  </a:lnTo>
                  <a:lnTo>
                    <a:pt x="29" y="14"/>
                  </a:lnTo>
                  <a:lnTo>
                    <a:pt x="28" y="15"/>
                  </a:lnTo>
                  <a:lnTo>
                    <a:pt x="27" y="13"/>
                  </a:lnTo>
                  <a:lnTo>
                    <a:pt x="26" y="13"/>
                  </a:lnTo>
                  <a:lnTo>
                    <a:pt x="24" y="9"/>
                  </a:lnTo>
                  <a:lnTo>
                    <a:pt x="23" y="10"/>
                  </a:lnTo>
                  <a:lnTo>
                    <a:pt x="22" y="7"/>
                  </a:lnTo>
                  <a:lnTo>
                    <a:pt x="20" y="6"/>
                  </a:lnTo>
                  <a:lnTo>
                    <a:pt x="19" y="6"/>
                  </a:lnTo>
                  <a:lnTo>
                    <a:pt x="17" y="6"/>
                  </a:lnTo>
                  <a:lnTo>
                    <a:pt x="15" y="6"/>
                  </a:lnTo>
                  <a:lnTo>
                    <a:pt x="13" y="4"/>
                  </a:lnTo>
                  <a:lnTo>
                    <a:pt x="7" y="0"/>
                  </a:lnTo>
                  <a:lnTo>
                    <a:pt x="0" y="3"/>
                  </a:lnTo>
                  <a:lnTo>
                    <a:pt x="1" y="12"/>
                  </a:lnTo>
                  <a:lnTo>
                    <a:pt x="4" y="13"/>
                  </a:lnTo>
                  <a:lnTo>
                    <a:pt x="5" y="10"/>
                  </a:lnTo>
                  <a:lnTo>
                    <a:pt x="7" y="9"/>
                  </a:lnTo>
                  <a:lnTo>
                    <a:pt x="7" y="10"/>
                  </a:lnTo>
                  <a:lnTo>
                    <a:pt x="7" y="9"/>
                  </a:lnTo>
                  <a:lnTo>
                    <a:pt x="8" y="9"/>
                  </a:lnTo>
                  <a:lnTo>
                    <a:pt x="10" y="10"/>
                  </a:lnTo>
                  <a:lnTo>
                    <a:pt x="10" y="12"/>
                  </a:lnTo>
                  <a:lnTo>
                    <a:pt x="10" y="13"/>
                  </a:lnTo>
                  <a:lnTo>
                    <a:pt x="13" y="14"/>
                  </a:lnTo>
                  <a:lnTo>
                    <a:pt x="15" y="14"/>
                  </a:lnTo>
                  <a:lnTo>
                    <a:pt x="16" y="16"/>
                  </a:lnTo>
                  <a:lnTo>
                    <a:pt x="17" y="19"/>
                  </a:lnTo>
                  <a:lnTo>
                    <a:pt x="19" y="21"/>
                  </a:lnTo>
                  <a:lnTo>
                    <a:pt x="21" y="22"/>
                  </a:lnTo>
                  <a:lnTo>
                    <a:pt x="23" y="23"/>
                  </a:lnTo>
                  <a:lnTo>
                    <a:pt x="25" y="24"/>
                  </a:lnTo>
                  <a:lnTo>
                    <a:pt x="26" y="25"/>
                  </a:lnTo>
                  <a:lnTo>
                    <a:pt x="29" y="2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68" name="Freeform 844"/>
            <p:cNvSpPr>
              <a:spLocks/>
            </p:cNvSpPr>
            <p:nvPr/>
          </p:nvSpPr>
          <p:spPr bwMode="auto">
            <a:xfrm>
              <a:off x="3727" y="2130"/>
              <a:ext cx="240" cy="156"/>
            </a:xfrm>
            <a:custGeom>
              <a:avLst/>
              <a:gdLst>
                <a:gd name="T0" fmla="*/ 6264 w 40"/>
                <a:gd name="T1" fmla="*/ 5616 h 26"/>
                <a:gd name="T2" fmla="*/ 6264 w 40"/>
                <a:gd name="T3" fmla="*/ 5184 h 26"/>
                <a:gd name="T4" fmla="*/ 6480 w 40"/>
                <a:gd name="T5" fmla="*/ 4752 h 26"/>
                <a:gd name="T6" fmla="*/ 6264 w 40"/>
                <a:gd name="T7" fmla="*/ 4536 h 26"/>
                <a:gd name="T8" fmla="*/ 6048 w 40"/>
                <a:gd name="T9" fmla="*/ 3888 h 26"/>
                <a:gd name="T10" fmla="*/ 6480 w 40"/>
                <a:gd name="T11" fmla="*/ 3888 h 26"/>
                <a:gd name="T12" fmla="*/ 6912 w 40"/>
                <a:gd name="T13" fmla="*/ 3672 h 26"/>
                <a:gd name="T14" fmla="*/ 6912 w 40"/>
                <a:gd name="T15" fmla="*/ 3240 h 26"/>
                <a:gd name="T16" fmla="*/ 7560 w 40"/>
                <a:gd name="T17" fmla="*/ 3024 h 26"/>
                <a:gd name="T18" fmla="*/ 7776 w 40"/>
                <a:gd name="T19" fmla="*/ 3240 h 26"/>
                <a:gd name="T20" fmla="*/ 7560 w 40"/>
                <a:gd name="T21" fmla="*/ 3456 h 26"/>
                <a:gd name="T22" fmla="*/ 7560 w 40"/>
                <a:gd name="T23" fmla="*/ 3672 h 26"/>
                <a:gd name="T24" fmla="*/ 7992 w 40"/>
                <a:gd name="T25" fmla="*/ 3672 h 26"/>
                <a:gd name="T26" fmla="*/ 8640 w 40"/>
                <a:gd name="T27" fmla="*/ 3240 h 26"/>
                <a:gd name="T28" fmla="*/ 8640 w 40"/>
                <a:gd name="T29" fmla="*/ 3024 h 26"/>
                <a:gd name="T30" fmla="*/ 8208 w 40"/>
                <a:gd name="T31" fmla="*/ 3024 h 26"/>
                <a:gd name="T32" fmla="*/ 7992 w 40"/>
                <a:gd name="T33" fmla="*/ 2808 h 26"/>
                <a:gd name="T34" fmla="*/ 7560 w 40"/>
                <a:gd name="T35" fmla="*/ 2592 h 26"/>
                <a:gd name="T36" fmla="*/ 7128 w 40"/>
                <a:gd name="T37" fmla="*/ 2592 h 26"/>
                <a:gd name="T38" fmla="*/ 7344 w 40"/>
                <a:gd name="T39" fmla="*/ 2376 h 26"/>
                <a:gd name="T40" fmla="*/ 7560 w 40"/>
                <a:gd name="T41" fmla="*/ 2376 h 26"/>
                <a:gd name="T42" fmla="*/ 7776 w 40"/>
                <a:gd name="T43" fmla="*/ 2160 h 26"/>
                <a:gd name="T44" fmla="*/ 7128 w 40"/>
                <a:gd name="T45" fmla="*/ 2160 h 26"/>
                <a:gd name="T46" fmla="*/ 6912 w 40"/>
                <a:gd name="T47" fmla="*/ 2592 h 26"/>
                <a:gd name="T48" fmla="*/ 6696 w 40"/>
                <a:gd name="T49" fmla="*/ 2808 h 26"/>
                <a:gd name="T50" fmla="*/ 6480 w 40"/>
                <a:gd name="T51" fmla="*/ 3024 h 26"/>
                <a:gd name="T52" fmla="*/ 6264 w 40"/>
                <a:gd name="T53" fmla="*/ 3024 h 26"/>
                <a:gd name="T54" fmla="*/ 6048 w 40"/>
                <a:gd name="T55" fmla="*/ 3240 h 26"/>
                <a:gd name="T56" fmla="*/ 5832 w 40"/>
                <a:gd name="T57" fmla="*/ 2808 h 26"/>
                <a:gd name="T58" fmla="*/ 5616 w 40"/>
                <a:gd name="T59" fmla="*/ 2808 h 26"/>
                <a:gd name="T60" fmla="*/ 5184 w 40"/>
                <a:gd name="T61" fmla="*/ 1944 h 26"/>
                <a:gd name="T62" fmla="*/ 4968 w 40"/>
                <a:gd name="T63" fmla="*/ 2160 h 26"/>
                <a:gd name="T64" fmla="*/ 4752 w 40"/>
                <a:gd name="T65" fmla="*/ 1512 h 26"/>
                <a:gd name="T66" fmla="*/ 4320 w 40"/>
                <a:gd name="T67" fmla="*/ 1296 h 26"/>
                <a:gd name="T68" fmla="*/ 4104 w 40"/>
                <a:gd name="T69" fmla="*/ 1296 h 26"/>
                <a:gd name="T70" fmla="*/ 3672 w 40"/>
                <a:gd name="T71" fmla="*/ 1296 h 26"/>
                <a:gd name="T72" fmla="*/ 3240 w 40"/>
                <a:gd name="T73" fmla="*/ 1296 h 26"/>
                <a:gd name="T74" fmla="*/ 2808 w 40"/>
                <a:gd name="T75" fmla="*/ 864 h 26"/>
                <a:gd name="T76" fmla="*/ 1512 w 40"/>
                <a:gd name="T77" fmla="*/ 0 h 26"/>
                <a:gd name="T78" fmla="*/ 0 w 40"/>
                <a:gd name="T79" fmla="*/ 648 h 26"/>
                <a:gd name="T80" fmla="*/ 216 w 40"/>
                <a:gd name="T81" fmla="*/ 2592 h 26"/>
                <a:gd name="T82" fmla="*/ 864 w 40"/>
                <a:gd name="T83" fmla="*/ 2808 h 26"/>
                <a:gd name="T84" fmla="*/ 1080 w 40"/>
                <a:gd name="T85" fmla="*/ 2160 h 26"/>
                <a:gd name="T86" fmla="*/ 1512 w 40"/>
                <a:gd name="T87" fmla="*/ 1944 h 26"/>
                <a:gd name="T88" fmla="*/ 1512 w 40"/>
                <a:gd name="T89" fmla="*/ 2160 h 26"/>
                <a:gd name="T90" fmla="*/ 1512 w 40"/>
                <a:gd name="T91" fmla="*/ 1944 h 26"/>
                <a:gd name="T92" fmla="*/ 1728 w 40"/>
                <a:gd name="T93" fmla="*/ 1944 h 26"/>
                <a:gd name="T94" fmla="*/ 2160 w 40"/>
                <a:gd name="T95" fmla="*/ 2160 h 26"/>
                <a:gd name="T96" fmla="*/ 2160 w 40"/>
                <a:gd name="T97" fmla="*/ 2160 h 26"/>
                <a:gd name="T98" fmla="*/ 2160 w 40"/>
                <a:gd name="T99" fmla="*/ 2592 h 26"/>
                <a:gd name="T100" fmla="*/ 2160 w 40"/>
                <a:gd name="T101" fmla="*/ 2808 h 26"/>
                <a:gd name="T102" fmla="*/ 2808 w 40"/>
                <a:gd name="T103" fmla="*/ 3024 h 26"/>
                <a:gd name="T104" fmla="*/ 3240 w 40"/>
                <a:gd name="T105" fmla="*/ 3024 h 26"/>
                <a:gd name="T106" fmla="*/ 3456 w 40"/>
                <a:gd name="T107" fmla="*/ 3456 h 26"/>
                <a:gd name="T108" fmla="*/ 3672 w 40"/>
                <a:gd name="T109" fmla="*/ 4104 h 26"/>
                <a:gd name="T110" fmla="*/ 4104 w 40"/>
                <a:gd name="T111" fmla="*/ 4536 h 26"/>
                <a:gd name="T112" fmla="*/ 4536 w 40"/>
                <a:gd name="T113" fmla="*/ 4752 h 26"/>
                <a:gd name="T114" fmla="*/ 4968 w 40"/>
                <a:gd name="T115" fmla="*/ 4968 h 26"/>
                <a:gd name="T116" fmla="*/ 5400 w 40"/>
                <a:gd name="T117" fmla="*/ 5184 h 26"/>
                <a:gd name="T118" fmla="*/ 5616 w 40"/>
                <a:gd name="T119" fmla="*/ 5400 h 26"/>
                <a:gd name="T120" fmla="*/ 6264 w 40"/>
                <a:gd name="T121" fmla="*/ 5616 h 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
                <a:gd name="T184" fmla="*/ 0 h 26"/>
                <a:gd name="T185" fmla="*/ 40 w 40"/>
                <a:gd name="T186" fmla="*/ 26 h 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 h="26">
                  <a:moveTo>
                    <a:pt x="29" y="26"/>
                  </a:moveTo>
                  <a:lnTo>
                    <a:pt x="29" y="24"/>
                  </a:lnTo>
                  <a:lnTo>
                    <a:pt x="30" y="22"/>
                  </a:lnTo>
                  <a:lnTo>
                    <a:pt x="29" y="21"/>
                  </a:lnTo>
                  <a:lnTo>
                    <a:pt x="28" y="18"/>
                  </a:lnTo>
                  <a:lnTo>
                    <a:pt x="30" y="18"/>
                  </a:lnTo>
                  <a:lnTo>
                    <a:pt x="32" y="17"/>
                  </a:lnTo>
                  <a:lnTo>
                    <a:pt x="32" y="15"/>
                  </a:lnTo>
                  <a:lnTo>
                    <a:pt x="35" y="14"/>
                  </a:lnTo>
                  <a:lnTo>
                    <a:pt x="36" y="15"/>
                  </a:lnTo>
                  <a:lnTo>
                    <a:pt x="35" y="16"/>
                  </a:lnTo>
                  <a:lnTo>
                    <a:pt x="35" y="17"/>
                  </a:lnTo>
                  <a:lnTo>
                    <a:pt x="37" y="17"/>
                  </a:lnTo>
                  <a:lnTo>
                    <a:pt x="40" y="15"/>
                  </a:lnTo>
                  <a:lnTo>
                    <a:pt x="40" y="14"/>
                  </a:lnTo>
                  <a:lnTo>
                    <a:pt x="38" y="14"/>
                  </a:lnTo>
                  <a:lnTo>
                    <a:pt x="37" y="13"/>
                  </a:lnTo>
                  <a:lnTo>
                    <a:pt x="35" y="12"/>
                  </a:lnTo>
                  <a:lnTo>
                    <a:pt x="33" y="12"/>
                  </a:lnTo>
                  <a:lnTo>
                    <a:pt x="34" y="11"/>
                  </a:lnTo>
                  <a:lnTo>
                    <a:pt x="35" y="11"/>
                  </a:lnTo>
                  <a:lnTo>
                    <a:pt x="36" y="10"/>
                  </a:lnTo>
                  <a:lnTo>
                    <a:pt x="33" y="10"/>
                  </a:lnTo>
                  <a:lnTo>
                    <a:pt x="32" y="12"/>
                  </a:lnTo>
                  <a:lnTo>
                    <a:pt x="31" y="13"/>
                  </a:lnTo>
                  <a:lnTo>
                    <a:pt x="30" y="14"/>
                  </a:lnTo>
                  <a:lnTo>
                    <a:pt x="29" y="14"/>
                  </a:lnTo>
                  <a:lnTo>
                    <a:pt x="28" y="15"/>
                  </a:lnTo>
                  <a:lnTo>
                    <a:pt x="27" y="13"/>
                  </a:lnTo>
                  <a:lnTo>
                    <a:pt x="26" y="13"/>
                  </a:lnTo>
                  <a:lnTo>
                    <a:pt x="24" y="9"/>
                  </a:lnTo>
                  <a:lnTo>
                    <a:pt x="23" y="10"/>
                  </a:lnTo>
                  <a:lnTo>
                    <a:pt x="22" y="7"/>
                  </a:lnTo>
                  <a:lnTo>
                    <a:pt x="20" y="6"/>
                  </a:lnTo>
                  <a:lnTo>
                    <a:pt x="19" y="6"/>
                  </a:lnTo>
                  <a:lnTo>
                    <a:pt x="17" y="6"/>
                  </a:lnTo>
                  <a:lnTo>
                    <a:pt x="15" y="6"/>
                  </a:lnTo>
                  <a:lnTo>
                    <a:pt x="13" y="4"/>
                  </a:lnTo>
                  <a:lnTo>
                    <a:pt x="7" y="0"/>
                  </a:lnTo>
                  <a:lnTo>
                    <a:pt x="0" y="3"/>
                  </a:lnTo>
                  <a:lnTo>
                    <a:pt x="1" y="12"/>
                  </a:lnTo>
                  <a:lnTo>
                    <a:pt x="4" y="13"/>
                  </a:lnTo>
                  <a:lnTo>
                    <a:pt x="5" y="10"/>
                  </a:lnTo>
                  <a:lnTo>
                    <a:pt x="7" y="9"/>
                  </a:lnTo>
                  <a:lnTo>
                    <a:pt x="7" y="10"/>
                  </a:lnTo>
                  <a:lnTo>
                    <a:pt x="7" y="9"/>
                  </a:lnTo>
                  <a:lnTo>
                    <a:pt x="8" y="9"/>
                  </a:lnTo>
                  <a:lnTo>
                    <a:pt x="10" y="10"/>
                  </a:lnTo>
                  <a:lnTo>
                    <a:pt x="10" y="12"/>
                  </a:lnTo>
                  <a:lnTo>
                    <a:pt x="10" y="13"/>
                  </a:lnTo>
                  <a:lnTo>
                    <a:pt x="13" y="14"/>
                  </a:lnTo>
                  <a:lnTo>
                    <a:pt x="15" y="14"/>
                  </a:lnTo>
                  <a:lnTo>
                    <a:pt x="16" y="16"/>
                  </a:lnTo>
                  <a:lnTo>
                    <a:pt x="17" y="19"/>
                  </a:lnTo>
                  <a:lnTo>
                    <a:pt x="19" y="21"/>
                  </a:lnTo>
                  <a:lnTo>
                    <a:pt x="21" y="22"/>
                  </a:lnTo>
                  <a:lnTo>
                    <a:pt x="23" y="23"/>
                  </a:lnTo>
                  <a:lnTo>
                    <a:pt x="25" y="24"/>
                  </a:lnTo>
                  <a:lnTo>
                    <a:pt x="26" y="25"/>
                  </a:lnTo>
                  <a:lnTo>
                    <a:pt x="29" y="2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69" name="Freeform 845"/>
            <p:cNvSpPr>
              <a:spLocks/>
            </p:cNvSpPr>
            <p:nvPr/>
          </p:nvSpPr>
          <p:spPr bwMode="auto">
            <a:xfrm>
              <a:off x="3253" y="1890"/>
              <a:ext cx="78" cy="60"/>
            </a:xfrm>
            <a:custGeom>
              <a:avLst/>
              <a:gdLst>
                <a:gd name="T0" fmla="*/ 216 w 13"/>
                <a:gd name="T1" fmla="*/ 1296 h 10"/>
                <a:gd name="T2" fmla="*/ 432 w 13"/>
                <a:gd name="T3" fmla="*/ 1296 h 10"/>
                <a:gd name="T4" fmla="*/ 864 w 13"/>
                <a:gd name="T5" fmla="*/ 1512 h 10"/>
                <a:gd name="T6" fmla="*/ 864 w 13"/>
                <a:gd name="T7" fmla="*/ 1944 h 10"/>
                <a:gd name="T8" fmla="*/ 1080 w 13"/>
                <a:gd name="T9" fmla="*/ 1944 h 10"/>
                <a:gd name="T10" fmla="*/ 1296 w 13"/>
                <a:gd name="T11" fmla="*/ 1944 h 10"/>
                <a:gd name="T12" fmla="*/ 1512 w 13"/>
                <a:gd name="T13" fmla="*/ 2160 h 10"/>
                <a:gd name="T14" fmla="*/ 1728 w 13"/>
                <a:gd name="T15" fmla="*/ 1944 h 10"/>
                <a:gd name="T16" fmla="*/ 1728 w 13"/>
                <a:gd name="T17" fmla="*/ 1944 h 10"/>
                <a:gd name="T18" fmla="*/ 2160 w 13"/>
                <a:gd name="T19" fmla="*/ 1728 h 10"/>
                <a:gd name="T20" fmla="*/ 2376 w 13"/>
                <a:gd name="T21" fmla="*/ 1296 h 10"/>
                <a:gd name="T22" fmla="*/ 2808 w 13"/>
                <a:gd name="T23" fmla="*/ 864 h 10"/>
                <a:gd name="T24" fmla="*/ 2376 w 13"/>
                <a:gd name="T25" fmla="*/ 216 h 10"/>
                <a:gd name="T26" fmla="*/ 1296 w 13"/>
                <a:gd name="T27" fmla="*/ 0 h 10"/>
                <a:gd name="T28" fmla="*/ 216 w 13"/>
                <a:gd name="T29" fmla="*/ 0 h 10"/>
                <a:gd name="T30" fmla="*/ 0 w 13"/>
                <a:gd name="T31" fmla="*/ 432 h 10"/>
                <a:gd name="T32" fmla="*/ 216 w 13"/>
                <a:gd name="T33" fmla="*/ 129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0"/>
                <a:gd name="T53" fmla="*/ 13 w 13"/>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0">
                  <a:moveTo>
                    <a:pt x="1" y="6"/>
                  </a:moveTo>
                  <a:lnTo>
                    <a:pt x="2" y="6"/>
                  </a:lnTo>
                  <a:lnTo>
                    <a:pt x="4" y="7"/>
                  </a:lnTo>
                  <a:lnTo>
                    <a:pt x="4" y="9"/>
                  </a:lnTo>
                  <a:lnTo>
                    <a:pt x="5" y="9"/>
                  </a:lnTo>
                  <a:lnTo>
                    <a:pt x="6" y="9"/>
                  </a:lnTo>
                  <a:lnTo>
                    <a:pt x="7" y="10"/>
                  </a:lnTo>
                  <a:lnTo>
                    <a:pt x="8" y="9"/>
                  </a:lnTo>
                  <a:lnTo>
                    <a:pt x="10" y="8"/>
                  </a:lnTo>
                  <a:lnTo>
                    <a:pt x="11" y="6"/>
                  </a:lnTo>
                  <a:lnTo>
                    <a:pt x="13" y="4"/>
                  </a:lnTo>
                  <a:lnTo>
                    <a:pt x="11" y="1"/>
                  </a:lnTo>
                  <a:lnTo>
                    <a:pt x="6" y="0"/>
                  </a:lnTo>
                  <a:lnTo>
                    <a:pt x="1" y="0"/>
                  </a:lnTo>
                  <a:lnTo>
                    <a:pt x="0" y="2"/>
                  </a:lnTo>
                  <a:lnTo>
                    <a:pt x="1"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70" name="Freeform 846"/>
            <p:cNvSpPr>
              <a:spLocks/>
            </p:cNvSpPr>
            <p:nvPr/>
          </p:nvSpPr>
          <p:spPr bwMode="auto">
            <a:xfrm>
              <a:off x="3253" y="1890"/>
              <a:ext cx="78" cy="60"/>
            </a:xfrm>
            <a:custGeom>
              <a:avLst/>
              <a:gdLst>
                <a:gd name="T0" fmla="*/ 216 w 13"/>
                <a:gd name="T1" fmla="*/ 1296 h 10"/>
                <a:gd name="T2" fmla="*/ 432 w 13"/>
                <a:gd name="T3" fmla="*/ 1296 h 10"/>
                <a:gd name="T4" fmla="*/ 864 w 13"/>
                <a:gd name="T5" fmla="*/ 1512 h 10"/>
                <a:gd name="T6" fmla="*/ 864 w 13"/>
                <a:gd name="T7" fmla="*/ 1944 h 10"/>
                <a:gd name="T8" fmla="*/ 1080 w 13"/>
                <a:gd name="T9" fmla="*/ 1944 h 10"/>
                <a:gd name="T10" fmla="*/ 1296 w 13"/>
                <a:gd name="T11" fmla="*/ 1944 h 10"/>
                <a:gd name="T12" fmla="*/ 1512 w 13"/>
                <a:gd name="T13" fmla="*/ 2160 h 10"/>
                <a:gd name="T14" fmla="*/ 1728 w 13"/>
                <a:gd name="T15" fmla="*/ 1944 h 10"/>
                <a:gd name="T16" fmla="*/ 1728 w 13"/>
                <a:gd name="T17" fmla="*/ 1944 h 10"/>
                <a:gd name="T18" fmla="*/ 2160 w 13"/>
                <a:gd name="T19" fmla="*/ 1728 h 10"/>
                <a:gd name="T20" fmla="*/ 2376 w 13"/>
                <a:gd name="T21" fmla="*/ 1296 h 10"/>
                <a:gd name="T22" fmla="*/ 2808 w 13"/>
                <a:gd name="T23" fmla="*/ 864 h 10"/>
                <a:gd name="T24" fmla="*/ 2376 w 13"/>
                <a:gd name="T25" fmla="*/ 216 h 10"/>
                <a:gd name="T26" fmla="*/ 1296 w 13"/>
                <a:gd name="T27" fmla="*/ 0 h 10"/>
                <a:gd name="T28" fmla="*/ 216 w 13"/>
                <a:gd name="T29" fmla="*/ 0 h 10"/>
                <a:gd name="T30" fmla="*/ 0 w 13"/>
                <a:gd name="T31" fmla="*/ 432 h 10"/>
                <a:gd name="T32" fmla="*/ 216 w 13"/>
                <a:gd name="T33" fmla="*/ 129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0"/>
                <a:gd name="T53" fmla="*/ 13 w 13"/>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0">
                  <a:moveTo>
                    <a:pt x="1" y="6"/>
                  </a:moveTo>
                  <a:lnTo>
                    <a:pt x="2" y="6"/>
                  </a:lnTo>
                  <a:lnTo>
                    <a:pt x="4" y="7"/>
                  </a:lnTo>
                  <a:lnTo>
                    <a:pt x="4" y="9"/>
                  </a:lnTo>
                  <a:lnTo>
                    <a:pt x="5" y="9"/>
                  </a:lnTo>
                  <a:lnTo>
                    <a:pt x="6" y="9"/>
                  </a:lnTo>
                  <a:lnTo>
                    <a:pt x="7" y="10"/>
                  </a:lnTo>
                  <a:lnTo>
                    <a:pt x="8" y="9"/>
                  </a:lnTo>
                  <a:lnTo>
                    <a:pt x="10" y="8"/>
                  </a:lnTo>
                  <a:lnTo>
                    <a:pt x="11" y="6"/>
                  </a:lnTo>
                  <a:lnTo>
                    <a:pt x="13" y="4"/>
                  </a:lnTo>
                  <a:lnTo>
                    <a:pt x="11" y="1"/>
                  </a:lnTo>
                  <a:lnTo>
                    <a:pt x="6" y="0"/>
                  </a:lnTo>
                  <a:lnTo>
                    <a:pt x="1" y="0"/>
                  </a:lnTo>
                  <a:lnTo>
                    <a:pt x="0" y="2"/>
                  </a:lnTo>
                  <a:lnTo>
                    <a:pt x="1"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71" name="Freeform 847"/>
            <p:cNvSpPr>
              <a:spLocks/>
            </p:cNvSpPr>
            <p:nvPr/>
          </p:nvSpPr>
          <p:spPr bwMode="auto">
            <a:xfrm>
              <a:off x="3283" y="1902"/>
              <a:ext cx="126" cy="108"/>
            </a:xfrm>
            <a:custGeom>
              <a:avLst/>
              <a:gdLst>
                <a:gd name="T0" fmla="*/ 4104 w 21"/>
                <a:gd name="T1" fmla="*/ 3240 h 18"/>
                <a:gd name="T2" fmla="*/ 3672 w 21"/>
                <a:gd name="T3" fmla="*/ 3456 h 18"/>
                <a:gd name="T4" fmla="*/ 3672 w 21"/>
                <a:gd name="T5" fmla="*/ 3672 h 18"/>
                <a:gd name="T6" fmla="*/ 3240 w 21"/>
                <a:gd name="T7" fmla="*/ 3888 h 18"/>
                <a:gd name="T8" fmla="*/ 2592 w 21"/>
                <a:gd name="T9" fmla="*/ 3456 h 18"/>
                <a:gd name="T10" fmla="*/ 2376 w 21"/>
                <a:gd name="T11" fmla="*/ 3672 h 18"/>
                <a:gd name="T12" fmla="*/ 1944 w 21"/>
                <a:gd name="T13" fmla="*/ 3456 h 18"/>
                <a:gd name="T14" fmla="*/ 1728 w 21"/>
                <a:gd name="T15" fmla="*/ 3456 h 18"/>
                <a:gd name="T16" fmla="*/ 1296 w 21"/>
                <a:gd name="T17" fmla="*/ 3456 h 18"/>
                <a:gd name="T18" fmla="*/ 1080 w 21"/>
                <a:gd name="T19" fmla="*/ 3456 h 18"/>
                <a:gd name="T20" fmla="*/ 432 w 21"/>
                <a:gd name="T21" fmla="*/ 3888 h 18"/>
                <a:gd name="T22" fmla="*/ 432 w 21"/>
                <a:gd name="T23" fmla="*/ 3456 h 18"/>
                <a:gd name="T24" fmla="*/ 0 w 21"/>
                <a:gd name="T25" fmla="*/ 3024 h 18"/>
                <a:gd name="T26" fmla="*/ 432 w 21"/>
                <a:gd name="T27" fmla="*/ 2592 h 18"/>
                <a:gd name="T28" fmla="*/ 216 w 21"/>
                <a:gd name="T29" fmla="*/ 2160 h 18"/>
                <a:gd name="T30" fmla="*/ 216 w 21"/>
                <a:gd name="T31" fmla="*/ 1512 h 18"/>
                <a:gd name="T32" fmla="*/ 432 w 21"/>
                <a:gd name="T33" fmla="*/ 1728 h 18"/>
                <a:gd name="T34" fmla="*/ 648 w 21"/>
                <a:gd name="T35" fmla="*/ 1512 h 18"/>
                <a:gd name="T36" fmla="*/ 648 w 21"/>
                <a:gd name="T37" fmla="*/ 1512 h 18"/>
                <a:gd name="T38" fmla="*/ 1080 w 21"/>
                <a:gd name="T39" fmla="*/ 1296 h 18"/>
                <a:gd name="T40" fmla="*/ 1296 w 21"/>
                <a:gd name="T41" fmla="*/ 864 h 18"/>
                <a:gd name="T42" fmla="*/ 1728 w 21"/>
                <a:gd name="T43" fmla="*/ 432 h 18"/>
                <a:gd name="T44" fmla="*/ 1944 w 21"/>
                <a:gd name="T45" fmla="*/ 432 h 18"/>
                <a:gd name="T46" fmla="*/ 2376 w 21"/>
                <a:gd name="T47" fmla="*/ 0 h 18"/>
                <a:gd name="T48" fmla="*/ 2592 w 21"/>
                <a:gd name="T49" fmla="*/ 0 h 18"/>
                <a:gd name="T50" fmla="*/ 3024 w 21"/>
                <a:gd name="T51" fmla="*/ 216 h 18"/>
                <a:gd name="T52" fmla="*/ 3240 w 21"/>
                <a:gd name="T53" fmla="*/ 216 h 18"/>
                <a:gd name="T54" fmla="*/ 3456 w 21"/>
                <a:gd name="T55" fmla="*/ 216 h 18"/>
                <a:gd name="T56" fmla="*/ 3672 w 21"/>
                <a:gd name="T57" fmla="*/ 432 h 18"/>
                <a:gd name="T58" fmla="*/ 3888 w 21"/>
                <a:gd name="T59" fmla="*/ 1296 h 18"/>
                <a:gd name="T60" fmla="*/ 4104 w 21"/>
                <a:gd name="T61" fmla="*/ 1728 h 18"/>
                <a:gd name="T62" fmla="*/ 4536 w 21"/>
                <a:gd name="T63" fmla="*/ 2160 h 18"/>
                <a:gd name="T64" fmla="*/ 4536 w 21"/>
                <a:gd name="T65" fmla="*/ 2592 h 18"/>
                <a:gd name="T66" fmla="*/ 4320 w 21"/>
                <a:gd name="T67" fmla="*/ 2592 h 18"/>
                <a:gd name="T68" fmla="*/ 4104 w 21"/>
                <a:gd name="T69" fmla="*/ 2376 h 18"/>
                <a:gd name="T70" fmla="*/ 3888 w 21"/>
                <a:gd name="T71" fmla="*/ 2376 h 18"/>
                <a:gd name="T72" fmla="*/ 3888 w 21"/>
                <a:gd name="T73" fmla="*/ 2808 h 18"/>
                <a:gd name="T74" fmla="*/ 4104 w 21"/>
                <a:gd name="T75" fmla="*/ 3024 h 18"/>
                <a:gd name="T76" fmla="*/ 4104 w 21"/>
                <a:gd name="T77" fmla="*/ 3240 h 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1"/>
                <a:gd name="T118" fmla="*/ 0 h 18"/>
                <a:gd name="T119" fmla="*/ 21 w 21"/>
                <a:gd name="T120" fmla="*/ 18 h 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1" h="18">
                  <a:moveTo>
                    <a:pt x="19" y="15"/>
                  </a:moveTo>
                  <a:lnTo>
                    <a:pt x="17" y="16"/>
                  </a:lnTo>
                  <a:lnTo>
                    <a:pt x="17" y="17"/>
                  </a:lnTo>
                  <a:lnTo>
                    <a:pt x="15" y="18"/>
                  </a:lnTo>
                  <a:lnTo>
                    <a:pt x="12" y="16"/>
                  </a:lnTo>
                  <a:lnTo>
                    <a:pt x="11" y="17"/>
                  </a:lnTo>
                  <a:lnTo>
                    <a:pt x="9" y="16"/>
                  </a:lnTo>
                  <a:lnTo>
                    <a:pt x="8" y="16"/>
                  </a:lnTo>
                  <a:lnTo>
                    <a:pt x="6" y="16"/>
                  </a:lnTo>
                  <a:lnTo>
                    <a:pt x="5" y="16"/>
                  </a:lnTo>
                  <a:lnTo>
                    <a:pt x="2" y="18"/>
                  </a:lnTo>
                  <a:lnTo>
                    <a:pt x="2" y="16"/>
                  </a:lnTo>
                  <a:lnTo>
                    <a:pt x="0" y="14"/>
                  </a:lnTo>
                  <a:lnTo>
                    <a:pt x="2" y="12"/>
                  </a:lnTo>
                  <a:lnTo>
                    <a:pt x="1" y="10"/>
                  </a:lnTo>
                  <a:lnTo>
                    <a:pt x="1" y="7"/>
                  </a:lnTo>
                  <a:lnTo>
                    <a:pt x="2" y="8"/>
                  </a:lnTo>
                  <a:lnTo>
                    <a:pt x="3" y="7"/>
                  </a:lnTo>
                  <a:lnTo>
                    <a:pt x="5" y="6"/>
                  </a:lnTo>
                  <a:lnTo>
                    <a:pt x="6" y="4"/>
                  </a:lnTo>
                  <a:lnTo>
                    <a:pt x="8" y="2"/>
                  </a:lnTo>
                  <a:lnTo>
                    <a:pt x="9" y="2"/>
                  </a:lnTo>
                  <a:lnTo>
                    <a:pt x="11" y="0"/>
                  </a:lnTo>
                  <a:lnTo>
                    <a:pt x="12" y="0"/>
                  </a:lnTo>
                  <a:lnTo>
                    <a:pt x="14" y="1"/>
                  </a:lnTo>
                  <a:lnTo>
                    <a:pt x="15" y="1"/>
                  </a:lnTo>
                  <a:lnTo>
                    <a:pt x="16" y="1"/>
                  </a:lnTo>
                  <a:lnTo>
                    <a:pt x="17" y="2"/>
                  </a:lnTo>
                  <a:lnTo>
                    <a:pt x="18" y="6"/>
                  </a:lnTo>
                  <a:lnTo>
                    <a:pt x="19" y="8"/>
                  </a:lnTo>
                  <a:lnTo>
                    <a:pt x="21" y="10"/>
                  </a:lnTo>
                  <a:lnTo>
                    <a:pt x="21" y="12"/>
                  </a:lnTo>
                  <a:lnTo>
                    <a:pt x="20" y="12"/>
                  </a:lnTo>
                  <a:lnTo>
                    <a:pt x="19" y="11"/>
                  </a:lnTo>
                  <a:lnTo>
                    <a:pt x="18" y="11"/>
                  </a:lnTo>
                  <a:lnTo>
                    <a:pt x="18" y="13"/>
                  </a:lnTo>
                  <a:lnTo>
                    <a:pt x="19" y="14"/>
                  </a:lnTo>
                  <a:lnTo>
                    <a:pt x="19" y="1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72" name="Freeform 848"/>
            <p:cNvSpPr>
              <a:spLocks/>
            </p:cNvSpPr>
            <p:nvPr/>
          </p:nvSpPr>
          <p:spPr bwMode="auto">
            <a:xfrm>
              <a:off x="3283" y="1902"/>
              <a:ext cx="126" cy="108"/>
            </a:xfrm>
            <a:custGeom>
              <a:avLst/>
              <a:gdLst>
                <a:gd name="T0" fmla="*/ 4104 w 21"/>
                <a:gd name="T1" fmla="*/ 3240 h 18"/>
                <a:gd name="T2" fmla="*/ 3672 w 21"/>
                <a:gd name="T3" fmla="*/ 3456 h 18"/>
                <a:gd name="T4" fmla="*/ 3672 w 21"/>
                <a:gd name="T5" fmla="*/ 3672 h 18"/>
                <a:gd name="T6" fmla="*/ 3240 w 21"/>
                <a:gd name="T7" fmla="*/ 3888 h 18"/>
                <a:gd name="T8" fmla="*/ 2592 w 21"/>
                <a:gd name="T9" fmla="*/ 3456 h 18"/>
                <a:gd name="T10" fmla="*/ 2376 w 21"/>
                <a:gd name="T11" fmla="*/ 3672 h 18"/>
                <a:gd name="T12" fmla="*/ 1944 w 21"/>
                <a:gd name="T13" fmla="*/ 3456 h 18"/>
                <a:gd name="T14" fmla="*/ 1728 w 21"/>
                <a:gd name="T15" fmla="*/ 3456 h 18"/>
                <a:gd name="T16" fmla="*/ 1296 w 21"/>
                <a:gd name="T17" fmla="*/ 3456 h 18"/>
                <a:gd name="T18" fmla="*/ 1080 w 21"/>
                <a:gd name="T19" fmla="*/ 3456 h 18"/>
                <a:gd name="T20" fmla="*/ 432 w 21"/>
                <a:gd name="T21" fmla="*/ 3888 h 18"/>
                <a:gd name="T22" fmla="*/ 432 w 21"/>
                <a:gd name="T23" fmla="*/ 3456 h 18"/>
                <a:gd name="T24" fmla="*/ 0 w 21"/>
                <a:gd name="T25" fmla="*/ 3024 h 18"/>
                <a:gd name="T26" fmla="*/ 432 w 21"/>
                <a:gd name="T27" fmla="*/ 2592 h 18"/>
                <a:gd name="T28" fmla="*/ 216 w 21"/>
                <a:gd name="T29" fmla="*/ 2160 h 18"/>
                <a:gd name="T30" fmla="*/ 216 w 21"/>
                <a:gd name="T31" fmla="*/ 1512 h 18"/>
                <a:gd name="T32" fmla="*/ 432 w 21"/>
                <a:gd name="T33" fmla="*/ 1728 h 18"/>
                <a:gd name="T34" fmla="*/ 648 w 21"/>
                <a:gd name="T35" fmla="*/ 1512 h 18"/>
                <a:gd name="T36" fmla="*/ 648 w 21"/>
                <a:gd name="T37" fmla="*/ 1512 h 18"/>
                <a:gd name="T38" fmla="*/ 1080 w 21"/>
                <a:gd name="T39" fmla="*/ 1296 h 18"/>
                <a:gd name="T40" fmla="*/ 1296 w 21"/>
                <a:gd name="T41" fmla="*/ 864 h 18"/>
                <a:gd name="T42" fmla="*/ 1728 w 21"/>
                <a:gd name="T43" fmla="*/ 432 h 18"/>
                <a:gd name="T44" fmla="*/ 1944 w 21"/>
                <a:gd name="T45" fmla="*/ 432 h 18"/>
                <a:gd name="T46" fmla="*/ 2376 w 21"/>
                <a:gd name="T47" fmla="*/ 0 h 18"/>
                <a:gd name="T48" fmla="*/ 2592 w 21"/>
                <a:gd name="T49" fmla="*/ 0 h 18"/>
                <a:gd name="T50" fmla="*/ 3024 w 21"/>
                <a:gd name="T51" fmla="*/ 216 h 18"/>
                <a:gd name="T52" fmla="*/ 3240 w 21"/>
                <a:gd name="T53" fmla="*/ 216 h 18"/>
                <a:gd name="T54" fmla="*/ 3456 w 21"/>
                <a:gd name="T55" fmla="*/ 216 h 18"/>
                <a:gd name="T56" fmla="*/ 3672 w 21"/>
                <a:gd name="T57" fmla="*/ 432 h 18"/>
                <a:gd name="T58" fmla="*/ 3888 w 21"/>
                <a:gd name="T59" fmla="*/ 1296 h 18"/>
                <a:gd name="T60" fmla="*/ 4104 w 21"/>
                <a:gd name="T61" fmla="*/ 1728 h 18"/>
                <a:gd name="T62" fmla="*/ 4536 w 21"/>
                <a:gd name="T63" fmla="*/ 2160 h 18"/>
                <a:gd name="T64" fmla="*/ 4536 w 21"/>
                <a:gd name="T65" fmla="*/ 2592 h 18"/>
                <a:gd name="T66" fmla="*/ 4320 w 21"/>
                <a:gd name="T67" fmla="*/ 2592 h 18"/>
                <a:gd name="T68" fmla="*/ 4104 w 21"/>
                <a:gd name="T69" fmla="*/ 2376 h 18"/>
                <a:gd name="T70" fmla="*/ 3888 w 21"/>
                <a:gd name="T71" fmla="*/ 2376 h 18"/>
                <a:gd name="T72" fmla="*/ 3888 w 21"/>
                <a:gd name="T73" fmla="*/ 2808 h 18"/>
                <a:gd name="T74" fmla="*/ 4104 w 21"/>
                <a:gd name="T75" fmla="*/ 3024 h 18"/>
                <a:gd name="T76" fmla="*/ 4104 w 21"/>
                <a:gd name="T77" fmla="*/ 3240 h 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1"/>
                <a:gd name="T118" fmla="*/ 0 h 18"/>
                <a:gd name="T119" fmla="*/ 21 w 21"/>
                <a:gd name="T120" fmla="*/ 18 h 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1" h="18">
                  <a:moveTo>
                    <a:pt x="19" y="15"/>
                  </a:moveTo>
                  <a:lnTo>
                    <a:pt x="17" y="16"/>
                  </a:lnTo>
                  <a:lnTo>
                    <a:pt x="17" y="17"/>
                  </a:lnTo>
                  <a:lnTo>
                    <a:pt x="15" y="18"/>
                  </a:lnTo>
                  <a:lnTo>
                    <a:pt x="12" y="16"/>
                  </a:lnTo>
                  <a:lnTo>
                    <a:pt x="11" y="17"/>
                  </a:lnTo>
                  <a:lnTo>
                    <a:pt x="9" y="16"/>
                  </a:lnTo>
                  <a:lnTo>
                    <a:pt x="8" y="16"/>
                  </a:lnTo>
                  <a:lnTo>
                    <a:pt x="6" y="16"/>
                  </a:lnTo>
                  <a:lnTo>
                    <a:pt x="5" y="16"/>
                  </a:lnTo>
                  <a:lnTo>
                    <a:pt x="2" y="18"/>
                  </a:lnTo>
                  <a:lnTo>
                    <a:pt x="2" y="16"/>
                  </a:lnTo>
                  <a:lnTo>
                    <a:pt x="0" y="14"/>
                  </a:lnTo>
                  <a:lnTo>
                    <a:pt x="2" y="12"/>
                  </a:lnTo>
                  <a:lnTo>
                    <a:pt x="1" y="10"/>
                  </a:lnTo>
                  <a:lnTo>
                    <a:pt x="1" y="7"/>
                  </a:lnTo>
                  <a:lnTo>
                    <a:pt x="2" y="8"/>
                  </a:lnTo>
                  <a:lnTo>
                    <a:pt x="3" y="7"/>
                  </a:lnTo>
                  <a:lnTo>
                    <a:pt x="5" y="6"/>
                  </a:lnTo>
                  <a:lnTo>
                    <a:pt x="6" y="4"/>
                  </a:lnTo>
                  <a:lnTo>
                    <a:pt x="8" y="2"/>
                  </a:lnTo>
                  <a:lnTo>
                    <a:pt x="9" y="2"/>
                  </a:lnTo>
                  <a:lnTo>
                    <a:pt x="11" y="0"/>
                  </a:lnTo>
                  <a:lnTo>
                    <a:pt x="12" y="0"/>
                  </a:lnTo>
                  <a:lnTo>
                    <a:pt x="14" y="1"/>
                  </a:lnTo>
                  <a:lnTo>
                    <a:pt x="15" y="1"/>
                  </a:lnTo>
                  <a:lnTo>
                    <a:pt x="16" y="1"/>
                  </a:lnTo>
                  <a:lnTo>
                    <a:pt x="17" y="2"/>
                  </a:lnTo>
                  <a:lnTo>
                    <a:pt x="18" y="6"/>
                  </a:lnTo>
                  <a:lnTo>
                    <a:pt x="19" y="8"/>
                  </a:lnTo>
                  <a:lnTo>
                    <a:pt x="21" y="10"/>
                  </a:lnTo>
                  <a:lnTo>
                    <a:pt x="21" y="12"/>
                  </a:lnTo>
                  <a:lnTo>
                    <a:pt x="20" y="12"/>
                  </a:lnTo>
                  <a:lnTo>
                    <a:pt x="19" y="11"/>
                  </a:lnTo>
                  <a:lnTo>
                    <a:pt x="18" y="11"/>
                  </a:lnTo>
                  <a:lnTo>
                    <a:pt x="18" y="13"/>
                  </a:lnTo>
                  <a:lnTo>
                    <a:pt x="19" y="14"/>
                  </a:lnTo>
                  <a:lnTo>
                    <a:pt x="19" y="1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73" name="Freeform 849"/>
            <p:cNvSpPr>
              <a:spLocks/>
            </p:cNvSpPr>
            <p:nvPr/>
          </p:nvSpPr>
          <p:spPr bwMode="auto">
            <a:xfrm>
              <a:off x="3097" y="2064"/>
              <a:ext cx="102" cy="54"/>
            </a:xfrm>
            <a:custGeom>
              <a:avLst/>
              <a:gdLst>
                <a:gd name="T0" fmla="*/ 3240 w 17"/>
                <a:gd name="T1" fmla="*/ 1512 h 9"/>
                <a:gd name="T2" fmla="*/ 2808 w 17"/>
                <a:gd name="T3" fmla="*/ 1512 h 9"/>
                <a:gd name="T4" fmla="*/ 2376 w 17"/>
                <a:gd name="T5" fmla="*/ 1944 h 9"/>
                <a:gd name="T6" fmla="*/ 1944 w 17"/>
                <a:gd name="T7" fmla="*/ 1728 h 9"/>
                <a:gd name="T8" fmla="*/ 1512 w 17"/>
                <a:gd name="T9" fmla="*/ 1728 h 9"/>
                <a:gd name="T10" fmla="*/ 1296 w 17"/>
                <a:gd name="T11" fmla="*/ 1728 h 9"/>
                <a:gd name="T12" fmla="*/ 1296 w 17"/>
                <a:gd name="T13" fmla="*/ 1512 h 9"/>
                <a:gd name="T14" fmla="*/ 864 w 17"/>
                <a:gd name="T15" fmla="*/ 1512 h 9"/>
                <a:gd name="T16" fmla="*/ 864 w 17"/>
                <a:gd name="T17" fmla="*/ 1728 h 9"/>
                <a:gd name="T18" fmla="*/ 216 w 17"/>
                <a:gd name="T19" fmla="*/ 1728 h 9"/>
                <a:gd name="T20" fmla="*/ 0 w 17"/>
                <a:gd name="T21" fmla="*/ 1512 h 9"/>
                <a:gd name="T22" fmla="*/ 0 w 17"/>
                <a:gd name="T23" fmla="*/ 1296 h 9"/>
                <a:gd name="T24" fmla="*/ 0 w 17"/>
                <a:gd name="T25" fmla="*/ 1296 h 9"/>
                <a:gd name="T26" fmla="*/ 432 w 17"/>
                <a:gd name="T27" fmla="*/ 1296 h 9"/>
                <a:gd name="T28" fmla="*/ 1080 w 17"/>
                <a:gd name="T29" fmla="*/ 1080 h 9"/>
                <a:gd name="T30" fmla="*/ 1296 w 17"/>
                <a:gd name="T31" fmla="*/ 1080 h 9"/>
                <a:gd name="T32" fmla="*/ 1728 w 17"/>
                <a:gd name="T33" fmla="*/ 1080 h 9"/>
                <a:gd name="T34" fmla="*/ 1728 w 17"/>
                <a:gd name="T35" fmla="*/ 864 h 9"/>
                <a:gd name="T36" fmla="*/ 1728 w 17"/>
                <a:gd name="T37" fmla="*/ 648 h 9"/>
                <a:gd name="T38" fmla="*/ 1944 w 17"/>
                <a:gd name="T39" fmla="*/ 432 h 9"/>
                <a:gd name="T40" fmla="*/ 2160 w 17"/>
                <a:gd name="T41" fmla="*/ 216 h 9"/>
                <a:gd name="T42" fmla="*/ 2808 w 17"/>
                <a:gd name="T43" fmla="*/ 0 h 9"/>
                <a:gd name="T44" fmla="*/ 3240 w 17"/>
                <a:gd name="T45" fmla="*/ 216 h 9"/>
                <a:gd name="T46" fmla="*/ 3456 w 17"/>
                <a:gd name="T47" fmla="*/ 432 h 9"/>
                <a:gd name="T48" fmla="*/ 3672 w 17"/>
                <a:gd name="T49" fmla="*/ 432 h 9"/>
                <a:gd name="T50" fmla="*/ 3672 w 17"/>
                <a:gd name="T51" fmla="*/ 864 h 9"/>
                <a:gd name="T52" fmla="*/ 3456 w 17"/>
                <a:gd name="T53" fmla="*/ 1080 h 9"/>
                <a:gd name="T54" fmla="*/ 3456 w 17"/>
                <a:gd name="T55" fmla="*/ 1296 h 9"/>
                <a:gd name="T56" fmla="*/ 3240 w 17"/>
                <a:gd name="T57" fmla="*/ 1512 h 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
                <a:gd name="T88" fmla="*/ 0 h 9"/>
                <a:gd name="T89" fmla="*/ 17 w 17"/>
                <a:gd name="T90" fmla="*/ 9 h 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 h="9">
                  <a:moveTo>
                    <a:pt x="15" y="7"/>
                  </a:moveTo>
                  <a:lnTo>
                    <a:pt x="13" y="7"/>
                  </a:lnTo>
                  <a:lnTo>
                    <a:pt x="11" y="9"/>
                  </a:lnTo>
                  <a:lnTo>
                    <a:pt x="9" y="8"/>
                  </a:lnTo>
                  <a:lnTo>
                    <a:pt x="7" y="8"/>
                  </a:lnTo>
                  <a:lnTo>
                    <a:pt x="6" y="8"/>
                  </a:lnTo>
                  <a:lnTo>
                    <a:pt x="6" y="7"/>
                  </a:lnTo>
                  <a:lnTo>
                    <a:pt x="4" y="7"/>
                  </a:lnTo>
                  <a:lnTo>
                    <a:pt x="4" y="8"/>
                  </a:lnTo>
                  <a:lnTo>
                    <a:pt x="1" y="8"/>
                  </a:lnTo>
                  <a:lnTo>
                    <a:pt x="0" y="7"/>
                  </a:lnTo>
                  <a:lnTo>
                    <a:pt x="0" y="6"/>
                  </a:lnTo>
                  <a:lnTo>
                    <a:pt x="2" y="6"/>
                  </a:lnTo>
                  <a:lnTo>
                    <a:pt x="5" y="5"/>
                  </a:lnTo>
                  <a:lnTo>
                    <a:pt x="6" y="5"/>
                  </a:lnTo>
                  <a:lnTo>
                    <a:pt x="8" y="5"/>
                  </a:lnTo>
                  <a:lnTo>
                    <a:pt x="8" y="4"/>
                  </a:lnTo>
                  <a:lnTo>
                    <a:pt x="8" y="3"/>
                  </a:lnTo>
                  <a:lnTo>
                    <a:pt x="9" y="2"/>
                  </a:lnTo>
                  <a:lnTo>
                    <a:pt x="10" y="1"/>
                  </a:lnTo>
                  <a:lnTo>
                    <a:pt x="13" y="0"/>
                  </a:lnTo>
                  <a:lnTo>
                    <a:pt x="15" y="1"/>
                  </a:lnTo>
                  <a:lnTo>
                    <a:pt x="16" y="2"/>
                  </a:lnTo>
                  <a:lnTo>
                    <a:pt x="17" y="2"/>
                  </a:lnTo>
                  <a:lnTo>
                    <a:pt x="17" y="4"/>
                  </a:lnTo>
                  <a:lnTo>
                    <a:pt x="16" y="5"/>
                  </a:lnTo>
                  <a:lnTo>
                    <a:pt x="16" y="6"/>
                  </a:lnTo>
                  <a:lnTo>
                    <a:pt x="15"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74" name="Freeform 850"/>
            <p:cNvSpPr>
              <a:spLocks/>
            </p:cNvSpPr>
            <p:nvPr/>
          </p:nvSpPr>
          <p:spPr bwMode="auto">
            <a:xfrm>
              <a:off x="3097" y="2064"/>
              <a:ext cx="102" cy="54"/>
            </a:xfrm>
            <a:custGeom>
              <a:avLst/>
              <a:gdLst>
                <a:gd name="T0" fmla="*/ 3240 w 17"/>
                <a:gd name="T1" fmla="*/ 1512 h 9"/>
                <a:gd name="T2" fmla="*/ 2808 w 17"/>
                <a:gd name="T3" fmla="*/ 1512 h 9"/>
                <a:gd name="T4" fmla="*/ 2376 w 17"/>
                <a:gd name="T5" fmla="*/ 1944 h 9"/>
                <a:gd name="T6" fmla="*/ 1944 w 17"/>
                <a:gd name="T7" fmla="*/ 1728 h 9"/>
                <a:gd name="T8" fmla="*/ 1512 w 17"/>
                <a:gd name="T9" fmla="*/ 1728 h 9"/>
                <a:gd name="T10" fmla="*/ 1296 w 17"/>
                <a:gd name="T11" fmla="*/ 1728 h 9"/>
                <a:gd name="T12" fmla="*/ 1296 w 17"/>
                <a:gd name="T13" fmla="*/ 1512 h 9"/>
                <a:gd name="T14" fmla="*/ 864 w 17"/>
                <a:gd name="T15" fmla="*/ 1512 h 9"/>
                <a:gd name="T16" fmla="*/ 864 w 17"/>
                <a:gd name="T17" fmla="*/ 1728 h 9"/>
                <a:gd name="T18" fmla="*/ 216 w 17"/>
                <a:gd name="T19" fmla="*/ 1728 h 9"/>
                <a:gd name="T20" fmla="*/ 0 w 17"/>
                <a:gd name="T21" fmla="*/ 1512 h 9"/>
                <a:gd name="T22" fmla="*/ 0 w 17"/>
                <a:gd name="T23" fmla="*/ 1296 h 9"/>
                <a:gd name="T24" fmla="*/ 0 w 17"/>
                <a:gd name="T25" fmla="*/ 1296 h 9"/>
                <a:gd name="T26" fmla="*/ 432 w 17"/>
                <a:gd name="T27" fmla="*/ 1296 h 9"/>
                <a:gd name="T28" fmla="*/ 1080 w 17"/>
                <a:gd name="T29" fmla="*/ 1080 h 9"/>
                <a:gd name="T30" fmla="*/ 1296 w 17"/>
                <a:gd name="T31" fmla="*/ 1080 h 9"/>
                <a:gd name="T32" fmla="*/ 1728 w 17"/>
                <a:gd name="T33" fmla="*/ 1080 h 9"/>
                <a:gd name="T34" fmla="*/ 1728 w 17"/>
                <a:gd name="T35" fmla="*/ 864 h 9"/>
                <a:gd name="T36" fmla="*/ 1728 w 17"/>
                <a:gd name="T37" fmla="*/ 648 h 9"/>
                <a:gd name="T38" fmla="*/ 1944 w 17"/>
                <a:gd name="T39" fmla="*/ 432 h 9"/>
                <a:gd name="T40" fmla="*/ 2160 w 17"/>
                <a:gd name="T41" fmla="*/ 216 h 9"/>
                <a:gd name="T42" fmla="*/ 2808 w 17"/>
                <a:gd name="T43" fmla="*/ 0 h 9"/>
                <a:gd name="T44" fmla="*/ 3240 w 17"/>
                <a:gd name="T45" fmla="*/ 216 h 9"/>
                <a:gd name="T46" fmla="*/ 3456 w 17"/>
                <a:gd name="T47" fmla="*/ 432 h 9"/>
                <a:gd name="T48" fmla="*/ 3672 w 17"/>
                <a:gd name="T49" fmla="*/ 432 h 9"/>
                <a:gd name="T50" fmla="*/ 3672 w 17"/>
                <a:gd name="T51" fmla="*/ 864 h 9"/>
                <a:gd name="T52" fmla="*/ 3456 w 17"/>
                <a:gd name="T53" fmla="*/ 1080 h 9"/>
                <a:gd name="T54" fmla="*/ 3456 w 17"/>
                <a:gd name="T55" fmla="*/ 1296 h 9"/>
                <a:gd name="T56" fmla="*/ 3240 w 17"/>
                <a:gd name="T57" fmla="*/ 1512 h 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
                <a:gd name="T88" fmla="*/ 0 h 9"/>
                <a:gd name="T89" fmla="*/ 17 w 17"/>
                <a:gd name="T90" fmla="*/ 9 h 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 h="9">
                  <a:moveTo>
                    <a:pt x="15" y="7"/>
                  </a:moveTo>
                  <a:lnTo>
                    <a:pt x="13" y="7"/>
                  </a:lnTo>
                  <a:lnTo>
                    <a:pt x="11" y="9"/>
                  </a:lnTo>
                  <a:lnTo>
                    <a:pt x="9" y="8"/>
                  </a:lnTo>
                  <a:lnTo>
                    <a:pt x="7" y="8"/>
                  </a:lnTo>
                  <a:lnTo>
                    <a:pt x="6" y="8"/>
                  </a:lnTo>
                  <a:lnTo>
                    <a:pt x="6" y="7"/>
                  </a:lnTo>
                  <a:lnTo>
                    <a:pt x="4" y="7"/>
                  </a:lnTo>
                  <a:lnTo>
                    <a:pt x="4" y="8"/>
                  </a:lnTo>
                  <a:lnTo>
                    <a:pt x="1" y="8"/>
                  </a:lnTo>
                  <a:lnTo>
                    <a:pt x="0" y="7"/>
                  </a:lnTo>
                  <a:lnTo>
                    <a:pt x="0" y="6"/>
                  </a:lnTo>
                  <a:lnTo>
                    <a:pt x="2" y="6"/>
                  </a:lnTo>
                  <a:lnTo>
                    <a:pt x="5" y="5"/>
                  </a:lnTo>
                  <a:lnTo>
                    <a:pt x="6" y="5"/>
                  </a:lnTo>
                  <a:lnTo>
                    <a:pt x="8" y="5"/>
                  </a:lnTo>
                  <a:lnTo>
                    <a:pt x="8" y="4"/>
                  </a:lnTo>
                  <a:lnTo>
                    <a:pt x="8" y="3"/>
                  </a:lnTo>
                  <a:lnTo>
                    <a:pt x="9" y="2"/>
                  </a:lnTo>
                  <a:lnTo>
                    <a:pt x="10" y="1"/>
                  </a:lnTo>
                  <a:lnTo>
                    <a:pt x="13" y="0"/>
                  </a:lnTo>
                  <a:lnTo>
                    <a:pt x="15" y="1"/>
                  </a:lnTo>
                  <a:lnTo>
                    <a:pt x="16" y="2"/>
                  </a:lnTo>
                  <a:lnTo>
                    <a:pt x="17" y="2"/>
                  </a:lnTo>
                  <a:lnTo>
                    <a:pt x="17" y="4"/>
                  </a:lnTo>
                  <a:lnTo>
                    <a:pt x="16" y="5"/>
                  </a:lnTo>
                  <a:lnTo>
                    <a:pt x="16" y="6"/>
                  </a:lnTo>
                  <a:lnTo>
                    <a:pt x="15"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75" name="Freeform 851"/>
            <p:cNvSpPr>
              <a:spLocks/>
            </p:cNvSpPr>
            <p:nvPr/>
          </p:nvSpPr>
          <p:spPr bwMode="auto">
            <a:xfrm>
              <a:off x="3043" y="2088"/>
              <a:ext cx="60" cy="42"/>
            </a:xfrm>
            <a:custGeom>
              <a:avLst/>
              <a:gdLst>
                <a:gd name="T0" fmla="*/ 432 w 10"/>
                <a:gd name="T1" fmla="*/ 1512 h 7"/>
                <a:gd name="T2" fmla="*/ 432 w 10"/>
                <a:gd name="T3" fmla="*/ 1296 h 7"/>
                <a:gd name="T4" fmla="*/ 216 w 10"/>
                <a:gd name="T5" fmla="*/ 1080 h 7"/>
                <a:gd name="T6" fmla="*/ 0 w 10"/>
                <a:gd name="T7" fmla="*/ 1296 h 7"/>
                <a:gd name="T8" fmla="*/ 0 w 10"/>
                <a:gd name="T9" fmla="*/ 1080 h 7"/>
                <a:gd name="T10" fmla="*/ 216 w 10"/>
                <a:gd name="T11" fmla="*/ 864 h 7"/>
                <a:gd name="T12" fmla="*/ 216 w 10"/>
                <a:gd name="T13" fmla="*/ 648 h 7"/>
                <a:gd name="T14" fmla="*/ 432 w 10"/>
                <a:gd name="T15" fmla="*/ 648 h 7"/>
                <a:gd name="T16" fmla="*/ 432 w 10"/>
                <a:gd name="T17" fmla="*/ 432 h 7"/>
                <a:gd name="T18" fmla="*/ 648 w 10"/>
                <a:gd name="T19" fmla="*/ 216 h 7"/>
                <a:gd name="T20" fmla="*/ 864 w 10"/>
                <a:gd name="T21" fmla="*/ 216 h 7"/>
                <a:gd name="T22" fmla="*/ 1080 w 10"/>
                <a:gd name="T23" fmla="*/ 216 h 7"/>
                <a:gd name="T24" fmla="*/ 1296 w 10"/>
                <a:gd name="T25" fmla="*/ 0 h 7"/>
                <a:gd name="T26" fmla="*/ 1728 w 10"/>
                <a:gd name="T27" fmla="*/ 216 h 7"/>
                <a:gd name="T28" fmla="*/ 1944 w 10"/>
                <a:gd name="T29" fmla="*/ 432 h 7"/>
                <a:gd name="T30" fmla="*/ 1944 w 10"/>
                <a:gd name="T31" fmla="*/ 432 h 7"/>
                <a:gd name="T32" fmla="*/ 1728 w 10"/>
                <a:gd name="T33" fmla="*/ 432 h 7"/>
                <a:gd name="T34" fmla="*/ 1944 w 10"/>
                <a:gd name="T35" fmla="*/ 648 h 7"/>
                <a:gd name="T36" fmla="*/ 2160 w 10"/>
                <a:gd name="T37" fmla="*/ 864 h 7"/>
                <a:gd name="T38" fmla="*/ 2160 w 10"/>
                <a:gd name="T39" fmla="*/ 1080 h 7"/>
                <a:gd name="T40" fmla="*/ 1512 w 10"/>
                <a:gd name="T41" fmla="*/ 1080 h 7"/>
                <a:gd name="T42" fmla="*/ 1296 w 10"/>
                <a:gd name="T43" fmla="*/ 864 h 7"/>
                <a:gd name="T44" fmla="*/ 1080 w 10"/>
                <a:gd name="T45" fmla="*/ 864 h 7"/>
                <a:gd name="T46" fmla="*/ 1080 w 10"/>
                <a:gd name="T47" fmla="*/ 1296 h 7"/>
                <a:gd name="T48" fmla="*/ 864 w 10"/>
                <a:gd name="T49" fmla="*/ 1512 h 7"/>
                <a:gd name="T50" fmla="*/ 648 w 10"/>
                <a:gd name="T51" fmla="*/ 1512 h 7"/>
                <a:gd name="T52" fmla="*/ 432 w 10"/>
                <a:gd name="T53" fmla="*/ 1512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
                <a:gd name="T82" fmla="*/ 0 h 7"/>
                <a:gd name="T83" fmla="*/ 10 w 10"/>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 h="7">
                  <a:moveTo>
                    <a:pt x="2" y="7"/>
                  </a:moveTo>
                  <a:lnTo>
                    <a:pt x="2" y="6"/>
                  </a:lnTo>
                  <a:lnTo>
                    <a:pt x="1" y="5"/>
                  </a:lnTo>
                  <a:lnTo>
                    <a:pt x="0" y="6"/>
                  </a:lnTo>
                  <a:lnTo>
                    <a:pt x="0" y="5"/>
                  </a:lnTo>
                  <a:lnTo>
                    <a:pt x="1" y="4"/>
                  </a:lnTo>
                  <a:lnTo>
                    <a:pt x="1" y="3"/>
                  </a:lnTo>
                  <a:lnTo>
                    <a:pt x="2" y="3"/>
                  </a:lnTo>
                  <a:lnTo>
                    <a:pt x="2" y="2"/>
                  </a:lnTo>
                  <a:lnTo>
                    <a:pt x="3" y="1"/>
                  </a:lnTo>
                  <a:lnTo>
                    <a:pt x="4" y="1"/>
                  </a:lnTo>
                  <a:lnTo>
                    <a:pt x="5" y="1"/>
                  </a:lnTo>
                  <a:lnTo>
                    <a:pt x="6" y="0"/>
                  </a:lnTo>
                  <a:lnTo>
                    <a:pt x="8" y="1"/>
                  </a:lnTo>
                  <a:lnTo>
                    <a:pt x="9" y="2"/>
                  </a:lnTo>
                  <a:lnTo>
                    <a:pt x="8" y="2"/>
                  </a:lnTo>
                  <a:lnTo>
                    <a:pt x="9" y="3"/>
                  </a:lnTo>
                  <a:lnTo>
                    <a:pt x="10" y="4"/>
                  </a:lnTo>
                  <a:lnTo>
                    <a:pt x="10" y="5"/>
                  </a:lnTo>
                  <a:lnTo>
                    <a:pt x="7" y="5"/>
                  </a:lnTo>
                  <a:lnTo>
                    <a:pt x="6" y="4"/>
                  </a:lnTo>
                  <a:lnTo>
                    <a:pt x="5" y="4"/>
                  </a:lnTo>
                  <a:lnTo>
                    <a:pt x="5" y="6"/>
                  </a:lnTo>
                  <a:lnTo>
                    <a:pt x="4" y="7"/>
                  </a:lnTo>
                  <a:lnTo>
                    <a:pt x="3" y="7"/>
                  </a:lnTo>
                  <a:lnTo>
                    <a:pt x="2"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76" name="Freeform 852"/>
            <p:cNvSpPr>
              <a:spLocks/>
            </p:cNvSpPr>
            <p:nvPr/>
          </p:nvSpPr>
          <p:spPr bwMode="auto">
            <a:xfrm>
              <a:off x="3043" y="2088"/>
              <a:ext cx="60" cy="42"/>
            </a:xfrm>
            <a:custGeom>
              <a:avLst/>
              <a:gdLst>
                <a:gd name="T0" fmla="*/ 432 w 10"/>
                <a:gd name="T1" fmla="*/ 1512 h 7"/>
                <a:gd name="T2" fmla="*/ 432 w 10"/>
                <a:gd name="T3" fmla="*/ 1296 h 7"/>
                <a:gd name="T4" fmla="*/ 216 w 10"/>
                <a:gd name="T5" fmla="*/ 1080 h 7"/>
                <a:gd name="T6" fmla="*/ 0 w 10"/>
                <a:gd name="T7" fmla="*/ 1296 h 7"/>
                <a:gd name="T8" fmla="*/ 0 w 10"/>
                <a:gd name="T9" fmla="*/ 1080 h 7"/>
                <a:gd name="T10" fmla="*/ 216 w 10"/>
                <a:gd name="T11" fmla="*/ 864 h 7"/>
                <a:gd name="T12" fmla="*/ 216 w 10"/>
                <a:gd name="T13" fmla="*/ 648 h 7"/>
                <a:gd name="T14" fmla="*/ 432 w 10"/>
                <a:gd name="T15" fmla="*/ 648 h 7"/>
                <a:gd name="T16" fmla="*/ 432 w 10"/>
                <a:gd name="T17" fmla="*/ 432 h 7"/>
                <a:gd name="T18" fmla="*/ 648 w 10"/>
                <a:gd name="T19" fmla="*/ 216 h 7"/>
                <a:gd name="T20" fmla="*/ 864 w 10"/>
                <a:gd name="T21" fmla="*/ 216 h 7"/>
                <a:gd name="T22" fmla="*/ 1080 w 10"/>
                <a:gd name="T23" fmla="*/ 216 h 7"/>
                <a:gd name="T24" fmla="*/ 1296 w 10"/>
                <a:gd name="T25" fmla="*/ 0 h 7"/>
                <a:gd name="T26" fmla="*/ 1728 w 10"/>
                <a:gd name="T27" fmla="*/ 216 h 7"/>
                <a:gd name="T28" fmla="*/ 1944 w 10"/>
                <a:gd name="T29" fmla="*/ 432 h 7"/>
                <a:gd name="T30" fmla="*/ 1944 w 10"/>
                <a:gd name="T31" fmla="*/ 432 h 7"/>
                <a:gd name="T32" fmla="*/ 1728 w 10"/>
                <a:gd name="T33" fmla="*/ 432 h 7"/>
                <a:gd name="T34" fmla="*/ 1944 w 10"/>
                <a:gd name="T35" fmla="*/ 648 h 7"/>
                <a:gd name="T36" fmla="*/ 2160 w 10"/>
                <a:gd name="T37" fmla="*/ 864 h 7"/>
                <a:gd name="T38" fmla="*/ 2160 w 10"/>
                <a:gd name="T39" fmla="*/ 1080 h 7"/>
                <a:gd name="T40" fmla="*/ 1512 w 10"/>
                <a:gd name="T41" fmla="*/ 1080 h 7"/>
                <a:gd name="T42" fmla="*/ 1296 w 10"/>
                <a:gd name="T43" fmla="*/ 864 h 7"/>
                <a:gd name="T44" fmla="*/ 1080 w 10"/>
                <a:gd name="T45" fmla="*/ 864 h 7"/>
                <a:gd name="T46" fmla="*/ 1080 w 10"/>
                <a:gd name="T47" fmla="*/ 1296 h 7"/>
                <a:gd name="T48" fmla="*/ 864 w 10"/>
                <a:gd name="T49" fmla="*/ 1512 h 7"/>
                <a:gd name="T50" fmla="*/ 648 w 10"/>
                <a:gd name="T51" fmla="*/ 1512 h 7"/>
                <a:gd name="T52" fmla="*/ 432 w 10"/>
                <a:gd name="T53" fmla="*/ 1512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
                <a:gd name="T82" fmla="*/ 0 h 7"/>
                <a:gd name="T83" fmla="*/ 10 w 10"/>
                <a:gd name="T84" fmla="*/ 7 h 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 h="7">
                  <a:moveTo>
                    <a:pt x="2" y="7"/>
                  </a:moveTo>
                  <a:lnTo>
                    <a:pt x="2" y="6"/>
                  </a:lnTo>
                  <a:lnTo>
                    <a:pt x="1" y="5"/>
                  </a:lnTo>
                  <a:lnTo>
                    <a:pt x="0" y="6"/>
                  </a:lnTo>
                  <a:lnTo>
                    <a:pt x="0" y="5"/>
                  </a:lnTo>
                  <a:lnTo>
                    <a:pt x="1" y="4"/>
                  </a:lnTo>
                  <a:lnTo>
                    <a:pt x="1" y="3"/>
                  </a:lnTo>
                  <a:lnTo>
                    <a:pt x="2" y="3"/>
                  </a:lnTo>
                  <a:lnTo>
                    <a:pt x="2" y="2"/>
                  </a:lnTo>
                  <a:lnTo>
                    <a:pt x="3" y="1"/>
                  </a:lnTo>
                  <a:lnTo>
                    <a:pt x="4" y="1"/>
                  </a:lnTo>
                  <a:lnTo>
                    <a:pt x="5" y="1"/>
                  </a:lnTo>
                  <a:lnTo>
                    <a:pt x="6" y="0"/>
                  </a:lnTo>
                  <a:lnTo>
                    <a:pt x="8" y="1"/>
                  </a:lnTo>
                  <a:lnTo>
                    <a:pt x="9" y="2"/>
                  </a:lnTo>
                  <a:lnTo>
                    <a:pt x="8" y="2"/>
                  </a:lnTo>
                  <a:lnTo>
                    <a:pt x="9" y="3"/>
                  </a:lnTo>
                  <a:lnTo>
                    <a:pt x="10" y="4"/>
                  </a:lnTo>
                  <a:lnTo>
                    <a:pt x="10" y="5"/>
                  </a:lnTo>
                  <a:lnTo>
                    <a:pt x="7" y="5"/>
                  </a:lnTo>
                  <a:lnTo>
                    <a:pt x="6" y="4"/>
                  </a:lnTo>
                  <a:lnTo>
                    <a:pt x="5" y="4"/>
                  </a:lnTo>
                  <a:lnTo>
                    <a:pt x="5" y="6"/>
                  </a:lnTo>
                  <a:lnTo>
                    <a:pt x="4" y="7"/>
                  </a:lnTo>
                  <a:lnTo>
                    <a:pt x="3" y="7"/>
                  </a:lnTo>
                  <a:lnTo>
                    <a:pt x="2"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77" name="Freeform 853"/>
            <p:cNvSpPr>
              <a:spLocks/>
            </p:cNvSpPr>
            <p:nvPr/>
          </p:nvSpPr>
          <p:spPr bwMode="auto">
            <a:xfrm>
              <a:off x="3091" y="2100"/>
              <a:ext cx="6" cy="6"/>
            </a:xfrm>
            <a:custGeom>
              <a:avLst/>
              <a:gdLst>
                <a:gd name="T0" fmla="*/ 216 w 1"/>
                <a:gd name="T1" fmla="*/ 216 h 1"/>
                <a:gd name="T2" fmla="*/ 216 w 1"/>
                <a:gd name="T3" fmla="*/ 0 h 1"/>
                <a:gd name="T4" fmla="*/ 0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1" y="0"/>
                  </a:lnTo>
                  <a:lnTo>
                    <a:pt x="0"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78" name="Freeform 854"/>
            <p:cNvSpPr>
              <a:spLocks/>
            </p:cNvSpPr>
            <p:nvPr/>
          </p:nvSpPr>
          <p:spPr bwMode="auto">
            <a:xfrm>
              <a:off x="3091" y="2100"/>
              <a:ext cx="6" cy="6"/>
            </a:xfrm>
            <a:custGeom>
              <a:avLst/>
              <a:gdLst>
                <a:gd name="T0" fmla="*/ 216 w 1"/>
                <a:gd name="T1" fmla="*/ 216 h 1"/>
                <a:gd name="T2" fmla="*/ 216 w 1"/>
                <a:gd name="T3" fmla="*/ 0 h 1"/>
                <a:gd name="T4" fmla="*/ 0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1" y="0"/>
                  </a:lnTo>
                  <a:lnTo>
                    <a:pt x="0"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79" name="Freeform 855"/>
            <p:cNvSpPr>
              <a:spLocks/>
            </p:cNvSpPr>
            <p:nvPr/>
          </p:nvSpPr>
          <p:spPr bwMode="auto">
            <a:xfrm>
              <a:off x="2977" y="2184"/>
              <a:ext cx="6" cy="6"/>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80" name="Freeform 856"/>
            <p:cNvSpPr>
              <a:spLocks/>
            </p:cNvSpPr>
            <p:nvPr/>
          </p:nvSpPr>
          <p:spPr bwMode="auto">
            <a:xfrm>
              <a:off x="2977" y="2184"/>
              <a:ext cx="6" cy="6"/>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81" name="Freeform 857"/>
            <p:cNvSpPr>
              <a:spLocks/>
            </p:cNvSpPr>
            <p:nvPr/>
          </p:nvSpPr>
          <p:spPr bwMode="auto">
            <a:xfrm>
              <a:off x="2851" y="1926"/>
              <a:ext cx="36" cy="30"/>
            </a:xfrm>
            <a:custGeom>
              <a:avLst/>
              <a:gdLst>
                <a:gd name="T0" fmla="*/ 432 w 6"/>
                <a:gd name="T1" fmla="*/ 0 h 5"/>
                <a:gd name="T2" fmla="*/ 432 w 6"/>
                <a:gd name="T3" fmla="*/ 432 h 5"/>
                <a:gd name="T4" fmla="*/ 0 w 6"/>
                <a:gd name="T5" fmla="*/ 648 h 5"/>
                <a:gd name="T6" fmla="*/ 0 w 6"/>
                <a:gd name="T7" fmla="*/ 864 h 5"/>
                <a:gd name="T8" fmla="*/ 216 w 6"/>
                <a:gd name="T9" fmla="*/ 1080 h 5"/>
                <a:gd name="T10" fmla="*/ 432 w 6"/>
                <a:gd name="T11" fmla="*/ 864 h 5"/>
                <a:gd name="T12" fmla="*/ 864 w 6"/>
                <a:gd name="T13" fmla="*/ 864 h 5"/>
                <a:gd name="T14" fmla="*/ 1080 w 6"/>
                <a:gd name="T15" fmla="*/ 1080 h 5"/>
                <a:gd name="T16" fmla="*/ 1296 w 6"/>
                <a:gd name="T17" fmla="*/ 864 h 5"/>
                <a:gd name="T18" fmla="*/ 1296 w 6"/>
                <a:gd name="T19" fmla="*/ 648 h 5"/>
                <a:gd name="T20" fmla="*/ 1296 w 6"/>
                <a:gd name="T21" fmla="*/ 432 h 5"/>
                <a:gd name="T22" fmla="*/ 1080 w 6"/>
                <a:gd name="T23" fmla="*/ 0 h 5"/>
                <a:gd name="T24" fmla="*/ 648 w 6"/>
                <a:gd name="T25" fmla="*/ 0 h 5"/>
                <a:gd name="T26" fmla="*/ 648 w 6"/>
                <a:gd name="T27" fmla="*/ 0 h 5"/>
                <a:gd name="T28" fmla="*/ 432 w 6"/>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2" y="0"/>
                  </a:moveTo>
                  <a:lnTo>
                    <a:pt x="2" y="2"/>
                  </a:lnTo>
                  <a:lnTo>
                    <a:pt x="0" y="3"/>
                  </a:lnTo>
                  <a:lnTo>
                    <a:pt x="0" y="4"/>
                  </a:lnTo>
                  <a:lnTo>
                    <a:pt x="1" y="5"/>
                  </a:lnTo>
                  <a:lnTo>
                    <a:pt x="2" y="4"/>
                  </a:lnTo>
                  <a:lnTo>
                    <a:pt x="4" y="4"/>
                  </a:lnTo>
                  <a:lnTo>
                    <a:pt x="5" y="5"/>
                  </a:lnTo>
                  <a:lnTo>
                    <a:pt x="6" y="4"/>
                  </a:lnTo>
                  <a:lnTo>
                    <a:pt x="6" y="3"/>
                  </a:lnTo>
                  <a:lnTo>
                    <a:pt x="6" y="2"/>
                  </a:lnTo>
                  <a:lnTo>
                    <a:pt x="5" y="0"/>
                  </a:lnTo>
                  <a:lnTo>
                    <a:pt x="3"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82" name="Freeform 858"/>
            <p:cNvSpPr>
              <a:spLocks/>
            </p:cNvSpPr>
            <p:nvPr/>
          </p:nvSpPr>
          <p:spPr bwMode="auto">
            <a:xfrm>
              <a:off x="2851" y="1926"/>
              <a:ext cx="36" cy="30"/>
            </a:xfrm>
            <a:custGeom>
              <a:avLst/>
              <a:gdLst>
                <a:gd name="T0" fmla="*/ 432 w 6"/>
                <a:gd name="T1" fmla="*/ 0 h 5"/>
                <a:gd name="T2" fmla="*/ 432 w 6"/>
                <a:gd name="T3" fmla="*/ 432 h 5"/>
                <a:gd name="T4" fmla="*/ 0 w 6"/>
                <a:gd name="T5" fmla="*/ 648 h 5"/>
                <a:gd name="T6" fmla="*/ 0 w 6"/>
                <a:gd name="T7" fmla="*/ 864 h 5"/>
                <a:gd name="T8" fmla="*/ 216 w 6"/>
                <a:gd name="T9" fmla="*/ 1080 h 5"/>
                <a:gd name="T10" fmla="*/ 432 w 6"/>
                <a:gd name="T11" fmla="*/ 864 h 5"/>
                <a:gd name="T12" fmla="*/ 864 w 6"/>
                <a:gd name="T13" fmla="*/ 864 h 5"/>
                <a:gd name="T14" fmla="*/ 1080 w 6"/>
                <a:gd name="T15" fmla="*/ 1080 h 5"/>
                <a:gd name="T16" fmla="*/ 1296 w 6"/>
                <a:gd name="T17" fmla="*/ 864 h 5"/>
                <a:gd name="T18" fmla="*/ 1296 w 6"/>
                <a:gd name="T19" fmla="*/ 648 h 5"/>
                <a:gd name="T20" fmla="*/ 1296 w 6"/>
                <a:gd name="T21" fmla="*/ 432 h 5"/>
                <a:gd name="T22" fmla="*/ 1080 w 6"/>
                <a:gd name="T23" fmla="*/ 0 h 5"/>
                <a:gd name="T24" fmla="*/ 648 w 6"/>
                <a:gd name="T25" fmla="*/ 0 h 5"/>
                <a:gd name="T26" fmla="*/ 648 w 6"/>
                <a:gd name="T27" fmla="*/ 0 h 5"/>
                <a:gd name="T28" fmla="*/ 432 w 6"/>
                <a:gd name="T29" fmla="*/ 0 h 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
                <a:gd name="T46" fmla="*/ 0 h 5"/>
                <a:gd name="T47" fmla="*/ 6 w 6"/>
                <a:gd name="T48" fmla="*/ 5 h 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 h="5">
                  <a:moveTo>
                    <a:pt x="2" y="0"/>
                  </a:moveTo>
                  <a:lnTo>
                    <a:pt x="2" y="2"/>
                  </a:lnTo>
                  <a:lnTo>
                    <a:pt x="0" y="3"/>
                  </a:lnTo>
                  <a:lnTo>
                    <a:pt x="0" y="4"/>
                  </a:lnTo>
                  <a:lnTo>
                    <a:pt x="1" y="5"/>
                  </a:lnTo>
                  <a:lnTo>
                    <a:pt x="2" y="4"/>
                  </a:lnTo>
                  <a:lnTo>
                    <a:pt x="4" y="4"/>
                  </a:lnTo>
                  <a:lnTo>
                    <a:pt x="5" y="5"/>
                  </a:lnTo>
                  <a:lnTo>
                    <a:pt x="6" y="4"/>
                  </a:lnTo>
                  <a:lnTo>
                    <a:pt x="6" y="3"/>
                  </a:lnTo>
                  <a:lnTo>
                    <a:pt x="6" y="2"/>
                  </a:lnTo>
                  <a:lnTo>
                    <a:pt x="5" y="0"/>
                  </a:lnTo>
                  <a:lnTo>
                    <a:pt x="3"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83" name="Freeform 859"/>
            <p:cNvSpPr>
              <a:spLocks/>
            </p:cNvSpPr>
            <p:nvPr/>
          </p:nvSpPr>
          <p:spPr bwMode="auto">
            <a:xfrm>
              <a:off x="2821" y="1926"/>
              <a:ext cx="60" cy="90"/>
            </a:xfrm>
            <a:custGeom>
              <a:avLst/>
              <a:gdLst>
                <a:gd name="T0" fmla="*/ 2160 w 10"/>
                <a:gd name="T1" fmla="*/ 1080 h 15"/>
                <a:gd name="T2" fmla="*/ 1944 w 10"/>
                <a:gd name="T3" fmla="*/ 864 h 15"/>
                <a:gd name="T4" fmla="*/ 1512 w 10"/>
                <a:gd name="T5" fmla="*/ 864 h 15"/>
                <a:gd name="T6" fmla="*/ 1296 w 10"/>
                <a:gd name="T7" fmla="*/ 1080 h 15"/>
                <a:gd name="T8" fmla="*/ 1080 w 10"/>
                <a:gd name="T9" fmla="*/ 864 h 15"/>
                <a:gd name="T10" fmla="*/ 1080 w 10"/>
                <a:gd name="T11" fmla="*/ 648 h 15"/>
                <a:gd name="T12" fmla="*/ 1512 w 10"/>
                <a:gd name="T13" fmla="*/ 432 h 15"/>
                <a:gd name="T14" fmla="*/ 1512 w 10"/>
                <a:gd name="T15" fmla="*/ 0 h 15"/>
                <a:gd name="T16" fmla="*/ 1080 w 10"/>
                <a:gd name="T17" fmla="*/ 0 h 15"/>
                <a:gd name="T18" fmla="*/ 864 w 10"/>
                <a:gd name="T19" fmla="*/ 216 h 15"/>
                <a:gd name="T20" fmla="*/ 864 w 10"/>
                <a:gd name="T21" fmla="*/ 648 h 15"/>
                <a:gd name="T22" fmla="*/ 864 w 10"/>
                <a:gd name="T23" fmla="*/ 648 h 15"/>
                <a:gd name="T24" fmla="*/ 648 w 10"/>
                <a:gd name="T25" fmla="*/ 864 h 15"/>
                <a:gd name="T26" fmla="*/ 432 w 10"/>
                <a:gd name="T27" fmla="*/ 864 h 15"/>
                <a:gd name="T28" fmla="*/ 216 w 10"/>
                <a:gd name="T29" fmla="*/ 864 h 15"/>
                <a:gd name="T30" fmla="*/ 0 w 10"/>
                <a:gd name="T31" fmla="*/ 1080 h 15"/>
                <a:gd name="T32" fmla="*/ 216 w 10"/>
                <a:gd name="T33" fmla="*/ 1296 h 15"/>
                <a:gd name="T34" fmla="*/ 216 w 10"/>
                <a:gd name="T35" fmla="*/ 1512 h 15"/>
                <a:gd name="T36" fmla="*/ 0 w 10"/>
                <a:gd name="T37" fmla="*/ 1512 h 15"/>
                <a:gd name="T38" fmla="*/ 216 w 10"/>
                <a:gd name="T39" fmla="*/ 1728 h 15"/>
                <a:gd name="T40" fmla="*/ 432 w 10"/>
                <a:gd name="T41" fmla="*/ 1512 h 15"/>
                <a:gd name="T42" fmla="*/ 648 w 10"/>
                <a:gd name="T43" fmla="*/ 1728 h 15"/>
                <a:gd name="T44" fmla="*/ 432 w 10"/>
                <a:gd name="T45" fmla="*/ 1944 h 15"/>
                <a:gd name="T46" fmla="*/ 432 w 10"/>
                <a:gd name="T47" fmla="*/ 2160 h 15"/>
                <a:gd name="T48" fmla="*/ 432 w 10"/>
                <a:gd name="T49" fmla="*/ 2160 h 15"/>
                <a:gd name="T50" fmla="*/ 648 w 10"/>
                <a:gd name="T51" fmla="*/ 2376 h 15"/>
                <a:gd name="T52" fmla="*/ 0 w 10"/>
                <a:gd name="T53" fmla="*/ 2376 h 15"/>
                <a:gd name="T54" fmla="*/ 0 w 10"/>
                <a:gd name="T55" fmla="*/ 2592 h 15"/>
                <a:gd name="T56" fmla="*/ 0 w 10"/>
                <a:gd name="T57" fmla="*/ 3024 h 15"/>
                <a:gd name="T58" fmla="*/ 216 w 10"/>
                <a:gd name="T59" fmla="*/ 3024 h 15"/>
                <a:gd name="T60" fmla="*/ 216 w 10"/>
                <a:gd name="T61" fmla="*/ 3240 h 15"/>
                <a:gd name="T62" fmla="*/ 432 w 10"/>
                <a:gd name="T63" fmla="*/ 3240 h 15"/>
                <a:gd name="T64" fmla="*/ 648 w 10"/>
                <a:gd name="T65" fmla="*/ 3024 h 15"/>
                <a:gd name="T66" fmla="*/ 1080 w 10"/>
                <a:gd name="T67" fmla="*/ 2808 h 15"/>
                <a:gd name="T68" fmla="*/ 1512 w 10"/>
                <a:gd name="T69" fmla="*/ 2592 h 15"/>
                <a:gd name="T70" fmla="*/ 1944 w 10"/>
                <a:gd name="T71" fmla="*/ 2592 h 15"/>
                <a:gd name="T72" fmla="*/ 1944 w 10"/>
                <a:gd name="T73" fmla="*/ 1944 h 15"/>
                <a:gd name="T74" fmla="*/ 2160 w 10"/>
                <a:gd name="T75" fmla="*/ 1728 h 15"/>
                <a:gd name="T76" fmla="*/ 2160 w 10"/>
                <a:gd name="T77" fmla="*/ 1512 h 15"/>
                <a:gd name="T78" fmla="*/ 2160 w 10"/>
                <a:gd name="T79" fmla="*/ 1080 h 1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15"/>
                <a:gd name="T122" fmla="*/ 10 w 10"/>
                <a:gd name="T123" fmla="*/ 15 h 1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15">
                  <a:moveTo>
                    <a:pt x="10" y="5"/>
                  </a:moveTo>
                  <a:lnTo>
                    <a:pt x="9" y="4"/>
                  </a:lnTo>
                  <a:lnTo>
                    <a:pt x="7" y="4"/>
                  </a:lnTo>
                  <a:lnTo>
                    <a:pt x="6" y="5"/>
                  </a:lnTo>
                  <a:lnTo>
                    <a:pt x="5" y="4"/>
                  </a:lnTo>
                  <a:lnTo>
                    <a:pt x="5" y="3"/>
                  </a:lnTo>
                  <a:lnTo>
                    <a:pt x="7" y="2"/>
                  </a:lnTo>
                  <a:lnTo>
                    <a:pt x="7" y="0"/>
                  </a:lnTo>
                  <a:lnTo>
                    <a:pt x="5" y="0"/>
                  </a:lnTo>
                  <a:lnTo>
                    <a:pt x="4" y="1"/>
                  </a:lnTo>
                  <a:lnTo>
                    <a:pt x="4" y="3"/>
                  </a:lnTo>
                  <a:lnTo>
                    <a:pt x="3" y="4"/>
                  </a:lnTo>
                  <a:lnTo>
                    <a:pt x="2" y="4"/>
                  </a:lnTo>
                  <a:lnTo>
                    <a:pt x="1" y="4"/>
                  </a:lnTo>
                  <a:lnTo>
                    <a:pt x="0" y="5"/>
                  </a:lnTo>
                  <a:lnTo>
                    <a:pt x="1" y="6"/>
                  </a:lnTo>
                  <a:lnTo>
                    <a:pt x="1" y="7"/>
                  </a:lnTo>
                  <a:lnTo>
                    <a:pt x="0" y="7"/>
                  </a:lnTo>
                  <a:lnTo>
                    <a:pt x="1" y="8"/>
                  </a:lnTo>
                  <a:lnTo>
                    <a:pt x="2" y="7"/>
                  </a:lnTo>
                  <a:lnTo>
                    <a:pt x="3" y="8"/>
                  </a:lnTo>
                  <a:lnTo>
                    <a:pt x="2" y="9"/>
                  </a:lnTo>
                  <a:lnTo>
                    <a:pt x="2" y="10"/>
                  </a:lnTo>
                  <a:lnTo>
                    <a:pt x="3" y="11"/>
                  </a:lnTo>
                  <a:lnTo>
                    <a:pt x="0" y="11"/>
                  </a:lnTo>
                  <a:lnTo>
                    <a:pt x="0" y="12"/>
                  </a:lnTo>
                  <a:lnTo>
                    <a:pt x="0" y="14"/>
                  </a:lnTo>
                  <a:lnTo>
                    <a:pt x="1" y="14"/>
                  </a:lnTo>
                  <a:lnTo>
                    <a:pt x="1" y="15"/>
                  </a:lnTo>
                  <a:lnTo>
                    <a:pt x="2" y="15"/>
                  </a:lnTo>
                  <a:lnTo>
                    <a:pt x="3" y="14"/>
                  </a:lnTo>
                  <a:lnTo>
                    <a:pt x="5" y="13"/>
                  </a:lnTo>
                  <a:lnTo>
                    <a:pt x="7" y="12"/>
                  </a:lnTo>
                  <a:lnTo>
                    <a:pt x="9" y="12"/>
                  </a:lnTo>
                  <a:lnTo>
                    <a:pt x="9" y="9"/>
                  </a:lnTo>
                  <a:lnTo>
                    <a:pt x="10" y="8"/>
                  </a:lnTo>
                  <a:lnTo>
                    <a:pt x="10" y="7"/>
                  </a:lnTo>
                  <a:lnTo>
                    <a:pt x="10"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84" name="Freeform 860"/>
            <p:cNvSpPr>
              <a:spLocks/>
            </p:cNvSpPr>
            <p:nvPr/>
          </p:nvSpPr>
          <p:spPr bwMode="auto">
            <a:xfrm>
              <a:off x="2821" y="1926"/>
              <a:ext cx="60" cy="90"/>
            </a:xfrm>
            <a:custGeom>
              <a:avLst/>
              <a:gdLst>
                <a:gd name="T0" fmla="*/ 2160 w 10"/>
                <a:gd name="T1" fmla="*/ 1080 h 15"/>
                <a:gd name="T2" fmla="*/ 1944 w 10"/>
                <a:gd name="T3" fmla="*/ 864 h 15"/>
                <a:gd name="T4" fmla="*/ 1512 w 10"/>
                <a:gd name="T5" fmla="*/ 864 h 15"/>
                <a:gd name="T6" fmla="*/ 1296 w 10"/>
                <a:gd name="T7" fmla="*/ 1080 h 15"/>
                <a:gd name="T8" fmla="*/ 1080 w 10"/>
                <a:gd name="T9" fmla="*/ 864 h 15"/>
                <a:gd name="T10" fmla="*/ 1080 w 10"/>
                <a:gd name="T11" fmla="*/ 648 h 15"/>
                <a:gd name="T12" fmla="*/ 1512 w 10"/>
                <a:gd name="T13" fmla="*/ 432 h 15"/>
                <a:gd name="T14" fmla="*/ 1512 w 10"/>
                <a:gd name="T15" fmla="*/ 0 h 15"/>
                <a:gd name="T16" fmla="*/ 1080 w 10"/>
                <a:gd name="T17" fmla="*/ 0 h 15"/>
                <a:gd name="T18" fmla="*/ 864 w 10"/>
                <a:gd name="T19" fmla="*/ 216 h 15"/>
                <a:gd name="T20" fmla="*/ 864 w 10"/>
                <a:gd name="T21" fmla="*/ 648 h 15"/>
                <a:gd name="T22" fmla="*/ 864 w 10"/>
                <a:gd name="T23" fmla="*/ 648 h 15"/>
                <a:gd name="T24" fmla="*/ 648 w 10"/>
                <a:gd name="T25" fmla="*/ 864 h 15"/>
                <a:gd name="T26" fmla="*/ 432 w 10"/>
                <a:gd name="T27" fmla="*/ 864 h 15"/>
                <a:gd name="T28" fmla="*/ 216 w 10"/>
                <a:gd name="T29" fmla="*/ 864 h 15"/>
                <a:gd name="T30" fmla="*/ 0 w 10"/>
                <a:gd name="T31" fmla="*/ 1080 h 15"/>
                <a:gd name="T32" fmla="*/ 216 w 10"/>
                <a:gd name="T33" fmla="*/ 1296 h 15"/>
                <a:gd name="T34" fmla="*/ 216 w 10"/>
                <a:gd name="T35" fmla="*/ 1512 h 15"/>
                <a:gd name="T36" fmla="*/ 0 w 10"/>
                <a:gd name="T37" fmla="*/ 1512 h 15"/>
                <a:gd name="T38" fmla="*/ 216 w 10"/>
                <a:gd name="T39" fmla="*/ 1728 h 15"/>
                <a:gd name="T40" fmla="*/ 432 w 10"/>
                <a:gd name="T41" fmla="*/ 1512 h 15"/>
                <a:gd name="T42" fmla="*/ 648 w 10"/>
                <a:gd name="T43" fmla="*/ 1728 h 15"/>
                <a:gd name="T44" fmla="*/ 432 w 10"/>
                <a:gd name="T45" fmla="*/ 1944 h 15"/>
                <a:gd name="T46" fmla="*/ 432 w 10"/>
                <a:gd name="T47" fmla="*/ 2160 h 15"/>
                <a:gd name="T48" fmla="*/ 432 w 10"/>
                <a:gd name="T49" fmla="*/ 2160 h 15"/>
                <a:gd name="T50" fmla="*/ 648 w 10"/>
                <a:gd name="T51" fmla="*/ 2376 h 15"/>
                <a:gd name="T52" fmla="*/ 0 w 10"/>
                <a:gd name="T53" fmla="*/ 2376 h 15"/>
                <a:gd name="T54" fmla="*/ 0 w 10"/>
                <a:gd name="T55" fmla="*/ 2592 h 15"/>
                <a:gd name="T56" fmla="*/ 0 w 10"/>
                <a:gd name="T57" fmla="*/ 3024 h 15"/>
                <a:gd name="T58" fmla="*/ 216 w 10"/>
                <a:gd name="T59" fmla="*/ 3024 h 15"/>
                <a:gd name="T60" fmla="*/ 216 w 10"/>
                <a:gd name="T61" fmla="*/ 3240 h 15"/>
                <a:gd name="T62" fmla="*/ 432 w 10"/>
                <a:gd name="T63" fmla="*/ 3240 h 15"/>
                <a:gd name="T64" fmla="*/ 648 w 10"/>
                <a:gd name="T65" fmla="*/ 3024 h 15"/>
                <a:gd name="T66" fmla="*/ 1080 w 10"/>
                <a:gd name="T67" fmla="*/ 2808 h 15"/>
                <a:gd name="T68" fmla="*/ 1512 w 10"/>
                <a:gd name="T69" fmla="*/ 2592 h 15"/>
                <a:gd name="T70" fmla="*/ 1944 w 10"/>
                <a:gd name="T71" fmla="*/ 2592 h 15"/>
                <a:gd name="T72" fmla="*/ 1944 w 10"/>
                <a:gd name="T73" fmla="*/ 1944 h 15"/>
                <a:gd name="T74" fmla="*/ 2160 w 10"/>
                <a:gd name="T75" fmla="*/ 1728 h 15"/>
                <a:gd name="T76" fmla="*/ 2160 w 10"/>
                <a:gd name="T77" fmla="*/ 1512 h 15"/>
                <a:gd name="T78" fmla="*/ 2160 w 10"/>
                <a:gd name="T79" fmla="*/ 1080 h 1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15"/>
                <a:gd name="T122" fmla="*/ 10 w 10"/>
                <a:gd name="T123" fmla="*/ 15 h 1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15">
                  <a:moveTo>
                    <a:pt x="10" y="5"/>
                  </a:moveTo>
                  <a:lnTo>
                    <a:pt x="9" y="4"/>
                  </a:lnTo>
                  <a:lnTo>
                    <a:pt x="7" y="4"/>
                  </a:lnTo>
                  <a:lnTo>
                    <a:pt x="6" y="5"/>
                  </a:lnTo>
                  <a:lnTo>
                    <a:pt x="5" y="4"/>
                  </a:lnTo>
                  <a:lnTo>
                    <a:pt x="5" y="3"/>
                  </a:lnTo>
                  <a:lnTo>
                    <a:pt x="7" y="2"/>
                  </a:lnTo>
                  <a:lnTo>
                    <a:pt x="7" y="0"/>
                  </a:lnTo>
                  <a:lnTo>
                    <a:pt x="5" y="0"/>
                  </a:lnTo>
                  <a:lnTo>
                    <a:pt x="4" y="1"/>
                  </a:lnTo>
                  <a:lnTo>
                    <a:pt x="4" y="3"/>
                  </a:lnTo>
                  <a:lnTo>
                    <a:pt x="3" y="4"/>
                  </a:lnTo>
                  <a:lnTo>
                    <a:pt x="2" y="4"/>
                  </a:lnTo>
                  <a:lnTo>
                    <a:pt x="1" y="4"/>
                  </a:lnTo>
                  <a:lnTo>
                    <a:pt x="0" y="5"/>
                  </a:lnTo>
                  <a:lnTo>
                    <a:pt x="1" y="6"/>
                  </a:lnTo>
                  <a:lnTo>
                    <a:pt x="1" y="7"/>
                  </a:lnTo>
                  <a:lnTo>
                    <a:pt x="0" y="7"/>
                  </a:lnTo>
                  <a:lnTo>
                    <a:pt x="1" y="8"/>
                  </a:lnTo>
                  <a:lnTo>
                    <a:pt x="2" y="7"/>
                  </a:lnTo>
                  <a:lnTo>
                    <a:pt x="3" y="8"/>
                  </a:lnTo>
                  <a:lnTo>
                    <a:pt x="2" y="9"/>
                  </a:lnTo>
                  <a:lnTo>
                    <a:pt x="2" y="10"/>
                  </a:lnTo>
                  <a:lnTo>
                    <a:pt x="3" y="11"/>
                  </a:lnTo>
                  <a:lnTo>
                    <a:pt x="0" y="11"/>
                  </a:lnTo>
                  <a:lnTo>
                    <a:pt x="0" y="12"/>
                  </a:lnTo>
                  <a:lnTo>
                    <a:pt x="0" y="14"/>
                  </a:lnTo>
                  <a:lnTo>
                    <a:pt x="1" y="14"/>
                  </a:lnTo>
                  <a:lnTo>
                    <a:pt x="1" y="15"/>
                  </a:lnTo>
                  <a:lnTo>
                    <a:pt x="2" y="15"/>
                  </a:lnTo>
                  <a:lnTo>
                    <a:pt x="3" y="14"/>
                  </a:lnTo>
                  <a:lnTo>
                    <a:pt x="5" y="13"/>
                  </a:lnTo>
                  <a:lnTo>
                    <a:pt x="7" y="12"/>
                  </a:lnTo>
                  <a:lnTo>
                    <a:pt x="9" y="12"/>
                  </a:lnTo>
                  <a:lnTo>
                    <a:pt x="9" y="9"/>
                  </a:lnTo>
                  <a:lnTo>
                    <a:pt x="10" y="8"/>
                  </a:lnTo>
                  <a:lnTo>
                    <a:pt x="10" y="7"/>
                  </a:lnTo>
                  <a:lnTo>
                    <a:pt x="10"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85" name="Freeform 861"/>
            <p:cNvSpPr>
              <a:spLocks/>
            </p:cNvSpPr>
            <p:nvPr/>
          </p:nvSpPr>
          <p:spPr bwMode="auto">
            <a:xfrm>
              <a:off x="3895" y="2214"/>
              <a:ext cx="108" cy="78"/>
            </a:xfrm>
            <a:custGeom>
              <a:avLst/>
              <a:gdLst>
                <a:gd name="T0" fmla="*/ 3672 w 18"/>
                <a:gd name="T1" fmla="*/ 2376 h 13"/>
                <a:gd name="T2" fmla="*/ 3888 w 18"/>
                <a:gd name="T3" fmla="*/ 1944 h 13"/>
                <a:gd name="T4" fmla="*/ 3672 w 18"/>
                <a:gd name="T5" fmla="*/ 1512 h 13"/>
                <a:gd name="T6" fmla="*/ 3240 w 18"/>
                <a:gd name="T7" fmla="*/ 1512 h 13"/>
                <a:gd name="T8" fmla="*/ 3240 w 18"/>
                <a:gd name="T9" fmla="*/ 1080 h 13"/>
                <a:gd name="T10" fmla="*/ 2592 w 18"/>
                <a:gd name="T11" fmla="*/ 1080 h 13"/>
                <a:gd name="T12" fmla="*/ 2160 w 18"/>
                <a:gd name="T13" fmla="*/ 1080 h 13"/>
                <a:gd name="T14" fmla="*/ 2160 w 18"/>
                <a:gd name="T15" fmla="*/ 864 h 13"/>
                <a:gd name="T16" fmla="*/ 1728 w 18"/>
                <a:gd name="T17" fmla="*/ 864 h 13"/>
                <a:gd name="T18" fmla="*/ 1728 w 18"/>
                <a:gd name="T19" fmla="*/ 1080 h 13"/>
                <a:gd name="T20" fmla="*/ 1296 w 18"/>
                <a:gd name="T21" fmla="*/ 1080 h 13"/>
                <a:gd name="T22" fmla="*/ 1080 w 18"/>
                <a:gd name="T23" fmla="*/ 1080 h 13"/>
                <a:gd name="T24" fmla="*/ 1080 w 18"/>
                <a:gd name="T25" fmla="*/ 864 h 13"/>
                <a:gd name="T26" fmla="*/ 1512 w 18"/>
                <a:gd name="T27" fmla="*/ 648 h 13"/>
                <a:gd name="T28" fmla="*/ 1512 w 18"/>
                <a:gd name="T29" fmla="*/ 432 h 13"/>
                <a:gd name="T30" fmla="*/ 1728 w 18"/>
                <a:gd name="T31" fmla="*/ 216 h 13"/>
                <a:gd name="T32" fmla="*/ 1512 w 18"/>
                <a:gd name="T33" fmla="*/ 0 h 13"/>
                <a:gd name="T34" fmla="*/ 864 w 18"/>
                <a:gd name="T35" fmla="*/ 216 h 13"/>
                <a:gd name="T36" fmla="*/ 864 w 18"/>
                <a:gd name="T37" fmla="*/ 648 h 13"/>
                <a:gd name="T38" fmla="*/ 432 w 18"/>
                <a:gd name="T39" fmla="*/ 864 h 13"/>
                <a:gd name="T40" fmla="*/ 0 w 18"/>
                <a:gd name="T41" fmla="*/ 864 h 13"/>
                <a:gd name="T42" fmla="*/ 216 w 18"/>
                <a:gd name="T43" fmla="*/ 1512 h 13"/>
                <a:gd name="T44" fmla="*/ 432 w 18"/>
                <a:gd name="T45" fmla="*/ 1728 h 13"/>
                <a:gd name="T46" fmla="*/ 216 w 18"/>
                <a:gd name="T47" fmla="*/ 2160 h 13"/>
                <a:gd name="T48" fmla="*/ 216 w 18"/>
                <a:gd name="T49" fmla="*/ 2592 h 13"/>
                <a:gd name="T50" fmla="*/ 648 w 18"/>
                <a:gd name="T51" fmla="*/ 2592 h 13"/>
                <a:gd name="T52" fmla="*/ 1296 w 18"/>
                <a:gd name="T53" fmla="*/ 2160 h 13"/>
                <a:gd name="T54" fmla="*/ 1512 w 18"/>
                <a:gd name="T55" fmla="*/ 1944 h 13"/>
                <a:gd name="T56" fmla="*/ 1728 w 18"/>
                <a:gd name="T57" fmla="*/ 1512 h 13"/>
                <a:gd name="T58" fmla="*/ 1944 w 18"/>
                <a:gd name="T59" fmla="*/ 1728 h 13"/>
                <a:gd name="T60" fmla="*/ 2160 w 18"/>
                <a:gd name="T61" fmla="*/ 2376 h 13"/>
                <a:gd name="T62" fmla="*/ 1944 w 18"/>
                <a:gd name="T63" fmla="*/ 2808 h 13"/>
                <a:gd name="T64" fmla="*/ 2592 w 18"/>
                <a:gd name="T65" fmla="*/ 2592 h 13"/>
                <a:gd name="T66" fmla="*/ 3024 w 18"/>
                <a:gd name="T67" fmla="*/ 2376 h 13"/>
                <a:gd name="T68" fmla="*/ 3456 w 18"/>
                <a:gd name="T69" fmla="*/ 2376 h 13"/>
                <a:gd name="T70" fmla="*/ 3672 w 18"/>
                <a:gd name="T71" fmla="*/ 2376 h 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
                <a:gd name="T109" fmla="*/ 0 h 13"/>
                <a:gd name="T110" fmla="*/ 18 w 18"/>
                <a:gd name="T111" fmla="*/ 13 h 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 h="13">
                  <a:moveTo>
                    <a:pt x="17" y="11"/>
                  </a:moveTo>
                  <a:lnTo>
                    <a:pt x="18" y="9"/>
                  </a:lnTo>
                  <a:lnTo>
                    <a:pt x="17" y="7"/>
                  </a:lnTo>
                  <a:lnTo>
                    <a:pt x="15" y="7"/>
                  </a:lnTo>
                  <a:lnTo>
                    <a:pt x="15" y="5"/>
                  </a:lnTo>
                  <a:lnTo>
                    <a:pt x="12" y="5"/>
                  </a:lnTo>
                  <a:lnTo>
                    <a:pt x="10" y="5"/>
                  </a:lnTo>
                  <a:lnTo>
                    <a:pt x="10" y="4"/>
                  </a:lnTo>
                  <a:lnTo>
                    <a:pt x="8" y="4"/>
                  </a:lnTo>
                  <a:lnTo>
                    <a:pt x="8" y="5"/>
                  </a:lnTo>
                  <a:lnTo>
                    <a:pt x="6" y="5"/>
                  </a:lnTo>
                  <a:lnTo>
                    <a:pt x="5" y="5"/>
                  </a:lnTo>
                  <a:lnTo>
                    <a:pt x="5" y="4"/>
                  </a:lnTo>
                  <a:lnTo>
                    <a:pt x="7" y="3"/>
                  </a:lnTo>
                  <a:lnTo>
                    <a:pt x="7" y="2"/>
                  </a:lnTo>
                  <a:lnTo>
                    <a:pt x="8" y="1"/>
                  </a:lnTo>
                  <a:lnTo>
                    <a:pt x="7" y="0"/>
                  </a:lnTo>
                  <a:lnTo>
                    <a:pt x="4" y="1"/>
                  </a:lnTo>
                  <a:lnTo>
                    <a:pt x="4" y="3"/>
                  </a:lnTo>
                  <a:lnTo>
                    <a:pt x="2" y="4"/>
                  </a:lnTo>
                  <a:lnTo>
                    <a:pt x="0" y="4"/>
                  </a:lnTo>
                  <a:lnTo>
                    <a:pt x="1" y="7"/>
                  </a:lnTo>
                  <a:lnTo>
                    <a:pt x="2" y="8"/>
                  </a:lnTo>
                  <a:lnTo>
                    <a:pt x="1" y="10"/>
                  </a:lnTo>
                  <a:lnTo>
                    <a:pt x="1" y="12"/>
                  </a:lnTo>
                  <a:lnTo>
                    <a:pt x="3" y="12"/>
                  </a:lnTo>
                  <a:lnTo>
                    <a:pt x="6" y="10"/>
                  </a:lnTo>
                  <a:lnTo>
                    <a:pt x="7" y="9"/>
                  </a:lnTo>
                  <a:lnTo>
                    <a:pt x="8" y="7"/>
                  </a:lnTo>
                  <a:lnTo>
                    <a:pt x="9" y="8"/>
                  </a:lnTo>
                  <a:lnTo>
                    <a:pt x="10" y="11"/>
                  </a:lnTo>
                  <a:lnTo>
                    <a:pt x="9" y="13"/>
                  </a:lnTo>
                  <a:lnTo>
                    <a:pt x="12" y="12"/>
                  </a:lnTo>
                  <a:lnTo>
                    <a:pt x="14" y="11"/>
                  </a:lnTo>
                  <a:lnTo>
                    <a:pt x="16" y="11"/>
                  </a:lnTo>
                  <a:lnTo>
                    <a:pt x="17" y="1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86" name="Freeform 862"/>
            <p:cNvSpPr>
              <a:spLocks/>
            </p:cNvSpPr>
            <p:nvPr/>
          </p:nvSpPr>
          <p:spPr bwMode="auto">
            <a:xfrm>
              <a:off x="3895" y="2214"/>
              <a:ext cx="108" cy="78"/>
            </a:xfrm>
            <a:custGeom>
              <a:avLst/>
              <a:gdLst>
                <a:gd name="T0" fmla="*/ 3672 w 18"/>
                <a:gd name="T1" fmla="*/ 2376 h 13"/>
                <a:gd name="T2" fmla="*/ 3888 w 18"/>
                <a:gd name="T3" fmla="*/ 1944 h 13"/>
                <a:gd name="T4" fmla="*/ 3672 w 18"/>
                <a:gd name="T5" fmla="*/ 1512 h 13"/>
                <a:gd name="T6" fmla="*/ 3240 w 18"/>
                <a:gd name="T7" fmla="*/ 1512 h 13"/>
                <a:gd name="T8" fmla="*/ 3240 w 18"/>
                <a:gd name="T9" fmla="*/ 1080 h 13"/>
                <a:gd name="T10" fmla="*/ 2592 w 18"/>
                <a:gd name="T11" fmla="*/ 1080 h 13"/>
                <a:gd name="T12" fmla="*/ 2160 w 18"/>
                <a:gd name="T13" fmla="*/ 1080 h 13"/>
                <a:gd name="T14" fmla="*/ 2160 w 18"/>
                <a:gd name="T15" fmla="*/ 864 h 13"/>
                <a:gd name="T16" fmla="*/ 1728 w 18"/>
                <a:gd name="T17" fmla="*/ 864 h 13"/>
                <a:gd name="T18" fmla="*/ 1728 w 18"/>
                <a:gd name="T19" fmla="*/ 1080 h 13"/>
                <a:gd name="T20" fmla="*/ 1296 w 18"/>
                <a:gd name="T21" fmla="*/ 1080 h 13"/>
                <a:gd name="T22" fmla="*/ 1080 w 18"/>
                <a:gd name="T23" fmla="*/ 1080 h 13"/>
                <a:gd name="T24" fmla="*/ 1080 w 18"/>
                <a:gd name="T25" fmla="*/ 864 h 13"/>
                <a:gd name="T26" fmla="*/ 1512 w 18"/>
                <a:gd name="T27" fmla="*/ 648 h 13"/>
                <a:gd name="T28" fmla="*/ 1512 w 18"/>
                <a:gd name="T29" fmla="*/ 432 h 13"/>
                <a:gd name="T30" fmla="*/ 1728 w 18"/>
                <a:gd name="T31" fmla="*/ 216 h 13"/>
                <a:gd name="T32" fmla="*/ 1512 w 18"/>
                <a:gd name="T33" fmla="*/ 0 h 13"/>
                <a:gd name="T34" fmla="*/ 864 w 18"/>
                <a:gd name="T35" fmla="*/ 216 h 13"/>
                <a:gd name="T36" fmla="*/ 864 w 18"/>
                <a:gd name="T37" fmla="*/ 648 h 13"/>
                <a:gd name="T38" fmla="*/ 432 w 18"/>
                <a:gd name="T39" fmla="*/ 864 h 13"/>
                <a:gd name="T40" fmla="*/ 0 w 18"/>
                <a:gd name="T41" fmla="*/ 864 h 13"/>
                <a:gd name="T42" fmla="*/ 216 w 18"/>
                <a:gd name="T43" fmla="*/ 1512 h 13"/>
                <a:gd name="T44" fmla="*/ 432 w 18"/>
                <a:gd name="T45" fmla="*/ 1728 h 13"/>
                <a:gd name="T46" fmla="*/ 216 w 18"/>
                <a:gd name="T47" fmla="*/ 2160 h 13"/>
                <a:gd name="T48" fmla="*/ 216 w 18"/>
                <a:gd name="T49" fmla="*/ 2592 h 13"/>
                <a:gd name="T50" fmla="*/ 648 w 18"/>
                <a:gd name="T51" fmla="*/ 2592 h 13"/>
                <a:gd name="T52" fmla="*/ 1296 w 18"/>
                <a:gd name="T53" fmla="*/ 2160 h 13"/>
                <a:gd name="T54" fmla="*/ 1512 w 18"/>
                <a:gd name="T55" fmla="*/ 1944 h 13"/>
                <a:gd name="T56" fmla="*/ 1728 w 18"/>
                <a:gd name="T57" fmla="*/ 1512 h 13"/>
                <a:gd name="T58" fmla="*/ 1944 w 18"/>
                <a:gd name="T59" fmla="*/ 1728 h 13"/>
                <a:gd name="T60" fmla="*/ 2160 w 18"/>
                <a:gd name="T61" fmla="*/ 2376 h 13"/>
                <a:gd name="T62" fmla="*/ 1944 w 18"/>
                <a:gd name="T63" fmla="*/ 2808 h 13"/>
                <a:gd name="T64" fmla="*/ 2592 w 18"/>
                <a:gd name="T65" fmla="*/ 2592 h 13"/>
                <a:gd name="T66" fmla="*/ 3024 w 18"/>
                <a:gd name="T67" fmla="*/ 2376 h 13"/>
                <a:gd name="T68" fmla="*/ 3456 w 18"/>
                <a:gd name="T69" fmla="*/ 2376 h 13"/>
                <a:gd name="T70" fmla="*/ 3672 w 18"/>
                <a:gd name="T71" fmla="*/ 2376 h 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
                <a:gd name="T109" fmla="*/ 0 h 13"/>
                <a:gd name="T110" fmla="*/ 18 w 18"/>
                <a:gd name="T111" fmla="*/ 13 h 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 h="13">
                  <a:moveTo>
                    <a:pt x="17" y="11"/>
                  </a:moveTo>
                  <a:lnTo>
                    <a:pt x="18" y="9"/>
                  </a:lnTo>
                  <a:lnTo>
                    <a:pt x="17" y="7"/>
                  </a:lnTo>
                  <a:lnTo>
                    <a:pt x="15" y="7"/>
                  </a:lnTo>
                  <a:lnTo>
                    <a:pt x="15" y="5"/>
                  </a:lnTo>
                  <a:lnTo>
                    <a:pt x="12" y="5"/>
                  </a:lnTo>
                  <a:lnTo>
                    <a:pt x="10" y="5"/>
                  </a:lnTo>
                  <a:lnTo>
                    <a:pt x="10" y="4"/>
                  </a:lnTo>
                  <a:lnTo>
                    <a:pt x="8" y="4"/>
                  </a:lnTo>
                  <a:lnTo>
                    <a:pt x="8" y="5"/>
                  </a:lnTo>
                  <a:lnTo>
                    <a:pt x="6" y="5"/>
                  </a:lnTo>
                  <a:lnTo>
                    <a:pt x="5" y="5"/>
                  </a:lnTo>
                  <a:lnTo>
                    <a:pt x="5" y="4"/>
                  </a:lnTo>
                  <a:lnTo>
                    <a:pt x="7" y="3"/>
                  </a:lnTo>
                  <a:lnTo>
                    <a:pt x="7" y="2"/>
                  </a:lnTo>
                  <a:lnTo>
                    <a:pt x="8" y="1"/>
                  </a:lnTo>
                  <a:lnTo>
                    <a:pt x="7" y="0"/>
                  </a:lnTo>
                  <a:lnTo>
                    <a:pt x="4" y="1"/>
                  </a:lnTo>
                  <a:lnTo>
                    <a:pt x="4" y="3"/>
                  </a:lnTo>
                  <a:lnTo>
                    <a:pt x="2" y="4"/>
                  </a:lnTo>
                  <a:lnTo>
                    <a:pt x="0" y="4"/>
                  </a:lnTo>
                  <a:lnTo>
                    <a:pt x="1" y="7"/>
                  </a:lnTo>
                  <a:lnTo>
                    <a:pt x="2" y="8"/>
                  </a:lnTo>
                  <a:lnTo>
                    <a:pt x="1" y="10"/>
                  </a:lnTo>
                  <a:lnTo>
                    <a:pt x="1" y="12"/>
                  </a:lnTo>
                  <a:lnTo>
                    <a:pt x="3" y="12"/>
                  </a:lnTo>
                  <a:lnTo>
                    <a:pt x="6" y="10"/>
                  </a:lnTo>
                  <a:lnTo>
                    <a:pt x="7" y="9"/>
                  </a:lnTo>
                  <a:lnTo>
                    <a:pt x="8" y="7"/>
                  </a:lnTo>
                  <a:lnTo>
                    <a:pt x="9" y="8"/>
                  </a:lnTo>
                  <a:lnTo>
                    <a:pt x="10" y="11"/>
                  </a:lnTo>
                  <a:lnTo>
                    <a:pt x="9" y="13"/>
                  </a:lnTo>
                  <a:lnTo>
                    <a:pt x="12" y="12"/>
                  </a:lnTo>
                  <a:lnTo>
                    <a:pt x="14" y="11"/>
                  </a:lnTo>
                  <a:lnTo>
                    <a:pt x="16" y="11"/>
                  </a:lnTo>
                  <a:lnTo>
                    <a:pt x="17" y="1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87" name="Freeform 863"/>
            <p:cNvSpPr>
              <a:spLocks/>
            </p:cNvSpPr>
            <p:nvPr/>
          </p:nvSpPr>
          <p:spPr bwMode="auto">
            <a:xfrm>
              <a:off x="3925" y="2166"/>
              <a:ext cx="150" cy="78"/>
            </a:xfrm>
            <a:custGeom>
              <a:avLst/>
              <a:gdLst>
                <a:gd name="T0" fmla="*/ 2160 w 25"/>
                <a:gd name="T1" fmla="*/ 2808 h 13"/>
                <a:gd name="T2" fmla="*/ 2160 w 25"/>
                <a:gd name="T3" fmla="*/ 2376 h 13"/>
                <a:gd name="T4" fmla="*/ 3024 w 25"/>
                <a:gd name="T5" fmla="*/ 1944 h 13"/>
                <a:gd name="T6" fmla="*/ 3240 w 25"/>
                <a:gd name="T7" fmla="*/ 2160 h 13"/>
                <a:gd name="T8" fmla="*/ 3456 w 25"/>
                <a:gd name="T9" fmla="*/ 2160 h 13"/>
                <a:gd name="T10" fmla="*/ 3672 w 25"/>
                <a:gd name="T11" fmla="*/ 1728 h 13"/>
                <a:gd name="T12" fmla="*/ 3888 w 25"/>
                <a:gd name="T13" fmla="*/ 1728 h 13"/>
                <a:gd name="T14" fmla="*/ 4320 w 25"/>
                <a:gd name="T15" fmla="*/ 1296 h 13"/>
                <a:gd name="T16" fmla="*/ 4968 w 25"/>
                <a:gd name="T17" fmla="*/ 1296 h 13"/>
                <a:gd name="T18" fmla="*/ 5400 w 25"/>
                <a:gd name="T19" fmla="*/ 864 h 13"/>
                <a:gd name="T20" fmla="*/ 5184 w 25"/>
                <a:gd name="T21" fmla="*/ 648 h 13"/>
                <a:gd name="T22" fmla="*/ 4536 w 25"/>
                <a:gd name="T23" fmla="*/ 432 h 13"/>
                <a:gd name="T24" fmla="*/ 3672 w 25"/>
                <a:gd name="T25" fmla="*/ 216 h 13"/>
                <a:gd name="T26" fmla="*/ 2808 w 25"/>
                <a:gd name="T27" fmla="*/ 432 h 13"/>
                <a:gd name="T28" fmla="*/ 2592 w 25"/>
                <a:gd name="T29" fmla="*/ 216 h 13"/>
                <a:gd name="T30" fmla="*/ 2376 w 25"/>
                <a:gd name="T31" fmla="*/ 0 h 13"/>
                <a:gd name="T32" fmla="*/ 1944 w 25"/>
                <a:gd name="T33" fmla="*/ 432 h 13"/>
                <a:gd name="T34" fmla="*/ 1944 w 25"/>
                <a:gd name="T35" fmla="*/ 648 h 13"/>
                <a:gd name="T36" fmla="*/ 1512 w 25"/>
                <a:gd name="T37" fmla="*/ 864 h 13"/>
                <a:gd name="T38" fmla="*/ 1296 w 25"/>
                <a:gd name="T39" fmla="*/ 648 h 13"/>
                <a:gd name="T40" fmla="*/ 864 w 25"/>
                <a:gd name="T41" fmla="*/ 648 h 13"/>
                <a:gd name="T42" fmla="*/ 648 w 25"/>
                <a:gd name="T43" fmla="*/ 864 h 13"/>
                <a:gd name="T44" fmla="*/ 432 w 25"/>
                <a:gd name="T45" fmla="*/ 1080 h 13"/>
                <a:gd name="T46" fmla="*/ 216 w 25"/>
                <a:gd name="T47" fmla="*/ 1080 h 13"/>
                <a:gd name="T48" fmla="*/ 0 w 25"/>
                <a:gd name="T49" fmla="*/ 1296 h 13"/>
                <a:gd name="T50" fmla="*/ 432 w 25"/>
                <a:gd name="T51" fmla="*/ 1296 h 13"/>
                <a:gd name="T52" fmla="*/ 864 w 25"/>
                <a:gd name="T53" fmla="*/ 1512 h 13"/>
                <a:gd name="T54" fmla="*/ 1080 w 25"/>
                <a:gd name="T55" fmla="*/ 1728 h 13"/>
                <a:gd name="T56" fmla="*/ 1512 w 25"/>
                <a:gd name="T57" fmla="*/ 1728 h 13"/>
                <a:gd name="T58" fmla="*/ 1512 w 25"/>
                <a:gd name="T59" fmla="*/ 1944 h 13"/>
                <a:gd name="T60" fmla="*/ 864 w 25"/>
                <a:gd name="T61" fmla="*/ 2376 h 13"/>
                <a:gd name="T62" fmla="*/ 432 w 25"/>
                <a:gd name="T63" fmla="*/ 2376 h 13"/>
                <a:gd name="T64" fmla="*/ 0 w 25"/>
                <a:gd name="T65" fmla="*/ 2592 h 13"/>
                <a:gd name="T66" fmla="*/ 0 w 25"/>
                <a:gd name="T67" fmla="*/ 2808 h 13"/>
                <a:gd name="T68" fmla="*/ 216 w 25"/>
                <a:gd name="T69" fmla="*/ 2808 h 13"/>
                <a:gd name="T70" fmla="*/ 648 w 25"/>
                <a:gd name="T71" fmla="*/ 2808 h 13"/>
                <a:gd name="T72" fmla="*/ 648 w 25"/>
                <a:gd name="T73" fmla="*/ 2592 h 13"/>
                <a:gd name="T74" fmla="*/ 1080 w 25"/>
                <a:gd name="T75" fmla="*/ 2592 h 13"/>
                <a:gd name="T76" fmla="*/ 1080 w 25"/>
                <a:gd name="T77" fmla="*/ 2808 h 13"/>
                <a:gd name="T78" fmla="*/ 1512 w 25"/>
                <a:gd name="T79" fmla="*/ 2808 h 13"/>
                <a:gd name="T80" fmla="*/ 2160 w 25"/>
                <a:gd name="T81" fmla="*/ 2808 h 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
                <a:gd name="T124" fmla="*/ 0 h 13"/>
                <a:gd name="T125" fmla="*/ 25 w 25"/>
                <a:gd name="T126" fmla="*/ 13 h 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 h="13">
                  <a:moveTo>
                    <a:pt x="10" y="13"/>
                  </a:moveTo>
                  <a:lnTo>
                    <a:pt x="10" y="11"/>
                  </a:lnTo>
                  <a:lnTo>
                    <a:pt x="14" y="9"/>
                  </a:lnTo>
                  <a:lnTo>
                    <a:pt x="15" y="10"/>
                  </a:lnTo>
                  <a:lnTo>
                    <a:pt x="16" y="10"/>
                  </a:lnTo>
                  <a:lnTo>
                    <a:pt x="17" y="8"/>
                  </a:lnTo>
                  <a:lnTo>
                    <a:pt x="18" y="8"/>
                  </a:lnTo>
                  <a:lnTo>
                    <a:pt x="20" y="6"/>
                  </a:lnTo>
                  <a:lnTo>
                    <a:pt x="23" y="6"/>
                  </a:lnTo>
                  <a:lnTo>
                    <a:pt x="25" y="4"/>
                  </a:lnTo>
                  <a:lnTo>
                    <a:pt x="24" y="3"/>
                  </a:lnTo>
                  <a:lnTo>
                    <a:pt x="21" y="2"/>
                  </a:lnTo>
                  <a:lnTo>
                    <a:pt x="17" y="1"/>
                  </a:lnTo>
                  <a:lnTo>
                    <a:pt x="13" y="2"/>
                  </a:lnTo>
                  <a:lnTo>
                    <a:pt x="12" y="1"/>
                  </a:lnTo>
                  <a:lnTo>
                    <a:pt x="11" y="0"/>
                  </a:lnTo>
                  <a:lnTo>
                    <a:pt x="9" y="2"/>
                  </a:lnTo>
                  <a:lnTo>
                    <a:pt x="9" y="3"/>
                  </a:lnTo>
                  <a:lnTo>
                    <a:pt x="7" y="4"/>
                  </a:lnTo>
                  <a:lnTo>
                    <a:pt x="6" y="3"/>
                  </a:lnTo>
                  <a:lnTo>
                    <a:pt x="4" y="3"/>
                  </a:lnTo>
                  <a:lnTo>
                    <a:pt x="3" y="4"/>
                  </a:lnTo>
                  <a:lnTo>
                    <a:pt x="2" y="5"/>
                  </a:lnTo>
                  <a:lnTo>
                    <a:pt x="1" y="5"/>
                  </a:lnTo>
                  <a:lnTo>
                    <a:pt x="0" y="6"/>
                  </a:lnTo>
                  <a:lnTo>
                    <a:pt x="2" y="6"/>
                  </a:lnTo>
                  <a:lnTo>
                    <a:pt x="4" y="7"/>
                  </a:lnTo>
                  <a:lnTo>
                    <a:pt x="5" y="8"/>
                  </a:lnTo>
                  <a:lnTo>
                    <a:pt x="7" y="8"/>
                  </a:lnTo>
                  <a:lnTo>
                    <a:pt x="7" y="9"/>
                  </a:lnTo>
                  <a:lnTo>
                    <a:pt x="4" y="11"/>
                  </a:lnTo>
                  <a:lnTo>
                    <a:pt x="2" y="11"/>
                  </a:lnTo>
                  <a:lnTo>
                    <a:pt x="0" y="12"/>
                  </a:lnTo>
                  <a:lnTo>
                    <a:pt x="0" y="13"/>
                  </a:lnTo>
                  <a:lnTo>
                    <a:pt x="1" y="13"/>
                  </a:lnTo>
                  <a:lnTo>
                    <a:pt x="3" y="13"/>
                  </a:lnTo>
                  <a:lnTo>
                    <a:pt x="3" y="12"/>
                  </a:lnTo>
                  <a:lnTo>
                    <a:pt x="5" y="12"/>
                  </a:lnTo>
                  <a:lnTo>
                    <a:pt x="5" y="13"/>
                  </a:lnTo>
                  <a:lnTo>
                    <a:pt x="7" y="13"/>
                  </a:lnTo>
                  <a:lnTo>
                    <a:pt x="10" y="1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88" name="Freeform 864"/>
            <p:cNvSpPr>
              <a:spLocks/>
            </p:cNvSpPr>
            <p:nvPr/>
          </p:nvSpPr>
          <p:spPr bwMode="auto">
            <a:xfrm>
              <a:off x="3925" y="2166"/>
              <a:ext cx="150" cy="78"/>
            </a:xfrm>
            <a:custGeom>
              <a:avLst/>
              <a:gdLst>
                <a:gd name="T0" fmla="*/ 2160 w 25"/>
                <a:gd name="T1" fmla="*/ 2808 h 13"/>
                <a:gd name="T2" fmla="*/ 2160 w 25"/>
                <a:gd name="T3" fmla="*/ 2376 h 13"/>
                <a:gd name="T4" fmla="*/ 3024 w 25"/>
                <a:gd name="T5" fmla="*/ 1944 h 13"/>
                <a:gd name="T6" fmla="*/ 3240 w 25"/>
                <a:gd name="T7" fmla="*/ 2160 h 13"/>
                <a:gd name="T8" fmla="*/ 3456 w 25"/>
                <a:gd name="T9" fmla="*/ 2160 h 13"/>
                <a:gd name="T10" fmla="*/ 3672 w 25"/>
                <a:gd name="T11" fmla="*/ 1728 h 13"/>
                <a:gd name="T12" fmla="*/ 3888 w 25"/>
                <a:gd name="T13" fmla="*/ 1728 h 13"/>
                <a:gd name="T14" fmla="*/ 4320 w 25"/>
                <a:gd name="T15" fmla="*/ 1296 h 13"/>
                <a:gd name="T16" fmla="*/ 4968 w 25"/>
                <a:gd name="T17" fmla="*/ 1296 h 13"/>
                <a:gd name="T18" fmla="*/ 5400 w 25"/>
                <a:gd name="T19" fmla="*/ 864 h 13"/>
                <a:gd name="T20" fmla="*/ 5184 w 25"/>
                <a:gd name="T21" fmla="*/ 648 h 13"/>
                <a:gd name="T22" fmla="*/ 4536 w 25"/>
                <a:gd name="T23" fmla="*/ 432 h 13"/>
                <a:gd name="T24" fmla="*/ 3672 w 25"/>
                <a:gd name="T25" fmla="*/ 216 h 13"/>
                <a:gd name="T26" fmla="*/ 2808 w 25"/>
                <a:gd name="T27" fmla="*/ 432 h 13"/>
                <a:gd name="T28" fmla="*/ 2592 w 25"/>
                <a:gd name="T29" fmla="*/ 216 h 13"/>
                <a:gd name="T30" fmla="*/ 2376 w 25"/>
                <a:gd name="T31" fmla="*/ 0 h 13"/>
                <a:gd name="T32" fmla="*/ 1944 w 25"/>
                <a:gd name="T33" fmla="*/ 432 h 13"/>
                <a:gd name="T34" fmla="*/ 1944 w 25"/>
                <a:gd name="T35" fmla="*/ 648 h 13"/>
                <a:gd name="T36" fmla="*/ 1512 w 25"/>
                <a:gd name="T37" fmla="*/ 864 h 13"/>
                <a:gd name="T38" fmla="*/ 1296 w 25"/>
                <a:gd name="T39" fmla="*/ 648 h 13"/>
                <a:gd name="T40" fmla="*/ 864 w 25"/>
                <a:gd name="T41" fmla="*/ 648 h 13"/>
                <a:gd name="T42" fmla="*/ 648 w 25"/>
                <a:gd name="T43" fmla="*/ 864 h 13"/>
                <a:gd name="T44" fmla="*/ 432 w 25"/>
                <a:gd name="T45" fmla="*/ 1080 h 13"/>
                <a:gd name="T46" fmla="*/ 216 w 25"/>
                <a:gd name="T47" fmla="*/ 1080 h 13"/>
                <a:gd name="T48" fmla="*/ 0 w 25"/>
                <a:gd name="T49" fmla="*/ 1296 h 13"/>
                <a:gd name="T50" fmla="*/ 432 w 25"/>
                <a:gd name="T51" fmla="*/ 1296 h 13"/>
                <a:gd name="T52" fmla="*/ 864 w 25"/>
                <a:gd name="T53" fmla="*/ 1512 h 13"/>
                <a:gd name="T54" fmla="*/ 1080 w 25"/>
                <a:gd name="T55" fmla="*/ 1728 h 13"/>
                <a:gd name="T56" fmla="*/ 1512 w 25"/>
                <a:gd name="T57" fmla="*/ 1728 h 13"/>
                <a:gd name="T58" fmla="*/ 1512 w 25"/>
                <a:gd name="T59" fmla="*/ 1944 h 13"/>
                <a:gd name="T60" fmla="*/ 864 w 25"/>
                <a:gd name="T61" fmla="*/ 2376 h 13"/>
                <a:gd name="T62" fmla="*/ 432 w 25"/>
                <a:gd name="T63" fmla="*/ 2376 h 13"/>
                <a:gd name="T64" fmla="*/ 0 w 25"/>
                <a:gd name="T65" fmla="*/ 2592 h 13"/>
                <a:gd name="T66" fmla="*/ 0 w 25"/>
                <a:gd name="T67" fmla="*/ 2808 h 13"/>
                <a:gd name="T68" fmla="*/ 216 w 25"/>
                <a:gd name="T69" fmla="*/ 2808 h 13"/>
                <a:gd name="T70" fmla="*/ 648 w 25"/>
                <a:gd name="T71" fmla="*/ 2808 h 13"/>
                <a:gd name="T72" fmla="*/ 648 w 25"/>
                <a:gd name="T73" fmla="*/ 2592 h 13"/>
                <a:gd name="T74" fmla="*/ 1080 w 25"/>
                <a:gd name="T75" fmla="*/ 2592 h 13"/>
                <a:gd name="T76" fmla="*/ 1080 w 25"/>
                <a:gd name="T77" fmla="*/ 2808 h 13"/>
                <a:gd name="T78" fmla="*/ 1512 w 25"/>
                <a:gd name="T79" fmla="*/ 2808 h 13"/>
                <a:gd name="T80" fmla="*/ 2160 w 25"/>
                <a:gd name="T81" fmla="*/ 2808 h 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
                <a:gd name="T124" fmla="*/ 0 h 13"/>
                <a:gd name="T125" fmla="*/ 25 w 25"/>
                <a:gd name="T126" fmla="*/ 13 h 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 h="13">
                  <a:moveTo>
                    <a:pt x="10" y="13"/>
                  </a:moveTo>
                  <a:lnTo>
                    <a:pt x="10" y="11"/>
                  </a:lnTo>
                  <a:lnTo>
                    <a:pt x="14" y="9"/>
                  </a:lnTo>
                  <a:lnTo>
                    <a:pt x="15" y="10"/>
                  </a:lnTo>
                  <a:lnTo>
                    <a:pt x="16" y="10"/>
                  </a:lnTo>
                  <a:lnTo>
                    <a:pt x="17" y="8"/>
                  </a:lnTo>
                  <a:lnTo>
                    <a:pt x="18" y="8"/>
                  </a:lnTo>
                  <a:lnTo>
                    <a:pt x="20" y="6"/>
                  </a:lnTo>
                  <a:lnTo>
                    <a:pt x="23" y="6"/>
                  </a:lnTo>
                  <a:lnTo>
                    <a:pt x="25" y="4"/>
                  </a:lnTo>
                  <a:lnTo>
                    <a:pt x="24" y="3"/>
                  </a:lnTo>
                  <a:lnTo>
                    <a:pt x="21" y="2"/>
                  </a:lnTo>
                  <a:lnTo>
                    <a:pt x="17" y="1"/>
                  </a:lnTo>
                  <a:lnTo>
                    <a:pt x="13" y="2"/>
                  </a:lnTo>
                  <a:lnTo>
                    <a:pt x="12" y="1"/>
                  </a:lnTo>
                  <a:lnTo>
                    <a:pt x="11" y="0"/>
                  </a:lnTo>
                  <a:lnTo>
                    <a:pt x="9" y="2"/>
                  </a:lnTo>
                  <a:lnTo>
                    <a:pt x="9" y="3"/>
                  </a:lnTo>
                  <a:lnTo>
                    <a:pt x="7" y="4"/>
                  </a:lnTo>
                  <a:lnTo>
                    <a:pt x="6" y="3"/>
                  </a:lnTo>
                  <a:lnTo>
                    <a:pt x="4" y="3"/>
                  </a:lnTo>
                  <a:lnTo>
                    <a:pt x="3" y="4"/>
                  </a:lnTo>
                  <a:lnTo>
                    <a:pt x="2" y="5"/>
                  </a:lnTo>
                  <a:lnTo>
                    <a:pt x="1" y="5"/>
                  </a:lnTo>
                  <a:lnTo>
                    <a:pt x="0" y="6"/>
                  </a:lnTo>
                  <a:lnTo>
                    <a:pt x="2" y="6"/>
                  </a:lnTo>
                  <a:lnTo>
                    <a:pt x="4" y="7"/>
                  </a:lnTo>
                  <a:lnTo>
                    <a:pt x="5" y="8"/>
                  </a:lnTo>
                  <a:lnTo>
                    <a:pt x="7" y="8"/>
                  </a:lnTo>
                  <a:lnTo>
                    <a:pt x="7" y="9"/>
                  </a:lnTo>
                  <a:lnTo>
                    <a:pt x="4" y="11"/>
                  </a:lnTo>
                  <a:lnTo>
                    <a:pt x="2" y="11"/>
                  </a:lnTo>
                  <a:lnTo>
                    <a:pt x="0" y="12"/>
                  </a:lnTo>
                  <a:lnTo>
                    <a:pt x="0" y="13"/>
                  </a:lnTo>
                  <a:lnTo>
                    <a:pt x="1" y="13"/>
                  </a:lnTo>
                  <a:lnTo>
                    <a:pt x="3" y="13"/>
                  </a:lnTo>
                  <a:lnTo>
                    <a:pt x="3" y="12"/>
                  </a:lnTo>
                  <a:lnTo>
                    <a:pt x="5" y="12"/>
                  </a:lnTo>
                  <a:lnTo>
                    <a:pt x="5" y="13"/>
                  </a:lnTo>
                  <a:lnTo>
                    <a:pt x="7" y="13"/>
                  </a:lnTo>
                  <a:lnTo>
                    <a:pt x="10" y="1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89" name="Freeform 865"/>
            <p:cNvSpPr>
              <a:spLocks/>
            </p:cNvSpPr>
            <p:nvPr/>
          </p:nvSpPr>
          <p:spPr bwMode="auto">
            <a:xfrm>
              <a:off x="3799" y="2256"/>
              <a:ext cx="198" cy="156"/>
            </a:xfrm>
            <a:custGeom>
              <a:avLst/>
              <a:gdLst>
                <a:gd name="T0" fmla="*/ 216 w 33"/>
                <a:gd name="T1" fmla="*/ 5400 h 26"/>
                <a:gd name="T2" fmla="*/ 864 w 33"/>
                <a:gd name="T3" fmla="*/ 5400 h 26"/>
                <a:gd name="T4" fmla="*/ 1080 w 33"/>
                <a:gd name="T5" fmla="*/ 5616 h 26"/>
                <a:gd name="T6" fmla="*/ 2160 w 33"/>
                <a:gd name="T7" fmla="*/ 5616 h 26"/>
                <a:gd name="T8" fmla="*/ 2808 w 33"/>
                <a:gd name="T9" fmla="*/ 5400 h 26"/>
                <a:gd name="T10" fmla="*/ 2808 w 33"/>
                <a:gd name="T11" fmla="*/ 4968 h 26"/>
                <a:gd name="T12" fmla="*/ 2808 w 33"/>
                <a:gd name="T13" fmla="*/ 4536 h 26"/>
                <a:gd name="T14" fmla="*/ 3240 w 33"/>
                <a:gd name="T15" fmla="*/ 4536 h 26"/>
                <a:gd name="T16" fmla="*/ 3672 w 33"/>
                <a:gd name="T17" fmla="*/ 4320 h 26"/>
                <a:gd name="T18" fmla="*/ 4320 w 33"/>
                <a:gd name="T19" fmla="*/ 4320 h 26"/>
                <a:gd name="T20" fmla="*/ 4320 w 33"/>
                <a:gd name="T21" fmla="*/ 3888 h 26"/>
                <a:gd name="T22" fmla="*/ 4752 w 33"/>
                <a:gd name="T23" fmla="*/ 3024 h 26"/>
                <a:gd name="T24" fmla="*/ 5184 w 33"/>
                <a:gd name="T25" fmla="*/ 3024 h 26"/>
                <a:gd name="T26" fmla="*/ 5616 w 33"/>
                <a:gd name="T27" fmla="*/ 2376 h 26"/>
                <a:gd name="T28" fmla="*/ 5400 w 33"/>
                <a:gd name="T29" fmla="*/ 1728 h 26"/>
                <a:gd name="T30" fmla="*/ 6696 w 33"/>
                <a:gd name="T31" fmla="*/ 1080 h 26"/>
                <a:gd name="T32" fmla="*/ 6912 w 33"/>
                <a:gd name="T33" fmla="*/ 1080 h 26"/>
                <a:gd name="T34" fmla="*/ 7128 w 33"/>
                <a:gd name="T35" fmla="*/ 1080 h 26"/>
                <a:gd name="T36" fmla="*/ 7128 w 33"/>
                <a:gd name="T37" fmla="*/ 864 h 26"/>
                <a:gd name="T38" fmla="*/ 6912 w 33"/>
                <a:gd name="T39" fmla="*/ 864 h 26"/>
                <a:gd name="T40" fmla="*/ 6480 w 33"/>
                <a:gd name="T41" fmla="*/ 864 h 26"/>
                <a:gd name="T42" fmla="*/ 6048 w 33"/>
                <a:gd name="T43" fmla="*/ 1080 h 26"/>
                <a:gd name="T44" fmla="*/ 5400 w 33"/>
                <a:gd name="T45" fmla="*/ 1296 h 26"/>
                <a:gd name="T46" fmla="*/ 5616 w 33"/>
                <a:gd name="T47" fmla="*/ 864 h 26"/>
                <a:gd name="T48" fmla="*/ 5400 w 33"/>
                <a:gd name="T49" fmla="*/ 216 h 26"/>
                <a:gd name="T50" fmla="*/ 5184 w 33"/>
                <a:gd name="T51" fmla="*/ 0 h 26"/>
                <a:gd name="T52" fmla="*/ 4968 w 33"/>
                <a:gd name="T53" fmla="*/ 432 h 26"/>
                <a:gd name="T54" fmla="*/ 4752 w 33"/>
                <a:gd name="T55" fmla="*/ 648 h 26"/>
                <a:gd name="T56" fmla="*/ 4104 w 33"/>
                <a:gd name="T57" fmla="*/ 1080 h 26"/>
                <a:gd name="T58" fmla="*/ 3672 w 33"/>
                <a:gd name="T59" fmla="*/ 1080 h 26"/>
                <a:gd name="T60" fmla="*/ 3024 w 33"/>
                <a:gd name="T61" fmla="*/ 864 h 26"/>
                <a:gd name="T62" fmla="*/ 2376 w 33"/>
                <a:gd name="T63" fmla="*/ 864 h 26"/>
                <a:gd name="T64" fmla="*/ 2160 w 33"/>
                <a:gd name="T65" fmla="*/ 1296 h 26"/>
                <a:gd name="T66" fmla="*/ 1080 w 33"/>
                <a:gd name="T67" fmla="*/ 1944 h 26"/>
                <a:gd name="T68" fmla="*/ 1080 w 33"/>
                <a:gd name="T69" fmla="*/ 2376 h 26"/>
                <a:gd name="T70" fmla="*/ 864 w 33"/>
                <a:gd name="T71" fmla="*/ 2160 h 26"/>
                <a:gd name="T72" fmla="*/ 432 w 33"/>
                <a:gd name="T73" fmla="*/ 1944 h 26"/>
                <a:gd name="T74" fmla="*/ 432 w 33"/>
                <a:gd name="T75" fmla="*/ 2376 h 26"/>
                <a:gd name="T76" fmla="*/ 0 w 33"/>
                <a:gd name="T77" fmla="*/ 3024 h 26"/>
                <a:gd name="T78" fmla="*/ 0 w 33"/>
                <a:gd name="T79" fmla="*/ 3672 h 26"/>
                <a:gd name="T80" fmla="*/ 0 w 33"/>
                <a:gd name="T81" fmla="*/ 4104 h 26"/>
                <a:gd name="T82" fmla="*/ 216 w 33"/>
                <a:gd name="T83" fmla="*/ 4536 h 26"/>
                <a:gd name="T84" fmla="*/ 432 w 33"/>
                <a:gd name="T85" fmla="*/ 4320 h 26"/>
                <a:gd name="T86" fmla="*/ 648 w 33"/>
                <a:gd name="T87" fmla="*/ 4536 h 26"/>
                <a:gd name="T88" fmla="*/ 432 w 33"/>
                <a:gd name="T89" fmla="*/ 4968 h 26"/>
                <a:gd name="T90" fmla="*/ 216 w 33"/>
                <a:gd name="T91" fmla="*/ 5400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
                <a:gd name="T139" fmla="*/ 0 h 26"/>
                <a:gd name="T140" fmla="*/ 33 w 33"/>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 h="26">
                  <a:moveTo>
                    <a:pt x="1" y="25"/>
                  </a:moveTo>
                  <a:lnTo>
                    <a:pt x="4" y="25"/>
                  </a:lnTo>
                  <a:lnTo>
                    <a:pt x="5" y="26"/>
                  </a:lnTo>
                  <a:lnTo>
                    <a:pt x="10" y="26"/>
                  </a:lnTo>
                  <a:lnTo>
                    <a:pt x="13" y="25"/>
                  </a:lnTo>
                  <a:lnTo>
                    <a:pt x="13" y="23"/>
                  </a:lnTo>
                  <a:lnTo>
                    <a:pt x="13" y="21"/>
                  </a:lnTo>
                  <a:lnTo>
                    <a:pt x="15" y="21"/>
                  </a:lnTo>
                  <a:lnTo>
                    <a:pt x="17" y="20"/>
                  </a:lnTo>
                  <a:lnTo>
                    <a:pt x="20" y="20"/>
                  </a:lnTo>
                  <a:lnTo>
                    <a:pt x="20" y="18"/>
                  </a:lnTo>
                  <a:lnTo>
                    <a:pt x="22" y="14"/>
                  </a:lnTo>
                  <a:lnTo>
                    <a:pt x="24" y="14"/>
                  </a:lnTo>
                  <a:lnTo>
                    <a:pt x="26" y="11"/>
                  </a:lnTo>
                  <a:lnTo>
                    <a:pt x="25" y="8"/>
                  </a:lnTo>
                  <a:lnTo>
                    <a:pt x="31" y="5"/>
                  </a:lnTo>
                  <a:lnTo>
                    <a:pt x="32" y="5"/>
                  </a:lnTo>
                  <a:lnTo>
                    <a:pt x="33" y="5"/>
                  </a:lnTo>
                  <a:lnTo>
                    <a:pt x="33" y="4"/>
                  </a:lnTo>
                  <a:lnTo>
                    <a:pt x="32" y="4"/>
                  </a:lnTo>
                  <a:lnTo>
                    <a:pt x="30" y="4"/>
                  </a:lnTo>
                  <a:lnTo>
                    <a:pt x="28" y="5"/>
                  </a:lnTo>
                  <a:lnTo>
                    <a:pt x="25" y="6"/>
                  </a:lnTo>
                  <a:lnTo>
                    <a:pt x="26" y="4"/>
                  </a:lnTo>
                  <a:lnTo>
                    <a:pt x="25" y="1"/>
                  </a:lnTo>
                  <a:lnTo>
                    <a:pt x="24" y="0"/>
                  </a:lnTo>
                  <a:lnTo>
                    <a:pt x="23" y="2"/>
                  </a:lnTo>
                  <a:lnTo>
                    <a:pt x="22" y="3"/>
                  </a:lnTo>
                  <a:lnTo>
                    <a:pt x="19" y="5"/>
                  </a:lnTo>
                  <a:lnTo>
                    <a:pt x="17" y="5"/>
                  </a:lnTo>
                  <a:lnTo>
                    <a:pt x="14" y="4"/>
                  </a:lnTo>
                  <a:lnTo>
                    <a:pt x="11" y="4"/>
                  </a:lnTo>
                  <a:lnTo>
                    <a:pt x="10" y="6"/>
                  </a:lnTo>
                  <a:lnTo>
                    <a:pt x="5" y="9"/>
                  </a:lnTo>
                  <a:lnTo>
                    <a:pt x="5" y="11"/>
                  </a:lnTo>
                  <a:lnTo>
                    <a:pt x="4" y="10"/>
                  </a:lnTo>
                  <a:lnTo>
                    <a:pt x="2" y="9"/>
                  </a:lnTo>
                  <a:lnTo>
                    <a:pt x="2" y="11"/>
                  </a:lnTo>
                  <a:lnTo>
                    <a:pt x="0" y="14"/>
                  </a:lnTo>
                  <a:lnTo>
                    <a:pt x="0" y="17"/>
                  </a:lnTo>
                  <a:lnTo>
                    <a:pt x="0" y="19"/>
                  </a:lnTo>
                  <a:lnTo>
                    <a:pt x="1" y="21"/>
                  </a:lnTo>
                  <a:lnTo>
                    <a:pt x="2" y="20"/>
                  </a:lnTo>
                  <a:lnTo>
                    <a:pt x="3" y="21"/>
                  </a:lnTo>
                  <a:lnTo>
                    <a:pt x="2" y="23"/>
                  </a:lnTo>
                  <a:lnTo>
                    <a:pt x="1" y="2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90" name="Freeform 866"/>
            <p:cNvSpPr>
              <a:spLocks/>
            </p:cNvSpPr>
            <p:nvPr/>
          </p:nvSpPr>
          <p:spPr bwMode="auto">
            <a:xfrm>
              <a:off x="3799" y="2256"/>
              <a:ext cx="198" cy="156"/>
            </a:xfrm>
            <a:custGeom>
              <a:avLst/>
              <a:gdLst>
                <a:gd name="T0" fmla="*/ 216 w 33"/>
                <a:gd name="T1" fmla="*/ 5400 h 26"/>
                <a:gd name="T2" fmla="*/ 864 w 33"/>
                <a:gd name="T3" fmla="*/ 5400 h 26"/>
                <a:gd name="T4" fmla="*/ 1080 w 33"/>
                <a:gd name="T5" fmla="*/ 5616 h 26"/>
                <a:gd name="T6" fmla="*/ 2160 w 33"/>
                <a:gd name="T7" fmla="*/ 5616 h 26"/>
                <a:gd name="T8" fmla="*/ 2808 w 33"/>
                <a:gd name="T9" fmla="*/ 5400 h 26"/>
                <a:gd name="T10" fmla="*/ 2808 w 33"/>
                <a:gd name="T11" fmla="*/ 4968 h 26"/>
                <a:gd name="T12" fmla="*/ 2808 w 33"/>
                <a:gd name="T13" fmla="*/ 4536 h 26"/>
                <a:gd name="T14" fmla="*/ 3240 w 33"/>
                <a:gd name="T15" fmla="*/ 4536 h 26"/>
                <a:gd name="T16" fmla="*/ 3672 w 33"/>
                <a:gd name="T17" fmla="*/ 4320 h 26"/>
                <a:gd name="T18" fmla="*/ 4320 w 33"/>
                <a:gd name="T19" fmla="*/ 4320 h 26"/>
                <a:gd name="T20" fmla="*/ 4320 w 33"/>
                <a:gd name="T21" fmla="*/ 3888 h 26"/>
                <a:gd name="T22" fmla="*/ 4752 w 33"/>
                <a:gd name="T23" fmla="*/ 3024 h 26"/>
                <a:gd name="T24" fmla="*/ 5184 w 33"/>
                <a:gd name="T25" fmla="*/ 3024 h 26"/>
                <a:gd name="T26" fmla="*/ 5616 w 33"/>
                <a:gd name="T27" fmla="*/ 2376 h 26"/>
                <a:gd name="T28" fmla="*/ 5400 w 33"/>
                <a:gd name="T29" fmla="*/ 1728 h 26"/>
                <a:gd name="T30" fmla="*/ 6696 w 33"/>
                <a:gd name="T31" fmla="*/ 1080 h 26"/>
                <a:gd name="T32" fmla="*/ 6912 w 33"/>
                <a:gd name="T33" fmla="*/ 1080 h 26"/>
                <a:gd name="T34" fmla="*/ 7128 w 33"/>
                <a:gd name="T35" fmla="*/ 1080 h 26"/>
                <a:gd name="T36" fmla="*/ 7128 w 33"/>
                <a:gd name="T37" fmla="*/ 864 h 26"/>
                <a:gd name="T38" fmla="*/ 6912 w 33"/>
                <a:gd name="T39" fmla="*/ 864 h 26"/>
                <a:gd name="T40" fmla="*/ 6480 w 33"/>
                <a:gd name="T41" fmla="*/ 864 h 26"/>
                <a:gd name="T42" fmla="*/ 6048 w 33"/>
                <a:gd name="T43" fmla="*/ 1080 h 26"/>
                <a:gd name="T44" fmla="*/ 5400 w 33"/>
                <a:gd name="T45" fmla="*/ 1296 h 26"/>
                <a:gd name="T46" fmla="*/ 5616 w 33"/>
                <a:gd name="T47" fmla="*/ 864 h 26"/>
                <a:gd name="T48" fmla="*/ 5400 w 33"/>
                <a:gd name="T49" fmla="*/ 216 h 26"/>
                <a:gd name="T50" fmla="*/ 5184 w 33"/>
                <a:gd name="T51" fmla="*/ 0 h 26"/>
                <a:gd name="T52" fmla="*/ 4968 w 33"/>
                <a:gd name="T53" fmla="*/ 432 h 26"/>
                <a:gd name="T54" fmla="*/ 4752 w 33"/>
                <a:gd name="T55" fmla="*/ 648 h 26"/>
                <a:gd name="T56" fmla="*/ 4104 w 33"/>
                <a:gd name="T57" fmla="*/ 1080 h 26"/>
                <a:gd name="T58" fmla="*/ 3672 w 33"/>
                <a:gd name="T59" fmla="*/ 1080 h 26"/>
                <a:gd name="T60" fmla="*/ 3024 w 33"/>
                <a:gd name="T61" fmla="*/ 864 h 26"/>
                <a:gd name="T62" fmla="*/ 2376 w 33"/>
                <a:gd name="T63" fmla="*/ 864 h 26"/>
                <a:gd name="T64" fmla="*/ 2160 w 33"/>
                <a:gd name="T65" fmla="*/ 1296 h 26"/>
                <a:gd name="T66" fmla="*/ 1080 w 33"/>
                <a:gd name="T67" fmla="*/ 1944 h 26"/>
                <a:gd name="T68" fmla="*/ 1080 w 33"/>
                <a:gd name="T69" fmla="*/ 2376 h 26"/>
                <a:gd name="T70" fmla="*/ 864 w 33"/>
                <a:gd name="T71" fmla="*/ 2160 h 26"/>
                <a:gd name="T72" fmla="*/ 432 w 33"/>
                <a:gd name="T73" fmla="*/ 1944 h 26"/>
                <a:gd name="T74" fmla="*/ 432 w 33"/>
                <a:gd name="T75" fmla="*/ 2376 h 26"/>
                <a:gd name="T76" fmla="*/ 0 w 33"/>
                <a:gd name="T77" fmla="*/ 3024 h 26"/>
                <a:gd name="T78" fmla="*/ 0 w 33"/>
                <a:gd name="T79" fmla="*/ 3672 h 26"/>
                <a:gd name="T80" fmla="*/ 0 w 33"/>
                <a:gd name="T81" fmla="*/ 4104 h 26"/>
                <a:gd name="T82" fmla="*/ 216 w 33"/>
                <a:gd name="T83" fmla="*/ 4536 h 26"/>
                <a:gd name="T84" fmla="*/ 432 w 33"/>
                <a:gd name="T85" fmla="*/ 4320 h 26"/>
                <a:gd name="T86" fmla="*/ 648 w 33"/>
                <a:gd name="T87" fmla="*/ 4536 h 26"/>
                <a:gd name="T88" fmla="*/ 432 w 33"/>
                <a:gd name="T89" fmla="*/ 4968 h 26"/>
                <a:gd name="T90" fmla="*/ 216 w 33"/>
                <a:gd name="T91" fmla="*/ 5400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
                <a:gd name="T139" fmla="*/ 0 h 26"/>
                <a:gd name="T140" fmla="*/ 33 w 33"/>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 h="26">
                  <a:moveTo>
                    <a:pt x="1" y="25"/>
                  </a:moveTo>
                  <a:lnTo>
                    <a:pt x="4" y="25"/>
                  </a:lnTo>
                  <a:lnTo>
                    <a:pt x="5" y="26"/>
                  </a:lnTo>
                  <a:lnTo>
                    <a:pt x="10" y="26"/>
                  </a:lnTo>
                  <a:lnTo>
                    <a:pt x="13" y="25"/>
                  </a:lnTo>
                  <a:lnTo>
                    <a:pt x="13" y="23"/>
                  </a:lnTo>
                  <a:lnTo>
                    <a:pt x="13" y="21"/>
                  </a:lnTo>
                  <a:lnTo>
                    <a:pt x="15" y="21"/>
                  </a:lnTo>
                  <a:lnTo>
                    <a:pt x="17" y="20"/>
                  </a:lnTo>
                  <a:lnTo>
                    <a:pt x="20" y="20"/>
                  </a:lnTo>
                  <a:lnTo>
                    <a:pt x="20" y="18"/>
                  </a:lnTo>
                  <a:lnTo>
                    <a:pt x="22" y="14"/>
                  </a:lnTo>
                  <a:lnTo>
                    <a:pt x="24" y="14"/>
                  </a:lnTo>
                  <a:lnTo>
                    <a:pt x="26" y="11"/>
                  </a:lnTo>
                  <a:lnTo>
                    <a:pt x="25" y="8"/>
                  </a:lnTo>
                  <a:lnTo>
                    <a:pt x="31" y="5"/>
                  </a:lnTo>
                  <a:lnTo>
                    <a:pt x="32" y="5"/>
                  </a:lnTo>
                  <a:lnTo>
                    <a:pt x="33" y="5"/>
                  </a:lnTo>
                  <a:lnTo>
                    <a:pt x="33" y="4"/>
                  </a:lnTo>
                  <a:lnTo>
                    <a:pt x="32" y="4"/>
                  </a:lnTo>
                  <a:lnTo>
                    <a:pt x="30" y="4"/>
                  </a:lnTo>
                  <a:lnTo>
                    <a:pt x="28" y="5"/>
                  </a:lnTo>
                  <a:lnTo>
                    <a:pt x="25" y="6"/>
                  </a:lnTo>
                  <a:lnTo>
                    <a:pt x="26" y="4"/>
                  </a:lnTo>
                  <a:lnTo>
                    <a:pt x="25" y="1"/>
                  </a:lnTo>
                  <a:lnTo>
                    <a:pt x="24" y="0"/>
                  </a:lnTo>
                  <a:lnTo>
                    <a:pt x="23" y="2"/>
                  </a:lnTo>
                  <a:lnTo>
                    <a:pt x="22" y="3"/>
                  </a:lnTo>
                  <a:lnTo>
                    <a:pt x="19" y="5"/>
                  </a:lnTo>
                  <a:lnTo>
                    <a:pt x="17" y="5"/>
                  </a:lnTo>
                  <a:lnTo>
                    <a:pt x="14" y="4"/>
                  </a:lnTo>
                  <a:lnTo>
                    <a:pt x="11" y="4"/>
                  </a:lnTo>
                  <a:lnTo>
                    <a:pt x="10" y="6"/>
                  </a:lnTo>
                  <a:lnTo>
                    <a:pt x="5" y="9"/>
                  </a:lnTo>
                  <a:lnTo>
                    <a:pt x="5" y="11"/>
                  </a:lnTo>
                  <a:lnTo>
                    <a:pt x="4" y="10"/>
                  </a:lnTo>
                  <a:lnTo>
                    <a:pt x="2" y="9"/>
                  </a:lnTo>
                  <a:lnTo>
                    <a:pt x="2" y="11"/>
                  </a:lnTo>
                  <a:lnTo>
                    <a:pt x="0" y="14"/>
                  </a:lnTo>
                  <a:lnTo>
                    <a:pt x="0" y="17"/>
                  </a:lnTo>
                  <a:lnTo>
                    <a:pt x="0" y="19"/>
                  </a:lnTo>
                  <a:lnTo>
                    <a:pt x="1" y="21"/>
                  </a:lnTo>
                  <a:lnTo>
                    <a:pt x="2" y="20"/>
                  </a:lnTo>
                  <a:lnTo>
                    <a:pt x="3" y="21"/>
                  </a:lnTo>
                  <a:lnTo>
                    <a:pt x="2" y="23"/>
                  </a:lnTo>
                  <a:lnTo>
                    <a:pt x="1" y="2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91" name="Freeform 867"/>
            <p:cNvSpPr>
              <a:spLocks/>
            </p:cNvSpPr>
            <p:nvPr/>
          </p:nvSpPr>
          <p:spPr bwMode="auto">
            <a:xfrm>
              <a:off x="4033" y="2316"/>
              <a:ext cx="30" cy="42"/>
            </a:xfrm>
            <a:custGeom>
              <a:avLst/>
              <a:gdLst>
                <a:gd name="T0" fmla="*/ 864 w 5"/>
                <a:gd name="T1" fmla="*/ 1512 h 7"/>
                <a:gd name="T2" fmla="*/ 1080 w 5"/>
                <a:gd name="T3" fmla="*/ 1512 h 7"/>
                <a:gd name="T4" fmla="*/ 864 w 5"/>
                <a:gd name="T5" fmla="*/ 1296 h 7"/>
                <a:gd name="T6" fmla="*/ 864 w 5"/>
                <a:gd name="T7" fmla="*/ 864 h 7"/>
                <a:gd name="T8" fmla="*/ 864 w 5"/>
                <a:gd name="T9" fmla="*/ 864 h 7"/>
                <a:gd name="T10" fmla="*/ 864 w 5"/>
                <a:gd name="T11" fmla="*/ 432 h 7"/>
                <a:gd name="T12" fmla="*/ 864 w 5"/>
                <a:gd name="T13" fmla="*/ 216 h 7"/>
                <a:gd name="T14" fmla="*/ 648 w 5"/>
                <a:gd name="T15" fmla="*/ 0 h 7"/>
                <a:gd name="T16" fmla="*/ 216 w 5"/>
                <a:gd name="T17" fmla="*/ 0 h 7"/>
                <a:gd name="T18" fmla="*/ 0 w 5"/>
                <a:gd name="T19" fmla="*/ 216 h 7"/>
                <a:gd name="T20" fmla="*/ 0 w 5"/>
                <a:gd name="T21" fmla="*/ 216 h 7"/>
                <a:gd name="T22" fmla="*/ 0 w 5"/>
                <a:gd name="T23" fmla="*/ 432 h 7"/>
                <a:gd name="T24" fmla="*/ 216 w 5"/>
                <a:gd name="T25" fmla="*/ 432 h 7"/>
                <a:gd name="T26" fmla="*/ 432 w 5"/>
                <a:gd name="T27" fmla="*/ 648 h 7"/>
                <a:gd name="T28" fmla="*/ 648 w 5"/>
                <a:gd name="T29" fmla="*/ 1080 h 7"/>
                <a:gd name="T30" fmla="*/ 864 w 5"/>
                <a:gd name="T31" fmla="*/ 1296 h 7"/>
                <a:gd name="T32" fmla="*/ 864 w 5"/>
                <a:gd name="T33" fmla="*/ 151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4" y="7"/>
                  </a:moveTo>
                  <a:lnTo>
                    <a:pt x="5" y="7"/>
                  </a:lnTo>
                  <a:lnTo>
                    <a:pt x="4" y="6"/>
                  </a:lnTo>
                  <a:lnTo>
                    <a:pt x="4" y="4"/>
                  </a:lnTo>
                  <a:lnTo>
                    <a:pt x="4" y="2"/>
                  </a:lnTo>
                  <a:lnTo>
                    <a:pt x="4" y="1"/>
                  </a:lnTo>
                  <a:lnTo>
                    <a:pt x="3" y="0"/>
                  </a:lnTo>
                  <a:lnTo>
                    <a:pt x="1" y="0"/>
                  </a:lnTo>
                  <a:lnTo>
                    <a:pt x="0" y="1"/>
                  </a:lnTo>
                  <a:lnTo>
                    <a:pt x="0" y="2"/>
                  </a:lnTo>
                  <a:lnTo>
                    <a:pt x="1" y="2"/>
                  </a:lnTo>
                  <a:lnTo>
                    <a:pt x="2" y="3"/>
                  </a:lnTo>
                  <a:lnTo>
                    <a:pt x="3" y="5"/>
                  </a:lnTo>
                  <a:lnTo>
                    <a:pt x="4" y="6"/>
                  </a:lnTo>
                  <a:lnTo>
                    <a:pt x="4"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92" name="Freeform 868"/>
            <p:cNvSpPr>
              <a:spLocks/>
            </p:cNvSpPr>
            <p:nvPr/>
          </p:nvSpPr>
          <p:spPr bwMode="auto">
            <a:xfrm>
              <a:off x="4033" y="2316"/>
              <a:ext cx="30" cy="42"/>
            </a:xfrm>
            <a:custGeom>
              <a:avLst/>
              <a:gdLst>
                <a:gd name="T0" fmla="*/ 864 w 5"/>
                <a:gd name="T1" fmla="*/ 1512 h 7"/>
                <a:gd name="T2" fmla="*/ 1080 w 5"/>
                <a:gd name="T3" fmla="*/ 1512 h 7"/>
                <a:gd name="T4" fmla="*/ 864 w 5"/>
                <a:gd name="T5" fmla="*/ 1296 h 7"/>
                <a:gd name="T6" fmla="*/ 864 w 5"/>
                <a:gd name="T7" fmla="*/ 864 h 7"/>
                <a:gd name="T8" fmla="*/ 864 w 5"/>
                <a:gd name="T9" fmla="*/ 864 h 7"/>
                <a:gd name="T10" fmla="*/ 864 w 5"/>
                <a:gd name="T11" fmla="*/ 432 h 7"/>
                <a:gd name="T12" fmla="*/ 864 w 5"/>
                <a:gd name="T13" fmla="*/ 216 h 7"/>
                <a:gd name="T14" fmla="*/ 648 w 5"/>
                <a:gd name="T15" fmla="*/ 0 h 7"/>
                <a:gd name="T16" fmla="*/ 216 w 5"/>
                <a:gd name="T17" fmla="*/ 0 h 7"/>
                <a:gd name="T18" fmla="*/ 0 w 5"/>
                <a:gd name="T19" fmla="*/ 216 h 7"/>
                <a:gd name="T20" fmla="*/ 0 w 5"/>
                <a:gd name="T21" fmla="*/ 216 h 7"/>
                <a:gd name="T22" fmla="*/ 0 w 5"/>
                <a:gd name="T23" fmla="*/ 432 h 7"/>
                <a:gd name="T24" fmla="*/ 216 w 5"/>
                <a:gd name="T25" fmla="*/ 432 h 7"/>
                <a:gd name="T26" fmla="*/ 432 w 5"/>
                <a:gd name="T27" fmla="*/ 648 h 7"/>
                <a:gd name="T28" fmla="*/ 648 w 5"/>
                <a:gd name="T29" fmla="*/ 1080 h 7"/>
                <a:gd name="T30" fmla="*/ 864 w 5"/>
                <a:gd name="T31" fmla="*/ 1296 h 7"/>
                <a:gd name="T32" fmla="*/ 864 w 5"/>
                <a:gd name="T33" fmla="*/ 1512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
                <a:gd name="T52" fmla="*/ 0 h 7"/>
                <a:gd name="T53" fmla="*/ 5 w 5"/>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 h="7">
                  <a:moveTo>
                    <a:pt x="4" y="7"/>
                  </a:moveTo>
                  <a:lnTo>
                    <a:pt x="5" y="7"/>
                  </a:lnTo>
                  <a:lnTo>
                    <a:pt x="4" y="6"/>
                  </a:lnTo>
                  <a:lnTo>
                    <a:pt x="4" y="4"/>
                  </a:lnTo>
                  <a:lnTo>
                    <a:pt x="4" y="2"/>
                  </a:lnTo>
                  <a:lnTo>
                    <a:pt x="4" y="1"/>
                  </a:lnTo>
                  <a:lnTo>
                    <a:pt x="3" y="0"/>
                  </a:lnTo>
                  <a:lnTo>
                    <a:pt x="1" y="0"/>
                  </a:lnTo>
                  <a:lnTo>
                    <a:pt x="0" y="1"/>
                  </a:lnTo>
                  <a:lnTo>
                    <a:pt x="0" y="2"/>
                  </a:lnTo>
                  <a:lnTo>
                    <a:pt x="1" y="2"/>
                  </a:lnTo>
                  <a:lnTo>
                    <a:pt x="2" y="3"/>
                  </a:lnTo>
                  <a:lnTo>
                    <a:pt x="3" y="5"/>
                  </a:lnTo>
                  <a:lnTo>
                    <a:pt x="4" y="6"/>
                  </a:lnTo>
                  <a:lnTo>
                    <a:pt x="4"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93" name="Freeform 869"/>
            <p:cNvSpPr>
              <a:spLocks/>
            </p:cNvSpPr>
            <p:nvPr/>
          </p:nvSpPr>
          <p:spPr bwMode="auto">
            <a:xfrm>
              <a:off x="4351" y="2514"/>
              <a:ext cx="108" cy="126"/>
            </a:xfrm>
            <a:custGeom>
              <a:avLst/>
              <a:gdLst>
                <a:gd name="T0" fmla="*/ 648 w 18"/>
                <a:gd name="T1" fmla="*/ 864 h 21"/>
                <a:gd name="T2" fmla="*/ 864 w 18"/>
                <a:gd name="T3" fmla="*/ 864 h 21"/>
                <a:gd name="T4" fmla="*/ 864 w 18"/>
                <a:gd name="T5" fmla="*/ 216 h 21"/>
                <a:gd name="T6" fmla="*/ 864 w 18"/>
                <a:gd name="T7" fmla="*/ 0 h 21"/>
                <a:gd name="T8" fmla="*/ 1296 w 18"/>
                <a:gd name="T9" fmla="*/ 0 h 21"/>
                <a:gd name="T10" fmla="*/ 1296 w 18"/>
                <a:gd name="T11" fmla="*/ 432 h 21"/>
                <a:gd name="T12" fmla="*/ 1512 w 18"/>
                <a:gd name="T13" fmla="*/ 432 h 21"/>
                <a:gd name="T14" fmla="*/ 1512 w 18"/>
                <a:gd name="T15" fmla="*/ 864 h 21"/>
                <a:gd name="T16" fmla="*/ 1944 w 18"/>
                <a:gd name="T17" fmla="*/ 864 h 21"/>
                <a:gd name="T18" fmla="*/ 2376 w 18"/>
                <a:gd name="T19" fmla="*/ 1296 h 21"/>
                <a:gd name="T20" fmla="*/ 2376 w 18"/>
                <a:gd name="T21" fmla="*/ 1944 h 21"/>
                <a:gd name="T22" fmla="*/ 2808 w 18"/>
                <a:gd name="T23" fmla="*/ 2592 h 21"/>
                <a:gd name="T24" fmla="*/ 3456 w 18"/>
                <a:gd name="T25" fmla="*/ 3240 h 21"/>
                <a:gd name="T26" fmla="*/ 3456 w 18"/>
                <a:gd name="T27" fmla="*/ 3456 h 21"/>
                <a:gd name="T28" fmla="*/ 3888 w 18"/>
                <a:gd name="T29" fmla="*/ 3456 h 21"/>
                <a:gd name="T30" fmla="*/ 3672 w 18"/>
                <a:gd name="T31" fmla="*/ 4536 h 21"/>
                <a:gd name="T32" fmla="*/ 3672 w 18"/>
                <a:gd name="T33" fmla="*/ 4320 h 21"/>
                <a:gd name="T34" fmla="*/ 3240 w 18"/>
                <a:gd name="T35" fmla="*/ 4104 h 21"/>
                <a:gd name="T36" fmla="*/ 3240 w 18"/>
                <a:gd name="T37" fmla="*/ 4320 h 21"/>
                <a:gd name="T38" fmla="*/ 3024 w 18"/>
                <a:gd name="T39" fmla="*/ 4536 h 21"/>
                <a:gd name="T40" fmla="*/ 2592 w 18"/>
                <a:gd name="T41" fmla="*/ 4320 h 21"/>
                <a:gd name="T42" fmla="*/ 2808 w 18"/>
                <a:gd name="T43" fmla="*/ 3672 h 21"/>
                <a:gd name="T44" fmla="*/ 2592 w 18"/>
                <a:gd name="T45" fmla="*/ 3456 h 21"/>
                <a:gd name="T46" fmla="*/ 2160 w 18"/>
                <a:gd name="T47" fmla="*/ 2808 h 21"/>
                <a:gd name="T48" fmla="*/ 1944 w 18"/>
                <a:gd name="T49" fmla="*/ 2376 h 21"/>
                <a:gd name="T50" fmla="*/ 1728 w 18"/>
                <a:gd name="T51" fmla="*/ 2160 h 21"/>
                <a:gd name="T52" fmla="*/ 1512 w 18"/>
                <a:gd name="T53" fmla="*/ 2376 h 21"/>
                <a:gd name="T54" fmla="*/ 1296 w 18"/>
                <a:gd name="T55" fmla="*/ 2376 h 21"/>
                <a:gd name="T56" fmla="*/ 1080 w 18"/>
                <a:gd name="T57" fmla="*/ 2376 h 21"/>
                <a:gd name="T58" fmla="*/ 864 w 18"/>
                <a:gd name="T59" fmla="*/ 2376 h 21"/>
                <a:gd name="T60" fmla="*/ 432 w 18"/>
                <a:gd name="T61" fmla="*/ 2592 h 21"/>
                <a:gd name="T62" fmla="*/ 432 w 18"/>
                <a:gd name="T63" fmla="*/ 2376 h 21"/>
                <a:gd name="T64" fmla="*/ 432 w 18"/>
                <a:gd name="T65" fmla="*/ 2376 h 21"/>
                <a:gd name="T66" fmla="*/ 432 w 18"/>
                <a:gd name="T67" fmla="*/ 1728 h 21"/>
                <a:gd name="T68" fmla="*/ 216 w 18"/>
                <a:gd name="T69" fmla="*/ 1512 h 21"/>
                <a:gd name="T70" fmla="*/ 0 w 18"/>
                <a:gd name="T71" fmla="*/ 1080 h 21"/>
                <a:gd name="T72" fmla="*/ 432 w 18"/>
                <a:gd name="T73" fmla="*/ 864 h 21"/>
                <a:gd name="T74" fmla="*/ 648 w 18"/>
                <a:gd name="T75" fmla="*/ 648 h 21"/>
                <a:gd name="T76" fmla="*/ 648 w 18"/>
                <a:gd name="T77" fmla="*/ 864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21"/>
                <a:gd name="T119" fmla="*/ 18 w 18"/>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21">
                  <a:moveTo>
                    <a:pt x="3" y="4"/>
                  </a:moveTo>
                  <a:lnTo>
                    <a:pt x="4" y="4"/>
                  </a:lnTo>
                  <a:lnTo>
                    <a:pt x="4" y="1"/>
                  </a:lnTo>
                  <a:lnTo>
                    <a:pt x="4" y="0"/>
                  </a:lnTo>
                  <a:lnTo>
                    <a:pt x="6" y="0"/>
                  </a:lnTo>
                  <a:lnTo>
                    <a:pt x="6" y="2"/>
                  </a:lnTo>
                  <a:lnTo>
                    <a:pt x="7" y="2"/>
                  </a:lnTo>
                  <a:lnTo>
                    <a:pt x="7" y="4"/>
                  </a:lnTo>
                  <a:lnTo>
                    <a:pt x="9" y="4"/>
                  </a:lnTo>
                  <a:lnTo>
                    <a:pt x="11" y="6"/>
                  </a:lnTo>
                  <a:lnTo>
                    <a:pt x="11" y="9"/>
                  </a:lnTo>
                  <a:lnTo>
                    <a:pt x="13" y="12"/>
                  </a:lnTo>
                  <a:lnTo>
                    <a:pt x="16" y="15"/>
                  </a:lnTo>
                  <a:lnTo>
                    <a:pt x="16" y="16"/>
                  </a:lnTo>
                  <a:lnTo>
                    <a:pt x="18" y="16"/>
                  </a:lnTo>
                  <a:lnTo>
                    <a:pt x="17" y="21"/>
                  </a:lnTo>
                  <a:lnTo>
                    <a:pt x="17" y="20"/>
                  </a:lnTo>
                  <a:lnTo>
                    <a:pt x="15" y="19"/>
                  </a:lnTo>
                  <a:lnTo>
                    <a:pt x="15" y="20"/>
                  </a:lnTo>
                  <a:lnTo>
                    <a:pt x="14" y="21"/>
                  </a:lnTo>
                  <a:lnTo>
                    <a:pt x="12" y="20"/>
                  </a:lnTo>
                  <a:lnTo>
                    <a:pt x="13" y="17"/>
                  </a:lnTo>
                  <a:lnTo>
                    <a:pt x="12" y="16"/>
                  </a:lnTo>
                  <a:lnTo>
                    <a:pt x="10" y="13"/>
                  </a:lnTo>
                  <a:lnTo>
                    <a:pt x="9" y="11"/>
                  </a:lnTo>
                  <a:lnTo>
                    <a:pt x="8" y="10"/>
                  </a:lnTo>
                  <a:lnTo>
                    <a:pt x="7" y="11"/>
                  </a:lnTo>
                  <a:lnTo>
                    <a:pt x="6" y="11"/>
                  </a:lnTo>
                  <a:lnTo>
                    <a:pt x="5" y="11"/>
                  </a:lnTo>
                  <a:lnTo>
                    <a:pt x="4" y="11"/>
                  </a:lnTo>
                  <a:lnTo>
                    <a:pt x="2" y="12"/>
                  </a:lnTo>
                  <a:lnTo>
                    <a:pt x="2" y="11"/>
                  </a:lnTo>
                  <a:lnTo>
                    <a:pt x="2" y="8"/>
                  </a:lnTo>
                  <a:lnTo>
                    <a:pt x="1" y="7"/>
                  </a:lnTo>
                  <a:lnTo>
                    <a:pt x="0" y="5"/>
                  </a:lnTo>
                  <a:lnTo>
                    <a:pt x="2" y="4"/>
                  </a:lnTo>
                  <a:lnTo>
                    <a:pt x="3" y="3"/>
                  </a:lnTo>
                  <a:lnTo>
                    <a:pt x="3"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94" name="Freeform 870"/>
            <p:cNvSpPr>
              <a:spLocks/>
            </p:cNvSpPr>
            <p:nvPr/>
          </p:nvSpPr>
          <p:spPr bwMode="auto">
            <a:xfrm>
              <a:off x="4351" y="2514"/>
              <a:ext cx="108" cy="126"/>
            </a:xfrm>
            <a:custGeom>
              <a:avLst/>
              <a:gdLst>
                <a:gd name="T0" fmla="*/ 648 w 18"/>
                <a:gd name="T1" fmla="*/ 864 h 21"/>
                <a:gd name="T2" fmla="*/ 864 w 18"/>
                <a:gd name="T3" fmla="*/ 864 h 21"/>
                <a:gd name="T4" fmla="*/ 864 w 18"/>
                <a:gd name="T5" fmla="*/ 216 h 21"/>
                <a:gd name="T6" fmla="*/ 864 w 18"/>
                <a:gd name="T7" fmla="*/ 0 h 21"/>
                <a:gd name="T8" fmla="*/ 1296 w 18"/>
                <a:gd name="T9" fmla="*/ 0 h 21"/>
                <a:gd name="T10" fmla="*/ 1296 w 18"/>
                <a:gd name="T11" fmla="*/ 432 h 21"/>
                <a:gd name="T12" fmla="*/ 1512 w 18"/>
                <a:gd name="T13" fmla="*/ 432 h 21"/>
                <a:gd name="T14" fmla="*/ 1512 w 18"/>
                <a:gd name="T15" fmla="*/ 864 h 21"/>
                <a:gd name="T16" fmla="*/ 1944 w 18"/>
                <a:gd name="T17" fmla="*/ 864 h 21"/>
                <a:gd name="T18" fmla="*/ 2376 w 18"/>
                <a:gd name="T19" fmla="*/ 1296 h 21"/>
                <a:gd name="T20" fmla="*/ 2376 w 18"/>
                <a:gd name="T21" fmla="*/ 1944 h 21"/>
                <a:gd name="T22" fmla="*/ 2808 w 18"/>
                <a:gd name="T23" fmla="*/ 2592 h 21"/>
                <a:gd name="T24" fmla="*/ 3456 w 18"/>
                <a:gd name="T25" fmla="*/ 3240 h 21"/>
                <a:gd name="T26" fmla="*/ 3456 w 18"/>
                <a:gd name="T27" fmla="*/ 3456 h 21"/>
                <a:gd name="T28" fmla="*/ 3888 w 18"/>
                <a:gd name="T29" fmla="*/ 3456 h 21"/>
                <a:gd name="T30" fmla="*/ 3672 w 18"/>
                <a:gd name="T31" fmla="*/ 4536 h 21"/>
                <a:gd name="T32" fmla="*/ 3672 w 18"/>
                <a:gd name="T33" fmla="*/ 4320 h 21"/>
                <a:gd name="T34" fmla="*/ 3240 w 18"/>
                <a:gd name="T35" fmla="*/ 4104 h 21"/>
                <a:gd name="T36" fmla="*/ 3240 w 18"/>
                <a:gd name="T37" fmla="*/ 4320 h 21"/>
                <a:gd name="T38" fmla="*/ 3024 w 18"/>
                <a:gd name="T39" fmla="*/ 4536 h 21"/>
                <a:gd name="T40" fmla="*/ 2592 w 18"/>
                <a:gd name="T41" fmla="*/ 4320 h 21"/>
                <a:gd name="T42" fmla="*/ 2808 w 18"/>
                <a:gd name="T43" fmla="*/ 3672 h 21"/>
                <a:gd name="T44" fmla="*/ 2592 w 18"/>
                <a:gd name="T45" fmla="*/ 3456 h 21"/>
                <a:gd name="T46" fmla="*/ 2160 w 18"/>
                <a:gd name="T47" fmla="*/ 2808 h 21"/>
                <a:gd name="T48" fmla="*/ 1944 w 18"/>
                <a:gd name="T49" fmla="*/ 2376 h 21"/>
                <a:gd name="T50" fmla="*/ 1728 w 18"/>
                <a:gd name="T51" fmla="*/ 2160 h 21"/>
                <a:gd name="T52" fmla="*/ 1512 w 18"/>
                <a:gd name="T53" fmla="*/ 2376 h 21"/>
                <a:gd name="T54" fmla="*/ 1296 w 18"/>
                <a:gd name="T55" fmla="*/ 2376 h 21"/>
                <a:gd name="T56" fmla="*/ 1080 w 18"/>
                <a:gd name="T57" fmla="*/ 2376 h 21"/>
                <a:gd name="T58" fmla="*/ 864 w 18"/>
                <a:gd name="T59" fmla="*/ 2376 h 21"/>
                <a:gd name="T60" fmla="*/ 432 w 18"/>
                <a:gd name="T61" fmla="*/ 2592 h 21"/>
                <a:gd name="T62" fmla="*/ 432 w 18"/>
                <a:gd name="T63" fmla="*/ 2376 h 21"/>
                <a:gd name="T64" fmla="*/ 432 w 18"/>
                <a:gd name="T65" fmla="*/ 2376 h 21"/>
                <a:gd name="T66" fmla="*/ 432 w 18"/>
                <a:gd name="T67" fmla="*/ 1728 h 21"/>
                <a:gd name="T68" fmla="*/ 216 w 18"/>
                <a:gd name="T69" fmla="*/ 1512 h 21"/>
                <a:gd name="T70" fmla="*/ 0 w 18"/>
                <a:gd name="T71" fmla="*/ 1080 h 21"/>
                <a:gd name="T72" fmla="*/ 432 w 18"/>
                <a:gd name="T73" fmla="*/ 864 h 21"/>
                <a:gd name="T74" fmla="*/ 648 w 18"/>
                <a:gd name="T75" fmla="*/ 648 h 21"/>
                <a:gd name="T76" fmla="*/ 648 w 18"/>
                <a:gd name="T77" fmla="*/ 864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
                <a:gd name="T118" fmla="*/ 0 h 21"/>
                <a:gd name="T119" fmla="*/ 18 w 18"/>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 h="21">
                  <a:moveTo>
                    <a:pt x="3" y="4"/>
                  </a:moveTo>
                  <a:lnTo>
                    <a:pt x="4" y="4"/>
                  </a:lnTo>
                  <a:lnTo>
                    <a:pt x="4" y="1"/>
                  </a:lnTo>
                  <a:lnTo>
                    <a:pt x="4" y="0"/>
                  </a:lnTo>
                  <a:lnTo>
                    <a:pt x="6" y="0"/>
                  </a:lnTo>
                  <a:lnTo>
                    <a:pt x="6" y="2"/>
                  </a:lnTo>
                  <a:lnTo>
                    <a:pt x="7" y="2"/>
                  </a:lnTo>
                  <a:lnTo>
                    <a:pt x="7" y="4"/>
                  </a:lnTo>
                  <a:lnTo>
                    <a:pt x="9" y="4"/>
                  </a:lnTo>
                  <a:lnTo>
                    <a:pt x="11" y="6"/>
                  </a:lnTo>
                  <a:lnTo>
                    <a:pt x="11" y="9"/>
                  </a:lnTo>
                  <a:lnTo>
                    <a:pt x="13" y="12"/>
                  </a:lnTo>
                  <a:lnTo>
                    <a:pt x="16" y="15"/>
                  </a:lnTo>
                  <a:lnTo>
                    <a:pt x="16" y="16"/>
                  </a:lnTo>
                  <a:lnTo>
                    <a:pt x="18" y="16"/>
                  </a:lnTo>
                  <a:lnTo>
                    <a:pt x="17" y="21"/>
                  </a:lnTo>
                  <a:lnTo>
                    <a:pt x="17" y="20"/>
                  </a:lnTo>
                  <a:lnTo>
                    <a:pt x="15" y="19"/>
                  </a:lnTo>
                  <a:lnTo>
                    <a:pt x="15" y="20"/>
                  </a:lnTo>
                  <a:lnTo>
                    <a:pt x="14" y="21"/>
                  </a:lnTo>
                  <a:lnTo>
                    <a:pt x="12" y="20"/>
                  </a:lnTo>
                  <a:lnTo>
                    <a:pt x="13" y="17"/>
                  </a:lnTo>
                  <a:lnTo>
                    <a:pt x="12" y="16"/>
                  </a:lnTo>
                  <a:lnTo>
                    <a:pt x="10" y="13"/>
                  </a:lnTo>
                  <a:lnTo>
                    <a:pt x="9" y="11"/>
                  </a:lnTo>
                  <a:lnTo>
                    <a:pt x="8" y="10"/>
                  </a:lnTo>
                  <a:lnTo>
                    <a:pt x="7" y="11"/>
                  </a:lnTo>
                  <a:lnTo>
                    <a:pt x="6" y="11"/>
                  </a:lnTo>
                  <a:lnTo>
                    <a:pt x="5" y="11"/>
                  </a:lnTo>
                  <a:lnTo>
                    <a:pt x="4" y="11"/>
                  </a:lnTo>
                  <a:lnTo>
                    <a:pt x="2" y="12"/>
                  </a:lnTo>
                  <a:lnTo>
                    <a:pt x="2" y="11"/>
                  </a:lnTo>
                  <a:lnTo>
                    <a:pt x="2" y="8"/>
                  </a:lnTo>
                  <a:lnTo>
                    <a:pt x="1" y="7"/>
                  </a:lnTo>
                  <a:lnTo>
                    <a:pt x="0" y="5"/>
                  </a:lnTo>
                  <a:lnTo>
                    <a:pt x="2" y="4"/>
                  </a:lnTo>
                  <a:lnTo>
                    <a:pt x="3" y="3"/>
                  </a:lnTo>
                  <a:lnTo>
                    <a:pt x="3"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95" name="Freeform 871"/>
            <p:cNvSpPr>
              <a:spLocks/>
            </p:cNvSpPr>
            <p:nvPr/>
          </p:nvSpPr>
          <p:spPr bwMode="auto">
            <a:xfrm>
              <a:off x="4075" y="2394"/>
              <a:ext cx="108" cy="66"/>
            </a:xfrm>
            <a:custGeom>
              <a:avLst/>
              <a:gdLst>
                <a:gd name="T0" fmla="*/ 3888 w 18"/>
                <a:gd name="T1" fmla="*/ 1512 h 11"/>
                <a:gd name="T2" fmla="*/ 2592 w 18"/>
                <a:gd name="T3" fmla="*/ 1296 h 11"/>
                <a:gd name="T4" fmla="*/ 2160 w 18"/>
                <a:gd name="T5" fmla="*/ 864 h 11"/>
                <a:gd name="T6" fmla="*/ 1512 w 18"/>
                <a:gd name="T7" fmla="*/ 648 h 11"/>
                <a:gd name="T8" fmla="*/ 864 w 18"/>
                <a:gd name="T9" fmla="*/ 0 h 11"/>
                <a:gd name="T10" fmla="*/ 216 w 18"/>
                <a:gd name="T11" fmla="*/ 216 h 11"/>
                <a:gd name="T12" fmla="*/ 0 w 18"/>
                <a:gd name="T13" fmla="*/ 432 h 11"/>
                <a:gd name="T14" fmla="*/ 0 w 18"/>
                <a:gd name="T15" fmla="*/ 864 h 11"/>
                <a:gd name="T16" fmla="*/ 0 w 18"/>
                <a:gd name="T17" fmla="*/ 1080 h 11"/>
                <a:gd name="T18" fmla="*/ 432 w 18"/>
                <a:gd name="T19" fmla="*/ 1296 h 11"/>
                <a:gd name="T20" fmla="*/ 648 w 18"/>
                <a:gd name="T21" fmla="*/ 1512 h 11"/>
                <a:gd name="T22" fmla="*/ 1512 w 18"/>
                <a:gd name="T23" fmla="*/ 1728 h 11"/>
                <a:gd name="T24" fmla="*/ 2160 w 18"/>
                <a:gd name="T25" fmla="*/ 1728 h 11"/>
                <a:gd name="T26" fmla="*/ 2592 w 18"/>
                <a:gd name="T27" fmla="*/ 2160 h 11"/>
                <a:gd name="T28" fmla="*/ 3240 w 18"/>
                <a:gd name="T29" fmla="*/ 2376 h 11"/>
                <a:gd name="T30" fmla="*/ 3888 w 18"/>
                <a:gd name="T31" fmla="*/ 2160 h 11"/>
                <a:gd name="T32" fmla="*/ 3888 w 18"/>
                <a:gd name="T33" fmla="*/ 1944 h 11"/>
                <a:gd name="T34" fmla="*/ 3888 w 18"/>
                <a:gd name="T35" fmla="*/ 1512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1"/>
                <a:gd name="T56" fmla="*/ 18 w 18"/>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1">
                  <a:moveTo>
                    <a:pt x="18" y="7"/>
                  </a:moveTo>
                  <a:lnTo>
                    <a:pt x="12" y="6"/>
                  </a:lnTo>
                  <a:lnTo>
                    <a:pt x="10" y="4"/>
                  </a:lnTo>
                  <a:lnTo>
                    <a:pt x="7" y="3"/>
                  </a:lnTo>
                  <a:lnTo>
                    <a:pt x="4" y="0"/>
                  </a:lnTo>
                  <a:lnTo>
                    <a:pt x="1" y="1"/>
                  </a:lnTo>
                  <a:lnTo>
                    <a:pt x="0" y="2"/>
                  </a:lnTo>
                  <a:lnTo>
                    <a:pt x="0" y="4"/>
                  </a:lnTo>
                  <a:lnTo>
                    <a:pt x="0" y="5"/>
                  </a:lnTo>
                  <a:lnTo>
                    <a:pt x="2" y="6"/>
                  </a:lnTo>
                  <a:lnTo>
                    <a:pt x="3" y="7"/>
                  </a:lnTo>
                  <a:lnTo>
                    <a:pt x="7" y="8"/>
                  </a:lnTo>
                  <a:lnTo>
                    <a:pt x="10" y="8"/>
                  </a:lnTo>
                  <a:lnTo>
                    <a:pt x="12" y="10"/>
                  </a:lnTo>
                  <a:lnTo>
                    <a:pt x="15" y="11"/>
                  </a:lnTo>
                  <a:lnTo>
                    <a:pt x="18" y="10"/>
                  </a:lnTo>
                  <a:lnTo>
                    <a:pt x="18" y="9"/>
                  </a:lnTo>
                  <a:lnTo>
                    <a:pt x="18"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96" name="Freeform 872"/>
            <p:cNvSpPr>
              <a:spLocks/>
            </p:cNvSpPr>
            <p:nvPr/>
          </p:nvSpPr>
          <p:spPr bwMode="auto">
            <a:xfrm>
              <a:off x="4075" y="2394"/>
              <a:ext cx="108" cy="66"/>
            </a:xfrm>
            <a:custGeom>
              <a:avLst/>
              <a:gdLst>
                <a:gd name="T0" fmla="*/ 3888 w 18"/>
                <a:gd name="T1" fmla="*/ 1512 h 11"/>
                <a:gd name="T2" fmla="*/ 2592 w 18"/>
                <a:gd name="T3" fmla="*/ 1296 h 11"/>
                <a:gd name="T4" fmla="*/ 2160 w 18"/>
                <a:gd name="T5" fmla="*/ 864 h 11"/>
                <a:gd name="T6" fmla="*/ 1512 w 18"/>
                <a:gd name="T7" fmla="*/ 648 h 11"/>
                <a:gd name="T8" fmla="*/ 864 w 18"/>
                <a:gd name="T9" fmla="*/ 0 h 11"/>
                <a:gd name="T10" fmla="*/ 216 w 18"/>
                <a:gd name="T11" fmla="*/ 216 h 11"/>
                <a:gd name="T12" fmla="*/ 0 w 18"/>
                <a:gd name="T13" fmla="*/ 432 h 11"/>
                <a:gd name="T14" fmla="*/ 0 w 18"/>
                <a:gd name="T15" fmla="*/ 864 h 11"/>
                <a:gd name="T16" fmla="*/ 0 w 18"/>
                <a:gd name="T17" fmla="*/ 1080 h 11"/>
                <a:gd name="T18" fmla="*/ 432 w 18"/>
                <a:gd name="T19" fmla="*/ 1296 h 11"/>
                <a:gd name="T20" fmla="*/ 648 w 18"/>
                <a:gd name="T21" fmla="*/ 1512 h 11"/>
                <a:gd name="T22" fmla="*/ 1512 w 18"/>
                <a:gd name="T23" fmla="*/ 1728 h 11"/>
                <a:gd name="T24" fmla="*/ 2160 w 18"/>
                <a:gd name="T25" fmla="*/ 1728 h 11"/>
                <a:gd name="T26" fmla="*/ 2592 w 18"/>
                <a:gd name="T27" fmla="*/ 2160 h 11"/>
                <a:gd name="T28" fmla="*/ 3240 w 18"/>
                <a:gd name="T29" fmla="*/ 2376 h 11"/>
                <a:gd name="T30" fmla="*/ 3888 w 18"/>
                <a:gd name="T31" fmla="*/ 2160 h 11"/>
                <a:gd name="T32" fmla="*/ 3888 w 18"/>
                <a:gd name="T33" fmla="*/ 1944 h 11"/>
                <a:gd name="T34" fmla="*/ 3888 w 18"/>
                <a:gd name="T35" fmla="*/ 1512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1"/>
                <a:gd name="T56" fmla="*/ 18 w 18"/>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1">
                  <a:moveTo>
                    <a:pt x="18" y="7"/>
                  </a:moveTo>
                  <a:lnTo>
                    <a:pt x="12" y="6"/>
                  </a:lnTo>
                  <a:lnTo>
                    <a:pt x="10" y="4"/>
                  </a:lnTo>
                  <a:lnTo>
                    <a:pt x="7" y="3"/>
                  </a:lnTo>
                  <a:lnTo>
                    <a:pt x="4" y="0"/>
                  </a:lnTo>
                  <a:lnTo>
                    <a:pt x="1" y="1"/>
                  </a:lnTo>
                  <a:lnTo>
                    <a:pt x="0" y="2"/>
                  </a:lnTo>
                  <a:lnTo>
                    <a:pt x="0" y="4"/>
                  </a:lnTo>
                  <a:lnTo>
                    <a:pt x="0" y="5"/>
                  </a:lnTo>
                  <a:lnTo>
                    <a:pt x="2" y="6"/>
                  </a:lnTo>
                  <a:lnTo>
                    <a:pt x="3" y="7"/>
                  </a:lnTo>
                  <a:lnTo>
                    <a:pt x="7" y="8"/>
                  </a:lnTo>
                  <a:lnTo>
                    <a:pt x="10" y="8"/>
                  </a:lnTo>
                  <a:lnTo>
                    <a:pt x="12" y="10"/>
                  </a:lnTo>
                  <a:lnTo>
                    <a:pt x="15" y="11"/>
                  </a:lnTo>
                  <a:lnTo>
                    <a:pt x="18" y="10"/>
                  </a:lnTo>
                  <a:lnTo>
                    <a:pt x="18" y="9"/>
                  </a:lnTo>
                  <a:lnTo>
                    <a:pt x="18"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97" name="Freeform 873"/>
            <p:cNvSpPr>
              <a:spLocks/>
            </p:cNvSpPr>
            <p:nvPr/>
          </p:nvSpPr>
          <p:spPr bwMode="auto">
            <a:xfrm>
              <a:off x="4195" y="2424"/>
              <a:ext cx="48" cy="30"/>
            </a:xfrm>
            <a:custGeom>
              <a:avLst/>
              <a:gdLst>
                <a:gd name="T0" fmla="*/ 1728 w 8"/>
                <a:gd name="T1" fmla="*/ 432 h 5"/>
                <a:gd name="T2" fmla="*/ 1512 w 8"/>
                <a:gd name="T3" fmla="*/ 216 h 5"/>
                <a:gd name="T4" fmla="*/ 1080 w 8"/>
                <a:gd name="T5" fmla="*/ 216 h 5"/>
                <a:gd name="T6" fmla="*/ 864 w 8"/>
                <a:gd name="T7" fmla="*/ 0 h 5"/>
                <a:gd name="T8" fmla="*/ 432 w 8"/>
                <a:gd name="T9" fmla="*/ 0 h 5"/>
                <a:gd name="T10" fmla="*/ 0 w 8"/>
                <a:gd name="T11" fmla="*/ 432 h 5"/>
                <a:gd name="T12" fmla="*/ 216 w 8"/>
                <a:gd name="T13" fmla="*/ 648 h 5"/>
                <a:gd name="T14" fmla="*/ 432 w 8"/>
                <a:gd name="T15" fmla="*/ 1080 h 5"/>
                <a:gd name="T16" fmla="*/ 1728 w 8"/>
                <a:gd name="T17" fmla="*/ 864 h 5"/>
                <a:gd name="T18" fmla="*/ 1728 w 8"/>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8" y="2"/>
                  </a:moveTo>
                  <a:lnTo>
                    <a:pt x="7" y="1"/>
                  </a:lnTo>
                  <a:lnTo>
                    <a:pt x="5" y="1"/>
                  </a:lnTo>
                  <a:lnTo>
                    <a:pt x="4" y="0"/>
                  </a:lnTo>
                  <a:lnTo>
                    <a:pt x="2" y="0"/>
                  </a:lnTo>
                  <a:lnTo>
                    <a:pt x="0" y="2"/>
                  </a:lnTo>
                  <a:lnTo>
                    <a:pt x="1" y="3"/>
                  </a:lnTo>
                  <a:lnTo>
                    <a:pt x="2" y="5"/>
                  </a:lnTo>
                  <a:lnTo>
                    <a:pt x="8" y="4"/>
                  </a:lnTo>
                  <a:lnTo>
                    <a:pt x="8"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698" name="Freeform 874"/>
            <p:cNvSpPr>
              <a:spLocks/>
            </p:cNvSpPr>
            <p:nvPr/>
          </p:nvSpPr>
          <p:spPr bwMode="auto">
            <a:xfrm>
              <a:off x="4195" y="2424"/>
              <a:ext cx="48" cy="30"/>
            </a:xfrm>
            <a:custGeom>
              <a:avLst/>
              <a:gdLst>
                <a:gd name="T0" fmla="*/ 1728 w 8"/>
                <a:gd name="T1" fmla="*/ 432 h 5"/>
                <a:gd name="T2" fmla="*/ 1512 w 8"/>
                <a:gd name="T3" fmla="*/ 216 h 5"/>
                <a:gd name="T4" fmla="*/ 1080 w 8"/>
                <a:gd name="T5" fmla="*/ 216 h 5"/>
                <a:gd name="T6" fmla="*/ 864 w 8"/>
                <a:gd name="T7" fmla="*/ 0 h 5"/>
                <a:gd name="T8" fmla="*/ 432 w 8"/>
                <a:gd name="T9" fmla="*/ 0 h 5"/>
                <a:gd name="T10" fmla="*/ 0 w 8"/>
                <a:gd name="T11" fmla="*/ 432 h 5"/>
                <a:gd name="T12" fmla="*/ 216 w 8"/>
                <a:gd name="T13" fmla="*/ 648 h 5"/>
                <a:gd name="T14" fmla="*/ 432 w 8"/>
                <a:gd name="T15" fmla="*/ 1080 h 5"/>
                <a:gd name="T16" fmla="*/ 1728 w 8"/>
                <a:gd name="T17" fmla="*/ 864 h 5"/>
                <a:gd name="T18" fmla="*/ 1728 w 8"/>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
                <a:gd name="T32" fmla="*/ 8 w 8"/>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
                  <a:moveTo>
                    <a:pt x="8" y="2"/>
                  </a:moveTo>
                  <a:lnTo>
                    <a:pt x="7" y="1"/>
                  </a:lnTo>
                  <a:lnTo>
                    <a:pt x="5" y="1"/>
                  </a:lnTo>
                  <a:lnTo>
                    <a:pt x="4" y="0"/>
                  </a:lnTo>
                  <a:lnTo>
                    <a:pt x="2" y="0"/>
                  </a:lnTo>
                  <a:lnTo>
                    <a:pt x="0" y="2"/>
                  </a:lnTo>
                  <a:lnTo>
                    <a:pt x="1" y="3"/>
                  </a:lnTo>
                  <a:lnTo>
                    <a:pt x="2" y="5"/>
                  </a:lnTo>
                  <a:lnTo>
                    <a:pt x="8" y="4"/>
                  </a:lnTo>
                  <a:lnTo>
                    <a:pt x="8"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699" name="Freeform 875"/>
            <p:cNvSpPr>
              <a:spLocks/>
            </p:cNvSpPr>
            <p:nvPr/>
          </p:nvSpPr>
          <p:spPr bwMode="auto">
            <a:xfrm>
              <a:off x="2833" y="2202"/>
              <a:ext cx="42" cy="96"/>
            </a:xfrm>
            <a:custGeom>
              <a:avLst/>
              <a:gdLst>
                <a:gd name="T0" fmla="*/ 432 w 7"/>
                <a:gd name="T1" fmla="*/ 0 h 16"/>
                <a:gd name="T2" fmla="*/ 216 w 7"/>
                <a:gd name="T3" fmla="*/ 216 h 16"/>
                <a:gd name="T4" fmla="*/ 432 w 7"/>
                <a:gd name="T5" fmla="*/ 432 h 16"/>
                <a:gd name="T6" fmla="*/ 432 w 7"/>
                <a:gd name="T7" fmla="*/ 864 h 16"/>
                <a:gd name="T8" fmla="*/ 432 w 7"/>
                <a:gd name="T9" fmla="*/ 1296 h 16"/>
                <a:gd name="T10" fmla="*/ 216 w 7"/>
                <a:gd name="T11" fmla="*/ 1512 h 16"/>
                <a:gd name="T12" fmla="*/ 216 w 7"/>
                <a:gd name="T13" fmla="*/ 1728 h 16"/>
                <a:gd name="T14" fmla="*/ 0 w 7"/>
                <a:gd name="T15" fmla="*/ 1944 h 16"/>
                <a:gd name="T16" fmla="*/ 0 w 7"/>
                <a:gd name="T17" fmla="*/ 2376 h 16"/>
                <a:gd name="T18" fmla="*/ 216 w 7"/>
                <a:gd name="T19" fmla="*/ 2376 h 16"/>
                <a:gd name="T20" fmla="*/ 216 w 7"/>
                <a:gd name="T21" fmla="*/ 2592 h 16"/>
                <a:gd name="T22" fmla="*/ 216 w 7"/>
                <a:gd name="T23" fmla="*/ 3024 h 16"/>
                <a:gd name="T24" fmla="*/ 216 w 7"/>
                <a:gd name="T25" fmla="*/ 3240 h 16"/>
                <a:gd name="T26" fmla="*/ 432 w 7"/>
                <a:gd name="T27" fmla="*/ 3240 h 16"/>
                <a:gd name="T28" fmla="*/ 864 w 7"/>
                <a:gd name="T29" fmla="*/ 3456 h 16"/>
                <a:gd name="T30" fmla="*/ 1080 w 7"/>
                <a:gd name="T31" fmla="*/ 3240 h 16"/>
                <a:gd name="T32" fmla="*/ 1080 w 7"/>
                <a:gd name="T33" fmla="*/ 3024 h 16"/>
                <a:gd name="T34" fmla="*/ 1296 w 7"/>
                <a:gd name="T35" fmla="*/ 2592 h 16"/>
                <a:gd name="T36" fmla="*/ 1296 w 7"/>
                <a:gd name="T37" fmla="*/ 2160 h 16"/>
                <a:gd name="T38" fmla="*/ 1080 w 7"/>
                <a:gd name="T39" fmla="*/ 1728 h 16"/>
                <a:gd name="T40" fmla="*/ 1296 w 7"/>
                <a:gd name="T41" fmla="*/ 1512 h 16"/>
                <a:gd name="T42" fmla="*/ 1296 w 7"/>
                <a:gd name="T43" fmla="*/ 864 h 16"/>
                <a:gd name="T44" fmla="*/ 1512 w 7"/>
                <a:gd name="T45" fmla="*/ 648 h 16"/>
                <a:gd name="T46" fmla="*/ 1512 w 7"/>
                <a:gd name="T47" fmla="*/ 216 h 16"/>
                <a:gd name="T48" fmla="*/ 1296 w 7"/>
                <a:gd name="T49" fmla="*/ 0 h 16"/>
                <a:gd name="T50" fmla="*/ 1080 w 7"/>
                <a:gd name="T51" fmla="*/ 216 h 16"/>
                <a:gd name="T52" fmla="*/ 648 w 7"/>
                <a:gd name="T53" fmla="*/ 216 h 16"/>
                <a:gd name="T54" fmla="*/ 432 w 7"/>
                <a:gd name="T55" fmla="*/ 0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
                <a:gd name="T85" fmla="*/ 0 h 16"/>
                <a:gd name="T86" fmla="*/ 7 w 7"/>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 h="16">
                  <a:moveTo>
                    <a:pt x="2" y="0"/>
                  </a:moveTo>
                  <a:lnTo>
                    <a:pt x="1" y="1"/>
                  </a:lnTo>
                  <a:lnTo>
                    <a:pt x="2" y="2"/>
                  </a:lnTo>
                  <a:lnTo>
                    <a:pt x="2" y="4"/>
                  </a:lnTo>
                  <a:lnTo>
                    <a:pt x="2" y="6"/>
                  </a:lnTo>
                  <a:lnTo>
                    <a:pt x="1" y="7"/>
                  </a:lnTo>
                  <a:lnTo>
                    <a:pt x="1" y="8"/>
                  </a:lnTo>
                  <a:lnTo>
                    <a:pt x="0" y="9"/>
                  </a:lnTo>
                  <a:lnTo>
                    <a:pt x="0" y="11"/>
                  </a:lnTo>
                  <a:lnTo>
                    <a:pt x="1" y="11"/>
                  </a:lnTo>
                  <a:lnTo>
                    <a:pt x="1" y="12"/>
                  </a:lnTo>
                  <a:lnTo>
                    <a:pt x="1" y="14"/>
                  </a:lnTo>
                  <a:lnTo>
                    <a:pt x="1" y="15"/>
                  </a:lnTo>
                  <a:lnTo>
                    <a:pt x="2" y="15"/>
                  </a:lnTo>
                  <a:lnTo>
                    <a:pt x="4" y="16"/>
                  </a:lnTo>
                  <a:lnTo>
                    <a:pt x="5" y="15"/>
                  </a:lnTo>
                  <a:lnTo>
                    <a:pt x="5" y="14"/>
                  </a:lnTo>
                  <a:lnTo>
                    <a:pt x="6" y="12"/>
                  </a:lnTo>
                  <a:lnTo>
                    <a:pt x="6" y="10"/>
                  </a:lnTo>
                  <a:lnTo>
                    <a:pt x="5" y="8"/>
                  </a:lnTo>
                  <a:lnTo>
                    <a:pt x="6" y="7"/>
                  </a:lnTo>
                  <a:lnTo>
                    <a:pt x="6" y="4"/>
                  </a:lnTo>
                  <a:lnTo>
                    <a:pt x="7" y="3"/>
                  </a:lnTo>
                  <a:lnTo>
                    <a:pt x="7" y="1"/>
                  </a:lnTo>
                  <a:lnTo>
                    <a:pt x="6" y="0"/>
                  </a:lnTo>
                  <a:lnTo>
                    <a:pt x="5" y="1"/>
                  </a:lnTo>
                  <a:lnTo>
                    <a:pt x="3"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00" name="Freeform 876"/>
            <p:cNvSpPr>
              <a:spLocks/>
            </p:cNvSpPr>
            <p:nvPr/>
          </p:nvSpPr>
          <p:spPr bwMode="auto">
            <a:xfrm>
              <a:off x="2833" y="2202"/>
              <a:ext cx="42" cy="96"/>
            </a:xfrm>
            <a:custGeom>
              <a:avLst/>
              <a:gdLst>
                <a:gd name="T0" fmla="*/ 432 w 7"/>
                <a:gd name="T1" fmla="*/ 0 h 16"/>
                <a:gd name="T2" fmla="*/ 216 w 7"/>
                <a:gd name="T3" fmla="*/ 216 h 16"/>
                <a:gd name="T4" fmla="*/ 432 w 7"/>
                <a:gd name="T5" fmla="*/ 432 h 16"/>
                <a:gd name="T6" fmla="*/ 432 w 7"/>
                <a:gd name="T7" fmla="*/ 864 h 16"/>
                <a:gd name="T8" fmla="*/ 432 w 7"/>
                <a:gd name="T9" fmla="*/ 1296 h 16"/>
                <a:gd name="T10" fmla="*/ 216 w 7"/>
                <a:gd name="T11" fmla="*/ 1512 h 16"/>
                <a:gd name="T12" fmla="*/ 216 w 7"/>
                <a:gd name="T13" fmla="*/ 1728 h 16"/>
                <a:gd name="T14" fmla="*/ 0 w 7"/>
                <a:gd name="T15" fmla="*/ 1944 h 16"/>
                <a:gd name="T16" fmla="*/ 0 w 7"/>
                <a:gd name="T17" fmla="*/ 2376 h 16"/>
                <a:gd name="T18" fmla="*/ 216 w 7"/>
                <a:gd name="T19" fmla="*/ 2376 h 16"/>
                <a:gd name="T20" fmla="*/ 216 w 7"/>
                <a:gd name="T21" fmla="*/ 2592 h 16"/>
                <a:gd name="T22" fmla="*/ 216 w 7"/>
                <a:gd name="T23" fmla="*/ 3024 h 16"/>
                <a:gd name="T24" fmla="*/ 216 w 7"/>
                <a:gd name="T25" fmla="*/ 3240 h 16"/>
                <a:gd name="T26" fmla="*/ 432 w 7"/>
                <a:gd name="T27" fmla="*/ 3240 h 16"/>
                <a:gd name="T28" fmla="*/ 864 w 7"/>
                <a:gd name="T29" fmla="*/ 3456 h 16"/>
                <a:gd name="T30" fmla="*/ 1080 w 7"/>
                <a:gd name="T31" fmla="*/ 3240 h 16"/>
                <a:gd name="T32" fmla="*/ 1080 w 7"/>
                <a:gd name="T33" fmla="*/ 3024 h 16"/>
                <a:gd name="T34" fmla="*/ 1296 w 7"/>
                <a:gd name="T35" fmla="*/ 2592 h 16"/>
                <a:gd name="T36" fmla="*/ 1296 w 7"/>
                <a:gd name="T37" fmla="*/ 2160 h 16"/>
                <a:gd name="T38" fmla="*/ 1080 w 7"/>
                <a:gd name="T39" fmla="*/ 1728 h 16"/>
                <a:gd name="T40" fmla="*/ 1296 w 7"/>
                <a:gd name="T41" fmla="*/ 1512 h 16"/>
                <a:gd name="T42" fmla="*/ 1296 w 7"/>
                <a:gd name="T43" fmla="*/ 864 h 16"/>
                <a:gd name="T44" fmla="*/ 1512 w 7"/>
                <a:gd name="T45" fmla="*/ 648 h 16"/>
                <a:gd name="T46" fmla="*/ 1512 w 7"/>
                <a:gd name="T47" fmla="*/ 216 h 16"/>
                <a:gd name="T48" fmla="*/ 1296 w 7"/>
                <a:gd name="T49" fmla="*/ 0 h 16"/>
                <a:gd name="T50" fmla="*/ 1080 w 7"/>
                <a:gd name="T51" fmla="*/ 216 h 16"/>
                <a:gd name="T52" fmla="*/ 648 w 7"/>
                <a:gd name="T53" fmla="*/ 216 h 16"/>
                <a:gd name="T54" fmla="*/ 432 w 7"/>
                <a:gd name="T55" fmla="*/ 0 h 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
                <a:gd name="T85" fmla="*/ 0 h 16"/>
                <a:gd name="T86" fmla="*/ 7 w 7"/>
                <a:gd name="T87" fmla="*/ 16 h 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 h="16">
                  <a:moveTo>
                    <a:pt x="2" y="0"/>
                  </a:moveTo>
                  <a:lnTo>
                    <a:pt x="1" y="1"/>
                  </a:lnTo>
                  <a:lnTo>
                    <a:pt x="2" y="2"/>
                  </a:lnTo>
                  <a:lnTo>
                    <a:pt x="2" y="4"/>
                  </a:lnTo>
                  <a:lnTo>
                    <a:pt x="2" y="6"/>
                  </a:lnTo>
                  <a:lnTo>
                    <a:pt x="1" y="7"/>
                  </a:lnTo>
                  <a:lnTo>
                    <a:pt x="1" y="8"/>
                  </a:lnTo>
                  <a:lnTo>
                    <a:pt x="0" y="9"/>
                  </a:lnTo>
                  <a:lnTo>
                    <a:pt x="0" y="11"/>
                  </a:lnTo>
                  <a:lnTo>
                    <a:pt x="1" y="11"/>
                  </a:lnTo>
                  <a:lnTo>
                    <a:pt x="1" y="12"/>
                  </a:lnTo>
                  <a:lnTo>
                    <a:pt x="1" y="14"/>
                  </a:lnTo>
                  <a:lnTo>
                    <a:pt x="1" y="15"/>
                  </a:lnTo>
                  <a:lnTo>
                    <a:pt x="2" y="15"/>
                  </a:lnTo>
                  <a:lnTo>
                    <a:pt x="4" y="16"/>
                  </a:lnTo>
                  <a:lnTo>
                    <a:pt x="5" y="15"/>
                  </a:lnTo>
                  <a:lnTo>
                    <a:pt x="5" y="14"/>
                  </a:lnTo>
                  <a:lnTo>
                    <a:pt x="6" y="12"/>
                  </a:lnTo>
                  <a:lnTo>
                    <a:pt x="6" y="10"/>
                  </a:lnTo>
                  <a:lnTo>
                    <a:pt x="5" y="8"/>
                  </a:lnTo>
                  <a:lnTo>
                    <a:pt x="6" y="7"/>
                  </a:lnTo>
                  <a:lnTo>
                    <a:pt x="6" y="4"/>
                  </a:lnTo>
                  <a:lnTo>
                    <a:pt x="7" y="3"/>
                  </a:lnTo>
                  <a:lnTo>
                    <a:pt x="7" y="1"/>
                  </a:lnTo>
                  <a:lnTo>
                    <a:pt x="6" y="0"/>
                  </a:lnTo>
                  <a:lnTo>
                    <a:pt x="5" y="1"/>
                  </a:lnTo>
                  <a:lnTo>
                    <a:pt x="3"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01" name="Freeform 877"/>
            <p:cNvSpPr>
              <a:spLocks/>
            </p:cNvSpPr>
            <p:nvPr/>
          </p:nvSpPr>
          <p:spPr bwMode="auto">
            <a:xfrm>
              <a:off x="3433" y="2382"/>
              <a:ext cx="6" cy="12"/>
            </a:xfrm>
            <a:custGeom>
              <a:avLst/>
              <a:gdLst>
                <a:gd name="T0" fmla="*/ 216 w 1"/>
                <a:gd name="T1" fmla="*/ 0 h 2"/>
                <a:gd name="T2" fmla="*/ 0 w 1"/>
                <a:gd name="T3" fmla="*/ 216 h 2"/>
                <a:gd name="T4" fmla="*/ 0 w 1"/>
                <a:gd name="T5" fmla="*/ 432 h 2"/>
                <a:gd name="T6" fmla="*/ 216 w 1"/>
                <a:gd name="T7" fmla="*/ 216 h 2"/>
                <a:gd name="T8" fmla="*/ 216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1"/>
                  </a:lnTo>
                  <a:lnTo>
                    <a:pt x="0" y="2"/>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02" name="Freeform 878"/>
            <p:cNvSpPr>
              <a:spLocks/>
            </p:cNvSpPr>
            <p:nvPr/>
          </p:nvSpPr>
          <p:spPr bwMode="auto">
            <a:xfrm>
              <a:off x="3433" y="2382"/>
              <a:ext cx="6" cy="12"/>
            </a:xfrm>
            <a:custGeom>
              <a:avLst/>
              <a:gdLst>
                <a:gd name="T0" fmla="*/ 216 w 1"/>
                <a:gd name="T1" fmla="*/ 0 h 2"/>
                <a:gd name="T2" fmla="*/ 0 w 1"/>
                <a:gd name="T3" fmla="*/ 216 h 2"/>
                <a:gd name="T4" fmla="*/ 0 w 1"/>
                <a:gd name="T5" fmla="*/ 432 h 2"/>
                <a:gd name="T6" fmla="*/ 216 w 1"/>
                <a:gd name="T7" fmla="*/ 216 h 2"/>
                <a:gd name="T8" fmla="*/ 216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1" y="0"/>
                  </a:moveTo>
                  <a:lnTo>
                    <a:pt x="0" y="1"/>
                  </a:lnTo>
                  <a:lnTo>
                    <a:pt x="0" y="2"/>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03" name="Freeform 879"/>
            <p:cNvSpPr>
              <a:spLocks/>
            </p:cNvSpPr>
            <p:nvPr/>
          </p:nvSpPr>
          <p:spPr bwMode="auto">
            <a:xfrm>
              <a:off x="3433" y="2388"/>
              <a:ext cx="0" cy="6"/>
            </a:xfrm>
            <a:custGeom>
              <a:avLst/>
              <a:gdLst>
                <a:gd name="T0" fmla="*/ 0 h 1"/>
                <a:gd name="T1" fmla="*/ 216 h 1"/>
                <a:gd name="T2" fmla="*/ 0 h 1"/>
                <a:gd name="T3" fmla="*/ 0 60000 65536"/>
                <a:gd name="T4" fmla="*/ 0 60000 65536"/>
                <a:gd name="T5" fmla="*/ 0 60000 65536"/>
                <a:gd name="T6" fmla="*/ 0 h 1"/>
                <a:gd name="T7" fmla="*/ 1 h 1"/>
              </a:gdLst>
              <a:ahLst/>
              <a:cxnLst>
                <a:cxn ang="T3">
                  <a:pos x="0" y="T0"/>
                </a:cxn>
                <a:cxn ang="T4">
                  <a:pos x="0" y="T1"/>
                </a:cxn>
                <a:cxn ang="T5">
                  <a:pos x="0" y="T2"/>
                </a:cxn>
              </a:cxnLst>
              <a:rect l="0" t="T6" r="0" b="T7"/>
              <a:pathLst>
                <a:path h="1">
                  <a:moveTo>
                    <a:pt x="0" y="0"/>
                  </a:move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04" name="Freeform 880"/>
            <p:cNvSpPr>
              <a:spLocks/>
            </p:cNvSpPr>
            <p:nvPr/>
          </p:nvSpPr>
          <p:spPr bwMode="auto">
            <a:xfrm>
              <a:off x="3433" y="2388"/>
              <a:ext cx="0" cy="6"/>
            </a:xfrm>
            <a:custGeom>
              <a:avLst/>
              <a:gdLst>
                <a:gd name="T0" fmla="*/ 0 h 1"/>
                <a:gd name="T1" fmla="*/ 216 h 1"/>
                <a:gd name="T2" fmla="*/ 0 h 1"/>
                <a:gd name="T3" fmla="*/ 0 60000 65536"/>
                <a:gd name="T4" fmla="*/ 0 60000 65536"/>
                <a:gd name="T5" fmla="*/ 0 60000 65536"/>
                <a:gd name="T6" fmla="*/ 0 h 1"/>
                <a:gd name="T7" fmla="*/ 1 h 1"/>
              </a:gdLst>
              <a:ahLst/>
              <a:cxnLst>
                <a:cxn ang="T3">
                  <a:pos x="0" y="T0"/>
                </a:cxn>
                <a:cxn ang="T4">
                  <a:pos x="0" y="T1"/>
                </a:cxn>
                <a:cxn ang="T5">
                  <a:pos x="0" y="T2"/>
                </a:cxn>
              </a:cxnLst>
              <a:rect l="0" t="T6" r="0" b="T7"/>
              <a:pathLst>
                <a:path h="1">
                  <a:moveTo>
                    <a:pt x="0" y="0"/>
                  </a:move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05" name="Freeform 881"/>
            <p:cNvSpPr>
              <a:spLocks/>
            </p:cNvSpPr>
            <p:nvPr/>
          </p:nvSpPr>
          <p:spPr bwMode="auto">
            <a:xfrm>
              <a:off x="2797" y="2490"/>
              <a:ext cx="228" cy="210"/>
            </a:xfrm>
            <a:custGeom>
              <a:avLst/>
              <a:gdLst>
                <a:gd name="T0" fmla="*/ 3672 w 38"/>
                <a:gd name="T1" fmla="*/ 0 h 35"/>
                <a:gd name="T2" fmla="*/ 2592 w 38"/>
                <a:gd name="T3" fmla="*/ 0 h 35"/>
                <a:gd name="T4" fmla="*/ 3240 w 38"/>
                <a:gd name="T5" fmla="*/ 4752 h 35"/>
                <a:gd name="T6" fmla="*/ 1512 w 38"/>
                <a:gd name="T7" fmla="*/ 4752 h 35"/>
                <a:gd name="T8" fmla="*/ 1296 w 38"/>
                <a:gd name="T9" fmla="*/ 4752 h 35"/>
                <a:gd name="T10" fmla="*/ 1080 w 38"/>
                <a:gd name="T11" fmla="*/ 4752 h 35"/>
                <a:gd name="T12" fmla="*/ 648 w 38"/>
                <a:gd name="T13" fmla="*/ 4752 h 35"/>
                <a:gd name="T14" fmla="*/ 432 w 38"/>
                <a:gd name="T15" fmla="*/ 4968 h 35"/>
                <a:gd name="T16" fmla="*/ 216 w 38"/>
                <a:gd name="T17" fmla="*/ 4752 h 35"/>
                <a:gd name="T18" fmla="*/ 0 w 38"/>
                <a:gd name="T19" fmla="*/ 4752 h 35"/>
                <a:gd name="T20" fmla="*/ 0 w 38"/>
                <a:gd name="T21" fmla="*/ 5184 h 35"/>
                <a:gd name="T22" fmla="*/ 0 w 38"/>
                <a:gd name="T23" fmla="*/ 6048 h 35"/>
                <a:gd name="T24" fmla="*/ 432 w 38"/>
                <a:gd name="T25" fmla="*/ 6264 h 35"/>
                <a:gd name="T26" fmla="*/ 432 w 38"/>
                <a:gd name="T27" fmla="*/ 6480 h 35"/>
                <a:gd name="T28" fmla="*/ 864 w 38"/>
                <a:gd name="T29" fmla="*/ 6696 h 35"/>
                <a:gd name="T30" fmla="*/ 1296 w 38"/>
                <a:gd name="T31" fmla="*/ 6696 h 35"/>
                <a:gd name="T32" fmla="*/ 1296 w 38"/>
                <a:gd name="T33" fmla="*/ 6480 h 35"/>
                <a:gd name="T34" fmla="*/ 1728 w 38"/>
                <a:gd name="T35" fmla="*/ 6912 h 35"/>
                <a:gd name="T36" fmla="*/ 1944 w 38"/>
                <a:gd name="T37" fmla="*/ 7560 h 35"/>
                <a:gd name="T38" fmla="*/ 2376 w 38"/>
                <a:gd name="T39" fmla="*/ 7560 h 35"/>
                <a:gd name="T40" fmla="*/ 2808 w 38"/>
                <a:gd name="T41" fmla="*/ 7128 h 35"/>
                <a:gd name="T42" fmla="*/ 3024 w 38"/>
                <a:gd name="T43" fmla="*/ 7560 h 35"/>
                <a:gd name="T44" fmla="*/ 3240 w 38"/>
                <a:gd name="T45" fmla="*/ 7560 h 35"/>
                <a:gd name="T46" fmla="*/ 3456 w 38"/>
                <a:gd name="T47" fmla="*/ 6912 h 35"/>
                <a:gd name="T48" fmla="*/ 3672 w 38"/>
                <a:gd name="T49" fmla="*/ 6696 h 35"/>
                <a:gd name="T50" fmla="*/ 3456 w 38"/>
                <a:gd name="T51" fmla="*/ 6480 h 35"/>
                <a:gd name="T52" fmla="*/ 4104 w 38"/>
                <a:gd name="T53" fmla="*/ 6048 h 35"/>
                <a:gd name="T54" fmla="*/ 4104 w 38"/>
                <a:gd name="T55" fmla="*/ 5832 h 35"/>
                <a:gd name="T56" fmla="*/ 4536 w 38"/>
                <a:gd name="T57" fmla="*/ 6048 h 35"/>
                <a:gd name="T58" fmla="*/ 4968 w 38"/>
                <a:gd name="T59" fmla="*/ 5400 h 35"/>
                <a:gd name="T60" fmla="*/ 5184 w 38"/>
                <a:gd name="T61" fmla="*/ 5400 h 35"/>
                <a:gd name="T62" fmla="*/ 5400 w 38"/>
                <a:gd name="T63" fmla="*/ 4968 h 35"/>
                <a:gd name="T64" fmla="*/ 6048 w 38"/>
                <a:gd name="T65" fmla="*/ 4968 h 35"/>
                <a:gd name="T66" fmla="*/ 6048 w 38"/>
                <a:gd name="T67" fmla="*/ 5184 h 35"/>
                <a:gd name="T68" fmla="*/ 6912 w 38"/>
                <a:gd name="T69" fmla="*/ 5184 h 35"/>
                <a:gd name="T70" fmla="*/ 7128 w 38"/>
                <a:gd name="T71" fmla="*/ 4968 h 35"/>
                <a:gd name="T72" fmla="*/ 7560 w 38"/>
                <a:gd name="T73" fmla="*/ 4968 h 35"/>
                <a:gd name="T74" fmla="*/ 8208 w 38"/>
                <a:gd name="T75" fmla="*/ 2808 h 35"/>
                <a:gd name="T76" fmla="*/ 7560 w 38"/>
                <a:gd name="T77" fmla="*/ 3024 h 35"/>
                <a:gd name="T78" fmla="*/ 7344 w 38"/>
                <a:gd name="T79" fmla="*/ 2808 h 35"/>
                <a:gd name="T80" fmla="*/ 7344 w 38"/>
                <a:gd name="T81" fmla="*/ 2376 h 35"/>
                <a:gd name="T82" fmla="*/ 7128 w 38"/>
                <a:gd name="T83" fmla="*/ 2376 h 35"/>
                <a:gd name="T84" fmla="*/ 6912 w 38"/>
                <a:gd name="T85" fmla="*/ 2376 h 35"/>
                <a:gd name="T86" fmla="*/ 6696 w 38"/>
                <a:gd name="T87" fmla="*/ 1944 h 35"/>
                <a:gd name="T88" fmla="*/ 3672 w 38"/>
                <a:gd name="T89" fmla="*/ 0 h 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8"/>
                <a:gd name="T136" fmla="*/ 0 h 35"/>
                <a:gd name="T137" fmla="*/ 38 w 38"/>
                <a:gd name="T138" fmla="*/ 35 h 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8" h="35">
                  <a:moveTo>
                    <a:pt x="17" y="0"/>
                  </a:moveTo>
                  <a:lnTo>
                    <a:pt x="12" y="0"/>
                  </a:lnTo>
                  <a:lnTo>
                    <a:pt x="15" y="22"/>
                  </a:lnTo>
                  <a:lnTo>
                    <a:pt x="7" y="22"/>
                  </a:lnTo>
                  <a:lnTo>
                    <a:pt x="6" y="22"/>
                  </a:lnTo>
                  <a:lnTo>
                    <a:pt x="5" y="22"/>
                  </a:lnTo>
                  <a:lnTo>
                    <a:pt x="3" y="22"/>
                  </a:lnTo>
                  <a:lnTo>
                    <a:pt x="2" y="23"/>
                  </a:lnTo>
                  <a:lnTo>
                    <a:pt x="1" y="22"/>
                  </a:lnTo>
                  <a:lnTo>
                    <a:pt x="0" y="22"/>
                  </a:lnTo>
                  <a:lnTo>
                    <a:pt x="0" y="24"/>
                  </a:lnTo>
                  <a:lnTo>
                    <a:pt x="0" y="28"/>
                  </a:lnTo>
                  <a:lnTo>
                    <a:pt x="2" y="29"/>
                  </a:lnTo>
                  <a:lnTo>
                    <a:pt x="2" y="30"/>
                  </a:lnTo>
                  <a:lnTo>
                    <a:pt x="4" y="31"/>
                  </a:lnTo>
                  <a:lnTo>
                    <a:pt x="6" y="31"/>
                  </a:lnTo>
                  <a:lnTo>
                    <a:pt x="6" y="30"/>
                  </a:lnTo>
                  <a:lnTo>
                    <a:pt x="8" y="32"/>
                  </a:lnTo>
                  <a:lnTo>
                    <a:pt x="9" y="35"/>
                  </a:lnTo>
                  <a:lnTo>
                    <a:pt x="11" y="35"/>
                  </a:lnTo>
                  <a:lnTo>
                    <a:pt x="13" y="33"/>
                  </a:lnTo>
                  <a:lnTo>
                    <a:pt x="14" y="35"/>
                  </a:lnTo>
                  <a:lnTo>
                    <a:pt x="15" y="35"/>
                  </a:lnTo>
                  <a:lnTo>
                    <a:pt x="16" y="32"/>
                  </a:lnTo>
                  <a:lnTo>
                    <a:pt x="17" y="31"/>
                  </a:lnTo>
                  <a:lnTo>
                    <a:pt x="16" y="30"/>
                  </a:lnTo>
                  <a:lnTo>
                    <a:pt x="19" y="28"/>
                  </a:lnTo>
                  <a:lnTo>
                    <a:pt x="19" y="27"/>
                  </a:lnTo>
                  <a:lnTo>
                    <a:pt x="21" y="28"/>
                  </a:lnTo>
                  <a:lnTo>
                    <a:pt x="23" y="25"/>
                  </a:lnTo>
                  <a:lnTo>
                    <a:pt x="24" y="25"/>
                  </a:lnTo>
                  <a:lnTo>
                    <a:pt x="25" y="23"/>
                  </a:lnTo>
                  <a:lnTo>
                    <a:pt x="28" y="23"/>
                  </a:lnTo>
                  <a:lnTo>
                    <a:pt x="28" y="24"/>
                  </a:lnTo>
                  <a:lnTo>
                    <a:pt x="32" y="24"/>
                  </a:lnTo>
                  <a:lnTo>
                    <a:pt x="33" y="23"/>
                  </a:lnTo>
                  <a:lnTo>
                    <a:pt x="35" y="23"/>
                  </a:lnTo>
                  <a:lnTo>
                    <a:pt x="38" y="13"/>
                  </a:lnTo>
                  <a:lnTo>
                    <a:pt x="35" y="14"/>
                  </a:lnTo>
                  <a:lnTo>
                    <a:pt x="34" y="13"/>
                  </a:lnTo>
                  <a:lnTo>
                    <a:pt x="34" y="11"/>
                  </a:lnTo>
                  <a:lnTo>
                    <a:pt x="33" y="11"/>
                  </a:lnTo>
                  <a:lnTo>
                    <a:pt x="32" y="11"/>
                  </a:lnTo>
                  <a:lnTo>
                    <a:pt x="31" y="9"/>
                  </a:lnTo>
                  <a:lnTo>
                    <a:pt x="17"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06" name="Freeform 882"/>
            <p:cNvSpPr>
              <a:spLocks/>
            </p:cNvSpPr>
            <p:nvPr/>
          </p:nvSpPr>
          <p:spPr bwMode="auto">
            <a:xfrm>
              <a:off x="2797" y="2490"/>
              <a:ext cx="228" cy="210"/>
            </a:xfrm>
            <a:custGeom>
              <a:avLst/>
              <a:gdLst>
                <a:gd name="T0" fmla="*/ 3672 w 38"/>
                <a:gd name="T1" fmla="*/ 0 h 35"/>
                <a:gd name="T2" fmla="*/ 2592 w 38"/>
                <a:gd name="T3" fmla="*/ 0 h 35"/>
                <a:gd name="T4" fmla="*/ 3240 w 38"/>
                <a:gd name="T5" fmla="*/ 4752 h 35"/>
                <a:gd name="T6" fmla="*/ 1512 w 38"/>
                <a:gd name="T7" fmla="*/ 4752 h 35"/>
                <a:gd name="T8" fmla="*/ 1296 w 38"/>
                <a:gd name="T9" fmla="*/ 4752 h 35"/>
                <a:gd name="T10" fmla="*/ 1080 w 38"/>
                <a:gd name="T11" fmla="*/ 4752 h 35"/>
                <a:gd name="T12" fmla="*/ 648 w 38"/>
                <a:gd name="T13" fmla="*/ 4752 h 35"/>
                <a:gd name="T14" fmla="*/ 432 w 38"/>
                <a:gd name="T15" fmla="*/ 4968 h 35"/>
                <a:gd name="T16" fmla="*/ 216 w 38"/>
                <a:gd name="T17" fmla="*/ 4752 h 35"/>
                <a:gd name="T18" fmla="*/ 0 w 38"/>
                <a:gd name="T19" fmla="*/ 4752 h 35"/>
                <a:gd name="T20" fmla="*/ 0 w 38"/>
                <a:gd name="T21" fmla="*/ 5184 h 35"/>
                <a:gd name="T22" fmla="*/ 0 w 38"/>
                <a:gd name="T23" fmla="*/ 6048 h 35"/>
                <a:gd name="T24" fmla="*/ 432 w 38"/>
                <a:gd name="T25" fmla="*/ 6264 h 35"/>
                <a:gd name="T26" fmla="*/ 432 w 38"/>
                <a:gd name="T27" fmla="*/ 6480 h 35"/>
                <a:gd name="T28" fmla="*/ 864 w 38"/>
                <a:gd name="T29" fmla="*/ 6696 h 35"/>
                <a:gd name="T30" fmla="*/ 1296 w 38"/>
                <a:gd name="T31" fmla="*/ 6696 h 35"/>
                <a:gd name="T32" fmla="*/ 1296 w 38"/>
                <a:gd name="T33" fmla="*/ 6480 h 35"/>
                <a:gd name="T34" fmla="*/ 1728 w 38"/>
                <a:gd name="T35" fmla="*/ 6912 h 35"/>
                <a:gd name="T36" fmla="*/ 1944 w 38"/>
                <a:gd name="T37" fmla="*/ 7560 h 35"/>
                <a:gd name="T38" fmla="*/ 2376 w 38"/>
                <a:gd name="T39" fmla="*/ 7560 h 35"/>
                <a:gd name="T40" fmla="*/ 2808 w 38"/>
                <a:gd name="T41" fmla="*/ 7128 h 35"/>
                <a:gd name="T42" fmla="*/ 3024 w 38"/>
                <a:gd name="T43" fmla="*/ 7560 h 35"/>
                <a:gd name="T44" fmla="*/ 3240 w 38"/>
                <a:gd name="T45" fmla="*/ 7560 h 35"/>
                <a:gd name="T46" fmla="*/ 3456 w 38"/>
                <a:gd name="T47" fmla="*/ 6912 h 35"/>
                <a:gd name="T48" fmla="*/ 3672 w 38"/>
                <a:gd name="T49" fmla="*/ 6696 h 35"/>
                <a:gd name="T50" fmla="*/ 3456 w 38"/>
                <a:gd name="T51" fmla="*/ 6480 h 35"/>
                <a:gd name="T52" fmla="*/ 4104 w 38"/>
                <a:gd name="T53" fmla="*/ 6048 h 35"/>
                <a:gd name="T54" fmla="*/ 4104 w 38"/>
                <a:gd name="T55" fmla="*/ 5832 h 35"/>
                <a:gd name="T56" fmla="*/ 4536 w 38"/>
                <a:gd name="T57" fmla="*/ 6048 h 35"/>
                <a:gd name="T58" fmla="*/ 4968 w 38"/>
                <a:gd name="T59" fmla="*/ 5400 h 35"/>
                <a:gd name="T60" fmla="*/ 5184 w 38"/>
                <a:gd name="T61" fmla="*/ 5400 h 35"/>
                <a:gd name="T62" fmla="*/ 5400 w 38"/>
                <a:gd name="T63" fmla="*/ 4968 h 35"/>
                <a:gd name="T64" fmla="*/ 6048 w 38"/>
                <a:gd name="T65" fmla="*/ 4968 h 35"/>
                <a:gd name="T66" fmla="*/ 6048 w 38"/>
                <a:gd name="T67" fmla="*/ 5184 h 35"/>
                <a:gd name="T68" fmla="*/ 6912 w 38"/>
                <a:gd name="T69" fmla="*/ 5184 h 35"/>
                <a:gd name="T70" fmla="*/ 7128 w 38"/>
                <a:gd name="T71" fmla="*/ 4968 h 35"/>
                <a:gd name="T72" fmla="*/ 7560 w 38"/>
                <a:gd name="T73" fmla="*/ 4968 h 35"/>
                <a:gd name="T74" fmla="*/ 8208 w 38"/>
                <a:gd name="T75" fmla="*/ 2808 h 35"/>
                <a:gd name="T76" fmla="*/ 7560 w 38"/>
                <a:gd name="T77" fmla="*/ 3024 h 35"/>
                <a:gd name="T78" fmla="*/ 7344 w 38"/>
                <a:gd name="T79" fmla="*/ 2808 h 35"/>
                <a:gd name="T80" fmla="*/ 7344 w 38"/>
                <a:gd name="T81" fmla="*/ 2376 h 35"/>
                <a:gd name="T82" fmla="*/ 7128 w 38"/>
                <a:gd name="T83" fmla="*/ 2376 h 35"/>
                <a:gd name="T84" fmla="*/ 6912 w 38"/>
                <a:gd name="T85" fmla="*/ 2376 h 35"/>
                <a:gd name="T86" fmla="*/ 6696 w 38"/>
                <a:gd name="T87" fmla="*/ 1944 h 35"/>
                <a:gd name="T88" fmla="*/ 3672 w 38"/>
                <a:gd name="T89" fmla="*/ 0 h 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8"/>
                <a:gd name="T136" fmla="*/ 0 h 35"/>
                <a:gd name="T137" fmla="*/ 38 w 38"/>
                <a:gd name="T138" fmla="*/ 35 h 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8" h="35">
                  <a:moveTo>
                    <a:pt x="17" y="0"/>
                  </a:moveTo>
                  <a:lnTo>
                    <a:pt x="12" y="0"/>
                  </a:lnTo>
                  <a:lnTo>
                    <a:pt x="15" y="22"/>
                  </a:lnTo>
                  <a:lnTo>
                    <a:pt x="7" y="22"/>
                  </a:lnTo>
                  <a:lnTo>
                    <a:pt x="6" y="22"/>
                  </a:lnTo>
                  <a:lnTo>
                    <a:pt x="5" y="22"/>
                  </a:lnTo>
                  <a:lnTo>
                    <a:pt x="3" y="22"/>
                  </a:lnTo>
                  <a:lnTo>
                    <a:pt x="2" y="23"/>
                  </a:lnTo>
                  <a:lnTo>
                    <a:pt x="1" y="22"/>
                  </a:lnTo>
                  <a:lnTo>
                    <a:pt x="0" y="22"/>
                  </a:lnTo>
                  <a:lnTo>
                    <a:pt x="0" y="24"/>
                  </a:lnTo>
                  <a:lnTo>
                    <a:pt x="0" y="28"/>
                  </a:lnTo>
                  <a:lnTo>
                    <a:pt x="2" y="29"/>
                  </a:lnTo>
                  <a:lnTo>
                    <a:pt x="2" y="30"/>
                  </a:lnTo>
                  <a:lnTo>
                    <a:pt x="4" y="31"/>
                  </a:lnTo>
                  <a:lnTo>
                    <a:pt x="6" y="31"/>
                  </a:lnTo>
                  <a:lnTo>
                    <a:pt x="6" y="30"/>
                  </a:lnTo>
                  <a:lnTo>
                    <a:pt x="8" y="32"/>
                  </a:lnTo>
                  <a:lnTo>
                    <a:pt x="9" y="35"/>
                  </a:lnTo>
                  <a:lnTo>
                    <a:pt x="11" y="35"/>
                  </a:lnTo>
                  <a:lnTo>
                    <a:pt x="13" y="33"/>
                  </a:lnTo>
                  <a:lnTo>
                    <a:pt x="14" y="35"/>
                  </a:lnTo>
                  <a:lnTo>
                    <a:pt x="15" y="35"/>
                  </a:lnTo>
                  <a:lnTo>
                    <a:pt x="16" y="32"/>
                  </a:lnTo>
                  <a:lnTo>
                    <a:pt x="17" y="31"/>
                  </a:lnTo>
                  <a:lnTo>
                    <a:pt x="16" y="30"/>
                  </a:lnTo>
                  <a:lnTo>
                    <a:pt x="19" y="28"/>
                  </a:lnTo>
                  <a:lnTo>
                    <a:pt x="19" y="27"/>
                  </a:lnTo>
                  <a:lnTo>
                    <a:pt x="21" y="28"/>
                  </a:lnTo>
                  <a:lnTo>
                    <a:pt x="23" y="25"/>
                  </a:lnTo>
                  <a:lnTo>
                    <a:pt x="24" y="25"/>
                  </a:lnTo>
                  <a:lnTo>
                    <a:pt x="25" y="23"/>
                  </a:lnTo>
                  <a:lnTo>
                    <a:pt x="28" y="23"/>
                  </a:lnTo>
                  <a:lnTo>
                    <a:pt x="28" y="24"/>
                  </a:lnTo>
                  <a:lnTo>
                    <a:pt x="32" y="24"/>
                  </a:lnTo>
                  <a:lnTo>
                    <a:pt x="33" y="23"/>
                  </a:lnTo>
                  <a:lnTo>
                    <a:pt x="35" y="23"/>
                  </a:lnTo>
                  <a:lnTo>
                    <a:pt x="38" y="13"/>
                  </a:lnTo>
                  <a:lnTo>
                    <a:pt x="35" y="14"/>
                  </a:lnTo>
                  <a:lnTo>
                    <a:pt x="34" y="13"/>
                  </a:lnTo>
                  <a:lnTo>
                    <a:pt x="34" y="11"/>
                  </a:lnTo>
                  <a:lnTo>
                    <a:pt x="33" y="11"/>
                  </a:lnTo>
                  <a:lnTo>
                    <a:pt x="32" y="11"/>
                  </a:lnTo>
                  <a:lnTo>
                    <a:pt x="31" y="9"/>
                  </a:lnTo>
                  <a:lnTo>
                    <a:pt x="17"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07" name="Freeform 883"/>
            <p:cNvSpPr>
              <a:spLocks/>
            </p:cNvSpPr>
            <p:nvPr/>
          </p:nvSpPr>
          <p:spPr bwMode="auto">
            <a:xfrm>
              <a:off x="2887" y="2628"/>
              <a:ext cx="108" cy="78"/>
            </a:xfrm>
            <a:custGeom>
              <a:avLst/>
              <a:gdLst>
                <a:gd name="T0" fmla="*/ 2808 w 18"/>
                <a:gd name="T1" fmla="*/ 216 h 13"/>
                <a:gd name="T2" fmla="*/ 2808 w 18"/>
                <a:gd name="T3" fmla="*/ 648 h 13"/>
                <a:gd name="T4" fmla="*/ 3024 w 18"/>
                <a:gd name="T5" fmla="*/ 864 h 13"/>
                <a:gd name="T6" fmla="*/ 3240 w 18"/>
                <a:gd name="T7" fmla="*/ 864 h 13"/>
                <a:gd name="T8" fmla="*/ 3456 w 18"/>
                <a:gd name="T9" fmla="*/ 1080 h 13"/>
                <a:gd name="T10" fmla="*/ 3888 w 18"/>
                <a:gd name="T11" fmla="*/ 1512 h 13"/>
                <a:gd name="T12" fmla="*/ 3888 w 18"/>
                <a:gd name="T13" fmla="*/ 1728 h 13"/>
                <a:gd name="T14" fmla="*/ 3888 w 18"/>
                <a:gd name="T15" fmla="*/ 1728 h 13"/>
                <a:gd name="T16" fmla="*/ 3024 w 18"/>
                <a:gd name="T17" fmla="*/ 2160 h 13"/>
                <a:gd name="T18" fmla="*/ 2808 w 18"/>
                <a:gd name="T19" fmla="*/ 2160 h 13"/>
                <a:gd name="T20" fmla="*/ 2592 w 18"/>
                <a:gd name="T21" fmla="*/ 1944 h 13"/>
                <a:gd name="T22" fmla="*/ 2160 w 18"/>
                <a:gd name="T23" fmla="*/ 2160 h 13"/>
                <a:gd name="T24" fmla="*/ 1944 w 18"/>
                <a:gd name="T25" fmla="*/ 1944 h 13"/>
                <a:gd name="T26" fmla="*/ 1512 w 18"/>
                <a:gd name="T27" fmla="*/ 1944 h 13"/>
                <a:gd name="T28" fmla="*/ 1296 w 18"/>
                <a:gd name="T29" fmla="*/ 2592 h 13"/>
                <a:gd name="T30" fmla="*/ 864 w 18"/>
                <a:gd name="T31" fmla="*/ 2592 h 13"/>
                <a:gd name="T32" fmla="*/ 432 w 18"/>
                <a:gd name="T33" fmla="*/ 2808 h 13"/>
                <a:gd name="T34" fmla="*/ 0 w 18"/>
                <a:gd name="T35" fmla="*/ 2592 h 13"/>
                <a:gd name="T36" fmla="*/ 216 w 18"/>
                <a:gd name="T37" fmla="*/ 1944 h 13"/>
                <a:gd name="T38" fmla="*/ 432 w 18"/>
                <a:gd name="T39" fmla="*/ 1728 h 13"/>
                <a:gd name="T40" fmla="*/ 216 w 18"/>
                <a:gd name="T41" fmla="*/ 1512 h 13"/>
                <a:gd name="T42" fmla="*/ 864 w 18"/>
                <a:gd name="T43" fmla="*/ 1080 h 13"/>
                <a:gd name="T44" fmla="*/ 864 w 18"/>
                <a:gd name="T45" fmla="*/ 864 h 13"/>
                <a:gd name="T46" fmla="*/ 1296 w 18"/>
                <a:gd name="T47" fmla="*/ 1080 h 13"/>
                <a:gd name="T48" fmla="*/ 1728 w 18"/>
                <a:gd name="T49" fmla="*/ 432 h 13"/>
                <a:gd name="T50" fmla="*/ 1944 w 18"/>
                <a:gd name="T51" fmla="*/ 432 h 13"/>
                <a:gd name="T52" fmla="*/ 2160 w 18"/>
                <a:gd name="T53" fmla="*/ 0 h 13"/>
                <a:gd name="T54" fmla="*/ 2808 w 18"/>
                <a:gd name="T55" fmla="*/ 0 h 13"/>
                <a:gd name="T56" fmla="*/ 2808 w 18"/>
                <a:gd name="T57" fmla="*/ 216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8"/>
                <a:gd name="T88" fmla="*/ 0 h 13"/>
                <a:gd name="T89" fmla="*/ 18 w 18"/>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8" h="13">
                  <a:moveTo>
                    <a:pt x="13" y="1"/>
                  </a:moveTo>
                  <a:lnTo>
                    <a:pt x="13" y="3"/>
                  </a:lnTo>
                  <a:lnTo>
                    <a:pt x="14" y="4"/>
                  </a:lnTo>
                  <a:lnTo>
                    <a:pt x="15" y="4"/>
                  </a:lnTo>
                  <a:lnTo>
                    <a:pt x="16" y="5"/>
                  </a:lnTo>
                  <a:lnTo>
                    <a:pt x="18" y="7"/>
                  </a:lnTo>
                  <a:lnTo>
                    <a:pt x="18" y="8"/>
                  </a:lnTo>
                  <a:lnTo>
                    <a:pt x="14" y="10"/>
                  </a:lnTo>
                  <a:lnTo>
                    <a:pt x="13" y="10"/>
                  </a:lnTo>
                  <a:lnTo>
                    <a:pt x="12" y="9"/>
                  </a:lnTo>
                  <a:lnTo>
                    <a:pt x="10" y="10"/>
                  </a:lnTo>
                  <a:lnTo>
                    <a:pt x="9" y="9"/>
                  </a:lnTo>
                  <a:lnTo>
                    <a:pt x="7" y="9"/>
                  </a:lnTo>
                  <a:lnTo>
                    <a:pt x="6" y="12"/>
                  </a:lnTo>
                  <a:lnTo>
                    <a:pt x="4" y="12"/>
                  </a:lnTo>
                  <a:lnTo>
                    <a:pt x="2" y="13"/>
                  </a:lnTo>
                  <a:lnTo>
                    <a:pt x="0" y="12"/>
                  </a:lnTo>
                  <a:lnTo>
                    <a:pt x="1" y="9"/>
                  </a:lnTo>
                  <a:lnTo>
                    <a:pt x="2" y="8"/>
                  </a:lnTo>
                  <a:lnTo>
                    <a:pt x="1" y="7"/>
                  </a:lnTo>
                  <a:lnTo>
                    <a:pt x="4" y="5"/>
                  </a:lnTo>
                  <a:lnTo>
                    <a:pt x="4" y="4"/>
                  </a:lnTo>
                  <a:lnTo>
                    <a:pt x="6" y="5"/>
                  </a:lnTo>
                  <a:lnTo>
                    <a:pt x="8" y="2"/>
                  </a:lnTo>
                  <a:lnTo>
                    <a:pt x="9" y="2"/>
                  </a:lnTo>
                  <a:lnTo>
                    <a:pt x="10" y="0"/>
                  </a:lnTo>
                  <a:lnTo>
                    <a:pt x="13" y="0"/>
                  </a:lnTo>
                  <a:lnTo>
                    <a:pt x="1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08" name="Freeform 884"/>
            <p:cNvSpPr>
              <a:spLocks/>
            </p:cNvSpPr>
            <p:nvPr/>
          </p:nvSpPr>
          <p:spPr bwMode="auto">
            <a:xfrm>
              <a:off x="2887" y="2628"/>
              <a:ext cx="108" cy="78"/>
            </a:xfrm>
            <a:custGeom>
              <a:avLst/>
              <a:gdLst>
                <a:gd name="T0" fmla="*/ 2808 w 18"/>
                <a:gd name="T1" fmla="*/ 216 h 13"/>
                <a:gd name="T2" fmla="*/ 2808 w 18"/>
                <a:gd name="T3" fmla="*/ 648 h 13"/>
                <a:gd name="T4" fmla="*/ 3024 w 18"/>
                <a:gd name="T5" fmla="*/ 864 h 13"/>
                <a:gd name="T6" fmla="*/ 3240 w 18"/>
                <a:gd name="T7" fmla="*/ 864 h 13"/>
                <a:gd name="T8" fmla="*/ 3456 w 18"/>
                <a:gd name="T9" fmla="*/ 1080 h 13"/>
                <a:gd name="T10" fmla="*/ 3888 w 18"/>
                <a:gd name="T11" fmla="*/ 1512 h 13"/>
                <a:gd name="T12" fmla="*/ 3888 w 18"/>
                <a:gd name="T13" fmla="*/ 1728 h 13"/>
                <a:gd name="T14" fmla="*/ 3888 w 18"/>
                <a:gd name="T15" fmla="*/ 1728 h 13"/>
                <a:gd name="T16" fmla="*/ 3024 w 18"/>
                <a:gd name="T17" fmla="*/ 2160 h 13"/>
                <a:gd name="T18" fmla="*/ 2808 w 18"/>
                <a:gd name="T19" fmla="*/ 2160 h 13"/>
                <a:gd name="T20" fmla="*/ 2592 w 18"/>
                <a:gd name="T21" fmla="*/ 1944 h 13"/>
                <a:gd name="T22" fmla="*/ 2160 w 18"/>
                <a:gd name="T23" fmla="*/ 2160 h 13"/>
                <a:gd name="T24" fmla="*/ 1944 w 18"/>
                <a:gd name="T25" fmla="*/ 1944 h 13"/>
                <a:gd name="T26" fmla="*/ 1512 w 18"/>
                <a:gd name="T27" fmla="*/ 1944 h 13"/>
                <a:gd name="T28" fmla="*/ 1296 w 18"/>
                <a:gd name="T29" fmla="*/ 2592 h 13"/>
                <a:gd name="T30" fmla="*/ 864 w 18"/>
                <a:gd name="T31" fmla="*/ 2592 h 13"/>
                <a:gd name="T32" fmla="*/ 432 w 18"/>
                <a:gd name="T33" fmla="*/ 2808 h 13"/>
                <a:gd name="T34" fmla="*/ 0 w 18"/>
                <a:gd name="T35" fmla="*/ 2592 h 13"/>
                <a:gd name="T36" fmla="*/ 216 w 18"/>
                <a:gd name="T37" fmla="*/ 1944 h 13"/>
                <a:gd name="T38" fmla="*/ 432 w 18"/>
                <a:gd name="T39" fmla="*/ 1728 h 13"/>
                <a:gd name="T40" fmla="*/ 216 w 18"/>
                <a:gd name="T41" fmla="*/ 1512 h 13"/>
                <a:gd name="T42" fmla="*/ 864 w 18"/>
                <a:gd name="T43" fmla="*/ 1080 h 13"/>
                <a:gd name="T44" fmla="*/ 864 w 18"/>
                <a:gd name="T45" fmla="*/ 864 h 13"/>
                <a:gd name="T46" fmla="*/ 1296 w 18"/>
                <a:gd name="T47" fmla="*/ 1080 h 13"/>
                <a:gd name="T48" fmla="*/ 1728 w 18"/>
                <a:gd name="T49" fmla="*/ 432 h 13"/>
                <a:gd name="T50" fmla="*/ 1944 w 18"/>
                <a:gd name="T51" fmla="*/ 432 h 13"/>
                <a:gd name="T52" fmla="*/ 2160 w 18"/>
                <a:gd name="T53" fmla="*/ 0 h 13"/>
                <a:gd name="T54" fmla="*/ 2808 w 18"/>
                <a:gd name="T55" fmla="*/ 0 h 13"/>
                <a:gd name="T56" fmla="*/ 2808 w 18"/>
                <a:gd name="T57" fmla="*/ 216 h 1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8"/>
                <a:gd name="T88" fmla="*/ 0 h 13"/>
                <a:gd name="T89" fmla="*/ 18 w 18"/>
                <a:gd name="T90" fmla="*/ 13 h 1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8" h="13">
                  <a:moveTo>
                    <a:pt x="13" y="1"/>
                  </a:moveTo>
                  <a:lnTo>
                    <a:pt x="13" y="3"/>
                  </a:lnTo>
                  <a:lnTo>
                    <a:pt x="14" y="4"/>
                  </a:lnTo>
                  <a:lnTo>
                    <a:pt x="15" y="4"/>
                  </a:lnTo>
                  <a:lnTo>
                    <a:pt x="16" y="5"/>
                  </a:lnTo>
                  <a:lnTo>
                    <a:pt x="18" y="7"/>
                  </a:lnTo>
                  <a:lnTo>
                    <a:pt x="18" y="8"/>
                  </a:lnTo>
                  <a:lnTo>
                    <a:pt x="14" y="10"/>
                  </a:lnTo>
                  <a:lnTo>
                    <a:pt x="13" y="10"/>
                  </a:lnTo>
                  <a:lnTo>
                    <a:pt x="12" y="9"/>
                  </a:lnTo>
                  <a:lnTo>
                    <a:pt x="10" y="10"/>
                  </a:lnTo>
                  <a:lnTo>
                    <a:pt x="9" y="9"/>
                  </a:lnTo>
                  <a:lnTo>
                    <a:pt x="7" y="9"/>
                  </a:lnTo>
                  <a:lnTo>
                    <a:pt x="6" y="12"/>
                  </a:lnTo>
                  <a:lnTo>
                    <a:pt x="4" y="12"/>
                  </a:lnTo>
                  <a:lnTo>
                    <a:pt x="2" y="13"/>
                  </a:lnTo>
                  <a:lnTo>
                    <a:pt x="0" y="12"/>
                  </a:lnTo>
                  <a:lnTo>
                    <a:pt x="1" y="9"/>
                  </a:lnTo>
                  <a:lnTo>
                    <a:pt x="2" y="8"/>
                  </a:lnTo>
                  <a:lnTo>
                    <a:pt x="1" y="7"/>
                  </a:lnTo>
                  <a:lnTo>
                    <a:pt x="4" y="5"/>
                  </a:lnTo>
                  <a:lnTo>
                    <a:pt x="4" y="4"/>
                  </a:lnTo>
                  <a:lnTo>
                    <a:pt x="6" y="5"/>
                  </a:lnTo>
                  <a:lnTo>
                    <a:pt x="8" y="2"/>
                  </a:lnTo>
                  <a:lnTo>
                    <a:pt x="9" y="2"/>
                  </a:lnTo>
                  <a:lnTo>
                    <a:pt x="10" y="0"/>
                  </a:lnTo>
                  <a:lnTo>
                    <a:pt x="13" y="0"/>
                  </a:lnTo>
                  <a:lnTo>
                    <a:pt x="1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09" name="Freeform 885"/>
            <p:cNvSpPr>
              <a:spLocks/>
            </p:cNvSpPr>
            <p:nvPr/>
          </p:nvSpPr>
          <p:spPr bwMode="auto">
            <a:xfrm>
              <a:off x="3127" y="2904"/>
              <a:ext cx="18" cy="18"/>
            </a:xfrm>
            <a:custGeom>
              <a:avLst/>
              <a:gdLst>
                <a:gd name="T0" fmla="*/ 0 w 3"/>
                <a:gd name="T1" fmla="*/ 216 h 3"/>
                <a:gd name="T2" fmla="*/ 648 w 3"/>
                <a:gd name="T3" fmla="*/ 0 h 3"/>
                <a:gd name="T4" fmla="*/ 648 w 3"/>
                <a:gd name="T5" fmla="*/ 0 h 3"/>
                <a:gd name="T6" fmla="*/ 648 w 3"/>
                <a:gd name="T7" fmla="*/ 216 h 3"/>
                <a:gd name="T8" fmla="*/ 648 w 3"/>
                <a:gd name="T9" fmla="*/ 432 h 3"/>
                <a:gd name="T10" fmla="*/ 216 w 3"/>
                <a:gd name="T11" fmla="*/ 648 h 3"/>
                <a:gd name="T12" fmla="*/ 0 w 3"/>
                <a:gd name="T13" fmla="*/ 216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1"/>
                  </a:moveTo>
                  <a:lnTo>
                    <a:pt x="3" y="0"/>
                  </a:lnTo>
                  <a:lnTo>
                    <a:pt x="3" y="1"/>
                  </a:lnTo>
                  <a:lnTo>
                    <a:pt x="3" y="2"/>
                  </a:lnTo>
                  <a:lnTo>
                    <a:pt x="1" y="3"/>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10" name="Freeform 886"/>
            <p:cNvSpPr>
              <a:spLocks/>
            </p:cNvSpPr>
            <p:nvPr/>
          </p:nvSpPr>
          <p:spPr bwMode="auto">
            <a:xfrm>
              <a:off x="3127" y="2904"/>
              <a:ext cx="18" cy="18"/>
            </a:xfrm>
            <a:custGeom>
              <a:avLst/>
              <a:gdLst>
                <a:gd name="T0" fmla="*/ 0 w 3"/>
                <a:gd name="T1" fmla="*/ 216 h 3"/>
                <a:gd name="T2" fmla="*/ 648 w 3"/>
                <a:gd name="T3" fmla="*/ 0 h 3"/>
                <a:gd name="T4" fmla="*/ 648 w 3"/>
                <a:gd name="T5" fmla="*/ 0 h 3"/>
                <a:gd name="T6" fmla="*/ 648 w 3"/>
                <a:gd name="T7" fmla="*/ 216 h 3"/>
                <a:gd name="T8" fmla="*/ 648 w 3"/>
                <a:gd name="T9" fmla="*/ 432 h 3"/>
                <a:gd name="T10" fmla="*/ 216 w 3"/>
                <a:gd name="T11" fmla="*/ 648 h 3"/>
                <a:gd name="T12" fmla="*/ 0 w 3"/>
                <a:gd name="T13" fmla="*/ 216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0" y="1"/>
                  </a:moveTo>
                  <a:lnTo>
                    <a:pt x="3" y="0"/>
                  </a:lnTo>
                  <a:lnTo>
                    <a:pt x="3" y="1"/>
                  </a:lnTo>
                  <a:lnTo>
                    <a:pt x="3" y="2"/>
                  </a:lnTo>
                  <a:lnTo>
                    <a:pt x="1" y="3"/>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11" name="Freeform 887"/>
            <p:cNvSpPr>
              <a:spLocks/>
            </p:cNvSpPr>
            <p:nvPr/>
          </p:nvSpPr>
          <p:spPr bwMode="auto">
            <a:xfrm>
              <a:off x="3271" y="2952"/>
              <a:ext cx="150" cy="138"/>
            </a:xfrm>
            <a:custGeom>
              <a:avLst/>
              <a:gdLst>
                <a:gd name="T0" fmla="*/ 432 w 25"/>
                <a:gd name="T1" fmla="*/ 4536 h 23"/>
                <a:gd name="T2" fmla="*/ 648 w 25"/>
                <a:gd name="T3" fmla="*/ 4752 h 23"/>
                <a:gd name="T4" fmla="*/ 1296 w 25"/>
                <a:gd name="T5" fmla="*/ 4752 h 23"/>
                <a:gd name="T6" fmla="*/ 1512 w 25"/>
                <a:gd name="T7" fmla="*/ 4752 h 23"/>
                <a:gd name="T8" fmla="*/ 1728 w 25"/>
                <a:gd name="T9" fmla="*/ 4968 h 23"/>
                <a:gd name="T10" fmla="*/ 2160 w 25"/>
                <a:gd name="T11" fmla="*/ 4968 h 23"/>
                <a:gd name="T12" fmla="*/ 2592 w 25"/>
                <a:gd name="T13" fmla="*/ 4752 h 23"/>
                <a:gd name="T14" fmla="*/ 2808 w 25"/>
                <a:gd name="T15" fmla="*/ 4536 h 23"/>
                <a:gd name="T16" fmla="*/ 3024 w 25"/>
                <a:gd name="T17" fmla="*/ 4320 h 23"/>
                <a:gd name="T18" fmla="*/ 3240 w 25"/>
                <a:gd name="T19" fmla="*/ 4104 h 23"/>
                <a:gd name="T20" fmla="*/ 3240 w 25"/>
                <a:gd name="T21" fmla="*/ 3888 h 23"/>
                <a:gd name="T22" fmla="*/ 3888 w 25"/>
                <a:gd name="T23" fmla="*/ 3888 h 23"/>
                <a:gd name="T24" fmla="*/ 3888 w 25"/>
                <a:gd name="T25" fmla="*/ 3456 h 23"/>
                <a:gd name="T26" fmla="*/ 4104 w 25"/>
                <a:gd name="T27" fmla="*/ 3456 h 23"/>
                <a:gd name="T28" fmla="*/ 4536 w 25"/>
                <a:gd name="T29" fmla="*/ 3240 h 23"/>
                <a:gd name="T30" fmla="*/ 4752 w 25"/>
                <a:gd name="T31" fmla="*/ 3240 h 23"/>
                <a:gd name="T32" fmla="*/ 5184 w 25"/>
                <a:gd name="T33" fmla="*/ 3024 h 23"/>
                <a:gd name="T34" fmla="*/ 5400 w 25"/>
                <a:gd name="T35" fmla="*/ 2160 h 23"/>
                <a:gd name="T36" fmla="*/ 5400 w 25"/>
                <a:gd name="T37" fmla="*/ 1944 h 23"/>
                <a:gd name="T38" fmla="*/ 5400 w 25"/>
                <a:gd name="T39" fmla="*/ 1080 h 23"/>
                <a:gd name="T40" fmla="*/ 5184 w 25"/>
                <a:gd name="T41" fmla="*/ 648 h 23"/>
                <a:gd name="T42" fmla="*/ 4536 w 25"/>
                <a:gd name="T43" fmla="*/ 432 h 23"/>
                <a:gd name="T44" fmla="*/ 4104 w 25"/>
                <a:gd name="T45" fmla="*/ 0 h 23"/>
                <a:gd name="T46" fmla="*/ 3672 w 25"/>
                <a:gd name="T47" fmla="*/ 216 h 23"/>
                <a:gd name="T48" fmla="*/ 3456 w 25"/>
                <a:gd name="T49" fmla="*/ 216 h 23"/>
                <a:gd name="T50" fmla="*/ 3240 w 25"/>
                <a:gd name="T51" fmla="*/ 432 h 23"/>
                <a:gd name="T52" fmla="*/ 2808 w 25"/>
                <a:gd name="T53" fmla="*/ 1728 h 23"/>
                <a:gd name="T54" fmla="*/ 3240 w 25"/>
                <a:gd name="T55" fmla="*/ 1944 h 23"/>
                <a:gd name="T56" fmla="*/ 3456 w 25"/>
                <a:gd name="T57" fmla="*/ 1944 h 23"/>
                <a:gd name="T58" fmla="*/ 3456 w 25"/>
                <a:gd name="T59" fmla="*/ 1728 h 23"/>
                <a:gd name="T60" fmla="*/ 3672 w 25"/>
                <a:gd name="T61" fmla="*/ 1944 h 23"/>
                <a:gd name="T62" fmla="*/ 3672 w 25"/>
                <a:gd name="T63" fmla="*/ 2592 h 23"/>
                <a:gd name="T64" fmla="*/ 3456 w 25"/>
                <a:gd name="T65" fmla="*/ 2808 h 23"/>
                <a:gd name="T66" fmla="*/ 2376 w 25"/>
                <a:gd name="T67" fmla="*/ 1728 h 23"/>
                <a:gd name="T68" fmla="*/ 2160 w 25"/>
                <a:gd name="T69" fmla="*/ 1728 h 23"/>
                <a:gd name="T70" fmla="*/ 1944 w 25"/>
                <a:gd name="T71" fmla="*/ 1944 h 23"/>
                <a:gd name="T72" fmla="*/ 1728 w 25"/>
                <a:gd name="T73" fmla="*/ 1944 h 23"/>
                <a:gd name="T74" fmla="*/ 1728 w 25"/>
                <a:gd name="T75" fmla="*/ 1728 h 23"/>
                <a:gd name="T76" fmla="*/ 1512 w 25"/>
                <a:gd name="T77" fmla="*/ 1512 h 23"/>
                <a:gd name="T78" fmla="*/ 1296 w 25"/>
                <a:gd name="T79" fmla="*/ 1728 h 23"/>
                <a:gd name="T80" fmla="*/ 1080 w 25"/>
                <a:gd name="T81" fmla="*/ 1512 h 23"/>
                <a:gd name="T82" fmla="*/ 1080 w 25"/>
                <a:gd name="T83" fmla="*/ 1728 h 23"/>
                <a:gd name="T84" fmla="*/ 864 w 25"/>
                <a:gd name="T85" fmla="*/ 2376 h 23"/>
                <a:gd name="T86" fmla="*/ 0 w 25"/>
                <a:gd name="T87" fmla="*/ 2376 h 23"/>
                <a:gd name="T88" fmla="*/ 0 w 25"/>
                <a:gd name="T89" fmla="*/ 4320 h 23"/>
                <a:gd name="T90" fmla="*/ 432 w 25"/>
                <a:gd name="T91" fmla="*/ 4536 h 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3"/>
                <a:gd name="T140" fmla="*/ 25 w 25"/>
                <a:gd name="T141" fmla="*/ 23 h 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3">
                  <a:moveTo>
                    <a:pt x="2" y="21"/>
                  </a:moveTo>
                  <a:lnTo>
                    <a:pt x="3" y="22"/>
                  </a:lnTo>
                  <a:lnTo>
                    <a:pt x="6" y="22"/>
                  </a:lnTo>
                  <a:lnTo>
                    <a:pt x="7" y="22"/>
                  </a:lnTo>
                  <a:lnTo>
                    <a:pt x="8" y="23"/>
                  </a:lnTo>
                  <a:lnTo>
                    <a:pt x="10" y="23"/>
                  </a:lnTo>
                  <a:lnTo>
                    <a:pt x="12" y="22"/>
                  </a:lnTo>
                  <a:lnTo>
                    <a:pt x="13" y="21"/>
                  </a:lnTo>
                  <a:lnTo>
                    <a:pt x="14" y="20"/>
                  </a:lnTo>
                  <a:lnTo>
                    <a:pt x="15" y="19"/>
                  </a:lnTo>
                  <a:lnTo>
                    <a:pt x="15" y="18"/>
                  </a:lnTo>
                  <a:lnTo>
                    <a:pt x="18" y="18"/>
                  </a:lnTo>
                  <a:lnTo>
                    <a:pt x="18" y="16"/>
                  </a:lnTo>
                  <a:lnTo>
                    <a:pt x="19" y="16"/>
                  </a:lnTo>
                  <a:lnTo>
                    <a:pt x="21" y="15"/>
                  </a:lnTo>
                  <a:lnTo>
                    <a:pt x="22" y="15"/>
                  </a:lnTo>
                  <a:lnTo>
                    <a:pt x="24" y="14"/>
                  </a:lnTo>
                  <a:lnTo>
                    <a:pt x="25" y="10"/>
                  </a:lnTo>
                  <a:lnTo>
                    <a:pt x="25" y="9"/>
                  </a:lnTo>
                  <a:lnTo>
                    <a:pt x="25" y="5"/>
                  </a:lnTo>
                  <a:lnTo>
                    <a:pt x="24" y="3"/>
                  </a:lnTo>
                  <a:lnTo>
                    <a:pt x="21" y="2"/>
                  </a:lnTo>
                  <a:lnTo>
                    <a:pt x="19" y="0"/>
                  </a:lnTo>
                  <a:lnTo>
                    <a:pt x="17" y="1"/>
                  </a:lnTo>
                  <a:lnTo>
                    <a:pt x="16" y="1"/>
                  </a:lnTo>
                  <a:lnTo>
                    <a:pt x="15" y="2"/>
                  </a:lnTo>
                  <a:lnTo>
                    <a:pt x="13" y="8"/>
                  </a:lnTo>
                  <a:lnTo>
                    <a:pt x="15" y="9"/>
                  </a:lnTo>
                  <a:lnTo>
                    <a:pt x="16" y="9"/>
                  </a:lnTo>
                  <a:lnTo>
                    <a:pt x="16" y="8"/>
                  </a:lnTo>
                  <a:lnTo>
                    <a:pt x="17" y="9"/>
                  </a:lnTo>
                  <a:lnTo>
                    <a:pt x="17" y="12"/>
                  </a:lnTo>
                  <a:lnTo>
                    <a:pt x="16" y="13"/>
                  </a:lnTo>
                  <a:lnTo>
                    <a:pt x="11" y="8"/>
                  </a:lnTo>
                  <a:lnTo>
                    <a:pt x="10" y="8"/>
                  </a:lnTo>
                  <a:lnTo>
                    <a:pt x="9" y="9"/>
                  </a:lnTo>
                  <a:lnTo>
                    <a:pt x="8" y="9"/>
                  </a:lnTo>
                  <a:lnTo>
                    <a:pt x="8" y="8"/>
                  </a:lnTo>
                  <a:lnTo>
                    <a:pt x="7" y="7"/>
                  </a:lnTo>
                  <a:lnTo>
                    <a:pt x="6" y="8"/>
                  </a:lnTo>
                  <a:lnTo>
                    <a:pt x="5" y="7"/>
                  </a:lnTo>
                  <a:lnTo>
                    <a:pt x="5" y="8"/>
                  </a:lnTo>
                  <a:lnTo>
                    <a:pt x="4" y="11"/>
                  </a:lnTo>
                  <a:lnTo>
                    <a:pt x="0" y="11"/>
                  </a:lnTo>
                  <a:lnTo>
                    <a:pt x="0" y="20"/>
                  </a:lnTo>
                  <a:lnTo>
                    <a:pt x="2" y="2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12" name="Freeform 888"/>
            <p:cNvSpPr>
              <a:spLocks/>
            </p:cNvSpPr>
            <p:nvPr/>
          </p:nvSpPr>
          <p:spPr bwMode="auto">
            <a:xfrm>
              <a:off x="3271" y="2952"/>
              <a:ext cx="150" cy="138"/>
            </a:xfrm>
            <a:custGeom>
              <a:avLst/>
              <a:gdLst>
                <a:gd name="T0" fmla="*/ 432 w 25"/>
                <a:gd name="T1" fmla="*/ 4536 h 23"/>
                <a:gd name="T2" fmla="*/ 648 w 25"/>
                <a:gd name="T3" fmla="*/ 4752 h 23"/>
                <a:gd name="T4" fmla="*/ 1296 w 25"/>
                <a:gd name="T5" fmla="*/ 4752 h 23"/>
                <a:gd name="T6" fmla="*/ 1512 w 25"/>
                <a:gd name="T7" fmla="*/ 4752 h 23"/>
                <a:gd name="T8" fmla="*/ 1728 w 25"/>
                <a:gd name="T9" fmla="*/ 4968 h 23"/>
                <a:gd name="T10" fmla="*/ 2160 w 25"/>
                <a:gd name="T11" fmla="*/ 4968 h 23"/>
                <a:gd name="T12" fmla="*/ 2592 w 25"/>
                <a:gd name="T13" fmla="*/ 4752 h 23"/>
                <a:gd name="T14" fmla="*/ 2808 w 25"/>
                <a:gd name="T15" fmla="*/ 4536 h 23"/>
                <a:gd name="T16" fmla="*/ 3024 w 25"/>
                <a:gd name="T17" fmla="*/ 4320 h 23"/>
                <a:gd name="T18" fmla="*/ 3240 w 25"/>
                <a:gd name="T19" fmla="*/ 4104 h 23"/>
                <a:gd name="T20" fmla="*/ 3240 w 25"/>
                <a:gd name="T21" fmla="*/ 3888 h 23"/>
                <a:gd name="T22" fmla="*/ 3888 w 25"/>
                <a:gd name="T23" fmla="*/ 3888 h 23"/>
                <a:gd name="T24" fmla="*/ 3888 w 25"/>
                <a:gd name="T25" fmla="*/ 3456 h 23"/>
                <a:gd name="T26" fmla="*/ 4104 w 25"/>
                <a:gd name="T27" fmla="*/ 3456 h 23"/>
                <a:gd name="T28" fmla="*/ 4536 w 25"/>
                <a:gd name="T29" fmla="*/ 3240 h 23"/>
                <a:gd name="T30" fmla="*/ 4752 w 25"/>
                <a:gd name="T31" fmla="*/ 3240 h 23"/>
                <a:gd name="T32" fmla="*/ 5184 w 25"/>
                <a:gd name="T33" fmla="*/ 3024 h 23"/>
                <a:gd name="T34" fmla="*/ 5400 w 25"/>
                <a:gd name="T35" fmla="*/ 2160 h 23"/>
                <a:gd name="T36" fmla="*/ 5400 w 25"/>
                <a:gd name="T37" fmla="*/ 1944 h 23"/>
                <a:gd name="T38" fmla="*/ 5400 w 25"/>
                <a:gd name="T39" fmla="*/ 1080 h 23"/>
                <a:gd name="T40" fmla="*/ 5184 w 25"/>
                <a:gd name="T41" fmla="*/ 648 h 23"/>
                <a:gd name="T42" fmla="*/ 4536 w 25"/>
                <a:gd name="T43" fmla="*/ 432 h 23"/>
                <a:gd name="T44" fmla="*/ 4104 w 25"/>
                <a:gd name="T45" fmla="*/ 0 h 23"/>
                <a:gd name="T46" fmla="*/ 3672 w 25"/>
                <a:gd name="T47" fmla="*/ 216 h 23"/>
                <a:gd name="T48" fmla="*/ 3456 w 25"/>
                <a:gd name="T49" fmla="*/ 216 h 23"/>
                <a:gd name="T50" fmla="*/ 3240 w 25"/>
                <a:gd name="T51" fmla="*/ 432 h 23"/>
                <a:gd name="T52" fmla="*/ 2808 w 25"/>
                <a:gd name="T53" fmla="*/ 1728 h 23"/>
                <a:gd name="T54" fmla="*/ 3240 w 25"/>
                <a:gd name="T55" fmla="*/ 1944 h 23"/>
                <a:gd name="T56" fmla="*/ 3456 w 25"/>
                <a:gd name="T57" fmla="*/ 1944 h 23"/>
                <a:gd name="T58" fmla="*/ 3456 w 25"/>
                <a:gd name="T59" fmla="*/ 1728 h 23"/>
                <a:gd name="T60" fmla="*/ 3672 w 25"/>
                <a:gd name="T61" fmla="*/ 1944 h 23"/>
                <a:gd name="T62" fmla="*/ 3672 w 25"/>
                <a:gd name="T63" fmla="*/ 2592 h 23"/>
                <a:gd name="T64" fmla="*/ 3456 w 25"/>
                <a:gd name="T65" fmla="*/ 2808 h 23"/>
                <a:gd name="T66" fmla="*/ 2376 w 25"/>
                <a:gd name="T67" fmla="*/ 1728 h 23"/>
                <a:gd name="T68" fmla="*/ 2160 w 25"/>
                <a:gd name="T69" fmla="*/ 1728 h 23"/>
                <a:gd name="T70" fmla="*/ 1944 w 25"/>
                <a:gd name="T71" fmla="*/ 1944 h 23"/>
                <a:gd name="T72" fmla="*/ 1728 w 25"/>
                <a:gd name="T73" fmla="*/ 1944 h 23"/>
                <a:gd name="T74" fmla="*/ 1728 w 25"/>
                <a:gd name="T75" fmla="*/ 1728 h 23"/>
                <a:gd name="T76" fmla="*/ 1512 w 25"/>
                <a:gd name="T77" fmla="*/ 1512 h 23"/>
                <a:gd name="T78" fmla="*/ 1296 w 25"/>
                <a:gd name="T79" fmla="*/ 1728 h 23"/>
                <a:gd name="T80" fmla="*/ 1080 w 25"/>
                <a:gd name="T81" fmla="*/ 1512 h 23"/>
                <a:gd name="T82" fmla="*/ 1080 w 25"/>
                <a:gd name="T83" fmla="*/ 1728 h 23"/>
                <a:gd name="T84" fmla="*/ 864 w 25"/>
                <a:gd name="T85" fmla="*/ 2376 h 23"/>
                <a:gd name="T86" fmla="*/ 0 w 25"/>
                <a:gd name="T87" fmla="*/ 2376 h 23"/>
                <a:gd name="T88" fmla="*/ 0 w 25"/>
                <a:gd name="T89" fmla="*/ 4320 h 23"/>
                <a:gd name="T90" fmla="*/ 432 w 25"/>
                <a:gd name="T91" fmla="*/ 4536 h 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3"/>
                <a:gd name="T140" fmla="*/ 25 w 25"/>
                <a:gd name="T141" fmla="*/ 23 h 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3">
                  <a:moveTo>
                    <a:pt x="2" y="21"/>
                  </a:moveTo>
                  <a:lnTo>
                    <a:pt x="3" y="22"/>
                  </a:lnTo>
                  <a:lnTo>
                    <a:pt x="6" y="22"/>
                  </a:lnTo>
                  <a:lnTo>
                    <a:pt x="7" y="22"/>
                  </a:lnTo>
                  <a:lnTo>
                    <a:pt x="8" y="23"/>
                  </a:lnTo>
                  <a:lnTo>
                    <a:pt x="10" y="23"/>
                  </a:lnTo>
                  <a:lnTo>
                    <a:pt x="12" y="22"/>
                  </a:lnTo>
                  <a:lnTo>
                    <a:pt x="13" y="21"/>
                  </a:lnTo>
                  <a:lnTo>
                    <a:pt x="14" y="20"/>
                  </a:lnTo>
                  <a:lnTo>
                    <a:pt x="15" y="19"/>
                  </a:lnTo>
                  <a:lnTo>
                    <a:pt x="15" y="18"/>
                  </a:lnTo>
                  <a:lnTo>
                    <a:pt x="18" y="18"/>
                  </a:lnTo>
                  <a:lnTo>
                    <a:pt x="18" y="16"/>
                  </a:lnTo>
                  <a:lnTo>
                    <a:pt x="19" y="16"/>
                  </a:lnTo>
                  <a:lnTo>
                    <a:pt x="21" y="15"/>
                  </a:lnTo>
                  <a:lnTo>
                    <a:pt x="22" y="15"/>
                  </a:lnTo>
                  <a:lnTo>
                    <a:pt x="24" y="14"/>
                  </a:lnTo>
                  <a:lnTo>
                    <a:pt x="25" y="10"/>
                  </a:lnTo>
                  <a:lnTo>
                    <a:pt x="25" y="9"/>
                  </a:lnTo>
                  <a:lnTo>
                    <a:pt x="25" y="5"/>
                  </a:lnTo>
                  <a:lnTo>
                    <a:pt x="24" y="3"/>
                  </a:lnTo>
                  <a:lnTo>
                    <a:pt x="21" y="2"/>
                  </a:lnTo>
                  <a:lnTo>
                    <a:pt x="19" y="0"/>
                  </a:lnTo>
                  <a:lnTo>
                    <a:pt x="17" y="1"/>
                  </a:lnTo>
                  <a:lnTo>
                    <a:pt x="16" y="1"/>
                  </a:lnTo>
                  <a:lnTo>
                    <a:pt x="15" y="2"/>
                  </a:lnTo>
                  <a:lnTo>
                    <a:pt x="13" y="8"/>
                  </a:lnTo>
                  <a:lnTo>
                    <a:pt x="15" y="9"/>
                  </a:lnTo>
                  <a:lnTo>
                    <a:pt x="16" y="9"/>
                  </a:lnTo>
                  <a:lnTo>
                    <a:pt x="16" y="8"/>
                  </a:lnTo>
                  <a:lnTo>
                    <a:pt x="17" y="9"/>
                  </a:lnTo>
                  <a:lnTo>
                    <a:pt x="17" y="12"/>
                  </a:lnTo>
                  <a:lnTo>
                    <a:pt x="16" y="13"/>
                  </a:lnTo>
                  <a:lnTo>
                    <a:pt x="11" y="8"/>
                  </a:lnTo>
                  <a:lnTo>
                    <a:pt x="10" y="8"/>
                  </a:lnTo>
                  <a:lnTo>
                    <a:pt x="9" y="9"/>
                  </a:lnTo>
                  <a:lnTo>
                    <a:pt x="8" y="9"/>
                  </a:lnTo>
                  <a:lnTo>
                    <a:pt x="8" y="8"/>
                  </a:lnTo>
                  <a:lnTo>
                    <a:pt x="7" y="7"/>
                  </a:lnTo>
                  <a:lnTo>
                    <a:pt x="6" y="8"/>
                  </a:lnTo>
                  <a:lnTo>
                    <a:pt x="5" y="7"/>
                  </a:lnTo>
                  <a:lnTo>
                    <a:pt x="5" y="8"/>
                  </a:lnTo>
                  <a:lnTo>
                    <a:pt x="4" y="11"/>
                  </a:lnTo>
                  <a:lnTo>
                    <a:pt x="0" y="11"/>
                  </a:lnTo>
                  <a:lnTo>
                    <a:pt x="0" y="20"/>
                  </a:lnTo>
                  <a:lnTo>
                    <a:pt x="2" y="2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13" name="Freeform 889"/>
            <p:cNvSpPr>
              <a:spLocks/>
            </p:cNvSpPr>
            <p:nvPr/>
          </p:nvSpPr>
          <p:spPr bwMode="auto">
            <a:xfrm>
              <a:off x="3367" y="2850"/>
              <a:ext cx="24" cy="24"/>
            </a:xfrm>
            <a:custGeom>
              <a:avLst/>
              <a:gdLst>
                <a:gd name="T0" fmla="*/ 0 w 4"/>
                <a:gd name="T1" fmla="*/ 216 h 4"/>
                <a:gd name="T2" fmla="*/ 216 w 4"/>
                <a:gd name="T3" fmla="*/ 216 h 4"/>
                <a:gd name="T4" fmla="*/ 432 w 4"/>
                <a:gd name="T5" fmla="*/ 0 h 4"/>
                <a:gd name="T6" fmla="*/ 648 w 4"/>
                <a:gd name="T7" fmla="*/ 0 h 4"/>
                <a:gd name="T8" fmla="*/ 864 w 4"/>
                <a:gd name="T9" fmla="*/ 216 h 4"/>
                <a:gd name="T10" fmla="*/ 648 w 4"/>
                <a:gd name="T11" fmla="*/ 432 h 4"/>
                <a:gd name="T12" fmla="*/ 648 w 4"/>
                <a:gd name="T13" fmla="*/ 432 h 4"/>
                <a:gd name="T14" fmla="*/ 432 w 4"/>
                <a:gd name="T15" fmla="*/ 864 h 4"/>
                <a:gd name="T16" fmla="*/ 216 w 4"/>
                <a:gd name="T17" fmla="*/ 864 h 4"/>
                <a:gd name="T18" fmla="*/ 216 w 4"/>
                <a:gd name="T19" fmla="*/ 864 h 4"/>
                <a:gd name="T20" fmla="*/ 216 w 4"/>
                <a:gd name="T21" fmla="*/ 864 h 4"/>
                <a:gd name="T22" fmla="*/ 0 w 4"/>
                <a:gd name="T23" fmla="*/ 648 h 4"/>
                <a:gd name="T24" fmla="*/ 0 w 4"/>
                <a:gd name="T25" fmla="*/ 648 h 4"/>
                <a:gd name="T26" fmla="*/ 0 w 4"/>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1"/>
                  </a:moveTo>
                  <a:lnTo>
                    <a:pt x="1" y="1"/>
                  </a:lnTo>
                  <a:lnTo>
                    <a:pt x="2" y="0"/>
                  </a:lnTo>
                  <a:lnTo>
                    <a:pt x="3" y="0"/>
                  </a:lnTo>
                  <a:lnTo>
                    <a:pt x="4" y="1"/>
                  </a:lnTo>
                  <a:lnTo>
                    <a:pt x="3" y="2"/>
                  </a:lnTo>
                  <a:lnTo>
                    <a:pt x="2" y="4"/>
                  </a:lnTo>
                  <a:lnTo>
                    <a:pt x="1" y="4"/>
                  </a:lnTo>
                  <a:lnTo>
                    <a:pt x="0" y="3"/>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14" name="Freeform 890"/>
            <p:cNvSpPr>
              <a:spLocks/>
            </p:cNvSpPr>
            <p:nvPr/>
          </p:nvSpPr>
          <p:spPr bwMode="auto">
            <a:xfrm>
              <a:off x="3367" y="2850"/>
              <a:ext cx="24" cy="24"/>
            </a:xfrm>
            <a:custGeom>
              <a:avLst/>
              <a:gdLst>
                <a:gd name="T0" fmla="*/ 0 w 4"/>
                <a:gd name="T1" fmla="*/ 216 h 4"/>
                <a:gd name="T2" fmla="*/ 216 w 4"/>
                <a:gd name="T3" fmla="*/ 216 h 4"/>
                <a:gd name="T4" fmla="*/ 432 w 4"/>
                <a:gd name="T5" fmla="*/ 0 h 4"/>
                <a:gd name="T6" fmla="*/ 648 w 4"/>
                <a:gd name="T7" fmla="*/ 0 h 4"/>
                <a:gd name="T8" fmla="*/ 864 w 4"/>
                <a:gd name="T9" fmla="*/ 216 h 4"/>
                <a:gd name="T10" fmla="*/ 648 w 4"/>
                <a:gd name="T11" fmla="*/ 432 h 4"/>
                <a:gd name="T12" fmla="*/ 648 w 4"/>
                <a:gd name="T13" fmla="*/ 432 h 4"/>
                <a:gd name="T14" fmla="*/ 432 w 4"/>
                <a:gd name="T15" fmla="*/ 864 h 4"/>
                <a:gd name="T16" fmla="*/ 216 w 4"/>
                <a:gd name="T17" fmla="*/ 864 h 4"/>
                <a:gd name="T18" fmla="*/ 216 w 4"/>
                <a:gd name="T19" fmla="*/ 864 h 4"/>
                <a:gd name="T20" fmla="*/ 216 w 4"/>
                <a:gd name="T21" fmla="*/ 864 h 4"/>
                <a:gd name="T22" fmla="*/ 0 w 4"/>
                <a:gd name="T23" fmla="*/ 648 h 4"/>
                <a:gd name="T24" fmla="*/ 0 w 4"/>
                <a:gd name="T25" fmla="*/ 648 h 4"/>
                <a:gd name="T26" fmla="*/ 0 w 4"/>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1"/>
                  </a:moveTo>
                  <a:lnTo>
                    <a:pt x="1" y="1"/>
                  </a:lnTo>
                  <a:lnTo>
                    <a:pt x="2" y="0"/>
                  </a:lnTo>
                  <a:lnTo>
                    <a:pt x="3" y="0"/>
                  </a:lnTo>
                  <a:lnTo>
                    <a:pt x="4" y="1"/>
                  </a:lnTo>
                  <a:lnTo>
                    <a:pt x="3" y="2"/>
                  </a:lnTo>
                  <a:lnTo>
                    <a:pt x="2" y="4"/>
                  </a:lnTo>
                  <a:lnTo>
                    <a:pt x="1" y="4"/>
                  </a:lnTo>
                  <a:lnTo>
                    <a:pt x="0" y="3"/>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15" name="Freeform 891"/>
            <p:cNvSpPr>
              <a:spLocks/>
            </p:cNvSpPr>
            <p:nvPr/>
          </p:nvSpPr>
          <p:spPr bwMode="auto">
            <a:xfrm>
              <a:off x="3415" y="2970"/>
              <a:ext cx="36" cy="108"/>
            </a:xfrm>
            <a:custGeom>
              <a:avLst/>
              <a:gdLst>
                <a:gd name="T0" fmla="*/ 0 w 6"/>
                <a:gd name="T1" fmla="*/ 0 h 18"/>
                <a:gd name="T2" fmla="*/ 216 w 6"/>
                <a:gd name="T3" fmla="*/ 432 h 18"/>
                <a:gd name="T4" fmla="*/ 216 w 6"/>
                <a:gd name="T5" fmla="*/ 1296 h 18"/>
                <a:gd name="T6" fmla="*/ 216 w 6"/>
                <a:gd name="T7" fmla="*/ 1512 h 18"/>
                <a:gd name="T8" fmla="*/ 0 w 6"/>
                <a:gd name="T9" fmla="*/ 2376 h 18"/>
                <a:gd name="T10" fmla="*/ 216 w 6"/>
                <a:gd name="T11" fmla="*/ 2376 h 18"/>
                <a:gd name="T12" fmla="*/ 432 w 6"/>
                <a:gd name="T13" fmla="*/ 2592 h 18"/>
                <a:gd name="T14" fmla="*/ 648 w 6"/>
                <a:gd name="T15" fmla="*/ 2592 h 18"/>
                <a:gd name="T16" fmla="*/ 648 w 6"/>
                <a:gd name="T17" fmla="*/ 3024 h 18"/>
                <a:gd name="T18" fmla="*/ 648 w 6"/>
                <a:gd name="T19" fmla="*/ 3456 h 18"/>
                <a:gd name="T20" fmla="*/ 864 w 6"/>
                <a:gd name="T21" fmla="*/ 3672 h 18"/>
                <a:gd name="T22" fmla="*/ 1080 w 6"/>
                <a:gd name="T23" fmla="*/ 3888 h 18"/>
                <a:gd name="T24" fmla="*/ 1296 w 6"/>
                <a:gd name="T25" fmla="*/ 3888 h 18"/>
                <a:gd name="T26" fmla="*/ 1080 w 6"/>
                <a:gd name="T27" fmla="*/ 3456 h 18"/>
                <a:gd name="T28" fmla="*/ 1296 w 6"/>
                <a:gd name="T29" fmla="*/ 3024 h 18"/>
                <a:gd name="T30" fmla="*/ 1296 w 6"/>
                <a:gd name="T31" fmla="*/ 2592 h 18"/>
                <a:gd name="T32" fmla="*/ 1080 w 6"/>
                <a:gd name="T33" fmla="*/ 2160 h 18"/>
                <a:gd name="T34" fmla="*/ 864 w 6"/>
                <a:gd name="T35" fmla="*/ 1728 h 18"/>
                <a:gd name="T36" fmla="*/ 864 w 6"/>
                <a:gd name="T37" fmla="*/ 1080 h 18"/>
                <a:gd name="T38" fmla="*/ 864 w 6"/>
                <a:gd name="T39" fmla="*/ 432 h 18"/>
                <a:gd name="T40" fmla="*/ 648 w 6"/>
                <a:gd name="T41" fmla="*/ 0 h 18"/>
                <a:gd name="T42" fmla="*/ 216 w 6"/>
                <a:gd name="T43" fmla="*/ 0 h 18"/>
                <a:gd name="T44" fmla="*/ 0 w 6"/>
                <a:gd name="T45" fmla="*/ 0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18"/>
                <a:gd name="T71" fmla="*/ 6 w 6"/>
                <a:gd name="T72" fmla="*/ 18 h 1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18">
                  <a:moveTo>
                    <a:pt x="0" y="0"/>
                  </a:moveTo>
                  <a:lnTo>
                    <a:pt x="1" y="2"/>
                  </a:lnTo>
                  <a:lnTo>
                    <a:pt x="1" y="6"/>
                  </a:lnTo>
                  <a:lnTo>
                    <a:pt x="1" y="7"/>
                  </a:lnTo>
                  <a:lnTo>
                    <a:pt x="0" y="11"/>
                  </a:lnTo>
                  <a:lnTo>
                    <a:pt x="1" y="11"/>
                  </a:lnTo>
                  <a:lnTo>
                    <a:pt x="2" y="12"/>
                  </a:lnTo>
                  <a:lnTo>
                    <a:pt x="3" y="12"/>
                  </a:lnTo>
                  <a:lnTo>
                    <a:pt x="3" y="14"/>
                  </a:lnTo>
                  <a:lnTo>
                    <a:pt x="3" y="16"/>
                  </a:lnTo>
                  <a:lnTo>
                    <a:pt x="4" y="17"/>
                  </a:lnTo>
                  <a:lnTo>
                    <a:pt x="5" y="18"/>
                  </a:lnTo>
                  <a:lnTo>
                    <a:pt x="6" y="18"/>
                  </a:lnTo>
                  <a:lnTo>
                    <a:pt x="5" y="16"/>
                  </a:lnTo>
                  <a:lnTo>
                    <a:pt x="6" y="14"/>
                  </a:lnTo>
                  <a:lnTo>
                    <a:pt x="6" y="12"/>
                  </a:lnTo>
                  <a:lnTo>
                    <a:pt x="5" y="10"/>
                  </a:lnTo>
                  <a:lnTo>
                    <a:pt x="4" y="8"/>
                  </a:lnTo>
                  <a:lnTo>
                    <a:pt x="4" y="5"/>
                  </a:lnTo>
                  <a:lnTo>
                    <a:pt x="4" y="2"/>
                  </a:lnTo>
                  <a:lnTo>
                    <a:pt x="3"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16" name="Freeform 892"/>
            <p:cNvSpPr>
              <a:spLocks/>
            </p:cNvSpPr>
            <p:nvPr/>
          </p:nvSpPr>
          <p:spPr bwMode="auto">
            <a:xfrm>
              <a:off x="3415" y="2970"/>
              <a:ext cx="36" cy="108"/>
            </a:xfrm>
            <a:custGeom>
              <a:avLst/>
              <a:gdLst>
                <a:gd name="T0" fmla="*/ 0 w 6"/>
                <a:gd name="T1" fmla="*/ 0 h 18"/>
                <a:gd name="T2" fmla="*/ 216 w 6"/>
                <a:gd name="T3" fmla="*/ 432 h 18"/>
                <a:gd name="T4" fmla="*/ 216 w 6"/>
                <a:gd name="T5" fmla="*/ 1296 h 18"/>
                <a:gd name="T6" fmla="*/ 216 w 6"/>
                <a:gd name="T7" fmla="*/ 1512 h 18"/>
                <a:gd name="T8" fmla="*/ 0 w 6"/>
                <a:gd name="T9" fmla="*/ 2376 h 18"/>
                <a:gd name="T10" fmla="*/ 216 w 6"/>
                <a:gd name="T11" fmla="*/ 2376 h 18"/>
                <a:gd name="T12" fmla="*/ 432 w 6"/>
                <a:gd name="T13" fmla="*/ 2592 h 18"/>
                <a:gd name="T14" fmla="*/ 648 w 6"/>
                <a:gd name="T15" fmla="*/ 2592 h 18"/>
                <a:gd name="T16" fmla="*/ 648 w 6"/>
                <a:gd name="T17" fmla="*/ 3024 h 18"/>
                <a:gd name="T18" fmla="*/ 648 w 6"/>
                <a:gd name="T19" fmla="*/ 3456 h 18"/>
                <a:gd name="T20" fmla="*/ 864 w 6"/>
                <a:gd name="T21" fmla="*/ 3672 h 18"/>
                <a:gd name="T22" fmla="*/ 1080 w 6"/>
                <a:gd name="T23" fmla="*/ 3888 h 18"/>
                <a:gd name="T24" fmla="*/ 1296 w 6"/>
                <a:gd name="T25" fmla="*/ 3888 h 18"/>
                <a:gd name="T26" fmla="*/ 1080 w 6"/>
                <a:gd name="T27" fmla="*/ 3456 h 18"/>
                <a:gd name="T28" fmla="*/ 1296 w 6"/>
                <a:gd name="T29" fmla="*/ 3024 h 18"/>
                <a:gd name="T30" fmla="*/ 1296 w 6"/>
                <a:gd name="T31" fmla="*/ 2592 h 18"/>
                <a:gd name="T32" fmla="*/ 1080 w 6"/>
                <a:gd name="T33" fmla="*/ 2160 h 18"/>
                <a:gd name="T34" fmla="*/ 864 w 6"/>
                <a:gd name="T35" fmla="*/ 1728 h 18"/>
                <a:gd name="T36" fmla="*/ 864 w 6"/>
                <a:gd name="T37" fmla="*/ 1080 h 18"/>
                <a:gd name="T38" fmla="*/ 864 w 6"/>
                <a:gd name="T39" fmla="*/ 432 h 18"/>
                <a:gd name="T40" fmla="*/ 648 w 6"/>
                <a:gd name="T41" fmla="*/ 0 h 18"/>
                <a:gd name="T42" fmla="*/ 216 w 6"/>
                <a:gd name="T43" fmla="*/ 0 h 18"/>
                <a:gd name="T44" fmla="*/ 0 w 6"/>
                <a:gd name="T45" fmla="*/ 0 h 1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18"/>
                <a:gd name="T71" fmla="*/ 6 w 6"/>
                <a:gd name="T72" fmla="*/ 18 h 1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18">
                  <a:moveTo>
                    <a:pt x="0" y="0"/>
                  </a:moveTo>
                  <a:lnTo>
                    <a:pt x="1" y="2"/>
                  </a:lnTo>
                  <a:lnTo>
                    <a:pt x="1" y="6"/>
                  </a:lnTo>
                  <a:lnTo>
                    <a:pt x="1" y="7"/>
                  </a:lnTo>
                  <a:lnTo>
                    <a:pt x="0" y="11"/>
                  </a:lnTo>
                  <a:lnTo>
                    <a:pt x="1" y="11"/>
                  </a:lnTo>
                  <a:lnTo>
                    <a:pt x="2" y="12"/>
                  </a:lnTo>
                  <a:lnTo>
                    <a:pt x="3" y="12"/>
                  </a:lnTo>
                  <a:lnTo>
                    <a:pt x="3" y="14"/>
                  </a:lnTo>
                  <a:lnTo>
                    <a:pt x="3" y="16"/>
                  </a:lnTo>
                  <a:lnTo>
                    <a:pt x="4" y="17"/>
                  </a:lnTo>
                  <a:lnTo>
                    <a:pt x="5" y="18"/>
                  </a:lnTo>
                  <a:lnTo>
                    <a:pt x="6" y="18"/>
                  </a:lnTo>
                  <a:lnTo>
                    <a:pt x="5" y="16"/>
                  </a:lnTo>
                  <a:lnTo>
                    <a:pt x="6" y="14"/>
                  </a:lnTo>
                  <a:lnTo>
                    <a:pt x="6" y="12"/>
                  </a:lnTo>
                  <a:lnTo>
                    <a:pt x="5" y="10"/>
                  </a:lnTo>
                  <a:lnTo>
                    <a:pt x="4" y="8"/>
                  </a:lnTo>
                  <a:lnTo>
                    <a:pt x="4" y="5"/>
                  </a:lnTo>
                  <a:lnTo>
                    <a:pt x="4" y="2"/>
                  </a:lnTo>
                  <a:lnTo>
                    <a:pt x="3"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17" name="Freeform 893"/>
            <p:cNvSpPr>
              <a:spLocks/>
            </p:cNvSpPr>
            <p:nvPr/>
          </p:nvSpPr>
          <p:spPr bwMode="auto">
            <a:xfrm>
              <a:off x="3385" y="3204"/>
              <a:ext cx="18" cy="30"/>
            </a:xfrm>
            <a:custGeom>
              <a:avLst/>
              <a:gdLst>
                <a:gd name="T0" fmla="*/ 648 w 3"/>
                <a:gd name="T1" fmla="*/ 648 h 5"/>
                <a:gd name="T2" fmla="*/ 432 w 3"/>
                <a:gd name="T3" fmla="*/ 1080 h 5"/>
                <a:gd name="T4" fmla="*/ 0 w 3"/>
                <a:gd name="T5" fmla="*/ 1080 h 5"/>
                <a:gd name="T6" fmla="*/ 0 w 3"/>
                <a:gd name="T7" fmla="*/ 864 h 5"/>
                <a:gd name="T8" fmla="*/ 0 w 3"/>
                <a:gd name="T9" fmla="*/ 0 h 5"/>
                <a:gd name="T10" fmla="*/ 216 w 3"/>
                <a:gd name="T11" fmla="*/ 0 h 5"/>
                <a:gd name="T12" fmla="*/ 432 w 3"/>
                <a:gd name="T13" fmla="*/ 0 h 5"/>
                <a:gd name="T14" fmla="*/ 648 w 3"/>
                <a:gd name="T15" fmla="*/ 648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2" y="5"/>
                  </a:lnTo>
                  <a:lnTo>
                    <a:pt x="0" y="5"/>
                  </a:lnTo>
                  <a:lnTo>
                    <a:pt x="0" y="4"/>
                  </a:lnTo>
                  <a:lnTo>
                    <a:pt x="0" y="0"/>
                  </a:lnTo>
                  <a:lnTo>
                    <a:pt x="1" y="0"/>
                  </a:lnTo>
                  <a:lnTo>
                    <a:pt x="2" y="0"/>
                  </a:lnTo>
                  <a:lnTo>
                    <a:pt x="3"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18" name="Freeform 894"/>
            <p:cNvSpPr>
              <a:spLocks/>
            </p:cNvSpPr>
            <p:nvPr/>
          </p:nvSpPr>
          <p:spPr bwMode="auto">
            <a:xfrm>
              <a:off x="3385" y="3204"/>
              <a:ext cx="18" cy="30"/>
            </a:xfrm>
            <a:custGeom>
              <a:avLst/>
              <a:gdLst>
                <a:gd name="T0" fmla="*/ 648 w 3"/>
                <a:gd name="T1" fmla="*/ 648 h 5"/>
                <a:gd name="T2" fmla="*/ 432 w 3"/>
                <a:gd name="T3" fmla="*/ 1080 h 5"/>
                <a:gd name="T4" fmla="*/ 0 w 3"/>
                <a:gd name="T5" fmla="*/ 1080 h 5"/>
                <a:gd name="T6" fmla="*/ 0 w 3"/>
                <a:gd name="T7" fmla="*/ 864 h 5"/>
                <a:gd name="T8" fmla="*/ 0 w 3"/>
                <a:gd name="T9" fmla="*/ 0 h 5"/>
                <a:gd name="T10" fmla="*/ 216 w 3"/>
                <a:gd name="T11" fmla="*/ 0 h 5"/>
                <a:gd name="T12" fmla="*/ 432 w 3"/>
                <a:gd name="T13" fmla="*/ 0 h 5"/>
                <a:gd name="T14" fmla="*/ 648 w 3"/>
                <a:gd name="T15" fmla="*/ 648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3" y="3"/>
                  </a:moveTo>
                  <a:lnTo>
                    <a:pt x="2" y="5"/>
                  </a:lnTo>
                  <a:lnTo>
                    <a:pt x="0" y="5"/>
                  </a:lnTo>
                  <a:lnTo>
                    <a:pt x="0" y="4"/>
                  </a:lnTo>
                  <a:lnTo>
                    <a:pt x="0" y="0"/>
                  </a:lnTo>
                  <a:lnTo>
                    <a:pt x="1" y="0"/>
                  </a:lnTo>
                  <a:lnTo>
                    <a:pt x="2" y="0"/>
                  </a:lnTo>
                  <a:lnTo>
                    <a:pt x="3"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19" name="Freeform 895"/>
            <p:cNvSpPr>
              <a:spLocks/>
            </p:cNvSpPr>
            <p:nvPr/>
          </p:nvSpPr>
          <p:spPr bwMode="auto">
            <a:xfrm>
              <a:off x="3337" y="3252"/>
              <a:ext cx="36" cy="30"/>
            </a:xfrm>
            <a:custGeom>
              <a:avLst/>
              <a:gdLst>
                <a:gd name="T0" fmla="*/ 1080 w 6"/>
                <a:gd name="T1" fmla="*/ 0 h 5"/>
                <a:gd name="T2" fmla="*/ 1296 w 6"/>
                <a:gd name="T3" fmla="*/ 432 h 5"/>
                <a:gd name="T4" fmla="*/ 864 w 6"/>
                <a:gd name="T5" fmla="*/ 864 h 5"/>
                <a:gd name="T6" fmla="*/ 648 w 6"/>
                <a:gd name="T7" fmla="*/ 1080 h 5"/>
                <a:gd name="T8" fmla="*/ 216 w 6"/>
                <a:gd name="T9" fmla="*/ 1080 h 5"/>
                <a:gd name="T10" fmla="*/ 0 w 6"/>
                <a:gd name="T11" fmla="*/ 648 h 5"/>
                <a:gd name="T12" fmla="*/ 0 w 6"/>
                <a:gd name="T13" fmla="*/ 432 h 5"/>
                <a:gd name="T14" fmla="*/ 432 w 6"/>
                <a:gd name="T15" fmla="*/ 0 h 5"/>
                <a:gd name="T16" fmla="*/ 1080 w 6"/>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5"/>
                <a:gd name="T29" fmla="*/ 6 w 6"/>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5">
                  <a:moveTo>
                    <a:pt x="5" y="0"/>
                  </a:moveTo>
                  <a:lnTo>
                    <a:pt x="6" y="2"/>
                  </a:lnTo>
                  <a:lnTo>
                    <a:pt x="4" y="4"/>
                  </a:lnTo>
                  <a:lnTo>
                    <a:pt x="3" y="5"/>
                  </a:lnTo>
                  <a:lnTo>
                    <a:pt x="1" y="5"/>
                  </a:lnTo>
                  <a:lnTo>
                    <a:pt x="0" y="3"/>
                  </a:lnTo>
                  <a:lnTo>
                    <a:pt x="0" y="2"/>
                  </a:lnTo>
                  <a:lnTo>
                    <a:pt x="2" y="0"/>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20" name="Freeform 896"/>
            <p:cNvSpPr>
              <a:spLocks/>
            </p:cNvSpPr>
            <p:nvPr/>
          </p:nvSpPr>
          <p:spPr bwMode="auto">
            <a:xfrm>
              <a:off x="3337" y="3252"/>
              <a:ext cx="36" cy="30"/>
            </a:xfrm>
            <a:custGeom>
              <a:avLst/>
              <a:gdLst>
                <a:gd name="T0" fmla="*/ 1080 w 6"/>
                <a:gd name="T1" fmla="*/ 0 h 5"/>
                <a:gd name="T2" fmla="*/ 1296 w 6"/>
                <a:gd name="T3" fmla="*/ 432 h 5"/>
                <a:gd name="T4" fmla="*/ 864 w 6"/>
                <a:gd name="T5" fmla="*/ 864 h 5"/>
                <a:gd name="T6" fmla="*/ 648 w 6"/>
                <a:gd name="T7" fmla="*/ 1080 h 5"/>
                <a:gd name="T8" fmla="*/ 216 w 6"/>
                <a:gd name="T9" fmla="*/ 1080 h 5"/>
                <a:gd name="T10" fmla="*/ 0 w 6"/>
                <a:gd name="T11" fmla="*/ 648 h 5"/>
                <a:gd name="T12" fmla="*/ 0 w 6"/>
                <a:gd name="T13" fmla="*/ 432 h 5"/>
                <a:gd name="T14" fmla="*/ 432 w 6"/>
                <a:gd name="T15" fmla="*/ 0 h 5"/>
                <a:gd name="T16" fmla="*/ 1080 w 6"/>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5"/>
                <a:gd name="T29" fmla="*/ 6 w 6"/>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5">
                  <a:moveTo>
                    <a:pt x="5" y="0"/>
                  </a:moveTo>
                  <a:lnTo>
                    <a:pt x="6" y="2"/>
                  </a:lnTo>
                  <a:lnTo>
                    <a:pt x="4" y="4"/>
                  </a:lnTo>
                  <a:lnTo>
                    <a:pt x="3" y="5"/>
                  </a:lnTo>
                  <a:lnTo>
                    <a:pt x="1" y="5"/>
                  </a:lnTo>
                  <a:lnTo>
                    <a:pt x="0" y="3"/>
                  </a:lnTo>
                  <a:lnTo>
                    <a:pt x="0" y="2"/>
                  </a:lnTo>
                  <a:lnTo>
                    <a:pt x="2" y="0"/>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21" name="Freeform 897"/>
            <p:cNvSpPr>
              <a:spLocks/>
            </p:cNvSpPr>
            <p:nvPr/>
          </p:nvSpPr>
          <p:spPr bwMode="auto">
            <a:xfrm>
              <a:off x="3379" y="2982"/>
              <a:ext cx="144" cy="240"/>
            </a:xfrm>
            <a:custGeom>
              <a:avLst/>
              <a:gdLst>
                <a:gd name="T0" fmla="*/ 1296 w 24"/>
                <a:gd name="T1" fmla="*/ 8640 h 40"/>
                <a:gd name="T2" fmla="*/ 1296 w 24"/>
                <a:gd name="T3" fmla="*/ 8424 h 40"/>
                <a:gd name="T4" fmla="*/ 1080 w 24"/>
                <a:gd name="T5" fmla="*/ 8208 h 40"/>
                <a:gd name="T6" fmla="*/ 1296 w 24"/>
                <a:gd name="T7" fmla="*/ 7992 h 40"/>
                <a:gd name="T8" fmla="*/ 2376 w 24"/>
                <a:gd name="T9" fmla="*/ 7560 h 40"/>
                <a:gd name="T10" fmla="*/ 2592 w 24"/>
                <a:gd name="T11" fmla="*/ 6912 h 40"/>
                <a:gd name="T12" fmla="*/ 2376 w 24"/>
                <a:gd name="T13" fmla="*/ 5832 h 40"/>
                <a:gd name="T14" fmla="*/ 2160 w 24"/>
                <a:gd name="T15" fmla="*/ 5184 h 40"/>
                <a:gd name="T16" fmla="*/ 2160 w 24"/>
                <a:gd name="T17" fmla="*/ 4752 h 40"/>
                <a:gd name="T18" fmla="*/ 2592 w 24"/>
                <a:gd name="T19" fmla="*/ 4320 h 40"/>
                <a:gd name="T20" fmla="*/ 2808 w 24"/>
                <a:gd name="T21" fmla="*/ 4320 h 40"/>
                <a:gd name="T22" fmla="*/ 3240 w 24"/>
                <a:gd name="T23" fmla="*/ 4104 h 40"/>
                <a:gd name="T24" fmla="*/ 3672 w 24"/>
                <a:gd name="T25" fmla="*/ 3672 h 40"/>
                <a:gd name="T26" fmla="*/ 4536 w 24"/>
                <a:gd name="T27" fmla="*/ 3240 h 40"/>
                <a:gd name="T28" fmla="*/ 5184 w 24"/>
                <a:gd name="T29" fmla="*/ 2376 h 40"/>
                <a:gd name="T30" fmla="*/ 5184 w 24"/>
                <a:gd name="T31" fmla="*/ 1296 h 40"/>
                <a:gd name="T32" fmla="*/ 4968 w 24"/>
                <a:gd name="T33" fmla="*/ 864 h 40"/>
                <a:gd name="T34" fmla="*/ 4968 w 24"/>
                <a:gd name="T35" fmla="*/ 0 h 40"/>
                <a:gd name="T36" fmla="*/ 4752 w 24"/>
                <a:gd name="T37" fmla="*/ 216 h 40"/>
                <a:gd name="T38" fmla="*/ 4536 w 24"/>
                <a:gd name="T39" fmla="*/ 216 h 40"/>
                <a:gd name="T40" fmla="*/ 4320 w 24"/>
                <a:gd name="T41" fmla="*/ 432 h 40"/>
                <a:gd name="T42" fmla="*/ 4104 w 24"/>
                <a:gd name="T43" fmla="*/ 648 h 40"/>
                <a:gd name="T44" fmla="*/ 3672 w 24"/>
                <a:gd name="T45" fmla="*/ 648 h 40"/>
                <a:gd name="T46" fmla="*/ 3240 w 24"/>
                <a:gd name="T47" fmla="*/ 864 h 40"/>
                <a:gd name="T48" fmla="*/ 3024 w 24"/>
                <a:gd name="T49" fmla="*/ 648 h 40"/>
                <a:gd name="T50" fmla="*/ 2160 w 24"/>
                <a:gd name="T51" fmla="*/ 648 h 40"/>
                <a:gd name="T52" fmla="*/ 2160 w 24"/>
                <a:gd name="T53" fmla="*/ 1296 h 40"/>
                <a:gd name="T54" fmla="*/ 2376 w 24"/>
                <a:gd name="T55" fmla="*/ 1728 h 40"/>
                <a:gd name="T56" fmla="*/ 2592 w 24"/>
                <a:gd name="T57" fmla="*/ 2160 h 40"/>
                <a:gd name="T58" fmla="*/ 2592 w 24"/>
                <a:gd name="T59" fmla="*/ 2592 h 40"/>
                <a:gd name="T60" fmla="*/ 2376 w 24"/>
                <a:gd name="T61" fmla="*/ 3024 h 40"/>
                <a:gd name="T62" fmla="*/ 2592 w 24"/>
                <a:gd name="T63" fmla="*/ 3456 h 40"/>
                <a:gd name="T64" fmla="*/ 2376 w 24"/>
                <a:gd name="T65" fmla="*/ 3456 h 40"/>
                <a:gd name="T66" fmla="*/ 2160 w 24"/>
                <a:gd name="T67" fmla="*/ 3240 h 40"/>
                <a:gd name="T68" fmla="*/ 1944 w 24"/>
                <a:gd name="T69" fmla="*/ 3024 h 40"/>
                <a:gd name="T70" fmla="*/ 1944 w 24"/>
                <a:gd name="T71" fmla="*/ 2592 h 40"/>
                <a:gd name="T72" fmla="*/ 1944 w 24"/>
                <a:gd name="T73" fmla="*/ 2160 h 40"/>
                <a:gd name="T74" fmla="*/ 1728 w 24"/>
                <a:gd name="T75" fmla="*/ 2160 h 40"/>
                <a:gd name="T76" fmla="*/ 1512 w 24"/>
                <a:gd name="T77" fmla="*/ 1944 h 40"/>
                <a:gd name="T78" fmla="*/ 1296 w 24"/>
                <a:gd name="T79" fmla="*/ 1944 h 40"/>
                <a:gd name="T80" fmla="*/ 864 w 24"/>
                <a:gd name="T81" fmla="*/ 2160 h 40"/>
                <a:gd name="T82" fmla="*/ 648 w 24"/>
                <a:gd name="T83" fmla="*/ 2160 h 40"/>
                <a:gd name="T84" fmla="*/ 216 w 24"/>
                <a:gd name="T85" fmla="*/ 2376 h 40"/>
                <a:gd name="T86" fmla="*/ 0 w 24"/>
                <a:gd name="T87" fmla="*/ 2376 h 40"/>
                <a:gd name="T88" fmla="*/ 0 w 24"/>
                <a:gd name="T89" fmla="*/ 2808 h 40"/>
                <a:gd name="T90" fmla="*/ 1080 w 24"/>
                <a:gd name="T91" fmla="*/ 3024 h 40"/>
                <a:gd name="T92" fmla="*/ 1296 w 24"/>
                <a:gd name="T93" fmla="*/ 3456 h 40"/>
                <a:gd name="T94" fmla="*/ 1296 w 24"/>
                <a:gd name="T95" fmla="*/ 4104 h 40"/>
                <a:gd name="T96" fmla="*/ 1080 w 24"/>
                <a:gd name="T97" fmla="*/ 4320 h 40"/>
                <a:gd name="T98" fmla="*/ 1080 w 24"/>
                <a:gd name="T99" fmla="*/ 4536 h 40"/>
                <a:gd name="T100" fmla="*/ 1512 w 24"/>
                <a:gd name="T101" fmla="*/ 4968 h 40"/>
                <a:gd name="T102" fmla="*/ 1296 w 24"/>
                <a:gd name="T103" fmla="*/ 4968 h 40"/>
                <a:gd name="T104" fmla="*/ 864 w 24"/>
                <a:gd name="T105" fmla="*/ 5400 h 40"/>
                <a:gd name="T106" fmla="*/ 864 w 24"/>
                <a:gd name="T107" fmla="*/ 6048 h 40"/>
                <a:gd name="T108" fmla="*/ 648 w 24"/>
                <a:gd name="T109" fmla="*/ 6264 h 40"/>
                <a:gd name="T110" fmla="*/ 864 w 24"/>
                <a:gd name="T111" fmla="*/ 7344 h 40"/>
                <a:gd name="T112" fmla="*/ 648 w 24"/>
                <a:gd name="T113" fmla="*/ 7992 h 40"/>
                <a:gd name="T114" fmla="*/ 864 w 24"/>
                <a:gd name="T115" fmla="*/ 8640 h 40"/>
                <a:gd name="T116" fmla="*/ 1296 w 24"/>
                <a:gd name="T117" fmla="*/ 8640 h 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
                <a:gd name="T178" fmla="*/ 0 h 40"/>
                <a:gd name="T179" fmla="*/ 24 w 24"/>
                <a:gd name="T180" fmla="*/ 40 h 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 h="40">
                  <a:moveTo>
                    <a:pt x="6" y="40"/>
                  </a:moveTo>
                  <a:lnTo>
                    <a:pt x="6" y="39"/>
                  </a:lnTo>
                  <a:lnTo>
                    <a:pt x="5" y="38"/>
                  </a:lnTo>
                  <a:lnTo>
                    <a:pt x="6" y="37"/>
                  </a:lnTo>
                  <a:lnTo>
                    <a:pt x="11" y="35"/>
                  </a:lnTo>
                  <a:lnTo>
                    <a:pt x="12" y="32"/>
                  </a:lnTo>
                  <a:lnTo>
                    <a:pt x="11" y="27"/>
                  </a:lnTo>
                  <a:lnTo>
                    <a:pt x="10" y="24"/>
                  </a:lnTo>
                  <a:lnTo>
                    <a:pt x="10" y="22"/>
                  </a:lnTo>
                  <a:lnTo>
                    <a:pt x="12" y="20"/>
                  </a:lnTo>
                  <a:lnTo>
                    <a:pt x="13" y="20"/>
                  </a:lnTo>
                  <a:lnTo>
                    <a:pt x="15" y="19"/>
                  </a:lnTo>
                  <a:lnTo>
                    <a:pt x="17" y="17"/>
                  </a:lnTo>
                  <a:lnTo>
                    <a:pt x="21" y="15"/>
                  </a:lnTo>
                  <a:lnTo>
                    <a:pt x="24" y="11"/>
                  </a:lnTo>
                  <a:lnTo>
                    <a:pt x="24" y="6"/>
                  </a:lnTo>
                  <a:lnTo>
                    <a:pt x="23" y="4"/>
                  </a:lnTo>
                  <a:lnTo>
                    <a:pt x="23" y="0"/>
                  </a:lnTo>
                  <a:lnTo>
                    <a:pt x="22" y="1"/>
                  </a:lnTo>
                  <a:lnTo>
                    <a:pt x="21" y="1"/>
                  </a:lnTo>
                  <a:lnTo>
                    <a:pt x="20" y="2"/>
                  </a:lnTo>
                  <a:lnTo>
                    <a:pt x="19" y="3"/>
                  </a:lnTo>
                  <a:lnTo>
                    <a:pt x="17" y="3"/>
                  </a:lnTo>
                  <a:lnTo>
                    <a:pt x="15" y="4"/>
                  </a:lnTo>
                  <a:lnTo>
                    <a:pt x="14" y="3"/>
                  </a:lnTo>
                  <a:lnTo>
                    <a:pt x="10" y="3"/>
                  </a:lnTo>
                  <a:lnTo>
                    <a:pt x="10" y="6"/>
                  </a:lnTo>
                  <a:lnTo>
                    <a:pt x="11" y="8"/>
                  </a:lnTo>
                  <a:lnTo>
                    <a:pt x="12" y="10"/>
                  </a:lnTo>
                  <a:lnTo>
                    <a:pt x="12" y="12"/>
                  </a:lnTo>
                  <a:lnTo>
                    <a:pt x="11" y="14"/>
                  </a:lnTo>
                  <a:lnTo>
                    <a:pt x="12" y="16"/>
                  </a:lnTo>
                  <a:lnTo>
                    <a:pt x="11" y="16"/>
                  </a:lnTo>
                  <a:lnTo>
                    <a:pt x="10" y="15"/>
                  </a:lnTo>
                  <a:lnTo>
                    <a:pt x="9" y="14"/>
                  </a:lnTo>
                  <a:lnTo>
                    <a:pt x="9" y="12"/>
                  </a:lnTo>
                  <a:lnTo>
                    <a:pt x="9" y="10"/>
                  </a:lnTo>
                  <a:lnTo>
                    <a:pt x="8" y="10"/>
                  </a:lnTo>
                  <a:lnTo>
                    <a:pt x="7" y="9"/>
                  </a:lnTo>
                  <a:lnTo>
                    <a:pt x="6" y="9"/>
                  </a:lnTo>
                  <a:lnTo>
                    <a:pt x="4" y="10"/>
                  </a:lnTo>
                  <a:lnTo>
                    <a:pt x="3" y="10"/>
                  </a:lnTo>
                  <a:lnTo>
                    <a:pt x="1" y="11"/>
                  </a:lnTo>
                  <a:lnTo>
                    <a:pt x="0" y="11"/>
                  </a:lnTo>
                  <a:lnTo>
                    <a:pt x="0" y="13"/>
                  </a:lnTo>
                  <a:lnTo>
                    <a:pt x="5" y="14"/>
                  </a:lnTo>
                  <a:lnTo>
                    <a:pt x="6" y="16"/>
                  </a:lnTo>
                  <a:lnTo>
                    <a:pt x="6" y="19"/>
                  </a:lnTo>
                  <a:lnTo>
                    <a:pt x="5" y="20"/>
                  </a:lnTo>
                  <a:lnTo>
                    <a:pt x="5" y="21"/>
                  </a:lnTo>
                  <a:lnTo>
                    <a:pt x="7" y="23"/>
                  </a:lnTo>
                  <a:lnTo>
                    <a:pt x="6" y="23"/>
                  </a:lnTo>
                  <a:lnTo>
                    <a:pt x="4" y="25"/>
                  </a:lnTo>
                  <a:lnTo>
                    <a:pt x="4" y="28"/>
                  </a:lnTo>
                  <a:lnTo>
                    <a:pt x="3" y="29"/>
                  </a:lnTo>
                  <a:lnTo>
                    <a:pt x="4" y="34"/>
                  </a:lnTo>
                  <a:lnTo>
                    <a:pt x="3" y="37"/>
                  </a:lnTo>
                  <a:lnTo>
                    <a:pt x="4" y="40"/>
                  </a:lnTo>
                  <a:lnTo>
                    <a:pt x="6" y="4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22" name="Freeform 898"/>
            <p:cNvSpPr>
              <a:spLocks/>
            </p:cNvSpPr>
            <p:nvPr/>
          </p:nvSpPr>
          <p:spPr bwMode="auto">
            <a:xfrm>
              <a:off x="3379" y="2982"/>
              <a:ext cx="144" cy="240"/>
            </a:xfrm>
            <a:custGeom>
              <a:avLst/>
              <a:gdLst>
                <a:gd name="T0" fmla="*/ 1296 w 24"/>
                <a:gd name="T1" fmla="*/ 8640 h 40"/>
                <a:gd name="T2" fmla="*/ 1296 w 24"/>
                <a:gd name="T3" fmla="*/ 8424 h 40"/>
                <a:gd name="T4" fmla="*/ 1080 w 24"/>
                <a:gd name="T5" fmla="*/ 8208 h 40"/>
                <a:gd name="T6" fmla="*/ 1296 w 24"/>
                <a:gd name="T7" fmla="*/ 7992 h 40"/>
                <a:gd name="T8" fmla="*/ 2376 w 24"/>
                <a:gd name="T9" fmla="*/ 7560 h 40"/>
                <a:gd name="T10" fmla="*/ 2592 w 24"/>
                <a:gd name="T11" fmla="*/ 6912 h 40"/>
                <a:gd name="T12" fmla="*/ 2376 w 24"/>
                <a:gd name="T13" fmla="*/ 5832 h 40"/>
                <a:gd name="T14" fmla="*/ 2160 w 24"/>
                <a:gd name="T15" fmla="*/ 5184 h 40"/>
                <a:gd name="T16" fmla="*/ 2160 w 24"/>
                <a:gd name="T17" fmla="*/ 4752 h 40"/>
                <a:gd name="T18" fmla="*/ 2592 w 24"/>
                <a:gd name="T19" fmla="*/ 4320 h 40"/>
                <a:gd name="T20" fmla="*/ 2808 w 24"/>
                <a:gd name="T21" fmla="*/ 4320 h 40"/>
                <a:gd name="T22" fmla="*/ 3240 w 24"/>
                <a:gd name="T23" fmla="*/ 4104 h 40"/>
                <a:gd name="T24" fmla="*/ 3672 w 24"/>
                <a:gd name="T25" fmla="*/ 3672 h 40"/>
                <a:gd name="T26" fmla="*/ 4536 w 24"/>
                <a:gd name="T27" fmla="*/ 3240 h 40"/>
                <a:gd name="T28" fmla="*/ 5184 w 24"/>
                <a:gd name="T29" fmla="*/ 2376 h 40"/>
                <a:gd name="T30" fmla="*/ 5184 w 24"/>
                <a:gd name="T31" fmla="*/ 1296 h 40"/>
                <a:gd name="T32" fmla="*/ 4968 w 24"/>
                <a:gd name="T33" fmla="*/ 864 h 40"/>
                <a:gd name="T34" fmla="*/ 4968 w 24"/>
                <a:gd name="T35" fmla="*/ 0 h 40"/>
                <a:gd name="T36" fmla="*/ 4752 w 24"/>
                <a:gd name="T37" fmla="*/ 216 h 40"/>
                <a:gd name="T38" fmla="*/ 4536 w 24"/>
                <a:gd name="T39" fmla="*/ 216 h 40"/>
                <a:gd name="T40" fmla="*/ 4320 w 24"/>
                <a:gd name="T41" fmla="*/ 432 h 40"/>
                <a:gd name="T42" fmla="*/ 4104 w 24"/>
                <a:gd name="T43" fmla="*/ 648 h 40"/>
                <a:gd name="T44" fmla="*/ 3672 w 24"/>
                <a:gd name="T45" fmla="*/ 648 h 40"/>
                <a:gd name="T46" fmla="*/ 3240 w 24"/>
                <a:gd name="T47" fmla="*/ 864 h 40"/>
                <a:gd name="T48" fmla="*/ 3024 w 24"/>
                <a:gd name="T49" fmla="*/ 648 h 40"/>
                <a:gd name="T50" fmla="*/ 2160 w 24"/>
                <a:gd name="T51" fmla="*/ 648 h 40"/>
                <a:gd name="T52" fmla="*/ 2160 w 24"/>
                <a:gd name="T53" fmla="*/ 1296 h 40"/>
                <a:gd name="T54" fmla="*/ 2376 w 24"/>
                <a:gd name="T55" fmla="*/ 1728 h 40"/>
                <a:gd name="T56" fmla="*/ 2592 w 24"/>
                <a:gd name="T57" fmla="*/ 2160 h 40"/>
                <a:gd name="T58" fmla="*/ 2592 w 24"/>
                <a:gd name="T59" fmla="*/ 2592 h 40"/>
                <a:gd name="T60" fmla="*/ 2376 w 24"/>
                <a:gd name="T61" fmla="*/ 3024 h 40"/>
                <a:gd name="T62" fmla="*/ 2592 w 24"/>
                <a:gd name="T63" fmla="*/ 3456 h 40"/>
                <a:gd name="T64" fmla="*/ 2376 w 24"/>
                <a:gd name="T65" fmla="*/ 3456 h 40"/>
                <a:gd name="T66" fmla="*/ 2160 w 24"/>
                <a:gd name="T67" fmla="*/ 3240 h 40"/>
                <a:gd name="T68" fmla="*/ 1944 w 24"/>
                <a:gd name="T69" fmla="*/ 3024 h 40"/>
                <a:gd name="T70" fmla="*/ 1944 w 24"/>
                <a:gd name="T71" fmla="*/ 2592 h 40"/>
                <a:gd name="T72" fmla="*/ 1944 w 24"/>
                <a:gd name="T73" fmla="*/ 2160 h 40"/>
                <a:gd name="T74" fmla="*/ 1728 w 24"/>
                <a:gd name="T75" fmla="*/ 2160 h 40"/>
                <a:gd name="T76" fmla="*/ 1512 w 24"/>
                <a:gd name="T77" fmla="*/ 1944 h 40"/>
                <a:gd name="T78" fmla="*/ 1296 w 24"/>
                <a:gd name="T79" fmla="*/ 1944 h 40"/>
                <a:gd name="T80" fmla="*/ 864 w 24"/>
                <a:gd name="T81" fmla="*/ 2160 h 40"/>
                <a:gd name="T82" fmla="*/ 648 w 24"/>
                <a:gd name="T83" fmla="*/ 2160 h 40"/>
                <a:gd name="T84" fmla="*/ 216 w 24"/>
                <a:gd name="T85" fmla="*/ 2376 h 40"/>
                <a:gd name="T86" fmla="*/ 0 w 24"/>
                <a:gd name="T87" fmla="*/ 2376 h 40"/>
                <a:gd name="T88" fmla="*/ 0 w 24"/>
                <a:gd name="T89" fmla="*/ 2808 h 40"/>
                <a:gd name="T90" fmla="*/ 1080 w 24"/>
                <a:gd name="T91" fmla="*/ 3024 h 40"/>
                <a:gd name="T92" fmla="*/ 1296 w 24"/>
                <a:gd name="T93" fmla="*/ 3456 h 40"/>
                <a:gd name="T94" fmla="*/ 1296 w 24"/>
                <a:gd name="T95" fmla="*/ 4104 h 40"/>
                <a:gd name="T96" fmla="*/ 1080 w 24"/>
                <a:gd name="T97" fmla="*/ 4320 h 40"/>
                <a:gd name="T98" fmla="*/ 1080 w 24"/>
                <a:gd name="T99" fmla="*/ 4536 h 40"/>
                <a:gd name="T100" fmla="*/ 1512 w 24"/>
                <a:gd name="T101" fmla="*/ 4968 h 40"/>
                <a:gd name="T102" fmla="*/ 1296 w 24"/>
                <a:gd name="T103" fmla="*/ 4968 h 40"/>
                <a:gd name="T104" fmla="*/ 864 w 24"/>
                <a:gd name="T105" fmla="*/ 5400 h 40"/>
                <a:gd name="T106" fmla="*/ 864 w 24"/>
                <a:gd name="T107" fmla="*/ 6048 h 40"/>
                <a:gd name="T108" fmla="*/ 648 w 24"/>
                <a:gd name="T109" fmla="*/ 6264 h 40"/>
                <a:gd name="T110" fmla="*/ 864 w 24"/>
                <a:gd name="T111" fmla="*/ 7344 h 40"/>
                <a:gd name="T112" fmla="*/ 648 w 24"/>
                <a:gd name="T113" fmla="*/ 7992 h 40"/>
                <a:gd name="T114" fmla="*/ 864 w 24"/>
                <a:gd name="T115" fmla="*/ 8640 h 40"/>
                <a:gd name="T116" fmla="*/ 1296 w 24"/>
                <a:gd name="T117" fmla="*/ 8640 h 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
                <a:gd name="T178" fmla="*/ 0 h 40"/>
                <a:gd name="T179" fmla="*/ 24 w 24"/>
                <a:gd name="T180" fmla="*/ 40 h 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 h="40">
                  <a:moveTo>
                    <a:pt x="6" y="40"/>
                  </a:moveTo>
                  <a:lnTo>
                    <a:pt x="6" y="39"/>
                  </a:lnTo>
                  <a:lnTo>
                    <a:pt x="5" y="38"/>
                  </a:lnTo>
                  <a:lnTo>
                    <a:pt x="6" y="37"/>
                  </a:lnTo>
                  <a:lnTo>
                    <a:pt x="11" y="35"/>
                  </a:lnTo>
                  <a:lnTo>
                    <a:pt x="12" y="32"/>
                  </a:lnTo>
                  <a:lnTo>
                    <a:pt x="11" y="27"/>
                  </a:lnTo>
                  <a:lnTo>
                    <a:pt x="10" y="24"/>
                  </a:lnTo>
                  <a:lnTo>
                    <a:pt x="10" y="22"/>
                  </a:lnTo>
                  <a:lnTo>
                    <a:pt x="12" y="20"/>
                  </a:lnTo>
                  <a:lnTo>
                    <a:pt x="13" y="20"/>
                  </a:lnTo>
                  <a:lnTo>
                    <a:pt x="15" y="19"/>
                  </a:lnTo>
                  <a:lnTo>
                    <a:pt x="17" y="17"/>
                  </a:lnTo>
                  <a:lnTo>
                    <a:pt x="21" y="15"/>
                  </a:lnTo>
                  <a:lnTo>
                    <a:pt x="24" y="11"/>
                  </a:lnTo>
                  <a:lnTo>
                    <a:pt x="24" y="6"/>
                  </a:lnTo>
                  <a:lnTo>
                    <a:pt x="23" y="4"/>
                  </a:lnTo>
                  <a:lnTo>
                    <a:pt x="23" y="0"/>
                  </a:lnTo>
                  <a:lnTo>
                    <a:pt x="22" y="1"/>
                  </a:lnTo>
                  <a:lnTo>
                    <a:pt x="21" y="1"/>
                  </a:lnTo>
                  <a:lnTo>
                    <a:pt x="20" y="2"/>
                  </a:lnTo>
                  <a:lnTo>
                    <a:pt x="19" y="3"/>
                  </a:lnTo>
                  <a:lnTo>
                    <a:pt x="17" y="3"/>
                  </a:lnTo>
                  <a:lnTo>
                    <a:pt x="15" y="4"/>
                  </a:lnTo>
                  <a:lnTo>
                    <a:pt x="14" y="3"/>
                  </a:lnTo>
                  <a:lnTo>
                    <a:pt x="10" y="3"/>
                  </a:lnTo>
                  <a:lnTo>
                    <a:pt x="10" y="6"/>
                  </a:lnTo>
                  <a:lnTo>
                    <a:pt x="11" y="8"/>
                  </a:lnTo>
                  <a:lnTo>
                    <a:pt x="12" y="10"/>
                  </a:lnTo>
                  <a:lnTo>
                    <a:pt x="12" y="12"/>
                  </a:lnTo>
                  <a:lnTo>
                    <a:pt x="11" y="14"/>
                  </a:lnTo>
                  <a:lnTo>
                    <a:pt x="12" y="16"/>
                  </a:lnTo>
                  <a:lnTo>
                    <a:pt x="11" y="16"/>
                  </a:lnTo>
                  <a:lnTo>
                    <a:pt x="10" y="15"/>
                  </a:lnTo>
                  <a:lnTo>
                    <a:pt x="9" y="14"/>
                  </a:lnTo>
                  <a:lnTo>
                    <a:pt x="9" y="12"/>
                  </a:lnTo>
                  <a:lnTo>
                    <a:pt x="9" y="10"/>
                  </a:lnTo>
                  <a:lnTo>
                    <a:pt x="8" y="10"/>
                  </a:lnTo>
                  <a:lnTo>
                    <a:pt x="7" y="9"/>
                  </a:lnTo>
                  <a:lnTo>
                    <a:pt x="6" y="9"/>
                  </a:lnTo>
                  <a:lnTo>
                    <a:pt x="4" y="10"/>
                  </a:lnTo>
                  <a:lnTo>
                    <a:pt x="3" y="10"/>
                  </a:lnTo>
                  <a:lnTo>
                    <a:pt x="1" y="11"/>
                  </a:lnTo>
                  <a:lnTo>
                    <a:pt x="0" y="11"/>
                  </a:lnTo>
                  <a:lnTo>
                    <a:pt x="0" y="13"/>
                  </a:lnTo>
                  <a:lnTo>
                    <a:pt x="5" y="14"/>
                  </a:lnTo>
                  <a:lnTo>
                    <a:pt x="6" y="16"/>
                  </a:lnTo>
                  <a:lnTo>
                    <a:pt x="6" y="19"/>
                  </a:lnTo>
                  <a:lnTo>
                    <a:pt x="5" y="20"/>
                  </a:lnTo>
                  <a:lnTo>
                    <a:pt x="5" y="21"/>
                  </a:lnTo>
                  <a:lnTo>
                    <a:pt x="7" y="23"/>
                  </a:lnTo>
                  <a:lnTo>
                    <a:pt x="6" y="23"/>
                  </a:lnTo>
                  <a:lnTo>
                    <a:pt x="4" y="25"/>
                  </a:lnTo>
                  <a:lnTo>
                    <a:pt x="4" y="28"/>
                  </a:lnTo>
                  <a:lnTo>
                    <a:pt x="3" y="29"/>
                  </a:lnTo>
                  <a:lnTo>
                    <a:pt x="4" y="34"/>
                  </a:lnTo>
                  <a:lnTo>
                    <a:pt x="3" y="37"/>
                  </a:lnTo>
                  <a:lnTo>
                    <a:pt x="4" y="40"/>
                  </a:lnTo>
                  <a:lnTo>
                    <a:pt x="6" y="4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23" name="Freeform 899"/>
            <p:cNvSpPr>
              <a:spLocks/>
            </p:cNvSpPr>
            <p:nvPr/>
          </p:nvSpPr>
          <p:spPr bwMode="auto">
            <a:xfrm>
              <a:off x="3427" y="2772"/>
              <a:ext cx="114" cy="126"/>
            </a:xfrm>
            <a:custGeom>
              <a:avLst/>
              <a:gdLst>
                <a:gd name="T0" fmla="*/ 2808 w 19"/>
                <a:gd name="T1" fmla="*/ 4536 h 21"/>
                <a:gd name="T2" fmla="*/ 3024 w 19"/>
                <a:gd name="T3" fmla="*/ 4104 h 21"/>
                <a:gd name="T4" fmla="*/ 3024 w 19"/>
                <a:gd name="T5" fmla="*/ 3672 h 21"/>
                <a:gd name="T6" fmla="*/ 3456 w 19"/>
                <a:gd name="T7" fmla="*/ 3672 h 21"/>
                <a:gd name="T8" fmla="*/ 3456 w 19"/>
                <a:gd name="T9" fmla="*/ 3456 h 21"/>
                <a:gd name="T10" fmla="*/ 3672 w 19"/>
                <a:gd name="T11" fmla="*/ 3240 h 21"/>
                <a:gd name="T12" fmla="*/ 3888 w 19"/>
                <a:gd name="T13" fmla="*/ 3024 h 21"/>
                <a:gd name="T14" fmla="*/ 3672 w 19"/>
                <a:gd name="T15" fmla="*/ 2808 h 21"/>
                <a:gd name="T16" fmla="*/ 3672 w 19"/>
                <a:gd name="T17" fmla="*/ 648 h 21"/>
                <a:gd name="T18" fmla="*/ 4104 w 19"/>
                <a:gd name="T19" fmla="*/ 432 h 21"/>
                <a:gd name="T20" fmla="*/ 3240 w 19"/>
                <a:gd name="T21" fmla="*/ 216 h 21"/>
                <a:gd name="T22" fmla="*/ 2592 w 19"/>
                <a:gd name="T23" fmla="*/ 648 h 21"/>
                <a:gd name="T24" fmla="*/ 2160 w 19"/>
                <a:gd name="T25" fmla="*/ 432 h 21"/>
                <a:gd name="T26" fmla="*/ 1296 w 19"/>
                <a:gd name="T27" fmla="*/ 216 h 21"/>
                <a:gd name="T28" fmla="*/ 1080 w 19"/>
                <a:gd name="T29" fmla="*/ 0 h 21"/>
                <a:gd name="T30" fmla="*/ 0 w 19"/>
                <a:gd name="T31" fmla="*/ 216 h 21"/>
                <a:gd name="T32" fmla="*/ 216 w 19"/>
                <a:gd name="T33" fmla="*/ 432 h 21"/>
                <a:gd name="T34" fmla="*/ 648 w 19"/>
                <a:gd name="T35" fmla="*/ 1296 h 21"/>
                <a:gd name="T36" fmla="*/ 648 w 19"/>
                <a:gd name="T37" fmla="*/ 1728 h 21"/>
                <a:gd name="T38" fmla="*/ 216 w 19"/>
                <a:gd name="T39" fmla="*/ 1944 h 21"/>
                <a:gd name="T40" fmla="*/ 0 w 19"/>
                <a:gd name="T41" fmla="*/ 2808 h 21"/>
                <a:gd name="T42" fmla="*/ 864 w 19"/>
                <a:gd name="T43" fmla="*/ 3240 h 21"/>
                <a:gd name="T44" fmla="*/ 1944 w 19"/>
                <a:gd name="T45" fmla="*/ 3672 h 21"/>
                <a:gd name="T46" fmla="*/ 1944 w 19"/>
                <a:gd name="T47" fmla="*/ 3888 h 21"/>
                <a:gd name="T48" fmla="*/ 1944 w 19"/>
                <a:gd name="T49" fmla="*/ 4104 h 21"/>
                <a:gd name="T50" fmla="*/ 2808 w 19"/>
                <a:gd name="T51" fmla="*/ 4536 h 2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21"/>
                <a:gd name="T80" fmla="*/ 19 w 19"/>
                <a:gd name="T81" fmla="*/ 21 h 2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21">
                  <a:moveTo>
                    <a:pt x="13" y="21"/>
                  </a:moveTo>
                  <a:lnTo>
                    <a:pt x="14" y="19"/>
                  </a:lnTo>
                  <a:lnTo>
                    <a:pt x="14" y="17"/>
                  </a:lnTo>
                  <a:lnTo>
                    <a:pt x="16" y="17"/>
                  </a:lnTo>
                  <a:lnTo>
                    <a:pt x="16" y="16"/>
                  </a:lnTo>
                  <a:lnTo>
                    <a:pt x="17" y="15"/>
                  </a:lnTo>
                  <a:lnTo>
                    <a:pt x="18" y="14"/>
                  </a:lnTo>
                  <a:lnTo>
                    <a:pt x="17" y="13"/>
                  </a:lnTo>
                  <a:lnTo>
                    <a:pt x="17" y="3"/>
                  </a:lnTo>
                  <a:lnTo>
                    <a:pt x="19" y="2"/>
                  </a:lnTo>
                  <a:lnTo>
                    <a:pt x="15" y="1"/>
                  </a:lnTo>
                  <a:lnTo>
                    <a:pt x="12" y="3"/>
                  </a:lnTo>
                  <a:lnTo>
                    <a:pt x="10" y="2"/>
                  </a:lnTo>
                  <a:lnTo>
                    <a:pt x="6" y="1"/>
                  </a:lnTo>
                  <a:lnTo>
                    <a:pt x="5" y="0"/>
                  </a:lnTo>
                  <a:lnTo>
                    <a:pt x="0" y="1"/>
                  </a:lnTo>
                  <a:lnTo>
                    <a:pt x="1" y="2"/>
                  </a:lnTo>
                  <a:lnTo>
                    <a:pt x="3" y="6"/>
                  </a:lnTo>
                  <a:lnTo>
                    <a:pt x="3" y="8"/>
                  </a:lnTo>
                  <a:lnTo>
                    <a:pt x="1" y="9"/>
                  </a:lnTo>
                  <a:lnTo>
                    <a:pt x="0" y="13"/>
                  </a:lnTo>
                  <a:lnTo>
                    <a:pt x="4" y="15"/>
                  </a:lnTo>
                  <a:lnTo>
                    <a:pt x="9" y="17"/>
                  </a:lnTo>
                  <a:lnTo>
                    <a:pt x="9" y="18"/>
                  </a:lnTo>
                  <a:lnTo>
                    <a:pt x="9" y="19"/>
                  </a:lnTo>
                  <a:lnTo>
                    <a:pt x="13" y="2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24" name="Freeform 900"/>
            <p:cNvSpPr>
              <a:spLocks/>
            </p:cNvSpPr>
            <p:nvPr/>
          </p:nvSpPr>
          <p:spPr bwMode="auto">
            <a:xfrm>
              <a:off x="3427" y="2772"/>
              <a:ext cx="114" cy="126"/>
            </a:xfrm>
            <a:custGeom>
              <a:avLst/>
              <a:gdLst>
                <a:gd name="T0" fmla="*/ 2808 w 19"/>
                <a:gd name="T1" fmla="*/ 4536 h 21"/>
                <a:gd name="T2" fmla="*/ 3024 w 19"/>
                <a:gd name="T3" fmla="*/ 4104 h 21"/>
                <a:gd name="T4" fmla="*/ 3024 w 19"/>
                <a:gd name="T5" fmla="*/ 3672 h 21"/>
                <a:gd name="T6" fmla="*/ 3456 w 19"/>
                <a:gd name="T7" fmla="*/ 3672 h 21"/>
                <a:gd name="T8" fmla="*/ 3456 w 19"/>
                <a:gd name="T9" fmla="*/ 3456 h 21"/>
                <a:gd name="T10" fmla="*/ 3672 w 19"/>
                <a:gd name="T11" fmla="*/ 3240 h 21"/>
                <a:gd name="T12" fmla="*/ 3888 w 19"/>
                <a:gd name="T13" fmla="*/ 3024 h 21"/>
                <a:gd name="T14" fmla="*/ 3672 w 19"/>
                <a:gd name="T15" fmla="*/ 2808 h 21"/>
                <a:gd name="T16" fmla="*/ 3672 w 19"/>
                <a:gd name="T17" fmla="*/ 648 h 21"/>
                <a:gd name="T18" fmla="*/ 4104 w 19"/>
                <a:gd name="T19" fmla="*/ 432 h 21"/>
                <a:gd name="T20" fmla="*/ 3240 w 19"/>
                <a:gd name="T21" fmla="*/ 216 h 21"/>
                <a:gd name="T22" fmla="*/ 2592 w 19"/>
                <a:gd name="T23" fmla="*/ 648 h 21"/>
                <a:gd name="T24" fmla="*/ 2160 w 19"/>
                <a:gd name="T25" fmla="*/ 432 h 21"/>
                <a:gd name="T26" fmla="*/ 1296 w 19"/>
                <a:gd name="T27" fmla="*/ 216 h 21"/>
                <a:gd name="T28" fmla="*/ 1080 w 19"/>
                <a:gd name="T29" fmla="*/ 0 h 21"/>
                <a:gd name="T30" fmla="*/ 0 w 19"/>
                <a:gd name="T31" fmla="*/ 216 h 21"/>
                <a:gd name="T32" fmla="*/ 216 w 19"/>
                <a:gd name="T33" fmla="*/ 432 h 21"/>
                <a:gd name="T34" fmla="*/ 648 w 19"/>
                <a:gd name="T35" fmla="*/ 1296 h 21"/>
                <a:gd name="T36" fmla="*/ 648 w 19"/>
                <a:gd name="T37" fmla="*/ 1728 h 21"/>
                <a:gd name="T38" fmla="*/ 216 w 19"/>
                <a:gd name="T39" fmla="*/ 1944 h 21"/>
                <a:gd name="T40" fmla="*/ 0 w 19"/>
                <a:gd name="T41" fmla="*/ 2808 h 21"/>
                <a:gd name="T42" fmla="*/ 864 w 19"/>
                <a:gd name="T43" fmla="*/ 3240 h 21"/>
                <a:gd name="T44" fmla="*/ 1944 w 19"/>
                <a:gd name="T45" fmla="*/ 3672 h 21"/>
                <a:gd name="T46" fmla="*/ 1944 w 19"/>
                <a:gd name="T47" fmla="*/ 3888 h 21"/>
                <a:gd name="T48" fmla="*/ 1944 w 19"/>
                <a:gd name="T49" fmla="*/ 4104 h 21"/>
                <a:gd name="T50" fmla="*/ 2808 w 19"/>
                <a:gd name="T51" fmla="*/ 4536 h 2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21"/>
                <a:gd name="T80" fmla="*/ 19 w 19"/>
                <a:gd name="T81" fmla="*/ 21 h 2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21">
                  <a:moveTo>
                    <a:pt x="13" y="21"/>
                  </a:moveTo>
                  <a:lnTo>
                    <a:pt x="14" y="19"/>
                  </a:lnTo>
                  <a:lnTo>
                    <a:pt x="14" y="17"/>
                  </a:lnTo>
                  <a:lnTo>
                    <a:pt x="16" y="17"/>
                  </a:lnTo>
                  <a:lnTo>
                    <a:pt x="16" y="16"/>
                  </a:lnTo>
                  <a:lnTo>
                    <a:pt x="17" y="15"/>
                  </a:lnTo>
                  <a:lnTo>
                    <a:pt x="18" y="14"/>
                  </a:lnTo>
                  <a:lnTo>
                    <a:pt x="17" y="13"/>
                  </a:lnTo>
                  <a:lnTo>
                    <a:pt x="17" y="3"/>
                  </a:lnTo>
                  <a:lnTo>
                    <a:pt x="19" y="2"/>
                  </a:lnTo>
                  <a:lnTo>
                    <a:pt x="15" y="1"/>
                  </a:lnTo>
                  <a:lnTo>
                    <a:pt x="12" y="3"/>
                  </a:lnTo>
                  <a:lnTo>
                    <a:pt x="10" y="2"/>
                  </a:lnTo>
                  <a:lnTo>
                    <a:pt x="6" y="1"/>
                  </a:lnTo>
                  <a:lnTo>
                    <a:pt x="5" y="0"/>
                  </a:lnTo>
                  <a:lnTo>
                    <a:pt x="0" y="1"/>
                  </a:lnTo>
                  <a:lnTo>
                    <a:pt x="1" y="2"/>
                  </a:lnTo>
                  <a:lnTo>
                    <a:pt x="3" y="6"/>
                  </a:lnTo>
                  <a:lnTo>
                    <a:pt x="3" y="8"/>
                  </a:lnTo>
                  <a:lnTo>
                    <a:pt x="1" y="9"/>
                  </a:lnTo>
                  <a:lnTo>
                    <a:pt x="0" y="13"/>
                  </a:lnTo>
                  <a:lnTo>
                    <a:pt x="4" y="15"/>
                  </a:lnTo>
                  <a:lnTo>
                    <a:pt x="9" y="17"/>
                  </a:lnTo>
                  <a:lnTo>
                    <a:pt x="9" y="18"/>
                  </a:lnTo>
                  <a:lnTo>
                    <a:pt x="9" y="19"/>
                  </a:lnTo>
                  <a:lnTo>
                    <a:pt x="13" y="2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25" name="Freeform 901"/>
            <p:cNvSpPr>
              <a:spLocks/>
            </p:cNvSpPr>
            <p:nvPr/>
          </p:nvSpPr>
          <p:spPr bwMode="auto">
            <a:xfrm>
              <a:off x="3535" y="2658"/>
              <a:ext cx="24" cy="30"/>
            </a:xfrm>
            <a:custGeom>
              <a:avLst/>
              <a:gdLst>
                <a:gd name="T0" fmla="*/ 216 w 4"/>
                <a:gd name="T1" fmla="*/ 432 h 5"/>
                <a:gd name="T2" fmla="*/ 0 w 4"/>
                <a:gd name="T3" fmla="*/ 864 h 5"/>
                <a:gd name="T4" fmla="*/ 216 w 4"/>
                <a:gd name="T5" fmla="*/ 1080 h 5"/>
                <a:gd name="T6" fmla="*/ 648 w 4"/>
                <a:gd name="T7" fmla="*/ 1080 h 5"/>
                <a:gd name="T8" fmla="*/ 864 w 4"/>
                <a:gd name="T9" fmla="*/ 864 h 5"/>
                <a:gd name="T10" fmla="*/ 648 w 4"/>
                <a:gd name="T11" fmla="*/ 648 h 5"/>
                <a:gd name="T12" fmla="*/ 864 w 4"/>
                <a:gd name="T13" fmla="*/ 432 h 5"/>
                <a:gd name="T14" fmla="*/ 864 w 4"/>
                <a:gd name="T15" fmla="*/ 216 h 5"/>
                <a:gd name="T16" fmla="*/ 648 w 4"/>
                <a:gd name="T17" fmla="*/ 0 h 5"/>
                <a:gd name="T18" fmla="*/ 432 w 4"/>
                <a:gd name="T19" fmla="*/ 0 h 5"/>
                <a:gd name="T20" fmla="*/ 432 w 4"/>
                <a:gd name="T21" fmla="*/ 432 h 5"/>
                <a:gd name="T22" fmla="*/ 216 w 4"/>
                <a:gd name="T23" fmla="*/ 43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1" y="2"/>
                  </a:moveTo>
                  <a:lnTo>
                    <a:pt x="0" y="4"/>
                  </a:lnTo>
                  <a:lnTo>
                    <a:pt x="1" y="5"/>
                  </a:lnTo>
                  <a:lnTo>
                    <a:pt x="3" y="5"/>
                  </a:lnTo>
                  <a:lnTo>
                    <a:pt x="4" y="4"/>
                  </a:lnTo>
                  <a:lnTo>
                    <a:pt x="3" y="3"/>
                  </a:lnTo>
                  <a:lnTo>
                    <a:pt x="4" y="2"/>
                  </a:lnTo>
                  <a:lnTo>
                    <a:pt x="4" y="1"/>
                  </a:lnTo>
                  <a:lnTo>
                    <a:pt x="3" y="0"/>
                  </a:lnTo>
                  <a:lnTo>
                    <a:pt x="2" y="0"/>
                  </a:lnTo>
                  <a:lnTo>
                    <a:pt x="2" y="2"/>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26" name="Freeform 902"/>
            <p:cNvSpPr>
              <a:spLocks/>
            </p:cNvSpPr>
            <p:nvPr/>
          </p:nvSpPr>
          <p:spPr bwMode="auto">
            <a:xfrm>
              <a:off x="3535" y="2658"/>
              <a:ext cx="24" cy="30"/>
            </a:xfrm>
            <a:custGeom>
              <a:avLst/>
              <a:gdLst>
                <a:gd name="T0" fmla="*/ 216 w 4"/>
                <a:gd name="T1" fmla="*/ 432 h 5"/>
                <a:gd name="T2" fmla="*/ 0 w 4"/>
                <a:gd name="T3" fmla="*/ 864 h 5"/>
                <a:gd name="T4" fmla="*/ 216 w 4"/>
                <a:gd name="T5" fmla="*/ 1080 h 5"/>
                <a:gd name="T6" fmla="*/ 648 w 4"/>
                <a:gd name="T7" fmla="*/ 1080 h 5"/>
                <a:gd name="T8" fmla="*/ 864 w 4"/>
                <a:gd name="T9" fmla="*/ 864 h 5"/>
                <a:gd name="T10" fmla="*/ 648 w 4"/>
                <a:gd name="T11" fmla="*/ 648 h 5"/>
                <a:gd name="T12" fmla="*/ 864 w 4"/>
                <a:gd name="T13" fmla="*/ 432 h 5"/>
                <a:gd name="T14" fmla="*/ 864 w 4"/>
                <a:gd name="T15" fmla="*/ 216 h 5"/>
                <a:gd name="T16" fmla="*/ 648 w 4"/>
                <a:gd name="T17" fmla="*/ 0 h 5"/>
                <a:gd name="T18" fmla="*/ 432 w 4"/>
                <a:gd name="T19" fmla="*/ 0 h 5"/>
                <a:gd name="T20" fmla="*/ 432 w 4"/>
                <a:gd name="T21" fmla="*/ 432 h 5"/>
                <a:gd name="T22" fmla="*/ 216 w 4"/>
                <a:gd name="T23" fmla="*/ 432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
                <a:gd name="T37" fmla="*/ 0 h 5"/>
                <a:gd name="T38" fmla="*/ 4 w 4"/>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 h="5">
                  <a:moveTo>
                    <a:pt x="1" y="2"/>
                  </a:moveTo>
                  <a:lnTo>
                    <a:pt x="0" y="4"/>
                  </a:lnTo>
                  <a:lnTo>
                    <a:pt x="1" y="5"/>
                  </a:lnTo>
                  <a:lnTo>
                    <a:pt x="3" y="5"/>
                  </a:lnTo>
                  <a:lnTo>
                    <a:pt x="4" y="4"/>
                  </a:lnTo>
                  <a:lnTo>
                    <a:pt x="3" y="3"/>
                  </a:lnTo>
                  <a:lnTo>
                    <a:pt x="4" y="2"/>
                  </a:lnTo>
                  <a:lnTo>
                    <a:pt x="4" y="1"/>
                  </a:lnTo>
                  <a:lnTo>
                    <a:pt x="3" y="0"/>
                  </a:lnTo>
                  <a:lnTo>
                    <a:pt x="2" y="0"/>
                  </a:lnTo>
                  <a:lnTo>
                    <a:pt x="2" y="2"/>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27" name="Freeform 903"/>
            <p:cNvSpPr>
              <a:spLocks/>
            </p:cNvSpPr>
            <p:nvPr/>
          </p:nvSpPr>
          <p:spPr bwMode="auto">
            <a:xfrm>
              <a:off x="3307" y="2382"/>
              <a:ext cx="144" cy="150"/>
            </a:xfrm>
            <a:custGeom>
              <a:avLst/>
              <a:gdLst>
                <a:gd name="T0" fmla="*/ 216 w 24"/>
                <a:gd name="T1" fmla="*/ 216 h 25"/>
                <a:gd name="T2" fmla="*/ 432 w 24"/>
                <a:gd name="T3" fmla="*/ 0 h 25"/>
                <a:gd name="T4" fmla="*/ 864 w 24"/>
                <a:gd name="T5" fmla="*/ 216 h 25"/>
                <a:gd name="T6" fmla="*/ 1296 w 24"/>
                <a:gd name="T7" fmla="*/ 216 h 25"/>
                <a:gd name="T8" fmla="*/ 1944 w 24"/>
                <a:gd name="T9" fmla="*/ 432 h 25"/>
                <a:gd name="T10" fmla="*/ 2160 w 24"/>
                <a:gd name="T11" fmla="*/ 432 h 25"/>
                <a:gd name="T12" fmla="*/ 2376 w 24"/>
                <a:gd name="T13" fmla="*/ 216 h 25"/>
                <a:gd name="T14" fmla="*/ 2592 w 24"/>
                <a:gd name="T15" fmla="*/ 216 h 25"/>
                <a:gd name="T16" fmla="*/ 2808 w 24"/>
                <a:gd name="T17" fmla="*/ 0 h 25"/>
                <a:gd name="T18" fmla="*/ 3024 w 24"/>
                <a:gd name="T19" fmla="*/ 0 h 25"/>
                <a:gd name="T20" fmla="*/ 3456 w 24"/>
                <a:gd name="T21" fmla="*/ 216 h 25"/>
                <a:gd name="T22" fmla="*/ 3456 w 24"/>
                <a:gd name="T23" fmla="*/ 216 h 25"/>
                <a:gd name="T24" fmla="*/ 3672 w 24"/>
                <a:gd name="T25" fmla="*/ 216 h 25"/>
                <a:gd name="T26" fmla="*/ 3672 w 24"/>
                <a:gd name="T27" fmla="*/ 216 h 25"/>
                <a:gd name="T28" fmla="*/ 3672 w 24"/>
                <a:gd name="T29" fmla="*/ 216 h 25"/>
                <a:gd name="T30" fmla="*/ 3888 w 24"/>
                <a:gd name="T31" fmla="*/ 216 h 25"/>
                <a:gd name="T32" fmla="*/ 4536 w 24"/>
                <a:gd name="T33" fmla="*/ 216 h 25"/>
                <a:gd name="T34" fmla="*/ 4536 w 24"/>
                <a:gd name="T35" fmla="*/ 432 h 25"/>
                <a:gd name="T36" fmla="*/ 4752 w 24"/>
                <a:gd name="T37" fmla="*/ 648 h 25"/>
                <a:gd name="T38" fmla="*/ 4752 w 24"/>
                <a:gd name="T39" fmla="*/ 1080 h 25"/>
                <a:gd name="T40" fmla="*/ 4536 w 24"/>
                <a:gd name="T41" fmla="*/ 1728 h 25"/>
                <a:gd name="T42" fmla="*/ 4536 w 24"/>
                <a:gd name="T43" fmla="*/ 1944 h 25"/>
                <a:gd name="T44" fmla="*/ 4320 w 24"/>
                <a:gd name="T45" fmla="*/ 2160 h 25"/>
                <a:gd name="T46" fmla="*/ 4104 w 24"/>
                <a:gd name="T47" fmla="*/ 1728 h 25"/>
                <a:gd name="T48" fmla="*/ 3888 w 24"/>
                <a:gd name="T49" fmla="*/ 1296 h 25"/>
                <a:gd name="T50" fmla="*/ 3888 w 24"/>
                <a:gd name="T51" fmla="*/ 864 h 25"/>
                <a:gd name="T52" fmla="*/ 3672 w 24"/>
                <a:gd name="T53" fmla="*/ 864 h 25"/>
                <a:gd name="T54" fmla="*/ 3672 w 24"/>
                <a:gd name="T55" fmla="*/ 864 h 25"/>
                <a:gd name="T56" fmla="*/ 3672 w 24"/>
                <a:gd name="T57" fmla="*/ 1080 h 25"/>
                <a:gd name="T58" fmla="*/ 3672 w 24"/>
                <a:gd name="T59" fmla="*/ 1512 h 25"/>
                <a:gd name="T60" fmla="*/ 4104 w 24"/>
                <a:gd name="T61" fmla="*/ 1944 h 25"/>
                <a:gd name="T62" fmla="*/ 4104 w 24"/>
                <a:gd name="T63" fmla="*/ 2160 h 25"/>
                <a:gd name="T64" fmla="*/ 4536 w 24"/>
                <a:gd name="T65" fmla="*/ 2808 h 25"/>
                <a:gd name="T66" fmla="*/ 4752 w 24"/>
                <a:gd name="T67" fmla="*/ 3240 h 25"/>
                <a:gd name="T68" fmla="*/ 4968 w 24"/>
                <a:gd name="T69" fmla="*/ 4104 h 25"/>
                <a:gd name="T70" fmla="*/ 5184 w 24"/>
                <a:gd name="T71" fmla="*/ 4752 h 25"/>
                <a:gd name="T72" fmla="*/ 4752 w 24"/>
                <a:gd name="T73" fmla="*/ 4968 h 25"/>
                <a:gd name="T74" fmla="*/ 4320 w 24"/>
                <a:gd name="T75" fmla="*/ 5184 h 25"/>
                <a:gd name="T76" fmla="*/ 4320 w 24"/>
                <a:gd name="T77" fmla="*/ 5400 h 25"/>
                <a:gd name="T78" fmla="*/ 4104 w 24"/>
                <a:gd name="T79" fmla="*/ 5400 h 25"/>
                <a:gd name="T80" fmla="*/ 3888 w 24"/>
                <a:gd name="T81" fmla="*/ 5184 h 25"/>
                <a:gd name="T82" fmla="*/ 1512 w 24"/>
                <a:gd name="T83" fmla="*/ 5184 h 25"/>
                <a:gd name="T84" fmla="*/ 216 w 24"/>
                <a:gd name="T85" fmla="*/ 5184 h 25"/>
                <a:gd name="T86" fmla="*/ 216 w 24"/>
                <a:gd name="T87" fmla="*/ 3888 h 25"/>
                <a:gd name="T88" fmla="*/ 216 w 24"/>
                <a:gd name="T89" fmla="*/ 1728 h 25"/>
                <a:gd name="T90" fmla="*/ 0 w 24"/>
                <a:gd name="T91" fmla="*/ 648 h 25"/>
                <a:gd name="T92" fmla="*/ 216 w 24"/>
                <a:gd name="T93" fmla="*/ 648 h 25"/>
                <a:gd name="T94" fmla="*/ 216 w 24"/>
                <a:gd name="T95" fmla="*/ 216 h 2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
                <a:gd name="T145" fmla="*/ 0 h 25"/>
                <a:gd name="T146" fmla="*/ 24 w 24"/>
                <a:gd name="T147" fmla="*/ 25 h 2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 h="25">
                  <a:moveTo>
                    <a:pt x="1" y="1"/>
                  </a:moveTo>
                  <a:lnTo>
                    <a:pt x="2" y="0"/>
                  </a:lnTo>
                  <a:lnTo>
                    <a:pt x="4" y="1"/>
                  </a:lnTo>
                  <a:lnTo>
                    <a:pt x="6" y="1"/>
                  </a:lnTo>
                  <a:lnTo>
                    <a:pt x="9" y="2"/>
                  </a:lnTo>
                  <a:lnTo>
                    <a:pt x="10" y="2"/>
                  </a:lnTo>
                  <a:lnTo>
                    <a:pt x="11" y="1"/>
                  </a:lnTo>
                  <a:lnTo>
                    <a:pt x="12" y="1"/>
                  </a:lnTo>
                  <a:lnTo>
                    <a:pt x="13" y="0"/>
                  </a:lnTo>
                  <a:lnTo>
                    <a:pt x="14" y="0"/>
                  </a:lnTo>
                  <a:lnTo>
                    <a:pt x="16" y="1"/>
                  </a:lnTo>
                  <a:lnTo>
                    <a:pt x="17" y="1"/>
                  </a:lnTo>
                  <a:lnTo>
                    <a:pt x="18" y="1"/>
                  </a:lnTo>
                  <a:lnTo>
                    <a:pt x="21" y="1"/>
                  </a:lnTo>
                  <a:lnTo>
                    <a:pt x="21" y="2"/>
                  </a:lnTo>
                  <a:lnTo>
                    <a:pt x="22" y="3"/>
                  </a:lnTo>
                  <a:lnTo>
                    <a:pt x="22" y="5"/>
                  </a:lnTo>
                  <a:lnTo>
                    <a:pt x="21" y="8"/>
                  </a:lnTo>
                  <a:lnTo>
                    <a:pt x="21" y="9"/>
                  </a:lnTo>
                  <a:lnTo>
                    <a:pt x="20" y="10"/>
                  </a:lnTo>
                  <a:lnTo>
                    <a:pt x="19" y="8"/>
                  </a:lnTo>
                  <a:lnTo>
                    <a:pt x="18" y="6"/>
                  </a:lnTo>
                  <a:lnTo>
                    <a:pt x="18" y="4"/>
                  </a:lnTo>
                  <a:lnTo>
                    <a:pt x="17" y="4"/>
                  </a:lnTo>
                  <a:lnTo>
                    <a:pt x="17" y="5"/>
                  </a:lnTo>
                  <a:lnTo>
                    <a:pt x="17" y="7"/>
                  </a:lnTo>
                  <a:lnTo>
                    <a:pt x="19" y="9"/>
                  </a:lnTo>
                  <a:lnTo>
                    <a:pt x="19" y="10"/>
                  </a:lnTo>
                  <a:lnTo>
                    <a:pt x="21" y="13"/>
                  </a:lnTo>
                  <a:lnTo>
                    <a:pt x="22" y="15"/>
                  </a:lnTo>
                  <a:lnTo>
                    <a:pt x="23" y="19"/>
                  </a:lnTo>
                  <a:lnTo>
                    <a:pt x="24" y="22"/>
                  </a:lnTo>
                  <a:lnTo>
                    <a:pt x="22" y="23"/>
                  </a:lnTo>
                  <a:lnTo>
                    <a:pt x="20" y="24"/>
                  </a:lnTo>
                  <a:lnTo>
                    <a:pt x="20" y="25"/>
                  </a:lnTo>
                  <a:lnTo>
                    <a:pt x="19" y="25"/>
                  </a:lnTo>
                  <a:lnTo>
                    <a:pt x="18" y="24"/>
                  </a:lnTo>
                  <a:lnTo>
                    <a:pt x="7" y="24"/>
                  </a:lnTo>
                  <a:lnTo>
                    <a:pt x="1" y="24"/>
                  </a:lnTo>
                  <a:lnTo>
                    <a:pt x="1" y="18"/>
                  </a:lnTo>
                  <a:lnTo>
                    <a:pt x="1" y="8"/>
                  </a:lnTo>
                  <a:lnTo>
                    <a:pt x="0" y="3"/>
                  </a:lnTo>
                  <a:lnTo>
                    <a:pt x="1" y="3"/>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28" name="Freeform 904"/>
            <p:cNvSpPr>
              <a:spLocks/>
            </p:cNvSpPr>
            <p:nvPr/>
          </p:nvSpPr>
          <p:spPr bwMode="auto">
            <a:xfrm>
              <a:off x="3307" y="2382"/>
              <a:ext cx="144" cy="150"/>
            </a:xfrm>
            <a:custGeom>
              <a:avLst/>
              <a:gdLst>
                <a:gd name="T0" fmla="*/ 216 w 24"/>
                <a:gd name="T1" fmla="*/ 216 h 25"/>
                <a:gd name="T2" fmla="*/ 432 w 24"/>
                <a:gd name="T3" fmla="*/ 0 h 25"/>
                <a:gd name="T4" fmla="*/ 864 w 24"/>
                <a:gd name="T5" fmla="*/ 216 h 25"/>
                <a:gd name="T6" fmla="*/ 1296 w 24"/>
                <a:gd name="T7" fmla="*/ 216 h 25"/>
                <a:gd name="T8" fmla="*/ 1944 w 24"/>
                <a:gd name="T9" fmla="*/ 432 h 25"/>
                <a:gd name="T10" fmla="*/ 2160 w 24"/>
                <a:gd name="T11" fmla="*/ 432 h 25"/>
                <a:gd name="T12" fmla="*/ 2376 w 24"/>
                <a:gd name="T13" fmla="*/ 216 h 25"/>
                <a:gd name="T14" fmla="*/ 2592 w 24"/>
                <a:gd name="T15" fmla="*/ 216 h 25"/>
                <a:gd name="T16" fmla="*/ 2808 w 24"/>
                <a:gd name="T17" fmla="*/ 0 h 25"/>
                <a:gd name="T18" fmla="*/ 3024 w 24"/>
                <a:gd name="T19" fmla="*/ 0 h 25"/>
                <a:gd name="T20" fmla="*/ 3456 w 24"/>
                <a:gd name="T21" fmla="*/ 216 h 25"/>
                <a:gd name="T22" fmla="*/ 3456 w 24"/>
                <a:gd name="T23" fmla="*/ 216 h 25"/>
                <a:gd name="T24" fmla="*/ 3672 w 24"/>
                <a:gd name="T25" fmla="*/ 216 h 25"/>
                <a:gd name="T26" fmla="*/ 3672 w 24"/>
                <a:gd name="T27" fmla="*/ 216 h 25"/>
                <a:gd name="T28" fmla="*/ 3672 w 24"/>
                <a:gd name="T29" fmla="*/ 216 h 25"/>
                <a:gd name="T30" fmla="*/ 3888 w 24"/>
                <a:gd name="T31" fmla="*/ 216 h 25"/>
                <a:gd name="T32" fmla="*/ 4536 w 24"/>
                <a:gd name="T33" fmla="*/ 216 h 25"/>
                <a:gd name="T34" fmla="*/ 4536 w 24"/>
                <a:gd name="T35" fmla="*/ 432 h 25"/>
                <a:gd name="T36" fmla="*/ 4752 w 24"/>
                <a:gd name="T37" fmla="*/ 648 h 25"/>
                <a:gd name="T38" fmla="*/ 4752 w 24"/>
                <a:gd name="T39" fmla="*/ 1080 h 25"/>
                <a:gd name="T40" fmla="*/ 4536 w 24"/>
                <a:gd name="T41" fmla="*/ 1728 h 25"/>
                <a:gd name="T42" fmla="*/ 4536 w 24"/>
                <a:gd name="T43" fmla="*/ 1944 h 25"/>
                <a:gd name="T44" fmla="*/ 4320 w 24"/>
                <a:gd name="T45" fmla="*/ 2160 h 25"/>
                <a:gd name="T46" fmla="*/ 4104 w 24"/>
                <a:gd name="T47" fmla="*/ 1728 h 25"/>
                <a:gd name="T48" fmla="*/ 3888 w 24"/>
                <a:gd name="T49" fmla="*/ 1296 h 25"/>
                <a:gd name="T50" fmla="*/ 3888 w 24"/>
                <a:gd name="T51" fmla="*/ 864 h 25"/>
                <a:gd name="T52" fmla="*/ 3672 w 24"/>
                <a:gd name="T53" fmla="*/ 864 h 25"/>
                <a:gd name="T54" fmla="*/ 3672 w 24"/>
                <a:gd name="T55" fmla="*/ 864 h 25"/>
                <a:gd name="T56" fmla="*/ 3672 w 24"/>
                <a:gd name="T57" fmla="*/ 1080 h 25"/>
                <a:gd name="T58" fmla="*/ 3672 w 24"/>
                <a:gd name="T59" fmla="*/ 1512 h 25"/>
                <a:gd name="T60" fmla="*/ 4104 w 24"/>
                <a:gd name="T61" fmla="*/ 1944 h 25"/>
                <a:gd name="T62" fmla="*/ 4104 w 24"/>
                <a:gd name="T63" fmla="*/ 2160 h 25"/>
                <a:gd name="T64" fmla="*/ 4536 w 24"/>
                <a:gd name="T65" fmla="*/ 2808 h 25"/>
                <a:gd name="T66" fmla="*/ 4752 w 24"/>
                <a:gd name="T67" fmla="*/ 3240 h 25"/>
                <a:gd name="T68" fmla="*/ 4968 w 24"/>
                <a:gd name="T69" fmla="*/ 4104 h 25"/>
                <a:gd name="T70" fmla="*/ 5184 w 24"/>
                <a:gd name="T71" fmla="*/ 4752 h 25"/>
                <a:gd name="T72" fmla="*/ 4752 w 24"/>
                <a:gd name="T73" fmla="*/ 4968 h 25"/>
                <a:gd name="T74" fmla="*/ 4320 w 24"/>
                <a:gd name="T75" fmla="*/ 5184 h 25"/>
                <a:gd name="T76" fmla="*/ 4320 w 24"/>
                <a:gd name="T77" fmla="*/ 5400 h 25"/>
                <a:gd name="T78" fmla="*/ 4104 w 24"/>
                <a:gd name="T79" fmla="*/ 5400 h 25"/>
                <a:gd name="T80" fmla="*/ 3888 w 24"/>
                <a:gd name="T81" fmla="*/ 5184 h 25"/>
                <a:gd name="T82" fmla="*/ 1512 w 24"/>
                <a:gd name="T83" fmla="*/ 5184 h 25"/>
                <a:gd name="T84" fmla="*/ 216 w 24"/>
                <a:gd name="T85" fmla="*/ 5184 h 25"/>
                <a:gd name="T86" fmla="*/ 216 w 24"/>
                <a:gd name="T87" fmla="*/ 3888 h 25"/>
                <a:gd name="T88" fmla="*/ 216 w 24"/>
                <a:gd name="T89" fmla="*/ 1728 h 25"/>
                <a:gd name="T90" fmla="*/ 0 w 24"/>
                <a:gd name="T91" fmla="*/ 648 h 25"/>
                <a:gd name="T92" fmla="*/ 216 w 24"/>
                <a:gd name="T93" fmla="*/ 648 h 25"/>
                <a:gd name="T94" fmla="*/ 216 w 24"/>
                <a:gd name="T95" fmla="*/ 216 h 2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
                <a:gd name="T145" fmla="*/ 0 h 25"/>
                <a:gd name="T146" fmla="*/ 24 w 24"/>
                <a:gd name="T147" fmla="*/ 25 h 2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 h="25">
                  <a:moveTo>
                    <a:pt x="1" y="1"/>
                  </a:moveTo>
                  <a:lnTo>
                    <a:pt x="2" y="0"/>
                  </a:lnTo>
                  <a:lnTo>
                    <a:pt x="4" y="1"/>
                  </a:lnTo>
                  <a:lnTo>
                    <a:pt x="6" y="1"/>
                  </a:lnTo>
                  <a:lnTo>
                    <a:pt x="9" y="2"/>
                  </a:lnTo>
                  <a:lnTo>
                    <a:pt x="10" y="2"/>
                  </a:lnTo>
                  <a:lnTo>
                    <a:pt x="11" y="1"/>
                  </a:lnTo>
                  <a:lnTo>
                    <a:pt x="12" y="1"/>
                  </a:lnTo>
                  <a:lnTo>
                    <a:pt x="13" y="0"/>
                  </a:lnTo>
                  <a:lnTo>
                    <a:pt x="14" y="0"/>
                  </a:lnTo>
                  <a:lnTo>
                    <a:pt x="16" y="1"/>
                  </a:lnTo>
                  <a:lnTo>
                    <a:pt x="17" y="1"/>
                  </a:lnTo>
                  <a:lnTo>
                    <a:pt x="18" y="1"/>
                  </a:lnTo>
                  <a:lnTo>
                    <a:pt x="21" y="1"/>
                  </a:lnTo>
                  <a:lnTo>
                    <a:pt x="21" y="2"/>
                  </a:lnTo>
                  <a:lnTo>
                    <a:pt x="22" y="3"/>
                  </a:lnTo>
                  <a:lnTo>
                    <a:pt x="22" y="5"/>
                  </a:lnTo>
                  <a:lnTo>
                    <a:pt x="21" y="8"/>
                  </a:lnTo>
                  <a:lnTo>
                    <a:pt x="21" y="9"/>
                  </a:lnTo>
                  <a:lnTo>
                    <a:pt x="20" y="10"/>
                  </a:lnTo>
                  <a:lnTo>
                    <a:pt x="19" y="8"/>
                  </a:lnTo>
                  <a:lnTo>
                    <a:pt x="18" y="6"/>
                  </a:lnTo>
                  <a:lnTo>
                    <a:pt x="18" y="4"/>
                  </a:lnTo>
                  <a:lnTo>
                    <a:pt x="17" y="4"/>
                  </a:lnTo>
                  <a:lnTo>
                    <a:pt x="17" y="5"/>
                  </a:lnTo>
                  <a:lnTo>
                    <a:pt x="17" y="7"/>
                  </a:lnTo>
                  <a:lnTo>
                    <a:pt x="19" y="9"/>
                  </a:lnTo>
                  <a:lnTo>
                    <a:pt x="19" y="10"/>
                  </a:lnTo>
                  <a:lnTo>
                    <a:pt x="21" y="13"/>
                  </a:lnTo>
                  <a:lnTo>
                    <a:pt x="22" y="15"/>
                  </a:lnTo>
                  <a:lnTo>
                    <a:pt x="23" y="19"/>
                  </a:lnTo>
                  <a:lnTo>
                    <a:pt x="24" y="22"/>
                  </a:lnTo>
                  <a:lnTo>
                    <a:pt x="22" y="23"/>
                  </a:lnTo>
                  <a:lnTo>
                    <a:pt x="20" y="24"/>
                  </a:lnTo>
                  <a:lnTo>
                    <a:pt x="20" y="25"/>
                  </a:lnTo>
                  <a:lnTo>
                    <a:pt x="19" y="25"/>
                  </a:lnTo>
                  <a:lnTo>
                    <a:pt x="18" y="24"/>
                  </a:lnTo>
                  <a:lnTo>
                    <a:pt x="7" y="24"/>
                  </a:lnTo>
                  <a:lnTo>
                    <a:pt x="1" y="24"/>
                  </a:lnTo>
                  <a:lnTo>
                    <a:pt x="1" y="18"/>
                  </a:lnTo>
                  <a:lnTo>
                    <a:pt x="1" y="8"/>
                  </a:lnTo>
                  <a:lnTo>
                    <a:pt x="0" y="3"/>
                  </a:lnTo>
                  <a:lnTo>
                    <a:pt x="1" y="3"/>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29" name="Freeform 905"/>
            <p:cNvSpPr>
              <a:spLocks/>
            </p:cNvSpPr>
            <p:nvPr/>
          </p:nvSpPr>
          <p:spPr bwMode="auto">
            <a:xfrm>
              <a:off x="3091" y="2358"/>
              <a:ext cx="222" cy="198"/>
            </a:xfrm>
            <a:custGeom>
              <a:avLst/>
              <a:gdLst>
                <a:gd name="T0" fmla="*/ 7992 w 37"/>
                <a:gd name="T1" fmla="*/ 6048 h 33"/>
                <a:gd name="T2" fmla="*/ 7776 w 37"/>
                <a:gd name="T3" fmla="*/ 7128 h 33"/>
                <a:gd name="T4" fmla="*/ 7344 w 37"/>
                <a:gd name="T5" fmla="*/ 7128 h 33"/>
                <a:gd name="T6" fmla="*/ 3672 w 37"/>
                <a:gd name="T7" fmla="*/ 5184 h 33"/>
                <a:gd name="T8" fmla="*/ 2808 w 37"/>
                <a:gd name="T9" fmla="*/ 5832 h 33"/>
                <a:gd name="T10" fmla="*/ 1512 w 37"/>
                <a:gd name="T11" fmla="*/ 5400 h 33"/>
                <a:gd name="T12" fmla="*/ 1080 w 37"/>
                <a:gd name="T13" fmla="*/ 4752 h 33"/>
                <a:gd name="T14" fmla="*/ 648 w 37"/>
                <a:gd name="T15" fmla="*/ 4752 h 33"/>
                <a:gd name="T16" fmla="*/ 216 w 37"/>
                <a:gd name="T17" fmla="*/ 4320 h 33"/>
                <a:gd name="T18" fmla="*/ 0 w 37"/>
                <a:gd name="T19" fmla="*/ 3672 h 33"/>
                <a:gd name="T20" fmla="*/ 432 w 37"/>
                <a:gd name="T21" fmla="*/ 3240 h 33"/>
                <a:gd name="T22" fmla="*/ 432 w 37"/>
                <a:gd name="T23" fmla="*/ 2808 h 33"/>
                <a:gd name="T24" fmla="*/ 216 w 37"/>
                <a:gd name="T25" fmla="*/ 2592 h 33"/>
                <a:gd name="T26" fmla="*/ 216 w 37"/>
                <a:gd name="T27" fmla="*/ 2376 h 33"/>
                <a:gd name="T28" fmla="*/ 216 w 37"/>
                <a:gd name="T29" fmla="*/ 1512 h 33"/>
                <a:gd name="T30" fmla="*/ 216 w 37"/>
                <a:gd name="T31" fmla="*/ 1512 h 33"/>
                <a:gd name="T32" fmla="*/ 648 w 37"/>
                <a:gd name="T33" fmla="*/ 1296 h 33"/>
                <a:gd name="T34" fmla="*/ 648 w 37"/>
                <a:gd name="T35" fmla="*/ 648 h 33"/>
                <a:gd name="T36" fmla="*/ 864 w 37"/>
                <a:gd name="T37" fmla="*/ 648 h 33"/>
                <a:gd name="T38" fmla="*/ 1080 w 37"/>
                <a:gd name="T39" fmla="*/ 432 h 33"/>
                <a:gd name="T40" fmla="*/ 1080 w 37"/>
                <a:gd name="T41" fmla="*/ 0 h 33"/>
                <a:gd name="T42" fmla="*/ 1728 w 37"/>
                <a:gd name="T43" fmla="*/ 216 h 33"/>
                <a:gd name="T44" fmla="*/ 2376 w 37"/>
                <a:gd name="T45" fmla="*/ 216 h 33"/>
                <a:gd name="T46" fmla="*/ 2592 w 37"/>
                <a:gd name="T47" fmla="*/ 432 h 33"/>
                <a:gd name="T48" fmla="*/ 3024 w 37"/>
                <a:gd name="T49" fmla="*/ 432 h 33"/>
                <a:gd name="T50" fmla="*/ 3240 w 37"/>
                <a:gd name="T51" fmla="*/ 1080 h 33"/>
                <a:gd name="T52" fmla="*/ 4104 w 37"/>
                <a:gd name="T53" fmla="*/ 1296 h 33"/>
                <a:gd name="T54" fmla="*/ 4968 w 37"/>
                <a:gd name="T55" fmla="*/ 1728 h 33"/>
                <a:gd name="T56" fmla="*/ 5400 w 37"/>
                <a:gd name="T57" fmla="*/ 1512 h 33"/>
                <a:gd name="T58" fmla="*/ 5616 w 37"/>
                <a:gd name="T59" fmla="*/ 1296 h 33"/>
                <a:gd name="T60" fmla="*/ 5400 w 37"/>
                <a:gd name="T61" fmla="*/ 864 h 33"/>
                <a:gd name="T62" fmla="*/ 5400 w 37"/>
                <a:gd name="T63" fmla="*/ 648 h 33"/>
                <a:gd name="T64" fmla="*/ 6048 w 37"/>
                <a:gd name="T65" fmla="*/ 216 h 33"/>
                <a:gd name="T66" fmla="*/ 6480 w 37"/>
                <a:gd name="T67" fmla="*/ 216 h 33"/>
                <a:gd name="T68" fmla="*/ 6912 w 37"/>
                <a:gd name="T69" fmla="*/ 216 h 33"/>
                <a:gd name="T70" fmla="*/ 6912 w 37"/>
                <a:gd name="T71" fmla="*/ 432 h 33"/>
                <a:gd name="T72" fmla="*/ 7344 w 37"/>
                <a:gd name="T73" fmla="*/ 648 h 33"/>
                <a:gd name="T74" fmla="*/ 7776 w 37"/>
                <a:gd name="T75" fmla="*/ 864 h 33"/>
                <a:gd name="T76" fmla="*/ 7992 w 37"/>
                <a:gd name="T77" fmla="*/ 1080 h 33"/>
                <a:gd name="T78" fmla="*/ 7992 w 37"/>
                <a:gd name="T79" fmla="*/ 1512 h 33"/>
                <a:gd name="T80" fmla="*/ 7776 w 37"/>
                <a:gd name="T81" fmla="*/ 1512 h 33"/>
                <a:gd name="T82" fmla="*/ 7992 w 37"/>
                <a:gd name="T83" fmla="*/ 2592 h 33"/>
                <a:gd name="T84" fmla="*/ 7992 w 37"/>
                <a:gd name="T85" fmla="*/ 4752 h 33"/>
                <a:gd name="T86" fmla="*/ 7992 w 37"/>
                <a:gd name="T87" fmla="*/ 6048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
                <a:gd name="T133" fmla="*/ 0 h 33"/>
                <a:gd name="T134" fmla="*/ 37 w 37"/>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 h="33">
                  <a:moveTo>
                    <a:pt x="37" y="28"/>
                  </a:moveTo>
                  <a:lnTo>
                    <a:pt x="36" y="33"/>
                  </a:lnTo>
                  <a:lnTo>
                    <a:pt x="34" y="33"/>
                  </a:lnTo>
                  <a:lnTo>
                    <a:pt x="17" y="24"/>
                  </a:lnTo>
                  <a:lnTo>
                    <a:pt x="13" y="27"/>
                  </a:lnTo>
                  <a:lnTo>
                    <a:pt x="7" y="25"/>
                  </a:lnTo>
                  <a:lnTo>
                    <a:pt x="5" y="22"/>
                  </a:lnTo>
                  <a:lnTo>
                    <a:pt x="3" y="22"/>
                  </a:lnTo>
                  <a:lnTo>
                    <a:pt x="1" y="20"/>
                  </a:lnTo>
                  <a:lnTo>
                    <a:pt x="0" y="17"/>
                  </a:lnTo>
                  <a:lnTo>
                    <a:pt x="2" y="15"/>
                  </a:lnTo>
                  <a:lnTo>
                    <a:pt x="2" y="13"/>
                  </a:lnTo>
                  <a:lnTo>
                    <a:pt x="1" y="12"/>
                  </a:lnTo>
                  <a:lnTo>
                    <a:pt x="1" y="11"/>
                  </a:lnTo>
                  <a:lnTo>
                    <a:pt x="1" y="7"/>
                  </a:lnTo>
                  <a:lnTo>
                    <a:pt x="3" y="6"/>
                  </a:lnTo>
                  <a:lnTo>
                    <a:pt x="3" y="3"/>
                  </a:lnTo>
                  <a:lnTo>
                    <a:pt x="4" y="3"/>
                  </a:lnTo>
                  <a:lnTo>
                    <a:pt x="5" y="2"/>
                  </a:lnTo>
                  <a:lnTo>
                    <a:pt x="5" y="0"/>
                  </a:lnTo>
                  <a:lnTo>
                    <a:pt x="8" y="1"/>
                  </a:lnTo>
                  <a:lnTo>
                    <a:pt x="11" y="1"/>
                  </a:lnTo>
                  <a:lnTo>
                    <a:pt x="12" y="2"/>
                  </a:lnTo>
                  <a:lnTo>
                    <a:pt x="14" y="2"/>
                  </a:lnTo>
                  <a:lnTo>
                    <a:pt x="15" y="5"/>
                  </a:lnTo>
                  <a:lnTo>
                    <a:pt x="19" y="6"/>
                  </a:lnTo>
                  <a:lnTo>
                    <a:pt x="23" y="8"/>
                  </a:lnTo>
                  <a:lnTo>
                    <a:pt x="25" y="7"/>
                  </a:lnTo>
                  <a:lnTo>
                    <a:pt x="26" y="6"/>
                  </a:lnTo>
                  <a:lnTo>
                    <a:pt x="25" y="4"/>
                  </a:lnTo>
                  <a:lnTo>
                    <a:pt x="25" y="3"/>
                  </a:lnTo>
                  <a:lnTo>
                    <a:pt x="28" y="1"/>
                  </a:lnTo>
                  <a:lnTo>
                    <a:pt x="30" y="1"/>
                  </a:lnTo>
                  <a:lnTo>
                    <a:pt x="32" y="1"/>
                  </a:lnTo>
                  <a:lnTo>
                    <a:pt x="32" y="2"/>
                  </a:lnTo>
                  <a:lnTo>
                    <a:pt x="34" y="3"/>
                  </a:lnTo>
                  <a:lnTo>
                    <a:pt x="36" y="4"/>
                  </a:lnTo>
                  <a:lnTo>
                    <a:pt x="37" y="5"/>
                  </a:lnTo>
                  <a:lnTo>
                    <a:pt x="37" y="7"/>
                  </a:lnTo>
                  <a:lnTo>
                    <a:pt x="36" y="7"/>
                  </a:lnTo>
                  <a:lnTo>
                    <a:pt x="37" y="12"/>
                  </a:lnTo>
                  <a:lnTo>
                    <a:pt x="37" y="22"/>
                  </a:lnTo>
                  <a:lnTo>
                    <a:pt x="37" y="2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30" name="Freeform 906"/>
            <p:cNvSpPr>
              <a:spLocks/>
            </p:cNvSpPr>
            <p:nvPr/>
          </p:nvSpPr>
          <p:spPr bwMode="auto">
            <a:xfrm>
              <a:off x="3091" y="2358"/>
              <a:ext cx="222" cy="198"/>
            </a:xfrm>
            <a:custGeom>
              <a:avLst/>
              <a:gdLst>
                <a:gd name="T0" fmla="*/ 7992 w 37"/>
                <a:gd name="T1" fmla="*/ 6048 h 33"/>
                <a:gd name="T2" fmla="*/ 7776 w 37"/>
                <a:gd name="T3" fmla="*/ 7128 h 33"/>
                <a:gd name="T4" fmla="*/ 7344 w 37"/>
                <a:gd name="T5" fmla="*/ 7128 h 33"/>
                <a:gd name="T6" fmla="*/ 3672 w 37"/>
                <a:gd name="T7" fmla="*/ 5184 h 33"/>
                <a:gd name="T8" fmla="*/ 2808 w 37"/>
                <a:gd name="T9" fmla="*/ 5832 h 33"/>
                <a:gd name="T10" fmla="*/ 1512 w 37"/>
                <a:gd name="T11" fmla="*/ 5400 h 33"/>
                <a:gd name="T12" fmla="*/ 1080 w 37"/>
                <a:gd name="T13" fmla="*/ 4752 h 33"/>
                <a:gd name="T14" fmla="*/ 648 w 37"/>
                <a:gd name="T15" fmla="*/ 4752 h 33"/>
                <a:gd name="T16" fmla="*/ 216 w 37"/>
                <a:gd name="T17" fmla="*/ 4320 h 33"/>
                <a:gd name="T18" fmla="*/ 0 w 37"/>
                <a:gd name="T19" fmla="*/ 3672 h 33"/>
                <a:gd name="T20" fmla="*/ 432 w 37"/>
                <a:gd name="T21" fmla="*/ 3240 h 33"/>
                <a:gd name="T22" fmla="*/ 432 w 37"/>
                <a:gd name="T23" fmla="*/ 2808 h 33"/>
                <a:gd name="T24" fmla="*/ 216 w 37"/>
                <a:gd name="T25" fmla="*/ 2592 h 33"/>
                <a:gd name="T26" fmla="*/ 216 w 37"/>
                <a:gd name="T27" fmla="*/ 2376 h 33"/>
                <a:gd name="T28" fmla="*/ 216 w 37"/>
                <a:gd name="T29" fmla="*/ 1512 h 33"/>
                <a:gd name="T30" fmla="*/ 216 w 37"/>
                <a:gd name="T31" fmla="*/ 1512 h 33"/>
                <a:gd name="T32" fmla="*/ 648 w 37"/>
                <a:gd name="T33" fmla="*/ 1296 h 33"/>
                <a:gd name="T34" fmla="*/ 648 w 37"/>
                <a:gd name="T35" fmla="*/ 648 h 33"/>
                <a:gd name="T36" fmla="*/ 864 w 37"/>
                <a:gd name="T37" fmla="*/ 648 h 33"/>
                <a:gd name="T38" fmla="*/ 1080 w 37"/>
                <a:gd name="T39" fmla="*/ 432 h 33"/>
                <a:gd name="T40" fmla="*/ 1080 w 37"/>
                <a:gd name="T41" fmla="*/ 0 h 33"/>
                <a:gd name="T42" fmla="*/ 1728 w 37"/>
                <a:gd name="T43" fmla="*/ 216 h 33"/>
                <a:gd name="T44" fmla="*/ 2376 w 37"/>
                <a:gd name="T45" fmla="*/ 216 h 33"/>
                <a:gd name="T46" fmla="*/ 2592 w 37"/>
                <a:gd name="T47" fmla="*/ 432 h 33"/>
                <a:gd name="T48" fmla="*/ 3024 w 37"/>
                <a:gd name="T49" fmla="*/ 432 h 33"/>
                <a:gd name="T50" fmla="*/ 3240 w 37"/>
                <a:gd name="T51" fmla="*/ 1080 h 33"/>
                <a:gd name="T52" fmla="*/ 4104 w 37"/>
                <a:gd name="T53" fmla="*/ 1296 h 33"/>
                <a:gd name="T54" fmla="*/ 4968 w 37"/>
                <a:gd name="T55" fmla="*/ 1728 h 33"/>
                <a:gd name="T56" fmla="*/ 5400 w 37"/>
                <a:gd name="T57" fmla="*/ 1512 h 33"/>
                <a:gd name="T58" fmla="*/ 5616 w 37"/>
                <a:gd name="T59" fmla="*/ 1296 h 33"/>
                <a:gd name="T60" fmla="*/ 5400 w 37"/>
                <a:gd name="T61" fmla="*/ 864 h 33"/>
                <a:gd name="T62" fmla="*/ 5400 w 37"/>
                <a:gd name="T63" fmla="*/ 648 h 33"/>
                <a:gd name="T64" fmla="*/ 6048 w 37"/>
                <a:gd name="T65" fmla="*/ 216 h 33"/>
                <a:gd name="T66" fmla="*/ 6480 w 37"/>
                <a:gd name="T67" fmla="*/ 216 h 33"/>
                <a:gd name="T68" fmla="*/ 6912 w 37"/>
                <a:gd name="T69" fmla="*/ 216 h 33"/>
                <a:gd name="T70" fmla="*/ 6912 w 37"/>
                <a:gd name="T71" fmla="*/ 432 h 33"/>
                <a:gd name="T72" fmla="*/ 7344 w 37"/>
                <a:gd name="T73" fmla="*/ 648 h 33"/>
                <a:gd name="T74" fmla="*/ 7776 w 37"/>
                <a:gd name="T75" fmla="*/ 864 h 33"/>
                <a:gd name="T76" fmla="*/ 7992 w 37"/>
                <a:gd name="T77" fmla="*/ 1080 h 33"/>
                <a:gd name="T78" fmla="*/ 7992 w 37"/>
                <a:gd name="T79" fmla="*/ 1512 h 33"/>
                <a:gd name="T80" fmla="*/ 7776 w 37"/>
                <a:gd name="T81" fmla="*/ 1512 h 33"/>
                <a:gd name="T82" fmla="*/ 7992 w 37"/>
                <a:gd name="T83" fmla="*/ 2592 h 33"/>
                <a:gd name="T84" fmla="*/ 7992 w 37"/>
                <a:gd name="T85" fmla="*/ 4752 h 33"/>
                <a:gd name="T86" fmla="*/ 7992 w 37"/>
                <a:gd name="T87" fmla="*/ 6048 h 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
                <a:gd name="T133" fmla="*/ 0 h 33"/>
                <a:gd name="T134" fmla="*/ 37 w 37"/>
                <a:gd name="T135" fmla="*/ 33 h 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 h="33">
                  <a:moveTo>
                    <a:pt x="37" y="28"/>
                  </a:moveTo>
                  <a:lnTo>
                    <a:pt x="36" y="33"/>
                  </a:lnTo>
                  <a:lnTo>
                    <a:pt x="34" y="33"/>
                  </a:lnTo>
                  <a:lnTo>
                    <a:pt x="17" y="24"/>
                  </a:lnTo>
                  <a:lnTo>
                    <a:pt x="13" y="27"/>
                  </a:lnTo>
                  <a:lnTo>
                    <a:pt x="7" y="25"/>
                  </a:lnTo>
                  <a:lnTo>
                    <a:pt x="5" y="22"/>
                  </a:lnTo>
                  <a:lnTo>
                    <a:pt x="3" y="22"/>
                  </a:lnTo>
                  <a:lnTo>
                    <a:pt x="1" y="20"/>
                  </a:lnTo>
                  <a:lnTo>
                    <a:pt x="0" y="17"/>
                  </a:lnTo>
                  <a:lnTo>
                    <a:pt x="2" y="15"/>
                  </a:lnTo>
                  <a:lnTo>
                    <a:pt x="2" y="13"/>
                  </a:lnTo>
                  <a:lnTo>
                    <a:pt x="1" y="12"/>
                  </a:lnTo>
                  <a:lnTo>
                    <a:pt x="1" y="11"/>
                  </a:lnTo>
                  <a:lnTo>
                    <a:pt x="1" y="7"/>
                  </a:lnTo>
                  <a:lnTo>
                    <a:pt x="3" y="6"/>
                  </a:lnTo>
                  <a:lnTo>
                    <a:pt x="3" y="3"/>
                  </a:lnTo>
                  <a:lnTo>
                    <a:pt x="4" y="3"/>
                  </a:lnTo>
                  <a:lnTo>
                    <a:pt x="5" y="2"/>
                  </a:lnTo>
                  <a:lnTo>
                    <a:pt x="5" y="0"/>
                  </a:lnTo>
                  <a:lnTo>
                    <a:pt x="8" y="1"/>
                  </a:lnTo>
                  <a:lnTo>
                    <a:pt x="11" y="1"/>
                  </a:lnTo>
                  <a:lnTo>
                    <a:pt x="12" y="2"/>
                  </a:lnTo>
                  <a:lnTo>
                    <a:pt x="14" y="2"/>
                  </a:lnTo>
                  <a:lnTo>
                    <a:pt x="15" y="5"/>
                  </a:lnTo>
                  <a:lnTo>
                    <a:pt x="19" y="6"/>
                  </a:lnTo>
                  <a:lnTo>
                    <a:pt x="23" y="8"/>
                  </a:lnTo>
                  <a:lnTo>
                    <a:pt x="25" y="7"/>
                  </a:lnTo>
                  <a:lnTo>
                    <a:pt x="26" y="6"/>
                  </a:lnTo>
                  <a:lnTo>
                    <a:pt x="25" y="4"/>
                  </a:lnTo>
                  <a:lnTo>
                    <a:pt x="25" y="3"/>
                  </a:lnTo>
                  <a:lnTo>
                    <a:pt x="28" y="1"/>
                  </a:lnTo>
                  <a:lnTo>
                    <a:pt x="30" y="1"/>
                  </a:lnTo>
                  <a:lnTo>
                    <a:pt x="32" y="1"/>
                  </a:lnTo>
                  <a:lnTo>
                    <a:pt x="32" y="2"/>
                  </a:lnTo>
                  <a:lnTo>
                    <a:pt x="34" y="3"/>
                  </a:lnTo>
                  <a:lnTo>
                    <a:pt x="36" y="4"/>
                  </a:lnTo>
                  <a:lnTo>
                    <a:pt x="37" y="5"/>
                  </a:lnTo>
                  <a:lnTo>
                    <a:pt x="37" y="7"/>
                  </a:lnTo>
                  <a:lnTo>
                    <a:pt x="36" y="7"/>
                  </a:lnTo>
                  <a:lnTo>
                    <a:pt x="37" y="12"/>
                  </a:lnTo>
                  <a:lnTo>
                    <a:pt x="37" y="22"/>
                  </a:lnTo>
                  <a:lnTo>
                    <a:pt x="37" y="2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31" name="Freeform 907"/>
            <p:cNvSpPr>
              <a:spLocks/>
            </p:cNvSpPr>
            <p:nvPr/>
          </p:nvSpPr>
          <p:spPr bwMode="auto">
            <a:xfrm>
              <a:off x="3271" y="2514"/>
              <a:ext cx="222" cy="276"/>
            </a:xfrm>
            <a:custGeom>
              <a:avLst/>
              <a:gdLst>
                <a:gd name="T0" fmla="*/ 864 w 37"/>
                <a:gd name="T1" fmla="*/ 1512 h 46"/>
                <a:gd name="T2" fmla="*/ 1296 w 37"/>
                <a:gd name="T3" fmla="*/ 1512 h 46"/>
                <a:gd name="T4" fmla="*/ 1512 w 37"/>
                <a:gd name="T5" fmla="*/ 432 h 46"/>
                <a:gd name="T6" fmla="*/ 2808 w 37"/>
                <a:gd name="T7" fmla="*/ 432 h 46"/>
                <a:gd name="T8" fmla="*/ 5184 w 37"/>
                <a:gd name="T9" fmla="*/ 432 h 46"/>
                <a:gd name="T10" fmla="*/ 5400 w 37"/>
                <a:gd name="T11" fmla="*/ 648 h 46"/>
                <a:gd name="T12" fmla="*/ 5616 w 37"/>
                <a:gd name="T13" fmla="*/ 648 h 46"/>
                <a:gd name="T14" fmla="*/ 5616 w 37"/>
                <a:gd name="T15" fmla="*/ 432 h 46"/>
                <a:gd name="T16" fmla="*/ 6048 w 37"/>
                <a:gd name="T17" fmla="*/ 216 h 46"/>
                <a:gd name="T18" fmla="*/ 6480 w 37"/>
                <a:gd name="T19" fmla="*/ 0 h 46"/>
                <a:gd name="T20" fmla="*/ 6912 w 37"/>
                <a:gd name="T21" fmla="*/ 432 h 46"/>
                <a:gd name="T22" fmla="*/ 7128 w 37"/>
                <a:gd name="T23" fmla="*/ 648 h 46"/>
                <a:gd name="T24" fmla="*/ 7344 w 37"/>
                <a:gd name="T25" fmla="*/ 1512 h 46"/>
                <a:gd name="T26" fmla="*/ 7344 w 37"/>
                <a:gd name="T27" fmla="*/ 1944 h 46"/>
                <a:gd name="T28" fmla="*/ 7992 w 37"/>
                <a:gd name="T29" fmla="*/ 2592 h 46"/>
                <a:gd name="T30" fmla="*/ 7128 w 37"/>
                <a:gd name="T31" fmla="*/ 3024 h 46"/>
                <a:gd name="T32" fmla="*/ 6912 w 37"/>
                <a:gd name="T33" fmla="*/ 3672 h 46"/>
                <a:gd name="T34" fmla="*/ 6912 w 37"/>
                <a:gd name="T35" fmla="*/ 4536 h 46"/>
                <a:gd name="T36" fmla="*/ 6696 w 37"/>
                <a:gd name="T37" fmla="*/ 5400 h 46"/>
                <a:gd name="T38" fmla="*/ 6264 w 37"/>
                <a:gd name="T39" fmla="*/ 5616 h 46"/>
                <a:gd name="T40" fmla="*/ 6264 w 37"/>
                <a:gd name="T41" fmla="*/ 6048 h 46"/>
                <a:gd name="T42" fmla="*/ 5832 w 37"/>
                <a:gd name="T43" fmla="*/ 6264 h 46"/>
                <a:gd name="T44" fmla="*/ 5832 w 37"/>
                <a:gd name="T45" fmla="*/ 7128 h 46"/>
                <a:gd name="T46" fmla="*/ 5400 w 37"/>
                <a:gd name="T47" fmla="*/ 7560 h 46"/>
                <a:gd name="T48" fmla="*/ 6048 w 37"/>
                <a:gd name="T49" fmla="*/ 8424 h 46"/>
                <a:gd name="T50" fmla="*/ 6264 w 37"/>
                <a:gd name="T51" fmla="*/ 8856 h 46"/>
                <a:gd name="T52" fmla="*/ 6696 w 37"/>
                <a:gd name="T53" fmla="*/ 9288 h 46"/>
                <a:gd name="T54" fmla="*/ 5616 w 37"/>
                <a:gd name="T55" fmla="*/ 9504 h 46"/>
                <a:gd name="T56" fmla="*/ 5400 w 37"/>
                <a:gd name="T57" fmla="*/ 9936 h 46"/>
                <a:gd name="T58" fmla="*/ 4752 w 37"/>
                <a:gd name="T59" fmla="*/ 9936 h 46"/>
                <a:gd name="T60" fmla="*/ 4320 w 37"/>
                <a:gd name="T61" fmla="*/ 9720 h 46"/>
                <a:gd name="T62" fmla="*/ 4104 w 37"/>
                <a:gd name="T63" fmla="*/ 9936 h 46"/>
                <a:gd name="T64" fmla="*/ 3672 w 37"/>
                <a:gd name="T65" fmla="*/ 9504 h 46"/>
                <a:gd name="T66" fmla="*/ 3456 w 37"/>
                <a:gd name="T67" fmla="*/ 9504 h 46"/>
                <a:gd name="T68" fmla="*/ 3024 w 37"/>
                <a:gd name="T69" fmla="*/ 9288 h 46"/>
                <a:gd name="T70" fmla="*/ 3024 w 37"/>
                <a:gd name="T71" fmla="*/ 9504 h 46"/>
                <a:gd name="T72" fmla="*/ 2808 w 37"/>
                <a:gd name="T73" fmla="*/ 9504 h 46"/>
                <a:gd name="T74" fmla="*/ 2592 w 37"/>
                <a:gd name="T75" fmla="*/ 9072 h 46"/>
                <a:gd name="T76" fmla="*/ 2376 w 37"/>
                <a:gd name="T77" fmla="*/ 8856 h 46"/>
                <a:gd name="T78" fmla="*/ 1944 w 37"/>
                <a:gd name="T79" fmla="*/ 8640 h 46"/>
                <a:gd name="T80" fmla="*/ 1944 w 37"/>
                <a:gd name="T81" fmla="*/ 8208 h 46"/>
                <a:gd name="T82" fmla="*/ 1512 w 37"/>
                <a:gd name="T83" fmla="*/ 7776 h 46"/>
                <a:gd name="T84" fmla="*/ 1296 w 37"/>
                <a:gd name="T85" fmla="*/ 7776 h 46"/>
                <a:gd name="T86" fmla="*/ 1080 w 37"/>
                <a:gd name="T87" fmla="*/ 7560 h 46"/>
                <a:gd name="T88" fmla="*/ 864 w 37"/>
                <a:gd name="T89" fmla="*/ 7344 h 46"/>
                <a:gd name="T90" fmla="*/ 864 w 37"/>
                <a:gd name="T91" fmla="*/ 6696 h 46"/>
                <a:gd name="T92" fmla="*/ 432 w 37"/>
                <a:gd name="T93" fmla="*/ 6264 h 46"/>
                <a:gd name="T94" fmla="*/ 648 w 37"/>
                <a:gd name="T95" fmla="*/ 6264 h 46"/>
                <a:gd name="T96" fmla="*/ 648 w 37"/>
                <a:gd name="T97" fmla="*/ 6048 h 46"/>
                <a:gd name="T98" fmla="*/ 216 w 37"/>
                <a:gd name="T99" fmla="*/ 5832 h 46"/>
                <a:gd name="T100" fmla="*/ 216 w 37"/>
                <a:gd name="T101" fmla="*/ 5400 h 46"/>
                <a:gd name="T102" fmla="*/ 0 w 37"/>
                <a:gd name="T103" fmla="*/ 5184 h 46"/>
                <a:gd name="T104" fmla="*/ 0 w 37"/>
                <a:gd name="T105" fmla="*/ 5184 h 46"/>
                <a:gd name="T106" fmla="*/ 216 w 37"/>
                <a:gd name="T107" fmla="*/ 4320 h 46"/>
                <a:gd name="T108" fmla="*/ 216 w 37"/>
                <a:gd name="T109" fmla="*/ 4104 h 46"/>
                <a:gd name="T110" fmla="*/ 216 w 37"/>
                <a:gd name="T111" fmla="*/ 3888 h 46"/>
                <a:gd name="T112" fmla="*/ 864 w 37"/>
                <a:gd name="T113" fmla="*/ 3672 h 46"/>
                <a:gd name="T114" fmla="*/ 864 w 37"/>
                <a:gd name="T115" fmla="*/ 1512 h 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
                <a:gd name="T175" fmla="*/ 0 h 46"/>
                <a:gd name="T176" fmla="*/ 37 w 37"/>
                <a:gd name="T177" fmla="*/ 46 h 4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 h="46">
                  <a:moveTo>
                    <a:pt x="4" y="7"/>
                  </a:moveTo>
                  <a:lnTo>
                    <a:pt x="6" y="7"/>
                  </a:lnTo>
                  <a:lnTo>
                    <a:pt x="7" y="2"/>
                  </a:lnTo>
                  <a:lnTo>
                    <a:pt x="13" y="2"/>
                  </a:lnTo>
                  <a:lnTo>
                    <a:pt x="24" y="2"/>
                  </a:lnTo>
                  <a:lnTo>
                    <a:pt x="25" y="3"/>
                  </a:lnTo>
                  <a:lnTo>
                    <a:pt x="26" y="3"/>
                  </a:lnTo>
                  <a:lnTo>
                    <a:pt x="26" y="2"/>
                  </a:lnTo>
                  <a:lnTo>
                    <a:pt x="28" y="1"/>
                  </a:lnTo>
                  <a:lnTo>
                    <a:pt x="30" y="0"/>
                  </a:lnTo>
                  <a:lnTo>
                    <a:pt x="32" y="2"/>
                  </a:lnTo>
                  <a:lnTo>
                    <a:pt x="33" y="3"/>
                  </a:lnTo>
                  <a:lnTo>
                    <a:pt x="34" y="7"/>
                  </a:lnTo>
                  <a:lnTo>
                    <a:pt x="34" y="9"/>
                  </a:lnTo>
                  <a:lnTo>
                    <a:pt x="37" y="12"/>
                  </a:lnTo>
                  <a:lnTo>
                    <a:pt x="33" y="14"/>
                  </a:lnTo>
                  <a:lnTo>
                    <a:pt x="32" y="17"/>
                  </a:lnTo>
                  <a:lnTo>
                    <a:pt x="32" y="21"/>
                  </a:lnTo>
                  <a:lnTo>
                    <a:pt x="31" y="25"/>
                  </a:lnTo>
                  <a:lnTo>
                    <a:pt x="29" y="26"/>
                  </a:lnTo>
                  <a:lnTo>
                    <a:pt x="29" y="28"/>
                  </a:lnTo>
                  <a:lnTo>
                    <a:pt x="27" y="29"/>
                  </a:lnTo>
                  <a:lnTo>
                    <a:pt x="27" y="33"/>
                  </a:lnTo>
                  <a:lnTo>
                    <a:pt x="25" y="35"/>
                  </a:lnTo>
                  <a:lnTo>
                    <a:pt x="28" y="39"/>
                  </a:lnTo>
                  <a:lnTo>
                    <a:pt x="29" y="41"/>
                  </a:lnTo>
                  <a:lnTo>
                    <a:pt x="31" y="43"/>
                  </a:lnTo>
                  <a:lnTo>
                    <a:pt x="26" y="44"/>
                  </a:lnTo>
                  <a:lnTo>
                    <a:pt x="25" y="46"/>
                  </a:lnTo>
                  <a:lnTo>
                    <a:pt x="22" y="46"/>
                  </a:lnTo>
                  <a:lnTo>
                    <a:pt x="20" y="45"/>
                  </a:lnTo>
                  <a:lnTo>
                    <a:pt x="19" y="46"/>
                  </a:lnTo>
                  <a:lnTo>
                    <a:pt x="17" y="44"/>
                  </a:lnTo>
                  <a:lnTo>
                    <a:pt x="16" y="44"/>
                  </a:lnTo>
                  <a:lnTo>
                    <a:pt x="14" y="43"/>
                  </a:lnTo>
                  <a:lnTo>
                    <a:pt x="14" y="44"/>
                  </a:lnTo>
                  <a:lnTo>
                    <a:pt x="13" y="44"/>
                  </a:lnTo>
                  <a:lnTo>
                    <a:pt x="12" y="42"/>
                  </a:lnTo>
                  <a:lnTo>
                    <a:pt x="11" y="41"/>
                  </a:lnTo>
                  <a:lnTo>
                    <a:pt x="9" y="40"/>
                  </a:lnTo>
                  <a:lnTo>
                    <a:pt x="9" y="38"/>
                  </a:lnTo>
                  <a:lnTo>
                    <a:pt x="7" y="36"/>
                  </a:lnTo>
                  <a:lnTo>
                    <a:pt x="6" y="36"/>
                  </a:lnTo>
                  <a:lnTo>
                    <a:pt x="5" y="35"/>
                  </a:lnTo>
                  <a:lnTo>
                    <a:pt x="4" y="34"/>
                  </a:lnTo>
                  <a:lnTo>
                    <a:pt x="4" y="31"/>
                  </a:lnTo>
                  <a:lnTo>
                    <a:pt x="2" y="29"/>
                  </a:lnTo>
                  <a:lnTo>
                    <a:pt x="3" y="29"/>
                  </a:lnTo>
                  <a:lnTo>
                    <a:pt x="3" y="28"/>
                  </a:lnTo>
                  <a:lnTo>
                    <a:pt x="1" y="27"/>
                  </a:lnTo>
                  <a:lnTo>
                    <a:pt x="1" y="25"/>
                  </a:lnTo>
                  <a:lnTo>
                    <a:pt x="0" y="24"/>
                  </a:lnTo>
                  <a:lnTo>
                    <a:pt x="1" y="20"/>
                  </a:lnTo>
                  <a:lnTo>
                    <a:pt x="1" y="19"/>
                  </a:lnTo>
                  <a:lnTo>
                    <a:pt x="1" y="18"/>
                  </a:lnTo>
                  <a:lnTo>
                    <a:pt x="4" y="17"/>
                  </a:lnTo>
                  <a:lnTo>
                    <a:pt x="4"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32" name="Freeform 908"/>
            <p:cNvSpPr>
              <a:spLocks/>
            </p:cNvSpPr>
            <p:nvPr/>
          </p:nvSpPr>
          <p:spPr bwMode="auto">
            <a:xfrm>
              <a:off x="3271" y="2514"/>
              <a:ext cx="222" cy="276"/>
            </a:xfrm>
            <a:custGeom>
              <a:avLst/>
              <a:gdLst>
                <a:gd name="T0" fmla="*/ 864 w 37"/>
                <a:gd name="T1" fmla="*/ 1512 h 46"/>
                <a:gd name="T2" fmla="*/ 1296 w 37"/>
                <a:gd name="T3" fmla="*/ 1512 h 46"/>
                <a:gd name="T4" fmla="*/ 1512 w 37"/>
                <a:gd name="T5" fmla="*/ 432 h 46"/>
                <a:gd name="T6" fmla="*/ 2808 w 37"/>
                <a:gd name="T7" fmla="*/ 432 h 46"/>
                <a:gd name="T8" fmla="*/ 5184 w 37"/>
                <a:gd name="T9" fmla="*/ 432 h 46"/>
                <a:gd name="T10" fmla="*/ 5400 w 37"/>
                <a:gd name="T11" fmla="*/ 648 h 46"/>
                <a:gd name="T12" fmla="*/ 5616 w 37"/>
                <a:gd name="T13" fmla="*/ 648 h 46"/>
                <a:gd name="T14" fmla="*/ 5616 w 37"/>
                <a:gd name="T15" fmla="*/ 432 h 46"/>
                <a:gd name="T16" fmla="*/ 6048 w 37"/>
                <a:gd name="T17" fmla="*/ 216 h 46"/>
                <a:gd name="T18" fmla="*/ 6480 w 37"/>
                <a:gd name="T19" fmla="*/ 0 h 46"/>
                <a:gd name="T20" fmla="*/ 6912 w 37"/>
                <a:gd name="T21" fmla="*/ 432 h 46"/>
                <a:gd name="T22" fmla="*/ 7128 w 37"/>
                <a:gd name="T23" fmla="*/ 648 h 46"/>
                <a:gd name="T24" fmla="*/ 7344 w 37"/>
                <a:gd name="T25" fmla="*/ 1512 h 46"/>
                <a:gd name="T26" fmla="*/ 7344 w 37"/>
                <a:gd name="T27" fmla="*/ 1944 h 46"/>
                <a:gd name="T28" fmla="*/ 7992 w 37"/>
                <a:gd name="T29" fmla="*/ 2592 h 46"/>
                <a:gd name="T30" fmla="*/ 7128 w 37"/>
                <a:gd name="T31" fmla="*/ 3024 h 46"/>
                <a:gd name="T32" fmla="*/ 6912 w 37"/>
                <a:gd name="T33" fmla="*/ 3672 h 46"/>
                <a:gd name="T34" fmla="*/ 6912 w 37"/>
                <a:gd name="T35" fmla="*/ 4536 h 46"/>
                <a:gd name="T36" fmla="*/ 6696 w 37"/>
                <a:gd name="T37" fmla="*/ 5400 h 46"/>
                <a:gd name="T38" fmla="*/ 6264 w 37"/>
                <a:gd name="T39" fmla="*/ 5616 h 46"/>
                <a:gd name="T40" fmla="*/ 6264 w 37"/>
                <a:gd name="T41" fmla="*/ 6048 h 46"/>
                <a:gd name="T42" fmla="*/ 5832 w 37"/>
                <a:gd name="T43" fmla="*/ 6264 h 46"/>
                <a:gd name="T44" fmla="*/ 5832 w 37"/>
                <a:gd name="T45" fmla="*/ 7128 h 46"/>
                <a:gd name="T46" fmla="*/ 5400 w 37"/>
                <a:gd name="T47" fmla="*/ 7560 h 46"/>
                <a:gd name="T48" fmla="*/ 6048 w 37"/>
                <a:gd name="T49" fmla="*/ 8424 h 46"/>
                <a:gd name="T50" fmla="*/ 6264 w 37"/>
                <a:gd name="T51" fmla="*/ 8856 h 46"/>
                <a:gd name="T52" fmla="*/ 6696 w 37"/>
                <a:gd name="T53" fmla="*/ 9288 h 46"/>
                <a:gd name="T54" fmla="*/ 5616 w 37"/>
                <a:gd name="T55" fmla="*/ 9504 h 46"/>
                <a:gd name="T56" fmla="*/ 5400 w 37"/>
                <a:gd name="T57" fmla="*/ 9936 h 46"/>
                <a:gd name="T58" fmla="*/ 4752 w 37"/>
                <a:gd name="T59" fmla="*/ 9936 h 46"/>
                <a:gd name="T60" fmla="*/ 4320 w 37"/>
                <a:gd name="T61" fmla="*/ 9720 h 46"/>
                <a:gd name="T62" fmla="*/ 4104 w 37"/>
                <a:gd name="T63" fmla="*/ 9936 h 46"/>
                <a:gd name="T64" fmla="*/ 3672 w 37"/>
                <a:gd name="T65" fmla="*/ 9504 h 46"/>
                <a:gd name="T66" fmla="*/ 3456 w 37"/>
                <a:gd name="T67" fmla="*/ 9504 h 46"/>
                <a:gd name="T68" fmla="*/ 3024 w 37"/>
                <a:gd name="T69" fmla="*/ 9288 h 46"/>
                <a:gd name="T70" fmla="*/ 3024 w 37"/>
                <a:gd name="T71" fmla="*/ 9504 h 46"/>
                <a:gd name="T72" fmla="*/ 2808 w 37"/>
                <a:gd name="T73" fmla="*/ 9504 h 46"/>
                <a:gd name="T74" fmla="*/ 2592 w 37"/>
                <a:gd name="T75" fmla="*/ 9072 h 46"/>
                <a:gd name="T76" fmla="*/ 2376 w 37"/>
                <a:gd name="T77" fmla="*/ 8856 h 46"/>
                <a:gd name="T78" fmla="*/ 1944 w 37"/>
                <a:gd name="T79" fmla="*/ 8640 h 46"/>
                <a:gd name="T80" fmla="*/ 1944 w 37"/>
                <a:gd name="T81" fmla="*/ 8208 h 46"/>
                <a:gd name="T82" fmla="*/ 1512 w 37"/>
                <a:gd name="T83" fmla="*/ 7776 h 46"/>
                <a:gd name="T84" fmla="*/ 1296 w 37"/>
                <a:gd name="T85" fmla="*/ 7776 h 46"/>
                <a:gd name="T86" fmla="*/ 1080 w 37"/>
                <a:gd name="T87" fmla="*/ 7560 h 46"/>
                <a:gd name="T88" fmla="*/ 864 w 37"/>
                <a:gd name="T89" fmla="*/ 7344 h 46"/>
                <a:gd name="T90" fmla="*/ 864 w 37"/>
                <a:gd name="T91" fmla="*/ 6696 h 46"/>
                <a:gd name="T92" fmla="*/ 432 w 37"/>
                <a:gd name="T93" fmla="*/ 6264 h 46"/>
                <a:gd name="T94" fmla="*/ 648 w 37"/>
                <a:gd name="T95" fmla="*/ 6264 h 46"/>
                <a:gd name="T96" fmla="*/ 648 w 37"/>
                <a:gd name="T97" fmla="*/ 6048 h 46"/>
                <a:gd name="T98" fmla="*/ 216 w 37"/>
                <a:gd name="T99" fmla="*/ 5832 h 46"/>
                <a:gd name="T100" fmla="*/ 216 w 37"/>
                <a:gd name="T101" fmla="*/ 5400 h 46"/>
                <a:gd name="T102" fmla="*/ 0 w 37"/>
                <a:gd name="T103" fmla="*/ 5184 h 46"/>
                <a:gd name="T104" fmla="*/ 0 w 37"/>
                <a:gd name="T105" fmla="*/ 5184 h 46"/>
                <a:gd name="T106" fmla="*/ 216 w 37"/>
                <a:gd name="T107" fmla="*/ 4320 h 46"/>
                <a:gd name="T108" fmla="*/ 216 w 37"/>
                <a:gd name="T109" fmla="*/ 4104 h 46"/>
                <a:gd name="T110" fmla="*/ 216 w 37"/>
                <a:gd name="T111" fmla="*/ 3888 h 46"/>
                <a:gd name="T112" fmla="*/ 864 w 37"/>
                <a:gd name="T113" fmla="*/ 3672 h 46"/>
                <a:gd name="T114" fmla="*/ 864 w 37"/>
                <a:gd name="T115" fmla="*/ 1512 h 4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7"/>
                <a:gd name="T175" fmla="*/ 0 h 46"/>
                <a:gd name="T176" fmla="*/ 37 w 37"/>
                <a:gd name="T177" fmla="*/ 46 h 4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7" h="46">
                  <a:moveTo>
                    <a:pt x="4" y="7"/>
                  </a:moveTo>
                  <a:lnTo>
                    <a:pt x="6" y="7"/>
                  </a:lnTo>
                  <a:lnTo>
                    <a:pt x="7" y="2"/>
                  </a:lnTo>
                  <a:lnTo>
                    <a:pt x="13" y="2"/>
                  </a:lnTo>
                  <a:lnTo>
                    <a:pt x="24" y="2"/>
                  </a:lnTo>
                  <a:lnTo>
                    <a:pt x="25" y="3"/>
                  </a:lnTo>
                  <a:lnTo>
                    <a:pt x="26" y="3"/>
                  </a:lnTo>
                  <a:lnTo>
                    <a:pt x="26" y="2"/>
                  </a:lnTo>
                  <a:lnTo>
                    <a:pt x="28" y="1"/>
                  </a:lnTo>
                  <a:lnTo>
                    <a:pt x="30" y="0"/>
                  </a:lnTo>
                  <a:lnTo>
                    <a:pt x="32" y="2"/>
                  </a:lnTo>
                  <a:lnTo>
                    <a:pt x="33" y="3"/>
                  </a:lnTo>
                  <a:lnTo>
                    <a:pt x="34" y="7"/>
                  </a:lnTo>
                  <a:lnTo>
                    <a:pt x="34" y="9"/>
                  </a:lnTo>
                  <a:lnTo>
                    <a:pt x="37" y="12"/>
                  </a:lnTo>
                  <a:lnTo>
                    <a:pt x="33" y="14"/>
                  </a:lnTo>
                  <a:lnTo>
                    <a:pt x="32" y="17"/>
                  </a:lnTo>
                  <a:lnTo>
                    <a:pt x="32" y="21"/>
                  </a:lnTo>
                  <a:lnTo>
                    <a:pt x="31" y="25"/>
                  </a:lnTo>
                  <a:lnTo>
                    <a:pt x="29" y="26"/>
                  </a:lnTo>
                  <a:lnTo>
                    <a:pt x="29" y="28"/>
                  </a:lnTo>
                  <a:lnTo>
                    <a:pt x="27" y="29"/>
                  </a:lnTo>
                  <a:lnTo>
                    <a:pt x="27" y="33"/>
                  </a:lnTo>
                  <a:lnTo>
                    <a:pt x="25" y="35"/>
                  </a:lnTo>
                  <a:lnTo>
                    <a:pt x="28" y="39"/>
                  </a:lnTo>
                  <a:lnTo>
                    <a:pt x="29" y="41"/>
                  </a:lnTo>
                  <a:lnTo>
                    <a:pt x="31" y="43"/>
                  </a:lnTo>
                  <a:lnTo>
                    <a:pt x="26" y="44"/>
                  </a:lnTo>
                  <a:lnTo>
                    <a:pt x="25" y="46"/>
                  </a:lnTo>
                  <a:lnTo>
                    <a:pt x="22" y="46"/>
                  </a:lnTo>
                  <a:lnTo>
                    <a:pt x="20" y="45"/>
                  </a:lnTo>
                  <a:lnTo>
                    <a:pt x="19" y="46"/>
                  </a:lnTo>
                  <a:lnTo>
                    <a:pt x="17" y="44"/>
                  </a:lnTo>
                  <a:lnTo>
                    <a:pt x="16" y="44"/>
                  </a:lnTo>
                  <a:lnTo>
                    <a:pt x="14" y="43"/>
                  </a:lnTo>
                  <a:lnTo>
                    <a:pt x="14" y="44"/>
                  </a:lnTo>
                  <a:lnTo>
                    <a:pt x="13" y="44"/>
                  </a:lnTo>
                  <a:lnTo>
                    <a:pt x="12" y="42"/>
                  </a:lnTo>
                  <a:lnTo>
                    <a:pt x="11" y="41"/>
                  </a:lnTo>
                  <a:lnTo>
                    <a:pt x="9" y="40"/>
                  </a:lnTo>
                  <a:lnTo>
                    <a:pt x="9" y="38"/>
                  </a:lnTo>
                  <a:lnTo>
                    <a:pt x="7" y="36"/>
                  </a:lnTo>
                  <a:lnTo>
                    <a:pt x="6" y="36"/>
                  </a:lnTo>
                  <a:lnTo>
                    <a:pt x="5" y="35"/>
                  </a:lnTo>
                  <a:lnTo>
                    <a:pt x="4" y="34"/>
                  </a:lnTo>
                  <a:lnTo>
                    <a:pt x="4" y="31"/>
                  </a:lnTo>
                  <a:lnTo>
                    <a:pt x="2" y="29"/>
                  </a:lnTo>
                  <a:lnTo>
                    <a:pt x="3" y="29"/>
                  </a:lnTo>
                  <a:lnTo>
                    <a:pt x="3" y="28"/>
                  </a:lnTo>
                  <a:lnTo>
                    <a:pt x="1" y="27"/>
                  </a:lnTo>
                  <a:lnTo>
                    <a:pt x="1" y="25"/>
                  </a:lnTo>
                  <a:lnTo>
                    <a:pt x="0" y="24"/>
                  </a:lnTo>
                  <a:lnTo>
                    <a:pt x="1" y="20"/>
                  </a:lnTo>
                  <a:lnTo>
                    <a:pt x="1" y="19"/>
                  </a:lnTo>
                  <a:lnTo>
                    <a:pt x="1" y="18"/>
                  </a:lnTo>
                  <a:lnTo>
                    <a:pt x="4" y="17"/>
                  </a:lnTo>
                  <a:lnTo>
                    <a:pt x="4"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33" name="Freeform 909"/>
            <p:cNvSpPr>
              <a:spLocks/>
            </p:cNvSpPr>
            <p:nvPr/>
          </p:nvSpPr>
          <p:spPr bwMode="auto">
            <a:xfrm>
              <a:off x="3463" y="2586"/>
              <a:ext cx="84" cy="84"/>
            </a:xfrm>
            <a:custGeom>
              <a:avLst/>
              <a:gdLst>
                <a:gd name="T0" fmla="*/ 3024 w 14"/>
                <a:gd name="T1" fmla="*/ 2592 h 14"/>
                <a:gd name="T2" fmla="*/ 3024 w 14"/>
                <a:gd name="T3" fmla="*/ 3024 h 14"/>
                <a:gd name="T4" fmla="*/ 2808 w 14"/>
                <a:gd name="T5" fmla="*/ 3024 h 14"/>
                <a:gd name="T6" fmla="*/ 2160 w 14"/>
                <a:gd name="T7" fmla="*/ 2376 h 14"/>
                <a:gd name="T8" fmla="*/ 1728 w 14"/>
                <a:gd name="T9" fmla="*/ 1944 h 14"/>
                <a:gd name="T10" fmla="*/ 1296 w 14"/>
                <a:gd name="T11" fmla="*/ 1728 h 14"/>
                <a:gd name="T12" fmla="*/ 0 w 14"/>
                <a:gd name="T13" fmla="*/ 1944 h 14"/>
                <a:gd name="T14" fmla="*/ 0 w 14"/>
                <a:gd name="T15" fmla="*/ 1080 h 14"/>
                <a:gd name="T16" fmla="*/ 216 w 14"/>
                <a:gd name="T17" fmla="*/ 432 h 14"/>
                <a:gd name="T18" fmla="*/ 1080 w 14"/>
                <a:gd name="T19" fmla="*/ 0 h 14"/>
                <a:gd name="T20" fmla="*/ 1296 w 14"/>
                <a:gd name="T21" fmla="*/ 648 h 14"/>
                <a:gd name="T22" fmla="*/ 1512 w 14"/>
                <a:gd name="T23" fmla="*/ 1296 h 14"/>
                <a:gd name="T24" fmla="*/ 1728 w 14"/>
                <a:gd name="T25" fmla="*/ 1512 h 14"/>
                <a:gd name="T26" fmla="*/ 2376 w 14"/>
                <a:gd name="T27" fmla="*/ 1944 h 14"/>
                <a:gd name="T28" fmla="*/ 3024 w 14"/>
                <a:gd name="T29" fmla="*/ 2592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4"/>
                <a:gd name="T47" fmla="*/ 14 w 1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4">
                  <a:moveTo>
                    <a:pt x="14" y="12"/>
                  </a:moveTo>
                  <a:lnTo>
                    <a:pt x="14" y="14"/>
                  </a:lnTo>
                  <a:lnTo>
                    <a:pt x="13" y="14"/>
                  </a:lnTo>
                  <a:lnTo>
                    <a:pt x="10" y="11"/>
                  </a:lnTo>
                  <a:lnTo>
                    <a:pt x="8" y="9"/>
                  </a:lnTo>
                  <a:lnTo>
                    <a:pt x="6" y="8"/>
                  </a:lnTo>
                  <a:lnTo>
                    <a:pt x="0" y="9"/>
                  </a:lnTo>
                  <a:lnTo>
                    <a:pt x="0" y="5"/>
                  </a:lnTo>
                  <a:lnTo>
                    <a:pt x="1" y="2"/>
                  </a:lnTo>
                  <a:lnTo>
                    <a:pt x="5" y="0"/>
                  </a:lnTo>
                  <a:lnTo>
                    <a:pt x="6" y="3"/>
                  </a:lnTo>
                  <a:lnTo>
                    <a:pt x="7" y="6"/>
                  </a:lnTo>
                  <a:lnTo>
                    <a:pt x="8" y="7"/>
                  </a:lnTo>
                  <a:lnTo>
                    <a:pt x="11" y="9"/>
                  </a:lnTo>
                  <a:lnTo>
                    <a:pt x="14" y="1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34" name="Freeform 910"/>
            <p:cNvSpPr>
              <a:spLocks/>
            </p:cNvSpPr>
            <p:nvPr/>
          </p:nvSpPr>
          <p:spPr bwMode="auto">
            <a:xfrm>
              <a:off x="3463" y="2586"/>
              <a:ext cx="84" cy="84"/>
            </a:xfrm>
            <a:custGeom>
              <a:avLst/>
              <a:gdLst>
                <a:gd name="T0" fmla="*/ 3024 w 14"/>
                <a:gd name="T1" fmla="*/ 2592 h 14"/>
                <a:gd name="T2" fmla="*/ 3024 w 14"/>
                <a:gd name="T3" fmla="*/ 3024 h 14"/>
                <a:gd name="T4" fmla="*/ 2808 w 14"/>
                <a:gd name="T5" fmla="*/ 3024 h 14"/>
                <a:gd name="T6" fmla="*/ 2160 w 14"/>
                <a:gd name="T7" fmla="*/ 2376 h 14"/>
                <a:gd name="T8" fmla="*/ 1728 w 14"/>
                <a:gd name="T9" fmla="*/ 1944 h 14"/>
                <a:gd name="T10" fmla="*/ 1296 w 14"/>
                <a:gd name="T11" fmla="*/ 1728 h 14"/>
                <a:gd name="T12" fmla="*/ 0 w 14"/>
                <a:gd name="T13" fmla="*/ 1944 h 14"/>
                <a:gd name="T14" fmla="*/ 0 w 14"/>
                <a:gd name="T15" fmla="*/ 1080 h 14"/>
                <a:gd name="T16" fmla="*/ 216 w 14"/>
                <a:gd name="T17" fmla="*/ 432 h 14"/>
                <a:gd name="T18" fmla="*/ 1080 w 14"/>
                <a:gd name="T19" fmla="*/ 0 h 14"/>
                <a:gd name="T20" fmla="*/ 1296 w 14"/>
                <a:gd name="T21" fmla="*/ 648 h 14"/>
                <a:gd name="T22" fmla="*/ 1512 w 14"/>
                <a:gd name="T23" fmla="*/ 1296 h 14"/>
                <a:gd name="T24" fmla="*/ 1728 w 14"/>
                <a:gd name="T25" fmla="*/ 1512 h 14"/>
                <a:gd name="T26" fmla="*/ 2376 w 14"/>
                <a:gd name="T27" fmla="*/ 1944 h 14"/>
                <a:gd name="T28" fmla="*/ 3024 w 14"/>
                <a:gd name="T29" fmla="*/ 2592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4"/>
                <a:gd name="T47" fmla="*/ 14 w 1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4">
                  <a:moveTo>
                    <a:pt x="14" y="12"/>
                  </a:moveTo>
                  <a:lnTo>
                    <a:pt x="14" y="14"/>
                  </a:lnTo>
                  <a:lnTo>
                    <a:pt x="13" y="14"/>
                  </a:lnTo>
                  <a:lnTo>
                    <a:pt x="10" y="11"/>
                  </a:lnTo>
                  <a:lnTo>
                    <a:pt x="8" y="9"/>
                  </a:lnTo>
                  <a:lnTo>
                    <a:pt x="6" y="8"/>
                  </a:lnTo>
                  <a:lnTo>
                    <a:pt x="0" y="9"/>
                  </a:lnTo>
                  <a:lnTo>
                    <a:pt x="0" y="5"/>
                  </a:lnTo>
                  <a:lnTo>
                    <a:pt x="1" y="2"/>
                  </a:lnTo>
                  <a:lnTo>
                    <a:pt x="5" y="0"/>
                  </a:lnTo>
                  <a:lnTo>
                    <a:pt x="6" y="3"/>
                  </a:lnTo>
                  <a:lnTo>
                    <a:pt x="7" y="6"/>
                  </a:lnTo>
                  <a:lnTo>
                    <a:pt x="8" y="7"/>
                  </a:lnTo>
                  <a:lnTo>
                    <a:pt x="11" y="9"/>
                  </a:lnTo>
                  <a:lnTo>
                    <a:pt x="14" y="1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35" name="Freeform 911"/>
            <p:cNvSpPr>
              <a:spLocks/>
            </p:cNvSpPr>
            <p:nvPr/>
          </p:nvSpPr>
          <p:spPr bwMode="auto">
            <a:xfrm>
              <a:off x="3421" y="2634"/>
              <a:ext cx="204" cy="156"/>
            </a:xfrm>
            <a:custGeom>
              <a:avLst/>
              <a:gdLst>
                <a:gd name="T0" fmla="*/ 1296 w 34"/>
                <a:gd name="T1" fmla="*/ 4968 h 26"/>
                <a:gd name="T2" fmla="*/ 864 w 34"/>
                <a:gd name="T3" fmla="*/ 4536 h 26"/>
                <a:gd name="T4" fmla="*/ 648 w 34"/>
                <a:gd name="T5" fmla="*/ 4104 h 26"/>
                <a:gd name="T6" fmla="*/ 0 w 34"/>
                <a:gd name="T7" fmla="*/ 3240 h 26"/>
                <a:gd name="T8" fmla="*/ 432 w 34"/>
                <a:gd name="T9" fmla="*/ 2808 h 26"/>
                <a:gd name="T10" fmla="*/ 432 w 34"/>
                <a:gd name="T11" fmla="*/ 1944 h 26"/>
                <a:gd name="T12" fmla="*/ 864 w 34"/>
                <a:gd name="T13" fmla="*/ 1728 h 26"/>
                <a:gd name="T14" fmla="*/ 864 w 34"/>
                <a:gd name="T15" fmla="*/ 1296 h 26"/>
                <a:gd name="T16" fmla="*/ 1296 w 34"/>
                <a:gd name="T17" fmla="*/ 1080 h 26"/>
                <a:gd name="T18" fmla="*/ 1512 w 34"/>
                <a:gd name="T19" fmla="*/ 216 h 26"/>
                <a:gd name="T20" fmla="*/ 2808 w 34"/>
                <a:gd name="T21" fmla="*/ 0 h 26"/>
                <a:gd name="T22" fmla="*/ 3240 w 34"/>
                <a:gd name="T23" fmla="*/ 216 h 26"/>
                <a:gd name="T24" fmla="*/ 3672 w 34"/>
                <a:gd name="T25" fmla="*/ 648 h 26"/>
                <a:gd name="T26" fmla="*/ 4320 w 34"/>
                <a:gd name="T27" fmla="*/ 1296 h 26"/>
                <a:gd name="T28" fmla="*/ 4104 w 34"/>
                <a:gd name="T29" fmla="*/ 1728 h 26"/>
                <a:gd name="T30" fmla="*/ 4320 w 34"/>
                <a:gd name="T31" fmla="*/ 1944 h 26"/>
                <a:gd name="T32" fmla="*/ 4752 w 34"/>
                <a:gd name="T33" fmla="*/ 1944 h 26"/>
                <a:gd name="T34" fmla="*/ 4752 w 34"/>
                <a:gd name="T35" fmla="*/ 2376 h 26"/>
                <a:gd name="T36" fmla="*/ 4968 w 34"/>
                <a:gd name="T37" fmla="*/ 2808 h 26"/>
                <a:gd name="T38" fmla="*/ 5184 w 34"/>
                <a:gd name="T39" fmla="*/ 2808 h 26"/>
                <a:gd name="T40" fmla="*/ 5832 w 34"/>
                <a:gd name="T41" fmla="*/ 3024 h 26"/>
                <a:gd name="T42" fmla="*/ 7128 w 34"/>
                <a:gd name="T43" fmla="*/ 3240 h 26"/>
                <a:gd name="T44" fmla="*/ 7344 w 34"/>
                <a:gd name="T45" fmla="*/ 3240 h 26"/>
                <a:gd name="T46" fmla="*/ 7344 w 34"/>
                <a:gd name="T47" fmla="*/ 3672 h 26"/>
                <a:gd name="T48" fmla="*/ 5616 w 34"/>
                <a:gd name="T49" fmla="*/ 4752 h 26"/>
                <a:gd name="T50" fmla="*/ 4536 w 34"/>
                <a:gd name="T51" fmla="*/ 4968 h 26"/>
                <a:gd name="T52" fmla="*/ 4320 w 34"/>
                <a:gd name="T53" fmla="*/ 5400 h 26"/>
                <a:gd name="T54" fmla="*/ 3456 w 34"/>
                <a:gd name="T55" fmla="*/ 5184 h 26"/>
                <a:gd name="T56" fmla="*/ 2808 w 34"/>
                <a:gd name="T57" fmla="*/ 5616 h 26"/>
                <a:gd name="T58" fmla="*/ 2376 w 34"/>
                <a:gd name="T59" fmla="*/ 5400 h 26"/>
                <a:gd name="T60" fmla="*/ 1512 w 34"/>
                <a:gd name="T61" fmla="*/ 5184 h 26"/>
                <a:gd name="T62" fmla="*/ 1296 w 34"/>
                <a:gd name="T63" fmla="*/ 4968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4"/>
                <a:gd name="T97" fmla="*/ 0 h 26"/>
                <a:gd name="T98" fmla="*/ 34 w 34"/>
                <a:gd name="T99" fmla="*/ 26 h 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4" h="26">
                  <a:moveTo>
                    <a:pt x="6" y="23"/>
                  </a:moveTo>
                  <a:lnTo>
                    <a:pt x="4" y="21"/>
                  </a:lnTo>
                  <a:lnTo>
                    <a:pt x="3" y="19"/>
                  </a:lnTo>
                  <a:lnTo>
                    <a:pt x="0" y="15"/>
                  </a:lnTo>
                  <a:lnTo>
                    <a:pt x="2" y="13"/>
                  </a:lnTo>
                  <a:lnTo>
                    <a:pt x="2" y="9"/>
                  </a:lnTo>
                  <a:lnTo>
                    <a:pt x="4" y="8"/>
                  </a:lnTo>
                  <a:lnTo>
                    <a:pt x="4" y="6"/>
                  </a:lnTo>
                  <a:lnTo>
                    <a:pt x="6" y="5"/>
                  </a:lnTo>
                  <a:lnTo>
                    <a:pt x="7" y="1"/>
                  </a:lnTo>
                  <a:lnTo>
                    <a:pt x="13" y="0"/>
                  </a:lnTo>
                  <a:lnTo>
                    <a:pt x="15" y="1"/>
                  </a:lnTo>
                  <a:lnTo>
                    <a:pt x="17" y="3"/>
                  </a:lnTo>
                  <a:lnTo>
                    <a:pt x="20" y="6"/>
                  </a:lnTo>
                  <a:lnTo>
                    <a:pt x="19" y="8"/>
                  </a:lnTo>
                  <a:lnTo>
                    <a:pt x="20" y="9"/>
                  </a:lnTo>
                  <a:lnTo>
                    <a:pt x="22" y="9"/>
                  </a:lnTo>
                  <a:lnTo>
                    <a:pt x="22" y="11"/>
                  </a:lnTo>
                  <a:lnTo>
                    <a:pt x="23" y="13"/>
                  </a:lnTo>
                  <a:lnTo>
                    <a:pt x="24" y="13"/>
                  </a:lnTo>
                  <a:lnTo>
                    <a:pt x="27" y="14"/>
                  </a:lnTo>
                  <a:lnTo>
                    <a:pt x="33" y="15"/>
                  </a:lnTo>
                  <a:lnTo>
                    <a:pt x="34" y="15"/>
                  </a:lnTo>
                  <a:lnTo>
                    <a:pt x="34" y="17"/>
                  </a:lnTo>
                  <a:lnTo>
                    <a:pt x="26" y="22"/>
                  </a:lnTo>
                  <a:lnTo>
                    <a:pt x="21" y="23"/>
                  </a:lnTo>
                  <a:lnTo>
                    <a:pt x="20" y="25"/>
                  </a:lnTo>
                  <a:lnTo>
                    <a:pt x="16" y="24"/>
                  </a:lnTo>
                  <a:lnTo>
                    <a:pt x="13" y="26"/>
                  </a:lnTo>
                  <a:lnTo>
                    <a:pt x="11" y="25"/>
                  </a:lnTo>
                  <a:lnTo>
                    <a:pt x="7" y="24"/>
                  </a:lnTo>
                  <a:lnTo>
                    <a:pt x="6" y="2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36" name="Freeform 912"/>
            <p:cNvSpPr>
              <a:spLocks/>
            </p:cNvSpPr>
            <p:nvPr/>
          </p:nvSpPr>
          <p:spPr bwMode="auto">
            <a:xfrm>
              <a:off x="3421" y="2634"/>
              <a:ext cx="204" cy="156"/>
            </a:xfrm>
            <a:custGeom>
              <a:avLst/>
              <a:gdLst>
                <a:gd name="T0" fmla="*/ 1296 w 34"/>
                <a:gd name="T1" fmla="*/ 4968 h 26"/>
                <a:gd name="T2" fmla="*/ 864 w 34"/>
                <a:gd name="T3" fmla="*/ 4536 h 26"/>
                <a:gd name="T4" fmla="*/ 648 w 34"/>
                <a:gd name="T5" fmla="*/ 4104 h 26"/>
                <a:gd name="T6" fmla="*/ 0 w 34"/>
                <a:gd name="T7" fmla="*/ 3240 h 26"/>
                <a:gd name="T8" fmla="*/ 432 w 34"/>
                <a:gd name="T9" fmla="*/ 2808 h 26"/>
                <a:gd name="T10" fmla="*/ 432 w 34"/>
                <a:gd name="T11" fmla="*/ 1944 h 26"/>
                <a:gd name="T12" fmla="*/ 864 w 34"/>
                <a:gd name="T13" fmla="*/ 1728 h 26"/>
                <a:gd name="T14" fmla="*/ 864 w 34"/>
                <a:gd name="T15" fmla="*/ 1296 h 26"/>
                <a:gd name="T16" fmla="*/ 1296 w 34"/>
                <a:gd name="T17" fmla="*/ 1080 h 26"/>
                <a:gd name="T18" fmla="*/ 1512 w 34"/>
                <a:gd name="T19" fmla="*/ 216 h 26"/>
                <a:gd name="T20" fmla="*/ 2808 w 34"/>
                <a:gd name="T21" fmla="*/ 0 h 26"/>
                <a:gd name="T22" fmla="*/ 3240 w 34"/>
                <a:gd name="T23" fmla="*/ 216 h 26"/>
                <a:gd name="T24" fmla="*/ 3672 w 34"/>
                <a:gd name="T25" fmla="*/ 648 h 26"/>
                <a:gd name="T26" fmla="*/ 4320 w 34"/>
                <a:gd name="T27" fmla="*/ 1296 h 26"/>
                <a:gd name="T28" fmla="*/ 4104 w 34"/>
                <a:gd name="T29" fmla="*/ 1728 h 26"/>
                <a:gd name="T30" fmla="*/ 4320 w 34"/>
                <a:gd name="T31" fmla="*/ 1944 h 26"/>
                <a:gd name="T32" fmla="*/ 4752 w 34"/>
                <a:gd name="T33" fmla="*/ 1944 h 26"/>
                <a:gd name="T34" fmla="*/ 4752 w 34"/>
                <a:gd name="T35" fmla="*/ 2376 h 26"/>
                <a:gd name="T36" fmla="*/ 4968 w 34"/>
                <a:gd name="T37" fmla="*/ 2808 h 26"/>
                <a:gd name="T38" fmla="*/ 5184 w 34"/>
                <a:gd name="T39" fmla="*/ 2808 h 26"/>
                <a:gd name="T40" fmla="*/ 5832 w 34"/>
                <a:gd name="T41" fmla="*/ 3024 h 26"/>
                <a:gd name="T42" fmla="*/ 7128 w 34"/>
                <a:gd name="T43" fmla="*/ 3240 h 26"/>
                <a:gd name="T44" fmla="*/ 7344 w 34"/>
                <a:gd name="T45" fmla="*/ 3240 h 26"/>
                <a:gd name="T46" fmla="*/ 7344 w 34"/>
                <a:gd name="T47" fmla="*/ 3672 h 26"/>
                <a:gd name="T48" fmla="*/ 5616 w 34"/>
                <a:gd name="T49" fmla="*/ 4752 h 26"/>
                <a:gd name="T50" fmla="*/ 4536 w 34"/>
                <a:gd name="T51" fmla="*/ 4968 h 26"/>
                <a:gd name="T52" fmla="*/ 4320 w 34"/>
                <a:gd name="T53" fmla="*/ 5400 h 26"/>
                <a:gd name="T54" fmla="*/ 3456 w 34"/>
                <a:gd name="T55" fmla="*/ 5184 h 26"/>
                <a:gd name="T56" fmla="*/ 2808 w 34"/>
                <a:gd name="T57" fmla="*/ 5616 h 26"/>
                <a:gd name="T58" fmla="*/ 2376 w 34"/>
                <a:gd name="T59" fmla="*/ 5400 h 26"/>
                <a:gd name="T60" fmla="*/ 1512 w 34"/>
                <a:gd name="T61" fmla="*/ 5184 h 26"/>
                <a:gd name="T62" fmla="*/ 1296 w 34"/>
                <a:gd name="T63" fmla="*/ 4968 h 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4"/>
                <a:gd name="T97" fmla="*/ 0 h 26"/>
                <a:gd name="T98" fmla="*/ 34 w 34"/>
                <a:gd name="T99" fmla="*/ 26 h 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4" h="26">
                  <a:moveTo>
                    <a:pt x="6" y="23"/>
                  </a:moveTo>
                  <a:lnTo>
                    <a:pt x="4" y="21"/>
                  </a:lnTo>
                  <a:lnTo>
                    <a:pt x="3" y="19"/>
                  </a:lnTo>
                  <a:lnTo>
                    <a:pt x="0" y="15"/>
                  </a:lnTo>
                  <a:lnTo>
                    <a:pt x="2" y="13"/>
                  </a:lnTo>
                  <a:lnTo>
                    <a:pt x="2" y="9"/>
                  </a:lnTo>
                  <a:lnTo>
                    <a:pt x="4" y="8"/>
                  </a:lnTo>
                  <a:lnTo>
                    <a:pt x="4" y="6"/>
                  </a:lnTo>
                  <a:lnTo>
                    <a:pt x="6" y="5"/>
                  </a:lnTo>
                  <a:lnTo>
                    <a:pt x="7" y="1"/>
                  </a:lnTo>
                  <a:lnTo>
                    <a:pt x="13" y="0"/>
                  </a:lnTo>
                  <a:lnTo>
                    <a:pt x="15" y="1"/>
                  </a:lnTo>
                  <a:lnTo>
                    <a:pt x="17" y="3"/>
                  </a:lnTo>
                  <a:lnTo>
                    <a:pt x="20" y="6"/>
                  </a:lnTo>
                  <a:lnTo>
                    <a:pt x="19" y="8"/>
                  </a:lnTo>
                  <a:lnTo>
                    <a:pt x="20" y="9"/>
                  </a:lnTo>
                  <a:lnTo>
                    <a:pt x="22" y="9"/>
                  </a:lnTo>
                  <a:lnTo>
                    <a:pt x="22" y="11"/>
                  </a:lnTo>
                  <a:lnTo>
                    <a:pt x="23" y="13"/>
                  </a:lnTo>
                  <a:lnTo>
                    <a:pt x="24" y="13"/>
                  </a:lnTo>
                  <a:lnTo>
                    <a:pt x="27" y="14"/>
                  </a:lnTo>
                  <a:lnTo>
                    <a:pt x="33" y="15"/>
                  </a:lnTo>
                  <a:lnTo>
                    <a:pt x="34" y="15"/>
                  </a:lnTo>
                  <a:lnTo>
                    <a:pt x="34" y="17"/>
                  </a:lnTo>
                  <a:lnTo>
                    <a:pt x="26" y="22"/>
                  </a:lnTo>
                  <a:lnTo>
                    <a:pt x="21" y="23"/>
                  </a:lnTo>
                  <a:lnTo>
                    <a:pt x="20" y="25"/>
                  </a:lnTo>
                  <a:lnTo>
                    <a:pt x="16" y="24"/>
                  </a:lnTo>
                  <a:lnTo>
                    <a:pt x="13" y="26"/>
                  </a:lnTo>
                  <a:lnTo>
                    <a:pt x="11" y="25"/>
                  </a:lnTo>
                  <a:lnTo>
                    <a:pt x="7" y="24"/>
                  </a:lnTo>
                  <a:lnTo>
                    <a:pt x="6" y="2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37" name="Freeform 913"/>
            <p:cNvSpPr>
              <a:spLocks/>
            </p:cNvSpPr>
            <p:nvPr/>
          </p:nvSpPr>
          <p:spPr bwMode="auto">
            <a:xfrm>
              <a:off x="3529" y="2670"/>
              <a:ext cx="138" cy="186"/>
            </a:xfrm>
            <a:custGeom>
              <a:avLst/>
              <a:gdLst>
                <a:gd name="T0" fmla="*/ 216 w 23"/>
                <a:gd name="T1" fmla="*/ 6696 h 31"/>
                <a:gd name="T2" fmla="*/ 864 w 23"/>
                <a:gd name="T3" fmla="*/ 6048 h 31"/>
                <a:gd name="T4" fmla="*/ 1080 w 23"/>
                <a:gd name="T5" fmla="*/ 5832 h 31"/>
                <a:gd name="T6" fmla="*/ 1728 w 23"/>
                <a:gd name="T7" fmla="*/ 5400 h 31"/>
                <a:gd name="T8" fmla="*/ 2160 w 23"/>
                <a:gd name="T9" fmla="*/ 4968 h 31"/>
                <a:gd name="T10" fmla="*/ 2592 w 23"/>
                <a:gd name="T11" fmla="*/ 4752 h 31"/>
                <a:gd name="T12" fmla="*/ 3024 w 23"/>
                <a:gd name="T13" fmla="*/ 4104 h 31"/>
                <a:gd name="T14" fmla="*/ 3672 w 23"/>
                <a:gd name="T15" fmla="*/ 3456 h 31"/>
                <a:gd name="T16" fmla="*/ 3672 w 23"/>
                <a:gd name="T17" fmla="*/ 3240 h 31"/>
                <a:gd name="T18" fmla="*/ 3888 w 23"/>
                <a:gd name="T19" fmla="*/ 2808 h 31"/>
                <a:gd name="T20" fmla="*/ 4104 w 23"/>
                <a:gd name="T21" fmla="*/ 2376 h 31"/>
                <a:gd name="T22" fmla="*/ 4752 w 23"/>
                <a:gd name="T23" fmla="*/ 1728 h 31"/>
                <a:gd name="T24" fmla="*/ 4968 w 23"/>
                <a:gd name="T25" fmla="*/ 1080 h 31"/>
                <a:gd name="T26" fmla="*/ 4968 w 23"/>
                <a:gd name="T27" fmla="*/ 216 h 31"/>
                <a:gd name="T28" fmla="*/ 4752 w 23"/>
                <a:gd name="T29" fmla="*/ 0 h 31"/>
                <a:gd name="T30" fmla="*/ 4752 w 23"/>
                <a:gd name="T31" fmla="*/ 0 h 31"/>
                <a:gd name="T32" fmla="*/ 4320 w 23"/>
                <a:gd name="T33" fmla="*/ 216 h 31"/>
                <a:gd name="T34" fmla="*/ 3672 w 23"/>
                <a:gd name="T35" fmla="*/ 432 h 31"/>
                <a:gd name="T36" fmla="*/ 3456 w 23"/>
                <a:gd name="T37" fmla="*/ 432 h 31"/>
                <a:gd name="T38" fmla="*/ 3240 w 23"/>
                <a:gd name="T39" fmla="*/ 432 h 31"/>
                <a:gd name="T40" fmla="*/ 2808 w 23"/>
                <a:gd name="T41" fmla="*/ 648 h 31"/>
                <a:gd name="T42" fmla="*/ 1944 w 23"/>
                <a:gd name="T43" fmla="*/ 864 h 31"/>
                <a:gd name="T44" fmla="*/ 1728 w 23"/>
                <a:gd name="T45" fmla="*/ 864 h 31"/>
                <a:gd name="T46" fmla="*/ 1512 w 23"/>
                <a:gd name="T47" fmla="*/ 864 h 31"/>
                <a:gd name="T48" fmla="*/ 1080 w 23"/>
                <a:gd name="T49" fmla="*/ 432 h 31"/>
                <a:gd name="T50" fmla="*/ 864 w 23"/>
                <a:gd name="T51" fmla="*/ 648 h 31"/>
                <a:gd name="T52" fmla="*/ 864 w 23"/>
                <a:gd name="T53" fmla="*/ 1080 h 31"/>
                <a:gd name="T54" fmla="*/ 1080 w 23"/>
                <a:gd name="T55" fmla="*/ 1512 h 31"/>
                <a:gd name="T56" fmla="*/ 1296 w 23"/>
                <a:gd name="T57" fmla="*/ 1512 h 31"/>
                <a:gd name="T58" fmla="*/ 1944 w 23"/>
                <a:gd name="T59" fmla="*/ 1728 h 31"/>
                <a:gd name="T60" fmla="*/ 3240 w 23"/>
                <a:gd name="T61" fmla="*/ 1944 h 31"/>
                <a:gd name="T62" fmla="*/ 3456 w 23"/>
                <a:gd name="T63" fmla="*/ 1944 h 31"/>
                <a:gd name="T64" fmla="*/ 3456 w 23"/>
                <a:gd name="T65" fmla="*/ 2376 h 31"/>
                <a:gd name="T66" fmla="*/ 1728 w 23"/>
                <a:gd name="T67" fmla="*/ 3456 h 31"/>
                <a:gd name="T68" fmla="*/ 648 w 23"/>
                <a:gd name="T69" fmla="*/ 3672 h 31"/>
                <a:gd name="T70" fmla="*/ 432 w 23"/>
                <a:gd name="T71" fmla="*/ 4104 h 31"/>
                <a:gd name="T72" fmla="*/ 0 w 23"/>
                <a:gd name="T73" fmla="*/ 4320 h 31"/>
                <a:gd name="T74" fmla="*/ 0 w 23"/>
                <a:gd name="T75" fmla="*/ 6480 h 31"/>
                <a:gd name="T76" fmla="*/ 216 w 23"/>
                <a:gd name="T77" fmla="*/ 6696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
                <a:gd name="T118" fmla="*/ 0 h 31"/>
                <a:gd name="T119" fmla="*/ 23 w 23"/>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 h="31">
                  <a:moveTo>
                    <a:pt x="1" y="31"/>
                  </a:moveTo>
                  <a:lnTo>
                    <a:pt x="4" y="28"/>
                  </a:lnTo>
                  <a:lnTo>
                    <a:pt x="5" y="27"/>
                  </a:lnTo>
                  <a:lnTo>
                    <a:pt x="8" y="25"/>
                  </a:lnTo>
                  <a:lnTo>
                    <a:pt x="10" y="23"/>
                  </a:lnTo>
                  <a:lnTo>
                    <a:pt x="12" y="22"/>
                  </a:lnTo>
                  <a:lnTo>
                    <a:pt x="14" y="19"/>
                  </a:lnTo>
                  <a:lnTo>
                    <a:pt x="17" y="16"/>
                  </a:lnTo>
                  <a:lnTo>
                    <a:pt x="17" y="15"/>
                  </a:lnTo>
                  <a:lnTo>
                    <a:pt x="18" y="13"/>
                  </a:lnTo>
                  <a:lnTo>
                    <a:pt x="19" y="11"/>
                  </a:lnTo>
                  <a:lnTo>
                    <a:pt x="22" y="8"/>
                  </a:lnTo>
                  <a:lnTo>
                    <a:pt x="23" y="5"/>
                  </a:lnTo>
                  <a:lnTo>
                    <a:pt x="23" y="1"/>
                  </a:lnTo>
                  <a:lnTo>
                    <a:pt x="22" y="0"/>
                  </a:lnTo>
                  <a:lnTo>
                    <a:pt x="20" y="1"/>
                  </a:lnTo>
                  <a:lnTo>
                    <a:pt x="17" y="2"/>
                  </a:lnTo>
                  <a:lnTo>
                    <a:pt x="16" y="2"/>
                  </a:lnTo>
                  <a:lnTo>
                    <a:pt x="15" y="2"/>
                  </a:lnTo>
                  <a:lnTo>
                    <a:pt x="13" y="3"/>
                  </a:lnTo>
                  <a:lnTo>
                    <a:pt x="9" y="4"/>
                  </a:lnTo>
                  <a:lnTo>
                    <a:pt x="8" y="4"/>
                  </a:lnTo>
                  <a:lnTo>
                    <a:pt x="7" y="4"/>
                  </a:lnTo>
                  <a:lnTo>
                    <a:pt x="5" y="2"/>
                  </a:lnTo>
                  <a:lnTo>
                    <a:pt x="4" y="3"/>
                  </a:lnTo>
                  <a:lnTo>
                    <a:pt x="4" y="5"/>
                  </a:lnTo>
                  <a:lnTo>
                    <a:pt x="5" y="7"/>
                  </a:lnTo>
                  <a:lnTo>
                    <a:pt x="6" y="7"/>
                  </a:lnTo>
                  <a:lnTo>
                    <a:pt x="9" y="8"/>
                  </a:lnTo>
                  <a:lnTo>
                    <a:pt x="15" y="9"/>
                  </a:lnTo>
                  <a:lnTo>
                    <a:pt x="16" y="9"/>
                  </a:lnTo>
                  <a:lnTo>
                    <a:pt x="16" y="11"/>
                  </a:lnTo>
                  <a:lnTo>
                    <a:pt x="8" y="16"/>
                  </a:lnTo>
                  <a:lnTo>
                    <a:pt x="3" y="17"/>
                  </a:lnTo>
                  <a:lnTo>
                    <a:pt x="2" y="19"/>
                  </a:lnTo>
                  <a:lnTo>
                    <a:pt x="0" y="20"/>
                  </a:lnTo>
                  <a:lnTo>
                    <a:pt x="0" y="30"/>
                  </a:lnTo>
                  <a:lnTo>
                    <a:pt x="1" y="3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38" name="Freeform 914"/>
            <p:cNvSpPr>
              <a:spLocks/>
            </p:cNvSpPr>
            <p:nvPr/>
          </p:nvSpPr>
          <p:spPr bwMode="auto">
            <a:xfrm>
              <a:off x="3529" y="2670"/>
              <a:ext cx="138" cy="186"/>
            </a:xfrm>
            <a:custGeom>
              <a:avLst/>
              <a:gdLst>
                <a:gd name="T0" fmla="*/ 216 w 23"/>
                <a:gd name="T1" fmla="*/ 6696 h 31"/>
                <a:gd name="T2" fmla="*/ 864 w 23"/>
                <a:gd name="T3" fmla="*/ 6048 h 31"/>
                <a:gd name="T4" fmla="*/ 1080 w 23"/>
                <a:gd name="T5" fmla="*/ 5832 h 31"/>
                <a:gd name="T6" fmla="*/ 1728 w 23"/>
                <a:gd name="T7" fmla="*/ 5400 h 31"/>
                <a:gd name="T8" fmla="*/ 2160 w 23"/>
                <a:gd name="T9" fmla="*/ 4968 h 31"/>
                <a:gd name="T10" fmla="*/ 2592 w 23"/>
                <a:gd name="T11" fmla="*/ 4752 h 31"/>
                <a:gd name="T12" fmla="*/ 3024 w 23"/>
                <a:gd name="T13" fmla="*/ 4104 h 31"/>
                <a:gd name="T14" fmla="*/ 3672 w 23"/>
                <a:gd name="T15" fmla="*/ 3456 h 31"/>
                <a:gd name="T16" fmla="*/ 3672 w 23"/>
                <a:gd name="T17" fmla="*/ 3240 h 31"/>
                <a:gd name="T18" fmla="*/ 3888 w 23"/>
                <a:gd name="T19" fmla="*/ 2808 h 31"/>
                <a:gd name="T20" fmla="*/ 4104 w 23"/>
                <a:gd name="T21" fmla="*/ 2376 h 31"/>
                <a:gd name="T22" fmla="*/ 4752 w 23"/>
                <a:gd name="T23" fmla="*/ 1728 h 31"/>
                <a:gd name="T24" fmla="*/ 4968 w 23"/>
                <a:gd name="T25" fmla="*/ 1080 h 31"/>
                <a:gd name="T26" fmla="*/ 4968 w 23"/>
                <a:gd name="T27" fmla="*/ 216 h 31"/>
                <a:gd name="T28" fmla="*/ 4752 w 23"/>
                <a:gd name="T29" fmla="*/ 0 h 31"/>
                <a:gd name="T30" fmla="*/ 4752 w 23"/>
                <a:gd name="T31" fmla="*/ 0 h 31"/>
                <a:gd name="T32" fmla="*/ 4320 w 23"/>
                <a:gd name="T33" fmla="*/ 216 h 31"/>
                <a:gd name="T34" fmla="*/ 3672 w 23"/>
                <a:gd name="T35" fmla="*/ 432 h 31"/>
                <a:gd name="T36" fmla="*/ 3456 w 23"/>
                <a:gd name="T37" fmla="*/ 432 h 31"/>
                <a:gd name="T38" fmla="*/ 3240 w 23"/>
                <a:gd name="T39" fmla="*/ 432 h 31"/>
                <a:gd name="T40" fmla="*/ 2808 w 23"/>
                <a:gd name="T41" fmla="*/ 648 h 31"/>
                <a:gd name="T42" fmla="*/ 1944 w 23"/>
                <a:gd name="T43" fmla="*/ 864 h 31"/>
                <a:gd name="T44" fmla="*/ 1728 w 23"/>
                <a:gd name="T45" fmla="*/ 864 h 31"/>
                <a:gd name="T46" fmla="*/ 1512 w 23"/>
                <a:gd name="T47" fmla="*/ 864 h 31"/>
                <a:gd name="T48" fmla="*/ 1080 w 23"/>
                <a:gd name="T49" fmla="*/ 432 h 31"/>
                <a:gd name="T50" fmla="*/ 864 w 23"/>
                <a:gd name="T51" fmla="*/ 648 h 31"/>
                <a:gd name="T52" fmla="*/ 864 w 23"/>
                <a:gd name="T53" fmla="*/ 1080 h 31"/>
                <a:gd name="T54" fmla="*/ 1080 w 23"/>
                <a:gd name="T55" fmla="*/ 1512 h 31"/>
                <a:gd name="T56" fmla="*/ 1296 w 23"/>
                <a:gd name="T57" fmla="*/ 1512 h 31"/>
                <a:gd name="T58" fmla="*/ 1944 w 23"/>
                <a:gd name="T59" fmla="*/ 1728 h 31"/>
                <a:gd name="T60" fmla="*/ 3240 w 23"/>
                <a:gd name="T61" fmla="*/ 1944 h 31"/>
                <a:gd name="T62" fmla="*/ 3456 w 23"/>
                <a:gd name="T63" fmla="*/ 1944 h 31"/>
                <a:gd name="T64" fmla="*/ 3456 w 23"/>
                <a:gd name="T65" fmla="*/ 2376 h 31"/>
                <a:gd name="T66" fmla="*/ 1728 w 23"/>
                <a:gd name="T67" fmla="*/ 3456 h 31"/>
                <a:gd name="T68" fmla="*/ 648 w 23"/>
                <a:gd name="T69" fmla="*/ 3672 h 31"/>
                <a:gd name="T70" fmla="*/ 432 w 23"/>
                <a:gd name="T71" fmla="*/ 4104 h 31"/>
                <a:gd name="T72" fmla="*/ 0 w 23"/>
                <a:gd name="T73" fmla="*/ 4320 h 31"/>
                <a:gd name="T74" fmla="*/ 0 w 23"/>
                <a:gd name="T75" fmla="*/ 6480 h 31"/>
                <a:gd name="T76" fmla="*/ 216 w 23"/>
                <a:gd name="T77" fmla="*/ 6696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
                <a:gd name="T118" fmla="*/ 0 h 31"/>
                <a:gd name="T119" fmla="*/ 23 w 23"/>
                <a:gd name="T120" fmla="*/ 31 h 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 h="31">
                  <a:moveTo>
                    <a:pt x="1" y="31"/>
                  </a:moveTo>
                  <a:lnTo>
                    <a:pt x="4" y="28"/>
                  </a:lnTo>
                  <a:lnTo>
                    <a:pt x="5" y="27"/>
                  </a:lnTo>
                  <a:lnTo>
                    <a:pt x="8" y="25"/>
                  </a:lnTo>
                  <a:lnTo>
                    <a:pt x="10" y="23"/>
                  </a:lnTo>
                  <a:lnTo>
                    <a:pt x="12" y="22"/>
                  </a:lnTo>
                  <a:lnTo>
                    <a:pt x="14" y="19"/>
                  </a:lnTo>
                  <a:lnTo>
                    <a:pt x="17" y="16"/>
                  </a:lnTo>
                  <a:lnTo>
                    <a:pt x="17" y="15"/>
                  </a:lnTo>
                  <a:lnTo>
                    <a:pt x="18" y="13"/>
                  </a:lnTo>
                  <a:lnTo>
                    <a:pt x="19" y="11"/>
                  </a:lnTo>
                  <a:lnTo>
                    <a:pt x="22" y="8"/>
                  </a:lnTo>
                  <a:lnTo>
                    <a:pt x="23" y="5"/>
                  </a:lnTo>
                  <a:lnTo>
                    <a:pt x="23" y="1"/>
                  </a:lnTo>
                  <a:lnTo>
                    <a:pt x="22" y="0"/>
                  </a:lnTo>
                  <a:lnTo>
                    <a:pt x="20" y="1"/>
                  </a:lnTo>
                  <a:lnTo>
                    <a:pt x="17" y="2"/>
                  </a:lnTo>
                  <a:lnTo>
                    <a:pt x="16" y="2"/>
                  </a:lnTo>
                  <a:lnTo>
                    <a:pt x="15" y="2"/>
                  </a:lnTo>
                  <a:lnTo>
                    <a:pt x="13" y="3"/>
                  </a:lnTo>
                  <a:lnTo>
                    <a:pt x="9" y="4"/>
                  </a:lnTo>
                  <a:lnTo>
                    <a:pt x="8" y="4"/>
                  </a:lnTo>
                  <a:lnTo>
                    <a:pt x="7" y="4"/>
                  </a:lnTo>
                  <a:lnTo>
                    <a:pt x="5" y="2"/>
                  </a:lnTo>
                  <a:lnTo>
                    <a:pt x="4" y="3"/>
                  </a:lnTo>
                  <a:lnTo>
                    <a:pt x="4" y="5"/>
                  </a:lnTo>
                  <a:lnTo>
                    <a:pt x="5" y="7"/>
                  </a:lnTo>
                  <a:lnTo>
                    <a:pt x="6" y="7"/>
                  </a:lnTo>
                  <a:lnTo>
                    <a:pt x="9" y="8"/>
                  </a:lnTo>
                  <a:lnTo>
                    <a:pt x="15" y="9"/>
                  </a:lnTo>
                  <a:lnTo>
                    <a:pt x="16" y="9"/>
                  </a:lnTo>
                  <a:lnTo>
                    <a:pt x="16" y="11"/>
                  </a:lnTo>
                  <a:lnTo>
                    <a:pt x="8" y="16"/>
                  </a:lnTo>
                  <a:lnTo>
                    <a:pt x="3" y="17"/>
                  </a:lnTo>
                  <a:lnTo>
                    <a:pt x="2" y="19"/>
                  </a:lnTo>
                  <a:lnTo>
                    <a:pt x="0" y="20"/>
                  </a:lnTo>
                  <a:lnTo>
                    <a:pt x="0" y="30"/>
                  </a:lnTo>
                  <a:lnTo>
                    <a:pt x="1" y="3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39" name="Freeform 915"/>
            <p:cNvSpPr>
              <a:spLocks/>
            </p:cNvSpPr>
            <p:nvPr/>
          </p:nvSpPr>
          <p:spPr bwMode="auto">
            <a:xfrm>
              <a:off x="2845" y="2292"/>
              <a:ext cx="288" cy="282"/>
            </a:xfrm>
            <a:custGeom>
              <a:avLst/>
              <a:gdLst>
                <a:gd name="T0" fmla="*/ 9072 w 48"/>
                <a:gd name="T1" fmla="*/ 3888 h 47"/>
                <a:gd name="T2" fmla="*/ 8640 w 48"/>
                <a:gd name="T3" fmla="*/ 2808 h 47"/>
                <a:gd name="T4" fmla="*/ 8424 w 48"/>
                <a:gd name="T5" fmla="*/ 2592 h 47"/>
                <a:gd name="T6" fmla="*/ 7992 w 48"/>
                <a:gd name="T7" fmla="*/ 2160 h 47"/>
                <a:gd name="T8" fmla="*/ 7992 w 48"/>
                <a:gd name="T9" fmla="*/ 1944 h 47"/>
                <a:gd name="T10" fmla="*/ 8424 w 48"/>
                <a:gd name="T11" fmla="*/ 1296 h 47"/>
                <a:gd name="T12" fmla="*/ 8424 w 48"/>
                <a:gd name="T13" fmla="*/ 864 h 47"/>
                <a:gd name="T14" fmla="*/ 8208 w 48"/>
                <a:gd name="T15" fmla="*/ 648 h 47"/>
                <a:gd name="T16" fmla="*/ 8208 w 48"/>
                <a:gd name="T17" fmla="*/ 216 h 47"/>
                <a:gd name="T18" fmla="*/ 7992 w 48"/>
                <a:gd name="T19" fmla="*/ 0 h 47"/>
                <a:gd name="T20" fmla="*/ 7344 w 48"/>
                <a:gd name="T21" fmla="*/ 216 h 47"/>
                <a:gd name="T22" fmla="*/ 6912 w 48"/>
                <a:gd name="T23" fmla="*/ 216 h 47"/>
                <a:gd name="T24" fmla="*/ 6696 w 48"/>
                <a:gd name="T25" fmla="*/ 216 h 47"/>
                <a:gd name="T26" fmla="*/ 6480 w 48"/>
                <a:gd name="T27" fmla="*/ 216 h 47"/>
                <a:gd name="T28" fmla="*/ 5832 w 48"/>
                <a:gd name="T29" fmla="*/ 216 h 47"/>
                <a:gd name="T30" fmla="*/ 5616 w 48"/>
                <a:gd name="T31" fmla="*/ 432 h 47"/>
                <a:gd name="T32" fmla="*/ 5184 w 48"/>
                <a:gd name="T33" fmla="*/ 432 h 47"/>
                <a:gd name="T34" fmla="*/ 4752 w 48"/>
                <a:gd name="T35" fmla="*/ 432 h 47"/>
                <a:gd name="T36" fmla="*/ 4536 w 48"/>
                <a:gd name="T37" fmla="*/ 648 h 47"/>
                <a:gd name="T38" fmla="*/ 4104 w 48"/>
                <a:gd name="T39" fmla="*/ 864 h 47"/>
                <a:gd name="T40" fmla="*/ 3888 w 48"/>
                <a:gd name="T41" fmla="*/ 1080 h 47"/>
                <a:gd name="T42" fmla="*/ 3672 w 48"/>
                <a:gd name="T43" fmla="*/ 1080 h 47"/>
                <a:gd name="T44" fmla="*/ 3456 w 48"/>
                <a:gd name="T45" fmla="*/ 1296 h 47"/>
                <a:gd name="T46" fmla="*/ 3672 w 48"/>
                <a:gd name="T47" fmla="*/ 2376 h 47"/>
                <a:gd name="T48" fmla="*/ 3672 w 48"/>
                <a:gd name="T49" fmla="*/ 2592 h 47"/>
                <a:gd name="T50" fmla="*/ 3456 w 48"/>
                <a:gd name="T51" fmla="*/ 3024 h 47"/>
                <a:gd name="T52" fmla="*/ 3024 w 48"/>
                <a:gd name="T53" fmla="*/ 3240 h 47"/>
                <a:gd name="T54" fmla="*/ 2808 w 48"/>
                <a:gd name="T55" fmla="*/ 3240 h 47"/>
                <a:gd name="T56" fmla="*/ 2592 w 48"/>
                <a:gd name="T57" fmla="*/ 3672 h 47"/>
                <a:gd name="T58" fmla="*/ 2376 w 48"/>
                <a:gd name="T59" fmla="*/ 3672 h 47"/>
                <a:gd name="T60" fmla="*/ 2160 w 48"/>
                <a:gd name="T61" fmla="*/ 3888 h 47"/>
                <a:gd name="T62" fmla="*/ 1944 w 48"/>
                <a:gd name="T63" fmla="*/ 3888 h 47"/>
                <a:gd name="T64" fmla="*/ 1728 w 48"/>
                <a:gd name="T65" fmla="*/ 4104 h 47"/>
                <a:gd name="T66" fmla="*/ 1728 w 48"/>
                <a:gd name="T67" fmla="*/ 4320 h 47"/>
                <a:gd name="T68" fmla="*/ 432 w 48"/>
                <a:gd name="T69" fmla="*/ 4536 h 47"/>
                <a:gd name="T70" fmla="*/ 0 w 48"/>
                <a:gd name="T71" fmla="*/ 4968 h 47"/>
                <a:gd name="T72" fmla="*/ 0 w 48"/>
                <a:gd name="T73" fmla="*/ 5400 h 47"/>
                <a:gd name="T74" fmla="*/ 0 w 48"/>
                <a:gd name="T75" fmla="*/ 5616 h 47"/>
                <a:gd name="T76" fmla="*/ 1944 w 48"/>
                <a:gd name="T77" fmla="*/ 7128 h 47"/>
                <a:gd name="T78" fmla="*/ 4968 w 48"/>
                <a:gd name="T79" fmla="*/ 9072 h 47"/>
                <a:gd name="T80" fmla="*/ 5184 w 48"/>
                <a:gd name="T81" fmla="*/ 9504 h 47"/>
                <a:gd name="T82" fmla="*/ 5400 w 48"/>
                <a:gd name="T83" fmla="*/ 9504 h 47"/>
                <a:gd name="T84" fmla="*/ 5616 w 48"/>
                <a:gd name="T85" fmla="*/ 9504 h 47"/>
                <a:gd name="T86" fmla="*/ 5616 w 48"/>
                <a:gd name="T87" fmla="*/ 9936 h 47"/>
                <a:gd name="T88" fmla="*/ 5832 w 48"/>
                <a:gd name="T89" fmla="*/ 10152 h 47"/>
                <a:gd name="T90" fmla="*/ 6480 w 48"/>
                <a:gd name="T91" fmla="*/ 9936 h 47"/>
                <a:gd name="T92" fmla="*/ 7128 w 48"/>
                <a:gd name="T93" fmla="*/ 9936 h 47"/>
                <a:gd name="T94" fmla="*/ 10368 w 48"/>
                <a:gd name="T95" fmla="*/ 7776 h 47"/>
                <a:gd name="T96" fmla="*/ 9936 w 48"/>
                <a:gd name="T97" fmla="*/ 7128 h 47"/>
                <a:gd name="T98" fmla="*/ 9504 w 48"/>
                <a:gd name="T99" fmla="*/ 7128 h 47"/>
                <a:gd name="T100" fmla="*/ 9072 w 48"/>
                <a:gd name="T101" fmla="*/ 6696 h 47"/>
                <a:gd name="T102" fmla="*/ 8856 w 48"/>
                <a:gd name="T103" fmla="*/ 6048 h 47"/>
                <a:gd name="T104" fmla="*/ 9288 w 48"/>
                <a:gd name="T105" fmla="*/ 5616 h 47"/>
                <a:gd name="T106" fmla="*/ 9288 w 48"/>
                <a:gd name="T107" fmla="*/ 5184 h 47"/>
                <a:gd name="T108" fmla="*/ 9072 w 48"/>
                <a:gd name="T109" fmla="*/ 4968 h 47"/>
                <a:gd name="T110" fmla="*/ 9072 w 48"/>
                <a:gd name="T111" fmla="*/ 4752 h 47"/>
                <a:gd name="T112" fmla="*/ 9072 w 48"/>
                <a:gd name="T113" fmla="*/ 3888 h 4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
                <a:gd name="T172" fmla="*/ 0 h 47"/>
                <a:gd name="T173" fmla="*/ 48 w 48"/>
                <a:gd name="T174" fmla="*/ 47 h 4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 h="47">
                  <a:moveTo>
                    <a:pt x="42" y="18"/>
                  </a:moveTo>
                  <a:lnTo>
                    <a:pt x="40" y="13"/>
                  </a:lnTo>
                  <a:lnTo>
                    <a:pt x="39" y="12"/>
                  </a:lnTo>
                  <a:lnTo>
                    <a:pt x="37" y="10"/>
                  </a:lnTo>
                  <a:lnTo>
                    <a:pt x="37" y="9"/>
                  </a:lnTo>
                  <a:lnTo>
                    <a:pt x="39" y="6"/>
                  </a:lnTo>
                  <a:lnTo>
                    <a:pt x="39" y="4"/>
                  </a:lnTo>
                  <a:lnTo>
                    <a:pt x="38" y="3"/>
                  </a:lnTo>
                  <a:lnTo>
                    <a:pt x="38" y="1"/>
                  </a:lnTo>
                  <a:lnTo>
                    <a:pt x="37" y="0"/>
                  </a:lnTo>
                  <a:lnTo>
                    <a:pt x="34" y="1"/>
                  </a:lnTo>
                  <a:lnTo>
                    <a:pt x="32" y="1"/>
                  </a:lnTo>
                  <a:lnTo>
                    <a:pt x="31" y="1"/>
                  </a:lnTo>
                  <a:lnTo>
                    <a:pt x="30" y="1"/>
                  </a:lnTo>
                  <a:lnTo>
                    <a:pt x="27" y="1"/>
                  </a:lnTo>
                  <a:lnTo>
                    <a:pt x="26" y="2"/>
                  </a:lnTo>
                  <a:lnTo>
                    <a:pt x="24" y="2"/>
                  </a:lnTo>
                  <a:lnTo>
                    <a:pt x="22" y="2"/>
                  </a:lnTo>
                  <a:lnTo>
                    <a:pt x="21" y="3"/>
                  </a:lnTo>
                  <a:lnTo>
                    <a:pt x="19" y="4"/>
                  </a:lnTo>
                  <a:lnTo>
                    <a:pt x="18" y="5"/>
                  </a:lnTo>
                  <a:lnTo>
                    <a:pt x="17" y="5"/>
                  </a:lnTo>
                  <a:lnTo>
                    <a:pt x="16" y="6"/>
                  </a:lnTo>
                  <a:lnTo>
                    <a:pt x="17" y="11"/>
                  </a:lnTo>
                  <a:lnTo>
                    <a:pt x="17" y="12"/>
                  </a:lnTo>
                  <a:lnTo>
                    <a:pt x="16" y="14"/>
                  </a:lnTo>
                  <a:lnTo>
                    <a:pt x="14" y="15"/>
                  </a:lnTo>
                  <a:lnTo>
                    <a:pt x="13" y="15"/>
                  </a:lnTo>
                  <a:lnTo>
                    <a:pt x="12" y="17"/>
                  </a:lnTo>
                  <a:lnTo>
                    <a:pt x="11" y="17"/>
                  </a:lnTo>
                  <a:lnTo>
                    <a:pt x="10" y="18"/>
                  </a:lnTo>
                  <a:lnTo>
                    <a:pt x="9" y="18"/>
                  </a:lnTo>
                  <a:lnTo>
                    <a:pt x="8" y="19"/>
                  </a:lnTo>
                  <a:lnTo>
                    <a:pt x="8" y="20"/>
                  </a:lnTo>
                  <a:lnTo>
                    <a:pt x="2" y="21"/>
                  </a:lnTo>
                  <a:lnTo>
                    <a:pt x="0" y="23"/>
                  </a:lnTo>
                  <a:lnTo>
                    <a:pt x="0" y="25"/>
                  </a:lnTo>
                  <a:lnTo>
                    <a:pt x="0" y="26"/>
                  </a:lnTo>
                  <a:lnTo>
                    <a:pt x="9" y="33"/>
                  </a:lnTo>
                  <a:lnTo>
                    <a:pt x="23" y="42"/>
                  </a:lnTo>
                  <a:lnTo>
                    <a:pt x="24" y="44"/>
                  </a:lnTo>
                  <a:lnTo>
                    <a:pt x="25" y="44"/>
                  </a:lnTo>
                  <a:lnTo>
                    <a:pt x="26" y="44"/>
                  </a:lnTo>
                  <a:lnTo>
                    <a:pt x="26" y="46"/>
                  </a:lnTo>
                  <a:lnTo>
                    <a:pt x="27" y="47"/>
                  </a:lnTo>
                  <a:lnTo>
                    <a:pt x="30" y="46"/>
                  </a:lnTo>
                  <a:lnTo>
                    <a:pt x="33" y="46"/>
                  </a:lnTo>
                  <a:lnTo>
                    <a:pt x="48" y="36"/>
                  </a:lnTo>
                  <a:lnTo>
                    <a:pt x="46" y="33"/>
                  </a:lnTo>
                  <a:lnTo>
                    <a:pt x="44" y="33"/>
                  </a:lnTo>
                  <a:lnTo>
                    <a:pt x="42" y="31"/>
                  </a:lnTo>
                  <a:lnTo>
                    <a:pt x="41" y="28"/>
                  </a:lnTo>
                  <a:lnTo>
                    <a:pt x="43" y="26"/>
                  </a:lnTo>
                  <a:lnTo>
                    <a:pt x="43" y="24"/>
                  </a:lnTo>
                  <a:lnTo>
                    <a:pt x="42" y="23"/>
                  </a:lnTo>
                  <a:lnTo>
                    <a:pt x="42" y="22"/>
                  </a:lnTo>
                  <a:lnTo>
                    <a:pt x="42" y="1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40" name="Freeform 916"/>
            <p:cNvSpPr>
              <a:spLocks/>
            </p:cNvSpPr>
            <p:nvPr/>
          </p:nvSpPr>
          <p:spPr bwMode="auto">
            <a:xfrm>
              <a:off x="2845" y="2292"/>
              <a:ext cx="288" cy="282"/>
            </a:xfrm>
            <a:custGeom>
              <a:avLst/>
              <a:gdLst>
                <a:gd name="T0" fmla="*/ 9072 w 48"/>
                <a:gd name="T1" fmla="*/ 3888 h 47"/>
                <a:gd name="T2" fmla="*/ 8640 w 48"/>
                <a:gd name="T3" fmla="*/ 2808 h 47"/>
                <a:gd name="T4" fmla="*/ 8424 w 48"/>
                <a:gd name="T5" fmla="*/ 2592 h 47"/>
                <a:gd name="T6" fmla="*/ 7992 w 48"/>
                <a:gd name="T7" fmla="*/ 2160 h 47"/>
                <a:gd name="T8" fmla="*/ 7992 w 48"/>
                <a:gd name="T9" fmla="*/ 1944 h 47"/>
                <a:gd name="T10" fmla="*/ 8424 w 48"/>
                <a:gd name="T11" fmla="*/ 1296 h 47"/>
                <a:gd name="T12" fmla="*/ 8424 w 48"/>
                <a:gd name="T13" fmla="*/ 864 h 47"/>
                <a:gd name="T14" fmla="*/ 8208 w 48"/>
                <a:gd name="T15" fmla="*/ 648 h 47"/>
                <a:gd name="T16" fmla="*/ 8208 w 48"/>
                <a:gd name="T17" fmla="*/ 216 h 47"/>
                <a:gd name="T18" fmla="*/ 7992 w 48"/>
                <a:gd name="T19" fmla="*/ 0 h 47"/>
                <a:gd name="T20" fmla="*/ 7344 w 48"/>
                <a:gd name="T21" fmla="*/ 216 h 47"/>
                <a:gd name="T22" fmla="*/ 6912 w 48"/>
                <a:gd name="T23" fmla="*/ 216 h 47"/>
                <a:gd name="T24" fmla="*/ 6696 w 48"/>
                <a:gd name="T25" fmla="*/ 216 h 47"/>
                <a:gd name="T26" fmla="*/ 6480 w 48"/>
                <a:gd name="T27" fmla="*/ 216 h 47"/>
                <a:gd name="T28" fmla="*/ 5832 w 48"/>
                <a:gd name="T29" fmla="*/ 216 h 47"/>
                <a:gd name="T30" fmla="*/ 5616 w 48"/>
                <a:gd name="T31" fmla="*/ 432 h 47"/>
                <a:gd name="T32" fmla="*/ 5184 w 48"/>
                <a:gd name="T33" fmla="*/ 432 h 47"/>
                <a:gd name="T34" fmla="*/ 4752 w 48"/>
                <a:gd name="T35" fmla="*/ 432 h 47"/>
                <a:gd name="T36" fmla="*/ 4536 w 48"/>
                <a:gd name="T37" fmla="*/ 648 h 47"/>
                <a:gd name="T38" fmla="*/ 4104 w 48"/>
                <a:gd name="T39" fmla="*/ 864 h 47"/>
                <a:gd name="T40" fmla="*/ 3888 w 48"/>
                <a:gd name="T41" fmla="*/ 1080 h 47"/>
                <a:gd name="T42" fmla="*/ 3672 w 48"/>
                <a:gd name="T43" fmla="*/ 1080 h 47"/>
                <a:gd name="T44" fmla="*/ 3456 w 48"/>
                <a:gd name="T45" fmla="*/ 1296 h 47"/>
                <a:gd name="T46" fmla="*/ 3672 w 48"/>
                <a:gd name="T47" fmla="*/ 2376 h 47"/>
                <a:gd name="T48" fmla="*/ 3672 w 48"/>
                <a:gd name="T49" fmla="*/ 2592 h 47"/>
                <a:gd name="T50" fmla="*/ 3456 w 48"/>
                <a:gd name="T51" fmla="*/ 3024 h 47"/>
                <a:gd name="T52" fmla="*/ 3024 w 48"/>
                <a:gd name="T53" fmla="*/ 3240 h 47"/>
                <a:gd name="T54" fmla="*/ 2808 w 48"/>
                <a:gd name="T55" fmla="*/ 3240 h 47"/>
                <a:gd name="T56" fmla="*/ 2592 w 48"/>
                <a:gd name="T57" fmla="*/ 3672 h 47"/>
                <a:gd name="T58" fmla="*/ 2376 w 48"/>
                <a:gd name="T59" fmla="*/ 3672 h 47"/>
                <a:gd name="T60" fmla="*/ 2160 w 48"/>
                <a:gd name="T61" fmla="*/ 3888 h 47"/>
                <a:gd name="T62" fmla="*/ 1944 w 48"/>
                <a:gd name="T63" fmla="*/ 3888 h 47"/>
                <a:gd name="T64" fmla="*/ 1728 w 48"/>
                <a:gd name="T65" fmla="*/ 4104 h 47"/>
                <a:gd name="T66" fmla="*/ 1728 w 48"/>
                <a:gd name="T67" fmla="*/ 4320 h 47"/>
                <a:gd name="T68" fmla="*/ 432 w 48"/>
                <a:gd name="T69" fmla="*/ 4536 h 47"/>
                <a:gd name="T70" fmla="*/ 0 w 48"/>
                <a:gd name="T71" fmla="*/ 4968 h 47"/>
                <a:gd name="T72" fmla="*/ 0 w 48"/>
                <a:gd name="T73" fmla="*/ 5400 h 47"/>
                <a:gd name="T74" fmla="*/ 0 w 48"/>
                <a:gd name="T75" fmla="*/ 5616 h 47"/>
                <a:gd name="T76" fmla="*/ 1944 w 48"/>
                <a:gd name="T77" fmla="*/ 7128 h 47"/>
                <a:gd name="T78" fmla="*/ 4968 w 48"/>
                <a:gd name="T79" fmla="*/ 9072 h 47"/>
                <a:gd name="T80" fmla="*/ 5184 w 48"/>
                <a:gd name="T81" fmla="*/ 9504 h 47"/>
                <a:gd name="T82" fmla="*/ 5400 w 48"/>
                <a:gd name="T83" fmla="*/ 9504 h 47"/>
                <a:gd name="T84" fmla="*/ 5616 w 48"/>
                <a:gd name="T85" fmla="*/ 9504 h 47"/>
                <a:gd name="T86" fmla="*/ 5616 w 48"/>
                <a:gd name="T87" fmla="*/ 9936 h 47"/>
                <a:gd name="T88" fmla="*/ 5832 w 48"/>
                <a:gd name="T89" fmla="*/ 10152 h 47"/>
                <a:gd name="T90" fmla="*/ 6480 w 48"/>
                <a:gd name="T91" fmla="*/ 9936 h 47"/>
                <a:gd name="T92" fmla="*/ 7128 w 48"/>
                <a:gd name="T93" fmla="*/ 9936 h 47"/>
                <a:gd name="T94" fmla="*/ 10368 w 48"/>
                <a:gd name="T95" fmla="*/ 7776 h 47"/>
                <a:gd name="T96" fmla="*/ 9936 w 48"/>
                <a:gd name="T97" fmla="*/ 7128 h 47"/>
                <a:gd name="T98" fmla="*/ 9504 w 48"/>
                <a:gd name="T99" fmla="*/ 7128 h 47"/>
                <a:gd name="T100" fmla="*/ 9072 w 48"/>
                <a:gd name="T101" fmla="*/ 6696 h 47"/>
                <a:gd name="T102" fmla="*/ 8856 w 48"/>
                <a:gd name="T103" fmla="*/ 6048 h 47"/>
                <a:gd name="T104" fmla="*/ 9288 w 48"/>
                <a:gd name="T105" fmla="*/ 5616 h 47"/>
                <a:gd name="T106" fmla="*/ 9288 w 48"/>
                <a:gd name="T107" fmla="*/ 5184 h 47"/>
                <a:gd name="T108" fmla="*/ 9072 w 48"/>
                <a:gd name="T109" fmla="*/ 4968 h 47"/>
                <a:gd name="T110" fmla="*/ 9072 w 48"/>
                <a:gd name="T111" fmla="*/ 4752 h 47"/>
                <a:gd name="T112" fmla="*/ 9072 w 48"/>
                <a:gd name="T113" fmla="*/ 3888 h 4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
                <a:gd name="T172" fmla="*/ 0 h 47"/>
                <a:gd name="T173" fmla="*/ 48 w 48"/>
                <a:gd name="T174" fmla="*/ 47 h 4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 h="47">
                  <a:moveTo>
                    <a:pt x="42" y="18"/>
                  </a:moveTo>
                  <a:lnTo>
                    <a:pt x="40" y="13"/>
                  </a:lnTo>
                  <a:lnTo>
                    <a:pt x="39" y="12"/>
                  </a:lnTo>
                  <a:lnTo>
                    <a:pt x="37" y="10"/>
                  </a:lnTo>
                  <a:lnTo>
                    <a:pt x="37" y="9"/>
                  </a:lnTo>
                  <a:lnTo>
                    <a:pt x="39" y="6"/>
                  </a:lnTo>
                  <a:lnTo>
                    <a:pt x="39" y="4"/>
                  </a:lnTo>
                  <a:lnTo>
                    <a:pt x="38" y="3"/>
                  </a:lnTo>
                  <a:lnTo>
                    <a:pt x="38" y="1"/>
                  </a:lnTo>
                  <a:lnTo>
                    <a:pt x="37" y="0"/>
                  </a:lnTo>
                  <a:lnTo>
                    <a:pt x="34" y="1"/>
                  </a:lnTo>
                  <a:lnTo>
                    <a:pt x="32" y="1"/>
                  </a:lnTo>
                  <a:lnTo>
                    <a:pt x="31" y="1"/>
                  </a:lnTo>
                  <a:lnTo>
                    <a:pt x="30" y="1"/>
                  </a:lnTo>
                  <a:lnTo>
                    <a:pt x="27" y="1"/>
                  </a:lnTo>
                  <a:lnTo>
                    <a:pt x="26" y="2"/>
                  </a:lnTo>
                  <a:lnTo>
                    <a:pt x="24" y="2"/>
                  </a:lnTo>
                  <a:lnTo>
                    <a:pt x="22" y="2"/>
                  </a:lnTo>
                  <a:lnTo>
                    <a:pt x="21" y="3"/>
                  </a:lnTo>
                  <a:lnTo>
                    <a:pt x="19" y="4"/>
                  </a:lnTo>
                  <a:lnTo>
                    <a:pt x="18" y="5"/>
                  </a:lnTo>
                  <a:lnTo>
                    <a:pt x="17" y="5"/>
                  </a:lnTo>
                  <a:lnTo>
                    <a:pt x="16" y="6"/>
                  </a:lnTo>
                  <a:lnTo>
                    <a:pt x="17" y="11"/>
                  </a:lnTo>
                  <a:lnTo>
                    <a:pt x="17" y="12"/>
                  </a:lnTo>
                  <a:lnTo>
                    <a:pt x="16" y="14"/>
                  </a:lnTo>
                  <a:lnTo>
                    <a:pt x="14" y="15"/>
                  </a:lnTo>
                  <a:lnTo>
                    <a:pt x="13" y="15"/>
                  </a:lnTo>
                  <a:lnTo>
                    <a:pt x="12" y="17"/>
                  </a:lnTo>
                  <a:lnTo>
                    <a:pt x="11" y="17"/>
                  </a:lnTo>
                  <a:lnTo>
                    <a:pt x="10" y="18"/>
                  </a:lnTo>
                  <a:lnTo>
                    <a:pt x="9" y="18"/>
                  </a:lnTo>
                  <a:lnTo>
                    <a:pt x="8" y="19"/>
                  </a:lnTo>
                  <a:lnTo>
                    <a:pt x="8" y="20"/>
                  </a:lnTo>
                  <a:lnTo>
                    <a:pt x="2" y="21"/>
                  </a:lnTo>
                  <a:lnTo>
                    <a:pt x="0" y="23"/>
                  </a:lnTo>
                  <a:lnTo>
                    <a:pt x="0" y="25"/>
                  </a:lnTo>
                  <a:lnTo>
                    <a:pt x="0" y="26"/>
                  </a:lnTo>
                  <a:lnTo>
                    <a:pt x="9" y="33"/>
                  </a:lnTo>
                  <a:lnTo>
                    <a:pt x="23" y="42"/>
                  </a:lnTo>
                  <a:lnTo>
                    <a:pt x="24" y="44"/>
                  </a:lnTo>
                  <a:lnTo>
                    <a:pt x="25" y="44"/>
                  </a:lnTo>
                  <a:lnTo>
                    <a:pt x="26" y="44"/>
                  </a:lnTo>
                  <a:lnTo>
                    <a:pt x="26" y="46"/>
                  </a:lnTo>
                  <a:lnTo>
                    <a:pt x="27" y="47"/>
                  </a:lnTo>
                  <a:lnTo>
                    <a:pt x="30" y="46"/>
                  </a:lnTo>
                  <a:lnTo>
                    <a:pt x="33" y="46"/>
                  </a:lnTo>
                  <a:lnTo>
                    <a:pt x="48" y="36"/>
                  </a:lnTo>
                  <a:lnTo>
                    <a:pt x="46" y="33"/>
                  </a:lnTo>
                  <a:lnTo>
                    <a:pt x="44" y="33"/>
                  </a:lnTo>
                  <a:lnTo>
                    <a:pt x="42" y="31"/>
                  </a:lnTo>
                  <a:lnTo>
                    <a:pt x="41" y="28"/>
                  </a:lnTo>
                  <a:lnTo>
                    <a:pt x="43" y="26"/>
                  </a:lnTo>
                  <a:lnTo>
                    <a:pt x="43" y="24"/>
                  </a:lnTo>
                  <a:lnTo>
                    <a:pt x="42" y="23"/>
                  </a:lnTo>
                  <a:lnTo>
                    <a:pt x="42" y="22"/>
                  </a:lnTo>
                  <a:lnTo>
                    <a:pt x="42" y="1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41" name="Freeform 917"/>
            <p:cNvSpPr>
              <a:spLocks/>
            </p:cNvSpPr>
            <p:nvPr/>
          </p:nvSpPr>
          <p:spPr bwMode="auto">
            <a:xfrm>
              <a:off x="2965" y="2508"/>
              <a:ext cx="222" cy="168"/>
            </a:xfrm>
            <a:custGeom>
              <a:avLst/>
              <a:gdLst>
                <a:gd name="T0" fmla="*/ 6048 w 37"/>
                <a:gd name="T1" fmla="*/ 0 h 28"/>
                <a:gd name="T2" fmla="*/ 2808 w 37"/>
                <a:gd name="T3" fmla="*/ 2160 h 28"/>
                <a:gd name="T4" fmla="*/ 2160 w 37"/>
                <a:gd name="T5" fmla="*/ 2160 h 28"/>
                <a:gd name="T6" fmla="*/ 1512 w 37"/>
                <a:gd name="T7" fmla="*/ 4320 h 28"/>
                <a:gd name="T8" fmla="*/ 1080 w 37"/>
                <a:gd name="T9" fmla="*/ 4320 h 28"/>
                <a:gd name="T10" fmla="*/ 864 w 37"/>
                <a:gd name="T11" fmla="*/ 4536 h 28"/>
                <a:gd name="T12" fmla="*/ 0 w 37"/>
                <a:gd name="T13" fmla="*/ 4536 h 28"/>
                <a:gd name="T14" fmla="*/ 0 w 37"/>
                <a:gd name="T15" fmla="*/ 4968 h 28"/>
                <a:gd name="T16" fmla="*/ 216 w 37"/>
                <a:gd name="T17" fmla="*/ 5184 h 28"/>
                <a:gd name="T18" fmla="*/ 432 w 37"/>
                <a:gd name="T19" fmla="*/ 5184 h 28"/>
                <a:gd name="T20" fmla="*/ 648 w 37"/>
                <a:gd name="T21" fmla="*/ 5400 h 28"/>
                <a:gd name="T22" fmla="*/ 1080 w 37"/>
                <a:gd name="T23" fmla="*/ 5832 h 28"/>
                <a:gd name="T24" fmla="*/ 1080 w 37"/>
                <a:gd name="T25" fmla="*/ 6048 h 28"/>
                <a:gd name="T26" fmla="*/ 1512 w 37"/>
                <a:gd name="T27" fmla="*/ 5832 h 28"/>
                <a:gd name="T28" fmla="*/ 1728 w 37"/>
                <a:gd name="T29" fmla="*/ 5832 h 28"/>
                <a:gd name="T30" fmla="*/ 1944 w 37"/>
                <a:gd name="T31" fmla="*/ 5184 h 28"/>
                <a:gd name="T32" fmla="*/ 2376 w 37"/>
                <a:gd name="T33" fmla="*/ 4968 h 28"/>
                <a:gd name="T34" fmla="*/ 3024 w 37"/>
                <a:gd name="T35" fmla="*/ 4968 h 28"/>
                <a:gd name="T36" fmla="*/ 3456 w 37"/>
                <a:gd name="T37" fmla="*/ 5400 h 28"/>
                <a:gd name="T38" fmla="*/ 3888 w 37"/>
                <a:gd name="T39" fmla="*/ 5400 h 28"/>
                <a:gd name="T40" fmla="*/ 4320 w 37"/>
                <a:gd name="T41" fmla="*/ 5616 h 28"/>
                <a:gd name="T42" fmla="*/ 4752 w 37"/>
                <a:gd name="T43" fmla="*/ 5400 h 28"/>
                <a:gd name="T44" fmla="*/ 4968 w 37"/>
                <a:gd name="T45" fmla="*/ 5184 h 28"/>
                <a:gd name="T46" fmla="*/ 6048 w 37"/>
                <a:gd name="T47" fmla="*/ 5400 h 28"/>
                <a:gd name="T48" fmla="*/ 6696 w 37"/>
                <a:gd name="T49" fmla="*/ 5184 h 28"/>
                <a:gd name="T50" fmla="*/ 6912 w 37"/>
                <a:gd name="T51" fmla="*/ 4536 h 28"/>
                <a:gd name="T52" fmla="*/ 7776 w 37"/>
                <a:gd name="T53" fmla="*/ 3456 h 28"/>
                <a:gd name="T54" fmla="*/ 7776 w 37"/>
                <a:gd name="T55" fmla="*/ 1944 h 28"/>
                <a:gd name="T56" fmla="*/ 7992 w 37"/>
                <a:gd name="T57" fmla="*/ 1512 h 28"/>
                <a:gd name="T58" fmla="*/ 7560 w 37"/>
                <a:gd name="T59" fmla="*/ 1080 h 28"/>
                <a:gd name="T60" fmla="*/ 7344 w 37"/>
                <a:gd name="T61" fmla="*/ 432 h 28"/>
                <a:gd name="T62" fmla="*/ 6048 w 37"/>
                <a:gd name="T63" fmla="*/ 0 h 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
                <a:gd name="T97" fmla="*/ 0 h 28"/>
                <a:gd name="T98" fmla="*/ 37 w 37"/>
                <a:gd name="T99" fmla="*/ 28 h 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 h="28">
                  <a:moveTo>
                    <a:pt x="28" y="0"/>
                  </a:moveTo>
                  <a:lnTo>
                    <a:pt x="13" y="10"/>
                  </a:lnTo>
                  <a:lnTo>
                    <a:pt x="10" y="10"/>
                  </a:lnTo>
                  <a:lnTo>
                    <a:pt x="7" y="20"/>
                  </a:lnTo>
                  <a:lnTo>
                    <a:pt x="5" y="20"/>
                  </a:lnTo>
                  <a:lnTo>
                    <a:pt x="4" y="21"/>
                  </a:lnTo>
                  <a:lnTo>
                    <a:pt x="0" y="21"/>
                  </a:lnTo>
                  <a:lnTo>
                    <a:pt x="0" y="23"/>
                  </a:lnTo>
                  <a:lnTo>
                    <a:pt x="1" y="24"/>
                  </a:lnTo>
                  <a:lnTo>
                    <a:pt x="2" y="24"/>
                  </a:lnTo>
                  <a:lnTo>
                    <a:pt x="3" y="25"/>
                  </a:lnTo>
                  <a:lnTo>
                    <a:pt x="5" y="27"/>
                  </a:lnTo>
                  <a:lnTo>
                    <a:pt x="5" y="28"/>
                  </a:lnTo>
                  <a:lnTo>
                    <a:pt x="7" y="27"/>
                  </a:lnTo>
                  <a:lnTo>
                    <a:pt x="8" y="27"/>
                  </a:lnTo>
                  <a:lnTo>
                    <a:pt x="9" y="24"/>
                  </a:lnTo>
                  <a:lnTo>
                    <a:pt x="11" y="23"/>
                  </a:lnTo>
                  <a:lnTo>
                    <a:pt x="14" y="23"/>
                  </a:lnTo>
                  <a:lnTo>
                    <a:pt x="16" y="25"/>
                  </a:lnTo>
                  <a:lnTo>
                    <a:pt x="18" y="25"/>
                  </a:lnTo>
                  <a:lnTo>
                    <a:pt x="20" y="26"/>
                  </a:lnTo>
                  <a:lnTo>
                    <a:pt x="22" y="25"/>
                  </a:lnTo>
                  <a:lnTo>
                    <a:pt x="23" y="24"/>
                  </a:lnTo>
                  <a:lnTo>
                    <a:pt x="28" y="25"/>
                  </a:lnTo>
                  <a:lnTo>
                    <a:pt x="31" y="24"/>
                  </a:lnTo>
                  <a:lnTo>
                    <a:pt x="32" y="21"/>
                  </a:lnTo>
                  <a:lnTo>
                    <a:pt x="36" y="16"/>
                  </a:lnTo>
                  <a:lnTo>
                    <a:pt x="36" y="9"/>
                  </a:lnTo>
                  <a:lnTo>
                    <a:pt x="37" y="7"/>
                  </a:lnTo>
                  <a:lnTo>
                    <a:pt x="35" y="5"/>
                  </a:lnTo>
                  <a:lnTo>
                    <a:pt x="34" y="2"/>
                  </a:lnTo>
                  <a:lnTo>
                    <a:pt x="28"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42" name="Freeform 918"/>
            <p:cNvSpPr>
              <a:spLocks/>
            </p:cNvSpPr>
            <p:nvPr/>
          </p:nvSpPr>
          <p:spPr bwMode="auto">
            <a:xfrm>
              <a:off x="2965" y="2508"/>
              <a:ext cx="222" cy="168"/>
            </a:xfrm>
            <a:custGeom>
              <a:avLst/>
              <a:gdLst>
                <a:gd name="T0" fmla="*/ 6048 w 37"/>
                <a:gd name="T1" fmla="*/ 0 h 28"/>
                <a:gd name="T2" fmla="*/ 2808 w 37"/>
                <a:gd name="T3" fmla="*/ 2160 h 28"/>
                <a:gd name="T4" fmla="*/ 2160 w 37"/>
                <a:gd name="T5" fmla="*/ 2160 h 28"/>
                <a:gd name="T6" fmla="*/ 1512 w 37"/>
                <a:gd name="T7" fmla="*/ 4320 h 28"/>
                <a:gd name="T8" fmla="*/ 1080 w 37"/>
                <a:gd name="T9" fmla="*/ 4320 h 28"/>
                <a:gd name="T10" fmla="*/ 864 w 37"/>
                <a:gd name="T11" fmla="*/ 4536 h 28"/>
                <a:gd name="T12" fmla="*/ 0 w 37"/>
                <a:gd name="T13" fmla="*/ 4536 h 28"/>
                <a:gd name="T14" fmla="*/ 0 w 37"/>
                <a:gd name="T15" fmla="*/ 4968 h 28"/>
                <a:gd name="T16" fmla="*/ 216 w 37"/>
                <a:gd name="T17" fmla="*/ 5184 h 28"/>
                <a:gd name="T18" fmla="*/ 432 w 37"/>
                <a:gd name="T19" fmla="*/ 5184 h 28"/>
                <a:gd name="T20" fmla="*/ 648 w 37"/>
                <a:gd name="T21" fmla="*/ 5400 h 28"/>
                <a:gd name="T22" fmla="*/ 1080 w 37"/>
                <a:gd name="T23" fmla="*/ 5832 h 28"/>
                <a:gd name="T24" fmla="*/ 1080 w 37"/>
                <a:gd name="T25" fmla="*/ 6048 h 28"/>
                <a:gd name="T26" fmla="*/ 1512 w 37"/>
                <a:gd name="T27" fmla="*/ 5832 h 28"/>
                <a:gd name="T28" fmla="*/ 1728 w 37"/>
                <a:gd name="T29" fmla="*/ 5832 h 28"/>
                <a:gd name="T30" fmla="*/ 1944 w 37"/>
                <a:gd name="T31" fmla="*/ 5184 h 28"/>
                <a:gd name="T32" fmla="*/ 2376 w 37"/>
                <a:gd name="T33" fmla="*/ 4968 h 28"/>
                <a:gd name="T34" fmla="*/ 3024 w 37"/>
                <a:gd name="T35" fmla="*/ 4968 h 28"/>
                <a:gd name="T36" fmla="*/ 3456 w 37"/>
                <a:gd name="T37" fmla="*/ 5400 h 28"/>
                <a:gd name="T38" fmla="*/ 3888 w 37"/>
                <a:gd name="T39" fmla="*/ 5400 h 28"/>
                <a:gd name="T40" fmla="*/ 4320 w 37"/>
                <a:gd name="T41" fmla="*/ 5616 h 28"/>
                <a:gd name="T42" fmla="*/ 4752 w 37"/>
                <a:gd name="T43" fmla="*/ 5400 h 28"/>
                <a:gd name="T44" fmla="*/ 4968 w 37"/>
                <a:gd name="T45" fmla="*/ 5184 h 28"/>
                <a:gd name="T46" fmla="*/ 6048 w 37"/>
                <a:gd name="T47" fmla="*/ 5400 h 28"/>
                <a:gd name="T48" fmla="*/ 6696 w 37"/>
                <a:gd name="T49" fmla="*/ 5184 h 28"/>
                <a:gd name="T50" fmla="*/ 6912 w 37"/>
                <a:gd name="T51" fmla="*/ 4536 h 28"/>
                <a:gd name="T52" fmla="*/ 7776 w 37"/>
                <a:gd name="T53" fmla="*/ 3456 h 28"/>
                <a:gd name="T54" fmla="*/ 7776 w 37"/>
                <a:gd name="T55" fmla="*/ 1944 h 28"/>
                <a:gd name="T56" fmla="*/ 7992 w 37"/>
                <a:gd name="T57" fmla="*/ 1512 h 28"/>
                <a:gd name="T58" fmla="*/ 7560 w 37"/>
                <a:gd name="T59" fmla="*/ 1080 h 28"/>
                <a:gd name="T60" fmla="*/ 7344 w 37"/>
                <a:gd name="T61" fmla="*/ 432 h 28"/>
                <a:gd name="T62" fmla="*/ 6048 w 37"/>
                <a:gd name="T63" fmla="*/ 0 h 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
                <a:gd name="T97" fmla="*/ 0 h 28"/>
                <a:gd name="T98" fmla="*/ 37 w 37"/>
                <a:gd name="T99" fmla="*/ 28 h 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 h="28">
                  <a:moveTo>
                    <a:pt x="28" y="0"/>
                  </a:moveTo>
                  <a:lnTo>
                    <a:pt x="13" y="10"/>
                  </a:lnTo>
                  <a:lnTo>
                    <a:pt x="10" y="10"/>
                  </a:lnTo>
                  <a:lnTo>
                    <a:pt x="7" y="20"/>
                  </a:lnTo>
                  <a:lnTo>
                    <a:pt x="5" y="20"/>
                  </a:lnTo>
                  <a:lnTo>
                    <a:pt x="4" y="21"/>
                  </a:lnTo>
                  <a:lnTo>
                    <a:pt x="0" y="21"/>
                  </a:lnTo>
                  <a:lnTo>
                    <a:pt x="0" y="23"/>
                  </a:lnTo>
                  <a:lnTo>
                    <a:pt x="1" y="24"/>
                  </a:lnTo>
                  <a:lnTo>
                    <a:pt x="2" y="24"/>
                  </a:lnTo>
                  <a:lnTo>
                    <a:pt x="3" y="25"/>
                  </a:lnTo>
                  <a:lnTo>
                    <a:pt x="5" y="27"/>
                  </a:lnTo>
                  <a:lnTo>
                    <a:pt x="5" y="28"/>
                  </a:lnTo>
                  <a:lnTo>
                    <a:pt x="7" y="27"/>
                  </a:lnTo>
                  <a:lnTo>
                    <a:pt x="8" y="27"/>
                  </a:lnTo>
                  <a:lnTo>
                    <a:pt x="9" y="24"/>
                  </a:lnTo>
                  <a:lnTo>
                    <a:pt x="11" y="23"/>
                  </a:lnTo>
                  <a:lnTo>
                    <a:pt x="14" y="23"/>
                  </a:lnTo>
                  <a:lnTo>
                    <a:pt x="16" y="25"/>
                  </a:lnTo>
                  <a:lnTo>
                    <a:pt x="18" y="25"/>
                  </a:lnTo>
                  <a:lnTo>
                    <a:pt x="20" y="26"/>
                  </a:lnTo>
                  <a:lnTo>
                    <a:pt x="22" y="25"/>
                  </a:lnTo>
                  <a:lnTo>
                    <a:pt x="23" y="24"/>
                  </a:lnTo>
                  <a:lnTo>
                    <a:pt x="28" y="25"/>
                  </a:lnTo>
                  <a:lnTo>
                    <a:pt x="31" y="24"/>
                  </a:lnTo>
                  <a:lnTo>
                    <a:pt x="32" y="21"/>
                  </a:lnTo>
                  <a:lnTo>
                    <a:pt x="36" y="16"/>
                  </a:lnTo>
                  <a:lnTo>
                    <a:pt x="36" y="9"/>
                  </a:lnTo>
                  <a:lnTo>
                    <a:pt x="37" y="7"/>
                  </a:lnTo>
                  <a:lnTo>
                    <a:pt x="35" y="5"/>
                  </a:lnTo>
                  <a:lnTo>
                    <a:pt x="34" y="2"/>
                  </a:lnTo>
                  <a:lnTo>
                    <a:pt x="28"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43" name="Freeform 919"/>
            <p:cNvSpPr>
              <a:spLocks/>
            </p:cNvSpPr>
            <p:nvPr/>
          </p:nvSpPr>
          <p:spPr bwMode="auto">
            <a:xfrm>
              <a:off x="3067" y="2292"/>
              <a:ext cx="54" cy="108"/>
            </a:xfrm>
            <a:custGeom>
              <a:avLst/>
              <a:gdLst>
                <a:gd name="T0" fmla="*/ 216 w 9"/>
                <a:gd name="T1" fmla="*/ 216 h 18"/>
                <a:gd name="T2" fmla="*/ 216 w 9"/>
                <a:gd name="T3" fmla="*/ 648 h 18"/>
                <a:gd name="T4" fmla="*/ 432 w 9"/>
                <a:gd name="T5" fmla="*/ 864 h 18"/>
                <a:gd name="T6" fmla="*/ 432 w 9"/>
                <a:gd name="T7" fmla="*/ 1296 h 18"/>
                <a:gd name="T8" fmla="*/ 0 w 9"/>
                <a:gd name="T9" fmla="*/ 1944 h 18"/>
                <a:gd name="T10" fmla="*/ 0 w 9"/>
                <a:gd name="T11" fmla="*/ 2160 h 18"/>
                <a:gd name="T12" fmla="*/ 432 w 9"/>
                <a:gd name="T13" fmla="*/ 2592 h 18"/>
                <a:gd name="T14" fmla="*/ 648 w 9"/>
                <a:gd name="T15" fmla="*/ 2808 h 18"/>
                <a:gd name="T16" fmla="*/ 1080 w 9"/>
                <a:gd name="T17" fmla="*/ 3888 h 18"/>
                <a:gd name="T18" fmla="*/ 1080 w 9"/>
                <a:gd name="T19" fmla="*/ 3888 h 18"/>
                <a:gd name="T20" fmla="*/ 1512 w 9"/>
                <a:gd name="T21" fmla="*/ 3672 h 18"/>
                <a:gd name="T22" fmla="*/ 1512 w 9"/>
                <a:gd name="T23" fmla="*/ 3024 h 18"/>
                <a:gd name="T24" fmla="*/ 1728 w 9"/>
                <a:gd name="T25" fmla="*/ 3024 h 18"/>
                <a:gd name="T26" fmla="*/ 1944 w 9"/>
                <a:gd name="T27" fmla="*/ 2808 h 18"/>
                <a:gd name="T28" fmla="*/ 1944 w 9"/>
                <a:gd name="T29" fmla="*/ 2376 h 18"/>
                <a:gd name="T30" fmla="*/ 1512 w 9"/>
                <a:gd name="T31" fmla="*/ 2160 h 18"/>
                <a:gd name="T32" fmla="*/ 1296 w 9"/>
                <a:gd name="T33" fmla="*/ 1944 h 18"/>
                <a:gd name="T34" fmla="*/ 1296 w 9"/>
                <a:gd name="T35" fmla="*/ 1728 h 18"/>
                <a:gd name="T36" fmla="*/ 1728 w 9"/>
                <a:gd name="T37" fmla="*/ 1296 h 18"/>
                <a:gd name="T38" fmla="*/ 1728 w 9"/>
                <a:gd name="T39" fmla="*/ 1080 h 18"/>
                <a:gd name="T40" fmla="*/ 1512 w 9"/>
                <a:gd name="T41" fmla="*/ 648 h 18"/>
                <a:gd name="T42" fmla="*/ 1512 w 9"/>
                <a:gd name="T43" fmla="*/ 432 h 18"/>
                <a:gd name="T44" fmla="*/ 1728 w 9"/>
                <a:gd name="T45" fmla="*/ 216 h 18"/>
                <a:gd name="T46" fmla="*/ 1728 w 9"/>
                <a:gd name="T47" fmla="*/ 0 h 18"/>
                <a:gd name="T48" fmla="*/ 1296 w 9"/>
                <a:gd name="T49" fmla="*/ 0 h 18"/>
                <a:gd name="T50" fmla="*/ 1296 w 9"/>
                <a:gd name="T51" fmla="*/ 0 h 18"/>
                <a:gd name="T52" fmla="*/ 864 w 9"/>
                <a:gd name="T53" fmla="*/ 0 h 18"/>
                <a:gd name="T54" fmla="*/ 648 w 9"/>
                <a:gd name="T55" fmla="*/ 216 h 18"/>
                <a:gd name="T56" fmla="*/ 216 w 9"/>
                <a:gd name="T57" fmla="*/ 216 h 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
                <a:gd name="T88" fmla="*/ 0 h 18"/>
                <a:gd name="T89" fmla="*/ 9 w 9"/>
                <a:gd name="T90" fmla="*/ 18 h 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 h="18">
                  <a:moveTo>
                    <a:pt x="1" y="1"/>
                  </a:moveTo>
                  <a:lnTo>
                    <a:pt x="1" y="3"/>
                  </a:lnTo>
                  <a:lnTo>
                    <a:pt x="2" y="4"/>
                  </a:lnTo>
                  <a:lnTo>
                    <a:pt x="2" y="6"/>
                  </a:lnTo>
                  <a:lnTo>
                    <a:pt x="0" y="9"/>
                  </a:lnTo>
                  <a:lnTo>
                    <a:pt x="0" y="10"/>
                  </a:lnTo>
                  <a:lnTo>
                    <a:pt x="2" y="12"/>
                  </a:lnTo>
                  <a:lnTo>
                    <a:pt x="3" y="13"/>
                  </a:lnTo>
                  <a:lnTo>
                    <a:pt x="5" y="18"/>
                  </a:lnTo>
                  <a:lnTo>
                    <a:pt x="7" y="17"/>
                  </a:lnTo>
                  <a:lnTo>
                    <a:pt x="7" y="14"/>
                  </a:lnTo>
                  <a:lnTo>
                    <a:pt x="8" y="14"/>
                  </a:lnTo>
                  <a:lnTo>
                    <a:pt x="9" y="13"/>
                  </a:lnTo>
                  <a:lnTo>
                    <a:pt x="9" y="11"/>
                  </a:lnTo>
                  <a:lnTo>
                    <a:pt x="7" y="10"/>
                  </a:lnTo>
                  <a:lnTo>
                    <a:pt x="6" y="9"/>
                  </a:lnTo>
                  <a:lnTo>
                    <a:pt x="6" y="8"/>
                  </a:lnTo>
                  <a:lnTo>
                    <a:pt x="8" y="6"/>
                  </a:lnTo>
                  <a:lnTo>
                    <a:pt x="8" y="5"/>
                  </a:lnTo>
                  <a:lnTo>
                    <a:pt x="7" y="3"/>
                  </a:lnTo>
                  <a:lnTo>
                    <a:pt x="7" y="2"/>
                  </a:lnTo>
                  <a:lnTo>
                    <a:pt x="8" y="1"/>
                  </a:lnTo>
                  <a:lnTo>
                    <a:pt x="8" y="0"/>
                  </a:lnTo>
                  <a:lnTo>
                    <a:pt x="6" y="0"/>
                  </a:lnTo>
                  <a:lnTo>
                    <a:pt x="4" y="0"/>
                  </a:lnTo>
                  <a:lnTo>
                    <a:pt x="3"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44" name="Freeform 920"/>
            <p:cNvSpPr>
              <a:spLocks/>
            </p:cNvSpPr>
            <p:nvPr/>
          </p:nvSpPr>
          <p:spPr bwMode="auto">
            <a:xfrm>
              <a:off x="3067" y="2292"/>
              <a:ext cx="54" cy="108"/>
            </a:xfrm>
            <a:custGeom>
              <a:avLst/>
              <a:gdLst>
                <a:gd name="T0" fmla="*/ 216 w 9"/>
                <a:gd name="T1" fmla="*/ 216 h 18"/>
                <a:gd name="T2" fmla="*/ 216 w 9"/>
                <a:gd name="T3" fmla="*/ 648 h 18"/>
                <a:gd name="T4" fmla="*/ 432 w 9"/>
                <a:gd name="T5" fmla="*/ 864 h 18"/>
                <a:gd name="T6" fmla="*/ 432 w 9"/>
                <a:gd name="T7" fmla="*/ 1296 h 18"/>
                <a:gd name="T8" fmla="*/ 0 w 9"/>
                <a:gd name="T9" fmla="*/ 1944 h 18"/>
                <a:gd name="T10" fmla="*/ 0 w 9"/>
                <a:gd name="T11" fmla="*/ 2160 h 18"/>
                <a:gd name="T12" fmla="*/ 432 w 9"/>
                <a:gd name="T13" fmla="*/ 2592 h 18"/>
                <a:gd name="T14" fmla="*/ 648 w 9"/>
                <a:gd name="T15" fmla="*/ 2808 h 18"/>
                <a:gd name="T16" fmla="*/ 1080 w 9"/>
                <a:gd name="T17" fmla="*/ 3888 h 18"/>
                <a:gd name="T18" fmla="*/ 1080 w 9"/>
                <a:gd name="T19" fmla="*/ 3888 h 18"/>
                <a:gd name="T20" fmla="*/ 1512 w 9"/>
                <a:gd name="T21" fmla="*/ 3672 h 18"/>
                <a:gd name="T22" fmla="*/ 1512 w 9"/>
                <a:gd name="T23" fmla="*/ 3024 h 18"/>
                <a:gd name="T24" fmla="*/ 1728 w 9"/>
                <a:gd name="T25" fmla="*/ 3024 h 18"/>
                <a:gd name="T26" fmla="*/ 1944 w 9"/>
                <a:gd name="T27" fmla="*/ 2808 h 18"/>
                <a:gd name="T28" fmla="*/ 1944 w 9"/>
                <a:gd name="T29" fmla="*/ 2376 h 18"/>
                <a:gd name="T30" fmla="*/ 1512 w 9"/>
                <a:gd name="T31" fmla="*/ 2160 h 18"/>
                <a:gd name="T32" fmla="*/ 1296 w 9"/>
                <a:gd name="T33" fmla="*/ 1944 h 18"/>
                <a:gd name="T34" fmla="*/ 1296 w 9"/>
                <a:gd name="T35" fmla="*/ 1728 h 18"/>
                <a:gd name="T36" fmla="*/ 1728 w 9"/>
                <a:gd name="T37" fmla="*/ 1296 h 18"/>
                <a:gd name="T38" fmla="*/ 1728 w 9"/>
                <a:gd name="T39" fmla="*/ 1080 h 18"/>
                <a:gd name="T40" fmla="*/ 1512 w 9"/>
                <a:gd name="T41" fmla="*/ 648 h 18"/>
                <a:gd name="T42" fmla="*/ 1512 w 9"/>
                <a:gd name="T43" fmla="*/ 432 h 18"/>
                <a:gd name="T44" fmla="*/ 1728 w 9"/>
                <a:gd name="T45" fmla="*/ 216 h 18"/>
                <a:gd name="T46" fmla="*/ 1728 w 9"/>
                <a:gd name="T47" fmla="*/ 0 h 18"/>
                <a:gd name="T48" fmla="*/ 1296 w 9"/>
                <a:gd name="T49" fmla="*/ 0 h 18"/>
                <a:gd name="T50" fmla="*/ 1296 w 9"/>
                <a:gd name="T51" fmla="*/ 0 h 18"/>
                <a:gd name="T52" fmla="*/ 864 w 9"/>
                <a:gd name="T53" fmla="*/ 0 h 18"/>
                <a:gd name="T54" fmla="*/ 648 w 9"/>
                <a:gd name="T55" fmla="*/ 216 h 18"/>
                <a:gd name="T56" fmla="*/ 216 w 9"/>
                <a:gd name="T57" fmla="*/ 216 h 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
                <a:gd name="T88" fmla="*/ 0 h 18"/>
                <a:gd name="T89" fmla="*/ 9 w 9"/>
                <a:gd name="T90" fmla="*/ 18 h 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 h="18">
                  <a:moveTo>
                    <a:pt x="1" y="1"/>
                  </a:moveTo>
                  <a:lnTo>
                    <a:pt x="1" y="3"/>
                  </a:lnTo>
                  <a:lnTo>
                    <a:pt x="2" y="4"/>
                  </a:lnTo>
                  <a:lnTo>
                    <a:pt x="2" y="6"/>
                  </a:lnTo>
                  <a:lnTo>
                    <a:pt x="0" y="9"/>
                  </a:lnTo>
                  <a:lnTo>
                    <a:pt x="0" y="10"/>
                  </a:lnTo>
                  <a:lnTo>
                    <a:pt x="2" y="12"/>
                  </a:lnTo>
                  <a:lnTo>
                    <a:pt x="3" y="13"/>
                  </a:lnTo>
                  <a:lnTo>
                    <a:pt x="5" y="18"/>
                  </a:lnTo>
                  <a:lnTo>
                    <a:pt x="7" y="17"/>
                  </a:lnTo>
                  <a:lnTo>
                    <a:pt x="7" y="14"/>
                  </a:lnTo>
                  <a:lnTo>
                    <a:pt x="8" y="14"/>
                  </a:lnTo>
                  <a:lnTo>
                    <a:pt x="9" y="13"/>
                  </a:lnTo>
                  <a:lnTo>
                    <a:pt x="9" y="11"/>
                  </a:lnTo>
                  <a:lnTo>
                    <a:pt x="7" y="10"/>
                  </a:lnTo>
                  <a:lnTo>
                    <a:pt x="6" y="9"/>
                  </a:lnTo>
                  <a:lnTo>
                    <a:pt x="6" y="8"/>
                  </a:lnTo>
                  <a:lnTo>
                    <a:pt x="8" y="6"/>
                  </a:lnTo>
                  <a:lnTo>
                    <a:pt x="8" y="5"/>
                  </a:lnTo>
                  <a:lnTo>
                    <a:pt x="7" y="3"/>
                  </a:lnTo>
                  <a:lnTo>
                    <a:pt x="7" y="2"/>
                  </a:lnTo>
                  <a:lnTo>
                    <a:pt x="8" y="1"/>
                  </a:lnTo>
                  <a:lnTo>
                    <a:pt x="8" y="0"/>
                  </a:lnTo>
                  <a:lnTo>
                    <a:pt x="6" y="0"/>
                  </a:lnTo>
                  <a:lnTo>
                    <a:pt x="4" y="0"/>
                  </a:lnTo>
                  <a:lnTo>
                    <a:pt x="3"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45" name="Freeform 921"/>
            <p:cNvSpPr>
              <a:spLocks/>
            </p:cNvSpPr>
            <p:nvPr/>
          </p:nvSpPr>
          <p:spPr bwMode="auto">
            <a:xfrm>
              <a:off x="2803" y="2316"/>
              <a:ext cx="144" cy="126"/>
            </a:xfrm>
            <a:custGeom>
              <a:avLst/>
              <a:gdLst>
                <a:gd name="T0" fmla="*/ 0 w 24"/>
                <a:gd name="T1" fmla="*/ 4536 h 21"/>
                <a:gd name="T2" fmla="*/ 216 w 24"/>
                <a:gd name="T3" fmla="*/ 4320 h 21"/>
                <a:gd name="T4" fmla="*/ 432 w 24"/>
                <a:gd name="T5" fmla="*/ 4104 h 21"/>
                <a:gd name="T6" fmla="*/ 864 w 24"/>
                <a:gd name="T7" fmla="*/ 3672 h 21"/>
                <a:gd name="T8" fmla="*/ 864 w 24"/>
                <a:gd name="T9" fmla="*/ 3456 h 21"/>
                <a:gd name="T10" fmla="*/ 864 w 24"/>
                <a:gd name="T11" fmla="*/ 2592 h 21"/>
                <a:gd name="T12" fmla="*/ 1080 w 24"/>
                <a:gd name="T13" fmla="*/ 2160 h 21"/>
                <a:gd name="T14" fmla="*/ 1080 w 24"/>
                <a:gd name="T15" fmla="*/ 1944 h 21"/>
                <a:gd name="T16" fmla="*/ 1296 w 24"/>
                <a:gd name="T17" fmla="*/ 1728 h 21"/>
                <a:gd name="T18" fmla="*/ 1728 w 24"/>
                <a:gd name="T19" fmla="*/ 1296 h 21"/>
                <a:gd name="T20" fmla="*/ 2160 w 24"/>
                <a:gd name="T21" fmla="*/ 1296 h 21"/>
                <a:gd name="T22" fmla="*/ 2376 w 24"/>
                <a:gd name="T23" fmla="*/ 1080 h 21"/>
                <a:gd name="T24" fmla="*/ 2376 w 24"/>
                <a:gd name="T25" fmla="*/ 864 h 21"/>
                <a:gd name="T26" fmla="*/ 2808 w 24"/>
                <a:gd name="T27" fmla="*/ 432 h 21"/>
                <a:gd name="T28" fmla="*/ 2808 w 24"/>
                <a:gd name="T29" fmla="*/ 216 h 21"/>
                <a:gd name="T30" fmla="*/ 3024 w 24"/>
                <a:gd name="T31" fmla="*/ 0 h 21"/>
                <a:gd name="T32" fmla="*/ 3240 w 24"/>
                <a:gd name="T33" fmla="*/ 0 h 21"/>
                <a:gd name="T34" fmla="*/ 3240 w 24"/>
                <a:gd name="T35" fmla="*/ 216 h 21"/>
                <a:gd name="T36" fmla="*/ 3456 w 24"/>
                <a:gd name="T37" fmla="*/ 216 h 21"/>
                <a:gd name="T38" fmla="*/ 3456 w 24"/>
                <a:gd name="T39" fmla="*/ 432 h 21"/>
                <a:gd name="T40" fmla="*/ 3888 w 24"/>
                <a:gd name="T41" fmla="*/ 432 h 21"/>
                <a:gd name="T42" fmla="*/ 4536 w 24"/>
                <a:gd name="T43" fmla="*/ 432 h 21"/>
                <a:gd name="T44" fmla="*/ 4536 w 24"/>
                <a:gd name="T45" fmla="*/ 432 h 21"/>
                <a:gd name="T46" fmla="*/ 4968 w 24"/>
                <a:gd name="T47" fmla="*/ 432 h 21"/>
                <a:gd name="T48" fmla="*/ 5184 w 24"/>
                <a:gd name="T49" fmla="*/ 1512 h 21"/>
                <a:gd name="T50" fmla="*/ 5184 w 24"/>
                <a:gd name="T51" fmla="*/ 1728 h 21"/>
                <a:gd name="T52" fmla="*/ 4968 w 24"/>
                <a:gd name="T53" fmla="*/ 2160 h 21"/>
                <a:gd name="T54" fmla="*/ 4536 w 24"/>
                <a:gd name="T55" fmla="*/ 2376 h 21"/>
                <a:gd name="T56" fmla="*/ 4320 w 24"/>
                <a:gd name="T57" fmla="*/ 2376 h 21"/>
                <a:gd name="T58" fmla="*/ 4104 w 24"/>
                <a:gd name="T59" fmla="*/ 2808 h 21"/>
                <a:gd name="T60" fmla="*/ 3888 w 24"/>
                <a:gd name="T61" fmla="*/ 2808 h 21"/>
                <a:gd name="T62" fmla="*/ 3672 w 24"/>
                <a:gd name="T63" fmla="*/ 3024 h 21"/>
                <a:gd name="T64" fmla="*/ 3456 w 24"/>
                <a:gd name="T65" fmla="*/ 3024 h 21"/>
                <a:gd name="T66" fmla="*/ 3240 w 24"/>
                <a:gd name="T67" fmla="*/ 3240 h 21"/>
                <a:gd name="T68" fmla="*/ 3240 w 24"/>
                <a:gd name="T69" fmla="*/ 3456 h 21"/>
                <a:gd name="T70" fmla="*/ 1944 w 24"/>
                <a:gd name="T71" fmla="*/ 3672 h 21"/>
                <a:gd name="T72" fmla="*/ 1512 w 24"/>
                <a:gd name="T73" fmla="*/ 4104 h 21"/>
                <a:gd name="T74" fmla="*/ 1512 w 24"/>
                <a:gd name="T75" fmla="*/ 4536 h 21"/>
                <a:gd name="T76" fmla="*/ 0 w 24"/>
                <a:gd name="T77" fmla="*/ 4536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21"/>
                <a:gd name="T119" fmla="*/ 24 w 24"/>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21">
                  <a:moveTo>
                    <a:pt x="0" y="21"/>
                  </a:moveTo>
                  <a:lnTo>
                    <a:pt x="1" y="20"/>
                  </a:lnTo>
                  <a:lnTo>
                    <a:pt x="2" y="19"/>
                  </a:lnTo>
                  <a:lnTo>
                    <a:pt x="4" y="17"/>
                  </a:lnTo>
                  <a:lnTo>
                    <a:pt x="4" y="16"/>
                  </a:lnTo>
                  <a:lnTo>
                    <a:pt x="4" y="12"/>
                  </a:lnTo>
                  <a:lnTo>
                    <a:pt x="5" y="10"/>
                  </a:lnTo>
                  <a:lnTo>
                    <a:pt x="5" y="9"/>
                  </a:lnTo>
                  <a:lnTo>
                    <a:pt x="6" y="8"/>
                  </a:lnTo>
                  <a:lnTo>
                    <a:pt x="8" y="6"/>
                  </a:lnTo>
                  <a:lnTo>
                    <a:pt x="10" y="6"/>
                  </a:lnTo>
                  <a:lnTo>
                    <a:pt x="11" y="5"/>
                  </a:lnTo>
                  <a:lnTo>
                    <a:pt x="11" y="4"/>
                  </a:lnTo>
                  <a:lnTo>
                    <a:pt x="13" y="2"/>
                  </a:lnTo>
                  <a:lnTo>
                    <a:pt x="13" y="1"/>
                  </a:lnTo>
                  <a:lnTo>
                    <a:pt x="14" y="0"/>
                  </a:lnTo>
                  <a:lnTo>
                    <a:pt x="15" y="0"/>
                  </a:lnTo>
                  <a:lnTo>
                    <a:pt x="15" y="1"/>
                  </a:lnTo>
                  <a:lnTo>
                    <a:pt x="16" y="1"/>
                  </a:lnTo>
                  <a:lnTo>
                    <a:pt x="16" y="2"/>
                  </a:lnTo>
                  <a:lnTo>
                    <a:pt x="18" y="2"/>
                  </a:lnTo>
                  <a:lnTo>
                    <a:pt x="21" y="2"/>
                  </a:lnTo>
                  <a:lnTo>
                    <a:pt x="23" y="2"/>
                  </a:lnTo>
                  <a:lnTo>
                    <a:pt x="24" y="7"/>
                  </a:lnTo>
                  <a:lnTo>
                    <a:pt x="24" y="8"/>
                  </a:lnTo>
                  <a:lnTo>
                    <a:pt x="23" y="10"/>
                  </a:lnTo>
                  <a:lnTo>
                    <a:pt x="21" y="11"/>
                  </a:lnTo>
                  <a:lnTo>
                    <a:pt x="20" y="11"/>
                  </a:lnTo>
                  <a:lnTo>
                    <a:pt x="19" y="13"/>
                  </a:lnTo>
                  <a:lnTo>
                    <a:pt x="18" y="13"/>
                  </a:lnTo>
                  <a:lnTo>
                    <a:pt x="17" y="14"/>
                  </a:lnTo>
                  <a:lnTo>
                    <a:pt x="16" y="14"/>
                  </a:lnTo>
                  <a:lnTo>
                    <a:pt x="15" y="15"/>
                  </a:lnTo>
                  <a:lnTo>
                    <a:pt x="15" y="16"/>
                  </a:lnTo>
                  <a:lnTo>
                    <a:pt x="9" y="17"/>
                  </a:lnTo>
                  <a:lnTo>
                    <a:pt x="7" y="19"/>
                  </a:lnTo>
                  <a:lnTo>
                    <a:pt x="7" y="21"/>
                  </a:lnTo>
                  <a:lnTo>
                    <a:pt x="0" y="2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46" name="Freeform 922"/>
            <p:cNvSpPr>
              <a:spLocks/>
            </p:cNvSpPr>
            <p:nvPr/>
          </p:nvSpPr>
          <p:spPr bwMode="auto">
            <a:xfrm>
              <a:off x="2803" y="2316"/>
              <a:ext cx="144" cy="126"/>
            </a:xfrm>
            <a:custGeom>
              <a:avLst/>
              <a:gdLst>
                <a:gd name="T0" fmla="*/ 0 w 24"/>
                <a:gd name="T1" fmla="*/ 4536 h 21"/>
                <a:gd name="T2" fmla="*/ 216 w 24"/>
                <a:gd name="T3" fmla="*/ 4320 h 21"/>
                <a:gd name="T4" fmla="*/ 432 w 24"/>
                <a:gd name="T5" fmla="*/ 4104 h 21"/>
                <a:gd name="T6" fmla="*/ 864 w 24"/>
                <a:gd name="T7" fmla="*/ 3672 h 21"/>
                <a:gd name="T8" fmla="*/ 864 w 24"/>
                <a:gd name="T9" fmla="*/ 3456 h 21"/>
                <a:gd name="T10" fmla="*/ 864 w 24"/>
                <a:gd name="T11" fmla="*/ 2592 h 21"/>
                <a:gd name="T12" fmla="*/ 1080 w 24"/>
                <a:gd name="T13" fmla="*/ 2160 h 21"/>
                <a:gd name="T14" fmla="*/ 1080 w 24"/>
                <a:gd name="T15" fmla="*/ 1944 h 21"/>
                <a:gd name="T16" fmla="*/ 1296 w 24"/>
                <a:gd name="T17" fmla="*/ 1728 h 21"/>
                <a:gd name="T18" fmla="*/ 1728 w 24"/>
                <a:gd name="T19" fmla="*/ 1296 h 21"/>
                <a:gd name="T20" fmla="*/ 2160 w 24"/>
                <a:gd name="T21" fmla="*/ 1296 h 21"/>
                <a:gd name="T22" fmla="*/ 2376 w 24"/>
                <a:gd name="T23" fmla="*/ 1080 h 21"/>
                <a:gd name="T24" fmla="*/ 2376 w 24"/>
                <a:gd name="T25" fmla="*/ 864 h 21"/>
                <a:gd name="T26" fmla="*/ 2808 w 24"/>
                <a:gd name="T27" fmla="*/ 432 h 21"/>
                <a:gd name="T28" fmla="*/ 2808 w 24"/>
                <a:gd name="T29" fmla="*/ 216 h 21"/>
                <a:gd name="T30" fmla="*/ 3024 w 24"/>
                <a:gd name="T31" fmla="*/ 0 h 21"/>
                <a:gd name="T32" fmla="*/ 3240 w 24"/>
                <a:gd name="T33" fmla="*/ 0 h 21"/>
                <a:gd name="T34" fmla="*/ 3240 w 24"/>
                <a:gd name="T35" fmla="*/ 216 h 21"/>
                <a:gd name="T36" fmla="*/ 3456 w 24"/>
                <a:gd name="T37" fmla="*/ 216 h 21"/>
                <a:gd name="T38" fmla="*/ 3456 w 24"/>
                <a:gd name="T39" fmla="*/ 432 h 21"/>
                <a:gd name="T40" fmla="*/ 3888 w 24"/>
                <a:gd name="T41" fmla="*/ 432 h 21"/>
                <a:gd name="T42" fmla="*/ 4536 w 24"/>
                <a:gd name="T43" fmla="*/ 432 h 21"/>
                <a:gd name="T44" fmla="*/ 4536 w 24"/>
                <a:gd name="T45" fmla="*/ 432 h 21"/>
                <a:gd name="T46" fmla="*/ 4968 w 24"/>
                <a:gd name="T47" fmla="*/ 432 h 21"/>
                <a:gd name="T48" fmla="*/ 5184 w 24"/>
                <a:gd name="T49" fmla="*/ 1512 h 21"/>
                <a:gd name="T50" fmla="*/ 5184 w 24"/>
                <a:gd name="T51" fmla="*/ 1728 h 21"/>
                <a:gd name="T52" fmla="*/ 4968 w 24"/>
                <a:gd name="T53" fmla="*/ 2160 h 21"/>
                <a:gd name="T54" fmla="*/ 4536 w 24"/>
                <a:gd name="T55" fmla="*/ 2376 h 21"/>
                <a:gd name="T56" fmla="*/ 4320 w 24"/>
                <a:gd name="T57" fmla="*/ 2376 h 21"/>
                <a:gd name="T58" fmla="*/ 4104 w 24"/>
                <a:gd name="T59" fmla="*/ 2808 h 21"/>
                <a:gd name="T60" fmla="*/ 3888 w 24"/>
                <a:gd name="T61" fmla="*/ 2808 h 21"/>
                <a:gd name="T62" fmla="*/ 3672 w 24"/>
                <a:gd name="T63" fmla="*/ 3024 h 21"/>
                <a:gd name="T64" fmla="*/ 3456 w 24"/>
                <a:gd name="T65" fmla="*/ 3024 h 21"/>
                <a:gd name="T66" fmla="*/ 3240 w 24"/>
                <a:gd name="T67" fmla="*/ 3240 h 21"/>
                <a:gd name="T68" fmla="*/ 3240 w 24"/>
                <a:gd name="T69" fmla="*/ 3456 h 21"/>
                <a:gd name="T70" fmla="*/ 1944 w 24"/>
                <a:gd name="T71" fmla="*/ 3672 h 21"/>
                <a:gd name="T72" fmla="*/ 1512 w 24"/>
                <a:gd name="T73" fmla="*/ 4104 h 21"/>
                <a:gd name="T74" fmla="*/ 1512 w 24"/>
                <a:gd name="T75" fmla="*/ 4536 h 21"/>
                <a:gd name="T76" fmla="*/ 0 w 24"/>
                <a:gd name="T77" fmla="*/ 4536 h 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
                <a:gd name="T118" fmla="*/ 0 h 21"/>
                <a:gd name="T119" fmla="*/ 24 w 24"/>
                <a:gd name="T120" fmla="*/ 21 h 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 h="21">
                  <a:moveTo>
                    <a:pt x="0" y="21"/>
                  </a:moveTo>
                  <a:lnTo>
                    <a:pt x="1" y="20"/>
                  </a:lnTo>
                  <a:lnTo>
                    <a:pt x="2" y="19"/>
                  </a:lnTo>
                  <a:lnTo>
                    <a:pt x="4" y="17"/>
                  </a:lnTo>
                  <a:lnTo>
                    <a:pt x="4" y="16"/>
                  </a:lnTo>
                  <a:lnTo>
                    <a:pt x="4" y="12"/>
                  </a:lnTo>
                  <a:lnTo>
                    <a:pt x="5" y="10"/>
                  </a:lnTo>
                  <a:lnTo>
                    <a:pt x="5" y="9"/>
                  </a:lnTo>
                  <a:lnTo>
                    <a:pt x="6" y="8"/>
                  </a:lnTo>
                  <a:lnTo>
                    <a:pt x="8" y="6"/>
                  </a:lnTo>
                  <a:lnTo>
                    <a:pt x="10" y="6"/>
                  </a:lnTo>
                  <a:lnTo>
                    <a:pt x="11" y="5"/>
                  </a:lnTo>
                  <a:lnTo>
                    <a:pt x="11" y="4"/>
                  </a:lnTo>
                  <a:lnTo>
                    <a:pt x="13" y="2"/>
                  </a:lnTo>
                  <a:lnTo>
                    <a:pt x="13" y="1"/>
                  </a:lnTo>
                  <a:lnTo>
                    <a:pt x="14" y="0"/>
                  </a:lnTo>
                  <a:lnTo>
                    <a:pt x="15" y="0"/>
                  </a:lnTo>
                  <a:lnTo>
                    <a:pt x="15" y="1"/>
                  </a:lnTo>
                  <a:lnTo>
                    <a:pt x="16" y="1"/>
                  </a:lnTo>
                  <a:lnTo>
                    <a:pt x="16" y="2"/>
                  </a:lnTo>
                  <a:lnTo>
                    <a:pt x="18" y="2"/>
                  </a:lnTo>
                  <a:lnTo>
                    <a:pt x="21" y="2"/>
                  </a:lnTo>
                  <a:lnTo>
                    <a:pt x="23" y="2"/>
                  </a:lnTo>
                  <a:lnTo>
                    <a:pt x="24" y="7"/>
                  </a:lnTo>
                  <a:lnTo>
                    <a:pt x="24" y="8"/>
                  </a:lnTo>
                  <a:lnTo>
                    <a:pt x="23" y="10"/>
                  </a:lnTo>
                  <a:lnTo>
                    <a:pt x="21" y="11"/>
                  </a:lnTo>
                  <a:lnTo>
                    <a:pt x="20" y="11"/>
                  </a:lnTo>
                  <a:lnTo>
                    <a:pt x="19" y="13"/>
                  </a:lnTo>
                  <a:lnTo>
                    <a:pt x="18" y="13"/>
                  </a:lnTo>
                  <a:lnTo>
                    <a:pt x="17" y="14"/>
                  </a:lnTo>
                  <a:lnTo>
                    <a:pt x="16" y="14"/>
                  </a:lnTo>
                  <a:lnTo>
                    <a:pt x="15" y="15"/>
                  </a:lnTo>
                  <a:lnTo>
                    <a:pt x="15" y="16"/>
                  </a:lnTo>
                  <a:lnTo>
                    <a:pt x="9" y="17"/>
                  </a:lnTo>
                  <a:lnTo>
                    <a:pt x="7" y="19"/>
                  </a:lnTo>
                  <a:lnTo>
                    <a:pt x="7" y="21"/>
                  </a:lnTo>
                  <a:lnTo>
                    <a:pt x="0" y="2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47" name="Freeform 923"/>
            <p:cNvSpPr>
              <a:spLocks/>
            </p:cNvSpPr>
            <p:nvPr/>
          </p:nvSpPr>
          <p:spPr bwMode="auto">
            <a:xfrm>
              <a:off x="2731" y="2646"/>
              <a:ext cx="42" cy="12"/>
            </a:xfrm>
            <a:custGeom>
              <a:avLst/>
              <a:gdLst>
                <a:gd name="T0" fmla="*/ 0 w 7"/>
                <a:gd name="T1" fmla="*/ 432 h 2"/>
                <a:gd name="T2" fmla="*/ 216 w 7"/>
                <a:gd name="T3" fmla="*/ 216 h 2"/>
                <a:gd name="T4" fmla="*/ 0 w 7"/>
                <a:gd name="T5" fmla="*/ 0 h 2"/>
                <a:gd name="T6" fmla="*/ 1080 w 7"/>
                <a:gd name="T7" fmla="*/ 0 h 2"/>
                <a:gd name="T8" fmla="*/ 1512 w 7"/>
                <a:gd name="T9" fmla="*/ 216 h 2"/>
                <a:gd name="T10" fmla="*/ 1512 w 7"/>
                <a:gd name="T11" fmla="*/ 432 h 2"/>
                <a:gd name="T12" fmla="*/ 1296 w 7"/>
                <a:gd name="T13" fmla="*/ 432 h 2"/>
                <a:gd name="T14" fmla="*/ 864 w 7"/>
                <a:gd name="T15" fmla="*/ 432 h 2"/>
                <a:gd name="T16" fmla="*/ 0 w 7"/>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2"/>
                  </a:moveTo>
                  <a:lnTo>
                    <a:pt x="1" y="1"/>
                  </a:lnTo>
                  <a:lnTo>
                    <a:pt x="0" y="0"/>
                  </a:lnTo>
                  <a:lnTo>
                    <a:pt x="5" y="0"/>
                  </a:lnTo>
                  <a:lnTo>
                    <a:pt x="7" y="1"/>
                  </a:lnTo>
                  <a:lnTo>
                    <a:pt x="7" y="2"/>
                  </a:lnTo>
                  <a:lnTo>
                    <a:pt x="6" y="2"/>
                  </a:lnTo>
                  <a:lnTo>
                    <a:pt x="4"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48" name="Freeform 924"/>
            <p:cNvSpPr>
              <a:spLocks/>
            </p:cNvSpPr>
            <p:nvPr/>
          </p:nvSpPr>
          <p:spPr bwMode="auto">
            <a:xfrm>
              <a:off x="2731" y="2646"/>
              <a:ext cx="42" cy="12"/>
            </a:xfrm>
            <a:custGeom>
              <a:avLst/>
              <a:gdLst>
                <a:gd name="T0" fmla="*/ 0 w 7"/>
                <a:gd name="T1" fmla="*/ 432 h 2"/>
                <a:gd name="T2" fmla="*/ 216 w 7"/>
                <a:gd name="T3" fmla="*/ 216 h 2"/>
                <a:gd name="T4" fmla="*/ 0 w 7"/>
                <a:gd name="T5" fmla="*/ 0 h 2"/>
                <a:gd name="T6" fmla="*/ 1080 w 7"/>
                <a:gd name="T7" fmla="*/ 0 h 2"/>
                <a:gd name="T8" fmla="*/ 1512 w 7"/>
                <a:gd name="T9" fmla="*/ 216 h 2"/>
                <a:gd name="T10" fmla="*/ 1512 w 7"/>
                <a:gd name="T11" fmla="*/ 432 h 2"/>
                <a:gd name="T12" fmla="*/ 1296 w 7"/>
                <a:gd name="T13" fmla="*/ 432 h 2"/>
                <a:gd name="T14" fmla="*/ 864 w 7"/>
                <a:gd name="T15" fmla="*/ 432 h 2"/>
                <a:gd name="T16" fmla="*/ 0 w 7"/>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2"/>
                  </a:moveTo>
                  <a:lnTo>
                    <a:pt x="1" y="1"/>
                  </a:lnTo>
                  <a:lnTo>
                    <a:pt x="0" y="0"/>
                  </a:lnTo>
                  <a:lnTo>
                    <a:pt x="5" y="0"/>
                  </a:lnTo>
                  <a:lnTo>
                    <a:pt x="7" y="1"/>
                  </a:lnTo>
                  <a:lnTo>
                    <a:pt x="7" y="2"/>
                  </a:lnTo>
                  <a:lnTo>
                    <a:pt x="6" y="2"/>
                  </a:lnTo>
                  <a:lnTo>
                    <a:pt x="4"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49" name="Freeform 925"/>
            <p:cNvSpPr>
              <a:spLocks/>
            </p:cNvSpPr>
            <p:nvPr/>
          </p:nvSpPr>
          <p:spPr bwMode="auto">
            <a:xfrm>
              <a:off x="2725" y="2604"/>
              <a:ext cx="84" cy="66"/>
            </a:xfrm>
            <a:custGeom>
              <a:avLst/>
              <a:gdLst>
                <a:gd name="T0" fmla="*/ 216 w 14"/>
                <a:gd name="T1" fmla="*/ 2160 h 11"/>
                <a:gd name="T2" fmla="*/ 216 w 14"/>
                <a:gd name="T3" fmla="*/ 1944 h 11"/>
                <a:gd name="T4" fmla="*/ 1080 w 14"/>
                <a:gd name="T5" fmla="*/ 1944 h 11"/>
                <a:gd name="T6" fmla="*/ 1512 w 14"/>
                <a:gd name="T7" fmla="*/ 1944 h 11"/>
                <a:gd name="T8" fmla="*/ 1728 w 14"/>
                <a:gd name="T9" fmla="*/ 1944 h 11"/>
                <a:gd name="T10" fmla="*/ 1728 w 14"/>
                <a:gd name="T11" fmla="*/ 1728 h 11"/>
                <a:gd name="T12" fmla="*/ 1296 w 14"/>
                <a:gd name="T13" fmla="*/ 1512 h 11"/>
                <a:gd name="T14" fmla="*/ 216 w 14"/>
                <a:gd name="T15" fmla="*/ 1512 h 11"/>
                <a:gd name="T16" fmla="*/ 216 w 14"/>
                <a:gd name="T17" fmla="*/ 1512 h 11"/>
                <a:gd name="T18" fmla="*/ 0 w 14"/>
                <a:gd name="T19" fmla="*/ 1080 h 11"/>
                <a:gd name="T20" fmla="*/ 216 w 14"/>
                <a:gd name="T21" fmla="*/ 648 h 11"/>
                <a:gd name="T22" fmla="*/ 432 w 14"/>
                <a:gd name="T23" fmla="*/ 0 h 11"/>
                <a:gd name="T24" fmla="*/ 864 w 14"/>
                <a:gd name="T25" fmla="*/ 0 h 11"/>
                <a:gd name="T26" fmla="*/ 1296 w 14"/>
                <a:gd name="T27" fmla="*/ 0 h 11"/>
                <a:gd name="T28" fmla="*/ 1728 w 14"/>
                <a:gd name="T29" fmla="*/ 216 h 11"/>
                <a:gd name="T30" fmla="*/ 1944 w 14"/>
                <a:gd name="T31" fmla="*/ 648 h 11"/>
                <a:gd name="T32" fmla="*/ 2592 w 14"/>
                <a:gd name="T33" fmla="*/ 1080 h 11"/>
                <a:gd name="T34" fmla="*/ 2592 w 14"/>
                <a:gd name="T35" fmla="*/ 1944 h 11"/>
                <a:gd name="T36" fmla="*/ 3024 w 14"/>
                <a:gd name="T37" fmla="*/ 2160 h 11"/>
                <a:gd name="T38" fmla="*/ 3024 w 14"/>
                <a:gd name="T39" fmla="*/ 2376 h 11"/>
                <a:gd name="T40" fmla="*/ 2160 w 14"/>
                <a:gd name="T41" fmla="*/ 2160 h 11"/>
                <a:gd name="T42" fmla="*/ 1728 w 14"/>
                <a:gd name="T43" fmla="*/ 2376 h 11"/>
                <a:gd name="T44" fmla="*/ 1080 w 14"/>
                <a:gd name="T45" fmla="*/ 2160 h 11"/>
                <a:gd name="T46" fmla="*/ 432 w 14"/>
                <a:gd name="T47" fmla="*/ 2376 h 11"/>
                <a:gd name="T48" fmla="*/ 216 w 14"/>
                <a:gd name="T49" fmla="*/ 2160 h 11"/>
                <a:gd name="T50" fmla="*/ 216 w 14"/>
                <a:gd name="T51" fmla="*/ 1944 h 11"/>
                <a:gd name="T52" fmla="*/ 216 w 14"/>
                <a:gd name="T53" fmla="*/ 2160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
                <a:gd name="T82" fmla="*/ 0 h 11"/>
                <a:gd name="T83" fmla="*/ 14 w 14"/>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 h="11">
                  <a:moveTo>
                    <a:pt x="1" y="10"/>
                  </a:moveTo>
                  <a:lnTo>
                    <a:pt x="1" y="9"/>
                  </a:lnTo>
                  <a:lnTo>
                    <a:pt x="5" y="9"/>
                  </a:lnTo>
                  <a:lnTo>
                    <a:pt x="7" y="9"/>
                  </a:lnTo>
                  <a:lnTo>
                    <a:pt x="8" y="9"/>
                  </a:lnTo>
                  <a:lnTo>
                    <a:pt x="8" y="8"/>
                  </a:lnTo>
                  <a:lnTo>
                    <a:pt x="6" y="7"/>
                  </a:lnTo>
                  <a:lnTo>
                    <a:pt x="1" y="7"/>
                  </a:lnTo>
                  <a:lnTo>
                    <a:pt x="0" y="5"/>
                  </a:lnTo>
                  <a:lnTo>
                    <a:pt x="1" y="3"/>
                  </a:lnTo>
                  <a:lnTo>
                    <a:pt x="2" y="0"/>
                  </a:lnTo>
                  <a:lnTo>
                    <a:pt x="4" y="0"/>
                  </a:lnTo>
                  <a:cubicBezTo>
                    <a:pt x="4" y="0"/>
                    <a:pt x="6" y="0"/>
                    <a:pt x="6" y="0"/>
                  </a:cubicBezTo>
                  <a:cubicBezTo>
                    <a:pt x="7" y="0"/>
                    <a:pt x="8" y="1"/>
                    <a:pt x="8" y="1"/>
                  </a:cubicBezTo>
                  <a:lnTo>
                    <a:pt x="9" y="3"/>
                  </a:lnTo>
                  <a:lnTo>
                    <a:pt x="12" y="5"/>
                  </a:lnTo>
                  <a:lnTo>
                    <a:pt x="12" y="9"/>
                  </a:lnTo>
                  <a:lnTo>
                    <a:pt x="14" y="10"/>
                  </a:lnTo>
                  <a:lnTo>
                    <a:pt x="14" y="11"/>
                  </a:lnTo>
                  <a:lnTo>
                    <a:pt x="10" y="10"/>
                  </a:lnTo>
                  <a:lnTo>
                    <a:pt x="8" y="11"/>
                  </a:lnTo>
                  <a:lnTo>
                    <a:pt x="5" y="10"/>
                  </a:lnTo>
                  <a:lnTo>
                    <a:pt x="2" y="11"/>
                  </a:lnTo>
                  <a:lnTo>
                    <a:pt x="1" y="10"/>
                  </a:lnTo>
                  <a:lnTo>
                    <a:pt x="1" y="9"/>
                  </a:lnTo>
                  <a:lnTo>
                    <a:pt x="1" y="1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50" name="Freeform 926"/>
            <p:cNvSpPr>
              <a:spLocks/>
            </p:cNvSpPr>
            <p:nvPr/>
          </p:nvSpPr>
          <p:spPr bwMode="auto">
            <a:xfrm>
              <a:off x="2725" y="2604"/>
              <a:ext cx="84" cy="66"/>
            </a:xfrm>
            <a:custGeom>
              <a:avLst/>
              <a:gdLst>
                <a:gd name="T0" fmla="*/ 216 w 14"/>
                <a:gd name="T1" fmla="*/ 2160 h 11"/>
                <a:gd name="T2" fmla="*/ 216 w 14"/>
                <a:gd name="T3" fmla="*/ 1944 h 11"/>
                <a:gd name="T4" fmla="*/ 1080 w 14"/>
                <a:gd name="T5" fmla="*/ 1944 h 11"/>
                <a:gd name="T6" fmla="*/ 1512 w 14"/>
                <a:gd name="T7" fmla="*/ 1944 h 11"/>
                <a:gd name="T8" fmla="*/ 1728 w 14"/>
                <a:gd name="T9" fmla="*/ 1944 h 11"/>
                <a:gd name="T10" fmla="*/ 1728 w 14"/>
                <a:gd name="T11" fmla="*/ 1728 h 11"/>
                <a:gd name="T12" fmla="*/ 1296 w 14"/>
                <a:gd name="T13" fmla="*/ 1512 h 11"/>
                <a:gd name="T14" fmla="*/ 216 w 14"/>
                <a:gd name="T15" fmla="*/ 1512 h 11"/>
                <a:gd name="T16" fmla="*/ 216 w 14"/>
                <a:gd name="T17" fmla="*/ 1512 h 11"/>
                <a:gd name="T18" fmla="*/ 0 w 14"/>
                <a:gd name="T19" fmla="*/ 1080 h 11"/>
                <a:gd name="T20" fmla="*/ 216 w 14"/>
                <a:gd name="T21" fmla="*/ 648 h 11"/>
                <a:gd name="T22" fmla="*/ 432 w 14"/>
                <a:gd name="T23" fmla="*/ 0 h 11"/>
                <a:gd name="T24" fmla="*/ 864 w 14"/>
                <a:gd name="T25" fmla="*/ 0 h 11"/>
                <a:gd name="T26" fmla="*/ 1296 w 14"/>
                <a:gd name="T27" fmla="*/ 0 h 11"/>
                <a:gd name="T28" fmla="*/ 1728 w 14"/>
                <a:gd name="T29" fmla="*/ 216 h 11"/>
                <a:gd name="T30" fmla="*/ 1944 w 14"/>
                <a:gd name="T31" fmla="*/ 648 h 11"/>
                <a:gd name="T32" fmla="*/ 2592 w 14"/>
                <a:gd name="T33" fmla="*/ 1080 h 11"/>
                <a:gd name="T34" fmla="*/ 2592 w 14"/>
                <a:gd name="T35" fmla="*/ 1944 h 11"/>
                <a:gd name="T36" fmla="*/ 3024 w 14"/>
                <a:gd name="T37" fmla="*/ 2160 h 11"/>
                <a:gd name="T38" fmla="*/ 3024 w 14"/>
                <a:gd name="T39" fmla="*/ 2376 h 11"/>
                <a:gd name="T40" fmla="*/ 2160 w 14"/>
                <a:gd name="T41" fmla="*/ 2160 h 11"/>
                <a:gd name="T42" fmla="*/ 1728 w 14"/>
                <a:gd name="T43" fmla="*/ 2376 h 11"/>
                <a:gd name="T44" fmla="*/ 1080 w 14"/>
                <a:gd name="T45" fmla="*/ 2160 h 11"/>
                <a:gd name="T46" fmla="*/ 432 w 14"/>
                <a:gd name="T47" fmla="*/ 2376 h 11"/>
                <a:gd name="T48" fmla="*/ 216 w 14"/>
                <a:gd name="T49" fmla="*/ 2160 h 11"/>
                <a:gd name="T50" fmla="*/ 216 w 14"/>
                <a:gd name="T51" fmla="*/ 1944 h 11"/>
                <a:gd name="T52" fmla="*/ 216 w 14"/>
                <a:gd name="T53" fmla="*/ 2160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
                <a:gd name="T82" fmla="*/ 0 h 11"/>
                <a:gd name="T83" fmla="*/ 14 w 14"/>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 h="11">
                  <a:moveTo>
                    <a:pt x="1" y="10"/>
                  </a:moveTo>
                  <a:lnTo>
                    <a:pt x="1" y="9"/>
                  </a:lnTo>
                  <a:lnTo>
                    <a:pt x="5" y="9"/>
                  </a:lnTo>
                  <a:lnTo>
                    <a:pt x="7" y="9"/>
                  </a:lnTo>
                  <a:lnTo>
                    <a:pt x="8" y="9"/>
                  </a:lnTo>
                  <a:lnTo>
                    <a:pt x="8" y="8"/>
                  </a:lnTo>
                  <a:lnTo>
                    <a:pt x="6" y="7"/>
                  </a:lnTo>
                  <a:lnTo>
                    <a:pt x="1" y="7"/>
                  </a:lnTo>
                  <a:lnTo>
                    <a:pt x="0" y="5"/>
                  </a:lnTo>
                  <a:lnTo>
                    <a:pt x="1" y="3"/>
                  </a:lnTo>
                  <a:lnTo>
                    <a:pt x="2" y="0"/>
                  </a:lnTo>
                  <a:lnTo>
                    <a:pt x="4" y="0"/>
                  </a:lnTo>
                  <a:cubicBezTo>
                    <a:pt x="4" y="0"/>
                    <a:pt x="6" y="0"/>
                    <a:pt x="6" y="0"/>
                  </a:cubicBezTo>
                  <a:cubicBezTo>
                    <a:pt x="7" y="0"/>
                    <a:pt x="8" y="1"/>
                    <a:pt x="8" y="1"/>
                  </a:cubicBezTo>
                  <a:lnTo>
                    <a:pt x="9" y="3"/>
                  </a:lnTo>
                  <a:lnTo>
                    <a:pt x="12" y="5"/>
                  </a:lnTo>
                  <a:lnTo>
                    <a:pt x="12" y="9"/>
                  </a:lnTo>
                  <a:lnTo>
                    <a:pt x="14" y="10"/>
                  </a:lnTo>
                  <a:lnTo>
                    <a:pt x="14" y="11"/>
                  </a:lnTo>
                  <a:lnTo>
                    <a:pt x="10" y="10"/>
                  </a:lnTo>
                  <a:lnTo>
                    <a:pt x="8" y="11"/>
                  </a:lnTo>
                  <a:lnTo>
                    <a:pt x="5" y="10"/>
                  </a:lnTo>
                  <a:lnTo>
                    <a:pt x="2" y="11"/>
                  </a:lnTo>
                  <a:lnTo>
                    <a:pt x="1" y="10"/>
                  </a:lnTo>
                  <a:lnTo>
                    <a:pt x="1" y="9"/>
                  </a:lnTo>
                  <a:lnTo>
                    <a:pt x="1" y="1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51" name="Freeform 927"/>
            <p:cNvSpPr>
              <a:spLocks/>
            </p:cNvSpPr>
            <p:nvPr/>
          </p:nvSpPr>
          <p:spPr bwMode="auto">
            <a:xfrm>
              <a:off x="2725" y="2448"/>
              <a:ext cx="174" cy="186"/>
            </a:xfrm>
            <a:custGeom>
              <a:avLst/>
              <a:gdLst>
                <a:gd name="T0" fmla="*/ 4320 w 29"/>
                <a:gd name="T1" fmla="*/ 0 h 31"/>
                <a:gd name="T2" fmla="*/ 4320 w 29"/>
                <a:gd name="T3" fmla="*/ 864 h 31"/>
                <a:gd name="T4" fmla="*/ 2592 w 29"/>
                <a:gd name="T5" fmla="*/ 864 h 31"/>
                <a:gd name="T6" fmla="*/ 2592 w 29"/>
                <a:gd name="T7" fmla="*/ 2160 h 31"/>
                <a:gd name="T8" fmla="*/ 2160 w 29"/>
                <a:gd name="T9" fmla="*/ 2160 h 31"/>
                <a:gd name="T10" fmla="*/ 2160 w 29"/>
                <a:gd name="T11" fmla="*/ 2592 h 31"/>
                <a:gd name="T12" fmla="*/ 2160 w 29"/>
                <a:gd name="T13" fmla="*/ 3240 h 31"/>
                <a:gd name="T14" fmla="*/ 0 w 29"/>
                <a:gd name="T15" fmla="*/ 3240 h 31"/>
                <a:gd name="T16" fmla="*/ 216 w 29"/>
                <a:gd name="T17" fmla="*/ 3456 h 31"/>
                <a:gd name="T18" fmla="*/ 216 w 29"/>
                <a:gd name="T19" fmla="*/ 3672 h 31"/>
                <a:gd name="T20" fmla="*/ 432 w 29"/>
                <a:gd name="T21" fmla="*/ 4104 h 31"/>
                <a:gd name="T22" fmla="*/ 432 w 29"/>
                <a:gd name="T23" fmla="*/ 4320 h 31"/>
                <a:gd name="T24" fmla="*/ 648 w 29"/>
                <a:gd name="T25" fmla="*/ 4968 h 31"/>
                <a:gd name="T26" fmla="*/ 648 w 29"/>
                <a:gd name="T27" fmla="*/ 5184 h 31"/>
                <a:gd name="T28" fmla="*/ 432 w 29"/>
                <a:gd name="T29" fmla="*/ 5616 h 31"/>
                <a:gd name="T30" fmla="*/ 864 w 29"/>
                <a:gd name="T31" fmla="*/ 5616 h 31"/>
                <a:gd name="T32" fmla="*/ 1296 w 29"/>
                <a:gd name="T33" fmla="*/ 5616 h 31"/>
                <a:gd name="T34" fmla="*/ 1728 w 29"/>
                <a:gd name="T35" fmla="*/ 5832 h 31"/>
                <a:gd name="T36" fmla="*/ 1944 w 29"/>
                <a:gd name="T37" fmla="*/ 6264 h 31"/>
                <a:gd name="T38" fmla="*/ 2592 w 29"/>
                <a:gd name="T39" fmla="*/ 6696 h 31"/>
                <a:gd name="T40" fmla="*/ 2592 w 29"/>
                <a:gd name="T41" fmla="*/ 6264 h 31"/>
                <a:gd name="T42" fmla="*/ 2808 w 29"/>
                <a:gd name="T43" fmla="*/ 6264 h 31"/>
                <a:gd name="T44" fmla="*/ 3024 w 29"/>
                <a:gd name="T45" fmla="*/ 6480 h 31"/>
                <a:gd name="T46" fmla="*/ 3240 w 29"/>
                <a:gd name="T47" fmla="*/ 6264 h 31"/>
                <a:gd name="T48" fmla="*/ 3672 w 29"/>
                <a:gd name="T49" fmla="*/ 6264 h 31"/>
                <a:gd name="T50" fmla="*/ 3888 w 29"/>
                <a:gd name="T51" fmla="*/ 6264 h 31"/>
                <a:gd name="T52" fmla="*/ 4104 w 29"/>
                <a:gd name="T53" fmla="*/ 6264 h 31"/>
                <a:gd name="T54" fmla="*/ 5832 w 29"/>
                <a:gd name="T55" fmla="*/ 6264 h 31"/>
                <a:gd name="T56" fmla="*/ 5184 w 29"/>
                <a:gd name="T57" fmla="*/ 1512 h 31"/>
                <a:gd name="T58" fmla="*/ 6264 w 29"/>
                <a:gd name="T59" fmla="*/ 1512 h 31"/>
                <a:gd name="T60" fmla="*/ 4320 w 29"/>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31"/>
                <a:gd name="T95" fmla="*/ 29 w 29"/>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31">
                  <a:moveTo>
                    <a:pt x="20" y="0"/>
                  </a:moveTo>
                  <a:lnTo>
                    <a:pt x="20" y="4"/>
                  </a:lnTo>
                  <a:lnTo>
                    <a:pt x="12" y="4"/>
                  </a:lnTo>
                  <a:lnTo>
                    <a:pt x="12" y="10"/>
                  </a:lnTo>
                  <a:lnTo>
                    <a:pt x="10" y="10"/>
                  </a:lnTo>
                  <a:lnTo>
                    <a:pt x="10" y="12"/>
                  </a:lnTo>
                  <a:lnTo>
                    <a:pt x="10" y="15"/>
                  </a:lnTo>
                  <a:lnTo>
                    <a:pt x="0" y="15"/>
                  </a:lnTo>
                  <a:lnTo>
                    <a:pt x="1" y="16"/>
                  </a:lnTo>
                  <a:lnTo>
                    <a:pt x="1" y="17"/>
                  </a:lnTo>
                  <a:lnTo>
                    <a:pt x="2" y="19"/>
                  </a:lnTo>
                  <a:lnTo>
                    <a:pt x="2" y="20"/>
                  </a:lnTo>
                  <a:lnTo>
                    <a:pt x="3" y="23"/>
                  </a:lnTo>
                  <a:lnTo>
                    <a:pt x="3" y="24"/>
                  </a:lnTo>
                  <a:lnTo>
                    <a:pt x="2" y="26"/>
                  </a:lnTo>
                  <a:lnTo>
                    <a:pt x="4" y="26"/>
                  </a:lnTo>
                  <a:cubicBezTo>
                    <a:pt x="4" y="26"/>
                    <a:pt x="6" y="26"/>
                    <a:pt x="6" y="26"/>
                  </a:cubicBezTo>
                  <a:cubicBezTo>
                    <a:pt x="7" y="26"/>
                    <a:pt x="8" y="27"/>
                    <a:pt x="8" y="27"/>
                  </a:cubicBezTo>
                  <a:lnTo>
                    <a:pt x="9" y="29"/>
                  </a:lnTo>
                  <a:lnTo>
                    <a:pt x="12" y="31"/>
                  </a:lnTo>
                  <a:lnTo>
                    <a:pt x="12" y="29"/>
                  </a:lnTo>
                  <a:lnTo>
                    <a:pt x="13" y="29"/>
                  </a:lnTo>
                  <a:lnTo>
                    <a:pt x="14" y="30"/>
                  </a:lnTo>
                  <a:lnTo>
                    <a:pt x="15" y="29"/>
                  </a:lnTo>
                  <a:lnTo>
                    <a:pt x="17" y="29"/>
                  </a:lnTo>
                  <a:lnTo>
                    <a:pt x="18" y="29"/>
                  </a:lnTo>
                  <a:lnTo>
                    <a:pt x="19" y="29"/>
                  </a:lnTo>
                  <a:lnTo>
                    <a:pt x="27" y="29"/>
                  </a:lnTo>
                  <a:lnTo>
                    <a:pt x="24" y="7"/>
                  </a:lnTo>
                  <a:lnTo>
                    <a:pt x="29" y="7"/>
                  </a:lnTo>
                  <a:lnTo>
                    <a:pt x="2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52" name="Freeform 928"/>
            <p:cNvSpPr>
              <a:spLocks/>
            </p:cNvSpPr>
            <p:nvPr/>
          </p:nvSpPr>
          <p:spPr bwMode="auto">
            <a:xfrm>
              <a:off x="2725" y="2448"/>
              <a:ext cx="174" cy="186"/>
            </a:xfrm>
            <a:custGeom>
              <a:avLst/>
              <a:gdLst>
                <a:gd name="T0" fmla="*/ 4320 w 29"/>
                <a:gd name="T1" fmla="*/ 0 h 31"/>
                <a:gd name="T2" fmla="*/ 4320 w 29"/>
                <a:gd name="T3" fmla="*/ 864 h 31"/>
                <a:gd name="T4" fmla="*/ 2592 w 29"/>
                <a:gd name="T5" fmla="*/ 864 h 31"/>
                <a:gd name="T6" fmla="*/ 2592 w 29"/>
                <a:gd name="T7" fmla="*/ 2160 h 31"/>
                <a:gd name="T8" fmla="*/ 2160 w 29"/>
                <a:gd name="T9" fmla="*/ 2160 h 31"/>
                <a:gd name="T10" fmla="*/ 2160 w 29"/>
                <a:gd name="T11" fmla="*/ 2592 h 31"/>
                <a:gd name="T12" fmla="*/ 2160 w 29"/>
                <a:gd name="T13" fmla="*/ 3240 h 31"/>
                <a:gd name="T14" fmla="*/ 0 w 29"/>
                <a:gd name="T15" fmla="*/ 3240 h 31"/>
                <a:gd name="T16" fmla="*/ 216 w 29"/>
                <a:gd name="T17" fmla="*/ 3456 h 31"/>
                <a:gd name="T18" fmla="*/ 216 w 29"/>
                <a:gd name="T19" fmla="*/ 3672 h 31"/>
                <a:gd name="T20" fmla="*/ 432 w 29"/>
                <a:gd name="T21" fmla="*/ 4104 h 31"/>
                <a:gd name="T22" fmla="*/ 432 w 29"/>
                <a:gd name="T23" fmla="*/ 4320 h 31"/>
                <a:gd name="T24" fmla="*/ 648 w 29"/>
                <a:gd name="T25" fmla="*/ 4968 h 31"/>
                <a:gd name="T26" fmla="*/ 648 w 29"/>
                <a:gd name="T27" fmla="*/ 5184 h 31"/>
                <a:gd name="T28" fmla="*/ 432 w 29"/>
                <a:gd name="T29" fmla="*/ 5616 h 31"/>
                <a:gd name="T30" fmla="*/ 864 w 29"/>
                <a:gd name="T31" fmla="*/ 5616 h 31"/>
                <a:gd name="T32" fmla="*/ 1296 w 29"/>
                <a:gd name="T33" fmla="*/ 5616 h 31"/>
                <a:gd name="T34" fmla="*/ 1728 w 29"/>
                <a:gd name="T35" fmla="*/ 5832 h 31"/>
                <a:gd name="T36" fmla="*/ 1944 w 29"/>
                <a:gd name="T37" fmla="*/ 6264 h 31"/>
                <a:gd name="T38" fmla="*/ 2592 w 29"/>
                <a:gd name="T39" fmla="*/ 6696 h 31"/>
                <a:gd name="T40" fmla="*/ 2592 w 29"/>
                <a:gd name="T41" fmla="*/ 6264 h 31"/>
                <a:gd name="T42" fmla="*/ 2808 w 29"/>
                <a:gd name="T43" fmla="*/ 6264 h 31"/>
                <a:gd name="T44" fmla="*/ 3024 w 29"/>
                <a:gd name="T45" fmla="*/ 6480 h 31"/>
                <a:gd name="T46" fmla="*/ 3240 w 29"/>
                <a:gd name="T47" fmla="*/ 6264 h 31"/>
                <a:gd name="T48" fmla="*/ 3672 w 29"/>
                <a:gd name="T49" fmla="*/ 6264 h 31"/>
                <a:gd name="T50" fmla="*/ 3888 w 29"/>
                <a:gd name="T51" fmla="*/ 6264 h 31"/>
                <a:gd name="T52" fmla="*/ 4104 w 29"/>
                <a:gd name="T53" fmla="*/ 6264 h 31"/>
                <a:gd name="T54" fmla="*/ 5832 w 29"/>
                <a:gd name="T55" fmla="*/ 6264 h 31"/>
                <a:gd name="T56" fmla="*/ 5184 w 29"/>
                <a:gd name="T57" fmla="*/ 1512 h 31"/>
                <a:gd name="T58" fmla="*/ 6264 w 29"/>
                <a:gd name="T59" fmla="*/ 1512 h 31"/>
                <a:gd name="T60" fmla="*/ 4320 w 29"/>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31"/>
                <a:gd name="T95" fmla="*/ 29 w 29"/>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31">
                  <a:moveTo>
                    <a:pt x="20" y="0"/>
                  </a:moveTo>
                  <a:lnTo>
                    <a:pt x="20" y="4"/>
                  </a:lnTo>
                  <a:lnTo>
                    <a:pt x="12" y="4"/>
                  </a:lnTo>
                  <a:lnTo>
                    <a:pt x="12" y="10"/>
                  </a:lnTo>
                  <a:lnTo>
                    <a:pt x="10" y="10"/>
                  </a:lnTo>
                  <a:lnTo>
                    <a:pt x="10" y="12"/>
                  </a:lnTo>
                  <a:lnTo>
                    <a:pt x="10" y="15"/>
                  </a:lnTo>
                  <a:lnTo>
                    <a:pt x="0" y="15"/>
                  </a:lnTo>
                  <a:lnTo>
                    <a:pt x="1" y="16"/>
                  </a:lnTo>
                  <a:lnTo>
                    <a:pt x="1" y="17"/>
                  </a:lnTo>
                  <a:lnTo>
                    <a:pt x="2" y="19"/>
                  </a:lnTo>
                  <a:lnTo>
                    <a:pt x="2" y="20"/>
                  </a:lnTo>
                  <a:lnTo>
                    <a:pt x="3" y="23"/>
                  </a:lnTo>
                  <a:lnTo>
                    <a:pt x="3" y="24"/>
                  </a:lnTo>
                  <a:lnTo>
                    <a:pt x="2" y="26"/>
                  </a:lnTo>
                  <a:lnTo>
                    <a:pt x="4" y="26"/>
                  </a:lnTo>
                  <a:cubicBezTo>
                    <a:pt x="4" y="26"/>
                    <a:pt x="6" y="26"/>
                    <a:pt x="6" y="26"/>
                  </a:cubicBezTo>
                  <a:cubicBezTo>
                    <a:pt x="7" y="26"/>
                    <a:pt x="8" y="27"/>
                    <a:pt x="8" y="27"/>
                  </a:cubicBezTo>
                  <a:lnTo>
                    <a:pt x="9" y="29"/>
                  </a:lnTo>
                  <a:lnTo>
                    <a:pt x="12" y="31"/>
                  </a:lnTo>
                  <a:lnTo>
                    <a:pt x="12" y="29"/>
                  </a:lnTo>
                  <a:lnTo>
                    <a:pt x="13" y="29"/>
                  </a:lnTo>
                  <a:lnTo>
                    <a:pt x="14" y="30"/>
                  </a:lnTo>
                  <a:lnTo>
                    <a:pt x="15" y="29"/>
                  </a:lnTo>
                  <a:lnTo>
                    <a:pt x="17" y="29"/>
                  </a:lnTo>
                  <a:lnTo>
                    <a:pt x="18" y="29"/>
                  </a:lnTo>
                  <a:lnTo>
                    <a:pt x="19" y="29"/>
                  </a:lnTo>
                  <a:lnTo>
                    <a:pt x="27" y="29"/>
                  </a:lnTo>
                  <a:lnTo>
                    <a:pt x="24" y="7"/>
                  </a:lnTo>
                  <a:lnTo>
                    <a:pt x="29" y="7"/>
                  </a:lnTo>
                  <a:lnTo>
                    <a:pt x="2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53" name="Freeform 929"/>
            <p:cNvSpPr>
              <a:spLocks/>
            </p:cNvSpPr>
            <p:nvPr/>
          </p:nvSpPr>
          <p:spPr bwMode="auto">
            <a:xfrm>
              <a:off x="2725" y="2442"/>
              <a:ext cx="120" cy="96"/>
            </a:xfrm>
            <a:custGeom>
              <a:avLst/>
              <a:gdLst>
                <a:gd name="T0" fmla="*/ 0 w 20"/>
                <a:gd name="T1" fmla="*/ 3456 h 16"/>
                <a:gd name="T2" fmla="*/ 2160 w 20"/>
                <a:gd name="T3" fmla="*/ 3456 h 16"/>
                <a:gd name="T4" fmla="*/ 2160 w 20"/>
                <a:gd name="T5" fmla="*/ 2808 h 16"/>
                <a:gd name="T6" fmla="*/ 2160 w 20"/>
                <a:gd name="T7" fmla="*/ 2376 h 16"/>
                <a:gd name="T8" fmla="*/ 2592 w 20"/>
                <a:gd name="T9" fmla="*/ 2376 h 16"/>
                <a:gd name="T10" fmla="*/ 2592 w 20"/>
                <a:gd name="T11" fmla="*/ 1080 h 16"/>
                <a:gd name="T12" fmla="*/ 4320 w 20"/>
                <a:gd name="T13" fmla="*/ 1080 h 16"/>
                <a:gd name="T14" fmla="*/ 4320 w 20"/>
                <a:gd name="T15" fmla="*/ 216 h 16"/>
                <a:gd name="T16" fmla="*/ 4320 w 20"/>
                <a:gd name="T17" fmla="*/ 0 h 16"/>
                <a:gd name="T18" fmla="*/ 2808 w 20"/>
                <a:gd name="T19" fmla="*/ 0 h 16"/>
                <a:gd name="T20" fmla="*/ 2592 w 20"/>
                <a:gd name="T21" fmla="*/ 0 h 16"/>
                <a:gd name="T22" fmla="*/ 2376 w 20"/>
                <a:gd name="T23" fmla="*/ 0 h 16"/>
                <a:gd name="T24" fmla="*/ 2160 w 20"/>
                <a:gd name="T25" fmla="*/ 216 h 16"/>
                <a:gd name="T26" fmla="*/ 1728 w 20"/>
                <a:gd name="T27" fmla="*/ 648 h 16"/>
                <a:gd name="T28" fmla="*/ 1728 w 20"/>
                <a:gd name="T29" fmla="*/ 864 h 16"/>
                <a:gd name="T30" fmla="*/ 1512 w 20"/>
                <a:gd name="T31" fmla="*/ 864 h 16"/>
                <a:gd name="T32" fmla="*/ 1296 w 20"/>
                <a:gd name="T33" fmla="*/ 1296 h 16"/>
                <a:gd name="T34" fmla="*/ 1080 w 20"/>
                <a:gd name="T35" fmla="*/ 1728 h 16"/>
                <a:gd name="T36" fmla="*/ 864 w 20"/>
                <a:gd name="T37" fmla="*/ 2160 h 16"/>
                <a:gd name="T38" fmla="*/ 432 w 20"/>
                <a:gd name="T39" fmla="*/ 2808 h 16"/>
                <a:gd name="T40" fmla="*/ 0 w 20"/>
                <a:gd name="T41" fmla="*/ 345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16"/>
                <a:gd name="T65" fmla="*/ 20 w 20"/>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16">
                  <a:moveTo>
                    <a:pt x="0" y="16"/>
                  </a:moveTo>
                  <a:lnTo>
                    <a:pt x="10" y="16"/>
                  </a:lnTo>
                  <a:lnTo>
                    <a:pt x="10" y="13"/>
                  </a:lnTo>
                  <a:lnTo>
                    <a:pt x="10" y="11"/>
                  </a:lnTo>
                  <a:lnTo>
                    <a:pt x="12" y="11"/>
                  </a:lnTo>
                  <a:lnTo>
                    <a:pt x="12" y="5"/>
                  </a:lnTo>
                  <a:lnTo>
                    <a:pt x="20" y="5"/>
                  </a:lnTo>
                  <a:lnTo>
                    <a:pt x="20" y="1"/>
                  </a:lnTo>
                  <a:lnTo>
                    <a:pt x="20" y="0"/>
                  </a:lnTo>
                  <a:lnTo>
                    <a:pt x="13" y="0"/>
                  </a:lnTo>
                  <a:lnTo>
                    <a:pt x="12" y="0"/>
                  </a:lnTo>
                  <a:lnTo>
                    <a:pt x="11" y="0"/>
                  </a:lnTo>
                  <a:lnTo>
                    <a:pt x="10" y="1"/>
                  </a:lnTo>
                  <a:lnTo>
                    <a:pt x="8" y="3"/>
                  </a:lnTo>
                  <a:lnTo>
                    <a:pt x="8" y="4"/>
                  </a:lnTo>
                  <a:lnTo>
                    <a:pt x="7" y="4"/>
                  </a:lnTo>
                  <a:lnTo>
                    <a:pt x="6" y="6"/>
                  </a:lnTo>
                  <a:lnTo>
                    <a:pt x="5" y="8"/>
                  </a:lnTo>
                  <a:lnTo>
                    <a:pt x="4" y="10"/>
                  </a:lnTo>
                  <a:lnTo>
                    <a:pt x="2" y="13"/>
                  </a:lnTo>
                  <a:lnTo>
                    <a:pt x="0" y="1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54" name="Freeform 930"/>
            <p:cNvSpPr>
              <a:spLocks/>
            </p:cNvSpPr>
            <p:nvPr/>
          </p:nvSpPr>
          <p:spPr bwMode="auto">
            <a:xfrm>
              <a:off x="2725" y="2442"/>
              <a:ext cx="120" cy="96"/>
            </a:xfrm>
            <a:custGeom>
              <a:avLst/>
              <a:gdLst>
                <a:gd name="T0" fmla="*/ 0 w 20"/>
                <a:gd name="T1" fmla="*/ 3456 h 16"/>
                <a:gd name="T2" fmla="*/ 2160 w 20"/>
                <a:gd name="T3" fmla="*/ 3456 h 16"/>
                <a:gd name="T4" fmla="*/ 2160 w 20"/>
                <a:gd name="T5" fmla="*/ 2808 h 16"/>
                <a:gd name="T6" fmla="*/ 2160 w 20"/>
                <a:gd name="T7" fmla="*/ 2376 h 16"/>
                <a:gd name="T8" fmla="*/ 2592 w 20"/>
                <a:gd name="T9" fmla="*/ 2376 h 16"/>
                <a:gd name="T10" fmla="*/ 2592 w 20"/>
                <a:gd name="T11" fmla="*/ 1080 h 16"/>
                <a:gd name="T12" fmla="*/ 4320 w 20"/>
                <a:gd name="T13" fmla="*/ 1080 h 16"/>
                <a:gd name="T14" fmla="*/ 4320 w 20"/>
                <a:gd name="T15" fmla="*/ 216 h 16"/>
                <a:gd name="T16" fmla="*/ 4320 w 20"/>
                <a:gd name="T17" fmla="*/ 0 h 16"/>
                <a:gd name="T18" fmla="*/ 2808 w 20"/>
                <a:gd name="T19" fmla="*/ 0 h 16"/>
                <a:gd name="T20" fmla="*/ 2592 w 20"/>
                <a:gd name="T21" fmla="*/ 0 h 16"/>
                <a:gd name="T22" fmla="*/ 2376 w 20"/>
                <a:gd name="T23" fmla="*/ 0 h 16"/>
                <a:gd name="T24" fmla="*/ 2160 w 20"/>
                <a:gd name="T25" fmla="*/ 216 h 16"/>
                <a:gd name="T26" fmla="*/ 1728 w 20"/>
                <a:gd name="T27" fmla="*/ 648 h 16"/>
                <a:gd name="T28" fmla="*/ 1728 w 20"/>
                <a:gd name="T29" fmla="*/ 864 h 16"/>
                <a:gd name="T30" fmla="*/ 1512 w 20"/>
                <a:gd name="T31" fmla="*/ 864 h 16"/>
                <a:gd name="T32" fmla="*/ 1296 w 20"/>
                <a:gd name="T33" fmla="*/ 1296 h 16"/>
                <a:gd name="T34" fmla="*/ 1080 w 20"/>
                <a:gd name="T35" fmla="*/ 1728 h 16"/>
                <a:gd name="T36" fmla="*/ 864 w 20"/>
                <a:gd name="T37" fmla="*/ 2160 h 16"/>
                <a:gd name="T38" fmla="*/ 432 w 20"/>
                <a:gd name="T39" fmla="*/ 2808 h 16"/>
                <a:gd name="T40" fmla="*/ 0 w 20"/>
                <a:gd name="T41" fmla="*/ 3456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16"/>
                <a:gd name="T65" fmla="*/ 20 w 20"/>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16">
                  <a:moveTo>
                    <a:pt x="0" y="16"/>
                  </a:moveTo>
                  <a:lnTo>
                    <a:pt x="10" y="16"/>
                  </a:lnTo>
                  <a:lnTo>
                    <a:pt x="10" y="13"/>
                  </a:lnTo>
                  <a:lnTo>
                    <a:pt x="10" y="11"/>
                  </a:lnTo>
                  <a:lnTo>
                    <a:pt x="12" y="11"/>
                  </a:lnTo>
                  <a:lnTo>
                    <a:pt x="12" y="5"/>
                  </a:lnTo>
                  <a:lnTo>
                    <a:pt x="20" y="5"/>
                  </a:lnTo>
                  <a:lnTo>
                    <a:pt x="20" y="1"/>
                  </a:lnTo>
                  <a:lnTo>
                    <a:pt x="20" y="0"/>
                  </a:lnTo>
                  <a:lnTo>
                    <a:pt x="13" y="0"/>
                  </a:lnTo>
                  <a:lnTo>
                    <a:pt x="12" y="0"/>
                  </a:lnTo>
                  <a:lnTo>
                    <a:pt x="11" y="0"/>
                  </a:lnTo>
                  <a:lnTo>
                    <a:pt x="10" y="1"/>
                  </a:lnTo>
                  <a:lnTo>
                    <a:pt x="8" y="3"/>
                  </a:lnTo>
                  <a:lnTo>
                    <a:pt x="8" y="4"/>
                  </a:lnTo>
                  <a:lnTo>
                    <a:pt x="7" y="4"/>
                  </a:lnTo>
                  <a:lnTo>
                    <a:pt x="6" y="6"/>
                  </a:lnTo>
                  <a:lnTo>
                    <a:pt x="5" y="8"/>
                  </a:lnTo>
                  <a:lnTo>
                    <a:pt x="4" y="10"/>
                  </a:lnTo>
                  <a:lnTo>
                    <a:pt x="2" y="13"/>
                  </a:lnTo>
                  <a:lnTo>
                    <a:pt x="0" y="1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55" name="Freeform 931"/>
            <p:cNvSpPr>
              <a:spLocks/>
            </p:cNvSpPr>
            <p:nvPr/>
          </p:nvSpPr>
          <p:spPr bwMode="auto">
            <a:xfrm>
              <a:off x="2737" y="2664"/>
              <a:ext cx="36" cy="24"/>
            </a:xfrm>
            <a:custGeom>
              <a:avLst/>
              <a:gdLst>
                <a:gd name="T0" fmla="*/ 648 w 6"/>
                <a:gd name="T1" fmla="*/ 864 h 4"/>
                <a:gd name="T2" fmla="*/ 432 w 6"/>
                <a:gd name="T3" fmla="*/ 432 h 4"/>
                <a:gd name="T4" fmla="*/ 216 w 6"/>
                <a:gd name="T5" fmla="*/ 432 h 4"/>
                <a:gd name="T6" fmla="*/ 0 w 6"/>
                <a:gd name="T7" fmla="*/ 216 h 4"/>
                <a:gd name="T8" fmla="*/ 648 w 6"/>
                <a:gd name="T9" fmla="*/ 0 h 4"/>
                <a:gd name="T10" fmla="*/ 1296 w 6"/>
                <a:gd name="T11" fmla="*/ 216 h 4"/>
                <a:gd name="T12" fmla="*/ 1296 w 6"/>
                <a:gd name="T13" fmla="*/ 648 h 4"/>
                <a:gd name="T14" fmla="*/ 864 w 6"/>
                <a:gd name="T15" fmla="*/ 648 h 4"/>
                <a:gd name="T16" fmla="*/ 648 w 6"/>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3" y="4"/>
                  </a:moveTo>
                  <a:lnTo>
                    <a:pt x="2" y="2"/>
                  </a:lnTo>
                  <a:lnTo>
                    <a:pt x="1" y="2"/>
                  </a:lnTo>
                  <a:lnTo>
                    <a:pt x="0" y="1"/>
                  </a:lnTo>
                  <a:lnTo>
                    <a:pt x="3" y="0"/>
                  </a:lnTo>
                  <a:lnTo>
                    <a:pt x="6" y="1"/>
                  </a:lnTo>
                  <a:lnTo>
                    <a:pt x="6" y="3"/>
                  </a:lnTo>
                  <a:lnTo>
                    <a:pt x="4" y="3"/>
                  </a:lnTo>
                  <a:lnTo>
                    <a:pt x="3"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56" name="Freeform 932"/>
            <p:cNvSpPr>
              <a:spLocks/>
            </p:cNvSpPr>
            <p:nvPr/>
          </p:nvSpPr>
          <p:spPr bwMode="auto">
            <a:xfrm>
              <a:off x="2737" y="2664"/>
              <a:ext cx="36" cy="24"/>
            </a:xfrm>
            <a:custGeom>
              <a:avLst/>
              <a:gdLst>
                <a:gd name="T0" fmla="*/ 648 w 6"/>
                <a:gd name="T1" fmla="*/ 864 h 4"/>
                <a:gd name="T2" fmla="*/ 432 w 6"/>
                <a:gd name="T3" fmla="*/ 432 h 4"/>
                <a:gd name="T4" fmla="*/ 216 w 6"/>
                <a:gd name="T5" fmla="*/ 432 h 4"/>
                <a:gd name="T6" fmla="*/ 0 w 6"/>
                <a:gd name="T7" fmla="*/ 216 h 4"/>
                <a:gd name="T8" fmla="*/ 648 w 6"/>
                <a:gd name="T9" fmla="*/ 0 h 4"/>
                <a:gd name="T10" fmla="*/ 1296 w 6"/>
                <a:gd name="T11" fmla="*/ 216 h 4"/>
                <a:gd name="T12" fmla="*/ 1296 w 6"/>
                <a:gd name="T13" fmla="*/ 648 h 4"/>
                <a:gd name="T14" fmla="*/ 864 w 6"/>
                <a:gd name="T15" fmla="*/ 648 h 4"/>
                <a:gd name="T16" fmla="*/ 648 w 6"/>
                <a:gd name="T17" fmla="*/ 86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3" y="4"/>
                  </a:moveTo>
                  <a:lnTo>
                    <a:pt x="2" y="2"/>
                  </a:lnTo>
                  <a:lnTo>
                    <a:pt x="1" y="2"/>
                  </a:lnTo>
                  <a:lnTo>
                    <a:pt x="0" y="1"/>
                  </a:lnTo>
                  <a:lnTo>
                    <a:pt x="3" y="0"/>
                  </a:lnTo>
                  <a:lnTo>
                    <a:pt x="6" y="1"/>
                  </a:lnTo>
                  <a:lnTo>
                    <a:pt x="6" y="3"/>
                  </a:lnTo>
                  <a:lnTo>
                    <a:pt x="4" y="3"/>
                  </a:lnTo>
                  <a:lnTo>
                    <a:pt x="3"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57" name="Freeform 933"/>
            <p:cNvSpPr>
              <a:spLocks/>
            </p:cNvSpPr>
            <p:nvPr/>
          </p:nvSpPr>
          <p:spPr bwMode="auto">
            <a:xfrm>
              <a:off x="2755" y="2664"/>
              <a:ext cx="102" cy="72"/>
            </a:xfrm>
            <a:custGeom>
              <a:avLst/>
              <a:gdLst>
                <a:gd name="T0" fmla="*/ 864 w 17"/>
                <a:gd name="T1" fmla="*/ 1728 h 12"/>
                <a:gd name="T2" fmla="*/ 0 w 17"/>
                <a:gd name="T3" fmla="*/ 864 h 12"/>
                <a:gd name="T4" fmla="*/ 0 w 17"/>
                <a:gd name="T5" fmla="*/ 864 h 12"/>
                <a:gd name="T6" fmla="*/ 216 w 17"/>
                <a:gd name="T7" fmla="*/ 648 h 12"/>
                <a:gd name="T8" fmla="*/ 648 w 17"/>
                <a:gd name="T9" fmla="*/ 648 h 12"/>
                <a:gd name="T10" fmla="*/ 648 w 17"/>
                <a:gd name="T11" fmla="*/ 216 h 12"/>
                <a:gd name="T12" fmla="*/ 1080 w 17"/>
                <a:gd name="T13" fmla="*/ 0 h 12"/>
                <a:gd name="T14" fmla="*/ 1944 w 17"/>
                <a:gd name="T15" fmla="*/ 216 h 12"/>
                <a:gd name="T16" fmla="*/ 2376 w 17"/>
                <a:gd name="T17" fmla="*/ 432 h 12"/>
                <a:gd name="T18" fmla="*/ 2808 w 17"/>
                <a:gd name="T19" fmla="*/ 432 h 12"/>
                <a:gd name="T20" fmla="*/ 2808 w 17"/>
                <a:gd name="T21" fmla="*/ 216 h 12"/>
                <a:gd name="T22" fmla="*/ 3240 w 17"/>
                <a:gd name="T23" fmla="*/ 648 h 12"/>
                <a:gd name="T24" fmla="*/ 3456 w 17"/>
                <a:gd name="T25" fmla="*/ 1296 h 12"/>
                <a:gd name="T26" fmla="*/ 3672 w 17"/>
                <a:gd name="T27" fmla="*/ 1944 h 12"/>
                <a:gd name="T28" fmla="*/ 3456 w 17"/>
                <a:gd name="T29" fmla="*/ 2592 h 12"/>
                <a:gd name="T30" fmla="*/ 3240 w 17"/>
                <a:gd name="T31" fmla="*/ 2592 h 12"/>
                <a:gd name="T32" fmla="*/ 2808 w 17"/>
                <a:gd name="T33" fmla="*/ 2592 h 12"/>
                <a:gd name="T34" fmla="*/ 2808 w 17"/>
                <a:gd name="T35" fmla="*/ 2376 h 12"/>
                <a:gd name="T36" fmla="*/ 2376 w 17"/>
                <a:gd name="T37" fmla="*/ 2376 h 12"/>
                <a:gd name="T38" fmla="*/ 2376 w 17"/>
                <a:gd name="T39" fmla="*/ 2160 h 12"/>
                <a:gd name="T40" fmla="*/ 1944 w 17"/>
                <a:gd name="T41" fmla="*/ 2160 h 12"/>
                <a:gd name="T42" fmla="*/ 1944 w 17"/>
                <a:gd name="T43" fmla="*/ 1944 h 12"/>
                <a:gd name="T44" fmla="*/ 1944 w 17"/>
                <a:gd name="T45" fmla="*/ 1728 h 12"/>
                <a:gd name="T46" fmla="*/ 1728 w 17"/>
                <a:gd name="T47" fmla="*/ 1512 h 12"/>
                <a:gd name="T48" fmla="*/ 1296 w 17"/>
                <a:gd name="T49" fmla="*/ 1512 h 12"/>
                <a:gd name="T50" fmla="*/ 864 w 17"/>
                <a:gd name="T51" fmla="*/ 1728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2"/>
                <a:gd name="T80" fmla="*/ 17 w 17"/>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2">
                  <a:moveTo>
                    <a:pt x="4" y="8"/>
                  </a:moveTo>
                  <a:lnTo>
                    <a:pt x="0" y="4"/>
                  </a:lnTo>
                  <a:lnTo>
                    <a:pt x="1" y="3"/>
                  </a:lnTo>
                  <a:lnTo>
                    <a:pt x="3" y="3"/>
                  </a:lnTo>
                  <a:lnTo>
                    <a:pt x="3" y="1"/>
                  </a:lnTo>
                  <a:lnTo>
                    <a:pt x="5" y="0"/>
                  </a:lnTo>
                  <a:lnTo>
                    <a:pt x="9" y="1"/>
                  </a:lnTo>
                  <a:lnTo>
                    <a:pt x="11" y="2"/>
                  </a:lnTo>
                  <a:lnTo>
                    <a:pt x="13" y="2"/>
                  </a:lnTo>
                  <a:lnTo>
                    <a:pt x="13" y="1"/>
                  </a:lnTo>
                  <a:lnTo>
                    <a:pt x="15" y="3"/>
                  </a:lnTo>
                  <a:lnTo>
                    <a:pt x="16" y="6"/>
                  </a:lnTo>
                  <a:lnTo>
                    <a:pt x="17" y="9"/>
                  </a:lnTo>
                  <a:lnTo>
                    <a:pt x="16" y="12"/>
                  </a:lnTo>
                  <a:lnTo>
                    <a:pt x="15" y="12"/>
                  </a:lnTo>
                  <a:lnTo>
                    <a:pt x="13" y="12"/>
                  </a:lnTo>
                  <a:lnTo>
                    <a:pt x="13" y="11"/>
                  </a:lnTo>
                  <a:lnTo>
                    <a:pt x="11" y="11"/>
                  </a:lnTo>
                  <a:lnTo>
                    <a:pt x="11" y="10"/>
                  </a:lnTo>
                  <a:lnTo>
                    <a:pt x="9" y="10"/>
                  </a:lnTo>
                  <a:lnTo>
                    <a:pt x="9" y="9"/>
                  </a:lnTo>
                  <a:lnTo>
                    <a:pt x="9" y="8"/>
                  </a:lnTo>
                  <a:lnTo>
                    <a:pt x="8" y="7"/>
                  </a:lnTo>
                  <a:lnTo>
                    <a:pt x="6" y="7"/>
                  </a:lnTo>
                  <a:lnTo>
                    <a:pt x="4"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58" name="Freeform 934"/>
            <p:cNvSpPr>
              <a:spLocks/>
            </p:cNvSpPr>
            <p:nvPr/>
          </p:nvSpPr>
          <p:spPr bwMode="auto">
            <a:xfrm>
              <a:off x="2755" y="2664"/>
              <a:ext cx="102" cy="72"/>
            </a:xfrm>
            <a:custGeom>
              <a:avLst/>
              <a:gdLst>
                <a:gd name="T0" fmla="*/ 864 w 17"/>
                <a:gd name="T1" fmla="*/ 1728 h 12"/>
                <a:gd name="T2" fmla="*/ 0 w 17"/>
                <a:gd name="T3" fmla="*/ 864 h 12"/>
                <a:gd name="T4" fmla="*/ 0 w 17"/>
                <a:gd name="T5" fmla="*/ 864 h 12"/>
                <a:gd name="T6" fmla="*/ 216 w 17"/>
                <a:gd name="T7" fmla="*/ 648 h 12"/>
                <a:gd name="T8" fmla="*/ 648 w 17"/>
                <a:gd name="T9" fmla="*/ 648 h 12"/>
                <a:gd name="T10" fmla="*/ 648 w 17"/>
                <a:gd name="T11" fmla="*/ 216 h 12"/>
                <a:gd name="T12" fmla="*/ 1080 w 17"/>
                <a:gd name="T13" fmla="*/ 0 h 12"/>
                <a:gd name="T14" fmla="*/ 1944 w 17"/>
                <a:gd name="T15" fmla="*/ 216 h 12"/>
                <a:gd name="T16" fmla="*/ 2376 w 17"/>
                <a:gd name="T17" fmla="*/ 432 h 12"/>
                <a:gd name="T18" fmla="*/ 2808 w 17"/>
                <a:gd name="T19" fmla="*/ 432 h 12"/>
                <a:gd name="T20" fmla="*/ 2808 w 17"/>
                <a:gd name="T21" fmla="*/ 216 h 12"/>
                <a:gd name="T22" fmla="*/ 3240 w 17"/>
                <a:gd name="T23" fmla="*/ 648 h 12"/>
                <a:gd name="T24" fmla="*/ 3456 w 17"/>
                <a:gd name="T25" fmla="*/ 1296 h 12"/>
                <a:gd name="T26" fmla="*/ 3672 w 17"/>
                <a:gd name="T27" fmla="*/ 1944 h 12"/>
                <a:gd name="T28" fmla="*/ 3456 w 17"/>
                <a:gd name="T29" fmla="*/ 2592 h 12"/>
                <a:gd name="T30" fmla="*/ 3240 w 17"/>
                <a:gd name="T31" fmla="*/ 2592 h 12"/>
                <a:gd name="T32" fmla="*/ 2808 w 17"/>
                <a:gd name="T33" fmla="*/ 2592 h 12"/>
                <a:gd name="T34" fmla="*/ 2808 w 17"/>
                <a:gd name="T35" fmla="*/ 2376 h 12"/>
                <a:gd name="T36" fmla="*/ 2376 w 17"/>
                <a:gd name="T37" fmla="*/ 2376 h 12"/>
                <a:gd name="T38" fmla="*/ 2376 w 17"/>
                <a:gd name="T39" fmla="*/ 2160 h 12"/>
                <a:gd name="T40" fmla="*/ 1944 w 17"/>
                <a:gd name="T41" fmla="*/ 2160 h 12"/>
                <a:gd name="T42" fmla="*/ 1944 w 17"/>
                <a:gd name="T43" fmla="*/ 1944 h 12"/>
                <a:gd name="T44" fmla="*/ 1944 w 17"/>
                <a:gd name="T45" fmla="*/ 1728 h 12"/>
                <a:gd name="T46" fmla="*/ 1728 w 17"/>
                <a:gd name="T47" fmla="*/ 1512 h 12"/>
                <a:gd name="T48" fmla="*/ 1296 w 17"/>
                <a:gd name="T49" fmla="*/ 1512 h 12"/>
                <a:gd name="T50" fmla="*/ 864 w 17"/>
                <a:gd name="T51" fmla="*/ 1728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2"/>
                <a:gd name="T80" fmla="*/ 17 w 17"/>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2">
                  <a:moveTo>
                    <a:pt x="4" y="8"/>
                  </a:moveTo>
                  <a:lnTo>
                    <a:pt x="0" y="4"/>
                  </a:lnTo>
                  <a:lnTo>
                    <a:pt x="1" y="3"/>
                  </a:lnTo>
                  <a:lnTo>
                    <a:pt x="3" y="3"/>
                  </a:lnTo>
                  <a:lnTo>
                    <a:pt x="3" y="1"/>
                  </a:lnTo>
                  <a:lnTo>
                    <a:pt x="5" y="0"/>
                  </a:lnTo>
                  <a:lnTo>
                    <a:pt x="9" y="1"/>
                  </a:lnTo>
                  <a:lnTo>
                    <a:pt x="11" y="2"/>
                  </a:lnTo>
                  <a:lnTo>
                    <a:pt x="13" y="2"/>
                  </a:lnTo>
                  <a:lnTo>
                    <a:pt x="13" y="1"/>
                  </a:lnTo>
                  <a:lnTo>
                    <a:pt x="15" y="3"/>
                  </a:lnTo>
                  <a:lnTo>
                    <a:pt x="16" y="6"/>
                  </a:lnTo>
                  <a:lnTo>
                    <a:pt x="17" y="9"/>
                  </a:lnTo>
                  <a:lnTo>
                    <a:pt x="16" y="12"/>
                  </a:lnTo>
                  <a:lnTo>
                    <a:pt x="15" y="12"/>
                  </a:lnTo>
                  <a:lnTo>
                    <a:pt x="13" y="12"/>
                  </a:lnTo>
                  <a:lnTo>
                    <a:pt x="13" y="11"/>
                  </a:lnTo>
                  <a:lnTo>
                    <a:pt x="11" y="11"/>
                  </a:lnTo>
                  <a:lnTo>
                    <a:pt x="11" y="10"/>
                  </a:lnTo>
                  <a:lnTo>
                    <a:pt x="9" y="10"/>
                  </a:lnTo>
                  <a:lnTo>
                    <a:pt x="9" y="9"/>
                  </a:lnTo>
                  <a:lnTo>
                    <a:pt x="9" y="8"/>
                  </a:lnTo>
                  <a:lnTo>
                    <a:pt x="8" y="7"/>
                  </a:lnTo>
                  <a:lnTo>
                    <a:pt x="6" y="7"/>
                  </a:lnTo>
                  <a:lnTo>
                    <a:pt x="4"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59" name="Freeform 935"/>
            <p:cNvSpPr>
              <a:spLocks/>
            </p:cNvSpPr>
            <p:nvPr/>
          </p:nvSpPr>
          <p:spPr bwMode="auto">
            <a:xfrm>
              <a:off x="2779" y="2706"/>
              <a:ext cx="42" cy="42"/>
            </a:xfrm>
            <a:custGeom>
              <a:avLst/>
              <a:gdLst>
                <a:gd name="T0" fmla="*/ 1080 w 7"/>
                <a:gd name="T1" fmla="*/ 1512 h 7"/>
                <a:gd name="T2" fmla="*/ 216 w 7"/>
                <a:gd name="T3" fmla="*/ 1080 h 7"/>
                <a:gd name="T4" fmla="*/ 216 w 7"/>
                <a:gd name="T5" fmla="*/ 648 h 7"/>
                <a:gd name="T6" fmla="*/ 0 w 7"/>
                <a:gd name="T7" fmla="*/ 216 h 7"/>
                <a:gd name="T8" fmla="*/ 432 w 7"/>
                <a:gd name="T9" fmla="*/ 0 h 7"/>
                <a:gd name="T10" fmla="*/ 864 w 7"/>
                <a:gd name="T11" fmla="*/ 0 h 7"/>
                <a:gd name="T12" fmla="*/ 1080 w 7"/>
                <a:gd name="T13" fmla="*/ 216 h 7"/>
                <a:gd name="T14" fmla="*/ 1080 w 7"/>
                <a:gd name="T15" fmla="*/ 432 h 7"/>
                <a:gd name="T16" fmla="*/ 1080 w 7"/>
                <a:gd name="T17" fmla="*/ 648 h 7"/>
                <a:gd name="T18" fmla="*/ 1512 w 7"/>
                <a:gd name="T19" fmla="*/ 648 h 7"/>
                <a:gd name="T20" fmla="*/ 1512 w 7"/>
                <a:gd name="T21" fmla="*/ 864 h 7"/>
                <a:gd name="T22" fmla="*/ 1080 w 7"/>
                <a:gd name="T23" fmla="*/ 151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7"/>
                <a:gd name="T38" fmla="*/ 7 w 7"/>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7">
                  <a:moveTo>
                    <a:pt x="5" y="7"/>
                  </a:moveTo>
                  <a:lnTo>
                    <a:pt x="1" y="5"/>
                  </a:lnTo>
                  <a:lnTo>
                    <a:pt x="1" y="3"/>
                  </a:lnTo>
                  <a:lnTo>
                    <a:pt x="0" y="1"/>
                  </a:lnTo>
                  <a:lnTo>
                    <a:pt x="2" y="0"/>
                  </a:lnTo>
                  <a:lnTo>
                    <a:pt x="4" y="0"/>
                  </a:lnTo>
                  <a:lnTo>
                    <a:pt x="5" y="1"/>
                  </a:lnTo>
                  <a:lnTo>
                    <a:pt x="5" y="2"/>
                  </a:lnTo>
                  <a:lnTo>
                    <a:pt x="5" y="3"/>
                  </a:lnTo>
                  <a:lnTo>
                    <a:pt x="7" y="3"/>
                  </a:lnTo>
                  <a:lnTo>
                    <a:pt x="7" y="4"/>
                  </a:lnTo>
                  <a:lnTo>
                    <a:pt x="5"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60" name="Freeform 936"/>
            <p:cNvSpPr>
              <a:spLocks/>
            </p:cNvSpPr>
            <p:nvPr/>
          </p:nvSpPr>
          <p:spPr bwMode="auto">
            <a:xfrm>
              <a:off x="2779" y="2706"/>
              <a:ext cx="42" cy="42"/>
            </a:xfrm>
            <a:custGeom>
              <a:avLst/>
              <a:gdLst>
                <a:gd name="T0" fmla="*/ 1080 w 7"/>
                <a:gd name="T1" fmla="*/ 1512 h 7"/>
                <a:gd name="T2" fmla="*/ 216 w 7"/>
                <a:gd name="T3" fmla="*/ 1080 h 7"/>
                <a:gd name="T4" fmla="*/ 216 w 7"/>
                <a:gd name="T5" fmla="*/ 648 h 7"/>
                <a:gd name="T6" fmla="*/ 0 w 7"/>
                <a:gd name="T7" fmla="*/ 216 h 7"/>
                <a:gd name="T8" fmla="*/ 432 w 7"/>
                <a:gd name="T9" fmla="*/ 0 h 7"/>
                <a:gd name="T10" fmla="*/ 864 w 7"/>
                <a:gd name="T11" fmla="*/ 0 h 7"/>
                <a:gd name="T12" fmla="*/ 1080 w 7"/>
                <a:gd name="T13" fmla="*/ 216 h 7"/>
                <a:gd name="T14" fmla="*/ 1080 w 7"/>
                <a:gd name="T15" fmla="*/ 432 h 7"/>
                <a:gd name="T16" fmla="*/ 1080 w 7"/>
                <a:gd name="T17" fmla="*/ 648 h 7"/>
                <a:gd name="T18" fmla="*/ 1512 w 7"/>
                <a:gd name="T19" fmla="*/ 648 h 7"/>
                <a:gd name="T20" fmla="*/ 1512 w 7"/>
                <a:gd name="T21" fmla="*/ 864 h 7"/>
                <a:gd name="T22" fmla="*/ 1080 w 7"/>
                <a:gd name="T23" fmla="*/ 151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7"/>
                <a:gd name="T38" fmla="*/ 7 w 7"/>
                <a:gd name="T39" fmla="*/ 7 h 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7">
                  <a:moveTo>
                    <a:pt x="5" y="7"/>
                  </a:moveTo>
                  <a:lnTo>
                    <a:pt x="1" y="5"/>
                  </a:lnTo>
                  <a:lnTo>
                    <a:pt x="1" y="3"/>
                  </a:lnTo>
                  <a:lnTo>
                    <a:pt x="0" y="1"/>
                  </a:lnTo>
                  <a:lnTo>
                    <a:pt x="2" y="0"/>
                  </a:lnTo>
                  <a:lnTo>
                    <a:pt x="4" y="0"/>
                  </a:lnTo>
                  <a:lnTo>
                    <a:pt x="5" y="1"/>
                  </a:lnTo>
                  <a:lnTo>
                    <a:pt x="5" y="2"/>
                  </a:lnTo>
                  <a:lnTo>
                    <a:pt x="5" y="3"/>
                  </a:lnTo>
                  <a:lnTo>
                    <a:pt x="7" y="3"/>
                  </a:lnTo>
                  <a:lnTo>
                    <a:pt x="7" y="4"/>
                  </a:lnTo>
                  <a:lnTo>
                    <a:pt x="5"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61" name="Freeform 937"/>
            <p:cNvSpPr>
              <a:spLocks/>
            </p:cNvSpPr>
            <p:nvPr/>
          </p:nvSpPr>
          <p:spPr bwMode="auto">
            <a:xfrm>
              <a:off x="3001" y="2646"/>
              <a:ext cx="162" cy="132"/>
            </a:xfrm>
            <a:custGeom>
              <a:avLst/>
              <a:gdLst>
                <a:gd name="T0" fmla="*/ 5400 w 27"/>
                <a:gd name="T1" fmla="*/ 216 h 22"/>
                <a:gd name="T2" fmla="*/ 5616 w 27"/>
                <a:gd name="T3" fmla="*/ 432 h 22"/>
                <a:gd name="T4" fmla="*/ 5616 w 27"/>
                <a:gd name="T5" fmla="*/ 648 h 22"/>
                <a:gd name="T6" fmla="*/ 5832 w 27"/>
                <a:gd name="T7" fmla="*/ 1296 h 22"/>
                <a:gd name="T8" fmla="*/ 5400 w 27"/>
                <a:gd name="T9" fmla="*/ 1512 h 22"/>
                <a:gd name="T10" fmla="*/ 5184 w 27"/>
                <a:gd name="T11" fmla="*/ 2160 h 22"/>
                <a:gd name="T12" fmla="*/ 4752 w 27"/>
                <a:gd name="T13" fmla="*/ 2592 h 22"/>
                <a:gd name="T14" fmla="*/ 4536 w 27"/>
                <a:gd name="T15" fmla="*/ 3456 h 22"/>
                <a:gd name="T16" fmla="*/ 4320 w 27"/>
                <a:gd name="T17" fmla="*/ 3672 h 22"/>
                <a:gd name="T18" fmla="*/ 4104 w 27"/>
                <a:gd name="T19" fmla="*/ 3456 h 22"/>
                <a:gd name="T20" fmla="*/ 3672 w 27"/>
                <a:gd name="T21" fmla="*/ 3456 h 22"/>
                <a:gd name="T22" fmla="*/ 3024 w 27"/>
                <a:gd name="T23" fmla="*/ 4104 h 22"/>
                <a:gd name="T24" fmla="*/ 2808 w 27"/>
                <a:gd name="T25" fmla="*/ 4752 h 22"/>
                <a:gd name="T26" fmla="*/ 1728 w 27"/>
                <a:gd name="T27" fmla="*/ 4752 h 22"/>
                <a:gd name="T28" fmla="*/ 1512 w 27"/>
                <a:gd name="T29" fmla="*/ 4752 h 22"/>
                <a:gd name="T30" fmla="*/ 1296 w 27"/>
                <a:gd name="T31" fmla="*/ 4320 h 22"/>
                <a:gd name="T32" fmla="*/ 648 w 27"/>
                <a:gd name="T33" fmla="*/ 3888 h 22"/>
                <a:gd name="T34" fmla="*/ 216 w 27"/>
                <a:gd name="T35" fmla="*/ 3888 h 22"/>
                <a:gd name="T36" fmla="*/ 0 w 27"/>
                <a:gd name="T37" fmla="*/ 2592 h 22"/>
                <a:gd name="T38" fmla="*/ 432 w 27"/>
                <a:gd name="T39" fmla="*/ 2160 h 22"/>
                <a:gd name="T40" fmla="*/ 432 w 27"/>
                <a:gd name="T41" fmla="*/ 1512 h 22"/>
                <a:gd name="T42" fmla="*/ 216 w 27"/>
                <a:gd name="T43" fmla="*/ 864 h 22"/>
                <a:gd name="T44" fmla="*/ 432 w 27"/>
                <a:gd name="T45" fmla="*/ 864 h 22"/>
                <a:gd name="T46" fmla="*/ 648 w 27"/>
                <a:gd name="T47" fmla="*/ 216 h 22"/>
                <a:gd name="T48" fmla="*/ 1080 w 27"/>
                <a:gd name="T49" fmla="*/ 0 h 22"/>
                <a:gd name="T50" fmla="*/ 1728 w 27"/>
                <a:gd name="T51" fmla="*/ 0 h 22"/>
                <a:gd name="T52" fmla="*/ 2160 w 27"/>
                <a:gd name="T53" fmla="*/ 432 h 22"/>
                <a:gd name="T54" fmla="*/ 2592 w 27"/>
                <a:gd name="T55" fmla="*/ 432 h 22"/>
                <a:gd name="T56" fmla="*/ 3024 w 27"/>
                <a:gd name="T57" fmla="*/ 648 h 22"/>
                <a:gd name="T58" fmla="*/ 3456 w 27"/>
                <a:gd name="T59" fmla="*/ 432 h 22"/>
                <a:gd name="T60" fmla="*/ 3672 w 27"/>
                <a:gd name="T61" fmla="*/ 216 h 22"/>
                <a:gd name="T62" fmla="*/ 4752 w 27"/>
                <a:gd name="T63" fmla="*/ 432 h 22"/>
                <a:gd name="T64" fmla="*/ 5400 w 27"/>
                <a:gd name="T65" fmla="*/ 216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2"/>
                <a:gd name="T101" fmla="*/ 27 w 2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2">
                  <a:moveTo>
                    <a:pt x="25" y="1"/>
                  </a:moveTo>
                  <a:lnTo>
                    <a:pt x="26" y="2"/>
                  </a:lnTo>
                  <a:lnTo>
                    <a:pt x="26" y="3"/>
                  </a:lnTo>
                  <a:lnTo>
                    <a:pt x="27" y="6"/>
                  </a:lnTo>
                  <a:lnTo>
                    <a:pt x="25" y="7"/>
                  </a:lnTo>
                  <a:lnTo>
                    <a:pt x="24" y="10"/>
                  </a:lnTo>
                  <a:lnTo>
                    <a:pt x="22" y="12"/>
                  </a:lnTo>
                  <a:lnTo>
                    <a:pt x="21" y="16"/>
                  </a:lnTo>
                  <a:lnTo>
                    <a:pt x="20" y="17"/>
                  </a:lnTo>
                  <a:lnTo>
                    <a:pt x="19" y="16"/>
                  </a:lnTo>
                  <a:lnTo>
                    <a:pt x="17" y="16"/>
                  </a:lnTo>
                  <a:lnTo>
                    <a:pt x="14" y="19"/>
                  </a:lnTo>
                  <a:lnTo>
                    <a:pt x="13" y="22"/>
                  </a:lnTo>
                  <a:lnTo>
                    <a:pt x="8" y="22"/>
                  </a:lnTo>
                  <a:lnTo>
                    <a:pt x="7" y="22"/>
                  </a:lnTo>
                  <a:lnTo>
                    <a:pt x="6" y="20"/>
                  </a:lnTo>
                  <a:lnTo>
                    <a:pt x="3" y="18"/>
                  </a:lnTo>
                  <a:lnTo>
                    <a:pt x="1" y="18"/>
                  </a:lnTo>
                  <a:lnTo>
                    <a:pt x="0" y="12"/>
                  </a:lnTo>
                  <a:lnTo>
                    <a:pt x="2" y="10"/>
                  </a:lnTo>
                  <a:lnTo>
                    <a:pt x="2" y="7"/>
                  </a:lnTo>
                  <a:lnTo>
                    <a:pt x="1" y="4"/>
                  </a:lnTo>
                  <a:lnTo>
                    <a:pt x="2" y="4"/>
                  </a:lnTo>
                  <a:lnTo>
                    <a:pt x="3" y="1"/>
                  </a:lnTo>
                  <a:lnTo>
                    <a:pt x="5" y="0"/>
                  </a:lnTo>
                  <a:lnTo>
                    <a:pt x="8" y="0"/>
                  </a:lnTo>
                  <a:lnTo>
                    <a:pt x="10" y="2"/>
                  </a:lnTo>
                  <a:lnTo>
                    <a:pt x="12" y="2"/>
                  </a:lnTo>
                  <a:lnTo>
                    <a:pt x="14" y="3"/>
                  </a:lnTo>
                  <a:lnTo>
                    <a:pt x="16" y="2"/>
                  </a:lnTo>
                  <a:lnTo>
                    <a:pt x="17" y="1"/>
                  </a:lnTo>
                  <a:lnTo>
                    <a:pt x="22" y="2"/>
                  </a:lnTo>
                  <a:lnTo>
                    <a:pt x="25"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62" name="Freeform 938"/>
            <p:cNvSpPr>
              <a:spLocks/>
            </p:cNvSpPr>
            <p:nvPr/>
          </p:nvSpPr>
          <p:spPr bwMode="auto">
            <a:xfrm>
              <a:off x="3001" y="2646"/>
              <a:ext cx="162" cy="132"/>
            </a:xfrm>
            <a:custGeom>
              <a:avLst/>
              <a:gdLst>
                <a:gd name="T0" fmla="*/ 5400 w 27"/>
                <a:gd name="T1" fmla="*/ 216 h 22"/>
                <a:gd name="T2" fmla="*/ 5616 w 27"/>
                <a:gd name="T3" fmla="*/ 432 h 22"/>
                <a:gd name="T4" fmla="*/ 5616 w 27"/>
                <a:gd name="T5" fmla="*/ 648 h 22"/>
                <a:gd name="T6" fmla="*/ 5832 w 27"/>
                <a:gd name="T7" fmla="*/ 1296 h 22"/>
                <a:gd name="T8" fmla="*/ 5400 w 27"/>
                <a:gd name="T9" fmla="*/ 1512 h 22"/>
                <a:gd name="T10" fmla="*/ 5184 w 27"/>
                <a:gd name="T11" fmla="*/ 2160 h 22"/>
                <a:gd name="T12" fmla="*/ 4752 w 27"/>
                <a:gd name="T13" fmla="*/ 2592 h 22"/>
                <a:gd name="T14" fmla="*/ 4536 w 27"/>
                <a:gd name="T15" fmla="*/ 3456 h 22"/>
                <a:gd name="T16" fmla="*/ 4320 w 27"/>
                <a:gd name="T17" fmla="*/ 3672 h 22"/>
                <a:gd name="T18" fmla="*/ 4104 w 27"/>
                <a:gd name="T19" fmla="*/ 3456 h 22"/>
                <a:gd name="T20" fmla="*/ 3672 w 27"/>
                <a:gd name="T21" fmla="*/ 3456 h 22"/>
                <a:gd name="T22" fmla="*/ 3024 w 27"/>
                <a:gd name="T23" fmla="*/ 4104 h 22"/>
                <a:gd name="T24" fmla="*/ 2808 w 27"/>
                <a:gd name="T25" fmla="*/ 4752 h 22"/>
                <a:gd name="T26" fmla="*/ 1728 w 27"/>
                <a:gd name="T27" fmla="*/ 4752 h 22"/>
                <a:gd name="T28" fmla="*/ 1512 w 27"/>
                <a:gd name="T29" fmla="*/ 4752 h 22"/>
                <a:gd name="T30" fmla="*/ 1296 w 27"/>
                <a:gd name="T31" fmla="*/ 4320 h 22"/>
                <a:gd name="T32" fmla="*/ 648 w 27"/>
                <a:gd name="T33" fmla="*/ 3888 h 22"/>
                <a:gd name="T34" fmla="*/ 216 w 27"/>
                <a:gd name="T35" fmla="*/ 3888 h 22"/>
                <a:gd name="T36" fmla="*/ 0 w 27"/>
                <a:gd name="T37" fmla="*/ 2592 h 22"/>
                <a:gd name="T38" fmla="*/ 432 w 27"/>
                <a:gd name="T39" fmla="*/ 2160 h 22"/>
                <a:gd name="T40" fmla="*/ 432 w 27"/>
                <a:gd name="T41" fmla="*/ 1512 h 22"/>
                <a:gd name="T42" fmla="*/ 216 w 27"/>
                <a:gd name="T43" fmla="*/ 864 h 22"/>
                <a:gd name="T44" fmla="*/ 432 w 27"/>
                <a:gd name="T45" fmla="*/ 864 h 22"/>
                <a:gd name="T46" fmla="*/ 648 w 27"/>
                <a:gd name="T47" fmla="*/ 216 h 22"/>
                <a:gd name="T48" fmla="*/ 1080 w 27"/>
                <a:gd name="T49" fmla="*/ 0 h 22"/>
                <a:gd name="T50" fmla="*/ 1728 w 27"/>
                <a:gd name="T51" fmla="*/ 0 h 22"/>
                <a:gd name="T52" fmla="*/ 2160 w 27"/>
                <a:gd name="T53" fmla="*/ 432 h 22"/>
                <a:gd name="T54" fmla="*/ 2592 w 27"/>
                <a:gd name="T55" fmla="*/ 432 h 22"/>
                <a:gd name="T56" fmla="*/ 3024 w 27"/>
                <a:gd name="T57" fmla="*/ 648 h 22"/>
                <a:gd name="T58" fmla="*/ 3456 w 27"/>
                <a:gd name="T59" fmla="*/ 432 h 22"/>
                <a:gd name="T60" fmla="*/ 3672 w 27"/>
                <a:gd name="T61" fmla="*/ 216 h 22"/>
                <a:gd name="T62" fmla="*/ 4752 w 27"/>
                <a:gd name="T63" fmla="*/ 432 h 22"/>
                <a:gd name="T64" fmla="*/ 5400 w 27"/>
                <a:gd name="T65" fmla="*/ 216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2"/>
                <a:gd name="T101" fmla="*/ 27 w 27"/>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2">
                  <a:moveTo>
                    <a:pt x="25" y="1"/>
                  </a:moveTo>
                  <a:lnTo>
                    <a:pt x="26" y="2"/>
                  </a:lnTo>
                  <a:lnTo>
                    <a:pt x="26" y="3"/>
                  </a:lnTo>
                  <a:lnTo>
                    <a:pt x="27" y="6"/>
                  </a:lnTo>
                  <a:lnTo>
                    <a:pt x="25" y="7"/>
                  </a:lnTo>
                  <a:lnTo>
                    <a:pt x="24" y="10"/>
                  </a:lnTo>
                  <a:lnTo>
                    <a:pt x="22" y="12"/>
                  </a:lnTo>
                  <a:lnTo>
                    <a:pt x="21" y="16"/>
                  </a:lnTo>
                  <a:lnTo>
                    <a:pt x="20" y="17"/>
                  </a:lnTo>
                  <a:lnTo>
                    <a:pt x="19" y="16"/>
                  </a:lnTo>
                  <a:lnTo>
                    <a:pt x="17" y="16"/>
                  </a:lnTo>
                  <a:lnTo>
                    <a:pt x="14" y="19"/>
                  </a:lnTo>
                  <a:lnTo>
                    <a:pt x="13" y="22"/>
                  </a:lnTo>
                  <a:lnTo>
                    <a:pt x="8" y="22"/>
                  </a:lnTo>
                  <a:lnTo>
                    <a:pt x="7" y="22"/>
                  </a:lnTo>
                  <a:lnTo>
                    <a:pt x="6" y="20"/>
                  </a:lnTo>
                  <a:lnTo>
                    <a:pt x="3" y="18"/>
                  </a:lnTo>
                  <a:lnTo>
                    <a:pt x="1" y="18"/>
                  </a:lnTo>
                  <a:lnTo>
                    <a:pt x="0" y="12"/>
                  </a:lnTo>
                  <a:lnTo>
                    <a:pt x="2" y="10"/>
                  </a:lnTo>
                  <a:lnTo>
                    <a:pt x="2" y="7"/>
                  </a:lnTo>
                  <a:lnTo>
                    <a:pt x="1" y="4"/>
                  </a:lnTo>
                  <a:lnTo>
                    <a:pt x="2" y="4"/>
                  </a:lnTo>
                  <a:lnTo>
                    <a:pt x="3" y="1"/>
                  </a:lnTo>
                  <a:lnTo>
                    <a:pt x="5" y="0"/>
                  </a:lnTo>
                  <a:lnTo>
                    <a:pt x="8" y="0"/>
                  </a:lnTo>
                  <a:lnTo>
                    <a:pt x="10" y="2"/>
                  </a:lnTo>
                  <a:lnTo>
                    <a:pt x="12" y="2"/>
                  </a:lnTo>
                  <a:lnTo>
                    <a:pt x="14" y="3"/>
                  </a:lnTo>
                  <a:lnTo>
                    <a:pt x="16" y="2"/>
                  </a:lnTo>
                  <a:lnTo>
                    <a:pt x="17" y="1"/>
                  </a:lnTo>
                  <a:lnTo>
                    <a:pt x="22" y="2"/>
                  </a:lnTo>
                  <a:lnTo>
                    <a:pt x="25"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63" name="Freeform 939"/>
            <p:cNvSpPr>
              <a:spLocks/>
            </p:cNvSpPr>
            <p:nvPr/>
          </p:nvSpPr>
          <p:spPr bwMode="auto">
            <a:xfrm>
              <a:off x="2971" y="2670"/>
              <a:ext cx="42" cy="84"/>
            </a:xfrm>
            <a:custGeom>
              <a:avLst/>
              <a:gdLst>
                <a:gd name="T0" fmla="*/ 0 w 7"/>
                <a:gd name="T1" fmla="*/ 648 h 14"/>
                <a:gd name="T2" fmla="*/ 864 w 7"/>
                <a:gd name="T3" fmla="*/ 216 h 14"/>
                <a:gd name="T4" fmla="*/ 864 w 7"/>
                <a:gd name="T5" fmla="*/ 216 h 14"/>
                <a:gd name="T6" fmla="*/ 1296 w 7"/>
                <a:gd name="T7" fmla="*/ 0 h 14"/>
                <a:gd name="T8" fmla="*/ 1512 w 7"/>
                <a:gd name="T9" fmla="*/ 648 h 14"/>
                <a:gd name="T10" fmla="*/ 1512 w 7"/>
                <a:gd name="T11" fmla="*/ 1296 h 14"/>
                <a:gd name="T12" fmla="*/ 1080 w 7"/>
                <a:gd name="T13" fmla="*/ 1728 h 14"/>
                <a:gd name="T14" fmla="*/ 1296 w 7"/>
                <a:gd name="T15" fmla="*/ 3024 h 14"/>
                <a:gd name="T16" fmla="*/ 648 w 7"/>
                <a:gd name="T17" fmla="*/ 3024 h 14"/>
                <a:gd name="T18" fmla="*/ 648 w 7"/>
                <a:gd name="T19" fmla="*/ 1728 h 14"/>
                <a:gd name="T20" fmla="*/ 432 w 7"/>
                <a:gd name="T21" fmla="*/ 1296 h 14"/>
                <a:gd name="T22" fmla="*/ 216 w 7"/>
                <a:gd name="T23" fmla="*/ 1080 h 14"/>
                <a:gd name="T24" fmla="*/ 0 w 7"/>
                <a:gd name="T25" fmla="*/ 64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14"/>
                <a:gd name="T41" fmla="*/ 7 w 7"/>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14">
                  <a:moveTo>
                    <a:pt x="0" y="3"/>
                  </a:moveTo>
                  <a:lnTo>
                    <a:pt x="4" y="1"/>
                  </a:lnTo>
                  <a:lnTo>
                    <a:pt x="6" y="0"/>
                  </a:lnTo>
                  <a:lnTo>
                    <a:pt x="7" y="3"/>
                  </a:lnTo>
                  <a:lnTo>
                    <a:pt x="7" y="6"/>
                  </a:lnTo>
                  <a:lnTo>
                    <a:pt x="5" y="8"/>
                  </a:lnTo>
                  <a:lnTo>
                    <a:pt x="6" y="14"/>
                  </a:lnTo>
                  <a:lnTo>
                    <a:pt x="3" y="14"/>
                  </a:lnTo>
                  <a:lnTo>
                    <a:pt x="3" y="8"/>
                  </a:lnTo>
                  <a:lnTo>
                    <a:pt x="2" y="6"/>
                  </a:lnTo>
                  <a:lnTo>
                    <a:pt x="1" y="5"/>
                  </a:lnTo>
                  <a:lnTo>
                    <a:pt x="0"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64" name="Freeform 940"/>
            <p:cNvSpPr>
              <a:spLocks/>
            </p:cNvSpPr>
            <p:nvPr/>
          </p:nvSpPr>
          <p:spPr bwMode="auto">
            <a:xfrm>
              <a:off x="2971" y="2670"/>
              <a:ext cx="42" cy="84"/>
            </a:xfrm>
            <a:custGeom>
              <a:avLst/>
              <a:gdLst>
                <a:gd name="T0" fmla="*/ 0 w 7"/>
                <a:gd name="T1" fmla="*/ 648 h 14"/>
                <a:gd name="T2" fmla="*/ 864 w 7"/>
                <a:gd name="T3" fmla="*/ 216 h 14"/>
                <a:gd name="T4" fmla="*/ 864 w 7"/>
                <a:gd name="T5" fmla="*/ 216 h 14"/>
                <a:gd name="T6" fmla="*/ 1296 w 7"/>
                <a:gd name="T7" fmla="*/ 0 h 14"/>
                <a:gd name="T8" fmla="*/ 1512 w 7"/>
                <a:gd name="T9" fmla="*/ 648 h 14"/>
                <a:gd name="T10" fmla="*/ 1512 w 7"/>
                <a:gd name="T11" fmla="*/ 1296 h 14"/>
                <a:gd name="T12" fmla="*/ 1080 w 7"/>
                <a:gd name="T13" fmla="*/ 1728 h 14"/>
                <a:gd name="T14" fmla="*/ 1296 w 7"/>
                <a:gd name="T15" fmla="*/ 3024 h 14"/>
                <a:gd name="T16" fmla="*/ 648 w 7"/>
                <a:gd name="T17" fmla="*/ 3024 h 14"/>
                <a:gd name="T18" fmla="*/ 648 w 7"/>
                <a:gd name="T19" fmla="*/ 1728 h 14"/>
                <a:gd name="T20" fmla="*/ 432 w 7"/>
                <a:gd name="T21" fmla="*/ 1296 h 14"/>
                <a:gd name="T22" fmla="*/ 216 w 7"/>
                <a:gd name="T23" fmla="*/ 1080 h 14"/>
                <a:gd name="T24" fmla="*/ 0 w 7"/>
                <a:gd name="T25" fmla="*/ 648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14"/>
                <a:gd name="T41" fmla="*/ 7 w 7"/>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14">
                  <a:moveTo>
                    <a:pt x="0" y="3"/>
                  </a:moveTo>
                  <a:lnTo>
                    <a:pt x="4" y="1"/>
                  </a:lnTo>
                  <a:lnTo>
                    <a:pt x="6" y="0"/>
                  </a:lnTo>
                  <a:lnTo>
                    <a:pt x="7" y="3"/>
                  </a:lnTo>
                  <a:lnTo>
                    <a:pt x="7" y="6"/>
                  </a:lnTo>
                  <a:lnTo>
                    <a:pt x="5" y="8"/>
                  </a:lnTo>
                  <a:lnTo>
                    <a:pt x="6" y="14"/>
                  </a:lnTo>
                  <a:lnTo>
                    <a:pt x="3" y="14"/>
                  </a:lnTo>
                  <a:lnTo>
                    <a:pt x="3" y="8"/>
                  </a:lnTo>
                  <a:lnTo>
                    <a:pt x="2" y="6"/>
                  </a:lnTo>
                  <a:lnTo>
                    <a:pt x="1" y="5"/>
                  </a:lnTo>
                  <a:lnTo>
                    <a:pt x="0"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65" name="Freeform 941"/>
            <p:cNvSpPr>
              <a:spLocks/>
            </p:cNvSpPr>
            <p:nvPr/>
          </p:nvSpPr>
          <p:spPr bwMode="auto">
            <a:xfrm>
              <a:off x="2965" y="2688"/>
              <a:ext cx="24" cy="72"/>
            </a:xfrm>
            <a:custGeom>
              <a:avLst/>
              <a:gdLst>
                <a:gd name="T0" fmla="*/ 216 w 4"/>
                <a:gd name="T1" fmla="*/ 0 h 12"/>
                <a:gd name="T2" fmla="*/ 432 w 4"/>
                <a:gd name="T3" fmla="*/ 432 h 12"/>
                <a:gd name="T4" fmla="*/ 648 w 4"/>
                <a:gd name="T5" fmla="*/ 648 h 12"/>
                <a:gd name="T6" fmla="*/ 864 w 4"/>
                <a:gd name="T7" fmla="*/ 1080 h 12"/>
                <a:gd name="T8" fmla="*/ 864 w 4"/>
                <a:gd name="T9" fmla="*/ 2376 h 12"/>
                <a:gd name="T10" fmla="*/ 216 w 4"/>
                <a:gd name="T11" fmla="*/ 2592 h 12"/>
                <a:gd name="T12" fmla="*/ 216 w 4"/>
                <a:gd name="T13" fmla="*/ 2160 h 12"/>
                <a:gd name="T14" fmla="*/ 216 w 4"/>
                <a:gd name="T15" fmla="*/ 1944 h 12"/>
                <a:gd name="T16" fmla="*/ 216 w 4"/>
                <a:gd name="T17" fmla="*/ 1728 h 12"/>
                <a:gd name="T18" fmla="*/ 0 w 4"/>
                <a:gd name="T19" fmla="*/ 1512 h 12"/>
                <a:gd name="T20" fmla="*/ 0 w 4"/>
                <a:gd name="T21" fmla="*/ 648 h 12"/>
                <a:gd name="T22" fmla="*/ 0 w 4"/>
                <a:gd name="T23" fmla="*/ 0 h 12"/>
                <a:gd name="T24" fmla="*/ 216 w 4"/>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2"/>
                <a:gd name="T41" fmla="*/ 4 w 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2">
                  <a:moveTo>
                    <a:pt x="1" y="0"/>
                  </a:moveTo>
                  <a:lnTo>
                    <a:pt x="2" y="2"/>
                  </a:lnTo>
                  <a:lnTo>
                    <a:pt x="3" y="3"/>
                  </a:lnTo>
                  <a:lnTo>
                    <a:pt x="4" y="5"/>
                  </a:lnTo>
                  <a:lnTo>
                    <a:pt x="4" y="11"/>
                  </a:lnTo>
                  <a:lnTo>
                    <a:pt x="1" y="12"/>
                  </a:lnTo>
                  <a:lnTo>
                    <a:pt x="1" y="10"/>
                  </a:lnTo>
                  <a:lnTo>
                    <a:pt x="1" y="9"/>
                  </a:lnTo>
                  <a:lnTo>
                    <a:pt x="1" y="8"/>
                  </a:lnTo>
                  <a:lnTo>
                    <a:pt x="0" y="7"/>
                  </a:lnTo>
                  <a:lnTo>
                    <a:pt x="0" y="3"/>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66" name="Freeform 942"/>
            <p:cNvSpPr>
              <a:spLocks/>
            </p:cNvSpPr>
            <p:nvPr/>
          </p:nvSpPr>
          <p:spPr bwMode="auto">
            <a:xfrm>
              <a:off x="2965" y="2688"/>
              <a:ext cx="24" cy="72"/>
            </a:xfrm>
            <a:custGeom>
              <a:avLst/>
              <a:gdLst>
                <a:gd name="T0" fmla="*/ 216 w 4"/>
                <a:gd name="T1" fmla="*/ 0 h 12"/>
                <a:gd name="T2" fmla="*/ 432 w 4"/>
                <a:gd name="T3" fmla="*/ 432 h 12"/>
                <a:gd name="T4" fmla="*/ 648 w 4"/>
                <a:gd name="T5" fmla="*/ 648 h 12"/>
                <a:gd name="T6" fmla="*/ 864 w 4"/>
                <a:gd name="T7" fmla="*/ 1080 h 12"/>
                <a:gd name="T8" fmla="*/ 864 w 4"/>
                <a:gd name="T9" fmla="*/ 2376 h 12"/>
                <a:gd name="T10" fmla="*/ 216 w 4"/>
                <a:gd name="T11" fmla="*/ 2592 h 12"/>
                <a:gd name="T12" fmla="*/ 216 w 4"/>
                <a:gd name="T13" fmla="*/ 2160 h 12"/>
                <a:gd name="T14" fmla="*/ 216 w 4"/>
                <a:gd name="T15" fmla="*/ 1944 h 12"/>
                <a:gd name="T16" fmla="*/ 216 w 4"/>
                <a:gd name="T17" fmla="*/ 1728 h 12"/>
                <a:gd name="T18" fmla="*/ 0 w 4"/>
                <a:gd name="T19" fmla="*/ 1512 h 12"/>
                <a:gd name="T20" fmla="*/ 0 w 4"/>
                <a:gd name="T21" fmla="*/ 648 h 12"/>
                <a:gd name="T22" fmla="*/ 0 w 4"/>
                <a:gd name="T23" fmla="*/ 0 h 12"/>
                <a:gd name="T24" fmla="*/ 216 w 4"/>
                <a:gd name="T25" fmla="*/ 0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2"/>
                <a:gd name="T41" fmla="*/ 4 w 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2">
                  <a:moveTo>
                    <a:pt x="1" y="0"/>
                  </a:moveTo>
                  <a:lnTo>
                    <a:pt x="2" y="2"/>
                  </a:lnTo>
                  <a:lnTo>
                    <a:pt x="3" y="3"/>
                  </a:lnTo>
                  <a:lnTo>
                    <a:pt x="4" y="5"/>
                  </a:lnTo>
                  <a:lnTo>
                    <a:pt x="4" y="11"/>
                  </a:lnTo>
                  <a:lnTo>
                    <a:pt x="1" y="12"/>
                  </a:lnTo>
                  <a:lnTo>
                    <a:pt x="1" y="10"/>
                  </a:lnTo>
                  <a:lnTo>
                    <a:pt x="1" y="9"/>
                  </a:lnTo>
                  <a:lnTo>
                    <a:pt x="1" y="8"/>
                  </a:lnTo>
                  <a:lnTo>
                    <a:pt x="0" y="7"/>
                  </a:lnTo>
                  <a:lnTo>
                    <a:pt x="0" y="3"/>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67" name="Freeform 943"/>
            <p:cNvSpPr>
              <a:spLocks/>
            </p:cNvSpPr>
            <p:nvPr/>
          </p:nvSpPr>
          <p:spPr bwMode="auto">
            <a:xfrm>
              <a:off x="2923" y="2682"/>
              <a:ext cx="48" cy="90"/>
            </a:xfrm>
            <a:custGeom>
              <a:avLst/>
              <a:gdLst>
                <a:gd name="T0" fmla="*/ 1512 w 8"/>
                <a:gd name="T1" fmla="*/ 216 h 15"/>
                <a:gd name="T2" fmla="*/ 1512 w 8"/>
                <a:gd name="T3" fmla="*/ 864 h 15"/>
                <a:gd name="T4" fmla="*/ 1512 w 8"/>
                <a:gd name="T5" fmla="*/ 1728 h 15"/>
                <a:gd name="T6" fmla="*/ 1728 w 8"/>
                <a:gd name="T7" fmla="*/ 1944 h 15"/>
                <a:gd name="T8" fmla="*/ 1728 w 8"/>
                <a:gd name="T9" fmla="*/ 2160 h 15"/>
                <a:gd name="T10" fmla="*/ 1728 w 8"/>
                <a:gd name="T11" fmla="*/ 2376 h 15"/>
                <a:gd name="T12" fmla="*/ 1728 w 8"/>
                <a:gd name="T13" fmla="*/ 2808 h 15"/>
                <a:gd name="T14" fmla="*/ 1512 w 8"/>
                <a:gd name="T15" fmla="*/ 2808 h 15"/>
                <a:gd name="T16" fmla="*/ 432 w 8"/>
                <a:gd name="T17" fmla="*/ 3240 h 15"/>
                <a:gd name="T18" fmla="*/ 216 w 8"/>
                <a:gd name="T19" fmla="*/ 3240 h 15"/>
                <a:gd name="T20" fmla="*/ 0 w 8"/>
                <a:gd name="T21" fmla="*/ 2808 h 15"/>
                <a:gd name="T22" fmla="*/ 0 w 8"/>
                <a:gd name="T23" fmla="*/ 2376 h 15"/>
                <a:gd name="T24" fmla="*/ 216 w 8"/>
                <a:gd name="T25" fmla="*/ 1728 h 15"/>
                <a:gd name="T26" fmla="*/ 216 w 8"/>
                <a:gd name="T27" fmla="*/ 1512 h 15"/>
                <a:gd name="T28" fmla="*/ 0 w 8"/>
                <a:gd name="T29" fmla="*/ 648 h 15"/>
                <a:gd name="T30" fmla="*/ 216 w 8"/>
                <a:gd name="T31" fmla="*/ 0 h 15"/>
                <a:gd name="T32" fmla="*/ 648 w 8"/>
                <a:gd name="T33" fmla="*/ 0 h 15"/>
                <a:gd name="T34" fmla="*/ 864 w 8"/>
                <a:gd name="T35" fmla="*/ 216 h 15"/>
                <a:gd name="T36" fmla="*/ 1296 w 8"/>
                <a:gd name="T37" fmla="*/ 0 h 15"/>
                <a:gd name="T38" fmla="*/ 1512 w 8"/>
                <a:gd name="T39" fmla="*/ 216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5"/>
                <a:gd name="T62" fmla="*/ 8 w 8"/>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5">
                  <a:moveTo>
                    <a:pt x="7" y="1"/>
                  </a:moveTo>
                  <a:lnTo>
                    <a:pt x="7" y="4"/>
                  </a:lnTo>
                  <a:lnTo>
                    <a:pt x="7" y="8"/>
                  </a:lnTo>
                  <a:lnTo>
                    <a:pt x="8" y="9"/>
                  </a:lnTo>
                  <a:lnTo>
                    <a:pt x="8" y="10"/>
                  </a:lnTo>
                  <a:lnTo>
                    <a:pt x="8" y="11"/>
                  </a:lnTo>
                  <a:lnTo>
                    <a:pt x="8" y="13"/>
                  </a:lnTo>
                  <a:lnTo>
                    <a:pt x="7" y="13"/>
                  </a:lnTo>
                  <a:lnTo>
                    <a:pt x="2" y="15"/>
                  </a:lnTo>
                  <a:lnTo>
                    <a:pt x="1" y="15"/>
                  </a:lnTo>
                  <a:lnTo>
                    <a:pt x="0" y="13"/>
                  </a:lnTo>
                  <a:lnTo>
                    <a:pt x="0" y="11"/>
                  </a:lnTo>
                  <a:lnTo>
                    <a:pt x="1" y="8"/>
                  </a:lnTo>
                  <a:lnTo>
                    <a:pt x="1" y="7"/>
                  </a:lnTo>
                  <a:lnTo>
                    <a:pt x="0" y="3"/>
                  </a:lnTo>
                  <a:lnTo>
                    <a:pt x="1" y="0"/>
                  </a:lnTo>
                  <a:lnTo>
                    <a:pt x="3" y="0"/>
                  </a:lnTo>
                  <a:lnTo>
                    <a:pt x="4" y="1"/>
                  </a:lnTo>
                  <a:lnTo>
                    <a:pt x="6" y="0"/>
                  </a:lnTo>
                  <a:lnTo>
                    <a:pt x="7"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68" name="Freeform 944"/>
            <p:cNvSpPr>
              <a:spLocks/>
            </p:cNvSpPr>
            <p:nvPr/>
          </p:nvSpPr>
          <p:spPr bwMode="auto">
            <a:xfrm>
              <a:off x="2923" y="2682"/>
              <a:ext cx="48" cy="90"/>
            </a:xfrm>
            <a:custGeom>
              <a:avLst/>
              <a:gdLst>
                <a:gd name="T0" fmla="*/ 1512 w 8"/>
                <a:gd name="T1" fmla="*/ 216 h 15"/>
                <a:gd name="T2" fmla="*/ 1512 w 8"/>
                <a:gd name="T3" fmla="*/ 864 h 15"/>
                <a:gd name="T4" fmla="*/ 1512 w 8"/>
                <a:gd name="T5" fmla="*/ 1728 h 15"/>
                <a:gd name="T6" fmla="*/ 1728 w 8"/>
                <a:gd name="T7" fmla="*/ 1944 h 15"/>
                <a:gd name="T8" fmla="*/ 1728 w 8"/>
                <a:gd name="T9" fmla="*/ 2160 h 15"/>
                <a:gd name="T10" fmla="*/ 1728 w 8"/>
                <a:gd name="T11" fmla="*/ 2376 h 15"/>
                <a:gd name="T12" fmla="*/ 1728 w 8"/>
                <a:gd name="T13" fmla="*/ 2808 h 15"/>
                <a:gd name="T14" fmla="*/ 1512 w 8"/>
                <a:gd name="T15" fmla="*/ 2808 h 15"/>
                <a:gd name="T16" fmla="*/ 432 w 8"/>
                <a:gd name="T17" fmla="*/ 3240 h 15"/>
                <a:gd name="T18" fmla="*/ 216 w 8"/>
                <a:gd name="T19" fmla="*/ 3240 h 15"/>
                <a:gd name="T20" fmla="*/ 0 w 8"/>
                <a:gd name="T21" fmla="*/ 2808 h 15"/>
                <a:gd name="T22" fmla="*/ 0 w 8"/>
                <a:gd name="T23" fmla="*/ 2376 h 15"/>
                <a:gd name="T24" fmla="*/ 216 w 8"/>
                <a:gd name="T25" fmla="*/ 1728 h 15"/>
                <a:gd name="T26" fmla="*/ 216 w 8"/>
                <a:gd name="T27" fmla="*/ 1512 h 15"/>
                <a:gd name="T28" fmla="*/ 0 w 8"/>
                <a:gd name="T29" fmla="*/ 648 h 15"/>
                <a:gd name="T30" fmla="*/ 216 w 8"/>
                <a:gd name="T31" fmla="*/ 0 h 15"/>
                <a:gd name="T32" fmla="*/ 648 w 8"/>
                <a:gd name="T33" fmla="*/ 0 h 15"/>
                <a:gd name="T34" fmla="*/ 864 w 8"/>
                <a:gd name="T35" fmla="*/ 216 h 15"/>
                <a:gd name="T36" fmla="*/ 1296 w 8"/>
                <a:gd name="T37" fmla="*/ 0 h 15"/>
                <a:gd name="T38" fmla="*/ 1512 w 8"/>
                <a:gd name="T39" fmla="*/ 216 h 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15"/>
                <a:gd name="T62" fmla="*/ 8 w 8"/>
                <a:gd name="T63" fmla="*/ 15 h 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15">
                  <a:moveTo>
                    <a:pt x="7" y="1"/>
                  </a:moveTo>
                  <a:lnTo>
                    <a:pt x="7" y="4"/>
                  </a:lnTo>
                  <a:lnTo>
                    <a:pt x="7" y="8"/>
                  </a:lnTo>
                  <a:lnTo>
                    <a:pt x="8" y="9"/>
                  </a:lnTo>
                  <a:lnTo>
                    <a:pt x="8" y="10"/>
                  </a:lnTo>
                  <a:lnTo>
                    <a:pt x="8" y="11"/>
                  </a:lnTo>
                  <a:lnTo>
                    <a:pt x="8" y="13"/>
                  </a:lnTo>
                  <a:lnTo>
                    <a:pt x="7" y="13"/>
                  </a:lnTo>
                  <a:lnTo>
                    <a:pt x="2" y="15"/>
                  </a:lnTo>
                  <a:lnTo>
                    <a:pt x="1" y="15"/>
                  </a:lnTo>
                  <a:lnTo>
                    <a:pt x="0" y="13"/>
                  </a:lnTo>
                  <a:lnTo>
                    <a:pt x="0" y="11"/>
                  </a:lnTo>
                  <a:lnTo>
                    <a:pt x="1" y="8"/>
                  </a:lnTo>
                  <a:lnTo>
                    <a:pt x="1" y="7"/>
                  </a:lnTo>
                  <a:lnTo>
                    <a:pt x="0" y="3"/>
                  </a:lnTo>
                  <a:lnTo>
                    <a:pt x="1" y="0"/>
                  </a:lnTo>
                  <a:lnTo>
                    <a:pt x="3" y="0"/>
                  </a:lnTo>
                  <a:lnTo>
                    <a:pt x="4" y="1"/>
                  </a:lnTo>
                  <a:lnTo>
                    <a:pt x="6" y="0"/>
                  </a:lnTo>
                  <a:lnTo>
                    <a:pt x="7"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69" name="Freeform 945"/>
            <p:cNvSpPr>
              <a:spLocks/>
            </p:cNvSpPr>
            <p:nvPr/>
          </p:nvSpPr>
          <p:spPr bwMode="auto">
            <a:xfrm>
              <a:off x="2845" y="2688"/>
              <a:ext cx="84" cy="90"/>
            </a:xfrm>
            <a:custGeom>
              <a:avLst/>
              <a:gdLst>
                <a:gd name="T0" fmla="*/ 3024 w 14"/>
                <a:gd name="T1" fmla="*/ 3024 h 15"/>
                <a:gd name="T2" fmla="*/ 2808 w 14"/>
                <a:gd name="T3" fmla="*/ 2592 h 15"/>
                <a:gd name="T4" fmla="*/ 2808 w 14"/>
                <a:gd name="T5" fmla="*/ 2160 h 15"/>
                <a:gd name="T6" fmla="*/ 3024 w 14"/>
                <a:gd name="T7" fmla="*/ 1512 h 15"/>
                <a:gd name="T8" fmla="*/ 3024 w 14"/>
                <a:gd name="T9" fmla="*/ 1296 h 15"/>
                <a:gd name="T10" fmla="*/ 2808 w 14"/>
                <a:gd name="T11" fmla="*/ 432 h 15"/>
                <a:gd name="T12" fmla="*/ 2376 w 14"/>
                <a:gd name="T13" fmla="*/ 432 h 15"/>
                <a:gd name="T14" fmla="*/ 1944 w 14"/>
                <a:gd name="T15" fmla="*/ 648 h 15"/>
                <a:gd name="T16" fmla="*/ 1512 w 14"/>
                <a:gd name="T17" fmla="*/ 432 h 15"/>
                <a:gd name="T18" fmla="*/ 1296 w 14"/>
                <a:gd name="T19" fmla="*/ 432 h 15"/>
                <a:gd name="T20" fmla="*/ 1080 w 14"/>
                <a:gd name="T21" fmla="*/ 0 h 15"/>
                <a:gd name="T22" fmla="*/ 648 w 14"/>
                <a:gd name="T23" fmla="*/ 432 h 15"/>
                <a:gd name="T24" fmla="*/ 216 w 14"/>
                <a:gd name="T25" fmla="*/ 432 h 15"/>
                <a:gd name="T26" fmla="*/ 432 w 14"/>
                <a:gd name="T27" fmla="*/ 1080 h 15"/>
                <a:gd name="T28" fmla="*/ 216 w 14"/>
                <a:gd name="T29" fmla="*/ 1728 h 15"/>
                <a:gd name="T30" fmla="*/ 0 w 14"/>
                <a:gd name="T31" fmla="*/ 1728 h 15"/>
                <a:gd name="T32" fmla="*/ 0 w 14"/>
                <a:gd name="T33" fmla="*/ 2376 h 15"/>
                <a:gd name="T34" fmla="*/ 432 w 14"/>
                <a:gd name="T35" fmla="*/ 2592 h 15"/>
                <a:gd name="T36" fmla="*/ 648 w 14"/>
                <a:gd name="T37" fmla="*/ 2808 h 15"/>
                <a:gd name="T38" fmla="*/ 432 w 14"/>
                <a:gd name="T39" fmla="*/ 3240 h 15"/>
                <a:gd name="T40" fmla="*/ 1080 w 14"/>
                <a:gd name="T41" fmla="*/ 3240 h 15"/>
                <a:gd name="T42" fmla="*/ 1728 w 14"/>
                <a:gd name="T43" fmla="*/ 3024 h 15"/>
                <a:gd name="T44" fmla="*/ 2160 w 14"/>
                <a:gd name="T45" fmla="*/ 3024 h 15"/>
                <a:gd name="T46" fmla="*/ 3024 w 14"/>
                <a:gd name="T47" fmla="*/ 3024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5"/>
                <a:gd name="T74" fmla="*/ 14 w 14"/>
                <a:gd name="T75" fmla="*/ 15 h 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5">
                  <a:moveTo>
                    <a:pt x="14" y="14"/>
                  </a:moveTo>
                  <a:lnTo>
                    <a:pt x="13" y="12"/>
                  </a:lnTo>
                  <a:lnTo>
                    <a:pt x="13" y="10"/>
                  </a:lnTo>
                  <a:lnTo>
                    <a:pt x="14" y="7"/>
                  </a:lnTo>
                  <a:lnTo>
                    <a:pt x="14" y="6"/>
                  </a:lnTo>
                  <a:lnTo>
                    <a:pt x="13" y="2"/>
                  </a:lnTo>
                  <a:lnTo>
                    <a:pt x="11" y="2"/>
                  </a:lnTo>
                  <a:lnTo>
                    <a:pt x="9" y="3"/>
                  </a:lnTo>
                  <a:lnTo>
                    <a:pt x="7" y="2"/>
                  </a:lnTo>
                  <a:lnTo>
                    <a:pt x="6" y="2"/>
                  </a:lnTo>
                  <a:lnTo>
                    <a:pt x="5" y="0"/>
                  </a:lnTo>
                  <a:lnTo>
                    <a:pt x="3" y="2"/>
                  </a:lnTo>
                  <a:lnTo>
                    <a:pt x="1" y="2"/>
                  </a:lnTo>
                  <a:lnTo>
                    <a:pt x="2" y="5"/>
                  </a:lnTo>
                  <a:lnTo>
                    <a:pt x="1" y="8"/>
                  </a:lnTo>
                  <a:lnTo>
                    <a:pt x="0" y="8"/>
                  </a:lnTo>
                  <a:lnTo>
                    <a:pt x="0" y="11"/>
                  </a:lnTo>
                  <a:lnTo>
                    <a:pt x="2" y="12"/>
                  </a:lnTo>
                  <a:lnTo>
                    <a:pt x="3" y="13"/>
                  </a:lnTo>
                  <a:lnTo>
                    <a:pt x="2" y="15"/>
                  </a:lnTo>
                  <a:lnTo>
                    <a:pt x="5" y="15"/>
                  </a:lnTo>
                  <a:lnTo>
                    <a:pt x="8" y="14"/>
                  </a:lnTo>
                  <a:lnTo>
                    <a:pt x="10" y="14"/>
                  </a:lnTo>
                  <a:lnTo>
                    <a:pt x="14" y="1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70" name="Freeform 946"/>
            <p:cNvSpPr>
              <a:spLocks/>
            </p:cNvSpPr>
            <p:nvPr/>
          </p:nvSpPr>
          <p:spPr bwMode="auto">
            <a:xfrm>
              <a:off x="2845" y="2688"/>
              <a:ext cx="84" cy="90"/>
            </a:xfrm>
            <a:custGeom>
              <a:avLst/>
              <a:gdLst>
                <a:gd name="T0" fmla="*/ 3024 w 14"/>
                <a:gd name="T1" fmla="*/ 3024 h 15"/>
                <a:gd name="T2" fmla="*/ 2808 w 14"/>
                <a:gd name="T3" fmla="*/ 2592 h 15"/>
                <a:gd name="T4" fmla="*/ 2808 w 14"/>
                <a:gd name="T5" fmla="*/ 2160 h 15"/>
                <a:gd name="T6" fmla="*/ 3024 w 14"/>
                <a:gd name="T7" fmla="*/ 1512 h 15"/>
                <a:gd name="T8" fmla="*/ 3024 w 14"/>
                <a:gd name="T9" fmla="*/ 1296 h 15"/>
                <a:gd name="T10" fmla="*/ 2808 w 14"/>
                <a:gd name="T11" fmla="*/ 432 h 15"/>
                <a:gd name="T12" fmla="*/ 2376 w 14"/>
                <a:gd name="T13" fmla="*/ 432 h 15"/>
                <a:gd name="T14" fmla="*/ 1944 w 14"/>
                <a:gd name="T15" fmla="*/ 648 h 15"/>
                <a:gd name="T16" fmla="*/ 1512 w 14"/>
                <a:gd name="T17" fmla="*/ 432 h 15"/>
                <a:gd name="T18" fmla="*/ 1296 w 14"/>
                <a:gd name="T19" fmla="*/ 432 h 15"/>
                <a:gd name="T20" fmla="*/ 1080 w 14"/>
                <a:gd name="T21" fmla="*/ 0 h 15"/>
                <a:gd name="T22" fmla="*/ 648 w 14"/>
                <a:gd name="T23" fmla="*/ 432 h 15"/>
                <a:gd name="T24" fmla="*/ 216 w 14"/>
                <a:gd name="T25" fmla="*/ 432 h 15"/>
                <a:gd name="T26" fmla="*/ 432 w 14"/>
                <a:gd name="T27" fmla="*/ 1080 h 15"/>
                <a:gd name="T28" fmla="*/ 216 w 14"/>
                <a:gd name="T29" fmla="*/ 1728 h 15"/>
                <a:gd name="T30" fmla="*/ 0 w 14"/>
                <a:gd name="T31" fmla="*/ 1728 h 15"/>
                <a:gd name="T32" fmla="*/ 0 w 14"/>
                <a:gd name="T33" fmla="*/ 2376 h 15"/>
                <a:gd name="T34" fmla="*/ 432 w 14"/>
                <a:gd name="T35" fmla="*/ 2592 h 15"/>
                <a:gd name="T36" fmla="*/ 648 w 14"/>
                <a:gd name="T37" fmla="*/ 2808 h 15"/>
                <a:gd name="T38" fmla="*/ 432 w 14"/>
                <a:gd name="T39" fmla="*/ 3240 h 15"/>
                <a:gd name="T40" fmla="*/ 1080 w 14"/>
                <a:gd name="T41" fmla="*/ 3240 h 15"/>
                <a:gd name="T42" fmla="*/ 1728 w 14"/>
                <a:gd name="T43" fmla="*/ 3024 h 15"/>
                <a:gd name="T44" fmla="*/ 2160 w 14"/>
                <a:gd name="T45" fmla="*/ 3024 h 15"/>
                <a:gd name="T46" fmla="*/ 3024 w 14"/>
                <a:gd name="T47" fmla="*/ 3024 h 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5"/>
                <a:gd name="T74" fmla="*/ 14 w 14"/>
                <a:gd name="T75" fmla="*/ 15 h 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5">
                  <a:moveTo>
                    <a:pt x="14" y="14"/>
                  </a:moveTo>
                  <a:lnTo>
                    <a:pt x="13" y="12"/>
                  </a:lnTo>
                  <a:lnTo>
                    <a:pt x="13" y="10"/>
                  </a:lnTo>
                  <a:lnTo>
                    <a:pt x="14" y="7"/>
                  </a:lnTo>
                  <a:lnTo>
                    <a:pt x="14" y="6"/>
                  </a:lnTo>
                  <a:lnTo>
                    <a:pt x="13" y="2"/>
                  </a:lnTo>
                  <a:lnTo>
                    <a:pt x="11" y="2"/>
                  </a:lnTo>
                  <a:lnTo>
                    <a:pt x="9" y="3"/>
                  </a:lnTo>
                  <a:lnTo>
                    <a:pt x="7" y="2"/>
                  </a:lnTo>
                  <a:lnTo>
                    <a:pt x="6" y="2"/>
                  </a:lnTo>
                  <a:lnTo>
                    <a:pt x="5" y="0"/>
                  </a:lnTo>
                  <a:lnTo>
                    <a:pt x="3" y="2"/>
                  </a:lnTo>
                  <a:lnTo>
                    <a:pt x="1" y="2"/>
                  </a:lnTo>
                  <a:lnTo>
                    <a:pt x="2" y="5"/>
                  </a:lnTo>
                  <a:lnTo>
                    <a:pt x="1" y="8"/>
                  </a:lnTo>
                  <a:lnTo>
                    <a:pt x="0" y="8"/>
                  </a:lnTo>
                  <a:lnTo>
                    <a:pt x="0" y="11"/>
                  </a:lnTo>
                  <a:lnTo>
                    <a:pt x="2" y="12"/>
                  </a:lnTo>
                  <a:lnTo>
                    <a:pt x="3" y="13"/>
                  </a:lnTo>
                  <a:lnTo>
                    <a:pt x="2" y="15"/>
                  </a:lnTo>
                  <a:lnTo>
                    <a:pt x="5" y="15"/>
                  </a:lnTo>
                  <a:lnTo>
                    <a:pt x="8" y="14"/>
                  </a:lnTo>
                  <a:lnTo>
                    <a:pt x="10" y="14"/>
                  </a:lnTo>
                  <a:lnTo>
                    <a:pt x="14" y="1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71" name="Freeform 947"/>
            <p:cNvSpPr>
              <a:spLocks/>
            </p:cNvSpPr>
            <p:nvPr/>
          </p:nvSpPr>
          <p:spPr bwMode="auto">
            <a:xfrm>
              <a:off x="3079" y="2658"/>
              <a:ext cx="102" cy="156"/>
            </a:xfrm>
            <a:custGeom>
              <a:avLst/>
              <a:gdLst>
                <a:gd name="T0" fmla="*/ 0 w 17"/>
                <a:gd name="T1" fmla="*/ 4320 h 26"/>
                <a:gd name="T2" fmla="*/ 432 w 17"/>
                <a:gd name="T3" fmla="*/ 4752 h 26"/>
                <a:gd name="T4" fmla="*/ 648 w 17"/>
                <a:gd name="T5" fmla="*/ 4968 h 26"/>
                <a:gd name="T6" fmla="*/ 648 w 17"/>
                <a:gd name="T7" fmla="*/ 5400 h 26"/>
                <a:gd name="T8" fmla="*/ 1512 w 17"/>
                <a:gd name="T9" fmla="*/ 5400 h 26"/>
                <a:gd name="T10" fmla="*/ 2160 w 17"/>
                <a:gd name="T11" fmla="*/ 5400 h 26"/>
                <a:gd name="T12" fmla="*/ 3024 w 17"/>
                <a:gd name="T13" fmla="*/ 5400 h 26"/>
                <a:gd name="T14" fmla="*/ 3240 w 17"/>
                <a:gd name="T15" fmla="*/ 5616 h 26"/>
                <a:gd name="T16" fmla="*/ 3672 w 17"/>
                <a:gd name="T17" fmla="*/ 5184 h 26"/>
                <a:gd name="T18" fmla="*/ 3024 w 17"/>
                <a:gd name="T19" fmla="*/ 4104 h 26"/>
                <a:gd name="T20" fmla="*/ 3024 w 17"/>
                <a:gd name="T21" fmla="*/ 3672 h 26"/>
                <a:gd name="T22" fmla="*/ 3672 w 17"/>
                <a:gd name="T23" fmla="*/ 2808 h 26"/>
                <a:gd name="T24" fmla="*/ 3240 w 17"/>
                <a:gd name="T25" fmla="*/ 2160 h 26"/>
                <a:gd name="T26" fmla="*/ 2808 w 17"/>
                <a:gd name="T27" fmla="*/ 1944 h 26"/>
                <a:gd name="T28" fmla="*/ 2808 w 17"/>
                <a:gd name="T29" fmla="*/ 1512 h 26"/>
                <a:gd name="T30" fmla="*/ 3456 w 17"/>
                <a:gd name="T31" fmla="*/ 1512 h 26"/>
                <a:gd name="T32" fmla="*/ 3456 w 17"/>
                <a:gd name="T33" fmla="*/ 432 h 26"/>
                <a:gd name="T34" fmla="*/ 3024 w 17"/>
                <a:gd name="T35" fmla="*/ 0 h 26"/>
                <a:gd name="T36" fmla="*/ 2808 w 17"/>
                <a:gd name="T37" fmla="*/ 0 h 26"/>
                <a:gd name="T38" fmla="*/ 2808 w 17"/>
                <a:gd name="T39" fmla="*/ 216 h 26"/>
                <a:gd name="T40" fmla="*/ 3024 w 17"/>
                <a:gd name="T41" fmla="*/ 864 h 26"/>
                <a:gd name="T42" fmla="*/ 2592 w 17"/>
                <a:gd name="T43" fmla="*/ 1080 h 26"/>
                <a:gd name="T44" fmla="*/ 2376 w 17"/>
                <a:gd name="T45" fmla="*/ 1728 h 26"/>
                <a:gd name="T46" fmla="*/ 1944 w 17"/>
                <a:gd name="T47" fmla="*/ 2160 h 26"/>
                <a:gd name="T48" fmla="*/ 1728 w 17"/>
                <a:gd name="T49" fmla="*/ 3024 h 26"/>
                <a:gd name="T50" fmla="*/ 1512 w 17"/>
                <a:gd name="T51" fmla="*/ 3240 h 26"/>
                <a:gd name="T52" fmla="*/ 1296 w 17"/>
                <a:gd name="T53" fmla="*/ 3024 h 26"/>
                <a:gd name="T54" fmla="*/ 864 w 17"/>
                <a:gd name="T55" fmla="*/ 3024 h 26"/>
                <a:gd name="T56" fmla="*/ 216 w 17"/>
                <a:gd name="T57" fmla="*/ 3672 h 26"/>
                <a:gd name="T58" fmla="*/ 0 w 17"/>
                <a:gd name="T59" fmla="*/ 4320 h 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
                <a:gd name="T91" fmla="*/ 0 h 26"/>
                <a:gd name="T92" fmla="*/ 17 w 17"/>
                <a:gd name="T93" fmla="*/ 26 h 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 h="26">
                  <a:moveTo>
                    <a:pt x="0" y="20"/>
                  </a:moveTo>
                  <a:lnTo>
                    <a:pt x="2" y="22"/>
                  </a:lnTo>
                  <a:lnTo>
                    <a:pt x="3" y="23"/>
                  </a:lnTo>
                  <a:lnTo>
                    <a:pt x="3" y="25"/>
                  </a:lnTo>
                  <a:lnTo>
                    <a:pt x="7" y="25"/>
                  </a:lnTo>
                  <a:lnTo>
                    <a:pt x="10" y="25"/>
                  </a:lnTo>
                  <a:lnTo>
                    <a:pt x="14" y="25"/>
                  </a:lnTo>
                  <a:lnTo>
                    <a:pt x="15" y="26"/>
                  </a:lnTo>
                  <a:lnTo>
                    <a:pt x="17" y="24"/>
                  </a:lnTo>
                  <a:lnTo>
                    <a:pt x="14" y="19"/>
                  </a:lnTo>
                  <a:lnTo>
                    <a:pt x="14" y="17"/>
                  </a:lnTo>
                  <a:lnTo>
                    <a:pt x="17" y="13"/>
                  </a:lnTo>
                  <a:lnTo>
                    <a:pt x="15" y="10"/>
                  </a:lnTo>
                  <a:lnTo>
                    <a:pt x="13" y="9"/>
                  </a:lnTo>
                  <a:lnTo>
                    <a:pt x="13" y="7"/>
                  </a:lnTo>
                  <a:lnTo>
                    <a:pt x="16" y="7"/>
                  </a:lnTo>
                  <a:lnTo>
                    <a:pt x="16" y="2"/>
                  </a:lnTo>
                  <a:lnTo>
                    <a:pt x="14" y="0"/>
                  </a:lnTo>
                  <a:lnTo>
                    <a:pt x="13" y="0"/>
                  </a:lnTo>
                  <a:lnTo>
                    <a:pt x="13" y="1"/>
                  </a:lnTo>
                  <a:lnTo>
                    <a:pt x="14" y="4"/>
                  </a:lnTo>
                  <a:lnTo>
                    <a:pt x="12" y="5"/>
                  </a:lnTo>
                  <a:lnTo>
                    <a:pt x="11" y="8"/>
                  </a:lnTo>
                  <a:lnTo>
                    <a:pt x="9" y="10"/>
                  </a:lnTo>
                  <a:lnTo>
                    <a:pt x="8" y="14"/>
                  </a:lnTo>
                  <a:lnTo>
                    <a:pt x="7" y="15"/>
                  </a:lnTo>
                  <a:lnTo>
                    <a:pt x="6" y="14"/>
                  </a:lnTo>
                  <a:lnTo>
                    <a:pt x="4" y="14"/>
                  </a:lnTo>
                  <a:lnTo>
                    <a:pt x="1" y="17"/>
                  </a:lnTo>
                  <a:lnTo>
                    <a:pt x="0" y="2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72" name="Freeform 948"/>
            <p:cNvSpPr>
              <a:spLocks/>
            </p:cNvSpPr>
            <p:nvPr/>
          </p:nvSpPr>
          <p:spPr bwMode="auto">
            <a:xfrm>
              <a:off x="3079" y="2658"/>
              <a:ext cx="102" cy="156"/>
            </a:xfrm>
            <a:custGeom>
              <a:avLst/>
              <a:gdLst>
                <a:gd name="T0" fmla="*/ 0 w 17"/>
                <a:gd name="T1" fmla="*/ 4320 h 26"/>
                <a:gd name="T2" fmla="*/ 432 w 17"/>
                <a:gd name="T3" fmla="*/ 4752 h 26"/>
                <a:gd name="T4" fmla="*/ 648 w 17"/>
                <a:gd name="T5" fmla="*/ 4968 h 26"/>
                <a:gd name="T6" fmla="*/ 648 w 17"/>
                <a:gd name="T7" fmla="*/ 5400 h 26"/>
                <a:gd name="T8" fmla="*/ 1512 w 17"/>
                <a:gd name="T9" fmla="*/ 5400 h 26"/>
                <a:gd name="T10" fmla="*/ 2160 w 17"/>
                <a:gd name="T11" fmla="*/ 5400 h 26"/>
                <a:gd name="T12" fmla="*/ 3024 w 17"/>
                <a:gd name="T13" fmla="*/ 5400 h 26"/>
                <a:gd name="T14" fmla="*/ 3240 w 17"/>
                <a:gd name="T15" fmla="*/ 5616 h 26"/>
                <a:gd name="T16" fmla="*/ 3672 w 17"/>
                <a:gd name="T17" fmla="*/ 5184 h 26"/>
                <a:gd name="T18" fmla="*/ 3024 w 17"/>
                <a:gd name="T19" fmla="*/ 4104 h 26"/>
                <a:gd name="T20" fmla="*/ 3024 w 17"/>
                <a:gd name="T21" fmla="*/ 3672 h 26"/>
                <a:gd name="T22" fmla="*/ 3672 w 17"/>
                <a:gd name="T23" fmla="*/ 2808 h 26"/>
                <a:gd name="T24" fmla="*/ 3240 w 17"/>
                <a:gd name="T25" fmla="*/ 2160 h 26"/>
                <a:gd name="T26" fmla="*/ 2808 w 17"/>
                <a:gd name="T27" fmla="*/ 1944 h 26"/>
                <a:gd name="T28" fmla="*/ 2808 w 17"/>
                <a:gd name="T29" fmla="*/ 1512 h 26"/>
                <a:gd name="T30" fmla="*/ 3456 w 17"/>
                <a:gd name="T31" fmla="*/ 1512 h 26"/>
                <a:gd name="T32" fmla="*/ 3456 w 17"/>
                <a:gd name="T33" fmla="*/ 432 h 26"/>
                <a:gd name="T34" fmla="*/ 3024 w 17"/>
                <a:gd name="T35" fmla="*/ 0 h 26"/>
                <a:gd name="T36" fmla="*/ 2808 w 17"/>
                <a:gd name="T37" fmla="*/ 0 h 26"/>
                <a:gd name="T38" fmla="*/ 2808 w 17"/>
                <a:gd name="T39" fmla="*/ 216 h 26"/>
                <a:gd name="T40" fmla="*/ 3024 w 17"/>
                <a:gd name="T41" fmla="*/ 864 h 26"/>
                <a:gd name="T42" fmla="*/ 2592 w 17"/>
                <a:gd name="T43" fmla="*/ 1080 h 26"/>
                <a:gd name="T44" fmla="*/ 2376 w 17"/>
                <a:gd name="T45" fmla="*/ 1728 h 26"/>
                <a:gd name="T46" fmla="*/ 1944 w 17"/>
                <a:gd name="T47" fmla="*/ 2160 h 26"/>
                <a:gd name="T48" fmla="*/ 1728 w 17"/>
                <a:gd name="T49" fmla="*/ 3024 h 26"/>
                <a:gd name="T50" fmla="*/ 1512 w 17"/>
                <a:gd name="T51" fmla="*/ 3240 h 26"/>
                <a:gd name="T52" fmla="*/ 1296 w 17"/>
                <a:gd name="T53" fmla="*/ 3024 h 26"/>
                <a:gd name="T54" fmla="*/ 864 w 17"/>
                <a:gd name="T55" fmla="*/ 3024 h 26"/>
                <a:gd name="T56" fmla="*/ 216 w 17"/>
                <a:gd name="T57" fmla="*/ 3672 h 26"/>
                <a:gd name="T58" fmla="*/ 0 w 17"/>
                <a:gd name="T59" fmla="*/ 4320 h 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
                <a:gd name="T91" fmla="*/ 0 h 26"/>
                <a:gd name="T92" fmla="*/ 17 w 17"/>
                <a:gd name="T93" fmla="*/ 26 h 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 h="26">
                  <a:moveTo>
                    <a:pt x="0" y="20"/>
                  </a:moveTo>
                  <a:lnTo>
                    <a:pt x="2" y="22"/>
                  </a:lnTo>
                  <a:lnTo>
                    <a:pt x="3" y="23"/>
                  </a:lnTo>
                  <a:lnTo>
                    <a:pt x="3" y="25"/>
                  </a:lnTo>
                  <a:lnTo>
                    <a:pt x="7" y="25"/>
                  </a:lnTo>
                  <a:lnTo>
                    <a:pt x="10" y="25"/>
                  </a:lnTo>
                  <a:lnTo>
                    <a:pt x="14" y="25"/>
                  </a:lnTo>
                  <a:lnTo>
                    <a:pt x="15" y="26"/>
                  </a:lnTo>
                  <a:lnTo>
                    <a:pt x="17" y="24"/>
                  </a:lnTo>
                  <a:lnTo>
                    <a:pt x="14" y="19"/>
                  </a:lnTo>
                  <a:lnTo>
                    <a:pt x="14" y="17"/>
                  </a:lnTo>
                  <a:lnTo>
                    <a:pt x="17" y="13"/>
                  </a:lnTo>
                  <a:lnTo>
                    <a:pt x="15" y="10"/>
                  </a:lnTo>
                  <a:lnTo>
                    <a:pt x="13" y="9"/>
                  </a:lnTo>
                  <a:lnTo>
                    <a:pt x="13" y="7"/>
                  </a:lnTo>
                  <a:lnTo>
                    <a:pt x="16" y="7"/>
                  </a:lnTo>
                  <a:lnTo>
                    <a:pt x="16" y="2"/>
                  </a:lnTo>
                  <a:lnTo>
                    <a:pt x="14" y="0"/>
                  </a:lnTo>
                  <a:lnTo>
                    <a:pt x="13" y="0"/>
                  </a:lnTo>
                  <a:lnTo>
                    <a:pt x="13" y="1"/>
                  </a:lnTo>
                  <a:lnTo>
                    <a:pt x="14" y="4"/>
                  </a:lnTo>
                  <a:lnTo>
                    <a:pt x="12" y="5"/>
                  </a:lnTo>
                  <a:lnTo>
                    <a:pt x="11" y="8"/>
                  </a:lnTo>
                  <a:lnTo>
                    <a:pt x="9" y="10"/>
                  </a:lnTo>
                  <a:lnTo>
                    <a:pt x="8" y="14"/>
                  </a:lnTo>
                  <a:lnTo>
                    <a:pt x="7" y="15"/>
                  </a:lnTo>
                  <a:lnTo>
                    <a:pt x="6" y="14"/>
                  </a:lnTo>
                  <a:lnTo>
                    <a:pt x="4" y="14"/>
                  </a:lnTo>
                  <a:lnTo>
                    <a:pt x="1" y="17"/>
                  </a:lnTo>
                  <a:lnTo>
                    <a:pt x="0" y="2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73" name="Freeform 949"/>
            <p:cNvSpPr>
              <a:spLocks/>
            </p:cNvSpPr>
            <p:nvPr/>
          </p:nvSpPr>
          <p:spPr bwMode="auto">
            <a:xfrm>
              <a:off x="3163" y="2676"/>
              <a:ext cx="180" cy="126"/>
            </a:xfrm>
            <a:custGeom>
              <a:avLst/>
              <a:gdLst>
                <a:gd name="T0" fmla="*/ 648 w 30"/>
                <a:gd name="T1" fmla="*/ 4536 h 21"/>
                <a:gd name="T2" fmla="*/ 0 w 30"/>
                <a:gd name="T3" fmla="*/ 3456 h 21"/>
                <a:gd name="T4" fmla="*/ 0 w 30"/>
                <a:gd name="T5" fmla="*/ 3024 h 21"/>
                <a:gd name="T6" fmla="*/ 648 w 30"/>
                <a:gd name="T7" fmla="*/ 2160 h 21"/>
                <a:gd name="T8" fmla="*/ 2160 w 30"/>
                <a:gd name="T9" fmla="*/ 1944 h 21"/>
                <a:gd name="T10" fmla="*/ 2376 w 30"/>
                <a:gd name="T11" fmla="*/ 1296 h 21"/>
                <a:gd name="T12" fmla="*/ 3024 w 30"/>
                <a:gd name="T13" fmla="*/ 1296 h 21"/>
                <a:gd name="T14" fmla="*/ 3672 w 30"/>
                <a:gd name="T15" fmla="*/ 648 h 21"/>
                <a:gd name="T16" fmla="*/ 3888 w 30"/>
                <a:gd name="T17" fmla="*/ 216 h 21"/>
                <a:gd name="T18" fmla="*/ 4104 w 30"/>
                <a:gd name="T19" fmla="*/ 0 h 21"/>
                <a:gd name="T20" fmla="*/ 4536 w 30"/>
                <a:gd name="T21" fmla="*/ 216 h 21"/>
                <a:gd name="T22" fmla="*/ 4536 w 30"/>
                <a:gd name="T23" fmla="*/ 432 h 21"/>
                <a:gd name="T24" fmla="*/ 4320 w 30"/>
                <a:gd name="T25" fmla="*/ 432 h 21"/>
                <a:gd name="T26" fmla="*/ 4752 w 30"/>
                <a:gd name="T27" fmla="*/ 864 h 21"/>
                <a:gd name="T28" fmla="*/ 4752 w 30"/>
                <a:gd name="T29" fmla="*/ 1512 h 21"/>
                <a:gd name="T30" fmla="*/ 4968 w 30"/>
                <a:gd name="T31" fmla="*/ 1728 h 21"/>
                <a:gd name="T32" fmla="*/ 5184 w 30"/>
                <a:gd name="T33" fmla="*/ 1944 h 21"/>
                <a:gd name="T34" fmla="*/ 5400 w 30"/>
                <a:gd name="T35" fmla="*/ 1944 h 21"/>
                <a:gd name="T36" fmla="*/ 5832 w 30"/>
                <a:gd name="T37" fmla="*/ 2376 h 21"/>
                <a:gd name="T38" fmla="*/ 5832 w 30"/>
                <a:gd name="T39" fmla="*/ 2808 h 21"/>
                <a:gd name="T40" fmla="*/ 6264 w 30"/>
                <a:gd name="T41" fmla="*/ 3024 h 21"/>
                <a:gd name="T42" fmla="*/ 6480 w 30"/>
                <a:gd name="T43" fmla="*/ 3240 h 21"/>
                <a:gd name="T44" fmla="*/ 5616 w 30"/>
                <a:gd name="T45" fmla="*/ 3240 h 21"/>
                <a:gd name="T46" fmla="*/ 4320 w 30"/>
                <a:gd name="T47" fmla="*/ 3672 h 21"/>
                <a:gd name="T48" fmla="*/ 3888 w 30"/>
                <a:gd name="T49" fmla="*/ 3888 h 21"/>
                <a:gd name="T50" fmla="*/ 3240 w 30"/>
                <a:gd name="T51" fmla="*/ 3672 h 21"/>
                <a:gd name="T52" fmla="*/ 2808 w 30"/>
                <a:gd name="T53" fmla="*/ 3456 h 21"/>
                <a:gd name="T54" fmla="*/ 1944 w 30"/>
                <a:gd name="T55" fmla="*/ 3456 h 21"/>
                <a:gd name="T56" fmla="*/ 1944 w 30"/>
                <a:gd name="T57" fmla="*/ 4104 h 21"/>
                <a:gd name="T58" fmla="*/ 1728 w 30"/>
                <a:gd name="T59" fmla="*/ 4104 h 21"/>
                <a:gd name="T60" fmla="*/ 1080 w 30"/>
                <a:gd name="T61" fmla="*/ 4104 h 21"/>
                <a:gd name="T62" fmla="*/ 864 w 30"/>
                <a:gd name="T63" fmla="*/ 4104 h 21"/>
                <a:gd name="T64" fmla="*/ 648 w 30"/>
                <a:gd name="T65" fmla="*/ 4536 h 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1"/>
                <a:gd name="T101" fmla="*/ 30 w 30"/>
                <a:gd name="T102" fmla="*/ 21 h 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1">
                  <a:moveTo>
                    <a:pt x="3" y="21"/>
                  </a:moveTo>
                  <a:lnTo>
                    <a:pt x="0" y="16"/>
                  </a:lnTo>
                  <a:lnTo>
                    <a:pt x="0" y="14"/>
                  </a:lnTo>
                  <a:lnTo>
                    <a:pt x="3" y="10"/>
                  </a:lnTo>
                  <a:lnTo>
                    <a:pt x="10" y="9"/>
                  </a:lnTo>
                  <a:lnTo>
                    <a:pt x="11" y="6"/>
                  </a:lnTo>
                  <a:lnTo>
                    <a:pt x="14" y="6"/>
                  </a:lnTo>
                  <a:lnTo>
                    <a:pt x="17" y="3"/>
                  </a:lnTo>
                  <a:lnTo>
                    <a:pt x="18" y="1"/>
                  </a:lnTo>
                  <a:lnTo>
                    <a:pt x="19" y="0"/>
                  </a:lnTo>
                  <a:lnTo>
                    <a:pt x="21" y="1"/>
                  </a:lnTo>
                  <a:lnTo>
                    <a:pt x="21" y="2"/>
                  </a:lnTo>
                  <a:lnTo>
                    <a:pt x="20" y="2"/>
                  </a:lnTo>
                  <a:lnTo>
                    <a:pt x="22" y="4"/>
                  </a:lnTo>
                  <a:lnTo>
                    <a:pt x="22" y="7"/>
                  </a:lnTo>
                  <a:lnTo>
                    <a:pt x="23" y="8"/>
                  </a:lnTo>
                  <a:lnTo>
                    <a:pt x="24" y="9"/>
                  </a:lnTo>
                  <a:lnTo>
                    <a:pt x="25" y="9"/>
                  </a:lnTo>
                  <a:lnTo>
                    <a:pt x="27" y="11"/>
                  </a:lnTo>
                  <a:lnTo>
                    <a:pt x="27" y="13"/>
                  </a:lnTo>
                  <a:lnTo>
                    <a:pt x="29" y="14"/>
                  </a:lnTo>
                  <a:lnTo>
                    <a:pt x="30" y="15"/>
                  </a:lnTo>
                  <a:lnTo>
                    <a:pt x="26" y="15"/>
                  </a:lnTo>
                  <a:lnTo>
                    <a:pt x="20" y="17"/>
                  </a:lnTo>
                  <a:lnTo>
                    <a:pt x="18" y="18"/>
                  </a:lnTo>
                  <a:lnTo>
                    <a:pt x="15" y="17"/>
                  </a:lnTo>
                  <a:lnTo>
                    <a:pt x="13" y="16"/>
                  </a:lnTo>
                  <a:lnTo>
                    <a:pt x="9" y="16"/>
                  </a:lnTo>
                  <a:lnTo>
                    <a:pt x="9" y="19"/>
                  </a:lnTo>
                  <a:lnTo>
                    <a:pt x="8" y="19"/>
                  </a:lnTo>
                  <a:lnTo>
                    <a:pt x="5" y="19"/>
                  </a:lnTo>
                  <a:lnTo>
                    <a:pt x="4" y="19"/>
                  </a:lnTo>
                  <a:lnTo>
                    <a:pt x="3" y="2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74" name="Freeform 950"/>
            <p:cNvSpPr>
              <a:spLocks/>
            </p:cNvSpPr>
            <p:nvPr/>
          </p:nvSpPr>
          <p:spPr bwMode="auto">
            <a:xfrm>
              <a:off x="3163" y="2676"/>
              <a:ext cx="180" cy="126"/>
            </a:xfrm>
            <a:custGeom>
              <a:avLst/>
              <a:gdLst>
                <a:gd name="T0" fmla="*/ 648 w 30"/>
                <a:gd name="T1" fmla="*/ 4536 h 21"/>
                <a:gd name="T2" fmla="*/ 0 w 30"/>
                <a:gd name="T3" fmla="*/ 3456 h 21"/>
                <a:gd name="T4" fmla="*/ 0 w 30"/>
                <a:gd name="T5" fmla="*/ 3024 h 21"/>
                <a:gd name="T6" fmla="*/ 648 w 30"/>
                <a:gd name="T7" fmla="*/ 2160 h 21"/>
                <a:gd name="T8" fmla="*/ 2160 w 30"/>
                <a:gd name="T9" fmla="*/ 1944 h 21"/>
                <a:gd name="T10" fmla="*/ 2376 w 30"/>
                <a:gd name="T11" fmla="*/ 1296 h 21"/>
                <a:gd name="T12" fmla="*/ 3024 w 30"/>
                <a:gd name="T13" fmla="*/ 1296 h 21"/>
                <a:gd name="T14" fmla="*/ 3672 w 30"/>
                <a:gd name="T15" fmla="*/ 648 h 21"/>
                <a:gd name="T16" fmla="*/ 3888 w 30"/>
                <a:gd name="T17" fmla="*/ 216 h 21"/>
                <a:gd name="T18" fmla="*/ 4104 w 30"/>
                <a:gd name="T19" fmla="*/ 0 h 21"/>
                <a:gd name="T20" fmla="*/ 4536 w 30"/>
                <a:gd name="T21" fmla="*/ 216 h 21"/>
                <a:gd name="T22" fmla="*/ 4536 w 30"/>
                <a:gd name="T23" fmla="*/ 432 h 21"/>
                <a:gd name="T24" fmla="*/ 4320 w 30"/>
                <a:gd name="T25" fmla="*/ 432 h 21"/>
                <a:gd name="T26" fmla="*/ 4752 w 30"/>
                <a:gd name="T27" fmla="*/ 864 h 21"/>
                <a:gd name="T28" fmla="*/ 4752 w 30"/>
                <a:gd name="T29" fmla="*/ 1512 h 21"/>
                <a:gd name="T30" fmla="*/ 4968 w 30"/>
                <a:gd name="T31" fmla="*/ 1728 h 21"/>
                <a:gd name="T32" fmla="*/ 5184 w 30"/>
                <a:gd name="T33" fmla="*/ 1944 h 21"/>
                <a:gd name="T34" fmla="*/ 5400 w 30"/>
                <a:gd name="T35" fmla="*/ 1944 h 21"/>
                <a:gd name="T36" fmla="*/ 5832 w 30"/>
                <a:gd name="T37" fmla="*/ 2376 h 21"/>
                <a:gd name="T38" fmla="*/ 5832 w 30"/>
                <a:gd name="T39" fmla="*/ 2808 h 21"/>
                <a:gd name="T40" fmla="*/ 6264 w 30"/>
                <a:gd name="T41" fmla="*/ 3024 h 21"/>
                <a:gd name="T42" fmla="*/ 6480 w 30"/>
                <a:gd name="T43" fmla="*/ 3240 h 21"/>
                <a:gd name="T44" fmla="*/ 5616 w 30"/>
                <a:gd name="T45" fmla="*/ 3240 h 21"/>
                <a:gd name="T46" fmla="*/ 4320 w 30"/>
                <a:gd name="T47" fmla="*/ 3672 h 21"/>
                <a:gd name="T48" fmla="*/ 3888 w 30"/>
                <a:gd name="T49" fmla="*/ 3888 h 21"/>
                <a:gd name="T50" fmla="*/ 3240 w 30"/>
                <a:gd name="T51" fmla="*/ 3672 h 21"/>
                <a:gd name="T52" fmla="*/ 2808 w 30"/>
                <a:gd name="T53" fmla="*/ 3456 h 21"/>
                <a:gd name="T54" fmla="*/ 1944 w 30"/>
                <a:gd name="T55" fmla="*/ 3456 h 21"/>
                <a:gd name="T56" fmla="*/ 1944 w 30"/>
                <a:gd name="T57" fmla="*/ 4104 h 21"/>
                <a:gd name="T58" fmla="*/ 1728 w 30"/>
                <a:gd name="T59" fmla="*/ 4104 h 21"/>
                <a:gd name="T60" fmla="*/ 1080 w 30"/>
                <a:gd name="T61" fmla="*/ 4104 h 21"/>
                <a:gd name="T62" fmla="*/ 864 w 30"/>
                <a:gd name="T63" fmla="*/ 4104 h 21"/>
                <a:gd name="T64" fmla="*/ 648 w 30"/>
                <a:gd name="T65" fmla="*/ 4536 h 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1"/>
                <a:gd name="T101" fmla="*/ 30 w 30"/>
                <a:gd name="T102" fmla="*/ 21 h 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1">
                  <a:moveTo>
                    <a:pt x="3" y="21"/>
                  </a:moveTo>
                  <a:lnTo>
                    <a:pt x="0" y="16"/>
                  </a:lnTo>
                  <a:lnTo>
                    <a:pt x="0" y="14"/>
                  </a:lnTo>
                  <a:lnTo>
                    <a:pt x="3" y="10"/>
                  </a:lnTo>
                  <a:lnTo>
                    <a:pt x="10" y="9"/>
                  </a:lnTo>
                  <a:lnTo>
                    <a:pt x="11" y="6"/>
                  </a:lnTo>
                  <a:lnTo>
                    <a:pt x="14" y="6"/>
                  </a:lnTo>
                  <a:lnTo>
                    <a:pt x="17" y="3"/>
                  </a:lnTo>
                  <a:lnTo>
                    <a:pt x="18" y="1"/>
                  </a:lnTo>
                  <a:lnTo>
                    <a:pt x="19" y="0"/>
                  </a:lnTo>
                  <a:lnTo>
                    <a:pt x="21" y="1"/>
                  </a:lnTo>
                  <a:lnTo>
                    <a:pt x="21" y="2"/>
                  </a:lnTo>
                  <a:lnTo>
                    <a:pt x="20" y="2"/>
                  </a:lnTo>
                  <a:lnTo>
                    <a:pt x="22" y="4"/>
                  </a:lnTo>
                  <a:lnTo>
                    <a:pt x="22" y="7"/>
                  </a:lnTo>
                  <a:lnTo>
                    <a:pt x="23" y="8"/>
                  </a:lnTo>
                  <a:lnTo>
                    <a:pt x="24" y="9"/>
                  </a:lnTo>
                  <a:lnTo>
                    <a:pt x="25" y="9"/>
                  </a:lnTo>
                  <a:lnTo>
                    <a:pt x="27" y="11"/>
                  </a:lnTo>
                  <a:lnTo>
                    <a:pt x="27" y="13"/>
                  </a:lnTo>
                  <a:lnTo>
                    <a:pt x="29" y="14"/>
                  </a:lnTo>
                  <a:lnTo>
                    <a:pt x="30" y="15"/>
                  </a:lnTo>
                  <a:lnTo>
                    <a:pt x="26" y="15"/>
                  </a:lnTo>
                  <a:lnTo>
                    <a:pt x="20" y="17"/>
                  </a:lnTo>
                  <a:lnTo>
                    <a:pt x="18" y="18"/>
                  </a:lnTo>
                  <a:lnTo>
                    <a:pt x="15" y="17"/>
                  </a:lnTo>
                  <a:lnTo>
                    <a:pt x="13" y="16"/>
                  </a:lnTo>
                  <a:lnTo>
                    <a:pt x="9" y="16"/>
                  </a:lnTo>
                  <a:lnTo>
                    <a:pt x="9" y="19"/>
                  </a:lnTo>
                  <a:lnTo>
                    <a:pt x="8" y="19"/>
                  </a:lnTo>
                  <a:lnTo>
                    <a:pt x="5" y="19"/>
                  </a:lnTo>
                  <a:lnTo>
                    <a:pt x="4" y="19"/>
                  </a:lnTo>
                  <a:lnTo>
                    <a:pt x="3" y="2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75" name="Freeform 951"/>
            <p:cNvSpPr>
              <a:spLocks/>
            </p:cNvSpPr>
            <p:nvPr/>
          </p:nvSpPr>
          <p:spPr bwMode="auto">
            <a:xfrm>
              <a:off x="3151" y="2502"/>
              <a:ext cx="144" cy="234"/>
            </a:xfrm>
            <a:custGeom>
              <a:avLst/>
              <a:gdLst>
                <a:gd name="T0" fmla="*/ 1080 w 24"/>
                <a:gd name="T1" fmla="*/ 8424 h 39"/>
                <a:gd name="T2" fmla="*/ 648 w 24"/>
                <a:gd name="T3" fmla="*/ 7776 h 39"/>
                <a:gd name="T4" fmla="*/ 216 w 24"/>
                <a:gd name="T5" fmla="*/ 7560 h 39"/>
                <a:gd name="T6" fmla="*/ 216 w 24"/>
                <a:gd name="T7" fmla="*/ 7128 h 39"/>
                <a:gd name="T8" fmla="*/ 864 w 24"/>
                <a:gd name="T9" fmla="*/ 7128 h 39"/>
                <a:gd name="T10" fmla="*/ 864 w 24"/>
                <a:gd name="T11" fmla="*/ 6048 h 39"/>
                <a:gd name="T12" fmla="*/ 432 w 24"/>
                <a:gd name="T13" fmla="*/ 5616 h 39"/>
                <a:gd name="T14" fmla="*/ 216 w 24"/>
                <a:gd name="T15" fmla="*/ 5616 h 39"/>
                <a:gd name="T16" fmla="*/ 0 w 24"/>
                <a:gd name="T17" fmla="*/ 5400 h 39"/>
                <a:gd name="T18" fmla="*/ 216 w 24"/>
                <a:gd name="T19" fmla="*/ 4752 h 39"/>
                <a:gd name="T20" fmla="*/ 1080 w 24"/>
                <a:gd name="T21" fmla="*/ 3672 h 39"/>
                <a:gd name="T22" fmla="*/ 1080 w 24"/>
                <a:gd name="T23" fmla="*/ 2160 h 39"/>
                <a:gd name="T24" fmla="*/ 1296 w 24"/>
                <a:gd name="T25" fmla="*/ 1728 h 39"/>
                <a:gd name="T26" fmla="*/ 864 w 24"/>
                <a:gd name="T27" fmla="*/ 1296 h 39"/>
                <a:gd name="T28" fmla="*/ 648 w 24"/>
                <a:gd name="T29" fmla="*/ 648 h 39"/>
                <a:gd name="T30" fmla="*/ 1512 w 24"/>
                <a:gd name="T31" fmla="*/ 0 h 39"/>
                <a:gd name="T32" fmla="*/ 5184 w 24"/>
                <a:gd name="T33" fmla="*/ 1944 h 39"/>
                <a:gd name="T34" fmla="*/ 5184 w 24"/>
                <a:gd name="T35" fmla="*/ 4104 h 39"/>
                <a:gd name="T36" fmla="*/ 4536 w 24"/>
                <a:gd name="T37" fmla="*/ 4320 h 39"/>
                <a:gd name="T38" fmla="*/ 4536 w 24"/>
                <a:gd name="T39" fmla="*/ 4536 h 39"/>
                <a:gd name="T40" fmla="*/ 4536 w 24"/>
                <a:gd name="T41" fmla="*/ 4752 h 39"/>
                <a:gd name="T42" fmla="*/ 4320 w 24"/>
                <a:gd name="T43" fmla="*/ 5616 h 39"/>
                <a:gd name="T44" fmla="*/ 4320 w 24"/>
                <a:gd name="T45" fmla="*/ 5616 h 39"/>
                <a:gd name="T46" fmla="*/ 4536 w 24"/>
                <a:gd name="T47" fmla="*/ 5832 h 39"/>
                <a:gd name="T48" fmla="*/ 4536 w 24"/>
                <a:gd name="T49" fmla="*/ 6264 h 39"/>
                <a:gd name="T50" fmla="*/ 4320 w 24"/>
                <a:gd name="T51" fmla="*/ 6480 h 39"/>
                <a:gd name="T52" fmla="*/ 4104 w 24"/>
                <a:gd name="T53" fmla="*/ 6912 h 39"/>
                <a:gd name="T54" fmla="*/ 3456 w 24"/>
                <a:gd name="T55" fmla="*/ 7560 h 39"/>
                <a:gd name="T56" fmla="*/ 2808 w 24"/>
                <a:gd name="T57" fmla="*/ 7560 h 39"/>
                <a:gd name="T58" fmla="*/ 2592 w 24"/>
                <a:gd name="T59" fmla="*/ 8208 h 39"/>
                <a:gd name="T60" fmla="*/ 1080 w 24"/>
                <a:gd name="T61" fmla="*/ 8424 h 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
                <a:gd name="T94" fmla="*/ 0 h 39"/>
                <a:gd name="T95" fmla="*/ 24 w 24"/>
                <a:gd name="T96" fmla="*/ 39 h 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 h="39">
                  <a:moveTo>
                    <a:pt x="5" y="39"/>
                  </a:moveTo>
                  <a:lnTo>
                    <a:pt x="3" y="36"/>
                  </a:lnTo>
                  <a:lnTo>
                    <a:pt x="1" y="35"/>
                  </a:lnTo>
                  <a:lnTo>
                    <a:pt x="1" y="33"/>
                  </a:lnTo>
                  <a:lnTo>
                    <a:pt x="4" y="33"/>
                  </a:lnTo>
                  <a:lnTo>
                    <a:pt x="4" y="28"/>
                  </a:lnTo>
                  <a:lnTo>
                    <a:pt x="2" y="26"/>
                  </a:lnTo>
                  <a:lnTo>
                    <a:pt x="1" y="26"/>
                  </a:lnTo>
                  <a:lnTo>
                    <a:pt x="0" y="25"/>
                  </a:lnTo>
                  <a:lnTo>
                    <a:pt x="1" y="22"/>
                  </a:lnTo>
                  <a:lnTo>
                    <a:pt x="5" y="17"/>
                  </a:lnTo>
                  <a:lnTo>
                    <a:pt x="5" y="10"/>
                  </a:lnTo>
                  <a:lnTo>
                    <a:pt x="6" y="8"/>
                  </a:lnTo>
                  <a:lnTo>
                    <a:pt x="4" y="6"/>
                  </a:lnTo>
                  <a:lnTo>
                    <a:pt x="3" y="3"/>
                  </a:lnTo>
                  <a:lnTo>
                    <a:pt x="7" y="0"/>
                  </a:lnTo>
                  <a:lnTo>
                    <a:pt x="24" y="9"/>
                  </a:lnTo>
                  <a:lnTo>
                    <a:pt x="24" y="19"/>
                  </a:lnTo>
                  <a:lnTo>
                    <a:pt x="21" y="20"/>
                  </a:lnTo>
                  <a:lnTo>
                    <a:pt x="21" y="21"/>
                  </a:lnTo>
                  <a:lnTo>
                    <a:pt x="21" y="22"/>
                  </a:lnTo>
                  <a:lnTo>
                    <a:pt x="20" y="26"/>
                  </a:lnTo>
                  <a:lnTo>
                    <a:pt x="21" y="27"/>
                  </a:lnTo>
                  <a:lnTo>
                    <a:pt x="21" y="29"/>
                  </a:lnTo>
                  <a:lnTo>
                    <a:pt x="20" y="30"/>
                  </a:lnTo>
                  <a:lnTo>
                    <a:pt x="19" y="32"/>
                  </a:lnTo>
                  <a:lnTo>
                    <a:pt x="16" y="35"/>
                  </a:lnTo>
                  <a:lnTo>
                    <a:pt x="13" y="35"/>
                  </a:lnTo>
                  <a:lnTo>
                    <a:pt x="12" y="38"/>
                  </a:lnTo>
                  <a:lnTo>
                    <a:pt x="5" y="3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76" name="Freeform 952"/>
            <p:cNvSpPr>
              <a:spLocks/>
            </p:cNvSpPr>
            <p:nvPr/>
          </p:nvSpPr>
          <p:spPr bwMode="auto">
            <a:xfrm>
              <a:off x="3151" y="2502"/>
              <a:ext cx="144" cy="234"/>
            </a:xfrm>
            <a:custGeom>
              <a:avLst/>
              <a:gdLst>
                <a:gd name="T0" fmla="*/ 1080 w 24"/>
                <a:gd name="T1" fmla="*/ 8424 h 39"/>
                <a:gd name="T2" fmla="*/ 648 w 24"/>
                <a:gd name="T3" fmla="*/ 7776 h 39"/>
                <a:gd name="T4" fmla="*/ 216 w 24"/>
                <a:gd name="T5" fmla="*/ 7560 h 39"/>
                <a:gd name="T6" fmla="*/ 216 w 24"/>
                <a:gd name="T7" fmla="*/ 7128 h 39"/>
                <a:gd name="T8" fmla="*/ 864 w 24"/>
                <a:gd name="T9" fmla="*/ 7128 h 39"/>
                <a:gd name="T10" fmla="*/ 864 w 24"/>
                <a:gd name="T11" fmla="*/ 6048 h 39"/>
                <a:gd name="T12" fmla="*/ 432 w 24"/>
                <a:gd name="T13" fmla="*/ 5616 h 39"/>
                <a:gd name="T14" fmla="*/ 216 w 24"/>
                <a:gd name="T15" fmla="*/ 5616 h 39"/>
                <a:gd name="T16" fmla="*/ 0 w 24"/>
                <a:gd name="T17" fmla="*/ 5400 h 39"/>
                <a:gd name="T18" fmla="*/ 216 w 24"/>
                <a:gd name="T19" fmla="*/ 4752 h 39"/>
                <a:gd name="T20" fmla="*/ 1080 w 24"/>
                <a:gd name="T21" fmla="*/ 3672 h 39"/>
                <a:gd name="T22" fmla="*/ 1080 w 24"/>
                <a:gd name="T23" fmla="*/ 2160 h 39"/>
                <a:gd name="T24" fmla="*/ 1296 w 24"/>
                <a:gd name="T25" fmla="*/ 1728 h 39"/>
                <a:gd name="T26" fmla="*/ 864 w 24"/>
                <a:gd name="T27" fmla="*/ 1296 h 39"/>
                <a:gd name="T28" fmla="*/ 648 w 24"/>
                <a:gd name="T29" fmla="*/ 648 h 39"/>
                <a:gd name="T30" fmla="*/ 1512 w 24"/>
                <a:gd name="T31" fmla="*/ 0 h 39"/>
                <a:gd name="T32" fmla="*/ 5184 w 24"/>
                <a:gd name="T33" fmla="*/ 1944 h 39"/>
                <a:gd name="T34" fmla="*/ 5184 w 24"/>
                <a:gd name="T35" fmla="*/ 4104 h 39"/>
                <a:gd name="T36" fmla="*/ 4536 w 24"/>
                <a:gd name="T37" fmla="*/ 4320 h 39"/>
                <a:gd name="T38" fmla="*/ 4536 w 24"/>
                <a:gd name="T39" fmla="*/ 4536 h 39"/>
                <a:gd name="T40" fmla="*/ 4536 w 24"/>
                <a:gd name="T41" fmla="*/ 4752 h 39"/>
                <a:gd name="T42" fmla="*/ 4320 w 24"/>
                <a:gd name="T43" fmla="*/ 5616 h 39"/>
                <a:gd name="T44" fmla="*/ 4320 w 24"/>
                <a:gd name="T45" fmla="*/ 5616 h 39"/>
                <a:gd name="T46" fmla="*/ 4536 w 24"/>
                <a:gd name="T47" fmla="*/ 5832 h 39"/>
                <a:gd name="T48" fmla="*/ 4536 w 24"/>
                <a:gd name="T49" fmla="*/ 6264 h 39"/>
                <a:gd name="T50" fmla="*/ 4320 w 24"/>
                <a:gd name="T51" fmla="*/ 6480 h 39"/>
                <a:gd name="T52" fmla="*/ 4104 w 24"/>
                <a:gd name="T53" fmla="*/ 6912 h 39"/>
                <a:gd name="T54" fmla="*/ 3456 w 24"/>
                <a:gd name="T55" fmla="*/ 7560 h 39"/>
                <a:gd name="T56" fmla="*/ 2808 w 24"/>
                <a:gd name="T57" fmla="*/ 7560 h 39"/>
                <a:gd name="T58" fmla="*/ 2592 w 24"/>
                <a:gd name="T59" fmla="*/ 8208 h 39"/>
                <a:gd name="T60" fmla="*/ 1080 w 24"/>
                <a:gd name="T61" fmla="*/ 8424 h 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4"/>
                <a:gd name="T94" fmla="*/ 0 h 39"/>
                <a:gd name="T95" fmla="*/ 24 w 24"/>
                <a:gd name="T96" fmla="*/ 39 h 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4" h="39">
                  <a:moveTo>
                    <a:pt x="5" y="39"/>
                  </a:moveTo>
                  <a:lnTo>
                    <a:pt x="3" y="36"/>
                  </a:lnTo>
                  <a:lnTo>
                    <a:pt x="1" y="35"/>
                  </a:lnTo>
                  <a:lnTo>
                    <a:pt x="1" y="33"/>
                  </a:lnTo>
                  <a:lnTo>
                    <a:pt x="4" y="33"/>
                  </a:lnTo>
                  <a:lnTo>
                    <a:pt x="4" y="28"/>
                  </a:lnTo>
                  <a:lnTo>
                    <a:pt x="2" y="26"/>
                  </a:lnTo>
                  <a:lnTo>
                    <a:pt x="1" y="26"/>
                  </a:lnTo>
                  <a:lnTo>
                    <a:pt x="0" y="25"/>
                  </a:lnTo>
                  <a:lnTo>
                    <a:pt x="1" y="22"/>
                  </a:lnTo>
                  <a:lnTo>
                    <a:pt x="5" y="17"/>
                  </a:lnTo>
                  <a:lnTo>
                    <a:pt x="5" y="10"/>
                  </a:lnTo>
                  <a:lnTo>
                    <a:pt x="6" y="8"/>
                  </a:lnTo>
                  <a:lnTo>
                    <a:pt x="4" y="6"/>
                  </a:lnTo>
                  <a:lnTo>
                    <a:pt x="3" y="3"/>
                  </a:lnTo>
                  <a:lnTo>
                    <a:pt x="7" y="0"/>
                  </a:lnTo>
                  <a:lnTo>
                    <a:pt x="24" y="9"/>
                  </a:lnTo>
                  <a:lnTo>
                    <a:pt x="24" y="19"/>
                  </a:lnTo>
                  <a:lnTo>
                    <a:pt x="21" y="20"/>
                  </a:lnTo>
                  <a:lnTo>
                    <a:pt x="21" y="21"/>
                  </a:lnTo>
                  <a:lnTo>
                    <a:pt x="21" y="22"/>
                  </a:lnTo>
                  <a:lnTo>
                    <a:pt x="20" y="26"/>
                  </a:lnTo>
                  <a:lnTo>
                    <a:pt x="21" y="27"/>
                  </a:lnTo>
                  <a:lnTo>
                    <a:pt x="21" y="29"/>
                  </a:lnTo>
                  <a:lnTo>
                    <a:pt x="20" y="30"/>
                  </a:lnTo>
                  <a:lnTo>
                    <a:pt x="19" y="32"/>
                  </a:lnTo>
                  <a:lnTo>
                    <a:pt x="16" y="35"/>
                  </a:lnTo>
                  <a:lnTo>
                    <a:pt x="13" y="35"/>
                  </a:lnTo>
                  <a:lnTo>
                    <a:pt x="12" y="38"/>
                  </a:lnTo>
                  <a:lnTo>
                    <a:pt x="5" y="3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77" name="Freeform 953"/>
            <p:cNvSpPr>
              <a:spLocks/>
            </p:cNvSpPr>
            <p:nvPr/>
          </p:nvSpPr>
          <p:spPr bwMode="auto">
            <a:xfrm>
              <a:off x="3091" y="2808"/>
              <a:ext cx="72" cy="96"/>
            </a:xfrm>
            <a:custGeom>
              <a:avLst/>
              <a:gdLst>
                <a:gd name="T0" fmla="*/ 1080 w 12"/>
                <a:gd name="T1" fmla="*/ 3456 h 16"/>
                <a:gd name="T2" fmla="*/ 648 w 12"/>
                <a:gd name="T3" fmla="*/ 2592 h 16"/>
                <a:gd name="T4" fmla="*/ 216 w 12"/>
                <a:gd name="T5" fmla="*/ 2160 h 16"/>
                <a:gd name="T6" fmla="*/ 0 w 12"/>
                <a:gd name="T7" fmla="*/ 1728 h 16"/>
                <a:gd name="T8" fmla="*/ 216 w 12"/>
                <a:gd name="T9" fmla="*/ 1080 h 16"/>
                <a:gd name="T10" fmla="*/ 216 w 12"/>
                <a:gd name="T11" fmla="*/ 864 h 16"/>
                <a:gd name="T12" fmla="*/ 216 w 12"/>
                <a:gd name="T13" fmla="*/ 432 h 16"/>
                <a:gd name="T14" fmla="*/ 1080 w 12"/>
                <a:gd name="T15" fmla="*/ 432 h 16"/>
                <a:gd name="T16" fmla="*/ 1080 w 12"/>
                <a:gd name="T17" fmla="*/ 0 h 16"/>
                <a:gd name="T18" fmla="*/ 1728 w 12"/>
                <a:gd name="T19" fmla="*/ 0 h 16"/>
                <a:gd name="T20" fmla="*/ 1728 w 12"/>
                <a:gd name="T21" fmla="*/ 432 h 16"/>
                <a:gd name="T22" fmla="*/ 2160 w 12"/>
                <a:gd name="T23" fmla="*/ 648 h 16"/>
                <a:gd name="T24" fmla="*/ 2592 w 12"/>
                <a:gd name="T25" fmla="*/ 648 h 16"/>
                <a:gd name="T26" fmla="*/ 2592 w 12"/>
                <a:gd name="T27" fmla="*/ 648 h 16"/>
                <a:gd name="T28" fmla="*/ 2592 w 12"/>
                <a:gd name="T29" fmla="*/ 1080 h 16"/>
                <a:gd name="T30" fmla="*/ 2376 w 12"/>
                <a:gd name="T31" fmla="*/ 1296 h 16"/>
                <a:gd name="T32" fmla="*/ 2160 w 12"/>
                <a:gd name="T33" fmla="*/ 1512 h 16"/>
                <a:gd name="T34" fmla="*/ 2376 w 12"/>
                <a:gd name="T35" fmla="*/ 1728 h 16"/>
                <a:gd name="T36" fmla="*/ 2592 w 12"/>
                <a:gd name="T37" fmla="*/ 1728 h 16"/>
                <a:gd name="T38" fmla="*/ 2376 w 12"/>
                <a:gd name="T39" fmla="*/ 2592 h 16"/>
                <a:gd name="T40" fmla="*/ 1944 w 12"/>
                <a:gd name="T41" fmla="*/ 2376 h 16"/>
                <a:gd name="T42" fmla="*/ 1728 w 12"/>
                <a:gd name="T43" fmla="*/ 2160 h 16"/>
                <a:gd name="T44" fmla="*/ 1512 w 12"/>
                <a:gd name="T45" fmla="*/ 1944 h 16"/>
                <a:gd name="T46" fmla="*/ 1512 w 12"/>
                <a:gd name="T47" fmla="*/ 2160 h 16"/>
                <a:gd name="T48" fmla="*/ 1296 w 12"/>
                <a:gd name="T49" fmla="*/ 2592 h 16"/>
                <a:gd name="T50" fmla="*/ 1080 w 12"/>
                <a:gd name="T51" fmla="*/ 2376 h 16"/>
                <a:gd name="T52" fmla="*/ 1296 w 12"/>
                <a:gd name="T53" fmla="*/ 2808 h 16"/>
                <a:gd name="T54" fmla="*/ 1512 w 12"/>
                <a:gd name="T55" fmla="*/ 3024 h 16"/>
                <a:gd name="T56" fmla="*/ 1080 w 12"/>
                <a:gd name="T57" fmla="*/ 3456 h 1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
                <a:gd name="T88" fmla="*/ 0 h 16"/>
                <a:gd name="T89" fmla="*/ 12 w 12"/>
                <a:gd name="T90" fmla="*/ 16 h 1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 h="16">
                  <a:moveTo>
                    <a:pt x="5" y="16"/>
                  </a:moveTo>
                  <a:lnTo>
                    <a:pt x="3" y="12"/>
                  </a:lnTo>
                  <a:lnTo>
                    <a:pt x="1" y="10"/>
                  </a:lnTo>
                  <a:lnTo>
                    <a:pt x="0" y="8"/>
                  </a:lnTo>
                  <a:lnTo>
                    <a:pt x="1" y="5"/>
                  </a:lnTo>
                  <a:lnTo>
                    <a:pt x="1" y="4"/>
                  </a:lnTo>
                  <a:lnTo>
                    <a:pt x="1" y="2"/>
                  </a:lnTo>
                  <a:lnTo>
                    <a:pt x="5" y="2"/>
                  </a:lnTo>
                  <a:lnTo>
                    <a:pt x="5" y="0"/>
                  </a:lnTo>
                  <a:lnTo>
                    <a:pt x="8" y="0"/>
                  </a:lnTo>
                  <a:lnTo>
                    <a:pt x="8" y="2"/>
                  </a:lnTo>
                  <a:lnTo>
                    <a:pt x="10" y="3"/>
                  </a:lnTo>
                  <a:lnTo>
                    <a:pt x="12" y="3"/>
                  </a:lnTo>
                  <a:lnTo>
                    <a:pt x="12" y="5"/>
                  </a:lnTo>
                  <a:lnTo>
                    <a:pt x="11" y="6"/>
                  </a:lnTo>
                  <a:lnTo>
                    <a:pt x="10" y="7"/>
                  </a:lnTo>
                  <a:lnTo>
                    <a:pt x="11" y="8"/>
                  </a:lnTo>
                  <a:lnTo>
                    <a:pt x="12" y="8"/>
                  </a:lnTo>
                  <a:lnTo>
                    <a:pt x="11" y="12"/>
                  </a:lnTo>
                  <a:lnTo>
                    <a:pt x="9" y="11"/>
                  </a:lnTo>
                  <a:lnTo>
                    <a:pt x="8" y="10"/>
                  </a:lnTo>
                  <a:lnTo>
                    <a:pt x="7" y="9"/>
                  </a:lnTo>
                  <a:lnTo>
                    <a:pt x="7" y="10"/>
                  </a:lnTo>
                  <a:lnTo>
                    <a:pt x="6" y="12"/>
                  </a:lnTo>
                  <a:lnTo>
                    <a:pt x="5" y="11"/>
                  </a:lnTo>
                  <a:lnTo>
                    <a:pt x="6" y="13"/>
                  </a:lnTo>
                  <a:lnTo>
                    <a:pt x="7" y="14"/>
                  </a:lnTo>
                  <a:lnTo>
                    <a:pt x="5" y="1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78" name="Freeform 954"/>
            <p:cNvSpPr>
              <a:spLocks/>
            </p:cNvSpPr>
            <p:nvPr/>
          </p:nvSpPr>
          <p:spPr bwMode="auto">
            <a:xfrm>
              <a:off x="3091" y="2808"/>
              <a:ext cx="72" cy="96"/>
            </a:xfrm>
            <a:custGeom>
              <a:avLst/>
              <a:gdLst>
                <a:gd name="T0" fmla="*/ 1080 w 12"/>
                <a:gd name="T1" fmla="*/ 3456 h 16"/>
                <a:gd name="T2" fmla="*/ 648 w 12"/>
                <a:gd name="T3" fmla="*/ 2592 h 16"/>
                <a:gd name="T4" fmla="*/ 216 w 12"/>
                <a:gd name="T5" fmla="*/ 2160 h 16"/>
                <a:gd name="T6" fmla="*/ 0 w 12"/>
                <a:gd name="T7" fmla="*/ 1728 h 16"/>
                <a:gd name="T8" fmla="*/ 216 w 12"/>
                <a:gd name="T9" fmla="*/ 1080 h 16"/>
                <a:gd name="T10" fmla="*/ 216 w 12"/>
                <a:gd name="T11" fmla="*/ 864 h 16"/>
                <a:gd name="T12" fmla="*/ 216 w 12"/>
                <a:gd name="T13" fmla="*/ 432 h 16"/>
                <a:gd name="T14" fmla="*/ 1080 w 12"/>
                <a:gd name="T15" fmla="*/ 432 h 16"/>
                <a:gd name="T16" fmla="*/ 1080 w 12"/>
                <a:gd name="T17" fmla="*/ 0 h 16"/>
                <a:gd name="T18" fmla="*/ 1728 w 12"/>
                <a:gd name="T19" fmla="*/ 0 h 16"/>
                <a:gd name="T20" fmla="*/ 1728 w 12"/>
                <a:gd name="T21" fmla="*/ 432 h 16"/>
                <a:gd name="T22" fmla="*/ 2160 w 12"/>
                <a:gd name="T23" fmla="*/ 648 h 16"/>
                <a:gd name="T24" fmla="*/ 2592 w 12"/>
                <a:gd name="T25" fmla="*/ 648 h 16"/>
                <a:gd name="T26" fmla="*/ 2592 w 12"/>
                <a:gd name="T27" fmla="*/ 648 h 16"/>
                <a:gd name="T28" fmla="*/ 2592 w 12"/>
                <a:gd name="T29" fmla="*/ 1080 h 16"/>
                <a:gd name="T30" fmla="*/ 2376 w 12"/>
                <a:gd name="T31" fmla="*/ 1296 h 16"/>
                <a:gd name="T32" fmla="*/ 2160 w 12"/>
                <a:gd name="T33" fmla="*/ 1512 h 16"/>
                <a:gd name="T34" fmla="*/ 2376 w 12"/>
                <a:gd name="T35" fmla="*/ 1728 h 16"/>
                <a:gd name="T36" fmla="*/ 2592 w 12"/>
                <a:gd name="T37" fmla="*/ 1728 h 16"/>
                <a:gd name="T38" fmla="*/ 2376 w 12"/>
                <a:gd name="T39" fmla="*/ 2592 h 16"/>
                <a:gd name="T40" fmla="*/ 1944 w 12"/>
                <a:gd name="T41" fmla="*/ 2376 h 16"/>
                <a:gd name="T42" fmla="*/ 1728 w 12"/>
                <a:gd name="T43" fmla="*/ 2160 h 16"/>
                <a:gd name="T44" fmla="*/ 1512 w 12"/>
                <a:gd name="T45" fmla="*/ 1944 h 16"/>
                <a:gd name="T46" fmla="*/ 1512 w 12"/>
                <a:gd name="T47" fmla="*/ 2160 h 16"/>
                <a:gd name="T48" fmla="*/ 1296 w 12"/>
                <a:gd name="T49" fmla="*/ 2592 h 16"/>
                <a:gd name="T50" fmla="*/ 1080 w 12"/>
                <a:gd name="T51" fmla="*/ 2376 h 16"/>
                <a:gd name="T52" fmla="*/ 1296 w 12"/>
                <a:gd name="T53" fmla="*/ 2808 h 16"/>
                <a:gd name="T54" fmla="*/ 1512 w 12"/>
                <a:gd name="T55" fmla="*/ 3024 h 16"/>
                <a:gd name="T56" fmla="*/ 1080 w 12"/>
                <a:gd name="T57" fmla="*/ 3456 h 1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
                <a:gd name="T88" fmla="*/ 0 h 16"/>
                <a:gd name="T89" fmla="*/ 12 w 12"/>
                <a:gd name="T90" fmla="*/ 16 h 1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 h="16">
                  <a:moveTo>
                    <a:pt x="5" y="16"/>
                  </a:moveTo>
                  <a:lnTo>
                    <a:pt x="3" y="12"/>
                  </a:lnTo>
                  <a:lnTo>
                    <a:pt x="1" y="10"/>
                  </a:lnTo>
                  <a:lnTo>
                    <a:pt x="0" y="8"/>
                  </a:lnTo>
                  <a:lnTo>
                    <a:pt x="1" y="5"/>
                  </a:lnTo>
                  <a:lnTo>
                    <a:pt x="1" y="4"/>
                  </a:lnTo>
                  <a:lnTo>
                    <a:pt x="1" y="2"/>
                  </a:lnTo>
                  <a:lnTo>
                    <a:pt x="5" y="2"/>
                  </a:lnTo>
                  <a:lnTo>
                    <a:pt x="5" y="0"/>
                  </a:lnTo>
                  <a:lnTo>
                    <a:pt x="8" y="0"/>
                  </a:lnTo>
                  <a:lnTo>
                    <a:pt x="8" y="2"/>
                  </a:lnTo>
                  <a:lnTo>
                    <a:pt x="10" y="3"/>
                  </a:lnTo>
                  <a:lnTo>
                    <a:pt x="12" y="3"/>
                  </a:lnTo>
                  <a:lnTo>
                    <a:pt x="12" y="5"/>
                  </a:lnTo>
                  <a:lnTo>
                    <a:pt x="11" y="6"/>
                  </a:lnTo>
                  <a:lnTo>
                    <a:pt x="10" y="7"/>
                  </a:lnTo>
                  <a:lnTo>
                    <a:pt x="11" y="8"/>
                  </a:lnTo>
                  <a:lnTo>
                    <a:pt x="12" y="8"/>
                  </a:lnTo>
                  <a:lnTo>
                    <a:pt x="11" y="12"/>
                  </a:lnTo>
                  <a:lnTo>
                    <a:pt x="9" y="11"/>
                  </a:lnTo>
                  <a:lnTo>
                    <a:pt x="8" y="10"/>
                  </a:lnTo>
                  <a:lnTo>
                    <a:pt x="7" y="9"/>
                  </a:lnTo>
                  <a:lnTo>
                    <a:pt x="7" y="10"/>
                  </a:lnTo>
                  <a:lnTo>
                    <a:pt x="6" y="12"/>
                  </a:lnTo>
                  <a:lnTo>
                    <a:pt x="5" y="11"/>
                  </a:lnTo>
                  <a:lnTo>
                    <a:pt x="6" y="13"/>
                  </a:lnTo>
                  <a:lnTo>
                    <a:pt x="7" y="14"/>
                  </a:lnTo>
                  <a:lnTo>
                    <a:pt x="5" y="1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79" name="Freeform 955"/>
            <p:cNvSpPr>
              <a:spLocks/>
            </p:cNvSpPr>
            <p:nvPr/>
          </p:nvSpPr>
          <p:spPr bwMode="auto">
            <a:xfrm>
              <a:off x="3127" y="2922"/>
              <a:ext cx="174" cy="168"/>
            </a:xfrm>
            <a:custGeom>
              <a:avLst/>
              <a:gdLst>
                <a:gd name="T0" fmla="*/ 0 w 29"/>
                <a:gd name="T1" fmla="*/ 5832 h 28"/>
                <a:gd name="T2" fmla="*/ 0 w 29"/>
                <a:gd name="T3" fmla="*/ 5400 h 28"/>
                <a:gd name="T4" fmla="*/ 0 w 29"/>
                <a:gd name="T5" fmla="*/ 4968 h 28"/>
                <a:gd name="T6" fmla="*/ 432 w 29"/>
                <a:gd name="T7" fmla="*/ 3672 h 28"/>
                <a:gd name="T8" fmla="*/ 648 w 29"/>
                <a:gd name="T9" fmla="*/ 3456 h 28"/>
                <a:gd name="T10" fmla="*/ 1080 w 29"/>
                <a:gd name="T11" fmla="*/ 2808 h 28"/>
                <a:gd name="T12" fmla="*/ 864 w 29"/>
                <a:gd name="T13" fmla="*/ 2376 h 28"/>
                <a:gd name="T14" fmla="*/ 648 w 29"/>
                <a:gd name="T15" fmla="*/ 1944 h 28"/>
                <a:gd name="T16" fmla="*/ 648 w 29"/>
                <a:gd name="T17" fmla="*/ 1080 h 28"/>
                <a:gd name="T18" fmla="*/ 648 w 29"/>
                <a:gd name="T19" fmla="*/ 864 h 28"/>
                <a:gd name="T20" fmla="*/ 432 w 29"/>
                <a:gd name="T21" fmla="*/ 432 h 28"/>
                <a:gd name="T22" fmla="*/ 432 w 29"/>
                <a:gd name="T23" fmla="*/ 216 h 28"/>
                <a:gd name="T24" fmla="*/ 2376 w 29"/>
                <a:gd name="T25" fmla="*/ 0 h 28"/>
                <a:gd name="T26" fmla="*/ 2808 w 29"/>
                <a:gd name="T27" fmla="*/ 432 h 28"/>
                <a:gd name="T28" fmla="*/ 3024 w 29"/>
                <a:gd name="T29" fmla="*/ 1080 h 28"/>
                <a:gd name="T30" fmla="*/ 3888 w 29"/>
                <a:gd name="T31" fmla="*/ 864 h 28"/>
                <a:gd name="T32" fmla="*/ 3888 w 29"/>
                <a:gd name="T33" fmla="*/ 648 h 28"/>
                <a:gd name="T34" fmla="*/ 4320 w 29"/>
                <a:gd name="T35" fmla="*/ 432 h 28"/>
                <a:gd name="T36" fmla="*/ 4752 w 29"/>
                <a:gd name="T37" fmla="*/ 648 h 28"/>
                <a:gd name="T38" fmla="*/ 5184 w 29"/>
                <a:gd name="T39" fmla="*/ 864 h 28"/>
                <a:gd name="T40" fmla="*/ 5184 w 29"/>
                <a:gd name="T41" fmla="*/ 2160 h 28"/>
                <a:gd name="T42" fmla="*/ 5400 w 29"/>
                <a:gd name="T43" fmla="*/ 2592 h 28"/>
                <a:gd name="T44" fmla="*/ 6048 w 29"/>
                <a:gd name="T45" fmla="*/ 2592 h 28"/>
                <a:gd name="T46" fmla="*/ 6264 w 29"/>
                <a:gd name="T47" fmla="*/ 2808 h 28"/>
                <a:gd name="T48" fmla="*/ 6048 w 29"/>
                <a:gd name="T49" fmla="*/ 3456 h 28"/>
                <a:gd name="T50" fmla="*/ 5184 w 29"/>
                <a:gd name="T51" fmla="*/ 3456 h 28"/>
                <a:gd name="T52" fmla="*/ 5184 w 29"/>
                <a:gd name="T53" fmla="*/ 5400 h 28"/>
                <a:gd name="T54" fmla="*/ 5616 w 29"/>
                <a:gd name="T55" fmla="*/ 5616 h 28"/>
                <a:gd name="T56" fmla="*/ 5184 w 29"/>
                <a:gd name="T57" fmla="*/ 6048 h 28"/>
                <a:gd name="T58" fmla="*/ 4536 w 29"/>
                <a:gd name="T59" fmla="*/ 6048 h 28"/>
                <a:gd name="T60" fmla="*/ 4104 w 29"/>
                <a:gd name="T61" fmla="*/ 6048 h 28"/>
                <a:gd name="T62" fmla="*/ 3672 w 29"/>
                <a:gd name="T63" fmla="*/ 6048 h 28"/>
                <a:gd name="T64" fmla="*/ 3240 w 29"/>
                <a:gd name="T65" fmla="*/ 5616 h 28"/>
                <a:gd name="T66" fmla="*/ 1728 w 29"/>
                <a:gd name="T67" fmla="*/ 5616 h 28"/>
                <a:gd name="T68" fmla="*/ 1080 w 29"/>
                <a:gd name="T69" fmla="*/ 5832 h 28"/>
                <a:gd name="T70" fmla="*/ 864 w 29"/>
                <a:gd name="T71" fmla="*/ 5616 h 28"/>
                <a:gd name="T72" fmla="*/ 432 w 29"/>
                <a:gd name="T73" fmla="*/ 5616 h 28"/>
                <a:gd name="T74" fmla="*/ 0 w 29"/>
                <a:gd name="T75" fmla="*/ 5832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9"/>
                <a:gd name="T115" fmla="*/ 0 h 28"/>
                <a:gd name="T116" fmla="*/ 29 w 29"/>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9" h="28">
                  <a:moveTo>
                    <a:pt x="0" y="27"/>
                  </a:moveTo>
                  <a:lnTo>
                    <a:pt x="0" y="25"/>
                  </a:lnTo>
                  <a:lnTo>
                    <a:pt x="0" y="23"/>
                  </a:lnTo>
                  <a:lnTo>
                    <a:pt x="2" y="17"/>
                  </a:lnTo>
                  <a:lnTo>
                    <a:pt x="3" y="16"/>
                  </a:lnTo>
                  <a:lnTo>
                    <a:pt x="5" y="13"/>
                  </a:lnTo>
                  <a:lnTo>
                    <a:pt x="4" y="11"/>
                  </a:lnTo>
                  <a:lnTo>
                    <a:pt x="3" y="9"/>
                  </a:lnTo>
                  <a:lnTo>
                    <a:pt x="3" y="5"/>
                  </a:lnTo>
                  <a:lnTo>
                    <a:pt x="3" y="4"/>
                  </a:lnTo>
                  <a:lnTo>
                    <a:pt x="2" y="2"/>
                  </a:lnTo>
                  <a:lnTo>
                    <a:pt x="2" y="1"/>
                  </a:lnTo>
                  <a:lnTo>
                    <a:pt x="11" y="0"/>
                  </a:lnTo>
                  <a:lnTo>
                    <a:pt x="13" y="2"/>
                  </a:lnTo>
                  <a:lnTo>
                    <a:pt x="14" y="5"/>
                  </a:lnTo>
                  <a:lnTo>
                    <a:pt x="18" y="4"/>
                  </a:lnTo>
                  <a:lnTo>
                    <a:pt x="18" y="3"/>
                  </a:lnTo>
                  <a:lnTo>
                    <a:pt x="20" y="2"/>
                  </a:lnTo>
                  <a:lnTo>
                    <a:pt x="22" y="3"/>
                  </a:lnTo>
                  <a:lnTo>
                    <a:pt x="24" y="4"/>
                  </a:lnTo>
                  <a:lnTo>
                    <a:pt x="24" y="10"/>
                  </a:lnTo>
                  <a:lnTo>
                    <a:pt x="25" y="12"/>
                  </a:lnTo>
                  <a:lnTo>
                    <a:pt x="28" y="12"/>
                  </a:lnTo>
                  <a:lnTo>
                    <a:pt x="29" y="13"/>
                  </a:lnTo>
                  <a:lnTo>
                    <a:pt x="28" y="16"/>
                  </a:lnTo>
                  <a:lnTo>
                    <a:pt x="24" y="16"/>
                  </a:lnTo>
                  <a:lnTo>
                    <a:pt x="24" y="25"/>
                  </a:lnTo>
                  <a:lnTo>
                    <a:pt x="26" y="26"/>
                  </a:lnTo>
                  <a:lnTo>
                    <a:pt x="24" y="28"/>
                  </a:lnTo>
                  <a:lnTo>
                    <a:pt x="21" y="28"/>
                  </a:lnTo>
                  <a:lnTo>
                    <a:pt x="19" y="28"/>
                  </a:lnTo>
                  <a:lnTo>
                    <a:pt x="17" y="28"/>
                  </a:lnTo>
                  <a:lnTo>
                    <a:pt x="15" y="26"/>
                  </a:lnTo>
                  <a:lnTo>
                    <a:pt x="8" y="26"/>
                  </a:lnTo>
                  <a:lnTo>
                    <a:pt x="5" y="27"/>
                  </a:lnTo>
                  <a:lnTo>
                    <a:pt x="4" y="26"/>
                  </a:lnTo>
                  <a:lnTo>
                    <a:pt x="2" y="26"/>
                  </a:lnTo>
                  <a:lnTo>
                    <a:pt x="0" y="2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80" name="Freeform 956"/>
            <p:cNvSpPr>
              <a:spLocks/>
            </p:cNvSpPr>
            <p:nvPr/>
          </p:nvSpPr>
          <p:spPr bwMode="auto">
            <a:xfrm>
              <a:off x="3127" y="2922"/>
              <a:ext cx="174" cy="168"/>
            </a:xfrm>
            <a:custGeom>
              <a:avLst/>
              <a:gdLst>
                <a:gd name="T0" fmla="*/ 0 w 29"/>
                <a:gd name="T1" fmla="*/ 5832 h 28"/>
                <a:gd name="T2" fmla="*/ 0 w 29"/>
                <a:gd name="T3" fmla="*/ 5400 h 28"/>
                <a:gd name="T4" fmla="*/ 0 w 29"/>
                <a:gd name="T5" fmla="*/ 4968 h 28"/>
                <a:gd name="T6" fmla="*/ 432 w 29"/>
                <a:gd name="T7" fmla="*/ 3672 h 28"/>
                <a:gd name="T8" fmla="*/ 648 w 29"/>
                <a:gd name="T9" fmla="*/ 3456 h 28"/>
                <a:gd name="T10" fmla="*/ 1080 w 29"/>
                <a:gd name="T11" fmla="*/ 2808 h 28"/>
                <a:gd name="T12" fmla="*/ 864 w 29"/>
                <a:gd name="T13" fmla="*/ 2376 h 28"/>
                <a:gd name="T14" fmla="*/ 648 w 29"/>
                <a:gd name="T15" fmla="*/ 1944 h 28"/>
                <a:gd name="T16" fmla="*/ 648 w 29"/>
                <a:gd name="T17" fmla="*/ 1080 h 28"/>
                <a:gd name="T18" fmla="*/ 648 w 29"/>
                <a:gd name="T19" fmla="*/ 864 h 28"/>
                <a:gd name="T20" fmla="*/ 432 w 29"/>
                <a:gd name="T21" fmla="*/ 432 h 28"/>
                <a:gd name="T22" fmla="*/ 432 w 29"/>
                <a:gd name="T23" fmla="*/ 216 h 28"/>
                <a:gd name="T24" fmla="*/ 2376 w 29"/>
                <a:gd name="T25" fmla="*/ 0 h 28"/>
                <a:gd name="T26" fmla="*/ 2808 w 29"/>
                <a:gd name="T27" fmla="*/ 432 h 28"/>
                <a:gd name="T28" fmla="*/ 3024 w 29"/>
                <a:gd name="T29" fmla="*/ 1080 h 28"/>
                <a:gd name="T30" fmla="*/ 3888 w 29"/>
                <a:gd name="T31" fmla="*/ 864 h 28"/>
                <a:gd name="T32" fmla="*/ 3888 w 29"/>
                <a:gd name="T33" fmla="*/ 648 h 28"/>
                <a:gd name="T34" fmla="*/ 4320 w 29"/>
                <a:gd name="T35" fmla="*/ 432 h 28"/>
                <a:gd name="T36" fmla="*/ 4752 w 29"/>
                <a:gd name="T37" fmla="*/ 648 h 28"/>
                <a:gd name="T38" fmla="*/ 5184 w 29"/>
                <a:gd name="T39" fmla="*/ 864 h 28"/>
                <a:gd name="T40" fmla="*/ 5184 w 29"/>
                <a:gd name="T41" fmla="*/ 2160 h 28"/>
                <a:gd name="T42" fmla="*/ 5400 w 29"/>
                <a:gd name="T43" fmla="*/ 2592 h 28"/>
                <a:gd name="T44" fmla="*/ 6048 w 29"/>
                <a:gd name="T45" fmla="*/ 2592 h 28"/>
                <a:gd name="T46" fmla="*/ 6264 w 29"/>
                <a:gd name="T47" fmla="*/ 2808 h 28"/>
                <a:gd name="T48" fmla="*/ 6048 w 29"/>
                <a:gd name="T49" fmla="*/ 3456 h 28"/>
                <a:gd name="T50" fmla="*/ 5184 w 29"/>
                <a:gd name="T51" fmla="*/ 3456 h 28"/>
                <a:gd name="T52" fmla="*/ 5184 w 29"/>
                <a:gd name="T53" fmla="*/ 5400 h 28"/>
                <a:gd name="T54" fmla="*/ 5616 w 29"/>
                <a:gd name="T55" fmla="*/ 5616 h 28"/>
                <a:gd name="T56" fmla="*/ 5184 w 29"/>
                <a:gd name="T57" fmla="*/ 6048 h 28"/>
                <a:gd name="T58" fmla="*/ 4536 w 29"/>
                <a:gd name="T59" fmla="*/ 6048 h 28"/>
                <a:gd name="T60" fmla="*/ 4104 w 29"/>
                <a:gd name="T61" fmla="*/ 6048 h 28"/>
                <a:gd name="T62" fmla="*/ 3672 w 29"/>
                <a:gd name="T63" fmla="*/ 6048 h 28"/>
                <a:gd name="T64" fmla="*/ 3240 w 29"/>
                <a:gd name="T65" fmla="*/ 5616 h 28"/>
                <a:gd name="T66" fmla="*/ 1728 w 29"/>
                <a:gd name="T67" fmla="*/ 5616 h 28"/>
                <a:gd name="T68" fmla="*/ 1080 w 29"/>
                <a:gd name="T69" fmla="*/ 5832 h 28"/>
                <a:gd name="T70" fmla="*/ 864 w 29"/>
                <a:gd name="T71" fmla="*/ 5616 h 28"/>
                <a:gd name="T72" fmla="*/ 432 w 29"/>
                <a:gd name="T73" fmla="*/ 5616 h 28"/>
                <a:gd name="T74" fmla="*/ 0 w 29"/>
                <a:gd name="T75" fmla="*/ 5832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9"/>
                <a:gd name="T115" fmla="*/ 0 h 28"/>
                <a:gd name="T116" fmla="*/ 29 w 29"/>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9" h="28">
                  <a:moveTo>
                    <a:pt x="0" y="27"/>
                  </a:moveTo>
                  <a:lnTo>
                    <a:pt x="0" y="25"/>
                  </a:lnTo>
                  <a:lnTo>
                    <a:pt x="0" y="23"/>
                  </a:lnTo>
                  <a:lnTo>
                    <a:pt x="2" y="17"/>
                  </a:lnTo>
                  <a:lnTo>
                    <a:pt x="3" y="16"/>
                  </a:lnTo>
                  <a:lnTo>
                    <a:pt x="5" y="13"/>
                  </a:lnTo>
                  <a:lnTo>
                    <a:pt x="4" y="11"/>
                  </a:lnTo>
                  <a:lnTo>
                    <a:pt x="3" y="9"/>
                  </a:lnTo>
                  <a:lnTo>
                    <a:pt x="3" y="5"/>
                  </a:lnTo>
                  <a:lnTo>
                    <a:pt x="3" y="4"/>
                  </a:lnTo>
                  <a:lnTo>
                    <a:pt x="2" y="2"/>
                  </a:lnTo>
                  <a:lnTo>
                    <a:pt x="2" y="1"/>
                  </a:lnTo>
                  <a:lnTo>
                    <a:pt x="11" y="0"/>
                  </a:lnTo>
                  <a:lnTo>
                    <a:pt x="13" y="2"/>
                  </a:lnTo>
                  <a:lnTo>
                    <a:pt x="14" y="5"/>
                  </a:lnTo>
                  <a:lnTo>
                    <a:pt x="18" y="4"/>
                  </a:lnTo>
                  <a:lnTo>
                    <a:pt x="18" y="3"/>
                  </a:lnTo>
                  <a:lnTo>
                    <a:pt x="20" y="2"/>
                  </a:lnTo>
                  <a:lnTo>
                    <a:pt x="22" y="3"/>
                  </a:lnTo>
                  <a:lnTo>
                    <a:pt x="24" y="4"/>
                  </a:lnTo>
                  <a:lnTo>
                    <a:pt x="24" y="10"/>
                  </a:lnTo>
                  <a:lnTo>
                    <a:pt x="25" y="12"/>
                  </a:lnTo>
                  <a:lnTo>
                    <a:pt x="28" y="12"/>
                  </a:lnTo>
                  <a:lnTo>
                    <a:pt x="29" y="13"/>
                  </a:lnTo>
                  <a:lnTo>
                    <a:pt x="28" y="16"/>
                  </a:lnTo>
                  <a:lnTo>
                    <a:pt x="24" y="16"/>
                  </a:lnTo>
                  <a:lnTo>
                    <a:pt x="24" y="25"/>
                  </a:lnTo>
                  <a:lnTo>
                    <a:pt x="26" y="26"/>
                  </a:lnTo>
                  <a:lnTo>
                    <a:pt x="24" y="28"/>
                  </a:lnTo>
                  <a:lnTo>
                    <a:pt x="21" y="28"/>
                  </a:lnTo>
                  <a:lnTo>
                    <a:pt x="19" y="28"/>
                  </a:lnTo>
                  <a:lnTo>
                    <a:pt x="17" y="28"/>
                  </a:lnTo>
                  <a:lnTo>
                    <a:pt x="15" y="26"/>
                  </a:lnTo>
                  <a:lnTo>
                    <a:pt x="8" y="26"/>
                  </a:lnTo>
                  <a:lnTo>
                    <a:pt x="5" y="27"/>
                  </a:lnTo>
                  <a:lnTo>
                    <a:pt x="4" y="26"/>
                  </a:lnTo>
                  <a:lnTo>
                    <a:pt x="2" y="26"/>
                  </a:lnTo>
                  <a:lnTo>
                    <a:pt x="0" y="2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81" name="Freeform 957"/>
            <p:cNvSpPr>
              <a:spLocks/>
            </p:cNvSpPr>
            <p:nvPr/>
          </p:nvSpPr>
          <p:spPr bwMode="auto">
            <a:xfrm>
              <a:off x="3133" y="2766"/>
              <a:ext cx="258" cy="264"/>
            </a:xfrm>
            <a:custGeom>
              <a:avLst/>
              <a:gdLst>
                <a:gd name="T0" fmla="*/ 8640 w 43"/>
                <a:gd name="T1" fmla="*/ 6912 h 44"/>
                <a:gd name="T2" fmla="*/ 8208 w 43"/>
                <a:gd name="T3" fmla="*/ 7128 h 44"/>
                <a:gd name="T4" fmla="*/ 8208 w 43"/>
                <a:gd name="T5" fmla="*/ 8640 h 44"/>
                <a:gd name="T6" fmla="*/ 8424 w 43"/>
                <a:gd name="T7" fmla="*/ 8424 h 44"/>
                <a:gd name="T8" fmla="*/ 8640 w 43"/>
                <a:gd name="T9" fmla="*/ 9288 h 44"/>
                <a:gd name="T10" fmla="*/ 7344 w 43"/>
                <a:gd name="T11" fmla="*/ 8424 h 44"/>
                <a:gd name="T12" fmla="*/ 6912 w 43"/>
                <a:gd name="T13" fmla="*/ 8640 h 44"/>
                <a:gd name="T14" fmla="*/ 6696 w 43"/>
                <a:gd name="T15" fmla="*/ 8424 h 44"/>
                <a:gd name="T16" fmla="*/ 6264 w 43"/>
                <a:gd name="T17" fmla="*/ 8424 h 44"/>
                <a:gd name="T18" fmla="*/ 6048 w 43"/>
                <a:gd name="T19" fmla="*/ 8424 h 44"/>
                <a:gd name="T20" fmla="*/ 5184 w 43"/>
                <a:gd name="T21" fmla="*/ 8208 h 44"/>
                <a:gd name="T22" fmla="*/ 4968 w 43"/>
                <a:gd name="T23" fmla="*/ 6480 h 44"/>
                <a:gd name="T24" fmla="*/ 4104 w 43"/>
                <a:gd name="T25" fmla="*/ 6048 h 44"/>
                <a:gd name="T26" fmla="*/ 3672 w 43"/>
                <a:gd name="T27" fmla="*/ 6480 h 44"/>
                <a:gd name="T28" fmla="*/ 2592 w 43"/>
                <a:gd name="T29" fmla="*/ 6048 h 44"/>
                <a:gd name="T30" fmla="*/ 216 w 43"/>
                <a:gd name="T31" fmla="*/ 5832 h 44"/>
                <a:gd name="T32" fmla="*/ 432 w 43"/>
                <a:gd name="T33" fmla="*/ 5400 h 44"/>
                <a:gd name="T34" fmla="*/ 648 w 43"/>
                <a:gd name="T35" fmla="*/ 4968 h 44"/>
                <a:gd name="T36" fmla="*/ 864 w 43"/>
                <a:gd name="T37" fmla="*/ 5184 h 44"/>
                <a:gd name="T38" fmla="*/ 2160 w 43"/>
                <a:gd name="T39" fmla="*/ 3456 h 44"/>
                <a:gd name="T40" fmla="*/ 2808 w 43"/>
                <a:gd name="T41" fmla="*/ 2592 h 44"/>
                <a:gd name="T42" fmla="*/ 3024 w 43"/>
                <a:gd name="T43" fmla="*/ 1296 h 44"/>
                <a:gd name="T44" fmla="*/ 3024 w 43"/>
                <a:gd name="T45" fmla="*/ 216 h 44"/>
                <a:gd name="T46" fmla="*/ 4320 w 43"/>
                <a:gd name="T47" fmla="*/ 432 h 44"/>
                <a:gd name="T48" fmla="*/ 5400 w 43"/>
                <a:gd name="T49" fmla="*/ 432 h 44"/>
                <a:gd name="T50" fmla="*/ 7560 w 43"/>
                <a:gd name="T51" fmla="*/ 0 h 44"/>
                <a:gd name="T52" fmla="*/ 7992 w 43"/>
                <a:gd name="T53" fmla="*/ 432 h 44"/>
                <a:gd name="T54" fmla="*/ 8424 w 43"/>
                <a:gd name="T55" fmla="*/ 432 h 44"/>
                <a:gd name="T56" fmla="*/ 9072 w 43"/>
                <a:gd name="T57" fmla="*/ 864 h 44"/>
                <a:gd name="T58" fmla="*/ 9072 w 43"/>
                <a:gd name="T59" fmla="*/ 1728 h 44"/>
                <a:gd name="T60" fmla="*/ 8424 w 43"/>
                <a:gd name="T61" fmla="*/ 3240 h 44"/>
                <a:gd name="T62" fmla="*/ 8424 w 43"/>
                <a:gd name="T63" fmla="*/ 4104 h 44"/>
                <a:gd name="T64" fmla="*/ 8640 w 43"/>
                <a:gd name="T65" fmla="*/ 4752 h 44"/>
                <a:gd name="T66" fmla="*/ 8640 w 43"/>
                <a:gd name="T67" fmla="*/ 5184 h 44"/>
                <a:gd name="T68" fmla="*/ 9072 w 43"/>
                <a:gd name="T69" fmla="*/ 6264 h 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3"/>
                <a:gd name="T106" fmla="*/ 0 h 44"/>
                <a:gd name="T107" fmla="*/ 43 w 43"/>
                <a:gd name="T108" fmla="*/ 44 h 4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3" h="44">
                  <a:moveTo>
                    <a:pt x="42" y="31"/>
                  </a:moveTo>
                  <a:lnTo>
                    <a:pt x="40" y="32"/>
                  </a:lnTo>
                  <a:lnTo>
                    <a:pt x="39" y="32"/>
                  </a:lnTo>
                  <a:lnTo>
                    <a:pt x="38" y="33"/>
                  </a:lnTo>
                  <a:lnTo>
                    <a:pt x="36" y="39"/>
                  </a:lnTo>
                  <a:lnTo>
                    <a:pt x="38" y="40"/>
                  </a:lnTo>
                  <a:lnTo>
                    <a:pt x="39" y="40"/>
                  </a:lnTo>
                  <a:lnTo>
                    <a:pt x="39" y="39"/>
                  </a:lnTo>
                  <a:lnTo>
                    <a:pt x="40" y="40"/>
                  </a:lnTo>
                  <a:lnTo>
                    <a:pt x="40" y="43"/>
                  </a:lnTo>
                  <a:lnTo>
                    <a:pt x="39" y="44"/>
                  </a:lnTo>
                  <a:lnTo>
                    <a:pt x="34" y="39"/>
                  </a:lnTo>
                  <a:lnTo>
                    <a:pt x="33" y="39"/>
                  </a:lnTo>
                  <a:lnTo>
                    <a:pt x="32" y="40"/>
                  </a:lnTo>
                  <a:lnTo>
                    <a:pt x="31" y="40"/>
                  </a:lnTo>
                  <a:lnTo>
                    <a:pt x="31" y="39"/>
                  </a:lnTo>
                  <a:lnTo>
                    <a:pt x="30" y="38"/>
                  </a:lnTo>
                  <a:lnTo>
                    <a:pt x="29" y="39"/>
                  </a:lnTo>
                  <a:lnTo>
                    <a:pt x="28" y="38"/>
                  </a:lnTo>
                  <a:lnTo>
                    <a:pt x="28" y="39"/>
                  </a:lnTo>
                  <a:lnTo>
                    <a:pt x="27" y="38"/>
                  </a:lnTo>
                  <a:lnTo>
                    <a:pt x="24" y="38"/>
                  </a:lnTo>
                  <a:lnTo>
                    <a:pt x="23" y="36"/>
                  </a:lnTo>
                  <a:lnTo>
                    <a:pt x="23" y="30"/>
                  </a:lnTo>
                  <a:lnTo>
                    <a:pt x="21" y="29"/>
                  </a:lnTo>
                  <a:lnTo>
                    <a:pt x="19" y="28"/>
                  </a:lnTo>
                  <a:lnTo>
                    <a:pt x="17" y="29"/>
                  </a:lnTo>
                  <a:lnTo>
                    <a:pt x="17" y="30"/>
                  </a:lnTo>
                  <a:lnTo>
                    <a:pt x="13" y="31"/>
                  </a:lnTo>
                  <a:lnTo>
                    <a:pt x="12" y="28"/>
                  </a:lnTo>
                  <a:lnTo>
                    <a:pt x="10" y="26"/>
                  </a:lnTo>
                  <a:lnTo>
                    <a:pt x="1" y="27"/>
                  </a:lnTo>
                  <a:lnTo>
                    <a:pt x="0" y="26"/>
                  </a:lnTo>
                  <a:lnTo>
                    <a:pt x="2" y="25"/>
                  </a:lnTo>
                  <a:lnTo>
                    <a:pt x="2" y="24"/>
                  </a:lnTo>
                  <a:lnTo>
                    <a:pt x="3" y="23"/>
                  </a:lnTo>
                  <a:lnTo>
                    <a:pt x="4" y="23"/>
                  </a:lnTo>
                  <a:lnTo>
                    <a:pt x="4" y="24"/>
                  </a:lnTo>
                  <a:lnTo>
                    <a:pt x="8" y="22"/>
                  </a:lnTo>
                  <a:lnTo>
                    <a:pt x="10" y="16"/>
                  </a:lnTo>
                  <a:lnTo>
                    <a:pt x="11" y="15"/>
                  </a:lnTo>
                  <a:lnTo>
                    <a:pt x="13" y="12"/>
                  </a:lnTo>
                  <a:lnTo>
                    <a:pt x="13" y="8"/>
                  </a:lnTo>
                  <a:lnTo>
                    <a:pt x="14" y="6"/>
                  </a:lnTo>
                  <a:lnTo>
                    <a:pt x="14" y="4"/>
                  </a:lnTo>
                  <a:lnTo>
                    <a:pt x="14" y="1"/>
                  </a:lnTo>
                  <a:lnTo>
                    <a:pt x="18" y="1"/>
                  </a:lnTo>
                  <a:lnTo>
                    <a:pt x="20" y="2"/>
                  </a:lnTo>
                  <a:lnTo>
                    <a:pt x="23" y="3"/>
                  </a:lnTo>
                  <a:lnTo>
                    <a:pt x="25" y="2"/>
                  </a:lnTo>
                  <a:lnTo>
                    <a:pt x="31" y="0"/>
                  </a:lnTo>
                  <a:lnTo>
                    <a:pt x="35" y="0"/>
                  </a:lnTo>
                  <a:lnTo>
                    <a:pt x="36" y="2"/>
                  </a:lnTo>
                  <a:lnTo>
                    <a:pt x="37" y="2"/>
                  </a:lnTo>
                  <a:lnTo>
                    <a:pt x="37" y="1"/>
                  </a:lnTo>
                  <a:lnTo>
                    <a:pt x="39" y="2"/>
                  </a:lnTo>
                  <a:lnTo>
                    <a:pt x="40" y="2"/>
                  </a:lnTo>
                  <a:lnTo>
                    <a:pt x="42" y="4"/>
                  </a:lnTo>
                  <a:lnTo>
                    <a:pt x="43" y="6"/>
                  </a:lnTo>
                  <a:lnTo>
                    <a:pt x="42" y="8"/>
                  </a:lnTo>
                  <a:lnTo>
                    <a:pt x="39" y="12"/>
                  </a:lnTo>
                  <a:lnTo>
                    <a:pt x="39" y="15"/>
                  </a:lnTo>
                  <a:lnTo>
                    <a:pt x="39" y="17"/>
                  </a:lnTo>
                  <a:lnTo>
                    <a:pt x="39" y="19"/>
                  </a:lnTo>
                  <a:lnTo>
                    <a:pt x="40" y="20"/>
                  </a:lnTo>
                  <a:lnTo>
                    <a:pt x="40" y="22"/>
                  </a:lnTo>
                  <a:lnTo>
                    <a:pt x="40" y="23"/>
                  </a:lnTo>
                  <a:lnTo>
                    <a:pt x="40" y="24"/>
                  </a:lnTo>
                  <a:lnTo>
                    <a:pt x="40" y="26"/>
                  </a:lnTo>
                  <a:lnTo>
                    <a:pt x="42" y="29"/>
                  </a:lnTo>
                  <a:lnTo>
                    <a:pt x="42" y="3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82" name="Freeform 958"/>
            <p:cNvSpPr>
              <a:spLocks/>
            </p:cNvSpPr>
            <p:nvPr/>
          </p:nvSpPr>
          <p:spPr bwMode="auto">
            <a:xfrm>
              <a:off x="3133" y="2766"/>
              <a:ext cx="258" cy="264"/>
            </a:xfrm>
            <a:custGeom>
              <a:avLst/>
              <a:gdLst>
                <a:gd name="T0" fmla="*/ 8640 w 43"/>
                <a:gd name="T1" fmla="*/ 6912 h 44"/>
                <a:gd name="T2" fmla="*/ 8208 w 43"/>
                <a:gd name="T3" fmla="*/ 7128 h 44"/>
                <a:gd name="T4" fmla="*/ 8208 w 43"/>
                <a:gd name="T5" fmla="*/ 8640 h 44"/>
                <a:gd name="T6" fmla="*/ 8424 w 43"/>
                <a:gd name="T7" fmla="*/ 8424 h 44"/>
                <a:gd name="T8" fmla="*/ 8640 w 43"/>
                <a:gd name="T9" fmla="*/ 9288 h 44"/>
                <a:gd name="T10" fmla="*/ 7344 w 43"/>
                <a:gd name="T11" fmla="*/ 8424 h 44"/>
                <a:gd name="T12" fmla="*/ 6912 w 43"/>
                <a:gd name="T13" fmla="*/ 8640 h 44"/>
                <a:gd name="T14" fmla="*/ 6696 w 43"/>
                <a:gd name="T15" fmla="*/ 8424 h 44"/>
                <a:gd name="T16" fmla="*/ 6264 w 43"/>
                <a:gd name="T17" fmla="*/ 8424 h 44"/>
                <a:gd name="T18" fmla="*/ 6048 w 43"/>
                <a:gd name="T19" fmla="*/ 8424 h 44"/>
                <a:gd name="T20" fmla="*/ 5184 w 43"/>
                <a:gd name="T21" fmla="*/ 8208 h 44"/>
                <a:gd name="T22" fmla="*/ 4968 w 43"/>
                <a:gd name="T23" fmla="*/ 6480 h 44"/>
                <a:gd name="T24" fmla="*/ 4104 w 43"/>
                <a:gd name="T25" fmla="*/ 6048 h 44"/>
                <a:gd name="T26" fmla="*/ 3672 w 43"/>
                <a:gd name="T27" fmla="*/ 6480 h 44"/>
                <a:gd name="T28" fmla="*/ 2592 w 43"/>
                <a:gd name="T29" fmla="*/ 6048 h 44"/>
                <a:gd name="T30" fmla="*/ 216 w 43"/>
                <a:gd name="T31" fmla="*/ 5832 h 44"/>
                <a:gd name="T32" fmla="*/ 432 w 43"/>
                <a:gd name="T33" fmla="*/ 5400 h 44"/>
                <a:gd name="T34" fmla="*/ 648 w 43"/>
                <a:gd name="T35" fmla="*/ 4968 h 44"/>
                <a:gd name="T36" fmla="*/ 864 w 43"/>
                <a:gd name="T37" fmla="*/ 5184 h 44"/>
                <a:gd name="T38" fmla="*/ 2160 w 43"/>
                <a:gd name="T39" fmla="*/ 3456 h 44"/>
                <a:gd name="T40" fmla="*/ 2808 w 43"/>
                <a:gd name="T41" fmla="*/ 2592 h 44"/>
                <a:gd name="T42" fmla="*/ 3024 w 43"/>
                <a:gd name="T43" fmla="*/ 1296 h 44"/>
                <a:gd name="T44" fmla="*/ 3024 w 43"/>
                <a:gd name="T45" fmla="*/ 216 h 44"/>
                <a:gd name="T46" fmla="*/ 4320 w 43"/>
                <a:gd name="T47" fmla="*/ 432 h 44"/>
                <a:gd name="T48" fmla="*/ 5400 w 43"/>
                <a:gd name="T49" fmla="*/ 432 h 44"/>
                <a:gd name="T50" fmla="*/ 7560 w 43"/>
                <a:gd name="T51" fmla="*/ 0 h 44"/>
                <a:gd name="T52" fmla="*/ 7992 w 43"/>
                <a:gd name="T53" fmla="*/ 432 h 44"/>
                <a:gd name="T54" fmla="*/ 8424 w 43"/>
                <a:gd name="T55" fmla="*/ 432 h 44"/>
                <a:gd name="T56" fmla="*/ 9072 w 43"/>
                <a:gd name="T57" fmla="*/ 864 h 44"/>
                <a:gd name="T58" fmla="*/ 9072 w 43"/>
                <a:gd name="T59" fmla="*/ 1728 h 44"/>
                <a:gd name="T60" fmla="*/ 8424 w 43"/>
                <a:gd name="T61" fmla="*/ 3240 h 44"/>
                <a:gd name="T62" fmla="*/ 8424 w 43"/>
                <a:gd name="T63" fmla="*/ 4104 h 44"/>
                <a:gd name="T64" fmla="*/ 8640 w 43"/>
                <a:gd name="T65" fmla="*/ 4752 h 44"/>
                <a:gd name="T66" fmla="*/ 8640 w 43"/>
                <a:gd name="T67" fmla="*/ 5184 h 44"/>
                <a:gd name="T68" fmla="*/ 9072 w 43"/>
                <a:gd name="T69" fmla="*/ 6264 h 4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3"/>
                <a:gd name="T106" fmla="*/ 0 h 44"/>
                <a:gd name="T107" fmla="*/ 43 w 43"/>
                <a:gd name="T108" fmla="*/ 44 h 4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3" h="44">
                  <a:moveTo>
                    <a:pt x="42" y="31"/>
                  </a:moveTo>
                  <a:lnTo>
                    <a:pt x="40" y="32"/>
                  </a:lnTo>
                  <a:lnTo>
                    <a:pt x="39" y="32"/>
                  </a:lnTo>
                  <a:lnTo>
                    <a:pt x="38" y="33"/>
                  </a:lnTo>
                  <a:lnTo>
                    <a:pt x="36" y="39"/>
                  </a:lnTo>
                  <a:lnTo>
                    <a:pt x="38" y="40"/>
                  </a:lnTo>
                  <a:lnTo>
                    <a:pt x="39" y="40"/>
                  </a:lnTo>
                  <a:lnTo>
                    <a:pt x="39" y="39"/>
                  </a:lnTo>
                  <a:lnTo>
                    <a:pt x="40" y="40"/>
                  </a:lnTo>
                  <a:lnTo>
                    <a:pt x="40" y="43"/>
                  </a:lnTo>
                  <a:lnTo>
                    <a:pt x="39" y="44"/>
                  </a:lnTo>
                  <a:lnTo>
                    <a:pt x="34" y="39"/>
                  </a:lnTo>
                  <a:lnTo>
                    <a:pt x="33" y="39"/>
                  </a:lnTo>
                  <a:lnTo>
                    <a:pt x="32" y="40"/>
                  </a:lnTo>
                  <a:lnTo>
                    <a:pt x="31" y="40"/>
                  </a:lnTo>
                  <a:lnTo>
                    <a:pt x="31" y="39"/>
                  </a:lnTo>
                  <a:lnTo>
                    <a:pt x="30" y="38"/>
                  </a:lnTo>
                  <a:lnTo>
                    <a:pt x="29" y="39"/>
                  </a:lnTo>
                  <a:lnTo>
                    <a:pt x="28" y="38"/>
                  </a:lnTo>
                  <a:lnTo>
                    <a:pt x="28" y="39"/>
                  </a:lnTo>
                  <a:lnTo>
                    <a:pt x="27" y="38"/>
                  </a:lnTo>
                  <a:lnTo>
                    <a:pt x="24" y="38"/>
                  </a:lnTo>
                  <a:lnTo>
                    <a:pt x="23" y="36"/>
                  </a:lnTo>
                  <a:lnTo>
                    <a:pt x="23" y="30"/>
                  </a:lnTo>
                  <a:lnTo>
                    <a:pt x="21" y="29"/>
                  </a:lnTo>
                  <a:lnTo>
                    <a:pt x="19" y="28"/>
                  </a:lnTo>
                  <a:lnTo>
                    <a:pt x="17" y="29"/>
                  </a:lnTo>
                  <a:lnTo>
                    <a:pt x="17" y="30"/>
                  </a:lnTo>
                  <a:lnTo>
                    <a:pt x="13" y="31"/>
                  </a:lnTo>
                  <a:lnTo>
                    <a:pt x="12" y="28"/>
                  </a:lnTo>
                  <a:lnTo>
                    <a:pt x="10" y="26"/>
                  </a:lnTo>
                  <a:lnTo>
                    <a:pt x="1" y="27"/>
                  </a:lnTo>
                  <a:lnTo>
                    <a:pt x="0" y="26"/>
                  </a:lnTo>
                  <a:lnTo>
                    <a:pt x="2" y="25"/>
                  </a:lnTo>
                  <a:lnTo>
                    <a:pt x="2" y="24"/>
                  </a:lnTo>
                  <a:lnTo>
                    <a:pt x="3" y="23"/>
                  </a:lnTo>
                  <a:lnTo>
                    <a:pt x="4" y="23"/>
                  </a:lnTo>
                  <a:lnTo>
                    <a:pt x="4" y="24"/>
                  </a:lnTo>
                  <a:lnTo>
                    <a:pt x="8" y="22"/>
                  </a:lnTo>
                  <a:lnTo>
                    <a:pt x="10" y="16"/>
                  </a:lnTo>
                  <a:lnTo>
                    <a:pt x="11" y="15"/>
                  </a:lnTo>
                  <a:lnTo>
                    <a:pt x="13" y="12"/>
                  </a:lnTo>
                  <a:lnTo>
                    <a:pt x="13" y="8"/>
                  </a:lnTo>
                  <a:lnTo>
                    <a:pt x="14" y="6"/>
                  </a:lnTo>
                  <a:lnTo>
                    <a:pt x="14" y="4"/>
                  </a:lnTo>
                  <a:lnTo>
                    <a:pt x="14" y="1"/>
                  </a:lnTo>
                  <a:lnTo>
                    <a:pt x="18" y="1"/>
                  </a:lnTo>
                  <a:lnTo>
                    <a:pt x="20" y="2"/>
                  </a:lnTo>
                  <a:lnTo>
                    <a:pt x="23" y="3"/>
                  </a:lnTo>
                  <a:lnTo>
                    <a:pt x="25" y="2"/>
                  </a:lnTo>
                  <a:lnTo>
                    <a:pt x="31" y="0"/>
                  </a:lnTo>
                  <a:lnTo>
                    <a:pt x="35" y="0"/>
                  </a:lnTo>
                  <a:lnTo>
                    <a:pt x="36" y="2"/>
                  </a:lnTo>
                  <a:lnTo>
                    <a:pt x="37" y="2"/>
                  </a:lnTo>
                  <a:lnTo>
                    <a:pt x="37" y="1"/>
                  </a:lnTo>
                  <a:lnTo>
                    <a:pt x="39" y="2"/>
                  </a:lnTo>
                  <a:lnTo>
                    <a:pt x="40" y="2"/>
                  </a:lnTo>
                  <a:lnTo>
                    <a:pt x="42" y="4"/>
                  </a:lnTo>
                  <a:lnTo>
                    <a:pt x="43" y="6"/>
                  </a:lnTo>
                  <a:lnTo>
                    <a:pt x="42" y="8"/>
                  </a:lnTo>
                  <a:lnTo>
                    <a:pt x="39" y="12"/>
                  </a:lnTo>
                  <a:lnTo>
                    <a:pt x="39" y="15"/>
                  </a:lnTo>
                  <a:lnTo>
                    <a:pt x="39" y="17"/>
                  </a:lnTo>
                  <a:lnTo>
                    <a:pt x="39" y="19"/>
                  </a:lnTo>
                  <a:lnTo>
                    <a:pt x="40" y="20"/>
                  </a:lnTo>
                  <a:lnTo>
                    <a:pt x="40" y="22"/>
                  </a:lnTo>
                  <a:lnTo>
                    <a:pt x="40" y="23"/>
                  </a:lnTo>
                  <a:lnTo>
                    <a:pt x="40" y="24"/>
                  </a:lnTo>
                  <a:lnTo>
                    <a:pt x="40" y="26"/>
                  </a:lnTo>
                  <a:lnTo>
                    <a:pt x="42" y="29"/>
                  </a:lnTo>
                  <a:lnTo>
                    <a:pt x="42" y="3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83" name="Freeform 959"/>
            <p:cNvSpPr>
              <a:spLocks/>
            </p:cNvSpPr>
            <p:nvPr/>
          </p:nvSpPr>
          <p:spPr bwMode="auto">
            <a:xfrm>
              <a:off x="3121" y="2790"/>
              <a:ext cx="96" cy="120"/>
            </a:xfrm>
            <a:custGeom>
              <a:avLst/>
              <a:gdLst>
                <a:gd name="T0" fmla="*/ 864 w 16"/>
                <a:gd name="T1" fmla="*/ 4320 h 20"/>
                <a:gd name="T2" fmla="*/ 1080 w 16"/>
                <a:gd name="T3" fmla="*/ 4104 h 20"/>
                <a:gd name="T4" fmla="*/ 1296 w 16"/>
                <a:gd name="T5" fmla="*/ 4104 h 20"/>
                <a:gd name="T6" fmla="*/ 1296 w 16"/>
                <a:gd name="T7" fmla="*/ 4320 h 20"/>
                <a:gd name="T8" fmla="*/ 2160 w 16"/>
                <a:gd name="T9" fmla="*/ 3888 h 20"/>
                <a:gd name="T10" fmla="*/ 2592 w 16"/>
                <a:gd name="T11" fmla="*/ 2592 h 20"/>
                <a:gd name="T12" fmla="*/ 2808 w 16"/>
                <a:gd name="T13" fmla="*/ 2376 h 20"/>
                <a:gd name="T14" fmla="*/ 3240 w 16"/>
                <a:gd name="T15" fmla="*/ 1728 h 20"/>
                <a:gd name="T16" fmla="*/ 3240 w 16"/>
                <a:gd name="T17" fmla="*/ 864 h 20"/>
                <a:gd name="T18" fmla="*/ 3456 w 16"/>
                <a:gd name="T19" fmla="*/ 432 h 20"/>
                <a:gd name="T20" fmla="*/ 3456 w 16"/>
                <a:gd name="T21" fmla="*/ 0 h 20"/>
                <a:gd name="T22" fmla="*/ 3240 w 16"/>
                <a:gd name="T23" fmla="*/ 0 h 20"/>
                <a:gd name="T24" fmla="*/ 2592 w 16"/>
                <a:gd name="T25" fmla="*/ 0 h 20"/>
                <a:gd name="T26" fmla="*/ 2376 w 16"/>
                <a:gd name="T27" fmla="*/ 0 h 20"/>
                <a:gd name="T28" fmla="*/ 2160 w 16"/>
                <a:gd name="T29" fmla="*/ 432 h 20"/>
                <a:gd name="T30" fmla="*/ 1728 w 16"/>
                <a:gd name="T31" fmla="*/ 864 h 20"/>
                <a:gd name="T32" fmla="*/ 1512 w 16"/>
                <a:gd name="T33" fmla="*/ 648 h 20"/>
                <a:gd name="T34" fmla="*/ 648 w 16"/>
                <a:gd name="T35" fmla="*/ 648 h 20"/>
                <a:gd name="T36" fmla="*/ 648 w 16"/>
                <a:gd name="T37" fmla="*/ 1080 h 20"/>
                <a:gd name="T38" fmla="*/ 1080 w 16"/>
                <a:gd name="T39" fmla="*/ 1296 h 20"/>
                <a:gd name="T40" fmla="*/ 1512 w 16"/>
                <a:gd name="T41" fmla="*/ 1296 h 20"/>
                <a:gd name="T42" fmla="*/ 1512 w 16"/>
                <a:gd name="T43" fmla="*/ 1296 h 20"/>
                <a:gd name="T44" fmla="*/ 1512 w 16"/>
                <a:gd name="T45" fmla="*/ 1728 h 20"/>
                <a:gd name="T46" fmla="*/ 1296 w 16"/>
                <a:gd name="T47" fmla="*/ 1944 h 20"/>
                <a:gd name="T48" fmla="*/ 1080 w 16"/>
                <a:gd name="T49" fmla="*/ 2160 h 20"/>
                <a:gd name="T50" fmla="*/ 1296 w 16"/>
                <a:gd name="T51" fmla="*/ 2376 h 20"/>
                <a:gd name="T52" fmla="*/ 1512 w 16"/>
                <a:gd name="T53" fmla="*/ 2376 h 20"/>
                <a:gd name="T54" fmla="*/ 1296 w 16"/>
                <a:gd name="T55" fmla="*/ 3240 h 20"/>
                <a:gd name="T56" fmla="*/ 864 w 16"/>
                <a:gd name="T57" fmla="*/ 3024 h 20"/>
                <a:gd name="T58" fmla="*/ 648 w 16"/>
                <a:gd name="T59" fmla="*/ 2808 h 20"/>
                <a:gd name="T60" fmla="*/ 432 w 16"/>
                <a:gd name="T61" fmla="*/ 2592 h 20"/>
                <a:gd name="T62" fmla="*/ 432 w 16"/>
                <a:gd name="T63" fmla="*/ 2808 h 20"/>
                <a:gd name="T64" fmla="*/ 216 w 16"/>
                <a:gd name="T65" fmla="*/ 3240 h 20"/>
                <a:gd name="T66" fmla="*/ 0 w 16"/>
                <a:gd name="T67" fmla="*/ 3024 h 20"/>
                <a:gd name="T68" fmla="*/ 216 w 16"/>
                <a:gd name="T69" fmla="*/ 3456 h 20"/>
                <a:gd name="T70" fmla="*/ 432 w 16"/>
                <a:gd name="T71" fmla="*/ 3672 h 20"/>
                <a:gd name="T72" fmla="*/ 0 w 16"/>
                <a:gd name="T73" fmla="*/ 4104 h 20"/>
                <a:gd name="T74" fmla="*/ 216 w 16"/>
                <a:gd name="T75" fmla="*/ 4320 h 20"/>
                <a:gd name="T76" fmla="*/ 864 w 16"/>
                <a:gd name="T77" fmla="*/ 4104 h 20"/>
                <a:gd name="T78" fmla="*/ 864 w 16"/>
                <a:gd name="T79" fmla="*/ 4104 h 20"/>
                <a:gd name="T80" fmla="*/ 864 w 16"/>
                <a:gd name="T81" fmla="*/ 4320 h 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
                <a:gd name="T124" fmla="*/ 0 h 20"/>
                <a:gd name="T125" fmla="*/ 16 w 16"/>
                <a:gd name="T126" fmla="*/ 20 h 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 h="20">
                  <a:moveTo>
                    <a:pt x="4" y="20"/>
                  </a:moveTo>
                  <a:lnTo>
                    <a:pt x="5" y="19"/>
                  </a:lnTo>
                  <a:lnTo>
                    <a:pt x="6" y="19"/>
                  </a:lnTo>
                  <a:lnTo>
                    <a:pt x="6" y="20"/>
                  </a:lnTo>
                  <a:lnTo>
                    <a:pt x="10" y="18"/>
                  </a:lnTo>
                  <a:lnTo>
                    <a:pt x="12" y="12"/>
                  </a:lnTo>
                  <a:lnTo>
                    <a:pt x="13" y="11"/>
                  </a:lnTo>
                  <a:lnTo>
                    <a:pt x="15" y="8"/>
                  </a:lnTo>
                  <a:lnTo>
                    <a:pt x="15" y="4"/>
                  </a:lnTo>
                  <a:lnTo>
                    <a:pt x="16" y="2"/>
                  </a:lnTo>
                  <a:lnTo>
                    <a:pt x="16" y="0"/>
                  </a:lnTo>
                  <a:lnTo>
                    <a:pt x="15" y="0"/>
                  </a:lnTo>
                  <a:lnTo>
                    <a:pt x="12" y="0"/>
                  </a:lnTo>
                  <a:lnTo>
                    <a:pt x="11" y="0"/>
                  </a:lnTo>
                  <a:lnTo>
                    <a:pt x="10" y="2"/>
                  </a:lnTo>
                  <a:lnTo>
                    <a:pt x="8" y="4"/>
                  </a:lnTo>
                  <a:lnTo>
                    <a:pt x="7" y="3"/>
                  </a:lnTo>
                  <a:lnTo>
                    <a:pt x="3" y="3"/>
                  </a:lnTo>
                  <a:lnTo>
                    <a:pt x="3" y="5"/>
                  </a:lnTo>
                  <a:lnTo>
                    <a:pt x="5" y="6"/>
                  </a:lnTo>
                  <a:lnTo>
                    <a:pt x="7" y="6"/>
                  </a:lnTo>
                  <a:lnTo>
                    <a:pt x="7" y="8"/>
                  </a:lnTo>
                  <a:lnTo>
                    <a:pt x="6" y="9"/>
                  </a:lnTo>
                  <a:lnTo>
                    <a:pt x="5" y="10"/>
                  </a:lnTo>
                  <a:lnTo>
                    <a:pt x="6" y="11"/>
                  </a:lnTo>
                  <a:lnTo>
                    <a:pt x="7" y="11"/>
                  </a:lnTo>
                  <a:lnTo>
                    <a:pt x="6" y="15"/>
                  </a:lnTo>
                  <a:lnTo>
                    <a:pt x="4" y="14"/>
                  </a:lnTo>
                  <a:lnTo>
                    <a:pt x="3" y="13"/>
                  </a:lnTo>
                  <a:lnTo>
                    <a:pt x="2" y="12"/>
                  </a:lnTo>
                  <a:lnTo>
                    <a:pt x="2" y="13"/>
                  </a:lnTo>
                  <a:lnTo>
                    <a:pt x="1" y="15"/>
                  </a:lnTo>
                  <a:lnTo>
                    <a:pt x="0" y="14"/>
                  </a:lnTo>
                  <a:lnTo>
                    <a:pt x="1" y="16"/>
                  </a:lnTo>
                  <a:lnTo>
                    <a:pt x="2" y="17"/>
                  </a:lnTo>
                  <a:lnTo>
                    <a:pt x="0" y="19"/>
                  </a:lnTo>
                  <a:lnTo>
                    <a:pt x="1" y="20"/>
                  </a:lnTo>
                  <a:lnTo>
                    <a:pt x="4" y="19"/>
                  </a:lnTo>
                  <a:lnTo>
                    <a:pt x="4" y="2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84" name="Freeform 960"/>
            <p:cNvSpPr>
              <a:spLocks/>
            </p:cNvSpPr>
            <p:nvPr/>
          </p:nvSpPr>
          <p:spPr bwMode="auto">
            <a:xfrm>
              <a:off x="3121" y="2790"/>
              <a:ext cx="96" cy="120"/>
            </a:xfrm>
            <a:custGeom>
              <a:avLst/>
              <a:gdLst>
                <a:gd name="T0" fmla="*/ 864 w 16"/>
                <a:gd name="T1" fmla="*/ 4320 h 20"/>
                <a:gd name="T2" fmla="*/ 1080 w 16"/>
                <a:gd name="T3" fmla="*/ 4104 h 20"/>
                <a:gd name="T4" fmla="*/ 1296 w 16"/>
                <a:gd name="T5" fmla="*/ 4104 h 20"/>
                <a:gd name="T6" fmla="*/ 1296 w 16"/>
                <a:gd name="T7" fmla="*/ 4320 h 20"/>
                <a:gd name="T8" fmla="*/ 2160 w 16"/>
                <a:gd name="T9" fmla="*/ 3888 h 20"/>
                <a:gd name="T10" fmla="*/ 2592 w 16"/>
                <a:gd name="T11" fmla="*/ 2592 h 20"/>
                <a:gd name="T12" fmla="*/ 2808 w 16"/>
                <a:gd name="T13" fmla="*/ 2376 h 20"/>
                <a:gd name="T14" fmla="*/ 3240 w 16"/>
                <a:gd name="T15" fmla="*/ 1728 h 20"/>
                <a:gd name="T16" fmla="*/ 3240 w 16"/>
                <a:gd name="T17" fmla="*/ 864 h 20"/>
                <a:gd name="T18" fmla="*/ 3456 w 16"/>
                <a:gd name="T19" fmla="*/ 432 h 20"/>
                <a:gd name="T20" fmla="*/ 3456 w 16"/>
                <a:gd name="T21" fmla="*/ 0 h 20"/>
                <a:gd name="T22" fmla="*/ 3240 w 16"/>
                <a:gd name="T23" fmla="*/ 0 h 20"/>
                <a:gd name="T24" fmla="*/ 2592 w 16"/>
                <a:gd name="T25" fmla="*/ 0 h 20"/>
                <a:gd name="T26" fmla="*/ 2376 w 16"/>
                <a:gd name="T27" fmla="*/ 0 h 20"/>
                <a:gd name="T28" fmla="*/ 2160 w 16"/>
                <a:gd name="T29" fmla="*/ 432 h 20"/>
                <a:gd name="T30" fmla="*/ 1728 w 16"/>
                <a:gd name="T31" fmla="*/ 864 h 20"/>
                <a:gd name="T32" fmla="*/ 1512 w 16"/>
                <a:gd name="T33" fmla="*/ 648 h 20"/>
                <a:gd name="T34" fmla="*/ 648 w 16"/>
                <a:gd name="T35" fmla="*/ 648 h 20"/>
                <a:gd name="T36" fmla="*/ 648 w 16"/>
                <a:gd name="T37" fmla="*/ 1080 h 20"/>
                <a:gd name="T38" fmla="*/ 1080 w 16"/>
                <a:gd name="T39" fmla="*/ 1296 h 20"/>
                <a:gd name="T40" fmla="*/ 1512 w 16"/>
                <a:gd name="T41" fmla="*/ 1296 h 20"/>
                <a:gd name="T42" fmla="*/ 1512 w 16"/>
                <a:gd name="T43" fmla="*/ 1296 h 20"/>
                <a:gd name="T44" fmla="*/ 1512 w 16"/>
                <a:gd name="T45" fmla="*/ 1728 h 20"/>
                <a:gd name="T46" fmla="*/ 1296 w 16"/>
                <a:gd name="T47" fmla="*/ 1944 h 20"/>
                <a:gd name="T48" fmla="*/ 1080 w 16"/>
                <a:gd name="T49" fmla="*/ 2160 h 20"/>
                <a:gd name="T50" fmla="*/ 1296 w 16"/>
                <a:gd name="T51" fmla="*/ 2376 h 20"/>
                <a:gd name="T52" fmla="*/ 1512 w 16"/>
                <a:gd name="T53" fmla="*/ 2376 h 20"/>
                <a:gd name="T54" fmla="*/ 1296 w 16"/>
                <a:gd name="T55" fmla="*/ 3240 h 20"/>
                <a:gd name="T56" fmla="*/ 864 w 16"/>
                <a:gd name="T57" fmla="*/ 3024 h 20"/>
                <a:gd name="T58" fmla="*/ 648 w 16"/>
                <a:gd name="T59" fmla="*/ 2808 h 20"/>
                <a:gd name="T60" fmla="*/ 432 w 16"/>
                <a:gd name="T61" fmla="*/ 2592 h 20"/>
                <a:gd name="T62" fmla="*/ 432 w 16"/>
                <a:gd name="T63" fmla="*/ 2808 h 20"/>
                <a:gd name="T64" fmla="*/ 216 w 16"/>
                <a:gd name="T65" fmla="*/ 3240 h 20"/>
                <a:gd name="T66" fmla="*/ 0 w 16"/>
                <a:gd name="T67" fmla="*/ 3024 h 20"/>
                <a:gd name="T68" fmla="*/ 216 w 16"/>
                <a:gd name="T69" fmla="*/ 3456 h 20"/>
                <a:gd name="T70" fmla="*/ 432 w 16"/>
                <a:gd name="T71" fmla="*/ 3672 h 20"/>
                <a:gd name="T72" fmla="*/ 0 w 16"/>
                <a:gd name="T73" fmla="*/ 4104 h 20"/>
                <a:gd name="T74" fmla="*/ 216 w 16"/>
                <a:gd name="T75" fmla="*/ 4320 h 20"/>
                <a:gd name="T76" fmla="*/ 864 w 16"/>
                <a:gd name="T77" fmla="*/ 4104 h 20"/>
                <a:gd name="T78" fmla="*/ 864 w 16"/>
                <a:gd name="T79" fmla="*/ 4104 h 20"/>
                <a:gd name="T80" fmla="*/ 864 w 16"/>
                <a:gd name="T81" fmla="*/ 4320 h 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
                <a:gd name="T124" fmla="*/ 0 h 20"/>
                <a:gd name="T125" fmla="*/ 16 w 16"/>
                <a:gd name="T126" fmla="*/ 20 h 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 h="20">
                  <a:moveTo>
                    <a:pt x="4" y="20"/>
                  </a:moveTo>
                  <a:lnTo>
                    <a:pt x="5" y="19"/>
                  </a:lnTo>
                  <a:lnTo>
                    <a:pt x="6" y="19"/>
                  </a:lnTo>
                  <a:lnTo>
                    <a:pt x="6" y="20"/>
                  </a:lnTo>
                  <a:lnTo>
                    <a:pt x="10" y="18"/>
                  </a:lnTo>
                  <a:lnTo>
                    <a:pt x="12" y="12"/>
                  </a:lnTo>
                  <a:lnTo>
                    <a:pt x="13" y="11"/>
                  </a:lnTo>
                  <a:lnTo>
                    <a:pt x="15" y="8"/>
                  </a:lnTo>
                  <a:lnTo>
                    <a:pt x="15" y="4"/>
                  </a:lnTo>
                  <a:lnTo>
                    <a:pt x="16" y="2"/>
                  </a:lnTo>
                  <a:lnTo>
                    <a:pt x="16" y="0"/>
                  </a:lnTo>
                  <a:lnTo>
                    <a:pt x="15" y="0"/>
                  </a:lnTo>
                  <a:lnTo>
                    <a:pt x="12" y="0"/>
                  </a:lnTo>
                  <a:lnTo>
                    <a:pt x="11" y="0"/>
                  </a:lnTo>
                  <a:lnTo>
                    <a:pt x="10" y="2"/>
                  </a:lnTo>
                  <a:lnTo>
                    <a:pt x="8" y="4"/>
                  </a:lnTo>
                  <a:lnTo>
                    <a:pt x="7" y="3"/>
                  </a:lnTo>
                  <a:lnTo>
                    <a:pt x="3" y="3"/>
                  </a:lnTo>
                  <a:lnTo>
                    <a:pt x="3" y="5"/>
                  </a:lnTo>
                  <a:lnTo>
                    <a:pt x="5" y="6"/>
                  </a:lnTo>
                  <a:lnTo>
                    <a:pt x="7" y="6"/>
                  </a:lnTo>
                  <a:lnTo>
                    <a:pt x="7" y="8"/>
                  </a:lnTo>
                  <a:lnTo>
                    <a:pt x="6" y="9"/>
                  </a:lnTo>
                  <a:lnTo>
                    <a:pt x="5" y="10"/>
                  </a:lnTo>
                  <a:lnTo>
                    <a:pt x="6" y="11"/>
                  </a:lnTo>
                  <a:lnTo>
                    <a:pt x="7" y="11"/>
                  </a:lnTo>
                  <a:lnTo>
                    <a:pt x="6" y="15"/>
                  </a:lnTo>
                  <a:lnTo>
                    <a:pt x="4" y="14"/>
                  </a:lnTo>
                  <a:lnTo>
                    <a:pt x="3" y="13"/>
                  </a:lnTo>
                  <a:lnTo>
                    <a:pt x="2" y="12"/>
                  </a:lnTo>
                  <a:lnTo>
                    <a:pt x="2" y="13"/>
                  </a:lnTo>
                  <a:lnTo>
                    <a:pt x="1" y="15"/>
                  </a:lnTo>
                  <a:lnTo>
                    <a:pt x="0" y="14"/>
                  </a:lnTo>
                  <a:lnTo>
                    <a:pt x="1" y="16"/>
                  </a:lnTo>
                  <a:lnTo>
                    <a:pt x="2" y="17"/>
                  </a:lnTo>
                  <a:lnTo>
                    <a:pt x="0" y="19"/>
                  </a:lnTo>
                  <a:lnTo>
                    <a:pt x="1" y="20"/>
                  </a:lnTo>
                  <a:lnTo>
                    <a:pt x="4" y="19"/>
                  </a:lnTo>
                  <a:lnTo>
                    <a:pt x="4" y="2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85" name="Freeform 961"/>
            <p:cNvSpPr>
              <a:spLocks/>
            </p:cNvSpPr>
            <p:nvPr/>
          </p:nvSpPr>
          <p:spPr bwMode="auto">
            <a:xfrm>
              <a:off x="3373" y="2850"/>
              <a:ext cx="144" cy="156"/>
            </a:xfrm>
            <a:custGeom>
              <a:avLst/>
              <a:gdLst>
                <a:gd name="T0" fmla="*/ 4752 w 24"/>
                <a:gd name="T1" fmla="*/ 1728 h 26"/>
                <a:gd name="T2" fmla="*/ 3888 w 24"/>
                <a:gd name="T3" fmla="*/ 1296 h 26"/>
                <a:gd name="T4" fmla="*/ 3888 w 24"/>
                <a:gd name="T5" fmla="*/ 1080 h 26"/>
                <a:gd name="T6" fmla="*/ 3888 w 24"/>
                <a:gd name="T7" fmla="*/ 864 h 26"/>
                <a:gd name="T8" fmla="*/ 2808 w 24"/>
                <a:gd name="T9" fmla="*/ 432 h 26"/>
                <a:gd name="T10" fmla="*/ 1944 w 24"/>
                <a:gd name="T11" fmla="*/ 0 h 26"/>
                <a:gd name="T12" fmla="*/ 648 w 24"/>
                <a:gd name="T13" fmla="*/ 0 h 26"/>
                <a:gd name="T14" fmla="*/ 432 w 24"/>
                <a:gd name="T15" fmla="*/ 0 h 26"/>
                <a:gd name="T16" fmla="*/ 648 w 24"/>
                <a:gd name="T17" fmla="*/ 216 h 26"/>
                <a:gd name="T18" fmla="*/ 432 w 24"/>
                <a:gd name="T19" fmla="*/ 432 h 26"/>
                <a:gd name="T20" fmla="*/ 432 w 24"/>
                <a:gd name="T21" fmla="*/ 432 h 26"/>
                <a:gd name="T22" fmla="*/ 216 w 24"/>
                <a:gd name="T23" fmla="*/ 864 h 26"/>
                <a:gd name="T24" fmla="*/ 432 w 24"/>
                <a:gd name="T25" fmla="*/ 864 h 26"/>
                <a:gd name="T26" fmla="*/ 432 w 24"/>
                <a:gd name="T27" fmla="*/ 1296 h 26"/>
                <a:gd name="T28" fmla="*/ 216 w 24"/>
                <a:gd name="T29" fmla="*/ 1296 h 26"/>
                <a:gd name="T30" fmla="*/ 216 w 24"/>
                <a:gd name="T31" fmla="*/ 1512 h 26"/>
                <a:gd name="T32" fmla="*/ 0 w 24"/>
                <a:gd name="T33" fmla="*/ 1728 h 26"/>
                <a:gd name="T34" fmla="*/ 0 w 24"/>
                <a:gd name="T35" fmla="*/ 1944 h 26"/>
                <a:gd name="T36" fmla="*/ 0 w 24"/>
                <a:gd name="T37" fmla="*/ 2160 h 26"/>
                <a:gd name="T38" fmla="*/ 0 w 24"/>
                <a:gd name="T39" fmla="*/ 2592 h 26"/>
                <a:gd name="T40" fmla="*/ 432 w 24"/>
                <a:gd name="T41" fmla="*/ 3240 h 26"/>
                <a:gd name="T42" fmla="*/ 432 w 24"/>
                <a:gd name="T43" fmla="*/ 3672 h 26"/>
                <a:gd name="T44" fmla="*/ 864 w 24"/>
                <a:gd name="T45" fmla="*/ 4104 h 26"/>
                <a:gd name="T46" fmla="*/ 1512 w 24"/>
                <a:gd name="T47" fmla="*/ 4320 h 26"/>
                <a:gd name="T48" fmla="*/ 1728 w 24"/>
                <a:gd name="T49" fmla="*/ 4320 h 26"/>
                <a:gd name="T50" fmla="*/ 2160 w 24"/>
                <a:gd name="T51" fmla="*/ 4320 h 26"/>
                <a:gd name="T52" fmla="*/ 2376 w 24"/>
                <a:gd name="T53" fmla="*/ 4752 h 26"/>
                <a:gd name="T54" fmla="*/ 2376 w 24"/>
                <a:gd name="T55" fmla="*/ 5400 h 26"/>
                <a:gd name="T56" fmla="*/ 3240 w 24"/>
                <a:gd name="T57" fmla="*/ 5400 h 26"/>
                <a:gd name="T58" fmla="*/ 3456 w 24"/>
                <a:gd name="T59" fmla="*/ 5616 h 26"/>
                <a:gd name="T60" fmla="*/ 3888 w 24"/>
                <a:gd name="T61" fmla="*/ 5400 h 26"/>
                <a:gd name="T62" fmla="*/ 4320 w 24"/>
                <a:gd name="T63" fmla="*/ 5400 h 26"/>
                <a:gd name="T64" fmla="*/ 4536 w 24"/>
                <a:gd name="T65" fmla="*/ 5184 h 26"/>
                <a:gd name="T66" fmla="*/ 4752 w 24"/>
                <a:gd name="T67" fmla="*/ 4968 h 26"/>
                <a:gd name="T68" fmla="*/ 4968 w 24"/>
                <a:gd name="T69" fmla="*/ 4968 h 26"/>
                <a:gd name="T70" fmla="*/ 5184 w 24"/>
                <a:gd name="T71" fmla="*/ 4752 h 26"/>
                <a:gd name="T72" fmla="*/ 4752 w 24"/>
                <a:gd name="T73" fmla="*/ 4104 h 26"/>
                <a:gd name="T74" fmla="*/ 4536 w 24"/>
                <a:gd name="T75" fmla="*/ 3456 h 26"/>
                <a:gd name="T76" fmla="*/ 4752 w 24"/>
                <a:gd name="T77" fmla="*/ 3024 h 26"/>
                <a:gd name="T78" fmla="*/ 4536 w 24"/>
                <a:gd name="T79" fmla="*/ 2592 h 26"/>
                <a:gd name="T80" fmla="*/ 4320 w 24"/>
                <a:gd name="T81" fmla="*/ 2376 h 26"/>
                <a:gd name="T82" fmla="*/ 4752 w 24"/>
                <a:gd name="T83" fmla="*/ 1728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
                <a:gd name="T127" fmla="*/ 0 h 26"/>
                <a:gd name="T128" fmla="*/ 24 w 24"/>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 h="26">
                  <a:moveTo>
                    <a:pt x="22" y="8"/>
                  </a:moveTo>
                  <a:lnTo>
                    <a:pt x="18" y="6"/>
                  </a:lnTo>
                  <a:lnTo>
                    <a:pt x="18" y="5"/>
                  </a:lnTo>
                  <a:lnTo>
                    <a:pt x="18" y="4"/>
                  </a:lnTo>
                  <a:lnTo>
                    <a:pt x="13" y="2"/>
                  </a:lnTo>
                  <a:lnTo>
                    <a:pt x="9" y="0"/>
                  </a:lnTo>
                  <a:lnTo>
                    <a:pt x="3" y="0"/>
                  </a:lnTo>
                  <a:lnTo>
                    <a:pt x="2" y="0"/>
                  </a:lnTo>
                  <a:lnTo>
                    <a:pt x="3" y="1"/>
                  </a:lnTo>
                  <a:lnTo>
                    <a:pt x="2" y="2"/>
                  </a:lnTo>
                  <a:lnTo>
                    <a:pt x="1" y="4"/>
                  </a:lnTo>
                  <a:lnTo>
                    <a:pt x="2" y="4"/>
                  </a:lnTo>
                  <a:lnTo>
                    <a:pt x="2" y="6"/>
                  </a:lnTo>
                  <a:lnTo>
                    <a:pt x="1" y="6"/>
                  </a:lnTo>
                  <a:lnTo>
                    <a:pt x="1" y="7"/>
                  </a:lnTo>
                  <a:lnTo>
                    <a:pt x="0" y="8"/>
                  </a:lnTo>
                  <a:lnTo>
                    <a:pt x="0" y="9"/>
                  </a:lnTo>
                  <a:lnTo>
                    <a:pt x="0" y="10"/>
                  </a:lnTo>
                  <a:lnTo>
                    <a:pt x="0" y="12"/>
                  </a:lnTo>
                  <a:lnTo>
                    <a:pt x="2" y="15"/>
                  </a:lnTo>
                  <a:lnTo>
                    <a:pt x="2" y="17"/>
                  </a:lnTo>
                  <a:lnTo>
                    <a:pt x="4" y="19"/>
                  </a:lnTo>
                  <a:lnTo>
                    <a:pt x="7" y="20"/>
                  </a:lnTo>
                  <a:lnTo>
                    <a:pt x="8" y="20"/>
                  </a:lnTo>
                  <a:lnTo>
                    <a:pt x="10" y="20"/>
                  </a:lnTo>
                  <a:lnTo>
                    <a:pt x="11" y="22"/>
                  </a:lnTo>
                  <a:lnTo>
                    <a:pt x="11" y="25"/>
                  </a:lnTo>
                  <a:lnTo>
                    <a:pt x="15" y="25"/>
                  </a:lnTo>
                  <a:lnTo>
                    <a:pt x="16" y="26"/>
                  </a:lnTo>
                  <a:lnTo>
                    <a:pt x="18" y="25"/>
                  </a:lnTo>
                  <a:lnTo>
                    <a:pt x="20" y="25"/>
                  </a:lnTo>
                  <a:lnTo>
                    <a:pt x="21" y="24"/>
                  </a:lnTo>
                  <a:lnTo>
                    <a:pt x="22" y="23"/>
                  </a:lnTo>
                  <a:lnTo>
                    <a:pt x="23" y="23"/>
                  </a:lnTo>
                  <a:lnTo>
                    <a:pt x="24" y="22"/>
                  </a:lnTo>
                  <a:lnTo>
                    <a:pt x="22" y="19"/>
                  </a:lnTo>
                  <a:lnTo>
                    <a:pt x="21" y="16"/>
                  </a:lnTo>
                  <a:lnTo>
                    <a:pt x="22" y="14"/>
                  </a:lnTo>
                  <a:lnTo>
                    <a:pt x="21" y="12"/>
                  </a:lnTo>
                  <a:lnTo>
                    <a:pt x="20" y="11"/>
                  </a:lnTo>
                  <a:lnTo>
                    <a:pt x="22"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86" name="Freeform 962"/>
            <p:cNvSpPr>
              <a:spLocks/>
            </p:cNvSpPr>
            <p:nvPr/>
          </p:nvSpPr>
          <p:spPr bwMode="auto">
            <a:xfrm>
              <a:off x="3373" y="2850"/>
              <a:ext cx="144" cy="156"/>
            </a:xfrm>
            <a:custGeom>
              <a:avLst/>
              <a:gdLst>
                <a:gd name="T0" fmla="*/ 4752 w 24"/>
                <a:gd name="T1" fmla="*/ 1728 h 26"/>
                <a:gd name="T2" fmla="*/ 3888 w 24"/>
                <a:gd name="T3" fmla="*/ 1296 h 26"/>
                <a:gd name="T4" fmla="*/ 3888 w 24"/>
                <a:gd name="T5" fmla="*/ 1080 h 26"/>
                <a:gd name="T6" fmla="*/ 3888 w 24"/>
                <a:gd name="T7" fmla="*/ 864 h 26"/>
                <a:gd name="T8" fmla="*/ 2808 w 24"/>
                <a:gd name="T9" fmla="*/ 432 h 26"/>
                <a:gd name="T10" fmla="*/ 1944 w 24"/>
                <a:gd name="T11" fmla="*/ 0 h 26"/>
                <a:gd name="T12" fmla="*/ 648 w 24"/>
                <a:gd name="T13" fmla="*/ 0 h 26"/>
                <a:gd name="T14" fmla="*/ 432 w 24"/>
                <a:gd name="T15" fmla="*/ 0 h 26"/>
                <a:gd name="T16" fmla="*/ 648 w 24"/>
                <a:gd name="T17" fmla="*/ 216 h 26"/>
                <a:gd name="T18" fmla="*/ 432 w 24"/>
                <a:gd name="T19" fmla="*/ 432 h 26"/>
                <a:gd name="T20" fmla="*/ 432 w 24"/>
                <a:gd name="T21" fmla="*/ 432 h 26"/>
                <a:gd name="T22" fmla="*/ 216 w 24"/>
                <a:gd name="T23" fmla="*/ 864 h 26"/>
                <a:gd name="T24" fmla="*/ 432 w 24"/>
                <a:gd name="T25" fmla="*/ 864 h 26"/>
                <a:gd name="T26" fmla="*/ 432 w 24"/>
                <a:gd name="T27" fmla="*/ 1296 h 26"/>
                <a:gd name="T28" fmla="*/ 216 w 24"/>
                <a:gd name="T29" fmla="*/ 1296 h 26"/>
                <a:gd name="T30" fmla="*/ 216 w 24"/>
                <a:gd name="T31" fmla="*/ 1512 h 26"/>
                <a:gd name="T32" fmla="*/ 0 w 24"/>
                <a:gd name="T33" fmla="*/ 1728 h 26"/>
                <a:gd name="T34" fmla="*/ 0 w 24"/>
                <a:gd name="T35" fmla="*/ 1944 h 26"/>
                <a:gd name="T36" fmla="*/ 0 w 24"/>
                <a:gd name="T37" fmla="*/ 2160 h 26"/>
                <a:gd name="T38" fmla="*/ 0 w 24"/>
                <a:gd name="T39" fmla="*/ 2592 h 26"/>
                <a:gd name="T40" fmla="*/ 432 w 24"/>
                <a:gd name="T41" fmla="*/ 3240 h 26"/>
                <a:gd name="T42" fmla="*/ 432 w 24"/>
                <a:gd name="T43" fmla="*/ 3672 h 26"/>
                <a:gd name="T44" fmla="*/ 864 w 24"/>
                <a:gd name="T45" fmla="*/ 4104 h 26"/>
                <a:gd name="T46" fmla="*/ 1512 w 24"/>
                <a:gd name="T47" fmla="*/ 4320 h 26"/>
                <a:gd name="T48" fmla="*/ 1728 w 24"/>
                <a:gd name="T49" fmla="*/ 4320 h 26"/>
                <a:gd name="T50" fmla="*/ 2160 w 24"/>
                <a:gd name="T51" fmla="*/ 4320 h 26"/>
                <a:gd name="T52" fmla="*/ 2376 w 24"/>
                <a:gd name="T53" fmla="*/ 4752 h 26"/>
                <a:gd name="T54" fmla="*/ 2376 w 24"/>
                <a:gd name="T55" fmla="*/ 5400 h 26"/>
                <a:gd name="T56" fmla="*/ 3240 w 24"/>
                <a:gd name="T57" fmla="*/ 5400 h 26"/>
                <a:gd name="T58" fmla="*/ 3456 w 24"/>
                <a:gd name="T59" fmla="*/ 5616 h 26"/>
                <a:gd name="T60" fmla="*/ 3888 w 24"/>
                <a:gd name="T61" fmla="*/ 5400 h 26"/>
                <a:gd name="T62" fmla="*/ 4320 w 24"/>
                <a:gd name="T63" fmla="*/ 5400 h 26"/>
                <a:gd name="T64" fmla="*/ 4536 w 24"/>
                <a:gd name="T65" fmla="*/ 5184 h 26"/>
                <a:gd name="T66" fmla="*/ 4752 w 24"/>
                <a:gd name="T67" fmla="*/ 4968 h 26"/>
                <a:gd name="T68" fmla="*/ 4968 w 24"/>
                <a:gd name="T69" fmla="*/ 4968 h 26"/>
                <a:gd name="T70" fmla="*/ 5184 w 24"/>
                <a:gd name="T71" fmla="*/ 4752 h 26"/>
                <a:gd name="T72" fmla="*/ 4752 w 24"/>
                <a:gd name="T73" fmla="*/ 4104 h 26"/>
                <a:gd name="T74" fmla="*/ 4536 w 24"/>
                <a:gd name="T75" fmla="*/ 3456 h 26"/>
                <a:gd name="T76" fmla="*/ 4752 w 24"/>
                <a:gd name="T77" fmla="*/ 3024 h 26"/>
                <a:gd name="T78" fmla="*/ 4536 w 24"/>
                <a:gd name="T79" fmla="*/ 2592 h 26"/>
                <a:gd name="T80" fmla="*/ 4320 w 24"/>
                <a:gd name="T81" fmla="*/ 2376 h 26"/>
                <a:gd name="T82" fmla="*/ 4752 w 24"/>
                <a:gd name="T83" fmla="*/ 1728 h 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
                <a:gd name="T127" fmla="*/ 0 h 26"/>
                <a:gd name="T128" fmla="*/ 24 w 24"/>
                <a:gd name="T129" fmla="*/ 26 h 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 h="26">
                  <a:moveTo>
                    <a:pt x="22" y="8"/>
                  </a:moveTo>
                  <a:lnTo>
                    <a:pt x="18" y="6"/>
                  </a:lnTo>
                  <a:lnTo>
                    <a:pt x="18" y="5"/>
                  </a:lnTo>
                  <a:lnTo>
                    <a:pt x="18" y="4"/>
                  </a:lnTo>
                  <a:lnTo>
                    <a:pt x="13" y="2"/>
                  </a:lnTo>
                  <a:lnTo>
                    <a:pt x="9" y="0"/>
                  </a:lnTo>
                  <a:lnTo>
                    <a:pt x="3" y="0"/>
                  </a:lnTo>
                  <a:lnTo>
                    <a:pt x="2" y="0"/>
                  </a:lnTo>
                  <a:lnTo>
                    <a:pt x="3" y="1"/>
                  </a:lnTo>
                  <a:lnTo>
                    <a:pt x="2" y="2"/>
                  </a:lnTo>
                  <a:lnTo>
                    <a:pt x="1" y="4"/>
                  </a:lnTo>
                  <a:lnTo>
                    <a:pt x="2" y="4"/>
                  </a:lnTo>
                  <a:lnTo>
                    <a:pt x="2" y="6"/>
                  </a:lnTo>
                  <a:lnTo>
                    <a:pt x="1" y="6"/>
                  </a:lnTo>
                  <a:lnTo>
                    <a:pt x="1" y="7"/>
                  </a:lnTo>
                  <a:lnTo>
                    <a:pt x="0" y="8"/>
                  </a:lnTo>
                  <a:lnTo>
                    <a:pt x="0" y="9"/>
                  </a:lnTo>
                  <a:lnTo>
                    <a:pt x="0" y="10"/>
                  </a:lnTo>
                  <a:lnTo>
                    <a:pt x="0" y="12"/>
                  </a:lnTo>
                  <a:lnTo>
                    <a:pt x="2" y="15"/>
                  </a:lnTo>
                  <a:lnTo>
                    <a:pt x="2" y="17"/>
                  </a:lnTo>
                  <a:lnTo>
                    <a:pt x="4" y="19"/>
                  </a:lnTo>
                  <a:lnTo>
                    <a:pt x="7" y="20"/>
                  </a:lnTo>
                  <a:lnTo>
                    <a:pt x="8" y="20"/>
                  </a:lnTo>
                  <a:lnTo>
                    <a:pt x="10" y="20"/>
                  </a:lnTo>
                  <a:lnTo>
                    <a:pt x="11" y="22"/>
                  </a:lnTo>
                  <a:lnTo>
                    <a:pt x="11" y="25"/>
                  </a:lnTo>
                  <a:lnTo>
                    <a:pt x="15" y="25"/>
                  </a:lnTo>
                  <a:lnTo>
                    <a:pt x="16" y="26"/>
                  </a:lnTo>
                  <a:lnTo>
                    <a:pt x="18" y="25"/>
                  </a:lnTo>
                  <a:lnTo>
                    <a:pt x="20" y="25"/>
                  </a:lnTo>
                  <a:lnTo>
                    <a:pt x="21" y="24"/>
                  </a:lnTo>
                  <a:lnTo>
                    <a:pt x="22" y="23"/>
                  </a:lnTo>
                  <a:lnTo>
                    <a:pt x="23" y="23"/>
                  </a:lnTo>
                  <a:lnTo>
                    <a:pt x="24" y="22"/>
                  </a:lnTo>
                  <a:lnTo>
                    <a:pt x="22" y="19"/>
                  </a:lnTo>
                  <a:lnTo>
                    <a:pt x="21" y="16"/>
                  </a:lnTo>
                  <a:lnTo>
                    <a:pt x="22" y="14"/>
                  </a:lnTo>
                  <a:lnTo>
                    <a:pt x="21" y="12"/>
                  </a:lnTo>
                  <a:lnTo>
                    <a:pt x="20" y="11"/>
                  </a:lnTo>
                  <a:lnTo>
                    <a:pt x="22"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87" name="Freeform 963"/>
            <p:cNvSpPr>
              <a:spLocks/>
            </p:cNvSpPr>
            <p:nvPr/>
          </p:nvSpPr>
          <p:spPr bwMode="auto">
            <a:xfrm>
              <a:off x="3367" y="2778"/>
              <a:ext cx="78" cy="78"/>
            </a:xfrm>
            <a:custGeom>
              <a:avLst/>
              <a:gdLst>
                <a:gd name="T0" fmla="*/ 2160 w 13"/>
                <a:gd name="T1" fmla="*/ 2592 h 13"/>
                <a:gd name="T2" fmla="*/ 864 w 13"/>
                <a:gd name="T3" fmla="*/ 2592 h 13"/>
                <a:gd name="T4" fmla="*/ 648 w 13"/>
                <a:gd name="T5" fmla="*/ 2592 h 13"/>
                <a:gd name="T6" fmla="*/ 432 w 13"/>
                <a:gd name="T7" fmla="*/ 2592 h 13"/>
                <a:gd name="T8" fmla="*/ 216 w 13"/>
                <a:gd name="T9" fmla="*/ 2808 h 13"/>
                <a:gd name="T10" fmla="*/ 0 w 13"/>
                <a:gd name="T11" fmla="*/ 2808 h 13"/>
                <a:gd name="T12" fmla="*/ 0 w 13"/>
                <a:gd name="T13" fmla="*/ 2160 h 13"/>
                <a:gd name="T14" fmla="*/ 648 w 13"/>
                <a:gd name="T15" fmla="*/ 1296 h 13"/>
                <a:gd name="T16" fmla="*/ 864 w 13"/>
                <a:gd name="T17" fmla="*/ 864 h 13"/>
                <a:gd name="T18" fmla="*/ 648 w 13"/>
                <a:gd name="T19" fmla="*/ 432 h 13"/>
                <a:gd name="T20" fmla="*/ 864 w 13"/>
                <a:gd name="T21" fmla="*/ 216 h 13"/>
                <a:gd name="T22" fmla="*/ 1296 w 13"/>
                <a:gd name="T23" fmla="*/ 432 h 13"/>
                <a:gd name="T24" fmla="*/ 1944 w 13"/>
                <a:gd name="T25" fmla="*/ 432 h 13"/>
                <a:gd name="T26" fmla="*/ 2160 w 13"/>
                <a:gd name="T27" fmla="*/ 0 h 13"/>
                <a:gd name="T28" fmla="*/ 2376 w 13"/>
                <a:gd name="T29" fmla="*/ 216 h 13"/>
                <a:gd name="T30" fmla="*/ 2808 w 13"/>
                <a:gd name="T31" fmla="*/ 1080 h 13"/>
                <a:gd name="T32" fmla="*/ 2808 w 13"/>
                <a:gd name="T33" fmla="*/ 1512 h 13"/>
                <a:gd name="T34" fmla="*/ 2376 w 13"/>
                <a:gd name="T35" fmla="*/ 1728 h 13"/>
                <a:gd name="T36" fmla="*/ 2160 w 13"/>
                <a:gd name="T37" fmla="*/ 2592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13"/>
                <a:gd name="T59" fmla="*/ 13 w 13"/>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13">
                  <a:moveTo>
                    <a:pt x="10" y="12"/>
                  </a:moveTo>
                  <a:lnTo>
                    <a:pt x="4" y="12"/>
                  </a:lnTo>
                  <a:lnTo>
                    <a:pt x="3" y="12"/>
                  </a:lnTo>
                  <a:lnTo>
                    <a:pt x="2" y="12"/>
                  </a:lnTo>
                  <a:lnTo>
                    <a:pt x="1" y="13"/>
                  </a:lnTo>
                  <a:lnTo>
                    <a:pt x="0" y="13"/>
                  </a:lnTo>
                  <a:lnTo>
                    <a:pt x="0" y="10"/>
                  </a:lnTo>
                  <a:lnTo>
                    <a:pt x="3" y="6"/>
                  </a:lnTo>
                  <a:lnTo>
                    <a:pt x="4" y="4"/>
                  </a:lnTo>
                  <a:lnTo>
                    <a:pt x="3" y="2"/>
                  </a:lnTo>
                  <a:lnTo>
                    <a:pt x="4" y="1"/>
                  </a:lnTo>
                  <a:lnTo>
                    <a:pt x="6" y="2"/>
                  </a:lnTo>
                  <a:lnTo>
                    <a:pt x="9" y="2"/>
                  </a:lnTo>
                  <a:lnTo>
                    <a:pt x="10" y="0"/>
                  </a:lnTo>
                  <a:lnTo>
                    <a:pt x="11" y="1"/>
                  </a:lnTo>
                  <a:lnTo>
                    <a:pt x="13" y="5"/>
                  </a:lnTo>
                  <a:lnTo>
                    <a:pt x="13" y="7"/>
                  </a:lnTo>
                  <a:lnTo>
                    <a:pt x="11" y="8"/>
                  </a:lnTo>
                  <a:lnTo>
                    <a:pt x="10" y="1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88" name="Freeform 964"/>
            <p:cNvSpPr>
              <a:spLocks/>
            </p:cNvSpPr>
            <p:nvPr/>
          </p:nvSpPr>
          <p:spPr bwMode="auto">
            <a:xfrm>
              <a:off x="3367" y="2778"/>
              <a:ext cx="78" cy="78"/>
            </a:xfrm>
            <a:custGeom>
              <a:avLst/>
              <a:gdLst>
                <a:gd name="T0" fmla="*/ 2160 w 13"/>
                <a:gd name="T1" fmla="*/ 2592 h 13"/>
                <a:gd name="T2" fmla="*/ 864 w 13"/>
                <a:gd name="T3" fmla="*/ 2592 h 13"/>
                <a:gd name="T4" fmla="*/ 648 w 13"/>
                <a:gd name="T5" fmla="*/ 2592 h 13"/>
                <a:gd name="T6" fmla="*/ 432 w 13"/>
                <a:gd name="T7" fmla="*/ 2592 h 13"/>
                <a:gd name="T8" fmla="*/ 216 w 13"/>
                <a:gd name="T9" fmla="*/ 2808 h 13"/>
                <a:gd name="T10" fmla="*/ 0 w 13"/>
                <a:gd name="T11" fmla="*/ 2808 h 13"/>
                <a:gd name="T12" fmla="*/ 0 w 13"/>
                <a:gd name="T13" fmla="*/ 2160 h 13"/>
                <a:gd name="T14" fmla="*/ 648 w 13"/>
                <a:gd name="T15" fmla="*/ 1296 h 13"/>
                <a:gd name="T16" fmla="*/ 864 w 13"/>
                <a:gd name="T17" fmla="*/ 864 h 13"/>
                <a:gd name="T18" fmla="*/ 648 w 13"/>
                <a:gd name="T19" fmla="*/ 432 h 13"/>
                <a:gd name="T20" fmla="*/ 864 w 13"/>
                <a:gd name="T21" fmla="*/ 216 h 13"/>
                <a:gd name="T22" fmla="*/ 1296 w 13"/>
                <a:gd name="T23" fmla="*/ 432 h 13"/>
                <a:gd name="T24" fmla="*/ 1944 w 13"/>
                <a:gd name="T25" fmla="*/ 432 h 13"/>
                <a:gd name="T26" fmla="*/ 2160 w 13"/>
                <a:gd name="T27" fmla="*/ 0 h 13"/>
                <a:gd name="T28" fmla="*/ 2376 w 13"/>
                <a:gd name="T29" fmla="*/ 216 h 13"/>
                <a:gd name="T30" fmla="*/ 2808 w 13"/>
                <a:gd name="T31" fmla="*/ 1080 h 13"/>
                <a:gd name="T32" fmla="*/ 2808 w 13"/>
                <a:gd name="T33" fmla="*/ 1512 h 13"/>
                <a:gd name="T34" fmla="*/ 2376 w 13"/>
                <a:gd name="T35" fmla="*/ 1728 h 13"/>
                <a:gd name="T36" fmla="*/ 2160 w 13"/>
                <a:gd name="T37" fmla="*/ 2592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13"/>
                <a:gd name="T59" fmla="*/ 13 w 13"/>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13">
                  <a:moveTo>
                    <a:pt x="10" y="12"/>
                  </a:moveTo>
                  <a:lnTo>
                    <a:pt x="4" y="12"/>
                  </a:lnTo>
                  <a:lnTo>
                    <a:pt x="3" y="12"/>
                  </a:lnTo>
                  <a:lnTo>
                    <a:pt x="2" y="12"/>
                  </a:lnTo>
                  <a:lnTo>
                    <a:pt x="1" y="13"/>
                  </a:lnTo>
                  <a:lnTo>
                    <a:pt x="0" y="13"/>
                  </a:lnTo>
                  <a:lnTo>
                    <a:pt x="0" y="10"/>
                  </a:lnTo>
                  <a:lnTo>
                    <a:pt x="3" y="6"/>
                  </a:lnTo>
                  <a:lnTo>
                    <a:pt x="4" y="4"/>
                  </a:lnTo>
                  <a:lnTo>
                    <a:pt x="3" y="2"/>
                  </a:lnTo>
                  <a:lnTo>
                    <a:pt x="4" y="1"/>
                  </a:lnTo>
                  <a:lnTo>
                    <a:pt x="6" y="2"/>
                  </a:lnTo>
                  <a:lnTo>
                    <a:pt x="9" y="2"/>
                  </a:lnTo>
                  <a:lnTo>
                    <a:pt x="10" y="0"/>
                  </a:lnTo>
                  <a:lnTo>
                    <a:pt x="11" y="1"/>
                  </a:lnTo>
                  <a:lnTo>
                    <a:pt x="13" y="5"/>
                  </a:lnTo>
                  <a:lnTo>
                    <a:pt x="13" y="7"/>
                  </a:lnTo>
                  <a:lnTo>
                    <a:pt x="11" y="8"/>
                  </a:lnTo>
                  <a:lnTo>
                    <a:pt x="10" y="1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89" name="Freeform 965"/>
            <p:cNvSpPr>
              <a:spLocks/>
            </p:cNvSpPr>
            <p:nvPr/>
          </p:nvSpPr>
          <p:spPr bwMode="auto">
            <a:xfrm>
              <a:off x="3127" y="3078"/>
              <a:ext cx="192" cy="180"/>
            </a:xfrm>
            <a:custGeom>
              <a:avLst/>
              <a:gdLst>
                <a:gd name="T0" fmla="*/ 2160 w 32"/>
                <a:gd name="T1" fmla="*/ 6264 h 30"/>
                <a:gd name="T2" fmla="*/ 1944 w 32"/>
                <a:gd name="T3" fmla="*/ 5832 h 30"/>
                <a:gd name="T4" fmla="*/ 1728 w 32"/>
                <a:gd name="T5" fmla="*/ 5400 h 30"/>
                <a:gd name="T6" fmla="*/ 1512 w 32"/>
                <a:gd name="T7" fmla="*/ 4752 h 30"/>
                <a:gd name="T8" fmla="*/ 1296 w 32"/>
                <a:gd name="T9" fmla="*/ 4104 h 30"/>
                <a:gd name="T10" fmla="*/ 1080 w 32"/>
                <a:gd name="T11" fmla="*/ 3024 h 30"/>
                <a:gd name="T12" fmla="*/ 1080 w 32"/>
                <a:gd name="T13" fmla="*/ 2592 h 30"/>
                <a:gd name="T14" fmla="*/ 432 w 32"/>
                <a:gd name="T15" fmla="*/ 1296 h 30"/>
                <a:gd name="T16" fmla="*/ 432 w 32"/>
                <a:gd name="T17" fmla="*/ 1080 h 30"/>
                <a:gd name="T18" fmla="*/ 216 w 32"/>
                <a:gd name="T19" fmla="*/ 864 h 30"/>
                <a:gd name="T20" fmla="*/ 0 w 32"/>
                <a:gd name="T21" fmla="*/ 216 h 30"/>
                <a:gd name="T22" fmla="*/ 432 w 32"/>
                <a:gd name="T23" fmla="*/ 0 h 30"/>
                <a:gd name="T24" fmla="*/ 864 w 32"/>
                <a:gd name="T25" fmla="*/ 0 h 30"/>
                <a:gd name="T26" fmla="*/ 1080 w 32"/>
                <a:gd name="T27" fmla="*/ 216 h 30"/>
                <a:gd name="T28" fmla="*/ 1728 w 32"/>
                <a:gd name="T29" fmla="*/ 0 h 30"/>
                <a:gd name="T30" fmla="*/ 3240 w 32"/>
                <a:gd name="T31" fmla="*/ 0 h 30"/>
                <a:gd name="T32" fmla="*/ 3672 w 32"/>
                <a:gd name="T33" fmla="*/ 432 h 30"/>
                <a:gd name="T34" fmla="*/ 4104 w 32"/>
                <a:gd name="T35" fmla="*/ 432 h 30"/>
                <a:gd name="T36" fmla="*/ 4536 w 32"/>
                <a:gd name="T37" fmla="*/ 432 h 30"/>
                <a:gd name="T38" fmla="*/ 5184 w 32"/>
                <a:gd name="T39" fmla="*/ 432 h 30"/>
                <a:gd name="T40" fmla="*/ 5616 w 32"/>
                <a:gd name="T41" fmla="*/ 0 h 30"/>
                <a:gd name="T42" fmla="*/ 5832 w 32"/>
                <a:gd name="T43" fmla="*/ 216 h 30"/>
                <a:gd name="T44" fmla="*/ 6480 w 32"/>
                <a:gd name="T45" fmla="*/ 216 h 30"/>
                <a:gd name="T46" fmla="*/ 6696 w 32"/>
                <a:gd name="T47" fmla="*/ 216 h 30"/>
                <a:gd name="T48" fmla="*/ 6912 w 32"/>
                <a:gd name="T49" fmla="*/ 432 h 30"/>
                <a:gd name="T50" fmla="*/ 6480 w 32"/>
                <a:gd name="T51" fmla="*/ 432 h 30"/>
                <a:gd name="T52" fmla="*/ 6048 w 32"/>
                <a:gd name="T53" fmla="*/ 648 h 30"/>
                <a:gd name="T54" fmla="*/ 5616 w 32"/>
                <a:gd name="T55" fmla="*/ 432 h 30"/>
                <a:gd name="T56" fmla="*/ 4752 w 32"/>
                <a:gd name="T57" fmla="*/ 864 h 30"/>
                <a:gd name="T58" fmla="*/ 4536 w 32"/>
                <a:gd name="T59" fmla="*/ 2376 h 30"/>
                <a:gd name="T60" fmla="*/ 4104 w 32"/>
                <a:gd name="T61" fmla="*/ 2592 h 30"/>
                <a:gd name="T62" fmla="*/ 4104 w 32"/>
                <a:gd name="T63" fmla="*/ 3888 h 30"/>
                <a:gd name="T64" fmla="*/ 4104 w 32"/>
                <a:gd name="T65" fmla="*/ 6264 h 30"/>
                <a:gd name="T66" fmla="*/ 3456 w 32"/>
                <a:gd name="T67" fmla="*/ 6480 h 30"/>
                <a:gd name="T68" fmla="*/ 3024 w 32"/>
                <a:gd name="T69" fmla="*/ 6264 h 30"/>
                <a:gd name="T70" fmla="*/ 2808 w 32"/>
                <a:gd name="T71" fmla="*/ 6048 h 30"/>
                <a:gd name="T72" fmla="*/ 2808 w 32"/>
                <a:gd name="T73" fmla="*/ 6048 h 30"/>
                <a:gd name="T74" fmla="*/ 2592 w 32"/>
                <a:gd name="T75" fmla="*/ 6048 h 30"/>
                <a:gd name="T76" fmla="*/ 2160 w 32"/>
                <a:gd name="T77" fmla="*/ 6264 h 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
                <a:gd name="T118" fmla="*/ 0 h 30"/>
                <a:gd name="T119" fmla="*/ 32 w 32"/>
                <a:gd name="T120" fmla="*/ 30 h 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 h="30">
                  <a:moveTo>
                    <a:pt x="10" y="29"/>
                  </a:moveTo>
                  <a:lnTo>
                    <a:pt x="9" y="27"/>
                  </a:lnTo>
                  <a:lnTo>
                    <a:pt x="8" y="25"/>
                  </a:lnTo>
                  <a:lnTo>
                    <a:pt x="7" y="22"/>
                  </a:lnTo>
                  <a:lnTo>
                    <a:pt x="6" y="19"/>
                  </a:lnTo>
                  <a:lnTo>
                    <a:pt x="5" y="14"/>
                  </a:lnTo>
                  <a:lnTo>
                    <a:pt x="5" y="12"/>
                  </a:lnTo>
                  <a:lnTo>
                    <a:pt x="2" y="6"/>
                  </a:lnTo>
                  <a:lnTo>
                    <a:pt x="2" y="5"/>
                  </a:lnTo>
                  <a:lnTo>
                    <a:pt x="1" y="4"/>
                  </a:lnTo>
                  <a:lnTo>
                    <a:pt x="0" y="1"/>
                  </a:lnTo>
                  <a:lnTo>
                    <a:pt x="2" y="0"/>
                  </a:lnTo>
                  <a:lnTo>
                    <a:pt x="4" y="0"/>
                  </a:lnTo>
                  <a:lnTo>
                    <a:pt x="5" y="1"/>
                  </a:lnTo>
                  <a:lnTo>
                    <a:pt x="8" y="0"/>
                  </a:lnTo>
                  <a:lnTo>
                    <a:pt x="15" y="0"/>
                  </a:lnTo>
                  <a:lnTo>
                    <a:pt x="17" y="2"/>
                  </a:lnTo>
                  <a:lnTo>
                    <a:pt x="19" y="2"/>
                  </a:lnTo>
                  <a:lnTo>
                    <a:pt x="21" y="2"/>
                  </a:lnTo>
                  <a:lnTo>
                    <a:pt x="24" y="2"/>
                  </a:lnTo>
                  <a:lnTo>
                    <a:pt x="26" y="0"/>
                  </a:lnTo>
                  <a:lnTo>
                    <a:pt x="27" y="1"/>
                  </a:lnTo>
                  <a:lnTo>
                    <a:pt x="30" y="1"/>
                  </a:lnTo>
                  <a:lnTo>
                    <a:pt x="31" y="1"/>
                  </a:lnTo>
                  <a:lnTo>
                    <a:pt x="32" y="2"/>
                  </a:lnTo>
                  <a:lnTo>
                    <a:pt x="30" y="2"/>
                  </a:lnTo>
                  <a:lnTo>
                    <a:pt x="28" y="3"/>
                  </a:lnTo>
                  <a:lnTo>
                    <a:pt x="26" y="2"/>
                  </a:lnTo>
                  <a:lnTo>
                    <a:pt x="22" y="4"/>
                  </a:lnTo>
                  <a:lnTo>
                    <a:pt x="21" y="11"/>
                  </a:lnTo>
                  <a:lnTo>
                    <a:pt x="19" y="12"/>
                  </a:lnTo>
                  <a:lnTo>
                    <a:pt x="19" y="18"/>
                  </a:lnTo>
                  <a:lnTo>
                    <a:pt x="19" y="29"/>
                  </a:lnTo>
                  <a:lnTo>
                    <a:pt x="16" y="30"/>
                  </a:lnTo>
                  <a:lnTo>
                    <a:pt x="14" y="29"/>
                  </a:lnTo>
                  <a:lnTo>
                    <a:pt x="13" y="28"/>
                  </a:lnTo>
                  <a:lnTo>
                    <a:pt x="12" y="28"/>
                  </a:lnTo>
                  <a:lnTo>
                    <a:pt x="10" y="2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90" name="Freeform 966"/>
            <p:cNvSpPr>
              <a:spLocks/>
            </p:cNvSpPr>
            <p:nvPr/>
          </p:nvSpPr>
          <p:spPr bwMode="auto">
            <a:xfrm>
              <a:off x="3127" y="3078"/>
              <a:ext cx="192" cy="180"/>
            </a:xfrm>
            <a:custGeom>
              <a:avLst/>
              <a:gdLst>
                <a:gd name="T0" fmla="*/ 2160 w 32"/>
                <a:gd name="T1" fmla="*/ 6264 h 30"/>
                <a:gd name="T2" fmla="*/ 1944 w 32"/>
                <a:gd name="T3" fmla="*/ 5832 h 30"/>
                <a:gd name="T4" fmla="*/ 1728 w 32"/>
                <a:gd name="T5" fmla="*/ 5400 h 30"/>
                <a:gd name="T6" fmla="*/ 1512 w 32"/>
                <a:gd name="T7" fmla="*/ 4752 h 30"/>
                <a:gd name="T8" fmla="*/ 1296 w 32"/>
                <a:gd name="T9" fmla="*/ 4104 h 30"/>
                <a:gd name="T10" fmla="*/ 1080 w 32"/>
                <a:gd name="T11" fmla="*/ 3024 h 30"/>
                <a:gd name="T12" fmla="*/ 1080 w 32"/>
                <a:gd name="T13" fmla="*/ 2592 h 30"/>
                <a:gd name="T14" fmla="*/ 432 w 32"/>
                <a:gd name="T15" fmla="*/ 1296 h 30"/>
                <a:gd name="T16" fmla="*/ 432 w 32"/>
                <a:gd name="T17" fmla="*/ 1080 h 30"/>
                <a:gd name="T18" fmla="*/ 216 w 32"/>
                <a:gd name="T19" fmla="*/ 864 h 30"/>
                <a:gd name="T20" fmla="*/ 0 w 32"/>
                <a:gd name="T21" fmla="*/ 216 h 30"/>
                <a:gd name="T22" fmla="*/ 432 w 32"/>
                <a:gd name="T23" fmla="*/ 0 h 30"/>
                <a:gd name="T24" fmla="*/ 864 w 32"/>
                <a:gd name="T25" fmla="*/ 0 h 30"/>
                <a:gd name="T26" fmla="*/ 1080 w 32"/>
                <a:gd name="T27" fmla="*/ 216 h 30"/>
                <a:gd name="T28" fmla="*/ 1728 w 32"/>
                <a:gd name="T29" fmla="*/ 0 h 30"/>
                <a:gd name="T30" fmla="*/ 3240 w 32"/>
                <a:gd name="T31" fmla="*/ 0 h 30"/>
                <a:gd name="T32" fmla="*/ 3672 w 32"/>
                <a:gd name="T33" fmla="*/ 432 h 30"/>
                <a:gd name="T34" fmla="*/ 4104 w 32"/>
                <a:gd name="T35" fmla="*/ 432 h 30"/>
                <a:gd name="T36" fmla="*/ 4536 w 32"/>
                <a:gd name="T37" fmla="*/ 432 h 30"/>
                <a:gd name="T38" fmla="*/ 5184 w 32"/>
                <a:gd name="T39" fmla="*/ 432 h 30"/>
                <a:gd name="T40" fmla="*/ 5616 w 32"/>
                <a:gd name="T41" fmla="*/ 0 h 30"/>
                <a:gd name="T42" fmla="*/ 5832 w 32"/>
                <a:gd name="T43" fmla="*/ 216 h 30"/>
                <a:gd name="T44" fmla="*/ 6480 w 32"/>
                <a:gd name="T45" fmla="*/ 216 h 30"/>
                <a:gd name="T46" fmla="*/ 6696 w 32"/>
                <a:gd name="T47" fmla="*/ 216 h 30"/>
                <a:gd name="T48" fmla="*/ 6912 w 32"/>
                <a:gd name="T49" fmla="*/ 432 h 30"/>
                <a:gd name="T50" fmla="*/ 6480 w 32"/>
                <a:gd name="T51" fmla="*/ 432 h 30"/>
                <a:gd name="T52" fmla="*/ 6048 w 32"/>
                <a:gd name="T53" fmla="*/ 648 h 30"/>
                <a:gd name="T54" fmla="*/ 5616 w 32"/>
                <a:gd name="T55" fmla="*/ 432 h 30"/>
                <a:gd name="T56" fmla="*/ 4752 w 32"/>
                <a:gd name="T57" fmla="*/ 864 h 30"/>
                <a:gd name="T58" fmla="*/ 4536 w 32"/>
                <a:gd name="T59" fmla="*/ 2376 h 30"/>
                <a:gd name="T60" fmla="*/ 4104 w 32"/>
                <a:gd name="T61" fmla="*/ 2592 h 30"/>
                <a:gd name="T62" fmla="*/ 4104 w 32"/>
                <a:gd name="T63" fmla="*/ 3888 h 30"/>
                <a:gd name="T64" fmla="*/ 4104 w 32"/>
                <a:gd name="T65" fmla="*/ 6264 h 30"/>
                <a:gd name="T66" fmla="*/ 3456 w 32"/>
                <a:gd name="T67" fmla="*/ 6480 h 30"/>
                <a:gd name="T68" fmla="*/ 3024 w 32"/>
                <a:gd name="T69" fmla="*/ 6264 h 30"/>
                <a:gd name="T70" fmla="*/ 2808 w 32"/>
                <a:gd name="T71" fmla="*/ 6048 h 30"/>
                <a:gd name="T72" fmla="*/ 2808 w 32"/>
                <a:gd name="T73" fmla="*/ 6048 h 30"/>
                <a:gd name="T74" fmla="*/ 2592 w 32"/>
                <a:gd name="T75" fmla="*/ 6048 h 30"/>
                <a:gd name="T76" fmla="*/ 2160 w 32"/>
                <a:gd name="T77" fmla="*/ 6264 h 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
                <a:gd name="T118" fmla="*/ 0 h 30"/>
                <a:gd name="T119" fmla="*/ 32 w 32"/>
                <a:gd name="T120" fmla="*/ 30 h 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 h="30">
                  <a:moveTo>
                    <a:pt x="10" y="29"/>
                  </a:moveTo>
                  <a:lnTo>
                    <a:pt x="9" y="27"/>
                  </a:lnTo>
                  <a:lnTo>
                    <a:pt x="8" y="25"/>
                  </a:lnTo>
                  <a:lnTo>
                    <a:pt x="7" y="22"/>
                  </a:lnTo>
                  <a:lnTo>
                    <a:pt x="6" y="19"/>
                  </a:lnTo>
                  <a:lnTo>
                    <a:pt x="5" y="14"/>
                  </a:lnTo>
                  <a:lnTo>
                    <a:pt x="5" y="12"/>
                  </a:lnTo>
                  <a:lnTo>
                    <a:pt x="2" y="6"/>
                  </a:lnTo>
                  <a:lnTo>
                    <a:pt x="2" y="5"/>
                  </a:lnTo>
                  <a:lnTo>
                    <a:pt x="1" y="4"/>
                  </a:lnTo>
                  <a:lnTo>
                    <a:pt x="0" y="1"/>
                  </a:lnTo>
                  <a:lnTo>
                    <a:pt x="2" y="0"/>
                  </a:lnTo>
                  <a:lnTo>
                    <a:pt x="4" y="0"/>
                  </a:lnTo>
                  <a:lnTo>
                    <a:pt x="5" y="1"/>
                  </a:lnTo>
                  <a:lnTo>
                    <a:pt x="8" y="0"/>
                  </a:lnTo>
                  <a:lnTo>
                    <a:pt x="15" y="0"/>
                  </a:lnTo>
                  <a:lnTo>
                    <a:pt x="17" y="2"/>
                  </a:lnTo>
                  <a:lnTo>
                    <a:pt x="19" y="2"/>
                  </a:lnTo>
                  <a:lnTo>
                    <a:pt x="21" y="2"/>
                  </a:lnTo>
                  <a:lnTo>
                    <a:pt x="24" y="2"/>
                  </a:lnTo>
                  <a:lnTo>
                    <a:pt x="26" y="0"/>
                  </a:lnTo>
                  <a:lnTo>
                    <a:pt x="27" y="1"/>
                  </a:lnTo>
                  <a:lnTo>
                    <a:pt x="30" y="1"/>
                  </a:lnTo>
                  <a:lnTo>
                    <a:pt x="31" y="1"/>
                  </a:lnTo>
                  <a:lnTo>
                    <a:pt x="32" y="2"/>
                  </a:lnTo>
                  <a:lnTo>
                    <a:pt x="30" y="2"/>
                  </a:lnTo>
                  <a:lnTo>
                    <a:pt x="28" y="3"/>
                  </a:lnTo>
                  <a:lnTo>
                    <a:pt x="26" y="2"/>
                  </a:lnTo>
                  <a:lnTo>
                    <a:pt x="22" y="4"/>
                  </a:lnTo>
                  <a:lnTo>
                    <a:pt x="21" y="11"/>
                  </a:lnTo>
                  <a:lnTo>
                    <a:pt x="19" y="12"/>
                  </a:lnTo>
                  <a:lnTo>
                    <a:pt x="19" y="18"/>
                  </a:lnTo>
                  <a:lnTo>
                    <a:pt x="19" y="29"/>
                  </a:lnTo>
                  <a:lnTo>
                    <a:pt x="16" y="30"/>
                  </a:lnTo>
                  <a:lnTo>
                    <a:pt x="14" y="29"/>
                  </a:lnTo>
                  <a:lnTo>
                    <a:pt x="13" y="28"/>
                  </a:lnTo>
                  <a:lnTo>
                    <a:pt x="12" y="28"/>
                  </a:lnTo>
                  <a:lnTo>
                    <a:pt x="10" y="2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91" name="Freeform 967"/>
            <p:cNvSpPr>
              <a:spLocks/>
            </p:cNvSpPr>
            <p:nvPr/>
          </p:nvSpPr>
          <p:spPr bwMode="auto">
            <a:xfrm>
              <a:off x="3241" y="3090"/>
              <a:ext cx="114" cy="132"/>
            </a:xfrm>
            <a:custGeom>
              <a:avLst/>
              <a:gdLst>
                <a:gd name="T0" fmla="*/ 4104 w 19"/>
                <a:gd name="T1" fmla="*/ 2160 h 22"/>
                <a:gd name="T2" fmla="*/ 3888 w 19"/>
                <a:gd name="T3" fmla="*/ 1944 h 22"/>
                <a:gd name="T4" fmla="*/ 3672 w 19"/>
                <a:gd name="T5" fmla="*/ 1296 h 22"/>
                <a:gd name="T6" fmla="*/ 3672 w 19"/>
                <a:gd name="T7" fmla="*/ 864 h 22"/>
                <a:gd name="T8" fmla="*/ 2808 w 19"/>
                <a:gd name="T9" fmla="*/ 432 h 22"/>
                <a:gd name="T10" fmla="*/ 2808 w 19"/>
                <a:gd name="T11" fmla="*/ 0 h 22"/>
                <a:gd name="T12" fmla="*/ 2376 w 19"/>
                <a:gd name="T13" fmla="*/ 0 h 22"/>
                <a:gd name="T14" fmla="*/ 1944 w 19"/>
                <a:gd name="T15" fmla="*/ 216 h 22"/>
                <a:gd name="T16" fmla="*/ 1512 w 19"/>
                <a:gd name="T17" fmla="*/ 0 h 22"/>
                <a:gd name="T18" fmla="*/ 648 w 19"/>
                <a:gd name="T19" fmla="*/ 432 h 22"/>
                <a:gd name="T20" fmla="*/ 432 w 19"/>
                <a:gd name="T21" fmla="*/ 1944 h 22"/>
                <a:gd name="T22" fmla="*/ 0 w 19"/>
                <a:gd name="T23" fmla="*/ 2160 h 22"/>
                <a:gd name="T24" fmla="*/ 0 w 19"/>
                <a:gd name="T25" fmla="*/ 3456 h 22"/>
                <a:gd name="T26" fmla="*/ 216 w 19"/>
                <a:gd name="T27" fmla="*/ 3888 h 22"/>
                <a:gd name="T28" fmla="*/ 432 w 19"/>
                <a:gd name="T29" fmla="*/ 4752 h 22"/>
                <a:gd name="T30" fmla="*/ 864 w 19"/>
                <a:gd name="T31" fmla="*/ 4752 h 22"/>
                <a:gd name="T32" fmla="*/ 1512 w 19"/>
                <a:gd name="T33" fmla="*/ 4104 h 22"/>
                <a:gd name="T34" fmla="*/ 1944 w 19"/>
                <a:gd name="T35" fmla="*/ 4104 h 22"/>
                <a:gd name="T36" fmla="*/ 2160 w 19"/>
                <a:gd name="T37" fmla="*/ 4104 h 22"/>
                <a:gd name="T38" fmla="*/ 2592 w 19"/>
                <a:gd name="T39" fmla="*/ 4104 h 22"/>
                <a:gd name="T40" fmla="*/ 2808 w 19"/>
                <a:gd name="T41" fmla="*/ 3672 h 22"/>
                <a:gd name="T42" fmla="*/ 3024 w 19"/>
                <a:gd name="T43" fmla="*/ 3240 h 22"/>
                <a:gd name="T44" fmla="*/ 3456 w 19"/>
                <a:gd name="T45" fmla="*/ 3024 h 22"/>
                <a:gd name="T46" fmla="*/ 3672 w 19"/>
                <a:gd name="T47" fmla="*/ 2808 h 22"/>
                <a:gd name="T48" fmla="*/ 4104 w 19"/>
                <a:gd name="T49" fmla="*/ 2160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
                <a:gd name="T76" fmla="*/ 0 h 22"/>
                <a:gd name="T77" fmla="*/ 19 w 19"/>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 h="22">
                  <a:moveTo>
                    <a:pt x="19" y="10"/>
                  </a:moveTo>
                  <a:lnTo>
                    <a:pt x="18" y="9"/>
                  </a:lnTo>
                  <a:lnTo>
                    <a:pt x="17" y="6"/>
                  </a:lnTo>
                  <a:lnTo>
                    <a:pt x="17" y="4"/>
                  </a:lnTo>
                  <a:lnTo>
                    <a:pt x="13" y="2"/>
                  </a:lnTo>
                  <a:lnTo>
                    <a:pt x="13" y="0"/>
                  </a:lnTo>
                  <a:lnTo>
                    <a:pt x="11" y="0"/>
                  </a:lnTo>
                  <a:lnTo>
                    <a:pt x="9" y="1"/>
                  </a:lnTo>
                  <a:lnTo>
                    <a:pt x="7" y="0"/>
                  </a:lnTo>
                  <a:lnTo>
                    <a:pt x="3" y="2"/>
                  </a:lnTo>
                  <a:lnTo>
                    <a:pt x="2" y="9"/>
                  </a:lnTo>
                  <a:lnTo>
                    <a:pt x="0" y="10"/>
                  </a:lnTo>
                  <a:lnTo>
                    <a:pt x="0" y="16"/>
                  </a:lnTo>
                  <a:lnTo>
                    <a:pt x="1" y="18"/>
                  </a:lnTo>
                  <a:lnTo>
                    <a:pt x="2" y="22"/>
                  </a:lnTo>
                  <a:lnTo>
                    <a:pt x="4" y="22"/>
                  </a:lnTo>
                  <a:lnTo>
                    <a:pt x="7" y="19"/>
                  </a:lnTo>
                  <a:lnTo>
                    <a:pt x="9" y="19"/>
                  </a:lnTo>
                  <a:lnTo>
                    <a:pt x="10" y="19"/>
                  </a:lnTo>
                  <a:lnTo>
                    <a:pt x="12" y="19"/>
                  </a:lnTo>
                  <a:lnTo>
                    <a:pt x="13" y="17"/>
                  </a:lnTo>
                  <a:lnTo>
                    <a:pt x="14" y="15"/>
                  </a:lnTo>
                  <a:lnTo>
                    <a:pt x="16" y="14"/>
                  </a:lnTo>
                  <a:lnTo>
                    <a:pt x="17" y="13"/>
                  </a:lnTo>
                  <a:lnTo>
                    <a:pt x="19" y="1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92" name="Freeform 968"/>
            <p:cNvSpPr>
              <a:spLocks/>
            </p:cNvSpPr>
            <p:nvPr/>
          </p:nvSpPr>
          <p:spPr bwMode="auto">
            <a:xfrm>
              <a:off x="3241" y="3090"/>
              <a:ext cx="114" cy="132"/>
            </a:xfrm>
            <a:custGeom>
              <a:avLst/>
              <a:gdLst>
                <a:gd name="T0" fmla="*/ 4104 w 19"/>
                <a:gd name="T1" fmla="*/ 2160 h 22"/>
                <a:gd name="T2" fmla="*/ 3888 w 19"/>
                <a:gd name="T3" fmla="*/ 1944 h 22"/>
                <a:gd name="T4" fmla="*/ 3672 w 19"/>
                <a:gd name="T5" fmla="*/ 1296 h 22"/>
                <a:gd name="T6" fmla="*/ 3672 w 19"/>
                <a:gd name="T7" fmla="*/ 864 h 22"/>
                <a:gd name="T8" fmla="*/ 2808 w 19"/>
                <a:gd name="T9" fmla="*/ 432 h 22"/>
                <a:gd name="T10" fmla="*/ 2808 w 19"/>
                <a:gd name="T11" fmla="*/ 0 h 22"/>
                <a:gd name="T12" fmla="*/ 2376 w 19"/>
                <a:gd name="T13" fmla="*/ 0 h 22"/>
                <a:gd name="T14" fmla="*/ 1944 w 19"/>
                <a:gd name="T15" fmla="*/ 216 h 22"/>
                <a:gd name="T16" fmla="*/ 1512 w 19"/>
                <a:gd name="T17" fmla="*/ 0 h 22"/>
                <a:gd name="T18" fmla="*/ 648 w 19"/>
                <a:gd name="T19" fmla="*/ 432 h 22"/>
                <a:gd name="T20" fmla="*/ 432 w 19"/>
                <a:gd name="T21" fmla="*/ 1944 h 22"/>
                <a:gd name="T22" fmla="*/ 0 w 19"/>
                <a:gd name="T23" fmla="*/ 2160 h 22"/>
                <a:gd name="T24" fmla="*/ 0 w 19"/>
                <a:gd name="T25" fmla="*/ 3456 h 22"/>
                <a:gd name="T26" fmla="*/ 216 w 19"/>
                <a:gd name="T27" fmla="*/ 3888 h 22"/>
                <a:gd name="T28" fmla="*/ 432 w 19"/>
                <a:gd name="T29" fmla="*/ 4752 h 22"/>
                <a:gd name="T30" fmla="*/ 864 w 19"/>
                <a:gd name="T31" fmla="*/ 4752 h 22"/>
                <a:gd name="T32" fmla="*/ 1512 w 19"/>
                <a:gd name="T33" fmla="*/ 4104 h 22"/>
                <a:gd name="T34" fmla="*/ 1944 w 19"/>
                <a:gd name="T35" fmla="*/ 4104 h 22"/>
                <a:gd name="T36" fmla="*/ 2160 w 19"/>
                <a:gd name="T37" fmla="*/ 4104 h 22"/>
                <a:gd name="T38" fmla="*/ 2592 w 19"/>
                <a:gd name="T39" fmla="*/ 4104 h 22"/>
                <a:gd name="T40" fmla="*/ 2808 w 19"/>
                <a:gd name="T41" fmla="*/ 3672 h 22"/>
                <a:gd name="T42" fmla="*/ 3024 w 19"/>
                <a:gd name="T43" fmla="*/ 3240 h 22"/>
                <a:gd name="T44" fmla="*/ 3456 w 19"/>
                <a:gd name="T45" fmla="*/ 3024 h 22"/>
                <a:gd name="T46" fmla="*/ 3672 w 19"/>
                <a:gd name="T47" fmla="*/ 2808 h 22"/>
                <a:gd name="T48" fmla="*/ 4104 w 19"/>
                <a:gd name="T49" fmla="*/ 2160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
                <a:gd name="T76" fmla="*/ 0 h 22"/>
                <a:gd name="T77" fmla="*/ 19 w 19"/>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 h="22">
                  <a:moveTo>
                    <a:pt x="19" y="10"/>
                  </a:moveTo>
                  <a:lnTo>
                    <a:pt x="18" y="9"/>
                  </a:lnTo>
                  <a:lnTo>
                    <a:pt x="17" y="6"/>
                  </a:lnTo>
                  <a:lnTo>
                    <a:pt x="17" y="4"/>
                  </a:lnTo>
                  <a:lnTo>
                    <a:pt x="13" y="2"/>
                  </a:lnTo>
                  <a:lnTo>
                    <a:pt x="13" y="0"/>
                  </a:lnTo>
                  <a:lnTo>
                    <a:pt x="11" y="0"/>
                  </a:lnTo>
                  <a:lnTo>
                    <a:pt x="9" y="1"/>
                  </a:lnTo>
                  <a:lnTo>
                    <a:pt x="7" y="0"/>
                  </a:lnTo>
                  <a:lnTo>
                    <a:pt x="3" y="2"/>
                  </a:lnTo>
                  <a:lnTo>
                    <a:pt x="2" y="9"/>
                  </a:lnTo>
                  <a:lnTo>
                    <a:pt x="0" y="10"/>
                  </a:lnTo>
                  <a:lnTo>
                    <a:pt x="0" y="16"/>
                  </a:lnTo>
                  <a:lnTo>
                    <a:pt x="1" y="18"/>
                  </a:lnTo>
                  <a:lnTo>
                    <a:pt x="2" y="22"/>
                  </a:lnTo>
                  <a:lnTo>
                    <a:pt x="4" y="22"/>
                  </a:lnTo>
                  <a:lnTo>
                    <a:pt x="7" y="19"/>
                  </a:lnTo>
                  <a:lnTo>
                    <a:pt x="9" y="19"/>
                  </a:lnTo>
                  <a:lnTo>
                    <a:pt x="10" y="19"/>
                  </a:lnTo>
                  <a:lnTo>
                    <a:pt x="12" y="19"/>
                  </a:lnTo>
                  <a:lnTo>
                    <a:pt x="13" y="17"/>
                  </a:lnTo>
                  <a:lnTo>
                    <a:pt x="14" y="15"/>
                  </a:lnTo>
                  <a:lnTo>
                    <a:pt x="16" y="14"/>
                  </a:lnTo>
                  <a:lnTo>
                    <a:pt x="17" y="13"/>
                  </a:lnTo>
                  <a:lnTo>
                    <a:pt x="19" y="1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93" name="Freeform 969"/>
            <p:cNvSpPr>
              <a:spLocks/>
            </p:cNvSpPr>
            <p:nvPr/>
          </p:nvSpPr>
          <p:spPr bwMode="auto">
            <a:xfrm>
              <a:off x="3319" y="3060"/>
              <a:ext cx="102" cy="96"/>
            </a:xfrm>
            <a:custGeom>
              <a:avLst/>
              <a:gdLst>
                <a:gd name="T0" fmla="*/ 1512 w 17"/>
                <a:gd name="T1" fmla="*/ 216 h 16"/>
                <a:gd name="T2" fmla="*/ 1296 w 17"/>
                <a:gd name="T3" fmla="*/ 432 h 16"/>
                <a:gd name="T4" fmla="*/ 1080 w 17"/>
                <a:gd name="T5" fmla="*/ 648 h 16"/>
                <a:gd name="T6" fmla="*/ 864 w 17"/>
                <a:gd name="T7" fmla="*/ 864 h 16"/>
                <a:gd name="T8" fmla="*/ 432 w 17"/>
                <a:gd name="T9" fmla="*/ 1080 h 16"/>
                <a:gd name="T10" fmla="*/ 0 w 17"/>
                <a:gd name="T11" fmla="*/ 1080 h 16"/>
                <a:gd name="T12" fmla="*/ 0 w 17"/>
                <a:gd name="T13" fmla="*/ 1512 h 16"/>
                <a:gd name="T14" fmla="*/ 864 w 17"/>
                <a:gd name="T15" fmla="*/ 1944 h 16"/>
                <a:gd name="T16" fmla="*/ 864 w 17"/>
                <a:gd name="T17" fmla="*/ 2376 h 16"/>
                <a:gd name="T18" fmla="*/ 1080 w 17"/>
                <a:gd name="T19" fmla="*/ 3024 h 16"/>
                <a:gd name="T20" fmla="*/ 1296 w 17"/>
                <a:gd name="T21" fmla="*/ 3240 h 16"/>
                <a:gd name="T22" fmla="*/ 1728 w 17"/>
                <a:gd name="T23" fmla="*/ 3240 h 16"/>
                <a:gd name="T24" fmla="*/ 1944 w 17"/>
                <a:gd name="T25" fmla="*/ 3240 h 16"/>
                <a:gd name="T26" fmla="*/ 2808 w 17"/>
                <a:gd name="T27" fmla="*/ 3456 h 16"/>
                <a:gd name="T28" fmla="*/ 3024 w 17"/>
                <a:gd name="T29" fmla="*/ 3240 h 16"/>
                <a:gd name="T30" fmla="*/ 3024 w 17"/>
                <a:gd name="T31" fmla="*/ 2592 h 16"/>
                <a:gd name="T32" fmla="*/ 3456 w 17"/>
                <a:gd name="T33" fmla="*/ 2160 h 16"/>
                <a:gd name="T34" fmla="*/ 3672 w 17"/>
                <a:gd name="T35" fmla="*/ 2160 h 16"/>
                <a:gd name="T36" fmla="*/ 3240 w 17"/>
                <a:gd name="T37" fmla="*/ 1728 h 16"/>
                <a:gd name="T38" fmla="*/ 3240 w 17"/>
                <a:gd name="T39" fmla="*/ 1512 h 16"/>
                <a:gd name="T40" fmla="*/ 3456 w 17"/>
                <a:gd name="T41" fmla="*/ 1296 h 16"/>
                <a:gd name="T42" fmla="*/ 3456 w 17"/>
                <a:gd name="T43" fmla="*/ 648 h 16"/>
                <a:gd name="T44" fmla="*/ 3240 w 17"/>
                <a:gd name="T45" fmla="*/ 216 h 16"/>
                <a:gd name="T46" fmla="*/ 2160 w 17"/>
                <a:gd name="T47" fmla="*/ 0 h 16"/>
                <a:gd name="T48" fmla="*/ 1512 w 17"/>
                <a:gd name="T49" fmla="*/ 0 h 16"/>
                <a:gd name="T50" fmla="*/ 1512 w 17"/>
                <a:gd name="T51" fmla="*/ 216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6"/>
                <a:gd name="T80" fmla="*/ 17 w 17"/>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6">
                  <a:moveTo>
                    <a:pt x="7" y="1"/>
                  </a:moveTo>
                  <a:lnTo>
                    <a:pt x="6" y="2"/>
                  </a:lnTo>
                  <a:lnTo>
                    <a:pt x="5" y="3"/>
                  </a:lnTo>
                  <a:lnTo>
                    <a:pt x="4" y="4"/>
                  </a:lnTo>
                  <a:lnTo>
                    <a:pt x="2" y="5"/>
                  </a:lnTo>
                  <a:lnTo>
                    <a:pt x="0" y="5"/>
                  </a:lnTo>
                  <a:lnTo>
                    <a:pt x="0" y="7"/>
                  </a:lnTo>
                  <a:lnTo>
                    <a:pt x="4" y="9"/>
                  </a:lnTo>
                  <a:lnTo>
                    <a:pt x="4" y="11"/>
                  </a:lnTo>
                  <a:lnTo>
                    <a:pt x="5" y="14"/>
                  </a:lnTo>
                  <a:lnTo>
                    <a:pt x="6" y="15"/>
                  </a:lnTo>
                  <a:lnTo>
                    <a:pt x="8" y="15"/>
                  </a:lnTo>
                  <a:lnTo>
                    <a:pt x="9" y="15"/>
                  </a:lnTo>
                  <a:lnTo>
                    <a:pt x="13" y="16"/>
                  </a:lnTo>
                  <a:lnTo>
                    <a:pt x="14" y="15"/>
                  </a:lnTo>
                  <a:lnTo>
                    <a:pt x="14" y="12"/>
                  </a:lnTo>
                  <a:lnTo>
                    <a:pt x="16" y="10"/>
                  </a:lnTo>
                  <a:lnTo>
                    <a:pt x="17" y="10"/>
                  </a:lnTo>
                  <a:lnTo>
                    <a:pt x="15" y="8"/>
                  </a:lnTo>
                  <a:lnTo>
                    <a:pt x="15" y="7"/>
                  </a:lnTo>
                  <a:lnTo>
                    <a:pt x="16" y="6"/>
                  </a:lnTo>
                  <a:lnTo>
                    <a:pt x="16" y="3"/>
                  </a:lnTo>
                  <a:lnTo>
                    <a:pt x="15" y="1"/>
                  </a:lnTo>
                  <a:lnTo>
                    <a:pt x="10" y="0"/>
                  </a:lnTo>
                  <a:lnTo>
                    <a:pt x="7" y="0"/>
                  </a:lnTo>
                  <a:lnTo>
                    <a:pt x="7"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94" name="Freeform 970"/>
            <p:cNvSpPr>
              <a:spLocks/>
            </p:cNvSpPr>
            <p:nvPr/>
          </p:nvSpPr>
          <p:spPr bwMode="auto">
            <a:xfrm>
              <a:off x="3319" y="3060"/>
              <a:ext cx="102" cy="96"/>
            </a:xfrm>
            <a:custGeom>
              <a:avLst/>
              <a:gdLst>
                <a:gd name="T0" fmla="*/ 1512 w 17"/>
                <a:gd name="T1" fmla="*/ 216 h 16"/>
                <a:gd name="T2" fmla="*/ 1296 w 17"/>
                <a:gd name="T3" fmla="*/ 432 h 16"/>
                <a:gd name="T4" fmla="*/ 1080 w 17"/>
                <a:gd name="T5" fmla="*/ 648 h 16"/>
                <a:gd name="T6" fmla="*/ 864 w 17"/>
                <a:gd name="T7" fmla="*/ 864 h 16"/>
                <a:gd name="T8" fmla="*/ 432 w 17"/>
                <a:gd name="T9" fmla="*/ 1080 h 16"/>
                <a:gd name="T10" fmla="*/ 0 w 17"/>
                <a:gd name="T11" fmla="*/ 1080 h 16"/>
                <a:gd name="T12" fmla="*/ 0 w 17"/>
                <a:gd name="T13" fmla="*/ 1512 h 16"/>
                <a:gd name="T14" fmla="*/ 864 w 17"/>
                <a:gd name="T15" fmla="*/ 1944 h 16"/>
                <a:gd name="T16" fmla="*/ 864 w 17"/>
                <a:gd name="T17" fmla="*/ 2376 h 16"/>
                <a:gd name="T18" fmla="*/ 1080 w 17"/>
                <a:gd name="T19" fmla="*/ 3024 h 16"/>
                <a:gd name="T20" fmla="*/ 1296 w 17"/>
                <a:gd name="T21" fmla="*/ 3240 h 16"/>
                <a:gd name="T22" fmla="*/ 1728 w 17"/>
                <a:gd name="T23" fmla="*/ 3240 h 16"/>
                <a:gd name="T24" fmla="*/ 1944 w 17"/>
                <a:gd name="T25" fmla="*/ 3240 h 16"/>
                <a:gd name="T26" fmla="*/ 2808 w 17"/>
                <a:gd name="T27" fmla="*/ 3456 h 16"/>
                <a:gd name="T28" fmla="*/ 3024 w 17"/>
                <a:gd name="T29" fmla="*/ 3240 h 16"/>
                <a:gd name="T30" fmla="*/ 3024 w 17"/>
                <a:gd name="T31" fmla="*/ 2592 h 16"/>
                <a:gd name="T32" fmla="*/ 3456 w 17"/>
                <a:gd name="T33" fmla="*/ 2160 h 16"/>
                <a:gd name="T34" fmla="*/ 3672 w 17"/>
                <a:gd name="T35" fmla="*/ 2160 h 16"/>
                <a:gd name="T36" fmla="*/ 3240 w 17"/>
                <a:gd name="T37" fmla="*/ 1728 h 16"/>
                <a:gd name="T38" fmla="*/ 3240 w 17"/>
                <a:gd name="T39" fmla="*/ 1512 h 16"/>
                <a:gd name="T40" fmla="*/ 3456 w 17"/>
                <a:gd name="T41" fmla="*/ 1296 h 16"/>
                <a:gd name="T42" fmla="*/ 3456 w 17"/>
                <a:gd name="T43" fmla="*/ 648 h 16"/>
                <a:gd name="T44" fmla="*/ 3240 w 17"/>
                <a:gd name="T45" fmla="*/ 216 h 16"/>
                <a:gd name="T46" fmla="*/ 2160 w 17"/>
                <a:gd name="T47" fmla="*/ 0 h 16"/>
                <a:gd name="T48" fmla="*/ 1512 w 17"/>
                <a:gd name="T49" fmla="*/ 0 h 16"/>
                <a:gd name="T50" fmla="*/ 1512 w 17"/>
                <a:gd name="T51" fmla="*/ 216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6"/>
                <a:gd name="T80" fmla="*/ 17 w 17"/>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6">
                  <a:moveTo>
                    <a:pt x="7" y="1"/>
                  </a:moveTo>
                  <a:lnTo>
                    <a:pt x="6" y="2"/>
                  </a:lnTo>
                  <a:lnTo>
                    <a:pt x="5" y="3"/>
                  </a:lnTo>
                  <a:lnTo>
                    <a:pt x="4" y="4"/>
                  </a:lnTo>
                  <a:lnTo>
                    <a:pt x="2" y="5"/>
                  </a:lnTo>
                  <a:lnTo>
                    <a:pt x="0" y="5"/>
                  </a:lnTo>
                  <a:lnTo>
                    <a:pt x="0" y="7"/>
                  </a:lnTo>
                  <a:lnTo>
                    <a:pt x="4" y="9"/>
                  </a:lnTo>
                  <a:lnTo>
                    <a:pt x="4" y="11"/>
                  </a:lnTo>
                  <a:lnTo>
                    <a:pt x="5" y="14"/>
                  </a:lnTo>
                  <a:lnTo>
                    <a:pt x="6" y="15"/>
                  </a:lnTo>
                  <a:lnTo>
                    <a:pt x="8" y="15"/>
                  </a:lnTo>
                  <a:lnTo>
                    <a:pt x="9" y="15"/>
                  </a:lnTo>
                  <a:lnTo>
                    <a:pt x="13" y="16"/>
                  </a:lnTo>
                  <a:lnTo>
                    <a:pt x="14" y="15"/>
                  </a:lnTo>
                  <a:lnTo>
                    <a:pt x="14" y="12"/>
                  </a:lnTo>
                  <a:lnTo>
                    <a:pt x="16" y="10"/>
                  </a:lnTo>
                  <a:lnTo>
                    <a:pt x="17" y="10"/>
                  </a:lnTo>
                  <a:lnTo>
                    <a:pt x="15" y="8"/>
                  </a:lnTo>
                  <a:lnTo>
                    <a:pt x="15" y="7"/>
                  </a:lnTo>
                  <a:lnTo>
                    <a:pt x="16" y="6"/>
                  </a:lnTo>
                  <a:lnTo>
                    <a:pt x="16" y="3"/>
                  </a:lnTo>
                  <a:lnTo>
                    <a:pt x="15" y="1"/>
                  </a:lnTo>
                  <a:lnTo>
                    <a:pt x="10" y="0"/>
                  </a:lnTo>
                  <a:lnTo>
                    <a:pt x="7" y="0"/>
                  </a:lnTo>
                  <a:lnTo>
                    <a:pt x="7"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95" name="Rectangle 971"/>
            <p:cNvSpPr>
              <a:spLocks noChangeArrowheads="1"/>
            </p:cNvSpPr>
            <p:nvPr/>
          </p:nvSpPr>
          <p:spPr bwMode="auto">
            <a:xfrm>
              <a:off x="3097" y="2808"/>
              <a:ext cx="24" cy="12"/>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796" name="Rectangle 972"/>
            <p:cNvSpPr>
              <a:spLocks noChangeArrowheads="1"/>
            </p:cNvSpPr>
            <p:nvPr/>
          </p:nvSpPr>
          <p:spPr bwMode="auto">
            <a:xfrm>
              <a:off x="3097" y="2808"/>
              <a:ext cx="24" cy="12"/>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797" name="Freeform 973"/>
            <p:cNvSpPr>
              <a:spLocks/>
            </p:cNvSpPr>
            <p:nvPr/>
          </p:nvSpPr>
          <p:spPr bwMode="auto">
            <a:xfrm>
              <a:off x="2809" y="2730"/>
              <a:ext cx="54" cy="48"/>
            </a:xfrm>
            <a:custGeom>
              <a:avLst/>
              <a:gdLst>
                <a:gd name="T0" fmla="*/ 1296 w 9"/>
                <a:gd name="T1" fmla="*/ 216 h 8"/>
                <a:gd name="T2" fmla="*/ 1296 w 9"/>
                <a:gd name="T3" fmla="*/ 864 h 8"/>
                <a:gd name="T4" fmla="*/ 1728 w 9"/>
                <a:gd name="T5" fmla="*/ 1080 h 8"/>
                <a:gd name="T6" fmla="*/ 1944 w 9"/>
                <a:gd name="T7" fmla="*/ 1296 h 8"/>
                <a:gd name="T8" fmla="*/ 1728 w 9"/>
                <a:gd name="T9" fmla="*/ 1728 h 8"/>
                <a:gd name="T10" fmla="*/ 1080 w 9"/>
                <a:gd name="T11" fmla="*/ 1512 h 8"/>
                <a:gd name="T12" fmla="*/ 432 w 9"/>
                <a:gd name="T13" fmla="*/ 1080 h 8"/>
                <a:gd name="T14" fmla="*/ 0 w 9"/>
                <a:gd name="T15" fmla="*/ 648 h 8"/>
                <a:gd name="T16" fmla="*/ 432 w 9"/>
                <a:gd name="T17" fmla="*/ 0 h 8"/>
                <a:gd name="T18" fmla="*/ 864 w 9"/>
                <a:gd name="T19" fmla="*/ 0 h 8"/>
                <a:gd name="T20" fmla="*/ 864 w 9"/>
                <a:gd name="T21" fmla="*/ 216 h 8"/>
                <a:gd name="T22" fmla="*/ 1296 w 9"/>
                <a:gd name="T23" fmla="*/ 21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8"/>
                <a:gd name="T38" fmla="*/ 9 w 9"/>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8">
                  <a:moveTo>
                    <a:pt x="6" y="1"/>
                  </a:moveTo>
                  <a:lnTo>
                    <a:pt x="6" y="4"/>
                  </a:lnTo>
                  <a:lnTo>
                    <a:pt x="8" y="5"/>
                  </a:lnTo>
                  <a:lnTo>
                    <a:pt x="9" y="6"/>
                  </a:lnTo>
                  <a:lnTo>
                    <a:pt x="8" y="8"/>
                  </a:lnTo>
                  <a:lnTo>
                    <a:pt x="5" y="7"/>
                  </a:lnTo>
                  <a:lnTo>
                    <a:pt x="2" y="5"/>
                  </a:lnTo>
                  <a:lnTo>
                    <a:pt x="0" y="3"/>
                  </a:lnTo>
                  <a:lnTo>
                    <a:pt x="2" y="0"/>
                  </a:lnTo>
                  <a:lnTo>
                    <a:pt x="4" y="0"/>
                  </a:lnTo>
                  <a:lnTo>
                    <a:pt x="4" y="1"/>
                  </a:lnTo>
                  <a:lnTo>
                    <a:pt x="6"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798" name="Freeform 974"/>
            <p:cNvSpPr>
              <a:spLocks/>
            </p:cNvSpPr>
            <p:nvPr/>
          </p:nvSpPr>
          <p:spPr bwMode="auto">
            <a:xfrm>
              <a:off x="2809" y="2730"/>
              <a:ext cx="54" cy="48"/>
            </a:xfrm>
            <a:custGeom>
              <a:avLst/>
              <a:gdLst>
                <a:gd name="T0" fmla="*/ 1296 w 9"/>
                <a:gd name="T1" fmla="*/ 216 h 8"/>
                <a:gd name="T2" fmla="*/ 1296 w 9"/>
                <a:gd name="T3" fmla="*/ 864 h 8"/>
                <a:gd name="T4" fmla="*/ 1728 w 9"/>
                <a:gd name="T5" fmla="*/ 1080 h 8"/>
                <a:gd name="T6" fmla="*/ 1944 w 9"/>
                <a:gd name="T7" fmla="*/ 1296 h 8"/>
                <a:gd name="T8" fmla="*/ 1728 w 9"/>
                <a:gd name="T9" fmla="*/ 1728 h 8"/>
                <a:gd name="T10" fmla="*/ 1080 w 9"/>
                <a:gd name="T11" fmla="*/ 1512 h 8"/>
                <a:gd name="T12" fmla="*/ 432 w 9"/>
                <a:gd name="T13" fmla="*/ 1080 h 8"/>
                <a:gd name="T14" fmla="*/ 0 w 9"/>
                <a:gd name="T15" fmla="*/ 648 h 8"/>
                <a:gd name="T16" fmla="*/ 432 w 9"/>
                <a:gd name="T17" fmla="*/ 0 h 8"/>
                <a:gd name="T18" fmla="*/ 864 w 9"/>
                <a:gd name="T19" fmla="*/ 0 h 8"/>
                <a:gd name="T20" fmla="*/ 864 w 9"/>
                <a:gd name="T21" fmla="*/ 216 h 8"/>
                <a:gd name="T22" fmla="*/ 1296 w 9"/>
                <a:gd name="T23" fmla="*/ 21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8"/>
                <a:gd name="T38" fmla="*/ 9 w 9"/>
                <a:gd name="T39" fmla="*/ 8 h 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8">
                  <a:moveTo>
                    <a:pt x="6" y="1"/>
                  </a:moveTo>
                  <a:lnTo>
                    <a:pt x="6" y="4"/>
                  </a:lnTo>
                  <a:lnTo>
                    <a:pt x="8" y="5"/>
                  </a:lnTo>
                  <a:lnTo>
                    <a:pt x="9" y="6"/>
                  </a:lnTo>
                  <a:lnTo>
                    <a:pt x="8" y="8"/>
                  </a:lnTo>
                  <a:lnTo>
                    <a:pt x="5" y="7"/>
                  </a:lnTo>
                  <a:lnTo>
                    <a:pt x="2" y="5"/>
                  </a:lnTo>
                  <a:lnTo>
                    <a:pt x="0" y="3"/>
                  </a:lnTo>
                  <a:lnTo>
                    <a:pt x="2" y="0"/>
                  </a:lnTo>
                  <a:lnTo>
                    <a:pt x="4" y="0"/>
                  </a:lnTo>
                  <a:lnTo>
                    <a:pt x="4" y="1"/>
                  </a:lnTo>
                  <a:lnTo>
                    <a:pt x="6"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799" name="Freeform 975"/>
            <p:cNvSpPr>
              <a:spLocks/>
            </p:cNvSpPr>
            <p:nvPr/>
          </p:nvSpPr>
          <p:spPr bwMode="auto">
            <a:xfrm>
              <a:off x="3367" y="2868"/>
              <a:ext cx="18" cy="30"/>
            </a:xfrm>
            <a:custGeom>
              <a:avLst/>
              <a:gdLst>
                <a:gd name="T0" fmla="*/ 0 w 3"/>
                <a:gd name="T1" fmla="*/ 0 h 5"/>
                <a:gd name="T2" fmla="*/ 0 w 3"/>
                <a:gd name="T3" fmla="*/ 0 h 5"/>
                <a:gd name="T4" fmla="*/ 216 w 3"/>
                <a:gd name="T5" fmla="*/ 216 h 5"/>
                <a:gd name="T6" fmla="*/ 216 w 3"/>
                <a:gd name="T7" fmla="*/ 216 h 5"/>
                <a:gd name="T8" fmla="*/ 216 w 3"/>
                <a:gd name="T9" fmla="*/ 216 h 5"/>
                <a:gd name="T10" fmla="*/ 432 w 3"/>
                <a:gd name="T11" fmla="*/ 216 h 5"/>
                <a:gd name="T12" fmla="*/ 648 w 3"/>
                <a:gd name="T13" fmla="*/ 216 h 5"/>
                <a:gd name="T14" fmla="*/ 648 w 3"/>
                <a:gd name="T15" fmla="*/ 648 h 5"/>
                <a:gd name="T16" fmla="*/ 432 w 3"/>
                <a:gd name="T17" fmla="*/ 648 h 5"/>
                <a:gd name="T18" fmla="*/ 432 w 3"/>
                <a:gd name="T19" fmla="*/ 864 h 5"/>
                <a:gd name="T20" fmla="*/ 216 w 3"/>
                <a:gd name="T21" fmla="*/ 1080 h 5"/>
                <a:gd name="T22" fmla="*/ 216 w 3"/>
                <a:gd name="T23" fmla="*/ 648 h 5"/>
                <a:gd name="T24" fmla="*/ 0 w 3"/>
                <a:gd name="T25" fmla="*/ 432 h 5"/>
                <a:gd name="T26" fmla="*/ 0 w 3"/>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0" y="0"/>
                  </a:moveTo>
                  <a:lnTo>
                    <a:pt x="0" y="0"/>
                  </a:lnTo>
                  <a:lnTo>
                    <a:pt x="1" y="1"/>
                  </a:lnTo>
                  <a:lnTo>
                    <a:pt x="2" y="1"/>
                  </a:lnTo>
                  <a:lnTo>
                    <a:pt x="3" y="1"/>
                  </a:lnTo>
                  <a:lnTo>
                    <a:pt x="3" y="3"/>
                  </a:lnTo>
                  <a:lnTo>
                    <a:pt x="2" y="3"/>
                  </a:lnTo>
                  <a:lnTo>
                    <a:pt x="2" y="4"/>
                  </a:lnTo>
                  <a:lnTo>
                    <a:pt x="1" y="5"/>
                  </a:lnTo>
                  <a:lnTo>
                    <a:pt x="1" y="3"/>
                  </a:lnTo>
                  <a:lnTo>
                    <a:pt x="0"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00" name="Freeform 976"/>
            <p:cNvSpPr>
              <a:spLocks/>
            </p:cNvSpPr>
            <p:nvPr/>
          </p:nvSpPr>
          <p:spPr bwMode="auto">
            <a:xfrm>
              <a:off x="3367" y="2868"/>
              <a:ext cx="18" cy="30"/>
            </a:xfrm>
            <a:custGeom>
              <a:avLst/>
              <a:gdLst>
                <a:gd name="T0" fmla="*/ 0 w 3"/>
                <a:gd name="T1" fmla="*/ 0 h 5"/>
                <a:gd name="T2" fmla="*/ 0 w 3"/>
                <a:gd name="T3" fmla="*/ 0 h 5"/>
                <a:gd name="T4" fmla="*/ 216 w 3"/>
                <a:gd name="T5" fmla="*/ 216 h 5"/>
                <a:gd name="T6" fmla="*/ 216 w 3"/>
                <a:gd name="T7" fmla="*/ 216 h 5"/>
                <a:gd name="T8" fmla="*/ 216 w 3"/>
                <a:gd name="T9" fmla="*/ 216 h 5"/>
                <a:gd name="T10" fmla="*/ 432 w 3"/>
                <a:gd name="T11" fmla="*/ 216 h 5"/>
                <a:gd name="T12" fmla="*/ 648 w 3"/>
                <a:gd name="T13" fmla="*/ 216 h 5"/>
                <a:gd name="T14" fmla="*/ 648 w 3"/>
                <a:gd name="T15" fmla="*/ 648 h 5"/>
                <a:gd name="T16" fmla="*/ 432 w 3"/>
                <a:gd name="T17" fmla="*/ 648 h 5"/>
                <a:gd name="T18" fmla="*/ 432 w 3"/>
                <a:gd name="T19" fmla="*/ 864 h 5"/>
                <a:gd name="T20" fmla="*/ 216 w 3"/>
                <a:gd name="T21" fmla="*/ 1080 h 5"/>
                <a:gd name="T22" fmla="*/ 216 w 3"/>
                <a:gd name="T23" fmla="*/ 648 h 5"/>
                <a:gd name="T24" fmla="*/ 0 w 3"/>
                <a:gd name="T25" fmla="*/ 432 h 5"/>
                <a:gd name="T26" fmla="*/ 0 w 3"/>
                <a:gd name="T27" fmla="*/ 0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5"/>
                <a:gd name="T44" fmla="*/ 3 w 3"/>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5">
                  <a:moveTo>
                    <a:pt x="0" y="0"/>
                  </a:moveTo>
                  <a:lnTo>
                    <a:pt x="0" y="0"/>
                  </a:lnTo>
                  <a:lnTo>
                    <a:pt x="1" y="1"/>
                  </a:lnTo>
                  <a:lnTo>
                    <a:pt x="2" y="1"/>
                  </a:lnTo>
                  <a:lnTo>
                    <a:pt x="3" y="1"/>
                  </a:lnTo>
                  <a:lnTo>
                    <a:pt x="3" y="3"/>
                  </a:lnTo>
                  <a:lnTo>
                    <a:pt x="2" y="3"/>
                  </a:lnTo>
                  <a:lnTo>
                    <a:pt x="2" y="4"/>
                  </a:lnTo>
                  <a:lnTo>
                    <a:pt x="1" y="5"/>
                  </a:lnTo>
                  <a:lnTo>
                    <a:pt x="1" y="3"/>
                  </a:lnTo>
                  <a:lnTo>
                    <a:pt x="0"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01" name="Freeform 977"/>
            <p:cNvSpPr>
              <a:spLocks/>
            </p:cNvSpPr>
            <p:nvPr/>
          </p:nvSpPr>
          <p:spPr bwMode="auto">
            <a:xfrm>
              <a:off x="3241" y="1926"/>
              <a:ext cx="36" cy="18"/>
            </a:xfrm>
            <a:custGeom>
              <a:avLst/>
              <a:gdLst>
                <a:gd name="T0" fmla="*/ 1296 w 6"/>
                <a:gd name="T1" fmla="*/ 648 h 3"/>
                <a:gd name="T2" fmla="*/ 648 w 6"/>
                <a:gd name="T3" fmla="*/ 648 h 3"/>
                <a:gd name="T4" fmla="*/ 216 w 6"/>
                <a:gd name="T5" fmla="*/ 648 h 3"/>
                <a:gd name="T6" fmla="*/ 0 w 6"/>
                <a:gd name="T7" fmla="*/ 432 h 3"/>
                <a:gd name="T8" fmla="*/ 0 w 6"/>
                <a:gd name="T9" fmla="*/ 432 h 3"/>
                <a:gd name="T10" fmla="*/ 0 w 6"/>
                <a:gd name="T11" fmla="*/ 216 h 3"/>
                <a:gd name="T12" fmla="*/ 0 w 6"/>
                <a:gd name="T13" fmla="*/ 0 h 3"/>
                <a:gd name="T14" fmla="*/ 432 w 6"/>
                <a:gd name="T15" fmla="*/ 0 h 3"/>
                <a:gd name="T16" fmla="*/ 648 w 6"/>
                <a:gd name="T17" fmla="*/ 0 h 3"/>
                <a:gd name="T18" fmla="*/ 864 w 6"/>
                <a:gd name="T19" fmla="*/ 0 h 3"/>
                <a:gd name="T20" fmla="*/ 1296 w 6"/>
                <a:gd name="T21" fmla="*/ 216 h 3"/>
                <a:gd name="T22" fmla="*/ 1296 w 6"/>
                <a:gd name="T23" fmla="*/ 648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6" y="3"/>
                  </a:moveTo>
                  <a:lnTo>
                    <a:pt x="3" y="3"/>
                  </a:lnTo>
                  <a:lnTo>
                    <a:pt x="1" y="3"/>
                  </a:lnTo>
                  <a:lnTo>
                    <a:pt x="0" y="2"/>
                  </a:lnTo>
                  <a:lnTo>
                    <a:pt x="0" y="1"/>
                  </a:lnTo>
                  <a:lnTo>
                    <a:pt x="0" y="0"/>
                  </a:lnTo>
                  <a:lnTo>
                    <a:pt x="2" y="0"/>
                  </a:lnTo>
                  <a:lnTo>
                    <a:pt x="3" y="0"/>
                  </a:lnTo>
                  <a:lnTo>
                    <a:pt x="4" y="0"/>
                  </a:lnTo>
                  <a:lnTo>
                    <a:pt x="6" y="1"/>
                  </a:lnTo>
                  <a:lnTo>
                    <a:pt x="6"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02" name="Freeform 978"/>
            <p:cNvSpPr>
              <a:spLocks/>
            </p:cNvSpPr>
            <p:nvPr/>
          </p:nvSpPr>
          <p:spPr bwMode="auto">
            <a:xfrm>
              <a:off x="3241" y="1926"/>
              <a:ext cx="36" cy="18"/>
            </a:xfrm>
            <a:custGeom>
              <a:avLst/>
              <a:gdLst>
                <a:gd name="T0" fmla="*/ 1296 w 6"/>
                <a:gd name="T1" fmla="*/ 648 h 3"/>
                <a:gd name="T2" fmla="*/ 648 w 6"/>
                <a:gd name="T3" fmla="*/ 648 h 3"/>
                <a:gd name="T4" fmla="*/ 216 w 6"/>
                <a:gd name="T5" fmla="*/ 648 h 3"/>
                <a:gd name="T6" fmla="*/ 0 w 6"/>
                <a:gd name="T7" fmla="*/ 432 h 3"/>
                <a:gd name="T8" fmla="*/ 0 w 6"/>
                <a:gd name="T9" fmla="*/ 432 h 3"/>
                <a:gd name="T10" fmla="*/ 0 w 6"/>
                <a:gd name="T11" fmla="*/ 216 h 3"/>
                <a:gd name="T12" fmla="*/ 0 w 6"/>
                <a:gd name="T13" fmla="*/ 0 h 3"/>
                <a:gd name="T14" fmla="*/ 432 w 6"/>
                <a:gd name="T15" fmla="*/ 0 h 3"/>
                <a:gd name="T16" fmla="*/ 648 w 6"/>
                <a:gd name="T17" fmla="*/ 0 h 3"/>
                <a:gd name="T18" fmla="*/ 864 w 6"/>
                <a:gd name="T19" fmla="*/ 0 h 3"/>
                <a:gd name="T20" fmla="*/ 1296 w 6"/>
                <a:gd name="T21" fmla="*/ 216 h 3"/>
                <a:gd name="T22" fmla="*/ 1296 w 6"/>
                <a:gd name="T23" fmla="*/ 648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
                <a:gd name="T37" fmla="*/ 0 h 3"/>
                <a:gd name="T38" fmla="*/ 6 w 6"/>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 h="3">
                  <a:moveTo>
                    <a:pt x="6" y="3"/>
                  </a:moveTo>
                  <a:lnTo>
                    <a:pt x="3" y="3"/>
                  </a:lnTo>
                  <a:lnTo>
                    <a:pt x="1" y="3"/>
                  </a:lnTo>
                  <a:lnTo>
                    <a:pt x="0" y="2"/>
                  </a:lnTo>
                  <a:lnTo>
                    <a:pt x="0" y="1"/>
                  </a:lnTo>
                  <a:lnTo>
                    <a:pt x="0" y="0"/>
                  </a:lnTo>
                  <a:lnTo>
                    <a:pt x="2" y="0"/>
                  </a:lnTo>
                  <a:lnTo>
                    <a:pt x="3" y="0"/>
                  </a:lnTo>
                  <a:lnTo>
                    <a:pt x="4" y="0"/>
                  </a:lnTo>
                  <a:lnTo>
                    <a:pt x="6" y="1"/>
                  </a:lnTo>
                  <a:lnTo>
                    <a:pt x="6"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03" name="Freeform 979"/>
            <p:cNvSpPr>
              <a:spLocks/>
            </p:cNvSpPr>
            <p:nvPr/>
          </p:nvSpPr>
          <p:spPr bwMode="auto">
            <a:xfrm>
              <a:off x="3157" y="1932"/>
              <a:ext cx="144" cy="126"/>
            </a:xfrm>
            <a:custGeom>
              <a:avLst/>
              <a:gdLst>
                <a:gd name="T0" fmla="*/ 0 w 24"/>
                <a:gd name="T1" fmla="*/ 864 h 21"/>
                <a:gd name="T2" fmla="*/ 432 w 24"/>
                <a:gd name="T3" fmla="*/ 648 h 21"/>
                <a:gd name="T4" fmla="*/ 648 w 24"/>
                <a:gd name="T5" fmla="*/ 648 h 21"/>
                <a:gd name="T6" fmla="*/ 1080 w 24"/>
                <a:gd name="T7" fmla="*/ 216 h 21"/>
                <a:gd name="T8" fmla="*/ 1512 w 24"/>
                <a:gd name="T9" fmla="*/ 216 h 21"/>
                <a:gd name="T10" fmla="*/ 1728 w 24"/>
                <a:gd name="T11" fmla="*/ 0 h 21"/>
                <a:gd name="T12" fmla="*/ 2160 w 24"/>
                <a:gd name="T13" fmla="*/ 0 h 21"/>
                <a:gd name="T14" fmla="*/ 2160 w 24"/>
                <a:gd name="T15" fmla="*/ 432 h 21"/>
                <a:gd name="T16" fmla="*/ 2592 w 24"/>
                <a:gd name="T17" fmla="*/ 432 h 21"/>
                <a:gd name="T18" fmla="*/ 2808 w 24"/>
                <a:gd name="T19" fmla="*/ 216 h 21"/>
                <a:gd name="T20" fmla="*/ 3024 w 24"/>
                <a:gd name="T21" fmla="*/ 216 h 21"/>
                <a:gd name="T22" fmla="*/ 3240 w 24"/>
                <a:gd name="T23" fmla="*/ 432 h 21"/>
                <a:gd name="T24" fmla="*/ 3672 w 24"/>
                <a:gd name="T25" fmla="*/ 432 h 21"/>
                <a:gd name="T26" fmla="*/ 4320 w 24"/>
                <a:gd name="T27" fmla="*/ 432 h 21"/>
                <a:gd name="T28" fmla="*/ 4536 w 24"/>
                <a:gd name="T29" fmla="*/ 432 h 21"/>
                <a:gd name="T30" fmla="*/ 4752 w 24"/>
                <a:gd name="T31" fmla="*/ 432 h 21"/>
                <a:gd name="T32" fmla="*/ 4752 w 24"/>
                <a:gd name="T33" fmla="*/ 1080 h 21"/>
                <a:gd name="T34" fmla="*/ 4968 w 24"/>
                <a:gd name="T35" fmla="*/ 1512 h 21"/>
                <a:gd name="T36" fmla="*/ 4536 w 24"/>
                <a:gd name="T37" fmla="*/ 1944 h 21"/>
                <a:gd name="T38" fmla="*/ 4968 w 24"/>
                <a:gd name="T39" fmla="*/ 2376 h 21"/>
                <a:gd name="T40" fmla="*/ 4968 w 24"/>
                <a:gd name="T41" fmla="*/ 2808 h 21"/>
                <a:gd name="T42" fmla="*/ 5184 w 24"/>
                <a:gd name="T43" fmla="*/ 3456 h 21"/>
                <a:gd name="T44" fmla="*/ 4320 w 24"/>
                <a:gd name="T45" fmla="*/ 4104 h 21"/>
                <a:gd name="T46" fmla="*/ 4536 w 24"/>
                <a:gd name="T47" fmla="*/ 4320 h 21"/>
                <a:gd name="T48" fmla="*/ 4104 w 24"/>
                <a:gd name="T49" fmla="*/ 4536 h 21"/>
                <a:gd name="T50" fmla="*/ 3888 w 24"/>
                <a:gd name="T51" fmla="*/ 4320 h 21"/>
                <a:gd name="T52" fmla="*/ 2808 w 24"/>
                <a:gd name="T53" fmla="*/ 4536 h 21"/>
                <a:gd name="T54" fmla="*/ 2592 w 24"/>
                <a:gd name="T55" fmla="*/ 4320 h 21"/>
                <a:gd name="T56" fmla="*/ 2160 w 24"/>
                <a:gd name="T57" fmla="*/ 4320 h 21"/>
                <a:gd name="T58" fmla="*/ 1512 w 24"/>
                <a:gd name="T59" fmla="*/ 3672 h 21"/>
                <a:gd name="T60" fmla="*/ 1080 w 24"/>
                <a:gd name="T61" fmla="*/ 3672 h 21"/>
                <a:gd name="T62" fmla="*/ 864 w 24"/>
                <a:gd name="T63" fmla="*/ 3240 h 21"/>
                <a:gd name="T64" fmla="*/ 432 w 24"/>
                <a:gd name="T65" fmla="*/ 3024 h 21"/>
                <a:gd name="T66" fmla="*/ 0 w 24"/>
                <a:gd name="T67" fmla="*/ 1728 h 21"/>
                <a:gd name="T68" fmla="*/ 216 w 24"/>
                <a:gd name="T69" fmla="*/ 1080 h 21"/>
                <a:gd name="T70" fmla="*/ 0 w 24"/>
                <a:gd name="T71" fmla="*/ 864 h 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
                <a:gd name="T109" fmla="*/ 0 h 21"/>
                <a:gd name="T110" fmla="*/ 24 w 24"/>
                <a:gd name="T111" fmla="*/ 21 h 2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 h="21">
                  <a:moveTo>
                    <a:pt x="0" y="4"/>
                  </a:moveTo>
                  <a:lnTo>
                    <a:pt x="2" y="3"/>
                  </a:lnTo>
                  <a:lnTo>
                    <a:pt x="3" y="3"/>
                  </a:lnTo>
                  <a:lnTo>
                    <a:pt x="5" y="1"/>
                  </a:lnTo>
                  <a:lnTo>
                    <a:pt x="7" y="1"/>
                  </a:lnTo>
                  <a:lnTo>
                    <a:pt x="8" y="0"/>
                  </a:lnTo>
                  <a:lnTo>
                    <a:pt x="10" y="0"/>
                  </a:lnTo>
                  <a:lnTo>
                    <a:pt x="10" y="2"/>
                  </a:lnTo>
                  <a:lnTo>
                    <a:pt x="12" y="2"/>
                  </a:lnTo>
                  <a:lnTo>
                    <a:pt x="13" y="1"/>
                  </a:lnTo>
                  <a:lnTo>
                    <a:pt x="14" y="1"/>
                  </a:lnTo>
                  <a:lnTo>
                    <a:pt x="15" y="2"/>
                  </a:lnTo>
                  <a:lnTo>
                    <a:pt x="17" y="2"/>
                  </a:lnTo>
                  <a:lnTo>
                    <a:pt x="20" y="2"/>
                  </a:lnTo>
                  <a:lnTo>
                    <a:pt x="21" y="2"/>
                  </a:lnTo>
                  <a:lnTo>
                    <a:pt x="22" y="2"/>
                  </a:lnTo>
                  <a:lnTo>
                    <a:pt x="22" y="5"/>
                  </a:lnTo>
                  <a:lnTo>
                    <a:pt x="23" y="7"/>
                  </a:lnTo>
                  <a:lnTo>
                    <a:pt x="21" y="9"/>
                  </a:lnTo>
                  <a:lnTo>
                    <a:pt x="23" y="11"/>
                  </a:lnTo>
                  <a:lnTo>
                    <a:pt x="23" y="13"/>
                  </a:lnTo>
                  <a:lnTo>
                    <a:pt x="24" y="16"/>
                  </a:lnTo>
                  <a:lnTo>
                    <a:pt x="20" y="19"/>
                  </a:lnTo>
                  <a:lnTo>
                    <a:pt x="21" y="20"/>
                  </a:lnTo>
                  <a:lnTo>
                    <a:pt x="19" y="21"/>
                  </a:lnTo>
                  <a:lnTo>
                    <a:pt x="18" y="20"/>
                  </a:lnTo>
                  <a:lnTo>
                    <a:pt x="13" y="21"/>
                  </a:lnTo>
                  <a:lnTo>
                    <a:pt x="12" y="20"/>
                  </a:lnTo>
                  <a:lnTo>
                    <a:pt x="10" y="20"/>
                  </a:lnTo>
                  <a:lnTo>
                    <a:pt x="7" y="17"/>
                  </a:lnTo>
                  <a:lnTo>
                    <a:pt x="5" y="17"/>
                  </a:lnTo>
                  <a:lnTo>
                    <a:pt x="4" y="15"/>
                  </a:lnTo>
                  <a:lnTo>
                    <a:pt x="2" y="14"/>
                  </a:lnTo>
                  <a:lnTo>
                    <a:pt x="0" y="8"/>
                  </a:lnTo>
                  <a:lnTo>
                    <a:pt x="1" y="5"/>
                  </a:lnTo>
                  <a:lnTo>
                    <a:pt x="0"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04" name="Freeform 980"/>
            <p:cNvSpPr>
              <a:spLocks/>
            </p:cNvSpPr>
            <p:nvPr/>
          </p:nvSpPr>
          <p:spPr bwMode="auto">
            <a:xfrm>
              <a:off x="3157" y="1932"/>
              <a:ext cx="144" cy="126"/>
            </a:xfrm>
            <a:custGeom>
              <a:avLst/>
              <a:gdLst>
                <a:gd name="T0" fmla="*/ 0 w 24"/>
                <a:gd name="T1" fmla="*/ 864 h 21"/>
                <a:gd name="T2" fmla="*/ 432 w 24"/>
                <a:gd name="T3" fmla="*/ 648 h 21"/>
                <a:gd name="T4" fmla="*/ 648 w 24"/>
                <a:gd name="T5" fmla="*/ 648 h 21"/>
                <a:gd name="T6" fmla="*/ 1080 w 24"/>
                <a:gd name="T7" fmla="*/ 216 h 21"/>
                <a:gd name="T8" fmla="*/ 1512 w 24"/>
                <a:gd name="T9" fmla="*/ 216 h 21"/>
                <a:gd name="T10" fmla="*/ 1728 w 24"/>
                <a:gd name="T11" fmla="*/ 0 h 21"/>
                <a:gd name="T12" fmla="*/ 2160 w 24"/>
                <a:gd name="T13" fmla="*/ 0 h 21"/>
                <a:gd name="T14" fmla="*/ 2160 w 24"/>
                <a:gd name="T15" fmla="*/ 432 h 21"/>
                <a:gd name="T16" fmla="*/ 2592 w 24"/>
                <a:gd name="T17" fmla="*/ 432 h 21"/>
                <a:gd name="T18" fmla="*/ 2808 w 24"/>
                <a:gd name="T19" fmla="*/ 216 h 21"/>
                <a:gd name="T20" fmla="*/ 3024 w 24"/>
                <a:gd name="T21" fmla="*/ 216 h 21"/>
                <a:gd name="T22" fmla="*/ 3240 w 24"/>
                <a:gd name="T23" fmla="*/ 432 h 21"/>
                <a:gd name="T24" fmla="*/ 3672 w 24"/>
                <a:gd name="T25" fmla="*/ 432 h 21"/>
                <a:gd name="T26" fmla="*/ 4320 w 24"/>
                <a:gd name="T27" fmla="*/ 432 h 21"/>
                <a:gd name="T28" fmla="*/ 4536 w 24"/>
                <a:gd name="T29" fmla="*/ 432 h 21"/>
                <a:gd name="T30" fmla="*/ 4752 w 24"/>
                <a:gd name="T31" fmla="*/ 432 h 21"/>
                <a:gd name="T32" fmla="*/ 4752 w 24"/>
                <a:gd name="T33" fmla="*/ 1080 h 21"/>
                <a:gd name="T34" fmla="*/ 4968 w 24"/>
                <a:gd name="T35" fmla="*/ 1512 h 21"/>
                <a:gd name="T36" fmla="*/ 4536 w 24"/>
                <a:gd name="T37" fmla="*/ 1944 h 21"/>
                <a:gd name="T38" fmla="*/ 4968 w 24"/>
                <a:gd name="T39" fmla="*/ 2376 h 21"/>
                <a:gd name="T40" fmla="*/ 4968 w 24"/>
                <a:gd name="T41" fmla="*/ 2808 h 21"/>
                <a:gd name="T42" fmla="*/ 5184 w 24"/>
                <a:gd name="T43" fmla="*/ 3456 h 21"/>
                <a:gd name="T44" fmla="*/ 4320 w 24"/>
                <a:gd name="T45" fmla="*/ 4104 h 21"/>
                <a:gd name="T46" fmla="*/ 4536 w 24"/>
                <a:gd name="T47" fmla="*/ 4320 h 21"/>
                <a:gd name="T48" fmla="*/ 4104 w 24"/>
                <a:gd name="T49" fmla="*/ 4536 h 21"/>
                <a:gd name="T50" fmla="*/ 3888 w 24"/>
                <a:gd name="T51" fmla="*/ 4320 h 21"/>
                <a:gd name="T52" fmla="*/ 2808 w 24"/>
                <a:gd name="T53" fmla="*/ 4536 h 21"/>
                <a:gd name="T54" fmla="*/ 2592 w 24"/>
                <a:gd name="T55" fmla="*/ 4320 h 21"/>
                <a:gd name="T56" fmla="*/ 2160 w 24"/>
                <a:gd name="T57" fmla="*/ 4320 h 21"/>
                <a:gd name="T58" fmla="*/ 1512 w 24"/>
                <a:gd name="T59" fmla="*/ 3672 h 21"/>
                <a:gd name="T60" fmla="*/ 1080 w 24"/>
                <a:gd name="T61" fmla="*/ 3672 h 21"/>
                <a:gd name="T62" fmla="*/ 864 w 24"/>
                <a:gd name="T63" fmla="*/ 3240 h 21"/>
                <a:gd name="T64" fmla="*/ 432 w 24"/>
                <a:gd name="T65" fmla="*/ 3024 h 21"/>
                <a:gd name="T66" fmla="*/ 0 w 24"/>
                <a:gd name="T67" fmla="*/ 1728 h 21"/>
                <a:gd name="T68" fmla="*/ 216 w 24"/>
                <a:gd name="T69" fmla="*/ 1080 h 21"/>
                <a:gd name="T70" fmla="*/ 0 w 24"/>
                <a:gd name="T71" fmla="*/ 864 h 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
                <a:gd name="T109" fmla="*/ 0 h 21"/>
                <a:gd name="T110" fmla="*/ 24 w 24"/>
                <a:gd name="T111" fmla="*/ 21 h 2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 h="21">
                  <a:moveTo>
                    <a:pt x="0" y="4"/>
                  </a:moveTo>
                  <a:lnTo>
                    <a:pt x="2" y="3"/>
                  </a:lnTo>
                  <a:lnTo>
                    <a:pt x="3" y="3"/>
                  </a:lnTo>
                  <a:lnTo>
                    <a:pt x="5" y="1"/>
                  </a:lnTo>
                  <a:lnTo>
                    <a:pt x="7" y="1"/>
                  </a:lnTo>
                  <a:lnTo>
                    <a:pt x="8" y="0"/>
                  </a:lnTo>
                  <a:lnTo>
                    <a:pt x="10" y="0"/>
                  </a:lnTo>
                  <a:lnTo>
                    <a:pt x="10" y="2"/>
                  </a:lnTo>
                  <a:lnTo>
                    <a:pt x="12" y="2"/>
                  </a:lnTo>
                  <a:lnTo>
                    <a:pt x="13" y="1"/>
                  </a:lnTo>
                  <a:lnTo>
                    <a:pt x="14" y="1"/>
                  </a:lnTo>
                  <a:lnTo>
                    <a:pt x="15" y="2"/>
                  </a:lnTo>
                  <a:lnTo>
                    <a:pt x="17" y="2"/>
                  </a:lnTo>
                  <a:lnTo>
                    <a:pt x="20" y="2"/>
                  </a:lnTo>
                  <a:lnTo>
                    <a:pt x="21" y="2"/>
                  </a:lnTo>
                  <a:lnTo>
                    <a:pt x="22" y="2"/>
                  </a:lnTo>
                  <a:lnTo>
                    <a:pt x="22" y="5"/>
                  </a:lnTo>
                  <a:lnTo>
                    <a:pt x="23" y="7"/>
                  </a:lnTo>
                  <a:lnTo>
                    <a:pt x="21" y="9"/>
                  </a:lnTo>
                  <a:lnTo>
                    <a:pt x="23" y="11"/>
                  </a:lnTo>
                  <a:lnTo>
                    <a:pt x="23" y="13"/>
                  </a:lnTo>
                  <a:lnTo>
                    <a:pt x="24" y="16"/>
                  </a:lnTo>
                  <a:lnTo>
                    <a:pt x="20" y="19"/>
                  </a:lnTo>
                  <a:lnTo>
                    <a:pt x="21" y="20"/>
                  </a:lnTo>
                  <a:lnTo>
                    <a:pt x="19" y="21"/>
                  </a:lnTo>
                  <a:lnTo>
                    <a:pt x="18" y="20"/>
                  </a:lnTo>
                  <a:lnTo>
                    <a:pt x="13" y="21"/>
                  </a:lnTo>
                  <a:lnTo>
                    <a:pt x="12" y="20"/>
                  </a:lnTo>
                  <a:lnTo>
                    <a:pt x="10" y="20"/>
                  </a:lnTo>
                  <a:lnTo>
                    <a:pt x="7" y="17"/>
                  </a:lnTo>
                  <a:lnTo>
                    <a:pt x="5" y="17"/>
                  </a:lnTo>
                  <a:lnTo>
                    <a:pt x="4" y="15"/>
                  </a:lnTo>
                  <a:lnTo>
                    <a:pt x="2" y="14"/>
                  </a:lnTo>
                  <a:lnTo>
                    <a:pt x="0" y="8"/>
                  </a:lnTo>
                  <a:lnTo>
                    <a:pt x="1" y="5"/>
                  </a:lnTo>
                  <a:lnTo>
                    <a:pt x="0"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05" name="Freeform 981"/>
            <p:cNvSpPr>
              <a:spLocks/>
            </p:cNvSpPr>
            <p:nvPr/>
          </p:nvSpPr>
          <p:spPr bwMode="auto">
            <a:xfrm>
              <a:off x="3199" y="2052"/>
              <a:ext cx="72" cy="30"/>
            </a:xfrm>
            <a:custGeom>
              <a:avLst/>
              <a:gdLst>
                <a:gd name="T0" fmla="*/ 2592 w 12"/>
                <a:gd name="T1" fmla="*/ 216 h 5"/>
                <a:gd name="T2" fmla="*/ 2376 w 12"/>
                <a:gd name="T3" fmla="*/ 0 h 5"/>
                <a:gd name="T4" fmla="*/ 1296 w 12"/>
                <a:gd name="T5" fmla="*/ 216 h 5"/>
                <a:gd name="T6" fmla="*/ 1080 w 12"/>
                <a:gd name="T7" fmla="*/ 0 h 5"/>
                <a:gd name="T8" fmla="*/ 864 w 12"/>
                <a:gd name="T9" fmla="*/ 216 h 5"/>
                <a:gd name="T10" fmla="*/ 648 w 12"/>
                <a:gd name="T11" fmla="*/ 216 h 5"/>
                <a:gd name="T12" fmla="*/ 432 w 12"/>
                <a:gd name="T13" fmla="*/ 432 h 5"/>
                <a:gd name="T14" fmla="*/ 216 w 12"/>
                <a:gd name="T15" fmla="*/ 648 h 5"/>
                <a:gd name="T16" fmla="*/ 0 w 12"/>
                <a:gd name="T17" fmla="*/ 1080 h 5"/>
                <a:gd name="T18" fmla="*/ 432 w 12"/>
                <a:gd name="T19" fmla="*/ 1080 h 5"/>
                <a:gd name="T20" fmla="*/ 432 w 12"/>
                <a:gd name="T21" fmla="*/ 1080 h 5"/>
                <a:gd name="T22" fmla="*/ 864 w 12"/>
                <a:gd name="T23" fmla="*/ 1080 h 5"/>
                <a:gd name="T24" fmla="*/ 1296 w 12"/>
                <a:gd name="T25" fmla="*/ 1080 h 5"/>
                <a:gd name="T26" fmla="*/ 1512 w 12"/>
                <a:gd name="T27" fmla="*/ 648 h 5"/>
                <a:gd name="T28" fmla="*/ 2160 w 12"/>
                <a:gd name="T29" fmla="*/ 648 h 5"/>
                <a:gd name="T30" fmla="*/ 2376 w 12"/>
                <a:gd name="T31" fmla="*/ 648 h 5"/>
                <a:gd name="T32" fmla="*/ 2592 w 12"/>
                <a:gd name="T33" fmla="*/ 648 h 5"/>
                <a:gd name="T34" fmla="*/ 2592 w 12"/>
                <a:gd name="T35" fmla="*/ 216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5"/>
                <a:gd name="T56" fmla="*/ 12 w 12"/>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5">
                  <a:moveTo>
                    <a:pt x="12" y="1"/>
                  </a:moveTo>
                  <a:lnTo>
                    <a:pt x="11" y="0"/>
                  </a:lnTo>
                  <a:lnTo>
                    <a:pt x="6" y="1"/>
                  </a:lnTo>
                  <a:lnTo>
                    <a:pt x="5" y="0"/>
                  </a:lnTo>
                  <a:lnTo>
                    <a:pt x="4" y="1"/>
                  </a:lnTo>
                  <a:lnTo>
                    <a:pt x="3" y="1"/>
                  </a:lnTo>
                  <a:lnTo>
                    <a:pt x="2" y="2"/>
                  </a:lnTo>
                  <a:lnTo>
                    <a:pt x="1" y="3"/>
                  </a:lnTo>
                  <a:lnTo>
                    <a:pt x="0" y="5"/>
                  </a:lnTo>
                  <a:lnTo>
                    <a:pt x="2" y="5"/>
                  </a:lnTo>
                  <a:lnTo>
                    <a:pt x="4" y="5"/>
                  </a:lnTo>
                  <a:lnTo>
                    <a:pt x="6" y="5"/>
                  </a:lnTo>
                  <a:lnTo>
                    <a:pt x="7" y="3"/>
                  </a:lnTo>
                  <a:lnTo>
                    <a:pt x="10" y="3"/>
                  </a:lnTo>
                  <a:lnTo>
                    <a:pt x="11" y="3"/>
                  </a:lnTo>
                  <a:lnTo>
                    <a:pt x="12" y="3"/>
                  </a:lnTo>
                  <a:lnTo>
                    <a:pt x="1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06" name="Freeform 982"/>
            <p:cNvSpPr>
              <a:spLocks/>
            </p:cNvSpPr>
            <p:nvPr/>
          </p:nvSpPr>
          <p:spPr bwMode="auto">
            <a:xfrm>
              <a:off x="3199" y="2052"/>
              <a:ext cx="72" cy="30"/>
            </a:xfrm>
            <a:custGeom>
              <a:avLst/>
              <a:gdLst>
                <a:gd name="T0" fmla="*/ 2592 w 12"/>
                <a:gd name="T1" fmla="*/ 216 h 5"/>
                <a:gd name="T2" fmla="*/ 2376 w 12"/>
                <a:gd name="T3" fmla="*/ 0 h 5"/>
                <a:gd name="T4" fmla="*/ 1296 w 12"/>
                <a:gd name="T5" fmla="*/ 216 h 5"/>
                <a:gd name="T6" fmla="*/ 1080 w 12"/>
                <a:gd name="T7" fmla="*/ 0 h 5"/>
                <a:gd name="T8" fmla="*/ 864 w 12"/>
                <a:gd name="T9" fmla="*/ 216 h 5"/>
                <a:gd name="T10" fmla="*/ 648 w 12"/>
                <a:gd name="T11" fmla="*/ 216 h 5"/>
                <a:gd name="T12" fmla="*/ 432 w 12"/>
                <a:gd name="T13" fmla="*/ 432 h 5"/>
                <a:gd name="T14" fmla="*/ 216 w 12"/>
                <a:gd name="T15" fmla="*/ 648 h 5"/>
                <a:gd name="T16" fmla="*/ 0 w 12"/>
                <a:gd name="T17" fmla="*/ 1080 h 5"/>
                <a:gd name="T18" fmla="*/ 432 w 12"/>
                <a:gd name="T19" fmla="*/ 1080 h 5"/>
                <a:gd name="T20" fmla="*/ 432 w 12"/>
                <a:gd name="T21" fmla="*/ 1080 h 5"/>
                <a:gd name="T22" fmla="*/ 864 w 12"/>
                <a:gd name="T23" fmla="*/ 1080 h 5"/>
                <a:gd name="T24" fmla="*/ 1296 w 12"/>
                <a:gd name="T25" fmla="*/ 1080 h 5"/>
                <a:gd name="T26" fmla="*/ 1512 w 12"/>
                <a:gd name="T27" fmla="*/ 648 h 5"/>
                <a:gd name="T28" fmla="*/ 2160 w 12"/>
                <a:gd name="T29" fmla="*/ 648 h 5"/>
                <a:gd name="T30" fmla="*/ 2376 w 12"/>
                <a:gd name="T31" fmla="*/ 648 h 5"/>
                <a:gd name="T32" fmla="*/ 2592 w 12"/>
                <a:gd name="T33" fmla="*/ 648 h 5"/>
                <a:gd name="T34" fmla="*/ 2592 w 12"/>
                <a:gd name="T35" fmla="*/ 216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5"/>
                <a:gd name="T56" fmla="*/ 12 w 12"/>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5">
                  <a:moveTo>
                    <a:pt x="12" y="1"/>
                  </a:moveTo>
                  <a:lnTo>
                    <a:pt x="11" y="0"/>
                  </a:lnTo>
                  <a:lnTo>
                    <a:pt x="6" y="1"/>
                  </a:lnTo>
                  <a:lnTo>
                    <a:pt x="5" y="0"/>
                  </a:lnTo>
                  <a:lnTo>
                    <a:pt x="4" y="1"/>
                  </a:lnTo>
                  <a:lnTo>
                    <a:pt x="3" y="1"/>
                  </a:lnTo>
                  <a:lnTo>
                    <a:pt x="2" y="2"/>
                  </a:lnTo>
                  <a:lnTo>
                    <a:pt x="1" y="3"/>
                  </a:lnTo>
                  <a:lnTo>
                    <a:pt x="0" y="5"/>
                  </a:lnTo>
                  <a:lnTo>
                    <a:pt x="2" y="5"/>
                  </a:lnTo>
                  <a:lnTo>
                    <a:pt x="4" y="5"/>
                  </a:lnTo>
                  <a:lnTo>
                    <a:pt x="6" y="5"/>
                  </a:lnTo>
                  <a:lnTo>
                    <a:pt x="7" y="3"/>
                  </a:lnTo>
                  <a:lnTo>
                    <a:pt x="10" y="3"/>
                  </a:lnTo>
                  <a:lnTo>
                    <a:pt x="11" y="3"/>
                  </a:lnTo>
                  <a:lnTo>
                    <a:pt x="12" y="3"/>
                  </a:lnTo>
                  <a:lnTo>
                    <a:pt x="1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07" name="Freeform 983"/>
            <p:cNvSpPr>
              <a:spLocks/>
            </p:cNvSpPr>
            <p:nvPr/>
          </p:nvSpPr>
          <p:spPr bwMode="auto">
            <a:xfrm>
              <a:off x="3187" y="2070"/>
              <a:ext cx="96" cy="60"/>
            </a:xfrm>
            <a:custGeom>
              <a:avLst/>
              <a:gdLst>
                <a:gd name="T0" fmla="*/ 3024 w 16"/>
                <a:gd name="T1" fmla="*/ 0 h 10"/>
                <a:gd name="T2" fmla="*/ 2808 w 16"/>
                <a:gd name="T3" fmla="*/ 0 h 10"/>
                <a:gd name="T4" fmla="*/ 2592 w 16"/>
                <a:gd name="T5" fmla="*/ 0 h 10"/>
                <a:gd name="T6" fmla="*/ 1944 w 16"/>
                <a:gd name="T7" fmla="*/ 0 h 10"/>
                <a:gd name="T8" fmla="*/ 1728 w 16"/>
                <a:gd name="T9" fmla="*/ 432 h 10"/>
                <a:gd name="T10" fmla="*/ 1296 w 16"/>
                <a:gd name="T11" fmla="*/ 432 h 10"/>
                <a:gd name="T12" fmla="*/ 864 w 16"/>
                <a:gd name="T13" fmla="*/ 432 h 10"/>
                <a:gd name="T14" fmla="*/ 864 w 16"/>
                <a:gd name="T15" fmla="*/ 432 h 10"/>
                <a:gd name="T16" fmla="*/ 432 w 16"/>
                <a:gd name="T17" fmla="*/ 432 h 10"/>
                <a:gd name="T18" fmla="*/ 432 w 16"/>
                <a:gd name="T19" fmla="*/ 216 h 10"/>
                <a:gd name="T20" fmla="*/ 432 w 16"/>
                <a:gd name="T21" fmla="*/ 648 h 10"/>
                <a:gd name="T22" fmla="*/ 216 w 16"/>
                <a:gd name="T23" fmla="*/ 864 h 10"/>
                <a:gd name="T24" fmla="*/ 216 w 16"/>
                <a:gd name="T25" fmla="*/ 1080 h 10"/>
                <a:gd name="T26" fmla="*/ 0 w 16"/>
                <a:gd name="T27" fmla="*/ 1296 h 10"/>
                <a:gd name="T28" fmla="*/ 216 w 16"/>
                <a:gd name="T29" fmla="*/ 1512 h 10"/>
                <a:gd name="T30" fmla="*/ 432 w 16"/>
                <a:gd name="T31" fmla="*/ 1512 h 10"/>
                <a:gd name="T32" fmla="*/ 648 w 16"/>
                <a:gd name="T33" fmla="*/ 1944 h 10"/>
                <a:gd name="T34" fmla="*/ 1296 w 16"/>
                <a:gd name="T35" fmla="*/ 2160 h 10"/>
                <a:gd name="T36" fmla="*/ 1512 w 16"/>
                <a:gd name="T37" fmla="*/ 1944 h 10"/>
                <a:gd name="T38" fmla="*/ 1944 w 16"/>
                <a:gd name="T39" fmla="*/ 1728 h 10"/>
                <a:gd name="T40" fmla="*/ 2160 w 16"/>
                <a:gd name="T41" fmla="*/ 1728 h 10"/>
                <a:gd name="T42" fmla="*/ 2592 w 16"/>
                <a:gd name="T43" fmla="*/ 1728 h 10"/>
                <a:gd name="T44" fmla="*/ 2592 w 16"/>
                <a:gd name="T45" fmla="*/ 1080 h 10"/>
                <a:gd name="T46" fmla="*/ 3024 w 16"/>
                <a:gd name="T47" fmla="*/ 648 h 10"/>
                <a:gd name="T48" fmla="*/ 3456 w 16"/>
                <a:gd name="T49" fmla="*/ 432 h 10"/>
                <a:gd name="T50" fmla="*/ 3024 w 16"/>
                <a:gd name="T51" fmla="*/ 0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
                <a:gd name="T79" fmla="*/ 0 h 10"/>
                <a:gd name="T80" fmla="*/ 16 w 16"/>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 h="10">
                  <a:moveTo>
                    <a:pt x="14" y="0"/>
                  </a:moveTo>
                  <a:lnTo>
                    <a:pt x="13" y="0"/>
                  </a:lnTo>
                  <a:lnTo>
                    <a:pt x="12" y="0"/>
                  </a:lnTo>
                  <a:lnTo>
                    <a:pt x="9" y="0"/>
                  </a:lnTo>
                  <a:lnTo>
                    <a:pt x="8" y="2"/>
                  </a:lnTo>
                  <a:lnTo>
                    <a:pt x="6" y="2"/>
                  </a:lnTo>
                  <a:lnTo>
                    <a:pt x="4" y="2"/>
                  </a:lnTo>
                  <a:lnTo>
                    <a:pt x="2" y="2"/>
                  </a:lnTo>
                  <a:lnTo>
                    <a:pt x="2" y="1"/>
                  </a:lnTo>
                  <a:lnTo>
                    <a:pt x="2" y="3"/>
                  </a:lnTo>
                  <a:lnTo>
                    <a:pt x="1" y="4"/>
                  </a:lnTo>
                  <a:lnTo>
                    <a:pt x="1" y="5"/>
                  </a:lnTo>
                  <a:lnTo>
                    <a:pt x="0" y="6"/>
                  </a:lnTo>
                  <a:lnTo>
                    <a:pt x="1" y="7"/>
                  </a:lnTo>
                  <a:lnTo>
                    <a:pt x="2" y="7"/>
                  </a:lnTo>
                  <a:lnTo>
                    <a:pt x="3" y="9"/>
                  </a:lnTo>
                  <a:lnTo>
                    <a:pt x="6" y="10"/>
                  </a:lnTo>
                  <a:lnTo>
                    <a:pt x="7" y="9"/>
                  </a:lnTo>
                  <a:lnTo>
                    <a:pt x="9" y="8"/>
                  </a:lnTo>
                  <a:lnTo>
                    <a:pt x="10" y="8"/>
                  </a:lnTo>
                  <a:lnTo>
                    <a:pt x="12" y="8"/>
                  </a:lnTo>
                  <a:lnTo>
                    <a:pt x="12" y="5"/>
                  </a:lnTo>
                  <a:lnTo>
                    <a:pt x="14" y="3"/>
                  </a:lnTo>
                  <a:lnTo>
                    <a:pt x="16" y="2"/>
                  </a:lnTo>
                  <a:lnTo>
                    <a:pt x="14"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08" name="Freeform 984"/>
            <p:cNvSpPr>
              <a:spLocks/>
            </p:cNvSpPr>
            <p:nvPr/>
          </p:nvSpPr>
          <p:spPr bwMode="auto">
            <a:xfrm>
              <a:off x="3187" y="2070"/>
              <a:ext cx="96" cy="60"/>
            </a:xfrm>
            <a:custGeom>
              <a:avLst/>
              <a:gdLst>
                <a:gd name="T0" fmla="*/ 3024 w 16"/>
                <a:gd name="T1" fmla="*/ 0 h 10"/>
                <a:gd name="T2" fmla="*/ 2808 w 16"/>
                <a:gd name="T3" fmla="*/ 0 h 10"/>
                <a:gd name="T4" fmla="*/ 2592 w 16"/>
                <a:gd name="T5" fmla="*/ 0 h 10"/>
                <a:gd name="T6" fmla="*/ 1944 w 16"/>
                <a:gd name="T7" fmla="*/ 0 h 10"/>
                <a:gd name="T8" fmla="*/ 1728 w 16"/>
                <a:gd name="T9" fmla="*/ 432 h 10"/>
                <a:gd name="T10" fmla="*/ 1296 w 16"/>
                <a:gd name="T11" fmla="*/ 432 h 10"/>
                <a:gd name="T12" fmla="*/ 864 w 16"/>
                <a:gd name="T13" fmla="*/ 432 h 10"/>
                <a:gd name="T14" fmla="*/ 864 w 16"/>
                <a:gd name="T15" fmla="*/ 432 h 10"/>
                <a:gd name="T16" fmla="*/ 432 w 16"/>
                <a:gd name="T17" fmla="*/ 432 h 10"/>
                <a:gd name="T18" fmla="*/ 432 w 16"/>
                <a:gd name="T19" fmla="*/ 216 h 10"/>
                <a:gd name="T20" fmla="*/ 432 w 16"/>
                <a:gd name="T21" fmla="*/ 648 h 10"/>
                <a:gd name="T22" fmla="*/ 216 w 16"/>
                <a:gd name="T23" fmla="*/ 864 h 10"/>
                <a:gd name="T24" fmla="*/ 216 w 16"/>
                <a:gd name="T25" fmla="*/ 1080 h 10"/>
                <a:gd name="T26" fmla="*/ 0 w 16"/>
                <a:gd name="T27" fmla="*/ 1296 h 10"/>
                <a:gd name="T28" fmla="*/ 216 w 16"/>
                <a:gd name="T29" fmla="*/ 1512 h 10"/>
                <a:gd name="T30" fmla="*/ 432 w 16"/>
                <a:gd name="T31" fmla="*/ 1512 h 10"/>
                <a:gd name="T32" fmla="*/ 648 w 16"/>
                <a:gd name="T33" fmla="*/ 1944 h 10"/>
                <a:gd name="T34" fmla="*/ 1296 w 16"/>
                <a:gd name="T35" fmla="*/ 2160 h 10"/>
                <a:gd name="T36" fmla="*/ 1512 w 16"/>
                <a:gd name="T37" fmla="*/ 1944 h 10"/>
                <a:gd name="T38" fmla="*/ 1944 w 16"/>
                <a:gd name="T39" fmla="*/ 1728 h 10"/>
                <a:gd name="T40" fmla="*/ 2160 w 16"/>
                <a:gd name="T41" fmla="*/ 1728 h 10"/>
                <a:gd name="T42" fmla="*/ 2592 w 16"/>
                <a:gd name="T43" fmla="*/ 1728 h 10"/>
                <a:gd name="T44" fmla="*/ 2592 w 16"/>
                <a:gd name="T45" fmla="*/ 1080 h 10"/>
                <a:gd name="T46" fmla="*/ 3024 w 16"/>
                <a:gd name="T47" fmla="*/ 648 h 10"/>
                <a:gd name="T48" fmla="*/ 3456 w 16"/>
                <a:gd name="T49" fmla="*/ 432 h 10"/>
                <a:gd name="T50" fmla="*/ 3024 w 16"/>
                <a:gd name="T51" fmla="*/ 0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
                <a:gd name="T79" fmla="*/ 0 h 10"/>
                <a:gd name="T80" fmla="*/ 16 w 16"/>
                <a:gd name="T81" fmla="*/ 10 h 1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 h="10">
                  <a:moveTo>
                    <a:pt x="14" y="0"/>
                  </a:moveTo>
                  <a:lnTo>
                    <a:pt x="13" y="0"/>
                  </a:lnTo>
                  <a:lnTo>
                    <a:pt x="12" y="0"/>
                  </a:lnTo>
                  <a:lnTo>
                    <a:pt x="9" y="0"/>
                  </a:lnTo>
                  <a:lnTo>
                    <a:pt x="8" y="2"/>
                  </a:lnTo>
                  <a:lnTo>
                    <a:pt x="6" y="2"/>
                  </a:lnTo>
                  <a:lnTo>
                    <a:pt x="4" y="2"/>
                  </a:lnTo>
                  <a:lnTo>
                    <a:pt x="2" y="2"/>
                  </a:lnTo>
                  <a:lnTo>
                    <a:pt x="2" y="1"/>
                  </a:lnTo>
                  <a:lnTo>
                    <a:pt x="2" y="3"/>
                  </a:lnTo>
                  <a:lnTo>
                    <a:pt x="1" y="4"/>
                  </a:lnTo>
                  <a:lnTo>
                    <a:pt x="1" y="5"/>
                  </a:lnTo>
                  <a:lnTo>
                    <a:pt x="0" y="6"/>
                  </a:lnTo>
                  <a:lnTo>
                    <a:pt x="1" y="7"/>
                  </a:lnTo>
                  <a:lnTo>
                    <a:pt x="2" y="7"/>
                  </a:lnTo>
                  <a:lnTo>
                    <a:pt x="3" y="9"/>
                  </a:lnTo>
                  <a:lnTo>
                    <a:pt x="6" y="10"/>
                  </a:lnTo>
                  <a:lnTo>
                    <a:pt x="7" y="9"/>
                  </a:lnTo>
                  <a:lnTo>
                    <a:pt x="9" y="8"/>
                  </a:lnTo>
                  <a:lnTo>
                    <a:pt x="10" y="8"/>
                  </a:lnTo>
                  <a:lnTo>
                    <a:pt x="12" y="8"/>
                  </a:lnTo>
                  <a:lnTo>
                    <a:pt x="12" y="5"/>
                  </a:lnTo>
                  <a:lnTo>
                    <a:pt x="14" y="3"/>
                  </a:lnTo>
                  <a:lnTo>
                    <a:pt x="16" y="2"/>
                  </a:lnTo>
                  <a:lnTo>
                    <a:pt x="14"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09" name="Freeform 985"/>
            <p:cNvSpPr>
              <a:spLocks/>
            </p:cNvSpPr>
            <p:nvPr/>
          </p:nvSpPr>
          <p:spPr bwMode="auto">
            <a:xfrm>
              <a:off x="3133" y="2016"/>
              <a:ext cx="96" cy="66"/>
            </a:xfrm>
            <a:custGeom>
              <a:avLst/>
              <a:gdLst>
                <a:gd name="T0" fmla="*/ 2376 w 16"/>
                <a:gd name="T1" fmla="*/ 2376 h 11"/>
                <a:gd name="T2" fmla="*/ 2376 w 16"/>
                <a:gd name="T3" fmla="*/ 2160 h 11"/>
                <a:gd name="T4" fmla="*/ 2160 w 16"/>
                <a:gd name="T5" fmla="*/ 2160 h 11"/>
                <a:gd name="T6" fmla="*/ 1944 w 16"/>
                <a:gd name="T7" fmla="*/ 1944 h 11"/>
                <a:gd name="T8" fmla="*/ 1512 w 16"/>
                <a:gd name="T9" fmla="*/ 1728 h 11"/>
                <a:gd name="T10" fmla="*/ 864 w 16"/>
                <a:gd name="T11" fmla="*/ 1944 h 11"/>
                <a:gd name="T12" fmla="*/ 0 w 16"/>
                <a:gd name="T13" fmla="*/ 1296 h 11"/>
                <a:gd name="T14" fmla="*/ 0 w 16"/>
                <a:gd name="T15" fmla="*/ 648 h 11"/>
                <a:gd name="T16" fmla="*/ 648 w 16"/>
                <a:gd name="T17" fmla="*/ 216 h 11"/>
                <a:gd name="T18" fmla="*/ 864 w 16"/>
                <a:gd name="T19" fmla="*/ 216 h 11"/>
                <a:gd name="T20" fmla="*/ 1296 w 16"/>
                <a:gd name="T21" fmla="*/ 0 h 11"/>
                <a:gd name="T22" fmla="*/ 1728 w 16"/>
                <a:gd name="T23" fmla="*/ 216 h 11"/>
                <a:gd name="T24" fmla="*/ 1944 w 16"/>
                <a:gd name="T25" fmla="*/ 648 h 11"/>
                <a:gd name="T26" fmla="*/ 2376 w 16"/>
                <a:gd name="T27" fmla="*/ 648 h 11"/>
                <a:gd name="T28" fmla="*/ 3024 w 16"/>
                <a:gd name="T29" fmla="*/ 1296 h 11"/>
                <a:gd name="T30" fmla="*/ 3456 w 16"/>
                <a:gd name="T31" fmla="*/ 1296 h 11"/>
                <a:gd name="T32" fmla="*/ 3240 w 16"/>
                <a:gd name="T33" fmla="*/ 1512 h 11"/>
                <a:gd name="T34" fmla="*/ 3024 w 16"/>
                <a:gd name="T35" fmla="*/ 1512 h 11"/>
                <a:gd name="T36" fmla="*/ 2808 w 16"/>
                <a:gd name="T37" fmla="*/ 1728 h 11"/>
                <a:gd name="T38" fmla="*/ 2592 w 16"/>
                <a:gd name="T39" fmla="*/ 1944 h 11"/>
                <a:gd name="T40" fmla="*/ 2376 w 16"/>
                <a:gd name="T41" fmla="*/ 237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1"/>
                <a:gd name="T65" fmla="*/ 16 w 16"/>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1">
                  <a:moveTo>
                    <a:pt x="11" y="11"/>
                  </a:moveTo>
                  <a:lnTo>
                    <a:pt x="11" y="10"/>
                  </a:lnTo>
                  <a:lnTo>
                    <a:pt x="10" y="10"/>
                  </a:lnTo>
                  <a:lnTo>
                    <a:pt x="9" y="9"/>
                  </a:lnTo>
                  <a:lnTo>
                    <a:pt x="7" y="8"/>
                  </a:lnTo>
                  <a:lnTo>
                    <a:pt x="4" y="9"/>
                  </a:lnTo>
                  <a:lnTo>
                    <a:pt x="0" y="6"/>
                  </a:lnTo>
                  <a:lnTo>
                    <a:pt x="0" y="3"/>
                  </a:lnTo>
                  <a:lnTo>
                    <a:pt x="3" y="1"/>
                  </a:lnTo>
                  <a:lnTo>
                    <a:pt x="4" y="1"/>
                  </a:lnTo>
                  <a:lnTo>
                    <a:pt x="6" y="0"/>
                  </a:lnTo>
                  <a:lnTo>
                    <a:pt x="8" y="1"/>
                  </a:lnTo>
                  <a:lnTo>
                    <a:pt x="9" y="3"/>
                  </a:lnTo>
                  <a:lnTo>
                    <a:pt x="11" y="3"/>
                  </a:lnTo>
                  <a:lnTo>
                    <a:pt x="14" y="6"/>
                  </a:lnTo>
                  <a:lnTo>
                    <a:pt x="16" y="6"/>
                  </a:lnTo>
                  <a:lnTo>
                    <a:pt x="15" y="7"/>
                  </a:lnTo>
                  <a:lnTo>
                    <a:pt x="14" y="7"/>
                  </a:lnTo>
                  <a:lnTo>
                    <a:pt x="13" y="8"/>
                  </a:lnTo>
                  <a:lnTo>
                    <a:pt x="12" y="9"/>
                  </a:lnTo>
                  <a:lnTo>
                    <a:pt x="11" y="1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10" name="Freeform 986"/>
            <p:cNvSpPr>
              <a:spLocks/>
            </p:cNvSpPr>
            <p:nvPr/>
          </p:nvSpPr>
          <p:spPr bwMode="auto">
            <a:xfrm>
              <a:off x="3133" y="2016"/>
              <a:ext cx="96" cy="66"/>
            </a:xfrm>
            <a:custGeom>
              <a:avLst/>
              <a:gdLst>
                <a:gd name="T0" fmla="*/ 2376 w 16"/>
                <a:gd name="T1" fmla="*/ 2376 h 11"/>
                <a:gd name="T2" fmla="*/ 2376 w 16"/>
                <a:gd name="T3" fmla="*/ 2160 h 11"/>
                <a:gd name="T4" fmla="*/ 2160 w 16"/>
                <a:gd name="T5" fmla="*/ 2160 h 11"/>
                <a:gd name="T6" fmla="*/ 1944 w 16"/>
                <a:gd name="T7" fmla="*/ 1944 h 11"/>
                <a:gd name="T8" fmla="*/ 1512 w 16"/>
                <a:gd name="T9" fmla="*/ 1728 h 11"/>
                <a:gd name="T10" fmla="*/ 864 w 16"/>
                <a:gd name="T11" fmla="*/ 1944 h 11"/>
                <a:gd name="T12" fmla="*/ 0 w 16"/>
                <a:gd name="T13" fmla="*/ 1296 h 11"/>
                <a:gd name="T14" fmla="*/ 0 w 16"/>
                <a:gd name="T15" fmla="*/ 648 h 11"/>
                <a:gd name="T16" fmla="*/ 648 w 16"/>
                <a:gd name="T17" fmla="*/ 216 h 11"/>
                <a:gd name="T18" fmla="*/ 864 w 16"/>
                <a:gd name="T19" fmla="*/ 216 h 11"/>
                <a:gd name="T20" fmla="*/ 1296 w 16"/>
                <a:gd name="T21" fmla="*/ 0 h 11"/>
                <a:gd name="T22" fmla="*/ 1728 w 16"/>
                <a:gd name="T23" fmla="*/ 216 h 11"/>
                <a:gd name="T24" fmla="*/ 1944 w 16"/>
                <a:gd name="T25" fmla="*/ 648 h 11"/>
                <a:gd name="T26" fmla="*/ 2376 w 16"/>
                <a:gd name="T27" fmla="*/ 648 h 11"/>
                <a:gd name="T28" fmla="*/ 3024 w 16"/>
                <a:gd name="T29" fmla="*/ 1296 h 11"/>
                <a:gd name="T30" fmla="*/ 3456 w 16"/>
                <a:gd name="T31" fmla="*/ 1296 h 11"/>
                <a:gd name="T32" fmla="*/ 3240 w 16"/>
                <a:gd name="T33" fmla="*/ 1512 h 11"/>
                <a:gd name="T34" fmla="*/ 3024 w 16"/>
                <a:gd name="T35" fmla="*/ 1512 h 11"/>
                <a:gd name="T36" fmla="*/ 2808 w 16"/>
                <a:gd name="T37" fmla="*/ 1728 h 11"/>
                <a:gd name="T38" fmla="*/ 2592 w 16"/>
                <a:gd name="T39" fmla="*/ 1944 h 11"/>
                <a:gd name="T40" fmla="*/ 2376 w 16"/>
                <a:gd name="T41" fmla="*/ 237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11"/>
                <a:gd name="T65" fmla="*/ 16 w 16"/>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11">
                  <a:moveTo>
                    <a:pt x="11" y="11"/>
                  </a:moveTo>
                  <a:lnTo>
                    <a:pt x="11" y="10"/>
                  </a:lnTo>
                  <a:lnTo>
                    <a:pt x="10" y="10"/>
                  </a:lnTo>
                  <a:lnTo>
                    <a:pt x="9" y="9"/>
                  </a:lnTo>
                  <a:lnTo>
                    <a:pt x="7" y="8"/>
                  </a:lnTo>
                  <a:lnTo>
                    <a:pt x="4" y="9"/>
                  </a:lnTo>
                  <a:lnTo>
                    <a:pt x="0" y="6"/>
                  </a:lnTo>
                  <a:lnTo>
                    <a:pt x="0" y="3"/>
                  </a:lnTo>
                  <a:lnTo>
                    <a:pt x="3" y="1"/>
                  </a:lnTo>
                  <a:lnTo>
                    <a:pt x="4" y="1"/>
                  </a:lnTo>
                  <a:lnTo>
                    <a:pt x="6" y="0"/>
                  </a:lnTo>
                  <a:lnTo>
                    <a:pt x="8" y="1"/>
                  </a:lnTo>
                  <a:lnTo>
                    <a:pt x="9" y="3"/>
                  </a:lnTo>
                  <a:lnTo>
                    <a:pt x="11" y="3"/>
                  </a:lnTo>
                  <a:lnTo>
                    <a:pt x="14" y="6"/>
                  </a:lnTo>
                  <a:lnTo>
                    <a:pt x="16" y="6"/>
                  </a:lnTo>
                  <a:lnTo>
                    <a:pt x="15" y="7"/>
                  </a:lnTo>
                  <a:lnTo>
                    <a:pt x="14" y="7"/>
                  </a:lnTo>
                  <a:lnTo>
                    <a:pt x="13" y="8"/>
                  </a:lnTo>
                  <a:lnTo>
                    <a:pt x="12" y="9"/>
                  </a:lnTo>
                  <a:lnTo>
                    <a:pt x="11" y="1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11" name="Freeform 987"/>
            <p:cNvSpPr>
              <a:spLocks/>
            </p:cNvSpPr>
            <p:nvPr/>
          </p:nvSpPr>
          <p:spPr bwMode="auto">
            <a:xfrm>
              <a:off x="3733" y="2466"/>
              <a:ext cx="12" cy="12"/>
            </a:xfrm>
            <a:custGeom>
              <a:avLst/>
              <a:gdLst>
                <a:gd name="T0" fmla="*/ 216 w 2"/>
                <a:gd name="T1" fmla="*/ 432 h 2"/>
                <a:gd name="T2" fmla="*/ 432 w 2"/>
                <a:gd name="T3" fmla="*/ 0 h 2"/>
                <a:gd name="T4" fmla="*/ 216 w 2"/>
                <a:gd name="T5" fmla="*/ 0 h 2"/>
                <a:gd name="T6" fmla="*/ 216 w 2"/>
                <a:gd name="T7" fmla="*/ 0 h 2"/>
                <a:gd name="T8" fmla="*/ 0 w 2"/>
                <a:gd name="T9" fmla="*/ 216 h 2"/>
                <a:gd name="T10" fmla="*/ 216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2"/>
                  </a:moveTo>
                  <a:lnTo>
                    <a:pt x="2" y="0"/>
                  </a:lnTo>
                  <a:lnTo>
                    <a:pt x="1" y="0"/>
                  </a:lnTo>
                  <a:lnTo>
                    <a:pt x="0" y="1"/>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12" name="Freeform 988"/>
            <p:cNvSpPr>
              <a:spLocks/>
            </p:cNvSpPr>
            <p:nvPr/>
          </p:nvSpPr>
          <p:spPr bwMode="auto">
            <a:xfrm>
              <a:off x="3733" y="2466"/>
              <a:ext cx="12" cy="12"/>
            </a:xfrm>
            <a:custGeom>
              <a:avLst/>
              <a:gdLst>
                <a:gd name="T0" fmla="*/ 216 w 2"/>
                <a:gd name="T1" fmla="*/ 432 h 2"/>
                <a:gd name="T2" fmla="*/ 432 w 2"/>
                <a:gd name="T3" fmla="*/ 0 h 2"/>
                <a:gd name="T4" fmla="*/ 216 w 2"/>
                <a:gd name="T5" fmla="*/ 0 h 2"/>
                <a:gd name="T6" fmla="*/ 216 w 2"/>
                <a:gd name="T7" fmla="*/ 0 h 2"/>
                <a:gd name="T8" fmla="*/ 0 w 2"/>
                <a:gd name="T9" fmla="*/ 216 h 2"/>
                <a:gd name="T10" fmla="*/ 216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1" y="2"/>
                  </a:moveTo>
                  <a:lnTo>
                    <a:pt x="2" y="0"/>
                  </a:lnTo>
                  <a:lnTo>
                    <a:pt x="1" y="0"/>
                  </a:lnTo>
                  <a:lnTo>
                    <a:pt x="0" y="1"/>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13" name="Freeform 989"/>
            <p:cNvSpPr>
              <a:spLocks/>
            </p:cNvSpPr>
            <p:nvPr/>
          </p:nvSpPr>
          <p:spPr bwMode="auto">
            <a:xfrm>
              <a:off x="3673" y="2472"/>
              <a:ext cx="66" cy="48"/>
            </a:xfrm>
            <a:custGeom>
              <a:avLst/>
              <a:gdLst>
                <a:gd name="T0" fmla="*/ 2376 w 11"/>
                <a:gd name="T1" fmla="*/ 216 h 8"/>
                <a:gd name="T2" fmla="*/ 2160 w 11"/>
                <a:gd name="T3" fmla="*/ 0 h 8"/>
                <a:gd name="T4" fmla="*/ 1944 w 11"/>
                <a:gd name="T5" fmla="*/ 216 h 8"/>
                <a:gd name="T6" fmla="*/ 1296 w 11"/>
                <a:gd name="T7" fmla="*/ 648 h 8"/>
                <a:gd name="T8" fmla="*/ 1080 w 11"/>
                <a:gd name="T9" fmla="*/ 864 h 8"/>
                <a:gd name="T10" fmla="*/ 648 w 11"/>
                <a:gd name="T11" fmla="*/ 1080 h 8"/>
                <a:gd name="T12" fmla="*/ 432 w 11"/>
                <a:gd name="T13" fmla="*/ 1080 h 8"/>
                <a:gd name="T14" fmla="*/ 216 w 11"/>
                <a:gd name="T15" fmla="*/ 864 h 8"/>
                <a:gd name="T16" fmla="*/ 0 w 11"/>
                <a:gd name="T17" fmla="*/ 1080 h 8"/>
                <a:gd name="T18" fmla="*/ 432 w 11"/>
                <a:gd name="T19" fmla="*/ 1512 h 8"/>
                <a:gd name="T20" fmla="*/ 1728 w 11"/>
                <a:gd name="T21" fmla="*/ 1728 h 8"/>
                <a:gd name="T22" fmla="*/ 1728 w 11"/>
                <a:gd name="T23" fmla="*/ 1296 h 8"/>
                <a:gd name="T24" fmla="*/ 2160 w 11"/>
                <a:gd name="T25" fmla="*/ 864 h 8"/>
                <a:gd name="T26" fmla="*/ 2160 w 11"/>
                <a:gd name="T27" fmla="*/ 432 h 8"/>
                <a:gd name="T28" fmla="*/ 2376 w 11"/>
                <a:gd name="T29" fmla="*/ 432 h 8"/>
                <a:gd name="T30" fmla="*/ 2376 w 11"/>
                <a:gd name="T31" fmla="*/ 21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
                <a:gd name="T49" fmla="*/ 0 h 8"/>
                <a:gd name="T50" fmla="*/ 11 w 11"/>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 h="8">
                  <a:moveTo>
                    <a:pt x="11" y="1"/>
                  </a:moveTo>
                  <a:lnTo>
                    <a:pt x="10" y="0"/>
                  </a:lnTo>
                  <a:lnTo>
                    <a:pt x="9" y="1"/>
                  </a:lnTo>
                  <a:lnTo>
                    <a:pt x="6" y="3"/>
                  </a:lnTo>
                  <a:lnTo>
                    <a:pt x="5" y="4"/>
                  </a:lnTo>
                  <a:lnTo>
                    <a:pt x="3" y="5"/>
                  </a:lnTo>
                  <a:lnTo>
                    <a:pt x="2" y="5"/>
                  </a:lnTo>
                  <a:lnTo>
                    <a:pt x="1" y="4"/>
                  </a:lnTo>
                  <a:lnTo>
                    <a:pt x="0" y="5"/>
                  </a:lnTo>
                  <a:lnTo>
                    <a:pt x="2" y="7"/>
                  </a:lnTo>
                  <a:lnTo>
                    <a:pt x="8" y="8"/>
                  </a:lnTo>
                  <a:lnTo>
                    <a:pt x="8" y="6"/>
                  </a:lnTo>
                  <a:lnTo>
                    <a:pt x="10" y="4"/>
                  </a:lnTo>
                  <a:lnTo>
                    <a:pt x="10" y="2"/>
                  </a:lnTo>
                  <a:lnTo>
                    <a:pt x="11" y="2"/>
                  </a:lnTo>
                  <a:lnTo>
                    <a:pt x="1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14" name="Freeform 990"/>
            <p:cNvSpPr>
              <a:spLocks/>
            </p:cNvSpPr>
            <p:nvPr/>
          </p:nvSpPr>
          <p:spPr bwMode="auto">
            <a:xfrm>
              <a:off x="3673" y="2472"/>
              <a:ext cx="66" cy="48"/>
            </a:xfrm>
            <a:custGeom>
              <a:avLst/>
              <a:gdLst>
                <a:gd name="T0" fmla="*/ 2376 w 11"/>
                <a:gd name="T1" fmla="*/ 216 h 8"/>
                <a:gd name="T2" fmla="*/ 2160 w 11"/>
                <a:gd name="T3" fmla="*/ 0 h 8"/>
                <a:gd name="T4" fmla="*/ 1944 w 11"/>
                <a:gd name="T5" fmla="*/ 216 h 8"/>
                <a:gd name="T6" fmla="*/ 1296 w 11"/>
                <a:gd name="T7" fmla="*/ 648 h 8"/>
                <a:gd name="T8" fmla="*/ 1080 w 11"/>
                <a:gd name="T9" fmla="*/ 864 h 8"/>
                <a:gd name="T10" fmla="*/ 648 w 11"/>
                <a:gd name="T11" fmla="*/ 1080 h 8"/>
                <a:gd name="T12" fmla="*/ 432 w 11"/>
                <a:gd name="T13" fmla="*/ 1080 h 8"/>
                <a:gd name="T14" fmla="*/ 216 w 11"/>
                <a:gd name="T15" fmla="*/ 864 h 8"/>
                <a:gd name="T16" fmla="*/ 0 w 11"/>
                <a:gd name="T17" fmla="*/ 1080 h 8"/>
                <a:gd name="T18" fmla="*/ 432 w 11"/>
                <a:gd name="T19" fmla="*/ 1512 h 8"/>
                <a:gd name="T20" fmla="*/ 1728 w 11"/>
                <a:gd name="T21" fmla="*/ 1728 h 8"/>
                <a:gd name="T22" fmla="*/ 1728 w 11"/>
                <a:gd name="T23" fmla="*/ 1296 h 8"/>
                <a:gd name="T24" fmla="*/ 2160 w 11"/>
                <a:gd name="T25" fmla="*/ 864 h 8"/>
                <a:gd name="T26" fmla="*/ 2160 w 11"/>
                <a:gd name="T27" fmla="*/ 432 h 8"/>
                <a:gd name="T28" fmla="*/ 2376 w 11"/>
                <a:gd name="T29" fmla="*/ 432 h 8"/>
                <a:gd name="T30" fmla="*/ 2376 w 11"/>
                <a:gd name="T31" fmla="*/ 21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
                <a:gd name="T49" fmla="*/ 0 h 8"/>
                <a:gd name="T50" fmla="*/ 11 w 11"/>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 h="8">
                  <a:moveTo>
                    <a:pt x="11" y="1"/>
                  </a:moveTo>
                  <a:lnTo>
                    <a:pt x="10" y="0"/>
                  </a:lnTo>
                  <a:lnTo>
                    <a:pt x="9" y="1"/>
                  </a:lnTo>
                  <a:lnTo>
                    <a:pt x="6" y="3"/>
                  </a:lnTo>
                  <a:lnTo>
                    <a:pt x="5" y="4"/>
                  </a:lnTo>
                  <a:lnTo>
                    <a:pt x="3" y="5"/>
                  </a:lnTo>
                  <a:lnTo>
                    <a:pt x="2" y="5"/>
                  </a:lnTo>
                  <a:lnTo>
                    <a:pt x="1" y="4"/>
                  </a:lnTo>
                  <a:lnTo>
                    <a:pt x="0" y="5"/>
                  </a:lnTo>
                  <a:lnTo>
                    <a:pt x="2" y="7"/>
                  </a:lnTo>
                  <a:lnTo>
                    <a:pt x="8" y="8"/>
                  </a:lnTo>
                  <a:lnTo>
                    <a:pt x="8" y="6"/>
                  </a:lnTo>
                  <a:lnTo>
                    <a:pt x="10" y="4"/>
                  </a:lnTo>
                  <a:lnTo>
                    <a:pt x="10" y="2"/>
                  </a:lnTo>
                  <a:lnTo>
                    <a:pt x="11" y="2"/>
                  </a:lnTo>
                  <a:lnTo>
                    <a:pt x="1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15" name="Freeform 991"/>
            <p:cNvSpPr>
              <a:spLocks/>
            </p:cNvSpPr>
            <p:nvPr/>
          </p:nvSpPr>
          <p:spPr bwMode="auto">
            <a:xfrm>
              <a:off x="3661" y="2466"/>
              <a:ext cx="12" cy="24"/>
            </a:xfrm>
            <a:custGeom>
              <a:avLst/>
              <a:gdLst>
                <a:gd name="T0" fmla="*/ 0 w 2"/>
                <a:gd name="T1" fmla="*/ 648 h 4"/>
                <a:gd name="T2" fmla="*/ 216 w 2"/>
                <a:gd name="T3" fmla="*/ 432 h 4"/>
                <a:gd name="T4" fmla="*/ 0 w 2"/>
                <a:gd name="T5" fmla="*/ 216 h 4"/>
                <a:gd name="T6" fmla="*/ 216 w 2"/>
                <a:gd name="T7" fmla="*/ 0 h 4"/>
                <a:gd name="T8" fmla="*/ 432 w 2"/>
                <a:gd name="T9" fmla="*/ 0 h 4"/>
                <a:gd name="T10" fmla="*/ 432 w 2"/>
                <a:gd name="T11" fmla="*/ 648 h 4"/>
                <a:gd name="T12" fmla="*/ 432 w 2"/>
                <a:gd name="T13" fmla="*/ 864 h 4"/>
                <a:gd name="T14" fmla="*/ 216 w 2"/>
                <a:gd name="T15" fmla="*/ 864 h 4"/>
                <a:gd name="T16" fmla="*/ 0 w 2"/>
                <a:gd name="T17" fmla="*/ 648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3"/>
                  </a:moveTo>
                  <a:lnTo>
                    <a:pt x="1" y="2"/>
                  </a:lnTo>
                  <a:lnTo>
                    <a:pt x="0" y="1"/>
                  </a:lnTo>
                  <a:lnTo>
                    <a:pt x="1" y="0"/>
                  </a:lnTo>
                  <a:lnTo>
                    <a:pt x="2" y="0"/>
                  </a:lnTo>
                  <a:lnTo>
                    <a:pt x="2" y="3"/>
                  </a:lnTo>
                  <a:lnTo>
                    <a:pt x="2" y="4"/>
                  </a:lnTo>
                  <a:lnTo>
                    <a:pt x="1" y="4"/>
                  </a:lnTo>
                  <a:lnTo>
                    <a:pt x="0"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16" name="Freeform 992"/>
            <p:cNvSpPr>
              <a:spLocks/>
            </p:cNvSpPr>
            <p:nvPr/>
          </p:nvSpPr>
          <p:spPr bwMode="auto">
            <a:xfrm>
              <a:off x="3661" y="2466"/>
              <a:ext cx="12" cy="24"/>
            </a:xfrm>
            <a:custGeom>
              <a:avLst/>
              <a:gdLst>
                <a:gd name="T0" fmla="*/ 0 w 2"/>
                <a:gd name="T1" fmla="*/ 648 h 4"/>
                <a:gd name="T2" fmla="*/ 216 w 2"/>
                <a:gd name="T3" fmla="*/ 432 h 4"/>
                <a:gd name="T4" fmla="*/ 0 w 2"/>
                <a:gd name="T5" fmla="*/ 216 h 4"/>
                <a:gd name="T6" fmla="*/ 216 w 2"/>
                <a:gd name="T7" fmla="*/ 0 h 4"/>
                <a:gd name="T8" fmla="*/ 432 w 2"/>
                <a:gd name="T9" fmla="*/ 0 h 4"/>
                <a:gd name="T10" fmla="*/ 432 w 2"/>
                <a:gd name="T11" fmla="*/ 648 h 4"/>
                <a:gd name="T12" fmla="*/ 432 w 2"/>
                <a:gd name="T13" fmla="*/ 864 h 4"/>
                <a:gd name="T14" fmla="*/ 216 w 2"/>
                <a:gd name="T15" fmla="*/ 864 h 4"/>
                <a:gd name="T16" fmla="*/ 0 w 2"/>
                <a:gd name="T17" fmla="*/ 648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0" y="3"/>
                  </a:moveTo>
                  <a:lnTo>
                    <a:pt x="1" y="2"/>
                  </a:lnTo>
                  <a:lnTo>
                    <a:pt x="0" y="1"/>
                  </a:lnTo>
                  <a:lnTo>
                    <a:pt x="1" y="0"/>
                  </a:lnTo>
                  <a:lnTo>
                    <a:pt x="2" y="0"/>
                  </a:lnTo>
                  <a:lnTo>
                    <a:pt x="2" y="3"/>
                  </a:lnTo>
                  <a:lnTo>
                    <a:pt x="2" y="4"/>
                  </a:lnTo>
                  <a:lnTo>
                    <a:pt x="1" y="4"/>
                  </a:lnTo>
                  <a:lnTo>
                    <a:pt x="0"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17" name="Freeform 993"/>
            <p:cNvSpPr>
              <a:spLocks/>
            </p:cNvSpPr>
            <p:nvPr/>
          </p:nvSpPr>
          <p:spPr bwMode="auto">
            <a:xfrm>
              <a:off x="3607" y="2406"/>
              <a:ext cx="18" cy="18"/>
            </a:xfrm>
            <a:custGeom>
              <a:avLst/>
              <a:gdLst>
                <a:gd name="T0" fmla="*/ 0 w 3"/>
                <a:gd name="T1" fmla="*/ 432 h 3"/>
                <a:gd name="T2" fmla="*/ 0 w 3"/>
                <a:gd name="T3" fmla="*/ 216 h 3"/>
                <a:gd name="T4" fmla="*/ 216 w 3"/>
                <a:gd name="T5" fmla="*/ 0 h 3"/>
                <a:gd name="T6" fmla="*/ 648 w 3"/>
                <a:gd name="T7" fmla="*/ 0 h 3"/>
                <a:gd name="T8" fmla="*/ 432 w 3"/>
                <a:gd name="T9" fmla="*/ 216 h 3"/>
                <a:gd name="T10" fmla="*/ 432 w 3"/>
                <a:gd name="T11" fmla="*/ 432 h 3"/>
                <a:gd name="T12" fmla="*/ 648 w 3"/>
                <a:gd name="T13" fmla="*/ 648 h 3"/>
                <a:gd name="T14" fmla="*/ 432 w 3"/>
                <a:gd name="T15" fmla="*/ 648 h 3"/>
                <a:gd name="T16" fmla="*/ 0 w 3"/>
                <a:gd name="T17" fmla="*/ 43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2"/>
                  </a:moveTo>
                  <a:lnTo>
                    <a:pt x="0" y="1"/>
                  </a:lnTo>
                  <a:lnTo>
                    <a:pt x="1" y="0"/>
                  </a:lnTo>
                  <a:lnTo>
                    <a:pt x="3" y="0"/>
                  </a:lnTo>
                  <a:lnTo>
                    <a:pt x="2" y="1"/>
                  </a:lnTo>
                  <a:lnTo>
                    <a:pt x="2" y="2"/>
                  </a:lnTo>
                  <a:lnTo>
                    <a:pt x="3" y="3"/>
                  </a:lnTo>
                  <a:lnTo>
                    <a:pt x="2" y="3"/>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18" name="Freeform 994"/>
            <p:cNvSpPr>
              <a:spLocks/>
            </p:cNvSpPr>
            <p:nvPr/>
          </p:nvSpPr>
          <p:spPr bwMode="auto">
            <a:xfrm>
              <a:off x="3607" y="2406"/>
              <a:ext cx="18" cy="18"/>
            </a:xfrm>
            <a:custGeom>
              <a:avLst/>
              <a:gdLst>
                <a:gd name="T0" fmla="*/ 0 w 3"/>
                <a:gd name="T1" fmla="*/ 432 h 3"/>
                <a:gd name="T2" fmla="*/ 0 w 3"/>
                <a:gd name="T3" fmla="*/ 216 h 3"/>
                <a:gd name="T4" fmla="*/ 216 w 3"/>
                <a:gd name="T5" fmla="*/ 0 h 3"/>
                <a:gd name="T6" fmla="*/ 648 w 3"/>
                <a:gd name="T7" fmla="*/ 0 h 3"/>
                <a:gd name="T8" fmla="*/ 432 w 3"/>
                <a:gd name="T9" fmla="*/ 216 h 3"/>
                <a:gd name="T10" fmla="*/ 432 w 3"/>
                <a:gd name="T11" fmla="*/ 432 h 3"/>
                <a:gd name="T12" fmla="*/ 648 w 3"/>
                <a:gd name="T13" fmla="*/ 648 h 3"/>
                <a:gd name="T14" fmla="*/ 432 w 3"/>
                <a:gd name="T15" fmla="*/ 648 h 3"/>
                <a:gd name="T16" fmla="*/ 0 w 3"/>
                <a:gd name="T17" fmla="*/ 43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3"/>
                <a:gd name="T29" fmla="*/ 3 w 3"/>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3">
                  <a:moveTo>
                    <a:pt x="0" y="2"/>
                  </a:moveTo>
                  <a:lnTo>
                    <a:pt x="0" y="1"/>
                  </a:lnTo>
                  <a:lnTo>
                    <a:pt x="1" y="0"/>
                  </a:lnTo>
                  <a:lnTo>
                    <a:pt x="3" y="0"/>
                  </a:lnTo>
                  <a:lnTo>
                    <a:pt x="2" y="1"/>
                  </a:lnTo>
                  <a:lnTo>
                    <a:pt x="2" y="2"/>
                  </a:lnTo>
                  <a:lnTo>
                    <a:pt x="3" y="3"/>
                  </a:lnTo>
                  <a:lnTo>
                    <a:pt x="2" y="3"/>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19" name="Freeform 995"/>
            <p:cNvSpPr>
              <a:spLocks/>
            </p:cNvSpPr>
            <p:nvPr/>
          </p:nvSpPr>
          <p:spPr bwMode="auto">
            <a:xfrm>
              <a:off x="3805" y="2286"/>
              <a:ext cx="228" cy="216"/>
            </a:xfrm>
            <a:custGeom>
              <a:avLst/>
              <a:gdLst>
                <a:gd name="T0" fmla="*/ 8208 w 38"/>
                <a:gd name="T1" fmla="*/ 1296 h 36"/>
                <a:gd name="T2" fmla="*/ 7560 w 38"/>
                <a:gd name="T3" fmla="*/ 1512 h 36"/>
                <a:gd name="T4" fmla="*/ 7128 w 38"/>
                <a:gd name="T5" fmla="*/ 1296 h 36"/>
                <a:gd name="T6" fmla="*/ 6696 w 38"/>
                <a:gd name="T7" fmla="*/ 1512 h 36"/>
                <a:gd name="T8" fmla="*/ 6480 w 38"/>
                <a:gd name="T9" fmla="*/ 2376 h 36"/>
                <a:gd name="T10" fmla="*/ 6912 w 38"/>
                <a:gd name="T11" fmla="*/ 2592 h 36"/>
                <a:gd name="T12" fmla="*/ 7344 w 38"/>
                <a:gd name="T13" fmla="*/ 2808 h 36"/>
                <a:gd name="T14" fmla="*/ 7128 w 38"/>
                <a:gd name="T15" fmla="*/ 3024 h 36"/>
                <a:gd name="T16" fmla="*/ 6696 w 38"/>
                <a:gd name="T17" fmla="*/ 3456 h 36"/>
                <a:gd name="T18" fmla="*/ 6696 w 38"/>
                <a:gd name="T19" fmla="*/ 3888 h 36"/>
                <a:gd name="T20" fmla="*/ 6480 w 38"/>
                <a:gd name="T21" fmla="*/ 4104 h 36"/>
                <a:gd name="T22" fmla="*/ 6264 w 38"/>
                <a:gd name="T23" fmla="*/ 4536 h 36"/>
                <a:gd name="T24" fmla="*/ 5184 w 38"/>
                <a:gd name="T25" fmla="*/ 5400 h 36"/>
                <a:gd name="T26" fmla="*/ 4968 w 38"/>
                <a:gd name="T27" fmla="*/ 5616 h 36"/>
                <a:gd name="T28" fmla="*/ 4752 w 38"/>
                <a:gd name="T29" fmla="*/ 5400 h 36"/>
                <a:gd name="T30" fmla="*/ 4536 w 38"/>
                <a:gd name="T31" fmla="*/ 6048 h 36"/>
                <a:gd name="T32" fmla="*/ 4968 w 38"/>
                <a:gd name="T33" fmla="*/ 6912 h 36"/>
                <a:gd name="T34" fmla="*/ 4968 w 38"/>
                <a:gd name="T35" fmla="*/ 7344 h 36"/>
                <a:gd name="T36" fmla="*/ 4320 w 38"/>
                <a:gd name="T37" fmla="*/ 7344 h 36"/>
                <a:gd name="T38" fmla="*/ 3888 w 38"/>
                <a:gd name="T39" fmla="*/ 7560 h 36"/>
                <a:gd name="T40" fmla="*/ 3672 w 38"/>
                <a:gd name="T41" fmla="*/ 7776 h 36"/>
                <a:gd name="T42" fmla="*/ 3672 w 38"/>
                <a:gd name="T43" fmla="*/ 7776 h 36"/>
                <a:gd name="T44" fmla="*/ 3240 w 38"/>
                <a:gd name="T45" fmla="*/ 7776 h 36"/>
                <a:gd name="T46" fmla="*/ 3240 w 38"/>
                <a:gd name="T47" fmla="*/ 7560 h 36"/>
                <a:gd name="T48" fmla="*/ 3024 w 38"/>
                <a:gd name="T49" fmla="*/ 7344 h 36"/>
                <a:gd name="T50" fmla="*/ 3024 w 38"/>
                <a:gd name="T51" fmla="*/ 7128 h 36"/>
                <a:gd name="T52" fmla="*/ 2808 w 38"/>
                <a:gd name="T53" fmla="*/ 6912 h 36"/>
                <a:gd name="T54" fmla="*/ 2592 w 38"/>
                <a:gd name="T55" fmla="*/ 6912 h 36"/>
                <a:gd name="T56" fmla="*/ 2376 w 38"/>
                <a:gd name="T57" fmla="*/ 6912 h 36"/>
                <a:gd name="T58" fmla="*/ 1728 w 38"/>
                <a:gd name="T59" fmla="*/ 6912 h 36"/>
                <a:gd name="T60" fmla="*/ 1512 w 38"/>
                <a:gd name="T61" fmla="*/ 6912 h 36"/>
                <a:gd name="T62" fmla="*/ 648 w 38"/>
                <a:gd name="T63" fmla="*/ 7128 h 36"/>
                <a:gd name="T64" fmla="*/ 432 w 38"/>
                <a:gd name="T65" fmla="*/ 6912 h 36"/>
                <a:gd name="T66" fmla="*/ 432 w 38"/>
                <a:gd name="T67" fmla="*/ 6912 h 36"/>
                <a:gd name="T68" fmla="*/ 432 w 38"/>
                <a:gd name="T69" fmla="*/ 6480 h 36"/>
                <a:gd name="T70" fmla="*/ 1080 w 38"/>
                <a:gd name="T71" fmla="*/ 6264 h 36"/>
                <a:gd name="T72" fmla="*/ 1080 w 38"/>
                <a:gd name="T73" fmla="*/ 5832 h 36"/>
                <a:gd name="T74" fmla="*/ 864 w 38"/>
                <a:gd name="T75" fmla="*/ 5832 h 36"/>
                <a:gd name="T76" fmla="*/ 864 w 38"/>
                <a:gd name="T77" fmla="*/ 5400 h 36"/>
                <a:gd name="T78" fmla="*/ 0 w 38"/>
                <a:gd name="T79" fmla="*/ 4752 h 36"/>
                <a:gd name="T80" fmla="*/ 0 w 38"/>
                <a:gd name="T81" fmla="*/ 4320 h 36"/>
                <a:gd name="T82" fmla="*/ 648 w 38"/>
                <a:gd name="T83" fmla="*/ 4320 h 36"/>
                <a:gd name="T84" fmla="*/ 864 w 38"/>
                <a:gd name="T85" fmla="*/ 4536 h 36"/>
                <a:gd name="T86" fmla="*/ 1944 w 38"/>
                <a:gd name="T87" fmla="*/ 4536 h 36"/>
                <a:gd name="T88" fmla="*/ 2592 w 38"/>
                <a:gd name="T89" fmla="*/ 4320 h 36"/>
                <a:gd name="T90" fmla="*/ 2592 w 38"/>
                <a:gd name="T91" fmla="*/ 3888 h 36"/>
                <a:gd name="T92" fmla="*/ 2592 w 38"/>
                <a:gd name="T93" fmla="*/ 3456 h 36"/>
                <a:gd name="T94" fmla="*/ 3024 w 38"/>
                <a:gd name="T95" fmla="*/ 3456 h 36"/>
                <a:gd name="T96" fmla="*/ 3456 w 38"/>
                <a:gd name="T97" fmla="*/ 3240 h 36"/>
                <a:gd name="T98" fmla="*/ 4104 w 38"/>
                <a:gd name="T99" fmla="*/ 3240 h 36"/>
                <a:gd name="T100" fmla="*/ 4104 w 38"/>
                <a:gd name="T101" fmla="*/ 2808 h 36"/>
                <a:gd name="T102" fmla="*/ 4536 w 38"/>
                <a:gd name="T103" fmla="*/ 1944 h 36"/>
                <a:gd name="T104" fmla="*/ 4968 w 38"/>
                <a:gd name="T105" fmla="*/ 1944 h 36"/>
                <a:gd name="T106" fmla="*/ 5400 w 38"/>
                <a:gd name="T107" fmla="*/ 1296 h 36"/>
                <a:gd name="T108" fmla="*/ 5184 w 38"/>
                <a:gd name="T109" fmla="*/ 648 h 36"/>
                <a:gd name="T110" fmla="*/ 6480 w 38"/>
                <a:gd name="T111" fmla="*/ 0 h 36"/>
                <a:gd name="T112" fmla="*/ 6696 w 38"/>
                <a:gd name="T113" fmla="*/ 0 h 36"/>
                <a:gd name="T114" fmla="*/ 6912 w 38"/>
                <a:gd name="T115" fmla="*/ 0 h 36"/>
                <a:gd name="T116" fmla="*/ 7128 w 38"/>
                <a:gd name="T117" fmla="*/ 0 h 36"/>
                <a:gd name="T118" fmla="*/ 7344 w 38"/>
                <a:gd name="T119" fmla="*/ 432 h 36"/>
                <a:gd name="T120" fmla="*/ 7560 w 38"/>
                <a:gd name="T121" fmla="*/ 864 h 36"/>
                <a:gd name="T122" fmla="*/ 7992 w 38"/>
                <a:gd name="T123" fmla="*/ 1080 h 36"/>
                <a:gd name="T124" fmla="*/ 8208 w 38"/>
                <a:gd name="T125" fmla="*/ 1296 h 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
                <a:gd name="T190" fmla="*/ 0 h 36"/>
                <a:gd name="T191" fmla="*/ 38 w 38"/>
                <a:gd name="T192" fmla="*/ 36 h 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 h="36">
                  <a:moveTo>
                    <a:pt x="38" y="6"/>
                  </a:moveTo>
                  <a:lnTo>
                    <a:pt x="35" y="7"/>
                  </a:lnTo>
                  <a:lnTo>
                    <a:pt x="33" y="6"/>
                  </a:lnTo>
                  <a:lnTo>
                    <a:pt x="31" y="7"/>
                  </a:lnTo>
                  <a:lnTo>
                    <a:pt x="30" y="11"/>
                  </a:lnTo>
                  <a:lnTo>
                    <a:pt x="32" y="12"/>
                  </a:lnTo>
                  <a:lnTo>
                    <a:pt x="34" y="13"/>
                  </a:lnTo>
                  <a:lnTo>
                    <a:pt x="33" y="14"/>
                  </a:lnTo>
                  <a:lnTo>
                    <a:pt x="31" y="16"/>
                  </a:lnTo>
                  <a:lnTo>
                    <a:pt x="31" y="18"/>
                  </a:lnTo>
                  <a:lnTo>
                    <a:pt x="30" y="19"/>
                  </a:lnTo>
                  <a:lnTo>
                    <a:pt x="29" y="21"/>
                  </a:lnTo>
                  <a:lnTo>
                    <a:pt x="24" y="25"/>
                  </a:lnTo>
                  <a:lnTo>
                    <a:pt x="23" y="26"/>
                  </a:lnTo>
                  <a:lnTo>
                    <a:pt x="22" y="25"/>
                  </a:lnTo>
                  <a:lnTo>
                    <a:pt x="21" y="28"/>
                  </a:lnTo>
                  <a:lnTo>
                    <a:pt x="23" y="32"/>
                  </a:lnTo>
                  <a:lnTo>
                    <a:pt x="23" y="34"/>
                  </a:lnTo>
                  <a:lnTo>
                    <a:pt x="20" y="34"/>
                  </a:lnTo>
                  <a:lnTo>
                    <a:pt x="18" y="35"/>
                  </a:lnTo>
                  <a:lnTo>
                    <a:pt x="17" y="36"/>
                  </a:lnTo>
                  <a:lnTo>
                    <a:pt x="15" y="36"/>
                  </a:lnTo>
                  <a:lnTo>
                    <a:pt x="15" y="35"/>
                  </a:lnTo>
                  <a:lnTo>
                    <a:pt x="14" y="34"/>
                  </a:lnTo>
                  <a:lnTo>
                    <a:pt x="14" y="33"/>
                  </a:lnTo>
                  <a:lnTo>
                    <a:pt x="13" y="32"/>
                  </a:lnTo>
                  <a:lnTo>
                    <a:pt x="12" y="32"/>
                  </a:lnTo>
                  <a:lnTo>
                    <a:pt x="11" y="32"/>
                  </a:lnTo>
                  <a:lnTo>
                    <a:pt x="8" y="32"/>
                  </a:lnTo>
                  <a:lnTo>
                    <a:pt x="7" y="32"/>
                  </a:lnTo>
                  <a:lnTo>
                    <a:pt x="3" y="33"/>
                  </a:lnTo>
                  <a:lnTo>
                    <a:pt x="2" y="32"/>
                  </a:lnTo>
                  <a:lnTo>
                    <a:pt x="2" y="30"/>
                  </a:lnTo>
                  <a:lnTo>
                    <a:pt x="5" y="29"/>
                  </a:lnTo>
                  <a:lnTo>
                    <a:pt x="5" y="27"/>
                  </a:lnTo>
                  <a:lnTo>
                    <a:pt x="4" y="27"/>
                  </a:lnTo>
                  <a:lnTo>
                    <a:pt x="4" y="25"/>
                  </a:lnTo>
                  <a:lnTo>
                    <a:pt x="0" y="22"/>
                  </a:lnTo>
                  <a:lnTo>
                    <a:pt x="0" y="20"/>
                  </a:lnTo>
                  <a:lnTo>
                    <a:pt x="3" y="20"/>
                  </a:lnTo>
                  <a:lnTo>
                    <a:pt x="4" y="21"/>
                  </a:lnTo>
                  <a:lnTo>
                    <a:pt x="9" y="21"/>
                  </a:lnTo>
                  <a:lnTo>
                    <a:pt x="12" y="20"/>
                  </a:lnTo>
                  <a:lnTo>
                    <a:pt x="12" y="18"/>
                  </a:lnTo>
                  <a:lnTo>
                    <a:pt x="12" y="16"/>
                  </a:lnTo>
                  <a:lnTo>
                    <a:pt x="14" y="16"/>
                  </a:lnTo>
                  <a:lnTo>
                    <a:pt x="16" y="15"/>
                  </a:lnTo>
                  <a:lnTo>
                    <a:pt x="19" y="15"/>
                  </a:lnTo>
                  <a:lnTo>
                    <a:pt x="19" y="13"/>
                  </a:lnTo>
                  <a:lnTo>
                    <a:pt x="21" y="9"/>
                  </a:lnTo>
                  <a:lnTo>
                    <a:pt x="23" y="9"/>
                  </a:lnTo>
                  <a:lnTo>
                    <a:pt x="25" y="6"/>
                  </a:lnTo>
                  <a:lnTo>
                    <a:pt x="24" y="3"/>
                  </a:lnTo>
                  <a:lnTo>
                    <a:pt x="30" y="0"/>
                  </a:lnTo>
                  <a:lnTo>
                    <a:pt x="31" y="0"/>
                  </a:lnTo>
                  <a:lnTo>
                    <a:pt x="32" y="0"/>
                  </a:lnTo>
                  <a:lnTo>
                    <a:pt x="33" y="0"/>
                  </a:lnTo>
                  <a:lnTo>
                    <a:pt x="34" y="2"/>
                  </a:lnTo>
                  <a:lnTo>
                    <a:pt x="35" y="4"/>
                  </a:lnTo>
                  <a:lnTo>
                    <a:pt x="37" y="5"/>
                  </a:lnTo>
                  <a:lnTo>
                    <a:pt x="38"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20" name="Freeform 996"/>
            <p:cNvSpPr>
              <a:spLocks/>
            </p:cNvSpPr>
            <p:nvPr/>
          </p:nvSpPr>
          <p:spPr bwMode="auto">
            <a:xfrm>
              <a:off x="3805" y="2286"/>
              <a:ext cx="228" cy="216"/>
            </a:xfrm>
            <a:custGeom>
              <a:avLst/>
              <a:gdLst>
                <a:gd name="T0" fmla="*/ 8208 w 38"/>
                <a:gd name="T1" fmla="*/ 1296 h 36"/>
                <a:gd name="T2" fmla="*/ 7560 w 38"/>
                <a:gd name="T3" fmla="*/ 1512 h 36"/>
                <a:gd name="T4" fmla="*/ 7128 w 38"/>
                <a:gd name="T5" fmla="*/ 1296 h 36"/>
                <a:gd name="T6" fmla="*/ 6696 w 38"/>
                <a:gd name="T7" fmla="*/ 1512 h 36"/>
                <a:gd name="T8" fmla="*/ 6480 w 38"/>
                <a:gd name="T9" fmla="*/ 2376 h 36"/>
                <a:gd name="T10" fmla="*/ 6912 w 38"/>
                <a:gd name="T11" fmla="*/ 2592 h 36"/>
                <a:gd name="T12" fmla="*/ 7344 w 38"/>
                <a:gd name="T13" fmla="*/ 2808 h 36"/>
                <a:gd name="T14" fmla="*/ 7128 w 38"/>
                <a:gd name="T15" fmla="*/ 3024 h 36"/>
                <a:gd name="T16" fmla="*/ 6696 w 38"/>
                <a:gd name="T17" fmla="*/ 3456 h 36"/>
                <a:gd name="T18" fmla="*/ 6696 w 38"/>
                <a:gd name="T19" fmla="*/ 3888 h 36"/>
                <a:gd name="T20" fmla="*/ 6480 w 38"/>
                <a:gd name="T21" fmla="*/ 4104 h 36"/>
                <a:gd name="T22" fmla="*/ 6264 w 38"/>
                <a:gd name="T23" fmla="*/ 4536 h 36"/>
                <a:gd name="T24" fmla="*/ 5184 w 38"/>
                <a:gd name="T25" fmla="*/ 5400 h 36"/>
                <a:gd name="T26" fmla="*/ 4968 w 38"/>
                <a:gd name="T27" fmla="*/ 5616 h 36"/>
                <a:gd name="T28" fmla="*/ 4752 w 38"/>
                <a:gd name="T29" fmla="*/ 5400 h 36"/>
                <a:gd name="T30" fmla="*/ 4536 w 38"/>
                <a:gd name="T31" fmla="*/ 6048 h 36"/>
                <a:gd name="T32" fmla="*/ 4968 w 38"/>
                <a:gd name="T33" fmla="*/ 6912 h 36"/>
                <a:gd name="T34" fmla="*/ 4968 w 38"/>
                <a:gd name="T35" fmla="*/ 7344 h 36"/>
                <a:gd name="T36" fmla="*/ 4320 w 38"/>
                <a:gd name="T37" fmla="*/ 7344 h 36"/>
                <a:gd name="T38" fmla="*/ 3888 w 38"/>
                <a:gd name="T39" fmla="*/ 7560 h 36"/>
                <a:gd name="T40" fmla="*/ 3672 w 38"/>
                <a:gd name="T41" fmla="*/ 7776 h 36"/>
                <a:gd name="T42" fmla="*/ 3672 w 38"/>
                <a:gd name="T43" fmla="*/ 7776 h 36"/>
                <a:gd name="T44" fmla="*/ 3240 w 38"/>
                <a:gd name="T45" fmla="*/ 7776 h 36"/>
                <a:gd name="T46" fmla="*/ 3240 w 38"/>
                <a:gd name="T47" fmla="*/ 7560 h 36"/>
                <a:gd name="T48" fmla="*/ 3024 w 38"/>
                <a:gd name="T49" fmla="*/ 7344 h 36"/>
                <a:gd name="T50" fmla="*/ 3024 w 38"/>
                <a:gd name="T51" fmla="*/ 7128 h 36"/>
                <a:gd name="T52" fmla="*/ 2808 w 38"/>
                <a:gd name="T53" fmla="*/ 6912 h 36"/>
                <a:gd name="T54" fmla="*/ 2592 w 38"/>
                <a:gd name="T55" fmla="*/ 6912 h 36"/>
                <a:gd name="T56" fmla="*/ 2376 w 38"/>
                <a:gd name="T57" fmla="*/ 6912 h 36"/>
                <a:gd name="T58" fmla="*/ 1728 w 38"/>
                <a:gd name="T59" fmla="*/ 6912 h 36"/>
                <a:gd name="T60" fmla="*/ 1512 w 38"/>
                <a:gd name="T61" fmla="*/ 6912 h 36"/>
                <a:gd name="T62" fmla="*/ 648 w 38"/>
                <a:gd name="T63" fmla="*/ 7128 h 36"/>
                <a:gd name="T64" fmla="*/ 432 w 38"/>
                <a:gd name="T65" fmla="*/ 6912 h 36"/>
                <a:gd name="T66" fmla="*/ 432 w 38"/>
                <a:gd name="T67" fmla="*/ 6912 h 36"/>
                <a:gd name="T68" fmla="*/ 432 w 38"/>
                <a:gd name="T69" fmla="*/ 6480 h 36"/>
                <a:gd name="T70" fmla="*/ 1080 w 38"/>
                <a:gd name="T71" fmla="*/ 6264 h 36"/>
                <a:gd name="T72" fmla="*/ 1080 w 38"/>
                <a:gd name="T73" fmla="*/ 5832 h 36"/>
                <a:gd name="T74" fmla="*/ 864 w 38"/>
                <a:gd name="T75" fmla="*/ 5832 h 36"/>
                <a:gd name="T76" fmla="*/ 864 w 38"/>
                <a:gd name="T77" fmla="*/ 5400 h 36"/>
                <a:gd name="T78" fmla="*/ 0 w 38"/>
                <a:gd name="T79" fmla="*/ 4752 h 36"/>
                <a:gd name="T80" fmla="*/ 0 w 38"/>
                <a:gd name="T81" fmla="*/ 4320 h 36"/>
                <a:gd name="T82" fmla="*/ 648 w 38"/>
                <a:gd name="T83" fmla="*/ 4320 h 36"/>
                <a:gd name="T84" fmla="*/ 864 w 38"/>
                <a:gd name="T85" fmla="*/ 4536 h 36"/>
                <a:gd name="T86" fmla="*/ 1944 w 38"/>
                <a:gd name="T87" fmla="*/ 4536 h 36"/>
                <a:gd name="T88" fmla="*/ 2592 w 38"/>
                <a:gd name="T89" fmla="*/ 4320 h 36"/>
                <a:gd name="T90" fmla="*/ 2592 w 38"/>
                <a:gd name="T91" fmla="*/ 3888 h 36"/>
                <a:gd name="T92" fmla="*/ 2592 w 38"/>
                <a:gd name="T93" fmla="*/ 3456 h 36"/>
                <a:gd name="T94" fmla="*/ 3024 w 38"/>
                <a:gd name="T95" fmla="*/ 3456 h 36"/>
                <a:gd name="T96" fmla="*/ 3456 w 38"/>
                <a:gd name="T97" fmla="*/ 3240 h 36"/>
                <a:gd name="T98" fmla="*/ 4104 w 38"/>
                <a:gd name="T99" fmla="*/ 3240 h 36"/>
                <a:gd name="T100" fmla="*/ 4104 w 38"/>
                <a:gd name="T101" fmla="*/ 2808 h 36"/>
                <a:gd name="T102" fmla="*/ 4536 w 38"/>
                <a:gd name="T103" fmla="*/ 1944 h 36"/>
                <a:gd name="T104" fmla="*/ 4968 w 38"/>
                <a:gd name="T105" fmla="*/ 1944 h 36"/>
                <a:gd name="T106" fmla="*/ 5400 w 38"/>
                <a:gd name="T107" fmla="*/ 1296 h 36"/>
                <a:gd name="T108" fmla="*/ 5184 w 38"/>
                <a:gd name="T109" fmla="*/ 648 h 36"/>
                <a:gd name="T110" fmla="*/ 6480 w 38"/>
                <a:gd name="T111" fmla="*/ 0 h 36"/>
                <a:gd name="T112" fmla="*/ 6696 w 38"/>
                <a:gd name="T113" fmla="*/ 0 h 36"/>
                <a:gd name="T114" fmla="*/ 6912 w 38"/>
                <a:gd name="T115" fmla="*/ 0 h 36"/>
                <a:gd name="T116" fmla="*/ 7128 w 38"/>
                <a:gd name="T117" fmla="*/ 0 h 36"/>
                <a:gd name="T118" fmla="*/ 7344 w 38"/>
                <a:gd name="T119" fmla="*/ 432 h 36"/>
                <a:gd name="T120" fmla="*/ 7560 w 38"/>
                <a:gd name="T121" fmla="*/ 864 h 36"/>
                <a:gd name="T122" fmla="*/ 7992 w 38"/>
                <a:gd name="T123" fmla="*/ 1080 h 36"/>
                <a:gd name="T124" fmla="*/ 8208 w 38"/>
                <a:gd name="T125" fmla="*/ 1296 h 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
                <a:gd name="T190" fmla="*/ 0 h 36"/>
                <a:gd name="T191" fmla="*/ 38 w 38"/>
                <a:gd name="T192" fmla="*/ 36 h 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 h="36">
                  <a:moveTo>
                    <a:pt x="38" y="6"/>
                  </a:moveTo>
                  <a:lnTo>
                    <a:pt x="35" y="7"/>
                  </a:lnTo>
                  <a:lnTo>
                    <a:pt x="33" y="6"/>
                  </a:lnTo>
                  <a:lnTo>
                    <a:pt x="31" y="7"/>
                  </a:lnTo>
                  <a:lnTo>
                    <a:pt x="30" y="11"/>
                  </a:lnTo>
                  <a:lnTo>
                    <a:pt x="32" y="12"/>
                  </a:lnTo>
                  <a:lnTo>
                    <a:pt x="34" y="13"/>
                  </a:lnTo>
                  <a:lnTo>
                    <a:pt x="33" y="14"/>
                  </a:lnTo>
                  <a:lnTo>
                    <a:pt x="31" y="16"/>
                  </a:lnTo>
                  <a:lnTo>
                    <a:pt x="31" y="18"/>
                  </a:lnTo>
                  <a:lnTo>
                    <a:pt x="30" y="19"/>
                  </a:lnTo>
                  <a:lnTo>
                    <a:pt x="29" y="21"/>
                  </a:lnTo>
                  <a:lnTo>
                    <a:pt x="24" y="25"/>
                  </a:lnTo>
                  <a:lnTo>
                    <a:pt x="23" y="26"/>
                  </a:lnTo>
                  <a:lnTo>
                    <a:pt x="22" y="25"/>
                  </a:lnTo>
                  <a:lnTo>
                    <a:pt x="21" y="28"/>
                  </a:lnTo>
                  <a:lnTo>
                    <a:pt x="23" y="32"/>
                  </a:lnTo>
                  <a:lnTo>
                    <a:pt x="23" y="34"/>
                  </a:lnTo>
                  <a:lnTo>
                    <a:pt x="20" y="34"/>
                  </a:lnTo>
                  <a:lnTo>
                    <a:pt x="18" y="35"/>
                  </a:lnTo>
                  <a:lnTo>
                    <a:pt x="17" y="36"/>
                  </a:lnTo>
                  <a:lnTo>
                    <a:pt x="15" y="36"/>
                  </a:lnTo>
                  <a:lnTo>
                    <a:pt x="15" y="35"/>
                  </a:lnTo>
                  <a:lnTo>
                    <a:pt x="14" y="34"/>
                  </a:lnTo>
                  <a:lnTo>
                    <a:pt x="14" y="33"/>
                  </a:lnTo>
                  <a:lnTo>
                    <a:pt x="13" y="32"/>
                  </a:lnTo>
                  <a:lnTo>
                    <a:pt x="12" y="32"/>
                  </a:lnTo>
                  <a:lnTo>
                    <a:pt x="11" y="32"/>
                  </a:lnTo>
                  <a:lnTo>
                    <a:pt x="8" y="32"/>
                  </a:lnTo>
                  <a:lnTo>
                    <a:pt x="7" y="32"/>
                  </a:lnTo>
                  <a:lnTo>
                    <a:pt x="3" y="33"/>
                  </a:lnTo>
                  <a:lnTo>
                    <a:pt x="2" y="32"/>
                  </a:lnTo>
                  <a:lnTo>
                    <a:pt x="2" y="30"/>
                  </a:lnTo>
                  <a:lnTo>
                    <a:pt x="5" y="29"/>
                  </a:lnTo>
                  <a:lnTo>
                    <a:pt x="5" y="27"/>
                  </a:lnTo>
                  <a:lnTo>
                    <a:pt x="4" y="27"/>
                  </a:lnTo>
                  <a:lnTo>
                    <a:pt x="4" y="25"/>
                  </a:lnTo>
                  <a:lnTo>
                    <a:pt x="0" y="22"/>
                  </a:lnTo>
                  <a:lnTo>
                    <a:pt x="0" y="20"/>
                  </a:lnTo>
                  <a:lnTo>
                    <a:pt x="3" y="20"/>
                  </a:lnTo>
                  <a:lnTo>
                    <a:pt x="4" y="21"/>
                  </a:lnTo>
                  <a:lnTo>
                    <a:pt x="9" y="21"/>
                  </a:lnTo>
                  <a:lnTo>
                    <a:pt x="12" y="20"/>
                  </a:lnTo>
                  <a:lnTo>
                    <a:pt x="12" y="18"/>
                  </a:lnTo>
                  <a:lnTo>
                    <a:pt x="12" y="16"/>
                  </a:lnTo>
                  <a:lnTo>
                    <a:pt x="14" y="16"/>
                  </a:lnTo>
                  <a:lnTo>
                    <a:pt x="16" y="15"/>
                  </a:lnTo>
                  <a:lnTo>
                    <a:pt x="19" y="15"/>
                  </a:lnTo>
                  <a:lnTo>
                    <a:pt x="19" y="13"/>
                  </a:lnTo>
                  <a:lnTo>
                    <a:pt x="21" y="9"/>
                  </a:lnTo>
                  <a:lnTo>
                    <a:pt x="23" y="9"/>
                  </a:lnTo>
                  <a:lnTo>
                    <a:pt x="25" y="6"/>
                  </a:lnTo>
                  <a:lnTo>
                    <a:pt x="24" y="3"/>
                  </a:lnTo>
                  <a:lnTo>
                    <a:pt x="30" y="0"/>
                  </a:lnTo>
                  <a:lnTo>
                    <a:pt x="31" y="0"/>
                  </a:lnTo>
                  <a:lnTo>
                    <a:pt x="32" y="0"/>
                  </a:lnTo>
                  <a:lnTo>
                    <a:pt x="33" y="0"/>
                  </a:lnTo>
                  <a:lnTo>
                    <a:pt x="34" y="2"/>
                  </a:lnTo>
                  <a:lnTo>
                    <a:pt x="35" y="4"/>
                  </a:lnTo>
                  <a:lnTo>
                    <a:pt x="37" y="5"/>
                  </a:lnTo>
                  <a:lnTo>
                    <a:pt x="38"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21" name="Freeform 997"/>
            <p:cNvSpPr>
              <a:spLocks/>
            </p:cNvSpPr>
            <p:nvPr/>
          </p:nvSpPr>
          <p:spPr bwMode="auto">
            <a:xfrm>
              <a:off x="4183" y="2460"/>
              <a:ext cx="66" cy="78"/>
            </a:xfrm>
            <a:custGeom>
              <a:avLst/>
              <a:gdLst>
                <a:gd name="T0" fmla="*/ 2376 w 11"/>
                <a:gd name="T1" fmla="*/ 2592 h 13"/>
                <a:gd name="T2" fmla="*/ 2160 w 11"/>
                <a:gd name="T3" fmla="*/ 2808 h 13"/>
                <a:gd name="T4" fmla="*/ 1944 w 11"/>
                <a:gd name="T5" fmla="*/ 2592 h 13"/>
                <a:gd name="T6" fmla="*/ 1944 w 11"/>
                <a:gd name="T7" fmla="*/ 2160 h 13"/>
                <a:gd name="T8" fmla="*/ 1512 w 11"/>
                <a:gd name="T9" fmla="*/ 1728 h 13"/>
                <a:gd name="T10" fmla="*/ 1296 w 11"/>
                <a:gd name="T11" fmla="*/ 1944 h 13"/>
                <a:gd name="T12" fmla="*/ 1296 w 11"/>
                <a:gd name="T13" fmla="*/ 1944 h 13"/>
                <a:gd name="T14" fmla="*/ 1296 w 11"/>
                <a:gd name="T15" fmla="*/ 2376 h 13"/>
                <a:gd name="T16" fmla="*/ 864 w 11"/>
                <a:gd name="T17" fmla="*/ 2592 h 13"/>
                <a:gd name="T18" fmla="*/ 648 w 11"/>
                <a:gd name="T19" fmla="*/ 2592 h 13"/>
                <a:gd name="T20" fmla="*/ 432 w 11"/>
                <a:gd name="T21" fmla="*/ 2376 h 13"/>
                <a:gd name="T22" fmla="*/ 432 w 11"/>
                <a:gd name="T23" fmla="*/ 1728 h 13"/>
                <a:gd name="T24" fmla="*/ 432 w 11"/>
                <a:gd name="T25" fmla="*/ 1512 h 13"/>
                <a:gd name="T26" fmla="*/ 216 w 11"/>
                <a:gd name="T27" fmla="*/ 1080 h 13"/>
                <a:gd name="T28" fmla="*/ 0 w 11"/>
                <a:gd name="T29" fmla="*/ 648 h 13"/>
                <a:gd name="T30" fmla="*/ 0 w 11"/>
                <a:gd name="T31" fmla="*/ 648 h 13"/>
                <a:gd name="T32" fmla="*/ 432 w 11"/>
                <a:gd name="T33" fmla="*/ 648 h 13"/>
                <a:gd name="T34" fmla="*/ 432 w 11"/>
                <a:gd name="T35" fmla="*/ 432 h 13"/>
                <a:gd name="T36" fmla="*/ 216 w 11"/>
                <a:gd name="T37" fmla="*/ 216 h 13"/>
                <a:gd name="T38" fmla="*/ 0 w 11"/>
                <a:gd name="T39" fmla="*/ 216 h 13"/>
                <a:gd name="T40" fmla="*/ 216 w 11"/>
                <a:gd name="T41" fmla="*/ 0 h 13"/>
                <a:gd name="T42" fmla="*/ 648 w 11"/>
                <a:gd name="T43" fmla="*/ 0 h 13"/>
                <a:gd name="T44" fmla="*/ 1080 w 11"/>
                <a:gd name="T45" fmla="*/ 216 h 13"/>
                <a:gd name="T46" fmla="*/ 1944 w 11"/>
                <a:gd name="T47" fmla="*/ 216 h 13"/>
                <a:gd name="T48" fmla="*/ 2160 w 11"/>
                <a:gd name="T49" fmla="*/ 432 h 13"/>
                <a:gd name="T50" fmla="*/ 1944 w 11"/>
                <a:gd name="T51" fmla="*/ 648 h 13"/>
                <a:gd name="T52" fmla="*/ 1728 w 11"/>
                <a:gd name="T53" fmla="*/ 864 h 13"/>
                <a:gd name="T54" fmla="*/ 1728 w 11"/>
                <a:gd name="T55" fmla="*/ 1296 h 13"/>
                <a:gd name="T56" fmla="*/ 2160 w 11"/>
                <a:gd name="T57" fmla="*/ 1512 h 13"/>
                <a:gd name="T58" fmla="*/ 2376 w 11"/>
                <a:gd name="T59" fmla="*/ 1944 h 13"/>
                <a:gd name="T60" fmla="*/ 2376 w 11"/>
                <a:gd name="T61" fmla="*/ 2376 h 13"/>
                <a:gd name="T62" fmla="*/ 2376 w 11"/>
                <a:gd name="T63" fmla="*/ 2592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13"/>
                <a:gd name="T98" fmla="*/ 11 w 11"/>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13">
                  <a:moveTo>
                    <a:pt x="11" y="12"/>
                  </a:moveTo>
                  <a:lnTo>
                    <a:pt x="10" y="13"/>
                  </a:lnTo>
                  <a:lnTo>
                    <a:pt x="9" y="12"/>
                  </a:lnTo>
                  <a:lnTo>
                    <a:pt x="9" y="10"/>
                  </a:lnTo>
                  <a:lnTo>
                    <a:pt x="7" y="8"/>
                  </a:lnTo>
                  <a:lnTo>
                    <a:pt x="6" y="9"/>
                  </a:lnTo>
                  <a:lnTo>
                    <a:pt x="6" y="11"/>
                  </a:lnTo>
                  <a:lnTo>
                    <a:pt x="4" y="12"/>
                  </a:lnTo>
                  <a:lnTo>
                    <a:pt x="3" y="12"/>
                  </a:lnTo>
                  <a:lnTo>
                    <a:pt x="2" y="11"/>
                  </a:lnTo>
                  <a:lnTo>
                    <a:pt x="2" y="8"/>
                  </a:lnTo>
                  <a:lnTo>
                    <a:pt x="2" y="7"/>
                  </a:lnTo>
                  <a:lnTo>
                    <a:pt x="1" y="5"/>
                  </a:lnTo>
                  <a:lnTo>
                    <a:pt x="0" y="3"/>
                  </a:lnTo>
                  <a:lnTo>
                    <a:pt x="2" y="3"/>
                  </a:lnTo>
                  <a:lnTo>
                    <a:pt x="2" y="2"/>
                  </a:lnTo>
                  <a:lnTo>
                    <a:pt x="1" y="1"/>
                  </a:lnTo>
                  <a:lnTo>
                    <a:pt x="0" y="1"/>
                  </a:lnTo>
                  <a:lnTo>
                    <a:pt x="1" y="0"/>
                  </a:lnTo>
                  <a:lnTo>
                    <a:pt x="3" y="0"/>
                  </a:lnTo>
                  <a:lnTo>
                    <a:pt x="5" y="1"/>
                  </a:lnTo>
                  <a:lnTo>
                    <a:pt x="9" y="1"/>
                  </a:lnTo>
                  <a:lnTo>
                    <a:pt x="10" y="2"/>
                  </a:lnTo>
                  <a:lnTo>
                    <a:pt x="9" y="3"/>
                  </a:lnTo>
                  <a:lnTo>
                    <a:pt x="8" y="4"/>
                  </a:lnTo>
                  <a:lnTo>
                    <a:pt x="8" y="6"/>
                  </a:lnTo>
                  <a:lnTo>
                    <a:pt x="10" y="7"/>
                  </a:lnTo>
                  <a:lnTo>
                    <a:pt x="11" y="9"/>
                  </a:lnTo>
                  <a:lnTo>
                    <a:pt x="11" y="11"/>
                  </a:lnTo>
                  <a:lnTo>
                    <a:pt x="11" y="1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22" name="Freeform 998"/>
            <p:cNvSpPr>
              <a:spLocks/>
            </p:cNvSpPr>
            <p:nvPr/>
          </p:nvSpPr>
          <p:spPr bwMode="auto">
            <a:xfrm>
              <a:off x="4183" y="2460"/>
              <a:ext cx="66" cy="78"/>
            </a:xfrm>
            <a:custGeom>
              <a:avLst/>
              <a:gdLst>
                <a:gd name="T0" fmla="*/ 2376 w 11"/>
                <a:gd name="T1" fmla="*/ 2592 h 13"/>
                <a:gd name="T2" fmla="*/ 2160 w 11"/>
                <a:gd name="T3" fmla="*/ 2808 h 13"/>
                <a:gd name="T4" fmla="*/ 1944 w 11"/>
                <a:gd name="T5" fmla="*/ 2592 h 13"/>
                <a:gd name="T6" fmla="*/ 1944 w 11"/>
                <a:gd name="T7" fmla="*/ 2160 h 13"/>
                <a:gd name="T8" fmla="*/ 1512 w 11"/>
                <a:gd name="T9" fmla="*/ 1728 h 13"/>
                <a:gd name="T10" fmla="*/ 1296 w 11"/>
                <a:gd name="T11" fmla="*/ 1944 h 13"/>
                <a:gd name="T12" fmla="*/ 1296 w 11"/>
                <a:gd name="T13" fmla="*/ 1944 h 13"/>
                <a:gd name="T14" fmla="*/ 1296 w 11"/>
                <a:gd name="T15" fmla="*/ 2376 h 13"/>
                <a:gd name="T16" fmla="*/ 864 w 11"/>
                <a:gd name="T17" fmla="*/ 2592 h 13"/>
                <a:gd name="T18" fmla="*/ 648 w 11"/>
                <a:gd name="T19" fmla="*/ 2592 h 13"/>
                <a:gd name="T20" fmla="*/ 432 w 11"/>
                <a:gd name="T21" fmla="*/ 2376 h 13"/>
                <a:gd name="T22" fmla="*/ 432 w 11"/>
                <a:gd name="T23" fmla="*/ 1728 h 13"/>
                <a:gd name="T24" fmla="*/ 432 w 11"/>
                <a:gd name="T25" fmla="*/ 1512 h 13"/>
                <a:gd name="T26" fmla="*/ 216 w 11"/>
                <a:gd name="T27" fmla="*/ 1080 h 13"/>
                <a:gd name="T28" fmla="*/ 0 w 11"/>
                <a:gd name="T29" fmla="*/ 648 h 13"/>
                <a:gd name="T30" fmla="*/ 0 w 11"/>
                <a:gd name="T31" fmla="*/ 648 h 13"/>
                <a:gd name="T32" fmla="*/ 432 w 11"/>
                <a:gd name="T33" fmla="*/ 648 h 13"/>
                <a:gd name="T34" fmla="*/ 432 w 11"/>
                <a:gd name="T35" fmla="*/ 432 h 13"/>
                <a:gd name="T36" fmla="*/ 216 w 11"/>
                <a:gd name="T37" fmla="*/ 216 h 13"/>
                <a:gd name="T38" fmla="*/ 0 w 11"/>
                <a:gd name="T39" fmla="*/ 216 h 13"/>
                <a:gd name="T40" fmla="*/ 216 w 11"/>
                <a:gd name="T41" fmla="*/ 0 h 13"/>
                <a:gd name="T42" fmla="*/ 648 w 11"/>
                <a:gd name="T43" fmla="*/ 0 h 13"/>
                <a:gd name="T44" fmla="*/ 1080 w 11"/>
                <a:gd name="T45" fmla="*/ 216 h 13"/>
                <a:gd name="T46" fmla="*/ 1944 w 11"/>
                <a:gd name="T47" fmla="*/ 216 h 13"/>
                <a:gd name="T48" fmla="*/ 2160 w 11"/>
                <a:gd name="T49" fmla="*/ 432 h 13"/>
                <a:gd name="T50" fmla="*/ 1944 w 11"/>
                <a:gd name="T51" fmla="*/ 648 h 13"/>
                <a:gd name="T52" fmla="*/ 1728 w 11"/>
                <a:gd name="T53" fmla="*/ 864 h 13"/>
                <a:gd name="T54" fmla="*/ 1728 w 11"/>
                <a:gd name="T55" fmla="*/ 1296 h 13"/>
                <a:gd name="T56" fmla="*/ 2160 w 11"/>
                <a:gd name="T57" fmla="*/ 1512 h 13"/>
                <a:gd name="T58" fmla="*/ 2376 w 11"/>
                <a:gd name="T59" fmla="*/ 1944 h 13"/>
                <a:gd name="T60" fmla="*/ 2376 w 11"/>
                <a:gd name="T61" fmla="*/ 2376 h 13"/>
                <a:gd name="T62" fmla="*/ 2376 w 11"/>
                <a:gd name="T63" fmla="*/ 2592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
                <a:gd name="T97" fmla="*/ 0 h 13"/>
                <a:gd name="T98" fmla="*/ 11 w 11"/>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 h="13">
                  <a:moveTo>
                    <a:pt x="11" y="12"/>
                  </a:moveTo>
                  <a:lnTo>
                    <a:pt x="10" y="13"/>
                  </a:lnTo>
                  <a:lnTo>
                    <a:pt x="9" y="12"/>
                  </a:lnTo>
                  <a:lnTo>
                    <a:pt x="9" y="10"/>
                  </a:lnTo>
                  <a:lnTo>
                    <a:pt x="7" y="8"/>
                  </a:lnTo>
                  <a:lnTo>
                    <a:pt x="6" y="9"/>
                  </a:lnTo>
                  <a:lnTo>
                    <a:pt x="6" y="11"/>
                  </a:lnTo>
                  <a:lnTo>
                    <a:pt x="4" y="12"/>
                  </a:lnTo>
                  <a:lnTo>
                    <a:pt x="3" y="12"/>
                  </a:lnTo>
                  <a:lnTo>
                    <a:pt x="2" y="11"/>
                  </a:lnTo>
                  <a:lnTo>
                    <a:pt x="2" y="8"/>
                  </a:lnTo>
                  <a:lnTo>
                    <a:pt x="2" y="7"/>
                  </a:lnTo>
                  <a:lnTo>
                    <a:pt x="1" y="5"/>
                  </a:lnTo>
                  <a:lnTo>
                    <a:pt x="0" y="3"/>
                  </a:lnTo>
                  <a:lnTo>
                    <a:pt x="2" y="3"/>
                  </a:lnTo>
                  <a:lnTo>
                    <a:pt x="2" y="2"/>
                  </a:lnTo>
                  <a:lnTo>
                    <a:pt x="1" y="1"/>
                  </a:lnTo>
                  <a:lnTo>
                    <a:pt x="0" y="1"/>
                  </a:lnTo>
                  <a:lnTo>
                    <a:pt x="1" y="0"/>
                  </a:lnTo>
                  <a:lnTo>
                    <a:pt x="3" y="0"/>
                  </a:lnTo>
                  <a:lnTo>
                    <a:pt x="5" y="1"/>
                  </a:lnTo>
                  <a:lnTo>
                    <a:pt x="9" y="1"/>
                  </a:lnTo>
                  <a:lnTo>
                    <a:pt x="10" y="2"/>
                  </a:lnTo>
                  <a:lnTo>
                    <a:pt x="9" y="3"/>
                  </a:lnTo>
                  <a:lnTo>
                    <a:pt x="8" y="4"/>
                  </a:lnTo>
                  <a:lnTo>
                    <a:pt x="8" y="6"/>
                  </a:lnTo>
                  <a:lnTo>
                    <a:pt x="10" y="7"/>
                  </a:lnTo>
                  <a:lnTo>
                    <a:pt x="11" y="9"/>
                  </a:lnTo>
                  <a:lnTo>
                    <a:pt x="11" y="11"/>
                  </a:lnTo>
                  <a:lnTo>
                    <a:pt x="11" y="1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23" name="Freeform 999"/>
            <p:cNvSpPr>
              <a:spLocks/>
            </p:cNvSpPr>
            <p:nvPr/>
          </p:nvSpPr>
          <p:spPr bwMode="auto">
            <a:xfrm>
              <a:off x="4243" y="2430"/>
              <a:ext cx="126" cy="264"/>
            </a:xfrm>
            <a:custGeom>
              <a:avLst/>
              <a:gdLst>
                <a:gd name="T0" fmla="*/ 3888 w 21"/>
                <a:gd name="T1" fmla="*/ 4104 h 44"/>
                <a:gd name="T2" fmla="*/ 3240 w 21"/>
                <a:gd name="T3" fmla="*/ 4320 h 44"/>
                <a:gd name="T4" fmla="*/ 3240 w 21"/>
                <a:gd name="T5" fmla="*/ 4752 h 44"/>
                <a:gd name="T6" fmla="*/ 3024 w 21"/>
                <a:gd name="T7" fmla="*/ 4752 h 44"/>
                <a:gd name="T8" fmla="*/ 2808 w 21"/>
                <a:gd name="T9" fmla="*/ 4752 h 44"/>
                <a:gd name="T10" fmla="*/ 2808 w 21"/>
                <a:gd name="T11" fmla="*/ 5400 h 44"/>
                <a:gd name="T12" fmla="*/ 3240 w 21"/>
                <a:gd name="T13" fmla="*/ 5832 h 44"/>
                <a:gd name="T14" fmla="*/ 3240 w 21"/>
                <a:gd name="T15" fmla="*/ 6480 h 44"/>
                <a:gd name="T16" fmla="*/ 3024 w 21"/>
                <a:gd name="T17" fmla="*/ 6912 h 44"/>
                <a:gd name="T18" fmla="*/ 3456 w 21"/>
                <a:gd name="T19" fmla="*/ 7776 h 44"/>
                <a:gd name="T20" fmla="*/ 3456 w 21"/>
                <a:gd name="T21" fmla="*/ 8424 h 44"/>
                <a:gd name="T22" fmla="*/ 3456 w 21"/>
                <a:gd name="T23" fmla="*/ 8856 h 44"/>
                <a:gd name="T24" fmla="*/ 3240 w 21"/>
                <a:gd name="T25" fmla="*/ 9288 h 44"/>
                <a:gd name="T26" fmla="*/ 3240 w 21"/>
                <a:gd name="T27" fmla="*/ 9504 h 44"/>
                <a:gd name="T28" fmla="*/ 3240 w 21"/>
                <a:gd name="T29" fmla="*/ 9072 h 44"/>
                <a:gd name="T30" fmla="*/ 3240 w 21"/>
                <a:gd name="T31" fmla="*/ 8424 h 44"/>
                <a:gd name="T32" fmla="*/ 3240 w 21"/>
                <a:gd name="T33" fmla="*/ 8208 h 44"/>
                <a:gd name="T34" fmla="*/ 3240 w 21"/>
                <a:gd name="T35" fmla="*/ 7992 h 44"/>
                <a:gd name="T36" fmla="*/ 2808 w 21"/>
                <a:gd name="T37" fmla="*/ 7560 h 44"/>
                <a:gd name="T38" fmla="*/ 2808 w 21"/>
                <a:gd name="T39" fmla="*/ 7128 h 44"/>
                <a:gd name="T40" fmla="*/ 2808 w 21"/>
                <a:gd name="T41" fmla="*/ 6480 h 44"/>
                <a:gd name="T42" fmla="*/ 2592 w 21"/>
                <a:gd name="T43" fmla="*/ 6264 h 44"/>
                <a:gd name="T44" fmla="*/ 2376 w 21"/>
                <a:gd name="T45" fmla="*/ 6048 h 44"/>
                <a:gd name="T46" fmla="*/ 2160 w 21"/>
                <a:gd name="T47" fmla="*/ 6264 h 44"/>
                <a:gd name="T48" fmla="*/ 1944 w 21"/>
                <a:gd name="T49" fmla="*/ 6696 h 44"/>
                <a:gd name="T50" fmla="*/ 1296 w 21"/>
                <a:gd name="T51" fmla="*/ 6696 h 44"/>
                <a:gd name="T52" fmla="*/ 1080 w 21"/>
                <a:gd name="T53" fmla="*/ 6696 h 44"/>
                <a:gd name="T54" fmla="*/ 1080 w 21"/>
                <a:gd name="T55" fmla="*/ 6480 h 44"/>
                <a:gd name="T56" fmla="*/ 864 w 21"/>
                <a:gd name="T57" fmla="*/ 6048 h 44"/>
                <a:gd name="T58" fmla="*/ 864 w 21"/>
                <a:gd name="T59" fmla="*/ 5400 h 44"/>
                <a:gd name="T60" fmla="*/ 648 w 21"/>
                <a:gd name="T61" fmla="*/ 4968 h 44"/>
                <a:gd name="T62" fmla="*/ 432 w 21"/>
                <a:gd name="T63" fmla="*/ 4536 h 44"/>
                <a:gd name="T64" fmla="*/ 0 w 21"/>
                <a:gd name="T65" fmla="*/ 4320 h 44"/>
                <a:gd name="T66" fmla="*/ 0 w 21"/>
                <a:gd name="T67" fmla="*/ 3888 h 44"/>
                <a:gd name="T68" fmla="*/ 216 w 21"/>
                <a:gd name="T69" fmla="*/ 3672 h 44"/>
                <a:gd name="T70" fmla="*/ 216 w 21"/>
                <a:gd name="T71" fmla="*/ 3456 h 44"/>
                <a:gd name="T72" fmla="*/ 648 w 21"/>
                <a:gd name="T73" fmla="*/ 3240 h 44"/>
                <a:gd name="T74" fmla="*/ 432 w 21"/>
                <a:gd name="T75" fmla="*/ 2592 h 44"/>
                <a:gd name="T76" fmla="*/ 648 w 21"/>
                <a:gd name="T77" fmla="*/ 2376 h 44"/>
                <a:gd name="T78" fmla="*/ 864 w 21"/>
                <a:gd name="T79" fmla="*/ 2160 h 44"/>
                <a:gd name="T80" fmla="*/ 1080 w 21"/>
                <a:gd name="T81" fmla="*/ 2160 h 44"/>
                <a:gd name="T82" fmla="*/ 1512 w 21"/>
                <a:gd name="T83" fmla="*/ 648 h 44"/>
                <a:gd name="T84" fmla="*/ 2160 w 21"/>
                <a:gd name="T85" fmla="*/ 216 h 44"/>
                <a:gd name="T86" fmla="*/ 2376 w 21"/>
                <a:gd name="T87" fmla="*/ 0 h 44"/>
                <a:gd name="T88" fmla="*/ 2808 w 21"/>
                <a:gd name="T89" fmla="*/ 0 h 44"/>
                <a:gd name="T90" fmla="*/ 3024 w 21"/>
                <a:gd name="T91" fmla="*/ 432 h 44"/>
                <a:gd name="T92" fmla="*/ 3240 w 21"/>
                <a:gd name="T93" fmla="*/ 1296 h 44"/>
                <a:gd name="T94" fmla="*/ 2808 w 21"/>
                <a:gd name="T95" fmla="*/ 1728 h 44"/>
                <a:gd name="T96" fmla="*/ 2808 w 21"/>
                <a:gd name="T97" fmla="*/ 2376 h 44"/>
                <a:gd name="T98" fmla="*/ 3024 w 21"/>
                <a:gd name="T99" fmla="*/ 2376 h 44"/>
                <a:gd name="T100" fmla="*/ 3456 w 21"/>
                <a:gd name="T101" fmla="*/ 2808 h 44"/>
                <a:gd name="T102" fmla="*/ 3456 w 21"/>
                <a:gd name="T103" fmla="*/ 3240 h 44"/>
                <a:gd name="T104" fmla="*/ 3888 w 21"/>
                <a:gd name="T105" fmla="*/ 3240 h 44"/>
                <a:gd name="T106" fmla="*/ 3888 w 21"/>
                <a:gd name="T107" fmla="*/ 3456 h 44"/>
                <a:gd name="T108" fmla="*/ 4320 w 21"/>
                <a:gd name="T109" fmla="*/ 3672 h 44"/>
                <a:gd name="T110" fmla="*/ 4536 w 21"/>
                <a:gd name="T111" fmla="*/ 3672 h 44"/>
                <a:gd name="T112" fmla="*/ 4320 w 21"/>
                <a:gd name="T113" fmla="*/ 3888 h 44"/>
                <a:gd name="T114" fmla="*/ 3888 w 21"/>
                <a:gd name="T115" fmla="*/ 4104 h 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44"/>
                <a:gd name="T176" fmla="*/ 21 w 21"/>
                <a:gd name="T177" fmla="*/ 44 h 4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44">
                  <a:moveTo>
                    <a:pt x="18" y="19"/>
                  </a:moveTo>
                  <a:lnTo>
                    <a:pt x="15" y="20"/>
                  </a:lnTo>
                  <a:lnTo>
                    <a:pt x="15" y="22"/>
                  </a:lnTo>
                  <a:lnTo>
                    <a:pt x="14" y="22"/>
                  </a:lnTo>
                  <a:lnTo>
                    <a:pt x="13" y="22"/>
                  </a:lnTo>
                  <a:lnTo>
                    <a:pt x="13" y="25"/>
                  </a:lnTo>
                  <a:lnTo>
                    <a:pt x="15" y="27"/>
                  </a:lnTo>
                  <a:lnTo>
                    <a:pt x="15" y="30"/>
                  </a:lnTo>
                  <a:lnTo>
                    <a:pt x="14" y="32"/>
                  </a:lnTo>
                  <a:lnTo>
                    <a:pt x="16" y="36"/>
                  </a:lnTo>
                  <a:lnTo>
                    <a:pt x="16" y="39"/>
                  </a:lnTo>
                  <a:lnTo>
                    <a:pt x="16" y="41"/>
                  </a:lnTo>
                  <a:lnTo>
                    <a:pt x="15" y="43"/>
                  </a:lnTo>
                  <a:lnTo>
                    <a:pt x="15" y="44"/>
                  </a:lnTo>
                  <a:lnTo>
                    <a:pt x="15" y="42"/>
                  </a:lnTo>
                  <a:lnTo>
                    <a:pt x="15" y="39"/>
                  </a:lnTo>
                  <a:lnTo>
                    <a:pt x="15" y="38"/>
                  </a:lnTo>
                  <a:lnTo>
                    <a:pt x="15" y="37"/>
                  </a:lnTo>
                  <a:lnTo>
                    <a:pt x="13" y="35"/>
                  </a:lnTo>
                  <a:lnTo>
                    <a:pt x="13" y="33"/>
                  </a:lnTo>
                  <a:lnTo>
                    <a:pt x="13" y="30"/>
                  </a:lnTo>
                  <a:lnTo>
                    <a:pt x="12" y="29"/>
                  </a:lnTo>
                  <a:lnTo>
                    <a:pt x="11" y="28"/>
                  </a:lnTo>
                  <a:lnTo>
                    <a:pt x="10" y="29"/>
                  </a:lnTo>
                  <a:lnTo>
                    <a:pt x="9" y="31"/>
                  </a:lnTo>
                  <a:lnTo>
                    <a:pt x="6" y="31"/>
                  </a:lnTo>
                  <a:lnTo>
                    <a:pt x="5" y="31"/>
                  </a:lnTo>
                  <a:lnTo>
                    <a:pt x="5" y="30"/>
                  </a:lnTo>
                  <a:lnTo>
                    <a:pt x="4" y="28"/>
                  </a:lnTo>
                  <a:lnTo>
                    <a:pt x="4" y="25"/>
                  </a:lnTo>
                  <a:lnTo>
                    <a:pt x="3" y="23"/>
                  </a:lnTo>
                  <a:lnTo>
                    <a:pt x="2" y="21"/>
                  </a:lnTo>
                  <a:lnTo>
                    <a:pt x="0" y="20"/>
                  </a:lnTo>
                  <a:lnTo>
                    <a:pt x="0" y="18"/>
                  </a:lnTo>
                  <a:lnTo>
                    <a:pt x="1" y="17"/>
                  </a:lnTo>
                  <a:lnTo>
                    <a:pt x="1" y="16"/>
                  </a:lnTo>
                  <a:lnTo>
                    <a:pt x="3" y="15"/>
                  </a:lnTo>
                  <a:lnTo>
                    <a:pt x="2" y="12"/>
                  </a:lnTo>
                  <a:lnTo>
                    <a:pt x="3" y="11"/>
                  </a:lnTo>
                  <a:lnTo>
                    <a:pt x="4" y="10"/>
                  </a:lnTo>
                  <a:lnTo>
                    <a:pt x="5" y="10"/>
                  </a:lnTo>
                  <a:lnTo>
                    <a:pt x="7" y="3"/>
                  </a:lnTo>
                  <a:lnTo>
                    <a:pt x="10" y="1"/>
                  </a:lnTo>
                  <a:lnTo>
                    <a:pt x="11" y="0"/>
                  </a:lnTo>
                  <a:lnTo>
                    <a:pt x="13" y="0"/>
                  </a:lnTo>
                  <a:lnTo>
                    <a:pt x="14" y="2"/>
                  </a:lnTo>
                  <a:lnTo>
                    <a:pt x="15" y="6"/>
                  </a:lnTo>
                  <a:lnTo>
                    <a:pt x="13" y="8"/>
                  </a:lnTo>
                  <a:lnTo>
                    <a:pt x="13" y="11"/>
                  </a:lnTo>
                  <a:lnTo>
                    <a:pt x="14" y="11"/>
                  </a:lnTo>
                  <a:lnTo>
                    <a:pt x="16" y="13"/>
                  </a:lnTo>
                  <a:lnTo>
                    <a:pt x="16" y="15"/>
                  </a:lnTo>
                  <a:lnTo>
                    <a:pt x="18" y="15"/>
                  </a:lnTo>
                  <a:lnTo>
                    <a:pt x="18" y="16"/>
                  </a:lnTo>
                  <a:lnTo>
                    <a:pt x="20" y="17"/>
                  </a:lnTo>
                  <a:lnTo>
                    <a:pt x="21" y="17"/>
                  </a:lnTo>
                  <a:lnTo>
                    <a:pt x="20" y="18"/>
                  </a:lnTo>
                  <a:lnTo>
                    <a:pt x="18" y="1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24" name="Freeform 1000"/>
            <p:cNvSpPr>
              <a:spLocks/>
            </p:cNvSpPr>
            <p:nvPr/>
          </p:nvSpPr>
          <p:spPr bwMode="auto">
            <a:xfrm>
              <a:off x="4243" y="2430"/>
              <a:ext cx="126" cy="264"/>
            </a:xfrm>
            <a:custGeom>
              <a:avLst/>
              <a:gdLst>
                <a:gd name="T0" fmla="*/ 3888 w 21"/>
                <a:gd name="T1" fmla="*/ 4104 h 44"/>
                <a:gd name="T2" fmla="*/ 3240 w 21"/>
                <a:gd name="T3" fmla="*/ 4320 h 44"/>
                <a:gd name="T4" fmla="*/ 3240 w 21"/>
                <a:gd name="T5" fmla="*/ 4752 h 44"/>
                <a:gd name="T6" fmla="*/ 3024 w 21"/>
                <a:gd name="T7" fmla="*/ 4752 h 44"/>
                <a:gd name="T8" fmla="*/ 2808 w 21"/>
                <a:gd name="T9" fmla="*/ 4752 h 44"/>
                <a:gd name="T10" fmla="*/ 2808 w 21"/>
                <a:gd name="T11" fmla="*/ 5400 h 44"/>
                <a:gd name="T12" fmla="*/ 3240 w 21"/>
                <a:gd name="T13" fmla="*/ 5832 h 44"/>
                <a:gd name="T14" fmla="*/ 3240 w 21"/>
                <a:gd name="T15" fmla="*/ 6480 h 44"/>
                <a:gd name="T16" fmla="*/ 3024 w 21"/>
                <a:gd name="T17" fmla="*/ 6912 h 44"/>
                <a:gd name="T18" fmla="*/ 3456 w 21"/>
                <a:gd name="T19" fmla="*/ 7776 h 44"/>
                <a:gd name="T20" fmla="*/ 3456 w 21"/>
                <a:gd name="T21" fmla="*/ 8424 h 44"/>
                <a:gd name="T22" fmla="*/ 3456 w 21"/>
                <a:gd name="T23" fmla="*/ 8856 h 44"/>
                <a:gd name="T24" fmla="*/ 3240 w 21"/>
                <a:gd name="T25" fmla="*/ 9288 h 44"/>
                <a:gd name="T26" fmla="*/ 3240 w 21"/>
                <a:gd name="T27" fmla="*/ 9504 h 44"/>
                <a:gd name="T28" fmla="*/ 3240 w 21"/>
                <a:gd name="T29" fmla="*/ 9072 h 44"/>
                <a:gd name="T30" fmla="*/ 3240 w 21"/>
                <a:gd name="T31" fmla="*/ 8424 h 44"/>
                <a:gd name="T32" fmla="*/ 3240 w 21"/>
                <a:gd name="T33" fmla="*/ 8208 h 44"/>
                <a:gd name="T34" fmla="*/ 3240 w 21"/>
                <a:gd name="T35" fmla="*/ 7992 h 44"/>
                <a:gd name="T36" fmla="*/ 2808 w 21"/>
                <a:gd name="T37" fmla="*/ 7560 h 44"/>
                <a:gd name="T38" fmla="*/ 2808 w 21"/>
                <a:gd name="T39" fmla="*/ 7128 h 44"/>
                <a:gd name="T40" fmla="*/ 2808 w 21"/>
                <a:gd name="T41" fmla="*/ 6480 h 44"/>
                <a:gd name="T42" fmla="*/ 2592 w 21"/>
                <a:gd name="T43" fmla="*/ 6264 h 44"/>
                <a:gd name="T44" fmla="*/ 2376 w 21"/>
                <a:gd name="T45" fmla="*/ 6048 h 44"/>
                <a:gd name="T46" fmla="*/ 2160 w 21"/>
                <a:gd name="T47" fmla="*/ 6264 h 44"/>
                <a:gd name="T48" fmla="*/ 1944 w 21"/>
                <a:gd name="T49" fmla="*/ 6696 h 44"/>
                <a:gd name="T50" fmla="*/ 1296 w 21"/>
                <a:gd name="T51" fmla="*/ 6696 h 44"/>
                <a:gd name="T52" fmla="*/ 1080 w 21"/>
                <a:gd name="T53" fmla="*/ 6696 h 44"/>
                <a:gd name="T54" fmla="*/ 1080 w 21"/>
                <a:gd name="T55" fmla="*/ 6480 h 44"/>
                <a:gd name="T56" fmla="*/ 864 w 21"/>
                <a:gd name="T57" fmla="*/ 6048 h 44"/>
                <a:gd name="T58" fmla="*/ 864 w 21"/>
                <a:gd name="T59" fmla="*/ 5400 h 44"/>
                <a:gd name="T60" fmla="*/ 648 w 21"/>
                <a:gd name="T61" fmla="*/ 4968 h 44"/>
                <a:gd name="T62" fmla="*/ 432 w 21"/>
                <a:gd name="T63" fmla="*/ 4536 h 44"/>
                <a:gd name="T64" fmla="*/ 0 w 21"/>
                <a:gd name="T65" fmla="*/ 4320 h 44"/>
                <a:gd name="T66" fmla="*/ 0 w 21"/>
                <a:gd name="T67" fmla="*/ 3888 h 44"/>
                <a:gd name="T68" fmla="*/ 216 w 21"/>
                <a:gd name="T69" fmla="*/ 3672 h 44"/>
                <a:gd name="T70" fmla="*/ 216 w 21"/>
                <a:gd name="T71" fmla="*/ 3456 h 44"/>
                <a:gd name="T72" fmla="*/ 648 w 21"/>
                <a:gd name="T73" fmla="*/ 3240 h 44"/>
                <a:gd name="T74" fmla="*/ 432 w 21"/>
                <a:gd name="T75" fmla="*/ 2592 h 44"/>
                <a:gd name="T76" fmla="*/ 648 w 21"/>
                <a:gd name="T77" fmla="*/ 2376 h 44"/>
                <a:gd name="T78" fmla="*/ 864 w 21"/>
                <a:gd name="T79" fmla="*/ 2160 h 44"/>
                <a:gd name="T80" fmla="*/ 1080 w 21"/>
                <a:gd name="T81" fmla="*/ 2160 h 44"/>
                <a:gd name="T82" fmla="*/ 1512 w 21"/>
                <a:gd name="T83" fmla="*/ 648 h 44"/>
                <a:gd name="T84" fmla="*/ 2160 w 21"/>
                <a:gd name="T85" fmla="*/ 216 h 44"/>
                <a:gd name="T86" fmla="*/ 2376 w 21"/>
                <a:gd name="T87" fmla="*/ 0 h 44"/>
                <a:gd name="T88" fmla="*/ 2808 w 21"/>
                <a:gd name="T89" fmla="*/ 0 h 44"/>
                <a:gd name="T90" fmla="*/ 3024 w 21"/>
                <a:gd name="T91" fmla="*/ 432 h 44"/>
                <a:gd name="T92" fmla="*/ 3240 w 21"/>
                <a:gd name="T93" fmla="*/ 1296 h 44"/>
                <a:gd name="T94" fmla="*/ 2808 w 21"/>
                <a:gd name="T95" fmla="*/ 1728 h 44"/>
                <a:gd name="T96" fmla="*/ 2808 w 21"/>
                <a:gd name="T97" fmla="*/ 2376 h 44"/>
                <a:gd name="T98" fmla="*/ 3024 w 21"/>
                <a:gd name="T99" fmla="*/ 2376 h 44"/>
                <a:gd name="T100" fmla="*/ 3456 w 21"/>
                <a:gd name="T101" fmla="*/ 2808 h 44"/>
                <a:gd name="T102" fmla="*/ 3456 w 21"/>
                <a:gd name="T103" fmla="*/ 3240 h 44"/>
                <a:gd name="T104" fmla="*/ 3888 w 21"/>
                <a:gd name="T105" fmla="*/ 3240 h 44"/>
                <a:gd name="T106" fmla="*/ 3888 w 21"/>
                <a:gd name="T107" fmla="*/ 3456 h 44"/>
                <a:gd name="T108" fmla="*/ 4320 w 21"/>
                <a:gd name="T109" fmla="*/ 3672 h 44"/>
                <a:gd name="T110" fmla="*/ 4536 w 21"/>
                <a:gd name="T111" fmla="*/ 3672 h 44"/>
                <a:gd name="T112" fmla="*/ 4320 w 21"/>
                <a:gd name="T113" fmla="*/ 3888 h 44"/>
                <a:gd name="T114" fmla="*/ 3888 w 21"/>
                <a:gd name="T115" fmla="*/ 4104 h 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44"/>
                <a:gd name="T176" fmla="*/ 21 w 21"/>
                <a:gd name="T177" fmla="*/ 44 h 4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44">
                  <a:moveTo>
                    <a:pt x="18" y="19"/>
                  </a:moveTo>
                  <a:lnTo>
                    <a:pt x="15" y="20"/>
                  </a:lnTo>
                  <a:lnTo>
                    <a:pt x="15" y="22"/>
                  </a:lnTo>
                  <a:lnTo>
                    <a:pt x="14" y="22"/>
                  </a:lnTo>
                  <a:lnTo>
                    <a:pt x="13" y="22"/>
                  </a:lnTo>
                  <a:lnTo>
                    <a:pt x="13" y="25"/>
                  </a:lnTo>
                  <a:lnTo>
                    <a:pt x="15" y="27"/>
                  </a:lnTo>
                  <a:lnTo>
                    <a:pt x="15" y="30"/>
                  </a:lnTo>
                  <a:lnTo>
                    <a:pt x="14" y="32"/>
                  </a:lnTo>
                  <a:lnTo>
                    <a:pt x="16" y="36"/>
                  </a:lnTo>
                  <a:lnTo>
                    <a:pt x="16" y="39"/>
                  </a:lnTo>
                  <a:lnTo>
                    <a:pt x="16" y="41"/>
                  </a:lnTo>
                  <a:lnTo>
                    <a:pt x="15" y="43"/>
                  </a:lnTo>
                  <a:lnTo>
                    <a:pt x="15" y="44"/>
                  </a:lnTo>
                  <a:lnTo>
                    <a:pt x="15" y="42"/>
                  </a:lnTo>
                  <a:lnTo>
                    <a:pt x="15" y="39"/>
                  </a:lnTo>
                  <a:lnTo>
                    <a:pt x="15" y="38"/>
                  </a:lnTo>
                  <a:lnTo>
                    <a:pt x="15" y="37"/>
                  </a:lnTo>
                  <a:lnTo>
                    <a:pt x="13" y="35"/>
                  </a:lnTo>
                  <a:lnTo>
                    <a:pt x="13" y="33"/>
                  </a:lnTo>
                  <a:lnTo>
                    <a:pt x="13" y="30"/>
                  </a:lnTo>
                  <a:lnTo>
                    <a:pt x="12" y="29"/>
                  </a:lnTo>
                  <a:lnTo>
                    <a:pt x="11" y="28"/>
                  </a:lnTo>
                  <a:lnTo>
                    <a:pt x="10" y="29"/>
                  </a:lnTo>
                  <a:lnTo>
                    <a:pt x="9" y="31"/>
                  </a:lnTo>
                  <a:lnTo>
                    <a:pt x="6" y="31"/>
                  </a:lnTo>
                  <a:lnTo>
                    <a:pt x="5" y="31"/>
                  </a:lnTo>
                  <a:lnTo>
                    <a:pt x="5" y="30"/>
                  </a:lnTo>
                  <a:lnTo>
                    <a:pt x="4" y="28"/>
                  </a:lnTo>
                  <a:lnTo>
                    <a:pt x="4" y="25"/>
                  </a:lnTo>
                  <a:lnTo>
                    <a:pt x="3" y="23"/>
                  </a:lnTo>
                  <a:lnTo>
                    <a:pt x="2" y="21"/>
                  </a:lnTo>
                  <a:lnTo>
                    <a:pt x="0" y="20"/>
                  </a:lnTo>
                  <a:lnTo>
                    <a:pt x="0" y="18"/>
                  </a:lnTo>
                  <a:lnTo>
                    <a:pt x="1" y="17"/>
                  </a:lnTo>
                  <a:lnTo>
                    <a:pt x="1" y="16"/>
                  </a:lnTo>
                  <a:lnTo>
                    <a:pt x="3" y="15"/>
                  </a:lnTo>
                  <a:lnTo>
                    <a:pt x="2" y="12"/>
                  </a:lnTo>
                  <a:lnTo>
                    <a:pt x="3" y="11"/>
                  </a:lnTo>
                  <a:lnTo>
                    <a:pt x="4" y="10"/>
                  </a:lnTo>
                  <a:lnTo>
                    <a:pt x="5" y="10"/>
                  </a:lnTo>
                  <a:lnTo>
                    <a:pt x="7" y="3"/>
                  </a:lnTo>
                  <a:lnTo>
                    <a:pt x="10" y="1"/>
                  </a:lnTo>
                  <a:lnTo>
                    <a:pt x="11" y="0"/>
                  </a:lnTo>
                  <a:lnTo>
                    <a:pt x="13" y="0"/>
                  </a:lnTo>
                  <a:lnTo>
                    <a:pt x="14" y="2"/>
                  </a:lnTo>
                  <a:lnTo>
                    <a:pt x="15" y="6"/>
                  </a:lnTo>
                  <a:lnTo>
                    <a:pt x="13" y="8"/>
                  </a:lnTo>
                  <a:lnTo>
                    <a:pt x="13" y="11"/>
                  </a:lnTo>
                  <a:lnTo>
                    <a:pt x="14" y="11"/>
                  </a:lnTo>
                  <a:lnTo>
                    <a:pt x="16" y="13"/>
                  </a:lnTo>
                  <a:lnTo>
                    <a:pt x="16" y="15"/>
                  </a:lnTo>
                  <a:lnTo>
                    <a:pt x="18" y="15"/>
                  </a:lnTo>
                  <a:lnTo>
                    <a:pt x="18" y="16"/>
                  </a:lnTo>
                  <a:lnTo>
                    <a:pt x="20" y="17"/>
                  </a:lnTo>
                  <a:lnTo>
                    <a:pt x="21" y="17"/>
                  </a:lnTo>
                  <a:lnTo>
                    <a:pt x="20" y="18"/>
                  </a:lnTo>
                  <a:lnTo>
                    <a:pt x="18" y="1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25" name="Freeform 1001"/>
            <p:cNvSpPr>
              <a:spLocks/>
            </p:cNvSpPr>
            <p:nvPr/>
          </p:nvSpPr>
          <p:spPr bwMode="auto">
            <a:xfrm>
              <a:off x="4351" y="2748"/>
              <a:ext cx="60" cy="78"/>
            </a:xfrm>
            <a:custGeom>
              <a:avLst/>
              <a:gdLst>
                <a:gd name="T0" fmla="*/ 1296 w 10"/>
                <a:gd name="T1" fmla="*/ 432 h 13"/>
                <a:gd name="T2" fmla="*/ 1728 w 10"/>
                <a:gd name="T3" fmla="*/ 1080 h 13"/>
                <a:gd name="T4" fmla="*/ 1728 w 10"/>
                <a:gd name="T5" fmla="*/ 1728 h 13"/>
                <a:gd name="T6" fmla="*/ 1944 w 10"/>
                <a:gd name="T7" fmla="*/ 1944 h 13"/>
                <a:gd name="T8" fmla="*/ 2160 w 10"/>
                <a:gd name="T9" fmla="*/ 2376 h 13"/>
                <a:gd name="T10" fmla="*/ 2160 w 10"/>
                <a:gd name="T11" fmla="*/ 2808 h 13"/>
                <a:gd name="T12" fmla="*/ 1944 w 10"/>
                <a:gd name="T13" fmla="*/ 2592 h 13"/>
                <a:gd name="T14" fmla="*/ 1512 w 10"/>
                <a:gd name="T15" fmla="*/ 2592 h 13"/>
                <a:gd name="T16" fmla="*/ 1296 w 10"/>
                <a:gd name="T17" fmla="*/ 2160 h 13"/>
                <a:gd name="T18" fmla="*/ 1080 w 10"/>
                <a:gd name="T19" fmla="*/ 2160 h 13"/>
                <a:gd name="T20" fmla="*/ 864 w 10"/>
                <a:gd name="T21" fmla="*/ 1944 h 13"/>
                <a:gd name="T22" fmla="*/ 648 w 10"/>
                <a:gd name="T23" fmla="*/ 1728 h 13"/>
                <a:gd name="T24" fmla="*/ 432 w 10"/>
                <a:gd name="T25" fmla="*/ 1296 h 13"/>
                <a:gd name="T26" fmla="*/ 216 w 10"/>
                <a:gd name="T27" fmla="*/ 648 h 13"/>
                <a:gd name="T28" fmla="*/ 216 w 10"/>
                <a:gd name="T29" fmla="*/ 432 h 13"/>
                <a:gd name="T30" fmla="*/ 0 w 10"/>
                <a:gd name="T31" fmla="*/ 0 h 13"/>
                <a:gd name="T32" fmla="*/ 432 w 10"/>
                <a:gd name="T33" fmla="*/ 0 h 13"/>
                <a:gd name="T34" fmla="*/ 648 w 10"/>
                <a:gd name="T35" fmla="*/ 216 h 13"/>
                <a:gd name="T36" fmla="*/ 864 w 10"/>
                <a:gd name="T37" fmla="*/ 432 h 13"/>
                <a:gd name="T38" fmla="*/ 1296 w 10"/>
                <a:gd name="T39" fmla="*/ 432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13"/>
                <a:gd name="T62" fmla="*/ 10 w 10"/>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13">
                  <a:moveTo>
                    <a:pt x="6" y="2"/>
                  </a:moveTo>
                  <a:lnTo>
                    <a:pt x="8" y="5"/>
                  </a:lnTo>
                  <a:lnTo>
                    <a:pt x="8" y="8"/>
                  </a:lnTo>
                  <a:lnTo>
                    <a:pt x="9" y="9"/>
                  </a:lnTo>
                  <a:lnTo>
                    <a:pt x="10" y="11"/>
                  </a:lnTo>
                  <a:lnTo>
                    <a:pt x="10" y="13"/>
                  </a:lnTo>
                  <a:lnTo>
                    <a:pt x="9" y="12"/>
                  </a:lnTo>
                  <a:lnTo>
                    <a:pt x="7" y="12"/>
                  </a:lnTo>
                  <a:lnTo>
                    <a:pt x="6" y="10"/>
                  </a:lnTo>
                  <a:lnTo>
                    <a:pt x="5" y="10"/>
                  </a:lnTo>
                  <a:lnTo>
                    <a:pt x="4" y="9"/>
                  </a:lnTo>
                  <a:lnTo>
                    <a:pt x="3" y="8"/>
                  </a:lnTo>
                  <a:lnTo>
                    <a:pt x="2" y="6"/>
                  </a:lnTo>
                  <a:lnTo>
                    <a:pt x="1" y="3"/>
                  </a:lnTo>
                  <a:lnTo>
                    <a:pt x="1" y="2"/>
                  </a:lnTo>
                  <a:lnTo>
                    <a:pt x="0" y="0"/>
                  </a:lnTo>
                  <a:lnTo>
                    <a:pt x="2" y="0"/>
                  </a:lnTo>
                  <a:lnTo>
                    <a:pt x="3" y="1"/>
                  </a:lnTo>
                  <a:lnTo>
                    <a:pt x="4" y="2"/>
                  </a:lnTo>
                  <a:lnTo>
                    <a:pt x="6"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26" name="Freeform 1002"/>
            <p:cNvSpPr>
              <a:spLocks/>
            </p:cNvSpPr>
            <p:nvPr/>
          </p:nvSpPr>
          <p:spPr bwMode="auto">
            <a:xfrm>
              <a:off x="4351" y="2748"/>
              <a:ext cx="60" cy="78"/>
            </a:xfrm>
            <a:custGeom>
              <a:avLst/>
              <a:gdLst>
                <a:gd name="T0" fmla="*/ 1296 w 10"/>
                <a:gd name="T1" fmla="*/ 432 h 13"/>
                <a:gd name="T2" fmla="*/ 1728 w 10"/>
                <a:gd name="T3" fmla="*/ 1080 h 13"/>
                <a:gd name="T4" fmla="*/ 1728 w 10"/>
                <a:gd name="T5" fmla="*/ 1728 h 13"/>
                <a:gd name="T6" fmla="*/ 1944 w 10"/>
                <a:gd name="T7" fmla="*/ 1944 h 13"/>
                <a:gd name="T8" fmla="*/ 2160 w 10"/>
                <a:gd name="T9" fmla="*/ 2376 h 13"/>
                <a:gd name="T10" fmla="*/ 2160 w 10"/>
                <a:gd name="T11" fmla="*/ 2808 h 13"/>
                <a:gd name="T12" fmla="*/ 1944 w 10"/>
                <a:gd name="T13" fmla="*/ 2592 h 13"/>
                <a:gd name="T14" fmla="*/ 1512 w 10"/>
                <a:gd name="T15" fmla="*/ 2592 h 13"/>
                <a:gd name="T16" fmla="*/ 1296 w 10"/>
                <a:gd name="T17" fmla="*/ 2160 h 13"/>
                <a:gd name="T18" fmla="*/ 1080 w 10"/>
                <a:gd name="T19" fmla="*/ 2160 h 13"/>
                <a:gd name="T20" fmla="*/ 864 w 10"/>
                <a:gd name="T21" fmla="*/ 1944 h 13"/>
                <a:gd name="T22" fmla="*/ 648 w 10"/>
                <a:gd name="T23" fmla="*/ 1728 h 13"/>
                <a:gd name="T24" fmla="*/ 432 w 10"/>
                <a:gd name="T25" fmla="*/ 1296 h 13"/>
                <a:gd name="T26" fmla="*/ 216 w 10"/>
                <a:gd name="T27" fmla="*/ 648 h 13"/>
                <a:gd name="T28" fmla="*/ 216 w 10"/>
                <a:gd name="T29" fmla="*/ 432 h 13"/>
                <a:gd name="T30" fmla="*/ 0 w 10"/>
                <a:gd name="T31" fmla="*/ 0 h 13"/>
                <a:gd name="T32" fmla="*/ 432 w 10"/>
                <a:gd name="T33" fmla="*/ 0 h 13"/>
                <a:gd name="T34" fmla="*/ 648 w 10"/>
                <a:gd name="T35" fmla="*/ 216 h 13"/>
                <a:gd name="T36" fmla="*/ 864 w 10"/>
                <a:gd name="T37" fmla="*/ 432 h 13"/>
                <a:gd name="T38" fmla="*/ 1296 w 10"/>
                <a:gd name="T39" fmla="*/ 432 h 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13"/>
                <a:gd name="T62" fmla="*/ 10 w 10"/>
                <a:gd name="T63" fmla="*/ 13 h 1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13">
                  <a:moveTo>
                    <a:pt x="6" y="2"/>
                  </a:moveTo>
                  <a:lnTo>
                    <a:pt x="8" y="5"/>
                  </a:lnTo>
                  <a:lnTo>
                    <a:pt x="8" y="8"/>
                  </a:lnTo>
                  <a:lnTo>
                    <a:pt x="9" y="9"/>
                  </a:lnTo>
                  <a:lnTo>
                    <a:pt x="10" y="11"/>
                  </a:lnTo>
                  <a:lnTo>
                    <a:pt x="10" y="13"/>
                  </a:lnTo>
                  <a:lnTo>
                    <a:pt x="9" y="12"/>
                  </a:lnTo>
                  <a:lnTo>
                    <a:pt x="7" y="12"/>
                  </a:lnTo>
                  <a:lnTo>
                    <a:pt x="6" y="10"/>
                  </a:lnTo>
                  <a:lnTo>
                    <a:pt x="5" y="10"/>
                  </a:lnTo>
                  <a:lnTo>
                    <a:pt x="4" y="9"/>
                  </a:lnTo>
                  <a:lnTo>
                    <a:pt x="3" y="8"/>
                  </a:lnTo>
                  <a:lnTo>
                    <a:pt x="2" y="6"/>
                  </a:lnTo>
                  <a:lnTo>
                    <a:pt x="1" y="3"/>
                  </a:lnTo>
                  <a:lnTo>
                    <a:pt x="1" y="2"/>
                  </a:lnTo>
                  <a:lnTo>
                    <a:pt x="0" y="0"/>
                  </a:lnTo>
                  <a:lnTo>
                    <a:pt x="2" y="0"/>
                  </a:lnTo>
                  <a:lnTo>
                    <a:pt x="3" y="1"/>
                  </a:lnTo>
                  <a:lnTo>
                    <a:pt x="4" y="2"/>
                  </a:lnTo>
                  <a:lnTo>
                    <a:pt x="6"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27" name="Freeform 1003"/>
            <p:cNvSpPr>
              <a:spLocks/>
            </p:cNvSpPr>
            <p:nvPr/>
          </p:nvSpPr>
          <p:spPr bwMode="auto">
            <a:xfrm>
              <a:off x="4387" y="2628"/>
              <a:ext cx="72" cy="66"/>
            </a:xfrm>
            <a:custGeom>
              <a:avLst/>
              <a:gdLst>
                <a:gd name="T0" fmla="*/ 2376 w 12"/>
                <a:gd name="T1" fmla="*/ 432 h 11"/>
                <a:gd name="T2" fmla="*/ 2592 w 12"/>
                <a:gd name="T3" fmla="*/ 864 h 11"/>
                <a:gd name="T4" fmla="*/ 2376 w 12"/>
                <a:gd name="T5" fmla="*/ 1512 h 11"/>
                <a:gd name="T6" fmla="*/ 1728 w 12"/>
                <a:gd name="T7" fmla="*/ 1512 h 11"/>
                <a:gd name="T8" fmla="*/ 1512 w 12"/>
                <a:gd name="T9" fmla="*/ 1512 h 11"/>
                <a:gd name="T10" fmla="*/ 1728 w 12"/>
                <a:gd name="T11" fmla="*/ 1944 h 11"/>
                <a:gd name="T12" fmla="*/ 1296 w 12"/>
                <a:gd name="T13" fmla="*/ 2160 h 11"/>
                <a:gd name="T14" fmla="*/ 1080 w 12"/>
                <a:gd name="T15" fmla="*/ 2160 h 11"/>
                <a:gd name="T16" fmla="*/ 864 w 12"/>
                <a:gd name="T17" fmla="*/ 2376 h 11"/>
                <a:gd name="T18" fmla="*/ 648 w 12"/>
                <a:gd name="T19" fmla="*/ 2376 h 11"/>
                <a:gd name="T20" fmla="*/ 216 w 12"/>
                <a:gd name="T21" fmla="*/ 2160 h 11"/>
                <a:gd name="T22" fmla="*/ 216 w 12"/>
                <a:gd name="T23" fmla="*/ 1944 h 11"/>
                <a:gd name="T24" fmla="*/ 0 w 12"/>
                <a:gd name="T25" fmla="*/ 1512 h 11"/>
                <a:gd name="T26" fmla="*/ 0 w 12"/>
                <a:gd name="T27" fmla="*/ 1080 h 11"/>
                <a:gd name="T28" fmla="*/ 0 w 12"/>
                <a:gd name="T29" fmla="*/ 864 h 11"/>
                <a:gd name="T30" fmla="*/ 0 w 12"/>
                <a:gd name="T31" fmla="*/ 648 h 11"/>
                <a:gd name="T32" fmla="*/ 216 w 12"/>
                <a:gd name="T33" fmla="*/ 432 h 11"/>
                <a:gd name="T34" fmla="*/ 216 w 12"/>
                <a:gd name="T35" fmla="*/ 216 h 11"/>
                <a:gd name="T36" fmla="*/ 432 w 12"/>
                <a:gd name="T37" fmla="*/ 216 h 11"/>
                <a:gd name="T38" fmla="*/ 1296 w 12"/>
                <a:gd name="T39" fmla="*/ 216 h 11"/>
                <a:gd name="T40" fmla="*/ 1728 w 12"/>
                <a:gd name="T41" fmla="*/ 432 h 11"/>
                <a:gd name="T42" fmla="*/ 1944 w 12"/>
                <a:gd name="T43" fmla="*/ 216 h 11"/>
                <a:gd name="T44" fmla="*/ 1944 w 12"/>
                <a:gd name="T45" fmla="*/ 0 h 11"/>
                <a:gd name="T46" fmla="*/ 2376 w 12"/>
                <a:gd name="T47" fmla="*/ 216 h 11"/>
                <a:gd name="T48" fmla="*/ 2376 w 12"/>
                <a:gd name="T49" fmla="*/ 432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11"/>
                <a:gd name="T77" fmla="*/ 12 w 12"/>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11">
                  <a:moveTo>
                    <a:pt x="11" y="2"/>
                  </a:moveTo>
                  <a:lnTo>
                    <a:pt x="12" y="4"/>
                  </a:lnTo>
                  <a:lnTo>
                    <a:pt x="11" y="7"/>
                  </a:lnTo>
                  <a:lnTo>
                    <a:pt x="8" y="7"/>
                  </a:lnTo>
                  <a:lnTo>
                    <a:pt x="7" y="7"/>
                  </a:lnTo>
                  <a:lnTo>
                    <a:pt x="8" y="9"/>
                  </a:lnTo>
                  <a:lnTo>
                    <a:pt x="6" y="10"/>
                  </a:lnTo>
                  <a:lnTo>
                    <a:pt x="5" y="10"/>
                  </a:lnTo>
                  <a:lnTo>
                    <a:pt x="4" y="11"/>
                  </a:lnTo>
                  <a:lnTo>
                    <a:pt x="3" y="11"/>
                  </a:lnTo>
                  <a:lnTo>
                    <a:pt x="1" y="10"/>
                  </a:lnTo>
                  <a:lnTo>
                    <a:pt x="1" y="9"/>
                  </a:lnTo>
                  <a:lnTo>
                    <a:pt x="0" y="7"/>
                  </a:lnTo>
                  <a:lnTo>
                    <a:pt x="0" y="5"/>
                  </a:lnTo>
                  <a:lnTo>
                    <a:pt x="0" y="4"/>
                  </a:lnTo>
                  <a:lnTo>
                    <a:pt x="0" y="3"/>
                  </a:lnTo>
                  <a:lnTo>
                    <a:pt x="1" y="2"/>
                  </a:lnTo>
                  <a:lnTo>
                    <a:pt x="1" y="1"/>
                  </a:lnTo>
                  <a:lnTo>
                    <a:pt x="2" y="1"/>
                  </a:lnTo>
                  <a:lnTo>
                    <a:pt x="6" y="1"/>
                  </a:lnTo>
                  <a:lnTo>
                    <a:pt x="8" y="2"/>
                  </a:lnTo>
                  <a:lnTo>
                    <a:pt x="9" y="1"/>
                  </a:lnTo>
                  <a:lnTo>
                    <a:pt x="9" y="0"/>
                  </a:lnTo>
                  <a:lnTo>
                    <a:pt x="11" y="1"/>
                  </a:lnTo>
                  <a:lnTo>
                    <a:pt x="1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28" name="Freeform 1004"/>
            <p:cNvSpPr>
              <a:spLocks/>
            </p:cNvSpPr>
            <p:nvPr/>
          </p:nvSpPr>
          <p:spPr bwMode="auto">
            <a:xfrm>
              <a:off x="4387" y="2628"/>
              <a:ext cx="72" cy="66"/>
            </a:xfrm>
            <a:custGeom>
              <a:avLst/>
              <a:gdLst>
                <a:gd name="T0" fmla="*/ 2376 w 12"/>
                <a:gd name="T1" fmla="*/ 432 h 11"/>
                <a:gd name="T2" fmla="*/ 2592 w 12"/>
                <a:gd name="T3" fmla="*/ 864 h 11"/>
                <a:gd name="T4" fmla="*/ 2376 w 12"/>
                <a:gd name="T5" fmla="*/ 1512 h 11"/>
                <a:gd name="T6" fmla="*/ 1728 w 12"/>
                <a:gd name="T7" fmla="*/ 1512 h 11"/>
                <a:gd name="T8" fmla="*/ 1512 w 12"/>
                <a:gd name="T9" fmla="*/ 1512 h 11"/>
                <a:gd name="T10" fmla="*/ 1728 w 12"/>
                <a:gd name="T11" fmla="*/ 1944 h 11"/>
                <a:gd name="T12" fmla="*/ 1296 w 12"/>
                <a:gd name="T13" fmla="*/ 2160 h 11"/>
                <a:gd name="T14" fmla="*/ 1080 w 12"/>
                <a:gd name="T15" fmla="*/ 2160 h 11"/>
                <a:gd name="T16" fmla="*/ 864 w 12"/>
                <a:gd name="T17" fmla="*/ 2376 h 11"/>
                <a:gd name="T18" fmla="*/ 648 w 12"/>
                <a:gd name="T19" fmla="*/ 2376 h 11"/>
                <a:gd name="T20" fmla="*/ 216 w 12"/>
                <a:gd name="T21" fmla="*/ 2160 h 11"/>
                <a:gd name="T22" fmla="*/ 216 w 12"/>
                <a:gd name="T23" fmla="*/ 1944 h 11"/>
                <a:gd name="T24" fmla="*/ 0 w 12"/>
                <a:gd name="T25" fmla="*/ 1512 h 11"/>
                <a:gd name="T26" fmla="*/ 0 w 12"/>
                <a:gd name="T27" fmla="*/ 1080 h 11"/>
                <a:gd name="T28" fmla="*/ 0 w 12"/>
                <a:gd name="T29" fmla="*/ 864 h 11"/>
                <a:gd name="T30" fmla="*/ 0 w 12"/>
                <a:gd name="T31" fmla="*/ 648 h 11"/>
                <a:gd name="T32" fmla="*/ 216 w 12"/>
                <a:gd name="T33" fmla="*/ 432 h 11"/>
                <a:gd name="T34" fmla="*/ 216 w 12"/>
                <a:gd name="T35" fmla="*/ 216 h 11"/>
                <a:gd name="T36" fmla="*/ 432 w 12"/>
                <a:gd name="T37" fmla="*/ 216 h 11"/>
                <a:gd name="T38" fmla="*/ 1296 w 12"/>
                <a:gd name="T39" fmla="*/ 216 h 11"/>
                <a:gd name="T40" fmla="*/ 1728 w 12"/>
                <a:gd name="T41" fmla="*/ 432 h 11"/>
                <a:gd name="T42" fmla="*/ 1944 w 12"/>
                <a:gd name="T43" fmla="*/ 216 h 11"/>
                <a:gd name="T44" fmla="*/ 1944 w 12"/>
                <a:gd name="T45" fmla="*/ 0 h 11"/>
                <a:gd name="T46" fmla="*/ 2376 w 12"/>
                <a:gd name="T47" fmla="*/ 216 h 11"/>
                <a:gd name="T48" fmla="*/ 2376 w 12"/>
                <a:gd name="T49" fmla="*/ 432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
                <a:gd name="T76" fmla="*/ 0 h 11"/>
                <a:gd name="T77" fmla="*/ 12 w 12"/>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 h="11">
                  <a:moveTo>
                    <a:pt x="11" y="2"/>
                  </a:moveTo>
                  <a:lnTo>
                    <a:pt x="12" y="4"/>
                  </a:lnTo>
                  <a:lnTo>
                    <a:pt x="11" y="7"/>
                  </a:lnTo>
                  <a:lnTo>
                    <a:pt x="8" y="7"/>
                  </a:lnTo>
                  <a:lnTo>
                    <a:pt x="7" y="7"/>
                  </a:lnTo>
                  <a:lnTo>
                    <a:pt x="8" y="9"/>
                  </a:lnTo>
                  <a:lnTo>
                    <a:pt x="6" y="10"/>
                  </a:lnTo>
                  <a:lnTo>
                    <a:pt x="5" y="10"/>
                  </a:lnTo>
                  <a:lnTo>
                    <a:pt x="4" y="11"/>
                  </a:lnTo>
                  <a:lnTo>
                    <a:pt x="3" y="11"/>
                  </a:lnTo>
                  <a:lnTo>
                    <a:pt x="1" y="10"/>
                  </a:lnTo>
                  <a:lnTo>
                    <a:pt x="1" y="9"/>
                  </a:lnTo>
                  <a:lnTo>
                    <a:pt x="0" y="7"/>
                  </a:lnTo>
                  <a:lnTo>
                    <a:pt x="0" y="5"/>
                  </a:lnTo>
                  <a:lnTo>
                    <a:pt x="0" y="4"/>
                  </a:lnTo>
                  <a:lnTo>
                    <a:pt x="0" y="3"/>
                  </a:lnTo>
                  <a:lnTo>
                    <a:pt x="1" y="2"/>
                  </a:lnTo>
                  <a:lnTo>
                    <a:pt x="1" y="1"/>
                  </a:lnTo>
                  <a:lnTo>
                    <a:pt x="2" y="1"/>
                  </a:lnTo>
                  <a:lnTo>
                    <a:pt x="6" y="1"/>
                  </a:lnTo>
                  <a:lnTo>
                    <a:pt x="8" y="2"/>
                  </a:lnTo>
                  <a:lnTo>
                    <a:pt x="9" y="1"/>
                  </a:lnTo>
                  <a:lnTo>
                    <a:pt x="9" y="0"/>
                  </a:lnTo>
                  <a:lnTo>
                    <a:pt x="11" y="1"/>
                  </a:lnTo>
                  <a:lnTo>
                    <a:pt x="1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29" name="Freeform 1005"/>
            <p:cNvSpPr>
              <a:spLocks/>
            </p:cNvSpPr>
            <p:nvPr/>
          </p:nvSpPr>
          <p:spPr bwMode="auto">
            <a:xfrm>
              <a:off x="4387" y="2502"/>
              <a:ext cx="96" cy="216"/>
            </a:xfrm>
            <a:custGeom>
              <a:avLst/>
              <a:gdLst>
                <a:gd name="T0" fmla="*/ 2808 w 16"/>
                <a:gd name="T1" fmla="*/ 1080 h 36"/>
                <a:gd name="T2" fmla="*/ 2592 w 16"/>
                <a:gd name="T3" fmla="*/ 1296 h 36"/>
                <a:gd name="T4" fmla="*/ 2376 w 16"/>
                <a:gd name="T5" fmla="*/ 1296 h 36"/>
                <a:gd name="T6" fmla="*/ 1944 w 16"/>
                <a:gd name="T7" fmla="*/ 1944 h 36"/>
                <a:gd name="T8" fmla="*/ 1728 w 16"/>
                <a:gd name="T9" fmla="*/ 1944 h 36"/>
                <a:gd name="T10" fmla="*/ 1512 w 16"/>
                <a:gd name="T11" fmla="*/ 2160 h 36"/>
                <a:gd name="T12" fmla="*/ 1728 w 16"/>
                <a:gd name="T13" fmla="*/ 2808 h 36"/>
                <a:gd name="T14" fmla="*/ 1944 w 16"/>
                <a:gd name="T15" fmla="*/ 2808 h 36"/>
                <a:gd name="T16" fmla="*/ 2376 w 16"/>
                <a:gd name="T17" fmla="*/ 3672 h 36"/>
                <a:gd name="T18" fmla="*/ 2592 w 16"/>
                <a:gd name="T19" fmla="*/ 3672 h 36"/>
                <a:gd name="T20" fmla="*/ 2808 w 16"/>
                <a:gd name="T21" fmla="*/ 4104 h 36"/>
                <a:gd name="T22" fmla="*/ 3240 w 16"/>
                <a:gd name="T23" fmla="*/ 4536 h 36"/>
                <a:gd name="T24" fmla="*/ 3456 w 16"/>
                <a:gd name="T25" fmla="*/ 5616 h 36"/>
                <a:gd name="T26" fmla="*/ 3240 w 16"/>
                <a:gd name="T27" fmla="*/ 6048 h 36"/>
                <a:gd name="T28" fmla="*/ 3240 w 16"/>
                <a:gd name="T29" fmla="*/ 6480 h 36"/>
                <a:gd name="T30" fmla="*/ 2808 w 16"/>
                <a:gd name="T31" fmla="*/ 6696 h 36"/>
                <a:gd name="T32" fmla="*/ 2376 w 16"/>
                <a:gd name="T33" fmla="*/ 6912 h 36"/>
                <a:gd name="T34" fmla="*/ 2160 w 16"/>
                <a:gd name="T35" fmla="*/ 7128 h 36"/>
                <a:gd name="T36" fmla="*/ 1944 w 16"/>
                <a:gd name="T37" fmla="*/ 7344 h 36"/>
                <a:gd name="T38" fmla="*/ 1728 w 16"/>
                <a:gd name="T39" fmla="*/ 7344 h 36"/>
                <a:gd name="T40" fmla="*/ 1296 w 16"/>
                <a:gd name="T41" fmla="*/ 7776 h 36"/>
                <a:gd name="T42" fmla="*/ 1080 w 16"/>
                <a:gd name="T43" fmla="*/ 7776 h 36"/>
                <a:gd name="T44" fmla="*/ 1080 w 16"/>
                <a:gd name="T45" fmla="*/ 7128 h 36"/>
                <a:gd name="T46" fmla="*/ 864 w 16"/>
                <a:gd name="T47" fmla="*/ 6912 h 36"/>
                <a:gd name="T48" fmla="*/ 1080 w 16"/>
                <a:gd name="T49" fmla="*/ 6696 h 36"/>
                <a:gd name="T50" fmla="*/ 1296 w 16"/>
                <a:gd name="T51" fmla="*/ 6696 h 36"/>
                <a:gd name="T52" fmla="*/ 1728 w 16"/>
                <a:gd name="T53" fmla="*/ 6480 h 36"/>
                <a:gd name="T54" fmla="*/ 1512 w 16"/>
                <a:gd name="T55" fmla="*/ 6048 h 36"/>
                <a:gd name="T56" fmla="*/ 1728 w 16"/>
                <a:gd name="T57" fmla="*/ 6048 h 36"/>
                <a:gd name="T58" fmla="*/ 2376 w 16"/>
                <a:gd name="T59" fmla="*/ 6048 h 36"/>
                <a:gd name="T60" fmla="*/ 2592 w 16"/>
                <a:gd name="T61" fmla="*/ 5400 h 36"/>
                <a:gd name="T62" fmla="*/ 2376 w 16"/>
                <a:gd name="T63" fmla="*/ 4968 h 36"/>
                <a:gd name="T64" fmla="*/ 2592 w 16"/>
                <a:gd name="T65" fmla="*/ 3888 h 36"/>
                <a:gd name="T66" fmla="*/ 2160 w 16"/>
                <a:gd name="T67" fmla="*/ 3888 h 36"/>
                <a:gd name="T68" fmla="*/ 2160 w 16"/>
                <a:gd name="T69" fmla="*/ 3672 h 36"/>
                <a:gd name="T70" fmla="*/ 1512 w 16"/>
                <a:gd name="T71" fmla="*/ 3024 h 36"/>
                <a:gd name="T72" fmla="*/ 1080 w 16"/>
                <a:gd name="T73" fmla="*/ 2376 h 36"/>
                <a:gd name="T74" fmla="*/ 1080 w 16"/>
                <a:gd name="T75" fmla="*/ 1728 h 36"/>
                <a:gd name="T76" fmla="*/ 648 w 16"/>
                <a:gd name="T77" fmla="*/ 1296 h 36"/>
                <a:gd name="T78" fmla="*/ 216 w 16"/>
                <a:gd name="T79" fmla="*/ 1296 h 36"/>
                <a:gd name="T80" fmla="*/ 216 w 16"/>
                <a:gd name="T81" fmla="*/ 864 h 36"/>
                <a:gd name="T82" fmla="*/ 0 w 16"/>
                <a:gd name="T83" fmla="*/ 864 h 36"/>
                <a:gd name="T84" fmla="*/ 0 w 16"/>
                <a:gd name="T85" fmla="*/ 432 h 36"/>
                <a:gd name="T86" fmla="*/ 216 w 16"/>
                <a:gd name="T87" fmla="*/ 216 h 36"/>
                <a:gd name="T88" fmla="*/ 432 w 16"/>
                <a:gd name="T89" fmla="*/ 432 h 36"/>
                <a:gd name="T90" fmla="*/ 1080 w 16"/>
                <a:gd name="T91" fmla="*/ 432 h 36"/>
                <a:gd name="T92" fmla="*/ 1296 w 16"/>
                <a:gd name="T93" fmla="*/ 0 h 36"/>
                <a:gd name="T94" fmla="*/ 1512 w 16"/>
                <a:gd name="T95" fmla="*/ 216 h 36"/>
                <a:gd name="T96" fmla="*/ 2160 w 16"/>
                <a:gd name="T97" fmla="*/ 216 h 36"/>
                <a:gd name="T98" fmla="*/ 2160 w 16"/>
                <a:gd name="T99" fmla="*/ 432 h 36"/>
                <a:gd name="T100" fmla="*/ 2160 w 16"/>
                <a:gd name="T101" fmla="*/ 648 h 36"/>
                <a:gd name="T102" fmla="*/ 2376 w 16"/>
                <a:gd name="T103" fmla="*/ 1080 h 36"/>
                <a:gd name="T104" fmla="*/ 2592 w 16"/>
                <a:gd name="T105" fmla="*/ 864 h 36"/>
                <a:gd name="T106" fmla="*/ 2808 w 16"/>
                <a:gd name="T107" fmla="*/ 1080 h 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
                <a:gd name="T163" fmla="*/ 0 h 36"/>
                <a:gd name="T164" fmla="*/ 16 w 16"/>
                <a:gd name="T165" fmla="*/ 36 h 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 h="36">
                  <a:moveTo>
                    <a:pt x="13" y="5"/>
                  </a:moveTo>
                  <a:lnTo>
                    <a:pt x="12" y="6"/>
                  </a:lnTo>
                  <a:lnTo>
                    <a:pt x="11" y="6"/>
                  </a:lnTo>
                  <a:lnTo>
                    <a:pt x="9" y="9"/>
                  </a:lnTo>
                  <a:lnTo>
                    <a:pt x="8" y="9"/>
                  </a:lnTo>
                  <a:lnTo>
                    <a:pt x="7" y="10"/>
                  </a:lnTo>
                  <a:lnTo>
                    <a:pt x="8" y="13"/>
                  </a:lnTo>
                  <a:lnTo>
                    <a:pt x="9" y="13"/>
                  </a:lnTo>
                  <a:lnTo>
                    <a:pt x="11" y="17"/>
                  </a:lnTo>
                  <a:lnTo>
                    <a:pt x="12" y="17"/>
                  </a:lnTo>
                  <a:lnTo>
                    <a:pt x="13" y="19"/>
                  </a:lnTo>
                  <a:lnTo>
                    <a:pt x="15" y="21"/>
                  </a:lnTo>
                  <a:lnTo>
                    <a:pt x="16" y="26"/>
                  </a:lnTo>
                  <a:lnTo>
                    <a:pt x="15" y="28"/>
                  </a:lnTo>
                  <a:lnTo>
                    <a:pt x="15" y="30"/>
                  </a:lnTo>
                  <a:lnTo>
                    <a:pt x="13" y="31"/>
                  </a:lnTo>
                  <a:lnTo>
                    <a:pt x="11" y="32"/>
                  </a:lnTo>
                  <a:lnTo>
                    <a:pt x="10" y="33"/>
                  </a:lnTo>
                  <a:lnTo>
                    <a:pt x="9" y="34"/>
                  </a:lnTo>
                  <a:lnTo>
                    <a:pt x="8" y="34"/>
                  </a:lnTo>
                  <a:lnTo>
                    <a:pt x="6" y="36"/>
                  </a:lnTo>
                  <a:lnTo>
                    <a:pt x="5" y="36"/>
                  </a:lnTo>
                  <a:lnTo>
                    <a:pt x="5" y="33"/>
                  </a:lnTo>
                  <a:lnTo>
                    <a:pt x="4" y="32"/>
                  </a:lnTo>
                  <a:lnTo>
                    <a:pt x="5" y="31"/>
                  </a:lnTo>
                  <a:lnTo>
                    <a:pt x="6" y="31"/>
                  </a:lnTo>
                  <a:lnTo>
                    <a:pt x="8" y="30"/>
                  </a:lnTo>
                  <a:lnTo>
                    <a:pt x="7" y="28"/>
                  </a:lnTo>
                  <a:lnTo>
                    <a:pt x="8" y="28"/>
                  </a:lnTo>
                  <a:lnTo>
                    <a:pt x="11" y="28"/>
                  </a:lnTo>
                  <a:lnTo>
                    <a:pt x="12" y="25"/>
                  </a:lnTo>
                  <a:lnTo>
                    <a:pt x="11" y="23"/>
                  </a:lnTo>
                  <a:lnTo>
                    <a:pt x="12" y="18"/>
                  </a:lnTo>
                  <a:lnTo>
                    <a:pt x="10" y="18"/>
                  </a:lnTo>
                  <a:lnTo>
                    <a:pt x="10" y="17"/>
                  </a:lnTo>
                  <a:lnTo>
                    <a:pt x="7" y="14"/>
                  </a:lnTo>
                  <a:lnTo>
                    <a:pt x="5" y="11"/>
                  </a:lnTo>
                  <a:lnTo>
                    <a:pt x="5" y="8"/>
                  </a:lnTo>
                  <a:lnTo>
                    <a:pt x="3" y="6"/>
                  </a:lnTo>
                  <a:lnTo>
                    <a:pt x="1" y="6"/>
                  </a:lnTo>
                  <a:lnTo>
                    <a:pt x="1" y="4"/>
                  </a:lnTo>
                  <a:lnTo>
                    <a:pt x="0" y="4"/>
                  </a:lnTo>
                  <a:lnTo>
                    <a:pt x="0" y="2"/>
                  </a:lnTo>
                  <a:lnTo>
                    <a:pt x="1" y="1"/>
                  </a:lnTo>
                  <a:lnTo>
                    <a:pt x="2" y="2"/>
                  </a:lnTo>
                  <a:lnTo>
                    <a:pt x="5" y="2"/>
                  </a:lnTo>
                  <a:lnTo>
                    <a:pt x="6" y="0"/>
                  </a:lnTo>
                  <a:lnTo>
                    <a:pt x="7" y="1"/>
                  </a:lnTo>
                  <a:lnTo>
                    <a:pt x="10" y="1"/>
                  </a:lnTo>
                  <a:lnTo>
                    <a:pt x="10" y="2"/>
                  </a:lnTo>
                  <a:lnTo>
                    <a:pt x="10" y="3"/>
                  </a:lnTo>
                  <a:lnTo>
                    <a:pt x="11" y="5"/>
                  </a:lnTo>
                  <a:lnTo>
                    <a:pt x="12" y="4"/>
                  </a:lnTo>
                  <a:lnTo>
                    <a:pt x="13"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30" name="Freeform 1006"/>
            <p:cNvSpPr>
              <a:spLocks/>
            </p:cNvSpPr>
            <p:nvPr/>
          </p:nvSpPr>
          <p:spPr bwMode="auto">
            <a:xfrm>
              <a:off x="4387" y="2502"/>
              <a:ext cx="96" cy="216"/>
            </a:xfrm>
            <a:custGeom>
              <a:avLst/>
              <a:gdLst>
                <a:gd name="T0" fmla="*/ 2808 w 16"/>
                <a:gd name="T1" fmla="*/ 1080 h 36"/>
                <a:gd name="T2" fmla="*/ 2592 w 16"/>
                <a:gd name="T3" fmla="*/ 1296 h 36"/>
                <a:gd name="T4" fmla="*/ 2376 w 16"/>
                <a:gd name="T5" fmla="*/ 1296 h 36"/>
                <a:gd name="T6" fmla="*/ 1944 w 16"/>
                <a:gd name="T7" fmla="*/ 1944 h 36"/>
                <a:gd name="T8" fmla="*/ 1728 w 16"/>
                <a:gd name="T9" fmla="*/ 1944 h 36"/>
                <a:gd name="T10" fmla="*/ 1512 w 16"/>
                <a:gd name="T11" fmla="*/ 2160 h 36"/>
                <a:gd name="T12" fmla="*/ 1728 w 16"/>
                <a:gd name="T13" fmla="*/ 2808 h 36"/>
                <a:gd name="T14" fmla="*/ 1944 w 16"/>
                <a:gd name="T15" fmla="*/ 2808 h 36"/>
                <a:gd name="T16" fmla="*/ 2376 w 16"/>
                <a:gd name="T17" fmla="*/ 3672 h 36"/>
                <a:gd name="T18" fmla="*/ 2592 w 16"/>
                <a:gd name="T19" fmla="*/ 3672 h 36"/>
                <a:gd name="T20" fmla="*/ 2808 w 16"/>
                <a:gd name="T21" fmla="*/ 4104 h 36"/>
                <a:gd name="T22" fmla="*/ 3240 w 16"/>
                <a:gd name="T23" fmla="*/ 4536 h 36"/>
                <a:gd name="T24" fmla="*/ 3456 w 16"/>
                <a:gd name="T25" fmla="*/ 5616 h 36"/>
                <a:gd name="T26" fmla="*/ 3240 w 16"/>
                <a:gd name="T27" fmla="*/ 6048 h 36"/>
                <a:gd name="T28" fmla="*/ 3240 w 16"/>
                <a:gd name="T29" fmla="*/ 6480 h 36"/>
                <a:gd name="T30" fmla="*/ 2808 w 16"/>
                <a:gd name="T31" fmla="*/ 6696 h 36"/>
                <a:gd name="T32" fmla="*/ 2376 w 16"/>
                <a:gd name="T33" fmla="*/ 6912 h 36"/>
                <a:gd name="T34" fmla="*/ 2160 w 16"/>
                <a:gd name="T35" fmla="*/ 7128 h 36"/>
                <a:gd name="T36" fmla="*/ 1944 w 16"/>
                <a:gd name="T37" fmla="*/ 7344 h 36"/>
                <a:gd name="T38" fmla="*/ 1728 w 16"/>
                <a:gd name="T39" fmla="*/ 7344 h 36"/>
                <a:gd name="T40" fmla="*/ 1296 w 16"/>
                <a:gd name="T41" fmla="*/ 7776 h 36"/>
                <a:gd name="T42" fmla="*/ 1080 w 16"/>
                <a:gd name="T43" fmla="*/ 7776 h 36"/>
                <a:gd name="T44" fmla="*/ 1080 w 16"/>
                <a:gd name="T45" fmla="*/ 7128 h 36"/>
                <a:gd name="T46" fmla="*/ 864 w 16"/>
                <a:gd name="T47" fmla="*/ 6912 h 36"/>
                <a:gd name="T48" fmla="*/ 1080 w 16"/>
                <a:gd name="T49" fmla="*/ 6696 h 36"/>
                <a:gd name="T50" fmla="*/ 1296 w 16"/>
                <a:gd name="T51" fmla="*/ 6696 h 36"/>
                <a:gd name="T52" fmla="*/ 1728 w 16"/>
                <a:gd name="T53" fmla="*/ 6480 h 36"/>
                <a:gd name="T54" fmla="*/ 1512 w 16"/>
                <a:gd name="T55" fmla="*/ 6048 h 36"/>
                <a:gd name="T56" fmla="*/ 1728 w 16"/>
                <a:gd name="T57" fmla="*/ 6048 h 36"/>
                <a:gd name="T58" fmla="*/ 2376 w 16"/>
                <a:gd name="T59" fmla="*/ 6048 h 36"/>
                <a:gd name="T60" fmla="*/ 2592 w 16"/>
                <a:gd name="T61" fmla="*/ 5400 h 36"/>
                <a:gd name="T62" fmla="*/ 2376 w 16"/>
                <a:gd name="T63" fmla="*/ 4968 h 36"/>
                <a:gd name="T64" fmla="*/ 2592 w 16"/>
                <a:gd name="T65" fmla="*/ 3888 h 36"/>
                <a:gd name="T66" fmla="*/ 2160 w 16"/>
                <a:gd name="T67" fmla="*/ 3888 h 36"/>
                <a:gd name="T68" fmla="*/ 2160 w 16"/>
                <a:gd name="T69" fmla="*/ 3672 h 36"/>
                <a:gd name="T70" fmla="*/ 1512 w 16"/>
                <a:gd name="T71" fmla="*/ 3024 h 36"/>
                <a:gd name="T72" fmla="*/ 1080 w 16"/>
                <a:gd name="T73" fmla="*/ 2376 h 36"/>
                <a:gd name="T74" fmla="*/ 1080 w 16"/>
                <a:gd name="T75" fmla="*/ 1728 h 36"/>
                <a:gd name="T76" fmla="*/ 648 w 16"/>
                <a:gd name="T77" fmla="*/ 1296 h 36"/>
                <a:gd name="T78" fmla="*/ 216 w 16"/>
                <a:gd name="T79" fmla="*/ 1296 h 36"/>
                <a:gd name="T80" fmla="*/ 216 w 16"/>
                <a:gd name="T81" fmla="*/ 864 h 36"/>
                <a:gd name="T82" fmla="*/ 0 w 16"/>
                <a:gd name="T83" fmla="*/ 864 h 36"/>
                <a:gd name="T84" fmla="*/ 0 w 16"/>
                <a:gd name="T85" fmla="*/ 432 h 36"/>
                <a:gd name="T86" fmla="*/ 216 w 16"/>
                <a:gd name="T87" fmla="*/ 216 h 36"/>
                <a:gd name="T88" fmla="*/ 432 w 16"/>
                <a:gd name="T89" fmla="*/ 432 h 36"/>
                <a:gd name="T90" fmla="*/ 1080 w 16"/>
                <a:gd name="T91" fmla="*/ 432 h 36"/>
                <a:gd name="T92" fmla="*/ 1296 w 16"/>
                <a:gd name="T93" fmla="*/ 0 h 36"/>
                <a:gd name="T94" fmla="*/ 1512 w 16"/>
                <a:gd name="T95" fmla="*/ 216 h 36"/>
                <a:gd name="T96" fmla="*/ 2160 w 16"/>
                <a:gd name="T97" fmla="*/ 216 h 36"/>
                <a:gd name="T98" fmla="*/ 2160 w 16"/>
                <a:gd name="T99" fmla="*/ 432 h 36"/>
                <a:gd name="T100" fmla="*/ 2160 w 16"/>
                <a:gd name="T101" fmla="*/ 648 h 36"/>
                <a:gd name="T102" fmla="*/ 2376 w 16"/>
                <a:gd name="T103" fmla="*/ 1080 h 36"/>
                <a:gd name="T104" fmla="*/ 2592 w 16"/>
                <a:gd name="T105" fmla="*/ 864 h 36"/>
                <a:gd name="T106" fmla="*/ 2808 w 16"/>
                <a:gd name="T107" fmla="*/ 1080 h 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
                <a:gd name="T163" fmla="*/ 0 h 36"/>
                <a:gd name="T164" fmla="*/ 16 w 16"/>
                <a:gd name="T165" fmla="*/ 36 h 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 h="36">
                  <a:moveTo>
                    <a:pt x="13" y="5"/>
                  </a:moveTo>
                  <a:lnTo>
                    <a:pt x="12" y="6"/>
                  </a:lnTo>
                  <a:lnTo>
                    <a:pt x="11" y="6"/>
                  </a:lnTo>
                  <a:lnTo>
                    <a:pt x="9" y="9"/>
                  </a:lnTo>
                  <a:lnTo>
                    <a:pt x="8" y="9"/>
                  </a:lnTo>
                  <a:lnTo>
                    <a:pt x="7" y="10"/>
                  </a:lnTo>
                  <a:lnTo>
                    <a:pt x="8" y="13"/>
                  </a:lnTo>
                  <a:lnTo>
                    <a:pt x="9" y="13"/>
                  </a:lnTo>
                  <a:lnTo>
                    <a:pt x="11" y="17"/>
                  </a:lnTo>
                  <a:lnTo>
                    <a:pt x="12" y="17"/>
                  </a:lnTo>
                  <a:lnTo>
                    <a:pt x="13" y="19"/>
                  </a:lnTo>
                  <a:lnTo>
                    <a:pt x="15" y="21"/>
                  </a:lnTo>
                  <a:lnTo>
                    <a:pt x="16" y="26"/>
                  </a:lnTo>
                  <a:lnTo>
                    <a:pt x="15" y="28"/>
                  </a:lnTo>
                  <a:lnTo>
                    <a:pt x="15" y="30"/>
                  </a:lnTo>
                  <a:lnTo>
                    <a:pt x="13" y="31"/>
                  </a:lnTo>
                  <a:lnTo>
                    <a:pt x="11" y="32"/>
                  </a:lnTo>
                  <a:lnTo>
                    <a:pt x="10" y="33"/>
                  </a:lnTo>
                  <a:lnTo>
                    <a:pt x="9" y="34"/>
                  </a:lnTo>
                  <a:lnTo>
                    <a:pt x="8" y="34"/>
                  </a:lnTo>
                  <a:lnTo>
                    <a:pt x="6" y="36"/>
                  </a:lnTo>
                  <a:lnTo>
                    <a:pt x="5" y="36"/>
                  </a:lnTo>
                  <a:lnTo>
                    <a:pt x="5" y="33"/>
                  </a:lnTo>
                  <a:lnTo>
                    <a:pt x="4" y="32"/>
                  </a:lnTo>
                  <a:lnTo>
                    <a:pt x="5" y="31"/>
                  </a:lnTo>
                  <a:lnTo>
                    <a:pt x="6" y="31"/>
                  </a:lnTo>
                  <a:lnTo>
                    <a:pt x="8" y="30"/>
                  </a:lnTo>
                  <a:lnTo>
                    <a:pt x="7" y="28"/>
                  </a:lnTo>
                  <a:lnTo>
                    <a:pt x="8" y="28"/>
                  </a:lnTo>
                  <a:lnTo>
                    <a:pt x="11" y="28"/>
                  </a:lnTo>
                  <a:lnTo>
                    <a:pt x="12" y="25"/>
                  </a:lnTo>
                  <a:lnTo>
                    <a:pt x="11" y="23"/>
                  </a:lnTo>
                  <a:lnTo>
                    <a:pt x="12" y="18"/>
                  </a:lnTo>
                  <a:lnTo>
                    <a:pt x="10" y="18"/>
                  </a:lnTo>
                  <a:lnTo>
                    <a:pt x="10" y="17"/>
                  </a:lnTo>
                  <a:lnTo>
                    <a:pt x="7" y="14"/>
                  </a:lnTo>
                  <a:lnTo>
                    <a:pt x="5" y="11"/>
                  </a:lnTo>
                  <a:lnTo>
                    <a:pt x="5" y="8"/>
                  </a:lnTo>
                  <a:lnTo>
                    <a:pt x="3" y="6"/>
                  </a:lnTo>
                  <a:lnTo>
                    <a:pt x="1" y="6"/>
                  </a:lnTo>
                  <a:lnTo>
                    <a:pt x="1" y="4"/>
                  </a:lnTo>
                  <a:lnTo>
                    <a:pt x="0" y="4"/>
                  </a:lnTo>
                  <a:lnTo>
                    <a:pt x="0" y="2"/>
                  </a:lnTo>
                  <a:lnTo>
                    <a:pt x="1" y="1"/>
                  </a:lnTo>
                  <a:lnTo>
                    <a:pt x="2" y="2"/>
                  </a:lnTo>
                  <a:lnTo>
                    <a:pt x="5" y="2"/>
                  </a:lnTo>
                  <a:lnTo>
                    <a:pt x="6" y="0"/>
                  </a:lnTo>
                  <a:lnTo>
                    <a:pt x="7" y="1"/>
                  </a:lnTo>
                  <a:lnTo>
                    <a:pt x="10" y="1"/>
                  </a:lnTo>
                  <a:lnTo>
                    <a:pt x="10" y="2"/>
                  </a:lnTo>
                  <a:lnTo>
                    <a:pt x="10" y="3"/>
                  </a:lnTo>
                  <a:lnTo>
                    <a:pt x="11" y="5"/>
                  </a:lnTo>
                  <a:lnTo>
                    <a:pt x="12" y="4"/>
                  </a:lnTo>
                  <a:lnTo>
                    <a:pt x="13"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31" name="Freeform 1007"/>
            <p:cNvSpPr>
              <a:spLocks/>
            </p:cNvSpPr>
            <p:nvPr/>
          </p:nvSpPr>
          <p:spPr bwMode="auto">
            <a:xfrm>
              <a:off x="4687" y="2178"/>
              <a:ext cx="90" cy="96"/>
            </a:xfrm>
            <a:custGeom>
              <a:avLst/>
              <a:gdLst>
                <a:gd name="T0" fmla="*/ 3240 w 15"/>
                <a:gd name="T1" fmla="*/ 216 h 16"/>
                <a:gd name="T2" fmla="*/ 3240 w 15"/>
                <a:gd name="T3" fmla="*/ 216 h 16"/>
                <a:gd name="T4" fmla="*/ 3024 w 15"/>
                <a:gd name="T5" fmla="*/ 0 h 16"/>
                <a:gd name="T6" fmla="*/ 2376 w 15"/>
                <a:gd name="T7" fmla="*/ 432 h 16"/>
                <a:gd name="T8" fmla="*/ 2160 w 15"/>
                <a:gd name="T9" fmla="*/ 432 h 16"/>
                <a:gd name="T10" fmla="*/ 2160 w 15"/>
                <a:gd name="T11" fmla="*/ 864 h 16"/>
                <a:gd name="T12" fmla="*/ 1944 w 15"/>
                <a:gd name="T13" fmla="*/ 1080 h 16"/>
                <a:gd name="T14" fmla="*/ 1512 w 15"/>
                <a:gd name="T15" fmla="*/ 1080 h 16"/>
                <a:gd name="T16" fmla="*/ 1512 w 15"/>
                <a:gd name="T17" fmla="*/ 864 h 16"/>
                <a:gd name="T18" fmla="*/ 1296 w 15"/>
                <a:gd name="T19" fmla="*/ 648 h 16"/>
                <a:gd name="T20" fmla="*/ 864 w 15"/>
                <a:gd name="T21" fmla="*/ 1512 h 16"/>
                <a:gd name="T22" fmla="*/ 216 w 15"/>
                <a:gd name="T23" fmla="*/ 1728 h 16"/>
                <a:gd name="T24" fmla="*/ 0 w 15"/>
                <a:gd name="T25" fmla="*/ 2160 h 16"/>
                <a:gd name="T26" fmla="*/ 216 w 15"/>
                <a:gd name="T27" fmla="*/ 2160 h 16"/>
                <a:gd name="T28" fmla="*/ 432 w 15"/>
                <a:gd name="T29" fmla="*/ 2376 h 16"/>
                <a:gd name="T30" fmla="*/ 648 w 15"/>
                <a:gd name="T31" fmla="*/ 2376 h 16"/>
                <a:gd name="T32" fmla="*/ 648 w 15"/>
                <a:gd name="T33" fmla="*/ 2592 h 16"/>
                <a:gd name="T34" fmla="*/ 648 w 15"/>
                <a:gd name="T35" fmla="*/ 2808 h 16"/>
                <a:gd name="T36" fmla="*/ 216 w 15"/>
                <a:gd name="T37" fmla="*/ 3240 h 16"/>
                <a:gd name="T38" fmla="*/ 432 w 15"/>
                <a:gd name="T39" fmla="*/ 3456 h 16"/>
                <a:gd name="T40" fmla="*/ 648 w 15"/>
                <a:gd name="T41" fmla="*/ 3456 h 16"/>
                <a:gd name="T42" fmla="*/ 1080 w 15"/>
                <a:gd name="T43" fmla="*/ 3456 h 16"/>
                <a:gd name="T44" fmla="*/ 1080 w 15"/>
                <a:gd name="T45" fmla="*/ 3456 h 16"/>
                <a:gd name="T46" fmla="*/ 1512 w 15"/>
                <a:gd name="T47" fmla="*/ 3024 h 16"/>
                <a:gd name="T48" fmla="*/ 2160 w 15"/>
                <a:gd name="T49" fmla="*/ 2808 h 16"/>
                <a:gd name="T50" fmla="*/ 1944 w 15"/>
                <a:gd name="T51" fmla="*/ 2592 h 16"/>
                <a:gd name="T52" fmla="*/ 1728 w 15"/>
                <a:gd name="T53" fmla="*/ 2592 h 16"/>
                <a:gd name="T54" fmla="*/ 1728 w 15"/>
                <a:gd name="T55" fmla="*/ 2160 h 16"/>
                <a:gd name="T56" fmla="*/ 1728 w 15"/>
                <a:gd name="T57" fmla="*/ 1944 h 16"/>
                <a:gd name="T58" fmla="*/ 2160 w 15"/>
                <a:gd name="T59" fmla="*/ 1944 h 16"/>
                <a:gd name="T60" fmla="*/ 2592 w 15"/>
                <a:gd name="T61" fmla="*/ 1728 h 16"/>
                <a:gd name="T62" fmla="*/ 2808 w 15"/>
                <a:gd name="T63" fmla="*/ 1296 h 16"/>
                <a:gd name="T64" fmla="*/ 2808 w 15"/>
                <a:gd name="T65" fmla="*/ 864 h 16"/>
                <a:gd name="T66" fmla="*/ 3024 w 15"/>
                <a:gd name="T67" fmla="*/ 648 h 16"/>
                <a:gd name="T68" fmla="*/ 3240 w 15"/>
                <a:gd name="T69" fmla="*/ 216 h 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16"/>
                <a:gd name="T107" fmla="*/ 15 w 15"/>
                <a:gd name="T108" fmla="*/ 16 h 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16">
                  <a:moveTo>
                    <a:pt x="15" y="1"/>
                  </a:moveTo>
                  <a:lnTo>
                    <a:pt x="15" y="1"/>
                  </a:lnTo>
                  <a:lnTo>
                    <a:pt x="14" y="0"/>
                  </a:lnTo>
                  <a:lnTo>
                    <a:pt x="11" y="2"/>
                  </a:lnTo>
                  <a:lnTo>
                    <a:pt x="10" y="2"/>
                  </a:lnTo>
                  <a:lnTo>
                    <a:pt x="10" y="4"/>
                  </a:lnTo>
                  <a:lnTo>
                    <a:pt x="9" y="5"/>
                  </a:lnTo>
                  <a:lnTo>
                    <a:pt x="7" y="5"/>
                  </a:lnTo>
                  <a:lnTo>
                    <a:pt x="7" y="4"/>
                  </a:lnTo>
                  <a:lnTo>
                    <a:pt x="6" y="3"/>
                  </a:lnTo>
                  <a:lnTo>
                    <a:pt x="4" y="7"/>
                  </a:lnTo>
                  <a:lnTo>
                    <a:pt x="1" y="8"/>
                  </a:lnTo>
                  <a:lnTo>
                    <a:pt x="0" y="10"/>
                  </a:lnTo>
                  <a:lnTo>
                    <a:pt x="1" y="10"/>
                  </a:lnTo>
                  <a:lnTo>
                    <a:pt x="2" y="11"/>
                  </a:lnTo>
                  <a:lnTo>
                    <a:pt x="3" y="11"/>
                  </a:lnTo>
                  <a:lnTo>
                    <a:pt x="3" y="12"/>
                  </a:lnTo>
                  <a:lnTo>
                    <a:pt x="3" y="13"/>
                  </a:lnTo>
                  <a:lnTo>
                    <a:pt x="1" y="15"/>
                  </a:lnTo>
                  <a:lnTo>
                    <a:pt x="2" y="16"/>
                  </a:lnTo>
                  <a:lnTo>
                    <a:pt x="3" y="16"/>
                  </a:lnTo>
                  <a:lnTo>
                    <a:pt x="5" y="16"/>
                  </a:lnTo>
                  <a:lnTo>
                    <a:pt x="7" y="14"/>
                  </a:lnTo>
                  <a:lnTo>
                    <a:pt x="10" y="13"/>
                  </a:lnTo>
                  <a:lnTo>
                    <a:pt x="9" y="12"/>
                  </a:lnTo>
                  <a:lnTo>
                    <a:pt x="8" y="12"/>
                  </a:lnTo>
                  <a:lnTo>
                    <a:pt x="8" y="10"/>
                  </a:lnTo>
                  <a:lnTo>
                    <a:pt x="8" y="9"/>
                  </a:lnTo>
                  <a:lnTo>
                    <a:pt x="10" y="9"/>
                  </a:lnTo>
                  <a:lnTo>
                    <a:pt x="12" y="8"/>
                  </a:lnTo>
                  <a:lnTo>
                    <a:pt x="13" y="6"/>
                  </a:lnTo>
                  <a:lnTo>
                    <a:pt x="13" y="4"/>
                  </a:lnTo>
                  <a:lnTo>
                    <a:pt x="14" y="3"/>
                  </a:lnTo>
                  <a:lnTo>
                    <a:pt x="15"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32" name="Freeform 1008"/>
            <p:cNvSpPr>
              <a:spLocks/>
            </p:cNvSpPr>
            <p:nvPr/>
          </p:nvSpPr>
          <p:spPr bwMode="auto">
            <a:xfrm>
              <a:off x="4687" y="2178"/>
              <a:ext cx="90" cy="96"/>
            </a:xfrm>
            <a:custGeom>
              <a:avLst/>
              <a:gdLst>
                <a:gd name="T0" fmla="*/ 3240 w 15"/>
                <a:gd name="T1" fmla="*/ 216 h 16"/>
                <a:gd name="T2" fmla="*/ 3240 w 15"/>
                <a:gd name="T3" fmla="*/ 216 h 16"/>
                <a:gd name="T4" fmla="*/ 3024 w 15"/>
                <a:gd name="T5" fmla="*/ 0 h 16"/>
                <a:gd name="T6" fmla="*/ 2376 w 15"/>
                <a:gd name="T7" fmla="*/ 432 h 16"/>
                <a:gd name="T8" fmla="*/ 2160 w 15"/>
                <a:gd name="T9" fmla="*/ 432 h 16"/>
                <a:gd name="T10" fmla="*/ 2160 w 15"/>
                <a:gd name="T11" fmla="*/ 864 h 16"/>
                <a:gd name="T12" fmla="*/ 1944 w 15"/>
                <a:gd name="T13" fmla="*/ 1080 h 16"/>
                <a:gd name="T14" fmla="*/ 1512 w 15"/>
                <a:gd name="T15" fmla="*/ 1080 h 16"/>
                <a:gd name="T16" fmla="*/ 1512 w 15"/>
                <a:gd name="T17" fmla="*/ 864 h 16"/>
                <a:gd name="T18" fmla="*/ 1296 w 15"/>
                <a:gd name="T19" fmla="*/ 648 h 16"/>
                <a:gd name="T20" fmla="*/ 864 w 15"/>
                <a:gd name="T21" fmla="*/ 1512 h 16"/>
                <a:gd name="T22" fmla="*/ 216 w 15"/>
                <a:gd name="T23" fmla="*/ 1728 h 16"/>
                <a:gd name="T24" fmla="*/ 0 w 15"/>
                <a:gd name="T25" fmla="*/ 2160 h 16"/>
                <a:gd name="T26" fmla="*/ 216 w 15"/>
                <a:gd name="T27" fmla="*/ 2160 h 16"/>
                <a:gd name="T28" fmla="*/ 432 w 15"/>
                <a:gd name="T29" fmla="*/ 2376 h 16"/>
                <a:gd name="T30" fmla="*/ 648 w 15"/>
                <a:gd name="T31" fmla="*/ 2376 h 16"/>
                <a:gd name="T32" fmla="*/ 648 w 15"/>
                <a:gd name="T33" fmla="*/ 2592 h 16"/>
                <a:gd name="T34" fmla="*/ 648 w 15"/>
                <a:gd name="T35" fmla="*/ 2808 h 16"/>
                <a:gd name="T36" fmla="*/ 216 w 15"/>
                <a:gd name="T37" fmla="*/ 3240 h 16"/>
                <a:gd name="T38" fmla="*/ 432 w 15"/>
                <a:gd name="T39" fmla="*/ 3456 h 16"/>
                <a:gd name="T40" fmla="*/ 648 w 15"/>
                <a:gd name="T41" fmla="*/ 3456 h 16"/>
                <a:gd name="T42" fmla="*/ 1080 w 15"/>
                <a:gd name="T43" fmla="*/ 3456 h 16"/>
                <a:gd name="T44" fmla="*/ 1080 w 15"/>
                <a:gd name="T45" fmla="*/ 3456 h 16"/>
                <a:gd name="T46" fmla="*/ 1512 w 15"/>
                <a:gd name="T47" fmla="*/ 3024 h 16"/>
                <a:gd name="T48" fmla="*/ 2160 w 15"/>
                <a:gd name="T49" fmla="*/ 2808 h 16"/>
                <a:gd name="T50" fmla="*/ 1944 w 15"/>
                <a:gd name="T51" fmla="*/ 2592 h 16"/>
                <a:gd name="T52" fmla="*/ 1728 w 15"/>
                <a:gd name="T53" fmla="*/ 2592 h 16"/>
                <a:gd name="T54" fmla="*/ 1728 w 15"/>
                <a:gd name="T55" fmla="*/ 2160 h 16"/>
                <a:gd name="T56" fmla="*/ 1728 w 15"/>
                <a:gd name="T57" fmla="*/ 1944 h 16"/>
                <a:gd name="T58" fmla="*/ 2160 w 15"/>
                <a:gd name="T59" fmla="*/ 1944 h 16"/>
                <a:gd name="T60" fmla="*/ 2592 w 15"/>
                <a:gd name="T61" fmla="*/ 1728 h 16"/>
                <a:gd name="T62" fmla="*/ 2808 w 15"/>
                <a:gd name="T63" fmla="*/ 1296 h 16"/>
                <a:gd name="T64" fmla="*/ 2808 w 15"/>
                <a:gd name="T65" fmla="*/ 864 h 16"/>
                <a:gd name="T66" fmla="*/ 3024 w 15"/>
                <a:gd name="T67" fmla="*/ 648 h 16"/>
                <a:gd name="T68" fmla="*/ 3240 w 15"/>
                <a:gd name="T69" fmla="*/ 216 h 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16"/>
                <a:gd name="T107" fmla="*/ 15 w 15"/>
                <a:gd name="T108" fmla="*/ 16 h 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16">
                  <a:moveTo>
                    <a:pt x="15" y="1"/>
                  </a:moveTo>
                  <a:lnTo>
                    <a:pt x="15" y="1"/>
                  </a:lnTo>
                  <a:lnTo>
                    <a:pt x="14" y="0"/>
                  </a:lnTo>
                  <a:lnTo>
                    <a:pt x="11" y="2"/>
                  </a:lnTo>
                  <a:lnTo>
                    <a:pt x="10" y="2"/>
                  </a:lnTo>
                  <a:lnTo>
                    <a:pt x="10" y="4"/>
                  </a:lnTo>
                  <a:lnTo>
                    <a:pt x="9" y="5"/>
                  </a:lnTo>
                  <a:lnTo>
                    <a:pt x="7" y="5"/>
                  </a:lnTo>
                  <a:lnTo>
                    <a:pt x="7" y="4"/>
                  </a:lnTo>
                  <a:lnTo>
                    <a:pt x="6" y="3"/>
                  </a:lnTo>
                  <a:lnTo>
                    <a:pt x="4" y="7"/>
                  </a:lnTo>
                  <a:lnTo>
                    <a:pt x="1" y="8"/>
                  </a:lnTo>
                  <a:lnTo>
                    <a:pt x="0" y="10"/>
                  </a:lnTo>
                  <a:lnTo>
                    <a:pt x="1" y="10"/>
                  </a:lnTo>
                  <a:lnTo>
                    <a:pt x="2" y="11"/>
                  </a:lnTo>
                  <a:lnTo>
                    <a:pt x="3" y="11"/>
                  </a:lnTo>
                  <a:lnTo>
                    <a:pt x="3" y="12"/>
                  </a:lnTo>
                  <a:lnTo>
                    <a:pt x="3" y="13"/>
                  </a:lnTo>
                  <a:lnTo>
                    <a:pt x="1" y="15"/>
                  </a:lnTo>
                  <a:lnTo>
                    <a:pt x="2" y="16"/>
                  </a:lnTo>
                  <a:lnTo>
                    <a:pt x="3" y="16"/>
                  </a:lnTo>
                  <a:lnTo>
                    <a:pt x="5" y="16"/>
                  </a:lnTo>
                  <a:lnTo>
                    <a:pt x="7" y="14"/>
                  </a:lnTo>
                  <a:lnTo>
                    <a:pt x="10" y="13"/>
                  </a:lnTo>
                  <a:lnTo>
                    <a:pt x="9" y="12"/>
                  </a:lnTo>
                  <a:lnTo>
                    <a:pt x="8" y="12"/>
                  </a:lnTo>
                  <a:lnTo>
                    <a:pt x="8" y="10"/>
                  </a:lnTo>
                  <a:lnTo>
                    <a:pt x="8" y="9"/>
                  </a:lnTo>
                  <a:lnTo>
                    <a:pt x="10" y="9"/>
                  </a:lnTo>
                  <a:lnTo>
                    <a:pt x="12" y="8"/>
                  </a:lnTo>
                  <a:lnTo>
                    <a:pt x="13" y="6"/>
                  </a:lnTo>
                  <a:lnTo>
                    <a:pt x="13" y="4"/>
                  </a:lnTo>
                  <a:lnTo>
                    <a:pt x="14" y="3"/>
                  </a:lnTo>
                  <a:lnTo>
                    <a:pt x="15"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33" name="Freeform 1009"/>
            <p:cNvSpPr>
              <a:spLocks/>
            </p:cNvSpPr>
            <p:nvPr/>
          </p:nvSpPr>
          <p:spPr bwMode="auto">
            <a:xfrm>
              <a:off x="3031" y="1494"/>
              <a:ext cx="360" cy="366"/>
            </a:xfrm>
            <a:custGeom>
              <a:avLst/>
              <a:gdLst>
                <a:gd name="T0" fmla="*/ 11016 w 60"/>
                <a:gd name="T1" fmla="*/ 864 h 61"/>
                <a:gd name="T2" fmla="*/ 9936 w 60"/>
                <a:gd name="T3" fmla="*/ 1944 h 61"/>
                <a:gd name="T4" fmla="*/ 8856 w 60"/>
                <a:gd name="T5" fmla="*/ 1944 h 61"/>
                <a:gd name="T6" fmla="*/ 7560 w 60"/>
                <a:gd name="T7" fmla="*/ 1728 h 61"/>
                <a:gd name="T8" fmla="*/ 6696 w 60"/>
                <a:gd name="T9" fmla="*/ 2160 h 61"/>
                <a:gd name="T10" fmla="*/ 5616 w 60"/>
                <a:gd name="T11" fmla="*/ 3024 h 61"/>
                <a:gd name="T12" fmla="*/ 4752 w 60"/>
                <a:gd name="T13" fmla="*/ 4104 h 61"/>
                <a:gd name="T14" fmla="*/ 4320 w 60"/>
                <a:gd name="T15" fmla="*/ 6048 h 61"/>
                <a:gd name="T16" fmla="*/ 3672 w 60"/>
                <a:gd name="T17" fmla="*/ 7128 h 61"/>
                <a:gd name="T18" fmla="*/ 3888 w 60"/>
                <a:gd name="T19" fmla="*/ 9936 h 61"/>
                <a:gd name="T20" fmla="*/ 3672 w 60"/>
                <a:gd name="T21" fmla="*/ 10800 h 61"/>
                <a:gd name="T22" fmla="*/ 3240 w 60"/>
                <a:gd name="T23" fmla="*/ 12528 h 61"/>
                <a:gd name="T24" fmla="*/ 3024 w 60"/>
                <a:gd name="T25" fmla="*/ 11448 h 61"/>
                <a:gd name="T26" fmla="*/ 2592 w 60"/>
                <a:gd name="T27" fmla="*/ 11880 h 61"/>
                <a:gd name="T28" fmla="*/ 2160 w 60"/>
                <a:gd name="T29" fmla="*/ 12096 h 61"/>
                <a:gd name="T30" fmla="*/ 864 w 60"/>
                <a:gd name="T31" fmla="*/ 13176 h 61"/>
                <a:gd name="T32" fmla="*/ 648 w 60"/>
                <a:gd name="T33" fmla="*/ 12744 h 61"/>
                <a:gd name="T34" fmla="*/ 216 w 60"/>
                <a:gd name="T35" fmla="*/ 12096 h 61"/>
                <a:gd name="T36" fmla="*/ 648 w 60"/>
                <a:gd name="T37" fmla="*/ 11448 h 61"/>
                <a:gd name="T38" fmla="*/ 216 w 60"/>
                <a:gd name="T39" fmla="*/ 11448 h 61"/>
                <a:gd name="T40" fmla="*/ 648 w 60"/>
                <a:gd name="T41" fmla="*/ 10800 h 61"/>
                <a:gd name="T42" fmla="*/ 216 w 60"/>
                <a:gd name="T43" fmla="*/ 10800 h 61"/>
                <a:gd name="T44" fmla="*/ 0 w 60"/>
                <a:gd name="T45" fmla="*/ 10368 h 61"/>
                <a:gd name="T46" fmla="*/ 648 w 60"/>
                <a:gd name="T47" fmla="*/ 9936 h 61"/>
                <a:gd name="T48" fmla="*/ 864 w 60"/>
                <a:gd name="T49" fmla="*/ 9720 h 61"/>
                <a:gd name="T50" fmla="*/ 0 w 60"/>
                <a:gd name="T51" fmla="*/ 9936 h 61"/>
                <a:gd name="T52" fmla="*/ 0 w 60"/>
                <a:gd name="T53" fmla="*/ 9072 h 61"/>
                <a:gd name="T54" fmla="*/ 864 w 60"/>
                <a:gd name="T55" fmla="*/ 8424 h 61"/>
                <a:gd name="T56" fmla="*/ 1080 w 60"/>
                <a:gd name="T57" fmla="*/ 8208 h 61"/>
                <a:gd name="T58" fmla="*/ 1512 w 60"/>
                <a:gd name="T59" fmla="*/ 7560 h 61"/>
                <a:gd name="T60" fmla="*/ 2160 w 60"/>
                <a:gd name="T61" fmla="*/ 7344 h 61"/>
                <a:gd name="T62" fmla="*/ 3456 w 60"/>
                <a:gd name="T63" fmla="*/ 5400 h 61"/>
                <a:gd name="T64" fmla="*/ 3672 w 60"/>
                <a:gd name="T65" fmla="*/ 5184 h 61"/>
                <a:gd name="T66" fmla="*/ 4320 w 60"/>
                <a:gd name="T67" fmla="*/ 4320 h 61"/>
                <a:gd name="T68" fmla="*/ 3888 w 60"/>
                <a:gd name="T69" fmla="*/ 3672 h 61"/>
                <a:gd name="T70" fmla="*/ 4968 w 60"/>
                <a:gd name="T71" fmla="*/ 3240 h 61"/>
                <a:gd name="T72" fmla="*/ 4968 w 60"/>
                <a:gd name="T73" fmla="*/ 3024 h 61"/>
                <a:gd name="T74" fmla="*/ 5400 w 60"/>
                <a:gd name="T75" fmla="*/ 2592 h 61"/>
                <a:gd name="T76" fmla="*/ 6048 w 60"/>
                <a:gd name="T77" fmla="*/ 2376 h 61"/>
                <a:gd name="T78" fmla="*/ 5832 w 60"/>
                <a:gd name="T79" fmla="*/ 1944 h 61"/>
                <a:gd name="T80" fmla="*/ 6480 w 60"/>
                <a:gd name="T81" fmla="*/ 1512 h 61"/>
                <a:gd name="T82" fmla="*/ 6912 w 60"/>
                <a:gd name="T83" fmla="*/ 1512 h 61"/>
                <a:gd name="T84" fmla="*/ 6912 w 60"/>
                <a:gd name="T85" fmla="*/ 1296 h 61"/>
                <a:gd name="T86" fmla="*/ 7344 w 60"/>
                <a:gd name="T87" fmla="*/ 1080 h 61"/>
                <a:gd name="T88" fmla="*/ 7560 w 60"/>
                <a:gd name="T89" fmla="*/ 1296 h 61"/>
                <a:gd name="T90" fmla="*/ 7776 w 60"/>
                <a:gd name="T91" fmla="*/ 1080 h 61"/>
                <a:gd name="T92" fmla="*/ 8424 w 60"/>
                <a:gd name="T93" fmla="*/ 1080 h 61"/>
                <a:gd name="T94" fmla="*/ 8424 w 60"/>
                <a:gd name="T95" fmla="*/ 648 h 61"/>
                <a:gd name="T96" fmla="*/ 9288 w 60"/>
                <a:gd name="T97" fmla="*/ 864 h 61"/>
                <a:gd name="T98" fmla="*/ 9720 w 60"/>
                <a:gd name="T99" fmla="*/ 432 h 61"/>
                <a:gd name="T100" fmla="*/ 9936 w 60"/>
                <a:gd name="T101" fmla="*/ 0 h 61"/>
                <a:gd name="T102" fmla="*/ 9936 w 60"/>
                <a:gd name="T103" fmla="*/ 432 h 61"/>
                <a:gd name="T104" fmla="*/ 10584 w 60"/>
                <a:gd name="T105" fmla="*/ 216 h 61"/>
                <a:gd name="T106" fmla="*/ 11016 w 60"/>
                <a:gd name="T107" fmla="*/ 216 h 61"/>
                <a:gd name="T108" fmla="*/ 11448 w 60"/>
                <a:gd name="T109" fmla="*/ 216 h 61"/>
                <a:gd name="T110" fmla="*/ 12744 w 60"/>
                <a:gd name="T111" fmla="*/ 648 h 61"/>
                <a:gd name="T112" fmla="*/ 12312 w 60"/>
                <a:gd name="T113" fmla="*/ 1080 h 61"/>
                <a:gd name="T114" fmla="*/ 12960 w 60"/>
                <a:gd name="T115" fmla="*/ 1080 h 6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
                <a:gd name="T175" fmla="*/ 0 h 61"/>
                <a:gd name="T176" fmla="*/ 60 w 60"/>
                <a:gd name="T177" fmla="*/ 61 h 6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 h="61">
                  <a:moveTo>
                    <a:pt x="55" y="7"/>
                  </a:moveTo>
                  <a:lnTo>
                    <a:pt x="55" y="5"/>
                  </a:lnTo>
                  <a:lnTo>
                    <a:pt x="53" y="4"/>
                  </a:lnTo>
                  <a:lnTo>
                    <a:pt x="51" y="4"/>
                  </a:lnTo>
                  <a:lnTo>
                    <a:pt x="49" y="5"/>
                  </a:lnTo>
                  <a:lnTo>
                    <a:pt x="49" y="8"/>
                  </a:lnTo>
                  <a:lnTo>
                    <a:pt x="47" y="9"/>
                  </a:lnTo>
                  <a:lnTo>
                    <a:pt x="46" y="9"/>
                  </a:lnTo>
                  <a:lnTo>
                    <a:pt x="45" y="9"/>
                  </a:lnTo>
                  <a:lnTo>
                    <a:pt x="44" y="9"/>
                  </a:lnTo>
                  <a:lnTo>
                    <a:pt x="42" y="9"/>
                  </a:lnTo>
                  <a:lnTo>
                    <a:pt x="41" y="9"/>
                  </a:lnTo>
                  <a:lnTo>
                    <a:pt x="39" y="7"/>
                  </a:lnTo>
                  <a:lnTo>
                    <a:pt x="37" y="7"/>
                  </a:lnTo>
                  <a:lnTo>
                    <a:pt x="36" y="8"/>
                  </a:lnTo>
                  <a:lnTo>
                    <a:pt x="35" y="8"/>
                  </a:lnTo>
                  <a:lnTo>
                    <a:pt x="34" y="10"/>
                  </a:lnTo>
                  <a:lnTo>
                    <a:pt x="33" y="10"/>
                  </a:lnTo>
                  <a:lnTo>
                    <a:pt x="32" y="10"/>
                  </a:lnTo>
                  <a:lnTo>
                    <a:pt x="31" y="10"/>
                  </a:lnTo>
                  <a:lnTo>
                    <a:pt x="30" y="11"/>
                  </a:lnTo>
                  <a:lnTo>
                    <a:pt x="28" y="12"/>
                  </a:lnTo>
                  <a:lnTo>
                    <a:pt x="27" y="13"/>
                  </a:lnTo>
                  <a:lnTo>
                    <a:pt x="26" y="14"/>
                  </a:lnTo>
                  <a:lnTo>
                    <a:pt x="26" y="15"/>
                  </a:lnTo>
                  <a:lnTo>
                    <a:pt x="26" y="16"/>
                  </a:lnTo>
                  <a:lnTo>
                    <a:pt x="24" y="18"/>
                  </a:lnTo>
                  <a:lnTo>
                    <a:pt x="22" y="19"/>
                  </a:lnTo>
                  <a:lnTo>
                    <a:pt x="21" y="20"/>
                  </a:lnTo>
                  <a:lnTo>
                    <a:pt x="22" y="21"/>
                  </a:lnTo>
                  <a:lnTo>
                    <a:pt x="22" y="26"/>
                  </a:lnTo>
                  <a:lnTo>
                    <a:pt x="20" y="28"/>
                  </a:lnTo>
                  <a:lnTo>
                    <a:pt x="21" y="30"/>
                  </a:lnTo>
                  <a:lnTo>
                    <a:pt x="20" y="32"/>
                  </a:lnTo>
                  <a:lnTo>
                    <a:pt x="18" y="31"/>
                  </a:lnTo>
                  <a:lnTo>
                    <a:pt x="17" y="33"/>
                  </a:lnTo>
                  <a:lnTo>
                    <a:pt x="17" y="36"/>
                  </a:lnTo>
                  <a:lnTo>
                    <a:pt x="17" y="42"/>
                  </a:lnTo>
                  <a:lnTo>
                    <a:pt x="18" y="44"/>
                  </a:lnTo>
                  <a:lnTo>
                    <a:pt x="18" y="46"/>
                  </a:lnTo>
                  <a:lnTo>
                    <a:pt x="17" y="46"/>
                  </a:lnTo>
                  <a:lnTo>
                    <a:pt x="17" y="47"/>
                  </a:lnTo>
                  <a:lnTo>
                    <a:pt x="18" y="48"/>
                  </a:lnTo>
                  <a:lnTo>
                    <a:pt x="17" y="50"/>
                  </a:lnTo>
                  <a:lnTo>
                    <a:pt x="16" y="51"/>
                  </a:lnTo>
                  <a:lnTo>
                    <a:pt x="16" y="55"/>
                  </a:lnTo>
                  <a:lnTo>
                    <a:pt x="16" y="56"/>
                  </a:lnTo>
                  <a:lnTo>
                    <a:pt x="15" y="58"/>
                  </a:lnTo>
                  <a:lnTo>
                    <a:pt x="15" y="57"/>
                  </a:lnTo>
                  <a:lnTo>
                    <a:pt x="15" y="55"/>
                  </a:lnTo>
                  <a:lnTo>
                    <a:pt x="13" y="54"/>
                  </a:lnTo>
                  <a:lnTo>
                    <a:pt x="14" y="53"/>
                  </a:lnTo>
                  <a:lnTo>
                    <a:pt x="13" y="53"/>
                  </a:lnTo>
                  <a:lnTo>
                    <a:pt x="13" y="55"/>
                  </a:lnTo>
                  <a:lnTo>
                    <a:pt x="12" y="55"/>
                  </a:lnTo>
                  <a:lnTo>
                    <a:pt x="10" y="56"/>
                  </a:lnTo>
                  <a:lnTo>
                    <a:pt x="11" y="55"/>
                  </a:lnTo>
                  <a:lnTo>
                    <a:pt x="10" y="56"/>
                  </a:lnTo>
                  <a:lnTo>
                    <a:pt x="8" y="59"/>
                  </a:lnTo>
                  <a:lnTo>
                    <a:pt x="7" y="59"/>
                  </a:lnTo>
                  <a:lnTo>
                    <a:pt x="6" y="60"/>
                  </a:lnTo>
                  <a:lnTo>
                    <a:pt x="4" y="61"/>
                  </a:lnTo>
                  <a:lnTo>
                    <a:pt x="4" y="59"/>
                  </a:lnTo>
                  <a:lnTo>
                    <a:pt x="4" y="58"/>
                  </a:lnTo>
                  <a:lnTo>
                    <a:pt x="3" y="59"/>
                  </a:lnTo>
                  <a:lnTo>
                    <a:pt x="2" y="59"/>
                  </a:lnTo>
                  <a:lnTo>
                    <a:pt x="2" y="57"/>
                  </a:lnTo>
                  <a:lnTo>
                    <a:pt x="1" y="56"/>
                  </a:lnTo>
                  <a:lnTo>
                    <a:pt x="2" y="55"/>
                  </a:lnTo>
                  <a:lnTo>
                    <a:pt x="2" y="54"/>
                  </a:lnTo>
                  <a:lnTo>
                    <a:pt x="3" y="53"/>
                  </a:lnTo>
                  <a:lnTo>
                    <a:pt x="2" y="53"/>
                  </a:lnTo>
                  <a:lnTo>
                    <a:pt x="2" y="54"/>
                  </a:lnTo>
                  <a:lnTo>
                    <a:pt x="1" y="54"/>
                  </a:lnTo>
                  <a:lnTo>
                    <a:pt x="1" y="53"/>
                  </a:lnTo>
                  <a:lnTo>
                    <a:pt x="1" y="52"/>
                  </a:lnTo>
                  <a:lnTo>
                    <a:pt x="2" y="52"/>
                  </a:lnTo>
                  <a:lnTo>
                    <a:pt x="2" y="51"/>
                  </a:lnTo>
                  <a:lnTo>
                    <a:pt x="3" y="50"/>
                  </a:lnTo>
                  <a:lnTo>
                    <a:pt x="4" y="49"/>
                  </a:lnTo>
                  <a:lnTo>
                    <a:pt x="3" y="49"/>
                  </a:lnTo>
                  <a:lnTo>
                    <a:pt x="2" y="50"/>
                  </a:lnTo>
                  <a:lnTo>
                    <a:pt x="1" y="50"/>
                  </a:lnTo>
                  <a:lnTo>
                    <a:pt x="1" y="49"/>
                  </a:lnTo>
                  <a:lnTo>
                    <a:pt x="1" y="48"/>
                  </a:lnTo>
                  <a:lnTo>
                    <a:pt x="0" y="48"/>
                  </a:lnTo>
                  <a:lnTo>
                    <a:pt x="0" y="47"/>
                  </a:lnTo>
                  <a:lnTo>
                    <a:pt x="2" y="47"/>
                  </a:lnTo>
                  <a:lnTo>
                    <a:pt x="3" y="47"/>
                  </a:lnTo>
                  <a:lnTo>
                    <a:pt x="3" y="46"/>
                  </a:lnTo>
                  <a:lnTo>
                    <a:pt x="4" y="46"/>
                  </a:lnTo>
                  <a:lnTo>
                    <a:pt x="5" y="46"/>
                  </a:lnTo>
                  <a:lnTo>
                    <a:pt x="5" y="45"/>
                  </a:lnTo>
                  <a:lnTo>
                    <a:pt x="4" y="45"/>
                  </a:lnTo>
                  <a:lnTo>
                    <a:pt x="4" y="46"/>
                  </a:lnTo>
                  <a:lnTo>
                    <a:pt x="2" y="46"/>
                  </a:lnTo>
                  <a:lnTo>
                    <a:pt x="1" y="46"/>
                  </a:lnTo>
                  <a:lnTo>
                    <a:pt x="0" y="46"/>
                  </a:lnTo>
                  <a:lnTo>
                    <a:pt x="0" y="44"/>
                  </a:lnTo>
                  <a:lnTo>
                    <a:pt x="0" y="43"/>
                  </a:lnTo>
                  <a:lnTo>
                    <a:pt x="0" y="42"/>
                  </a:lnTo>
                  <a:lnTo>
                    <a:pt x="1" y="41"/>
                  </a:lnTo>
                  <a:lnTo>
                    <a:pt x="2" y="41"/>
                  </a:lnTo>
                  <a:lnTo>
                    <a:pt x="2" y="39"/>
                  </a:lnTo>
                  <a:lnTo>
                    <a:pt x="4" y="39"/>
                  </a:lnTo>
                  <a:lnTo>
                    <a:pt x="4" y="38"/>
                  </a:lnTo>
                  <a:lnTo>
                    <a:pt x="5" y="38"/>
                  </a:lnTo>
                  <a:lnTo>
                    <a:pt x="5" y="37"/>
                  </a:lnTo>
                  <a:lnTo>
                    <a:pt x="6" y="36"/>
                  </a:lnTo>
                  <a:lnTo>
                    <a:pt x="7" y="36"/>
                  </a:lnTo>
                  <a:lnTo>
                    <a:pt x="7" y="35"/>
                  </a:lnTo>
                  <a:lnTo>
                    <a:pt x="8" y="35"/>
                  </a:lnTo>
                  <a:lnTo>
                    <a:pt x="9" y="35"/>
                  </a:lnTo>
                  <a:lnTo>
                    <a:pt x="10" y="34"/>
                  </a:lnTo>
                  <a:lnTo>
                    <a:pt x="11" y="32"/>
                  </a:lnTo>
                  <a:lnTo>
                    <a:pt x="14" y="29"/>
                  </a:lnTo>
                  <a:lnTo>
                    <a:pt x="14" y="28"/>
                  </a:lnTo>
                  <a:lnTo>
                    <a:pt x="16" y="25"/>
                  </a:lnTo>
                  <a:lnTo>
                    <a:pt x="17" y="25"/>
                  </a:lnTo>
                  <a:lnTo>
                    <a:pt x="18" y="24"/>
                  </a:lnTo>
                  <a:lnTo>
                    <a:pt x="17" y="24"/>
                  </a:lnTo>
                  <a:lnTo>
                    <a:pt x="17" y="23"/>
                  </a:lnTo>
                  <a:lnTo>
                    <a:pt x="18" y="21"/>
                  </a:lnTo>
                  <a:lnTo>
                    <a:pt x="18" y="20"/>
                  </a:lnTo>
                  <a:lnTo>
                    <a:pt x="20" y="20"/>
                  </a:lnTo>
                  <a:lnTo>
                    <a:pt x="20" y="19"/>
                  </a:lnTo>
                  <a:lnTo>
                    <a:pt x="20" y="18"/>
                  </a:lnTo>
                  <a:lnTo>
                    <a:pt x="18" y="19"/>
                  </a:lnTo>
                  <a:lnTo>
                    <a:pt x="18" y="17"/>
                  </a:lnTo>
                  <a:lnTo>
                    <a:pt x="19" y="17"/>
                  </a:lnTo>
                  <a:lnTo>
                    <a:pt x="21" y="16"/>
                  </a:lnTo>
                  <a:lnTo>
                    <a:pt x="22" y="15"/>
                  </a:lnTo>
                  <a:lnTo>
                    <a:pt x="23" y="15"/>
                  </a:lnTo>
                  <a:lnTo>
                    <a:pt x="24" y="14"/>
                  </a:lnTo>
                  <a:lnTo>
                    <a:pt x="22" y="14"/>
                  </a:lnTo>
                  <a:lnTo>
                    <a:pt x="23" y="14"/>
                  </a:lnTo>
                  <a:lnTo>
                    <a:pt x="24" y="14"/>
                  </a:lnTo>
                  <a:lnTo>
                    <a:pt x="25" y="13"/>
                  </a:lnTo>
                  <a:lnTo>
                    <a:pt x="23" y="13"/>
                  </a:lnTo>
                  <a:lnTo>
                    <a:pt x="25" y="12"/>
                  </a:lnTo>
                  <a:lnTo>
                    <a:pt x="26" y="12"/>
                  </a:lnTo>
                  <a:lnTo>
                    <a:pt x="26" y="11"/>
                  </a:lnTo>
                  <a:lnTo>
                    <a:pt x="28" y="11"/>
                  </a:lnTo>
                  <a:lnTo>
                    <a:pt x="28" y="10"/>
                  </a:lnTo>
                  <a:lnTo>
                    <a:pt x="27" y="10"/>
                  </a:lnTo>
                  <a:lnTo>
                    <a:pt x="26" y="10"/>
                  </a:lnTo>
                  <a:lnTo>
                    <a:pt x="27" y="9"/>
                  </a:lnTo>
                  <a:lnTo>
                    <a:pt x="28" y="9"/>
                  </a:lnTo>
                  <a:lnTo>
                    <a:pt x="29" y="9"/>
                  </a:lnTo>
                  <a:lnTo>
                    <a:pt x="29" y="8"/>
                  </a:lnTo>
                  <a:lnTo>
                    <a:pt x="30" y="7"/>
                  </a:lnTo>
                  <a:lnTo>
                    <a:pt x="31" y="7"/>
                  </a:lnTo>
                  <a:lnTo>
                    <a:pt x="31" y="8"/>
                  </a:lnTo>
                  <a:lnTo>
                    <a:pt x="32" y="7"/>
                  </a:lnTo>
                  <a:lnTo>
                    <a:pt x="33" y="7"/>
                  </a:lnTo>
                  <a:lnTo>
                    <a:pt x="33" y="6"/>
                  </a:lnTo>
                  <a:lnTo>
                    <a:pt x="32" y="6"/>
                  </a:lnTo>
                  <a:lnTo>
                    <a:pt x="33" y="5"/>
                  </a:lnTo>
                  <a:lnTo>
                    <a:pt x="34" y="6"/>
                  </a:lnTo>
                  <a:lnTo>
                    <a:pt x="34" y="5"/>
                  </a:lnTo>
                  <a:lnTo>
                    <a:pt x="35" y="4"/>
                  </a:lnTo>
                  <a:lnTo>
                    <a:pt x="35" y="5"/>
                  </a:lnTo>
                  <a:lnTo>
                    <a:pt x="35" y="6"/>
                  </a:lnTo>
                  <a:lnTo>
                    <a:pt x="35" y="7"/>
                  </a:lnTo>
                  <a:lnTo>
                    <a:pt x="36" y="7"/>
                  </a:lnTo>
                  <a:lnTo>
                    <a:pt x="36" y="6"/>
                  </a:lnTo>
                  <a:lnTo>
                    <a:pt x="36" y="5"/>
                  </a:lnTo>
                  <a:lnTo>
                    <a:pt x="37" y="5"/>
                  </a:lnTo>
                  <a:lnTo>
                    <a:pt x="38" y="5"/>
                  </a:lnTo>
                  <a:lnTo>
                    <a:pt x="39" y="5"/>
                  </a:lnTo>
                  <a:lnTo>
                    <a:pt x="40" y="4"/>
                  </a:lnTo>
                  <a:lnTo>
                    <a:pt x="38" y="4"/>
                  </a:lnTo>
                  <a:lnTo>
                    <a:pt x="38" y="3"/>
                  </a:lnTo>
                  <a:lnTo>
                    <a:pt x="39" y="3"/>
                  </a:lnTo>
                  <a:lnTo>
                    <a:pt x="40" y="3"/>
                  </a:lnTo>
                  <a:lnTo>
                    <a:pt x="41" y="4"/>
                  </a:lnTo>
                  <a:lnTo>
                    <a:pt x="43" y="4"/>
                  </a:lnTo>
                  <a:lnTo>
                    <a:pt x="43" y="3"/>
                  </a:lnTo>
                  <a:lnTo>
                    <a:pt x="44" y="3"/>
                  </a:lnTo>
                  <a:lnTo>
                    <a:pt x="45" y="2"/>
                  </a:lnTo>
                  <a:lnTo>
                    <a:pt x="46" y="2"/>
                  </a:lnTo>
                  <a:lnTo>
                    <a:pt x="45" y="1"/>
                  </a:lnTo>
                  <a:lnTo>
                    <a:pt x="45" y="0"/>
                  </a:lnTo>
                  <a:lnTo>
                    <a:pt x="46" y="0"/>
                  </a:lnTo>
                  <a:lnTo>
                    <a:pt x="48" y="0"/>
                  </a:lnTo>
                  <a:lnTo>
                    <a:pt x="48" y="1"/>
                  </a:lnTo>
                  <a:lnTo>
                    <a:pt x="47" y="2"/>
                  </a:lnTo>
                  <a:lnTo>
                    <a:pt x="46" y="2"/>
                  </a:lnTo>
                  <a:lnTo>
                    <a:pt x="46" y="4"/>
                  </a:lnTo>
                  <a:lnTo>
                    <a:pt x="48" y="3"/>
                  </a:lnTo>
                  <a:lnTo>
                    <a:pt x="48" y="2"/>
                  </a:lnTo>
                  <a:lnTo>
                    <a:pt x="49" y="1"/>
                  </a:lnTo>
                  <a:lnTo>
                    <a:pt x="50" y="1"/>
                  </a:lnTo>
                  <a:lnTo>
                    <a:pt x="50" y="2"/>
                  </a:lnTo>
                  <a:lnTo>
                    <a:pt x="51" y="1"/>
                  </a:lnTo>
                  <a:lnTo>
                    <a:pt x="51" y="0"/>
                  </a:lnTo>
                  <a:lnTo>
                    <a:pt x="53" y="0"/>
                  </a:lnTo>
                  <a:lnTo>
                    <a:pt x="54" y="1"/>
                  </a:lnTo>
                  <a:lnTo>
                    <a:pt x="53" y="1"/>
                  </a:lnTo>
                  <a:lnTo>
                    <a:pt x="54" y="2"/>
                  </a:lnTo>
                  <a:lnTo>
                    <a:pt x="55" y="1"/>
                  </a:lnTo>
                  <a:lnTo>
                    <a:pt x="56" y="1"/>
                  </a:lnTo>
                  <a:lnTo>
                    <a:pt x="59" y="3"/>
                  </a:lnTo>
                  <a:lnTo>
                    <a:pt x="57" y="4"/>
                  </a:lnTo>
                  <a:lnTo>
                    <a:pt x="55" y="3"/>
                  </a:lnTo>
                  <a:lnTo>
                    <a:pt x="55" y="4"/>
                  </a:lnTo>
                  <a:lnTo>
                    <a:pt x="57" y="5"/>
                  </a:lnTo>
                  <a:lnTo>
                    <a:pt x="59" y="5"/>
                  </a:lnTo>
                  <a:lnTo>
                    <a:pt x="60" y="5"/>
                  </a:lnTo>
                  <a:lnTo>
                    <a:pt x="56" y="6"/>
                  </a:lnTo>
                  <a:lnTo>
                    <a:pt x="56" y="7"/>
                  </a:lnTo>
                  <a:lnTo>
                    <a:pt x="55"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34" name="Freeform 1010"/>
            <p:cNvSpPr>
              <a:spLocks/>
            </p:cNvSpPr>
            <p:nvPr/>
          </p:nvSpPr>
          <p:spPr bwMode="auto">
            <a:xfrm>
              <a:off x="3031" y="1494"/>
              <a:ext cx="360" cy="366"/>
            </a:xfrm>
            <a:custGeom>
              <a:avLst/>
              <a:gdLst>
                <a:gd name="T0" fmla="*/ 11016 w 60"/>
                <a:gd name="T1" fmla="*/ 864 h 61"/>
                <a:gd name="T2" fmla="*/ 9936 w 60"/>
                <a:gd name="T3" fmla="*/ 1944 h 61"/>
                <a:gd name="T4" fmla="*/ 8856 w 60"/>
                <a:gd name="T5" fmla="*/ 1944 h 61"/>
                <a:gd name="T6" fmla="*/ 7560 w 60"/>
                <a:gd name="T7" fmla="*/ 1728 h 61"/>
                <a:gd name="T8" fmla="*/ 6696 w 60"/>
                <a:gd name="T9" fmla="*/ 2160 h 61"/>
                <a:gd name="T10" fmla="*/ 5616 w 60"/>
                <a:gd name="T11" fmla="*/ 3024 h 61"/>
                <a:gd name="T12" fmla="*/ 4752 w 60"/>
                <a:gd name="T13" fmla="*/ 4104 h 61"/>
                <a:gd name="T14" fmla="*/ 4320 w 60"/>
                <a:gd name="T15" fmla="*/ 6048 h 61"/>
                <a:gd name="T16" fmla="*/ 3672 w 60"/>
                <a:gd name="T17" fmla="*/ 7128 h 61"/>
                <a:gd name="T18" fmla="*/ 3888 w 60"/>
                <a:gd name="T19" fmla="*/ 9936 h 61"/>
                <a:gd name="T20" fmla="*/ 3672 w 60"/>
                <a:gd name="T21" fmla="*/ 10800 h 61"/>
                <a:gd name="T22" fmla="*/ 3240 w 60"/>
                <a:gd name="T23" fmla="*/ 12528 h 61"/>
                <a:gd name="T24" fmla="*/ 3024 w 60"/>
                <a:gd name="T25" fmla="*/ 11448 h 61"/>
                <a:gd name="T26" fmla="*/ 2592 w 60"/>
                <a:gd name="T27" fmla="*/ 11880 h 61"/>
                <a:gd name="T28" fmla="*/ 2160 w 60"/>
                <a:gd name="T29" fmla="*/ 12096 h 61"/>
                <a:gd name="T30" fmla="*/ 864 w 60"/>
                <a:gd name="T31" fmla="*/ 13176 h 61"/>
                <a:gd name="T32" fmla="*/ 648 w 60"/>
                <a:gd name="T33" fmla="*/ 12744 h 61"/>
                <a:gd name="T34" fmla="*/ 216 w 60"/>
                <a:gd name="T35" fmla="*/ 12096 h 61"/>
                <a:gd name="T36" fmla="*/ 648 w 60"/>
                <a:gd name="T37" fmla="*/ 11448 h 61"/>
                <a:gd name="T38" fmla="*/ 216 w 60"/>
                <a:gd name="T39" fmla="*/ 11448 h 61"/>
                <a:gd name="T40" fmla="*/ 648 w 60"/>
                <a:gd name="T41" fmla="*/ 10800 h 61"/>
                <a:gd name="T42" fmla="*/ 216 w 60"/>
                <a:gd name="T43" fmla="*/ 10800 h 61"/>
                <a:gd name="T44" fmla="*/ 0 w 60"/>
                <a:gd name="T45" fmla="*/ 10368 h 61"/>
                <a:gd name="T46" fmla="*/ 648 w 60"/>
                <a:gd name="T47" fmla="*/ 9936 h 61"/>
                <a:gd name="T48" fmla="*/ 864 w 60"/>
                <a:gd name="T49" fmla="*/ 9720 h 61"/>
                <a:gd name="T50" fmla="*/ 0 w 60"/>
                <a:gd name="T51" fmla="*/ 9936 h 61"/>
                <a:gd name="T52" fmla="*/ 0 w 60"/>
                <a:gd name="T53" fmla="*/ 9072 h 61"/>
                <a:gd name="T54" fmla="*/ 864 w 60"/>
                <a:gd name="T55" fmla="*/ 8424 h 61"/>
                <a:gd name="T56" fmla="*/ 1080 w 60"/>
                <a:gd name="T57" fmla="*/ 8208 h 61"/>
                <a:gd name="T58" fmla="*/ 1512 w 60"/>
                <a:gd name="T59" fmla="*/ 7560 h 61"/>
                <a:gd name="T60" fmla="*/ 2160 w 60"/>
                <a:gd name="T61" fmla="*/ 7344 h 61"/>
                <a:gd name="T62" fmla="*/ 3456 w 60"/>
                <a:gd name="T63" fmla="*/ 5400 h 61"/>
                <a:gd name="T64" fmla="*/ 3672 w 60"/>
                <a:gd name="T65" fmla="*/ 5184 h 61"/>
                <a:gd name="T66" fmla="*/ 4320 w 60"/>
                <a:gd name="T67" fmla="*/ 4320 h 61"/>
                <a:gd name="T68" fmla="*/ 3888 w 60"/>
                <a:gd name="T69" fmla="*/ 3672 h 61"/>
                <a:gd name="T70" fmla="*/ 4968 w 60"/>
                <a:gd name="T71" fmla="*/ 3240 h 61"/>
                <a:gd name="T72" fmla="*/ 4968 w 60"/>
                <a:gd name="T73" fmla="*/ 3024 h 61"/>
                <a:gd name="T74" fmla="*/ 5400 w 60"/>
                <a:gd name="T75" fmla="*/ 2592 h 61"/>
                <a:gd name="T76" fmla="*/ 6048 w 60"/>
                <a:gd name="T77" fmla="*/ 2376 h 61"/>
                <a:gd name="T78" fmla="*/ 5832 w 60"/>
                <a:gd name="T79" fmla="*/ 1944 h 61"/>
                <a:gd name="T80" fmla="*/ 6480 w 60"/>
                <a:gd name="T81" fmla="*/ 1512 h 61"/>
                <a:gd name="T82" fmla="*/ 6912 w 60"/>
                <a:gd name="T83" fmla="*/ 1512 h 61"/>
                <a:gd name="T84" fmla="*/ 6912 w 60"/>
                <a:gd name="T85" fmla="*/ 1296 h 61"/>
                <a:gd name="T86" fmla="*/ 7344 w 60"/>
                <a:gd name="T87" fmla="*/ 1080 h 61"/>
                <a:gd name="T88" fmla="*/ 7560 w 60"/>
                <a:gd name="T89" fmla="*/ 1296 h 61"/>
                <a:gd name="T90" fmla="*/ 7776 w 60"/>
                <a:gd name="T91" fmla="*/ 1080 h 61"/>
                <a:gd name="T92" fmla="*/ 8424 w 60"/>
                <a:gd name="T93" fmla="*/ 1080 h 61"/>
                <a:gd name="T94" fmla="*/ 8424 w 60"/>
                <a:gd name="T95" fmla="*/ 648 h 61"/>
                <a:gd name="T96" fmla="*/ 9288 w 60"/>
                <a:gd name="T97" fmla="*/ 864 h 61"/>
                <a:gd name="T98" fmla="*/ 9720 w 60"/>
                <a:gd name="T99" fmla="*/ 432 h 61"/>
                <a:gd name="T100" fmla="*/ 9936 w 60"/>
                <a:gd name="T101" fmla="*/ 0 h 61"/>
                <a:gd name="T102" fmla="*/ 9936 w 60"/>
                <a:gd name="T103" fmla="*/ 432 h 61"/>
                <a:gd name="T104" fmla="*/ 10584 w 60"/>
                <a:gd name="T105" fmla="*/ 216 h 61"/>
                <a:gd name="T106" fmla="*/ 11016 w 60"/>
                <a:gd name="T107" fmla="*/ 216 h 61"/>
                <a:gd name="T108" fmla="*/ 11448 w 60"/>
                <a:gd name="T109" fmla="*/ 216 h 61"/>
                <a:gd name="T110" fmla="*/ 12744 w 60"/>
                <a:gd name="T111" fmla="*/ 648 h 61"/>
                <a:gd name="T112" fmla="*/ 12312 w 60"/>
                <a:gd name="T113" fmla="*/ 1080 h 61"/>
                <a:gd name="T114" fmla="*/ 12960 w 60"/>
                <a:gd name="T115" fmla="*/ 1080 h 6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
                <a:gd name="T175" fmla="*/ 0 h 61"/>
                <a:gd name="T176" fmla="*/ 60 w 60"/>
                <a:gd name="T177" fmla="*/ 61 h 6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 h="61">
                  <a:moveTo>
                    <a:pt x="55" y="7"/>
                  </a:moveTo>
                  <a:lnTo>
                    <a:pt x="55" y="5"/>
                  </a:lnTo>
                  <a:lnTo>
                    <a:pt x="53" y="4"/>
                  </a:lnTo>
                  <a:lnTo>
                    <a:pt x="51" y="4"/>
                  </a:lnTo>
                  <a:lnTo>
                    <a:pt x="49" y="5"/>
                  </a:lnTo>
                  <a:lnTo>
                    <a:pt x="49" y="8"/>
                  </a:lnTo>
                  <a:lnTo>
                    <a:pt x="47" y="9"/>
                  </a:lnTo>
                  <a:lnTo>
                    <a:pt x="46" y="9"/>
                  </a:lnTo>
                  <a:lnTo>
                    <a:pt x="45" y="9"/>
                  </a:lnTo>
                  <a:lnTo>
                    <a:pt x="44" y="9"/>
                  </a:lnTo>
                  <a:lnTo>
                    <a:pt x="42" y="9"/>
                  </a:lnTo>
                  <a:lnTo>
                    <a:pt x="41" y="9"/>
                  </a:lnTo>
                  <a:lnTo>
                    <a:pt x="39" y="7"/>
                  </a:lnTo>
                  <a:lnTo>
                    <a:pt x="37" y="7"/>
                  </a:lnTo>
                  <a:lnTo>
                    <a:pt x="36" y="8"/>
                  </a:lnTo>
                  <a:lnTo>
                    <a:pt x="35" y="8"/>
                  </a:lnTo>
                  <a:lnTo>
                    <a:pt x="34" y="10"/>
                  </a:lnTo>
                  <a:lnTo>
                    <a:pt x="33" y="10"/>
                  </a:lnTo>
                  <a:lnTo>
                    <a:pt x="32" y="10"/>
                  </a:lnTo>
                  <a:lnTo>
                    <a:pt x="31" y="10"/>
                  </a:lnTo>
                  <a:lnTo>
                    <a:pt x="30" y="11"/>
                  </a:lnTo>
                  <a:lnTo>
                    <a:pt x="28" y="12"/>
                  </a:lnTo>
                  <a:lnTo>
                    <a:pt x="27" y="13"/>
                  </a:lnTo>
                  <a:lnTo>
                    <a:pt x="26" y="14"/>
                  </a:lnTo>
                  <a:lnTo>
                    <a:pt x="26" y="15"/>
                  </a:lnTo>
                  <a:lnTo>
                    <a:pt x="26" y="16"/>
                  </a:lnTo>
                  <a:lnTo>
                    <a:pt x="24" y="18"/>
                  </a:lnTo>
                  <a:lnTo>
                    <a:pt x="22" y="19"/>
                  </a:lnTo>
                  <a:lnTo>
                    <a:pt x="21" y="20"/>
                  </a:lnTo>
                  <a:lnTo>
                    <a:pt x="22" y="21"/>
                  </a:lnTo>
                  <a:lnTo>
                    <a:pt x="22" y="26"/>
                  </a:lnTo>
                  <a:lnTo>
                    <a:pt x="20" y="28"/>
                  </a:lnTo>
                  <a:lnTo>
                    <a:pt x="21" y="30"/>
                  </a:lnTo>
                  <a:lnTo>
                    <a:pt x="20" y="32"/>
                  </a:lnTo>
                  <a:lnTo>
                    <a:pt x="18" y="31"/>
                  </a:lnTo>
                  <a:lnTo>
                    <a:pt x="17" y="33"/>
                  </a:lnTo>
                  <a:lnTo>
                    <a:pt x="17" y="36"/>
                  </a:lnTo>
                  <a:lnTo>
                    <a:pt x="17" y="42"/>
                  </a:lnTo>
                  <a:lnTo>
                    <a:pt x="18" y="44"/>
                  </a:lnTo>
                  <a:lnTo>
                    <a:pt x="18" y="46"/>
                  </a:lnTo>
                  <a:lnTo>
                    <a:pt x="17" y="46"/>
                  </a:lnTo>
                  <a:lnTo>
                    <a:pt x="17" y="47"/>
                  </a:lnTo>
                  <a:lnTo>
                    <a:pt x="18" y="48"/>
                  </a:lnTo>
                  <a:lnTo>
                    <a:pt x="17" y="50"/>
                  </a:lnTo>
                  <a:lnTo>
                    <a:pt x="16" y="51"/>
                  </a:lnTo>
                  <a:lnTo>
                    <a:pt x="16" y="55"/>
                  </a:lnTo>
                  <a:lnTo>
                    <a:pt x="16" y="56"/>
                  </a:lnTo>
                  <a:lnTo>
                    <a:pt x="15" y="58"/>
                  </a:lnTo>
                  <a:lnTo>
                    <a:pt x="15" y="57"/>
                  </a:lnTo>
                  <a:lnTo>
                    <a:pt x="15" y="55"/>
                  </a:lnTo>
                  <a:lnTo>
                    <a:pt x="13" y="54"/>
                  </a:lnTo>
                  <a:lnTo>
                    <a:pt x="14" y="53"/>
                  </a:lnTo>
                  <a:lnTo>
                    <a:pt x="13" y="53"/>
                  </a:lnTo>
                  <a:lnTo>
                    <a:pt x="13" y="55"/>
                  </a:lnTo>
                  <a:lnTo>
                    <a:pt x="12" y="55"/>
                  </a:lnTo>
                  <a:lnTo>
                    <a:pt x="10" y="56"/>
                  </a:lnTo>
                  <a:lnTo>
                    <a:pt x="11" y="55"/>
                  </a:lnTo>
                  <a:lnTo>
                    <a:pt x="10" y="56"/>
                  </a:lnTo>
                  <a:lnTo>
                    <a:pt x="8" y="59"/>
                  </a:lnTo>
                  <a:lnTo>
                    <a:pt x="7" y="59"/>
                  </a:lnTo>
                  <a:lnTo>
                    <a:pt x="6" y="60"/>
                  </a:lnTo>
                  <a:lnTo>
                    <a:pt x="4" y="61"/>
                  </a:lnTo>
                  <a:lnTo>
                    <a:pt x="4" y="59"/>
                  </a:lnTo>
                  <a:lnTo>
                    <a:pt x="4" y="58"/>
                  </a:lnTo>
                  <a:lnTo>
                    <a:pt x="3" y="59"/>
                  </a:lnTo>
                  <a:lnTo>
                    <a:pt x="2" y="59"/>
                  </a:lnTo>
                  <a:lnTo>
                    <a:pt x="2" y="57"/>
                  </a:lnTo>
                  <a:lnTo>
                    <a:pt x="1" y="56"/>
                  </a:lnTo>
                  <a:lnTo>
                    <a:pt x="2" y="55"/>
                  </a:lnTo>
                  <a:lnTo>
                    <a:pt x="2" y="54"/>
                  </a:lnTo>
                  <a:lnTo>
                    <a:pt x="3" y="53"/>
                  </a:lnTo>
                  <a:lnTo>
                    <a:pt x="2" y="53"/>
                  </a:lnTo>
                  <a:lnTo>
                    <a:pt x="2" y="54"/>
                  </a:lnTo>
                  <a:lnTo>
                    <a:pt x="1" y="54"/>
                  </a:lnTo>
                  <a:lnTo>
                    <a:pt x="1" y="53"/>
                  </a:lnTo>
                  <a:lnTo>
                    <a:pt x="1" y="52"/>
                  </a:lnTo>
                  <a:lnTo>
                    <a:pt x="2" y="52"/>
                  </a:lnTo>
                  <a:lnTo>
                    <a:pt x="2" y="51"/>
                  </a:lnTo>
                  <a:lnTo>
                    <a:pt x="3" y="50"/>
                  </a:lnTo>
                  <a:lnTo>
                    <a:pt x="4" y="49"/>
                  </a:lnTo>
                  <a:lnTo>
                    <a:pt x="3" y="49"/>
                  </a:lnTo>
                  <a:lnTo>
                    <a:pt x="2" y="50"/>
                  </a:lnTo>
                  <a:lnTo>
                    <a:pt x="1" y="50"/>
                  </a:lnTo>
                  <a:lnTo>
                    <a:pt x="1" y="49"/>
                  </a:lnTo>
                  <a:lnTo>
                    <a:pt x="1" y="48"/>
                  </a:lnTo>
                  <a:lnTo>
                    <a:pt x="0" y="48"/>
                  </a:lnTo>
                  <a:lnTo>
                    <a:pt x="0" y="47"/>
                  </a:lnTo>
                  <a:lnTo>
                    <a:pt x="2" y="47"/>
                  </a:lnTo>
                  <a:lnTo>
                    <a:pt x="3" y="47"/>
                  </a:lnTo>
                  <a:lnTo>
                    <a:pt x="3" y="46"/>
                  </a:lnTo>
                  <a:lnTo>
                    <a:pt x="4" y="46"/>
                  </a:lnTo>
                  <a:lnTo>
                    <a:pt x="5" y="46"/>
                  </a:lnTo>
                  <a:lnTo>
                    <a:pt x="5" y="45"/>
                  </a:lnTo>
                  <a:lnTo>
                    <a:pt x="4" y="45"/>
                  </a:lnTo>
                  <a:lnTo>
                    <a:pt x="4" y="46"/>
                  </a:lnTo>
                  <a:lnTo>
                    <a:pt x="2" y="46"/>
                  </a:lnTo>
                  <a:lnTo>
                    <a:pt x="1" y="46"/>
                  </a:lnTo>
                  <a:lnTo>
                    <a:pt x="0" y="46"/>
                  </a:lnTo>
                  <a:lnTo>
                    <a:pt x="0" y="44"/>
                  </a:lnTo>
                  <a:lnTo>
                    <a:pt x="0" y="43"/>
                  </a:lnTo>
                  <a:lnTo>
                    <a:pt x="0" y="42"/>
                  </a:lnTo>
                  <a:lnTo>
                    <a:pt x="1" y="41"/>
                  </a:lnTo>
                  <a:lnTo>
                    <a:pt x="2" y="41"/>
                  </a:lnTo>
                  <a:lnTo>
                    <a:pt x="2" y="39"/>
                  </a:lnTo>
                  <a:lnTo>
                    <a:pt x="4" y="39"/>
                  </a:lnTo>
                  <a:lnTo>
                    <a:pt x="4" y="38"/>
                  </a:lnTo>
                  <a:lnTo>
                    <a:pt x="5" y="38"/>
                  </a:lnTo>
                  <a:lnTo>
                    <a:pt x="5" y="37"/>
                  </a:lnTo>
                  <a:lnTo>
                    <a:pt x="6" y="36"/>
                  </a:lnTo>
                  <a:lnTo>
                    <a:pt x="7" y="36"/>
                  </a:lnTo>
                  <a:lnTo>
                    <a:pt x="7" y="35"/>
                  </a:lnTo>
                  <a:lnTo>
                    <a:pt x="8" y="35"/>
                  </a:lnTo>
                  <a:lnTo>
                    <a:pt x="9" y="35"/>
                  </a:lnTo>
                  <a:lnTo>
                    <a:pt x="10" y="34"/>
                  </a:lnTo>
                  <a:lnTo>
                    <a:pt x="11" y="32"/>
                  </a:lnTo>
                  <a:lnTo>
                    <a:pt x="14" y="29"/>
                  </a:lnTo>
                  <a:lnTo>
                    <a:pt x="14" y="28"/>
                  </a:lnTo>
                  <a:lnTo>
                    <a:pt x="16" y="25"/>
                  </a:lnTo>
                  <a:lnTo>
                    <a:pt x="17" y="25"/>
                  </a:lnTo>
                  <a:lnTo>
                    <a:pt x="18" y="24"/>
                  </a:lnTo>
                  <a:lnTo>
                    <a:pt x="17" y="24"/>
                  </a:lnTo>
                  <a:lnTo>
                    <a:pt x="17" y="23"/>
                  </a:lnTo>
                  <a:lnTo>
                    <a:pt x="18" y="21"/>
                  </a:lnTo>
                  <a:lnTo>
                    <a:pt x="18" y="20"/>
                  </a:lnTo>
                  <a:lnTo>
                    <a:pt x="20" y="20"/>
                  </a:lnTo>
                  <a:lnTo>
                    <a:pt x="20" y="19"/>
                  </a:lnTo>
                  <a:lnTo>
                    <a:pt x="20" y="18"/>
                  </a:lnTo>
                  <a:lnTo>
                    <a:pt x="18" y="19"/>
                  </a:lnTo>
                  <a:lnTo>
                    <a:pt x="18" y="17"/>
                  </a:lnTo>
                  <a:lnTo>
                    <a:pt x="19" y="17"/>
                  </a:lnTo>
                  <a:lnTo>
                    <a:pt x="21" y="16"/>
                  </a:lnTo>
                  <a:lnTo>
                    <a:pt x="22" y="15"/>
                  </a:lnTo>
                  <a:lnTo>
                    <a:pt x="23" y="15"/>
                  </a:lnTo>
                  <a:lnTo>
                    <a:pt x="24" y="14"/>
                  </a:lnTo>
                  <a:lnTo>
                    <a:pt x="22" y="14"/>
                  </a:lnTo>
                  <a:lnTo>
                    <a:pt x="23" y="14"/>
                  </a:lnTo>
                  <a:lnTo>
                    <a:pt x="24" y="14"/>
                  </a:lnTo>
                  <a:lnTo>
                    <a:pt x="25" y="13"/>
                  </a:lnTo>
                  <a:lnTo>
                    <a:pt x="23" y="13"/>
                  </a:lnTo>
                  <a:lnTo>
                    <a:pt x="25" y="12"/>
                  </a:lnTo>
                  <a:lnTo>
                    <a:pt x="26" y="12"/>
                  </a:lnTo>
                  <a:lnTo>
                    <a:pt x="26" y="11"/>
                  </a:lnTo>
                  <a:lnTo>
                    <a:pt x="28" y="11"/>
                  </a:lnTo>
                  <a:lnTo>
                    <a:pt x="28" y="10"/>
                  </a:lnTo>
                  <a:lnTo>
                    <a:pt x="27" y="10"/>
                  </a:lnTo>
                  <a:lnTo>
                    <a:pt x="26" y="10"/>
                  </a:lnTo>
                  <a:lnTo>
                    <a:pt x="27" y="9"/>
                  </a:lnTo>
                  <a:lnTo>
                    <a:pt x="28" y="9"/>
                  </a:lnTo>
                  <a:lnTo>
                    <a:pt x="29" y="9"/>
                  </a:lnTo>
                  <a:lnTo>
                    <a:pt x="29" y="8"/>
                  </a:lnTo>
                  <a:lnTo>
                    <a:pt x="30" y="7"/>
                  </a:lnTo>
                  <a:lnTo>
                    <a:pt x="31" y="7"/>
                  </a:lnTo>
                  <a:lnTo>
                    <a:pt x="31" y="8"/>
                  </a:lnTo>
                  <a:lnTo>
                    <a:pt x="32" y="7"/>
                  </a:lnTo>
                  <a:lnTo>
                    <a:pt x="33" y="7"/>
                  </a:lnTo>
                  <a:lnTo>
                    <a:pt x="33" y="6"/>
                  </a:lnTo>
                  <a:lnTo>
                    <a:pt x="32" y="6"/>
                  </a:lnTo>
                  <a:lnTo>
                    <a:pt x="33" y="5"/>
                  </a:lnTo>
                  <a:lnTo>
                    <a:pt x="34" y="6"/>
                  </a:lnTo>
                  <a:lnTo>
                    <a:pt x="34" y="5"/>
                  </a:lnTo>
                  <a:lnTo>
                    <a:pt x="35" y="4"/>
                  </a:lnTo>
                  <a:lnTo>
                    <a:pt x="35" y="5"/>
                  </a:lnTo>
                  <a:lnTo>
                    <a:pt x="35" y="6"/>
                  </a:lnTo>
                  <a:lnTo>
                    <a:pt x="35" y="7"/>
                  </a:lnTo>
                  <a:lnTo>
                    <a:pt x="36" y="7"/>
                  </a:lnTo>
                  <a:lnTo>
                    <a:pt x="36" y="6"/>
                  </a:lnTo>
                  <a:lnTo>
                    <a:pt x="36" y="5"/>
                  </a:lnTo>
                  <a:lnTo>
                    <a:pt x="37" y="5"/>
                  </a:lnTo>
                  <a:lnTo>
                    <a:pt x="38" y="5"/>
                  </a:lnTo>
                  <a:lnTo>
                    <a:pt x="39" y="5"/>
                  </a:lnTo>
                  <a:lnTo>
                    <a:pt x="40" y="4"/>
                  </a:lnTo>
                  <a:lnTo>
                    <a:pt x="38" y="4"/>
                  </a:lnTo>
                  <a:lnTo>
                    <a:pt x="38" y="3"/>
                  </a:lnTo>
                  <a:lnTo>
                    <a:pt x="39" y="3"/>
                  </a:lnTo>
                  <a:lnTo>
                    <a:pt x="40" y="3"/>
                  </a:lnTo>
                  <a:lnTo>
                    <a:pt x="41" y="4"/>
                  </a:lnTo>
                  <a:lnTo>
                    <a:pt x="43" y="4"/>
                  </a:lnTo>
                  <a:lnTo>
                    <a:pt x="43" y="3"/>
                  </a:lnTo>
                  <a:lnTo>
                    <a:pt x="44" y="3"/>
                  </a:lnTo>
                  <a:lnTo>
                    <a:pt x="45" y="2"/>
                  </a:lnTo>
                  <a:lnTo>
                    <a:pt x="46" y="2"/>
                  </a:lnTo>
                  <a:lnTo>
                    <a:pt x="45" y="1"/>
                  </a:lnTo>
                  <a:lnTo>
                    <a:pt x="45" y="0"/>
                  </a:lnTo>
                  <a:lnTo>
                    <a:pt x="46" y="0"/>
                  </a:lnTo>
                  <a:lnTo>
                    <a:pt x="48" y="0"/>
                  </a:lnTo>
                  <a:lnTo>
                    <a:pt x="48" y="1"/>
                  </a:lnTo>
                  <a:lnTo>
                    <a:pt x="47" y="2"/>
                  </a:lnTo>
                  <a:lnTo>
                    <a:pt x="46" y="2"/>
                  </a:lnTo>
                  <a:lnTo>
                    <a:pt x="46" y="4"/>
                  </a:lnTo>
                  <a:lnTo>
                    <a:pt x="48" y="3"/>
                  </a:lnTo>
                  <a:lnTo>
                    <a:pt x="48" y="2"/>
                  </a:lnTo>
                  <a:lnTo>
                    <a:pt x="49" y="1"/>
                  </a:lnTo>
                  <a:lnTo>
                    <a:pt x="50" y="1"/>
                  </a:lnTo>
                  <a:lnTo>
                    <a:pt x="50" y="2"/>
                  </a:lnTo>
                  <a:lnTo>
                    <a:pt x="51" y="1"/>
                  </a:lnTo>
                  <a:lnTo>
                    <a:pt x="51" y="0"/>
                  </a:lnTo>
                  <a:lnTo>
                    <a:pt x="53" y="0"/>
                  </a:lnTo>
                  <a:lnTo>
                    <a:pt x="54" y="1"/>
                  </a:lnTo>
                  <a:lnTo>
                    <a:pt x="53" y="1"/>
                  </a:lnTo>
                  <a:lnTo>
                    <a:pt x="54" y="2"/>
                  </a:lnTo>
                  <a:lnTo>
                    <a:pt x="55" y="1"/>
                  </a:lnTo>
                  <a:lnTo>
                    <a:pt x="56" y="1"/>
                  </a:lnTo>
                  <a:lnTo>
                    <a:pt x="59" y="3"/>
                  </a:lnTo>
                  <a:lnTo>
                    <a:pt x="57" y="4"/>
                  </a:lnTo>
                  <a:lnTo>
                    <a:pt x="55" y="3"/>
                  </a:lnTo>
                  <a:lnTo>
                    <a:pt x="55" y="4"/>
                  </a:lnTo>
                  <a:lnTo>
                    <a:pt x="57" y="5"/>
                  </a:lnTo>
                  <a:lnTo>
                    <a:pt x="59" y="5"/>
                  </a:lnTo>
                  <a:lnTo>
                    <a:pt x="60" y="5"/>
                  </a:lnTo>
                  <a:lnTo>
                    <a:pt x="56" y="6"/>
                  </a:lnTo>
                  <a:lnTo>
                    <a:pt x="56" y="7"/>
                  </a:lnTo>
                  <a:lnTo>
                    <a:pt x="55"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35" name="Freeform 1011"/>
            <p:cNvSpPr>
              <a:spLocks/>
            </p:cNvSpPr>
            <p:nvPr/>
          </p:nvSpPr>
          <p:spPr bwMode="auto">
            <a:xfrm>
              <a:off x="2833" y="2166"/>
              <a:ext cx="174" cy="144"/>
            </a:xfrm>
            <a:custGeom>
              <a:avLst/>
              <a:gdLst>
                <a:gd name="T0" fmla="*/ 6048 w 29"/>
                <a:gd name="T1" fmla="*/ 864 h 24"/>
                <a:gd name="T2" fmla="*/ 6264 w 29"/>
                <a:gd name="T3" fmla="*/ 1296 h 24"/>
                <a:gd name="T4" fmla="*/ 6048 w 29"/>
                <a:gd name="T5" fmla="*/ 1512 h 24"/>
                <a:gd name="T6" fmla="*/ 5616 w 29"/>
                <a:gd name="T7" fmla="*/ 1728 h 24"/>
                <a:gd name="T8" fmla="*/ 5400 w 29"/>
                <a:gd name="T9" fmla="*/ 1728 h 24"/>
                <a:gd name="T10" fmla="*/ 4968 w 29"/>
                <a:gd name="T11" fmla="*/ 2160 h 24"/>
                <a:gd name="T12" fmla="*/ 4968 w 29"/>
                <a:gd name="T13" fmla="*/ 2160 h 24"/>
                <a:gd name="T14" fmla="*/ 4752 w 29"/>
                <a:gd name="T15" fmla="*/ 2592 h 24"/>
                <a:gd name="T16" fmla="*/ 4752 w 29"/>
                <a:gd name="T17" fmla="*/ 3024 h 24"/>
                <a:gd name="T18" fmla="*/ 4752 w 29"/>
                <a:gd name="T19" fmla="*/ 3456 h 24"/>
                <a:gd name="T20" fmla="*/ 4536 w 29"/>
                <a:gd name="T21" fmla="*/ 3888 h 24"/>
                <a:gd name="T22" fmla="*/ 4320 w 29"/>
                <a:gd name="T23" fmla="*/ 4104 h 24"/>
                <a:gd name="T24" fmla="*/ 4104 w 29"/>
                <a:gd name="T25" fmla="*/ 4320 h 24"/>
                <a:gd name="T26" fmla="*/ 3888 w 29"/>
                <a:gd name="T27" fmla="*/ 4536 h 24"/>
                <a:gd name="T28" fmla="*/ 3672 w 29"/>
                <a:gd name="T29" fmla="*/ 4536 h 24"/>
                <a:gd name="T30" fmla="*/ 3672 w 29"/>
                <a:gd name="T31" fmla="*/ 4752 h 24"/>
                <a:gd name="T32" fmla="*/ 3456 w 29"/>
                <a:gd name="T33" fmla="*/ 4968 h 24"/>
                <a:gd name="T34" fmla="*/ 3024 w 29"/>
                <a:gd name="T35" fmla="*/ 4752 h 24"/>
                <a:gd name="T36" fmla="*/ 2808 w 29"/>
                <a:gd name="T37" fmla="*/ 4752 h 24"/>
                <a:gd name="T38" fmla="*/ 2376 w 29"/>
                <a:gd name="T39" fmla="*/ 4968 h 24"/>
                <a:gd name="T40" fmla="*/ 1944 w 29"/>
                <a:gd name="T41" fmla="*/ 5184 h 24"/>
                <a:gd name="T42" fmla="*/ 1728 w 29"/>
                <a:gd name="T43" fmla="*/ 5184 h 24"/>
                <a:gd name="T44" fmla="*/ 1728 w 29"/>
                <a:gd name="T45" fmla="*/ 4968 h 24"/>
                <a:gd name="T46" fmla="*/ 1512 w 29"/>
                <a:gd name="T47" fmla="*/ 4968 h 24"/>
                <a:gd name="T48" fmla="*/ 1296 w 29"/>
                <a:gd name="T49" fmla="*/ 4536 h 24"/>
                <a:gd name="T50" fmla="*/ 1080 w 29"/>
                <a:gd name="T51" fmla="*/ 4536 h 24"/>
                <a:gd name="T52" fmla="*/ 1080 w 29"/>
                <a:gd name="T53" fmla="*/ 4536 h 24"/>
                <a:gd name="T54" fmla="*/ 1080 w 29"/>
                <a:gd name="T55" fmla="*/ 4320 h 24"/>
                <a:gd name="T56" fmla="*/ 1296 w 29"/>
                <a:gd name="T57" fmla="*/ 3888 h 24"/>
                <a:gd name="T58" fmla="*/ 1296 w 29"/>
                <a:gd name="T59" fmla="*/ 3456 h 24"/>
                <a:gd name="T60" fmla="*/ 1080 w 29"/>
                <a:gd name="T61" fmla="*/ 3024 h 24"/>
                <a:gd name="T62" fmla="*/ 1296 w 29"/>
                <a:gd name="T63" fmla="*/ 2808 h 24"/>
                <a:gd name="T64" fmla="*/ 1296 w 29"/>
                <a:gd name="T65" fmla="*/ 2160 h 24"/>
                <a:gd name="T66" fmla="*/ 1512 w 29"/>
                <a:gd name="T67" fmla="*/ 1944 h 24"/>
                <a:gd name="T68" fmla="*/ 1512 w 29"/>
                <a:gd name="T69" fmla="*/ 1512 h 24"/>
                <a:gd name="T70" fmla="*/ 1296 w 29"/>
                <a:gd name="T71" fmla="*/ 1296 h 24"/>
                <a:gd name="T72" fmla="*/ 1080 w 29"/>
                <a:gd name="T73" fmla="*/ 1512 h 24"/>
                <a:gd name="T74" fmla="*/ 648 w 29"/>
                <a:gd name="T75" fmla="*/ 1512 h 24"/>
                <a:gd name="T76" fmla="*/ 432 w 29"/>
                <a:gd name="T77" fmla="*/ 1296 h 24"/>
                <a:gd name="T78" fmla="*/ 432 w 29"/>
                <a:gd name="T79" fmla="*/ 1080 h 24"/>
                <a:gd name="T80" fmla="*/ 0 w 29"/>
                <a:gd name="T81" fmla="*/ 648 h 24"/>
                <a:gd name="T82" fmla="*/ 216 w 29"/>
                <a:gd name="T83" fmla="*/ 432 h 24"/>
                <a:gd name="T84" fmla="*/ 648 w 29"/>
                <a:gd name="T85" fmla="*/ 432 h 24"/>
                <a:gd name="T86" fmla="*/ 648 w 29"/>
                <a:gd name="T87" fmla="*/ 216 h 24"/>
                <a:gd name="T88" fmla="*/ 864 w 29"/>
                <a:gd name="T89" fmla="*/ 0 h 24"/>
                <a:gd name="T90" fmla="*/ 1080 w 29"/>
                <a:gd name="T91" fmla="*/ 216 h 24"/>
                <a:gd name="T92" fmla="*/ 1728 w 29"/>
                <a:gd name="T93" fmla="*/ 216 h 24"/>
                <a:gd name="T94" fmla="*/ 1728 w 29"/>
                <a:gd name="T95" fmla="*/ 216 h 24"/>
                <a:gd name="T96" fmla="*/ 1944 w 29"/>
                <a:gd name="T97" fmla="*/ 216 h 24"/>
                <a:gd name="T98" fmla="*/ 2592 w 29"/>
                <a:gd name="T99" fmla="*/ 432 h 24"/>
                <a:gd name="T100" fmla="*/ 2808 w 29"/>
                <a:gd name="T101" fmla="*/ 216 h 24"/>
                <a:gd name="T102" fmla="*/ 3456 w 29"/>
                <a:gd name="T103" fmla="*/ 432 h 24"/>
                <a:gd name="T104" fmla="*/ 3888 w 29"/>
                <a:gd name="T105" fmla="*/ 432 h 24"/>
                <a:gd name="T106" fmla="*/ 4320 w 29"/>
                <a:gd name="T107" fmla="*/ 648 h 24"/>
                <a:gd name="T108" fmla="*/ 4536 w 29"/>
                <a:gd name="T109" fmla="*/ 648 h 24"/>
                <a:gd name="T110" fmla="*/ 4536 w 29"/>
                <a:gd name="T111" fmla="*/ 864 h 24"/>
                <a:gd name="T112" fmla="*/ 5184 w 29"/>
                <a:gd name="T113" fmla="*/ 864 h 24"/>
                <a:gd name="T114" fmla="*/ 5400 w 29"/>
                <a:gd name="T115" fmla="*/ 864 h 24"/>
                <a:gd name="T116" fmla="*/ 5400 w 29"/>
                <a:gd name="T117" fmla="*/ 864 h 24"/>
                <a:gd name="T118" fmla="*/ 5616 w 29"/>
                <a:gd name="T119" fmla="*/ 864 h 24"/>
                <a:gd name="T120" fmla="*/ 6048 w 29"/>
                <a:gd name="T121" fmla="*/ 864 h 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
                <a:gd name="T184" fmla="*/ 0 h 24"/>
                <a:gd name="T185" fmla="*/ 29 w 29"/>
                <a:gd name="T186" fmla="*/ 24 h 2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 h="24">
                  <a:moveTo>
                    <a:pt x="28" y="4"/>
                  </a:moveTo>
                  <a:lnTo>
                    <a:pt x="29" y="6"/>
                  </a:lnTo>
                  <a:lnTo>
                    <a:pt x="28" y="7"/>
                  </a:lnTo>
                  <a:lnTo>
                    <a:pt x="26" y="8"/>
                  </a:lnTo>
                  <a:lnTo>
                    <a:pt x="25" y="8"/>
                  </a:lnTo>
                  <a:lnTo>
                    <a:pt x="23" y="10"/>
                  </a:lnTo>
                  <a:lnTo>
                    <a:pt x="22" y="12"/>
                  </a:lnTo>
                  <a:lnTo>
                    <a:pt x="22" y="14"/>
                  </a:lnTo>
                  <a:lnTo>
                    <a:pt x="22" y="16"/>
                  </a:lnTo>
                  <a:lnTo>
                    <a:pt x="21" y="18"/>
                  </a:lnTo>
                  <a:lnTo>
                    <a:pt x="20" y="19"/>
                  </a:lnTo>
                  <a:lnTo>
                    <a:pt x="19" y="20"/>
                  </a:lnTo>
                  <a:lnTo>
                    <a:pt x="18" y="21"/>
                  </a:lnTo>
                  <a:lnTo>
                    <a:pt x="17" y="21"/>
                  </a:lnTo>
                  <a:lnTo>
                    <a:pt x="17" y="22"/>
                  </a:lnTo>
                  <a:lnTo>
                    <a:pt x="16" y="23"/>
                  </a:lnTo>
                  <a:lnTo>
                    <a:pt x="14" y="22"/>
                  </a:lnTo>
                  <a:lnTo>
                    <a:pt x="13" y="22"/>
                  </a:lnTo>
                  <a:lnTo>
                    <a:pt x="11" y="23"/>
                  </a:lnTo>
                  <a:lnTo>
                    <a:pt x="9" y="24"/>
                  </a:lnTo>
                  <a:lnTo>
                    <a:pt x="8" y="24"/>
                  </a:lnTo>
                  <a:lnTo>
                    <a:pt x="8" y="23"/>
                  </a:lnTo>
                  <a:lnTo>
                    <a:pt x="7" y="23"/>
                  </a:lnTo>
                  <a:lnTo>
                    <a:pt x="6" y="21"/>
                  </a:lnTo>
                  <a:lnTo>
                    <a:pt x="5" y="21"/>
                  </a:lnTo>
                  <a:lnTo>
                    <a:pt x="5" y="20"/>
                  </a:lnTo>
                  <a:lnTo>
                    <a:pt x="6" y="18"/>
                  </a:lnTo>
                  <a:lnTo>
                    <a:pt x="6" y="16"/>
                  </a:lnTo>
                  <a:lnTo>
                    <a:pt x="5" y="14"/>
                  </a:lnTo>
                  <a:lnTo>
                    <a:pt x="6" y="13"/>
                  </a:lnTo>
                  <a:lnTo>
                    <a:pt x="6" y="10"/>
                  </a:lnTo>
                  <a:lnTo>
                    <a:pt x="7" y="9"/>
                  </a:lnTo>
                  <a:lnTo>
                    <a:pt x="7" y="7"/>
                  </a:lnTo>
                  <a:lnTo>
                    <a:pt x="6" y="6"/>
                  </a:lnTo>
                  <a:lnTo>
                    <a:pt x="5" y="7"/>
                  </a:lnTo>
                  <a:lnTo>
                    <a:pt x="3" y="7"/>
                  </a:lnTo>
                  <a:lnTo>
                    <a:pt x="2" y="6"/>
                  </a:lnTo>
                  <a:lnTo>
                    <a:pt x="2" y="5"/>
                  </a:lnTo>
                  <a:lnTo>
                    <a:pt x="0" y="3"/>
                  </a:lnTo>
                  <a:lnTo>
                    <a:pt x="1" y="2"/>
                  </a:lnTo>
                  <a:lnTo>
                    <a:pt x="3" y="2"/>
                  </a:lnTo>
                  <a:lnTo>
                    <a:pt x="3" y="1"/>
                  </a:lnTo>
                  <a:lnTo>
                    <a:pt x="4" y="0"/>
                  </a:lnTo>
                  <a:lnTo>
                    <a:pt x="5" y="1"/>
                  </a:lnTo>
                  <a:lnTo>
                    <a:pt x="8" y="1"/>
                  </a:lnTo>
                  <a:lnTo>
                    <a:pt x="9" y="1"/>
                  </a:lnTo>
                  <a:lnTo>
                    <a:pt x="12" y="2"/>
                  </a:lnTo>
                  <a:lnTo>
                    <a:pt x="13" y="1"/>
                  </a:lnTo>
                  <a:lnTo>
                    <a:pt x="16" y="2"/>
                  </a:lnTo>
                  <a:lnTo>
                    <a:pt x="18" y="2"/>
                  </a:lnTo>
                  <a:lnTo>
                    <a:pt x="20" y="3"/>
                  </a:lnTo>
                  <a:lnTo>
                    <a:pt x="21" y="3"/>
                  </a:lnTo>
                  <a:lnTo>
                    <a:pt x="21" y="4"/>
                  </a:lnTo>
                  <a:lnTo>
                    <a:pt x="24" y="4"/>
                  </a:lnTo>
                  <a:lnTo>
                    <a:pt x="25" y="4"/>
                  </a:lnTo>
                  <a:lnTo>
                    <a:pt x="26" y="4"/>
                  </a:lnTo>
                  <a:lnTo>
                    <a:pt x="28"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36" name="Freeform 1012"/>
            <p:cNvSpPr>
              <a:spLocks/>
            </p:cNvSpPr>
            <p:nvPr/>
          </p:nvSpPr>
          <p:spPr bwMode="auto">
            <a:xfrm>
              <a:off x="2833" y="2166"/>
              <a:ext cx="174" cy="144"/>
            </a:xfrm>
            <a:custGeom>
              <a:avLst/>
              <a:gdLst>
                <a:gd name="T0" fmla="*/ 6048 w 29"/>
                <a:gd name="T1" fmla="*/ 864 h 24"/>
                <a:gd name="T2" fmla="*/ 6264 w 29"/>
                <a:gd name="T3" fmla="*/ 1296 h 24"/>
                <a:gd name="T4" fmla="*/ 6048 w 29"/>
                <a:gd name="T5" fmla="*/ 1512 h 24"/>
                <a:gd name="T6" fmla="*/ 5616 w 29"/>
                <a:gd name="T7" fmla="*/ 1728 h 24"/>
                <a:gd name="T8" fmla="*/ 5400 w 29"/>
                <a:gd name="T9" fmla="*/ 1728 h 24"/>
                <a:gd name="T10" fmla="*/ 4968 w 29"/>
                <a:gd name="T11" fmla="*/ 2160 h 24"/>
                <a:gd name="T12" fmla="*/ 4968 w 29"/>
                <a:gd name="T13" fmla="*/ 2160 h 24"/>
                <a:gd name="T14" fmla="*/ 4752 w 29"/>
                <a:gd name="T15" fmla="*/ 2592 h 24"/>
                <a:gd name="T16" fmla="*/ 4752 w 29"/>
                <a:gd name="T17" fmla="*/ 3024 h 24"/>
                <a:gd name="T18" fmla="*/ 4752 w 29"/>
                <a:gd name="T19" fmla="*/ 3456 h 24"/>
                <a:gd name="T20" fmla="*/ 4536 w 29"/>
                <a:gd name="T21" fmla="*/ 3888 h 24"/>
                <a:gd name="T22" fmla="*/ 4320 w 29"/>
                <a:gd name="T23" fmla="*/ 4104 h 24"/>
                <a:gd name="T24" fmla="*/ 4104 w 29"/>
                <a:gd name="T25" fmla="*/ 4320 h 24"/>
                <a:gd name="T26" fmla="*/ 3888 w 29"/>
                <a:gd name="T27" fmla="*/ 4536 h 24"/>
                <a:gd name="T28" fmla="*/ 3672 w 29"/>
                <a:gd name="T29" fmla="*/ 4536 h 24"/>
                <a:gd name="T30" fmla="*/ 3672 w 29"/>
                <a:gd name="T31" fmla="*/ 4752 h 24"/>
                <a:gd name="T32" fmla="*/ 3456 w 29"/>
                <a:gd name="T33" fmla="*/ 4968 h 24"/>
                <a:gd name="T34" fmla="*/ 3024 w 29"/>
                <a:gd name="T35" fmla="*/ 4752 h 24"/>
                <a:gd name="T36" fmla="*/ 2808 w 29"/>
                <a:gd name="T37" fmla="*/ 4752 h 24"/>
                <a:gd name="T38" fmla="*/ 2376 w 29"/>
                <a:gd name="T39" fmla="*/ 4968 h 24"/>
                <a:gd name="T40" fmla="*/ 1944 w 29"/>
                <a:gd name="T41" fmla="*/ 5184 h 24"/>
                <a:gd name="T42" fmla="*/ 1728 w 29"/>
                <a:gd name="T43" fmla="*/ 5184 h 24"/>
                <a:gd name="T44" fmla="*/ 1728 w 29"/>
                <a:gd name="T45" fmla="*/ 4968 h 24"/>
                <a:gd name="T46" fmla="*/ 1512 w 29"/>
                <a:gd name="T47" fmla="*/ 4968 h 24"/>
                <a:gd name="T48" fmla="*/ 1296 w 29"/>
                <a:gd name="T49" fmla="*/ 4536 h 24"/>
                <a:gd name="T50" fmla="*/ 1080 w 29"/>
                <a:gd name="T51" fmla="*/ 4536 h 24"/>
                <a:gd name="T52" fmla="*/ 1080 w 29"/>
                <a:gd name="T53" fmla="*/ 4536 h 24"/>
                <a:gd name="T54" fmla="*/ 1080 w 29"/>
                <a:gd name="T55" fmla="*/ 4320 h 24"/>
                <a:gd name="T56" fmla="*/ 1296 w 29"/>
                <a:gd name="T57" fmla="*/ 3888 h 24"/>
                <a:gd name="T58" fmla="*/ 1296 w 29"/>
                <a:gd name="T59" fmla="*/ 3456 h 24"/>
                <a:gd name="T60" fmla="*/ 1080 w 29"/>
                <a:gd name="T61" fmla="*/ 3024 h 24"/>
                <a:gd name="T62" fmla="*/ 1296 w 29"/>
                <a:gd name="T63" fmla="*/ 2808 h 24"/>
                <a:gd name="T64" fmla="*/ 1296 w 29"/>
                <a:gd name="T65" fmla="*/ 2160 h 24"/>
                <a:gd name="T66" fmla="*/ 1512 w 29"/>
                <a:gd name="T67" fmla="*/ 1944 h 24"/>
                <a:gd name="T68" fmla="*/ 1512 w 29"/>
                <a:gd name="T69" fmla="*/ 1512 h 24"/>
                <a:gd name="T70" fmla="*/ 1296 w 29"/>
                <a:gd name="T71" fmla="*/ 1296 h 24"/>
                <a:gd name="T72" fmla="*/ 1080 w 29"/>
                <a:gd name="T73" fmla="*/ 1512 h 24"/>
                <a:gd name="T74" fmla="*/ 648 w 29"/>
                <a:gd name="T75" fmla="*/ 1512 h 24"/>
                <a:gd name="T76" fmla="*/ 432 w 29"/>
                <a:gd name="T77" fmla="*/ 1296 h 24"/>
                <a:gd name="T78" fmla="*/ 432 w 29"/>
                <a:gd name="T79" fmla="*/ 1080 h 24"/>
                <a:gd name="T80" fmla="*/ 0 w 29"/>
                <a:gd name="T81" fmla="*/ 648 h 24"/>
                <a:gd name="T82" fmla="*/ 216 w 29"/>
                <a:gd name="T83" fmla="*/ 432 h 24"/>
                <a:gd name="T84" fmla="*/ 648 w 29"/>
                <a:gd name="T85" fmla="*/ 432 h 24"/>
                <a:gd name="T86" fmla="*/ 648 w 29"/>
                <a:gd name="T87" fmla="*/ 216 h 24"/>
                <a:gd name="T88" fmla="*/ 864 w 29"/>
                <a:gd name="T89" fmla="*/ 0 h 24"/>
                <a:gd name="T90" fmla="*/ 1080 w 29"/>
                <a:gd name="T91" fmla="*/ 216 h 24"/>
                <a:gd name="T92" fmla="*/ 1728 w 29"/>
                <a:gd name="T93" fmla="*/ 216 h 24"/>
                <a:gd name="T94" fmla="*/ 1728 w 29"/>
                <a:gd name="T95" fmla="*/ 216 h 24"/>
                <a:gd name="T96" fmla="*/ 1944 w 29"/>
                <a:gd name="T97" fmla="*/ 216 h 24"/>
                <a:gd name="T98" fmla="*/ 2592 w 29"/>
                <a:gd name="T99" fmla="*/ 432 h 24"/>
                <a:gd name="T100" fmla="*/ 2808 w 29"/>
                <a:gd name="T101" fmla="*/ 216 h 24"/>
                <a:gd name="T102" fmla="*/ 3456 w 29"/>
                <a:gd name="T103" fmla="*/ 432 h 24"/>
                <a:gd name="T104" fmla="*/ 3888 w 29"/>
                <a:gd name="T105" fmla="*/ 432 h 24"/>
                <a:gd name="T106" fmla="*/ 4320 w 29"/>
                <a:gd name="T107" fmla="*/ 648 h 24"/>
                <a:gd name="T108" fmla="*/ 4536 w 29"/>
                <a:gd name="T109" fmla="*/ 648 h 24"/>
                <a:gd name="T110" fmla="*/ 4536 w 29"/>
                <a:gd name="T111" fmla="*/ 864 h 24"/>
                <a:gd name="T112" fmla="*/ 5184 w 29"/>
                <a:gd name="T113" fmla="*/ 864 h 24"/>
                <a:gd name="T114" fmla="*/ 5400 w 29"/>
                <a:gd name="T115" fmla="*/ 864 h 24"/>
                <a:gd name="T116" fmla="*/ 5400 w 29"/>
                <a:gd name="T117" fmla="*/ 864 h 24"/>
                <a:gd name="T118" fmla="*/ 5616 w 29"/>
                <a:gd name="T119" fmla="*/ 864 h 24"/>
                <a:gd name="T120" fmla="*/ 6048 w 29"/>
                <a:gd name="T121" fmla="*/ 864 h 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
                <a:gd name="T184" fmla="*/ 0 h 24"/>
                <a:gd name="T185" fmla="*/ 29 w 29"/>
                <a:gd name="T186" fmla="*/ 24 h 2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 h="24">
                  <a:moveTo>
                    <a:pt x="28" y="4"/>
                  </a:moveTo>
                  <a:lnTo>
                    <a:pt x="29" y="6"/>
                  </a:lnTo>
                  <a:lnTo>
                    <a:pt x="28" y="7"/>
                  </a:lnTo>
                  <a:lnTo>
                    <a:pt x="26" y="8"/>
                  </a:lnTo>
                  <a:lnTo>
                    <a:pt x="25" y="8"/>
                  </a:lnTo>
                  <a:lnTo>
                    <a:pt x="23" y="10"/>
                  </a:lnTo>
                  <a:lnTo>
                    <a:pt x="22" y="12"/>
                  </a:lnTo>
                  <a:lnTo>
                    <a:pt x="22" y="14"/>
                  </a:lnTo>
                  <a:lnTo>
                    <a:pt x="22" y="16"/>
                  </a:lnTo>
                  <a:lnTo>
                    <a:pt x="21" y="18"/>
                  </a:lnTo>
                  <a:lnTo>
                    <a:pt x="20" y="19"/>
                  </a:lnTo>
                  <a:lnTo>
                    <a:pt x="19" y="20"/>
                  </a:lnTo>
                  <a:lnTo>
                    <a:pt x="18" y="21"/>
                  </a:lnTo>
                  <a:lnTo>
                    <a:pt x="17" y="21"/>
                  </a:lnTo>
                  <a:lnTo>
                    <a:pt x="17" y="22"/>
                  </a:lnTo>
                  <a:lnTo>
                    <a:pt x="16" y="23"/>
                  </a:lnTo>
                  <a:lnTo>
                    <a:pt x="14" y="22"/>
                  </a:lnTo>
                  <a:lnTo>
                    <a:pt x="13" y="22"/>
                  </a:lnTo>
                  <a:lnTo>
                    <a:pt x="11" y="23"/>
                  </a:lnTo>
                  <a:lnTo>
                    <a:pt x="9" y="24"/>
                  </a:lnTo>
                  <a:lnTo>
                    <a:pt x="8" y="24"/>
                  </a:lnTo>
                  <a:lnTo>
                    <a:pt x="8" y="23"/>
                  </a:lnTo>
                  <a:lnTo>
                    <a:pt x="7" y="23"/>
                  </a:lnTo>
                  <a:lnTo>
                    <a:pt x="6" y="21"/>
                  </a:lnTo>
                  <a:lnTo>
                    <a:pt x="5" y="21"/>
                  </a:lnTo>
                  <a:lnTo>
                    <a:pt x="5" y="20"/>
                  </a:lnTo>
                  <a:lnTo>
                    <a:pt x="6" y="18"/>
                  </a:lnTo>
                  <a:lnTo>
                    <a:pt x="6" y="16"/>
                  </a:lnTo>
                  <a:lnTo>
                    <a:pt x="5" y="14"/>
                  </a:lnTo>
                  <a:lnTo>
                    <a:pt x="6" y="13"/>
                  </a:lnTo>
                  <a:lnTo>
                    <a:pt x="6" y="10"/>
                  </a:lnTo>
                  <a:lnTo>
                    <a:pt x="7" y="9"/>
                  </a:lnTo>
                  <a:lnTo>
                    <a:pt x="7" y="7"/>
                  </a:lnTo>
                  <a:lnTo>
                    <a:pt x="6" y="6"/>
                  </a:lnTo>
                  <a:lnTo>
                    <a:pt x="5" y="7"/>
                  </a:lnTo>
                  <a:lnTo>
                    <a:pt x="3" y="7"/>
                  </a:lnTo>
                  <a:lnTo>
                    <a:pt x="2" y="6"/>
                  </a:lnTo>
                  <a:lnTo>
                    <a:pt x="2" y="5"/>
                  </a:lnTo>
                  <a:lnTo>
                    <a:pt x="0" y="3"/>
                  </a:lnTo>
                  <a:lnTo>
                    <a:pt x="1" y="2"/>
                  </a:lnTo>
                  <a:lnTo>
                    <a:pt x="3" y="2"/>
                  </a:lnTo>
                  <a:lnTo>
                    <a:pt x="3" y="1"/>
                  </a:lnTo>
                  <a:lnTo>
                    <a:pt x="4" y="0"/>
                  </a:lnTo>
                  <a:lnTo>
                    <a:pt x="5" y="1"/>
                  </a:lnTo>
                  <a:lnTo>
                    <a:pt x="8" y="1"/>
                  </a:lnTo>
                  <a:lnTo>
                    <a:pt x="9" y="1"/>
                  </a:lnTo>
                  <a:lnTo>
                    <a:pt x="12" y="2"/>
                  </a:lnTo>
                  <a:lnTo>
                    <a:pt x="13" y="1"/>
                  </a:lnTo>
                  <a:lnTo>
                    <a:pt x="16" y="2"/>
                  </a:lnTo>
                  <a:lnTo>
                    <a:pt x="18" y="2"/>
                  </a:lnTo>
                  <a:lnTo>
                    <a:pt x="20" y="3"/>
                  </a:lnTo>
                  <a:lnTo>
                    <a:pt x="21" y="3"/>
                  </a:lnTo>
                  <a:lnTo>
                    <a:pt x="21" y="4"/>
                  </a:lnTo>
                  <a:lnTo>
                    <a:pt x="24" y="4"/>
                  </a:lnTo>
                  <a:lnTo>
                    <a:pt x="25" y="4"/>
                  </a:lnTo>
                  <a:lnTo>
                    <a:pt x="26" y="4"/>
                  </a:lnTo>
                  <a:lnTo>
                    <a:pt x="28" y="4"/>
                  </a:lnTo>
                  <a:close/>
                </a:path>
              </a:pathLst>
            </a:custGeom>
            <a:solidFill>
              <a:srgbClr val="00B0F0"/>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37" name="Freeform 1013"/>
            <p:cNvSpPr>
              <a:spLocks/>
            </p:cNvSpPr>
            <p:nvPr/>
          </p:nvSpPr>
          <p:spPr bwMode="auto">
            <a:xfrm>
              <a:off x="2899" y="2022"/>
              <a:ext cx="180" cy="168"/>
            </a:xfrm>
            <a:custGeom>
              <a:avLst/>
              <a:gdLst>
                <a:gd name="T0" fmla="*/ 3888 w 30"/>
                <a:gd name="T1" fmla="*/ 5616 h 28"/>
                <a:gd name="T2" fmla="*/ 4752 w 30"/>
                <a:gd name="T3" fmla="*/ 5616 h 28"/>
                <a:gd name="T4" fmla="*/ 5184 w 30"/>
                <a:gd name="T5" fmla="*/ 5616 h 28"/>
                <a:gd name="T6" fmla="*/ 5616 w 30"/>
                <a:gd name="T7" fmla="*/ 5400 h 28"/>
                <a:gd name="T8" fmla="*/ 6264 w 30"/>
                <a:gd name="T9" fmla="*/ 5184 h 28"/>
                <a:gd name="T10" fmla="*/ 5832 w 30"/>
                <a:gd name="T11" fmla="*/ 4968 h 28"/>
                <a:gd name="T12" fmla="*/ 5616 w 30"/>
                <a:gd name="T13" fmla="*/ 3888 h 28"/>
                <a:gd name="T14" fmla="*/ 5400 w 30"/>
                <a:gd name="T15" fmla="*/ 3456 h 28"/>
                <a:gd name="T16" fmla="*/ 5184 w 30"/>
                <a:gd name="T17" fmla="*/ 3456 h 28"/>
                <a:gd name="T18" fmla="*/ 5400 w 30"/>
                <a:gd name="T19" fmla="*/ 3024 h 28"/>
                <a:gd name="T20" fmla="*/ 5616 w 30"/>
                <a:gd name="T21" fmla="*/ 2808 h 28"/>
                <a:gd name="T22" fmla="*/ 6048 w 30"/>
                <a:gd name="T23" fmla="*/ 2592 h 28"/>
                <a:gd name="T24" fmla="*/ 6480 w 30"/>
                <a:gd name="T25" fmla="*/ 1296 h 28"/>
                <a:gd name="T26" fmla="*/ 5616 w 30"/>
                <a:gd name="T27" fmla="*/ 1296 h 28"/>
                <a:gd name="T28" fmla="*/ 4968 w 30"/>
                <a:gd name="T29" fmla="*/ 864 h 28"/>
                <a:gd name="T30" fmla="*/ 4320 w 30"/>
                <a:gd name="T31" fmla="*/ 648 h 28"/>
                <a:gd name="T32" fmla="*/ 3456 w 30"/>
                <a:gd name="T33" fmla="*/ 0 h 28"/>
                <a:gd name="T34" fmla="*/ 3024 w 30"/>
                <a:gd name="T35" fmla="*/ 648 h 28"/>
                <a:gd name="T36" fmla="*/ 2160 w 30"/>
                <a:gd name="T37" fmla="*/ 1080 h 28"/>
                <a:gd name="T38" fmla="*/ 1944 w 30"/>
                <a:gd name="T39" fmla="*/ 1296 h 28"/>
                <a:gd name="T40" fmla="*/ 1296 w 30"/>
                <a:gd name="T41" fmla="*/ 1080 h 28"/>
                <a:gd name="T42" fmla="*/ 1512 w 30"/>
                <a:gd name="T43" fmla="*/ 1512 h 28"/>
                <a:gd name="T44" fmla="*/ 1512 w 30"/>
                <a:gd name="T45" fmla="*/ 1944 h 28"/>
                <a:gd name="T46" fmla="*/ 1080 w 30"/>
                <a:gd name="T47" fmla="*/ 1944 h 28"/>
                <a:gd name="T48" fmla="*/ 648 w 30"/>
                <a:gd name="T49" fmla="*/ 1728 h 28"/>
                <a:gd name="T50" fmla="*/ 216 w 30"/>
                <a:gd name="T51" fmla="*/ 1944 h 28"/>
                <a:gd name="T52" fmla="*/ 216 w 30"/>
                <a:gd name="T53" fmla="*/ 2160 h 28"/>
                <a:gd name="T54" fmla="*/ 432 w 30"/>
                <a:gd name="T55" fmla="*/ 2376 h 28"/>
                <a:gd name="T56" fmla="*/ 864 w 30"/>
                <a:gd name="T57" fmla="*/ 2592 h 28"/>
                <a:gd name="T58" fmla="*/ 1080 w 30"/>
                <a:gd name="T59" fmla="*/ 2808 h 28"/>
                <a:gd name="T60" fmla="*/ 1296 w 30"/>
                <a:gd name="T61" fmla="*/ 3240 h 28"/>
                <a:gd name="T62" fmla="*/ 1728 w 30"/>
                <a:gd name="T63" fmla="*/ 3672 h 28"/>
                <a:gd name="T64" fmla="*/ 1728 w 30"/>
                <a:gd name="T65" fmla="*/ 4104 h 28"/>
                <a:gd name="T66" fmla="*/ 1944 w 30"/>
                <a:gd name="T67" fmla="*/ 4536 h 28"/>
                <a:gd name="T68" fmla="*/ 1728 w 30"/>
                <a:gd name="T69" fmla="*/ 4536 h 28"/>
                <a:gd name="T70" fmla="*/ 1728 w 30"/>
                <a:gd name="T71" fmla="*/ 5184 h 28"/>
                <a:gd name="T72" fmla="*/ 1944 w 30"/>
                <a:gd name="T73" fmla="*/ 5832 h 28"/>
                <a:gd name="T74" fmla="*/ 2160 w 30"/>
                <a:gd name="T75" fmla="*/ 6048 h 28"/>
                <a:gd name="T76" fmla="*/ 2808 w 30"/>
                <a:gd name="T77" fmla="*/ 5832 h 28"/>
                <a:gd name="T78" fmla="*/ 3024 w 30"/>
                <a:gd name="T79" fmla="*/ 5832 h 28"/>
                <a:gd name="T80" fmla="*/ 3240 w 30"/>
                <a:gd name="T81" fmla="*/ 6048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
                <a:gd name="T124" fmla="*/ 0 h 28"/>
                <a:gd name="T125" fmla="*/ 30 w 30"/>
                <a:gd name="T126" fmla="*/ 28 h 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 h="28">
                  <a:moveTo>
                    <a:pt x="17" y="28"/>
                  </a:moveTo>
                  <a:lnTo>
                    <a:pt x="18" y="26"/>
                  </a:lnTo>
                  <a:lnTo>
                    <a:pt x="20" y="25"/>
                  </a:lnTo>
                  <a:lnTo>
                    <a:pt x="22" y="26"/>
                  </a:lnTo>
                  <a:lnTo>
                    <a:pt x="23" y="26"/>
                  </a:lnTo>
                  <a:lnTo>
                    <a:pt x="24" y="26"/>
                  </a:lnTo>
                  <a:lnTo>
                    <a:pt x="25" y="26"/>
                  </a:lnTo>
                  <a:lnTo>
                    <a:pt x="26" y="25"/>
                  </a:lnTo>
                  <a:lnTo>
                    <a:pt x="27" y="25"/>
                  </a:lnTo>
                  <a:lnTo>
                    <a:pt x="29" y="24"/>
                  </a:lnTo>
                  <a:lnTo>
                    <a:pt x="28" y="23"/>
                  </a:lnTo>
                  <a:lnTo>
                    <a:pt x="27" y="23"/>
                  </a:lnTo>
                  <a:lnTo>
                    <a:pt x="26" y="20"/>
                  </a:lnTo>
                  <a:lnTo>
                    <a:pt x="26" y="18"/>
                  </a:lnTo>
                  <a:lnTo>
                    <a:pt x="26" y="17"/>
                  </a:lnTo>
                  <a:lnTo>
                    <a:pt x="25" y="16"/>
                  </a:lnTo>
                  <a:lnTo>
                    <a:pt x="24" y="17"/>
                  </a:lnTo>
                  <a:lnTo>
                    <a:pt x="24" y="16"/>
                  </a:lnTo>
                  <a:lnTo>
                    <a:pt x="25" y="15"/>
                  </a:lnTo>
                  <a:lnTo>
                    <a:pt x="25" y="14"/>
                  </a:lnTo>
                  <a:lnTo>
                    <a:pt x="26" y="14"/>
                  </a:lnTo>
                  <a:lnTo>
                    <a:pt x="26" y="13"/>
                  </a:lnTo>
                  <a:lnTo>
                    <a:pt x="27" y="12"/>
                  </a:lnTo>
                  <a:lnTo>
                    <a:pt x="28" y="12"/>
                  </a:lnTo>
                  <a:lnTo>
                    <a:pt x="29" y="9"/>
                  </a:lnTo>
                  <a:lnTo>
                    <a:pt x="30" y="6"/>
                  </a:lnTo>
                  <a:lnTo>
                    <a:pt x="28" y="6"/>
                  </a:lnTo>
                  <a:lnTo>
                    <a:pt x="26" y="6"/>
                  </a:lnTo>
                  <a:lnTo>
                    <a:pt x="24" y="5"/>
                  </a:lnTo>
                  <a:lnTo>
                    <a:pt x="23" y="4"/>
                  </a:lnTo>
                  <a:lnTo>
                    <a:pt x="21" y="3"/>
                  </a:lnTo>
                  <a:lnTo>
                    <a:pt x="20" y="3"/>
                  </a:lnTo>
                  <a:lnTo>
                    <a:pt x="18" y="1"/>
                  </a:lnTo>
                  <a:lnTo>
                    <a:pt x="16" y="0"/>
                  </a:lnTo>
                  <a:lnTo>
                    <a:pt x="14" y="0"/>
                  </a:lnTo>
                  <a:lnTo>
                    <a:pt x="14" y="3"/>
                  </a:lnTo>
                  <a:lnTo>
                    <a:pt x="12" y="4"/>
                  </a:lnTo>
                  <a:lnTo>
                    <a:pt x="10" y="5"/>
                  </a:lnTo>
                  <a:lnTo>
                    <a:pt x="10" y="6"/>
                  </a:lnTo>
                  <a:lnTo>
                    <a:pt x="9" y="6"/>
                  </a:lnTo>
                  <a:lnTo>
                    <a:pt x="8" y="5"/>
                  </a:lnTo>
                  <a:lnTo>
                    <a:pt x="6" y="5"/>
                  </a:lnTo>
                  <a:lnTo>
                    <a:pt x="7" y="7"/>
                  </a:lnTo>
                  <a:lnTo>
                    <a:pt x="8" y="8"/>
                  </a:lnTo>
                  <a:lnTo>
                    <a:pt x="7" y="9"/>
                  </a:lnTo>
                  <a:lnTo>
                    <a:pt x="6" y="8"/>
                  </a:lnTo>
                  <a:lnTo>
                    <a:pt x="5" y="9"/>
                  </a:lnTo>
                  <a:lnTo>
                    <a:pt x="4" y="8"/>
                  </a:lnTo>
                  <a:lnTo>
                    <a:pt x="3" y="8"/>
                  </a:lnTo>
                  <a:lnTo>
                    <a:pt x="2" y="9"/>
                  </a:lnTo>
                  <a:lnTo>
                    <a:pt x="1" y="9"/>
                  </a:lnTo>
                  <a:lnTo>
                    <a:pt x="0" y="9"/>
                  </a:lnTo>
                  <a:lnTo>
                    <a:pt x="1" y="10"/>
                  </a:lnTo>
                  <a:lnTo>
                    <a:pt x="1" y="11"/>
                  </a:lnTo>
                  <a:lnTo>
                    <a:pt x="2" y="11"/>
                  </a:lnTo>
                  <a:lnTo>
                    <a:pt x="3" y="12"/>
                  </a:lnTo>
                  <a:lnTo>
                    <a:pt x="4" y="12"/>
                  </a:lnTo>
                  <a:lnTo>
                    <a:pt x="5" y="13"/>
                  </a:lnTo>
                  <a:lnTo>
                    <a:pt x="6" y="14"/>
                  </a:lnTo>
                  <a:lnTo>
                    <a:pt x="6" y="15"/>
                  </a:lnTo>
                  <a:lnTo>
                    <a:pt x="8" y="16"/>
                  </a:lnTo>
                  <a:lnTo>
                    <a:pt x="8" y="17"/>
                  </a:lnTo>
                  <a:lnTo>
                    <a:pt x="8" y="19"/>
                  </a:lnTo>
                  <a:lnTo>
                    <a:pt x="8" y="20"/>
                  </a:lnTo>
                  <a:lnTo>
                    <a:pt x="9" y="21"/>
                  </a:lnTo>
                  <a:lnTo>
                    <a:pt x="8" y="21"/>
                  </a:lnTo>
                  <a:lnTo>
                    <a:pt x="8" y="22"/>
                  </a:lnTo>
                  <a:lnTo>
                    <a:pt x="8" y="24"/>
                  </a:lnTo>
                  <a:lnTo>
                    <a:pt x="7" y="26"/>
                  </a:lnTo>
                  <a:lnTo>
                    <a:pt x="9" y="27"/>
                  </a:lnTo>
                  <a:lnTo>
                    <a:pt x="10" y="27"/>
                  </a:lnTo>
                  <a:lnTo>
                    <a:pt x="10" y="28"/>
                  </a:lnTo>
                  <a:lnTo>
                    <a:pt x="13" y="28"/>
                  </a:lnTo>
                  <a:lnTo>
                    <a:pt x="13" y="27"/>
                  </a:lnTo>
                  <a:lnTo>
                    <a:pt x="14" y="27"/>
                  </a:lnTo>
                  <a:lnTo>
                    <a:pt x="14" y="28"/>
                  </a:lnTo>
                  <a:lnTo>
                    <a:pt x="15" y="28"/>
                  </a:lnTo>
                  <a:lnTo>
                    <a:pt x="17" y="2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38" name="Freeform 1014"/>
            <p:cNvSpPr>
              <a:spLocks/>
            </p:cNvSpPr>
            <p:nvPr/>
          </p:nvSpPr>
          <p:spPr bwMode="auto">
            <a:xfrm>
              <a:off x="2899" y="2022"/>
              <a:ext cx="180" cy="168"/>
            </a:xfrm>
            <a:custGeom>
              <a:avLst/>
              <a:gdLst>
                <a:gd name="T0" fmla="*/ 3888 w 30"/>
                <a:gd name="T1" fmla="*/ 5616 h 28"/>
                <a:gd name="T2" fmla="*/ 4752 w 30"/>
                <a:gd name="T3" fmla="*/ 5616 h 28"/>
                <a:gd name="T4" fmla="*/ 5184 w 30"/>
                <a:gd name="T5" fmla="*/ 5616 h 28"/>
                <a:gd name="T6" fmla="*/ 5616 w 30"/>
                <a:gd name="T7" fmla="*/ 5400 h 28"/>
                <a:gd name="T8" fmla="*/ 6264 w 30"/>
                <a:gd name="T9" fmla="*/ 5184 h 28"/>
                <a:gd name="T10" fmla="*/ 5832 w 30"/>
                <a:gd name="T11" fmla="*/ 4968 h 28"/>
                <a:gd name="T12" fmla="*/ 5616 w 30"/>
                <a:gd name="T13" fmla="*/ 3888 h 28"/>
                <a:gd name="T14" fmla="*/ 5400 w 30"/>
                <a:gd name="T15" fmla="*/ 3456 h 28"/>
                <a:gd name="T16" fmla="*/ 5184 w 30"/>
                <a:gd name="T17" fmla="*/ 3456 h 28"/>
                <a:gd name="T18" fmla="*/ 5400 w 30"/>
                <a:gd name="T19" fmla="*/ 3024 h 28"/>
                <a:gd name="T20" fmla="*/ 5616 w 30"/>
                <a:gd name="T21" fmla="*/ 2808 h 28"/>
                <a:gd name="T22" fmla="*/ 6048 w 30"/>
                <a:gd name="T23" fmla="*/ 2592 h 28"/>
                <a:gd name="T24" fmla="*/ 6480 w 30"/>
                <a:gd name="T25" fmla="*/ 1296 h 28"/>
                <a:gd name="T26" fmla="*/ 5616 w 30"/>
                <a:gd name="T27" fmla="*/ 1296 h 28"/>
                <a:gd name="T28" fmla="*/ 4968 w 30"/>
                <a:gd name="T29" fmla="*/ 864 h 28"/>
                <a:gd name="T30" fmla="*/ 4320 w 30"/>
                <a:gd name="T31" fmla="*/ 648 h 28"/>
                <a:gd name="T32" fmla="*/ 3456 w 30"/>
                <a:gd name="T33" fmla="*/ 0 h 28"/>
                <a:gd name="T34" fmla="*/ 3024 w 30"/>
                <a:gd name="T35" fmla="*/ 648 h 28"/>
                <a:gd name="T36" fmla="*/ 2160 w 30"/>
                <a:gd name="T37" fmla="*/ 1080 h 28"/>
                <a:gd name="T38" fmla="*/ 1944 w 30"/>
                <a:gd name="T39" fmla="*/ 1296 h 28"/>
                <a:gd name="T40" fmla="*/ 1296 w 30"/>
                <a:gd name="T41" fmla="*/ 1080 h 28"/>
                <a:gd name="T42" fmla="*/ 1512 w 30"/>
                <a:gd name="T43" fmla="*/ 1512 h 28"/>
                <a:gd name="T44" fmla="*/ 1512 w 30"/>
                <a:gd name="T45" fmla="*/ 1944 h 28"/>
                <a:gd name="T46" fmla="*/ 1080 w 30"/>
                <a:gd name="T47" fmla="*/ 1944 h 28"/>
                <a:gd name="T48" fmla="*/ 648 w 30"/>
                <a:gd name="T49" fmla="*/ 1728 h 28"/>
                <a:gd name="T50" fmla="*/ 216 w 30"/>
                <a:gd name="T51" fmla="*/ 1944 h 28"/>
                <a:gd name="T52" fmla="*/ 216 w 30"/>
                <a:gd name="T53" fmla="*/ 2160 h 28"/>
                <a:gd name="T54" fmla="*/ 432 w 30"/>
                <a:gd name="T55" fmla="*/ 2376 h 28"/>
                <a:gd name="T56" fmla="*/ 864 w 30"/>
                <a:gd name="T57" fmla="*/ 2592 h 28"/>
                <a:gd name="T58" fmla="*/ 1080 w 30"/>
                <a:gd name="T59" fmla="*/ 2808 h 28"/>
                <a:gd name="T60" fmla="*/ 1296 w 30"/>
                <a:gd name="T61" fmla="*/ 3240 h 28"/>
                <a:gd name="T62" fmla="*/ 1728 w 30"/>
                <a:gd name="T63" fmla="*/ 3672 h 28"/>
                <a:gd name="T64" fmla="*/ 1728 w 30"/>
                <a:gd name="T65" fmla="*/ 4104 h 28"/>
                <a:gd name="T66" fmla="*/ 1944 w 30"/>
                <a:gd name="T67" fmla="*/ 4536 h 28"/>
                <a:gd name="T68" fmla="*/ 1728 w 30"/>
                <a:gd name="T69" fmla="*/ 4536 h 28"/>
                <a:gd name="T70" fmla="*/ 1728 w 30"/>
                <a:gd name="T71" fmla="*/ 5184 h 28"/>
                <a:gd name="T72" fmla="*/ 1944 w 30"/>
                <a:gd name="T73" fmla="*/ 5832 h 28"/>
                <a:gd name="T74" fmla="*/ 2160 w 30"/>
                <a:gd name="T75" fmla="*/ 6048 h 28"/>
                <a:gd name="T76" fmla="*/ 2808 w 30"/>
                <a:gd name="T77" fmla="*/ 5832 h 28"/>
                <a:gd name="T78" fmla="*/ 3024 w 30"/>
                <a:gd name="T79" fmla="*/ 5832 h 28"/>
                <a:gd name="T80" fmla="*/ 3240 w 30"/>
                <a:gd name="T81" fmla="*/ 6048 h 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
                <a:gd name="T124" fmla="*/ 0 h 28"/>
                <a:gd name="T125" fmla="*/ 30 w 30"/>
                <a:gd name="T126" fmla="*/ 28 h 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 h="28">
                  <a:moveTo>
                    <a:pt x="17" y="28"/>
                  </a:moveTo>
                  <a:lnTo>
                    <a:pt x="18" y="26"/>
                  </a:lnTo>
                  <a:lnTo>
                    <a:pt x="20" y="25"/>
                  </a:lnTo>
                  <a:lnTo>
                    <a:pt x="22" y="26"/>
                  </a:lnTo>
                  <a:lnTo>
                    <a:pt x="23" y="26"/>
                  </a:lnTo>
                  <a:lnTo>
                    <a:pt x="24" y="26"/>
                  </a:lnTo>
                  <a:lnTo>
                    <a:pt x="25" y="26"/>
                  </a:lnTo>
                  <a:lnTo>
                    <a:pt x="26" y="25"/>
                  </a:lnTo>
                  <a:lnTo>
                    <a:pt x="27" y="25"/>
                  </a:lnTo>
                  <a:lnTo>
                    <a:pt x="29" y="24"/>
                  </a:lnTo>
                  <a:lnTo>
                    <a:pt x="28" y="23"/>
                  </a:lnTo>
                  <a:lnTo>
                    <a:pt x="27" y="23"/>
                  </a:lnTo>
                  <a:lnTo>
                    <a:pt x="26" y="20"/>
                  </a:lnTo>
                  <a:lnTo>
                    <a:pt x="26" y="18"/>
                  </a:lnTo>
                  <a:lnTo>
                    <a:pt x="26" y="17"/>
                  </a:lnTo>
                  <a:lnTo>
                    <a:pt x="25" y="16"/>
                  </a:lnTo>
                  <a:lnTo>
                    <a:pt x="24" y="17"/>
                  </a:lnTo>
                  <a:lnTo>
                    <a:pt x="24" y="16"/>
                  </a:lnTo>
                  <a:lnTo>
                    <a:pt x="25" y="15"/>
                  </a:lnTo>
                  <a:lnTo>
                    <a:pt x="25" y="14"/>
                  </a:lnTo>
                  <a:lnTo>
                    <a:pt x="26" y="14"/>
                  </a:lnTo>
                  <a:lnTo>
                    <a:pt x="26" y="13"/>
                  </a:lnTo>
                  <a:lnTo>
                    <a:pt x="27" y="12"/>
                  </a:lnTo>
                  <a:lnTo>
                    <a:pt x="28" y="12"/>
                  </a:lnTo>
                  <a:lnTo>
                    <a:pt x="29" y="9"/>
                  </a:lnTo>
                  <a:lnTo>
                    <a:pt x="30" y="6"/>
                  </a:lnTo>
                  <a:lnTo>
                    <a:pt x="28" y="6"/>
                  </a:lnTo>
                  <a:lnTo>
                    <a:pt x="26" y="6"/>
                  </a:lnTo>
                  <a:lnTo>
                    <a:pt x="24" y="5"/>
                  </a:lnTo>
                  <a:lnTo>
                    <a:pt x="23" y="4"/>
                  </a:lnTo>
                  <a:lnTo>
                    <a:pt x="21" y="3"/>
                  </a:lnTo>
                  <a:lnTo>
                    <a:pt x="20" y="3"/>
                  </a:lnTo>
                  <a:lnTo>
                    <a:pt x="18" y="1"/>
                  </a:lnTo>
                  <a:lnTo>
                    <a:pt x="16" y="0"/>
                  </a:lnTo>
                  <a:lnTo>
                    <a:pt x="14" y="0"/>
                  </a:lnTo>
                  <a:lnTo>
                    <a:pt x="14" y="3"/>
                  </a:lnTo>
                  <a:lnTo>
                    <a:pt x="12" y="4"/>
                  </a:lnTo>
                  <a:lnTo>
                    <a:pt x="10" y="5"/>
                  </a:lnTo>
                  <a:lnTo>
                    <a:pt x="10" y="6"/>
                  </a:lnTo>
                  <a:lnTo>
                    <a:pt x="9" y="6"/>
                  </a:lnTo>
                  <a:lnTo>
                    <a:pt x="8" y="5"/>
                  </a:lnTo>
                  <a:lnTo>
                    <a:pt x="6" y="5"/>
                  </a:lnTo>
                  <a:lnTo>
                    <a:pt x="7" y="7"/>
                  </a:lnTo>
                  <a:lnTo>
                    <a:pt x="8" y="8"/>
                  </a:lnTo>
                  <a:lnTo>
                    <a:pt x="7" y="9"/>
                  </a:lnTo>
                  <a:lnTo>
                    <a:pt x="6" y="8"/>
                  </a:lnTo>
                  <a:lnTo>
                    <a:pt x="5" y="9"/>
                  </a:lnTo>
                  <a:lnTo>
                    <a:pt x="4" y="8"/>
                  </a:lnTo>
                  <a:lnTo>
                    <a:pt x="3" y="8"/>
                  </a:lnTo>
                  <a:lnTo>
                    <a:pt x="2" y="9"/>
                  </a:lnTo>
                  <a:lnTo>
                    <a:pt x="1" y="9"/>
                  </a:lnTo>
                  <a:lnTo>
                    <a:pt x="0" y="9"/>
                  </a:lnTo>
                  <a:lnTo>
                    <a:pt x="1" y="10"/>
                  </a:lnTo>
                  <a:lnTo>
                    <a:pt x="1" y="11"/>
                  </a:lnTo>
                  <a:lnTo>
                    <a:pt x="2" y="11"/>
                  </a:lnTo>
                  <a:lnTo>
                    <a:pt x="3" y="12"/>
                  </a:lnTo>
                  <a:lnTo>
                    <a:pt x="4" y="12"/>
                  </a:lnTo>
                  <a:lnTo>
                    <a:pt x="5" y="13"/>
                  </a:lnTo>
                  <a:lnTo>
                    <a:pt x="6" y="14"/>
                  </a:lnTo>
                  <a:lnTo>
                    <a:pt x="6" y="15"/>
                  </a:lnTo>
                  <a:lnTo>
                    <a:pt x="8" y="16"/>
                  </a:lnTo>
                  <a:lnTo>
                    <a:pt x="8" y="17"/>
                  </a:lnTo>
                  <a:lnTo>
                    <a:pt x="8" y="19"/>
                  </a:lnTo>
                  <a:lnTo>
                    <a:pt x="8" y="20"/>
                  </a:lnTo>
                  <a:lnTo>
                    <a:pt x="9" y="21"/>
                  </a:lnTo>
                  <a:lnTo>
                    <a:pt x="8" y="21"/>
                  </a:lnTo>
                  <a:lnTo>
                    <a:pt x="8" y="22"/>
                  </a:lnTo>
                  <a:lnTo>
                    <a:pt x="8" y="24"/>
                  </a:lnTo>
                  <a:lnTo>
                    <a:pt x="7" y="26"/>
                  </a:lnTo>
                  <a:lnTo>
                    <a:pt x="9" y="27"/>
                  </a:lnTo>
                  <a:lnTo>
                    <a:pt x="10" y="27"/>
                  </a:lnTo>
                  <a:lnTo>
                    <a:pt x="10" y="28"/>
                  </a:lnTo>
                  <a:lnTo>
                    <a:pt x="13" y="28"/>
                  </a:lnTo>
                  <a:lnTo>
                    <a:pt x="13" y="27"/>
                  </a:lnTo>
                  <a:lnTo>
                    <a:pt x="14" y="27"/>
                  </a:lnTo>
                  <a:lnTo>
                    <a:pt x="14" y="28"/>
                  </a:lnTo>
                  <a:lnTo>
                    <a:pt x="15" y="28"/>
                  </a:lnTo>
                  <a:lnTo>
                    <a:pt x="17" y="2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39" name="Freeform 1015"/>
            <p:cNvSpPr>
              <a:spLocks/>
            </p:cNvSpPr>
            <p:nvPr/>
          </p:nvSpPr>
          <p:spPr bwMode="auto">
            <a:xfrm>
              <a:off x="3043" y="1932"/>
              <a:ext cx="126" cy="168"/>
            </a:xfrm>
            <a:custGeom>
              <a:avLst/>
              <a:gdLst>
                <a:gd name="T0" fmla="*/ 432 w 21"/>
                <a:gd name="T1" fmla="*/ 4536 h 28"/>
                <a:gd name="T2" fmla="*/ 864 w 21"/>
                <a:gd name="T3" fmla="*/ 4536 h 28"/>
                <a:gd name="T4" fmla="*/ 1296 w 21"/>
                <a:gd name="T5" fmla="*/ 4536 h 28"/>
                <a:gd name="T6" fmla="*/ 1080 w 21"/>
                <a:gd name="T7" fmla="*/ 5184 h 28"/>
                <a:gd name="T8" fmla="*/ 864 w 21"/>
                <a:gd name="T9" fmla="*/ 5832 h 28"/>
                <a:gd name="T10" fmla="*/ 1080 w 21"/>
                <a:gd name="T11" fmla="*/ 5832 h 28"/>
                <a:gd name="T12" fmla="*/ 1296 w 21"/>
                <a:gd name="T13" fmla="*/ 5616 h 28"/>
                <a:gd name="T14" fmla="*/ 1728 w 21"/>
                <a:gd name="T15" fmla="*/ 5832 h 28"/>
                <a:gd name="T16" fmla="*/ 1944 w 21"/>
                <a:gd name="T17" fmla="*/ 6048 h 28"/>
                <a:gd name="T18" fmla="*/ 2376 w 21"/>
                <a:gd name="T19" fmla="*/ 6048 h 28"/>
                <a:gd name="T20" fmla="*/ 3024 w 21"/>
                <a:gd name="T21" fmla="*/ 5832 h 28"/>
                <a:gd name="T22" fmla="*/ 3240 w 21"/>
                <a:gd name="T23" fmla="*/ 5832 h 28"/>
                <a:gd name="T24" fmla="*/ 3672 w 21"/>
                <a:gd name="T25" fmla="*/ 5832 h 28"/>
                <a:gd name="T26" fmla="*/ 3672 w 21"/>
                <a:gd name="T27" fmla="*/ 5616 h 28"/>
                <a:gd name="T28" fmla="*/ 3672 w 21"/>
                <a:gd name="T29" fmla="*/ 5400 h 28"/>
                <a:gd name="T30" fmla="*/ 3888 w 21"/>
                <a:gd name="T31" fmla="*/ 5184 h 28"/>
                <a:gd name="T32" fmla="*/ 4104 w 21"/>
                <a:gd name="T33" fmla="*/ 4968 h 28"/>
                <a:gd name="T34" fmla="*/ 3240 w 21"/>
                <a:gd name="T35" fmla="*/ 4320 h 28"/>
                <a:gd name="T36" fmla="*/ 3240 w 21"/>
                <a:gd name="T37" fmla="*/ 3672 h 28"/>
                <a:gd name="T38" fmla="*/ 3888 w 21"/>
                <a:gd name="T39" fmla="*/ 3240 h 28"/>
                <a:gd name="T40" fmla="*/ 4104 w 21"/>
                <a:gd name="T41" fmla="*/ 3240 h 28"/>
                <a:gd name="T42" fmla="*/ 4536 w 21"/>
                <a:gd name="T43" fmla="*/ 3024 h 28"/>
                <a:gd name="T44" fmla="*/ 4104 w 21"/>
                <a:gd name="T45" fmla="*/ 1728 h 28"/>
                <a:gd name="T46" fmla="*/ 4320 w 21"/>
                <a:gd name="T47" fmla="*/ 1080 h 28"/>
                <a:gd name="T48" fmla="*/ 4104 w 21"/>
                <a:gd name="T49" fmla="*/ 864 h 28"/>
                <a:gd name="T50" fmla="*/ 3888 w 21"/>
                <a:gd name="T51" fmla="*/ 648 h 28"/>
                <a:gd name="T52" fmla="*/ 3888 w 21"/>
                <a:gd name="T53" fmla="*/ 432 h 28"/>
                <a:gd name="T54" fmla="*/ 3888 w 21"/>
                <a:gd name="T55" fmla="*/ 216 h 28"/>
                <a:gd name="T56" fmla="*/ 3240 w 21"/>
                <a:gd name="T57" fmla="*/ 432 h 28"/>
                <a:gd name="T58" fmla="*/ 3024 w 21"/>
                <a:gd name="T59" fmla="*/ 648 h 28"/>
                <a:gd name="T60" fmla="*/ 2592 w 21"/>
                <a:gd name="T61" fmla="*/ 648 h 28"/>
                <a:gd name="T62" fmla="*/ 2592 w 21"/>
                <a:gd name="T63" fmla="*/ 432 h 28"/>
                <a:gd name="T64" fmla="*/ 2160 w 21"/>
                <a:gd name="T65" fmla="*/ 432 h 28"/>
                <a:gd name="T66" fmla="*/ 1944 w 21"/>
                <a:gd name="T67" fmla="*/ 0 h 28"/>
                <a:gd name="T68" fmla="*/ 1944 w 21"/>
                <a:gd name="T69" fmla="*/ 0 h 28"/>
                <a:gd name="T70" fmla="*/ 1512 w 21"/>
                <a:gd name="T71" fmla="*/ 0 h 28"/>
                <a:gd name="T72" fmla="*/ 1296 w 21"/>
                <a:gd name="T73" fmla="*/ 216 h 28"/>
                <a:gd name="T74" fmla="*/ 1296 w 21"/>
                <a:gd name="T75" fmla="*/ 216 h 28"/>
                <a:gd name="T76" fmla="*/ 1512 w 21"/>
                <a:gd name="T77" fmla="*/ 432 h 28"/>
                <a:gd name="T78" fmla="*/ 1512 w 21"/>
                <a:gd name="T79" fmla="*/ 864 h 28"/>
                <a:gd name="T80" fmla="*/ 1296 w 21"/>
                <a:gd name="T81" fmla="*/ 1080 h 28"/>
                <a:gd name="T82" fmla="*/ 1080 w 21"/>
                <a:gd name="T83" fmla="*/ 1080 h 28"/>
                <a:gd name="T84" fmla="*/ 1080 w 21"/>
                <a:gd name="T85" fmla="*/ 1080 h 28"/>
                <a:gd name="T86" fmla="*/ 648 w 21"/>
                <a:gd name="T87" fmla="*/ 1080 h 28"/>
                <a:gd name="T88" fmla="*/ 648 w 21"/>
                <a:gd name="T89" fmla="*/ 1296 h 28"/>
                <a:gd name="T90" fmla="*/ 648 w 21"/>
                <a:gd name="T91" fmla="*/ 1296 h 28"/>
                <a:gd name="T92" fmla="*/ 432 w 21"/>
                <a:gd name="T93" fmla="*/ 1728 h 28"/>
                <a:gd name="T94" fmla="*/ 648 w 21"/>
                <a:gd name="T95" fmla="*/ 1944 h 28"/>
                <a:gd name="T96" fmla="*/ 648 w 21"/>
                <a:gd name="T97" fmla="*/ 2160 h 28"/>
                <a:gd name="T98" fmla="*/ 216 w 21"/>
                <a:gd name="T99" fmla="*/ 2376 h 28"/>
                <a:gd name="T100" fmla="*/ 0 w 21"/>
                <a:gd name="T101" fmla="*/ 2592 h 28"/>
                <a:gd name="T102" fmla="*/ 216 w 21"/>
                <a:gd name="T103" fmla="*/ 2808 h 28"/>
                <a:gd name="T104" fmla="*/ 0 w 21"/>
                <a:gd name="T105" fmla="*/ 3024 h 28"/>
                <a:gd name="T106" fmla="*/ 0 w 21"/>
                <a:gd name="T107" fmla="*/ 3240 h 28"/>
                <a:gd name="T108" fmla="*/ 216 w 21"/>
                <a:gd name="T109" fmla="*/ 3456 h 28"/>
                <a:gd name="T110" fmla="*/ 216 w 21"/>
                <a:gd name="T111" fmla="*/ 3672 h 28"/>
                <a:gd name="T112" fmla="*/ 216 w 21"/>
                <a:gd name="T113" fmla="*/ 3888 h 28"/>
                <a:gd name="T114" fmla="*/ 432 w 21"/>
                <a:gd name="T115" fmla="*/ 4536 h 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28"/>
                <a:gd name="T176" fmla="*/ 21 w 21"/>
                <a:gd name="T177" fmla="*/ 28 h 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28">
                  <a:moveTo>
                    <a:pt x="2" y="21"/>
                  </a:moveTo>
                  <a:lnTo>
                    <a:pt x="4" y="21"/>
                  </a:lnTo>
                  <a:lnTo>
                    <a:pt x="6" y="21"/>
                  </a:lnTo>
                  <a:lnTo>
                    <a:pt x="5" y="24"/>
                  </a:lnTo>
                  <a:lnTo>
                    <a:pt x="4" y="27"/>
                  </a:lnTo>
                  <a:lnTo>
                    <a:pt x="5" y="27"/>
                  </a:lnTo>
                  <a:lnTo>
                    <a:pt x="6" y="26"/>
                  </a:lnTo>
                  <a:lnTo>
                    <a:pt x="8" y="27"/>
                  </a:lnTo>
                  <a:lnTo>
                    <a:pt x="9" y="28"/>
                  </a:lnTo>
                  <a:lnTo>
                    <a:pt x="11" y="28"/>
                  </a:lnTo>
                  <a:lnTo>
                    <a:pt x="14" y="27"/>
                  </a:lnTo>
                  <a:lnTo>
                    <a:pt x="15" y="27"/>
                  </a:lnTo>
                  <a:lnTo>
                    <a:pt x="17" y="27"/>
                  </a:lnTo>
                  <a:lnTo>
                    <a:pt x="17" y="26"/>
                  </a:lnTo>
                  <a:lnTo>
                    <a:pt x="17" y="25"/>
                  </a:lnTo>
                  <a:lnTo>
                    <a:pt x="18" y="24"/>
                  </a:lnTo>
                  <a:lnTo>
                    <a:pt x="19" y="23"/>
                  </a:lnTo>
                  <a:lnTo>
                    <a:pt x="15" y="20"/>
                  </a:lnTo>
                  <a:lnTo>
                    <a:pt x="15" y="17"/>
                  </a:lnTo>
                  <a:lnTo>
                    <a:pt x="18" y="15"/>
                  </a:lnTo>
                  <a:lnTo>
                    <a:pt x="19" y="15"/>
                  </a:lnTo>
                  <a:lnTo>
                    <a:pt x="21" y="14"/>
                  </a:lnTo>
                  <a:lnTo>
                    <a:pt x="19" y="8"/>
                  </a:lnTo>
                  <a:lnTo>
                    <a:pt x="20" y="5"/>
                  </a:lnTo>
                  <a:lnTo>
                    <a:pt x="19" y="4"/>
                  </a:lnTo>
                  <a:lnTo>
                    <a:pt x="18" y="3"/>
                  </a:lnTo>
                  <a:lnTo>
                    <a:pt x="18" y="2"/>
                  </a:lnTo>
                  <a:lnTo>
                    <a:pt x="18" y="1"/>
                  </a:lnTo>
                  <a:lnTo>
                    <a:pt x="15" y="2"/>
                  </a:lnTo>
                  <a:lnTo>
                    <a:pt x="14" y="3"/>
                  </a:lnTo>
                  <a:lnTo>
                    <a:pt x="12" y="3"/>
                  </a:lnTo>
                  <a:lnTo>
                    <a:pt x="12" y="2"/>
                  </a:lnTo>
                  <a:lnTo>
                    <a:pt x="10" y="2"/>
                  </a:lnTo>
                  <a:lnTo>
                    <a:pt x="9" y="0"/>
                  </a:lnTo>
                  <a:lnTo>
                    <a:pt x="7" y="0"/>
                  </a:lnTo>
                  <a:lnTo>
                    <a:pt x="6" y="1"/>
                  </a:lnTo>
                  <a:lnTo>
                    <a:pt x="7" y="2"/>
                  </a:lnTo>
                  <a:lnTo>
                    <a:pt x="7" y="4"/>
                  </a:lnTo>
                  <a:lnTo>
                    <a:pt x="6" y="5"/>
                  </a:lnTo>
                  <a:lnTo>
                    <a:pt x="5" y="5"/>
                  </a:lnTo>
                  <a:lnTo>
                    <a:pt x="3" y="5"/>
                  </a:lnTo>
                  <a:lnTo>
                    <a:pt x="3" y="6"/>
                  </a:lnTo>
                  <a:lnTo>
                    <a:pt x="2" y="8"/>
                  </a:lnTo>
                  <a:lnTo>
                    <a:pt x="3" y="9"/>
                  </a:lnTo>
                  <a:lnTo>
                    <a:pt x="3" y="10"/>
                  </a:lnTo>
                  <a:lnTo>
                    <a:pt x="1" y="11"/>
                  </a:lnTo>
                  <a:lnTo>
                    <a:pt x="0" y="12"/>
                  </a:lnTo>
                  <a:lnTo>
                    <a:pt x="1" y="13"/>
                  </a:lnTo>
                  <a:lnTo>
                    <a:pt x="0" y="14"/>
                  </a:lnTo>
                  <a:lnTo>
                    <a:pt x="0" y="15"/>
                  </a:lnTo>
                  <a:lnTo>
                    <a:pt x="1" y="16"/>
                  </a:lnTo>
                  <a:lnTo>
                    <a:pt x="1" y="17"/>
                  </a:lnTo>
                  <a:lnTo>
                    <a:pt x="1" y="18"/>
                  </a:lnTo>
                  <a:lnTo>
                    <a:pt x="2" y="2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40" name="Freeform 1016"/>
            <p:cNvSpPr>
              <a:spLocks/>
            </p:cNvSpPr>
            <p:nvPr/>
          </p:nvSpPr>
          <p:spPr bwMode="auto">
            <a:xfrm>
              <a:off x="3043" y="1932"/>
              <a:ext cx="126" cy="168"/>
            </a:xfrm>
            <a:custGeom>
              <a:avLst/>
              <a:gdLst>
                <a:gd name="T0" fmla="*/ 432 w 21"/>
                <a:gd name="T1" fmla="*/ 4536 h 28"/>
                <a:gd name="T2" fmla="*/ 864 w 21"/>
                <a:gd name="T3" fmla="*/ 4536 h 28"/>
                <a:gd name="T4" fmla="*/ 1296 w 21"/>
                <a:gd name="T5" fmla="*/ 4536 h 28"/>
                <a:gd name="T6" fmla="*/ 1080 w 21"/>
                <a:gd name="T7" fmla="*/ 5184 h 28"/>
                <a:gd name="T8" fmla="*/ 864 w 21"/>
                <a:gd name="T9" fmla="*/ 5832 h 28"/>
                <a:gd name="T10" fmla="*/ 1080 w 21"/>
                <a:gd name="T11" fmla="*/ 5832 h 28"/>
                <a:gd name="T12" fmla="*/ 1296 w 21"/>
                <a:gd name="T13" fmla="*/ 5616 h 28"/>
                <a:gd name="T14" fmla="*/ 1728 w 21"/>
                <a:gd name="T15" fmla="*/ 5832 h 28"/>
                <a:gd name="T16" fmla="*/ 1944 w 21"/>
                <a:gd name="T17" fmla="*/ 6048 h 28"/>
                <a:gd name="T18" fmla="*/ 2376 w 21"/>
                <a:gd name="T19" fmla="*/ 6048 h 28"/>
                <a:gd name="T20" fmla="*/ 3024 w 21"/>
                <a:gd name="T21" fmla="*/ 5832 h 28"/>
                <a:gd name="T22" fmla="*/ 3240 w 21"/>
                <a:gd name="T23" fmla="*/ 5832 h 28"/>
                <a:gd name="T24" fmla="*/ 3672 w 21"/>
                <a:gd name="T25" fmla="*/ 5832 h 28"/>
                <a:gd name="T26" fmla="*/ 3672 w 21"/>
                <a:gd name="T27" fmla="*/ 5616 h 28"/>
                <a:gd name="T28" fmla="*/ 3672 w 21"/>
                <a:gd name="T29" fmla="*/ 5400 h 28"/>
                <a:gd name="T30" fmla="*/ 3888 w 21"/>
                <a:gd name="T31" fmla="*/ 5184 h 28"/>
                <a:gd name="T32" fmla="*/ 4104 w 21"/>
                <a:gd name="T33" fmla="*/ 4968 h 28"/>
                <a:gd name="T34" fmla="*/ 3240 w 21"/>
                <a:gd name="T35" fmla="*/ 4320 h 28"/>
                <a:gd name="T36" fmla="*/ 3240 w 21"/>
                <a:gd name="T37" fmla="*/ 3672 h 28"/>
                <a:gd name="T38" fmla="*/ 3888 w 21"/>
                <a:gd name="T39" fmla="*/ 3240 h 28"/>
                <a:gd name="T40" fmla="*/ 4104 w 21"/>
                <a:gd name="T41" fmla="*/ 3240 h 28"/>
                <a:gd name="T42" fmla="*/ 4536 w 21"/>
                <a:gd name="T43" fmla="*/ 3024 h 28"/>
                <a:gd name="T44" fmla="*/ 4104 w 21"/>
                <a:gd name="T45" fmla="*/ 1728 h 28"/>
                <a:gd name="T46" fmla="*/ 4320 w 21"/>
                <a:gd name="T47" fmla="*/ 1080 h 28"/>
                <a:gd name="T48" fmla="*/ 4104 w 21"/>
                <a:gd name="T49" fmla="*/ 864 h 28"/>
                <a:gd name="T50" fmla="*/ 3888 w 21"/>
                <a:gd name="T51" fmla="*/ 648 h 28"/>
                <a:gd name="T52" fmla="*/ 3888 w 21"/>
                <a:gd name="T53" fmla="*/ 432 h 28"/>
                <a:gd name="T54" fmla="*/ 3888 w 21"/>
                <a:gd name="T55" fmla="*/ 216 h 28"/>
                <a:gd name="T56" fmla="*/ 3240 w 21"/>
                <a:gd name="T57" fmla="*/ 432 h 28"/>
                <a:gd name="T58" fmla="*/ 3024 w 21"/>
                <a:gd name="T59" fmla="*/ 648 h 28"/>
                <a:gd name="T60" fmla="*/ 2592 w 21"/>
                <a:gd name="T61" fmla="*/ 648 h 28"/>
                <a:gd name="T62" fmla="*/ 2592 w 21"/>
                <a:gd name="T63" fmla="*/ 432 h 28"/>
                <a:gd name="T64" fmla="*/ 2160 w 21"/>
                <a:gd name="T65" fmla="*/ 432 h 28"/>
                <a:gd name="T66" fmla="*/ 1944 w 21"/>
                <a:gd name="T67" fmla="*/ 0 h 28"/>
                <a:gd name="T68" fmla="*/ 1944 w 21"/>
                <a:gd name="T69" fmla="*/ 0 h 28"/>
                <a:gd name="T70" fmla="*/ 1512 w 21"/>
                <a:gd name="T71" fmla="*/ 0 h 28"/>
                <a:gd name="T72" fmla="*/ 1296 w 21"/>
                <a:gd name="T73" fmla="*/ 216 h 28"/>
                <a:gd name="T74" fmla="*/ 1296 w 21"/>
                <a:gd name="T75" fmla="*/ 216 h 28"/>
                <a:gd name="T76" fmla="*/ 1512 w 21"/>
                <a:gd name="T77" fmla="*/ 432 h 28"/>
                <a:gd name="T78" fmla="*/ 1512 w 21"/>
                <a:gd name="T79" fmla="*/ 864 h 28"/>
                <a:gd name="T80" fmla="*/ 1296 w 21"/>
                <a:gd name="T81" fmla="*/ 1080 h 28"/>
                <a:gd name="T82" fmla="*/ 1080 w 21"/>
                <a:gd name="T83" fmla="*/ 1080 h 28"/>
                <a:gd name="T84" fmla="*/ 1080 w 21"/>
                <a:gd name="T85" fmla="*/ 1080 h 28"/>
                <a:gd name="T86" fmla="*/ 648 w 21"/>
                <a:gd name="T87" fmla="*/ 1080 h 28"/>
                <a:gd name="T88" fmla="*/ 648 w 21"/>
                <a:gd name="T89" fmla="*/ 1296 h 28"/>
                <a:gd name="T90" fmla="*/ 648 w 21"/>
                <a:gd name="T91" fmla="*/ 1296 h 28"/>
                <a:gd name="T92" fmla="*/ 432 w 21"/>
                <a:gd name="T93" fmla="*/ 1728 h 28"/>
                <a:gd name="T94" fmla="*/ 648 w 21"/>
                <a:gd name="T95" fmla="*/ 1944 h 28"/>
                <a:gd name="T96" fmla="*/ 648 w 21"/>
                <a:gd name="T97" fmla="*/ 2160 h 28"/>
                <a:gd name="T98" fmla="*/ 216 w 21"/>
                <a:gd name="T99" fmla="*/ 2376 h 28"/>
                <a:gd name="T100" fmla="*/ 0 w 21"/>
                <a:gd name="T101" fmla="*/ 2592 h 28"/>
                <a:gd name="T102" fmla="*/ 216 w 21"/>
                <a:gd name="T103" fmla="*/ 2808 h 28"/>
                <a:gd name="T104" fmla="*/ 0 w 21"/>
                <a:gd name="T105" fmla="*/ 3024 h 28"/>
                <a:gd name="T106" fmla="*/ 0 w 21"/>
                <a:gd name="T107" fmla="*/ 3240 h 28"/>
                <a:gd name="T108" fmla="*/ 216 w 21"/>
                <a:gd name="T109" fmla="*/ 3456 h 28"/>
                <a:gd name="T110" fmla="*/ 216 w 21"/>
                <a:gd name="T111" fmla="*/ 3672 h 28"/>
                <a:gd name="T112" fmla="*/ 216 w 21"/>
                <a:gd name="T113" fmla="*/ 3888 h 28"/>
                <a:gd name="T114" fmla="*/ 432 w 21"/>
                <a:gd name="T115" fmla="*/ 4536 h 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
                <a:gd name="T175" fmla="*/ 0 h 28"/>
                <a:gd name="T176" fmla="*/ 21 w 21"/>
                <a:gd name="T177" fmla="*/ 28 h 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 h="28">
                  <a:moveTo>
                    <a:pt x="2" y="21"/>
                  </a:moveTo>
                  <a:lnTo>
                    <a:pt x="4" y="21"/>
                  </a:lnTo>
                  <a:lnTo>
                    <a:pt x="6" y="21"/>
                  </a:lnTo>
                  <a:lnTo>
                    <a:pt x="5" y="24"/>
                  </a:lnTo>
                  <a:lnTo>
                    <a:pt x="4" y="27"/>
                  </a:lnTo>
                  <a:lnTo>
                    <a:pt x="5" y="27"/>
                  </a:lnTo>
                  <a:lnTo>
                    <a:pt x="6" y="26"/>
                  </a:lnTo>
                  <a:lnTo>
                    <a:pt x="8" y="27"/>
                  </a:lnTo>
                  <a:lnTo>
                    <a:pt x="9" y="28"/>
                  </a:lnTo>
                  <a:lnTo>
                    <a:pt x="11" y="28"/>
                  </a:lnTo>
                  <a:lnTo>
                    <a:pt x="14" y="27"/>
                  </a:lnTo>
                  <a:lnTo>
                    <a:pt x="15" y="27"/>
                  </a:lnTo>
                  <a:lnTo>
                    <a:pt x="17" y="27"/>
                  </a:lnTo>
                  <a:lnTo>
                    <a:pt x="17" y="26"/>
                  </a:lnTo>
                  <a:lnTo>
                    <a:pt x="17" y="25"/>
                  </a:lnTo>
                  <a:lnTo>
                    <a:pt x="18" y="24"/>
                  </a:lnTo>
                  <a:lnTo>
                    <a:pt x="19" y="23"/>
                  </a:lnTo>
                  <a:lnTo>
                    <a:pt x="15" y="20"/>
                  </a:lnTo>
                  <a:lnTo>
                    <a:pt x="15" y="17"/>
                  </a:lnTo>
                  <a:lnTo>
                    <a:pt x="18" y="15"/>
                  </a:lnTo>
                  <a:lnTo>
                    <a:pt x="19" y="15"/>
                  </a:lnTo>
                  <a:lnTo>
                    <a:pt x="21" y="14"/>
                  </a:lnTo>
                  <a:lnTo>
                    <a:pt x="19" y="8"/>
                  </a:lnTo>
                  <a:lnTo>
                    <a:pt x="20" y="5"/>
                  </a:lnTo>
                  <a:lnTo>
                    <a:pt x="19" y="4"/>
                  </a:lnTo>
                  <a:lnTo>
                    <a:pt x="18" y="3"/>
                  </a:lnTo>
                  <a:lnTo>
                    <a:pt x="18" y="2"/>
                  </a:lnTo>
                  <a:lnTo>
                    <a:pt x="18" y="1"/>
                  </a:lnTo>
                  <a:lnTo>
                    <a:pt x="15" y="2"/>
                  </a:lnTo>
                  <a:lnTo>
                    <a:pt x="14" y="3"/>
                  </a:lnTo>
                  <a:lnTo>
                    <a:pt x="12" y="3"/>
                  </a:lnTo>
                  <a:lnTo>
                    <a:pt x="12" y="2"/>
                  </a:lnTo>
                  <a:lnTo>
                    <a:pt x="10" y="2"/>
                  </a:lnTo>
                  <a:lnTo>
                    <a:pt x="9" y="0"/>
                  </a:lnTo>
                  <a:lnTo>
                    <a:pt x="7" y="0"/>
                  </a:lnTo>
                  <a:lnTo>
                    <a:pt x="6" y="1"/>
                  </a:lnTo>
                  <a:lnTo>
                    <a:pt x="7" y="2"/>
                  </a:lnTo>
                  <a:lnTo>
                    <a:pt x="7" y="4"/>
                  </a:lnTo>
                  <a:lnTo>
                    <a:pt x="6" y="5"/>
                  </a:lnTo>
                  <a:lnTo>
                    <a:pt x="5" y="5"/>
                  </a:lnTo>
                  <a:lnTo>
                    <a:pt x="3" y="5"/>
                  </a:lnTo>
                  <a:lnTo>
                    <a:pt x="3" y="6"/>
                  </a:lnTo>
                  <a:lnTo>
                    <a:pt x="2" y="8"/>
                  </a:lnTo>
                  <a:lnTo>
                    <a:pt x="3" y="9"/>
                  </a:lnTo>
                  <a:lnTo>
                    <a:pt x="3" y="10"/>
                  </a:lnTo>
                  <a:lnTo>
                    <a:pt x="1" y="11"/>
                  </a:lnTo>
                  <a:lnTo>
                    <a:pt x="0" y="12"/>
                  </a:lnTo>
                  <a:lnTo>
                    <a:pt x="1" y="13"/>
                  </a:lnTo>
                  <a:lnTo>
                    <a:pt x="0" y="14"/>
                  </a:lnTo>
                  <a:lnTo>
                    <a:pt x="0" y="15"/>
                  </a:lnTo>
                  <a:lnTo>
                    <a:pt x="1" y="16"/>
                  </a:lnTo>
                  <a:lnTo>
                    <a:pt x="1" y="17"/>
                  </a:lnTo>
                  <a:lnTo>
                    <a:pt x="1" y="18"/>
                  </a:lnTo>
                  <a:lnTo>
                    <a:pt x="2" y="21"/>
                  </a:lnTo>
                  <a:close/>
                </a:path>
              </a:pathLst>
            </a:custGeom>
            <a:solidFill>
              <a:schemeClr val="accent3"/>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41" name="Freeform 1017"/>
            <p:cNvSpPr>
              <a:spLocks/>
            </p:cNvSpPr>
            <p:nvPr/>
          </p:nvSpPr>
          <p:spPr bwMode="auto">
            <a:xfrm>
              <a:off x="3073" y="1884"/>
              <a:ext cx="42" cy="54"/>
            </a:xfrm>
            <a:custGeom>
              <a:avLst/>
              <a:gdLst>
                <a:gd name="T0" fmla="*/ 864 w 7"/>
                <a:gd name="T1" fmla="*/ 1728 h 9"/>
                <a:gd name="T2" fmla="*/ 432 w 7"/>
                <a:gd name="T3" fmla="*/ 1728 h 9"/>
                <a:gd name="T4" fmla="*/ 216 w 7"/>
                <a:gd name="T5" fmla="*/ 1944 h 9"/>
                <a:gd name="T6" fmla="*/ 216 w 7"/>
                <a:gd name="T7" fmla="*/ 1944 h 9"/>
                <a:gd name="T8" fmla="*/ 216 w 7"/>
                <a:gd name="T9" fmla="*/ 1728 h 9"/>
                <a:gd name="T10" fmla="*/ 216 w 7"/>
                <a:gd name="T11" fmla="*/ 1512 h 9"/>
                <a:gd name="T12" fmla="*/ 0 w 7"/>
                <a:gd name="T13" fmla="*/ 1296 h 9"/>
                <a:gd name="T14" fmla="*/ 0 w 7"/>
                <a:gd name="T15" fmla="*/ 864 h 9"/>
                <a:gd name="T16" fmla="*/ 0 w 7"/>
                <a:gd name="T17" fmla="*/ 432 h 9"/>
                <a:gd name="T18" fmla="*/ 432 w 7"/>
                <a:gd name="T19" fmla="*/ 216 h 9"/>
                <a:gd name="T20" fmla="*/ 648 w 7"/>
                <a:gd name="T21" fmla="*/ 216 h 9"/>
                <a:gd name="T22" fmla="*/ 864 w 7"/>
                <a:gd name="T23" fmla="*/ 0 h 9"/>
                <a:gd name="T24" fmla="*/ 1080 w 7"/>
                <a:gd name="T25" fmla="*/ 0 h 9"/>
                <a:gd name="T26" fmla="*/ 1296 w 7"/>
                <a:gd name="T27" fmla="*/ 216 h 9"/>
                <a:gd name="T28" fmla="*/ 1512 w 7"/>
                <a:gd name="T29" fmla="*/ 216 h 9"/>
                <a:gd name="T30" fmla="*/ 1512 w 7"/>
                <a:gd name="T31" fmla="*/ 432 h 9"/>
                <a:gd name="T32" fmla="*/ 1512 w 7"/>
                <a:gd name="T33" fmla="*/ 648 h 9"/>
                <a:gd name="T34" fmla="*/ 1080 w 7"/>
                <a:gd name="T35" fmla="*/ 648 h 9"/>
                <a:gd name="T36" fmla="*/ 1080 w 7"/>
                <a:gd name="T37" fmla="*/ 864 h 9"/>
                <a:gd name="T38" fmla="*/ 648 w 7"/>
                <a:gd name="T39" fmla="*/ 1080 h 9"/>
                <a:gd name="T40" fmla="*/ 648 w 7"/>
                <a:gd name="T41" fmla="*/ 1512 h 9"/>
                <a:gd name="T42" fmla="*/ 864 w 7"/>
                <a:gd name="T43" fmla="*/ 1728 h 9"/>
                <a:gd name="T44" fmla="*/ 864 w 7"/>
                <a:gd name="T45" fmla="*/ 1728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9"/>
                <a:gd name="T71" fmla="*/ 7 w 7"/>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9">
                  <a:moveTo>
                    <a:pt x="4" y="8"/>
                  </a:moveTo>
                  <a:lnTo>
                    <a:pt x="2" y="8"/>
                  </a:lnTo>
                  <a:lnTo>
                    <a:pt x="1" y="9"/>
                  </a:lnTo>
                  <a:lnTo>
                    <a:pt x="1" y="8"/>
                  </a:lnTo>
                  <a:lnTo>
                    <a:pt x="1" y="7"/>
                  </a:lnTo>
                  <a:lnTo>
                    <a:pt x="0" y="6"/>
                  </a:lnTo>
                  <a:lnTo>
                    <a:pt x="0" y="4"/>
                  </a:lnTo>
                  <a:lnTo>
                    <a:pt x="0" y="2"/>
                  </a:lnTo>
                  <a:lnTo>
                    <a:pt x="2" y="1"/>
                  </a:lnTo>
                  <a:lnTo>
                    <a:pt x="3" y="1"/>
                  </a:lnTo>
                  <a:lnTo>
                    <a:pt x="4" y="0"/>
                  </a:lnTo>
                  <a:lnTo>
                    <a:pt x="5" y="0"/>
                  </a:lnTo>
                  <a:lnTo>
                    <a:pt x="6" y="1"/>
                  </a:lnTo>
                  <a:lnTo>
                    <a:pt x="7" y="1"/>
                  </a:lnTo>
                  <a:lnTo>
                    <a:pt x="7" y="2"/>
                  </a:lnTo>
                  <a:lnTo>
                    <a:pt x="7" y="3"/>
                  </a:lnTo>
                  <a:lnTo>
                    <a:pt x="5" y="3"/>
                  </a:lnTo>
                  <a:lnTo>
                    <a:pt x="5" y="4"/>
                  </a:lnTo>
                  <a:lnTo>
                    <a:pt x="3" y="5"/>
                  </a:lnTo>
                  <a:lnTo>
                    <a:pt x="3" y="7"/>
                  </a:lnTo>
                  <a:lnTo>
                    <a:pt x="4"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42" name="Freeform 1018"/>
            <p:cNvSpPr>
              <a:spLocks/>
            </p:cNvSpPr>
            <p:nvPr/>
          </p:nvSpPr>
          <p:spPr bwMode="auto">
            <a:xfrm>
              <a:off x="3073" y="1884"/>
              <a:ext cx="42" cy="54"/>
            </a:xfrm>
            <a:custGeom>
              <a:avLst/>
              <a:gdLst>
                <a:gd name="T0" fmla="*/ 864 w 7"/>
                <a:gd name="T1" fmla="*/ 1728 h 9"/>
                <a:gd name="T2" fmla="*/ 432 w 7"/>
                <a:gd name="T3" fmla="*/ 1728 h 9"/>
                <a:gd name="T4" fmla="*/ 216 w 7"/>
                <a:gd name="T5" fmla="*/ 1944 h 9"/>
                <a:gd name="T6" fmla="*/ 216 w 7"/>
                <a:gd name="T7" fmla="*/ 1944 h 9"/>
                <a:gd name="T8" fmla="*/ 216 w 7"/>
                <a:gd name="T9" fmla="*/ 1728 h 9"/>
                <a:gd name="T10" fmla="*/ 216 w 7"/>
                <a:gd name="T11" fmla="*/ 1512 h 9"/>
                <a:gd name="T12" fmla="*/ 0 w 7"/>
                <a:gd name="T13" fmla="*/ 1296 h 9"/>
                <a:gd name="T14" fmla="*/ 0 w 7"/>
                <a:gd name="T15" fmla="*/ 864 h 9"/>
                <a:gd name="T16" fmla="*/ 0 w 7"/>
                <a:gd name="T17" fmla="*/ 432 h 9"/>
                <a:gd name="T18" fmla="*/ 432 w 7"/>
                <a:gd name="T19" fmla="*/ 216 h 9"/>
                <a:gd name="T20" fmla="*/ 648 w 7"/>
                <a:gd name="T21" fmla="*/ 216 h 9"/>
                <a:gd name="T22" fmla="*/ 864 w 7"/>
                <a:gd name="T23" fmla="*/ 0 h 9"/>
                <a:gd name="T24" fmla="*/ 1080 w 7"/>
                <a:gd name="T25" fmla="*/ 0 h 9"/>
                <a:gd name="T26" fmla="*/ 1296 w 7"/>
                <a:gd name="T27" fmla="*/ 216 h 9"/>
                <a:gd name="T28" fmla="*/ 1512 w 7"/>
                <a:gd name="T29" fmla="*/ 216 h 9"/>
                <a:gd name="T30" fmla="*/ 1512 w 7"/>
                <a:gd name="T31" fmla="*/ 432 h 9"/>
                <a:gd name="T32" fmla="*/ 1512 w 7"/>
                <a:gd name="T33" fmla="*/ 648 h 9"/>
                <a:gd name="T34" fmla="*/ 1080 w 7"/>
                <a:gd name="T35" fmla="*/ 648 h 9"/>
                <a:gd name="T36" fmla="*/ 1080 w 7"/>
                <a:gd name="T37" fmla="*/ 864 h 9"/>
                <a:gd name="T38" fmla="*/ 648 w 7"/>
                <a:gd name="T39" fmla="*/ 1080 h 9"/>
                <a:gd name="T40" fmla="*/ 648 w 7"/>
                <a:gd name="T41" fmla="*/ 1512 h 9"/>
                <a:gd name="T42" fmla="*/ 864 w 7"/>
                <a:gd name="T43" fmla="*/ 1728 h 9"/>
                <a:gd name="T44" fmla="*/ 864 w 7"/>
                <a:gd name="T45" fmla="*/ 1728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
                <a:gd name="T70" fmla="*/ 0 h 9"/>
                <a:gd name="T71" fmla="*/ 7 w 7"/>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 h="9">
                  <a:moveTo>
                    <a:pt x="4" y="8"/>
                  </a:moveTo>
                  <a:lnTo>
                    <a:pt x="2" y="8"/>
                  </a:lnTo>
                  <a:lnTo>
                    <a:pt x="1" y="9"/>
                  </a:lnTo>
                  <a:lnTo>
                    <a:pt x="1" y="8"/>
                  </a:lnTo>
                  <a:lnTo>
                    <a:pt x="1" y="7"/>
                  </a:lnTo>
                  <a:lnTo>
                    <a:pt x="0" y="6"/>
                  </a:lnTo>
                  <a:lnTo>
                    <a:pt x="0" y="4"/>
                  </a:lnTo>
                  <a:lnTo>
                    <a:pt x="0" y="2"/>
                  </a:lnTo>
                  <a:lnTo>
                    <a:pt x="2" y="1"/>
                  </a:lnTo>
                  <a:lnTo>
                    <a:pt x="3" y="1"/>
                  </a:lnTo>
                  <a:lnTo>
                    <a:pt x="4" y="0"/>
                  </a:lnTo>
                  <a:lnTo>
                    <a:pt x="5" y="0"/>
                  </a:lnTo>
                  <a:lnTo>
                    <a:pt x="6" y="1"/>
                  </a:lnTo>
                  <a:lnTo>
                    <a:pt x="7" y="1"/>
                  </a:lnTo>
                  <a:lnTo>
                    <a:pt x="7" y="2"/>
                  </a:lnTo>
                  <a:lnTo>
                    <a:pt x="7" y="3"/>
                  </a:lnTo>
                  <a:lnTo>
                    <a:pt x="5" y="3"/>
                  </a:lnTo>
                  <a:lnTo>
                    <a:pt x="5" y="4"/>
                  </a:lnTo>
                  <a:lnTo>
                    <a:pt x="3" y="5"/>
                  </a:lnTo>
                  <a:lnTo>
                    <a:pt x="3" y="7"/>
                  </a:lnTo>
                  <a:lnTo>
                    <a:pt x="4"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43" name="Freeform 1019"/>
            <p:cNvSpPr>
              <a:spLocks/>
            </p:cNvSpPr>
            <p:nvPr/>
          </p:nvSpPr>
          <p:spPr bwMode="auto">
            <a:xfrm>
              <a:off x="3007" y="1968"/>
              <a:ext cx="54" cy="54"/>
            </a:xfrm>
            <a:custGeom>
              <a:avLst/>
              <a:gdLst>
                <a:gd name="T0" fmla="*/ 1296 w 9"/>
                <a:gd name="T1" fmla="*/ 1296 h 9"/>
                <a:gd name="T2" fmla="*/ 1512 w 9"/>
                <a:gd name="T3" fmla="*/ 1080 h 9"/>
                <a:gd name="T4" fmla="*/ 1944 w 9"/>
                <a:gd name="T5" fmla="*/ 864 h 9"/>
                <a:gd name="T6" fmla="*/ 1944 w 9"/>
                <a:gd name="T7" fmla="*/ 648 h 9"/>
                <a:gd name="T8" fmla="*/ 1728 w 9"/>
                <a:gd name="T9" fmla="*/ 432 h 9"/>
                <a:gd name="T10" fmla="*/ 1944 w 9"/>
                <a:gd name="T11" fmla="*/ 0 h 9"/>
                <a:gd name="T12" fmla="*/ 1944 w 9"/>
                <a:gd name="T13" fmla="*/ 0 h 9"/>
                <a:gd name="T14" fmla="*/ 1296 w 9"/>
                <a:gd name="T15" fmla="*/ 0 h 9"/>
                <a:gd name="T16" fmla="*/ 1080 w 9"/>
                <a:gd name="T17" fmla="*/ 216 h 9"/>
                <a:gd name="T18" fmla="*/ 1080 w 9"/>
                <a:gd name="T19" fmla="*/ 432 h 9"/>
                <a:gd name="T20" fmla="*/ 1296 w 9"/>
                <a:gd name="T21" fmla="*/ 432 h 9"/>
                <a:gd name="T22" fmla="*/ 1296 w 9"/>
                <a:gd name="T23" fmla="*/ 648 h 9"/>
                <a:gd name="T24" fmla="*/ 1080 w 9"/>
                <a:gd name="T25" fmla="*/ 864 h 9"/>
                <a:gd name="T26" fmla="*/ 864 w 9"/>
                <a:gd name="T27" fmla="*/ 648 h 9"/>
                <a:gd name="T28" fmla="*/ 1080 w 9"/>
                <a:gd name="T29" fmla="*/ 432 h 9"/>
                <a:gd name="T30" fmla="*/ 864 w 9"/>
                <a:gd name="T31" fmla="*/ 432 h 9"/>
                <a:gd name="T32" fmla="*/ 648 w 9"/>
                <a:gd name="T33" fmla="*/ 432 h 9"/>
                <a:gd name="T34" fmla="*/ 648 w 9"/>
                <a:gd name="T35" fmla="*/ 864 h 9"/>
                <a:gd name="T36" fmla="*/ 432 w 9"/>
                <a:gd name="T37" fmla="*/ 1080 h 9"/>
                <a:gd name="T38" fmla="*/ 432 w 9"/>
                <a:gd name="T39" fmla="*/ 1296 h 9"/>
                <a:gd name="T40" fmla="*/ 432 w 9"/>
                <a:gd name="T41" fmla="*/ 1512 h 9"/>
                <a:gd name="T42" fmla="*/ 216 w 9"/>
                <a:gd name="T43" fmla="*/ 1512 h 9"/>
                <a:gd name="T44" fmla="*/ 216 w 9"/>
                <a:gd name="T45" fmla="*/ 1512 h 9"/>
                <a:gd name="T46" fmla="*/ 0 w 9"/>
                <a:gd name="T47" fmla="*/ 1728 h 9"/>
                <a:gd name="T48" fmla="*/ 216 w 9"/>
                <a:gd name="T49" fmla="*/ 1728 h 9"/>
                <a:gd name="T50" fmla="*/ 432 w 9"/>
                <a:gd name="T51" fmla="*/ 1728 h 9"/>
                <a:gd name="T52" fmla="*/ 648 w 9"/>
                <a:gd name="T53" fmla="*/ 1512 h 9"/>
                <a:gd name="T54" fmla="*/ 864 w 9"/>
                <a:gd name="T55" fmla="*/ 1512 h 9"/>
                <a:gd name="T56" fmla="*/ 1080 w 9"/>
                <a:gd name="T57" fmla="*/ 1512 h 9"/>
                <a:gd name="T58" fmla="*/ 1080 w 9"/>
                <a:gd name="T59" fmla="*/ 1944 h 9"/>
                <a:gd name="T60" fmla="*/ 1296 w 9"/>
                <a:gd name="T61" fmla="*/ 1944 h 9"/>
                <a:gd name="T62" fmla="*/ 1296 w 9"/>
                <a:gd name="T63" fmla="*/ 1944 h 9"/>
                <a:gd name="T64" fmla="*/ 1296 w 9"/>
                <a:gd name="T65" fmla="*/ 1728 h 9"/>
                <a:gd name="T66" fmla="*/ 1512 w 9"/>
                <a:gd name="T67" fmla="*/ 1512 h 9"/>
                <a:gd name="T68" fmla="*/ 1296 w 9"/>
                <a:gd name="T69" fmla="*/ 1296 h 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
                <a:gd name="T106" fmla="*/ 0 h 9"/>
                <a:gd name="T107" fmla="*/ 9 w 9"/>
                <a:gd name="T108" fmla="*/ 9 h 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 h="9">
                  <a:moveTo>
                    <a:pt x="6" y="6"/>
                  </a:moveTo>
                  <a:lnTo>
                    <a:pt x="7" y="5"/>
                  </a:lnTo>
                  <a:lnTo>
                    <a:pt x="9" y="4"/>
                  </a:lnTo>
                  <a:lnTo>
                    <a:pt x="9" y="3"/>
                  </a:lnTo>
                  <a:lnTo>
                    <a:pt x="8" y="2"/>
                  </a:lnTo>
                  <a:lnTo>
                    <a:pt x="9" y="0"/>
                  </a:lnTo>
                  <a:lnTo>
                    <a:pt x="6" y="0"/>
                  </a:lnTo>
                  <a:lnTo>
                    <a:pt x="5" y="1"/>
                  </a:lnTo>
                  <a:lnTo>
                    <a:pt x="5" y="2"/>
                  </a:lnTo>
                  <a:lnTo>
                    <a:pt x="6" y="2"/>
                  </a:lnTo>
                  <a:lnTo>
                    <a:pt x="6" y="3"/>
                  </a:lnTo>
                  <a:lnTo>
                    <a:pt x="5" y="4"/>
                  </a:lnTo>
                  <a:lnTo>
                    <a:pt x="4" y="3"/>
                  </a:lnTo>
                  <a:lnTo>
                    <a:pt x="5" y="2"/>
                  </a:lnTo>
                  <a:lnTo>
                    <a:pt x="4" y="2"/>
                  </a:lnTo>
                  <a:lnTo>
                    <a:pt x="3" y="2"/>
                  </a:lnTo>
                  <a:lnTo>
                    <a:pt x="3" y="4"/>
                  </a:lnTo>
                  <a:lnTo>
                    <a:pt x="2" y="5"/>
                  </a:lnTo>
                  <a:lnTo>
                    <a:pt x="2" y="6"/>
                  </a:lnTo>
                  <a:lnTo>
                    <a:pt x="2" y="7"/>
                  </a:lnTo>
                  <a:lnTo>
                    <a:pt x="1" y="7"/>
                  </a:lnTo>
                  <a:lnTo>
                    <a:pt x="0" y="8"/>
                  </a:lnTo>
                  <a:lnTo>
                    <a:pt x="1" y="8"/>
                  </a:lnTo>
                  <a:lnTo>
                    <a:pt x="2" y="8"/>
                  </a:lnTo>
                  <a:lnTo>
                    <a:pt x="3" y="7"/>
                  </a:lnTo>
                  <a:lnTo>
                    <a:pt x="4" y="7"/>
                  </a:lnTo>
                  <a:lnTo>
                    <a:pt x="5" y="7"/>
                  </a:lnTo>
                  <a:lnTo>
                    <a:pt x="5" y="9"/>
                  </a:lnTo>
                  <a:lnTo>
                    <a:pt x="6" y="9"/>
                  </a:lnTo>
                  <a:lnTo>
                    <a:pt x="6" y="8"/>
                  </a:lnTo>
                  <a:lnTo>
                    <a:pt x="7" y="7"/>
                  </a:lnTo>
                  <a:lnTo>
                    <a:pt x="6"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44" name="Freeform 1020"/>
            <p:cNvSpPr>
              <a:spLocks/>
            </p:cNvSpPr>
            <p:nvPr/>
          </p:nvSpPr>
          <p:spPr bwMode="auto">
            <a:xfrm>
              <a:off x="3007" y="1968"/>
              <a:ext cx="54" cy="54"/>
            </a:xfrm>
            <a:custGeom>
              <a:avLst/>
              <a:gdLst>
                <a:gd name="T0" fmla="*/ 1296 w 9"/>
                <a:gd name="T1" fmla="*/ 1296 h 9"/>
                <a:gd name="T2" fmla="*/ 1512 w 9"/>
                <a:gd name="T3" fmla="*/ 1080 h 9"/>
                <a:gd name="T4" fmla="*/ 1944 w 9"/>
                <a:gd name="T5" fmla="*/ 864 h 9"/>
                <a:gd name="T6" fmla="*/ 1944 w 9"/>
                <a:gd name="T7" fmla="*/ 648 h 9"/>
                <a:gd name="T8" fmla="*/ 1728 w 9"/>
                <a:gd name="T9" fmla="*/ 432 h 9"/>
                <a:gd name="T10" fmla="*/ 1944 w 9"/>
                <a:gd name="T11" fmla="*/ 0 h 9"/>
                <a:gd name="T12" fmla="*/ 1944 w 9"/>
                <a:gd name="T13" fmla="*/ 0 h 9"/>
                <a:gd name="T14" fmla="*/ 1296 w 9"/>
                <a:gd name="T15" fmla="*/ 0 h 9"/>
                <a:gd name="T16" fmla="*/ 1080 w 9"/>
                <a:gd name="T17" fmla="*/ 216 h 9"/>
                <a:gd name="T18" fmla="*/ 1080 w 9"/>
                <a:gd name="T19" fmla="*/ 432 h 9"/>
                <a:gd name="T20" fmla="*/ 1296 w 9"/>
                <a:gd name="T21" fmla="*/ 432 h 9"/>
                <a:gd name="T22" fmla="*/ 1296 w 9"/>
                <a:gd name="T23" fmla="*/ 648 h 9"/>
                <a:gd name="T24" fmla="*/ 1080 w 9"/>
                <a:gd name="T25" fmla="*/ 864 h 9"/>
                <a:gd name="T26" fmla="*/ 864 w 9"/>
                <a:gd name="T27" fmla="*/ 648 h 9"/>
                <a:gd name="T28" fmla="*/ 1080 w 9"/>
                <a:gd name="T29" fmla="*/ 432 h 9"/>
                <a:gd name="T30" fmla="*/ 864 w 9"/>
                <a:gd name="T31" fmla="*/ 432 h 9"/>
                <a:gd name="T32" fmla="*/ 648 w 9"/>
                <a:gd name="T33" fmla="*/ 432 h 9"/>
                <a:gd name="T34" fmla="*/ 648 w 9"/>
                <a:gd name="T35" fmla="*/ 864 h 9"/>
                <a:gd name="T36" fmla="*/ 432 w 9"/>
                <a:gd name="T37" fmla="*/ 1080 h 9"/>
                <a:gd name="T38" fmla="*/ 432 w 9"/>
                <a:gd name="T39" fmla="*/ 1296 h 9"/>
                <a:gd name="T40" fmla="*/ 432 w 9"/>
                <a:gd name="T41" fmla="*/ 1512 h 9"/>
                <a:gd name="T42" fmla="*/ 216 w 9"/>
                <a:gd name="T43" fmla="*/ 1512 h 9"/>
                <a:gd name="T44" fmla="*/ 216 w 9"/>
                <a:gd name="T45" fmla="*/ 1512 h 9"/>
                <a:gd name="T46" fmla="*/ 0 w 9"/>
                <a:gd name="T47" fmla="*/ 1728 h 9"/>
                <a:gd name="T48" fmla="*/ 216 w 9"/>
                <a:gd name="T49" fmla="*/ 1728 h 9"/>
                <a:gd name="T50" fmla="*/ 432 w 9"/>
                <a:gd name="T51" fmla="*/ 1728 h 9"/>
                <a:gd name="T52" fmla="*/ 648 w 9"/>
                <a:gd name="T53" fmla="*/ 1512 h 9"/>
                <a:gd name="T54" fmla="*/ 864 w 9"/>
                <a:gd name="T55" fmla="*/ 1512 h 9"/>
                <a:gd name="T56" fmla="*/ 1080 w 9"/>
                <a:gd name="T57" fmla="*/ 1512 h 9"/>
                <a:gd name="T58" fmla="*/ 1080 w 9"/>
                <a:gd name="T59" fmla="*/ 1944 h 9"/>
                <a:gd name="T60" fmla="*/ 1296 w 9"/>
                <a:gd name="T61" fmla="*/ 1944 h 9"/>
                <a:gd name="T62" fmla="*/ 1296 w 9"/>
                <a:gd name="T63" fmla="*/ 1944 h 9"/>
                <a:gd name="T64" fmla="*/ 1296 w 9"/>
                <a:gd name="T65" fmla="*/ 1728 h 9"/>
                <a:gd name="T66" fmla="*/ 1512 w 9"/>
                <a:gd name="T67" fmla="*/ 1512 h 9"/>
                <a:gd name="T68" fmla="*/ 1296 w 9"/>
                <a:gd name="T69" fmla="*/ 1296 h 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
                <a:gd name="T106" fmla="*/ 0 h 9"/>
                <a:gd name="T107" fmla="*/ 9 w 9"/>
                <a:gd name="T108" fmla="*/ 9 h 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 h="9">
                  <a:moveTo>
                    <a:pt x="6" y="6"/>
                  </a:moveTo>
                  <a:lnTo>
                    <a:pt x="7" y="5"/>
                  </a:lnTo>
                  <a:lnTo>
                    <a:pt x="9" y="4"/>
                  </a:lnTo>
                  <a:lnTo>
                    <a:pt x="9" y="3"/>
                  </a:lnTo>
                  <a:lnTo>
                    <a:pt x="8" y="2"/>
                  </a:lnTo>
                  <a:lnTo>
                    <a:pt x="9" y="0"/>
                  </a:lnTo>
                  <a:lnTo>
                    <a:pt x="6" y="0"/>
                  </a:lnTo>
                  <a:lnTo>
                    <a:pt x="5" y="1"/>
                  </a:lnTo>
                  <a:lnTo>
                    <a:pt x="5" y="2"/>
                  </a:lnTo>
                  <a:lnTo>
                    <a:pt x="6" y="2"/>
                  </a:lnTo>
                  <a:lnTo>
                    <a:pt x="6" y="3"/>
                  </a:lnTo>
                  <a:lnTo>
                    <a:pt x="5" y="4"/>
                  </a:lnTo>
                  <a:lnTo>
                    <a:pt x="4" y="3"/>
                  </a:lnTo>
                  <a:lnTo>
                    <a:pt x="5" y="2"/>
                  </a:lnTo>
                  <a:lnTo>
                    <a:pt x="4" y="2"/>
                  </a:lnTo>
                  <a:lnTo>
                    <a:pt x="3" y="2"/>
                  </a:lnTo>
                  <a:lnTo>
                    <a:pt x="3" y="4"/>
                  </a:lnTo>
                  <a:lnTo>
                    <a:pt x="2" y="5"/>
                  </a:lnTo>
                  <a:lnTo>
                    <a:pt x="2" y="6"/>
                  </a:lnTo>
                  <a:lnTo>
                    <a:pt x="2" y="7"/>
                  </a:lnTo>
                  <a:lnTo>
                    <a:pt x="1" y="7"/>
                  </a:lnTo>
                  <a:lnTo>
                    <a:pt x="0" y="8"/>
                  </a:lnTo>
                  <a:lnTo>
                    <a:pt x="1" y="8"/>
                  </a:lnTo>
                  <a:lnTo>
                    <a:pt x="2" y="8"/>
                  </a:lnTo>
                  <a:lnTo>
                    <a:pt x="3" y="7"/>
                  </a:lnTo>
                  <a:lnTo>
                    <a:pt x="4" y="7"/>
                  </a:lnTo>
                  <a:lnTo>
                    <a:pt x="5" y="7"/>
                  </a:lnTo>
                  <a:lnTo>
                    <a:pt x="5" y="9"/>
                  </a:lnTo>
                  <a:lnTo>
                    <a:pt x="6" y="9"/>
                  </a:lnTo>
                  <a:lnTo>
                    <a:pt x="6" y="8"/>
                  </a:lnTo>
                  <a:lnTo>
                    <a:pt x="7" y="7"/>
                  </a:lnTo>
                  <a:lnTo>
                    <a:pt x="6"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45" name="Freeform 1021"/>
            <p:cNvSpPr>
              <a:spLocks/>
            </p:cNvSpPr>
            <p:nvPr/>
          </p:nvSpPr>
          <p:spPr bwMode="auto">
            <a:xfrm>
              <a:off x="3043" y="2034"/>
              <a:ext cx="12" cy="24"/>
            </a:xfrm>
            <a:custGeom>
              <a:avLst/>
              <a:gdLst>
                <a:gd name="T0" fmla="*/ 432 w 2"/>
                <a:gd name="T1" fmla="*/ 864 h 4"/>
                <a:gd name="T2" fmla="*/ 216 w 2"/>
                <a:gd name="T3" fmla="*/ 216 h 4"/>
                <a:gd name="T4" fmla="*/ 216 w 2"/>
                <a:gd name="T5" fmla="*/ 0 h 4"/>
                <a:gd name="T6" fmla="*/ 0 w 2"/>
                <a:gd name="T7" fmla="*/ 216 h 4"/>
                <a:gd name="T8" fmla="*/ 0 w 2"/>
                <a:gd name="T9" fmla="*/ 432 h 4"/>
                <a:gd name="T10" fmla="*/ 0 w 2"/>
                <a:gd name="T11" fmla="*/ 648 h 4"/>
                <a:gd name="T12" fmla="*/ 432 w 2"/>
                <a:gd name="T13" fmla="*/ 86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1" y="1"/>
                  </a:lnTo>
                  <a:lnTo>
                    <a:pt x="1" y="0"/>
                  </a:lnTo>
                  <a:lnTo>
                    <a:pt x="0" y="1"/>
                  </a:lnTo>
                  <a:lnTo>
                    <a:pt x="0" y="2"/>
                  </a:lnTo>
                  <a:lnTo>
                    <a:pt x="0" y="3"/>
                  </a:lnTo>
                  <a:lnTo>
                    <a:pt x="2"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46" name="Freeform 1022"/>
            <p:cNvSpPr>
              <a:spLocks/>
            </p:cNvSpPr>
            <p:nvPr/>
          </p:nvSpPr>
          <p:spPr bwMode="auto">
            <a:xfrm>
              <a:off x="3043" y="2034"/>
              <a:ext cx="12" cy="24"/>
            </a:xfrm>
            <a:custGeom>
              <a:avLst/>
              <a:gdLst>
                <a:gd name="T0" fmla="*/ 432 w 2"/>
                <a:gd name="T1" fmla="*/ 864 h 4"/>
                <a:gd name="T2" fmla="*/ 216 w 2"/>
                <a:gd name="T3" fmla="*/ 216 h 4"/>
                <a:gd name="T4" fmla="*/ 216 w 2"/>
                <a:gd name="T5" fmla="*/ 0 h 4"/>
                <a:gd name="T6" fmla="*/ 0 w 2"/>
                <a:gd name="T7" fmla="*/ 216 h 4"/>
                <a:gd name="T8" fmla="*/ 0 w 2"/>
                <a:gd name="T9" fmla="*/ 432 h 4"/>
                <a:gd name="T10" fmla="*/ 0 w 2"/>
                <a:gd name="T11" fmla="*/ 648 h 4"/>
                <a:gd name="T12" fmla="*/ 432 w 2"/>
                <a:gd name="T13" fmla="*/ 864 h 4"/>
                <a:gd name="T14" fmla="*/ 0 60000 65536"/>
                <a:gd name="T15" fmla="*/ 0 60000 65536"/>
                <a:gd name="T16" fmla="*/ 0 60000 65536"/>
                <a:gd name="T17" fmla="*/ 0 60000 65536"/>
                <a:gd name="T18" fmla="*/ 0 60000 65536"/>
                <a:gd name="T19" fmla="*/ 0 60000 65536"/>
                <a:gd name="T20" fmla="*/ 0 60000 65536"/>
                <a:gd name="T21" fmla="*/ 0 w 2"/>
                <a:gd name="T22" fmla="*/ 0 h 4"/>
                <a:gd name="T23" fmla="*/ 2 w 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4">
                  <a:moveTo>
                    <a:pt x="2" y="4"/>
                  </a:moveTo>
                  <a:lnTo>
                    <a:pt x="1" y="1"/>
                  </a:lnTo>
                  <a:lnTo>
                    <a:pt x="1" y="0"/>
                  </a:lnTo>
                  <a:lnTo>
                    <a:pt x="0" y="1"/>
                  </a:lnTo>
                  <a:lnTo>
                    <a:pt x="0" y="2"/>
                  </a:lnTo>
                  <a:lnTo>
                    <a:pt x="0" y="3"/>
                  </a:lnTo>
                  <a:lnTo>
                    <a:pt x="2"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47" name="Freeform 1023"/>
            <p:cNvSpPr>
              <a:spLocks/>
            </p:cNvSpPr>
            <p:nvPr/>
          </p:nvSpPr>
          <p:spPr bwMode="auto">
            <a:xfrm>
              <a:off x="2995" y="2010"/>
              <a:ext cx="54" cy="42"/>
            </a:xfrm>
            <a:custGeom>
              <a:avLst/>
              <a:gdLst>
                <a:gd name="T0" fmla="*/ 1944 w 9"/>
                <a:gd name="T1" fmla="*/ 864 h 7"/>
                <a:gd name="T2" fmla="*/ 1728 w 9"/>
                <a:gd name="T3" fmla="*/ 1080 h 7"/>
                <a:gd name="T4" fmla="*/ 1728 w 9"/>
                <a:gd name="T5" fmla="*/ 1296 h 7"/>
                <a:gd name="T6" fmla="*/ 1728 w 9"/>
                <a:gd name="T7" fmla="*/ 1512 h 7"/>
                <a:gd name="T8" fmla="*/ 1512 w 9"/>
                <a:gd name="T9" fmla="*/ 1296 h 7"/>
                <a:gd name="T10" fmla="*/ 1080 w 9"/>
                <a:gd name="T11" fmla="*/ 1080 h 7"/>
                <a:gd name="T12" fmla="*/ 864 w 9"/>
                <a:gd name="T13" fmla="*/ 1080 h 7"/>
                <a:gd name="T14" fmla="*/ 432 w 9"/>
                <a:gd name="T15" fmla="*/ 648 h 7"/>
                <a:gd name="T16" fmla="*/ 0 w 9"/>
                <a:gd name="T17" fmla="*/ 432 h 7"/>
                <a:gd name="T18" fmla="*/ 216 w 9"/>
                <a:gd name="T19" fmla="*/ 216 h 7"/>
                <a:gd name="T20" fmla="*/ 432 w 9"/>
                <a:gd name="T21" fmla="*/ 216 h 7"/>
                <a:gd name="T22" fmla="*/ 648 w 9"/>
                <a:gd name="T23" fmla="*/ 216 h 7"/>
                <a:gd name="T24" fmla="*/ 864 w 9"/>
                <a:gd name="T25" fmla="*/ 216 h 7"/>
                <a:gd name="T26" fmla="*/ 1080 w 9"/>
                <a:gd name="T27" fmla="*/ 0 h 7"/>
                <a:gd name="T28" fmla="*/ 1296 w 9"/>
                <a:gd name="T29" fmla="*/ 0 h 7"/>
                <a:gd name="T30" fmla="*/ 1512 w 9"/>
                <a:gd name="T31" fmla="*/ 0 h 7"/>
                <a:gd name="T32" fmla="*/ 1512 w 9"/>
                <a:gd name="T33" fmla="*/ 432 h 7"/>
                <a:gd name="T34" fmla="*/ 1728 w 9"/>
                <a:gd name="T35" fmla="*/ 432 h 7"/>
                <a:gd name="T36" fmla="*/ 1728 w 9"/>
                <a:gd name="T37" fmla="*/ 432 h 7"/>
                <a:gd name="T38" fmla="*/ 1944 w 9"/>
                <a:gd name="T39" fmla="*/ 648 h 7"/>
                <a:gd name="T40" fmla="*/ 1944 w 9"/>
                <a:gd name="T41" fmla="*/ 864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7"/>
                <a:gd name="T65" fmla="*/ 9 w 9"/>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7">
                  <a:moveTo>
                    <a:pt x="9" y="4"/>
                  </a:moveTo>
                  <a:lnTo>
                    <a:pt x="8" y="5"/>
                  </a:lnTo>
                  <a:lnTo>
                    <a:pt x="8" y="6"/>
                  </a:lnTo>
                  <a:lnTo>
                    <a:pt x="8" y="7"/>
                  </a:lnTo>
                  <a:lnTo>
                    <a:pt x="7" y="6"/>
                  </a:lnTo>
                  <a:lnTo>
                    <a:pt x="5" y="5"/>
                  </a:lnTo>
                  <a:lnTo>
                    <a:pt x="4" y="5"/>
                  </a:lnTo>
                  <a:lnTo>
                    <a:pt x="2" y="3"/>
                  </a:lnTo>
                  <a:lnTo>
                    <a:pt x="0" y="2"/>
                  </a:lnTo>
                  <a:lnTo>
                    <a:pt x="1" y="1"/>
                  </a:lnTo>
                  <a:lnTo>
                    <a:pt x="2" y="1"/>
                  </a:lnTo>
                  <a:lnTo>
                    <a:pt x="3" y="1"/>
                  </a:lnTo>
                  <a:lnTo>
                    <a:pt x="4" y="1"/>
                  </a:lnTo>
                  <a:lnTo>
                    <a:pt x="5" y="0"/>
                  </a:lnTo>
                  <a:lnTo>
                    <a:pt x="6" y="0"/>
                  </a:lnTo>
                  <a:lnTo>
                    <a:pt x="7" y="0"/>
                  </a:lnTo>
                  <a:lnTo>
                    <a:pt x="7" y="2"/>
                  </a:lnTo>
                  <a:lnTo>
                    <a:pt x="8" y="2"/>
                  </a:lnTo>
                  <a:lnTo>
                    <a:pt x="9" y="3"/>
                  </a:lnTo>
                  <a:lnTo>
                    <a:pt x="9"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48" name="Freeform 1024"/>
            <p:cNvSpPr>
              <a:spLocks/>
            </p:cNvSpPr>
            <p:nvPr/>
          </p:nvSpPr>
          <p:spPr bwMode="auto">
            <a:xfrm>
              <a:off x="2995" y="2010"/>
              <a:ext cx="54" cy="42"/>
            </a:xfrm>
            <a:custGeom>
              <a:avLst/>
              <a:gdLst>
                <a:gd name="T0" fmla="*/ 1944 w 9"/>
                <a:gd name="T1" fmla="*/ 864 h 7"/>
                <a:gd name="T2" fmla="*/ 1728 w 9"/>
                <a:gd name="T3" fmla="*/ 1080 h 7"/>
                <a:gd name="T4" fmla="*/ 1728 w 9"/>
                <a:gd name="T5" fmla="*/ 1296 h 7"/>
                <a:gd name="T6" fmla="*/ 1728 w 9"/>
                <a:gd name="T7" fmla="*/ 1512 h 7"/>
                <a:gd name="T8" fmla="*/ 1512 w 9"/>
                <a:gd name="T9" fmla="*/ 1296 h 7"/>
                <a:gd name="T10" fmla="*/ 1080 w 9"/>
                <a:gd name="T11" fmla="*/ 1080 h 7"/>
                <a:gd name="T12" fmla="*/ 864 w 9"/>
                <a:gd name="T13" fmla="*/ 1080 h 7"/>
                <a:gd name="T14" fmla="*/ 432 w 9"/>
                <a:gd name="T15" fmla="*/ 648 h 7"/>
                <a:gd name="T16" fmla="*/ 0 w 9"/>
                <a:gd name="T17" fmla="*/ 432 h 7"/>
                <a:gd name="T18" fmla="*/ 216 w 9"/>
                <a:gd name="T19" fmla="*/ 216 h 7"/>
                <a:gd name="T20" fmla="*/ 432 w 9"/>
                <a:gd name="T21" fmla="*/ 216 h 7"/>
                <a:gd name="T22" fmla="*/ 648 w 9"/>
                <a:gd name="T23" fmla="*/ 216 h 7"/>
                <a:gd name="T24" fmla="*/ 864 w 9"/>
                <a:gd name="T25" fmla="*/ 216 h 7"/>
                <a:gd name="T26" fmla="*/ 1080 w 9"/>
                <a:gd name="T27" fmla="*/ 0 h 7"/>
                <a:gd name="T28" fmla="*/ 1296 w 9"/>
                <a:gd name="T29" fmla="*/ 0 h 7"/>
                <a:gd name="T30" fmla="*/ 1512 w 9"/>
                <a:gd name="T31" fmla="*/ 0 h 7"/>
                <a:gd name="T32" fmla="*/ 1512 w 9"/>
                <a:gd name="T33" fmla="*/ 432 h 7"/>
                <a:gd name="T34" fmla="*/ 1728 w 9"/>
                <a:gd name="T35" fmla="*/ 432 h 7"/>
                <a:gd name="T36" fmla="*/ 1728 w 9"/>
                <a:gd name="T37" fmla="*/ 432 h 7"/>
                <a:gd name="T38" fmla="*/ 1944 w 9"/>
                <a:gd name="T39" fmla="*/ 648 h 7"/>
                <a:gd name="T40" fmla="*/ 1944 w 9"/>
                <a:gd name="T41" fmla="*/ 864 h 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
                <a:gd name="T64" fmla="*/ 0 h 7"/>
                <a:gd name="T65" fmla="*/ 9 w 9"/>
                <a:gd name="T66" fmla="*/ 7 h 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 h="7">
                  <a:moveTo>
                    <a:pt x="9" y="4"/>
                  </a:moveTo>
                  <a:lnTo>
                    <a:pt x="8" y="5"/>
                  </a:lnTo>
                  <a:lnTo>
                    <a:pt x="8" y="6"/>
                  </a:lnTo>
                  <a:lnTo>
                    <a:pt x="8" y="7"/>
                  </a:lnTo>
                  <a:lnTo>
                    <a:pt x="7" y="6"/>
                  </a:lnTo>
                  <a:lnTo>
                    <a:pt x="5" y="5"/>
                  </a:lnTo>
                  <a:lnTo>
                    <a:pt x="4" y="5"/>
                  </a:lnTo>
                  <a:lnTo>
                    <a:pt x="2" y="3"/>
                  </a:lnTo>
                  <a:lnTo>
                    <a:pt x="0" y="2"/>
                  </a:lnTo>
                  <a:lnTo>
                    <a:pt x="1" y="1"/>
                  </a:lnTo>
                  <a:lnTo>
                    <a:pt x="2" y="1"/>
                  </a:lnTo>
                  <a:lnTo>
                    <a:pt x="3" y="1"/>
                  </a:lnTo>
                  <a:lnTo>
                    <a:pt x="4" y="1"/>
                  </a:lnTo>
                  <a:lnTo>
                    <a:pt x="5" y="0"/>
                  </a:lnTo>
                  <a:lnTo>
                    <a:pt x="6" y="0"/>
                  </a:lnTo>
                  <a:lnTo>
                    <a:pt x="7" y="0"/>
                  </a:lnTo>
                  <a:lnTo>
                    <a:pt x="7" y="2"/>
                  </a:lnTo>
                  <a:lnTo>
                    <a:pt x="8" y="2"/>
                  </a:lnTo>
                  <a:lnTo>
                    <a:pt x="9" y="3"/>
                  </a:lnTo>
                  <a:lnTo>
                    <a:pt x="9"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49" name="Freeform 1025"/>
            <p:cNvSpPr>
              <a:spLocks/>
            </p:cNvSpPr>
            <p:nvPr/>
          </p:nvSpPr>
          <p:spPr bwMode="auto">
            <a:xfrm>
              <a:off x="3055" y="2106"/>
              <a:ext cx="168" cy="168"/>
            </a:xfrm>
            <a:custGeom>
              <a:avLst/>
              <a:gdLst>
                <a:gd name="T0" fmla="*/ 864 w 28"/>
                <a:gd name="T1" fmla="*/ 1944 h 28"/>
                <a:gd name="T2" fmla="*/ 1512 w 28"/>
                <a:gd name="T3" fmla="*/ 1944 h 28"/>
                <a:gd name="T4" fmla="*/ 1944 w 28"/>
                <a:gd name="T5" fmla="*/ 2808 h 28"/>
                <a:gd name="T6" fmla="*/ 2376 w 28"/>
                <a:gd name="T7" fmla="*/ 3240 h 28"/>
                <a:gd name="T8" fmla="*/ 2808 w 28"/>
                <a:gd name="T9" fmla="*/ 3456 h 28"/>
                <a:gd name="T10" fmla="*/ 3456 w 28"/>
                <a:gd name="T11" fmla="*/ 4104 h 28"/>
                <a:gd name="T12" fmla="*/ 3672 w 28"/>
                <a:gd name="T13" fmla="*/ 4320 h 28"/>
                <a:gd name="T14" fmla="*/ 3888 w 28"/>
                <a:gd name="T15" fmla="*/ 4320 h 28"/>
                <a:gd name="T16" fmla="*/ 4104 w 28"/>
                <a:gd name="T17" fmla="*/ 4752 h 28"/>
                <a:gd name="T18" fmla="*/ 4536 w 28"/>
                <a:gd name="T19" fmla="*/ 4752 h 28"/>
                <a:gd name="T20" fmla="*/ 4752 w 28"/>
                <a:gd name="T21" fmla="*/ 5184 h 28"/>
                <a:gd name="T22" fmla="*/ 4536 w 28"/>
                <a:gd name="T23" fmla="*/ 5832 h 28"/>
                <a:gd name="T24" fmla="*/ 4536 w 28"/>
                <a:gd name="T25" fmla="*/ 6048 h 28"/>
                <a:gd name="T26" fmla="*/ 4968 w 28"/>
                <a:gd name="T27" fmla="*/ 5616 h 28"/>
                <a:gd name="T28" fmla="*/ 5184 w 28"/>
                <a:gd name="T29" fmla="*/ 5184 h 28"/>
                <a:gd name="T30" fmla="*/ 5184 w 28"/>
                <a:gd name="T31" fmla="*/ 4536 h 28"/>
                <a:gd name="T32" fmla="*/ 5616 w 28"/>
                <a:gd name="T33" fmla="*/ 4536 h 28"/>
                <a:gd name="T34" fmla="*/ 6048 w 28"/>
                <a:gd name="T35" fmla="*/ 4752 h 28"/>
                <a:gd name="T36" fmla="*/ 5616 w 28"/>
                <a:gd name="T37" fmla="*/ 4320 h 28"/>
                <a:gd name="T38" fmla="*/ 5184 w 28"/>
                <a:gd name="T39" fmla="*/ 3888 h 28"/>
                <a:gd name="T40" fmla="*/ 4752 w 28"/>
                <a:gd name="T41" fmla="*/ 3888 h 28"/>
                <a:gd name="T42" fmla="*/ 4104 w 28"/>
                <a:gd name="T43" fmla="*/ 3456 h 28"/>
                <a:gd name="T44" fmla="*/ 3456 w 28"/>
                <a:gd name="T45" fmla="*/ 2592 h 28"/>
                <a:gd name="T46" fmla="*/ 2808 w 28"/>
                <a:gd name="T47" fmla="*/ 1944 h 28"/>
                <a:gd name="T48" fmla="*/ 2808 w 28"/>
                <a:gd name="T49" fmla="*/ 1296 h 28"/>
                <a:gd name="T50" fmla="*/ 3456 w 28"/>
                <a:gd name="T51" fmla="*/ 1080 h 28"/>
                <a:gd name="T52" fmla="*/ 3672 w 28"/>
                <a:gd name="T53" fmla="*/ 1080 h 28"/>
                <a:gd name="T54" fmla="*/ 3672 w 28"/>
                <a:gd name="T55" fmla="*/ 648 h 28"/>
                <a:gd name="T56" fmla="*/ 3456 w 28"/>
                <a:gd name="T57" fmla="*/ 216 h 28"/>
                <a:gd name="T58" fmla="*/ 2808 w 28"/>
                <a:gd name="T59" fmla="*/ 216 h 28"/>
                <a:gd name="T60" fmla="*/ 2376 w 28"/>
                <a:gd name="T61" fmla="*/ 0 h 28"/>
                <a:gd name="T62" fmla="*/ 1728 w 28"/>
                <a:gd name="T63" fmla="*/ 216 h 28"/>
                <a:gd name="T64" fmla="*/ 1080 w 28"/>
                <a:gd name="T65" fmla="*/ 432 h 28"/>
                <a:gd name="T66" fmla="*/ 648 w 28"/>
                <a:gd name="T67" fmla="*/ 216 h 28"/>
                <a:gd name="T68" fmla="*/ 432 w 28"/>
                <a:gd name="T69" fmla="*/ 864 h 28"/>
                <a:gd name="T70" fmla="*/ 0 w 28"/>
                <a:gd name="T71" fmla="*/ 864 h 28"/>
                <a:gd name="T72" fmla="*/ 216 w 28"/>
                <a:gd name="T73" fmla="*/ 1944 h 28"/>
                <a:gd name="T74" fmla="*/ 648 w 28"/>
                <a:gd name="T75" fmla="*/ 2160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
                <a:gd name="T115" fmla="*/ 0 h 28"/>
                <a:gd name="T116" fmla="*/ 28 w 28"/>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 h="28">
                  <a:moveTo>
                    <a:pt x="3" y="10"/>
                  </a:moveTo>
                  <a:lnTo>
                    <a:pt x="4" y="9"/>
                  </a:lnTo>
                  <a:lnTo>
                    <a:pt x="7" y="8"/>
                  </a:lnTo>
                  <a:lnTo>
                    <a:pt x="7" y="9"/>
                  </a:lnTo>
                  <a:lnTo>
                    <a:pt x="9" y="11"/>
                  </a:lnTo>
                  <a:lnTo>
                    <a:pt x="9" y="13"/>
                  </a:lnTo>
                  <a:lnTo>
                    <a:pt x="11" y="14"/>
                  </a:lnTo>
                  <a:lnTo>
                    <a:pt x="11" y="15"/>
                  </a:lnTo>
                  <a:lnTo>
                    <a:pt x="12" y="16"/>
                  </a:lnTo>
                  <a:lnTo>
                    <a:pt x="13" y="16"/>
                  </a:lnTo>
                  <a:lnTo>
                    <a:pt x="13" y="17"/>
                  </a:lnTo>
                  <a:lnTo>
                    <a:pt x="16" y="19"/>
                  </a:lnTo>
                  <a:lnTo>
                    <a:pt x="17" y="20"/>
                  </a:lnTo>
                  <a:lnTo>
                    <a:pt x="18" y="20"/>
                  </a:lnTo>
                  <a:lnTo>
                    <a:pt x="19" y="21"/>
                  </a:lnTo>
                  <a:lnTo>
                    <a:pt x="19" y="22"/>
                  </a:lnTo>
                  <a:lnTo>
                    <a:pt x="20" y="22"/>
                  </a:lnTo>
                  <a:lnTo>
                    <a:pt x="21" y="22"/>
                  </a:lnTo>
                  <a:lnTo>
                    <a:pt x="22" y="23"/>
                  </a:lnTo>
                  <a:lnTo>
                    <a:pt x="22" y="24"/>
                  </a:lnTo>
                  <a:lnTo>
                    <a:pt x="22" y="26"/>
                  </a:lnTo>
                  <a:lnTo>
                    <a:pt x="21" y="27"/>
                  </a:lnTo>
                  <a:lnTo>
                    <a:pt x="21" y="28"/>
                  </a:lnTo>
                  <a:lnTo>
                    <a:pt x="23" y="27"/>
                  </a:lnTo>
                  <a:lnTo>
                    <a:pt x="23" y="26"/>
                  </a:lnTo>
                  <a:lnTo>
                    <a:pt x="24" y="25"/>
                  </a:lnTo>
                  <a:lnTo>
                    <a:pt x="24" y="24"/>
                  </a:lnTo>
                  <a:lnTo>
                    <a:pt x="23" y="23"/>
                  </a:lnTo>
                  <a:lnTo>
                    <a:pt x="24" y="21"/>
                  </a:lnTo>
                  <a:lnTo>
                    <a:pt x="25" y="21"/>
                  </a:lnTo>
                  <a:lnTo>
                    <a:pt x="26" y="21"/>
                  </a:lnTo>
                  <a:lnTo>
                    <a:pt x="27" y="22"/>
                  </a:lnTo>
                  <a:lnTo>
                    <a:pt x="28" y="22"/>
                  </a:lnTo>
                  <a:lnTo>
                    <a:pt x="27" y="21"/>
                  </a:lnTo>
                  <a:lnTo>
                    <a:pt x="26" y="20"/>
                  </a:lnTo>
                  <a:lnTo>
                    <a:pt x="25" y="19"/>
                  </a:lnTo>
                  <a:lnTo>
                    <a:pt x="24" y="18"/>
                  </a:lnTo>
                  <a:lnTo>
                    <a:pt x="23" y="18"/>
                  </a:lnTo>
                  <a:lnTo>
                    <a:pt x="22" y="18"/>
                  </a:lnTo>
                  <a:lnTo>
                    <a:pt x="21" y="16"/>
                  </a:lnTo>
                  <a:lnTo>
                    <a:pt x="19" y="16"/>
                  </a:lnTo>
                  <a:lnTo>
                    <a:pt x="17" y="15"/>
                  </a:lnTo>
                  <a:lnTo>
                    <a:pt x="16" y="12"/>
                  </a:lnTo>
                  <a:lnTo>
                    <a:pt x="15" y="10"/>
                  </a:lnTo>
                  <a:lnTo>
                    <a:pt x="13" y="9"/>
                  </a:lnTo>
                  <a:lnTo>
                    <a:pt x="13" y="6"/>
                  </a:lnTo>
                  <a:lnTo>
                    <a:pt x="14" y="5"/>
                  </a:lnTo>
                  <a:lnTo>
                    <a:pt x="16" y="5"/>
                  </a:lnTo>
                  <a:lnTo>
                    <a:pt x="16" y="6"/>
                  </a:lnTo>
                  <a:lnTo>
                    <a:pt x="17" y="5"/>
                  </a:lnTo>
                  <a:lnTo>
                    <a:pt x="17" y="4"/>
                  </a:lnTo>
                  <a:lnTo>
                    <a:pt x="17" y="3"/>
                  </a:lnTo>
                  <a:lnTo>
                    <a:pt x="16" y="3"/>
                  </a:lnTo>
                  <a:lnTo>
                    <a:pt x="16" y="1"/>
                  </a:lnTo>
                  <a:lnTo>
                    <a:pt x="14" y="1"/>
                  </a:lnTo>
                  <a:lnTo>
                    <a:pt x="13" y="1"/>
                  </a:lnTo>
                  <a:lnTo>
                    <a:pt x="13" y="0"/>
                  </a:lnTo>
                  <a:lnTo>
                    <a:pt x="11" y="0"/>
                  </a:lnTo>
                  <a:lnTo>
                    <a:pt x="11" y="1"/>
                  </a:lnTo>
                  <a:lnTo>
                    <a:pt x="8" y="1"/>
                  </a:lnTo>
                  <a:lnTo>
                    <a:pt x="8" y="2"/>
                  </a:lnTo>
                  <a:lnTo>
                    <a:pt x="5" y="2"/>
                  </a:lnTo>
                  <a:lnTo>
                    <a:pt x="4" y="1"/>
                  </a:lnTo>
                  <a:lnTo>
                    <a:pt x="3" y="1"/>
                  </a:lnTo>
                  <a:lnTo>
                    <a:pt x="3" y="3"/>
                  </a:lnTo>
                  <a:lnTo>
                    <a:pt x="2" y="4"/>
                  </a:lnTo>
                  <a:lnTo>
                    <a:pt x="1" y="4"/>
                  </a:lnTo>
                  <a:lnTo>
                    <a:pt x="0" y="4"/>
                  </a:lnTo>
                  <a:lnTo>
                    <a:pt x="0" y="6"/>
                  </a:lnTo>
                  <a:lnTo>
                    <a:pt x="1" y="9"/>
                  </a:lnTo>
                  <a:lnTo>
                    <a:pt x="2" y="9"/>
                  </a:lnTo>
                  <a:lnTo>
                    <a:pt x="3" y="1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50" name="Freeform 1026"/>
            <p:cNvSpPr>
              <a:spLocks/>
            </p:cNvSpPr>
            <p:nvPr/>
          </p:nvSpPr>
          <p:spPr bwMode="auto">
            <a:xfrm>
              <a:off x="3055" y="2106"/>
              <a:ext cx="168" cy="168"/>
            </a:xfrm>
            <a:custGeom>
              <a:avLst/>
              <a:gdLst>
                <a:gd name="T0" fmla="*/ 864 w 28"/>
                <a:gd name="T1" fmla="*/ 1944 h 28"/>
                <a:gd name="T2" fmla="*/ 1512 w 28"/>
                <a:gd name="T3" fmla="*/ 1944 h 28"/>
                <a:gd name="T4" fmla="*/ 1944 w 28"/>
                <a:gd name="T5" fmla="*/ 2808 h 28"/>
                <a:gd name="T6" fmla="*/ 2376 w 28"/>
                <a:gd name="T7" fmla="*/ 3240 h 28"/>
                <a:gd name="T8" fmla="*/ 2808 w 28"/>
                <a:gd name="T9" fmla="*/ 3456 h 28"/>
                <a:gd name="T10" fmla="*/ 3456 w 28"/>
                <a:gd name="T11" fmla="*/ 4104 h 28"/>
                <a:gd name="T12" fmla="*/ 3672 w 28"/>
                <a:gd name="T13" fmla="*/ 4320 h 28"/>
                <a:gd name="T14" fmla="*/ 3888 w 28"/>
                <a:gd name="T15" fmla="*/ 4320 h 28"/>
                <a:gd name="T16" fmla="*/ 4104 w 28"/>
                <a:gd name="T17" fmla="*/ 4752 h 28"/>
                <a:gd name="T18" fmla="*/ 4536 w 28"/>
                <a:gd name="T19" fmla="*/ 4752 h 28"/>
                <a:gd name="T20" fmla="*/ 4752 w 28"/>
                <a:gd name="T21" fmla="*/ 5184 h 28"/>
                <a:gd name="T22" fmla="*/ 4536 w 28"/>
                <a:gd name="T23" fmla="*/ 5832 h 28"/>
                <a:gd name="T24" fmla="*/ 4536 w 28"/>
                <a:gd name="T25" fmla="*/ 6048 h 28"/>
                <a:gd name="T26" fmla="*/ 4968 w 28"/>
                <a:gd name="T27" fmla="*/ 5616 h 28"/>
                <a:gd name="T28" fmla="*/ 5184 w 28"/>
                <a:gd name="T29" fmla="*/ 5184 h 28"/>
                <a:gd name="T30" fmla="*/ 5184 w 28"/>
                <a:gd name="T31" fmla="*/ 4536 h 28"/>
                <a:gd name="T32" fmla="*/ 5616 w 28"/>
                <a:gd name="T33" fmla="*/ 4536 h 28"/>
                <a:gd name="T34" fmla="*/ 6048 w 28"/>
                <a:gd name="T35" fmla="*/ 4752 h 28"/>
                <a:gd name="T36" fmla="*/ 5616 w 28"/>
                <a:gd name="T37" fmla="*/ 4320 h 28"/>
                <a:gd name="T38" fmla="*/ 5184 w 28"/>
                <a:gd name="T39" fmla="*/ 3888 h 28"/>
                <a:gd name="T40" fmla="*/ 4752 w 28"/>
                <a:gd name="T41" fmla="*/ 3888 h 28"/>
                <a:gd name="T42" fmla="*/ 4104 w 28"/>
                <a:gd name="T43" fmla="*/ 3456 h 28"/>
                <a:gd name="T44" fmla="*/ 3456 w 28"/>
                <a:gd name="T45" fmla="*/ 2592 h 28"/>
                <a:gd name="T46" fmla="*/ 2808 w 28"/>
                <a:gd name="T47" fmla="*/ 1944 h 28"/>
                <a:gd name="T48" fmla="*/ 2808 w 28"/>
                <a:gd name="T49" fmla="*/ 1296 h 28"/>
                <a:gd name="T50" fmla="*/ 3456 w 28"/>
                <a:gd name="T51" fmla="*/ 1080 h 28"/>
                <a:gd name="T52" fmla="*/ 3672 w 28"/>
                <a:gd name="T53" fmla="*/ 1080 h 28"/>
                <a:gd name="T54" fmla="*/ 3672 w 28"/>
                <a:gd name="T55" fmla="*/ 648 h 28"/>
                <a:gd name="T56" fmla="*/ 3456 w 28"/>
                <a:gd name="T57" fmla="*/ 216 h 28"/>
                <a:gd name="T58" fmla="*/ 2808 w 28"/>
                <a:gd name="T59" fmla="*/ 216 h 28"/>
                <a:gd name="T60" fmla="*/ 2376 w 28"/>
                <a:gd name="T61" fmla="*/ 0 h 28"/>
                <a:gd name="T62" fmla="*/ 1728 w 28"/>
                <a:gd name="T63" fmla="*/ 216 h 28"/>
                <a:gd name="T64" fmla="*/ 1080 w 28"/>
                <a:gd name="T65" fmla="*/ 432 h 28"/>
                <a:gd name="T66" fmla="*/ 648 w 28"/>
                <a:gd name="T67" fmla="*/ 216 h 28"/>
                <a:gd name="T68" fmla="*/ 432 w 28"/>
                <a:gd name="T69" fmla="*/ 864 h 28"/>
                <a:gd name="T70" fmla="*/ 0 w 28"/>
                <a:gd name="T71" fmla="*/ 864 h 28"/>
                <a:gd name="T72" fmla="*/ 216 w 28"/>
                <a:gd name="T73" fmla="*/ 1944 h 28"/>
                <a:gd name="T74" fmla="*/ 648 w 28"/>
                <a:gd name="T75" fmla="*/ 2160 h 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
                <a:gd name="T115" fmla="*/ 0 h 28"/>
                <a:gd name="T116" fmla="*/ 28 w 28"/>
                <a:gd name="T117" fmla="*/ 28 h 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 h="28">
                  <a:moveTo>
                    <a:pt x="3" y="10"/>
                  </a:moveTo>
                  <a:lnTo>
                    <a:pt x="4" y="9"/>
                  </a:lnTo>
                  <a:lnTo>
                    <a:pt x="7" y="8"/>
                  </a:lnTo>
                  <a:lnTo>
                    <a:pt x="7" y="9"/>
                  </a:lnTo>
                  <a:lnTo>
                    <a:pt x="9" y="11"/>
                  </a:lnTo>
                  <a:lnTo>
                    <a:pt x="9" y="13"/>
                  </a:lnTo>
                  <a:lnTo>
                    <a:pt x="11" y="14"/>
                  </a:lnTo>
                  <a:lnTo>
                    <a:pt x="11" y="15"/>
                  </a:lnTo>
                  <a:lnTo>
                    <a:pt x="12" y="16"/>
                  </a:lnTo>
                  <a:lnTo>
                    <a:pt x="13" y="16"/>
                  </a:lnTo>
                  <a:lnTo>
                    <a:pt x="13" y="17"/>
                  </a:lnTo>
                  <a:lnTo>
                    <a:pt x="16" y="19"/>
                  </a:lnTo>
                  <a:lnTo>
                    <a:pt x="17" y="20"/>
                  </a:lnTo>
                  <a:lnTo>
                    <a:pt x="18" y="20"/>
                  </a:lnTo>
                  <a:lnTo>
                    <a:pt x="19" y="21"/>
                  </a:lnTo>
                  <a:lnTo>
                    <a:pt x="19" y="22"/>
                  </a:lnTo>
                  <a:lnTo>
                    <a:pt x="20" y="22"/>
                  </a:lnTo>
                  <a:lnTo>
                    <a:pt x="21" y="22"/>
                  </a:lnTo>
                  <a:lnTo>
                    <a:pt x="22" y="23"/>
                  </a:lnTo>
                  <a:lnTo>
                    <a:pt x="22" y="24"/>
                  </a:lnTo>
                  <a:lnTo>
                    <a:pt x="22" y="26"/>
                  </a:lnTo>
                  <a:lnTo>
                    <a:pt x="21" y="27"/>
                  </a:lnTo>
                  <a:lnTo>
                    <a:pt x="21" y="28"/>
                  </a:lnTo>
                  <a:lnTo>
                    <a:pt x="23" y="27"/>
                  </a:lnTo>
                  <a:lnTo>
                    <a:pt x="23" y="26"/>
                  </a:lnTo>
                  <a:lnTo>
                    <a:pt x="24" y="25"/>
                  </a:lnTo>
                  <a:lnTo>
                    <a:pt x="24" y="24"/>
                  </a:lnTo>
                  <a:lnTo>
                    <a:pt x="23" y="23"/>
                  </a:lnTo>
                  <a:lnTo>
                    <a:pt x="24" y="21"/>
                  </a:lnTo>
                  <a:lnTo>
                    <a:pt x="25" y="21"/>
                  </a:lnTo>
                  <a:lnTo>
                    <a:pt x="26" y="21"/>
                  </a:lnTo>
                  <a:lnTo>
                    <a:pt x="27" y="22"/>
                  </a:lnTo>
                  <a:lnTo>
                    <a:pt x="28" y="22"/>
                  </a:lnTo>
                  <a:lnTo>
                    <a:pt x="27" y="21"/>
                  </a:lnTo>
                  <a:lnTo>
                    <a:pt x="26" y="20"/>
                  </a:lnTo>
                  <a:lnTo>
                    <a:pt x="25" y="19"/>
                  </a:lnTo>
                  <a:lnTo>
                    <a:pt x="24" y="18"/>
                  </a:lnTo>
                  <a:lnTo>
                    <a:pt x="23" y="18"/>
                  </a:lnTo>
                  <a:lnTo>
                    <a:pt x="22" y="18"/>
                  </a:lnTo>
                  <a:lnTo>
                    <a:pt x="21" y="16"/>
                  </a:lnTo>
                  <a:lnTo>
                    <a:pt x="19" y="16"/>
                  </a:lnTo>
                  <a:lnTo>
                    <a:pt x="17" y="15"/>
                  </a:lnTo>
                  <a:lnTo>
                    <a:pt x="16" y="12"/>
                  </a:lnTo>
                  <a:lnTo>
                    <a:pt x="15" y="10"/>
                  </a:lnTo>
                  <a:lnTo>
                    <a:pt x="13" y="9"/>
                  </a:lnTo>
                  <a:lnTo>
                    <a:pt x="13" y="6"/>
                  </a:lnTo>
                  <a:lnTo>
                    <a:pt x="14" y="5"/>
                  </a:lnTo>
                  <a:lnTo>
                    <a:pt x="16" y="5"/>
                  </a:lnTo>
                  <a:lnTo>
                    <a:pt x="16" y="6"/>
                  </a:lnTo>
                  <a:lnTo>
                    <a:pt x="17" y="5"/>
                  </a:lnTo>
                  <a:lnTo>
                    <a:pt x="17" y="4"/>
                  </a:lnTo>
                  <a:lnTo>
                    <a:pt x="17" y="3"/>
                  </a:lnTo>
                  <a:lnTo>
                    <a:pt x="16" y="3"/>
                  </a:lnTo>
                  <a:lnTo>
                    <a:pt x="16" y="1"/>
                  </a:lnTo>
                  <a:lnTo>
                    <a:pt x="14" y="1"/>
                  </a:lnTo>
                  <a:lnTo>
                    <a:pt x="13" y="1"/>
                  </a:lnTo>
                  <a:lnTo>
                    <a:pt x="13" y="0"/>
                  </a:lnTo>
                  <a:lnTo>
                    <a:pt x="11" y="0"/>
                  </a:lnTo>
                  <a:lnTo>
                    <a:pt x="11" y="1"/>
                  </a:lnTo>
                  <a:lnTo>
                    <a:pt x="8" y="1"/>
                  </a:lnTo>
                  <a:lnTo>
                    <a:pt x="8" y="2"/>
                  </a:lnTo>
                  <a:lnTo>
                    <a:pt x="5" y="2"/>
                  </a:lnTo>
                  <a:lnTo>
                    <a:pt x="4" y="1"/>
                  </a:lnTo>
                  <a:lnTo>
                    <a:pt x="3" y="1"/>
                  </a:lnTo>
                  <a:lnTo>
                    <a:pt x="3" y="3"/>
                  </a:lnTo>
                  <a:lnTo>
                    <a:pt x="2" y="4"/>
                  </a:lnTo>
                  <a:lnTo>
                    <a:pt x="1" y="4"/>
                  </a:lnTo>
                  <a:lnTo>
                    <a:pt x="0" y="4"/>
                  </a:lnTo>
                  <a:lnTo>
                    <a:pt x="0" y="6"/>
                  </a:lnTo>
                  <a:lnTo>
                    <a:pt x="1" y="9"/>
                  </a:lnTo>
                  <a:lnTo>
                    <a:pt x="2" y="9"/>
                  </a:lnTo>
                  <a:lnTo>
                    <a:pt x="3" y="1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51" name="Freeform 1027"/>
            <p:cNvSpPr>
              <a:spLocks/>
            </p:cNvSpPr>
            <p:nvPr/>
          </p:nvSpPr>
          <p:spPr bwMode="auto">
            <a:xfrm>
              <a:off x="3151" y="2106"/>
              <a:ext cx="42" cy="24"/>
            </a:xfrm>
            <a:custGeom>
              <a:avLst/>
              <a:gdLst>
                <a:gd name="T0" fmla="*/ 1296 w 7"/>
                <a:gd name="T1" fmla="*/ 0 h 4"/>
                <a:gd name="T2" fmla="*/ 1512 w 7"/>
                <a:gd name="T3" fmla="*/ 216 h 4"/>
                <a:gd name="T4" fmla="*/ 1296 w 7"/>
                <a:gd name="T5" fmla="*/ 216 h 4"/>
                <a:gd name="T6" fmla="*/ 1296 w 7"/>
                <a:gd name="T7" fmla="*/ 432 h 4"/>
                <a:gd name="T8" fmla="*/ 1080 w 7"/>
                <a:gd name="T9" fmla="*/ 864 h 4"/>
                <a:gd name="T10" fmla="*/ 216 w 7"/>
                <a:gd name="T11" fmla="*/ 864 h 4"/>
                <a:gd name="T12" fmla="*/ 216 w 7"/>
                <a:gd name="T13" fmla="*/ 648 h 4"/>
                <a:gd name="T14" fmla="*/ 0 w 7"/>
                <a:gd name="T15" fmla="*/ 648 h 4"/>
                <a:gd name="T16" fmla="*/ 0 w 7"/>
                <a:gd name="T17" fmla="*/ 216 h 4"/>
                <a:gd name="T18" fmla="*/ 432 w 7"/>
                <a:gd name="T19" fmla="*/ 432 h 4"/>
                <a:gd name="T20" fmla="*/ 864 w 7"/>
                <a:gd name="T21" fmla="*/ 0 h 4"/>
                <a:gd name="T22" fmla="*/ 1296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6" y="0"/>
                  </a:moveTo>
                  <a:lnTo>
                    <a:pt x="7" y="1"/>
                  </a:lnTo>
                  <a:lnTo>
                    <a:pt x="6" y="1"/>
                  </a:lnTo>
                  <a:lnTo>
                    <a:pt x="6" y="2"/>
                  </a:lnTo>
                  <a:lnTo>
                    <a:pt x="5" y="4"/>
                  </a:lnTo>
                  <a:lnTo>
                    <a:pt x="1" y="4"/>
                  </a:lnTo>
                  <a:lnTo>
                    <a:pt x="1" y="3"/>
                  </a:lnTo>
                  <a:lnTo>
                    <a:pt x="0" y="3"/>
                  </a:lnTo>
                  <a:lnTo>
                    <a:pt x="0" y="1"/>
                  </a:lnTo>
                  <a:lnTo>
                    <a:pt x="2" y="2"/>
                  </a:lnTo>
                  <a:lnTo>
                    <a:pt x="4" y="0"/>
                  </a:lnTo>
                  <a:lnTo>
                    <a:pt x="6"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52" name="Freeform 1028"/>
            <p:cNvSpPr>
              <a:spLocks/>
            </p:cNvSpPr>
            <p:nvPr/>
          </p:nvSpPr>
          <p:spPr bwMode="auto">
            <a:xfrm>
              <a:off x="3151" y="2106"/>
              <a:ext cx="42" cy="24"/>
            </a:xfrm>
            <a:custGeom>
              <a:avLst/>
              <a:gdLst>
                <a:gd name="T0" fmla="*/ 1296 w 7"/>
                <a:gd name="T1" fmla="*/ 0 h 4"/>
                <a:gd name="T2" fmla="*/ 1512 w 7"/>
                <a:gd name="T3" fmla="*/ 216 h 4"/>
                <a:gd name="T4" fmla="*/ 1296 w 7"/>
                <a:gd name="T5" fmla="*/ 216 h 4"/>
                <a:gd name="T6" fmla="*/ 1296 w 7"/>
                <a:gd name="T7" fmla="*/ 432 h 4"/>
                <a:gd name="T8" fmla="*/ 1080 w 7"/>
                <a:gd name="T9" fmla="*/ 864 h 4"/>
                <a:gd name="T10" fmla="*/ 216 w 7"/>
                <a:gd name="T11" fmla="*/ 864 h 4"/>
                <a:gd name="T12" fmla="*/ 216 w 7"/>
                <a:gd name="T13" fmla="*/ 648 h 4"/>
                <a:gd name="T14" fmla="*/ 0 w 7"/>
                <a:gd name="T15" fmla="*/ 648 h 4"/>
                <a:gd name="T16" fmla="*/ 0 w 7"/>
                <a:gd name="T17" fmla="*/ 216 h 4"/>
                <a:gd name="T18" fmla="*/ 432 w 7"/>
                <a:gd name="T19" fmla="*/ 432 h 4"/>
                <a:gd name="T20" fmla="*/ 864 w 7"/>
                <a:gd name="T21" fmla="*/ 0 h 4"/>
                <a:gd name="T22" fmla="*/ 1296 w 7"/>
                <a:gd name="T23" fmla="*/ 0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
                <a:gd name="T37" fmla="*/ 0 h 4"/>
                <a:gd name="T38" fmla="*/ 7 w 7"/>
                <a:gd name="T39" fmla="*/ 4 h 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 h="4">
                  <a:moveTo>
                    <a:pt x="6" y="0"/>
                  </a:moveTo>
                  <a:lnTo>
                    <a:pt x="7" y="1"/>
                  </a:lnTo>
                  <a:lnTo>
                    <a:pt x="6" y="1"/>
                  </a:lnTo>
                  <a:lnTo>
                    <a:pt x="6" y="2"/>
                  </a:lnTo>
                  <a:lnTo>
                    <a:pt x="5" y="4"/>
                  </a:lnTo>
                  <a:lnTo>
                    <a:pt x="1" y="4"/>
                  </a:lnTo>
                  <a:lnTo>
                    <a:pt x="1" y="3"/>
                  </a:lnTo>
                  <a:lnTo>
                    <a:pt x="0" y="3"/>
                  </a:lnTo>
                  <a:lnTo>
                    <a:pt x="0" y="1"/>
                  </a:lnTo>
                  <a:lnTo>
                    <a:pt x="2" y="2"/>
                  </a:lnTo>
                  <a:lnTo>
                    <a:pt x="4" y="0"/>
                  </a:lnTo>
                  <a:lnTo>
                    <a:pt x="6"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53" name="Freeform 1029"/>
            <p:cNvSpPr>
              <a:spLocks/>
            </p:cNvSpPr>
            <p:nvPr/>
          </p:nvSpPr>
          <p:spPr bwMode="auto">
            <a:xfrm>
              <a:off x="3151" y="2112"/>
              <a:ext cx="78" cy="84"/>
            </a:xfrm>
            <a:custGeom>
              <a:avLst/>
              <a:gdLst>
                <a:gd name="T0" fmla="*/ 2376 w 13"/>
                <a:gd name="T1" fmla="*/ 3024 h 14"/>
                <a:gd name="T2" fmla="*/ 1944 w 13"/>
                <a:gd name="T3" fmla="*/ 2808 h 14"/>
                <a:gd name="T4" fmla="*/ 1944 w 13"/>
                <a:gd name="T5" fmla="*/ 2592 h 14"/>
                <a:gd name="T6" fmla="*/ 1512 w 13"/>
                <a:gd name="T7" fmla="*/ 2376 h 14"/>
                <a:gd name="T8" fmla="*/ 1080 w 13"/>
                <a:gd name="T9" fmla="*/ 2160 h 14"/>
                <a:gd name="T10" fmla="*/ 864 w 13"/>
                <a:gd name="T11" fmla="*/ 1728 h 14"/>
                <a:gd name="T12" fmla="*/ 864 w 13"/>
                <a:gd name="T13" fmla="*/ 1512 h 14"/>
                <a:gd name="T14" fmla="*/ 648 w 13"/>
                <a:gd name="T15" fmla="*/ 1296 h 14"/>
                <a:gd name="T16" fmla="*/ 432 w 13"/>
                <a:gd name="T17" fmla="*/ 1080 h 14"/>
                <a:gd name="T18" fmla="*/ 216 w 13"/>
                <a:gd name="T19" fmla="*/ 1080 h 14"/>
                <a:gd name="T20" fmla="*/ 216 w 13"/>
                <a:gd name="T21" fmla="*/ 1296 h 14"/>
                <a:gd name="T22" fmla="*/ 0 w 13"/>
                <a:gd name="T23" fmla="*/ 1080 h 14"/>
                <a:gd name="T24" fmla="*/ 216 w 13"/>
                <a:gd name="T25" fmla="*/ 864 h 14"/>
                <a:gd name="T26" fmla="*/ 216 w 13"/>
                <a:gd name="T27" fmla="*/ 648 h 14"/>
                <a:gd name="T28" fmla="*/ 1080 w 13"/>
                <a:gd name="T29" fmla="*/ 648 h 14"/>
                <a:gd name="T30" fmla="*/ 1296 w 13"/>
                <a:gd name="T31" fmla="*/ 216 h 14"/>
                <a:gd name="T32" fmla="*/ 1296 w 13"/>
                <a:gd name="T33" fmla="*/ 0 h 14"/>
                <a:gd name="T34" fmla="*/ 1512 w 13"/>
                <a:gd name="T35" fmla="*/ 0 h 14"/>
                <a:gd name="T36" fmla="*/ 1728 w 13"/>
                <a:gd name="T37" fmla="*/ 0 h 14"/>
                <a:gd name="T38" fmla="*/ 1944 w 13"/>
                <a:gd name="T39" fmla="*/ 432 h 14"/>
                <a:gd name="T40" fmla="*/ 2592 w 13"/>
                <a:gd name="T41" fmla="*/ 648 h 14"/>
                <a:gd name="T42" fmla="*/ 2808 w 13"/>
                <a:gd name="T43" fmla="*/ 1080 h 14"/>
                <a:gd name="T44" fmla="*/ 2160 w 13"/>
                <a:gd name="T45" fmla="*/ 1080 h 14"/>
                <a:gd name="T46" fmla="*/ 1728 w 13"/>
                <a:gd name="T47" fmla="*/ 864 h 14"/>
                <a:gd name="T48" fmla="*/ 1512 w 13"/>
                <a:gd name="T49" fmla="*/ 864 h 14"/>
                <a:gd name="T50" fmla="*/ 1512 w 13"/>
                <a:gd name="T51" fmla="*/ 1296 h 14"/>
                <a:gd name="T52" fmla="*/ 1296 w 13"/>
                <a:gd name="T53" fmla="*/ 1080 h 14"/>
                <a:gd name="T54" fmla="*/ 1080 w 13"/>
                <a:gd name="T55" fmla="*/ 1296 h 14"/>
                <a:gd name="T56" fmla="*/ 1296 w 13"/>
                <a:gd name="T57" fmla="*/ 1728 h 14"/>
                <a:gd name="T58" fmla="*/ 1728 w 13"/>
                <a:gd name="T59" fmla="*/ 2160 h 14"/>
                <a:gd name="T60" fmla="*/ 2160 w 13"/>
                <a:gd name="T61" fmla="*/ 2376 h 14"/>
                <a:gd name="T62" fmla="*/ 2160 w 13"/>
                <a:gd name="T63" fmla="*/ 2592 h 14"/>
                <a:gd name="T64" fmla="*/ 2376 w 13"/>
                <a:gd name="T65" fmla="*/ 2808 h 14"/>
                <a:gd name="T66" fmla="*/ 2376 w 13"/>
                <a:gd name="T67" fmla="*/ 3024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
                <a:gd name="T103" fmla="*/ 0 h 14"/>
                <a:gd name="T104" fmla="*/ 13 w 1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 h="14">
                  <a:moveTo>
                    <a:pt x="11" y="14"/>
                  </a:moveTo>
                  <a:lnTo>
                    <a:pt x="9" y="13"/>
                  </a:lnTo>
                  <a:lnTo>
                    <a:pt x="9" y="12"/>
                  </a:lnTo>
                  <a:lnTo>
                    <a:pt x="7" y="11"/>
                  </a:lnTo>
                  <a:lnTo>
                    <a:pt x="5" y="10"/>
                  </a:lnTo>
                  <a:lnTo>
                    <a:pt x="4" y="8"/>
                  </a:lnTo>
                  <a:lnTo>
                    <a:pt x="4" y="7"/>
                  </a:lnTo>
                  <a:lnTo>
                    <a:pt x="3" y="6"/>
                  </a:lnTo>
                  <a:lnTo>
                    <a:pt x="2" y="5"/>
                  </a:lnTo>
                  <a:lnTo>
                    <a:pt x="1" y="5"/>
                  </a:lnTo>
                  <a:lnTo>
                    <a:pt x="1" y="6"/>
                  </a:lnTo>
                  <a:lnTo>
                    <a:pt x="0" y="5"/>
                  </a:lnTo>
                  <a:lnTo>
                    <a:pt x="1" y="4"/>
                  </a:lnTo>
                  <a:lnTo>
                    <a:pt x="1" y="3"/>
                  </a:lnTo>
                  <a:lnTo>
                    <a:pt x="5" y="3"/>
                  </a:lnTo>
                  <a:lnTo>
                    <a:pt x="6" y="1"/>
                  </a:lnTo>
                  <a:lnTo>
                    <a:pt x="6" y="0"/>
                  </a:lnTo>
                  <a:lnTo>
                    <a:pt x="7" y="0"/>
                  </a:lnTo>
                  <a:lnTo>
                    <a:pt x="8" y="0"/>
                  </a:lnTo>
                  <a:lnTo>
                    <a:pt x="9" y="2"/>
                  </a:lnTo>
                  <a:lnTo>
                    <a:pt x="12" y="3"/>
                  </a:lnTo>
                  <a:lnTo>
                    <a:pt x="13" y="5"/>
                  </a:lnTo>
                  <a:lnTo>
                    <a:pt x="10" y="5"/>
                  </a:lnTo>
                  <a:lnTo>
                    <a:pt x="8" y="4"/>
                  </a:lnTo>
                  <a:lnTo>
                    <a:pt x="7" y="4"/>
                  </a:lnTo>
                  <a:lnTo>
                    <a:pt x="7" y="6"/>
                  </a:lnTo>
                  <a:lnTo>
                    <a:pt x="6" y="5"/>
                  </a:lnTo>
                  <a:lnTo>
                    <a:pt x="5" y="6"/>
                  </a:lnTo>
                  <a:lnTo>
                    <a:pt x="6" y="8"/>
                  </a:lnTo>
                  <a:lnTo>
                    <a:pt x="8" y="10"/>
                  </a:lnTo>
                  <a:lnTo>
                    <a:pt x="10" y="11"/>
                  </a:lnTo>
                  <a:lnTo>
                    <a:pt x="10" y="12"/>
                  </a:lnTo>
                  <a:lnTo>
                    <a:pt x="11" y="13"/>
                  </a:lnTo>
                  <a:lnTo>
                    <a:pt x="11" y="1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54" name="Freeform 1030"/>
            <p:cNvSpPr>
              <a:spLocks/>
            </p:cNvSpPr>
            <p:nvPr/>
          </p:nvSpPr>
          <p:spPr bwMode="auto">
            <a:xfrm>
              <a:off x="3151" y="2112"/>
              <a:ext cx="78" cy="84"/>
            </a:xfrm>
            <a:custGeom>
              <a:avLst/>
              <a:gdLst>
                <a:gd name="T0" fmla="*/ 2376 w 13"/>
                <a:gd name="T1" fmla="*/ 3024 h 14"/>
                <a:gd name="T2" fmla="*/ 1944 w 13"/>
                <a:gd name="T3" fmla="*/ 2808 h 14"/>
                <a:gd name="T4" fmla="*/ 1944 w 13"/>
                <a:gd name="T5" fmla="*/ 2592 h 14"/>
                <a:gd name="T6" fmla="*/ 1512 w 13"/>
                <a:gd name="T7" fmla="*/ 2376 h 14"/>
                <a:gd name="T8" fmla="*/ 1080 w 13"/>
                <a:gd name="T9" fmla="*/ 2160 h 14"/>
                <a:gd name="T10" fmla="*/ 864 w 13"/>
                <a:gd name="T11" fmla="*/ 1728 h 14"/>
                <a:gd name="T12" fmla="*/ 864 w 13"/>
                <a:gd name="T13" fmla="*/ 1512 h 14"/>
                <a:gd name="T14" fmla="*/ 648 w 13"/>
                <a:gd name="T15" fmla="*/ 1296 h 14"/>
                <a:gd name="T16" fmla="*/ 432 w 13"/>
                <a:gd name="T17" fmla="*/ 1080 h 14"/>
                <a:gd name="T18" fmla="*/ 216 w 13"/>
                <a:gd name="T19" fmla="*/ 1080 h 14"/>
                <a:gd name="T20" fmla="*/ 216 w 13"/>
                <a:gd name="T21" fmla="*/ 1296 h 14"/>
                <a:gd name="T22" fmla="*/ 0 w 13"/>
                <a:gd name="T23" fmla="*/ 1080 h 14"/>
                <a:gd name="T24" fmla="*/ 216 w 13"/>
                <a:gd name="T25" fmla="*/ 864 h 14"/>
                <a:gd name="T26" fmla="*/ 216 w 13"/>
                <a:gd name="T27" fmla="*/ 648 h 14"/>
                <a:gd name="T28" fmla="*/ 1080 w 13"/>
                <a:gd name="T29" fmla="*/ 648 h 14"/>
                <a:gd name="T30" fmla="*/ 1296 w 13"/>
                <a:gd name="T31" fmla="*/ 216 h 14"/>
                <a:gd name="T32" fmla="*/ 1296 w 13"/>
                <a:gd name="T33" fmla="*/ 0 h 14"/>
                <a:gd name="T34" fmla="*/ 1512 w 13"/>
                <a:gd name="T35" fmla="*/ 0 h 14"/>
                <a:gd name="T36" fmla="*/ 1728 w 13"/>
                <a:gd name="T37" fmla="*/ 0 h 14"/>
                <a:gd name="T38" fmla="*/ 1944 w 13"/>
                <a:gd name="T39" fmla="*/ 432 h 14"/>
                <a:gd name="T40" fmla="*/ 2592 w 13"/>
                <a:gd name="T41" fmla="*/ 648 h 14"/>
                <a:gd name="T42" fmla="*/ 2808 w 13"/>
                <a:gd name="T43" fmla="*/ 1080 h 14"/>
                <a:gd name="T44" fmla="*/ 2160 w 13"/>
                <a:gd name="T45" fmla="*/ 1080 h 14"/>
                <a:gd name="T46" fmla="*/ 1728 w 13"/>
                <a:gd name="T47" fmla="*/ 864 h 14"/>
                <a:gd name="T48" fmla="*/ 1512 w 13"/>
                <a:gd name="T49" fmla="*/ 864 h 14"/>
                <a:gd name="T50" fmla="*/ 1512 w 13"/>
                <a:gd name="T51" fmla="*/ 1296 h 14"/>
                <a:gd name="T52" fmla="*/ 1296 w 13"/>
                <a:gd name="T53" fmla="*/ 1080 h 14"/>
                <a:gd name="T54" fmla="*/ 1080 w 13"/>
                <a:gd name="T55" fmla="*/ 1296 h 14"/>
                <a:gd name="T56" fmla="*/ 1296 w 13"/>
                <a:gd name="T57" fmla="*/ 1728 h 14"/>
                <a:gd name="T58" fmla="*/ 1728 w 13"/>
                <a:gd name="T59" fmla="*/ 2160 h 14"/>
                <a:gd name="T60" fmla="*/ 2160 w 13"/>
                <a:gd name="T61" fmla="*/ 2376 h 14"/>
                <a:gd name="T62" fmla="*/ 2160 w 13"/>
                <a:gd name="T63" fmla="*/ 2592 h 14"/>
                <a:gd name="T64" fmla="*/ 2376 w 13"/>
                <a:gd name="T65" fmla="*/ 2808 h 14"/>
                <a:gd name="T66" fmla="*/ 2376 w 13"/>
                <a:gd name="T67" fmla="*/ 3024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
                <a:gd name="T103" fmla="*/ 0 h 14"/>
                <a:gd name="T104" fmla="*/ 13 w 1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 h="14">
                  <a:moveTo>
                    <a:pt x="11" y="14"/>
                  </a:moveTo>
                  <a:lnTo>
                    <a:pt x="9" y="13"/>
                  </a:lnTo>
                  <a:lnTo>
                    <a:pt x="9" y="12"/>
                  </a:lnTo>
                  <a:lnTo>
                    <a:pt x="7" y="11"/>
                  </a:lnTo>
                  <a:lnTo>
                    <a:pt x="5" y="10"/>
                  </a:lnTo>
                  <a:lnTo>
                    <a:pt x="4" y="8"/>
                  </a:lnTo>
                  <a:lnTo>
                    <a:pt x="4" y="7"/>
                  </a:lnTo>
                  <a:lnTo>
                    <a:pt x="3" y="6"/>
                  </a:lnTo>
                  <a:lnTo>
                    <a:pt x="2" y="5"/>
                  </a:lnTo>
                  <a:lnTo>
                    <a:pt x="1" y="5"/>
                  </a:lnTo>
                  <a:lnTo>
                    <a:pt x="1" y="6"/>
                  </a:lnTo>
                  <a:lnTo>
                    <a:pt x="0" y="5"/>
                  </a:lnTo>
                  <a:lnTo>
                    <a:pt x="1" y="4"/>
                  </a:lnTo>
                  <a:lnTo>
                    <a:pt x="1" y="3"/>
                  </a:lnTo>
                  <a:lnTo>
                    <a:pt x="5" y="3"/>
                  </a:lnTo>
                  <a:lnTo>
                    <a:pt x="6" y="1"/>
                  </a:lnTo>
                  <a:lnTo>
                    <a:pt x="6" y="0"/>
                  </a:lnTo>
                  <a:lnTo>
                    <a:pt x="7" y="0"/>
                  </a:lnTo>
                  <a:lnTo>
                    <a:pt x="8" y="0"/>
                  </a:lnTo>
                  <a:lnTo>
                    <a:pt x="9" y="2"/>
                  </a:lnTo>
                  <a:lnTo>
                    <a:pt x="12" y="3"/>
                  </a:lnTo>
                  <a:lnTo>
                    <a:pt x="13" y="5"/>
                  </a:lnTo>
                  <a:lnTo>
                    <a:pt x="10" y="5"/>
                  </a:lnTo>
                  <a:lnTo>
                    <a:pt x="8" y="4"/>
                  </a:lnTo>
                  <a:lnTo>
                    <a:pt x="7" y="4"/>
                  </a:lnTo>
                  <a:lnTo>
                    <a:pt x="7" y="6"/>
                  </a:lnTo>
                  <a:lnTo>
                    <a:pt x="6" y="5"/>
                  </a:lnTo>
                  <a:lnTo>
                    <a:pt x="5" y="6"/>
                  </a:lnTo>
                  <a:lnTo>
                    <a:pt x="6" y="8"/>
                  </a:lnTo>
                  <a:lnTo>
                    <a:pt x="8" y="10"/>
                  </a:lnTo>
                  <a:lnTo>
                    <a:pt x="10" y="11"/>
                  </a:lnTo>
                  <a:lnTo>
                    <a:pt x="10" y="12"/>
                  </a:lnTo>
                  <a:lnTo>
                    <a:pt x="11" y="13"/>
                  </a:lnTo>
                  <a:lnTo>
                    <a:pt x="11" y="1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55" name="Freeform 1031"/>
            <p:cNvSpPr>
              <a:spLocks/>
            </p:cNvSpPr>
            <p:nvPr/>
          </p:nvSpPr>
          <p:spPr bwMode="auto">
            <a:xfrm>
              <a:off x="3181" y="2136"/>
              <a:ext cx="54" cy="54"/>
            </a:xfrm>
            <a:custGeom>
              <a:avLst/>
              <a:gdLst>
                <a:gd name="T0" fmla="*/ 1296 w 9"/>
                <a:gd name="T1" fmla="*/ 1944 h 9"/>
                <a:gd name="T2" fmla="*/ 1080 w 9"/>
                <a:gd name="T3" fmla="*/ 1728 h 9"/>
                <a:gd name="T4" fmla="*/ 1080 w 9"/>
                <a:gd name="T5" fmla="*/ 1512 h 9"/>
                <a:gd name="T6" fmla="*/ 648 w 9"/>
                <a:gd name="T7" fmla="*/ 1296 h 9"/>
                <a:gd name="T8" fmla="*/ 216 w 9"/>
                <a:gd name="T9" fmla="*/ 864 h 9"/>
                <a:gd name="T10" fmla="*/ 0 w 9"/>
                <a:gd name="T11" fmla="*/ 432 h 9"/>
                <a:gd name="T12" fmla="*/ 216 w 9"/>
                <a:gd name="T13" fmla="*/ 216 h 9"/>
                <a:gd name="T14" fmla="*/ 432 w 9"/>
                <a:gd name="T15" fmla="*/ 432 h 9"/>
                <a:gd name="T16" fmla="*/ 432 w 9"/>
                <a:gd name="T17" fmla="*/ 0 h 9"/>
                <a:gd name="T18" fmla="*/ 648 w 9"/>
                <a:gd name="T19" fmla="*/ 0 h 9"/>
                <a:gd name="T20" fmla="*/ 1080 w 9"/>
                <a:gd name="T21" fmla="*/ 216 h 9"/>
                <a:gd name="T22" fmla="*/ 1728 w 9"/>
                <a:gd name="T23" fmla="*/ 216 h 9"/>
                <a:gd name="T24" fmla="*/ 1728 w 9"/>
                <a:gd name="T25" fmla="*/ 648 h 9"/>
                <a:gd name="T26" fmla="*/ 1944 w 9"/>
                <a:gd name="T27" fmla="*/ 1296 h 9"/>
                <a:gd name="T28" fmla="*/ 1512 w 9"/>
                <a:gd name="T29" fmla="*/ 1728 h 9"/>
                <a:gd name="T30" fmla="*/ 1296 w 9"/>
                <a:gd name="T31" fmla="*/ 1944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6" y="9"/>
                  </a:moveTo>
                  <a:lnTo>
                    <a:pt x="5" y="8"/>
                  </a:lnTo>
                  <a:lnTo>
                    <a:pt x="5" y="7"/>
                  </a:lnTo>
                  <a:lnTo>
                    <a:pt x="3" y="6"/>
                  </a:lnTo>
                  <a:lnTo>
                    <a:pt x="1" y="4"/>
                  </a:lnTo>
                  <a:lnTo>
                    <a:pt x="0" y="2"/>
                  </a:lnTo>
                  <a:lnTo>
                    <a:pt x="1" y="1"/>
                  </a:lnTo>
                  <a:lnTo>
                    <a:pt x="2" y="2"/>
                  </a:lnTo>
                  <a:lnTo>
                    <a:pt x="2" y="0"/>
                  </a:lnTo>
                  <a:lnTo>
                    <a:pt x="3" y="0"/>
                  </a:lnTo>
                  <a:lnTo>
                    <a:pt x="5" y="1"/>
                  </a:lnTo>
                  <a:lnTo>
                    <a:pt x="8" y="1"/>
                  </a:lnTo>
                  <a:lnTo>
                    <a:pt x="8" y="3"/>
                  </a:lnTo>
                  <a:lnTo>
                    <a:pt x="9" y="6"/>
                  </a:lnTo>
                  <a:lnTo>
                    <a:pt x="7" y="8"/>
                  </a:lnTo>
                  <a:lnTo>
                    <a:pt x="6" y="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56" name="Freeform 1032"/>
            <p:cNvSpPr>
              <a:spLocks/>
            </p:cNvSpPr>
            <p:nvPr/>
          </p:nvSpPr>
          <p:spPr bwMode="auto">
            <a:xfrm>
              <a:off x="3181" y="2136"/>
              <a:ext cx="54" cy="54"/>
            </a:xfrm>
            <a:custGeom>
              <a:avLst/>
              <a:gdLst>
                <a:gd name="T0" fmla="*/ 1296 w 9"/>
                <a:gd name="T1" fmla="*/ 1944 h 9"/>
                <a:gd name="T2" fmla="*/ 1080 w 9"/>
                <a:gd name="T3" fmla="*/ 1728 h 9"/>
                <a:gd name="T4" fmla="*/ 1080 w 9"/>
                <a:gd name="T5" fmla="*/ 1512 h 9"/>
                <a:gd name="T6" fmla="*/ 648 w 9"/>
                <a:gd name="T7" fmla="*/ 1296 h 9"/>
                <a:gd name="T8" fmla="*/ 216 w 9"/>
                <a:gd name="T9" fmla="*/ 864 h 9"/>
                <a:gd name="T10" fmla="*/ 0 w 9"/>
                <a:gd name="T11" fmla="*/ 432 h 9"/>
                <a:gd name="T12" fmla="*/ 216 w 9"/>
                <a:gd name="T13" fmla="*/ 216 h 9"/>
                <a:gd name="T14" fmla="*/ 432 w 9"/>
                <a:gd name="T15" fmla="*/ 432 h 9"/>
                <a:gd name="T16" fmla="*/ 432 w 9"/>
                <a:gd name="T17" fmla="*/ 0 h 9"/>
                <a:gd name="T18" fmla="*/ 648 w 9"/>
                <a:gd name="T19" fmla="*/ 0 h 9"/>
                <a:gd name="T20" fmla="*/ 1080 w 9"/>
                <a:gd name="T21" fmla="*/ 216 h 9"/>
                <a:gd name="T22" fmla="*/ 1728 w 9"/>
                <a:gd name="T23" fmla="*/ 216 h 9"/>
                <a:gd name="T24" fmla="*/ 1728 w 9"/>
                <a:gd name="T25" fmla="*/ 648 h 9"/>
                <a:gd name="T26" fmla="*/ 1944 w 9"/>
                <a:gd name="T27" fmla="*/ 1296 h 9"/>
                <a:gd name="T28" fmla="*/ 1512 w 9"/>
                <a:gd name="T29" fmla="*/ 1728 h 9"/>
                <a:gd name="T30" fmla="*/ 1296 w 9"/>
                <a:gd name="T31" fmla="*/ 1944 h 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9"/>
                <a:gd name="T50" fmla="*/ 9 w 9"/>
                <a:gd name="T51" fmla="*/ 9 h 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9">
                  <a:moveTo>
                    <a:pt x="6" y="9"/>
                  </a:moveTo>
                  <a:lnTo>
                    <a:pt x="5" y="8"/>
                  </a:lnTo>
                  <a:lnTo>
                    <a:pt x="5" y="7"/>
                  </a:lnTo>
                  <a:lnTo>
                    <a:pt x="3" y="6"/>
                  </a:lnTo>
                  <a:lnTo>
                    <a:pt x="1" y="4"/>
                  </a:lnTo>
                  <a:lnTo>
                    <a:pt x="0" y="2"/>
                  </a:lnTo>
                  <a:lnTo>
                    <a:pt x="1" y="1"/>
                  </a:lnTo>
                  <a:lnTo>
                    <a:pt x="2" y="2"/>
                  </a:lnTo>
                  <a:lnTo>
                    <a:pt x="2" y="0"/>
                  </a:lnTo>
                  <a:lnTo>
                    <a:pt x="3" y="0"/>
                  </a:lnTo>
                  <a:lnTo>
                    <a:pt x="5" y="1"/>
                  </a:lnTo>
                  <a:lnTo>
                    <a:pt x="8" y="1"/>
                  </a:lnTo>
                  <a:lnTo>
                    <a:pt x="8" y="3"/>
                  </a:lnTo>
                  <a:lnTo>
                    <a:pt x="9" y="6"/>
                  </a:lnTo>
                  <a:lnTo>
                    <a:pt x="7" y="8"/>
                  </a:lnTo>
                  <a:lnTo>
                    <a:pt x="6" y="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57" name="Freeform 1033"/>
            <p:cNvSpPr>
              <a:spLocks/>
            </p:cNvSpPr>
            <p:nvPr/>
          </p:nvSpPr>
          <p:spPr bwMode="auto">
            <a:xfrm>
              <a:off x="3217" y="2118"/>
              <a:ext cx="66" cy="84"/>
            </a:xfrm>
            <a:custGeom>
              <a:avLst/>
              <a:gdLst>
                <a:gd name="T0" fmla="*/ 1080 w 11"/>
                <a:gd name="T1" fmla="*/ 0 h 14"/>
                <a:gd name="T2" fmla="*/ 864 w 11"/>
                <a:gd name="T3" fmla="*/ 0 h 14"/>
                <a:gd name="T4" fmla="*/ 432 w 11"/>
                <a:gd name="T5" fmla="*/ 216 h 14"/>
                <a:gd name="T6" fmla="*/ 216 w 11"/>
                <a:gd name="T7" fmla="*/ 432 h 14"/>
                <a:gd name="T8" fmla="*/ 432 w 11"/>
                <a:gd name="T9" fmla="*/ 864 h 14"/>
                <a:gd name="T10" fmla="*/ 432 w 11"/>
                <a:gd name="T11" fmla="*/ 1296 h 14"/>
                <a:gd name="T12" fmla="*/ 648 w 11"/>
                <a:gd name="T13" fmla="*/ 1944 h 14"/>
                <a:gd name="T14" fmla="*/ 216 w 11"/>
                <a:gd name="T15" fmla="*/ 2376 h 14"/>
                <a:gd name="T16" fmla="*/ 0 w 11"/>
                <a:gd name="T17" fmla="*/ 2592 h 14"/>
                <a:gd name="T18" fmla="*/ 0 w 11"/>
                <a:gd name="T19" fmla="*/ 2808 h 14"/>
                <a:gd name="T20" fmla="*/ 432 w 11"/>
                <a:gd name="T21" fmla="*/ 3024 h 14"/>
                <a:gd name="T22" fmla="*/ 648 w 11"/>
                <a:gd name="T23" fmla="*/ 2592 h 14"/>
                <a:gd name="T24" fmla="*/ 648 w 11"/>
                <a:gd name="T25" fmla="*/ 2592 h 14"/>
                <a:gd name="T26" fmla="*/ 1080 w 11"/>
                <a:gd name="T27" fmla="*/ 2592 h 14"/>
                <a:gd name="T28" fmla="*/ 1296 w 11"/>
                <a:gd name="T29" fmla="*/ 3024 h 14"/>
                <a:gd name="T30" fmla="*/ 1728 w 11"/>
                <a:gd name="T31" fmla="*/ 2808 h 14"/>
                <a:gd name="T32" fmla="*/ 2160 w 11"/>
                <a:gd name="T33" fmla="*/ 2592 h 14"/>
                <a:gd name="T34" fmla="*/ 2376 w 11"/>
                <a:gd name="T35" fmla="*/ 2160 h 14"/>
                <a:gd name="T36" fmla="*/ 2160 w 11"/>
                <a:gd name="T37" fmla="*/ 1944 h 14"/>
                <a:gd name="T38" fmla="*/ 2376 w 11"/>
                <a:gd name="T39" fmla="*/ 1512 h 14"/>
                <a:gd name="T40" fmla="*/ 1944 w 11"/>
                <a:gd name="T41" fmla="*/ 1080 h 14"/>
                <a:gd name="T42" fmla="*/ 1296 w 11"/>
                <a:gd name="T43" fmla="*/ 1080 h 14"/>
                <a:gd name="T44" fmla="*/ 1296 w 11"/>
                <a:gd name="T45" fmla="*/ 432 h 14"/>
                <a:gd name="T46" fmla="*/ 1080 w 11"/>
                <a:gd name="T47" fmla="*/ 0 h 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14"/>
                <a:gd name="T74" fmla="*/ 11 w 11"/>
                <a:gd name="T75" fmla="*/ 14 h 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14">
                  <a:moveTo>
                    <a:pt x="5" y="0"/>
                  </a:moveTo>
                  <a:lnTo>
                    <a:pt x="4" y="0"/>
                  </a:lnTo>
                  <a:lnTo>
                    <a:pt x="2" y="1"/>
                  </a:lnTo>
                  <a:lnTo>
                    <a:pt x="1" y="2"/>
                  </a:lnTo>
                  <a:lnTo>
                    <a:pt x="2" y="4"/>
                  </a:lnTo>
                  <a:lnTo>
                    <a:pt x="2" y="6"/>
                  </a:lnTo>
                  <a:lnTo>
                    <a:pt x="3" y="9"/>
                  </a:lnTo>
                  <a:lnTo>
                    <a:pt x="1" y="11"/>
                  </a:lnTo>
                  <a:lnTo>
                    <a:pt x="0" y="12"/>
                  </a:lnTo>
                  <a:lnTo>
                    <a:pt x="0" y="13"/>
                  </a:lnTo>
                  <a:lnTo>
                    <a:pt x="2" y="14"/>
                  </a:lnTo>
                  <a:lnTo>
                    <a:pt x="3" y="12"/>
                  </a:lnTo>
                  <a:lnTo>
                    <a:pt x="5" y="12"/>
                  </a:lnTo>
                  <a:lnTo>
                    <a:pt x="6" y="14"/>
                  </a:lnTo>
                  <a:lnTo>
                    <a:pt x="8" y="13"/>
                  </a:lnTo>
                  <a:lnTo>
                    <a:pt x="10" y="12"/>
                  </a:lnTo>
                  <a:lnTo>
                    <a:pt x="11" y="10"/>
                  </a:lnTo>
                  <a:lnTo>
                    <a:pt x="10" y="9"/>
                  </a:lnTo>
                  <a:lnTo>
                    <a:pt x="11" y="7"/>
                  </a:lnTo>
                  <a:lnTo>
                    <a:pt x="9" y="5"/>
                  </a:lnTo>
                  <a:lnTo>
                    <a:pt x="6" y="5"/>
                  </a:lnTo>
                  <a:lnTo>
                    <a:pt x="6" y="2"/>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58" name="Freeform 1034"/>
            <p:cNvSpPr>
              <a:spLocks/>
            </p:cNvSpPr>
            <p:nvPr/>
          </p:nvSpPr>
          <p:spPr bwMode="auto">
            <a:xfrm>
              <a:off x="3217" y="2118"/>
              <a:ext cx="66" cy="84"/>
            </a:xfrm>
            <a:custGeom>
              <a:avLst/>
              <a:gdLst>
                <a:gd name="T0" fmla="*/ 1080 w 11"/>
                <a:gd name="T1" fmla="*/ 0 h 14"/>
                <a:gd name="T2" fmla="*/ 864 w 11"/>
                <a:gd name="T3" fmla="*/ 0 h 14"/>
                <a:gd name="T4" fmla="*/ 432 w 11"/>
                <a:gd name="T5" fmla="*/ 216 h 14"/>
                <a:gd name="T6" fmla="*/ 216 w 11"/>
                <a:gd name="T7" fmla="*/ 432 h 14"/>
                <a:gd name="T8" fmla="*/ 432 w 11"/>
                <a:gd name="T9" fmla="*/ 864 h 14"/>
                <a:gd name="T10" fmla="*/ 432 w 11"/>
                <a:gd name="T11" fmla="*/ 1296 h 14"/>
                <a:gd name="T12" fmla="*/ 648 w 11"/>
                <a:gd name="T13" fmla="*/ 1944 h 14"/>
                <a:gd name="T14" fmla="*/ 216 w 11"/>
                <a:gd name="T15" fmla="*/ 2376 h 14"/>
                <a:gd name="T16" fmla="*/ 0 w 11"/>
                <a:gd name="T17" fmla="*/ 2592 h 14"/>
                <a:gd name="T18" fmla="*/ 0 w 11"/>
                <a:gd name="T19" fmla="*/ 2808 h 14"/>
                <a:gd name="T20" fmla="*/ 432 w 11"/>
                <a:gd name="T21" fmla="*/ 3024 h 14"/>
                <a:gd name="T22" fmla="*/ 648 w 11"/>
                <a:gd name="T23" fmla="*/ 2592 h 14"/>
                <a:gd name="T24" fmla="*/ 648 w 11"/>
                <a:gd name="T25" fmla="*/ 2592 h 14"/>
                <a:gd name="T26" fmla="*/ 1080 w 11"/>
                <a:gd name="T27" fmla="*/ 2592 h 14"/>
                <a:gd name="T28" fmla="*/ 1296 w 11"/>
                <a:gd name="T29" fmla="*/ 3024 h 14"/>
                <a:gd name="T30" fmla="*/ 1728 w 11"/>
                <a:gd name="T31" fmla="*/ 2808 h 14"/>
                <a:gd name="T32" fmla="*/ 2160 w 11"/>
                <a:gd name="T33" fmla="*/ 2592 h 14"/>
                <a:gd name="T34" fmla="*/ 2376 w 11"/>
                <a:gd name="T35" fmla="*/ 2160 h 14"/>
                <a:gd name="T36" fmla="*/ 2160 w 11"/>
                <a:gd name="T37" fmla="*/ 1944 h 14"/>
                <a:gd name="T38" fmla="*/ 2376 w 11"/>
                <a:gd name="T39" fmla="*/ 1512 h 14"/>
                <a:gd name="T40" fmla="*/ 1944 w 11"/>
                <a:gd name="T41" fmla="*/ 1080 h 14"/>
                <a:gd name="T42" fmla="*/ 1296 w 11"/>
                <a:gd name="T43" fmla="*/ 1080 h 14"/>
                <a:gd name="T44" fmla="*/ 1296 w 11"/>
                <a:gd name="T45" fmla="*/ 432 h 14"/>
                <a:gd name="T46" fmla="*/ 1080 w 11"/>
                <a:gd name="T47" fmla="*/ 0 h 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
                <a:gd name="T73" fmla="*/ 0 h 14"/>
                <a:gd name="T74" fmla="*/ 11 w 11"/>
                <a:gd name="T75" fmla="*/ 14 h 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 h="14">
                  <a:moveTo>
                    <a:pt x="5" y="0"/>
                  </a:moveTo>
                  <a:lnTo>
                    <a:pt x="4" y="0"/>
                  </a:lnTo>
                  <a:lnTo>
                    <a:pt x="2" y="1"/>
                  </a:lnTo>
                  <a:lnTo>
                    <a:pt x="1" y="2"/>
                  </a:lnTo>
                  <a:lnTo>
                    <a:pt x="2" y="4"/>
                  </a:lnTo>
                  <a:lnTo>
                    <a:pt x="2" y="6"/>
                  </a:lnTo>
                  <a:lnTo>
                    <a:pt x="3" y="9"/>
                  </a:lnTo>
                  <a:lnTo>
                    <a:pt x="1" y="11"/>
                  </a:lnTo>
                  <a:lnTo>
                    <a:pt x="0" y="12"/>
                  </a:lnTo>
                  <a:lnTo>
                    <a:pt x="0" y="13"/>
                  </a:lnTo>
                  <a:lnTo>
                    <a:pt x="2" y="14"/>
                  </a:lnTo>
                  <a:lnTo>
                    <a:pt x="3" y="12"/>
                  </a:lnTo>
                  <a:lnTo>
                    <a:pt x="5" y="12"/>
                  </a:lnTo>
                  <a:lnTo>
                    <a:pt x="6" y="14"/>
                  </a:lnTo>
                  <a:lnTo>
                    <a:pt x="8" y="13"/>
                  </a:lnTo>
                  <a:lnTo>
                    <a:pt x="10" y="12"/>
                  </a:lnTo>
                  <a:lnTo>
                    <a:pt x="11" y="10"/>
                  </a:lnTo>
                  <a:lnTo>
                    <a:pt x="10" y="9"/>
                  </a:lnTo>
                  <a:lnTo>
                    <a:pt x="11" y="7"/>
                  </a:lnTo>
                  <a:lnTo>
                    <a:pt x="9" y="5"/>
                  </a:lnTo>
                  <a:lnTo>
                    <a:pt x="6" y="5"/>
                  </a:lnTo>
                  <a:lnTo>
                    <a:pt x="6" y="2"/>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59" name="Freeform 1035"/>
            <p:cNvSpPr>
              <a:spLocks/>
            </p:cNvSpPr>
            <p:nvPr/>
          </p:nvSpPr>
          <p:spPr bwMode="auto">
            <a:xfrm>
              <a:off x="3229" y="2190"/>
              <a:ext cx="24" cy="54"/>
            </a:xfrm>
            <a:custGeom>
              <a:avLst/>
              <a:gdLst>
                <a:gd name="T0" fmla="*/ 864 w 4"/>
                <a:gd name="T1" fmla="*/ 432 h 9"/>
                <a:gd name="T2" fmla="*/ 648 w 4"/>
                <a:gd name="T3" fmla="*/ 0 h 9"/>
                <a:gd name="T4" fmla="*/ 216 w 4"/>
                <a:gd name="T5" fmla="*/ 0 h 9"/>
                <a:gd name="T6" fmla="*/ 216 w 4"/>
                <a:gd name="T7" fmla="*/ 0 h 9"/>
                <a:gd name="T8" fmla="*/ 0 w 4"/>
                <a:gd name="T9" fmla="*/ 432 h 9"/>
                <a:gd name="T10" fmla="*/ 216 w 4"/>
                <a:gd name="T11" fmla="*/ 648 h 9"/>
                <a:gd name="T12" fmla="*/ 216 w 4"/>
                <a:gd name="T13" fmla="*/ 864 h 9"/>
                <a:gd name="T14" fmla="*/ 216 w 4"/>
                <a:gd name="T15" fmla="*/ 1080 h 9"/>
                <a:gd name="T16" fmla="*/ 216 w 4"/>
                <a:gd name="T17" fmla="*/ 1512 h 9"/>
                <a:gd name="T18" fmla="*/ 432 w 4"/>
                <a:gd name="T19" fmla="*/ 1944 h 9"/>
                <a:gd name="T20" fmla="*/ 648 w 4"/>
                <a:gd name="T21" fmla="*/ 1728 h 9"/>
                <a:gd name="T22" fmla="*/ 864 w 4"/>
                <a:gd name="T23" fmla="*/ 1296 h 9"/>
                <a:gd name="T24" fmla="*/ 864 w 4"/>
                <a:gd name="T25" fmla="*/ 1080 h 9"/>
                <a:gd name="T26" fmla="*/ 648 w 4"/>
                <a:gd name="T27" fmla="*/ 648 h 9"/>
                <a:gd name="T28" fmla="*/ 864 w 4"/>
                <a:gd name="T29" fmla="*/ 432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9"/>
                <a:gd name="T47" fmla="*/ 4 w 4"/>
                <a:gd name="T48" fmla="*/ 9 h 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9">
                  <a:moveTo>
                    <a:pt x="4" y="2"/>
                  </a:moveTo>
                  <a:lnTo>
                    <a:pt x="3" y="0"/>
                  </a:lnTo>
                  <a:lnTo>
                    <a:pt x="1" y="0"/>
                  </a:lnTo>
                  <a:lnTo>
                    <a:pt x="0" y="2"/>
                  </a:lnTo>
                  <a:lnTo>
                    <a:pt x="1" y="3"/>
                  </a:lnTo>
                  <a:lnTo>
                    <a:pt x="1" y="4"/>
                  </a:lnTo>
                  <a:lnTo>
                    <a:pt x="1" y="5"/>
                  </a:lnTo>
                  <a:lnTo>
                    <a:pt x="1" y="7"/>
                  </a:lnTo>
                  <a:lnTo>
                    <a:pt x="2" y="9"/>
                  </a:lnTo>
                  <a:lnTo>
                    <a:pt x="3" y="8"/>
                  </a:lnTo>
                  <a:lnTo>
                    <a:pt x="4" y="6"/>
                  </a:lnTo>
                  <a:lnTo>
                    <a:pt x="4" y="5"/>
                  </a:lnTo>
                  <a:lnTo>
                    <a:pt x="3" y="3"/>
                  </a:lnTo>
                  <a:lnTo>
                    <a:pt x="4"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60" name="Freeform 1036"/>
            <p:cNvSpPr>
              <a:spLocks/>
            </p:cNvSpPr>
            <p:nvPr/>
          </p:nvSpPr>
          <p:spPr bwMode="auto">
            <a:xfrm>
              <a:off x="3229" y="2190"/>
              <a:ext cx="24" cy="54"/>
            </a:xfrm>
            <a:custGeom>
              <a:avLst/>
              <a:gdLst>
                <a:gd name="T0" fmla="*/ 864 w 4"/>
                <a:gd name="T1" fmla="*/ 432 h 9"/>
                <a:gd name="T2" fmla="*/ 648 w 4"/>
                <a:gd name="T3" fmla="*/ 0 h 9"/>
                <a:gd name="T4" fmla="*/ 216 w 4"/>
                <a:gd name="T5" fmla="*/ 0 h 9"/>
                <a:gd name="T6" fmla="*/ 216 w 4"/>
                <a:gd name="T7" fmla="*/ 0 h 9"/>
                <a:gd name="T8" fmla="*/ 0 w 4"/>
                <a:gd name="T9" fmla="*/ 432 h 9"/>
                <a:gd name="T10" fmla="*/ 216 w 4"/>
                <a:gd name="T11" fmla="*/ 648 h 9"/>
                <a:gd name="T12" fmla="*/ 216 w 4"/>
                <a:gd name="T13" fmla="*/ 864 h 9"/>
                <a:gd name="T14" fmla="*/ 216 w 4"/>
                <a:gd name="T15" fmla="*/ 1080 h 9"/>
                <a:gd name="T16" fmla="*/ 216 w 4"/>
                <a:gd name="T17" fmla="*/ 1512 h 9"/>
                <a:gd name="T18" fmla="*/ 432 w 4"/>
                <a:gd name="T19" fmla="*/ 1944 h 9"/>
                <a:gd name="T20" fmla="*/ 648 w 4"/>
                <a:gd name="T21" fmla="*/ 1728 h 9"/>
                <a:gd name="T22" fmla="*/ 864 w 4"/>
                <a:gd name="T23" fmla="*/ 1296 h 9"/>
                <a:gd name="T24" fmla="*/ 864 w 4"/>
                <a:gd name="T25" fmla="*/ 1080 h 9"/>
                <a:gd name="T26" fmla="*/ 648 w 4"/>
                <a:gd name="T27" fmla="*/ 648 h 9"/>
                <a:gd name="T28" fmla="*/ 864 w 4"/>
                <a:gd name="T29" fmla="*/ 432 h 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9"/>
                <a:gd name="T47" fmla="*/ 4 w 4"/>
                <a:gd name="T48" fmla="*/ 9 h 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9">
                  <a:moveTo>
                    <a:pt x="4" y="2"/>
                  </a:moveTo>
                  <a:lnTo>
                    <a:pt x="3" y="0"/>
                  </a:lnTo>
                  <a:lnTo>
                    <a:pt x="1" y="0"/>
                  </a:lnTo>
                  <a:lnTo>
                    <a:pt x="0" y="2"/>
                  </a:lnTo>
                  <a:lnTo>
                    <a:pt x="1" y="3"/>
                  </a:lnTo>
                  <a:lnTo>
                    <a:pt x="1" y="4"/>
                  </a:lnTo>
                  <a:lnTo>
                    <a:pt x="1" y="5"/>
                  </a:lnTo>
                  <a:lnTo>
                    <a:pt x="1" y="7"/>
                  </a:lnTo>
                  <a:lnTo>
                    <a:pt x="2" y="9"/>
                  </a:lnTo>
                  <a:lnTo>
                    <a:pt x="3" y="8"/>
                  </a:lnTo>
                  <a:lnTo>
                    <a:pt x="4" y="6"/>
                  </a:lnTo>
                  <a:lnTo>
                    <a:pt x="4" y="5"/>
                  </a:lnTo>
                  <a:lnTo>
                    <a:pt x="3" y="3"/>
                  </a:lnTo>
                  <a:lnTo>
                    <a:pt x="4"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61" name="Freeform 1037"/>
            <p:cNvSpPr>
              <a:spLocks/>
            </p:cNvSpPr>
            <p:nvPr/>
          </p:nvSpPr>
          <p:spPr bwMode="auto">
            <a:xfrm>
              <a:off x="3247" y="2190"/>
              <a:ext cx="36" cy="30"/>
            </a:xfrm>
            <a:custGeom>
              <a:avLst/>
              <a:gdLst>
                <a:gd name="T0" fmla="*/ 216 w 6"/>
                <a:gd name="T1" fmla="*/ 432 h 5"/>
                <a:gd name="T2" fmla="*/ 0 w 6"/>
                <a:gd name="T3" fmla="*/ 648 h 5"/>
                <a:gd name="T4" fmla="*/ 216 w 6"/>
                <a:gd name="T5" fmla="*/ 1080 h 5"/>
                <a:gd name="T6" fmla="*/ 864 w 6"/>
                <a:gd name="T7" fmla="*/ 1080 h 5"/>
                <a:gd name="T8" fmla="*/ 1080 w 6"/>
                <a:gd name="T9" fmla="*/ 864 h 5"/>
                <a:gd name="T10" fmla="*/ 1296 w 6"/>
                <a:gd name="T11" fmla="*/ 864 h 5"/>
                <a:gd name="T12" fmla="*/ 1296 w 6"/>
                <a:gd name="T13" fmla="*/ 432 h 5"/>
                <a:gd name="T14" fmla="*/ 1080 w 6"/>
                <a:gd name="T15" fmla="*/ 0 h 5"/>
                <a:gd name="T16" fmla="*/ 648 w 6"/>
                <a:gd name="T17" fmla="*/ 216 h 5"/>
                <a:gd name="T18" fmla="*/ 216 w 6"/>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1" y="2"/>
                  </a:moveTo>
                  <a:lnTo>
                    <a:pt x="0" y="3"/>
                  </a:lnTo>
                  <a:lnTo>
                    <a:pt x="1" y="5"/>
                  </a:lnTo>
                  <a:lnTo>
                    <a:pt x="4" y="5"/>
                  </a:lnTo>
                  <a:lnTo>
                    <a:pt x="5" y="4"/>
                  </a:lnTo>
                  <a:lnTo>
                    <a:pt x="6" y="4"/>
                  </a:lnTo>
                  <a:lnTo>
                    <a:pt x="6" y="2"/>
                  </a:lnTo>
                  <a:lnTo>
                    <a:pt x="5" y="0"/>
                  </a:lnTo>
                  <a:lnTo>
                    <a:pt x="3" y="1"/>
                  </a:lnTo>
                  <a:lnTo>
                    <a:pt x="1"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62" name="Freeform 1038"/>
            <p:cNvSpPr>
              <a:spLocks/>
            </p:cNvSpPr>
            <p:nvPr/>
          </p:nvSpPr>
          <p:spPr bwMode="auto">
            <a:xfrm>
              <a:off x="3247" y="2190"/>
              <a:ext cx="36" cy="30"/>
            </a:xfrm>
            <a:custGeom>
              <a:avLst/>
              <a:gdLst>
                <a:gd name="T0" fmla="*/ 216 w 6"/>
                <a:gd name="T1" fmla="*/ 432 h 5"/>
                <a:gd name="T2" fmla="*/ 0 w 6"/>
                <a:gd name="T3" fmla="*/ 648 h 5"/>
                <a:gd name="T4" fmla="*/ 216 w 6"/>
                <a:gd name="T5" fmla="*/ 1080 h 5"/>
                <a:gd name="T6" fmla="*/ 864 w 6"/>
                <a:gd name="T7" fmla="*/ 1080 h 5"/>
                <a:gd name="T8" fmla="*/ 1080 w 6"/>
                <a:gd name="T9" fmla="*/ 864 h 5"/>
                <a:gd name="T10" fmla="*/ 1296 w 6"/>
                <a:gd name="T11" fmla="*/ 864 h 5"/>
                <a:gd name="T12" fmla="*/ 1296 w 6"/>
                <a:gd name="T13" fmla="*/ 432 h 5"/>
                <a:gd name="T14" fmla="*/ 1080 w 6"/>
                <a:gd name="T15" fmla="*/ 0 h 5"/>
                <a:gd name="T16" fmla="*/ 648 w 6"/>
                <a:gd name="T17" fmla="*/ 216 h 5"/>
                <a:gd name="T18" fmla="*/ 216 w 6"/>
                <a:gd name="T19" fmla="*/ 43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5"/>
                <a:gd name="T32" fmla="*/ 6 w 6"/>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5">
                  <a:moveTo>
                    <a:pt x="1" y="2"/>
                  </a:moveTo>
                  <a:lnTo>
                    <a:pt x="0" y="3"/>
                  </a:lnTo>
                  <a:lnTo>
                    <a:pt x="1" y="5"/>
                  </a:lnTo>
                  <a:lnTo>
                    <a:pt x="4" y="5"/>
                  </a:lnTo>
                  <a:lnTo>
                    <a:pt x="5" y="4"/>
                  </a:lnTo>
                  <a:lnTo>
                    <a:pt x="6" y="4"/>
                  </a:lnTo>
                  <a:lnTo>
                    <a:pt x="6" y="2"/>
                  </a:lnTo>
                  <a:lnTo>
                    <a:pt x="5" y="0"/>
                  </a:lnTo>
                  <a:lnTo>
                    <a:pt x="3" y="1"/>
                  </a:lnTo>
                  <a:lnTo>
                    <a:pt x="1"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63" name="Freeform 1039"/>
            <p:cNvSpPr>
              <a:spLocks/>
            </p:cNvSpPr>
            <p:nvPr/>
          </p:nvSpPr>
          <p:spPr bwMode="auto">
            <a:xfrm>
              <a:off x="3277" y="2160"/>
              <a:ext cx="78" cy="54"/>
            </a:xfrm>
            <a:custGeom>
              <a:avLst/>
              <a:gdLst>
                <a:gd name="T0" fmla="*/ 216 w 13"/>
                <a:gd name="T1" fmla="*/ 1944 h 9"/>
                <a:gd name="T2" fmla="*/ 648 w 13"/>
                <a:gd name="T3" fmla="*/ 1728 h 9"/>
                <a:gd name="T4" fmla="*/ 864 w 13"/>
                <a:gd name="T5" fmla="*/ 1728 h 9"/>
                <a:gd name="T6" fmla="*/ 1080 w 13"/>
                <a:gd name="T7" fmla="*/ 1728 h 9"/>
                <a:gd name="T8" fmla="*/ 1512 w 13"/>
                <a:gd name="T9" fmla="*/ 1944 h 9"/>
                <a:gd name="T10" fmla="*/ 1728 w 13"/>
                <a:gd name="T11" fmla="*/ 1944 h 9"/>
                <a:gd name="T12" fmla="*/ 1728 w 13"/>
                <a:gd name="T13" fmla="*/ 1512 h 9"/>
                <a:gd name="T14" fmla="*/ 2160 w 13"/>
                <a:gd name="T15" fmla="*/ 1296 h 9"/>
                <a:gd name="T16" fmla="*/ 2376 w 13"/>
                <a:gd name="T17" fmla="*/ 1512 h 9"/>
                <a:gd name="T18" fmla="*/ 2592 w 13"/>
                <a:gd name="T19" fmla="*/ 1296 h 9"/>
                <a:gd name="T20" fmla="*/ 2592 w 13"/>
                <a:gd name="T21" fmla="*/ 648 h 9"/>
                <a:gd name="T22" fmla="*/ 2808 w 13"/>
                <a:gd name="T23" fmla="*/ 432 h 9"/>
                <a:gd name="T24" fmla="*/ 2808 w 13"/>
                <a:gd name="T25" fmla="*/ 216 h 9"/>
                <a:gd name="T26" fmla="*/ 2160 w 13"/>
                <a:gd name="T27" fmla="*/ 0 h 9"/>
                <a:gd name="T28" fmla="*/ 1944 w 13"/>
                <a:gd name="T29" fmla="*/ 0 h 9"/>
                <a:gd name="T30" fmla="*/ 1512 w 13"/>
                <a:gd name="T31" fmla="*/ 216 h 9"/>
                <a:gd name="T32" fmla="*/ 1080 w 13"/>
                <a:gd name="T33" fmla="*/ 432 h 9"/>
                <a:gd name="T34" fmla="*/ 432 w 13"/>
                <a:gd name="T35" fmla="*/ 216 h 9"/>
                <a:gd name="T36" fmla="*/ 216 w 13"/>
                <a:gd name="T37" fmla="*/ 0 h 9"/>
                <a:gd name="T38" fmla="*/ 0 w 13"/>
                <a:gd name="T39" fmla="*/ 432 h 9"/>
                <a:gd name="T40" fmla="*/ 216 w 13"/>
                <a:gd name="T41" fmla="*/ 648 h 9"/>
                <a:gd name="T42" fmla="*/ 0 w 13"/>
                <a:gd name="T43" fmla="*/ 1080 h 9"/>
                <a:gd name="T44" fmla="*/ 216 w 13"/>
                <a:gd name="T45" fmla="*/ 1512 h 9"/>
                <a:gd name="T46" fmla="*/ 216 w 13"/>
                <a:gd name="T47" fmla="*/ 1944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9"/>
                <a:gd name="T74" fmla="*/ 13 w 13"/>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9">
                  <a:moveTo>
                    <a:pt x="1" y="9"/>
                  </a:moveTo>
                  <a:lnTo>
                    <a:pt x="3" y="8"/>
                  </a:lnTo>
                  <a:lnTo>
                    <a:pt x="4" y="8"/>
                  </a:lnTo>
                  <a:lnTo>
                    <a:pt x="5" y="8"/>
                  </a:lnTo>
                  <a:lnTo>
                    <a:pt x="7" y="9"/>
                  </a:lnTo>
                  <a:lnTo>
                    <a:pt x="8" y="9"/>
                  </a:lnTo>
                  <a:lnTo>
                    <a:pt x="8" y="7"/>
                  </a:lnTo>
                  <a:lnTo>
                    <a:pt x="10" y="6"/>
                  </a:lnTo>
                  <a:lnTo>
                    <a:pt x="11" y="7"/>
                  </a:lnTo>
                  <a:lnTo>
                    <a:pt x="12" y="6"/>
                  </a:lnTo>
                  <a:lnTo>
                    <a:pt x="12" y="3"/>
                  </a:lnTo>
                  <a:lnTo>
                    <a:pt x="13" y="2"/>
                  </a:lnTo>
                  <a:lnTo>
                    <a:pt x="13" y="1"/>
                  </a:lnTo>
                  <a:lnTo>
                    <a:pt x="10" y="0"/>
                  </a:lnTo>
                  <a:lnTo>
                    <a:pt x="9" y="0"/>
                  </a:lnTo>
                  <a:lnTo>
                    <a:pt x="7" y="1"/>
                  </a:lnTo>
                  <a:lnTo>
                    <a:pt x="5" y="2"/>
                  </a:lnTo>
                  <a:lnTo>
                    <a:pt x="2" y="1"/>
                  </a:lnTo>
                  <a:lnTo>
                    <a:pt x="1" y="0"/>
                  </a:lnTo>
                  <a:lnTo>
                    <a:pt x="0" y="2"/>
                  </a:lnTo>
                  <a:lnTo>
                    <a:pt x="1" y="3"/>
                  </a:lnTo>
                  <a:lnTo>
                    <a:pt x="0" y="5"/>
                  </a:lnTo>
                  <a:lnTo>
                    <a:pt x="1" y="7"/>
                  </a:lnTo>
                  <a:lnTo>
                    <a:pt x="1" y="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64" name="Freeform 1040"/>
            <p:cNvSpPr>
              <a:spLocks/>
            </p:cNvSpPr>
            <p:nvPr/>
          </p:nvSpPr>
          <p:spPr bwMode="auto">
            <a:xfrm>
              <a:off x="3277" y="2160"/>
              <a:ext cx="78" cy="54"/>
            </a:xfrm>
            <a:custGeom>
              <a:avLst/>
              <a:gdLst>
                <a:gd name="T0" fmla="*/ 216 w 13"/>
                <a:gd name="T1" fmla="*/ 1944 h 9"/>
                <a:gd name="T2" fmla="*/ 648 w 13"/>
                <a:gd name="T3" fmla="*/ 1728 h 9"/>
                <a:gd name="T4" fmla="*/ 864 w 13"/>
                <a:gd name="T5" fmla="*/ 1728 h 9"/>
                <a:gd name="T6" fmla="*/ 1080 w 13"/>
                <a:gd name="T7" fmla="*/ 1728 h 9"/>
                <a:gd name="T8" fmla="*/ 1512 w 13"/>
                <a:gd name="T9" fmla="*/ 1944 h 9"/>
                <a:gd name="T10" fmla="*/ 1728 w 13"/>
                <a:gd name="T11" fmla="*/ 1944 h 9"/>
                <a:gd name="T12" fmla="*/ 1728 w 13"/>
                <a:gd name="T13" fmla="*/ 1512 h 9"/>
                <a:gd name="T14" fmla="*/ 2160 w 13"/>
                <a:gd name="T15" fmla="*/ 1296 h 9"/>
                <a:gd name="T16" fmla="*/ 2376 w 13"/>
                <a:gd name="T17" fmla="*/ 1512 h 9"/>
                <a:gd name="T18" fmla="*/ 2592 w 13"/>
                <a:gd name="T19" fmla="*/ 1296 h 9"/>
                <a:gd name="T20" fmla="*/ 2592 w 13"/>
                <a:gd name="T21" fmla="*/ 648 h 9"/>
                <a:gd name="T22" fmla="*/ 2808 w 13"/>
                <a:gd name="T23" fmla="*/ 432 h 9"/>
                <a:gd name="T24" fmla="*/ 2808 w 13"/>
                <a:gd name="T25" fmla="*/ 216 h 9"/>
                <a:gd name="T26" fmla="*/ 2160 w 13"/>
                <a:gd name="T27" fmla="*/ 0 h 9"/>
                <a:gd name="T28" fmla="*/ 1944 w 13"/>
                <a:gd name="T29" fmla="*/ 0 h 9"/>
                <a:gd name="T30" fmla="*/ 1512 w 13"/>
                <a:gd name="T31" fmla="*/ 216 h 9"/>
                <a:gd name="T32" fmla="*/ 1080 w 13"/>
                <a:gd name="T33" fmla="*/ 432 h 9"/>
                <a:gd name="T34" fmla="*/ 432 w 13"/>
                <a:gd name="T35" fmla="*/ 216 h 9"/>
                <a:gd name="T36" fmla="*/ 216 w 13"/>
                <a:gd name="T37" fmla="*/ 0 h 9"/>
                <a:gd name="T38" fmla="*/ 0 w 13"/>
                <a:gd name="T39" fmla="*/ 432 h 9"/>
                <a:gd name="T40" fmla="*/ 216 w 13"/>
                <a:gd name="T41" fmla="*/ 648 h 9"/>
                <a:gd name="T42" fmla="*/ 0 w 13"/>
                <a:gd name="T43" fmla="*/ 1080 h 9"/>
                <a:gd name="T44" fmla="*/ 216 w 13"/>
                <a:gd name="T45" fmla="*/ 1512 h 9"/>
                <a:gd name="T46" fmla="*/ 216 w 13"/>
                <a:gd name="T47" fmla="*/ 1944 h 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
                <a:gd name="T73" fmla="*/ 0 h 9"/>
                <a:gd name="T74" fmla="*/ 13 w 13"/>
                <a:gd name="T75" fmla="*/ 9 h 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 h="9">
                  <a:moveTo>
                    <a:pt x="1" y="9"/>
                  </a:moveTo>
                  <a:lnTo>
                    <a:pt x="3" y="8"/>
                  </a:lnTo>
                  <a:lnTo>
                    <a:pt x="4" y="8"/>
                  </a:lnTo>
                  <a:lnTo>
                    <a:pt x="5" y="8"/>
                  </a:lnTo>
                  <a:lnTo>
                    <a:pt x="7" y="9"/>
                  </a:lnTo>
                  <a:lnTo>
                    <a:pt x="8" y="9"/>
                  </a:lnTo>
                  <a:lnTo>
                    <a:pt x="8" y="7"/>
                  </a:lnTo>
                  <a:lnTo>
                    <a:pt x="10" y="6"/>
                  </a:lnTo>
                  <a:lnTo>
                    <a:pt x="11" y="7"/>
                  </a:lnTo>
                  <a:lnTo>
                    <a:pt x="12" y="6"/>
                  </a:lnTo>
                  <a:lnTo>
                    <a:pt x="12" y="3"/>
                  </a:lnTo>
                  <a:lnTo>
                    <a:pt x="13" y="2"/>
                  </a:lnTo>
                  <a:lnTo>
                    <a:pt x="13" y="1"/>
                  </a:lnTo>
                  <a:lnTo>
                    <a:pt x="10" y="0"/>
                  </a:lnTo>
                  <a:lnTo>
                    <a:pt x="9" y="0"/>
                  </a:lnTo>
                  <a:lnTo>
                    <a:pt x="7" y="1"/>
                  </a:lnTo>
                  <a:lnTo>
                    <a:pt x="5" y="2"/>
                  </a:lnTo>
                  <a:lnTo>
                    <a:pt x="2" y="1"/>
                  </a:lnTo>
                  <a:lnTo>
                    <a:pt x="1" y="0"/>
                  </a:lnTo>
                  <a:lnTo>
                    <a:pt x="0" y="2"/>
                  </a:lnTo>
                  <a:lnTo>
                    <a:pt x="1" y="3"/>
                  </a:lnTo>
                  <a:lnTo>
                    <a:pt x="0" y="5"/>
                  </a:lnTo>
                  <a:lnTo>
                    <a:pt x="1" y="7"/>
                  </a:lnTo>
                  <a:lnTo>
                    <a:pt x="1" y="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65" name="Freeform 1041"/>
            <p:cNvSpPr>
              <a:spLocks/>
            </p:cNvSpPr>
            <p:nvPr/>
          </p:nvSpPr>
          <p:spPr bwMode="auto">
            <a:xfrm>
              <a:off x="3325" y="2196"/>
              <a:ext cx="36" cy="36"/>
            </a:xfrm>
            <a:custGeom>
              <a:avLst/>
              <a:gdLst>
                <a:gd name="T0" fmla="*/ 0 w 6"/>
                <a:gd name="T1" fmla="*/ 216 h 6"/>
                <a:gd name="T2" fmla="*/ 432 w 6"/>
                <a:gd name="T3" fmla="*/ 0 h 6"/>
                <a:gd name="T4" fmla="*/ 648 w 6"/>
                <a:gd name="T5" fmla="*/ 216 h 6"/>
                <a:gd name="T6" fmla="*/ 1296 w 6"/>
                <a:gd name="T7" fmla="*/ 648 h 6"/>
                <a:gd name="T8" fmla="*/ 1296 w 6"/>
                <a:gd name="T9" fmla="*/ 864 h 6"/>
                <a:gd name="T10" fmla="*/ 864 w 6"/>
                <a:gd name="T11" fmla="*/ 864 h 6"/>
                <a:gd name="T12" fmla="*/ 648 w 6"/>
                <a:gd name="T13" fmla="*/ 864 h 6"/>
                <a:gd name="T14" fmla="*/ 648 w 6"/>
                <a:gd name="T15" fmla="*/ 1080 h 6"/>
                <a:gd name="T16" fmla="*/ 216 w 6"/>
                <a:gd name="T17" fmla="*/ 1080 h 6"/>
                <a:gd name="T18" fmla="*/ 0 w 6"/>
                <a:gd name="T19" fmla="*/ 1296 h 6"/>
                <a:gd name="T20" fmla="*/ 0 w 6"/>
                <a:gd name="T21" fmla="*/ 1296 h 6"/>
                <a:gd name="T22" fmla="*/ 0 w 6"/>
                <a:gd name="T23" fmla="*/ 1080 h 6"/>
                <a:gd name="T24" fmla="*/ 0 w 6"/>
                <a:gd name="T25" fmla="*/ 1080 h 6"/>
                <a:gd name="T26" fmla="*/ 216 w 6"/>
                <a:gd name="T27" fmla="*/ 648 h 6"/>
                <a:gd name="T28" fmla="*/ 216 w 6"/>
                <a:gd name="T29" fmla="*/ 432 h 6"/>
                <a:gd name="T30" fmla="*/ 0 w 6"/>
                <a:gd name="T31" fmla="*/ 21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6"/>
                <a:gd name="T50" fmla="*/ 6 w 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6">
                  <a:moveTo>
                    <a:pt x="0" y="1"/>
                  </a:moveTo>
                  <a:lnTo>
                    <a:pt x="2" y="0"/>
                  </a:lnTo>
                  <a:lnTo>
                    <a:pt x="3" y="1"/>
                  </a:lnTo>
                  <a:lnTo>
                    <a:pt x="6" y="3"/>
                  </a:lnTo>
                  <a:lnTo>
                    <a:pt x="6" y="4"/>
                  </a:lnTo>
                  <a:lnTo>
                    <a:pt x="4" y="4"/>
                  </a:lnTo>
                  <a:lnTo>
                    <a:pt x="3" y="4"/>
                  </a:lnTo>
                  <a:lnTo>
                    <a:pt x="3" y="5"/>
                  </a:lnTo>
                  <a:lnTo>
                    <a:pt x="1" y="5"/>
                  </a:lnTo>
                  <a:lnTo>
                    <a:pt x="0" y="6"/>
                  </a:lnTo>
                  <a:lnTo>
                    <a:pt x="0" y="5"/>
                  </a:lnTo>
                  <a:lnTo>
                    <a:pt x="1" y="3"/>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66" name="Freeform 1042"/>
            <p:cNvSpPr>
              <a:spLocks/>
            </p:cNvSpPr>
            <p:nvPr/>
          </p:nvSpPr>
          <p:spPr bwMode="auto">
            <a:xfrm>
              <a:off x="3325" y="2196"/>
              <a:ext cx="36" cy="36"/>
            </a:xfrm>
            <a:custGeom>
              <a:avLst/>
              <a:gdLst>
                <a:gd name="T0" fmla="*/ 0 w 6"/>
                <a:gd name="T1" fmla="*/ 216 h 6"/>
                <a:gd name="T2" fmla="*/ 432 w 6"/>
                <a:gd name="T3" fmla="*/ 0 h 6"/>
                <a:gd name="T4" fmla="*/ 648 w 6"/>
                <a:gd name="T5" fmla="*/ 216 h 6"/>
                <a:gd name="T6" fmla="*/ 1296 w 6"/>
                <a:gd name="T7" fmla="*/ 648 h 6"/>
                <a:gd name="T8" fmla="*/ 1296 w 6"/>
                <a:gd name="T9" fmla="*/ 864 h 6"/>
                <a:gd name="T10" fmla="*/ 864 w 6"/>
                <a:gd name="T11" fmla="*/ 864 h 6"/>
                <a:gd name="T12" fmla="*/ 648 w 6"/>
                <a:gd name="T13" fmla="*/ 864 h 6"/>
                <a:gd name="T14" fmla="*/ 648 w 6"/>
                <a:gd name="T15" fmla="*/ 1080 h 6"/>
                <a:gd name="T16" fmla="*/ 216 w 6"/>
                <a:gd name="T17" fmla="*/ 1080 h 6"/>
                <a:gd name="T18" fmla="*/ 0 w 6"/>
                <a:gd name="T19" fmla="*/ 1296 h 6"/>
                <a:gd name="T20" fmla="*/ 0 w 6"/>
                <a:gd name="T21" fmla="*/ 1296 h 6"/>
                <a:gd name="T22" fmla="*/ 0 w 6"/>
                <a:gd name="T23" fmla="*/ 1080 h 6"/>
                <a:gd name="T24" fmla="*/ 0 w 6"/>
                <a:gd name="T25" fmla="*/ 1080 h 6"/>
                <a:gd name="T26" fmla="*/ 216 w 6"/>
                <a:gd name="T27" fmla="*/ 648 h 6"/>
                <a:gd name="T28" fmla="*/ 216 w 6"/>
                <a:gd name="T29" fmla="*/ 432 h 6"/>
                <a:gd name="T30" fmla="*/ 0 w 6"/>
                <a:gd name="T31" fmla="*/ 216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6"/>
                <a:gd name="T50" fmla="*/ 6 w 6"/>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6">
                  <a:moveTo>
                    <a:pt x="0" y="1"/>
                  </a:moveTo>
                  <a:lnTo>
                    <a:pt x="2" y="0"/>
                  </a:lnTo>
                  <a:lnTo>
                    <a:pt x="3" y="1"/>
                  </a:lnTo>
                  <a:lnTo>
                    <a:pt x="6" y="3"/>
                  </a:lnTo>
                  <a:lnTo>
                    <a:pt x="6" y="4"/>
                  </a:lnTo>
                  <a:lnTo>
                    <a:pt x="4" y="4"/>
                  </a:lnTo>
                  <a:lnTo>
                    <a:pt x="3" y="4"/>
                  </a:lnTo>
                  <a:lnTo>
                    <a:pt x="3" y="5"/>
                  </a:lnTo>
                  <a:lnTo>
                    <a:pt x="1" y="5"/>
                  </a:lnTo>
                  <a:lnTo>
                    <a:pt x="0" y="6"/>
                  </a:lnTo>
                  <a:lnTo>
                    <a:pt x="0" y="5"/>
                  </a:lnTo>
                  <a:lnTo>
                    <a:pt x="1" y="3"/>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67" name="Freeform 1043"/>
            <p:cNvSpPr>
              <a:spLocks/>
            </p:cNvSpPr>
            <p:nvPr/>
          </p:nvSpPr>
          <p:spPr bwMode="auto">
            <a:xfrm>
              <a:off x="3241" y="2202"/>
              <a:ext cx="90" cy="96"/>
            </a:xfrm>
            <a:custGeom>
              <a:avLst/>
              <a:gdLst>
                <a:gd name="T0" fmla="*/ 3240 w 15"/>
                <a:gd name="T1" fmla="*/ 432 h 16"/>
                <a:gd name="T2" fmla="*/ 3024 w 15"/>
                <a:gd name="T3" fmla="*/ 0 h 16"/>
                <a:gd name="T4" fmla="*/ 2808 w 15"/>
                <a:gd name="T5" fmla="*/ 432 h 16"/>
                <a:gd name="T6" fmla="*/ 2160 w 15"/>
                <a:gd name="T7" fmla="*/ 216 h 16"/>
                <a:gd name="T8" fmla="*/ 1512 w 15"/>
                <a:gd name="T9" fmla="*/ 432 h 16"/>
                <a:gd name="T10" fmla="*/ 1080 w 15"/>
                <a:gd name="T11" fmla="*/ 648 h 16"/>
                <a:gd name="T12" fmla="*/ 432 w 15"/>
                <a:gd name="T13" fmla="*/ 864 h 16"/>
                <a:gd name="T14" fmla="*/ 0 w 15"/>
                <a:gd name="T15" fmla="*/ 1512 h 16"/>
                <a:gd name="T16" fmla="*/ 216 w 15"/>
                <a:gd name="T17" fmla="*/ 1944 h 16"/>
                <a:gd name="T18" fmla="*/ 648 w 15"/>
                <a:gd name="T19" fmla="*/ 2376 h 16"/>
                <a:gd name="T20" fmla="*/ 1296 w 15"/>
                <a:gd name="T21" fmla="*/ 2376 h 16"/>
                <a:gd name="T22" fmla="*/ 864 w 15"/>
                <a:gd name="T23" fmla="*/ 2592 h 16"/>
                <a:gd name="T24" fmla="*/ 648 w 15"/>
                <a:gd name="T25" fmla="*/ 2808 h 16"/>
                <a:gd name="T26" fmla="*/ 864 w 15"/>
                <a:gd name="T27" fmla="*/ 3240 h 16"/>
                <a:gd name="T28" fmla="*/ 1080 w 15"/>
                <a:gd name="T29" fmla="*/ 3240 h 16"/>
                <a:gd name="T30" fmla="*/ 1296 w 15"/>
                <a:gd name="T31" fmla="*/ 3456 h 16"/>
                <a:gd name="T32" fmla="*/ 1512 w 15"/>
                <a:gd name="T33" fmla="*/ 3240 h 16"/>
                <a:gd name="T34" fmla="*/ 1512 w 15"/>
                <a:gd name="T35" fmla="*/ 3024 h 16"/>
                <a:gd name="T36" fmla="*/ 1728 w 15"/>
                <a:gd name="T37" fmla="*/ 2808 h 16"/>
                <a:gd name="T38" fmla="*/ 1944 w 15"/>
                <a:gd name="T39" fmla="*/ 2376 h 16"/>
                <a:gd name="T40" fmla="*/ 1512 w 15"/>
                <a:gd name="T41" fmla="*/ 2160 h 16"/>
                <a:gd name="T42" fmla="*/ 1080 w 15"/>
                <a:gd name="T43" fmla="*/ 1296 h 16"/>
                <a:gd name="T44" fmla="*/ 1296 w 15"/>
                <a:gd name="T45" fmla="*/ 864 h 16"/>
                <a:gd name="T46" fmla="*/ 1512 w 15"/>
                <a:gd name="T47" fmla="*/ 1080 h 16"/>
                <a:gd name="T48" fmla="*/ 1728 w 15"/>
                <a:gd name="T49" fmla="*/ 1296 h 16"/>
                <a:gd name="T50" fmla="*/ 1728 w 15"/>
                <a:gd name="T51" fmla="*/ 1080 h 16"/>
                <a:gd name="T52" fmla="*/ 1944 w 15"/>
                <a:gd name="T53" fmla="*/ 1296 h 16"/>
                <a:gd name="T54" fmla="*/ 1944 w 15"/>
                <a:gd name="T55" fmla="*/ 1296 h 16"/>
                <a:gd name="T56" fmla="*/ 1944 w 15"/>
                <a:gd name="T57" fmla="*/ 1080 h 16"/>
                <a:gd name="T58" fmla="*/ 2160 w 15"/>
                <a:gd name="T59" fmla="*/ 864 h 16"/>
                <a:gd name="T60" fmla="*/ 2376 w 15"/>
                <a:gd name="T61" fmla="*/ 864 h 16"/>
                <a:gd name="T62" fmla="*/ 3024 w 15"/>
                <a:gd name="T63" fmla="*/ 864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
                <a:gd name="T97" fmla="*/ 0 h 16"/>
                <a:gd name="T98" fmla="*/ 15 w 15"/>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 h="16">
                  <a:moveTo>
                    <a:pt x="14" y="4"/>
                  </a:moveTo>
                  <a:lnTo>
                    <a:pt x="15" y="2"/>
                  </a:lnTo>
                  <a:lnTo>
                    <a:pt x="15" y="1"/>
                  </a:lnTo>
                  <a:lnTo>
                    <a:pt x="14" y="0"/>
                  </a:lnTo>
                  <a:lnTo>
                    <a:pt x="14" y="2"/>
                  </a:lnTo>
                  <a:lnTo>
                    <a:pt x="13" y="2"/>
                  </a:lnTo>
                  <a:lnTo>
                    <a:pt x="11" y="1"/>
                  </a:lnTo>
                  <a:lnTo>
                    <a:pt x="10" y="1"/>
                  </a:lnTo>
                  <a:lnTo>
                    <a:pt x="9" y="1"/>
                  </a:lnTo>
                  <a:lnTo>
                    <a:pt x="7" y="2"/>
                  </a:lnTo>
                  <a:lnTo>
                    <a:pt x="6" y="2"/>
                  </a:lnTo>
                  <a:lnTo>
                    <a:pt x="5" y="3"/>
                  </a:lnTo>
                  <a:lnTo>
                    <a:pt x="2" y="3"/>
                  </a:lnTo>
                  <a:lnTo>
                    <a:pt x="2" y="4"/>
                  </a:lnTo>
                  <a:lnTo>
                    <a:pt x="1" y="6"/>
                  </a:lnTo>
                  <a:lnTo>
                    <a:pt x="0" y="7"/>
                  </a:lnTo>
                  <a:lnTo>
                    <a:pt x="1" y="8"/>
                  </a:lnTo>
                  <a:lnTo>
                    <a:pt x="1" y="9"/>
                  </a:lnTo>
                  <a:lnTo>
                    <a:pt x="2" y="10"/>
                  </a:lnTo>
                  <a:lnTo>
                    <a:pt x="3" y="11"/>
                  </a:lnTo>
                  <a:lnTo>
                    <a:pt x="4" y="11"/>
                  </a:lnTo>
                  <a:lnTo>
                    <a:pt x="6" y="11"/>
                  </a:lnTo>
                  <a:lnTo>
                    <a:pt x="7" y="12"/>
                  </a:lnTo>
                  <a:lnTo>
                    <a:pt x="4" y="12"/>
                  </a:lnTo>
                  <a:lnTo>
                    <a:pt x="3" y="12"/>
                  </a:lnTo>
                  <a:lnTo>
                    <a:pt x="3" y="13"/>
                  </a:lnTo>
                  <a:lnTo>
                    <a:pt x="4" y="14"/>
                  </a:lnTo>
                  <a:lnTo>
                    <a:pt x="4" y="15"/>
                  </a:lnTo>
                  <a:lnTo>
                    <a:pt x="5" y="15"/>
                  </a:lnTo>
                  <a:lnTo>
                    <a:pt x="5" y="16"/>
                  </a:lnTo>
                  <a:lnTo>
                    <a:pt x="6" y="16"/>
                  </a:lnTo>
                  <a:lnTo>
                    <a:pt x="7" y="16"/>
                  </a:lnTo>
                  <a:lnTo>
                    <a:pt x="7" y="15"/>
                  </a:lnTo>
                  <a:lnTo>
                    <a:pt x="6" y="14"/>
                  </a:lnTo>
                  <a:lnTo>
                    <a:pt x="7" y="14"/>
                  </a:lnTo>
                  <a:lnTo>
                    <a:pt x="8" y="14"/>
                  </a:lnTo>
                  <a:lnTo>
                    <a:pt x="8" y="13"/>
                  </a:lnTo>
                  <a:lnTo>
                    <a:pt x="9" y="12"/>
                  </a:lnTo>
                  <a:lnTo>
                    <a:pt x="9" y="11"/>
                  </a:lnTo>
                  <a:lnTo>
                    <a:pt x="8" y="10"/>
                  </a:lnTo>
                  <a:lnTo>
                    <a:pt x="7" y="10"/>
                  </a:lnTo>
                  <a:lnTo>
                    <a:pt x="7" y="8"/>
                  </a:lnTo>
                  <a:lnTo>
                    <a:pt x="5" y="6"/>
                  </a:lnTo>
                  <a:lnTo>
                    <a:pt x="6" y="5"/>
                  </a:lnTo>
                  <a:lnTo>
                    <a:pt x="6" y="4"/>
                  </a:lnTo>
                  <a:lnTo>
                    <a:pt x="7" y="5"/>
                  </a:lnTo>
                  <a:lnTo>
                    <a:pt x="8" y="6"/>
                  </a:lnTo>
                  <a:lnTo>
                    <a:pt x="8" y="5"/>
                  </a:lnTo>
                  <a:lnTo>
                    <a:pt x="9" y="6"/>
                  </a:lnTo>
                  <a:lnTo>
                    <a:pt x="10" y="5"/>
                  </a:lnTo>
                  <a:lnTo>
                    <a:pt x="9" y="5"/>
                  </a:lnTo>
                  <a:lnTo>
                    <a:pt x="9" y="4"/>
                  </a:lnTo>
                  <a:lnTo>
                    <a:pt x="10" y="4"/>
                  </a:lnTo>
                  <a:lnTo>
                    <a:pt x="11" y="3"/>
                  </a:lnTo>
                  <a:lnTo>
                    <a:pt x="11" y="4"/>
                  </a:lnTo>
                  <a:lnTo>
                    <a:pt x="12" y="3"/>
                  </a:lnTo>
                  <a:lnTo>
                    <a:pt x="14"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68" name="Freeform 1044"/>
            <p:cNvSpPr>
              <a:spLocks/>
            </p:cNvSpPr>
            <p:nvPr/>
          </p:nvSpPr>
          <p:spPr bwMode="auto">
            <a:xfrm>
              <a:off x="3241" y="2202"/>
              <a:ext cx="90" cy="96"/>
            </a:xfrm>
            <a:custGeom>
              <a:avLst/>
              <a:gdLst>
                <a:gd name="T0" fmla="*/ 3240 w 15"/>
                <a:gd name="T1" fmla="*/ 432 h 16"/>
                <a:gd name="T2" fmla="*/ 3024 w 15"/>
                <a:gd name="T3" fmla="*/ 0 h 16"/>
                <a:gd name="T4" fmla="*/ 2808 w 15"/>
                <a:gd name="T5" fmla="*/ 432 h 16"/>
                <a:gd name="T6" fmla="*/ 2160 w 15"/>
                <a:gd name="T7" fmla="*/ 216 h 16"/>
                <a:gd name="T8" fmla="*/ 1512 w 15"/>
                <a:gd name="T9" fmla="*/ 432 h 16"/>
                <a:gd name="T10" fmla="*/ 1080 w 15"/>
                <a:gd name="T11" fmla="*/ 648 h 16"/>
                <a:gd name="T12" fmla="*/ 432 w 15"/>
                <a:gd name="T13" fmla="*/ 864 h 16"/>
                <a:gd name="T14" fmla="*/ 0 w 15"/>
                <a:gd name="T15" fmla="*/ 1512 h 16"/>
                <a:gd name="T16" fmla="*/ 216 w 15"/>
                <a:gd name="T17" fmla="*/ 1944 h 16"/>
                <a:gd name="T18" fmla="*/ 648 w 15"/>
                <a:gd name="T19" fmla="*/ 2376 h 16"/>
                <a:gd name="T20" fmla="*/ 1296 w 15"/>
                <a:gd name="T21" fmla="*/ 2376 h 16"/>
                <a:gd name="T22" fmla="*/ 864 w 15"/>
                <a:gd name="T23" fmla="*/ 2592 h 16"/>
                <a:gd name="T24" fmla="*/ 648 w 15"/>
                <a:gd name="T25" fmla="*/ 2808 h 16"/>
                <a:gd name="T26" fmla="*/ 864 w 15"/>
                <a:gd name="T27" fmla="*/ 3240 h 16"/>
                <a:gd name="T28" fmla="*/ 1080 w 15"/>
                <a:gd name="T29" fmla="*/ 3240 h 16"/>
                <a:gd name="T30" fmla="*/ 1296 w 15"/>
                <a:gd name="T31" fmla="*/ 3456 h 16"/>
                <a:gd name="T32" fmla="*/ 1512 w 15"/>
                <a:gd name="T33" fmla="*/ 3240 h 16"/>
                <a:gd name="T34" fmla="*/ 1512 w 15"/>
                <a:gd name="T35" fmla="*/ 3024 h 16"/>
                <a:gd name="T36" fmla="*/ 1728 w 15"/>
                <a:gd name="T37" fmla="*/ 2808 h 16"/>
                <a:gd name="T38" fmla="*/ 1944 w 15"/>
                <a:gd name="T39" fmla="*/ 2376 h 16"/>
                <a:gd name="T40" fmla="*/ 1512 w 15"/>
                <a:gd name="T41" fmla="*/ 2160 h 16"/>
                <a:gd name="T42" fmla="*/ 1080 w 15"/>
                <a:gd name="T43" fmla="*/ 1296 h 16"/>
                <a:gd name="T44" fmla="*/ 1296 w 15"/>
                <a:gd name="T45" fmla="*/ 864 h 16"/>
                <a:gd name="T46" fmla="*/ 1512 w 15"/>
                <a:gd name="T47" fmla="*/ 1080 h 16"/>
                <a:gd name="T48" fmla="*/ 1728 w 15"/>
                <a:gd name="T49" fmla="*/ 1296 h 16"/>
                <a:gd name="T50" fmla="*/ 1728 w 15"/>
                <a:gd name="T51" fmla="*/ 1080 h 16"/>
                <a:gd name="T52" fmla="*/ 1944 w 15"/>
                <a:gd name="T53" fmla="*/ 1296 h 16"/>
                <a:gd name="T54" fmla="*/ 1944 w 15"/>
                <a:gd name="T55" fmla="*/ 1296 h 16"/>
                <a:gd name="T56" fmla="*/ 1944 w 15"/>
                <a:gd name="T57" fmla="*/ 1080 h 16"/>
                <a:gd name="T58" fmla="*/ 2160 w 15"/>
                <a:gd name="T59" fmla="*/ 864 h 16"/>
                <a:gd name="T60" fmla="*/ 2376 w 15"/>
                <a:gd name="T61" fmla="*/ 864 h 16"/>
                <a:gd name="T62" fmla="*/ 3024 w 15"/>
                <a:gd name="T63" fmla="*/ 864 h 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
                <a:gd name="T97" fmla="*/ 0 h 16"/>
                <a:gd name="T98" fmla="*/ 15 w 15"/>
                <a:gd name="T99" fmla="*/ 16 h 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 h="16">
                  <a:moveTo>
                    <a:pt x="14" y="4"/>
                  </a:moveTo>
                  <a:lnTo>
                    <a:pt x="15" y="2"/>
                  </a:lnTo>
                  <a:lnTo>
                    <a:pt x="15" y="1"/>
                  </a:lnTo>
                  <a:lnTo>
                    <a:pt x="14" y="0"/>
                  </a:lnTo>
                  <a:lnTo>
                    <a:pt x="14" y="2"/>
                  </a:lnTo>
                  <a:lnTo>
                    <a:pt x="13" y="2"/>
                  </a:lnTo>
                  <a:lnTo>
                    <a:pt x="11" y="1"/>
                  </a:lnTo>
                  <a:lnTo>
                    <a:pt x="10" y="1"/>
                  </a:lnTo>
                  <a:lnTo>
                    <a:pt x="9" y="1"/>
                  </a:lnTo>
                  <a:lnTo>
                    <a:pt x="7" y="2"/>
                  </a:lnTo>
                  <a:lnTo>
                    <a:pt x="6" y="2"/>
                  </a:lnTo>
                  <a:lnTo>
                    <a:pt x="5" y="3"/>
                  </a:lnTo>
                  <a:lnTo>
                    <a:pt x="2" y="3"/>
                  </a:lnTo>
                  <a:lnTo>
                    <a:pt x="2" y="4"/>
                  </a:lnTo>
                  <a:lnTo>
                    <a:pt x="1" y="6"/>
                  </a:lnTo>
                  <a:lnTo>
                    <a:pt x="0" y="7"/>
                  </a:lnTo>
                  <a:lnTo>
                    <a:pt x="1" y="8"/>
                  </a:lnTo>
                  <a:lnTo>
                    <a:pt x="1" y="9"/>
                  </a:lnTo>
                  <a:lnTo>
                    <a:pt x="2" y="10"/>
                  </a:lnTo>
                  <a:lnTo>
                    <a:pt x="3" y="11"/>
                  </a:lnTo>
                  <a:lnTo>
                    <a:pt x="4" y="11"/>
                  </a:lnTo>
                  <a:lnTo>
                    <a:pt x="6" y="11"/>
                  </a:lnTo>
                  <a:lnTo>
                    <a:pt x="7" y="12"/>
                  </a:lnTo>
                  <a:lnTo>
                    <a:pt x="4" y="12"/>
                  </a:lnTo>
                  <a:lnTo>
                    <a:pt x="3" y="12"/>
                  </a:lnTo>
                  <a:lnTo>
                    <a:pt x="3" y="13"/>
                  </a:lnTo>
                  <a:lnTo>
                    <a:pt x="4" y="14"/>
                  </a:lnTo>
                  <a:lnTo>
                    <a:pt x="4" y="15"/>
                  </a:lnTo>
                  <a:lnTo>
                    <a:pt x="5" y="15"/>
                  </a:lnTo>
                  <a:lnTo>
                    <a:pt x="5" y="16"/>
                  </a:lnTo>
                  <a:lnTo>
                    <a:pt x="6" y="16"/>
                  </a:lnTo>
                  <a:lnTo>
                    <a:pt x="7" y="16"/>
                  </a:lnTo>
                  <a:lnTo>
                    <a:pt x="7" y="15"/>
                  </a:lnTo>
                  <a:lnTo>
                    <a:pt x="6" y="14"/>
                  </a:lnTo>
                  <a:lnTo>
                    <a:pt x="7" y="14"/>
                  </a:lnTo>
                  <a:lnTo>
                    <a:pt x="8" y="14"/>
                  </a:lnTo>
                  <a:lnTo>
                    <a:pt x="8" y="13"/>
                  </a:lnTo>
                  <a:lnTo>
                    <a:pt x="9" y="12"/>
                  </a:lnTo>
                  <a:lnTo>
                    <a:pt x="9" y="11"/>
                  </a:lnTo>
                  <a:lnTo>
                    <a:pt x="8" y="10"/>
                  </a:lnTo>
                  <a:lnTo>
                    <a:pt x="7" y="10"/>
                  </a:lnTo>
                  <a:lnTo>
                    <a:pt x="7" y="8"/>
                  </a:lnTo>
                  <a:lnTo>
                    <a:pt x="5" y="6"/>
                  </a:lnTo>
                  <a:lnTo>
                    <a:pt x="6" y="5"/>
                  </a:lnTo>
                  <a:lnTo>
                    <a:pt x="6" y="4"/>
                  </a:lnTo>
                  <a:lnTo>
                    <a:pt x="7" y="5"/>
                  </a:lnTo>
                  <a:lnTo>
                    <a:pt x="8" y="6"/>
                  </a:lnTo>
                  <a:lnTo>
                    <a:pt x="8" y="5"/>
                  </a:lnTo>
                  <a:lnTo>
                    <a:pt x="9" y="6"/>
                  </a:lnTo>
                  <a:lnTo>
                    <a:pt x="10" y="5"/>
                  </a:lnTo>
                  <a:lnTo>
                    <a:pt x="9" y="5"/>
                  </a:lnTo>
                  <a:lnTo>
                    <a:pt x="9" y="4"/>
                  </a:lnTo>
                  <a:lnTo>
                    <a:pt x="10" y="4"/>
                  </a:lnTo>
                  <a:lnTo>
                    <a:pt x="11" y="3"/>
                  </a:lnTo>
                  <a:lnTo>
                    <a:pt x="11" y="4"/>
                  </a:lnTo>
                  <a:lnTo>
                    <a:pt x="12" y="3"/>
                  </a:lnTo>
                  <a:lnTo>
                    <a:pt x="14"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69" name="Freeform 1045"/>
            <p:cNvSpPr>
              <a:spLocks/>
            </p:cNvSpPr>
            <p:nvPr/>
          </p:nvSpPr>
          <p:spPr bwMode="auto">
            <a:xfrm>
              <a:off x="3247" y="2082"/>
              <a:ext cx="126" cy="90"/>
            </a:xfrm>
            <a:custGeom>
              <a:avLst/>
              <a:gdLst>
                <a:gd name="T0" fmla="*/ 1296 w 21"/>
                <a:gd name="T1" fmla="*/ 2808 h 15"/>
                <a:gd name="T2" fmla="*/ 1512 w 21"/>
                <a:gd name="T3" fmla="*/ 3024 h 15"/>
                <a:gd name="T4" fmla="*/ 2160 w 21"/>
                <a:gd name="T5" fmla="*/ 3240 h 15"/>
                <a:gd name="T6" fmla="*/ 2592 w 21"/>
                <a:gd name="T7" fmla="*/ 3024 h 15"/>
                <a:gd name="T8" fmla="*/ 3024 w 21"/>
                <a:gd name="T9" fmla="*/ 2808 h 15"/>
                <a:gd name="T10" fmla="*/ 3240 w 21"/>
                <a:gd name="T11" fmla="*/ 2808 h 15"/>
                <a:gd name="T12" fmla="*/ 3888 w 21"/>
                <a:gd name="T13" fmla="*/ 3024 h 15"/>
                <a:gd name="T14" fmla="*/ 4104 w 21"/>
                <a:gd name="T15" fmla="*/ 2592 h 15"/>
                <a:gd name="T16" fmla="*/ 4536 w 21"/>
                <a:gd name="T17" fmla="*/ 2160 h 15"/>
                <a:gd name="T18" fmla="*/ 4320 w 21"/>
                <a:gd name="T19" fmla="*/ 1944 h 15"/>
                <a:gd name="T20" fmla="*/ 4104 w 21"/>
                <a:gd name="T21" fmla="*/ 1944 h 15"/>
                <a:gd name="T22" fmla="*/ 3888 w 21"/>
                <a:gd name="T23" fmla="*/ 1728 h 15"/>
                <a:gd name="T24" fmla="*/ 3888 w 21"/>
                <a:gd name="T25" fmla="*/ 1512 h 15"/>
                <a:gd name="T26" fmla="*/ 3672 w 21"/>
                <a:gd name="T27" fmla="*/ 1296 h 15"/>
                <a:gd name="T28" fmla="*/ 3456 w 21"/>
                <a:gd name="T29" fmla="*/ 432 h 15"/>
                <a:gd name="T30" fmla="*/ 3240 w 21"/>
                <a:gd name="T31" fmla="*/ 0 h 15"/>
                <a:gd name="T32" fmla="*/ 2808 w 21"/>
                <a:gd name="T33" fmla="*/ 0 h 15"/>
                <a:gd name="T34" fmla="*/ 2592 w 21"/>
                <a:gd name="T35" fmla="*/ 216 h 15"/>
                <a:gd name="T36" fmla="*/ 2160 w 21"/>
                <a:gd name="T37" fmla="*/ 216 h 15"/>
                <a:gd name="T38" fmla="*/ 1728 w 21"/>
                <a:gd name="T39" fmla="*/ 0 h 15"/>
                <a:gd name="T40" fmla="*/ 1296 w 21"/>
                <a:gd name="T41" fmla="*/ 0 h 15"/>
                <a:gd name="T42" fmla="*/ 864 w 21"/>
                <a:gd name="T43" fmla="*/ 216 h 15"/>
                <a:gd name="T44" fmla="*/ 432 w 21"/>
                <a:gd name="T45" fmla="*/ 648 h 15"/>
                <a:gd name="T46" fmla="*/ 432 w 21"/>
                <a:gd name="T47" fmla="*/ 1296 h 15"/>
                <a:gd name="T48" fmla="*/ 0 w 21"/>
                <a:gd name="T49" fmla="*/ 1296 h 15"/>
                <a:gd name="T50" fmla="*/ 216 w 21"/>
                <a:gd name="T51" fmla="*/ 1728 h 15"/>
                <a:gd name="T52" fmla="*/ 216 w 21"/>
                <a:gd name="T53" fmla="*/ 2376 h 15"/>
                <a:gd name="T54" fmla="*/ 864 w 21"/>
                <a:gd name="T55" fmla="*/ 2376 h 15"/>
                <a:gd name="T56" fmla="*/ 1296 w 21"/>
                <a:gd name="T57" fmla="*/ 2808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1"/>
                <a:gd name="T88" fmla="*/ 0 h 15"/>
                <a:gd name="T89" fmla="*/ 21 w 21"/>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1" h="15">
                  <a:moveTo>
                    <a:pt x="6" y="13"/>
                  </a:moveTo>
                  <a:lnTo>
                    <a:pt x="7" y="14"/>
                  </a:lnTo>
                  <a:lnTo>
                    <a:pt x="10" y="15"/>
                  </a:lnTo>
                  <a:lnTo>
                    <a:pt x="12" y="14"/>
                  </a:lnTo>
                  <a:lnTo>
                    <a:pt x="14" y="13"/>
                  </a:lnTo>
                  <a:lnTo>
                    <a:pt x="15" y="13"/>
                  </a:lnTo>
                  <a:lnTo>
                    <a:pt x="18" y="14"/>
                  </a:lnTo>
                  <a:lnTo>
                    <a:pt x="19" y="12"/>
                  </a:lnTo>
                  <a:lnTo>
                    <a:pt x="21" y="10"/>
                  </a:lnTo>
                  <a:lnTo>
                    <a:pt x="20" y="9"/>
                  </a:lnTo>
                  <a:lnTo>
                    <a:pt x="19" y="9"/>
                  </a:lnTo>
                  <a:lnTo>
                    <a:pt x="18" y="8"/>
                  </a:lnTo>
                  <a:lnTo>
                    <a:pt x="18" y="7"/>
                  </a:lnTo>
                  <a:lnTo>
                    <a:pt x="17" y="6"/>
                  </a:lnTo>
                  <a:lnTo>
                    <a:pt x="16" y="2"/>
                  </a:lnTo>
                  <a:lnTo>
                    <a:pt x="15" y="0"/>
                  </a:lnTo>
                  <a:lnTo>
                    <a:pt x="13" y="0"/>
                  </a:lnTo>
                  <a:lnTo>
                    <a:pt x="12" y="1"/>
                  </a:lnTo>
                  <a:lnTo>
                    <a:pt x="10" y="1"/>
                  </a:lnTo>
                  <a:lnTo>
                    <a:pt x="8" y="0"/>
                  </a:lnTo>
                  <a:lnTo>
                    <a:pt x="6" y="0"/>
                  </a:lnTo>
                  <a:lnTo>
                    <a:pt x="4" y="1"/>
                  </a:lnTo>
                  <a:lnTo>
                    <a:pt x="2" y="3"/>
                  </a:lnTo>
                  <a:lnTo>
                    <a:pt x="2" y="6"/>
                  </a:lnTo>
                  <a:lnTo>
                    <a:pt x="0" y="6"/>
                  </a:lnTo>
                  <a:lnTo>
                    <a:pt x="1" y="8"/>
                  </a:lnTo>
                  <a:lnTo>
                    <a:pt x="1" y="11"/>
                  </a:lnTo>
                  <a:lnTo>
                    <a:pt x="4" y="11"/>
                  </a:lnTo>
                  <a:lnTo>
                    <a:pt x="6" y="1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70" name="Freeform 1046"/>
            <p:cNvSpPr>
              <a:spLocks/>
            </p:cNvSpPr>
            <p:nvPr/>
          </p:nvSpPr>
          <p:spPr bwMode="auto">
            <a:xfrm>
              <a:off x="3247" y="2082"/>
              <a:ext cx="126" cy="90"/>
            </a:xfrm>
            <a:custGeom>
              <a:avLst/>
              <a:gdLst>
                <a:gd name="T0" fmla="*/ 1296 w 21"/>
                <a:gd name="T1" fmla="*/ 2808 h 15"/>
                <a:gd name="T2" fmla="*/ 1512 w 21"/>
                <a:gd name="T3" fmla="*/ 3024 h 15"/>
                <a:gd name="T4" fmla="*/ 2160 w 21"/>
                <a:gd name="T5" fmla="*/ 3240 h 15"/>
                <a:gd name="T6" fmla="*/ 2592 w 21"/>
                <a:gd name="T7" fmla="*/ 3024 h 15"/>
                <a:gd name="T8" fmla="*/ 3024 w 21"/>
                <a:gd name="T9" fmla="*/ 2808 h 15"/>
                <a:gd name="T10" fmla="*/ 3240 w 21"/>
                <a:gd name="T11" fmla="*/ 2808 h 15"/>
                <a:gd name="T12" fmla="*/ 3888 w 21"/>
                <a:gd name="T13" fmla="*/ 3024 h 15"/>
                <a:gd name="T14" fmla="*/ 4104 w 21"/>
                <a:gd name="T15" fmla="*/ 2592 h 15"/>
                <a:gd name="T16" fmla="*/ 4536 w 21"/>
                <a:gd name="T17" fmla="*/ 2160 h 15"/>
                <a:gd name="T18" fmla="*/ 4320 w 21"/>
                <a:gd name="T19" fmla="*/ 1944 h 15"/>
                <a:gd name="T20" fmla="*/ 4104 w 21"/>
                <a:gd name="T21" fmla="*/ 1944 h 15"/>
                <a:gd name="T22" fmla="*/ 3888 w 21"/>
                <a:gd name="T23" fmla="*/ 1728 h 15"/>
                <a:gd name="T24" fmla="*/ 3888 w 21"/>
                <a:gd name="T25" fmla="*/ 1512 h 15"/>
                <a:gd name="T26" fmla="*/ 3672 w 21"/>
                <a:gd name="T27" fmla="*/ 1296 h 15"/>
                <a:gd name="T28" fmla="*/ 3456 w 21"/>
                <a:gd name="T29" fmla="*/ 432 h 15"/>
                <a:gd name="T30" fmla="*/ 3240 w 21"/>
                <a:gd name="T31" fmla="*/ 0 h 15"/>
                <a:gd name="T32" fmla="*/ 2808 w 21"/>
                <a:gd name="T33" fmla="*/ 0 h 15"/>
                <a:gd name="T34" fmla="*/ 2592 w 21"/>
                <a:gd name="T35" fmla="*/ 216 h 15"/>
                <a:gd name="T36" fmla="*/ 2160 w 21"/>
                <a:gd name="T37" fmla="*/ 216 h 15"/>
                <a:gd name="T38" fmla="*/ 1728 w 21"/>
                <a:gd name="T39" fmla="*/ 0 h 15"/>
                <a:gd name="T40" fmla="*/ 1296 w 21"/>
                <a:gd name="T41" fmla="*/ 0 h 15"/>
                <a:gd name="T42" fmla="*/ 864 w 21"/>
                <a:gd name="T43" fmla="*/ 216 h 15"/>
                <a:gd name="T44" fmla="*/ 432 w 21"/>
                <a:gd name="T45" fmla="*/ 648 h 15"/>
                <a:gd name="T46" fmla="*/ 432 w 21"/>
                <a:gd name="T47" fmla="*/ 1296 h 15"/>
                <a:gd name="T48" fmla="*/ 0 w 21"/>
                <a:gd name="T49" fmla="*/ 1296 h 15"/>
                <a:gd name="T50" fmla="*/ 216 w 21"/>
                <a:gd name="T51" fmla="*/ 1728 h 15"/>
                <a:gd name="T52" fmla="*/ 216 w 21"/>
                <a:gd name="T53" fmla="*/ 2376 h 15"/>
                <a:gd name="T54" fmla="*/ 864 w 21"/>
                <a:gd name="T55" fmla="*/ 2376 h 15"/>
                <a:gd name="T56" fmla="*/ 1296 w 21"/>
                <a:gd name="T57" fmla="*/ 2808 h 1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1"/>
                <a:gd name="T88" fmla="*/ 0 h 15"/>
                <a:gd name="T89" fmla="*/ 21 w 21"/>
                <a:gd name="T90" fmla="*/ 15 h 1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1" h="15">
                  <a:moveTo>
                    <a:pt x="6" y="13"/>
                  </a:moveTo>
                  <a:lnTo>
                    <a:pt x="7" y="14"/>
                  </a:lnTo>
                  <a:lnTo>
                    <a:pt x="10" y="15"/>
                  </a:lnTo>
                  <a:lnTo>
                    <a:pt x="12" y="14"/>
                  </a:lnTo>
                  <a:lnTo>
                    <a:pt x="14" y="13"/>
                  </a:lnTo>
                  <a:lnTo>
                    <a:pt x="15" y="13"/>
                  </a:lnTo>
                  <a:lnTo>
                    <a:pt x="18" y="14"/>
                  </a:lnTo>
                  <a:lnTo>
                    <a:pt x="19" y="12"/>
                  </a:lnTo>
                  <a:lnTo>
                    <a:pt x="21" y="10"/>
                  </a:lnTo>
                  <a:lnTo>
                    <a:pt x="20" y="9"/>
                  </a:lnTo>
                  <a:lnTo>
                    <a:pt x="19" y="9"/>
                  </a:lnTo>
                  <a:lnTo>
                    <a:pt x="18" y="8"/>
                  </a:lnTo>
                  <a:lnTo>
                    <a:pt x="18" y="7"/>
                  </a:lnTo>
                  <a:lnTo>
                    <a:pt x="17" y="6"/>
                  </a:lnTo>
                  <a:lnTo>
                    <a:pt x="16" y="2"/>
                  </a:lnTo>
                  <a:lnTo>
                    <a:pt x="15" y="0"/>
                  </a:lnTo>
                  <a:lnTo>
                    <a:pt x="13" y="0"/>
                  </a:lnTo>
                  <a:lnTo>
                    <a:pt x="12" y="1"/>
                  </a:lnTo>
                  <a:lnTo>
                    <a:pt x="10" y="1"/>
                  </a:lnTo>
                  <a:lnTo>
                    <a:pt x="8" y="0"/>
                  </a:lnTo>
                  <a:lnTo>
                    <a:pt x="6" y="0"/>
                  </a:lnTo>
                  <a:lnTo>
                    <a:pt x="4" y="1"/>
                  </a:lnTo>
                  <a:lnTo>
                    <a:pt x="2" y="3"/>
                  </a:lnTo>
                  <a:lnTo>
                    <a:pt x="2" y="6"/>
                  </a:lnTo>
                  <a:lnTo>
                    <a:pt x="0" y="6"/>
                  </a:lnTo>
                  <a:lnTo>
                    <a:pt x="1" y="8"/>
                  </a:lnTo>
                  <a:lnTo>
                    <a:pt x="1" y="11"/>
                  </a:lnTo>
                  <a:lnTo>
                    <a:pt x="4" y="11"/>
                  </a:lnTo>
                  <a:lnTo>
                    <a:pt x="6" y="1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71" name="Freeform 1047"/>
            <p:cNvSpPr>
              <a:spLocks/>
            </p:cNvSpPr>
            <p:nvPr/>
          </p:nvSpPr>
          <p:spPr bwMode="auto">
            <a:xfrm>
              <a:off x="3325" y="2076"/>
              <a:ext cx="54" cy="60"/>
            </a:xfrm>
            <a:custGeom>
              <a:avLst/>
              <a:gdLst>
                <a:gd name="T0" fmla="*/ 0 w 9"/>
                <a:gd name="T1" fmla="*/ 216 h 10"/>
                <a:gd name="T2" fmla="*/ 432 w 9"/>
                <a:gd name="T3" fmla="*/ 216 h 10"/>
                <a:gd name="T4" fmla="*/ 648 w 9"/>
                <a:gd name="T5" fmla="*/ 648 h 10"/>
                <a:gd name="T6" fmla="*/ 864 w 9"/>
                <a:gd name="T7" fmla="*/ 1512 h 10"/>
                <a:gd name="T8" fmla="*/ 1080 w 9"/>
                <a:gd name="T9" fmla="*/ 1728 h 10"/>
                <a:gd name="T10" fmla="*/ 1080 w 9"/>
                <a:gd name="T11" fmla="*/ 1944 h 10"/>
                <a:gd name="T12" fmla="*/ 1296 w 9"/>
                <a:gd name="T13" fmla="*/ 2160 h 10"/>
                <a:gd name="T14" fmla="*/ 1296 w 9"/>
                <a:gd name="T15" fmla="*/ 1728 h 10"/>
                <a:gd name="T16" fmla="*/ 1512 w 9"/>
                <a:gd name="T17" fmla="*/ 1296 h 10"/>
                <a:gd name="T18" fmla="*/ 1728 w 9"/>
                <a:gd name="T19" fmla="*/ 1296 h 10"/>
                <a:gd name="T20" fmla="*/ 1944 w 9"/>
                <a:gd name="T21" fmla="*/ 1080 h 10"/>
                <a:gd name="T22" fmla="*/ 1728 w 9"/>
                <a:gd name="T23" fmla="*/ 864 h 10"/>
                <a:gd name="T24" fmla="*/ 1512 w 9"/>
                <a:gd name="T25" fmla="*/ 432 h 10"/>
                <a:gd name="T26" fmla="*/ 1296 w 9"/>
                <a:gd name="T27" fmla="*/ 0 h 10"/>
                <a:gd name="T28" fmla="*/ 432 w 9"/>
                <a:gd name="T29" fmla="*/ 0 h 10"/>
                <a:gd name="T30" fmla="*/ 0 w 9"/>
                <a:gd name="T31" fmla="*/ 21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0"/>
                <a:gd name="T50" fmla="*/ 9 w 9"/>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0">
                  <a:moveTo>
                    <a:pt x="0" y="1"/>
                  </a:moveTo>
                  <a:lnTo>
                    <a:pt x="2" y="1"/>
                  </a:lnTo>
                  <a:lnTo>
                    <a:pt x="3" y="3"/>
                  </a:lnTo>
                  <a:lnTo>
                    <a:pt x="4" y="7"/>
                  </a:lnTo>
                  <a:lnTo>
                    <a:pt x="5" y="8"/>
                  </a:lnTo>
                  <a:lnTo>
                    <a:pt x="5" y="9"/>
                  </a:lnTo>
                  <a:lnTo>
                    <a:pt x="6" y="10"/>
                  </a:lnTo>
                  <a:lnTo>
                    <a:pt x="6" y="8"/>
                  </a:lnTo>
                  <a:lnTo>
                    <a:pt x="7" y="6"/>
                  </a:lnTo>
                  <a:lnTo>
                    <a:pt x="8" y="6"/>
                  </a:lnTo>
                  <a:lnTo>
                    <a:pt x="9" y="5"/>
                  </a:lnTo>
                  <a:lnTo>
                    <a:pt x="8" y="4"/>
                  </a:lnTo>
                  <a:lnTo>
                    <a:pt x="7" y="2"/>
                  </a:lnTo>
                  <a:lnTo>
                    <a:pt x="6" y="0"/>
                  </a:lnTo>
                  <a:lnTo>
                    <a:pt x="2"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72" name="Freeform 1048"/>
            <p:cNvSpPr>
              <a:spLocks/>
            </p:cNvSpPr>
            <p:nvPr/>
          </p:nvSpPr>
          <p:spPr bwMode="auto">
            <a:xfrm>
              <a:off x="3325" y="2076"/>
              <a:ext cx="54" cy="60"/>
            </a:xfrm>
            <a:custGeom>
              <a:avLst/>
              <a:gdLst>
                <a:gd name="T0" fmla="*/ 0 w 9"/>
                <a:gd name="T1" fmla="*/ 216 h 10"/>
                <a:gd name="T2" fmla="*/ 432 w 9"/>
                <a:gd name="T3" fmla="*/ 216 h 10"/>
                <a:gd name="T4" fmla="*/ 648 w 9"/>
                <a:gd name="T5" fmla="*/ 648 h 10"/>
                <a:gd name="T6" fmla="*/ 864 w 9"/>
                <a:gd name="T7" fmla="*/ 1512 h 10"/>
                <a:gd name="T8" fmla="*/ 1080 w 9"/>
                <a:gd name="T9" fmla="*/ 1728 h 10"/>
                <a:gd name="T10" fmla="*/ 1080 w 9"/>
                <a:gd name="T11" fmla="*/ 1944 h 10"/>
                <a:gd name="T12" fmla="*/ 1296 w 9"/>
                <a:gd name="T13" fmla="*/ 2160 h 10"/>
                <a:gd name="T14" fmla="*/ 1296 w 9"/>
                <a:gd name="T15" fmla="*/ 1728 h 10"/>
                <a:gd name="T16" fmla="*/ 1512 w 9"/>
                <a:gd name="T17" fmla="*/ 1296 h 10"/>
                <a:gd name="T18" fmla="*/ 1728 w 9"/>
                <a:gd name="T19" fmla="*/ 1296 h 10"/>
                <a:gd name="T20" fmla="*/ 1944 w 9"/>
                <a:gd name="T21" fmla="*/ 1080 h 10"/>
                <a:gd name="T22" fmla="*/ 1728 w 9"/>
                <a:gd name="T23" fmla="*/ 864 h 10"/>
                <a:gd name="T24" fmla="*/ 1512 w 9"/>
                <a:gd name="T25" fmla="*/ 432 h 10"/>
                <a:gd name="T26" fmla="*/ 1296 w 9"/>
                <a:gd name="T27" fmla="*/ 0 h 10"/>
                <a:gd name="T28" fmla="*/ 432 w 9"/>
                <a:gd name="T29" fmla="*/ 0 h 10"/>
                <a:gd name="T30" fmla="*/ 0 w 9"/>
                <a:gd name="T31" fmla="*/ 21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10"/>
                <a:gd name="T50" fmla="*/ 9 w 9"/>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10">
                  <a:moveTo>
                    <a:pt x="0" y="1"/>
                  </a:moveTo>
                  <a:lnTo>
                    <a:pt x="2" y="1"/>
                  </a:lnTo>
                  <a:lnTo>
                    <a:pt x="3" y="3"/>
                  </a:lnTo>
                  <a:lnTo>
                    <a:pt x="4" y="7"/>
                  </a:lnTo>
                  <a:lnTo>
                    <a:pt x="5" y="8"/>
                  </a:lnTo>
                  <a:lnTo>
                    <a:pt x="5" y="9"/>
                  </a:lnTo>
                  <a:lnTo>
                    <a:pt x="6" y="10"/>
                  </a:lnTo>
                  <a:lnTo>
                    <a:pt x="6" y="8"/>
                  </a:lnTo>
                  <a:lnTo>
                    <a:pt x="7" y="6"/>
                  </a:lnTo>
                  <a:lnTo>
                    <a:pt x="8" y="6"/>
                  </a:lnTo>
                  <a:lnTo>
                    <a:pt x="9" y="5"/>
                  </a:lnTo>
                  <a:lnTo>
                    <a:pt x="8" y="4"/>
                  </a:lnTo>
                  <a:lnTo>
                    <a:pt x="7" y="2"/>
                  </a:lnTo>
                  <a:lnTo>
                    <a:pt x="6" y="0"/>
                  </a:lnTo>
                  <a:lnTo>
                    <a:pt x="2"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73" name="Freeform 1049"/>
            <p:cNvSpPr>
              <a:spLocks/>
            </p:cNvSpPr>
            <p:nvPr/>
          </p:nvSpPr>
          <p:spPr bwMode="auto">
            <a:xfrm>
              <a:off x="3451" y="2304"/>
              <a:ext cx="18" cy="48"/>
            </a:xfrm>
            <a:custGeom>
              <a:avLst/>
              <a:gdLst>
                <a:gd name="T0" fmla="*/ 216 w 3"/>
                <a:gd name="T1" fmla="*/ 1512 h 8"/>
                <a:gd name="T2" fmla="*/ 216 w 3"/>
                <a:gd name="T3" fmla="*/ 1512 h 8"/>
                <a:gd name="T4" fmla="*/ 0 w 3"/>
                <a:gd name="T5" fmla="*/ 1728 h 8"/>
                <a:gd name="T6" fmla="*/ 0 w 3"/>
                <a:gd name="T7" fmla="*/ 1728 h 8"/>
                <a:gd name="T8" fmla="*/ 0 w 3"/>
                <a:gd name="T9" fmla="*/ 1728 h 8"/>
                <a:gd name="T10" fmla="*/ 0 w 3"/>
                <a:gd name="T11" fmla="*/ 1512 h 8"/>
                <a:gd name="T12" fmla="*/ 0 w 3"/>
                <a:gd name="T13" fmla="*/ 1296 h 8"/>
                <a:gd name="T14" fmla="*/ 216 w 3"/>
                <a:gd name="T15" fmla="*/ 216 h 8"/>
                <a:gd name="T16" fmla="*/ 432 w 3"/>
                <a:gd name="T17" fmla="*/ 0 h 8"/>
                <a:gd name="T18" fmla="*/ 648 w 3"/>
                <a:gd name="T19" fmla="*/ 216 h 8"/>
                <a:gd name="T20" fmla="*/ 648 w 3"/>
                <a:gd name="T21" fmla="*/ 648 h 8"/>
                <a:gd name="T22" fmla="*/ 648 w 3"/>
                <a:gd name="T23" fmla="*/ 1080 h 8"/>
                <a:gd name="T24" fmla="*/ 432 w 3"/>
                <a:gd name="T25" fmla="*/ 1080 h 8"/>
                <a:gd name="T26" fmla="*/ 432 w 3"/>
                <a:gd name="T27" fmla="*/ 1296 h 8"/>
                <a:gd name="T28" fmla="*/ 216 w 3"/>
                <a:gd name="T29" fmla="*/ 1512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8"/>
                <a:gd name="T47" fmla="*/ 3 w 3"/>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8">
                  <a:moveTo>
                    <a:pt x="1" y="7"/>
                  </a:moveTo>
                  <a:lnTo>
                    <a:pt x="1" y="7"/>
                  </a:lnTo>
                  <a:lnTo>
                    <a:pt x="0" y="8"/>
                  </a:lnTo>
                  <a:lnTo>
                    <a:pt x="0" y="7"/>
                  </a:lnTo>
                  <a:lnTo>
                    <a:pt x="0" y="6"/>
                  </a:lnTo>
                  <a:lnTo>
                    <a:pt x="1" y="1"/>
                  </a:lnTo>
                  <a:lnTo>
                    <a:pt x="2" y="0"/>
                  </a:lnTo>
                  <a:lnTo>
                    <a:pt x="3" y="1"/>
                  </a:lnTo>
                  <a:lnTo>
                    <a:pt x="3" y="3"/>
                  </a:lnTo>
                  <a:lnTo>
                    <a:pt x="3" y="5"/>
                  </a:lnTo>
                  <a:lnTo>
                    <a:pt x="2" y="5"/>
                  </a:lnTo>
                  <a:lnTo>
                    <a:pt x="2" y="6"/>
                  </a:lnTo>
                  <a:lnTo>
                    <a:pt x="1"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74" name="Freeform 1050"/>
            <p:cNvSpPr>
              <a:spLocks/>
            </p:cNvSpPr>
            <p:nvPr/>
          </p:nvSpPr>
          <p:spPr bwMode="auto">
            <a:xfrm>
              <a:off x="3451" y="2304"/>
              <a:ext cx="18" cy="48"/>
            </a:xfrm>
            <a:custGeom>
              <a:avLst/>
              <a:gdLst>
                <a:gd name="T0" fmla="*/ 216 w 3"/>
                <a:gd name="T1" fmla="*/ 1512 h 8"/>
                <a:gd name="T2" fmla="*/ 216 w 3"/>
                <a:gd name="T3" fmla="*/ 1512 h 8"/>
                <a:gd name="T4" fmla="*/ 0 w 3"/>
                <a:gd name="T5" fmla="*/ 1728 h 8"/>
                <a:gd name="T6" fmla="*/ 0 w 3"/>
                <a:gd name="T7" fmla="*/ 1728 h 8"/>
                <a:gd name="T8" fmla="*/ 0 w 3"/>
                <a:gd name="T9" fmla="*/ 1728 h 8"/>
                <a:gd name="T10" fmla="*/ 0 w 3"/>
                <a:gd name="T11" fmla="*/ 1512 h 8"/>
                <a:gd name="T12" fmla="*/ 0 w 3"/>
                <a:gd name="T13" fmla="*/ 1296 h 8"/>
                <a:gd name="T14" fmla="*/ 216 w 3"/>
                <a:gd name="T15" fmla="*/ 216 h 8"/>
                <a:gd name="T16" fmla="*/ 432 w 3"/>
                <a:gd name="T17" fmla="*/ 0 h 8"/>
                <a:gd name="T18" fmla="*/ 648 w 3"/>
                <a:gd name="T19" fmla="*/ 216 h 8"/>
                <a:gd name="T20" fmla="*/ 648 w 3"/>
                <a:gd name="T21" fmla="*/ 648 h 8"/>
                <a:gd name="T22" fmla="*/ 648 w 3"/>
                <a:gd name="T23" fmla="*/ 1080 h 8"/>
                <a:gd name="T24" fmla="*/ 432 w 3"/>
                <a:gd name="T25" fmla="*/ 1080 h 8"/>
                <a:gd name="T26" fmla="*/ 432 w 3"/>
                <a:gd name="T27" fmla="*/ 1296 h 8"/>
                <a:gd name="T28" fmla="*/ 216 w 3"/>
                <a:gd name="T29" fmla="*/ 1512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
                <a:gd name="T46" fmla="*/ 0 h 8"/>
                <a:gd name="T47" fmla="*/ 3 w 3"/>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 h="8">
                  <a:moveTo>
                    <a:pt x="1" y="7"/>
                  </a:moveTo>
                  <a:lnTo>
                    <a:pt x="1" y="7"/>
                  </a:lnTo>
                  <a:lnTo>
                    <a:pt x="0" y="8"/>
                  </a:lnTo>
                  <a:lnTo>
                    <a:pt x="0" y="7"/>
                  </a:lnTo>
                  <a:lnTo>
                    <a:pt x="0" y="6"/>
                  </a:lnTo>
                  <a:lnTo>
                    <a:pt x="1" y="1"/>
                  </a:lnTo>
                  <a:lnTo>
                    <a:pt x="2" y="0"/>
                  </a:lnTo>
                  <a:lnTo>
                    <a:pt x="3" y="1"/>
                  </a:lnTo>
                  <a:lnTo>
                    <a:pt x="3" y="3"/>
                  </a:lnTo>
                  <a:lnTo>
                    <a:pt x="3" y="5"/>
                  </a:lnTo>
                  <a:lnTo>
                    <a:pt x="2" y="5"/>
                  </a:lnTo>
                  <a:lnTo>
                    <a:pt x="2" y="6"/>
                  </a:lnTo>
                  <a:lnTo>
                    <a:pt x="1"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75" name="Freeform 1051"/>
            <p:cNvSpPr>
              <a:spLocks/>
            </p:cNvSpPr>
            <p:nvPr/>
          </p:nvSpPr>
          <p:spPr bwMode="auto">
            <a:xfrm>
              <a:off x="3433" y="2346"/>
              <a:ext cx="24" cy="66"/>
            </a:xfrm>
            <a:custGeom>
              <a:avLst/>
              <a:gdLst>
                <a:gd name="T0" fmla="*/ 216 w 4"/>
                <a:gd name="T1" fmla="*/ 1296 h 11"/>
                <a:gd name="T2" fmla="*/ 216 w 4"/>
                <a:gd name="T3" fmla="*/ 1080 h 11"/>
                <a:gd name="T4" fmla="*/ 216 w 4"/>
                <a:gd name="T5" fmla="*/ 864 h 11"/>
                <a:gd name="T6" fmla="*/ 432 w 4"/>
                <a:gd name="T7" fmla="*/ 648 h 11"/>
                <a:gd name="T8" fmla="*/ 432 w 4"/>
                <a:gd name="T9" fmla="*/ 432 h 11"/>
                <a:gd name="T10" fmla="*/ 648 w 4"/>
                <a:gd name="T11" fmla="*/ 216 h 11"/>
                <a:gd name="T12" fmla="*/ 648 w 4"/>
                <a:gd name="T13" fmla="*/ 216 h 11"/>
                <a:gd name="T14" fmla="*/ 648 w 4"/>
                <a:gd name="T15" fmla="*/ 216 h 11"/>
                <a:gd name="T16" fmla="*/ 864 w 4"/>
                <a:gd name="T17" fmla="*/ 0 h 11"/>
                <a:gd name="T18" fmla="*/ 864 w 4"/>
                <a:gd name="T19" fmla="*/ 0 h 11"/>
                <a:gd name="T20" fmla="*/ 864 w 4"/>
                <a:gd name="T21" fmla="*/ 648 h 11"/>
                <a:gd name="T22" fmla="*/ 648 w 4"/>
                <a:gd name="T23" fmla="*/ 864 h 11"/>
                <a:gd name="T24" fmla="*/ 432 w 4"/>
                <a:gd name="T25" fmla="*/ 648 h 11"/>
                <a:gd name="T26" fmla="*/ 432 w 4"/>
                <a:gd name="T27" fmla="*/ 1080 h 11"/>
                <a:gd name="T28" fmla="*/ 432 w 4"/>
                <a:gd name="T29" fmla="*/ 1080 h 11"/>
                <a:gd name="T30" fmla="*/ 432 w 4"/>
                <a:gd name="T31" fmla="*/ 1296 h 11"/>
                <a:gd name="T32" fmla="*/ 648 w 4"/>
                <a:gd name="T33" fmla="*/ 1512 h 11"/>
                <a:gd name="T34" fmla="*/ 432 w 4"/>
                <a:gd name="T35" fmla="*/ 1944 h 11"/>
                <a:gd name="T36" fmla="*/ 216 w 4"/>
                <a:gd name="T37" fmla="*/ 2376 h 11"/>
                <a:gd name="T38" fmla="*/ 216 w 4"/>
                <a:gd name="T39" fmla="*/ 2376 h 11"/>
                <a:gd name="T40" fmla="*/ 216 w 4"/>
                <a:gd name="T41" fmla="*/ 1944 h 11"/>
                <a:gd name="T42" fmla="*/ 0 w 4"/>
                <a:gd name="T43" fmla="*/ 1728 h 11"/>
                <a:gd name="T44" fmla="*/ 216 w 4"/>
                <a:gd name="T45" fmla="*/ 1512 h 11"/>
                <a:gd name="T46" fmla="*/ 216 w 4"/>
                <a:gd name="T47" fmla="*/ 129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
                <a:gd name="T73" fmla="*/ 0 h 11"/>
                <a:gd name="T74" fmla="*/ 4 w 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 h="11">
                  <a:moveTo>
                    <a:pt x="1" y="6"/>
                  </a:moveTo>
                  <a:lnTo>
                    <a:pt x="1" y="5"/>
                  </a:lnTo>
                  <a:lnTo>
                    <a:pt x="1" y="4"/>
                  </a:lnTo>
                  <a:lnTo>
                    <a:pt x="2" y="3"/>
                  </a:lnTo>
                  <a:lnTo>
                    <a:pt x="2" y="2"/>
                  </a:lnTo>
                  <a:lnTo>
                    <a:pt x="3" y="1"/>
                  </a:lnTo>
                  <a:lnTo>
                    <a:pt x="4" y="0"/>
                  </a:lnTo>
                  <a:lnTo>
                    <a:pt x="4" y="3"/>
                  </a:lnTo>
                  <a:lnTo>
                    <a:pt x="3" y="4"/>
                  </a:lnTo>
                  <a:lnTo>
                    <a:pt x="2" y="3"/>
                  </a:lnTo>
                  <a:lnTo>
                    <a:pt x="2" y="5"/>
                  </a:lnTo>
                  <a:lnTo>
                    <a:pt x="2" y="6"/>
                  </a:lnTo>
                  <a:lnTo>
                    <a:pt x="3" y="7"/>
                  </a:lnTo>
                  <a:lnTo>
                    <a:pt x="2" y="9"/>
                  </a:lnTo>
                  <a:lnTo>
                    <a:pt x="1" y="11"/>
                  </a:lnTo>
                  <a:lnTo>
                    <a:pt x="1" y="9"/>
                  </a:lnTo>
                  <a:lnTo>
                    <a:pt x="0" y="8"/>
                  </a:lnTo>
                  <a:lnTo>
                    <a:pt x="1" y="7"/>
                  </a:lnTo>
                  <a:lnTo>
                    <a:pt x="1"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76" name="Freeform 1052"/>
            <p:cNvSpPr>
              <a:spLocks/>
            </p:cNvSpPr>
            <p:nvPr/>
          </p:nvSpPr>
          <p:spPr bwMode="auto">
            <a:xfrm>
              <a:off x="3433" y="2346"/>
              <a:ext cx="24" cy="66"/>
            </a:xfrm>
            <a:custGeom>
              <a:avLst/>
              <a:gdLst>
                <a:gd name="T0" fmla="*/ 216 w 4"/>
                <a:gd name="T1" fmla="*/ 1296 h 11"/>
                <a:gd name="T2" fmla="*/ 216 w 4"/>
                <a:gd name="T3" fmla="*/ 1080 h 11"/>
                <a:gd name="T4" fmla="*/ 216 w 4"/>
                <a:gd name="T5" fmla="*/ 864 h 11"/>
                <a:gd name="T6" fmla="*/ 432 w 4"/>
                <a:gd name="T7" fmla="*/ 648 h 11"/>
                <a:gd name="T8" fmla="*/ 432 w 4"/>
                <a:gd name="T9" fmla="*/ 432 h 11"/>
                <a:gd name="T10" fmla="*/ 648 w 4"/>
                <a:gd name="T11" fmla="*/ 216 h 11"/>
                <a:gd name="T12" fmla="*/ 648 w 4"/>
                <a:gd name="T13" fmla="*/ 216 h 11"/>
                <a:gd name="T14" fmla="*/ 648 w 4"/>
                <a:gd name="T15" fmla="*/ 216 h 11"/>
                <a:gd name="T16" fmla="*/ 864 w 4"/>
                <a:gd name="T17" fmla="*/ 0 h 11"/>
                <a:gd name="T18" fmla="*/ 864 w 4"/>
                <a:gd name="T19" fmla="*/ 0 h 11"/>
                <a:gd name="T20" fmla="*/ 864 w 4"/>
                <a:gd name="T21" fmla="*/ 648 h 11"/>
                <a:gd name="T22" fmla="*/ 648 w 4"/>
                <a:gd name="T23" fmla="*/ 864 h 11"/>
                <a:gd name="T24" fmla="*/ 432 w 4"/>
                <a:gd name="T25" fmla="*/ 648 h 11"/>
                <a:gd name="T26" fmla="*/ 432 w 4"/>
                <a:gd name="T27" fmla="*/ 1080 h 11"/>
                <a:gd name="T28" fmla="*/ 432 w 4"/>
                <a:gd name="T29" fmla="*/ 1080 h 11"/>
                <a:gd name="T30" fmla="*/ 432 w 4"/>
                <a:gd name="T31" fmla="*/ 1296 h 11"/>
                <a:gd name="T32" fmla="*/ 648 w 4"/>
                <a:gd name="T33" fmla="*/ 1512 h 11"/>
                <a:gd name="T34" fmla="*/ 432 w 4"/>
                <a:gd name="T35" fmla="*/ 1944 h 11"/>
                <a:gd name="T36" fmla="*/ 216 w 4"/>
                <a:gd name="T37" fmla="*/ 2376 h 11"/>
                <a:gd name="T38" fmla="*/ 216 w 4"/>
                <a:gd name="T39" fmla="*/ 2376 h 11"/>
                <a:gd name="T40" fmla="*/ 216 w 4"/>
                <a:gd name="T41" fmla="*/ 1944 h 11"/>
                <a:gd name="T42" fmla="*/ 0 w 4"/>
                <a:gd name="T43" fmla="*/ 1728 h 11"/>
                <a:gd name="T44" fmla="*/ 216 w 4"/>
                <a:gd name="T45" fmla="*/ 1512 h 11"/>
                <a:gd name="T46" fmla="*/ 216 w 4"/>
                <a:gd name="T47" fmla="*/ 129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
                <a:gd name="T73" fmla="*/ 0 h 11"/>
                <a:gd name="T74" fmla="*/ 4 w 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 h="11">
                  <a:moveTo>
                    <a:pt x="1" y="6"/>
                  </a:moveTo>
                  <a:lnTo>
                    <a:pt x="1" y="5"/>
                  </a:lnTo>
                  <a:lnTo>
                    <a:pt x="1" y="4"/>
                  </a:lnTo>
                  <a:lnTo>
                    <a:pt x="2" y="3"/>
                  </a:lnTo>
                  <a:lnTo>
                    <a:pt x="2" y="2"/>
                  </a:lnTo>
                  <a:lnTo>
                    <a:pt x="3" y="1"/>
                  </a:lnTo>
                  <a:lnTo>
                    <a:pt x="4" y="0"/>
                  </a:lnTo>
                  <a:lnTo>
                    <a:pt x="4" y="3"/>
                  </a:lnTo>
                  <a:lnTo>
                    <a:pt x="3" y="4"/>
                  </a:lnTo>
                  <a:lnTo>
                    <a:pt x="2" y="3"/>
                  </a:lnTo>
                  <a:lnTo>
                    <a:pt x="2" y="5"/>
                  </a:lnTo>
                  <a:lnTo>
                    <a:pt x="2" y="6"/>
                  </a:lnTo>
                  <a:lnTo>
                    <a:pt x="3" y="7"/>
                  </a:lnTo>
                  <a:lnTo>
                    <a:pt x="2" y="9"/>
                  </a:lnTo>
                  <a:lnTo>
                    <a:pt x="1" y="11"/>
                  </a:lnTo>
                  <a:lnTo>
                    <a:pt x="1" y="9"/>
                  </a:lnTo>
                  <a:lnTo>
                    <a:pt x="0" y="8"/>
                  </a:lnTo>
                  <a:lnTo>
                    <a:pt x="1" y="7"/>
                  </a:lnTo>
                  <a:lnTo>
                    <a:pt x="1"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77" name="Freeform 1053"/>
            <p:cNvSpPr>
              <a:spLocks/>
            </p:cNvSpPr>
            <p:nvPr/>
          </p:nvSpPr>
          <p:spPr bwMode="auto">
            <a:xfrm>
              <a:off x="3271" y="1986"/>
              <a:ext cx="240" cy="168"/>
            </a:xfrm>
            <a:custGeom>
              <a:avLst/>
              <a:gdLst>
                <a:gd name="T0" fmla="*/ 0 w 40"/>
                <a:gd name="T1" fmla="*/ 3024 h 28"/>
                <a:gd name="T2" fmla="*/ 432 w 40"/>
                <a:gd name="T3" fmla="*/ 2376 h 28"/>
                <a:gd name="T4" fmla="*/ 1080 w 40"/>
                <a:gd name="T5" fmla="*/ 1512 h 28"/>
                <a:gd name="T6" fmla="*/ 1512 w 40"/>
                <a:gd name="T7" fmla="*/ 432 h 28"/>
                <a:gd name="T8" fmla="*/ 2160 w 40"/>
                <a:gd name="T9" fmla="*/ 432 h 28"/>
                <a:gd name="T10" fmla="*/ 2808 w 40"/>
                <a:gd name="T11" fmla="*/ 648 h 28"/>
                <a:gd name="T12" fmla="*/ 3672 w 40"/>
                <a:gd name="T13" fmla="*/ 864 h 28"/>
                <a:gd name="T14" fmla="*/ 4104 w 40"/>
                <a:gd name="T15" fmla="*/ 432 h 28"/>
                <a:gd name="T16" fmla="*/ 4968 w 40"/>
                <a:gd name="T17" fmla="*/ 0 h 28"/>
                <a:gd name="T18" fmla="*/ 5832 w 40"/>
                <a:gd name="T19" fmla="*/ 1080 h 28"/>
                <a:gd name="T20" fmla="*/ 6264 w 40"/>
                <a:gd name="T21" fmla="*/ 1296 h 28"/>
                <a:gd name="T22" fmla="*/ 7344 w 40"/>
                <a:gd name="T23" fmla="*/ 1512 h 28"/>
                <a:gd name="T24" fmla="*/ 7992 w 40"/>
                <a:gd name="T25" fmla="*/ 1944 h 28"/>
                <a:gd name="T26" fmla="*/ 8640 w 40"/>
                <a:gd name="T27" fmla="*/ 2592 h 28"/>
                <a:gd name="T28" fmla="*/ 8424 w 40"/>
                <a:gd name="T29" fmla="*/ 3456 h 28"/>
                <a:gd name="T30" fmla="*/ 7776 w 40"/>
                <a:gd name="T31" fmla="*/ 3888 h 28"/>
                <a:gd name="T32" fmla="*/ 7128 w 40"/>
                <a:gd name="T33" fmla="*/ 4320 h 28"/>
                <a:gd name="T34" fmla="*/ 6264 w 40"/>
                <a:gd name="T35" fmla="*/ 4536 h 28"/>
                <a:gd name="T36" fmla="*/ 6264 w 40"/>
                <a:gd name="T37" fmla="*/ 4752 h 28"/>
                <a:gd name="T38" fmla="*/ 5616 w 40"/>
                <a:gd name="T39" fmla="*/ 4968 h 28"/>
                <a:gd name="T40" fmla="*/ 6264 w 40"/>
                <a:gd name="T41" fmla="*/ 5400 h 28"/>
                <a:gd name="T42" fmla="*/ 6912 w 40"/>
                <a:gd name="T43" fmla="*/ 5400 h 28"/>
                <a:gd name="T44" fmla="*/ 6480 w 40"/>
                <a:gd name="T45" fmla="*/ 5616 h 28"/>
                <a:gd name="T46" fmla="*/ 5832 w 40"/>
                <a:gd name="T47" fmla="*/ 6048 h 28"/>
                <a:gd name="T48" fmla="*/ 5400 w 40"/>
                <a:gd name="T49" fmla="*/ 5832 h 28"/>
                <a:gd name="T50" fmla="*/ 4968 w 40"/>
                <a:gd name="T51" fmla="*/ 5400 h 28"/>
                <a:gd name="T52" fmla="*/ 5184 w 40"/>
                <a:gd name="T53" fmla="*/ 5184 h 28"/>
                <a:gd name="T54" fmla="*/ 5400 w 40"/>
                <a:gd name="T55" fmla="*/ 4968 h 28"/>
                <a:gd name="T56" fmla="*/ 4968 w 40"/>
                <a:gd name="T57" fmla="*/ 4752 h 28"/>
                <a:gd name="T58" fmla="*/ 4536 w 40"/>
                <a:gd name="T59" fmla="*/ 4536 h 28"/>
                <a:gd name="T60" fmla="*/ 4320 w 40"/>
                <a:gd name="T61" fmla="*/ 4752 h 28"/>
                <a:gd name="T62" fmla="*/ 3888 w 40"/>
                <a:gd name="T63" fmla="*/ 4968 h 28"/>
                <a:gd name="T64" fmla="*/ 3240 w 40"/>
                <a:gd name="T65" fmla="*/ 5400 h 28"/>
                <a:gd name="T66" fmla="*/ 3456 w 40"/>
                <a:gd name="T67" fmla="*/ 4536 h 28"/>
                <a:gd name="T68" fmla="*/ 3888 w 40"/>
                <a:gd name="T69" fmla="*/ 4320 h 28"/>
                <a:gd name="T70" fmla="*/ 3456 w 40"/>
                <a:gd name="T71" fmla="*/ 3672 h 28"/>
                <a:gd name="T72" fmla="*/ 2376 w 40"/>
                <a:gd name="T73" fmla="*/ 3240 h 28"/>
                <a:gd name="T74" fmla="*/ 1728 w 40"/>
                <a:gd name="T75" fmla="*/ 3672 h 28"/>
                <a:gd name="T76" fmla="*/ 864 w 40"/>
                <a:gd name="T77" fmla="*/ 3456 h 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
                <a:gd name="T118" fmla="*/ 0 h 28"/>
                <a:gd name="T119" fmla="*/ 40 w 40"/>
                <a:gd name="T120" fmla="*/ 28 h 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 h="28">
                  <a:moveTo>
                    <a:pt x="2" y="16"/>
                  </a:moveTo>
                  <a:lnTo>
                    <a:pt x="0" y="14"/>
                  </a:lnTo>
                  <a:lnTo>
                    <a:pt x="0" y="12"/>
                  </a:lnTo>
                  <a:lnTo>
                    <a:pt x="2" y="11"/>
                  </a:lnTo>
                  <a:lnTo>
                    <a:pt x="1" y="10"/>
                  </a:lnTo>
                  <a:lnTo>
                    <a:pt x="5" y="7"/>
                  </a:lnTo>
                  <a:lnTo>
                    <a:pt x="4" y="4"/>
                  </a:lnTo>
                  <a:lnTo>
                    <a:pt x="7" y="2"/>
                  </a:lnTo>
                  <a:lnTo>
                    <a:pt x="8" y="2"/>
                  </a:lnTo>
                  <a:lnTo>
                    <a:pt x="10" y="2"/>
                  </a:lnTo>
                  <a:lnTo>
                    <a:pt x="11" y="2"/>
                  </a:lnTo>
                  <a:lnTo>
                    <a:pt x="13" y="3"/>
                  </a:lnTo>
                  <a:lnTo>
                    <a:pt x="14" y="2"/>
                  </a:lnTo>
                  <a:lnTo>
                    <a:pt x="17" y="4"/>
                  </a:lnTo>
                  <a:lnTo>
                    <a:pt x="19" y="3"/>
                  </a:lnTo>
                  <a:lnTo>
                    <a:pt x="19" y="2"/>
                  </a:lnTo>
                  <a:lnTo>
                    <a:pt x="21" y="1"/>
                  </a:lnTo>
                  <a:lnTo>
                    <a:pt x="23" y="0"/>
                  </a:lnTo>
                  <a:lnTo>
                    <a:pt x="26" y="1"/>
                  </a:lnTo>
                  <a:lnTo>
                    <a:pt x="27" y="5"/>
                  </a:lnTo>
                  <a:lnTo>
                    <a:pt x="29" y="5"/>
                  </a:lnTo>
                  <a:lnTo>
                    <a:pt x="29" y="6"/>
                  </a:lnTo>
                  <a:lnTo>
                    <a:pt x="30" y="7"/>
                  </a:lnTo>
                  <a:lnTo>
                    <a:pt x="34" y="7"/>
                  </a:lnTo>
                  <a:lnTo>
                    <a:pt x="36" y="9"/>
                  </a:lnTo>
                  <a:lnTo>
                    <a:pt x="37" y="9"/>
                  </a:lnTo>
                  <a:lnTo>
                    <a:pt x="38" y="10"/>
                  </a:lnTo>
                  <a:lnTo>
                    <a:pt x="40" y="12"/>
                  </a:lnTo>
                  <a:lnTo>
                    <a:pt x="39" y="13"/>
                  </a:lnTo>
                  <a:lnTo>
                    <a:pt x="39" y="16"/>
                  </a:lnTo>
                  <a:lnTo>
                    <a:pt x="38" y="16"/>
                  </a:lnTo>
                  <a:lnTo>
                    <a:pt x="36" y="18"/>
                  </a:lnTo>
                  <a:lnTo>
                    <a:pt x="35" y="20"/>
                  </a:lnTo>
                  <a:lnTo>
                    <a:pt x="33" y="20"/>
                  </a:lnTo>
                  <a:lnTo>
                    <a:pt x="32" y="21"/>
                  </a:lnTo>
                  <a:lnTo>
                    <a:pt x="29" y="21"/>
                  </a:lnTo>
                  <a:lnTo>
                    <a:pt x="29" y="22"/>
                  </a:lnTo>
                  <a:lnTo>
                    <a:pt x="26" y="23"/>
                  </a:lnTo>
                  <a:lnTo>
                    <a:pt x="28" y="24"/>
                  </a:lnTo>
                  <a:lnTo>
                    <a:pt x="29" y="25"/>
                  </a:lnTo>
                  <a:lnTo>
                    <a:pt x="31" y="25"/>
                  </a:lnTo>
                  <a:lnTo>
                    <a:pt x="32" y="25"/>
                  </a:lnTo>
                  <a:lnTo>
                    <a:pt x="32" y="26"/>
                  </a:lnTo>
                  <a:lnTo>
                    <a:pt x="30" y="26"/>
                  </a:lnTo>
                  <a:lnTo>
                    <a:pt x="29" y="27"/>
                  </a:lnTo>
                  <a:lnTo>
                    <a:pt x="27" y="28"/>
                  </a:lnTo>
                  <a:lnTo>
                    <a:pt x="25" y="28"/>
                  </a:lnTo>
                  <a:lnTo>
                    <a:pt x="25" y="27"/>
                  </a:lnTo>
                  <a:lnTo>
                    <a:pt x="25" y="26"/>
                  </a:lnTo>
                  <a:lnTo>
                    <a:pt x="23" y="25"/>
                  </a:lnTo>
                  <a:lnTo>
                    <a:pt x="23" y="24"/>
                  </a:lnTo>
                  <a:lnTo>
                    <a:pt x="24" y="24"/>
                  </a:lnTo>
                  <a:lnTo>
                    <a:pt x="25" y="23"/>
                  </a:lnTo>
                  <a:lnTo>
                    <a:pt x="24" y="22"/>
                  </a:lnTo>
                  <a:lnTo>
                    <a:pt x="23" y="22"/>
                  </a:lnTo>
                  <a:lnTo>
                    <a:pt x="22" y="22"/>
                  </a:lnTo>
                  <a:lnTo>
                    <a:pt x="21" y="21"/>
                  </a:lnTo>
                  <a:lnTo>
                    <a:pt x="20" y="21"/>
                  </a:lnTo>
                  <a:lnTo>
                    <a:pt x="20" y="22"/>
                  </a:lnTo>
                  <a:lnTo>
                    <a:pt x="18" y="22"/>
                  </a:lnTo>
                  <a:lnTo>
                    <a:pt x="18" y="23"/>
                  </a:lnTo>
                  <a:lnTo>
                    <a:pt x="16" y="25"/>
                  </a:lnTo>
                  <a:lnTo>
                    <a:pt x="15" y="25"/>
                  </a:lnTo>
                  <a:lnTo>
                    <a:pt x="15" y="23"/>
                  </a:lnTo>
                  <a:lnTo>
                    <a:pt x="16" y="21"/>
                  </a:lnTo>
                  <a:lnTo>
                    <a:pt x="17" y="21"/>
                  </a:lnTo>
                  <a:lnTo>
                    <a:pt x="18" y="20"/>
                  </a:lnTo>
                  <a:lnTo>
                    <a:pt x="17" y="19"/>
                  </a:lnTo>
                  <a:lnTo>
                    <a:pt x="16" y="17"/>
                  </a:lnTo>
                  <a:lnTo>
                    <a:pt x="15" y="15"/>
                  </a:lnTo>
                  <a:lnTo>
                    <a:pt x="11" y="15"/>
                  </a:lnTo>
                  <a:lnTo>
                    <a:pt x="9" y="16"/>
                  </a:lnTo>
                  <a:lnTo>
                    <a:pt x="8" y="17"/>
                  </a:lnTo>
                  <a:lnTo>
                    <a:pt x="6" y="17"/>
                  </a:lnTo>
                  <a:lnTo>
                    <a:pt x="4" y="16"/>
                  </a:lnTo>
                  <a:lnTo>
                    <a:pt x="2" y="1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78" name="Freeform 1054"/>
            <p:cNvSpPr>
              <a:spLocks/>
            </p:cNvSpPr>
            <p:nvPr/>
          </p:nvSpPr>
          <p:spPr bwMode="auto">
            <a:xfrm>
              <a:off x="3271" y="1986"/>
              <a:ext cx="240" cy="168"/>
            </a:xfrm>
            <a:custGeom>
              <a:avLst/>
              <a:gdLst>
                <a:gd name="T0" fmla="*/ 0 w 40"/>
                <a:gd name="T1" fmla="*/ 3024 h 28"/>
                <a:gd name="T2" fmla="*/ 432 w 40"/>
                <a:gd name="T3" fmla="*/ 2376 h 28"/>
                <a:gd name="T4" fmla="*/ 1080 w 40"/>
                <a:gd name="T5" fmla="*/ 1512 h 28"/>
                <a:gd name="T6" fmla="*/ 1512 w 40"/>
                <a:gd name="T7" fmla="*/ 432 h 28"/>
                <a:gd name="T8" fmla="*/ 2160 w 40"/>
                <a:gd name="T9" fmla="*/ 432 h 28"/>
                <a:gd name="T10" fmla="*/ 2808 w 40"/>
                <a:gd name="T11" fmla="*/ 648 h 28"/>
                <a:gd name="T12" fmla="*/ 3672 w 40"/>
                <a:gd name="T13" fmla="*/ 864 h 28"/>
                <a:gd name="T14" fmla="*/ 4104 w 40"/>
                <a:gd name="T15" fmla="*/ 432 h 28"/>
                <a:gd name="T16" fmla="*/ 4968 w 40"/>
                <a:gd name="T17" fmla="*/ 0 h 28"/>
                <a:gd name="T18" fmla="*/ 5832 w 40"/>
                <a:gd name="T19" fmla="*/ 1080 h 28"/>
                <a:gd name="T20" fmla="*/ 6264 w 40"/>
                <a:gd name="T21" fmla="*/ 1296 h 28"/>
                <a:gd name="T22" fmla="*/ 7344 w 40"/>
                <a:gd name="T23" fmla="*/ 1512 h 28"/>
                <a:gd name="T24" fmla="*/ 7992 w 40"/>
                <a:gd name="T25" fmla="*/ 1944 h 28"/>
                <a:gd name="T26" fmla="*/ 8640 w 40"/>
                <a:gd name="T27" fmla="*/ 2592 h 28"/>
                <a:gd name="T28" fmla="*/ 8424 w 40"/>
                <a:gd name="T29" fmla="*/ 3456 h 28"/>
                <a:gd name="T30" fmla="*/ 7776 w 40"/>
                <a:gd name="T31" fmla="*/ 3888 h 28"/>
                <a:gd name="T32" fmla="*/ 7128 w 40"/>
                <a:gd name="T33" fmla="*/ 4320 h 28"/>
                <a:gd name="T34" fmla="*/ 6264 w 40"/>
                <a:gd name="T35" fmla="*/ 4536 h 28"/>
                <a:gd name="T36" fmla="*/ 6264 w 40"/>
                <a:gd name="T37" fmla="*/ 4752 h 28"/>
                <a:gd name="T38" fmla="*/ 5616 w 40"/>
                <a:gd name="T39" fmla="*/ 4968 h 28"/>
                <a:gd name="T40" fmla="*/ 6264 w 40"/>
                <a:gd name="T41" fmla="*/ 5400 h 28"/>
                <a:gd name="T42" fmla="*/ 6912 w 40"/>
                <a:gd name="T43" fmla="*/ 5400 h 28"/>
                <a:gd name="T44" fmla="*/ 6480 w 40"/>
                <a:gd name="T45" fmla="*/ 5616 h 28"/>
                <a:gd name="T46" fmla="*/ 5832 w 40"/>
                <a:gd name="T47" fmla="*/ 6048 h 28"/>
                <a:gd name="T48" fmla="*/ 5400 w 40"/>
                <a:gd name="T49" fmla="*/ 5832 h 28"/>
                <a:gd name="T50" fmla="*/ 4968 w 40"/>
                <a:gd name="T51" fmla="*/ 5400 h 28"/>
                <a:gd name="T52" fmla="*/ 5184 w 40"/>
                <a:gd name="T53" fmla="*/ 5184 h 28"/>
                <a:gd name="T54" fmla="*/ 5400 w 40"/>
                <a:gd name="T55" fmla="*/ 4968 h 28"/>
                <a:gd name="T56" fmla="*/ 4968 w 40"/>
                <a:gd name="T57" fmla="*/ 4752 h 28"/>
                <a:gd name="T58" fmla="*/ 4536 w 40"/>
                <a:gd name="T59" fmla="*/ 4536 h 28"/>
                <a:gd name="T60" fmla="*/ 4320 w 40"/>
                <a:gd name="T61" fmla="*/ 4752 h 28"/>
                <a:gd name="T62" fmla="*/ 3888 w 40"/>
                <a:gd name="T63" fmla="*/ 4968 h 28"/>
                <a:gd name="T64" fmla="*/ 3240 w 40"/>
                <a:gd name="T65" fmla="*/ 5400 h 28"/>
                <a:gd name="T66" fmla="*/ 3456 w 40"/>
                <a:gd name="T67" fmla="*/ 4536 h 28"/>
                <a:gd name="T68" fmla="*/ 3888 w 40"/>
                <a:gd name="T69" fmla="*/ 4320 h 28"/>
                <a:gd name="T70" fmla="*/ 3456 w 40"/>
                <a:gd name="T71" fmla="*/ 3672 h 28"/>
                <a:gd name="T72" fmla="*/ 2376 w 40"/>
                <a:gd name="T73" fmla="*/ 3240 h 28"/>
                <a:gd name="T74" fmla="*/ 1728 w 40"/>
                <a:gd name="T75" fmla="*/ 3672 h 28"/>
                <a:gd name="T76" fmla="*/ 864 w 40"/>
                <a:gd name="T77" fmla="*/ 3456 h 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
                <a:gd name="T118" fmla="*/ 0 h 28"/>
                <a:gd name="T119" fmla="*/ 40 w 40"/>
                <a:gd name="T120" fmla="*/ 28 h 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 h="28">
                  <a:moveTo>
                    <a:pt x="2" y="16"/>
                  </a:moveTo>
                  <a:lnTo>
                    <a:pt x="0" y="14"/>
                  </a:lnTo>
                  <a:lnTo>
                    <a:pt x="0" y="12"/>
                  </a:lnTo>
                  <a:lnTo>
                    <a:pt x="2" y="11"/>
                  </a:lnTo>
                  <a:lnTo>
                    <a:pt x="1" y="10"/>
                  </a:lnTo>
                  <a:lnTo>
                    <a:pt x="5" y="7"/>
                  </a:lnTo>
                  <a:lnTo>
                    <a:pt x="4" y="4"/>
                  </a:lnTo>
                  <a:lnTo>
                    <a:pt x="7" y="2"/>
                  </a:lnTo>
                  <a:lnTo>
                    <a:pt x="8" y="2"/>
                  </a:lnTo>
                  <a:lnTo>
                    <a:pt x="10" y="2"/>
                  </a:lnTo>
                  <a:lnTo>
                    <a:pt x="11" y="2"/>
                  </a:lnTo>
                  <a:lnTo>
                    <a:pt x="13" y="3"/>
                  </a:lnTo>
                  <a:lnTo>
                    <a:pt x="14" y="2"/>
                  </a:lnTo>
                  <a:lnTo>
                    <a:pt x="17" y="4"/>
                  </a:lnTo>
                  <a:lnTo>
                    <a:pt x="19" y="3"/>
                  </a:lnTo>
                  <a:lnTo>
                    <a:pt x="19" y="2"/>
                  </a:lnTo>
                  <a:lnTo>
                    <a:pt x="21" y="1"/>
                  </a:lnTo>
                  <a:lnTo>
                    <a:pt x="23" y="0"/>
                  </a:lnTo>
                  <a:lnTo>
                    <a:pt x="26" y="1"/>
                  </a:lnTo>
                  <a:lnTo>
                    <a:pt x="27" y="5"/>
                  </a:lnTo>
                  <a:lnTo>
                    <a:pt x="29" y="5"/>
                  </a:lnTo>
                  <a:lnTo>
                    <a:pt x="29" y="6"/>
                  </a:lnTo>
                  <a:lnTo>
                    <a:pt x="30" y="7"/>
                  </a:lnTo>
                  <a:lnTo>
                    <a:pt x="34" y="7"/>
                  </a:lnTo>
                  <a:lnTo>
                    <a:pt x="36" y="9"/>
                  </a:lnTo>
                  <a:lnTo>
                    <a:pt x="37" y="9"/>
                  </a:lnTo>
                  <a:lnTo>
                    <a:pt x="38" y="10"/>
                  </a:lnTo>
                  <a:lnTo>
                    <a:pt x="40" y="12"/>
                  </a:lnTo>
                  <a:lnTo>
                    <a:pt x="39" y="13"/>
                  </a:lnTo>
                  <a:lnTo>
                    <a:pt x="39" y="16"/>
                  </a:lnTo>
                  <a:lnTo>
                    <a:pt x="38" y="16"/>
                  </a:lnTo>
                  <a:lnTo>
                    <a:pt x="36" y="18"/>
                  </a:lnTo>
                  <a:lnTo>
                    <a:pt x="35" y="20"/>
                  </a:lnTo>
                  <a:lnTo>
                    <a:pt x="33" y="20"/>
                  </a:lnTo>
                  <a:lnTo>
                    <a:pt x="32" y="21"/>
                  </a:lnTo>
                  <a:lnTo>
                    <a:pt x="29" y="21"/>
                  </a:lnTo>
                  <a:lnTo>
                    <a:pt x="29" y="22"/>
                  </a:lnTo>
                  <a:lnTo>
                    <a:pt x="26" y="23"/>
                  </a:lnTo>
                  <a:lnTo>
                    <a:pt x="28" y="24"/>
                  </a:lnTo>
                  <a:lnTo>
                    <a:pt x="29" y="25"/>
                  </a:lnTo>
                  <a:lnTo>
                    <a:pt x="31" y="25"/>
                  </a:lnTo>
                  <a:lnTo>
                    <a:pt x="32" y="25"/>
                  </a:lnTo>
                  <a:lnTo>
                    <a:pt x="32" y="26"/>
                  </a:lnTo>
                  <a:lnTo>
                    <a:pt x="30" y="26"/>
                  </a:lnTo>
                  <a:lnTo>
                    <a:pt x="29" y="27"/>
                  </a:lnTo>
                  <a:lnTo>
                    <a:pt x="27" y="28"/>
                  </a:lnTo>
                  <a:lnTo>
                    <a:pt x="25" y="28"/>
                  </a:lnTo>
                  <a:lnTo>
                    <a:pt x="25" y="27"/>
                  </a:lnTo>
                  <a:lnTo>
                    <a:pt x="25" y="26"/>
                  </a:lnTo>
                  <a:lnTo>
                    <a:pt x="23" y="25"/>
                  </a:lnTo>
                  <a:lnTo>
                    <a:pt x="23" y="24"/>
                  </a:lnTo>
                  <a:lnTo>
                    <a:pt x="24" y="24"/>
                  </a:lnTo>
                  <a:lnTo>
                    <a:pt x="25" y="23"/>
                  </a:lnTo>
                  <a:lnTo>
                    <a:pt x="24" y="22"/>
                  </a:lnTo>
                  <a:lnTo>
                    <a:pt x="23" y="22"/>
                  </a:lnTo>
                  <a:lnTo>
                    <a:pt x="22" y="22"/>
                  </a:lnTo>
                  <a:lnTo>
                    <a:pt x="21" y="21"/>
                  </a:lnTo>
                  <a:lnTo>
                    <a:pt x="20" y="21"/>
                  </a:lnTo>
                  <a:lnTo>
                    <a:pt x="20" y="22"/>
                  </a:lnTo>
                  <a:lnTo>
                    <a:pt x="18" y="22"/>
                  </a:lnTo>
                  <a:lnTo>
                    <a:pt x="18" y="23"/>
                  </a:lnTo>
                  <a:lnTo>
                    <a:pt x="16" y="25"/>
                  </a:lnTo>
                  <a:lnTo>
                    <a:pt x="15" y="25"/>
                  </a:lnTo>
                  <a:lnTo>
                    <a:pt x="15" y="23"/>
                  </a:lnTo>
                  <a:lnTo>
                    <a:pt x="16" y="21"/>
                  </a:lnTo>
                  <a:lnTo>
                    <a:pt x="17" y="21"/>
                  </a:lnTo>
                  <a:lnTo>
                    <a:pt x="18" y="20"/>
                  </a:lnTo>
                  <a:lnTo>
                    <a:pt x="17" y="19"/>
                  </a:lnTo>
                  <a:lnTo>
                    <a:pt x="16" y="17"/>
                  </a:lnTo>
                  <a:lnTo>
                    <a:pt x="15" y="15"/>
                  </a:lnTo>
                  <a:lnTo>
                    <a:pt x="11" y="15"/>
                  </a:lnTo>
                  <a:lnTo>
                    <a:pt x="9" y="16"/>
                  </a:lnTo>
                  <a:lnTo>
                    <a:pt x="8" y="17"/>
                  </a:lnTo>
                  <a:lnTo>
                    <a:pt x="6" y="17"/>
                  </a:lnTo>
                  <a:lnTo>
                    <a:pt x="4" y="16"/>
                  </a:lnTo>
                  <a:lnTo>
                    <a:pt x="2" y="1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79" name="Freeform 1055"/>
            <p:cNvSpPr>
              <a:spLocks/>
            </p:cNvSpPr>
            <p:nvPr/>
          </p:nvSpPr>
          <p:spPr bwMode="auto">
            <a:xfrm>
              <a:off x="3121" y="1542"/>
              <a:ext cx="174" cy="372"/>
            </a:xfrm>
            <a:custGeom>
              <a:avLst/>
              <a:gdLst>
                <a:gd name="T0" fmla="*/ 6264 w 29"/>
                <a:gd name="T1" fmla="*/ 2376 h 62"/>
                <a:gd name="T2" fmla="*/ 6264 w 29"/>
                <a:gd name="T3" fmla="*/ 1512 h 62"/>
                <a:gd name="T4" fmla="*/ 6048 w 29"/>
                <a:gd name="T5" fmla="*/ 864 h 62"/>
                <a:gd name="T6" fmla="*/ 4968 w 29"/>
                <a:gd name="T7" fmla="*/ 432 h 62"/>
                <a:gd name="T8" fmla="*/ 4536 w 29"/>
                <a:gd name="T9" fmla="*/ 0 h 62"/>
                <a:gd name="T10" fmla="*/ 4104 w 29"/>
                <a:gd name="T11" fmla="*/ 432 h 62"/>
                <a:gd name="T12" fmla="*/ 3672 w 29"/>
                <a:gd name="T13" fmla="*/ 432 h 62"/>
                <a:gd name="T14" fmla="*/ 3240 w 29"/>
                <a:gd name="T15" fmla="*/ 648 h 62"/>
                <a:gd name="T16" fmla="*/ 2592 w 29"/>
                <a:gd name="T17" fmla="*/ 1080 h 62"/>
                <a:gd name="T18" fmla="*/ 2376 w 29"/>
                <a:gd name="T19" fmla="*/ 1512 h 62"/>
                <a:gd name="T20" fmla="*/ 1944 w 29"/>
                <a:gd name="T21" fmla="*/ 2160 h 62"/>
                <a:gd name="T22" fmla="*/ 1296 w 29"/>
                <a:gd name="T23" fmla="*/ 2592 h 62"/>
                <a:gd name="T24" fmla="*/ 1512 w 29"/>
                <a:gd name="T25" fmla="*/ 3888 h 62"/>
                <a:gd name="T26" fmla="*/ 1296 w 29"/>
                <a:gd name="T27" fmla="*/ 4752 h 62"/>
                <a:gd name="T28" fmla="*/ 648 w 29"/>
                <a:gd name="T29" fmla="*/ 4968 h 62"/>
                <a:gd name="T30" fmla="*/ 432 w 29"/>
                <a:gd name="T31" fmla="*/ 6048 h 62"/>
                <a:gd name="T32" fmla="*/ 648 w 29"/>
                <a:gd name="T33" fmla="*/ 7776 h 62"/>
                <a:gd name="T34" fmla="*/ 432 w 29"/>
                <a:gd name="T35" fmla="*/ 8208 h 62"/>
                <a:gd name="T36" fmla="*/ 648 w 29"/>
                <a:gd name="T37" fmla="*/ 8640 h 62"/>
                <a:gd name="T38" fmla="*/ 216 w 29"/>
                <a:gd name="T39" fmla="*/ 9288 h 62"/>
                <a:gd name="T40" fmla="*/ 216 w 29"/>
                <a:gd name="T41" fmla="*/ 10368 h 62"/>
                <a:gd name="T42" fmla="*/ 216 w 29"/>
                <a:gd name="T43" fmla="*/ 11016 h 62"/>
                <a:gd name="T44" fmla="*/ 432 w 29"/>
                <a:gd name="T45" fmla="*/ 12096 h 62"/>
                <a:gd name="T46" fmla="*/ 648 w 29"/>
                <a:gd name="T47" fmla="*/ 12528 h 62"/>
                <a:gd name="T48" fmla="*/ 864 w 29"/>
                <a:gd name="T49" fmla="*/ 13176 h 62"/>
                <a:gd name="T50" fmla="*/ 1296 w 29"/>
                <a:gd name="T51" fmla="*/ 13392 h 62"/>
                <a:gd name="T52" fmla="*/ 1728 w 29"/>
                <a:gd name="T53" fmla="*/ 12960 h 62"/>
                <a:gd name="T54" fmla="*/ 2160 w 29"/>
                <a:gd name="T55" fmla="*/ 12744 h 62"/>
                <a:gd name="T56" fmla="*/ 2592 w 29"/>
                <a:gd name="T57" fmla="*/ 11448 h 62"/>
                <a:gd name="T58" fmla="*/ 2808 w 29"/>
                <a:gd name="T59" fmla="*/ 10584 h 62"/>
                <a:gd name="T60" fmla="*/ 3024 w 29"/>
                <a:gd name="T61" fmla="*/ 10368 h 62"/>
                <a:gd name="T62" fmla="*/ 3240 w 29"/>
                <a:gd name="T63" fmla="*/ 10152 h 62"/>
                <a:gd name="T64" fmla="*/ 3672 w 29"/>
                <a:gd name="T65" fmla="*/ 9072 h 62"/>
                <a:gd name="T66" fmla="*/ 2808 w 29"/>
                <a:gd name="T67" fmla="*/ 8424 h 62"/>
                <a:gd name="T68" fmla="*/ 3024 w 29"/>
                <a:gd name="T69" fmla="*/ 7344 h 62"/>
                <a:gd name="T70" fmla="*/ 3024 w 29"/>
                <a:gd name="T71" fmla="*/ 6912 h 62"/>
                <a:gd name="T72" fmla="*/ 3240 w 29"/>
                <a:gd name="T73" fmla="*/ 6048 h 62"/>
                <a:gd name="T74" fmla="*/ 3888 w 29"/>
                <a:gd name="T75" fmla="*/ 5616 h 62"/>
                <a:gd name="T76" fmla="*/ 4752 w 29"/>
                <a:gd name="T77" fmla="*/ 4968 h 62"/>
                <a:gd name="T78" fmla="*/ 4968 w 29"/>
                <a:gd name="T79" fmla="*/ 4104 h 62"/>
                <a:gd name="T80" fmla="*/ 5184 w 29"/>
                <a:gd name="T81" fmla="*/ 3456 h 62"/>
                <a:gd name="T82" fmla="*/ 5400 w 29"/>
                <a:gd name="T83" fmla="*/ 3024 h 62"/>
                <a:gd name="T84" fmla="*/ 5832 w 29"/>
                <a:gd name="T85" fmla="*/ 2808 h 6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
                <a:gd name="T130" fmla="*/ 0 h 62"/>
                <a:gd name="T131" fmla="*/ 29 w 29"/>
                <a:gd name="T132" fmla="*/ 62 h 6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 h="62">
                  <a:moveTo>
                    <a:pt x="29" y="13"/>
                  </a:moveTo>
                  <a:lnTo>
                    <a:pt x="29" y="11"/>
                  </a:lnTo>
                  <a:lnTo>
                    <a:pt x="29" y="9"/>
                  </a:lnTo>
                  <a:lnTo>
                    <a:pt x="29" y="7"/>
                  </a:lnTo>
                  <a:lnTo>
                    <a:pt x="27" y="6"/>
                  </a:lnTo>
                  <a:lnTo>
                    <a:pt x="28" y="4"/>
                  </a:lnTo>
                  <a:lnTo>
                    <a:pt x="25" y="2"/>
                  </a:lnTo>
                  <a:lnTo>
                    <a:pt x="23" y="2"/>
                  </a:lnTo>
                  <a:lnTo>
                    <a:pt x="22" y="1"/>
                  </a:lnTo>
                  <a:lnTo>
                    <a:pt x="21" y="0"/>
                  </a:lnTo>
                  <a:lnTo>
                    <a:pt x="20" y="0"/>
                  </a:lnTo>
                  <a:lnTo>
                    <a:pt x="19" y="2"/>
                  </a:lnTo>
                  <a:lnTo>
                    <a:pt x="18" y="2"/>
                  </a:lnTo>
                  <a:lnTo>
                    <a:pt x="17" y="2"/>
                  </a:lnTo>
                  <a:lnTo>
                    <a:pt x="16" y="2"/>
                  </a:lnTo>
                  <a:lnTo>
                    <a:pt x="15" y="3"/>
                  </a:lnTo>
                  <a:lnTo>
                    <a:pt x="13" y="4"/>
                  </a:lnTo>
                  <a:lnTo>
                    <a:pt x="12" y="5"/>
                  </a:lnTo>
                  <a:lnTo>
                    <a:pt x="11" y="6"/>
                  </a:lnTo>
                  <a:lnTo>
                    <a:pt x="11" y="7"/>
                  </a:lnTo>
                  <a:lnTo>
                    <a:pt x="11" y="8"/>
                  </a:lnTo>
                  <a:lnTo>
                    <a:pt x="9" y="10"/>
                  </a:lnTo>
                  <a:lnTo>
                    <a:pt x="7" y="11"/>
                  </a:lnTo>
                  <a:lnTo>
                    <a:pt x="6" y="12"/>
                  </a:lnTo>
                  <a:lnTo>
                    <a:pt x="7" y="13"/>
                  </a:lnTo>
                  <a:lnTo>
                    <a:pt x="7" y="18"/>
                  </a:lnTo>
                  <a:lnTo>
                    <a:pt x="5" y="20"/>
                  </a:lnTo>
                  <a:lnTo>
                    <a:pt x="6" y="22"/>
                  </a:lnTo>
                  <a:lnTo>
                    <a:pt x="5" y="24"/>
                  </a:lnTo>
                  <a:lnTo>
                    <a:pt x="3" y="23"/>
                  </a:lnTo>
                  <a:lnTo>
                    <a:pt x="2" y="25"/>
                  </a:lnTo>
                  <a:lnTo>
                    <a:pt x="2" y="28"/>
                  </a:lnTo>
                  <a:lnTo>
                    <a:pt x="2" y="34"/>
                  </a:lnTo>
                  <a:lnTo>
                    <a:pt x="3" y="36"/>
                  </a:lnTo>
                  <a:lnTo>
                    <a:pt x="3" y="38"/>
                  </a:lnTo>
                  <a:lnTo>
                    <a:pt x="2" y="38"/>
                  </a:lnTo>
                  <a:lnTo>
                    <a:pt x="2" y="39"/>
                  </a:lnTo>
                  <a:lnTo>
                    <a:pt x="3" y="40"/>
                  </a:lnTo>
                  <a:lnTo>
                    <a:pt x="2" y="42"/>
                  </a:lnTo>
                  <a:lnTo>
                    <a:pt x="1" y="43"/>
                  </a:lnTo>
                  <a:lnTo>
                    <a:pt x="1" y="47"/>
                  </a:lnTo>
                  <a:lnTo>
                    <a:pt x="1" y="48"/>
                  </a:lnTo>
                  <a:lnTo>
                    <a:pt x="0" y="50"/>
                  </a:lnTo>
                  <a:lnTo>
                    <a:pt x="1" y="51"/>
                  </a:lnTo>
                  <a:lnTo>
                    <a:pt x="1" y="54"/>
                  </a:lnTo>
                  <a:lnTo>
                    <a:pt x="2" y="56"/>
                  </a:lnTo>
                  <a:lnTo>
                    <a:pt x="2" y="57"/>
                  </a:lnTo>
                  <a:lnTo>
                    <a:pt x="3" y="58"/>
                  </a:lnTo>
                  <a:lnTo>
                    <a:pt x="3" y="60"/>
                  </a:lnTo>
                  <a:lnTo>
                    <a:pt x="4" y="61"/>
                  </a:lnTo>
                  <a:lnTo>
                    <a:pt x="5" y="62"/>
                  </a:lnTo>
                  <a:lnTo>
                    <a:pt x="6" y="62"/>
                  </a:lnTo>
                  <a:lnTo>
                    <a:pt x="8" y="60"/>
                  </a:lnTo>
                  <a:lnTo>
                    <a:pt x="9" y="60"/>
                  </a:lnTo>
                  <a:lnTo>
                    <a:pt x="10" y="59"/>
                  </a:lnTo>
                  <a:lnTo>
                    <a:pt x="11" y="56"/>
                  </a:lnTo>
                  <a:lnTo>
                    <a:pt x="12" y="53"/>
                  </a:lnTo>
                  <a:lnTo>
                    <a:pt x="12" y="50"/>
                  </a:lnTo>
                  <a:lnTo>
                    <a:pt x="13" y="49"/>
                  </a:lnTo>
                  <a:lnTo>
                    <a:pt x="14" y="49"/>
                  </a:lnTo>
                  <a:lnTo>
                    <a:pt x="14" y="48"/>
                  </a:lnTo>
                  <a:lnTo>
                    <a:pt x="15" y="47"/>
                  </a:lnTo>
                  <a:lnTo>
                    <a:pt x="17" y="45"/>
                  </a:lnTo>
                  <a:lnTo>
                    <a:pt x="17" y="42"/>
                  </a:lnTo>
                  <a:lnTo>
                    <a:pt x="15" y="40"/>
                  </a:lnTo>
                  <a:lnTo>
                    <a:pt x="13" y="39"/>
                  </a:lnTo>
                  <a:lnTo>
                    <a:pt x="13" y="35"/>
                  </a:lnTo>
                  <a:lnTo>
                    <a:pt x="14" y="34"/>
                  </a:lnTo>
                  <a:lnTo>
                    <a:pt x="14" y="32"/>
                  </a:lnTo>
                  <a:lnTo>
                    <a:pt x="15" y="31"/>
                  </a:lnTo>
                  <a:lnTo>
                    <a:pt x="15" y="28"/>
                  </a:lnTo>
                  <a:lnTo>
                    <a:pt x="17" y="27"/>
                  </a:lnTo>
                  <a:lnTo>
                    <a:pt x="18" y="26"/>
                  </a:lnTo>
                  <a:lnTo>
                    <a:pt x="20" y="25"/>
                  </a:lnTo>
                  <a:lnTo>
                    <a:pt x="22" y="23"/>
                  </a:lnTo>
                  <a:lnTo>
                    <a:pt x="23" y="20"/>
                  </a:lnTo>
                  <a:lnTo>
                    <a:pt x="23" y="19"/>
                  </a:lnTo>
                  <a:lnTo>
                    <a:pt x="24" y="16"/>
                  </a:lnTo>
                  <a:lnTo>
                    <a:pt x="24" y="15"/>
                  </a:lnTo>
                  <a:lnTo>
                    <a:pt x="25" y="14"/>
                  </a:lnTo>
                  <a:lnTo>
                    <a:pt x="25" y="13"/>
                  </a:lnTo>
                  <a:lnTo>
                    <a:pt x="27" y="13"/>
                  </a:lnTo>
                  <a:lnTo>
                    <a:pt x="29" y="1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80" name="Freeform 1056"/>
            <p:cNvSpPr>
              <a:spLocks/>
            </p:cNvSpPr>
            <p:nvPr/>
          </p:nvSpPr>
          <p:spPr bwMode="auto">
            <a:xfrm>
              <a:off x="3121" y="1542"/>
              <a:ext cx="174" cy="372"/>
            </a:xfrm>
            <a:custGeom>
              <a:avLst/>
              <a:gdLst>
                <a:gd name="T0" fmla="*/ 6264 w 29"/>
                <a:gd name="T1" fmla="*/ 2376 h 62"/>
                <a:gd name="T2" fmla="*/ 6264 w 29"/>
                <a:gd name="T3" fmla="*/ 1512 h 62"/>
                <a:gd name="T4" fmla="*/ 6048 w 29"/>
                <a:gd name="T5" fmla="*/ 864 h 62"/>
                <a:gd name="T6" fmla="*/ 4968 w 29"/>
                <a:gd name="T7" fmla="*/ 432 h 62"/>
                <a:gd name="T8" fmla="*/ 4536 w 29"/>
                <a:gd name="T9" fmla="*/ 0 h 62"/>
                <a:gd name="T10" fmla="*/ 4104 w 29"/>
                <a:gd name="T11" fmla="*/ 432 h 62"/>
                <a:gd name="T12" fmla="*/ 3672 w 29"/>
                <a:gd name="T13" fmla="*/ 432 h 62"/>
                <a:gd name="T14" fmla="*/ 3240 w 29"/>
                <a:gd name="T15" fmla="*/ 648 h 62"/>
                <a:gd name="T16" fmla="*/ 2592 w 29"/>
                <a:gd name="T17" fmla="*/ 1080 h 62"/>
                <a:gd name="T18" fmla="*/ 2376 w 29"/>
                <a:gd name="T19" fmla="*/ 1512 h 62"/>
                <a:gd name="T20" fmla="*/ 1944 w 29"/>
                <a:gd name="T21" fmla="*/ 2160 h 62"/>
                <a:gd name="T22" fmla="*/ 1296 w 29"/>
                <a:gd name="T23" fmla="*/ 2592 h 62"/>
                <a:gd name="T24" fmla="*/ 1512 w 29"/>
                <a:gd name="T25" fmla="*/ 3888 h 62"/>
                <a:gd name="T26" fmla="*/ 1296 w 29"/>
                <a:gd name="T27" fmla="*/ 4752 h 62"/>
                <a:gd name="T28" fmla="*/ 648 w 29"/>
                <a:gd name="T29" fmla="*/ 4968 h 62"/>
                <a:gd name="T30" fmla="*/ 432 w 29"/>
                <a:gd name="T31" fmla="*/ 6048 h 62"/>
                <a:gd name="T32" fmla="*/ 648 w 29"/>
                <a:gd name="T33" fmla="*/ 7776 h 62"/>
                <a:gd name="T34" fmla="*/ 432 w 29"/>
                <a:gd name="T35" fmla="*/ 8208 h 62"/>
                <a:gd name="T36" fmla="*/ 648 w 29"/>
                <a:gd name="T37" fmla="*/ 8640 h 62"/>
                <a:gd name="T38" fmla="*/ 216 w 29"/>
                <a:gd name="T39" fmla="*/ 9288 h 62"/>
                <a:gd name="T40" fmla="*/ 216 w 29"/>
                <a:gd name="T41" fmla="*/ 10368 h 62"/>
                <a:gd name="T42" fmla="*/ 216 w 29"/>
                <a:gd name="T43" fmla="*/ 11016 h 62"/>
                <a:gd name="T44" fmla="*/ 432 w 29"/>
                <a:gd name="T45" fmla="*/ 12096 h 62"/>
                <a:gd name="T46" fmla="*/ 648 w 29"/>
                <a:gd name="T47" fmla="*/ 12528 h 62"/>
                <a:gd name="T48" fmla="*/ 864 w 29"/>
                <a:gd name="T49" fmla="*/ 13176 h 62"/>
                <a:gd name="T50" fmla="*/ 1296 w 29"/>
                <a:gd name="T51" fmla="*/ 13392 h 62"/>
                <a:gd name="T52" fmla="*/ 1728 w 29"/>
                <a:gd name="T53" fmla="*/ 12960 h 62"/>
                <a:gd name="T54" fmla="*/ 2160 w 29"/>
                <a:gd name="T55" fmla="*/ 12744 h 62"/>
                <a:gd name="T56" fmla="*/ 2592 w 29"/>
                <a:gd name="T57" fmla="*/ 11448 h 62"/>
                <a:gd name="T58" fmla="*/ 2808 w 29"/>
                <a:gd name="T59" fmla="*/ 10584 h 62"/>
                <a:gd name="T60" fmla="*/ 3024 w 29"/>
                <a:gd name="T61" fmla="*/ 10368 h 62"/>
                <a:gd name="T62" fmla="*/ 3240 w 29"/>
                <a:gd name="T63" fmla="*/ 10152 h 62"/>
                <a:gd name="T64" fmla="*/ 3672 w 29"/>
                <a:gd name="T65" fmla="*/ 9072 h 62"/>
                <a:gd name="T66" fmla="*/ 2808 w 29"/>
                <a:gd name="T67" fmla="*/ 8424 h 62"/>
                <a:gd name="T68" fmla="*/ 3024 w 29"/>
                <a:gd name="T69" fmla="*/ 7344 h 62"/>
                <a:gd name="T70" fmla="*/ 3024 w 29"/>
                <a:gd name="T71" fmla="*/ 6912 h 62"/>
                <a:gd name="T72" fmla="*/ 3240 w 29"/>
                <a:gd name="T73" fmla="*/ 6048 h 62"/>
                <a:gd name="T74" fmla="*/ 3888 w 29"/>
                <a:gd name="T75" fmla="*/ 5616 h 62"/>
                <a:gd name="T76" fmla="*/ 4752 w 29"/>
                <a:gd name="T77" fmla="*/ 4968 h 62"/>
                <a:gd name="T78" fmla="*/ 4968 w 29"/>
                <a:gd name="T79" fmla="*/ 4104 h 62"/>
                <a:gd name="T80" fmla="*/ 5184 w 29"/>
                <a:gd name="T81" fmla="*/ 3456 h 62"/>
                <a:gd name="T82" fmla="*/ 5400 w 29"/>
                <a:gd name="T83" fmla="*/ 3024 h 62"/>
                <a:gd name="T84" fmla="*/ 5832 w 29"/>
                <a:gd name="T85" fmla="*/ 2808 h 6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
                <a:gd name="T130" fmla="*/ 0 h 62"/>
                <a:gd name="T131" fmla="*/ 29 w 29"/>
                <a:gd name="T132" fmla="*/ 62 h 6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 h="62">
                  <a:moveTo>
                    <a:pt x="29" y="13"/>
                  </a:moveTo>
                  <a:lnTo>
                    <a:pt x="29" y="11"/>
                  </a:lnTo>
                  <a:lnTo>
                    <a:pt x="29" y="9"/>
                  </a:lnTo>
                  <a:lnTo>
                    <a:pt x="29" y="7"/>
                  </a:lnTo>
                  <a:lnTo>
                    <a:pt x="27" y="6"/>
                  </a:lnTo>
                  <a:lnTo>
                    <a:pt x="28" y="4"/>
                  </a:lnTo>
                  <a:lnTo>
                    <a:pt x="25" y="2"/>
                  </a:lnTo>
                  <a:lnTo>
                    <a:pt x="23" y="2"/>
                  </a:lnTo>
                  <a:lnTo>
                    <a:pt x="22" y="1"/>
                  </a:lnTo>
                  <a:lnTo>
                    <a:pt x="21" y="0"/>
                  </a:lnTo>
                  <a:lnTo>
                    <a:pt x="20" y="0"/>
                  </a:lnTo>
                  <a:lnTo>
                    <a:pt x="19" y="2"/>
                  </a:lnTo>
                  <a:lnTo>
                    <a:pt x="18" y="2"/>
                  </a:lnTo>
                  <a:lnTo>
                    <a:pt x="17" y="2"/>
                  </a:lnTo>
                  <a:lnTo>
                    <a:pt x="16" y="2"/>
                  </a:lnTo>
                  <a:lnTo>
                    <a:pt x="15" y="3"/>
                  </a:lnTo>
                  <a:lnTo>
                    <a:pt x="13" y="4"/>
                  </a:lnTo>
                  <a:lnTo>
                    <a:pt x="12" y="5"/>
                  </a:lnTo>
                  <a:lnTo>
                    <a:pt x="11" y="6"/>
                  </a:lnTo>
                  <a:lnTo>
                    <a:pt x="11" y="7"/>
                  </a:lnTo>
                  <a:lnTo>
                    <a:pt x="11" y="8"/>
                  </a:lnTo>
                  <a:lnTo>
                    <a:pt x="9" y="10"/>
                  </a:lnTo>
                  <a:lnTo>
                    <a:pt x="7" y="11"/>
                  </a:lnTo>
                  <a:lnTo>
                    <a:pt x="6" y="12"/>
                  </a:lnTo>
                  <a:lnTo>
                    <a:pt x="7" y="13"/>
                  </a:lnTo>
                  <a:lnTo>
                    <a:pt x="7" y="18"/>
                  </a:lnTo>
                  <a:lnTo>
                    <a:pt x="5" y="20"/>
                  </a:lnTo>
                  <a:lnTo>
                    <a:pt x="6" y="22"/>
                  </a:lnTo>
                  <a:lnTo>
                    <a:pt x="5" y="24"/>
                  </a:lnTo>
                  <a:lnTo>
                    <a:pt x="3" y="23"/>
                  </a:lnTo>
                  <a:lnTo>
                    <a:pt x="2" y="25"/>
                  </a:lnTo>
                  <a:lnTo>
                    <a:pt x="2" y="28"/>
                  </a:lnTo>
                  <a:lnTo>
                    <a:pt x="2" y="34"/>
                  </a:lnTo>
                  <a:lnTo>
                    <a:pt x="3" y="36"/>
                  </a:lnTo>
                  <a:lnTo>
                    <a:pt x="3" y="38"/>
                  </a:lnTo>
                  <a:lnTo>
                    <a:pt x="2" y="38"/>
                  </a:lnTo>
                  <a:lnTo>
                    <a:pt x="2" y="39"/>
                  </a:lnTo>
                  <a:lnTo>
                    <a:pt x="3" y="40"/>
                  </a:lnTo>
                  <a:lnTo>
                    <a:pt x="2" y="42"/>
                  </a:lnTo>
                  <a:lnTo>
                    <a:pt x="1" y="43"/>
                  </a:lnTo>
                  <a:lnTo>
                    <a:pt x="1" y="47"/>
                  </a:lnTo>
                  <a:lnTo>
                    <a:pt x="1" y="48"/>
                  </a:lnTo>
                  <a:lnTo>
                    <a:pt x="0" y="50"/>
                  </a:lnTo>
                  <a:lnTo>
                    <a:pt x="1" y="51"/>
                  </a:lnTo>
                  <a:lnTo>
                    <a:pt x="1" y="54"/>
                  </a:lnTo>
                  <a:lnTo>
                    <a:pt x="2" y="56"/>
                  </a:lnTo>
                  <a:lnTo>
                    <a:pt x="2" y="57"/>
                  </a:lnTo>
                  <a:lnTo>
                    <a:pt x="3" y="58"/>
                  </a:lnTo>
                  <a:lnTo>
                    <a:pt x="3" y="60"/>
                  </a:lnTo>
                  <a:lnTo>
                    <a:pt x="4" y="61"/>
                  </a:lnTo>
                  <a:lnTo>
                    <a:pt x="5" y="62"/>
                  </a:lnTo>
                  <a:lnTo>
                    <a:pt x="6" y="62"/>
                  </a:lnTo>
                  <a:lnTo>
                    <a:pt x="8" y="60"/>
                  </a:lnTo>
                  <a:lnTo>
                    <a:pt x="9" y="60"/>
                  </a:lnTo>
                  <a:lnTo>
                    <a:pt x="10" y="59"/>
                  </a:lnTo>
                  <a:lnTo>
                    <a:pt x="11" y="56"/>
                  </a:lnTo>
                  <a:lnTo>
                    <a:pt x="12" y="53"/>
                  </a:lnTo>
                  <a:lnTo>
                    <a:pt x="12" y="50"/>
                  </a:lnTo>
                  <a:lnTo>
                    <a:pt x="13" y="49"/>
                  </a:lnTo>
                  <a:lnTo>
                    <a:pt x="14" y="49"/>
                  </a:lnTo>
                  <a:lnTo>
                    <a:pt x="14" y="48"/>
                  </a:lnTo>
                  <a:lnTo>
                    <a:pt x="15" y="47"/>
                  </a:lnTo>
                  <a:lnTo>
                    <a:pt x="17" y="45"/>
                  </a:lnTo>
                  <a:lnTo>
                    <a:pt x="17" y="42"/>
                  </a:lnTo>
                  <a:lnTo>
                    <a:pt x="15" y="40"/>
                  </a:lnTo>
                  <a:lnTo>
                    <a:pt x="13" y="39"/>
                  </a:lnTo>
                  <a:lnTo>
                    <a:pt x="13" y="35"/>
                  </a:lnTo>
                  <a:lnTo>
                    <a:pt x="14" y="34"/>
                  </a:lnTo>
                  <a:lnTo>
                    <a:pt x="14" y="32"/>
                  </a:lnTo>
                  <a:lnTo>
                    <a:pt x="15" y="31"/>
                  </a:lnTo>
                  <a:lnTo>
                    <a:pt x="15" y="28"/>
                  </a:lnTo>
                  <a:lnTo>
                    <a:pt x="17" y="27"/>
                  </a:lnTo>
                  <a:lnTo>
                    <a:pt x="18" y="26"/>
                  </a:lnTo>
                  <a:lnTo>
                    <a:pt x="20" y="25"/>
                  </a:lnTo>
                  <a:lnTo>
                    <a:pt x="22" y="23"/>
                  </a:lnTo>
                  <a:lnTo>
                    <a:pt x="23" y="20"/>
                  </a:lnTo>
                  <a:lnTo>
                    <a:pt x="23" y="19"/>
                  </a:lnTo>
                  <a:lnTo>
                    <a:pt x="24" y="16"/>
                  </a:lnTo>
                  <a:lnTo>
                    <a:pt x="24" y="15"/>
                  </a:lnTo>
                  <a:lnTo>
                    <a:pt x="25" y="14"/>
                  </a:lnTo>
                  <a:lnTo>
                    <a:pt x="25" y="13"/>
                  </a:lnTo>
                  <a:lnTo>
                    <a:pt x="27" y="13"/>
                  </a:lnTo>
                  <a:lnTo>
                    <a:pt x="29" y="1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81" name="Freeform 1057"/>
            <p:cNvSpPr>
              <a:spLocks/>
            </p:cNvSpPr>
            <p:nvPr/>
          </p:nvSpPr>
          <p:spPr bwMode="auto">
            <a:xfrm>
              <a:off x="3247" y="1518"/>
              <a:ext cx="150" cy="282"/>
            </a:xfrm>
            <a:custGeom>
              <a:avLst/>
              <a:gdLst>
                <a:gd name="T0" fmla="*/ 4104 w 25"/>
                <a:gd name="T1" fmla="*/ 8856 h 47"/>
                <a:gd name="T2" fmla="*/ 5400 w 25"/>
                <a:gd name="T3" fmla="*/ 7128 h 47"/>
                <a:gd name="T4" fmla="*/ 4752 w 25"/>
                <a:gd name="T5" fmla="*/ 6480 h 47"/>
                <a:gd name="T6" fmla="*/ 4752 w 25"/>
                <a:gd name="T7" fmla="*/ 5832 h 47"/>
                <a:gd name="T8" fmla="*/ 4536 w 25"/>
                <a:gd name="T9" fmla="*/ 5184 h 47"/>
                <a:gd name="T10" fmla="*/ 4536 w 25"/>
                <a:gd name="T11" fmla="*/ 4752 h 47"/>
                <a:gd name="T12" fmla="*/ 4536 w 25"/>
                <a:gd name="T13" fmla="*/ 3888 h 47"/>
                <a:gd name="T14" fmla="*/ 4104 w 25"/>
                <a:gd name="T15" fmla="*/ 2376 h 47"/>
                <a:gd name="T16" fmla="*/ 4320 w 25"/>
                <a:gd name="T17" fmla="*/ 1728 h 47"/>
                <a:gd name="T18" fmla="*/ 3888 w 25"/>
                <a:gd name="T19" fmla="*/ 1080 h 47"/>
                <a:gd name="T20" fmla="*/ 4104 w 25"/>
                <a:gd name="T21" fmla="*/ 216 h 47"/>
                <a:gd name="T22" fmla="*/ 3240 w 25"/>
                <a:gd name="T23" fmla="*/ 0 h 47"/>
                <a:gd name="T24" fmla="*/ 2808 w 25"/>
                <a:gd name="T25" fmla="*/ 864 h 47"/>
                <a:gd name="T26" fmla="*/ 2160 w 25"/>
                <a:gd name="T27" fmla="*/ 1080 h 47"/>
                <a:gd name="T28" fmla="*/ 1728 w 25"/>
                <a:gd name="T29" fmla="*/ 1080 h 47"/>
                <a:gd name="T30" fmla="*/ 1080 w 25"/>
                <a:gd name="T31" fmla="*/ 1080 h 47"/>
                <a:gd name="T32" fmla="*/ 216 w 25"/>
                <a:gd name="T33" fmla="*/ 648 h 47"/>
                <a:gd name="T34" fmla="*/ 216 w 25"/>
                <a:gd name="T35" fmla="*/ 1080 h 47"/>
                <a:gd name="T36" fmla="*/ 864 w 25"/>
                <a:gd name="T37" fmla="*/ 1296 h 47"/>
                <a:gd name="T38" fmla="*/ 1296 w 25"/>
                <a:gd name="T39" fmla="*/ 2160 h 47"/>
                <a:gd name="T40" fmla="*/ 1728 w 25"/>
                <a:gd name="T41" fmla="*/ 2808 h 47"/>
                <a:gd name="T42" fmla="*/ 1728 w 25"/>
                <a:gd name="T43" fmla="*/ 3672 h 47"/>
                <a:gd name="T44" fmla="*/ 2376 w 25"/>
                <a:gd name="T45" fmla="*/ 4104 h 47"/>
                <a:gd name="T46" fmla="*/ 2376 w 25"/>
                <a:gd name="T47" fmla="*/ 4536 h 47"/>
                <a:gd name="T48" fmla="*/ 2160 w 25"/>
                <a:gd name="T49" fmla="*/ 4752 h 47"/>
                <a:gd name="T50" fmla="*/ 1728 w 25"/>
                <a:gd name="T51" fmla="*/ 5832 h 47"/>
                <a:gd name="T52" fmla="*/ 1296 w 25"/>
                <a:gd name="T53" fmla="*/ 6048 h 47"/>
                <a:gd name="T54" fmla="*/ 864 w 25"/>
                <a:gd name="T55" fmla="*/ 6480 h 47"/>
                <a:gd name="T56" fmla="*/ 648 w 25"/>
                <a:gd name="T57" fmla="*/ 6696 h 47"/>
                <a:gd name="T58" fmla="*/ 216 w 25"/>
                <a:gd name="T59" fmla="*/ 7128 h 47"/>
                <a:gd name="T60" fmla="*/ 432 w 25"/>
                <a:gd name="T61" fmla="*/ 8208 h 47"/>
                <a:gd name="T62" fmla="*/ 432 w 25"/>
                <a:gd name="T63" fmla="*/ 8856 h 47"/>
                <a:gd name="T64" fmla="*/ 864 w 25"/>
                <a:gd name="T65" fmla="*/ 9720 h 47"/>
                <a:gd name="T66" fmla="*/ 1080 w 25"/>
                <a:gd name="T67" fmla="*/ 9720 h 47"/>
                <a:gd name="T68" fmla="*/ 1296 w 25"/>
                <a:gd name="T69" fmla="*/ 10152 h 47"/>
                <a:gd name="T70" fmla="*/ 1728 w 25"/>
                <a:gd name="T71" fmla="*/ 9936 h 47"/>
                <a:gd name="T72" fmla="*/ 2160 w 25"/>
                <a:gd name="T73" fmla="*/ 9936 h 47"/>
                <a:gd name="T74" fmla="*/ 2592 w 25"/>
                <a:gd name="T75" fmla="*/ 9720 h 47"/>
                <a:gd name="T76" fmla="*/ 3240 w 25"/>
                <a:gd name="T77" fmla="*/ 9504 h 47"/>
                <a:gd name="T78" fmla="*/ 3888 w 25"/>
                <a:gd name="T79" fmla="*/ 9288 h 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5"/>
                <a:gd name="T121" fmla="*/ 0 h 47"/>
                <a:gd name="T122" fmla="*/ 25 w 25"/>
                <a:gd name="T123" fmla="*/ 47 h 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5" h="47">
                  <a:moveTo>
                    <a:pt x="18" y="43"/>
                  </a:moveTo>
                  <a:lnTo>
                    <a:pt x="19" y="41"/>
                  </a:lnTo>
                  <a:lnTo>
                    <a:pt x="21" y="38"/>
                  </a:lnTo>
                  <a:lnTo>
                    <a:pt x="25" y="33"/>
                  </a:lnTo>
                  <a:lnTo>
                    <a:pt x="23" y="30"/>
                  </a:lnTo>
                  <a:lnTo>
                    <a:pt x="22" y="30"/>
                  </a:lnTo>
                  <a:lnTo>
                    <a:pt x="21" y="28"/>
                  </a:lnTo>
                  <a:lnTo>
                    <a:pt x="22" y="27"/>
                  </a:lnTo>
                  <a:lnTo>
                    <a:pt x="22" y="25"/>
                  </a:lnTo>
                  <a:lnTo>
                    <a:pt x="21" y="24"/>
                  </a:lnTo>
                  <a:lnTo>
                    <a:pt x="22" y="22"/>
                  </a:lnTo>
                  <a:lnTo>
                    <a:pt x="21" y="22"/>
                  </a:lnTo>
                  <a:lnTo>
                    <a:pt x="21" y="19"/>
                  </a:lnTo>
                  <a:lnTo>
                    <a:pt x="21" y="18"/>
                  </a:lnTo>
                  <a:lnTo>
                    <a:pt x="21" y="15"/>
                  </a:lnTo>
                  <a:lnTo>
                    <a:pt x="19" y="11"/>
                  </a:lnTo>
                  <a:lnTo>
                    <a:pt x="21" y="10"/>
                  </a:lnTo>
                  <a:lnTo>
                    <a:pt x="20" y="8"/>
                  </a:lnTo>
                  <a:lnTo>
                    <a:pt x="18" y="6"/>
                  </a:lnTo>
                  <a:lnTo>
                    <a:pt x="18" y="5"/>
                  </a:lnTo>
                  <a:lnTo>
                    <a:pt x="19" y="3"/>
                  </a:lnTo>
                  <a:lnTo>
                    <a:pt x="19" y="1"/>
                  </a:lnTo>
                  <a:lnTo>
                    <a:pt x="17" y="0"/>
                  </a:lnTo>
                  <a:lnTo>
                    <a:pt x="15" y="0"/>
                  </a:lnTo>
                  <a:lnTo>
                    <a:pt x="13" y="1"/>
                  </a:lnTo>
                  <a:lnTo>
                    <a:pt x="13" y="4"/>
                  </a:lnTo>
                  <a:lnTo>
                    <a:pt x="11" y="5"/>
                  </a:lnTo>
                  <a:lnTo>
                    <a:pt x="10" y="5"/>
                  </a:lnTo>
                  <a:lnTo>
                    <a:pt x="9" y="5"/>
                  </a:lnTo>
                  <a:lnTo>
                    <a:pt x="8" y="5"/>
                  </a:lnTo>
                  <a:lnTo>
                    <a:pt x="6" y="5"/>
                  </a:lnTo>
                  <a:lnTo>
                    <a:pt x="5" y="5"/>
                  </a:lnTo>
                  <a:lnTo>
                    <a:pt x="3" y="3"/>
                  </a:lnTo>
                  <a:lnTo>
                    <a:pt x="1" y="3"/>
                  </a:lnTo>
                  <a:lnTo>
                    <a:pt x="0" y="4"/>
                  </a:lnTo>
                  <a:lnTo>
                    <a:pt x="1" y="5"/>
                  </a:lnTo>
                  <a:lnTo>
                    <a:pt x="2" y="6"/>
                  </a:lnTo>
                  <a:lnTo>
                    <a:pt x="4" y="6"/>
                  </a:lnTo>
                  <a:lnTo>
                    <a:pt x="7" y="8"/>
                  </a:lnTo>
                  <a:lnTo>
                    <a:pt x="6" y="10"/>
                  </a:lnTo>
                  <a:lnTo>
                    <a:pt x="8" y="11"/>
                  </a:lnTo>
                  <a:lnTo>
                    <a:pt x="8" y="13"/>
                  </a:lnTo>
                  <a:lnTo>
                    <a:pt x="8" y="15"/>
                  </a:lnTo>
                  <a:lnTo>
                    <a:pt x="8" y="17"/>
                  </a:lnTo>
                  <a:lnTo>
                    <a:pt x="9" y="17"/>
                  </a:lnTo>
                  <a:lnTo>
                    <a:pt x="11" y="19"/>
                  </a:lnTo>
                  <a:lnTo>
                    <a:pt x="11" y="20"/>
                  </a:lnTo>
                  <a:lnTo>
                    <a:pt x="11" y="21"/>
                  </a:lnTo>
                  <a:lnTo>
                    <a:pt x="11" y="22"/>
                  </a:lnTo>
                  <a:lnTo>
                    <a:pt x="10" y="22"/>
                  </a:lnTo>
                  <a:lnTo>
                    <a:pt x="9" y="25"/>
                  </a:lnTo>
                  <a:lnTo>
                    <a:pt x="8" y="27"/>
                  </a:lnTo>
                  <a:lnTo>
                    <a:pt x="7" y="27"/>
                  </a:lnTo>
                  <a:lnTo>
                    <a:pt x="6" y="28"/>
                  </a:lnTo>
                  <a:lnTo>
                    <a:pt x="5" y="29"/>
                  </a:lnTo>
                  <a:lnTo>
                    <a:pt x="4" y="30"/>
                  </a:lnTo>
                  <a:lnTo>
                    <a:pt x="4" y="31"/>
                  </a:lnTo>
                  <a:lnTo>
                    <a:pt x="3" y="31"/>
                  </a:lnTo>
                  <a:lnTo>
                    <a:pt x="3" y="32"/>
                  </a:lnTo>
                  <a:lnTo>
                    <a:pt x="1" y="33"/>
                  </a:lnTo>
                  <a:cubicBezTo>
                    <a:pt x="1" y="33"/>
                    <a:pt x="1" y="35"/>
                    <a:pt x="1" y="36"/>
                  </a:cubicBezTo>
                  <a:cubicBezTo>
                    <a:pt x="2" y="36"/>
                    <a:pt x="2" y="38"/>
                    <a:pt x="2" y="38"/>
                  </a:cubicBezTo>
                  <a:lnTo>
                    <a:pt x="3" y="40"/>
                  </a:lnTo>
                  <a:lnTo>
                    <a:pt x="2" y="41"/>
                  </a:lnTo>
                  <a:lnTo>
                    <a:pt x="2" y="44"/>
                  </a:lnTo>
                  <a:lnTo>
                    <a:pt x="4" y="45"/>
                  </a:lnTo>
                  <a:lnTo>
                    <a:pt x="5" y="45"/>
                  </a:lnTo>
                  <a:lnTo>
                    <a:pt x="6" y="47"/>
                  </a:lnTo>
                  <a:lnTo>
                    <a:pt x="8" y="47"/>
                  </a:lnTo>
                  <a:lnTo>
                    <a:pt x="8" y="46"/>
                  </a:lnTo>
                  <a:lnTo>
                    <a:pt x="9" y="46"/>
                  </a:lnTo>
                  <a:lnTo>
                    <a:pt x="10" y="46"/>
                  </a:lnTo>
                  <a:lnTo>
                    <a:pt x="12" y="46"/>
                  </a:lnTo>
                  <a:lnTo>
                    <a:pt x="12" y="45"/>
                  </a:lnTo>
                  <a:lnTo>
                    <a:pt x="14" y="44"/>
                  </a:lnTo>
                  <a:lnTo>
                    <a:pt x="15" y="44"/>
                  </a:lnTo>
                  <a:lnTo>
                    <a:pt x="16" y="44"/>
                  </a:lnTo>
                  <a:lnTo>
                    <a:pt x="18" y="4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82" name="Freeform 1058"/>
            <p:cNvSpPr>
              <a:spLocks/>
            </p:cNvSpPr>
            <p:nvPr/>
          </p:nvSpPr>
          <p:spPr bwMode="auto">
            <a:xfrm>
              <a:off x="3247" y="1518"/>
              <a:ext cx="150" cy="282"/>
            </a:xfrm>
            <a:custGeom>
              <a:avLst/>
              <a:gdLst>
                <a:gd name="T0" fmla="*/ 4104 w 25"/>
                <a:gd name="T1" fmla="*/ 8856 h 47"/>
                <a:gd name="T2" fmla="*/ 5400 w 25"/>
                <a:gd name="T3" fmla="*/ 7128 h 47"/>
                <a:gd name="T4" fmla="*/ 4752 w 25"/>
                <a:gd name="T5" fmla="*/ 6480 h 47"/>
                <a:gd name="T6" fmla="*/ 4752 w 25"/>
                <a:gd name="T7" fmla="*/ 5832 h 47"/>
                <a:gd name="T8" fmla="*/ 4536 w 25"/>
                <a:gd name="T9" fmla="*/ 5184 h 47"/>
                <a:gd name="T10" fmla="*/ 4536 w 25"/>
                <a:gd name="T11" fmla="*/ 4752 h 47"/>
                <a:gd name="T12" fmla="*/ 4536 w 25"/>
                <a:gd name="T13" fmla="*/ 3888 h 47"/>
                <a:gd name="T14" fmla="*/ 4104 w 25"/>
                <a:gd name="T15" fmla="*/ 2376 h 47"/>
                <a:gd name="T16" fmla="*/ 4320 w 25"/>
                <a:gd name="T17" fmla="*/ 1728 h 47"/>
                <a:gd name="T18" fmla="*/ 3888 w 25"/>
                <a:gd name="T19" fmla="*/ 1080 h 47"/>
                <a:gd name="T20" fmla="*/ 4104 w 25"/>
                <a:gd name="T21" fmla="*/ 216 h 47"/>
                <a:gd name="T22" fmla="*/ 3240 w 25"/>
                <a:gd name="T23" fmla="*/ 0 h 47"/>
                <a:gd name="T24" fmla="*/ 2808 w 25"/>
                <a:gd name="T25" fmla="*/ 864 h 47"/>
                <a:gd name="T26" fmla="*/ 2160 w 25"/>
                <a:gd name="T27" fmla="*/ 1080 h 47"/>
                <a:gd name="T28" fmla="*/ 1728 w 25"/>
                <a:gd name="T29" fmla="*/ 1080 h 47"/>
                <a:gd name="T30" fmla="*/ 1080 w 25"/>
                <a:gd name="T31" fmla="*/ 1080 h 47"/>
                <a:gd name="T32" fmla="*/ 216 w 25"/>
                <a:gd name="T33" fmla="*/ 648 h 47"/>
                <a:gd name="T34" fmla="*/ 216 w 25"/>
                <a:gd name="T35" fmla="*/ 1080 h 47"/>
                <a:gd name="T36" fmla="*/ 864 w 25"/>
                <a:gd name="T37" fmla="*/ 1296 h 47"/>
                <a:gd name="T38" fmla="*/ 1296 w 25"/>
                <a:gd name="T39" fmla="*/ 2160 h 47"/>
                <a:gd name="T40" fmla="*/ 1728 w 25"/>
                <a:gd name="T41" fmla="*/ 2808 h 47"/>
                <a:gd name="T42" fmla="*/ 1728 w 25"/>
                <a:gd name="T43" fmla="*/ 3672 h 47"/>
                <a:gd name="T44" fmla="*/ 2376 w 25"/>
                <a:gd name="T45" fmla="*/ 4104 h 47"/>
                <a:gd name="T46" fmla="*/ 2376 w 25"/>
                <a:gd name="T47" fmla="*/ 4536 h 47"/>
                <a:gd name="T48" fmla="*/ 2160 w 25"/>
                <a:gd name="T49" fmla="*/ 4752 h 47"/>
                <a:gd name="T50" fmla="*/ 1728 w 25"/>
                <a:gd name="T51" fmla="*/ 5832 h 47"/>
                <a:gd name="T52" fmla="*/ 1296 w 25"/>
                <a:gd name="T53" fmla="*/ 6048 h 47"/>
                <a:gd name="T54" fmla="*/ 864 w 25"/>
                <a:gd name="T55" fmla="*/ 6480 h 47"/>
                <a:gd name="T56" fmla="*/ 648 w 25"/>
                <a:gd name="T57" fmla="*/ 6696 h 47"/>
                <a:gd name="T58" fmla="*/ 216 w 25"/>
                <a:gd name="T59" fmla="*/ 7128 h 47"/>
                <a:gd name="T60" fmla="*/ 432 w 25"/>
                <a:gd name="T61" fmla="*/ 8208 h 47"/>
                <a:gd name="T62" fmla="*/ 432 w 25"/>
                <a:gd name="T63" fmla="*/ 8856 h 47"/>
                <a:gd name="T64" fmla="*/ 864 w 25"/>
                <a:gd name="T65" fmla="*/ 9720 h 47"/>
                <a:gd name="T66" fmla="*/ 1080 w 25"/>
                <a:gd name="T67" fmla="*/ 9720 h 47"/>
                <a:gd name="T68" fmla="*/ 1296 w 25"/>
                <a:gd name="T69" fmla="*/ 10152 h 47"/>
                <a:gd name="T70" fmla="*/ 1728 w 25"/>
                <a:gd name="T71" fmla="*/ 9936 h 47"/>
                <a:gd name="T72" fmla="*/ 2160 w 25"/>
                <a:gd name="T73" fmla="*/ 9936 h 47"/>
                <a:gd name="T74" fmla="*/ 2592 w 25"/>
                <a:gd name="T75" fmla="*/ 9720 h 47"/>
                <a:gd name="T76" fmla="*/ 3240 w 25"/>
                <a:gd name="T77" fmla="*/ 9504 h 47"/>
                <a:gd name="T78" fmla="*/ 3888 w 25"/>
                <a:gd name="T79" fmla="*/ 9288 h 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5"/>
                <a:gd name="T121" fmla="*/ 0 h 47"/>
                <a:gd name="T122" fmla="*/ 25 w 25"/>
                <a:gd name="T123" fmla="*/ 47 h 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5" h="47">
                  <a:moveTo>
                    <a:pt x="18" y="43"/>
                  </a:moveTo>
                  <a:lnTo>
                    <a:pt x="19" y="41"/>
                  </a:lnTo>
                  <a:lnTo>
                    <a:pt x="21" y="38"/>
                  </a:lnTo>
                  <a:lnTo>
                    <a:pt x="25" y="33"/>
                  </a:lnTo>
                  <a:lnTo>
                    <a:pt x="23" y="30"/>
                  </a:lnTo>
                  <a:lnTo>
                    <a:pt x="22" y="30"/>
                  </a:lnTo>
                  <a:lnTo>
                    <a:pt x="21" y="28"/>
                  </a:lnTo>
                  <a:lnTo>
                    <a:pt x="22" y="27"/>
                  </a:lnTo>
                  <a:lnTo>
                    <a:pt x="22" y="25"/>
                  </a:lnTo>
                  <a:lnTo>
                    <a:pt x="21" y="24"/>
                  </a:lnTo>
                  <a:lnTo>
                    <a:pt x="22" y="22"/>
                  </a:lnTo>
                  <a:lnTo>
                    <a:pt x="21" y="22"/>
                  </a:lnTo>
                  <a:lnTo>
                    <a:pt x="21" y="19"/>
                  </a:lnTo>
                  <a:lnTo>
                    <a:pt x="21" y="18"/>
                  </a:lnTo>
                  <a:lnTo>
                    <a:pt x="21" y="15"/>
                  </a:lnTo>
                  <a:lnTo>
                    <a:pt x="19" y="11"/>
                  </a:lnTo>
                  <a:lnTo>
                    <a:pt x="21" y="10"/>
                  </a:lnTo>
                  <a:lnTo>
                    <a:pt x="20" y="8"/>
                  </a:lnTo>
                  <a:lnTo>
                    <a:pt x="18" y="6"/>
                  </a:lnTo>
                  <a:lnTo>
                    <a:pt x="18" y="5"/>
                  </a:lnTo>
                  <a:lnTo>
                    <a:pt x="19" y="3"/>
                  </a:lnTo>
                  <a:lnTo>
                    <a:pt x="19" y="1"/>
                  </a:lnTo>
                  <a:lnTo>
                    <a:pt x="17" y="0"/>
                  </a:lnTo>
                  <a:lnTo>
                    <a:pt x="15" y="0"/>
                  </a:lnTo>
                  <a:lnTo>
                    <a:pt x="13" y="1"/>
                  </a:lnTo>
                  <a:lnTo>
                    <a:pt x="13" y="4"/>
                  </a:lnTo>
                  <a:lnTo>
                    <a:pt x="11" y="5"/>
                  </a:lnTo>
                  <a:lnTo>
                    <a:pt x="10" y="5"/>
                  </a:lnTo>
                  <a:lnTo>
                    <a:pt x="9" y="5"/>
                  </a:lnTo>
                  <a:lnTo>
                    <a:pt x="8" y="5"/>
                  </a:lnTo>
                  <a:lnTo>
                    <a:pt x="6" y="5"/>
                  </a:lnTo>
                  <a:lnTo>
                    <a:pt x="5" y="5"/>
                  </a:lnTo>
                  <a:lnTo>
                    <a:pt x="3" y="3"/>
                  </a:lnTo>
                  <a:lnTo>
                    <a:pt x="1" y="3"/>
                  </a:lnTo>
                  <a:lnTo>
                    <a:pt x="0" y="4"/>
                  </a:lnTo>
                  <a:lnTo>
                    <a:pt x="1" y="5"/>
                  </a:lnTo>
                  <a:lnTo>
                    <a:pt x="2" y="6"/>
                  </a:lnTo>
                  <a:lnTo>
                    <a:pt x="4" y="6"/>
                  </a:lnTo>
                  <a:lnTo>
                    <a:pt x="7" y="8"/>
                  </a:lnTo>
                  <a:lnTo>
                    <a:pt x="6" y="10"/>
                  </a:lnTo>
                  <a:lnTo>
                    <a:pt x="8" y="11"/>
                  </a:lnTo>
                  <a:lnTo>
                    <a:pt x="8" y="13"/>
                  </a:lnTo>
                  <a:lnTo>
                    <a:pt x="8" y="15"/>
                  </a:lnTo>
                  <a:lnTo>
                    <a:pt x="8" y="17"/>
                  </a:lnTo>
                  <a:lnTo>
                    <a:pt x="9" y="17"/>
                  </a:lnTo>
                  <a:lnTo>
                    <a:pt x="11" y="19"/>
                  </a:lnTo>
                  <a:lnTo>
                    <a:pt x="11" y="20"/>
                  </a:lnTo>
                  <a:lnTo>
                    <a:pt x="11" y="21"/>
                  </a:lnTo>
                  <a:lnTo>
                    <a:pt x="11" y="22"/>
                  </a:lnTo>
                  <a:lnTo>
                    <a:pt x="10" y="22"/>
                  </a:lnTo>
                  <a:lnTo>
                    <a:pt x="9" y="25"/>
                  </a:lnTo>
                  <a:lnTo>
                    <a:pt x="8" y="27"/>
                  </a:lnTo>
                  <a:lnTo>
                    <a:pt x="7" y="27"/>
                  </a:lnTo>
                  <a:lnTo>
                    <a:pt x="6" y="28"/>
                  </a:lnTo>
                  <a:lnTo>
                    <a:pt x="5" y="29"/>
                  </a:lnTo>
                  <a:lnTo>
                    <a:pt x="4" y="30"/>
                  </a:lnTo>
                  <a:lnTo>
                    <a:pt x="4" y="31"/>
                  </a:lnTo>
                  <a:lnTo>
                    <a:pt x="3" y="31"/>
                  </a:lnTo>
                  <a:lnTo>
                    <a:pt x="3" y="32"/>
                  </a:lnTo>
                  <a:lnTo>
                    <a:pt x="1" y="33"/>
                  </a:lnTo>
                  <a:cubicBezTo>
                    <a:pt x="1" y="33"/>
                    <a:pt x="1" y="35"/>
                    <a:pt x="1" y="36"/>
                  </a:cubicBezTo>
                  <a:cubicBezTo>
                    <a:pt x="2" y="36"/>
                    <a:pt x="2" y="38"/>
                    <a:pt x="2" y="38"/>
                  </a:cubicBezTo>
                  <a:lnTo>
                    <a:pt x="3" y="40"/>
                  </a:lnTo>
                  <a:lnTo>
                    <a:pt x="2" y="41"/>
                  </a:lnTo>
                  <a:lnTo>
                    <a:pt x="2" y="44"/>
                  </a:lnTo>
                  <a:lnTo>
                    <a:pt x="4" y="45"/>
                  </a:lnTo>
                  <a:lnTo>
                    <a:pt x="5" y="45"/>
                  </a:lnTo>
                  <a:lnTo>
                    <a:pt x="6" y="47"/>
                  </a:lnTo>
                  <a:lnTo>
                    <a:pt x="8" y="47"/>
                  </a:lnTo>
                  <a:lnTo>
                    <a:pt x="8" y="46"/>
                  </a:lnTo>
                  <a:lnTo>
                    <a:pt x="9" y="46"/>
                  </a:lnTo>
                  <a:lnTo>
                    <a:pt x="10" y="46"/>
                  </a:lnTo>
                  <a:lnTo>
                    <a:pt x="12" y="46"/>
                  </a:lnTo>
                  <a:lnTo>
                    <a:pt x="12" y="45"/>
                  </a:lnTo>
                  <a:lnTo>
                    <a:pt x="14" y="44"/>
                  </a:lnTo>
                  <a:lnTo>
                    <a:pt x="15" y="44"/>
                  </a:lnTo>
                  <a:lnTo>
                    <a:pt x="16" y="44"/>
                  </a:lnTo>
                  <a:lnTo>
                    <a:pt x="18" y="4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83" name="Freeform 1059"/>
            <p:cNvSpPr>
              <a:spLocks/>
            </p:cNvSpPr>
            <p:nvPr/>
          </p:nvSpPr>
          <p:spPr bwMode="auto">
            <a:xfrm>
              <a:off x="3283" y="1812"/>
              <a:ext cx="60" cy="48"/>
            </a:xfrm>
            <a:custGeom>
              <a:avLst/>
              <a:gdLst>
                <a:gd name="T0" fmla="*/ 2160 w 10"/>
                <a:gd name="T1" fmla="*/ 1728 h 8"/>
                <a:gd name="T2" fmla="*/ 1512 w 10"/>
                <a:gd name="T3" fmla="*/ 1728 h 8"/>
                <a:gd name="T4" fmla="*/ 1296 w 10"/>
                <a:gd name="T5" fmla="*/ 1728 h 8"/>
                <a:gd name="T6" fmla="*/ 1296 w 10"/>
                <a:gd name="T7" fmla="*/ 1512 h 8"/>
                <a:gd name="T8" fmla="*/ 864 w 10"/>
                <a:gd name="T9" fmla="*/ 1296 h 8"/>
                <a:gd name="T10" fmla="*/ 648 w 10"/>
                <a:gd name="T11" fmla="*/ 1512 h 8"/>
                <a:gd name="T12" fmla="*/ 432 w 10"/>
                <a:gd name="T13" fmla="*/ 1296 h 8"/>
                <a:gd name="T14" fmla="*/ 216 w 10"/>
                <a:gd name="T15" fmla="*/ 1080 h 8"/>
                <a:gd name="T16" fmla="*/ 216 w 10"/>
                <a:gd name="T17" fmla="*/ 648 h 8"/>
                <a:gd name="T18" fmla="*/ 0 w 10"/>
                <a:gd name="T19" fmla="*/ 648 h 8"/>
                <a:gd name="T20" fmla="*/ 0 w 10"/>
                <a:gd name="T21" fmla="*/ 432 h 8"/>
                <a:gd name="T22" fmla="*/ 648 w 10"/>
                <a:gd name="T23" fmla="*/ 0 h 8"/>
                <a:gd name="T24" fmla="*/ 1080 w 10"/>
                <a:gd name="T25" fmla="*/ 0 h 8"/>
                <a:gd name="T26" fmla="*/ 1296 w 10"/>
                <a:gd name="T27" fmla="*/ 0 h 8"/>
                <a:gd name="T28" fmla="*/ 1512 w 10"/>
                <a:gd name="T29" fmla="*/ 0 h 8"/>
                <a:gd name="T30" fmla="*/ 2160 w 10"/>
                <a:gd name="T31" fmla="*/ 0 h 8"/>
                <a:gd name="T32" fmla="*/ 1944 w 10"/>
                <a:gd name="T33" fmla="*/ 864 h 8"/>
                <a:gd name="T34" fmla="*/ 2160 w 10"/>
                <a:gd name="T35" fmla="*/ 1296 h 8"/>
                <a:gd name="T36" fmla="*/ 2160 w 10"/>
                <a:gd name="T37" fmla="*/ 1728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8"/>
                <a:gd name="T59" fmla="*/ 10 w 1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8">
                  <a:moveTo>
                    <a:pt x="10" y="8"/>
                  </a:moveTo>
                  <a:lnTo>
                    <a:pt x="7" y="8"/>
                  </a:lnTo>
                  <a:lnTo>
                    <a:pt x="6" y="8"/>
                  </a:lnTo>
                  <a:lnTo>
                    <a:pt x="6" y="7"/>
                  </a:lnTo>
                  <a:lnTo>
                    <a:pt x="4" y="6"/>
                  </a:lnTo>
                  <a:lnTo>
                    <a:pt x="3" y="7"/>
                  </a:lnTo>
                  <a:lnTo>
                    <a:pt x="2" y="6"/>
                  </a:lnTo>
                  <a:lnTo>
                    <a:pt x="1" y="5"/>
                  </a:lnTo>
                  <a:lnTo>
                    <a:pt x="1" y="3"/>
                  </a:lnTo>
                  <a:lnTo>
                    <a:pt x="0" y="3"/>
                  </a:lnTo>
                  <a:lnTo>
                    <a:pt x="0" y="2"/>
                  </a:lnTo>
                  <a:lnTo>
                    <a:pt x="3" y="0"/>
                  </a:lnTo>
                  <a:lnTo>
                    <a:pt x="5" y="0"/>
                  </a:lnTo>
                  <a:lnTo>
                    <a:pt x="6" y="0"/>
                  </a:lnTo>
                  <a:lnTo>
                    <a:pt x="7" y="0"/>
                  </a:lnTo>
                  <a:lnTo>
                    <a:pt x="10" y="0"/>
                  </a:lnTo>
                  <a:lnTo>
                    <a:pt x="9" y="4"/>
                  </a:lnTo>
                  <a:lnTo>
                    <a:pt x="10" y="6"/>
                  </a:lnTo>
                  <a:lnTo>
                    <a:pt x="10"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84" name="Freeform 1060"/>
            <p:cNvSpPr>
              <a:spLocks/>
            </p:cNvSpPr>
            <p:nvPr/>
          </p:nvSpPr>
          <p:spPr bwMode="auto">
            <a:xfrm>
              <a:off x="3283" y="1812"/>
              <a:ext cx="60" cy="48"/>
            </a:xfrm>
            <a:custGeom>
              <a:avLst/>
              <a:gdLst>
                <a:gd name="T0" fmla="*/ 2160 w 10"/>
                <a:gd name="T1" fmla="*/ 1728 h 8"/>
                <a:gd name="T2" fmla="*/ 1512 w 10"/>
                <a:gd name="T3" fmla="*/ 1728 h 8"/>
                <a:gd name="T4" fmla="*/ 1296 w 10"/>
                <a:gd name="T5" fmla="*/ 1728 h 8"/>
                <a:gd name="T6" fmla="*/ 1296 w 10"/>
                <a:gd name="T7" fmla="*/ 1512 h 8"/>
                <a:gd name="T8" fmla="*/ 864 w 10"/>
                <a:gd name="T9" fmla="*/ 1296 h 8"/>
                <a:gd name="T10" fmla="*/ 648 w 10"/>
                <a:gd name="T11" fmla="*/ 1512 h 8"/>
                <a:gd name="T12" fmla="*/ 432 w 10"/>
                <a:gd name="T13" fmla="*/ 1296 h 8"/>
                <a:gd name="T14" fmla="*/ 216 w 10"/>
                <a:gd name="T15" fmla="*/ 1080 h 8"/>
                <a:gd name="T16" fmla="*/ 216 w 10"/>
                <a:gd name="T17" fmla="*/ 648 h 8"/>
                <a:gd name="T18" fmla="*/ 0 w 10"/>
                <a:gd name="T19" fmla="*/ 648 h 8"/>
                <a:gd name="T20" fmla="*/ 0 w 10"/>
                <a:gd name="T21" fmla="*/ 432 h 8"/>
                <a:gd name="T22" fmla="*/ 648 w 10"/>
                <a:gd name="T23" fmla="*/ 0 h 8"/>
                <a:gd name="T24" fmla="*/ 1080 w 10"/>
                <a:gd name="T25" fmla="*/ 0 h 8"/>
                <a:gd name="T26" fmla="*/ 1296 w 10"/>
                <a:gd name="T27" fmla="*/ 0 h 8"/>
                <a:gd name="T28" fmla="*/ 1512 w 10"/>
                <a:gd name="T29" fmla="*/ 0 h 8"/>
                <a:gd name="T30" fmla="*/ 2160 w 10"/>
                <a:gd name="T31" fmla="*/ 0 h 8"/>
                <a:gd name="T32" fmla="*/ 1944 w 10"/>
                <a:gd name="T33" fmla="*/ 864 h 8"/>
                <a:gd name="T34" fmla="*/ 2160 w 10"/>
                <a:gd name="T35" fmla="*/ 1296 h 8"/>
                <a:gd name="T36" fmla="*/ 2160 w 10"/>
                <a:gd name="T37" fmla="*/ 1728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8"/>
                <a:gd name="T59" fmla="*/ 10 w 1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8">
                  <a:moveTo>
                    <a:pt x="10" y="8"/>
                  </a:moveTo>
                  <a:lnTo>
                    <a:pt x="7" y="8"/>
                  </a:lnTo>
                  <a:lnTo>
                    <a:pt x="6" y="8"/>
                  </a:lnTo>
                  <a:lnTo>
                    <a:pt x="6" y="7"/>
                  </a:lnTo>
                  <a:lnTo>
                    <a:pt x="4" y="6"/>
                  </a:lnTo>
                  <a:lnTo>
                    <a:pt x="3" y="7"/>
                  </a:lnTo>
                  <a:lnTo>
                    <a:pt x="2" y="6"/>
                  </a:lnTo>
                  <a:lnTo>
                    <a:pt x="1" y="5"/>
                  </a:lnTo>
                  <a:lnTo>
                    <a:pt x="1" y="3"/>
                  </a:lnTo>
                  <a:lnTo>
                    <a:pt x="0" y="3"/>
                  </a:lnTo>
                  <a:lnTo>
                    <a:pt x="0" y="2"/>
                  </a:lnTo>
                  <a:lnTo>
                    <a:pt x="3" y="0"/>
                  </a:lnTo>
                  <a:lnTo>
                    <a:pt x="5" y="0"/>
                  </a:lnTo>
                  <a:lnTo>
                    <a:pt x="6" y="0"/>
                  </a:lnTo>
                  <a:lnTo>
                    <a:pt x="7" y="0"/>
                  </a:lnTo>
                  <a:lnTo>
                    <a:pt x="10" y="0"/>
                  </a:lnTo>
                  <a:lnTo>
                    <a:pt x="9" y="4"/>
                  </a:lnTo>
                  <a:lnTo>
                    <a:pt x="10" y="6"/>
                  </a:lnTo>
                  <a:lnTo>
                    <a:pt x="10"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85" name="Freeform 1061"/>
            <p:cNvSpPr>
              <a:spLocks/>
            </p:cNvSpPr>
            <p:nvPr/>
          </p:nvSpPr>
          <p:spPr bwMode="auto">
            <a:xfrm>
              <a:off x="3247" y="1848"/>
              <a:ext cx="102" cy="66"/>
            </a:xfrm>
            <a:custGeom>
              <a:avLst/>
              <a:gdLst>
                <a:gd name="T0" fmla="*/ 3672 w 17"/>
                <a:gd name="T1" fmla="*/ 1944 h 11"/>
                <a:gd name="T2" fmla="*/ 3672 w 17"/>
                <a:gd name="T3" fmla="*/ 1296 h 11"/>
                <a:gd name="T4" fmla="*/ 3456 w 17"/>
                <a:gd name="T5" fmla="*/ 864 h 11"/>
                <a:gd name="T6" fmla="*/ 3456 w 17"/>
                <a:gd name="T7" fmla="*/ 432 h 11"/>
                <a:gd name="T8" fmla="*/ 2808 w 17"/>
                <a:gd name="T9" fmla="*/ 432 h 11"/>
                <a:gd name="T10" fmla="*/ 2592 w 17"/>
                <a:gd name="T11" fmla="*/ 432 h 11"/>
                <a:gd name="T12" fmla="*/ 2592 w 17"/>
                <a:gd name="T13" fmla="*/ 216 h 11"/>
                <a:gd name="T14" fmla="*/ 2160 w 17"/>
                <a:gd name="T15" fmla="*/ 0 h 11"/>
                <a:gd name="T16" fmla="*/ 1944 w 17"/>
                <a:gd name="T17" fmla="*/ 216 h 11"/>
                <a:gd name="T18" fmla="*/ 1944 w 17"/>
                <a:gd name="T19" fmla="*/ 216 h 11"/>
                <a:gd name="T20" fmla="*/ 1944 w 17"/>
                <a:gd name="T21" fmla="*/ 432 h 11"/>
                <a:gd name="T22" fmla="*/ 1728 w 17"/>
                <a:gd name="T23" fmla="*/ 1080 h 11"/>
                <a:gd name="T24" fmla="*/ 1512 w 17"/>
                <a:gd name="T25" fmla="*/ 1080 h 11"/>
                <a:gd name="T26" fmla="*/ 1296 w 17"/>
                <a:gd name="T27" fmla="*/ 648 h 11"/>
                <a:gd name="T28" fmla="*/ 1080 w 17"/>
                <a:gd name="T29" fmla="*/ 432 h 11"/>
                <a:gd name="T30" fmla="*/ 648 w 17"/>
                <a:gd name="T31" fmla="*/ 432 h 11"/>
                <a:gd name="T32" fmla="*/ 432 w 17"/>
                <a:gd name="T33" fmla="*/ 648 h 11"/>
                <a:gd name="T34" fmla="*/ 432 w 17"/>
                <a:gd name="T35" fmla="*/ 1080 h 11"/>
                <a:gd name="T36" fmla="*/ 216 w 17"/>
                <a:gd name="T37" fmla="*/ 1296 h 11"/>
                <a:gd name="T38" fmla="*/ 0 w 17"/>
                <a:gd name="T39" fmla="*/ 1728 h 11"/>
                <a:gd name="T40" fmla="*/ 216 w 17"/>
                <a:gd name="T41" fmla="*/ 1944 h 11"/>
                <a:gd name="T42" fmla="*/ 432 w 17"/>
                <a:gd name="T43" fmla="*/ 1512 h 11"/>
                <a:gd name="T44" fmla="*/ 1512 w 17"/>
                <a:gd name="T45" fmla="*/ 1512 h 11"/>
                <a:gd name="T46" fmla="*/ 2592 w 17"/>
                <a:gd name="T47" fmla="*/ 1728 h 11"/>
                <a:gd name="T48" fmla="*/ 3024 w 17"/>
                <a:gd name="T49" fmla="*/ 2376 h 11"/>
                <a:gd name="T50" fmla="*/ 3240 w 17"/>
                <a:gd name="T51" fmla="*/ 2376 h 11"/>
                <a:gd name="T52" fmla="*/ 3672 w 17"/>
                <a:gd name="T53" fmla="*/ 1944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
                <a:gd name="T82" fmla="*/ 0 h 11"/>
                <a:gd name="T83" fmla="*/ 17 w 17"/>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 h="11">
                  <a:moveTo>
                    <a:pt x="17" y="9"/>
                  </a:moveTo>
                  <a:lnTo>
                    <a:pt x="17" y="6"/>
                  </a:lnTo>
                  <a:lnTo>
                    <a:pt x="16" y="4"/>
                  </a:lnTo>
                  <a:lnTo>
                    <a:pt x="16" y="2"/>
                  </a:lnTo>
                  <a:lnTo>
                    <a:pt x="13" y="2"/>
                  </a:lnTo>
                  <a:lnTo>
                    <a:pt x="12" y="2"/>
                  </a:lnTo>
                  <a:lnTo>
                    <a:pt x="12" y="1"/>
                  </a:lnTo>
                  <a:lnTo>
                    <a:pt x="10" y="0"/>
                  </a:lnTo>
                  <a:lnTo>
                    <a:pt x="9" y="1"/>
                  </a:lnTo>
                  <a:lnTo>
                    <a:pt x="9" y="2"/>
                  </a:lnTo>
                  <a:lnTo>
                    <a:pt x="8" y="5"/>
                  </a:lnTo>
                  <a:lnTo>
                    <a:pt x="7" y="5"/>
                  </a:lnTo>
                  <a:lnTo>
                    <a:pt x="6" y="3"/>
                  </a:lnTo>
                  <a:lnTo>
                    <a:pt x="5" y="2"/>
                  </a:lnTo>
                  <a:lnTo>
                    <a:pt x="3" y="2"/>
                  </a:lnTo>
                  <a:lnTo>
                    <a:pt x="2" y="3"/>
                  </a:lnTo>
                  <a:lnTo>
                    <a:pt x="2" y="5"/>
                  </a:lnTo>
                  <a:lnTo>
                    <a:pt x="1" y="6"/>
                  </a:lnTo>
                  <a:lnTo>
                    <a:pt x="0" y="8"/>
                  </a:lnTo>
                  <a:lnTo>
                    <a:pt x="1" y="9"/>
                  </a:lnTo>
                  <a:lnTo>
                    <a:pt x="2" y="7"/>
                  </a:lnTo>
                  <a:lnTo>
                    <a:pt x="7" y="7"/>
                  </a:lnTo>
                  <a:lnTo>
                    <a:pt x="12" y="8"/>
                  </a:lnTo>
                  <a:lnTo>
                    <a:pt x="14" y="11"/>
                  </a:lnTo>
                  <a:lnTo>
                    <a:pt x="15" y="11"/>
                  </a:lnTo>
                  <a:lnTo>
                    <a:pt x="17" y="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86" name="Freeform 1062"/>
            <p:cNvSpPr>
              <a:spLocks/>
            </p:cNvSpPr>
            <p:nvPr/>
          </p:nvSpPr>
          <p:spPr bwMode="auto">
            <a:xfrm>
              <a:off x="3247" y="1848"/>
              <a:ext cx="102" cy="66"/>
            </a:xfrm>
            <a:custGeom>
              <a:avLst/>
              <a:gdLst>
                <a:gd name="T0" fmla="*/ 3672 w 17"/>
                <a:gd name="T1" fmla="*/ 1944 h 11"/>
                <a:gd name="T2" fmla="*/ 3672 w 17"/>
                <a:gd name="T3" fmla="*/ 1296 h 11"/>
                <a:gd name="T4" fmla="*/ 3456 w 17"/>
                <a:gd name="T5" fmla="*/ 864 h 11"/>
                <a:gd name="T6" fmla="*/ 3456 w 17"/>
                <a:gd name="T7" fmla="*/ 432 h 11"/>
                <a:gd name="T8" fmla="*/ 2808 w 17"/>
                <a:gd name="T9" fmla="*/ 432 h 11"/>
                <a:gd name="T10" fmla="*/ 2592 w 17"/>
                <a:gd name="T11" fmla="*/ 432 h 11"/>
                <a:gd name="T12" fmla="*/ 2592 w 17"/>
                <a:gd name="T13" fmla="*/ 216 h 11"/>
                <a:gd name="T14" fmla="*/ 2160 w 17"/>
                <a:gd name="T15" fmla="*/ 0 h 11"/>
                <a:gd name="T16" fmla="*/ 1944 w 17"/>
                <a:gd name="T17" fmla="*/ 216 h 11"/>
                <a:gd name="T18" fmla="*/ 1944 w 17"/>
                <a:gd name="T19" fmla="*/ 216 h 11"/>
                <a:gd name="T20" fmla="*/ 1944 w 17"/>
                <a:gd name="T21" fmla="*/ 432 h 11"/>
                <a:gd name="T22" fmla="*/ 1728 w 17"/>
                <a:gd name="T23" fmla="*/ 1080 h 11"/>
                <a:gd name="T24" fmla="*/ 1512 w 17"/>
                <a:gd name="T25" fmla="*/ 1080 h 11"/>
                <a:gd name="T26" fmla="*/ 1296 w 17"/>
                <a:gd name="T27" fmla="*/ 648 h 11"/>
                <a:gd name="T28" fmla="*/ 1080 w 17"/>
                <a:gd name="T29" fmla="*/ 432 h 11"/>
                <a:gd name="T30" fmla="*/ 648 w 17"/>
                <a:gd name="T31" fmla="*/ 432 h 11"/>
                <a:gd name="T32" fmla="*/ 432 w 17"/>
                <a:gd name="T33" fmla="*/ 648 h 11"/>
                <a:gd name="T34" fmla="*/ 432 w 17"/>
                <a:gd name="T35" fmla="*/ 1080 h 11"/>
                <a:gd name="T36" fmla="*/ 216 w 17"/>
                <a:gd name="T37" fmla="*/ 1296 h 11"/>
                <a:gd name="T38" fmla="*/ 0 w 17"/>
                <a:gd name="T39" fmla="*/ 1728 h 11"/>
                <a:gd name="T40" fmla="*/ 216 w 17"/>
                <a:gd name="T41" fmla="*/ 1944 h 11"/>
                <a:gd name="T42" fmla="*/ 432 w 17"/>
                <a:gd name="T43" fmla="*/ 1512 h 11"/>
                <a:gd name="T44" fmla="*/ 1512 w 17"/>
                <a:gd name="T45" fmla="*/ 1512 h 11"/>
                <a:gd name="T46" fmla="*/ 2592 w 17"/>
                <a:gd name="T47" fmla="*/ 1728 h 11"/>
                <a:gd name="T48" fmla="*/ 3024 w 17"/>
                <a:gd name="T49" fmla="*/ 2376 h 11"/>
                <a:gd name="T50" fmla="*/ 3240 w 17"/>
                <a:gd name="T51" fmla="*/ 2376 h 11"/>
                <a:gd name="T52" fmla="*/ 3672 w 17"/>
                <a:gd name="T53" fmla="*/ 1944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
                <a:gd name="T82" fmla="*/ 0 h 11"/>
                <a:gd name="T83" fmla="*/ 17 w 17"/>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 h="11">
                  <a:moveTo>
                    <a:pt x="17" y="9"/>
                  </a:moveTo>
                  <a:lnTo>
                    <a:pt x="17" y="6"/>
                  </a:lnTo>
                  <a:lnTo>
                    <a:pt x="16" y="4"/>
                  </a:lnTo>
                  <a:lnTo>
                    <a:pt x="16" y="2"/>
                  </a:lnTo>
                  <a:lnTo>
                    <a:pt x="13" y="2"/>
                  </a:lnTo>
                  <a:lnTo>
                    <a:pt x="12" y="2"/>
                  </a:lnTo>
                  <a:lnTo>
                    <a:pt x="12" y="1"/>
                  </a:lnTo>
                  <a:lnTo>
                    <a:pt x="10" y="0"/>
                  </a:lnTo>
                  <a:lnTo>
                    <a:pt x="9" y="1"/>
                  </a:lnTo>
                  <a:lnTo>
                    <a:pt x="9" y="2"/>
                  </a:lnTo>
                  <a:lnTo>
                    <a:pt x="8" y="5"/>
                  </a:lnTo>
                  <a:lnTo>
                    <a:pt x="7" y="5"/>
                  </a:lnTo>
                  <a:lnTo>
                    <a:pt x="6" y="3"/>
                  </a:lnTo>
                  <a:lnTo>
                    <a:pt x="5" y="2"/>
                  </a:lnTo>
                  <a:lnTo>
                    <a:pt x="3" y="2"/>
                  </a:lnTo>
                  <a:lnTo>
                    <a:pt x="2" y="3"/>
                  </a:lnTo>
                  <a:lnTo>
                    <a:pt x="2" y="5"/>
                  </a:lnTo>
                  <a:lnTo>
                    <a:pt x="1" y="6"/>
                  </a:lnTo>
                  <a:lnTo>
                    <a:pt x="0" y="8"/>
                  </a:lnTo>
                  <a:lnTo>
                    <a:pt x="1" y="9"/>
                  </a:lnTo>
                  <a:lnTo>
                    <a:pt x="2" y="7"/>
                  </a:lnTo>
                  <a:lnTo>
                    <a:pt x="7" y="7"/>
                  </a:lnTo>
                  <a:lnTo>
                    <a:pt x="12" y="8"/>
                  </a:lnTo>
                  <a:lnTo>
                    <a:pt x="14" y="11"/>
                  </a:lnTo>
                  <a:lnTo>
                    <a:pt x="15" y="11"/>
                  </a:lnTo>
                  <a:lnTo>
                    <a:pt x="17" y="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87" name="Freeform 1063"/>
            <p:cNvSpPr>
              <a:spLocks/>
            </p:cNvSpPr>
            <p:nvPr/>
          </p:nvSpPr>
          <p:spPr bwMode="auto">
            <a:xfrm>
              <a:off x="3985" y="1950"/>
              <a:ext cx="852" cy="600"/>
            </a:xfrm>
            <a:custGeom>
              <a:avLst/>
              <a:gdLst>
                <a:gd name="T0" fmla="*/ 26784 w 142"/>
                <a:gd name="T1" fmla="*/ 9072 h 100"/>
                <a:gd name="T2" fmla="*/ 27648 w 142"/>
                <a:gd name="T3" fmla="*/ 8640 h 100"/>
                <a:gd name="T4" fmla="*/ 29160 w 142"/>
                <a:gd name="T5" fmla="*/ 6696 h 100"/>
                <a:gd name="T6" fmla="*/ 30672 w 142"/>
                <a:gd name="T7" fmla="*/ 4320 h 100"/>
                <a:gd name="T8" fmla="*/ 28944 w 142"/>
                <a:gd name="T9" fmla="*/ 4752 h 100"/>
                <a:gd name="T10" fmla="*/ 27000 w 142"/>
                <a:gd name="T11" fmla="*/ 2592 h 100"/>
                <a:gd name="T12" fmla="*/ 24840 w 142"/>
                <a:gd name="T13" fmla="*/ 0 h 100"/>
                <a:gd name="T14" fmla="*/ 23112 w 142"/>
                <a:gd name="T15" fmla="*/ 1728 h 100"/>
                <a:gd name="T16" fmla="*/ 21600 w 142"/>
                <a:gd name="T17" fmla="*/ 3240 h 100"/>
                <a:gd name="T18" fmla="*/ 21168 w 142"/>
                <a:gd name="T19" fmla="*/ 4968 h 100"/>
                <a:gd name="T20" fmla="*/ 23112 w 142"/>
                <a:gd name="T21" fmla="*/ 5400 h 100"/>
                <a:gd name="T22" fmla="*/ 21816 w 142"/>
                <a:gd name="T23" fmla="*/ 5832 h 100"/>
                <a:gd name="T24" fmla="*/ 20520 w 142"/>
                <a:gd name="T25" fmla="*/ 6264 h 100"/>
                <a:gd name="T26" fmla="*/ 19008 w 142"/>
                <a:gd name="T27" fmla="*/ 7776 h 100"/>
                <a:gd name="T28" fmla="*/ 16632 w 142"/>
                <a:gd name="T29" fmla="*/ 8640 h 100"/>
                <a:gd name="T30" fmla="*/ 14040 w 142"/>
                <a:gd name="T31" fmla="*/ 8424 h 100"/>
                <a:gd name="T32" fmla="*/ 11880 w 142"/>
                <a:gd name="T33" fmla="*/ 8640 h 100"/>
                <a:gd name="T34" fmla="*/ 8856 w 142"/>
                <a:gd name="T35" fmla="*/ 6696 h 100"/>
                <a:gd name="T36" fmla="*/ 6912 w 142"/>
                <a:gd name="T37" fmla="*/ 3888 h 100"/>
                <a:gd name="T38" fmla="*/ 5400 w 142"/>
                <a:gd name="T39" fmla="*/ 5400 h 100"/>
                <a:gd name="T40" fmla="*/ 3888 w 142"/>
                <a:gd name="T41" fmla="*/ 6480 h 100"/>
                <a:gd name="T42" fmla="*/ 3240 w 142"/>
                <a:gd name="T43" fmla="*/ 8640 h 100"/>
                <a:gd name="T44" fmla="*/ 1296 w 142"/>
                <a:gd name="T45" fmla="*/ 9936 h 100"/>
                <a:gd name="T46" fmla="*/ 0 w 142"/>
                <a:gd name="T47" fmla="*/ 11016 h 100"/>
                <a:gd name="T48" fmla="*/ 648 w 142"/>
                <a:gd name="T49" fmla="*/ 12096 h 100"/>
                <a:gd name="T50" fmla="*/ 1728 w 142"/>
                <a:gd name="T51" fmla="*/ 13392 h 100"/>
                <a:gd name="T52" fmla="*/ 2592 w 142"/>
                <a:gd name="T53" fmla="*/ 14040 h 100"/>
                <a:gd name="T54" fmla="*/ 2376 w 142"/>
                <a:gd name="T55" fmla="*/ 14904 h 100"/>
                <a:gd name="T56" fmla="*/ 2592 w 142"/>
                <a:gd name="T57" fmla="*/ 15768 h 100"/>
                <a:gd name="T58" fmla="*/ 5400 w 142"/>
                <a:gd name="T59" fmla="*/ 16848 h 100"/>
                <a:gd name="T60" fmla="*/ 7992 w 142"/>
                <a:gd name="T61" fmla="*/ 17064 h 100"/>
                <a:gd name="T62" fmla="*/ 10152 w 142"/>
                <a:gd name="T63" fmla="*/ 16848 h 100"/>
                <a:gd name="T64" fmla="*/ 12096 w 142"/>
                <a:gd name="T65" fmla="*/ 17280 h 100"/>
                <a:gd name="T66" fmla="*/ 12312 w 142"/>
                <a:gd name="T67" fmla="*/ 19656 h 100"/>
                <a:gd name="T68" fmla="*/ 13608 w 142"/>
                <a:gd name="T69" fmla="*/ 20952 h 100"/>
                <a:gd name="T70" fmla="*/ 14472 w 142"/>
                <a:gd name="T71" fmla="*/ 20304 h 100"/>
                <a:gd name="T72" fmla="*/ 15984 w 142"/>
                <a:gd name="T73" fmla="*/ 20088 h 100"/>
                <a:gd name="T74" fmla="*/ 17064 w 142"/>
                <a:gd name="T75" fmla="*/ 20736 h 100"/>
                <a:gd name="T76" fmla="*/ 18144 w 142"/>
                <a:gd name="T77" fmla="*/ 21600 h 100"/>
                <a:gd name="T78" fmla="*/ 19008 w 142"/>
                <a:gd name="T79" fmla="*/ 20952 h 100"/>
                <a:gd name="T80" fmla="*/ 20088 w 142"/>
                <a:gd name="T81" fmla="*/ 20304 h 100"/>
                <a:gd name="T82" fmla="*/ 21168 w 142"/>
                <a:gd name="T83" fmla="*/ 20304 h 100"/>
                <a:gd name="T84" fmla="*/ 22248 w 142"/>
                <a:gd name="T85" fmla="*/ 19440 h 100"/>
                <a:gd name="T86" fmla="*/ 23112 w 142"/>
                <a:gd name="T87" fmla="*/ 18360 h 100"/>
                <a:gd name="T88" fmla="*/ 23976 w 142"/>
                <a:gd name="T89" fmla="*/ 17280 h 100"/>
                <a:gd name="T90" fmla="*/ 23976 w 142"/>
                <a:gd name="T91" fmla="*/ 16200 h 100"/>
                <a:gd name="T92" fmla="*/ 24192 w 142"/>
                <a:gd name="T93" fmla="*/ 15768 h 100"/>
                <a:gd name="T94" fmla="*/ 23976 w 142"/>
                <a:gd name="T95" fmla="*/ 14904 h 100"/>
                <a:gd name="T96" fmla="*/ 23112 w 142"/>
                <a:gd name="T97" fmla="*/ 13608 h 100"/>
                <a:gd name="T98" fmla="*/ 23328 w 142"/>
                <a:gd name="T99" fmla="*/ 12528 h 100"/>
                <a:gd name="T100" fmla="*/ 24192 w 142"/>
                <a:gd name="T101" fmla="*/ 12096 h 100"/>
                <a:gd name="T102" fmla="*/ 23544 w 142"/>
                <a:gd name="T103" fmla="*/ 11664 h 100"/>
                <a:gd name="T104" fmla="*/ 22248 w 142"/>
                <a:gd name="T105" fmla="*/ 11664 h 100"/>
                <a:gd name="T106" fmla="*/ 22680 w 142"/>
                <a:gd name="T107" fmla="*/ 10584 h 100"/>
                <a:gd name="T108" fmla="*/ 24192 w 142"/>
                <a:gd name="T109" fmla="*/ 9720 h 100"/>
                <a:gd name="T110" fmla="*/ 24408 w 142"/>
                <a:gd name="T111" fmla="*/ 10800 h 1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2"/>
                <a:gd name="T169" fmla="*/ 0 h 100"/>
                <a:gd name="T170" fmla="*/ 142 w 142"/>
                <a:gd name="T171" fmla="*/ 100 h 1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2" h="100">
                  <a:moveTo>
                    <a:pt x="117" y="48"/>
                  </a:moveTo>
                  <a:lnTo>
                    <a:pt x="118" y="46"/>
                  </a:lnTo>
                  <a:lnTo>
                    <a:pt x="121" y="45"/>
                  </a:lnTo>
                  <a:lnTo>
                    <a:pt x="123" y="41"/>
                  </a:lnTo>
                  <a:lnTo>
                    <a:pt x="124" y="42"/>
                  </a:lnTo>
                  <a:lnTo>
                    <a:pt x="124" y="43"/>
                  </a:lnTo>
                  <a:lnTo>
                    <a:pt x="126" y="43"/>
                  </a:lnTo>
                  <a:lnTo>
                    <a:pt x="127" y="42"/>
                  </a:lnTo>
                  <a:lnTo>
                    <a:pt x="127" y="40"/>
                  </a:lnTo>
                  <a:lnTo>
                    <a:pt x="128" y="40"/>
                  </a:lnTo>
                  <a:lnTo>
                    <a:pt x="131" y="38"/>
                  </a:lnTo>
                  <a:lnTo>
                    <a:pt x="134" y="37"/>
                  </a:lnTo>
                  <a:lnTo>
                    <a:pt x="134" y="35"/>
                  </a:lnTo>
                  <a:lnTo>
                    <a:pt x="133" y="32"/>
                  </a:lnTo>
                  <a:lnTo>
                    <a:pt x="135" y="31"/>
                  </a:lnTo>
                  <a:lnTo>
                    <a:pt x="137" y="31"/>
                  </a:lnTo>
                  <a:lnTo>
                    <a:pt x="139" y="30"/>
                  </a:lnTo>
                  <a:lnTo>
                    <a:pt x="140" y="25"/>
                  </a:lnTo>
                  <a:lnTo>
                    <a:pt x="142" y="24"/>
                  </a:lnTo>
                  <a:lnTo>
                    <a:pt x="142" y="20"/>
                  </a:lnTo>
                  <a:lnTo>
                    <a:pt x="141" y="19"/>
                  </a:lnTo>
                  <a:lnTo>
                    <a:pt x="139" y="21"/>
                  </a:lnTo>
                  <a:lnTo>
                    <a:pt x="137" y="21"/>
                  </a:lnTo>
                  <a:lnTo>
                    <a:pt x="135" y="22"/>
                  </a:lnTo>
                  <a:lnTo>
                    <a:pt x="134" y="22"/>
                  </a:lnTo>
                  <a:lnTo>
                    <a:pt x="133" y="19"/>
                  </a:lnTo>
                  <a:lnTo>
                    <a:pt x="130" y="16"/>
                  </a:lnTo>
                  <a:lnTo>
                    <a:pt x="128" y="15"/>
                  </a:lnTo>
                  <a:lnTo>
                    <a:pt x="125" y="15"/>
                  </a:lnTo>
                  <a:lnTo>
                    <a:pt x="125" y="12"/>
                  </a:lnTo>
                  <a:lnTo>
                    <a:pt x="123" y="8"/>
                  </a:lnTo>
                  <a:lnTo>
                    <a:pt x="123" y="6"/>
                  </a:lnTo>
                  <a:lnTo>
                    <a:pt x="121" y="2"/>
                  </a:lnTo>
                  <a:lnTo>
                    <a:pt x="119" y="2"/>
                  </a:lnTo>
                  <a:lnTo>
                    <a:pt x="115" y="0"/>
                  </a:lnTo>
                  <a:lnTo>
                    <a:pt x="110" y="1"/>
                  </a:lnTo>
                  <a:lnTo>
                    <a:pt x="107" y="5"/>
                  </a:lnTo>
                  <a:lnTo>
                    <a:pt x="109" y="5"/>
                  </a:lnTo>
                  <a:lnTo>
                    <a:pt x="109" y="7"/>
                  </a:lnTo>
                  <a:lnTo>
                    <a:pt x="107" y="8"/>
                  </a:lnTo>
                  <a:lnTo>
                    <a:pt x="106" y="11"/>
                  </a:lnTo>
                  <a:lnTo>
                    <a:pt x="105" y="12"/>
                  </a:lnTo>
                  <a:lnTo>
                    <a:pt x="105" y="14"/>
                  </a:lnTo>
                  <a:lnTo>
                    <a:pt x="102" y="16"/>
                  </a:lnTo>
                  <a:lnTo>
                    <a:pt x="100" y="15"/>
                  </a:lnTo>
                  <a:lnTo>
                    <a:pt x="100" y="16"/>
                  </a:lnTo>
                  <a:lnTo>
                    <a:pt x="98" y="19"/>
                  </a:lnTo>
                  <a:lnTo>
                    <a:pt x="97" y="21"/>
                  </a:lnTo>
                  <a:lnTo>
                    <a:pt x="97" y="22"/>
                  </a:lnTo>
                  <a:lnTo>
                    <a:pt x="98" y="23"/>
                  </a:lnTo>
                  <a:lnTo>
                    <a:pt x="99" y="22"/>
                  </a:lnTo>
                  <a:lnTo>
                    <a:pt x="101" y="23"/>
                  </a:lnTo>
                  <a:lnTo>
                    <a:pt x="102" y="21"/>
                  </a:lnTo>
                  <a:lnTo>
                    <a:pt x="106" y="23"/>
                  </a:lnTo>
                  <a:lnTo>
                    <a:pt x="107" y="25"/>
                  </a:lnTo>
                  <a:lnTo>
                    <a:pt x="106" y="26"/>
                  </a:lnTo>
                  <a:lnTo>
                    <a:pt x="104" y="25"/>
                  </a:lnTo>
                  <a:lnTo>
                    <a:pt x="102" y="25"/>
                  </a:lnTo>
                  <a:lnTo>
                    <a:pt x="103" y="27"/>
                  </a:lnTo>
                  <a:lnTo>
                    <a:pt x="101" y="27"/>
                  </a:lnTo>
                  <a:lnTo>
                    <a:pt x="100" y="26"/>
                  </a:lnTo>
                  <a:lnTo>
                    <a:pt x="99" y="27"/>
                  </a:lnTo>
                  <a:lnTo>
                    <a:pt x="98" y="30"/>
                  </a:lnTo>
                  <a:lnTo>
                    <a:pt x="97" y="30"/>
                  </a:lnTo>
                  <a:lnTo>
                    <a:pt x="95" y="29"/>
                  </a:lnTo>
                  <a:lnTo>
                    <a:pt x="93" y="32"/>
                  </a:lnTo>
                  <a:lnTo>
                    <a:pt x="89" y="31"/>
                  </a:lnTo>
                  <a:lnTo>
                    <a:pt x="88" y="33"/>
                  </a:lnTo>
                  <a:lnTo>
                    <a:pt x="89" y="35"/>
                  </a:lnTo>
                  <a:lnTo>
                    <a:pt x="88" y="36"/>
                  </a:lnTo>
                  <a:lnTo>
                    <a:pt x="86" y="37"/>
                  </a:lnTo>
                  <a:lnTo>
                    <a:pt x="84" y="39"/>
                  </a:lnTo>
                  <a:lnTo>
                    <a:pt x="81" y="40"/>
                  </a:lnTo>
                  <a:lnTo>
                    <a:pt x="79" y="40"/>
                  </a:lnTo>
                  <a:lnTo>
                    <a:pt x="77" y="40"/>
                  </a:lnTo>
                  <a:lnTo>
                    <a:pt x="74" y="42"/>
                  </a:lnTo>
                  <a:lnTo>
                    <a:pt x="72" y="42"/>
                  </a:lnTo>
                  <a:lnTo>
                    <a:pt x="70" y="41"/>
                  </a:lnTo>
                  <a:lnTo>
                    <a:pt x="67" y="41"/>
                  </a:lnTo>
                  <a:lnTo>
                    <a:pt x="65" y="39"/>
                  </a:lnTo>
                  <a:lnTo>
                    <a:pt x="61" y="38"/>
                  </a:lnTo>
                  <a:lnTo>
                    <a:pt x="58" y="39"/>
                  </a:lnTo>
                  <a:lnTo>
                    <a:pt x="57" y="38"/>
                  </a:lnTo>
                  <a:lnTo>
                    <a:pt x="56" y="39"/>
                  </a:lnTo>
                  <a:lnTo>
                    <a:pt x="55" y="40"/>
                  </a:lnTo>
                  <a:lnTo>
                    <a:pt x="53" y="39"/>
                  </a:lnTo>
                  <a:lnTo>
                    <a:pt x="51" y="38"/>
                  </a:lnTo>
                  <a:lnTo>
                    <a:pt x="52" y="35"/>
                  </a:lnTo>
                  <a:lnTo>
                    <a:pt x="44" y="31"/>
                  </a:lnTo>
                  <a:lnTo>
                    <a:pt x="41" y="31"/>
                  </a:lnTo>
                  <a:lnTo>
                    <a:pt x="39" y="29"/>
                  </a:lnTo>
                  <a:lnTo>
                    <a:pt x="41" y="27"/>
                  </a:lnTo>
                  <a:lnTo>
                    <a:pt x="37" y="22"/>
                  </a:lnTo>
                  <a:lnTo>
                    <a:pt x="35" y="22"/>
                  </a:lnTo>
                  <a:lnTo>
                    <a:pt x="32" y="18"/>
                  </a:lnTo>
                  <a:lnTo>
                    <a:pt x="31" y="18"/>
                  </a:lnTo>
                  <a:lnTo>
                    <a:pt x="27" y="21"/>
                  </a:lnTo>
                  <a:lnTo>
                    <a:pt x="28" y="24"/>
                  </a:lnTo>
                  <a:lnTo>
                    <a:pt x="26" y="26"/>
                  </a:lnTo>
                  <a:lnTo>
                    <a:pt x="25" y="25"/>
                  </a:lnTo>
                  <a:lnTo>
                    <a:pt x="22" y="25"/>
                  </a:lnTo>
                  <a:lnTo>
                    <a:pt x="20" y="29"/>
                  </a:lnTo>
                  <a:lnTo>
                    <a:pt x="20" y="31"/>
                  </a:lnTo>
                  <a:lnTo>
                    <a:pt x="19" y="32"/>
                  </a:lnTo>
                  <a:lnTo>
                    <a:pt x="18" y="30"/>
                  </a:lnTo>
                  <a:lnTo>
                    <a:pt x="13" y="32"/>
                  </a:lnTo>
                  <a:lnTo>
                    <a:pt x="15" y="34"/>
                  </a:lnTo>
                  <a:lnTo>
                    <a:pt x="15" y="36"/>
                  </a:lnTo>
                  <a:lnTo>
                    <a:pt x="16" y="38"/>
                  </a:lnTo>
                  <a:lnTo>
                    <a:pt x="15" y="40"/>
                  </a:lnTo>
                  <a:lnTo>
                    <a:pt x="13" y="42"/>
                  </a:lnTo>
                  <a:lnTo>
                    <a:pt x="10" y="42"/>
                  </a:lnTo>
                  <a:lnTo>
                    <a:pt x="8" y="44"/>
                  </a:lnTo>
                  <a:lnTo>
                    <a:pt x="7" y="44"/>
                  </a:lnTo>
                  <a:lnTo>
                    <a:pt x="6" y="46"/>
                  </a:lnTo>
                  <a:lnTo>
                    <a:pt x="5" y="46"/>
                  </a:lnTo>
                  <a:lnTo>
                    <a:pt x="4" y="45"/>
                  </a:lnTo>
                  <a:lnTo>
                    <a:pt x="0" y="47"/>
                  </a:lnTo>
                  <a:lnTo>
                    <a:pt x="0" y="49"/>
                  </a:lnTo>
                  <a:lnTo>
                    <a:pt x="0" y="51"/>
                  </a:lnTo>
                  <a:lnTo>
                    <a:pt x="2" y="51"/>
                  </a:lnTo>
                  <a:lnTo>
                    <a:pt x="3" y="53"/>
                  </a:lnTo>
                  <a:lnTo>
                    <a:pt x="2" y="55"/>
                  </a:lnTo>
                  <a:lnTo>
                    <a:pt x="2" y="56"/>
                  </a:lnTo>
                  <a:lnTo>
                    <a:pt x="3" y="56"/>
                  </a:lnTo>
                  <a:lnTo>
                    <a:pt x="4" y="58"/>
                  </a:lnTo>
                  <a:lnTo>
                    <a:pt x="5" y="60"/>
                  </a:lnTo>
                  <a:lnTo>
                    <a:pt x="7" y="61"/>
                  </a:lnTo>
                  <a:lnTo>
                    <a:pt x="8" y="62"/>
                  </a:lnTo>
                  <a:lnTo>
                    <a:pt x="9" y="61"/>
                  </a:lnTo>
                  <a:lnTo>
                    <a:pt x="11" y="61"/>
                  </a:lnTo>
                  <a:lnTo>
                    <a:pt x="12" y="62"/>
                  </a:lnTo>
                  <a:lnTo>
                    <a:pt x="12" y="63"/>
                  </a:lnTo>
                  <a:lnTo>
                    <a:pt x="12" y="65"/>
                  </a:lnTo>
                  <a:lnTo>
                    <a:pt x="12" y="67"/>
                  </a:lnTo>
                  <a:lnTo>
                    <a:pt x="13" y="68"/>
                  </a:lnTo>
                  <a:lnTo>
                    <a:pt x="12" y="68"/>
                  </a:lnTo>
                  <a:lnTo>
                    <a:pt x="11" y="69"/>
                  </a:lnTo>
                  <a:lnTo>
                    <a:pt x="11" y="68"/>
                  </a:lnTo>
                  <a:lnTo>
                    <a:pt x="10" y="69"/>
                  </a:lnTo>
                  <a:lnTo>
                    <a:pt x="11" y="70"/>
                  </a:lnTo>
                  <a:lnTo>
                    <a:pt x="11" y="72"/>
                  </a:lnTo>
                  <a:lnTo>
                    <a:pt x="12" y="73"/>
                  </a:lnTo>
                  <a:lnTo>
                    <a:pt x="14" y="73"/>
                  </a:lnTo>
                  <a:lnTo>
                    <a:pt x="16" y="75"/>
                  </a:lnTo>
                  <a:lnTo>
                    <a:pt x="19" y="74"/>
                  </a:lnTo>
                  <a:lnTo>
                    <a:pt x="22" y="77"/>
                  </a:lnTo>
                  <a:lnTo>
                    <a:pt x="25" y="78"/>
                  </a:lnTo>
                  <a:lnTo>
                    <a:pt x="27" y="80"/>
                  </a:lnTo>
                  <a:lnTo>
                    <a:pt x="33" y="81"/>
                  </a:lnTo>
                  <a:lnTo>
                    <a:pt x="34" y="80"/>
                  </a:lnTo>
                  <a:lnTo>
                    <a:pt x="35" y="81"/>
                  </a:lnTo>
                  <a:lnTo>
                    <a:pt x="37" y="79"/>
                  </a:lnTo>
                  <a:lnTo>
                    <a:pt x="39" y="79"/>
                  </a:lnTo>
                  <a:lnTo>
                    <a:pt x="40" y="80"/>
                  </a:lnTo>
                  <a:lnTo>
                    <a:pt x="42" y="80"/>
                  </a:lnTo>
                  <a:lnTo>
                    <a:pt x="43" y="81"/>
                  </a:lnTo>
                  <a:lnTo>
                    <a:pt x="47" y="78"/>
                  </a:lnTo>
                  <a:lnTo>
                    <a:pt x="52" y="77"/>
                  </a:lnTo>
                  <a:lnTo>
                    <a:pt x="53" y="77"/>
                  </a:lnTo>
                  <a:lnTo>
                    <a:pt x="53" y="78"/>
                  </a:lnTo>
                  <a:lnTo>
                    <a:pt x="54" y="80"/>
                  </a:lnTo>
                  <a:lnTo>
                    <a:pt x="56" y="80"/>
                  </a:lnTo>
                  <a:lnTo>
                    <a:pt x="57" y="82"/>
                  </a:lnTo>
                  <a:lnTo>
                    <a:pt x="58" y="86"/>
                  </a:lnTo>
                  <a:lnTo>
                    <a:pt x="56" y="88"/>
                  </a:lnTo>
                  <a:lnTo>
                    <a:pt x="56" y="91"/>
                  </a:lnTo>
                  <a:lnTo>
                    <a:pt x="57" y="91"/>
                  </a:lnTo>
                  <a:lnTo>
                    <a:pt x="59" y="93"/>
                  </a:lnTo>
                  <a:lnTo>
                    <a:pt x="59" y="95"/>
                  </a:lnTo>
                  <a:lnTo>
                    <a:pt x="61" y="95"/>
                  </a:lnTo>
                  <a:lnTo>
                    <a:pt x="61" y="96"/>
                  </a:lnTo>
                  <a:lnTo>
                    <a:pt x="63" y="97"/>
                  </a:lnTo>
                  <a:lnTo>
                    <a:pt x="64" y="98"/>
                  </a:lnTo>
                  <a:lnTo>
                    <a:pt x="65" y="98"/>
                  </a:lnTo>
                  <a:lnTo>
                    <a:pt x="65" y="95"/>
                  </a:lnTo>
                  <a:lnTo>
                    <a:pt x="65" y="94"/>
                  </a:lnTo>
                  <a:lnTo>
                    <a:pt x="67" y="94"/>
                  </a:lnTo>
                  <a:lnTo>
                    <a:pt x="68" y="93"/>
                  </a:lnTo>
                  <a:lnTo>
                    <a:pt x="69" y="94"/>
                  </a:lnTo>
                  <a:lnTo>
                    <a:pt x="72" y="94"/>
                  </a:lnTo>
                  <a:lnTo>
                    <a:pt x="73" y="92"/>
                  </a:lnTo>
                  <a:lnTo>
                    <a:pt x="74" y="93"/>
                  </a:lnTo>
                  <a:lnTo>
                    <a:pt x="77" y="93"/>
                  </a:lnTo>
                  <a:lnTo>
                    <a:pt x="77" y="94"/>
                  </a:lnTo>
                  <a:lnTo>
                    <a:pt x="77" y="95"/>
                  </a:lnTo>
                  <a:lnTo>
                    <a:pt x="78" y="97"/>
                  </a:lnTo>
                  <a:lnTo>
                    <a:pt x="79" y="96"/>
                  </a:lnTo>
                  <a:lnTo>
                    <a:pt x="80" y="97"/>
                  </a:lnTo>
                  <a:lnTo>
                    <a:pt x="82" y="97"/>
                  </a:lnTo>
                  <a:lnTo>
                    <a:pt x="83" y="98"/>
                  </a:lnTo>
                  <a:lnTo>
                    <a:pt x="83" y="99"/>
                  </a:lnTo>
                  <a:lnTo>
                    <a:pt x="84" y="100"/>
                  </a:lnTo>
                  <a:lnTo>
                    <a:pt x="85" y="100"/>
                  </a:lnTo>
                  <a:lnTo>
                    <a:pt x="85" y="99"/>
                  </a:lnTo>
                  <a:lnTo>
                    <a:pt x="86" y="98"/>
                  </a:lnTo>
                  <a:lnTo>
                    <a:pt x="87" y="97"/>
                  </a:lnTo>
                  <a:lnTo>
                    <a:pt x="88" y="97"/>
                  </a:lnTo>
                  <a:lnTo>
                    <a:pt x="89" y="97"/>
                  </a:lnTo>
                  <a:lnTo>
                    <a:pt x="90" y="97"/>
                  </a:lnTo>
                  <a:lnTo>
                    <a:pt x="91" y="96"/>
                  </a:lnTo>
                  <a:lnTo>
                    <a:pt x="92" y="94"/>
                  </a:lnTo>
                  <a:lnTo>
                    <a:pt x="93" y="94"/>
                  </a:lnTo>
                  <a:lnTo>
                    <a:pt x="94" y="94"/>
                  </a:lnTo>
                  <a:lnTo>
                    <a:pt x="94" y="95"/>
                  </a:lnTo>
                  <a:lnTo>
                    <a:pt x="95" y="95"/>
                  </a:lnTo>
                  <a:lnTo>
                    <a:pt x="96" y="94"/>
                  </a:lnTo>
                  <a:lnTo>
                    <a:pt x="98" y="94"/>
                  </a:lnTo>
                  <a:lnTo>
                    <a:pt x="99" y="93"/>
                  </a:lnTo>
                  <a:lnTo>
                    <a:pt x="100" y="93"/>
                  </a:lnTo>
                  <a:lnTo>
                    <a:pt x="100" y="92"/>
                  </a:lnTo>
                  <a:lnTo>
                    <a:pt x="103" y="91"/>
                  </a:lnTo>
                  <a:lnTo>
                    <a:pt x="103" y="90"/>
                  </a:lnTo>
                  <a:lnTo>
                    <a:pt x="104" y="89"/>
                  </a:lnTo>
                  <a:lnTo>
                    <a:pt x="105" y="89"/>
                  </a:lnTo>
                  <a:lnTo>
                    <a:pt x="105" y="88"/>
                  </a:lnTo>
                  <a:lnTo>
                    <a:pt x="107" y="87"/>
                  </a:lnTo>
                  <a:lnTo>
                    <a:pt x="107" y="85"/>
                  </a:lnTo>
                  <a:lnTo>
                    <a:pt x="108" y="84"/>
                  </a:lnTo>
                  <a:lnTo>
                    <a:pt x="108" y="83"/>
                  </a:lnTo>
                  <a:lnTo>
                    <a:pt x="109" y="81"/>
                  </a:lnTo>
                  <a:lnTo>
                    <a:pt x="111" y="80"/>
                  </a:lnTo>
                  <a:lnTo>
                    <a:pt x="111" y="79"/>
                  </a:lnTo>
                  <a:lnTo>
                    <a:pt x="111" y="78"/>
                  </a:lnTo>
                  <a:lnTo>
                    <a:pt x="112" y="77"/>
                  </a:lnTo>
                  <a:lnTo>
                    <a:pt x="112" y="75"/>
                  </a:lnTo>
                  <a:lnTo>
                    <a:pt x="111" y="75"/>
                  </a:lnTo>
                  <a:lnTo>
                    <a:pt x="110" y="75"/>
                  </a:lnTo>
                  <a:lnTo>
                    <a:pt x="109" y="75"/>
                  </a:lnTo>
                  <a:lnTo>
                    <a:pt x="109" y="74"/>
                  </a:lnTo>
                  <a:lnTo>
                    <a:pt x="111" y="73"/>
                  </a:lnTo>
                  <a:lnTo>
                    <a:pt x="112" y="73"/>
                  </a:lnTo>
                  <a:lnTo>
                    <a:pt x="111" y="72"/>
                  </a:lnTo>
                  <a:lnTo>
                    <a:pt x="110" y="71"/>
                  </a:lnTo>
                  <a:lnTo>
                    <a:pt x="112" y="71"/>
                  </a:lnTo>
                  <a:lnTo>
                    <a:pt x="112" y="70"/>
                  </a:lnTo>
                  <a:lnTo>
                    <a:pt x="111" y="69"/>
                  </a:lnTo>
                  <a:lnTo>
                    <a:pt x="110" y="68"/>
                  </a:lnTo>
                  <a:lnTo>
                    <a:pt x="109" y="66"/>
                  </a:lnTo>
                  <a:lnTo>
                    <a:pt x="109" y="65"/>
                  </a:lnTo>
                  <a:lnTo>
                    <a:pt x="109" y="63"/>
                  </a:lnTo>
                  <a:lnTo>
                    <a:pt x="107" y="63"/>
                  </a:lnTo>
                  <a:lnTo>
                    <a:pt x="106" y="62"/>
                  </a:lnTo>
                  <a:lnTo>
                    <a:pt x="106" y="60"/>
                  </a:lnTo>
                  <a:lnTo>
                    <a:pt x="107" y="59"/>
                  </a:lnTo>
                  <a:lnTo>
                    <a:pt x="108" y="58"/>
                  </a:lnTo>
                  <a:lnTo>
                    <a:pt x="109" y="58"/>
                  </a:lnTo>
                  <a:lnTo>
                    <a:pt x="111" y="57"/>
                  </a:lnTo>
                  <a:lnTo>
                    <a:pt x="112" y="56"/>
                  </a:lnTo>
                  <a:lnTo>
                    <a:pt x="113" y="56"/>
                  </a:lnTo>
                  <a:lnTo>
                    <a:pt x="113" y="55"/>
                  </a:lnTo>
                  <a:lnTo>
                    <a:pt x="110" y="55"/>
                  </a:lnTo>
                  <a:lnTo>
                    <a:pt x="109" y="54"/>
                  </a:lnTo>
                  <a:lnTo>
                    <a:pt x="106" y="56"/>
                  </a:lnTo>
                  <a:lnTo>
                    <a:pt x="105" y="55"/>
                  </a:lnTo>
                  <a:lnTo>
                    <a:pt x="105" y="54"/>
                  </a:lnTo>
                  <a:lnTo>
                    <a:pt x="103" y="54"/>
                  </a:lnTo>
                  <a:lnTo>
                    <a:pt x="102" y="52"/>
                  </a:lnTo>
                  <a:lnTo>
                    <a:pt x="103" y="50"/>
                  </a:lnTo>
                  <a:lnTo>
                    <a:pt x="104" y="50"/>
                  </a:lnTo>
                  <a:lnTo>
                    <a:pt x="105" y="50"/>
                  </a:lnTo>
                  <a:lnTo>
                    <a:pt x="105" y="49"/>
                  </a:lnTo>
                  <a:lnTo>
                    <a:pt x="106" y="48"/>
                  </a:lnTo>
                  <a:lnTo>
                    <a:pt x="106" y="47"/>
                  </a:lnTo>
                  <a:lnTo>
                    <a:pt x="108" y="47"/>
                  </a:lnTo>
                  <a:lnTo>
                    <a:pt x="110" y="45"/>
                  </a:lnTo>
                  <a:lnTo>
                    <a:pt x="112" y="45"/>
                  </a:lnTo>
                  <a:lnTo>
                    <a:pt x="112" y="47"/>
                  </a:lnTo>
                  <a:lnTo>
                    <a:pt x="110" y="49"/>
                  </a:lnTo>
                  <a:lnTo>
                    <a:pt x="111" y="49"/>
                  </a:lnTo>
                  <a:lnTo>
                    <a:pt x="111" y="51"/>
                  </a:lnTo>
                  <a:lnTo>
                    <a:pt x="113" y="50"/>
                  </a:lnTo>
                  <a:lnTo>
                    <a:pt x="115" y="48"/>
                  </a:lnTo>
                  <a:lnTo>
                    <a:pt x="117" y="4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88" name="Freeform 1064"/>
            <p:cNvSpPr>
              <a:spLocks/>
            </p:cNvSpPr>
            <p:nvPr/>
          </p:nvSpPr>
          <p:spPr bwMode="auto">
            <a:xfrm>
              <a:off x="3985" y="1950"/>
              <a:ext cx="852" cy="600"/>
            </a:xfrm>
            <a:custGeom>
              <a:avLst/>
              <a:gdLst>
                <a:gd name="T0" fmla="*/ 26784 w 142"/>
                <a:gd name="T1" fmla="*/ 9072 h 100"/>
                <a:gd name="T2" fmla="*/ 27648 w 142"/>
                <a:gd name="T3" fmla="*/ 8640 h 100"/>
                <a:gd name="T4" fmla="*/ 29160 w 142"/>
                <a:gd name="T5" fmla="*/ 6696 h 100"/>
                <a:gd name="T6" fmla="*/ 30672 w 142"/>
                <a:gd name="T7" fmla="*/ 4320 h 100"/>
                <a:gd name="T8" fmla="*/ 28944 w 142"/>
                <a:gd name="T9" fmla="*/ 4752 h 100"/>
                <a:gd name="T10" fmla="*/ 27000 w 142"/>
                <a:gd name="T11" fmla="*/ 2592 h 100"/>
                <a:gd name="T12" fmla="*/ 24840 w 142"/>
                <a:gd name="T13" fmla="*/ 0 h 100"/>
                <a:gd name="T14" fmla="*/ 23112 w 142"/>
                <a:gd name="T15" fmla="*/ 1728 h 100"/>
                <a:gd name="T16" fmla="*/ 21600 w 142"/>
                <a:gd name="T17" fmla="*/ 3240 h 100"/>
                <a:gd name="T18" fmla="*/ 21168 w 142"/>
                <a:gd name="T19" fmla="*/ 4968 h 100"/>
                <a:gd name="T20" fmla="*/ 23112 w 142"/>
                <a:gd name="T21" fmla="*/ 5400 h 100"/>
                <a:gd name="T22" fmla="*/ 21816 w 142"/>
                <a:gd name="T23" fmla="*/ 5832 h 100"/>
                <a:gd name="T24" fmla="*/ 20520 w 142"/>
                <a:gd name="T25" fmla="*/ 6264 h 100"/>
                <a:gd name="T26" fmla="*/ 19008 w 142"/>
                <a:gd name="T27" fmla="*/ 7776 h 100"/>
                <a:gd name="T28" fmla="*/ 16632 w 142"/>
                <a:gd name="T29" fmla="*/ 8640 h 100"/>
                <a:gd name="T30" fmla="*/ 14040 w 142"/>
                <a:gd name="T31" fmla="*/ 8424 h 100"/>
                <a:gd name="T32" fmla="*/ 11880 w 142"/>
                <a:gd name="T33" fmla="*/ 8640 h 100"/>
                <a:gd name="T34" fmla="*/ 8856 w 142"/>
                <a:gd name="T35" fmla="*/ 6696 h 100"/>
                <a:gd name="T36" fmla="*/ 6912 w 142"/>
                <a:gd name="T37" fmla="*/ 3888 h 100"/>
                <a:gd name="T38" fmla="*/ 5400 w 142"/>
                <a:gd name="T39" fmla="*/ 5400 h 100"/>
                <a:gd name="T40" fmla="*/ 3888 w 142"/>
                <a:gd name="T41" fmla="*/ 6480 h 100"/>
                <a:gd name="T42" fmla="*/ 3240 w 142"/>
                <a:gd name="T43" fmla="*/ 8640 h 100"/>
                <a:gd name="T44" fmla="*/ 1296 w 142"/>
                <a:gd name="T45" fmla="*/ 9936 h 100"/>
                <a:gd name="T46" fmla="*/ 0 w 142"/>
                <a:gd name="T47" fmla="*/ 11016 h 100"/>
                <a:gd name="T48" fmla="*/ 648 w 142"/>
                <a:gd name="T49" fmla="*/ 12096 h 100"/>
                <a:gd name="T50" fmla="*/ 1728 w 142"/>
                <a:gd name="T51" fmla="*/ 13392 h 100"/>
                <a:gd name="T52" fmla="*/ 2592 w 142"/>
                <a:gd name="T53" fmla="*/ 14040 h 100"/>
                <a:gd name="T54" fmla="*/ 2376 w 142"/>
                <a:gd name="T55" fmla="*/ 14904 h 100"/>
                <a:gd name="T56" fmla="*/ 2592 w 142"/>
                <a:gd name="T57" fmla="*/ 15768 h 100"/>
                <a:gd name="T58" fmla="*/ 5400 w 142"/>
                <a:gd name="T59" fmla="*/ 16848 h 100"/>
                <a:gd name="T60" fmla="*/ 7992 w 142"/>
                <a:gd name="T61" fmla="*/ 17064 h 100"/>
                <a:gd name="T62" fmla="*/ 10152 w 142"/>
                <a:gd name="T63" fmla="*/ 16848 h 100"/>
                <a:gd name="T64" fmla="*/ 12096 w 142"/>
                <a:gd name="T65" fmla="*/ 17280 h 100"/>
                <a:gd name="T66" fmla="*/ 12312 w 142"/>
                <a:gd name="T67" fmla="*/ 19656 h 100"/>
                <a:gd name="T68" fmla="*/ 13608 w 142"/>
                <a:gd name="T69" fmla="*/ 20952 h 100"/>
                <a:gd name="T70" fmla="*/ 14472 w 142"/>
                <a:gd name="T71" fmla="*/ 20304 h 100"/>
                <a:gd name="T72" fmla="*/ 15984 w 142"/>
                <a:gd name="T73" fmla="*/ 20088 h 100"/>
                <a:gd name="T74" fmla="*/ 17064 w 142"/>
                <a:gd name="T75" fmla="*/ 20736 h 100"/>
                <a:gd name="T76" fmla="*/ 18144 w 142"/>
                <a:gd name="T77" fmla="*/ 21600 h 100"/>
                <a:gd name="T78" fmla="*/ 19008 w 142"/>
                <a:gd name="T79" fmla="*/ 20952 h 100"/>
                <a:gd name="T80" fmla="*/ 20088 w 142"/>
                <a:gd name="T81" fmla="*/ 20304 h 100"/>
                <a:gd name="T82" fmla="*/ 21168 w 142"/>
                <a:gd name="T83" fmla="*/ 20304 h 100"/>
                <a:gd name="T84" fmla="*/ 22248 w 142"/>
                <a:gd name="T85" fmla="*/ 19440 h 100"/>
                <a:gd name="T86" fmla="*/ 23112 w 142"/>
                <a:gd name="T87" fmla="*/ 18360 h 100"/>
                <a:gd name="T88" fmla="*/ 23976 w 142"/>
                <a:gd name="T89" fmla="*/ 17280 h 100"/>
                <a:gd name="T90" fmla="*/ 23976 w 142"/>
                <a:gd name="T91" fmla="*/ 16200 h 100"/>
                <a:gd name="T92" fmla="*/ 24192 w 142"/>
                <a:gd name="T93" fmla="*/ 15768 h 100"/>
                <a:gd name="T94" fmla="*/ 23976 w 142"/>
                <a:gd name="T95" fmla="*/ 14904 h 100"/>
                <a:gd name="T96" fmla="*/ 23112 w 142"/>
                <a:gd name="T97" fmla="*/ 13608 h 100"/>
                <a:gd name="T98" fmla="*/ 23328 w 142"/>
                <a:gd name="T99" fmla="*/ 12528 h 100"/>
                <a:gd name="T100" fmla="*/ 24192 w 142"/>
                <a:gd name="T101" fmla="*/ 12096 h 100"/>
                <a:gd name="T102" fmla="*/ 23544 w 142"/>
                <a:gd name="T103" fmla="*/ 11664 h 100"/>
                <a:gd name="T104" fmla="*/ 22248 w 142"/>
                <a:gd name="T105" fmla="*/ 11664 h 100"/>
                <a:gd name="T106" fmla="*/ 22680 w 142"/>
                <a:gd name="T107" fmla="*/ 10584 h 100"/>
                <a:gd name="T108" fmla="*/ 24192 w 142"/>
                <a:gd name="T109" fmla="*/ 9720 h 100"/>
                <a:gd name="T110" fmla="*/ 24408 w 142"/>
                <a:gd name="T111" fmla="*/ 10800 h 1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2"/>
                <a:gd name="T169" fmla="*/ 0 h 100"/>
                <a:gd name="T170" fmla="*/ 142 w 142"/>
                <a:gd name="T171" fmla="*/ 100 h 1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2" h="100">
                  <a:moveTo>
                    <a:pt x="117" y="48"/>
                  </a:moveTo>
                  <a:lnTo>
                    <a:pt x="118" y="46"/>
                  </a:lnTo>
                  <a:lnTo>
                    <a:pt x="121" y="45"/>
                  </a:lnTo>
                  <a:lnTo>
                    <a:pt x="123" y="41"/>
                  </a:lnTo>
                  <a:lnTo>
                    <a:pt x="124" y="42"/>
                  </a:lnTo>
                  <a:lnTo>
                    <a:pt x="124" y="43"/>
                  </a:lnTo>
                  <a:lnTo>
                    <a:pt x="126" y="43"/>
                  </a:lnTo>
                  <a:lnTo>
                    <a:pt x="127" y="42"/>
                  </a:lnTo>
                  <a:lnTo>
                    <a:pt x="127" y="40"/>
                  </a:lnTo>
                  <a:lnTo>
                    <a:pt x="128" y="40"/>
                  </a:lnTo>
                  <a:lnTo>
                    <a:pt x="131" y="38"/>
                  </a:lnTo>
                  <a:lnTo>
                    <a:pt x="134" y="37"/>
                  </a:lnTo>
                  <a:lnTo>
                    <a:pt x="134" y="35"/>
                  </a:lnTo>
                  <a:lnTo>
                    <a:pt x="133" y="32"/>
                  </a:lnTo>
                  <a:lnTo>
                    <a:pt x="135" y="31"/>
                  </a:lnTo>
                  <a:lnTo>
                    <a:pt x="137" y="31"/>
                  </a:lnTo>
                  <a:lnTo>
                    <a:pt x="139" y="30"/>
                  </a:lnTo>
                  <a:lnTo>
                    <a:pt x="140" y="25"/>
                  </a:lnTo>
                  <a:lnTo>
                    <a:pt x="142" y="24"/>
                  </a:lnTo>
                  <a:lnTo>
                    <a:pt x="142" y="20"/>
                  </a:lnTo>
                  <a:lnTo>
                    <a:pt x="141" y="19"/>
                  </a:lnTo>
                  <a:lnTo>
                    <a:pt x="139" y="21"/>
                  </a:lnTo>
                  <a:lnTo>
                    <a:pt x="137" y="21"/>
                  </a:lnTo>
                  <a:lnTo>
                    <a:pt x="135" y="22"/>
                  </a:lnTo>
                  <a:lnTo>
                    <a:pt x="134" y="22"/>
                  </a:lnTo>
                  <a:lnTo>
                    <a:pt x="133" y="19"/>
                  </a:lnTo>
                  <a:lnTo>
                    <a:pt x="130" y="16"/>
                  </a:lnTo>
                  <a:lnTo>
                    <a:pt x="128" y="15"/>
                  </a:lnTo>
                  <a:lnTo>
                    <a:pt x="125" y="15"/>
                  </a:lnTo>
                  <a:lnTo>
                    <a:pt x="125" y="12"/>
                  </a:lnTo>
                  <a:lnTo>
                    <a:pt x="123" y="8"/>
                  </a:lnTo>
                  <a:lnTo>
                    <a:pt x="123" y="6"/>
                  </a:lnTo>
                  <a:lnTo>
                    <a:pt x="121" y="2"/>
                  </a:lnTo>
                  <a:lnTo>
                    <a:pt x="119" y="2"/>
                  </a:lnTo>
                  <a:lnTo>
                    <a:pt x="115" y="0"/>
                  </a:lnTo>
                  <a:lnTo>
                    <a:pt x="110" y="1"/>
                  </a:lnTo>
                  <a:lnTo>
                    <a:pt x="107" y="5"/>
                  </a:lnTo>
                  <a:lnTo>
                    <a:pt x="109" y="5"/>
                  </a:lnTo>
                  <a:lnTo>
                    <a:pt x="109" y="7"/>
                  </a:lnTo>
                  <a:lnTo>
                    <a:pt x="107" y="8"/>
                  </a:lnTo>
                  <a:lnTo>
                    <a:pt x="106" y="11"/>
                  </a:lnTo>
                  <a:lnTo>
                    <a:pt x="105" y="12"/>
                  </a:lnTo>
                  <a:lnTo>
                    <a:pt x="105" y="14"/>
                  </a:lnTo>
                  <a:lnTo>
                    <a:pt x="102" y="16"/>
                  </a:lnTo>
                  <a:lnTo>
                    <a:pt x="100" y="15"/>
                  </a:lnTo>
                  <a:lnTo>
                    <a:pt x="100" y="16"/>
                  </a:lnTo>
                  <a:lnTo>
                    <a:pt x="98" y="19"/>
                  </a:lnTo>
                  <a:lnTo>
                    <a:pt x="97" y="21"/>
                  </a:lnTo>
                  <a:lnTo>
                    <a:pt x="97" y="22"/>
                  </a:lnTo>
                  <a:lnTo>
                    <a:pt x="98" y="23"/>
                  </a:lnTo>
                  <a:lnTo>
                    <a:pt x="99" y="22"/>
                  </a:lnTo>
                  <a:lnTo>
                    <a:pt x="101" y="23"/>
                  </a:lnTo>
                  <a:lnTo>
                    <a:pt x="102" y="21"/>
                  </a:lnTo>
                  <a:lnTo>
                    <a:pt x="106" y="23"/>
                  </a:lnTo>
                  <a:lnTo>
                    <a:pt x="107" y="25"/>
                  </a:lnTo>
                  <a:lnTo>
                    <a:pt x="106" y="26"/>
                  </a:lnTo>
                  <a:lnTo>
                    <a:pt x="104" y="25"/>
                  </a:lnTo>
                  <a:lnTo>
                    <a:pt x="102" y="25"/>
                  </a:lnTo>
                  <a:lnTo>
                    <a:pt x="103" y="27"/>
                  </a:lnTo>
                  <a:lnTo>
                    <a:pt x="101" y="27"/>
                  </a:lnTo>
                  <a:lnTo>
                    <a:pt x="100" y="26"/>
                  </a:lnTo>
                  <a:lnTo>
                    <a:pt x="99" y="27"/>
                  </a:lnTo>
                  <a:lnTo>
                    <a:pt x="98" y="30"/>
                  </a:lnTo>
                  <a:lnTo>
                    <a:pt x="97" y="30"/>
                  </a:lnTo>
                  <a:lnTo>
                    <a:pt x="95" y="29"/>
                  </a:lnTo>
                  <a:lnTo>
                    <a:pt x="93" y="32"/>
                  </a:lnTo>
                  <a:lnTo>
                    <a:pt x="89" y="31"/>
                  </a:lnTo>
                  <a:lnTo>
                    <a:pt x="88" y="33"/>
                  </a:lnTo>
                  <a:lnTo>
                    <a:pt x="89" y="35"/>
                  </a:lnTo>
                  <a:lnTo>
                    <a:pt x="88" y="36"/>
                  </a:lnTo>
                  <a:lnTo>
                    <a:pt x="86" y="37"/>
                  </a:lnTo>
                  <a:lnTo>
                    <a:pt x="84" y="39"/>
                  </a:lnTo>
                  <a:lnTo>
                    <a:pt x="81" y="40"/>
                  </a:lnTo>
                  <a:lnTo>
                    <a:pt x="79" y="40"/>
                  </a:lnTo>
                  <a:lnTo>
                    <a:pt x="77" y="40"/>
                  </a:lnTo>
                  <a:lnTo>
                    <a:pt x="74" y="42"/>
                  </a:lnTo>
                  <a:lnTo>
                    <a:pt x="72" y="42"/>
                  </a:lnTo>
                  <a:lnTo>
                    <a:pt x="70" y="41"/>
                  </a:lnTo>
                  <a:lnTo>
                    <a:pt x="67" y="41"/>
                  </a:lnTo>
                  <a:lnTo>
                    <a:pt x="65" y="39"/>
                  </a:lnTo>
                  <a:lnTo>
                    <a:pt x="61" y="38"/>
                  </a:lnTo>
                  <a:lnTo>
                    <a:pt x="58" y="39"/>
                  </a:lnTo>
                  <a:lnTo>
                    <a:pt x="57" y="38"/>
                  </a:lnTo>
                  <a:lnTo>
                    <a:pt x="56" y="39"/>
                  </a:lnTo>
                  <a:lnTo>
                    <a:pt x="55" y="40"/>
                  </a:lnTo>
                  <a:lnTo>
                    <a:pt x="53" y="39"/>
                  </a:lnTo>
                  <a:lnTo>
                    <a:pt x="51" y="38"/>
                  </a:lnTo>
                  <a:lnTo>
                    <a:pt x="52" y="35"/>
                  </a:lnTo>
                  <a:lnTo>
                    <a:pt x="44" y="31"/>
                  </a:lnTo>
                  <a:lnTo>
                    <a:pt x="41" y="31"/>
                  </a:lnTo>
                  <a:lnTo>
                    <a:pt x="39" y="29"/>
                  </a:lnTo>
                  <a:lnTo>
                    <a:pt x="41" y="27"/>
                  </a:lnTo>
                  <a:lnTo>
                    <a:pt x="37" y="22"/>
                  </a:lnTo>
                  <a:lnTo>
                    <a:pt x="35" y="22"/>
                  </a:lnTo>
                  <a:lnTo>
                    <a:pt x="32" y="18"/>
                  </a:lnTo>
                  <a:lnTo>
                    <a:pt x="31" y="18"/>
                  </a:lnTo>
                  <a:lnTo>
                    <a:pt x="27" y="21"/>
                  </a:lnTo>
                  <a:lnTo>
                    <a:pt x="28" y="24"/>
                  </a:lnTo>
                  <a:lnTo>
                    <a:pt x="26" y="26"/>
                  </a:lnTo>
                  <a:lnTo>
                    <a:pt x="25" y="25"/>
                  </a:lnTo>
                  <a:lnTo>
                    <a:pt x="22" y="25"/>
                  </a:lnTo>
                  <a:lnTo>
                    <a:pt x="20" y="29"/>
                  </a:lnTo>
                  <a:lnTo>
                    <a:pt x="20" y="31"/>
                  </a:lnTo>
                  <a:lnTo>
                    <a:pt x="19" y="32"/>
                  </a:lnTo>
                  <a:lnTo>
                    <a:pt x="18" y="30"/>
                  </a:lnTo>
                  <a:lnTo>
                    <a:pt x="13" y="32"/>
                  </a:lnTo>
                  <a:lnTo>
                    <a:pt x="15" y="34"/>
                  </a:lnTo>
                  <a:lnTo>
                    <a:pt x="15" y="36"/>
                  </a:lnTo>
                  <a:lnTo>
                    <a:pt x="16" y="38"/>
                  </a:lnTo>
                  <a:lnTo>
                    <a:pt x="15" y="40"/>
                  </a:lnTo>
                  <a:lnTo>
                    <a:pt x="13" y="42"/>
                  </a:lnTo>
                  <a:lnTo>
                    <a:pt x="10" y="42"/>
                  </a:lnTo>
                  <a:lnTo>
                    <a:pt x="8" y="44"/>
                  </a:lnTo>
                  <a:lnTo>
                    <a:pt x="7" y="44"/>
                  </a:lnTo>
                  <a:lnTo>
                    <a:pt x="6" y="46"/>
                  </a:lnTo>
                  <a:lnTo>
                    <a:pt x="5" y="46"/>
                  </a:lnTo>
                  <a:lnTo>
                    <a:pt x="4" y="45"/>
                  </a:lnTo>
                  <a:lnTo>
                    <a:pt x="0" y="47"/>
                  </a:lnTo>
                  <a:lnTo>
                    <a:pt x="0" y="49"/>
                  </a:lnTo>
                  <a:lnTo>
                    <a:pt x="0" y="51"/>
                  </a:lnTo>
                  <a:lnTo>
                    <a:pt x="2" y="51"/>
                  </a:lnTo>
                  <a:lnTo>
                    <a:pt x="3" y="53"/>
                  </a:lnTo>
                  <a:lnTo>
                    <a:pt x="2" y="55"/>
                  </a:lnTo>
                  <a:lnTo>
                    <a:pt x="2" y="56"/>
                  </a:lnTo>
                  <a:lnTo>
                    <a:pt x="3" y="56"/>
                  </a:lnTo>
                  <a:lnTo>
                    <a:pt x="4" y="58"/>
                  </a:lnTo>
                  <a:lnTo>
                    <a:pt x="5" y="60"/>
                  </a:lnTo>
                  <a:lnTo>
                    <a:pt x="7" y="61"/>
                  </a:lnTo>
                  <a:lnTo>
                    <a:pt x="8" y="62"/>
                  </a:lnTo>
                  <a:lnTo>
                    <a:pt x="9" y="61"/>
                  </a:lnTo>
                  <a:lnTo>
                    <a:pt x="11" y="61"/>
                  </a:lnTo>
                  <a:lnTo>
                    <a:pt x="12" y="62"/>
                  </a:lnTo>
                  <a:lnTo>
                    <a:pt x="12" y="63"/>
                  </a:lnTo>
                  <a:lnTo>
                    <a:pt x="12" y="65"/>
                  </a:lnTo>
                  <a:lnTo>
                    <a:pt x="12" y="67"/>
                  </a:lnTo>
                  <a:lnTo>
                    <a:pt x="13" y="68"/>
                  </a:lnTo>
                  <a:lnTo>
                    <a:pt x="12" y="68"/>
                  </a:lnTo>
                  <a:lnTo>
                    <a:pt x="11" y="69"/>
                  </a:lnTo>
                  <a:lnTo>
                    <a:pt x="11" y="68"/>
                  </a:lnTo>
                  <a:lnTo>
                    <a:pt x="10" y="69"/>
                  </a:lnTo>
                  <a:lnTo>
                    <a:pt x="11" y="70"/>
                  </a:lnTo>
                  <a:lnTo>
                    <a:pt x="11" y="72"/>
                  </a:lnTo>
                  <a:lnTo>
                    <a:pt x="12" y="73"/>
                  </a:lnTo>
                  <a:lnTo>
                    <a:pt x="14" y="73"/>
                  </a:lnTo>
                  <a:lnTo>
                    <a:pt x="16" y="75"/>
                  </a:lnTo>
                  <a:lnTo>
                    <a:pt x="19" y="74"/>
                  </a:lnTo>
                  <a:lnTo>
                    <a:pt x="22" y="77"/>
                  </a:lnTo>
                  <a:lnTo>
                    <a:pt x="25" y="78"/>
                  </a:lnTo>
                  <a:lnTo>
                    <a:pt x="27" y="80"/>
                  </a:lnTo>
                  <a:lnTo>
                    <a:pt x="33" y="81"/>
                  </a:lnTo>
                  <a:lnTo>
                    <a:pt x="34" y="80"/>
                  </a:lnTo>
                  <a:lnTo>
                    <a:pt x="35" y="81"/>
                  </a:lnTo>
                  <a:lnTo>
                    <a:pt x="37" y="79"/>
                  </a:lnTo>
                  <a:lnTo>
                    <a:pt x="39" y="79"/>
                  </a:lnTo>
                  <a:lnTo>
                    <a:pt x="40" y="80"/>
                  </a:lnTo>
                  <a:lnTo>
                    <a:pt x="42" y="80"/>
                  </a:lnTo>
                  <a:lnTo>
                    <a:pt x="43" y="81"/>
                  </a:lnTo>
                  <a:lnTo>
                    <a:pt x="47" y="78"/>
                  </a:lnTo>
                  <a:lnTo>
                    <a:pt x="52" y="77"/>
                  </a:lnTo>
                  <a:lnTo>
                    <a:pt x="53" y="77"/>
                  </a:lnTo>
                  <a:lnTo>
                    <a:pt x="53" y="78"/>
                  </a:lnTo>
                  <a:lnTo>
                    <a:pt x="54" y="80"/>
                  </a:lnTo>
                  <a:lnTo>
                    <a:pt x="56" y="80"/>
                  </a:lnTo>
                  <a:lnTo>
                    <a:pt x="57" y="82"/>
                  </a:lnTo>
                  <a:lnTo>
                    <a:pt x="58" y="86"/>
                  </a:lnTo>
                  <a:lnTo>
                    <a:pt x="56" y="88"/>
                  </a:lnTo>
                  <a:lnTo>
                    <a:pt x="56" y="91"/>
                  </a:lnTo>
                  <a:lnTo>
                    <a:pt x="57" y="91"/>
                  </a:lnTo>
                  <a:lnTo>
                    <a:pt x="59" y="93"/>
                  </a:lnTo>
                  <a:lnTo>
                    <a:pt x="59" y="95"/>
                  </a:lnTo>
                  <a:lnTo>
                    <a:pt x="61" y="95"/>
                  </a:lnTo>
                  <a:lnTo>
                    <a:pt x="61" y="96"/>
                  </a:lnTo>
                  <a:lnTo>
                    <a:pt x="63" y="97"/>
                  </a:lnTo>
                  <a:lnTo>
                    <a:pt x="64" y="98"/>
                  </a:lnTo>
                  <a:lnTo>
                    <a:pt x="65" y="98"/>
                  </a:lnTo>
                  <a:lnTo>
                    <a:pt x="65" y="95"/>
                  </a:lnTo>
                  <a:lnTo>
                    <a:pt x="65" y="94"/>
                  </a:lnTo>
                  <a:lnTo>
                    <a:pt x="67" y="94"/>
                  </a:lnTo>
                  <a:lnTo>
                    <a:pt x="68" y="93"/>
                  </a:lnTo>
                  <a:lnTo>
                    <a:pt x="69" y="94"/>
                  </a:lnTo>
                  <a:lnTo>
                    <a:pt x="72" y="94"/>
                  </a:lnTo>
                  <a:lnTo>
                    <a:pt x="73" y="92"/>
                  </a:lnTo>
                  <a:lnTo>
                    <a:pt x="74" y="93"/>
                  </a:lnTo>
                  <a:lnTo>
                    <a:pt x="77" y="93"/>
                  </a:lnTo>
                  <a:lnTo>
                    <a:pt x="77" y="94"/>
                  </a:lnTo>
                  <a:lnTo>
                    <a:pt x="77" y="95"/>
                  </a:lnTo>
                  <a:lnTo>
                    <a:pt x="78" y="97"/>
                  </a:lnTo>
                  <a:lnTo>
                    <a:pt x="79" y="96"/>
                  </a:lnTo>
                  <a:lnTo>
                    <a:pt x="80" y="97"/>
                  </a:lnTo>
                  <a:lnTo>
                    <a:pt x="82" y="97"/>
                  </a:lnTo>
                  <a:lnTo>
                    <a:pt x="83" y="98"/>
                  </a:lnTo>
                  <a:lnTo>
                    <a:pt x="83" y="99"/>
                  </a:lnTo>
                  <a:lnTo>
                    <a:pt x="84" y="100"/>
                  </a:lnTo>
                  <a:lnTo>
                    <a:pt x="85" y="100"/>
                  </a:lnTo>
                  <a:lnTo>
                    <a:pt x="85" y="99"/>
                  </a:lnTo>
                  <a:lnTo>
                    <a:pt x="86" y="98"/>
                  </a:lnTo>
                  <a:lnTo>
                    <a:pt x="87" y="97"/>
                  </a:lnTo>
                  <a:lnTo>
                    <a:pt x="88" y="97"/>
                  </a:lnTo>
                  <a:lnTo>
                    <a:pt x="89" y="97"/>
                  </a:lnTo>
                  <a:lnTo>
                    <a:pt x="90" y="97"/>
                  </a:lnTo>
                  <a:lnTo>
                    <a:pt x="91" y="96"/>
                  </a:lnTo>
                  <a:lnTo>
                    <a:pt x="92" y="94"/>
                  </a:lnTo>
                  <a:lnTo>
                    <a:pt x="93" y="94"/>
                  </a:lnTo>
                  <a:lnTo>
                    <a:pt x="94" y="94"/>
                  </a:lnTo>
                  <a:lnTo>
                    <a:pt x="94" y="95"/>
                  </a:lnTo>
                  <a:lnTo>
                    <a:pt x="95" y="95"/>
                  </a:lnTo>
                  <a:lnTo>
                    <a:pt x="96" y="94"/>
                  </a:lnTo>
                  <a:lnTo>
                    <a:pt x="98" y="94"/>
                  </a:lnTo>
                  <a:lnTo>
                    <a:pt x="99" y="93"/>
                  </a:lnTo>
                  <a:lnTo>
                    <a:pt x="100" y="93"/>
                  </a:lnTo>
                  <a:lnTo>
                    <a:pt x="100" y="92"/>
                  </a:lnTo>
                  <a:lnTo>
                    <a:pt x="103" y="91"/>
                  </a:lnTo>
                  <a:lnTo>
                    <a:pt x="103" y="90"/>
                  </a:lnTo>
                  <a:lnTo>
                    <a:pt x="104" y="89"/>
                  </a:lnTo>
                  <a:lnTo>
                    <a:pt x="105" y="89"/>
                  </a:lnTo>
                  <a:lnTo>
                    <a:pt x="105" y="88"/>
                  </a:lnTo>
                  <a:lnTo>
                    <a:pt x="107" y="87"/>
                  </a:lnTo>
                  <a:lnTo>
                    <a:pt x="107" y="85"/>
                  </a:lnTo>
                  <a:lnTo>
                    <a:pt x="108" y="84"/>
                  </a:lnTo>
                  <a:lnTo>
                    <a:pt x="108" y="83"/>
                  </a:lnTo>
                  <a:lnTo>
                    <a:pt x="109" y="81"/>
                  </a:lnTo>
                  <a:lnTo>
                    <a:pt x="111" y="80"/>
                  </a:lnTo>
                  <a:lnTo>
                    <a:pt x="111" y="79"/>
                  </a:lnTo>
                  <a:lnTo>
                    <a:pt x="111" y="78"/>
                  </a:lnTo>
                  <a:lnTo>
                    <a:pt x="112" y="77"/>
                  </a:lnTo>
                  <a:lnTo>
                    <a:pt x="112" y="75"/>
                  </a:lnTo>
                  <a:lnTo>
                    <a:pt x="111" y="75"/>
                  </a:lnTo>
                  <a:lnTo>
                    <a:pt x="110" y="75"/>
                  </a:lnTo>
                  <a:lnTo>
                    <a:pt x="109" y="75"/>
                  </a:lnTo>
                  <a:lnTo>
                    <a:pt x="109" y="74"/>
                  </a:lnTo>
                  <a:lnTo>
                    <a:pt x="111" y="73"/>
                  </a:lnTo>
                  <a:lnTo>
                    <a:pt x="112" y="73"/>
                  </a:lnTo>
                  <a:lnTo>
                    <a:pt x="111" y="72"/>
                  </a:lnTo>
                  <a:lnTo>
                    <a:pt x="110" y="71"/>
                  </a:lnTo>
                  <a:lnTo>
                    <a:pt x="112" y="71"/>
                  </a:lnTo>
                  <a:lnTo>
                    <a:pt x="112" y="70"/>
                  </a:lnTo>
                  <a:lnTo>
                    <a:pt x="111" y="69"/>
                  </a:lnTo>
                  <a:lnTo>
                    <a:pt x="110" y="68"/>
                  </a:lnTo>
                  <a:lnTo>
                    <a:pt x="109" y="66"/>
                  </a:lnTo>
                  <a:lnTo>
                    <a:pt x="109" y="65"/>
                  </a:lnTo>
                  <a:lnTo>
                    <a:pt x="109" y="63"/>
                  </a:lnTo>
                  <a:lnTo>
                    <a:pt x="107" y="63"/>
                  </a:lnTo>
                  <a:lnTo>
                    <a:pt x="106" y="62"/>
                  </a:lnTo>
                  <a:lnTo>
                    <a:pt x="106" y="60"/>
                  </a:lnTo>
                  <a:lnTo>
                    <a:pt x="107" y="59"/>
                  </a:lnTo>
                  <a:lnTo>
                    <a:pt x="108" y="58"/>
                  </a:lnTo>
                  <a:lnTo>
                    <a:pt x="109" y="58"/>
                  </a:lnTo>
                  <a:lnTo>
                    <a:pt x="111" y="57"/>
                  </a:lnTo>
                  <a:lnTo>
                    <a:pt x="112" y="56"/>
                  </a:lnTo>
                  <a:lnTo>
                    <a:pt x="113" y="56"/>
                  </a:lnTo>
                  <a:lnTo>
                    <a:pt x="113" y="55"/>
                  </a:lnTo>
                  <a:lnTo>
                    <a:pt x="110" y="55"/>
                  </a:lnTo>
                  <a:lnTo>
                    <a:pt x="109" y="54"/>
                  </a:lnTo>
                  <a:lnTo>
                    <a:pt x="106" y="56"/>
                  </a:lnTo>
                  <a:lnTo>
                    <a:pt x="105" y="55"/>
                  </a:lnTo>
                  <a:lnTo>
                    <a:pt x="105" y="54"/>
                  </a:lnTo>
                  <a:lnTo>
                    <a:pt x="103" y="54"/>
                  </a:lnTo>
                  <a:lnTo>
                    <a:pt x="102" y="52"/>
                  </a:lnTo>
                  <a:lnTo>
                    <a:pt x="103" y="50"/>
                  </a:lnTo>
                  <a:lnTo>
                    <a:pt x="104" y="50"/>
                  </a:lnTo>
                  <a:lnTo>
                    <a:pt x="105" y="50"/>
                  </a:lnTo>
                  <a:lnTo>
                    <a:pt x="105" y="49"/>
                  </a:lnTo>
                  <a:lnTo>
                    <a:pt x="106" y="48"/>
                  </a:lnTo>
                  <a:lnTo>
                    <a:pt x="106" y="47"/>
                  </a:lnTo>
                  <a:lnTo>
                    <a:pt x="108" y="47"/>
                  </a:lnTo>
                  <a:lnTo>
                    <a:pt x="110" y="45"/>
                  </a:lnTo>
                  <a:lnTo>
                    <a:pt x="112" y="45"/>
                  </a:lnTo>
                  <a:lnTo>
                    <a:pt x="112" y="47"/>
                  </a:lnTo>
                  <a:lnTo>
                    <a:pt x="110" y="49"/>
                  </a:lnTo>
                  <a:lnTo>
                    <a:pt x="111" y="49"/>
                  </a:lnTo>
                  <a:lnTo>
                    <a:pt x="111" y="51"/>
                  </a:lnTo>
                  <a:lnTo>
                    <a:pt x="113" y="50"/>
                  </a:lnTo>
                  <a:lnTo>
                    <a:pt x="115" y="48"/>
                  </a:lnTo>
                  <a:lnTo>
                    <a:pt x="117" y="4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89" name="Freeform 1065"/>
            <p:cNvSpPr>
              <a:spLocks/>
            </p:cNvSpPr>
            <p:nvPr/>
          </p:nvSpPr>
          <p:spPr bwMode="auto">
            <a:xfrm>
              <a:off x="4177" y="1992"/>
              <a:ext cx="450" cy="210"/>
            </a:xfrm>
            <a:custGeom>
              <a:avLst/>
              <a:gdLst>
                <a:gd name="T0" fmla="*/ 648 w 75"/>
                <a:gd name="T1" fmla="*/ 3240 h 35"/>
                <a:gd name="T2" fmla="*/ 1944 w 75"/>
                <a:gd name="T3" fmla="*/ 4320 h 35"/>
                <a:gd name="T4" fmla="*/ 1944 w 75"/>
                <a:gd name="T5" fmla="*/ 5184 h 35"/>
                <a:gd name="T6" fmla="*/ 4320 w 75"/>
                <a:gd name="T7" fmla="*/ 6048 h 35"/>
                <a:gd name="T8" fmla="*/ 4536 w 75"/>
                <a:gd name="T9" fmla="*/ 6912 h 35"/>
                <a:gd name="T10" fmla="*/ 5184 w 75"/>
                <a:gd name="T11" fmla="*/ 6912 h 35"/>
                <a:gd name="T12" fmla="*/ 5616 w 75"/>
                <a:gd name="T13" fmla="*/ 6912 h 35"/>
                <a:gd name="T14" fmla="*/ 7128 w 75"/>
                <a:gd name="T15" fmla="*/ 6912 h 35"/>
                <a:gd name="T16" fmla="*/ 8208 w 75"/>
                <a:gd name="T17" fmla="*/ 7344 h 35"/>
                <a:gd name="T18" fmla="*/ 9072 w 75"/>
                <a:gd name="T19" fmla="*/ 7560 h 35"/>
                <a:gd name="T20" fmla="*/ 10152 w 75"/>
                <a:gd name="T21" fmla="*/ 7128 h 35"/>
                <a:gd name="T22" fmla="*/ 11232 w 75"/>
                <a:gd name="T23" fmla="*/ 6912 h 35"/>
                <a:gd name="T24" fmla="*/ 12096 w 75"/>
                <a:gd name="T25" fmla="*/ 6264 h 35"/>
                <a:gd name="T26" fmla="*/ 12096 w 75"/>
                <a:gd name="T27" fmla="*/ 5616 h 35"/>
                <a:gd name="T28" fmla="*/ 13176 w 75"/>
                <a:gd name="T29" fmla="*/ 5400 h 35"/>
                <a:gd name="T30" fmla="*/ 14040 w 75"/>
                <a:gd name="T31" fmla="*/ 4968 h 35"/>
                <a:gd name="T32" fmla="*/ 14472 w 75"/>
                <a:gd name="T33" fmla="*/ 4320 h 35"/>
                <a:gd name="T34" fmla="*/ 14904 w 75"/>
                <a:gd name="T35" fmla="*/ 4320 h 35"/>
                <a:gd name="T36" fmla="*/ 15120 w 75"/>
                <a:gd name="T37" fmla="*/ 3888 h 35"/>
                <a:gd name="T38" fmla="*/ 15984 w 75"/>
                <a:gd name="T39" fmla="*/ 4104 h 35"/>
                <a:gd name="T40" fmla="*/ 15984 w 75"/>
                <a:gd name="T41" fmla="*/ 3456 h 35"/>
                <a:gd name="T42" fmla="*/ 14904 w 75"/>
                <a:gd name="T43" fmla="*/ 3456 h 35"/>
                <a:gd name="T44" fmla="*/ 14256 w 75"/>
                <a:gd name="T45" fmla="*/ 3456 h 35"/>
                <a:gd name="T46" fmla="*/ 14040 w 75"/>
                <a:gd name="T47" fmla="*/ 3024 h 35"/>
                <a:gd name="T48" fmla="*/ 14688 w 75"/>
                <a:gd name="T49" fmla="*/ 1944 h 35"/>
                <a:gd name="T50" fmla="*/ 14256 w 75"/>
                <a:gd name="T51" fmla="*/ 1728 h 35"/>
                <a:gd name="T52" fmla="*/ 13176 w 75"/>
                <a:gd name="T53" fmla="*/ 1296 h 35"/>
                <a:gd name="T54" fmla="*/ 12312 w 75"/>
                <a:gd name="T55" fmla="*/ 2160 h 35"/>
                <a:gd name="T56" fmla="*/ 11016 w 75"/>
                <a:gd name="T57" fmla="*/ 2160 h 35"/>
                <a:gd name="T58" fmla="*/ 10152 w 75"/>
                <a:gd name="T59" fmla="*/ 1728 h 35"/>
                <a:gd name="T60" fmla="*/ 8856 w 75"/>
                <a:gd name="T61" fmla="*/ 1080 h 35"/>
                <a:gd name="T62" fmla="*/ 6912 w 75"/>
                <a:gd name="T63" fmla="*/ 216 h 35"/>
                <a:gd name="T64" fmla="*/ 5400 w 75"/>
                <a:gd name="T65" fmla="*/ 432 h 35"/>
                <a:gd name="T66" fmla="*/ 5184 w 75"/>
                <a:gd name="T67" fmla="*/ 1080 h 35"/>
                <a:gd name="T68" fmla="*/ 4536 w 75"/>
                <a:gd name="T69" fmla="*/ 1728 h 35"/>
                <a:gd name="T70" fmla="*/ 4104 w 75"/>
                <a:gd name="T71" fmla="*/ 1512 h 35"/>
                <a:gd name="T72" fmla="*/ 3888 w 75"/>
                <a:gd name="T73" fmla="*/ 1728 h 35"/>
                <a:gd name="T74" fmla="*/ 2808 w 75"/>
                <a:gd name="T75" fmla="*/ 1296 h 35"/>
                <a:gd name="T76" fmla="*/ 2160 w 75"/>
                <a:gd name="T77" fmla="*/ 864 h 35"/>
                <a:gd name="T78" fmla="*/ 1296 w 75"/>
                <a:gd name="T79" fmla="*/ 1296 h 35"/>
                <a:gd name="T80" fmla="*/ 216 w 75"/>
                <a:gd name="T81" fmla="*/ 1944 h 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
                <a:gd name="T124" fmla="*/ 0 h 35"/>
                <a:gd name="T125" fmla="*/ 75 w 75"/>
                <a:gd name="T126" fmla="*/ 35 h 3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 h="35">
                  <a:moveTo>
                    <a:pt x="0" y="11"/>
                  </a:moveTo>
                  <a:lnTo>
                    <a:pt x="3" y="15"/>
                  </a:lnTo>
                  <a:lnTo>
                    <a:pt x="5" y="15"/>
                  </a:lnTo>
                  <a:lnTo>
                    <a:pt x="9" y="20"/>
                  </a:lnTo>
                  <a:lnTo>
                    <a:pt x="7" y="22"/>
                  </a:lnTo>
                  <a:lnTo>
                    <a:pt x="9" y="24"/>
                  </a:lnTo>
                  <a:lnTo>
                    <a:pt x="12" y="24"/>
                  </a:lnTo>
                  <a:lnTo>
                    <a:pt x="20" y="28"/>
                  </a:lnTo>
                  <a:lnTo>
                    <a:pt x="19" y="31"/>
                  </a:lnTo>
                  <a:lnTo>
                    <a:pt x="21" y="32"/>
                  </a:lnTo>
                  <a:lnTo>
                    <a:pt x="23" y="33"/>
                  </a:lnTo>
                  <a:lnTo>
                    <a:pt x="24" y="32"/>
                  </a:lnTo>
                  <a:lnTo>
                    <a:pt x="25" y="31"/>
                  </a:lnTo>
                  <a:lnTo>
                    <a:pt x="26" y="32"/>
                  </a:lnTo>
                  <a:lnTo>
                    <a:pt x="29" y="31"/>
                  </a:lnTo>
                  <a:lnTo>
                    <a:pt x="33" y="32"/>
                  </a:lnTo>
                  <a:lnTo>
                    <a:pt x="35" y="34"/>
                  </a:lnTo>
                  <a:lnTo>
                    <a:pt x="38" y="34"/>
                  </a:lnTo>
                  <a:lnTo>
                    <a:pt x="40" y="35"/>
                  </a:lnTo>
                  <a:lnTo>
                    <a:pt x="42" y="35"/>
                  </a:lnTo>
                  <a:lnTo>
                    <a:pt x="45" y="33"/>
                  </a:lnTo>
                  <a:lnTo>
                    <a:pt x="47" y="33"/>
                  </a:lnTo>
                  <a:lnTo>
                    <a:pt x="49" y="33"/>
                  </a:lnTo>
                  <a:lnTo>
                    <a:pt x="52" y="32"/>
                  </a:lnTo>
                  <a:lnTo>
                    <a:pt x="54" y="30"/>
                  </a:lnTo>
                  <a:lnTo>
                    <a:pt x="56" y="29"/>
                  </a:lnTo>
                  <a:lnTo>
                    <a:pt x="57" y="28"/>
                  </a:lnTo>
                  <a:lnTo>
                    <a:pt x="56" y="26"/>
                  </a:lnTo>
                  <a:lnTo>
                    <a:pt x="57" y="24"/>
                  </a:lnTo>
                  <a:lnTo>
                    <a:pt x="61" y="25"/>
                  </a:lnTo>
                  <a:lnTo>
                    <a:pt x="63" y="22"/>
                  </a:lnTo>
                  <a:lnTo>
                    <a:pt x="65" y="23"/>
                  </a:lnTo>
                  <a:lnTo>
                    <a:pt x="66" y="23"/>
                  </a:lnTo>
                  <a:lnTo>
                    <a:pt x="67" y="20"/>
                  </a:lnTo>
                  <a:lnTo>
                    <a:pt x="68" y="19"/>
                  </a:lnTo>
                  <a:lnTo>
                    <a:pt x="69" y="20"/>
                  </a:lnTo>
                  <a:lnTo>
                    <a:pt x="71" y="20"/>
                  </a:lnTo>
                  <a:lnTo>
                    <a:pt x="70" y="18"/>
                  </a:lnTo>
                  <a:lnTo>
                    <a:pt x="72" y="18"/>
                  </a:lnTo>
                  <a:lnTo>
                    <a:pt x="74" y="19"/>
                  </a:lnTo>
                  <a:lnTo>
                    <a:pt x="75" y="18"/>
                  </a:lnTo>
                  <a:lnTo>
                    <a:pt x="74" y="16"/>
                  </a:lnTo>
                  <a:lnTo>
                    <a:pt x="70" y="14"/>
                  </a:lnTo>
                  <a:lnTo>
                    <a:pt x="69" y="16"/>
                  </a:lnTo>
                  <a:lnTo>
                    <a:pt x="67" y="15"/>
                  </a:lnTo>
                  <a:lnTo>
                    <a:pt x="66" y="16"/>
                  </a:lnTo>
                  <a:lnTo>
                    <a:pt x="65" y="15"/>
                  </a:lnTo>
                  <a:lnTo>
                    <a:pt x="65" y="14"/>
                  </a:lnTo>
                  <a:lnTo>
                    <a:pt x="66" y="12"/>
                  </a:lnTo>
                  <a:lnTo>
                    <a:pt x="68" y="9"/>
                  </a:lnTo>
                  <a:lnTo>
                    <a:pt x="68" y="8"/>
                  </a:lnTo>
                  <a:lnTo>
                    <a:pt x="66" y="8"/>
                  </a:lnTo>
                  <a:lnTo>
                    <a:pt x="63" y="6"/>
                  </a:lnTo>
                  <a:lnTo>
                    <a:pt x="61" y="6"/>
                  </a:lnTo>
                  <a:lnTo>
                    <a:pt x="60" y="8"/>
                  </a:lnTo>
                  <a:lnTo>
                    <a:pt x="57" y="10"/>
                  </a:lnTo>
                  <a:lnTo>
                    <a:pt x="55" y="10"/>
                  </a:lnTo>
                  <a:lnTo>
                    <a:pt x="51" y="10"/>
                  </a:lnTo>
                  <a:lnTo>
                    <a:pt x="50" y="9"/>
                  </a:lnTo>
                  <a:lnTo>
                    <a:pt x="47" y="8"/>
                  </a:lnTo>
                  <a:lnTo>
                    <a:pt x="47" y="7"/>
                  </a:lnTo>
                  <a:lnTo>
                    <a:pt x="41" y="5"/>
                  </a:lnTo>
                  <a:lnTo>
                    <a:pt x="36" y="7"/>
                  </a:lnTo>
                  <a:lnTo>
                    <a:pt x="32" y="1"/>
                  </a:lnTo>
                  <a:lnTo>
                    <a:pt x="27" y="0"/>
                  </a:lnTo>
                  <a:lnTo>
                    <a:pt x="25" y="2"/>
                  </a:lnTo>
                  <a:lnTo>
                    <a:pt x="23" y="3"/>
                  </a:lnTo>
                  <a:lnTo>
                    <a:pt x="24" y="5"/>
                  </a:lnTo>
                  <a:lnTo>
                    <a:pt x="24" y="8"/>
                  </a:lnTo>
                  <a:lnTo>
                    <a:pt x="21" y="8"/>
                  </a:lnTo>
                  <a:lnTo>
                    <a:pt x="21" y="7"/>
                  </a:lnTo>
                  <a:lnTo>
                    <a:pt x="19" y="7"/>
                  </a:lnTo>
                  <a:lnTo>
                    <a:pt x="19" y="8"/>
                  </a:lnTo>
                  <a:lnTo>
                    <a:pt x="18" y="8"/>
                  </a:lnTo>
                  <a:lnTo>
                    <a:pt x="15" y="5"/>
                  </a:lnTo>
                  <a:lnTo>
                    <a:pt x="13" y="6"/>
                  </a:lnTo>
                  <a:lnTo>
                    <a:pt x="11" y="4"/>
                  </a:lnTo>
                  <a:lnTo>
                    <a:pt x="10" y="4"/>
                  </a:lnTo>
                  <a:lnTo>
                    <a:pt x="8" y="6"/>
                  </a:lnTo>
                  <a:lnTo>
                    <a:pt x="6" y="6"/>
                  </a:lnTo>
                  <a:lnTo>
                    <a:pt x="5" y="9"/>
                  </a:lnTo>
                  <a:lnTo>
                    <a:pt x="1" y="9"/>
                  </a:lnTo>
                  <a:lnTo>
                    <a:pt x="0" y="1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90" name="Freeform 1066"/>
            <p:cNvSpPr>
              <a:spLocks/>
            </p:cNvSpPr>
            <p:nvPr/>
          </p:nvSpPr>
          <p:spPr bwMode="auto">
            <a:xfrm>
              <a:off x="4177" y="1992"/>
              <a:ext cx="450" cy="210"/>
            </a:xfrm>
            <a:custGeom>
              <a:avLst/>
              <a:gdLst>
                <a:gd name="T0" fmla="*/ 648 w 75"/>
                <a:gd name="T1" fmla="*/ 3240 h 35"/>
                <a:gd name="T2" fmla="*/ 1944 w 75"/>
                <a:gd name="T3" fmla="*/ 4320 h 35"/>
                <a:gd name="T4" fmla="*/ 1944 w 75"/>
                <a:gd name="T5" fmla="*/ 5184 h 35"/>
                <a:gd name="T6" fmla="*/ 4320 w 75"/>
                <a:gd name="T7" fmla="*/ 6048 h 35"/>
                <a:gd name="T8" fmla="*/ 4536 w 75"/>
                <a:gd name="T9" fmla="*/ 6912 h 35"/>
                <a:gd name="T10" fmla="*/ 5184 w 75"/>
                <a:gd name="T11" fmla="*/ 6912 h 35"/>
                <a:gd name="T12" fmla="*/ 5616 w 75"/>
                <a:gd name="T13" fmla="*/ 6912 h 35"/>
                <a:gd name="T14" fmla="*/ 7128 w 75"/>
                <a:gd name="T15" fmla="*/ 6912 h 35"/>
                <a:gd name="T16" fmla="*/ 8208 w 75"/>
                <a:gd name="T17" fmla="*/ 7344 h 35"/>
                <a:gd name="T18" fmla="*/ 9072 w 75"/>
                <a:gd name="T19" fmla="*/ 7560 h 35"/>
                <a:gd name="T20" fmla="*/ 10152 w 75"/>
                <a:gd name="T21" fmla="*/ 7128 h 35"/>
                <a:gd name="T22" fmla="*/ 11232 w 75"/>
                <a:gd name="T23" fmla="*/ 6912 h 35"/>
                <a:gd name="T24" fmla="*/ 12096 w 75"/>
                <a:gd name="T25" fmla="*/ 6264 h 35"/>
                <a:gd name="T26" fmla="*/ 12096 w 75"/>
                <a:gd name="T27" fmla="*/ 5616 h 35"/>
                <a:gd name="T28" fmla="*/ 13176 w 75"/>
                <a:gd name="T29" fmla="*/ 5400 h 35"/>
                <a:gd name="T30" fmla="*/ 14040 w 75"/>
                <a:gd name="T31" fmla="*/ 4968 h 35"/>
                <a:gd name="T32" fmla="*/ 14472 w 75"/>
                <a:gd name="T33" fmla="*/ 4320 h 35"/>
                <a:gd name="T34" fmla="*/ 14904 w 75"/>
                <a:gd name="T35" fmla="*/ 4320 h 35"/>
                <a:gd name="T36" fmla="*/ 15120 w 75"/>
                <a:gd name="T37" fmla="*/ 3888 h 35"/>
                <a:gd name="T38" fmla="*/ 15984 w 75"/>
                <a:gd name="T39" fmla="*/ 4104 h 35"/>
                <a:gd name="T40" fmla="*/ 15984 w 75"/>
                <a:gd name="T41" fmla="*/ 3456 h 35"/>
                <a:gd name="T42" fmla="*/ 14904 w 75"/>
                <a:gd name="T43" fmla="*/ 3456 h 35"/>
                <a:gd name="T44" fmla="*/ 14256 w 75"/>
                <a:gd name="T45" fmla="*/ 3456 h 35"/>
                <a:gd name="T46" fmla="*/ 14040 w 75"/>
                <a:gd name="T47" fmla="*/ 3024 h 35"/>
                <a:gd name="T48" fmla="*/ 14688 w 75"/>
                <a:gd name="T49" fmla="*/ 1944 h 35"/>
                <a:gd name="T50" fmla="*/ 14256 w 75"/>
                <a:gd name="T51" fmla="*/ 1728 h 35"/>
                <a:gd name="T52" fmla="*/ 13176 w 75"/>
                <a:gd name="T53" fmla="*/ 1296 h 35"/>
                <a:gd name="T54" fmla="*/ 12312 w 75"/>
                <a:gd name="T55" fmla="*/ 2160 h 35"/>
                <a:gd name="T56" fmla="*/ 11016 w 75"/>
                <a:gd name="T57" fmla="*/ 2160 h 35"/>
                <a:gd name="T58" fmla="*/ 10152 w 75"/>
                <a:gd name="T59" fmla="*/ 1728 h 35"/>
                <a:gd name="T60" fmla="*/ 8856 w 75"/>
                <a:gd name="T61" fmla="*/ 1080 h 35"/>
                <a:gd name="T62" fmla="*/ 6912 w 75"/>
                <a:gd name="T63" fmla="*/ 216 h 35"/>
                <a:gd name="T64" fmla="*/ 5400 w 75"/>
                <a:gd name="T65" fmla="*/ 432 h 35"/>
                <a:gd name="T66" fmla="*/ 5184 w 75"/>
                <a:gd name="T67" fmla="*/ 1080 h 35"/>
                <a:gd name="T68" fmla="*/ 4536 w 75"/>
                <a:gd name="T69" fmla="*/ 1728 h 35"/>
                <a:gd name="T70" fmla="*/ 4104 w 75"/>
                <a:gd name="T71" fmla="*/ 1512 h 35"/>
                <a:gd name="T72" fmla="*/ 3888 w 75"/>
                <a:gd name="T73" fmla="*/ 1728 h 35"/>
                <a:gd name="T74" fmla="*/ 2808 w 75"/>
                <a:gd name="T75" fmla="*/ 1296 h 35"/>
                <a:gd name="T76" fmla="*/ 2160 w 75"/>
                <a:gd name="T77" fmla="*/ 864 h 35"/>
                <a:gd name="T78" fmla="*/ 1296 w 75"/>
                <a:gd name="T79" fmla="*/ 1296 h 35"/>
                <a:gd name="T80" fmla="*/ 216 w 75"/>
                <a:gd name="T81" fmla="*/ 1944 h 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
                <a:gd name="T124" fmla="*/ 0 h 35"/>
                <a:gd name="T125" fmla="*/ 75 w 75"/>
                <a:gd name="T126" fmla="*/ 35 h 3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 h="35">
                  <a:moveTo>
                    <a:pt x="0" y="11"/>
                  </a:moveTo>
                  <a:lnTo>
                    <a:pt x="3" y="15"/>
                  </a:lnTo>
                  <a:lnTo>
                    <a:pt x="5" y="15"/>
                  </a:lnTo>
                  <a:lnTo>
                    <a:pt x="9" y="20"/>
                  </a:lnTo>
                  <a:lnTo>
                    <a:pt x="7" y="22"/>
                  </a:lnTo>
                  <a:lnTo>
                    <a:pt x="9" y="24"/>
                  </a:lnTo>
                  <a:lnTo>
                    <a:pt x="12" y="24"/>
                  </a:lnTo>
                  <a:lnTo>
                    <a:pt x="20" y="28"/>
                  </a:lnTo>
                  <a:lnTo>
                    <a:pt x="19" y="31"/>
                  </a:lnTo>
                  <a:lnTo>
                    <a:pt x="21" y="32"/>
                  </a:lnTo>
                  <a:lnTo>
                    <a:pt x="23" y="33"/>
                  </a:lnTo>
                  <a:lnTo>
                    <a:pt x="24" y="32"/>
                  </a:lnTo>
                  <a:lnTo>
                    <a:pt x="25" y="31"/>
                  </a:lnTo>
                  <a:lnTo>
                    <a:pt x="26" y="32"/>
                  </a:lnTo>
                  <a:lnTo>
                    <a:pt x="29" y="31"/>
                  </a:lnTo>
                  <a:lnTo>
                    <a:pt x="33" y="32"/>
                  </a:lnTo>
                  <a:lnTo>
                    <a:pt x="35" y="34"/>
                  </a:lnTo>
                  <a:lnTo>
                    <a:pt x="38" y="34"/>
                  </a:lnTo>
                  <a:lnTo>
                    <a:pt x="40" y="35"/>
                  </a:lnTo>
                  <a:lnTo>
                    <a:pt x="42" y="35"/>
                  </a:lnTo>
                  <a:lnTo>
                    <a:pt x="45" y="33"/>
                  </a:lnTo>
                  <a:lnTo>
                    <a:pt x="47" y="33"/>
                  </a:lnTo>
                  <a:lnTo>
                    <a:pt x="49" y="33"/>
                  </a:lnTo>
                  <a:lnTo>
                    <a:pt x="52" y="32"/>
                  </a:lnTo>
                  <a:lnTo>
                    <a:pt x="54" y="30"/>
                  </a:lnTo>
                  <a:lnTo>
                    <a:pt x="56" y="29"/>
                  </a:lnTo>
                  <a:lnTo>
                    <a:pt x="57" y="28"/>
                  </a:lnTo>
                  <a:lnTo>
                    <a:pt x="56" y="26"/>
                  </a:lnTo>
                  <a:lnTo>
                    <a:pt x="57" y="24"/>
                  </a:lnTo>
                  <a:lnTo>
                    <a:pt x="61" y="25"/>
                  </a:lnTo>
                  <a:lnTo>
                    <a:pt x="63" y="22"/>
                  </a:lnTo>
                  <a:lnTo>
                    <a:pt x="65" y="23"/>
                  </a:lnTo>
                  <a:lnTo>
                    <a:pt x="66" y="23"/>
                  </a:lnTo>
                  <a:lnTo>
                    <a:pt x="67" y="20"/>
                  </a:lnTo>
                  <a:lnTo>
                    <a:pt x="68" y="19"/>
                  </a:lnTo>
                  <a:lnTo>
                    <a:pt x="69" y="20"/>
                  </a:lnTo>
                  <a:lnTo>
                    <a:pt x="71" y="20"/>
                  </a:lnTo>
                  <a:lnTo>
                    <a:pt x="70" y="18"/>
                  </a:lnTo>
                  <a:lnTo>
                    <a:pt x="72" y="18"/>
                  </a:lnTo>
                  <a:lnTo>
                    <a:pt x="74" y="19"/>
                  </a:lnTo>
                  <a:lnTo>
                    <a:pt x="75" y="18"/>
                  </a:lnTo>
                  <a:lnTo>
                    <a:pt x="74" y="16"/>
                  </a:lnTo>
                  <a:lnTo>
                    <a:pt x="70" y="14"/>
                  </a:lnTo>
                  <a:lnTo>
                    <a:pt x="69" y="16"/>
                  </a:lnTo>
                  <a:lnTo>
                    <a:pt x="67" y="15"/>
                  </a:lnTo>
                  <a:lnTo>
                    <a:pt x="66" y="16"/>
                  </a:lnTo>
                  <a:lnTo>
                    <a:pt x="65" y="15"/>
                  </a:lnTo>
                  <a:lnTo>
                    <a:pt x="65" y="14"/>
                  </a:lnTo>
                  <a:lnTo>
                    <a:pt x="66" y="12"/>
                  </a:lnTo>
                  <a:lnTo>
                    <a:pt x="68" y="9"/>
                  </a:lnTo>
                  <a:lnTo>
                    <a:pt x="68" y="8"/>
                  </a:lnTo>
                  <a:lnTo>
                    <a:pt x="66" y="8"/>
                  </a:lnTo>
                  <a:lnTo>
                    <a:pt x="63" y="6"/>
                  </a:lnTo>
                  <a:lnTo>
                    <a:pt x="61" y="6"/>
                  </a:lnTo>
                  <a:lnTo>
                    <a:pt x="60" y="8"/>
                  </a:lnTo>
                  <a:lnTo>
                    <a:pt x="57" y="10"/>
                  </a:lnTo>
                  <a:lnTo>
                    <a:pt x="55" y="10"/>
                  </a:lnTo>
                  <a:lnTo>
                    <a:pt x="51" y="10"/>
                  </a:lnTo>
                  <a:lnTo>
                    <a:pt x="50" y="9"/>
                  </a:lnTo>
                  <a:lnTo>
                    <a:pt x="47" y="8"/>
                  </a:lnTo>
                  <a:lnTo>
                    <a:pt x="47" y="7"/>
                  </a:lnTo>
                  <a:lnTo>
                    <a:pt x="41" y="5"/>
                  </a:lnTo>
                  <a:lnTo>
                    <a:pt x="36" y="7"/>
                  </a:lnTo>
                  <a:lnTo>
                    <a:pt x="32" y="1"/>
                  </a:lnTo>
                  <a:lnTo>
                    <a:pt x="27" y="0"/>
                  </a:lnTo>
                  <a:lnTo>
                    <a:pt x="25" y="2"/>
                  </a:lnTo>
                  <a:lnTo>
                    <a:pt x="23" y="3"/>
                  </a:lnTo>
                  <a:lnTo>
                    <a:pt x="24" y="5"/>
                  </a:lnTo>
                  <a:lnTo>
                    <a:pt x="24" y="8"/>
                  </a:lnTo>
                  <a:lnTo>
                    <a:pt x="21" y="8"/>
                  </a:lnTo>
                  <a:lnTo>
                    <a:pt x="21" y="7"/>
                  </a:lnTo>
                  <a:lnTo>
                    <a:pt x="19" y="7"/>
                  </a:lnTo>
                  <a:lnTo>
                    <a:pt x="19" y="8"/>
                  </a:lnTo>
                  <a:lnTo>
                    <a:pt x="18" y="8"/>
                  </a:lnTo>
                  <a:lnTo>
                    <a:pt x="15" y="5"/>
                  </a:lnTo>
                  <a:lnTo>
                    <a:pt x="13" y="6"/>
                  </a:lnTo>
                  <a:lnTo>
                    <a:pt x="11" y="4"/>
                  </a:lnTo>
                  <a:lnTo>
                    <a:pt x="10" y="4"/>
                  </a:lnTo>
                  <a:lnTo>
                    <a:pt x="8" y="6"/>
                  </a:lnTo>
                  <a:lnTo>
                    <a:pt x="6" y="6"/>
                  </a:lnTo>
                  <a:lnTo>
                    <a:pt x="5" y="9"/>
                  </a:lnTo>
                  <a:lnTo>
                    <a:pt x="1" y="9"/>
                  </a:lnTo>
                  <a:lnTo>
                    <a:pt x="0" y="1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91" name="Freeform 1067"/>
            <p:cNvSpPr>
              <a:spLocks/>
            </p:cNvSpPr>
            <p:nvPr/>
          </p:nvSpPr>
          <p:spPr bwMode="auto">
            <a:xfrm>
              <a:off x="3511" y="2172"/>
              <a:ext cx="96" cy="48"/>
            </a:xfrm>
            <a:custGeom>
              <a:avLst/>
              <a:gdLst>
                <a:gd name="T0" fmla="*/ 1512 w 16"/>
                <a:gd name="T1" fmla="*/ 1296 h 8"/>
                <a:gd name="T2" fmla="*/ 1296 w 16"/>
                <a:gd name="T3" fmla="*/ 1296 h 8"/>
                <a:gd name="T4" fmla="*/ 864 w 16"/>
                <a:gd name="T5" fmla="*/ 1080 h 8"/>
                <a:gd name="T6" fmla="*/ 864 w 16"/>
                <a:gd name="T7" fmla="*/ 1080 h 8"/>
                <a:gd name="T8" fmla="*/ 648 w 16"/>
                <a:gd name="T9" fmla="*/ 648 h 8"/>
                <a:gd name="T10" fmla="*/ 648 w 16"/>
                <a:gd name="T11" fmla="*/ 432 h 8"/>
                <a:gd name="T12" fmla="*/ 432 w 16"/>
                <a:gd name="T13" fmla="*/ 432 h 8"/>
                <a:gd name="T14" fmla="*/ 216 w 16"/>
                <a:gd name="T15" fmla="*/ 216 h 8"/>
                <a:gd name="T16" fmla="*/ 0 w 16"/>
                <a:gd name="T17" fmla="*/ 0 h 8"/>
                <a:gd name="T18" fmla="*/ 648 w 16"/>
                <a:gd name="T19" fmla="*/ 216 h 8"/>
                <a:gd name="T20" fmla="*/ 1296 w 16"/>
                <a:gd name="T21" fmla="*/ 216 h 8"/>
                <a:gd name="T22" fmla="*/ 1512 w 16"/>
                <a:gd name="T23" fmla="*/ 216 h 8"/>
                <a:gd name="T24" fmla="*/ 2160 w 16"/>
                <a:gd name="T25" fmla="*/ 432 h 8"/>
                <a:gd name="T26" fmla="*/ 2808 w 16"/>
                <a:gd name="T27" fmla="*/ 864 h 8"/>
                <a:gd name="T28" fmla="*/ 3024 w 16"/>
                <a:gd name="T29" fmla="*/ 864 h 8"/>
                <a:gd name="T30" fmla="*/ 3240 w 16"/>
                <a:gd name="T31" fmla="*/ 1080 h 8"/>
                <a:gd name="T32" fmla="*/ 3456 w 16"/>
                <a:gd name="T33" fmla="*/ 1512 h 8"/>
                <a:gd name="T34" fmla="*/ 3456 w 16"/>
                <a:gd name="T35" fmla="*/ 1728 h 8"/>
                <a:gd name="T36" fmla="*/ 2592 w 16"/>
                <a:gd name="T37" fmla="*/ 1728 h 8"/>
                <a:gd name="T38" fmla="*/ 2160 w 16"/>
                <a:gd name="T39" fmla="*/ 1512 h 8"/>
                <a:gd name="T40" fmla="*/ 1512 w 16"/>
                <a:gd name="T41" fmla="*/ 129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
                <a:gd name="T65" fmla="*/ 16 w 16"/>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
                  <a:moveTo>
                    <a:pt x="7" y="6"/>
                  </a:moveTo>
                  <a:lnTo>
                    <a:pt x="6" y="6"/>
                  </a:lnTo>
                  <a:lnTo>
                    <a:pt x="4" y="5"/>
                  </a:lnTo>
                  <a:lnTo>
                    <a:pt x="3" y="3"/>
                  </a:lnTo>
                  <a:lnTo>
                    <a:pt x="3" y="2"/>
                  </a:lnTo>
                  <a:lnTo>
                    <a:pt x="2" y="2"/>
                  </a:lnTo>
                  <a:lnTo>
                    <a:pt x="1" y="1"/>
                  </a:lnTo>
                  <a:lnTo>
                    <a:pt x="0" y="0"/>
                  </a:lnTo>
                  <a:lnTo>
                    <a:pt x="3" y="1"/>
                  </a:lnTo>
                  <a:lnTo>
                    <a:pt x="6" y="1"/>
                  </a:lnTo>
                  <a:lnTo>
                    <a:pt x="7" y="1"/>
                  </a:lnTo>
                  <a:lnTo>
                    <a:pt x="10" y="2"/>
                  </a:lnTo>
                  <a:lnTo>
                    <a:pt x="13" y="4"/>
                  </a:lnTo>
                  <a:lnTo>
                    <a:pt x="14" y="4"/>
                  </a:lnTo>
                  <a:lnTo>
                    <a:pt x="15" y="5"/>
                  </a:lnTo>
                  <a:lnTo>
                    <a:pt x="16" y="7"/>
                  </a:lnTo>
                  <a:lnTo>
                    <a:pt x="16" y="8"/>
                  </a:lnTo>
                  <a:lnTo>
                    <a:pt x="12" y="8"/>
                  </a:lnTo>
                  <a:lnTo>
                    <a:pt x="10" y="7"/>
                  </a:lnTo>
                  <a:lnTo>
                    <a:pt x="7"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92" name="Freeform 1068"/>
            <p:cNvSpPr>
              <a:spLocks/>
            </p:cNvSpPr>
            <p:nvPr/>
          </p:nvSpPr>
          <p:spPr bwMode="auto">
            <a:xfrm>
              <a:off x="3511" y="2172"/>
              <a:ext cx="96" cy="48"/>
            </a:xfrm>
            <a:custGeom>
              <a:avLst/>
              <a:gdLst>
                <a:gd name="T0" fmla="*/ 1512 w 16"/>
                <a:gd name="T1" fmla="*/ 1296 h 8"/>
                <a:gd name="T2" fmla="*/ 1296 w 16"/>
                <a:gd name="T3" fmla="*/ 1296 h 8"/>
                <a:gd name="T4" fmla="*/ 864 w 16"/>
                <a:gd name="T5" fmla="*/ 1080 h 8"/>
                <a:gd name="T6" fmla="*/ 864 w 16"/>
                <a:gd name="T7" fmla="*/ 1080 h 8"/>
                <a:gd name="T8" fmla="*/ 648 w 16"/>
                <a:gd name="T9" fmla="*/ 648 h 8"/>
                <a:gd name="T10" fmla="*/ 648 w 16"/>
                <a:gd name="T11" fmla="*/ 432 h 8"/>
                <a:gd name="T12" fmla="*/ 432 w 16"/>
                <a:gd name="T13" fmla="*/ 432 h 8"/>
                <a:gd name="T14" fmla="*/ 216 w 16"/>
                <a:gd name="T15" fmla="*/ 216 h 8"/>
                <a:gd name="T16" fmla="*/ 0 w 16"/>
                <a:gd name="T17" fmla="*/ 0 h 8"/>
                <a:gd name="T18" fmla="*/ 648 w 16"/>
                <a:gd name="T19" fmla="*/ 216 h 8"/>
                <a:gd name="T20" fmla="*/ 1296 w 16"/>
                <a:gd name="T21" fmla="*/ 216 h 8"/>
                <a:gd name="T22" fmla="*/ 1512 w 16"/>
                <a:gd name="T23" fmla="*/ 216 h 8"/>
                <a:gd name="T24" fmla="*/ 2160 w 16"/>
                <a:gd name="T25" fmla="*/ 432 h 8"/>
                <a:gd name="T26" fmla="*/ 2808 w 16"/>
                <a:gd name="T27" fmla="*/ 864 h 8"/>
                <a:gd name="T28" fmla="*/ 3024 w 16"/>
                <a:gd name="T29" fmla="*/ 864 h 8"/>
                <a:gd name="T30" fmla="*/ 3240 w 16"/>
                <a:gd name="T31" fmla="*/ 1080 h 8"/>
                <a:gd name="T32" fmla="*/ 3456 w 16"/>
                <a:gd name="T33" fmla="*/ 1512 h 8"/>
                <a:gd name="T34" fmla="*/ 3456 w 16"/>
                <a:gd name="T35" fmla="*/ 1728 h 8"/>
                <a:gd name="T36" fmla="*/ 2592 w 16"/>
                <a:gd name="T37" fmla="*/ 1728 h 8"/>
                <a:gd name="T38" fmla="*/ 2160 w 16"/>
                <a:gd name="T39" fmla="*/ 1512 h 8"/>
                <a:gd name="T40" fmla="*/ 1512 w 16"/>
                <a:gd name="T41" fmla="*/ 129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
                <a:gd name="T65" fmla="*/ 16 w 16"/>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
                  <a:moveTo>
                    <a:pt x="7" y="6"/>
                  </a:moveTo>
                  <a:lnTo>
                    <a:pt x="6" y="6"/>
                  </a:lnTo>
                  <a:lnTo>
                    <a:pt x="4" y="5"/>
                  </a:lnTo>
                  <a:lnTo>
                    <a:pt x="3" y="3"/>
                  </a:lnTo>
                  <a:lnTo>
                    <a:pt x="3" y="2"/>
                  </a:lnTo>
                  <a:lnTo>
                    <a:pt x="2" y="2"/>
                  </a:lnTo>
                  <a:lnTo>
                    <a:pt x="1" y="1"/>
                  </a:lnTo>
                  <a:lnTo>
                    <a:pt x="0" y="0"/>
                  </a:lnTo>
                  <a:lnTo>
                    <a:pt x="3" y="1"/>
                  </a:lnTo>
                  <a:lnTo>
                    <a:pt x="6" y="1"/>
                  </a:lnTo>
                  <a:lnTo>
                    <a:pt x="7" y="1"/>
                  </a:lnTo>
                  <a:lnTo>
                    <a:pt x="10" y="2"/>
                  </a:lnTo>
                  <a:lnTo>
                    <a:pt x="13" y="4"/>
                  </a:lnTo>
                  <a:lnTo>
                    <a:pt x="14" y="4"/>
                  </a:lnTo>
                  <a:lnTo>
                    <a:pt x="15" y="5"/>
                  </a:lnTo>
                  <a:lnTo>
                    <a:pt x="16" y="7"/>
                  </a:lnTo>
                  <a:lnTo>
                    <a:pt x="16" y="8"/>
                  </a:lnTo>
                  <a:lnTo>
                    <a:pt x="12" y="8"/>
                  </a:lnTo>
                  <a:lnTo>
                    <a:pt x="10" y="7"/>
                  </a:lnTo>
                  <a:lnTo>
                    <a:pt x="7"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93" name="Freeform 1069"/>
            <p:cNvSpPr>
              <a:spLocks/>
            </p:cNvSpPr>
            <p:nvPr/>
          </p:nvSpPr>
          <p:spPr bwMode="auto">
            <a:xfrm>
              <a:off x="3325" y="2202"/>
              <a:ext cx="252" cy="108"/>
            </a:xfrm>
            <a:custGeom>
              <a:avLst/>
              <a:gdLst>
                <a:gd name="T0" fmla="*/ 8856 w 42"/>
                <a:gd name="T1" fmla="*/ 1728 h 18"/>
                <a:gd name="T2" fmla="*/ 9072 w 42"/>
                <a:gd name="T3" fmla="*/ 3024 h 18"/>
                <a:gd name="T4" fmla="*/ 8640 w 42"/>
                <a:gd name="T5" fmla="*/ 2808 h 18"/>
                <a:gd name="T6" fmla="*/ 7776 w 42"/>
                <a:gd name="T7" fmla="*/ 3024 h 18"/>
                <a:gd name="T8" fmla="*/ 7344 w 42"/>
                <a:gd name="T9" fmla="*/ 3024 h 18"/>
                <a:gd name="T10" fmla="*/ 6048 w 42"/>
                <a:gd name="T11" fmla="*/ 3240 h 18"/>
                <a:gd name="T12" fmla="*/ 4968 w 42"/>
                <a:gd name="T13" fmla="*/ 3456 h 18"/>
                <a:gd name="T14" fmla="*/ 4752 w 42"/>
                <a:gd name="T15" fmla="*/ 3888 h 18"/>
                <a:gd name="T16" fmla="*/ 4752 w 42"/>
                <a:gd name="T17" fmla="*/ 3672 h 18"/>
                <a:gd name="T18" fmla="*/ 4104 w 42"/>
                <a:gd name="T19" fmla="*/ 3456 h 18"/>
                <a:gd name="T20" fmla="*/ 3888 w 42"/>
                <a:gd name="T21" fmla="*/ 3456 h 18"/>
                <a:gd name="T22" fmla="*/ 3240 w 42"/>
                <a:gd name="T23" fmla="*/ 3672 h 18"/>
                <a:gd name="T24" fmla="*/ 2376 w 42"/>
                <a:gd name="T25" fmla="*/ 3240 h 18"/>
                <a:gd name="T26" fmla="*/ 2160 w 42"/>
                <a:gd name="T27" fmla="*/ 3240 h 18"/>
                <a:gd name="T28" fmla="*/ 1728 w 42"/>
                <a:gd name="T29" fmla="*/ 3456 h 18"/>
                <a:gd name="T30" fmla="*/ 1296 w 42"/>
                <a:gd name="T31" fmla="*/ 3456 h 18"/>
                <a:gd name="T32" fmla="*/ 1080 w 42"/>
                <a:gd name="T33" fmla="*/ 3456 h 18"/>
                <a:gd name="T34" fmla="*/ 648 w 42"/>
                <a:gd name="T35" fmla="*/ 3888 h 18"/>
                <a:gd name="T36" fmla="*/ 864 w 42"/>
                <a:gd name="T37" fmla="*/ 3456 h 18"/>
                <a:gd name="T38" fmla="*/ 648 w 42"/>
                <a:gd name="T39" fmla="*/ 3240 h 18"/>
                <a:gd name="T40" fmla="*/ 432 w 42"/>
                <a:gd name="T41" fmla="*/ 3456 h 18"/>
                <a:gd name="T42" fmla="*/ 648 w 42"/>
                <a:gd name="T43" fmla="*/ 3024 h 18"/>
                <a:gd name="T44" fmla="*/ 432 w 42"/>
                <a:gd name="T45" fmla="*/ 3024 h 18"/>
                <a:gd name="T46" fmla="*/ 432 w 42"/>
                <a:gd name="T47" fmla="*/ 2376 h 18"/>
                <a:gd name="T48" fmla="*/ 0 w 42"/>
                <a:gd name="T49" fmla="*/ 2376 h 18"/>
                <a:gd name="T50" fmla="*/ 216 w 42"/>
                <a:gd name="T51" fmla="*/ 2160 h 18"/>
                <a:gd name="T52" fmla="*/ 216 w 42"/>
                <a:gd name="T53" fmla="*/ 1944 h 18"/>
                <a:gd name="T54" fmla="*/ 216 w 42"/>
                <a:gd name="T55" fmla="*/ 1512 h 18"/>
                <a:gd name="T56" fmla="*/ 0 w 42"/>
                <a:gd name="T57" fmla="*/ 1512 h 18"/>
                <a:gd name="T58" fmla="*/ 432 w 42"/>
                <a:gd name="T59" fmla="*/ 1080 h 18"/>
                <a:gd name="T60" fmla="*/ 1080 w 42"/>
                <a:gd name="T61" fmla="*/ 864 h 18"/>
                <a:gd name="T62" fmla="*/ 1512 w 42"/>
                <a:gd name="T63" fmla="*/ 864 h 18"/>
                <a:gd name="T64" fmla="*/ 1296 w 42"/>
                <a:gd name="T65" fmla="*/ 648 h 18"/>
                <a:gd name="T66" fmla="*/ 1512 w 42"/>
                <a:gd name="T67" fmla="*/ 432 h 18"/>
                <a:gd name="T68" fmla="*/ 2376 w 42"/>
                <a:gd name="T69" fmla="*/ 432 h 18"/>
                <a:gd name="T70" fmla="*/ 3456 w 42"/>
                <a:gd name="T71" fmla="*/ 0 h 18"/>
                <a:gd name="T72" fmla="*/ 4104 w 42"/>
                <a:gd name="T73" fmla="*/ 0 h 18"/>
                <a:gd name="T74" fmla="*/ 4752 w 42"/>
                <a:gd name="T75" fmla="*/ 216 h 18"/>
                <a:gd name="T76" fmla="*/ 5400 w 42"/>
                <a:gd name="T77" fmla="*/ 432 h 18"/>
                <a:gd name="T78" fmla="*/ 6264 w 42"/>
                <a:gd name="T79" fmla="*/ 432 h 18"/>
                <a:gd name="T80" fmla="*/ 6912 w 42"/>
                <a:gd name="T81" fmla="*/ 648 h 18"/>
                <a:gd name="T82" fmla="*/ 7560 w 42"/>
                <a:gd name="T83" fmla="*/ 0 h 18"/>
                <a:gd name="T84" fmla="*/ 8208 w 42"/>
                <a:gd name="T85" fmla="*/ 216 h 18"/>
                <a:gd name="T86" fmla="*/ 8640 w 42"/>
                <a:gd name="T87" fmla="*/ 1080 h 18"/>
                <a:gd name="T88" fmla="*/ 9072 w 42"/>
                <a:gd name="T89" fmla="*/ 1512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
                <a:gd name="T136" fmla="*/ 0 h 18"/>
                <a:gd name="T137" fmla="*/ 42 w 42"/>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 h="18">
                  <a:moveTo>
                    <a:pt x="42" y="7"/>
                  </a:moveTo>
                  <a:lnTo>
                    <a:pt x="41" y="8"/>
                  </a:lnTo>
                  <a:lnTo>
                    <a:pt x="42" y="12"/>
                  </a:lnTo>
                  <a:lnTo>
                    <a:pt x="42" y="14"/>
                  </a:lnTo>
                  <a:lnTo>
                    <a:pt x="41" y="14"/>
                  </a:lnTo>
                  <a:lnTo>
                    <a:pt x="40" y="13"/>
                  </a:lnTo>
                  <a:lnTo>
                    <a:pt x="38" y="13"/>
                  </a:lnTo>
                  <a:lnTo>
                    <a:pt x="36" y="14"/>
                  </a:lnTo>
                  <a:lnTo>
                    <a:pt x="36" y="13"/>
                  </a:lnTo>
                  <a:lnTo>
                    <a:pt x="34" y="14"/>
                  </a:lnTo>
                  <a:lnTo>
                    <a:pt x="31" y="15"/>
                  </a:lnTo>
                  <a:lnTo>
                    <a:pt x="28" y="15"/>
                  </a:lnTo>
                  <a:lnTo>
                    <a:pt x="27" y="15"/>
                  </a:lnTo>
                  <a:lnTo>
                    <a:pt x="23" y="16"/>
                  </a:lnTo>
                  <a:lnTo>
                    <a:pt x="23" y="17"/>
                  </a:lnTo>
                  <a:lnTo>
                    <a:pt x="22" y="18"/>
                  </a:lnTo>
                  <a:lnTo>
                    <a:pt x="22" y="17"/>
                  </a:lnTo>
                  <a:lnTo>
                    <a:pt x="22" y="16"/>
                  </a:lnTo>
                  <a:lnTo>
                    <a:pt x="19" y="16"/>
                  </a:lnTo>
                  <a:lnTo>
                    <a:pt x="18" y="16"/>
                  </a:lnTo>
                  <a:lnTo>
                    <a:pt x="17" y="17"/>
                  </a:lnTo>
                  <a:lnTo>
                    <a:pt x="15" y="17"/>
                  </a:lnTo>
                  <a:lnTo>
                    <a:pt x="14" y="17"/>
                  </a:lnTo>
                  <a:lnTo>
                    <a:pt x="11" y="15"/>
                  </a:lnTo>
                  <a:lnTo>
                    <a:pt x="10" y="15"/>
                  </a:lnTo>
                  <a:lnTo>
                    <a:pt x="10" y="16"/>
                  </a:lnTo>
                  <a:lnTo>
                    <a:pt x="8" y="16"/>
                  </a:lnTo>
                  <a:lnTo>
                    <a:pt x="7" y="17"/>
                  </a:lnTo>
                  <a:lnTo>
                    <a:pt x="6" y="16"/>
                  </a:lnTo>
                  <a:lnTo>
                    <a:pt x="5" y="16"/>
                  </a:lnTo>
                  <a:lnTo>
                    <a:pt x="4" y="17"/>
                  </a:lnTo>
                  <a:lnTo>
                    <a:pt x="3" y="18"/>
                  </a:lnTo>
                  <a:lnTo>
                    <a:pt x="3" y="17"/>
                  </a:lnTo>
                  <a:lnTo>
                    <a:pt x="4" y="16"/>
                  </a:lnTo>
                  <a:lnTo>
                    <a:pt x="4" y="15"/>
                  </a:lnTo>
                  <a:lnTo>
                    <a:pt x="3" y="15"/>
                  </a:lnTo>
                  <a:lnTo>
                    <a:pt x="2" y="15"/>
                  </a:lnTo>
                  <a:lnTo>
                    <a:pt x="2" y="16"/>
                  </a:lnTo>
                  <a:lnTo>
                    <a:pt x="2" y="15"/>
                  </a:lnTo>
                  <a:lnTo>
                    <a:pt x="3" y="14"/>
                  </a:lnTo>
                  <a:lnTo>
                    <a:pt x="2" y="14"/>
                  </a:lnTo>
                  <a:lnTo>
                    <a:pt x="2" y="12"/>
                  </a:lnTo>
                  <a:lnTo>
                    <a:pt x="2" y="11"/>
                  </a:lnTo>
                  <a:lnTo>
                    <a:pt x="1" y="12"/>
                  </a:lnTo>
                  <a:lnTo>
                    <a:pt x="0" y="11"/>
                  </a:lnTo>
                  <a:lnTo>
                    <a:pt x="0" y="10"/>
                  </a:lnTo>
                  <a:lnTo>
                    <a:pt x="1" y="10"/>
                  </a:lnTo>
                  <a:lnTo>
                    <a:pt x="1" y="9"/>
                  </a:lnTo>
                  <a:lnTo>
                    <a:pt x="1" y="8"/>
                  </a:lnTo>
                  <a:lnTo>
                    <a:pt x="1" y="7"/>
                  </a:lnTo>
                  <a:lnTo>
                    <a:pt x="0" y="7"/>
                  </a:lnTo>
                  <a:lnTo>
                    <a:pt x="1" y="5"/>
                  </a:lnTo>
                  <a:lnTo>
                    <a:pt x="2" y="5"/>
                  </a:lnTo>
                  <a:lnTo>
                    <a:pt x="3" y="5"/>
                  </a:lnTo>
                  <a:lnTo>
                    <a:pt x="5" y="4"/>
                  </a:lnTo>
                  <a:lnTo>
                    <a:pt x="6" y="5"/>
                  </a:lnTo>
                  <a:lnTo>
                    <a:pt x="7" y="4"/>
                  </a:lnTo>
                  <a:lnTo>
                    <a:pt x="8" y="3"/>
                  </a:lnTo>
                  <a:lnTo>
                    <a:pt x="6" y="3"/>
                  </a:lnTo>
                  <a:lnTo>
                    <a:pt x="7" y="2"/>
                  </a:lnTo>
                  <a:lnTo>
                    <a:pt x="10" y="2"/>
                  </a:lnTo>
                  <a:lnTo>
                    <a:pt x="11" y="2"/>
                  </a:lnTo>
                  <a:lnTo>
                    <a:pt x="13" y="1"/>
                  </a:lnTo>
                  <a:lnTo>
                    <a:pt x="16" y="0"/>
                  </a:lnTo>
                  <a:lnTo>
                    <a:pt x="18" y="0"/>
                  </a:lnTo>
                  <a:lnTo>
                    <a:pt x="19" y="0"/>
                  </a:lnTo>
                  <a:lnTo>
                    <a:pt x="20" y="1"/>
                  </a:lnTo>
                  <a:lnTo>
                    <a:pt x="22" y="1"/>
                  </a:lnTo>
                  <a:lnTo>
                    <a:pt x="24" y="2"/>
                  </a:lnTo>
                  <a:lnTo>
                    <a:pt x="25" y="2"/>
                  </a:lnTo>
                  <a:lnTo>
                    <a:pt x="27" y="3"/>
                  </a:lnTo>
                  <a:lnTo>
                    <a:pt x="29" y="2"/>
                  </a:lnTo>
                  <a:lnTo>
                    <a:pt x="30" y="3"/>
                  </a:lnTo>
                  <a:lnTo>
                    <a:pt x="32" y="3"/>
                  </a:lnTo>
                  <a:lnTo>
                    <a:pt x="35" y="1"/>
                  </a:lnTo>
                  <a:lnTo>
                    <a:pt x="35" y="0"/>
                  </a:lnTo>
                  <a:lnTo>
                    <a:pt x="37" y="1"/>
                  </a:lnTo>
                  <a:lnTo>
                    <a:pt x="38" y="1"/>
                  </a:lnTo>
                  <a:lnTo>
                    <a:pt x="40" y="3"/>
                  </a:lnTo>
                  <a:lnTo>
                    <a:pt x="40" y="5"/>
                  </a:lnTo>
                  <a:lnTo>
                    <a:pt x="42" y="6"/>
                  </a:lnTo>
                  <a:lnTo>
                    <a:pt x="42"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94" name="Freeform 1070"/>
            <p:cNvSpPr>
              <a:spLocks/>
            </p:cNvSpPr>
            <p:nvPr/>
          </p:nvSpPr>
          <p:spPr bwMode="auto">
            <a:xfrm>
              <a:off x="3325" y="2202"/>
              <a:ext cx="252" cy="108"/>
            </a:xfrm>
            <a:custGeom>
              <a:avLst/>
              <a:gdLst>
                <a:gd name="T0" fmla="*/ 8856 w 42"/>
                <a:gd name="T1" fmla="*/ 1728 h 18"/>
                <a:gd name="T2" fmla="*/ 9072 w 42"/>
                <a:gd name="T3" fmla="*/ 3024 h 18"/>
                <a:gd name="T4" fmla="*/ 8640 w 42"/>
                <a:gd name="T5" fmla="*/ 2808 h 18"/>
                <a:gd name="T6" fmla="*/ 7776 w 42"/>
                <a:gd name="T7" fmla="*/ 3024 h 18"/>
                <a:gd name="T8" fmla="*/ 7344 w 42"/>
                <a:gd name="T9" fmla="*/ 3024 h 18"/>
                <a:gd name="T10" fmla="*/ 6048 w 42"/>
                <a:gd name="T11" fmla="*/ 3240 h 18"/>
                <a:gd name="T12" fmla="*/ 4968 w 42"/>
                <a:gd name="T13" fmla="*/ 3456 h 18"/>
                <a:gd name="T14" fmla="*/ 4752 w 42"/>
                <a:gd name="T15" fmla="*/ 3888 h 18"/>
                <a:gd name="T16" fmla="*/ 4752 w 42"/>
                <a:gd name="T17" fmla="*/ 3672 h 18"/>
                <a:gd name="T18" fmla="*/ 4104 w 42"/>
                <a:gd name="T19" fmla="*/ 3456 h 18"/>
                <a:gd name="T20" fmla="*/ 3888 w 42"/>
                <a:gd name="T21" fmla="*/ 3456 h 18"/>
                <a:gd name="T22" fmla="*/ 3240 w 42"/>
                <a:gd name="T23" fmla="*/ 3672 h 18"/>
                <a:gd name="T24" fmla="*/ 2376 w 42"/>
                <a:gd name="T25" fmla="*/ 3240 h 18"/>
                <a:gd name="T26" fmla="*/ 2160 w 42"/>
                <a:gd name="T27" fmla="*/ 3240 h 18"/>
                <a:gd name="T28" fmla="*/ 1728 w 42"/>
                <a:gd name="T29" fmla="*/ 3456 h 18"/>
                <a:gd name="T30" fmla="*/ 1296 w 42"/>
                <a:gd name="T31" fmla="*/ 3456 h 18"/>
                <a:gd name="T32" fmla="*/ 1080 w 42"/>
                <a:gd name="T33" fmla="*/ 3456 h 18"/>
                <a:gd name="T34" fmla="*/ 648 w 42"/>
                <a:gd name="T35" fmla="*/ 3888 h 18"/>
                <a:gd name="T36" fmla="*/ 864 w 42"/>
                <a:gd name="T37" fmla="*/ 3456 h 18"/>
                <a:gd name="T38" fmla="*/ 648 w 42"/>
                <a:gd name="T39" fmla="*/ 3240 h 18"/>
                <a:gd name="T40" fmla="*/ 432 w 42"/>
                <a:gd name="T41" fmla="*/ 3456 h 18"/>
                <a:gd name="T42" fmla="*/ 648 w 42"/>
                <a:gd name="T43" fmla="*/ 3024 h 18"/>
                <a:gd name="T44" fmla="*/ 432 w 42"/>
                <a:gd name="T45" fmla="*/ 3024 h 18"/>
                <a:gd name="T46" fmla="*/ 432 w 42"/>
                <a:gd name="T47" fmla="*/ 2376 h 18"/>
                <a:gd name="T48" fmla="*/ 0 w 42"/>
                <a:gd name="T49" fmla="*/ 2376 h 18"/>
                <a:gd name="T50" fmla="*/ 216 w 42"/>
                <a:gd name="T51" fmla="*/ 2160 h 18"/>
                <a:gd name="T52" fmla="*/ 216 w 42"/>
                <a:gd name="T53" fmla="*/ 1944 h 18"/>
                <a:gd name="T54" fmla="*/ 216 w 42"/>
                <a:gd name="T55" fmla="*/ 1512 h 18"/>
                <a:gd name="T56" fmla="*/ 0 w 42"/>
                <a:gd name="T57" fmla="*/ 1512 h 18"/>
                <a:gd name="T58" fmla="*/ 432 w 42"/>
                <a:gd name="T59" fmla="*/ 1080 h 18"/>
                <a:gd name="T60" fmla="*/ 1080 w 42"/>
                <a:gd name="T61" fmla="*/ 864 h 18"/>
                <a:gd name="T62" fmla="*/ 1512 w 42"/>
                <a:gd name="T63" fmla="*/ 864 h 18"/>
                <a:gd name="T64" fmla="*/ 1296 w 42"/>
                <a:gd name="T65" fmla="*/ 648 h 18"/>
                <a:gd name="T66" fmla="*/ 1512 w 42"/>
                <a:gd name="T67" fmla="*/ 432 h 18"/>
                <a:gd name="T68" fmla="*/ 2376 w 42"/>
                <a:gd name="T69" fmla="*/ 432 h 18"/>
                <a:gd name="T70" fmla="*/ 3456 w 42"/>
                <a:gd name="T71" fmla="*/ 0 h 18"/>
                <a:gd name="T72" fmla="*/ 4104 w 42"/>
                <a:gd name="T73" fmla="*/ 0 h 18"/>
                <a:gd name="T74" fmla="*/ 4752 w 42"/>
                <a:gd name="T75" fmla="*/ 216 h 18"/>
                <a:gd name="T76" fmla="*/ 5400 w 42"/>
                <a:gd name="T77" fmla="*/ 432 h 18"/>
                <a:gd name="T78" fmla="*/ 6264 w 42"/>
                <a:gd name="T79" fmla="*/ 432 h 18"/>
                <a:gd name="T80" fmla="*/ 6912 w 42"/>
                <a:gd name="T81" fmla="*/ 648 h 18"/>
                <a:gd name="T82" fmla="*/ 7560 w 42"/>
                <a:gd name="T83" fmla="*/ 0 h 18"/>
                <a:gd name="T84" fmla="*/ 8208 w 42"/>
                <a:gd name="T85" fmla="*/ 216 h 18"/>
                <a:gd name="T86" fmla="*/ 8640 w 42"/>
                <a:gd name="T87" fmla="*/ 1080 h 18"/>
                <a:gd name="T88" fmla="*/ 9072 w 42"/>
                <a:gd name="T89" fmla="*/ 1512 h 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
                <a:gd name="T136" fmla="*/ 0 h 18"/>
                <a:gd name="T137" fmla="*/ 42 w 42"/>
                <a:gd name="T138" fmla="*/ 18 h 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 h="18">
                  <a:moveTo>
                    <a:pt x="42" y="7"/>
                  </a:moveTo>
                  <a:lnTo>
                    <a:pt x="41" y="8"/>
                  </a:lnTo>
                  <a:lnTo>
                    <a:pt x="42" y="12"/>
                  </a:lnTo>
                  <a:lnTo>
                    <a:pt x="42" y="14"/>
                  </a:lnTo>
                  <a:lnTo>
                    <a:pt x="41" y="14"/>
                  </a:lnTo>
                  <a:lnTo>
                    <a:pt x="40" y="13"/>
                  </a:lnTo>
                  <a:lnTo>
                    <a:pt x="38" y="13"/>
                  </a:lnTo>
                  <a:lnTo>
                    <a:pt x="36" y="14"/>
                  </a:lnTo>
                  <a:lnTo>
                    <a:pt x="36" y="13"/>
                  </a:lnTo>
                  <a:lnTo>
                    <a:pt x="34" y="14"/>
                  </a:lnTo>
                  <a:lnTo>
                    <a:pt x="31" y="15"/>
                  </a:lnTo>
                  <a:lnTo>
                    <a:pt x="28" y="15"/>
                  </a:lnTo>
                  <a:lnTo>
                    <a:pt x="27" y="15"/>
                  </a:lnTo>
                  <a:lnTo>
                    <a:pt x="23" y="16"/>
                  </a:lnTo>
                  <a:lnTo>
                    <a:pt x="23" y="17"/>
                  </a:lnTo>
                  <a:lnTo>
                    <a:pt x="22" y="18"/>
                  </a:lnTo>
                  <a:lnTo>
                    <a:pt x="22" y="17"/>
                  </a:lnTo>
                  <a:lnTo>
                    <a:pt x="22" y="16"/>
                  </a:lnTo>
                  <a:lnTo>
                    <a:pt x="19" y="16"/>
                  </a:lnTo>
                  <a:lnTo>
                    <a:pt x="18" y="16"/>
                  </a:lnTo>
                  <a:lnTo>
                    <a:pt x="17" y="17"/>
                  </a:lnTo>
                  <a:lnTo>
                    <a:pt x="15" y="17"/>
                  </a:lnTo>
                  <a:lnTo>
                    <a:pt x="14" y="17"/>
                  </a:lnTo>
                  <a:lnTo>
                    <a:pt x="11" y="15"/>
                  </a:lnTo>
                  <a:lnTo>
                    <a:pt x="10" y="15"/>
                  </a:lnTo>
                  <a:lnTo>
                    <a:pt x="10" y="16"/>
                  </a:lnTo>
                  <a:lnTo>
                    <a:pt x="8" y="16"/>
                  </a:lnTo>
                  <a:lnTo>
                    <a:pt x="7" y="17"/>
                  </a:lnTo>
                  <a:lnTo>
                    <a:pt x="6" y="16"/>
                  </a:lnTo>
                  <a:lnTo>
                    <a:pt x="5" y="16"/>
                  </a:lnTo>
                  <a:lnTo>
                    <a:pt x="4" y="17"/>
                  </a:lnTo>
                  <a:lnTo>
                    <a:pt x="3" y="18"/>
                  </a:lnTo>
                  <a:lnTo>
                    <a:pt x="3" y="17"/>
                  </a:lnTo>
                  <a:lnTo>
                    <a:pt x="4" y="16"/>
                  </a:lnTo>
                  <a:lnTo>
                    <a:pt x="4" y="15"/>
                  </a:lnTo>
                  <a:lnTo>
                    <a:pt x="3" y="15"/>
                  </a:lnTo>
                  <a:lnTo>
                    <a:pt x="2" y="15"/>
                  </a:lnTo>
                  <a:lnTo>
                    <a:pt x="2" y="16"/>
                  </a:lnTo>
                  <a:lnTo>
                    <a:pt x="2" y="15"/>
                  </a:lnTo>
                  <a:lnTo>
                    <a:pt x="3" y="14"/>
                  </a:lnTo>
                  <a:lnTo>
                    <a:pt x="2" y="14"/>
                  </a:lnTo>
                  <a:lnTo>
                    <a:pt x="2" y="12"/>
                  </a:lnTo>
                  <a:lnTo>
                    <a:pt x="2" y="11"/>
                  </a:lnTo>
                  <a:lnTo>
                    <a:pt x="1" y="12"/>
                  </a:lnTo>
                  <a:lnTo>
                    <a:pt x="0" y="11"/>
                  </a:lnTo>
                  <a:lnTo>
                    <a:pt x="0" y="10"/>
                  </a:lnTo>
                  <a:lnTo>
                    <a:pt x="1" y="10"/>
                  </a:lnTo>
                  <a:lnTo>
                    <a:pt x="1" y="9"/>
                  </a:lnTo>
                  <a:lnTo>
                    <a:pt x="1" y="8"/>
                  </a:lnTo>
                  <a:lnTo>
                    <a:pt x="1" y="7"/>
                  </a:lnTo>
                  <a:lnTo>
                    <a:pt x="0" y="7"/>
                  </a:lnTo>
                  <a:lnTo>
                    <a:pt x="1" y="5"/>
                  </a:lnTo>
                  <a:lnTo>
                    <a:pt x="2" y="5"/>
                  </a:lnTo>
                  <a:lnTo>
                    <a:pt x="3" y="5"/>
                  </a:lnTo>
                  <a:lnTo>
                    <a:pt x="5" y="4"/>
                  </a:lnTo>
                  <a:lnTo>
                    <a:pt x="6" y="5"/>
                  </a:lnTo>
                  <a:lnTo>
                    <a:pt x="7" y="4"/>
                  </a:lnTo>
                  <a:lnTo>
                    <a:pt x="8" y="3"/>
                  </a:lnTo>
                  <a:lnTo>
                    <a:pt x="6" y="3"/>
                  </a:lnTo>
                  <a:lnTo>
                    <a:pt x="7" y="2"/>
                  </a:lnTo>
                  <a:lnTo>
                    <a:pt x="10" y="2"/>
                  </a:lnTo>
                  <a:lnTo>
                    <a:pt x="11" y="2"/>
                  </a:lnTo>
                  <a:lnTo>
                    <a:pt x="13" y="1"/>
                  </a:lnTo>
                  <a:lnTo>
                    <a:pt x="16" y="0"/>
                  </a:lnTo>
                  <a:lnTo>
                    <a:pt x="18" y="0"/>
                  </a:lnTo>
                  <a:lnTo>
                    <a:pt x="19" y="0"/>
                  </a:lnTo>
                  <a:lnTo>
                    <a:pt x="20" y="1"/>
                  </a:lnTo>
                  <a:lnTo>
                    <a:pt x="22" y="1"/>
                  </a:lnTo>
                  <a:lnTo>
                    <a:pt x="24" y="2"/>
                  </a:lnTo>
                  <a:lnTo>
                    <a:pt x="25" y="2"/>
                  </a:lnTo>
                  <a:lnTo>
                    <a:pt x="27" y="3"/>
                  </a:lnTo>
                  <a:lnTo>
                    <a:pt x="29" y="2"/>
                  </a:lnTo>
                  <a:lnTo>
                    <a:pt x="30" y="3"/>
                  </a:lnTo>
                  <a:lnTo>
                    <a:pt x="32" y="3"/>
                  </a:lnTo>
                  <a:lnTo>
                    <a:pt x="35" y="1"/>
                  </a:lnTo>
                  <a:lnTo>
                    <a:pt x="35" y="0"/>
                  </a:lnTo>
                  <a:lnTo>
                    <a:pt x="37" y="1"/>
                  </a:lnTo>
                  <a:lnTo>
                    <a:pt x="38" y="1"/>
                  </a:lnTo>
                  <a:lnTo>
                    <a:pt x="40" y="3"/>
                  </a:lnTo>
                  <a:lnTo>
                    <a:pt x="40" y="5"/>
                  </a:lnTo>
                  <a:lnTo>
                    <a:pt x="42" y="6"/>
                  </a:lnTo>
                  <a:lnTo>
                    <a:pt x="42"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95" name="Freeform 1071"/>
            <p:cNvSpPr>
              <a:spLocks/>
            </p:cNvSpPr>
            <p:nvPr/>
          </p:nvSpPr>
          <p:spPr bwMode="auto">
            <a:xfrm>
              <a:off x="3571" y="2244"/>
              <a:ext cx="264" cy="234"/>
            </a:xfrm>
            <a:custGeom>
              <a:avLst/>
              <a:gdLst>
                <a:gd name="T0" fmla="*/ 8640 w 44"/>
                <a:gd name="T1" fmla="*/ 8424 h 39"/>
                <a:gd name="T2" fmla="*/ 7992 w 44"/>
                <a:gd name="T3" fmla="*/ 8424 h 39"/>
                <a:gd name="T4" fmla="*/ 7344 w 44"/>
                <a:gd name="T5" fmla="*/ 8208 h 39"/>
                <a:gd name="T6" fmla="*/ 6480 w 44"/>
                <a:gd name="T7" fmla="*/ 7992 h 39"/>
                <a:gd name="T8" fmla="*/ 6480 w 44"/>
                <a:gd name="T9" fmla="*/ 7560 h 39"/>
                <a:gd name="T10" fmla="*/ 6048 w 44"/>
                <a:gd name="T11" fmla="*/ 7344 h 39"/>
                <a:gd name="T12" fmla="*/ 4752 w 44"/>
                <a:gd name="T13" fmla="*/ 7560 h 39"/>
                <a:gd name="T14" fmla="*/ 4536 w 44"/>
                <a:gd name="T15" fmla="*/ 7560 h 39"/>
                <a:gd name="T16" fmla="*/ 3888 w 44"/>
                <a:gd name="T17" fmla="*/ 7128 h 39"/>
                <a:gd name="T18" fmla="*/ 3456 w 44"/>
                <a:gd name="T19" fmla="*/ 6480 h 39"/>
                <a:gd name="T20" fmla="*/ 3024 w 44"/>
                <a:gd name="T21" fmla="*/ 6048 h 39"/>
                <a:gd name="T22" fmla="*/ 2376 w 44"/>
                <a:gd name="T23" fmla="*/ 5616 h 39"/>
                <a:gd name="T24" fmla="*/ 1728 w 44"/>
                <a:gd name="T25" fmla="*/ 5400 h 39"/>
                <a:gd name="T26" fmla="*/ 1512 w 44"/>
                <a:gd name="T27" fmla="*/ 4320 h 39"/>
                <a:gd name="T28" fmla="*/ 648 w 44"/>
                <a:gd name="T29" fmla="*/ 3456 h 39"/>
                <a:gd name="T30" fmla="*/ 864 w 44"/>
                <a:gd name="T31" fmla="*/ 2376 h 39"/>
                <a:gd name="T32" fmla="*/ 216 w 44"/>
                <a:gd name="T33" fmla="*/ 1512 h 39"/>
                <a:gd name="T34" fmla="*/ 0 w 44"/>
                <a:gd name="T35" fmla="*/ 216 h 39"/>
                <a:gd name="T36" fmla="*/ 864 w 44"/>
                <a:gd name="T37" fmla="*/ 432 h 39"/>
                <a:gd name="T38" fmla="*/ 1296 w 44"/>
                <a:gd name="T39" fmla="*/ 216 h 39"/>
                <a:gd name="T40" fmla="*/ 1944 w 44"/>
                <a:gd name="T41" fmla="*/ 216 h 39"/>
                <a:gd name="T42" fmla="*/ 2376 w 44"/>
                <a:gd name="T43" fmla="*/ 864 h 39"/>
                <a:gd name="T44" fmla="*/ 3456 w 44"/>
                <a:gd name="T45" fmla="*/ 1944 h 39"/>
                <a:gd name="T46" fmla="*/ 4968 w 44"/>
                <a:gd name="T47" fmla="*/ 1512 h 39"/>
                <a:gd name="T48" fmla="*/ 5616 w 44"/>
                <a:gd name="T49" fmla="*/ 1296 h 39"/>
                <a:gd name="T50" fmla="*/ 6912 w 44"/>
                <a:gd name="T51" fmla="*/ 1080 h 39"/>
                <a:gd name="T52" fmla="*/ 7560 w 44"/>
                <a:gd name="T53" fmla="*/ 1296 h 39"/>
                <a:gd name="T54" fmla="*/ 8640 w 44"/>
                <a:gd name="T55" fmla="*/ 2376 h 39"/>
                <a:gd name="T56" fmla="*/ 8208 w 44"/>
                <a:gd name="T57" fmla="*/ 3456 h 39"/>
                <a:gd name="T58" fmla="*/ 8208 w 44"/>
                <a:gd name="T59" fmla="*/ 4536 h 39"/>
                <a:gd name="T60" fmla="*/ 8640 w 44"/>
                <a:gd name="T61" fmla="*/ 4752 h 39"/>
                <a:gd name="T62" fmla="*/ 8640 w 44"/>
                <a:gd name="T63" fmla="*/ 5400 h 39"/>
                <a:gd name="T64" fmla="*/ 8424 w 44"/>
                <a:gd name="T65" fmla="*/ 6264 h 39"/>
                <a:gd name="T66" fmla="*/ 9288 w 44"/>
                <a:gd name="T67" fmla="*/ 7344 h 39"/>
                <a:gd name="T68" fmla="*/ 9504 w 44"/>
                <a:gd name="T69" fmla="*/ 7776 h 39"/>
                <a:gd name="T70" fmla="*/ 8856 w 44"/>
                <a:gd name="T71" fmla="*/ 8424 h 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
                <a:gd name="T109" fmla="*/ 0 h 39"/>
                <a:gd name="T110" fmla="*/ 44 w 44"/>
                <a:gd name="T111" fmla="*/ 39 h 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 h="39">
                  <a:moveTo>
                    <a:pt x="40" y="39"/>
                  </a:moveTo>
                  <a:lnTo>
                    <a:pt x="40" y="39"/>
                  </a:lnTo>
                  <a:lnTo>
                    <a:pt x="38" y="39"/>
                  </a:lnTo>
                  <a:lnTo>
                    <a:pt x="37" y="39"/>
                  </a:lnTo>
                  <a:lnTo>
                    <a:pt x="35" y="39"/>
                  </a:lnTo>
                  <a:lnTo>
                    <a:pt x="34" y="38"/>
                  </a:lnTo>
                  <a:lnTo>
                    <a:pt x="31" y="38"/>
                  </a:lnTo>
                  <a:lnTo>
                    <a:pt x="30" y="37"/>
                  </a:lnTo>
                  <a:lnTo>
                    <a:pt x="30" y="36"/>
                  </a:lnTo>
                  <a:lnTo>
                    <a:pt x="30" y="35"/>
                  </a:lnTo>
                  <a:lnTo>
                    <a:pt x="29" y="34"/>
                  </a:lnTo>
                  <a:lnTo>
                    <a:pt x="28" y="34"/>
                  </a:lnTo>
                  <a:lnTo>
                    <a:pt x="27" y="35"/>
                  </a:lnTo>
                  <a:lnTo>
                    <a:pt x="22" y="35"/>
                  </a:lnTo>
                  <a:lnTo>
                    <a:pt x="21" y="35"/>
                  </a:lnTo>
                  <a:lnTo>
                    <a:pt x="19" y="33"/>
                  </a:lnTo>
                  <a:lnTo>
                    <a:pt x="18" y="33"/>
                  </a:lnTo>
                  <a:lnTo>
                    <a:pt x="16" y="31"/>
                  </a:lnTo>
                  <a:lnTo>
                    <a:pt x="16" y="30"/>
                  </a:lnTo>
                  <a:lnTo>
                    <a:pt x="15" y="29"/>
                  </a:lnTo>
                  <a:lnTo>
                    <a:pt x="14" y="28"/>
                  </a:lnTo>
                  <a:lnTo>
                    <a:pt x="14" y="26"/>
                  </a:lnTo>
                  <a:lnTo>
                    <a:pt x="11" y="26"/>
                  </a:lnTo>
                  <a:lnTo>
                    <a:pt x="10" y="27"/>
                  </a:lnTo>
                  <a:lnTo>
                    <a:pt x="8" y="25"/>
                  </a:lnTo>
                  <a:lnTo>
                    <a:pt x="9" y="22"/>
                  </a:lnTo>
                  <a:lnTo>
                    <a:pt x="7" y="20"/>
                  </a:lnTo>
                  <a:lnTo>
                    <a:pt x="5" y="19"/>
                  </a:lnTo>
                  <a:lnTo>
                    <a:pt x="3" y="16"/>
                  </a:lnTo>
                  <a:lnTo>
                    <a:pt x="5" y="12"/>
                  </a:lnTo>
                  <a:lnTo>
                    <a:pt x="4" y="11"/>
                  </a:lnTo>
                  <a:lnTo>
                    <a:pt x="3" y="11"/>
                  </a:lnTo>
                  <a:lnTo>
                    <a:pt x="1" y="7"/>
                  </a:lnTo>
                  <a:lnTo>
                    <a:pt x="1" y="5"/>
                  </a:lnTo>
                  <a:lnTo>
                    <a:pt x="0" y="1"/>
                  </a:lnTo>
                  <a:lnTo>
                    <a:pt x="1" y="0"/>
                  </a:lnTo>
                  <a:lnTo>
                    <a:pt x="4" y="2"/>
                  </a:lnTo>
                  <a:lnTo>
                    <a:pt x="5" y="1"/>
                  </a:lnTo>
                  <a:lnTo>
                    <a:pt x="6" y="1"/>
                  </a:lnTo>
                  <a:lnTo>
                    <a:pt x="9" y="0"/>
                  </a:lnTo>
                  <a:lnTo>
                    <a:pt x="9" y="1"/>
                  </a:lnTo>
                  <a:lnTo>
                    <a:pt x="9" y="3"/>
                  </a:lnTo>
                  <a:lnTo>
                    <a:pt x="11" y="4"/>
                  </a:lnTo>
                  <a:cubicBezTo>
                    <a:pt x="11" y="5"/>
                    <a:pt x="12" y="6"/>
                    <a:pt x="14" y="6"/>
                  </a:cubicBezTo>
                  <a:cubicBezTo>
                    <a:pt x="14" y="7"/>
                    <a:pt x="15" y="8"/>
                    <a:pt x="16" y="9"/>
                  </a:cubicBezTo>
                  <a:cubicBezTo>
                    <a:pt x="17" y="9"/>
                    <a:pt x="19" y="9"/>
                    <a:pt x="20" y="8"/>
                  </a:cubicBezTo>
                  <a:cubicBezTo>
                    <a:pt x="21" y="8"/>
                    <a:pt x="23" y="9"/>
                    <a:pt x="23" y="7"/>
                  </a:cubicBezTo>
                  <a:lnTo>
                    <a:pt x="23" y="6"/>
                  </a:lnTo>
                  <a:lnTo>
                    <a:pt x="26" y="6"/>
                  </a:lnTo>
                  <a:lnTo>
                    <a:pt x="27" y="4"/>
                  </a:lnTo>
                  <a:lnTo>
                    <a:pt x="32" y="5"/>
                  </a:lnTo>
                  <a:lnTo>
                    <a:pt x="33" y="5"/>
                  </a:lnTo>
                  <a:lnTo>
                    <a:pt x="35" y="6"/>
                  </a:lnTo>
                  <a:lnTo>
                    <a:pt x="39" y="9"/>
                  </a:lnTo>
                  <a:lnTo>
                    <a:pt x="40" y="11"/>
                  </a:lnTo>
                  <a:lnTo>
                    <a:pt x="40" y="13"/>
                  </a:lnTo>
                  <a:lnTo>
                    <a:pt x="38" y="16"/>
                  </a:lnTo>
                  <a:lnTo>
                    <a:pt x="38" y="19"/>
                  </a:lnTo>
                  <a:lnTo>
                    <a:pt x="38" y="21"/>
                  </a:lnTo>
                  <a:lnTo>
                    <a:pt x="39" y="23"/>
                  </a:lnTo>
                  <a:lnTo>
                    <a:pt x="40" y="22"/>
                  </a:lnTo>
                  <a:lnTo>
                    <a:pt x="41" y="23"/>
                  </a:lnTo>
                  <a:lnTo>
                    <a:pt x="40" y="25"/>
                  </a:lnTo>
                  <a:lnTo>
                    <a:pt x="39" y="27"/>
                  </a:lnTo>
                  <a:lnTo>
                    <a:pt x="39" y="29"/>
                  </a:lnTo>
                  <a:lnTo>
                    <a:pt x="43" y="32"/>
                  </a:lnTo>
                  <a:lnTo>
                    <a:pt x="43" y="34"/>
                  </a:lnTo>
                  <a:lnTo>
                    <a:pt x="44" y="34"/>
                  </a:lnTo>
                  <a:lnTo>
                    <a:pt x="44" y="36"/>
                  </a:lnTo>
                  <a:lnTo>
                    <a:pt x="41" y="37"/>
                  </a:lnTo>
                  <a:lnTo>
                    <a:pt x="41" y="39"/>
                  </a:lnTo>
                  <a:lnTo>
                    <a:pt x="40" y="3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96" name="Freeform 1072"/>
            <p:cNvSpPr>
              <a:spLocks/>
            </p:cNvSpPr>
            <p:nvPr/>
          </p:nvSpPr>
          <p:spPr bwMode="auto">
            <a:xfrm>
              <a:off x="3571" y="2244"/>
              <a:ext cx="264" cy="234"/>
            </a:xfrm>
            <a:custGeom>
              <a:avLst/>
              <a:gdLst>
                <a:gd name="T0" fmla="*/ 8640 w 44"/>
                <a:gd name="T1" fmla="*/ 8424 h 39"/>
                <a:gd name="T2" fmla="*/ 7992 w 44"/>
                <a:gd name="T3" fmla="*/ 8424 h 39"/>
                <a:gd name="T4" fmla="*/ 7344 w 44"/>
                <a:gd name="T5" fmla="*/ 8208 h 39"/>
                <a:gd name="T6" fmla="*/ 6480 w 44"/>
                <a:gd name="T7" fmla="*/ 7992 h 39"/>
                <a:gd name="T8" fmla="*/ 6480 w 44"/>
                <a:gd name="T9" fmla="*/ 7560 h 39"/>
                <a:gd name="T10" fmla="*/ 6048 w 44"/>
                <a:gd name="T11" fmla="*/ 7344 h 39"/>
                <a:gd name="T12" fmla="*/ 4752 w 44"/>
                <a:gd name="T13" fmla="*/ 7560 h 39"/>
                <a:gd name="T14" fmla="*/ 4536 w 44"/>
                <a:gd name="T15" fmla="*/ 7560 h 39"/>
                <a:gd name="T16" fmla="*/ 3888 w 44"/>
                <a:gd name="T17" fmla="*/ 7128 h 39"/>
                <a:gd name="T18" fmla="*/ 3456 w 44"/>
                <a:gd name="T19" fmla="*/ 6480 h 39"/>
                <a:gd name="T20" fmla="*/ 3024 w 44"/>
                <a:gd name="T21" fmla="*/ 6048 h 39"/>
                <a:gd name="T22" fmla="*/ 2376 w 44"/>
                <a:gd name="T23" fmla="*/ 5616 h 39"/>
                <a:gd name="T24" fmla="*/ 1728 w 44"/>
                <a:gd name="T25" fmla="*/ 5400 h 39"/>
                <a:gd name="T26" fmla="*/ 1512 w 44"/>
                <a:gd name="T27" fmla="*/ 4320 h 39"/>
                <a:gd name="T28" fmla="*/ 648 w 44"/>
                <a:gd name="T29" fmla="*/ 3456 h 39"/>
                <a:gd name="T30" fmla="*/ 864 w 44"/>
                <a:gd name="T31" fmla="*/ 2376 h 39"/>
                <a:gd name="T32" fmla="*/ 216 w 44"/>
                <a:gd name="T33" fmla="*/ 1512 h 39"/>
                <a:gd name="T34" fmla="*/ 0 w 44"/>
                <a:gd name="T35" fmla="*/ 216 h 39"/>
                <a:gd name="T36" fmla="*/ 864 w 44"/>
                <a:gd name="T37" fmla="*/ 432 h 39"/>
                <a:gd name="T38" fmla="*/ 1296 w 44"/>
                <a:gd name="T39" fmla="*/ 216 h 39"/>
                <a:gd name="T40" fmla="*/ 1944 w 44"/>
                <a:gd name="T41" fmla="*/ 216 h 39"/>
                <a:gd name="T42" fmla="*/ 2376 w 44"/>
                <a:gd name="T43" fmla="*/ 864 h 39"/>
                <a:gd name="T44" fmla="*/ 3456 w 44"/>
                <a:gd name="T45" fmla="*/ 1944 h 39"/>
                <a:gd name="T46" fmla="*/ 4968 w 44"/>
                <a:gd name="T47" fmla="*/ 1512 h 39"/>
                <a:gd name="T48" fmla="*/ 5616 w 44"/>
                <a:gd name="T49" fmla="*/ 1296 h 39"/>
                <a:gd name="T50" fmla="*/ 6912 w 44"/>
                <a:gd name="T51" fmla="*/ 1080 h 39"/>
                <a:gd name="T52" fmla="*/ 7560 w 44"/>
                <a:gd name="T53" fmla="*/ 1296 h 39"/>
                <a:gd name="T54" fmla="*/ 8640 w 44"/>
                <a:gd name="T55" fmla="*/ 2376 h 39"/>
                <a:gd name="T56" fmla="*/ 8208 w 44"/>
                <a:gd name="T57" fmla="*/ 3456 h 39"/>
                <a:gd name="T58" fmla="*/ 8208 w 44"/>
                <a:gd name="T59" fmla="*/ 4536 h 39"/>
                <a:gd name="T60" fmla="*/ 8640 w 44"/>
                <a:gd name="T61" fmla="*/ 4752 h 39"/>
                <a:gd name="T62" fmla="*/ 8640 w 44"/>
                <a:gd name="T63" fmla="*/ 5400 h 39"/>
                <a:gd name="T64" fmla="*/ 8424 w 44"/>
                <a:gd name="T65" fmla="*/ 6264 h 39"/>
                <a:gd name="T66" fmla="*/ 9288 w 44"/>
                <a:gd name="T67" fmla="*/ 7344 h 39"/>
                <a:gd name="T68" fmla="*/ 9504 w 44"/>
                <a:gd name="T69" fmla="*/ 7776 h 39"/>
                <a:gd name="T70" fmla="*/ 8856 w 44"/>
                <a:gd name="T71" fmla="*/ 8424 h 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
                <a:gd name="T109" fmla="*/ 0 h 39"/>
                <a:gd name="T110" fmla="*/ 44 w 44"/>
                <a:gd name="T111" fmla="*/ 39 h 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 h="39">
                  <a:moveTo>
                    <a:pt x="40" y="39"/>
                  </a:moveTo>
                  <a:lnTo>
                    <a:pt x="40" y="39"/>
                  </a:lnTo>
                  <a:lnTo>
                    <a:pt x="38" y="39"/>
                  </a:lnTo>
                  <a:lnTo>
                    <a:pt x="37" y="39"/>
                  </a:lnTo>
                  <a:lnTo>
                    <a:pt x="35" y="39"/>
                  </a:lnTo>
                  <a:lnTo>
                    <a:pt x="34" y="38"/>
                  </a:lnTo>
                  <a:lnTo>
                    <a:pt x="31" y="38"/>
                  </a:lnTo>
                  <a:lnTo>
                    <a:pt x="30" y="37"/>
                  </a:lnTo>
                  <a:lnTo>
                    <a:pt x="30" y="36"/>
                  </a:lnTo>
                  <a:lnTo>
                    <a:pt x="30" y="35"/>
                  </a:lnTo>
                  <a:lnTo>
                    <a:pt x="29" y="34"/>
                  </a:lnTo>
                  <a:lnTo>
                    <a:pt x="28" y="34"/>
                  </a:lnTo>
                  <a:lnTo>
                    <a:pt x="27" y="35"/>
                  </a:lnTo>
                  <a:lnTo>
                    <a:pt x="22" y="35"/>
                  </a:lnTo>
                  <a:lnTo>
                    <a:pt x="21" y="35"/>
                  </a:lnTo>
                  <a:lnTo>
                    <a:pt x="19" y="33"/>
                  </a:lnTo>
                  <a:lnTo>
                    <a:pt x="18" y="33"/>
                  </a:lnTo>
                  <a:lnTo>
                    <a:pt x="16" y="31"/>
                  </a:lnTo>
                  <a:lnTo>
                    <a:pt x="16" y="30"/>
                  </a:lnTo>
                  <a:lnTo>
                    <a:pt x="15" y="29"/>
                  </a:lnTo>
                  <a:lnTo>
                    <a:pt x="14" y="28"/>
                  </a:lnTo>
                  <a:lnTo>
                    <a:pt x="14" y="26"/>
                  </a:lnTo>
                  <a:lnTo>
                    <a:pt x="11" y="26"/>
                  </a:lnTo>
                  <a:lnTo>
                    <a:pt x="10" y="27"/>
                  </a:lnTo>
                  <a:lnTo>
                    <a:pt x="8" y="25"/>
                  </a:lnTo>
                  <a:lnTo>
                    <a:pt x="9" y="22"/>
                  </a:lnTo>
                  <a:lnTo>
                    <a:pt x="7" y="20"/>
                  </a:lnTo>
                  <a:lnTo>
                    <a:pt x="5" y="19"/>
                  </a:lnTo>
                  <a:lnTo>
                    <a:pt x="3" y="16"/>
                  </a:lnTo>
                  <a:lnTo>
                    <a:pt x="5" y="12"/>
                  </a:lnTo>
                  <a:lnTo>
                    <a:pt x="4" y="11"/>
                  </a:lnTo>
                  <a:lnTo>
                    <a:pt x="3" y="11"/>
                  </a:lnTo>
                  <a:lnTo>
                    <a:pt x="1" y="7"/>
                  </a:lnTo>
                  <a:lnTo>
                    <a:pt x="1" y="5"/>
                  </a:lnTo>
                  <a:lnTo>
                    <a:pt x="0" y="1"/>
                  </a:lnTo>
                  <a:lnTo>
                    <a:pt x="1" y="0"/>
                  </a:lnTo>
                  <a:lnTo>
                    <a:pt x="4" y="2"/>
                  </a:lnTo>
                  <a:lnTo>
                    <a:pt x="5" y="1"/>
                  </a:lnTo>
                  <a:lnTo>
                    <a:pt x="6" y="1"/>
                  </a:lnTo>
                  <a:lnTo>
                    <a:pt x="9" y="0"/>
                  </a:lnTo>
                  <a:lnTo>
                    <a:pt x="9" y="1"/>
                  </a:lnTo>
                  <a:lnTo>
                    <a:pt x="9" y="3"/>
                  </a:lnTo>
                  <a:lnTo>
                    <a:pt x="11" y="4"/>
                  </a:lnTo>
                  <a:cubicBezTo>
                    <a:pt x="11" y="5"/>
                    <a:pt x="12" y="6"/>
                    <a:pt x="14" y="6"/>
                  </a:cubicBezTo>
                  <a:cubicBezTo>
                    <a:pt x="14" y="7"/>
                    <a:pt x="15" y="8"/>
                    <a:pt x="16" y="9"/>
                  </a:cubicBezTo>
                  <a:cubicBezTo>
                    <a:pt x="17" y="9"/>
                    <a:pt x="19" y="9"/>
                    <a:pt x="20" y="8"/>
                  </a:cubicBezTo>
                  <a:cubicBezTo>
                    <a:pt x="21" y="8"/>
                    <a:pt x="23" y="9"/>
                    <a:pt x="23" y="7"/>
                  </a:cubicBezTo>
                  <a:lnTo>
                    <a:pt x="23" y="6"/>
                  </a:lnTo>
                  <a:lnTo>
                    <a:pt x="26" y="6"/>
                  </a:lnTo>
                  <a:lnTo>
                    <a:pt x="27" y="4"/>
                  </a:lnTo>
                  <a:lnTo>
                    <a:pt x="32" y="5"/>
                  </a:lnTo>
                  <a:lnTo>
                    <a:pt x="33" y="5"/>
                  </a:lnTo>
                  <a:lnTo>
                    <a:pt x="35" y="6"/>
                  </a:lnTo>
                  <a:lnTo>
                    <a:pt x="39" y="9"/>
                  </a:lnTo>
                  <a:lnTo>
                    <a:pt x="40" y="11"/>
                  </a:lnTo>
                  <a:lnTo>
                    <a:pt x="40" y="13"/>
                  </a:lnTo>
                  <a:lnTo>
                    <a:pt x="38" y="16"/>
                  </a:lnTo>
                  <a:lnTo>
                    <a:pt x="38" y="19"/>
                  </a:lnTo>
                  <a:lnTo>
                    <a:pt x="38" y="21"/>
                  </a:lnTo>
                  <a:lnTo>
                    <a:pt x="39" y="23"/>
                  </a:lnTo>
                  <a:lnTo>
                    <a:pt x="40" y="22"/>
                  </a:lnTo>
                  <a:lnTo>
                    <a:pt x="41" y="23"/>
                  </a:lnTo>
                  <a:lnTo>
                    <a:pt x="40" y="25"/>
                  </a:lnTo>
                  <a:lnTo>
                    <a:pt x="39" y="27"/>
                  </a:lnTo>
                  <a:lnTo>
                    <a:pt x="39" y="29"/>
                  </a:lnTo>
                  <a:lnTo>
                    <a:pt x="43" y="32"/>
                  </a:lnTo>
                  <a:lnTo>
                    <a:pt x="43" y="34"/>
                  </a:lnTo>
                  <a:lnTo>
                    <a:pt x="44" y="34"/>
                  </a:lnTo>
                  <a:lnTo>
                    <a:pt x="44" y="36"/>
                  </a:lnTo>
                  <a:lnTo>
                    <a:pt x="41" y="37"/>
                  </a:lnTo>
                  <a:lnTo>
                    <a:pt x="41" y="39"/>
                  </a:lnTo>
                  <a:lnTo>
                    <a:pt x="40" y="3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97" name="Freeform 1073"/>
            <p:cNvSpPr>
              <a:spLocks/>
            </p:cNvSpPr>
            <p:nvPr/>
          </p:nvSpPr>
          <p:spPr bwMode="auto">
            <a:xfrm>
              <a:off x="3691" y="2184"/>
              <a:ext cx="192" cy="138"/>
            </a:xfrm>
            <a:custGeom>
              <a:avLst/>
              <a:gdLst>
                <a:gd name="T0" fmla="*/ 1512 w 32"/>
                <a:gd name="T1" fmla="*/ 648 h 23"/>
                <a:gd name="T2" fmla="*/ 864 w 32"/>
                <a:gd name="T3" fmla="*/ 648 h 23"/>
                <a:gd name="T4" fmla="*/ 648 w 32"/>
                <a:gd name="T5" fmla="*/ 432 h 23"/>
                <a:gd name="T6" fmla="*/ 432 w 32"/>
                <a:gd name="T7" fmla="*/ 216 h 23"/>
                <a:gd name="T8" fmla="*/ 216 w 32"/>
                <a:gd name="T9" fmla="*/ 216 h 23"/>
                <a:gd name="T10" fmla="*/ 0 w 32"/>
                <a:gd name="T11" fmla="*/ 432 h 23"/>
                <a:gd name="T12" fmla="*/ 0 w 32"/>
                <a:gd name="T13" fmla="*/ 648 h 23"/>
                <a:gd name="T14" fmla="*/ 216 w 32"/>
                <a:gd name="T15" fmla="*/ 432 h 23"/>
                <a:gd name="T16" fmla="*/ 648 w 32"/>
                <a:gd name="T17" fmla="*/ 432 h 23"/>
                <a:gd name="T18" fmla="*/ 648 w 32"/>
                <a:gd name="T19" fmla="*/ 864 h 23"/>
                <a:gd name="T20" fmla="*/ 1080 w 32"/>
                <a:gd name="T21" fmla="*/ 1296 h 23"/>
                <a:gd name="T22" fmla="*/ 216 w 32"/>
                <a:gd name="T23" fmla="*/ 1512 h 23"/>
                <a:gd name="T24" fmla="*/ 0 w 32"/>
                <a:gd name="T25" fmla="*/ 1728 h 23"/>
                <a:gd name="T26" fmla="*/ 432 w 32"/>
                <a:gd name="T27" fmla="*/ 1728 h 23"/>
                <a:gd name="T28" fmla="*/ 432 w 32"/>
                <a:gd name="T29" fmla="*/ 2160 h 23"/>
                <a:gd name="T30" fmla="*/ 216 w 32"/>
                <a:gd name="T31" fmla="*/ 2160 h 23"/>
                <a:gd name="T32" fmla="*/ 648 w 32"/>
                <a:gd name="T33" fmla="*/ 2376 h 23"/>
                <a:gd name="T34" fmla="*/ 648 w 32"/>
                <a:gd name="T35" fmla="*/ 3456 h 23"/>
                <a:gd name="T36" fmla="*/ 1296 w 32"/>
                <a:gd name="T37" fmla="*/ 3456 h 23"/>
                <a:gd name="T38" fmla="*/ 1512 w 32"/>
                <a:gd name="T39" fmla="*/ 3024 h 23"/>
                <a:gd name="T40" fmla="*/ 2592 w 32"/>
                <a:gd name="T41" fmla="*/ 3240 h 23"/>
                <a:gd name="T42" fmla="*/ 2808 w 32"/>
                <a:gd name="T43" fmla="*/ 3240 h 23"/>
                <a:gd name="T44" fmla="*/ 3240 w 32"/>
                <a:gd name="T45" fmla="*/ 3456 h 23"/>
                <a:gd name="T46" fmla="*/ 4104 w 32"/>
                <a:gd name="T47" fmla="*/ 4104 h 23"/>
                <a:gd name="T48" fmla="*/ 4320 w 32"/>
                <a:gd name="T49" fmla="*/ 4536 h 23"/>
                <a:gd name="T50" fmla="*/ 4752 w 32"/>
                <a:gd name="T51" fmla="*/ 4752 h 23"/>
                <a:gd name="T52" fmla="*/ 4968 w 32"/>
                <a:gd name="T53" fmla="*/ 4968 h 23"/>
                <a:gd name="T54" fmla="*/ 4968 w 32"/>
                <a:gd name="T55" fmla="*/ 4536 h 23"/>
                <a:gd name="T56" fmla="*/ 6048 w 32"/>
                <a:gd name="T57" fmla="*/ 3888 h 23"/>
                <a:gd name="T58" fmla="*/ 6264 w 32"/>
                <a:gd name="T59" fmla="*/ 3456 h 23"/>
                <a:gd name="T60" fmla="*/ 6912 w 32"/>
                <a:gd name="T61" fmla="*/ 3456 h 23"/>
                <a:gd name="T62" fmla="*/ 6696 w 32"/>
                <a:gd name="T63" fmla="*/ 3240 h 23"/>
                <a:gd name="T64" fmla="*/ 6264 w 32"/>
                <a:gd name="T65" fmla="*/ 3024 h 23"/>
                <a:gd name="T66" fmla="*/ 5832 w 32"/>
                <a:gd name="T67" fmla="*/ 2808 h 23"/>
                <a:gd name="T68" fmla="*/ 5400 w 32"/>
                <a:gd name="T69" fmla="*/ 2592 h 23"/>
                <a:gd name="T70" fmla="*/ 4968 w 32"/>
                <a:gd name="T71" fmla="*/ 2160 h 23"/>
                <a:gd name="T72" fmla="*/ 4752 w 32"/>
                <a:gd name="T73" fmla="*/ 1512 h 23"/>
                <a:gd name="T74" fmla="*/ 4536 w 32"/>
                <a:gd name="T75" fmla="*/ 1080 h 23"/>
                <a:gd name="T76" fmla="*/ 4104 w 32"/>
                <a:gd name="T77" fmla="*/ 1080 h 23"/>
                <a:gd name="T78" fmla="*/ 3456 w 32"/>
                <a:gd name="T79" fmla="*/ 864 h 23"/>
                <a:gd name="T80" fmla="*/ 3456 w 32"/>
                <a:gd name="T81" fmla="*/ 648 h 23"/>
                <a:gd name="T82" fmla="*/ 3456 w 32"/>
                <a:gd name="T83" fmla="*/ 216 h 23"/>
                <a:gd name="T84" fmla="*/ 3456 w 32"/>
                <a:gd name="T85" fmla="*/ 216 h 23"/>
                <a:gd name="T86" fmla="*/ 3024 w 32"/>
                <a:gd name="T87" fmla="*/ 0 h 23"/>
                <a:gd name="T88" fmla="*/ 2808 w 32"/>
                <a:gd name="T89" fmla="*/ 0 h 23"/>
                <a:gd name="T90" fmla="*/ 2808 w 32"/>
                <a:gd name="T91" fmla="*/ 216 h 23"/>
                <a:gd name="T92" fmla="*/ 2808 w 32"/>
                <a:gd name="T93" fmla="*/ 0 h 23"/>
                <a:gd name="T94" fmla="*/ 2376 w 32"/>
                <a:gd name="T95" fmla="*/ 216 h 23"/>
                <a:gd name="T96" fmla="*/ 2160 w 32"/>
                <a:gd name="T97" fmla="*/ 864 h 23"/>
                <a:gd name="T98" fmla="*/ 1512 w 32"/>
                <a:gd name="T99" fmla="*/ 648 h 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
                <a:gd name="T151" fmla="*/ 0 h 23"/>
                <a:gd name="T152" fmla="*/ 32 w 32"/>
                <a:gd name="T153" fmla="*/ 23 h 2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 h="23">
                  <a:moveTo>
                    <a:pt x="7" y="3"/>
                  </a:moveTo>
                  <a:lnTo>
                    <a:pt x="4" y="3"/>
                  </a:lnTo>
                  <a:lnTo>
                    <a:pt x="3" y="2"/>
                  </a:lnTo>
                  <a:lnTo>
                    <a:pt x="2" y="1"/>
                  </a:lnTo>
                  <a:lnTo>
                    <a:pt x="1" y="1"/>
                  </a:lnTo>
                  <a:lnTo>
                    <a:pt x="0" y="2"/>
                  </a:lnTo>
                  <a:cubicBezTo>
                    <a:pt x="0" y="2"/>
                    <a:pt x="0" y="3"/>
                    <a:pt x="0" y="3"/>
                  </a:cubicBezTo>
                  <a:cubicBezTo>
                    <a:pt x="0" y="3"/>
                    <a:pt x="0" y="2"/>
                    <a:pt x="1" y="2"/>
                  </a:cubicBezTo>
                  <a:cubicBezTo>
                    <a:pt x="1" y="2"/>
                    <a:pt x="2" y="2"/>
                    <a:pt x="3" y="2"/>
                  </a:cubicBezTo>
                  <a:cubicBezTo>
                    <a:pt x="3" y="3"/>
                    <a:pt x="3" y="3"/>
                    <a:pt x="3" y="4"/>
                  </a:cubicBezTo>
                  <a:cubicBezTo>
                    <a:pt x="4" y="4"/>
                    <a:pt x="5" y="5"/>
                    <a:pt x="5" y="6"/>
                  </a:cubicBezTo>
                  <a:cubicBezTo>
                    <a:pt x="4" y="7"/>
                    <a:pt x="2" y="7"/>
                    <a:pt x="1" y="7"/>
                  </a:cubicBezTo>
                  <a:cubicBezTo>
                    <a:pt x="0" y="7"/>
                    <a:pt x="0" y="7"/>
                    <a:pt x="0" y="8"/>
                  </a:cubicBezTo>
                  <a:cubicBezTo>
                    <a:pt x="1" y="9"/>
                    <a:pt x="1" y="7"/>
                    <a:pt x="2" y="8"/>
                  </a:cubicBezTo>
                  <a:cubicBezTo>
                    <a:pt x="2" y="9"/>
                    <a:pt x="2" y="9"/>
                    <a:pt x="2" y="10"/>
                  </a:cubicBezTo>
                  <a:cubicBezTo>
                    <a:pt x="2" y="10"/>
                    <a:pt x="1" y="10"/>
                    <a:pt x="1" y="10"/>
                  </a:cubicBezTo>
                  <a:cubicBezTo>
                    <a:pt x="2" y="10"/>
                    <a:pt x="3" y="11"/>
                    <a:pt x="3" y="11"/>
                  </a:cubicBezTo>
                  <a:lnTo>
                    <a:pt x="3" y="16"/>
                  </a:lnTo>
                  <a:lnTo>
                    <a:pt x="6" y="16"/>
                  </a:lnTo>
                  <a:lnTo>
                    <a:pt x="7" y="14"/>
                  </a:lnTo>
                  <a:lnTo>
                    <a:pt x="12" y="15"/>
                  </a:lnTo>
                  <a:lnTo>
                    <a:pt x="13" y="15"/>
                  </a:lnTo>
                  <a:lnTo>
                    <a:pt x="15" y="16"/>
                  </a:lnTo>
                  <a:lnTo>
                    <a:pt x="19" y="19"/>
                  </a:lnTo>
                  <a:lnTo>
                    <a:pt x="20" y="21"/>
                  </a:lnTo>
                  <a:lnTo>
                    <a:pt x="22" y="22"/>
                  </a:lnTo>
                  <a:lnTo>
                    <a:pt x="23" y="23"/>
                  </a:lnTo>
                  <a:lnTo>
                    <a:pt x="23" y="21"/>
                  </a:lnTo>
                  <a:lnTo>
                    <a:pt x="28" y="18"/>
                  </a:lnTo>
                  <a:lnTo>
                    <a:pt x="29" y="16"/>
                  </a:lnTo>
                  <a:lnTo>
                    <a:pt x="32" y="16"/>
                  </a:lnTo>
                  <a:lnTo>
                    <a:pt x="31" y="15"/>
                  </a:lnTo>
                  <a:lnTo>
                    <a:pt x="29" y="14"/>
                  </a:lnTo>
                  <a:lnTo>
                    <a:pt x="27" y="13"/>
                  </a:lnTo>
                  <a:lnTo>
                    <a:pt x="25" y="12"/>
                  </a:lnTo>
                  <a:lnTo>
                    <a:pt x="23" y="10"/>
                  </a:lnTo>
                  <a:lnTo>
                    <a:pt x="22" y="7"/>
                  </a:lnTo>
                  <a:lnTo>
                    <a:pt x="21" y="5"/>
                  </a:lnTo>
                  <a:lnTo>
                    <a:pt x="19" y="5"/>
                  </a:lnTo>
                  <a:lnTo>
                    <a:pt x="16" y="4"/>
                  </a:lnTo>
                  <a:lnTo>
                    <a:pt x="16" y="3"/>
                  </a:lnTo>
                  <a:lnTo>
                    <a:pt x="16" y="1"/>
                  </a:lnTo>
                  <a:lnTo>
                    <a:pt x="14" y="0"/>
                  </a:lnTo>
                  <a:lnTo>
                    <a:pt x="13" y="0"/>
                  </a:lnTo>
                  <a:lnTo>
                    <a:pt x="13" y="1"/>
                  </a:lnTo>
                  <a:lnTo>
                    <a:pt x="13" y="0"/>
                  </a:lnTo>
                  <a:lnTo>
                    <a:pt x="11" y="1"/>
                  </a:lnTo>
                  <a:lnTo>
                    <a:pt x="10" y="4"/>
                  </a:lnTo>
                  <a:lnTo>
                    <a:pt x="7"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898" name="Freeform 1074"/>
            <p:cNvSpPr>
              <a:spLocks/>
            </p:cNvSpPr>
            <p:nvPr/>
          </p:nvSpPr>
          <p:spPr bwMode="auto">
            <a:xfrm>
              <a:off x="3691" y="2184"/>
              <a:ext cx="192" cy="138"/>
            </a:xfrm>
            <a:custGeom>
              <a:avLst/>
              <a:gdLst>
                <a:gd name="T0" fmla="*/ 1512 w 32"/>
                <a:gd name="T1" fmla="*/ 648 h 23"/>
                <a:gd name="T2" fmla="*/ 864 w 32"/>
                <a:gd name="T3" fmla="*/ 648 h 23"/>
                <a:gd name="T4" fmla="*/ 648 w 32"/>
                <a:gd name="T5" fmla="*/ 432 h 23"/>
                <a:gd name="T6" fmla="*/ 432 w 32"/>
                <a:gd name="T7" fmla="*/ 216 h 23"/>
                <a:gd name="T8" fmla="*/ 216 w 32"/>
                <a:gd name="T9" fmla="*/ 216 h 23"/>
                <a:gd name="T10" fmla="*/ 0 w 32"/>
                <a:gd name="T11" fmla="*/ 432 h 23"/>
                <a:gd name="T12" fmla="*/ 0 w 32"/>
                <a:gd name="T13" fmla="*/ 648 h 23"/>
                <a:gd name="T14" fmla="*/ 216 w 32"/>
                <a:gd name="T15" fmla="*/ 432 h 23"/>
                <a:gd name="T16" fmla="*/ 648 w 32"/>
                <a:gd name="T17" fmla="*/ 432 h 23"/>
                <a:gd name="T18" fmla="*/ 648 w 32"/>
                <a:gd name="T19" fmla="*/ 864 h 23"/>
                <a:gd name="T20" fmla="*/ 1080 w 32"/>
                <a:gd name="T21" fmla="*/ 1296 h 23"/>
                <a:gd name="T22" fmla="*/ 216 w 32"/>
                <a:gd name="T23" fmla="*/ 1512 h 23"/>
                <a:gd name="T24" fmla="*/ 0 w 32"/>
                <a:gd name="T25" fmla="*/ 1728 h 23"/>
                <a:gd name="T26" fmla="*/ 432 w 32"/>
                <a:gd name="T27" fmla="*/ 1728 h 23"/>
                <a:gd name="T28" fmla="*/ 432 w 32"/>
                <a:gd name="T29" fmla="*/ 2160 h 23"/>
                <a:gd name="T30" fmla="*/ 216 w 32"/>
                <a:gd name="T31" fmla="*/ 2160 h 23"/>
                <a:gd name="T32" fmla="*/ 648 w 32"/>
                <a:gd name="T33" fmla="*/ 2376 h 23"/>
                <a:gd name="T34" fmla="*/ 648 w 32"/>
                <a:gd name="T35" fmla="*/ 3456 h 23"/>
                <a:gd name="T36" fmla="*/ 1296 w 32"/>
                <a:gd name="T37" fmla="*/ 3456 h 23"/>
                <a:gd name="T38" fmla="*/ 1512 w 32"/>
                <a:gd name="T39" fmla="*/ 3024 h 23"/>
                <a:gd name="T40" fmla="*/ 2592 w 32"/>
                <a:gd name="T41" fmla="*/ 3240 h 23"/>
                <a:gd name="T42" fmla="*/ 2808 w 32"/>
                <a:gd name="T43" fmla="*/ 3240 h 23"/>
                <a:gd name="T44" fmla="*/ 3240 w 32"/>
                <a:gd name="T45" fmla="*/ 3456 h 23"/>
                <a:gd name="T46" fmla="*/ 4104 w 32"/>
                <a:gd name="T47" fmla="*/ 4104 h 23"/>
                <a:gd name="T48" fmla="*/ 4320 w 32"/>
                <a:gd name="T49" fmla="*/ 4536 h 23"/>
                <a:gd name="T50" fmla="*/ 4752 w 32"/>
                <a:gd name="T51" fmla="*/ 4752 h 23"/>
                <a:gd name="T52" fmla="*/ 4968 w 32"/>
                <a:gd name="T53" fmla="*/ 4968 h 23"/>
                <a:gd name="T54" fmla="*/ 4968 w 32"/>
                <a:gd name="T55" fmla="*/ 4536 h 23"/>
                <a:gd name="T56" fmla="*/ 6048 w 32"/>
                <a:gd name="T57" fmla="*/ 3888 h 23"/>
                <a:gd name="T58" fmla="*/ 6264 w 32"/>
                <a:gd name="T59" fmla="*/ 3456 h 23"/>
                <a:gd name="T60" fmla="*/ 6912 w 32"/>
                <a:gd name="T61" fmla="*/ 3456 h 23"/>
                <a:gd name="T62" fmla="*/ 6696 w 32"/>
                <a:gd name="T63" fmla="*/ 3240 h 23"/>
                <a:gd name="T64" fmla="*/ 6264 w 32"/>
                <a:gd name="T65" fmla="*/ 3024 h 23"/>
                <a:gd name="T66" fmla="*/ 5832 w 32"/>
                <a:gd name="T67" fmla="*/ 2808 h 23"/>
                <a:gd name="T68" fmla="*/ 5400 w 32"/>
                <a:gd name="T69" fmla="*/ 2592 h 23"/>
                <a:gd name="T70" fmla="*/ 4968 w 32"/>
                <a:gd name="T71" fmla="*/ 2160 h 23"/>
                <a:gd name="T72" fmla="*/ 4752 w 32"/>
                <a:gd name="T73" fmla="*/ 1512 h 23"/>
                <a:gd name="T74" fmla="*/ 4536 w 32"/>
                <a:gd name="T75" fmla="*/ 1080 h 23"/>
                <a:gd name="T76" fmla="*/ 4104 w 32"/>
                <a:gd name="T77" fmla="*/ 1080 h 23"/>
                <a:gd name="T78" fmla="*/ 3456 w 32"/>
                <a:gd name="T79" fmla="*/ 864 h 23"/>
                <a:gd name="T80" fmla="*/ 3456 w 32"/>
                <a:gd name="T81" fmla="*/ 648 h 23"/>
                <a:gd name="T82" fmla="*/ 3456 w 32"/>
                <a:gd name="T83" fmla="*/ 216 h 23"/>
                <a:gd name="T84" fmla="*/ 3456 w 32"/>
                <a:gd name="T85" fmla="*/ 216 h 23"/>
                <a:gd name="T86" fmla="*/ 3024 w 32"/>
                <a:gd name="T87" fmla="*/ 0 h 23"/>
                <a:gd name="T88" fmla="*/ 2808 w 32"/>
                <a:gd name="T89" fmla="*/ 0 h 23"/>
                <a:gd name="T90" fmla="*/ 2808 w 32"/>
                <a:gd name="T91" fmla="*/ 216 h 23"/>
                <a:gd name="T92" fmla="*/ 2808 w 32"/>
                <a:gd name="T93" fmla="*/ 0 h 23"/>
                <a:gd name="T94" fmla="*/ 2376 w 32"/>
                <a:gd name="T95" fmla="*/ 216 h 23"/>
                <a:gd name="T96" fmla="*/ 2160 w 32"/>
                <a:gd name="T97" fmla="*/ 864 h 23"/>
                <a:gd name="T98" fmla="*/ 1512 w 32"/>
                <a:gd name="T99" fmla="*/ 648 h 2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2"/>
                <a:gd name="T151" fmla="*/ 0 h 23"/>
                <a:gd name="T152" fmla="*/ 32 w 32"/>
                <a:gd name="T153" fmla="*/ 23 h 2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2" h="23">
                  <a:moveTo>
                    <a:pt x="7" y="3"/>
                  </a:moveTo>
                  <a:lnTo>
                    <a:pt x="4" y="3"/>
                  </a:lnTo>
                  <a:lnTo>
                    <a:pt x="3" y="2"/>
                  </a:lnTo>
                  <a:lnTo>
                    <a:pt x="2" y="1"/>
                  </a:lnTo>
                  <a:lnTo>
                    <a:pt x="1" y="1"/>
                  </a:lnTo>
                  <a:lnTo>
                    <a:pt x="0" y="2"/>
                  </a:lnTo>
                  <a:cubicBezTo>
                    <a:pt x="0" y="2"/>
                    <a:pt x="0" y="3"/>
                    <a:pt x="0" y="3"/>
                  </a:cubicBezTo>
                  <a:cubicBezTo>
                    <a:pt x="0" y="3"/>
                    <a:pt x="0" y="2"/>
                    <a:pt x="1" y="2"/>
                  </a:cubicBezTo>
                  <a:cubicBezTo>
                    <a:pt x="1" y="2"/>
                    <a:pt x="2" y="2"/>
                    <a:pt x="3" y="2"/>
                  </a:cubicBezTo>
                  <a:cubicBezTo>
                    <a:pt x="3" y="3"/>
                    <a:pt x="3" y="3"/>
                    <a:pt x="3" y="4"/>
                  </a:cubicBezTo>
                  <a:cubicBezTo>
                    <a:pt x="4" y="4"/>
                    <a:pt x="5" y="5"/>
                    <a:pt x="5" y="6"/>
                  </a:cubicBezTo>
                  <a:cubicBezTo>
                    <a:pt x="4" y="7"/>
                    <a:pt x="2" y="7"/>
                    <a:pt x="1" y="7"/>
                  </a:cubicBezTo>
                  <a:cubicBezTo>
                    <a:pt x="0" y="7"/>
                    <a:pt x="0" y="7"/>
                    <a:pt x="0" y="8"/>
                  </a:cubicBezTo>
                  <a:cubicBezTo>
                    <a:pt x="1" y="9"/>
                    <a:pt x="1" y="7"/>
                    <a:pt x="2" y="8"/>
                  </a:cubicBezTo>
                  <a:cubicBezTo>
                    <a:pt x="2" y="9"/>
                    <a:pt x="2" y="9"/>
                    <a:pt x="2" y="10"/>
                  </a:cubicBezTo>
                  <a:cubicBezTo>
                    <a:pt x="2" y="10"/>
                    <a:pt x="1" y="10"/>
                    <a:pt x="1" y="10"/>
                  </a:cubicBezTo>
                  <a:cubicBezTo>
                    <a:pt x="2" y="10"/>
                    <a:pt x="3" y="11"/>
                    <a:pt x="3" y="11"/>
                  </a:cubicBezTo>
                  <a:lnTo>
                    <a:pt x="3" y="16"/>
                  </a:lnTo>
                  <a:lnTo>
                    <a:pt x="6" y="16"/>
                  </a:lnTo>
                  <a:lnTo>
                    <a:pt x="7" y="14"/>
                  </a:lnTo>
                  <a:lnTo>
                    <a:pt x="12" y="15"/>
                  </a:lnTo>
                  <a:lnTo>
                    <a:pt x="13" y="15"/>
                  </a:lnTo>
                  <a:lnTo>
                    <a:pt x="15" y="16"/>
                  </a:lnTo>
                  <a:lnTo>
                    <a:pt x="19" y="19"/>
                  </a:lnTo>
                  <a:lnTo>
                    <a:pt x="20" y="21"/>
                  </a:lnTo>
                  <a:lnTo>
                    <a:pt x="22" y="22"/>
                  </a:lnTo>
                  <a:lnTo>
                    <a:pt x="23" y="23"/>
                  </a:lnTo>
                  <a:lnTo>
                    <a:pt x="23" y="21"/>
                  </a:lnTo>
                  <a:lnTo>
                    <a:pt x="28" y="18"/>
                  </a:lnTo>
                  <a:lnTo>
                    <a:pt x="29" y="16"/>
                  </a:lnTo>
                  <a:lnTo>
                    <a:pt x="32" y="16"/>
                  </a:lnTo>
                  <a:lnTo>
                    <a:pt x="31" y="15"/>
                  </a:lnTo>
                  <a:lnTo>
                    <a:pt x="29" y="14"/>
                  </a:lnTo>
                  <a:lnTo>
                    <a:pt x="27" y="13"/>
                  </a:lnTo>
                  <a:lnTo>
                    <a:pt x="25" y="12"/>
                  </a:lnTo>
                  <a:lnTo>
                    <a:pt x="23" y="10"/>
                  </a:lnTo>
                  <a:lnTo>
                    <a:pt x="22" y="7"/>
                  </a:lnTo>
                  <a:lnTo>
                    <a:pt x="21" y="5"/>
                  </a:lnTo>
                  <a:lnTo>
                    <a:pt x="19" y="5"/>
                  </a:lnTo>
                  <a:lnTo>
                    <a:pt x="16" y="4"/>
                  </a:lnTo>
                  <a:lnTo>
                    <a:pt x="16" y="3"/>
                  </a:lnTo>
                  <a:lnTo>
                    <a:pt x="16" y="1"/>
                  </a:lnTo>
                  <a:lnTo>
                    <a:pt x="14" y="0"/>
                  </a:lnTo>
                  <a:lnTo>
                    <a:pt x="13" y="0"/>
                  </a:lnTo>
                  <a:lnTo>
                    <a:pt x="13" y="1"/>
                  </a:lnTo>
                  <a:lnTo>
                    <a:pt x="13" y="0"/>
                  </a:lnTo>
                  <a:lnTo>
                    <a:pt x="11" y="1"/>
                  </a:lnTo>
                  <a:lnTo>
                    <a:pt x="10" y="4"/>
                  </a:lnTo>
                  <a:lnTo>
                    <a:pt x="7"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899" name="Freeform 1075"/>
            <p:cNvSpPr>
              <a:spLocks/>
            </p:cNvSpPr>
            <p:nvPr/>
          </p:nvSpPr>
          <p:spPr bwMode="auto">
            <a:xfrm>
              <a:off x="3607" y="1914"/>
              <a:ext cx="564" cy="306"/>
            </a:xfrm>
            <a:custGeom>
              <a:avLst/>
              <a:gdLst>
                <a:gd name="T0" fmla="*/ 11232 w 94"/>
                <a:gd name="T1" fmla="*/ 10368 h 51"/>
                <a:gd name="T2" fmla="*/ 12096 w 94"/>
                <a:gd name="T3" fmla="*/ 9936 h 51"/>
                <a:gd name="T4" fmla="*/ 12744 w 94"/>
                <a:gd name="T5" fmla="*/ 9720 h 51"/>
                <a:gd name="T6" fmla="*/ 13392 w 94"/>
                <a:gd name="T7" fmla="*/ 9720 h 51"/>
                <a:gd name="T8" fmla="*/ 13824 w 94"/>
                <a:gd name="T9" fmla="*/ 9072 h 51"/>
                <a:gd name="T10" fmla="*/ 14256 w 94"/>
                <a:gd name="T11" fmla="*/ 9504 h 51"/>
                <a:gd name="T12" fmla="*/ 15984 w 94"/>
                <a:gd name="T13" fmla="*/ 9504 h 51"/>
                <a:gd name="T14" fmla="*/ 16848 w 94"/>
                <a:gd name="T15" fmla="*/ 9936 h 51"/>
                <a:gd name="T16" fmla="*/ 16848 w 94"/>
                <a:gd name="T17" fmla="*/ 9072 h 51"/>
                <a:gd name="T18" fmla="*/ 16416 w 94"/>
                <a:gd name="T19" fmla="*/ 8208 h 51"/>
                <a:gd name="T20" fmla="*/ 17712 w 94"/>
                <a:gd name="T21" fmla="*/ 8208 h 51"/>
                <a:gd name="T22" fmla="*/ 17928 w 94"/>
                <a:gd name="T23" fmla="*/ 7560 h 51"/>
                <a:gd name="T24" fmla="*/ 19008 w 94"/>
                <a:gd name="T25" fmla="*/ 6696 h 51"/>
                <a:gd name="T26" fmla="*/ 19656 w 94"/>
                <a:gd name="T27" fmla="*/ 6480 h 51"/>
                <a:gd name="T28" fmla="*/ 20304 w 94"/>
                <a:gd name="T29" fmla="*/ 5184 h 51"/>
                <a:gd name="T30" fmla="*/ 19224 w 94"/>
                <a:gd name="T31" fmla="*/ 4536 h 51"/>
                <a:gd name="T32" fmla="*/ 17928 w 94"/>
                <a:gd name="T33" fmla="*/ 3672 h 51"/>
                <a:gd name="T34" fmla="*/ 16200 w 94"/>
                <a:gd name="T35" fmla="*/ 2808 h 51"/>
                <a:gd name="T36" fmla="*/ 15120 w 94"/>
                <a:gd name="T37" fmla="*/ 1728 h 51"/>
                <a:gd name="T38" fmla="*/ 14904 w 94"/>
                <a:gd name="T39" fmla="*/ 864 h 51"/>
                <a:gd name="T40" fmla="*/ 14040 w 94"/>
                <a:gd name="T41" fmla="*/ 1080 h 51"/>
                <a:gd name="T42" fmla="*/ 13392 w 94"/>
                <a:gd name="T43" fmla="*/ 1512 h 51"/>
                <a:gd name="T44" fmla="*/ 12528 w 94"/>
                <a:gd name="T45" fmla="*/ 864 h 51"/>
                <a:gd name="T46" fmla="*/ 12096 w 94"/>
                <a:gd name="T47" fmla="*/ 216 h 51"/>
                <a:gd name="T48" fmla="*/ 11016 w 94"/>
                <a:gd name="T49" fmla="*/ 0 h 51"/>
                <a:gd name="T50" fmla="*/ 9720 w 94"/>
                <a:gd name="T51" fmla="*/ 648 h 51"/>
                <a:gd name="T52" fmla="*/ 7560 w 94"/>
                <a:gd name="T53" fmla="*/ 1296 h 51"/>
                <a:gd name="T54" fmla="*/ 6912 w 94"/>
                <a:gd name="T55" fmla="*/ 1944 h 51"/>
                <a:gd name="T56" fmla="*/ 7560 w 94"/>
                <a:gd name="T57" fmla="*/ 1944 h 51"/>
                <a:gd name="T58" fmla="*/ 6912 w 94"/>
                <a:gd name="T59" fmla="*/ 2376 h 51"/>
                <a:gd name="T60" fmla="*/ 7128 w 94"/>
                <a:gd name="T61" fmla="*/ 2808 h 51"/>
                <a:gd name="T62" fmla="*/ 6696 w 94"/>
                <a:gd name="T63" fmla="*/ 3240 h 51"/>
                <a:gd name="T64" fmla="*/ 7128 w 94"/>
                <a:gd name="T65" fmla="*/ 3888 h 51"/>
                <a:gd name="T66" fmla="*/ 6696 w 94"/>
                <a:gd name="T67" fmla="*/ 3672 h 51"/>
                <a:gd name="T68" fmla="*/ 6480 w 94"/>
                <a:gd name="T69" fmla="*/ 3888 h 51"/>
                <a:gd name="T70" fmla="*/ 5616 w 94"/>
                <a:gd name="T71" fmla="*/ 3672 h 51"/>
                <a:gd name="T72" fmla="*/ 4536 w 94"/>
                <a:gd name="T73" fmla="*/ 3888 h 51"/>
                <a:gd name="T74" fmla="*/ 4104 w 94"/>
                <a:gd name="T75" fmla="*/ 3672 h 51"/>
                <a:gd name="T76" fmla="*/ 3456 w 94"/>
                <a:gd name="T77" fmla="*/ 3456 h 51"/>
                <a:gd name="T78" fmla="*/ 2808 w 94"/>
                <a:gd name="T79" fmla="*/ 3240 h 51"/>
                <a:gd name="T80" fmla="*/ 2160 w 94"/>
                <a:gd name="T81" fmla="*/ 3024 h 51"/>
                <a:gd name="T82" fmla="*/ 1080 w 94"/>
                <a:gd name="T83" fmla="*/ 4104 h 51"/>
                <a:gd name="T84" fmla="*/ 432 w 94"/>
                <a:gd name="T85" fmla="*/ 3888 h 51"/>
                <a:gd name="T86" fmla="*/ 0 w 94"/>
                <a:gd name="T87" fmla="*/ 6048 h 51"/>
                <a:gd name="T88" fmla="*/ 1080 w 94"/>
                <a:gd name="T89" fmla="*/ 6696 h 51"/>
                <a:gd name="T90" fmla="*/ 1296 w 94"/>
                <a:gd name="T91" fmla="*/ 7128 h 51"/>
                <a:gd name="T92" fmla="*/ 2592 w 94"/>
                <a:gd name="T93" fmla="*/ 6696 h 51"/>
                <a:gd name="T94" fmla="*/ 3240 w 94"/>
                <a:gd name="T95" fmla="*/ 7560 h 51"/>
                <a:gd name="T96" fmla="*/ 2160 w 94"/>
                <a:gd name="T97" fmla="*/ 7992 h 51"/>
                <a:gd name="T98" fmla="*/ 2376 w 94"/>
                <a:gd name="T99" fmla="*/ 8424 h 51"/>
                <a:gd name="T100" fmla="*/ 2160 w 94"/>
                <a:gd name="T101" fmla="*/ 9072 h 51"/>
                <a:gd name="T102" fmla="*/ 3024 w 94"/>
                <a:gd name="T103" fmla="*/ 9720 h 51"/>
                <a:gd name="T104" fmla="*/ 3240 w 94"/>
                <a:gd name="T105" fmla="*/ 9936 h 51"/>
                <a:gd name="T106" fmla="*/ 3672 w 94"/>
                <a:gd name="T107" fmla="*/ 10152 h 51"/>
                <a:gd name="T108" fmla="*/ 4536 w 94"/>
                <a:gd name="T109" fmla="*/ 10368 h 51"/>
                <a:gd name="T110" fmla="*/ 5832 w 94"/>
                <a:gd name="T111" fmla="*/ 7776 h 51"/>
                <a:gd name="T112" fmla="*/ 7560 w 94"/>
                <a:gd name="T113" fmla="*/ 9072 h 51"/>
                <a:gd name="T114" fmla="*/ 8424 w 94"/>
                <a:gd name="T115" fmla="*/ 9072 h 51"/>
                <a:gd name="T116" fmla="*/ 9072 w 94"/>
                <a:gd name="T117" fmla="*/ 9288 h 51"/>
                <a:gd name="T118" fmla="*/ 9504 w 94"/>
                <a:gd name="T119" fmla="*/ 9720 h 51"/>
                <a:gd name="T120" fmla="*/ 10152 w 94"/>
                <a:gd name="T121" fmla="*/ 10584 h 51"/>
                <a:gd name="T122" fmla="*/ 10584 w 94"/>
                <a:gd name="T123" fmla="*/ 10800 h 51"/>
                <a:gd name="T124" fmla="*/ 11016 w 94"/>
                <a:gd name="T125" fmla="*/ 10584 h 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4"/>
                <a:gd name="T190" fmla="*/ 0 h 51"/>
                <a:gd name="T191" fmla="*/ 94 w 94"/>
                <a:gd name="T192" fmla="*/ 51 h 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4" h="51">
                  <a:moveTo>
                    <a:pt x="51" y="49"/>
                  </a:moveTo>
                  <a:lnTo>
                    <a:pt x="52" y="48"/>
                  </a:lnTo>
                  <a:lnTo>
                    <a:pt x="53" y="46"/>
                  </a:lnTo>
                  <a:lnTo>
                    <a:pt x="56" y="46"/>
                  </a:lnTo>
                  <a:lnTo>
                    <a:pt x="57" y="45"/>
                  </a:lnTo>
                  <a:lnTo>
                    <a:pt x="59" y="45"/>
                  </a:lnTo>
                  <a:lnTo>
                    <a:pt x="60" y="46"/>
                  </a:lnTo>
                  <a:lnTo>
                    <a:pt x="62" y="45"/>
                  </a:lnTo>
                  <a:lnTo>
                    <a:pt x="62" y="44"/>
                  </a:lnTo>
                  <a:lnTo>
                    <a:pt x="64" y="42"/>
                  </a:lnTo>
                  <a:lnTo>
                    <a:pt x="65" y="43"/>
                  </a:lnTo>
                  <a:lnTo>
                    <a:pt x="66" y="44"/>
                  </a:lnTo>
                  <a:lnTo>
                    <a:pt x="70" y="43"/>
                  </a:lnTo>
                  <a:lnTo>
                    <a:pt x="74" y="44"/>
                  </a:lnTo>
                  <a:lnTo>
                    <a:pt x="77" y="45"/>
                  </a:lnTo>
                  <a:lnTo>
                    <a:pt x="78" y="46"/>
                  </a:lnTo>
                  <a:lnTo>
                    <a:pt x="79" y="44"/>
                  </a:lnTo>
                  <a:lnTo>
                    <a:pt x="78" y="42"/>
                  </a:lnTo>
                  <a:lnTo>
                    <a:pt x="78" y="40"/>
                  </a:lnTo>
                  <a:lnTo>
                    <a:pt x="76" y="38"/>
                  </a:lnTo>
                  <a:lnTo>
                    <a:pt x="81" y="36"/>
                  </a:lnTo>
                  <a:lnTo>
                    <a:pt x="82" y="38"/>
                  </a:lnTo>
                  <a:lnTo>
                    <a:pt x="83" y="37"/>
                  </a:lnTo>
                  <a:lnTo>
                    <a:pt x="83" y="35"/>
                  </a:lnTo>
                  <a:lnTo>
                    <a:pt x="85" y="31"/>
                  </a:lnTo>
                  <a:lnTo>
                    <a:pt x="88" y="31"/>
                  </a:lnTo>
                  <a:lnTo>
                    <a:pt x="89" y="32"/>
                  </a:lnTo>
                  <a:lnTo>
                    <a:pt x="91" y="30"/>
                  </a:lnTo>
                  <a:lnTo>
                    <a:pt x="90" y="27"/>
                  </a:lnTo>
                  <a:lnTo>
                    <a:pt x="94" y="24"/>
                  </a:lnTo>
                  <a:lnTo>
                    <a:pt x="94" y="23"/>
                  </a:lnTo>
                  <a:lnTo>
                    <a:pt x="89" y="21"/>
                  </a:lnTo>
                  <a:lnTo>
                    <a:pt x="86" y="17"/>
                  </a:lnTo>
                  <a:lnTo>
                    <a:pt x="83" y="17"/>
                  </a:lnTo>
                  <a:lnTo>
                    <a:pt x="77" y="17"/>
                  </a:lnTo>
                  <a:lnTo>
                    <a:pt x="75" y="13"/>
                  </a:lnTo>
                  <a:lnTo>
                    <a:pt x="74" y="10"/>
                  </a:lnTo>
                  <a:lnTo>
                    <a:pt x="70" y="8"/>
                  </a:lnTo>
                  <a:lnTo>
                    <a:pt x="69" y="6"/>
                  </a:lnTo>
                  <a:lnTo>
                    <a:pt x="69" y="4"/>
                  </a:lnTo>
                  <a:lnTo>
                    <a:pt x="67" y="4"/>
                  </a:lnTo>
                  <a:lnTo>
                    <a:pt x="65" y="5"/>
                  </a:lnTo>
                  <a:lnTo>
                    <a:pt x="65" y="7"/>
                  </a:lnTo>
                  <a:lnTo>
                    <a:pt x="62" y="7"/>
                  </a:lnTo>
                  <a:lnTo>
                    <a:pt x="62" y="5"/>
                  </a:lnTo>
                  <a:lnTo>
                    <a:pt x="58" y="4"/>
                  </a:lnTo>
                  <a:lnTo>
                    <a:pt x="57" y="4"/>
                  </a:lnTo>
                  <a:lnTo>
                    <a:pt x="56" y="1"/>
                  </a:lnTo>
                  <a:lnTo>
                    <a:pt x="54" y="1"/>
                  </a:lnTo>
                  <a:lnTo>
                    <a:pt x="51" y="0"/>
                  </a:lnTo>
                  <a:lnTo>
                    <a:pt x="48" y="1"/>
                  </a:lnTo>
                  <a:lnTo>
                    <a:pt x="45" y="3"/>
                  </a:lnTo>
                  <a:lnTo>
                    <a:pt x="39" y="5"/>
                  </a:lnTo>
                  <a:lnTo>
                    <a:pt x="35" y="6"/>
                  </a:lnTo>
                  <a:lnTo>
                    <a:pt x="32" y="7"/>
                  </a:lnTo>
                  <a:lnTo>
                    <a:pt x="32" y="9"/>
                  </a:lnTo>
                  <a:lnTo>
                    <a:pt x="35" y="9"/>
                  </a:lnTo>
                  <a:lnTo>
                    <a:pt x="33" y="10"/>
                  </a:lnTo>
                  <a:lnTo>
                    <a:pt x="32" y="11"/>
                  </a:lnTo>
                  <a:lnTo>
                    <a:pt x="33" y="12"/>
                  </a:lnTo>
                  <a:lnTo>
                    <a:pt x="33" y="13"/>
                  </a:lnTo>
                  <a:lnTo>
                    <a:pt x="32" y="13"/>
                  </a:lnTo>
                  <a:lnTo>
                    <a:pt x="31" y="15"/>
                  </a:lnTo>
                  <a:lnTo>
                    <a:pt x="33" y="16"/>
                  </a:lnTo>
                  <a:lnTo>
                    <a:pt x="33" y="18"/>
                  </a:lnTo>
                  <a:lnTo>
                    <a:pt x="32" y="18"/>
                  </a:lnTo>
                  <a:lnTo>
                    <a:pt x="31" y="17"/>
                  </a:lnTo>
                  <a:lnTo>
                    <a:pt x="30" y="17"/>
                  </a:lnTo>
                  <a:lnTo>
                    <a:pt x="30" y="18"/>
                  </a:lnTo>
                  <a:lnTo>
                    <a:pt x="27" y="18"/>
                  </a:lnTo>
                  <a:lnTo>
                    <a:pt x="26" y="17"/>
                  </a:lnTo>
                  <a:lnTo>
                    <a:pt x="22" y="17"/>
                  </a:lnTo>
                  <a:lnTo>
                    <a:pt x="21" y="18"/>
                  </a:lnTo>
                  <a:lnTo>
                    <a:pt x="20" y="18"/>
                  </a:lnTo>
                  <a:lnTo>
                    <a:pt x="19" y="17"/>
                  </a:lnTo>
                  <a:lnTo>
                    <a:pt x="17" y="17"/>
                  </a:lnTo>
                  <a:lnTo>
                    <a:pt x="16" y="16"/>
                  </a:lnTo>
                  <a:lnTo>
                    <a:pt x="14" y="16"/>
                  </a:lnTo>
                  <a:lnTo>
                    <a:pt x="13" y="15"/>
                  </a:lnTo>
                  <a:lnTo>
                    <a:pt x="11" y="15"/>
                  </a:lnTo>
                  <a:lnTo>
                    <a:pt x="10" y="14"/>
                  </a:lnTo>
                  <a:lnTo>
                    <a:pt x="5" y="17"/>
                  </a:lnTo>
                  <a:lnTo>
                    <a:pt x="5" y="19"/>
                  </a:lnTo>
                  <a:lnTo>
                    <a:pt x="3" y="19"/>
                  </a:lnTo>
                  <a:lnTo>
                    <a:pt x="2" y="18"/>
                  </a:lnTo>
                  <a:lnTo>
                    <a:pt x="1" y="19"/>
                  </a:lnTo>
                  <a:lnTo>
                    <a:pt x="0" y="28"/>
                  </a:lnTo>
                  <a:lnTo>
                    <a:pt x="3" y="29"/>
                  </a:lnTo>
                  <a:lnTo>
                    <a:pt x="5" y="31"/>
                  </a:lnTo>
                  <a:lnTo>
                    <a:pt x="4" y="33"/>
                  </a:lnTo>
                  <a:lnTo>
                    <a:pt x="6" y="33"/>
                  </a:lnTo>
                  <a:cubicBezTo>
                    <a:pt x="7" y="33"/>
                    <a:pt x="7" y="33"/>
                    <a:pt x="9" y="32"/>
                  </a:cubicBezTo>
                  <a:cubicBezTo>
                    <a:pt x="10" y="33"/>
                    <a:pt x="9" y="31"/>
                    <a:pt x="12" y="31"/>
                  </a:cubicBezTo>
                  <a:cubicBezTo>
                    <a:pt x="13" y="32"/>
                    <a:pt x="15" y="31"/>
                    <a:pt x="15" y="32"/>
                  </a:cubicBezTo>
                  <a:cubicBezTo>
                    <a:pt x="15" y="33"/>
                    <a:pt x="15" y="34"/>
                    <a:pt x="15" y="35"/>
                  </a:cubicBezTo>
                  <a:cubicBezTo>
                    <a:pt x="15" y="35"/>
                    <a:pt x="15" y="36"/>
                    <a:pt x="14" y="37"/>
                  </a:cubicBezTo>
                  <a:cubicBezTo>
                    <a:pt x="13" y="37"/>
                    <a:pt x="12" y="37"/>
                    <a:pt x="10" y="37"/>
                  </a:cubicBezTo>
                  <a:cubicBezTo>
                    <a:pt x="10" y="38"/>
                    <a:pt x="10" y="38"/>
                    <a:pt x="10" y="39"/>
                  </a:cubicBezTo>
                  <a:cubicBezTo>
                    <a:pt x="11" y="39"/>
                    <a:pt x="11" y="39"/>
                    <a:pt x="11" y="39"/>
                  </a:cubicBezTo>
                  <a:cubicBezTo>
                    <a:pt x="10" y="40"/>
                    <a:pt x="9" y="39"/>
                    <a:pt x="8" y="39"/>
                  </a:cubicBezTo>
                  <a:cubicBezTo>
                    <a:pt x="8" y="40"/>
                    <a:pt x="10" y="41"/>
                    <a:pt x="10" y="42"/>
                  </a:cubicBezTo>
                  <a:cubicBezTo>
                    <a:pt x="10" y="42"/>
                    <a:pt x="10" y="44"/>
                    <a:pt x="11" y="44"/>
                  </a:cubicBezTo>
                  <a:cubicBezTo>
                    <a:pt x="12" y="44"/>
                    <a:pt x="13" y="45"/>
                    <a:pt x="14" y="45"/>
                  </a:cubicBezTo>
                  <a:cubicBezTo>
                    <a:pt x="14" y="46"/>
                    <a:pt x="14" y="46"/>
                    <a:pt x="14" y="47"/>
                  </a:cubicBezTo>
                  <a:lnTo>
                    <a:pt x="15" y="46"/>
                  </a:lnTo>
                  <a:lnTo>
                    <a:pt x="16" y="46"/>
                  </a:lnTo>
                  <a:lnTo>
                    <a:pt x="17" y="47"/>
                  </a:lnTo>
                  <a:lnTo>
                    <a:pt x="18" y="48"/>
                  </a:lnTo>
                  <a:lnTo>
                    <a:pt x="21" y="48"/>
                  </a:lnTo>
                  <a:lnTo>
                    <a:pt x="20" y="39"/>
                  </a:lnTo>
                  <a:lnTo>
                    <a:pt x="27" y="36"/>
                  </a:lnTo>
                  <a:lnTo>
                    <a:pt x="33" y="40"/>
                  </a:lnTo>
                  <a:lnTo>
                    <a:pt x="35" y="42"/>
                  </a:lnTo>
                  <a:lnTo>
                    <a:pt x="37" y="42"/>
                  </a:lnTo>
                  <a:lnTo>
                    <a:pt x="39" y="42"/>
                  </a:lnTo>
                  <a:lnTo>
                    <a:pt x="40" y="42"/>
                  </a:lnTo>
                  <a:lnTo>
                    <a:pt x="42" y="43"/>
                  </a:lnTo>
                  <a:lnTo>
                    <a:pt x="43" y="46"/>
                  </a:lnTo>
                  <a:lnTo>
                    <a:pt x="44" y="45"/>
                  </a:lnTo>
                  <a:lnTo>
                    <a:pt x="46" y="49"/>
                  </a:lnTo>
                  <a:lnTo>
                    <a:pt x="47" y="49"/>
                  </a:lnTo>
                  <a:lnTo>
                    <a:pt x="48" y="51"/>
                  </a:lnTo>
                  <a:lnTo>
                    <a:pt x="49" y="50"/>
                  </a:lnTo>
                  <a:lnTo>
                    <a:pt x="50" y="50"/>
                  </a:lnTo>
                  <a:lnTo>
                    <a:pt x="51" y="4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00" name="Freeform 1076"/>
            <p:cNvSpPr>
              <a:spLocks/>
            </p:cNvSpPr>
            <p:nvPr/>
          </p:nvSpPr>
          <p:spPr bwMode="auto">
            <a:xfrm>
              <a:off x="3607" y="1914"/>
              <a:ext cx="564" cy="306"/>
            </a:xfrm>
            <a:custGeom>
              <a:avLst/>
              <a:gdLst>
                <a:gd name="T0" fmla="*/ 11232 w 94"/>
                <a:gd name="T1" fmla="*/ 10368 h 51"/>
                <a:gd name="T2" fmla="*/ 12096 w 94"/>
                <a:gd name="T3" fmla="*/ 9936 h 51"/>
                <a:gd name="T4" fmla="*/ 12744 w 94"/>
                <a:gd name="T5" fmla="*/ 9720 h 51"/>
                <a:gd name="T6" fmla="*/ 13392 w 94"/>
                <a:gd name="T7" fmla="*/ 9720 h 51"/>
                <a:gd name="T8" fmla="*/ 13824 w 94"/>
                <a:gd name="T9" fmla="*/ 9072 h 51"/>
                <a:gd name="T10" fmla="*/ 14256 w 94"/>
                <a:gd name="T11" fmla="*/ 9504 h 51"/>
                <a:gd name="T12" fmla="*/ 15984 w 94"/>
                <a:gd name="T13" fmla="*/ 9504 h 51"/>
                <a:gd name="T14" fmla="*/ 16848 w 94"/>
                <a:gd name="T15" fmla="*/ 9936 h 51"/>
                <a:gd name="T16" fmla="*/ 16848 w 94"/>
                <a:gd name="T17" fmla="*/ 9072 h 51"/>
                <a:gd name="T18" fmla="*/ 16416 w 94"/>
                <a:gd name="T19" fmla="*/ 8208 h 51"/>
                <a:gd name="T20" fmla="*/ 17712 w 94"/>
                <a:gd name="T21" fmla="*/ 8208 h 51"/>
                <a:gd name="T22" fmla="*/ 17928 w 94"/>
                <a:gd name="T23" fmla="*/ 7560 h 51"/>
                <a:gd name="T24" fmla="*/ 19008 w 94"/>
                <a:gd name="T25" fmla="*/ 6696 h 51"/>
                <a:gd name="T26" fmla="*/ 19656 w 94"/>
                <a:gd name="T27" fmla="*/ 6480 h 51"/>
                <a:gd name="T28" fmla="*/ 20304 w 94"/>
                <a:gd name="T29" fmla="*/ 5184 h 51"/>
                <a:gd name="T30" fmla="*/ 19224 w 94"/>
                <a:gd name="T31" fmla="*/ 4536 h 51"/>
                <a:gd name="T32" fmla="*/ 17928 w 94"/>
                <a:gd name="T33" fmla="*/ 3672 h 51"/>
                <a:gd name="T34" fmla="*/ 16200 w 94"/>
                <a:gd name="T35" fmla="*/ 2808 h 51"/>
                <a:gd name="T36" fmla="*/ 15120 w 94"/>
                <a:gd name="T37" fmla="*/ 1728 h 51"/>
                <a:gd name="T38" fmla="*/ 14904 w 94"/>
                <a:gd name="T39" fmla="*/ 864 h 51"/>
                <a:gd name="T40" fmla="*/ 14040 w 94"/>
                <a:gd name="T41" fmla="*/ 1080 h 51"/>
                <a:gd name="T42" fmla="*/ 13392 w 94"/>
                <a:gd name="T43" fmla="*/ 1512 h 51"/>
                <a:gd name="T44" fmla="*/ 12528 w 94"/>
                <a:gd name="T45" fmla="*/ 864 h 51"/>
                <a:gd name="T46" fmla="*/ 12096 w 94"/>
                <a:gd name="T47" fmla="*/ 216 h 51"/>
                <a:gd name="T48" fmla="*/ 11016 w 94"/>
                <a:gd name="T49" fmla="*/ 0 h 51"/>
                <a:gd name="T50" fmla="*/ 9720 w 94"/>
                <a:gd name="T51" fmla="*/ 648 h 51"/>
                <a:gd name="T52" fmla="*/ 7560 w 94"/>
                <a:gd name="T53" fmla="*/ 1296 h 51"/>
                <a:gd name="T54" fmla="*/ 6912 w 94"/>
                <a:gd name="T55" fmla="*/ 1944 h 51"/>
                <a:gd name="T56" fmla="*/ 7560 w 94"/>
                <a:gd name="T57" fmla="*/ 1944 h 51"/>
                <a:gd name="T58" fmla="*/ 6912 w 94"/>
                <a:gd name="T59" fmla="*/ 2376 h 51"/>
                <a:gd name="T60" fmla="*/ 7128 w 94"/>
                <a:gd name="T61" fmla="*/ 2808 h 51"/>
                <a:gd name="T62" fmla="*/ 6696 w 94"/>
                <a:gd name="T63" fmla="*/ 3240 h 51"/>
                <a:gd name="T64" fmla="*/ 7128 w 94"/>
                <a:gd name="T65" fmla="*/ 3888 h 51"/>
                <a:gd name="T66" fmla="*/ 6696 w 94"/>
                <a:gd name="T67" fmla="*/ 3672 h 51"/>
                <a:gd name="T68" fmla="*/ 6480 w 94"/>
                <a:gd name="T69" fmla="*/ 3888 h 51"/>
                <a:gd name="T70" fmla="*/ 5616 w 94"/>
                <a:gd name="T71" fmla="*/ 3672 h 51"/>
                <a:gd name="T72" fmla="*/ 4536 w 94"/>
                <a:gd name="T73" fmla="*/ 3888 h 51"/>
                <a:gd name="T74" fmla="*/ 4104 w 94"/>
                <a:gd name="T75" fmla="*/ 3672 h 51"/>
                <a:gd name="T76" fmla="*/ 3456 w 94"/>
                <a:gd name="T77" fmla="*/ 3456 h 51"/>
                <a:gd name="T78" fmla="*/ 2808 w 94"/>
                <a:gd name="T79" fmla="*/ 3240 h 51"/>
                <a:gd name="T80" fmla="*/ 2160 w 94"/>
                <a:gd name="T81" fmla="*/ 3024 h 51"/>
                <a:gd name="T82" fmla="*/ 1080 w 94"/>
                <a:gd name="T83" fmla="*/ 4104 h 51"/>
                <a:gd name="T84" fmla="*/ 432 w 94"/>
                <a:gd name="T85" fmla="*/ 3888 h 51"/>
                <a:gd name="T86" fmla="*/ 0 w 94"/>
                <a:gd name="T87" fmla="*/ 6048 h 51"/>
                <a:gd name="T88" fmla="*/ 1080 w 94"/>
                <a:gd name="T89" fmla="*/ 6696 h 51"/>
                <a:gd name="T90" fmla="*/ 1296 w 94"/>
                <a:gd name="T91" fmla="*/ 7128 h 51"/>
                <a:gd name="T92" fmla="*/ 2592 w 94"/>
                <a:gd name="T93" fmla="*/ 6696 h 51"/>
                <a:gd name="T94" fmla="*/ 3240 w 94"/>
                <a:gd name="T95" fmla="*/ 7560 h 51"/>
                <a:gd name="T96" fmla="*/ 2160 w 94"/>
                <a:gd name="T97" fmla="*/ 7992 h 51"/>
                <a:gd name="T98" fmla="*/ 2376 w 94"/>
                <a:gd name="T99" fmla="*/ 8424 h 51"/>
                <a:gd name="T100" fmla="*/ 2160 w 94"/>
                <a:gd name="T101" fmla="*/ 9072 h 51"/>
                <a:gd name="T102" fmla="*/ 3024 w 94"/>
                <a:gd name="T103" fmla="*/ 9720 h 51"/>
                <a:gd name="T104" fmla="*/ 3240 w 94"/>
                <a:gd name="T105" fmla="*/ 9936 h 51"/>
                <a:gd name="T106" fmla="*/ 3672 w 94"/>
                <a:gd name="T107" fmla="*/ 10152 h 51"/>
                <a:gd name="T108" fmla="*/ 4536 w 94"/>
                <a:gd name="T109" fmla="*/ 10368 h 51"/>
                <a:gd name="T110" fmla="*/ 5832 w 94"/>
                <a:gd name="T111" fmla="*/ 7776 h 51"/>
                <a:gd name="T112" fmla="*/ 7560 w 94"/>
                <a:gd name="T113" fmla="*/ 9072 h 51"/>
                <a:gd name="T114" fmla="*/ 8424 w 94"/>
                <a:gd name="T115" fmla="*/ 9072 h 51"/>
                <a:gd name="T116" fmla="*/ 9072 w 94"/>
                <a:gd name="T117" fmla="*/ 9288 h 51"/>
                <a:gd name="T118" fmla="*/ 9504 w 94"/>
                <a:gd name="T119" fmla="*/ 9720 h 51"/>
                <a:gd name="T120" fmla="*/ 10152 w 94"/>
                <a:gd name="T121" fmla="*/ 10584 h 51"/>
                <a:gd name="T122" fmla="*/ 10584 w 94"/>
                <a:gd name="T123" fmla="*/ 10800 h 51"/>
                <a:gd name="T124" fmla="*/ 11016 w 94"/>
                <a:gd name="T125" fmla="*/ 10584 h 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4"/>
                <a:gd name="T190" fmla="*/ 0 h 51"/>
                <a:gd name="T191" fmla="*/ 94 w 94"/>
                <a:gd name="T192" fmla="*/ 51 h 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4" h="51">
                  <a:moveTo>
                    <a:pt x="51" y="49"/>
                  </a:moveTo>
                  <a:lnTo>
                    <a:pt x="52" y="48"/>
                  </a:lnTo>
                  <a:lnTo>
                    <a:pt x="53" y="46"/>
                  </a:lnTo>
                  <a:lnTo>
                    <a:pt x="56" y="46"/>
                  </a:lnTo>
                  <a:lnTo>
                    <a:pt x="57" y="45"/>
                  </a:lnTo>
                  <a:lnTo>
                    <a:pt x="59" y="45"/>
                  </a:lnTo>
                  <a:lnTo>
                    <a:pt x="60" y="46"/>
                  </a:lnTo>
                  <a:lnTo>
                    <a:pt x="62" y="45"/>
                  </a:lnTo>
                  <a:lnTo>
                    <a:pt x="62" y="44"/>
                  </a:lnTo>
                  <a:lnTo>
                    <a:pt x="64" y="42"/>
                  </a:lnTo>
                  <a:lnTo>
                    <a:pt x="65" y="43"/>
                  </a:lnTo>
                  <a:lnTo>
                    <a:pt x="66" y="44"/>
                  </a:lnTo>
                  <a:lnTo>
                    <a:pt x="70" y="43"/>
                  </a:lnTo>
                  <a:lnTo>
                    <a:pt x="74" y="44"/>
                  </a:lnTo>
                  <a:lnTo>
                    <a:pt x="77" y="45"/>
                  </a:lnTo>
                  <a:lnTo>
                    <a:pt x="78" y="46"/>
                  </a:lnTo>
                  <a:lnTo>
                    <a:pt x="79" y="44"/>
                  </a:lnTo>
                  <a:lnTo>
                    <a:pt x="78" y="42"/>
                  </a:lnTo>
                  <a:lnTo>
                    <a:pt x="78" y="40"/>
                  </a:lnTo>
                  <a:lnTo>
                    <a:pt x="76" y="38"/>
                  </a:lnTo>
                  <a:lnTo>
                    <a:pt x="81" y="36"/>
                  </a:lnTo>
                  <a:lnTo>
                    <a:pt x="82" y="38"/>
                  </a:lnTo>
                  <a:lnTo>
                    <a:pt x="83" y="37"/>
                  </a:lnTo>
                  <a:lnTo>
                    <a:pt x="83" y="35"/>
                  </a:lnTo>
                  <a:lnTo>
                    <a:pt x="85" y="31"/>
                  </a:lnTo>
                  <a:lnTo>
                    <a:pt x="88" y="31"/>
                  </a:lnTo>
                  <a:lnTo>
                    <a:pt x="89" y="32"/>
                  </a:lnTo>
                  <a:lnTo>
                    <a:pt x="91" y="30"/>
                  </a:lnTo>
                  <a:lnTo>
                    <a:pt x="90" y="27"/>
                  </a:lnTo>
                  <a:lnTo>
                    <a:pt x="94" y="24"/>
                  </a:lnTo>
                  <a:lnTo>
                    <a:pt x="94" y="23"/>
                  </a:lnTo>
                  <a:lnTo>
                    <a:pt x="89" y="21"/>
                  </a:lnTo>
                  <a:lnTo>
                    <a:pt x="86" y="17"/>
                  </a:lnTo>
                  <a:lnTo>
                    <a:pt x="83" y="17"/>
                  </a:lnTo>
                  <a:lnTo>
                    <a:pt x="77" y="17"/>
                  </a:lnTo>
                  <a:lnTo>
                    <a:pt x="75" y="13"/>
                  </a:lnTo>
                  <a:lnTo>
                    <a:pt x="74" y="10"/>
                  </a:lnTo>
                  <a:lnTo>
                    <a:pt x="70" y="8"/>
                  </a:lnTo>
                  <a:lnTo>
                    <a:pt x="69" y="6"/>
                  </a:lnTo>
                  <a:lnTo>
                    <a:pt x="69" y="4"/>
                  </a:lnTo>
                  <a:lnTo>
                    <a:pt x="67" y="4"/>
                  </a:lnTo>
                  <a:lnTo>
                    <a:pt x="65" y="5"/>
                  </a:lnTo>
                  <a:lnTo>
                    <a:pt x="65" y="7"/>
                  </a:lnTo>
                  <a:lnTo>
                    <a:pt x="62" y="7"/>
                  </a:lnTo>
                  <a:lnTo>
                    <a:pt x="62" y="5"/>
                  </a:lnTo>
                  <a:lnTo>
                    <a:pt x="58" y="4"/>
                  </a:lnTo>
                  <a:lnTo>
                    <a:pt x="57" y="4"/>
                  </a:lnTo>
                  <a:lnTo>
                    <a:pt x="56" y="1"/>
                  </a:lnTo>
                  <a:lnTo>
                    <a:pt x="54" y="1"/>
                  </a:lnTo>
                  <a:lnTo>
                    <a:pt x="51" y="0"/>
                  </a:lnTo>
                  <a:lnTo>
                    <a:pt x="48" y="1"/>
                  </a:lnTo>
                  <a:lnTo>
                    <a:pt x="45" y="3"/>
                  </a:lnTo>
                  <a:lnTo>
                    <a:pt x="39" y="5"/>
                  </a:lnTo>
                  <a:lnTo>
                    <a:pt x="35" y="6"/>
                  </a:lnTo>
                  <a:lnTo>
                    <a:pt x="32" y="7"/>
                  </a:lnTo>
                  <a:lnTo>
                    <a:pt x="32" y="9"/>
                  </a:lnTo>
                  <a:lnTo>
                    <a:pt x="35" y="9"/>
                  </a:lnTo>
                  <a:lnTo>
                    <a:pt x="33" y="10"/>
                  </a:lnTo>
                  <a:lnTo>
                    <a:pt x="32" y="11"/>
                  </a:lnTo>
                  <a:lnTo>
                    <a:pt x="33" y="12"/>
                  </a:lnTo>
                  <a:lnTo>
                    <a:pt x="33" y="13"/>
                  </a:lnTo>
                  <a:lnTo>
                    <a:pt x="32" y="13"/>
                  </a:lnTo>
                  <a:lnTo>
                    <a:pt x="31" y="15"/>
                  </a:lnTo>
                  <a:lnTo>
                    <a:pt x="33" y="16"/>
                  </a:lnTo>
                  <a:lnTo>
                    <a:pt x="33" y="18"/>
                  </a:lnTo>
                  <a:lnTo>
                    <a:pt x="32" y="18"/>
                  </a:lnTo>
                  <a:lnTo>
                    <a:pt x="31" y="17"/>
                  </a:lnTo>
                  <a:lnTo>
                    <a:pt x="30" y="17"/>
                  </a:lnTo>
                  <a:lnTo>
                    <a:pt x="30" y="18"/>
                  </a:lnTo>
                  <a:lnTo>
                    <a:pt x="27" y="18"/>
                  </a:lnTo>
                  <a:lnTo>
                    <a:pt x="26" y="17"/>
                  </a:lnTo>
                  <a:lnTo>
                    <a:pt x="22" y="17"/>
                  </a:lnTo>
                  <a:lnTo>
                    <a:pt x="21" y="18"/>
                  </a:lnTo>
                  <a:lnTo>
                    <a:pt x="20" y="18"/>
                  </a:lnTo>
                  <a:lnTo>
                    <a:pt x="19" y="17"/>
                  </a:lnTo>
                  <a:lnTo>
                    <a:pt x="17" y="17"/>
                  </a:lnTo>
                  <a:lnTo>
                    <a:pt x="16" y="16"/>
                  </a:lnTo>
                  <a:lnTo>
                    <a:pt x="14" y="16"/>
                  </a:lnTo>
                  <a:lnTo>
                    <a:pt x="13" y="15"/>
                  </a:lnTo>
                  <a:lnTo>
                    <a:pt x="11" y="15"/>
                  </a:lnTo>
                  <a:lnTo>
                    <a:pt x="10" y="14"/>
                  </a:lnTo>
                  <a:lnTo>
                    <a:pt x="5" y="17"/>
                  </a:lnTo>
                  <a:lnTo>
                    <a:pt x="5" y="19"/>
                  </a:lnTo>
                  <a:lnTo>
                    <a:pt x="3" y="19"/>
                  </a:lnTo>
                  <a:lnTo>
                    <a:pt x="2" y="18"/>
                  </a:lnTo>
                  <a:lnTo>
                    <a:pt x="1" y="19"/>
                  </a:lnTo>
                  <a:lnTo>
                    <a:pt x="0" y="28"/>
                  </a:lnTo>
                  <a:lnTo>
                    <a:pt x="3" y="29"/>
                  </a:lnTo>
                  <a:lnTo>
                    <a:pt x="5" y="31"/>
                  </a:lnTo>
                  <a:lnTo>
                    <a:pt x="4" y="33"/>
                  </a:lnTo>
                  <a:lnTo>
                    <a:pt x="6" y="33"/>
                  </a:lnTo>
                  <a:cubicBezTo>
                    <a:pt x="7" y="33"/>
                    <a:pt x="7" y="33"/>
                    <a:pt x="9" y="32"/>
                  </a:cubicBezTo>
                  <a:cubicBezTo>
                    <a:pt x="10" y="33"/>
                    <a:pt x="9" y="31"/>
                    <a:pt x="12" y="31"/>
                  </a:cubicBezTo>
                  <a:cubicBezTo>
                    <a:pt x="13" y="32"/>
                    <a:pt x="15" y="31"/>
                    <a:pt x="15" y="32"/>
                  </a:cubicBezTo>
                  <a:cubicBezTo>
                    <a:pt x="15" y="33"/>
                    <a:pt x="15" y="34"/>
                    <a:pt x="15" y="35"/>
                  </a:cubicBezTo>
                  <a:cubicBezTo>
                    <a:pt x="15" y="35"/>
                    <a:pt x="15" y="36"/>
                    <a:pt x="14" y="37"/>
                  </a:cubicBezTo>
                  <a:cubicBezTo>
                    <a:pt x="13" y="37"/>
                    <a:pt x="12" y="37"/>
                    <a:pt x="10" y="37"/>
                  </a:cubicBezTo>
                  <a:cubicBezTo>
                    <a:pt x="10" y="38"/>
                    <a:pt x="10" y="38"/>
                    <a:pt x="10" y="39"/>
                  </a:cubicBezTo>
                  <a:cubicBezTo>
                    <a:pt x="11" y="39"/>
                    <a:pt x="11" y="39"/>
                    <a:pt x="11" y="39"/>
                  </a:cubicBezTo>
                  <a:cubicBezTo>
                    <a:pt x="10" y="40"/>
                    <a:pt x="9" y="39"/>
                    <a:pt x="8" y="39"/>
                  </a:cubicBezTo>
                  <a:cubicBezTo>
                    <a:pt x="8" y="40"/>
                    <a:pt x="10" y="41"/>
                    <a:pt x="10" y="42"/>
                  </a:cubicBezTo>
                  <a:cubicBezTo>
                    <a:pt x="10" y="42"/>
                    <a:pt x="10" y="44"/>
                    <a:pt x="11" y="44"/>
                  </a:cubicBezTo>
                  <a:cubicBezTo>
                    <a:pt x="12" y="44"/>
                    <a:pt x="13" y="45"/>
                    <a:pt x="14" y="45"/>
                  </a:cubicBezTo>
                  <a:cubicBezTo>
                    <a:pt x="14" y="46"/>
                    <a:pt x="14" y="46"/>
                    <a:pt x="14" y="47"/>
                  </a:cubicBezTo>
                  <a:lnTo>
                    <a:pt x="15" y="46"/>
                  </a:lnTo>
                  <a:lnTo>
                    <a:pt x="16" y="46"/>
                  </a:lnTo>
                  <a:lnTo>
                    <a:pt x="17" y="47"/>
                  </a:lnTo>
                  <a:lnTo>
                    <a:pt x="18" y="48"/>
                  </a:lnTo>
                  <a:lnTo>
                    <a:pt x="21" y="48"/>
                  </a:lnTo>
                  <a:lnTo>
                    <a:pt x="20" y="39"/>
                  </a:lnTo>
                  <a:lnTo>
                    <a:pt x="27" y="36"/>
                  </a:lnTo>
                  <a:lnTo>
                    <a:pt x="33" y="40"/>
                  </a:lnTo>
                  <a:lnTo>
                    <a:pt x="35" y="42"/>
                  </a:lnTo>
                  <a:lnTo>
                    <a:pt x="37" y="42"/>
                  </a:lnTo>
                  <a:lnTo>
                    <a:pt x="39" y="42"/>
                  </a:lnTo>
                  <a:lnTo>
                    <a:pt x="40" y="42"/>
                  </a:lnTo>
                  <a:lnTo>
                    <a:pt x="42" y="43"/>
                  </a:lnTo>
                  <a:lnTo>
                    <a:pt x="43" y="46"/>
                  </a:lnTo>
                  <a:lnTo>
                    <a:pt x="44" y="45"/>
                  </a:lnTo>
                  <a:lnTo>
                    <a:pt x="46" y="49"/>
                  </a:lnTo>
                  <a:lnTo>
                    <a:pt x="47" y="49"/>
                  </a:lnTo>
                  <a:lnTo>
                    <a:pt x="48" y="51"/>
                  </a:lnTo>
                  <a:lnTo>
                    <a:pt x="49" y="50"/>
                  </a:lnTo>
                  <a:lnTo>
                    <a:pt x="50" y="50"/>
                  </a:lnTo>
                  <a:lnTo>
                    <a:pt x="51" y="4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01" name="Freeform 1077"/>
            <p:cNvSpPr>
              <a:spLocks/>
            </p:cNvSpPr>
            <p:nvPr/>
          </p:nvSpPr>
          <p:spPr bwMode="auto">
            <a:xfrm>
              <a:off x="3583" y="2202"/>
              <a:ext cx="72" cy="66"/>
            </a:xfrm>
            <a:custGeom>
              <a:avLst/>
              <a:gdLst>
                <a:gd name="T0" fmla="*/ 864 w 12"/>
                <a:gd name="T1" fmla="*/ 1728 h 11"/>
                <a:gd name="T2" fmla="*/ 1512 w 12"/>
                <a:gd name="T3" fmla="*/ 1512 h 11"/>
                <a:gd name="T4" fmla="*/ 1512 w 12"/>
                <a:gd name="T5" fmla="*/ 1728 h 11"/>
                <a:gd name="T6" fmla="*/ 1512 w 12"/>
                <a:gd name="T7" fmla="*/ 2160 h 11"/>
                <a:gd name="T8" fmla="*/ 1944 w 12"/>
                <a:gd name="T9" fmla="*/ 2376 h 11"/>
                <a:gd name="T10" fmla="*/ 1944 w 12"/>
                <a:gd name="T11" fmla="*/ 1728 h 11"/>
                <a:gd name="T12" fmla="*/ 2376 w 12"/>
                <a:gd name="T13" fmla="*/ 1080 h 11"/>
                <a:gd name="T14" fmla="*/ 2160 w 12"/>
                <a:gd name="T15" fmla="*/ 648 h 11"/>
                <a:gd name="T16" fmla="*/ 1728 w 12"/>
                <a:gd name="T17" fmla="*/ 0 h 11"/>
                <a:gd name="T18" fmla="*/ 1728 w 12"/>
                <a:gd name="T19" fmla="*/ 216 h 11"/>
                <a:gd name="T20" fmla="*/ 1296 w 12"/>
                <a:gd name="T21" fmla="*/ 432 h 11"/>
                <a:gd name="T22" fmla="*/ 648 w 12"/>
                <a:gd name="T23" fmla="*/ 0 h 11"/>
                <a:gd name="T24" fmla="*/ 864 w 12"/>
                <a:gd name="T25" fmla="*/ 432 h 11"/>
                <a:gd name="T26" fmla="*/ 864 w 12"/>
                <a:gd name="T27" fmla="*/ 648 h 11"/>
                <a:gd name="T28" fmla="*/ 0 w 12"/>
                <a:gd name="T29" fmla="*/ 648 h 11"/>
                <a:gd name="T30" fmla="*/ 216 w 12"/>
                <a:gd name="T31" fmla="*/ 864 h 11"/>
                <a:gd name="T32" fmla="*/ 432 w 12"/>
                <a:gd name="T33" fmla="*/ 1296 h 11"/>
                <a:gd name="T34" fmla="*/ 864 w 12"/>
                <a:gd name="T35" fmla="*/ 1728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1"/>
                <a:gd name="T56" fmla="*/ 12 w 12"/>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1">
                  <a:moveTo>
                    <a:pt x="4" y="8"/>
                  </a:moveTo>
                  <a:lnTo>
                    <a:pt x="7" y="7"/>
                  </a:lnTo>
                  <a:lnTo>
                    <a:pt x="7" y="8"/>
                  </a:lnTo>
                  <a:lnTo>
                    <a:pt x="7" y="10"/>
                  </a:lnTo>
                  <a:lnTo>
                    <a:pt x="9" y="11"/>
                  </a:lnTo>
                  <a:cubicBezTo>
                    <a:pt x="9" y="10"/>
                    <a:pt x="8" y="9"/>
                    <a:pt x="9" y="8"/>
                  </a:cubicBezTo>
                  <a:cubicBezTo>
                    <a:pt x="9" y="7"/>
                    <a:pt x="11" y="6"/>
                    <a:pt x="11" y="5"/>
                  </a:cubicBezTo>
                  <a:cubicBezTo>
                    <a:pt x="12" y="4"/>
                    <a:pt x="11" y="4"/>
                    <a:pt x="10" y="3"/>
                  </a:cubicBezTo>
                  <a:cubicBezTo>
                    <a:pt x="10" y="1"/>
                    <a:pt x="9" y="1"/>
                    <a:pt x="8" y="0"/>
                  </a:cubicBezTo>
                  <a:lnTo>
                    <a:pt x="8" y="1"/>
                  </a:lnTo>
                  <a:lnTo>
                    <a:pt x="6" y="2"/>
                  </a:lnTo>
                  <a:lnTo>
                    <a:pt x="3" y="0"/>
                  </a:lnTo>
                  <a:lnTo>
                    <a:pt x="4" y="2"/>
                  </a:lnTo>
                  <a:lnTo>
                    <a:pt x="4" y="3"/>
                  </a:lnTo>
                  <a:lnTo>
                    <a:pt x="0" y="3"/>
                  </a:lnTo>
                  <a:lnTo>
                    <a:pt x="1" y="4"/>
                  </a:lnTo>
                  <a:lnTo>
                    <a:pt x="2" y="6"/>
                  </a:lnTo>
                  <a:lnTo>
                    <a:pt x="4"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02" name="Freeform 1078"/>
            <p:cNvSpPr>
              <a:spLocks/>
            </p:cNvSpPr>
            <p:nvPr/>
          </p:nvSpPr>
          <p:spPr bwMode="auto">
            <a:xfrm>
              <a:off x="3583" y="2202"/>
              <a:ext cx="72" cy="66"/>
            </a:xfrm>
            <a:custGeom>
              <a:avLst/>
              <a:gdLst>
                <a:gd name="T0" fmla="*/ 864 w 12"/>
                <a:gd name="T1" fmla="*/ 1728 h 11"/>
                <a:gd name="T2" fmla="*/ 1512 w 12"/>
                <a:gd name="T3" fmla="*/ 1512 h 11"/>
                <a:gd name="T4" fmla="*/ 1512 w 12"/>
                <a:gd name="T5" fmla="*/ 1728 h 11"/>
                <a:gd name="T6" fmla="*/ 1512 w 12"/>
                <a:gd name="T7" fmla="*/ 2160 h 11"/>
                <a:gd name="T8" fmla="*/ 1944 w 12"/>
                <a:gd name="T9" fmla="*/ 2376 h 11"/>
                <a:gd name="T10" fmla="*/ 1944 w 12"/>
                <a:gd name="T11" fmla="*/ 1728 h 11"/>
                <a:gd name="T12" fmla="*/ 2376 w 12"/>
                <a:gd name="T13" fmla="*/ 1080 h 11"/>
                <a:gd name="T14" fmla="*/ 2160 w 12"/>
                <a:gd name="T15" fmla="*/ 648 h 11"/>
                <a:gd name="T16" fmla="*/ 1728 w 12"/>
                <a:gd name="T17" fmla="*/ 0 h 11"/>
                <a:gd name="T18" fmla="*/ 1728 w 12"/>
                <a:gd name="T19" fmla="*/ 216 h 11"/>
                <a:gd name="T20" fmla="*/ 1296 w 12"/>
                <a:gd name="T21" fmla="*/ 432 h 11"/>
                <a:gd name="T22" fmla="*/ 648 w 12"/>
                <a:gd name="T23" fmla="*/ 0 h 11"/>
                <a:gd name="T24" fmla="*/ 864 w 12"/>
                <a:gd name="T25" fmla="*/ 432 h 11"/>
                <a:gd name="T26" fmla="*/ 864 w 12"/>
                <a:gd name="T27" fmla="*/ 648 h 11"/>
                <a:gd name="T28" fmla="*/ 0 w 12"/>
                <a:gd name="T29" fmla="*/ 648 h 11"/>
                <a:gd name="T30" fmla="*/ 216 w 12"/>
                <a:gd name="T31" fmla="*/ 864 h 11"/>
                <a:gd name="T32" fmla="*/ 432 w 12"/>
                <a:gd name="T33" fmla="*/ 1296 h 11"/>
                <a:gd name="T34" fmla="*/ 864 w 12"/>
                <a:gd name="T35" fmla="*/ 1728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1"/>
                <a:gd name="T56" fmla="*/ 12 w 12"/>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1">
                  <a:moveTo>
                    <a:pt x="4" y="8"/>
                  </a:moveTo>
                  <a:lnTo>
                    <a:pt x="7" y="7"/>
                  </a:lnTo>
                  <a:lnTo>
                    <a:pt x="7" y="8"/>
                  </a:lnTo>
                  <a:lnTo>
                    <a:pt x="7" y="10"/>
                  </a:lnTo>
                  <a:lnTo>
                    <a:pt x="9" y="11"/>
                  </a:lnTo>
                  <a:cubicBezTo>
                    <a:pt x="9" y="10"/>
                    <a:pt x="8" y="9"/>
                    <a:pt x="9" y="8"/>
                  </a:cubicBezTo>
                  <a:cubicBezTo>
                    <a:pt x="9" y="7"/>
                    <a:pt x="11" y="6"/>
                    <a:pt x="11" y="5"/>
                  </a:cubicBezTo>
                  <a:cubicBezTo>
                    <a:pt x="12" y="4"/>
                    <a:pt x="11" y="4"/>
                    <a:pt x="10" y="3"/>
                  </a:cubicBezTo>
                  <a:cubicBezTo>
                    <a:pt x="10" y="1"/>
                    <a:pt x="9" y="1"/>
                    <a:pt x="8" y="0"/>
                  </a:cubicBezTo>
                  <a:lnTo>
                    <a:pt x="8" y="1"/>
                  </a:lnTo>
                  <a:lnTo>
                    <a:pt x="6" y="2"/>
                  </a:lnTo>
                  <a:lnTo>
                    <a:pt x="3" y="0"/>
                  </a:lnTo>
                  <a:lnTo>
                    <a:pt x="4" y="2"/>
                  </a:lnTo>
                  <a:lnTo>
                    <a:pt x="4" y="3"/>
                  </a:lnTo>
                  <a:lnTo>
                    <a:pt x="0" y="3"/>
                  </a:lnTo>
                  <a:lnTo>
                    <a:pt x="1" y="4"/>
                  </a:lnTo>
                  <a:lnTo>
                    <a:pt x="2" y="6"/>
                  </a:lnTo>
                  <a:lnTo>
                    <a:pt x="4"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03" name="Freeform 1079"/>
            <p:cNvSpPr>
              <a:spLocks/>
            </p:cNvSpPr>
            <p:nvPr/>
          </p:nvSpPr>
          <p:spPr bwMode="auto">
            <a:xfrm>
              <a:off x="3577" y="2244"/>
              <a:ext cx="24" cy="12"/>
            </a:xfrm>
            <a:custGeom>
              <a:avLst/>
              <a:gdLst>
                <a:gd name="T0" fmla="*/ 0 w 4"/>
                <a:gd name="T1" fmla="*/ 0 h 2"/>
                <a:gd name="T2" fmla="*/ 216 w 4"/>
                <a:gd name="T3" fmla="*/ 0 h 2"/>
                <a:gd name="T4" fmla="*/ 864 w 4"/>
                <a:gd name="T5" fmla="*/ 216 h 2"/>
                <a:gd name="T6" fmla="*/ 648 w 4"/>
                <a:gd name="T7" fmla="*/ 432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1" y="0"/>
                  </a:lnTo>
                  <a:lnTo>
                    <a:pt x="4" y="1"/>
                  </a:lnTo>
                  <a:lnTo>
                    <a:pt x="3"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04" name="Freeform 1080"/>
            <p:cNvSpPr>
              <a:spLocks/>
            </p:cNvSpPr>
            <p:nvPr/>
          </p:nvSpPr>
          <p:spPr bwMode="auto">
            <a:xfrm>
              <a:off x="3577" y="2244"/>
              <a:ext cx="24" cy="12"/>
            </a:xfrm>
            <a:custGeom>
              <a:avLst/>
              <a:gdLst>
                <a:gd name="T0" fmla="*/ 0 w 4"/>
                <a:gd name="T1" fmla="*/ 0 h 2"/>
                <a:gd name="T2" fmla="*/ 216 w 4"/>
                <a:gd name="T3" fmla="*/ 0 h 2"/>
                <a:gd name="T4" fmla="*/ 864 w 4"/>
                <a:gd name="T5" fmla="*/ 216 h 2"/>
                <a:gd name="T6" fmla="*/ 648 w 4"/>
                <a:gd name="T7" fmla="*/ 432 h 2"/>
                <a:gd name="T8" fmla="*/ 0 w 4"/>
                <a:gd name="T9" fmla="*/ 0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0" y="0"/>
                  </a:moveTo>
                  <a:lnTo>
                    <a:pt x="1" y="0"/>
                  </a:lnTo>
                  <a:lnTo>
                    <a:pt x="4" y="1"/>
                  </a:lnTo>
                  <a:lnTo>
                    <a:pt x="3"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05" name="Freeform 1081"/>
            <p:cNvSpPr>
              <a:spLocks/>
            </p:cNvSpPr>
            <p:nvPr/>
          </p:nvSpPr>
          <p:spPr bwMode="auto">
            <a:xfrm>
              <a:off x="3445" y="2364"/>
              <a:ext cx="6" cy="24"/>
            </a:xfrm>
            <a:custGeom>
              <a:avLst/>
              <a:gdLst>
                <a:gd name="T0" fmla="*/ 216 w 1"/>
                <a:gd name="T1" fmla="*/ 216 h 4"/>
                <a:gd name="T2" fmla="*/ 216 w 1"/>
                <a:gd name="T3" fmla="*/ 864 h 4"/>
                <a:gd name="T4" fmla="*/ 0 w 1"/>
                <a:gd name="T5" fmla="*/ 648 h 4"/>
                <a:gd name="T6" fmla="*/ 0 w 1"/>
                <a:gd name="T7" fmla="*/ 432 h 4"/>
                <a:gd name="T8" fmla="*/ 0 w 1"/>
                <a:gd name="T9" fmla="*/ 432 h 4"/>
                <a:gd name="T10" fmla="*/ 0 w 1"/>
                <a:gd name="T11" fmla="*/ 0 h 4"/>
                <a:gd name="T12" fmla="*/ 216 w 1"/>
                <a:gd name="T13" fmla="*/ 216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1"/>
                  </a:moveTo>
                  <a:lnTo>
                    <a:pt x="1" y="4"/>
                  </a:lnTo>
                  <a:lnTo>
                    <a:pt x="0" y="3"/>
                  </a:lnTo>
                  <a:lnTo>
                    <a:pt x="0" y="2"/>
                  </a:lnTo>
                  <a:lnTo>
                    <a:pt x="0"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06" name="Freeform 1082"/>
            <p:cNvSpPr>
              <a:spLocks/>
            </p:cNvSpPr>
            <p:nvPr/>
          </p:nvSpPr>
          <p:spPr bwMode="auto">
            <a:xfrm>
              <a:off x="3445" y="2364"/>
              <a:ext cx="6" cy="24"/>
            </a:xfrm>
            <a:custGeom>
              <a:avLst/>
              <a:gdLst>
                <a:gd name="T0" fmla="*/ 216 w 1"/>
                <a:gd name="T1" fmla="*/ 216 h 4"/>
                <a:gd name="T2" fmla="*/ 216 w 1"/>
                <a:gd name="T3" fmla="*/ 864 h 4"/>
                <a:gd name="T4" fmla="*/ 0 w 1"/>
                <a:gd name="T5" fmla="*/ 648 h 4"/>
                <a:gd name="T6" fmla="*/ 0 w 1"/>
                <a:gd name="T7" fmla="*/ 432 h 4"/>
                <a:gd name="T8" fmla="*/ 0 w 1"/>
                <a:gd name="T9" fmla="*/ 432 h 4"/>
                <a:gd name="T10" fmla="*/ 0 w 1"/>
                <a:gd name="T11" fmla="*/ 0 h 4"/>
                <a:gd name="T12" fmla="*/ 216 w 1"/>
                <a:gd name="T13" fmla="*/ 216 h 4"/>
                <a:gd name="T14" fmla="*/ 0 60000 65536"/>
                <a:gd name="T15" fmla="*/ 0 60000 65536"/>
                <a:gd name="T16" fmla="*/ 0 60000 65536"/>
                <a:gd name="T17" fmla="*/ 0 60000 65536"/>
                <a:gd name="T18" fmla="*/ 0 60000 65536"/>
                <a:gd name="T19" fmla="*/ 0 60000 65536"/>
                <a:gd name="T20" fmla="*/ 0 60000 65536"/>
                <a:gd name="T21" fmla="*/ 0 w 1"/>
                <a:gd name="T22" fmla="*/ 0 h 4"/>
                <a:gd name="T23" fmla="*/ 1 w 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
                  <a:moveTo>
                    <a:pt x="1" y="1"/>
                  </a:moveTo>
                  <a:lnTo>
                    <a:pt x="1" y="4"/>
                  </a:lnTo>
                  <a:lnTo>
                    <a:pt x="0" y="3"/>
                  </a:lnTo>
                  <a:lnTo>
                    <a:pt x="0" y="2"/>
                  </a:lnTo>
                  <a:lnTo>
                    <a:pt x="0"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07" name="Freeform 1083"/>
            <p:cNvSpPr>
              <a:spLocks/>
            </p:cNvSpPr>
            <p:nvPr/>
          </p:nvSpPr>
          <p:spPr bwMode="auto">
            <a:xfrm>
              <a:off x="3439" y="2352"/>
              <a:ext cx="66" cy="66"/>
            </a:xfrm>
            <a:custGeom>
              <a:avLst/>
              <a:gdLst>
                <a:gd name="T0" fmla="*/ 432 w 11"/>
                <a:gd name="T1" fmla="*/ 1296 h 11"/>
                <a:gd name="T2" fmla="*/ 432 w 11"/>
                <a:gd name="T3" fmla="*/ 648 h 11"/>
                <a:gd name="T4" fmla="*/ 648 w 11"/>
                <a:gd name="T5" fmla="*/ 432 h 11"/>
                <a:gd name="T6" fmla="*/ 864 w 11"/>
                <a:gd name="T7" fmla="*/ 432 h 11"/>
                <a:gd name="T8" fmla="*/ 1512 w 11"/>
                <a:gd name="T9" fmla="*/ 216 h 11"/>
                <a:gd name="T10" fmla="*/ 1944 w 11"/>
                <a:gd name="T11" fmla="*/ 0 h 11"/>
                <a:gd name="T12" fmla="*/ 2376 w 11"/>
                <a:gd name="T13" fmla="*/ 432 h 11"/>
                <a:gd name="T14" fmla="*/ 2160 w 11"/>
                <a:gd name="T15" fmla="*/ 864 h 11"/>
                <a:gd name="T16" fmla="*/ 1296 w 11"/>
                <a:gd name="T17" fmla="*/ 864 h 11"/>
                <a:gd name="T18" fmla="*/ 1512 w 11"/>
                <a:gd name="T19" fmla="*/ 1728 h 11"/>
                <a:gd name="T20" fmla="*/ 1512 w 11"/>
                <a:gd name="T21" fmla="*/ 1944 h 11"/>
                <a:gd name="T22" fmla="*/ 1080 w 11"/>
                <a:gd name="T23" fmla="*/ 1944 h 11"/>
                <a:gd name="T24" fmla="*/ 648 w 11"/>
                <a:gd name="T25" fmla="*/ 2376 h 11"/>
                <a:gd name="T26" fmla="*/ 0 w 11"/>
                <a:gd name="T27" fmla="*/ 2376 h 11"/>
                <a:gd name="T28" fmla="*/ 0 w 11"/>
                <a:gd name="T29" fmla="*/ 2160 h 11"/>
                <a:gd name="T30" fmla="*/ 216 w 11"/>
                <a:gd name="T31" fmla="*/ 1728 h 11"/>
                <a:gd name="T32" fmla="*/ 432 w 11"/>
                <a:gd name="T33" fmla="*/ 1296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1"/>
                <a:gd name="T53" fmla="*/ 11 w 11"/>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1">
                  <a:moveTo>
                    <a:pt x="2" y="6"/>
                  </a:moveTo>
                  <a:lnTo>
                    <a:pt x="2" y="3"/>
                  </a:lnTo>
                  <a:lnTo>
                    <a:pt x="3" y="2"/>
                  </a:lnTo>
                  <a:lnTo>
                    <a:pt x="4" y="2"/>
                  </a:lnTo>
                  <a:lnTo>
                    <a:pt x="7" y="1"/>
                  </a:lnTo>
                  <a:lnTo>
                    <a:pt x="9" y="0"/>
                  </a:lnTo>
                  <a:lnTo>
                    <a:pt x="11" y="2"/>
                  </a:lnTo>
                  <a:lnTo>
                    <a:pt x="10" y="4"/>
                  </a:lnTo>
                  <a:lnTo>
                    <a:pt x="6" y="4"/>
                  </a:lnTo>
                  <a:lnTo>
                    <a:pt x="7" y="8"/>
                  </a:lnTo>
                  <a:lnTo>
                    <a:pt x="7" y="9"/>
                  </a:lnTo>
                  <a:lnTo>
                    <a:pt x="5" y="9"/>
                  </a:lnTo>
                  <a:lnTo>
                    <a:pt x="3" y="11"/>
                  </a:lnTo>
                  <a:lnTo>
                    <a:pt x="0" y="11"/>
                  </a:lnTo>
                  <a:lnTo>
                    <a:pt x="0" y="10"/>
                  </a:lnTo>
                  <a:lnTo>
                    <a:pt x="1" y="8"/>
                  </a:lnTo>
                  <a:lnTo>
                    <a:pt x="2"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08" name="Freeform 1084"/>
            <p:cNvSpPr>
              <a:spLocks/>
            </p:cNvSpPr>
            <p:nvPr/>
          </p:nvSpPr>
          <p:spPr bwMode="auto">
            <a:xfrm>
              <a:off x="3439" y="2352"/>
              <a:ext cx="66" cy="66"/>
            </a:xfrm>
            <a:custGeom>
              <a:avLst/>
              <a:gdLst>
                <a:gd name="T0" fmla="*/ 432 w 11"/>
                <a:gd name="T1" fmla="*/ 1296 h 11"/>
                <a:gd name="T2" fmla="*/ 432 w 11"/>
                <a:gd name="T3" fmla="*/ 648 h 11"/>
                <a:gd name="T4" fmla="*/ 648 w 11"/>
                <a:gd name="T5" fmla="*/ 432 h 11"/>
                <a:gd name="T6" fmla="*/ 864 w 11"/>
                <a:gd name="T7" fmla="*/ 432 h 11"/>
                <a:gd name="T8" fmla="*/ 1512 w 11"/>
                <a:gd name="T9" fmla="*/ 216 h 11"/>
                <a:gd name="T10" fmla="*/ 1944 w 11"/>
                <a:gd name="T11" fmla="*/ 0 h 11"/>
                <a:gd name="T12" fmla="*/ 2376 w 11"/>
                <a:gd name="T13" fmla="*/ 432 h 11"/>
                <a:gd name="T14" fmla="*/ 2160 w 11"/>
                <a:gd name="T15" fmla="*/ 864 h 11"/>
                <a:gd name="T16" fmla="*/ 1296 w 11"/>
                <a:gd name="T17" fmla="*/ 864 h 11"/>
                <a:gd name="T18" fmla="*/ 1512 w 11"/>
                <a:gd name="T19" fmla="*/ 1728 h 11"/>
                <a:gd name="T20" fmla="*/ 1512 w 11"/>
                <a:gd name="T21" fmla="*/ 1944 h 11"/>
                <a:gd name="T22" fmla="*/ 1080 w 11"/>
                <a:gd name="T23" fmla="*/ 1944 h 11"/>
                <a:gd name="T24" fmla="*/ 648 w 11"/>
                <a:gd name="T25" fmla="*/ 2376 h 11"/>
                <a:gd name="T26" fmla="*/ 0 w 11"/>
                <a:gd name="T27" fmla="*/ 2376 h 11"/>
                <a:gd name="T28" fmla="*/ 0 w 11"/>
                <a:gd name="T29" fmla="*/ 2160 h 11"/>
                <a:gd name="T30" fmla="*/ 216 w 11"/>
                <a:gd name="T31" fmla="*/ 1728 h 11"/>
                <a:gd name="T32" fmla="*/ 432 w 11"/>
                <a:gd name="T33" fmla="*/ 1296 h 1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
                <a:gd name="T52" fmla="*/ 0 h 11"/>
                <a:gd name="T53" fmla="*/ 11 w 11"/>
                <a:gd name="T54" fmla="*/ 11 h 1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 h="11">
                  <a:moveTo>
                    <a:pt x="2" y="6"/>
                  </a:moveTo>
                  <a:lnTo>
                    <a:pt x="2" y="3"/>
                  </a:lnTo>
                  <a:lnTo>
                    <a:pt x="3" y="2"/>
                  </a:lnTo>
                  <a:lnTo>
                    <a:pt x="4" y="2"/>
                  </a:lnTo>
                  <a:lnTo>
                    <a:pt x="7" y="1"/>
                  </a:lnTo>
                  <a:lnTo>
                    <a:pt x="9" y="0"/>
                  </a:lnTo>
                  <a:lnTo>
                    <a:pt x="11" y="2"/>
                  </a:lnTo>
                  <a:lnTo>
                    <a:pt x="10" y="4"/>
                  </a:lnTo>
                  <a:lnTo>
                    <a:pt x="6" y="4"/>
                  </a:lnTo>
                  <a:lnTo>
                    <a:pt x="7" y="8"/>
                  </a:lnTo>
                  <a:lnTo>
                    <a:pt x="7" y="9"/>
                  </a:lnTo>
                  <a:lnTo>
                    <a:pt x="5" y="9"/>
                  </a:lnTo>
                  <a:lnTo>
                    <a:pt x="3" y="11"/>
                  </a:lnTo>
                  <a:lnTo>
                    <a:pt x="0" y="11"/>
                  </a:lnTo>
                  <a:lnTo>
                    <a:pt x="0" y="10"/>
                  </a:lnTo>
                  <a:lnTo>
                    <a:pt x="1" y="8"/>
                  </a:lnTo>
                  <a:lnTo>
                    <a:pt x="2"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09" name="Freeform 1085"/>
            <p:cNvSpPr>
              <a:spLocks/>
            </p:cNvSpPr>
            <p:nvPr/>
          </p:nvSpPr>
          <p:spPr bwMode="auto">
            <a:xfrm>
              <a:off x="3439" y="2364"/>
              <a:ext cx="294" cy="252"/>
            </a:xfrm>
            <a:custGeom>
              <a:avLst/>
              <a:gdLst>
                <a:gd name="T0" fmla="*/ 10152 w 49"/>
                <a:gd name="T1" fmla="*/ 5616 h 42"/>
                <a:gd name="T2" fmla="*/ 8856 w 49"/>
                <a:gd name="T3" fmla="*/ 5400 h 42"/>
                <a:gd name="T4" fmla="*/ 8424 w 49"/>
                <a:gd name="T5" fmla="*/ 4968 h 42"/>
                <a:gd name="T6" fmla="*/ 8640 w 49"/>
                <a:gd name="T7" fmla="*/ 4752 h 42"/>
                <a:gd name="T8" fmla="*/ 8424 w 49"/>
                <a:gd name="T9" fmla="*/ 4536 h 42"/>
                <a:gd name="T10" fmla="*/ 8208 w 49"/>
                <a:gd name="T11" fmla="*/ 4536 h 42"/>
                <a:gd name="T12" fmla="*/ 7992 w 49"/>
                <a:gd name="T13" fmla="*/ 4320 h 42"/>
                <a:gd name="T14" fmla="*/ 7560 w 49"/>
                <a:gd name="T15" fmla="*/ 3888 h 42"/>
                <a:gd name="T16" fmla="*/ 7776 w 49"/>
                <a:gd name="T17" fmla="*/ 3456 h 42"/>
                <a:gd name="T18" fmla="*/ 7560 w 49"/>
                <a:gd name="T19" fmla="*/ 3240 h 42"/>
                <a:gd name="T20" fmla="*/ 7344 w 49"/>
                <a:gd name="T21" fmla="*/ 2592 h 42"/>
                <a:gd name="T22" fmla="*/ 6912 w 49"/>
                <a:gd name="T23" fmla="*/ 2592 h 42"/>
                <a:gd name="T24" fmla="*/ 6912 w 49"/>
                <a:gd name="T25" fmla="*/ 2376 h 42"/>
                <a:gd name="T26" fmla="*/ 6696 w 49"/>
                <a:gd name="T27" fmla="*/ 2160 h 42"/>
                <a:gd name="T28" fmla="*/ 6480 w 49"/>
                <a:gd name="T29" fmla="*/ 2160 h 42"/>
                <a:gd name="T30" fmla="*/ 6048 w 49"/>
                <a:gd name="T31" fmla="*/ 1944 h 42"/>
                <a:gd name="T32" fmla="*/ 5184 w 49"/>
                <a:gd name="T33" fmla="*/ 1944 h 42"/>
                <a:gd name="T34" fmla="*/ 4320 w 49"/>
                <a:gd name="T35" fmla="*/ 1728 h 42"/>
                <a:gd name="T36" fmla="*/ 4320 w 49"/>
                <a:gd name="T37" fmla="*/ 1080 h 42"/>
                <a:gd name="T38" fmla="*/ 3888 w 49"/>
                <a:gd name="T39" fmla="*/ 864 h 42"/>
                <a:gd name="T40" fmla="*/ 3024 w 49"/>
                <a:gd name="T41" fmla="*/ 216 h 42"/>
                <a:gd name="T42" fmla="*/ 2376 w 49"/>
                <a:gd name="T43" fmla="*/ 0 h 42"/>
                <a:gd name="T44" fmla="*/ 2160 w 49"/>
                <a:gd name="T45" fmla="*/ 432 h 42"/>
                <a:gd name="T46" fmla="*/ 1296 w 49"/>
                <a:gd name="T47" fmla="*/ 432 h 42"/>
                <a:gd name="T48" fmla="*/ 1512 w 49"/>
                <a:gd name="T49" fmla="*/ 1296 h 42"/>
                <a:gd name="T50" fmla="*/ 1512 w 49"/>
                <a:gd name="T51" fmla="*/ 1512 h 42"/>
                <a:gd name="T52" fmla="*/ 1080 w 49"/>
                <a:gd name="T53" fmla="*/ 1512 h 42"/>
                <a:gd name="T54" fmla="*/ 648 w 49"/>
                <a:gd name="T55" fmla="*/ 1944 h 42"/>
                <a:gd name="T56" fmla="*/ 0 w 49"/>
                <a:gd name="T57" fmla="*/ 1944 h 42"/>
                <a:gd name="T58" fmla="*/ 0 w 49"/>
                <a:gd name="T59" fmla="*/ 1944 h 42"/>
                <a:gd name="T60" fmla="*/ 0 w 49"/>
                <a:gd name="T61" fmla="*/ 2592 h 42"/>
                <a:gd name="T62" fmla="*/ 432 w 49"/>
                <a:gd name="T63" fmla="*/ 2808 h 42"/>
                <a:gd name="T64" fmla="*/ 432 w 49"/>
                <a:gd name="T65" fmla="*/ 2808 h 42"/>
                <a:gd name="T66" fmla="*/ 648 w 49"/>
                <a:gd name="T67" fmla="*/ 3456 h 42"/>
                <a:gd name="T68" fmla="*/ 864 w 49"/>
                <a:gd name="T69" fmla="*/ 3672 h 42"/>
                <a:gd name="T70" fmla="*/ 1080 w 49"/>
                <a:gd name="T71" fmla="*/ 4104 h 42"/>
                <a:gd name="T72" fmla="*/ 1080 w 49"/>
                <a:gd name="T73" fmla="*/ 4536 h 42"/>
                <a:gd name="T74" fmla="*/ 1512 w 49"/>
                <a:gd name="T75" fmla="*/ 4752 h 42"/>
                <a:gd name="T76" fmla="*/ 1728 w 49"/>
                <a:gd name="T77" fmla="*/ 4968 h 42"/>
                <a:gd name="T78" fmla="*/ 1944 w 49"/>
                <a:gd name="T79" fmla="*/ 5184 h 42"/>
                <a:gd name="T80" fmla="*/ 2160 w 49"/>
                <a:gd name="T81" fmla="*/ 5616 h 42"/>
                <a:gd name="T82" fmla="*/ 2160 w 49"/>
                <a:gd name="T83" fmla="*/ 6048 h 42"/>
                <a:gd name="T84" fmla="*/ 2376 w 49"/>
                <a:gd name="T85" fmla="*/ 6480 h 42"/>
                <a:gd name="T86" fmla="*/ 2592 w 49"/>
                <a:gd name="T87" fmla="*/ 6912 h 42"/>
                <a:gd name="T88" fmla="*/ 3024 w 49"/>
                <a:gd name="T89" fmla="*/ 7128 h 42"/>
                <a:gd name="T90" fmla="*/ 3024 w 49"/>
                <a:gd name="T91" fmla="*/ 7344 h 42"/>
                <a:gd name="T92" fmla="*/ 3240 w 49"/>
                <a:gd name="T93" fmla="*/ 7992 h 42"/>
                <a:gd name="T94" fmla="*/ 3672 w 49"/>
                <a:gd name="T95" fmla="*/ 8208 h 42"/>
                <a:gd name="T96" fmla="*/ 3888 w 49"/>
                <a:gd name="T97" fmla="*/ 8640 h 42"/>
                <a:gd name="T98" fmla="*/ 4320 w 49"/>
                <a:gd name="T99" fmla="*/ 8208 h 42"/>
                <a:gd name="T100" fmla="*/ 5400 w 49"/>
                <a:gd name="T101" fmla="*/ 8640 h 42"/>
                <a:gd name="T102" fmla="*/ 5832 w 49"/>
                <a:gd name="T103" fmla="*/ 9072 h 42"/>
                <a:gd name="T104" fmla="*/ 6912 w 49"/>
                <a:gd name="T105" fmla="*/ 7776 h 42"/>
                <a:gd name="T106" fmla="*/ 8856 w 49"/>
                <a:gd name="T107" fmla="*/ 7560 h 42"/>
                <a:gd name="T108" fmla="*/ 9936 w 49"/>
                <a:gd name="T109" fmla="*/ 6912 h 42"/>
                <a:gd name="T110" fmla="*/ 10368 w 49"/>
                <a:gd name="T111" fmla="*/ 6912 h 42"/>
                <a:gd name="T112" fmla="*/ 10584 w 49"/>
                <a:gd name="T113" fmla="*/ 5832 h 42"/>
                <a:gd name="T114" fmla="*/ 10152 w 49"/>
                <a:gd name="T115" fmla="*/ 5616 h 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9"/>
                <a:gd name="T175" fmla="*/ 0 h 42"/>
                <a:gd name="T176" fmla="*/ 49 w 49"/>
                <a:gd name="T177" fmla="*/ 42 h 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9" h="42">
                  <a:moveTo>
                    <a:pt x="47" y="26"/>
                  </a:moveTo>
                  <a:lnTo>
                    <a:pt x="41" y="25"/>
                  </a:lnTo>
                  <a:lnTo>
                    <a:pt x="39" y="23"/>
                  </a:lnTo>
                  <a:lnTo>
                    <a:pt x="40" y="22"/>
                  </a:lnTo>
                  <a:lnTo>
                    <a:pt x="39" y="21"/>
                  </a:lnTo>
                  <a:lnTo>
                    <a:pt x="38" y="21"/>
                  </a:lnTo>
                  <a:lnTo>
                    <a:pt x="37" y="20"/>
                  </a:lnTo>
                  <a:lnTo>
                    <a:pt x="35" y="18"/>
                  </a:lnTo>
                  <a:lnTo>
                    <a:pt x="36" y="16"/>
                  </a:lnTo>
                  <a:lnTo>
                    <a:pt x="35" y="15"/>
                  </a:lnTo>
                  <a:lnTo>
                    <a:pt x="34" y="12"/>
                  </a:lnTo>
                  <a:lnTo>
                    <a:pt x="32" y="12"/>
                  </a:lnTo>
                  <a:lnTo>
                    <a:pt x="32" y="11"/>
                  </a:lnTo>
                  <a:lnTo>
                    <a:pt x="31" y="10"/>
                  </a:lnTo>
                  <a:lnTo>
                    <a:pt x="30" y="10"/>
                  </a:lnTo>
                  <a:lnTo>
                    <a:pt x="28" y="9"/>
                  </a:lnTo>
                  <a:lnTo>
                    <a:pt x="24" y="9"/>
                  </a:lnTo>
                  <a:lnTo>
                    <a:pt x="20" y="8"/>
                  </a:lnTo>
                  <a:lnTo>
                    <a:pt x="20" y="5"/>
                  </a:lnTo>
                  <a:lnTo>
                    <a:pt x="18" y="4"/>
                  </a:lnTo>
                  <a:lnTo>
                    <a:pt x="14" y="1"/>
                  </a:lnTo>
                  <a:lnTo>
                    <a:pt x="11" y="0"/>
                  </a:lnTo>
                  <a:lnTo>
                    <a:pt x="10" y="2"/>
                  </a:lnTo>
                  <a:lnTo>
                    <a:pt x="6" y="2"/>
                  </a:lnTo>
                  <a:lnTo>
                    <a:pt x="7" y="6"/>
                  </a:lnTo>
                  <a:lnTo>
                    <a:pt x="7" y="7"/>
                  </a:lnTo>
                  <a:lnTo>
                    <a:pt x="5" y="7"/>
                  </a:lnTo>
                  <a:lnTo>
                    <a:pt x="3" y="9"/>
                  </a:lnTo>
                  <a:lnTo>
                    <a:pt x="0" y="9"/>
                  </a:lnTo>
                  <a:lnTo>
                    <a:pt x="0" y="12"/>
                  </a:lnTo>
                  <a:lnTo>
                    <a:pt x="2" y="13"/>
                  </a:lnTo>
                  <a:lnTo>
                    <a:pt x="3" y="16"/>
                  </a:lnTo>
                  <a:lnTo>
                    <a:pt x="4" y="17"/>
                  </a:lnTo>
                  <a:lnTo>
                    <a:pt x="5" y="19"/>
                  </a:lnTo>
                  <a:lnTo>
                    <a:pt x="5" y="21"/>
                  </a:lnTo>
                  <a:lnTo>
                    <a:pt x="7" y="22"/>
                  </a:lnTo>
                  <a:lnTo>
                    <a:pt x="8" y="23"/>
                  </a:lnTo>
                  <a:lnTo>
                    <a:pt x="9" y="24"/>
                  </a:lnTo>
                  <a:lnTo>
                    <a:pt x="10" y="26"/>
                  </a:lnTo>
                  <a:lnTo>
                    <a:pt x="10" y="28"/>
                  </a:lnTo>
                  <a:lnTo>
                    <a:pt x="11" y="30"/>
                  </a:lnTo>
                  <a:lnTo>
                    <a:pt x="12" y="32"/>
                  </a:lnTo>
                  <a:lnTo>
                    <a:pt x="14" y="33"/>
                  </a:lnTo>
                  <a:lnTo>
                    <a:pt x="14" y="34"/>
                  </a:lnTo>
                  <a:lnTo>
                    <a:pt x="15" y="37"/>
                  </a:lnTo>
                  <a:lnTo>
                    <a:pt x="17" y="38"/>
                  </a:lnTo>
                  <a:lnTo>
                    <a:pt x="18" y="40"/>
                  </a:lnTo>
                  <a:lnTo>
                    <a:pt x="20" y="38"/>
                  </a:lnTo>
                  <a:lnTo>
                    <a:pt x="25" y="40"/>
                  </a:lnTo>
                  <a:lnTo>
                    <a:pt x="27" y="42"/>
                  </a:lnTo>
                  <a:lnTo>
                    <a:pt x="32" y="36"/>
                  </a:lnTo>
                  <a:lnTo>
                    <a:pt x="41" y="35"/>
                  </a:lnTo>
                  <a:lnTo>
                    <a:pt x="46" y="32"/>
                  </a:lnTo>
                  <a:lnTo>
                    <a:pt x="48" y="32"/>
                  </a:lnTo>
                  <a:lnTo>
                    <a:pt x="49" y="27"/>
                  </a:lnTo>
                  <a:lnTo>
                    <a:pt x="47" y="2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10" name="Freeform 1086"/>
            <p:cNvSpPr>
              <a:spLocks/>
            </p:cNvSpPr>
            <p:nvPr/>
          </p:nvSpPr>
          <p:spPr bwMode="auto">
            <a:xfrm>
              <a:off x="3439" y="2364"/>
              <a:ext cx="294" cy="252"/>
            </a:xfrm>
            <a:custGeom>
              <a:avLst/>
              <a:gdLst>
                <a:gd name="T0" fmla="*/ 10152 w 49"/>
                <a:gd name="T1" fmla="*/ 5616 h 42"/>
                <a:gd name="T2" fmla="*/ 8856 w 49"/>
                <a:gd name="T3" fmla="*/ 5400 h 42"/>
                <a:gd name="T4" fmla="*/ 8424 w 49"/>
                <a:gd name="T5" fmla="*/ 4968 h 42"/>
                <a:gd name="T6" fmla="*/ 8640 w 49"/>
                <a:gd name="T7" fmla="*/ 4752 h 42"/>
                <a:gd name="T8" fmla="*/ 8424 w 49"/>
                <a:gd name="T9" fmla="*/ 4536 h 42"/>
                <a:gd name="T10" fmla="*/ 8208 w 49"/>
                <a:gd name="T11" fmla="*/ 4536 h 42"/>
                <a:gd name="T12" fmla="*/ 7992 w 49"/>
                <a:gd name="T13" fmla="*/ 4320 h 42"/>
                <a:gd name="T14" fmla="*/ 7560 w 49"/>
                <a:gd name="T15" fmla="*/ 3888 h 42"/>
                <a:gd name="T16" fmla="*/ 7776 w 49"/>
                <a:gd name="T17" fmla="*/ 3456 h 42"/>
                <a:gd name="T18" fmla="*/ 7560 w 49"/>
                <a:gd name="T19" fmla="*/ 3240 h 42"/>
                <a:gd name="T20" fmla="*/ 7344 w 49"/>
                <a:gd name="T21" fmla="*/ 2592 h 42"/>
                <a:gd name="T22" fmla="*/ 6912 w 49"/>
                <a:gd name="T23" fmla="*/ 2592 h 42"/>
                <a:gd name="T24" fmla="*/ 6912 w 49"/>
                <a:gd name="T25" fmla="*/ 2376 h 42"/>
                <a:gd name="T26" fmla="*/ 6696 w 49"/>
                <a:gd name="T27" fmla="*/ 2160 h 42"/>
                <a:gd name="T28" fmla="*/ 6480 w 49"/>
                <a:gd name="T29" fmla="*/ 2160 h 42"/>
                <a:gd name="T30" fmla="*/ 6048 w 49"/>
                <a:gd name="T31" fmla="*/ 1944 h 42"/>
                <a:gd name="T32" fmla="*/ 5184 w 49"/>
                <a:gd name="T33" fmla="*/ 1944 h 42"/>
                <a:gd name="T34" fmla="*/ 4320 w 49"/>
                <a:gd name="T35" fmla="*/ 1728 h 42"/>
                <a:gd name="T36" fmla="*/ 4320 w 49"/>
                <a:gd name="T37" fmla="*/ 1080 h 42"/>
                <a:gd name="T38" fmla="*/ 3888 w 49"/>
                <a:gd name="T39" fmla="*/ 864 h 42"/>
                <a:gd name="T40" fmla="*/ 3024 w 49"/>
                <a:gd name="T41" fmla="*/ 216 h 42"/>
                <a:gd name="T42" fmla="*/ 2376 w 49"/>
                <a:gd name="T43" fmla="*/ 0 h 42"/>
                <a:gd name="T44" fmla="*/ 2160 w 49"/>
                <a:gd name="T45" fmla="*/ 432 h 42"/>
                <a:gd name="T46" fmla="*/ 1296 w 49"/>
                <a:gd name="T47" fmla="*/ 432 h 42"/>
                <a:gd name="T48" fmla="*/ 1512 w 49"/>
                <a:gd name="T49" fmla="*/ 1296 h 42"/>
                <a:gd name="T50" fmla="*/ 1512 w 49"/>
                <a:gd name="T51" fmla="*/ 1512 h 42"/>
                <a:gd name="T52" fmla="*/ 1080 w 49"/>
                <a:gd name="T53" fmla="*/ 1512 h 42"/>
                <a:gd name="T54" fmla="*/ 648 w 49"/>
                <a:gd name="T55" fmla="*/ 1944 h 42"/>
                <a:gd name="T56" fmla="*/ 0 w 49"/>
                <a:gd name="T57" fmla="*/ 1944 h 42"/>
                <a:gd name="T58" fmla="*/ 0 w 49"/>
                <a:gd name="T59" fmla="*/ 1944 h 42"/>
                <a:gd name="T60" fmla="*/ 0 w 49"/>
                <a:gd name="T61" fmla="*/ 2592 h 42"/>
                <a:gd name="T62" fmla="*/ 432 w 49"/>
                <a:gd name="T63" fmla="*/ 2808 h 42"/>
                <a:gd name="T64" fmla="*/ 432 w 49"/>
                <a:gd name="T65" fmla="*/ 2808 h 42"/>
                <a:gd name="T66" fmla="*/ 648 w 49"/>
                <a:gd name="T67" fmla="*/ 3456 h 42"/>
                <a:gd name="T68" fmla="*/ 864 w 49"/>
                <a:gd name="T69" fmla="*/ 3672 h 42"/>
                <a:gd name="T70" fmla="*/ 1080 w 49"/>
                <a:gd name="T71" fmla="*/ 4104 h 42"/>
                <a:gd name="T72" fmla="*/ 1080 w 49"/>
                <a:gd name="T73" fmla="*/ 4536 h 42"/>
                <a:gd name="T74" fmla="*/ 1512 w 49"/>
                <a:gd name="T75" fmla="*/ 4752 h 42"/>
                <a:gd name="T76" fmla="*/ 1728 w 49"/>
                <a:gd name="T77" fmla="*/ 4968 h 42"/>
                <a:gd name="T78" fmla="*/ 1944 w 49"/>
                <a:gd name="T79" fmla="*/ 5184 h 42"/>
                <a:gd name="T80" fmla="*/ 2160 w 49"/>
                <a:gd name="T81" fmla="*/ 5616 h 42"/>
                <a:gd name="T82" fmla="*/ 2160 w 49"/>
                <a:gd name="T83" fmla="*/ 6048 h 42"/>
                <a:gd name="T84" fmla="*/ 2376 w 49"/>
                <a:gd name="T85" fmla="*/ 6480 h 42"/>
                <a:gd name="T86" fmla="*/ 2592 w 49"/>
                <a:gd name="T87" fmla="*/ 6912 h 42"/>
                <a:gd name="T88" fmla="*/ 3024 w 49"/>
                <a:gd name="T89" fmla="*/ 7128 h 42"/>
                <a:gd name="T90" fmla="*/ 3024 w 49"/>
                <a:gd name="T91" fmla="*/ 7344 h 42"/>
                <a:gd name="T92" fmla="*/ 3240 w 49"/>
                <a:gd name="T93" fmla="*/ 7992 h 42"/>
                <a:gd name="T94" fmla="*/ 3672 w 49"/>
                <a:gd name="T95" fmla="*/ 8208 h 42"/>
                <a:gd name="T96" fmla="*/ 3888 w 49"/>
                <a:gd name="T97" fmla="*/ 8640 h 42"/>
                <a:gd name="T98" fmla="*/ 4320 w 49"/>
                <a:gd name="T99" fmla="*/ 8208 h 42"/>
                <a:gd name="T100" fmla="*/ 5400 w 49"/>
                <a:gd name="T101" fmla="*/ 8640 h 42"/>
                <a:gd name="T102" fmla="*/ 5832 w 49"/>
                <a:gd name="T103" fmla="*/ 9072 h 42"/>
                <a:gd name="T104" fmla="*/ 6912 w 49"/>
                <a:gd name="T105" fmla="*/ 7776 h 42"/>
                <a:gd name="T106" fmla="*/ 8856 w 49"/>
                <a:gd name="T107" fmla="*/ 7560 h 42"/>
                <a:gd name="T108" fmla="*/ 9936 w 49"/>
                <a:gd name="T109" fmla="*/ 6912 h 42"/>
                <a:gd name="T110" fmla="*/ 10368 w 49"/>
                <a:gd name="T111" fmla="*/ 6912 h 42"/>
                <a:gd name="T112" fmla="*/ 10584 w 49"/>
                <a:gd name="T113" fmla="*/ 5832 h 42"/>
                <a:gd name="T114" fmla="*/ 10152 w 49"/>
                <a:gd name="T115" fmla="*/ 5616 h 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9"/>
                <a:gd name="T175" fmla="*/ 0 h 42"/>
                <a:gd name="T176" fmla="*/ 49 w 49"/>
                <a:gd name="T177" fmla="*/ 42 h 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9" h="42">
                  <a:moveTo>
                    <a:pt x="47" y="26"/>
                  </a:moveTo>
                  <a:lnTo>
                    <a:pt x="41" y="25"/>
                  </a:lnTo>
                  <a:lnTo>
                    <a:pt x="39" y="23"/>
                  </a:lnTo>
                  <a:lnTo>
                    <a:pt x="40" y="22"/>
                  </a:lnTo>
                  <a:lnTo>
                    <a:pt x="39" y="21"/>
                  </a:lnTo>
                  <a:lnTo>
                    <a:pt x="38" y="21"/>
                  </a:lnTo>
                  <a:lnTo>
                    <a:pt x="37" y="20"/>
                  </a:lnTo>
                  <a:lnTo>
                    <a:pt x="35" y="18"/>
                  </a:lnTo>
                  <a:lnTo>
                    <a:pt x="36" y="16"/>
                  </a:lnTo>
                  <a:lnTo>
                    <a:pt x="35" y="15"/>
                  </a:lnTo>
                  <a:lnTo>
                    <a:pt x="34" y="12"/>
                  </a:lnTo>
                  <a:lnTo>
                    <a:pt x="32" y="12"/>
                  </a:lnTo>
                  <a:lnTo>
                    <a:pt x="32" y="11"/>
                  </a:lnTo>
                  <a:lnTo>
                    <a:pt x="31" y="10"/>
                  </a:lnTo>
                  <a:lnTo>
                    <a:pt x="30" y="10"/>
                  </a:lnTo>
                  <a:lnTo>
                    <a:pt x="28" y="9"/>
                  </a:lnTo>
                  <a:lnTo>
                    <a:pt x="24" y="9"/>
                  </a:lnTo>
                  <a:lnTo>
                    <a:pt x="20" y="8"/>
                  </a:lnTo>
                  <a:lnTo>
                    <a:pt x="20" y="5"/>
                  </a:lnTo>
                  <a:lnTo>
                    <a:pt x="18" y="4"/>
                  </a:lnTo>
                  <a:lnTo>
                    <a:pt x="14" y="1"/>
                  </a:lnTo>
                  <a:lnTo>
                    <a:pt x="11" y="0"/>
                  </a:lnTo>
                  <a:lnTo>
                    <a:pt x="10" y="2"/>
                  </a:lnTo>
                  <a:lnTo>
                    <a:pt x="6" y="2"/>
                  </a:lnTo>
                  <a:lnTo>
                    <a:pt x="7" y="6"/>
                  </a:lnTo>
                  <a:lnTo>
                    <a:pt x="7" y="7"/>
                  </a:lnTo>
                  <a:lnTo>
                    <a:pt x="5" y="7"/>
                  </a:lnTo>
                  <a:lnTo>
                    <a:pt x="3" y="9"/>
                  </a:lnTo>
                  <a:lnTo>
                    <a:pt x="0" y="9"/>
                  </a:lnTo>
                  <a:lnTo>
                    <a:pt x="0" y="12"/>
                  </a:lnTo>
                  <a:lnTo>
                    <a:pt x="2" y="13"/>
                  </a:lnTo>
                  <a:lnTo>
                    <a:pt x="3" y="16"/>
                  </a:lnTo>
                  <a:lnTo>
                    <a:pt x="4" y="17"/>
                  </a:lnTo>
                  <a:lnTo>
                    <a:pt x="5" y="19"/>
                  </a:lnTo>
                  <a:lnTo>
                    <a:pt x="5" y="21"/>
                  </a:lnTo>
                  <a:lnTo>
                    <a:pt x="7" y="22"/>
                  </a:lnTo>
                  <a:lnTo>
                    <a:pt x="8" y="23"/>
                  </a:lnTo>
                  <a:lnTo>
                    <a:pt x="9" y="24"/>
                  </a:lnTo>
                  <a:lnTo>
                    <a:pt x="10" y="26"/>
                  </a:lnTo>
                  <a:lnTo>
                    <a:pt x="10" y="28"/>
                  </a:lnTo>
                  <a:lnTo>
                    <a:pt x="11" y="30"/>
                  </a:lnTo>
                  <a:lnTo>
                    <a:pt x="12" y="32"/>
                  </a:lnTo>
                  <a:lnTo>
                    <a:pt x="14" y="33"/>
                  </a:lnTo>
                  <a:lnTo>
                    <a:pt x="14" y="34"/>
                  </a:lnTo>
                  <a:lnTo>
                    <a:pt x="15" y="37"/>
                  </a:lnTo>
                  <a:lnTo>
                    <a:pt x="17" y="38"/>
                  </a:lnTo>
                  <a:lnTo>
                    <a:pt x="18" y="40"/>
                  </a:lnTo>
                  <a:lnTo>
                    <a:pt x="20" y="38"/>
                  </a:lnTo>
                  <a:lnTo>
                    <a:pt x="25" y="40"/>
                  </a:lnTo>
                  <a:lnTo>
                    <a:pt x="27" y="42"/>
                  </a:lnTo>
                  <a:lnTo>
                    <a:pt x="32" y="36"/>
                  </a:lnTo>
                  <a:lnTo>
                    <a:pt x="41" y="35"/>
                  </a:lnTo>
                  <a:lnTo>
                    <a:pt x="46" y="32"/>
                  </a:lnTo>
                  <a:lnTo>
                    <a:pt x="48" y="32"/>
                  </a:lnTo>
                  <a:lnTo>
                    <a:pt x="49" y="27"/>
                  </a:lnTo>
                  <a:lnTo>
                    <a:pt x="47" y="2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11" name="Freeform 1087"/>
            <p:cNvSpPr>
              <a:spLocks/>
            </p:cNvSpPr>
            <p:nvPr/>
          </p:nvSpPr>
          <p:spPr bwMode="auto">
            <a:xfrm>
              <a:off x="3547" y="2574"/>
              <a:ext cx="156" cy="90"/>
            </a:xfrm>
            <a:custGeom>
              <a:avLst/>
              <a:gdLst>
                <a:gd name="T0" fmla="*/ 5616 w 26"/>
                <a:gd name="T1" fmla="*/ 1080 h 15"/>
                <a:gd name="T2" fmla="*/ 5400 w 26"/>
                <a:gd name="T3" fmla="*/ 864 h 15"/>
                <a:gd name="T4" fmla="*/ 5184 w 26"/>
                <a:gd name="T5" fmla="*/ 648 h 15"/>
                <a:gd name="T6" fmla="*/ 4968 w 26"/>
                <a:gd name="T7" fmla="*/ 432 h 15"/>
                <a:gd name="T8" fmla="*/ 5184 w 26"/>
                <a:gd name="T9" fmla="*/ 432 h 15"/>
                <a:gd name="T10" fmla="*/ 4968 w 26"/>
                <a:gd name="T11" fmla="*/ 0 h 15"/>
                <a:gd name="T12" fmla="*/ 3024 w 26"/>
                <a:gd name="T13" fmla="*/ 216 h 15"/>
                <a:gd name="T14" fmla="*/ 1944 w 26"/>
                <a:gd name="T15" fmla="*/ 1512 h 15"/>
                <a:gd name="T16" fmla="*/ 1512 w 26"/>
                <a:gd name="T17" fmla="*/ 1080 h 15"/>
                <a:gd name="T18" fmla="*/ 432 w 26"/>
                <a:gd name="T19" fmla="*/ 648 h 15"/>
                <a:gd name="T20" fmla="*/ 0 w 26"/>
                <a:gd name="T21" fmla="*/ 1080 h 15"/>
                <a:gd name="T22" fmla="*/ 0 w 26"/>
                <a:gd name="T23" fmla="*/ 1296 h 15"/>
                <a:gd name="T24" fmla="*/ 0 w 26"/>
                <a:gd name="T25" fmla="*/ 1728 h 15"/>
                <a:gd name="T26" fmla="*/ 0 w 26"/>
                <a:gd name="T27" fmla="*/ 1944 h 15"/>
                <a:gd name="T28" fmla="*/ 432 w 26"/>
                <a:gd name="T29" fmla="*/ 2592 h 15"/>
                <a:gd name="T30" fmla="*/ 432 w 26"/>
                <a:gd name="T31" fmla="*/ 3024 h 15"/>
                <a:gd name="T32" fmla="*/ 648 w 26"/>
                <a:gd name="T33" fmla="*/ 3024 h 15"/>
                <a:gd name="T34" fmla="*/ 648 w 26"/>
                <a:gd name="T35" fmla="*/ 3240 h 15"/>
                <a:gd name="T36" fmla="*/ 1296 w 26"/>
                <a:gd name="T37" fmla="*/ 3024 h 15"/>
                <a:gd name="T38" fmla="*/ 1512 w 26"/>
                <a:gd name="T39" fmla="*/ 2808 h 15"/>
                <a:gd name="T40" fmla="*/ 1944 w 26"/>
                <a:gd name="T41" fmla="*/ 2808 h 15"/>
                <a:gd name="T42" fmla="*/ 2160 w 26"/>
                <a:gd name="T43" fmla="*/ 2808 h 15"/>
                <a:gd name="T44" fmla="*/ 3024 w 26"/>
                <a:gd name="T45" fmla="*/ 2376 h 15"/>
                <a:gd name="T46" fmla="*/ 3240 w 26"/>
                <a:gd name="T47" fmla="*/ 2376 h 15"/>
                <a:gd name="T48" fmla="*/ 3456 w 26"/>
                <a:gd name="T49" fmla="*/ 2160 h 15"/>
                <a:gd name="T50" fmla="*/ 3672 w 26"/>
                <a:gd name="T51" fmla="*/ 2160 h 15"/>
                <a:gd name="T52" fmla="*/ 4104 w 26"/>
                <a:gd name="T53" fmla="*/ 1944 h 15"/>
                <a:gd name="T54" fmla="*/ 4320 w 26"/>
                <a:gd name="T55" fmla="*/ 1944 h 15"/>
                <a:gd name="T56" fmla="*/ 4752 w 26"/>
                <a:gd name="T57" fmla="*/ 1728 h 15"/>
                <a:gd name="T58" fmla="*/ 4968 w 26"/>
                <a:gd name="T59" fmla="*/ 1512 h 15"/>
                <a:gd name="T60" fmla="*/ 4968 w 26"/>
                <a:gd name="T61" fmla="*/ 1512 h 15"/>
                <a:gd name="T62" fmla="*/ 5184 w 26"/>
                <a:gd name="T63" fmla="*/ 1080 h 15"/>
                <a:gd name="T64" fmla="*/ 5616 w 26"/>
                <a:gd name="T65" fmla="*/ 108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5"/>
                <a:gd name="T101" fmla="*/ 26 w 26"/>
                <a:gd name="T102" fmla="*/ 15 h 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5">
                  <a:moveTo>
                    <a:pt x="26" y="5"/>
                  </a:moveTo>
                  <a:lnTo>
                    <a:pt x="25" y="4"/>
                  </a:lnTo>
                  <a:lnTo>
                    <a:pt x="24" y="3"/>
                  </a:lnTo>
                  <a:lnTo>
                    <a:pt x="23" y="2"/>
                  </a:lnTo>
                  <a:lnTo>
                    <a:pt x="24" y="2"/>
                  </a:lnTo>
                  <a:lnTo>
                    <a:pt x="23" y="0"/>
                  </a:lnTo>
                  <a:lnTo>
                    <a:pt x="14" y="1"/>
                  </a:lnTo>
                  <a:lnTo>
                    <a:pt x="9" y="7"/>
                  </a:lnTo>
                  <a:lnTo>
                    <a:pt x="7" y="5"/>
                  </a:lnTo>
                  <a:lnTo>
                    <a:pt x="2" y="3"/>
                  </a:lnTo>
                  <a:lnTo>
                    <a:pt x="0" y="5"/>
                  </a:lnTo>
                  <a:lnTo>
                    <a:pt x="0" y="6"/>
                  </a:lnTo>
                  <a:lnTo>
                    <a:pt x="0" y="8"/>
                  </a:lnTo>
                  <a:lnTo>
                    <a:pt x="0" y="9"/>
                  </a:lnTo>
                  <a:lnTo>
                    <a:pt x="2" y="12"/>
                  </a:lnTo>
                  <a:lnTo>
                    <a:pt x="2" y="14"/>
                  </a:lnTo>
                  <a:lnTo>
                    <a:pt x="3" y="14"/>
                  </a:lnTo>
                  <a:lnTo>
                    <a:pt x="3" y="15"/>
                  </a:lnTo>
                  <a:lnTo>
                    <a:pt x="6" y="14"/>
                  </a:lnTo>
                  <a:lnTo>
                    <a:pt x="7" y="13"/>
                  </a:lnTo>
                  <a:lnTo>
                    <a:pt x="9" y="13"/>
                  </a:lnTo>
                  <a:lnTo>
                    <a:pt x="10" y="13"/>
                  </a:lnTo>
                  <a:lnTo>
                    <a:pt x="14" y="11"/>
                  </a:lnTo>
                  <a:lnTo>
                    <a:pt x="15" y="11"/>
                  </a:lnTo>
                  <a:lnTo>
                    <a:pt x="16" y="10"/>
                  </a:lnTo>
                  <a:lnTo>
                    <a:pt x="17" y="10"/>
                  </a:lnTo>
                  <a:lnTo>
                    <a:pt x="19" y="9"/>
                  </a:lnTo>
                  <a:lnTo>
                    <a:pt x="20" y="9"/>
                  </a:lnTo>
                  <a:lnTo>
                    <a:pt x="22" y="8"/>
                  </a:lnTo>
                  <a:lnTo>
                    <a:pt x="23" y="7"/>
                  </a:lnTo>
                  <a:lnTo>
                    <a:pt x="24" y="5"/>
                  </a:lnTo>
                  <a:lnTo>
                    <a:pt x="26"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12" name="Freeform 1088"/>
            <p:cNvSpPr>
              <a:spLocks/>
            </p:cNvSpPr>
            <p:nvPr/>
          </p:nvSpPr>
          <p:spPr bwMode="auto">
            <a:xfrm>
              <a:off x="3547" y="2574"/>
              <a:ext cx="156" cy="90"/>
            </a:xfrm>
            <a:custGeom>
              <a:avLst/>
              <a:gdLst>
                <a:gd name="T0" fmla="*/ 5616 w 26"/>
                <a:gd name="T1" fmla="*/ 1080 h 15"/>
                <a:gd name="T2" fmla="*/ 5400 w 26"/>
                <a:gd name="T3" fmla="*/ 864 h 15"/>
                <a:gd name="T4" fmla="*/ 5184 w 26"/>
                <a:gd name="T5" fmla="*/ 648 h 15"/>
                <a:gd name="T6" fmla="*/ 4968 w 26"/>
                <a:gd name="T7" fmla="*/ 432 h 15"/>
                <a:gd name="T8" fmla="*/ 5184 w 26"/>
                <a:gd name="T9" fmla="*/ 432 h 15"/>
                <a:gd name="T10" fmla="*/ 4968 w 26"/>
                <a:gd name="T11" fmla="*/ 0 h 15"/>
                <a:gd name="T12" fmla="*/ 3024 w 26"/>
                <a:gd name="T13" fmla="*/ 216 h 15"/>
                <a:gd name="T14" fmla="*/ 1944 w 26"/>
                <a:gd name="T15" fmla="*/ 1512 h 15"/>
                <a:gd name="T16" fmla="*/ 1512 w 26"/>
                <a:gd name="T17" fmla="*/ 1080 h 15"/>
                <a:gd name="T18" fmla="*/ 432 w 26"/>
                <a:gd name="T19" fmla="*/ 648 h 15"/>
                <a:gd name="T20" fmla="*/ 0 w 26"/>
                <a:gd name="T21" fmla="*/ 1080 h 15"/>
                <a:gd name="T22" fmla="*/ 0 w 26"/>
                <a:gd name="T23" fmla="*/ 1296 h 15"/>
                <a:gd name="T24" fmla="*/ 0 w 26"/>
                <a:gd name="T25" fmla="*/ 1728 h 15"/>
                <a:gd name="T26" fmla="*/ 0 w 26"/>
                <a:gd name="T27" fmla="*/ 1944 h 15"/>
                <a:gd name="T28" fmla="*/ 432 w 26"/>
                <a:gd name="T29" fmla="*/ 2592 h 15"/>
                <a:gd name="T30" fmla="*/ 432 w 26"/>
                <a:gd name="T31" fmla="*/ 3024 h 15"/>
                <a:gd name="T32" fmla="*/ 648 w 26"/>
                <a:gd name="T33" fmla="*/ 3024 h 15"/>
                <a:gd name="T34" fmla="*/ 648 w 26"/>
                <a:gd name="T35" fmla="*/ 3240 h 15"/>
                <a:gd name="T36" fmla="*/ 1296 w 26"/>
                <a:gd name="T37" fmla="*/ 3024 h 15"/>
                <a:gd name="T38" fmla="*/ 1512 w 26"/>
                <a:gd name="T39" fmla="*/ 2808 h 15"/>
                <a:gd name="T40" fmla="*/ 1944 w 26"/>
                <a:gd name="T41" fmla="*/ 2808 h 15"/>
                <a:gd name="T42" fmla="*/ 2160 w 26"/>
                <a:gd name="T43" fmla="*/ 2808 h 15"/>
                <a:gd name="T44" fmla="*/ 3024 w 26"/>
                <a:gd name="T45" fmla="*/ 2376 h 15"/>
                <a:gd name="T46" fmla="*/ 3240 w 26"/>
                <a:gd name="T47" fmla="*/ 2376 h 15"/>
                <a:gd name="T48" fmla="*/ 3456 w 26"/>
                <a:gd name="T49" fmla="*/ 2160 h 15"/>
                <a:gd name="T50" fmla="*/ 3672 w 26"/>
                <a:gd name="T51" fmla="*/ 2160 h 15"/>
                <a:gd name="T52" fmla="*/ 4104 w 26"/>
                <a:gd name="T53" fmla="*/ 1944 h 15"/>
                <a:gd name="T54" fmla="*/ 4320 w 26"/>
                <a:gd name="T55" fmla="*/ 1944 h 15"/>
                <a:gd name="T56" fmla="*/ 4752 w 26"/>
                <a:gd name="T57" fmla="*/ 1728 h 15"/>
                <a:gd name="T58" fmla="*/ 4968 w 26"/>
                <a:gd name="T59" fmla="*/ 1512 h 15"/>
                <a:gd name="T60" fmla="*/ 4968 w 26"/>
                <a:gd name="T61" fmla="*/ 1512 h 15"/>
                <a:gd name="T62" fmla="*/ 5184 w 26"/>
                <a:gd name="T63" fmla="*/ 1080 h 15"/>
                <a:gd name="T64" fmla="*/ 5616 w 26"/>
                <a:gd name="T65" fmla="*/ 1080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
                <a:gd name="T100" fmla="*/ 0 h 15"/>
                <a:gd name="T101" fmla="*/ 26 w 26"/>
                <a:gd name="T102" fmla="*/ 15 h 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 h="15">
                  <a:moveTo>
                    <a:pt x="26" y="5"/>
                  </a:moveTo>
                  <a:lnTo>
                    <a:pt x="25" y="4"/>
                  </a:lnTo>
                  <a:lnTo>
                    <a:pt x="24" y="3"/>
                  </a:lnTo>
                  <a:lnTo>
                    <a:pt x="23" y="2"/>
                  </a:lnTo>
                  <a:lnTo>
                    <a:pt x="24" y="2"/>
                  </a:lnTo>
                  <a:lnTo>
                    <a:pt x="23" y="0"/>
                  </a:lnTo>
                  <a:lnTo>
                    <a:pt x="14" y="1"/>
                  </a:lnTo>
                  <a:lnTo>
                    <a:pt x="9" y="7"/>
                  </a:lnTo>
                  <a:lnTo>
                    <a:pt x="7" y="5"/>
                  </a:lnTo>
                  <a:lnTo>
                    <a:pt x="2" y="3"/>
                  </a:lnTo>
                  <a:lnTo>
                    <a:pt x="0" y="5"/>
                  </a:lnTo>
                  <a:lnTo>
                    <a:pt x="0" y="6"/>
                  </a:lnTo>
                  <a:lnTo>
                    <a:pt x="0" y="8"/>
                  </a:lnTo>
                  <a:lnTo>
                    <a:pt x="0" y="9"/>
                  </a:lnTo>
                  <a:lnTo>
                    <a:pt x="2" y="12"/>
                  </a:lnTo>
                  <a:lnTo>
                    <a:pt x="2" y="14"/>
                  </a:lnTo>
                  <a:lnTo>
                    <a:pt x="3" y="14"/>
                  </a:lnTo>
                  <a:lnTo>
                    <a:pt x="3" y="15"/>
                  </a:lnTo>
                  <a:lnTo>
                    <a:pt x="6" y="14"/>
                  </a:lnTo>
                  <a:lnTo>
                    <a:pt x="7" y="13"/>
                  </a:lnTo>
                  <a:lnTo>
                    <a:pt x="9" y="13"/>
                  </a:lnTo>
                  <a:lnTo>
                    <a:pt x="10" y="13"/>
                  </a:lnTo>
                  <a:lnTo>
                    <a:pt x="14" y="11"/>
                  </a:lnTo>
                  <a:lnTo>
                    <a:pt x="15" y="11"/>
                  </a:lnTo>
                  <a:lnTo>
                    <a:pt x="16" y="10"/>
                  </a:lnTo>
                  <a:lnTo>
                    <a:pt x="17" y="10"/>
                  </a:lnTo>
                  <a:lnTo>
                    <a:pt x="19" y="9"/>
                  </a:lnTo>
                  <a:lnTo>
                    <a:pt x="20" y="9"/>
                  </a:lnTo>
                  <a:lnTo>
                    <a:pt x="22" y="8"/>
                  </a:lnTo>
                  <a:lnTo>
                    <a:pt x="23" y="7"/>
                  </a:lnTo>
                  <a:lnTo>
                    <a:pt x="24" y="5"/>
                  </a:lnTo>
                  <a:lnTo>
                    <a:pt x="26"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13" name="Freeform 1089"/>
            <p:cNvSpPr>
              <a:spLocks/>
            </p:cNvSpPr>
            <p:nvPr/>
          </p:nvSpPr>
          <p:spPr bwMode="auto">
            <a:xfrm>
              <a:off x="3685" y="2484"/>
              <a:ext cx="108" cy="120"/>
            </a:xfrm>
            <a:custGeom>
              <a:avLst/>
              <a:gdLst>
                <a:gd name="T0" fmla="*/ 648 w 18"/>
                <a:gd name="T1" fmla="*/ 4320 h 20"/>
                <a:gd name="T2" fmla="*/ 1296 w 18"/>
                <a:gd name="T3" fmla="*/ 4104 h 20"/>
                <a:gd name="T4" fmla="*/ 1512 w 18"/>
                <a:gd name="T5" fmla="*/ 3888 h 20"/>
                <a:gd name="T6" fmla="*/ 1944 w 18"/>
                <a:gd name="T7" fmla="*/ 3672 h 20"/>
                <a:gd name="T8" fmla="*/ 2160 w 18"/>
                <a:gd name="T9" fmla="*/ 3672 h 20"/>
                <a:gd name="T10" fmla="*/ 2160 w 18"/>
                <a:gd name="T11" fmla="*/ 3456 h 20"/>
                <a:gd name="T12" fmla="*/ 2592 w 18"/>
                <a:gd name="T13" fmla="*/ 3024 h 20"/>
                <a:gd name="T14" fmla="*/ 2592 w 18"/>
                <a:gd name="T15" fmla="*/ 2808 h 20"/>
                <a:gd name="T16" fmla="*/ 2808 w 18"/>
                <a:gd name="T17" fmla="*/ 2376 h 20"/>
                <a:gd name="T18" fmla="*/ 3024 w 18"/>
                <a:gd name="T19" fmla="*/ 2376 h 20"/>
                <a:gd name="T20" fmla="*/ 3456 w 18"/>
                <a:gd name="T21" fmla="*/ 1944 h 20"/>
                <a:gd name="T22" fmla="*/ 3888 w 18"/>
                <a:gd name="T23" fmla="*/ 1512 h 20"/>
                <a:gd name="T24" fmla="*/ 3672 w 18"/>
                <a:gd name="T25" fmla="*/ 1296 h 20"/>
                <a:gd name="T26" fmla="*/ 3456 w 18"/>
                <a:gd name="T27" fmla="*/ 1296 h 20"/>
                <a:gd name="T28" fmla="*/ 3024 w 18"/>
                <a:gd name="T29" fmla="*/ 864 h 20"/>
                <a:gd name="T30" fmla="*/ 3024 w 18"/>
                <a:gd name="T31" fmla="*/ 648 h 20"/>
                <a:gd name="T32" fmla="*/ 2592 w 18"/>
                <a:gd name="T33" fmla="*/ 648 h 20"/>
                <a:gd name="T34" fmla="*/ 2160 w 18"/>
                <a:gd name="T35" fmla="*/ 432 h 20"/>
                <a:gd name="T36" fmla="*/ 2160 w 18"/>
                <a:gd name="T37" fmla="*/ 216 h 20"/>
                <a:gd name="T38" fmla="*/ 1944 w 18"/>
                <a:gd name="T39" fmla="*/ 0 h 20"/>
                <a:gd name="T40" fmla="*/ 1728 w 18"/>
                <a:gd name="T41" fmla="*/ 0 h 20"/>
                <a:gd name="T42" fmla="*/ 1728 w 18"/>
                <a:gd name="T43" fmla="*/ 432 h 20"/>
                <a:gd name="T44" fmla="*/ 1296 w 18"/>
                <a:gd name="T45" fmla="*/ 864 h 20"/>
                <a:gd name="T46" fmla="*/ 1296 w 18"/>
                <a:gd name="T47" fmla="*/ 1296 h 20"/>
                <a:gd name="T48" fmla="*/ 1728 w 18"/>
                <a:gd name="T49" fmla="*/ 1512 h 20"/>
                <a:gd name="T50" fmla="*/ 1512 w 18"/>
                <a:gd name="T51" fmla="*/ 2592 h 20"/>
                <a:gd name="T52" fmla="*/ 1080 w 18"/>
                <a:gd name="T53" fmla="*/ 2592 h 20"/>
                <a:gd name="T54" fmla="*/ 0 w 18"/>
                <a:gd name="T55" fmla="*/ 3240 h 20"/>
                <a:gd name="T56" fmla="*/ 216 w 18"/>
                <a:gd name="T57" fmla="*/ 3672 h 20"/>
                <a:gd name="T58" fmla="*/ 0 w 18"/>
                <a:gd name="T59" fmla="*/ 3672 h 20"/>
                <a:gd name="T60" fmla="*/ 216 w 18"/>
                <a:gd name="T61" fmla="*/ 3888 h 20"/>
                <a:gd name="T62" fmla="*/ 432 w 18"/>
                <a:gd name="T63" fmla="*/ 4104 h 20"/>
                <a:gd name="T64" fmla="*/ 648 w 18"/>
                <a:gd name="T65" fmla="*/ 4320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20"/>
                <a:gd name="T101" fmla="*/ 18 w 18"/>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20">
                  <a:moveTo>
                    <a:pt x="3" y="20"/>
                  </a:moveTo>
                  <a:lnTo>
                    <a:pt x="6" y="19"/>
                  </a:lnTo>
                  <a:lnTo>
                    <a:pt x="7" y="18"/>
                  </a:lnTo>
                  <a:lnTo>
                    <a:pt x="9" y="17"/>
                  </a:lnTo>
                  <a:lnTo>
                    <a:pt x="10" y="17"/>
                  </a:lnTo>
                  <a:lnTo>
                    <a:pt x="10" y="16"/>
                  </a:lnTo>
                  <a:lnTo>
                    <a:pt x="12" y="14"/>
                  </a:lnTo>
                  <a:lnTo>
                    <a:pt x="12" y="13"/>
                  </a:lnTo>
                  <a:lnTo>
                    <a:pt x="13" y="11"/>
                  </a:lnTo>
                  <a:lnTo>
                    <a:pt x="14" y="11"/>
                  </a:lnTo>
                  <a:lnTo>
                    <a:pt x="16" y="9"/>
                  </a:lnTo>
                  <a:lnTo>
                    <a:pt x="18" y="7"/>
                  </a:lnTo>
                  <a:lnTo>
                    <a:pt x="17" y="6"/>
                  </a:lnTo>
                  <a:lnTo>
                    <a:pt x="16" y="6"/>
                  </a:lnTo>
                  <a:lnTo>
                    <a:pt x="14" y="4"/>
                  </a:lnTo>
                  <a:lnTo>
                    <a:pt x="14" y="3"/>
                  </a:lnTo>
                  <a:lnTo>
                    <a:pt x="12" y="3"/>
                  </a:lnTo>
                  <a:lnTo>
                    <a:pt x="10" y="2"/>
                  </a:lnTo>
                  <a:lnTo>
                    <a:pt x="10" y="1"/>
                  </a:lnTo>
                  <a:lnTo>
                    <a:pt x="9" y="0"/>
                  </a:lnTo>
                  <a:lnTo>
                    <a:pt x="8" y="0"/>
                  </a:lnTo>
                  <a:lnTo>
                    <a:pt x="8" y="2"/>
                  </a:lnTo>
                  <a:lnTo>
                    <a:pt x="6" y="4"/>
                  </a:lnTo>
                  <a:lnTo>
                    <a:pt x="6" y="6"/>
                  </a:lnTo>
                  <a:lnTo>
                    <a:pt x="8" y="7"/>
                  </a:lnTo>
                  <a:lnTo>
                    <a:pt x="7" y="12"/>
                  </a:lnTo>
                  <a:lnTo>
                    <a:pt x="5" y="12"/>
                  </a:lnTo>
                  <a:lnTo>
                    <a:pt x="0" y="15"/>
                  </a:lnTo>
                  <a:lnTo>
                    <a:pt x="1" y="17"/>
                  </a:lnTo>
                  <a:lnTo>
                    <a:pt x="0" y="17"/>
                  </a:lnTo>
                  <a:lnTo>
                    <a:pt x="1" y="18"/>
                  </a:lnTo>
                  <a:lnTo>
                    <a:pt x="2" y="19"/>
                  </a:lnTo>
                  <a:lnTo>
                    <a:pt x="3" y="2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14" name="Freeform 1090"/>
            <p:cNvSpPr>
              <a:spLocks/>
            </p:cNvSpPr>
            <p:nvPr/>
          </p:nvSpPr>
          <p:spPr bwMode="auto">
            <a:xfrm>
              <a:off x="3685" y="2484"/>
              <a:ext cx="108" cy="120"/>
            </a:xfrm>
            <a:custGeom>
              <a:avLst/>
              <a:gdLst>
                <a:gd name="T0" fmla="*/ 648 w 18"/>
                <a:gd name="T1" fmla="*/ 4320 h 20"/>
                <a:gd name="T2" fmla="*/ 1296 w 18"/>
                <a:gd name="T3" fmla="*/ 4104 h 20"/>
                <a:gd name="T4" fmla="*/ 1512 w 18"/>
                <a:gd name="T5" fmla="*/ 3888 h 20"/>
                <a:gd name="T6" fmla="*/ 1944 w 18"/>
                <a:gd name="T7" fmla="*/ 3672 h 20"/>
                <a:gd name="T8" fmla="*/ 2160 w 18"/>
                <a:gd name="T9" fmla="*/ 3672 h 20"/>
                <a:gd name="T10" fmla="*/ 2160 w 18"/>
                <a:gd name="T11" fmla="*/ 3456 h 20"/>
                <a:gd name="T12" fmla="*/ 2592 w 18"/>
                <a:gd name="T13" fmla="*/ 3024 h 20"/>
                <a:gd name="T14" fmla="*/ 2592 w 18"/>
                <a:gd name="T15" fmla="*/ 2808 h 20"/>
                <a:gd name="T16" fmla="*/ 2808 w 18"/>
                <a:gd name="T17" fmla="*/ 2376 h 20"/>
                <a:gd name="T18" fmla="*/ 3024 w 18"/>
                <a:gd name="T19" fmla="*/ 2376 h 20"/>
                <a:gd name="T20" fmla="*/ 3456 w 18"/>
                <a:gd name="T21" fmla="*/ 1944 h 20"/>
                <a:gd name="T22" fmla="*/ 3888 w 18"/>
                <a:gd name="T23" fmla="*/ 1512 h 20"/>
                <a:gd name="T24" fmla="*/ 3672 w 18"/>
                <a:gd name="T25" fmla="*/ 1296 h 20"/>
                <a:gd name="T26" fmla="*/ 3456 w 18"/>
                <a:gd name="T27" fmla="*/ 1296 h 20"/>
                <a:gd name="T28" fmla="*/ 3024 w 18"/>
                <a:gd name="T29" fmla="*/ 864 h 20"/>
                <a:gd name="T30" fmla="*/ 3024 w 18"/>
                <a:gd name="T31" fmla="*/ 648 h 20"/>
                <a:gd name="T32" fmla="*/ 2592 w 18"/>
                <a:gd name="T33" fmla="*/ 648 h 20"/>
                <a:gd name="T34" fmla="*/ 2160 w 18"/>
                <a:gd name="T35" fmla="*/ 432 h 20"/>
                <a:gd name="T36" fmla="*/ 2160 w 18"/>
                <a:gd name="T37" fmla="*/ 216 h 20"/>
                <a:gd name="T38" fmla="*/ 1944 w 18"/>
                <a:gd name="T39" fmla="*/ 0 h 20"/>
                <a:gd name="T40" fmla="*/ 1728 w 18"/>
                <a:gd name="T41" fmla="*/ 0 h 20"/>
                <a:gd name="T42" fmla="*/ 1728 w 18"/>
                <a:gd name="T43" fmla="*/ 432 h 20"/>
                <a:gd name="T44" fmla="*/ 1296 w 18"/>
                <a:gd name="T45" fmla="*/ 864 h 20"/>
                <a:gd name="T46" fmla="*/ 1296 w 18"/>
                <a:gd name="T47" fmla="*/ 1296 h 20"/>
                <a:gd name="T48" fmla="*/ 1728 w 18"/>
                <a:gd name="T49" fmla="*/ 1512 h 20"/>
                <a:gd name="T50" fmla="*/ 1512 w 18"/>
                <a:gd name="T51" fmla="*/ 2592 h 20"/>
                <a:gd name="T52" fmla="*/ 1080 w 18"/>
                <a:gd name="T53" fmla="*/ 2592 h 20"/>
                <a:gd name="T54" fmla="*/ 0 w 18"/>
                <a:gd name="T55" fmla="*/ 3240 h 20"/>
                <a:gd name="T56" fmla="*/ 216 w 18"/>
                <a:gd name="T57" fmla="*/ 3672 h 20"/>
                <a:gd name="T58" fmla="*/ 0 w 18"/>
                <a:gd name="T59" fmla="*/ 3672 h 20"/>
                <a:gd name="T60" fmla="*/ 216 w 18"/>
                <a:gd name="T61" fmla="*/ 3888 h 20"/>
                <a:gd name="T62" fmla="*/ 432 w 18"/>
                <a:gd name="T63" fmla="*/ 4104 h 20"/>
                <a:gd name="T64" fmla="*/ 648 w 18"/>
                <a:gd name="T65" fmla="*/ 4320 h 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20"/>
                <a:gd name="T101" fmla="*/ 18 w 18"/>
                <a:gd name="T102" fmla="*/ 20 h 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20">
                  <a:moveTo>
                    <a:pt x="3" y="20"/>
                  </a:moveTo>
                  <a:lnTo>
                    <a:pt x="6" y="19"/>
                  </a:lnTo>
                  <a:lnTo>
                    <a:pt x="7" y="18"/>
                  </a:lnTo>
                  <a:lnTo>
                    <a:pt x="9" y="17"/>
                  </a:lnTo>
                  <a:lnTo>
                    <a:pt x="10" y="17"/>
                  </a:lnTo>
                  <a:lnTo>
                    <a:pt x="10" y="16"/>
                  </a:lnTo>
                  <a:lnTo>
                    <a:pt x="12" y="14"/>
                  </a:lnTo>
                  <a:lnTo>
                    <a:pt x="12" y="13"/>
                  </a:lnTo>
                  <a:lnTo>
                    <a:pt x="13" y="11"/>
                  </a:lnTo>
                  <a:lnTo>
                    <a:pt x="14" y="11"/>
                  </a:lnTo>
                  <a:lnTo>
                    <a:pt x="16" y="9"/>
                  </a:lnTo>
                  <a:lnTo>
                    <a:pt x="18" y="7"/>
                  </a:lnTo>
                  <a:lnTo>
                    <a:pt x="17" y="6"/>
                  </a:lnTo>
                  <a:lnTo>
                    <a:pt x="16" y="6"/>
                  </a:lnTo>
                  <a:lnTo>
                    <a:pt x="14" y="4"/>
                  </a:lnTo>
                  <a:lnTo>
                    <a:pt x="14" y="3"/>
                  </a:lnTo>
                  <a:lnTo>
                    <a:pt x="12" y="3"/>
                  </a:lnTo>
                  <a:lnTo>
                    <a:pt x="10" y="2"/>
                  </a:lnTo>
                  <a:lnTo>
                    <a:pt x="10" y="1"/>
                  </a:lnTo>
                  <a:lnTo>
                    <a:pt x="9" y="0"/>
                  </a:lnTo>
                  <a:lnTo>
                    <a:pt x="8" y="0"/>
                  </a:lnTo>
                  <a:lnTo>
                    <a:pt x="8" y="2"/>
                  </a:lnTo>
                  <a:lnTo>
                    <a:pt x="6" y="4"/>
                  </a:lnTo>
                  <a:lnTo>
                    <a:pt x="6" y="6"/>
                  </a:lnTo>
                  <a:lnTo>
                    <a:pt x="8" y="7"/>
                  </a:lnTo>
                  <a:lnTo>
                    <a:pt x="7" y="12"/>
                  </a:lnTo>
                  <a:lnTo>
                    <a:pt x="5" y="12"/>
                  </a:lnTo>
                  <a:lnTo>
                    <a:pt x="0" y="15"/>
                  </a:lnTo>
                  <a:lnTo>
                    <a:pt x="1" y="17"/>
                  </a:lnTo>
                  <a:lnTo>
                    <a:pt x="0" y="17"/>
                  </a:lnTo>
                  <a:lnTo>
                    <a:pt x="1" y="18"/>
                  </a:lnTo>
                  <a:lnTo>
                    <a:pt x="2" y="19"/>
                  </a:lnTo>
                  <a:lnTo>
                    <a:pt x="3" y="2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15" name="Freeform 1091"/>
            <p:cNvSpPr>
              <a:spLocks/>
            </p:cNvSpPr>
            <p:nvPr/>
          </p:nvSpPr>
          <p:spPr bwMode="auto">
            <a:xfrm>
              <a:off x="3457" y="2280"/>
              <a:ext cx="84" cy="84"/>
            </a:xfrm>
            <a:custGeom>
              <a:avLst/>
              <a:gdLst>
                <a:gd name="T0" fmla="*/ 1296 w 14"/>
                <a:gd name="T1" fmla="*/ 2592 h 14"/>
                <a:gd name="T2" fmla="*/ 864 w 14"/>
                <a:gd name="T3" fmla="*/ 2808 h 14"/>
                <a:gd name="T4" fmla="*/ 216 w 14"/>
                <a:gd name="T5" fmla="*/ 3024 h 14"/>
                <a:gd name="T6" fmla="*/ 0 w 14"/>
                <a:gd name="T7" fmla="*/ 3024 h 14"/>
                <a:gd name="T8" fmla="*/ 0 w 14"/>
                <a:gd name="T9" fmla="*/ 2376 h 14"/>
                <a:gd name="T10" fmla="*/ 216 w 14"/>
                <a:gd name="T11" fmla="*/ 2160 h 14"/>
                <a:gd name="T12" fmla="*/ 216 w 14"/>
                <a:gd name="T13" fmla="*/ 1944 h 14"/>
                <a:gd name="T14" fmla="*/ 432 w 14"/>
                <a:gd name="T15" fmla="*/ 1944 h 14"/>
                <a:gd name="T16" fmla="*/ 432 w 14"/>
                <a:gd name="T17" fmla="*/ 1512 h 14"/>
                <a:gd name="T18" fmla="*/ 432 w 14"/>
                <a:gd name="T19" fmla="*/ 1080 h 14"/>
                <a:gd name="T20" fmla="*/ 216 w 14"/>
                <a:gd name="T21" fmla="*/ 864 h 14"/>
                <a:gd name="T22" fmla="*/ 216 w 14"/>
                <a:gd name="T23" fmla="*/ 648 h 14"/>
                <a:gd name="T24" fmla="*/ 1080 w 14"/>
                <a:gd name="T25" fmla="*/ 432 h 14"/>
                <a:gd name="T26" fmla="*/ 1296 w 14"/>
                <a:gd name="T27" fmla="*/ 432 h 14"/>
                <a:gd name="T28" fmla="*/ 1944 w 14"/>
                <a:gd name="T29" fmla="*/ 432 h 14"/>
                <a:gd name="T30" fmla="*/ 2592 w 14"/>
                <a:gd name="T31" fmla="*/ 216 h 14"/>
                <a:gd name="T32" fmla="*/ 3024 w 14"/>
                <a:gd name="T33" fmla="*/ 0 h 14"/>
                <a:gd name="T34" fmla="*/ 3024 w 14"/>
                <a:gd name="T35" fmla="*/ 216 h 14"/>
                <a:gd name="T36" fmla="*/ 2376 w 14"/>
                <a:gd name="T37" fmla="*/ 648 h 14"/>
                <a:gd name="T38" fmla="*/ 2808 w 14"/>
                <a:gd name="T39" fmla="*/ 1080 h 14"/>
                <a:gd name="T40" fmla="*/ 2592 w 14"/>
                <a:gd name="T41" fmla="*/ 1728 h 14"/>
                <a:gd name="T42" fmla="*/ 1512 w 14"/>
                <a:gd name="T43" fmla="*/ 2376 h 14"/>
                <a:gd name="T44" fmla="*/ 1296 w 14"/>
                <a:gd name="T45" fmla="*/ 2592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
                <a:gd name="T70" fmla="*/ 0 h 14"/>
                <a:gd name="T71" fmla="*/ 14 w 14"/>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 h="14">
                  <a:moveTo>
                    <a:pt x="6" y="12"/>
                  </a:moveTo>
                  <a:lnTo>
                    <a:pt x="4" y="13"/>
                  </a:lnTo>
                  <a:lnTo>
                    <a:pt x="1" y="14"/>
                  </a:lnTo>
                  <a:lnTo>
                    <a:pt x="0" y="14"/>
                  </a:lnTo>
                  <a:lnTo>
                    <a:pt x="0" y="11"/>
                  </a:lnTo>
                  <a:lnTo>
                    <a:pt x="1" y="10"/>
                  </a:lnTo>
                  <a:lnTo>
                    <a:pt x="1" y="9"/>
                  </a:lnTo>
                  <a:lnTo>
                    <a:pt x="2" y="9"/>
                  </a:lnTo>
                  <a:lnTo>
                    <a:pt x="2" y="7"/>
                  </a:lnTo>
                  <a:lnTo>
                    <a:pt x="2" y="5"/>
                  </a:lnTo>
                  <a:lnTo>
                    <a:pt x="1" y="4"/>
                  </a:lnTo>
                  <a:lnTo>
                    <a:pt x="1" y="3"/>
                  </a:lnTo>
                  <a:lnTo>
                    <a:pt x="5" y="2"/>
                  </a:lnTo>
                  <a:lnTo>
                    <a:pt x="6" y="2"/>
                  </a:lnTo>
                  <a:lnTo>
                    <a:pt x="9" y="2"/>
                  </a:lnTo>
                  <a:lnTo>
                    <a:pt x="12" y="1"/>
                  </a:lnTo>
                  <a:lnTo>
                    <a:pt x="14" y="0"/>
                  </a:lnTo>
                  <a:lnTo>
                    <a:pt x="14" y="1"/>
                  </a:lnTo>
                  <a:lnTo>
                    <a:pt x="11" y="3"/>
                  </a:lnTo>
                  <a:lnTo>
                    <a:pt x="13" y="5"/>
                  </a:lnTo>
                  <a:lnTo>
                    <a:pt x="12" y="8"/>
                  </a:lnTo>
                  <a:lnTo>
                    <a:pt x="7" y="11"/>
                  </a:lnTo>
                  <a:lnTo>
                    <a:pt x="6" y="1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16" name="Freeform 1092"/>
            <p:cNvSpPr>
              <a:spLocks/>
            </p:cNvSpPr>
            <p:nvPr/>
          </p:nvSpPr>
          <p:spPr bwMode="auto">
            <a:xfrm>
              <a:off x="3457" y="2280"/>
              <a:ext cx="84" cy="84"/>
            </a:xfrm>
            <a:custGeom>
              <a:avLst/>
              <a:gdLst>
                <a:gd name="T0" fmla="*/ 1296 w 14"/>
                <a:gd name="T1" fmla="*/ 2592 h 14"/>
                <a:gd name="T2" fmla="*/ 864 w 14"/>
                <a:gd name="T3" fmla="*/ 2808 h 14"/>
                <a:gd name="T4" fmla="*/ 216 w 14"/>
                <a:gd name="T5" fmla="*/ 3024 h 14"/>
                <a:gd name="T6" fmla="*/ 0 w 14"/>
                <a:gd name="T7" fmla="*/ 3024 h 14"/>
                <a:gd name="T8" fmla="*/ 0 w 14"/>
                <a:gd name="T9" fmla="*/ 2376 h 14"/>
                <a:gd name="T10" fmla="*/ 216 w 14"/>
                <a:gd name="T11" fmla="*/ 2160 h 14"/>
                <a:gd name="T12" fmla="*/ 216 w 14"/>
                <a:gd name="T13" fmla="*/ 1944 h 14"/>
                <a:gd name="T14" fmla="*/ 432 w 14"/>
                <a:gd name="T15" fmla="*/ 1944 h 14"/>
                <a:gd name="T16" fmla="*/ 432 w 14"/>
                <a:gd name="T17" fmla="*/ 1512 h 14"/>
                <a:gd name="T18" fmla="*/ 432 w 14"/>
                <a:gd name="T19" fmla="*/ 1080 h 14"/>
                <a:gd name="T20" fmla="*/ 216 w 14"/>
                <a:gd name="T21" fmla="*/ 864 h 14"/>
                <a:gd name="T22" fmla="*/ 216 w 14"/>
                <a:gd name="T23" fmla="*/ 648 h 14"/>
                <a:gd name="T24" fmla="*/ 1080 w 14"/>
                <a:gd name="T25" fmla="*/ 432 h 14"/>
                <a:gd name="T26" fmla="*/ 1296 w 14"/>
                <a:gd name="T27" fmla="*/ 432 h 14"/>
                <a:gd name="T28" fmla="*/ 1944 w 14"/>
                <a:gd name="T29" fmla="*/ 432 h 14"/>
                <a:gd name="T30" fmla="*/ 2592 w 14"/>
                <a:gd name="T31" fmla="*/ 216 h 14"/>
                <a:gd name="T32" fmla="*/ 3024 w 14"/>
                <a:gd name="T33" fmla="*/ 0 h 14"/>
                <a:gd name="T34" fmla="*/ 3024 w 14"/>
                <a:gd name="T35" fmla="*/ 216 h 14"/>
                <a:gd name="T36" fmla="*/ 2376 w 14"/>
                <a:gd name="T37" fmla="*/ 648 h 14"/>
                <a:gd name="T38" fmla="*/ 2808 w 14"/>
                <a:gd name="T39" fmla="*/ 1080 h 14"/>
                <a:gd name="T40" fmla="*/ 2592 w 14"/>
                <a:gd name="T41" fmla="*/ 1728 h 14"/>
                <a:gd name="T42" fmla="*/ 1512 w 14"/>
                <a:gd name="T43" fmla="*/ 2376 h 14"/>
                <a:gd name="T44" fmla="*/ 1296 w 14"/>
                <a:gd name="T45" fmla="*/ 2592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
                <a:gd name="T70" fmla="*/ 0 h 14"/>
                <a:gd name="T71" fmla="*/ 14 w 14"/>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 h="14">
                  <a:moveTo>
                    <a:pt x="6" y="12"/>
                  </a:moveTo>
                  <a:lnTo>
                    <a:pt x="4" y="13"/>
                  </a:lnTo>
                  <a:lnTo>
                    <a:pt x="1" y="14"/>
                  </a:lnTo>
                  <a:lnTo>
                    <a:pt x="0" y="14"/>
                  </a:lnTo>
                  <a:lnTo>
                    <a:pt x="0" y="11"/>
                  </a:lnTo>
                  <a:lnTo>
                    <a:pt x="1" y="10"/>
                  </a:lnTo>
                  <a:lnTo>
                    <a:pt x="1" y="9"/>
                  </a:lnTo>
                  <a:lnTo>
                    <a:pt x="2" y="9"/>
                  </a:lnTo>
                  <a:lnTo>
                    <a:pt x="2" y="7"/>
                  </a:lnTo>
                  <a:lnTo>
                    <a:pt x="2" y="5"/>
                  </a:lnTo>
                  <a:lnTo>
                    <a:pt x="1" y="4"/>
                  </a:lnTo>
                  <a:lnTo>
                    <a:pt x="1" y="3"/>
                  </a:lnTo>
                  <a:lnTo>
                    <a:pt x="5" y="2"/>
                  </a:lnTo>
                  <a:lnTo>
                    <a:pt x="6" y="2"/>
                  </a:lnTo>
                  <a:lnTo>
                    <a:pt x="9" y="2"/>
                  </a:lnTo>
                  <a:lnTo>
                    <a:pt x="12" y="1"/>
                  </a:lnTo>
                  <a:lnTo>
                    <a:pt x="14" y="0"/>
                  </a:lnTo>
                  <a:lnTo>
                    <a:pt x="14" y="1"/>
                  </a:lnTo>
                  <a:lnTo>
                    <a:pt x="11" y="3"/>
                  </a:lnTo>
                  <a:lnTo>
                    <a:pt x="13" y="5"/>
                  </a:lnTo>
                  <a:lnTo>
                    <a:pt x="12" y="8"/>
                  </a:lnTo>
                  <a:lnTo>
                    <a:pt x="7" y="11"/>
                  </a:lnTo>
                  <a:lnTo>
                    <a:pt x="6" y="1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17" name="Freeform 1093"/>
            <p:cNvSpPr>
              <a:spLocks/>
            </p:cNvSpPr>
            <p:nvPr/>
          </p:nvSpPr>
          <p:spPr bwMode="auto">
            <a:xfrm>
              <a:off x="3493" y="2280"/>
              <a:ext cx="138" cy="138"/>
            </a:xfrm>
            <a:custGeom>
              <a:avLst/>
              <a:gdLst>
                <a:gd name="T0" fmla="*/ 4752 w 23"/>
                <a:gd name="T1" fmla="*/ 4536 h 23"/>
                <a:gd name="T2" fmla="*/ 4320 w 23"/>
                <a:gd name="T3" fmla="*/ 4536 h 23"/>
                <a:gd name="T4" fmla="*/ 4104 w 23"/>
                <a:gd name="T5" fmla="*/ 4752 h 23"/>
                <a:gd name="T6" fmla="*/ 4104 w 23"/>
                <a:gd name="T7" fmla="*/ 4968 h 23"/>
                <a:gd name="T8" fmla="*/ 3240 w 23"/>
                <a:gd name="T9" fmla="*/ 4968 h 23"/>
                <a:gd name="T10" fmla="*/ 2376 w 23"/>
                <a:gd name="T11" fmla="*/ 4752 h 23"/>
                <a:gd name="T12" fmla="*/ 2376 w 23"/>
                <a:gd name="T13" fmla="*/ 4104 h 23"/>
                <a:gd name="T14" fmla="*/ 1944 w 23"/>
                <a:gd name="T15" fmla="*/ 3888 h 23"/>
                <a:gd name="T16" fmla="*/ 1080 w 23"/>
                <a:gd name="T17" fmla="*/ 3240 h 23"/>
                <a:gd name="T18" fmla="*/ 432 w 23"/>
                <a:gd name="T19" fmla="*/ 3024 h 23"/>
                <a:gd name="T20" fmla="*/ 0 w 23"/>
                <a:gd name="T21" fmla="*/ 2592 h 23"/>
                <a:gd name="T22" fmla="*/ 216 w 23"/>
                <a:gd name="T23" fmla="*/ 2376 h 23"/>
                <a:gd name="T24" fmla="*/ 1296 w 23"/>
                <a:gd name="T25" fmla="*/ 1728 h 23"/>
                <a:gd name="T26" fmla="*/ 1512 w 23"/>
                <a:gd name="T27" fmla="*/ 1080 h 23"/>
                <a:gd name="T28" fmla="*/ 1080 w 23"/>
                <a:gd name="T29" fmla="*/ 648 h 23"/>
                <a:gd name="T30" fmla="*/ 1728 w 23"/>
                <a:gd name="T31" fmla="*/ 216 h 23"/>
                <a:gd name="T32" fmla="*/ 2160 w 23"/>
                <a:gd name="T33" fmla="*/ 0 h 23"/>
                <a:gd name="T34" fmla="*/ 2592 w 23"/>
                <a:gd name="T35" fmla="*/ 0 h 23"/>
                <a:gd name="T36" fmla="*/ 2808 w 23"/>
                <a:gd name="T37" fmla="*/ 216 h 23"/>
                <a:gd name="T38" fmla="*/ 3024 w 23"/>
                <a:gd name="T39" fmla="*/ 216 h 23"/>
                <a:gd name="T40" fmla="*/ 3456 w 23"/>
                <a:gd name="T41" fmla="*/ 1080 h 23"/>
                <a:gd name="T42" fmla="*/ 3672 w 23"/>
                <a:gd name="T43" fmla="*/ 1080 h 23"/>
                <a:gd name="T44" fmla="*/ 3888 w 23"/>
                <a:gd name="T45" fmla="*/ 1296 h 23"/>
                <a:gd name="T46" fmla="*/ 3456 w 23"/>
                <a:gd name="T47" fmla="*/ 2160 h 23"/>
                <a:gd name="T48" fmla="*/ 3888 w 23"/>
                <a:gd name="T49" fmla="*/ 2808 h 23"/>
                <a:gd name="T50" fmla="*/ 4320 w 23"/>
                <a:gd name="T51" fmla="*/ 3024 h 23"/>
                <a:gd name="T52" fmla="*/ 4752 w 23"/>
                <a:gd name="T53" fmla="*/ 3456 h 23"/>
                <a:gd name="T54" fmla="*/ 4536 w 23"/>
                <a:gd name="T55" fmla="*/ 4104 h 23"/>
                <a:gd name="T56" fmla="*/ 4968 w 23"/>
                <a:gd name="T57" fmla="*/ 4536 h 23"/>
                <a:gd name="T58" fmla="*/ 4752 w 23"/>
                <a:gd name="T59" fmla="*/ 4536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3"/>
                <a:gd name="T91" fmla="*/ 0 h 23"/>
                <a:gd name="T92" fmla="*/ 23 w 23"/>
                <a:gd name="T93" fmla="*/ 23 h 2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3" h="23">
                  <a:moveTo>
                    <a:pt x="22" y="21"/>
                  </a:moveTo>
                  <a:lnTo>
                    <a:pt x="20" y="21"/>
                  </a:lnTo>
                  <a:lnTo>
                    <a:pt x="19" y="22"/>
                  </a:lnTo>
                  <a:lnTo>
                    <a:pt x="19" y="23"/>
                  </a:lnTo>
                  <a:lnTo>
                    <a:pt x="15" y="23"/>
                  </a:lnTo>
                  <a:lnTo>
                    <a:pt x="11" y="22"/>
                  </a:lnTo>
                  <a:lnTo>
                    <a:pt x="11" y="19"/>
                  </a:lnTo>
                  <a:lnTo>
                    <a:pt x="9" y="18"/>
                  </a:lnTo>
                  <a:lnTo>
                    <a:pt x="5" y="15"/>
                  </a:lnTo>
                  <a:lnTo>
                    <a:pt x="2" y="14"/>
                  </a:lnTo>
                  <a:lnTo>
                    <a:pt x="0" y="12"/>
                  </a:lnTo>
                  <a:lnTo>
                    <a:pt x="1" y="11"/>
                  </a:lnTo>
                  <a:lnTo>
                    <a:pt x="6" y="8"/>
                  </a:lnTo>
                  <a:lnTo>
                    <a:pt x="7" y="5"/>
                  </a:lnTo>
                  <a:lnTo>
                    <a:pt x="5" y="3"/>
                  </a:lnTo>
                  <a:lnTo>
                    <a:pt x="8" y="1"/>
                  </a:lnTo>
                  <a:lnTo>
                    <a:pt x="10" y="0"/>
                  </a:lnTo>
                  <a:lnTo>
                    <a:pt x="12" y="0"/>
                  </a:lnTo>
                  <a:lnTo>
                    <a:pt x="13" y="1"/>
                  </a:lnTo>
                  <a:lnTo>
                    <a:pt x="14" y="1"/>
                  </a:lnTo>
                  <a:lnTo>
                    <a:pt x="16" y="5"/>
                  </a:lnTo>
                  <a:lnTo>
                    <a:pt x="17" y="5"/>
                  </a:lnTo>
                  <a:lnTo>
                    <a:pt x="18" y="6"/>
                  </a:lnTo>
                  <a:lnTo>
                    <a:pt x="16" y="10"/>
                  </a:lnTo>
                  <a:lnTo>
                    <a:pt x="18" y="13"/>
                  </a:lnTo>
                  <a:lnTo>
                    <a:pt x="20" y="14"/>
                  </a:lnTo>
                  <a:lnTo>
                    <a:pt x="22" y="16"/>
                  </a:lnTo>
                  <a:lnTo>
                    <a:pt x="21" y="19"/>
                  </a:lnTo>
                  <a:lnTo>
                    <a:pt x="23" y="21"/>
                  </a:lnTo>
                  <a:lnTo>
                    <a:pt x="22" y="2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18" name="Freeform 1094"/>
            <p:cNvSpPr>
              <a:spLocks/>
            </p:cNvSpPr>
            <p:nvPr/>
          </p:nvSpPr>
          <p:spPr bwMode="auto">
            <a:xfrm>
              <a:off x="3493" y="2280"/>
              <a:ext cx="138" cy="138"/>
            </a:xfrm>
            <a:custGeom>
              <a:avLst/>
              <a:gdLst>
                <a:gd name="T0" fmla="*/ 4752 w 23"/>
                <a:gd name="T1" fmla="*/ 4536 h 23"/>
                <a:gd name="T2" fmla="*/ 4320 w 23"/>
                <a:gd name="T3" fmla="*/ 4536 h 23"/>
                <a:gd name="T4" fmla="*/ 4104 w 23"/>
                <a:gd name="T5" fmla="*/ 4752 h 23"/>
                <a:gd name="T6" fmla="*/ 4104 w 23"/>
                <a:gd name="T7" fmla="*/ 4968 h 23"/>
                <a:gd name="T8" fmla="*/ 3240 w 23"/>
                <a:gd name="T9" fmla="*/ 4968 h 23"/>
                <a:gd name="T10" fmla="*/ 2376 w 23"/>
                <a:gd name="T11" fmla="*/ 4752 h 23"/>
                <a:gd name="T12" fmla="*/ 2376 w 23"/>
                <a:gd name="T13" fmla="*/ 4104 h 23"/>
                <a:gd name="T14" fmla="*/ 1944 w 23"/>
                <a:gd name="T15" fmla="*/ 3888 h 23"/>
                <a:gd name="T16" fmla="*/ 1080 w 23"/>
                <a:gd name="T17" fmla="*/ 3240 h 23"/>
                <a:gd name="T18" fmla="*/ 432 w 23"/>
                <a:gd name="T19" fmla="*/ 3024 h 23"/>
                <a:gd name="T20" fmla="*/ 0 w 23"/>
                <a:gd name="T21" fmla="*/ 2592 h 23"/>
                <a:gd name="T22" fmla="*/ 216 w 23"/>
                <a:gd name="T23" fmla="*/ 2376 h 23"/>
                <a:gd name="T24" fmla="*/ 1296 w 23"/>
                <a:gd name="T25" fmla="*/ 1728 h 23"/>
                <a:gd name="T26" fmla="*/ 1512 w 23"/>
                <a:gd name="T27" fmla="*/ 1080 h 23"/>
                <a:gd name="T28" fmla="*/ 1080 w 23"/>
                <a:gd name="T29" fmla="*/ 648 h 23"/>
                <a:gd name="T30" fmla="*/ 1728 w 23"/>
                <a:gd name="T31" fmla="*/ 216 h 23"/>
                <a:gd name="T32" fmla="*/ 2160 w 23"/>
                <a:gd name="T33" fmla="*/ 0 h 23"/>
                <a:gd name="T34" fmla="*/ 2592 w 23"/>
                <a:gd name="T35" fmla="*/ 0 h 23"/>
                <a:gd name="T36" fmla="*/ 2808 w 23"/>
                <a:gd name="T37" fmla="*/ 216 h 23"/>
                <a:gd name="T38" fmla="*/ 3024 w 23"/>
                <a:gd name="T39" fmla="*/ 216 h 23"/>
                <a:gd name="T40" fmla="*/ 3456 w 23"/>
                <a:gd name="T41" fmla="*/ 1080 h 23"/>
                <a:gd name="T42" fmla="*/ 3672 w 23"/>
                <a:gd name="T43" fmla="*/ 1080 h 23"/>
                <a:gd name="T44" fmla="*/ 3888 w 23"/>
                <a:gd name="T45" fmla="*/ 1296 h 23"/>
                <a:gd name="T46" fmla="*/ 3456 w 23"/>
                <a:gd name="T47" fmla="*/ 2160 h 23"/>
                <a:gd name="T48" fmla="*/ 3888 w 23"/>
                <a:gd name="T49" fmla="*/ 2808 h 23"/>
                <a:gd name="T50" fmla="*/ 4320 w 23"/>
                <a:gd name="T51" fmla="*/ 3024 h 23"/>
                <a:gd name="T52" fmla="*/ 4752 w 23"/>
                <a:gd name="T53" fmla="*/ 3456 h 23"/>
                <a:gd name="T54" fmla="*/ 4536 w 23"/>
                <a:gd name="T55" fmla="*/ 4104 h 23"/>
                <a:gd name="T56" fmla="*/ 4968 w 23"/>
                <a:gd name="T57" fmla="*/ 4536 h 23"/>
                <a:gd name="T58" fmla="*/ 4752 w 23"/>
                <a:gd name="T59" fmla="*/ 4536 h 2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3"/>
                <a:gd name="T91" fmla="*/ 0 h 23"/>
                <a:gd name="T92" fmla="*/ 23 w 23"/>
                <a:gd name="T93" fmla="*/ 23 h 2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3" h="23">
                  <a:moveTo>
                    <a:pt x="22" y="21"/>
                  </a:moveTo>
                  <a:lnTo>
                    <a:pt x="20" y="21"/>
                  </a:lnTo>
                  <a:lnTo>
                    <a:pt x="19" y="22"/>
                  </a:lnTo>
                  <a:lnTo>
                    <a:pt x="19" y="23"/>
                  </a:lnTo>
                  <a:lnTo>
                    <a:pt x="15" y="23"/>
                  </a:lnTo>
                  <a:lnTo>
                    <a:pt x="11" y="22"/>
                  </a:lnTo>
                  <a:lnTo>
                    <a:pt x="11" y="19"/>
                  </a:lnTo>
                  <a:lnTo>
                    <a:pt x="9" y="18"/>
                  </a:lnTo>
                  <a:lnTo>
                    <a:pt x="5" y="15"/>
                  </a:lnTo>
                  <a:lnTo>
                    <a:pt x="2" y="14"/>
                  </a:lnTo>
                  <a:lnTo>
                    <a:pt x="0" y="12"/>
                  </a:lnTo>
                  <a:lnTo>
                    <a:pt x="1" y="11"/>
                  </a:lnTo>
                  <a:lnTo>
                    <a:pt x="6" y="8"/>
                  </a:lnTo>
                  <a:lnTo>
                    <a:pt x="7" y="5"/>
                  </a:lnTo>
                  <a:lnTo>
                    <a:pt x="5" y="3"/>
                  </a:lnTo>
                  <a:lnTo>
                    <a:pt x="8" y="1"/>
                  </a:lnTo>
                  <a:lnTo>
                    <a:pt x="10" y="0"/>
                  </a:lnTo>
                  <a:lnTo>
                    <a:pt x="12" y="0"/>
                  </a:lnTo>
                  <a:lnTo>
                    <a:pt x="13" y="1"/>
                  </a:lnTo>
                  <a:lnTo>
                    <a:pt x="14" y="1"/>
                  </a:lnTo>
                  <a:lnTo>
                    <a:pt x="16" y="5"/>
                  </a:lnTo>
                  <a:lnTo>
                    <a:pt x="17" y="5"/>
                  </a:lnTo>
                  <a:lnTo>
                    <a:pt x="18" y="6"/>
                  </a:lnTo>
                  <a:lnTo>
                    <a:pt x="16" y="10"/>
                  </a:lnTo>
                  <a:lnTo>
                    <a:pt x="18" y="13"/>
                  </a:lnTo>
                  <a:lnTo>
                    <a:pt x="20" y="14"/>
                  </a:lnTo>
                  <a:lnTo>
                    <a:pt x="22" y="16"/>
                  </a:lnTo>
                  <a:lnTo>
                    <a:pt x="21" y="19"/>
                  </a:lnTo>
                  <a:lnTo>
                    <a:pt x="23" y="21"/>
                  </a:lnTo>
                  <a:lnTo>
                    <a:pt x="22" y="2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19" name="Freeform 1095"/>
            <p:cNvSpPr>
              <a:spLocks/>
            </p:cNvSpPr>
            <p:nvPr/>
          </p:nvSpPr>
          <p:spPr bwMode="auto">
            <a:xfrm>
              <a:off x="3907" y="2322"/>
              <a:ext cx="402" cy="408"/>
            </a:xfrm>
            <a:custGeom>
              <a:avLst/>
              <a:gdLst>
                <a:gd name="T0" fmla="*/ 6048 w 67"/>
                <a:gd name="T1" fmla="*/ 3456 h 68"/>
                <a:gd name="T2" fmla="*/ 6696 w 67"/>
                <a:gd name="T3" fmla="*/ 4104 h 68"/>
                <a:gd name="T4" fmla="*/ 8640 w 67"/>
                <a:gd name="T5" fmla="*/ 4752 h 68"/>
                <a:gd name="T6" fmla="*/ 9936 w 67"/>
                <a:gd name="T7" fmla="*/ 4536 h 68"/>
                <a:gd name="T8" fmla="*/ 10368 w 67"/>
                <a:gd name="T9" fmla="*/ 4104 h 68"/>
                <a:gd name="T10" fmla="*/ 12096 w 67"/>
                <a:gd name="T11" fmla="*/ 4536 h 68"/>
                <a:gd name="T12" fmla="*/ 14040 w 67"/>
                <a:gd name="T13" fmla="*/ 3240 h 68"/>
                <a:gd name="T14" fmla="*/ 14472 w 67"/>
                <a:gd name="T15" fmla="*/ 3888 h 68"/>
                <a:gd name="T16" fmla="*/ 13176 w 67"/>
                <a:gd name="T17" fmla="*/ 6048 h 68"/>
                <a:gd name="T18" fmla="*/ 12528 w 67"/>
                <a:gd name="T19" fmla="*/ 6480 h 68"/>
                <a:gd name="T20" fmla="*/ 12312 w 67"/>
                <a:gd name="T21" fmla="*/ 6912 h 68"/>
                <a:gd name="T22" fmla="*/ 11664 w 67"/>
                <a:gd name="T23" fmla="*/ 5832 h 68"/>
                <a:gd name="T24" fmla="*/ 11880 w 67"/>
                <a:gd name="T25" fmla="*/ 5184 h 68"/>
                <a:gd name="T26" fmla="*/ 10152 w 67"/>
                <a:gd name="T27" fmla="*/ 4968 h 68"/>
                <a:gd name="T28" fmla="*/ 10368 w 67"/>
                <a:gd name="T29" fmla="*/ 5400 h 68"/>
                <a:gd name="T30" fmla="*/ 9936 w 67"/>
                <a:gd name="T31" fmla="*/ 5616 h 68"/>
                <a:gd name="T32" fmla="*/ 10368 w 67"/>
                <a:gd name="T33" fmla="*/ 6696 h 68"/>
                <a:gd name="T34" fmla="*/ 9288 w 67"/>
                <a:gd name="T35" fmla="*/ 7992 h 68"/>
                <a:gd name="T36" fmla="*/ 9072 w 67"/>
                <a:gd name="T37" fmla="*/ 8424 h 68"/>
                <a:gd name="T38" fmla="*/ 8208 w 67"/>
                <a:gd name="T39" fmla="*/ 9288 h 68"/>
                <a:gd name="T40" fmla="*/ 7560 w 67"/>
                <a:gd name="T41" fmla="*/ 9720 h 68"/>
                <a:gd name="T42" fmla="*/ 6696 w 67"/>
                <a:gd name="T43" fmla="*/ 10368 h 68"/>
                <a:gd name="T44" fmla="*/ 6048 w 67"/>
                <a:gd name="T45" fmla="*/ 11016 h 68"/>
                <a:gd name="T46" fmla="*/ 6048 w 67"/>
                <a:gd name="T47" fmla="*/ 12312 h 68"/>
                <a:gd name="T48" fmla="*/ 5616 w 67"/>
                <a:gd name="T49" fmla="*/ 13392 h 68"/>
                <a:gd name="T50" fmla="*/ 5184 w 67"/>
                <a:gd name="T51" fmla="*/ 14040 h 68"/>
                <a:gd name="T52" fmla="*/ 4752 w 67"/>
                <a:gd name="T53" fmla="*/ 14688 h 68"/>
                <a:gd name="T54" fmla="*/ 4104 w 67"/>
                <a:gd name="T55" fmla="*/ 13608 h 68"/>
                <a:gd name="T56" fmla="*/ 3456 w 67"/>
                <a:gd name="T57" fmla="*/ 12312 h 68"/>
                <a:gd name="T58" fmla="*/ 3240 w 67"/>
                <a:gd name="T59" fmla="*/ 11448 h 68"/>
                <a:gd name="T60" fmla="*/ 2376 w 67"/>
                <a:gd name="T61" fmla="*/ 9504 h 68"/>
                <a:gd name="T62" fmla="*/ 2160 w 67"/>
                <a:gd name="T63" fmla="*/ 7776 h 68"/>
                <a:gd name="T64" fmla="*/ 1944 w 67"/>
                <a:gd name="T65" fmla="*/ 7776 h 68"/>
                <a:gd name="T66" fmla="*/ 1296 w 67"/>
                <a:gd name="T67" fmla="*/ 8208 h 68"/>
                <a:gd name="T68" fmla="*/ 432 w 67"/>
                <a:gd name="T69" fmla="*/ 7128 h 68"/>
                <a:gd name="T70" fmla="*/ 1080 w 67"/>
                <a:gd name="T71" fmla="*/ 6912 h 68"/>
                <a:gd name="T72" fmla="*/ 216 w 67"/>
                <a:gd name="T73" fmla="*/ 6912 h 68"/>
                <a:gd name="T74" fmla="*/ 0 w 67"/>
                <a:gd name="T75" fmla="*/ 6480 h 68"/>
                <a:gd name="T76" fmla="*/ 648 w 67"/>
                <a:gd name="T77" fmla="*/ 6048 h 68"/>
                <a:gd name="T78" fmla="*/ 864 w 67"/>
                <a:gd name="T79" fmla="*/ 4752 h 68"/>
                <a:gd name="T80" fmla="*/ 1512 w 67"/>
                <a:gd name="T81" fmla="*/ 4104 h 68"/>
                <a:gd name="T82" fmla="*/ 3024 w 67"/>
                <a:gd name="T83" fmla="*/ 2592 h 68"/>
                <a:gd name="T84" fmla="*/ 3672 w 67"/>
                <a:gd name="T85" fmla="*/ 1512 h 68"/>
                <a:gd name="T86" fmla="*/ 3024 w 67"/>
                <a:gd name="T87" fmla="*/ 216 h 68"/>
                <a:gd name="T88" fmla="*/ 4536 w 67"/>
                <a:gd name="T89" fmla="*/ 0 h 68"/>
                <a:gd name="T90" fmla="*/ 4968 w 67"/>
                <a:gd name="T91" fmla="*/ 432 h 68"/>
                <a:gd name="T92" fmla="*/ 5400 w 67"/>
                <a:gd name="T93" fmla="*/ 1296 h 68"/>
                <a:gd name="T94" fmla="*/ 4968 w 67"/>
                <a:gd name="T95" fmla="*/ 1512 h 68"/>
                <a:gd name="T96" fmla="*/ 5400 w 67"/>
                <a:gd name="T97" fmla="*/ 2376 h 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68"/>
                <a:gd name="T149" fmla="*/ 67 w 67"/>
                <a:gd name="T150" fmla="*/ 68 h 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68">
                  <a:moveTo>
                    <a:pt x="29" y="13"/>
                  </a:moveTo>
                  <a:lnTo>
                    <a:pt x="28" y="14"/>
                  </a:lnTo>
                  <a:lnTo>
                    <a:pt x="28" y="16"/>
                  </a:lnTo>
                  <a:lnTo>
                    <a:pt x="28" y="17"/>
                  </a:lnTo>
                  <a:lnTo>
                    <a:pt x="30" y="18"/>
                  </a:lnTo>
                  <a:lnTo>
                    <a:pt x="31" y="19"/>
                  </a:lnTo>
                  <a:lnTo>
                    <a:pt x="35" y="20"/>
                  </a:lnTo>
                  <a:lnTo>
                    <a:pt x="38" y="20"/>
                  </a:lnTo>
                  <a:lnTo>
                    <a:pt x="40" y="22"/>
                  </a:lnTo>
                  <a:lnTo>
                    <a:pt x="43" y="23"/>
                  </a:lnTo>
                  <a:lnTo>
                    <a:pt x="46" y="22"/>
                  </a:lnTo>
                  <a:lnTo>
                    <a:pt x="46" y="21"/>
                  </a:lnTo>
                  <a:lnTo>
                    <a:pt x="46" y="19"/>
                  </a:lnTo>
                  <a:lnTo>
                    <a:pt x="47" y="18"/>
                  </a:lnTo>
                  <a:lnTo>
                    <a:pt x="48" y="19"/>
                  </a:lnTo>
                  <a:lnTo>
                    <a:pt x="49" y="20"/>
                  </a:lnTo>
                  <a:lnTo>
                    <a:pt x="50" y="22"/>
                  </a:lnTo>
                  <a:lnTo>
                    <a:pt x="56" y="21"/>
                  </a:lnTo>
                  <a:lnTo>
                    <a:pt x="56" y="19"/>
                  </a:lnTo>
                  <a:lnTo>
                    <a:pt x="60" y="16"/>
                  </a:lnTo>
                  <a:lnTo>
                    <a:pt x="65" y="15"/>
                  </a:lnTo>
                  <a:lnTo>
                    <a:pt x="66" y="15"/>
                  </a:lnTo>
                  <a:lnTo>
                    <a:pt x="66" y="16"/>
                  </a:lnTo>
                  <a:lnTo>
                    <a:pt x="67" y="18"/>
                  </a:lnTo>
                  <a:lnTo>
                    <a:pt x="66" y="19"/>
                  </a:lnTo>
                  <a:lnTo>
                    <a:pt x="63" y="21"/>
                  </a:lnTo>
                  <a:lnTo>
                    <a:pt x="61" y="28"/>
                  </a:lnTo>
                  <a:lnTo>
                    <a:pt x="60" y="28"/>
                  </a:lnTo>
                  <a:lnTo>
                    <a:pt x="59" y="29"/>
                  </a:lnTo>
                  <a:lnTo>
                    <a:pt x="58" y="30"/>
                  </a:lnTo>
                  <a:lnTo>
                    <a:pt x="59" y="33"/>
                  </a:lnTo>
                  <a:lnTo>
                    <a:pt x="57" y="34"/>
                  </a:lnTo>
                  <a:lnTo>
                    <a:pt x="57" y="32"/>
                  </a:lnTo>
                  <a:lnTo>
                    <a:pt x="56" y="30"/>
                  </a:lnTo>
                  <a:lnTo>
                    <a:pt x="54" y="29"/>
                  </a:lnTo>
                  <a:lnTo>
                    <a:pt x="54" y="27"/>
                  </a:lnTo>
                  <a:lnTo>
                    <a:pt x="55" y="26"/>
                  </a:lnTo>
                  <a:lnTo>
                    <a:pt x="56" y="25"/>
                  </a:lnTo>
                  <a:lnTo>
                    <a:pt x="55" y="24"/>
                  </a:lnTo>
                  <a:lnTo>
                    <a:pt x="51" y="24"/>
                  </a:lnTo>
                  <a:lnTo>
                    <a:pt x="49" y="23"/>
                  </a:lnTo>
                  <a:lnTo>
                    <a:pt x="47" y="23"/>
                  </a:lnTo>
                  <a:lnTo>
                    <a:pt x="46" y="24"/>
                  </a:lnTo>
                  <a:lnTo>
                    <a:pt x="47" y="24"/>
                  </a:lnTo>
                  <a:lnTo>
                    <a:pt x="48" y="25"/>
                  </a:lnTo>
                  <a:lnTo>
                    <a:pt x="48" y="26"/>
                  </a:lnTo>
                  <a:lnTo>
                    <a:pt x="46" y="26"/>
                  </a:lnTo>
                  <a:lnTo>
                    <a:pt x="47" y="28"/>
                  </a:lnTo>
                  <a:lnTo>
                    <a:pt x="48" y="30"/>
                  </a:lnTo>
                  <a:lnTo>
                    <a:pt x="48" y="31"/>
                  </a:lnTo>
                  <a:lnTo>
                    <a:pt x="48" y="34"/>
                  </a:lnTo>
                  <a:lnTo>
                    <a:pt x="44" y="35"/>
                  </a:lnTo>
                  <a:lnTo>
                    <a:pt x="43" y="37"/>
                  </a:lnTo>
                  <a:lnTo>
                    <a:pt x="44" y="38"/>
                  </a:lnTo>
                  <a:lnTo>
                    <a:pt x="43" y="39"/>
                  </a:lnTo>
                  <a:lnTo>
                    <a:pt x="42" y="39"/>
                  </a:lnTo>
                  <a:lnTo>
                    <a:pt x="40" y="40"/>
                  </a:lnTo>
                  <a:lnTo>
                    <a:pt x="38" y="41"/>
                  </a:lnTo>
                  <a:lnTo>
                    <a:pt x="38" y="43"/>
                  </a:lnTo>
                  <a:lnTo>
                    <a:pt x="37" y="43"/>
                  </a:lnTo>
                  <a:lnTo>
                    <a:pt x="36" y="44"/>
                  </a:lnTo>
                  <a:lnTo>
                    <a:pt x="35" y="45"/>
                  </a:lnTo>
                  <a:lnTo>
                    <a:pt x="33" y="47"/>
                  </a:lnTo>
                  <a:lnTo>
                    <a:pt x="32" y="48"/>
                  </a:lnTo>
                  <a:lnTo>
                    <a:pt x="31" y="48"/>
                  </a:lnTo>
                  <a:lnTo>
                    <a:pt x="30" y="50"/>
                  </a:lnTo>
                  <a:lnTo>
                    <a:pt x="28" y="50"/>
                  </a:lnTo>
                  <a:lnTo>
                    <a:pt x="28" y="51"/>
                  </a:lnTo>
                  <a:lnTo>
                    <a:pt x="28" y="53"/>
                  </a:lnTo>
                  <a:lnTo>
                    <a:pt x="28" y="54"/>
                  </a:lnTo>
                  <a:lnTo>
                    <a:pt x="28" y="57"/>
                  </a:lnTo>
                  <a:lnTo>
                    <a:pt x="27" y="59"/>
                  </a:lnTo>
                  <a:lnTo>
                    <a:pt x="27" y="62"/>
                  </a:lnTo>
                  <a:lnTo>
                    <a:pt x="26" y="62"/>
                  </a:lnTo>
                  <a:lnTo>
                    <a:pt x="26" y="63"/>
                  </a:lnTo>
                  <a:lnTo>
                    <a:pt x="26" y="64"/>
                  </a:lnTo>
                  <a:lnTo>
                    <a:pt x="24" y="65"/>
                  </a:lnTo>
                  <a:lnTo>
                    <a:pt x="24" y="66"/>
                  </a:lnTo>
                  <a:lnTo>
                    <a:pt x="23" y="66"/>
                  </a:lnTo>
                  <a:lnTo>
                    <a:pt x="22" y="68"/>
                  </a:lnTo>
                  <a:lnTo>
                    <a:pt x="20" y="67"/>
                  </a:lnTo>
                  <a:lnTo>
                    <a:pt x="19" y="66"/>
                  </a:lnTo>
                  <a:lnTo>
                    <a:pt x="19" y="63"/>
                  </a:lnTo>
                  <a:lnTo>
                    <a:pt x="18" y="61"/>
                  </a:lnTo>
                  <a:lnTo>
                    <a:pt x="17" y="59"/>
                  </a:lnTo>
                  <a:lnTo>
                    <a:pt x="16" y="57"/>
                  </a:lnTo>
                  <a:lnTo>
                    <a:pt x="15" y="56"/>
                  </a:lnTo>
                  <a:lnTo>
                    <a:pt x="15" y="55"/>
                  </a:lnTo>
                  <a:lnTo>
                    <a:pt x="15" y="53"/>
                  </a:lnTo>
                  <a:lnTo>
                    <a:pt x="13" y="50"/>
                  </a:lnTo>
                  <a:lnTo>
                    <a:pt x="12" y="48"/>
                  </a:lnTo>
                  <a:lnTo>
                    <a:pt x="11" y="44"/>
                  </a:lnTo>
                  <a:lnTo>
                    <a:pt x="10" y="41"/>
                  </a:lnTo>
                  <a:lnTo>
                    <a:pt x="10" y="37"/>
                  </a:lnTo>
                  <a:lnTo>
                    <a:pt x="10" y="36"/>
                  </a:lnTo>
                  <a:lnTo>
                    <a:pt x="10" y="34"/>
                  </a:lnTo>
                  <a:lnTo>
                    <a:pt x="9" y="34"/>
                  </a:lnTo>
                  <a:lnTo>
                    <a:pt x="9" y="36"/>
                  </a:lnTo>
                  <a:lnTo>
                    <a:pt x="8" y="37"/>
                  </a:lnTo>
                  <a:lnTo>
                    <a:pt x="6" y="38"/>
                  </a:lnTo>
                  <a:lnTo>
                    <a:pt x="4" y="37"/>
                  </a:lnTo>
                  <a:lnTo>
                    <a:pt x="2" y="34"/>
                  </a:lnTo>
                  <a:lnTo>
                    <a:pt x="2" y="33"/>
                  </a:lnTo>
                  <a:lnTo>
                    <a:pt x="3" y="33"/>
                  </a:lnTo>
                  <a:lnTo>
                    <a:pt x="4" y="33"/>
                  </a:lnTo>
                  <a:lnTo>
                    <a:pt x="5" y="32"/>
                  </a:lnTo>
                  <a:lnTo>
                    <a:pt x="3" y="33"/>
                  </a:lnTo>
                  <a:lnTo>
                    <a:pt x="1" y="33"/>
                  </a:lnTo>
                  <a:lnTo>
                    <a:pt x="1" y="32"/>
                  </a:lnTo>
                  <a:lnTo>
                    <a:pt x="1" y="31"/>
                  </a:lnTo>
                  <a:lnTo>
                    <a:pt x="0" y="31"/>
                  </a:lnTo>
                  <a:lnTo>
                    <a:pt x="0" y="30"/>
                  </a:lnTo>
                  <a:lnTo>
                    <a:pt x="1" y="29"/>
                  </a:lnTo>
                  <a:lnTo>
                    <a:pt x="3" y="28"/>
                  </a:lnTo>
                  <a:lnTo>
                    <a:pt x="6" y="28"/>
                  </a:lnTo>
                  <a:lnTo>
                    <a:pt x="6" y="26"/>
                  </a:lnTo>
                  <a:lnTo>
                    <a:pt x="4" y="22"/>
                  </a:lnTo>
                  <a:lnTo>
                    <a:pt x="5" y="19"/>
                  </a:lnTo>
                  <a:lnTo>
                    <a:pt x="6" y="20"/>
                  </a:lnTo>
                  <a:lnTo>
                    <a:pt x="7" y="19"/>
                  </a:lnTo>
                  <a:lnTo>
                    <a:pt x="12" y="15"/>
                  </a:lnTo>
                  <a:lnTo>
                    <a:pt x="13" y="13"/>
                  </a:lnTo>
                  <a:lnTo>
                    <a:pt x="14" y="12"/>
                  </a:lnTo>
                  <a:lnTo>
                    <a:pt x="14" y="10"/>
                  </a:lnTo>
                  <a:lnTo>
                    <a:pt x="16" y="8"/>
                  </a:lnTo>
                  <a:lnTo>
                    <a:pt x="17" y="7"/>
                  </a:lnTo>
                  <a:lnTo>
                    <a:pt x="15" y="6"/>
                  </a:lnTo>
                  <a:lnTo>
                    <a:pt x="13" y="5"/>
                  </a:lnTo>
                  <a:lnTo>
                    <a:pt x="14" y="1"/>
                  </a:lnTo>
                  <a:lnTo>
                    <a:pt x="16" y="0"/>
                  </a:lnTo>
                  <a:lnTo>
                    <a:pt x="18" y="1"/>
                  </a:lnTo>
                  <a:lnTo>
                    <a:pt x="21" y="0"/>
                  </a:lnTo>
                  <a:lnTo>
                    <a:pt x="21" y="1"/>
                  </a:lnTo>
                  <a:lnTo>
                    <a:pt x="22" y="1"/>
                  </a:lnTo>
                  <a:lnTo>
                    <a:pt x="23" y="2"/>
                  </a:lnTo>
                  <a:lnTo>
                    <a:pt x="24" y="4"/>
                  </a:lnTo>
                  <a:lnTo>
                    <a:pt x="25" y="5"/>
                  </a:lnTo>
                  <a:lnTo>
                    <a:pt x="25" y="6"/>
                  </a:lnTo>
                  <a:lnTo>
                    <a:pt x="24" y="7"/>
                  </a:lnTo>
                  <a:lnTo>
                    <a:pt x="24" y="6"/>
                  </a:lnTo>
                  <a:lnTo>
                    <a:pt x="23" y="7"/>
                  </a:lnTo>
                  <a:lnTo>
                    <a:pt x="24" y="8"/>
                  </a:lnTo>
                  <a:lnTo>
                    <a:pt x="24" y="10"/>
                  </a:lnTo>
                  <a:lnTo>
                    <a:pt x="25" y="11"/>
                  </a:lnTo>
                  <a:lnTo>
                    <a:pt x="27" y="11"/>
                  </a:lnTo>
                  <a:lnTo>
                    <a:pt x="29" y="1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20" name="Freeform 1096"/>
            <p:cNvSpPr>
              <a:spLocks/>
            </p:cNvSpPr>
            <p:nvPr/>
          </p:nvSpPr>
          <p:spPr bwMode="auto">
            <a:xfrm>
              <a:off x="3907" y="2322"/>
              <a:ext cx="402" cy="408"/>
            </a:xfrm>
            <a:custGeom>
              <a:avLst/>
              <a:gdLst>
                <a:gd name="T0" fmla="*/ 6048 w 67"/>
                <a:gd name="T1" fmla="*/ 3456 h 68"/>
                <a:gd name="T2" fmla="*/ 6696 w 67"/>
                <a:gd name="T3" fmla="*/ 4104 h 68"/>
                <a:gd name="T4" fmla="*/ 8640 w 67"/>
                <a:gd name="T5" fmla="*/ 4752 h 68"/>
                <a:gd name="T6" fmla="*/ 9936 w 67"/>
                <a:gd name="T7" fmla="*/ 4536 h 68"/>
                <a:gd name="T8" fmla="*/ 10368 w 67"/>
                <a:gd name="T9" fmla="*/ 4104 h 68"/>
                <a:gd name="T10" fmla="*/ 12096 w 67"/>
                <a:gd name="T11" fmla="*/ 4536 h 68"/>
                <a:gd name="T12" fmla="*/ 14040 w 67"/>
                <a:gd name="T13" fmla="*/ 3240 h 68"/>
                <a:gd name="T14" fmla="*/ 14472 w 67"/>
                <a:gd name="T15" fmla="*/ 3888 h 68"/>
                <a:gd name="T16" fmla="*/ 13176 w 67"/>
                <a:gd name="T17" fmla="*/ 6048 h 68"/>
                <a:gd name="T18" fmla="*/ 12528 w 67"/>
                <a:gd name="T19" fmla="*/ 6480 h 68"/>
                <a:gd name="T20" fmla="*/ 12312 w 67"/>
                <a:gd name="T21" fmla="*/ 6912 h 68"/>
                <a:gd name="T22" fmla="*/ 11664 w 67"/>
                <a:gd name="T23" fmla="*/ 5832 h 68"/>
                <a:gd name="T24" fmla="*/ 11880 w 67"/>
                <a:gd name="T25" fmla="*/ 5184 h 68"/>
                <a:gd name="T26" fmla="*/ 10152 w 67"/>
                <a:gd name="T27" fmla="*/ 4968 h 68"/>
                <a:gd name="T28" fmla="*/ 10368 w 67"/>
                <a:gd name="T29" fmla="*/ 5400 h 68"/>
                <a:gd name="T30" fmla="*/ 9936 w 67"/>
                <a:gd name="T31" fmla="*/ 5616 h 68"/>
                <a:gd name="T32" fmla="*/ 10368 w 67"/>
                <a:gd name="T33" fmla="*/ 6696 h 68"/>
                <a:gd name="T34" fmla="*/ 9288 w 67"/>
                <a:gd name="T35" fmla="*/ 7992 h 68"/>
                <a:gd name="T36" fmla="*/ 9072 w 67"/>
                <a:gd name="T37" fmla="*/ 8424 h 68"/>
                <a:gd name="T38" fmla="*/ 8208 w 67"/>
                <a:gd name="T39" fmla="*/ 9288 h 68"/>
                <a:gd name="T40" fmla="*/ 7560 w 67"/>
                <a:gd name="T41" fmla="*/ 9720 h 68"/>
                <a:gd name="T42" fmla="*/ 6696 w 67"/>
                <a:gd name="T43" fmla="*/ 10368 h 68"/>
                <a:gd name="T44" fmla="*/ 6048 w 67"/>
                <a:gd name="T45" fmla="*/ 11016 h 68"/>
                <a:gd name="T46" fmla="*/ 6048 w 67"/>
                <a:gd name="T47" fmla="*/ 12312 h 68"/>
                <a:gd name="T48" fmla="*/ 5616 w 67"/>
                <a:gd name="T49" fmla="*/ 13392 h 68"/>
                <a:gd name="T50" fmla="*/ 5184 w 67"/>
                <a:gd name="T51" fmla="*/ 14040 h 68"/>
                <a:gd name="T52" fmla="*/ 4752 w 67"/>
                <a:gd name="T53" fmla="*/ 14688 h 68"/>
                <a:gd name="T54" fmla="*/ 4104 w 67"/>
                <a:gd name="T55" fmla="*/ 13608 h 68"/>
                <a:gd name="T56" fmla="*/ 3456 w 67"/>
                <a:gd name="T57" fmla="*/ 12312 h 68"/>
                <a:gd name="T58" fmla="*/ 3240 w 67"/>
                <a:gd name="T59" fmla="*/ 11448 h 68"/>
                <a:gd name="T60" fmla="*/ 2376 w 67"/>
                <a:gd name="T61" fmla="*/ 9504 h 68"/>
                <a:gd name="T62" fmla="*/ 2160 w 67"/>
                <a:gd name="T63" fmla="*/ 7776 h 68"/>
                <a:gd name="T64" fmla="*/ 1944 w 67"/>
                <a:gd name="T65" fmla="*/ 7776 h 68"/>
                <a:gd name="T66" fmla="*/ 1296 w 67"/>
                <a:gd name="T67" fmla="*/ 8208 h 68"/>
                <a:gd name="T68" fmla="*/ 432 w 67"/>
                <a:gd name="T69" fmla="*/ 7128 h 68"/>
                <a:gd name="T70" fmla="*/ 1080 w 67"/>
                <a:gd name="T71" fmla="*/ 6912 h 68"/>
                <a:gd name="T72" fmla="*/ 216 w 67"/>
                <a:gd name="T73" fmla="*/ 6912 h 68"/>
                <a:gd name="T74" fmla="*/ 0 w 67"/>
                <a:gd name="T75" fmla="*/ 6480 h 68"/>
                <a:gd name="T76" fmla="*/ 648 w 67"/>
                <a:gd name="T77" fmla="*/ 6048 h 68"/>
                <a:gd name="T78" fmla="*/ 864 w 67"/>
                <a:gd name="T79" fmla="*/ 4752 h 68"/>
                <a:gd name="T80" fmla="*/ 1512 w 67"/>
                <a:gd name="T81" fmla="*/ 4104 h 68"/>
                <a:gd name="T82" fmla="*/ 3024 w 67"/>
                <a:gd name="T83" fmla="*/ 2592 h 68"/>
                <a:gd name="T84" fmla="*/ 3672 w 67"/>
                <a:gd name="T85" fmla="*/ 1512 h 68"/>
                <a:gd name="T86" fmla="*/ 3024 w 67"/>
                <a:gd name="T87" fmla="*/ 216 h 68"/>
                <a:gd name="T88" fmla="*/ 4536 w 67"/>
                <a:gd name="T89" fmla="*/ 0 h 68"/>
                <a:gd name="T90" fmla="*/ 4968 w 67"/>
                <a:gd name="T91" fmla="*/ 432 h 68"/>
                <a:gd name="T92" fmla="*/ 5400 w 67"/>
                <a:gd name="T93" fmla="*/ 1296 h 68"/>
                <a:gd name="T94" fmla="*/ 4968 w 67"/>
                <a:gd name="T95" fmla="*/ 1512 h 68"/>
                <a:gd name="T96" fmla="*/ 5400 w 67"/>
                <a:gd name="T97" fmla="*/ 2376 h 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68"/>
                <a:gd name="T149" fmla="*/ 67 w 67"/>
                <a:gd name="T150" fmla="*/ 68 h 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68">
                  <a:moveTo>
                    <a:pt x="29" y="13"/>
                  </a:moveTo>
                  <a:lnTo>
                    <a:pt x="28" y="14"/>
                  </a:lnTo>
                  <a:lnTo>
                    <a:pt x="28" y="16"/>
                  </a:lnTo>
                  <a:lnTo>
                    <a:pt x="28" y="17"/>
                  </a:lnTo>
                  <a:lnTo>
                    <a:pt x="30" y="18"/>
                  </a:lnTo>
                  <a:lnTo>
                    <a:pt x="31" y="19"/>
                  </a:lnTo>
                  <a:lnTo>
                    <a:pt x="35" y="20"/>
                  </a:lnTo>
                  <a:lnTo>
                    <a:pt x="38" y="20"/>
                  </a:lnTo>
                  <a:lnTo>
                    <a:pt x="40" y="22"/>
                  </a:lnTo>
                  <a:lnTo>
                    <a:pt x="43" y="23"/>
                  </a:lnTo>
                  <a:lnTo>
                    <a:pt x="46" y="22"/>
                  </a:lnTo>
                  <a:lnTo>
                    <a:pt x="46" y="21"/>
                  </a:lnTo>
                  <a:lnTo>
                    <a:pt x="46" y="19"/>
                  </a:lnTo>
                  <a:lnTo>
                    <a:pt x="47" y="18"/>
                  </a:lnTo>
                  <a:lnTo>
                    <a:pt x="48" y="19"/>
                  </a:lnTo>
                  <a:lnTo>
                    <a:pt x="49" y="20"/>
                  </a:lnTo>
                  <a:lnTo>
                    <a:pt x="50" y="22"/>
                  </a:lnTo>
                  <a:lnTo>
                    <a:pt x="56" y="21"/>
                  </a:lnTo>
                  <a:lnTo>
                    <a:pt x="56" y="19"/>
                  </a:lnTo>
                  <a:lnTo>
                    <a:pt x="60" y="16"/>
                  </a:lnTo>
                  <a:lnTo>
                    <a:pt x="65" y="15"/>
                  </a:lnTo>
                  <a:lnTo>
                    <a:pt x="66" y="15"/>
                  </a:lnTo>
                  <a:lnTo>
                    <a:pt x="66" y="16"/>
                  </a:lnTo>
                  <a:lnTo>
                    <a:pt x="67" y="18"/>
                  </a:lnTo>
                  <a:lnTo>
                    <a:pt x="66" y="19"/>
                  </a:lnTo>
                  <a:lnTo>
                    <a:pt x="63" y="21"/>
                  </a:lnTo>
                  <a:lnTo>
                    <a:pt x="61" y="28"/>
                  </a:lnTo>
                  <a:lnTo>
                    <a:pt x="60" y="28"/>
                  </a:lnTo>
                  <a:lnTo>
                    <a:pt x="59" y="29"/>
                  </a:lnTo>
                  <a:lnTo>
                    <a:pt x="58" y="30"/>
                  </a:lnTo>
                  <a:lnTo>
                    <a:pt x="59" y="33"/>
                  </a:lnTo>
                  <a:lnTo>
                    <a:pt x="57" y="34"/>
                  </a:lnTo>
                  <a:lnTo>
                    <a:pt x="57" y="32"/>
                  </a:lnTo>
                  <a:lnTo>
                    <a:pt x="56" y="30"/>
                  </a:lnTo>
                  <a:lnTo>
                    <a:pt x="54" y="29"/>
                  </a:lnTo>
                  <a:lnTo>
                    <a:pt x="54" y="27"/>
                  </a:lnTo>
                  <a:lnTo>
                    <a:pt x="55" y="26"/>
                  </a:lnTo>
                  <a:lnTo>
                    <a:pt x="56" y="25"/>
                  </a:lnTo>
                  <a:lnTo>
                    <a:pt x="55" y="24"/>
                  </a:lnTo>
                  <a:lnTo>
                    <a:pt x="51" y="24"/>
                  </a:lnTo>
                  <a:lnTo>
                    <a:pt x="49" y="23"/>
                  </a:lnTo>
                  <a:lnTo>
                    <a:pt x="47" y="23"/>
                  </a:lnTo>
                  <a:lnTo>
                    <a:pt x="46" y="24"/>
                  </a:lnTo>
                  <a:lnTo>
                    <a:pt x="47" y="24"/>
                  </a:lnTo>
                  <a:lnTo>
                    <a:pt x="48" y="25"/>
                  </a:lnTo>
                  <a:lnTo>
                    <a:pt x="48" y="26"/>
                  </a:lnTo>
                  <a:lnTo>
                    <a:pt x="46" y="26"/>
                  </a:lnTo>
                  <a:lnTo>
                    <a:pt x="47" y="28"/>
                  </a:lnTo>
                  <a:lnTo>
                    <a:pt x="48" y="30"/>
                  </a:lnTo>
                  <a:lnTo>
                    <a:pt x="48" y="31"/>
                  </a:lnTo>
                  <a:lnTo>
                    <a:pt x="48" y="34"/>
                  </a:lnTo>
                  <a:lnTo>
                    <a:pt x="44" y="35"/>
                  </a:lnTo>
                  <a:lnTo>
                    <a:pt x="43" y="37"/>
                  </a:lnTo>
                  <a:lnTo>
                    <a:pt x="44" y="38"/>
                  </a:lnTo>
                  <a:lnTo>
                    <a:pt x="43" y="39"/>
                  </a:lnTo>
                  <a:lnTo>
                    <a:pt x="42" y="39"/>
                  </a:lnTo>
                  <a:lnTo>
                    <a:pt x="40" y="40"/>
                  </a:lnTo>
                  <a:lnTo>
                    <a:pt x="38" y="41"/>
                  </a:lnTo>
                  <a:lnTo>
                    <a:pt x="38" y="43"/>
                  </a:lnTo>
                  <a:lnTo>
                    <a:pt x="37" y="43"/>
                  </a:lnTo>
                  <a:lnTo>
                    <a:pt x="36" y="44"/>
                  </a:lnTo>
                  <a:lnTo>
                    <a:pt x="35" y="45"/>
                  </a:lnTo>
                  <a:lnTo>
                    <a:pt x="33" y="47"/>
                  </a:lnTo>
                  <a:lnTo>
                    <a:pt x="32" y="48"/>
                  </a:lnTo>
                  <a:lnTo>
                    <a:pt x="31" y="48"/>
                  </a:lnTo>
                  <a:lnTo>
                    <a:pt x="30" y="50"/>
                  </a:lnTo>
                  <a:lnTo>
                    <a:pt x="28" y="50"/>
                  </a:lnTo>
                  <a:lnTo>
                    <a:pt x="28" y="51"/>
                  </a:lnTo>
                  <a:lnTo>
                    <a:pt x="28" y="53"/>
                  </a:lnTo>
                  <a:lnTo>
                    <a:pt x="28" y="54"/>
                  </a:lnTo>
                  <a:lnTo>
                    <a:pt x="28" y="57"/>
                  </a:lnTo>
                  <a:lnTo>
                    <a:pt x="27" y="59"/>
                  </a:lnTo>
                  <a:lnTo>
                    <a:pt x="27" y="62"/>
                  </a:lnTo>
                  <a:lnTo>
                    <a:pt x="26" y="62"/>
                  </a:lnTo>
                  <a:lnTo>
                    <a:pt x="26" y="63"/>
                  </a:lnTo>
                  <a:lnTo>
                    <a:pt x="26" y="64"/>
                  </a:lnTo>
                  <a:lnTo>
                    <a:pt x="24" y="65"/>
                  </a:lnTo>
                  <a:lnTo>
                    <a:pt x="24" y="66"/>
                  </a:lnTo>
                  <a:lnTo>
                    <a:pt x="23" y="66"/>
                  </a:lnTo>
                  <a:lnTo>
                    <a:pt x="22" y="68"/>
                  </a:lnTo>
                  <a:lnTo>
                    <a:pt x="20" y="67"/>
                  </a:lnTo>
                  <a:lnTo>
                    <a:pt x="19" y="66"/>
                  </a:lnTo>
                  <a:lnTo>
                    <a:pt x="19" y="63"/>
                  </a:lnTo>
                  <a:lnTo>
                    <a:pt x="18" y="61"/>
                  </a:lnTo>
                  <a:lnTo>
                    <a:pt x="17" y="59"/>
                  </a:lnTo>
                  <a:lnTo>
                    <a:pt x="16" y="57"/>
                  </a:lnTo>
                  <a:lnTo>
                    <a:pt x="15" y="56"/>
                  </a:lnTo>
                  <a:lnTo>
                    <a:pt x="15" y="55"/>
                  </a:lnTo>
                  <a:lnTo>
                    <a:pt x="15" y="53"/>
                  </a:lnTo>
                  <a:lnTo>
                    <a:pt x="13" y="50"/>
                  </a:lnTo>
                  <a:lnTo>
                    <a:pt x="12" y="48"/>
                  </a:lnTo>
                  <a:lnTo>
                    <a:pt x="11" y="44"/>
                  </a:lnTo>
                  <a:lnTo>
                    <a:pt x="10" y="41"/>
                  </a:lnTo>
                  <a:lnTo>
                    <a:pt x="10" y="37"/>
                  </a:lnTo>
                  <a:lnTo>
                    <a:pt x="10" y="36"/>
                  </a:lnTo>
                  <a:lnTo>
                    <a:pt x="10" y="34"/>
                  </a:lnTo>
                  <a:lnTo>
                    <a:pt x="9" y="34"/>
                  </a:lnTo>
                  <a:lnTo>
                    <a:pt x="9" y="36"/>
                  </a:lnTo>
                  <a:lnTo>
                    <a:pt x="8" y="37"/>
                  </a:lnTo>
                  <a:lnTo>
                    <a:pt x="6" y="38"/>
                  </a:lnTo>
                  <a:lnTo>
                    <a:pt x="4" y="37"/>
                  </a:lnTo>
                  <a:lnTo>
                    <a:pt x="2" y="34"/>
                  </a:lnTo>
                  <a:lnTo>
                    <a:pt x="2" y="33"/>
                  </a:lnTo>
                  <a:lnTo>
                    <a:pt x="3" y="33"/>
                  </a:lnTo>
                  <a:lnTo>
                    <a:pt x="4" y="33"/>
                  </a:lnTo>
                  <a:lnTo>
                    <a:pt x="5" y="32"/>
                  </a:lnTo>
                  <a:lnTo>
                    <a:pt x="3" y="33"/>
                  </a:lnTo>
                  <a:lnTo>
                    <a:pt x="1" y="33"/>
                  </a:lnTo>
                  <a:lnTo>
                    <a:pt x="1" y="32"/>
                  </a:lnTo>
                  <a:lnTo>
                    <a:pt x="1" y="31"/>
                  </a:lnTo>
                  <a:lnTo>
                    <a:pt x="0" y="31"/>
                  </a:lnTo>
                  <a:lnTo>
                    <a:pt x="0" y="30"/>
                  </a:lnTo>
                  <a:lnTo>
                    <a:pt x="1" y="29"/>
                  </a:lnTo>
                  <a:lnTo>
                    <a:pt x="3" y="28"/>
                  </a:lnTo>
                  <a:lnTo>
                    <a:pt x="6" y="28"/>
                  </a:lnTo>
                  <a:lnTo>
                    <a:pt x="6" y="26"/>
                  </a:lnTo>
                  <a:lnTo>
                    <a:pt x="4" y="22"/>
                  </a:lnTo>
                  <a:lnTo>
                    <a:pt x="5" y="19"/>
                  </a:lnTo>
                  <a:lnTo>
                    <a:pt x="6" y="20"/>
                  </a:lnTo>
                  <a:lnTo>
                    <a:pt x="7" y="19"/>
                  </a:lnTo>
                  <a:lnTo>
                    <a:pt x="12" y="15"/>
                  </a:lnTo>
                  <a:lnTo>
                    <a:pt x="13" y="13"/>
                  </a:lnTo>
                  <a:lnTo>
                    <a:pt x="14" y="12"/>
                  </a:lnTo>
                  <a:lnTo>
                    <a:pt x="14" y="10"/>
                  </a:lnTo>
                  <a:lnTo>
                    <a:pt x="16" y="8"/>
                  </a:lnTo>
                  <a:lnTo>
                    <a:pt x="17" y="7"/>
                  </a:lnTo>
                  <a:lnTo>
                    <a:pt x="15" y="6"/>
                  </a:lnTo>
                  <a:lnTo>
                    <a:pt x="13" y="5"/>
                  </a:lnTo>
                  <a:lnTo>
                    <a:pt x="14" y="1"/>
                  </a:lnTo>
                  <a:lnTo>
                    <a:pt x="16" y="0"/>
                  </a:lnTo>
                  <a:lnTo>
                    <a:pt x="18" y="1"/>
                  </a:lnTo>
                  <a:lnTo>
                    <a:pt x="21" y="0"/>
                  </a:lnTo>
                  <a:lnTo>
                    <a:pt x="21" y="1"/>
                  </a:lnTo>
                  <a:lnTo>
                    <a:pt x="22" y="1"/>
                  </a:lnTo>
                  <a:lnTo>
                    <a:pt x="23" y="2"/>
                  </a:lnTo>
                  <a:lnTo>
                    <a:pt x="24" y="4"/>
                  </a:lnTo>
                  <a:lnTo>
                    <a:pt x="25" y="5"/>
                  </a:lnTo>
                  <a:lnTo>
                    <a:pt x="25" y="6"/>
                  </a:lnTo>
                  <a:lnTo>
                    <a:pt x="24" y="7"/>
                  </a:lnTo>
                  <a:lnTo>
                    <a:pt x="24" y="6"/>
                  </a:lnTo>
                  <a:lnTo>
                    <a:pt x="23" y="7"/>
                  </a:lnTo>
                  <a:lnTo>
                    <a:pt x="24" y="8"/>
                  </a:lnTo>
                  <a:lnTo>
                    <a:pt x="24" y="10"/>
                  </a:lnTo>
                  <a:lnTo>
                    <a:pt x="25" y="11"/>
                  </a:lnTo>
                  <a:lnTo>
                    <a:pt x="27" y="11"/>
                  </a:lnTo>
                  <a:lnTo>
                    <a:pt x="29" y="1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21" name="Freeform 1097"/>
            <p:cNvSpPr>
              <a:spLocks/>
            </p:cNvSpPr>
            <p:nvPr/>
          </p:nvSpPr>
          <p:spPr bwMode="auto">
            <a:xfrm>
              <a:off x="4321" y="2544"/>
              <a:ext cx="108" cy="216"/>
            </a:xfrm>
            <a:custGeom>
              <a:avLst/>
              <a:gdLst>
                <a:gd name="T0" fmla="*/ 1080 w 18"/>
                <a:gd name="T1" fmla="*/ 0 h 36"/>
                <a:gd name="T2" fmla="*/ 432 w 18"/>
                <a:gd name="T3" fmla="*/ 216 h 36"/>
                <a:gd name="T4" fmla="*/ 432 w 18"/>
                <a:gd name="T5" fmla="*/ 648 h 36"/>
                <a:gd name="T6" fmla="*/ 216 w 18"/>
                <a:gd name="T7" fmla="*/ 648 h 36"/>
                <a:gd name="T8" fmla="*/ 0 w 18"/>
                <a:gd name="T9" fmla="*/ 648 h 36"/>
                <a:gd name="T10" fmla="*/ 0 w 18"/>
                <a:gd name="T11" fmla="*/ 1296 h 36"/>
                <a:gd name="T12" fmla="*/ 432 w 18"/>
                <a:gd name="T13" fmla="*/ 1728 h 36"/>
                <a:gd name="T14" fmla="*/ 432 w 18"/>
                <a:gd name="T15" fmla="*/ 2376 h 36"/>
                <a:gd name="T16" fmla="*/ 216 w 18"/>
                <a:gd name="T17" fmla="*/ 2808 h 36"/>
                <a:gd name="T18" fmla="*/ 648 w 18"/>
                <a:gd name="T19" fmla="*/ 3672 h 36"/>
                <a:gd name="T20" fmla="*/ 648 w 18"/>
                <a:gd name="T21" fmla="*/ 4320 h 36"/>
                <a:gd name="T22" fmla="*/ 648 w 18"/>
                <a:gd name="T23" fmla="*/ 4752 h 36"/>
                <a:gd name="T24" fmla="*/ 432 w 18"/>
                <a:gd name="T25" fmla="*/ 5184 h 36"/>
                <a:gd name="T26" fmla="*/ 432 w 18"/>
                <a:gd name="T27" fmla="*/ 5400 h 36"/>
                <a:gd name="T28" fmla="*/ 432 w 18"/>
                <a:gd name="T29" fmla="*/ 5832 h 36"/>
                <a:gd name="T30" fmla="*/ 216 w 18"/>
                <a:gd name="T31" fmla="*/ 6048 h 36"/>
                <a:gd name="T32" fmla="*/ 216 w 18"/>
                <a:gd name="T33" fmla="*/ 6480 h 36"/>
                <a:gd name="T34" fmla="*/ 432 w 18"/>
                <a:gd name="T35" fmla="*/ 6696 h 36"/>
                <a:gd name="T36" fmla="*/ 864 w 18"/>
                <a:gd name="T37" fmla="*/ 6912 h 36"/>
                <a:gd name="T38" fmla="*/ 1080 w 18"/>
                <a:gd name="T39" fmla="*/ 7344 h 36"/>
                <a:gd name="T40" fmla="*/ 1512 w 18"/>
                <a:gd name="T41" fmla="*/ 7344 h 36"/>
                <a:gd name="T42" fmla="*/ 1728 w 18"/>
                <a:gd name="T43" fmla="*/ 7560 h 36"/>
                <a:gd name="T44" fmla="*/ 1944 w 18"/>
                <a:gd name="T45" fmla="*/ 7776 h 36"/>
                <a:gd name="T46" fmla="*/ 2376 w 18"/>
                <a:gd name="T47" fmla="*/ 7776 h 36"/>
                <a:gd name="T48" fmla="*/ 2160 w 18"/>
                <a:gd name="T49" fmla="*/ 7560 h 36"/>
                <a:gd name="T50" fmla="*/ 1944 w 18"/>
                <a:gd name="T51" fmla="*/ 7128 h 36"/>
                <a:gd name="T52" fmla="*/ 1512 w 18"/>
                <a:gd name="T53" fmla="*/ 7128 h 36"/>
                <a:gd name="T54" fmla="*/ 1296 w 18"/>
                <a:gd name="T55" fmla="*/ 6696 h 36"/>
                <a:gd name="T56" fmla="*/ 1080 w 18"/>
                <a:gd name="T57" fmla="*/ 6048 h 36"/>
                <a:gd name="T58" fmla="*/ 864 w 18"/>
                <a:gd name="T59" fmla="*/ 6048 h 36"/>
                <a:gd name="T60" fmla="*/ 648 w 18"/>
                <a:gd name="T61" fmla="*/ 5616 h 36"/>
                <a:gd name="T62" fmla="*/ 864 w 18"/>
                <a:gd name="T63" fmla="*/ 4968 h 36"/>
                <a:gd name="T64" fmla="*/ 1080 w 18"/>
                <a:gd name="T65" fmla="*/ 4536 h 36"/>
                <a:gd name="T66" fmla="*/ 1080 w 18"/>
                <a:gd name="T67" fmla="*/ 4104 h 36"/>
                <a:gd name="T68" fmla="*/ 1296 w 18"/>
                <a:gd name="T69" fmla="*/ 3888 h 36"/>
                <a:gd name="T70" fmla="*/ 1512 w 18"/>
                <a:gd name="T71" fmla="*/ 3888 h 36"/>
                <a:gd name="T72" fmla="*/ 1728 w 18"/>
                <a:gd name="T73" fmla="*/ 4320 h 36"/>
                <a:gd name="T74" fmla="*/ 2160 w 18"/>
                <a:gd name="T75" fmla="*/ 4320 h 36"/>
                <a:gd name="T76" fmla="*/ 2376 w 18"/>
                <a:gd name="T77" fmla="*/ 4536 h 36"/>
                <a:gd name="T78" fmla="*/ 2376 w 18"/>
                <a:gd name="T79" fmla="*/ 4104 h 36"/>
                <a:gd name="T80" fmla="*/ 2376 w 18"/>
                <a:gd name="T81" fmla="*/ 3888 h 36"/>
                <a:gd name="T82" fmla="*/ 2376 w 18"/>
                <a:gd name="T83" fmla="*/ 3672 h 36"/>
                <a:gd name="T84" fmla="*/ 2592 w 18"/>
                <a:gd name="T85" fmla="*/ 3456 h 36"/>
                <a:gd name="T86" fmla="*/ 2592 w 18"/>
                <a:gd name="T87" fmla="*/ 3240 h 36"/>
                <a:gd name="T88" fmla="*/ 2808 w 18"/>
                <a:gd name="T89" fmla="*/ 3240 h 36"/>
                <a:gd name="T90" fmla="*/ 3672 w 18"/>
                <a:gd name="T91" fmla="*/ 3240 h 36"/>
                <a:gd name="T92" fmla="*/ 3888 w 18"/>
                <a:gd name="T93" fmla="*/ 2592 h 36"/>
                <a:gd name="T94" fmla="*/ 3672 w 18"/>
                <a:gd name="T95" fmla="*/ 2376 h 36"/>
                <a:gd name="T96" fmla="*/ 3240 w 18"/>
                <a:gd name="T97" fmla="*/ 1728 h 36"/>
                <a:gd name="T98" fmla="*/ 3024 w 18"/>
                <a:gd name="T99" fmla="*/ 1296 h 36"/>
                <a:gd name="T100" fmla="*/ 2808 w 18"/>
                <a:gd name="T101" fmla="*/ 1080 h 36"/>
                <a:gd name="T102" fmla="*/ 2592 w 18"/>
                <a:gd name="T103" fmla="*/ 1296 h 36"/>
                <a:gd name="T104" fmla="*/ 2376 w 18"/>
                <a:gd name="T105" fmla="*/ 1296 h 36"/>
                <a:gd name="T106" fmla="*/ 2160 w 18"/>
                <a:gd name="T107" fmla="*/ 1296 h 36"/>
                <a:gd name="T108" fmla="*/ 1944 w 18"/>
                <a:gd name="T109" fmla="*/ 1296 h 36"/>
                <a:gd name="T110" fmla="*/ 1512 w 18"/>
                <a:gd name="T111" fmla="*/ 1512 h 36"/>
                <a:gd name="T112" fmla="*/ 1512 w 18"/>
                <a:gd name="T113" fmla="*/ 1296 h 36"/>
                <a:gd name="T114" fmla="*/ 1512 w 18"/>
                <a:gd name="T115" fmla="*/ 1296 h 36"/>
                <a:gd name="T116" fmla="*/ 1512 w 18"/>
                <a:gd name="T117" fmla="*/ 648 h 36"/>
                <a:gd name="T118" fmla="*/ 1296 w 18"/>
                <a:gd name="T119" fmla="*/ 432 h 36"/>
                <a:gd name="T120" fmla="*/ 1080 w 18"/>
                <a:gd name="T121" fmla="*/ 0 h 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
                <a:gd name="T184" fmla="*/ 0 h 36"/>
                <a:gd name="T185" fmla="*/ 18 w 18"/>
                <a:gd name="T186" fmla="*/ 36 h 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 h="36">
                  <a:moveTo>
                    <a:pt x="5" y="0"/>
                  </a:moveTo>
                  <a:lnTo>
                    <a:pt x="2" y="1"/>
                  </a:lnTo>
                  <a:lnTo>
                    <a:pt x="2" y="3"/>
                  </a:lnTo>
                  <a:lnTo>
                    <a:pt x="1" y="3"/>
                  </a:lnTo>
                  <a:lnTo>
                    <a:pt x="0" y="3"/>
                  </a:lnTo>
                  <a:lnTo>
                    <a:pt x="0" y="6"/>
                  </a:lnTo>
                  <a:lnTo>
                    <a:pt x="2" y="8"/>
                  </a:lnTo>
                  <a:lnTo>
                    <a:pt x="2" y="11"/>
                  </a:lnTo>
                  <a:lnTo>
                    <a:pt x="1" y="13"/>
                  </a:lnTo>
                  <a:lnTo>
                    <a:pt x="3" y="17"/>
                  </a:lnTo>
                  <a:lnTo>
                    <a:pt x="3" y="20"/>
                  </a:lnTo>
                  <a:lnTo>
                    <a:pt x="3" y="22"/>
                  </a:lnTo>
                  <a:lnTo>
                    <a:pt x="2" y="24"/>
                  </a:lnTo>
                  <a:lnTo>
                    <a:pt x="2" y="25"/>
                  </a:lnTo>
                  <a:lnTo>
                    <a:pt x="2" y="27"/>
                  </a:lnTo>
                  <a:lnTo>
                    <a:pt x="1" y="28"/>
                  </a:lnTo>
                  <a:lnTo>
                    <a:pt x="1" y="30"/>
                  </a:lnTo>
                  <a:lnTo>
                    <a:pt x="2" y="31"/>
                  </a:lnTo>
                  <a:lnTo>
                    <a:pt x="4" y="32"/>
                  </a:lnTo>
                  <a:lnTo>
                    <a:pt x="5" y="34"/>
                  </a:lnTo>
                  <a:lnTo>
                    <a:pt x="7" y="34"/>
                  </a:lnTo>
                  <a:lnTo>
                    <a:pt x="8" y="35"/>
                  </a:lnTo>
                  <a:lnTo>
                    <a:pt x="9" y="36"/>
                  </a:lnTo>
                  <a:lnTo>
                    <a:pt x="11" y="36"/>
                  </a:lnTo>
                  <a:lnTo>
                    <a:pt x="10" y="35"/>
                  </a:lnTo>
                  <a:lnTo>
                    <a:pt x="9" y="33"/>
                  </a:lnTo>
                  <a:lnTo>
                    <a:pt x="7" y="33"/>
                  </a:lnTo>
                  <a:lnTo>
                    <a:pt x="6" y="31"/>
                  </a:lnTo>
                  <a:lnTo>
                    <a:pt x="5" y="28"/>
                  </a:lnTo>
                  <a:lnTo>
                    <a:pt x="4" y="28"/>
                  </a:lnTo>
                  <a:lnTo>
                    <a:pt x="3" y="26"/>
                  </a:lnTo>
                  <a:lnTo>
                    <a:pt x="4" y="23"/>
                  </a:lnTo>
                  <a:lnTo>
                    <a:pt x="5" y="21"/>
                  </a:lnTo>
                  <a:lnTo>
                    <a:pt x="5" y="19"/>
                  </a:lnTo>
                  <a:lnTo>
                    <a:pt x="6" y="18"/>
                  </a:lnTo>
                  <a:lnTo>
                    <a:pt x="7" y="18"/>
                  </a:lnTo>
                  <a:lnTo>
                    <a:pt x="8" y="20"/>
                  </a:lnTo>
                  <a:lnTo>
                    <a:pt x="10" y="20"/>
                  </a:lnTo>
                  <a:lnTo>
                    <a:pt x="11" y="21"/>
                  </a:lnTo>
                  <a:lnTo>
                    <a:pt x="11" y="19"/>
                  </a:lnTo>
                  <a:lnTo>
                    <a:pt x="11" y="18"/>
                  </a:lnTo>
                  <a:lnTo>
                    <a:pt x="11" y="17"/>
                  </a:lnTo>
                  <a:lnTo>
                    <a:pt x="12" y="16"/>
                  </a:lnTo>
                  <a:lnTo>
                    <a:pt x="12" y="15"/>
                  </a:lnTo>
                  <a:lnTo>
                    <a:pt x="13" y="15"/>
                  </a:lnTo>
                  <a:lnTo>
                    <a:pt x="17" y="15"/>
                  </a:lnTo>
                  <a:lnTo>
                    <a:pt x="18" y="12"/>
                  </a:lnTo>
                  <a:lnTo>
                    <a:pt x="17" y="11"/>
                  </a:lnTo>
                  <a:lnTo>
                    <a:pt x="15" y="8"/>
                  </a:lnTo>
                  <a:lnTo>
                    <a:pt x="14" y="6"/>
                  </a:lnTo>
                  <a:lnTo>
                    <a:pt x="13" y="5"/>
                  </a:lnTo>
                  <a:lnTo>
                    <a:pt x="12" y="6"/>
                  </a:lnTo>
                  <a:lnTo>
                    <a:pt x="11" y="6"/>
                  </a:lnTo>
                  <a:lnTo>
                    <a:pt x="10" y="6"/>
                  </a:lnTo>
                  <a:lnTo>
                    <a:pt x="9" y="6"/>
                  </a:lnTo>
                  <a:lnTo>
                    <a:pt x="7" y="7"/>
                  </a:lnTo>
                  <a:lnTo>
                    <a:pt x="7" y="6"/>
                  </a:lnTo>
                  <a:lnTo>
                    <a:pt x="7" y="3"/>
                  </a:lnTo>
                  <a:lnTo>
                    <a:pt x="6" y="2"/>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22" name="Freeform 1098"/>
            <p:cNvSpPr>
              <a:spLocks/>
            </p:cNvSpPr>
            <p:nvPr/>
          </p:nvSpPr>
          <p:spPr bwMode="auto">
            <a:xfrm>
              <a:off x="4321" y="2544"/>
              <a:ext cx="108" cy="216"/>
            </a:xfrm>
            <a:custGeom>
              <a:avLst/>
              <a:gdLst>
                <a:gd name="T0" fmla="*/ 1080 w 18"/>
                <a:gd name="T1" fmla="*/ 0 h 36"/>
                <a:gd name="T2" fmla="*/ 432 w 18"/>
                <a:gd name="T3" fmla="*/ 216 h 36"/>
                <a:gd name="T4" fmla="*/ 432 w 18"/>
                <a:gd name="T5" fmla="*/ 648 h 36"/>
                <a:gd name="T6" fmla="*/ 216 w 18"/>
                <a:gd name="T7" fmla="*/ 648 h 36"/>
                <a:gd name="T8" fmla="*/ 0 w 18"/>
                <a:gd name="T9" fmla="*/ 648 h 36"/>
                <a:gd name="T10" fmla="*/ 0 w 18"/>
                <a:gd name="T11" fmla="*/ 1296 h 36"/>
                <a:gd name="T12" fmla="*/ 432 w 18"/>
                <a:gd name="T13" fmla="*/ 1728 h 36"/>
                <a:gd name="T14" fmla="*/ 432 w 18"/>
                <a:gd name="T15" fmla="*/ 2376 h 36"/>
                <a:gd name="T16" fmla="*/ 216 w 18"/>
                <a:gd name="T17" fmla="*/ 2808 h 36"/>
                <a:gd name="T18" fmla="*/ 648 w 18"/>
                <a:gd name="T19" fmla="*/ 3672 h 36"/>
                <a:gd name="T20" fmla="*/ 648 w 18"/>
                <a:gd name="T21" fmla="*/ 4320 h 36"/>
                <a:gd name="T22" fmla="*/ 648 w 18"/>
                <a:gd name="T23" fmla="*/ 4752 h 36"/>
                <a:gd name="T24" fmla="*/ 432 w 18"/>
                <a:gd name="T25" fmla="*/ 5184 h 36"/>
                <a:gd name="T26" fmla="*/ 432 w 18"/>
                <a:gd name="T27" fmla="*/ 5400 h 36"/>
                <a:gd name="T28" fmla="*/ 432 w 18"/>
                <a:gd name="T29" fmla="*/ 5832 h 36"/>
                <a:gd name="T30" fmla="*/ 216 w 18"/>
                <a:gd name="T31" fmla="*/ 6048 h 36"/>
                <a:gd name="T32" fmla="*/ 216 w 18"/>
                <a:gd name="T33" fmla="*/ 6480 h 36"/>
                <a:gd name="T34" fmla="*/ 432 w 18"/>
                <a:gd name="T35" fmla="*/ 6696 h 36"/>
                <a:gd name="T36" fmla="*/ 864 w 18"/>
                <a:gd name="T37" fmla="*/ 6912 h 36"/>
                <a:gd name="T38" fmla="*/ 1080 w 18"/>
                <a:gd name="T39" fmla="*/ 7344 h 36"/>
                <a:gd name="T40" fmla="*/ 1512 w 18"/>
                <a:gd name="T41" fmla="*/ 7344 h 36"/>
                <a:gd name="T42" fmla="*/ 1728 w 18"/>
                <a:gd name="T43" fmla="*/ 7560 h 36"/>
                <a:gd name="T44" fmla="*/ 1944 w 18"/>
                <a:gd name="T45" fmla="*/ 7776 h 36"/>
                <a:gd name="T46" fmla="*/ 2376 w 18"/>
                <a:gd name="T47" fmla="*/ 7776 h 36"/>
                <a:gd name="T48" fmla="*/ 2160 w 18"/>
                <a:gd name="T49" fmla="*/ 7560 h 36"/>
                <a:gd name="T50" fmla="*/ 1944 w 18"/>
                <a:gd name="T51" fmla="*/ 7128 h 36"/>
                <a:gd name="T52" fmla="*/ 1512 w 18"/>
                <a:gd name="T53" fmla="*/ 7128 h 36"/>
                <a:gd name="T54" fmla="*/ 1296 w 18"/>
                <a:gd name="T55" fmla="*/ 6696 h 36"/>
                <a:gd name="T56" fmla="*/ 1080 w 18"/>
                <a:gd name="T57" fmla="*/ 6048 h 36"/>
                <a:gd name="T58" fmla="*/ 864 w 18"/>
                <a:gd name="T59" fmla="*/ 6048 h 36"/>
                <a:gd name="T60" fmla="*/ 648 w 18"/>
                <a:gd name="T61" fmla="*/ 5616 h 36"/>
                <a:gd name="T62" fmla="*/ 864 w 18"/>
                <a:gd name="T63" fmla="*/ 4968 h 36"/>
                <a:gd name="T64" fmla="*/ 1080 w 18"/>
                <a:gd name="T65" fmla="*/ 4536 h 36"/>
                <a:gd name="T66" fmla="*/ 1080 w 18"/>
                <a:gd name="T67" fmla="*/ 4104 h 36"/>
                <a:gd name="T68" fmla="*/ 1296 w 18"/>
                <a:gd name="T69" fmla="*/ 3888 h 36"/>
                <a:gd name="T70" fmla="*/ 1512 w 18"/>
                <a:gd name="T71" fmla="*/ 3888 h 36"/>
                <a:gd name="T72" fmla="*/ 1728 w 18"/>
                <a:gd name="T73" fmla="*/ 4320 h 36"/>
                <a:gd name="T74" fmla="*/ 2160 w 18"/>
                <a:gd name="T75" fmla="*/ 4320 h 36"/>
                <a:gd name="T76" fmla="*/ 2376 w 18"/>
                <a:gd name="T77" fmla="*/ 4536 h 36"/>
                <a:gd name="T78" fmla="*/ 2376 w 18"/>
                <a:gd name="T79" fmla="*/ 4104 h 36"/>
                <a:gd name="T80" fmla="*/ 2376 w 18"/>
                <a:gd name="T81" fmla="*/ 3888 h 36"/>
                <a:gd name="T82" fmla="*/ 2376 w 18"/>
                <a:gd name="T83" fmla="*/ 3672 h 36"/>
                <a:gd name="T84" fmla="*/ 2592 w 18"/>
                <a:gd name="T85" fmla="*/ 3456 h 36"/>
                <a:gd name="T86" fmla="*/ 2592 w 18"/>
                <a:gd name="T87" fmla="*/ 3240 h 36"/>
                <a:gd name="T88" fmla="*/ 2808 w 18"/>
                <a:gd name="T89" fmla="*/ 3240 h 36"/>
                <a:gd name="T90" fmla="*/ 3672 w 18"/>
                <a:gd name="T91" fmla="*/ 3240 h 36"/>
                <a:gd name="T92" fmla="*/ 3888 w 18"/>
                <a:gd name="T93" fmla="*/ 2592 h 36"/>
                <a:gd name="T94" fmla="*/ 3672 w 18"/>
                <a:gd name="T95" fmla="*/ 2376 h 36"/>
                <a:gd name="T96" fmla="*/ 3240 w 18"/>
                <a:gd name="T97" fmla="*/ 1728 h 36"/>
                <a:gd name="T98" fmla="*/ 3024 w 18"/>
                <a:gd name="T99" fmla="*/ 1296 h 36"/>
                <a:gd name="T100" fmla="*/ 2808 w 18"/>
                <a:gd name="T101" fmla="*/ 1080 h 36"/>
                <a:gd name="T102" fmla="*/ 2592 w 18"/>
                <a:gd name="T103" fmla="*/ 1296 h 36"/>
                <a:gd name="T104" fmla="*/ 2376 w 18"/>
                <a:gd name="T105" fmla="*/ 1296 h 36"/>
                <a:gd name="T106" fmla="*/ 2160 w 18"/>
                <a:gd name="T107" fmla="*/ 1296 h 36"/>
                <a:gd name="T108" fmla="*/ 1944 w 18"/>
                <a:gd name="T109" fmla="*/ 1296 h 36"/>
                <a:gd name="T110" fmla="*/ 1512 w 18"/>
                <a:gd name="T111" fmla="*/ 1512 h 36"/>
                <a:gd name="T112" fmla="*/ 1512 w 18"/>
                <a:gd name="T113" fmla="*/ 1296 h 36"/>
                <a:gd name="T114" fmla="*/ 1512 w 18"/>
                <a:gd name="T115" fmla="*/ 1296 h 36"/>
                <a:gd name="T116" fmla="*/ 1512 w 18"/>
                <a:gd name="T117" fmla="*/ 648 h 36"/>
                <a:gd name="T118" fmla="*/ 1296 w 18"/>
                <a:gd name="T119" fmla="*/ 432 h 36"/>
                <a:gd name="T120" fmla="*/ 1080 w 18"/>
                <a:gd name="T121" fmla="*/ 0 h 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
                <a:gd name="T184" fmla="*/ 0 h 36"/>
                <a:gd name="T185" fmla="*/ 18 w 18"/>
                <a:gd name="T186" fmla="*/ 36 h 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 h="36">
                  <a:moveTo>
                    <a:pt x="5" y="0"/>
                  </a:moveTo>
                  <a:lnTo>
                    <a:pt x="2" y="1"/>
                  </a:lnTo>
                  <a:lnTo>
                    <a:pt x="2" y="3"/>
                  </a:lnTo>
                  <a:lnTo>
                    <a:pt x="1" y="3"/>
                  </a:lnTo>
                  <a:lnTo>
                    <a:pt x="0" y="3"/>
                  </a:lnTo>
                  <a:lnTo>
                    <a:pt x="0" y="6"/>
                  </a:lnTo>
                  <a:lnTo>
                    <a:pt x="2" y="8"/>
                  </a:lnTo>
                  <a:lnTo>
                    <a:pt x="2" y="11"/>
                  </a:lnTo>
                  <a:lnTo>
                    <a:pt x="1" y="13"/>
                  </a:lnTo>
                  <a:lnTo>
                    <a:pt x="3" y="17"/>
                  </a:lnTo>
                  <a:lnTo>
                    <a:pt x="3" y="20"/>
                  </a:lnTo>
                  <a:lnTo>
                    <a:pt x="3" y="22"/>
                  </a:lnTo>
                  <a:lnTo>
                    <a:pt x="2" y="24"/>
                  </a:lnTo>
                  <a:lnTo>
                    <a:pt x="2" y="25"/>
                  </a:lnTo>
                  <a:lnTo>
                    <a:pt x="2" y="27"/>
                  </a:lnTo>
                  <a:lnTo>
                    <a:pt x="1" y="28"/>
                  </a:lnTo>
                  <a:lnTo>
                    <a:pt x="1" y="30"/>
                  </a:lnTo>
                  <a:lnTo>
                    <a:pt x="2" y="31"/>
                  </a:lnTo>
                  <a:lnTo>
                    <a:pt x="4" y="32"/>
                  </a:lnTo>
                  <a:lnTo>
                    <a:pt x="5" y="34"/>
                  </a:lnTo>
                  <a:lnTo>
                    <a:pt x="7" y="34"/>
                  </a:lnTo>
                  <a:lnTo>
                    <a:pt x="8" y="35"/>
                  </a:lnTo>
                  <a:lnTo>
                    <a:pt x="9" y="36"/>
                  </a:lnTo>
                  <a:lnTo>
                    <a:pt x="11" y="36"/>
                  </a:lnTo>
                  <a:lnTo>
                    <a:pt x="10" y="35"/>
                  </a:lnTo>
                  <a:lnTo>
                    <a:pt x="9" y="33"/>
                  </a:lnTo>
                  <a:lnTo>
                    <a:pt x="7" y="33"/>
                  </a:lnTo>
                  <a:lnTo>
                    <a:pt x="6" y="31"/>
                  </a:lnTo>
                  <a:lnTo>
                    <a:pt x="5" y="28"/>
                  </a:lnTo>
                  <a:lnTo>
                    <a:pt x="4" y="28"/>
                  </a:lnTo>
                  <a:lnTo>
                    <a:pt x="3" y="26"/>
                  </a:lnTo>
                  <a:lnTo>
                    <a:pt x="4" y="23"/>
                  </a:lnTo>
                  <a:lnTo>
                    <a:pt x="5" y="21"/>
                  </a:lnTo>
                  <a:lnTo>
                    <a:pt x="5" y="19"/>
                  </a:lnTo>
                  <a:lnTo>
                    <a:pt x="6" y="18"/>
                  </a:lnTo>
                  <a:lnTo>
                    <a:pt x="7" y="18"/>
                  </a:lnTo>
                  <a:lnTo>
                    <a:pt x="8" y="20"/>
                  </a:lnTo>
                  <a:lnTo>
                    <a:pt x="10" y="20"/>
                  </a:lnTo>
                  <a:lnTo>
                    <a:pt x="11" y="21"/>
                  </a:lnTo>
                  <a:lnTo>
                    <a:pt x="11" y="19"/>
                  </a:lnTo>
                  <a:lnTo>
                    <a:pt x="11" y="18"/>
                  </a:lnTo>
                  <a:lnTo>
                    <a:pt x="11" y="17"/>
                  </a:lnTo>
                  <a:lnTo>
                    <a:pt x="12" y="16"/>
                  </a:lnTo>
                  <a:lnTo>
                    <a:pt x="12" y="15"/>
                  </a:lnTo>
                  <a:lnTo>
                    <a:pt x="13" y="15"/>
                  </a:lnTo>
                  <a:lnTo>
                    <a:pt x="17" y="15"/>
                  </a:lnTo>
                  <a:lnTo>
                    <a:pt x="18" y="12"/>
                  </a:lnTo>
                  <a:lnTo>
                    <a:pt x="17" y="11"/>
                  </a:lnTo>
                  <a:lnTo>
                    <a:pt x="15" y="8"/>
                  </a:lnTo>
                  <a:lnTo>
                    <a:pt x="14" y="6"/>
                  </a:lnTo>
                  <a:lnTo>
                    <a:pt x="13" y="5"/>
                  </a:lnTo>
                  <a:lnTo>
                    <a:pt x="12" y="6"/>
                  </a:lnTo>
                  <a:lnTo>
                    <a:pt x="11" y="6"/>
                  </a:lnTo>
                  <a:lnTo>
                    <a:pt x="10" y="6"/>
                  </a:lnTo>
                  <a:lnTo>
                    <a:pt x="9" y="6"/>
                  </a:lnTo>
                  <a:lnTo>
                    <a:pt x="7" y="7"/>
                  </a:lnTo>
                  <a:lnTo>
                    <a:pt x="7" y="6"/>
                  </a:lnTo>
                  <a:lnTo>
                    <a:pt x="7" y="3"/>
                  </a:lnTo>
                  <a:lnTo>
                    <a:pt x="6" y="2"/>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23" name="Freeform 1099"/>
            <p:cNvSpPr>
              <a:spLocks/>
            </p:cNvSpPr>
            <p:nvPr/>
          </p:nvSpPr>
          <p:spPr bwMode="auto">
            <a:xfrm>
              <a:off x="4555" y="2766"/>
              <a:ext cx="12" cy="12"/>
            </a:xfrm>
            <a:custGeom>
              <a:avLst/>
              <a:gdLst>
                <a:gd name="T0" fmla="*/ 432 w 2"/>
                <a:gd name="T1" fmla="*/ 0 h 2"/>
                <a:gd name="T2" fmla="*/ 216 w 2"/>
                <a:gd name="T3" fmla="*/ 0 h 2"/>
                <a:gd name="T4" fmla="*/ 0 w 2"/>
                <a:gd name="T5" fmla="*/ 216 h 2"/>
                <a:gd name="T6" fmla="*/ 0 w 2"/>
                <a:gd name="T7" fmla="*/ 432 h 2"/>
                <a:gd name="T8" fmla="*/ 0 w 2"/>
                <a:gd name="T9" fmla="*/ 432 h 2"/>
                <a:gd name="T10" fmla="*/ 216 w 2"/>
                <a:gd name="T11" fmla="*/ 216 h 2"/>
                <a:gd name="T12" fmla="*/ 432 w 2"/>
                <a:gd name="T13" fmla="*/ 432 h 2"/>
                <a:gd name="T14" fmla="*/ 432 w 2"/>
                <a:gd name="T15" fmla="*/ 216 h 2"/>
                <a:gd name="T16" fmla="*/ 43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0"/>
                  </a:moveTo>
                  <a:lnTo>
                    <a:pt x="1" y="0"/>
                  </a:lnTo>
                  <a:lnTo>
                    <a:pt x="0" y="1"/>
                  </a:lnTo>
                  <a:lnTo>
                    <a:pt x="0" y="2"/>
                  </a:lnTo>
                  <a:lnTo>
                    <a:pt x="1" y="1"/>
                  </a:lnTo>
                  <a:lnTo>
                    <a:pt x="2" y="2"/>
                  </a:lnTo>
                  <a:lnTo>
                    <a:pt x="2"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24" name="Freeform 1100"/>
            <p:cNvSpPr>
              <a:spLocks/>
            </p:cNvSpPr>
            <p:nvPr/>
          </p:nvSpPr>
          <p:spPr bwMode="auto">
            <a:xfrm>
              <a:off x="4555" y="2766"/>
              <a:ext cx="12" cy="12"/>
            </a:xfrm>
            <a:custGeom>
              <a:avLst/>
              <a:gdLst>
                <a:gd name="T0" fmla="*/ 432 w 2"/>
                <a:gd name="T1" fmla="*/ 0 h 2"/>
                <a:gd name="T2" fmla="*/ 216 w 2"/>
                <a:gd name="T3" fmla="*/ 0 h 2"/>
                <a:gd name="T4" fmla="*/ 0 w 2"/>
                <a:gd name="T5" fmla="*/ 216 h 2"/>
                <a:gd name="T6" fmla="*/ 0 w 2"/>
                <a:gd name="T7" fmla="*/ 432 h 2"/>
                <a:gd name="T8" fmla="*/ 0 w 2"/>
                <a:gd name="T9" fmla="*/ 432 h 2"/>
                <a:gd name="T10" fmla="*/ 216 w 2"/>
                <a:gd name="T11" fmla="*/ 216 h 2"/>
                <a:gd name="T12" fmla="*/ 432 w 2"/>
                <a:gd name="T13" fmla="*/ 432 h 2"/>
                <a:gd name="T14" fmla="*/ 432 w 2"/>
                <a:gd name="T15" fmla="*/ 216 h 2"/>
                <a:gd name="T16" fmla="*/ 43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2" y="0"/>
                  </a:moveTo>
                  <a:lnTo>
                    <a:pt x="1" y="0"/>
                  </a:lnTo>
                  <a:lnTo>
                    <a:pt x="0" y="1"/>
                  </a:lnTo>
                  <a:lnTo>
                    <a:pt x="0" y="2"/>
                  </a:lnTo>
                  <a:lnTo>
                    <a:pt x="1" y="1"/>
                  </a:lnTo>
                  <a:lnTo>
                    <a:pt x="2" y="2"/>
                  </a:lnTo>
                  <a:lnTo>
                    <a:pt x="2"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25" name="Freeform 1101"/>
            <p:cNvSpPr>
              <a:spLocks/>
            </p:cNvSpPr>
            <p:nvPr/>
          </p:nvSpPr>
          <p:spPr bwMode="auto">
            <a:xfrm>
              <a:off x="4477" y="2778"/>
              <a:ext cx="138" cy="108"/>
            </a:xfrm>
            <a:custGeom>
              <a:avLst/>
              <a:gdLst>
                <a:gd name="T0" fmla="*/ 4320 w 23"/>
                <a:gd name="T1" fmla="*/ 0 h 18"/>
                <a:gd name="T2" fmla="*/ 4320 w 23"/>
                <a:gd name="T3" fmla="*/ 432 h 18"/>
                <a:gd name="T4" fmla="*/ 4536 w 23"/>
                <a:gd name="T5" fmla="*/ 648 h 18"/>
                <a:gd name="T6" fmla="*/ 4536 w 23"/>
                <a:gd name="T7" fmla="*/ 1080 h 18"/>
                <a:gd name="T8" fmla="*/ 4968 w 23"/>
                <a:gd name="T9" fmla="*/ 1296 h 18"/>
                <a:gd name="T10" fmla="*/ 4968 w 23"/>
                <a:gd name="T11" fmla="*/ 1512 h 18"/>
                <a:gd name="T12" fmla="*/ 4752 w 23"/>
                <a:gd name="T13" fmla="*/ 1512 h 18"/>
                <a:gd name="T14" fmla="*/ 4536 w 23"/>
                <a:gd name="T15" fmla="*/ 1512 h 18"/>
                <a:gd name="T16" fmla="*/ 4320 w 23"/>
                <a:gd name="T17" fmla="*/ 1728 h 18"/>
                <a:gd name="T18" fmla="*/ 4320 w 23"/>
                <a:gd name="T19" fmla="*/ 2160 h 18"/>
                <a:gd name="T20" fmla="*/ 3888 w 23"/>
                <a:gd name="T21" fmla="*/ 2808 h 18"/>
                <a:gd name="T22" fmla="*/ 3672 w 23"/>
                <a:gd name="T23" fmla="*/ 2808 h 18"/>
                <a:gd name="T24" fmla="*/ 3672 w 23"/>
                <a:gd name="T25" fmla="*/ 3240 h 18"/>
                <a:gd name="T26" fmla="*/ 3240 w 23"/>
                <a:gd name="T27" fmla="*/ 3888 h 18"/>
                <a:gd name="T28" fmla="*/ 2808 w 23"/>
                <a:gd name="T29" fmla="*/ 3888 h 18"/>
                <a:gd name="T30" fmla="*/ 2808 w 23"/>
                <a:gd name="T31" fmla="*/ 3888 h 18"/>
                <a:gd name="T32" fmla="*/ 2592 w 23"/>
                <a:gd name="T33" fmla="*/ 3672 h 18"/>
                <a:gd name="T34" fmla="*/ 2376 w 23"/>
                <a:gd name="T35" fmla="*/ 3672 h 18"/>
                <a:gd name="T36" fmla="*/ 2160 w 23"/>
                <a:gd name="T37" fmla="*/ 3456 h 18"/>
                <a:gd name="T38" fmla="*/ 1944 w 23"/>
                <a:gd name="T39" fmla="*/ 3456 h 18"/>
                <a:gd name="T40" fmla="*/ 1512 w 23"/>
                <a:gd name="T41" fmla="*/ 3672 h 18"/>
                <a:gd name="T42" fmla="*/ 1296 w 23"/>
                <a:gd name="T43" fmla="*/ 3456 h 18"/>
                <a:gd name="T44" fmla="*/ 648 w 23"/>
                <a:gd name="T45" fmla="*/ 3456 h 18"/>
                <a:gd name="T46" fmla="*/ 432 w 23"/>
                <a:gd name="T47" fmla="*/ 2592 h 18"/>
                <a:gd name="T48" fmla="*/ 216 w 23"/>
                <a:gd name="T49" fmla="*/ 2376 h 18"/>
                <a:gd name="T50" fmla="*/ 0 w 23"/>
                <a:gd name="T51" fmla="*/ 1296 h 18"/>
                <a:gd name="T52" fmla="*/ 216 w 23"/>
                <a:gd name="T53" fmla="*/ 1080 h 18"/>
                <a:gd name="T54" fmla="*/ 432 w 23"/>
                <a:gd name="T55" fmla="*/ 1080 h 18"/>
                <a:gd name="T56" fmla="*/ 432 w 23"/>
                <a:gd name="T57" fmla="*/ 1080 h 18"/>
                <a:gd name="T58" fmla="*/ 432 w 23"/>
                <a:gd name="T59" fmla="*/ 1296 h 18"/>
                <a:gd name="T60" fmla="*/ 648 w 23"/>
                <a:gd name="T61" fmla="*/ 1512 h 18"/>
                <a:gd name="T62" fmla="*/ 1296 w 23"/>
                <a:gd name="T63" fmla="*/ 1512 h 18"/>
                <a:gd name="T64" fmla="*/ 1728 w 23"/>
                <a:gd name="T65" fmla="*/ 1296 h 18"/>
                <a:gd name="T66" fmla="*/ 1944 w 23"/>
                <a:gd name="T67" fmla="*/ 1296 h 18"/>
                <a:gd name="T68" fmla="*/ 2160 w 23"/>
                <a:gd name="T69" fmla="*/ 1512 h 18"/>
                <a:gd name="T70" fmla="*/ 2592 w 23"/>
                <a:gd name="T71" fmla="*/ 1296 h 18"/>
                <a:gd name="T72" fmla="*/ 3024 w 23"/>
                <a:gd name="T73" fmla="*/ 864 h 18"/>
                <a:gd name="T74" fmla="*/ 3240 w 23"/>
                <a:gd name="T75" fmla="*/ 216 h 18"/>
                <a:gd name="T76" fmla="*/ 3456 w 23"/>
                <a:gd name="T77" fmla="*/ 0 h 18"/>
                <a:gd name="T78" fmla="*/ 4104 w 23"/>
                <a:gd name="T79" fmla="*/ 0 h 18"/>
                <a:gd name="T80" fmla="*/ 4320 w 23"/>
                <a:gd name="T81" fmla="*/ 0 h 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8"/>
                <a:gd name="T125" fmla="*/ 23 w 23"/>
                <a:gd name="T126" fmla="*/ 18 h 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8">
                  <a:moveTo>
                    <a:pt x="20" y="0"/>
                  </a:moveTo>
                  <a:lnTo>
                    <a:pt x="20" y="2"/>
                  </a:lnTo>
                  <a:lnTo>
                    <a:pt x="21" y="3"/>
                  </a:lnTo>
                  <a:lnTo>
                    <a:pt x="21" y="5"/>
                  </a:lnTo>
                  <a:lnTo>
                    <a:pt x="23" y="6"/>
                  </a:lnTo>
                  <a:lnTo>
                    <a:pt x="23" y="7"/>
                  </a:lnTo>
                  <a:lnTo>
                    <a:pt x="22" y="7"/>
                  </a:lnTo>
                  <a:lnTo>
                    <a:pt x="21" y="7"/>
                  </a:lnTo>
                  <a:lnTo>
                    <a:pt x="20" y="8"/>
                  </a:lnTo>
                  <a:lnTo>
                    <a:pt x="20" y="10"/>
                  </a:lnTo>
                  <a:lnTo>
                    <a:pt x="18" y="13"/>
                  </a:lnTo>
                  <a:lnTo>
                    <a:pt x="17" y="13"/>
                  </a:lnTo>
                  <a:lnTo>
                    <a:pt x="17" y="15"/>
                  </a:lnTo>
                  <a:lnTo>
                    <a:pt x="15" y="18"/>
                  </a:lnTo>
                  <a:lnTo>
                    <a:pt x="13" y="18"/>
                  </a:lnTo>
                  <a:lnTo>
                    <a:pt x="12" y="17"/>
                  </a:lnTo>
                  <a:lnTo>
                    <a:pt x="11" y="17"/>
                  </a:lnTo>
                  <a:lnTo>
                    <a:pt x="10" y="16"/>
                  </a:lnTo>
                  <a:lnTo>
                    <a:pt x="9" y="16"/>
                  </a:lnTo>
                  <a:lnTo>
                    <a:pt x="7" y="17"/>
                  </a:lnTo>
                  <a:lnTo>
                    <a:pt x="6" y="16"/>
                  </a:lnTo>
                  <a:lnTo>
                    <a:pt x="3" y="16"/>
                  </a:lnTo>
                  <a:lnTo>
                    <a:pt x="2" y="12"/>
                  </a:lnTo>
                  <a:lnTo>
                    <a:pt x="1" y="11"/>
                  </a:lnTo>
                  <a:lnTo>
                    <a:pt x="0" y="6"/>
                  </a:lnTo>
                  <a:lnTo>
                    <a:pt x="1" y="5"/>
                  </a:lnTo>
                  <a:lnTo>
                    <a:pt x="2" y="5"/>
                  </a:lnTo>
                  <a:lnTo>
                    <a:pt x="2" y="6"/>
                  </a:lnTo>
                  <a:lnTo>
                    <a:pt x="3" y="7"/>
                  </a:lnTo>
                  <a:lnTo>
                    <a:pt x="6" y="7"/>
                  </a:lnTo>
                  <a:lnTo>
                    <a:pt x="8" y="6"/>
                  </a:lnTo>
                  <a:lnTo>
                    <a:pt x="9" y="6"/>
                  </a:lnTo>
                  <a:lnTo>
                    <a:pt x="10" y="7"/>
                  </a:lnTo>
                  <a:lnTo>
                    <a:pt x="12" y="6"/>
                  </a:lnTo>
                  <a:lnTo>
                    <a:pt x="14" y="4"/>
                  </a:lnTo>
                  <a:lnTo>
                    <a:pt x="15" y="1"/>
                  </a:lnTo>
                  <a:lnTo>
                    <a:pt x="16" y="0"/>
                  </a:lnTo>
                  <a:lnTo>
                    <a:pt x="19" y="0"/>
                  </a:lnTo>
                  <a:lnTo>
                    <a:pt x="2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26" name="Freeform 1102"/>
            <p:cNvSpPr>
              <a:spLocks/>
            </p:cNvSpPr>
            <p:nvPr/>
          </p:nvSpPr>
          <p:spPr bwMode="auto">
            <a:xfrm>
              <a:off x="4477" y="2778"/>
              <a:ext cx="138" cy="108"/>
            </a:xfrm>
            <a:custGeom>
              <a:avLst/>
              <a:gdLst>
                <a:gd name="T0" fmla="*/ 4320 w 23"/>
                <a:gd name="T1" fmla="*/ 0 h 18"/>
                <a:gd name="T2" fmla="*/ 4320 w 23"/>
                <a:gd name="T3" fmla="*/ 432 h 18"/>
                <a:gd name="T4" fmla="*/ 4536 w 23"/>
                <a:gd name="T5" fmla="*/ 648 h 18"/>
                <a:gd name="T6" fmla="*/ 4536 w 23"/>
                <a:gd name="T7" fmla="*/ 1080 h 18"/>
                <a:gd name="T8" fmla="*/ 4968 w 23"/>
                <a:gd name="T9" fmla="*/ 1296 h 18"/>
                <a:gd name="T10" fmla="*/ 4968 w 23"/>
                <a:gd name="T11" fmla="*/ 1512 h 18"/>
                <a:gd name="T12" fmla="*/ 4752 w 23"/>
                <a:gd name="T13" fmla="*/ 1512 h 18"/>
                <a:gd name="T14" fmla="*/ 4536 w 23"/>
                <a:gd name="T15" fmla="*/ 1512 h 18"/>
                <a:gd name="T16" fmla="*/ 4320 w 23"/>
                <a:gd name="T17" fmla="*/ 1728 h 18"/>
                <a:gd name="T18" fmla="*/ 4320 w 23"/>
                <a:gd name="T19" fmla="*/ 2160 h 18"/>
                <a:gd name="T20" fmla="*/ 3888 w 23"/>
                <a:gd name="T21" fmla="*/ 2808 h 18"/>
                <a:gd name="T22" fmla="*/ 3672 w 23"/>
                <a:gd name="T23" fmla="*/ 2808 h 18"/>
                <a:gd name="T24" fmla="*/ 3672 w 23"/>
                <a:gd name="T25" fmla="*/ 3240 h 18"/>
                <a:gd name="T26" fmla="*/ 3240 w 23"/>
                <a:gd name="T27" fmla="*/ 3888 h 18"/>
                <a:gd name="T28" fmla="*/ 2808 w 23"/>
                <a:gd name="T29" fmla="*/ 3888 h 18"/>
                <a:gd name="T30" fmla="*/ 2808 w 23"/>
                <a:gd name="T31" fmla="*/ 3888 h 18"/>
                <a:gd name="T32" fmla="*/ 2592 w 23"/>
                <a:gd name="T33" fmla="*/ 3672 h 18"/>
                <a:gd name="T34" fmla="*/ 2376 w 23"/>
                <a:gd name="T35" fmla="*/ 3672 h 18"/>
                <a:gd name="T36" fmla="*/ 2160 w 23"/>
                <a:gd name="T37" fmla="*/ 3456 h 18"/>
                <a:gd name="T38" fmla="*/ 1944 w 23"/>
                <a:gd name="T39" fmla="*/ 3456 h 18"/>
                <a:gd name="T40" fmla="*/ 1512 w 23"/>
                <a:gd name="T41" fmla="*/ 3672 h 18"/>
                <a:gd name="T42" fmla="*/ 1296 w 23"/>
                <a:gd name="T43" fmla="*/ 3456 h 18"/>
                <a:gd name="T44" fmla="*/ 648 w 23"/>
                <a:gd name="T45" fmla="*/ 3456 h 18"/>
                <a:gd name="T46" fmla="*/ 432 w 23"/>
                <a:gd name="T47" fmla="*/ 2592 h 18"/>
                <a:gd name="T48" fmla="*/ 216 w 23"/>
                <a:gd name="T49" fmla="*/ 2376 h 18"/>
                <a:gd name="T50" fmla="*/ 0 w 23"/>
                <a:gd name="T51" fmla="*/ 1296 h 18"/>
                <a:gd name="T52" fmla="*/ 216 w 23"/>
                <a:gd name="T53" fmla="*/ 1080 h 18"/>
                <a:gd name="T54" fmla="*/ 432 w 23"/>
                <a:gd name="T55" fmla="*/ 1080 h 18"/>
                <a:gd name="T56" fmla="*/ 432 w 23"/>
                <a:gd name="T57" fmla="*/ 1080 h 18"/>
                <a:gd name="T58" fmla="*/ 432 w 23"/>
                <a:gd name="T59" fmla="*/ 1296 h 18"/>
                <a:gd name="T60" fmla="*/ 648 w 23"/>
                <a:gd name="T61" fmla="*/ 1512 h 18"/>
                <a:gd name="T62" fmla="*/ 1296 w 23"/>
                <a:gd name="T63" fmla="*/ 1512 h 18"/>
                <a:gd name="T64" fmla="*/ 1728 w 23"/>
                <a:gd name="T65" fmla="*/ 1296 h 18"/>
                <a:gd name="T66" fmla="*/ 1944 w 23"/>
                <a:gd name="T67" fmla="*/ 1296 h 18"/>
                <a:gd name="T68" fmla="*/ 2160 w 23"/>
                <a:gd name="T69" fmla="*/ 1512 h 18"/>
                <a:gd name="T70" fmla="*/ 2592 w 23"/>
                <a:gd name="T71" fmla="*/ 1296 h 18"/>
                <a:gd name="T72" fmla="*/ 3024 w 23"/>
                <a:gd name="T73" fmla="*/ 864 h 18"/>
                <a:gd name="T74" fmla="*/ 3240 w 23"/>
                <a:gd name="T75" fmla="*/ 216 h 18"/>
                <a:gd name="T76" fmla="*/ 3456 w 23"/>
                <a:gd name="T77" fmla="*/ 0 h 18"/>
                <a:gd name="T78" fmla="*/ 4104 w 23"/>
                <a:gd name="T79" fmla="*/ 0 h 18"/>
                <a:gd name="T80" fmla="*/ 4320 w 23"/>
                <a:gd name="T81" fmla="*/ 0 h 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
                <a:gd name="T124" fmla="*/ 0 h 18"/>
                <a:gd name="T125" fmla="*/ 23 w 23"/>
                <a:gd name="T126" fmla="*/ 18 h 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 h="18">
                  <a:moveTo>
                    <a:pt x="20" y="0"/>
                  </a:moveTo>
                  <a:lnTo>
                    <a:pt x="20" y="2"/>
                  </a:lnTo>
                  <a:lnTo>
                    <a:pt x="21" y="3"/>
                  </a:lnTo>
                  <a:lnTo>
                    <a:pt x="21" y="5"/>
                  </a:lnTo>
                  <a:lnTo>
                    <a:pt x="23" y="6"/>
                  </a:lnTo>
                  <a:lnTo>
                    <a:pt x="23" y="7"/>
                  </a:lnTo>
                  <a:lnTo>
                    <a:pt x="22" y="7"/>
                  </a:lnTo>
                  <a:lnTo>
                    <a:pt x="21" y="7"/>
                  </a:lnTo>
                  <a:lnTo>
                    <a:pt x="20" y="8"/>
                  </a:lnTo>
                  <a:lnTo>
                    <a:pt x="20" y="10"/>
                  </a:lnTo>
                  <a:lnTo>
                    <a:pt x="18" y="13"/>
                  </a:lnTo>
                  <a:lnTo>
                    <a:pt x="17" y="13"/>
                  </a:lnTo>
                  <a:lnTo>
                    <a:pt x="17" y="15"/>
                  </a:lnTo>
                  <a:lnTo>
                    <a:pt x="15" y="18"/>
                  </a:lnTo>
                  <a:lnTo>
                    <a:pt x="13" y="18"/>
                  </a:lnTo>
                  <a:lnTo>
                    <a:pt x="12" y="17"/>
                  </a:lnTo>
                  <a:lnTo>
                    <a:pt x="11" y="17"/>
                  </a:lnTo>
                  <a:lnTo>
                    <a:pt x="10" y="16"/>
                  </a:lnTo>
                  <a:lnTo>
                    <a:pt x="9" y="16"/>
                  </a:lnTo>
                  <a:lnTo>
                    <a:pt x="7" y="17"/>
                  </a:lnTo>
                  <a:lnTo>
                    <a:pt x="6" y="16"/>
                  </a:lnTo>
                  <a:lnTo>
                    <a:pt x="3" y="16"/>
                  </a:lnTo>
                  <a:lnTo>
                    <a:pt x="2" y="12"/>
                  </a:lnTo>
                  <a:lnTo>
                    <a:pt x="1" y="11"/>
                  </a:lnTo>
                  <a:lnTo>
                    <a:pt x="0" y="6"/>
                  </a:lnTo>
                  <a:lnTo>
                    <a:pt x="1" y="5"/>
                  </a:lnTo>
                  <a:lnTo>
                    <a:pt x="2" y="5"/>
                  </a:lnTo>
                  <a:lnTo>
                    <a:pt x="2" y="6"/>
                  </a:lnTo>
                  <a:lnTo>
                    <a:pt x="3" y="7"/>
                  </a:lnTo>
                  <a:lnTo>
                    <a:pt x="6" y="7"/>
                  </a:lnTo>
                  <a:lnTo>
                    <a:pt x="8" y="6"/>
                  </a:lnTo>
                  <a:lnTo>
                    <a:pt x="9" y="6"/>
                  </a:lnTo>
                  <a:lnTo>
                    <a:pt x="10" y="7"/>
                  </a:lnTo>
                  <a:lnTo>
                    <a:pt x="12" y="6"/>
                  </a:lnTo>
                  <a:lnTo>
                    <a:pt x="14" y="4"/>
                  </a:lnTo>
                  <a:lnTo>
                    <a:pt x="15" y="1"/>
                  </a:lnTo>
                  <a:lnTo>
                    <a:pt x="16" y="0"/>
                  </a:lnTo>
                  <a:lnTo>
                    <a:pt x="19" y="0"/>
                  </a:lnTo>
                  <a:lnTo>
                    <a:pt x="2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27" name="Freeform 1103"/>
            <p:cNvSpPr>
              <a:spLocks/>
            </p:cNvSpPr>
            <p:nvPr/>
          </p:nvSpPr>
          <p:spPr bwMode="auto">
            <a:xfrm>
              <a:off x="4489" y="2736"/>
              <a:ext cx="132" cy="84"/>
            </a:xfrm>
            <a:custGeom>
              <a:avLst/>
              <a:gdLst>
                <a:gd name="T0" fmla="*/ 0 w 22"/>
                <a:gd name="T1" fmla="*/ 2592 h 14"/>
                <a:gd name="T2" fmla="*/ 648 w 22"/>
                <a:gd name="T3" fmla="*/ 2592 h 14"/>
                <a:gd name="T4" fmla="*/ 648 w 22"/>
                <a:gd name="T5" fmla="*/ 2160 h 14"/>
                <a:gd name="T6" fmla="*/ 1080 w 22"/>
                <a:gd name="T7" fmla="*/ 2160 h 14"/>
                <a:gd name="T8" fmla="*/ 1296 w 22"/>
                <a:gd name="T9" fmla="*/ 1944 h 14"/>
                <a:gd name="T10" fmla="*/ 1944 w 22"/>
                <a:gd name="T11" fmla="*/ 1728 h 14"/>
                <a:gd name="T12" fmla="*/ 2160 w 22"/>
                <a:gd name="T13" fmla="*/ 1296 h 14"/>
                <a:gd name="T14" fmla="*/ 2376 w 22"/>
                <a:gd name="T15" fmla="*/ 1296 h 14"/>
                <a:gd name="T16" fmla="*/ 2376 w 22"/>
                <a:gd name="T17" fmla="*/ 1512 h 14"/>
                <a:gd name="T18" fmla="*/ 2376 w 22"/>
                <a:gd name="T19" fmla="*/ 1512 h 14"/>
                <a:gd name="T20" fmla="*/ 2592 w 22"/>
                <a:gd name="T21" fmla="*/ 1296 h 14"/>
                <a:gd name="T22" fmla="*/ 2808 w 22"/>
                <a:gd name="T23" fmla="*/ 1512 h 14"/>
                <a:gd name="T24" fmla="*/ 2808 w 22"/>
                <a:gd name="T25" fmla="*/ 1296 h 14"/>
                <a:gd name="T26" fmla="*/ 2808 w 22"/>
                <a:gd name="T27" fmla="*/ 1080 h 14"/>
                <a:gd name="T28" fmla="*/ 3024 w 22"/>
                <a:gd name="T29" fmla="*/ 648 h 14"/>
                <a:gd name="T30" fmla="*/ 3672 w 22"/>
                <a:gd name="T31" fmla="*/ 0 h 14"/>
                <a:gd name="T32" fmla="*/ 3888 w 22"/>
                <a:gd name="T33" fmla="*/ 432 h 14"/>
                <a:gd name="T34" fmla="*/ 4320 w 22"/>
                <a:gd name="T35" fmla="*/ 432 h 14"/>
                <a:gd name="T36" fmla="*/ 4752 w 22"/>
                <a:gd name="T37" fmla="*/ 864 h 14"/>
                <a:gd name="T38" fmla="*/ 4320 w 22"/>
                <a:gd name="T39" fmla="*/ 1080 h 14"/>
                <a:gd name="T40" fmla="*/ 4320 w 22"/>
                <a:gd name="T41" fmla="*/ 1296 h 14"/>
                <a:gd name="T42" fmla="*/ 4104 w 22"/>
                <a:gd name="T43" fmla="*/ 1296 h 14"/>
                <a:gd name="T44" fmla="*/ 3888 w 22"/>
                <a:gd name="T45" fmla="*/ 1512 h 14"/>
                <a:gd name="T46" fmla="*/ 3672 w 22"/>
                <a:gd name="T47" fmla="*/ 1512 h 14"/>
                <a:gd name="T48" fmla="*/ 3024 w 22"/>
                <a:gd name="T49" fmla="*/ 1512 h 14"/>
                <a:gd name="T50" fmla="*/ 2808 w 22"/>
                <a:gd name="T51" fmla="*/ 1728 h 14"/>
                <a:gd name="T52" fmla="*/ 2592 w 22"/>
                <a:gd name="T53" fmla="*/ 2376 h 14"/>
                <a:gd name="T54" fmla="*/ 2160 w 22"/>
                <a:gd name="T55" fmla="*/ 2808 h 14"/>
                <a:gd name="T56" fmla="*/ 1728 w 22"/>
                <a:gd name="T57" fmla="*/ 3024 h 14"/>
                <a:gd name="T58" fmla="*/ 1512 w 22"/>
                <a:gd name="T59" fmla="*/ 2808 h 14"/>
                <a:gd name="T60" fmla="*/ 1296 w 22"/>
                <a:gd name="T61" fmla="*/ 2808 h 14"/>
                <a:gd name="T62" fmla="*/ 864 w 22"/>
                <a:gd name="T63" fmla="*/ 3024 h 14"/>
                <a:gd name="T64" fmla="*/ 216 w 22"/>
                <a:gd name="T65" fmla="*/ 3024 h 14"/>
                <a:gd name="T66" fmla="*/ 0 w 22"/>
                <a:gd name="T67" fmla="*/ 2808 h 14"/>
                <a:gd name="T68" fmla="*/ 0 w 22"/>
                <a:gd name="T69" fmla="*/ 2592 h 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4"/>
                <a:gd name="T107" fmla="*/ 22 w 22"/>
                <a:gd name="T108" fmla="*/ 14 h 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4">
                  <a:moveTo>
                    <a:pt x="0" y="12"/>
                  </a:moveTo>
                  <a:lnTo>
                    <a:pt x="3" y="12"/>
                  </a:lnTo>
                  <a:lnTo>
                    <a:pt x="3" y="10"/>
                  </a:lnTo>
                  <a:lnTo>
                    <a:pt x="5" y="10"/>
                  </a:lnTo>
                  <a:lnTo>
                    <a:pt x="6" y="9"/>
                  </a:lnTo>
                  <a:lnTo>
                    <a:pt x="9" y="8"/>
                  </a:lnTo>
                  <a:lnTo>
                    <a:pt x="10" y="6"/>
                  </a:lnTo>
                  <a:lnTo>
                    <a:pt x="11" y="6"/>
                  </a:lnTo>
                  <a:lnTo>
                    <a:pt x="11" y="7"/>
                  </a:lnTo>
                  <a:lnTo>
                    <a:pt x="12" y="6"/>
                  </a:lnTo>
                  <a:lnTo>
                    <a:pt x="13" y="7"/>
                  </a:lnTo>
                  <a:lnTo>
                    <a:pt x="13" y="6"/>
                  </a:lnTo>
                  <a:lnTo>
                    <a:pt x="13" y="5"/>
                  </a:lnTo>
                  <a:lnTo>
                    <a:pt x="14" y="3"/>
                  </a:lnTo>
                  <a:lnTo>
                    <a:pt x="17" y="0"/>
                  </a:lnTo>
                  <a:lnTo>
                    <a:pt x="18" y="2"/>
                  </a:lnTo>
                  <a:lnTo>
                    <a:pt x="20" y="2"/>
                  </a:lnTo>
                  <a:lnTo>
                    <a:pt x="22" y="4"/>
                  </a:lnTo>
                  <a:lnTo>
                    <a:pt x="20" y="5"/>
                  </a:lnTo>
                  <a:lnTo>
                    <a:pt x="20" y="6"/>
                  </a:lnTo>
                  <a:lnTo>
                    <a:pt x="19" y="6"/>
                  </a:lnTo>
                  <a:lnTo>
                    <a:pt x="18" y="7"/>
                  </a:lnTo>
                  <a:lnTo>
                    <a:pt x="17" y="7"/>
                  </a:lnTo>
                  <a:lnTo>
                    <a:pt x="14" y="7"/>
                  </a:lnTo>
                  <a:lnTo>
                    <a:pt x="13" y="8"/>
                  </a:lnTo>
                  <a:lnTo>
                    <a:pt x="12" y="11"/>
                  </a:lnTo>
                  <a:lnTo>
                    <a:pt x="10" y="13"/>
                  </a:lnTo>
                  <a:lnTo>
                    <a:pt x="8" y="14"/>
                  </a:lnTo>
                  <a:lnTo>
                    <a:pt x="7" y="13"/>
                  </a:lnTo>
                  <a:lnTo>
                    <a:pt x="6" y="13"/>
                  </a:lnTo>
                  <a:lnTo>
                    <a:pt x="4" y="14"/>
                  </a:lnTo>
                  <a:lnTo>
                    <a:pt x="1" y="14"/>
                  </a:lnTo>
                  <a:lnTo>
                    <a:pt x="0" y="13"/>
                  </a:lnTo>
                  <a:lnTo>
                    <a:pt x="0" y="1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28" name="Freeform 1104"/>
            <p:cNvSpPr>
              <a:spLocks/>
            </p:cNvSpPr>
            <p:nvPr/>
          </p:nvSpPr>
          <p:spPr bwMode="auto">
            <a:xfrm>
              <a:off x="4489" y="2736"/>
              <a:ext cx="132" cy="84"/>
            </a:xfrm>
            <a:custGeom>
              <a:avLst/>
              <a:gdLst>
                <a:gd name="T0" fmla="*/ 0 w 22"/>
                <a:gd name="T1" fmla="*/ 2592 h 14"/>
                <a:gd name="T2" fmla="*/ 648 w 22"/>
                <a:gd name="T3" fmla="*/ 2592 h 14"/>
                <a:gd name="T4" fmla="*/ 648 w 22"/>
                <a:gd name="T5" fmla="*/ 2160 h 14"/>
                <a:gd name="T6" fmla="*/ 1080 w 22"/>
                <a:gd name="T7" fmla="*/ 2160 h 14"/>
                <a:gd name="T8" fmla="*/ 1296 w 22"/>
                <a:gd name="T9" fmla="*/ 1944 h 14"/>
                <a:gd name="T10" fmla="*/ 1944 w 22"/>
                <a:gd name="T11" fmla="*/ 1728 h 14"/>
                <a:gd name="T12" fmla="*/ 2160 w 22"/>
                <a:gd name="T13" fmla="*/ 1296 h 14"/>
                <a:gd name="T14" fmla="*/ 2376 w 22"/>
                <a:gd name="T15" fmla="*/ 1296 h 14"/>
                <a:gd name="T16" fmla="*/ 2376 w 22"/>
                <a:gd name="T17" fmla="*/ 1512 h 14"/>
                <a:gd name="T18" fmla="*/ 2376 w 22"/>
                <a:gd name="T19" fmla="*/ 1512 h 14"/>
                <a:gd name="T20" fmla="*/ 2592 w 22"/>
                <a:gd name="T21" fmla="*/ 1296 h 14"/>
                <a:gd name="T22" fmla="*/ 2808 w 22"/>
                <a:gd name="T23" fmla="*/ 1512 h 14"/>
                <a:gd name="T24" fmla="*/ 2808 w 22"/>
                <a:gd name="T25" fmla="*/ 1296 h 14"/>
                <a:gd name="T26" fmla="*/ 2808 w 22"/>
                <a:gd name="T27" fmla="*/ 1080 h 14"/>
                <a:gd name="T28" fmla="*/ 3024 w 22"/>
                <a:gd name="T29" fmla="*/ 648 h 14"/>
                <a:gd name="T30" fmla="*/ 3672 w 22"/>
                <a:gd name="T31" fmla="*/ 0 h 14"/>
                <a:gd name="T32" fmla="*/ 3888 w 22"/>
                <a:gd name="T33" fmla="*/ 432 h 14"/>
                <a:gd name="T34" fmla="*/ 4320 w 22"/>
                <a:gd name="T35" fmla="*/ 432 h 14"/>
                <a:gd name="T36" fmla="*/ 4752 w 22"/>
                <a:gd name="T37" fmla="*/ 864 h 14"/>
                <a:gd name="T38" fmla="*/ 4320 w 22"/>
                <a:gd name="T39" fmla="*/ 1080 h 14"/>
                <a:gd name="T40" fmla="*/ 4320 w 22"/>
                <a:gd name="T41" fmla="*/ 1296 h 14"/>
                <a:gd name="T42" fmla="*/ 4104 w 22"/>
                <a:gd name="T43" fmla="*/ 1296 h 14"/>
                <a:gd name="T44" fmla="*/ 3888 w 22"/>
                <a:gd name="T45" fmla="*/ 1512 h 14"/>
                <a:gd name="T46" fmla="*/ 3672 w 22"/>
                <a:gd name="T47" fmla="*/ 1512 h 14"/>
                <a:gd name="T48" fmla="*/ 3024 w 22"/>
                <a:gd name="T49" fmla="*/ 1512 h 14"/>
                <a:gd name="T50" fmla="*/ 2808 w 22"/>
                <a:gd name="T51" fmla="*/ 1728 h 14"/>
                <a:gd name="T52" fmla="*/ 2592 w 22"/>
                <a:gd name="T53" fmla="*/ 2376 h 14"/>
                <a:gd name="T54" fmla="*/ 2160 w 22"/>
                <a:gd name="T55" fmla="*/ 2808 h 14"/>
                <a:gd name="T56" fmla="*/ 1728 w 22"/>
                <a:gd name="T57" fmla="*/ 3024 h 14"/>
                <a:gd name="T58" fmla="*/ 1512 w 22"/>
                <a:gd name="T59" fmla="*/ 2808 h 14"/>
                <a:gd name="T60" fmla="*/ 1296 w 22"/>
                <a:gd name="T61" fmla="*/ 2808 h 14"/>
                <a:gd name="T62" fmla="*/ 864 w 22"/>
                <a:gd name="T63" fmla="*/ 3024 h 14"/>
                <a:gd name="T64" fmla="*/ 216 w 22"/>
                <a:gd name="T65" fmla="*/ 3024 h 14"/>
                <a:gd name="T66" fmla="*/ 0 w 22"/>
                <a:gd name="T67" fmla="*/ 2808 h 14"/>
                <a:gd name="T68" fmla="*/ 0 w 22"/>
                <a:gd name="T69" fmla="*/ 2592 h 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4"/>
                <a:gd name="T107" fmla="*/ 22 w 22"/>
                <a:gd name="T108" fmla="*/ 14 h 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4">
                  <a:moveTo>
                    <a:pt x="0" y="12"/>
                  </a:moveTo>
                  <a:lnTo>
                    <a:pt x="3" y="12"/>
                  </a:lnTo>
                  <a:lnTo>
                    <a:pt x="3" y="10"/>
                  </a:lnTo>
                  <a:lnTo>
                    <a:pt x="5" y="10"/>
                  </a:lnTo>
                  <a:lnTo>
                    <a:pt x="6" y="9"/>
                  </a:lnTo>
                  <a:lnTo>
                    <a:pt x="9" y="8"/>
                  </a:lnTo>
                  <a:lnTo>
                    <a:pt x="10" y="6"/>
                  </a:lnTo>
                  <a:lnTo>
                    <a:pt x="11" y="6"/>
                  </a:lnTo>
                  <a:lnTo>
                    <a:pt x="11" y="7"/>
                  </a:lnTo>
                  <a:lnTo>
                    <a:pt x="12" y="6"/>
                  </a:lnTo>
                  <a:lnTo>
                    <a:pt x="13" y="7"/>
                  </a:lnTo>
                  <a:lnTo>
                    <a:pt x="13" y="6"/>
                  </a:lnTo>
                  <a:lnTo>
                    <a:pt x="13" y="5"/>
                  </a:lnTo>
                  <a:lnTo>
                    <a:pt x="14" y="3"/>
                  </a:lnTo>
                  <a:lnTo>
                    <a:pt x="17" y="0"/>
                  </a:lnTo>
                  <a:lnTo>
                    <a:pt x="18" y="2"/>
                  </a:lnTo>
                  <a:lnTo>
                    <a:pt x="20" y="2"/>
                  </a:lnTo>
                  <a:lnTo>
                    <a:pt x="22" y="4"/>
                  </a:lnTo>
                  <a:lnTo>
                    <a:pt x="20" y="5"/>
                  </a:lnTo>
                  <a:lnTo>
                    <a:pt x="20" y="6"/>
                  </a:lnTo>
                  <a:lnTo>
                    <a:pt x="19" y="6"/>
                  </a:lnTo>
                  <a:lnTo>
                    <a:pt x="18" y="7"/>
                  </a:lnTo>
                  <a:lnTo>
                    <a:pt x="17" y="7"/>
                  </a:lnTo>
                  <a:lnTo>
                    <a:pt x="14" y="7"/>
                  </a:lnTo>
                  <a:lnTo>
                    <a:pt x="13" y="8"/>
                  </a:lnTo>
                  <a:lnTo>
                    <a:pt x="12" y="11"/>
                  </a:lnTo>
                  <a:lnTo>
                    <a:pt x="10" y="13"/>
                  </a:lnTo>
                  <a:lnTo>
                    <a:pt x="8" y="14"/>
                  </a:lnTo>
                  <a:lnTo>
                    <a:pt x="7" y="13"/>
                  </a:lnTo>
                  <a:lnTo>
                    <a:pt x="6" y="13"/>
                  </a:lnTo>
                  <a:lnTo>
                    <a:pt x="4" y="14"/>
                  </a:lnTo>
                  <a:lnTo>
                    <a:pt x="1" y="14"/>
                  </a:lnTo>
                  <a:lnTo>
                    <a:pt x="0" y="13"/>
                  </a:lnTo>
                  <a:lnTo>
                    <a:pt x="0" y="1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29" name="Freeform 1105"/>
            <p:cNvSpPr>
              <a:spLocks/>
            </p:cNvSpPr>
            <p:nvPr/>
          </p:nvSpPr>
          <p:spPr bwMode="auto">
            <a:xfrm>
              <a:off x="4789" y="2838"/>
              <a:ext cx="138" cy="120"/>
            </a:xfrm>
            <a:custGeom>
              <a:avLst/>
              <a:gdLst>
                <a:gd name="T0" fmla="*/ 4968 w 23"/>
                <a:gd name="T1" fmla="*/ 4320 h 20"/>
                <a:gd name="T2" fmla="*/ 4968 w 23"/>
                <a:gd name="T3" fmla="*/ 3456 h 20"/>
                <a:gd name="T4" fmla="*/ 4752 w 23"/>
                <a:gd name="T5" fmla="*/ 3240 h 20"/>
                <a:gd name="T6" fmla="*/ 4752 w 23"/>
                <a:gd name="T7" fmla="*/ 3024 h 20"/>
                <a:gd name="T8" fmla="*/ 4968 w 23"/>
                <a:gd name="T9" fmla="*/ 2808 h 20"/>
                <a:gd name="T10" fmla="*/ 4752 w 23"/>
                <a:gd name="T11" fmla="*/ 1080 h 20"/>
                <a:gd name="T12" fmla="*/ 4752 w 23"/>
                <a:gd name="T13" fmla="*/ 1080 h 20"/>
                <a:gd name="T14" fmla="*/ 4320 w 23"/>
                <a:gd name="T15" fmla="*/ 1080 h 20"/>
                <a:gd name="T16" fmla="*/ 3888 w 23"/>
                <a:gd name="T17" fmla="*/ 648 h 20"/>
                <a:gd name="T18" fmla="*/ 3024 w 23"/>
                <a:gd name="T19" fmla="*/ 648 h 20"/>
                <a:gd name="T20" fmla="*/ 2808 w 23"/>
                <a:gd name="T21" fmla="*/ 648 h 20"/>
                <a:gd name="T22" fmla="*/ 2808 w 23"/>
                <a:gd name="T23" fmla="*/ 864 h 20"/>
                <a:gd name="T24" fmla="*/ 1944 w 23"/>
                <a:gd name="T25" fmla="*/ 1512 h 20"/>
                <a:gd name="T26" fmla="*/ 1728 w 23"/>
                <a:gd name="T27" fmla="*/ 1296 h 20"/>
                <a:gd name="T28" fmla="*/ 1728 w 23"/>
                <a:gd name="T29" fmla="*/ 1080 h 20"/>
                <a:gd name="T30" fmla="*/ 1512 w 23"/>
                <a:gd name="T31" fmla="*/ 864 h 20"/>
                <a:gd name="T32" fmla="*/ 1512 w 23"/>
                <a:gd name="T33" fmla="*/ 432 h 20"/>
                <a:gd name="T34" fmla="*/ 1296 w 23"/>
                <a:gd name="T35" fmla="*/ 216 h 20"/>
                <a:gd name="T36" fmla="*/ 864 w 23"/>
                <a:gd name="T37" fmla="*/ 216 h 20"/>
                <a:gd name="T38" fmla="*/ 648 w 23"/>
                <a:gd name="T39" fmla="*/ 0 h 20"/>
                <a:gd name="T40" fmla="*/ 432 w 23"/>
                <a:gd name="T41" fmla="*/ 0 h 20"/>
                <a:gd name="T42" fmla="*/ 216 w 23"/>
                <a:gd name="T43" fmla="*/ 216 h 20"/>
                <a:gd name="T44" fmla="*/ 0 w 23"/>
                <a:gd name="T45" fmla="*/ 216 h 20"/>
                <a:gd name="T46" fmla="*/ 0 w 23"/>
                <a:gd name="T47" fmla="*/ 432 h 20"/>
                <a:gd name="T48" fmla="*/ 216 w 23"/>
                <a:gd name="T49" fmla="*/ 648 h 20"/>
                <a:gd name="T50" fmla="*/ 432 w 23"/>
                <a:gd name="T51" fmla="*/ 864 h 20"/>
                <a:gd name="T52" fmla="*/ 648 w 23"/>
                <a:gd name="T53" fmla="*/ 1080 h 20"/>
                <a:gd name="T54" fmla="*/ 1080 w 23"/>
                <a:gd name="T55" fmla="*/ 1080 h 20"/>
                <a:gd name="T56" fmla="*/ 1296 w 23"/>
                <a:gd name="T57" fmla="*/ 1080 h 20"/>
                <a:gd name="T58" fmla="*/ 1080 w 23"/>
                <a:gd name="T59" fmla="*/ 1296 h 20"/>
                <a:gd name="T60" fmla="*/ 432 w 23"/>
                <a:gd name="T61" fmla="*/ 1080 h 20"/>
                <a:gd name="T62" fmla="*/ 432 w 23"/>
                <a:gd name="T63" fmla="*/ 1296 h 20"/>
                <a:gd name="T64" fmla="*/ 648 w 23"/>
                <a:gd name="T65" fmla="*/ 1512 h 20"/>
                <a:gd name="T66" fmla="*/ 648 w 23"/>
                <a:gd name="T67" fmla="*/ 1944 h 20"/>
                <a:gd name="T68" fmla="*/ 1080 w 23"/>
                <a:gd name="T69" fmla="*/ 1944 h 20"/>
                <a:gd name="T70" fmla="*/ 1080 w 23"/>
                <a:gd name="T71" fmla="*/ 1728 h 20"/>
                <a:gd name="T72" fmla="*/ 1296 w 23"/>
                <a:gd name="T73" fmla="*/ 1728 h 20"/>
                <a:gd name="T74" fmla="*/ 1728 w 23"/>
                <a:gd name="T75" fmla="*/ 1944 h 20"/>
                <a:gd name="T76" fmla="*/ 2160 w 23"/>
                <a:gd name="T77" fmla="*/ 2160 h 20"/>
                <a:gd name="T78" fmla="*/ 2592 w 23"/>
                <a:gd name="T79" fmla="*/ 2160 h 20"/>
                <a:gd name="T80" fmla="*/ 3024 w 23"/>
                <a:gd name="T81" fmla="*/ 2376 h 20"/>
                <a:gd name="T82" fmla="*/ 3456 w 23"/>
                <a:gd name="T83" fmla="*/ 2808 h 20"/>
                <a:gd name="T84" fmla="*/ 3456 w 23"/>
                <a:gd name="T85" fmla="*/ 3240 h 20"/>
                <a:gd name="T86" fmla="*/ 3672 w 23"/>
                <a:gd name="T87" fmla="*/ 3240 h 20"/>
                <a:gd name="T88" fmla="*/ 3888 w 23"/>
                <a:gd name="T89" fmla="*/ 3672 h 20"/>
                <a:gd name="T90" fmla="*/ 3888 w 23"/>
                <a:gd name="T91" fmla="*/ 3888 h 20"/>
                <a:gd name="T92" fmla="*/ 4320 w 23"/>
                <a:gd name="T93" fmla="*/ 3888 h 20"/>
                <a:gd name="T94" fmla="*/ 4536 w 23"/>
                <a:gd name="T95" fmla="*/ 4104 h 20"/>
                <a:gd name="T96" fmla="*/ 4968 w 23"/>
                <a:gd name="T97" fmla="*/ 4320 h 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20"/>
                <a:gd name="T149" fmla="*/ 23 w 23"/>
                <a:gd name="T150" fmla="*/ 20 h 2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20">
                  <a:moveTo>
                    <a:pt x="23" y="20"/>
                  </a:moveTo>
                  <a:lnTo>
                    <a:pt x="23" y="16"/>
                  </a:lnTo>
                  <a:lnTo>
                    <a:pt x="22" y="15"/>
                  </a:lnTo>
                  <a:lnTo>
                    <a:pt x="22" y="14"/>
                  </a:lnTo>
                  <a:lnTo>
                    <a:pt x="23" y="13"/>
                  </a:lnTo>
                  <a:lnTo>
                    <a:pt x="22" y="5"/>
                  </a:lnTo>
                  <a:lnTo>
                    <a:pt x="20" y="5"/>
                  </a:lnTo>
                  <a:lnTo>
                    <a:pt x="18" y="3"/>
                  </a:lnTo>
                  <a:lnTo>
                    <a:pt x="14" y="3"/>
                  </a:lnTo>
                  <a:lnTo>
                    <a:pt x="13" y="3"/>
                  </a:lnTo>
                  <a:lnTo>
                    <a:pt x="13" y="4"/>
                  </a:lnTo>
                  <a:lnTo>
                    <a:pt x="9" y="7"/>
                  </a:lnTo>
                  <a:lnTo>
                    <a:pt x="8" y="6"/>
                  </a:lnTo>
                  <a:lnTo>
                    <a:pt x="8" y="5"/>
                  </a:lnTo>
                  <a:lnTo>
                    <a:pt x="7" y="4"/>
                  </a:lnTo>
                  <a:lnTo>
                    <a:pt x="7" y="2"/>
                  </a:lnTo>
                  <a:lnTo>
                    <a:pt x="6" y="1"/>
                  </a:lnTo>
                  <a:lnTo>
                    <a:pt x="4" y="1"/>
                  </a:lnTo>
                  <a:lnTo>
                    <a:pt x="3" y="0"/>
                  </a:lnTo>
                  <a:lnTo>
                    <a:pt x="2" y="0"/>
                  </a:lnTo>
                  <a:lnTo>
                    <a:pt x="1" y="1"/>
                  </a:lnTo>
                  <a:lnTo>
                    <a:pt x="0" y="1"/>
                  </a:lnTo>
                  <a:lnTo>
                    <a:pt x="0" y="2"/>
                  </a:lnTo>
                  <a:lnTo>
                    <a:pt x="1" y="3"/>
                  </a:lnTo>
                  <a:lnTo>
                    <a:pt x="2" y="4"/>
                  </a:lnTo>
                  <a:lnTo>
                    <a:pt x="3" y="5"/>
                  </a:lnTo>
                  <a:lnTo>
                    <a:pt x="5" y="5"/>
                  </a:lnTo>
                  <a:lnTo>
                    <a:pt x="6" y="5"/>
                  </a:lnTo>
                  <a:lnTo>
                    <a:pt x="5" y="6"/>
                  </a:lnTo>
                  <a:lnTo>
                    <a:pt x="2" y="5"/>
                  </a:lnTo>
                  <a:lnTo>
                    <a:pt x="2" y="6"/>
                  </a:lnTo>
                  <a:lnTo>
                    <a:pt x="3" y="7"/>
                  </a:lnTo>
                  <a:lnTo>
                    <a:pt x="3" y="9"/>
                  </a:lnTo>
                  <a:lnTo>
                    <a:pt x="5" y="9"/>
                  </a:lnTo>
                  <a:lnTo>
                    <a:pt x="5" y="8"/>
                  </a:lnTo>
                  <a:lnTo>
                    <a:pt x="6" y="8"/>
                  </a:lnTo>
                  <a:lnTo>
                    <a:pt x="8" y="9"/>
                  </a:lnTo>
                  <a:lnTo>
                    <a:pt x="10" y="10"/>
                  </a:lnTo>
                  <a:lnTo>
                    <a:pt x="12" y="10"/>
                  </a:lnTo>
                  <a:lnTo>
                    <a:pt x="14" y="11"/>
                  </a:lnTo>
                  <a:lnTo>
                    <a:pt x="16" y="13"/>
                  </a:lnTo>
                  <a:lnTo>
                    <a:pt x="16" y="15"/>
                  </a:lnTo>
                  <a:lnTo>
                    <a:pt x="17" y="15"/>
                  </a:lnTo>
                  <a:lnTo>
                    <a:pt x="18" y="17"/>
                  </a:lnTo>
                  <a:lnTo>
                    <a:pt x="18" y="18"/>
                  </a:lnTo>
                  <a:lnTo>
                    <a:pt x="20" y="18"/>
                  </a:lnTo>
                  <a:lnTo>
                    <a:pt x="21" y="19"/>
                  </a:lnTo>
                  <a:lnTo>
                    <a:pt x="23" y="2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30" name="Freeform 1106"/>
            <p:cNvSpPr>
              <a:spLocks/>
            </p:cNvSpPr>
            <p:nvPr/>
          </p:nvSpPr>
          <p:spPr bwMode="auto">
            <a:xfrm>
              <a:off x="4789" y="2838"/>
              <a:ext cx="138" cy="120"/>
            </a:xfrm>
            <a:custGeom>
              <a:avLst/>
              <a:gdLst>
                <a:gd name="T0" fmla="*/ 4968 w 23"/>
                <a:gd name="T1" fmla="*/ 4320 h 20"/>
                <a:gd name="T2" fmla="*/ 4968 w 23"/>
                <a:gd name="T3" fmla="*/ 3456 h 20"/>
                <a:gd name="T4" fmla="*/ 4752 w 23"/>
                <a:gd name="T5" fmla="*/ 3240 h 20"/>
                <a:gd name="T6" fmla="*/ 4752 w 23"/>
                <a:gd name="T7" fmla="*/ 3024 h 20"/>
                <a:gd name="T8" fmla="*/ 4968 w 23"/>
                <a:gd name="T9" fmla="*/ 2808 h 20"/>
                <a:gd name="T10" fmla="*/ 4752 w 23"/>
                <a:gd name="T11" fmla="*/ 1080 h 20"/>
                <a:gd name="T12" fmla="*/ 4752 w 23"/>
                <a:gd name="T13" fmla="*/ 1080 h 20"/>
                <a:gd name="T14" fmla="*/ 4320 w 23"/>
                <a:gd name="T15" fmla="*/ 1080 h 20"/>
                <a:gd name="T16" fmla="*/ 3888 w 23"/>
                <a:gd name="T17" fmla="*/ 648 h 20"/>
                <a:gd name="T18" fmla="*/ 3024 w 23"/>
                <a:gd name="T19" fmla="*/ 648 h 20"/>
                <a:gd name="T20" fmla="*/ 2808 w 23"/>
                <a:gd name="T21" fmla="*/ 648 h 20"/>
                <a:gd name="T22" fmla="*/ 2808 w 23"/>
                <a:gd name="T23" fmla="*/ 864 h 20"/>
                <a:gd name="T24" fmla="*/ 1944 w 23"/>
                <a:gd name="T25" fmla="*/ 1512 h 20"/>
                <a:gd name="T26" fmla="*/ 1728 w 23"/>
                <a:gd name="T27" fmla="*/ 1296 h 20"/>
                <a:gd name="T28" fmla="*/ 1728 w 23"/>
                <a:gd name="T29" fmla="*/ 1080 h 20"/>
                <a:gd name="T30" fmla="*/ 1512 w 23"/>
                <a:gd name="T31" fmla="*/ 864 h 20"/>
                <a:gd name="T32" fmla="*/ 1512 w 23"/>
                <a:gd name="T33" fmla="*/ 432 h 20"/>
                <a:gd name="T34" fmla="*/ 1296 w 23"/>
                <a:gd name="T35" fmla="*/ 216 h 20"/>
                <a:gd name="T36" fmla="*/ 864 w 23"/>
                <a:gd name="T37" fmla="*/ 216 h 20"/>
                <a:gd name="T38" fmla="*/ 648 w 23"/>
                <a:gd name="T39" fmla="*/ 0 h 20"/>
                <a:gd name="T40" fmla="*/ 432 w 23"/>
                <a:gd name="T41" fmla="*/ 0 h 20"/>
                <a:gd name="T42" fmla="*/ 216 w 23"/>
                <a:gd name="T43" fmla="*/ 216 h 20"/>
                <a:gd name="T44" fmla="*/ 0 w 23"/>
                <a:gd name="T45" fmla="*/ 216 h 20"/>
                <a:gd name="T46" fmla="*/ 0 w 23"/>
                <a:gd name="T47" fmla="*/ 432 h 20"/>
                <a:gd name="T48" fmla="*/ 216 w 23"/>
                <a:gd name="T49" fmla="*/ 648 h 20"/>
                <a:gd name="T50" fmla="*/ 432 w 23"/>
                <a:gd name="T51" fmla="*/ 864 h 20"/>
                <a:gd name="T52" fmla="*/ 648 w 23"/>
                <a:gd name="T53" fmla="*/ 1080 h 20"/>
                <a:gd name="T54" fmla="*/ 1080 w 23"/>
                <a:gd name="T55" fmla="*/ 1080 h 20"/>
                <a:gd name="T56" fmla="*/ 1296 w 23"/>
                <a:gd name="T57" fmla="*/ 1080 h 20"/>
                <a:gd name="T58" fmla="*/ 1080 w 23"/>
                <a:gd name="T59" fmla="*/ 1296 h 20"/>
                <a:gd name="T60" fmla="*/ 432 w 23"/>
                <a:gd name="T61" fmla="*/ 1080 h 20"/>
                <a:gd name="T62" fmla="*/ 432 w 23"/>
                <a:gd name="T63" fmla="*/ 1296 h 20"/>
                <a:gd name="T64" fmla="*/ 648 w 23"/>
                <a:gd name="T65" fmla="*/ 1512 h 20"/>
                <a:gd name="T66" fmla="*/ 648 w 23"/>
                <a:gd name="T67" fmla="*/ 1944 h 20"/>
                <a:gd name="T68" fmla="*/ 1080 w 23"/>
                <a:gd name="T69" fmla="*/ 1944 h 20"/>
                <a:gd name="T70" fmla="*/ 1080 w 23"/>
                <a:gd name="T71" fmla="*/ 1728 h 20"/>
                <a:gd name="T72" fmla="*/ 1296 w 23"/>
                <a:gd name="T73" fmla="*/ 1728 h 20"/>
                <a:gd name="T74" fmla="*/ 1728 w 23"/>
                <a:gd name="T75" fmla="*/ 1944 h 20"/>
                <a:gd name="T76" fmla="*/ 2160 w 23"/>
                <a:gd name="T77" fmla="*/ 2160 h 20"/>
                <a:gd name="T78" fmla="*/ 2592 w 23"/>
                <a:gd name="T79" fmla="*/ 2160 h 20"/>
                <a:gd name="T80" fmla="*/ 3024 w 23"/>
                <a:gd name="T81" fmla="*/ 2376 h 20"/>
                <a:gd name="T82" fmla="*/ 3456 w 23"/>
                <a:gd name="T83" fmla="*/ 2808 h 20"/>
                <a:gd name="T84" fmla="*/ 3456 w 23"/>
                <a:gd name="T85" fmla="*/ 3240 h 20"/>
                <a:gd name="T86" fmla="*/ 3672 w 23"/>
                <a:gd name="T87" fmla="*/ 3240 h 20"/>
                <a:gd name="T88" fmla="*/ 3888 w 23"/>
                <a:gd name="T89" fmla="*/ 3672 h 20"/>
                <a:gd name="T90" fmla="*/ 3888 w 23"/>
                <a:gd name="T91" fmla="*/ 3888 h 20"/>
                <a:gd name="T92" fmla="*/ 4320 w 23"/>
                <a:gd name="T93" fmla="*/ 3888 h 20"/>
                <a:gd name="T94" fmla="*/ 4536 w 23"/>
                <a:gd name="T95" fmla="*/ 4104 h 20"/>
                <a:gd name="T96" fmla="*/ 4968 w 23"/>
                <a:gd name="T97" fmla="*/ 4320 h 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
                <a:gd name="T148" fmla="*/ 0 h 20"/>
                <a:gd name="T149" fmla="*/ 23 w 23"/>
                <a:gd name="T150" fmla="*/ 20 h 2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 h="20">
                  <a:moveTo>
                    <a:pt x="23" y="20"/>
                  </a:moveTo>
                  <a:lnTo>
                    <a:pt x="23" y="16"/>
                  </a:lnTo>
                  <a:lnTo>
                    <a:pt x="22" y="15"/>
                  </a:lnTo>
                  <a:lnTo>
                    <a:pt x="22" y="14"/>
                  </a:lnTo>
                  <a:lnTo>
                    <a:pt x="23" y="13"/>
                  </a:lnTo>
                  <a:lnTo>
                    <a:pt x="22" y="5"/>
                  </a:lnTo>
                  <a:lnTo>
                    <a:pt x="20" y="5"/>
                  </a:lnTo>
                  <a:lnTo>
                    <a:pt x="18" y="3"/>
                  </a:lnTo>
                  <a:lnTo>
                    <a:pt x="14" y="3"/>
                  </a:lnTo>
                  <a:lnTo>
                    <a:pt x="13" y="3"/>
                  </a:lnTo>
                  <a:lnTo>
                    <a:pt x="13" y="4"/>
                  </a:lnTo>
                  <a:lnTo>
                    <a:pt x="9" y="7"/>
                  </a:lnTo>
                  <a:lnTo>
                    <a:pt x="8" y="6"/>
                  </a:lnTo>
                  <a:lnTo>
                    <a:pt x="8" y="5"/>
                  </a:lnTo>
                  <a:lnTo>
                    <a:pt x="7" y="4"/>
                  </a:lnTo>
                  <a:lnTo>
                    <a:pt x="7" y="2"/>
                  </a:lnTo>
                  <a:lnTo>
                    <a:pt x="6" y="1"/>
                  </a:lnTo>
                  <a:lnTo>
                    <a:pt x="4" y="1"/>
                  </a:lnTo>
                  <a:lnTo>
                    <a:pt x="3" y="0"/>
                  </a:lnTo>
                  <a:lnTo>
                    <a:pt x="2" y="0"/>
                  </a:lnTo>
                  <a:lnTo>
                    <a:pt x="1" y="1"/>
                  </a:lnTo>
                  <a:lnTo>
                    <a:pt x="0" y="1"/>
                  </a:lnTo>
                  <a:lnTo>
                    <a:pt x="0" y="2"/>
                  </a:lnTo>
                  <a:lnTo>
                    <a:pt x="1" y="3"/>
                  </a:lnTo>
                  <a:lnTo>
                    <a:pt x="2" y="4"/>
                  </a:lnTo>
                  <a:lnTo>
                    <a:pt x="3" y="5"/>
                  </a:lnTo>
                  <a:lnTo>
                    <a:pt x="5" y="5"/>
                  </a:lnTo>
                  <a:lnTo>
                    <a:pt x="6" y="5"/>
                  </a:lnTo>
                  <a:lnTo>
                    <a:pt x="5" y="6"/>
                  </a:lnTo>
                  <a:lnTo>
                    <a:pt x="2" y="5"/>
                  </a:lnTo>
                  <a:lnTo>
                    <a:pt x="2" y="6"/>
                  </a:lnTo>
                  <a:lnTo>
                    <a:pt x="3" y="7"/>
                  </a:lnTo>
                  <a:lnTo>
                    <a:pt x="3" y="9"/>
                  </a:lnTo>
                  <a:lnTo>
                    <a:pt x="5" y="9"/>
                  </a:lnTo>
                  <a:lnTo>
                    <a:pt x="5" y="8"/>
                  </a:lnTo>
                  <a:lnTo>
                    <a:pt x="6" y="8"/>
                  </a:lnTo>
                  <a:lnTo>
                    <a:pt x="8" y="9"/>
                  </a:lnTo>
                  <a:lnTo>
                    <a:pt x="10" y="10"/>
                  </a:lnTo>
                  <a:lnTo>
                    <a:pt x="12" y="10"/>
                  </a:lnTo>
                  <a:lnTo>
                    <a:pt x="14" y="11"/>
                  </a:lnTo>
                  <a:lnTo>
                    <a:pt x="16" y="13"/>
                  </a:lnTo>
                  <a:lnTo>
                    <a:pt x="16" y="15"/>
                  </a:lnTo>
                  <a:lnTo>
                    <a:pt x="17" y="15"/>
                  </a:lnTo>
                  <a:lnTo>
                    <a:pt x="18" y="17"/>
                  </a:lnTo>
                  <a:lnTo>
                    <a:pt x="18" y="18"/>
                  </a:lnTo>
                  <a:lnTo>
                    <a:pt x="20" y="18"/>
                  </a:lnTo>
                  <a:lnTo>
                    <a:pt x="21" y="19"/>
                  </a:lnTo>
                  <a:lnTo>
                    <a:pt x="23" y="2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31" name="Freeform 1107"/>
            <p:cNvSpPr>
              <a:spLocks/>
            </p:cNvSpPr>
            <p:nvPr/>
          </p:nvSpPr>
          <p:spPr bwMode="auto">
            <a:xfrm>
              <a:off x="4717" y="2256"/>
              <a:ext cx="42" cy="72"/>
            </a:xfrm>
            <a:custGeom>
              <a:avLst/>
              <a:gdLst>
                <a:gd name="T0" fmla="*/ 0 w 7"/>
                <a:gd name="T1" fmla="*/ 648 h 12"/>
                <a:gd name="T2" fmla="*/ 432 w 7"/>
                <a:gd name="T3" fmla="*/ 216 h 12"/>
                <a:gd name="T4" fmla="*/ 1080 w 7"/>
                <a:gd name="T5" fmla="*/ 0 h 12"/>
                <a:gd name="T6" fmla="*/ 1296 w 7"/>
                <a:gd name="T7" fmla="*/ 216 h 12"/>
                <a:gd name="T8" fmla="*/ 1512 w 7"/>
                <a:gd name="T9" fmla="*/ 864 h 12"/>
                <a:gd name="T10" fmla="*/ 1512 w 7"/>
                <a:gd name="T11" fmla="*/ 1080 h 12"/>
                <a:gd name="T12" fmla="*/ 1512 w 7"/>
                <a:gd name="T13" fmla="*/ 1728 h 12"/>
                <a:gd name="T14" fmla="*/ 1512 w 7"/>
                <a:gd name="T15" fmla="*/ 1944 h 12"/>
                <a:gd name="T16" fmla="*/ 1512 w 7"/>
                <a:gd name="T17" fmla="*/ 2160 h 12"/>
                <a:gd name="T18" fmla="*/ 1296 w 7"/>
                <a:gd name="T19" fmla="*/ 2160 h 12"/>
                <a:gd name="T20" fmla="*/ 1296 w 7"/>
                <a:gd name="T21" fmla="*/ 2376 h 12"/>
                <a:gd name="T22" fmla="*/ 1080 w 7"/>
                <a:gd name="T23" fmla="*/ 2376 h 12"/>
                <a:gd name="T24" fmla="*/ 864 w 7"/>
                <a:gd name="T25" fmla="*/ 2376 h 12"/>
                <a:gd name="T26" fmla="*/ 432 w 7"/>
                <a:gd name="T27" fmla="*/ 2592 h 12"/>
                <a:gd name="T28" fmla="*/ 432 w 7"/>
                <a:gd name="T29" fmla="*/ 2592 h 12"/>
                <a:gd name="T30" fmla="*/ 216 w 7"/>
                <a:gd name="T31" fmla="*/ 2592 h 12"/>
                <a:gd name="T32" fmla="*/ 0 w 7"/>
                <a:gd name="T33" fmla="*/ 2376 h 12"/>
                <a:gd name="T34" fmla="*/ 0 w 7"/>
                <a:gd name="T35" fmla="*/ 2160 h 12"/>
                <a:gd name="T36" fmla="*/ 0 w 7"/>
                <a:gd name="T37" fmla="*/ 1944 h 12"/>
                <a:gd name="T38" fmla="*/ 216 w 7"/>
                <a:gd name="T39" fmla="*/ 1728 h 12"/>
                <a:gd name="T40" fmla="*/ 0 w 7"/>
                <a:gd name="T41" fmla="*/ 1296 h 12"/>
                <a:gd name="T42" fmla="*/ 0 w 7"/>
                <a:gd name="T43" fmla="*/ 1080 h 12"/>
                <a:gd name="T44" fmla="*/ 216 w 7"/>
                <a:gd name="T45" fmla="*/ 1080 h 12"/>
                <a:gd name="T46" fmla="*/ 216 w 7"/>
                <a:gd name="T47" fmla="*/ 864 h 12"/>
                <a:gd name="T48" fmla="*/ 0 w 7"/>
                <a:gd name="T49" fmla="*/ 648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12"/>
                <a:gd name="T77" fmla="*/ 7 w 7"/>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12">
                  <a:moveTo>
                    <a:pt x="0" y="3"/>
                  </a:moveTo>
                  <a:lnTo>
                    <a:pt x="2" y="1"/>
                  </a:lnTo>
                  <a:lnTo>
                    <a:pt x="5" y="0"/>
                  </a:lnTo>
                  <a:lnTo>
                    <a:pt x="6" y="1"/>
                  </a:lnTo>
                  <a:lnTo>
                    <a:pt x="7" y="4"/>
                  </a:lnTo>
                  <a:lnTo>
                    <a:pt x="7" y="5"/>
                  </a:lnTo>
                  <a:lnTo>
                    <a:pt x="7" y="8"/>
                  </a:lnTo>
                  <a:lnTo>
                    <a:pt x="7" y="9"/>
                  </a:lnTo>
                  <a:lnTo>
                    <a:pt x="7" y="10"/>
                  </a:lnTo>
                  <a:lnTo>
                    <a:pt x="6" y="10"/>
                  </a:lnTo>
                  <a:lnTo>
                    <a:pt x="6" y="11"/>
                  </a:lnTo>
                  <a:lnTo>
                    <a:pt x="5" y="11"/>
                  </a:lnTo>
                  <a:lnTo>
                    <a:pt x="4" y="11"/>
                  </a:lnTo>
                  <a:lnTo>
                    <a:pt x="2" y="12"/>
                  </a:lnTo>
                  <a:lnTo>
                    <a:pt x="1" y="12"/>
                  </a:lnTo>
                  <a:lnTo>
                    <a:pt x="0" y="11"/>
                  </a:lnTo>
                  <a:lnTo>
                    <a:pt x="0" y="10"/>
                  </a:lnTo>
                  <a:lnTo>
                    <a:pt x="0" y="9"/>
                  </a:lnTo>
                  <a:lnTo>
                    <a:pt x="1" y="8"/>
                  </a:lnTo>
                  <a:lnTo>
                    <a:pt x="0" y="6"/>
                  </a:lnTo>
                  <a:lnTo>
                    <a:pt x="0" y="5"/>
                  </a:lnTo>
                  <a:lnTo>
                    <a:pt x="1" y="5"/>
                  </a:lnTo>
                  <a:lnTo>
                    <a:pt x="1" y="4"/>
                  </a:lnTo>
                  <a:lnTo>
                    <a:pt x="0"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32" name="Freeform 1108"/>
            <p:cNvSpPr>
              <a:spLocks/>
            </p:cNvSpPr>
            <p:nvPr/>
          </p:nvSpPr>
          <p:spPr bwMode="auto">
            <a:xfrm>
              <a:off x="4717" y="2256"/>
              <a:ext cx="42" cy="72"/>
            </a:xfrm>
            <a:custGeom>
              <a:avLst/>
              <a:gdLst>
                <a:gd name="T0" fmla="*/ 0 w 7"/>
                <a:gd name="T1" fmla="*/ 648 h 12"/>
                <a:gd name="T2" fmla="*/ 432 w 7"/>
                <a:gd name="T3" fmla="*/ 216 h 12"/>
                <a:gd name="T4" fmla="*/ 1080 w 7"/>
                <a:gd name="T5" fmla="*/ 0 h 12"/>
                <a:gd name="T6" fmla="*/ 1296 w 7"/>
                <a:gd name="T7" fmla="*/ 216 h 12"/>
                <a:gd name="T8" fmla="*/ 1512 w 7"/>
                <a:gd name="T9" fmla="*/ 864 h 12"/>
                <a:gd name="T10" fmla="*/ 1512 w 7"/>
                <a:gd name="T11" fmla="*/ 1080 h 12"/>
                <a:gd name="T12" fmla="*/ 1512 w 7"/>
                <a:gd name="T13" fmla="*/ 1728 h 12"/>
                <a:gd name="T14" fmla="*/ 1512 w 7"/>
                <a:gd name="T15" fmla="*/ 1944 h 12"/>
                <a:gd name="T16" fmla="*/ 1512 w 7"/>
                <a:gd name="T17" fmla="*/ 2160 h 12"/>
                <a:gd name="T18" fmla="*/ 1296 w 7"/>
                <a:gd name="T19" fmla="*/ 2160 h 12"/>
                <a:gd name="T20" fmla="*/ 1296 w 7"/>
                <a:gd name="T21" fmla="*/ 2376 h 12"/>
                <a:gd name="T22" fmla="*/ 1080 w 7"/>
                <a:gd name="T23" fmla="*/ 2376 h 12"/>
                <a:gd name="T24" fmla="*/ 864 w 7"/>
                <a:gd name="T25" fmla="*/ 2376 h 12"/>
                <a:gd name="T26" fmla="*/ 432 w 7"/>
                <a:gd name="T27" fmla="*/ 2592 h 12"/>
                <a:gd name="T28" fmla="*/ 432 w 7"/>
                <a:gd name="T29" fmla="*/ 2592 h 12"/>
                <a:gd name="T30" fmla="*/ 216 w 7"/>
                <a:gd name="T31" fmla="*/ 2592 h 12"/>
                <a:gd name="T32" fmla="*/ 0 w 7"/>
                <a:gd name="T33" fmla="*/ 2376 h 12"/>
                <a:gd name="T34" fmla="*/ 0 w 7"/>
                <a:gd name="T35" fmla="*/ 2160 h 12"/>
                <a:gd name="T36" fmla="*/ 0 w 7"/>
                <a:gd name="T37" fmla="*/ 1944 h 12"/>
                <a:gd name="T38" fmla="*/ 216 w 7"/>
                <a:gd name="T39" fmla="*/ 1728 h 12"/>
                <a:gd name="T40" fmla="*/ 0 w 7"/>
                <a:gd name="T41" fmla="*/ 1296 h 12"/>
                <a:gd name="T42" fmla="*/ 0 w 7"/>
                <a:gd name="T43" fmla="*/ 1080 h 12"/>
                <a:gd name="T44" fmla="*/ 216 w 7"/>
                <a:gd name="T45" fmla="*/ 1080 h 12"/>
                <a:gd name="T46" fmla="*/ 216 w 7"/>
                <a:gd name="T47" fmla="*/ 864 h 12"/>
                <a:gd name="T48" fmla="*/ 0 w 7"/>
                <a:gd name="T49" fmla="*/ 648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
                <a:gd name="T76" fmla="*/ 0 h 12"/>
                <a:gd name="T77" fmla="*/ 7 w 7"/>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 h="12">
                  <a:moveTo>
                    <a:pt x="0" y="3"/>
                  </a:moveTo>
                  <a:lnTo>
                    <a:pt x="2" y="1"/>
                  </a:lnTo>
                  <a:lnTo>
                    <a:pt x="5" y="0"/>
                  </a:lnTo>
                  <a:lnTo>
                    <a:pt x="6" y="1"/>
                  </a:lnTo>
                  <a:lnTo>
                    <a:pt x="7" y="4"/>
                  </a:lnTo>
                  <a:lnTo>
                    <a:pt x="7" y="5"/>
                  </a:lnTo>
                  <a:lnTo>
                    <a:pt x="7" y="8"/>
                  </a:lnTo>
                  <a:lnTo>
                    <a:pt x="7" y="9"/>
                  </a:lnTo>
                  <a:lnTo>
                    <a:pt x="7" y="10"/>
                  </a:lnTo>
                  <a:lnTo>
                    <a:pt x="6" y="10"/>
                  </a:lnTo>
                  <a:lnTo>
                    <a:pt x="6" y="11"/>
                  </a:lnTo>
                  <a:lnTo>
                    <a:pt x="5" y="11"/>
                  </a:lnTo>
                  <a:lnTo>
                    <a:pt x="4" y="11"/>
                  </a:lnTo>
                  <a:lnTo>
                    <a:pt x="2" y="12"/>
                  </a:lnTo>
                  <a:lnTo>
                    <a:pt x="1" y="12"/>
                  </a:lnTo>
                  <a:lnTo>
                    <a:pt x="0" y="11"/>
                  </a:lnTo>
                  <a:lnTo>
                    <a:pt x="0" y="10"/>
                  </a:lnTo>
                  <a:lnTo>
                    <a:pt x="0" y="9"/>
                  </a:lnTo>
                  <a:lnTo>
                    <a:pt x="1" y="8"/>
                  </a:lnTo>
                  <a:lnTo>
                    <a:pt x="0" y="6"/>
                  </a:lnTo>
                  <a:lnTo>
                    <a:pt x="0" y="5"/>
                  </a:lnTo>
                  <a:lnTo>
                    <a:pt x="1" y="5"/>
                  </a:lnTo>
                  <a:lnTo>
                    <a:pt x="1" y="4"/>
                  </a:lnTo>
                  <a:lnTo>
                    <a:pt x="0"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33" name="Freeform 1109"/>
            <p:cNvSpPr>
              <a:spLocks/>
            </p:cNvSpPr>
            <p:nvPr/>
          </p:nvSpPr>
          <p:spPr bwMode="auto">
            <a:xfrm>
              <a:off x="2695" y="2436"/>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34" name="Freeform 1110"/>
            <p:cNvSpPr>
              <a:spLocks/>
            </p:cNvSpPr>
            <p:nvPr/>
          </p:nvSpPr>
          <p:spPr bwMode="auto">
            <a:xfrm>
              <a:off x="2695" y="2436"/>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35" name="Freeform 1111"/>
            <p:cNvSpPr>
              <a:spLocks/>
            </p:cNvSpPr>
            <p:nvPr/>
          </p:nvSpPr>
          <p:spPr bwMode="auto">
            <a:xfrm>
              <a:off x="2707" y="2442"/>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36" name="Freeform 1112"/>
            <p:cNvSpPr>
              <a:spLocks/>
            </p:cNvSpPr>
            <p:nvPr/>
          </p:nvSpPr>
          <p:spPr bwMode="auto">
            <a:xfrm>
              <a:off x="2707" y="2442"/>
              <a:ext cx="12" cy="6"/>
            </a:xfrm>
            <a:custGeom>
              <a:avLst/>
              <a:gdLst>
                <a:gd name="T0" fmla="*/ 0 w 2"/>
                <a:gd name="T1" fmla="*/ 0 h 1"/>
                <a:gd name="T2" fmla="*/ 216 w 2"/>
                <a:gd name="T3" fmla="*/ 0 h 1"/>
                <a:gd name="T4" fmla="*/ 432 w 2"/>
                <a:gd name="T5" fmla="*/ 0 h 1"/>
                <a:gd name="T6" fmla="*/ 216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37" name="Rectangle 1113"/>
            <p:cNvSpPr>
              <a:spLocks noChangeArrowheads="1"/>
            </p:cNvSpPr>
            <p:nvPr/>
          </p:nvSpPr>
          <p:spPr bwMode="auto">
            <a:xfrm>
              <a:off x="2725" y="2442"/>
              <a:ext cx="1"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38" name="Rectangle 1114"/>
            <p:cNvSpPr>
              <a:spLocks noChangeArrowheads="1"/>
            </p:cNvSpPr>
            <p:nvPr/>
          </p:nvSpPr>
          <p:spPr bwMode="auto">
            <a:xfrm>
              <a:off x="2725" y="2442"/>
              <a:ext cx="1"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39" name="Freeform 1115"/>
            <p:cNvSpPr>
              <a:spLocks/>
            </p:cNvSpPr>
            <p:nvPr/>
          </p:nvSpPr>
          <p:spPr bwMode="auto">
            <a:xfrm>
              <a:off x="2731" y="2436"/>
              <a:ext cx="6" cy="6"/>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40" name="Freeform 1116"/>
            <p:cNvSpPr>
              <a:spLocks/>
            </p:cNvSpPr>
            <p:nvPr/>
          </p:nvSpPr>
          <p:spPr bwMode="auto">
            <a:xfrm>
              <a:off x="2731" y="2436"/>
              <a:ext cx="6" cy="6"/>
            </a:xfrm>
            <a:custGeom>
              <a:avLst/>
              <a:gdLst>
                <a:gd name="T0" fmla="*/ 0 w 1"/>
                <a:gd name="T1" fmla="*/ 0 h 1"/>
                <a:gd name="T2" fmla="*/ 216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41" name="Rectangle 1117"/>
            <p:cNvSpPr>
              <a:spLocks noChangeArrowheads="1"/>
            </p:cNvSpPr>
            <p:nvPr/>
          </p:nvSpPr>
          <p:spPr bwMode="auto">
            <a:xfrm>
              <a:off x="2737" y="2430"/>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42" name="Rectangle 1118"/>
            <p:cNvSpPr>
              <a:spLocks noChangeArrowheads="1"/>
            </p:cNvSpPr>
            <p:nvPr/>
          </p:nvSpPr>
          <p:spPr bwMode="auto">
            <a:xfrm>
              <a:off x="2737" y="2430"/>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43" name="Freeform 1119"/>
            <p:cNvSpPr>
              <a:spLocks/>
            </p:cNvSpPr>
            <p:nvPr/>
          </p:nvSpPr>
          <p:spPr bwMode="auto">
            <a:xfrm>
              <a:off x="2623" y="2604"/>
              <a:ext cx="6" cy="6"/>
            </a:xfrm>
            <a:custGeom>
              <a:avLst/>
              <a:gdLst>
                <a:gd name="T0" fmla="*/ 0 w 1"/>
                <a:gd name="T1" fmla="*/ 216 h 1"/>
                <a:gd name="T2" fmla="*/ 216 w 1"/>
                <a:gd name="T3" fmla="*/ 0 h 1"/>
                <a:gd name="T4" fmla="*/ 216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44" name="Freeform 1120"/>
            <p:cNvSpPr>
              <a:spLocks/>
            </p:cNvSpPr>
            <p:nvPr/>
          </p:nvSpPr>
          <p:spPr bwMode="auto">
            <a:xfrm>
              <a:off x="2623" y="2604"/>
              <a:ext cx="6" cy="6"/>
            </a:xfrm>
            <a:custGeom>
              <a:avLst/>
              <a:gdLst>
                <a:gd name="T0" fmla="*/ 0 w 1"/>
                <a:gd name="T1" fmla="*/ 216 h 1"/>
                <a:gd name="T2" fmla="*/ 216 w 1"/>
                <a:gd name="T3" fmla="*/ 0 h 1"/>
                <a:gd name="T4" fmla="*/ 216 w 1"/>
                <a:gd name="T5" fmla="*/ 0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45" name="Freeform 1121"/>
            <p:cNvSpPr>
              <a:spLocks/>
            </p:cNvSpPr>
            <p:nvPr/>
          </p:nvSpPr>
          <p:spPr bwMode="auto">
            <a:xfrm>
              <a:off x="2635" y="2628"/>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46" name="Freeform 1122"/>
            <p:cNvSpPr>
              <a:spLocks/>
            </p:cNvSpPr>
            <p:nvPr/>
          </p:nvSpPr>
          <p:spPr bwMode="auto">
            <a:xfrm>
              <a:off x="2635" y="2628"/>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47" name="Freeform 1123"/>
            <p:cNvSpPr>
              <a:spLocks/>
            </p:cNvSpPr>
            <p:nvPr/>
          </p:nvSpPr>
          <p:spPr bwMode="auto">
            <a:xfrm>
              <a:off x="2623" y="2628"/>
              <a:ext cx="6" cy="6"/>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48" name="Freeform 1124"/>
            <p:cNvSpPr>
              <a:spLocks/>
            </p:cNvSpPr>
            <p:nvPr/>
          </p:nvSpPr>
          <p:spPr bwMode="auto">
            <a:xfrm>
              <a:off x="2623" y="2628"/>
              <a:ext cx="6" cy="6"/>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49" name="Freeform 1125"/>
            <p:cNvSpPr>
              <a:spLocks/>
            </p:cNvSpPr>
            <p:nvPr/>
          </p:nvSpPr>
          <p:spPr bwMode="auto">
            <a:xfrm>
              <a:off x="793" y="2562"/>
              <a:ext cx="12" cy="18"/>
            </a:xfrm>
            <a:custGeom>
              <a:avLst/>
              <a:gdLst>
                <a:gd name="T0" fmla="*/ 216 w 2"/>
                <a:gd name="T1" fmla="*/ 648 h 3"/>
                <a:gd name="T2" fmla="*/ 432 w 2"/>
                <a:gd name="T3" fmla="*/ 432 h 3"/>
                <a:gd name="T4" fmla="*/ 432 w 2"/>
                <a:gd name="T5" fmla="*/ 432 h 3"/>
                <a:gd name="T6" fmla="*/ 432 w 2"/>
                <a:gd name="T7" fmla="*/ 216 h 3"/>
                <a:gd name="T8" fmla="*/ 216 w 2"/>
                <a:gd name="T9" fmla="*/ 0 h 3"/>
                <a:gd name="T10" fmla="*/ 216 w 2"/>
                <a:gd name="T11" fmla="*/ 0 h 3"/>
                <a:gd name="T12" fmla="*/ 0 w 2"/>
                <a:gd name="T13" fmla="*/ 216 h 3"/>
                <a:gd name="T14" fmla="*/ 0 w 2"/>
                <a:gd name="T15" fmla="*/ 432 h 3"/>
                <a:gd name="T16" fmla="*/ 216 w 2"/>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1" y="3"/>
                  </a:moveTo>
                  <a:lnTo>
                    <a:pt x="2" y="2"/>
                  </a:lnTo>
                  <a:lnTo>
                    <a:pt x="2" y="1"/>
                  </a:lnTo>
                  <a:lnTo>
                    <a:pt x="1" y="0"/>
                  </a:lnTo>
                  <a:lnTo>
                    <a:pt x="0" y="1"/>
                  </a:lnTo>
                  <a:lnTo>
                    <a:pt x="0" y="2"/>
                  </a:lnTo>
                  <a:lnTo>
                    <a:pt x="1"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50" name="Freeform 1126"/>
            <p:cNvSpPr>
              <a:spLocks/>
            </p:cNvSpPr>
            <p:nvPr/>
          </p:nvSpPr>
          <p:spPr bwMode="auto">
            <a:xfrm>
              <a:off x="793" y="2562"/>
              <a:ext cx="12" cy="18"/>
            </a:xfrm>
            <a:custGeom>
              <a:avLst/>
              <a:gdLst>
                <a:gd name="T0" fmla="*/ 216 w 2"/>
                <a:gd name="T1" fmla="*/ 648 h 3"/>
                <a:gd name="T2" fmla="*/ 432 w 2"/>
                <a:gd name="T3" fmla="*/ 432 h 3"/>
                <a:gd name="T4" fmla="*/ 432 w 2"/>
                <a:gd name="T5" fmla="*/ 432 h 3"/>
                <a:gd name="T6" fmla="*/ 432 w 2"/>
                <a:gd name="T7" fmla="*/ 216 h 3"/>
                <a:gd name="T8" fmla="*/ 216 w 2"/>
                <a:gd name="T9" fmla="*/ 0 h 3"/>
                <a:gd name="T10" fmla="*/ 216 w 2"/>
                <a:gd name="T11" fmla="*/ 0 h 3"/>
                <a:gd name="T12" fmla="*/ 0 w 2"/>
                <a:gd name="T13" fmla="*/ 216 h 3"/>
                <a:gd name="T14" fmla="*/ 0 w 2"/>
                <a:gd name="T15" fmla="*/ 432 h 3"/>
                <a:gd name="T16" fmla="*/ 216 w 2"/>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3"/>
                <a:gd name="T29" fmla="*/ 2 w 2"/>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3">
                  <a:moveTo>
                    <a:pt x="1" y="3"/>
                  </a:moveTo>
                  <a:lnTo>
                    <a:pt x="2" y="2"/>
                  </a:lnTo>
                  <a:lnTo>
                    <a:pt x="2" y="1"/>
                  </a:lnTo>
                  <a:lnTo>
                    <a:pt x="1" y="0"/>
                  </a:lnTo>
                  <a:lnTo>
                    <a:pt x="0" y="1"/>
                  </a:lnTo>
                  <a:lnTo>
                    <a:pt x="0" y="2"/>
                  </a:lnTo>
                  <a:lnTo>
                    <a:pt x="1"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51" name="Rectangle 1127"/>
            <p:cNvSpPr>
              <a:spLocks noChangeArrowheads="1"/>
            </p:cNvSpPr>
            <p:nvPr/>
          </p:nvSpPr>
          <p:spPr bwMode="auto">
            <a:xfrm>
              <a:off x="787" y="2556"/>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52" name="Rectangle 1128"/>
            <p:cNvSpPr>
              <a:spLocks noChangeArrowheads="1"/>
            </p:cNvSpPr>
            <p:nvPr/>
          </p:nvSpPr>
          <p:spPr bwMode="auto">
            <a:xfrm>
              <a:off x="787" y="2556"/>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53" name="Freeform 1129"/>
            <p:cNvSpPr>
              <a:spLocks/>
            </p:cNvSpPr>
            <p:nvPr/>
          </p:nvSpPr>
          <p:spPr bwMode="auto">
            <a:xfrm>
              <a:off x="775" y="2550"/>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54" name="Freeform 1130"/>
            <p:cNvSpPr>
              <a:spLocks/>
            </p:cNvSpPr>
            <p:nvPr/>
          </p:nvSpPr>
          <p:spPr bwMode="auto">
            <a:xfrm>
              <a:off x="775" y="2550"/>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55" name="Freeform 1131"/>
            <p:cNvSpPr>
              <a:spLocks/>
            </p:cNvSpPr>
            <p:nvPr/>
          </p:nvSpPr>
          <p:spPr bwMode="auto">
            <a:xfrm>
              <a:off x="763" y="2544"/>
              <a:ext cx="6" cy="6"/>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56" name="Freeform 1132"/>
            <p:cNvSpPr>
              <a:spLocks/>
            </p:cNvSpPr>
            <p:nvPr/>
          </p:nvSpPr>
          <p:spPr bwMode="auto">
            <a:xfrm>
              <a:off x="763" y="2544"/>
              <a:ext cx="6" cy="6"/>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57" name="Freeform 1133"/>
            <p:cNvSpPr>
              <a:spLocks/>
            </p:cNvSpPr>
            <p:nvPr/>
          </p:nvSpPr>
          <p:spPr bwMode="auto">
            <a:xfrm>
              <a:off x="739" y="2532"/>
              <a:ext cx="6" cy="6"/>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58" name="Freeform 1134"/>
            <p:cNvSpPr>
              <a:spLocks/>
            </p:cNvSpPr>
            <p:nvPr/>
          </p:nvSpPr>
          <p:spPr bwMode="auto">
            <a:xfrm>
              <a:off x="739" y="2532"/>
              <a:ext cx="6" cy="6"/>
            </a:xfrm>
            <a:custGeom>
              <a:avLst/>
              <a:gdLst>
                <a:gd name="T0" fmla="*/ 0 w 1"/>
                <a:gd name="T1" fmla="*/ 216 h 1"/>
                <a:gd name="T2" fmla="*/ 216 w 1"/>
                <a:gd name="T3" fmla="*/ 0 h 1"/>
                <a:gd name="T4" fmla="*/ 216 w 1"/>
                <a:gd name="T5" fmla="*/ 216 h 1"/>
                <a:gd name="T6" fmla="*/ 216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59" name="Freeform 1135"/>
            <p:cNvSpPr>
              <a:spLocks/>
            </p:cNvSpPr>
            <p:nvPr/>
          </p:nvSpPr>
          <p:spPr bwMode="auto">
            <a:xfrm>
              <a:off x="619" y="2490"/>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60" name="Freeform 1136"/>
            <p:cNvSpPr>
              <a:spLocks/>
            </p:cNvSpPr>
            <p:nvPr/>
          </p:nvSpPr>
          <p:spPr bwMode="auto">
            <a:xfrm>
              <a:off x="619" y="2490"/>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61" name="Freeform 1137"/>
            <p:cNvSpPr>
              <a:spLocks/>
            </p:cNvSpPr>
            <p:nvPr/>
          </p:nvSpPr>
          <p:spPr bwMode="auto">
            <a:xfrm>
              <a:off x="1987" y="3726"/>
              <a:ext cx="24" cy="12"/>
            </a:xfrm>
            <a:custGeom>
              <a:avLst/>
              <a:gdLst>
                <a:gd name="T0" fmla="*/ 648 w 4"/>
                <a:gd name="T1" fmla="*/ 432 h 2"/>
                <a:gd name="T2" fmla="*/ 864 w 4"/>
                <a:gd name="T3" fmla="*/ 432 h 2"/>
                <a:gd name="T4" fmla="*/ 864 w 4"/>
                <a:gd name="T5" fmla="*/ 216 h 2"/>
                <a:gd name="T6" fmla="*/ 648 w 4"/>
                <a:gd name="T7" fmla="*/ 0 h 2"/>
                <a:gd name="T8" fmla="*/ 216 w 4"/>
                <a:gd name="T9" fmla="*/ 0 h 2"/>
                <a:gd name="T10" fmla="*/ 0 w 4"/>
                <a:gd name="T11" fmla="*/ 0 h 2"/>
                <a:gd name="T12" fmla="*/ 0 w 4"/>
                <a:gd name="T13" fmla="*/ 0 h 2"/>
                <a:gd name="T14" fmla="*/ 0 w 4"/>
                <a:gd name="T15" fmla="*/ 216 h 2"/>
                <a:gd name="T16" fmla="*/ 432 w 4"/>
                <a:gd name="T17" fmla="*/ 216 h 2"/>
                <a:gd name="T18" fmla="*/ 432 w 4"/>
                <a:gd name="T19" fmla="*/ 216 h 2"/>
                <a:gd name="T20" fmla="*/ 648 w 4"/>
                <a:gd name="T21" fmla="*/ 43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3" y="2"/>
                  </a:moveTo>
                  <a:lnTo>
                    <a:pt x="4" y="2"/>
                  </a:lnTo>
                  <a:lnTo>
                    <a:pt x="4" y="1"/>
                  </a:lnTo>
                  <a:lnTo>
                    <a:pt x="3" y="0"/>
                  </a:lnTo>
                  <a:lnTo>
                    <a:pt x="1" y="0"/>
                  </a:lnTo>
                  <a:lnTo>
                    <a:pt x="0" y="0"/>
                  </a:lnTo>
                  <a:lnTo>
                    <a:pt x="0" y="1"/>
                  </a:lnTo>
                  <a:lnTo>
                    <a:pt x="2" y="1"/>
                  </a:lnTo>
                  <a:lnTo>
                    <a:pt x="3"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62" name="Freeform 1138"/>
            <p:cNvSpPr>
              <a:spLocks/>
            </p:cNvSpPr>
            <p:nvPr/>
          </p:nvSpPr>
          <p:spPr bwMode="auto">
            <a:xfrm>
              <a:off x="1987" y="3726"/>
              <a:ext cx="24" cy="12"/>
            </a:xfrm>
            <a:custGeom>
              <a:avLst/>
              <a:gdLst>
                <a:gd name="T0" fmla="*/ 648 w 4"/>
                <a:gd name="T1" fmla="*/ 432 h 2"/>
                <a:gd name="T2" fmla="*/ 864 w 4"/>
                <a:gd name="T3" fmla="*/ 432 h 2"/>
                <a:gd name="T4" fmla="*/ 864 w 4"/>
                <a:gd name="T5" fmla="*/ 216 h 2"/>
                <a:gd name="T6" fmla="*/ 648 w 4"/>
                <a:gd name="T7" fmla="*/ 0 h 2"/>
                <a:gd name="T8" fmla="*/ 216 w 4"/>
                <a:gd name="T9" fmla="*/ 0 h 2"/>
                <a:gd name="T10" fmla="*/ 0 w 4"/>
                <a:gd name="T11" fmla="*/ 0 h 2"/>
                <a:gd name="T12" fmla="*/ 0 w 4"/>
                <a:gd name="T13" fmla="*/ 0 h 2"/>
                <a:gd name="T14" fmla="*/ 0 w 4"/>
                <a:gd name="T15" fmla="*/ 216 h 2"/>
                <a:gd name="T16" fmla="*/ 432 w 4"/>
                <a:gd name="T17" fmla="*/ 216 h 2"/>
                <a:gd name="T18" fmla="*/ 432 w 4"/>
                <a:gd name="T19" fmla="*/ 216 h 2"/>
                <a:gd name="T20" fmla="*/ 648 w 4"/>
                <a:gd name="T21" fmla="*/ 432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2"/>
                <a:gd name="T35" fmla="*/ 4 w 4"/>
                <a:gd name="T36" fmla="*/ 2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2">
                  <a:moveTo>
                    <a:pt x="3" y="2"/>
                  </a:moveTo>
                  <a:lnTo>
                    <a:pt x="4" y="2"/>
                  </a:lnTo>
                  <a:lnTo>
                    <a:pt x="4" y="1"/>
                  </a:lnTo>
                  <a:lnTo>
                    <a:pt x="3" y="0"/>
                  </a:lnTo>
                  <a:lnTo>
                    <a:pt x="1" y="0"/>
                  </a:lnTo>
                  <a:lnTo>
                    <a:pt x="0" y="0"/>
                  </a:lnTo>
                  <a:lnTo>
                    <a:pt x="0" y="1"/>
                  </a:lnTo>
                  <a:lnTo>
                    <a:pt x="2" y="1"/>
                  </a:lnTo>
                  <a:lnTo>
                    <a:pt x="3"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63" name="Freeform 1139"/>
            <p:cNvSpPr>
              <a:spLocks/>
            </p:cNvSpPr>
            <p:nvPr/>
          </p:nvSpPr>
          <p:spPr bwMode="auto">
            <a:xfrm>
              <a:off x="2011" y="3726"/>
              <a:ext cx="12" cy="6"/>
            </a:xfrm>
            <a:custGeom>
              <a:avLst/>
              <a:gdLst>
                <a:gd name="T0" fmla="*/ 0 w 2"/>
                <a:gd name="T1" fmla="*/ 0 h 1"/>
                <a:gd name="T2" fmla="*/ 0 w 2"/>
                <a:gd name="T3" fmla="*/ 0 h 1"/>
                <a:gd name="T4" fmla="*/ 216 w 2"/>
                <a:gd name="T5" fmla="*/ 0 h 1"/>
                <a:gd name="T6" fmla="*/ 432 w 2"/>
                <a:gd name="T7" fmla="*/ 0 h 1"/>
                <a:gd name="T8" fmla="*/ 432 w 2"/>
                <a:gd name="T9" fmla="*/ 216 h 1"/>
                <a:gd name="T10" fmla="*/ 216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0"/>
                  </a:lnTo>
                  <a:lnTo>
                    <a:pt x="1" y="0"/>
                  </a:lnTo>
                  <a:lnTo>
                    <a:pt x="2" y="0"/>
                  </a:lnTo>
                  <a:lnTo>
                    <a:pt x="2"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64" name="Freeform 1140"/>
            <p:cNvSpPr>
              <a:spLocks/>
            </p:cNvSpPr>
            <p:nvPr/>
          </p:nvSpPr>
          <p:spPr bwMode="auto">
            <a:xfrm>
              <a:off x="2011" y="3726"/>
              <a:ext cx="12" cy="6"/>
            </a:xfrm>
            <a:custGeom>
              <a:avLst/>
              <a:gdLst>
                <a:gd name="T0" fmla="*/ 0 w 2"/>
                <a:gd name="T1" fmla="*/ 0 h 1"/>
                <a:gd name="T2" fmla="*/ 0 w 2"/>
                <a:gd name="T3" fmla="*/ 0 h 1"/>
                <a:gd name="T4" fmla="*/ 216 w 2"/>
                <a:gd name="T5" fmla="*/ 0 h 1"/>
                <a:gd name="T6" fmla="*/ 432 w 2"/>
                <a:gd name="T7" fmla="*/ 0 h 1"/>
                <a:gd name="T8" fmla="*/ 432 w 2"/>
                <a:gd name="T9" fmla="*/ 216 h 1"/>
                <a:gd name="T10" fmla="*/ 216 w 2"/>
                <a:gd name="T11" fmla="*/ 216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0"/>
                  </a:lnTo>
                  <a:lnTo>
                    <a:pt x="1" y="0"/>
                  </a:lnTo>
                  <a:lnTo>
                    <a:pt x="2" y="0"/>
                  </a:lnTo>
                  <a:lnTo>
                    <a:pt x="2"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65" name="Freeform 1141"/>
            <p:cNvSpPr>
              <a:spLocks/>
            </p:cNvSpPr>
            <p:nvPr/>
          </p:nvSpPr>
          <p:spPr bwMode="auto">
            <a:xfrm>
              <a:off x="2011" y="3738"/>
              <a:ext cx="12" cy="6"/>
            </a:xfrm>
            <a:custGeom>
              <a:avLst/>
              <a:gdLst>
                <a:gd name="T0" fmla="*/ 0 w 2"/>
                <a:gd name="T1" fmla="*/ 0 h 1"/>
                <a:gd name="T2" fmla="*/ 216 w 2"/>
                <a:gd name="T3" fmla="*/ 0 h 1"/>
                <a:gd name="T4" fmla="*/ 432 w 2"/>
                <a:gd name="T5" fmla="*/ 0 h 1"/>
                <a:gd name="T6" fmla="*/ 432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66" name="Freeform 1142"/>
            <p:cNvSpPr>
              <a:spLocks/>
            </p:cNvSpPr>
            <p:nvPr/>
          </p:nvSpPr>
          <p:spPr bwMode="auto">
            <a:xfrm>
              <a:off x="2011" y="3738"/>
              <a:ext cx="12" cy="6"/>
            </a:xfrm>
            <a:custGeom>
              <a:avLst/>
              <a:gdLst>
                <a:gd name="T0" fmla="*/ 0 w 2"/>
                <a:gd name="T1" fmla="*/ 0 h 1"/>
                <a:gd name="T2" fmla="*/ 216 w 2"/>
                <a:gd name="T3" fmla="*/ 0 h 1"/>
                <a:gd name="T4" fmla="*/ 432 w 2"/>
                <a:gd name="T5" fmla="*/ 0 h 1"/>
                <a:gd name="T6" fmla="*/ 432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0"/>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67" name="Freeform 1143"/>
            <p:cNvSpPr>
              <a:spLocks/>
            </p:cNvSpPr>
            <p:nvPr/>
          </p:nvSpPr>
          <p:spPr bwMode="auto">
            <a:xfrm>
              <a:off x="2059" y="3714"/>
              <a:ext cx="12" cy="6"/>
            </a:xfrm>
            <a:custGeom>
              <a:avLst/>
              <a:gdLst>
                <a:gd name="T0" fmla="*/ 216 w 2"/>
                <a:gd name="T1" fmla="*/ 216 h 1"/>
                <a:gd name="T2" fmla="*/ 432 w 2"/>
                <a:gd name="T3" fmla="*/ 216 h 1"/>
                <a:gd name="T4" fmla="*/ 216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2" y="1"/>
                  </a:lnTo>
                  <a:lnTo>
                    <a:pt x="1" y="0"/>
                  </a:lnTo>
                  <a:lnTo>
                    <a:pt x="1" y="1"/>
                  </a:lnTo>
                  <a:lnTo>
                    <a:pt x="0"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68" name="Freeform 1144"/>
            <p:cNvSpPr>
              <a:spLocks/>
            </p:cNvSpPr>
            <p:nvPr/>
          </p:nvSpPr>
          <p:spPr bwMode="auto">
            <a:xfrm>
              <a:off x="2059" y="3714"/>
              <a:ext cx="12" cy="6"/>
            </a:xfrm>
            <a:custGeom>
              <a:avLst/>
              <a:gdLst>
                <a:gd name="T0" fmla="*/ 216 w 2"/>
                <a:gd name="T1" fmla="*/ 216 h 1"/>
                <a:gd name="T2" fmla="*/ 432 w 2"/>
                <a:gd name="T3" fmla="*/ 216 h 1"/>
                <a:gd name="T4" fmla="*/ 216 w 2"/>
                <a:gd name="T5" fmla="*/ 0 h 1"/>
                <a:gd name="T6" fmla="*/ 216 w 2"/>
                <a:gd name="T7" fmla="*/ 216 h 1"/>
                <a:gd name="T8" fmla="*/ 0 w 2"/>
                <a:gd name="T9" fmla="*/ 216 h 1"/>
                <a:gd name="T10" fmla="*/ 0 w 2"/>
                <a:gd name="T11" fmla="*/ 216 h 1"/>
                <a:gd name="T12" fmla="*/ 216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1"/>
                  </a:moveTo>
                  <a:lnTo>
                    <a:pt x="2" y="1"/>
                  </a:lnTo>
                  <a:lnTo>
                    <a:pt x="1" y="0"/>
                  </a:lnTo>
                  <a:lnTo>
                    <a:pt x="1" y="1"/>
                  </a:lnTo>
                  <a:lnTo>
                    <a:pt x="0"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69" name="Freeform 1145"/>
            <p:cNvSpPr>
              <a:spLocks/>
            </p:cNvSpPr>
            <p:nvPr/>
          </p:nvSpPr>
          <p:spPr bwMode="auto">
            <a:xfrm>
              <a:off x="1975" y="3696"/>
              <a:ext cx="6" cy="12"/>
            </a:xfrm>
            <a:custGeom>
              <a:avLst/>
              <a:gdLst>
                <a:gd name="T0" fmla="*/ 0 w 1"/>
                <a:gd name="T1" fmla="*/ 0 h 2"/>
                <a:gd name="T2" fmla="*/ 216 w 1"/>
                <a:gd name="T3" fmla="*/ 216 h 2"/>
                <a:gd name="T4" fmla="*/ 216 w 1"/>
                <a:gd name="T5" fmla="*/ 432 h 2"/>
                <a:gd name="T6" fmla="*/ 0 w 1"/>
                <a:gd name="T7" fmla="*/ 432 h 2"/>
                <a:gd name="T8" fmla="*/ 0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0"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70" name="Freeform 1146"/>
            <p:cNvSpPr>
              <a:spLocks/>
            </p:cNvSpPr>
            <p:nvPr/>
          </p:nvSpPr>
          <p:spPr bwMode="auto">
            <a:xfrm>
              <a:off x="1975" y="3696"/>
              <a:ext cx="6" cy="12"/>
            </a:xfrm>
            <a:custGeom>
              <a:avLst/>
              <a:gdLst>
                <a:gd name="T0" fmla="*/ 0 w 1"/>
                <a:gd name="T1" fmla="*/ 0 h 2"/>
                <a:gd name="T2" fmla="*/ 216 w 1"/>
                <a:gd name="T3" fmla="*/ 216 h 2"/>
                <a:gd name="T4" fmla="*/ 216 w 1"/>
                <a:gd name="T5" fmla="*/ 432 h 2"/>
                <a:gd name="T6" fmla="*/ 0 w 1"/>
                <a:gd name="T7" fmla="*/ 432 h 2"/>
                <a:gd name="T8" fmla="*/ 0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0"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71" name="Rectangle 1147"/>
            <p:cNvSpPr>
              <a:spLocks noChangeArrowheads="1"/>
            </p:cNvSpPr>
            <p:nvPr/>
          </p:nvSpPr>
          <p:spPr bwMode="auto">
            <a:xfrm>
              <a:off x="1969" y="3702"/>
              <a:ext cx="1"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72" name="Rectangle 1148"/>
            <p:cNvSpPr>
              <a:spLocks noChangeArrowheads="1"/>
            </p:cNvSpPr>
            <p:nvPr/>
          </p:nvSpPr>
          <p:spPr bwMode="auto">
            <a:xfrm>
              <a:off x="1969" y="3702"/>
              <a:ext cx="1"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973" name="Freeform 1149"/>
            <p:cNvSpPr>
              <a:spLocks/>
            </p:cNvSpPr>
            <p:nvPr/>
          </p:nvSpPr>
          <p:spPr bwMode="auto">
            <a:xfrm>
              <a:off x="1963" y="3702"/>
              <a:ext cx="0" cy="6"/>
            </a:xfrm>
            <a:custGeom>
              <a:avLst/>
              <a:gdLst>
                <a:gd name="T0" fmla="*/ 0 h 1"/>
                <a:gd name="T1" fmla="*/ 216 h 1"/>
                <a:gd name="T2" fmla="*/ 216 h 1"/>
                <a:gd name="T3" fmla="*/ 216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74" name="Freeform 1150"/>
            <p:cNvSpPr>
              <a:spLocks/>
            </p:cNvSpPr>
            <p:nvPr/>
          </p:nvSpPr>
          <p:spPr bwMode="auto">
            <a:xfrm>
              <a:off x="1963" y="3702"/>
              <a:ext cx="0" cy="6"/>
            </a:xfrm>
            <a:custGeom>
              <a:avLst/>
              <a:gdLst>
                <a:gd name="T0" fmla="*/ 0 h 1"/>
                <a:gd name="T1" fmla="*/ 216 h 1"/>
                <a:gd name="T2" fmla="*/ 216 h 1"/>
                <a:gd name="T3" fmla="*/ 216 h 1"/>
                <a:gd name="T4" fmla="*/ 216 h 1"/>
                <a:gd name="T5" fmla="*/ 0 h 1"/>
                <a:gd name="T6" fmla="*/ 0 60000 65536"/>
                <a:gd name="T7" fmla="*/ 0 60000 65536"/>
                <a:gd name="T8" fmla="*/ 0 60000 65536"/>
                <a:gd name="T9" fmla="*/ 0 60000 65536"/>
                <a:gd name="T10" fmla="*/ 0 60000 65536"/>
                <a:gd name="T11" fmla="*/ 0 60000 65536"/>
                <a:gd name="T12" fmla="*/ 0 h 1"/>
                <a:gd name="T13" fmla="*/ 1 h 1"/>
              </a:gdLst>
              <a:ahLst/>
              <a:cxnLst>
                <a:cxn ang="T6">
                  <a:pos x="0" y="T0"/>
                </a:cxn>
                <a:cxn ang="T7">
                  <a:pos x="0" y="T1"/>
                </a:cxn>
                <a:cxn ang="T8">
                  <a:pos x="0" y="T2"/>
                </a:cxn>
                <a:cxn ang="T9">
                  <a:pos x="0" y="T3"/>
                </a:cxn>
                <a:cxn ang="T10">
                  <a:pos x="0" y="T4"/>
                </a:cxn>
                <a:cxn ang="T11">
                  <a:pos x="0" y="T5"/>
                </a:cxn>
              </a:cxnLst>
              <a:rect l="0" t="T12" r="0" b="T13"/>
              <a:pathLst>
                <a:path h="1">
                  <a:moveTo>
                    <a:pt x="0" y="0"/>
                  </a:move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75" name="Freeform 1151"/>
            <p:cNvSpPr>
              <a:spLocks/>
            </p:cNvSpPr>
            <p:nvPr/>
          </p:nvSpPr>
          <p:spPr bwMode="auto">
            <a:xfrm>
              <a:off x="1957" y="3702"/>
              <a:ext cx="0" cy="6"/>
            </a:xfrm>
            <a:custGeom>
              <a:avLst/>
              <a:gdLst>
                <a:gd name="T0" fmla="*/ 0 h 1"/>
                <a:gd name="T1" fmla="*/ 216 h 1"/>
                <a:gd name="T2" fmla="*/ 216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76" name="Freeform 1152"/>
            <p:cNvSpPr>
              <a:spLocks/>
            </p:cNvSpPr>
            <p:nvPr/>
          </p:nvSpPr>
          <p:spPr bwMode="auto">
            <a:xfrm>
              <a:off x="1957" y="3702"/>
              <a:ext cx="0" cy="6"/>
            </a:xfrm>
            <a:custGeom>
              <a:avLst/>
              <a:gdLst>
                <a:gd name="T0" fmla="*/ 0 h 1"/>
                <a:gd name="T1" fmla="*/ 216 h 1"/>
                <a:gd name="T2" fmla="*/ 216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77" name="Freeform 1153"/>
            <p:cNvSpPr>
              <a:spLocks/>
            </p:cNvSpPr>
            <p:nvPr/>
          </p:nvSpPr>
          <p:spPr bwMode="auto">
            <a:xfrm>
              <a:off x="1933" y="3696"/>
              <a:ext cx="18" cy="12"/>
            </a:xfrm>
            <a:custGeom>
              <a:avLst/>
              <a:gdLst>
                <a:gd name="T0" fmla="*/ 648 w 3"/>
                <a:gd name="T1" fmla="*/ 216 h 2"/>
                <a:gd name="T2" fmla="*/ 648 w 3"/>
                <a:gd name="T3" fmla="*/ 216 h 2"/>
                <a:gd name="T4" fmla="*/ 432 w 3"/>
                <a:gd name="T5" fmla="*/ 432 h 2"/>
                <a:gd name="T6" fmla="*/ 216 w 3"/>
                <a:gd name="T7" fmla="*/ 216 h 2"/>
                <a:gd name="T8" fmla="*/ 0 w 3"/>
                <a:gd name="T9" fmla="*/ 216 h 2"/>
                <a:gd name="T10" fmla="*/ 0 w 3"/>
                <a:gd name="T11" fmla="*/ 0 h 2"/>
                <a:gd name="T12" fmla="*/ 432 w 3"/>
                <a:gd name="T13" fmla="*/ 0 h 2"/>
                <a:gd name="T14" fmla="*/ 648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1"/>
                  </a:moveTo>
                  <a:lnTo>
                    <a:pt x="3" y="1"/>
                  </a:lnTo>
                  <a:lnTo>
                    <a:pt x="2" y="2"/>
                  </a:lnTo>
                  <a:lnTo>
                    <a:pt x="1" y="1"/>
                  </a:lnTo>
                  <a:lnTo>
                    <a:pt x="0" y="1"/>
                  </a:lnTo>
                  <a:lnTo>
                    <a:pt x="0" y="0"/>
                  </a:lnTo>
                  <a:lnTo>
                    <a:pt x="2" y="0"/>
                  </a:lnTo>
                  <a:lnTo>
                    <a:pt x="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78" name="Freeform 1154"/>
            <p:cNvSpPr>
              <a:spLocks/>
            </p:cNvSpPr>
            <p:nvPr/>
          </p:nvSpPr>
          <p:spPr bwMode="auto">
            <a:xfrm>
              <a:off x="1933" y="3696"/>
              <a:ext cx="18" cy="12"/>
            </a:xfrm>
            <a:custGeom>
              <a:avLst/>
              <a:gdLst>
                <a:gd name="T0" fmla="*/ 648 w 3"/>
                <a:gd name="T1" fmla="*/ 216 h 2"/>
                <a:gd name="T2" fmla="*/ 648 w 3"/>
                <a:gd name="T3" fmla="*/ 216 h 2"/>
                <a:gd name="T4" fmla="*/ 432 w 3"/>
                <a:gd name="T5" fmla="*/ 432 h 2"/>
                <a:gd name="T6" fmla="*/ 216 w 3"/>
                <a:gd name="T7" fmla="*/ 216 h 2"/>
                <a:gd name="T8" fmla="*/ 0 w 3"/>
                <a:gd name="T9" fmla="*/ 216 h 2"/>
                <a:gd name="T10" fmla="*/ 0 w 3"/>
                <a:gd name="T11" fmla="*/ 0 h 2"/>
                <a:gd name="T12" fmla="*/ 432 w 3"/>
                <a:gd name="T13" fmla="*/ 0 h 2"/>
                <a:gd name="T14" fmla="*/ 648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1"/>
                  </a:moveTo>
                  <a:lnTo>
                    <a:pt x="3" y="1"/>
                  </a:lnTo>
                  <a:lnTo>
                    <a:pt x="2" y="2"/>
                  </a:lnTo>
                  <a:lnTo>
                    <a:pt x="1" y="1"/>
                  </a:lnTo>
                  <a:lnTo>
                    <a:pt x="0" y="1"/>
                  </a:lnTo>
                  <a:lnTo>
                    <a:pt x="0" y="0"/>
                  </a:lnTo>
                  <a:lnTo>
                    <a:pt x="2" y="0"/>
                  </a:lnTo>
                  <a:lnTo>
                    <a:pt x="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79" name="Freeform 1155"/>
            <p:cNvSpPr>
              <a:spLocks/>
            </p:cNvSpPr>
            <p:nvPr/>
          </p:nvSpPr>
          <p:spPr bwMode="auto">
            <a:xfrm>
              <a:off x="1915" y="3678"/>
              <a:ext cx="18" cy="12"/>
            </a:xfrm>
            <a:custGeom>
              <a:avLst/>
              <a:gdLst>
                <a:gd name="T0" fmla="*/ 648 w 3"/>
                <a:gd name="T1" fmla="*/ 432 h 2"/>
                <a:gd name="T2" fmla="*/ 648 w 3"/>
                <a:gd name="T3" fmla="*/ 432 h 2"/>
                <a:gd name="T4" fmla="*/ 648 w 3"/>
                <a:gd name="T5" fmla="*/ 216 h 2"/>
                <a:gd name="T6" fmla="*/ 216 w 3"/>
                <a:gd name="T7" fmla="*/ 0 h 2"/>
                <a:gd name="T8" fmla="*/ 0 w 3"/>
                <a:gd name="T9" fmla="*/ 0 h 2"/>
                <a:gd name="T10" fmla="*/ 0 w 3"/>
                <a:gd name="T11" fmla="*/ 0 h 2"/>
                <a:gd name="T12" fmla="*/ 216 w 3"/>
                <a:gd name="T13" fmla="*/ 216 h 2"/>
                <a:gd name="T14" fmla="*/ 648 w 3"/>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1"/>
                  </a:lnTo>
                  <a:lnTo>
                    <a:pt x="1" y="0"/>
                  </a:lnTo>
                  <a:lnTo>
                    <a:pt x="0" y="0"/>
                  </a:lnTo>
                  <a:lnTo>
                    <a:pt x="1" y="1"/>
                  </a:lnTo>
                  <a:lnTo>
                    <a:pt x="3"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80" name="Freeform 1156"/>
            <p:cNvSpPr>
              <a:spLocks/>
            </p:cNvSpPr>
            <p:nvPr/>
          </p:nvSpPr>
          <p:spPr bwMode="auto">
            <a:xfrm>
              <a:off x="1915" y="3678"/>
              <a:ext cx="18" cy="12"/>
            </a:xfrm>
            <a:custGeom>
              <a:avLst/>
              <a:gdLst>
                <a:gd name="T0" fmla="*/ 648 w 3"/>
                <a:gd name="T1" fmla="*/ 432 h 2"/>
                <a:gd name="T2" fmla="*/ 648 w 3"/>
                <a:gd name="T3" fmla="*/ 432 h 2"/>
                <a:gd name="T4" fmla="*/ 648 w 3"/>
                <a:gd name="T5" fmla="*/ 216 h 2"/>
                <a:gd name="T6" fmla="*/ 216 w 3"/>
                <a:gd name="T7" fmla="*/ 0 h 2"/>
                <a:gd name="T8" fmla="*/ 0 w 3"/>
                <a:gd name="T9" fmla="*/ 0 h 2"/>
                <a:gd name="T10" fmla="*/ 0 w 3"/>
                <a:gd name="T11" fmla="*/ 0 h 2"/>
                <a:gd name="T12" fmla="*/ 216 w 3"/>
                <a:gd name="T13" fmla="*/ 216 h 2"/>
                <a:gd name="T14" fmla="*/ 648 w 3"/>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3" y="2"/>
                  </a:moveTo>
                  <a:lnTo>
                    <a:pt x="3" y="2"/>
                  </a:lnTo>
                  <a:lnTo>
                    <a:pt x="3" y="1"/>
                  </a:lnTo>
                  <a:lnTo>
                    <a:pt x="1" y="0"/>
                  </a:lnTo>
                  <a:lnTo>
                    <a:pt x="0" y="0"/>
                  </a:lnTo>
                  <a:lnTo>
                    <a:pt x="1" y="1"/>
                  </a:lnTo>
                  <a:lnTo>
                    <a:pt x="3"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81" name="Freeform 1157"/>
            <p:cNvSpPr>
              <a:spLocks/>
            </p:cNvSpPr>
            <p:nvPr/>
          </p:nvSpPr>
          <p:spPr bwMode="auto">
            <a:xfrm>
              <a:off x="1945" y="3678"/>
              <a:ext cx="12" cy="12"/>
            </a:xfrm>
            <a:custGeom>
              <a:avLst/>
              <a:gdLst>
                <a:gd name="T0" fmla="*/ 0 w 2"/>
                <a:gd name="T1" fmla="*/ 432 h 2"/>
                <a:gd name="T2" fmla="*/ 0 w 2"/>
                <a:gd name="T3" fmla="*/ 216 h 2"/>
                <a:gd name="T4" fmla="*/ 432 w 2"/>
                <a:gd name="T5" fmla="*/ 216 h 2"/>
                <a:gd name="T6" fmla="*/ 432 w 2"/>
                <a:gd name="T7" fmla="*/ 0 h 2"/>
                <a:gd name="T8" fmla="*/ 216 w 2"/>
                <a:gd name="T9" fmla="*/ 0 h 2"/>
                <a:gd name="T10" fmla="*/ 0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2" y="1"/>
                  </a:lnTo>
                  <a:lnTo>
                    <a:pt x="2" y="0"/>
                  </a:lnTo>
                  <a:lnTo>
                    <a:pt x="1" y="0"/>
                  </a:lnTo>
                  <a:lnTo>
                    <a:pt x="0"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82" name="Freeform 1158"/>
            <p:cNvSpPr>
              <a:spLocks/>
            </p:cNvSpPr>
            <p:nvPr/>
          </p:nvSpPr>
          <p:spPr bwMode="auto">
            <a:xfrm>
              <a:off x="1945" y="3678"/>
              <a:ext cx="12" cy="12"/>
            </a:xfrm>
            <a:custGeom>
              <a:avLst/>
              <a:gdLst>
                <a:gd name="T0" fmla="*/ 0 w 2"/>
                <a:gd name="T1" fmla="*/ 432 h 2"/>
                <a:gd name="T2" fmla="*/ 0 w 2"/>
                <a:gd name="T3" fmla="*/ 216 h 2"/>
                <a:gd name="T4" fmla="*/ 432 w 2"/>
                <a:gd name="T5" fmla="*/ 216 h 2"/>
                <a:gd name="T6" fmla="*/ 432 w 2"/>
                <a:gd name="T7" fmla="*/ 0 h 2"/>
                <a:gd name="T8" fmla="*/ 216 w 2"/>
                <a:gd name="T9" fmla="*/ 0 h 2"/>
                <a:gd name="T10" fmla="*/ 0 w 2"/>
                <a:gd name="T11" fmla="*/ 216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2" y="1"/>
                  </a:lnTo>
                  <a:lnTo>
                    <a:pt x="2" y="0"/>
                  </a:lnTo>
                  <a:lnTo>
                    <a:pt x="1" y="0"/>
                  </a:lnTo>
                  <a:lnTo>
                    <a:pt x="0"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83" name="Freeform 1159"/>
            <p:cNvSpPr>
              <a:spLocks/>
            </p:cNvSpPr>
            <p:nvPr/>
          </p:nvSpPr>
          <p:spPr bwMode="auto">
            <a:xfrm>
              <a:off x="1921" y="3654"/>
              <a:ext cx="6" cy="12"/>
            </a:xfrm>
            <a:custGeom>
              <a:avLst/>
              <a:gdLst>
                <a:gd name="T0" fmla="*/ 216 w 1"/>
                <a:gd name="T1" fmla="*/ 0 h 2"/>
                <a:gd name="T2" fmla="*/ 216 w 1"/>
                <a:gd name="T3" fmla="*/ 216 h 2"/>
                <a:gd name="T4" fmla="*/ 216 w 1"/>
                <a:gd name="T5" fmla="*/ 432 h 2"/>
                <a:gd name="T6" fmla="*/ 216 w 1"/>
                <a:gd name="T7" fmla="*/ 432 h 2"/>
                <a:gd name="T8" fmla="*/ 0 w 1"/>
                <a:gd name="T9" fmla="*/ 216 h 2"/>
                <a:gd name="T10" fmla="*/ 0 w 1"/>
                <a:gd name="T11" fmla="*/ 216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1" y="2"/>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84" name="Freeform 1160"/>
            <p:cNvSpPr>
              <a:spLocks/>
            </p:cNvSpPr>
            <p:nvPr/>
          </p:nvSpPr>
          <p:spPr bwMode="auto">
            <a:xfrm>
              <a:off x="1921" y="3654"/>
              <a:ext cx="6" cy="12"/>
            </a:xfrm>
            <a:custGeom>
              <a:avLst/>
              <a:gdLst>
                <a:gd name="T0" fmla="*/ 216 w 1"/>
                <a:gd name="T1" fmla="*/ 0 h 2"/>
                <a:gd name="T2" fmla="*/ 216 w 1"/>
                <a:gd name="T3" fmla="*/ 216 h 2"/>
                <a:gd name="T4" fmla="*/ 216 w 1"/>
                <a:gd name="T5" fmla="*/ 432 h 2"/>
                <a:gd name="T6" fmla="*/ 216 w 1"/>
                <a:gd name="T7" fmla="*/ 432 h 2"/>
                <a:gd name="T8" fmla="*/ 0 w 1"/>
                <a:gd name="T9" fmla="*/ 216 h 2"/>
                <a:gd name="T10" fmla="*/ 0 w 1"/>
                <a:gd name="T11" fmla="*/ 216 h 2"/>
                <a:gd name="T12" fmla="*/ 216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1" y="0"/>
                  </a:moveTo>
                  <a:lnTo>
                    <a:pt x="1" y="1"/>
                  </a:lnTo>
                  <a:lnTo>
                    <a:pt x="1" y="2"/>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85" name="Freeform 1161"/>
            <p:cNvSpPr>
              <a:spLocks/>
            </p:cNvSpPr>
            <p:nvPr/>
          </p:nvSpPr>
          <p:spPr bwMode="auto">
            <a:xfrm>
              <a:off x="1915" y="3666"/>
              <a:ext cx="6" cy="6"/>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86" name="Freeform 1162"/>
            <p:cNvSpPr>
              <a:spLocks/>
            </p:cNvSpPr>
            <p:nvPr/>
          </p:nvSpPr>
          <p:spPr bwMode="auto">
            <a:xfrm>
              <a:off x="1915" y="3666"/>
              <a:ext cx="6" cy="6"/>
            </a:xfrm>
            <a:custGeom>
              <a:avLst/>
              <a:gdLst>
                <a:gd name="T0" fmla="*/ 0 w 1"/>
                <a:gd name="T1" fmla="*/ 0 h 1"/>
                <a:gd name="T2" fmla="*/ 0 w 1"/>
                <a:gd name="T3" fmla="*/ 0 h 1"/>
                <a:gd name="T4" fmla="*/ 216 w 1"/>
                <a:gd name="T5" fmla="*/ 0 h 1"/>
                <a:gd name="T6" fmla="*/ 0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87" name="Freeform 1163"/>
            <p:cNvSpPr>
              <a:spLocks/>
            </p:cNvSpPr>
            <p:nvPr/>
          </p:nvSpPr>
          <p:spPr bwMode="auto">
            <a:xfrm>
              <a:off x="1921" y="3672"/>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88" name="Freeform 1164"/>
            <p:cNvSpPr>
              <a:spLocks/>
            </p:cNvSpPr>
            <p:nvPr/>
          </p:nvSpPr>
          <p:spPr bwMode="auto">
            <a:xfrm>
              <a:off x="1921" y="3672"/>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89" name="Freeform 1165"/>
            <p:cNvSpPr>
              <a:spLocks/>
            </p:cNvSpPr>
            <p:nvPr/>
          </p:nvSpPr>
          <p:spPr bwMode="auto">
            <a:xfrm>
              <a:off x="1909" y="3654"/>
              <a:ext cx="6" cy="6"/>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90" name="Freeform 1166"/>
            <p:cNvSpPr>
              <a:spLocks/>
            </p:cNvSpPr>
            <p:nvPr/>
          </p:nvSpPr>
          <p:spPr bwMode="auto">
            <a:xfrm>
              <a:off x="1909" y="3654"/>
              <a:ext cx="6" cy="6"/>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91" name="Freeform 1167"/>
            <p:cNvSpPr>
              <a:spLocks/>
            </p:cNvSpPr>
            <p:nvPr/>
          </p:nvSpPr>
          <p:spPr bwMode="auto">
            <a:xfrm>
              <a:off x="1915" y="3642"/>
              <a:ext cx="6" cy="12"/>
            </a:xfrm>
            <a:custGeom>
              <a:avLst/>
              <a:gdLst>
                <a:gd name="T0" fmla="*/ 0 w 1"/>
                <a:gd name="T1" fmla="*/ 216 h 2"/>
                <a:gd name="T2" fmla="*/ 0 w 1"/>
                <a:gd name="T3" fmla="*/ 0 h 2"/>
                <a:gd name="T4" fmla="*/ 216 w 1"/>
                <a:gd name="T5" fmla="*/ 0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0"/>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92" name="Freeform 1168"/>
            <p:cNvSpPr>
              <a:spLocks/>
            </p:cNvSpPr>
            <p:nvPr/>
          </p:nvSpPr>
          <p:spPr bwMode="auto">
            <a:xfrm>
              <a:off x="1915" y="3642"/>
              <a:ext cx="6" cy="12"/>
            </a:xfrm>
            <a:custGeom>
              <a:avLst/>
              <a:gdLst>
                <a:gd name="T0" fmla="*/ 0 w 1"/>
                <a:gd name="T1" fmla="*/ 216 h 2"/>
                <a:gd name="T2" fmla="*/ 0 w 1"/>
                <a:gd name="T3" fmla="*/ 0 h 2"/>
                <a:gd name="T4" fmla="*/ 216 w 1"/>
                <a:gd name="T5" fmla="*/ 0 h 2"/>
                <a:gd name="T6" fmla="*/ 0 w 1"/>
                <a:gd name="T7" fmla="*/ 432 h 2"/>
                <a:gd name="T8" fmla="*/ 0 w 1"/>
                <a:gd name="T9" fmla="*/ 216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1" y="0"/>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93" name="Freeform 1169"/>
            <p:cNvSpPr>
              <a:spLocks/>
            </p:cNvSpPr>
            <p:nvPr/>
          </p:nvSpPr>
          <p:spPr bwMode="auto">
            <a:xfrm>
              <a:off x="1909" y="3606"/>
              <a:ext cx="12" cy="18"/>
            </a:xfrm>
            <a:custGeom>
              <a:avLst/>
              <a:gdLst>
                <a:gd name="T0" fmla="*/ 432 w 2"/>
                <a:gd name="T1" fmla="*/ 648 h 3"/>
                <a:gd name="T2" fmla="*/ 216 w 2"/>
                <a:gd name="T3" fmla="*/ 432 h 3"/>
                <a:gd name="T4" fmla="*/ 216 w 2"/>
                <a:gd name="T5" fmla="*/ 216 h 3"/>
                <a:gd name="T6" fmla="*/ 216 w 2"/>
                <a:gd name="T7" fmla="*/ 0 h 3"/>
                <a:gd name="T8" fmla="*/ 216 w 2"/>
                <a:gd name="T9" fmla="*/ 0 h 3"/>
                <a:gd name="T10" fmla="*/ 216 w 2"/>
                <a:gd name="T11" fmla="*/ 216 h 3"/>
                <a:gd name="T12" fmla="*/ 0 w 2"/>
                <a:gd name="T13" fmla="*/ 216 h 3"/>
                <a:gd name="T14" fmla="*/ 0 w 2"/>
                <a:gd name="T15" fmla="*/ 432 h 3"/>
                <a:gd name="T16" fmla="*/ 216 w 2"/>
                <a:gd name="T17" fmla="*/ 648 h 3"/>
                <a:gd name="T18" fmla="*/ 432 w 2"/>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3"/>
                  </a:moveTo>
                  <a:lnTo>
                    <a:pt x="1" y="2"/>
                  </a:lnTo>
                  <a:lnTo>
                    <a:pt x="1" y="1"/>
                  </a:lnTo>
                  <a:lnTo>
                    <a:pt x="1" y="0"/>
                  </a:lnTo>
                  <a:lnTo>
                    <a:pt x="1" y="1"/>
                  </a:lnTo>
                  <a:lnTo>
                    <a:pt x="0" y="1"/>
                  </a:lnTo>
                  <a:lnTo>
                    <a:pt x="0" y="2"/>
                  </a:lnTo>
                  <a:lnTo>
                    <a:pt x="1" y="3"/>
                  </a:lnTo>
                  <a:lnTo>
                    <a:pt x="2"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94" name="Freeform 1170"/>
            <p:cNvSpPr>
              <a:spLocks/>
            </p:cNvSpPr>
            <p:nvPr/>
          </p:nvSpPr>
          <p:spPr bwMode="auto">
            <a:xfrm>
              <a:off x="1909" y="3606"/>
              <a:ext cx="12" cy="18"/>
            </a:xfrm>
            <a:custGeom>
              <a:avLst/>
              <a:gdLst>
                <a:gd name="T0" fmla="*/ 432 w 2"/>
                <a:gd name="T1" fmla="*/ 648 h 3"/>
                <a:gd name="T2" fmla="*/ 216 w 2"/>
                <a:gd name="T3" fmla="*/ 432 h 3"/>
                <a:gd name="T4" fmla="*/ 216 w 2"/>
                <a:gd name="T5" fmla="*/ 216 h 3"/>
                <a:gd name="T6" fmla="*/ 216 w 2"/>
                <a:gd name="T7" fmla="*/ 0 h 3"/>
                <a:gd name="T8" fmla="*/ 216 w 2"/>
                <a:gd name="T9" fmla="*/ 0 h 3"/>
                <a:gd name="T10" fmla="*/ 216 w 2"/>
                <a:gd name="T11" fmla="*/ 216 h 3"/>
                <a:gd name="T12" fmla="*/ 0 w 2"/>
                <a:gd name="T13" fmla="*/ 216 h 3"/>
                <a:gd name="T14" fmla="*/ 0 w 2"/>
                <a:gd name="T15" fmla="*/ 432 h 3"/>
                <a:gd name="T16" fmla="*/ 216 w 2"/>
                <a:gd name="T17" fmla="*/ 648 h 3"/>
                <a:gd name="T18" fmla="*/ 432 w 2"/>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2" y="3"/>
                  </a:moveTo>
                  <a:lnTo>
                    <a:pt x="1" y="2"/>
                  </a:lnTo>
                  <a:lnTo>
                    <a:pt x="1" y="1"/>
                  </a:lnTo>
                  <a:lnTo>
                    <a:pt x="1" y="0"/>
                  </a:lnTo>
                  <a:lnTo>
                    <a:pt x="1" y="1"/>
                  </a:lnTo>
                  <a:lnTo>
                    <a:pt x="0" y="1"/>
                  </a:lnTo>
                  <a:lnTo>
                    <a:pt x="0" y="2"/>
                  </a:lnTo>
                  <a:lnTo>
                    <a:pt x="1" y="3"/>
                  </a:lnTo>
                  <a:lnTo>
                    <a:pt x="2"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95" name="Freeform 1171"/>
            <p:cNvSpPr>
              <a:spLocks/>
            </p:cNvSpPr>
            <p:nvPr/>
          </p:nvSpPr>
          <p:spPr bwMode="auto">
            <a:xfrm>
              <a:off x="1915" y="3630"/>
              <a:ext cx="6" cy="6"/>
            </a:xfrm>
            <a:custGeom>
              <a:avLst/>
              <a:gdLst>
                <a:gd name="T0" fmla="*/ 0 w 1"/>
                <a:gd name="T1" fmla="*/ 216 h 1"/>
                <a:gd name="T2" fmla="*/ 216 w 1"/>
                <a:gd name="T3" fmla="*/ 0 h 1"/>
                <a:gd name="T4" fmla="*/ 0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96" name="Freeform 1172"/>
            <p:cNvSpPr>
              <a:spLocks/>
            </p:cNvSpPr>
            <p:nvPr/>
          </p:nvSpPr>
          <p:spPr bwMode="auto">
            <a:xfrm>
              <a:off x="1915" y="3630"/>
              <a:ext cx="6" cy="6"/>
            </a:xfrm>
            <a:custGeom>
              <a:avLst/>
              <a:gdLst>
                <a:gd name="T0" fmla="*/ 0 w 1"/>
                <a:gd name="T1" fmla="*/ 216 h 1"/>
                <a:gd name="T2" fmla="*/ 216 w 1"/>
                <a:gd name="T3" fmla="*/ 0 h 1"/>
                <a:gd name="T4" fmla="*/ 0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97" name="Freeform 1173"/>
            <p:cNvSpPr>
              <a:spLocks/>
            </p:cNvSpPr>
            <p:nvPr/>
          </p:nvSpPr>
          <p:spPr bwMode="auto">
            <a:xfrm>
              <a:off x="1909" y="3624"/>
              <a:ext cx="6" cy="6"/>
            </a:xfrm>
            <a:custGeom>
              <a:avLst/>
              <a:gdLst>
                <a:gd name="T0" fmla="*/ 0 w 1"/>
                <a:gd name="T1" fmla="*/ 216 h 1"/>
                <a:gd name="T2" fmla="*/ 216 w 1"/>
                <a:gd name="T3" fmla="*/ 216 h 1"/>
                <a:gd name="T4" fmla="*/ 216 w 1"/>
                <a:gd name="T5" fmla="*/ 0 h 1"/>
                <a:gd name="T6" fmla="*/ 0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998" name="Freeform 1174"/>
            <p:cNvSpPr>
              <a:spLocks/>
            </p:cNvSpPr>
            <p:nvPr/>
          </p:nvSpPr>
          <p:spPr bwMode="auto">
            <a:xfrm>
              <a:off x="1909" y="3624"/>
              <a:ext cx="6" cy="6"/>
            </a:xfrm>
            <a:custGeom>
              <a:avLst/>
              <a:gdLst>
                <a:gd name="T0" fmla="*/ 0 w 1"/>
                <a:gd name="T1" fmla="*/ 216 h 1"/>
                <a:gd name="T2" fmla="*/ 216 w 1"/>
                <a:gd name="T3" fmla="*/ 216 h 1"/>
                <a:gd name="T4" fmla="*/ 216 w 1"/>
                <a:gd name="T5" fmla="*/ 0 h 1"/>
                <a:gd name="T6" fmla="*/ 0 w 1"/>
                <a:gd name="T7" fmla="*/ 216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999" name="Freeform 1175"/>
            <p:cNvSpPr>
              <a:spLocks/>
            </p:cNvSpPr>
            <p:nvPr/>
          </p:nvSpPr>
          <p:spPr bwMode="auto">
            <a:xfrm>
              <a:off x="1909" y="3636"/>
              <a:ext cx="0" cy="6"/>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00" name="Freeform 1176"/>
            <p:cNvSpPr>
              <a:spLocks/>
            </p:cNvSpPr>
            <p:nvPr/>
          </p:nvSpPr>
          <p:spPr bwMode="auto">
            <a:xfrm>
              <a:off x="1909" y="3636"/>
              <a:ext cx="0" cy="6"/>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01" name="Rectangle 1177"/>
            <p:cNvSpPr>
              <a:spLocks noChangeArrowheads="1"/>
            </p:cNvSpPr>
            <p:nvPr/>
          </p:nvSpPr>
          <p:spPr bwMode="auto">
            <a:xfrm>
              <a:off x="1915" y="3588"/>
              <a:ext cx="1"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02" name="Rectangle 1178"/>
            <p:cNvSpPr>
              <a:spLocks noChangeArrowheads="1"/>
            </p:cNvSpPr>
            <p:nvPr/>
          </p:nvSpPr>
          <p:spPr bwMode="auto">
            <a:xfrm>
              <a:off x="1915" y="3588"/>
              <a:ext cx="1"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03" name="Freeform 1179"/>
            <p:cNvSpPr>
              <a:spLocks/>
            </p:cNvSpPr>
            <p:nvPr/>
          </p:nvSpPr>
          <p:spPr bwMode="auto">
            <a:xfrm>
              <a:off x="1909" y="3588"/>
              <a:ext cx="0" cy="6"/>
            </a:xfrm>
            <a:custGeom>
              <a:avLst/>
              <a:gdLst>
                <a:gd name="T0" fmla="*/ 216 h 1"/>
                <a:gd name="T1" fmla="*/ 0 h 1"/>
                <a:gd name="T2" fmla="*/ 216 h 1"/>
                <a:gd name="T3" fmla="*/ 216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04" name="Freeform 1180"/>
            <p:cNvSpPr>
              <a:spLocks/>
            </p:cNvSpPr>
            <p:nvPr/>
          </p:nvSpPr>
          <p:spPr bwMode="auto">
            <a:xfrm>
              <a:off x="1909" y="3588"/>
              <a:ext cx="0" cy="6"/>
            </a:xfrm>
            <a:custGeom>
              <a:avLst/>
              <a:gdLst>
                <a:gd name="T0" fmla="*/ 216 h 1"/>
                <a:gd name="T1" fmla="*/ 0 h 1"/>
                <a:gd name="T2" fmla="*/ 216 h 1"/>
                <a:gd name="T3" fmla="*/ 216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1"/>
                  </a:move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05" name="Freeform 1181"/>
            <p:cNvSpPr>
              <a:spLocks/>
            </p:cNvSpPr>
            <p:nvPr/>
          </p:nvSpPr>
          <p:spPr bwMode="auto">
            <a:xfrm>
              <a:off x="1903" y="3612"/>
              <a:ext cx="6" cy="12"/>
            </a:xfrm>
            <a:custGeom>
              <a:avLst/>
              <a:gdLst>
                <a:gd name="T0" fmla="*/ 0 w 1"/>
                <a:gd name="T1" fmla="*/ 0 h 2"/>
                <a:gd name="T2" fmla="*/ 216 w 1"/>
                <a:gd name="T3" fmla="*/ 216 h 2"/>
                <a:gd name="T4" fmla="*/ 0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1"/>
                  </a:lnTo>
                  <a:lnTo>
                    <a:pt x="0"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06" name="Freeform 1182"/>
            <p:cNvSpPr>
              <a:spLocks/>
            </p:cNvSpPr>
            <p:nvPr/>
          </p:nvSpPr>
          <p:spPr bwMode="auto">
            <a:xfrm>
              <a:off x="1903" y="3612"/>
              <a:ext cx="6" cy="12"/>
            </a:xfrm>
            <a:custGeom>
              <a:avLst/>
              <a:gdLst>
                <a:gd name="T0" fmla="*/ 0 w 1"/>
                <a:gd name="T1" fmla="*/ 0 h 2"/>
                <a:gd name="T2" fmla="*/ 216 w 1"/>
                <a:gd name="T3" fmla="*/ 216 h 2"/>
                <a:gd name="T4" fmla="*/ 0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1"/>
                  </a:lnTo>
                  <a:lnTo>
                    <a:pt x="0"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07" name="Freeform 1183"/>
            <p:cNvSpPr>
              <a:spLocks/>
            </p:cNvSpPr>
            <p:nvPr/>
          </p:nvSpPr>
          <p:spPr bwMode="auto">
            <a:xfrm>
              <a:off x="2107" y="3648"/>
              <a:ext cx="24" cy="18"/>
            </a:xfrm>
            <a:custGeom>
              <a:avLst/>
              <a:gdLst>
                <a:gd name="T0" fmla="*/ 432 w 4"/>
                <a:gd name="T1" fmla="*/ 648 h 3"/>
                <a:gd name="T2" fmla="*/ 648 w 4"/>
                <a:gd name="T3" fmla="*/ 432 h 3"/>
                <a:gd name="T4" fmla="*/ 864 w 4"/>
                <a:gd name="T5" fmla="*/ 432 h 3"/>
                <a:gd name="T6" fmla="*/ 864 w 4"/>
                <a:gd name="T7" fmla="*/ 0 h 3"/>
                <a:gd name="T8" fmla="*/ 432 w 4"/>
                <a:gd name="T9" fmla="*/ 216 h 3"/>
                <a:gd name="T10" fmla="*/ 432 w 4"/>
                <a:gd name="T11" fmla="*/ 432 h 3"/>
                <a:gd name="T12" fmla="*/ 216 w 4"/>
                <a:gd name="T13" fmla="*/ 432 h 3"/>
                <a:gd name="T14" fmla="*/ 0 w 4"/>
                <a:gd name="T15" fmla="*/ 648 h 3"/>
                <a:gd name="T16" fmla="*/ 432 w 4"/>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2" y="3"/>
                  </a:moveTo>
                  <a:lnTo>
                    <a:pt x="3" y="2"/>
                  </a:lnTo>
                  <a:lnTo>
                    <a:pt x="4" y="2"/>
                  </a:lnTo>
                  <a:lnTo>
                    <a:pt x="4" y="0"/>
                  </a:lnTo>
                  <a:lnTo>
                    <a:pt x="2" y="1"/>
                  </a:lnTo>
                  <a:lnTo>
                    <a:pt x="2" y="2"/>
                  </a:lnTo>
                  <a:lnTo>
                    <a:pt x="1" y="2"/>
                  </a:lnTo>
                  <a:lnTo>
                    <a:pt x="0" y="3"/>
                  </a:lnTo>
                  <a:lnTo>
                    <a:pt x="2"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08" name="Freeform 1184"/>
            <p:cNvSpPr>
              <a:spLocks/>
            </p:cNvSpPr>
            <p:nvPr/>
          </p:nvSpPr>
          <p:spPr bwMode="auto">
            <a:xfrm>
              <a:off x="2107" y="3648"/>
              <a:ext cx="24" cy="18"/>
            </a:xfrm>
            <a:custGeom>
              <a:avLst/>
              <a:gdLst>
                <a:gd name="T0" fmla="*/ 432 w 4"/>
                <a:gd name="T1" fmla="*/ 648 h 3"/>
                <a:gd name="T2" fmla="*/ 648 w 4"/>
                <a:gd name="T3" fmla="*/ 432 h 3"/>
                <a:gd name="T4" fmla="*/ 864 w 4"/>
                <a:gd name="T5" fmla="*/ 432 h 3"/>
                <a:gd name="T6" fmla="*/ 864 w 4"/>
                <a:gd name="T7" fmla="*/ 0 h 3"/>
                <a:gd name="T8" fmla="*/ 432 w 4"/>
                <a:gd name="T9" fmla="*/ 216 h 3"/>
                <a:gd name="T10" fmla="*/ 432 w 4"/>
                <a:gd name="T11" fmla="*/ 432 h 3"/>
                <a:gd name="T12" fmla="*/ 216 w 4"/>
                <a:gd name="T13" fmla="*/ 432 h 3"/>
                <a:gd name="T14" fmla="*/ 0 w 4"/>
                <a:gd name="T15" fmla="*/ 648 h 3"/>
                <a:gd name="T16" fmla="*/ 432 w 4"/>
                <a:gd name="T17" fmla="*/ 648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2" y="3"/>
                  </a:moveTo>
                  <a:lnTo>
                    <a:pt x="3" y="2"/>
                  </a:lnTo>
                  <a:lnTo>
                    <a:pt x="4" y="2"/>
                  </a:lnTo>
                  <a:lnTo>
                    <a:pt x="4" y="0"/>
                  </a:lnTo>
                  <a:lnTo>
                    <a:pt x="2" y="1"/>
                  </a:lnTo>
                  <a:lnTo>
                    <a:pt x="2" y="2"/>
                  </a:lnTo>
                  <a:lnTo>
                    <a:pt x="1" y="2"/>
                  </a:lnTo>
                  <a:lnTo>
                    <a:pt x="0" y="3"/>
                  </a:lnTo>
                  <a:lnTo>
                    <a:pt x="2"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09" name="Freeform 1185"/>
            <p:cNvSpPr>
              <a:spLocks/>
            </p:cNvSpPr>
            <p:nvPr/>
          </p:nvSpPr>
          <p:spPr bwMode="auto">
            <a:xfrm>
              <a:off x="2131" y="3654"/>
              <a:ext cx="18" cy="18"/>
            </a:xfrm>
            <a:custGeom>
              <a:avLst/>
              <a:gdLst>
                <a:gd name="T0" fmla="*/ 0 w 3"/>
                <a:gd name="T1" fmla="*/ 648 h 3"/>
                <a:gd name="T2" fmla="*/ 0 w 3"/>
                <a:gd name="T3" fmla="*/ 432 h 3"/>
                <a:gd name="T4" fmla="*/ 0 w 3"/>
                <a:gd name="T5" fmla="*/ 216 h 3"/>
                <a:gd name="T6" fmla="*/ 216 w 3"/>
                <a:gd name="T7" fmla="*/ 216 h 3"/>
                <a:gd name="T8" fmla="*/ 216 w 3"/>
                <a:gd name="T9" fmla="*/ 0 h 3"/>
                <a:gd name="T10" fmla="*/ 432 w 3"/>
                <a:gd name="T11" fmla="*/ 0 h 3"/>
                <a:gd name="T12" fmla="*/ 648 w 3"/>
                <a:gd name="T13" fmla="*/ 216 h 3"/>
                <a:gd name="T14" fmla="*/ 432 w 3"/>
                <a:gd name="T15" fmla="*/ 216 h 3"/>
                <a:gd name="T16" fmla="*/ 432 w 3"/>
                <a:gd name="T17" fmla="*/ 432 h 3"/>
                <a:gd name="T18" fmla="*/ 0 w 3"/>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3"/>
                  </a:moveTo>
                  <a:lnTo>
                    <a:pt x="0" y="2"/>
                  </a:lnTo>
                  <a:lnTo>
                    <a:pt x="0" y="1"/>
                  </a:lnTo>
                  <a:lnTo>
                    <a:pt x="1" y="1"/>
                  </a:lnTo>
                  <a:lnTo>
                    <a:pt x="1" y="0"/>
                  </a:lnTo>
                  <a:lnTo>
                    <a:pt x="2" y="0"/>
                  </a:lnTo>
                  <a:lnTo>
                    <a:pt x="3" y="1"/>
                  </a:lnTo>
                  <a:lnTo>
                    <a:pt x="2" y="1"/>
                  </a:lnTo>
                  <a:lnTo>
                    <a:pt x="2" y="2"/>
                  </a:lnTo>
                  <a:lnTo>
                    <a:pt x="0"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10" name="Freeform 1186"/>
            <p:cNvSpPr>
              <a:spLocks/>
            </p:cNvSpPr>
            <p:nvPr/>
          </p:nvSpPr>
          <p:spPr bwMode="auto">
            <a:xfrm>
              <a:off x="2131" y="3654"/>
              <a:ext cx="18" cy="18"/>
            </a:xfrm>
            <a:custGeom>
              <a:avLst/>
              <a:gdLst>
                <a:gd name="T0" fmla="*/ 0 w 3"/>
                <a:gd name="T1" fmla="*/ 648 h 3"/>
                <a:gd name="T2" fmla="*/ 0 w 3"/>
                <a:gd name="T3" fmla="*/ 432 h 3"/>
                <a:gd name="T4" fmla="*/ 0 w 3"/>
                <a:gd name="T5" fmla="*/ 216 h 3"/>
                <a:gd name="T6" fmla="*/ 216 w 3"/>
                <a:gd name="T7" fmla="*/ 216 h 3"/>
                <a:gd name="T8" fmla="*/ 216 w 3"/>
                <a:gd name="T9" fmla="*/ 0 h 3"/>
                <a:gd name="T10" fmla="*/ 432 w 3"/>
                <a:gd name="T11" fmla="*/ 0 h 3"/>
                <a:gd name="T12" fmla="*/ 648 w 3"/>
                <a:gd name="T13" fmla="*/ 216 h 3"/>
                <a:gd name="T14" fmla="*/ 432 w 3"/>
                <a:gd name="T15" fmla="*/ 216 h 3"/>
                <a:gd name="T16" fmla="*/ 432 w 3"/>
                <a:gd name="T17" fmla="*/ 432 h 3"/>
                <a:gd name="T18" fmla="*/ 0 w 3"/>
                <a:gd name="T19" fmla="*/ 648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3"/>
                <a:gd name="T32" fmla="*/ 3 w 3"/>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3">
                  <a:moveTo>
                    <a:pt x="0" y="3"/>
                  </a:moveTo>
                  <a:lnTo>
                    <a:pt x="0" y="2"/>
                  </a:lnTo>
                  <a:lnTo>
                    <a:pt x="0" y="1"/>
                  </a:lnTo>
                  <a:lnTo>
                    <a:pt x="1" y="1"/>
                  </a:lnTo>
                  <a:lnTo>
                    <a:pt x="1" y="0"/>
                  </a:lnTo>
                  <a:lnTo>
                    <a:pt x="2" y="0"/>
                  </a:lnTo>
                  <a:lnTo>
                    <a:pt x="3" y="1"/>
                  </a:lnTo>
                  <a:lnTo>
                    <a:pt x="2" y="1"/>
                  </a:lnTo>
                  <a:lnTo>
                    <a:pt x="2" y="2"/>
                  </a:lnTo>
                  <a:lnTo>
                    <a:pt x="0"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11" name="Freeform 1187"/>
            <p:cNvSpPr>
              <a:spLocks/>
            </p:cNvSpPr>
            <p:nvPr/>
          </p:nvSpPr>
          <p:spPr bwMode="auto">
            <a:xfrm>
              <a:off x="1915" y="3540"/>
              <a:ext cx="12" cy="12"/>
            </a:xfrm>
            <a:custGeom>
              <a:avLst/>
              <a:gdLst>
                <a:gd name="T0" fmla="*/ 0 w 2"/>
                <a:gd name="T1" fmla="*/ 432 h 2"/>
                <a:gd name="T2" fmla="*/ 216 w 2"/>
                <a:gd name="T3" fmla="*/ 216 h 2"/>
                <a:gd name="T4" fmla="*/ 216 w 2"/>
                <a:gd name="T5" fmla="*/ 0 h 2"/>
                <a:gd name="T6" fmla="*/ 432 w 2"/>
                <a:gd name="T7" fmla="*/ 216 h 2"/>
                <a:gd name="T8" fmla="*/ 216 w 2"/>
                <a:gd name="T9" fmla="*/ 432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1" y="1"/>
                  </a:lnTo>
                  <a:lnTo>
                    <a:pt x="1" y="0"/>
                  </a:lnTo>
                  <a:lnTo>
                    <a:pt x="2" y="1"/>
                  </a:lnTo>
                  <a:lnTo>
                    <a:pt x="1"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12" name="Freeform 1188"/>
            <p:cNvSpPr>
              <a:spLocks/>
            </p:cNvSpPr>
            <p:nvPr/>
          </p:nvSpPr>
          <p:spPr bwMode="auto">
            <a:xfrm>
              <a:off x="1915" y="3540"/>
              <a:ext cx="12" cy="12"/>
            </a:xfrm>
            <a:custGeom>
              <a:avLst/>
              <a:gdLst>
                <a:gd name="T0" fmla="*/ 0 w 2"/>
                <a:gd name="T1" fmla="*/ 432 h 2"/>
                <a:gd name="T2" fmla="*/ 216 w 2"/>
                <a:gd name="T3" fmla="*/ 216 h 2"/>
                <a:gd name="T4" fmla="*/ 216 w 2"/>
                <a:gd name="T5" fmla="*/ 0 h 2"/>
                <a:gd name="T6" fmla="*/ 432 w 2"/>
                <a:gd name="T7" fmla="*/ 216 h 2"/>
                <a:gd name="T8" fmla="*/ 216 w 2"/>
                <a:gd name="T9" fmla="*/ 432 h 2"/>
                <a:gd name="T10" fmla="*/ 0 w 2"/>
                <a:gd name="T11" fmla="*/ 432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2"/>
                  </a:moveTo>
                  <a:lnTo>
                    <a:pt x="1" y="1"/>
                  </a:lnTo>
                  <a:lnTo>
                    <a:pt x="1" y="0"/>
                  </a:lnTo>
                  <a:lnTo>
                    <a:pt x="2" y="1"/>
                  </a:lnTo>
                  <a:lnTo>
                    <a:pt x="1"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13" name="Freeform 1189"/>
            <p:cNvSpPr>
              <a:spLocks/>
            </p:cNvSpPr>
            <p:nvPr/>
          </p:nvSpPr>
          <p:spPr bwMode="auto">
            <a:xfrm>
              <a:off x="1921" y="3534"/>
              <a:ext cx="6" cy="12"/>
            </a:xfrm>
            <a:custGeom>
              <a:avLst/>
              <a:gdLst>
                <a:gd name="T0" fmla="*/ 0 w 1"/>
                <a:gd name="T1" fmla="*/ 216 h 2"/>
                <a:gd name="T2" fmla="*/ 216 w 1"/>
                <a:gd name="T3" fmla="*/ 0 h 2"/>
                <a:gd name="T4" fmla="*/ 216 w 1"/>
                <a:gd name="T5" fmla="*/ 216 h 2"/>
                <a:gd name="T6" fmla="*/ 216 w 1"/>
                <a:gd name="T7" fmla="*/ 216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14" name="Freeform 1190"/>
            <p:cNvSpPr>
              <a:spLocks/>
            </p:cNvSpPr>
            <p:nvPr/>
          </p:nvSpPr>
          <p:spPr bwMode="auto">
            <a:xfrm>
              <a:off x="1921" y="3534"/>
              <a:ext cx="6" cy="12"/>
            </a:xfrm>
            <a:custGeom>
              <a:avLst/>
              <a:gdLst>
                <a:gd name="T0" fmla="*/ 0 w 1"/>
                <a:gd name="T1" fmla="*/ 216 h 2"/>
                <a:gd name="T2" fmla="*/ 216 w 1"/>
                <a:gd name="T3" fmla="*/ 0 h 2"/>
                <a:gd name="T4" fmla="*/ 216 w 1"/>
                <a:gd name="T5" fmla="*/ 216 h 2"/>
                <a:gd name="T6" fmla="*/ 216 w 1"/>
                <a:gd name="T7" fmla="*/ 216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0"/>
                  </a:lnTo>
                  <a:lnTo>
                    <a:pt x="1" y="1"/>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15" name="Freeform 1191"/>
            <p:cNvSpPr>
              <a:spLocks/>
            </p:cNvSpPr>
            <p:nvPr/>
          </p:nvSpPr>
          <p:spPr bwMode="auto">
            <a:xfrm>
              <a:off x="1933" y="3528"/>
              <a:ext cx="6" cy="6"/>
            </a:xfrm>
            <a:custGeom>
              <a:avLst/>
              <a:gdLst>
                <a:gd name="T0" fmla="*/ 0 w 1"/>
                <a:gd name="T1" fmla="*/ 216 h 1"/>
                <a:gd name="T2" fmla="*/ 216 w 1"/>
                <a:gd name="T3" fmla="*/ 216 h 1"/>
                <a:gd name="T4" fmla="*/ 216 w 1"/>
                <a:gd name="T5" fmla="*/ 216 h 1"/>
                <a:gd name="T6" fmla="*/ 0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16" name="Freeform 1192"/>
            <p:cNvSpPr>
              <a:spLocks/>
            </p:cNvSpPr>
            <p:nvPr/>
          </p:nvSpPr>
          <p:spPr bwMode="auto">
            <a:xfrm>
              <a:off x="1933" y="3528"/>
              <a:ext cx="6" cy="6"/>
            </a:xfrm>
            <a:custGeom>
              <a:avLst/>
              <a:gdLst>
                <a:gd name="T0" fmla="*/ 0 w 1"/>
                <a:gd name="T1" fmla="*/ 216 h 1"/>
                <a:gd name="T2" fmla="*/ 216 w 1"/>
                <a:gd name="T3" fmla="*/ 216 h 1"/>
                <a:gd name="T4" fmla="*/ 216 w 1"/>
                <a:gd name="T5" fmla="*/ 216 h 1"/>
                <a:gd name="T6" fmla="*/ 0 w 1"/>
                <a:gd name="T7" fmla="*/ 0 h 1"/>
                <a:gd name="T8" fmla="*/ 0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1"/>
                  </a:moveTo>
                  <a:lnTo>
                    <a:pt x="1" y="1"/>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17" name="Freeform 1193"/>
            <p:cNvSpPr>
              <a:spLocks/>
            </p:cNvSpPr>
            <p:nvPr/>
          </p:nvSpPr>
          <p:spPr bwMode="auto">
            <a:xfrm>
              <a:off x="1921" y="3480"/>
              <a:ext cx="12" cy="24"/>
            </a:xfrm>
            <a:custGeom>
              <a:avLst/>
              <a:gdLst>
                <a:gd name="T0" fmla="*/ 216 w 2"/>
                <a:gd name="T1" fmla="*/ 216 h 4"/>
                <a:gd name="T2" fmla="*/ 216 w 2"/>
                <a:gd name="T3" fmla="*/ 0 h 4"/>
                <a:gd name="T4" fmla="*/ 216 w 2"/>
                <a:gd name="T5" fmla="*/ 0 h 4"/>
                <a:gd name="T6" fmla="*/ 432 w 2"/>
                <a:gd name="T7" fmla="*/ 216 h 4"/>
                <a:gd name="T8" fmla="*/ 432 w 2"/>
                <a:gd name="T9" fmla="*/ 432 h 4"/>
                <a:gd name="T10" fmla="*/ 432 w 2"/>
                <a:gd name="T11" fmla="*/ 864 h 4"/>
                <a:gd name="T12" fmla="*/ 216 w 2"/>
                <a:gd name="T13" fmla="*/ 864 h 4"/>
                <a:gd name="T14" fmla="*/ 0 w 2"/>
                <a:gd name="T15" fmla="*/ 864 h 4"/>
                <a:gd name="T16" fmla="*/ 216 w 2"/>
                <a:gd name="T17" fmla="*/ 21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1" y="1"/>
                  </a:moveTo>
                  <a:lnTo>
                    <a:pt x="1" y="0"/>
                  </a:lnTo>
                  <a:lnTo>
                    <a:pt x="2" y="1"/>
                  </a:lnTo>
                  <a:lnTo>
                    <a:pt x="2" y="2"/>
                  </a:lnTo>
                  <a:lnTo>
                    <a:pt x="2" y="4"/>
                  </a:lnTo>
                  <a:lnTo>
                    <a:pt x="1" y="4"/>
                  </a:lnTo>
                  <a:lnTo>
                    <a:pt x="0" y="4"/>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18" name="Freeform 1194"/>
            <p:cNvSpPr>
              <a:spLocks/>
            </p:cNvSpPr>
            <p:nvPr/>
          </p:nvSpPr>
          <p:spPr bwMode="auto">
            <a:xfrm>
              <a:off x="1921" y="3480"/>
              <a:ext cx="12" cy="24"/>
            </a:xfrm>
            <a:custGeom>
              <a:avLst/>
              <a:gdLst>
                <a:gd name="T0" fmla="*/ 216 w 2"/>
                <a:gd name="T1" fmla="*/ 216 h 4"/>
                <a:gd name="T2" fmla="*/ 216 w 2"/>
                <a:gd name="T3" fmla="*/ 0 h 4"/>
                <a:gd name="T4" fmla="*/ 216 w 2"/>
                <a:gd name="T5" fmla="*/ 0 h 4"/>
                <a:gd name="T6" fmla="*/ 432 w 2"/>
                <a:gd name="T7" fmla="*/ 216 h 4"/>
                <a:gd name="T8" fmla="*/ 432 w 2"/>
                <a:gd name="T9" fmla="*/ 432 h 4"/>
                <a:gd name="T10" fmla="*/ 432 w 2"/>
                <a:gd name="T11" fmla="*/ 864 h 4"/>
                <a:gd name="T12" fmla="*/ 216 w 2"/>
                <a:gd name="T13" fmla="*/ 864 h 4"/>
                <a:gd name="T14" fmla="*/ 0 w 2"/>
                <a:gd name="T15" fmla="*/ 864 h 4"/>
                <a:gd name="T16" fmla="*/ 216 w 2"/>
                <a:gd name="T17" fmla="*/ 21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4"/>
                <a:gd name="T29" fmla="*/ 2 w 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4">
                  <a:moveTo>
                    <a:pt x="1" y="1"/>
                  </a:moveTo>
                  <a:lnTo>
                    <a:pt x="1" y="0"/>
                  </a:lnTo>
                  <a:lnTo>
                    <a:pt x="2" y="1"/>
                  </a:lnTo>
                  <a:lnTo>
                    <a:pt x="2" y="2"/>
                  </a:lnTo>
                  <a:lnTo>
                    <a:pt x="2" y="4"/>
                  </a:lnTo>
                  <a:lnTo>
                    <a:pt x="1" y="4"/>
                  </a:lnTo>
                  <a:lnTo>
                    <a:pt x="0" y="4"/>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19" name="Freeform 1195"/>
            <p:cNvSpPr>
              <a:spLocks/>
            </p:cNvSpPr>
            <p:nvPr/>
          </p:nvSpPr>
          <p:spPr bwMode="auto">
            <a:xfrm>
              <a:off x="697" y="1602"/>
              <a:ext cx="12" cy="6"/>
            </a:xfrm>
            <a:custGeom>
              <a:avLst/>
              <a:gdLst>
                <a:gd name="T0" fmla="*/ 216 w 2"/>
                <a:gd name="T1" fmla="*/ 0 h 1"/>
                <a:gd name="T2" fmla="*/ 216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1" y="0"/>
                  </a:lnTo>
                  <a:lnTo>
                    <a:pt x="2"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20" name="Freeform 1196"/>
            <p:cNvSpPr>
              <a:spLocks/>
            </p:cNvSpPr>
            <p:nvPr/>
          </p:nvSpPr>
          <p:spPr bwMode="auto">
            <a:xfrm>
              <a:off x="697" y="1602"/>
              <a:ext cx="12" cy="6"/>
            </a:xfrm>
            <a:custGeom>
              <a:avLst/>
              <a:gdLst>
                <a:gd name="T0" fmla="*/ 216 w 2"/>
                <a:gd name="T1" fmla="*/ 0 h 1"/>
                <a:gd name="T2" fmla="*/ 216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1" y="0"/>
                  </a:lnTo>
                  <a:lnTo>
                    <a:pt x="2"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21" name="Freeform 1197"/>
            <p:cNvSpPr>
              <a:spLocks/>
            </p:cNvSpPr>
            <p:nvPr/>
          </p:nvSpPr>
          <p:spPr bwMode="auto">
            <a:xfrm>
              <a:off x="1177" y="2028"/>
              <a:ext cx="72" cy="48"/>
            </a:xfrm>
            <a:custGeom>
              <a:avLst/>
              <a:gdLst>
                <a:gd name="T0" fmla="*/ 2160 w 12"/>
                <a:gd name="T1" fmla="*/ 1728 h 8"/>
                <a:gd name="T2" fmla="*/ 2376 w 12"/>
                <a:gd name="T3" fmla="*/ 1728 h 8"/>
                <a:gd name="T4" fmla="*/ 2592 w 12"/>
                <a:gd name="T5" fmla="*/ 1728 h 8"/>
                <a:gd name="T6" fmla="*/ 2376 w 12"/>
                <a:gd name="T7" fmla="*/ 1512 h 8"/>
                <a:gd name="T8" fmla="*/ 2160 w 12"/>
                <a:gd name="T9" fmla="*/ 1296 h 8"/>
                <a:gd name="T10" fmla="*/ 1728 w 12"/>
                <a:gd name="T11" fmla="*/ 864 h 8"/>
                <a:gd name="T12" fmla="*/ 1728 w 12"/>
                <a:gd name="T13" fmla="*/ 648 h 8"/>
                <a:gd name="T14" fmla="*/ 1512 w 12"/>
                <a:gd name="T15" fmla="*/ 432 h 8"/>
                <a:gd name="T16" fmla="*/ 1296 w 12"/>
                <a:gd name="T17" fmla="*/ 648 h 8"/>
                <a:gd name="T18" fmla="*/ 648 w 12"/>
                <a:gd name="T19" fmla="*/ 432 h 8"/>
                <a:gd name="T20" fmla="*/ 432 w 12"/>
                <a:gd name="T21" fmla="*/ 0 h 8"/>
                <a:gd name="T22" fmla="*/ 0 w 12"/>
                <a:gd name="T23" fmla="*/ 0 h 8"/>
                <a:gd name="T24" fmla="*/ 0 w 12"/>
                <a:gd name="T25" fmla="*/ 0 h 8"/>
                <a:gd name="T26" fmla="*/ 216 w 12"/>
                <a:gd name="T27" fmla="*/ 648 h 8"/>
                <a:gd name="T28" fmla="*/ 432 w 12"/>
                <a:gd name="T29" fmla="*/ 648 h 8"/>
                <a:gd name="T30" fmla="*/ 648 w 12"/>
                <a:gd name="T31" fmla="*/ 864 h 8"/>
                <a:gd name="T32" fmla="*/ 864 w 12"/>
                <a:gd name="T33" fmla="*/ 864 h 8"/>
                <a:gd name="T34" fmla="*/ 1080 w 12"/>
                <a:gd name="T35" fmla="*/ 1080 h 8"/>
                <a:gd name="T36" fmla="*/ 1512 w 12"/>
                <a:gd name="T37" fmla="*/ 1512 h 8"/>
                <a:gd name="T38" fmla="*/ 1728 w 12"/>
                <a:gd name="T39" fmla="*/ 1728 h 8"/>
                <a:gd name="T40" fmla="*/ 2160 w 12"/>
                <a:gd name="T41" fmla="*/ 172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
                <a:gd name="T64" fmla="*/ 0 h 8"/>
                <a:gd name="T65" fmla="*/ 12 w 12"/>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 h="8">
                  <a:moveTo>
                    <a:pt x="10" y="8"/>
                  </a:moveTo>
                  <a:lnTo>
                    <a:pt x="11" y="8"/>
                  </a:lnTo>
                  <a:lnTo>
                    <a:pt x="12" y="8"/>
                  </a:lnTo>
                  <a:lnTo>
                    <a:pt x="11" y="7"/>
                  </a:lnTo>
                  <a:lnTo>
                    <a:pt x="10" y="6"/>
                  </a:lnTo>
                  <a:lnTo>
                    <a:pt x="8" y="4"/>
                  </a:lnTo>
                  <a:lnTo>
                    <a:pt x="8" y="3"/>
                  </a:lnTo>
                  <a:lnTo>
                    <a:pt x="7" y="2"/>
                  </a:lnTo>
                  <a:lnTo>
                    <a:pt x="6" y="3"/>
                  </a:lnTo>
                  <a:lnTo>
                    <a:pt x="3" y="2"/>
                  </a:lnTo>
                  <a:lnTo>
                    <a:pt x="2" y="0"/>
                  </a:lnTo>
                  <a:lnTo>
                    <a:pt x="0" y="0"/>
                  </a:lnTo>
                  <a:lnTo>
                    <a:pt x="1" y="3"/>
                  </a:lnTo>
                  <a:lnTo>
                    <a:pt x="2" y="3"/>
                  </a:lnTo>
                  <a:lnTo>
                    <a:pt x="3" y="4"/>
                  </a:lnTo>
                  <a:lnTo>
                    <a:pt x="4" y="4"/>
                  </a:lnTo>
                  <a:lnTo>
                    <a:pt x="5" y="5"/>
                  </a:lnTo>
                  <a:lnTo>
                    <a:pt x="7" y="7"/>
                  </a:lnTo>
                  <a:lnTo>
                    <a:pt x="8" y="8"/>
                  </a:lnTo>
                  <a:lnTo>
                    <a:pt x="10"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22" name="Freeform 1198"/>
            <p:cNvSpPr>
              <a:spLocks/>
            </p:cNvSpPr>
            <p:nvPr/>
          </p:nvSpPr>
          <p:spPr bwMode="auto">
            <a:xfrm>
              <a:off x="1177" y="2028"/>
              <a:ext cx="72" cy="48"/>
            </a:xfrm>
            <a:custGeom>
              <a:avLst/>
              <a:gdLst>
                <a:gd name="T0" fmla="*/ 2160 w 12"/>
                <a:gd name="T1" fmla="*/ 1728 h 8"/>
                <a:gd name="T2" fmla="*/ 2376 w 12"/>
                <a:gd name="T3" fmla="*/ 1728 h 8"/>
                <a:gd name="T4" fmla="*/ 2592 w 12"/>
                <a:gd name="T5" fmla="*/ 1728 h 8"/>
                <a:gd name="T6" fmla="*/ 2376 w 12"/>
                <a:gd name="T7" fmla="*/ 1512 h 8"/>
                <a:gd name="T8" fmla="*/ 2160 w 12"/>
                <a:gd name="T9" fmla="*/ 1296 h 8"/>
                <a:gd name="T10" fmla="*/ 1728 w 12"/>
                <a:gd name="T11" fmla="*/ 864 h 8"/>
                <a:gd name="T12" fmla="*/ 1728 w 12"/>
                <a:gd name="T13" fmla="*/ 648 h 8"/>
                <a:gd name="T14" fmla="*/ 1512 w 12"/>
                <a:gd name="T15" fmla="*/ 432 h 8"/>
                <a:gd name="T16" fmla="*/ 1296 w 12"/>
                <a:gd name="T17" fmla="*/ 648 h 8"/>
                <a:gd name="T18" fmla="*/ 648 w 12"/>
                <a:gd name="T19" fmla="*/ 432 h 8"/>
                <a:gd name="T20" fmla="*/ 432 w 12"/>
                <a:gd name="T21" fmla="*/ 0 h 8"/>
                <a:gd name="T22" fmla="*/ 0 w 12"/>
                <a:gd name="T23" fmla="*/ 0 h 8"/>
                <a:gd name="T24" fmla="*/ 0 w 12"/>
                <a:gd name="T25" fmla="*/ 0 h 8"/>
                <a:gd name="T26" fmla="*/ 216 w 12"/>
                <a:gd name="T27" fmla="*/ 648 h 8"/>
                <a:gd name="T28" fmla="*/ 432 w 12"/>
                <a:gd name="T29" fmla="*/ 648 h 8"/>
                <a:gd name="T30" fmla="*/ 648 w 12"/>
                <a:gd name="T31" fmla="*/ 864 h 8"/>
                <a:gd name="T32" fmla="*/ 864 w 12"/>
                <a:gd name="T33" fmla="*/ 864 h 8"/>
                <a:gd name="T34" fmla="*/ 1080 w 12"/>
                <a:gd name="T35" fmla="*/ 1080 h 8"/>
                <a:gd name="T36" fmla="*/ 1512 w 12"/>
                <a:gd name="T37" fmla="*/ 1512 h 8"/>
                <a:gd name="T38" fmla="*/ 1728 w 12"/>
                <a:gd name="T39" fmla="*/ 1728 h 8"/>
                <a:gd name="T40" fmla="*/ 2160 w 12"/>
                <a:gd name="T41" fmla="*/ 1728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
                <a:gd name="T64" fmla="*/ 0 h 8"/>
                <a:gd name="T65" fmla="*/ 12 w 12"/>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 h="8">
                  <a:moveTo>
                    <a:pt x="10" y="8"/>
                  </a:moveTo>
                  <a:lnTo>
                    <a:pt x="11" y="8"/>
                  </a:lnTo>
                  <a:lnTo>
                    <a:pt x="12" y="8"/>
                  </a:lnTo>
                  <a:lnTo>
                    <a:pt x="11" y="7"/>
                  </a:lnTo>
                  <a:lnTo>
                    <a:pt x="10" y="6"/>
                  </a:lnTo>
                  <a:lnTo>
                    <a:pt x="8" y="4"/>
                  </a:lnTo>
                  <a:lnTo>
                    <a:pt x="8" y="3"/>
                  </a:lnTo>
                  <a:lnTo>
                    <a:pt x="7" y="2"/>
                  </a:lnTo>
                  <a:lnTo>
                    <a:pt x="6" y="3"/>
                  </a:lnTo>
                  <a:lnTo>
                    <a:pt x="3" y="2"/>
                  </a:lnTo>
                  <a:lnTo>
                    <a:pt x="2" y="0"/>
                  </a:lnTo>
                  <a:lnTo>
                    <a:pt x="0" y="0"/>
                  </a:lnTo>
                  <a:lnTo>
                    <a:pt x="1" y="3"/>
                  </a:lnTo>
                  <a:lnTo>
                    <a:pt x="2" y="3"/>
                  </a:lnTo>
                  <a:lnTo>
                    <a:pt x="3" y="4"/>
                  </a:lnTo>
                  <a:lnTo>
                    <a:pt x="4" y="4"/>
                  </a:lnTo>
                  <a:lnTo>
                    <a:pt x="5" y="5"/>
                  </a:lnTo>
                  <a:lnTo>
                    <a:pt x="7" y="7"/>
                  </a:lnTo>
                  <a:lnTo>
                    <a:pt x="8" y="8"/>
                  </a:lnTo>
                  <a:lnTo>
                    <a:pt x="10"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23" name="Freeform 1199"/>
            <p:cNvSpPr>
              <a:spLocks/>
            </p:cNvSpPr>
            <p:nvPr/>
          </p:nvSpPr>
          <p:spPr bwMode="auto">
            <a:xfrm>
              <a:off x="1117" y="1956"/>
              <a:ext cx="12" cy="18"/>
            </a:xfrm>
            <a:custGeom>
              <a:avLst/>
              <a:gdLst>
                <a:gd name="T0" fmla="*/ 0 w 2"/>
                <a:gd name="T1" fmla="*/ 0 h 3"/>
                <a:gd name="T2" fmla="*/ 216 w 2"/>
                <a:gd name="T3" fmla="*/ 0 h 3"/>
                <a:gd name="T4" fmla="*/ 216 w 2"/>
                <a:gd name="T5" fmla="*/ 0 h 3"/>
                <a:gd name="T6" fmla="*/ 216 w 2"/>
                <a:gd name="T7" fmla="*/ 216 h 3"/>
                <a:gd name="T8" fmla="*/ 432 w 2"/>
                <a:gd name="T9" fmla="*/ 0 h 3"/>
                <a:gd name="T10" fmla="*/ 432 w 2"/>
                <a:gd name="T11" fmla="*/ 432 h 3"/>
                <a:gd name="T12" fmla="*/ 432 w 2"/>
                <a:gd name="T13" fmla="*/ 648 h 3"/>
                <a:gd name="T14" fmla="*/ 0 w 2"/>
                <a:gd name="T15" fmla="*/ 648 h 3"/>
                <a:gd name="T16" fmla="*/ 0 w 2"/>
                <a:gd name="T17" fmla="*/ 432 h 3"/>
                <a:gd name="T18" fmla="*/ 0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0"/>
                  </a:moveTo>
                  <a:lnTo>
                    <a:pt x="1" y="0"/>
                  </a:lnTo>
                  <a:lnTo>
                    <a:pt x="1" y="1"/>
                  </a:lnTo>
                  <a:lnTo>
                    <a:pt x="2" y="0"/>
                  </a:lnTo>
                  <a:lnTo>
                    <a:pt x="2" y="2"/>
                  </a:lnTo>
                  <a:lnTo>
                    <a:pt x="2" y="3"/>
                  </a:lnTo>
                  <a:lnTo>
                    <a:pt x="0" y="3"/>
                  </a:lnTo>
                  <a:lnTo>
                    <a:pt x="0"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24" name="Freeform 1200"/>
            <p:cNvSpPr>
              <a:spLocks/>
            </p:cNvSpPr>
            <p:nvPr/>
          </p:nvSpPr>
          <p:spPr bwMode="auto">
            <a:xfrm>
              <a:off x="1117" y="1956"/>
              <a:ext cx="12" cy="18"/>
            </a:xfrm>
            <a:custGeom>
              <a:avLst/>
              <a:gdLst>
                <a:gd name="T0" fmla="*/ 0 w 2"/>
                <a:gd name="T1" fmla="*/ 0 h 3"/>
                <a:gd name="T2" fmla="*/ 216 w 2"/>
                <a:gd name="T3" fmla="*/ 0 h 3"/>
                <a:gd name="T4" fmla="*/ 216 w 2"/>
                <a:gd name="T5" fmla="*/ 0 h 3"/>
                <a:gd name="T6" fmla="*/ 216 w 2"/>
                <a:gd name="T7" fmla="*/ 216 h 3"/>
                <a:gd name="T8" fmla="*/ 432 w 2"/>
                <a:gd name="T9" fmla="*/ 0 h 3"/>
                <a:gd name="T10" fmla="*/ 432 w 2"/>
                <a:gd name="T11" fmla="*/ 432 h 3"/>
                <a:gd name="T12" fmla="*/ 432 w 2"/>
                <a:gd name="T13" fmla="*/ 648 h 3"/>
                <a:gd name="T14" fmla="*/ 0 w 2"/>
                <a:gd name="T15" fmla="*/ 648 h 3"/>
                <a:gd name="T16" fmla="*/ 0 w 2"/>
                <a:gd name="T17" fmla="*/ 432 h 3"/>
                <a:gd name="T18" fmla="*/ 0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3"/>
                <a:gd name="T32" fmla="*/ 2 w 2"/>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3">
                  <a:moveTo>
                    <a:pt x="0" y="0"/>
                  </a:moveTo>
                  <a:lnTo>
                    <a:pt x="1" y="0"/>
                  </a:lnTo>
                  <a:lnTo>
                    <a:pt x="1" y="1"/>
                  </a:lnTo>
                  <a:lnTo>
                    <a:pt x="2" y="0"/>
                  </a:lnTo>
                  <a:lnTo>
                    <a:pt x="2" y="2"/>
                  </a:lnTo>
                  <a:lnTo>
                    <a:pt x="2" y="3"/>
                  </a:lnTo>
                  <a:lnTo>
                    <a:pt x="0" y="3"/>
                  </a:lnTo>
                  <a:lnTo>
                    <a:pt x="0"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25" name="Freeform 1201"/>
            <p:cNvSpPr>
              <a:spLocks/>
            </p:cNvSpPr>
            <p:nvPr/>
          </p:nvSpPr>
          <p:spPr bwMode="auto">
            <a:xfrm>
              <a:off x="1111" y="1908"/>
              <a:ext cx="18" cy="30"/>
            </a:xfrm>
            <a:custGeom>
              <a:avLst/>
              <a:gdLst>
                <a:gd name="T0" fmla="*/ 0 w 3"/>
                <a:gd name="T1" fmla="*/ 0 h 5"/>
                <a:gd name="T2" fmla="*/ 0 w 3"/>
                <a:gd name="T3" fmla="*/ 0 h 5"/>
                <a:gd name="T4" fmla="*/ 432 w 3"/>
                <a:gd name="T5" fmla="*/ 432 h 5"/>
                <a:gd name="T6" fmla="*/ 648 w 3"/>
                <a:gd name="T7" fmla="*/ 1080 h 5"/>
                <a:gd name="T8" fmla="*/ 432 w 3"/>
                <a:gd name="T9" fmla="*/ 1080 h 5"/>
                <a:gd name="T10" fmla="*/ 0 w 3"/>
                <a:gd name="T11" fmla="*/ 432 h 5"/>
                <a:gd name="T12" fmla="*/ 0 w 3"/>
                <a:gd name="T13" fmla="*/ 0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0" y="0"/>
                  </a:moveTo>
                  <a:lnTo>
                    <a:pt x="0" y="0"/>
                  </a:lnTo>
                  <a:lnTo>
                    <a:pt x="2" y="2"/>
                  </a:lnTo>
                  <a:lnTo>
                    <a:pt x="3" y="5"/>
                  </a:lnTo>
                  <a:lnTo>
                    <a:pt x="2" y="5"/>
                  </a:lnTo>
                  <a:lnTo>
                    <a:pt x="0"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26" name="Freeform 1202"/>
            <p:cNvSpPr>
              <a:spLocks/>
            </p:cNvSpPr>
            <p:nvPr/>
          </p:nvSpPr>
          <p:spPr bwMode="auto">
            <a:xfrm>
              <a:off x="1111" y="1908"/>
              <a:ext cx="18" cy="30"/>
            </a:xfrm>
            <a:custGeom>
              <a:avLst/>
              <a:gdLst>
                <a:gd name="T0" fmla="*/ 0 w 3"/>
                <a:gd name="T1" fmla="*/ 0 h 5"/>
                <a:gd name="T2" fmla="*/ 0 w 3"/>
                <a:gd name="T3" fmla="*/ 0 h 5"/>
                <a:gd name="T4" fmla="*/ 432 w 3"/>
                <a:gd name="T5" fmla="*/ 432 h 5"/>
                <a:gd name="T6" fmla="*/ 648 w 3"/>
                <a:gd name="T7" fmla="*/ 1080 h 5"/>
                <a:gd name="T8" fmla="*/ 432 w 3"/>
                <a:gd name="T9" fmla="*/ 1080 h 5"/>
                <a:gd name="T10" fmla="*/ 0 w 3"/>
                <a:gd name="T11" fmla="*/ 432 h 5"/>
                <a:gd name="T12" fmla="*/ 0 w 3"/>
                <a:gd name="T13" fmla="*/ 0 h 5"/>
                <a:gd name="T14" fmla="*/ 0 60000 65536"/>
                <a:gd name="T15" fmla="*/ 0 60000 65536"/>
                <a:gd name="T16" fmla="*/ 0 60000 65536"/>
                <a:gd name="T17" fmla="*/ 0 60000 65536"/>
                <a:gd name="T18" fmla="*/ 0 60000 65536"/>
                <a:gd name="T19" fmla="*/ 0 60000 65536"/>
                <a:gd name="T20" fmla="*/ 0 60000 65536"/>
                <a:gd name="T21" fmla="*/ 0 w 3"/>
                <a:gd name="T22" fmla="*/ 0 h 5"/>
                <a:gd name="T23" fmla="*/ 3 w 3"/>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5">
                  <a:moveTo>
                    <a:pt x="0" y="0"/>
                  </a:moveTo>
                  <a:lnTo>
                    <a:pt x="0" y="0"/>
                  </a:lnTo>
                  <a:lnTo>
                    <a:pt x="2" y="2"/>
                  </a:lnTo>
                  <a:lnTo>
                    <a:pt x="3" y="5"/>
                  </a:lnTo>
                  <a:lnTo>
                    <a:pt x="2" y="5"/>
                  </a:lnTo>
                  <a:lnTo>
                    <a:pt x="0"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27" name="Freeform 1203"/>
            <p:cNvSpPr>
              <a:spLocks/>
            </p:cNvSpPr>
            <p:nvPr/>
          </p:nvSpPr>
          <p:spPr bwMode="auto">
            <a:xfrm>
              <a:off x="1111" y="1926"/>
              <a:ext cx="6" cy="12"/>
            </a:xfrm>
            <a:custGeom>
              <a:avLst/>
              <a:gdLst>
                <a:gd name="T0" fmla="*/ 0 w 1"/>
                <a:gd name="T1" fmla="*/ 0 h 2"/>
                <a:gd name="T2" fmla="*/ 216 w 1"/>
                <a:gd name="T3" fmla="*/ 432 h 2"/>
                <a:gd name="T4" fmla="*/ 216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28" name="Freeform 1204"/>
            <p:cNvSpPr>
              <a:spLocks/>
            </p:cNvSpPr>
            <p:nvPr/>
          </p:nvSpPr>
          <p:spPr bwMode="auto">
            <a:xfrm>
              <a:off x="1111" y="1926"/>
              <a:ext cx="6" cy="12"/>
            </a:xfrm>
            <a:custGeom>
              <a:avLst/>
              <a:gdLst>
                <a:gd name="T0" fmla="*/ 0 w 1"/>
                <a:gd name="T1" fmla="*/ 0 h 2"/>
                <a:gd name="T2" fmla="*/ 216 w 1"/>
                <a:gd name="T3" fmla="*/ 432 h 2"/>
                <a:gd name="T4" fmla="*/ 216 w 1"/>
                <a:gd name="T5" fmla="*/ 432 h 2"/>
                <a:gd name="T6" fmla="*/ 0 w 1"/>
                <a:gd name="T7" fmla="*/ 216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1"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29" name="Freeform 1205"/>
            <p:cNvSpPr>
              <a:spLocks/>
            </p:cNvSpPr>
            <p:nvPr/>
          </p:nvSpPr>
          <p:spPr bwMode="auto">
            <a:xfrm>
              <a:off x="1099" y="1884"/>
              <a:ext cx="0" cy="24"/>
            </a:xfrm>
            <a:custGeom>
              <a:avLst/>
              <a:gdLst>
                <a:gd name="T0" fmla="*/ 216 h 4"/>
                <a:gd name="T1" fmla="*/ 0 h 4"/>
                <a:gd name="T2" fmla="*/ 216 h 4"/>
                <a:gd name="T3" fmla="*/ 864 h 4"/>
                <a:gd name="T4" fmla="*/ 864 h 4"/>
                <a:gd name="T5" fmla="*/ 216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1"/>
                  </a:moveTo>
                  <a:lnTo>
                    <a:pt x="0" y="0"/>
                  </a:lnTo>
                  <a:lnTo>
                    <a:pt x="0" y="1"/>
                  </a:lnTo>
                  <a:lnTo>
                    <a:pt x="0" y="4"/>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30" name="Freeform 1206"/>
            <p:cNvSpPr>
              <a:spLocks/>
            </p:cNvSpPr>
            <p:nvPr/>
          </p:nvSpPr>
          <p:spPr bwMode="auto">
            <a:xfrm>
              <a:off x="1099" y="1884"/>
              <a:ext cx="0" cy="24"/>
            </a:xfrm>
            <a:custGeom>
              <a:avLst/>
              <a:gdLst>
                <a:gd name="T0" fmla="*/ 216 h 4"/>
                <a:gd name="T1" fmla="*/ 0 h 4"/>
                <a:gd name="T2" fmla="*/ 216 h 4"/>
                <a:gd name="T3" fmla="*/ 864 h 4"/>
                <a:gd name="T4" fmla="*/ 864 h 4"/>
                <a:gd name="T5" fmla="*/ 216 h 4"/>
                <a:gd name="T6" fmla="*/ 0 60000 65536"/>
                <a:gd name="T7" fmla="*/ 0 60000 65536"/>
                <a:gd name="T8" fmla="*/ 0 60000 65536"/>
                <a:gd name="T9" fmla="*/ 0 60000 65536"/>
                <a:gd name="T10" fmla="*/ 0 60000 65536"/>
                <a:gd name="T11" fmla="*/ 0 60000 65536"/>
                <a:gd name="T12" fmla="*/ 0 h 4"/>
                <a:gd name="T13" fmla="*/ 4 h 4"/>
              </a:gdLst>
              <a:ahLst/>
              <a:cxnLst>
                <a:cxn ang="T6">
                  <a:pos x="0" y="T0"/>
                </a:cxn>
                <a:cxn ang="T7">
                  <a:pos x="0" y="T1"/>
                </a:cxn>
                <a:cxn ang="T8">
                  <a:pos x="0" y="T2"/>
                </a:cxn>
                <a:cxn ang="T9">
                  <a:pos x="0" y="T3"/>
                </a:cxn>
                <a:cxn ang="T10">
                  <a:pos x="0" y="T4"/>
                </a:cxn>
                <a:cxn ang="T11">
                  <a:pos x="0" y="T5"/>
                </a:cxn>
              </a:cxnLst>
              <a:rect l="0" t="T12" r="0" b="T13"/>
              <a:pathLst>
                <a:path h="4">
                  <a:moveTo>
                    <a:pt x="0" y="1"/>
                  </a:moveTo>
                  <a:lnTo>
                    <a:pt x="0" y="0"/>
                  </a:lnTo>
                  <a:lnTo>
                    <a:pt x="0" y="1"/>
                  </a:lnTo>
                  <a:lnTo>
                    <a:pt x="0" y="4"/>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31" name="Freeform 1207"/>
            <p:cNvSpPr>
              <a:spLocks/>
            </p:cNvSpPr>
            <p:nvPr/>
          </p:nvSpPr>
          <p:spPr bwMode="auto">
            <a:xfrm>
              <a:off x="1087" y="1884"/>
              <a:ext cx="6" cy="18"/>
            </a:xfrm>
            <a:custGeom>
              <a:avLst/>
              <a:gdLst>
                <a:gd name="T0" fmla="*/ 0 w 1"/>
                <a:gd name="T1" fmla="*/ 0 h 3"/>
                <a:gd name="T2" fmla="*/ 216 w 1"/>
                <a:gd name="T3" fmla="*/ 216 h 3"/>
                <a:gd name="T4" fmla="*/ 216 w 1"/>
                <a:gd name="T5" fmla="*/ 648 h 3"/>
                <a:gd name="T6" fmla="*/ 0 w 1"/>
                <a:gd name="T7" fmla="*/ 648 h 3"/>
                <a:gd name="T8" fmla="*/ 0 w 1"/>
                <a:gd name="T9" fmla="*/ 216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1" y="1"/>
                  </a:lnTo>
                  <a:lnTo>
                    <a:pt x="1" y="3"/>
                  </a:lnTo>
                  <a:lnTo>
                    <a:pt x="0" y="3"/>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32" name="Freeform 1208"/>
            <p:cNvSpPr>
              <a:spLocks/>
            </p:cNvSpPr>
            <p:nvPr/>
          </p:nvSpPr>
          <p:spPr bwMode="auto">
            <a:xfrm>
              <a:off x="1087" y="1884"/>
              <a:ext cx="6" cy="18"/>
            </a:xfrm>
            <a:custGeom>
              <a:avLst/>
              <a:gdLst>
                <a:gd name="T0" fmla="*/ 0 w 1"/>
                <a:gd name="T1" fmla="*/ 0 h 3"/>
                <a:gd name="T2" fmla="*/ 216 w 1"/>
                <a:gd name="T3" fmla="*/ 216 h 3"/>
                <a:gd name="T4" fmla="*/ 216 w 1"/>
                <a:gd name="T5" fmla="*/ 648 h 3"/>
                <a:gd name="T6" fmla="*/ 0 w 1"/>
                <a:gd name="T7" fmla="*/ 648 h 3"/>
                <a:gd name="T8" fmla="*/ 0 w 1"/>
                <a:gd name="T9" fmla="*/ 216 h 3"/>
                <a:gd name="T10" fmla="*/ 0 w 1"/>
                <a:gd name="T11" fmla="*/ 0 h 3"/>
                <a:gd name="T12" fmla="*/ 0 60000 65536"/>
                <a:gd name="T13" fmla="*/ 0 60000 65536"/>
                <a:gd name="T14" fmla="*/ 0 60000 65536"/>
                <a:gd name="T15" fmla="*/ 0 60000 65536"/>
                <a:gd name="T16" fmla="*/ 0 60000 65536"/>
                <a:gd name="T17" fmla="*/ 0 60000 65536"/>
                <a:gd name="T18" fmla="*/ 0 w 1"/>
                <a:gd name="T19" fmla="*/ 0 h 3"/>
                <a:gd name="T20" fmla="*/ 1 w 1"/>
                <a:gd name="T21" fmla="*/ 3 h 3"/>
              </a:gdLst>
              <a:ahLst/>
              <a:cxnLst>
                <a:cxn ang="T12">
                  <a:pos x="T0" y="T1"/>
                </a:cxn>
                <a:cxn ang="T13">
                  <a:pos x="T2" y="T3"/>
                </a:cxn>
                <a:cxn ang="T14">
                  <a:pos x="T4" y="T5"/>
                </a:cxn>
                <a:cxn ang="T15">
                  <a:pos x="T6" y="T7"/>
                </a:cxn>
                <a:cxn ang="T16">
                  <a:pos x="T8" y="T9"/>
                </a:cxn>
                <a:cxn ang="T17">
                  <a:pos x="T10" y="T11"/>
                </a:cxn>
              </a:cxnLst>
              <a:rect l="T18" t="T19" r="T20" b="T21"/>
              <a:pathLst>
                <a:path w="1" h="3">
                  <a:moveTo>
                    <a:pt x="0" y="0"/>
                  </a:moveTo>
                  <a:lnTo>
                    <a:pt x="1" y="1"/>
                  </a:lnTo>
                  <a:lnTo>
                    <a:pt x="1" y="3"/>
                  </a:lnTo>
                  <a:lnTo>
                    <a:pt x="0" y="3"/>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33" name="Freeform 1209"/>
            <p:cNvSpPr>
              <a:spLocks/>
            </p:cNvSpPr>
            <p:nvPr/>
          </p:nvSpPr>
          <p:spPr bwMode="auto">
            <a:xfrm>
              <a:off x="1093" y="1854"/>
              <a:ext cx="6" cy="30"/>
            </a:xfrm>
            <a:custGeom>
              <a:avLst/>
              <a:gdLst>
                <a:gd name="T0" fmla="*/ 0 w 1"/>
                <a:gd name="T1" fmla="*/ 0 h 5"/>
                <a:gd name="T2" fmla="*/ 0 w 1"/>
                <a:gd name="T3" fmla="*/ 216 h 5"/>
                <a:gd name="T4" fmla="*/ 0 w 1"/>
                <a:gd name="T5" fmla="*/ 864 h 5"/>
                <a:gd name="T6" fmla="*/ 216 w 1"/>
                <a:gd name="T7" fmla="*/ 1080 h 5"/>
                <a:gd name="T8" fmla="*/ 216 w 1"/>
                <a:gd name="T9" fmla="*/ 864 h 5"/>
                <a:gd name="T10" fmla="*/ 216 w 1"/>
                <a:gd name="T11" fmla="*/ 216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4"/>
                  </a:lnTo>
                  <a:lnTo>
                    <a:pt x="1" y="5"/>
                  </a:lnTo>
                  <a:lnTo>
                    <a:pt x="1" y="4"/>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34" name="Freeform 1210"/>
            <p:cNvSpPr>
              <a:spLocks/>
            </p:cNvSpPr>
            <p:nvPr/>
          </p:nvSpPr>
          <p:spPr bwMode="auto">
            <a:xfrm>
              <a:off x="1093" y="1854"/>
              <a:ext cx="6" cy="30"/>
            </a:xfrm>
            <a:custGeom>
              <a:avLst/>
              <a:gdLst>
                <a:gd name="T0" fmla="*/ 0 w 1"/>
                <a:gd name="T1" fmla="*/ 0 h 5"/>
                <a:gd name="T2" fmla="*/ 0 w 1"/>
                <a:gd name="T3" fmla="*/ 216 h 5"/>
                <a:gd name="T4" fmla="*/ 0 w 1"/>
                <a:gd name="T5" fmla="*/ 864 h 5"/>
                <a:gd name="T6" fmla="*/ 216 w 1"/>
                <a:gd name="T7" fmla="*/ 1080 h 5"/>
                <a:gd name="T8" fmla="*/ 216 w 1"/>
                <a:gd name="T9" fmla="*/ 864 h 5"/>
                <a:gd name="T10" fmla="*/ 216 w 1"/>
                <a:gd name="T11" fmla="*/ 216 h 5"/>
                <a:gd name="T12" fmla="*/ 0 w 1"/>
                <a:gd name="T13" fmla="*/ 0 h 5"/>
                <a:gd name="T14" fmla="*/ 0 60000 65536"/>
                <a:gd name="T15" fmla="*/ 0 60000 65536"/>
                <a:gd name="T16" fmla="*/ 0 60000 65536"/>
                <a:gd name="T17" fmla="*/ 0 60000 65536"/>
                <a:gd name="T18" fmla="*/ 0 60000 65536"/>
                <a:gd name="T19" fmla="*/ 0 60000 65536"/>
                <a:gd name="T20" fmla="*/ 0 60000 65536"/>
                <a:gd name="T21" fmla="*/ 0 w 1"/>
                <a:gd name="T22" fmla="*/ 0 h 5"/>
                <a:gd name="T23" fmla="*/ 1 w 1"/>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5">
                  <a:moveTo>
                    <a:pt x="0" y="0"/>
                  </a:moveTo>
                  <a:lnTo>
                    <a:pt x="0" y="1"/>
                  </a:lnTo>
                  <a:lnTo>
                    <a:pt x="0" y="4"/>
                  </a:lnTo>
                  <a:lnTo>
                    <a:pt x="1" y="5"/>
                  </a:lnTo>
                  <a:lnTo>
                    <a:pt x="1" y="4"/>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35" name="Freeform 1211"/>
            <p:cNvSpPr>
              <a:spLocks/>
            </p:cNvSpPr>
            <p:nvPr/>
          </p:nvSpPr>
          <p:spPr bwMode="auto">
            <a:xfrm>
              <a:off x="1063" y="1854"/>
              <a:ext cx="24" cy="18"/>
            </a:xfrm>
            <a:custGeom>
              <a:avLst/>
              <a:gdLst>
                <a:gd name="T0" fmla="*/ 432 w 4"/>
                <a:gd name="T1" fmla="*/ 648 h 3"/>
                <a:gd name="T2" fmla="*/ 216 w 4"/>
                <a:gd name="T3" fmla="*/ 432 h 3"/>
                <a:gd name="T4" fmla="*/ 0 w 4"/>
                <a:gd name="T5" fmla="*/ 216 h 3"/>
                <a:gd name="T6" fmla="*/ 0 w 4"/>
                <a:gd name="T7" fmla="*/ 0 h 3"/>
                <a:gd name="T8" fmla="*/ 432 w 4"/>
                <a:gd name="T9" fmla="*/ 0 h 3"/>
                <a:gd name="T10" fmla="*/ 648 w 4"/>
                <a:gd name="T11" fmla="*/ 0 h 3"/>
                <a:gd name="T12" fmla="*/ 864 w 4"/>
                <a:gd name="T13" fmla="*/ 0 h 3"/>
                <a:gd name="T14" fmla="*/ 864 w 4"/>
                <a:gd name="T15" fmla="*/ 216 h 3"/>
                <a:gd name="T16" fmla="*/ 648 w 4"/>
                <a:gd name="T17" fmla="*/ 216 h 3"/>
                <a:gd name="T18" fmla="*/ 648 w 4"/>
                <a:gd name="T19" fmla="*/ 216 h 3"/>
                <a:gd name="T20" fmla="*/ 864 w 4"/>
                <a:gd name="T21" fmla="*/ 432 h 3"/>
                <a:gd name="T22" fmla="*/ 864 w 4"/>
                <a:gd name="T23" fmla="*/ 648 h 3"/>
                <a:gd name="T24" fmla="*/ 432 w 4"/>
                <a:gd name="T25" fmla="*/ 216 h 3"/>
                <a:gd name="T26" fmla="*/ 432 w 4"/>
                <a:gd name="T27" fmla="*/ 432 h 3"/>
                <a:gd name="T28" fmla="*/ 648 w 4"/>
                <a:gd name="T29" fmla="*/ 648 h 3"/>
                <a:gd name="T30" fmla="*/ 432 w 4"/>
                <a:gd name="T31" fmla="*/ 648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3"/>
                <a:gd name="T50" fmla="*/ 4 w 4"/>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3">
                  <a:moveTo>
                    <a:pt x="2" y="3"/>
                  </a:moveTo>
                  <a:lnTo>
                    <a:pt x="1" y="2"/>
                  </a:lnTo>
                  <a:lnTo>
                    <a:pt x="0" y="1"/>
                  </a:lnTo>
                  <a:lnTo>
                    <a:pt x="0" y="0"/>
                  </a:lnTo>
                  <a:lnTo>
                    <a:pt x="2" y="0"/>
                  </a:lnTo>
                  <a:lnTo>
                    <a:pt x="3" y="0"/>
                  </a:lnTo>
                  <a:lnTo>
                    <a:pt x="4" y="0"/>
                  </a:lnTo>
                  <a:lnTo>
                    <a:pt x="4" y="1"/>
                  </a:lnTo>
                  <a:lnTo>
                    <a:pt x="3" y="1"/>
                  </a:lnTo>
                  <a:lnTo>
                    <a:pt x="4" y="2"/>
                  </a:lnTo>
                  <a:lnTo>
                    <a:pt x="4" y="3"/>
                  </a:lnTo>
                  <a:lnTo>
                    <a:pt x="2" y="1"/>
                  </a:lnTo>
                  <a:lnTo>
                    <a:pt x="2" y="2"/>
                  </a:lnTo>
                  <a:lnTo>
                    <a:pt x="3" y="3"/>
                  </a:lnTo>
                  <a:lnTo>
                    <a:pt x="2"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36" name="Freeform 1212"/>
            <p:cNvSpPr>
              <a:spLocks/>
            </p:cNvSpPr>
            <p:nvPr/>
          </p:nvSpPr>
          <p:spPr bwMode="auto">
            <a:xfrm>
              <a:off x="1063" y="1854"/>
              <a:ext cx="24" cy="18"/>
            </a:xfrm>
            <a:custGeom>
              <a:avLst/>
              <a:gdLst>
                <a:gd name="T0" fmla="*/ 432 w 4"/>
                <a:gd name="T1" fmla="*/ 648 h 3"/>
                <a:gd name="T2" fmla="*/ 216 w 4"/>
                <a:gd name="T3" fmla="*/ 432 h 3"/>
                <a:gd name="T4" fmla="*/ 0 w 4"/>
                <a:gd name="T5" fmla="*/ 216 h 3"/>
                <a:gd name="T6" fmla="*/ 0 w 4"/>
                <a:gd name="T7" fmla="*/ 0 h 3"/>
                <a:gd name="T8" fmla="*/ 432 w 4"/>
                <a:gd name="T9" fmla="*/ 0 h 3"/>
                <a:gd name="T10" fmla="*/ 648 w 4"/>
                <a:gd name="T11" fmla="*/ 0 h 3"/>
                <a:gd name="T12" fmla="*/ 864 w 4"/>
                <a:gd name="T13" fmla="*/ 0 h 3"/>
                <a:gd name="T14" fmla="*/ 864 w 4"/>
                <a:gd name="T15" fmla="*/ 216 h 3"/>
                <a:gd name="T16" fmla="*/ 648 w 4"/>
                <a:gd name="T17" fmla="*/ 216 h 3"/>
                <a:gd name="T18" fmla="*/ 648 w 4"/>
                <a:gd name="T19" fmla="*/ 216 h 3"/>
                <a:gd name="T20" fmla="*/ 864 w 4"/>
                <a:gd name="T21" fmla="*/ 432 h 3"/>
                <a:gd name="T22" fmla="*/ 864 w 4"/>
                <a:gd name="T23" fmla="*/ 648 h 3"/>
                <a:gd name="T24" fmla="*/ 432 w 4"/>
                <a:gd name="T25" fmla="*/ 216 h 3"/>
                <a:gd name="T26" fmla="*/ 432 w 4"/>
                <a:gd name="T27" fmla="*/ 432 h 3"/>
                <a:gd name="T28" fmla="*/ 648 w 4"/>
                <a:gd name="T29" fmla="*/ 648 h 3"/>
                <a:gd name="T30" fmla="*/ 432 w 4"/>
                <a:gd name="T31" fmla="*/ 648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3"/>
                <a:gd name="T50" fmla="*/ 4 w 4"/>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3">
                  <a:moveTo>
                    <a:pt x="2" y="3"/>
                  </a:moveTo>
                  <a:lnTo>
                    <a:pt x="1" y="2"/>
                  </a:lnTo>
                  <a:lnTo>
                    <a:pt x="0" y="1"/>
                  </a:lnTo>
                  <a:lnTo>
                    <a:pt x="0" y="0"/>
                  </a:lnTo>
                  <a:lnTo>
                    <a:pt x="2" y="0"/>
                  </a:lnTo>
                  <a:lnTo>
                    <a:pt x="3" y="0"/>
                  </a:lnTo>
                  <a:lnTo>
                    <a:pt x="4" y="0"/>
                  </a:lnTo>
                  <a:lnTo>
                    <a:pt x="4" y="1"/>
                  </a:lnTo>
                  <a:lnTo>
                    <a:pt x="3" y="1"/>
                  </a:lnTo>
                  <a:lnTo>
                    <a:pt x="4" y="2"/>
                  </a:lnTo>
                  <a:lnTo>
                    <a:pt x="4" y="3"/>
                  </a:lnTo>
                  <a:lnTo>
                    <a:pt x="2" y="1"/>
                  </a:lnTo>
                  <a:lnTo>
                    <a:pt x="2" y="2"/>
                  </a:lnTo>
                  <a:lnTo>
                    <a:pt x="3" y="3"/>
                  </a:lnTo>
                  <a:lnTo>
                    <a:pt x="2"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37" name="Freeform 1213"/>
            <p:cNvSpPr>
              <a:spLocks/>
            </p:cNvSpPr>
            <p:nvPr/>
          </p:nvSpPr>
          <p:spPr bwMode="auto">
            <a:xfrm>
              <a:off x="1105" y="1884"/>
              <a:ext cx="12" cy="12"/>
            </a:xfrm>
            <a:custGeom>
              <a:avLst/>
              <a:gdLst>
                <a:gd name="T0" fmla="*/ 0 w 2"/>
                <a:gd name="T1" fmla="*/ 432 h 2"/>
                <a:gd name="T2" fmla="*/ 0 w 2"/>
                <a:gd name="T3" fmla="*/ 0 h 2"/>
                <a:gd name="T4" fmla="*/ 0 w 2"/>
                <a:gd name="T5" fmla="*/ 0 h 2"/>
                <a:gd name="T6" fmla="*/ 216 w 2"/>
                <a:gd name="T7" fmla="*/ 0 h 2"/>
                <a:gd name="T8" fmla="*/ 432 w 2"/>
                <a:gd name="T9" fmla="*/ 216 h 2"/>
                <a:gd name="T10" fmla="*/ 432 w 2"/>
                <a:gd name="T11" fmla="*/ 216 h 2"/>
                <a:gd name="T12" fmla="*/ 216 w 2"/>
                <a:gd name="T13" fmla="*/ 216 h 2"/>
                <a:gd name="T14" fmla="*/ 216 w 2"/>
                <a:gd name="T15" fmla="*/ 432 h 2"/>
                <a:gd name="T16" fmla="*/ 0 w 2"/>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0"/>
                  </a:lnTo>
                  <a:lnTo>
                    <a:pt x="1" y="0"/>
                  </a:lnTo>
                  <a:lnTo>
                    <a:pt x="2" y="1"/>
                  </a:lnTo>
                  <a:lnTo>
                    <a:pt x="1" y="1"/>
                  </a:lnTo>
                  <a:lnTo>
                    <a:pt x="1"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38" name="Freeform 1214"/>
            <p:cNvSpPr>
              <a:spLocks/>
            </p:cNvSpPr>
            <p:nvPr/>
          </p:nvSpPr>
          <p:spPr bwMode="auto">
            <a:xfrm>
              <a:off x="1105" y="1884"/>
              <a:ext cx="12" cy="12"/>
            </a:xfrm>
            <a:custGeom>
              <a:avLst/>
              <a:gdLst>
                <a:gd name="T0" fmla="*/ 0 w 2"/>
                <a:gd name="T1" fmla="*/ 432 h 2"/>
                <a:gd name="T2" fmla="*/ 0 w 2"/>
                <a:gd name="T3" fmla="*/ 0 h 2"/>
                <a:gd name="T4" fmla="*/ 0 w 2"/>
                <a:gd name="T5" fmla="*/ 0 h 2"/>
                <a:gd name="T6" fmla="*/ 216 w 2"/>
                <a:gd name="T7" fmla="*/ 0 h 2"/>
                <a:gd name="T8" fmla="*/ 432 w 2"/>
                <a:gd name="T9" fmla="*/ 216 h 2"/>
                <a:gd name="T10" fmla="*/ 432 w 2"/>
                <a:gd name="T11" fmla="*/ 216 h 2"/>
                <a:gd name="T12" fmla="*/ 216 w 2"/>
                <a:gd name="T13" fmla="*/ 216 h 2"/>
                <a:gd name="T14" fmla="*/ 216 w 2"/>
                <a:gd name="T15" fmla="*/ 432 h 2"/>
                <a:gd name="T16" fmla="*/ 0 w 2"/>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2"/>
                <a:gd name="T29" fmla="*/ 2 w 2"/>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2">
                  <a:moveTo>
                    <a:pt x="0" y="2"/>
                  </a:moveTo>
                  <a:lnTo>
                    <a:pt x="0" y="0"/>
                  </a:lnTo>
                  <a:lnTo>
                    <a:pt x="1" y="0"/>
                  </a:lnTo>
                  <a:lnTo>
                    <a:pt x="2" y="1"/>
                  </a:lnTo>
                  <a:lnTo>
                    <a:pt x="1" y="1"/>
                  </a:lnTo>
                  <a:lnTo>
                    <a:pt x="1"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39" name="Freeform 1215"/>
            <p:cNvSpPr>
              <a:spLocks/>
            </p:cNvSpPr>
            <p:nvPr/>
          </p:nvSpPr>
          <p:spPr bwMode="auto">
            <a:xfrm>
              <a:off x="1123" y="1980"/>
              <a:ext cx="12"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40" name="Freeform 1216"/>
            <p:cNvSpPr>
              <a:spLocks/>
            </p:cNvSpPr>
            <p:nvPr/>
          </p:nvSpPr>
          <p:spPr bwMode="auto">
            <a:xfrm>
              <a:off x="1123" y="1980"/>
              <a:ext cx="12" cy="0"/>
            </a:xfrm>
            <a:custGeom>
              <a:avLst/>
              <a:gdLst>
                <a:gd name="T0" fmla="*/ 0 w 2"/>
                <a:gd name="T1" fmla="*/ 216 w 2"/>
                <a:gd name="T2" fmla="*/ 432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41" name="Rectangle 1217"/>
            <p:cNvSpPr>
              <a:spLocks noChangeArrowheads="1"/>
            </p:cNvSpPr>
            <p:nvPr/>
          </p:nvSpPr>
          <p:spPr bwMode="auto">
            <a:xfrm>
              <a:off x="1129" y="1986"/>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42" name="Rectangle 1218"/>
            <p:cNvSpPr>
              <a:spLocks noChangeArrowheads="1"/>
            </p:cNvSpPr>
            <p:nvPr/>
          </p:nvSpPr>
          <p:spPr bwMode="auto">
            <a:xfrm>
              <a:off x="1129" y="1986"/>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43" name="Freeform 1219"/>
            <p:cNvSpPr>
              <a:spLocks/>
            </p:cNvSpPr>
            <p:nvPr/>
          </p:nvSpPr>
          <p:spPr bwMode="auto">
            <a:xfrm>
              <a:off x="1135" y="1992"/>
              <a:ext cx="6" cy="6"/>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44" name="Freeform 1220"/>
            <p:cNvSpPr>
              <a:spLocks/>
            </p:cNvSpPr>
            <p:nvPr/>
          </p:nvSpPr>
          <p:spPr bwMode="auto">
            <a:xfrm>
              <a:off x="1135" y="1992"/>
              <a:ext cx="6" cy="6"/>
            </a:xfrm>
            <a:custGeom>
              <a:avLst/>
              <a:gdLst>
                <a:gd name="T0" fmla="*/ 0 w 1"/>
                <a:gd name="T1" fmla="*/ 216 h 1"/>
                <a:gd name="T2" fmla="*/ 0 w 1"/>
                <a:gd name="T3" fmla="*/ 0 h 1"/>
                <a:gd name="T4" fmla="*/ 216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45" name="Freeform 1221"/>
            <p:cNvSpPr>
              <a:spLocks/>
            </p:cNvSpPr>
            <p:nvPr/>
          </p:nvSpPr>
          <p:spPr bwMode="auto">
            <a:xfrm>
              <a:off x="1147" y="1956"/>
              <a:ext cx="6" cy="6"/>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46" name="Freeform 1222"/>
            <p:cNvSpPr>
              <a:spLocks/>
            </p:cNvSpPr>
            <p:nvPr/>
          </p:nvSpPr>
          <p:spPr bwMode="auto">
            <a:xfrm>
              <a:off x="1147" y="1956"/>
              <a:ext cx="6" cy="6"/>
            </a:xfrm>
            <a:custGeom>
              <a:avLst/>
              <a:gdLst>
                <a:gd name="T0" fmla="*/ 0 w 1"/>
                <a:gd name="T1" fmla="*/ 216 h 1"/>
                <a:gd name="T2" fmla="*/ 0 w 1"/>
                <a:gd name="T3" fmla="*/ 0 h 1"/>
                <a:gd name="T4" fmla="*/ 0 w 1"/>
                <a:gd name="T5" fmla="*/ 0 h 1"/>
                <a:gd name="T6" fmla="*/ 0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47" name="Freeform 1223"/>
            <p:cNvSpPr>
              <a:spLocks/>
            </p:cNvSpPr>
            <p:nvPr/>
          </p:nvSpPr>
          <p:spPr bwMode="auto">
            <a:xfrm>
              <a:off x="1153" y="1968"/>
              <a:ext cx="6" cy="6"/>
            </a:xfrm>
            <a:custGeom>
              <a:avLst/>
              <a:gdLst>
                <a:gd name="T0" fmla="*/ 0 w 1"/>
                <a:gd name="T1" fmla="*/ 216 h 1"/>
                <a:gd name="T2" fmla="*/ 0 w 1"/>
                <a:gd name="T3" fmla="*/ 0 h 1"/>
                <a:gd name="T4" fmla="*/ 0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48" name="Freeform 1224"/>
            <p:cNvSpPr>
              <a:spLocks/>
            </p:cNvSpPr>
            <p:nvPr/>
          </p:nvSpPr>
          <p:spPr bwMode="auto">
            <a:xfrm>
              <a:off x="1153" y="1968"/>
              <a:ext cx="6" cy="6"/>
            </a:xfrm>
            <a:custGeom>
              <a:avLst/>
              <a:gdLst>
                <a:gd name="T0" fmla="*/ 0 w 1"/>
                <a:gd name="T1" fmla="*/ 216 h 1"/>
                <a:gd name="T2" fmla="*/ 0 w 1"/>
                <a:gd name="T3" fmla="*/ 0 h 1"/>
                <a:gd name="T4" fmla="*/ 0 w 1"/>
                <a:gd name="T5" fmla="*/ 0 h 1"/>
                <a:gd name="T6" fmla="*/ 216 w 1"/>
                <a:gd name="T7" fmla="*/ 216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49" name="Freeform 1225"/>
            <p:cNvSpPr>
              <a:spLocks/>
            </p:cNvSpPr>
            <p:nvPr/>
          </p:nvSpPr>
          <p:spPr bwMode="auto">
            <a:xfrm>
              <a:off x="907" y="1800"/>
              <a:ext cx="12" cy="12"/>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50" name="Freeform 1226"/>
            <p:cNvSpPr>
              <a:spLocks/>
            </p:cNvSpPr>
            <p:nvPr/>
          </p:nvSpPr>
          <p:spPr bwMode="auto">
            <a:xfrm>
              <a:off x="907" y="1800"/>
              <a:ext cx="12" cy="12"/>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51" name="Freeform 1227"/>
            <p:cNvSpPr>
              <a:spLocks/>
            </p:cNvSpPr>
            <p:nvPr/>
          </p:nvSpPr>
          <p:spPr bwMode="auto">
            <a:xfrm>
              <a:off x="925" y="1794"/>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52" name="Freeform 1228"/>
            <p:cNvSpPr>
              <a:spLocks/>
            </p:cNvSpPr>
            <p:nvPr/>
          </p:nvSpPr>
          <p:spPr bwMode="auto">
            <a:xfrm>
              <a:off x="925" y="1794"/>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53" name="Freeform 1229"/>
            <p:cNvSpPr>
              <a:spLocks/>
            </p:cNvSpPr>
            <p:nvPr/>
          </p:nvSpPr>
          <p:spPr bwMode="auto">
            <a:xfrm>
              <a:off x="907" y="1794"/>
              <a:ext cx="0" cy="6"/>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54" name="Freeform 1230"/>
            <p:cNvSpPr>
              <a:spLocks/>
            </p:cNvSpPr>
            <p:nvPr/>
          </p:nvSpPr>
          <p:spPr bwMode="auto">
            <a:xfrm>
              <a:off x="907" y="1794"/>
              <a:ext cx="0" cy="6"/>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55" name="Rectangle 1231"/>
            <p:cNvSpPr>
              <a:spLocks noChangeArrowheads="1"/>
            </p:cNvSpPr>
            <p:nvPr/>
          </p:nvSpPr>
          <p:spPr bwMode="auto">
            <a:xfrm>
              <a:off x="901" y="1800"/>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56" name="Rectangle 1232"/>
            <p:cNvSpPr>
              <a:spLocks noChangeArrowheads="1"/>
            </p:cNvSpPr>
            <p:nvPr/>
          </p:nvSpPr>
          <p:spPr bwMode="auto">
            <a:xfrm>
              <a:off x="901" y="1800"/>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57" name="Freeform 1233"/>
            <p:cNvSpPr>
              <a:spLocks/>
            </p:cNvSpPr>
            <p:nvPr/>
          </p:nvSpPr>
          <p:spPr bwMode="auto">
            <a:xfrm>
              <a:off x="637" y="1962"/>
              <a:ext cx="12" cy="12"/>
            </a:xfrm>
            <a:custGeom>
              <a:avLst/>
              <a:gdLst>
                <a:gd name="T0" fmla="*/ 432 w 2"/>
                <a:gd name="T1" fmla="*/ 216 h 2"/>
                <a:gd name="T2" fmla="*/ 432 w 2"/>
                <a:gd name="T3" fmla="*/ 0 h 2"/>
                <a:gd name="T4" fmla="*/ 432 w 2"/>
                <a:gd name="T5" fmla="*/ 0 h 2"/>
                <a:gd name="T6" fmla="*/ 0 w 2"/>
                <a:gd name="T7" fmla="*/ 432 h 2"/>
                <a:gd name="T8" fmla="*/ 0 w 2"/>
                <a:gd name="T9" fmla="*/ 432 h 2"/>
                <a:gd name="T10" fmla="*/ 216 w 2"/>
                <a:gd name="T11" fmla="*/ 432 h 2"/>
                <a:gd name="T12" fmla="*/ 432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1"/>
                  </a:moveTo>
                  <a:lnTo>
                    <a:pt x="2" y="0"/>
                  </a:lnTo>
                  <a:lnTo>
                    <a:pt x="0" y="2"/>
                  </a:lnTo>
                  <a:lnTo>
                    <a:pt x="1" y="2"/>
                  </a:lnTo>
                  <a:lnTo>
                    <a:pt x="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58" name="Freeform 1234"/>
            <p:cNvSpPr>
              <a:spLocks/>
            </p:cNvSpPr>
            <p:nvPr/>
          </p:nvSpPr>
          <p:spPr bwMode="auto">
            <a:xfrm>
              <a:off x="637" y="1962"/>
              <a:ext cx="12" cy="12"/>
            </a:xfrm>
            <a:custGeom>
              <a:avLst/>
              <a:gdLst>
                <a:gd name="T0" fmla="*/ 432 w 2"/>
                <a:gd name="T1" fmla="*/ 216 h 2"/>
                <a:gd name="T2" fmla="*/ 432 w 2"/>
                <a:gd name="T3" fmla="*/ 0 h 2"/>
                <a:gd name="T4" fmla="*/ 432 w 2"/>
                <a:gd name="T5" fmla="*/ 0 h 2"/>
                <a:gd name="T6" fmla="*/ 0 w 2"/>
                <a:gd name="T7" fmla="*/ 432 h 2"/>
                <a:gd name="T8" fmla="*/ 0 w 2"/>
                <a:gd name="T9" fmla="*/ 432 h 2"/>
                <a:gd name="T10" fmla="*/ 216 w 2"/>
                <a:gd name="T11" fmla="*/ 432 h 2"/>
                <a:gd name="T12" fmla="*/ 432 w 2"/>
                <a:gd name="T13" fmla="*/ 216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1"/>
                  </a:moveTo>
                  <a:lnTo>
                    <a:pt x="2" y="0"/>
                  </a:lnTo>
                  <a:lnTo>
                    <a:pt x="0" y="2"/>
                  </a:lnTo>
                  <a:lnTo>
                    <a:pt x="1" y="2"/>
                  </a:lnTo>
                  <a:lnTo>
                    <a:pt x="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59" name="Freeform 1235"/>
            <p:cNvSpPr>
              <a:spLocks/>
            </p:cNvSpPr>
            <p:nvPr/>
          </p:nvSpPr>
          <p:spPr bwMode="auto">
            <a:xfrm>
              <a:off x="613" y="1974"/>
              <a:ext cx="18" cy="12"/>
            </a:xfrm>
            <a:custGeom>
              <a:avLst/>
              <a:gdLst>
                <a:gd name="T0" fmla="*/ 648 w 3"/>
                <a:gd name="T1" fmla="*/ 0 h 2"/>
                <a:gd name="T2" fmla="*/ 216 w 3"/>
                <a:gd name="T3" fmla="*/ 432 h 2"/>
                <a:gd name="T4" fmla="*/ 0 w 3"/>
                <a:gd name="T5" fmla="*/ 432 h 2"/>
                <a:gd name="T6" fmla="*/ 216 w 3"/>
                <a:gd name="T7" fmla="*/ 216 h 2"/>
                <a:gd name="T8" fmla="*/ 216 w 3"/>
                <a:gd name="T9" fmla="*/ 0 h 2"/>
                <a:gd name="T10" fmla="*/ 432 w 3"/>
                <a:gd name="T11" fmla="*/ 0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1" y="2"/>
                  </a:lnTo>
                  <a:lnTo>
                    <a:pt x="0" y="2"/>
                  </a:lnTo>
                  <a:lnTo>
                    <a:pt x="1" y="1"/>
                  </a:lnTo>
                  <a:lnTo>
                    <a:pt x="1" y="0"/>
                  </a:lnTo>
                  <a:lnTo>
                    <a:pt x="2"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60" name="Freeform 1236"/>
            <p:cNvSpPr>
              <a:spLocks/>
            </p:cNvSpPr>
            <p:nvPr/>
          </p:nvSpPr>
          <p:spPr bwMode="auto">
            <a:xfrm>
              <a:off x="613" y="1974"/>
              <a:ext cx="18" cy="12"/>
            </a:xfrm>
            <a:custGeom>
              <a:avLst/>
              <a:gdLst>
                <a:gd name="T0" fmla="*/ 648 w 3"/>
                <a:gd name="T1" fmla="*/ 0 h 2"/>
                <a:gd name="T2" fmla="*/ 216 w 3"/>
                <a:gd name="T3" fmla="*/ 432 h 2"/>
                <a:gd name="T4" fmla="*/ 0 w 3"/>
                <a:gd name="T5" fmla="*/ 432 h 2"/>
                <a:gd name="T6" fmla="*/ 216 w 3"/>
                <a:gd name="T7" fmla="*/ 216 h 2"/>
                <a:gd name="T8" fmla="*/ 216 w 3"/>
                <a:gd name="T9" fmla="*/ 0 h 2"/>
                <a:gd name="T10" fmla="*/ 432 w 3"/>
                <a:gd name="T11" fmla="*/ 0 h 2"/>
                <a:gd name="T12" fmla="*/ 648 w 3"/>
                <a:gd name="T13" fmla="*/ 0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0"/>
                  </a:moveTo>
                  <a:lnTo>
                    <a:pt x="1" y="2"/>
                  </a:lnTo>
                  <a:lnTo>
                    <a:pt x="0" y="2"/>
                  </a:lnTo>
                  <a:lnTo>
                    <a:pt x="1" y="1"/>
                  </a:lnTo>
                  <a:lnTo>
                    <a:pt x="1" y="0"/>
                  </a:lnTo>
                  <a:lnTo>
                    <a:pt x="2"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61" name="Freeform 1237"/>
            <p:cNvSpPr>
              <a:spLocks/>
            </p:cNvSpPr>
            <p:nvPr/>
          </p:nvSpPr>
          <p:spPr bwMode="auto">
            <a:xfrm>
              <a:off x="529" y="1998"/>
              <a:ext cx="12" cy="12"/>
            </a:xfrm>
            <a:custGeom>
              <a:avLst/>
              <a:gdLst>
                <a:gd name="T0" fmla="*/ 432 w 2"/>
                <a:gd name="T1" fmla="*/ 0 h 2"/>
                <a:gd name="T2" fmla="*/ 432 w 2"/>
                <a:gd name="T3" fmla="*/ 216 h 2"/>
                <a:gd name="T4" fmla="*/ 0 w 2"/>
                <a:gd name="T5" fmla="*/ 432 h 2"/>
                <a:gd name="T6" fmla="*/ 0 w 2"/>
                <a:gd name="T7" fmla="*/ 432 h 2"/>
                <a:gd name="T8" fmla="*/ 0 w 2"/>
                <a:gd name="T9" fmla="*/ 216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0" y="2"/>
                  </a:lnTo>
                  <a:lnTo>
                    <a:pt x="0" y="1"/>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62" name="Freeform 1238"/>
            <p:cNvSpPr>
              <a:spLocks/>
            </p:cNvSpPr>
            <p:nvPr/>
          </p:nvSpPr>
          <p:spPr bwMode="auto">
            <a:xfrm>
              <a:off x="529" y="1998"/>
              <a:ext cx="12" cy="12"/>
            </a:xfrm>
            <a:custGeom>
              <a:avLst/>
              <a:gdLst>
                <a:gd name="T0" fmla="*/ 432 w 2"/>
                <a:gd name="T1" fmla="*/ 0 h 2"/>
                <a:gd name="T2" fmla="*/ 432 w 2"/>
                <a:gd name="T3" fmla="*/ 216 h 2"/>
                <a:gd name="T4" fmla="*/ 0 w 2"/>
                <a:gd name="T5" fmla="*/ 432 h 2"/>
                <a:gd name="T6" fmla="*/ 0 w 2"/>
                <a:gd name="T7" fmla="*/ 432 h 2"/>
                <a:gd name="T8" fmla="*/ 0 w 2"/>
                <a:gd name="T9" fmla="*/ 216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0" y="2"/>
                  </a:lnTo>
                  <a:lnTo>
                    <a:pt x="0" y="1"/>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63" name="Rectangle 1239"/>
            <p:cNvSpPr>
              <a:spLocks noChangeArrowheads="1"/>
            </p:cNvSpPr>
            <p:nvPr/>
          </p:nvSpPr>
          <p:spPr bwMode="auto">
            <a:xfrm>
              <a:off x="541" y="2004"/>
              <a:ext cx="12"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64" name="Rectangle 1240"/>
            <p:cNvSpPr>
              <a:spLocks noChangeArrowheads="1"/>
            </p:cNvSpPr>
            <p:nvPr/>
          </p:nvSpPr>
          <p:spPr bwMode="auto">
            <a:xfrm>
              <a:off x="541" y="2004"/>
              <a:ext cx="12"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65" name="Freeform 1241"/>
            <p:cNvSpPr>
              <a:spLocks/>
            </p:cNvSpPr>
            <p:nvPr/>
          </p:nvSpPr>
          <p:spPr bwMode="auto">
            <a:xfrm>
              <a:off x="631" y="1800"/>
              <a:ext cx="30" cy="18"/>
            </a:xfrm>
            <a:custGeom>
              <a:avLst/>
              <a:gdLst>
                <a:gd name="T0" fmla="*/ 648 w 5"/>
                <a:gd name="T1" fmla="*/ 0 h 3"/>
                <a:gd name="T2" fmla="*/ 864 w 5"/>
                <a:gd name="T3" fmla="*/ 0 h 3"/>
                <a:gd name="T4" fmla="*/ 1080 w 5"/>
                <a:gd name="T5" fmla="*/ 432 h 3"/>
                <a:gd name="T6" fmla="*/ 864 w 5"/>
                <a:gd name="T7" fmla="*/ 432 h 3"/>
                <a:gd name="T8" fmla="*/ 648 w 5"/>
                <a:gd name="T9" fmla="*/ 648 h 3"/>
                <a:gd name="T10" fmla="*/ 216 w 5"/>
                <a:gd name="T11" fmla="*/ 432 h 3"/>
                <a:gd name="T12" fmla="*/ 216 w 5"/>
                <a:gd name="T13" fmla="*/ 216 h 3"/>
                <a:gd name="T14" fmla="*/ 0 w 5"/>
                <a:gd name="T15" fmla="*/ 0 h 3"/>
                <a:gd name="T16" fmla="*/ 432 w 5"/>
                <a:gd name="T17" fmla="*/ 0 h 3"/>
                <a:gd name="T18" fmla="*/ 648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3" y="0"/>
                  </a:moveTo>
                  <a:lnTo>
                    <a:pt x="4" y="0"/>
                  </a:lnTo>
                  <a:lnTo>
                    <a:pt x="5" y="2"/>
                  </a:lnTo>
                  <a:lnTo>
                    <a:pt x="4" y="2"/>
                  </a:lnTo>
                  <a:lnTo>
                    <a:pt x="3" y="3"/>
                  </a:lnTo>
                  <a:lnTo>
                    <a:pt x="1" y="2"/>
                  </a:lnTo>
                  <a:lnTo>
                    <a:pt x="1" y="1"/>
                  </a:lnTo>
                  <a:lnTo>
                    <a:pt x="0" y="0"/>
                  </a:lnTo>
                  <a:lnTo>
                    <a:pt x="2"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66" name="Freeform 1242"/>
            <p:cNvSpPr>
              <a:spLocks/>
            </p:cNvSpPr>
            <p:nvPr/>
          </p:nvSpPr>
          <p:spPr bwMode="auto">
            <a:xfrm>
              <a:off x="631" y="1800"/>
              <a:ext cx="30" cy="18"/>
            </a:xfrm>
            <a:custGeom>
              <a:avLst/>
              <a:gdLst>
                <a:gd name="T0" fmla="*/ 648 w 5"/>
                <a:gd name="T1" fmla="*/ 0 h 3"/>
                <a:gd name="T2" fmla="*/ 864 w 5"/>
                <a:gd name="T3" fmla="*/ 0 h 3"/>
                <a:gd name="T4" fmla="*/ 1080 w 5"/>
                <a:gd name="T5" fmla="*/ 432 h 3"/>
                <a:gd name="T6" fmla="*/ 864 w 5"/>
                <a:gd name="T7" fmla="*/ 432 h 3"/>
                <a:gd name="T8" fmla="*/ 648 w 5"/>
                <a:gd name="T9" fmla="*/ 648 h 3"/>
                <a:gd name="T10" fmla="*/ 216 w 5"/>
                <a:gd name="T11" fmla="*/ 432 h 3"/>
                <a:gd name="T12" fmla="*/ 216 w 5"/>
                <a:gd name="T13" fmla="*/ 216 h 3"/>
                <a:gd name="T14" fmla="*/ 0 w 5"/>
                <a:gd name="T15" fmla="*/ 0 h 3"/>
                <a:gd name="T16" fmla="*/ 432 w 5"/>
                <a:gd name="T17" fmla="*/ 0 h 3"/>
                <a:gd name="T18" fmla="*/ 648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3" y="0"/>
                  </a:moveTo>
                  <a:lnTo>
                    <a:pt x="4" y="0"/>
                  </a:lnTo>
                  <a:lnTo>
                    <a:pt x="5" y="2"/>
                  </a:lnTo>
                  <a:lnTo>
                    <a:pt x="4" y="2"/>
                  </a:lnTo>
                  <a:lnTo>
                    <a:pt x="3" y="3"/>
                  </a:lnTo>
                  <a:lnTo>
                    <a:pt x="1" y="2"/>
                  </a:lnTo>
                  <a:lnTo>
                    <a:pt x="1" y="1"/>
                  </a:lnTo>
                  <a:lnTo>
                    <a:pt x="0" y="0"/>
                  </a:lnTo>
                  <a:lnTo>
                    <a:pt x="2"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67" name="Freeform 1243"/>
            <p:cNvSpPr>
              <a:spLocks/>
            </p:cNvSpPr>
            <p:nvPr/>
          </p:nvSpPr>
          <p:spPr bwMode="auto">
            <a:xfrm>
              <a:off x="571" y="1704"/>
              <a:ext cx="48" cy="18"/>
            </a:xfrm>
            <a:custGeom>
              <a:avLst/>
              <a:gdLst>
                <a:gd name="T0" fmla="*/ 0 w 8"/>
                <a:gd name="T1" fmla="*/ 0 h 3"/>
                <a:gd name="T2" fmla="*/ 432 w 8"/>
                <a:gd name="T3" fmla="*/ 0 h 3"/>
                <a:gd name="T4" fmla="*/ 864 w 8"/>
                <a:gd name="T5" fmla="*/ 0 h 3"/>
                <a:gd name="T6" fmla="*/ 1296 w 8"/>
                <a:gd name="T7" fmla="*/ 216 h 3"/>
                <a:gd name="T8" fmla="*/ 1728 w 8"/>
                <a:gd name="T9" fmla="*/ 216 h 3"/>
                <a:gd name="T10" fmla="*/ 1512 w 8"/>
                <a:gd name="T11" fmla="*/ 432 h 3"/>
                <a:gd name="T12" fmla="*/ 1296 w 8"/>
                <a:gd name="T13" fmla="*/ 432 h 3"/>
                <a:gd name="T14" fmla="*/ 1080 w 8"/>
                <a:gd name="T15" fmla="*/ 648 h 3"/>
                <a:gd name="T16" fmla="*/ 432 w 8"/>
                <a:gd name="T17" fmla="*/ 216 h 3"/>
                <a:gd name="T18" fmla="*/ 0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6" y="1"/>
                  </a:lnTo>
                  <a:lnTo>
                    <a:pt x="8" y="1"/>
                  </a:lnTo>
                  <a:lnTo>
                    <a:pt x="7" y="2"/>
                  </a:lnTo>
                  <a:lnTo>
                    <a:pt x="6" y="2"/>
                  </a:lnTo>
                  <a:lnTo>
                    <a:pt x="5" y="3"/>
                  </a:lnTo>
                  <a:lnTo>
                    <a:pt x="2" y="1"/>
                  </a:lnTo>
                  <a:lnTo>
                    <a:pt x="0"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68" name="Freeform 1244"/>
            <p:cNvSpPr>
              <a:spLocks/>
            </p:cNvSpPr>
            <p:nvPr/>
          </p:nvSpPr>
          <p:spPr bwMode="auto">
            <a:xfrm>
              <a:off x="571" y="1704"/>
              <a:ext cx="48" cy="18"/>
            </a:xfrm>
            <a:custGeom>
              <a:avLst/>
              <a:gdLst>
                <a:gd name="T0" fmla="*/ 0 w 8"/>
                <a:gd name="T1" fmla="*/ 0 h 3"/>
                <a:gd name="T2" fmla="*/ 432 w 8"/>
                <a:gd name="T3" fmla="*/ 0 h 3"/>
                <a:gd name="T4" fmla="*/ 864 w 8"/>
                <a:gd name="T5" fmla="*/ 0 h 3"/>
                <a:gd name="T6" fmla="*/ 1296 w 8"/>
                <a:gd name="T7" fmla="*/ 216 h 3"/>
                <a:gd name="T8" fmla="*/ 1728 w 8"/>
                <a:gd name="T9" fmla="*/ 216 h 3"/>
                <a:gd name="T10" fmla="*/ 1512 w 8"/>
                <a:gd name="T11" fmla="*/ 432 h 3"/>
                <a:gd name="T12" fmla="*/ 1296 w 8"/>
                <a:gd name="T13" fmla="*/ 432 h 3"/>
                <a:gd name="T14" fmla="*/ 1080 w 8"/>
                <a:gd name="T15" fmla="*/ 648 h 3"/>
                <a:gd name="T16" fmla="*/ 432 w 8"/>
                <a:gd name="T17" fmla="*/ 216 h 3"/>
                <a:gd name="T18" fmla="*/ 0 w 8"/>
                <a:gd name="T19" fmla="*/ 432 h 3"/>
                <a:gd name="T20" fmla="*/ 0 w 8"/>
                <a:gd name="T21" fmla="*/ 216 h 3"/>
                <a:gd name="T22" fmla="*/ 0 w 8"/>
                <a:gd name="T23" fmla="*/ 0 h 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
                <a:gd name="T37" fmla="*/ 0 h 3"/>
                <a:gd name="T38" fmla="*/ 8 w 8"/>
                <a:gd name="T39" fmla="*/ 3 h 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 h="3">
                  <a:moveTo>
                    <a:pt x="0" y="0"/>
                  </a:moveTo>
                  <a:lnTo>
                    <a:pt x="2" y="0"/>
                  </a:lnTo>
                  <a:lnTo>
                    <a:pt x="4" y="0"/>
                  </a:lnTo>
                  <a:lnTo>
                    <a:pt x="6" y="1"/>
                  </a:lnTo>
                  <a:lnTo>
                    <a:pt x="8" y="1"/>
                  </a:lnTo>
                  <a:lnTo>
                    <a:pt x="7" y="2"/>
                  </a:lnTo>
                  <a:lnTo>
                    <a:pt x="6" y="2"/>
                  </a:lnTo>
                  <a:lnTo>
                    <a:pt x="5" y="3"/>
                  </a:lnTo>
                  <a:lnTo>
                    <a:pt x="2" y="1"/>
                  </a:lnTo>
                  <a:lnTo>
                    <a:pt x="0"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69" name="Freeform 1245"/>
            <p:cNvSpPr>
              <a:spLocks/>
            </p:cNvSpPr>
            <p:nvPr/>
          </p:nvSpPr>
          <p:spPr bwMode="auto">
            <a:xfrm>
              <a:off x="907" y="1800"/>
              <a:ext cx="12" cy="12"/>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70" name="Freeform 1246"/>
            <p:cNvSpPr>
              <a:spLocks/>
            </p:cNvSpPr>
            <p:nvPr/>
          </p:nvSpPr>
          <p:spPr bwMode="auto">
            <a:xfrm>
              <a:off x="907" y="1800"/>
              <a:ext cx="12" cy="12"/>
            </a:xfrm>
            <a:custGeom>
              <a:avLst/>
              <a:gdLst>
                <a:gd name="T0" fmla="*/ 432 w 2"/>
                <a:gd name="T1" fmla="*/ 0 h 2"/>
                <a:gd name="T2" fmla="*/ 216 w 2"/>
                <a:gd name="T3" fmla="*/ 0 h 2"/>
                <a:gd name="T4" fmla="*/ 0 w 2"/>
                <a:gd name="T5" fmla="*/ 216 h 2"/>
                <a:gd name="T6" fmla="*/ 0 w 2"/>
                <a:gd name="T7" fmla="*/ 432 h 2"/>
                <a:gd name="T8" fmla="*/ 216 w 2"/>
                <a:gd name="T9" fmla="*/ 432 h 2"/>
                <a:gd name="T10" fmla="*/ 432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2" y="0"/>
                  </a:moveTo>
                  <a:lnTo>
                    <a:pt x="1" y="0"/>
                  </a:lnTo>
                  <a:lnTo>
                    <a:pt x="0" y="1"/>
                  </a:lnTo>
                  <a:lnTo>
                    <a:pt x="0" y="2"/>
                  </a:lnTo>
                  <a:lnTo>
                    <a:pt x="1" y="2"/>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71" name="Freeform 1247"/>
            <p:cNvSpPr>
              <a:spLocks/>
            </p:cNvSpPr>
            <p:nvPr/>
          </p:nvSpPr>
          <p:spPr bwMode="auto">
            <a:xfrm>
              <a:off x="925" y="1794"/>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72" name="Freeform 1248"/>
            <p:cNvSpPr>
              <a:spLocks/>
            </p:cNvSpPr>
            <p:nvPr/>
          </p:nvSpPr>
          <p:spPr bwMode="auto">
            <a:xfrm>
              <a:off x="925" y="1794"/>
              <a:ext cx="6" cy="6"/>
            </a:xfrm>
            <a:custGeom>
              <a:avLst/>
              <a:gdLst>
                <a:gd name="T0" fmla="*/ 0 w 1"/>
                <a:gd name="T1" fmla="*/ 0 h 1"/>
                <a:gd name="T2" fmla="*/ 0 w 1"/>
                <a:gd name="T3" fmla="*/ 0 h 1"/>
                <a:gd name="T4" fmla="*/ 216 w 1"/>
                <a:gd name="T5" fmla="*/ 0 h 1"/>
                <a:gd name="T6" fmla="*/ 216 w 1"/>
                <a:gd name="T7" fmla="*/ 0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73" name="Freeform 1249"/>
            <p:cNvSpPr>
              <a:spLocks/>
            </p:cNvSpPr>
            <p:nvPr/>
          </p:nvSpPr>
          <p:spPr bwMode="auto">
            <a:xfrm>
              <a:off x="829" y="1848"/>
              <a:ext cx="18" cy="12"/>
            </a:xfrm>
            <a:custGeom>
              <a:avLst/>
              <a:gdLst>
                <a:gd name="T0" fmla="*/ 0 w 3"/>
                <a:gd name="T1" fmla="*/ 432 h 2"/>
                <a:gd name="T2" fmla="*/ 648 w 3"/>
                <a:gd name="T3" fmla="*/ 432 h 2"/>
                <a:gd name="T4" fmla="*/ 648 w 3"/>
                <a:gd name="T5" fmla="*/ 216 h 2"/>
                <a:gd name="T6" fmla="*/ 432 w 3"/>
                <a:gd name="T7" fmla="*/ 0 h 2"/>
                <a:gd name="T8" fmla="*/ 216 w 3"/>
                <a:gd name="T9" fmla="*/ 216 h 2"/>
                <a:gd name="T10" fmla="*/ 0 w 3"/>
                <a:gd name="T11" fmla="*/ 216 h 2"/>
                <a:gd name="T12" fmla="*/ 0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2"/>
                  </a:moveTo>
                  <a:lnTo>
                    <a:pt x="3" y="2"/>
                  </a:lnTo>
                  <a:lnTo>
                    <a:pt x="3" y="1"/>
                  </a:lnTo>
                  <a:lnTo>
                    <a:pt x="2" y="0"/>
                  </a:lnTo>
                  <a:lnTo>
                    <a:pt x="1" y="1"/>
                  </a:lnTo>
                  <a:lnTo>
                    <a:pt x="0"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74" name="Freeform 1250"/>
            <p:cNvSpPr>
              <a:spLocks/>
            </p:cNvSpPr>
            <p:nvPr/>
          </p:nvSpPr>
          <p:spPr bwMode="auto">
            <a:xfrm>
              <a:off x="829" y="1848"/>
              <a:ext cx="18" cy="12"/>
            </a:xfrm>
            <a:custGeom>
              <a:avLst/>
              <a:gdLst>
                <a:gd name="T0" fmla="*/ 0 w 3"/>
                <a:gd name="T1" fmla="*/ 432 h 2"/>
                <a:gd name="T2" fmla="*/ 648 w 3"/>
                <a:gd name="T3" fmla="*/ 432 h 2"/>
                <a:gd name="T4" fmla="*/ 648 w 3"/>
                <a:gd name="T5" fmla="*/ 216 h 2"/>
                <a:gd name="T6" fmla="*/ 432 w 3"/>
                <a:gd name="T7" fmla="*/ 0 h 2"/>
                <a:gd name="T8" fmla="*/ 216 w 3"/>
                <a:gd name="T9" fmla="*/ 216 h 2"/>
                <a:gd name="T10" fmla="*/ 0 w 3"/>
                <a:gd name="T11" fmla="*/ 216 h 2"/>
                <a:gd name="T12" fmla="*/ 0 w 3"/>
                <a:gd name="T13" fmla="*/ 43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0" y="2"/>
                  </a:moveTo>
                  <a:lnTo>
                    <a:pt x="3" y="2"/>
                  </a:lnTo>
                  <a:lnTo>
                    <a:pt x="3" y="1"/>
                  </a:lnTo>
                  <a:lnTo>
                    <a:pt x="2" y="0"/>
                  </a:lnTo>
                  <a:lnTo>
                    <a:pt x="1" y="1"/>
                  </a:lnTo>
                  <a:lnTo>
                    <a:pt x="0"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75" name="Freeform 1251"/>
            <p:cNvSpPr>
              <a:spLocks/>
            </p:cNvSpPr>
            <p:nvPr/>
          </p:nvSpPr>
          <p:spPr bwMode="auto">
            <a:xfrm>
              <a:off x="811" y="1866"/>
              <a:ext cx="36" cy="24"/>
            </a:xfrm>
            <a:custGeom>
              <a:avLst/>
              <a:gdLst>
                <a:gd name="T0" fmla="*/ 0 w 6"/>
                <a:gd name="T1" fmla="*/ 216 h 4"/>
                <a:gd name="T2" fmla="*/ 432 w 6"/>
                <a:gd name="T3" fmla="*/ 216 h 4"/>
                <a:gd name="T4" fmla="*/ 648 w 6"/>
                <a:gd name="T5" fmla="*/ 0 h 4"/>
                <a:gd name="T6" fmla="*/ 1296 w 6"/>
                <a:gd name="T7" fmla="*/ 0 h 4"/>
                <a:gd name="T8" fmla="*/ 1296 w 6"/>
                <a:gd name="T9" fmla="*/ 0 h 4"/>
                <a:gd name="T10" fmla="*/ 1080 w 6"/>
                <a:gd name="T11" fmla="*/ 216 h 4"/>
                <a:gd name="T12" fmla="*/ 864 w 6"/>
                <a:gd name="T13" fmla="*/ 432 h 4"/>
                <a:gd name="T14" fmla="*/ 864 w 6"/>
                <a:gd name="T15" fmla="*/ 648 h 4"/>
                <a:gd name="T16" fmla="*/ 432 w 6"/>
                <a:gd name="T17" fmla="*/ 648 h 4"/>
                <a:gd name="T18" fmla="*/ 432 w 6"/>
                <a:gd name="T19" fmla="*/ 864 h 4"/>
                <a:gd name="T20" fmla="*/ 216 w 6"/>
                <a:gd name="T21" fmla="*/ 648 h 4"/>
                <a:gd name="T22" fmla="*/ 216 w 6"/>
                <a:gd name="T23" fmla="*/ 648 h 4"/>
                <a:gd name="T24" fmla="*/ 0 w 6"/>
                <a:gd name="T25" fmla="*/ 432 h 4"/>
                <a:gd name="T26" fmla="*/ 0 w 6"/>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0" y="1"/>
                  </a:moveTo>
                  <a:lnTo>
                    <a:pt x="2" y="1"/>
                  </a:lnTo>
                  <a:lnTo>
                    <a:pt x="3" y="0"/>
                  </a:lnTo>
                  <a:lnTo>
                    <a:pt x="6" y="0"/>
                  </a:lnTo>
                  <a:lnTo>
                    <a:pt x="5" y="1"/>
                  </a:lnTo>
                  <a:lnTo>
                    <a:pt x="4" y="2"/>
                  </a:lnTo>
                  <a:lnTo>
                    <a:pt x="4" y="3"/>
                  </a:lnTo>
                  <a:lnTo>
                    <a:pt x="2" y="3"/>
                  </a:lnTo>
                  <a:lnTo>
                    <a:pt x="2" y="4"/>
                  </a:lnTo>
                  <a:lnTo>
                    <a:pt x="1" y="3"/>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76" name="Freeform 1252"/>
            <p:cNvSpPr>
              <a:spLocks/>
            </p:cNvSpPr>
            <p:nvPr/>
          </p:nvSpPr>
          <p:spPr bwMode="auto">
            <a:xfrm>
              <a:off x="811" y="1866"/>
              <a:ext cx="36" cy="24"/>
            </a:xfrm>
            <a:custGeom>
              <a:avLst/>
              <a:gdLst>
                <a:gd name="T0" fmla="*/ 0 w 6"/>
                <a:gd name="T1" fmla="*/ 216 h 4"/>
                <a:gd name="T2" fmla="*/ 432 w 6"/>
                <a:gd name="T3" fmla="*/ 216 h 4"/>
                <a:gd name="T4" fmla="*/ 648 w 6"/>
                <a:gd name="T5" fmla="*/ 0 h 4"/>
                <a:gd name="T6" fmla="*/ 1296 w 6"/>
                <a:gd name="T7" fmla="*/ 0 h 4"/>
                <a:gd name="T8" fmla="*/ 1296 w 6"/>
                <a:gd name="T9" fmla="*/ 0 h 4"/>
                <a:gd name="T10" fmla="*/ 1080 w 6"/>
                <a:gd name="T11" fmla="*/ 216 h 4"/>
                <a:gd name="T12" fmla="*/ 864 w 6"/>
                <a:gd name="T13" fmla="*/ 432 h 4"/>
                <a:gd name="T14" fmla="*/ 864 w 6"/>
                <a:gd name="T15" fmla="*/ 648 h 4"/>
                <a:gd name="T16" fmla="*/ 432 w 6"/>
                <a:gd name="T17" fmla="*/ 648 h 4"/>
                <a:gd name="T18" fmla="*/ 432 w 6"/>
                <a:gd name="T19" fmla="*/ 864 h 4"/>
                <a:gd name="T20" fmla="*/ 216 w 6"/>
                <a:gd name="T21" fmla="*/ 648 h 4"/>
                <a:gd name="T22" fmla="*/ 216 w 6"/>
                <a:gd name="T23" fmla="*/ 648 h 4"/>
                <a:gd name="T24" fmla="*/ 0 w 6"/>
                <a:gd name="T25" fmla="*/ 432 h 4"/>
                <a:gd name="T26" fmla="*/ 0 w 6"/>
                <a:gd name="T27" fmla="*/ 216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0" y="1"/>
                  </a:moveTo>
                  <a:lnTo>
                    <a:pt x="2" y="1"/>
                  </a:lnTo>
                  <a:lnTo>
                    <a:pt x="3" y="0"/>
                  </a:lnTo>
                  <a:lnTo>
                    <a:pt x="6" y="0"/>
                  </a:lnTo>
                  <a:lnTo>
                    <a:pt x="5" y="1"/>
                  </a:lnTo>
                  <a:lnTo>
                    <a:pt x="4" y="2"/>
                  </a:lnTo>
                  <a:lnTo>
                    <a:pt x="4" y="3"/>
                  </a:lnTo>
                  <a:lnTo>
                    <a:pt x="2" y="3"/>
                  </a:lnTo>
                  <a:lnTo>
                    <a:pt x="2" y="4"/>
                  </a:lnTo>
                  <a:lnTo>
                    <a:pt x="1" y="3"/>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77" name="Freeform 1253"/>
            <p:cNvSpPr>
              <a:spLocks/>
            </p:cNvSpPr>
            <p:nvPr/>
          </p:nvSpPr>
          <p:spPr bwMode="auto">
            <a:xfrm>
              <a:off x="907" y="1794"/>
              <a:ext cx="0" cy="6"/>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78" name="Freeform 1254"/>
            <p:cNvSpPr>
              <a:spLocks/>
            </p:cNvSpPr>
            <p:nvPr/>
          </p:nvSpPr>
          <p:spPr bwMode="auto">
            <a:xfrm>
              <a:off x="907" y="1794"/>
              <a:ext cx="0" cy="6"/>
            </a:xfrm>
            <a:custGeom>
              <a:avLst/>
              <a:gdLst>
                <a:gd name="T0" fmla="*/ 0 h 1"/>
                <a:gd name="T1" fmla="*/ 216 h 1"/>
                <a:gd name="T2" fmla="*/ 0 h 1"/>
                <a:gd name="T3" fmla="*/ 0 h 1"/>
                <a:gd name="T4" fmla="*/ 0 60000 65536"/>
                <a:gd name="T5" fmla="*/ 0 60000 65536"/>
                <a:gd name="T6" fmla="*/ 0 60000 65536"/>
                <a:gd name="T7" fmla="*/ 0 60000 65536"/>
                <a:gd name="T8" fmla="*/ 0 h 1"/>
                <a:gd name="T9" fmla="*/ 1 h 1"/>
              </a:gdLst>
              <a:ahLst/>
              <a:cxnLst>
                <a:cxn ang="T4">
                  <a:pos x="0" y="T0"/>
                </a:cxn>
                <a:cxn ang="T5">
                  <a:pos x="0" y="T1"/>
                </a:cxn>
                <a:cxn ang="T6">
                  <a:pos x="0" y="T2"/>
                </a:cxn>
                <a:cxn ang="T7">
                  <a:pos x="0" y="T3"/>
                </a:cxn>
              </a:cxnLst>
              <a:rect l="0" t="T8" r="0" b="T9"/>
              <a:pathLst>
                <a:path h="1">
                  <a:moveTo>
                    <a:pt x="0" y="0"/>
                  </a:move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79" name="Rectangle 1255"/>
            <p:cNvSpPr>
              <a:spLocks noChangeArrowheads="1"/>
            </p:cNvSpPr>
            <p:nvPr/>
          </p:nvSpPr>
          <p:spPr bwMode="auto">
            <a:xfrm>
              <a:off x="901" y="1800"/>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80" name="Rectangle 1256"/>
            <p:cNvSpPr>
              <a:spLocks noChangeArrowheads="1"/>
            </p:cNvSpPr>
            <p:nvPr/>
          </p:nvSpPr>
          <p:spPr bwMode="auto">
            <a:xfrm>
              <a:off x="901" y="1800"/>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81" name="Freeform 1257"/>
            <p:cNvSpPr>
              <a:spLocks/>
            </p:cNvSpPr>
            <p:nvPr/>
          </p:nvSpPr>
          <p:spPr bwMode="auto">
            <a:xfrm>
              <a:off x="727" y="1926"/>
              <a:ext cx="6" cy="6"/>
            </a:xfrm>
            <a:custGeom>
              <a:avLst/>
              <a:gdLst>
                <a:gd name="T0" fmla="*/ 0 w 1"/>
                <a:gd name="T1" fmla="*/ 216 h 1"/>
                <a:gd name="T2" fmla="*/ 216 w 1"/>
                <a:gd name="T3" fmla="*/ 216 h 1"/>
                <a:gd name="T4" fmla="*/ 0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82" name="Freeform 1258"/>
            <p:cNvSpPr>
              <a:spLocks/>
            </p:cNvSpPr>
            <p:nvPr/>
          </p:nvSpPr>
          <p:spPr bwMode="auto">
            <a:xfrm>
              <a:off x="727" y="1926"/>
              <a:ext cx="6" cy="6"/>
            </a:xfrm>
            <a:custGeom>
              <a:avLst/>
              <a:gdLst>
                <a:gd name="T0" fmla="*/ 0 w 1"/>
                <a:gd name="T1" fmla="*/ 216 h 1"/>
                <a:gd name="T2" fmla="*/ 216 w 1"/>
                <a:gd name="T3" fmla="*/ 216 h 1"/>
                <a:gd name="T4" fmla="*/ 0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1"/>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83" name="Freeform 1259"/>
            <p:cNvSpPr>
              <a:spLocks/>
            </p:cNvSpPr>
            <p:nvPr/>
          </p:nvSpPr>
          <p:spPr bwMode="auto">
            <a:xfrm>
              <a:off x="733" y="1932"/>
              <a:ext cx="6" cy="6"/>
            </a:xfrm>
            <a:custGeom>
              <a:avLst/>
              <a:gdLst>
                <a:gd name="T0" fmla="*/ 0 w 1"/>
                <a:gd name="T1" fmla="*/ 216 h 1"/>
                <a:gd name="T2" fmla="*/ 216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84" name="Freeform 1260"/>
            <p:cNvSpPr>
              <a:spLocks/>
            </p:cNvSpPr>
            <p:nvPr/>
          </p:nvSpPr>
          <p:spPr bwMode="auto">
            <a:xfrm>
              <a:off x="733" y="1932"/>
              <a:ext cx="6" cy="6"/>
            </a:xfrm>
            <a:custGeom>
              <a:avLst/>
              <a:gdLst>
                <a:gd name="T0" fmla="*/ 0 w 1"/>
                <a:gd name="T1" fmla="*/ 216 h 1"/>
                <a:gd name="T2" fmla="*/ 216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85" name="Freeform 1261"/>
            <p:cNvSpPr>
              <a:spLocks/>
            </p:cNvSpPr>
            <p:nvPr/>
          </p:nvSpPr>
          <p:spPr bwMode="auto">
            <a:xfrm>
              <a:off x="1315" y="1434"/>
              <a:ext cx="246" cy="126"/>
            </a:xfrm>
            <a:custGeom>
              <a:avLst/>
              <a:gdLst>
                <a:gd name="T0" fmla="*/ 6264 w 41"/>
                <a:gd name="T1" fmla="*/ 216 h 21"/>
                <a:gd name="T2" fmla="*/ 6696 w 41"/>
                <a:gd name="T3" fmla="*/ 432 h 21"/>
                <a:gd name="T4" fmla="*/ 6912 w 41"/>
                <a:gd name="T5" fmla="*/ 1512 h 21"/>
                <a:gd name="T6" fmla="*/ 7128 w 41"/>
                <a:gd name="T7" fmla="*/ 2160 h 21"/>
                <a:gd name="T8" fmla="*/ 7992 w 41"/>
                <a:gd name="T9" fmla="*/ 2592 h 21"/>
                <a:gd name="T10" fmla="*/ 8208 w 41"/>
                <a:gd name="T11" fmla="*/ 2808 h 21"/>
                <a:gd name="T12" fmla="*/ 8856 w 41"/>
                <a:gd name="T13" fmla="*/ 3240 h 21"/>
                <a:gd name="T14" fmla="*/ 8640 w 41"/>
                <a:gd name="T15" fmla="*/ 3456 h 21"/>
                <a:gd name="T16" fmla="*/ 8208 w 41"/>
                <a:gd name="T17" fmla="*/ 3456 h 21"/>
                <a:gd name="T18" fmla="*/ 7776 w 41"/>
                <a:gd name="T19" fmla="*/ 3456 h 21"/>
                <a:gd name="T20" fmla="*/ 7776 w 41"/>
                <a:gd name="T21" fmla="*/ 3672 h 21"/>
                <a:gd name="T22" fmla="*/ 8208 w 41"/>
                <a:gd name="T23" fmla="*/ 3672 h 21"/>
                <a:gd name="T24" fmla="*/ 7992 w 41"/>
                <a:gd name="T25" fmla="*/ 4104 h 21"/>
                <a:gd name="T26" fmla="*/ 7128 w 41"/>
                <a:gd name="T27" fmla="*/ 4104 h 21"/>
                <a:gd name="T28" fmla="*/ 6696 w 41"/>
                <a:gd name="T29" fmla="*/ 4104 h 21"/>
                <a:gd name="T30" fmla="*/ 6264 w 41"/>
                <a:gd name="T31" fmla="*/ 3672 h 21"/>
                <a:gd name="T32" fmla="*/ 5832 w 41"/>
                <a:gd name="T33" fmla="*/ 3888 h 21"/>
                <a:gd name="T34" fmla="*/ 4968 w 41"/>
                <a:gd name="T35" fmla="*/ 4104 h 21"/>
                <a:gd name="T36" fmla="*/ 4104 w 41"/>
                <a:gd name="T37" fmla="*/ 4320 h 21"/>
                <a:gd name="T38" fmla="*/ 2592 w 41"/>
                <a:gd name="T39" fmla="*/ 4320 h 21"/>
                <a:gd name="T40" fmla="*/ 2376 w 41"/>
                <a:gd name="T41" fmla="*/ 3888 h 21"/>
                <a:gd name="T42" fmla="*/ 1080 w 41"/>
                <a:gd name="T43" fmla="*/ 3672 h 21"/>
                <a:gd name="T44" fmla="*/ 648 w 41"/>
                <a:gd name="T45" fmla="*/ 3240 h 21"/>
                <a:gd name="T46" fmla="*/ 2160 w 41"/>
                <a:gd name="T47" fmla="*/ 2808 h 21"/>
                <a:gd name="T48" fmla="*/ 3240 w 41"/>
                <a:gd name="T49" fmla="*/ 2808 h 21"/>
                <a:gd name="T50" fmla="*/ 2808 w 41"/>
                <a:gd name="T51" fmla="*/ 2592 h 21"/>
                <a:gd name="T52" fmla="*/ 2160 w 41"/>
                <a:gd name="T53" fmla="*/ 2592 h 21"/>
                <a:gd name="T54" fmla="*/ 864 w 41"/>
                <a:gd name="T55" fmla="*/ 2592 h 21"/>
                <a:gd name="T56" fmla="*/ 216 w 41"/>
                <a:gd name="T57" fmla="*/ 2160 h 21"/>
                <a:gd name="T58" fmla="*/ 1080 w 41"/>
                <a:gd name="T59" fmla="*/ 2160 h 21"/>
                <a:gd name="T60" fmla="*/ 1296 w 41"/>
                <a:gd name="T61" fmla="*/ 1728 h 21"/>
                <a:gd name="T62" fmla="*/ 432 w 41"/>
                <a:gd name="T63" fmla="*/ 1944 h 21"/>
                <a:gd name="T64" fmla="*/ 216 w 41"/>
                <a:gd name="T65" fmla="*/ 1728 h 21"/>
                <a:gd name="T66" fmla="*/ 0 w 41"/>
                <a:gd name="T67" fmla="*/ 1296 h 21"/>
                <a:gd name="T68" fmla="*/ 216 w 41"/>
                <a:gd name="T69" fmla="*/ 1080 h 21"/>
                <a:gd name="T70" fmla="*/ 216 w 41"/>
                <a:gd name="T71" fmla="*/ 648 h 21"/>
                <a:gd name="T72" fmla="*/ 864 w 41"/>
                <a:gd name="T73" fmla="*/ 432 h 21"/>
                <a:gd name="T74" fmla="*/ 1944 w 41"/>
                <a:gd name="T75" fmla="*/ 0 h 21"/>
                <a:gd name="T76" fmla="*/ 2376 w 41"/>
                <a:gd name="T77" fmla="*/ 216 h 21"/>
                <a:gd name="T78" fmla="*/ 2160 w 41"/>
                <a:gd name="T79" fmla="*/ 648 h 21"/>
                <a:gd name="T80" fmla="*/ 2376 w 41"/>
                <a:gd name="T81" fmla="*/ 648 h 21"/>
                <a:gd name="T82" fmla="*/ 2592 w 41"/>
                <a:gd name="T83" fmla="*/ 432 h 21"/>
                <a:gd name="T84" fmla="*/ 3456 w 41"/>
                <a:gd name="T85" fmla="*/ 648 h 21"/>
                <a:gd name="T86" fmla="*/ 3240 w 41"/>
                <a:gd name="T87" fmla="*/ 864 h 21"/>
                <a:gd name="T88" fmla="*/ 3672 w 41"/>
                <a:gd name="T89" fmla="*/ 1080 h 21"/>
                <a:gd name="T90" fmla="*/ 3888 w 41"/>
                <a:gd name="T91" fmla="*/ 864 h 21"/>
                <a:gd name="T92" fmla="*/ 4320 w 41"/>
                <a:gd name="T93" fmla="*/ 864 h 21"/>
                <a:gd name="T94" fmla="*/ 4104 w 41"/>
                <a:gd name="T95" fmla="*/ 432 h 21"/>
                <a:gd name="T96" fmla="*/ 4968 w 41"/>
                <a:gd name="T97" fmla="*/ 864 h 21"/>
                <a:gd name="T98" fmla="*/ 5184 w 41"/>
                <a:gd name="T99" fmla="*/ 1512 h 21"/>
                <a:gd name="T100" fmla="*/ 5616 w 41"/>
                <a:gd name="T101" fmla="*/ 1296 h 21"/>
                <a:gd name="T102" fmla="*/ 5400 w 41"/>
                <a:gd name="T103" fmla="*/ 864 h 21"/>
                <a:gd name="T104" fmla="*/ 5400 w 41"/>
                <a:gd name="T105" fmla="*/ 216 h 21"/>
                <a:gd name="T106" fmla="*/ 5400 w 41"/>
                <a:gd name="T107" fmla="*/ 0 h 21"/>
                <a:gd name="T108" fmla="*/ 5832 w 41"/>
                <a:gd name="T109" fmla="*/ 216 h 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1"/>
                <a:gd name="T166" fmla="*/ 0 h 21"/>
                <a:gd name="T167" fmla="*/ 41 w 41"/>
                <a:gd name="T168" fmla="*/ 21 h 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1" h="21">
                  <a:moveTo>
                    <a:pt x="28" y="0"/>
                  </a:moveTo>
                  <a:lnTo>
                    <a:pt x="29" y="1"/>
                  </a:lnTo>
                  <a:lnTo>
                    <a:pt x="31" y="2"/>
                  </a:lnTo>
                  <a:lnTo>
                    <a:pt x="31" y="5"/>
                  </a:lnTo>
                  <a:lnTo>
                    <a:pt x="32" y="7"/>
                  </a:lnTo>
                  <a:lnTo>
                    <a:pt x="33" y="8"/>
                  </a:lnTo>
                  <a:lnTo>
                    <a:pt x="33" y="10"/>
                  </a:lnTo>
                  <a:lnTo>
                    <a:pt x="36" y="12"/>
                  </a:lnTo>
                  <a:lnTo>
                    <a:pt x="37" y="12"/>
                  </a:lnTo>
                  <a:lnTo>
                    <a:pt x="38" y="12"/>
                  </a:lnTo>
                  <a:lnTo>
                    <a:pt x="38" y="13"/>
                  </a:lnTo>
                  <a:lnTo>
                    <a:pt x="41" y="15"/>
                  </a:lnTo>
                  <a:lnTo>
                    <a:pt x="41" y="16"/>
                  </a:lnTo>
                  <a:lnTo>
                    <a:pt x="40" y="16"/>
                  </a:lnTo>
                  <a:lnTo>
                    <a:pt x="39" y="16"/>
                  </a:lnTo>
                  <a:lnTo>
                    <a:pt x="38" y="16"/>
                  </a:lnTo>
                  <a:lnTo>
                    <a:pt x="37" y="16"/>
                  </a:lnTo>
                  <a:lnTo>
                    <a:pt x="36" y="16"/>
                  </a:lnTo>
                  <a:lnTo>
                    <a:pt x="35" y="16"/>
                  </a:lnTo>
                  <a:lnTo>
                    <a:pt x="36" y="17"/>
                  </a:lnTo>
                  <a:lnTo>
                    <a:pt x="37" y="17"/>
                  </a:lnTo>
                  <a:lnTo>
                    <a:pt x="38" y="17"/>
                  </a:lnTo>
                  <a:lnTo>
                    <a:pt x="39" y="19"/>
                  </a:lnTo>
                  <a:lnTo>
                    <a:pt x="37" y="19"/>
                  </a:lnTo>
                  <a:lnTo>
                    <a:pt x="35" y="19"/>
                  </a:lnTo>
                  <a:lnTo>
                    <a:pt x="33" y="19"/>
                  </a:lnTo>
                  <a:lnTo>
                    <a:pt x="32" y="20"/>
                  </a:lnTo>
                  <a:lnTo>
                    <a:pt x="31" y="19"/>
                  </a:lnTo>
                  <a:lnTo>
                    <a:pt x="29" y="18"/>
                  </a:lnTo>
                  <a:lnTo>
                    <a:pt x="29" y="17"/>
                  </a:lnTo>
                  <a:lnTo>
                    <a:pt x="28" y="17"/>
                  </a:lnTo>
                  <a:lnTo>
                    <a:pt x="27" y="18"/>
                  </a:lnTo>
                  <a:lnTo>
                    <a:pt x="26" y="19"/>
                  </a:lnTo>
                  <a:lnTo>
                    <a:pt x="23" y="19"/>
                  </a:lnTo>
                  <a:lnTo>
                    <a:pt x="21" y="20"/>
                  </a:lnTo>
                  <a:lnTo>
                    <a:pt x="19" y="20"/>
                  </a:lnTo>
                  <a:lnTo>
                    <a:pt x="13" y="21"/>
                  </a:lnTo>
                  <a:lnTo>
                    <a:pt x="12" y="20"/>
                  </a:lnTo>
                  <a:lnTo>
                    <a:pt x="12" y="18"/>
                  </a:lnTo>
                  <a:lnTo>
                    <a:pt x="11" y="18"/>
                  </a:lnTo>
                  <a:lnTo>
                    <a:pt x="8" y="17"/>
                  </a:lnTo>
                  <a:lnTo>
                    <a:pt x="5" y="17"/>
                  </a:lnTo>
                  <a:lnTo>
                    <a:pt x="3" y="16"/>
                  </a:lnTo>
                  <a:lnTo>
                    <a:pt x="3" y="15"/>
                  </a:lnTo>
                  <a:lnTo>
                    <a:pt x="5" y="14"/>
                  </a:lnTo>
                  <a:lnTo>
                    <a:pt x="10" y="13"/>
                  </a:lnTo>
                  <a:lnTo>
                    <a:pt x="13" y="14"/>
                  </a:lnTo>
                  <a:lnTo>
                    <a:pt x="15" y="13"/>
                  </a:lnTo>
                  <a:lnTo>
                    <a:pt x="16" y="13"/>
                  </a:lnTo>
                  <a:lnTo>
                    <a:pt x="13" y="12"/>
                  </a:lnTo>
                  <a:lnTo>
                    <a:pt x="12" y="12"/>
                  </a:lnTo>
                  <a:lnTo>
                    <a:pt x="10" y="12"/>
                  </a:lnTo>
                  <a:lnTo>
                    <a:pt x="7" y="13"/>
                  </a:lnTo>
                  <a:lnTo>
                    <a:pt x="4" y="12"/>
                  </a:lnTo>
                  <a:lnTo>
                    <a:pt x="2" y="12"/>
                  </a:lnTo>
                  <a:lnTo>
                    <a:pt x="1" y="10"/>
                  </a:lnTo>
                  <a:lnTo>
                    <a:pt x="3" y="10"/>
                  </a:lnTo>
                  <a:lnTo>
                    <a:pt x="5" y="10"/>
                  </a:lnTo>
                  <a:lnTo>
                    <a:pt x="7" y="9"/>
                  </a:lnTo>
                  <a:lnTo>
                    <a:pt x="6" y="8"/>
                  </a:lnTo>
                  <a:lnTo>
                    <a:pt x="3" y="9"/>
                  </a:lnTo>
                  <a:lnTo>
                    <a:pt x="2" y="9"/>
                  </a:lnTo>
                  <a:lnTo>
                    <a:pt x="1" y="9"/>
                  </a:lnTo>
                  <a:lnTo>
                    <a:pt x="1" y="8"/>
                  </a:lnTo>
                  <a:lnTo>
                    <a:pt x="0" y="8"/>
                  </a:lnTo>
                  <a:lnTo>
                    <a:pt x="0" y="6"/>
                  </a:lnTo>
                  <a:lnTo>
                    <a:pt x="1" y="6"/>
                  </a:lnTo>
                  <a:lnTo>
                    <a:pt x="1" y="5"/>
                  </a:lnTo>
                  <a:lnTo>
                    <a:pt x="0" y="4"/>
                  </a:lnTo>
                  <a:lnTo>
                    <a:pt x="1" y="3"/>
                  </a:lnTo>
                  <a:lnTo>
                    <a:pt x="3" y="2"/>
                  </a:lnTo>
                  <a:lnTo>
                    <a:pt x="4" y="2"/>
                  </a:lnTo>
                  <a:lnTo>
                    <a:pt x="7" y="1"/>
                  </a:lnTo>
                  <a:lnTo>
                    <a:pt x="9" y="0"/>
                  </a:lnTo>
                  <a:lnTo>
                    <a:pt x="10" y="0"/>
                  </a:lnTo>
                  <a:lnTo>
                    <a:pt x="11" y="1"/>
                  </a:lnTo>
                  <a:lnTo>
                    <a:pt x="9" y="3"/>
                  </a:lnTo>
                  <a:lnTo>
                    <a:pt x="10" y="3"/>
                  </a:lnTo>
                  <a:lnTo>
                    <a:pt x="11" y="3"/>
                  </a:lnTo>
                  <a:lnTo>
                    <a:pt x="12" y="3"/>
                  </a:lnTo>
                  <a:lnTo>
                    <a:pt x="12" y="2"/>
                  </a:lnTo>
                  <a:lnTo>
                    <a:pt x="13" y="2"/>
                  </a:lnTo>
                  <a:lnTo>
                    <a:pt x="16" y="3"/>
                  </a:lnTo>
                  <a:lnTo>
                    <a:pt x="17" y="4"/>
                  </a:lnTo>
                  <a:lnTo>
                    <a:pt x="15" y="4"/>
                  </a:lnTo>
                  <a:lnTo>
                    <a:pt x="15" y="5"/>
                  </a:lnTo>
                  <a:lnTo>
                    <a:pt x="17" y="5"/>
                  </a:lnTo>
                  <a:lnTo>
                    <a:pt x="17" y="4"/>
                  </a:lnTo>
                  <a:lnTo>
                    <a:pt x="18" y="4"/>
                  </a:lnTo>
                  <a:lnTo>
                    <a:pt x="19" y="4"/>
                  </a:lnTo>
                  <a:lnTo>
                    <a:pt x="20" y="4"/>
                  </a:lnTo>
                  <a:lnTo>
                    <a:pt x="19" y="3"/>
                  </a:lnTo>
                  <a:lnTo>
                    <a:pt x="19" y="2"/>
                  </a:lnTo>
                  <a:lnTo>
                    <a:pt x="20" y="2"/>
                  </a:lnTo>
                  <a:lnTo>
                    <a:pt x="23" y="4"/>
                  </a:lnTo>
                  <a:lnTo>
                    <a:pt x="23" y="5"/>
                  </a:lnTo>
                  <a:lnTo>
                    <a:pt x="24" y="7"/>
                  </a:lnTo>
                  <a:lnTo>
                    <a:pt x="25" y="8"/>
                  </a:lnTo>
                  <a:lnTo>
                    <a:pt x="26" y="6"/>
                  </a:lnTo>
                  <a:lnTo>
                    <a:pt x="25" y="5"/>
                  </a:lnTo>
                  <a:lnTo>
                    <a:pt x="25" y="4"/>
                  </a:lnTo>
                  <a:lnTo>
                    <a:pt x="25" y="3"/>
                  </a:lnTo>
                  <a:lnTo>
                    <a:pt x="25" y="1"/>
                  </a:lnTo>
                  <a:lnTo>
                    <a:pt x="25" y="0"/>
                  </a:lnTo>
                  <a:lnTo>
                    <a:pt x="26" y="1"/>
                  </a:lnTo>
                  <a:lnTo>
                    <a:pt x="27" y="1"/>
                  </a:lnTo>
                  <a:lnTo>
                    <a:pt x="28"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86" name="Freeform 1262"/>
            <p:cNvSpPr>
              <a:spLocks/>
            </p:cNvSpPr>
            <p:nvPr/>
          </p:nvSpPr>
          <p:spPr bwMode="auto">
            <a:xfrm>
              <a:off x="1315" y="1434"/>
              <a:ext cx="246" cy="126"/>
            </a:xfrm>
            <a:custGeom>
              <a:avLst/>
              <a:gdLst>
                <a:gd name="T0" fmla="*/ 6264 w 41"/>
                <a:gd name="T1" fmla="*/ 216 h 21"/>
                <a:gd name="T2" fmla="*/ 6696 w 41"/>
                <a:gd name="T3" fmla="*/ 432 h 21"/>
                <a:gd name="T4" fmla="*/ 6912 w 41"/>
                <a:gd name="T5" fmla="*/ 1512 h 21"/>
                <a:gd name="T6" fmla="*/ 7128 w 41"/>
                <a:gd name="T7" fmla="*/ 2160 h 21"/>
                <a:gd name="T8" fmla="*/ 7992 w 41"/>
                <a:gd name="T9" fmla="*/ 2592 h 21"/>
                <a:gd name="T10" fmla="*/ 8208 w 41"/>
                <a:gd name="T11" fmla="*/ 2808 h 21"/>
                <a:gd name="T12" fmla="*/ 8856 w 41"/>
                <a:gd name="T13" fmla="*/ 3240 h 21"/>
                <a:gd name="T14" fmla="*/ 8640 w 41"/>
                <a:gd name="T15" fmla="*/ 3456 h 21"/>
                <a:gd name="T16" fmla="*/ 8208 w 41"/>
                <a:gd name="T17" fmla="*/ 3456 h 21"/>
                <a:gd name="T18" fmla="*/ 7776 w 41"/>
                <a:gd name="T19" fmla="*/ 3456 h 21"/>
                <a:gd name="T20" fmla="*/ 7776 w 41"/>
                <a:gd name="T21" fmla="*/ 3672 h 21"/>
                <a:gd name="T22" fmla="*/ 8208 w 41"/>
                <a:gd name="T23" fmla="*/ 3672 h 21"/>
                <a:gd name="T24" fmla="*/ 7992 w 41"/>
                <a:gd name="T25" fmla="*/ 4104 h 21"/>
                <a:gd name="T26" fmla="*/ 7128 w 41"/>
                <a:gd name="T27" fmla="*/ 4104 h 21"/>
                <a:gd name="T28" fmla="*/ 6696 w 41"/>
                <a:gd name="T29" fmla="*/ 4104 h 21"/>
                <a:gd name="T30" fmla="*/ 6264 w 41"/>
                <a:gd name="T31" fmla="*/ 3672 h 21"/>
                <a:gd name="T32" fmla="*/ 5832 w 41"/>
                <a:gd name="T33" fmla="*/ 3888 h 21"/>
                <a:gd name="T34" fmla="*/ 4968 w 41"/>
                <a:gd name="T35" fmla="*/ 4104 h 21"/>
                <a:gd name="T36" fmla="*/ 4104 w 41"/>
                <a:gd name="T37" fmla="*/ 4320 h 21"/>
                <a:gd name="T38" fmla="*/ 2592 w 41"/>
                <a:gd name="T39" fmla="*/ 4320 h 21"/>
                <a:gd name="T40" fmla="*/ 2376 w 41"/>
                <a:gd name="T41" fmla="*/ 3888 h 21"/>
                <a:gd name="T42" fmla="*/ 1080 w 41"/>
                <a:gd name="T43" fmla="*/ 3672 h 21"/>
                <a:gd name="T44" fmla="*/ 648 w 41"/>
                <a:gd name="T45" fmla="*/ 3240 h 21"/>
                <a:gd name="T46" fmla="*/ 2160 w 41"/>
                <a:gd name="T47" fmla="*/ 2808 h 21"/>
                <a:gd name="T48" fmla="*/ 3240 w 41"/>
                <a:gd name="T49" fmla="*/ 2808 h 21"/>
                <a:gd name="T50" fmla="*/ 2808 w 41"/>
                <a:gd name="T51" fmla="*/ 2592 h 21"/>
                <a:gd name="T52" fmla="*/ 2160 w 41"/>
                <a:gd name="T53" fmla="*/ 2592 h 21"/>
                <a:gd name="T54" fmla="*/ 864 w 41"/>
                <a:gd name="T55" fmla="*/ 2592 h 21"/>
                <a:gd name="T56" fmla="*/ 216 w 41"/>
                <a:gd name="T57" fmla="*/ 2160 h 21"/>
                <a:gd name="T58" fmla="*/ 1080 w 41"/>
                <a:gd name="T59" fmla="*/ 2160 h 21"/>
                <a:gd name="T60" fmla="*/ 1296 w 41"/>
                <a:gd name="T61" fmla="*/ 1728 h 21"/>
                <a:gd name="T62" fmla="*/ 432 w 41"/>
                <a:gd name="T63" fmla="*/ 1944 h 21"/>
                <a:gd name="T64" fmla="*/ 216 w 41"/>
                <a:gd name="T65" fmla="*/ 1728 h 21"/>
                <a:gd name="T66" fmla="*/ 0 w 41"/>
                <a:gd name="T67" fmla="*/ 1296 h 21"/>
                <a:gd name="T68" fmla="*/ 216 w 41"/>
                <a:gd name="T69" fmla="*/ 1080 h 21"/>
                <a:gd name="T70" fmla="*/ 216 w 41"/>
                <a:gd name="T71" fmla="*/ 648 h 21"/>
                <a:gd name="T72" fmla="*/ 864 w 41"/>
                <a:gd name="T73" fmla="*/ 432 h 21"/>
                <a:gd name="T74" fmla="*/ 1944 w 41"/>
                <a:gd name="T75" fmla="*/ 0 h 21"/>
                <a:gd name="T76" fmla="*/ 2376 w 41"/>
                <a:gd name="T77" fmla="*/ 216 h 21"/>
                <a:gd name="T78" fmla="*/ 2160 w 41"/>
                <a:gd name="T79" fmla="*/ 648 h 21"/>
                <a:gd name="T80" fmla="*/ 2376 w 41"/>
                <a:gd name="T81" fmla="*/ 648 h 21"/>
                <a:gd name="T82" fmla="*/ 2592 w 41"/>
                <a:gd name="T83" fmla="*/ 432 h 21"/>
                <a:gd name="T84" fmla="*/ 3456 w 41"/>
                <a:gd name="T85" fmla="*/ 648 h 21"/>
                <a:gd name="T86" fmla="*/ 3240 w 41"/>
                <a:gd name="T87" fmla="*/ 864 h 21"/>
                <a:gd name="T88" fmla="*/ 3672 w 41"/>
                <a:gd name="T89" fmla="*/ 1080 h 21"/>
                <a:gd name="T90" fmla="*/ 3888 w 41"/>
                <a:gd name="T91" fmla="*/ 864 h 21"/>
                <a:gd name="T92" fmla="*/ 4320 w 41"/>
                <a:gd name="T93" fmla="*/ 864 h 21"/>
                <a:gd name="T94" fmla="*/ 4104 w 41"/>
                <a:gd name="T95" fmla="*/ 432 h 21"/>
                <a:gd name="T96" fmla="*/ 4968 w 41"/>
                <a:gd name="T97" fmla="*/ 864 h 21"/>
                <a:gd name="T98" fmla="*/ 5184 w 41"/>
                <a:gd name="T99" fmla="*/ 1512 h 21"/>
                <a:gd name="T100" fmla="*/ 5616 w 41"/>
                <a:gd name="T101" fmla="*/ 1296 h 21"/>
                <a:gd name="T102" fmla="*/ 5400 w 41"/>
                <a:gd name="T103" fmla="*/ 864 h 21"/>
                <a:gd name="T104" fmla="*/ 5400 w 41"/>
                <a:gd name="T105" fmla="*/ 216 h 21"/>
                <a:gd name="T106" fmla="*/ 5400 w 41"/>
                <a:gd name="T107" fmla="*/ 0 h 21"/>
                <a:gd name="T108" fmla="*/ 5832 w 41"/>
                <a:gd name="T109" fmla="*/ 216 h 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1"/>
                <a:gd name="T166" fmla="*/ 0 h 21"/>
                <a:gd name="T167" fmla="*/ 41 w 41"/>
                <a:gd name="T168" fmla="*/ 21 h 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1" h="21">
                  <a:moveTo>
                    <a:pt x="28" y="0"/>
                  </a:moveTo>
                  <a:lnTo>
                    <a:pt x="29" y="1"/>
                  </a:lnTo>
                  <a:lnTo>
                    <a:pt x="31" y="2"/>
                  </a:lnTo>
                  <a:lnTo>
                    <a:pt x="31" y="5"/>
                  </a:lnTo>
                  <a:lnTo>
                    <a:pt x="32" y="7"/>
                  </a:lnTo>
                  <a:lnTo>
                    <a:pt x="33" y="8"/>
                  </a:lnTo>
                  <a:lnTo>
                    <a:pt x="33" y="10"/>
                  </a:lnTo>
                  <a:lnTo>
                    <a:pt x="36" y="12"/>
                  </a:lnTo>
                  <a:lnTo>
                    <a:pt x="37" y="12"/>
                  </a:lnTo>
                  <a:lnTo>
                    <a:pt x="38" y="12"/>
                  </a:lnTo>
                  <a:lnTo>
                    <a:pt x="38" y="13"/>
                  </a:lnTo>
                  <a:lnTo>
                    <a:pt x="41" y="15"/>
                  </a:lnTo>
                  <a:lnTo>
                    <a:pt x="41" y="16"/>
                  </a:lnTo>
                  <a:lnTo>
                    <a:pt x="40" y="16"/>
                  </a:lnTo>
                  <a:lnTo>
                    <a:pt x="39" y="16"/>
                  </a:lnTo>
                  <a:lnTo>
                    <a:pt x="38" y="16"/>
                  </a:lnTo>
                  <a:lnTo>
                    <a:pt x="37" y="16"/>
                  </a:lnTo>
                  <a:lnTo>
                    <a:pt x="36" y="16"/>
                  </a:lnTo>
                  <a:lnTo>
                    <a:pt x="35" y="16"/>
                  </a:lnTo>
                  <a:lnTo>
                    <a:pt x="36" y="17"/>
                  </a:lnTo>
                  <a:lnTo>
                    <a:pt x="37" y="17"/>
                  </a:lnTo>
                  <a:lnTo>
                    <a:pt x="38" y="17"/>
                  </a:lnTo>
                  <a:lnTo>
                    <a:pt x="39" y="19"/>
                  </a:lnTo>
                  <a:lnTo>
                    <a:pt x="37" y="19"/>
                  </a:lnTo>
                  <a:lnTo>
                    <a:pt x="35" y="19"/>
                  </a:lnTo>
                  <a:lnTo>
                    <a:pt x="33" y="19"/>
                  </a:lnTo>
                  <a:lnTo>
                    <a:pt x="32" y="20"/>
                  </a:lnTo>
                  <a:lnTo>
                    <a:pt x="31" y="19"/>
                  </a:lnTo>
                  <a:lnTo>
                    <a:pt x="29" y="18"/>
                  </a:lnTo>
                  <a:lnTo>
                    <a:pt x="29" y="17"/>
                  </a:lnTo>
                  <a:lnTo>
                    <a:pt x="28" y="17"/>
                  </a:lnTo>
                  <a:lnTo>
                    <a:pt x="27" y="18"/>
                  </a:lnTo>
                  <a:lnTo>
                    <a:pt x="26" y="19"/>
                  </a:lnTo>
                  <a:lnTo>
                    <a:pt x="23" y="19"/>
                  </a:lnTo>
                  <a:lnTo>
                    <a:pt x="21" y="20"/>
                  </a:lnTo>
                  <a:lnTo>
                    <a:pt x="19" y="20"/>
                  </a:lnTo>
                  <a:lnTo>
                    <a:pt x="13" y="21"/>
                  </a:lnTo>
                  <a:lnTo>
                    <a:pt x="12" y="20"/>
                  </a:lnTo>
                  <a:lnTo>
                    <a:pt x="12" y="18"/>
                  </a:lnTo>
                  <a:lnTo>
                    <a:pt x="11" y="18"/>
                  </a:lnTo>
                  <a:lnTo>
                    <a:pt x="8" y="17"/>
                  </a:lnTo>
                  <a:lnTo>
                    <a:pt x="5" y="17"/>
                  </a:lnTo>
                  <a:lnTo>
                    <a:pt x="3" y="16"/>
                  </a:lnTo>
                  <a:lnTo>
                    <a:pt x="3" y="15"/>
                  </a:lnTo>
                  <a:lnTo>
                    <a:pt x="5" y="14"/>
                  </a:lnTo>
                  <a:lnTo>
                    <a:pt x="10" y="13"/>
                  </a:lnTo>
                  <a:lnTo>
                    <a:pt x="13" y="14"/>
                  </a:lnTo>
                  <a:lnTo>
                    <a:pt x="15" y="13"/>
                  </a:lnTo>
                  <a:lnTo>
                    <a:pt x="16" y="13"/>
                  </a:lnTo>
                  <a:lnTo>
                    <a:pt x="13" y="12"/>
                  </a:lnTo>
                  <a:lnTo>
                    <a:pt x="12" y="12"/>
                  </a:lnTo>
                  <a:lnTo>
                    <a:pt x="10" y="12"/>
                  </a:lnTo>
                  <a:lnTo>
                    <a:pt x="7" y="13"/>
                  </a:lnTo>
                  <a:lnTo>
                    <a:pt x="4" y="12"/>
                  </a:lnTo>
                  <a:lnTo>
                    <a:pt x="2" y="12"/>
                  </a:lnTo>
                  <a:lnTo>
                    <a:pt x="1" y="10"/>
                  </a:lnTo>
                  <a:lnTo>
                    <a:pt x="3" y="10"/>
                  </a:lnTo>
                  <a:lnTo>
                    <a:pt x="5" y="10"/>
                  </a:lnTo>
                  <a:lnTo>
                    <a:pt x="7" y="9"/>
                  </a:lnTo>
                  <a:lnTo>
                    <a:pt x="6" y="8"/>
                  </a:lnTo>
                  <a:lnTo>
                    <a:pt x="3" y="9"/>
                  </a:lnTo>
                  <a:lnTo>
                    <a:pt x="2" y="9"/>
                  </a:lnTo>
                  <a:lnTo>
                    <a:pt x="1" y="9"/>
                  </a:lnTo>
                  <a:lnTo>
                    <a:pt x="1" y="8"/>
                  </a:lnTo>
                  <a:lnTo>
                    <a:pt x="0" y="8"/>
                  </a:lnTo>
                  <a:lnTo>
                    <a:pt x="0" y="6"/>
                  </a:lnTo>
                  <a:lnTo>
                    <a:pt x="1" y="6"/>
                  </a:lnTo>
                  <a:lnTo>
                    <a:pt x="1" y="5"/>
                  </a:lnTo>
                  <a:lnTo>
                    <a:pt x="0" y="4"/>
                  </a:lnTo>
                  <a:lnTo>
                    <a:pt x="1" y="3"/>
                  </a:lnTo>
                  <a:lnTo>
                    <a:pt x="3" y="2"/>
                  </a:lnTo>
                  <a:lnTo>
                    <a:pt x="4" y="2"/>
                  </a:lnTo>
                  <a:lnTo>
                    <a:pt x="7" y="1"/>
                  </a:lnTo>
                  <a:lnTo>
                    <a:pt x="9" y="0"/>
                  </a:lnTo>
                  <a:lnTo>
                    <a:pt x="10" y="0"/>
                  </a:lnTo>
                  <a:lnTo>
                    <a:pt x="11" y="1"/>
                  </a:lnTo>
                  <a:lnTo>
                    <a:pt x="9" y="3"/>
                  </a:lnTo>
                  <a:lnTo>
                    <a:pt x="10" y="3"/>
                  </a:lnTo>
                  <a:lnTo>
                    <a:pt x="11" y="3"/>
                  </a:lnTo>
                  <a:lnTo>
                    <a:pt x="12" y="3"/>
                  </a:lnTo>
                  <a:lnTo>
                    <a:pt x="12" y="2"/>
                  </a:lnTo>
                  <a:lnTo>
                    <a:pt x="13" y="2"/>
                  </a:lnTo>
                  <a:lnTo>
                    <a:pt x="16" y="3"/>
                  </a:lnTo>
                  <a:lnTo>
                    <a:pt x="17" y="4"/>
                  </a:lnTo>
                  <a:lnTo>
                    <a:pt x="15" y="4"/>
                  </a:lnTo>
                  <a:lnTo>
                    <a:pt x="15" y="5"/>
                  </a:lnTo>
                  <a:lnTo>
                    <a:pt x="17" y="5"/>
                  </a:lnTo>
                  <a:lnTo>
                    <a:pt x="17" y="4"/>
                  </a:lnTo>
                  <a:lnTo>
                    <a:pt x="18" y="4"/>
                  </a:lnTo>
                  <a:lnTo>
                    <a:pt x="19" y="4"/>
                  </a:lnTo>
                  <a:lnTo>
                    <a:pt x="20" y="4"/>
                  </a:lnTo>
                  <a:lnTo>
                    <a:pt x="19" y="3"/>
                  </a:lnTo>
                  <a:lnTo>
                    <a:pt x="19" y="2"/>
                  </a:lnTo>
                  <a:lnTo>
                    <a:pt x="20" y="2"/>
                  </a:lnTo>
                  <a:lnTo>
                    <a:pt x="23" y="4"/>
                  </a:lnTo>
                  <a:lnTo>
                    <a:pt x="23" y="5"/>
                  </a:lnTo>
                  <a:lnTo>
                    <a:pt x="24" y="7"/>
                  </a:lnTo>
                  <a:lnTo>
                    <a:pt x="25" y="8"/>
                  </a:lnTo>
                  <a:lnTo>
                    <a:pt x="26" y="6"/>
                  </a:lnTo>
                  <a:lnTo>
                    <a:pt x="25" y="5"/>
                  </a:lnTo>
                  <a:lnTo>
                    <a:pt x="25" y="4"/>
                  </a:lnTo>
                  <a:lnTo>
                    <a:pt x="25" y="3"/>
                  </a:lnTo>
                  <a:lnTo>
                    <a:pt x="25" y="1"/>
                  </a:lnTo>
                  <a:lnTo>
                    <a:pt x="25" y="0"/>
                  </a:lnTo>
                  <a:lnTo>
                    <a:pt x="26" y="1"/>
                  </a:lnTo>
                  <a:lnTo>
                    <a:pt x="27" y="1"/>
                  </a:lnTo>
                  <a:lnTo>
                    <a:pt x="28"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87" name="Freeform 1263"/>
            <p:cNvSpPr>
              <a:spLocks/>
            </p:cNvSpPr>
            <p:nvPr/>
          </p:nvSpPr>
          <p:spPr bwMode="auto">
            <a:xfrm>
              <a:off x="1459" y="1548"/>
              <a:ext cx="36" cy="18"/>
            </a:xfrm>
            <a:custGeom>
              <a:avLst/>
              <a:gdLst>
                <a:gd name="T0" fmla="*/ 1080 w 6"/>
                <a:gd name="T1" fmla="*/ 0 h 3"/>
                <a:gd name="T2" fmla="*/ 1296 w 6"/>
                <a:gd name="T3" fmla="*/ 216 h 3"/>
                <a:gd name="T4" fmla="*/ 1296 w 6"/>
                <a:gd name="T5" fmla="*/ 216 h 3"/>
                <a:gd name="T6" fmla="*/ 1080 w 6"/>
                <a:gd name="T7" fmla="*/ 216 h 3"/>
                <a:gd name="T8" fmla="*/ 864 w 6"/>
                <a:gd name="T9" fmla="*/ 432 h 3"/>
                <a:gd name="T10" fmla="*/ 216 w 6"/>
                <a:gd name="T11" fmla="*/ 648 h 3"/>
                <a:gd name="T12" fmla="*/ 0 w 6"/>
                <a:gd name="T13" fmla="*/ 432 h 3"/>
                <a:gd name="T14" fmla="*/ 216 w 6"/>
                <a:gd name="T15" fmla="*/ 216 h 3"/>
                <a:gd name="T16" fmla="*/ 648 w 6"/>
                <a:gd name="T17" fmla="*/ 216 h 3"/>
                <a:gd name="T18" fmla="*/ 108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5" y="0"/>
                  </a:moveTo>
                  <a:lnTo>
                    <a:pt x="6" y="1"/>
                  </a:lnTo>
                  <a:lnTo>
                    <a:pt x="5" y="1"/>
                  </a:lnTo>
                  <a:lnTo>
                    <a:pt x="4" y="2"/>
                  </a:lnTo>
                  <a:lnTo>
                    <a:pt x="1" y="3"/>
                  </a:lnTo>
                  <a:lnTo>
                    <a:pt x="0" y="2"/>
                  </a:lnTo>
                  <a:lnTo>
                    <a:pt x="1" y="1"/>
                  </a:lnTo>
                  <a:lnTo>
                    <a:pt x="3" y="1"/>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88" name="Freeform 1264"/>
            <p:cNvSpPr>
              <a:spLocks/>
            </p:cNvSpPr>
            <p:nvPr/>
          </p:nvSpPr>
          <p:spPr bwMode="auto">
            <a:xfrm>
              <a:off x="1459" y="1548"/>
              <a:ext cx="36" cy="18"/>
            </a:xfrm>
            <a:custGeom>
              <a:avLst/>
              <a:gdLst>
                <a:gd name="T0" fmla="*/ 1080 w 6"/>
                <a:gd name="T1" fmla="*/ 0 h 3"/>
                <a:gd name="T2" fmla="*/ 1296 w 6"/>
                <a:gd name="T3" fmla="*/ 216 h 3"/>
                <a:gd name="T4" fmla="*/ 1296 w 6"/>
                <a:gd name="T5" fmla="*/ 216 h 3"/>
                <a:gd name="T6" fmla="*/ 1080 w 6"/>
                <a:gd name="T7" fmla="*/ 216 h 3"/>
                <a:gd name="T8" fmla="*/ 864 w 6"/>
                <a:gd name="T9" fmla="*/ 432 h 3"/>
                <a:gd name="T10" fmla="*/ 216 w 6"/>
                <a:gd name="T11" fmla="*/ 648 h 3"/>
                <a:gd name="T12" fmla="*/ 0 w 6"/>
                <a:gd name="T13" fmla="*/ 432 h 3"/>
                <a:gd name="T14" fmla="*/ 216 w 6"/>
                <a:gd name="T15" fmla="*/ 216 h 3"/>
                <a:gd name="T16" fmla="*/ 648 w 6"/>
                <a:gd name="T17" fmla="*/ 216 h 3"/>
                <a:gd name="T18" fmla="*/ 1080 w 6"/>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3"/>
                <a:gd name="T32" fmla="*/ 6 w 6"/>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3">
                  <a:moveTo>
                    <a:pt x="5" y="0"/>
                  </a:moveTo>
                  <a:lnTo>
                    <a:pt x="6" y="1"/>
                  </a:lnTo>
                  <a:lnTo>
                    <a:pt x="5" y="1"/>
                  </a:lnTo>
                  <a:lnTo>
                    <a:pt x="4" y="2"/>
                  </a:lnTo>
                  <a:lnTo>
                    <a:pt x="1" y="3"/>
                  </a:lnTo>
                  <a:lnTo>
                    <a:pt x="0" y="2"/>
                  </a:lnTo>
                  <a:lnTo>
                    <a:pt x="1" y="1"/>
                  </a:lnTo>
                  <a:lnTo>
                    <a:pt x="3" y="1"/>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89" name="Freeform 1265"/>
            <p:cNvSpPr>
              <a:spLocks/>
            </p:cNvSpPr>
            <p:nvPr/>
          </p:nvSpPr>
          <p:spPr bwMode="auto">
            <a:xfrm>
              <a:off x="1213" y="1398"/>
              <a:ext cx="144" cy="96"/>
            </a:xfrm>
            <a:custGeom>
              <a:avLst/>
              <a:gdLst>
                <a:gd name="T0" fmla="*/ 5184 w 24"/>
                <a:gd name="T1" fmla="*/ 1080 h 16"/>
                <a:gd name="T2" fmla="*/ 4968 w 24"/>
                <a:gd name="T3" fmla="*/ 1296 h 16"/>
                <a:gd name="T4" fmla="*/ 4752 w 24"/>
                <a:gd name="T5" fmla="*/ 1296 h 16"/>
                <a:gd name="T6" fmla="*/ 3888 w 24"/>
                <a:gd name="T7" fmla="*/ 1728 h 16"/>
                <a:gd name="T8" fmla="*/ 3672 w 24"/>
                <a:gd name="T9" fmla="*/ 1728 h 16"/>
                <a:gd name="T10" fmla="*/ 3240 w 24"/>
                <a:gd name="T11" fmla="*/ 2160 h 16"/>
                <a:gd name="T12" fmla="*/ 3240 w 24"/>
                <a:gd name="T13" fmla="*/ 2376 h 16"/>
                <a:gd name="T14" fmla="*/ 3024 w 24"/>
                <a:gd name="T15" fmla="*/ 2376 h 16"/>
                <a:gd name="T16" fmla="*/ 3024 w 24"/>
                <a:gd name="T17" fmla="*/ 2376 h 16"/>
                <a:gd name="T18" fmla="*/ 2808 w 24"/>
                <a:gd name="T19" fmla="*/ 2376 h 16"/>
                <a:gd name="T20" fmla="*/ 2808 w 24"/>
                <a:gd name="T21" fmla="*/ 3024 h 16"/>
                <a:gd name="T22" fmla="*/ 2376 w 24"/>
                <a:gd name="T23" fmla="*/ 3240 h 16"/>
                <a:gd name="T24" fmla="*/ 2160 w 24"/>
                <a:gd name="T25" fmla="*/ 3024 h 16"/>
                <a:gd name="T26" fmla="*/ 1728 w 24"/>
                <a:gd name="T27" fmla="*/ 3456 h 16"/>
                <a:gd name="T28" fmla="*/ 1512 w 24"/>
                <a:gd name="T29" fmla="*/ 3456 h 16"/>
                <a:gd name="T30" fmla="*/ 1296 w 24"/>
                <a:gd name="T31" fmla="*/ 3456 h 16"/>
                <a:gd name="T32" fmla="*/ 1080 w 24"/>
                <a:gd name="T33" fmla="*/ 3024 h 16"/>
                <a:gd name="T34" fmla="*/ 216 w 24"/>
                <a:gd name="T35" fmla="*/ 2592 h 16"/>
                <a:gd name="T36" fmla="*/ 0 w 24"/>
                <a:gd name="T37" fmla="*/ 2592 h 16"/>
                <a:gd name="T38" fmla="*/ 216 w 24"/>
                <a:gd name="T39" fmla="*/ 2376 h 16"/>
                <a:gd name="T40" fmla="*/ 432 w 24"/>
                <a:gd name="T41" fmla="*/ 2160 h 16"/>
                <a:gd name="T42" fmla="*/ 432 w 24"/>
                <a:gd name="T43" fmla="*/ 1944 h 16"/>
                <a:gd name="T44" fmla="*/ 432 w 24"/>
                <a:gd name="T45" fmla="*/ 1944 h 16"/>
                <a:gd name="T46" fmla="*/ 432 w 24"/>
                <a:gd name="T47" fmla="*/ 1728 h 16"/>
                <a:gd name="T48" fmla="*/ 432 w 24"/>
                <a:gd name="T49" fmla="*/ 1728 h 16"/>
                <a:gd name="T50" fmla="*/ 648 w 24"/>
                <a:gd name="T51" fmla="*/ 1512 h 16"/>
                <a:gd name="T52" fmla="*/ 432 w 24"/>
                <a:gd name="T53" fmla="*/ 1512 h 16"/>
                <a:gd name="T54" fmla="*/ 432 w 24"/>
                <a:gd name="T55" fmla="*/ 1296 h 16"/>
                <a:gd name="T56" fmla="*/ 864 w 24"/>
                <a:gd name="T57" fmla="*/ 864 h 16"/>
                <a:gd name="T58" fmla="*/ 648 w 24"/>
                <a:gd name="T59" fmla="*/ 216 h 16"/>
                <a:gd name="T60" fmla="*/ 1728 w 24"/>
                <a:gd name="T61" fmla="*/ 0 h 16"/>
                <a:gd name="T62" fmla="*/ 1944 w 24"/>
                <a:gd name="T63" fmla="*/ 0 h 16"/>
                <a:gd name="T64" fmla="*/ 2376 w 24"/>
                <a:gd name="T65" fmla="*/ 0 h 16"/>
                <a:gd name="T66" fmla="*/ 3024 w 24"/>
                <a:gd name="T67" fmla="*/ 432 h 16"/>
                <a:gd name="T68" fmla="*/ 3024 w 24"/>
                <a:gd name="T69" fmla="*/ 432 h 16"/>
                <a:gd name="T70" fmla="*/ 3240 w 24"/>
                <a:gd name="T71" fmla="*/ 432 h 16"/>
                <a:gd name="T72" fmla="*/ 3456 w 24"/>
                <a:gd name="T73" fmla="*/ 432 h 16"/>
                <a:gd name="T74" fmla="*/ 3456 w 24"/>
                <a:gd name="T75" fmla="*/ 432 h 16"/>
                <a:gd name="T76" fmla="*/ 3456 w 24"/>
                <a:gd name="T77" fmla="*/ 432 h 16"/>
                <a:gd name="T78" fmla="*/ 3456 w 24"/>
                <a:gd name="T79" fmla="*/ 432 h 16"/>
                <a:gd name="T80" fmla="*/ 4104 w 24"/>
                <a:gd name="T81" fmla="*/ 216 h 16"/>
                <a:gd name="T82" fmla="*/ 5184 w 24"/>
                <a:gd name="T83" fmla="*/ 864 h 16"/>
                <a:gd name="T84" fmla="*/ 5184 w 24"/>
                <a:gd name="T85" fmla="*/ 1080 h 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
                <a:gd name="T130" fmla="*/ 0 h 16"/>
                <a:gd name="T131" fmla="*/ 24 w 24"/>
                <a:gd name="T132" fmla="*/ 16 h 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 h="16">
                  <a:moveTo>
                    <a:pt x="24" y="5"/>
                  </a:moveTo>
                  <a:lnTo>
                    <a:pt x="23" y="6"/>
                  </a:lnTo>
                  <a:lnTo>
                    <a:pt x="22" y="6"/>
                  </a:lnTo>
                  <a:lnTo>
                    <a:pt x="18" y="8"/>
                  </a:lnTo>
                  <a:lnTo>
                    <a:pt x="17" y="8"/>
                  </a:lnTo>
                  <a:lnTo>
                    <a:pt x="15" y="10"/>
                  </a:lnTo>
                  <a:lnTo>
                    <a:pt x="15" y="11"/>
                  </a:lnTo>
                  <a:lnTo>
                    <a:pt x="14" y="11"/>
                  </a:lnTo>
                  <a:lnTo>
                    <a:pt x="13" y="11"/>
                  </a:lnTo>
                  <a:lnTo>
                    <a:pt x="13" y="14"/>
                  </a:lnTo>
                  <a:lnTo>
                    <a:pt x="11" y="15"/>
                  </a:lnTo>
                  <a:lnTo>
                    <a:pt x="10" y="14"/>
                  </a:lnTo>
                  <a:lnTo>
                    <a:pt x="8" y="16"/>
                  </a:lnTo>
                  <a:lnTo>
                    <a:pt x="7" y="16"/>
                  </a:lnTo>
                  <a:lnTo>
                    <a:pt x="6" y="16"/>
                  </a:lnTo>
                  <a:lnTo>
                    <a:pt x="5" y="14"/>
                  </a:lnTo>
                  <a:lnTo>
                    <a:pt x="1" y="12"/>
                  </a:lnTo>
                  <a:lnTo>
                    <a:pt x="0" y="12"/>
                  </a:lnTo>
                  <a:lnTo>
                    <a:pt x="1" y="11"/>
                  </a:lnTo>
                  <a:lnTo>
                    <a:pt x="2" y="10"/>
                  </a:lnTo>
                  <a:lnTo>
                    <a:pt x="2" y="9"/>
                  </a:lnTo>
                  <a:lnTo>
                    <a:pt x="2" y="8"/>
                  </a:lnTo>
                  <a:lnTo>
                    <a:pt x="3" y="7"/>
                  </a:lnTo>
                  <a:lnTo>
                    <a:pt x="2" y="7"/>
                  </a:lnTo>
                  <a:lnTo>
                    <a:pt x="2" y="6"/>
                  </a:lnTo>
                  <a:lnTo>
                    <a:pt x="4" y="4"/>
                  </a:lnTo>
                  <a:lnTo>
                    <a:pt x="3" y="1"/>
                  </a:lnTo>
                  <a:lnTo>
                    <a:pt x="8" y="0"/>
                  </a:lnTo>
                  <a:lnTo>
                    <a:pt x="9" y="0"/>
                  </a:lnTo>
                  <a:lnTo>
                    <a:pt x="11" y="0"/>
                  </a:lnTo>
                  <a:lnTo>
                    <a:pt x="14" y="2"/>
                  </a:lnTo>
                  <a:lnTo>
                    <a:pt x="15" y="2"/>
                  </a:lnTo>
                  <a:lnTo>
                    <a:pt x="16" y="2"/>
                  </a:lnTo>
                  <a:lnTo>
                    <a:pt x="19" y="1"/>
                  </a:lnTo>
                  <a:lnTo>
                    <a:pt x="24" y="4"/>
                  </a:lnTo>
                  <a:lnTo>
                    <a:pt x="24"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90" name="Freeform 1266"/>
            <p:cNvSpPr>
              <a:spLocks/>
            </p:cNvSpPr>
            <p:nvPr/>
          </p:nvSpPr>
          <p:spPr bwMode="auto">
            <a:xfrm>
              <a:off x="1213" y="1398"/>
              <a:ext cx="144" cy="96"/>
            </a:xfrm>
            <a:custGeom>
              <a:avLst/>
              <a:gdLst>
                <a:gd name="T0" fmla="*/ 5184 w 24"/>
                <a:gd name="T1" fmla="*/ 1080 h 16"/>
                <a:gd name="T2" fmla="*/ 4968 w 24"/>
                <a:gd name="T3" fmla="*/ 1296 h 16"/>
                <a:gd name="T4" fmla="*/ 4752 w 24"/>
                <a:gd name="T5" fmla="*/ 1296 h 16"/>
                <a:gd name="T6" fmla="*/ 3888 w 24"/>
                <a:gd name="T7" fmla="*/ 1728 h 16"/>
                <a:gd name="T8" fmla="*/ 3672 w 24"/>
                <a:gd name="T9" fmla="*/ 1728 h 16"/>
                <a:gd name="T10" fmla="*/ 3240 w 24"/>
                <a:gd name="T11" fmla="*/ 2160 h 16"/>
                <a:gd name="T12" fmla="*/ 3240 w 24"/>
                <a:gd name="T13" fmla="*/ 2376 h 16"/>
                <a:gd name="T14" fmla="*/ 3024 w 24"/>
                <a:gd name="T15" fmla="*/ 2376 h 16"/>
                <a:gd name="T16" fmla="*/ 3024 w 24"/>
                <a:gd name="T17" fmla="*/ 2376 h 16"/>
                <a:gd name="T18" fmla="*/ 2808 w 24"/>
                <a:gd name="T19" fmla="*/ 2376 h 16"/>
                <a:gd name="T20" fmla="*/ 2808 w 24"/>
                <a:gd name="T21" fmla="*/ 3024 h 16"/>
                <a:gd name="T22" fmla="*/ 2376 w 24"/>
                <a:gd name="T23" fmla="*/ 3240 h 16"/>
                <a:gd name="T24" fmla="*/ 2160 w 24"/>
                <a:gd name="T25" fmla="*/ 3024 h 16"/>
                <a:gd name="T26" fmla="*/ 1728 w 24"/>
                <a:gd name="T27" fmla="*/ 3456 h 16"/>
                <a:gd name="T28" fmla="*/ 1512 w 24"/>
                <a:gd name="T29" fmla="*/ 3456 h 16"/>
                <a:gd name="T30" fmla="*/ 1296 w 24"/>
                <a:gd name="T31" fmla="*/ 3456 h 16"/>
                <a:gd name="T32" fmla="*/ 1080 w 24"/>
                <a:gd name="T33" fmla="*/ 3024 h 16"/>
                <a:gd name="T34" fmla="*/ 216 w 24"/>
                <a:gd name="T35" fmla="*/ 2592 h 16"/>
                <a:gd name="T36" fmla="*/ 0 w 24"/>
                <a:gd name="T37" fmla="*/ 2592 h 16"/>
                <a:gd name="T38" fmla="*/ 216 w 24"/>
                <a:gd name="T39" fmla="*/ 2376 h 16"/>
                <a:gd name="T40" fmla="*/ 432 w 24"/>
                <a:gd name="T41" fmla="*/ 2160 h 16"/>
                <a:gd name="T42" fmla="*/ 432 w 24"/>
                <a:gd name="T43" fmla="*/ 1944 h 16"/>
                <a:gd name="T44" fmla="*/ 432 w 24"/>
                <a:gd name="T45" fmla="*/ 1944 h 16"/>
                <a:gd name="T46" fmla="*/ 432 w 24"/>
                <a:gd name="T47" fmla="*/ 1728 h 16"/>
                <a:gd name="T48" fmla="*/ 432 w 24"/>
                <a:gd name="T49" fmla="*/ 1728 h 16"/>
                <a:gd name="T50" fmla="*/ 648 w 24"/>
                <a:gd name="T51" fmla="*/ 1512 h 16"/>
                <a:gd name="T52" fmla="*/ 432 w 24"/>
                <a:gd name="T53" fmla="*/ 1512 h 16"/>
                <a:gd name="T54" fmla="*/ 432 w 24"/>
                <a:gd name="T55" fmla="*/ 1296 h 16"/>
                <a:gd name="T56" fmla="*/ 864 w 24"/>
                <a:gd name="T57" fmla="*/ 864 h 16"/>
                <a:gd name="T58" fmla="*/ 648 w 24"/>
                <a:gd name="T59" fmla="*/ 216 h 16"/>
                <a:gd name="T60" fmla="*/ 1728 w 24"/>
                <a:gd name="T61" fmla="*/ 0 h 16"/>
                <a:gd name="T62" fmla="*/ 1944 w 24"/>
                <a:gd name="T63" fmla="*/ 0 h 16"/>
                <a:gd name="T64" fmla="*/ 2376 w 24"/>
                <a:gd name="T65" fmla="*/ 0 h 16"/>
                <a:gd name="T66" fmla="*/ 3024 w 24"/>
                <a:gd name="T67" fmla="*/ 432 h 16"/>
                <a:gd name="T68" fmla="*/ 3024 w 24"/>
                <a:gd name="T69" fmla="*/ 432 h 16"/>
                <a:gd name="T70" fmla="*/ 3240 w 24"/>
                <a:gd name="T71" fmla="*/ 432 h 16"/>
                <a:gd name="T72" fmla="*/ 3456 w 24"/>
                <a:gd name="T73" fmla="*/ 432 h 16"/>
                <a:gd name="T74" fmla="*/ 3456 w 24"/>
                <a:gd name="T75" fmla="*/ 432 h 16"/>
                <a:gd name="T76" fmla="*/ 3456 w 24"/>
                <a:gd name="T77" fmla="*/ 432 h 16"/>
                <a:gd name="T78" fmla="*/ 3456 w 24"/>
                <a:gd name="T79" fmla="*/ 432 h 16"/>
                <a:gd name="T80" fmla="*/ 4104 w 24"/>
                <a:gd name="T81" fmla="*/ 216 h 16"/>
                <a:gd name="T82" fmla="*/ 5184 w 24"/>
                <a:gd name="T83" fmla="*/ 864 h 16"/>
                <a:gd name="T84" fmla="*/ 5184 w 24"/>
                <a:gd name="T85" fmla="*/ 1080 h 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
                <a:gd name="T130" fmla="*/ 0 h 16"/>
                <a:gd name="T131" fmla="*/ 24 w 24"/>
                <a:gd name="T132" fmla="*/ 16 h 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 h="16">
                  <a:moveTo>
                    <a:pt x="24" y="5"/>
                  </a:moveTo>
                  <a:lnTo>
                    <a:pt x="23" y="6"/>
                  </a:lnTo>
                  <a:lnTo>
                    <a:pt x="22" y="6"/>
                  </a:lnTo>
                  <a:lnTo>
                    <a:pt x="18" y="8"/>
                  </a:lnTo>
                  <a:lnTo>
                    <a:pt x="17" y="8"/>
                  </a:lnTo>
                  <a:lnTo>
                    <a:pt x="15" y="10"/>
                  </a:lnTo>
                  <a:lnTo>
                    <a:pt x="15" y="11"/>
                  </a:lnTo>
                  <a:lnTo>
                    <a:pt x="14" y="11"/>
                  </a:lnTo>
                  <a:lnTo>
                    <a:pt x="13" y="11"/>
                  </a:lnTo>
                  <a:lnTo>
                    <a:pt x="13" y="14"/>
                  </a:lnTo>
                  <a:lnTo>
                    <a:pt x="11" y="15"/>
                  </a:lnTo>
                  <a:lnTo>
                    <a:pt x="10" y="14"/>
                  </a:lnTo>
                  <a:lnTo>
                    <a:pt x="8" y="16"/>
                  </a:lnTo>
                  <a:lnTo>
                    <a:pt x="7" y="16"/>
                  </a:lnTo>
                  <a:lnTo>
                    <a:pt x="6" y="16"/>
                  </a:lnTo>
                  <a:lnTo>
                    <a:pt x="5" y="14"/>
                  </a:lnTo>
                  <a:lnTo>
                    <a:pt x="1" y="12"/>
                  </a:lnTo>
                  <a:lnTo>
                    <a:pt x="0" y="12"/>
                  </a:lnTo>
                  <a:lnTo>
                    <a:pt x="1" y="11"/>
                  </a:lnTo>
                  <a:lnTo>
                    <a:pt x="2" y="10"/>
                  </a:lnTo>
                  <a:lnTo>
                    <a:pt x="2" y="9"/>
                  </a:lnTo>
                  <a:lnTo>
                    <a:pt x="2" y="8"/>
                  </a:lnTo>
                  <a:lnTo>
                    <a:pt x="3" y="7"/>
                  </a:lnTo>
                  <a:lnTo>
                    <a:pt x="2" y="7"/>
                  </a:lnTo>
                  <a:lnTo>
                    <a:pt x="2" y="6"/>
                  </a:lnTo>
                  <a:lnTo>
                    <a:pt x="4" y="4"/>
                  </a:lnTo>
                  <a:lnTo>
                    <a:pt x="3" y="1"/>
                  </a:lnTo>
                  <a:lnTo>
                    <a:pt x="8" y="0"/>
                  </a:lnTo>
                  <a:lnTo>
                    <a:pt x="9" y="0"/>
                  </a:lnTo>
                  <a:lnTo>
                    <a:pt x="11" y="0"/>
                  </a:lnTo>
                  <a:lnTo>
                    <a:pt x="14" y="2"/>
                  </a:lnTo>
                  <a:lnTo>
                    <a:pt x="15" y="2"/>
                  </a:lnTo>
                  <a:lnTo>
                    <a:pt x="16" y="2"/>
                  </a:lnTo>
                  <a:lnTo>
                    <a:pt x="19" y="1"/>
                  </a:lnTo>
                  <a:lnTo>
                    <a:pt x="24" y="4"/>
                  </a:lnTo>
                  <a:lnTo>
                    <a:pt x="24"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91" name="Freeform 1267"/>
            <p:cNvSpPr>
              <a:spLocks/>
            </p:cNvSpPr>
            <p:nvPr/>
          </p:nvSpPr>
          <p:spPr bwMode="auto">
            <a:xfrm>
              <a:off x="1537" y="1416"/>
              <a:ext cx="90" cy="72"/>
            </a:xfrm>
            <a:custGeom>
              <a:avLst/>
              <a:gdLst>
                <a:gd name="T0" fmla="*/ 2592 w 15"/>
                <a:gd name="T1" fmla="*/ 216 h 12"/>
                <a:gd name="T2" fmla="*/ 2376 w 15"/>
                <a:gd name="T3" fmla="*/ 216 h 12"/>
                <a:gd name="T4" fmla="*/ 2160 w 15"/>
                <a:gd name="T5" fmla="*/ 216 h 12"/>
                <a:gd name="T6" fmla="*/ 1728 w 15"/>
                <a:gd name="T7" fmla="*/ 216 h 12"/>
                <a:gd name="T8" fmla="*/ 1512 w 15"/>
                <a:gd name="T9" fmla="*/ 216 h 12"/>
                <a:gd name="T10" fmla="*/ 1296 w 15"/>
                <a:gd name="T11" fmla="*/ 216 h 12"/>
                <a:gd name="T12" fmla="*/ 1080 w 15"/>
                <a:gd name="T13" fmla="*/ 0 h 12"/>
                <a:gd name="T14" fmla="*/ 864 w 15"/>
                <a:gd name="T15" fmla="*/ 216 h 12"/>
                <a:gd name="T16" fmla="*/ 864 w 15"/>
                <a:gd name="T17" fmla="*/ 432 h 12"/>
                <a:gd name="T18" fmla="*/ 1080 w 15"/>
                <a:gd name="T19" fmla="*/ 432 h 12"/>
                <a:gd name="T20" fmla="*/ 864 w 15"/>
                <a:gd name="T21" fmla="*/ 432 h 12"/>
                <a:gd name="T22" fmla="*/ 864 w 15"/>
                <a:gd name="T23" fmla="*/ 648 h 12"/>
                <a:gd name="T24" fmla="*/ 1080 w 15"/>
                <a:gd name="T25" fmla="*/ 864 h 12"/>
                <a:gd name="T26" fmla="*/ 1296 w 15"/>
                <a:gd name="T27" fmla="*/ 864 h 12"/>
                <a:gd name="T28" fmla="*/ 1296 w 15"/>
                <a:gd name="T29" fmla="*/ 864 h 12"/>
                <a:gd name="T30" fmla="*/ 1296 w 15"/>
                <a:gd name="T31" fmla="*/ 864 h 12"/>
                <a:gd name="T32" fmla="*/ 1296 w 15"/>
                <a:gd name="T33" fmla="*/ 1296 h 12"/>
                <a:gd name="T34" fmla="*/ 1080 w 15"/>
                <a:gd name="T35" fmla="*/ 1296 h 12"/>
                <a:gd name="T36" fmla="*/ 1080 w 15"/>
                <a:gd name="T37" fmla="*/ 1296 h 12"/>
                <a:gd name="T38" fmla="*/ 432 w 15"/>
                <a:gd name="T39" fmla="*/ 1080 h 12"/>
                <a:gd name="T40" fmla="*/ 216 w 15"/>
                <a:gd name="T41" fmla="*/ 1080 h 12"/>
                <a:gd name="T42" fmla="*/ 0 w 15"/>
                <a:gd name="T43" fmla="*/ 1296 h 12"/>
                <a:gd name="T44" fmla="*/ 216 w 15"/>
                <a:gd name="T45" fmla="*/ 1512 h 12"/>
                <a:gd name="T46" fmla="*/ 648 w 15"/>
                <a:gd name="T47" fmla="*/ 1728 h 12"/>
                <a:gd name="T48" fmla="*/ 648 w 15"/>
                <a:gd name="T49" fmla="*/ 1728 h 12"/>
                <a:gd name="T50" fmla="*/ 1080 w 15"/>
                <a:gd name="T51" fmla="*/ 1944 h 12"/>
                <a:gd name="T52" fmla="*/ 1296 w 15"/>
                <a:gd name="T53" fmla="*/ 1944 h 12"/>
                <a:gd name="T54" fmla="*/ 1512 w 15"/>
                <a:gd name="T55" fmla="*/ 2160 h 12"/>
                <a:gd name="T56" fmla="*/ 1728 w 15"/>
                <a:gd name="T57" fmla="*/ 2592 h 12"/>
                <a:gd name="T58" fmla="*/ 2376 w 15"/>
                <a:gd name="T59" fmla="*/ 2592 h 12"/>
                <a:gd name="T60" fmla="*/ 2376 w 15"/>
                <a:gd name="T61" fmla="*/ 2376 h 12"/>
                <a:gd name="T62" fmla="*/ 2160 w 15"/>
                <a:gd name="T63" fmla="*/ 2376 h 12"/>
                <a:gd name="T64" fmla="*/ 2160 w 15"/>
                <a:gd name="T65" fmla="*/ 2160 h 12"/>
                <a:gd name="T66" fmla="*/ 2376 w 15"/>
                <a:gd name="T67" fmla="*/ 2376 h 12"/>
                <a:gd name="T68" fmla="*/ 3024 w 15"/>
                <a:gd name="T69" fmla="*/ 2160 h 12"/>
                <a:gd name="T70" fmla="*/ 3240 w 15"/>
                <a:gd name="T71" fmla="*/ 1944 h 12"/>
                <a:gd name="T72" fmla="*/ 3024 w 15"/>
                <a:gd name="T73" fmla="*/ 1728 h 12"/>
                <a:gd name="T74" fmla="*/ 3240 w 15"/>
                <a:gd name="T75" fmla="*/ 1512 h 12"/>
                <a:gd name="T76" fmla="*/ 3024 w 15"/>
                <a:gd name="T77" fmla="*/ 1512 h 12"/>
                <a:gd name="T78" fmla="*/ 3024 w 15"/>
                <a:gd name="T79" fmla="*/ 1296 h 12"/>
                <a:gd name="T80" fmla="*/ 2808 w 15"/>
                <a:gd name="T81" fmla="*/ 1296 h 12"/>
                <a:gd name="T82" fmla="*/ 2808 w 15"/>
                <a:gd name="T83" fmla="*/ 1080 h 12"/>
                <a:gd name="T84" fmla="*/ 2592 w 15"/>
                <a:gd name="T85" fmla="*/ 1080 h 12"/>
                <a:gd name="T86" fmla="*/ 2160 w 15"/>
                <a:gd name="T87" fmla="*/ 1080 h 12"/>
                <a:gd name="T88" fmla="*/ 2376 w 15"/>
                <a:gd name="T89" fmla="*/ 864 h 12"/>
                <a:gd name="T90" fmla="*/ 2592 w 15"/>
                <a:gd name="T91" fmla="*/ 648 h 12"/>
                <a:gd name="T92" fmla="*/ 2592 w 15"/>
                <a:gd name="T93" fmla="*/ 432 h 12"/>
                <a:gd name="T94" fmla="*/ 2808 w 15"/>
                <a:gd name="T95" fmla="*/ 432 h 12"/>
                <a:gd name="T96" fmla="*/ 3024 w 15"/>
                <a:gd name="T97" fmla="*/ 216 h 12"/>
                <a:gd name="T98" fmla="*/ 2592 w 15"/>
                <a:gd name="T99" fmla="*/ 216 h 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
                <a:gd name="T151" fmla="*/ 0 h 12"/>
                <a:gd name="T152" fmla="*/ 15 w 15"/>
                <a:gd name="T153" fmla="*/ 12 h 1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 h="12">
                  <a:moveTo>
                    <a:pt x="12" y="1"/>
                  </a:moveTo>
                  <a:lnTo>
                    <a:pt x="11" y="1"/>
                  </a:lnTo>
                  <a:lnTo>
                    <a:pt x="10" y="1"/>
                  </a:lnTo>
                  <a:lnTo>
                    <a:pt x="8" y="1"/>
                  </a:lnTo>
                  <a:lnTo>
                    <a:pt x="7" y="1"/>
                  </a:lnTo>
                  <a:lnTo>
                    <a:pt x="6" y="1"/>
                  </a:lnTo>
                  <a:lnTo>
                    <a:pt x="5" y="0"/>
                  </a:lnTo>
                  <a:lnTo>
                    <a:pt x="4" y="1"/>
                  </a:lnTo>
                  <a:lnTo>
                    <a:pt x="4" y="2"/>
                  </a:lnTo>
                  <a:lnTo>
                    <a:pt x="5" y="2"/>
                  </a:lnTo>
                  <a:lnTo>
                    <a:pt x="4" y="2"/>
                  </a:lnTo>
                  <a:lnTo>
                    <a:pt x="4" y="3"/>
                  </a:lnTo>
                  <a:lnTo>
                    <a:pt x="5" y="4"/>
                  </a:lnTo>
                  <a:lnTo>
                    <a:pt x="6" y="4"/>
                  </a:lnTo>
                  <a:lnTo>
                    <a:pt x="6" y="6"/>
                  </a:lnTo>
                  <a:lnTo>
                    <a:pt x="5" y="6"/>
                  </a:lnTo>
                  <a:lnTo>
                    <a:pt x="2" y="5"/>
                  </a:lnTo>
                  <a:lnTo>
                    <a:pt x="1" y="5"/>
                  </a:lnTo>
                  <a:lnTo>
                    <a:pt x="0" y="6"/>
                  </a:lnTo>
                  <a:lnTo>
                    <a:pt x="1" y="7"/>
                  </a:lnTo>
                  <a:lnTo>
                    <a:pt x="3" y="8"/>
                  </a:lnTo>
                  <a:lnTo>
                    <a:pt x="5" y="9"/>
                  </a:lnTo>
                  <a:lnTo>
                    <a:pt x="6" y="9"/>
                  </a:lnTo>
                  <a:lnTo>
                    <a:pt x="7" y="10"/>
                  </a:lnTo>
                  <a:lnTo>
                    <a:pt x="8" y="12"/>
                  </a:lnTo>
                  <a:lnTo>
                    <a:pt x="11" y="12"/>
                  </a:lnTo>
                  <a:lnTo>
                    <a:pt x="11" y="11"/>
                  </a:lnTo>
                  <a:lnTo>
                    <a:pt x="10" y="11"/>
                  </a:lnTo>
                  <a:lnTo>
                    <a:pt x="10" y="10"/>
                  </a:lnTo>
                  <a:lnTo>
                    <a:pt x="11" y="11"/>
                  </a:lnTo>
                  <a:lnTo>
                    <a:pt x="14" y="10"/>
                  </a:lnTo>
                  <a:lnTo>
                    <a:pt x="15" y="9"/>
                  </a:lnTo>
                  <a:lnTo>
                    <a:pt x="14" y="8"/>
                  </a:lnTo>
                  <a:lnTo>
                    <a:pt x="15" y="7"/>
                  </a:lnTo>
                  <a:lnTo>
                    <a:pt x="14" y="7"/>
                  </a:lnTo>
                  <a:lnTo>
                    <a:pt x="14" y="6"/>
                  </a:lnTo>
                  <a:lnTo>
                    <a:pt x="13" y="6"/>
                  </a:lnTo>
                  <a:lnTo>
                    <a:pt x="13" y="5"/>
                  </a:lnTo>
                  <a:lnTo>
                    <a:pt x="12" y="5"/>
                  </a:lnTo>
                  <a:lnTo>
                    <a:pt x="10" y="5"/>
                  </a:lnTo>
                  <a:lnTo>
                    <a:pt x="11" y="4"/>
                  </a:lnTo>
                  <a:lnTo>
                    <a:pt x="12" y="3"/>
                  </a:lnTo>
                  <a:lnTo>
                    <a:pt x="12" y="2"/>
                  </a:lnTo>
                  <a:lnTo>
                    <a:pt x="13" y="2"/>
                  </a:lnTo>
                  <a:lnTo>
                    <a:pt x="14" y="1"/>
                  </a:lnTo>
                  <a:lnTo>
                    <a:pt x="1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92" name="Freeform 1268"/>
            <p:cNvSpPr>
              <a:spLocks/>
            </p:cNvSpPr>
            <p:nvPr/>
          </p:nvSpPr>
          <p:spPr bwMode="auto">
            <a:xfrm>
              <a:off x="1537" y="1416"/>
              <a:ext cx="90" cy="72"/>
            </a:xfrm>
            <a:custGeom>
              <a:avLst/>
              <a:gdLst>
                <a:gd name="T0" fmla="*/ 2592 w 15"/>
                <a:gd name="T1" fmla="*/ 216 h 12"/>
                <a:gd name="T2" fmla="*/ 2376 w 15"/>
                <a:gd name="T3" fmla="*/ 216 h 12"/>
                <a:gd name="T4" fmla="*/ 2160 w 15"/>
                <a:gd name="T5" fmla="*/ 216 h 12"/>
                <a:gd name="T6" fmla="*/ 1728 w 15"/>
                <a:gd name="T7" fmla="*/ 216 h 12"/>
                <a:gd name="T8" fmla="*/ 1512 w 15"/>
                <a:gd name="T9" fmla="*/ 216 h 12"/>
                <a:gd name="T10" fmla="*/ 1296 w 15"/>
                <a:gd name="T11" fmla="*/ 216 h 12"/>
                <a:gd name="T12" fmla="*/ 1080 w 15"/>
                <a:gd name="T13" fmla="*/ 0 h 12"/>
                <a:gd name="T14" fmla="*/ 864 w 15"/>
                <a:gd name="T15" fmla="*/ 216 h 12"/>
                <a:gd name="T16" fmla="*/ 864 w 15"/>
                <a:gd name="T17" fmla="*/ 432 h 12"/>
                <a:gd name="T18" fmla="*/ 1080 w 15"/>
                <a:gd name="T19" fmla="*/ 432 h 12"/>
                <a:gd name="T20" fmla="*/ 864 w 15"/>
                <a:gd name="T21" fmla="*/ 432 h 12"/>
                <a:gd name="T22" fmla="*/ 864 w 15"/>
                <a:gd name="T23" fmla="*/ 648 h 12"/>
                <a:gd name="T24" fmla="*/ 1080 w 15"/>
                <a:gd name="T25" fmla="*/ 864 h 12"/>
                <a:gd name="T26" fmla="*/ 1296 w 15"/>
                <a:gd name="T27" fmla="*/ 864 h 12"/>
                <a:gd name="T28" fmla="*/ 1296 w 15"/>
                <a:gd name="T29" fmla="*/ 864 h 12"/>
                <a:gd name="T30" fmla="*/ 1296 w 15"/>
                <a:gd name="T31" fmla="*/ 864 h 12"/>
                <a:gd name="T32" fmla="*/ 1296 w 15"/>
                <a:gd name="T33" fmla="*/ 1296 h 12"/>
                <a:gd name="T34" fmla="*/ 1080 w 15"/>
                <a:gd name="T35" fmla="*/ 1296 h 12"/>
                <a:gd name="T36" fmla="*/ 1080 w 15"/>
                <a:gd name="T37" fmla="*/ 1296 h 12"/>
                <a:gd name="T38" fmla="*/ 432 w 15"/>
                <a:gd name="T39" fmla="*/ 1080 h 12"/>
                <a:gd name="T40" fmla="*/ 216 w 15"/>
                <a:gd name="T41" fmla="*/ 1080 h 12"/>
                <a:gd name="T42" fmla="*/ 0 w 15"/>
                <a:gd name="T43" fmla="*/ 1296 h 12"/>
                <a:gd name="T44" fmla="*/ 216 w 15"/>
                <a:gd name="T45" fmla="*/ 1512 h 12"/>
                <a:gd name="T46" fmla="*/ 648 w 15"/>
                <a:gd name="T47" fmla="*/ 1728 h 12"/>
                <a:gd name="T48" fmla="*/ 648 w 15"/>
                <a:gd name="T49" fmla="*/ 1728 h 12"/>
                <a:gd name="T50" fmla="*/ 1080 w 15"/>
                <a:gd name="T51" fmla="*/ 1944 h 12"/>
                <a:gd name="T52" fmla="*/ 1296 w 15"/>
                <a:gd name="T53" fmla="*/ 1944 h 12"/>
                <a:gd name="T54" fmla="*/ 1512 w 15"/>
                <a:gd name="T55" fmla="*/ 2160 h 12"/>
                <a:gd name="T56" fmla="*/ 1728 w 15"/>
                <a:gd name="T57" fmla="*/ 2592 h 12"/>
                <a:gd name="T58" fmla="*/ 2376 w 15"/>
                <a:gd name="T59" fmla="*/ 2592 h 12"/>
                <a:gd name="T60" fmla="*/ 2376 w 15"/>
                <a:gd name="T61" fmla="*/ 2376 h 12"/>
                <a:gd name="T62" fmla="*/ 2160 w 15"/>
                <a:gd name="T63" fmla="*/ 2376 h 12"/>
                <a:gd name="T64" fmla="*/ 2160 w 15"/>
                <a:gd name="T65" fmla="*/ 2160 h 12"/>
                <a:gd name="T66" fmla="*/ 2376 w 15"/>
                <a:gd name="T67" fmla="*/ 2376 h 12"/>
                <a:gd name="T68" fmla="*/ 3024 w 15"/>
                <a:gd name="T69" fmla="*/ 2160 h 12"/>
                <a:gd name="T70" fmla="*/ 3240 w 15"/>
                <a:gd name="T71" fmla="*/ 1944 h 12"/>
                <a:gd name="T72" fmla="*/ 3024 w 15"/>
                <a:gd name="T73" fmla="*/ 1728 h 12"/>
                <a:gd name="T74" fmla="*/ 3240 w 15"/>
                <a:gd name="T75" fmla="*/ 1512 h 12"/>
                <a:gd name="T76" fmla="*/ 3024 w 15"/>
                <a:gd name="T77" fmla="*/ 1512 h 12"/>
                <a:gd name="T78" fmla="*/ 3024 w 15"/>
                <a:gd name="T79" fmla="*/ 1296 h 12"/>
                <a:gd name="T80" fmla="*/ 2808 w 15"/>
                <a:gd name="T81" fmla="*/ 1296 h 12"/>
                <a:gd name="T82" fmla="*/ 2808 w 15"/>
                <a:gd name="T83" fmla="*/ 1080 h 12"/>
                <a:gd name="T84" fmla="*/ 2592 w 15"/>
                <a:gd name="T85" fmla="*/ 1080 h 12"/>
                <a:gd name="T86" fmla="*/ 2160 w 15"/>
                <a:gd name="T87" fmla="*/ 1080 h 12"/>
                <a:gd name="T88" fmla="*/ 2376 w 15"/>
                <a:gd name="T89" fmla="*/ 864 h 12"/>
                <a:gd name="T90" fmla="*/ 2592 w 15"/>
                <a:gd name="T91" fmla="*/ 648 h 12"/>
                <a:gd name="T92" fmla="*/ 2592 w 15"/>
                <a:gd name="T93" fmla="*/ 432 h 12"/>
                <a:gd name="T94" fmla="*/ 2808 w 15"/>
                <a:gd name="T95" fmla="*/ 432 h 12"/>
                <a:gd name="T96" fmla="*/ 3024 w 15"/>
                <a:gd name="T97" fmla="*/ 216 h 12"/>
                <a:gd name="T98" fmla="*/ 2592 w 15"/>
                <a:gd name="T99" fmla="*/ 216 h 1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
                <a:gd name="T151" fmla="*/ 0 h 12"/>
                <a:gd name="T152" fmla="*/ 15 w 15"/>
                <a:gd name="T153" fmla="*/ 12 h 1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 h="12">
                  <a:moveTo>
                    <a:pt x="12" y="1"/>
                  </a:moveTo>
                  <a:lnTo>
                    <a:pt x="11" y="1"/>
                  </a:lnTo>
                  <a:lnTo>
                    <a:pt x="10" y="1"/>
                  </a:lnTo>
                  <a:lnTo>
                    <a:pt x="8" y="1"/>
                  </a:lnTo>
                  <a:lnTo>
                    <a:pt x="7" y="1"/>
                  </a:lnTo>
                  <a:lnTo>
                    <a:pt x="6" y="1"/>
                  </a:lnTo>
                  <a:lnTo>
                    <a:pt x="5" y="0"/>
                  </a:lnTo>
                  <a:lnTo>
                    <a:pt x="4" y="1"/>
                  </a:lnTo>
                  <a:lnTo>
                    <a:pt x="4" y="2"/>
                  </a:lnTo>
                  <a:lnTo>
                    <a:pt x="5" y="2"/>
                  </a:lnTo>
                  <a:lnTo>
                    <a:pt x="4" y="2"/>
                  </a:lnTo>
                  <a:lnTo>
                    <a:pt x="4" y="3"/>
                  </a:lnTo>
                  <a:lnTo>
                    <a:pt x="5" y="4"/>
                  </a:lnTo>
                  <a:lnTo>
                    <a:pt x="6" y="4"/>
                  </a:lnTo>
                  <a:lnTo>
                    <a:pt x="6" y="6"/>
                  </a:lnTo>
                  <a:lnTo>
                    <a:pt x="5" y="6"/>
                  </a:lnTo>
                  <a:lnTo>
                    <a:pt x="2" y="5"/>
                  </a:lnTo>
                  <a:lnTo>
                    <a:pt x="1" y="5"/>
                  </a:lnTo>
                  <a:lnTo>
                    <a:pt x="0" y="6"/>
                  </a:lnTo>
                  <a:lnTo>
                    <a:pt x="1" y="7"/>
                  </a:lnTo>
                  <a:lnTo>
                    <a:pt x="3" y="8"/>
                  </a:lnTo>
                  <a:lnTo>
                    <a:pt x="5" y="9"/>
                  </a:lnTo>
                  <a:lnTo>
                    <a:pt x="6" y="9"/>
                  </a:lnTo>
                  <a:lnTo>
                    <a:pt x="7" y="10"/>
                  </a:lnTo>
                  <a:lnTo>
                    <a:pt x="8" y="12"/>
                  </a:lnTo>
                  <a:lnTo>
                    <a:pt x="11" y="12"/>
                  </a:lnTo>
                  <a:lnTo>
                    <a:pt x="11" y="11"/>
                  </a:lnTo>
                  <a:lnTo>
                    <a:pt x="10" y="11"/>
                  </a:lnTo>
                  <a:lnTo>
                    <a:pt x="10" y="10"/>
                  </a:lnTo>
                  <a:lnTo>
                    <a:pt x="11" y="11"/>
                  </a:lnTo>
                  <a:lnTo>
                    <a:pt x="14" y="10"/>
                  </a:lnTo>
                  <a:lnTo>
                    <a:pt x="15" y="9"/>
                  </a:lnTo>
                  <a:lnTo>
                    <a:pt x="14" y="8"/>
                  </a:lnTo>
                  <a:lnTo>
                    <a:pt x="15" y="7"/>
                  </a:lnTo>
                  <a:lnTo>
                    <a:pt x="14" y="7"/>
                  </a:lnTo>
                  <a:lnTo>
                    <a:pt x="14" y="6"/>
                  </a:lnTo>
                  <a:lnTo>
                    <a:pt x="13" y="6"/>
                  </a:lnTo>
                  <a:lnTo>
                    <a:pt x="13" y="5"/>
                  </a:lnTo>
                  <a:lnTo>
                    <a:pt x="12" y="5"/>
                  </a:lnTo>
                  <a:lnTo>
                    <a:pt x="10" y="5"/>
                  </a:lnTo>
                  <a:lnTo>
                    <a:pt x="11" y="4"/>
                  </a:lnTo>
                  <a:lnTo>
                    <a:pt x="12" y="3"/>
                  </a:lnTo>
                  <a:lnTo>
                    <a:pt x="12" y="2"/>
                  </a:lnTo>
                  <a:lnTo>
                    <a:pt x="13" y="2"/>
                  </a:lnTo>
                  <a:lnTo>
                    <a:pt x="14" y="1"/>
                  </a:lnTo>
                  <a:lnTo>
                    <a:pt x="1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93" name="Freeform 1269"/>
            <p:cNvSpPr>
              <a:spLocks/>
            </p:cNvSpPr>
            <p:nvPr/>
          </p:nvSpPr>
          <p:spPr bwMode="auto">
            <a:xfrm>
              <a:off x="1579" y="1530"/>
              <a:ext cx="60" cy="24"/>
            </a:xfrm>
            <a:custGeom>
              <a:avLst/>
              <a:gdLst>
                <a:gd name="T0" fmla="*/ 648 w 10"/>
                <a:gd name="T1" fmla="*/ 0 h 4"/>
                <a:gd name="T2" fmla="*/ 864 w 10"/>
                <a:gd name="T3" fmla="*/ 0 h 4"/>
                <a:gd name="T4" fmla="*/ 1080 w 10"/>
                <a:gd name="T5" fmla="*/ 0 h 4"/>
                <a:gd name="T6" fmla="*/ 1296 w 10"/>
                <a:gd name="T7" fmla="*/ 0 h 4"/>
                <a:gd name="T8" fmla="*/ 1512 w 10"/>
                <a:gd name="T9" fmla="*/ 216 h 4"/>
                <a:gd name="T10" fmla="*/ 1728 w 10"/>
                <a:gd name="T11" fmla="*/ 216 h 4"/>
                <a:gd name="T12" fmla="*/ 1728 w 10"/>
                <a:gd name="T13" fmla="*/ 432 h 4"/>
                <a:gd name="T14" fmla="*/ 2160 w 10"/>
                <a:gd name="T15" fmla="*/ 648 h 4"/>
                <a:gd name="T16" fmla="*/ 1944 w 10"/>
                <a:gd name="T17" fmla="*/ 864 h 4"/>
                <a:gd name="T18" fmla="*/ 1512 w 10"/>
                <a:gd name="T19" fmla="*/ 864 h 4"/>
                <a:gd name="T20" fmla="*/ 1296 w 10"/>
                <a:gd name="T21" fmla="*/ 864 h 4"/>
                <a:gd name="T22" fmla="*/ 1080 w 10"/>
                <a:gd name="T23" fmla="*/ 864 h 4"/>
                <a:gd name="T24" fmla="*/ 432 w 10"/>
                <a:gd name="T25" fmla="*/ 648 h 4"/>
                <a:gd name="T26" fmla="*/ 216 w 10"/>
                <a:gd name="T27" fmla="*/ 648 h 4"/>
                <a:gd name="T28" fmla="*/ 0 w 10"/>
                <a:gd name="T29" fmla="*/ 432 h 4"/>
                <a:gd name="T30" fmla="*/ 648 w 10"/>
                <a:gd name="T31" fmla="*/ 216 h 4"/>
                <a:gd name="T32" fmla="*/ 648 w 10"/>
                <a:gd name="T33" fmla="*/ 0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4"/>
                <a:gd name="T53" fmla="*/ 10 w 10"/>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4">
                  <a:moveTo>
                    <a:pt x="3" y="0"/>
                  </a:moveTo>
                  <a:lnTo>
                    <a:pt x="4" y="0"/>
                  </a:lnTo>
                  <a:lnTo>
                    <a:pt x="5" y="0"/>
                  </a:lnTo>
                  <a:lnTo>
                    <a:pt x="6" y="0"/>
                  </a:lnTo>
                  <a:lnTo>
                    <a:pt x="7" y="1"/>
                  </a:lnTo>
                  <a:lnTo>
                    <a:pt x="8" y="1"/>
                  </a:lnTo>
                  <a:lnTo>
                    <a:pt x="8" y="2"/>
                  </a:lnTo>
                  <a:lnTo>
                    <a:pt x="10" y="3"/>
                  </a:lnTo>
                  <a:lnTo>
                    <a:pt x="9" y="4"/>
                  </a:lnTo>
                  <a:lnTo>
                    <a:pt x="7" y="4"/>
                  </a:lnTo>
                  <a:lnTo>
                    <a:pt x="6" y="4"/>
                  </a:lnTo>
                  <a:lnTo>
                    <a:pt x="5" y="4"/>
                  </a:lnTo>
                  <a:lnTo>
                    <a:pt x="2" y="3"/>
                  </a:lnTo>
                  <a:lnTo>
                    <a:pt x="1" y="3"/>
                  </a:lnTo>
                  <a:lnTo>
                    <a:pt x="0" y="2"/>
                  </a:lnTo>
                  <a:lnTo>
                    <a:pt x="3" y="1"/>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94" name="Freeform 1270"/>
            <p:cNvSpPr>
              <a:spLocks/>
            </p:cNvSpPr>
            <p:nvPr/>
          </p:nvSpPr>
          <p:spPr bwMode="auto">
            <a:xfrm>
              <a:off x="1579" y="1530"/>
              <a:ext cx="60" cy="24"/>
            </a:xfrm>
            <a:custGeom>
              <a:avLst/>
              <a:gdLst>
                <a:gd name="T0" fmla="*/ 648 w 10"/>
                <a:gd name="T1" fmla="*/ 0 h 4"/>
                <a:gd name="T2" fmla="*/ 864 w 10"/>
                <a:gd name="T3" fmla="*/ 0 h 4"/>
                <a:gd name="T4" fmla="*/ 1080 w 10"/>
                <a:gd name="T5" fmla="*/ 0 h 4"/>
                <a:gd name="T6" fmla="*/ 1296 w 10"/>
                <a:gd name="T7" fmla="*/ 0 h 4"/>
                <a:gd name="T8" fmla="*/ 1512 w 10"/>
                <a:gd name="T9" fmla="*/ 216 h 4"/>
                <a:gd name="T10" fmla="*/ 1728 w 10"/>
                <a:gd name="T11" fmla="*/ 216 h 4"/>
                <a:gd name="T12" fmla="*/ 1728 w 10"/>
                <a:gd name="T13" fmla="*/ 432 h 4"/>
                <a:gd name="T14" fmla="*/ 2160 w 10"/>
                <a:gd name="T15" fmla="*/ 648 h 4"/>
                <a:gd name="T16" fmla="*/ 1944 w 10"/>
                <a:gd name="T17" fmla="*/ 864 h 4"/>
                <a:gd name="T18" fmla="*/ 1512 w 10"/>
                <a:gd name="T19" fmla="*/ 864 h 4"/>
                <a:gd name="T20" fmla="*/ 1296 w 10"/>
                <a:gd name="T21" fmla="*/ 864 h 4"/>
                <a:gd name="T22" fmla="*/ 1080 w 10"/>
                <a:gd name="T23" fmla="*/ 864 h 4"/>
                <a:gd name="T24" fmla="*/ 432 w 10"/>
                <a:gd name="T25" fmla="*/ 648 h 4"/>
                <a:gd name="T26" fmla="*/ 216 w 10"/>
                <a:gd name="T27" fmla="*/ 648 h 4"/>
                <a:gd name="T28" fmla="*/ 0 w 10"/>
                <a:gd name="T29" fmla="*/ 432 h 4"/>
                <a:gd name="T30" fmla="*/ 648 w 10"/>
                <a:gd name="T31" fmla="*/ 216 h 4"/>
                <a:gd name="T32" fmla="*/ 648 w 10"/>
                <a:gd name="T33" fmla="*/ 0 h 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
                <a:gd name="T52" fmla="*/ 0 h 4"/>
                <a:gd name="T53" fmla="*/ 10 w 10"/>
                <a:gd name="T54" fmla="*/ 4 h 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 h="4">
                  <a:moveTo>
                    <a:pt x="3" y="0"/>
                  </a:moveTo>
                  <a:lnTo>
                    <a:pt x="4" y="0"/>
                  </a:lnTo>
                  <a:lnTo>
                    <a:pt x="5" y="0"/>
                  </a:lnTo>
                  <a:lnTo>
                    <a:pt x="6" y="0"/>
                  </a:lnTo>
                  <a:lnTo>
                    <a:pt x="7" y="1"/>
                  </a:lnTo>
                  <a:lnTo>
                    <a:pt x="8" y="1"/>
                  </a:lnTo>
                  <a:lnTo>
                    <a:pt x="8" y="2"/>
                  </a:lnTo>
                  <a:lnTo>
                    <a:pt x="10" y="3"/>
                  </a:lnTo>
                  <a:lnTo>
                    <a:pt x="9" y="4"/>
                  </a:lnTo>
                  <a:lnTo>
                    <a:pt x="7" y="4"/>
                  </a:lnTo>
                  <a:lnTo>
                    <a:pt x="6" y="4"/>
                  </a:lnTo>
                  <a:lnTo>
                    <a:pt x="5" y="4"/>
                  </a:lnTo>
                  <a:lnTo>
                    <a:pt x="2" y="3"/>
                  </a:lnTo>
                  <a:lnTo>
                    <a:pt x="1" y="3"/>
                  </a:lnTo>
                  <a:lnTo>
                    <a:pt x="0" y="2"/>
                  </a:lnTo>
                  <a:lnTo>
                    <a:pt x="3" y="1"/>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95" name="Rectangle 1271"/>
            <p:cNvSpPr>
              <a:spLocks noChangeArrowheads="1"/>
            </p:cNvSpPr>
            <p:nvPr/>
          </p:nvSpPr>
          <p:spPr bwMode="auto">
            <a:xfrm>
              <a:off x="1567" y="1548"/>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96" name="Rectangle 1272"/>
            <p:cNvSpPr>
              <a:spLocks noChangeArrowheads="1"/>
            </p:cNvSpPr>
            <p:nvPr/>
          </p:nvSpPr>
          <p:spPr bwMode="auto">
            <a:xfrm>
              <a:off x="1567" y="1548"/>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097" name="Freeform 1273"/>
            <p:cNvSpPr>
              <a:spLocks/>
            </p:cNvSpPr>
            <p:nvPr/>
          </p:nvSpPr>
          <p:spPr bwMode="auto">
            <a:xfrm>
              <a:off x="1543" y="1554"/>
              <a:ext cx="12" cy="0"/>
            </a:xfrm>
            <a:custGeom>
              <a:avLst/>
              <a:gdLst>
                <a:gd name="T0" fmla="*/ 0 w 2"/>
                <a:gd name="T1" fmla="*/ 0 w 2"/>
                <a:gd name="T2" fmla="*/ 216 w 2"/>
                <a:gd name="T3" fmla="*/ 432 w 2"/>
                <a:gd name="T4" fmla="*/ 432 w 2"/>
                <a:gd name="T5" fmla="*/ 216 w 2"/>
                <a:gd name="T6" fmla="*/ 0 w 2"/>
                <a:gd name="T7" fmla="*/ 0 60000 65536"/>
                <a:gd name="T8" fmla="*/ 0 60000 65536"/>
                <a:gd name="T9" fmla="*/ 0 60000 65536"/>
                <a:gd name="T10" fmla="*/ 0 60000 65536"/>
                <a:gd name="T11" fmla="*/ 0 60000 65536"/>
                <a:gd name="T12" fmla="*/ 0 60000 65536"/>
                <a:gd name="T13" fmla="*/ 0 60000 65536"/>
                <a:gd name="T14" fmla="*/ 0 w 2"/>
                <a:gd name="T15" fmla="*/ 2 w 2"/>
              </a:gdLst>
              <a:ahLst/>
              <a:cxnLst>
                <a:cxn ang="T7">
                  <a:pos x="T0" y="0"/>
                </a:cxn>
                <a:cxn ang="T8">
                  <a:pos x="T1" y="0"/>
                </a:cxn>
                <a:cxn ang="T9">
                  <a:pos x="T2" y="0"/>
                </a:cxn>
                <a:cxn ang="T10">
                  <a:pos x="T3" y="0"/>
                </a:cxn>
                <a:cxn ang="T11">
                  <a:pos x="T4" y="0"/>
                </a:cxn>
                <a:cxn ang="T12">
                  <a:pos x="T5" y="0"/>
                </a:cxn>
                <a:cxn ang="T13">
                  <a:pos x="T6" y="0"/>
                </a:cxn>
              </a:cxnLst>
              <a:rect l="T14" t="0" r="T15" b="0"/>
              <a:pathLst>
                <a:path w="2">
                  <a:moveTo>
                    <a:pt x="0" y="0"/>
                  </a:moveTo>
                  <a:lnTo>
                    <a:pt x="0" y="0"/>
                  </a:ln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098" name="Freeform 1274"/>
            <p:cNvSpPr>
              <a:spLocks/>
            </p:cNvSpPr>
            <p:nvPr/>
          </p:nvSpPr>
          <p:spPr bwMode="auto">
            <a:xfrm>
              <a:off x="1543" y="1554"/>
              <a:ext cx="12" cy="0"/>
            </a:xfrm>
            <a:custGeom>
              <a:avLst/>
              <a:gdLst>
                <a:gd name="T0" fmla="*/ 0 w 2"/>
                <a:gd name="T1" fmla="*/ 0 w 2"/>
                <a:gd name="T2" fmla="*/ 216 w 2"/>
                <a:gd name="T3" fmla="*/ 432 w 2"/>
                <a:gd name="T4" fmla="*/ 432 w 2"/>
                <a:gd name="T5" fmla="*/ 216 w 2"/>
                <a:gd name="T6" fmla="*/ 0 w 2"/>
                <a:gd name="T7" fmla="*/ 0 60000 65536"/>
                <a:gd name="T8" fmla="*/ 0 60000 65536"/>
                <a:gd name="T9" fmla="*/ 0 60000 65536"/>
                <a:gd name="T10" fmla="*/ 0 60000 65536"/>
                <a:gd name="T11" fmla="*/ 0 60000 65536"/>
                <a:gd name="T12" fmla="*/ 0 60000 65536"/>
                <a:gd name="T13" fmla="*/ 0 60000 65536"/>
                <a:gd name="T14" fmla="*/ 0 w 2"/>
                <a:gd name="T15" fmla="*/ 2 w 2"/>
              </a:gdLst>
              <a:ahLst/>
              <a:cxnLst>
                <a:cxn ang="T7">
                  <a:pos x="T0" y="0"/>
                </a:cxn>
                <a:cxn ang="T8">
                  <a:pos x="T1" y="0"/>
                </a:cxn>
                <a:cxn ang="T9">
                  <a:pos x="T2" y="0"/>
                </a:cxn>
                <a:cxn ang="T10">
                  <a:pos x="T3" y="0"/>
                </a:cxn>
                <a:cxn ang="T11">
                  <a:pos x="T4" y="0"/>
                </a:cxn>
                <a:cxn ang="T12">
                  <a:pos x="T5" y="0"/>
                </a:cxn>
                <a:cxn ang="T13">
                  <a:pos x="T6" y="0"/>
                </a:cxn>
              </a:cxnLst>
              <a:rect l="T14" t="0" r="T15" b="0"/>
              <a:pathLst>
                <a:path w="2">
                  <a:moveTo>
                    <a:pt x="0" y="0"/>
                  </a:moveTo>
                  <a:lnTo>
                    <a:pt x="0" y="0"/>
                  </a:ln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099" name="Freeform 1275"/>
            <p:cNvSpPr>
              <a:spLocks/>
            </p:cNvSpPr>
            <p:nvPr/>
          </p:nvSpPr>
          <p:spPr bwMode="auto">
            <a:xfrm>
              <a:off x="1501" y="1554"/>
              <a:ext cx="12" cy="6"/>
            </a:xfrm>
            <a:custGeom>
              <a:avLst/>
              <a:gdLst>
                <a:gd name="T0" fmla="*/ 216 w 2"/>
                <a:gd name="T1" fmla="*/ 216 h 1"/>
                <a:gd name="T2" fmla="*/ 0 w 2"/>
                <a:gd name="T3" fmla="*/ 216 h 1"/>
                <a:gd name="T4" fmla="*/ 432 w 2"/>
                <a:gd name="T5" fmla="*/ 0 h 1"/>
                <a:gd name="T6" fmla="*/ 432 w 2"/>
                <a:gd name="T7" fmla="*/ 216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2" y="0"/>
                  </a:lnTo>
                  <a:lnTo>
                    <a:pt x="2"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00" name="Freeform 1276"/>
            <p:cNvSpPr>
              <a:spLocks/>
            </p:cNvSpPr>
            <p:nvPr/>
          </p:nvSpPr>
          <p:spPr bwMode="auto">
            <a:xfrm>
              <a:off x="1501" y="1554"/>
              <a:ext cx="12" cy="6"/>
            </a:xfrm>
            <a:custGeom>
              <a:avLst/>
              <a:gdLst>
                <a:gd name="T0" fmla="*/ 216 w 2"/>
                <a:gd name="T1" fmla="*/ 216 h 1"/>
                <a:gd name="T2" fmla="*/ 0 w 2"/>
                <a:gd name="T3" fmla="*/ 216 h 1"/>
                <a:gd name="T4" fmla="*/ 432 w 2"/>
                <a:gd name="T5" fmla="*/ 0 h 1"/>
                <a:gd name="T6" fmla="*/ 432 w 2"/>
                <a:gd name="T7" fmla="*/ 216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2" y="0"/>
                  </a:lnTo>
                  <a:lnTo>
                    <a:pt x="2"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01" name="Freeform 1277"/>
            <p:cNvSpPr>
              <a:spLocks/>
            </p:cNvSpPr>
            <p:nvPr/>
          </p:nvSpPr>
          <p:spPr bwMode="auto">
            <a:xfrm>
              <a:off x="1477" y="1422"/>
              <a:ext cx="30" cy="18"/>
            </a:xfrm>
            <a:custGeom>
              <a:avLst/>
              <a:gdLst>
                <a:gd name="T0" fmla="*/ 0 w 5"/>
                <a:gd name="T1" fmla="*/ 432 h 3"/>
                <a:gd name="T2" fmla="*/ 432 w 5"/>
                <a:gd name="T3" fmla="*/ 432 h 3"/>
                <a:gd name="T4" fmla="*/ 864 w 5"/>
                <a:gd name="T5" fmla="*/ 648 h 3"/>
                <a:gd name="T6" fmla="*/ 864 w 5"/>
                <a:gd name="T7" fmla="*/ 648 h 3"/>
                <a:gd name="T8" fmla="*/ 1080 w 5"/>
                <a:gd name="T9" fmla="*/ 216 h 3"/>
                <a:gd name="T10" fmla="*/ 1080 w 5"/>
                <a:gd name="T11" fmla="*/ 216 h 3"/>
                <a:gd name="T12" fmla="*/ 864 w 5"/>
                <a:gd name="T13" fmla="*/ 0 h 3"/>
                <a:gd name="T14" fmla="*/ 648 w 5"/>
                <a:gd name="T15" fmla="*/ 0 h 3"/>
                <a:gd name="T16" fmla="*/ 216 w 5"/>
                <a:gd name="T17" fmla="*/ 0 h 3"/>
                <a:gd name="T18" fmla="*/ 0 w 5"/>
                <a:gd name="T19" fmla="*/ 43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0" y="2"/>
                  </a:moveTo>
                  <a:lnTo>
                    <a:pt x="2" y="2"/>
                  </a:lnTo>
                  <a:lnTo>
                    <a:pt x="4" y="3"/>
                  </a:lnTo>
                  <a:lnTo>
                    <a:pt x="5" y="1"/>
                  </a:lnTo>
                  <a:lnTo>
                    <a:pt x="4" y="0"/>
                  </a:lnTo>
                  <a:lnTo>
                    <a:pt x="3" y="0"/>
                  </a:lnTo>
                  <a:lnTo>
                    <a:pt x="1" y="0"/>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02" name="Freeform 1278"/>
            <p:cNvSpPr>
              <a:spLocks/>
            </p:cNvSpPr>
            <p:nvPr/>
          </p:nvSpPr>
          <p:spPr bwMode="auto">
            <a:xfrm>
              <a:off x="1477" y="1422"/>
              <a:ext cx="30" cy="18"/>
            </a:xfrm>
            <a:custGeom>
              <a:avLst/>
              <a:gdLst>
                <a:gd name="T0" fmla="*/ 0 w 5"/>
                <a:gd name="T1" fmla="*/ 432 h 3"/>
                <a:gd name="T2" fmla="*/ 432 w 5"/>
                <a:gd name="T3" fmla="*/ 432 h 3"/>
                <a:gd name="T4" fmla="*/ 864 w 5"/>
                <a:gd name="T5" fmla="*/ 648 h 3"/>
                <a:gd name="T6" fmla="*/ 864 w 5"/>
                <a:gd name="T7" fmla="*/ 648 h 3"/>
                <a:gd name="T8" fmla="*/ 1080 w 5"/>
                <a:gd name="T9" fmla="*/ 216 h 3"/>
                <a:gd name="T10" fmla="*/ 1080 w 5"/>
                <a:gd name="T11" fmla="*/ 216 h 3"/>
                <a:gd name="T12" fmla="*/ 864 w 5"/>
                <a:gd name="T13" fmla="*/ 0 h 3"/>
                <a:gd name="T14" fmla="*/ 648 w 5"/>
                <a:gd name="T15" fmla="*/ 0 h 3"/>
                <a:gd name="T16" fmla="*/ 216 w 5"/>
                <a:gd name="T17" fmla="*/ 0 h 3"/>
                <a:gd name="T18" fmla="*/ 0 w 5"/>
                <a:gd name="T19" fmla="*/ 432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3"/>
                <a:gd name="T32" fmla="*/ 5 w 5"/>
                <a:gd name="T33" fmla="*/ 3 h 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3">
                  <a:moveTo>
                    <a:pt x="0" y="2"/>
                  </a:moveTo>
                  <a:lnTo>
                    <a:pt x="2" y="2"/>
                  </a:lnTo>
                  <a:lnTo>
                    <a:pt x="4" y="3"/>
                  </a:lnTo>
                  <a:lnTo>
                    <a:pt x="5" y="1"/>
                  </a:lnTo>
                  <a:lnTo>
                    <a:pt x="4" y="0"/>
                  </a:lnTo>
                  <a:lnTo>
                    <a:pt x="3" y="0"/>
                  </a:lnTo>
                  <a:lnTo>
                    <a:pt x="1" y="0"/>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03" name="Freeform 1279"/>
            <p:cNvSpPr>
              <a:spLocks/>
            </p:cNvSpPr>
            <p:nvPr/>
          </p:nvSpPr>
          <p:spPr bwMode="auto">
            <a:xfrm>
              <a:off x="1633" y="1410"/>
              <a:ext cx="78" cy="60"/>
            </a:xfrm>
            <a:custGeom>
              <a:avLst/>
              <a:gdLst>
                <a:gd name="T0" fmla="*/ 432 w 13"/>
                <a:gd name="T1" fmla="*/ 2160 h 10"/>
                <a:gd name="T2" fmla="*/ 432 w 13"/>
                <a:gd name="T3" fmla="*/ 2160 h 10"/>
                <a:gd name="T4" fmla="*/ 864 w 13"/>
                <a:gd name="T5" fmla="*/ 2160 h 10"/>
                <a:gd name="T6" fmla="*/ 1080 w 13"/>
                <a:gd name="T7" fmla="*/ 1728 h 10"/>
                <a:gd name="T8" fmla="*/ 864 w 13"/>
                <a:gd name="T9" fmla="*/ 1512 h 10"/>
                <a:gd name="T10" fmla="*/ 1080 w 13"/>
                <a:gd name="T11" fmla="*/ 1296 h 10"/>
                <a:gd name="T12" fmla="*/ 1296 w 13"/>
                <a:gd name="T13" fmla="*/ 1512 h 10"/>
                <a:gd name="T14" fmla="*/ 1512 w 13"/>
                <a:gd name="T15" fmla="*/ 1512 h 10"/>
                <a:gd name="T16" fmla="*/ 1728 w 13"/>
                <a:gd name="T17" fmla="*/ 1512 h 10"/>
                <a:gd name="T18" fmla="*/ 2808 w 13"/>
                <a:gd name="T19" fmla="*/ 432 h 10"/>
                <a:gd name="T20" fmla="*/ 2592 w 13"/>
                <a:gd name="T21" fmla="*/ 216 h 10"/>
                <a:gd name="T22" fmla="*/ 1944 w 13"/>
                <a:gd name="T23" fmla="*/ 0 h 10"/>
                <a:gd name="T24" fmla="*/ 1728 w 13"/>
                <a:gd name="T25" fmla="*/ 216 h 10"/>
                <a:gd name="T26" fmla="*/ 1296 w 13"/>
                <a:gd name="T27" fmla="*/ 0 h 10"/>
                <a:gd name="T28" fmla="*/ 864 w 13"/>
                <a:gd name="T29" fmla="*/ 0 h 10"/>
                <a:gd name="T30" fmla="*/ 648 w 13"/>
                <a:gd name="T31" fmla="*/ 0 h 10"/>
                <a:gd name="T32" fmla="*/ 216 w 13"/>
                <a:gd name="T33" fmla="*/ 216 h 10"/>
                <a:gd name="T34" fmla="*/ 432 w 13"/>
                <a:gd name="T35" fmla="*/ 432 h 10"/>
                <a:gd name="T36" fmla="*/ 432 w 13"/>
                <a:gd name="T37" fmla="*/ 432 h 10"/>
                <a:gd name="T38" fmla="*/ 216 w 13"/>
                <a:gd name="T39" fmla="*/ 432 h 10"/>
                <a:gd name="T40" fmla="*/ 216 w 13"/>
                <a:gd name="T41" fmla="*/ 432 h 10"/>
                <a:gd name="T42" fmla="*/ 216 w 13"/>
                <a:gd name="T43" fmla="*/ 1296 h 10"/>
                <a:gd name="T44" fmla="*/ 0 w 13"/>
                <a:gd name="T45" fmla="*/ 1296 h 10"/>
                <a:gd name="T46" fmla="*/ 216 w 13"/>
                <a:gd name="T47" fmla="*/ 1728 h 10"/>
                <a:gd name="T48" fmla="*/ 432 w 13"/>
                <a:gd name="T49" fmla="*/ 2160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0"/>
                <a:gd name="T77" fmla="*/ 13 w 13"/>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0">
                  <a:moveTo>
                    <a:pt x="2" y="10"/>
                  </a:moveTo>
                  <a:lnTo>
                    <a:pt x="2" y="10"/>
                  </a:lnTo>
                  <a:lnTo>
                    <a:pt x="4" y="10"/>
                  </a:lnTo>
                  <a:lnTo>
                    <a:pt x="5" y="8"/>
                  </a:lnTo>
                  <a:lnTo>
                    <a:pt x="4" y="7"/>
                  </a:lnTo>
                  <a:lnTo>
                    <a:pt x="5" y="6"/>
                  </a:lnTo>
                  <a:lnTo>
                    <a:pt x="6" y="7"/>
                  </a:lnTo>
                  <a:lnTo>
                    <a:pt x="7" y="7"/>
                  </a:lnTo>
                  <a:lnTo>
                    <a:pt x="8" y="7"/>
                  </a:lnTo>
                  <a:lnTo>
                    <a:pt x="13" y="2"/>
                  </a:lnTo>
                  <a:lnTo>
                    <a:pt x="12" y="1"/>
                  </a:lnTo>
                  <a:lnTo>
                    <a:pt x="9" y="0"/>
                  </a:lnTo>
                  <a:lnTo>
                    <a:pt x="8" y="1"/>
                  </a:lnTo>
                  <a:lnTo>
                    <a:pt x="6" y="0"/>
                  </a:lnTo>
                  <a:lnTo>
                    <a:pt x="4" y="0"/>
                  </a:lnTo>
                  <a:lnTo>
                    <a:pt x="3" y="0"/>
                  </a:lnTo>
                  <a:lnTo>
                    <a:pt x="1" y="1"/>
                  </a:lnTo>
                  <a:lnTo>
                    <a:pt x="2" y="2"/>
                  </a:lnTo>
                  <a:lnTo>
                    <a:pt x="1" y="2"/>
                  </a:lnTo>
                  <a:lnTo>
                    <a:pt x="1" y="6"/>
                  </a:lnTo>
                  <a:lnTo>
                    <a:pt x="0" y="6"/>
                  </a:lnTo>
                  <a:lnTo>
                    <a:pt x="1" y="8"/>
                  </a:lnTo>
                  <a:lnTo>
                    <a:pt x="2" y="1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04" name="Freeform 1280"/>
            <p:cNvSpPr>
              <a:spLocks/>
            </p:cNvSpPr>
            <p:nvPr/>
          </p:nvSpPr>
          <p:spPr bwMode="auto">
            <a:xfrm>
              <a:off x="1633" y="1410"/>
              <a:ext cx="78" cy="60"/>
            </a:xfrm>
            <a:custGeom>
              <a:avLst/>
              <a:gdLst>
                <a:gd name="T0" fmla="*/ 432 w 13"/>
                <a:gd name="T1" fmla="*/ 2160 h 10"/>
                <a:gd name="T2" fmla="*/ 432 w 13"/>
                <a:gd name="T3" fmla="*/ 2160 h 10"/>
                <a:gd name="T4" fmla="*/ 864 w 13"/>
                <a:gd name="T5" fmla="*/ 2160 h 10"/>
                <a:gd name="T6" fmla="*/ 1080 w 13"/>
                <a:gd name="T7" fmla="*/ 1728 h 10"/>
                <a:gd name="T8" fmla="*/ 864 w 13"/>
                <a:gd name="T9" fmla="*/ 1512 h 10"/>
                <a:gd name="T10" fmla="*/ 1080 w 13"/>
                <a:gd name="T11" fmla="*/ 1296 h 10"/>
                <a:gd name="T12" fmla="*/ 1296 w 13"/>
                <a:gd name="T13" fmla="*/ 1512 h 10"/>
                <a:gd name="T14" fmla="*/ 1512 w 13"/>
                <a:gd name="T15" fmla="*/ 1512 h 10"/>
                <a:gd name="T16" fmla="*/ 1728 w 13"/>
                <a:gd name="T17" fmla="*/ 1512 h 10"/>
                <a:gd name="T18" fmla="*/ 2808 w 13"/>
                <a:gd name="T19" fmla="*/ 432 h 10"/>
                <a:gd name="T20" fmla="*/ 2592 w 13"/>
                <a:gd name="T21" fmla="*/ 216 h 10"/>
                <a:gd name="T22" fmla="*/ 1944 w 13"/>
                <a:gd name="T23" fmla="*/ 0 h 10"/>
                <a:gd name="T24" fmla="*/ 1728 w 13"/>
                <a:gd name="T25" fmla="*/ 216 h 10"/>
                <a:gd name="T26" fmla="*/ 1296 w 13"/>
                <a:gd name="T27" fmla="*/ 0 h 10"/>
                <a:gd name="T28" fmla="*/ 864 w 13"/>
                <a:gd name="T29" fmla="*/ 0 h 10"/>
                <a:gd name="T30" fmla="*/ 648 w 13"/>
                <a:gd name="T31" fmla="*/ 0 h 10"/>
                <a:gd name="T32" fmla="*/ 216 w 13"/>
                <a:gd name="T33" fmla="*/ 216 h 10"/>
                <a:gd name="T34" fmla="*/ 432 w 13"/>
                <a:gd name="T35" fmla="*/ 432 h 10"/>
                <a:gd name="T36" fmla="*/ 432 w 13"/>
                <a:gd name="T37" fmla="*/ 432 h 10"/>
                <a:gd name="T38" fmla="*/ 216 w 13"/>
                <a:gd name="T39" fmla="*/ 432 h 10"/>
                <a:gd name="T40" fmla="*/ 216 w 13"/>
                <a:gd name="T41" fmla="*/ 432 h 10"/>
                <a:gd name="T42" fmla="*/ 216 w 13"/>
                <a:gd name="T43" fmla="*/ 1296 h 10"/>
                <a:gd name="T44" fmla="*/ 0 w 13"/>
                <a:gd name="T45" fmla="*/ 1296 h 10"/>
                <a:gd name="T46" fmla="*/ 216 w 13"/>
                <a:gd name="T47" fmla="*/ 1728 h 10"/>
                <a:gd name="T48" fmla="*/ 432 w 13"/>
                <a:gd name="T49" fmla="*/ 2160 h 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0"/>
                <a:gd name="T77" fmla="*/ 13 w 13"/>
                <a:gd name="T78" fmla="*/ 10 h 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0">
                  <a:moveTo>
                    <a:pt x="2" y="10"/>
                  </a:moveTo>
                  <a:lnTo>
                    <a:pt x="2" y="10"/>
                  </a:lnTo>
                  <a:lnTo>
                    <a:pt x="4" y="10"/>
                  </a:lnTo>
                  <a:lnTo>
                    <a:pt x="5" y="8"/>
                  </a:lnTo>
                  <a:lnTo>
                    <a:pt x="4" y="7"/>
                  </a:lnTo>
                  <a:lnTo>
                    <a:pt x="5" y="6"/>
                  </a:lnTo>
                  <a:lnTo>
                    <a:pt x="6" y="7"/>
                  </a:lnTo>
                  <a:lnTo>
                    <a:pt x="7" y="7"/>
                  </a:lnTo>
                  <a:lnTo>
                    <a:pt x="8" y="7"/>
                  </a:lnTo>
                  <a:lnTo>
                    <a:pt x="13" y="2"/>
                  </a:lnTo>
                  <a:lnTo>
                    <a:pt x="12" y="1"/>
                  </a:lnTo>
                  <a:lnTo>
                    <a:pt x="9" y="0"/>
                  </a:lnTo>
                  <a:lnTo>
                    <a:pt x="8" y="1"/>
                  </a:lnTo>
                  <a:lnTo>
                    <a:pt x="6" y="0"/>
                  </a:lnTo>
                  <a:lnTo>
                    <a:pt x="4" y="0"/>
                  </a:lnTo>
                  <a:lnTo>
                    <a:pt x="3" y="0"/>
                  </a:lnTo>
                  <a:lnTo>
                    <a:pt x="1" y="1"/>
                  </a:lnTo>
                  <a:lnTo>
                    <a:pt x="2" y="2"/>
                  </a:lnTo>
                  <a:lnTo>
                    <a:pt x="1" y="2"/>
                  </a:lnTo>
                  <a:lnTo>
                    <a:pt x="1" y="6"/>
                  </a:lnTo>
                  <a:lnTo>
                    <a:pt x="0" y="6"/>
                  </a:lnTo>
                  <a:lnTo>
                    <a:pt x="1" y="8"/>
                  </a:lnTo>
                  <a:lnTo>
                    <a:pt x="2" y="1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05" name="Freeform 1281"/>
            <p:cNvSpPr>
              <a:spLocks/>
            </p:cNvSpPr>
            <p:nvPr/>
          </p:nvSpPr>
          <p:spPr bwMode="auto">
            <a:xfrm>
              <a:off x="1585" y="1410"/>
              <a:ext cx="24" cy="12"/>
            </a:xfrm>
            <a:custGeom>
              <a:avLst/>
              <a:gdLst>
                <a:gd name="T0" fmla="*/ 0 w 4"/>
                <a:gd name="T1" fmla="*/ 432 h 2"/>
                <a:gd name="T2" fmla="*/ 432 w 4"/>
                <a:gd name="T3" fmla="*/ 432 h 2"/>
                <a:gd name="T4" fmla="*/ 648 w 4"/>
                <a:gd name="T5" fmla="*/ 216 h 2"/>
                <a:gd name="T6" fmla="*/ 864 w 4"/>
                <a:gd name="T7" fmla="*/ 216 h 2"/>
                <a:gd name="T8" fmla="*/ 648 w 4"/>
                <a:gd name="T9" fmla="*/ 0 h 2"/>
                <a:gd name="T10" fmla="*/ 432 w 4"/>
                <a:gd name="T11" fmla="*/ 0 h 2"/>
                <a:gd name="T12" fmla="*/ 0 w 4"/>
                <a:gd name="T13" fmla="*/ 216 h 2"/>
                <a:gd name="T14" fmla="*/ 0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2"/>
                  </a:moveTo>
                  <a:lnTo>
                    <a:pt x="2" y="2"/>
                  </a:lnTo>
                  <a:lnTo>
                    <a:pt x="3" y="1"/>
                  </a:lnTo>
                  <a:lnTo>
                    <a:pt x="4" y="1"/>
                  </a:lnTo>
                  <a:lnTo>
                    <a:pt x="3" y="0"/>
                  </a:lnTo>
                  <a:lnTo>
                    <a:pt x="2" y="0"/>
                  </a:lnTo>
                  <a:lnTo>
                    <a:pt x="0" y="1"/>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06" name="Freeform 1282"/>
            <p:cNvSpPr>
              <a:spLocks/>
            </p:cNvSpPr>
            <p:nvPr/>
          </p:nvSpPr>
          <p:spPr bwMode="auto">
            <a:xfrm>
              <a:off x="1585" y="1410"/>
              <a:ext cx="24" cy="12"/>
            </a:xfrm>
            <a:custGeom>
              <a:avLst/>
              <a:gdLst>
                <a:gd name="T0" fmla="*/ 0 w 4"/>
                <a:gd name="T1" fmla="*/ 432 h 2"/>
                <a:gd name="T2" fmla="*/ 432 w 4"/>
                <a:gd name="T3" fmla="*/ 432 h 2"/>
                <a:gd name="T4" fmla="*/ 648 w 4"/>
                <a:gd name="T5" fmla="*/ 216 h 2"/>
                <a:gd name="T6" fmla="*/ 864 w 4"/>
                <a:gd name="T7" fmla="*/ 216 h 2"/>
                <a:gd name="T8" fmla="*/ 648 w 4"/>
                <a:gd name="T9" fmla="*/ 0 h 2"/>
                <a:gd name="T10" fmla="*/ 432 w 4"/>
                <a:gd name="T11" fmla="*/ 0 h 2"/>
                <a:gd name="T12" fmla="*/ 0 w 4"/>
                <a:gd name="T13" fmla="*/ 216 h 2"/>
                <a:gd name="T14" fmla="*/ 0 w 4"/>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2"/>
                <a:gd name="T26" fmla="*/ 4 w 4"/>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2">
                  <a:moveTo>
                    <a:pt x="0" y="2"/>
                  </a:moveTo>
                  <a:lnTo>
                    <a:pt x="2" y="2"/>
                  </a:lnTo>
                  <a:lnTo>
                    <a:pt x="3" y="1"/>
                  </a:lnTo>
                  <a:lnTo>
                    <a:pt x="4" y="1"/>
                  </a:lnTo>
                  <a:lnTo>
                    <a:pt x="3" y="0"/>
                  </a:lnTo>
                  <a:lnTo>
                    <a:pt x="2" y="0"/>
                  </a:lnTo>
                  <a:lnTo>
                    <a:pt x="0" y="1"/>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07" name="Freeform 1283"/>
            <p:cNvSpPr>
              <a:spLocks/>
            </p:cNvSpPr>
            <p:nvPr/>
          </p:nvSpPr>
          <p:spPr bwMode="auto">
            <a:xfrm>
              <a:off x="1615" y="1440"/>
              <a:ext cx="12" cy="6"/>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08" name="Freeform 1284"/>
            <p:cNvSpPr>
              <a:spLocks/>
            </p:cNvSpPr>
            <p:nvPr/>
          </p:nvSpPr>
          <p:spPr bwMode="auto">
            <a:xfrm>
              <a:off x="1615" y="1440"/>
              <a:ext cx="12" cy="6"/>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09" name="Freeform 1285"/>
            <p:cNvSpPr>
              <a:spLocks/>
            </p:cNvSpPr>
            <p:nvPr/>
          </p:nvSpPr>
          <p:spPr bwMode="auto">
            <a:xfrm>
              <a:off x="1633" y="1392"/>
              <a:ext cx="6" cy="6"/>
            </a:xfrm>
            <a:custGeom>
              <a:avLst/>
              <a:gdLst>
                <a:gd name="T0" fmla="*/ 216 w 1"/>
                <a:gd name="T1" fmla="*/ 216 h 1"/>
                <a:gd name="T2" fmla="*/ 0 w 1"/>
                <a:gd name="T3" fmla="*/ 216 h 1"/>
                <a:gd name="T4" fmla="*/ 216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1"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10" name="Freeform 1286"/>
            <p:cNvSpPr>
              <a:spLocks/>
            </p:cNvSpPr>
            <p:nvPr/>
          </p:nvSpPr>
          <p:spPr bwMode="auto">
            <a:xfrm>
              <a:off x="1633" y="1392"/>
              <a:ext cx="6" cy="6"/>
            </a:xfrm>
            <a:custGeom>
              <a:avLst/>
              <a:gdLst>
                <a:gd name="T0" fmla="*/ 216 w 1"/>
                <a:gd name="T1" fmla="*/ 216 h 1"/>
                <a:gd name="T2" fmla="*/ 0 w 1"/>
                <a:gd name="T3" fmla="*/ 216 h 1"/>
                <a:gd name="T4" fmla="*/ 216 w 1"/>
                <a:gd name="T5" fmla="*/ 0 h 1"/>
                <a:gd name="T6" fmla="*/ 216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1"/>
                  </a:moveTo>
                  <a:lnTo>
                    <a:pt x="0" y="1"/>
                  </a:lnTo>
                  <a:lnTo>
                    <a:pt x="1"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11" name="Freeform 1287"/>
            <p:cNvSpPr>
              <a:spLocks/>
            </p:cNvSpPr>
            <p:nvPr/>
          </p:nvSpPr>
          <p:spPr bwMode="auto">
            <a:xfrm>
              <a:off x="1711" y="1416"/>
              <a:ext cx="396" cy="336"/>
            </a:xfrm>
            <a:custGeom>
              <a:avLst/>
              <a:gdLst>
                <a:gd name="T0" fmla="*/ 1080 w 66"/>
                <a:gd name="T1" fmla="*/ 432 h 56"/>
                <a:gd name="T2" fmla="*/ 216 w 66"/>
                <a:gd name="T3" fmla="*/ 1512 h 56"/>
                <a:gd name="T4" fmla="*/ 216 w 66"/>
                <a:gd name="T5" fmla="*/ 2592 h 56"/>
                <a:gd name="T6" fmla="*/ 864 w 66"/>
                <a:gd name="T7" fmla="*/ 2808 h 56"/>
                <a:gd name="T8" fmla="*/ 1080 w 66"/>
                <a:gd name="T9" fmla="*/ 3456 h 56"/>
                <a:gd name="T10" fmla="*/ 1944 w 66"/>
                <a:gd name="T11" fmla="*/ 3672 h 56"/>
                <a:gd name="T12" fmla="*/ 3456 w 66"/>
                <a:gd name="T13" fmla="*/ 3888 h 56"/>
                <a:gd name="T14" fmla="*/ 3672 w 66"/>
                <a:gd name="T15" fmla="*/ 3672 h 56"/>
                <a:gd name="T16" fmla="*/ 4536 w 66"/>
                <a:gd name="T17" fmla="*/ 3888 h 56"/>
                <a:gd name="T18" fmla="*/ 5832 w 66"/>
                <a:gd name="T19" fmla="*/ 3672 h 56"/>
                <a:gd name="T20" fmla="*/ 6048 w 66"/>
                <a:gd name="T21" fmla="*/ 3456 h 56"/>
                <a:gd name="T22" fmla="*/ 7128 w 66"/>
                <a:gd name="T23" fmla="*/ 4536 h 56"/>
                <a:gd name="T24" fmla="*/ 7128 w 66"/>
                <a:gd name="T25" fmla="*/ 4752 h 56"/>
                <a:gd name="T26" fmla="*/ 7992 w 66"/>
                <a:gd name="T27" fmla="*/ 4968 h 56"/>
                <a:gd name="T28" fmla="*/ 8856 w 66"/>
                <a:gd name="T29" fmla="*/ 5832 h 56"/>
                <a:gd name="T30" fmla="*/ 7776 w 66"/>
                <a:gd name="T31" fmla="*/ 7560 h 56"/>
                <a:gd name="T32" fmla="*/ 6912 w 66"/>
                <a:gd name="T33" fmla="*/ 8208 h 56"/>
                <a:gd name="T34" fmla="*/ 5832 w 66"/>
                <a:gd name="T35" fmla="*/ 8640 h 56"/>
                <a:gd name="T36" fmla="*/ 7344 w 66"/>
                <a:gd name="T37" fmla="*/ 9072 h 56"/>
                <a:gd name="T38" fmla="*/ 7992 w 66"/>
                <a:gd name="T39" fmla="*/ 9072 h 56"/>
                <a:gd name="T40" fmla="*/ 9288 w 66"/>
                <a:gd name="T41" fmla="*/ 10368 h 56"/>
                <a:gd name="T42" fmla="*/ 9936 w 66"/>
                <a:gd name="T43" fmla="*/ 11016 h 56"/>
                <a:gd name="T44" fmla="*/ 11664 w 66"/>
                <a:gd name="T45" fmla="*/ 12096 h 56"/>
                <a:gd name="T46" fmla="*/ 10368 w 66"/>
                <a:gd name="T47" fmla="*/ 10152 h 56"/>
                <a:gd name="T48" fmla="*/ 11232 w 66"/>
                <a:gd name="T49" fmla="*/ 10368 h 56"/>
                <a:gd name="T50" fmla="*/ 12528 w 66"/>
                <a:gd name="T51" fmla="*/ 11016 h 56"/>
                <a:gd name="T52" fmla="*/ 12744 w 66"/>
                <a:gd name="T53" fmla="*/ 10152 h 56"/>
                <a:gd name="T54" fmla="*/ 11880 w 66"/>
                <a:gd name="T55" fmla="*/ 8856 h 56"/>
                <a:gd name="T56" fmla="*/ 10800 w 66"/>
                <a:gd name="T57" fmla="*/ 7560 h 56"/>
                <a:gd name="T58" fmla="*/ 11016 w 66"/>
                <a:gd name="T59" fmla="*/ 6912 h 56"/>
                <a:gd name="T60" fmla="*/ 12312 w 66"/>
                <a:gd name="T61" fmla="*/ 7344 h 56"/>
                <a:gd name="T62" fmla="*/ 13176 w 66"/>
                <a:gd name="T63" fmla="*/ 8640 h 56"/>
                <a:gd name="T64" fmla="*/ 13824 w 66"/>
                <a:gd name="T65" fmla="*/ 7560 h 56"/>
                <a:gd name="T66" fmla="*/ 14040 w 66"/>
                <a:gd name="T67" fmla="*/ 6264 h 56"/>
                <a:gd name="T68" fmla="*/ 13176 w 66"/>
                <a:gd name="T69" fmla="*/ 6048 h 56"/>
                <a:gd name="T70" fmla="*/ 12312 w 66"/>
                <a:gd name="T71" fmla="*/ 5400 h 56"/>
                <a:gd name="T72" fmla="*/ 10368 w 66"/>
                <a:gd name="T73" fmla="*/ 4968 h 56"/>
                <a:gd name="T74" fmla="*/ 11664 w 66"/>
                <a:gd name="T75" fmla="*/ 4536 h 56"/>
                <a:gd name="T76" fmla="*/ 11448 w 66"/>
                <a:gd name="T77" fmla="*/ 3888 h 56"/>
                <a:gd name="T78" fmla="*/ 9936 w 66"/>
                <a:gd name="T79" fmla="*/ 3672 h 56"/>
                <a:gd name="T80" fmla="*/ 9504 w 66"/>
                <a:gd name="T81" fmla="*/ 3456 h 56"/>
                <a:gd name="T82" fmla="*/ 9072 w 66"/>
                <a:gd name="T83" fmla="*/ 3240 h 56"/>
                <a:gd name="T84" fmla="*/ 8640 w 66"/>
                <a:gd name="T85" fmla="*/ 2376 h 56"/>
                <a:gd name="T86" fmla="*/ 7992 w 66"/>
                <a:gd name="T87" fmla="*/ 2592 h 56"/>
                <a:gd name="T88" fmla="*/ 7560 w 66"/>
                <a:gd name="T89" fmla="*/ 2160 h 56"/>
                <a:gd name="T90" fmla="*/ 7560 w 66"/>
                <a:gd name="T91" fmla="*/ 1512 h 56"/>
                <a:gd name="T92" fmla="*/ 5832 w 66"/>
                <a:gd name="T93" fmla="*/ 1512 h 56"/>
                <a:gd name="T94" fmla="*/ 5616 w 66"/>
                <a:gd name="T95" fmla="*/ 1944 h 56"/>
                <a:gd name="T96" fmla="*/ 4752 w 66"/>
                <a:gd name="T97" fmla="*/ 1944 h 56"/>
                <a:gd name="T98" fmla="*/ 4752 w 66"/>
                <a:gd name="T99" fmla="*/ 1080 h 56"/>
                <a:gd name="T100" fmla="*/ 3888 w 66"/>
                <a:gd name="T101" fmla="*/ 216 h 56"/>
                <a:gd name="T102" fmla="*/ 3024 w 66"/>
                <a:gd name="T103" fmla="*/ 864 h 56"/>
                <a:gd name="T104" fmla="*/ 2592 w 66"/>
                <a:gd name="T105" fmla="*/ 1728 h 56"/>
                <a:gd name="T106" fmla="*/ 2376 w 66"/>
                <a:gd name="T107" fmla="*/ 2808 h 56"/>
                <a:gd name="T108" fmla="*/ 2376 w 66"/>
                <a:gd name="T109" fmla="*/ 648 h 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
                <a:gd name="T166" fmla="*/ 0 h 56"/>
                <a:gd name="T167" fmla="*/ 66 w 66"/>
                <a:gd name="T168" fmla="*/ 56 h 5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 h="56">
                  <a:moveTo>
                    <a:pt x="12" y="1"/>
                  </a:moveTo>
                  <a:lnTo>
                    <a:pt x="10" y="1"/>
                  </a:lnTo>
                  <a:lnTo>
                    <a:pt x="9" y="0"/>
                  </a:lnTo>
                  <a:lnTo>
                    <a:pt x="7" y="0"/>
                  </a:lnTo>
                  <a:lnTo>
                    <a:pt x="5" y="2"/>
                  </a:lnTo>
                  <a:lnTo>
                    <a:pt x="4" y="2"/>
                  </a:lnTo>
                  <a:lnTo>
                    <a:pt x="2" y="4"/>
                  </a:lnTo>
                  <a:lnTo>
                    <a:pt x="2" y="6"/>
                  </a:lnTo>
                  <a:lnTo>
                    <a:pt x="1" y="7"/>
                  </a:lnTo>
                  <a:lnTo>
                    <a:pt x="1" y="8"/>
                  </a:lnTo>
                  <a:lnTo>
                    <a:pt x="1" y="9"/>
                  </a:lnTo>
                  <a:lnTo>
                    <a:pt x="1" y="10"/>
                  </a:lnTo>
                  <a:lnTo>
                    <a:pt x="0" y="11"/>
                  </a:lnTo>
                  <a:lnTo>
                    <a:pt x="1" y="12"/>
                  </a:lnTo>
                  <a:lnTo>
                    <a:pt x="4" y="12"/>
                  </a:lnTo>
                  <a:lnTo>
                    <a:pt x="6" y="13"/>
                  </a:lnTo>
                  <a:lnTo>
                    <a:pt x="7" y="14"/>
                  </a:lnTo>
                  <a:lnTo>
                    <a:pt x="6" y="13"/>
                  </a:lnTo>
                  <a:lnTo>
                    <a:pt x="4" y="13"/>
                  </a:lnTo>
                  <a:lnTo>
                    <a:pt x="3" y="13"/>
                  </a:lnTo>
                  <a:lnTo>
                    <a:pt x="2" y="13"/>
                  </a:lnTo>
                  <a:lnTo>
                    <a:pt x="2" y="14"/>
                  </a:lnTo>
                  <a:lnTo>
                    <a:pt x="3" y="15"/>
                  </a:lnTo>
                  <a:lnTo>
                    <a:pt x="5" y="16"/>
                  </a:lnTo>
                  <a:lnTo>
                    <a:pt x="6" y="17"/>
                  </a:lnTo>
                  <a:lnTo>
                    <a:pt x="7" y="17"/>
                  </a:lnTo>
                  <a:lnTo>
                    <a:pt x="8" y="16"/>
                  </a:lnTo>
                  <a:lnTo>
                    <a:pt x="9" y="16"/>
                  </a:lnTo>
                  <a:lnTo>
                    <a:pt x="9" y="17"/>
                  </a:lnTo>
                  <a:lnTo>
                    <a:pt x="11" y="17"/>
                  </a:lnTo>
                  <a:lnTo>
                    <a:pt x="12" y="17"/>
                  </a:lnTo>
                  <a:lnTo>
                    <a:pt x="14" y="17"/>
                  </a:lnTo>
                  <a:lnTo>
                    <a:pt x="15" y="18"/>
                  </a:lnTo>
                  <a:lnTo>
                    <a:pt x="16" y="18"/>
                  </a:lnTo>
                  <a:lnTo>
                    <a:pt x="17" y="18"/>
                  </a:lnTo>
                  <a:lnTo>
                    <a:pt x="19" y="19"/>
                  </a:lnTo>
                  <a:lnTo>
                    <a:pt x="19" y="18"/>
                  </a:lnTo>
                  <a:lnTo>
                    <a:pt x="18" y="17"/>
                  </a:lnTo>
                  <a:lnTo>
                    <a:pt x="17" y="17"/>
                  </a:lnTo>
                  <a:lnTo>
                    <a:pt x="18" y="17"/>
                  </a:lnTo>
                  <a:lnTo>
                    <a:pt x="19" y="17"/>
                  </a:lnTo>
                  <a:lnTo>
                    <a:pt x="20" y="18"/>
                  </a:lnTo>
                  <a:lnTo>
                    <a:pt x="21" y="18"/>
                  </a:lnTo>
                  <a:lnTo>
                    <a:pt x="21" y="17"/>
                  </a:lnTo>
                  <a:lnTo>
                    <a:pt x="22" y="17"/>
                  </a:lnTo>
                  <a:lnTo>
                    <a:pt x="24" y="18"/>
                  </a:lnTo>
                  <a:lnTo>
                    <a:pt x="26" y="18"/>
                  </a:lnTo>
                  <a:lnTo>
                    <a:pt x="27" y="17"/>
                  </a:lnTo>
                  <a:lnTo>
                    <a:pt x="25" y="16"/>
                  </a:lnTo>
                  <a:lnTo>
                    <a:pt x="25" y="15"/>
                  </a:lnTo>
                  <a:lnTo>
                    <a:pt x="26" y="15"/>
                  </a:lnTo>
                  <a:lnTo>
                    <a:pt x="27" y="16"/>
                  </a:lnTo>
                  <a:lnTo>
                    <a:pt x="28" y="16"/>
                  </a:lnTo>
                  <a:lnTo>
                    <a:pt x="29" y="17"/>
                  </a:lnTo>
                  <a:lnTo>
                    <a:pt x="29" y="18"/>
                  </a:lnTo>
                  <a:lnTo>
                    <a:pt x="30" y="19"/>
                  </a:lnTo>
                  <a:lnTo>
                    <a:pt x="31" y="20"/>
                  </a:lnTo>
                  <a:lnTo>
                    <a:pt x="33" y="21"/>
                  </a:lnTo>
                  <a:lnTo>
                    <a:pt x="31" y="22"/>
                  </a:lnTo>
                  <a:lnTo>
                    <a:pt x="31" y="23"/>
                  </a:lnTo>
                  <a:lnTo>
                    <a:pt x="32" y="23"/>
                  </a:lnTo>
                  <a:lnTo>
                    <a:pt x="33" y="22"/>
                  </a:lnTo>
                  <a:lnTo>
                    <a:pt x="35" y="22"/>
                  </a:lnTo>
                  <a:lnTo>
                    <a:pt x="36" y="23"/>
                  </a:lnTo>
                  <a:lnTo>
                    <a:pt x="37" y="23"/>
                  </a:lnTo>
                  <a:lnTo>
                    <a:pt x="38" y="24"/>
                  </a:lnTo>
                  <a:lnTo>
                    <a:pt x="39" y="25"/>
                  </a:lnTo>
                  <a:lnTo>
                    <a:pt x="40" y="26"/>
                  </a:lnTo>
                  <a:lnTo>
                    <a:pt x="40" y="27"/>
                  </a:lnTo>
                  <a:lnTo>
                    <a:pt x="41" y="27"/>
                  </a:lnTo>
                  <a:lnTo>
                    <a:pt x="41" y="29"/>
                  </a:lnTo>
                  <a:lnTo>
                    <a:pt x="39" y="29"/>
                  </a:lnTo>
                  <a:lnTo>
                    <a:pt x="39" y="31"/>
                  </a:lnTo>
                  <a:lnTo>
                    <a:pt x="35" y="33"/>
                  </a:lnTo>
                  <a:lnTo>
                    <a:pt x="36" y="35"/>
                  </a:lnTo>
                  <a:lnTo>
                    <a:pt x="37" y="36"/>
                  </a:lnTo>
                  <a:lnTo>
                    <a:pt x="37" y="37"/>
                  </a:lnTo>
                  <a:lnTo>
                    <a:pt x="36" y="37"/>
                  </a:lnTo>
                  <a:lnTo>
                    <a:pt x="34" y="38"/>
                  </a:lnTo>
                  <a:lnTo>
                    <a:pt x="32" y="38"/>
                  </a:lnTo>
                  <a:lnTo>
                    <a:pt x="31" y="38"/>
                  </a:lnTo>
                  <a:lnTo>
                    <a:pt x="30" y="37"/>
                  </a:lnTo>
                  <a:lnTo>
                    <a:pt x="29" y="38"/>
                  </a:lnTo>
                  <a:lnTo>
                    <a:pt x="29" y="39"/>
                  </a:lnTo>
                  <a:lnTo>
                    <a:pt x="27" y="40"/>
                  </a:lnTo>
                  <a:lnTo>
                    <a:pt x="27" y="42"/>
                  </a:lnTo>
                  <a:lnTo>
                    <a:pt x="29" y="44"/>
                  </a:lnTo>
                  <a:lnTo>
                    <a:pt x="31" y="44"/>
                  </a:lnTo>
                  <a:lnTo>
                    <a:pt x="33" y="42"/>
                  </a:lnTo>
                  <a:lnTo>
                    <a:pt x="34" y="42"/>
                  </a:lnTo>
                  <a:lnTo>
                    <a:pt x="35" y="43"/>
                  </a:lnTo>
                  <a:lnTo>
                    <a:pt x="36" y="43"/>
                  </a:lnTo>
                  <a:lnTo>
                    <a:pt x="35" y="42"/>
                  </a:lnTo>
                  <a:lnTo>
                    <a:pt x="36" y="42"/>
                  </a:lnTo>
                  <a:lnTo>
                    <a:pt x="37" y="42"/>
                  </a:lnTo>
                  <a:lnTo>
                    <a:pt x="39" y="42"/>
                  </a:lnTo>
                  <a:lnTo>
                    <a:pt x="39" y="45"/>
                  </a:lnTo>
                  <a:lnTo>
                    <a:pt x="41" y="46"/>
                  </a:lnTo>
                  <a:lnTo>
                    <a:pt x="42" y="46"/>
                  </a:lnTo>
                  <a:lnTo>
                    <a:pt x="43" y="48"/>
                  </a:lnTo>
                  <a:lnTo>
                    <a:pt x="42" y="48"/>
                  </a:lnTo>
                  <a:lnTo>
                    <a:pt x="42" y="49"/>
                  </a:lnTo>
                  <a:lnTo>
                    <a:pt x="43" y="49"/>
                  </a:lnTo>
                  <a:lnTo>
                    <a:pt x="45" y="51"/>
                  </a:lnTo>
                  <a:lnTo>
                    <a:pt x="46" y="51"/>
                  </a:lnTo>
                  <a:lnTo>
                    <a:pt x="47" y="51"/>
                  </a:lnTo>
                  <a:lnTo>
                    <a:pt x="47" y="53"/>
                  </a:lnTo>
                  <a:lnTo>
                    <a:pt x="49" y="54"/>
                  </a:lnTo>
                  <a:lnTo>
                    <a:pt x="50" y="54"/>
                  </a:lnTo>
                  <a:lnTo>
                    <a:pt x="54" y="56"/>
                  </a:lnTo>
                  <a:lnTo>
                    <a:pt x="55" y="55"/>
                  </a:lnTo>
                  <a:lnTo>
                    <a:pt x="54" y="53"/>
                  </a:lnTo>
                  <a:lnTo>
                    <a:pt x="52" y="52"/>
                  </a:lnTo>
                  <a:lnTo>
                    <a:pt x="51" y="50"/>
                  </a:lnTo>
                  <a:lnTo>
                    <a:pt x="48" y="47"/>
                  </a:lnTo>
                  <a:lnTo>
                    <a:pt x="49" y="46"/>
                  </a:lnTo>
                  <a:lnTo>
                    <a:pt x="50" y="47"/>
                  </a:lnTo>
                  <a:lnTo>
                    <a:pt x="51" y="47"/>
                  </a:lnTo>
                  <a:lnTo>
                    <a:pt x="52" y="48"/>
                  </a:lnTo>
                  <a:lnTo>
                    <a:pt x="54" y="48"/>
                  </a:lnTo>
                  <a:lnTo>
                    <a:pt x="55" y="50"/>
                  </a:lnTo>
                  <a:lnTo>
                    <a:pt x="57" y="52"/>
                  </a:lnTo>
                  <a:lnTo>
                    <a:pt x="58" y="52"/>
                  </a:lnTo>
                  <a:lnTo>
                    <a:pt x="58" y="51"/>
                  </a:lnTo>
                  <a:lnTo>
                    <a:pt x="58" y="49"/>
                  </a:lnTo>
                  <a:lnTo>
                    <a:pt x="57" y="48"/>
                  </a:lnTo>
                  <a:lnTo>
                    <a:pt x="58" y="48"/>
                  </a:lnTo>
                  <a:lnTo>
                    <a:pt x="59" y="48"/>
                  </a:lnTo>
                  <a:lnTo>
                    <a:pt x="59" y="47"/>
                  </a:lnTo>
                  <a:lnTo>
                    <a:pt x="58" y="45"/>
                  </a:lnTo>
                  <a:lnTo>
                    <a:pt x="58" y="44"/>
                  </a:lnTo>
                  <a:lnTo>
                    <a:pt x="57" y="44"/>
                  </a:lnTo>
                  <a:lnTo>
                    <a:pt x="57" y="43"/>
                  </a:lnTo>
                  <a:lnTo>
                    <a:pt x="55" y="41"/>
                  </a:lnTo>
                  <a:lnTo>
                    <a:pt x="54" y="40"/>
                  </a:lnTo>
                  <a:lnTo>
                    <a:pt x="53" y="38"/>
                  </a:lnTo>
                  <a:lnTo>
                    <a:pt x="52" y="37"/>
                  </a:lnTo>
                  <a:lnTo>
                    <a:pt x="51" y="37"/>
                  </a:lnTo>
                  <a:lnTo>
                    <a:pt x="50" y="35"/>
                  </a:lnTo>
                  <a:lnTo>
                    <a:pt x="50" y="34"/>
                  </a:lnTo>
                  <a:lnTo>
                    <a:pt x="51" y="35"/>
                  </a:lnTo>
                  <a:lnTo>
                    <a:pt x="52" y="34"/>
                  </a:lnTo>
                  <a:lnTo>
                    <a:pt x="52" y="33"/>
                  </a:lnTo>
                  <a:lnTo>
                    <a:pt x="51" y="32"/>
                  </a:lnTo>
                  <a:lnTo>
                    <a:pt x="53" y="31"/>
                  </a:lnTo>
                  <a:lnTo>
                    <a:pt x="55" y="32"/>
                  </a:lnTo>
                  <a:lnTo>
                    <a:pt x="55" y="33"/>
                  </a:lnTo>
                  <a:lnTo>
                    <a:pt x="57" y="33"/>
                  </a:lnTo>
                  <a:lnTo>
                    <a:pt x="57" y="34"/>
                  </a:lnTo>
                  <a:lnTo>
                    <a:pt x="56" y="36"/>
                  </a:lnTo>
                  <a:lnTo>
                    <a:pt x="58" y="38"/>
                  </a:lnTo>
                  <a:lnTo>
                    <a:pt x="59" y="39"/>
                  </a:lnTo>
                  <a:lnTo>
                    <a:pt x="60" y="39"/>
                  </a:lnTo>
                  <a:lnTo>
                    <a:pt x="61" y="40"/>
                  </a:lnTo>
                  <a:lnTo>
                    <a:pt x="62" y="39"/>
                  </a:lnTo>
                  <a:lnTo>
                    <a:pt x="61" y="37"/>
                  </a:lnTo>
                  <a:lnTo>
                    <a:pt x="61" y="35"/>
                  </a:lnTo>
                  <a:lnTo>
                    <a:pt x="62" y="37"/>
                  </a:lnTo>
                  <a:lnTo>
                    <a:pt x="64" y="35"/>
                  </a:lnTo>
                  <a:lnTo>
                    <a:pt x="64" y="32"/>
                  </a:lnTo>
                  <a:lnTo>
                    <a:pt x="65" y="32"/>
                  </a:lnTo>
                  <a:lnTo>
                    <a:pt x="66" y="30"/>
                  </a:lnTo>
                  <a:lnTo>
                    <a:pt x="65" y="30"/>
                  </a:lnTo>
                  <a:lnTo>
                    <a:pt x="65" y="29"/>
                  </a:lnTo>
                  <a:lnTo>
                    <a:pt x="64" y="28"/>
                  </a:lnTo>
                  <a:lnTo>
                    <a:pt x="62" y="30"/>
                  </a:lnTo>
                  <a:lnTo>
                    <a:pt x="61" y="29"/>
                  </a:lnTo>
                  <a:lnTo>
                    <a:pt x="62" y="29"/>
                  </a:lnTo>
                  <a:lnTo>
                    <a:pt x="61" y="28"/>
                  </a:lnTo>
                  <a:lnTo>
                    <a:pt x="59" y="28"/>
                  </a:lnTo>
                  <a:lnTo>
                    <a:pt x="59" y="27"/>
                  </a:lnTo>
                  <a:lnTo>
                    <a:pt x="58" y="26"/>
                  </a:lnTo>
                  <a:lnTo>
                    <a:pt x="57" y="26"/>
                  </a:lnTo>
                  <a:lnTo>
                    <a:pt x="57" y="25"/>
                  </a:lnTo>
                  <a:lnTo>
                    <a:pt x="55" y="26"/>
                  </a:lnTo>
                  <a:lnTo>
                    <a:pt x="54" y="26"/>
                  </a:lnTo>
                  <a:lnTo>
                    <a:pt x="53" y="24"/>
                  </a:lnTo>
                  <a:lnTo>
                    <a:pt x="51" y="23"/>
                  </a:lnTo>
                  <a:lnTo>
                    <a:pt x="48" y="23"/>
                  </a:lnTo>
                  <a:lnTo>
                    <a:pt x="48" y="22"/>
                  </a:lnTo>
                  <a:lnTo>
                    <a:pt x="51" y="22"/>
                  </a:lnTo>
                  <a:lnTo>
                    <a:pt x="50" y="21"/>
                  </a:lnTo>
                  <a:lnTo>
                    <a:pt x="54" y="21"/>
                  </a:lnTo>
                  <a:lnTo>
                    <a:pt x="53" y="20"/>
                  </a:lnTo>
                  <a:lnTo>
                    <a:pt x="50" y="19"/>
                  </a:lnTo>
                  <a:lnTo>
                    <a:pt x="51" y="19"/>
                  </a:lnTo>
                  <a:lnTo>
                    <a:pt x="52" y="19"/>
                  </a:lnTo>
                  <a:lnTo>
                    <a:pt x="53" y="18"/>
                  </a:lnTo>
                  <a:lnTo>
                    <a:pt x="50" y="17"/>
                  </a:lnTo>
                  <a:lnTo>
                    <a:pt x="50" y="18"/>
                  </a:lnTo>
                  <a:lnTo>
                    <a:pt x="48" y="18"/>
                  </a:lnTo>
                  <a:lnTo>
                    <a:pt x="46" y="17"/>
                  </a:lnTo>
                  <a:lnTo>
                    <a:pt x="48" y="17"/>
                  </a:lnTo>
                  <a:lnTo>
                    <a:pt x="50" y="15"/>
                  </a:lnTo>
                  <a:lnTo>
                    <a:pt x="47" y="15"/>
                  </a:lnTo>
                  <a:lnTo>
                    <a:pt x="45" y="15"/>
                  </a:lnTo>
                  <a:lnTo>
                    <a:pt x="44" y="16"/>
                  </a:lnTo>
                  <a:lnTo>
                    <a:pt x="43" y="16"/>
                  </a:lnTo>
                  <a:lnTo>
                    <a:pt x="43" y="15"/>
                  </a:lnTo>
                  <a:lnTo>
                    <a:pt x="44" y="15"/>
                  </a:lnTo>
                  <a:lnTo>
                    <a:pt x="44" y="14"/>
                  </a:lnTo>
                  <a:lnTo>
                    <a:pt x="42" y="15"/>
                  </a:lnTo>
                  <a:lnTo>
                    <a:pt x="41" y="14"/>
                  </a:lnTo>
                  <a:lnTo>
                    <a:pt x="44" y="13"/>
                  </a:lnTo>
                  <a:lnTo>
                    <a:pt x="43" y="11"/>
                  </a:lnTo>
                  <a:lnTo>
                    <a:pt x="42" y="11"/>
                  </a:lnTo>
                  <a:lnTo>
                    <a:pt x="40" y="11"/>
                  </a:lnTo>
                  <a:lnTo>
                    <a:pt x="40" y="12"/>
                  </a:lnTo>
                  <a:lnTo>
                    <a:pt x="39" y="12"/>
                  </a:lnTo>
                  <a:lnTo>
                    <a:pt x="38" y="12"/>
                  </a:lnTo>
                  <a:lnTo>
                    <a:pt x="37" y="12"/>
                  </a:lnTo>
                  <a:lnTo>
                    <a:pt x="38" y="11"/>
                  </a:lnTo>
                  <a:lnTo>
                    <a:pt x="37" y="11"/>
                  </a:lnTo>
                  <a:lnTo>
                    <a:pt x="36" y="12"/>
                  </a:lnTo>
                  <a:lnTo>
                    <a:pt x="35" y="11"/>
                  </a:lnTo>
                  <a:lnTo>
                    <a:pt x="35" y="10"/>
                  </a:lnTo>
                  <a:lnTo>
                    <a:pt x="37" y="9"/>
                  </a:lnTo>
                  <a:lnTo>
                    <a:pt x="36" y="9"/>
                  </a:lnTo>
                  <a:lnTo>
                    <a:pt x="35" y="10"/>
                  </a:lnTo>
                  <a:lnTo>
                    <a:pt x="34" y="9"/>
                  </a:lnTo>
                  <a:lnTo>
                    <a:pt x="35" y="7"/>
                  </a:lnTo>
                  <a:lnTo>
                    <a:pt x="33" y="6"/>
                  </a:lnTo>
                  <a:lnTo>
                    <a:pt x="32" y="6"/>
                  </a:lnTo>
                  <a:lnTo>
                    <a:pt x="31" y="6"/>
                  </a:lnTo>
                  <a:lnTo>
                    <a:pt x="28" y="6"/>
                  </a:lnTo>
                  <a:lnTo>
                    <a:pt x="27" y="7"/>
                  </a:lnTo>
                  <a:lnTo>
                    <a:pt x="29" y="7"/>
                  </a:lnTo>
                  <a:lnTo>
                    <a:pt x="28" y="8"/>
                  </a:lnTo>
                  <a:lnTo>
                    <a:pt x="27" y="9"/>
                  </a:lnTo>
                  <a:lnTo>
                    <a:pt x="26" y="9"/>
                  </a:lnTo>
                  <a:lnTo>
                    <a:pt x="25" y="8"/>
                  </a:lnTo>
                  <a:lnTo>
                    <a:pt x="24" y="8"/>
                  </a:lnTo>
                  <a:lnTo>
                    <a:pt x="22" y="8"/>
                  </a:lnTo>
                  <a:lnTo>
                    <a:pt x="22" y="9"/>
                  </a:lnTo>
                  <a:lnTo>
                    <a:pt x="21" y="9"/>
                  </a:lnTo>
                  <a:lnTo>
                    <a:pt x="22" y="7"/>
                  </a:lnTo>
                  <a:lnTo>
                    <a:pt x="22" y="6"/>
                  </a:lnTo>
                  <a:lnTo>
                    <a:pt x="22" y="5"/>
                  </a:lnTo>
                  <a:lnTo>
                    <a:pt x="22" y="3"/>
                  </a:lnTo>
                  <a:lnTo>
                    <a:pt x="20" y="2"/>
                  </a:lnTo>
                  <a:lnTo>
                    <a:pt x="20" y="1"/>
                  </a:lnTo>
                  <a:lnTo>
                    <a:pt x="18" y="1"/>
                  </a:lnTo>
                  <a:lnTo>
                    <a:pt x="15" y="2"/>
                  </a:lnTo>
                  <a:lnTo>
                    <a:pt x="15" y="3"/>
                  </a:lnTo>
                  <a:lnTo>
                    <a:pt x="14" y="3"/>
                  </a:lnTo>
                  <a:lnTo>
                    <a:pt x="13" y="3"/>
                  </a:lnTo>
                  <a:lnTo>
                    <a:pt x="14" y="4"/>
                  </a:lnTo>
                  <a:lnTo>
                    <a:pt x="11" y="4"/>
                  </a:lnTo>
                  <a:lnTo>
                    <a:pt x="12" y="7"/>
                  </a:lnTo>
                  <a:lnTo>
                    <a:pt x="14" y="8"/>
                  </a:lnTo>
                  <a:lnTo>
                    <a:pt x="12" y="8"/>
                  </a:lnTo>
                  <a:lnTo>
                    <a:pt x="11" y="8"/>
                  </a:lnTo>
                  <a:lnTo>
                    <a:pt x="11" y="10"/>
                  </a:lnTo>
                  <a:lnTo>
                    <a:pt x="13" y="11"/>
                  </a:lnTo>
                  <a:lnTo>
                    <a:pt x="12" y="13"/>
                  </a:lnTo>
                  <a:lnTo>
                    <a:pt x="11" y="13"/>
                  </a:lnTo>
                  <a:lnTo>
                    <a:pt x="11" y="11"/>
                  </a:lnTo>
                  <a:lnTo>
                    <a:pt x="9" y="10"/>
                  </a:lnTo>
                  <a:lnTo>
                    <a:pt x="9" y="6"/>
                  </a:lnTo>
                  <a:lnTo>
                    <a:pt x="9" y="5"/>
                  </a:lnTo>
                  <a:lnTo>
                    <a:pt x="11" y="3"/>
                  </a:lnTo>
                  <a:lnTo>
                    <a:pt x="11" y="2"/>
                  </a:lnTo>
                  <a:lnTo>
                    <a:pt x="13" y="1"/>
                  </a:lnTo>
                  <a:lnTo>
                    <a:pt x="1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12" name="Freeform 1288"/>
            <p:cNvSpPr>
              <a:spLocks/>
            </p:cNvSpPr>
            <p:nvPr/>
          </p:nvSpPr>
          <p:spPr bwMode="auto">
            <a:xfrm>
              <a:off x="1711" y="1416"/>
              <a:ext cx="396" cy="336"/>
            </a:xfrm>
            <a:custGeom>
              <a:avLst/>
              <a:gdLst>
                <a:gd name="T0" fmla="*/ 1080 w 66"/>
                <a:gd name="T1" fmla="*/ 432 h 56"/>
                <a:gd name="T2" fmla="*/ 216 w 66"/>
                <a:gd name="T3" fmla="*/ 1512 h 56"/>
                <a:gd name="T4" fmla="*/ 216 w 66"/>
                <a:gd name="T5" fmla="*/ 2592 h 56"/>
                <a:gd name="T6" fmla="*/ 864 w 66"/>
                <a:gd name="T7" fmla="*/ 2808 h 56"/>
                <a:gd name="T8" fmla="*/ 1080 w 66"/>
                <a:gd name="T9" fmla="*/ 3456 h 56"/>
                <a:gd name="T10" fmla="*/ 1944 w 66"/>
                <a:gd name="T11" fmla="*/ 3672 h 56"/>
                <a:gd name="T12" fmla="*/ 3456 w 66"/>
                <a:gd name="T13" fmla="*/ 3888 h 56"/>
                <a:gd name="T14" fmla="*/ 3672 w 66"/>
                <a:gd name="T15" fmla="*/ 3672 h 56"/>
                <a:gd name="T16" fmla="*/ 4536 w 66"/>
                <a:gd name="T17" fmla="*/ 3888 h 56"/>
                <a:gd name="T18" fmla="*/ 5832 w 66"/>
                <a:gd name="T19" fmla="*/ 3672 h 56"/>
                <a:gd name="T20" fmla="*/ 6048 w 66"/>
                <a:gd name="T21" fmla="*/ 3456 h 56"/>
                <a:gd name="T22" fmla="*/ 7128 w 66"/>
                <a:gd name="T23" fmla="*/ 4536 h 56"/>
                <a:gd name="T24" fmla="*/ 7128 w 66"/>
                <a:gd name="T25" fmla="*/ 4752 h 56"/>
                <a:gd name="T26" fmla="*/ 7992 w 66"/>
                <a:gd name="T27" fmla="*/ 4968 h 56"/>
                <a:gd name="T28" fmla="*/ 8856 w 66"/>
                <a:gd name="T29" fmla="*/ 5832 h 56"/>
                <a:gd name="T30" fmla="*/ 7776 w 66"/>
                <a:gd name="T31" fmla="*/ 7560 h 56"/>
                <a:gd name="T32" fmla="*/ 6912 w 66"/>
                <a:gd name="T33" fmla="*/ 8208 h 56"/>
                <a:gd name="T34" fmla="*/ 5832 w 66"/>
                <a:gd name="T35" fmla="*/ 8640 h 56"/>
                <a:gd name="T36" fmla="*/ 7344 w 66"/>
                <a:gd name="T37" fmla="*/ 9072 h 56"/>
                <a:gd name="T38" fmla="*/ 7992 w 66"/>
                <a:gd name="T39" fmla="*/ 9072 h 56"/>
                <a:gd name="T40" fmla="*/ 9288 w 66"/>
                <a:gd name="T41" fmla="*/ 10368 h 56"/>
                <a:gd name="T42" fmla="*/ 9936 w 66"/>
                <a:gd name="T43" fmla="*/ 11016 h 56"/>
                <a:gd name="T44" fmla="*/ 11664 w 66"/>
                <a:gd name="T45" fmla="*/ 12096 h 56"/>
                <a:gd name="T46" fmla="*/ 10368 w 66"/>
                <a:gd name="T47" fmla="*/ 10152 h 56"/>
                <a:gd name="T48" fmla="*/ 11232 w 66"/>
                <a:gd name="T49" fmla="*/ 10368 h 56"/>
                <a:gd name="T50" fmla="*/ 12528 w 66"/>
                <a:gd name="T51" fmla="*/ 11016 h 56"/>
                <a:gd name="T52" fmla="*/ 12744 w 66"/>
                <a:gd name="T53" fmla="*/ 10152 h 56"/>
                <a:gd name="T54" fmla="*/ 11880 w 66"/>
                <a:gd name="T55" fmla="*/ 8856 h 56"/>
                <a:gd name="T56" fmla="*/ 10800 w 66"/>
                <a:gd name="T57" fmla="*/ 7560 h 56"/>
                <a:gd name="T58" fmla="*/ 11016 w 66"/>
                <a:gd name="T59" fmla="*/ 6912 h 56"/>
                <a:gd name="T60" fmla="*/ 12312 w 66"/>
                <a:gd name="T61" fmla="*/ 7344 h 56"/>
                <a:gd name="T62" fmla="*/ 13176 w 66"/>
                <a:gd name="T63" fmla="*/ 8640 h 56"/>
                <a:gd name="T64" fmla="*/ 13824 w 66"/>
                <a:gd name="T65" fmla="*/ 7560 h 56"/>
                <a:gd name="T66" fmla="*/ 14040 w 66"/>
                <a:gd name="T67" fmla="*/ 6264 h 56"/>
                <a:gd name="T68" fmla="*/ 13176 w 66"/>
                <a:gd name="T69" fmla="*/ 6048 h 56"/>
                <a:gd name="T70" fmla="*/ 12312 w 66"/>
                <a:gd name="T71" fmla="*/ 5400 h 56"/>
                <a:gd name="T72" fmla="*/ 10368 w 66"/>
                <a:gd name="T73" fmla="*/ 4968 h 56"/>
                <a:gd name="T74" fmla="*/ 11664 w 66"/>
                <a:gd name="T75" fmla="*/ 4536 h 56"/>
                <a:gd name="T76" fmla="*/ 11448 w 66"/>
                <a:gd name="T77" fmla="*/ 3888 h 56"/>
                <a:gd name="T78" fmla="*/ 9936 w 66"/>
                <a:gd name="T79" fmla="*/ 3672 h 56"/>
                <a:gd name="T80" fmla="*/ 9504 w 66"/>
                <a:gd name="T81" fmla="*/ 3456 h 56"/>
                <a:gd name="T82" fmla="*/ 9072 w 66"/>
                <a:gd name="T83" fmla="*/ 3240 h 56"/>
                <a:gd name="T84" fmla="*/ 8640 w 66"/>
                <a:gd name="T85" fmla="*/ 2376 h 56"/>
                <a:gd name="T86" fmla="*/ 7992 w 66"/>
                <a:gd name="T87" fmla="*/ 2592 h 56"/>
                <a:gd name="T88" fmla="*/ 7560 w 66"/>
                <a:gd name="T89" fmla="*/ 2160 h 56"/>
                <a:gd name="T90" fmla="*/ 7560 w 66"/>
                <a:gd name="T91" fmla="*/ 1512 h 56"/>
                <a:gd name="T92" fmla="*/ 5832 w 66"/>
                <a:gd name="T93" fmla="*/ 1512 h 56"/>
                <a:gd name="T94" fmla="*/ 5616 w 66"/>
                <a:gd name="T95" fmla="*/ 1944 h 56"/>
                <a:gd name="T96" fmla="*/ 4752 w 66"/>
                <a:gd name="T97" fmla="*/ 1944 h 56"/>
                <a:gd name="T98" fmla="*/ 4752 w 66"/>
                <a:gd name="T99" fmla="*/ 1080 h 56"/>
                <a:gd name="T100" fmla="*/ 3888 w 66"/>
                <a:gd name="T101" fmla="*/ 216 h 56"/>
                <a:gd name="T102" fmla="*/ 3024 w 66"/>
                <a:gd name="T103" fmla="*/ 864 h 56"/>
                <a:gd name="T104" fmla="*/ 2592 w 66"/>
                <a:gd name="T105" fmla="*/ 1728 h 56"/>
                <a:gd name="T106" fmla="*/ 2376 w 66"/>
                <a:gd name="T107" fmla="*/ 2808 h 56"/>
                <a:gd name="T108" fmla="*/ 2376 w 66"/>
                <a:gd name="T109" fmla="*/ 648 h 5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
                <a:gd name="T166" fmla="*/ 0 h 56"/>
                <a:gd name="T167" fmla="*/ 66 w 66"/>
                <a:gd name="T168" fmla="*/ 56 h 5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 h="56">
                  <a:moveTo>
                    <a:pt x="12" y="1"/>
                  </a:moveTo>
                  <a:lnTo>
                    <a:pt x="10" y="1"/>
                  </a:lnTo>
                  <a:lnTo>
                    <a:pt x="9" y="0"/>
                  </a:lnTo>
                  <a:lnTo>
                    <a:pt x="7" y="0"/>
                  </a:lnTo>
                  <a:lnTo>
                    <a:pt x="5" y="2"/>
                  </a:lnTo>
                  <a:lnTo>
                    <a:pt x="4" y="2"/>
                  </a:lnTo>
                  <a:lnTo>
                    <a:pt x="2" y="4"/>
                  </a:lnTo>
                  <a:lnTo>
                    <a:pt x="2" y="6"/>
                  </a:lnTo>
                  <a:lnTo>
                    <a:pt x="1" y="7"/>
                  </a:lnTo>
                  <a:lnTo>
                    <a:pt x="1" y="8"/>
                  </a:lnTo>
                  <a:lnTo>
                    <a:pt x="1" y="9"/>
                  </a:lnTo>
                  <a:lnTo>
                    <a:pt x="1" y="10"/>
                  </a:lnTo>
                  <a:lnTo>
                    <a:pt x="0" y="11"/>
                  </a:lnTo>
                  <a:lnTo>
                    <a:pt x="1" y="12"/>
                  </a:lnTo>
                  <a:lnTo>
                    <a:pt x="4" y="12"/>
                  </a:lnTo>
                  <a:lnTo>
                    <a:pt x="6" y="13"/>
                  </a:lnTo>
                  <a:lnTo>
                    <a:pt x="7" y="14"/>
                  </a:lnTo>
                  <a:lnTo>
                    <a:pt x="6" y="13"/>
                  </a:lnTo>
                  <a:lnTo>
                    <a:pt x="4" y="13"/>
                  </a:lnTo>
                  <a:lnTo>
                    <a:pt x="3" y="13"/>
                  </a:lnTo>
                  <a:lnTo>
                    <a:pt x="2" y="13"/>
                  </a:lnTo>
                  <a:lnTo>
                    <a:pt x="2" y="14"/>
                  </a:lnTo>
                  <a:lnTo>
                    <a:pt x="3" y="15"/>
                  </a:lnTo>
                  <a:lnTo>
                    <a:pt x="5" y="16"/>
                  </a:lnTo>
                  <a:lnTo>
                    <a:pt x="6" y="17"/>
                  </a:lnTo>
                  <a:lnTo>
                    <a:pt x="7" y="17"/>
                  </a:lnTo>
                  <a:lnTo>
                    <a:pt x="8" y="16"/>
                  </a:lnTo>
                  <a:lnTo>
                    <a:pt x="9" y="16"/>
                  </a:lnTo>
                  <a:lnTo>
                    <a:pt x="9" y="17"/>
                  </a:lnTo>
                  <a:lnTo>
                    <a:pt x="11" y="17"/>
                  </a:lnTo>
                  <a:lnTo>
                    <a:pt x="12" y="17"/>
                  </a:lnTo>
                  <a:lnTo>
                    <a:pt x="14" y="17"/>
                  </a:lnTo>
                  <a:lnTo>
                    <a:pt x="15" y="18"/>
                  </a:lnTo>
                  <a:lnTo>
                    <a:pt x="16" y="18"/>
                  </a:lnTo>
                  <a:lnTo>
                    <a:pt x="17" y="18"/>
                  </a:lnTo>
                  <a:lnTo>
                    <a:pt x="19" y="19"/>
                  </a:lnTo>
                  <a:lnTo>
                    <a:pt x="19" y="18"/>
                  </a:lnTo>
                  <a:lnTo>
                    <a:pt x="18" y="17"/>
                  </a:lnTo>
                  <a:lnTo>
                    <a:pt x="17" y="17"/>
                  </a:lnTo>
                  <a:lnTo>
                    <a:pt x="18" y="17"/>
                  </a:lnTo>
                  <a:lnTo>
                    <a:pt x="19" y="17"/>
                  </a:lnTo>
                  <a:lnTo>
                    <a:pt x="20" y="18"/>
                  </a:lnTo>
                  <a:lnTo>
                    <a:pt x="21" y="18"/>
                  </a:lnTo>
                  <a:lnTo>
                    <a:pt x="21" y="17"/>
                  </a:lnTo>
                  <a:lnTo>
                    <a:pt x="22" y="17"/>
                  </a:lnTo>
                  <a:lnTo>
                    <a:pt x="24" y="18"/>
                  </a:lnTo>
                  <a:lnTo>
                    <a:pt x="26" y="18"/>
                  </a:lnTo>
                  <a:lnTo>
                    <a:pt x="27" y="17"/>
                  </a:lnTo>
                  <a:lnTo>
                    <a:pt x="25" y="16"/>
                  </a:lnTo>
                  <a:lnTo>
                    <a:pt x="25" y="15"/>
                  </a:lnTo>
                  <a:lnTo>
                    <a:pt x="26" y="15"/>
                  </a:lnTo>
                  <a:lnTo>
                    <a:pt x="27" y="16"/>
                  </a:lnTo>
                  <a:lnTo>
                    <a:pt x="28" y="16"/>
                  </a:lnTo>
                  <a:lnTo>
                    <a:pt x="29" y="17"/>
                  </a:lnTo>
                  <a:lnTo>
                    <a:pt x="29" y="18"/>
                  </a:lnTo>
                  <a:lnTo>
                    <a:pt x="30" y="19"/>
                  </a:lnTo>
                  <a:lnTo>
                    <a:pt x="31" y="20"/>
                  </a:lnTo>
                  <a:lnTo>
                    <a:pt x="33" y="21"/>
                  </a:lnTo>
                  <a:lnTo>
                    <a:pt x="31" y="22"/>
                  </a:lnTo>
                  <a:lnTo>
                    <a:pt x="31" y="23"/>
                  </a:lnTo>
                  <a:lnTo>
                    <a:pt x="32" y="23"/>
                  </a:lnTo>
                  <a:lnTo>
                    <a:pt x="33" y="22"/>
                  </a:lnTo>
                  <a:lnTo>
                    <a:pt x="35" y="22"/>
                  </a:lnTo>
                  <a:lnTo>
                    <a:pt x="36" y="23"/>
                  </a:lnTo>
                  <a:lnTo>
                    <a:pt x="37" y="23"/>
                  </a:lnTo>
                  <a:lnTo>
                    <a:pt x="38" y="24"/>
                  </a:lnTo>
                  <a:lnTo>
                    <a:pt x="39" y="25"/>
                  </a:lnTo>
                  <a:lnTo>
                    <a:pt x="40" y="26"/>
                  </a:lnTo>
                  <a:lnTo>
                    <a:pt x="40" y="27"/>
                  </a:lnTo>
                  <a:lnTo>
                    <a:pt x="41" y="27"/>
                  </a:lnTo>
                  <a:lnTo>
                    <a:pt x="41" y="29"/>
                  </a:lnTo>
                  <a:lnTo>
                    <a:pt x="39" y="29"/>
                  </a:lnTo>
                  <a:lnTo>
                    <a:pt x="39" y="31"/>
                  </a:lnTo>
                  <a:lnTo>
                    <a:pt x="35" y="33"/>
                  </a:lnTo>
                  <a:lnTo>
                    <a:pt x="36" y="35"/>
                  </a:lnTo>
                  <a:lnTo>
                    <a:pt x="37" y="36"/>
                  </a:lnTo>
                  <a:lnTo>
                    <a:pt x="37" y="37"/>
                  </a:lnTo>
                  <a:lnTo>
                    <a:pt x="36" y="37"/>
                  </a:lnTo>
                  <a:lnTo>
                    <a:pt x="34" y="38"/>
                  </a:lnTo>
                  <a:lnTo>
                    <a:pt x="32" y="38"/>
                  </a:lnTo>
                  <a:lnTo>
                    <a:pt x="31" y="38"/>
                  </a:lnTo>
                  <a:lnTo>
                    <a:pt x="30" y="37"/>
                  </a:lnTo>
                  <a:lnTo>
                    <a:pt x="29" y="38"/>
                  </a:lnTo>
                  <a:lnTo>
                    <a:pt x="29" y="39"/>
                  </a:lnTo>
                  <a:lnTo>
                    <a:pt x="27" y="40"/>
                  </a:lnTo>
                  <a:lnTo>
                    <a:pt x="27" y="42"/>
                  </a:lnTo>
                  <a:lnTo>
                    <a:pt x="29" y="44"/>
                  </a:lnTo>
                  <a:lnTo>
                    <a:pt x="31" y="44"/>
                  </a:lnTo>
                  <a:lnTo>
                    <a:pt x="33" y="42"/>
                  </a:lnTo>
                  <a:lnTo>
                    <a:pt x="34" y="42"/>
                  </a:lnTo>
                  <a:lnTo>
                    <a:pt x="35" y="43"/>
                  </a:lnTo>
                  <a:lnTo>
                    <a:pt x="36" y="43"/>
                  </a:lnTo>
                  <a:lnTo>
                    <a:pt x="35" y="42"/>
                  </a:lnTo>
                  <a:lnTo>
                    <a:pt x="36" y="42"/>
                  </a:lnTo>
                  <a:lnTo>
                    <a:pt x="37" y="42"/>
                  </a:lnTo>
                  <a:lnTo>
                    <a:pt x="39" y="42"/>
                  </a:lnTo>
                  <a:lnTo>
                    <a:pt x="39" y="45"/>
                  </a:lnTo>
                  <a:lnTo>
                    <a:pt x="41" y="46"/>
                  </a:lnTo>
                  <a:lnTo>
                    <a:pt x="42" y="46"/>
                  </a:lnTo>
                  <a:lnTo>
                    <a:pt x="43" y="48"/>
                  </a:lnTo>
                  <a:lnTo>
                    <a:pt x="42" y="48"/>
                  </a:lnTo>
                  <a:lnTo>
                    <a:pt x="42" y="49"/>
                  </a:lnTo>
                  <a:lnTo>
                    <a:pt x="43" y="49"/>
                  </a:lnTo>
                  <a:lnTo>
                    <a:pt x="45" y="51"/>
                  </a:lnTo>
                  <a:lnTo>
                    <a:pt x="46" y="51"/>
                  </a:lnTo>
                  <a:lnTo>
                    <a:pt x="47" y="51"/>
                  </a:lnTo>
                  <a:lnTo>
                    <a:pt x="47" y="53"/>
                  </a:lnTo>
                  <a:lnTo>
                    <a:pt x="49" y="54"/>
                  </a:lnTo>
                  <a:lnTo>
                    <a:pt x="50" y="54"/>
                  </a:lnTo>
                  <a:lnTo>
                    <a:pt x="54" y="56"/>
                  </a:lnTo>
                  <a:lnTo>
                    <a:pt x="55" y="55"/>
                  </a:lnTo>
                  <a:lnTo>
                    <a:pt x="54" y="53"/>
                  </a:lnTo>
                  <a:lnTo>
                    <a:pt x="52" y="52"/>
                  </a:lnTo>
                  <a:lnTo>
                    <a:pt x="51" y="50"/>
                  </a:lnTo>
                  <a:lnTo>
                    <a:pt x="48" y="47"/>
                  </a:lnTo>
                  <a:lnTo>
                    <a:pt x="49" y="46"/>
                  </a:lnTo>
                  <a:lnTo>
                    <a:pt x="50" y="47"/>
                  </a:lnTo>
                  <a:lnTo>
                    <a:pt x="51" y="47"/>
                  </a:lnTo>
                  <a:lnTo>
                    <a:pt x="52" y="48"/>
                  </a:lnTo>
                  <a:lnTo>
                    <a:pt x="54" y="48"/>
                  </a:lnTo>
                  <a:lnTo>
                    <a:pt x="55" y="50"/>
                  </a:lnTo>
                  <a:lnTo>
                    <a:pt x="57" y="52"/>
                  </a:lnTo>
                  <a:lnTo>
                    <a:pt x="58" y="52"/>
                  </a:lnTo>
                  <a:lnTo>
                    <a:pt x="58" y="51"/>
                  </a:lnTo>
                  <a:lnTo>
                    <a:pt x="58" y="49"/>
                  </a:lnTo>
                  <a:lnTo>
                    <a:pt x="57" y="48"/>
                  </a:lnTo>
                  <a:lnTo>
                    <a:pt x="58" y="48"/>
                  </a:lnTo>
                  <a:lnTo>
                    <a:pt x="59" y="48"/>
                  </a:lnTo>
                  <a:lnTo>
                    <a:pt x="59" y="47"/>
                  </a:lnTo>
                  <a:lnTo>
                    <a:pt x="58" y="45"/>
                  </a:lnTo>
                  <a:lnTo>
                    <a:pt x="58" y="44"/>
                  </a:lnTo>
                  <a:lnTo>
                    <a:pt x="57" y="44"/>
                  </a:lnTo>
                  <a:lnTo>
                    <a:pt x="57" y="43"/>
                  </a:lnTo>
                  <a:lnTo>
                    <a:pt x="55" y="41"/>
                  </a:lnTo>
                  <a:lnTo>
                    <a:pt x="54" y="40"/>
                  </a:lnTo>
                  <a:lnTo>
                    <a:pt x="53" y="38"/>
                  </a:lnTo>
                  <a:lnTo>
                    <a:pt x="52" y="37"/>
                  </a:lnTo>
                  <a:lnTo>
                    <a:pt x="51" y="37"/>
                  </a:lnTo>
                  <a:lnTo>
                    <a:pt x="50" y="35"/>
                  </a:lnTo>
                  <a:lnTo>
                    <a:pt x="50" y="34"/>
                  </a:lnTo>
                  <a:lnTo>
                    <a:pt x="51" y="35"/>
                  </a:lnTo>
                  <a:lnTo>
                    <a:pt x="52" y="34"/>
                  </a:lnTo>
                  <a:lnTo>
                    <a:pt x="52" y="33"/>
                  </a:lnTo>
                  <a:lnTo>
                    <a:pt x="51" y="32"/>
                  </a:lnTo>
                  <a:lnTo>
                    <a:pt x="53" y="31"/>
                  </a:lnTo>
                  <a:lnTo>
                    <a:pt x="55" y="32"/>
                  </a:lnTo>
                  <a:lnTo>
                    <a:pt x="55" y="33"/>
                  </a:lnTo>
                  <a:lnTo>
                    <a:pt x="57" y="33"/>
                  </a:lnTo>
                  <a:lnTo>
                    <a:pt x="57" y="34"/>
                  </a:lnTo>
                  <a:lnTo>
                    <a:pt x="56" y="36"/>
                  </a:lnTo>
                  <a:lnTo>
                    <a:pt x="58" y="38"/>
                  </a:lnTo>
                  <a:lnTo>
                    <a:pt x="59" y="39"/>
                  </a:lnTo>
                  <a:lnTo>
                    <a:pt x="60" y="39"/>
                  </a:lnTo>
                  <a:lnTo>
                    <a:pt x="61" y="40"/>
                  </a:lnTo>
                  <a:lnTo>
                    <a:pt x="62" y="39"/>
                  </a:lnTo>
                  <a:lnTo>
                    <a:pt x="61" y="37"/>
                  </a:lnTo>
                  <a:lnTo>
                    <a:pt x="61" y="35"/>
                  </a:lnTo>
                  <a:lnTo>
                    <a:pt x="62" y="37"/>
                  </a:lnTo>
                  <a:lnTo>
                    <a:pt x="64" y="35"/>
                  </a:lnTo>
                  <a:lnTo>
                    <a:pt x="64" y="32"/>
                  </a:lnTo>
                  <a:lnTo>
                    <a:pt x="65" y="32"/>
                  </a:lnTo>
                  <a:lnTo>
                    <a:pt x="66" y="30"/>
                  </a:lnTo>
                  <a:lnTo>
                    <a:pt x="65" y="30"/>
                  </a:lnTo>
                  <a:lnTo>
                    <a:pt x="65" y="29"/>
                  </a:lnTo>
                  <a:lnTo>
                    <a:pt x="64" y="28"/>
                  </a:lnTo>
                  <a:lnTo>
                    <a:pt x="62" y="30"/>
                  </a:lnTo>
                  <a:lnTo>
                    <a:pt x="61" y="29"/>
                  </a:lnTo>
                  <a:lnTo>
                    <a:pt x="62" y="29"/>
                  </a:lnTo>
                  <a:lnTo>
                    <a:pt x="61" y="28"/>
                  </a:lnTo>
                  <a:lnTo>
                    <a:pt x="59" y="28"/>
                  </a:lnTo>
                  <a:lnTo>
                    <a:pt x="59" y="27"/>
                  </a:lnTo>
                  <a:lnTo>
                    <a:pt x="58" y="26"/>
                  </a:lnTo>
                  <a:lnTo>
                    <a:pt x="57" y="26"/>
                  </a:lnTo>
                  <a:lnTo>
                    <a:pt x="57" y="25"/>
                  </a:lnTo>
                  <a:lnTo>
                    <a:pt x="55" y="26"/>
                  </a:lnTo>
                  <a:lnTo>
                    <a:pt x="54" y="26"/>
                  </a:lnTo>
                  <a:lnTo>
                    <a:pt x="53" y="24"/>
                  </a:lnTo>
                  <a:lnTo>
                    <a:pt x="51" y="23"/>
                  </a:lnTo>
                  <a:lnTo>
                    <a:pt x="48" y="23"/>
                  </a:lnTo>
                  <a:lnTo>
                    <a:pt x="48" y="22"/>
                  </a:lnTo>
                  <a:lnTo>
                    <a:pt x="51" y="22"/>
                  </a:lnTo>
                  <a:lnTo>
                    <a:pt x="50" y="21"/>
                  </a:lnTo>
                  <a:lnTo>
                    <a:pt x="54" y="21"/>
                  </a:lnTo>
                  <a:lnTo>
                    <a:pt x="53" y="20"/>
                  </a:lnTo>
                  <a:lnTo>
                    <a:pt x="50" y="19"/>
                  </a:lnTo>
                  <a:lnTo>
                    <a:pt x="51" y="19"/>
                  </a:lnTo>
                  <a:lnTo>
                    <a:pt x="52" y="19"/>
                  </a:lnTo>
                  <a:lnTo>
                    <a:pt x="53" y="18"/>
                  </a:lnTo>
                  <a:lnTo>
                    <a:pt x="50" y="17"/>
                  </a:lnTo>
                  <a:lnTo>
                    <a:pt x="50" y="18"/>
                  </a:lnTo>
                  <a:lnTo>
                    <a:pt x="48" y="18"/>
                  </a:lnTo>
                  <a:lnTo>
                    <a:pt x="46" y="17"/>
                  </a:lnTo>
                  <a:lnTo>
                    <a:pt x="48" y="17"/>
                  </a:lnTo>
                  <a:lnTo>
                    <a:pt x="50" y="15"/>
                  </a:lnTo>
                  <a:lnTo>
                    <a:pt x="47" y="15"/>
                  </a:lnTo>
                  <a:lnTo>
                    <a:pt x="45" y="15"/>
                  </a:lnTo>
                  <a:lnTo>
                    <a:pt x="44" y="16"/>
                  </a:lnTo>
                  <a:lnTo>
                    <a:pt x="43" y="16"/>
                  </a:lnTo>
                  <a:lnTo>
                    <a:pt x="43" y="15"/>
                  </a:lnTo>
                  <a:lnTo>
                    <a:pt x="44" y="15"/>
                  </a:lnTo>
                  <a:lnTo>
                    <a:pt x="44" y="14"/>
                  </a:lnTo>
                  <a:lnTo>
                    <a:pt x="42" y="15"/>
                  </a:lnTo>
                  <a:lnTo>
                    <a:pt x="41" y="14"/>
                  </a:lnTo>
                  <a:lnTo>
                    <a:pt x="44" y="13"/>
                  </a:lnTo>
                  <a:lnTo>
                    <a:pt x="43" y="11"/>
                  </a:lnTo>
                  <a:lnTo>
                    <a:pt x="42" y="11"/>
                  </a:lnTo>
                  <a:lnTo>
                    <a:pt x="40" y="11"/>
                  </a:lnTo>
                  <a:lnTo>
                    <a:pt x="40" y="12"/>
                  </a:lnTo>
                  <a:lnTo>
                    <a:pt x="39" y="12"/>
                  </a:lnTo>
                  <a:lnTo>
                    <a:pt x="38" y="12"/>
                  </a:lnTo>
                  <a:lnTo>
                    <a:pt x="37" y="12"/>
                  </a:lnTo>
                  <a:lnTo>
                    <a:pt x="38" y="11"/>
                  </a:lnTo>
                  <a:lnTo>
                    <a:pt x="37" y="11"/>
                  </a:lnTo>
                  <a:lnTo>
                    <a:pt x="36" y="12"/>
                  </a:lnTo>
                  <a:lnTo>
                    <a:pt x="35" y="11"/>
                  </a:lnTo>
                  <a:lnTo>
                    <a:pt x="35" y="10"/>
                  </a:lnTo>
                  <a:lnTo>
                    <a:pt x="37" y="9"/>
                  </a:lnTo>
                  <a:lnTo>
                    <a:pt x="36" y="9"/>
                  </a:lnTo>
                  <a:lnTo>
                    <a:pt x="35" y="10"/>
                  </a:lnTo>
                  <a:lnTo>
                    <a:pt x="34" y="9"/>
                  </a:lnTo>
                  <a:lnTo>
                    <a:pt x="35" y="7"/>
                  </a:lnTo>
                  <a:lnTo>
                    <a:pt x="33" y="6"/>
                  </a:lnTo>
                  <a:lnTo>
                    <a:pt x="32" y="6"/>
                  </a:lnTo>
                  <a:lnTo>
                    <a:pt x="31" y="6"/>
                  </a:lnTo>
                  <a:lnTo>
                    <a:pt x="28" y="6"/>
                  </a:lnTo>
                  <a:lnTo>
                    <a:pt x="27" y="7"/>
                  </a:lnTo>
                  <a:lnTo>
                    <a:pt x="29" y="7"/>
                  </a:lnTo>
                  <a:lnTo>
                    <a:pt x="28" y="8"/>
                  </a:lnTo>
                  <a:lnTo>
                    <a:pt x="27" y="9"/>
                  </a:lnTo>
                  <a:lnTo>
                    <a:pt x="26" y="9"/>
                  </a:lnTo>
                  <a:lnTo>
                    <a:pt x="25" y="8"/>
                  </a:lnTo>
                  <a:lnTo>
                    <a:pt x="24" y="8"/>
                  </a:lnTo>
                  <a:lnTo>
                    <a:pt x="22" y="8"/>
                  </a:lnTo>
                  <a:lnTo>
                    <a:pt x="22" y="9"/>
                  </a:lnTo>
                  <a:lnTo>
                    <a:pt x="21" y="9"/>
                  </a:lnTo>
                  <a:lnTo>
                    <a:pt x="22" y="7"/>
                  </a:lnTo>
                  <a:lnTo>
                    <a:pt x="22" y="6"/>
                  </a:lnTo>
                  <a:lnTo>
                    <a:pt x="22" y="5"/>
                  </a:lnTo>
                  <a:lnTo>
                    <a:pt x="22" y="3"/>
                  </a:lnTo>
                  <a:lnTo>
                    <a:pt x="20" y="2"/>
                  </a:lnTo>
                  <a:lnTo>
                    <a:pt x="20" y="1"/>
                  </a:lnTo>
                  <a:lnTo>
                    <a:pt x="18" y="1"/>
                  </a:lnTo>
                  <a:lnTo>
                    <a:pt x="15" y="2"/>
                  </a:lnTo>
                  <a:lnTo>
                    <a:pt x="15" y="3"/>
                  </a:lnTo>
                  <a:lnTo>
                    <a:pt x="14" y="3"/>
                  </a:lnTo>
                  <a:lnTo>
                    <a:pt x="13" y="3"/>
                  </a:lnTo>
                  <a:lnTo>
                    <a:pt x="14" y="4"/>
                  </a:lnTo>
                  <a:lnTo>
                    <a:pt x="11" y="4"/>
                  </a:lnTo>
                  <a:lnTo>
                    <a:pt x="12" y="7"/>
                  </a:lnTo>
                  <a:lnTo>
                    <a:pt x="14" y="8"/>
                  </a:lnTo>
                  <a:lnTo>
                    <a:pt x="12" y="8"/>
                  </a:lnTo>
                  <a:lnTo>
                    <a:pt x="11" y="8"/>
                  </a:lnTo>
                  <a:lnTo>
                    <a:pt x="11" y="10"/>
                  </a:lnTo>
                  <a:lnTo>
                    <a:pt x="13" y="11"/>
                  </a:lnTo>
                  <a:lnTo>
                    <a:pt x="12" y="13"/>
                  </a:lnTo>
                  <a:lnTo>
                    <a:pt x="11" y="13"/>
                  </a:lnTo>
                  <a:lnTo>
                    <a:pt x="11" y="11"/>
                  </a:lnTo>
                  <a:lnTo>
                    <a:pt x="9" y="10"/>
                  </a:lnTo>
                  <a:lnTo>
                    <a:pt x="9" y="6"/>
                  </a:lnTo>
                  <a:lnTo>
                    <a:pt x="9" y="5"/>
                  </a:lnTo>
                  <a:lnTo>
                    <a:pt x="11" y="3"/>
                  </a:lnTo>
                  <a:lnTo>
                    <a:pt x="11" y="2"/>
                  </a:lnTo>
                  <a:lnTo>
                    <a:pt x="13" y="1"/>
                  </a:lnTo>
                  <a:lnTo>
                    <a:pt x="1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13" name="Freeform 1289"/>
            <p:cNvSpPr>
              <a:spLocks/>
            </p:cNvSpPr>
            <p:nvPr/>
          </p:nvSpPr>
          <p:spPr bwMode="auto">
            <a:xfrm>
              <a:off x="1843" y="1422"/>
              <a:ext cx="66" cy="30"/>
            </a:xfrm>
            <a:custGeom>
              <a:avLst/>
              <a:gdLst>
                <a:gd name="T0" fmla="*/ 0 w 11"/>
                <a:gd name="T1" fmla="*/ 0 h 5"/>
                <a:gd name="T2" fmla="*/ 0 w 11"/>
                <a:gd name="T3" fmla="*/ 432 h 5"/>
                <a:gd name="T4" fmla="*/ 216 w 11"/>
                <a:gd name="T5" fmla="*/ 432 h 5"/>
                <a:gd name="T6" fmla="*/ 432 w 11"/>
                <a:gd name="T7" fmla="*/ 1080 h 5"/>
                <a:gd name="T8" fmla="*/ 648 w 11"/>
                <a:gd name="T9" fmla="*/ 1080 h 5"/>
                <a:gd name="T10" fmla="*/ 864 w 11"/>
                <a:gd name="T11" fmla="*/ 1080 h 5"/>
                <a:gd name="T12" fmla="*/ 864 w 11"/>
                <a:gd name="T13" fmla="*/ 864 h 5"/>
                <a:gd name="T14" fmla="*/ 1728 w 11"/>
                <a:gd name="T15" fmla="*/ 864 h 5"/>
                <a:gd name="T16" fmla="*/ 2376 w 11"/>
                <a:gd name="T17" fmla="*/ 1080 h 5"/>
                <a:gd name="T18" fmla="*/ 2376 w 11"/>
                <a:gd name="T19" fmla="*/ 864 h 5"/>
                <a:gd name="T20" fmla="*/ 1944 w 11"/>
                <a:gd name="T21" fmla="*/ 648 h 5"/>
                <a:gd name="T22" fmla="*/ 2160 w 11"/>
                <a:gd name="T23" fmla="*/ 432 h 5"/>
                <a:gd name="T24" fmla="*/ 1944 w 11"/>
                <a:gd name="T25" fmla="*/ 216 h 5"/>
                <a:gd name="T26" fmla="*/ 1728 w 11"/>
                <a:gd name="T27" fmla="*/ 216 h 5"/>
                <a:gd name="T28" fmla="*/ 1080 w 11"/>
                <a:gd name="T29" fmla="*/ 0 h 5"/>
                <a:gd name="T30" fmla="*/ 432 w 11"/>
                <a:gd name="T31" fmla="*/ 0 h 5"/>
                <a:gd name="T32" fmla="*/ 432 w 11"/>
                <a:gd name="T33" fmla="*/ 0 h 5"/>
                <a:gd name="T34" fmla="*/ 0 w 11"/>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5"/>
                <a:gd name="T56" fmla="*/ 11 w 11"/>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5">
                  <a:moveTo>
                    <a:pt x="0" y="0"/>
                  </a:moveTo>
                  <a:lnTo>
                    <a:pt x="0" y="2"/>
                  </a:lnTo>
                  <a:lnTo>
                    <a:pt x="1" y="2"/>
                  </a:lnTo>
                  <a:lnTo>
                    <a:pt x="2" y="5"/>
                  </a:lnTo>
                  <a:lnTo>
                    <a:pt x="3" y="5"/>
                  </a:lnTo>
                  <a:lnTo>
                    <a:pt x="4" y="5"/>
                  </a:lnTo>
                  <a:lnTo>
                    <a:pt x="4" y="4"/>
                  </a:lnTo>
                  <a:lnTo>
                    <a:pt x="8" y="4"/>
                  </a:lnTo>
                  <a:lnTo>
                    <a:pt x="11" y="5"/>
                  </a:lnTo>
                  <a:lnTo>
                    <a:pt x="11" y="4"/>
                  </a:lnTo>
                  <a:lnTo>
                    <a:pt x="9" y="3"/>
                  </a:lnTo>
                  <a:lnTo>
                    <a:pt x="10" y="2"/>
                  </a:lnTo>
                  <a:lnTo>
                    <a:pt x="9" y="1"/>
                  </a:lnTo>
                  <a:lnTo>
                    <a:pt x="8" y="1"/>
                  </a:lnTo>
                  <a:lnTo>
                    <a:pt x="5" y="0"/>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14" name="Freeform 1290"/>
            <p:cNvSpPr>
              <a:spLocks/>
            </p:cNvSpPr>
            <p:nvPr/>
          </p:nvSpPr>
          <p:spPr bwMode="auto">
            <a:xfrm>
              <a:off x="1843" y="1422"/>
              <a:ext cx="66" cy="30"/>
            </a:xfrm>
            <a:custGeom>
              <a:avLst/>
              <a:gdLst>
                <a:gd name="T0" fmla="*/ 0 w 11"/>
                <a:gd name="T1" fmla="*/ 0 h 5"/>
                <a:gd name="T2" fmla="*/ 0 w 11"/>
                <a:gd name="T3" fmla="*/ 432 h 5"/>
                <a:gd name="T4" fmla="*/ 216 w 11"/>
                <a:gd name="T5" fmla="*/ 432 h 5"/>
                <a:gd name="T6" fmla="*/ 432 w 11"/>
                <a:gd name="T7" fmla="*/ 1080 h 5"/>
                <a:gd name="T8" fmla="*/ 648 w 11"/>
                <a:gd name="T9" fmla="*/ 1080 h 5"/>
                <a:gd name="T10" fmla="*/ 864 w 11"/>
                <a:gd name="T11" fmla="*/ 1080 h 5"/>
                <a:gd name="T12" fmla="*/ 864 w 11"/>
                <a:gd name="T13" fmla="*/ 864 h 5"/>
                <a:gd name="T14" fmla="*/ 1728 w 11"/>
                <a:gd name="T15" fmla="*/ 864 h 5"/>
                <a:gd name="T16" fmla="*/ 2376 w 11"/>
                <a:gd name="T17" fmla="*/ 1080 h 5"/>
                <a:gd name="T18" fmla="*/ 2376 w 11"/>
                <a:gd name="T19" fmla="*/ 864 h 5"/>
                <a:gd name="T20" fmla="*/ 1944 w 11"/>
                <a:gd name="T21" fmla="*/ 648 h 5"/>
                <a:gd name="T22" fmla="*/ 2160 w 11"/>
                <a:gd name="T23" fmla="*/ 432 h 5"/>
                <a:gd name="T24" fmla="*/ 1944 w 11"/>
                <a:gd name="T25" fmla="*/ 216 h 5"/>
                <a:gd name="T26" fmla="*/ 1728 w 11"/>
                <a:gd name="T27" fmla="*/ 216 h 5"/>
                <a:gd name="T28" fmla="*/ 1080 w 11"/>
                <a:gd name="T29" fmla="*/ 0 h 5"/>
                <a:gd name="T30" fmla="*/ 432 w 11"/>
                <a:gd name="T31" fmla="*/ 0 h 5"/>
                <a:gd name="T32" fmla="*/ 432 w 11"/>
                <a:gd name="T33" fmla="*/ 0 h 5"/>
                <a:gd name="T34" fmla="*/ 0 w 11"/>
                <a:gd name="T35" fmla="*/ 0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5"/>
                <a:gd name="T56" fmla="*/ 11 w 11"/>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5">
                  <a:moveTo>
                    <a:pt x="0" y="0"/>
                  </a:moveTo>
                  <a:lnTo>
                    <a:pt x="0" y="2"/>
                  </a:lnTo>
                  <a:lnTo>
                    <a:pt x="1" y="2"/>
                  </a:lnTo>
                  <a:lnTo>
                    <a:pt x="2" y="5"/>
                  </a:lnTo>
                  <a:lnTo>
                    <a:pt x="3" y="5"/>
                  </a:lnTo>
                  <a:lnTo>
                    <a:pt x="4" y="5"/>
                  </a:lnTo>
                  <a:lnTo>
                    <a:pt x="4" y="4"/>
                  </a:lnTo>
                  <a:lnTo>
                    <a:pt x="8" y="4"/>
                  </a:lnTo>
                  <a:lnTo>
                    <a:pt x="11" y="5"/>
                  </a:lnTo>
                  <a:lnTo>
                    <a:pt x="11" y="4"/>
                  </a:lnTo>
                  <a:lnTo>
                    <a:pt x="9" y="3"/>
                  </a:lnTo>
                  <a:lnTo>
                    <a:pt x="10" y="2"/>
                  </a:lnTo>
                  <a:lnTo>
                    <a:pt x="9" y="1"/>
                  </a:lnTo>
                  <a:lnTo>
                    <a:pt x="8" y="1"/>
                  </a:lnTo>
                  <a:lnTo>
                    <a:pt x="5" y="0"/>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15" name="Freeform 1291"/>
            <p:cNvSpPr>
              <a:spLocks/>
            </p:cNvSpPr>
            <p:nvPr/>
          </p:nvSpPr>
          <p:spPr bwMode="auto">
            <a:xfrm>
              <a:off x="1867" y="1530"/>
              <a:ext cx="18" cy="6"/>
            </a:xfrm>
            <a:custGeom>
              <a:avLst/>
              <a:gdLst>
                <a:gd name="T0" fmla="*/ 432 w 3"/>
                <a:gd name="T1" fmla="*/ 0 h 1"/>
                <a:gd name="T2" fmla="*/ 0 w 3"/>
                <a:gd name="T3" fmla="*/ 216 h 1"/>
                <a:gd name="T4" fmla="*/ 0 w 3"/>
                <a:gd name="T5" fmla="*/ 216 h 1"/>
                <a:gd name="T6" fmla="*/ 216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3"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16" name="Freeform 1292"/>
            <p:cNvSpPr>
              <a:spLocks/>
            </p:cNvSpPr>
            <p:nvPr/>
          </p:nvSpPr>
          <p:spPr bwMode="auto">
            <a:xfrm>
              <a:off x="1867" y="1530"/>
              <a:ext cx="18" cy="6"/>
            </a:xfrm>
            <a:custGeom>
              <a:avLst/>
              <a:gdLst>
                <a:gd name="T0" fmla="*/ 432 w 3"/>
                <a:gd name="T1" fmla="*/ 0 h 1"/>
                <a:gd name="T2" fmla="*/ 0 w 3"/>
                <a:gd name="T3" fmla="*/ 216 h 1"/>
                <a:gd name="T4" fmla="*/ 0 w 3"/>
                <a:gd name="T5" fmla="*/ 216 h 1"/>
                <a:gd name="T6" fmla="*/ 216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3"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17" name="Freeform 1293"/>
            <p:cNvSpPr>
              <a:spLocks/>
            </p:cNvSpPr>
            <p:nvPr/>
          </p:nvSpPr>
          <p:spPr bwMode="auto">
            <a:xfrm>
              <a:off x="1843" y="1530"/>
              <a:ext cx="18" cy="6"/>
            </a:xfrm>
            <a:custGeom>
              <a:avLst/>
              <a:gdLst>
                <a:gd name="T0" fmla="*/ 648 w 3"/>
                <a:gd name="T1" fmla="*/ 0 h 1"/>
                <a:gd name="T2" fmla="*/ 648 w 3"/>
                <a:gd name="T3" fmla="*/ 0 h 1"/>
                <a:gd name="T4" fmla="*/ 216 w 3"/>
                <a:gd name="T5" fmla="*/ 216 h 1"/>
                <a:gd name="T6" fmla="*/ 0 w 3"/>
                <a:gd name="T7" fmla="*/ 0 h 1"/>
                <a:gd name="T8" fmla="*/ 216 w 3"/>
                <a:gd name="T9" fmla="*/ 0 h 1"/>
                <a:gd name="T10" fmla="*/ 648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3" y="0"/>
                  </a:lnTo>
                  <a:lnTo>
                    <a:pt x="1" y="1"/>
                  </a:lnTo>
                  <a:lnTo>
                    <a:pt x="0" y="0"/>
                  </a:lnTo>
                  <a:lnTo>
                    <a:pt x="1"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18" name="Freeform 1294"/>
            <p:cNvSpPr>
              <a:spLocks/>
            </p:cNvSpPr>
            <p:nvPr/>
          </p:nvSpPr>
          <p:spPr bwMode="auto">
            <a:xfrm>
              <a:off x="1843" y="1530"/>
              <a:ext cx="18" cy="6"/>
            </a:xfrm>
            <a:custGeom>
              <a:avLst/>
              <a:gdLst>
                <a:gd name="T0" fmla="*/ 648 w 3"/>
                <a:gd name="T1" fmla="*/ 0 h 1"/>
                <a:gd name="T2" fmla="*/ 648 w 3"/>
                <a:gd name="T3" fmla="*/ 0 h 1"/>
                <a:gd name="T4" fmla="*/ 216 w 3"/>
                <a:gd name="T5" fmla="*/ 216 h 1"/>
                <a:gd name="T6" fmla="*/ 0 w 3"/>
                <a:gd name="T7" fmla="*/ 0 h 1"/>
                <a:gd name="T8" fmla="*/ 216 w 3"/>
                <a:gd name="T9" fmla="*/ 0 h 1"/>
                <a:gd name="T10" fmla="*/ 648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3" y="0"/>
                  </a:moveTo>
                  <a:lnTo>
                    <a:pt x="3" y="0"/>
                  </a:lnTo>
                  <a:lnTo>
                    <a:pt x="1" y="1"/>
                  </a:lnTo>
                  <a:lnTo>
                    <a:pt x="0" y="0"/>
                  </a:lnTo>
                  <a:lnTo>
                    <a:pt x="1"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19" name="Freeform 1295"/>
            <p:cNvSpPr>
              <a:spLocks/>
            </p:cNvSpPr>
            <p:nvPr/>
          </p:nvSpPr>
          <p:spPr bwMode="auto">
            <a:xfrm>
              <a:off x="1885" y="1536"/>
              <a:ext cx="12" cy="6"/>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20" name="Freeform 1296"/>
            <p:cNvSpPr>
              <a:spLocks/>
            </p:cNvSpPr>
            <p:nvPr/>
          </p:nvSpPr>
          <p:spPr bwMode="auto">
            <a:xfrm>
              <a:off x="1885" y="1536"/>
              <a:ext cx="12" cy="6"/>
            </a:xfrm>
            <a:custGeom>
              <a:avLst/>
              <a:gdLst>
                <a:gd name="T0" fmla="*/ 216 w 2"/>
                <a:gd name="T1" fmla="*/ 216 h 1"/>
                <a:gd name="T2" fmla="*/ 0 w 2"/>
                <a:gd name="T3" fmla="*/ 216 h 1"/>
                <a:gd name="T4" fmla="*/ 216 w 2"/>
                <a:gd name="T5" fmla="*/ 0 h 1"/>
                <a:gd name="T6" fmla="*/ 216 w 2"/>
                <a:gd name="T7" fmla="*/ 0 h 1"/>
                <a:gd name="T8" fmla="*/ 432 w 2"/>
                <a:gd name="T9" fmla="*/ 0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1" y="0"/>
                  </a:lnTo>
                  <a:lnTo>
                    <a:pt x="2"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21" name="Freeform 1297"/>
            <p:cNvSpPr>
              <a:spLocks/>
            </p:cNvSpPr>
            <p:nvPr/>
          </p:nvSpPr>
          <p:spPr bwMode="auto">
            <a:xfrm>
              <a:off x="1855" y="1536"/>
              <a:ext cx="18" cy="12"/>
            </a:xfrm>
            <a:custGeom>
              <a:avLst/>
              <a:gdLst>
                <a:gd name="T0" fmla="*/ 216 w 3"/>
                <a:gd name="T1" fmla="*/ 216 h 2"/>
                <a:gd name="T2" fmla="*/ 432 w 3"/>
                <a:gd name="T3" fmla="*/ 0 h 2"/>
                <a:gd name="T4" fmla="*/ 648 w 3"/>
                <a:gd name="T5" fmla="*/ 216 h 2"/>
                <a:gd name="T6" fmla="*/ 648 w 3"/>
                <a:gd name="T7" fmla="*/ 216 h 2"/>
                <a:gd name="T8" fmla="*/ 432 w 3"/>
                <a:gd name="T9" fmla="*/ 432 h 2"/>
                <a:gd name="T10" fmla="*/ 0 w 3"/>
                <a:gd name="T11" fmla="*/ 432 h 2"/>
                <a:gd name="T12" fmla="*/ 0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2" y="0"/>
                  </a:lnTo>
                  <a:lnTo>
                    <a:pt x="3" y="1"/>
                  </a:lnTo>
                  <a:lnTo>
                    <a:pt x="2" y="2"/>
                  </a:lnTo>
                  <a:lnTo>
                    <a:pt x="0" y="2"/>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22" name="Freeform 1298"/>
            <p:cNvSpPr>
              <a:spLocks/>
            </p:cNvSpPr>
            <p:nvPr/>
          </p:nvSpPr>
          <p:spPr bwMode="auto">
            <a:xfrm>
              <a:off x="1855" y="1536"/>
              <a:ext cx="18" cy="12"/>
            </a:xfrm>
            <a:custGeom>
              <a:avLst/>
              <a:gdLst>
                <a:gd name="T0" fmla="*/ 216 w 3"/>
                <a:gd name="T1" fmla="*/ 216 h 2"/>
                <a:gd name="T2" fmla="*/ 432 w 3"/>
                <a:gd name="T3" fmla="*/ 0 h 2"/>
                <a:gd name="T4" fmla="*/ 648 w 3"/>
                <a:gd name="T5" fmla="*/ 216 h 2"/>
                <a:gd name="T6" fmla="*/ 648 w 3"/>
                <a:gd name="T7" fmla="*/ 216 h 2"/>
                <a:gd name="T8" fmla="*/ 432 w 3"/>
                <a:gd name="T9" fmla="*/ 432 h 2"/>
                <a:gd name="T10" fmla="*/ 0 w 3"/>
                <a:gd name="T11" fmla="*/ 432 h 2"/>
                <a:gd name="T12" fmla="*/ 0 w 3"/>
                <a:gd name="T13" fmla="*/ 432 h 2"/>
                <a:gd name="T14" fmla="*/ 216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1" y="1"/>
                  </a:moveTo>
                  <a:lnTo>
                    <a:pt x="2" y="0"/>
                  </a:lnTo>
                  <a:lnTo>
                    <a:pt x="3" y="1"/>
                  </a:lnTo>
                  <a:lnTo>
                    <a:pt x="2" y="2"/>
                  </a:lnTo>
                  <a:lnTo>
                    <a:pt x="0" y="2"/>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23" name="Rectangle 1299"/>
            <p:cNvSpPr>
              <a:spLocks noChangeArrowheads="1"/>
            </p:cNvSpPr>
            <p:nvPr/>
          </p:nvSpPr>
          <p:spPr bwMode="auto">
            <a:xfrm>
              <a:off x="1867" y="1554"/>
              <a:ext cx="1"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124" name="Rectangle 1300"/>
            <p:cNvSpPr>
              <a:spLocks noChangeArrowheads="1"/>
            </p:cNvSpPr>
            <p:nvPr/>
          </p:nvSpPr>
          <p:spPr bwMode="auto">
            <a:xfrm>
              <a:off x="1867" y="1554"/>
              <a:ext cx="1"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125" name="Freeform 1301"/>
            <p:cNvSpPr>
              <a:spLocks/>
            </p:cNvSpPr>
            <p:nvPr/>
          </p:nvSpPr>
          <p:spPr bwMode="auto">
            <a:xfrm>
              <a:off x="1891" y="1560"/>
              <a:ext cx="30" cy="30"/>
            </a:xfrm>
            <a:custGeom>
              <a:avLst/>
              <a:gdLst>
                <a:gd name="T0" fmla="*/ 432 w 5"/>
                <a:gd name="T1" fmla="*/ 0 h 5"/>
                <a:gd name="T2" fmla="*/ 0 w 5"/>
                <a:gd name="T3" fmla="*/ 432 h 5"/>
                <a:gd name="T4" fmla="*/ 0 w 5"/>
                <a:gd name="T5" fmla="*/ 864 h 5"/>
                <a:gd name="T6" fmla="*/ 216 w 5"/>
                <a:gd name="T7" fmla="*/ 1080 h 5"/>
                <a:gd name="T8" fmla="*/ 648 w 5"/>
                <a:gd name="T9" fmla="*/ 864 h 5"/>
                <a:gd name="T10" fmla="*/ 1080 w 5"/>
                <a:gd name="T11" fmla="*/ 648 h 5"/>
                <a:gd name="T12" fmla="*/ 1080 w 5"/>
                <a:gd name="T13" fmla="*/ 432 h 5"/>
                <a:gd name="T14" fmla="*/ 864 w 5"/>
                <a:gd name="T15" fmla="*/ 432 h 5"/>
                <a:gd name="T16" fmla="*/ 864 w 5"/>
                <a:gd name="T17" fmla="*/ 216 h 5"/>
                <a:gd name="T18" fmla="*/ 432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2" y="0"/>
                  </a:moveTo>
                  <a:lnTo>
                    <a:pt x="0" y="2"/>
                  </a:lnTo>
                  <a:lnTo>
                    <a:pt x="0" y="4"/>
                  </a:lnTo>
                  <a:lnTo>
                    <a:pt x="1" y="5"/>
                  </a:lnTo>
                  <a:lnTo>
                    <a:pt x="3" y="4"/>
                  </a:lnTo>
                  <a:lnTo>
                    <a:pt x="5" y="3"/>
                  </a:lnTo>
                  <a:lnTo>
                    <a:pt x="5" y="2"/>
                  </a:lnTo>
                  <a:lnTo>
                    <a:pt x="4" y="2"/>
                  </a:lnTo>
                  <a:lnTo>
                    <a:pt x="4"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26" name="Freeform 1302"/>
            <p:cNvSpPr>
              <a:spLocks/>
            </p:cNvSpPr>
            <p:nvPr/>
          </p:nvSpPr>
          <p:spPr bwMode="auto">
            <a:xfrm>
              <a:off x="1891" y="1560"/>
              <a:ext cx="30" cy="30"/>
            </a:xfrm>
            <a:custGeom>
              <a:avLst/>
              <a:gdLst>
                <a:gd name="T0" fmla="*/ 432 w 5"/>
                <a:gd name="T1" fmla="*/ 0 h 5"/>
                <a:gd name="T2" fmla="*/ 0 w 5"/>
                <a:gd name="T3" fmla="*/ 432 h 5"/>
                <a:gd name="T4" fmla="*/ 0 w 5"/>
                <a:gd name="T5" fmla="*/ 864 h 5"/>
                <a:gd name="T6" fmla="*/ 216 w 5"/>
                <a:gd name="T7" fmla="*/ 1080 h 5"/>
                <a:gd name="T8" fmla="*/ 648 w 5"/>
                <a:gd name="T9" fmla="*/ 864 h 5"/>
                <a:gd name="T10" fmla="*/ 1080 w 5"/>
                <a:gd name="T11" fmla="*/ 648 h 5"/>
                <a:gd name="T12" fmla="*/ 1080 w 5"/>
                <a:gd name="T13" fmla="*/ 432 h 5"/>
                <a:gd name="T14" fmla="*/ 864 w 5"/>
                <a:gd name="T15" fmla="*/ 432 h 5"/>
                <a:gd name="T16" fmla="*/ 864 w 5"/>
                <a:gd name="T17" fmla="*/ 216 h 5"/>
                <a:gd name="T18" fmla="*/ 432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5"/>
                <a:gd name="T32" fmla="*/ 5 w 5"/>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5">
                  <a:moveTo>
                    <a:pt x="2" y="0"/>
                  </a:moveTo>
                  <a:lnTo>
                    <a:pt x="0" y="2"/>
                  </a:lnTo>
                  <a:lnTo>
                    <a:pt x="0" y="4"/>
                  </a:lnTo>
                  <a:lnTo>
                    <a:pt x="1" y="5"/>
                  </a:lnTo>
                  <a:lnTo>
                    <a:pt x="3" y="4"/>
                  </a:lnTo>
                  <a:lnTo>
                    <a:pt x="5" y="3"/>
                  </a:lnTo>
                  <a:lnTo>
                    <a:pt x="5" y="2"/>
                  </a:lnTo>
                  <a:lnTo>
                    <a:pt x="4" y="2"/>
                  </a:lnTo>
                  <a:lnTo>
                    <a:pt x="4"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27" name="Freeform 1303"/>
            <p:cNvSpPr>
              <a:spLocks/>
            </p:cNvSpPr>
            <p:nvPr/>
          </p:nvSpPr>
          <p:spPr bwMode="auto">
            <a:xfrm>
              <a:off x="1915" y="1554"/>
              <a:ext cx="6" cy="6"/>
            </a:xfrm>
            <a:custGeom>
              <a:avLst/>
              <a:gdLst>
                <a:gd name="T0" fmla="*/ 216 w 1"/>
                <a:gd name="T1" fmla="*/ 0 h 1"/>
                <a:gd name="T2" fmla="*/ 0 w 1"/>
                <a:gd name="T3" fmla="*/ 216 h 1"/>
                <a:gd name="T4" fmla="*/ 0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0"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28" name="Freeform 1304"/>
            <p:cNvSpPr>
              <a:spLocks/>
            </p:cNvSpPr>
            <p:nvPr/>
          </p:nvSpPr>
          <p:spPr bwMode="auto">
            <a:xfrm>
              <a:off x="1915" y="1554"/>
              <a:ext cx="6" cy="6"/>
            </a:xfrm>
            <a:custGeom>
              <a:avLst/>
              <a:gdLst>
                <a:gd name="T0" fmla="*/ 216 w 1"/>
                <a:gd name="T1" fmla="*/ 0 h 1"/>
                <a:gd name="T2" fmla="*/ 0 w 1"/>
                <a:gd name="T3" fmla="*/ 216 h 1"/>
                <a:gd name="T4" fmla="*/ 0 w 1"/>
                <a:gd name="T5" fmla="*/ 216 h 1"/>
                <a:gd name="T6" fmla="*/ 0 w 1"/>
                <a:gd name="T7" fmla="*/ 0 h 1"/>
                <a:gd name="T8" fmla="*/ 216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0"/>
                  </a:moveTo>
                  <a:lnTo>
                    <a:pt x="0"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29" name="Freeform 1305"/>
            <p:cNvSpPr>
              <a:spLocks/>
            </p:cNvSpPr>
            <p:nvPr/>
          </p:nvSpPr>
          <p:spPr bwMode="auto">
            <a:xfrm>
              <a:off x="1927" y="1566"/>
              <a:ext cx="12" cy="6"/>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30" name="Freeform 1306"/>
            <p:cNvSpPr>
              <a:spLocks/>
            </p:cNvSpPr>
            <p:nvPr/>
          </p:nvSpPr>
          <p:spPr bwMode="auto">
            <a:xfrm>
              <a:off x="1927" y="1566"/>
              <a:ext cx="12" cy="6"/>
            </a:xfrm>
            <a:custGeom>
              <a:avLst/>
              <a:gdLst>
                <a:gd name="T0" fmla="*/ 216 w 2"/>
                <a:gd name="T1" fmla="*/ 216 h 1"/>
                <a:gd name="T2" fmla="*/ 0 w 2"/>
                <a:gd name="T3" fmla="*/ 216 h 1"/>
                <a:gd name="T4" fmla="*/ 0 w 2"/>
                <a:gd name="T5" fmla="*/ 0 h 1"/>
                <a:gd name="T6" fmla="*/ 216 w 2"/>
                <a:gd name="T7" fmla="*/ 0 h 1"/>
                <a:gd name="T8" fmla="*/ 432 w 2"/>
                <a:gd name="T9" fmla="*/ 216 h 1"/>
                <a:gd name="T10" fmla="*/ 216 w 2"/>
                <a:gd name="T11" fmla="*/ 216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1"/>
                  </a:moveTo>
                  <a:lnTo>
                    <a:pt x="0" y="1"/>
                  </a:lnTo>
                  <a:lnTo>
                    <a:pt x="0" y="0"/>
                  </a:lnTo>
                  <a:lnTo>
                    <a:pt x="1" y="0"/>
                  </a:lnTo>
                  <a:lnTo>
                    <a:pt x="2"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31" name="Freeform 1307"/>
            <p:cNvSpPr>
              <a:spLocks/>
            </p:cNvSpPr>
            <p:nvPr/>
          </p:nvSpPr>
          <p:spPr bwMode="auto">
            <a:xfrm>
              <a:off x="1753" y="1566"/>
              <a:ext cx="12" cy="6"/>
            </a:xfrm>
            <a:custGeom>
              <a:avLst/>
              <a:gdLst>
                <a:gd name="T0" fmla="*/ 216 w 2"/>
                <a:gd name="T1" fmla="*/ 0 h 1"/>
                <a:gd name="T2" fmla="*/ 432 w 2"/>
                <a:gd name="T3" fmla="*/ 216 h 1"/>
                <a:gd name="T4" fmla="*/ 216 w 2"/>
                <a:gd name="T5" fmla="*/ 216 h 1"/>
                <a:gd name="T6" fmla="*/ 0 w 2"/>
                <a:gd name="T7" fmla="*/ 216 h 1"/>
                <a:gd name="T8" fmla="*/ 216 w 2"/>
                <a:gd name="T9" fmla="*/ 216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1"/>
                  </a:lnTo>
                  <a:lnTo>
                    <a:pt x="1" y="1"/>
                  </a:lnTo>
                  <a:lnTo>
                    <a:pt x="0" y="1"/>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32" name="Freeform 1308"/>
            <p:cNvSpPr>
              <a:spLocks/>
            </p:cNvSpPr>
            <p:nvPr/>
          </p:nvSpPr>
          <p:spPr bwMode="auto">
            <a:xfrm>
              <a:off x="1753" y="1566"/>
              <a:ext cx="12" cy="6"/>
            </a:xfrm>
            <a:custGeom>
              <a:avLst/>
              <a:gdLst>
                <a:gd name="T0" fmla="*/ 216 w 2"/>
                <a:gd name="T1" fmla="*/ 0 h 1"/>
                <a:gd name="T2" fmla="*/ 432 w 2"/>
                <a:gd name="T3" fmla="*/ 216 h 1"/>
                <a:gd name="T4" fmla="*/ 216 w 2"/>
                <a:gd name="T5" fmla="*/ 216 h 1"/>
                <a:gd name="T6" fmla="*/ 0 w 2"/>
                <a:gd name="T7" fmla="*/ 216 h 1"/>
                <a:gd name="T8" fmla="*/ 216 w 2"/>
                <a:gd name="T9" fmla="*/ 216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1"/>
                  </a:lnTo>
                  <a:lnTo>
                    <a:pt x="1" y="1"/>
                  </a:lnTo>
                  <a:lnTo>
                    <a:pt x="0" y="1"/>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33" name="Freeform 1309"/>
            <p:cNvSpPr>
              <a:spLocks/>
            </p:cNvSpPr>
            <p:nvPr/>
          </p:nvSpPr>
          <p:spPr bwMode="auto">
            <a:xfrm>
              <a:off x="1795" y="1620"/>
              <a:ext cx="6" cy="6"/>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34" name="Freeform 1310"/>
            <p:cNvSpPr>
              <a:spLocks/>
            </p:cNvSpPr>
            <p:nvPr/>
          </p:nvSpPr>
          <p:spPr bwMode="auto">
            <a:xfrm>
              <a:off x="1795" y="1620"/>
              <a:ext cx="6" cy="6"/>
            </a:xfrm>
            <a:custGeom>
              <a:avLst/>
              <a:gdLst>
                <a:gd name="T0" fmla="*/ 0 w 1"/>
                <a:gd name="T1" fmla="*/ 0 h 1"/>
                <a:gd name="T2" fmla="*/ 216 w 1"/>
                <a:gd name="T3" fmla="*/ 0 h 1"/>
                <a:gd name="T4" fmla="*/ 216 w 1"/>
                <a:gd name="T5" fmla="*/ 0 h 1"/>
                <a:gd name="T6" fmla="*/ 216 w 1"/>
                <a:gd name="T7" fmla="*/ 216 h 1"/>
                <a:gd name="T8" fmla="*/ 216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35" name="Freeform 1311"/>
            <p:cNvSpPr>
              <a:spLocks/>
            </p:cNvSpPr>
            <p:nvPr/>
          </p:nvSpPr>
          <p:spPr bwMode="auto">
            <a:xfrm>
              <a:off x="1783" y="1620"/>
              <a:ext cx="6" cy="12"/>
            </a:xfrm>
            <a:custGeom>
              <a:avLst/>
              <a:gdLst>
                <a:gd name="T0" fmla="*/ 0 w 1"/>
                <a:gd name="T1" fmla="*/ 0 h 2"/>
                <a:gd name="T2" fmla="*/ 0 w 1"/>
                <a:gd name="T3" fmla="*/ 0 h 2"/>
                <a:gd name="T4" fmla="*/ 216 w 1"/>
                <a:gd name="T5" fmla="*/ 0 h 2"/>
                <a:gd name="T6" fmla="*/ 216 w 1"/>
                <a:gd name="T7" fmla="*/ 432 h 2"/>
                <a:gd name="T8" fmla="*/ 0 w 1"/>
                <a:gd name="T9" fmla="*/ 43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0"/>
                  </a:lnTo>
                  <a:lnTo>
                    <a:pt x="1" y="2"/>
                  </a:lnTo>
                  <a:lnTo>
                    <a:pt x="0"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36" name="Freeform 1312"/>
            <p:cNvSpPr>
              <a:spLocks/>
            </p:cNvSpPr>
            <p:nvPr/>
          </p:nvSpPr>
          <p:spPr bwMode="auto">
            <a:xfrm>
              <a:off x="1783" y="1620"/>
              <a:ext cx="6" cy="12"/>
            </a:xfrm>
            <a:custGeom>
              <a:avLst/>
              <a:gdLst>
                <a:gd name="T0" fmla="*/ 0 w 1"/>
                <a:gd name="T1" fmla="*/ 0 h 2"/>
                <a:gd name="T2" fmla="*/ 0 w 1"/>
                <a:gd name="T3" fmla="*/ 0 h 2"/>
                <a:gd name="T4" fmla="*/ 216 w 1"/>
                <a:gd name="T5" fmla="*/ 0 h 2"/>
                <a:gd name="T6" fmla="*/ 216 w 1"/>
                <a:gd name="T7" fmla="*/ 432 h 2"/>
                <a:gd name="T8" fmla="*/ 0 w 1"/>
                <a:gd name="T9" fmla="*/ 432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1" y="0"/>
                  </a:lnTo>
                  <a:lnTo>
                    <a:pt x="1" y="2"/>
                  </a:lnTo>
                  <a:lnTo>
                    <a:pt x="0"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37" name="Freeform 1313"/>
            <p:cNvSpPr>
              <a:spLocks/>
            </p:cNvSpPr>
            <p:nvPr/>
          </p:nvSpPr>
          <p:spPr bwMode="auto">
            <a:xfrm>
              <a:off x="1753" y="1626"/>
              <a:ext cx="90" cy="84"/>
            </a:xfrm>
            <a:custGeom>
              <a:avLst/>
              <a:gdLst>
                <a:gd name="T0" fmla="*/ 648 w 15"/>
                <a:gd name="T1" fmla="*/ 216 h 14"/>
                <a:gd name="T2" fmla="*/ 648 w 15"/>
                <a:gd name="T3" fmla="*/ 0 h 14"/>
                <a:gd name="T4" fmla="*/ 864 w 15"/>
                <a:gd name="T5" fmla="*/ 0 h 14"/>
                <a:gd name="T6" fmla="*/ 864 w 15"/>
                <a:gd name="T7" fmla="*/ 432 h 14"/>
                <a:gd name="T8" fmla="*/ 1296 w 15"/>
                <a:gd name="T9" fmla="*/ 648 h 14"/>
                <a:gd name="T10" fmla="*/ 1296 w 15"/>
                <a:gd name="T11" fmla="*/ 648 h 14"/>
                <a:gd name="T12" fmla="*/ 1728 w 15"/>
                <a:gd name="T13" fmla="*/ 864 h 14"/>
                <a:gd name="T14" fmla="*/ 1944 w 15"/>
                <a:gd name="T15" fmla="*/ 1080 h 14"/>
                <a:gd name="T16" fmla="*/ 2592 w 15"/>
                <a:gd name="T17" fmla="*/ 1296 h 14"/>
                <a:gd name="T18" fmla="*/ 2808 w 15"/>
                <a:gd name="T19" fmla="*/ 1728 h 14"/>
                <a:gd name="T20" fmla="*/ 2592 w 15"/>
                <a:gd name="T21" fmla="*/ 2160 h 14"/>
                <a:gd name="T22" fmla="*/ 3240 w 15"/>
                <a:gd name="T23" fmla="*/ 2160 h 14"/>
                <a:gd name="T24" fmla="*/ 3240 w 15"/>
                <a:gd name="T25" fmla="*/ 2376 h 14"/>
                <a:gd name="T26" fmla="*/ 3240 w 15"/>
                <a:gd name="T27" fmla="*/ 2592 h 14"/>
                <a:gd name="T28" fmla="*/ 2592 w 15"/>
                <a:gd name="T29" fmla="*/ 2592 h 14"/>
                <a:gd name="T30" fmla="*/ 2376 w 15"/>
                <a:gd name="T31" fmla="*/ 2376 h 14"/>
                <a:gd name="T32" fmla="*/ 2376 w 15"/>
                <a:gd name="T33" fmla="*/ 2160 h 14"/>
                <a:gd name="T34" fmla="*/ 2160 w 15"/>
                <a:gd name="T35" fmla="*/ 2160 h 14"/>
                <a:gd name="T36" fmla="*/ 1944 w 15"/>
                <a:gd name="T37" fmla="*/ 2160 h 14"/>
                <a:gd name="T38" fmla="*/ 1728 w 15"/>
                <a:gd name="T39" fmla="*/ 2592 h 14"/>
                <a:gd name="T40" fmla="*/ 1512 w 15"/>
                <a:gd name="T41" fmla="*/ 2592 h 14"/>
                <a:gd name="T42" fmla="*/ 1080 w 15"/>
                <a:gd name="T43" fmla="*/ 3024 h 14"/>
                <a:gd name="T44" fmla="*/ 864 w 15"/>
                <a:gd name="T45" fmla="*/ 3024 h 14"/>
                <a:gd name="T46" fmla="*/ 648 w 15"/>
                <a:gd name="T47" fmla="*/ 2592 h 14"/>
                <a:gd name="T48" fmla="*/ 216 w 15"/>
                <a:gd name="T49" fmla="*/ 2376 h 14"/>
                <a:gd name="T50" fmla="*/ 0 w 15"/>
                <a:gd name="T51" fmla="*/ 2376 h 14"/>
                <a:gd name="T52" fmla="*/ 432 w 15"/>
                <a:gd name="T53" fmla="*/ 1296 h 14"/>
                <a:gd name="T54" fmla="*/ 648 w 15"/>
                <a:gd name="T55" fmla="*/ 432 h 14"/>
                <a:gd name="T56" fmla="*/ 648 w 15"/>
                <a:gd name="T57" fmla="*/ 216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
                <a:gd name="T88" fmla="*/ 0 h 14"/>
                <a:gd name="T89" fmla="*/ 15 w 15"/>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 h="14">
                  <a:moveTo>
                    <a:pt x="3" y="1"/>
                  </a:moveTo>
                  <a:lnTo>
                    <a:pt x="3" y="0"/>
                  </a:lnTo>
                  <a:lnTo>
                    <a:pt x="4" y="0"/>
                  </a:lnTo>
                  <a:lnTo>
                    <a:pt x="4" y="2"/>
                  </a:lnTo>
                  <a:lnTo>
                    <a:pt x="6" y="3"/>
                  </a:lnTo>
                  <a:lnTo>
                    <a:pt x="8" y="4"/>
                  </a:lnTo>
                  <a:lnTo>
                    <a:pt x="9" y="5"/>
                  </a:lnTo>
                  <a:lnTo>
                    <a:pt x="12" y="6"/>
                  </a:lnTo>
                  <a:lnTo>
                    <a:pt x="13" y="8"/>
                  </a:lnTo>
                  <a:lnTo>
                    <a:pt x="12" y="10"/>
                  </a:lnTo>
                  <a:lnTo>
                    <a:pt x="15" y="10"/>
                  </a:lnTo>
                  <a:lnTo>
                    <a:pt x="15" y="11"/>
                  </a:lnTo>
                  <a:lnTo>
                    <a:pt x="15" y="12"/>
                  </a:lnTo>
                  <a:lnTo>
                    <a:pt x="12" y="12"/>
                  </a:lnTo>
                  <a:lnTo>
                    <a:pt x="11" y="11"/>
                  </a:lnTo>
                  <a:lnTo>
                    <a:pt x="11" y="10"/>
                  </a:lnTo>
                  <a:lnTo>
                    <a:pt x="10" y="10"/>
                  </a:lnTo>
                  <a:lnTo>
                    <a:pt x="9" y="10"/>
                  </a:lnTo>
                  <a:lnTo>
                    <a:pt x="8" y="12"/>
                  </a:lnTo>
                  <a:lnTo>
                    <a:pt x="7" y="12"/>
                  </a:lnTo>
                  <a:lnTo>
                    <a:pt x="5" y="14"/>
                  </a:lnTo>
                  <a:lnTo>
                    <a:pt x="4" y="14"/>
                  </a:lnTo>
                  <a:lnTo>
                    <a:pt x="3" y="12"/>
                  </a:lnTo>
                  <a:lnTo>
                    <a:pt x="1" y="11"/>
                  </a:lnTo>
                  <a:lnTo>
                    <a:pt x="0" y="11"/>
                  </a:lnTo>
                  <a:lnTo>
                    <a:pt x="2" y="6"/>
                  </a:lnTo>
                  <a:lnTo>
                    <a:pt x="3" y="2"/>
                  </a:lnTo>
                  <a:lnTo>
                    <a:pt x="3"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38" name="Freeform 1314"/>
            <p:cNvSpPr>
              <a:spLocks/>
            </p:cNvSpPr>
            <p:nvPr/>
          </p:nvSpPr>
          <p:spPr bwMode="auto">
            <a:xfrm>
              <a:off x="1753" y="1626"/>
              <a:ext cx="90" cy="84"/>
            </a:xfrm>
            <a:custGeom>
              <a:avLst/>
              <a:gdLst>
                <a:gd name="T0" fmla="*/ 648 w 15"/>
                <a:gd name="T1" fmla="*/ 216 h 14"/>
                <a:gd name="T2" fmla="*/ 648 w 15"/>
                <a:gd name="T3" fmla="*/ 0 h 14"/>
                <a:gd name="T4" fmla="*/ 864 w 15"/>
                <a:gd name="T5" fmla="*/ 0 h 14"/>
                <a:gd name="T6" fmla="*/ 864 w 15"/>
                <a:gd name="T7" fmla="*/ 432 h 14"/>
                <a:gd name="T8" fmla="*/ 1296 w 15"/>
                <a:gd name="T9" fmla="*/ 648 h 14"/>
                <a:gd name="T10" fmla="*/ 1296 w 15"/>
                <a:gd name="T11" fmla="*/ 648 h 14"/>
                <a:gd name="T12" fmla="*/ 1728 w 15"/>
                <a:gd name="T13" fmla="*/ 864 h 14"/>
                <a:gd name="T14" fmla="*/ 1944 w 15"/>
                <a:gd name="T15" fmla="*/ 1080 h 14"/>
                <a:gd name="T16" fmla="*/ 2592 w 15"/>
                <a:gd name="T17" fmla="*/ 1296 h 14"/>
                <a:gd name="T18" fmla="*/ 2808 w 15"/>
                <a:gd name="T19" fmla="*/ 1728 h 14"/>
                <a:gd name="T20" fmla="*/ 2592 w 15"/>
                <a:gd name="T21" fmla="*/ 2160 h 14"/>
                <a:gd name="T22" fmla="*/ 3240 w 15"/>
                <a:gd name="T23" fmla="*/ 2160 h 14"/>
                <a:gd name="T24" fmla="*/ 3240 w 15"/>
                <a:gd name="T25" fmla="*/ 2376 h 14"/>
                <a:gd name="T26" fmla="*/ 3240 w 15"/>
                <a:gd name="T27" fmla="*/ 2592 h 14"/>
                <a:gd name="T28" fmla="*/ 2592 w 15"/>
                <a:gd name="T29" fmla="*/ 2592 h 14"/>
                <a:gd name="T30" fmla="*/ 2376 w 15"/>
                <a:gd name="T31" fmla="*/ 2376 h 14"/>
                <a:gd name="T32" fmla="*/ 2376 w 15"/>
                <a:gd name="T33" fmla="*/ 2160 h 14"/>
                <a:gd name="T34" fmla="*/ 2160 w 15"/>
                <a:gd name="T35" fmla="*/ 2160 h 14"/>
                <a:gd name="T36" fmla="*/ 1944 w 15"/>
                <a:gd name="T37" fmla="*/ 2160 h 14"/>
                <a:gd name="T38" fmla="*/ 1728 w 15"/>
                <a:gd name="T39" fmla="*/ 2592 h 14"/>
                <a:gd name="T40" fmla="*/ 1512 w 15"/>
                <a:gd name="T41" fmla="*/ 2592 h 14"/>
                <a:gd name="T42" fmla="*/ 1080 w 15"/>
                <a:gd name="T43" fmla="*/ 3024 h 14"/>
                <a:gd name="T44" fmla="*/ 864 w 15"/>
                <a:gd name="T45" fmla="*/ 3024 h 14"/>
                <a:gd name="T46" fmla="*/ 648 w 15"/>
                <a:gd name="T47" fmla="*/ 2592 h 14"/>
                <a:gd name="T48" fmla="*/ 216 w 15"/>
                <a:gd name="T49" fmla="*/ 2376 h 14"/>
                <a:gd name="T50" fmla="*/ 0 w 15"/>
                <a:gd name="T51" fmla="*/ 2376 h 14"/>
                <a:gd name="T52" fmla="*/ 432 w 15"/>
                <a:gd name="T53" fmla="*/ 1296 h 14"/>
                <a:gd name="T54" fmla="*/ 648 w 15"/>
                <a:gd name="T55" fmla="*/ 432 h 14"/>
                <a:gd name="T56" fmla="*/ 648 w 15"/>
                <a:gd name="T57" fmla="*/ 216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
                <a:gd name="T88" fmla="*/ 0 h 14"/>
                <a:gd name="T89" fmla="*/ 15 w 15"/>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 h="14">
                  <a:moveTo>
                    <a:pt x="3" y="1"/>
                  </a:moveTo>
                  <a:lnTo>
                    <a:pt x="3" y="0"/>
                  </a:lnTo>
                  <a:lnTo>
                    <a:pt x="4" y="0"/>
                  </a:lnTo>
                  <a:lnTo>
                    <a:pt x="4" y="2"/>
                  </a:lnTo>
                  <a:lnTo>
                    <a:pt x="6" y="3"/>
                  </a:lnTo>
                  <a:lnTo>
                    <a:pt x="8" y="4"/>
                  </a:lnTo>
                  <a:lnTo>
                    <a:pt x="9" y="5"/>
                  </a:lnTo>
                  <a:lnTo>
                    <a:pt x="12" y="6"/>
                  </a:lnTo>
                  <a:lnTo>
                    <a:pt x="13" y="8"/>
                  </a:lnTo>
                  <a:lnTo>
                    <a:pt x="12" y="10"/>
                  </a:lnTo>
                  <a:lnTo>
                    <a:pt x="15" y="10"/>
                  </a:lnTo>
                  <a:lnTo>
                    <a:pt x="15" y="11"/>
                  </a:lnTo>
                  <a:lnTo>
                    <a:pt x="15" y="12"/>
                  </a:lnTo>
                  <a:lnTo>
                    <a:pt x="12" y="12"/>
                  </a:lnTo>
                  <a:lnTo>
                    <a:pt x="11" y="11"/>
                  </a:lnTo>
                  <a:lnTo>
                    <a:pt x="11" y="10"/>
                  </a:lnTo>
                  <a:lnTo>
                    <a:pt x="10" y="10"/>
                  </a:lnTo>
                  <a:lnTo>
                    <a:pt x="9" y="10"/>
                  </a:lnTo>
                  <a:lnTo>
                    <a:pt x="8" y="12"/>
                  </a:lnTo>
                  <a:lnTo>
                    <a:pt x="7" y="12"/>
                  </a:lnTo>
                  <a:lnTo>
                    <a:pt x="5" y="14"/>
                  </a:lnTo>
                  <a:lnTo>
                    <a:pt x="4" y="14"/>
                  </a:lnTo>
                  <a:lnTo>
                    <a:pt x="3" y="12"/>
                  </a:lnTo>
                  <a:lnTo>
                    <a:pt x="1" y="11"/>
                  </a:lnTo>
                  <a:lnTo>
                    <a:pt x="0" y="11"/>
                  </a:lnTo>
                  <a:lnTo>
                    <a:pt x="2" y="6"/>
                  </a:lnTo>
                  <a:lnTo>
                    <a:pt x="3" y="2"/>
                  </a:lnTo>
                  <a:lnTo>
                    <a:pt x="3"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39" name="Freeform 1315"/>
            <p:cNvSpPr>
              <a:spLocks/>
            </p:cNvSpPr>
            <p:nvPr/>
          </p:nvSpPr>
          <p:spPr bwMode="auto">
            <a:xfrm>
              <a:off x="1801" y="1716"/>
              <a:ext cx="24" cy="18"/>
            </a:xfrm>
            <a:custGeom>
              <a:avLst/>
              <a:gdLst>
                <a:gd name="T0" fmla="*/ 864 w 4"/>
                <a:gd name="T1" fmla="*/ 0 h 3"/>
                <a:gd name="T2" fmla="*/ 432 w 4"/>
                <a:gd name="T3" fmla="*/ 0 h 3"/>
                <a:gd name="T4" fmla="*/ 0 w 4"/>
                <a:gd name="T5" fmla="*/ 216 h 3"/>
                <a:gd name="T6" fmla="*/ 0 w 4"/>
                <a:gd name="T7" fmla="*/ 648 h 3"/>
                <a:gd name="T8" fmla="*/ 432 w 4"/>
                <a:gd name="T9" fmla="*/ 648 h 3"/>
                <a:gd name="T10" fmla="*/ 864 w 4"/>
                <a:gd name="T11" fmla="*/ 216 h 3"/>
                <a:gd name="T12" fmla="*/ 864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4" y="0"/>
                  </a:moveTo>
                  <a:lnTo>
                    <a:pt x="2" y="0"/>
                  </a:lnTo>
                  <a:lnTo>
                    <a:pt x="0" y="1"/>
                  </a:lnTo>
                  <a:lnTo>
                    <a:pt x="0" y="3"/>
                  </a:lnTo>
                  <a:lnTo>
                    <a:pt x="2" y="3"/>
                  </a:lnTo>
                  <a:lnTo>
                    <a:pt x="4" y="1"/>
                  </a:lnTo>
                  <a:lnTo>
                    <a:pt x="4"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40" name="Freeform 1316"/>
            <p:cNvSpPr>
              <a:spLocks/>
            </p:cNvSpPr>
            <p:nvPr/>
          </p:nvSpPr>
          <p:spPr bwMode="auto">
            <a:xfrm>
              <a:off x="1801" y="1716"/>
              <a:ext cx="24" cy="18"/>
            </a:xfrm>
            <a:custGeom>
              <a:avLst/>
              <a:gdLst>
                <a:gd name="T0" fmla="*/ 864 w 4"/>
                <a:gd name="T1" fmla="*/ 0 h 3"/>
                <a:gd name="T2" fmla="*/ 432 w 4"/>
                <a:gd name="T3" fmla="*/ 0 h 3"/>
                <a:gd name="T4" fmla="*/ 0 w 4"/>
                <a:gd name="T5" fmla="*/ 216 h 3"/>
                <a:gd name="T6" fmla="*/ 0 w 4"/>
                <a:gd name="T7" fmla="*/ 648 h 3"/>
                <a:gd name="T8" fmla="*/ 432 w 4"/>
                <a:gd name="T9" fmla="*/ 648 h 3"/>
                <a:gd name="T10" fmla="*/ 864 w 4"/>
                <a:gd name="T11" fmla="*/ 216 h 3"/>
                <a:gd name="T12" fmla="*/ 864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4" y="0"/>
                  </a:moveTo>
                  <a:lnTo>
                    <a:pt x="2" y="0"/>
                  </a:lnTo>
                  <a:lnTo>
                    <a:pt x="0" y="1"/>
                  </a:lnTo>
                  <a:lnTo>
                    <a:pt x="0" y="3"/>
                  </a:lnTo>
                  <a:lnTo>
                    <a:pt x="2" y="3"/>
                  </a:lnTo>
                  <a:lnTo>
                    <a:pt x="4" y="1"/>
                  </a:lnTo>
                  <a:lnTo>
                    <a:pt x="4"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41" name="Freeform 1317"/>
            <p:cNvSpPr>
              <a:spLocks/>
            </p:cNvSpPr>
            <p:nvPr/>
          </p:nvSpPr>
          <p:spPr bwMode="auto">
            <a:xfrm>
              <a:off x="1849" y="1734"/>
              <a:ext cx="12" cy="24"/>
            </a:xfrm>
            <a:custGeom>
              <a:avLst/>
              <a:gdLst>
                <a:gd name="T0" fmla="*/ 432 w 2"/>
                <a:gd name="T1" fmla="*/ 0 h 4"/>
                <a:gd name="T2" fmla="*/ 216 w 2"/>
                <a:gd name="T3" fmla="*/ 0 h 4"/>
                <a:gd name="T4" fmla="*/ 0 w 2"/>
                <a:gd name="T5" fmla="*/ 216 h 4"/>
                <a:gd name="T6" fmla="*/ 0 w 2"/>
                <a:gd name="T7" fmla="*/ 648 h 4"/>
                <a:gd name="T8" fmla="*/ 216 w 2"/>
                <a:gd name="T9" fmla="*/ 864 h 4"/>
                <a:gd name="T10" fmla="*/ 432 w 2"/>
                <a:gd name="T11" fmla="*/ 648 h 4"/>
                <a:gd name="T12" fmla="*/ 432 w 2"/>
                <a:gd name="T13" fmla="*/ 432 h 4"/>
                <a:gd name="T14" fmla="*/ 432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0"/>
                  </a:moveTo>
                  <a:lnTo>
                    <a:pt x="1" y="0"/>
                  </a:lnTo>
                  <a:lnTo>
                    <a:pt x="0" y="1"/>
                  </a:lnTo>
                  <a:lnTo>
                    <a:pt x="0" y="3"/>
                  </a:lnTo>
                  <a:lnTo>
                    <a:pt x="1" y="4"/>
                  </a:lnTo>
                  <a:lnTo>
                    <a:pt x="2" y="3"/>
                  </a:lnTo>
                  <a:lnTo>
                    <a:pt x="2" y="2"/>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42" name="Freeform 1318"/>
            <p:cNvSpPr>
              <a:spLocks/>
            </p:cNvSpPr>
            <p:nvPr/>
          </p:nvSpPr>
          <p:spPr bwMode="auto">
            <a:xfrm>
              <a:off x="1849" y="1734"/>
              <a:ext cx="12" cy="24"/>
            </a:xfrm>
            <a:custGeom>
              <a:avLst/>
              <a:gdLst>
                <a:gd name="T0" fmla="*/ 432 w 2"/>
                <a:gd name="T1" fmla="*/ 0 h 4"/>
                <a:gd name="T2" fmla="*/ 216 w 2"/>
                <a:gd name="T3" fmla="*/ 0 h 4"/>
                <a:gd name="T4" fmla="*/ 0 w 2"/>
                <a:gd name="T5" fmla="*/ 216 h 4"/>
                <a:gd name="T6" fmla="*/ 0 w 2"/>
                <a:gd name="T7" fmla="*/ 648 h 4"/>
                <a:gd name="T8" fmla="*/ 216 w 2"/>
                <a:gd name="T9" fmla="*/ 864 h 4"/>
                <a:gd name="T10" fmla="*/ 432 w 2"/>
                <a:gd name="T11" fmla="*/ 648 h 4"/>
                <a:gd name="T12" fmla="*/ 432 w 2"/>
                <a:gd name="T13" fmla="*/ 432 h 4"/>
                <a:gd name="T14" fmla="*/ 432 w 2"/>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4"/>
                <a:gd name="T26" fmla="*/ 2 w 2"/>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4">
                  <a:moveTo>
                    <a:pt x="2" y="0"/>
                  </a:moveTo>
                  <a:lnTo>
                    <a:pt x="1" y="0"/>
                  </a:lnTo>
                  <a:lnTo>
                    <a:pt x="0" y="1"/>
                  </a:lnTo>
                  <a:lnTo>
                    <a:pt x="0" y="3"/>
                  </a:lnTo>
                  <a:lnTo>
                    <a:pt x="1" y="4"/>
                  </a:lnTo>
                  <a:lnTo>
                    <a:pt x="2" y="3"/>
                  </a:lnTo>
                  <a:lnTo>
                    <a:pt x="2" y="2"/>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43" name="Freeform 1319"/>
            <p:cNvSpPr>
              <a:spLocks/>
            </p:cNvSpPr>
            <p:nvPr/>
          </p:nvSpPr>
          <p:spPr bwMode="auto">
            <a:xfrm>
              <a:off x="1873" y="1704"/>
              <a:ext cx="12" cy="12"/>
            </a:xfrm>
            <a:custGeom>
              <a:avLst/>
              <a:gdLst>
                <a:gd name="T0" fmla="*/ 0 w 2"/>
                <a:gd name="T1" fmla="*/ 0 h 2"/>
                <a:gd name="T2" fmla="*/ 216 w 2"/>
                <a:gd name="T3" fmla="*/ 0 h 2"/>
                <a:gd name="T4" fmla="*/ 432 w 2"/>
                <a:gd name="T5" fmla="*/ 216 h 2"/>
                <a:gd name="T6" fmla="*/ 216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1" y="0"/>
                  </a:lnTo>
                  <a:lnTo>
                    <a:pt x="2" y="1"/>
                  </a:lnTo>
                  <a:lnTo>
                    <a:pt x="1" y="2"/>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44" name="Freeform 1320"/>
            <p:cNvSpPr>
              <a:spLocks/>
            </p:cNvSpPr>
            <p:nvPr/>
          </p:nvSpPr>
          <p:spPr bwMode="auto">
            <a:xfrm>
              <a:off x="1873" y="1704"/>
              <a:ext cx="12" cy="12"/>
            </a:xfrm>
            <a:custGeom>
              <a:avLst/>
              <a:gdLst>
                <a:gd name="T0" fmla="*/ 0 w 2"/>
                <a:gd name="T1" fmla="*/ 0 h 2"/>
                <a:gd name="T2" fmla="*/ 216 w 2"/>
                <a:gd name="T3" fmla="*/ 0 h 2"/>
                <a:gd name="T4" fmla="*/ 432 w 2"/>
                <a:gd name="T5" fmla="*/ 216 h 2"/>
                <a:gd name="T6" fmla="*/ 216 w 2"/>
                <a:gd name="T7" fmla="*/ 432 h 2"/>
                <a:gd name="T8" fmla="*/ 0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1" y="0"/>
                  </a:lnTo>
                  <a:lnTo>
                    <a:pt x="2" y="1"/>
                  </a:lnTo>
                  <a:lnTo>
                    <a:pt x="1" y="2"/>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45" name="Freeform 1321"/>
            <p:cNvSpPr>
              <a:spLocks/>
            </p:cNvSpPr>
            <p:nvPr/>
          </p:nvSpPr>
          <p:spPr bwMode="auto">
            <a:xfrm>
              <a:off x="1885" y="1698"/>
              <a:ext cx="12" cy="6"/>
            </a:xfrm>
            <a:custGeom>
              <a:avLst/>
              <a:gdLst>
                <a:gd name="T0" fmla="*/ 0 w 2"/>
                <a:gd name="T1" fmla="*/ 216 h 1"/>
                <a:gd name="T2" fmla="*/ 0 w 2"/>
                <a:gd name="T3" fmla="*/ 0 h 1"/>
                <a:gd name="T4" fmla="*/ 216 w 2"/>
                <a:gd name="T5" fmla="*/ 0 h 1"/>
                <a:gd name="T6" fmla="*/ 432 w 2"/>
                <a:gd name="T7" fmla="*/ 216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46" name="Freeform 1322"/>
            <p:cNvSpPr>
              <a:spLocks/>
            </p:cNvSpPr>
            <p:nvPr/>
          </p:nvSpPr>
          <p:spPr bwMode="auto">
            <a:xfrm>
              <a:off x="1885" y="1698"/>
              <a:ext cx="12" cy="6"/>
            </a:xfrm>
            <a:custGeom>
              <a:avLst/>
              <a:gdLst>
                <a:gd name="T0" fmla="*/ 0 w 2"/>
                <a:gd name="T1" fmla="*/ 216 h 1"/>
                <a:gd name="T2" fmla="*/ 0 w 2"/>
                <a:gd name="T3" fmla="*/ 0 h 1"/>
                <a:gd name="T4" fmla="*/ 216 w 2"/>
                <a:gd name="T5" fmla="*/ 0 h 1"/>
                <a:gd name="T6" fmla="*/ 432 w 2"/>
                <a:gd name="T7" fmla="*/ 216 h 1"/>
                <a:gd name="T8" fmla="*/ 432 w 2"/>
                <a:gd name="T9" fmla="*/ 216 h 1"/>
                <a:gd name="T10" fmla="*/ 216 w 2"/>
                <a:gd name="T11" fmla="*/ 216 h 1"/>
                <a:gd name="T12" fmla="*/ 0 w 2"/>
                <a:gd name="T13" fmla="*/ 216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1"/>
                  </a:moveTo>
                  <a:lnTo>
                    <a:pt x="0" y="0"/>
                  </a:lnTo>
                  <a:lnTo>
                    <a:pt x="1" y="0"/>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47" name="Freeform 1323"/>
            <p:cNvSpPr>
              <a:spLocks/>
            </p:cNvSpPr>
            <p:nvPr/>
          </p:nvSpPr>
          <p:spPr bwMode="auto">
            <a:xfrm>
              <a:off x="1879" y="1686"/>
              <a:ext cx="6" cy="6"/>
            </a:xfrm>
            <a:custGeom>
              <a:avLst/>
              <a:gdLst>
                <a:gd name="T0" fmla="*/ 216 w 1"/>
                <a:gd name="T1" fmla="*/ 0 h 1"/>
                <a:gd name="T2" fmla="*/ 216 w 1"/>
                <a:gd name="T3" fmla="*/ 216 h 1"/>
                <a:gd name="T4" fmla="*/ 0 w 1"/>
                <a:gd name="T5" fmla="*/ 0 h 1"/>
                <a:gd name="T6" fmla="*/ 216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48" name="Freeform 1324"/>
            <p:cNvSpPr>
              <a:spLocks/>
            </p:cNvSpPr>
            <p:nvPr/>
          </p:nvSpPr>
          <p:spPr bwMode="auto">
            <a:xfrm>
              <a:off x="1879" y="1686"/>
              <a:ext cx="6" cy="6"/>
            </a:xfrm>
            <a:custGeom>
              <a:avLst/>
              <a:gdLst>
                <a:gd name="T0" fmla="*/ 216 w 1"/>
                <a:gd name="T1" fmla="*/ 0 h 1"/>
                <a:gd name="T2" fmla="*/ 216 w 1"/>
                <a:gd name="T3" fmla="*/ 216 h 1"/>
                <a:gd name="T4" fmla="*/ 0 w 1"/>
                <a:gd name="T5" fmla="*/ 0 h 1"/>
                <a:gd name="T6" fmla="*/ 216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1" y="0"/>
                  </a:moveTo>
                  <a:lnTo>
                    <a:pt x="1"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49" name="Rectangle 1325"/>
            <p:cNvSpPr>
              <a:spLocks noChangeArrowheads="1"/>
            </p:cNvSpPr>
            <p:nvPr/>
          </p:nvSpPr>
          <p:spPr bwMode="auto">
            <a:xfrm>
              <a:off x="1753" y="1518"/>
              <a:ext cx="12"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150" name="Rectangle 1326"/>
            <p:cNvSpPr>
              <a:spLocks noChangeArrowheads="1"/>
            </p:cNvSpPr>
            <p:nvPr/>
          </p:nvSpPr>
          <p:spPr bwMode="auto">
            <a:xfrm>
              <a:off x="1753" y="1518"/>
              <a:ext cx="12"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151" name="Freeform 1327"/>
            <p:cNvSpPr>
              <a:spLocks/>
            </p:cNvSpPr>
            <p:nvPr/>
          </p:nvSpPr>
          <p:spPr bwMode="auto">
            <a:xfrm>
              <a:off x="2011" y="1788"/>
              <a:ext cx="6" cy="6"/>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52" name="Freeform 1328"/>
            <p:cNvSpPr>
              <a:spLocks/>
            </p:cNvSpPr>
            <p:nvPr/>
          </p:nvSpPr>
          <p:spPr bwMode="auto">
            <a:xfrm>
              <a:off x="2011" y="1788"/>
              <a:ext cx="6" cy="6"/>
            </a:xfrm>
            <a:custGeom>
              <a:avLst/>
              <a:gdLst>
                <a:gd name="T0" fmla="*/ 0 w 1"/>
                <a:gd name="T1" fmla="*/ 216 h 1"/>
                <a:gd name="T2" fmla="*/ 0 w 1"/>
                <a:gd name="T3" fmla="*/ 0 h 1"/>
                <a:gd name="T4" fmla="*/ 216 w 1"/>
                <a:gd name="T5" fmla="*/ 0 h 1"/>
                <a:gd name="T6" fmla="*/ 216 w 1"/>
                <a:gd name="T7" fmla="*/ 0 h 1"/>
                <a:gd name="T8" fmla="*/ 216 w 1"/>
                <a:gd name="T9" fmla="*/ 216 h 1"/>
                <a:gd name="T10" fmla="*/ 0 w 1"/>
                <a:gd name="T11" fmla="*/ 216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1"/>
                  </a:moveTo>
                  <a:lnTo>
                    <a:pt x="0" y="0"/>
                  </a:ln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53" name="Freeform 1329"/>
            <p:cNvSpPr>
              <a:spLocks/>
            </p:cNvSpPr>
            <p:nvPr/>
          </p:nvSpPr>
          <p:spPr bwMode="auto">
            <a:xfrm>
              <a:off x="2053" y="1752"/>
              <a:ext cx="6" cy="12"/>
            </a:xfrm>
            <a:custGeom>
              <a:avLst/>
              <a:gdLst>
                <a:gd name="T0" fmla="*/ 0 w 1"/>
                <a:gd name="T1" fmla="*/ 216 h 2"/>
                <a:gd name="T2" fmla="*/ 0 w 1"/>
                <a:gd name="T3" fmla="*/ 0 h 2"/>
                <a:gd name="T4" fmla="*/ 216 w 1"/>
                <a:gd name="T5" fmla="*/ 216 h 2"/>
                <a:gd name="T6" fmla="*/ 216 w 1"/>
                <a:gd name="T7" fmla="*/ 432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0" y="0"/>
                  </a:lnTo>
                  <a:lnTo>
                    <a:pt x="1" y="1"/>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54" name="Freeform 1330"/>
            <p:cNvSpPr>
              <a:spLocks/>
            </p:cNvSpPr>
            <p:nvPr/>
          </p:nvSpPr>
          <p:spPr bwMode="auto">
            <a:xfrm>
              <a:off x="2053" y="1752"/>
              <a:ext cx="6" cy="12"/>
            </a:xfrm>
            <a:custGeom>
              <a:avLst/>
              <a:gdLst>
                <a:gd name="T0" fmla="*/ 0 w 1"/>
                <a:gd name="T1" fmla="*/ 216 h 2"/>
                <a:gd name="T2" fmla="*/ 0 w 1"/>
                <a:gd name="T3" fmla="*/ 0 h 2"/>
                <a:gd name="T4" fmla="*/ 216 w 1"/>
                <a:gd name="T5" fmla="*/ 216 h 2"/>
                <a:gd name="T6" fmla="*/ 216 w 1"/>
                <a:gd name="T7" fmla="*/ 432 h 2"/>
                <a:gd name="T8" fmla="*/ 216 w 1"/>
                <a:gd name="T9" fmla="*/ 432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0" y="0"/>
                  </a:lnTo>
                  <a:lnTo>
                    <a:pt x="1" y="1"/>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55" name="Freeform 1331"/>
            <p:cNvSpPr>
              <a:spLocks/>
            </p:cNvSpPr>
            <p:nvPr/>
          </p:nvSpPr>
          <p:spPr bwMode="auto">
            <a:xfrm>
              <a:off x="1855" y="1896"/>
              <a:ext cx="12" cy="18"/>
            </a:xfrm>
            <a:custGeom>
              <a:avLst/>
              <a:gdLst>
                <a:gd name="T0" fmla="*/ 216 w 2"/>
                <a:gd name="T1" fmla="*/ 0 h 3"/>
                <a:gd name="T2" fmla="*/ 216 w 2"/>
                <a:gd name="T3" fmla="*/ 216 h 3"/>
                <a:gd name="T4" fmla="*/ 0 w 2"/>
                <a:gd name="T5" fmla="*/ 432 h 3"/>
                <a:gd name="T6" fmla="*/ 0 w 2"/>
                <a:gd name="T7" fmla="*/ 648 h 3"/>
                <a:gd name="T8" fmla="*/ 216 w 2"/>
                <a:gd name="T9" fmla="*/ 432 h 3"/>
                <a:gd name="T10" fmla="*/ 432 w 2"/>
                <a:gd name="T11" fmla="*/ 0 h 3"/>
                <a:gd name="T12" fmla="*/ 432 w 2"/>
                <a:gd name="T13" fmla="*/ 0 h 3"/>
                <a:gd name="T14" fmla="*/ 216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0"/>
                  </a:moveTo>
                  <a:lnTo>
                    <a:pt x="1" y="1"/>
                  </a:lnTo>
                  <a:lnTo>
                    <a:pt x="0" y="2"/>
                  </a:lnTo>
                  <a:lnTo>
                    <a:pt x="0" y="3"/>
                  </a:lnTo>
                  <a:lnTo>
                    <a:pt x="1" y="2"/>
                  </a:lnTo>
                  <a:lnTo>
                    <a:pt x="2"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56" name="Freeform 1332"/>
            <p:cNvSpPr>
              <a:spLocks/>
            </p:cNvSpPr>
            <p:nvPr/>
          </p:nvSpPr>
          <p:spPr bwMode="auto">
            <a:xfrm>
              <a:off x="1855" y="1896"/>
              <a:ext cx="12" cy="18"/>
            </a:xfrm>
            <a:custGeom>
              <a:avLst/>
              <a:gdLst>
                <a:gd name="T0" fmla="*/ 216 w 2"/>
                <a:gd name="T1" fmla="*/ 0 h 3"/>
                <a:gd name="T2" fmla="*/ 216 w 2"/>
                <a:gd name="T3" fmla="*/ 216 h 3"/>
                <a:gd name="T4" fmla="*/ 0 w 2"/>
                <a:gd name="T5" fmla="*/ 432 h 3"/>
                <a:gd name="T6" fmla="*/ 0 w 2"/>
                <a:gd name="T7" fmla="*/ 648 h 3"/>
                <a:gd name="T8" fmla="*/ 216 w 2"/>
                <a:gd name="T9" fmla="*/ 432 h 3"/>
                <a:gd name="T10" fmla="*/ 432 w 2"/>
                <a:gd name="T11" fmla="*/ 0 h 3"/>
                <a:gd name="T12" fmla="*/ 432 w 2"/>
                <a:gd name="T13" fmla="*/ 0 h 3"/>
                <a:gd name="T14" fmla="*/ 216 w 2"/>
                <a:gd name="T15" fmla="*/ 0 h 3"/>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3"/>
                <a:gd name="T26" fmla="*/ 2 w 2"/>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3">
                  <a:moveTo>
                    <a:pt x="1" y="0"/>
                  </a:moveTo>
                  <a:lnTo>
                    <a:pt x="1" y="1"/>
                  </a:lnTo>
                  <a:lnTo>
                    <a:pt x="0" y="2"/>
                  </a:lnTo>
                  <a:lnTo>
                    <a:pt x="0" y="3"/>
                  </a:lnTo>
                  <a:lnTo>
                    <a:pt x="1" y="2"/>
                  </a:lnTo>
                  <a:lnTo>
                    <a:pt x="2"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57" name="Freeform 1333"/>
            <p:cNvSpPr>
              <a:spLocks/>
            </p:cNvSpPr>
            <p:nvPr/>
          </p:nvSpPr>
          <p:spPr bwMode="auto">
            <a:xfrm>
              <a:off x="1825" y="1974"/>
              <a:ext cx="18" cy="12"/>
            </a:xfrm>
            <a:custGeom>
              <a:avLst/>
              <a:gdLst>
                <a:gd name="T0" fmla="*/ 0 w 3"/>
                <a:gd name="T1" fmla="*/ 216 h 2"/>
                <a:gd name="T2" fmla="*/ 216 w 3"/>
                <a:gd name="T3" fmla="*/ 0 h 2"/>
                <a:gd name="T4" fmla="*/ 432 w 3"/>
                <a:gd name="T5" fmla="*/ 0 h 2"/>
                <a:gd name="T6" fmla="*/ 648 w 3"/>
                <a:gd name="T7" fmla="*/ 216 h 2"/>
                <a:gd name="T8" fmla="*/ 648 w 3"/>
                <a:gd name="T9" fmla="*/ 432 h 2"/>
                <a:gd name="T10" fmla="*/ 432 w 3"/>
                <a:gd name="T11" fmla="*/ 432 h 2"/>
                <a:gd name="T12" fmla="*/ 216 w 3"/>
                <a:gd name="T13" fmla="*/ 216 h 2"/>
                <a:gd name="T14" fmla="*/ 0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1"/>
                  </a:moveTo>
                  <a:lnTo>
                    <a:pt x="1" y="0"/>
                  </a:lnTo>
                  <a:lnTo>
                    <a:pt x="2" y="0"/>
                  </a:lnTo>
                  <a:lnTo>
                    <a:pt x="3" y="1"/>
                  </a:lnTo>
                  <a:lnTo>
                    <a:pt x="3" y="2"/>
                  </a:lnTo>
                  <a:lnTo>
                    <a:pt x="2" y="2"/>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58" name="Freeform 1334"/>
            <p:cNvSpPr>
              <a:spLocks/>
            </p:cNvSpPr>
            <p:nvPr/>
          </p:nvSpPr>
          <p:spPr bwMode="auto">
            <a:xfrm>
              <a:off x="1825" y="1974"/>
              <a:ext cx="18" cy="12"/>
            </a:xfrm>
            <a:custGeom>
              <a:avLst/>
              <a:gdLst>
                <a:gd name="T0" fmla="*/ 0 w 3"/>
                <a:gd name="T1" fmla="*/ 216 h 2"/>
                <a:gd name="T2" fmla="*/ 216 w 3"/>
                <a:gd name="T3" fmla="*/ 0 h 2"/>
                <a:gd name="T4" fmla="*/ 432 w 3"/>
                <a:gd name="T5" fmla="*/ 0 h 2"/>
                <a:gd name="T6" fmla="*/ 648 w 3"/>
                <a:gd name="T7" fmla="*/ 216 h 2"/>
                <a:gd name="T8" fmla="*/ 648 w 3"/>
                <a:gd name="T9" fmla="*/ 432 h 2"/>
                <a:gd name="T10" fmla="*/ 432 w 3"/>
                <a:gd name="T11" fmla="*/ 432 h 2"/>
                <a:gd name="T12" fmla="*/ 216 w 3"/>
                <a:gd name="T13" fmla="*/ 216 h 2"/>
                <a:gd name="T14" fmla="*/ 0 w 3"/>
                <a:gd name="T15" fmla="*/ 216 h 2"/>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2"/>
                <a:gd name="T26" fmla="*/ 3 w 3"/>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2">
                  <a:moveTo>
                    <a:pt x="0" y="1"/>
                  </a:moveTo>
                  <a:lnTo>
                    <a:pt x="1" y="0"/>
                  </a:lnTo>
                  <a:lnTo>
                    <a:pt x="2" y="0"/>
                  </a:lnTo>
                  <a:lnTo>
                    <a:pt x="3" y="1"/>
                  </a:lnTo>
                  <a:lnTo>
                    <a:pt x="3" y="2"/>
                  </a:lnTo>
                  <a:lnTo>
                    <a:pt x="2" y="2"/>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59" name="Freeform 1335"/>
            <p:cNvSpPr>
              <a:spLocks/>
            </p:cNvSpPr>
            <p:nvPr/>
          </p:nvSpPr>
          <p:spPr bwMode="auto">
            <a:xfrm>
              <a:off x="1249" y="1320"/>
              <a:ext cx="108" cy="42"/>
            </a:xfrm>
            <a:custGeom>
              <a:avLst/>
              <a:gdLst>
                <a:gd name="T0" fmla="*/ 864 w 18"/>
                <a:gd name="T1" fmla="*/ 1512 h 7"/>
                <a:gd name="T2" fmla="*/ 648 w 18"/>
                <a:gd name="T3" fmla="*/ 1296 h 7"/>
                <a:gd name="T4" fmla="*/ 432 w 18"/>
                <a:gd name="T5" fmla="*/ 1512 h 7"/>
                <a:gd name="T6" fmla="*/ 216 w 18"/>
                <a:gd name="T7" fmla="*/ 1512 h 7"/>
                <a:gd name="T8" fmla="*/ 216 w 18"/>
                <a:gd name="T9" fmla="*/ 1296 h 7"/>
                <a:gd name="T10" fmla="*/ 0 w 18"/>
                <a:gd name="T11" fmla="*/ 1080 h 7"/>
                <a:gd name="T12" fmla="*/ 216 w 18"/>
                <a:gd name="T13" fmla="*/ 1080 h 7"/>
                <a:gd name="T14" fmla="*/ 648 w 18"/>
                <a:gd name="T15" fmla="*/ 1080 h 7"/>
                <a:gd name="T16" fmla="*/ 864 w 18"/>
                <a:gd name="T17" fmla="*/ 864 h 7"/>
                <a:gd name="T18" fmla="*/ 1080 w 18"/>
                <a:gd name="T19" fmla="*/ 864 h 7"/>
                <a:gd name="T20" fmla="*/ 1296 w 18"/>
                <a:gd name="T21" fmla="*/ 648 h 7"/>
                <a:gd name="T22" fmla="*/ 1296 w 18"/>
                <a:gd name="T23" fmla="*/ 648 h 7"/>
                <a:gd name="T24" fmla="*/ 1944 w 18"/>
                <a:gd name="T25" fmla="*/ 432 h 7"/>
                <a:gd name="T26" fmla="*/ 1944 w 18"/>
                <a:gd name="T27" fmla="*/ 216 h 7"/>
                <a:gd name="T28" fmla="*/ 2160 w 18"/>
                <a:gd name="T29" fmla="*/ 216 h 7"/>
                <a:gd name="T30" fmla="*/ 2808 w 18"/>
                <a:gd name="T31" fmla="*/ 216 h 7"/>
                <a:gd name="T32" fmla="*/ 2808 w 18"/>
                <a:gd name="T33" fmla="*/ 216 h 7"/>
                <a:gd name="T34" fmla="*/ 3024 w 18"/>
                <a:gd name="T35" fmla="*/ 216 h 7"/>
                <a:gd name="T36" fmla="*/ 3240 w 18"/>
                <a:gd name="T37" fmla="*/ 216 h 7"/>
                <a:gd name="T38" fmla="*/ 3024 w 18"/>
                <a:gd name="T39" fmla="*/ 0 h 7"/>
                <a:gd name="T40" fmla="*/ 3024 w 18"/>
                <a:gd name="T41" fmla="*/ 0 h 7"/>
                <a:gd name="T42" fmla="*/ 3456 w 18"/>
                <a:gd name="T43" fmla="*/ 0 h 7"/>
                <a:gd name="T44" fmla="*/ 3888 w 18"/>
                <a:gd name="T45" fmla="*/ 216 h 7"/>
                <a:gd name="T46" fmla="*/ 3672 w 18"/>
                <a:gd name="T47" fmla="*/ 216 h 7"/>
                <a:gd name="T48" fmla="*/ 3672 w 18"/>
                <a:gd name="T49" fmla="*/ 216 h 7"/>
                <a:gd name="T50" fmla="*/ 3456 w 18"/>
                <a:gd name="T51" fmla="*/ 432 h 7"/>
                <a:gd name="T52" fmla="*/ 3672 w 18"/>
                <a:gd name="T53" fmla="*/ 432 h 7"/>
                <a:gd name="T54" fmla="*/ 3456 w 18"/>
                <a:gd name="T55" fmla="*/ 648 h 7"/>
                <a:gd name="T56" fmla="*/ 3672 w 18"/>
                <a:gd name="T57" fmla="*/ 864 h 7"/>
                <a:gd name="T58" fmla="*/ 3240 w 18"/>
                <a:gd name="T59" fmla="*/ 864 h 7"/>
                <a:gd name="T60" fmla="*/ 3024 w 18"/>
                <a:gd name="T61" fmla="*/ 1080 h 7"/>
                <a:gd name="T62" fmla="*/ 2592 w 18"/>
                <a:gd name="T63" fmla="*/ 864 h 7"/>
                <a:gd name="T64" fmla="*/ 2592 w 18"/>
                <a:gd name="T65" fmla="*/ 648 h 7"/>
                <a:gd name="T66" fmla="*/ 2376 w 18"/>
                <a:gd name="T67" fmla="*/ 648 h 7"/>
                <a:gd name="T68" fmla="*/ 2160 w 18"/>
                <a:gd name="T69" fmla="*/ 1080 h 7"/>
                <a:gd name="T70" fmla="*/ 2160 w 18"/>
                <a:gd name="T71" fmla="*/ 1080 h 7"/>
                <a:gd name="T72" fmla="*/ 1944 w 18"/>
                <a:gd name="T73" fmla="*/ 1080 h 7"/>
                <a:gd name="T74" fmla="*/ 1728 w 18"/>
                <a:gd name="T75" fmla="*/ 1080 h 7"/>
                <a:gd name="T76" fmla="*/ 1728 w 18"/>
                <a:gd name="T77" fmla="*/ 1512 h 7"/>
                <a:gd name="T78" fmla="*/ 1296 w 18"/>
                <a:gd name="T79" fmla="*/ 1512 h 7"/>
                <a:gd name="T80" fmla="*/ 1512 w 18"/>
                <a:gd name="T81" fmla="*/ 1296 h 7"/>
                <a:gd name="T82" fmla="*/ 1296 w 18"/>
                <a:gd name="T83" fmla="*/ 1296 h 7"/>
                <a:gd name="T84" fmla="*/ 1296 w 18"/>
                <a:gd name="T85" fmla="*/ 1512 h 7"/>
                <a:gd name="T86" fmla="*/ 1080 w 18"/>
                <a:gd name="T87" fmla="*/ 1512 h 7"/>
                <a:gd name="T88" fmla="*/ 864 w 18"/>
                <a:gd name="T89" fmla="*/ 1512 h 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7"/>
                <a:gd name="T137" fmla="*/ 18 w 18"/>
                <a:gd name="T138" fmla="*/ 7 h 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7">
                  <a:moveTo>
                    <a:pt x="4" y="7"/>
                  </a:moveTo>
                  <a:lnTo>
                    <a:pt x="3" y="6"/>
                  </a:lnTo>
                  <a:lnTo>
                    <a:pt x="2" y="7"/>
                  </a:lnTo>
                  <a:lnTo>
                    <a:pt x="1" y="7"/>
                  </a:lnTo>
                  <a:lnTo>
                    <a:pt x="1" y="6"/>
                  </a:lnTo>
                  <a:lnTo>
                    <a:pt x="0" y="5"/>
                  </a:lnTo>
                  <a:lnTo>
                    <a:pt x="1" y="5"/>
                  </a:lnTo>
                  <a:lnTo>
                    <a:pt x="3" y="5"/>
                  </a:lnTo>
                  <a:lnTo>
                    <a:pt x="4" y="4"/>
                  </a:lnTo>
                  <a:lnTo>
                    <a:pt x="5" y="4"/>
                  </a:lnTo>
                  <a:lnTo>
                    <a:pt x="6" y="3"/>
                  </a:lnTo>
                  <a:lnTo>
                    <a:pt x="9" y="2"/>
                  </a:lnTo>
                  <a:lnTo>
                    <a:pt x="9" y="1"/>
                  </a:lnTo>
                  <a:lnTo>
                    <a:pt x="10" y="1"/>
                  </a:lnTo>
                  <a:lnTo>
                    <a:pt x="13" y="1"/>
                  </a:lnTo>
                  <a:lnTo>
                    <a:pt x="14" y="1"/>
                  </a:lnTo>
                  <a:lnTo>
                    <a:pt x="15" y="1"/>
                  </a:lnTo>
                  <a:lnTo>
                    <a:pt x="14" y="0"/>
                  </a:lnTo>
                  <a:lnTo>
                    <a:pt x="16" y="0"/>
                  </a:lnTo>
                  <a:lnTo>
                    <a:pt x="18" y="1"/>
                  </a:lnTo>
                  <a:lnTo>
                    <a:pt x="17" y="1"/>
                  </a:lnTo>
                  <a:lnTo>
                    <a:pt x="16" y="2"/>
                  </a:lnTo>
                  <a:lnTo>
                    <a:pt x="17" y="2"/>
                  </a:lnTo>
                  <a:lnTo>
                    <a:pt x="16" y="3"/>
                  </a:lnTo>
                  <a:lnTo>
                    <a:pt x="17" y="4"/>
                  </a:lnTo>
                  <a:lnTo>
                    <a:pt x="15" y="4"/>
                  </a:lnTo>
                  <a:lnTo>
                    <a:pt x="14" y="5"/>
                  </a:lnTo>
                  <a:lnTo>
                    <a:pt x="12" y="4"/>
                  </a:lnTo>
                  <a:lnTo>
                    <a:pt x="12" y="3"/>
                  </a:lnTo>
                  <a:lnTo>
                    <a:pt x="11" y="3"/>
                  </a:lnTo>
                  <a:lnTo>
                    <a:pt x="10" y="5"/>
                  </a:lnTo>
                  <a:lnTo>
                    <a:pt x="9" y="5"/>
                  </a:lnTo>
                  <a:lnTo>
                    <a:pt x="8" y="5"/>
                  </a:lnTo>
                  <a:lnTo>
                    <a:pt x="8" y="7"/>
                  </a:lnTo>
                  <a:lnTo>
                    <a:pt x="6" y="7"/>
                  </a:lnTo>
                  <a:lnTo>
                    <a:pt x="7" y="6"/>
                  </a:lnTo>
                  <a:lnTo>
                    <a:pt x="6" y="6"/>
                  </a:lnTo>
                  <a:lnTo>
                    <a:pt x="6" y="7"/>
                  </a:lnTo>
                  <a:lnTo>
                    <a:pt x="5" y="7"/>
                  </a:lnTo>
                  <a:lnTo>
                    <a:pt x="4"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60" name="Freeform 1336"/>
            <p:cNvSpPr>
              <a:spLocks/>
            </p:cNvSpPr>
            <p:nvPr/>
          </p:nvSpPr>
          <p:spPr bwMode="auto">
            <a:xfrm>
              <a:off x="1249" y="1320"/>
              <a:ext cx="108" cy="42"/>
            </a:xfrm>
            <a:custGeom>
              <a:avLst/>
              <a:gdLst>
                <a:gd name="T0" fmla="*/ 864 w 18"/>
                <a:gd name="T1" fmla="*/ 1512 h 7"/>
                <a:gd name="T2" fmla="*/ 648 w 18"/>
                <a:gd name="T3" fmla="*/ 1296 h 7"/>
                <a:gd name="T4" fmla="*/ 432 w 18"/>
                <a:gd name="T5" fmla="*/ 1512 h 7"/>
                <a:gd name="T6" fmla="*/ 216 w 18"/>
                <a:gd name="T7" fmla="*/ 1512 h 7"/>
                <a:gd name="T8" fmla="*/ 216 w 18"/>
                <a:gd name="T9" fmla="*/ 1296 h 7"/>
                <a:gd name="T10" fmla="*/ 0 w 18"/>
                <a:gd name="T11" fmla="*/ 1080 h 7"/>
                <a:gd name="T12" fmla="*/ 216 w 18"/>
                <a:gd name="T13" fmla="*/ 1080 h 7"/>
                <a:gd name="T14" fmla="*/ 648 w 18"/>
                <a:gd name="T15" fmla="*/ 1080 h 7"/>
                <a:gd name="T16" fmla="*/ 864 w 18"/>
                <a:gd name="T17" fmla="*/ 864 h 7"/>
                <a:gd name="T18" fmla="*/ 1080 w 18"/>
                <a:gd name="T19" fmla="*/ 864 h 7"/>
                <a:gd name="T20" fmla="*/ 1296 w 18"/>
                <a:gd name="T21" fmla="*/ 648 h 7"/>
                <a:gd name="T22" fmla="*/ 1296 w 18"/>
                <a:gd name="T23" fmla="*/ 648 h 7"/>
                <a:gd name="T24" fmla="*/ 1944 w 18"/>
                <a:gd name="T25" fmla="*/ 432 h 7"/>
                <a:gd name="T26" fmla="*/ 1944 w 18"/>
                <a:gd name="T27" fmla="*/ 216 h 7"/>
                <a:gd name="T28" fmla="*/ 2160 w 18"/>
                <a:gd name="T29" fmla="*/ 216 h 7"/>
                <a:gd name="T30" fmla="*/ 2808 w 18"/>
                <a:gd name="T31" fmla="*/ 216 h 7"/>
                <a:gd name="T32" fmla="*/ 2808 w 18"/>
                <a:gd name="T33" fmla="*/ 216 h 7"/>
                <a:gd name="T34" fmla="*/ 3024 w 18"/>
                <a:gd name="T35" fmla="*/ 216 h 7"/>
                <a:gd name="T36" fmla="*/ 3240 w 18"/>
                <a:gd name="T37" fmla="*/ 216 h 7"/>
                <a:gd name="T38" fmla="*/ 3024 w 18"/>
                <a:gd name="T39" fmla="*/ 0 h 7"/>
                <a:gd name="T40" fmla="*/ 3024 w 18"/>
                <a:gd name="T41" fmla="*/ 0 h 7"/>
                <a:gd name="T42" fmla="*/ 3456 w 18"/>
                <a:gd name="T43" fmla="*/ 0 h 7"/>
                <a:gd name="T44" fmla="*/ 3888 w 18"/>
                <a:gd name="T45" fmla="*/ 216 h 7"/>
                <a:gd name="T46" fmla="*/ 3672 w 18"/>
                <a:gd name="T47" fmla="*/ 216 h 7"/>
                <a:gd name="T48" fmla="*/ 3672 w 18"/>
                <a:gd name="T49" fmla="*/ 216 h 7"/>
                <a:gd name="T50" fmla="*/ 3456 w 18"/>
                <a:gd name="T51" fmla="*/ 432 h 7"/>
                <a:gd name="T52" fmla="*/ 3672 w 18"/>
                <a:gd name="T53" fmla="*/ 432 h 7"/>
                <a:gd name="T54" fmla="*/ 3456 w 18"/>
                <a:gd name="T55" fmla="*/ 648 h 7"/>
                <a:gd name="T56" fmla="*/ 3672 w 18"/>
                <a:gd name="T57" fmla="*/ 864 h 7"/>
                <a:gd name="T58" fmla="*/ 3240 w 18"/>
                <a:gd name="T59" fmla="*/ 864 h 7"/>
                <a:gd name="T60" fmla="*/ 3024 w 18"/>
                <a:gd name="T61" fmla="*/ 1080 h 7"/>
                <a:gd name="T62" fmla="*/ 2592 w 18"/>
                <a:gd name="T63" fmla="*/ 864 h 7"/>
                <a:gd name="T64" fmla="*/ 2592 w 18"/>
                <a:gd name="T65" fmla="*/ 648 h 7"/>
                <a:gd name="T66" fmla="*/ 2376 w 18"/>
                <a:gd name="T67" fmla="*/ 648 h 7"/>
                <a:gd name="T68" fmla="*/ 2160 w 18"/>
                <a:gd name="T69" fmla="*/ 1080 h 7"/>
                <a:gd name="T70" fmla="*/ 2160 w 18"/>
                <a:gd name="T71" fmla="*/ 1080 h 7"/>
                <a:gd name="T72" fmla="*/ 1944 w 18"/>
                <a:gd name="T73" fmla="*/ 1080 h 7"/>
                <a:gd name="T74" fmla="*/ 1728 w 18"/>
                <a:gd name="T75" fmla="*/ 1080 h 7"/>
                <a:gd name="T76" fmla="*/ 1728 w 18"/>
                <a:gd name="T77" fmla="*/ 1512 h 7"/>
                <a:gd name="T78" fmla="*/ 1296 w 18"/>
                <a:gd name="T79" fmla="*/ 1512 h 7"/>
                <a:gd name="T80" fmla="*/ 1512 w 18"/>
                <a:gd name="T81" fmla="*/ 1296 h 7"/>
                <a:gd name="T82" fmla="*/ 1296 w 18"/>
                <a:gd name="T83" fmla="*/ 1296 h 7"/>
                <a:gd name="T84" fmla="*/ 1296 w 18"/>
                <a:gd name="T85" fmla="*/ 1512 h 7"/>
                <a:gd name="T86" fmla="*/ 1080 w 18"/>
                <a:gd name="T87" fmla="*/ 1512 h 7"/>
                <a:gd name="T88" fmla="*/ 864 w 18"/>
                <a:gd name="T89" fmla="*/ 1512 h 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
                <a:gd name="T136" fmla="*/ 0 h 7"/>
                <a:gd name="T137" fmla="*/ 18 w 18"/>
                <a:gd name="T138" fmla="*/ 7 h 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 h="7">
                  <a:moveTo>
                    <a:pt x="4" y="7"/>
                  </a:moveTo>
                  <a:lnTo>
                    <a:pt x="3" y="6"/>
                  </a:lnTo>
                  <a:lnTo>
                    <a:pt x="2" y="7"/>
                  </a:lnTo>
                  <a:lnTo>
                    <a:pt x="1" y="7"/>
                  </a:lnTo>
                  <a:lnTo>
                    <a:pt x="1" y="6"/>
                  </a:lnTo>
                  <a:lnTo>
                    <a:pt x="0" y="5"/>
                  </a:lnTo>
                  <a:lnTo>
                    <a:pt x="1" y="5"/>
                  </a:lnTo>
                  <a:lnTo>
                    <a:pt x="3" y="5"/>
                  </a:lnTo>
                  <a:lnTo>
                    <a:pt x="4" y="4"/>
                  </a:lnTo>
                  <a:lnTo>
                    <a:pt x="5" y="4"/>
                  </a:lnTo>
                  <a:lnTo>
                    <a:pt x="6" y="3"/>
                  </a:lnTo>
                  <a:lnTo>
                    <a:pt x="9" y="2"/>
                  </a:lnTo>
                  <a:lnTo>
                    <a:pt x="9" y="1"/>
                  </a:lnTo>
                  <a:lnTo>
                    <a:pt x="10" y="1"/>
                  </a:lnTo>
                  <a:lnTo>
                    <a:pt x="13" y="1"/>
                  </a:lnTo>
                  <a:lnTo>
                    <a:pt x="14" y="1"/>
                  </a:lnTo>
                  <a:lnTo>
                    <a:pt x="15" y="1"/>
                  </a:lnTo>
                  <a:lnTo>
                    <a:pt x="14" y="0"/>
                  </a:lnTo>
                  <a:lnTo>
                    <a:pt x="16" y="0"/>
                  </a:lnTo>
                  <a:lnTo>
                    <a:pt x="18" y="1"/>
                  </a:lnTo>
                  <a:lnTo>
                    <a:pt x="17" y="1"/>
                  </a:lnTo>
                  <a:lnTo>
                    <a:pt x="16" y="2"/>
                  </a:lnTo>
                  <a:lnTo>
                    <a:pt x="17" y="2"/>
                  </a:lnTo>
                  <a:lnTo>
                    <a:pt x="16" y="3"/>
                  </a:lnTo>
                  <a:lnTo>
                    <a:pt x="17" y="4"/>
                  </a:lnTo>
                  <a:lnTo>
                    <a:pt x="15" y="4"/>
                  </a:lnTo>
                  <a:lnTo>
                    <a:pt x="14" y="5"/>
                  </a:lnTo>
                  <a:lnTo>
                    <a:pt x="12" y="4"/>
                  </a:lnTo>
                  <a:lnTo>
                    <a:pt x="12" y="3"/>
                  </a:lnTo>
                  <a:lnTo>
                    <a:pt x="11" y="3"/>
                  </a:lnTo>
                  <a:lnTo>
                    <a:pt x="10" y="5"/>
                  </a:lnTo>
                  <a:lnTo>
                    <a:pt x="9" y="5"/>
                  </a:lnTo>
                  <a:lnTo>
                    <a:pt x="8" y="5"/>
                  </a:lnTo>
                  <a:lnTo>
                    <a:pt x="8" y="7"/>
                  </a:lnTo>
                  <a:lnTo>
                    <a:pt x="6" y="7"/>
                  </a:lnTo>
                  <a:lnTo>
                    <a:pt x="7" y="6"/>
                  </a:lnTo>
                  <a:lnTo>
                    <a:pt x="6" y="6"/>
                  </a:lnTo>
                  <a:lnTo>
                    <a:pt x="6" y="7"/>
                  </a:lnTo>
                  <a:lnTo>
                    <a:pt x="5" y="7"/>
                  </a:lnTo>
                  <a:lnTo>
                    <a:pt x="4"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61" name="Freeform 1337"/>
            <p:cNvSpPr>
              <a:spLocks/>
            </p:cNvSpPr>
            <p:nvPr/>
          </p:nvSpPr>
          <p:spPr bwMode="auto">
            <a:xfrm>
              <a:off x="1387" y="1284"/>
              <a:ext cx="54" cy="12"/>
            </a:xfrm>
            <a:custGeom>
              <a:avLst/>
              <a:gdLst>
                <a:gd name="T0" fmla="*/ 1296 w 9"/>
                <a:gd name="T1" fmla="*/ 0 h 2"/>
                <a:gd name="T2" fmla="*/ 1728 w 9"/>
                <a:gd name="T3" fmla="*/ 216 h 2"/>
                <a:gd name="T4" fmla="*/ 1944 w 9"/>
                <a:gd name="T5" fmla="*/ 216 h 2"/>
                <a:gd name="T6" fmla="*/ 1944 w 9"/>
                <a:gd name="T7" fmla="*/ 432 h 2"/>
                <a:gd name="T8" fmla="*/ 1296 w 9"/>
                <a:gd name="T9" fmla="*/ 432 h 2"/>
                <a:gd name="T10" fmla="*/ 1080 w 9"/>
                <a:gd name="T11" fmla="*/ 216 h 2"/>
                <a:gd name="T12" fmla="*/ 864 w 9"/>
                <a:gd name="T13" fmla="*/ 432 h 2"/>
                <a:gd name="T14" fmla="*/ 648 w 9"/>
                <a:gd name="T15" fmla="*/ 432 h 2"/>
                <a:gd name="T16" fmla="*/ 432 w 9"/>
                <a:gd name="T17" fmla="*/ 432 h 2"/>
                <a:gd name="T18" fmla="*/ 0 w 9"/>
                <a:gd name="T19" fmla="*/ 432 h 2"/>
                <a:gd name="T20" fmla="*/ 0 w 9"/>
                <a:gd name="T21" fmla="*/ 216 h 2"/>
                <a:gd name="T22" fmla="*/ 216 w 9"/>
                <a:gd name="T23" fmla="*/ 216 h 2"/>
                <a:gd name="T24" fmla="*/ 216 w 9"/>
                <a:gd name="T25" fmla="*/ 216 h 2"/>
                <a:gd name="T26" fmla="*/ 864 w 9"/>
                <a:gd name="T27" fmla="*/ 216 h 2"/>
                <a:gd name="T28" fmla="*/ 1080 w 9"/>
                <a:gd name="T29" fmla="*/ 0 h 2"/>
                <a:gd name="T30" fmla="*/ 1296 w 9"/>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2"/>
                <a:gd name="T50" fmla="*/ 9 w 9"/>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2">
                  <a:moveTo>
                    <a:pt x="6" y="0"/>
                  </a:moveTo>
                  <a:lnTo>
                    <a:pt x="8" y="1"/>
                  </a:lnTo>
                  <a:lnTo>
                    <a:pt x="9" y="1"/>
                  </a:lnTo>
                  <a:lnTo>
                    <a:pt x="9" y="2"/>
                  </a:lnTo>
                  <a:lnTo>
                    <a:pt x="6" y="2"/>
                  </a:lnTo>
                  <a:lnTo>
                    <a:pt x="5" y="1"/>
                  </a:lnTo>
                  <a:lnTo>
                    <a:pt x="4" y="2"/>
                  </a:lnTo>
                  <a:lnTo>
                    <a:pt x="3" y="2"/>
                  </a:lnTo>
                  <a:lnTo>
                    <a:pt x="2" y="2"/>
                  </a:lnTo>
                  <a:lnTo>
                    <a:pt x="0" y="2"/>
                  </a:lnTo>
                  <a:lnTo>
                    <a:pt x="0" y="1"/>
                  </a:lnTo>
                  <a:lnTo>
                    <a:pt x="1" y="1"/>
                  </a:lnTo>
                  <a:lnTo>
                    <a:pt x="4" y="1"/>
                  </a:lnTo>
                  <a:lnTo>
                    <a:pt x="5" y="0"/>
                  </a:lnTo>
                  <a:lnTo>
                    <a:pt x="6"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62" name="Freeform 1338"/>
            <p:cNvSpPr>
              <a:spLocks/>
            </p:cNvSpPr>
            <p:nvPr/>
          </p:nvSpPr>
          <p:spPr bwMode="auto">
            <a:xfrm>
              <a:off x="1387" y="1284"/>
              <a:ext cx="54" cy="12"/>
            </a:xfrm>
            <a:custGeom>
              <a:avLst/>
              <a:gdLst>
                <a:gd name="T0" fmla="*/ 1296 w 9"/>
                <a:gd name="T1" fmla="*/ 0 h 2"/>
                <a:gd name="T2" fmla="*/ 1728 w 9"/>
                <a:gd name="T3" fmla="*/ 216 h 2"/>
                <a:gd name="T4" fmla="*/ 1944 w 9"/>
                <a:gd name="T5" fmla="*/ 216 h 2"/>
                <a:gd name="T6" fmla="*/ 1944 w 9"/>
                <a:gd name="T7" fmla="*/ 432 h 2"/>
                <a:gd name="T8" fmla="*/ 1296 w 9"/>
                <a:gd name="T9" fmla="*/ 432 h 2"/>
                <a:gd name="T10" fmla="*/ 1080 w 9"/>
                <a:gd name="T11" fmla="*/ 216 h 2"/>
                <a:gd name="T12" fmla="*/ 864 w 9"/>
                <a:gd name="T13" fmla="*/ 432 h 2"/>
                <a:gd name="T14" fmla="*/ 648 w 9"/>
                <a:gd name="T15" fmla="*/ 432 h 2"/>
                <a:gd name="T16" fmla="*/ 432 w 9"/>
                <a:gd name="T17" fmla="*/ 432 h 2"/>
                <a:gd name="T18" fmla="*/ 0 w 9"/>
                <a:gd name="T19" fmla="*/ 432 h 2"/>
                <a:gd name="T20" fmla="*/ 0 w 9"/>
                <a:gd name="T21" fmla="*/ 216 h 2"/>
                <a:gd name="T22" fmla="*/ 216 w 9"/>
                <a:gd name="T23" fmla="*/ 216 h 2"/>
                <a:gd name="T24" fmla="*/ 216 w 9"/>
                <a:gd name="T25" fmla="*/ 216 h 2"/>
                <a:gd name="T26" fmla="*/ 864 w 9"/>
                <a:gd name="T27" fmla="*/ 216 h 2"/>
                <a:gd name="T28" fmla="*/ 1080 w 9"/>
                <a:gd name="T29" fmla="*/ 0 h 2"/>
                <a:gd name="T30" fmla="*/ 1296 w 9"/>
                <a:gd name="T31" fmla="*/ 0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
                <a:gd name="T49" fmla="*/ 0 h 2"/>
                <a:gd name="T50" fmla="*/ 9 w 9"/>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 h="2">
                  <a:moveTo>
                    <a:pt x="6" y="0"/>
                  </a:moveTo>
                  <a:lnTo>
                    <a:pt x="8" y="1"/>
                  </a:lnTo>
                  <a:lnTo>
                    <a:pt x="9" y="1"/>
                  </a:lnTo>
                  <a:lnTo>
                    <a:pt x="9" y="2"/>
                  </a:lnTo>
                  <a:lnTo>
                    <a:pt x="6" y="2"/>
                  </a:lnTo>
                  <a:lnTo>
                    <a:pt x="5" y="1"/>
                  </a:lnTo>
                  <a:lnTo>
                    <a:pt x="4" y="2"/>
                  </a:lnTo>
                  <a:lnTo>
                    <a:pt x="3" y="2"/>
                  </a:lnTo>
                  <a:lnTo>
                    <a:pt x="2" y="2"/>
                  </a:lnTo>
                  <a:lnTo>
                    <a:pt x="0" y="2"/>
                  </a:lnTo>
                  <a:lnTo>
                    <a:pt x="0" y="1"/>
                  </a:lnTo>
                  <a:lnTo>
                    <a:pt x="1" y="1"/>
                  </a:lnTo>
                  <a:lnTo>
                    <a:pt x="4" y="1"/>
                  </a:lnTo>
                  <a:lnTo>
                    <a:pt x="5" y="0"/>
                  </a:lnTo>
                  <a:lnTo>
                    <a:pt x="6"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63" name="Freeform 1339"/>
            <p:cNvSpPr>
              <a:spLocks/>
            </p:cNvSpPr>
            <p:nvPr/>
          </p:nvSpPr>
          <p:spPr bwMode="auto">
            <a:xfrm>
              <a:off x="1495" y="1260"/>
              <a:ext cx="90" cy="48"/>
            </a:xfrm>
            <a:custGeom>
              <a:avLst/>
              <a:gdLst>
                <a:gd name="T0" fmla="*/ 0 w 15"/>
                <a:gd name="T1" fmla="*/ 216 h 8"/>
                <a:gd name="T2" fmla="*/ 432 w 15"/>
                <a:gd name="T3" fmla="*/ 216 h 8"/>
                <a:gd name="T4" fmla="*/ 864 w 15"/>
                <a:gd name="T5" fmla="*/ 0 h 8"/>
                <a:gd name="T6" fmla="*/ 1296 w 15"/>
                <a:gd name="T7" fmla="*/ 432 h 8"/>
                <a:gd name="T8" fmla="*/ 1296 w 15"/>
                <a:gd name="T9" fmla="*/ 648 h 8"/>
                <a:gd name="T10" fmla="*/ 1512 w 15"/>
                <a:gd name="T11" fmla="*/ 648 h 8"/>
                <a:gd name="T12" fmla="*/ 1512 w 15"/>
                <a:gd name="T13" fmla="*/ 432 h 8"/>
                <a:gd name="T14" fmla="*/ 1944 w 15"/>
                <a:gd name="T15" fmla="*/ 432 h 8"/>
                <a:gd name="T16" fmla="*/ 2376 w 15"/>
                <a:gd name="T17" fmla="*/ 432 h 8"/>
                <a:gd name="T18" fmla="*/ 2160 w 15"/>
                <a:gd name="T19" fmla="*/ 648 h 8"/>
                <a:gd name="T20" fmla="*/ 2808 w 15"/>
                <a:gd name="T21" fmla="*/ 864 h 8"/>
                <a:gd name="T22" fmla="*/ 2808 w 15"/>
                <a:gd name="T23" fmla="*/ 1080 h 8"/>
                <a:gd name="T24" fmla="*/ 3240 w 15"/>
                <a:gd name="T25" fmla="*/ 1512 h 8"/>
                <a:gd name="T26" fmla="*/ 3024 w 15"/>
                <a:gd name="T27" fmla="*/ 1728 h 8"/>
                <a:gd name="T28" fmla="*/ 2592 w 15"/>
                <a:gd name="T29" fmla="*/ 1728 h 8"/>
                <a:gd name="T30" fmla="*/ 2376 w 15"/>
                <a:gd name="T31" fmla="*/ 1512 h 8"/>
                <a:gd name="T32" fmla="*/ 2376 w 15"/>
                <a:gd name="T33" fmla="*/ 1296 h 8"/>
                <a:gd name="T34" fmla="*/ 1944 w 15"/>
                <a:gd name="T35" fmla="*/ 1296 h 8"/>
                <a:gd name="T36" fmla="*/ 1728 w 15"/>
                <a:gd name="T37" fmla="*/ 1296 h 8"/>
                <a:gd name="T38" fmla="*/ 1296 w 15"/>
                <a:gd name="T39" fmla="*/ 1296 h 8"/>
                <a:gd name="T40" fmla="*/ 1080 w 15"/>
                <a:gd name="T41" fmla="*/ 1296 h 8"/>
                <a:gd name="T42" fmla="*/ 648 w 15"/>
                <a:gd name="T43" fmla="*/ 1296 h 8"/>
                <a:gd name="T44" fmla="*/ 216 w 15"/>
                <a:gd name="T45" fmla="*/ 1080 h 8"/>
                <a:gd name="T46" fmla="*/ 432 w 15"/>
                <a:gd name="T47" fmla="*/ 1080 h 8"/>
                <a:gd name="T48" fmla="*/ 1080 w 15"/>
                <a:gd name="T49" fmla="*/ 1080 h 8"/>
                <a:gd name="T50" fmla="*/ 864 w 15"/>
                <a:gd name="T51" fmla="*/ 864 h 8"/>
                <a:gd name="T52" fmla="*/ 864 w 15"/>
                <a:gd name="T53" fmla="*/ 864 h 8"/>
                <a:gd name="T54" fmla="*/ 648 w 15"/>
                <a:gd name="T55" fmla="*/ 648 h 8"/>
                <a:gd name="T56" fmla="*/ 648 w 15"/>
                <a:gd name="T57" fmla="*/ 648 h 8"/>
                <a:gd name="T58" fmla="*/ 648 w 15"/>
                <a:gd name="T59" fmla="*/ 648 h 8"/>
                <a:gd name="T60" fmla="*/ 432 w 15"/>
                <a:gd name="T61" fmla="*/ 648 h 8"/>
                <a:gd name="T62" fmla="*/ 216 w 15"/>
                <a:gd name="T63" fmla="*/ 648 h 8"/>
                <a:gd name="T64" fmla="*/ 216 w 15"/>
                <a:gd name="T65" fmla="*/ 432 h 8"/>
                <a:gd name="T66" fmla="*/ 0 w 15"/>
                <a:gd name="T67" fmla="*/ 432 h 8"/>
                <a:gd name="T68" fmla="*/ 0 w 15"/>
                <a:gd name="T69" fmla="*/ 216 h 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8"/>
                <a:gd name="T107" fmla="*/ 15 w 15"/>
                <a:gd name="T108" fmla="*/ 8 h 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8">
                  <a:moveTo>
                    <a:pt x="0" y="1"/>
                  </a:moveTo>
                  <a:lnTo>
                    <a:pt x="2" y="1"/>
                  </a:lnTo>
                  <a:lnTo>
                    <a:pt x="4" y="0"/>
                  </a:lnTo>
                  <a:lnTo>
                    <a:pt x="6" y="2"/>
                  </a:lnTo>
                  <a:lnTo>
                    <a:pt x="6" y="3"/>
                  </a:lnTo>
                  <a:lnTo>
                    <a:pt x="7" y="3"/>
                  </a:lnTo>
                  <a:lnTo>
                    <a:pt x="7" y="2"/>
                  </a:lnTo>
                  <a:lnTo>
                    <a:pt x="9" y="2"/>
                  </a:lnTo>
                  <a:lnTo>
                    <a:pt x="11" y="2"/>
                  </a:lnTo>
                  <a:lnTo>
                    <a:pt x="10" y="3"/>
                  </a:lnTo>
                  <a:lnTo>
                    <a:pt x="13" y="4"/>
                  </a:lnTo>
                  <a:lnTo>
                    <a:pt x="13" y="5"/>
                  </a:lnTo>
                  <a:lnTo>
                    <a:pt x="15" y="7"/>
                  </a:lnTo>
                  <a:lnTo>
                    <a:pt x="14" y="8"/>
                  </a:lnTo>
                  <a:lnTo>
                    <a:pt x="12" y="8"/>
                  </a:lnTo>
                  <a:lnTo>
                    <a:pt x="11" y="7"/>
                  </a:lnTo>
                  <a:lnTo>
                    <a:pt x="11" y="6"/>
                  </a:lnTo>
                  <a:lnTo>
                    <a:pt x="9" y="6"/>
                  </a:lnTo>
                  <a:lnTo>
                    <a:pt x="8" y="6"/>
                  </a:lnTo>
                  <a:lnTo>
                    <a:pt x="6" y="6"/>
                  </a:lnTo>
                  <a:lnTo>
                    <a:pt x="5" y="6"/>
                  </a:lnTo>
                  <a:lnTo>
                    <a:pt x="3" y="6"/>
                  </a:lnTo>
                  <a:lnTo>
                    <a:pt x="1" y="5"/>
                  </a:lnTo>
                  <a:lnTo>
                    <a:pt x="2" y="5"/>
                  </a:lnTo>
                  <a:lnTo>
                    <a:pt x="5" y="5"/>
                  </a:lnTo>
                  <a:lnTo>
                    <a:pt x="4" y="4"/>
                  </a:lnTo>
                  <a:lnTo>
                    <a:pt x="3" y="3"/>
                  </a:lnTo>
                  <a:lnTo>
                    <a:pt x="2" y="3"/>
                  </a:lnTo>
                  <a:lnTo>
                    <a:pt x="1" y="3"/>
                  </a:lnTo>
                  <a:lnTo>
                    <a:pt x="1" y="2"/>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64" name="Freeform 1340"/>
            <p:cNvSpPr>
              <a:spLocks/>
            </p:cNvSpPr>
            <p:nvPr/>
          </p:nvSpPr>
          <p:spPr bwMode="auto">
            <a:xfrm>
              <a:off x="1495" y="1260"/>
              <a:ext cx="90" cy="48"/>
            </a:xfrm>
            <a:custGeom>
              <a:avLst/>
              <a:gdLst>
                <a:gd name="T0" fmla="*/ 0 w 15"/>
                <a:gd name="T1" fmla="*/ 216 h 8"/>
                <a:gd name="T2" fmla="*/ 432 w 15"/>
                <a:gd name="T3" fmla="*/ 216 h 8"/>
                <a:gd name="T4" fmla="*/ 864 w 15"/>
                <a:gd name="T5" fmla="*/ 0 h 8"/>
                <a:gd name="T6" fmla="*/ 1296 w 15"/>
                <a:gd name="T7" fmla="*/ 432 h 8"/>
                <a:gd name="T8" fmla="*/ 1296 w 15"/>
                <a:gd name="T9" fmla="*/ 648 h 8"/>
                <a:gd name="T10" fmla="*/ 1512 w 15"/>
                <a:gd name="T11" fmla="*/ 648 h 8"/>
                <a:gd name="T12" fmla="*/ 1512 w 15"/>
                <a:gd name="T13" fmla="*/ 432 h 8"/>
                <a:gd name="T14" fmla="*/ 1944 w 15"/>
                <a:gd name="T15" fmla="*/ 432 h 8"/>
                <a:gd name="T16" fmla="*/ 2376 w 15"/>
                <a:gd name="T17" fmla="*/ 432 h 8"/>
                <a:gd name="T18" fmla="*/ 2160 w 15"/>
                <a:gd name="T19" fmla="*/ 648 h 8"/>
                <a:gd name="T20" fmla="*/ 2808 w 15"/>
                <a:gd name="T21" fmla="*/ 864 h 8"/>
                <a:gd name="T22" fmla="*/ 2808 w 15"/>
                <a:gd name="T23" fmla="*/ 1080 h 8"/>
                <a:gd name="T24" fmla="*/ 3240 w 15"/>
                <a:gd name="T25" fmla="*/ 1512 h 8"/>
                <a:gd name="T26" fmla="*/ 3024 w 15"/>
                <a:gd name="T27" fmla="*/ 1728 h 8"/>
                <a:gd name="T28" fmla="*/ 2592 w 15"/>
                <a:gd name="T29" fmla="*/ 1728 h 8"/>
                <a:gd name="T30" fmla="*/ 2376 w 15"/>
                <a:gd name="T31" fmla="*/ 1512 h 8"/>
                <a:gd name="T32" fmla="*/ 2376 w 15"/>
                <a:gd name="T33" fmla="*/ 1296 h 8"/>
                <a:gd name="T34" fmla="*/ 1944 w 15"/>
                <a:gd name="T35" fmla="*/ 1296 h 8"/>
                <a:gd name="T36" fmla="*/ 1728 w 15"/>
                <a:gd name="T37" fmla="*/ 1296 h 8"/>
                <a:gd name="T38" fmla="*/ 1296 w 15"/>
                <a:gd name="T39" fmla="*/ 1296 h 8"/>
                <a:gd name="T40" fmla="*/ 1080 w 15"/>
                <a:gd name="T41" fmla="*/ 1296 h 8"/>
                <a:gd name="T42" fmla="*/ 648 w 15"/>
                <a:gd name="T43" fmla="*/ 1296 h 8"/>
                <a:gd name="T44" fmla="*/ 216 w 15"/>
                <a:gd name="T45" fmla="*/ 1080 h 8"/>
                <a:gd name="T46" fmla="*/ 432 w 15"/>
                <a:gd name="T47" fmla="*/ 1080 h 8"/>
                <a:gd name="T48" fmla="*/ 1080 w 15"/>
                <a:gd name="T49" fmla="*/ 1080 h 8"/>
                <a:gd name="T50" fmla="*/ 864 w 15"/>
                <a:gd name="T51" fmla="*/ 864 h 8"/>
                <a:gd name="T52" fmla="*/ 864 w 15"/>
                <a:gd name="T53" fmla="*/ 864 h 8"/>
                <a:gd name="T54" fmla="*/ 648 w 15"/>
                <a:gd name="T55" fmla="*/ 648 h 8"/>
                <a:gd name="T56" fmla="*/ 648 w 15"/>
                <a:gd name="T57" fmla="*/ 648 h 8"/>
                <a:gd name="T58" fmla="*/ 648 w 15"/>
                <a:gd name="T59" fmla="*/ 648 h 8"/>
                <a:gd name="T60" fmla="*/ 432 w 15"/>
                <a:gd name="T61" fmla="*/ 648 h 8"/>
                <a:gd name="T62" fmla="*/ 216 w 15"/>
                <a:gd name="T63" fmla="*/ 648 h 8"/>
                <a:gd name="T64" fmla="*/ 216 w 15"/>
                <a:gd name="T65" fmla="*/ 432 h 8"/>
                <a:gd name="T66" fmla="*/ 0 w 15"/>
                <a:gd name="T67" fmla="*/ 432 h 8"/>
                <a:gd name="T68" fmla="*/ 0 w 15"/>
                <a:gd name="T69" fmla="*/ 216 h 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
                <a:gd name="T106" fmla="*/ 0 h 8"/>
                <a:gd name="T107" fmla="*/ 15 w 15"/>
                <a:gd name="T108" fmla="*/ 8 h 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 h="8">
                  <a:moveTo>
                    <a:pt x="0" y="1"/>
                  </a:moveTo>
                  <a:lnTo>
                    <a:pt x="2" y="1"/>
                  </a:lnTo>
                  <a:lnTo>
                    <a:pt x="4" y="0"/>
                  </a:lnTo>
                  <a:lnTo>
                    <a:pt x="6" y="2"/>
                  </a:lnTo>
                  <a:lnTo>
                    <a:pt x="6" y="3"/>
                  </a:lnTo>
                  <a:lnTo>
                    <a:pt x="7" y="3"/>
                  </a:lnTo>
                  <a:lnTo>
                    <a:pt x="7" y="2"/>
                  </a:lnTo>
                  <a:lnTo>
                    <a:pt x="9" y="2"/>
                  </a:lnTo>
                  <a:lnTo>
                    <a:pt x="11" y="2"/>
                  </a:lnTo>
                  <a:lnTo>
                    <a:pt x="10" y="3"/>
                  </a:lnTo>
                  <a:lnTo>
                    <a:pt x="13" y="4"/>
                  </a:lnTo>
                  <a:lnTo>
                    <a:pt x="13" y="5"/>
                  </a:lnTo>
                  <a:lnTo>
                    <a:pt x="15" y="7"/>
                  </a:lnTo>
                  <a:lnTo>
                    <a:pt x="14" y="8"/>
                  </a:lnTo>
                  <a:lnTo>
                    <a:pt x="12" y="8"/>
                  </a:lnTo>
                  <a:lnTo>
                    <a:pt x="11" y="7"/>
                  </a:lnTo>
                  <a:lnTo>
                    <a:pt x="11" y="6"/>
                  </a:lnTo>
                  <a:lnTo>
                    <a:pt x="9" y="6"/>
                  </a:lnTo>
                  <a:lnTo>
                    <a:pt x="8" y="6"/>
                  </a:lnTo>
                  <a:lnTo>
                    <a:pt x="6" y="6"/>
                  </a:lnTo>
                  <a:lnTo>
                    <a:pt x="5" y="6"/>
                  </a:lnTo>
                  <a:lnTo>
                    <a:pt x="3" y="6"/>
                  </a:lnTo>
                  <a:lnTo>
                    <a:pt x="1" y="5"/>
                  </a:lnTo>
                  <a:lnTo>
                    <a:pt x="2" y="5"/>
                  </a:lnTo>
                  <a:lnTo>
                    <a:pt x="5" y="5"/>
                  </a:lnTo>
                  <a:lnTo>
                    <a:pt x="4" y="4"/>
                  </a:lnTo>
                  <a:lnTo>
                    <a:pt x="3" y="3"/>
                  </a:lnTo>
                  <a:lnTo>
                    <a:pt x="2" y="3"/>
                  </a:lnTo>
                  <a:lnTo>
                    <a:pt x="1" y="3"/>
                  </a:lnTo>
                  <a:lnTo>
                    <a:pt x="1" y="2"/>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65" name="Freeform 1341"/>
            <p:cNvSpPr>
              <a:spLocks/>
            </p:cNvSpPr>
            <p:nvPr/>
          </p:nvSpPr>
          <p:spPr bwMode="auto">
            <a:xfrm>
              <a:off x="1537" y="1302"/>
              <a:ext cx="18" cy="6"/>
            </a:xfrm>
            <a:custGeom>
              <a:avLst/>
              <a:gdLst>
                <a:gd name="T0" fmla="*/ 0 w 3"/>
                <a:gd name="T1" fmla="*/ 216 h 1"/>
                <a:gd name="T2" fmla="*/ 216 w 3"/>
                <a:gd name="T3" fmla="*/ 0 h 1"/>
                <a:gd name="T4" fmla="*/ 648 w 3"/>
                <a:gd name="T5" fmla="*/ 216 h 1"/>
                <a:gd name="T6" fmla="*/ 648 w 3"/>
                <a:gd name="T7" fmla="*/ 216 h 1"/>
                <a:gd name="T8" fmla="*/ 216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3"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66" name="Freeform 1342"/>
            <p:cNvSpPr>
              <a:spLocks/>
            </p:cNvSpPr>
            <p:nvPr/>
          </p:nvSpPr>
          <p:spPr bwMode="auto">
            <a:xfrm>
              <a:off x="1537" y="1302"/>
              <a:ext cx="18" cy="6"/>
            </a:xfrm>
            <a:custGeom>
              <a:avLst/>
              <a:gdLst>
                <a:gd name="T0" fmla="*/ 0 w 3"/>
                <a:gd name="T1" fmla="*/ 216 h 1"/>
                <a:gd name="T2" fmla="*/ 216 w 3"/>
                <a:gd name="T3" fmla="*/ 0 h 1"/>
                <a:gd name="T4" fmla="*/ 648 w 3"/>
                <a:gd name="T5" fmla="*/ 216 h 1"/>
                <a:gd name="T6" fmla="*/ 648 w 3"/>
                <a:gd name="T7" fmla="*/ 216 h 1"/>
                <a:gd name="T8" fmla="*/ 216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3"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67" name="Freeform 1343"/>
            <p:cNvSpPr>
              <a:spLocks/>
            </p:cNvSpPr>
            <p:nvPr/>
          </p:nvSpPr>
          <p:spPr bwMode="auto">
            <a:xfrm>
              <a:off x="1525" y="1296"/>
              <a:ext cx="6" cy="6"/>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68" name="Freeform 1344"/>
            <p:cNvSpPr>
              <a:spLocks/>
            </p:cNvSpPr>
            <p:nvPr/>
          </p:nvSpPr>
          <p:spPr bwMode="auto">
            <a:xfrm>
              <a:off x="1525" y="1296"/>
              <a:ext cx="6" cy="6"/>
            </a:xfrm>
            <a:custGeom>
              <a:avLst/>
              <a:gdLst>
                <a:gd name="T0" fmla="*/ 0 w 1"/>
                <a:gd name="T1" fmla="*/ 0 h 1"/>
                <a:gd name="T2" fmla="*/ 0 w 1"/>
                <a:gd name="T3" fmla="*/ 0 h 1"/>
                <a:gd name="T4" fmla="*/ 216 w 1"/>
                <a:gd name="T5" fmla="*/ 0 h 1"/>
                <a:gd name="T6" fmla="*/ 216 w 1"/>
                <a:gd name="T7" fmla="*/ 216 h 1"/>
                <a:gd name="T8" fmla="*/ 0 w 1"/>
                <a:gd name="T9" fmla="*/ 216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1" y="0"/>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69" name="Freeform 1345"/>
            <p:cNvSpPr>
              <a:spLocks/>
            </p:cNvSpPr>
            <p:nvPr/>
          </p:nvSpPr>
          <p:spPr bwMode="auto">
            <a:xfrm>
              <a:off x="1489" y="1308"/>
              <a:ext cx="24" cy="18"/>
            </a:xfrm>
            <a:custGeom>
              <a:avLst/>
              <a:gdLst>
                <a:gd name="T0" fmla="*/ 0 w 4"/>
                <a:gd name="T1" fmla="*/ 0 h 3"/>
                <a:gd name="T2" fmla="*/ 216 w 4"/>
                <a:gd name="T3" fmla="*/ 216 h 3"/>
                <a:gd name="T4" fmla="*/ 864 w 4"/>
                <a:gd name="T5" fmla="*/ 432 h 3"/>
                <a:gd name="T6" fmla="*/ 864 w 4"/>
                <a:gd name="T7" fmla="*/ 648 h 3"/>
                <a:gd name="T8" fmla="*/ 432 w 4"/>
                <a:gd name="T9" fmla="*/ 648 h 3"/>
                <a:gd name="T10" fmla="*/ 216 w 4"/>
                <a:gd name="T11" fmla="*/ 432 h 3"/>
                <a:gd name="T12" fmla="*/ 0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0"/>
                  </a:moveTo>
                  <a:lnTo>
                    <a:pt x="1" y="1"/>
                  </a:lnTo>
                  <a:lnTo>
                    <a:pt x="4" y="2"/>
                  </a:lnTo>
                  <a:lnTo>
                    <a:pt x="4" y="3"/>
                  </a:lnTo>
                  <a:lnTo>
                    <a:pt x="2" y="3"/>
                  </a:lnTo>
                  <a:lnTo>
                    <a:pt x="1"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70" name="Freeform 1346"/>
            <p:cNvSpPr>
              <a:spLocks/>
            </p:cNvSpPr>
            <p:nvPr/>
          </p:nvSpPr>
          <p:spPr bwMode="auto">
            <a:xfrm>
              <a:off x="1489" y="1308"/>
              <a:ext cx="24" cy="18"/>
            </a:xfrm>
            <a:custGeom>
              <a:avLst/>
              <a:gdLst>
                <a:gd name="T0" fmla="*/ 0 w 4"/>
                <a:gd name="T1" fmla="*/ 0 h 3"/>
                <a:gd name="T2" fmla="*/ 216 w 4"/>
                <a:gd name="T3" fmla="*/ 216 h 3"/>
                <a:gd name="T4" fmla="*/ 864 w 4"/>
                <a:gd name="T5" fmla="*/ 432 h 3"/>
                <a:gd name="T6" fmla="*/ 864 w 4"/>
                <a:gd name="T7" fmla="*/ 648 h 3"/>
                <a:gd name="T8" fmla="*/ 432 w 4"/>
                <a:gd name="T9" fmla="*/ 648 h 3"/>
                <a:gd name="T10" fmla="*/ 216 w 4"/>
                <a:gd name="T11" fmla="*/ 432 h 3"/>
                <a:gd name="T12" fmla="*/ 0 w 4"/>
                <a:gd name="T13" fmla="*/ 0 h 3"/>
                <a:gd name="T14" fmla="*/ 0 60000 65536"/>
                <a:gd name="T15" fmla="*/ 0 60000 65536"/>
                <a:gd name="T16" fmla="*/ 0 60000 65536"/>
                <a:gd name="T17" fmla="*/ 0 60000 65536"/>
                <a:gd name="T18" fmla="*/ 0 60000 65536"/>
                <a:gd name="T19" fmla="*/ 0 60000 65536"/>
                <a:gd name="T20" fmla="*/ 0 60000 65536"/>
                <a:gd name="T21" fmla="*/ 0 w 4"/>
                <a:gd name="T22" fmla="*/ 0 h 3"/>
                <a:gd name="T23" fmla="*/ 4 w 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3">
                  <a:moveTo>
                    <a:pt x="0" y="0"/>
                  </a:moveTo>
                  <a:lnTo>
                    <a:pt x="1" y="1"/>
                  </a:lnTo>
                  <a:lnTo>
                    <a:pt x="4" y="2"/>
                  </a:lnTo>
                  <a:lnTo>
                    <a:pt x="4" y="3"/>
                  </a:lnTo>
                  <a:lnTo>
                    <a:pt x="2" y="3"/>
                  </a:lnTo>
                  <a:lnTo>
                    <a:pt x="1"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71" name="Freeform 1347"/>
            <p:cNvSpPr>
              <a:spLocks/>
            </p:cNvSpPr>
            <p:nvPr/>
          </p:nvSpPr>
          <p:spPr bwMode="auto">
            <a:xfrm>
              <a:off x="1387" y="1302"/>
              <a:ext cx="54" cy="18"/>
            </a:xfrm>
            <a:custGeom>
              <a:avLst/>
              <a:gdLst>
                <a:gd name="T0" fmla="*/ 1728 w 9"/>
                <a:gd name="T1" fmla="*/ 0 h 3"/>
                <a:gd name="T2" fmla="*/ 1296 w 9"/>
                <a:gd name="T3" fmla="*/ 0 h 3"/>
                <a:gd name="T4" fmla="*/ 864 w 9"/>
                <a:gd name="T5" fmla="*/ 0 h 3"/>
                <a:gd name="T6" fmla="*/ 0 w 9"/>
                <a:gd name="T7" fmla="*/ 216 h 3"/>
                <a:gd name="T8" fmla="*/ 0 w 9"/>
                <a:gd name="T9" fmla="*/ 648 h 3"/>
                <a:gd name="T10" fmla="*/ 432 w 9"/>
                <a:gd name="T11" fmla="*/ 648 h 3"/>
                <a:gd name="T12" fmla="*/ 1296 w 9"/>
                <a:gd name="T13" fmla="*/ 648 h 3"/>
                <a:gd name="T14" fmla="*/ 1728 w 9"/>
                <a:gd name="T15" fmla="*/ 648 h 3"/>
                <a:gd name="T16" fmla="*/ 1512 w 9"/>
                <a:gd name="T17" fmla="*/ 432 h 3"/>
                <a:gd name="T18" fmla="*/ 1080 w 9"/>
                <a:gd name="T19" fmla="*/ 432 h 3"/>
                <a:gd name="T20" fmla="*/ 1296 w 9"/>
                <a:gd name="T21" fmla="*/ 216 h 3"/>
                <a:gd name="T22" fmla="*/ 1944 w 9"/>
                <a:gd name="T23" fmla="*/ 216 h 3"/>
                <a:gd name="T24" fmla="*/ 1728 w 9"/>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3"/>
                <a:gd name="T41" fmla="*/ 9 w 9"/>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3">
                  <a:moveTo>
                    <a:pt x="8" y="0"/>
                  </a:moveTo>
                  <a:lnTo>
                    <a:pt x="6" y="0"/>
                  </a:lnTo>
                  <a:lnTo>
                    <a:pt x="4" y="0"/>
                  </a:lnTo>
                  <a:lnTo>
                    <a:pt x="0" y="1"/>
                  </a:lnTo>
                  <a:lnTo>
                    <a:pt x="0" y="3"/>
                  </a:lnTo>
                  <a:lnTo>
                    <a:pt x="2" y="3"/>
                  </a:lnTo>
                  <a:lnTo>
                    <a:pt x="6" y="3"/>
                  </a:lnTo>
                  <a:lnTo>
                    <a:pt x="8" y="3"/>
                  </a:lnTo>
                  <a:lnTo>
                    <a:pt x="7" y="2"/>
                  </a:lnTo>
                  <a:lnTo>
                    <a:pt x="5" y="2"/>
                  </a:lnTo>
                  <a:lnTo>
                    <a:pt x="6" y="1"/>
                  </a:lnTo>
                  <a:lnTo>
                    <a:pt x="9" y="1"/>
                  </a:lnTo>
                  <a:lnTo>
                    <a:pt x="8"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72" name="Freeform 1348"/>
            <p:cNvSpPr>
              <a:spLocks/>
            </p:cNvSpPr>
            <p:nvPr/>
          </p:nvSpPr>
          <p:spPr bwMode="auto">
            <a:xfrm>
              <a:off x="1387" y="1302"/>
              <a:ext cx="54" cy="18"/>
            </a:xfrm>
            <a:custGeom>
              <a:avLst/>
              <a:gdLst>
                <a:gd name="T0" fmla="*/ 1728 w 9"/>
                <a:gd name="T1" fmla="*/ 0 h 3"/>
                <a:gd name="T2" fmla="*/ 1296 w 9"/>
                <a:gd name="T3" fmla="*/ 0 h 3"/>
                <a:gd name="T4" fmla="*/ 864 w 9"/>
                <a:gd name="T5" fmla="*/ 0 h 3"/>
                <a:gd name="T6" fmla="*/ 0 w 9"/>
                <a:gd name="T7" fmla="*/ 216 h 3"/>
                <a:gd name="T8" fmla="*/ 0 w 9"/>
                <a:gd name="T9" fmla="*/ 648 h 3"/>
                <a:gd name="T10" fmla="*/ 432 w 9"/>
                <a:gd name="T11" fmla="*/ 648 h 3"/>
                <a:gd name="T12" fmla="*/ 1296 w 9"/>
                <a:gd name="T13" fmla="*/ 648 h 3"/>
                <a:gd name="T14" fmla="*/ 1728 w 9"/>
                <a:gd name="T15" fmla="*/ 648 h 3"/>
                <a:gd name="T16" fmla="*/ 1512 w 9"/>
                <a:gd name="T17" fmla="*/ 432 h 3"/>
                <a:gd name="T18" fmla="*/ 1080 w 9"/>
                <a:gd name="T19" fmla="*/ 432 h 3"/>
                <a:gd name="T20" fmla="*/ 1296 w 9"/>
                <a:gd name="T21" fmla="*/ 216 h 3"/>
                <a:gd name="T22" fmla="*/ 1944 w 9"/>
                <a:gd name="T23" fmla="*/ 216 h 3"/>
                <a:gd name="T24" fmla="*/ 1728 w 9"/>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3"/>
                <a:gd name="T41" fmla="*/ 9 w 9"/>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3">
                  <a:moveTo>
                    <a:pt x="8" y="0"/>
                  </a:moveTo>
                  <a:lnTo>
                    <a:pt x="6" y="0"/>
                  </a:lnTo>
                  <a:lnTo>
                    <a:pt x="4" y="0"/>
                  </a:lnTo>
                  <a:lnTo>
                    <a:pt x="0" y="1"/>
                  </a:lnTo>
                  <a:lnTo>
                    <a:pt x="0" y="3"/>
                  </a:lnTo>
                  <a:lnTo>
                    <a:pt x="2" y="3"/>
                  </a:lnTo>
                  <a:lnTo>
                    <a:pt x="6" y="3"/>
                  </a:lnTo>
                  <a:lnTo>
                    <a:pt x="8" y="3"/>
                  </a:lnTo>
                  <a:lnTo>
                    <a:pt x="7" y="2"/>
                  </a:lnTo>
                  <a:lnTo>
                    <a:pt x="5" y="2"/>
                  </a:lnTo>
                  <a:lnTo>
                    <a:pt x="6" y="1"/>
                  </a:lnTo>
                  <a:lnTo>
                    <a:pt x="9" y="1"/>
                  </a:lnTo>
                  <a:lnTo>
                    <a:pt x="8"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73" name="Freeform 1349"/>
            <p:cNvSpPr>
              <a:spLocks/>
            </p:cNvSpPr>
            <p:nvPr/>
          </p:nvSpPr>
          <p:spPr bwMode="auto">
            <a:xfrm>
              <a:off x="1363" y="1302"/>
              <a:ext cx="18" cy="12"/>
            </a:xfrm>
            <a:custGeom>
              <a:avLst/>
              <a:gdLst>
                <a:gd name="T0" fmla="*/ 432 w 3"/>
                <a:gd name="T1" fmla="*/ 216 h 2"/>
                <a:gd name="T2" fmla="*/ 648 w 3"/>
                <a:gd name="T3" fmla="*/ 216 h 2"/>
                <a:gd name="T4" fmla="*/ 648 w 3"/>
                <a:gd name="T5" fmla="*/ 432 h 2"/>
                <a:gd name="T6" fmla="*/ 216 w 3"/>
                <a:gd name="T7" fmla="*/ 432 h 2"/>
                <a:gd name="T8" fmla="*/ 0 w 3"/>
                <a:gd name="T9" fmla="*/ 216 h 2"/>
                <a:gd name="T10" fmla="*/ 0 w 3"/>
                <a:gd name="T11" fmla="*/ 0 h 2"/>
                <a:gd name="T12" fmla="*/ 432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2" y="1"/>
                  </a:moveTo>
                  <a:lnTo>
                    <a:pt x="3" y="1"/>
                  </a:lnTo>
                  <a:lnTo>
                    <a:pt x="3" y="2"/>
                  </a:lnTo>
                  <a:lnTo>
                    <a:pt x="1" y="2"/>
                  </a:lnTo>
                  <a:lnTo>
                    <a:pt x="0" y="1"/>
                  </a:lnTo>
                  <a:lnTo>
                    <a:pt x="0" y="0"/>
                  </a:lnTo>
                  <a:lnTo>
                    <a:pt x="2"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74" name="Freeform 1350"/>
            <p:cNvSpPr>
              <a:spLocks/>
            </p:cNvSpPr>
            <p:nvPr/>
          </p:nvSpPr>
          <p:spPr bwMode="auto">
            <a:xfrm>
              <a:off x="1363" y="1302"/>
              <a:ext cx="18" cy="12"/>
            </a:xfrm>
            <a:custGeom>
              <a:avLst/>
              <a:gdLst>
                <a:gd name="T0" fmla="*/ 432 w 3"/>
                <a:gd name="T1" fmla="*/ 216 h 2"/>
                <a:gd name="T2" fmla="*/ 648 w 3"/>
                <a:gd name="T3" fmla="*/ 216 h 2"/>
                <a:gd name="T4" fmla="*/ 648 w 3"/>
                <a:gd name="T5" fmla="*/ 432 h 2"/>
                <a:gd name="T6" fmla="*/ 216 w 3"/>
                <a:gd name="T7" fmla="*/ 432 h 2"/>
                <a:gd name="T8" fmla="*/ 0 w 3"/>
                <a:gd name="T9" fmla="*/ 216 h 2"/>
                <a:gd name="T10" fmla="*/ 0 w 3"/>
                <a:gd name="T11" fmla="*/ 0 h 2"/>
                <a:gd name="T12" fmla="*/ 432 w 3"/>
                <a:gd name="T13" fmla="*/ 216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2" y="1"/>
                  </a:moveTo>
                  <a:lnTo>
                    <a:pt x="3" y="1"/>
                  </a:lnTo>
                  <a:lnTo>
                    <a:pt x="3" y="2"/>
                  </a:lnTo>
                  <a:lnTo>
                    <a:pt x="1" y="2"/>
                  </a:lnTo>
                  <a:lnTo>
                    <a:pt x="0" y="1"/>
                  </a:lnTo>
                  <a:lnTo>
                    <a:pt x="0" y="0"/>
                  </a:lnTo>
                  <a:lnTo>
                    <a:pt x="2"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75" name="Freeform 1351"/>
            <p:cNvSpPr>
              <a:spLocks/>
            </p:cNvSpPr>
            <p:nvPr/>
          </p:nvSpPr>
          <p:spPr bwMode="auto">
            <a:xfrm>
              <a:off x="1327" y="1338"/>
              <a:ext cx="168" cy="60"/>
            </a:xfrm>
            <a:custGeom>
              <a:avLst/>
              <a:gdLst>
                <a:gd name="T0" fmla="*/ 4104 w 28"/>
                <a:gd name="T1" fmla="*/ 0 h 10"/>
                <a:gd name="T2" fmla="*/ 4536 w 28"/>
                <a:gd name="T3" fmla="*/ 216 h 10"/>
                <a:gd name="T4" fmla="*/ 4752 w 28"/>
                <a:gd name="T5" fmla="*/ 648 h 10"/>
                <a:gd name="T6" fmla="*/ 4968 w 28"/>
                <a:gd name="T7" fmla="*/ 864 h 10"/>
                <a:gd name="T8" fmla="*/ 5400 w 28"/>
                <a:gd name="T9" fmla="*/ 864 h 10"/>
                <a:gd name="T10" fmla="*/ 5616 w 28"/>
                <a:gd name="T11" fmla="*/ 864 h 10"/>
                <a:gd name="T12" fmla="*/ 5616 w 28"/>
                <a:gd name="T13" fmla="*/ 648 h 10"/>
                <a:gd name="T14" fmla="*/ 6048 w 28"/>
                <a:gd name="T15" fmla="*/ 1080 h 10"/>
                <a:gd name="T16" fmla="*/ 5184 w 28"/>
                <a:gd name="T17" fmla="*/ 1728 h 10"/>
                <a:gd name="T18" fmla="*/ 4968 w 28"/>
                <a:gd name="T19" fmla="*/ 1728 h 10"/>
                <a:gd name="T20" fmla="*/ 4536 w 28"/>
                <a:gd name="T21" fmla="*/ 1512 h 10"/>
                <a:gd name="T22" fmla="*/ 4320 w 28"/>
                <a:gd name="T23" fmla="*/ 1728 h 10"/>
                <a:gd name="T24" fmla="*/ 3240 w 28"/>
                <a:gd name="T25" fmla="*/ 2160 h 10"/>
                <a:gd name="T26" fmla="*/ 2160 w 28"/>
                <a:gd name="T27" fmla="*/ 2160 h 10"/>
                <a:gd name="T28" fmla="*/ 2160 w 28"/>
                <a:gd name="T29" fmla="*/ 1944 h 10"/>
                <a:gd name="T30" fmla="*/ 2592 w 28"/>
                <a:gd name="T31" fmla="*/ 1728 h 10"/>
                <a:gd name="T32" fmla="*/ 3240 w 28"/>
                <a:gd name="T33" fmla="*/ 1512 h 10"/>
                <a:gd name="T34" fmla="*/ 2808 w 28"/>
                <a:gd name="T35" fmla="*/ 1512 h 10"/>
                <a:gd name="T36" fmla="*/ 2376 w 28"/>
                <a:gd name="T37" fmla="*/ 1512 h 10"/>
                <a:gd name="T38" fmla="*/ 1944 w 28"/>
                <a:gd name="T39" fmla="*/ 1512 h 10"/>
                <a:gd name="T40" fmla="*/ 2160 w 28"/>
                <a:gd name="T41" fmla="*/ 1296 h 10"/>
                <a:gd name="T42" fmla="*/ 1512 w 28"/>
                <a:gd name="T43" fmla="*/ 1296 h 10"/>
                <a:gd name="T44" fmla="*/ 1296 w 28"/>
                <a:gd name="T45" fmla="*/ 1512 h 10"/>
                <a:gd name="T46" fmla="*/ 1080 w 28"/>
                <a:gd name="T47" fmla="*/ 1728 h 10"/>
                <a:gd name="T48" fmla="*/ 648 w 28"/>
                <a:gd name="T49" fmla="*/ 1296 h 10"/>
                <a:gd name="T50" fmla="*/ 0 w 28"/>
                <a:gd name="T51" fmla="*/ 1296 h 10"/>
                <a:gd name="T52" fmla="*/ 648 w 28"/>
                <a:gd name="T53" fmla="*/ 1080 h 10"/>
                <a:gd name="T54" fmla="*/ 1080 w 28"/>
                <a:gd name="T55" fmla="*/ 864 h 10"/>
                <a:gd name="T56" fmla="*/ 432 w 28"/>
                <a:gd name="T57" fmla="*/ 864 h 10"/>
                <a:gd name="T58" fmla="*/ 864 w 28"/>
                <a:gd name="T59" fmla="*/ 864 h 10"/>
                <a:gd name="T60" fmla="*/ 1080 w 28"/>
                <a:gd name="T61" fmla="*/ 648 h 10"/>
                <a:gd name="T62" fmla="*/ 432 w 28"/>
                <a:gd name="T63" fmla="*/ 648 h 10"/>
                <a:gd name="T64" fmla="*/ 864 w 28"/>
                <a:gd name="T65" fmla="*/ 432 h 10"/>
                <a:gd name="T66" fmla="*/ 1296 w 28"/>
                <a:gd name="T67" fmla="*/ 432 h 10"/>
                <a:gd name="T68" fmla="*/ 1296 w 28"/>
                <a:gd name="T69" fmla="*/ 216 h 10"/>
                <a:gd name="T70" fmla="*/ 1728 w 28"/>
                <a:gd name="T71" fmla="*/ 432 h 10"/>
                <a:gd name="T72" fmla="*/ 3024 w 28"/>
                <a:gd name="T73" fmla="*/ 864 h 10"/>
                <a:gd name="T74" fmla="*/ 3672 w 28"/>
                <a:gd name="T75" fmla="*/ 1080 h 10"/>
                <a:gd name="T76" fmla="*/ 4320 w 28"/>
                <a:gd name="T77" fmla="*/ 1080 h 10"/>
                <a:gd name="T78" fmla="*/ 3888 w 28"/>
                <a:gd name="T79" fmla="*/ 864 h 10"/>
                <a:gd name="T80" fmla="*/ 4104 w 28"/>
                <a:gd name="T81" fmla="*/ 648 h 10"/>
                <a:gd name="T82" fmla="*/ 3672 w 28"/>
                <a:gd name="T83" fmla="*/ 432 h 10"/>
                <a:gd name="T84" fmla="*/ 3672 w 28"/>
                <a:gd name="T85" fmla="*/ 216 h 10"/>
                <a:gd name="T86" fmla="*/ 4104 w 28"/>
                <a:gd name="T87" fmla="*/ 0 h 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
                <a:gd name="T133" fmla="*/ 0 h 10"/>
                <a:gd name="T134" fmla="*/ 28 w 28"/>
                <a:gd name="T135" fmla="*/ 10 h 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 h="10">
                  <a:moveTo>
                    <a:pt x="19" y="0"/>
                  </a:moveTo>
                  <a:lnTo>
                    <a:pt x="19" y="0"/>
                  </a:lnTo>
                  <a:lnTo>
                    <a:pt x="21" y="0"/>
                  </a:lnTo>
                  <a:lnTo>
                    <a:pt x="21" y="1"/>
                  </a:lnTo>
                  <a:lnTo>
                    <a:pt x="22" y="2"/>
                  </a:lnTo>
                  <a:lnTo>
                    <a:pt x="22" y="3"/>
                  </a:lnTo>
                  <a:lnTo>
                    <a:pt x="23" y="3"/>
                  </a:lnTo>
                  <a:lnTo>
                    <a:pt x="23" y="4"/>
                  </a:lnTo>
                  <a:lnTo>
                    <a:pt x="24" y="4"/>
                  </a:lnTo>
                  <a:lnTo>
                    <a:pt x="25" y="4"/>
                  </a:lnTo>
                  <a:lnTo>
                    <a:pt x="25" y="5"/>
                  </a:lnTo>
                  <a:lnTo>
                    <a:pt x="26" y="4"/>
                  </a:lnTo>
                  <a:lnTo>
                    <a:pt x="25" y="3"/>
                  </a:lnTo>
                  <a:lnTo>
                    <a:pt x="26" y="3"/>
                  </a:lnTo>
                  <a:lnTo>
                    <a:pt x="28" y="4"/>
                  </a:lnTo>
                  <a:lnTo>
                    <a:pt x="28" y="5"/>
                  </a:lnTo>
                  <a:lnTo>
                    <a:pt x="27" y="7"/>
                  </a:lnTo>
                  <a:lnTo>
                    <a:pt x="24" y="8"/>
                  </a:lnTo>
                  <a:lnTo>
                    <a:pt x="23" y="7"/>
                  </a:lnTo>
                  <a:lnTo>
                    <a:pt x="23" y="8"/>
                  </a:lnTo>
                  <a:lnTo>
                    <a:pt x="21" y="8"/>
                  </a:lnTo>
                  <a:lnTo>
                    <a:pt x="21" y="7"/>
                  </a:lnTo>
                  <a:lnTo>
                    <a:pt x="20" y="7"/>
                  </a:lnTo>
                  <a:lnTo>
                    <a:pt x="20" y="8"/>
                  </a:lnTo>
                  <a:lnTo>
                    <a:pt x="16" y="9"/>
                  </a:lnTo>
                  <a:lnTo>
                    <a:pt x="15" y="10"/>
                  </a:lnTo>
                  <a:lnTo>
                    <a:pt x="12" y="10"/>
                  </a:lnTo>
                  <a:lnTo>
                    <a:pt x="10" y="10"/>
                  </a:lnTo>
                  <a:lnTo>
                    <a:pt x="8" y="9"/>
                  </a:lnTo>
                  <a:lnTo>
                    <a:pt x="10" y="9"/>
                  </a:lnTo>
                  <a:lnTo>
                    <a:pt x="11" y="8"/>
                  </a:lnTo>
                  <a:lnTo>
                    <a:pt x="12" y="8"/>
                  </a:lnTo>
                  <a:lnTo>
                    <a:pt x="14" y="8"/>
                  </a:lnTo>
                  <a:lnTo>
                    <a:pt x="15" y="7"/>
                  </a:lnTo>
                  <a:lnTo>
                    <a:pt x="13" y="7"/>
                  </a:lnTo>
                  <a:lnTo>
                    <a:pt x="12" y="7"/>
                  </a:lnTo>
                  <a:lnTo>
                    <a:pt x="11" y="7"/>
                  </a:lnTo>
                  <a:lnTo>
                    <a:pt x="10" y="7"/>
                  </a:lnTo>
                  <a:lnTo>
                    <a:pt x="9" y="7"/>
                  </a:lnTo>
                  <a:lnTo>
                    <a:pt x="9" y="6"/>
                  </a:lnTo>
                  <a:lnTo>
                    <a:pt x="10" y="6"/>
                  </a:lnTo>
                  <a:lnTo>
                    <a:pt x="9" y="6"/>
                  </a:lnTo>
                  <a:lnTo>
                    <a:pt x="7" y="6"/>
                  </a:lnTo>
                  <a:lnTo>
                    <a:pt x="8" y="7"/>
                  </a:lnTo>
                  <a:lnTo>
                    <a:pt x="6" y="7"/>
                  </a:lnTo>
                  <a:lnTo>
                    <a:pt x="5" y="7"/>
                  </a:lnTo>
                  <a:lnTo>
                    <a:pt x="5" y="8"/>
                  </a:lnTo>
                  <a:lnTo>
                    <a:pt x="3" y="7"/>
                  </a:lnTo>
                  <a:lnTo>
                    <a:pt x="3" y="6"/>
                  </a:lnTo>
                  <a:lnTo>
                    <a:pt x="1" y="6"/>
                  </a:lnTo>
                  <a:lnTo>
                    <a:pt x="0" y="6"/>
                  </a:lnTo>
                  <a:lnTo>
                    <a:pt x="1" y="5"/>
                  </a:lnTo>
                  <a:lnTo>
                    <a:pt x="3" y="5"/>
                  </a:lnTo>
                  <a:lnTo>
                    <a:pt x="5" y="5"/>
                  </a:lnTo>
                  <a:lnTo>
                    <a:pt x="5" y="4"/>
                  </a:lnTo>
                  <a:lnTo>
                    <a:pt x="2" y="5"/>
                  </a:lnTo>
                  <a:lnTo>
                    <a:pt x="2" y="4"/>
                  </a:lnTo>
                  <a:lnTo>
                    <a:pt x="3" y="4"/>
                  </a:lnTo>
                  <a:lnTo>
                    <a:pt x="4" y="4"/>
                  </a:lnTo>
                  <a:lnTo>
                    <a:pt x="5" y="4"/>
                  </a:lnTo>
                  <a:lnTo>
                    <a:pt x="5" y="3"/>
                  </a:lnTo>
                  <a:lnTo>
                    <a:pt x="3" y="3"/>
                  </a:lnTo>
                  <a:lnTo>
                    <a:pt x="2" y="3"/>
                  </a:lnTo>
                  <a:lnTo>
                    <a:pt x="3" y="2"/>
                  </a:lnTo>
                  <a:lnTo>
                    <a:pt x="4" y="2"/>
                  </a:lnTo>
                  <a:lnTo>
                    <a:pt x="6" y="2"/>
                  </a:lnTo>
                  <a:lnTo>
                    <a:pt x="5" y="2"/>
                  </a:lnTo>
                  <a:lnTo>
                    <a:pt x="6" y="1"/>
                  </a:lnTo>
                  <a:lnTo>
                    <a:pt x="8" y="1"/>
                  </a:lnTo>
                  <a:lnTo>
                    <a:pt x="8" y="2"/>
                  </a:lnTo>
                  <a:lnTo>
                    <a:pt x="11" y="2"/>
                  </a:lnTo>
                  <a:lnTo>
                    <a:pt x="14" y="4"/>
                  </a:lnTo>
                  <a:lnTo>
                    <a:pt x="14" y="5"/>
                  </a:lnTo>
                  <a:lnTo>
                    <a:pt x="17" y="5"/>
                  </a:lnTo>
                  <a:lnTo>
                    <a:pt x="19" y="6"/>
                  </a:lnTo>
                  <a:lnTo>
                    <a:pt x="20" y="5"/>
                  </a:lnTo>
                  <a:lnTo>
                    <a:pt x="20" y="4"/>
                  </a:lnTo>
                  <a:lnTo>
                    <a:pt x="18" y="4"/>
                  </a:lnTo>
                  <a:lnTo>
                    <a:pt x="19" y="3"/>
                  </a:lnTo>
                  <a:lnTo>
                    <a:pt x="19" y="2"/>
                  </a:lnTo>
                  <a:lnTo>
                    <a:pt x="17" y="2"/>
                  </a:lnTo>
                  <a:lnTo>
                    <a:pt x="16" y="2"/>
                  </a:lnTo>
                  <a:lnTo>
                    <a:pt x="17" y="1"/>
                  </a:lnTo>
                  <a:lnTo>
                    <a:pt x="19" y="1"/>
                  </a:lnTo>
                  <a:lnTo>
                    <a:pt x="19"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76" name="Freeform 1352"/>
            <p:cNvSpPr>
              <a:spLocks/>
            </p:cNvSpPr>
            <p:nvPr/>
          </p:nvSpPr>
          <p:spPr bwMode="auto">
            <a:xfrm>
              <a:off x="1327" y="1338"/>
              <a:ext cx="168" cy="60"/>
            </a:xfrm>
            <a:custGeom>
              <a:avLst/>
              <a:gdLst>
                <a:gd name="T0" fmla="*/ 4104 w 28"/>
                <a:gd name="T1" fmla="*/ 0 h 10"/>
                <a:gd name="T2" fmla="*/ 4536 w 28"/>
                <a:gd name="T3" fmla="*/ 216 h 10"/>
                <a:gd name="T4" fmla="*/ 4752 w 28"/>
                <a:gd name="T5" fmla="*/ 648 h 10"/>
                <a:gd name="T6" fmla="*/ 4968 w 28"/>
                <a:gd name="T7" fmla="*/ 864 h 10"/>
                <a:gd name="T8" fmla="*/ 5400 w 28"/>
                <a:gd name="T9" fmla="*/ 864 h 10"/>
                <a:gd name="T10" fmla="*/ 5616 w 28"/>
                <a:gd name="T11" fmla="*/ 864 h 10"/>
                <a:gd name="T12" fmla="*/ 5616 w 28"/>
                <a:gd name="T13" fmla="*/ 648 h 10"/>
                <a:gd name="T14" fmla="*/ 6048 w 28"/>
                <a:gd name="T15" fmla="*/ 1080 h 10"/>
                <a:gd name="T16" fmla="*/ 5184 w 28"/>
                <a:gd name="T17" fmla="*/ 1728 h 10"/>
                <a:gd name="T18" fmla="*/ 4968 w 28"/>
                <a:gd name="T19" fmla="*/ 1728 h 10"/>
                <a:gd name="T20" fmla="*/ 4536 w 28"/>
                <a:gd name="T21" fmla="*/ 1512 h 10"/>
                <a:gd name="T22" fmla="*/ 4320 w 28"/>
                <a:gd name="T23" fmla="*/ 1728 h 10"/>
                <a:gd name="T24" fmla="*/ 3240 w 28"/>
                <a:gd name="T25" fmla="*/ 2160 h 10"/>
                <a:gd name="T26" fmla="*/ 2160 w 28"/>
                <a:gd name="T27" fmla="*/ 2160 h 10"/>
                <a:gd name="T28" fmla="*/ 2160 w 28"/>
                <a:gd name="T29" fmla="*/ 1944 h 10"/>
                <a:gd name="T30" fmla="*/ 2592 w 28"/>
                <a:gd name="T31" fmla="*/ 1728 h 10"/>
                <a:gd name="T32" fmla="*/ 3240 w 28"/>
                <a:gd name="T33" fmla="*/ 1512 h 10"/>
                <a:gd name="T34" fmla="*/ 2808 w 28"/>
                <a:gd name="T35" fmla="*/ 1512 h 10"/>
                <a:gd name="T36" fmla="*/ 2376 w 28"/>
                <a:gd name="T37" fmla="*/ 1512 h 10"/>
                <a:gd name="T38" fmla="*/ 1944 w 28"/>
                <a:gd name="T39" fmla="*/ 1512 h 10"/>
                <a:gd name="T40" fmla="*/ 2160 w 28"/>
                <a:gd name="T41" fmla="*/ 1296 h 10"/>
                <a:gd name="T42" fmla="*/ 1512 w 28"/>
                <a:gd name="T43" fmla="*/ 1296 h 10"/>
                <a:gd name="T44" fmla="*/ 1296 w 28"/>
                <a:gd name="T45" fmla="*/ 1512 h 10"/>
                <a:gd name="T46" fmla="*/ 1080 w 28"/>
                <a:gd name="T47" fmla="*/ 1728 h 10"/>
                <a:gd name="T48" fmla="*/ 648 w 28"/>
                <a:gd name="T49" fmla="*/ 1296 h 10"/>
                <a:gd name="T50" fmla="*/ 0 w 28"/>
                <a:gd name="T51" fmla="*/ 1296 h 10"/>
                <a:gd name="T52" fmla="*/ 648 w 28"/>
                <a:gd name="T53" fmla="*/ 1080 h 10"/>
                <a:gd name="T54" fmla="*/ 1080 w 28"/>
                <a:gd name="T55" fmla="*/ 864 h 10"/>
                <a:gd name="T56" fmla="*/ 432 w 28"/>
                <a:gd name="T57" fmla="*/ 864 h 10"/>
                <a:gd name="T58" fmla="*/ 864 w 28"/>
                <a:gd name="T59" fmla="*/ 864 h 10"/>
                <a:gd name="T60" fmla="*/ 1080 w 28"/>
                <a:gd name="T61" fmla="*/ 648 h 10"/>
                <a:gd name="T62" fmla="*/ 432 w 28"/>
                <a:gd name="T63" fmla="*/ 648 h 10"/>
                <a:gd name="T64" fmla="*/ 864 w 28"/>
                <a:gd name="T65" fmla="*/ 432 h 10"/>
                <a:gd name="T66" fmla="*/ 1296 w 28"/>
                <a:gd name="T67" fmla="*/ 432 h 10"/>
                <a:gd name="T68" fmla="*/ 1296 w 28"/>
                <a:gd name="T69" fmla="*/ 216 h 10"/>
                <a:gd name="T70" fmla="*/ 1728 w 28"/>
                <a:gd name="T71" fmla="*/ 432 h 10"/>
                <a:gd name="T72" fmla="*/ 3024 w 28"/>
                <a:gd name="T73" fmla="*/ 864 h 10"/>
                <a:gd name="T74" fmla="*/ 3672 w 28"/>
                <a:gd name="T75" fmla="*/ 1080 h 10"/>
                <a:gd name="T76" fmla="*/ 4320 w 28"/>
                <a:gd name="T77" fmla="*/ 1080 h 10"/>
                <a:gd name="T78" fmla="*/ 3888 w 28"/>
                <a:gd name="T79" fmla="*/ 864 h 10"/>
                <a:gd name="T80" fmla="*/ 4104 w 28"/>
                <a:gd name="T81" fmla="*/ 648 h 10"/>
                <a:gd name="T82" fmla="*/ 3672 w 28"/>
                <a:gd name="T83" fmla="*/ 432 h 10"/>
                <a:gd name="T84" fmla="*/ 3672 w 28"/>
                <a:gd name="T85" fmla="*/ 216 h 10"/>
                <a:gd name="T86" fmla="*/ 4104 w 28"/>
                <a:gd name="T87" fmla="*/ 0 h 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
                <a:gd name="T133" fmla="*/ 0 h 10"/>
                <a:gd name="T134" fmla="*/ 28 w 28"/>
                <a:gd name="T135" fmla="*/ 10 h 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 h="10">
                  <a:moveTo>
                    <a:pt x="19" y="0"/>
                  </a:moveTo>
                  <a:lnTo>
                    <a:pt x="19" y="0"/>
                  </a:lnTo>
                  <a:lnTo>
                    <a:pt x="21" y="0"/>
                  </a:lnTo>
                  <a:lnTo>
                    <a:pt x="21" y="1"/>
                  </a:lnTo>
                  <a:lnTo>
                    <a:pt x="22" y="2"/>
                  </a:lnTo>
                  <a:lnTo>
                    <a:pt x="22" y="3"/>
                  </a:lnTo>
                  <a:lnTo>
                    <a:pt x="23" y="3"/>
                  </a:lnTo>
                  <a:lnTo>
                    <a:pt x="23" y="4"/>
                  </a:lnTo>
                  <a:lnTo>
                    <a:pt x="24" y="4"/>
                  </a:lnTo>
                  <a:lnTo>
                    <a:pt x="25" y="4"/>
                  </a:lnTo>
                  <a:lnTo>
                    <a:pt x="25" y="5"/>
                  </a:lnTo>
                  <a:lnTo>
                    <a:pt x="26" y="4"/>
                  </a:lnTo>
                  <a:lnTo>
                    <a:pt x="25" y="3"/>
                  </a:lnTo>
                  <a:lnTo>
                    <a:pt x="26" y="3"/>
                  </a:lnTo>
                  <a:lnTo>
                    <a:pt x="28" y="4"/>
                  </a:lnTo>
                  <a:lnTo>
                    <a:pt x="28" y="5"/>
                  </a:lnTo>
                  <a:lnTo>
                    <a:pt x="27" y="7"/>
                  </a:lnTo>
                  <a:lnTo>
                    <a:pt x="24" y="8"/>
                  </a:lnTo>
                  <a:lnTo>
                    <a:pt x="23" y="7"/>
                  </a:lnTo>
                  <a:lnTo>
                    <a:pt x="23" y="8"/>
                  </a:lnTo>
                  <a:lnTo>
                    <a:pt x="21" y="8"/>
                  </a:lnTo>
                  <a:lnTo>
                    <a:pt x="21" y="7"/>
                  </a:lnTo>
                  <a:lnTo>
                    <a:pt x="20" y="7"/>
                  </a:lnTo>
                  <a:lnTo>
                    <a:pt x="20" y="8"/>
                  </a:lnTo>
                  <a:lnTo>
                    <a:pt x="16" y="9"/>
                  </a:lnTo>
                  <a:lnTo>
                    <a:pt x="15" y="10"/>
                  </a:lnTo>
                  <a:lnTo>
                    <a:pt x="12" y="10"/>
                  </a:lnTo>
                  <a:lnTo>
                    <a:pt x="10" y="10"/>
                  </a:lnTo>
                  <a:lnTo>
                    <a:pt x="8" y="9"/>
                  </a:lnTo>
                  <a:lnTo>
                    <a:pt x="10" y="9"/>
                  </a:lnTo>
                  <a:lnTo>
                    <a:pt x="11" y="8"/>
                  </a:lnTo>
                  <a:lnTo>
                    <a:pt x="12" y="8"/>
                  </a:lnTo>
                  <a:lnTo>
                    <a:pt x="14" y="8"/>
                  </a:lnTo>
                  <a:lnTo>
                    <a:pt x="15" y="7"/>
                  </a:lnTo>
                  <a:lnTo>
                    <a:pt x="13" y="7"/>
                  </a:lnTo>
                  <a:lnTo>
                    <a:pt x="12" y="7"/>
                  </a:lnTo>
                  <a:lnTo>
                    <a:pt x="11" y="7"/>
                  </a:lnTo>
                  <a:lnTo>
                    <a:pt x="10" y="7"/>
                  </a:lnTo>
                  <a:lnTo>
                    <a:pt x="9" y="7"/>
                  </a:lnTo>
                  <a:lnTo>
                    <a:pt x="9" y="6"/>
                  </a:lnTo>
                  <a:lnTo>
                    <a:pt x="10" y="6"/>
                  </a:lnTo>
                  <a:lnTo>
                    <a:pt x="9" y="6"/>
                  </a:lnTo>
                  <a:lnTo>
                    <a:pt x="7" y="6"/>
                  </a:lnTo>
                  <a:lnTo>
                    <a:pt x="8" y="7"/>
                  </a:lnTo>
                  <a:lnTo>
                    <a:pt x="6" y="7"/>
                  </a:lnTo>
                  <a:lnTo>
                    <a:pt x="5" y="7"/>
                  </a:lnTo>
                  <a:lnTo>
                    <a:pt x="5" y="8"/>
                  </a:lnTo>
                  <a:lnTo>
                    <a:pt x="3" y="7"/>
                  </a:lnTo>
                  <a:lnTo>
                    <a:pt x="3" y="6"/>
                  </a:lnTo>
                  <a:lnTo>
                    <a:pt x="1" y="6"/>
                  </a:lnTo>
                  <a:lnTo>
                    <a:pt x="0" y="6"/>
                  </a:lnTo>
                  <a:lnTo>
                    <a:pt x="1" y="5"/>
                  </a:lnTo>
                  <a:lnTo>
                    <a:pt x="3" y="5"/>
                  </a:lnTo>
                  <a:lnTo>
                    <a:pt x="5" y="5"/>
                  </a:lnTo>
                  <a:lnTo>
                    <a:pt x="5" y="4"/>
                  </a:lnTo>
                  <a:lnTo>
                    <a:pt x="2" y="5"/>
                  </a:lnTo>
                  <a:lnTo>
                    <a:pt x="2" y="4"/>
                  </a:lnTo>
                  <a:lnTo>
                    <a:pt x="3" y="4"/>
                  </a:lnTo>
                  <a:lnTo>
                    <a:pt x="4" y="4"/>
                  </a:lnTo>
                  <a:lnTo>
                    <a:pt x="5" y="4"/>
                  </a:lnTo>
                  <a:lnTo>
                    <a:pt x="5" y="3"/>
                  </a:lnTo>
                  <a:lnTo>
                    <a:pt x="3" y="3"/>
                  </a:lnTo>
                  <a:lnTo>
                    <a:pt x="2" y="3"/>
                  </a:lnTo>
                  <a:lnTo>
                    <a:pt x="3" y="2"/>
                  </a:lnTo>
                  <a:lnTo>
                    <a:pt x="4" y="2"/>
                  </a:lnTo>
                  <a:lnTo>
                    <a:pt x="6" y="2"/>
                  </a:lnTo>
                  <a:lnTo>
                    <a:pt x="5" y="2"/>
                  </a:lnTo>
                  <a:lnTo>
                    <a:pt x="6" y="1"/>
                  </a:lnTo>
                  <a:lnTo>
                    <a:pt x="8" y="1"/>
                  </a:lnTo>
                  <a:lnTo>
                    <a:pt x="8" y="2"/>
                  </a:lnTo>
                  <a:lnTo>
                    <a:pt x="11" y="2"/>
                  </a:lnTo>
                  <a:lnTo>
                    <a:pt x="14" y="4"/>
                  </a:lnTo>
                  <a:lnTo>
                    <a:pt x="14" y="5"/>
                  </a:lnTo>
                  <a:lnTo>
                    <a:pt x="17" y="5"/>
                  </a:lnTo>
                  <a:lnTo>
                    <a:pt x="19" y="6"/>
                  </a:lnTo>
                  <a:lnTo>
                    <a:pt x="20" y="5"/>
                  </a:lnTo>
                  <a:lnTo>
                    <a:pt x="20" y="4"/>
                  </a:lnTo>
                  <a:lnTo>
                    <a:pt x="18" y="4"/>
                  </a:lnTo>
                  <a:lnTo>
                    <a:pt x="19" y="3"/>
                  </a:lnTo>
                  <a:lnTo>
                    <a:pt x="19" y="2"/>
                  </a:lnTo>
                  <a:lnTo>
                    <a:pt x="17" y="2"/>
                  </a:lnTo>
                  <a:lnTo>
                    <a:pt x="16" y="2"/>
                  </a:lnTo>
                  <a:lnTo>
                    <a:pt x="17" y="1"/>
                  </a:lnTo>
                  <a:lnTo>
                    <a:pt x="19" y="1"/>
                  </a:lnTo>
                  <a:lnTo>
                    <a:pt x="19"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77" name="Freeform 1353"/>
            <p:cNvSpPr>
              <a:spLocks/>
            </p:cNvSpPr>
            <p:nvPr/>
          </p:nvSpPr>
          <p:spPr bwMode="auto">
            <a:xfrm>
              <a:off x="1363" y="1338"/>
              <a:ext cx="18" cy="0"/>
            </a:xfrm>
            <a:custGeom>
              <a:avLst/>
              <a:gdLst>
                <a:gd name="T0" fmla="*/ 0 w 3"/>
                <a:gd name="T1" fmla="*/ 432 w 3"/>
                <a:gd name="T2" fmla="*/ 648 w 3"/>
                <a:gd name="T3" fmla="*/ 648 w 3"/>
                <a:gd name="T4" fmla="*/ 432 w 3"/>
                <a:gd name="T5" fmla="*/ 216 w 3"/>
                <a:gd name="T6" fmla="*/ 0 w 3"/>
                <a:gd name="T7" fmla="*/ 0 60000 65536"/>
                <a:gd name="T8" fmla="*/ 0 60000 65536"/>
                <a:gd name="T9" fmla="*/ 0 60000 65536"/>
                <a:gd name="T10" fmla="*/ 0 60000 65536"/>
                <a:gd name="T11" fmla="*/ 0 60000 65536"/>
                <a:gd name="T12" fmla="*/ 0 60000 65536"/>
                <a:gd name="T13" fmla="*/ 0 60000 65536"/>
                <a:gd name="T14" fmla="*/ 0 w 3"/>
                <a:gd name="T15" fmla="*/ 3 w 3"/>
              </a:gdLst>
              <a:ahLst/>
              <a:cxnLst>
                <a:cxn ang="T7">
                  <a:pos x="T0" y="0"/>
                </a:cxn>
                <a:cxn ang="T8">
                  <a:pos x="T1" y="0"/>
                </a:cxn>
                <a:cxn ang="T9">
                  <a:pos x="T2" y="0"/>
                </a:cxn>
                <a:cxn ang="T10">
                  <a:pos x="T3" y="0"/>
                </a:cxn>
                <a:cxn ang="T11">
                  <a:pos x="T4" y="0"/>
                </a:cxn>
                <a:cxn ang="T12">
                  <a:pos x="T5" y="0"/>
                </a:cxn>
                <a:cxn ang="T13">
                  <a:pos x="T6" y="0"/>
                </a:cxn>
              </a:cxnLst>
              <a:rect l="T14" t="0" r="T15" b="0"/>
              <a:pathLst>
                <a:path w="3">
                  <a:moveTo>
                    <a:pt x="0" y="0"/>
                  </a:moveTo>
                  <a:lnTo>
                    <a:pt x="2" y="0"/>
                  </a:lnTo>
                  <a:lnTo>
                    <a:pt x="3"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78" name="Freeform 1354"/>
            <p:cNvSpPr>
              <a:spLocks/>
            </p:cNvSpPr>
            <p:nvPr/>
          </p:nvSpPr>
          <p:spPr bwMode="auto">
            <a:xfrm>
              <a:off x="1363" y="1338"/>
              <a:ext cx="18" cy="0"/>
            </a:xfrm>
            <a:custGeom>
              <a:avLst/>
              <a:gdLst>
                <a:gd name="T0" fmla="*/ 0 w 3"/>
                <a:gd name="T1" fmla="*/ 432 w 3"/>
                <a:gd name="T2" fmla="*/ 648 w 3"/>
                <a:gd name="T3" fmla="*/ 648 w 3"/>
                <a:gd name="T4" fmla="*/ 432 w 3"/>
                <a:gd name="T5" fmla="*/ 216 w 3"/>
                <a:gd name="T6" fmla="*/ 0 w 3"/>
                <a:gd name="T7" fmla="*/ 0 60000 65536"/>
                <a:gd name="T8" fmla="*/ 0 60000 65536"/>
                <a:gd name="T9" fmla="*/ 0 60000 65536"/>
                <a:gd name="T10" fmla="*/ 0 60000 65536"/>
                <a:gd name="T11" fmla="*/ 0 60000 65536"/>
                <a:gd name="T12" fmla="*/ 0 60000 65536"/>
                <a:gd name="T13" fmla="*/ 0 60000 65536"/>
                <a:gd name="T14" fmla="*/ 0 w 3"/>
                <a:gd name="T15" fmla="*/ 3 w 3"/>
              </a:gdLst>
              <a:ahLst/>
              <a:cxnLst>
                <a:cxn ang="T7">
                  <a:pos x="T0" y="0"/>
                </a:cxn>
                <a:cxn ang="T8">
                  <a:pos x="T1" y="0"/>
                </a:cxn>
                <a:cxn ang="T9">
                  <a:pos x="T2" y="0"/>
                </a:cxn>
                <a:cxn ang="T10">
                  <a:pos x="T3" y="0"/>
                </a:cxn>
                <a:cxn ang="T11">
                  <a:pos x="T4" y="0"/>
                </a:cxn>
                <a:cxn ang="T12">
                  <a:pos x="T5" y="0"/>
                </a:cxn>
                <a:cxn ang="T13">
                  <a:pos x="T6" y="0"/>
                </a:cxn>
              </a:cxnLst>
              <a:rect l="T14" t="0" r="T15" b="0"/>
              <a:pathLst>
                <a:path w="3">
                  <a:moveTo>
                    <a:pt x="0" y="0"/>
                  </a:moveTo>
                  <a:lnTo>
                    <a:pt x="2" y="0"/>
                  </a:lnTo>
                  <a:lnTo>
                    <a:pt x="3"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79" name="Freeform 1355"/>
            <p:cNvSpPr>
              <a:spLocks/>
            </p:cNvSpPr>
            <p:nvPr/>
          </p:nvSpPr>
          <p:spPr bwMode="auto">
            <a:xfrm>
              <a:off x="1309" y="1356"/>
              <a:ext cx="12" cy="12"/>
            </a:xfrm>
            <a:custGeom>
              <a:avLst/>
              <a:gdLst>
                <a:gd name="T0" fmla="*/ 432 w 2"/>
                <a:gd name="T1" fmla="*/ 0 h 2"/>
                <a:gd name="T2" fmla="*/ 432 w 2"/>
                <a:gd name="T3" fmla="*/ 216 h 2"/>
                <a:gd name="T4" fmla="*/ 216 w 2"/>
                <a:gd name="T5" fmla="*/ 432 h 2"/>
                <a:gd name="T6" fmla="*/ 0 w 2"/>
                <a:gd name="T7" fmla="*/ 432 h 2"/>
                <a:gd name="T8" fmla="*/ 0 w 2"/>
                <a:gd name="T9" fmla="*/ 432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1" y="2"/>
                  </a:lnTo>
                  <a:lnTo>
                    <a:pt x="0" y="2"/>
                  </a:lnTo>
                  <a:lnTo>
                    <a:pt x="1"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80" name="Freeform 1356"/>
            <p:cNvSpPr>
              <a:spLocks/>
            </p:cNvSpPr>
            <p:nvPr/>
          </p:nvSpPr>
          <p:spPr bwMode="auto">
            <a:xfrm>
              <a:off x="1309" y="1356"/>
              <a:ext cx="12" cy="12"/>
            </a:xfrm>
            <a:custGeom>
              <a:avLst/>
              <a:gdLst>
                <a:gd name="T0" fmla="*/ 432 w 2"/>
                <a:gd name="T1" fmla="*/ 0 h 2"/>
                <a:gd name="T2" fmla="*/ 432 w 2"/>
                <a:gd name="T3" fmla="*/ 216 h 2"/>
                <a:gd name="T4" fmla="*/ 216 w 2"/>
                <a:gd name="T5" fmla="*/ 432 h 2"/>
                <a:gd name="T6" fmla="*/ 0 w 2"/>
                <a:gd name="T7" fmla="*/ 432 h 2"/>
                <a:gd name="T8" fmla="*/ 0 w 2"/>
                <a:gd name="T9" fmla="*/ 432 h 2"/>
                <a:gd name="T10" fmla="*/ 216 w 2"/>
                <a:gd name="T11" fmla="*/ 0 h 2"/>
                <a:gd name="T12" fmla="*/ 432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2" y="0"/>
                  </a:moveTo>
                  <a:lnTo>
                    <a:pt x="2" y="1"/>
                  </a:lnTo>
                  <a:lnTo>
                    <a:pt x="1" y="2"/>
                  </a:lnTo>
                  <a:lnTo>
                    <a:pt x="0" y="2"/>
                  </a:lnTo>
                  <a:lnTo>
                    <a:pt x="1"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81" name="Freeform 1357"/>
            <p:cNvSpPr>
              <a:spLocks/>
            </p:cNvSpPr>
            <p:nvPr/>
          </p:nvSpPr>
          <p:spPr bwMode="auto">
            <a:xfrm>
              <a:off x="1501" y="1374"/>
              <a:ext cx="18" cy="6"/>
            </a:xfrm>
            <a:custGeom>
              <a:avLst/>
              <a:gdLst>
                <a:gd name="T0" fmla="*/ 432 w 3"/>
                <a:gd name="T1" fmla="*/ 0 h 1"/>
                <a:gd name="T2" fmla="*/ 0 w 3"/>
                <a:gd name="T3" fmla="*/ 216 h 1"/>
                <a:gd name="T4" fmla="*/ 216 w 3"/>
                <a:gd name="T5" fmla="*/ 216 h 1"/>
                <a:gd name="T6" fmla="*/ 432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2" y="1"/>
                  </a:lnTo>
                  <a:lnTo>
                    <a:pt x="3"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82" name="Freeform 1358"/>
            <p:cNvSpPr>
              <a:spLocks/>
            </p:cNvSpPr>
            <p:nvPr/>
          </p:nvSpPr>
          <p:spPr bwMode="auto">
            <a:xfrm>
              <a:off x="1501" y="1374"/>
              <a:ext cx="18" cy="6"/>
            </a:xfrm>
            <a:custGeom>
              <a:avLst/>
              <a:gdLst>
                <a:gd name="T0" fmla="*/ 432 w 3"/>
                <a:gd name="T1" fmla="*/ 0 h 1"/>
                <a:gd name="T2" fmla="*/ 0 w 3"/>
                <a:gd name="T3" fmla="*/ 216 h 1"/>
                <a:gd name="T4" fmla="*/ 216 w 3"/>
                <a:gd name="T5" fmla="*/ 216 h 1"/>
                <a:gd name="T6" fmla="*/ 432 w 3"/>
                <a:gd name="T7" fmla="*/ 216 h 1"/>
                <a:gd name="T8" fmla="*/ 648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0" y="1"/>
                  </a:lnTo>
                  <a:lnTo>
                    <a:pt x="1" y="1"/>
                  </a:lnTo>
                  <a:lnTo>
                    <a:pt x="2" y="1"/>
                  </a:lnTo>
                  <a:lnTo>
                    <a:pt x="3"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83" name="Freeform 1359"/>
            <p:cNvSpPr>
              <a:spLocks/>
            </p:cNvSpPr>
            <p:nvPr/>
          </p:nvSpPr>
          <p:spPr bwMode="auto">
            <a:xfrm>
              <a:off x="1513" y="1350"/>
              <a:ext cx="24" cy="6"/>
            </a:xfrm>
            <a:custGeom>
              <a:avLst/>
              <a:gdLst>
                <a:gd name="T0" fmla="*/ 0 w 4"/>
                <a:gd name="T1" fmla="*/ 0 h 1"/>
                <a:gd name="T2" fmla="*/ 432 w 4"/>
                <a:gd name="T3" fmla="*/ 216 h 1"/>
                <a:gd name="T4" fmla="*/ 864 w 4"/>
                <a:gd name="T5" fmla="*/ 216 h 1"/>
                <a:gd name="T6" fmla="*/ 864 w 4"/>
                <a:gd name="T7" fmla="*/ 0 h 1"/>
                <a:gd name="T8" fmla="*/ 648 w 4"/>
                <a:gd name="T9" fmla="*/ 0 h 1"/>
                <a:gd name="T10" fmla="*/ 0 w 4"/>
                <a:gd name="T11" fmla="*/ 0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0" y="0"/>
                  </a:moveTo>
                  <a:lnTo>
                    <a:pt x="2" y="1"/>
                  </a:lnTo>
                  <a:lnTo>
                    <a:pt x="4" y="1"/>
                  </a:lnTo>
                  <a:lnTo>
                    <a:pt x="4" y="0"/>
                  </a:lnTo>
                  <a:lnTo>
                    <a:pt x="3"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84" name="Freeform 1360"/>
            <p:cNvSpPr>
              <a:spLocks/>
            </p:cNvSpPr>
            <p:nvPr/>
          </p:nvSpPr>
          <p:spPr bwMode="auto">
            <a:xfrm>
              <a:off x="1513" y="1350"/>
              <a:ext cx="24" cy="6"/>
            </a:xfrm>
            <a:custGeom>
              <a:avLst/>
              <a:gdLst>
                <a:gd name="T0" fmla="*/ 0 w 4"/>
                <a:gd name="T1" fmla="*/ 0 h 1"/>
                <a:gd name="T2" fmla="*/ 432 w 4"/>
                <a:gd name="T3" fmla="*/ 216 h 1"/>
                <a:gd name="T4" fmla="*/ 864 w 4"/>
                <a:gd name="T5" fmla="*/ 216 h 1"/>
                <a:gd name="T6" fmla="*/ 864 w 4"/>
                <a:gd name="T7" fmla="*/ 0 h 1"/>
                <a:gd name="T8" fmla="*/ 648 w 4"/>
                <a:gd name="T9" fmla="*/ 0 h 1"/>
                <a:gd name="T10" fmla="*/ 0 w 4"/>
                <a:gd name="T11" fmla="*/ 0 h 1"/>
                <a:gd name="T12" fmla="*/ 0 60000 65536"/>
                <a:gd name="T13" fmla="*/ 0 60000 65536"/>
                <a:gd name="T14" fmla="*/ 0 60000 65536"/>
                <a:gd name="T15" fmla="*/ 0 60000 65536"/>
                <a:gd name="T16" fmla="*/ 0 60000 65536"/>
                <a:gd name="T17" fmla="*/ 0 60000 65536"/>
                <a:gd name="T18" fmla="*/ 0 w 4"/>
                <a:gd name="T19" fmla="*/ 0 h 1"/>
                <a:gd name="T20" fmla="*/ 4 w 4"/>
                <a:gd name="T21" fmla="*/ 1 h 1"/>
              </a:gdLst>
              <a:ahLst/>
              <a:cxnLst>
                <a:cxn ang="T12">
                  <a:pos x="T0" y="T1"/>
                </a:cxn>
                <a:cxn ang="T13">
                  <a:pos x="T2" y="T3"/>
                </a:cxn>
                <a:cxn ang="T14">
                  <a:pos x="T4" y="T5"/>
                </a:cxn>
                <a:cxn ang="T15">
                  <a:pos x="T6" y="T7"/>
                </a:cxn>
                <a:cxn ang="T16">
                  <a:pos x="T8" y="T9"/>
                </a:cxn>
                <a:cxn ang="T17">
                  <a:pos x="T10" y="T11"/>
                </a:cxn>
              </a:cxnLst>
              <a:rect l="T18" t="T19" r="T20" b="T21"/>
              <a:pathLst>
                <a:path w="4" h="1">
                  <a:moveTo>
                    <a:pt x="0" y="0"/>
                  </a:moveTo>
                  <a:lnTo>
                    <a:pt x="2" y="1"/>
                  </a:lnTo>
                  <a:lnTo>
                    <a:pt x="4" y="1"/>
                  </a:lnTo>
                  <a:lnTo>
                    <a:pt x="4" y="0"/>
                  </a:lnTo>
                  <a:lnTo>
                    <a:pt x="3"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85" name="Freeform 1361"/>
            <p:cNvSpPr>
              <a:spLocks/>
            </p:cNvSpPr>
            <p:nvPr/>
          </p:nvSpPr>
          <p:spPr bwMode="auto">
            <a:xfrm>
              <a:off x="1519" y="1356"/>
              <a:ext cx="24" cy="6"/>
            </a:xfrm>
            <a:custGeom>
              <a:avLst/>
              <a:gdLst>
                <a:gd name="T0" fmla="*/ 0 w 4"/>
                <a:gd name="T1" fmla="*/ 0 h 1"/>
                <a:gd name="T2" fmla="*/ 864 w 4"/>
                <a:gd name="T3" fmla="*/ 0 h 1"/>
                <a:gd name="T4" fmla="*/ 864 w 4"/>
                <a:gd name="T5" fmla="*/ 0 h 1"/>
                <a:gd name="T6" fmla="*/ 0 w 4"/>
                <a:gd name="T7" fmla="*/ 216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4"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86" name="Freeform 1362"/>
            <p:cNvSpPr>
              <a:spLocks/>
            </p:cNvSpPr>
            <p:nvPr/>
          </p:nvSpPr>
          <p:spPr bwMode="auto">
            <a:xfrm>
              <a:off x="1519" y="1356"/>
              <a:ext cx="24" cy="6"/>
            </a:xfrm>
            <a:custGeom>
              <a:avLst/>
              <a:gdLst>
                <a:gd name="T0" fmla="*/ 0 w 4"/>
                <a:gd name="T1" fmla="*/ 0 h 1"/>
                <a:gd name="T2" fmla="*/ 864 w 4"/>
                <a:gd name="T3" fmla="*/ 0 h 1"/>
                <a:gd name="T4" fmla="*/ 864 w 4"/>
                <a:gd name="T5" fmla="*/ 0 h 1"/>
                <a:gd name="T6" fmla="*/ 0 w 4"/>
                <a:gd name="T7" fmla="*/ 216 h 1"/>
                <a:gd name="T8" fmla="*/ 0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0" y="0"/>
                  </a:moveTo>
                  <a:lnTo>
                    <a:pt x="4"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87" name="Freeform 1363"/>
            <p:cNvSpPr>
              <a:spLocks/>
            </p:cNvSpPr>
            <p:nvPr/>
          </p:nvSpPr>
          <p:spPr bwMode="auto">
            <a:xfrm>
              <a:off x="1525" y="1362"/>
              <a:ext cx="18" cy="0"/>
            </a:xfrm>
            <a:custGeom>
              <a:avLst/>
              <a:gdLst>
                <a:gd name="T0" fmla="*/ 0 w 3"/>
                <a:gd name="T1" fmla="*/ 432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2" y="0"/>
                  </a:lnTo>
                  <a:lnTo>
                    <a:pt x="3"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88" name="Freeform 1364"/>
            <p:cNvSpPr>
              <a:spLocks/>
            </p:cNvSpPr>
            <p:nvPr/>
          </p:nvSpPr>
          <p:spPr bwMode="auto">
            <a:xfrm>
              <a:off x="1525" y="1362"/>
              <a:ext cx="18" cy="0"/>
            </a:xfrm>
            <a:custGeom>
              <a:avLst/>
              <a:gdLst>
                <a:gd name="T0" fmla="*/ 0 w 3"/>
                <a:gd name="T1" fmla="*/ 432 w 3"/>
                <a:gd name="T2" fmla="*/ 648 w 3"/>
                <a:gd name="T3" fmla="*/ 648 w 3"/>
                <a:gd name="T4" fmla="*/ 216 w 3"/>
                <a:gd name="T5" fmla="*/ 0 w 3"/>
                <a:gd name="T6" fmla="*/ 0 60000 65536"/>
                <a:gd name="T7" fmla="*/ 0 60000 65536"/>
                <a:gd name="T8" fmla="*/ 0 60000 65536"/>
                <a:gd name="T9" fmla="*/ 0 60000 65536"/>
                <a:gd name="T10" fmla="*/ 0 60000 65536"/>
                <a:gd name="T11" fmla="*/ 0 60000 65536"/>
                <a:gd name="T12" fmla="*/ 0 w 3"/>
                <a:gd name="T13" fmla="*/ 3 w 3"/>
              </a:gdLst>
              <a:ahLst/>
              <a:cxnLst>
                <a:cxn ang="T6">
                  <a:pos x="T0" y="0"/>
                </a:cxn>
                <a:cxn ang="T7">
                  <a:pos x="T1" y="0"/>
                </a:cxn>
                <a:cxn ang="T8">
                  <a:pos x="T2" y="0"/>
                </a:cxn>
                <a:cxn ang="T9">
                  <a:pos x="T3" y="0"/>
                </a:cxn>
                <a:cxn ang="T10">
                  <a:pos x="T4" y="0"/>
                </a:cxn>
                <a:cxn ang="T11">
                  <a:pos x="T5" y="0"/>
                </a:cxn>
              </a:cxnLst>
              <a:rect l="T12" t="0" r="T13" b="0"/>
              <a:pathLst>
                <a:path w="3">
                  <a:moveTo>
                    <a:pt x="0" y="0"/>
                  </a:moveTo>
                  <a:lnTo>
                    <a:pt x="2" y="0"/>
                  </a:lnTo>
                  <a:lnTo>
                    <a:pt x="3"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89" name="Freeform 1365"/>
            <p:cNvSpPr>
              <a:spLocks/>
            </p:cNvSpPr>
            <p:nvPr/>
          </p:nvSpPr>
          <p:spPr bwMode="auto">
            <a:xfrm>
              <a:off x="1531" y="1338"/>
              <a:ext cx="78" cy="48"/>
            </a:xfrm>
            <a:custGeom>
              <a:avLst/>
              <a:gdLst>
                <a:gd name="T0" fmla="*/ 864 w 13"/>
                <a:gd name="T1" fmla="*/ 864 h 8"/>
                <a:gd name="T2" fmla="*/ 648 w 13"/>
                <a:gd name="T3" fmla="*/ 864 h 8"/>
                <a:gd name="T4" fmla="*/ 216 w 13"/>
                <a:gd name="T5" fmla="*/ 864 h 8"/>
                <a:gd name="T6" fmla="*/ 0 w 13"/>
                <a:gd name="T7" fmla="*/ 1080 h 8"/>
                <a:gd name="T8" fmla="*/ 216 w 13"/>
                <a:gd name="T9" fmla="*/ 1080 h 8"/>
                <a:gd name="T10" fmla="*/ 648 w 13"/>
                <a:gd name="T11" fmla="*/ 1080 h 8"/>
                <a:gd name="T12" fmla="*/ 648 w 13"/>
                <a:gd name="T13" fmla="*/ 1080 h 8"/>
                <a:gd name="T14" fmla="*/ 1296 w 13"/>
                <a:gd name="T15" fmla="*/ 1080 h 8"/>
                <a:gd name="T16" fmla="*/ 1512 w 13"/>
                <a:gd name="T17" fmla="*/ 864 h 8"/>
                <a:gd name="T18" fmla="*/ 1512 w 13"/>
                <a:gd name="T19" fmla="*/ 864 h 8"/>
                <a:gd name="T20" fmla="*/ 1728 w 13"/>
                <a:gd name="T21" fmla="*/ 1080 h 8"/>
                <a:gd name="T22" fmla="*/ 1512 w 13"/>
                <a:gd name="T23" fmla="*/ 1080 h 8"/>
                <a:gd name="T24" fmla="*/ 1296 w 13"/>
                <a:gd name="T25" fmla="*/ 1080 h 8"/>
                <a:gd name="T26" fmla="*/ 1080 w 13"/>
                <a:gd name="T27" fmla="*/ 1296 h 8"/>
                <a:gd name="T28" fmla="*/ 1296 w 13"/>
                <a:gd name="T29" fmla="*/ 1296 h 8"/>
                <a:gd name="T30" fmla="*/ 1296 w 13"/>
                <a:gd name="T31" fmla="*/ 1728 h 8"/>
                <a:gd name="T32" fmla="*/ 2376 w 13"/>
                <a:gd name="T33" fmla="*/ 1512 h 8"/>
                <a:gd name="T34" fmla="*/ 2592 w 13"/>
                <a:gd name="T35" fmla="*/ 1296 h 8"/>
                <a:gd name="T36" fmla="*/ 2376 w 13"/>
                <a:gd name="T37" fmla="*/ 1080 h 8"/>
                <a:gd name="T38" fmla="*/ 2592 w 13"/>
                <a:gd name="T39" fmla="*/ 1080 h 8"/>
                <a:gd name="T40" fmla="*/ 2592 w 13"/>
                <a:gd name="T41" fmla="*/ 1080 h 8"/>
                <a:gd name="T42" fmla="*/ 2808 w 13"/>
                <a:gd name="T43" fmla="*/ 1296 h 8"/>
                <a:gd name="T44" fmla="*/ 2808 w 13"/>
                <a:gd name="T45" fmla="*/ 864 h 8"/>
                <a:gd name="T46" fmla="*/ 2592 w 13"/>
                <a:gd name="T47" fmla="*/ 864 h 8"/>
                <a:gd name="T48" fmla="*/ 2592 w 13"/>
                <a:gd name="T49" fmla="*/ 216 h 8"/>
                <a:gd name="T50" fmla="*/ 2376 w 13"/>
                <a:gd name="T51" fmla="*/ 216 h 8"/>
                <a:gd name="T52" fmla="*/ 2376 w 13"/>
                <a:gd name="T53" fmla="*/ 0 h 8"/>
                <a:gd name="T54" fmla="*/ 2160 w 13"/>
                <a:gd name="T55" fmla="*/ 0 h 8"/>
                <a:gd name="T56" fmla="*/ 1944 w 13"/>
                <a:gd name="T57" fmla="*/ 0 h 8"/>
                <a:gd name="T58" fmla="*/ 2160 w 13"/>
                <a:gd name="T59" fmla="*/ 216 h 8"/>
                <a:gd name="T60" fmla="*/ 1944 w 13"/>
                <a:gd name="T61" fmla="*/ 216 h 8"/>
                <a:gd name="T62" fmla="*/ 1728 w 13"/>
                <a:gd name="T63" fmla="*/ 216 h 8"/>
                <a:gd name="T64" fmla="*/ 1080 w 13"/>
                <a:gd name="T65" fmla="*/ 216 h 8"/>
                <a:gd name="T66" fmla="*/ 1296 w 13"/>
                <a:gd name="T67" fmla="*/ 432 h 8"/>
                <a:gd name="T68" fmla="*/ 1512 w 13"/>
                <a:gd name="T69" fmla="*/ 432 h 8"/>
                <a:gd name="T70" fmla="*/ 1512 w 13"/>
                <a:gd name="T71" fmla="*/ 648 h 8"/>
                <a:gd name="T72" fmla="*/ 1728 w 13"/>
                <a:gd name="T73" fmla="*/ 648 h 8"/>
                <a:gd name="T74" fmla="*/ 1728 w 13"/>
                <a:gd name="T75" fmla="*/ 864 h 8"/>
                <a:gd name="T76" fmla="*/ 1296 w 13"/>
                <a:gd name="T77" fmla="*/ 648 h 8"/>
                <a:gd name="T78" fmla="*/ 1080 w 13"/>
                <a:gd name="T79" fmla="*/ 432 h 8"/>
                <a:gd name="T80" fmla="*/ 648 w 13"/>
                <a:gd name="T81" fmla="*/ 216 h 8"/>
                <a:gd name="T82" fmla="*/ 648 w 13"/>
                <a:gd name="T83" fmla="*/ 432 h 8"/>
                <a:gd name="T84" fmla="*/ 648 w 13"/>
                <a:gd name="T85" fmla="*/ 648 h 8"/>
                <a:gd name="T86" fmla="*/ 648 w 13"/>
                <a:gd name="T87" fmla="*/ 648 h 8"/>
                <a:gd name="T88" fmla="*/ 864 w 13"/>
                <a:gd name="T89" fmla="*/ 864 h 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
                <a:gd name="T136" fmla="*/ 0 h 8"/>
                <a:gd name="T137" fmla="*/ 13 w 13"/>
                <a:gd name="T138" fmla="*/ 8 h 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 h="8">
                  <a:moveTo>
                    <a:pt x="4" y="4"/>
                  </a:moveTo>
                  <a:lnTo>
                    <a:pt x="3" y="4"/>
                  </a:lnTo>
                  <a:lnTo>
                    <a:pt x="1" y="4"/>
                  </a:lnTo>
                  <a:lnTo>
                    <a:pt x="0" y="5"/>
                  </a:lnTo>
                  <a:lnTo>
                    <a:pt x="1" y="5"/>
                  </a:lnTo>
                  <a:lnTo>
                    <a:pt x="3" y="5"/>
                  </a:lnTo>
                  <a:lnTo>
                    <a:pt x="6" y="5"/>
                  </a:lnTo>
                  <a:lnTo>
                    <a:pt x="7" y="4"/>
                  </a:lnTo>
                  <a:lnTo>
                    <a:pt x="8" y="5"/>
                  </a:lnTo>
                  <a:lnTo>
                    <a:pt x="7" y="5"/>
                  </a:lnTo>
                  <a:lnTo>
                    <a:pt x="6" y="5"/>
                  </a:lnTo>
                  <a:lnTo>
                    <a:pt x="5" y="6"/>
                  </a:lnTo>
                  <a:lnTo>
                    <a:pt x="6" y="6"/>
                  </a:lnTo>
                  <a:lnTo>
                    <a:pt x="6" y="8"/>
                  </a:lnTo>
                  <a:lnTo>
                    <a:pt x="11" y="7"/>
                  </a:lnTo>
                  <a:lnTo>
                    <a:pt x="12" y="6"/>
                  </a:lnTo>
                  <a:lnTo>
                    <a:pt x="11" y="5"/>
                  </a:lnTo>
                  <a:lnTo>
                    <a:pt x="12" y="5"/>
                  </a:lnTo>
                  <a:lnTo>
                    <a:pt x="13" y="6"/>
                  </a:lnTo>
                  <a:lnTo>
                    <a:pt x="13" y="4"/>
                  </a:lnTo>
                  <a:lnTo>
                    <a:pt x="12" y="4"/>
                  </a:lnTo>
                  <a:lnTo>
                    <a:pt x="12" y="1"/>
                  </a:lnTo>
                  <a:lnTo>
                    <a:pt x="11" y="1"/>
                  </a:lnTo>
                  <a:lnTo>
                    <a:pt x="11" y="0"/>
                  </a:lnTo>
                  <a:lnTo>
                    <a:pt x="10" y="0"/>
                  </a:lnTo>
                  <a:lnTo>
                    <a:pt x="9" y="0"/>
                  </a:lnTo>
                  <a:lnTo>
                    <a:pt x="10" y="1"/>
                  </a:lnTo>
                  <a:lnTo>
                    <a:pt x="9" y="1"/>
                  </a:lnTo>
                  <a:lnTo>
                    <a:pt x="8" y="1"/>
                  </a:lnTo>
                  <a:lnTo>
                    <a:pt x="5" y="1"/>
                  </a:lnTo>
                  <a:lnTo>
                    <a:pt x="6" y="2"/>
                  </a:lnTo>
                  <a:lnTo>
                    <a:pt x="7" y="2"/>
                  </a:lnTo>
                  <a:lnTo>
                    <a:pt x="7" y="3"/>
                  </a:lnTo>
                  <a:lnTo>
                    <a:pt x="8" y="3"/>
                  </a:lnTo>
                  <a:lnTo>
                    <a:pt x="8" y="4"/>
                  </a:lnTo>
                  <a:lnTo>
                    <a:pt x="6" y="3"/>
                  </a:lnTo>
                  <a:lnTo>
                    <a:pt x="5" y="2"/>
                  </a:lnTo>
                  <a:lnTo>
                    <a:pt x="3" y="1"/>
                  </a:lnTo>
                  <a:lnTo>
                    <a:pt x="3" y="2"/>
                  </a:lnTo>
                  <a:lnTo>
                    <a:pt x="3" y="3"/>
                  </a:lnTo>
                  <a:lnTo>
                    <a:pt x="4" y="4"/>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90" name="Freeform 1366"/>
            <p:cNvSpPr>
              <a:spLocks/>
            </p:cNvSpPr>
            <p:nvPr/>
          </p:nvSpPr>
          <p:spPr bwMode="auto">
            <a:xfrm>
              <a:off x="1531" y="1338"/>
              <a:ext cx="78" cy="48"/>
            </a:xfrm>
            <a:custGeom>
              <a:avLst/>
              <a:gdLst>
                <a:gd name="T0" fmla="*/ 864 w 13"/>
                <a:gd name="T1" fmla="*/ 864 h 8"/>
                <a:gd name="T2" fmla="*/ 648 w 13"/>
                <a:gd name="T3" fmla="*/ 864 h 8"/>
                <a:gd name="T4" fmla="*/ 216 w 13"/>
                <a:gd name="T5" fmla="*/ 864 h 8"/>
                <a:gd name="T6" fmla="*/ 0 w 13"/>
                <a:gd name="T7" fmla="*/ 1080 h 8"/>
                <a:gd name="T8" fmla="*/ 216 w 13"/>
                <a:gd name="T9" fmla="*/ 1080 h 8"/>
                <a:gd name="T10" fmla="*/ 648 w 13"/>
                <a:gd name="T11" fmla="*/ 1080 h 8"/>
                <a:gd name="T12" fmla="*/ 648 w 13"/>
                <a:gd name="T13" fmla="*/ 1080 h 8"/>
                <a:gd name="T14" fmla="*/ 1296 w 13"/>
                <a:gd name="T15" fmla="*/ 1080 h 8"/>
                <a:gd name="T16" fmla="*/ 1512 w 13"/>
                <a:gd name="T17" fmla="*/ 864 h 8"/>
                <a:gd name="T18" fmla="*/ 1512 w 13"/>
                <a:gd name="T19" fmla="*/ 864 h 8"/>
                <a:gd name="T20" fmla="*/ 1728 w 13"/>
                <a:gd name="T21" fmla="*/ 1080 h 8"/>
                <a:gd name="T22" fmla="*/ 1512 w 13"/>
                <a:gd name="T23" fmla="*/ 1080 h 8"/>
                <a:gd name="T24" fmla="*/ 1296 w 13"/>
                <a:gd name="T25" fmla="*/ 1080 h 8"/>
                <a:gd name="T26" fmla="*/ 1080 w 13"/>
                <a:gd name="T27" fmla="*/ 1296 h 8"/>
                <a:gd name="T28" fmla="*/ 1296 w 13"/>
                <a:gd name="T29" fmla="*/ 1296 h 8"/>
                <a:gd name="T30" fmla="*/ 1296 w 13"/>
                <a:gd name="T31" fmla="*/ 1728 h 8"/>
                <a:gd name="T32" fmla="*/ 2376 w 13"/>
                <a:gd name="T33" fmla="*/ 1512 h 8"/>
                <a:gd name="T34" fmla="*/ 2592 w 13"/>
                <a:gd name="T35" fmla="*/ 1296 h 8"/>
                <a:gd name="T36" fmla="*/ 2376 w 13"/>
                <a:gd name="T37" fmla="*/ 1080 h 8"/>
                <a:gd name="T38" fmla="*/ 2592 w 13"/>
                <a:gd name="T39" fmla="*/ 1080 h 8"/>
                <a:gd name="T40" fmla="*/ 2592 w 13"/>
                <a:gd name="T41" fmla="*/ 1080 h 8"/>
                <a:gd name="T42" fmla="*/ 2808 w 13"/>
                <a:gd name="T43" fmla="*/ 1296 h 8"/>
                <a:gd name="T44" fmla="*/ 2808 w 13"/>
                <a:gd name="T45" fmla="*/ 864 h 8"/>
                <a:gd name="T46" fmla="*/ 2592 w 13"/>
                <a:gd name="T47" fmla="*/ 864 h 8"/>
                <a:gd name="T48" fmla="*/ 2592 w 13"/>
                <a:gd name="T49" fmla="*/ 216 h 8"/>
                <a:gd name="T50" fmla="*/ 2376 w 13"/>
                <a:gd name="T51" fmla="*/ 216 h 8"/>
                <a:gd name="T52" fmla="*/ 2376 w 13"/>
                <a:gd name="T53" fmla="*/ 0 h 8"/>
                <a:gd name="T54" fmla="*/ 2160 w 13"/>
                <a:gd name="T55" fmla="*/ 0 h 8"/>
                <a:gd name="T56" fmla="*/ 1944 w 13"/>
                <a:gd name="T57" fmla="*/ 0 h 8"/>
                <a:gd name="T58" fmla="*/ 2160 w 13"/>
                <a:gd name="T59" fmla="*/ 216 h 8"/>
                <a:gd name="T60" fmla="*/ 1944 w 13"/>
                <a:gd name="T61" fmla="*/ 216 h 8"/>
                <a:gd name="T62" fmla="*/ 1728 w 13"/>
                <a:gd name="T63" fmla="*/ 216 h 8"/>
                <a:gd name="T64" fmla="*/ 1080 w 13"/>
                <a:gd name="T65" fmla="*/ 216 h 8"/>
                <a:gd name="T66" fmla="*/ 1296 w 13"/>
                <a:gd name="T67" fmla="*/ 432 h 8"/>
                <a:gd name="T68" fmla="*/ 1512 w 13"/>
                <a:gd name="T69" fmla="*/ 432 h 8"/>
                <a:gd name="T70" fmla="*/ 1512 w 13"/>
                <a:gd name="T71" fmla="*/ 648 h 8"/>
                <a:gd name="T72" fmla="*/ 1728 w 13"/>
                <a:gd name="T73" fmla="*/ 648 h 8"/>
                <a:gd name="T74" fmla="*/ 1728 w 13"/>
                <a:gd name="T75" fmla="*/ 864 h 8"/>
                <a:gd name="T76" fmla="*/ 1296 w 13"/>
                <a:gd name="T77" fmla="*/ 648 h 8"/>
                <a:gd name="T78" fmla="*/ 1080 w 13"/>
                <a:gd name="T79" fmla="*/ 432 h 8"/>
                <a:gd name="T80" fmla="*/ 648 w 13"/>
                <a:gd name="T81" fmla="*/ 216 h 8"/>
                <a:gd name="T82" fmla="*/ 648 w 13"/>
                <a:gd name="T83" fmla="*/ 432 h 8"/>
                <a:gd name="T84" fmla="*/ 648 w 13"/>
                <a:gd name="T85" fmla="*/ 648 h 8"/>
                <a:gd name="T86" fmla="*/ 648 w 13"/>
                <a:gd name="T87" fmla="*/ 648 h 8"/>
                <a:gd name="T88" fmla="*/ 864 w 13"/>
                <a:gd name="T89" fmla="*/ 864 h 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
                <a:gd name="T136" fmla="*/ 0 h 8"/>
                <a:gd name="T137" fmla="*/ 13 w 13"/>
                <a:gd name="T138" fmla="*/ 8 h 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 h="8">
                  <a:moveTo>
                    <a:pt x="4" y="4"/>
                  </a:moveTo>
                  <a:lnTo>
                    <a:pt x="3" y="4"/>
                  </a:lnTo>
                  <a:lnTo>
                    <a:pt x="1" y="4"/>
                  </a:lnTo>
                  <a:lnTo>
                    <a:pt x="0" y="5"/>
                  </a:lnTo>
                  <a:lnTo>
                    <a:pt x="1" y="5"/>
                  </a:lnTo>
                  <a:lnTo>
                    <a:pt x="3" y="5"/>
                  </a:lnTo>
                  <a:lnTo>
                    <a:pt x="6" y="5"/>
                  </a:lnTo>
                  <a:lnTo>
                    <a:pt x="7" y="4"/>
                  </a:lnTo>
                  <a:lnTo>
                    <a:pt x="8" y="5"/>
                  </a:lnTo>
                  <a:lnTo>
                    <a:pt x="7" y="5"/>
                  </a:lnTo>
                  <a:lnTo>
                    <a:pt x="6" y="5"/>
                  </a:lnTo>
                  <a:lnTo>
                    <a:pt x="5" y="6"/>
                  </a:lnTo>
                  <a:lnTo>
                    <a:pt x="6" y="6"/>
                  </a:lnTo>
                  <a:lnTo>
                    <a:pt x="6" y="8"/>
                  </a:lnTo>
                  <a:lnTo>
                    <a:pt x="11" y="7"/>
                  </a:lnTo>
                  <a:lnTo>
                    <a:pt x="12" y="6"/>
                  </a:lnTo>
                  <a:lnTo>
                    <a:pt x="11" y="5"/>
                  </a:lnTo>
                  <a:lnTo>
                    <a:pt x="12" y="5"/>
                  </a:lnTo>
                  <a:lnTo>
                    <a:pt x="13" y="6"/>
                  </a:lnTo>
                  <a:lnTo>
                    <a:pt x="13" y="4"/>
                  </a:lnTo>
                  <a:lnTo>
                    <a:pt x="12" y="4"/>
                  </a:lnTo>
                  <a:lnTo>
                    <a:pt x="12" y="1"/>
                  </a:lnTo>
                  <a:lnTo>
                    <a:pt x="11" y="1"/>
                  </a:lnTo>
                  <a:lnTo>
                    <a:pt x="11" y="0"/>
                  </a:lnTo>
                  <a:lnTo>
                    <a:pt x="10" y="0"/>
                  </a:lnTo>
                  <a:lnTo>
                    <a:pt x="9" y="0"/>
                  </a:lnTo>
                  <a:lnTo>
                    <a:pt x="10" y="1"/>
                  </a:lnTo>
                  <a:lnTo>
                    <a:pt x="9" y="1"/>
                  </a:lnTo>
                  <a:lnTo>
                    <a:pt x="8" y="1"/>
                  </a:lnTo>
                  <a:lnTo>
                    <a:pt x="5" y="1"/>
                  </a:lnTo>
                  <a:lnTo>
                    <a:pt x="6" y="2"/>
                  </a:lnTo>
                  <a:lnTo>
                    <a:pt x="7" y="2"/>
                  </a:lnTo>
                  <a:lnTo>
                    <a:pt x="7" y="3"/>
                  </a:lnTo>
                  <a:lnTo>
                    <a:pt x="8" y="3"/>
                  </a:lnTo>
                  <a:lnTo>
                    <a:pt x="8" y="4"/>
                  </a:lnTo>
                  <a:lnTo>
                    <a:pt x="6" y="3"/>
                  </a:lnTo>
                  <a:lnTo>
                    <a:pt x="5" y="2"/>
                  </a:lnTo>
                  <a:lnTo>
                    <a:pt x="3" y="1"/>
                  </a:lnTo>
                  <a:lnTo>
                    <a:pt x="3" y="2"/>
                  </a:lnTo>
                  <a:lnTo>
                    <a:pt x="3" y="3"/>
                  </a:lnTo>
                  <a:lnTo>
                    <a:pt x="4" y="4"/>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91" name="Freeform 1367"/>
            <p:cNvSpPr>
              <a:spLocks/>
            </p:cNvSpPr>
            <p:nvPr/>
          </p:nvSpPr>
          <p:spPr bwMode="auto">
            <a:xfrm>
              <a:off x="1621" y="1368"/>
              <a:ext cx="42" cy="24"/>
            </a:xfrm>
            <a:custGeom>
              <a:avLst/>
              <a:gdLst>
                <a:gd name="T0" fmla="*/ 1080 w 7"/>
                <a:gd name="T1" fmla="*/ 0 h 4"/>
                <a:gd name="T2" fmla="*/ 864 w 7"/>
                <a:gd name="T3" fmla="*/ 0 h 4"/>
                <a:gd name="T4" fmla="*/ 648 w 7"/>
                <a:gd name="T5" fmla="*/ 0 h 4"/>
                <a:gd name="T6" fmla="*/ 432 w 7"/>
                <a:gd name="T7" fmla="*/ 0 h 4"/>
                <a:gd name="T8" fmla="*/ 216 w 7"/>
                <a:gd name="T9" fmla="*/ 216 h 4"/>
                <a:gd name="T10" fmla="*/ 0 w 7"/>
                <a:gd name="T11" fmla="*/ 432 h 4"/>
                <a:gd name="T12" fmla="*/ 216 w 7"/>
                <a:gd name="T13" fmla="*/ 648 h 4"/>
                <a:gd name="T14" fmla="*/ 648 w 7"/>
                <a:gd name="T15" fmla="*/ 648 h 4"/>
                <a:gd name="T16" fmla="*/ 1080 w 7"/>
                <a:gd name="T17" fmla="*/ 864 h 4"/>
                <a:gd name="T18" fmla="*/ 1296 w 7"/>
                <a:gd name="T19" fmla="*/ 864 h 4"/>
                <a:gd name="T20" fmla="*/ 1512 w 7"/>
                <a:gd name="T21" fmla="*/ 648 h 4"/>
                <a:gd name="T22" fmla="*/ 1512 w 7"/>
                <a:gd name="T23" fmla="*/ 432 h 4"/>
                <a:gd name="T24" fmla="*/ 1296 w 7"/>
                <a:gd name="T25" fmla="*/ 432 h 4"/>
                <a:gd name="T26" fmla="*/ 1512 w 7"/>
                <a:gd name="T27" fmla="*/ 216 h 4"/>
                <a:gd name="T28" fmla="*/ 1296 w 7"/>
                <a:gd name="T29" fmla="*/ 0 h 4"/>
                <a:gd name="T30" fmla="*/ 1080 w 7"/>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5" y="0"/>
                  </a:moveTo>
                  <a:lnTo>
                    <a:pt x="4" y="0"/>
                  </a:lnTo>
                  <a:lnTo>
                    <a:pt x="3" y="0"/>
                  </a:lnTo>
                  <a:lnTo>
                    <a:pt x="2" y="0"/>
                  </a:lnTo>
                  <a:lnTo>
                    <a:pt x="1" y="1"/>
                  </a:lnTo>
                  <a:lnTo>
                    <a:pt x="0" y="2"/>
                  </a:lnTo>
                  <a:lnTo>
                    <a:pt x="1" y="3"/>
                  </a:lnTo>
                  <a:lnTo>
                    <a:pt x="3" y="3"/>
                  </a:lnTo>
                  <a:lnTo>
                    <a:pt x="5" y="4"/>
                  </a:lnTo>
                  <a:lnTo>
                    <a:pt x="6" y="4"/>
                  </a:lnTo>
                  <a:lnTo>
                    <a:pt x="7" y="3"/>
                  </a:lnTo>
                  <a:lnTo>
                    <a:pt x="7" y="2"/>
                  </a:lnTo>
                  <a:lnTo>
                    <a:pt x="6" y="2"/>
                  </a:lnTo>
                  <a:lnTo>
                    <a:pt x="7" y="1"/>
                  </a:lnTo>
                  <a:lnTo>
                    <a:pt x="6" y="0"/>
                  </a:lnTo>
                  <a:lnTo>
                    <a:pt x="5"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92" name="Freeform 1368"/>
            <p:cNvSpPr>
              <a:spLocks/>
            </p:cNvSpPr>
            <p:nvPr/>
          </p:nvSpPr>
          <p:spPr bwMode="auto">
            <a:xfrm>
              <a:off x="1621" y="1368"/>
              <a:ext cx="42" cy="24"/>
            </a:xfrm>
            <a:custGeom>
              <a:avLst/>
              <a:gdLst>
                <a:gd name="T0" fmla="*/ 1080 w 7"/>
                <a:gd name="T1" fmla="*/ 0 h 4"/>
                <a:gd name="T2" fmla="*/ 864 w 7"/>
                <a:gd name="T3" fmla="*/ 0 h 4"/>
                <a:gd name="T4" fmla="*/ 648 w 7"/>
                <a:gd name="T5" fmla="*/ 0 h 4"/>
                <a:gd name="T6" fmla="*/ 432 w 7"/>
                <a:gd name="T7" fmla="*/ 0 h 4"/>
                <a:gd name="T8" fmla="*/ 216 w 7"/>
                <a:gd name="T9" fmla="*/ 216 h 4"/>
                <a:gd name="T10" fmla="*/ 0 w 7"/>
                <a:gd name="T11" fmla="*/ 432 h 4"/>
                <a:gd name="T12" fmla="*/ 216 w 7"/>
                <a:gd name="T13" fmla="*/ 648 h 4"/>
                <a:gd name="T14" fmla="*/ 648 w 7"/>
                <a:gd name="T15" fmla="*/ 648 h 4"/>
                <a:gd name="T16" fmla="*/ 1080 w 7"/>
                <a:gd name="T17" fmla="*/ 864 h 4"/>
                <a:gd name="T18" fmla="*/ 1296 w 7"/>
                <a:gd name="T19" fmla="*/ 864 h 4"/>
                <a:gd name="T20" fmla="*/ 1512 w 7"/>
                <a:gd name="T21" fmla="*/ 648 h 4"/>
                <a:gd name="T22" fmla="*/ 1512 w 7"/>
                <a:gd name="T23" fmla="*/ 432 h 4"/>
                <a:gd name="T24" fmla="*/ 1296 w 7"/>
                <a:gd name="T25" fmla="*/ 432 h 4"/>
                <a:gd name="T26" fmla="*/ 1512 w 7"/>
                <a:gd name="T27" fmla="*/ 216 h 4"/>
                <a:gd name="T28" fmla="*/ 1296 w 7"/>
                <a:gd name="T29" fmla="*/ 0 h 4"/>
                <a:gd name="T30" fmla="*/ 1080 w 7"/>
                <a:gd name="T31" fmla="*/ 0 h 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4"/>
                <a:gd name="T50" fmla="*/ 7 w 7"/>
                <a:gd name="T51" fmla="*/ 4 h 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4">
                  <a:moveTo>
                    <a:pt x="5" y="0"/>
                  </a:moveTo>
                  <a:lnTo>
                    <a:pt x="4" y="0"/>
                  </a:lnTo>
                  <a:lnTo>
                    <a:pt x="3" y="0"/>
                  </a:lnTo>
                  <a:lnTo>
                    <a:pt x="2" y="0"/>
                  </a:lnTo>
                  <a:lnTo>
                    <a:pt x="1" y="1"/>
                  </a:lnTo>
                  <a:lnTo>
                    <a:pt x="0" y="2"/>
                  </a:lnTo>
                  <a:lnTo>
                    <a:pt x="1" y="3"/>
                  </a:lnTo>
                  <a:lnTo>
                    <a:pt x="3" y="3"/>
                  </a:lnTo>
                  <a:lnTo>
                    <a:pt x="5" y="4"/>
                  </a:lnTo>
                  <a:lnTo>
                    <a:pt x="6" y="4"/>
                  </a:lnTo>
                  <a:lnTo>
                    <a:pt x="7" y="3"/>
                  </a:lnTo>
                  <a:lnTo>
                    <a:pt x="7" y="2"/>
                  </a:lnTo>
                  <a:lnTo>
                    <a:pt x="6" y="2"/>
                  </a:lnTo>
                  <a:lnTo>
                    <a:pt x="7" y="1"/>
                  </a:lnTo>
                  <a:lnTo>
                    <a:pt x="6" y="0"/>
                  </a:lnTo>
                  <a:lnTo>
                    <a:pt x="5"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93" name="Freeform 1369"/>
            <p:cNvSpPr>
              <a:spLocks/>
            </p:cNvSpPr>
            <p:nvPr/>
          </p:nvSpPr>
          <p:spPr bwMode="auto">
            <a:xfrm>
              <a:off x="1615" y="1332"/>
              <a:ext cx="246" cy="66"/>
            </a:xfrm>
            <a:custGeom>
              <a:avLst/>
              <a:gdLst>
                <a:gd name="T0" fmla="*/ 6264 w 41"/>
                <a:gd name="T1" fmla="*/ 1296 h 11"/>
                <a:gd name="T2" fmla="*/ 6912 w 41"/>
                <a:gd name="T3" fmla="*/ 1080 h 11"/>
                <a:gd name="T4" fmla="*/ 7776 w 41"/>
                <a:gd name="T5" fmla="*/ 1080 h 11"/>
                <a:gd name="T6" fmla="*/ 8208 w 41"/>
                <a:gd name="T7" fmla="*/ 1296 h 11"/>
                <a:gd name="T8" fmla="*/ 8640 w 41"/>
                <a:gd name="T9" fmla="*/ 1296 h 11"/>
                <a:gd name="T10" fmla="*/ 8424 w 41"/>
                <a:gd name="T11" fmla="*/ 1512 h 11"/>
                <a:gd name="T12" fmla="*/ 8856 w 41"/>
                <a:gd name="T13" fmla="*/ 1728 h 11"/>
                <a:gd name="T14" fmla="*/ 8640 w 41"/>
                <a:gd name="T15" fmla="*/ 1944 h 11"/>
                <a:gd name="T16" fmla="*/ 8208 w 41"/>
                <a:gd name="T17" fmla="*/ 1944 h 11"/>
                <a:gd name="T18" fmla="*/ 8208 w 41"/>
                <a:gd name="T19" fmla="*/ 2376 h 11"/>
                <a:gd name="T20" fmla="*/ 7776 w 41"/>
                <a:gd name="T21" fmla="*/ 2376 h 11"/>
                <a:gd name="T22" fmla="*/ 7128 w 41"/>
                <a:gd name="T23" fmla="*/ 1944 h 11"/>
                <a:gd name="T24" fmla="*/ 6696 w 41"/>
                <a:gd name="T25" fmla="*/ 2376 h 11"/>
                <a:gd name="T26" fmla="*/ 6048 w 41"/>
                <a:gd name="T27" fmla="*/ 2160 h 11"/>
                <a:gd name="T28" fmla="*/ 5832 w 41"/>
                <a:gd name="T29" fmla="*/ 2376 h 11"/>
                <a:gd name="T30" fmla="*/ 4320 w 41"/>
                <a:gd name="T31" fmla="*/ 2376 h 11"/>
                <a:gd name="T32" fmla="*/ 4104 w 41"/>
                <a:gd name="T33" fmla="*/ 1944 h 11"/>
                <a:gd name="T34" fmla="*/ 3240 w 41"/>
                <a:gd name="T35" fmla="*/ 2160 h 11"/>
                <a:gd name="T36" fmla="*/ 2592 w 41"/>
                <a:gd name="T37" fmla="*/ 2160 h 11"/>
                <a:gd name="T38" fmla="*/ 2592 w 41"/>
                <a:gd name="T39" fmla="*/ 1728 h 11"/>
                <a:gd name="T40" fmla="*/ 2376 w 41"/>
                <a:gd name="T41" fmla="*/ 1296 h 11"/>
                <a:gd name="T42" fmla="*/ 2160 w 41"/>
                <a:gd name="T43" fmla="*/ 1080 h 11"/>
                <a:gd name="T44" fmla="*/ 1728 w 41"/>
                <a:gd name="T45" fmla="*/ 648 h 11"/>
                <a:gd name="T46" fmla="*/ 1080 w 41"/>
                <a:gd name="T47" fmla="*/ 648 h 11"/>
                <a:gd name="T48" fmla="*/ 648 w 41"/>
                <a:gd name="T49" fmla="*/ 432 h 11"/>
                <a:gd name="T50" fmla="*/ 0 w 41"/>
                <a:gd name="T51" fmla="*/ 216 h 11"/>
                <a:gd name="T52" fmla="*/ 864 w 41"/>
                <a:gd name="T53" fmla="*/ 0 h 11"/>
                <a:gd name="T54" fmla="*/ 1512 w 41"/>
                <a:gd name="T55" fmla="*/ 0 h 11"/>
                <a:gd name="T56" fmla="*/ 1728 w 41"/>
                <a:gd name="T57" fmla="*/ 432 h 11"/>
                <a:gd name="T58" fmla="*/ 2160 w 41"/>
                <a:gd name="T59" fmla="*/ 216 h 11"/>
                <a:gd name="T60" fmla="*/ 3024 w 41"/>
                <a:gd name="T61" fmla="*/ 216 h 11"/>
                <a:gd name="T62" fmla="*/ 3240 w 41"/>
                <a:gd name="T63" fmla="*/ 432 h 11"/>
                <a:gd name="T64" fmla="*/ 2808 w 41"/>
                <a:gd name="T65" fmla="*/ 432 h 11"/>
                <a:gd name="T66" fmla="*/ 3240 w 41"/>
                <a:gd name="T67" fmla="*/ 432 h 11"/>
                <a:gd name="T68" fmla="*/ 3888 w 41"/>
                <a:gd name="T69" fmla="*/ 648 h 11"/>
                <a:gd name="T70" fmla="*/ 3456 w 41"/>
                <a:gd name="T71" fmla="*/ 864 h 11"/>
                <a:gd name="T72" fmla="*/ 2808 w 41"/>
                <a:gd name="T73" fmla="*/ 648 h 11"/>
                <a:gd name="T74" fmla="*/ 2808 w 41"/>
                <a:gd name="T75" fmla="*/ 1080 h 11"/>
                <a:gd name="T76" fmla="*/ 3456 w 41"/>
                <a:gd name="T77" fmla="*/ 864 h 11"/>
                <a:gd name="T78" fmla="*/ 3672 w 41"/>
                <a:gd name="T79" fmla="*/ 1296 h 11"/>
                <a:gd name="T80" fmla="*/ 4104 w 41"/>
                <a:gd name="T81" fmla="*/ 1512 h 11"/>
                <a:gd name="T82" fmla="*/ 4320 w 41"/>
                <a:gd name="T83" fmla="*/ 1296 h 11"/>
                <a:gd name="T84" fmla="*/ 4752 w 41"/>
                <a:gd name="T85" fmla="*/ 1296 h 11"/>
                <a:gd name="T86" fmla="*/ 4968 w 41"/>
                <a:gd name="T87" fmla="*/ 1296 h 11"/>
                <a:gd name="T88" fmla="*/ 5400 w 41"/>
                <a:gd name="T89" fmla="*/ 1512 h 11"/>
                <a:gd name="T90" fmla="*/ 5400 w 41"/>
                <a:gd name="T91" fmla="*/ 1296 h 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
                <a:gd name="T139" fmla="*/ 0 h 11"/>
                <a:gd name="T140" fmla="*/ 41 w 41"/>
                <a:gd name="T141" fmla="*/ 11 h 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 h="11">
                  <a:moveTo>
                    <a:pt x="28" y="6"/>
                  </a:moveTo>
                  <a:lnTo>
                    <a:pt x="29" y="6"/>
                  </a:lnTo>
                  <a:lnTo>
                    <a:pt x="32" y="4"/>
                  </a:lnTo>
                  <a:lnTo>
                    <a:pt x="32" y="5"/>
                  </a:lnTo>
                  <a:lnTo>
                    <a:pt x="34" y="5"/>
                  </a:lnTo>
                  <a:lnTo>
                    <a:pt x="36" y="5"/>
                  </a:lnTo>
                  <a:lnTo>
                    <a:pt x="37" y="5"/>
                  </a:lnTo>
                  <a:lnTo>
                    <a:pt x="38" y="6"/>
                  </a:lnTo>
                  <a:lnTo>
                    <a:pt x="39" y="6"/>
                  </a:lnTo>
                  <a:lnTo>
                    <a:pt x="40" y="6"/>
                  </a:lnTo>
                  <a:lnTo>
                    <a:pt x="40" y="7"/>
                  </a:lnTo>
                  <a:lnTo>
                    <a:pt x="39" y="7"/>
                  </a:lnTo>
                  <a:lnTo>
                    <a:pt x="39" y="8"/>
                  </a:lnTo>
                  <a:lnTo>
                    <a:pt x="41" y="8"/>
                  </a:lnTo>
                  <a:lnTo>
                    <a:pt x="41" y="9"/>
                  </a:lnTo>
                  <a:lnTo>
                    <a:pt x="40" y="9"/>
                  </a:lnTo>
                  <a:lnTo>
                    <a:pt x="39" y="9"/>
                  </a:lnTo>
                  <a:lnTo>
                    <a:pt x="38" y="9"/>
                  </a:lnTo>
                  <a:lnTo>
                    <a:pt x="39" y="10"/>
                  </a:lnTo>
                  <a:lnTo>
                    <a:pt x="38" y="11"/>
                  </a:lnTo>
                  <a:lnTo>
                    <a:pt x="36" y="11"/>
                  </a:lnTo>
                  <a:lnTo>
                    <a:pt x="33" y="11"/>
                  </a:lnTo>
                  <a:lnTo>
                    <a:pt x="33" y="9"/>
                  </a:lnTo>
                  <a:lnTo>
                    <a:pt x="32" y="9"/>
                  </a:lnTo>
                  <a:lnTo>
                    <a:pt x="31" y="11"/>
                  </a:lnTo>
                  <a:lnTo>
                    <a:pt x="29" y="11"/>
                  </a:lnTo>
                  <a:lnTo>
                    <a:pt x="28" y="10"/>
                  </a:lnTo>
                  <a:lnTo>
                    <a:pt x="27" y="10"/>
                  </a:lnTo>
                  <a:lnTo>
                    <a:pt x="27" y="11"/>
                  </a:lnTo>
                  <a:lnTo>
                    <a:pt x="25" y="11"/>
                  </a:lnTo>
                  <a:lnTo>
                    <a:pt x="20" y="11"/>
                  </a:lnTo>
                  <a:lnTo>
                    <a:pt x="21" y="10"/>
                  </a:lnTo>
                  <a:lnTo>
                    <a:pt x="19" y="9"/>
                  </a:lnTo>
                  <a:lnTo>
                    <a:pt x="17" y="11"/>
                  </a:lnTo>
                  <a:lnTo>
                    <a:pt x="15" y="10"/>
                  </a:lnTo>
                  <a:lnTo>
                    <a:pt x="13" y="10"/>
                  </a:lnTo>
                  <a:lnTo>
                    <a:pt x="12" y="10"/>
                  </a:lnTo>
                  <a:lnTo>
                    <a:pt x="11" y="8"/>
                  </a:lnTo>
                  <a:lnTo>
                    <a:pt x="12" y="8"/>
                  </a:lnTo>
                  <a:lnTo>
                    <a:pt x="12" y="7"/>
                  </a:lnTo>
                  <a:lnTo>
                    <a:pt x="11" y="6"/>
                  </a:lnTo>
                  <a:lnTo>
                    <a:pt x="12" y="6"/>
                  </a:lnTo>
                  <a:lnTo>
                    <a:pt x="10" y="5"/>
                  </a:lnTo>
                  <a:lnTo>
                    <a:pt x="9" y="3"/>
                  </a:lnTo>
                  <a:lnTo>
                    <a:pt x="8" y="3"/>
                  </a:lnTo>
                  <a:lnTo>
                    <a:pt x="7" y="3"/>
                  </a:lnTo>
                  <a:lnTo>
                    <a:pt x="5" y="3"/>
                  </a:lnTo>
                  <a:lnTo>
                    <a:pt x="4" y="2"/>
                  </a:lnTo>
                  <a:lnTo>
                    <a:pt x="3" y="2"/>
                  </a:lnTo>
                  <a:lnTo>
                    <a:pt x="2" y="1"/>
                  </a:lnTo>
                  <a:lnTo>
                    <a:pt x="0" y="1"/>
                  </a:lnTo>
                  <a:lnTo>
                    <a:pt x="1" y="0"/>
                  </a:lnTo>
                  <a:lnTo>
                    <a:pt x="4" y="0"/>
                  </a:lnTo>
                  <a:lnTo>
                    <a:pt x="6" y="0"/>
                  </a:lnTo>
                  <a:lnTo>
                    <a:pt x="7" y="0"/>
                  </a:lnTo>
                  <a:lnTo>
                    <a:pt x="8" y="0"/>
                  </a:lnTo>
                  <a:lnTo>
                    <a:pt x="8" y="2"/>
                  </a:lnTo>
                  <a:lnTo>
                    <a:pt x="9" y="2"/>
                  </a:lnTo>
                  <a:lnTo>
                    <a:pt x="10" y="1"/>
                  </a:lnTo>
                  <a:lnTo>
                    <a:pt x="12" y="2"/>
                  </a:lnTo>
                  <a:lnTo>
                    <a:pt x="14" y="1"/>
                  </a:lnTo>
                  <a:lnTo>
                    <a:pt x="15" y="1"/>
                  </a:lnTo>
                  <a:lnTo>
                    <a:pt x="15" y="2"/>
                  </a:lnTo>
                  <a:lnTo>
                    <a:pt x="14" y="2"/>
                  </a:lnTo>
                  <a:lnTo>
                    <a:pt x="13" y="2"/>
                  </a:lnTo>
                  <a:lnTo>
                    <a:pt x="14" y="2"/>
                  </a:lnTo>
                  <a:lnTo>
                    <a:pt x="15" y="2"/>
                  </a:lnTo>
                  <a:lnTo>
                    <a:pt x="16" y="3"/>
                  </a:lnTo>
                  <a:lnTo>
                    <a:pt x="18" y="3"/>
                  </a:lnTo>
                  <a:lnTo>
                    <a:pt x="16" y="4"/>
                  </a:lnTo>
                  <a:lnTo>
                    <a:pt x="15" y="3"/>
                  </a:lnTo>
                  <a:lnTo>
                    <a:pt x="13" y="3"/>
                  </a:lnTo>
                  <a:lnTo>
                    <a:pt x="14" y="4"/>
                  </a:lnTo>
                  <a:lnTo>
                    <a:pt x="13" y="5"/>
                  </a:lnTo>
                  <a:lnTo>
                    <a:pt x="14" y="5"/>
                  </a:lnTo>
                  <a:lnTo>
                    <a:pt x="16" y="4"/>
                  </a:lnTo>
                  <a:lnTo>
                    <a:pt x="17" y="5"/>
                  </a:lnTo>
                  <a:lnTo>
                    <a:pt x="17" y="6"/>
                  </a:lnTo>
                  <a:lnTo>
                    <a:pt x="18" y="6"/>
                  </a:lnTo>
                  <a:lnTo>
                    <a:pt x="19" y="7"/>
                  </a:lnTo>
                  <a:lnTo>
                    <a:pt x="19" y="5"/>
                  </a:lnTo>
                  <a:lnTo>
                    <a:pt x="20" y="6"/>
                  </a:lnTo>
                  <a:lnTo>
                    <a:pt x="21" y="6"/>
                  </a:lnTo>
                  <a:lnTo>
                    <a:pt x="22" y="6"/>
                  </a:lnTo>
                  <a:lnTo>
                    <a:pt x="23" y="6"/>
                  </a:lnTo>
                  <a:lnTo>
                    <a:pt x="24" y="6"/>
                  </a:lnTo>
                  <a:lnTo>
                    <a:pt x="25" y="7"/>
                  </a:lnTo>
                  <a:lnTo>
                    <a:pt x="26" y="7"/>
                  </a:lnTo>
                  <a:lnTo>
                    <a:pt x="25" y="6"/>
                  </a:lnTo>
                  <a:lnTo>
                    <a:pt x="28"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94" name="Freeform 1370"/>
            <p:cNvSpPr>
              <a:spLocks/>
            </p:cNvSpPr>
            <p:nvPr/>
          </p:nvSpPr>
          <p:spPr bwMode="auto">
            <a:xfrm>
              <a:off x="1615" y="1332"/>
              <a:ext cx="246" cy="66"/>
            </a:xfrm>
            <a:custGeom>
              <a:avLst/>
              <a:gdLst>
                <a:gd name="T0" fmla="*/ 6264 w 41"/>
                <a:gd name="T1" fmla="*/ 1296 h 11"/>
                <a:gd name="T2" fmla="*/ 6912 w 41"/>
                <a:gd name="T3" fmla="*/ 1080 h 11"/>
                <a:gd name="T4" fmla="*/ 7776 w 41"/>
                <a:gd name="T5" fmla="*/ 1080 h 11"/>
                <a:gd name="T6" fmla="*/ 8208 w 41"/>
                <a:gd name="T7" fmla="*/ 1296 h 11"/>
                <a:gd name="T8" fmla="*/ 8640 w 41"/>
                <a:gd name="T9" fmla="*/ 1296 h 11"/>
                <a:gd name="T10" fmla="*/ 8424 w 41"/>
                <a:gd name="T11" fmla="*/ 1512 h 11"/>
                <a:gd name="T12" fmla="*/ 8856 w 41"/>
                <a:gd name="T13" fmla="*/ 1728 h 11"/>
                <a:gd name="T14" fmla="*/ 8640 w 41"/>
                <a:gd name="T15" fmla="*/ 1944 h 11"/>
                <a:gd name="T16" fmla="*/ 8208 w 41"/>
                <a:gd name="T17" fmla="*/ 1944 h 11"/>
                <a:gd name="T18" fmla="*/ 8208 w 41"/>
                <a:gd name="T19" fmla="*/ 2376 h 11"/>
                <a:gd name="T20" fmla="*/ 7776 w 41"/>
                <a:gd name="T21" fmla="*/ 2376 h 11"/>
                <a:gd name="T22" fmla="*/ 7128 w 41"/>
                <a:gd name="T23" fmla="*/ 1944 h 11"/>
                <a:gd name="T24" fmla="*/ 6696 w 41"/>
                <a:gd name="T25" fmla="*/ 2376 h 11"/>
                <a:gd name="T26" fmla="*/ 6048 w 41"/>
                <a:gd name="T27" fmla="*/ 2160 h 11"/>
                <a:gd name="T28" fmla="*/ 5832 w 41"/>
                <a:gd name="T29" fmla="*/ 2376 h 11"/>
                <a:gd name="T30" fmla="*/ 4320 w 41"/>
                <a:gd name="T31" fmla="*/ 2376 h 11"/>
                <a:gd name="T32" fmla="*/ 4104 w 41"/>
                <a:gd name="T33" fmla="*/ 1944 h 11"/>
                <a:gd name="T34" fmla="*/ 3240 w 41"/>
                <a:gd name="T35" fmla="*/ 2160 h 11"/>
                <a:gd name="T36" fmla="*/ 2592 w 41"/>
                <a:gd name="T37" fmla="*/ 2160 h 11"/>
                <a:gd name="T38" fmla="*/ 2592 w 41"/>
                <a:gd name="T39" fmla="*/ 1728 h 11"/>
                <a:gd name="T40" fmla="*/ 2376 w 41"/>
                <a:gd name="T41" fmla="*/ 1296 h 11"/>
                <a:gd name="T42" fmla="*/ 2160 w 41"/>
                <a:gd name="T43" fmla="*/ 1080 h 11"/>
                <a:gd name="T44" fmla="*/ 1728 w 41"/>
                <a:gd name="T45" fmla="*/ 648 h 11"/>
                <a:gd name="T46" fmla="*/ 1080 w 41"/>
                <a:gd name="T47" fmla="*/ 648 h 11"/>
                <a:gd name="T48" fmla="*/ 648 w 41"/>
                <a:gd name="T49" fmla="*/ 432 h 11"/>
                <a:gd name="T50" fmla="*/ 0 w 41"/>
                <a:gd name="T51" fmla="*/ 216 h 11"/>
                <a:gd name="T52" fmla="*/ 864 w 41"/>
                <a:gd name="T53" fmla="*/ 0 h 11"/>
                <a:gd name="T54" fmla="*/ 1512 w 41"/>
                <a:gd name="T55" fmla="*/ 0 h 11"/>
                <a:gd name="T56" fmla="*/ 1728 w 41"/>
                <a:gd name="T57" fmla="*/ 432 h 11"/>
                <a:gd name="T58" fmla="*/ 2160 w 41"/>
                <a:gd name="T59" fmla="*/ 216 h 11"/>
                <a:gd name="T60" fmla="*/ 3024 w 41"/>
                <a:gd name="T61" fmla="*/ 216 h 11"/>
                <a:gd name="T62" fmla="*/ 3240 w 41"/>
                <a:gd name="T63" fmla="*/ 432 h 11"/>
                <a:gd name="T64" fmla="*/ 2808 w 41"/>
                <a:gd name="T65" fmla="*/ 432 h 11"/>
                <a:gd name="T66" fmla="*/ 3240 w 41"/>
                <a:gd name="T67" fmla="*/ 432 h 11"/>
                <a:gd name="T68" fmla="*/ 3888 w 41"/>
                <a:gd name="T69" fmla="*/ 648 h 11"/>
                <a:gd name="T70" fmla="*/ 3456 w 41"/>
                <a:gd name="T71" fmla="*/ 864 h 11"/>
                <a:gd name="T72" fmla="*/ 2808 w 41"/>
                <a:gd name="T73" fmla="*/ 648 h 11"/>
                <a:gd name="T74" fmla="*/ 2808 w 41"/>
                <a:gd name="T75" fmla="*/ 1080 h 11"/>
                <a:gd name="T76" fmla="*/ 3456 w 41"/>
                <a:gd name="T77" fmla="*/ 864 h 11"/>
                <a:gd name="T78" fmla="*/ 3672 w 41"/>
                <a:gd name="T79" fmla="*/ 1296 h 11"/>
                <a:gd name="T80" fmla="*/ 4104 w 41"/>
                <a:gd name="T81" fmla="*/ 1512 h 11"/>
                <a:gd name="T82" fmla="*/ 4320 w 41"/>
                <a:gd name="T83" fmla="*/ 1296 h 11"/>
                <a:gd name="T84" fmla="*/ 4752 w 41"/>
                <a:gd name="T85" fmla="*/ 1296 h 11"/>
                <a:gd name="T86" fmla="*/ 4968 w 41"/>
                <a:gd name="T87" fmla="*/ 1296 h 11"/>
                <a:gd name="T88" fmla="*/ 5400 w 41"/>
                <a:gd name="T89" fmla="*/ 1512 h 11"/>
                <a:gd name="T90" fmla="*/ 5400 w 41"/>
                <a:gd name="T91" fmla="*/ 1296 h 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
                <a:gd name="T139" fmla="*/ 0 h 11"/>
                <a:gd name="T140" fmla="*/ 41 w 41"/>
                <a:gd name="T141" fmla="*/ 11 h 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 h="11">
                  <a:moveTo>
                    <a:pt x="28" y="6"/>
                  </a:moveTo>
                  <a:lnTo>
                    <a:pt x="29" y="6"/>
                  </a:lnTo>
                  <a:lnTo>
                    <a:pt x="32" y="4"/>
                  </a:lnTo>
                  <a:lnTo>
                    <a:pt x="32" y="5"/>
                  </a:lnTo>
                  <a:lnTo>
                    <a:pt x="34" y="5"/>
                  </a:lnTo>
                  <a:lnTo>
                    <a:pt x="36" y="5"/>
                  </a:lnTo>
                  <a:lnTo>
                    <a:pt x="37" y="5"/>
                  </a:lnTo>
                  <a:lnTo>
                    <a:pt x="38" y="6"/>
                  </a:lnTo>
                  <a:lnTo>
                    <a:pt x="39" y="6"/>
                  </a:lnTo>
                  <a:lnTo>
                    <a:pt x="40" y="6"/>
                  </a:lnTo>
                  <a:lnTo>
                    <a:pt x="40" y="7"/>
                  </a:lnTo>
                  <a:lnTo>
                    <a:pt x="39" y="7"/>
                  </a:lnTo>
                  <a:lnTo>
                    <a:pt x="39" y="8"/>
                  </a:lnTo>
                  <a:lnTo>
                    <a:pt x="41" y="8"/>
                  </a:lnTo>
                  <a:lnTo>
                    <a:pt x="41" y="9"/>
                  </a:lnTo>
                  <a:lnTo>
                    <a:pt x="40" y="9"/>
                  </a:lnTo>
                  <a:lnTo>
                    <a:pt x="39" y="9"/>
                  </a:lnTo>
                  <a:lnTo>
                    <a:pt x="38" y="9"/>
                  </a:lnTo>
                  <a:lnTo>
                    <a:pt x="39" y="10"/>
                  </a:lnTo>
                  <a:lnTo>
                    <a:pt x="38" y="11"/>
                  </a:lnTo>
                  <a:lnTo>
                    <a:pt x="36" y="11"/>
                  </a:lnTo>
                  <a:lnTo>
                    <a:pt x="33" y="11"/>
                  </a:lnTo>
                  <a:lnTo>
                    <a:pt x="33" y="9"/>
                  </a:lnTo>
                  <a:lnTo>
                    <a:pt x="32" y="9"/>
                  </a:lnTo>
                  <a:lnTo>
                    <a:pt x="31" y="11"/>
                  </a:lnTo>
                  <a:lnTo>
                    <a:pt x="29" y="11"/>
                  </a:lnTo>
                  <a:lnTo>
                    <a:pt x="28" y="10"/>
                  </a:lnTo>
                  <a:lnTo>
                    <a:pt x="27" y="10"/>
                  </a:lnTo>
                  <a:lnTo>
                    <a:pt x="27" y="11"/>
                  </a:lnTo>
                  <a:lnTo>
                    <a:pt x="25" y="11"/>
                  </a:lnTo>
                  <a:lnTo>
                    <a:pt x="20" y="11"/>
                  </a:lnTo>
                  <a:lnTo>
                    <a:pt x="21" y="10"/>
                  </a:lnTo>
                  <a:lnTo>
                    <a:pt x="19" y="9"/>
                  </a:lnTo>
                  <a:lnTo>
                    <a:pt x="17" y="11"/>
                  </a:lnTo>
                  <a:lnTo>
                    <a:pt x="15" y="10"/>
                  </a:lnTo>
                  <a:lnTo>
                    <a:pt x="13" y="10"/>
                  </a:lnTo>
                  <a:lnTo>
                    <a:pt x="12" y="10"/>
                  </a:lnTo>
                  <a:lnTo>
                    <a:pt x="11" y="8"/>
                  </a:lnTo>
                  <a:lnTo>
                    <a:pt x="12" y="8"/>
                  </a:lnTo>
                  <a:lnTo>
                    <a:pt x="12" y="7"/>
                  </a:lnTo>
                  <a:lnTo>
                    <a:pt x="11" y="6"/>
                  </a:lnTo>
                  <a:lnTo>
                    <a:pt x="12" y="6"/>
                  </a:lnTo>
                  <a:lnTo>
                    <a:pt x="10" y="5"/>
                  </a:lnTo>
                  <a:lnTo>
                    <a:pt x="9" y="3"/>
                  </a:lnTo>
                  <a:lnTo>
                    <a:pt x="8" y="3"/>
                  </a:lnTo>
                  <a:lnTo>
                    <a:pt x="7" y="3"/>
                  </a:lnTo>
                  <a:lnTo>
                    <a:pt x="5" y="3"/>
                  </a:lnTo>
                  <a:lnTo>
                    <a:pt x="4" y="2"/>
                  </a:lnTo>
                  <a:lnTo>
                    <a:pt x="3" y="2"/>
                  </a:lnTo>
                  <a:lnTo>
                    <a:pt x="2" y="1"/>
                  </a:lnTo>
                  <a:lnTo>
                    <a:pt x="0" y="1"/>
                  </a:lnTo>
                  <a:lnTo>
                    <a:pt x="1" y="0"/>
                  </a:lnTo>
                  <a:lnTo>
                    <a:pt x="4" y="0"/>
                  </a:lnTo>
                  <a:lnTo>
                    <a:pt x="6" y="0"/>
                  </a:lnTo>
                  <a:lnTo>
                    <a:pt x="7" y="0"/>
                  </a:lnTo>
                  <a:lnTo>
                    <a:pt x="8" y="0"/>
                  </a:lnTo>
                  <a:lnTo>
                    <a:pt x="8" y="2"/>
                  </a:lnTo>
                  <a:lnTo>
                    <a:pt x="9" y="2"/>
                  </a:lnTo>
                  <a:lnTo>
                    <a:pt x="10" y="1"/>
                  </a:lnTo>
                  <a:lnTo>
                    <a:pt x="12" y="2"/>
                  </a:lnTo>
                  <a:lnTo>
                    <a:pt x="14" y="1"/>
                  </a:lnTo>
                  <a:lnTo>
                    <a:pt x="15" y="1"/>
                  </a:lnTo>
                  <a:lnTo>
                    <a:pt x="15" y="2"/>
                  </a:lnTo>
                  <a:lnTo>
                    <a:pt x="14" y="2"/>
                  </a:lnTo>
                  <a:lnTo>
                    <a:pt x="13" y="2"/>
                  </a:lnTo>
                  <a:lnTo>
                    <a:pt x="14" y="2"/>
                  </a:lnTo>
                  <a:lnTo>
                    <a:pt x="15" y="2"/>
                  </a:lnTo>
                  <a:lnTo>
                    <a:pt x="16" y="3"/>
                  </a:lnTo>
                  <a:lnTo>
                    <a:pt x="18" y="3"/>
                  </a:lnTo>
                  <a:lnTo>
                    <a:pt x="16" y="4"/>
                  </a:lnTo>
                  <a:lnTo>
                    <a:pt x="15" y="3"/>
                  </a:lnTo>
                  <a:lnTo>
                    <a:pt x="13" y="3"/>
                  </a:lnTo>
                  <a:lnTo>
                    <a:pt x="14" y="4"/>
                  </a:lnTo>
                  <a:lnTo>
                    <a:pt x="13" y="5"/>
                  </a:lnTo>
                  <a:lnTo>
                    <a:pt x="14" y="5"/>
                  </a:lnTo>
                  <a:lnTo>
                    <a:pt x="16" y="4"/>
                  </a:lnTo>
                  <a:lnTo>
                    <a:pt x="17" y="5"/>
                  </a:lnTo>
                  <a:lnTo>
                    <a:pt x="17" y="6"/>
                  </a:lnTo>
                  <a:lnTo>
                    <a:pt x="18" y="6"/>
                  </a:lnTo>
                  <a:lnTo>
                    <a:pt x="19" y="7"/>
                  </a:lnTo>
                  <a:lnTo>
                    <a:pt x="19" y="5"/>
                  </a:lnTo>
                  <a:lnTo>
                    <a:pt x="20" y="6"/>
                  </a:lnTo>
                  <a:lnTo>
                    <a:pt x="21" y="6"/>
                  </a:lnTo>
                  <a:lnTo>
                    <a:pt x="22" y="6"/>
                  </a:lnTo>
                  <a:lnTo>
                    <a:pt x="23" y="6"/>
                  </a:lnTo>
                  <a:lnTo>
                    <a:pt x="24" y="6"/>
                  </a:lnTo>
                  <a:lnTo>
                    <a:pt x="25" y="7"/>
                  </a:lnTo>
                  <a:lnTo>
                    <a:pt x="26" y="7"/>
                  </a:lnTo>
                  <a:lnTo>
                    <a:pt x="25" y="6"/>
                  </a:lnTo>
                  <a:lnTo>
                    <a:pt x="28"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95" name="Freeform 1371"/>
            <p:cNvSpPr>
              <a:spLocks/>
            </p:cNvSpPr>
            <p:nvPr/>
          </p:nvSpPr>
          <p:spPr bwMode="auto">
            <a:xfrm>
              <a:off x="1603" y="1278"/>
              <a:ext cx="48" cy="30"/>
            </a:xfrm>
            <a:custGeom>
              <a:avLst/>
              <a:gdLst>
                <a:gd name="T0" fmla="*/ 648 w 8"/>
                <a:gd name="T1" fmla="*/ 0 h 5"/>
                <a:gd name="T2" fmla="*/ 648 w 8"/>
                <a:gd name="T3" fmla="*/ 216 h 5"/>
                <a:gd name="T4" fmla="*/ 1512 w 8"/>
                <a:gd name="T5" fmla="*/ 432 h 5"/>
                <a:gd name="T6" fmla="*/ 1728 w 8"/>
                <a:gd name="T7" fmla="*/ 432 h 5"/>
                <a:gd name="T8" fmla="*/ 1512 w 8"/>
                <a:gd name="T9" fmla="*/ 648 h 5"/>
                <a:gd name="T10" fmla="*/ 1296 w 8"/>
                <a:gd name="T11" fmla="*/ 648 h 5"/>
                <a:gd name="T12" fmla="*/ 1296 w 8"/>
                <a:gd name="T13" fmla="*/ 648 h 5"/>
                <a:gd name="T14" fmla="*/ 1728 w 8"/>
                <a:gd name="T15" fmla="*/ 864 h 5"/>
                <a:gd name="T16" fmla="*/ 1512 w 8"/>
                <a:gd name="T17" fmla="*/ 864 h 5"/>
                <a:gd name="T18" fmla="*/ 1296 w 8"/>
                <a:gd name="T19" fmla="*/ 1080 h 5"/>
                <a:gd name="T20" fmla="*/ 648 w 8"/>
                <a:gd name="T21" fmla="*/ 1080 h 5"/>
                <a:gd name="T22" fmla="*/ 648 w 8"/>
                <a:gd name="T23" fmla="*/ 1080 h 5"/>
                <a:gd name="T24" fmla="*/ 432 w 8"/>
                <a:gd name="T25" fmla="*/ 1080 h 5"/>
                <a:gd name="T26" fmla="*/ 432 w 8"/>
                <a:gd name="T27" fmla="*/ 1080 h 5"/>
                <a:gd name="T28" fmla="*/ 0 w 8"/>
                <a:gd name="T29" fmla="*/ 864 h 5"/>
                <a:gd name="T30" fmla="*/ 0 w 8"/>
                <a:gd name="T31" fmla="*/ 864 h 5"/>
                <a:gd name="T32" fmla="*/ 432 w 8"/>
                <a:gd name="T33" fmla="*/ 864 h 5"/>
                <a:gd name="T34" fmla="*/ 432 w 8"/>
                <a:gd name="T35" fmla="*/ 648 h 5"/>
                <a:gd name="T36" fmla="*/ 432 w 8"/>
                <a:gd name="T37" fmla="*/ 648 h 5"/>
                <a:gd name="T38" fmla="*/ 0 w 8"/>
                <a:gd name="T39" fmla="*/ 648 h 5"/>
                <a:gd name="T40" fmla="*/ 0 w 8"/>
                <a:gd name="T41" fmla="*/ 216 h 5"/>
                <a:gd name="T42" fmla="*/ 0 w 8"/>
                <a:gd name="T43" fmla="*/ 216 h 5"/>
                <a:gd name="T44" fmla="*/ 0 w 8"/>
                <a:gd name="T45" fmla="*/ 0 h 5"/>
                <a:gd name="T46" fmla="*/ 0 w 8"/>
                <a:gd name="T47" fmla="*/ 0 h 5"/>
                <a:gd name="T48" fmla="*/ 648 w 8"/>
                <a:gd name="T49" fmla="*/ 0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5"/>
                <a:gd name="T77" fmla="*/ 8 w 8"/>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5">
                  <a:moveTo>
                    <a:pt x="3" y="0"/>
                  </a:moveTo>
                  <a:lnTo>
                    <a:pt x="3" y="1"/>
                  </a:lnTo>
                  <a:lnTo>
                    <a:pt x="7" y="2"/>
                  </a:lnTo>
                  <a:lnTo>
                    <a:pt x="8" y="2"/>
                  </a:lnTo>
                  <a:lnTo>
                    <a:pt x="7" y="3"/>
                  </a:lnTo>
                  <a:lnTo>
                    <a:pt x="6" y="3"/>
                  </a:lnTo>
                  <a:lnTo>
                    <a:pt x="8" y="4"/>
                  </a:lnTo>
                  <a:lnTo>
                    <a:pt x="7" y="4"/>
                  </a:lnTo>
                  <a:lnTo>
                    <a:pt x="6" y="5"/>
                  </a:lnTo>
                  <a:lnTo>
                    <a:pt x="3" y="5"/>
                  </a:lnTo>
                  <a:lnTo>
                    <a:pt x="2" y="5"/>
                  </a:lnTo>
                  <a:lnTo>
                    <a:pt x="0" y="4"/>
                  </a:lnTo>
                  <a:lnTo>
                    <a:pt x="2" y="4"/>
                  </a:lnTo>
                  <a:lnTo>
                    <a:pt x="2" y="3"/>
                  </a:lnTo>
                  <a:lnTo>
                    <a:pt x="0" y="3"/>
                  </a:lnTo>
                  <a:lnTo>
                    <a:pt x="0" y="1"/>
                  </a:lnTo>
                  <a:lnTo>
                    <a:pt x="0"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96" name="Freeform 1372"/>
            <p:cNvSpPr>
              <a:spLocks/>
            </p:cNvSpPr>
            <p:nvPr/>
          </p:nvSpPr>
          <p:spPr bwMode="auto">
            <a:xfrm>
              <a:off x="1603" y="1278"/>
              <a:ext cx="48" cy="30"/>
            </a:xfrm>
            <a:custGeom>
              <a:avLst/>
              <a:gdLst>
                <a:gd name="T0" fmla="*/ 648 w 8"/>
                <a:gd name="T1" fmla="*/ 0 h 5"/>
                <a:gd name="T2" fmla="*/ 648 w 8"/>
                <a:gd name="T3" fmla="*/ 216 h 5"/>
                <a:gd name="T4" fmla="*/ 1512 w 8"/>
                <a:gd name="T5" fmla="*/ 432 h 5"/>
                <a:gd name="T6" fmla="*/ 1728 w 8"/>
                <a:gd name="T7" fmla="*/ 432 h 5"/>
                <a:gd name="T8" fmla="*/ 1512 w 8"/>
                <a:gd name="T9" fmla="*/ 648 h 5"/>
                <a:gd name="T10" fmla="*/ 1296 w 8"/>
                <a:gd name="T11" fmla="*/ 648 h 5"/>
                <a:gd name="T12" fmla="*/ 1296 w 8"/>
                <a:gd name="T13" fmla="*/ 648 h 5"/>
                <a:gd name="T14" fmla="*/ 1728 w 8"/>
                <a:gd name="T15" fmla="*/ 864 h 5"/>
                <a:gd name="T16" fmla="*/ 1512 w 8"/>
                <a:gd name="T17" fmla="*/ 864 h 5"/>
                <a:gd name="T18" fmla="*/ 1296 w 8"/>
                <a:gd name="T19" fmla="*/ 1080 h 5"/>
                <a:gd name="T20" fmla="*/ 648 w 8"/>
                <a:gd name="T21" fmla="*/ 1080 h 5"/>
                <a:gd name="T22" fmla="*/ 648 w 8"/>
                <a:gd name="T23" fmla="*/ 1080 h 5"/>
                <a:gd name="T24" fmla="*/ 432 w 8"/>
                <a:gd name="T25" fmla="*/ 1080 h 5"/>
                <a:gd name="T26" fmla="*/ 432 w 8"/>
                <a:gd name="T27" fmla="*/ 1080 h 5"/>
                <a:gd name="T28" fmla="*/ 0 w 8"/>
                <a:gd name="T29" fmla="*/ 864 h 5"/>
                <a:gd name="T30" fmla="*/ 0 w 8"/>
                <a:gd name="T31" fmla="*/ 864 h 5"/>
                <a:gd name="T32" fmla="*/ 432 w 8"/>
                <a:gd name="T33" fmla="*/ 864 h 5"/>
                <a:gd name="T34" fmla="*/ 432 w 8"/>
                <a:gd name="T35" fmla="*/ 648 h 5"/>
                <a:gd name="T36" fmla="*/ 432 w 8"/>
                <a:gd name="T37" fmla="*/ 648 h 5"/>
                <a:gd name="T38" fmla="*/ 0 w 8"/>
                <a:gd name="T39" fmla="*/ 648 h 5"/>
                <a:gd name="T40" fmla="*/ 0 w 8"/>
                <a:gd name="T41" fmla="*/ 216 h 5"/>
                <a:gd name="T42" fmla="*/ 0 w 8"/>
                <a:gd name="T43" fmla="*/ 216 h 5"/>
                <a:gd name="T44" fmla="*/ 0 w 8"/>
                <a:gd name="T45" fmla="*/ 0 h 5"/>
                <a:gd name="T46" fmla="*/ 0 w 8"/>
                <a:gd name="T47" fmla="*/ 0 h 5"/>
                <a:gd name="T48" fmla="*/ 648 w 8"/>
                <a:gd name="T49" fmla="*/ 0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
                <a:gd name="T76" fmla="*/ 0 h 5"/>
                <a:gd name="T77" fmla="*/ 8 w 8"/>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 h="5">
                  <a:moveTo>
                    <a:pt x="3" y="0"/>
                  </a:moveTo>
                  <a:lnTo>
                    <a:pt x="3" y="1"/>
                  </a:lnTo>
                  <a:lnTo>
                    <a:pt x="7" y="2"/>
                  </a:lnTo>
                  <a:lnTo>
                    <a:pt x="8" y="2"/>
                  </a:lnTo>
                  <a:lnTo>
                    <a:pt x="7" y="3"/>
                  </a:lnTo>
                  <a:lnTo>
                    <a:pt x="6" y="3"/>
                  </a:lnTo>
                  <a:lnTo>
                    <a:pt x="8" y="4"/>
                  </a:lnTo>
                  <a:lnTo>
                    <a:pt x="7" y="4"/>
                  </a:lnTo>
                  <a:lnTo>
                    <a:pt x="6" y="5"/>
                  </a:lnTo>
                  <a:lnTo>
                    <a:pt x="3" y="5"/>
                  </a:lnTo>
                  <a:lnTo>
                    <a:pt x="2" y="5"/>
                  </a:lnTo>
                  <a:lnTo>
                    <a:pt x="0" y="4"/>
                  </a:lnTo>
                  <a:lnTo>
                    <a:pt x="2" y="4"/>
                  </a:lnTo>
                  <a:lnTo>
                    <a:pt x="2" y="3"/>
                  </a:lnTo>
                  <a:lnTo>
                    <a:pt x="0" y="3"/>
                  </a:lnTo>
                  <a:lnTo>
                    <a:pt x="0" y="1"/>
                  </a:lnTo>
                  <a:lnTo>
                    <a:pt x="0"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97" name="Freeform 1373"/>
            <p:cNvSpPr>
              <a:spLocks/>
            </p:cNvSpPr>
            <p:nvPr/>
          </p:nvSpPr>
          <p:spPr bwMode="auto">
            <a:xfrm>
              <a:off x="1633" y="1308"/>
              <a:ext cx="42" cy="12"/>
            </a:xfrm>
            <a:custGeom>
              <a:avLst/>
              <a:gdLst>
                <a:gd name="T0" fmla="*/ 0 w 7"/>
                <a:gd name="T1" fmla="*/ 216 h 2"/>
                <a:gd name="T2" fmla="*/ 432 w 7"/>
                <a:gd name="T3" fmla="*/ 0 h 2"/>
                <a:gd name="T4" fmla="*/ 864 w 7"/>
                <a:gd name="T5" fmla="*/ 216 h 2"/>
                <a:gd name="T6" fmla="*/ 1080 w 7"/>
                <a:gd name="T7" fmla="*/ 0 h 2"/>
                <a:gd name="T8" fmla="*/ 1512 w 7"/>
                <a:gd name="T9" fmla="*/ 216 h 2"/>
                <a:gd name="T10" fmla="*/ 1080 w 7"/>
                <a:gd name="T11" fmla="*/ 432 h 2"/>
                <a:gd name="T12" fmla="*/ 216 w 7"/>
                <a:gd name="T13" fmla="*/ 216 h 2"/>
                <a:gd name="T14" fmla="*/ 216 w 7"/>
                <a:gd name="T15" fmla="*/ 216 h 2"/>
                <a:gd name="T16" fmla="*/ 0 w 7"/>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1"/>
                  </a:moveTo>
                  <a:lnTo>
                    <a:pt x="2" y="0"/>
                  </a:lnTo>
                  <a:lnTo>
                    <a:pt x="4" y="1"/>
                  </a:lnTo>
                  <a:lnTo>
                    <a:pt x="5" y="0"/>
                  </a:lnTo>
                  <a:lnTo>
                    <a:pt x="7" y="1"/>
                  </a:lnTo>
                  <a:lnTo>
                    <a:pt x="5" y="2"/>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198" name="Freeform 1374"/>
            <p:cNvSpPr>
              <a:spLocks/>
            </p:cNvSpPr>
            <p:nvPr/>
          </p:nvSpPr>
          <p:spPr bwMode="auto">
            <a:xfrm>
              <a:off x="1633" y="1308"/>
              <a:ext cx="42" cy="12"/>
            </a:xfrm>
            <a:custGeom>
              <a:avLst/>
              <a:gdLst>
                <a:gd name="T0" fmla="*/ 0 w 7"/>
                <a:gd name="T1" fmla="*/ 216 h 2"/>
                <a:gd name="T2" fmla="*/ 432 w 7"/>
                <a:gd name="T3" fmla="*/ 0 h 2"/>
                <a:gd name="T4" fmla="*/ 864 w 7"/>
                <a:gd name="T5" fmla="*/ 216 h 2"/>
                <a:gd name="T6" fmla="*/ 1080 w 7"/>
                <a:gd name="T7" fmla="*/ 0 h 2"/>
                <a:gd name="T8" fmla="*/ 1512 w 7"/>
                <a:gd name="T9" fmla="*/ 216 h 2"/>
                <a:gd name="T10" fmla="*/ 1080 w 7"/>
                <a:gd name="T11" fmla="*/ 432 h 2"/>
                <a:gd name="T12" fmla="*/ 216 w 7"/>
                <a:gd name="T13" fmla="*/ 216 h 2"/>
                <a:gd name="T14" fmla="*/ 216 w 7"/>
                <a:gd name="T15" fmla="*/ 216 h 2"/>
                <a:gd name="T16" fmla="*/ 0 w 7"/>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2"/>
                <a:gd name="T29" fmla="*/ 7 w 7"/>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2">
                  <a:moveTo>
                    <a:pt x="0" y="1"/>
                  </a:moveTo>
                  <a:lnTo>
                    <a:pt x="2" y="0"/>
                  </a:lnTo>
                  <a:lnTo>
                    <a:pt x="4" y="1"/>
                  </a:lnTo>
                  <a:lnTo>
                    <a:pt x="5" y="0"/>
                  </a:lnTo>
                  <a:lnTo>
                    <a:pt x="7" y="1"/>
                  </a:lnTo>
                  <a:lnTo>
                    <a:pt x="5" y="2"/>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199" name="Freeform 1375"/>
            <p:cNvSpPr>
              <a:spLocks/>
            </p:cNvSpPr>
            <p:nvPr/>
          </p:nvSpPr>
          <p:spPr bwMode="auto">
            <a:xfrm>
              <a:off x="1651" y="1296"/>
              <a:ext cx="6" cy="6"/>
            </a:xfrm>
            <a:custGeom>
              <a:avLst/>
              <a:gdLst>
                <a:gd name="T0" fmla="*/ 0 w 1"/>
                <a:gd name="T1" fmla="*/ 0 h 1"/>
                <a:gd name="T2" fmla="*/ 0 w 1"/>
                <a:gd name="T3" fmla="*/ 0 h 1"/>
                <a:gd name="T4" fmla="*/ 216 w 1"/>
                <a:gd name="T5" fmla="*/ 216 h 1"/>
                <a:gd name="T6" fmla="*/ 216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00" name="Freeform 1376"/>
            <p:cNvSpPr>
              <a:spLocks/>
            </p:cNvSpPr>
            <p:nvPr/>
          </p:nvSpPr>
          <p:spPr bwMode="auto">
            <a:xfrm>
              <a:off x="1651" y="1296"/>
              <a:ext cx="6" cy="6"/>
            </a:xfrm>
            <a:custGeom>
              <a:avLst/>
              <a:gdLst>
                <a:gd name="T0" fmla="*/ 0 w 1"/>
                <a:gd name="T1" fmla="*/ 0 h 1"/>
                <a:gd name="T2" fmla="*/ 0 w 1"/>
                <a:gd name="T3" fmla="*/ 0 h 1"/>
                <a:gd name="T4" fmla="*/ 216 w 1"/>
                <a:gd name="T5" fmla="*/ 216 h 1"/>
                <a:gd name="T6" fmla="*/ 216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lnTo>
                    <a:pt x="1"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01" name="Freeform 1377"/>
            <p:cNvSpPr>
              <a:spLocks/>
            </p:cNvSpPr>
            <p:nvPr/>
          </p:nvSpPr>
          <p:spPr bwMode="auto">
            <a:xfrm>
              <a:off x="1615" y="1362"/>
              <a:ext cx="12" cy="6"/>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216 w 2"/>
                <a:gd name="T13" fmla="*/ 216 h 1"/>
                <a:gd name="T14" fmla="*/ 0 w 2"/>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0"/>
                  </a:lnTo>
                  <a:lnTo>
                    <a:pt x="2" y="0"/>
                  </a:lnTo>
                  <a:lnTo>
                    <a:pt x="2" y="1"/>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02" name="Freeform 1378"/>
            <p:cNvSpPr>
              <a:spLocks/>
            </p:cNvSpPr>
            <p:nvPr/>
          </p:nvSpPr>
          <p:spPr bwMode="auto">
            <a:xfrm>
              <a:off x="1615" y="1362"/>
              <a:ext cx="12" cy="6"/>
            </a:xfrm>
            <a:custGeom>
              <a:avLst/>
              <a:gdLst>
                <a:gd name="T0" fmla="*/ 0 w 2"/>
                <a:gd name="T1" fmla="*/ 216 h 1"/>
                <a:gd name="T2" fmla="*/ 0 w 2"/>
                <a:gd name="T3" fmla="*/ 216 h 1"/>
                <a:gd name="T4" fmla="*/ 216 w 2"/>
                <a:gd name="T5" fmla="*/ 0 h 1"/>
                <a:gd name="T6" fmla="*/ 432 w 2"/>
                <a:gd name="T7" fmla="*/ 0 h 1"/>
                <a:gd name="T8" fmla="*/ 432 w 2"/>
                <a:gd name="T9" fmla="*/ 216 h 1"/>
                <a:gd name="T10" fmla="*/ 216 w 2"/>
                <a:gd name="T11" fmla="*/ 216 h 1"/>
                <a:gd name="T12" fmla="*/ 216 w 2"/>
                <a:gd name="T13" fmla="*/ 216 h 1"/>
                <a:gd name="T14" fmla="*/ 0 w 2"/>
                <a:gd name="T15" fmla="*/ 216 h 1"/>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1"/>
                <a:gd name="T26" fmla="*/ 2 w 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1">
                  <a:moveTo>
                    <a:pt x="0" y="1"/>
                  </a:moveTo>
                  <a:lnTo>
                    <a:pt x="0" y="1"/>
                  </a:lnTo>
                  <a:lnTo>
                    <a:pt x="1" y="0"/>
                  </a:lnTo>
                  <a:lnTo>
                    <a:pt x="2" y="0"/>
                  </a:lnTo>
                  <a:lnTo>
                    <a:pt x="2" y="1"/>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03" name="Freeform 1379"/>
            <p:cNvSpPr>
              <a:spLocks/>
            </p:cNvSpPr>
            <p:nvPr/>
          </p:nvSpPr>
          <p:spPr bwMode="auto">
            <a:xfrm>
              <a:off x="1645" y="1362"/>
              <a:ext cx="12" cy="0"/>
            </a:xfrm>
            <a:custGeom>
              <a:avLst/>
              <a:gdLst>
                <a:gd name="T0" fmla="*/ 0 w 2"/>
                <a:gd name="T1" fmla="*/ 216 w 2"/>
                <a:gd name="T2" fmla="*/ 216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04" name="Freeform 1380"/>
            <p:cNvSpPr>
              <a:spLocks/>
            </p:cNvSpPr>
            <p:nvPr/>
          </p:nvSpPr>
          <p:spPr bwMode="auto">
            <a:xfrm>
              <a:off x="1645" y="1362"/>
              <a:ext cx="12" cy="0"/>
            </a:xfrm>
            <a:custGeom>
              <a:avLst/>
              <a:gdLst>
                <a:gd name="T0" fmla="*/ 0 w 2"/>
                <a:gd name="T1" fmla="*/ 216 w 2"/>
                <a:gd name="T2" fmla="*/ 216 w 2"/>
                <a:gd name="T3" fmla="*/ 432 w 2"/>
                <a:gd name="T4" fmla="*/ 216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05" name="Rectangle 1381"/>
            <p:cNvSpPr>
              <a:spLocks noChangeArrowheads="1"/>
            </p:cNvSpPr>
            <p:nvPr/>
          </p:nvSpPr>
          <p:spPr bwMode="auto">
            <a:xfrm>
              <a:off x="1639" y="1356"/>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06" name="Rectangle 1382"/>
            <p:cNvSpPr>
              <a:spLocks noChangeArrowheads="1"/>
            </p:cNvSpPr>
            <p:nvPr/>
          </p:nvSpPr>
          <p:spPr bwMode="auto">
            <a:xfrm>
              <a:off x="1639" y="1356"/>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07" name="Rectangle 1383"/>
            <p:cNvSpPr>
              <a:spLocks noChangeArrowheads="1"/>
            </p:cNvSpPr>
            <p:nvPr/>
          </p:nvSpPr>
          <p:spPr bwMode="auto">
            <a:xfrm>
              <a:off x="1573" y="1338"/>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08" name="Rectangle 1384"/>
            <p:cNvSpPr>
              <a:spLocks noChangeArrowheads="1"/>
            </p:cNvSpPr>
            <p:nvPr/>
          </p:nvSpPr>
          <p:spPr bwMode="auto">
            <a:xfrm>
              <a:off x="1573" y="1338"/>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09" name="Freeform 1385"/>
            <p:cNvSpPr>
              <a:spLocks/>
            </p:cNvSpPr>
            <p:nvPr/>
          </p:nvSpPr>
          <p:spPr bwMode="auto">
            <a:xfrm>
              <a:off x="1549" y="1338"/>
              <a:ext cx="18" cy="6"/>
            </a:xfrm>
            <a:custGeom>
              <a:avLst/>
              <a:gdLst>
                <a:gd name="T0" fmla="*/ 216 w 3"/>
                <a:gd name="T1" fmla="*/ 216 h 1"/>
                <a:gd name="T2" fmla="*/ 216 w 3"/>
                <a:gd name="T3" fmla="*/ 0 h 1"/>
                <a:gd name="T4" fmla="*/ 648 w 3"/>
                <a:gd name="T5" fmla="*/ 0 h 1"/>
                <a:gd name="T6" fmla="*/ 432 w 3"/>
                <a:gd name="T7" fmla="*/ 0 h 1"/>
                <a:gd name="T8" fmla="*/ 216 w 3"/>
                <a:gd name="T9" fmla="*/ 0 h 1"/>
                <a:gd name="T10" fmla="*/ 0 w 3"/>
                <a:gd name="T11" fmla="*/ 216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1" y="0"/>
                  </a:lnTo>
                  <a:lnTo>
                    <a:pt x="3" y="0"/>
                  </a:lnTo>
                  <a:lnTo>
                    <a:pt x="2" y="0"/>
                  </a:lnTo>
                  <a:lnTo>
                    <a:pt x="1" y="0"/>
                  </a:lnTo>
                  <a:lnTo>
                    <a:pt x="0" y="1"/>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10" name="Freeform 1386"/>
            <p:cNvSpPr>
              <a:spLocks/>
            </p:cNvSpPr>
            <p:nvPr/>
          </p:nvSpPr>
          <p:spPr bwMode="auto">
            <a:xfrm>
              <a:off x="1549" y="1338"/>
              <a:ext cx="18" cy="6"/>
            </a:xfrm>
            <a:custGeom>
              <a:avLst/>
              <a:gdLst>
                <a:gd name="T0" fmla="*/ 216 w 3"/>
                <a:gd name="T1" fmla="*/ 216 h 1"/>
                <a:gd name="T2" fmla="*/ 216 w 3"/>
                <a:gd name="T3" fmla="*/ 0 h 1"/>
                <a:gd name="T4" fmla="*/ 648 w 3"/>
                <a:gd name="T5" fmla="*/ 0 h 1"/>
                <a:gd name="T6" fmla="*/ 432 w 3"/>
                <a:gd name="T7" fmla="*/ 0 h 1"/>
                <a:gd name="T8" fmla="*/ 216 w 3"/>
                <a:gd name="T9" fmla="*/ 0 h 1"/>
                <a:gd name="T10" fmla="*/ 0 w 3"/>
                <a:gd name="T11" fmla="*/ 216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1" y="0"/>
                  </a:lnTo>
                  <a:lnTo>
                    <a:pt x="3" y="0"/>
                  </a:lnTo>
                  <a:lnTo>
                    <a:pt x="2" y="0"/>
                  </a:lnTo>
                  <a:lnTo>
                    <a:pt x="1" y="0"/>
                  </a:lnTo>
                  <a:lnTo>
                    <a:pt x="0" y="1"/>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11" name="Freeform 1387"/>
            <p:cNvSpPr>
              <a:spLocks/>
            </p:cNvSpPr>
            <p:nvPr/>
          </p:nvSpPr>
          <p:spPr bwMode="auto">
            <a:xfrm>
              <a:off x="1513" y="1344"/>
              <a:ext cx="18" cy="6"/>
            </a:xfrm>
            <a:custGeom>
              <a:avLst/>
              <a:gdLst>
                <a:gd name="T0" fmla="*/ 216 w 3"/>
                <a:gd name="T1" fmla="*/ 216 h 1"/>
                <a:gd name="T2" fmla="*/ 648 w 3"/>
                <a:gd name="T3" fmla="*/ 216 h 1"/>
                <a:gd name="T4" fmla="*/ 648 w 3"/>
                <a:gd name="T5" fmla="*/ 0 h 1"/>
                <a:gd name="T6" fmla="*/ 216 w 3"/>
                <a:gd name="T7" fmla="*/ 0 h 1"/>
                <a:gd name="T8" fmla="*/ 0 w 3"/>
                <a:gd name="T9" fmla="*/ 0 h 1"/>
                <a:gd name="T10" fmla="*/ 0 w 3"/>
                <a:gd name="T11" fmla="*/ 0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3" y="1"/>
                  </a:lnTo>
                  <a:lnTo>
                    <a:pt x="3" y="0"/>
                  </a:lnTo>
                  <a:lnTo>
                    <a:pt x="1" y="0"/>
                  </a:lnTo>
                  <a:lnTo>
                    <a:pt x="0"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12" name="Freeform 1388"/>
            <p:cNvSpPr>
              <a:spLocks/>
            </p:cNvSpPr>
            <p:nvPr/>
          </p:nvSpPr>
          <p:spPr bwMode="auto">
            <a:xfrm>
              <a:off x="1513" y="1344"/>
              <a:ext cx="18" cy="6"/>
            </a:xfrm>
            <a:custGeom>
              <a:avLst/>
              <a:gdLst>
                <a:gd name="T0" fmla="*/ 216 w 3"/>
                <a:gd name="T1" fmla="*/ 216 h 1"/>
                <a:gd name="T2" fmla="*/ 648 w 3"/>
                <a:gd name="T3" fmla="*/ 216 h 1"/>
                <a:gd name="T4" fmla="*/ 648 w 3"/>
                <a:gd name="T5" fmla="*/ 0 h 1"/>
                <a:gd name="T6" fmla="*/ 216 w 3"/>
                <a:gd name="T7" fmla="*/ 0 h 1"/>
                <a:gd name="T8" fmla="*/ 0 w 3"/>
                <a:gd name="T9" fmla="*/ 0 h 1"/>
                <a:gd name="T10" fmla="*/ 0 w 3"/>
                <a:gd name="T11" fmla="*/ 0 h 1"/>
                <a:gd name="T12" fmla="*/ 216 w 3"/>
                <a:gd name="T13" fmla="*/ 216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1"/>
                  </a:moveTo>
                  <a:lnTo>
                    <a:pt x="3" y="1"/>
                  </a:lnTo>
                  <a:lnTo>
                    <a:pt x="3" y="0"/>
                  </a:lnTo>
                  <a:lnTo>
                    <a:pt x="1" y="0"/>
                  </a:lnTo>
                  <a:lnTo>
                    <a:pt x="0"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13" name="Freeform 1389"/>
            <p:cNvSpPr>
              <a:spLocks/>
            </p:cNvSpPr>
            <p:nvPr/>
          </p:nvSpPr>
          <p:spPr bwMode="auto">
            <a:xfrm>
              <a:off x="1711" y="1338"/>
              <a:ext cx="6" cy="6"/>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1"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14" name="Freeform 1390"/>
            <p:cNvSpPr>
              <a:spLocks/>
            </p:cNvSpPr>
            <p:nvPr/>
          </p:nvSpPr>
          <p:spPr bwMode="auto">
            <a:xfrm>
              <a:off x="1711" y="1338"/>
              <a:ext cx="6" cy="6"/>
            </a:xfrm>
            <a:custGeom>
              <a:avLst/>
              <a:gdLst>
                <a:gd name="T0" fmla="*/ 0 w 1"/>
                <a:gd name="T1" fmla="*/ 0 h 1"/>
                <a:gd name="T2" fmla="*/ 0 w 1"/>
                <a:gd name="T3" fmla="*/ 0 h 1"/>
                <a:gd name="T4" fmla="*/ 0 w 1"/>
                <a:gd name="T5" fmla="*/ 216 h 1"/>
                <a:gd name="T6" fmla="*/ 0 w 1"/>
                <a:gd name="T7" fmla="*/ 216 h 1"/>
                <a:gd name="T8" fmla="*/ 216 w 1"/>
                <a:gd name="T9" fmla="*/ 216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1"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15" name="Freeform 1391"/>
            <p:cNvSpPr>
              <a:spLocks/>
            </p:cNvSpPr>
            <p:nvPr/>
          </p:nvSpPr>
          <p:spPr bwMode="auto">
            <a:xfrm>
              <a:off x="1687" y="1110"/>
              <a:ext cx="432" cy="240"/>
            </a:xfrm>
            <a:custGeom>
              <a:avLst/>
              <a:gdLst>
                <a:gd name="T0" fmla="*/ 1296 w 72"/>
                <a:gd name="T1" fmla="*/ 7992 h 40"/>
                <a:gd name="T2" fmla="*/ 2160 w 72"/>
                <a:gd name="T3" fmla="*/ 8640 h 40"/>
                <a:gd name="T4" fmla="*/ 2808 w 72"/>
                <a:gd name="T5" fmla="*/ 8424 h 40"/>
                <a:gd name="T6" fmla="*/ 3672 w 72"/>
                <a:gd name="T7" fmla="*/ 8424 h 40"/>
                <a:gd name="T8" fmla="*/ 4536 w 72"/>
                <a:gd name="T9" fmla="*/ 8424 h 40"/>
                <a:gd name="T10" fmla="*/ 5616 w 72"/>
                <a:gd name="T11" fmla="*/ 8424 h 40"/>
                <a:gd name="T12" fmla="*/ 7128 w 72"/>
                <a:gd name="T13" fmla="*/ 8208 h 40"/>
                <a:gd name="T14" fmla="*/ 6264 w 72"/>
                <a:gd name="T15" fmla="*/ 7776 h 40"/>
                <a:gd name="T16" fmla="*/ 5184 w 72"/>
                <a:gd name="T17" fmla="*/ 7344 h 40"/>
                <a:gd name="T18" fmla="*/ 6912 w 72"/>
                <a:gd name="T19" fmla="*/ 7128 h 40"/>
                <a:gd name="T20" fmla="*/ 8208 w 72"/>
                <a:gd name="T21" fmla="*/ 6696 h 40"/>
                <a:gd name="T22" fmla="*/ 8208 w 72"/>
                <a:gd name="T23" fmla="*/ 6048 h 40"/>
                <a:gd name="T24" fmla="*/ 7560 w 72"/>
                <a:gd name="T25" fmla="*/ 5832 h 40"/>
                <a:gd name="T26" fmla="*/ 8640 w 72"/>
                <a:gd name="T27" fmla="*/ 5616 h 40"/>
                <a:gd name="T28" fmla="*/ 7776 w 72"/>
                <a:gd name="T29" fmla="*/ 5400 h 40"/>
                <a:gd name="T30" fmla="*/ 8856 w 72"/>
                <a:gd name="T31" fmla="*/ 5400 h 40"/>
                <a:gd name="T32" fmla="*/ 9504 w 72"/>
                <a:gd name="T33" fmla="*/ 5184 h 40"/>
                <a:gd name="T34" fmla="*/ 9720 w 72"/>
                <a:gd name="T35" fmla="*/ 4752 h 40"/>
                <a:gd name="T36" fmla="*/ 10368 w 72"/>
                <a:gd name="T37" fmla="*/ 4320 h 40"/>
                <a:gd name="T38" fmla="*/ 11880 w 72"/>
                <a:gd name="T39" fmla="*/ 3672 h 40"/>
                <a:gd name="T40" fmla="*/ 13824 w 72"/>
                <a:gd name="T41" fmla="*/ 2592 h 40"/>
                <a:gd name="T42" fmla="*/ 11232 w 72"/>
                <a:gd name="T43" fmla="*/ 3024 h 40"/>
                <a:gd name="T44" fmla="*/ 12096 w 72"/>
                <a:gd name="T45" fmla="*/ 2808 h 40"/>
                <a:gd name="T46" fmla="*/ 11448 w 72"/>
                <a:gd name="T47" fmla="*/ 2376 h 40"/>
                <a:gd name="T48" fmla="*/ 14040 w 72"/>
                <a:gd name="T49" fmla="*/ 2160 h 40"/>
                <a:gd name="T50" fmla="*/ 15552 w 72"/>
                <a:gd name="T51" fmla="*/ 1296 h 40"/>
                <a:gd name="T52" fmla="*/ 14040 w 72"/>
                <a:gd name="T53" fmla="*/ 432 h 40"/>
                <a:gd name="T54" fmla="*/ 12960 w 72"/>
                <a:gd name="T55" fmla="*/ 648 h 40"/>
                <a:gd name="T56" fmla="*/ 12312 w 72"/>
                <a:gd name="T57" fmla="*/ 216 h 40"/>
                <a:gd name="T58" fmla="*/ 9936 w 72"/>
                <a:gd name="T59" fmla="*/ 0 h 40"/>
                <a:gd name="T60" fmla="*/ 8856 w 72"/>
                <a:gd name="T61" fmla="*/ 216 h 40"/>
                <a:gd name="T62" fmla="*/ 8640 w 72"/>
                <a:gd name="T63" fmla="*/ 432 h 40"/>
                <a:gd name="T64" fmla="*/ 7992 w 72"/>
                <a:gd name="T65" fmla="*/ 864 h 40"/>
                <a:gd name="T66" fmla="*/ 6264 w 72"/>
                <a:gd name="T67" fmla="*/ 432 h 40"/>
                <a:gd name="T68" fmla="*/ 5184 w 72"/>
                <a:gd name="T69" fmla="*/ 432 h 40"/>
                <a:gd name="T70" fmla="*/ 4320 w 72"/>
                <a:gd name="T71" fmla="*/ 864 h 40"/>
                <a:gd name="T72" fmla="*/ 4320 w 72"/>
                <a:gd name="T73" fmla="*/ 1296 h 40"/>
                <a:gd name="T74" fmla="*/ 4320 w 72"/>
                <a:gd name="T75" fmla="*/ 1512 h 40"/>
                <a:gd name="T76" fmla="*/ 2808 w 72"/>
                <a:gd name="T77" fmla="*/ 1080 h 40"/>
                <a:gd name="T78" fmla="*/ 3240 w 72"/>
                <a:gd name="T79" fmla="*/ 1944 h 40"/>
                <a:gd name="T80" fmla="*/ 1728 w 72"/>
                <a:gd name="T81" fmla="*/ 1728 h 40"/>
                <a:gd name="T82" fmla="*/ 648 w 72"/>
                <a:gd name="T83" fmla="*/ 2592 h 40"/>
                <a:gd name="T84" fmla="*/ 2376 w 72"/>
                <a:gd name="T85" fmla="*/ 2592 h 40"/>
                <a:gd name="T86" fmla="*/ 1944 w 72"/>
                <a:gd name="T87" fmla="*/ 3240 h 40"/>
                <a:gd name="T88" fmla="*/ 1944 w 72"/>
                <a:gd name="T89" fmla="*/ 3456 h 40"/>
                <a:gd name="T90" fmla="*/ 3240 w 72"/>
                <a:gd name="T91" fmla="*/ 3456 h 40"/>
                <a:gd name="T92" fmla="*/ 2808 w 72"/>
                <a:gd name="T93" fmla="*/ 4104 h 40"/>
                <a:gd name="T94" fmla="*/ 4752 w 72"/>
                <a:gd name="T95" fmla="*/ 3672 h 40"/>
                <a:gd name="T96" fmla="*/ 5832 w 72"/>
                <a:gd name="T97" fmla="*/ 3240 h 40"/>
                <a:gd name="T98" fmla="*/ 6480 w 72"/>
                <a:gd name="T99" fmla="*/ 3456 h 40"/>
                <a:gd name="T100" fmla="*/ 6048 w 72"/>
                <a:gd name="T101" fmla="*/ 3888 h 40"/>
                <a:gd name="T102" fmla="*/ 4536 w 72"/>
                <a:gd name="T103" fmla="*/ 4320 h 40"/>
                <a:gd name="T104" fmla="*/ 5832 w 72"/>
                <a:gd name="T105" fmla="*/ 5184 h 40"/>
                <a:gd name="T106" fmla="*/ 3024 w 72"/>
                <a:gd name="T107" fmla="*/ 4752 h 40"/>
                <a:gd name="T108" fmla="*/ 4104 w 72"/>
                <a:gd name="T109" fmla="*/ 5832 h 40"/>
                <a:gd name="T110" fmla="*/ 4968 w 72"/>
                <a:gd name="T111" fmla="*/ 6048 h 40"/>
                <a:gd name="T112" fmla="*/ 2592 w 72"/>
                <a:gd name="T113" fmla="*/ 6048 h 40"/>
                <a:gd name="T114" fmla="*/ 3240 w 72"/>
                <a:gd name="T115" fmla="*/ 6912 h 40"/>
                <a:gd name="T116" fmla="*/ 3240 w 72"/>
                <a:gd name="T117" fmla="*/ 7128 h 40"/>
                <a:gd name="T118" fmla="*/ 4752 w 72"/>
                <a:gd name="T119" fmla="*/ 7128 h 40"/>
                <a:gd name="T120" fmla="*/ 2160 w 72"/>
                <a:gd name="T121" fmla="*/ 7128 h 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
                <a:gd name="T184" fmla="*/ 0 h 40"/>
                <a:gd name="T185" fmla="*/ 72 w 72"/>
                <a:gd name="T186" fmla="*/ 40 h 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 h="40">
                  <a:moveTo>
                    <a:pt x="12" y="35"/>
                  </a:moveTo>
                  <a:lnTo>
                    <a:pt x="12" y="36"/>
                  </a:lnTo>
                  <a:lnTo>
                    <a:pt x="11" y="36"/>
                  </a:lnTo>
                  <a:lnTo>
                    <a:pt x="9" y="37"/>
                  </a:lnTo>
                  <a:lnTo>
                    <a:pt x="8" y="37"/>
                  </a:lnTo>
                  <a:lnTo>
                    <a:pt x="7" y="37"/>
                  </a:lnTo>
                  <a:lnTo>
                    <a:pt x="6" y="37"/>
                  </a:lnTo>
                  <a:lnTo>
                    <a:pt x="6" y="39"/>
                  </a:lnTo>
                  <a:lnTo>
                    <a:pt x="7" y="39"/>
                  </a:lnTo>
                  <a:lnTo>
                    <a:pt x="8" y="39"/>
                  </a:lnTo>
                  <a:lnTo>
                    <a:pt x="10" y="40"/>
                  </a:lnTo>
                  <a:lnTo>
                    <a:pt x="10" y="39"/>
                  </a:lnTo>
                  <a:lnTo>
                    <a:pt x="11" y="39"/>
                  </a:lnTo>
                  <a:lnTo>
                    <a:pt x="12" y="39"/>
                  </a:lnTo>
                  <a:lnTo>
                    <a:pt x="13" y="39"/>
                  </a:lnTo>
                  <a:lnTo>
                    <a:pt x="13" y="40"/>
                  </a:lnTo>
                  <a:lnTo>
                    <a:pt x="15" y="40"/>
                  </a:lnTo>
                  <a:lnTo>
                    <a:pt x="16" y="40"/>
                  </a:lnTo>
                  <a:lnTo>
                    <a:pt x="15" y="39"/>
                  </a:lnTo>
                  <a:lnTo>
                    <a:pt x="16" y="39"/>
                  </a:lnTo>
                  <a:lnTo>
                    <a:pt x="17" y="39"/>
                  </a:lnTo>
                  <a:lnTo>
                    <a:pt x="18" y="39"/>
                  </a:lnTo>
                  <a:lnTo>
                    <a:pt x="19" y="39"/>
                  </a:lnTo>
                  <a:lnTo>
                    <a:pt x="20" y="39"/>
                  </a:lnTo>
                  <a:lnTo>
                    <a:pt x="21" y="39"/>
                  </a:lnTo>
                  <a:lnTo>
                    <a:pt x="22" y="40"/>
                  </a:lnTo>
                  <a:lnTo>
                    <a:pt x="23" y="39"/>
                  </a:lnTo>
                  <a:lnTo>
                    <a:pt x="24" y="39"/>
                  </a:lnTo>
                  <a:lnTo>
                    <a:pt x="25" y="39"/>
                  </a:lnTo>
                  <a:lnTo>
                    <a:pt x="26" y="39"/>
                  </a:lnTo>
                  <a:lnTo>
                    <a:pt x="26" y="40"/>
                  </a:lnTo>
                  <a:lnTo>
                    <a:pt x="27" y="40"/>
                  </a:lnTo>
                  <a:lnTo>
                    <a:pt x="30" y="40"/>
                  </a:lnTo>
                  <a:lnTo>
                    <a:pt x="30" y="39"/>
                  </a:lnTo>
                  <a:lnTo>
                    <a:pt x="32" y="39"/>
                  </a:lnTo>
                  <a:lnTo>
                    <a:pt x="33" y="38"/>
                  </a:lnTo>
                  <a:lnTo>
                    <a:pt x="32" y="37"/>
                  </a:lnTo>
                  <a:lnTo>
                    <a:pt x="31" y="37"/>
                  </a:lnTo>
                  <a:lnTo>
                    <a:pt x="30" y="38"/>
                  </a:lnTo>
                  <a:lnTo>
                    <a:pt x="29" y="37"/>
                  </a:lnTo>
                  <a:lnTo>
                    <a:pt x="30" y="36"/>
                  </a:lnTo>
                  <a:lnTo>
                    <a:pt x="29" y="36"/>
                  </a:lnTo>
                  <a:lnTo>
                    <a:pt x="28" y="36"/>
                  </a:lnTo>
                  <a:lnTo>
                    <a:pt x="27" y="36"/>
                  </a:lnTo>
                  <a:lnTo>
                    <a:pt x="24" y="36"/>
                  </a:lnTo>
                  <a:lnTo>
                    <a:pt x="23" y="36"/>
                  </a:lnTo>
                  <a:lnTo>
                    <a:pt x="25" y="35"/>
                  </a:lnTo>
                  <a:lnTo>
                    <a:pt x="24" y="34"/>
                  </a:lnTo>
                  <a:lnTo>
                    <a:pt x="25" y="34"/>
                  </a:lnTo>
                  <a:lnTo>
                    <a:pt x="26" y="35"/>
                  </a:lnTo>
                  <a:lnTo>
                    <a:pt x="30" y="35"/>
                  </a:lnTo>
                  <a:lnTo>
                    <a:pt x="33" y="34"/>
                  </a:lnTo>
                  <a:lnTo>
                    <a:pt x="32" y="33"/>
                  </a:lnTo>
                  <a:lnTo>
                    <a:pt x="31" y="33"/>
                  </a:lnTo>
                  <a:lnTo>
                    <a:pt x="32" y="33"/>
                  </a:lnTo>
                  <a:lnTo>
                    <a:pt x="35" y="33"/>
                  </a:lnTo>
                  <a:lnTo>
                    <a:pt x="37" y="32"/>
                  </a:lnTo>
                  <a:lnTo>
                    <a:pt x="36" y="32"/>
                  </a:lnTo>
                  <a:lnTo>
                    <a:pt x="35" y="32"/>
                  </a:lnTo>
                  <a:lnTo>
                    <a:pt x="34" y="31"/>
                  </a:lnTo>
                  <a:lnTo>
                    <a:pt x="36" y="31"/>
                  </a:lnTo>
                  <a:lnTo>
                    <a:pt x="38" y="31"/>
                  </a:lnTo>
                  <a:lnTo>
                    <a:pt x="39" y="31"/>
                  </a:lnTo>
                  <a:lnTo>
                    <a:pt x="38" y="30"/>
                  </a:lnTo>
                  <a:lnTo>
                    <a:pt x="36" y="30"/>
                  </a:lnTo>
                  <a:lnTo>
                    <a:pt x="37" y="29"/>
                  </a:lnTo>
                  <a:lnTo>
                    <a:pt x="38" y="30"/>
                  </a:lnTo>
                  <a:lnTo>
                    <a:pt x="40" y="29"/>
                  </a:lnTo>
                  <a:lnTo>
                    <a:pt x="38" y="28"/>
                  </a:lnTo>
                  <a:lnTo>
                    <a:pt x="37" y="28"/>
                  </a:lnTo>
                  <a:lnTo>
                    <a:pt x="35" y="27"/>
                  </a:lnTo>
                  <a:lnTo>
                    <a:pt x="33" y="28"/>
                  </a:lnTo>
                  <a:lnTo>
                    <a:pt x="32" y="27"/>
                  </a:lnTo>
                  <a:lnTo>
                    <a:pt x="34" y="27"/>
                  </a:lnTo>
                  <a:lnTo>
                    <a:pt x="35" y="27"/>
                  </a:lnTo>
                  <a:lnTo>
                    <a:pt x="33" y="27"/>
                  </a:lnTo>
                  <a:lnTo>
                    <a:pt x="33" y="26"/>
                  </a:lnTo>
                  <a:lnTo>
                    <a:pt x="35" y="26"/>
                  </a:lnTo>
                  <a:lnTo>
                    <a:pt x="37" y="26"/>
                  </a:lnTo>
                  <a:lnTo>
                    <a:pt x="38" y="27"/>
                  </a:lnTo>
                  <a:lnTo>
                    <a:pt x="40" y="27"/>
                  </a:lnTo>
                  <a:lnTo>
                    <a:pt x="40" y="26"/>
                  </a:lnTo>
                  <a:lnTo>
                    <a:pt x="36" y="26"/>
                  </a:lnTo>
                  <a:lnTo>
                    <a:pt x="33" y="26"/>
                  </a:lnTo>
                  <a:lnTo>
                    <a:pt x="34" y="26"/>
                  </a:lnTo>
                  <a:lnTo>
                    <a:pt x="34" y="25"/>
                  </a:lnTo>
                  <a:lnTo>
                    <a:pt x="36" y="26"/>
                  </a:lnTo>
                  <a:lnTo>
                    <a:pt x="36" y="25"/>
                  </a:lnTo>
                  <a:lnTo>
                    <a:pt x="34" y="25"/>
                  </a:lnTo>
                  <a:lnTo>
                    <a:pt x="36" y="25"/>
                  </a:lnTo>
                  <a:lnTo>
                    <a:pt x="37" y="25"/>
                  </a:lnTo>
                  <a:lnTo>
                    <a:pt x="39" y="25"/>
                  </a:lnTo>
                  <a:lnTo>
                    <a:pt x="41" y="25"/>
                  </a:lnTo>
                  <a:lnTo>
                    <a:pt x="43" y="24"/>
                  </a:lnTo>
                  <a:lnTo>
                    <a:pt x="42" y="24"/>
                  </a:lnTo>
                  <a:lnTo>
                    <a:pt x="40" y="23"/>
                  </a:lnTo>
                  <a:lnTo>
                    <a:pt x="41" y="23"/>
                  </a:lnTo>
                  <a:lnTo>
                    <a:pt x="43" y="23"/>
                  </a:lnTo>
                  <a:lnTo>
                    <a:pt x="44" y="24"/>
                  </a:lnTo>
                  <a:lnTo>
                    <a:pt x="46" y="23"/>
                  </a:lnTo>
                  <a:lnTo>
                    <a:pt x="48" y="23"/>
                  </a:lnTo>
                  <a:lnTo>
                    <a:pt x="47" y="22"/>
                  </a:lnTo>
                  <a:lnTo>
                    <a:pt x="48" y="22"/>
                  </a:lnTo>
                  <a:lnTo>
                    <a:pt x="47" y="21"/>
                  </a:lnTo>
                  <a:lnTo>
                    <a:pt x="45" y="22"/>
                  </a:lnTo>
                  <a:lnTo>
                    <a:pt x="45" y="21"/>
                  </a:lnTo>
                  <a:lnTo>
                    <a:pt x="46" y="21"/>
                  </a:lnTo>
                  <a:lnTo>
                    <a:pt x="47" y="21"/>
                  </a:lnTo>
                  <a:lnTo>
                    <a:pt x="48" y="21"/>
                  </a:lnTo>
                  <a:lnTo>
                    <a:pt x="50" y="21"/>
                  </a:lnTo>
                  <a:lnTo>
                    <a:pt x="50" y="20"/>
                  </a:lnTo>
                  <a:lnTo>
                    <a:pt x="48" y="20"/>
                  </a:lnTo>
                  <a:lnTo>
                    <a:pt x="48" y="19"/>
                  </a:lnTo>
                  <a:lnTo>
                    <a:pt x="50" y="19"/>
                  </a:lnTo>
                  <a:lnTo>
                    <a:pt x="50" y="20"/>
                  </a:lnTo>
                  <a:lnTo>
                    <a:pt x="51" y="20"/>
                  </a:lnTo>
                  <a:lnTo>
                    <a:pt x="52" y="19"/>
                  </a:lnTo>
                  <a:lnTo>
                    <a:pt x="53" y="18"/>
                  </a:lnTo>
                  <a:lnTo>
                    <a:pt x="55" y="17"/>
                  </a:lnTo>
                  <a:lnTo>
                    <a:pt x="56" y="17"/>
                  </a:lnTo>
                  <a:lnTo>
                    <a:pt x="58" y="15"/>
                  </a:lnTo>
                  <a:lnTo>
                    <a:pt x="59" y="15"/>
                  </a:lnTo>
                  <a:lnTo>
                    <a:pt x="61" y="14"/>
                  </a:lnTo>
                  <a:lnTo>
                    <a:pt x="62" y="14"/>
                  </a:lnTo>
                  <a:lnTo>
                    <a:pt x="63" y="13"/>
                  </a:lnTo>
                  <a:lnTo>
                    <a:pt x="64" y="12"/>
                  </a:lnTo>
                  <a:lnTo>
                    <a:pt x="63" y="12"/>
                  </a:lnTo>
                  <a:lnTo>
                    <a:pt x="62" y="12"/>
                  </a:lnTo>
                  <a:lnTo>
                    <a:pt x="61" y="12"/>
                  </a:lnTo>
                  <a:lnTo>
                    <a:pt x="59" y="13"/>
                  </a:lnTo>
                  <a:lnTo>
                    <a:pt x="58" y="13"/>
                  </a:lnTo>
                  <a:lnTo>
                    <a:pt x="54" y="14"/>
                  </a:lnTo>
                  <a:lnTo>
                    <a:pt x="52" y="14"/>
                  </a:lnTo>
                  <a:lnTo>
                    <a:pt x="51" y="14"/>
                  </a:lnTo>
                  <a:lnTo>
                    <a:pt x="51" y="15"/>
                  </a:lnTo>
                  <a:lnTo>
                    <a:pt x="49" y="15"/>
                  </a:lnTo>
                  <a:lnTo>
                    <a:pt x="49" y="14"/>
                  </a:lnTo>
                  <a:lnTo>
                    <a:pt x="52" y="14"/>
                  </a:lnTo>
                  <a:lnTo>
                    <a:pt x="54" y="14"/>
                  </a:lnTo>
                  <a:lnTo>
                    <a:pt x="56" y="13"/>
                  </a:lnTo>
                  <a:lnTo>
                    <a:pt x="59" y="12"/>
                  </a:lnTo>
                  <a:lnTo>
                    <a:pt x="58" y="12"/>
                  </a:lnTo>
                  <a:lnTo>
                    <a:pt x="56" y="12"/>
                  </a:lnTo>
                  <a:lnTo>
                    <a:pt x="55" y="12"/>
                  </a:lnTo>
                  <a:lnTo>
                    <a:pt x="53" y="12"/>
                  </a:lnTo>
                  <a:lnTo>
                    <a:pt x="53" y="11"/>
                  </a:lnTo>
                  <a:lnTo>
                    <a:pt x="54" y="11"/>
                  </a:lnTo>
                  <a:lnTo>
                    <a:pt x="56" y="11"/>
                  </a:lnTo>
                  <a:lnTo>
                    <a:pt x="57" y="11"/>
                  </a:lnTo>
                  <a:lnTo>
                    <a:pt x="60" y="11"/>
                  </a:lnTo>
                  <a:lnTo>
                    <a:pt x="62" y="11"/>
                  </a:lnTo>
                  <a:lnTo>
                    <a:pt x="64" y="11"/>
                  </a:lnTo>
                  <a:lnTo>
                    <a:pt x="65" y="10"/>
                  </a:lnTo>
                  <a:lnTo>
                    <a:pt x="66" y="10"/>
                  </a:lnTo>
                  <a:lnTo>
                    <a:pt x="68" y="9"/>
                  </a:lnTo>
                  <a:lnTo>
                    <a:pt x="69" y="9"/>
                  </a:lnTo>
                  <a:lnTo>
                    <a:pt x="70" y="8"/>
                  </a:lnTo>
                  <a:lnTo>
                    <a:pt x="69" y="8"/>
                  </a:lnTo>
                  <a:lnTo>
                    <a:pt x="71" y="7"/>
                  </a:lnTo>
                  <a:lnTo>
                    <a:pt x="72" y="6"/>
                  </a:lnTo>
                  <a:lnTo>
                    <a:pt x="69" y="5"/>
                  </a:lnTo>
                  <a:lnTo>
                    <a:pt x="66" y="5"/>
                  </a:lnTo>
                  <a:lnTo>
                    <a:pt x="66" y="3"/>
                  </a:lnTo>
                  <a:lnTo>
                    <a:pt x="65" y="3"/>
                  </a:lnTo>
                  <a:lnTo>
                    <a:pt x="66" y="2"/>
                  </a:lnTo>
                  <a:lnTo>
                    <a:pt x="65" y="2"/>
                  </a:lnTo>
                  <a:lnTo>
                    <a:pt x="63" y="2"/>
                  </a:lnTo>
                  <a:lnTo>
                    <a:pt x="63" y="3"/>
                  </a:lnTo>
                  <a:lnTo>
                    <a:pt x="62" y="2"/>
                  </a:lnTo>
                  <a:lnTo>
                    <a:pt x="61" y="2"/>
                  </a:lnTo>
                  <a:lnTo>
                    <a:pt x="61" y="3"/>
                  </a:lnTo>
                  <a:lnTo>
                    <a:pt x="60" y="3"/>
                  </a:lnTo>
                  <a:lnTo>
                    <a:pt x="59" y="2"/>
                  </a:lnTo>
                  <a:lnTo>
                    <a:pt x="58" y="2"/>
                  </a:lnTo>
                  <a:lnTo>
                    <a:pt x="55" y="4"/>
                  </a:lnTo>
                  <a:lnTo>
                    <a:pt x="53" y="4"/>
                  </a:lnTo>
                  <a:lnTo>
                    <a:pt x="57" y="2"/>
                  </a:lnTo>
                  <a:lnTo>
                    <a:pt x="57" y="1"/>
                  </a:lnTo>
                  <a:lnTo>
                    <a:pt x="54" y="1"/>
                  </a:lnTo>
                  <a:lnTo>
                    <a:pt x="52" y="1"/>
                  </a:lnTo>
                  <a:lnTo>
                    <a:pt x="51" y="1"/>
                  </a:lnTo>
                  <a:lnTo>
                    <a:pt x="50" y="1"/>
                  </a:lnTo>
                  <a:lnTo>
                    <a:pt x="48" y="1"/>
                  </a:lnTo>
                  <a:lnTo>
                    <a:pt x="48" y="0"/>
                  </a:lnTo>
                  <a:lnTo>
                    <a:pt x="46" y="0"/>
                  </a:lnTo>
                  <a:lnTo>
                    <a:pt x="46" y="1"/>
                  </a:lnTo>
                  <a:lnTo>
                    <a:pt x="47" y="1"/>
                  </a:lnTo>
                  <a:lnTo>
                    <a:pt x="47" y="2"/>
                  </a:lnTo>
                  <a:lnTo>
                    <a:pt x="44" y="1"/>
                  </a:lnTo>
                  <a:lnTo>
                    <a:pt x="44" y="0"/>
                  </a:lnTo>
                  <a:lnTo>
                    <a:pt x="42" y="0"/>
                  </a:lnTo>
                  <a:lnTo>
                    <a:pt x="41" y="1"/>
                  </a:lnTo>
                  <a:lnTo>
                    <a:pt x="41" y="2"/>
                  </a:lnTo>
                  <a:lnTo>
                    <a:pt x="44" y="3"/>
                  </a:lnTo>
                  <a:lnTo>
                    <a:pt x="44" y="4"/>
                  </a:lnTo>
                  <a:lnTo>
                    <a:pt x="43" y="4"/>
                  </a:lnTo>
                  <a:lnTo>
                    <a:pt x="41" y="3"/>
                  </a:lnTo>
                  <a:lnTo>
                    <a:pt x="40" y="2"/>
                  </a:lnTo>
                  <a:lnTo>
                    <a:pt x="38" y="1"/>
                  </a:lnTo>
                  <a:lnTo>
                    <a:pt x="33" y="1"/>
                  </a:lnTo>
                  <a:lnTo>
                    <a:pt x="32" y="1"/>
                  </a:lnTo>
                  <a:lnTo>
                    <a:pt x="33" y="2"/>
                  </a:lnTo>
                  <a:lnTo>
                    <a:pt x="35" y="3"/>
                  </a:lnTo>
                  <a:lnTo>
                    <a:pt x="36" y="3"/>
                  </a:lnTo>
                  <a:lnTo>
                    <a:pt x="37" y="4"/>
                  </a:lnTo>
                  <a:lnTo>
                    <a:pt x="37" y="5"/>
                  </a:lnTo>
                  <a:lnTo>
                    <a:pt x="35" y="6"/>
                  </a:lnTo>
                  <a:lnTo>
                    <a:pt x="35" y="4"/>
                  </a:lnTo>
                  <a:lnTo>
                    <a:pt x="32" y="3"/>
                  </a:lnTo>
                  <a:lnTo>
                    <a:pt x="31" y="2"/>
                  </a:lnTo>
                  <a:lnTo>
                    <a:pt x="30" y="2"/>
                  </a:lnTo>
                  <a:lnTo>
                    <a:pt x="29" y="2"/>
                  </a:lnTo>
                  <a:lnTo>
                    <a:pt x="27" y="2"/>
                  </a:lnTo>
                  <a:lnTo>
                    <a:pt x="26" y="2"/>
                  </a:lnTo>
                  <a:lnTo>
                    <a:pt x="27" y="3"/>
                  </a:lnTo>
                  <a:lnTo>
                    <a:pt x="29" y="3"/>
                  </a:lnTo>
                  <a:lnTo>
                    <a:pt x="28" y="4"/>
                  </a:lnTo>
                  <a:lnTo>
                    <a:pt x="26" y="4"/>
                  </a:lnTo>
                  <a:lnTo>
                    <a:pt x="24" y="2"/>
                  </a:lnTo>
                  <a:lnTo>
                    <a:pt x="23" y="2"/>
                  </a:lnTo>
                  <a:lnTo>
                    <a:pt x="22" y="3"/>
                  </a:lnTo>
                  <a:lnTo>
                    <a:pt x="25" y="4"/>
                  </a:lnTo>
                  <a:lnTo>
                    <a:pt x="25" y="5"/>
                  </a:lnTo>
                  <a:lnTo>
                    <a:pt x="23" y="4"/>
                  </a:lnTo>
                  <a:lnTo>
                    <a:pt x="20" y="4"/>
                  </a:lnTo>
                  <a:lnTo>
                    <a:pt x="21" y="5"/>
                  </a:lnTo>
                  <a:lnTo>
                    <a:pt x="22" y="5"/>
                  </a:lnTo>
                  <a:lnTo>
                    <a:pt x="23" y="5"/>
                  </a:lnTo>
                  <a:lnTo>
                    <a:pt x="22" y="5"/>
                  </a:lnTo>
                  <a:lnTo>
                    <a:pt x="21" y="5"/>
                  </a:lnTo>
                  <a:lnTo>
                    <a:pt x="20" y="6"/>
                  </a:lnTo>
                  <a:lnTo>
                    <a:pt x="21" y="7"/>
                  </a:lnTo>
                  <a:lnTo>
                    <a:pt x="25" y="7"/>
                  </a:lnTo>
                  <a:lnTo>
                    <a:pt x="26" y="8"/>
                  </a:lnTo>
                  <a:lnTo>
                    <a:pt x="26" y="9"/>
                  </a:lnTo>
                  <a:lnTo>
                    <a:pt x="25" y="9"/>
                  </a:lnTo>
                  <a:lnTo>
                    <a:pt x="22" y="8"/>
                  </a:lnTo>
                  <a:lnTo>
                    <a:pt x="20" y="7"/>
                  </a:lnTo>
                  <a:lnTo>
                    <a:pt x="19" y="7"/>
                  </a:lnTo>
                  <a:lnTo>
                    <a:pt x="20" y="7"/>
                  </a:lnTo>
                  <a:lnTo>
                    <a:pt x="21" y="8"/>
                  </a:lnTo>
                  <a:lnTo>
                    <a:pt x="19" y="8"/>
                  </a:lnTo>
                  <a:lnTo>
                    <a:pt x="17" y="6"/>
                  </a:lnTo>
                  <a:lnTo>
                    <a:pt x="14" y="5"/>
                  </a:lnTo>
                  <a:lnTo>
                    <a:pt x="13" y="5"/>
                  </a:lnTo>
                  <a:lnTo>
                    <a:pt x="14" y="7"/>
                  </a:lnTo>
                  <a:lnTo>
                    <a:pt x="12" y="7"/>
                  </a:lnTo>
                  <a:lnTo>
                    <a:pt x="11" y="7"/>
                  </a:lnTo>
                  <a:lnTo>
                    <a:pt x="13" y="8"/>
                  </a:lnTo>
                  <a:lnTo>
                    <a:pt x="15" y="8"/>
                  </a:lnTo>
                  <a:lnTo>
                    <a:pt x="16" y="9"/>
                  </a:lnTo>
                  <a:lnTo>
                    <a:pt x="15" y="9"/>
                  </a:lnTo>
                  <a:lnTo>
                    <a:pt x="13" y="9"/>
                  </a:lnTo>
                  <a:lnTo>
                    <a:pt x="12" y="9"/>
                  </a:lnTo>
                  <a:lnTo>
                    <a:pt x="11" y="9"/>
                  </a:lnTo>
                  <a:lnTo>
                    <a:pt x="10" y="9"/>
                  </a:lnTo>
                  <a:lnTo>
                    <a:pt x="10" y="8"/>
                  </a:lnTo>
                  <a:lnTo>
                    <a:pt x="8" y="8"/>
                  </a:lnTo>
                  <a:lnTo>
                    <a:pt x="6" y="9"/>
                  </a:lnTo>
                  <a:lnTo>
                    <a:pt x="5" y="10"/>
                  </a:lnTo>
                  <a:lnTo>
                    <a:pt x="3" y="9"/>
                  </a:lnTo>
                  <a:lnTo>
                    <a:pt x="2" y="10"/>
                  </a:lnTo>
                  <a:lnTo>
                    <a:pt x="0" y="11"/>
                  </a:lnTo>
                  <a:lnTo>
                    <a:pt x="1" y="12"/>
                  </a:lnTo>
                  <a:lnTo>
                    <a:pt x="3" y="12"/>
                  </a:lnTo>
                  <a:lnTo>
                    <a:pt x="5" y="12"/>
                  </a:lnTo>
                  <a:lnTo>
                    <a:pt x="3" y="12"/>
                  </a:lnTo>
                  <a:lnTo>
                    <a:pt x="4" y="13"/>
                  </a:lnTo>
                  <a:lnTo>
                    <a:pt x="7" y="13"/>
                  </a:lnTo>
                  <a:lnTo>
                    <a:pt x="9" y="12"/>
                  </a:lnTo>
                  <a:lnTo>
                    <a:pt x="11" y="12"/>
                  </a:lnTo>
                  <a:lnTo>
                    <a:pt x="10" y="12"/>
                  </a:lnTo>
                  <a:lnTo>
                    <a:pt x="8" y="13"/>
                  </a:lnTo>
                  <a:lnTo>
                    <a:pt x="6" y="14"/>
                  </a:lnTo>
                  <a:lnTo>
                    <a:pt x="5" y="14"/>
                  </a:lnTo>
                  <a:lnTo>
                    <a:pt x="5" y="15"/>
                  </a:lnTo>
                  <a:lnTo>
                    <a:pt x="9" y="15"/>
                  </a:lnTo>
                  <a:lnTo>
                    <a:pt x="12" y="15"/>
                  </a:lnTo>
                  <a:lnTo>
                    <a:pt x="15" y="14"/>
                  </a:lnTo>
                  <a:lnTo>
                    <a:pt x="16" y="14"/>
                  </a:lnTo>
                  <a:lnTo>
                    <a:pt x="17" y="14"/>
                  </a:lnTo>
                  <a:lnTo>
                    <a:pt x="14" y="15"/>
                  </a:lnTo>
                  <a:lnTo>
                    <a:pt x="12" y="16"/>
                  </a:lnTo>
                  <a:lnTo>
                    <a:pt x="9" y="16"/>
                  </a:lnTo>
                  <a:lnTo>
                    <a:pt x="6" y="16"/>
                  </a:lnTo>
                  <a:lnTo>
                    <a:pt x="7" y="17"/>
                  </a:lnTo>
                  <a:lnTo>
                    <a:pt x="9" y="17"/>
                  </a:lnTo>
                  <a:lnTo>
                    <a:pt x="11" y="18"/>
                  </a:lnTo>
                  <a:lnTo>
                    <a:pt x="12" y="18"/>
                  </a:lnTo>
                  <a:lnTo>
                    <a:pt x="13" y="17"/>
                  </a:lnTo>
                  <a:lnTo>
                    <a:pt x="15" y="16"/>
                  </a:lnTo>
                  <a:lnTo>
                    <a:pt x="18" y="15"/>
                  </a:lnTo>
                  <a:lnTo>
                    <a:pt x="21" y="15"/>
                  </a:lnTo>
                  <a:lnTo>
                    <a:pt x="16" y="16"/>
                  </a:lnTo>
                  <a:lnTo>
                    <a:pt x="14" y="17"/>
                  </a:lnTo>
                  <a:lnTo>
                    <a:pt x="13" y="18"/>
                  </a:lnTo>
                  <a:lnTo>
                    <a:pt x="13" y="19"/>
                  </a:lnTo>
                  <a:lnTo>
                    <a:pt x="17" y="19"/>
                  </a:lnTo>
                  <a:lnTo>
                    <a:pt x="18" y="18"/>
                  </a:lnTo>
                  <a:lnTo>
                    <a:pt x="18" y="17"/>
                  </a:lnTo>
                  <a:lnTo>
                    <a:pt x="19" y="17"/>
                  </a:lnTo>
                  <a:lnTo>
                    <a:pt x="19" y="18"/>
                  </a:lnTo>
                  <a:lnTo>
                    <a:pt x="21" y="17"/>
                  </a:lnTo>
                  <a:lnTo>
                    <a:pt x="22" y="17"/>
                  </a:lnTo>
                  <a:lnTo>
                    <a:pt x="22" y="18"/>
                  </a:lnTo>
                  <a:lnTo>
                    <a:pt x="20" y="18"/>
                  </a:lnTo>
                  <a:lnTo>
                    <a:pt x="21" y="19"/>
                  </a:lnTo>
                  <a:lnTo>
                    <a:pt x="24" y="18"/>
                  </a:lnTo>
                  <a:lnTo>
                    <a:pt x="26" y="18"/>
                  </a:lnTo>
                  <a:lnTo>
                    <a:pt x="29" y="16"/>
                  </a:lnTo>
                  <a:lnTo>
                    <a:pt x="27" y="15"/>
                  </a:lnTo>
                  <a:lnTo>
                    <a:pt x="29" y="15"/>
                  </a:lnTo>
                  <a:lnTo>
                    <a:pt x="30" y="14"/>
                  </a:lnTo>
                  <a:lnTo>
                    <a:pt x="31" y="13"/>
                  </a:lnTo>
                  <a:lnTo>
                    <a:pt x="32" y="13"/>
                  </a:lnTo>
                  <a:lnTo>
                    <a:pt x="33" y="13"/>
                  </a:lnTo>
                  <a:lnTo>
                    <a:pt x="31" y="15"/>
                  </a:lnTo>
                  <a:lnTo>
                    <a:pt x="30" y="16"/>
                  </a:lnTo>
                  <a:lnTo>
                    <a:pt x="32" y="16"/>
                  </a:lnTo>
                  <a:lnTo>
                    <a:pt x="35" y="16"/>
                  </a:lnTo>
                  <a:lnTo>
                    <a:pt x="36" y="17"/>
                  </a:lnTo>
                  <a:lnTo>
                    <a:pt x="33" y="17"/>
                  </a:lnTo>
                  <a:lnTo>
                    <a:pt x="30" y="17"/>
                  </a:lnTo>
                  <a:lnTo>
                    <a:pt x="27" y="18"/>
                  </a:lnTo>
                  <a:lnTo>
                    <a:pt x="28" y="18"/>
                  </a:lnTo>
                  <a:lnTo>
                    <a:pt x="30" y="18"/>
                  </a:lnTo>
                  <a:lnTo>
                    <a:pt x="27" y="19"/>
                  </a:lnTo>
                  <a:lnTo>
                    <a:pt x="26" y="19"/>
                  </a:lnTo>
                  <a:lnTo>
                    <a:pt x="24" y="20"/>
                  </a:lnTo>
                  <a:lnTo>
                    <a:pt x="21" y="19"/>
                  </a:lnTo>
                  <a:lnTo>
                    <a:pt x="21" y="20"/>
                  </a:lnTo>
                  <a:lnTo>
                    <a:pt x="22" y="21"/>
                  </a:lnTo>
                  <a:lnTo>
                    <a:pt x="24" y="22"/>
                  </a:lnTo>
                  <a:lnTo>
                    <a:pt x="24" y="23"/>
                  </a:lnTo>
                  <a:lnTo>
                    <a:pt x="26" y="24"/>
                  </a:lnTo>
                  <a:lnTo>
                    <a:pt x="27" y="23"/>
                  </a:lnTo>
                  <a:lnTo>
                    <a:pt x="28" y="24"/>
                  </a:lnTo>
                  <a:lnTo>
                    <a:pt x="27" y="24"/>
                  </a:lnTo>
                  <a:lnTo>
                    <a:pt x="24" y="24"/>
                  </a:lnTo>
                  <a:lnTo>
                    <a:pt x="22" y="23"/>
                  </a:lnTo>
                  <a:lnTo>
                    <a:pt x="19" y="20"/>
                  </a:lnTo>
                  <a:lnTo>
                    <a:pt x="17" y="20"/>
                  </a:lnTo>
                  <a:lnTo>
                    <a:pt x="13" y="20"/>
                  </a:lnTo>
                  <a:lnTo>
                    <a:pt x="13" y="21"/>
                  </a:lnTo>
                  <a:lnTo>
                    <a:pt x="14" y="22"/>
                  </a:lnTo>
                  <a:lnTo>
                    <a:pt x="13" y="22"/>
                  </a:lnTo>
                  <a:lnTo>
                    <a:pt x="13" y="23"/>
                  </a:lnTo>
                  <a:lnTo>
                    <a:pt x="15" y="23"/>
                  </a:lnTo>
                  <a:lnTo>
                    <a:pt x="17" y="24"/>
                  </a:lnTo>
                  <a:lnTo>
                    <a:pt x="18" y="25"/>
                  </a:lnTo>
                  <a:lnTo>
                    <a:pt x="19" y="26"/>
                  </a:lnTo>
                  <a:lnTo>
                    <a:pt x="19" y="27"/>
                  </a:lnTo>
                  <a:lnTo>
                    <a:pt x="17" y="27"/>
                  </a:lnTo>
                  <a:lnTo>
                    <a:pt x="19" y="28"/>
                  </a:lnTo>
                  <a:lnTo>
                    <a:pt x="22" y="28"/>
                  </a:lnTo>
                  <a:lnTo>
                    <a:pt x="25" y="27"/>
                  </a:lnTo>
                  <a:lnTo>
                    <a:pt x="25" y="28"/>
                  </a:lnTo>
                  <a:lnTo>
                    <a:pt x="23" y="28"/>
                  </a:lnTo>
                  <a:lnTo>
                    <a:pt x="22" y="29"/>
                  </a:lnTo>
                  <a:lnTo>
                    <a:pt x="20" y="28"/>
                  </a:lnTo>
                  <a:lnTo>
                    <a:pt x="17" y="28"/>
                  </a:lnTo>
                  <a:lnTo>
                    <a:pt x="15" y="28"/>
                  </a:lnTo>
                  <a:lnTo>
                    <a:pt x="14" y="28"/>
                  </a:lnTo>
                  <a:lnTo>
                    <a:pt x="13" y="28"/>
                  </a:lnTo>
                  <a:lnTo>
                    <a:pt x="12" y="28"/>
                  </a:lnTo>
                  <a:lnTo>
                    <a:pt x="11" y="30"/>
                  </a:lnTo>
                  <a:lnTo>
                    <a:pt x="11" y="31"/>
                  </a:lnTo>
                  <a:lnTo>
                    <a:pt x="13" y="31"/>
                  </a:lnTo>
                  <a:lnTo>
                    <a:pt x="14" y="31"/>
                  </a:lnTo>
                  <a:lnTo>
                    <a:pt x="14" y="32"/>
                  </a:lnTo>
                  <a:lnTo>
                    <a:pt x="15" y="32"/>
                  </a:lnTo>
                  <a:lnTo>
                    <a:pt x="16" y="30"/>
                  </a:lnTo>
                  <a:lnTo>
                    <a:pt x="17" y="30"/>
                  </a:lnTo>
                  <a:lnTo>
                    <a:pt x="18" y="31"/>
                  </a:lnTo>
                  <a:lnTo>
                    <a:pt x="16" y="32"/>
                  </a:lnTo>
                  <a:lnTo>
                    <a:pt x="15" y="33"/>
                  </a:lnTo>
                  <a:lnTo>
                    <a:pt x="16" y="34"/>
                  </a:lnTo>
                  <a:lnTo>
                    <a:pt x="18" y="34"/>
                  </a:lnTo>
                  <a:lnTo>
                    <a:pt x="20" y="34"/>
                  </a:lnTo>
                  <a:lnTo>
                    <a:pt x="21" y="32"/>
                  </a:lnTo>
                  <a:lnTo>
                    <a:pt x="22" y="32"/>
                  </a:lnTo>
                  <a:lnTo>
                    <a:pt x="23" y="32"/>
                  </a:lnTo>
                  <a:lnTo>
                    <a:pt x="22" y="33"/>
                  </a:lnTo>
                  <a:lnTo>
                    <a:pt x="19" y="35"/>
                  </a:lnTo>
                  <a:lnTo>
                    <a:pt x="18" y="35"/>
                  </a:lnTo>
                  <a:lnTo>
                    <a:pt x="17" y="35"/>
                  </a:lnTo>
                  <a:lnTo>
                    <a:pt x="14" y="35"/>
                  </a:lnTo>
                  <a:lnTo>
                    <a:pt x="13" y="33"/>
                  </a:lnTo>
                  <a:lnTo>
                    <a:pt x="11" y="33"/>
                  </a:lnTo>
                  <a:lnTo>
                    <a:pt x="10" y="33"/>
                  </a:lnTo>
                  <a:lnTo>
                    <a:pt x="8" y="33"/>
                  </a:lnTo>
                  <a:lnTo>
                    <a:pt x="9" y="35"/>
                  </a:lnTo>
                  <a:lnTo>
                    <a:pt x="12" y="3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16" name="Freeform 1392"/>
            <p:cNvSpPr>
              <a:spLocks/>
            </p:cNvSpPr>
            <p:nvPr/>
          </p:nvSpPr>
          <p:spPr bwMode="auto">
            <a:xfrm>
              <a:off x="1687" y="1110"/>
              <a:ext cx="432" cy="240"/>
            </a:xfrm>
            <a:custGeom>
              <a:avLst/>
              <a:gdLst>
                <a:gd name="T0" fmla="*/ 1296 w 72"/>
                <a:gd name="T1" fmla="*/ 7992 h 40"/>
                <a:gd name="T2" fmla="*/ 2160 w 72"/>
                <a:gd name="T3" fmla="*/ 8640 h 40"/>
                <a:gd name="T4" fmla="*/ 2808 w 72"/>
                <a:gd name="T5" fmla="*/ 8424 h 40"/>
                <a:gd name="T6" fmla="*/ 3672 w 72"/>
                <a:gd name="T7" fmla="*/ 8424 h 40"/>
                <a:gd name="T8" fmla="*/ 4536 w 72"/>
                <a:gd name="T9" fmla="*/ 8424 h 40"/>
                <a:gd name="T10" fmla="*/ 5616 w 72"/>
                <a:gd name="T11" fmla="*/ 8424 h 40"/>
                <a:gd name="T12" fmla="*/ 7128 w 72"/>
                <a:gd name="T13" fmla="*/ 8208 h 40"/>
                <a:gd name="T14" fmla="*/ 6264 w 72"/>
                <a:gd name="T15" fmla="*/ 7776 h 40"/>
                <a:gd name="T16" fmla="*/ 5184 w 72"/>
                <a:gd name="T17" fmla="*/ 7344 h 40"/>
                <a:gd name="T18" fmla="*/ 6912 w 72"/>
                <a:gd name="T19" fmla="*/ 7128 h 40"/>
                <a:gd name="T20" fmla="*/ 8208 w 72"/>
                <a:gd name="T21" fmla="*/ 6696 h 40"/>
                <a:gd name="T22" fmla="*/ 8208 w 72"/>
                <a:gd name="T23" fmla="*/ 6048 h 40"/>
                <a:gd name="T24" fmla="*/ 7560 w 72"/>
                <a:gd name="T25" fmla="*/ 5832 h 40"/>
                <a:gd name="T26" fmla="*/ 8640 w 72"/>
                <a:gd name="T27" fmla="*/ 5616 h 40"/>
                <a:gd name="T28" fmla="*/ 7776 w 72"/>
                <a:gd name="T29" fmla="*/ 5400 h 40"/>
                <a:gd name="T30" fmla="*/ 8856 w 72"/>
                <a:gd name="T31" fmla="*/ 5400 h 40"/>
                <a:gd name="T32" fmla="*/ 9504 w 72"/>
                <a:gd name="T33" fmla="*/ 5184 h 40"/>
                <a:gd name="T34" fmla="*/ 9720 w 72"/>
                <a:gd name="T35" fmla="*/ 4752 h 40"/>
                <a:gd name="T36" fmla="*/ 10368 w 72"/>
                <a:gd name="T37" fmla="*/ 4320 h 40"/>
                <a:gd name="T38" fmla="*/ 11880 w 72"/>
                <a:gd name="T39" fmla="*/ 3672 h 40"/>
                <a:gd name="T40" fmla="*/ 13824 w 72"/>
                <a:gd name="T41" fmla="*/ 2592 h 40"/>
                <a:gd name="T42" fmla="*/ 11232 w 72"/>
                <a:gd name="T43" fmla="*/ 3024 h 40"/>
                <a:gd name="T44" fmla="*/ 12096 w 72"/>
                <a:gd name="T45" fmla="*/ 2808 h 40"/>
                <a:gd name="T46" fmla="*/ 11448 w 72"/>
                <a:gd name="T47" fmla="*/ 2376 h 40"/>
                <a:gd name="T48" fmla="*/ 14040 w 72"/>
                <a:gd name="T49" fmla="*/ 2160 h 40"/>
                <a:gd name="T50" fmla="*/ 15552 w 72"/>
                <a:gd name="T51" fmla="*/ 1296 h 40"/>
                <a:gd name="T52" fmla="*/ 14040 w 72"/>
                <a:gd name="T53" fmla="*/ 432 h 40"/>
                <a:gd name="T54" fmla="*/ 12960 w 72"/>
                <a:gd name="T55" fmla="*/ 648 h 40"/>
                <a:gd name="T56" fmla="*/ 12312 w 72"/>
                <a:gd name="T57" fmla="*/ 216 h 40"/>
                <a:gd name="T58" fmla="*/ 9936 w 72"/>
                <a:gd name="T59" fmla="*/ 0 h 40"/>
                <a:gd name="T60" fmla="*/ 8856 w 72"/>
                <a:gd name="T61" fmla="*/ 216 h 40"/>
                <a:gd name="T62" fmla="*/ 8640 w 72"/>
                <a:gd name="T63" fmla="*/ 432 h 40"/>
                <a:gd name="T64" fmla="*/ 7992 w 72"/>
                <a:gd name="T65" fmla="*/ 864 h 40"/>
                <a:gd name="T66" fmla="*/ 6264 w 72"/>
                <a:gd name="T67" fmla="*/ 432 h 40"/>
                <a:gd name="T68" fmla="*/ 5184 w 72"/>
                <a:gd name="T69" fmla="*/ 432 h 40"/>
                <a:gd name="T70" fmla="*/ 4320 w 72"/>
                <a:gd name="T71" fmla="*/ 864 h 40"/>
                <a:gd name="T72" fmla="*/ 4320 w 72"/>
                <a:gd name="T73" fmla="*/ 1296 h 40"/>
                <a:gd name="T74" fmla="*/ 4320 w 72"/>
                <a:gd name="T75" fmla="*/ 1512 h 40"/>
                <a:gd name="T76" fmla="*/ 2808 w 72"/>
                <a:gd name="T77" fmla="*/ 1080 h 40"/>
                <a:gd name="T78" fmla="*/ 3240 w 72"/>
                <a:gd name="T79" fmla="*/ 1944 h 40"/>
                <a:gd name="T80" fmla="*/ 1728 w 72"/>
                <a:gd name="T81" fmla="*/ 1728 h 40"/>
                <a:gd name="T82" fmla="*/ 648 w 72"/>
                <a:gd name="T83" fmla="*/ 2592 h 40"/>
                <a:gd name="T84" fmla="*/ 2376 w 72"/>
                <a:gd name="T85" fmla="*/ 2592 h 40"/>
                <a:gd name="T86" fmla="*/ 1944 w 72"/>
                <a:gd name="T87" fmla="*/ 3240 h 40"/>
                <a:gd name="T88" fmla="*/ 1944 w 72"/>
                <a:gd name="T89" fmla="*/ 3456 h 40"/>
                <a:gd name="T90" fmla="*/ 3240 w 72"/>
                <a:gd name="T91" fmla="*/ 3456 h 40"/>
                <a:gd name="T92" fmla="*/ 2808 w 72"/>
                <a:gd name="T93" fmla="*/ 4104 h 40"/>
                <a:gd name="T94" fmla="*/ 4752 w 72"/>
                <a:gd name="T95" fmla="*/ 3672 h 40"/>
                <a:gd name="T96" fmla="*/ 5832 w 72"/>
                <a:gd name="T97" fmla="*/ 3240 h 40"/>
                <a:gd name="T98" fmla="*/ 6480 w 72"/>
                <a:gd name="T99" fmla="*/ 3456 h 40"/>
                <a:gd name="T100" fmla="*/ 6048 w 72"/>
                <a:gd name="T101" fmla="*/ 3888 h 40"/>
                <a:gd name="T102" fmla="*/ 4536 w 72"/>
                <a:gd name="T103" fmla="*/ 4320 h 40"/>
                <a:gd name="T104" fmla="*/ 5832 w 72"/>
                <a:gd name="T105" fmla="*/ 5184 h 40"/>
                <a:gd name="T106" fmla="*/ 3024 w 72"/>
                <a:gd name="T107" fmla="*/ 4752 h 40"/>
                <a:gd name="T108" fmla="*/ 4104 w 72"/>
                <a:gd name="T109" fmla="*/ 5832 h 40"/>
                <a:gd name="T110" fmla="*/ 4968 w 72"/>
                <a:gd name="T111" fmla="*/ 6048 h 40"/>
                <a:gd name="T112" fmla="*/ 2592 w 72"/>
                <a:gd name="T113" fmla="*/ 6048 h 40"/>
                <a:gd name="T114" fmla="*/ 3240 w 72"/>
                <a:gd name="T115" fmla="*/ 6912 h 40"/>
                <a:gd name="T116" fmla="*/ 3240 w 72"/>
                <a:gd name="T117" fmla="*/ 7128 h 40"/>
                <a:gd name="T118" fmla="*/ 4752 w 72"/>
                <a:gd name="T119" fmla="*/ 7128 h 40"/>
                <a:gd name="T120" fmla="*/ 2160 w 72"/>
                <a:gd name="T121" fmla="*/ 7128 h 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
                <a:gd name="T184" fmla="*/ 0 h 40"/>
                <a:gd name="T185" fmla="*/ 72 w 72"/>
                <a:gd name="T186" fmla="*/ 40 h 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 h="40">
                  <a:moveTo>
                    <a:pt x="12" y="35"/>
                  </a:moveTo>
                  <a:lnTo>
                    <a:pt x="12" y="36"/>
                  </a:lnTo>
                  <a:lnTo>
                    <a:pt x="11" y="36"/>
                  </a:lnTo>
                  <a:lnTo>
                    <a:pt x="9" y="37"/>
                  </a:lnTo>
                  <a:lnTo>
                    <a:pt x="8" y="37"/>
                  </a:lnTo>
                  <a:lnTo>
                    <a:pt x="7" y="37"/>
                  </a:lnTo>
                  <a:lnTo>
                    <a:pt x="6" y="37"/>
                  </a:lnTo>
                  <a:lnTo>
                    <a:pt x="6" y="39"/>
                  </a:lnTo>
                  <a:lnTo>
                    <a:pt x="7" y="39"/>
                  </a:lnTo>
                  <a:lnTo>
                    <a:pt x="8" y="39"/>
                  </a:lnTo>
                  <a:lnTo>
                    <a:pt x="10" y="40"/>
                  </a:lnTo>
                  <a:lnTo>
                    <a:pt x="10" y="39"/>
                  </a:lnTo>
                  <a:lnTo>
                    <a:pt x="11" y="39"/>
                  </a:lnTo>
                  <a:lnTo>
                    <a:pt x="12" y="39"/>
                  </a:lnTo>
                  <a:lnTo>
                    <a:pt x="13" y="39"/>
                  </a:lnTo>
                  <a:lnTo>
                    <a:pt x="13" y="40"/>
                  </a:lnTo>
                  <a:lnTo>
                    <a:pt x="15" y="40"/>
                  </a:lnTo>
                  <a:lnTo>
                    <a:pt x="16" y="40"/>
                  </a:lnTo>
                  <a:lnTo>
                    <a:pt x="15" y="39"/>
                  </a:lnTo>
                  <a:lnTo>
                    <a:pt x="16" y="39"/>
                  </a:lnTo>
                  <a:lnTo>
                    <a:pt x="17" y="39"/>
                  </a:lnTo>
                  <a:lnTo>
                    <a:pt x="18" y="39"/>
                  </a:lnTo>
                  <a:lnTo>
                    <a:pt x="19" y="39"/>
                  </a:lnTo>
                  <a:lnTo>
                    <a:pt x="20" y="39"/>
                  </a:lnTo>
                  <a:lnTo>
                    <a:pt x="21" y="39"/>
                  </a:lnTo>
                  <a:lnTo>
                    <a:pt x="22" y="40"/>
                  </a:lnTo>
                  <a:lnTo>
                    <a:pt x="23" y="39"/>
                  </a:lnTo>
                  <a:lnTo>
                    <a:pt x="24" y="39"/>
                  </a:lnTo>
                  <a:lnTo>
                    <a:pt x="25" y="39"/>
                  </a:lnTo>
                  <a:lnTo>
                    <a:pt x="26" y="39"/>
                  </a:lnTo>
                  <a:lnTo>
                    <a:pt x="26" y="40"/>
                  </a:lnTo>
                  <a:lnTo>
                    <a:pt x="27" y="40"/>
                  </a:lnTo>
                  <a:lnTo>
                    <a:pt x="30" y="40"/>
                  </a:lnTo>
                  <a:lnTo>
                    <a:pt x="30" y="39"/>
                  </a:lnTo>
                  <a:lnTo>
                    <a:pt x="32" y="39"/>
                  </a:lnTo>
                  <a:lnTo>
                    <a:pt x="33" y="38"/>
                  </a:lnTo>
                  <a:lnTo>
                    <a:pt x="32" y="37"/>
                  </a:lnTo>
                  <a:lnTo>
                    <a:pt x="31" y="37"/>
                  </a:lnTo>
                  <a:lnTo>
                    <a:pt x="30" y="38"/>
                  </a:lnTo>
                  <a:lnTo>
                    <a:pt x="29" y="37"/>
                  </a:lnTo>
                  <a:lnTo>
                    <a:pt x="30" y="36"/>
                  </a:lnTo>
                  <a:lnTo>
                    <a:pt x="29" y="36"/>
                  </a:lnTo>
                  <a:lnTo>
                    <a:pt x="28" y="36"/>
                  </a:lnTo>
                  <a:lnTo>
                    <a:pt x="27" y="36"/>
                  </a:lnTo>
                  <a:lnTo>
                    <a:pt x="24" y="36"/>
                  </a:lnTo>
                  <a:lnTo>
                    <a:pt x="23" y="36"/>
                  </a:lnTo>
                  <a:lnTo>
                    <a:pt x="25" y="35"/>
                  </a:lnTo>
                  <a:lnTo>
                    <a:pt x="24" y="34"/>
                  </a:lnTo>
                  <a:lnTo>
                    <a:pt x="25" y="34"/>
                  </a:lnTo>
                  <a:lnTo>
                    <a:pt x="26" y="35"/>
                  </a:lnTo>
                  <a:lnTo>
                    <a:pt x="30" y="35"/>
                  </a:lnTo>
                  <a:lnTo>
                    <a:pt x="33" y="34"/>
                  </a:lnTo>
                  <a:lnTo>
                    <a:pt x="32" y="33"/>
                  </a:lnTo>
                  <a:lnTo>
                    <a:pt x="31" y="33"/>
                  </a:lnTo>
                  <a:lnTo>
                    <a:pt x="32" y="33"/>
                  </a:lnTo>
                  <a:lnTo>
                    <a:pt x="35" y="33"/>
                  </a:lnTo>
                  <a:lnTo>
                    <a:pt x="37" y="32"/>
                  </a:lnTo>
                  <a:lnTo>
                    <a:pt x="36" y="32"/>
                  </a:lnTo>
                  <a:lnTo>
                    <a:pt x="35" y="32"/>
                  </a:lnTo>
                  <a:lnTo>
                    <a:pt x="34" y="31"/>
                  </a:lnTo>
                  <a:lnTo>
                    <a:pt x="36" y="31"/>
                  </a:lnTo>
                  <a:lnTo>
                    <a:pt x="38" y="31"/>
                  </a:lnTo>
                  <a:lnTo>
                    <a:pt x="39" y="31"/>
                  </a:lnTo>
                  <a:lnTo>
                    <a:pt x="38" y="30"/>
                  </a:lnTo>
                  <a:lnTo>
                    <a:pt x="36" y="30"/>
                  </a:lnTo>
                  <a:lnTo>
                    <a:pt x="37" y="29"/>
                  </a:lnTo>
                  <a:lnTo>
                    <a:pt x="38" y="30"/>
                  </a:lnTo>
                  <a:lnTo>
                    <a:pt x="40" y="29"/>
                  </a:lnTo>
                  <a:lnTo>
                    <a:pt x="38" y="28"/>
                  </a:lnTo>
                  <a:lnTo>
                    <a:pt x="37" y="28"/>
                  </a:lnTo>
                  <a:lnTo>
                    <a:pt x="35" y="27"/>
                  </a:lnTo>
                  <a:lnTo>
                    <a:pt x="33" y="28"/>
                  </a:lnTo>
                  <a:lnTo>
                    <a:pt x="32" y="27"/>
                  </a:lnTo>
                  <a:lnTo>
                    <a:pt x="34" y="27"/>
                  </a:lnTo>
                  <a:lnTo>
                    <a:pt x="35" y="27"/>
                  </a:lnTo>
                  <a:lnTo>
                    <a:pt x="33" y="27"/>
                  </a:lnTo>
                  <a:lnTo>
                    <a:pt x="33" y="26"/>
                  </a:lnTo>
                  <a:lnTo>
                    <a:pt x="35" y="26"/>
                  </a:lnTo>
                  <a:lnTo>
                    <a:pt x="37" y="26"/>
                  </a:lnTo>
                  <a:lnTo>
                    <a:pt x="38" y="27"/>
                  </a:lnTo>
                  <a:lnTo>
                    <a:pt x="40" y="27"/>
                  </a:lnTo>
                  <a:lnTo>
                    <a:pt x="40" y="26"/>
                  </a:lnTo>
                  <a:lnTo>
                    <a:pt x="36" y="26"/>
                  </a:lnTo>
                  <a:lnTo>
                    <a:pt x="33" y="26"/>
                  </a:lnTo>
                  <a:lnTo>
                    <a:pt x="34" y="26"/>
                  </a:lnTo>
                  <a:lnTo>
                    <a:pt x="34" y="25"/>
                  </a:lnTo>
                  <a:lnTo>
                    <a:pt x="36" y="26"/>
                  </a:lnTo>
                  <a:lnTo>
                    <a:pt x="36" y="25"/>
                  </a:lnTo>
                  <a:lnTo>
                    <a:pt x="34" y="25"/>
                  </a:lnTo>
                  <a:lnTo>
                    <a:pt x="36" y="25"/>
                  </a:lnTo>
                  <a:lnTo>
                    <a:pt x="37" y="25"/>
                  </a:lnTo>
                  <a:lnTo>
                    <a:pt x="39" y="25"/>
                  </a:lnTo>
                  <a:lnTo>
                    <a:pt x="41" y="25"/>
                  </a:lnTo>
                  <a:lnTo>
                    <a:pt x="43" y="24"/>
                  </a:lnTo>
                  <a:lnTo>
                    <a:pt x="42" y="24"/>
                  </a:lnTo>
                  <a:lnTo>
                    <a:pt x="40" y="23"/>
                  </a:lnTo>
                  <a:lnTo>
                    <a:pt x="41" y="23"/>
                  </a:lnTo>
                  <a:lnTo>
                    <a:pt x="43" y="23"/>
                  </a:lnTo>
                  <a:lnTo>
                    <a:pt x="44" y="24"/>
                  </a:lnTo>
                  <a:lnTo>
                    <a:pt x="46" y="23"/>
                  </a:lnTo>
                  <a:lnTo>
                    <a:pt x="48" y="23"/>
                  </a:lnTo>
                  <a:lnTo>
                    <a:pt x="47" y="22"/>
                  </a:lnTo>
                  <a:lnTo>
                    <a:pt x="48" y="22"/>
                  </a:lnTo>
                  <a:lnTo>
                    <a:pt x="47" y="21"/>
                  </a:lnTo>
                  <a:lnTo>
                    <a:pt x="45" y="22"/>
                  </a:lnTo>
                  <a:lnTo>
                    <a:pt x="45" y="21"/>
                  </a:lnTo>
                  <a:lnTo>
                    <a:pt x="46" y="21"/>
                  </a:lnTo>
                  <a:lnTo>
                    <a:pt x="47" y="21"/>
                  </a:lnTo>
                  <a:lnTo>
                    <a:pt x="48" y="21"/>
                  </a:lnTo>
                  <a:lnTo>
                    <a:pt x="50" y="21"/>
                  </a:lnTo>
                  <a:lnTo>
                    <a:pt x="50" y="20"/>
                  </a:lnTo>
                  <a:lnTo>
                    <a:pt x="48" y="20"/>
                  </a:lnTo>
                  <a:lnTo>
                    <a:pt x="48" y="19"/>
                  </a:lnTo>
                  <a:lnTo>
                    <a:pt x="50" y="19"/>
                  </a:lnTo>
                  <a:lnTo>
                    <a:pt x="50" y="20"/>
                  </a:lnTo>
                  <a:lnTo>
                    <a:pt x="51" y="20"/>
                  </a:lnTo>
                  <a:lnTo>
                    <a:pt x="52" y="19"/>
                  </a:lnTo>
                  <a:lnTo>
                    <a:pt x="53" y="18"/>
                  </a:lnTo>
                  <a:lnTo>
                    <a:pt x="55" y="17"/>
                  </a:lnTo>
                  <a:lnTo>
                    <a:pt x="56" y="17"/>
                  </a:lnTo>
                  <a:lnTo>
                    <a:pt x="58" y="15"/>
                  </a:lnTo>
                  <a:lnTo>
                    <a:pt x="59" y="15"/>
                  </a:lnTo>
                  <a:lnTo>
                    <a:pt x="61" y="14"/>
                  </a:lnTo>
                  <a:lnTo>
                    <a:pt x="62" y="14"/>
                  </a:lnTo>
                  <a:lnTo>
                    <a:pt x="63" y="13"/>
                  </a:lnTo>
                  <a:lnTo>
                    <a:pt x="64" y="12"/>
                  </a:lnTo>
                  <a:lnTo>
                    <a:pt x="63" y="12"/>
                  </a:lnTo>
                  <a:lnTo>
                    <a:pt x="62" y="12"/>
                  </a:lnTo>
                  <a:lnTo>
                    <a:pt x="61" y="12"/>
                  </a:lnTo>
                  <a:lnTo>
                    <a:pt x="59" y="13"/>
                  </a:lnTo>
                  <a:lnTo>
                    <a:pt x="58" y="13"/>
                  </a:lnTo>
                  <a:lnTo>
                    <a:pt x="54" y="14"/>
                  </a:lnTo>
                  <a:lnTo>
                    <a:pt x="52" y="14"/>
                  </a:lnTo>
                  <a:lnTo>
                    <a:pt x="51" y="14"/>
                  </a:lnTo>
                  <a:lnTo>
                    <a:pt x="51" y="15"/>
                  </a:lnTo>
                  <a:lnTo>
                    <a:pt x="49" y="15"/>
                  </a:lnTo>
                  <a:lnTo>
                    <a:pt x="49" y="14"/>
                  </a:lnTo>
                  <a:lnTo>
                    <a:pt x="52" y="14"/>
                  </a:lnTo>
                  <a:lnTo>
                    <a:pt x="54" y="14"/>
                  </a:lnTo>
                  <a:lnTo>
                    <a:pt x="56" y="13"/>
                  </a:lnTo>
                  <a:lnTo>
                    <a:pt x="59" y="12"/>
                  </a:lnTo>
                  <a:lnTo>
                    <a:pt x="58" y="12"/>
                  </a:lnTo>
                  <a:lnTo>
                    <a:pt x="56" y="12"/>
                  </a:lnTo>
                  <a:lnTo>
                    <a:pt x="55" y="12"/>
                  </a:lnTo>
                  <a:lnTo>
                    <a:pt x="53" y="12"/>
                  </a:lnTo>
                  <a:lnTo>
                    <a:pt x="53" y="11"/>
                  </a:lnTo>
                  <a:lnTo>
                    <a:pt x="54" y="11"/>
                  </a:lnTo>
                  <a:lnTo>
                    <a:pt x="56" y="11"/>
                  </a:lnTo>
                  <a:lnTo>
                    <a:pt x="57" y="11"/>
                  </a:lnTo>
                  <a:lnTo>
                    <a:pt x="60" y="11"/>
                  </a:lnTo>
                  <a:lnTo>
                    <a:pt x="62" y="11"/>
                  </a:lnTo>
                  <a:lnTo>
                    <a:pt x="64" y="11"/>
                  </a:lnTo>
                  <a:lnTo>
                    <a:pt x="65" y="10"/>
                  </a:lnTo>
                  <a:lnTo>
                    <a:pt x="66" y="10"/>
                  </a:lnTo>
                  <a:lnTo>
                    <a:pt x="68" y="9"/>
                  </a:lnTo>
                  <a:lnTo>
                    <a:pt x="69" y="9"/>
                  </a:lnTo>
                  <a:lnTo>
                    <a:pt x="70" y="8"/>
                  </a:lnTo>
                  <a:lnTo>
                    <a:pt x="69" y="8"/>
                  </a:lnTo>
                  <a:lnTo>
                    <a:pt x="71" y="7"/>
                  </a:lnTo>
                  <a:lnTo>
                    <a:pt x="72" y="6"/>
                  </a:lnTo>
                  <a:lnTo>
                    <a:pt x="69" y="5"/>
                  </a:lnTo>
                  <a:lnTo>
                    <a:pt x="66" y="5"/>
                  </a:lnTo>
                  <a:lnTo>
                    <a:pt x="66" y="3"/>
                  </a:lnTo>
                  <a:lnTo>
                    <a:pt x="65" y="3"/>
                  </a:lnTo>
                  <a:lnTo>
                    <a:pt x="66" y="2"/>
                  </a:lnTo>
                  <a:lnTo>
                    <a:pt x="65" y="2"/>
                  </a:lnTo>
                  <a:lnTo>
                    <a:pt x="63" y="2"/>
                  </a:lnTo>
                  <a:lnTo>
                    <a:pt x="63" y="3"/>
                  </a:lnTo>
                  <a:lnTo>
                    <a:pt x="62" y="2"/>
                  </a:lnTo>
                  <a:lnTo>
                    <a:pt x="61" y="2"/>
                  </a:lnTo>
                  <a:lnTo>
                    <a:pt x="61" y="3"/>
                  </a:lnTo>
                  <a:lnTo>
                    <a:pt x="60" y="3"/>
                  </a:lnTo>
                  <a:lnTo>
                    <a:pt x="59" y="2"/>
                  </a:lnTo>
                  <a:lnTo>
                    <a:pt x="58" y="2"/>
                  </a:lnTo>
                  <a:lnTo>
                    <a:pt x="55" y="4"/>
                  </a:lnTo>
                  <a:lnTo>
                    <a:pt x="53" y="4"/>
                  </a:lnTo>
                  <a:lnTo>
                    <a:pt x="57" y="2"/>
                  </a:lnTo>
                  <a:lnTo>
                    <a:pt x="57" y="1"/>
                  </a:lnTo>
                  <a:lnTo>
                    <a:pt x="54" y="1"/>
                  </a:lnTo>
                  <a:lnTo>
                    <a:pt x="52" y="1"/>
                  </a:lnTo>
                  <a:lnTo>
                    <a:pt x="51" y="1"/>
                  </a:lnTo>
                  <a:lnTo>
                    <a:pt x="50" y="1"/>
                  </a:lnTo>
                  <a:lnTo>
                    <a:pt x="48" y="1"/>
                  </a:lnTo>
                  <a:lnTo>
                    <a:pt x="48" y="0"/>
                  </a:lnTo>
                  <a:lnTo>
                    <a:pt x="46" y="0"/>
                  </a:lnTo>
                  <a:lnTo>
                    <a:pt x="46" y="1"/>
                  </a:lnTo>
                  <a:lnTo>
                    <a:pt x="47" y="1"/>
                  </a:lnTo>
                  <a:lnTo>
                    <a:pt x="47" y="2"/>
                  </a:lnTo>
                  <a:lnTo>
                    <a:pt x="44" y="1"/>
                  </a:lnTo>
                  <a:lnTo>
                    <a:pt x="44" y="0"/>
                  </a:lnTo>
                  <a:lnTo>
                    <a:pt x="42" y="0"/>
                  </a:lnTo>
                  <a:lnTo>
                    <a:pt x="41" y="1"/>
                  </a:lnTo>
                  <a:lnTo>
                    <a:pt x="41" y="2"/>
                  </a:lnTo>
                  <a:lnTo>
                    <a:pt x="44" y="3"/>
                  </a:lnTo>
                  <a:lnTo>
                    <a:pt x="44" y="4"/>
                  </a:lnTo>
                  <a:lnTo>
                    <a:pt x="43" y="4"/>
                  </a:lnTo>
                  <a:lnTo>
                    <a:pt x="41" y="3"/>
                  </a:lnTo>
                  <a:lnTo>
                    <a:pt x="40" y="2"/>
                  </a:lnTo>
                  <a:lnTo>
                    <a:pt x="38" y="1"/>
                  </a:lnTo>
                  <a:lnTo>
                    <a:pt x="33" y="1"/>
                  </a:lnTo>
                  <a:lnTo>
                    <a:pt x="32" y="1"/>
                  </a:lnTo>
                  <a:lnTo>
                    <a:pt x="33" y="2"/>
                  </a:lnTo>
                  <a:lnTo>
                    <a:pt x="35" y="3"/>
                  </a:lnTo>
                  <a:lnTo>
                    <a:pt x="36" y="3"/>
                  </a:lnTo>
                  <a:lnTo>
                    <a:pt x="37" y="4"/>
                  </a:lnTo>
                  <a:lnTo>
                    <a:pt x="37" y="5"/>
                  </a:lnTo>
                  <a:lnTo>
                    <a:pt x="35" y="6"/>
                  </a:lnTo>
                  <a:lnTo>
                    <a:pt x="35" y="4"/>
                  </a:lnTo>
                  <a:lnTo>
                    <a:pt x="32" y="3"/>
                  </a:lnTo>
                  <a:lnTo>
                    <a:pt x="31" y="2"/>
                  </a:lnTo>
                  <a:lnTo>
                    <a:pt x="30" y="2"/>
                  </a:lnTo>
                  <a:lnTo>
                    <a:pt x="29" y="2"/>
                  </a:lnTo>
                  <a:lnTo>
                    <a:pt x="27" y="2"/>
                  </a:lnTo>
                  <a:lnTo>
                    <a:pt x="26" y="2"/>
                  </a:lnTo>
                  <a:lnTo>
                    <a:pt x="27" y="3"/>
                  </a:lnTo>
                  <a:lnTo>
                    <a:pt x="29" y="3"/>
                  </a:lnTo>
                  <a:lnTo>
                    <a:pt x="28" y="4"/>
                  </a:lnTo>
                  <a:lnTo>
                    <a:pt x="26" y="4"/>
                  </a:lnTo>
                  <a:lnTo>
                    <a:pt x="24" y="2"/>
                  </a:lnTo>
                  <a:lnTo>
                    <a:pt x="23" y="2"/>
                  </a:lnTo>
                  <a:lnTo>
                    <a:pt x="22" y="3"/>
                  </a:lnTo>
                  <a:lnTo>
                    <a:pt x="25" y="4"/>
                  </a:lnTo>
                  <a:lnTo>
                    <a:pt x="25" y="5"/>
                  </a:lnTo>
                  <a:lnTo>
                    <a:pt x="23" y="4"/>
                  </a:lnTo>
                  <a:lnTo>
                    <a:pt x="20" y="4"/>
                  </a:lnTo>
                  <a:lnTo>
                    <a:pt x="21" y="5"/>
                  </a:lnTo>
                  <a:lnTo>
                    <a:pt x="22" y="5"/>
                  </a:lnTo>
                  <a:lnTo>
                    <a:pt x="23" y="5"/>
                  </a:lnTo>
                  <a:lnTo>
                    <a:pt x="22" y="5"/>
                  </a:lnTo>
                  <a:lnTo>
                    <a:pt x="21" y="5"/>
                  </a:lnTo>
                  <a:lnTo>
                    <a:pt x="20" y="6"/>
                  </a:lnTo>
                  <a:lnTo>
                    <a:pt x="21" y="7"/>
                  </a:lnTo>
                  <a:lnTo>
                    <a:pt x="25" y="7"/>
                  </a:lnTo>
                  <a:lnTo>
                    <a:pt x="26" y="8"/>
                  </a:lnTo>
                  <a:lnTo>
                    <a:pt x="26" y="9"/>
                  </a:lnTo>
                  <a:lnTo>
                    <a:pt x="25" y="9"/>
                  </a:lnTo>
                  <a:lnTo>
                    <a:pt x="22" y="8"/>
                  </a:lnTo>
                  <a:lnTo>
                    <a:pt x="20" y="7"/>
                  </a:lnTo>
                  <a:lnTo>
                    <a:pt x="19" y="7"/>
                  </a:lnTo>
                  <a:lnTo>
                    <a:pt x="20" y="7"/>
                  </a:lnTo>
                  <a:lnTo>
                    <a:pt x="21" y="8"/>
                  </a:lnTo>
                  <a:lnTo>
                    <a:pt x="19" y="8"/>
                  </a:lnTo>
                  <a:lnTo>
                    <a:pt x="17" y="6"/>
                  </a:lnTo>
                  <a:lnTo>
                    <a:pt x="14" y="5"/>
                  </a:lnTo>
                  <a:lnTo>
                    <a:pt x="13" y="5"/>
                  </a:lnTo>
                  <a:lnTo>
                    <a:pt x="14" y="7"/>
                  </a:lnTo>
                  <a:lnTo>
                    <a:pt x="12" y="7"/>
                  </a:lnTo>
                  <a:lnTo>
                    <a:pt x="11" y="7"/>
                  </a:lnTo>
                  <a:lnTo>
                    <a:pt x="13" y="8"/>
                  </a:lnTo>
                  <a:lnTo>
                    <a:pt x="15" y="8"/>
                  </a:lnTo>
                  <a:lnTo>
                    <a:pt x="16" y="9"/>
                  </a:lnTo>
                  <a:lnTo>
                    <a:pt x="15" y="9"/>
                  </a:lnTo>
                  <a:lnTo>
                    <a:pt x="13" y="9"/>
                  </a:lnTo>
                  <a:lnTo>
                    <a:pt x="12" y="9"/>
                  </a:lnTo>
                  <a:lnTo>
                    <a:pt x="11" y="9"/>
                  </a:lnTo>
                  <a:lnTo>
                    <a:pt x="10" y="9"/>
                  </a:lnTo>
                  <a:lnTo>
                    <a:pt x="10" y="8"/>
                  </a:lnTo>
                  <a:lnTo>
                    <a:pt x="8" y="8"/>
                  </a:lnTo>
                  <a:lnTo>
                    <a:pt x="6" y="9"/>
                  </a:lnTo>
                  <a:lnTo>
                    <a:pt x="5" y="10"/>
                  </a:lnTo>
                  <a:lnTo>
                    <a:pt x="3" y="9"/>
                  </a:lnTo>
                  <a:lnTo>
                    <a:pt x="2" y="10"/>
                  </a:lnTo>
                  <a:lnTo>
                    <a:pt x="0" y="11"/>
                  </a:lnTo>
                  <a:lnTo>
                    <a:pt x="1" y="12"/>
                  </a:lnTo>
                  <a:lnTo>
                    <a:pt x="3" y="12"/>
                  </a:lnTo>
                  <a:lnTo>
                    <a:pt x="5" y="12"/>
                  </a:lnTo>
                  <a:lnTo>
                    <a:pt x="3" y="12"/>
                  </a:lnTo>
                  <a:lnTo>
                    <a:pt x="4" y="13"/>
                  </a:lnTo>
                  <a:lnTo>
                    <a:pt x="7" y="13"/>
                  </a:lnTo>
                  <a:lnTo>
                    <a:pt x="9" y="12"/>
                  </a:lnTo>
                  <a:lnTo>
                    <a:pt x="11" y="12"/>
                  </a:lnTo>
                  <a:lnTo>
                    <a:pt x="10" y="12"/>
                  </a:lnTo>
                  <a:lnTo>
                    <a:pt x="8" y="13"/>
                  </a:lnTo>
                  <a:lnTo>
                    <a:pt x="6" y="14"/>
                  </a:lnTo>
                  <a:lnTo>
                    <a:pt x="5" y="14"/>
                  </a:lnTo>
                  <a:lnTo>
                    <a:pt x="5" y="15"/>
                  </a:lnTo>
                  <a:lnTo>
                    <a:pt x="9" y="15"/>
                  </a:lnTo>
                  <a:lnTo>
                    <a:pt x="12" y="15"/>
                  </a:lnTo>
                  <a:lnTo>
                    <a:pt x="15" y="14"/>
                  </a:lnTo>
                  <a:lnTo>
                    <a:pt x="16" y="14"/>
                  </a:lnTo>
                  <a:lnTo>
                    <a:pt x="17" y="14"/>
                  </a:lnTo>
                  <a:lnTo>
                    <a:pt x="14" y="15"/>
                  </a:lnTo>
                  <a:lnTo>
                    <a:pt x="12" y="16"/>
                  </a:lnTo>
                  <a:lnTo>
                    <a:pt x="9" y="16"/>
                  </a:lnTo>
                  <a:lnTo>
                    <a:pt x="6" y="16"/>
                  </a:lnTo>
                  <a:lnTo>
                    <a:pt x="7" y="17"/>
                  </a:lnTo>
                  <a:lnTo>
                    <a:pt x="9" y="17"/>
                  </a:lnTo>
                  <a:lnTo>
                    <a:pt x="11" y="18"/>
                  </a:lnTo>
                  <a:lnTo>
                    <a:pt x="12" y="18"/>
                  </a:lnTo>
                  <a:lnTo>
                    <a:pt x="13" y="17"/>
                  </a:lnTo>
                  <a:lnTo>
                    <a:pt x="15" y="16"/>
                  </a:lnTo>
                  <a:lnTo>
                    <a:pt x="18" y="15"/>
                  </a:lnTo>
                  <a:lnTo>
                    <a:pt x="21" y="15"/>
                  </a:lnTo>
                  <a:lnTo>
                    <a:pt x="16" y="16"/>
                  </a:lnTo>
                  <a:lnTo>
                    <a:pt x="14" y="17"/>
                  </a:lnTo>
                  <a:lnTo>
                    <a:pt x="13" y="18"/>
                  </a:lnTo>
                  <a:lnTo>
                    <a:pt x="13" y="19"/>
                  </a:lnTo>
                  <a:lnTo>
                    <a:pt x="17" y="19"/>
                  </a:lnTo>
                  <a:lnTo>
                    <a:pt x="18" y="18"/>
                  </a:lnTo>
                  <a:lnTo>
                    <a:pt x="18" y="17"/>
                  </a:lnTo>
                  <a:lnTo>
                    <a:pt x="19" y="17"/>
                  </a:lnTo>
                  <a:lnTo>
                    <a:pt x="19" y="18"/>
                  </a:lnTo>
                  <a:lnTo>
                    <a:pt x="21" y="17"/>
                  </a:lnTo>
                  <a:lnTo>
                    <a:pt x="22" y="17"/>
                  </a:lnTo>
                  <a:lnTo>
                    <a:pt x="22" y="18"/>
                  </a:lnTo>
                  <a:lnTo>
                    <a:pt x="20" y="18"/>
                  </a:lnTo>
                  <a:lnTo>
                    <a:pt x="21" y="19"/>
                  </a:lnTo>
                  <a:lnTo>
                    <a:pt x="24" y="18"/>
                  </a:lnTo>
                  <a:lnTo>
                    <a:pt x="26" y="18"/>
                  </a:lnTo>
                  <a:lnTo>
                    <a:pt x="29" y="16"/>
                  </a:lnTo>
                  <a:lnTo>
                    <a:pt x="27" y="15"/>
                  </a:lnTo>
                  <a:lnTo>
                    <a:pt x="29" y="15"/>
                  </a:lnTo>
                  <a:lnTo>
                    <a:pt x="30" y="14"/>
                  </a:lnTo>
                  <a:lnTo>
                    <a:pt x="31" y="13"/>
                  </a:lnTo>
                  <a:lnTo>
                    <a:pt x="32" y="13"/>
                  </a:lnTo>
                  <a:lnTo>
                    <a:pt x="33" y="13"/>
                  </a:lnTo>
                  <a:lnTo>
                    <a:pt x="31" y="15"/>
                  </a:lnTo>
                  <a:lnTo>
                    <a:pt x="30" y="16"/>
                  </a:lnTo>
                  <a:lnTo>
                    <a:pt x="32" y="16"/>
                  </a:lnTo>
                  <a:lnTo>
                    <a:pt x="35" y="16"/>
                  </a:lnTo>
                  <a:lnTo>
                    <a:pt x="36" y="17"/>
                  </a:lnTo>
                  <a:lnTo>
                    <a:pt x="33" y="17"/>
                  </a:lnTo>
                  <a:lnTo>
                    <a:pt x="30" y="17"/>
                  </a:lnTo>
                  <a:lnTo>
                    <a:pt x="27" y="18"/>
                  </a:lnTo>
                  <a:lnTo>
                    <a:pt x="28" y="18"/>
                  </a:lnTo>
                  <a:lnTo>
                    <a:pt x="30" y="18"/>
                  </a:lnTo>
                  <a:lnTo>
                    <a:pt x="27" y="19"/>
                  </a:lnTo>
                  <a:lnTo>
                    <a:pt x="26" y="19"/>
                  </a:lnTo>
                  <a:lnTo>
                    <a:pt x="24" y="20"/>
                  </a:lnTo>
                  <a:lnTo>
                    <a:pt x="21" y="19"/>
                  </a:lnTo>
                  <a:lnTo>
                    <a:pt x="21" y="20"/>
                  </a:lnTo>
                  <a:lnTo>
                    <a:pt x="22" y="21"/>
                  </a:lnTo>
                  <a:lnTo>
                    <a:pt x="24" y="22"/>
                  </a:lnTo>
                  <a:lnTo>
                    <a:pt x="24" y="23"/>
                  </a:lnTo>
                  <a:lnTo>
                    <a:pt x="26" y="24"/>
                  </a:lnTo>
                  <a:lnTo>
                    <a:pt x="27" y="23"/>
                  </a:lnTo>
                  <a:lnTo>
                    <a:pt x="28" y="24"/>
                  </a:lnTo>
                  <a:lnTo>
                    <a:pt x="27" y="24"/>
                  </a:lnTo>
                  <a:lnTo>
                    <a:pt x="24" y="24"/>
                  </a:lnTo>
                  <a:lnTo>
                    <a:pt x="22" y="23"/>
                  </a:lnTo>
                  <a:lnTo>
                    <a:pt x="19" y="20"/>
                  </a:lnTo>
                  <a:lnTo>
                    <a:pt x="17" y="20"/>
                  </a:lnTo>
                  <a:lnTo>
                    <a:pt x="13" y="20"/>
                  </a:lnTo>
                  <a:lnTo>
                    <a:pt x="13" y="21"/>
                  </a:lnTo>
                  <a:lnTo>
                    <a:pt x="14" y="22"/>
                  </a:lnTo>
                  <a:lnTo>
                    <a:pt x="13" y="22"/>
                  </a:lnTo>
                  <a:lnTo>
                    <a:pt x="13" y="23"/>
                  </a:lnTo>
                  <a:lnTo>
                    <a:pt x="15" y="23"/>
                  </a:lnTo>
                  <a:lnTo>
                    <a:pt x="17" y="24"/>
                  </a:lnTo>
                  <a:lnTo>
                    <a:pt x="18" y="25"/>
                  </a:lnTo>
                  <a:lnTo>
                    <a:pt x="19" y="26"/>
                  </a:lnTo>
                  <a:lnTo>
                    <a:pt x="19" y="27"/>
                  </a:lnTo>
                  <a:lnTo>
                    <a:pt x="17" y="27"/>
                  </a:lnTo>
                  <a:lnTo>
                    <a:pt x="19" y="28"/>
                  </a:lnTo>
                  <a:lnTo>
                    <a:pt x="22" y="28"/>
                  </a:lnTo>
                  <a:lnTo>
                    <a:pt x="25" y="27"/>
                  </a:lnTo>
                  <a:lnTo>
                    <a:pt x="25" y="28"/>
                  </a:lnTo>
                  <a:lnTo>
                    <a:pt x="23" y="28"/>
                  </a:lnTo>
                  <a:lnTo>
                    <a:pt x="22" y="29"/>
                  </a:lnTo>
                  <a:lnTo>
                    <a:pt x="20" y="28"/>
                  </a:lnTo>
                  <a:lnTo>
                    <a:pt x="17" y="28"/>
                  </a:lnTo>
                  <a:lnTo>
                    <a:pt x="15" y="28"/>
                  </a:lnTo>
                  <a:lnTo>
                    <a:pt x="14" y="28"/>
                  </a:lnTo>
                  <a:lnTo>
                    <a:pt x="13" y="28"/>
                  </a:lnTo>
                  <a:lnTo>
                    <a:pt x="12" y="28"/>
                  </a:lnTo>
                  <a:lnTo>
                    <a:pt x="11" y="30"/>
                  </a:lnTo>
                  <a:lnTo>
                    <a:pt x="11" y="31"/>
                  </a:lnTo>
                  <a:lnTo>
                    <a:pt x="13" y="31"/>
                  </a:lnTo>
                  <a:lnTo>
                    <a:pt x="14" y="31"/>
                  </a:lnTo>
                  <a:lnTo>
                    <a:pt x="14" y="32"/>
                  </a:lnTo>
                  <a:lnTo>
                    <a:pt x="15" y="32"/>
                  </a:lnTo>
                  <a:lnTo>
                    <a:pt x="16" y="30"/>
                  </a:lnTo>
                  <a:lnTo>
                    <a:pt x="17" y="30"/>
                  </a:lnTo>
                  <a:lnTo>
                    <a:pt x="18" y="31"/>
                  </a:lnTo>
                  <a:lnTo>
                    <a:pt x="16" y="32"/>
                  </a:lnTo>
                  <a:lnTo>
                    <a:pt x="15" y="33"/>
                  </a:lnTo>
                  <a:lnTo>
                    <a:pt x="16" y="34"/>
                  </a:lnTo>
                  <a:lnTo>
                    <a:pt x="18" y="34"/>
                  </a:lnTo>
                  <a:lnTo>
                    <a:pt x="20" y="34"/>
                  </a:lnTo>
                  <a:lnTo>
                    <a:pt x="21" y="32"/>
                  </a:lnTo>
                  <a:lnTo>
                    <a:pt x="22" y="32"/>
                  </a:lnTo>
                  <a:lnTo>
                    <a:pt x="23" y="32"/>
                  </a:lnTo>
                  <a:lnTo>
                    <a:pt x="22" y="33"/>
                  </a:lnTo>
                  <a:lnTo>
                    <a:pt x="19" y="35"/>
                  </a:lnTo>
                  <a:lnTo>
                    <a:pt x="18" y="35"/>
                  </a:lnTo>
                  <a:lnTo>
                    <a:pt x="17" y="35"/>
                  </a:lnTo>
                  <a:lnTo>
                    <a:pt x="14" y="35"/>
                  </a:lnTo>
                  <a:lnTo>
                    <a:pt x="13" y="33"/>
                  </a:lnTo>
                  <a:lnTo>
                    <a:pt x="11" y="33"/>
                  </a:lnTo>
                  <a:lnTo>
                    <a:pt x="10" y="33"/>
                  </a:lnTo>
                  <a:lnTo>
                    <a:pt x="8" y="33"/>
                  </a:lnTo>
                  <a:lnTo>
                    <a:pt x="9" y="35"/>
                  </a:lnTo>
                  <a:lnTo>
                    <a:pt x="12" y="3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17" name="Freeform 1393"/>
            <p:cNvSpPr>
              <a:spLocks/>
            </p:cNvSpPr>
            <p:nvPr/>
          </p:nvSpPr>
          <p:spPr bwMode="auto">
            <a:xfrm>
              <a:off x="1627" y="1188"/>
              <a:ext cx="156" cy="114"/>
            </a:xfrm>
            <a:custGeom>
              <a:avLst/>
              <a:gdLst>
                <a:gd name="T0" fmla="*/ 2160 w 26"/>
                <a:gd name="T1" fmla="*/ 216 h 19"/>
                <a:gd name="T2" fmla="*/ 2592 w 26"/>
                <a:gd name="T3" fmla="*/ 432 h 19"/>
                <a:gd name="T4" fmla="*/ 3024 w 26"/>
                <a:gd name="T5" fmla="*/ 1080 h 19"/>
                <a:gd name="T6" fmla="*/ 3672 w 26"/>
                <a:gd name="T7" fmla="*/ 1512 h 19"/>
                <a:gd name="T8" fmla="*/ 4104 w 26"/>
                <a:gd name="T9" fmla="*/ 1728 h 19"/>
                <a:gd name="T10" fmla="*/ 3888 w 26"/>
                <a:gd name="T11" fmla="*/ 1512 h 19"/>
                <a:gd name="T12" fmla="*/ 4320 w 26"/>
                <a:gd name="T13" fmla="*/ 1296 h 19"/>
                <a:gd name="T14" fmla="*/ 4320 w 26"/>
                <a:gd name="T15" fmla="*/ 1728 h 19"/>
                <a:gd name="T16" fmla="*/ 4536 w 26"/>
                <a:gd name="T17" fmla="*/ 2376 h 19"/>
                <a:gd name="T18" fmla="*/ 5616 w 26"/>
                <a:gd name="T19" fmla="*/ 2376 h 19"/>
                <a:gd name="T20" fmla="*/ 5400 w 26"/>
                <a:gd name="T21" fmla="*/ 2808 h 19"/>
                <a:gd name="T22" fmla="*/ 4536 w 26"/>
                <a:gd name="T23" fmla="*/ 3240 h 19"/>
                <a:gd name="T24" fmla="*/ 4320 w 26"/>
                <a:gd name="T25" fmla="*/ 3240 h 19"/>
                <a:gd name="T26" fmla="*/ 4320 w 26"/>
                <a:gd name="T27" fmla="*/ 3456 h 19"/>
                <a:gd name="T28" fmla="*/ 3888 w 26"/>
                <a:gd name="T29" fmla="*/ 3456 h 19"/>
                <a:gd name="T30" fmla="*/ 3888 w 26"/>
                <a:gd name="T31" fmla="*/ 3672 h 19"/>
                <a:gd name="T32" fmla="*/ 3240 w 26"/>
                <a:gd name="T33" fmla="*/ 3672 h 19"/>
                <a:gd name="T34" fmla="*/ 3024 w 26"/>
                <a:gd name="T35" fmla="*/ 3456 h 19"/>
                <a:gd name="T36" fmla="*/ 3240 w 26"/>
                <a:gd name="T37" fmla="*/ 3888 h 19"/>
                <a:gd name="T38" fmla="*/ 3024 w 26"/>
                <a:gd name="T39" fmla="*/ 3888 h 19"/>
                <a:gd name="T40" fmla="*/ 1944 w 26"/>
                <a:gd name="T41" fmla="*/ 3888 h 19"/>
                <a:gd name="T42" fmla="*/ 1512 w 26"/>
                <a:gd name="T43" fmla="*/ 3456 h 19"/>
                <a:gd name="T44" fmla="*/ 1512 w 26"/>
                <a:gd name="T45" fmla="*/ 3240 h 19"/>
                <a:gd name="T46" fmla="*/ 1080 w 26"/>
                <a:gd name="T47" fmla="*/ 3024 h 19"/>
                <a:gd name="T48" fmla="*/ 2160 w 26"/>
                <a:gd name="T49" fmla="*/ 2808 h 19"/>
                <a:gd name="T50" fmla="*/ 1944 w 26"/>
                <a:gd name="T51" fmla="*/ 2808 h 19"/>
                <a:gd name="T52" fmla="*/ 2592 w 26"/>
                <a:gd name="T53" fmla="*/ 2592 h 19"/>
                <a:gd name="T54" fmla="*/ 1944 w 26"/>
                <a:gd name="T55" fmla="*/ 2376 h 19"/>
                <a:gd name="T56" fmla="*/ 648 w 26"/>
                <a:gd name="T57" fmla="*/ 2592 h 19"/>
                <a:gd name="T58" fmla="*/ 1080 w 26"/>
                <a:gd name="T59" fmla="*/ 2376 h 19"/>
                <a:gd name="T60" fmla="*/ 864 w 26"/>
                <a:gd name="T61" fmla="*/ 2160 h 19"/>
                <a:gd name="T62" fmla="*/ 216 w 26"/>
                <a:gd name="T63" fmla="*/ 2160 h 19"/>
                <a:gd name="T64" fmla="*/ 216 w 26"/>
                <a:gd name="T65" fmla="*/ 1728 h 19"/>
                <a:gd name="T66" fmla="*/ 1080 w 26"/>
                <a:gd name="T67" fmla="*/ 1728 h 19"/>
                <a:gd name="T68" fmla="*/ 648 w 26"/>
                <a:gd name="T69" fmla="*/ 1728 h 19"/>
                <a:gd name="T70" fmla="*/ 648 w 26"/>
                <a:gd name="T71" fmla="*/ 1296 h 19"/>
                <a:gd name="T72" fmla="*/ 432 w 26"/>
                <a:gd name="T73" fmla="*/ 1080 h 19"/>
                <a:gd name="T74" fmla="*/ 864 w 26"/>
                <a:gd name="T75" fmla="*/ 1080 h 19"/>
                <a:gd name="T76" fmla="*/ 1512 w 26"/>
                <a:gd name="T77" fmla="*/ 1080 h 19"/>
                <a:gd name="T78" fmla="*/ 864 w 26"/>
                <a:gd name="T79" fmla="*/ 648 h 19"/>
                <a:gd name="T80" fmla="*/ 1080 w 26"/>
                <a:gd name="T81" fmla="*/ 648 h 19"/>
                <a:gd name="T82" fmla="*/ 1080 w 26"/>
                <a:gd name="T83" fmla="*/ 432 h 19"/>
                <a:gd name="T84" fmla="*/ 1512 w 26"/>
                <a:gd name="T85" fmla="*/ 216 h 19"/>
                <a:gd name="T86" fmla="*/ 1080 w 26"/>
                <a:gd name="T87" fmla="*/ 216 h 19"/>
                <a:gd name="T88" fmla="*/ 1728 w 26"/>
                <a:gd name="T89" fmla="*/ 0 h 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
                <a:gd name="T136" fmla="*/ 0 h 19"/>
                <a:gd name="T137" fmla="*/ 26 w 26"/>
                <a:gd name="T138" fmla="*/ 19 h 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 h="19">
                  <a:moveTo>
                    <a:pt x="8" y="0"/>
                  </a:moveTo>
                  <a:lnTo>
                    <a:pt x="10" y="1"/>
                  </a:lnTo>
                  <a:lnTo>
                    <a:pt x="11" y="2"/>
                  </a:lnTo>
                  <a:lnTo>
                    <a:pt x="12" y="2"/>
                  </a:lnTo>
                  <a:lnTo>
                    <a:pt x="12" y="4"/>
                  </a:lnTo>
                  <a:lnTo>
                    <a:pt x="14" y="5"/>
                  </a:lnTo>
                  <a:lnTo>
                    <a:pt x="17" y="6"/>
                  </a:lnTo>
                  <a:lnTo>
                    <a:pt x="17" y="7"/>
                  </a:lnTo>
                  <a:lnTo>
                    <a:pt x="17" y="8"/>
                  </a:lnTo>
                  <a:lnTo>
                    <a:pt x="19" y="8"/>
                  </a:lnTo>
                  <a:lnTo>
                    <a:pt x="18" y="7"/>
                  </a:lnTo>
                  <a:lnTo>
                    <a:pt x="19" y="6"/>
                  </a:lnTo>
                  <a:lnTo>
                    <a:pt x="20" y="6"/>
                  </a:lnTo>
                  <a:lnTo>
                    <a:pt x="21" y="8"/>
                  </a:lnTo>
                  <a:lnTo>
                    <a:pt x="20" y="8"/>
                  </a:lnTo>
                  <a:lnTo>
                    <a:pt x="22" y="9"/>
                  </a:lnTo>
                  <a:lnTo>
                    <a:pt x="21" y="11"/>
                  </a:lnTo>
                  <a:lnTo>
                    <a:pt x="25" y="11"/>
                  </a:lnTo>
                  <a:lnTo>
                    <a:pt x="26" y="11"/>
                  </a:lnTo>
                  <a:lnTo>
                    <a:pt x="26" y="13"/>
                  </a:lnTo>
                  <a:lnTo>
                    <a:pt x="25" y="13"/>
                  </a:lnTo>
                  <a:lnTo>
                    <a:pt x="22" y="14"/>
                  </a:lnTo>
                  <a:lnTo>
                    <a:pt x="21" y="15"/>
                  </a:lnTo>
                  <a:lnTo>
                    <a:pt x="20" y="15"/>
                  </a:lnTo>
                  <a:lnTo>
                    <a:pt x="19" y="15"/>
                  </a:lnTo>
                  <a:lnTo>
                    <a:pt x="20" y="16"/>
                  </a:lnTo>
                  <a:lnTo>
                    <a:pt x="19" y="17"/>
                  </a:lnTo>
                  <a:lnTo>
                    <a:pt x="18" y="16"/>
                  </a:lnTo>
                  <a:lnTo>
                    <a:pt x="18" y="17"/>
                  </a:lnTo>
                  <a:lnTo>
                    <a:pt x="17" y="18"/>
                  </a:lnTo>
                  <a:lnTo>
                    <a:pt x="15" y="17"/>
                  </a:lnTo>
                  <a:lnTo>
                    <a:pt x="15" y="16"/>
                  </a:lnTo>
                  <a:lnTo>
                    <a:pt x="14" y="16"/>
                  </a:lnTo>
                  <a:lnTo>
                    <a:pt x="14" y="17"/>
                  </a:lnTo>
                  <a:lnTo>
                    <a:pt x="15" y="18"/>
                  </a:lnTo>
                  <a:lnTo>
                    <a:pt x="14" y="18"/>
                  </a:lnTo>
                  <a:lnTo>
                    <a:pt x="13" y="19"/>
                  </a:lnTo>
                  <a:lnTo>
                    <a:pt x="9" y="18"/>
                  </a:lnTo>
                  <a:lnTo>
                    <a:pt x="9" y="17"/>
                  </a:lnTo>
                  <a:lnTo>
                    <a:pt x="7" y="16"/>
                  </a:lnTo>
                  <a:lnTo>
                    <a:pt x="6" y="15"/>
                  </a:lnTo>
                  <a:lnTo>
                    <a:pt x="7" y="15"/>
                  </a:lnTo>
                  <a:lnTo>
                    <a:pt x="5" y="14"/>
                  </a:lnTo>
                  <a:lnTo>
                    <a:pt x="7" y="13"/>
                  </a:lnTo>
                  <a:lnTo>
                    <a:pt x="10" y="13"/>
                  </a:lnTo>
                  <a:lnTo>
                    <a:pt x="13" y="13"/>
                  </a:lnTo>
                  <a:lnTo>
                    <a:pt x="9" y="13"/>
                  </a:lnTo>
                  <a:lnTo>
                    <a:pt x="12" y="12"/>
                  </a:lnTo>
                  <a:lnTo>
                    <a:pt x="10" y="12"/>
                  </a:lnTo>
                  <a:lnTo>
                    <a:pt x="9" y="11"/>
                  </a:lnTo>
                  <a:lnTo>
                    <a:pt x="5" y="12"/>
                  </a:lnTo>
                  <a:lnTo>
                    <a:pt x="3" y="12"/>
                  </a:lnTo>
                  <a:lnTo>
                    <a:pt x="2" y="11"/>
                  </a:lnTo>
                  <a:lnTo>
                    <a:pt x="5" y="11"/>
                  </a:lnTo>
                  <a:lnTo>
                    <a:pt x="6" y="10"/>
                  </a:lnTo>
                  <a:lnTo>
                    <a:pt x="4" y="10"/>
                  </a:lnTo>
                  <a:lnTo>
                    <a:pt x="2" y="10"/>
                  </a:lnTo>
                  <a:lnTo>
                    <a:pt x="1" y="10"/>
                  </a:lnTo>
                  <a:lnTo>
                    <a:pt x="1" y="8"/>
                  </a:lnTo>
                  <a:lnTo>
                    <a:pt x="3" y="8"/>
                  </a:lnTo>
                  <a:lnTo>
                    <a:pt x="5" y="8"/>
                  </a:lnTo>
                  <a:lnTo>
                    <a:pt x="3" y="8"/>
                  </a:lnTo>
                  <a:lnTo>
                    <a:pt x="0" y="6"/>
                  </a:lnTo>
                  <a:lnTo>
                    <a:pt x="3" y="6"/>
                  </a:lnTo>
                  <a:lnTo>
                    <a:pt x="2" y="5"/>
                  </a:lnTo>
                  <a:lnTo>
                    <a:pt x="4" y="5"/>
                  </a:lnTo>
                  <a:lnTo>
                    <a:pt x="6" y="5"/>
                  </a:lnTo>
                  <a:lnTo>
                    <a:pt x="7" y="5"/>
                  </a:lnTo>
                  <a:lnTo>
                    <a:pt x="4" y="4"/>
                  </a:lnTo>
                  <a:lnTo>
                    <a:pt x="4" y="3"/>
                  </a:lnTo>
                  <a:lnTo>
                    <a:pt x="5" y="3"/>
                  </a:lnTo>
                  <a:lnTo>
                    <a:pt x="6" y="3"/>
                  </a:lnTo>
                  <a:lnTo>
                    <a:pt x="5" y="2"/>
                  </a:lnTo>
                  <a:lnTo>
                    <a:pt x="8" y="2"/>
                  </a:lnTo>
                  <a:lnTo>
                    <a:pt x="7" y="1"/>
                  </a:lnTo>
                  <a:lnTo>
                    <a:pt x="5" y="1"/>
                  </a:lnTo>
                  <a:lnTo>
                    <a:pt x="6" y="0"/>
                  </a:lnTo>
                  <a:lnTo>
                    <a:pt x="8"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18" name="Freeform 1394"/>
            <p:cNvSpPr>
              <a:spLocks/>
            </p:cNvSpPr>
            <p:nvPr/>
          </p:nvSpPr>
          <p:spPr bwMode="auto">
            <a:xfrm>
              <a:off x="1627" y="1188"/>
              <a:ext cx="156" cy="114"/>
            </a:xfrm>
            <a:custGeom>
              <a:avLst/>
              <a:gdLst>
                <a:gd name="T0" fmla="*/ 2160 w 26"/>
                <a:gd name="T1" fmla="*/ 216 h 19"/>
                <a:gd name="T2" fmla="*/ 2592 w 26"/>
                <a:gd name="T3" fmla="*/ 432 h 19"/>
                <a:gd name="T4" fmla="*/ 3024 w 26"/>
                <a:gd name="T5" fmla="*/ 1080 h 19"/>
                <a:gd name="T6" fmla="*/ 3672 w 26"/>
                <a:gd name="T7" fmla="*/ 1512 h 19"/>
                <a:gd name="T8" fmla="*/ 4104 w 26"/>
                <a:gd name="T9" fmla="*/ 1728 h 19"/>
                <a:gd name="T10" fmla="*/ 3888 w 26"/>
                <a:gd name="T11" fmla="*/ 1512 h 19"/>
                <a:gd name="T12" fmla="*/ 4320 w 26"/>
                <a:gd name="T13" fmla="*/ 1296 h 19"/>
                <a:gd name="T14" fmla="*/ 4320 w 26"/>
                <a:gd name="T15" fmla="*/ 1728 h 19"/>
                <a:gd name="T16" fmla="*/ 4536 w 26"/>
                <a:gd name="T17" fmla="*/ 2376 h 19"/>
                <a:gd name="T18" fmla="*/ 5616 w 26"/>
                <a:gd name="T19" fmla="*/ 2376 h 19"/>
                <a:gd name="T20" fmla="*/ 5400 w 26"/>
                <a:gd name="T21" fmla="*/ 2808 h 19"/>
                <a:gd name="T22" fmla="*/ 4536 w 26"/>
                <a:gd name="T23" fmla="*/ 3240 h 19"/>
                <a:gd name="T24" fmla="*/ 4320 w 26"/>
                <a:gd name="T25" fmla="*/ 3240 h 19"/>
                <a:gd name="T26" fmla="*/ 4320 w 26"/>
                <a:gd name="T27" fmla="*/ 3456 h 19"/>
                <a:gd name="T28" fmla="*/ 3888 w 26"/>
                <a:gd name="T29" fmla="*/ 3456 h 19"/>
                <a:gd name="T30" fmla="*/ 3888 w 26"/>
                <a:gd name="T31" fmla="*/ 3672 h 19"/>
                <a:gd name="T32" fmla="*/ 3240 w 26"/>
                <a:gd name="T33" fmla="*/ 3672 h 19"/>
                <a:gd name="T34" fmla="*/ 3024 w 26"/>
                <a:gd name="T35" fmla="*/ 3456 h 19"/>
                <a:gd name="T36" fmla="*/ 3240 w 26"/>
                <a:gd name="T37" fmla="*/ 3888 h 19"/>
                <a:gd name="T38" fmla="*/ 3024 w 26"/>
                <a:gd name="T39" fmla="*/ 3888 h 19"/>
                <a:gd name="T40" fmla="*/ 1944 w 26"/>
                <a:gd name="T41" fmla="*/ 3888 h 19"/>
                <a:gd name="T42" fmla="*/ 1512 w 26"/>
                <a:gd name="T43" fmla="*/ 3456 h 19"/>
                <a:gd name="T44" fmla="*/ 1512 w 26"/>
                <a:gd name="T45" fmla="*/ 3240 h 19"/>
                <a:gd name="T46" fmla="*/ 1080 w 26"/>
                <a:gd name="T47" fmla="*/ 3024 h 19"/>
                <a:gd name="T48" fmla="*/ 2160 w 26"/>
                <a:gd name="T49" fmla="*/ 2808 h 19"/>
                <a:gd name="T50" fmla="*/ 1944 w 26"/>
                <a:gd name="T51" fmla="*/ 2808 h 19"/>
                <a:gd name="T52" fmla="*/ 2592 w 26"/>
                <a:gd name="T53" fmla="*/ 2592 h 19"/>
                <a:gd name="T54" fmla="*/ 1944 w 26"/>
                <a:gd name="T55" fmla="*/ 2376 h 19"/>
                <a:gd name="T56" fmla="*/ 648 w 26"/>
                <a:gd name="T57" fmla="*/ 2592 h 19"/>
                <a:gd name="T58" fmla="*/ 1080 w 26"/>
                <a:gd name="T59" fmla="*/ 2376 h 19"/>
                <a:gd name="T60" fmla="*/ 864 w 26"/>
                <a:gd name="T61" fmla="*/ 2160 h 19"/>
                <a:gd name="T62" fmla="*/ 216 w 26"/>
                <a:gd name="T63" fmla="*/ 2160 h 19"/>
                <a:gd name="T64" fmla="*/ 216 w 26"/>
                <a:gd name="T65" fmla="*/ 1728 h 19"/>
                <a:gd name="T66" fmla="*/ 1080 w 26"/>
                <a:gd name="T67" fmla="*/ 1728 h 19"/>
                <a:gd name="T68" fmla="*/ 648 w 26"/>
                <a:gd name="T69" fmla="*/ 1728 h 19"/>
                <a:gd name="T70" fmla="*/ 648 w 26"/>
                <a:gd name="T71" fmla="*/ 1296 h 19"/>
                <a:gd name="T72" fmla="*/ 432 w 26"/>
                <a:gd name="T73" fmla="*/ 1080 h 19"/>
                <a:gd name="T74" fmla="*/ 864 w 26"/>
                <a:gd name="T75" fmla="*/ 1080 h 19"/>
                <a:gd name="T76" fmla="*/ 1512 w 26"/>
                <a:gd name="T77" fmla="*/ 1080 h 19"/>
                <a:gd name="T78" fmla="*/ 864 w 26"/>
                <a:gd name="T79" fmla="*/ 648 h 19"/>
                <a:gd name="T80" fmla="*/ 1080 w 26"/>
                <a:gd name="T81" fmla="*/ 648 h 19"/>
                <a:gd name="T82" fmla="*/ 1080 w 26"/>
                <a:gd name="T83" fmla="*/ 432 h 19"/>
                <a:gd name="T84" fmla="*/ 1512 w 26"/>
                <a:gd name="T85" fmla="*/ 216 h 19"/>
                <a:gd name="T86" fmla="*/ 1080 w 26"/>
                <a:gd name="T87" fmla="*/ 216 h 19"/>
                <a:gd name="T88" fmla="*/ 1728 w 26"/>
                <a:gd name="T89" fmla="*/ 0 h 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
                <a:gd name="T136" fmla="*/ 0 h 19"/>
                <a:gd name="T137" fmla="*/ 26 w 26"/>
                <a:gd name="T138" fmla="*/ 19 h 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 h="19">
                  <a:moveTo>
                    <a:pt x="8" y="0"/>
                  </a:moveTo>
                  <a:lnTo>
                    <a:pt x="10" y="1"/>
                  </a:lnTo>
                  <a:lnTo>
                    <a:pt x="11" y="2"/>
                  </a:lnTo>
                  <a:lnTo>
                    <a:pt x="12" y="2"/>
                  </a:lnTo>
                  <a:lnTo>
                    <a:pt x="12" y="4"/>
                  </a:lnTo>
                  <a:lnTo>
                    <a:pt x="14" y="5"/>
                  </a:lnTo>
                  <a:lnTo>
                    <a:pt x="17" y="6"/>
                  </a:lnTo>
                  <a:lnTo>
                    <a:pt x="17" y="7"/>
                  </a:lnTo>
                  <a:lnTo>
                    <a:pt x="17" y="8"/>
                  </a:lnTo>
                  <a:lnTo>
                    <a:pt x="19" y="8"/>
                  </a:lnTo>
                  <a:lnTo>
                    <a:pt x="18" y="7"/>
                  </a:lnTo>
                  <a:lnTo>
                    <a:pt x="19" y="6"/>
                  </a:lnTo>
                  <a:lnTo>
                    <a:pt x="20" y="6"/>
                  </a:lnTo>
                  <a:lnTo>
                    <a:pt x="21" y="8"/>
                  </a:lnTo>
                  <a:lnTo>
                    <a:pt x="20" y="8"/>
                  </a:lnTo>
                  <a:lnTo>
                    <a:pt x="22" y="9"/>
                  </a:lnTo>
                  <a:lnTo>
                    <a:pt x="21" y="11"/>
                  </a:lnTo>
                  <a:lnTo>
                    <a:pt x="25" y="11"/>
                  </a:lnTo>
                  <a:lnTo>
                    <a:pt x="26" y="11"/>
                  </a:lnTo>
                  <a:lnTo>
                    <a:pt x="26" y="13"/>
                  </a:lnTo>
                  <a:lnTo>
                    <a:pt x="25" y="13"/>
                  </a:lnTo>
                  <a:lnTo>
                    <a:pt x="22" y="14"/>
                  </a:lnTo>
                  <a:lnTo>
                    <a:pt x="21" y="15"/>
                  </a:lnTo>
                  <a:lnTo>
                    <a:pt x="20" y="15"/>
                  </a:lnTo>
                  <a:lnTo>
                    <a:pt x="19" y="15"/>
                  </a:lnTo>
                  <a:lnTo>
                    <a:pt x="20" y="16"/>
                  </a:lnTo>
                  <a:lnTo>
                    <a:pt x="19" y="17"/>
                  </a:lnTo>
                  <a:lnTo>
                    <a:pt x="18" y="16"/>
                  </a:lnTo>
                  <a:lnTo>
                    <a:pt x="18" y="17"/>
                  </a:lnTo>
                  <a:lnTo>
                    <a:pt x="17" y="18"/>
                  </a:lnTo>
                  <a:lnTo>
                    <a:pt x="15" y="17"/>
                  </a:lnTo>
                  <a:lnTo>
                    <a:pt x="15" y="16"/>
                  </a:lnTo>
                  <a:lnTo>
                    <a:pt x="14" y="16"/>
                  </a:lnTo>
                  <a:lnTo>
                    <a:pt x="14" y="17"/>
                  </a:lnTo>
                  <a:lnTo>
                    <a:pt x="15" y="18"/>
                  </a:lnTo>
                  <a:lnTo>
                    <a:pt x="14" y="18"/>
                  </a:lnTo>
                  <a:lnTo>
                    <a:pt x="13" y="19"/>
                  </a:lnTo>
                  <a:lnTo>
                    <a:pt x="9" y="18"/>
                  </a:lnTo>
                  <a:lnTo>
                    <a:pt x="9" y="17"/>
                  </a:lnTo>
                  <a:lnTo>
                    <a:pt x="7" y="16"/>
                  </a:lnTo>
                  <a:lnTo>
                    <a:pt x="6" y="15"/>
                  </a:lnTo>
                  <a:lnTo>
                    <a:pt x="7" y="15"/>
                  </a:lnTo>
                  <a:lnTo>
                    <a:pt x="5" y="14"/>
                  </a:lnTo>
                  <a:lnTo>
                    <a:pt x="7" y="13"/>
                  </a:lnTo>
                  <a:lnTo>
                    <a:pt x="10" y="13"/>
                  </a:lnTo>
                  <a:lnTo>
                    <a:pt x="13" y="13"/>
                  </a:lnTo>
                  <a:lnTo>
                    <a:pt x="9" y="13"/>
                  </a:lnTo>
                  <a:lnTo>
                    <a:pt x="12" y="12"/>
                  </a:lnTo>
                  <a:lnTo>
                    <a:pt x="10" y="12"/>
                  </a:lnTo>
                  <a:lnTo>
                    <a:pt x="9" y="11"/>
                  </a:lnTo>
                  <a:lnTo>
                    <a:pt x="5" y="12"/>
                  </a:lnTo>
                  <a:lnTo>
                    <a:pt x="3" y="12"/>
                  </a:lnTo>
                  <a:lnTo>
                    <a:pt x="2" y="11"/>
                  </a:lnTo>
                  <a:lnTo>
                    <a:pt x="5" y="11"/>
                  </a:lnTo>
                  <a:lnTo>
                    <a:pt x="6" y="10"/>
                  </a:lnTo>
                  <a:lnTo>
                    <a:pt x="4" y="10"/>
                  </a:lnTo>
                  <a:lnTo>
                    <a:pt x="2" y="10"/>
                  </a:lnTo>
                  <a:lnTo>
                    <a:pt x="1" y="10"/>
                  </a:lnTo>
                  <a:lnTo>
                    <a:pt x="1" y="8"/>
                  </a:lnTo>
                  <a:lnTo>
                    <a:pt x="3" y="8"/>
                  </a:lnTo>
                  <a:lnTo>
                    <a:pt x="5" y="8"/>
                  </a:lnTo>
                  <a:lnTo>
                    <a:pt x="3" y="8"/>
                  </a:lnTo>
                  <a:lnTo>
                    <a:pt x="0" y="6"/>
                  </a:lnTo>
                  <a:lnTo>
                    <a:pt x="3" y="6"/>
                  </a:lnTo>
                  <a:lnTo>
                    <a:pt x="2" y="5"/>
                  </a:lnTo>
                  <a:lnTo>
                    <a:pt x="4" y="5"/>
                  </a:lnTo>
                  <a:lnTo>
                    <a:pt x="6" y="5"/>
                  </a:lnTo>
                  <a:lnTo>
                    <a:pt x="7" y="5"/>
                  </a:lnTo>
                  <a:lnTo>
                    <a:pt x="4" y="4"/>
                  </a:lnTo>
                  <a:lnTo>
                    <a:pt x="4" y="3"/>
                  </a:lnTo>
                  <a:lnTo>
                    <a:pt x="5" y="3"/>
                  </a:lnTo>
                  <a:lnTo>
                    <a:pt x="6" y="3"/>
                  </a:lnTo>
                  <a:lnTo>
                    <a:pt x="5" y="2"/>
                  </a:lnTo>
                  <a:lnTo>
                    <a:pt x="8" y="2"/>
                  </a:lnTo>
                  <a:lnTo>
                    <a:pt x="7" y="1"/>
                  </a:lnTo>
                  <a:lnTo>
                    <a:pt x="5" y="1"/>
                  </a:lnTo>
                  <a:lnTo>
                    <a:pt x="6" y="0"/>
                  </a:lnTo>
                  <a:lnTo>
                    <a:pt x="8"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19" name="Freeform 1395"/>
            <p:cNvSpPr>
              <a:spLocks/>
            </p:cNvSpPr>
            <p:nvPr/>
          </p:nvSpPr>
          <p:spPr bwMode="auto">
            <a:xfrm>
              <a:off x="1639" y="1212"/>
              <a:ext cx="12" cy="6"/>
            </a:xfrm>
            <a:custGeom>
              <a:avLst/>
              <a:gdLst>
                <a:gd name="T0" fmla="*/ 216 w 2"/>
                <a:gd name="T1" fmla="*/ 0 h 1"/>
                <a:gd name="T2" fmla="*/ 432 w 2"/>
                <a:gd name="T3" fmla="*/ 0 h 1"/>
                <a:gd name="T4" fmla="*/ 216 w 2"/>
                <a:gd name="T5" fmla="*/ 216 h 1"/>
                <a:gd name="T6" fmla="*/ 0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1" y="1"/>
                  </a:lnTo>
                  <a:lnTo>
                    <a:pt x="0"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20" name="Freeform 1396"/>
            <p:cNvSpPr>
              <a:spLocks/>
            </p:cNvSpPr>
            <p:nvPr/>
          </p:nvSpPr>
          <p:spPr bwMode="auto">
            <a:xfrm>
              <a:off x="1639" y="1212"/>
              <a:ext cx="12" cy="6"/>
            </a:xfrm>
            <a:custGeom>
              <a:avLst/>
              <a:gdLst>
                <a:gd name="T0" fmla="*/ 216 w 2"/>
                <a:gd name="T1" fmla="*/ 0 h 1"/>
                <a:gd name="T2" fmla="*/ 432 w 2"/>
                <a:gd name="T3" fmla="*/ 0 h 1"/>
                <a:gd name="T4" fmla="*/ 216 w 2"/>
                <a:gd name="T5" fmla="*/ 216 h 1"/>
                <a:gd name="T6" fmla="*/ 0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1" y="1"/>
                  </a:lnTo>
                  <a:lnTo>
                    <a:pt x="0"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21" name="Freeform 1397"/>
            <p:cNvSpPr>
              <a:spLocks/>
            </p:cNvSpPr>
            <p:nvPr/>
          </p:nvSpPr>
          <p:spPr bwMode="auto">
            <a:xfrm>
              <a:off x="1579" y="1236"/>
              <a:ext cx="18" cy="18"/>
            </a:xfrm>
            <a:custGeom>
              <a:avLst/>
              <a:gdLst>
                <a:gd name="T0" fmla="*/ 648 w 3"/>
                <a:gd name="T1" fmla="*/ 0 h 3"/>
                <a:gd name="T2" fmla="*/ 432 w 3"/>
                <a:gd name="T3" fmla="*/ 648 h 3"/>
                <a:gd name="T4" fmla="*/ 216 w 3"/>
                <a:gd name="T5" fmla="*/ 432 h 3"/>
                <a:gd name="T6" fmla="*/ 216 w 3"/>
                <a:gd name="T7" fmla="*/ 432 h 3"/>
                <a:gd name="T8" fmla="*/ 0 w 3"/>
                <a:gd name="T9" fmla="*/ 216 h 3"/>
                <a:gd name="T10" fmla="*/ 216 w 3"/>
                <a:gd name="T11" fmla="*/ 0 h 3"/>
                <a:gd name="T12" fmla="*/ 648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0"/>
                  </a:moveTo>
                  <a:lnTo>
                    <a:pt x="2" y="3"/>
                  </a:lnTo>
                  <a:lnTo>
                    <a:pt x="1" y="2"/>
                  </a:lnTo>
                  <a:lnTo>
                    <a:pt x="0" y="1"/>
                  </a:lnTo>
                  <a:lnTo>
                    <a:pt x="1" y="0"/>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22" name="Freeform 1398"/>
            <p:cNvSpPr>
              <a:spLocks/>
            </p:cNvSpPr>
            <p:nvPr/>
          </p:nvSpPr>
          <p:spPr bwMode="auto">
            <a:xfrm>
              <a:off x="1579" y="1236"/>
              <a:ext cx="18" cy="18"/>
            </a:xfrm>
            <a:custGeom>
              <a:avLst/>
              <a:gdLst>
                <a:gd name="T0" fmla="*/ 648 w 3"/>
                <a:gd name="T1" fmla="*/ 0 h 3"/>
                <a:gd name="T2" fmla="*/ 432 w 3"/>
                <a:gd name="T3" fmla="*/ 648 h 3"/>
                <a:gd name="T4" fmla="*/ 216 w 3"/>
                <a:gd name="T5" fmla="*/ 432 h 3"/>
                <a:gd name="T6" fmla="*/ 216 w 3"/>
                <a:gd name="T7" fmla="*/ 432 h 3"/>
                <a:gd name="T8" fmla="*/ 0 w 3"/>
                <a:gd name="T9" fmla="*/ 216 h 3"/>
                <a:gd name="T10" fmla="*/ 216 w 3"/>
                <a:gd name="T11" fmla="*/ 0 h 3"/>
                <a:gd name="T12" fmla="*/ 648 w 3"/>
                <a:gd name="T13" fmla="*/ 0 h 3"/>
                <a:gd name="T14" fmla="*/ 0 60000 65536"/>
                <a:gd name="T15" fmla="*/ 0 60000 65536"/>
                <a:gd name="T16" fmla="*/ 0 60000 65536"/>
                <a:gd name="T17" fmla="*/ 0 60000 65536"/>
                <a:gd name="T18" fmla="*/ 0 60000 65536"/>
                <a:gd name="T19" fmla="*/ 0 60000 65536"/>
                <a:gd name="T20" fmla="*/ 0 60000 65536"/>
                <a:gd name="T21" fmla="*/ 0 w 3"/>
                <a:gd name="T22" fmla="*/ 0 h 3"/>
                <a:gd name="T23" fmla="*/ 3 w 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3">
                  <a:moveTo>
                    <a:pt x="3" y="0"/>
                  </a:moveTo>
                  <a:lnTo>
                    <a:pt x="2" y="3"/>
                  </a:lnTo>
                  <a:lnTo>
                    <a:pt x="1" y="2"/>
                  </a:lnTo>
                  <a:lnTo>
                    <a:pt x="0" y="1"/>
                  </a:lnTo>
                  <a:lnTo>
                    <a:pt x="1" y="0"/>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23" name="Freeform 1399"/>
            <p:cNvSpPr>
              <a:spLocks/>
            </p:cNvSpPr>
            <p:nvPr/>
          </p:nvSpPr>
          <p:spPr bwMode="auto">
            <a:xfrm>
              <a:off x="1705" y="1314"/>
              <a:ext cx="12" cy="12"/>
            </a:xfrm>
            <a:custGeom>
              <a:avLst/>
              <a:gdLst>
                <a:gd name="T0" fmla="*/ 0 w 2"/>
                <a:gd name="T1" fmla="*/ 0 h 2"/>
                <a:gd name="T2" fmla="*/ 0 w 2"/>
                <a:gd name="T3" fmla="*/ 216 h 2"/>
                <a:gd name="T4" fmla="*/ 432 w 2"/>
                <a:gd name="T5" fmla="*/ 432 h 2"/>
                <a:gd name="T6" fmla="*/ 432 w 2"/>
                <a:gd name="T7" fmla="*/ 432 h 2"/>
                <a:gd name="T8" fmla="*/ 432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1"/>
                  </a:lnTo>
                  <a:lnTo>
                    <a:pt x="2" y="2"/>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24" name="Freeform 1400"/>
            <p:cNvSpPr>
              <a:spLocks/>
            </p:cNvSpPr>
            <p:nvPr/>
          </p:nvSpPr>
          <p:spPr bwMode="auto">
            <a:xfrm>
              <a:off x="1705" y="1314"/>
              <a:ext cx="12" cy="12"/>
            </a:xfrm>
            <a:custGeom>
              <a:avLst/>
              <a:gdLst>
                <a:gd name="T0" fmla="*/ 0 w 2"/>
                <a:gd name="T1" fmla="*/ 0 h 2"/>
                <a:gd name="T2" fmla="*/ 0 w 2"/>
                <a:gd name="T3" fmla="*/ 216 h 2"/>
                <a:gd name="T4" fmla="*/ 432 w 2"/>
                <a:gd name="T5" fmla="*/ 432 h 2"/>
                <a:gd name="T6" fmla="*/ 432 w 2"/>
                <a:gd name="T7" fmla="*/ 432 h 2"/>
                <a:gd name="T8" fmla="*/ 432 w 2"/>
                <a:gd name="T9" fmla="*/ 216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0" y="1"/>
                  </a:lnTo>
                  <a:lnTo>
                    <a:pt x="2" y="2"/>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25" name="Freeform 1401"/>
            <p:cNvSpPr>
              <a:spLocks/>
            </p:cNvSpPr>
            <p:nvPr/>
          </p:nvSpPr>
          <p:spPr bwMode="auto">
            <a:xfrm>
              <a:off x="1699" y="1326"/>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26" name="Freeform 1402"/>
            <p:cNvSpPr>
              <a:spLocks/>
            </p:cNvSpPr>
            <p:nvPr/>
          </p:nvSpPr>
          <p:spPr bwMode="auto">
            <a:xfrm>
              <a:off x="1699" y="1326"/>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27" name="Freeform 1403"/>
            <p:cNvSpPr>
              <a:spLocks/>
            </p:cNvSpPr>
            <p:nvPr/>
          </p:nvSpPr>
          <p:spPr bwMode="auto">
            <a:xfrm>
              <a:off x="1765" y="1272"/>
              <a:ext cx="18" cy="6"/>
            </a:xfrm>
            <a:custGeom>
              <a:avLst/>
              <a:gdLst>
                <a:gd name="T0" fmla="*/ 0 w 3"/>
                <a:gd name="T1" fmla="*/ 216 h 1"/>
                <a:gd name="T2" fmla="*/ 216 w 3"/>
                <a:gd name="T3" fmla="*/ 0 h 1"/>
                <a:gd name="T4" fmla="*/ 432 w 3"/>
                <a:gd name="T5" fmla="*/ 0 h 1"/>
                <a:gd name="T6" fmla="*/ 648 w 3"/>
                <a:gd name="T7" fmla="*/ 0 h 1"/>
                <a:gd name="T8" fmla="*/ 432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2" y="0"/>
                  </a:lnTo>
                  <a:lnTo>
                    <a:pt x="3" y="0"/>
                  </a:lnTo>
                  <a:lnTo>
                    <a:pt x="2"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28" name="Freeform 1404"/>
            <p:cNvSpPr>
              <a:spLocks/>
            </p:cNvSpPr>
            <p:nvPr/>
          </p:nvSpPr>
          <p:spPr bwMode="auto">
            <a:xfrm>
              <a:off x="1765" y="1272"/>
              <a:ext cx="18" cy="6"/>
            </a:xfrm>
            <a:custGeom>
              <a:avLst/>
              <a:gdLst>
                <a:gd name="T0" fmla="*/ 0 w 3"/>
                <a:gd name="T1" fmla="*/ 216 h 1"/>
                <a:gd name="T2" fmla="*/ 216 w 3"/>
                <a:gd name="T3" fmla="*/ 0 h 1"/>
                <a:gd name="T4" fmla="*/ 432 w 3"/>
                <a:gd name="T5" fmla="*/ 0 h 1"/>
                <a:gd name="T6" fmla="*/ 648 w 3"/>
                <a:gd name="T7" fmla="*/ 0 h 1"/>
                <a:gd name="T8" fmla="*/ 432 w 3"/>
                <a:gd name="T9" fmla="*/ 216 h 1"/>
                <a:gd name="T10" fmla="*/ 0 w 3"/>
                <a:gd name="T11" fmla="*/ 216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0" y="1"/>
                  </a:moveTo>
                  <a:lnTo>
                    <a:pt x="1" y="0"/>
                  </a:lnTo>
                  <a:lnTo>
                    <a:pt x="2" y="0"/>
                  </a:lnTo>
                  <a:lnTo>
                    <a:pt x="3" y="0"/>
                  </a:lnTo>
                  <a:lnTo>
                    <a:pt x="2"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29" name="Freeform 1405"/>
            <p:cNvSpPr>
              <a:spLocks/>
            </p:cNvSpPr>
            <p:nvPr/>
          </p:nvSpPr>
          <p:spPr bwMode="auto">
            <a:xfrm>
              <a:off x="1945" y="1080"/>
              <a:ext cx="846" cy="726"/>
            </a:xfrm>
            <a:custGeom>
              <a:avLst/>
              <a:gdLst>
                <a:gd name="T0" fmla="*/ 12096 w 141"/>
                <a:gd name="T1" fmla="*/ 24624 h 121"/>
                <a:gd name="T2" fmla="*/ 10800 w 141"/>
                <a:gd name="T3" fmla="*/ 22248 h 121"/>
                <a:gd name="T4" fmla="*/ 10368 w 141"/>
                <a:gd name="T5" fmla="*/ 20520 h 121"/>
                <a:gd name="T6" fmla="*/ 9720 w 141"/>
                <a:gd name="T7" fmla="*/ 18576 h 121"/>
                <a:gd name="T8" fmla="*/ 9720 w 141"/>
                <a:gd name="T9" fmla="*/ 17712 h 121"/>
                <a:gd name="T10" fmla="*/ 11232 w 141"/>
                <a:gd name="T11" fmla="*/ 17064 h 121"/>
                <a:gd name="T12" fmla="*/ 9288 w 141"/>
                <a:gd name="T13" fmla="*/ 15120 h 121"/>
                <a:gd name="T14" fmla="*/ 10368 w 141"/>
                <a:gd name="T15" fmla="*/ 14472 h 121"/>
                <a:gd name="T16" fmla="*/ 8856 w 141"/>
                <a:gd name="T17" fmla="*/ 13608 h 121"/>
                <a:gd name="T18" fmla="*/ 7992 w 141"/>
                <a:gd name="T19" fmla="*/ 11232 h 121"/>
                <a:gd name="T20" fmla="*/ 4968 w 141"/>
                <a:gd name="T21" fmla="*/ 9720 h 121"/>
                <a:gd name="T22" fmla="*/ 3024 w 141"/>
                <a:gd name="T23" fmla="*/ 9720 h 121"/>
                <a:gd name="T24" fmla="*/ 1512 w 141"/>
                <a:gd name="T25" fmla="*/ 9288 h 121"/>
                <a:gd name="T26" fmla="*/ 3240 w 141"/>
                <a:gd name="T27" fmla="*/ 9072 h 121"/>
                <a:gd name="T28" fmla="*/ 2376 w 141"/>
                <a:gd name="T29" fmla="*/ 8424 h 121"/>
                <a:gd name="T30" fmla="*/ 0 w 141"/>
                <a:gd name="T31" fmla="*/ 7776 h 121"/>
                <a:gd name="T32" fmla="*/ 2376 w 141"/>
                <a:gd name="T33" fmla="*/ 6912 h 121"/>
                <a:gd name="T34" fmla="*/ 3672 w 141"/>
                <a:gd name="T35" fmla="*/ 5832 h 121"/>
                <a:gd name="T36" fmla="*/ 4968 w 141"/>
                <a:gd name="T37" fmla="*/ 4536 h 121"/>
                <a:gd name="T38" fmla="*/ 5832 w 141"/>
                <a:gd name="T39" fmla="*/ 3240 h 121"/>
                <a:gd name="T40" fmla="*/ 8208 w 141"/>
                <a:gd name="T41" fmla="*/ 2592 h 121"/>
                <a:gd name="T42" fmla="*/ 10368 w 141"/>
                <a:gd name="T43" fmla="*/ 3024 h 121"/>
                <a:gd name="T44" fmla="*/ 11880 w 141"/>
                <a:gd name="T45" fmla="*/ 2376 h 121"/>
                <a:gd name="T46" fmla="*/ 14472 w 141"/>
                <a:gd name="T47" fmla="*/ 2592 h 121"/>
                <a:gd name="T48" fmla="*/ 15120 w 141"/>
                <a:gd name="T49" fmla="*/ 2160 h 121"/>
                <a:gd name="T50" fmla="*/ 13824 w 141"/>
                <a:gd name="T51" fmla="*/ 1512 h 121"/>
                <a:gd name="T52" fmla="*/ 14256 w 141"/>
                <a:gd name="T53" fmla="*/ 864 h 121"/>
                <a:gd name="T54" fmla="*/ 16848 w 141"/>
                <a:gd name="T55" fmla="*/ 1296 h 121"/>
                <a:gd name="T56" fmla="*/ 16848 w 141"/>
                <a:gd name="T57" fmla="*/ 432 h 121"/>
                <a:gd name="T58" fmla="*/ 18792 w 141"/>
                <a:gd name="T59" fmla="*/ 216 h 121"/>
                <a:gd name="T60" fmla="*/ 21600 w 141"/>
                <a:gd name="T61" fmla="*/ 432 h 121"/>
                <a:gd name="T62" fmla="*/ 19440 w 141"/>
                <a:gd name="T63" fmla="*/ 1080 h 121"/>
                <a:gd name="T64" fmla="*/ 20304 w 141"/>
                <a:gd name="T65" fmla="*/ 1296 h 121"/>
                <a:gd name="T66" fmla="*/ 24408 w 141"/>
                <a:gd name="T67" fmla="*/ 1512 h 121"/>
                <a:gd name="T68" fmla="*/ 22896 w 141"/>
                <a:gd name="T69" fmla="*/ 2808 h 121"/>
                <a:gd name="T70" fmla="*/ 21168 w 141"/>
                <a:gd name="T71" fmla="*/ 3024 h 121"/>
                <a:gd name="T72" fmla="*/ 23112 w 141"/>
                <a:gd name="T73" fmla="*/ 3672 h 121"/>
                <a:gd name="T74" fmla="*/ 24624 w 141"/>
                <a:gd name="T75" fmla="*/ 4752 h 121"/>
                <a:gd name="T76" fmla="*/ 26784 w 141"/>
                <a:gd name="T77" fmla="*/ 3672 h 121"/>
                <a:gd name="T78" fmla="*/ 29592 w 141"/>
                <a:gd name="T79" fmla="*/ 4320 h 121"/>
                <a:gd name="T80" fmla="*/ 26568 w 141"/>
                <a:gd name="T81" fmla="*/ 4752 h 121"/>
                <a:gd name="T82" fmla="*/ 27864 w 141"/>
                <a:gd name="T83" fmla="*/ 5400 h 121"/>
                <a:gd name="T84" fmla="*/ 27648 w 141"/>
                <a:gd name="T85" fmla="*/ 5400 h 121"/>
                <a:gd name="T86" fmla="*/ 25704 w 141"/>
                <a:gd name="T87" fmla="*/ 8208 h 121"/>
                <a:gd name="T88" fmla="*/ 27648 w 141"/>
                <a:gd name="T89" fmla="*/ 8640 h 121"/>
                <a:gd name="T90" fmla="*/ 25920 w 141"/>
                <a:gd name="T91" fmla="*/ 9720 h 121"/>
                <a:gd name="T92" fmla="*/ 26136 w 141"/>
                <a:gd name="T93" fmla="*/ 10368 h 121"/>
                <a:gd name="T94" fmla="*/ 26784 w 141"/>
                <a:gd name="T95" fmla="*/ 11448 h 121"/>
                <a:gd name="T96" fmla="*/ 25920 w 141"/>
                <a:gd name="T97" fmla="*/ 12096 h 121"/>
                <a:gd name="T98" fmla="*/ 24192 w 141"/>
                <a:gd name="T99" fmla="*/ 12312 h 121"/>
                <a:gd name="T100" fmla="*/ 23976 w 141"/>
                <a:gd name="T101" fmla="*/ 13176 h 121"/>
                <a:gd name="T102" fmla="*/ 25704 w 141"/>
                <a:gd name="T103" fmla="*/ 14472 h 121"/>
                <a:gd name="T104" fmla="*/ 22896 w 141"/>
                <a:gd name="T105" fmla="*/ 14040 h 121"/>
                <a:gd name="T106" fmla="*/ 22032 w 141"/>
                <a:gd name="T107" fmla="*/ 15336 h 121"/>
                <a:gd name="T108" fmla="*/ 23544 w 141"/>
                <a:gd name="T109" fmla="*/ 15768 h 121"/>
                <a:gd name="T110" fmla="*/ 24192 w 141"/>
                <a:gd name="T111" fmla="*/ 16416 h 121"/>
                <a:gd name="T112" fmla="*/ 21168 w 141"/>
                <a:gd name="T113" fmla="*/ 17496 h 121"/>
                <a:gd name="T114" fmla="*/ 18792 w 141"/>
                <a:gd name="T115" fmla="*/ 19224 h 121"/>
                <a:gd name="T116" fmla="*/ 16416 w 141"/>
                <a:gd name="T117" fmla="*/ 20520 h 121"/>
                <a:gd name="T118" fmla="*/ 15768 w 141"/>
                <a:gd name="T119" fmla="*/ 22464 h 121"/>
                <a:gd name="T120" fmla="*/ 14688 w 141"/>
                <a:gd name="T121" fmla="*/ 25488 h 1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1"/>
                <a:gd name="T184" fmla="*/ 0 h 121"/>
                <a:gd name="T185" fmla="*/ 141 w 141"/>
                <a:gd name="T186" fmla="*/ 121 h 1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1" h="121">
                  <a:moveTo>
                    <a:pt x="68" y="121"/>
                  </a:moveTo>
                  <a:lnTo>
                    <a:pt x="67" y="120"/>
                  </a:lnTo>
                  <a:lnTo>
                    <a:pt x="66" y="121"/>
                  </a:lnTo>
                  <a:lnTo>
                    <a:pt x="65" y="120"/>
                  </a:lnTo>
                  <a:lnTo>
                    <a:pt x="66" y="118"/>
                  </a:lnTo>
                  <a:lnTo>
                    <a:pt x="63" y="117"/>
                  </a:lnTo>
                  <a:lnTo>
                    <a:pt x="62" y="116"/>
                  </a:lnTo>
                  <a:lnTo>
                    <a:pt x="59" y="116"/>
                  </a:lnTo>
                  <a:lnTo>
                    <a:pt x="58" y="117"/>
                  </a:lnTo>
                  <a:lnTo>
                    <a:pt x="58" y="115"/>
                  </a:lnTo>
                  <a:lnTo>
                    <a:pt x="56" y="114"/>
                  </a:lnTo>
                  <a:lnTo>
                    <a:pt x="56" y="113"/>
                  </a:lnTo>
                  <a:lnTo>
                    <a:pt x="55" y="112"/>
                  </a:lnTo>
                  <a:lnTo>
                    <a:pt x="54" y="111"/>
                  </a:lnTo>
                  <a:lnTo>
                    <a:pt x="54" y="110"/>
                  </a:lnTo>
                  <a:lnTo>
                    <a:pt x="52" y="109"/>
                  </a:lnTo>
                  <a:lnTo>
                    <a:pt x="52" y="108"/>
                  </a:lnTo>
                  <a:lnTo>
                    <a:pt x="53" y="107"/>
                  </a:lnTo>
                  <a:lnTo>
                    <a:pt x="52" y="107"/>
                  </a:lnTo>
                  <a:lnTo>
                    <a:pt x="52" y="106"/>
                  </a:lnTo>
                  <a:lnTo>
                    <a:pt x="51" y="104"/>
                  </a:lnTo>
                  <a:lnTo>
                    <a:pt x="50" y="103"/>
                  </a:lnTo>
                  <a:lnTo>
                    <a:pt x="50" y="101"/>
                  </a:lnTo>
                  <a:lnTo>
                    <a:pt x="52" y="101"/>
                  </a:lnTo>
                  <a:lnTo>
                    <a:pt x="52" y="100"/>
                  </a:lnTo>
                  <a:lnTo>
                    <a:pt x="52" y="98"/>
                  </a:lnTo>
                  <a:lnTo>
                    <a:pt x="53" y="99"/>
                  </a:lnTo>
                  <a:lnTo>
                    <a:pt x="54" y="98"/>
                  </a:lnTo>
                  <a:lnTo>
                    <a:pt x="52" y="96"/>
                  </a:lnTo>
                  <a:lnTo>
                    <a:pt x="51" y="97"/>
                  </a:lnTo>
                  <a:lnTo>
                    <a:pt x="49" y="99"/>
                  </a:lnTo>
                  <a:lnTo>
                    <a:pt x="48" y="99"/>
                  </a:lnTo>
                  <a:lnTo>
                    <a:pt x="49" y="97"/>
                  </a:lnTo>
                  <a:lnTo>
                    <a:pt x="48" y="95"/>
                  </a:lnTo>
                  <a:lnTo>
                    <a:pt x="49" y="94"/>
                  </a:lnTo>
                  <a:lnTo>
                    <a:pt x="46" y="92"/>
                  </a:lnTo>
                  <a:lnTo>
                    <a:pt x="47" y="92"/>
                  </a:lnTo>
                  <a:lnTo>
                    <a:pt x="48" y="92"/>
                  </a:lnTo>
                  <a:lnTo>
                    <a:pt x="47" y="90"/>
                  </a:lnTo>
                  <a:lnTo>
                    <a:pt x="46" y="90"/>
                  </a:lnTo>
                  <a:lnTo>
                    <a:pt x="45" y="89"/>
                  </a:lnTo>
                  <a:lnTo>
                    <a:pt x="46" y="87"/>
                  </a:lnTo>
                  <a:lnTo>
                    <a:pt x="47" y="87"/>
                  </a:lnTo>
                  <a:lnTo>
                    <a:pt x="47" y="86"/>
                  </a:lnTo>
                  <a:lnTo>
                    <a:pt x="46" y="86"/>
                  </a:lnTo>
                  <a:lnTo>
                    <a:pt x="45" y="86"/>
                  </a:lnTo>
                  <a:lnTo>
                    <a:pt x="44" y="85"/>
                  </a:lnTo>
                  <a:lnTo>
                    <a:pt x="45" y="84"/>
                  </a:lnTo>
                  <a:lnTo>
                    <a:pt x="48" y="83"/>
                  </a:lnTo>
                  <a:lnTo>
                    <a:pt x="50" y="83"/>
                  </a:lnTo>
                  <a:lnTo>
                    <a:pt x="51" y="84"/>
                  </a:lnTo>
                  <a:lnTo>
                    <a:pt x="52" y="83"/>
                  </a:lnTo>
                  <a:lnTo>
                    <a:pt x="52" y="82"/>
                  </a:lnTo>
                  <a:lnTo>
                    <a:pt x="49" y="82"/>
                  </a:lnTo>
                  <a:lnTo>
                    <a:pt x="48" y="82"/>
                  </a:lnTo>
                  <a:lnTo>
                    <a:pt x="46" y="83"/>
                  </a:lnTo>
                  <a:lnTo>
                    <a:pt x="45" y="83"/>
                  </a:lnTo>
                  <a:lnTo>
                    <a:pt x="45" y="82"/>
                  </a:lnTo>
                  <a:lnTo>
                    <a:pt x="47" y="81"/>
                  </a:lnTo>
                  <a:lnTo>
                    <a:pt x="49" y="81"/>
                  </a:lnTo>
                  <a:lnTo>
                    <a:pt x="52" y="82"/>
                  </a:lnTo>
                  <a:lnTo>
                    <a:pt x="52" y="81"/>
                  </a:lnTo>
                  <a:lnTo>
                    <a:pt x="51" y="81"/>
                  </a:lnTo>
                  <a:lnTo>
                    <a:pt x="50" y="80"/>
                  </a:lnTo>
                  <a:lnTo>
                    <a:pt x="48" y="81"/>
                  </a:lnTo>
                  <a:lnTo>
                    <a:pt x="47" y="81"/>
                  </a:lnTo>
                  <a:lnTo>
                    <a:pt x="47" y="80"/>
                  </a:lnTo>
                  <a:lnTo>
                    <a:pt x="49" y="79"/>
                  </a:lnTo>
                  <a:lnTo>
                    <a:pt x="52" y="79"/>
                  </a:lnTo>
                  <a:lnTo>
                    <a:pt x="51" y="78"/>
                  </a:lnTo>
                  <a:lnTo>
                    <a:pt x="51" y="77"/>
                  </a:lnTo>
                  <a:lnTo>
                    <a:pt x="53" y="76"/>
                  </a:lnTo>
                  <a:lnTo>
                    <a:pt x="52" y="75"/>
                  </a:lnTo>
                  <a:lnTo>
                    <a:pt x="53" y="75"/>
                  </a:lnTo>
                  <a:lnTo>
                    <a:pt x="53" y="74"/>
                  </a:lnTo>
                  <a:lnTo>
                    <a:pt x="51" y="74"/>
                  </a:lnTo>
                  <a:lnTo>
                    <a:pt x="48" y="74"/>
                  </a:lnTo>
                  <a:lnTo>
                    <a:pt x="46" y="72"/>
                  </a:lnTo>
                  <a:lnTo>
                    <a:pt x="44" y="72"/>
                  </a:lnTo>
                  <a:lnTo>
                    <a:pt x="43" y="71"/>
                  </a:lnTo>
                  <a:lnTo>
                    <a:pt x="43" y="70"/>
                  </a:lnTo>
                  <a:lnTo>
                    <a:pt x="45" y="71"/>
                  </a:lnTo>
                  <a:lnTo>
                    <a:pt x="47" y="71"/>
                  </a:lnTo>
                  <a:lnTo>
                    <a:pt x="48" y="71"/>
                  </a:lnTo>
                  <a:lnTo>
                    <a:pt x="51" y="72"/>
                  </a:lnTo>
                  <a:lnTo>
                    <a:pt x="52" y="72"/>
                  </a:lnTo>
                  <a:lnTo>
                    <a:pt x="50" y="71"/>
                  </a:lnTo>
                  <a:lnTo>
                    <a:pt x="51" y="71"/>
                  </a:lnTo>
                  <a:lnTo>
                    <a:pt x="50" y="70"/>
                  </a:lnTo>
                  <a:lnTo>
                    <a:pt x="51" y="69"/>
                  </a:lnTo>
                  <a:lnTo>
                    <a:pt x="49" y="69"/>
                  </a:lnTo>
                  <a:lnTo>
                    <a:pt x="47" y="68"/>
                  </a:lnTo>
                  <a:lnTo>
                    <a:pt x="48" y="67"/>
                  </a:lnTo>
                  <a:lnTo>
                    <a:pt x="46" y="66"/>
                  </a:lnTo>
                  <a:lnTo>
                    <a:pt x="46" y="65"/>
                  </a:lnTo>
                  <a:lnTo>
                    <a:pt x="45" y="65"/>
                  </a:lnTo>
                  <a:lnTo>
                    <a:pt x="45" y="66"/>
                  </a:lnTo>
                  <a:lnTo>
                    <a:pt x="44" y="66"/>
                  </a:lnTo>
                  <a:lnTo>
                    <a:pt x="44" y="68"/>
                  </a:lnTo>
                  <a:lnTo>
                    <a:pt x="42" y="67"/>
                  </a:lnTo>
                  <a:lnTo>
                    <a:pt x="40" y="67"/>
                  </a:lnTo>
                  <a:lnTo>
                    <a:pt x="42" y="66"/>
                  </a:lnTo>
                  <a:lnTo>
                    <a:pt x="41" y="65"/>
                  </a:lnTo>
                  <a:lnTo>
                    <a:pt x="41" y="64"/>
                  </a:lnTo>
                  <a:lnTo>
                    <a:pt x="41" y="63"/>
                  </a:lnTo>
                  <a:lnTo>
                    <a:pt x="43" y="63"/>
                  </a:lnTo>
                  <a:lnTo>
                    <a:pt x="42" y="61"/>
                  </a:lnTo>
                  <a:lnTo>
                    <a:pt x="40" y="61"/>
                  </a:lnTo>
                  <a:lnTo>
                    <a:pt x="41" y="59"/>
                  </a:lnTo>
                  <a:lnTo>
                    <a:pt x="39" y="57"/>
                  </a:lnTo>
                  <a:lnTo>
                    <a:pt x="40" y="56"/>
                  </a:lnTo>
                  <a:lnTo>
                    <a:pt x="39" y="56"/>
                  </a:lnTo>
                  <a:lnTo>
                    <a:pt x="38" y="54"/>
                  </a:lnTo>
                  <a:lnTo>
                    <a:pt x="39" y="53"/>
                  </a:lnTo>
                  <a:lnTo>
                    <a:pt x="38" y="53"/>
                  </a:lnTo>
                  <a:lnTo>
                    <a:pt x="37" y="52"/>
                  </a:lnTo>
                  <a:lnTo>
                    <a:pt x="34" y="49"/>
                  </a:lnTo>
                  <a:lnTo>
                    <a:pt x="33" y="49"/>
                  </a:lnTo>
                  <a:lnTo>
                    <a:pt x="33" y="48"/>
                  </a:lnTo>
                  <a:lnTo>
                    <a:pt x="31" y="47"/>
                  </a:lnTo>
                  <a:lnTo>
                    <a:pt x="30" y="47"/>
                  </a:lnTo>
                  <a:lnTo>
                    <a:pt x="29" y="46"/>
                  </a:lnTo>
                  <a:lnTo>
                    <a:pt x="28" y="46"/>
                  </a:lnTo>
                  <a:lnTo>
                    <a:pt x="27" y="46"/>
                  </a:lnTo>
                  <a:lnTo>
                    <a:pt x="25" y="45"/>
                  </a:lnTo>
                  <a:lnTo>
                    <a:pt x="24" y="46"/>
                  </a:lnTo>
                  <a:lnTo>
                    <a:pt x="23" y="45"/>
                  </a:lnTo>
                  <a:lnTo>
                    <a:pt x="22" y="45"/>
                  </a:lnTo>
                  <a:lnTo>
                    <a:pt x="22" y="46"/>
                  </a:lnTo>
                  <a:lnTo>
                    <a:pt x="21" y="46"/>
                  </a:lnTo>
                  <a:lnTo>
                    <a:pt x="21" y="45"/>
                  </a:lnTo>
                  <a:lnTo>
                    <a:pt x="20" y="45"/>
                  </a:lnTo>
                  <a:lnTo>
                    <a:pt x="19" y="46"/>
                  </a:lnTo>
                  <a:lnTo>
                    <a:pt x="18" y="46"/>
                  </a:lnTo>
                  <a:lnTo>
                    <a:pt x="17" y="46"/>
                  </a:lnTo>
                  <a:lnTo>
                    <a:pt x="17" y="45"/>
                  </a:lnTo>
                  <a:lnTo>
                    <a:pt x="16" y="45"/>
                  </a:lnTo>
                  <a:lnTo>
                    <a:pt x="15" y="46"/>
                  </a:lnTo>
                  <a:lnTo>
                    <a:pt x="14" y="45"/>
                  </a:lnTo>
                  <a:lnTo>
                    <a:pt x="13" y="45"/>
                  </a:lnTo>
                  <a:lnTo>
                    <a:pt x="13" y="46"/>
                  </a:lnTo>
                  <a:lnTo>
                    <a:pt x="15" y="46"/>
                  </a:lnTo>
                  <a:lnTo>
                    <a:pt x="15" y="47"/>
                  </a:lnTo>
                  <a:lnTo>
                    <a:pt x="13" y="47"/>
                  </a:lnTo>
                  <a:lnTo>
                    <a:pt x="12" y="46"/>
                  </a:lnTo>
                  <a:lnTo>
                    <a:pt x="9" y="46"/>
                  </a:lnTo>
                  <a:lnTo>
                    <a:pt x="8" y="45"/>
                  </a:lnTo>
                  <a:lnTo>
                    <a:pt x="10" y="44"/>
                  </a:lnTo>
                  <a:lnTo>
                    <a:pt x="11" y="44"/>
                  </a:lnTo>
                  <a:lnTo>
                    <a:pt x="11" y="43"/>
                  </a:lnTo>
                  <a:lnTo>
                    <a:pt x="7" y="43"/>
                  </a:lnTo>
                  <a:lnTo>
                    <a:pt x="8" y="42"/>
                  </a:lnTo>
                  <a:lnTo>
                    <a:pt x="7" y="42"/>
                  </a:lnTo>
                  <a:lnTo>
                    <a:pt x="6" y="43"/>
                  </a:lnTo>
                  <a:lnTo>
                    <a:pt x="5" y="43"/>
                  </a:lnTo>
                  <a:lnTo>
                    <a:pt x="4" y="42"/>
                  </a:lnTo>
                  <a:lnTo>
                    <a:pt x="6" y="41"/>
                  </a:lnTo>
                  <a:lnTo>
                    <a:pt x="8" y="41"/>
                  </a:lnTo>
                  <a:lnTo>
                    <a:pt x="9" y="41"/>
                  </a:lnTo>
                  <a:lnTo>
                    <a:pt x="11" y="41"/>
                  </a:lnTo>
                  <a:lnTo>
                    <a:pt x="12" y="41"/>
                  </a:lnTo>
                  <a:lnTo>
                    <a:pt x="14" y="42"/>
                  </a:lnTo>
                  <a:lnTo>
                    <a:pt x="15" y="42"/>
                  </a:lnTo>
                  <a:lnTo>
                    <a:pt x="15" y="41"/>
                  </a:lnTo>
                  <a:lnTo>
                    <a:pt x="12" y="41"/>
                  </a:lnTo>
                  <a:lnTo>
                    <a:pt x="10" y="41"/>
                  </a:lnTo>
                  <a:lnTo>
                    <a:pt x="12" y="40"/>
                  </a:lnTo>
                  <a:lnTo>
                    <a:pt x="13" y="40"/>
                  </a:lnTo>
                  <a:lnTo>
                    <a:pt x="15" y="40"/>
                  </a:lnTo>
                  <a:lnTo>
                    <a:pt x="16" y="40"/>
                  </a:lnTo>
                  <a:lnTo>
                    <a:pt x="15" y="39"/>
                  </a:lnTo>
                  <a:lnTo>
                    <a:pt x="14" y="39"/>
                  </a:lnTo>
                  <a:lnTo>
                    <a:pt x="13" y="39"/>
                  </a:lnTo>
                  <a:lnTo>
                    <a:pt x="11" y="39"/>
                  </a:lnTo>
                  <a:lnTo>
                    <a:pt x="10" y="39"/>
                  </a:lnTo>
                  <a:lnTo>
                    <a:pt x="9" y="40"/>
                  </a:lnTo>
                  <a:lnTo>
                    <a:pt x="7" y="39"/>
                  </a:lnTo>
                  <a:lnTo>
                    <a:pt x="6" y="39"/>
                  </a:lnTo>
                  <a:lnTo>
                    <a:pt x="5" y="38"/>
                  </a:lnTo>
                  <a:lnTo>
                    <a:pt x="3" y="38"/>
                  </a:lnTo>
                  <a:lnTo>
                    <a:pt x="2" y="38"/>
                  </a:lnTo>
                  <a:lnTo>
                    <a:pt x="0" y="37"/>
                  </a:lnTo>
                  <a:lnTo>
                    <a:pt x="0" y="36"/>
                  </a:lnTo>
                  <a:lnTo>
                    <a:pt x="0" y="35"/>
                  </a:lnTo>
                  <a:lnTo>
                    <a:pt x="1" y="35"/>
                  </a:lnTo>
                  <a:lnTo>
                    <a:pt x="2" y="34"/>
                  </a:lnTo>
                  <a:lnTo>
                    <a:pt x="4" y="34"/>
                  </a:lnTo>
                  <a:lnTo>
                    <a:pt x="5" y="34"/>
                  </a:lnTo>
                  <a:lnTo>
                    <a:pt x="7" y="33"/>
                  </a:lnTo>
                  <a:lnTo>
                    <a:pt x="9" y="33"/>
                  </a:lnTo>
                  <a:lnTo>
                    <a:pt x="10" y="33"/>
                  </a:lnTo>
                  <a:lnTo>
                    <a:pt x="9" y="32"/>
                  </a:lnTo>
                  <a:lnTo>
                    <a:pt x="10" y="32"/>
                  </a:lnTo>
                  <a:lnTo>
                    <a:pt x="11" y="32"/>
                  </a:lnTo>
                  <a:lnTo>
                    <a:pt x="15" y="32"/>
                  </a:lnTo>
                  <a:lnTo>
                    <a:pt x="16" y="32"/>
                  </a:lnTo>
                  <a:lnTo>
                    <a:pt x="19" y="29"/>
                  </a:lnTo>
                  <a:lnTo>
                    <a:pt x="18" y="28"/>
                  </a:lnTo>
                  <a:lnTo>
                    <a:pt x="20" y="28"/>
                  </a:lnTo>
                  <a:lnTo>
                    <a:pt x="19" y="27"/>
                  </a:lnTo>
                  <a:lnTo>
                    <a:pt x="20" y="27"/>
                  </a:lnTo>
                  <a:lnTo>
                    <a:pt x="21" y="26"/>
                  </a:lnTo>
                  <a:lnTo>
                    <a:pt x="20" y="26"/>
                  </a:lnTo>
                  <a:lnTo>
                    <a:pt x="18" y="26"/>
                  </a:lnTo>
                  <a:lnTo>
                    <a:pt x="17" y="27"/>
                  </a:lnTo>
                  <a:lnTo>
                    <a:pt x="13" y="26"/>
                  </a:lnTo>
                  <a:lnTo>
                    <a:pt x="13" y="25"/>
                  </a:lnTo>
                  <a:lnTo>
                    <a:pt x="13" y="24"/>
                  </a:lnTo>
                  <a:lnTo>
                    <a:pt x="15" y="24"/>
                  </a:lnTo>
                  <a:lnTo>
                    <a:pt x="16" y="23"/>
                  </a:lnTo>
                  <a:lnTo>
                    <a:pt x="17" y="23"/>
                  </a:lnTo>
                  <a:lnTo>
                    <a:pt x="17" y="22"/>
                  </a:lnTo>
                  <a:lnTo>
                    <a:pt x="21" y="20"/>
                  </a:lnTo>
                  <a:lnTo>
                    <a:pt x="22" y="21"/>
                  </a:lnTo>
                  <a:lnTo>
                    <a:pt x="23" y="21"/>
                  </a:lnTo>
                  <a:lnTo>
                    <a:pt x="23" y="19"/>
                  </a:lnTo>
                  <a:lnTo>
                    <a:pt x="24" y="20"/>
                  </a:lnTo>
                  <a:lnTo>
                    <a:pt x="25" y="20"/>
                  </a:lnTo>
                  <a:lnTo>
                    <a:pt x="27" y="19"/>
                  </a:lnTo>
                  <a:lnTo>
                    <a:pt x="27" y="18"/>
                  </a:lnTo>
                  <a:lnTo>
                    <a:pt x="26" y="18"/>
                  </a:lnTo>
                  <a:lnTo>
                    <a:pt x="27" y="17"/>
                  </a:lnTo>
                  <a:lnTo>
                    <a:pt x="26" y="17"/>
                  </a:lnTo>
                  <a:lnTo>
                    <a:pt x="26" y="16"/>
                  </a:lnTo>
                  <a:lnTo>
                    <a:pt x="25" y="15"/>
                  </a:lnTo>
                  <a:lnTo>
                    <a:pt x="26" y="15"/>
                  </a:lnTo>
                  <a:lnTo>
                    <a:pt x="27" y="15"/>
                  </a:lnTo>
                  <a:lnTo>
                    <a:pt x="30" y="15"/>
                  </a:lnTo>
                  <a:lnTo>
                    <a:pt x="31" y="15"/>
                  </a:lnTo>
                  <a:lnTo>
                    <a:pt x="31" y="16"/>
                  </a:lnTo>
                  <a:lnTo>
                    <a:pt x="35" y="17"/>
                  </a:lnTo>
                  <a:lnTo>
                    <a:pt x="35" y="16"/>
                  </a:lnTo>
                  <a:lnTo>
                    <a:pt x="33" y="15"/>
                  </a:lnTo>
                  <a:lnTo>
                    <a:pt x="32" y="15"/>
                  </a:lnTo>
                  <a:lnTo>
                    <a:pt x="30" y="14"/>
                  </a:lnTo>
                  <a:lnTo>
                    <a:pt x="31" y="13"/>
                  </a:lnTo>
                  <a:lnTo>
                    <a:pt x="35" y="13"/>
                  </a:lnTo>
                  <a:lnTo>
                    <a:pt x="36" y="13"/>
                  </a:lnTo>
                  <a:lnTo>
                    <a:pt x="38" y="12"/>
                  </a:lnTo>
                  <a:lnTo>
                    <a:pt x="40" y="12"/>
                  </a:lnTo>
                  <a:lnTo>
                    <a:pt x="40" y="11"/>
                  </a:lnTo>
                  <a:lnTo>
                    <a:pt x="42" y="11"/>
                  </a:lnTo>
                  <a:lnTo>
                    <a:pt x="43" y="11"/>
                  </a:lnTo>
                  <a:lnTo>
                    <a:pt x="44" y="13"/>
                  </a:lnTo>
                  <a:lnTo>
                    <a:pt x="43" y="17"/>
                  </a:lnTo>
                  <a:lnTo>
                    <a:pt x="44" y="17"/>
                  </a:lnTo>
                  <a:lnTo>
                    <a:pt x="46" y="15"/>
                  </a:lnTo>
                  <a:lnTo>
                    <a:pt x="45" y="14"/>
                  </a:lnTo>
                  <a:lnTo>
                    <a:pt x="46" y="14"/>
                  </a:lnTo>
                  <a:lnTo>
                    <a:pt x="48" y="14"/>
                  </a:lnTo>
                  <a:lnTo>
                    <a:pt x="53" y="17"/>
                  </a:lnTo>
                  <a:lnTo>
                    <a:pt x="54" y="16"/>
                  </a:lnTo>
                  <a:lnTo>
                    <a:pt x="50" y="14"/>
                  </a:lnTo>
                  <a:lnTo>
                    <a:pt x="53" y="14"/>
                  </a:lnTo>
                  <a:lnTo>
                    <a:pt x="52" y="14"/>
                  </a:lnTo>
                  <a:lnTo>
                    <a:pt x="50" y="13"/>
                  </a:lnTo>
                  <a:lnTo>
                    <a:pt x="50" y="11"/>
                  </a:lnTo>
                  <a:lnTo>
                    <a:pt x="50" y="10"/>
                  </a:lnTo>
                  <a:lnTo>
                    <a:pt x="53" y="10"/>
                  </a:lnTo>
                  <a:lnTo>
                    <a:pt x="55" y="11"/>
                  </a:lnTo>
                  <a:lnTo>
                    <a:pt x="57" y="12"/>
                  </a:lnTo>
                  <a:lnTo>
                    <a:pt x="59" y="13"/>
                  </a:lnTo>
                  <a:lnTo>
                    <a:pt x="61" y="13"/>
                  </a:lnTo>
                  <a:lnTo>
                    <a:pt x="64" y="15"/>
                  </a:lnTo>
                  <a:lnTo>
                    <a:pt x="65" y="15"/>
                  </a:lnTo>
                  <a:lnTo>
                    <a:pt x="64" y="14"/>
                  </a:lnTo>
                  <a:lnTo>
                    <a:pt x="64" y="12"/>
                  </a:lnTo>
                  <a:lnTo>
                    <a:pt x="67" y="12"/>
                  </a:lnTo>
                  <a:lnTo>
                    <a:pt x="68" y="12"/>
                  </a:lnTo>
                  <a:lnTo>
                    <a:pt x="69" y="12"/>
                  </a:lnTo>
                  <a:lnTo>
                    <a:pt x="66" y="11"/>
                  </a:lnTo>
                  <a:lnTo>
                    <a:pt x="63" y="8"/>
                  </a:lnTo>
                  <a:lnTo>
                    <a:pt x="61" y="8"/>
                  </a:lnTo>
                  <a:lnTo>
                    <a:pt x="63" y="8"/>
                  </a:lnTo>
                  <a:lnTo>
                    <a:pt x="66" y="8"/>
                  </a:lnTo>
                  <a:lnTo>
                    <a:pt x="69" y="8"/>
                  </a:lnTo>
                  <a:lnTo>
                    <a:pt x="70" y="8"/>
                  </a:lnTo>
                  <a:lnTo>
                    <a:pt x="70" y="9"/>
                  </a:lnTo>
                  <a:lnTo>
                    <a:pt x="70" y="10"/>
                  </a:lnTo>
                  <a:lnTo>
                    <a:pt x="71" y="10"/>
                  </a:lnTo>
                  <a:lnTo>
                    <a:pt x="71" y="9"/>
                  </a:lnTo>
                  <a:lnTo>
                    <a:pt x="71" y="8"/>
                  </a:lnTo>
                  <a:lnTo>
                    <a:pt x="73" y="9"/>
                  </a:lnTo>
                  <a:lnTo>
                    <a:pt x="74" y="10"/>
                  </a:lnTo>
                  <a:lnTo>
                    <a:pt x="75" y="11"/>
                  </a:lnTo>
                  <a:lnTo>
                    <a:pt x="75" y="10"/>
                  </a:lnTo>
                  <a:lnTo>
                    <a:pt x="74" y="8"/>
                  </a:lnTo>
                  <a:lnTo>
                    <a:pt x="72" y="8"/>
                  </a:lnTo>
                  <a:lnTo>
                    <a:pt x="68" y="7"/>
                  </a:lnTo>
                  <a:lnTo>
                    <a:pt x="64" y="7"/>
                  </a:lnTo>
                  <a:lnTo>
                    <a:pt x="66" y="7"/>
                  </a:lnTo>
                  <a:lnTo>
                    <a:pt x="66" y="6"/>
                  </a:lnTo>
                  <a:lnTo>
                    <a:pt x="64" y="6"/>
                  </a:lnTo>
                  <a:lnTo>
                    <a:pt x="62" y="5"/>
                  </a:lnTo>
                  <a:lnTo>
                    <a:pt x="63" y="5"/>
                  </a:lnTo>
                  <a:lnTo>
                    <a:pt x="65" y="5"/>
                  </a:lnTo>
                  <a:lnTo>
                    <a:pt x="67" y="5"/>
                  </a:lnTo>
                  <a:lnTo>
                    <a:pt x="68" y="5"/>
                  </a:lnTo>
                  <a:lnTo>
                    <a:pt x="66" y="4"/>
                  </a:lnTo>
                  <a:lnTo>
                    <a:pt x="68" y="4"/>
                  </a:lnTo>
                  <a:lnTo>
                    <a:pt x="70" y="4"/>
                  </a:lnTo>
                  <a:lnTo>
                    <a:pt x="71" y="5"/>
                  </a:lnTo>
                  <a:lnTo>
                    <a:pt x="72" y="5"/>
                  </a:lnTo>
                  <a:lnTo>
                    <a:pt x="73" y="6"/>
                  </a:lnTo>
                  <a:lnTo>
                    <a:pt x="76" y="6"/>
                  </a:lnTo>
                  <a:lnTo>
                    <a:pt x="77" y="7"/>
                  </a:lnTo>
                  <a:lnTo>
                    <a:pt x="78" y="8"/>
                  </a:lnTo>
                  <a:lnTo>
                    <a:pt x="79" y="8"/>
                  </a:lnTo>
                  <a:lnTo>
                    <a:pt x="79" y="7"/>
                  </a:lnTo>
                  <a:lnTo>
                    <a:pt x="77" y="6"/>
                  </a:lnTo>
                  <a:lnTo>
                    <a:pt x="78" y="6"/>
                  </a:lnTo>
                  <a:lnTo>
                    <a:pt x="80" y="6"/>
                  </a:lnTo>
                  <a:lnTo>
                    <a:pt x="81" y="6"/>
                  </a:lnTo>
                  <a:lnTo>
                    <a:pt x="78" y="6"/>
                  </a:lnTo>
                  <a:lnTo>
                    <a:pt x="78" y="5"/>
                  </a:lnTo>
                  <a:lnTo>
                    <a:pt x="80" y="5"/>
                  </a:lnTo>
                  <a:lnTo>
                    <a:pt x="82" y="5"/>
                  </a:lnTo>
                  <a:lnTo>
                    <a:pt x="82" y="4"/>
                  </a:lnTo>
                  <a:lnTo>
                    <a:pt x="79" y="4"/>
                  </a:lnTo>
                  <a:lnTo>
                    <a:pt x="77" y="4"/>
                  </a:lnTo>
                  <a:lnTo>
                    <a:pt x="78" y="3"/>
                  </a:lnTo>
                  <a:lnTo>
                    <a:pt x="77" y="2"/>
                  </a:lnTo>
                  <a:lnTo>
                    <a:pt x="78" y="2"/>
                  </a:lnTo>
                  <a:lnTo>
                    <a:pt x="79" y="2"/>
                  </a:lnTo>
                  <a:lnTo>
                    <a:pt x="80" y="2"/>
                  </a:lnTo>
                  <a:lnTo>
                    <a:pt x="79" y="2"/>
                  </a:lnTo>
                  <a:lnTo>
                    <a:pt x="80" y="2"/>
                  </a:lnTo>
                  <a:lnTo>
                    <a:pt x="82" y="3"/>
                  </a:lnTo>
                  <a:lnTo>
                    <a:pt x="83" y="2"/>
                  </a:lnTo>
                  <a:lnTo>
                    <a:pt x="82" y="1"/>
                  </a:lnTo>
                  <a:lnTo>
                    <a:pt x="83" y="1"/>
                  </a:lnTo>
                  <a:lnTo>
                    <a:pt x="84" y="1"/>
                  </a:lnTo>
                  <a:lnTo>
                    <a:pt x="85" y="1"/>
                  </a:lnTo>
                  <a:lnTo>
                    <a:pt x="86" y="1"/>
                  </a:lnTo>
                  <a:lnTo>
                    <a:pt x="87" y="1"/>
                  </a:lnTo>
                  <a:lnTo>
                    <a:pt x="88" y="1"/>
                  </a:lnTo>
                  <a:lnTo>
                    <a:pt x="91" y="0"/>
                  </a:lnTo>
                  <a:lnTo>
                    <a:pt x="92" y="1"/>
                  </a:lnTo>
                  <a:lnTo>
                    <a:pt x="93" y="1"/>
                  </a:lnTo>
                  <a:lnTo>
                    <a:pt x="95" y="1"/>
                  </a:lnTo>
                  <a:lnTo>
                    <a:pt x="97" y="1"/>
                  </a:lnTo>
                  <a:lnTo>
                    <a:pt x="98" y="1"/>
                  </a:lnTo>
                  <a:lnTo>
                    <a:pt x="99" y="1"/>
                  </a:lnTo>
                  <a:lnTo>
                    <a:pt x="101" y="1"/>
                  </a:lnTo>
                  <a:lnTo>
                    <a:pt x="100" y="2"/>
                  </a:lnTo>
                  <a:lnTo>
                    <a:pt x="101" y="2"/>
                  </a:lnTo>
                  <a:lnTo>
                    <a:pt x="102" y="2"/>
                  </a:lnTo>
                  <a:lnTo>
                    <a:pt x="103" y="2"/>
                  </a:lnTo>
                  <a:lnTo>
                    <a:pt x="108" y="3"/>
                  </a:lnTo>
                  <a:lnTo>
                    <a:pt x="109" y="4"/>
                  </a:lnTo>
                  <a:lnTo>
                    <a:pt x="106" y="4"/>
                  </a:lnTo>
                  <a:lnTo>
                    <a:pt x="103" y="5"/>
                  </a:lnTo>
                  <a:lnTo>
                    <a:pt x="99" y="4"/>
                  </a:lnTo>
                  <a:lnTo>
                    <a:pt x="95" y="5"/>
                  </a:lnTo>
                  <a:lnTo>
                    <a:pt x="93" y="5"/>
                  </a:lnTo>
                  <a:lnTo>
                    <a:pt x="91" y="5"/>
                  </a:lnTo>
                  <a:lnTo>
                    <a:pt x="90" y="5"/>
                  </a:lnTo>
                  <a:lnTo>
                    <a:pt x="91" y="6"/>
                  </a:lnTo>
                  <a:lnTo>
                    <a:pt x="88" y="6"/>
                  </a:lnTo>
                  <a:lnTo>
                    <a:pt x="85" y="7"/>
                  </a:lnTo>
                  <a:lnTo>
                    <a:pt x="85" y="8"/>
                  </a:lnTo>
                  <a:lnTo>
                    <a:pt x="86" y="8"/>
                  </a:lnTo>
                  <a:lnTo>
                    <a:pt x="87" y="7"/>
                  </a:lnTo>
                  <a:lnTo>
                    <a:pt x="88" y="7"/>
                  </a:lnTo>
                  <a:lnTo>
                    <a:pt x="88" y="8"/>
                  </a:lnTo>
                  <a:lnTo>
                    <a:pt x="89" y="8"/>
                  </a:lnTo>
                  <a:lnTo>
                    <a:pt x="90" y="7"/>
                  </a:lnTo>
                  <a:lnTo>
                    <a:pt x="94" y="6"/>
                  </a:lnTo>
                  <a:lnTo>
                    <a:pt x="97" y="5"/>
                  </a:lnTo>
                  <a:lnTo>
                    <a:pt x="99" y="5"/>
                  </a:lnTo>
                  <a:lnTo>
                    <a:pt x="102" y="5"/>
                  </a:lnTo>
                  <a:lnTo>
                    <a:pt x="106" y="5"/>
                  </a:lnTo>
                  <a:lnTo>
                    <a:pt x="107" y="5"/>
                  </a:lnTo>
                  <a:lnTo>
                    <a:pt x="110" y="4"/>
                  </a:lnTo>
                  <a:lnTo>
                    <a:pt x="111" y="5"/>
                  </a:lnTo>
                  <a:lnTo>
                    <a:pt x="111" y="7"/>
                  </a:lnTo>
                  <a:lnTo>
                    <a:pt x="110" y="7"/>
                  </a:lnTo>
                  <a:lnTo>
                    <a:pt x="110" y="8"/>
                  </a:lnTo>
                  <a:lnTo>
                    <a:pt x="113" y="7"/>
                  </a:lnTo>
                  <a:lnTo>
                    <a:pt x="113" y="8"/>
                  </a:lnTo>
                  <a:lnTo>
                    <a:pt x="115" y="7"/>
                  </a:lnTo>
                  <a:lnTo>
                    <a:pt x="118" y="8"/>
                  </a:lnTo>
                  <a:lnTo>
                    <a:pt x="120" y="9"/>
                  </a:lnTo>
                  <a:lnTo>
                    <a:pt x="119" y="10"/>
                  </a:lnTo>
                  <a:lnTo>
                    <a:pt x="118" y="10"/>
                  </a:lnTo>
                  <a:lnTo>
                    <a:pt x="118" y="11"/>
                  </a:lnTo>
                  <a:lnTo>
                    <a:pt x="115" y="12"/>
                  </a:lnTo>
                  <a:lnTo>
                    <a:pt x="113" y="11"/>
                  </a:lnTo>
                  <a:lnTo>
                    <a:pt x="111" y="12"/>
                  </a:lnTo>
                  <a:lnTo>
                    <a:pt x="106" y="13"/>
                  </a:lnTo>
                  <a:lnTo>
                    <a:pt x="104" y="12"/>
                  </a:lnTo>
                  <a:lnTo>
                    <a:pt x="99" y="13"/>
                  </a:lnTo>
                  <a:lnTo>
                    <a:pt x="98" y="12"/>
                  </a:lnTo>
                  <a:lnTo>
                    <a:pt x="95" y="12"/>
                  </a:lnTo>
                  <a:lnTo>
                    <a:pt x="96" y="13"/>
                  </a:lnTo>
                  <a:lnTo>
                    <a:pt x="92" y="14"/>
                  </a:lnTo>
                  <a:lnTo>
                    <a:pt x="91" y="15"/>
                  </a:lnTo>
                  <a:lnTo>
                    <a:pt x="92" y="16"/>
                  </a:lnTo>
                  <a:lnTo>
                    <a:pt x="93" y="16"/>
                  </a:lnTo>
                  <a:lnTo>
                    <a:pt x="93" y="15"/>
                  </a:lnTo>
                  <a:lnTo>
                    <a:pt x="98" y="14"/>
                  </a:lnTo>
                  <a:lnTo>
                    <a:pt x="99" y="15"/>
                  </a:lnTo>
                  <a:lnTo>
                    <a:pt x="103" y="13"/>
                  </a:lnTo>
                  <a:lnTo>
                    <a:pt x="104" y="14"/>
                  </a:lnTo>
                  <a:lnTo>
                    <a:pt x="109" y="14"/>
                  </a:lnTo>
                  <a:lnTo>
                    <a:pt x="110" y="14"/>
                  </a:lnTo>
                  <a:lnTo>
                    <a:pt x="110" y="15"/>
                  </a:lnTo>
                  <a:lnTo>
                    <a:pt x="107" y="16"/>
                  </a:lnTo>
                  <a:lnTo>
                    <a:pt x="106" y="16"/>
                  </a:lnTo>
                  <a:lnTo>
                    <a:pt x="104" y="17"/>
                  </a:lnTo>
                  <a:lnTo>
                    <a:pt x="105" y="17"/>
                  </a:lnTo>
                  <a:lnTo>
                    <a:pt x="106" y="18"/>
                  </a:lnTo>
                  <a:lnTo>
                    <a:pt x="107" y="17"/>
                  </a:lnTo>
                  <a:lnTo>
                    <a:pt x="109" y="17"/>
                  </a:lnTo>
                  <a:lnTo>
                    <a:pt x="113" y="16"/>
                  </a:lnTo>
                  <a:lnTo>
                    <a:pt x="113" y="14"/>
                  </a:lnTo>
                  <a:lnTo>
                    <a:pt x="117" y="13"/>
                  </a:lnTo>
                  <a:lnTo>
                    <a:pt x="118" y="14"/>
                  </a:lnTo>
                  <a:lnTo>
                    <a:pt x="118" y="17"/>
                  </a:lnTo>
                  <a:lnTo>
                    <a:pt x="116" y="18"/>
                  </a:lnTo>
                  <a:lnTo>
                    <a:pt x="115" y="19"/>
                  </a:lnTo>
                  <a:lnTo>
                    <a:pt x="115" y="20"/>
                  </a:lnTo>
                  <a:lnTo>
                    <a:pt x="114" y="21"/>
                  </a:lnTo>
                  <a:lnTo>
                    <a:pt x="114" y="22"/>
                  </a:lnTo>
                  <a:lnTo>
                    <a:pt x="113" y="22"/>
                  </a:lnTo>
                  <a:lnTo>
                    <a:pt x="113" y="23"/>
                  </a:lnTo>
                  <a:lnTo>
                    <a:pt x="114" y="23"/>
                  </a:lnTo>
                  <a:lnTo>
                    <a:pt x="115" y="23"/>
                  </a:lnTo>
                  <a:lnTo>
                    <a:pt x="115" y="21"/>
                  </a:lnTo>
                  <a:lnTo>
                    <a:pt x="118" y="20"/>
                  </a:lnTo>
                  <a:lnTo>
                    <a:pt x="119" y="18"/>
                  </a:lnTo>
                  <a:lnTo>
                    <a:pt x="121" y="17"/>
                  </a:lnTo>
                  <a:lnTo>
                    <a:pt x="122" y="16"/>
                  </a:lnTo>
                  <a:lnTo>
                    <a:pt x="123" y="16"/>
                  </a:lnTo>
                  <a:lnTo>
                    <a:pt x="123" y="17"/>
                  </a:lnTo>
                  <a:lnTo>
                    <a:pt x="124" y="17"/>
                  </a:lnTo>
                  <a:lnTo>
                    <a:pt x="126" y="17"/>
                  </a:lnTo>
                  <a:lnTo>
                    <a:pt x="127" y="17"/>
                  </a:lnTo>
                  <a:lnTo>
                    <a:pt x="128" y="16"/>
                  </a:lnTo>
                  <a:lnTo>
                    <a:pt x="129" y="15"/>
                  </a:lnTo>
                  <a:lnTo>
                    <a:pt x="128" y="15"/>
                  </a:lnTo>
                  <a:lnTo>
                    <a:pt x="129" y="14"/>
                  </a:lnTo>
                  <a:lnTo>
                    <a:pt x="130" y="15"/>
                  </a:lnTo>
                  <a:lnTo>
                    <a:pt x="132" y="14"/>
                  </a:lnTo>
                  <a:lnTo>
                    <a:pt x="136" y="14"/>
                  </a:lnTo>
                  <a:lnTo>
                    <a:pt x="141" y="16"/>
                  </a:lnTo>
                  <a:lnTo>
                    <a:pt x="141" y="17"/>
                  </a:lnTo>
                  <a:lnTo>
                    <a:pt x="137" y="20"/>
                  </a:lnTo>
                  <a:lnTo>
                    <a:pt x="135" y="19"/>
                  </a:lnTo>
                  <a:lnTo>
                    <a:pt x="134" y="20"/>
                  </a:lnTo>
                  <a:lnTo>
                    <a:pt x="136" y="21"/>
                  </a:lnTo>
                  <a:lnTo>
                    <a:pt x="135" y="21"/>
                  </a:lnTo>
                  <a:lnTo>
                    <a:pt x="133" y="21"/>
                  </a:lnTo>
                  <a:lnTo>
                    <a:pt x="133" y="22"/>
                  </a:lnTo>
                  <a:lnTo>
                    <a:pt x="131" y="22"/>
                  </a:lnTo>
                  <a:lnTo>
                    <a:pt x="130" y="22"/>
                  </a:lnTo>
                  <a:lnTo>
                    <a:pt x="127" y="22"/>
                  </a:lnTo>
                  <a:lnTo>
                    <a:pt x="126" y="22"/>
                  </a:lnTo>
                  <a:lnTo>
                    <a:pt x="123" y="22"/>
                  </a:lnTo>
                  <a:lnTo>
                    <a:pt x="122" y="23"/>
                  </a:lnTo>
                  <a:lnTo>
                    <a:pt x="121" y="23"/>
                  </a:lnTo>
                  <a:lnTo>
                    <a:pt x="123" y="23"/>
                  </a:lnTo>
                  <a:lnTo>
                    <a:pt x="125" y="23"/>
                  </a:lnTo>
                  <a:lnTo>
                    <a:pt x="127" y="24"/>
                  </a:lnTo>
                  <a:lnTo>
                    <a:pt x="128" y="23"/>
                  </a:lnTo>
                  <a:lnTo>
                    <a:pt x="130" y="23"/>
                  </a:lnTo>
                  <a:lnTo>
                    <a:pt x="133" y="24"/>
                  </a:lnTo>
                  <a:lnTo>
                    <a:pt x="130" y="25"/>
                  </a:lnTo>
                  <a:lnTo>
                    <a:pt x="129" y="25"/>
                  </a:lnTo>
                  <a:lnTo>
                    <a:pt x="127" y="25"/>
                  </a:lnTo>
                  <a:lnTo>
                    <a:pt x="124" y="25"/>
                  </a:lnTo>
                  <a:lnTo>
                    <a:pt x="123" y="26"/>
                  </a:lnTo>
                  <a:lnTo>
                    <a:pt x="123" y="27"/>
                  </a:lnTo>
                  <a:lnTo>
                    <a:pt x="124" y="27"/>
                  </a:lnTo>
                  <a:lnTo>
                    <a:pt x="125" y="26"/>
                  </a:lnTo>
                  <a:lnTo>
                    <a:pt x="124" y="26"/>
                  </a:lnTo>
                  <a:lnTo>
                    <a:pt x="125" y="25"/>
                  </a:lnTo>
                  <a:lnTo>
                    <a:pt x="126" y="25"/>
                  </a:lnTo>
                  <a:lnTo>
                    <a:pt x="126" y="26"/>
                  </a:lnTo>
                  <a:lnTo>
                    <a:pt x="128" y="25"/>
                  </a:lnTo>
                  <a:lnTo>
                    <a:pt x="129" y="26"/>
                  </a:lnTo>
                  <a:lnTo>
                    <a:pt x="128" y="28"/>
                  </a:lnTo>
                  <a:lnTo>
                    <a:pt x="125" y="28"/>
                  </a:lnTo>
                  <a:lnTo>
                    <a:pt x="123" y="30"/>
                  </a:lnTo>
                  <a:lnTo>
                    <a:pt x="125" y="30"/>
                  </a:lnTo>
                  <a:lnTo>
                    <a:pt x="125" y="31"/>
                  </a:lnTo>
                  <a:lnTo>
                    <a:pt x="123" y="33"/>
                  </a:lnTo>
                  <a:lnTo>
                    <a:pt x="122" y="33"/>
                  </a:lnTo>
                  <a:lnTo>
                    <a:pt x="120" y="34"/>
                  </a:lnTo>
                  <a:lnTo>
                    <a:pt x="121" y="34"/>
                  </a:lnTo>
                  <a:lnTo>
                    <a:pt x="119" y="38"/>
                  </a:lnTo>
                  <a:lnTo>
                    <a:pt x="120" y="38"/>
                  </a:lnTo>
                  <a:lnTo>
                    <a:pt x="121" y="37"/>
                  </a:lnTo>
                  <a:lnTo>
                    <a:pt x="122" y="37"/>
                  </a:lnTo>
                  <a:lnTo>
                    <a:pt x="125" y="38"/>
                  </a:lnTo>
                  <a:lnTo>
                    <a:pt x="125" y="39"/>
                  </a:lnTo>
                  <a:lnTo>
                    <a:pt x="123" y="39"/>
                  </a:lnTo>
                  <a:lnTo>
                    <a:pt x="122" y="38"/>
                  </a:lnTo>
                  <a:lnTo>
                    <a:pt x="122" y="39"/>
                  </a:lnTo>
                  <a:lnTo>
                    <a:pt x="123" y="40"/>
                  </a:lnTo>
                  <a:lnTo>
                    <a:pt x="125" y="41"/>
                  </a:lnTo>
                  <a:lnTo>
                    <a:pt x="126" y="40"/>
                  </a:lnTo>
                  <a:lnTo>
                    <a:pt x="128" y="40"/>
                  </a:lnTo>
                  <a:lnTo>
                    <a:pt x="128" y="41"/>
                  </a:lnTo>
                  <a:lnTo>
                    <a:pt x="127" y="42"/>
                  </a:lnTo>
                  <a:lnTo>
                    <a:pt x="125" y="42"/>
                  </a:lnTo>
                  <a:lnTo>
                    <a:pt x="122" y="42"/>
                  </a:lnTo>
                  <a:lnTo>
                    <a:pt x="120" y="42"/>
                  </a:lnTo>
                  <a:lnTo>
                    <a:pt x="121" y="43"/>
                  </a:lnTo>
                  <a:lnTo>
                    <a:pt x="119" y="43"/>
                  </a:lnTo>
                  <a:lnTo>
                    <a:pt x="118" y="43"/>
                  </a:lnTo>
                  <a:lnTo>
                    <a:pt x="119" y="44"/>
                  </a:lnTo>
                  <a:lnTo>
                    <a:pt x="119" y="45"/>
                  </a:lnTo>
                  <a:lnTo>
                    <a:pt x="120" y="45"/>
                  </a:lnTo>
                  <a:lnTo>
                    <a:pt x="122" y="45"/>
                  </a:lnTo>
                  <a:lnTo>
                    <a:pt x="124" y="45"/>
                  </a:lnTo>
                  <a:lnTo>
                    <a:pt x="124" y="46"/>
                  </a:lnTo>
                  <a:lnTo>
                    <a:pt x="122" y="46"/>
                  </a:lnTo>
                  <a:lnTo>
                    <a:pt x="119" y="46"/>
                  </a:lnTo>
                  <a:lnTo>
                    <a:pt x="120" y="46"/>
                  </a:lnTo>
                  <a:lnTo>
                    <a:pt x="123" y="46"/>
                  </a:lnTo>
                  <a:lnTo>
                    <a:pt x="125" y="47"/>
                  </a:lnTo>
                  <a:lnTo>
                    <a:pt x="126" y="48"/>
                  </a:lnTo>
                  <a:lnTo>
                    <a:pt x="124" y="49"/>
                  </a:lnTo>
                  <a:lnTo>
                    <a:pt x="122" y="49"/>
                  </a:lnTo>
                  <a:lnTo>
                    <a:pt x="121" y="48"/>
                  </a:lnTo>
                  <a:lnTo>
                    <a:pt x="120" y="48"/>
                  </a:lnTo>
                  <a:lnTo>
                    <a:pt x="119" y="48"/>
                  </a:lnTo>
                  <a:lnTo>
                    <a:pt x="122" y="49"/>
                  </a:lnTo>
                  <a:lnTo>
                    <a:pt x="122" y="50"/>
                  </a:lnTo>
                  <a:lnTo>
                    <a:pt x="119" y="50"/>
                  </a:lnTo>
                  <a:lnTo>
                    <a:pt x="118" y="50"/>
                  </a:lnTo>
                  <a:lnTo>
                    <a:pt x="119" y="51"/>
                  </a:lnTo>
                  <a:lnTo>
                    <a:pt x="121" y="50"/>
                  </a:lnTo>
                  <a:lnTo>
                    <a:pt x="122" y="51"/>
                  </a:lnTo>
                  <a:lnTo>
                    <a:pt x="121" y="52"/>
                  </a:lnTo>
                  <a:lnTo>
                    <a:pt x="124" y="53"/>
                  </a:lnTo>
                  <a:lnTo>
                    <a:pt x="124" y="52"/>
                  </a:lnTo>
                  <a:lnTo>
                    <a:pt x="125" y="53"/>
                  </a:lnTo>
                  <a:lnTo>
                    <a:pt x="124" y="54"/>
                  </a:lnTo>
                  <a:lnTo>
                    <a:pt x="123" y="54"/>
                  </a:lnTo>
                  <a:lnTo>
                    <a:pt x="122" y="53"/>
                  </a:lnTo>
                  <a:lnTo>
                    <a:pt x="119" y="53"/>
                  </a:lnTo>
                  <a:lnTo>
                    <a:pt x="118" y="54"/>
                  </a:lnTo>
                  <a:lnTo>
                    <a:pt x="119" y="55"/>
                  </a:lnTo>
                  <a:lnTo>
                    <a:pt x="120" y="57"/>
                  </a:lnTo>
                  <a:lnTo>
                    <a:pt x="120" y="56"/>
                  </a:lnTo>
                  <a:lnTo>
                    <a:pt x="122" y="56"/>
                  </a:lnTo>
                  <a:lnTo>
                    <a:pt x="123" y="58"/>
                  </a:lnTo>
                  <a:lnTo>
                    <a:pt x="120" y="58"/>
                  </a:lnTo>
                  <a:lnTo>
                    <a:pt x="118" y="59"/>
                  </a:lnTo>
                  <a:lnTo>
                    <a:pt x="115" y="58"/>
                  </a:lnTo>
                  <a:lnTo>
                    <a:pt x="114" y="57"/>
                  </a:lnTo>
                  <a:lnTo>
                    <a:pt x="117" y="58"/>
                  </a:lnTo>
                  <a:lnTo>
                    <a:pt x="115" y="57"/>
                  </a:lnTo>
                  <a:lnTo>
                    <a:pt x="113" y="57"/>
                  </a:lnTo>
                  <a:lnTo>
                    <a:pt x="111" y="56"/>
                  </a:lnTo>
                  <a:lnTo>
                    <a:pt x="110" y="56"/>
                  </a:lnTo>
                  <a:lnTo>
                    <a:pt x="112" y="57"/>
                  </a:lnTo>
                  <a:lnTo>
                    <a:pt x="111" y="59"/>
                  </a:lnTo>
                  <a:lnTo>
                    <a:pt x="110" y="59"/>
                  </a:lnTo>
                  <a:lnTo>
                    <a:pt x="107" y="58"/>
                  </a:lnTo>
                  <a:lnTo>
                    <a:pt x="107" y="59"/>
                  </a:lnTo>
                  <a:lnTo>
                    <a:pt x="108" y="59"/>
                  </a:lnTo>
                  <a:lnTo>
                    <a:pt x="106" y="60"/>
                  </a:lnTo>
                  <a:lnTo>
                    <a:pt x="106" y="61"/>
                  </a:lnTo>
                  <a:lnTo>
                    <a:pt x="108" y="60"/>
                  </a:lnTo>
                  <a:lnTo>
                    <a:pt x="110" y="60"/>
                  </a:lnTo>
                  <a:lnTo>
                    <a:pt x="111" y="60"/>
                  </a:lnTo>
                  <a:lnTo>
                    <a:pt x="111" y="61"/>
                  </a:lnTo>
                  <a:lnTo>
                    <a:pt x="108" y="61"/>
                  </a:lnTo>
                  <a:lnTo>
                    <a:pt x="109" y="62"/>
                  </a:lnTo>
                  <a:lnTo>
                    <a:pt x="111" y="62"/>
                  </a:lnTo>
                  <a:lnTo>
                    <a:pt x="112" y="63"/>
                  </a:lnTo>
                  <a:lnTo>
                    <a:pt x="110" y="63"/>
                  </a:lnTo>
                  <a:lnTo>
                    <a:pt x="111" y="64"/>
                  </a:lnTo>
                  <a:lnTo>
                    <a:pt x="113" y="63"/>
                  </a:lnTo>
                  <a:lnTo>
                    <a:pt x="115" y="65"/>
                  </a:lnTo>
                  <a:lnTo>
                    <a:pt x="117" y="65"/>
                  </a:lnTo>
                  <a:lnTo>
                    <a:pt x="118" y="66"/>
                  </a:lnTo>
                  <a:lnTo>
                    <a:pt x="119" y="68"/>
                  </a:lnTo>
                  <a:lnTo>
                    <a:pt x="119" y="67"/>
                  </a:lnTo>
                  <a:lnTo>
                    <a:pt x="120" y="68"/>
                  </a:lnTo>
                  <a:lnTo>
                    <a:pt x="120" y="71"/>
                  </a:lnTo>
                  <a:lnTo>
                    <a:pt x="119" y="71"/>
                  </a:lnTo>
                  <a:lnTo>
                    <a:pt x="118" y="71"/>
                  </a:lnTo>
                  <a:lnTo>
                    <a:pt x="117" y="71"/>
                  </a:lnTo>
                  <a:lnTo>
                    <a:pt x="117" y="72"/>
                  </a:lnTo>
                  <a:lnTo>
                    <a:pt x="115" y="71"/>
                  </a:lnTo>
                  <a:lnTo>
                    <a:pt x="113" y="69"/>
                  </a:lnTo>
                  <a:lnTo>
                    <a:pt x="113" y="68"/>
                  </a:lnTo>
                  <a:lnTo>
                    <a:pt x="110" y="67"/>
                  </a:lnTo>
                  <a:lnTo>
                    <a:pt x="107" y="66"/>
                  </a:lnTo>
                  <a:lnTo>
                    <a:pt x="106" y="65"/>
                  </a:lnTo>
                  <a:lnTo>
                    <a:pt x="104" y="64"/>
                  </a:lnTo>
                  <a:lnTo>
                    <a:pt x="103" y="65"/>
                  </a:lnTo>
                  <a:lnTo>
                    <a:pt x="105" y="66"/>
                  </a:lnTo>
                  <a:lnTo>
                    <a:pt x="105" y="67"/>
                  </a:lnTo>
                  <a:lnTo>
                    <a:pt x="107" y="67"/>
                  </a:lnTo>
                  <a:lnTo>
                    <a:pt x="110" y="68"/>
                  </a:lnTo>
                  <a:lnTo>
                    <a:pt x="110" y="69"/>
                  </a:lnTo>
                  <a:lnTo>
                    <a:pt x="107" y="69"/>
                  </a:lnTo>
                  <a:lnTo>
                    <a:pt x="104" y="69"/>
                  </a:lnTo>
                  <a:lnTo>
                    <a:pt x="104" y="70"/>
                  </a:lnTo>
                  <a:lnTo>
                    <a:pt x="103" y="71"/>
                  </a:lnTo>
                  <a:lnTo>
                    <a:pt x="102" y="71"/>
                  </a:lnTo>
                  <a:lnTo>
                    <a:pt x="102" y="72"/>
                  </a:lnTo>
                  <a:lnTo>
                    <a:pt x="104" y="72"/>
                  </a:lnTo>
                  <a:lnTo>
                    <a:pt x="106" y="72"/>
                  </a:lnTo>
                  <a:lnTo>
                    <a:pt x="107" y="71"/>
                  </a:lnTo>
                  <a:lnTo>
                    <a:pt x="108" y="71"/>
                  </a:lnTo>
                  <a:lnTo>
                    <a:pt x="108" y="72"/>
                  </a:lnTo>
                  <a:lnTo>
                    <a:pt x="106" y="73"/>
                  </a:lnTo>
                  <a:lnTo>
                    <a:pt x="104" y="73"/>
                  </a:lnTo>
                  <a:lnTo>
                    <a:pt x="106" y="73"/>
                  </a:lnTo>
                  <a:lnTo>
                    <a:pt x="108" y="73"/>
                  </a:lnTo>
                  <a:lnTo>
                    <a:pt x="109" y="73"/>
                  </a:lnTo>
                  <a:lnTo>
                    <a:pt x="110" y="72"/>
                  </a:lnTo>
                  <a:lnTo>
                    <a:pt x="111" y="72"/>
                  </a:lnTo>
                  <a:lnTo>
                    <a:pt x="112" y="73"/>
                  </a:lnTo>
                  <a:lnTo>
                    <a:pt x="116" y="73"/>
                  </a:lnTo>
                  <a:lnTo>
                    <a:pt x="117" y="73"/>
                  </a:lnTo>
                  <a:lnTo>
                    <a:pt x="118" y="73"/>
                  </a:lnTo>
                  <a:lnTo>
                    <a:pt x="114" y="75"/>
                  </a:lnTo>
                  <a:lnTo>
                    <a:pt x="113" y="75"/>
                  </a:lnTo>
                  <a:lnTo>
                    <a:pt x="113" y="76"/>
                  </a:lnTo>
                  <a:lnTo>
                    <a:pt x="112" y="76"/>
                  </a:lnTo>
                  <a:lnTo>
                    <a:pt x="111" y="77"/>
                  </a:lnTo>
                  <a:lnTo>
                    <a:pt x="110" y="77"/>
                  </a:lnTo>
                  <a:lnTo>
                    <a:pt x="109" y="79"/>
                  </a:lnTo>
                  <a:lnTo>
                    <a:pt x="107" y="79"/>
                  </a:lnTo>
                  <a:lnTo>
                    <a:pt x="105" y="79"/>
                  </a:lnTo>
                  <a:lnTo>
                    <a:pt x="104" y="79"/>
                  </a:lnTo>
                  <a:lnTo>
                    <a:pt x="102" y="80"/>
                  </a:lnTo>
                  <a:lnTo>
                    <a:pt x="101" y="80"/>
                  </a:lnTo>
                  <a:lnTo>
                    <a:pt x="100" y="80"/>
                  </a:lnTo>
                  <a:lnTo>
                    <a:pt x="99" y="80"/>
                  </a:lnTo>
                  <a:lnTo>
                    <a:pt x="98" y="80"/>
                  </a:lnTo>
                  <a:lnTo>
                    <a:pt x="98" y="81"/>
                  </a:lnTo>
                  <a:lnTo>
                    <a:pt x="97" y="81"/>
                  </a:lnTo>
                  <a:lnTo>
                    <a:pt x="95" y="79"/>
                  </a:lnTo>
                  <a:lnTo>
                    <a:pt x="93" y="79"/>
                  </a:lnTo>
                  <a:lnTo>
                    <a:pt x="94" y="80"/>
                  </a:lnTo>
                  <a:lnTo>
                    <a:pt x="95" y="81"/>
                  </a:lnTo>
                  <a:lnTo>
                    <a:pt x="95" y="82"/>
                  </a:lnTo>
                  <a:lnTo>
                    <a:pt x="93" y="82"/>
                  </a:lnTo>
                  <a:lnTo>
                    <a:pt x="92" y="84"/>
                  </a:lnTo>
                  <a:lnTo>
                    <a:pt x="91" y="86"/>
                  </a:lnTo>
                  <a:lnTo>
                    <a:pt x="89" y="88"/>
                  </a:lnTo>
                  <a:lnTo>
                    <a:pt x="87" y="88"/>
                  </a:lnTo>
                  <a:lnTo>
                    <a:pt x="87" y="89"/>
                  </a:lnTo>
                  <a:lnTo>
                    <a:pt x="85" y="90"/>
                  </a:lnTo>
                  <a:lnTo>
                    <a:pt x="84" y="90"/>
                  </a:lnTo>
                  <a:lnTo>
                    <a:pt x="83" y="90"/>
                  </a:lnTo>
                  <a:lnTo>
                    <a:pt x="82" y="90"/>
                  </a:lnTo>
                  <a:lnTo>
                    <a:pt x="82" y="88"/>
                  </a:lnTo>
                  <a:lnTo>
                    <a:pt x="81" y="87"/>
                  </a:lnTo>
                  <a:lnTo>
                    <a:pt x="81" y="88"/>
                  </a:lnTo>
                  <a:lnTo>
                    <a:pt x="80" y="91"/>
                  </a:lnTo>
                  <a:lnTo>
                    <a:pt x="76" y="92"/>
                  </a:lnTo>
                  <a:lnTo>
                    <a:pt x="76" y="93"/>
                  </a:lnTo>
                  <a:lnTo>
                    <a:pt x="76" y="94"/>
                  </a:lnTo>
                  <a:lnTo>
                    <a:pt x="76" y="95"/>
                  </a:lnTo>
                  <a:lnTo>
                    <a:pt x="74" y="95"/>
                  </a:lnTo>
                  <a:lnTo>
                    <a:pt x="74" y="96"/>
                  </a:lnTo>
                  <a:lnTo>
                    <a:pt x="75" y="97"/>
                  </a:lnTo>
                  <a:lnTo>
                    <a:pt x="75" y="99"/>
                  </a:lnTo>
                  <a:lnTo>
                    <a:pt x="73" y="99"/>
                  </a:lnTo>
                  <a:lnTo>
                    <a:pt x="73" y="100"/>
                  </a:lnTo>
                  <a:lnTo>
                    <a:pt x="75" y="100"/>
                  </a:lnTo>
                  <a:lnTo>
                    <a:pt x="75" y="102"/>
                  </a:lnTo>
                  <a:lnTo>
                    <a:pt x="73" y="102"/>
                  </a:lnTo>
                  <a:lnTo>
                    <a:pt x="74" y="104"/>
                  </a:lnTo>
                  <a:lnTo>
                    <a:pt x="73" y="104"/>
                  </a:lnTo>
                  <a:lnTo>
                    <a:pt x="72" y="106"/>
                  </a:lnTo>
                  <a:lnTo>
                    <a:pt x="71" y="106"/>
                  </a:lnTo>
                  <a:lnTo>
                    <a:pt x="71" y="107"/>
                  </a:lnTo>
                  <a:lnTo>
                    <a:pt x="71" y="108"/>
                  </a:lnTo>
                  <a:lnTo>
                    <a:pt x="71" y="110"/>
                  </a:lnTo>
                  <a:lnTo>
                    <a:pt x="72" y="112"/>
                  </a:lnTo>
                  <a:lnTo>
                    <a:pt x="71" y="114"/>
                  </a:lnTo>
                  <a:lnTo>
                    <a:pt x="70" y="114"/>
                  </a:lnTo>
                  <a:lnTo>
                    <a:pt x="70" y="115"/>
                  </a:lnTo>
                  <a:lnTo>
                    <a:pt x="69" y="117"/>
                  </a:lnTo>
                  <a:lnTo>
                    <a:pt x="70" y="117"/>
                  </a:lnTo>
                  <a:lnTo>
                    <a:pt x="68" y="118"/>
                  </a:lnTo>
                  <a:lnTo>
                    <a:pt x="69" y="119"/>
                  </a:lnTo>
                  <a:lnTo>
                    <a:pt x="68" y="12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30" name="Freeform 1406"/>
            <p:cNvSpPr>
              <a:spLocks/>
            </p:cNvSpPr>
            <p:nvPr/>
          </p:nvSpPr>
          <p:spPr bwMode="auto">
            <a:xfrm>
              <a:off x="1945" y="1080"/>
              <a:ext cx="846" cy="726"/>
            </a:xfrm>
            <a:custGeom>
              <a:avLst/>
              <a:gdLst>
                <a:gd name="T0" fmla="*/ 12096 w 141"/>
                <a:gd name="T1" fmla="*/ 24624 h 121"/>
                <a:gd name="T2" fmla="*/ 10800 w 141"/>
                <a:gd name="T3" fmla="*/ 22248 h 121"/>
                <a:gd name="T4" fmla="*/ 10368 w 141"/>
                <a:gd name="T5" fmla="*/ 20520 h 121"/>
                <a:gd name="T6" fmla="*/ 9720 w 141"/>
                <a:gd name="T7" fmla="*/ 18576 h 121"/>
                <a:gd name="T8" fmla="*/ 9720 w 141"/>
                <a:gd name="T9" fmla="*/ 17712 h 121"/>
                <a:gd name="T10" fmla="*/ 11232 w 141"/>
                <a:gd name="T11" fmla="*/ 17064 h 121"/>
                <a:gd name="T12" fmla="*/ 9288 w 141"/>
                <a:gd name="T13" fmla="*/ 15120 h 121"/>
                <a:gd name="T14" fmla="*/ 10368 w 141"/>
                <a:gd name="T15" fmla="*/ 14472 h 121"/>
                <a:gd name="T16" fmla="*/ 8856 w 141"/>
                <a:gd name="T17" fmla="*/ 13608 h 121"/>
                <a:gd name="T18" fmla="*/ 7992 w 141"/>
                <a:gd name="T19" fmla="*/ 11232 h 121"/>
                <a:gd name="T20" fmla="*/ 4968 w 141"/>
                <a:gd name="T21" fmla="*/ 9720 h 121"/>
                <a:gd name="T22" fmla="*/ 3024 w 141"/>
                <a:gd name="T23" fmla="*/ 9720 h 121"/>
                <a:gd name="T24" fmla="*/ 1512 w 141"/>
                <a:gd name="T25" fmla="*/ 9288 h 121"/>
                <a:gd name="T26" fmla="*/ 3240 w 141"/>
                <a:gd name="T27" fmla="*/ 9072 h 121"/>
                <a:gd name="T28" fmla="*/ 2376 w 141"/>
                <a:gd name="T29" fmla="*/ 8424 h 121"/>
                <a:gd name="T30" fmla="*/ 0 w 141"/>
                <a:gd name="T31" fmla="*/ 7776 h 121"/>
                <a:gd name="T32" fmla="*/ 2376 w 141"/>
                <a:gd name="T33" fmla="*/ 6912 h 121"/>
                <a:gd name="T34" fmla="*/ 3672 w 141"/>
                <a:gd name="T35" fmla="*/ 5832 h 121"/>
                <a:gd name="T36" fmla="*/ 4968 w 141"/>
                <a:gd name="T37" fmla="*/ 4536 h 121"/>
                <a:gd name="T38" fmla="*/ 5832 w 141"/>
                <a:gd name="T39" fmla="*/ 3240 h 121"/>
                <a:gd name="T40" fmla="*/ 8208 w 141"/>
                <a:gd name="T41" fmla="*/ 2592 h 121"/>
                <a:gd name="T42" fmla="*/ 10368 w 141"/>
                <a:gd name="T43" fmla="*/ 3024 h 121"/>
                <a:gd name="T44" fmla="*/ 11880 w 141"/>
                <a:gd name="T45" fmla="*/ 2376 h 121"/>
                <a:gd name="T46" fmla="*/ 14472 w 141"/>
                <a:gd name="T47" fmla="*/ 2592 h 121"/>
                <a:gd name="T48" fmla="*/ 15120 w 141"/>
                <a:gd name="T49" fmla="*/ 2160 h 121"/>
                <a:gd name="T50" fmla="*/ 13824 w 141"/>
                <a:gd name="T51" fmla="*/ 1512 h 121"/>
                <a:gd name="T52" fmla="*/ 14256 w 141"/>
                <a:gd name="T53" fmla="*/ 864 h 121"/>
                <a:gd name="T54" fmla="*/ 16848 w 141"/>
                <a:gd name="T55" fmla="*/ 1296 h 121"/>
                <a:gd name="T56" fmla="*/ 16848 w 141"/>
                <a:gd name="T57" fmla="*/ 432 h 121"/>
                <a:gd name="T58" fmla="*/ 18792 w 141"/>
                <a:gd name="T59" fmla="*/ 216 h 121"/>
                <a:gd name="T60" fmla="*/ 21600 w 141"/>
                <a:gd name="T61" fmla="*/ 432 h 121"/>
                <a:gd name="T62" fmla="*/ 19440 w 141"/>
                <a:gd name="T63" fmla="*/ 1080 h 121"/>
                <a:gd name="T64" fmla="*/ 20304 w 141"/>
                <a:gd name="T65" fmla="*/ 1296 h 121"/>
                <a:gd name="T66" fmla="*/ 24408 w 141"/>
                <a:gd name="T67" fmla="*/ 1512 h 121"/>
                <a:gd name="T68" fmla="*/ 22896 w 141"/>
                <a:gd name="T69" fmla="*/ 2808 h 121"/>
                <a:gd name="T70" fmla="*/ 21168 w 141"/>
                <a:gd name="T71" fmla="*/ 3024 h 121"/>
                <a:gd name="T72" fmla="*/ 23112 w 141"/>
                <a:gd name="T73" fmla="*/ 3672 h 121"/>
                <a:gd name="T74" fmla="*/ 24624 w 141"/>
                <a:gd name="T75" fmla="*/ 4752 h 121"/>
                <a:gd name="T76" fmla="*/ 26784 w 141"/>
                <a:gd name="T77" fmla="*/ 3672 h 121"/>
                <a:gd name="T78" fmla="*/ 29592 w 141"/>
                <a:gd name="T79" fmla="*/ 4320 h 121"/>
                <a:gd name="T80" fmla="*/ 26568 w 141"/>
                <a:gd name="T81" fmla="*/ 4752 h 121"/>
                <a:gd name="T82" fmla="*/ 27864 w 141"/>
                <a:gd name="T83" fmla="*/ 5400 h 121"/>
                <a:gd name="T84" fmla="*/ 27648 w 141"/>
                <a:gd name="T85" fmla="*/ 5400 h 121"/>
                <a:gd name="T86" fmla="*/ 25704 w 141"/>
                <a:gd name="T87" fmla="*/ 8208 h 121"/>
                <a:gd name="T88" fmla="*/ 27648 w 141"/>
                <a:gd name="T89" fmla="*/ 8640 h 121"/>
                <a:gd name="T90" fmla="*/ 25920 w 141"/>
                <a:gd name="T91" fmla="*/ 9720 h 121"/>
                <a:gd name="T92" fmla="*/ 26136 w 141"/>
                <a:gd name="T93" fmla="*/ 10368 h 121"/>
                <a:gd name="T94" fmla="*/ 26784 w 141"/>
                <a:gd name="T95" fmla="*/ 11448 h 121"/>
                <a:gd name="T96" fmla="*/ 25920 w 141"/>
                <a:gd name="T97" fmla="*/ 12096 h 121"/>
                <a:gd name="T98" fmla="*/ 24192 w 141"/>
                <a:gd name="T99" fmla="*/ 12312 h 121"/>
                <a:gd name="T100" fmla="*/ 23976 w 141"/>
                <a:gd name="T101" fmla="*/ 13176 h 121"/>
                <a:gd name="T102" fmla="*/ 25704 w 141"/>
                <a:gd name="T103" fmla="*/ 14472 h 121"/>
                <a:gd name="T104" fmla="*/ 22896 w 141"/>
                <a:gd name="T105" fmla="*/ 14040 h 121"/>
                <a:gd name="T106" fmla="*/ 22032 w 141"/>
                <a:gd name="T107" fmla="*/ 15336 h 121"/>
                <a:gd name="T108" fmla="*/ 23544 w 141"/>
                <a:gd name="T109" fmla="*/ 15768 h 121"/>
                <a:gd name="T110" fmla="*/ 24192 w 141"/>
                <a:gd name="T111" fmla="*/ 16416 h 121"/>
                <a:gd name="T112" fmla="*/ 21168 w 141"/>
                <a:gd name="T113" fmla="*/ 17496 h 121"/>
                <a:gd name="T114" fmla="*/ 18792 w 141"/>
                <a:gd name="T115" fmla="*/ 19224 h 121"/>
                <a:gd name="T116" fmla="*/ 16416 w 141"/>
                <a:gd name="T117" fmla="*/ 20520 h 121"/>
                <a:gd name="T118" fmla="*/ 15768 w 141"/>
                <a:gd name="T119" fmla="*/ 22464 h 121"/>
                <a:gd name="T120" fmla="*/ 14688 w 141"/>
                <a:gd name="T121" fmla="*/ 25488 h 1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1"/>
                <a:gd name="T184" fmla="*/ 0 h 121"/>
                <a:gd name="T185" fmla="*/ 141 w 141"/>
                <a:gd name="T186" fmla="*/ 121 h 1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1" h="121">
                  <a:moveTo>
                    <a:pt x="68" y="121"/>
                  </a:moveTo>
                  <a:lnTo>
                    <a:pt x="67" y="120"/>
                  </a:lnTo>
                  <a:lnTo>
                    <a:pt x="66" y="121"/>
                  </a:lnTo>
                  <a:lnTo>
                    <a:pt x="65" y="120"/>
                  </a:lnTo>
                  <a:lnTo>
                    <a:pt x="66" y="118"/>
                  </a:lnTo>
                  <a:lnTo>
                    <a:pt x="63" y="117"/>
                  </a:lnTo>
                  <a:lnTo>
                    <a:pt x="62" y="116"/>
                  </a:lnTo>
                  <a:lnTo>
                    <a:pt x="59" y="116"/>
                  </a:lnTo>
                  <a:lnTo>
                    <a:pt x="58" y="117"/>
                  </a:lnTo>
                  <a:lnTo>
                    <a:pt x="58" y="115"/>
                  </a:lnTo>
                  <a:lnTo>
                    <a:pt x="56" y="114"/>
                  </a:lnTo>
                  <a:lnTo>
                    <a:pt x="56" y="113"/>
                  </a:lnTo>
                  <a:lnTo>
                    <a:pt x="55" y="112"/>
                  </a:lnTo>
                  <a:lnTo>
                    <a:pt x="54" y="111"/>
                  </a:lnTo>
                  <a:lnTo>
                    <a:pt x="54" y="110"/>
                  </a:lnTo>
                  <a:lnTo>
                    <a:pt x="52" y="109"/>
                  </a:lnTo>
                  <a:lnTo>
                    <a:pt x="52" y="108"/>
                  </a:lnTo>
                  <a:lnTo>
                    <a:pt x="53" y="107"/>
                  </a:lnTo>
                  <a:lnTo>
                    <a:pt x="52" y="107"/>
                  </a:lnTo>
                  <a:lnTo>
                    <a:pt x="52" y="106"/>
                  </a:lnTo>
                  <a:lnTo>
                    <a:pt x="51" y="104"/>
                  </a:lnTo>
                  <a:lnTo>
                    <a:pt x="50" y="103"/>
                  </a:lnTo>
                  <a:lnTo>
                    <a:pt x="50" y="101"/>
                  </a:lnTo>
                  <a:lnTo>
                    <a:pt x="52" y="101"/>
                  </a:lnTo>
                  <a:lnTo>
                    <a:pt x="52" y="100"/>
                  </a:lnTo>
                  <a:lnTo>
                    <a:pt x="52" y="98"/>
                  </a:lnTo>
                  <a:lnTo>
                    <a:pt x="53" y="99"/>
                  </a:lnTo>
                  <a:lnTo>
                    <a:pt x="54" y="98"/>
                  </a:lnTo>
                  <a:lnTo>
                    <a:pt x="52" y="96"/>
                  </a:lnTo>
                  <a:lnTo>
                    <a:pt x="51" y="97"/>
                  </a:lnTo>
                  <a:lnTo>
                    <a:pt x="49" y="99"/>
                  </a:lnTo>
                  <a:lnTo>
                    <a:pt x="48" y="99"/>
                  </a:lnTo>
                  <a:lnTo>
                    <a:pt x="49" y="97"/>
                  </a:lnTo>
                  <a:lnTo>
                    <a:pt x="48" y="95"/>
                  </a:lnTo>
                  <a:lnTo>
                    <a:pt x="49" y="94"/>
                  </a:lnTo>
                  <a:lnTo>
                    <a:pt x="46" y="92"/>
                  </a:lnTo>
                  <a:lnTo>
                    <a:pt x="47" y="92"/>
                  </a:lnTo>
                  <a:lnTo>
                    <a:pt x="48" y="92"/>
                  </a:lnTo>
                  <a:lnTo>
                    <a:pt x="47" y="90"/>
                  </a:lnTo>
                  <a:lnTo>
                    <a:pt x="46" y="90"/>
                  </a:lnTo>
                  <a:lnTo>
                    <a:pt x="45" y="89"/>
                  </a:lnTo>
                  <a:lnTo>
                    <a:pt x="46" y="87"/>
                  </a:lnTo>
                  <a:lnTo>
                    <a:pt x="47" y="87"/>
                  </a:lnTo>
                  <a:lnTo>
                    <a:pt x="47" y="86"/>
                  </a:lnTo>
                  <a:lnTo>
                    <a:pt x="46" y="86"/>
                  </a:lnTo>
                  <a:lnTo>
                    <a:pt x="45" y="86"/>
                  </a:lnTo>
                  <a:lnTo>
                    <a:pt x="44" y="85"/>
                  </a:lnTo>
                  <a:lnTo>
                    <a:pt x="45" y="84"/>
                  </a:lnTo>
                  <a:lnTo>
                    <a:pt x="48" y="83"/>
                  </a:lnTo>
                  <a:lnTo>
                    <a:pt x="50" y="83"/>
                  </a:lnTo>
                  <a:lnTo>
                    <a:pt x="51" y="84"/>
                  </a:lnTo>
                  <a:lnTo>
                    <a:pt x="52" y="83"/>
                  </a:lnTo>
                  <a:lnTo>
                    <a:pt x="52" y="82"/>
                  </a:lnTo>
                  <a:lnTo>
                    <a:pt x="49" y="82"/>
                  </a:lnTo>
                  <a:lnTo>
                    <a:pt x="48" y="82"/>
                  </a:lnTo>
                  <a:lnTo>
                    <a:pt x="46" y="83"/>
                  </a:lnTo>
                  <a:lnTo>
                    <a:pt x="45" y="83"/>
                  </a:lnTo>
                  <a:lnTo>
                    <a:pt x="45" y="82"/>
                  </a:lnTo>
                  <a:lnTo>
                    <a:pt x="47" y="81"/>
                  </a:lnTo>
                  <a:lnTo>
                    <a:pt x="49" y="81"/>
                  </a:lnTo>
                  <a:lnTo>
                    <a:pt x="52" y="82"/>
                  </a:lnTo>
                  <a:lnTo>
                    <a:pt x="52" y="81"/>
                  </a:lnTo>
                  <a:lnTo>
                    <a:pt x="51" y="81"/>
                  </a:lnTo>
                  <a:lnTo>
                    <a:pt x="50" y="80"/>
                  </a:lnTo>
                  <a:lnTo>
                    <a:pt x="48" y="81"/>
                  </a:lnTo>
                  <a:lnTo>
                    <a:pt x="47" y="81"/>
                  </a:lnTo>
                  <a:lnTo>
                    <a:pt x="47" y="80"/>
                  </a:lnTo>
                  <a:lnTo>
                    <a:pt x="49" y="79"/>
                  </a:lnTo>
                  <a:lnTo>
                    <a:pt x="52" y="79"/>
                  </a:lnTo>
                  <a:lnTo>
                    <a:pt x="51" y="78"/>
                  </a:lnTo>
                  <a:lnTo>
                    <a:pt x="51" y="77"/>
                  </a:lnTo>
                  <a:lnTo>
                    <a:pt x="53" y="76"/>
                  </a:lnTo>
                  <a:lnTo>
                    <a:pt x="52" y="75"/>
                  </a:lnTo>
                  <a:lnTo>
                    <a:pt x="53" y="75"/>
                  </a:lnTo>
                  <a:lnTo>
                    <a:pt x="53" y="74"/>
                  </a:lnTo>
                  <a:lnTo>
                    <a:pt x="51" y="74"/>
                  </a:lnTo>
                  <a:lnTo>
                    <a:pt x="48" y="74"/>
                  </a:lnTo>
                  <a:lnTo>
                    <a:pt x="46" y="72"/>
                  </a:lnTo>
                  <a:lnTo>
                    <a:pt x="44" y="72"/>
                  </a:lnTo>
                  <a:lnTo>
                    <a:pt x="43" y="71"/>
                  </a:lnTo>
                  <a:lnTo>
                    <a:pt x="43" y="70"/>
                  </a:lnTo>
                  <a:lnTo>
                    <a:pt x="45" y="71"/>
                  </a:lnTo>
                  <a:lnTo>
                    <a:pt x="47" y="71"/>
                  </a:lnTo>
                  <a:lnTo>
                    <a:pt x="48" y="71"/>
                  </a:lnTo>
                  <a:lnTo>
                    <a:pt x="51" y="72"/>
                  </a:lnTo>
                  <a:lnTo>
                    <a:pt x="52" y="72"/>
                  </a:lnTo>
                  <a:lnTo>
                    <a:pt x="50" y="71"/>
                  </a:lnTo>
                  <a:lnTo>
                    <a:pt x="51" y="71"/>
                  </a:lnTo>
                  <a:lnTo>
                    <a:pt x="50" y="70"/>
                  </a:lnTo>
                  <a:lnTo>
                    <a:pt x="51" y="69"/>
                  </a:lnTo>
                  <a:lnTo>
                    <a:pt x="49" y="69"/>
                  </a:lnTo>
                  <a:lnTo>
                    <a:pt x="47" y="68"/>
                  </a:lnTo>
                  <a:lnTo>
                    <a:pt x="48" y="67"/>
                  </a:lnTo>
                  <a:lnTo>
                    <a:pt x="46" y="66"/>
                  </a:lnTo>
                  <a:lnTo>
                    <a:pt x="46" y="65"/>
                  </a:lnTo>
                  <a:lnTo>
                    <a:pt x="45" y="65"/>
                  </a:lnTo>
                  <a:lnTo>
                    <a:pt x="45" y="66"/>
                  </a:lnTo>
                  <a:lnTo>
                    <a:pt x="44" y="66"/>
                  </a:lnTo>
                  <a:lnTo>
                    <a:pt x="44" y="68"/>
                  </a:lnTo>
                  <a:lnTo>
                    <a:pt x="42" y="67"/>
                  </a:lnTo>
                  <a:lnTo>
                    <a:pt x="40" y="67"/>
                  </a:lnTo>
                  <a:lnTo>
                    <a:pt x="42" y="66"/>
                  </a:lnTo>
                  <a:lnTo>
                    <a:pt x="41" y="65"/>
                  </a:lnTo>
                  <a:lnTo>
                    <a:pt x="41" y="64"/>
                  </a:lnTo>
                  <a:lnTo>
                    <a:pt x="41" y="63"/>
                  </a:lnTo>
                  <a:lnTo>
                    <a:pt x="43" y="63"/>
                  </a:lnTo>
                  <a:lnTo>
                    <a:pt x="42" y="61"/>
                  </a:lnTo>
                  <a:lnTo>
                    <a:pt x="40" y="61"/>
                  </a:lnTo>
                  <a:lnTo>
                    <a:pt x="41" y="59"/>
                  </a:lnTo>
                  <a:lnTo>
                    <a:pt x="39" y="57"/>
                  </a:lnTo>
                  <a:lnTo>
                    <a:pt x="40" y="56"/>
                  </a:lnTo>
                  <a:lnTo>
                    <a:pt x="39" y="56"/>
                  </a:lnTo>
                  <a:lnTo>
                    <a:pt x="38" y="54"/>
                  </a:lnTo>
                  <a:lnTo>
                    <a:pt x="39" y="53"/>
                  </a:lnTo>
                  <a:lnTo>
                    <a:pt x="38" y="53"/>
                  </a:lnTo>
                  <a:lnTo>
                    <a:pt x="37" y="52"/>
                  </a:lnTo>
                  <a:lnTo>
                    <a:pt x="34" y="49"/>
                  </a:lnTo>
                  <a:lnTo>
                    <a:pt x="33" y="49"/>
                  </a:lnTo>
                  <a:lnTo>
                    <a:pt x="33" y="48"/>
                  </a:lnTo>
                  <a:lnTo>
                    <a:pt x="31" y="47"/>
                  </a:lnTo>
                  <a:lnTo>
                    <a:pt x="30" y="47"/>
                  </a:lnTo>
                  <a:lnTo>
                    <a:pt x="29" y="46"/>
                  </a:lnTo>
                  <a:lnTo>
                    <a:pt x="28" y="46"/>
                  </a:lnTo>
                  <a:lnTo>
                    <a:pt x="27" y="46"/>
                  </a:lnTo>
                  <a:lnTo>
                    <a:pt x="25" y="45"/>
                  </a:lnTo>
                  <a:lnTo>
                    <a:pt x="24" y="46"/>
                  </a:lnTo>
                  <a:lnTo>
                    <a:pt x="23" y="45"/>
                  </a:lnTo>
                  <a:lnTo>
                    <a:pt x="22" y="45"/>
                  </a:lnTo>
                  <a:lnTo>
                    <a:pt x="22" y="46"/>
                  </a:lnTo>
                  <a:lnTo>
                    <a:pt x="21" y="46"/>
                  </a:lnTo>
                  <a:lnTo>
                    <a:pt x="21" y="45"/>
                  </a:lnTo>
                  <a:lnTo>
                    <a:pt x="20" y="45"/>
                  </a:lnTo>
                  <a:lnTo>
                    <a:pt x="19" y="46"/>
                  </a:lnTo>
                  <a:lnTo>
                    <a:pt x="18" y="46"/>
                  </a:lnTo>
                  <a:lnTo>
                    <a:pt x="17" y="46"/>
                  </a:lnTo>
                  <a:lnTo>
                    <a:pt x="17" y="45"/>
                  </a:lnTo>
                  <a:lnTo>
                    <a:pt x="16" y="45"/>
                  </a:lnTo>
                  <a:lnTo>
                    <a:pt x="15" y="46"/>
                  </a:lnTo>
                  <a:lnTo>
                    <a:pt x="14" y="45"/>
                  </a:lnTo>
                  <a:lnTo>
                    <a:pt x="13" y="45"/>
                  </a:lnTo>
                  <a:lnTo>
                    <a:pt x="13" y="46"/>
                  </a:lnTo>
                  <a:lnTo>
                    <a:pt x="15" y="46"/>
                  </a:lnTo>
                  <a:lnTo>
                    <a:pt x="15" y="47"/>
                  </a:lnTo>
                  <a:lnTo>
                    <a:pt x="13" y="47"/>
                  </a:lnTo>
                  <a:lnTo>
                    <a:pt x="12" y="46"/>
                  </a:lnTo>
                  <a:lnTo>
                    <a:pt x="9" y="46"/>
                  </a:lnTo>
                  <a:lnTo>
                    <a:pt x="8" y="45"/>
                  </a:lnTo>
                  <a:lnTo>
                    <a:pt x="10" y="44"/>
                  </a:lnTo>
                  <a:lnTo>
                    <a:pt x="11" y="44"/>
                  </a:lnTo>
                  <a:lnTo>
                    <a:pt x="11" y="43"/>
                  </a:lnTo>
                  <a:lnTo>
                    <a:pt x="7" y="43"/>
                  </a:lnTo>
                  <a:lnTo>
                    <a:pt x="8" y="42"/>
                  </a:lnTo>
                  <a:lnTo>
                    <a:pt x="7" y="42"/>
                  </a:lnTo>
                  <a:lnTo>
                    <a:pt x="6" y="43"/>
                  </a:lnTo>
                  <a:lnTo>
                    <a:pt x="5" y="43"/>
                  </a:lnTo>
                  <a:lnTo>
                    <a:pt x="4" y="42"/>
                  </a:lnTo>
                  <a:lnTo>
                    <a:pt x="6" y="41"/>
                  </a:lnTo>
                  <a:lnTo>
                    <a:pt x="8" y="41"/>
                  </a:lnTo>
                  <a:lnTo>
                    <a:pt x="9" y="41"/>
                  </a:lnTo>
                  <a:lnTo>
                    <a:pt x="11" y="41"/>
                  </a:lnTo>
                  <a:lnTo>
                    <a:pt x="12" y="41"/>
                  </a:lnTo>
                  <a:lnTo>
                    <a:pt x="14" y="42"/>
                  </a:lnTo>
                  <a:lnTo>
                    <a:pt x="15" y="42"/>
                  </a:lnTo>
                  <a:lnTo>
                    <a:pt x="15" y="41"/>
                  </a:lnTo>
                  <a:lnTo>
                    <a:pt x="12" y="41"/>
                  </a:lnTo>
                  <a:lnTo>
                    <a:pt x="10" y="41"/>
                  </a:lnTo>
                  <a:lnTo>
                    <a:pt x="12" y="40"/>
                  </a:lnTo>
                  <a:lnTo>
                    <a:pt x="13" y="40"/>
                  </a:lnTo>
                  <a:lnTo>
                    <a:pt x="15" y="40"/>
                  </a:lnTo>
                  <a:lnTo>
                    <a:pt x="16" y="40"/>
                  </a:lnTo>
                  <a:lnTo>
                    <a:pt x="15" y="39"/>
                  </a:lnTo>
                  <a:lnTo>
                    <a:pt x="14" y="39"/>
                  </a:lnTo>
                  <a:lnTo>
                    <a:pt x="13" y="39"/>
                  </a:lnTo>
                  <a:lnTo>
                    <a:pt x="11" y="39"/>
                  </a:lnTo>
                  <a:lnTo>
                    <a:pt x="10" y="39"/>
                  </a:lnTo>
                  <a:lnTo>
                    <a:pt x="9" y="40"/>
                  </a:lnTo>
                  <a:lnTo>
                    <a:pt x="7" y="39"/>
                  </a:lnTo>
                  <a:lnTo>
                    <a:pt x="6" y="39"/>
                  </a:lnTo>
                  <a:lnTo>
                    <a:pt x="5" y="38"/>
                  </a:lnTo>
                  <a:lnTo>
                    <a:pt x="3" y="38"/>
                  </a:lnTo>
                  <a:lnTo>
                    <a:pt x="2" y="38"/>
                  </a:lnTo>
                  <a:lnTo>
                    <a:pt x="0" y="37"/>
                  </a:lnTo>
                  <a:lnTo>
                    <a:pt x="0" y="36"/>
                  </a:lnTo>
                  <a:lnTo>
                    <a:pt x="0" y="35"/>
                  </a:lnTo>
                  <a:lnTo>
                    <a:pt x="1" y="35"/>
                  </a:lnTo>
                  <a:lnTo>
                    <a:pt x="2" y="34"/>
                  </a:lnTo>
                  <a:lnTo>
                    <a:pt x="4" y="34"/>
                  </a:lnTo>
                  <a:lnTo>
                    <a:pt x="5" y="34"/>
                  </a:lnTo>
                  <a:lnTo>
                    <a:pt x="7" y="33"/>
                  </a:lnTo>
                  <a:lnTo>
                    <a:pt x="9" y="33"/>
                  </a:lnTo>
                  <a:lnTo>
                    <a:pt x="10" y="33"/>
                  </a:lnTo>
                  <a:lnTo>
                    <a:pt x="9" y="32"/>
                  </a:lnTo>
                  <a:lnTo>
                    <a:pt x="10" y="32"/>
                  </a:lnTo>
                  <a:lnTo>
                    <a:pt x="11" y="32"/>
                  </a:lnTo>
                  <a:lnTo>
                    <a:pt x="15" y="32"/>
                  </a:lnTo>
                  <a:lnTo>
                    <a:pt x="16" y="32"/>
                  </a:lnTo>
                  <a:lnTo>
                    <a:pt x="19" y="29"/>
                  </a:lnTo>
                  <a:lnTo>
                    <a:pt x="18" y="28"/>
                  </a:lnTo>
                  <a:lnTo>
                    <a:pt x="20" y="28"/>
                  </a:lnTo>
                  <a:lnTo>
                    <a:pt x="19" y="27"/>
                  </a:lnTo>
                  <a:lnTo>
                    <a:pt x="20" y="27"/>
                  </a:lnTo>
                  <a:lnTo>
                    <a:pt x="21" y="26"/>
                  </a:lnTo>
                  <a:lnTo>
                    <a:pt x="20" y="26"/>
                  </a:lnTo>
                  <a:lnTo>
                    <a:pt x="18" y="26"/>
                  </a:lnTo>
                  <a:lnTo>
                    <a:pt x="17" y="27"/>
                  </a:lnTo>
                  <a:lnTo>
                    <a:pt x="13" y="26"/>
                  </a:lnTo>
                  <a:lnTo>
                    <a:pt x="13" y="25"/>
                  </a:lnTo>
                  <a:lnTo>
                    <a:pt x="13" y="24"/>
                  </a:lnTo>
                  <a:lnTo>
                    <a:pt x="15" y="24"/>
                  </a:lnTo>
                  <a:lnTo>
                    <a:pt x="16" y="23"/>
                  </a:lnTo>
                  <a:lnTo>
                    <a:pt x="17" y="23"/>
                  </a:lnTo>
                  <a:lnTo>
                    <a:pt x="17" y="22"/>
                  </a:lnTo>
                  <a:lnTo>
                    <a:pt x="21" y="20"/>
                  </a:lnTo>
                  <a:lnTo>
                    <a:pt x="22" y="21"/>
                  </a:lnTo>
                  <a:lnTo>
                    <a:pt x="23" y="21"/>
                  </a:lnTo>
                  <a:lnTo>
                    <a:pt x="23" y="19"/>
                  </a:lnTo>
                  <a:lnTo>
                    <a:pt x="24" y="20"/>
                  </a:lnTo>
                  <a:lnTo>
                    <a:pt x="25" y="20"/>
                  </a:lnTo>
                  <a:lnTo>
                    <a:pt x="27" y="19"/>
                  </a:lnTo>
                  <a:lnTo>
                    <a:pt x="27" y="18"/>
                  </a:lnTo>
                  <a:lnTo>
                    <a:pt x="26" y="18"/>
                  </a:lnTo>
                  <a:lnTo>
                    <a:pt x="27" y="17"/>
                  </a:lnTo>
                  <a:lnTo>
                    <a:pt x="26" y="17"/>
                  </a:lnTo>
                  <a:lnTo>
                    <a:pt x="26" y="16"/>
                  </a:lnTo>
                  <a:lnTo>
                    <a:pt x="25" y="15"/>
                  </a:lnTo>
                  <a:lnTo>
                    <a:pt x="26" y="15"/>
                  </a:lnTo>
                  <a:lnTo>
                    <a:pt x="27" y="15"/>
                  </a:lnTo>
                  <a:lnTo>
                    <a:pt x="30" y="15"/>
                  </a:lnTo>
                  <a:lnTo>
                    <a:pt x="31" y="15"/>
                  </a:lnTo>
                  <a:lnTo>
                    <a:pt x="31" y="16"/>
                  </a:lnTo>
                  <a:lnTo>
                    <a:pt x="35" y="17"/>
                  </a:lnTo>
                  <a:lnTo>
                    <a:pt x="35" y="16"/>
                  </a:lnTo>
                  <a:lnTo>
                    <a:pt x="33" y="15"/>
                  </a:lnTo>
                  <a:lnTo>
                    <a:pt x="32" y="15"/>
                  </a:lnTo>
                  <a:lnTo>
                    <a:pt x="30" y="14"/>
                  </a:lnTo>
                  <a:lnTo>
                    <a:pt x="31" y="13"/>
                  </a:lnTo>
                  <a:lnTo>
                    <a:pt x="35" y="13"/>
                  </a:lnTo>
                  <a:lnTo>
                    <a:pt x="36" y="13"/>
                  </a:lnTo>
                  <a:lnTo>
                    <a:pt x="38" y="12"/>
                  </a:lnTo>
                  <a:lnTo>
                    <a:pt x="40" y="12"/>
                  </a:lnTo>
                  <a:lnTo>
                    <a:pt x="40" y="11"/>
                  </a:lnTo>
                  <a:lnTo>
                    <a:pt x="42" y="11"/>
                  </a:lnTo>
                  <a:lnTo>
                    <a:pt x="43" y="11"/>
                  </a:lnTo>
                  <a:lnTo>
                    <a:pt x="44" y="13"/>
                  </a:lnTo>
                  <a:lnTo>
                    <a:pt x="43" y="17"/>
                  </a:lnTo>
                  <a:lnTo>
                    <a:pt x="44" y="17"/>
                  </a:lnTo>
                  <a:lnTo>
                    <a:pt x="46" y="15"/>
                  </a:lnTo>
                  <a:lnTo>
                    <a:pt x="45" y="14"/>
                  </a:lnTo>
                  <a:lnTo>
                    <a:pt x="46" y="14"/>
                  </a:lnTo>
                  <a:lnTo>
                    <a:pt x="48" y="14"/>
                  </a:lnTo>
                  <a:lnTo>
                    <a:pt x="53" y="17"/>
                  </a:lnTo>
                  <a:lnTo>
                    <a:pt x="54" y="16"/>
                  </a:lnTo>
                  <a:lnTo>
                    <a:pt x="50" y="14"/>
                  </a:lnTo>
                  <a:lnTo>
                    <a:pt x="53" y="14"/>
                  </a:lnTo>
                  <a:lnTo>
                    <a:pt x="52" y="14"/>
                  </a:lnTo>
                  <a:lnTo>
                    <a:pt x="50" y="13"/>
                  </a:lnTo>
                  <a:lnTo>
                    <a:pt x="50" y="11"/>
                  </a:lnTo>
                  <a:lnTo>
                    <a:pt x="50" y="10"/>
                  </a:lnTo>
                  <a:lnTo>
                    <a:pt x="53" y="10"/>
                  </a:lnTo>
                  <a:lnTo>
                    <a:pt x="55" y="11"/>
                  </a:lnTo>
                  <a:lnTo>
                    <a:pt x="57" y="12"/>
                  </a:lnTo>
                  <a:lnTo>
                    <a:pt x="59" y="13"/>
                  </a:lnTo>
                  <a:lnTo>
                    <a:pt x="61" y="13"/>
                  </a:lnTo>
                  <a:lnTo>
                    <a:pt x="64" y="15"/>
                  </a:lnTo>
                  <a:lnTo>
                    <a:pt x="65" y="15"/>
                  </a:lnTo>
                  <a:lnTo>
                    <a:pt x="64" y="14"/>
                  </a:lnTo>
                  <a:lnTo>
                    <a:pt x="64" y="12"/>
                  </a:lnTo>
                  <a:lnTo>
                    <a:pt x="67" y="12"/>
                  </a:lnTo>
                  <a:lnTo>
                    <a:pt x="68" y="12"/>
                  </a:lnTo>
                  <a:lnTo>
                    <a:pt x="69" y="12"/>
                  </a:lnTo>
                  <a:lnTo>
                    <a:pt x="66" y="11"/>
                  </a:lnTo>
                  <a:lnTo>
                    <a:pt x="63" y="8"/>
                  </a:lnTo>
                  <a:lnTo>
                    <a:pt x="61" y="8"/>
                  </a:lnTo>
                  <a:lnTo>
                    <a:pt x="63" y="8"/>
                  </a:lnTo>
                  <a:lnTo>
                    <a:pt x="66" y="8"/>
                  </a:lnTo>
                  <a:lnTo>
                    <a:pt x="69" y="8"/>
                  </a:lnTo>
                  <a:lnTo>
                    <a:pt x="70" y="8"/>
                  </a:lnTo>
                  <a:lnTo>
                    <a:pt x="70" y="9"/>
                  </a:lnTo>
                  <a:lnTo>
                    <a:pt x="70" y="10"/>
                  </a:lnTo>
                  <a:lnTo>
                    <a:pt x="71" y="10"/>
                  </a:lnTo>
                  <a:lnTo>
                    <a:pt x="71" y="9"/>
                  </a:lnTo>
                  <a:lnTo>
                    <a:pt x="71" y="8"/>
                  </a:lnTo>
                  <a:lnTo>
                    <a:pt x="73" y="9"/>
                  </a:lnTo>
                  <a:lnTo>
                    <a:pt x="74" y="10"/>
                  </a:lnTo>
                  <a:lnTo>
                    <a:pt x="75" y="11"/>
                  </a:lnTo>
                  <a:lnTo>
                    <a:pt x="75" y="10"/>
                  </a:lnTo>
                  <a:lnTo>
                    <a:pt x="74" y="8"/>
                  </a:lnTo>
                  <a:lnTo>
                    <a:pt x="72" y="8"/>
                  </a:lnTo>
                  <a:lnTo>
                    <a:pt x="68" y="7"/>
                  </a:lnTo>
                  <a:lnTo>
                    <a:pt x="64" y="7"/>
                  </a:lnTo>
                  <a:lnTo>
                    <a:pt x="66" y="7"/>
                  </a:lnTo>
                  <a:lnTo>
                    <a:pt x="66" y="6"/>
                  </a:lnTo>
                  <a:lnTo>
                    <a:pt x="64" y="6"/>
                  </a:lnTo>
                  <a:lnTo>
                    <a:pt x="62" y="5"/>
                  </a:lnTo>
                  <a:lnTo>
                    <a:pt x="63" y="5"/>
                  </a:lnTo>
                  <a:lnTo>
                    <a:pt x="65" y="5"/>
                  </a:lnTo>
                  <a:lnTo>
                    <a:pt x="67" y="5"/>
                  </a:lnTo>
                  <a:lnTo>
                    <a:pt x="68" y="5"/>
                  </a:lnTo>
                  <a:lnTo>
                    <a:pt x="66" y="4"/>
                  </a:lnTo>
                  <a:lnTo>
                    <a:pt x="68" y="4"/>
                  </a:lnTo>
                  <a:lnTo>
                    <a:pt x="70" y="4"/>
                  </a:lnTo>
                  <a:lnTo>
                    <a:pt x="71" y="5"/>
                  </a:lnTo>
                  <a:lnTo>
                    <a:pt x="72" y="5"/>
                  </a:lnTo>
                  <a:lnTo>
                    <a:pt x="73" y="6"/>
                  </a:lnTo>
                  <a:lnTo>
                    <a:pt x="76" y="6"/>
                  </a:lnTo>
                  <a:lnTo>
                    <a:pt x="77" y="7"/>
                  </a:lnTo>
                  <a:lnTo>
                    <a:pt x="78" y="8"/>
                  </a:lnTo>
                  <a:lnTo>
                    <a:pt x="79" y="8"/>
                  </a:lnTo>
                  <a:lnTo>
                    <a:pt x="79" y="7"/>
                  </a:lnTo>
                  <a:lnTo>
                    <a:pt x="77" y="6"/>
                  </a:lnTo>
                  <a:lnTo>
                    <a:pt x="78" y="6"/>
                  </a:lnTo>
                  <a:lnTo>
                    <a:pt x="80" y="6"/>
                  </a:lnTo>
                  <a:lnTo>
                    <a:pt x="81" y="6"/>
                  </a:lnTo>
                  <a:lnTo>
                    <a:pt x="78" y="6"/>
                  </a:lnTo>
                  <a:lnTo>
                    <a:pt x="78" y="5"/>
                  </a:lnTo>
                  <a:lnTo>
                    <a:pt x="80" y="5"/>
                  </a:lnTo>
                  <a:lnTo>
                    <a:pt x="82" y="5"/>
                  </a:lnTo>
                  <a:lnTo>
                    <a:pt x="82" y="4"/>
                  </a:lnTo>
                  <a:lnTo>
                    <a:pt x="79" y="4"/>
                  </a:lnTo>
                  <a:lnTo>
                    <a:pt x="77" y="4"/>
                  </a:lnTo>
                  <a:lnTo>
                    <a:pt x="78" y="3"/>
                  </a:lnTo>
                  <a:lnTo>
                    <a:pt x="77" y="2"/>
                  </a:lnTo>
                  <a:lnTo>
                    <a:pt x="78" y="2"/>
                  </a:lnTo>
                  <a:lnTo>
                    <a:pt x="79" y="2"/>
                  </a:lnTo>
                  <a:lnTo>
                    <a:pt x="80" y="2"/>
                  </a:lnTo>
                  <a:lnTo>
                    <a:pt x="79" y="2"/>
                  </a:lnTo>
                  <a:lnTo>
                    <a:pt x="80" y="2"/>
                  </a:lnTo>
                  <a:lnTo>
                    <a:pt x="82" y="3"/>
                  </a:lnTo>
                  <a:lnTo>
                    <a:pt x="83" y="2"/>
                  </a:lnTo>
                  <a:lnTo>
                    <a:pt x="82" y="1"/>
                  </a:lnTo>
                  <a:lnTo>
                    <a:pt x="83" y="1"/>
                  </a:lnTo>
                  <a:lnTo>
                    <a:pt x="84" y="1"/>
                  </a:lnTo>
                  <a:lnTo>
                    <a:pt x="85" y="1"/>
                  </a:lnTo>
                  <a:lnTo>
                    <a:pt x="86" y="1"/>
                  </a:lnTo>
                  <a:lnTo>
                    <a:pt x="87" y="1"/>
                  </a:lnTo>
                  <a:lnTo>
                    <a:pt x="88" y="1"/>
                  </a:lnTo>
                  <a:lnTo>
                    <a:pt x="91" y="0"/>
                  </a:lnTo>
                  <a:lnTo>
                    <a:pt x="92" y="1"/>
                  </a:lnTo>
                  <a:lnTo>
                    <a:pt x="93" y="1"/>
                  </a:lnTo>
                  <a:lnTo>
                    <a:pt x="95" y="1"/>
                  </a:lnTo>
                  <a:lnTo>
                    <a:pt x="97" y="1"/>
                  </a:lnTo>
                  <a:lnTo>
                    <a:pt x="98" y="1"/>
                  </a:lnTo>
                  <a:lnTo>
                    <a:pt x="99" y="1"/>
                  </a:lnTo>
                  <a:lnTo>
                    <a:pt x="101" y="1"/>
                  </a:lnTo>
                  <a:lnTo>
                    <a:pt x="100" y="2"/>
                  </a:lnTo>
                  <a:lnTo>
                    <a:pt x="101" y="2"/>
                  </a:lnTo>
                  <a:lnTo>
                    <a:pt x="102" y="2"/>
                  </a:lnTo>
                  <a:lnTo>
                    <a:pt x="103" y="2"/>
                  </a:lnTo>
                  <a:lnTo>
                    <a:pt x="108" y="3"/>
                  </a:lnTo>
                  <a:lnTo>
                    <a:pt x="109" y="4"/>
                  </a:lnTo>
                  <a:lnTo>
                    <a:pt x="106" y="4"/>
                  </a:lnTo>
                  <a:lnTo>
                    <a:pt x="103" y="5"/>
                  </a:lnTo>
                  <a:lnTo>
                    <a:pt x="99" y="4"/>
                  </a:lnTo>
                  <a:lnTo>
                    <a:pt x="95" y="5"/>
                  </a:lnTo>
                  <a:lnTo>
                    <a:pt x="93" y="5"/>
                  </a:lnTo>
                  <a:lnTo>
                    <a:pt x="91" y="5"/>
                  </a:lnTo>
                  <a:lnTo>
                    <a:pt x="90" y="5"/>
                  </a:lnTo>
                  <a:lnTo>
                    <a:pt x="91" y="6"/>
                  </a:lnTo>
                  <a:lnTo>
                    <a:pt x="88" y="6"/>
                  </a:lnTo>
                  <a:lnTo>
                    <a:pt x="85" y="7"/>
                  </a:lnTo>
                  <a:lnTo>
                    <a:pt x="85" y="8"/>
                  </a:lnTo>
                  <a:lnTo>
                    <a:pt x="86" y="8"/>
                  </a:lnTo>
                  <a:lnTo>
                    <a:pt x="87" y="7"/>
                  </a:lnTo>
                  <a:lnTo>
                    <a:pt x="88" y="7"/>
                  </a:lnTo>
                  <a:lnTo>
                    <a:pt x="88" y="8"/>
                  </a:lnTo>
                  <a:lnTo>
                    <a:pt x="89" y="8"/>
                  </a:lnTo>
                  <a:lnTo>
                    <a:pt x="90" y="7"/>
                  </a:lnTo>
                  <a:lnTo>
                    <a:pt x="94" y="6"/>
                  </a:lnTo>
                  <a:lnTo>
                    <a:pt x="97" y="5"/>
                  </a:lnTo>
                  <a:lnTo>
                    <a:pt x="99" y="5"/>
                  </a:lnTo>
                  <a:lnTo>
                    <a:pt x="102" y="5"/>
                  </a:lnTo>
                  <a:lnTo>
                    <a:pt x="106" y="5"/>
                  </a:lnTo>
                  <a:lnTo>
                    <a:pt x="107" y="5"/>
                  </a:lnTo>
                  <a:lnTo>
                    <a:pt x="110" y="4"/>
                  </a:lnTo>
                  <a:lnTo>
                    <a:pt x="111" y="5"/>
                  </a:lnTo>
                  <a:lnTo>
                    <a:pt x="111" y="7"/>
                  </a:lnTo>
                  <a:lnTo>
                    <a:pt x="110" y="7"/>
                  </a:lnTo>
                  <a:lnTo>
                    <a:pt x="110" y="8"/>
                  </a:lnTo>
                  <a:lnTo>
                    <a:pt x="113" y="7"/>
                  </a:lnTo>
                  <a:lnTo>
                    <a:pt x="113" y="8"/>
                  </a:lnTo>
                  <a:lnTo>
                    <a:pt x="115" y="7"/>
                  </a:lnTo>
                  <a:lnTo>
                    <a:pt x="118" y="8"/>
                  </a:lnTo>
                  <a:lnTo>
                    <a:pt x="120" y="9"/>
                  </a:lnTo>
                  <a:lnTo>
                    <a:pt x="119" y="10"/>
                  </a:lnTo>
                  <a:lnTo>
                    <a:pt x="118" y="10"/>
                  </a:lnTo>
                  <a:lnTo>
                    <a:pt x="118" y="11"/>
                  </a:lnTo>
                  <a:lnTo>
                    <a:pt x="115" y="12"/>
                  </a:lnTo>
                  <a:lnTo>
                    <a:pt x="113" y="11"/>
                  </a:lnTo>
                  <a:lnTo>
                    <a:pt x="111" y="12"/>
                  </a:lnTo>
                  <a:lnTo>
                    <a:pt x="106" y="13"/>
                  </a:lnTo>
                  <a:lnTo>
                    <a:pt x="104" y="12"/>
                  </a:lnTo>
                  <a:lnTo>
                    <a:pt x="99" y="13"/>
                  </a:lnTo>
                  <a:lnTo>
                    <a:pt x="98" y="12"/>
                  </a:lnTo>
                  <a:lnTo>
                    <a:pt x="95" y="12"/>
                  </a:lnTo>
                  <a:lnTo>
                    <a:pt x="96" y="13"/>
                  </a:lnTo>
                  <a:lnTo>
                    <a:pt x="92" y="14"/>
                  </a:lnTo>
                  <a:lnTo>
                    <a:pt x="91" y="15"/>
                  </a:lnTo>
                  <a:lnTo>
                    <a:pt x="92" y="16"/>
                  </a:lnTo>
                  <a:lnTo>
                    <a:pt x="93" y="16"/>
                  </a:lnTo>
                  <a:lnTo>
                    <a:pt x="93" y="15"/>
                  </a:lnTo>
                  <a:lnTo>
                    <a:pt x="98" y="14"/>
                  </a:lnTo>
                  <a:lnTo>
                    <a:pt x="99" y="15"/>
                  </a:lnTo>
                  <a:lnTo>
                    <a:pt x="103" y="13"/>
                  </a:lnTo>
                  <a:lnTo>
                    <a:pt x="104" y="14"/>
                  </a:lnTo>
                  <a:lnTo>
                    <a:pt x="109" y="14"/>
                  </a:lnTo>
                  <a:lnTo>
                    <a:pt x="110" y="14"/>
                  </a:lnTo>
                  <a:lnTo>
                    <a:pt x="110" y="15"/>
                  </a:lnTo>
                  <a:lnTo>
                    <a:pt x="107" y="16"/>
                  </a:lnTo>
                  <a:lnTo>
                    <a:pt x="106" y="16"/>
                  </a:lnTo>
                  <a:lnTo>
                    <a:pt x="104" y="17"/>
                  </a:lnTo>
                  <a:lnTo>
                    <a:pt x="105" y="17"/>
                  </a:lnTo>
                  <a:lnTo>
                    <a:pt x="106" y="18"/>
                  </a:lnTo>
                  <a:lnTo>
                    <a:pt x="107" y="17"/>
                  </a:lnTo>
                  <a:lnTo>
                    <a:pt x="109" y="17"/>
                  </a:lnTo>
                  <a:lnTo>
                    <a:pt x="113" y="16"/>
                  </a:lnTo>
                  <a:lnTo>
                    <a:pt x="113" y="14"/>
                  </a:lnTo>
                  <a:lnTo>
                    <a:pt x="117" y="13"/>
                  </a:lnTo>
                  <a:lnTo>
                    <a:pt x="118" y="14"/>
                  </a:lnTo>
                  <a:lnTo>
                    <a:pt x="118" y="17"/>
                  </a:lnTo>
                  <a:lnTo>
                    <a:pt x="116" y="18"/>
                  </a:lnTo>
                  <a:lnTo>
                    <a:pt x="115" y="19"/>
                  </a:lnTo>
                  <a:lnTo>
                    <a:pt x="115" y="20"/>
                  </a:lnTo>
                  <a:lnTo>
                    <a:pt x="114" y="21"/>
                  </a:lnTo>
                  <a:lnTo>
                    <a:pt x="114" y="22"/>
                  </a:lnTo>
                  <a:lnTo>
                    <a:pt x="113" y="22"/>
                  </a:lnTo>
                  <a:lnTo>
                    <a:pt x="113" y="23"/>
                  </a:lnTo>
                  <a:lnTo>
                    <a:pt x="114" y="23"/>
                  </a:lnTo>
                  <a:lnTo>
                    <a:pt x="115" y="23"/>
                  </a:lnTo>
                  <a:lnTo>
                    <a:pt x="115" y="21"/>
                  </a:lnTo>
                  <a:lnTo>
                    <a:pt x="118" y="20"/>
                  </a:lnTo>
                  <a:lnTo>
                    <a:pt x="119" y="18"/>
                  </a:lnTo>
                  <a:lnTo>
                    <a:pt x="121" y="17"/>
                  </a:lnTo>
                  <a:lnTo>
                    <a:pt x="122" y="16"/>
                  </a:lnTo>
                  <a:lnTo>
                    <a:pt x="123" y="16"/>
                  </a:lnTo>
                  <a:lnTo>
                    <a:pt x="123" y="17"/>
                  </a:lnTo>
                  <a:lnTo>
                    <a:pt x="124" y="17"/>
                  </a:lnTo>
                  <a:lnTo>
                    <a:pt x="126" y="17"/>
                  </a:lnTo>
                  <a:lnTo>
                    <a:pt x="127" y="17"/>
                  </a:lnTo>
                  <a:lnTo>
                    <a:pt x="128" y="16"/>
                  </a:lnTo>
                  <a:lnTo>
                    <a:pt x="129" y="15"/>
                  </a:lnTo>
                  <a:lnTo>
                    <a:pt x="128" y="15"/>
                  </a:lnTo>
                  <a:lnTo>
                    <a:pt x="129" y="14"/>
                  </a:lnTo>
                  <a:lnTo>
                    <a:pt x="130" y="15"/>
                  </a:lnTo>
                  <a:lnTo>
                    <a:pt x="132" y="14"/>
                  </a:lnTo>
                  <a:lnTo>
                    <a:pt x="136" y="14"/>
                  </a:lnTo>
                  <a:lnTo>
                    <a:pt x="141" y="16"/>
                  </a:lnTo>
                  <a:lnTo>
                    <a:pt x="141" y="17"/>
                  </a:lnTo>
                  <a:lnTo>
                    <a:pt x="137" y="20"/>
                  </a:lnTo>
                  <a:lnTo>
                    <a:pt x="135" y="19"/>
                  </a:lnTo>
                  <a:lnTo>
                    <a:pt x="134" y="20"/>
                  </a:lnTo>
                  <a:lnTo>
                    <a:pt x="136" y="21"/>
                  </a:lnTo>
                  <a:lnTo>
                    <a:pt x="135" y="21"/>
                  </a:lnTo>
                  <a:lnTo>
                    <a:pt x="133" y="21"/>
                  </a:lnTo>
                  <a:lnTo>
                    <a:pt x="133" y="22"/>
                  </a:lnTo>
                  <a:lnTo>
                    <a:pt x="131" y="22"/>
                  </a:lnTo>
                  <a:lnTo>
                    <a:pt x="130" y="22"/>
                  </a:lnTo>
                  <a:lnTo>
                    <a:pt x="127" y="22"/>
                  </a:lnTo>
                  <a:lnTo>
                    <a:pt x="126" y="22"/>
                  </a:lnTo>
                  <a:lnTo>
                    <a:pt x="123" y="22"/>
                  </a:lnTo>
                  <a:lnTo>
                    <a:pt x="122" y="23"/>
                  </a:lnTo>
                  <a:lnTo>
                    <a:pt x="121" y="23"/>
                  </a:lnTo>
                  <a:lnTo>
                    <a:pt x="123" y="23"/>
                  </a:lnTo>
                  <a:lnTo>
                    <a:pt x="125" y="23"/>
                  </a:lnTo>
                  <a:lnTo>
                    <a:pt x="127" y="24"/>
                  </a:lnTo>
                  <a:lnTo>
                    <a:pt x="128" y="23"/>
                  </a:lnTo>
                  <a:lnTo>
                    <a:pt x="130" y="23"/>
                  </a:lnTo>
                  <a:lnTo>
                    <a:pt x="133" y="24"/>
                  </a:lnTo>
                  <a:lnTo>
                    <a:pt x="130" y="25"/>
                  </a:lnTo>
                  <a:lnTo>
                    <a:pt x="129" y="25"/>
                  </a:lnTo>
                  <a:lnTo>
                    <a:pt x="127" y="25"/>
                  </a:lnTo>
                  <a:lnTo>
                    <a:pt x="124" y="25"/>
                  </a:lnTo>
                  <a:lnTo>
                    <a:pt x="123" y="26"/>
                  </a:lnTo>
                  <a:lnTo>
                    <a:pt x="123" y="27"/>
                  </a:lnTo>
                  <a:lnTo>
                    <a:pt x="124" y="27"/>
                  </a:lnTo>
                  <a:lnTo>
                    <a:pt x="125" y="26"/>
                  </a:lnTo>
                  <a:lnTo>
                    <a:pt x="124" y="26"/>
                  </a:lnTo>
                  <a:lnTo>
                    <a:pt x="125" y="25"/>
                  </a:lnTo>
                  <a:lnTo>
                    <a:pt x="126" y="25"/>
                  </a:lnTo>
                  <a:lnTo>
                    <a:pt x="126" y="26"/>
                  </a:lnTo>
                  <a:lnTo>
                    <a:pt x="128" y="25"/>
                  </a:lnTo>
                  <a:lnTo>
                    <a:pt x="129" y="26"/>
                  </a:lnTo>
                  <a:lnTo>
                    <a:pt x="128" y="28"/>
                  </a:lnTo>
                  <a:lnTo>
                    <a:pt x="125" y="28"/>
                  </a:lnTo>
                  <a:lnTo>
                    <a:pt x="123" y="30"/>
                  </a:lnTo>
                  <a:lnTo>
                    <a:pt x="125" y="30"/>
                  </a:lnTo>
                  <a:lnTo>
                    <a:pt x="125" y="31"/>
                  </a:lnTo>
                  <a:lnTo>
                    <a:pt x="123" y="33"/>
                  </a:lnTo>
                  <a:lnTo>
                    <a:pt x="122" y="33"/>
                  </a:lnTo>
                  <a:lnTo>
                    <a:pt x="120" y="34"/>
                  </a:lnTo>
                  <a:lnTo>
                    <a:pt x="121" y="34"/>
                  </a:lnTo>
                  <a:lnTo>
                    <a:pt x="119" y="38"/>
                  </a:lnTo>
                  <a:lnTo>
                    <a:pt x="120" y="38"/>
                  </a:lnTo>
                  <a:lnTo>
                    <a:pt x="121" y="37"/>
                  </a:lnTo>
                  <a:lnTo>
                    <a:pt x="122" y="37"/>
                  </a:lnTo>
                  <a:lnTo>
                    <a:pt x="125" y="38"/>
                  </a:lnTo>
                  <a:lnTo>
                    <a:pt x="125" y="39"/>
                  </a:lnTo>
                  <a:lnTo>
                    <a:pt x="123" y="39"/>
                  </a:lnTo>
                  <a:lnTo>
                    <a:pt x="122" y="38"/>
                  </a:lnTo>
                  <a:lnTo>
                    <a:pt x="122" y="39"/>
                  </a:lnTo>
                  <a:lnTo>
                    <a:pt x="123" y="40"/>
                  </a:lnTo>
                  <a:lnTo>
                    <a:pt x="125" y="41"/>
                  </a:lnTo>
                  <a:lnTo>
                    <a:pt x="126" y="40"/>
                  </a:lnTo>
                  <a:lnTo>
                    <a:pt x="128" y="40"/>
                  </a:lnTo>
                  <a:lnTo>
                    <a:pt x="128" y="41"/>
                  </a:lnTo>
                  <a:lnTo>
                    <a:pt x="127" y="42"/>
                  </a:lnTo>
                  <a:lnTo>
                    <a:pt x="125" y="42"/>
                  </a:lnTo>
                  <a:lnTo>
                    <a:pt x="122" y="42"/>
                  </a:lnTo>
                  <a:lnTo>
                    <a:pt x="120" y="42"/>
                  </a:lnTo>
                  <a:lnTo>
                    <a:pt x="121" y="43"/>
                  </a:lnTo>
                  <a:lnTo>
                    <a:pt x="119" y="43"/>
                  </a:lnTo>
                  <a:lnTo>
                    <a:pt x="118" y="43"/>
                  </a:lnTo>
                  <a:lnTo>
                    <a:pt x="119" y="44"/>
                  </a:lnTo>
                  <a:lnTo>
                    <a:pt x="119" y="45"/>
                  </a:lnTo>
                  <a:lnTo>
                    <a:pt x="120" y="45"/>
                  </a:lnTo>
                  <a:lnTo>
                    <a:pt x="122" y="45"/>
                  </a:lnTo>
                  <a:lnTo>
                    <a:pt x="124" y="45"/>
                  </a:lnTo>
                  <a:lnTo>
                    <a:pt x="124" y="46"/>
                  </a:lnTo>
                  <a:lnTo>
                    <a:pt x="122" y="46"/>
                  </a:lnTo>
                  <a:lnTo>
                    <a:pt x="119" y="46"/>
                  </a:lnTo>
                  <a:lnTo>
                    <a:pt x="120" y="46"/>
                  </a:lnTo>
                  <a:lnTo>
                    <a:pt x="123" y="46"/>
                  </a:lnTo>
                  <a:lnTo>
                    <a:pt x="125" y="47"/>
                  </a:lnTo>
                  <a:lnTo>
                    <a:pt x="126" y="48"/>
                  </a:lnTo>
                  <a:lnTo>
                    <a:pt x="124" y="49"/>
                  </a:lnTo>
                  <a:lnTo>
                    <a:pt x="122" y="49"/>
                  </a:lnTo>
                  <a:lnTo>
                    <a:pt x="121" y="48"/>
                  </a:lnTo>
                  <a:lnTo>
                    <a:pt x="120" y="48"/>
                  </a:lnTo>
                  <a:lnTo>
                    <a:pt x="119" y="48"/>
                  </a:lnTo>
                  <a:lnTo>
                    <a:pt x="122" y="49"/>
                  </a:lnTo>
                  <a:lnTo>
                    <a:pt x="122" y="50"/>
                  </a:lnTo>
                  <a:lnTo>
                    <a:pt x="119" y="50"/>
                  </a:lnTo>
                  <a:lnTo>
                    <a:pt x="118" y="50"/>
                  </a:lnTo>
                  <a:lnTo>
                    <a:pt x="119" y="51"/>
                  </a:lnTo>
                  <a:lnTo>
                    <a:pt x="121" y="50"/>
                  </a:lnTo>
                  <a:lnTo>
                    <a:pt x="122" y="51"/>
                  </a:lnTo>
                  <a:lnTo>
                    <a:pt x="121" y="52"/>
                  </a:lnTo>
                  <a:lnTo>
                    <a:pt x="124" y="53"/>
                  </a:lnTo>
                  <a:lnTo>
                    <a:pt x="124" y="52"/>
                  </a:lnTo>
                  <a:lnTo>
                    <a:pt x="125" y="53"/>
                  </a:lnTo>
                  <a:lnTo>
                    <a:pt x="124" y="54"/>
                  </a:lnTo>
                  <a:lnTo>
                    <a:pt x="123" y="54"/>
                  </a:lnTo>
                  <a:lnTo>
                    <a:pt x="122" y="53"/>
                  </a:lnTo>
                  <a:lnTo>
                    <a:pt x="119" y="53"/>
                  </a:lnTo>
                  <a:lnTo>
                    <a:pt x="118" y="54"/>
                  </a:lnTo>
                  <a:lnTo>
                    <a:pt x="119" y="55"/>
                  </a:lnTo>
                  <a:lnTo>
                    <a:pt x="120" y="57"/>
                  </a:lnTo>
                  <a:lnTo>
                    <a:pt x="120" y="56"/>
                  </a:lnTo>
                  <a:lnTo>
                    <a:pt x="122" y="56"/>
                  </a:lnTo>
                  <a:lnTo>
                    <a:pt x="123" y="58"/>
                  </a:lnTo>
                  <a:lnTo>
                    <a:pt x="120" y="58"/>
                  </a:lnTo>
                  <a:lnTo>
                    <a:pt x="118" y="59"/>
                  </a:lnTo>
                  <a:lnTo>
                    <a:pt x="115" y="58"/>
                  </a:lnTo>
                  <a:lnTo>
                    <a:pt x="114" y="57"/>
                  </a:lnTo>
                  <a:lnTo>
                    <a:pt x="117" y="58"/>
                  </a:lnTo>
                  <a:lnTo>
                    <a:pt x="115" y="57"/>
                  </a:lnTo>
                  <a:lnTo>
                    <a:pt x="113" y="57"/>
                  </a:lnTo>
                  <a:lnTo>
                    <a:pt x="111" y="56"/>
                  </a:lnTo>
                  <a:lnTo>
                    <a:pt x="110" y="56"/>
                  </a:lnTo>
                  <a:lnTo>
                    <a:pt x="112" y="57"/>
                  </a:lnTo>
                  <a:lnTo>
                    <a:pt x="111" y="59"/>
                  </a:lnTo>
                  <a:lnTo>
                    <a:pt x="110" y="59"/>
                  </a:lnTo>
                  <a:lnTo>
                    <a:pt x="107" y="58"/>
                  </a:lnTo>
                  <a:lnTo>
                    <a:pt x="107" y="59"/>
                  </a:lnTo>
                  <a:lnTo>
                    <a:pt x="108" y="59"/>
                  </a:lnTo>
                  <a:lnTo>
                    <a:pt x="106" y="60"/>
                  </a:lnTo>
                  <a:lnTo>
                    <a:pt x="106" y="61"/>
                  </a:lnTo>
                  <a:lnTo>
                    <a:pt x="108" y="60"/>
                  </a:lnTo>
                  <a:lnTo>
                    <a:pt x="110" y="60"/>
                  </a:lnTo>
                  <a:lnTo>
                    <a:pt x="111" y="60"/>
                  </a:lnTo>
                  <a:lnTo>
                    <a:pt x="111" y="61"/>
                  </a:lnTo>
                  <a:lnTo>
                    <a:pt x="108" y="61"/>
                  </a:lnTo>
                  <a:lnTo>
                    <a:pt x="109" y="62"/>
                  </a:lnTo>
                  <a:lnTo>
                    <a:pt x="111" y="62"/>
                  </a:lnTo>
                  <a:lnTo>
                    <a:pt x="112" y="63"/>
                  </a:lnTo>
                  <a:lnTo>
                    <a:pt x="110" y="63"/>
                  </a:lnTo>
                  <a:lnTo>
                    <a:pt x="111" y="64"/>
                  </a:lnTo>
                  <a:lnTo>
                    <a:pt x="113" y="63"/>
                  </a:lnTo>
                  <a:lnTo>
                    <a:pt x="115" y="65"/>
                  </a:lnTo>
                  <a:lnTo>
                    <a:pt x="117" y="65"/>
                  </a:lnTo>
                  <a:lnTo>
                    <a:pt x="118" y="66"/>
                  </a:lnTo>
                  <a:lnTo>
                    <a:pt x="119" y="68"/>
                  </a:lnTo>
                  <a:lnTo>
                    <a:pt x="119" y="67"/>
                  </a:lnTo>
                  <a:lnTo>
                    <a:pt x="120" y="68"/>
                  </a:lnTo>
                  <a:lnTo>
                    <a:pt x="120" y="71"/>
                  </a:lnTo>
                  <a:lnTo>
                    <a:pt x="119" y="71"/>
                  </a:lnTo>
                  <a:lnTo>
                    <a:pt x="118" y="71"/>
                  </a:lnTo>
                  <a:lnTo>
                    <a:pt x="117" y="71"/>
                  </a:lnTo>
                  <a:lnTo>
                    <a:pt x="117" y="72"/>
                  </a:lnTo>
                  <a:lnTo>
                    <a:pt x="115" y="71"/>
                  </a:lnTo>
                  <a:lnTo>
                    <a:pt x="113" y="69"/>
                  </a:lnTo>
                  <a:lnTo>
                    <a:pt x="113" y="68"/>
                  </a:lnTo>
                  <a:lnTo>
                    <a:pt x="110" y="67"/>
                  </a:lnTo>
                  <a:lnTo>
                    <a:pt x="107" y="66"/>
                  </a:lnTo>
                  <a:lnTo>
                    <a:pt x="106" y="65"/>
                  </a:lnTo>
                  <a:lnTo>
                    <a:pt x="104" y="64"/>
                  </a:lnTo>
                  <a:lnTo>
                    <a:pt x="103" y="65"/>
                  </a:lnTo>
                  <a:lnTo>
                    <a:pt x="105" y="66"/>
                  </a:lnTo>
                  <a:lnTo>
                    <a:pt x="105" y="67"/>
                  </a:lnTo>
                  <a:lnTo>
                    <a:pt x="107" y="67"/>
                  </a:lnTo>
                  <a:lnTo>
                    <a:pt x="110" y="68"/>
                  </a:lnTo>
                  <a:lnTo>
                    <a:pt x="110" y="69"/>
                  </a:lnTo>
                  <a:lnTo>
                    <a:pt x="107" y="69"/>
                  </a:lnTo>
                  <a:lnTo>
                    <a:pt x="104" y="69"/>
                  </a:lnTo>
                  <a:lnTo>
                    <a:pt x="104" y="70"/>
                  </a:lnTo>
                  <a:lnTo>
                    <a:pt x="103" y="71"/>
                  </a:lnTo>
                  <a:lnTo>
                    <a:pt x="102" y="71"/>
                  </a:lnTo>
                  <a:lnTo>
                    <a:pt x="102" y="72"/>
                  </a:lnTo>
                  <a:lnTo>
                    <a:pt x="104" y="72"/>
                  </a:lnTo>
                  <a:lnTo>
                    <a:pt x="106" y="72"/>
                  </a:lnTo>
                  <a:lnTo>
                    <a:pt x="107" y="71"/>
                  </a:lnTo>
                  <a:lnTo>
                    <a:pt x="108" y="71"/>
                  </a:lnTo>
                  <a:lnTo>
                    <a:pt x="108" y="72"/>
                  </a:lnTo>
                  <a:lnTo>
                    <a:pt x="106" y="73"/>
                  </a:lnTo>
                  <a:lnTo>
                    <a:pt x="104" y="73"/>
                  </a:lnTo>
                  <a:lnTo>
                    <a:pt x="106" y="73"/>
                  </a:lnTo>
                  <a:lnTo>
                    <a:pt x="108" y="73"/>
                  </a:lnTo>
                  <a:lnTo>
                    <a:pt x="109" y="73"/>
                  </a:lnTo>
                  <a:lnTo>
                    <a:pt x="110" y="72"/>
                  </a:lnTo>
                  <a:lnTo>
                    <a:pt x="111" y="72"/>
                  </a:lnTo>
                  <a:lnTo>
                    <a:pt x="112" y="73"/>
                  </a:lnTo>
                  <a:lnTo>
                    <a:pt x="116" y="73"/>
                  </a:lnTo>
                  <a:lnTo>
                    <a:pt x="117" y="73"/>
                  </a:lnTo>
                  <a:lnTo>
                    <a:pt x="118" y="73"/>
                  </a:lnTo>
                  <a:lnTo>
                    <a:pt x="114" y="75"/>
                  </a:lnTo>
                  <a:lnTo>
                    <a:pt x="113" y="75"/>
                  </a:lnTo>
                  <a:lnTo>
                    <a:pt x="113" y="76"/>
                  </a:lnTo>
                  <a:lnTo>
                    <a:pt x="112" y="76"/>
                  </a:lnTo>
                  <a:lnTo>
                    <a:pt x="111" y="77"/>
                  </a:lnTo>
                  <a:lnTo>
                    <a:pt x="110" y="77"/>
                  </a:lnTo>
                  <a:lnTo>
                    <a:pt x="109" y="79"/>
                  </a:lnTo>
                  <a:lnTo>
                    <a:pt x="107" y="79"/>
                  </a:lnTo>
                  <a:lnTo>
                    <a:pt x="105" y="79"/>
                  </a:lnTo>
                  <a:lnTo>
                    <a:pt x="104" y="79"/>
                  </a:lnTo>
                  <a:lnTo>
                    <a:pt x="102" y="80"/>
                  </a:lnTo>
                  <a:lnTo>
                    <a:pt x="101" y="80"/>
                  </a:lnTo>
                  <a:lnTo>
                    <a:pt x="100" y="80"/>
                  </a:lnTo>
                  <a:lnTo>
                    <a:pt x="99" y="80"/>
                  </a:lnTo>
                  <a:lnTo>
                    <a:pt x="98" y="80"/>
                  </a:lnTo>
                  <a:lnTo>
                    <a:pt x="98" y="81"/>
                  </a:lnTo>
                  <a:lnTo>
                    <a:pt x="97" y="81"/>
                  </a:lnTo>
                  <a:lnTo>
                    <a:pt x="95" y="79"/>
                  </a:lnTo>
                  <a:lnTo>
                    <a:pt x="93" y="79"/>
                  </a:lnTo>
                  <a:lnTo>
                    <a:pt x="94" y="80"/>
                  </a:lnTo>
                  <a:lnTo>
                    <a:pt x="95" y="81"/>
                  </a:lnTo>
                  <a:lnTo>
                    <a:pt x="95" y="82"/>
                  </a:lnTo>
                  <a:lnTo>
                    <a:pt x="93" y="82"/>
                  </a:lnTo>
                  <a:lnTo>
                    <a:pt x="92" y="84"/>
                  </a:lnTo>
                  <a:lnTo>
                    <a:pt x="91" y="86"/>
                  </a:lnTo>
                  <a:lnTo>
                    <a:pt x="89" y="88"/>
                  </a:lnTo>
                  <a:lnTo>
                    <a:pt x="87" y="88"/>
                  </a:lnTo>
                  <a:lnTo>
                    <a:pt x="87" y="89"/>
                  </a:lnTo>
                  <a:lnTo>
                    <a:pt x="85" y="90"/>
                  </a:lnTo>
                  <a:lnTo>
                    <a:pt x="84" y="90"/>
                  </a:lnTo>
                  <a:lnTo>
                    <a:pt x="83" y="90"/>
                  </a:lnTo>
                  <a:lnTo>
                    <a:pt x="82" y="90"/>
                  </a:lnTo>
                  <a:lnTo>
                    <a:pt x="82" y="88"/>
                  </a:lnTo>
                  <a:lnTo>
                    <a:pt x="81" y="87"/>
                  </a:lnTo>
                  <a:lnTo>
                    <a:pt x="81" y="88"/>
                  </a:lnTo>
                  <a:lnTo>
                    <a:pt x="80" y="91"/>
                  </a:lnTo>
                  <a:lnTo>
                    <a:pt x="76" y="92"/>
                  </a:lnTo>
                  <a:lnTo>
                    <a:pt x="76" y="93"/>
                  </a:lnTo>
                  <a:lnTo>
                    <a:pt x="76" y="94"/>
                  </a:lnTo>
                  <a:lnTo>
                    <a:pt x="76" y="95"/>
                  </a:lnTo>
                  <a:lnTo>
                    <a:pt x="74" y="95"/>
                  </a:lnTo>
                  <a:lnTo>
                    <a:pt x="74" y="96"/>
                  </a:lnTo>
                  <a:lnTo>
                    <a:pt x="75" y="97"/>
                  </a:lnTo>
                  <a:lnTo>
                    <a:pt x="75" y="99"/>
                  </a:lnTo>
                  <a:lnTo>
                    <a:pt x="73" y="99"/>
                  </a:lnTo>
                  <a:lnTo>
                    <a:pt x="73" y="100"/>
                  </a:lnTo>
                  <a:lnTo>
                    <a:pt x="75" y="100"/>
                  </a:lnTo>
                  <a:lnTo>
                    <a:pt x="75" y="102"/>
                  </a:lnTo>
                  <a:lnTo>
                    <a:pt x="73" y="102"/>
                  </a:lnTo>
                  <a:lnTo>
                    <a:pt x="74" y="104"/>
                  </a:lnTo>
                  <a:lnTo>
                    <a:pt x="73" y="104"/>
                  </a:lnTo>
                  <a:lnTo>
                    <a:pt x="72" y="106"/>
                  </a:lnTo>
                  <a:lnTo>
                    <a:pt x="71" y="106"/>
                  </a:lnTo>
                  <a:lnTo>
                    <a:pt x="71" y="107"/>
                  </a:lnTo>
                  <a:lnTo>
                    <a:pt x="71" y="108"/>
                  </a:lnTo>
                  <a:lnTo>
                    <a:pt x="71" y="110"/>
                  </a:lnTo>
                  <a:lnTo>
                    <a:pt x="72" y="112"/>
                  </a:lnTo>
                  <a:lnTo>
                    <a:pt x="71" y="114"/>
                  </a:lnTo>
                  <a:lnTo>
                    <a:pt x="70" y="114"/>
                  </a:lnTo>
                  <a:lnTo>
                    <a:pt x="70" y="115"/>
                  </a:lnTo>
                  <a:lnTo>
                    <a:pt x="69" y="117"/>
                  </a:lnTo>
                  <a:lnTo>
                    <a:pt x="70" y="117"/>
                  </a:lnTo>
                  <a:lnTo>
                    <a:pt x="68" y="118"/>
                  </a:lnTo>
                  <a:lnTo>
                    <a:pt x="69" y="119"/>
                  </a:lnTo>
                  <a:lnTo>
                    <a:pt x="68" y="12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31" name="Rectangle 1407"/>
            <p:cNvSpPr>
              <a:spLocks noChangeArrowheads="1"/>
            </p:cNvSpPr>
            <p:nvPr/>
          </p:nvSpPr>
          <p:spPr bwMode="auto">
            <a:xfrm>
              <a:off x="2185" y="1452"/>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32" name="Rectangle 1408"/>
            <p:cNvSpPr>
              <a:spLocks noChangeArrowheads="1"/>
            </p:cNvSpPr>
            <p:nvPr/>
          </p:nvSpPr>
          <p:spPr bwMode="auto">
            <a:xfrm>
              <a:off x="2185" y="1452"/>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33" name="Freeform 1409"/>
            <p:cNvSpPr>
              <a:spLocks/>
            </p:cNvSpPr>
            <p:nvPr/>
          </p:nvSpPr>
          <p:spPr bwMode="auto">
            <a:xfrm>
              <a:off x="2209" y="1488"/>
              <a:ext cx="12" cy="6"/>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34" name="Freeform 1410"/>
            <p:cNvSpPr>
              <a:spLocks/>
            </p:cNvSpPr>
            <p:nvPr/>
          </p:nvSpPr>
          <p:spPr bwMode="auto">
            <a:xfrm>
              <a:off x="2209" y="1488"/>
              <a:ext cx="12" cy="6"/>
            </a:xfrm>
            <a:custGeom>
              <a:avLst/>
              <a:gdLst>
                <a:gd name="T0" fmla="*/ 0 w 2"/>
                <a:gd name="T1" fmla="*/ 0 h 1"/>
                <a:gd name="T2" fmla="*/ 216 w 2"/>
                <a:gd name="T3" fmla="*/ 0 h 1"/>
                <a:gd name="T4" fmla="*/ 432 w 2"/>
                <a:gd name="T5" fmla="*/ 216 h 1"/>
                <a:gd name="T6" fmla="*/ 0 w 2"/>
                <a:gd name="T7" fmla="*/ 216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2"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35" name="Freeform 1411"/>
            <p:cNvSpPr>
              <a:spLocks/>
            </p:cNvSpPr>
            <p:nvPr/>
          </p:nvSpPr>
          <p:spPr bwMode="auto">
            <a:xfrm>
              <a:off x="2221" y="1488"/>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36" name="Freeform 1412"/>
            <p:cNvSpPr>
              <a:spLocks/>
            </p:cNvSpPr>
            <p:nvPr/>
          </p:nvSpPr>
          <p:spPr bwMode="auto">
            <a:xfrm>
              <a:off x="2221" y="1488"/>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37" name="Freeform 1413"/>
            <p:cNvSpPr>
              <a:spLocks/>
            </p:cNvSpPr>
            <p:nvPr/>
          </p:nvSpPr>
          <p:spPr bwMode="auto">
            <a:xfrm>
              <a:off x="2197" y="1512"/>
              <a:ext cx="36" cy="24"/>
            </a:xfrm>
            <a:custGeom>
              <a:avLst/>
              <a:gdLst>
                <a:gd name="T0" fmla="*/ 216 w 6"/>
                <a:gd name="T1" fmla="*/ 0 h 4"/>
                <a:gd name="T2" fmla="*/ 216 w 6"/>
                <a:gd name="T3" fmla="*/ 216 h 4"/>
                <a:gd name="T4" fmla="*/ 648 w 6"/>
                <a:gd name="T5" fmla="*/ 216 h 4"/>
                <a:gd name="T6" fmla="*/ 864 w 6"/>
                <a:gd name="T7" fmla="*/ 216 h 4"/>
                <a:gd name="T8" fmla="*/ 1296 w 6"/>
                <a:gd name="T9" fmla="*/ 648 h 4"/>
                <a:gd name="T10" fmla="*/ 1296 w 6"/>
                <a:gd name="T11" fmla="*/ 648 h 4"/>
                <a:gd name="T12" fmla="*/ 1080 w 6"/>
                <a:gd name="T13" fmla="*/ 864 h 4"/>
                <a:gd name="T14" fmla="*/ 648 w 6"/>
                <a:gd name="T15" fmla="*/ 864 h 4"/>
                <a:gd name="T16" fmla="*/ 432 w 6"/>
                <a:gd name="T17" fmla="*/ 648 h 4"/>
                <a:gd name="T18" fmla="*/ 0 w 6"/>
                <a:gd name="T19" fmla="*/ 648 h 4"/>
                <a:gd name="T20" fmla="*/ 0 w 6"/>
                <a:gd name="T21" fmla="*/ 432 h 4"/>
                <a:gd name="T22" fmla="*/ 0 w 6"/>
                <a:gd name="T23" fmla="*/ 432 h 4"/>
                <a:gd name="T24" fmla="*/ 0 w 6"/>
                <a:gd name="T25" fmla="*/ 216 h 4"/>
                <a:gd name="T26" fmla="*/ 216 w 6"/>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1" y="0"/>
                  </a:moveTo>
                  <a:lnTo>
                    <a:pt x="1" y="1"/>
                  </a:lnTo>
                  <a:lnTo>
                    <a:pt x="3" y="1"/>
                  </a:lnTo>
                  <a:lnTo>
                    <a:pt x="4" y="1"/>
                  </a:lnTo>
                  <a:lnTo>
                    <a:pt x="6" y="3"/>
                  </a:lnTo>
                  <a:lnTo>
                    <a:pt x="5" y="4"/>
                  </a:lnTo>
                  <a:lnTo>
                    <a:pt x="3" y="4"/>
                  </a:lnTo>
                  <a:lnTo>
                    <a:pt x="2" y="3"/>
                  </a:lnTo>
                  <a:lnTo>
                    <a:pt x="0" y="3"/>
                  </a:lnTo>
                  <a:lnTo>
                    <a:pt x="0" y="2"/>
                  </a:lnTo>
                  <a:lnTo>
                    <a:pt x="0"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38" name="Freeform 1414"/>
            <p:cNvSpPr>
              <a:spLocks/>
            </p:cNvSpPr>
            <p:nvPr/>
          </p:nvSpPr>
          <p:spPr bwMode="auto">
            <a:xfrm>
              <a:off x="2197" y="1512"/>
              <a:ext cx="36" cy="24"/>
            </a:xfrm>
            <a:custGeom>
              <a:avLst/>
              <a:gdLst>
                <a:gd name="T0" fmla="*/ 216 w 6"/>
                <a:gd name="T1" fmla="*/ 0 h 4"/>
                <a:gd name="T2" fmla="*/ 216 w 6"/>
                <a:gd name="T3" fmla="*/ 216 h 4"/>
                <a:gd name="T4" fmla="*/ 648 w 6"/>
                <a:gd name="T5" fmla="*/ 216 h 4"/>
                <a:gd name="T6" fmla="*/ 864 w 6"/>
                <a:gd name="T7" fmla="*/ 216 h 4"/>
                <a:gd name="T8" fmla="*/ 1296 w 6"/>
                <a:gd name="T9" fmla="*/ 648 h 4"/>
                <a:gd name="T10" fmla="*/ 1296 w 6"/>
                <a:gd name="T11" fmla="*/ 648 h 4"/>
                <a:gd name="T12" fmla="*/ 1080 w 6"/>
                <a:gd name="T13" fmla="*/ 864 h 4"/>
                <a:gd name="T14" fmla="*/ 648 w 6"/>
                <a:gd name="T15" fmla="*/ 864 h 4"/>
                <a:gd name="T16" fmla="*/ 432 w 6"/>
                <a:gd name="T17" fmla="*/ 648 h 4"/>
                <a:gd name="T18" fmla="*/ 0 w 6"/>
                <a:gd name="T19" fmla="*/ 648 h 4"/>
                <a:gd name="T20" fmla="*/ 0 w 6"/>
                <a:gd name="T21" fmla="*/ 432 h 4"/>
                <a:gd name="T22" fmla="*/ 0 w 6"/>
                <a:gd name="T23" fmla="*/ 432 h 4"/>
                <a:gd name="T24" fmla="*/ 0 w 6"/>
                <a:gd name="T25" fmla="*/ 216 h 4"/>
                <a:gd name="T26" fmla="*/ 216 w 6"/>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4"/>
                <a:gd name="T44" fmla="*/ 6 w 6"/>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4">
                  <a:moveTo>
                    <a:pt x="1" y="0"/>
                  </a:moveTo>
                  <a:lnTo>
                    <a:pt x="1" y="1"/>
                  </a:lnTo>
                  <a:lnTo>
                    <a:pt x="3" y="1"/>
                  </a:lnTo>
                  <a:lnTo>
                    <a:pt x="4" y="1"/>
                  </a:lnTo>
                  <a:lnTo>
                    <a:pt x="6" y="3"/>
                  </a:lnTo>
                  <a:lnTo>
                    <a:pt x="5" y="4"/>
                  </a:lnTo>
                  <a:lnTo>
                    <a:pt x="3" y="4"/>
                  </a:lnTo>
                  <a:lnTo>
                    <a:pt x="2" y="3"/>
                  </a:lnTo>
                  <a:lnTo>
                    <a:pt x="0" y="3"/>
                  </a:lnTo>
                  <a:lnTo>
                    <a:pt x="0" y="2"/>
                  </a:lnTo>
                  <a:lnTo>
                    <a:pt x="0"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39" name="Freeform 1415"/>
            <p:cNvSpPr>
              <a:spLocks/>
            </p:cNvSpPr>
            <p:nvPr/>
          </p:nvSpPr>
          <p:spPr bwMode="auto">
            <a:xfrm>
              <a:off x="1969" y="1320"/>
              <a:ext cx="12" cy="0"/>
            </a:xfrm>
            <a:custGeom>
              <a:avLst/>
              <a:gdLst>
                <a:gd name="T0" fmla="*/ 0 w 2"/>
                <a:gd name="T1" fmla="*/ 0 w 2"/>
                <a:gd name="T2" fmla="*/ 0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40" name="Freeform 1416"/>
            <p:cNvSpPr>
              <a:spLocks/>
            </p:cNvSpPr>
            <p:nvPr/>
          </p:nvSpPr>
          <p:spPr bwMode="auto">
            <a:xfrm>
              <a:off x="1969" y="1320"/>
              <a:ext cx="12" cy="0"/>
            </a:xfrm>
            <a:custGeom>
              <a:avLst/>
              <a:gdLst>
                <a:gd name="T0" fmla="*/ 0 w 2"/>
                <a:gd name="T1" fmla="*/ 0 w 2"/>
                <a:gd name="T2" fmla="*/ 0 w 2"/>
                <a:gd name="T3" fmla="*/ 432 w 2"/>
                <a:gd name="T4" fmla="*/ 432 w 2"/>
                <a:gd name="T5" fmla="*/ 0 w 2"/>
                <a:gd name="T6" fmla="*/ 0 60000 65536"/>
                <a:gd name="T7" fmla="*/ 0 60000 65536"/>
                <a:gd name="T8" fmla="*/ 0 60000 65536"/>
                <a:gd name="T9" fmla="*/ 0 60000 65536"/>
                <a:gd name="T10" fmla="*/ 0 60000 65536"/>
                <a:gd name="T11" fmla="*/ 0 60000 65536"/>
                <a:gd name="T12" fmla="*/ 0 w 2"/>
                <a:gd name="T13" fmla="*/ 2 w 2"/>
              </a:gdLst>
              <a:ahLst/>
              <a:cxnLst>
                <a:cxn ang="T6">
                  <a:pos x="T0" y="0"/>
                </a:cxn>
                <a:cxn ang="T7">
                  <a:pos x="T1" y="0"/>
                </a:cxn>
                <a:cxn ang="T8">
                  <a:pos x="T2" y="0"/>
                </a:cxn>
                <a:cxn ang="T9">
                  <a:pos x="T3" y="0"/>
                </a:cxn>
                <a:cxn ang="T10">
                  <a:pos x="T4" y="0"/>
                </a:cxn>
                <a:cxn ang="T11">
                  <a:pos x="T5" y="0"/>
                </a:cxn>
              </a:cxnLst>
              <a:rect l="T12" t="0" r="T13" b="0"/>
              <a:pathLst>
                <a:path w="2">
                  <a:moveTo>
                    <a:pt x="0" y="0"/>
                  </a:moveTo>
                  <a:lnTo>
                    <a:pt x="0" y="0"/>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41" name="Freeform 1417"/>
            <p:cNvSpPr>
              <a:spLocks/>
            </p:cNvSpPr>
            <p:nvPr/>
          </p:nvSpPr>
          <p:spPr bwMode="auto">
            <a:xfrm>
              <a:off x="1951" y="1320"/>
              <a:ext cx="12" cy="6"/>
            </a:xfrm>
            <a:custGeom>
              <a:avLst/>
              <a:gdLst>
                <a:gd name="T0" fmla="*/ 0 w 2"/>
                <a:gd name="T1" fmla="*/ 0 h 1"/>
                <a:gd name="T2" fmla="*/ 216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42" name="Freeform 1418"/>
            <p:cNvSpPr>
              <a:spLocks/>
            </p:cNvSpPr>
            <p:nvPr/>
          </p:nvSpPr>
          <p:spPr bwMode="auto">
            <a:xfrm>
              <a:off x="1951" y="1320"/>
              <a:ext cx="12" cy="6"/>
            </a:xfrm>
            <a:custGeom>
              <a:avLst/>
              <a:gdLst>
                <a:gd name="T0" fmla="*/ 0 w 2"/>
                <a:gd name="T1" fmla="*/ 0 h 1"/>
                <a:gd name="T2" fmla="*/ 216 w 2"/>
                <a:gd name="T3" fmla="*/ 0 h 1"/>
                <a:gd name="T4" fmla="*/ 432 w 2"/>
                <a:gd name="T5" fmla="*/ 0 h 1"/>
                <a:gd name="T6" fmla="*/ 432 w 2"/>
                <a:gd name="T7" fmla="*/ 0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43" name="Freeform 1419"/>
            <p:cNvSpPr>
              <a:spLocks/>
            </p:cNvSpPr>
            <p:nvPr/>
          </p:nvSpPr>
          <p:spPr bwMode="auto">
            <a:xfrm>
              <a:off x="2209" y="1152"/>
              <a:ext cx="30" cy="12"/>
            </a:xfrm>
            <a:custGeom>
              <a:avLst/>
              <a:gdLst>
                <a:gd name="T0" fmla="*/ 0 w 5"/>
                <a:gd name="T1" fmla="*/ 216 h 2"/>
                <a:gd name="T2" fmla="*/ 0 w 5"/>
                <a:gd name="T3" fmla="*/ 0 h 2"/>
                <a:gd name="T4" fmla="*/ 216 w 5"/>
                <a:gd name="T5" fmla="*/ 0 h 2"/>
                <a:gd name="T6" fmla="*/ 648 w 5"/>
                <a:gd name="T7" fmla="*/ 0 h 2"/>
                <a:gd name="T8" fmla="*/ 648 w 5"/>
                <a:gd name="T9" fmla="*/ 0 h 2"/>
                <a:gd name="T10" fmla="*/ 864 w 5"/>
                <a:gd name="T11" fmla="*/ 216 h 2"/>
                <a:gd name="T12" fmla="*/ 1080 w 5"/>
                <a:gd name="T13" fmla="*/ 432 h 2"/>
                <a:gd name="T14" fmla="*/ 648 w 5"/>
                <a:gd name="T15" fmla="*/ 432 h 2"/>
                <a:gd name="T16" fmla="*/ 0 w 5"/>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2"/>
                <a:gd name="T29" fmla="*/ 5 w 5"/>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2">
                  <a:moveTo>
                    <a:pt x="0" y="1"/>
                  </a:moveTo>
                  <a:lnTo>
                    <a:pt x="0" y="0"/>
                  </a:lnTo>
                  <a:lnTo>
                    <a:pt x="1" y="0"/>
                  </a:lnTo>
                  <a:lnTo>
                    <a:pt x="3" y="0"/>
                  </a:lnTo>
                  <a:lnTo>
                    <a:pt x="4" y="1"/>
                  </a:lnTo>
                  <a:lnTo>
                    <a:pt x="5" y="2"/>
                  </a:lnTo>
                  <a:lnTo>
                    <a:pt x="3"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44" name="Freeform 1420"/>
            <p:cNvSpPr>
              <a:spLocks/>
            </p:cNvSpPr>
            <p:nvPr/>
          </p:nvSpPr>
          <p:spPr bwMode="auto">
            <a:xfrm>
              <a:off x="2209" y="1152"/>
              <a:ext cx="30" cy="12"/>
            </a:xfrm>
            <a:custGeom>
              <a:avLst/>
              <a:gdLst>
                <a:gd name="T0" fmla="*/ 0 w 5"/>
                <a:gd name="T1" fmla="*/ 216 h 2"/>
                <a:gd name="T2" fmla="*/ 0 w 5"/>
                <a:gd name="T3" fmla="*/ 0 h 2"/>
                <a:gd name="T4" fmla="*/ 216 w 5"/>
                <a:gd name="T5" fmla="*/ 0 h 2"/>
                <a:gd name="T6" fmla="*/ 648 w 5"/>
                <a:gd name="T7" fmla="*/ 0 h 2"/>
                <a:gd name="T8" fmla="*/ 648 w 5"/>
                <a:gd name="T9" fmla="*/ 0 h 2"/>
                <a:gd name="T10" fmla="*/ 864 w 5"/>
                <a:gd name="T11" fmla="*/ 216 h 2"/>
                <a:gd name="T12" fmla="*/ 1080 w 5"/>
                <a:gd name="T13" fmla="*/ 432 h 2"/>
                <a:gd name="T14" fmla="*/ 648 w 5"/>
                <a:gd name="T15" fmla="*/ 432 h 2"/>
                <a:gd name="T16" fmla="*/ 0 w 5"/>
                <a:gd name="T17" fmla="*/ 21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2"/>
                <a:gd name="T29" fmla="*/ 5 w 5"/>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2">
                  <a:moveTo>
                    <a:pt x="0" y="1"/>
                  </a:moveTo>
                  <a:lnTo>
                    <a:pt x="0" y="0"/>
                  </a:lnTo>
                  <a:lnTo>
                    <a:pt x="1" y="0"/>
                  </a:lnTo>
                  <a:lnTo>
                    <a:pt x="3" y="0"/>
                  </a:lnTo>
                  <a:lnTo>
                    <a:pt x="4" y="1"/>
                  </a:lnTo>
                  <a:lnTo>
                    <a:pt x="5" y="2"/>
                  </a:lnTo>
                  <a:lnTo>
                    <a:pt x="3"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45" name="Freeform 1421"/>
            <p:cNvSpPr>
              <a:spLocks/>
            </p:cNvSpPr>
            <p:nvPr/>
          </p:nvSpPr>
          <p:spPr bwMode="auto">
            <a:xfrm>
              <a:off x="2275" y="1140"/>
              <a:ext cx="6" cy="6"/>
            </a:xfrm>
            <a:custGeom>
              <a:avLst/>
              <a:gdLst>
                <a:gd name="T0" fmla="*/ 0 w 1"/>
                <a:gd name="T1" fmla="*/ 0 h 1"/>
                <a:gd name="T2" fmla="*/ 0 w 1"/>
                <a:gd name="T3" fmla="*/ 0 h 1"/>
                <a:gd name="T4" fmla="*/ 0 w 1"/>
                <a:gd name="T5" fmla="*/ 216 h 1"/>
                <a:gd name="T6" fmla="*/ 216 w 1"/>
                <a:gd name="T7" fmla="*/ 216 h 1"/>
                <a:gd name="T8" fmla="*/ 216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0" y="1"/>
                  </a:lnTo>
                  <a:lnTo>
                    <a:pt x="1"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46" name="Freeform 1422"/>
            <p:cNvSpPr>
              <a:spLocks/>
            </p:cNvSpPr>
            <p:nvPr/>
          </p:nvSpPr>
          <p:spPr bwMode="auto">
            <a:xfrm>
              <a:off x="2275" y="1140"/>
              <a:ext cx="6" cy="6"/>
            </a:xfrm>
            <a:custGeom>
              <a:avLst/>
              <a:gdLst>
                <a:gd name="T0" fmla="*/ 0 w 1"/>
                <a:gd name="T1" fmla="*/ 0 h 1"/>
                <a:gd name="T2" fmla="*/ 0 w 1"/>
                <a:gd name="T3" fmla="*/ 0 h 1"/>
                <a:gd name="T4" fmla="*/ 0 w 1"/>
                <a:gd name="T5" fmla="*/ 216 h 1"/>
                <a:gd name="T6" fmla="*/ 216 w 1"/>
                <a:gd name="T7" fmla="*/ 216 h 1"/>
                <a:gd name="T8" fmla="*/ 216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lnTo>
                    <a:pt x="0" y="1"/>
                  </a:lnTo>
                  <a:lnTo>
                    <a:pt x="1"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47" name="Freeform 1423"/>
            <p:cNvSpPr>
              <a:spLocks/>
            </p:cNvSpPr>
            <p:nvPr/>
          </p:nvSpPr>
          <p:spPr bwMode="auto">
            <a:xfrm>
              <a:off x="2287" y="1134"/>
              <a:ext cx="42" cy="24"/>
            </a:xfrm>
            <a:custGeom>
              <a:avLst/>
              <a:gdLst>
                <a:gd name="T0" fmla="*/ 0 w 7"/>
                <a:gd name="T1" fmla="*/ 0 h 4"/>
                <a:gd name="T2" fmla="*/ 216 w 7"/>
                <a:gd name="T3" fmla="*/ 216 h 4"/>
                <a:gd name="T4" fmla="*/ 864 w 7"/>
                <a:gd name="T5" fmla="*/ 648 h 4"/>
                <a:gd name="T6" fmla="*/ 1080 w 7"/>
                <a:gd name="T7" fmla="*/ 864 h 4"/>
                <a:gd name="T8" fmla="*/ 1080 w 7"/>
                <a:gd name="T9" fmla="*/ 864 h 4"/>
                <a:gd name="T10" fmla="*/ 1296 w 7"/>
                <a:gd name="T11" fmla="*/ 864 h 4"/>
                <a:gd name="T12" fmla="*/ 1296 w 7"/>
                <a:gd name="T13" fmla="*/ 648 h 4"/>
                <a:gd name="T14" fmla="*/ 1512 w 7"/>
                <a:gd name="T15" fmla="*/ 432 h 4"/>
                <a:gd name="T16" fmla="*/ 648 w 7"/>
                <a:gd name="T17" fmla="*/ 0 h 4"/>
                <a:gd name="T18" fmla="*/ 0 w 7"/>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0" y="0"/>
                  </a:moveTo>
                  <a:lnTo>
                    <a:pt x="1" y="1"/>
                  </a:lnTo>
                  <a:lnTo>
                    <a:pt x="4" y="3"/>
                  </a:lnTo>
                  <a:lnTo>
                    <a:pt x="5" y="4"/>
                  </a:lnTo>
                  <a:lnTo>
                    <a:pt x="6" y="4"/>
                  </a:lnTo>
                  <a:lnTo>
                    <a:pt x="6" y="3"/>
                  </a:lnTo>
                  <a:lnTo>
                    <a:pt x="7" y="2"/>
                  </a:lnTo>
                  <a:lnTo>
                    <a:pt x="3"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48" name="Freeform 1424"/>
            <p:cNvSpPr>
              <a:spLocks/>
            </p:cNvSpPr>
            <p:nvPr/>
          </p:nvSpPr>
          <p:spPr bwMode="auto">
            <a:xfrm>
              <a:off x="2287" y="1134"/>
              <a:ext cx="42" cy="24"/>
            </a:xfrm>
            <a:custGeom>
              <a:avLst/>
              <a:gdLst>
                <a:gd name="T0" fmla="*/ 0 w 7"/>
                <a:gd name="T1" fmla="*/ 0 h 4"/>
                <a:gd name="T2" fmla="*/ 216 w 7"/>
                <a:gd name="T3" fmla="*/ 216 h 4"/>
                <a:gd name="T4" fmla="*/ 864 w 7"/>
                <a:gd name="T5" fmla="*/ 648 h 4"/>
                <a:gd name="T6" fmla="*/ 1080 w 7"/>
                <a:gd name="T7" fmla="*/ 864 h 4"/>
                <a:gd name="T8" fmla="*/ 1080 w 7"/>
                <a:gd name="T9" fmla="*/ 864 h 4"/>
                <a:gd name="T10" fmla="*/ 1296 w 7"/>
                <a:gd name="T11" fmla="*/ 864 h 4"/>
                <a:gd name="T12" fmla="*/ 1296 w 7"/>
                <a:gd name="T13" fmla="*/ 648 h 4"/>
                <a:gd name="T14" fmla="*/ 1512 w 7"/>
                <a:gd name="T15" fmla="*/ 432 h 4"/>
                <a:gd name="T16" fmla="*/ 648 w 7"/>
                <a:gd name="T17" fmla="*/ 0 h 4"/>
                <a:gd name="T18" fmla="*/ 0 w 7"/>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4"/>
                <a:gd name="T32" fmla="*/ 7 w 7"/>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4">
                  <a:moveTo>
                    <a:pt x="0" y="0"/>
                  </a:moveTo>
                  <a:lnTo>
                    <a:pt x="1" y="1"/>
                  </a:lnTo>
                  <a:lnTo>
                    <a:pt x="4" y="3"/>
                  </a:lnTo>
                  <a:lnTo>
                    <a:pt x="5" y="4"/>
                  </a:lnTo>
                  <a:lnTo>
                    <a:pt x="6" y="4"/>
                  </a:lnTo>
                  <a:lnTo>
                    <a:pt x="6" y="3"/>
                  </a:lnTo>
                  <a:lnTo>
                    <a:pt x="7" y="2"/>
                  </a:lnTo>
                  <a:lnTo>
                    <a:pt x="3"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49" name="Freeform 1425"/>
            <p:cNvSpPr>
              <a:spLocks/>
            </p:cNvSpPr>
            <p:nvPr/>
          </p:nvSpPr>
          <p:spPr bwMode="auto">
            <a:xfrm>
              <a:off x="2275" y="1122"/>
              <a:ext cx="18" cy="6"/>
            </a:xfrm>
            <a:custGeom>
              <a:avLst/>
              <a:gdLst>
                <a:gd name="T0" fmla="*/ 432 w 3"/>
                <a:gd name="T1" fmla="*/ 0 h 1"/>
                <a:gd name="T2" fmla="*/ 648 w 3"/>
                <a:gd name="T3" fmla="*/ 216 h 1"/>
                <a:gd name="T4" fmla="*/ 216 w 3"/>
                <a:gd name="T5" fmla="*/ 216 h 1"/>
                <a:gd name="T6" fmla="*/ 0 w 3"/>
                <a:gd name="T7" fmla="*/ 216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1"/>
                  </a:lnTo>
                  <a:lnTo>
                    <a:pt x="1" y="1"/>
                  </a:lnTo>
                  <a:lnTo>
                    <a:pt x="0" y="1"/>
                  </a:lnTo>
                  <a:lnTo>
                    <a:pt x="0" y="0"/>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50" name="Freeform 1426"/>
            <p:cNvSpPr>
              <a:spLocks/>
            </p:cNvSpPr>
            <p:nvPr/>
          </p:nvSpPr>
          <p:spPr bwMode="auto">
            <a:xfrm>
              <a:off x="2275" y="1122"/>
              <a:ext cx="18" cy="6"/>
            </a:xfrm>
            <a:custGeom>
              <a:avLst/>
              <a:gdLst>
                <a:gd name="T0" fmla="*/ 432 w 3"/>
                <a:gd name="T1" fmla="*/ 0 h 1"/>
                <a:gd name="T2" fmla="*/ 648 w 3"/>
                <a:gd name="T3" fmla="*/ 216 h 1"/>
                <a:gd name="T4" fmla="*/ 216 w 3"/>
                <a:gd name="T5" fmla="*/ 216 h 1"/>
                <a:gd name="T6" fmla="*/ 0 w 3"/>
                <a:gd name="T7" fmla="*/ 216 h 1"/>
                <a:gd name="T8" fmla="*/ 0 w 3"/>
                <a:gd name="T9" fmla="*/ 0 h 1"/>
                <a:gd name="T10" fmla="*/ 432 w 3"/>
                <a:gd name="T11" fmla="*/ 0 h 1"/>
                <a:gd name="T12" fmla="*/ 0 60000 65536"/>
                <a:gd name="T13" fmla="*/ 0 60000 65536"/>
                <a:gd name="T14" fmla="*/ 0 60000 65536"/>
                <a:gd name="T15" fmla="*/ 0 60000 65536"/>
                <a:gd name="T16" fmla="*/ 0 60000 65536"/>
                <a:gd name="T17" fmla="*/ 0 60000 65536"/>
                <a:gd name="T18" fmla="*/ 0 w 3"/>
                <a:gd name="T19" fmla="*/ 0 h 1"/>
                <a:gd name="T20" fmla="*/ 3 w 3"/>
                <a:gd name="T21" fmla="*/ 1 h 1"/>
              </a:gdLst>
              <a:ahLst/>
              <a:cxnLst>
                <a:cxn ang="T12">
                  <a:pos x="T0" y="T1"/>
                </a:cxn>
                <a:cxn ang="T13">
                  <a:pos x="T2" y="T3"/>
                </a:cxn>
                <a:cxn ang="T14">
                  <a:pos x="T4" y="T5"/>
                </a:cxn>
                <a:cxn ang="T15">
                  <a:pos x="T6" y="T7"/>
                </a:cxn>
                <a:cxn ang="T16">
                  <a:pos x="T8" y="T9"/>
                </a:cxn>
                <a:cxn ang="T17">
                  <a:pos x="T10" y="T11"/>
                </a:cxn>
              </a:cxnLst>
              <a:rect l="T18" t="T19" r="T20" b="T21"/>
              <a:pathLst>
                <a:path w="3" h="1">
                  <a:moveTo>
                    <a:pt x="2" y="0"/>
                  </a:moveTo>
                  <a:lnTo>
                    <a:pt x="3" y="1"/>
                  </a:lnTo>
                  <a:lnTo>
                    <a:pt x="1" y="1"/>
                  </a:lnTo>
                  <a:lnTo>
                    <a:pt x="0" y="1"/>
                  </a:lnTo>
                  <a:lnTo>
                    <a:pt x="0" y="0"/>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51" name="Freeform 1427"/>
            <p:cNvSpPr>
              <a:spLocks/>
            </p:cNvSpPr>
            <p:nvPr/>
          </p:nvSpPr>
          <p:spPr bwMode="auto">
            <a:xfrm>
              <a:off x="2299" y="1116"/>
              <a:ext cx="24" cy="6"/>
            </a:xfrm>
            <a:custGeom>
              <a:avLst/>
              <a:gdLst>
                <a:gd name="T0" fmla="*/ 216 w 4"/>
                <a:gd name="T1" fmla="*/ 0 h 1"/>
                <a:gd name="T2" fmla="*/ 648 w 4"/>
                <a:gd name="T3" fmla="*/ 0 h 1"/>
                <a:gd name="T4" fmla="*/ 648 w 4"/>
                <a:gd name="T5" fmla="*/ 216 h 1"/>
                <a:gd name="T6" fmla="*/ 864 w 4"/>
                <a:gd name="T7" fmla="*/ 216 h 1"/>
                <a:gd name="T8" fmla="*/ 216 w 4"/>
                <a:gd name="T9" fmla="*/ 216 h 1"/>
                <a:gd name="T10" fmla="*/ 0 w 4"/>
                <a:gd name="T11" fmla="*/ 216 h 1"/>
                <a:gd name="T12" fmla="*/ 0 w 4"/>
                <a:gd name="T13" fmla="*/ 216 h 1"/>
                <a:gd name="T14" fmla="*/ 216 w 4"/>
                <a:gd name="T15" fmla="*/ 216 h 1"/>
                <a:gd name="T16" fmla="*/ 216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1" y="0"/>
                  </a:moveTo>
                  <a:lnTo>
                    <a:pt x="3" y="0"/>
                  </a:lnTo>
                  <a:lnTo>
                    <a:pt x="3" y="1"/>
                  </a:lnTo>
                  <a:lnTo>
                    <a:pt x="4" y="1"/>
                  </a:lnTo>
                  <a:lnTo>
                    <a:pt x="1" y="1"/>
                  </a:lnTo>
                  <a:lnTo>
                    <a:pt x="0" y="1"/>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52" name="Freeform 1428"/>
            <p:cNvSpPr>
              <a:spLocks/>
            </p:cNvSpPr>
            <p:nvPr/>
          </p:nvSpPr>
          <p:spPr bwMode="auto">
            <a:xfrm>
              <a:off x="2299" y="1116"/>
              <a:ext cx="24" cy="6"/>
            </a:xfrm>
            <a:custGeom>
              <a:avLst/>
              <a:gdLst>
                <a:gd name="T0" fmla="*/ 216 w 4"/>
                <a:gd name="T1" fmla="*/ 0 h 1"/>
                <a:gd name="T2" fmla="*/ 648 w 4"/>
                <a:gd name="T3" fmla="*/ 0 h 1"/>
                <a:gd name="T4" fmla="*/ 648 w 4"/>
                <a:gd name="T5" fmla="*/ 216 h 1"/>
                <a:gd name="T6" fmla="*/ 864 w 4"/>
                <a:gd name="T7" fmla="*/ 216 h 1"/>
                <a:gd name="T8" fmla="*/ 216 w 4"/>
                <a:gd name="T9" fmla="*/ 216 h 1"/>
                <a:gd name="T10" fmla="*/ 0 w 4"/>
                <a:gd name="T11" fmla="*/ 216 h 1"/>
                <a:gd name="T12" fmla="*/ 0 w 4"/>
                <a:gd name="T13" fmla="*/ 216 h 1"/>
                <a:gd name="T14" fmla="*/ 216 w 4"/>
                <a:gd name="T15" fmla="*/ 216 h 1"/>
                <a:gd name="T16" fmla="*/ 216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1" y="0"/>
                  </a:moveTo>
                  <a:lnTo>
                    <a:pt x="3" y="0"/>
                  </a:lnTo>
                  <a:lnTo>
                    <a:pt x="3" y="1"/>
                  </a:lnTo>
                  <a:lnTo>
                    <a:pt x="4" y="1"/>
                  </a:lnTo>
                  <a:lnTo>
                    <a:pt x="1" y="1"/>
                  </a:lnTo>
                  <a:lnTo>
                    <a:pt x="0" y="1"/>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53" name="Freeform 1429"/>
            <p:cNvSpPr>
              <a:spLocks/>
            </p:cNvSpPr>
            <p:nvPr/>
          </p:nvSpPr>
          <p:spPr bwMode="auto">
            <a:xfrm>
              <a:off x="2383" y="1098"/>
              <a:ext cx="30" cy="12"/>
            </a:xfrm>
            <a:custGeom>
              <a:avLst/>
              <a:gdLst>
                <a:gd name="T0" fmla="*/ 0 w 5"/>
                <a:gd name="T1" fmla="*/ 0 h 2"/>
                <a:gd name="T2" fmla="*/ 216 w 5"/>
                <a:gd name="T3" fmla="*/ 0 h 2"/>
                <a:gd name="T4" fmla="*/ 1080 w 5"/>
                <a:gd name="T5" fmla="*/ 432 h 2"/>
                <a:gd name="T6" fmla="*/ 864 w 5"/>
                <a:gd name="T7" fmla="*/ 432 h 2"/>
                <a:gd name="T8" fmla="*/ 216 w 5"/>
                <a:gd name="T9" fmla="*/ 216 h 2"/>
                <a:gd name="T10" fmla="*/ 0 w 5"/>
                <a:gd name="T11" fmla="*/ 216 h 2"/>
                <a:gd name="T12" fmla="*/ 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0" y="0"/>
                  </a:moveTo>
                  <a:lnTo>
                    <a:pt x="1" y="0"/>
                  </a:lnTo>
                  <a:lnTo>
                    <a:pt x="5" y="2"/>
                  </a:lnTo>
                  <a:lnTo>
                    <a:pt x="4" y="2"/>
                  </a:lnTo>
                  <a:lnTo>
                    <a:pt x="1"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54" name="Freeform 1430"/>
            <p:cNvSpPr>
              <a:spLocks/>
            </p:cNvSpPr>
            <p:nvPr/>
          </p:nvSpPr>
          <p:spPr bwMode="auto">
            <a:xfrm>
              <a:off x="2383" y="1098"/>
              <a:ext cx="30" cy="12"/>
            </a:xfrm>
            <a:custGeom>
              <a:avLst/>
              <a:gdLst>
                <a:gd name="T0" fmla="*/ 0 w 5"/>
                <a:gd name="T1" fmla="*/ 0 h 2"/>
                <a:gd name="T2" fmla="*/ 216 w 5"/>
                <a:gd name="T3" fmla="*/ 0 h 2"/>
                <a:gd name="T4" fmla="*/ 1080 w 5"/>
                <a:gd name="T5" fmla="*/ 432 h 2"/>
                <a:gd name="T6" fmla="*/ 864 w 5"/>
                <a:gd name="T7" fmla="*/ 432 h 2"/>
                <a:gd name="T8" fmla="*/ 216 w 5"/>
                <a:gd name="T9" fmla="*/ 216 h 2"/>
                <a:gd name="T10" fmla="*/ 0 w 5"/>
                <a:gd name="T11" fmla="*/ 216 h 2"/>
                <a:gd name="T12" fmla="*/ 0 w 5"/>
                <a:gd name="T13" fmla="*/ 0 h 2"/>
                <a:gd name="T14" fmla="*/ 0 60000 65536"/>
                <a:gd name="T15" fmla="*/ 0 60000 65536"/>
                <a:gd name="T16" fmla="*/ 0 60000 65536"/>
                <a:gd name="T17" fmla="*/ 0 60000 65536"/>
                <a:gd name="T18" fmla="*/ 0 60000 65536"/>
                <a:gd name="T19" fmla="*/ 0 60000 65536"/>
                <a:gd name="T20" fmla="*/ 0 60000 65536"/>
                <a:gd name="T21" fmla="*/ 0 w 5"/>
                <a:gd name="T22" fmla="*/ 0 h 2"/>
                <a:gd name="T23" fmla="*/ 5 w 5"/>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
                  <a:moveTo>
                    <a:pt x="0" y="0"/>
                  </a:moveTo>
                  <a:lnTo>
                    <a:pt x="1" y="0"/>
                  </a:lnTo>
                  <a:lnTo>
                    <a:pt x="5" y="2"/>
                  </a:lnTo>
                  <a:lnTo>
                    <a:pt x="4" y="2"/>
                  </a:lnTo>
                  <a:lnTo>
                    <a:pt x="1"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55" name="Freeform 1431"/>
            <p:cNvSpPr>
              <a:spLocks/>
            </p:cNvSpPr>
            <p:nvPr/>
          </p:nvSpPr>
          <p:spPr bwMode="auto">
            <a:xfrm>
              <a:off x="2389" y="1110"/>
              <a:ext cx="12" cy="6"/>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56" name="Freeform 1432"/>
            <p:cNvSpPr>
              <a:spLocks/>
            </p:cNvSpPr>
            <p:nvPr/>
          </p:nvSpPr>
          <p:spPr bwMode="auto">
            <a:xfrm>
              <a:off x="2389" y="1110"/>
              <a:ext cx="12" cy="6"/>
            </a:xfrm>
            <a:custGeom>
              <a:avLst/>
              <a:gdLst>
                <a:gd name="T0" fmla="*/ 0 w 2"/>
                <a:gd name="T1" fmla="*/ 0 h 1"/>
                <a:gd name="T2" fmla="*/ 216 w 2"/>
                <a:gd name="T3" fmla="*/ 0 h 1"/>
                <a:gd name="T4" fmla="*/ 432 w 2"/>
                <a:gd name="T5" fmla="*/ 0 h 1"/>
                <a:gd name="T6" fmla="*/ 432 w 2"/>
                <a:gd name="T7" fmla="*/ 216 h 1"/>
                <a:gd name="T8" fmla="*/ 216 w 2"/>
                <a:gd name="T9" fmla="*/ 216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1" y="0"/>
                  </a:lnTo>
                  <a:lnTo>
                    <a:pt x="2" y="0"/>
                  </a:lnTo>
                  <a:lnTo>
                    <a:pt x="2"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57" name="Freeform 1433"/>
            <p:cNvSpPr>
              <a:spLocks/>
            </p:cNvSpPr>
            <p:nvPr/>
          </p:nvSpPr>
          <p:spPr bwMode="auto">
            <a:xfrm>
              <a:off x="2377" y="1110"/>
              <a:ext cx="12" cy="6"/>
            </a:xfrm>
            <a:custGeom>
              <a:avLst/>
              <a:gdLst>
                <a:gd name="T0" fmla="*/ 216 w 2"/>
                <a:gd name="T1" fmla="*/ 0 h 1"/>
                <a:gd name="T2" fmla="*/ 432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2"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58" name="Freeform 1434"/>
            <p:cNvSpPr>
              <a:spLocks/>
            </p:cNvSpPr>
            <p:nvPr/>
          </p:nvSpPr>
          <p:spPr bwMode="auto">
            <a:xfrm>
              <a:off x="2377" y="1110"/>
              <a:ext cx="12" cy="6"/>
            </a:xfrm>
            <a:custGeom>
              <a:avLst/>
              <a:gdLst>
                <a:gd name="T0" fmla="*/ 216 w 2"/>
                <a:gd name="T1" fmla="*/ 0 h 1"/>
                <a:gd name="T2" fmla="*/ 432 w 2"/>
                <a:gd name="T3" fmla="*/ 0 h 1"/>
                <a:gd name="T4" fmla="*/ 432 w 2"/>
                <a:gd name="T5" fmla="*/ 216 h 1"/>
                <a:gd name="T6" fmla="*/ 432 w 2"/>
                <a:gd name="T7" fmla="*/ 216 h 1"/>
                <a:gd name="T8" fmla="*/ 0 w 2"/>
                <a:gd name="T9" fmla="*/ 0 h 1"/>
                <a:gd name="T10" fmla="*/ 216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1" y="0"/>
                  </a:moveTo>
                  <a:lnTo>
                    <a:pt x="2" y="0"/>
                  </a:lnTo>
                  <a:lnTo>
                    <a:pt x="2"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59" name="Freeform 1435"/>
            <p:cNvSpPr>
              <a:spLocks/>
            </p:cNvSpPr>
            <p:nvPr/>
          </p:nvSpPr>
          <p:spPr bwMode="auto">
            <a:xfrm>
              <a:off x="2395" y="1098"/>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60" name="Freeform 1436"/>
            <p:cNvSpPr>
              <a:spLocks/>
            </p:cNvSpPr>
            <p:nvPr/>
          </p:nvSpPr>
          <p:spPr bwMode="auto">
            <a:xfrm>
              <a:off x="2395" y="1098"/>
              <a:ext cx="12" cy="0"/>
            </a:xfrm>
            <a:custGeom>
              <a:avLst/>
              <a:gdLst>
                <a:gd name="T0" fmla="*/ 0 w 2"/>
                <a:gd name="T1" fmla="*/ 216 w 2"/>
                <a:gd name="T2" fmla="*/ 432 w 2"/>
                <a:gd name="T3" fmla="*/ 216 w 2"/>
                <a:gd name="T4" fmla="*/ 0 w 2"/>
                <a:gd name="T5" fmla="*/ 0 60000 65536"/>
                <a:gd name="T6" fmla="*/ 0 60000 65536"/>
                <a:gd name="T7" fmla="*/ 0 60000 65536"/>
                <a:gd name="T8" fmla="*/ 0 60000 65536"/>
                <a:gd name="T9" fmla="*/ 0 60000 65536"/>
                <a:gd name="T10" fmla="*/ 0 w 2"/>
                <a:gd name="T11" fmla="*/ 2 w 2"/>
              </a:gdLst>
              <a:ahLst/>
              <a:cxnLst>
                <a:cxn ang="T5">
                  <a:pos x="T0" y="0"/>
                </a:cxn>
                <a:cxn ang="T6">
                  <a:pos x="T1" y="0"/>
                </a:cxn>
                <a:cxn ang="T7">
                  <a:pos x="T2" y="0"/>
                </a:cxn>
                <a:cxn ang="T8">
                  <a:pos x="T3" y="0"/>
                </a:cxn>
                <a:cxn ang="T9">
                  <a:pos x="T4" y="0"/>
                </a:cxn>
              </a:cxnLst>
              <a:rect l="T10" t="0" r="T11" b="0"/>
              <a:pathLst>
                <a:path w="2">
                  <a:moveTo>
                    <a:pt x="0" y="0"/>
                  </a:moveTo>
                  <a:lnTo>
                    <a:pt x="1" y="0"/>
                  </a:lnTo>
                  <a:lnTo>
                    <a:pt x="2"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61" name="Freeform 1437"/>
            <p:cNvSpPr>
              <a:spLocks/>
            </p:cNvSpPr>
            <p:nvPr/>
          </p:nvSpPr>
          <p:spPr bwMode="auto">
            <a:xfrm>
              <a:off x="2671" y="1158"/>
              <a:ext cx="18" cy="6"/>
            </a:xfrm>
            <a:custGeom>
              <a:avLst/>
              <a:gdLst>
                <a:gd name="T0" fmla="*/ 216 w 3"/>
                <a:gd name="T1" fmla="*/ 0 h 1"/>
                <a:gd name="T2" fmla="*/ 216 w 3"/>
                <a:gd name="T3" fmla="*/ 0 h 1"/>
                <a:gd name="T4" fmla="*/ 648 w 3"/>
                <a:gd name="T5" fmla="*/ 216 h 1"/>
                <a:gd name="T6" fmla="*/ 432 w 3"/>
                <a:gd name="T7" fmla="*/ 216 h 1"/>
                <a:gd name="T8" fmla="*/ 216 w 3"/>
                <a:gd name="T9" fmla="*/ 216 h 1"/>
                <a:gd name="T10" fmla="*/ 0 w 3"/>
                <a:gd name="T11" fmla="*/ 0 h 1"/>
                <a:gd name="T12" fmla="*/ 216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0"/>
                  </a:moveTo>
                  <a:lnTo>
                    <a:pt x="1" y="0"/>
                  </a:lnTo>
                  <a:lnTo>
                    <a:pt x="3" y="1"/>
                  </a:lnTo>
                  <a:lnTo>
                    <a:pt x="2" y="1"/>
                  </a:lnTo>
                  <a:lnTo>
                    <a:pt x="1" y="1"/>
                  </a:lnTo>
                  <a:lnTo>
                    <a:pt x="0"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62" name="Freeform 1438"/>
            <p:cNvSpPr>
              <a:spLocks/>
            </p:cNvSpPr>
            <p:nvPr/>
          </p:nvSpPr>
          <p:spPr bwMode="auto">
            <a:xfrm>
              <a:off x="2671" y="1158"/>
              <a:ext cx="18" cy="6"/>
            </a:xfrm>
            <a:custGeom>
              <a:avLst/>
              <a:gdLst>
                <a:gd name="T0" fmla="*/ 216 w 3"/>
                <a:gd name="T1" fmla="*/ 0 h 1"/>
                <a:gd name="T2" fmla="*/ 216 w 3"/>
                <a:gd name="T3" fmla="*/ 0 h 1"/>
                <a:gd name="T4" fmla="*/ 648 w 3"/>
                <a:gd name="T5" fmla="*/ 216 h 1"/>
                <a:gd name="T6" fmla="*/ 432 w 3"/>
                <a:gd name="T7" fmla="*/ 216 h 1"/>
                <a:gd name="T8" fmla="*/ 216 w 3"/>
                <a:gd name="T9" fmla="*/ 216 h 1"/>
                <a:gd name="T10" fmla="*/ 0 w 3"/>
                <a:gd name="T11" fmla="*/ 0 h 1"/>
                <a:gd name="T12" fmla="*/ 216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1" y="0"/>
                  </a:moveTo>
                  <a:lnTo>
                    <a:pt x="1" y="0"/>
                  </a:lnTo>
                  <a:lnTo>
                    <a:pt x="3" y="1"/>
                  </a:lnTo>
                  <a:lnTo>
                    <a:pt x="2" y="1"/>
                  </a:lnTo>
                  <a:lnTo>
                    <a:pt x="1" y="1"/>
                  </a:lnTo>
                  <a:lnTo>
                    <a:pt x="0"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63" name="Freeform 1439"/>
            <p:cNvSpPr>
              <a:spLocks/>
            </p:cNvSpPr>
            <p:nvPr/>
          </p:nvSpPr>
          <p:spPr bwMode="auto">
            <a:xfrm>
              <a:off x="2689" y="1152"/>
              <a:ext cx="6" cy="12"/>
            </a:xfrm>
            <a:custGeom>
              <a:avLst/>
              <a:gdLst>
                <a:gd name="T0" fmla="*/ 0 w 1"/>
                <a:gd name="T1" fmla="*/ 0 h 2"/>
                <a:gd name="T2" fmla="*/ 0 w 1"/>
                <a:gd name="T3" fmla="*/ 216 h 2"/>
                <a:gd name="T4" fmla="*/ 216 w 1"/>
                <a:gd name="T5" fmla="*/ 432 h 2"/>
                <a:gd name="T6" fmla="*/ 216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1"/>
                  </a:lnTo>
                  <a:lnTo>
                    <a:pt x="1" y="2"/>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64" name="Freeform 1440"/>
            <p:cNvSpPr>
              <a:spLocks/>
            </p:cNvSpPr>
            <p:nvPr/>
          </p:nvSpPr>
          <p:spPr bwMode="auto">
            <a:xfrm>
              <a:off x="2689" y="1152"/>
              <a:ext cx="6" cy="12"/>
            </a:xfrm>
            <a:custGeom>
              <a:avLst/>
              <a:gdLst>
                <a:gd name="T0" fmla="*/ 0 w 1"/>
                <a:gd name="T1" fmla="*/ 0 h 2"/>
                <a:gd name="T2" fmla="*/ 0 w 1"/>
                <a:gd name="T3" fmla="*/ 216 h 2"/>
                <a:gd name="T4" fmla="*/ 216 w 1"/>
                <a:gd name="T5" fmla="*/ 432 h 2"/>
                <a:gd name="T6" fmla="*/ 216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1"/>
                  </a:lnTo>
                  <a:lnTo>
                    <a:pt x="1" y="2"/>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65" name="Freeform 1441"/>
            <p:cNvSpPr>
              <a:spLocks/>
            </p:cNvSpPr>
            <p:nvPr/>
          </p:nvSpPr>
          <p:spPr bwMode="auto">
            <a:xfrm>
              <a:off x="2689" y="1170"/>
              <a:ext cx="18" cy="6"/>
            </a:xfrm>
            <a:custGeom>
              <a:avLst/>
              <a:gdLst>
                <a:gd name="T0" fmla="*/ 0 w 3"/>
                <a:gd name="T1" fmla="*/ 0 h 1"/>
                <a:gd name="T2" fmla="*/ 432 w 3"/>
                <a:gd name="T3" fmla="*/ 0 h 1"/>
                <a:gd name="T4" fmla="*/ 648 w 3"/>
                <a:gd name="T5" fmla="*/ 216 h 1"/>
                <a:gd name="T6" fmla="*/ 432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3" y="1"/>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66" name="Freeform 1442"/>
            <p:cNvSpPr>
              <a:spLocks/>
            </p:cNvSpPr>
            <p:nvPr/>
          </p:nvSpPr>
          <p:spPr bwMode="auto">
            <a:xfrm>
              <a:off x="2689" y="1170"/>
              <a:ext cx="18" cy="6"/>
            </a:xfrm>
            <a:custGeom>
              <a:avLst/>
              <a:gdLst>
                <a:gd name="T0" fmla="*/ 0 w 3"/>
                <a:gd name="T1" fmla="*/ 0 h 1"/>
                <a:gd name="T2" fmla="*/ 432 w 3"/>
                <a:gd name="T3" fmla="*/ 0 h 1"/>
                <a:gd name="T4" fmla="*/ 648 w 3"/>
                <a:gd name="T5" fmla="*/ 216 h 1"/>
                <a:gd name="T6" fmla="*/ 432 w 3"/>
                <a:gd name="T7" fmla="*/ 216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3" y="1"/>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67" name="Rectangle 1443"/>
            <p:cNvSpPr>
              <a:spLocks noChangeArrowheads="1"/>
            </p:cNvSpPr>
            <p:nvPr/>
          </p:nvSpPr>
          <p:spPr bwMode="auto">
            <a:xfrm>
              <a:off x="2713" y="1266"/>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68" name="Rectangle 1444"/>
            <p:cNvSpPr>
              <a:spLocks noChangeArrowheads="1"/>
            </p:cNvSpPr>
            <p:nvPr/>
          </p:nvSpPr>
          <p:spPr bwMode="auto">
            <a:xfrm>
              <a:off x="2713" y="1266"/>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69" name="Freeform 1445"/>
            <p:cNvSpPr>
              <a:spLocks/>
            </p:cNvSpPr>
            <p:nvPr/>
          </p:nvSpPr>
          <p:spPr bwMode="auto">
            <a:xfrm>
              <a:off x="2701" y="1278"/>
              <a:ext cx="12" cy="6"/>
            </a:xfrm>
            <a:custGeom>
              <a:avLst/>
              <a:gdLst>
                <a:gd name="T0" fmla="*/ 216 w 2"/>
                <a:gd name="T1" fmla="*/ 0 h 1"/>
                <a:gd name="T2" fmla="*/ 216 w 2"/>
                <a:gd name="T3" fmla="*/ 216 h 1"/>
                <a:gd name="T4" fmla="*/ 0 w 2"/>
                <a:gd name="T5" fmla="*/ 216 h 1"/>
                <a:gd name="T6" fmla="*/ 216 w 2"/>
                <a:gd name="T7" fmla="*/ 216 h 1"/>
                <a:gd name="T8" fmla="*/ 432 w 2"/>
                <a:gd name="T9" fmla="*/ 216 h 1"/>
                <a:gd name="T10" fmla="*/ 432 w 2"/>
                <a:gd name="T11" fmla="*/ 0 h 1"/>
                <a:gd name="T12" fmla="*/ 216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0"/>
                  </a:moveTo>
                  <a:lnTo>
                    <a:pt x="1" y="1"/>
                  </a:lnTo>
                  <a:lnTo>
                    <a:pt x="0" y="1"/>
                  </a:lnTo>
                  <a:lnTo>
                    <a:pt x="1" y="1"/>
                  </a:lnTo>
                  <a:lnTo>
                    <a:pt x="2" y="1"/>
                  </a:lnTo>
                  <a:lnTo>
                    <a:pt x="2"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70" name="Freeform 1446"/>
            <p:cNvSpPr>
              <a:spLocks/>
            </p:cNvSpPr>
            <p:nvPr/>
          </p:nvSpPr>
          <p:spPr bwMode="auto">
            <a:xfrm>
              <a:off x="2701" y="1278"/>
              <a:ext cx="12" cy="6"/>
            </a:xfrm>
            <a:custGeom>
              <a:avLst/>
              <a:gdLst>
                <a:gd name="T0" fmla="*/ 216 w 2"/>
                <a:gd name="T1" fmla="*/ 0 h 1"/>
                <a:gd name="T2" fmla="*/ 216 w 2"/>
                <a:gd name="T3" fmla="*/ 216 h 1"/>
                <a:gd name="T4" fmla="*/ 0 w 2"/>
                <a:gd name="T5" fmla="*/ 216 h 1"/>
                <a:gd name="T6" fmla="*/ 216 w 2"/>
                <a:gd name="T7" fmla="*/ 216 h 1"/>
                <a:gd name="T8" fmla="*/ 432 w 2"/>
                <a:gd name="T9" fmla="*/ 216 h 1"/>
                <a:gd name="T10" fmla="*/ 432 w 2"/>
                <a:gd name="T11" fmla="*/ 0 h 1"/>
                <a:gd name="T12" fmla="*/ 216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1" y="0"/>
                  </a:moveTo>
                  <a:lnTo>
                    <a:pt x="1" y="1"/>
                  </a:lnTo>
                  <a:lnTo>
                    <a:pt x="0" y="1"/>
                  </a:lnTo>
                  <a:lnTo>
                    <a:pt x="1" y="1"/>
                  </a:lnTo>
                  <a:lnTo>
                    <a:pt x="2" y="1"/>
                  </a:lnTo>
                  <a:lnTo>
                    <a:pt x="2"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71" name="Freeform 1447"/>
            <p:cNvSpPr>
              <a:spLocks/>
            </p:cNvSpPr>
            <p:nvPr/>
          </p:nvSpPr>
          <p:spPr bwMode="auto">
            <a:xfrm>
              <a:off x="2707" y="1308"/>
              <a:ext cx="12" cy="6"/>
            </a:xfrm>
            <a:custGeom>
              <a:avLst/>
              <a:gdLst>
                <a:gd name="T0" fmla="*/ 216 w 2"/>
                <a:gd name="T1" fmla="*/ 0 h 1"/>
                <a:gd name="T2" fmla="*/ 0 w 2"/>
                <a:gd name="T3" fmla="*/ 216 h 1"/>
                <a:gd name="T4" fmla="*/ 216 w 2"/>
                <a:gd name="T5" fmla="*/ 216 h 1"/>
                <a:gd name="T6" fmla="*/ 432 w 2"/>
                <a:gd name="T7" fmla="*/ 0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0" y="1"/>
                  </a:lnTo>
                  <a:lnTo>
                    <a:pt x="1" y="1"/>
                  </a:lnTo>
                  <a:lnTo>
                    <a:pt x="2"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72" name="Freeform 1448"/>
            <p:cNvSpPr>
              <a:spLocks/>
            </p:cNvSpPr>
            <p:nvPr/>
          </p:nvSpPr>
          <p:spPr bwMode="auto">
            <a:xfrm>
              <a:off x="2707" y="1308"/>
              <a:ext cx="12" cy="6"/>
            </a:xfrm>
            <a:custGeom>
              <a:avLst/>
              <a:gdLst>
                <a:gd name="T0" fmla="*/ 216 w 2"/>
                <a:gd name="T1" fmla="*/ 0 h 1"/>
                <a:gd name="T2" fmla="*/ 0 w 2"/>
                <a:gd name="T3" fmla="*/ 216 h 1"/>
                <a:gd name="T4" fmla="*/ 216 w 2"/>
                <a:gd name="T5" fmla="*/ 216 h 1"/>
                <a:gd name="T6" fmla="*/ 432 w 2"/>
                <a:gd name="T7" fmla="*/ 0 h 1"/>
                <a:gd name="T8" fmla="*/ 216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0" y="1"/>
                  </a:lnTo>
                  <a:lnTo>
                    <a:pt x="1" y="1"/>
                  </a:lnTo>
                  <a:lnTo>
                    <a:pt x="2"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73" name="Freeform 1449"/>
            <p:cNvSpPr>
              <a:spLocks/>
            </p:cNvSpPr>
            <p:nvPr/>
          </p:nvSpPr>
          <p:spPr bwMode="auto">
            <a:xfrm>
              <a:off x="2695" y="1338"/>
              <a:ext cx="12" cy="18"/>
            </a:xfrm>
            <a:custGeom>
              <a:avLst/>
              <a:gdLst>
                <a:gd name="T0" fmla="*/ 216 w 2"/>
                <a:gd name="T1" fmla="*/ 0 h 3"/>
                <a:gd name="T2" fmla="*/ 0 w 2"/>
                <a:gd name="T3" fmla="*/ 216 h 3"/>
                <a:gd name="T4" fmla="*/ 0 w 2"/>
                <a:gd name="T5" fmla="*/ 648 h 3"/>
                <a:gd name="T6" fmla="*/ 216 w 2"/>
                <a:gd name="T7" fmla="*/ 648 h 3"/>
                <a:gd name="T8" fmla="*/ 216 w 2"/>
                <a:gd name="T9" fmla="*/ 216 h 3"/>
                <a:gd name="T10" fmla="*/ 432 w 2"/>
                <a:gd name="T11" fmla="*/ 0 h 3"/>
                <a:gd name="T12" fmla="*/ 216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1" y="0"/>
                  </a:moveTo>
                  <a:lnTo>
                    <a:pt x="0" y="1"/>
                  </a:lnTo>
                  <a:lnTo>
                    <a:pt x="0" y="3"/>
                  </a:lnTo>
                  <a:lnTo>
                    <a:pt x="1" y="3"/>
                  </a:lnTo>
                  <a:lnTo>
                    <a:pt x="1" y="1"/>
                  </a:lnTo>
                  <a:lnTo>
                    <a:pt x="2" y="0"/>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74" name="Freeform 1450"/>
            <p:cNvSpPr>
              <a:spLocks/>
            </p:cNvSpPr>
            <p:nvPr/>
          </p:nvSpPr>
          <p:spPr bwMode="auto">
            <a:xfrm>
              <a:off x="2695" y="1338"/>
              <a:ext cx="12" cy="18"/>
            </a:xfrm>
            <a:custGeom>
              <a:avLst/>
              <a:gdLst>
                <a:gd name="T0" fmla="*/ 216 w 2"/>
                <a:gd name="T1" fmla="*/ 0 h 3"/>
                <a:gd name="T2" fmla="*/ 0 w 2"/>
                <a:gd name="T3" fmla="*/ 216 h 3"/>
                <a:gd name="T4" fmla="*/ 0 w 2"/>
                <a:gd name="T5" fmla="*/ 648 h 3"/>
                <a:gd name="T6" fmla="*/ 216 w 2"/>
                <a:gd name="T7" fmla="*/ 648 h 3"/>
                <a:gd name="T8" fmla="*/ 216 w 2"/>
                <a:gd name="T9" fmla="*/ 216 h 3"/>
                <a:gd name="T10" fmla="*/ 432 w 2"/>
                <a:gd name="T11" fmla="*/ 0 h 3"/>
                <a:gd name="T12" fmla="*/ 216 w 2"/>
                <a:gd name="T13" fmla="*/ 0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1" y="0"/>
                  </a:moveTo>
                  <a:lnTo>
                    <a:pt x="0" y="1"/>
                  </a:lnTo>
                  <a:lnTo>
                    <a:pt x="0" y="3"/>
                  </a:lnTo>
                  <a:lnTo>
                    <a:pt x="1" y="3"/>
                  </a:lnTo>
                  <a:lnTo>
                    <a:pt x="1" y="1"/>
                  </a:lnTo>
                  <a:lnTo>
                    <a:pt x="2" y="0"/>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75" name="Freeform 1451"/>
            <p:cNvSpPr>
              <a:spLocks/>
            </p:cNvSpPr>
            <p:nvPr/>
          </p:nvSpPr>
          <p:spPr bwMode="auto">
            <a:xfrm>
              <a:off x="2701" y="1374"/>
              <a:ext cx="24" cy="6"/>
            </a:xfrm>
            <a:custGeom>
              <a:avLst/>
              <a:gdLst>
                <a:gd name="T0" fmla="*/ 432 w 4"/>
                <a:gd name="T1" fmla="*/ 0 h 1"/>
                <a:gd name="T2" fmla="*/ 0 w 4"/>
                <a:gd name="T3" fmla="*/ 0 h 1"/>
                <a:gd name="T4" fmla="*/ 0 w 4"/>
                <a:gd name="T5" fmla="*/ 216 h 1"/>
                <a:gd name="T6" fmla="*/ 216 w 4"/>
                <a:gd name="T7" fmla="*/ 216 h 1"/>
                <a:gd name="T8" fmla="*/ 432 w 4"/>
                <a:gd name="T9" fmla="*/ 216 h 1"/>
                <a:gd name="T10" fmla="*/ 864 w 4"/>
                <a:gd name="T11" fmla="*/ 216 h 1"/>
                <a:gd name="T12" fmla="*/ 648 w 4"/>
                <a:gd name="T13" fmla="*/ 216 h 1"/>
                <a:gd name="T14" fmla="*/ 432 w 4"/>
                <a:gd name="T15" fmla="*/ 216 h 1"/>
                <a:gd name="T16" fmla="*/ 432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2" y="0"/>
                  </a:moveTo>
                  <a:lnTo>
                    <a:pt x="0" y="0"/>
                  </a:lnTo>
                  <a:lnTo>
                    <a:pt x="0" y="1"/>
                  </a:lnTo>
                  <a:lnTo>
                    <a:pt x="1" y="1"/>
                  </a:lnTo>
                  <a:lnTo>
                    <a:pt x="2" y="1"/>
                  </a:lnTo>
                  <a:lnTo>
                    <a:pt x="4" y="1"/>
                  </a:lnTo>
                  <a:lnTo>
                    <a:pt x="3" y="1"/>
                  </a:lnTo>
                  <a:lnTo>
                    <a:pt x="2" y="1"/>
                  </a:lnTo>
                  <a:lnTo>
                    <a:pt x="2"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76" name="Freeform 1452"/>
            <p:cNvSpPr>
              <a:spLocks/>
            </p:cNvSpPr>
            <p:nvPr/>
          </p:nvSpPr>
          <p:spPr bwMode="auto">
            <a:xfrm>
              <a:off x="2701" y="1374"/>
              <a:ext cx="24" cy="6"/>
            </a:xfrm>
            <a:custGeom>
              <a:avLst/>
              <a:gdLst>
                <a:gd name="T0" fmla="*/ 432 w 4"/>
                <a:gd name="T1" fmla="*/ 0 h 1"/>
                <a:gd name="T2" fmla="*/ 0 w 4"/>
                <a:gd name="T3" fmla="*/ 0 h 1"/>
                <a:gd name="T4" fmla="*/ 0 w 4"/>
                <a:gd name="T5" fmla="*/ 216 h 1"/>
                <a:gd name="T6" fmla="*/ 216 w 4"/>
                <a:gd name="T7" fmla="*/ 216 h 1"/>
                <a:gd name="T8" fmla="*/ 432 w 4"/>
                <a:gd name="T9" fmla="*/ 216 h 1"/>
                <a:gd name="T10" fmla="*/ 864 w 4"/>
                <a:gd name="T11" fmla="*/ 216 h 1"/>
                <a:gd name="T12" fmla="*/ 648 w 4"/>
                <a:gd name="T13" fmla="*/ 216 h 1"/>
                <a:gd name="T14" fmla="*/ 432 w 4"/>
                <a:gd name="T15" fmla="*/ 216 h 1"/>
                <a:gd name="T16" fmla="*/ 432 w 4"/>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1"/>
                <a:gd name="T29" fmla="*/ 4 w 4"/>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1">
                  <a:moveTo>
                    <a:pt x="2" y="0"/>
                  </a:moveTo>
                  <a:lnTo>
                    <a:pt x="0" y="0"/>
                  </a:lnTo>
                  <a:lnTo>
                    <a:pt x="0" y="1"/>
                  </a:lnTo>
                  <a:lnTo>
                    <a:pt x="1" y="1"/>
                  </a:lnTo>
                  <a:lnTo>
                    <a:pt x="2" y="1"/>
                  </a:lnTo>
                  <a:lnTo>
                    <a:pt x="4" y="1"/>
                  </a:lnTo>
                  <a:lnTo>
                    <a:pt x="3" y="1"/>
                  </a:lnTo>
                  <a:lnTo>
                    <a:pt x="2" y="1"/>
                  </a:lnTo>
                  <a:lnTo>
                    <a:pt x="2"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77" name="Freeform 1453"/>
            <p:cNvSpPr>
              <a:spLocks/>
            </p:cNvSpPr>
            <p:nvPr/>
          </p:nvSpPr>
          <p:spPr bwMode="auto">
            <a:xfrm>
              <a:off x="2677" y="1380"/>
              <a:ext cx="12" cy="12"/>
            </a:xfrm>
            <a:custGeom>
              <a:avLst/>
              <a:gdLst>
                <a:gd name="T0" fmla="*/ 216 w 2"/>
                <a:gd name="T1" fmla="*/ 0 h 2"/>
                <a:gd name="T2" fmla="*/ 0 w 2"/>
                <a:gd name="T3" fmla="*/ 216 h 2"/>
                <a:gd name="T4" fmla="*/ 216 w 2"/>
                <a:gd name="T5" fmla="*/ 432 h 2"/>
                <a:gd name="T6" fmla="*/ 216 w 2"/>
                <a:gd name="T7" fmla="*/ 432 h 2"/>
                <a:gd name="T8" fmla="*/ 432 w 2"/>
                <a:gd name="T9" fmla="*/ 432 h 2"/>
                <a:gd name="T10" fmla="*/ 432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0" y="1"/>
                  </a:lnTo>
                  <a:lnTo>
                    <a:pt x="1" y="2"/>
                  </a:lnTo>
                  <a:lnTo>
                    <a:pt x="2" y="2"/>
                  </a:lnTo>
                  <a:lnTo>
                    <a:pt x="2"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78" name="Freeform 1454"/>
            <p:cNvSpPr>
              <a:spLocks/>
            </p:cNvSpPr>
            <p:nvPr/>
          </p:nvSpPr>
          <p:spPr bwMode="auto">
            <a:xfrm>
              <a:off x="2677" y="1380"/>
              <a:ext cx="12" cy="12"/>
            </a:xfrm>
            <a:custGeom>
              <a:avLst/>
              <a:gdLst>
                <a:gd name="T0" fmla="*/ 216 w 2"/>
                <a:gd name="T1" fmla="*/ 0 h 2"/>
                <a:gd name="T2" fmla="*/ 0 w 2"/>
                <a:gd name="T3" fmla="*/ 216 h 2"/>
                <a:gd name="T4" fmla="*/ 216 w 2"/>
                <a:gd name="T5" fmla="*/ 432 h 2"/>
                <a:gd name="T6" fmla="*/ 216 w 2"/>
                <a:gd name="T7" fmla="*/ 432 h 2"/>
                <a:gd name="T8" fmla="*/ 432 w 2"/>
                <a:gd name="T9" fmla="*/ 432 h 2"/>
                <a:gd name="T10" fmla="*/ 432 w 2"/>
                <a:gd name="T11" fmla="*/ 216 h 2"/>
                <a:gd name="T12" fmla="*/ 216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0" y="1"/>
                  </a:lnTo>
                  <a:lnTo>
                    <a:pt x="1" y="2"/>
                  </a:lnTo>
                  <a:lnTo>
                    <a:pt x="2" y="2"/>
                  </a:lnTo>
                  <a:lnTo>
                    <a:pt x="2"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79" name="Freeform 1455"/>
            <p:cNvSpPr>
              <a:spLocks/>
            </p:cNvSpPr>
            <p:nvPr/>
          </p:nvSpPr>
          <p:spPr bwMode="auto">
            <a:xfrm>
              <a:off x="2665" y="1404"/>
              <a:ext cx="18" cy="6"/>
            </a:xfrm>
            <a:custGeom>
              <a:avLst/>
              <a:gdLst>
                <a:gd name="T0" fmla="*/ 0 w 3"/>
                <a:gd name="T1" fmla="*/ 0 h 1"/>
                <a:gd name="T2" fmla="*/ 0 w 3"/>
                <a:gd name="T3" fmla="*/ 0 h 1"/>
                <a:gd name="T4" fmla="*/ 216 w 3"/>
                <a:gd name="T5" fmla="*/ 0 h 1"/>
                <a:gd name="T6" fmla="*/ 432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0" y="0"/>
                  </a:lnTo>
                  <a:lnTo>
                    <a:pt x="1" y="0"/>
                  </a:lnTo>
                  <a:lnTo>
                    <a:pt x="2" y="0"/>
                  </a:lnTo>
                  <a:lnTo>
                    <a:pt x="3"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80" name="Freeform 1456"/>
            <p:cNvSpPr>
              <a:spLocks/>
            </p:cNvSpPr>
            <p:nvPr/>
          </p:nvSpPr>
          <p:spPr bwMode="auto">
            <a:xfrm>
              <a:off x="2665" y="1404"/>
              <a:ext cx="18" cy="6"/>
            </a:xfrm>
            <a:custGeom>
              <a:avLst/>
              <a:gdLst>
                <a:gd name="T0" fmla="*/ 0 w 3"/>
                <a:gd name="T1" fmla="*/ 0 h 1"/>
                <a:gd name="T2" fmla="*/ 0 w 3"/>
                <a:gd name="T3" fmla="*/ 0 h 1"/>
                <a:gd name="T4" fmla="*/ 216 w 3"/>
                <a:gd name="T5" fmla="*/ 0 h 1"/>
                <a:gd name="T6" fmla="*/ 432 w 3"/>
                <a:gd name="T7" fmla="*/ 0 h 1"/>
                <a:gd name="T8" fmla="*/ 648 w 3"/>
                <a:gd name="T9" fmla="*/ 216 h 1"/>
                <a:gd name="T10" fmla="*/ 216 w 3"/>
                <a:gd name="T11" fmla="*/ 216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0" y="0"/>
                  </a:lnTo>
                  <a:lnTo>
                    <a:pt x="1" y="0"/>
                  </a:lnTo>
                  <a:lnTo>
                    <a:pt x="2" y="0"/>
                  </a:lnTo>
                  <a:lnTo>
                    <a:pt x="3"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81" name="Freeform 1457"/>
            <p:cNvSpPr>
              <a:spLocks/>
            </p:cNvSpPr>
            <p:nvPr/>
          </p:nvSpPr>
          <p:spPr bwMode="auto">
            <a:xfrm>
              <a:off x="2617" y="1428"/>
              <a:ext cx="18" cy="12"/>
            </a:xfrm>
            <a:custGeom>
              <a:avLst/>
              <a:gdLst>
                <a:gd name="T0" fmla="*/ 0 w 3"/>
                <a:gd name="T1" fmla="*/ 432 h 2"/>
                <a:gd name="T2" fmla="*/ 0 w 3"/>
                <a:gd name="T3" fmla="*/ 216 h 2"/>
                <a:gd name="T4" fmla="*/ 216 w 3"/>
                <a:gd name="T5" fmla="*/ 216 h 2"/>
                <a:gd name="T6" fmla="*/ 432 w 3"/>
                <a:gd name="T7" fmla="*/ 0 h 2"/>
                <a:gd name="T8" fmla="*/ 648 w 3"/>
                <a:gd name="T9" fmla="*/ 216 h 2"/>
                <a:gd name="T10" fmla="*/ 648 w 3"/>
                <a:gd name="T11" fmla="*/ 216 h 2"/>
                <a:gd name="T12" fmla="*/ 648 w 3"/>
                <a:gd name="T13" fmla="*/ 216 h 2"/>
                <a:gd name="T14" fmla="*/ 648 w 3"/>
                <a:gd name="T15" fmla="*/ 432 h 2"/>
                <a:gd name="T16" fmla="*/ 216 w 3"/>
                <a:gd name="T17" fmla="*/ 432 h 2"/>
                <a:gd name="T18" fmla="*/ 0 w 3"/>
                <a:gd name="T19" fmla="*/ 43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2"/>
                  </a:moveTo>
                  <a:lnTo>
                    <a:pt x="0" y="1"/>
                  </a:lnTo>
                  <a:lnTo>
                    <a:pt x="1" y="1"/>
                  </a:lnTo>
                  <a:lnTo>
                    <a:pt x="2" y="0"/>
                  </a:lnTo>
                  <a:lnTo>
                    <a:pt x="3" y="1"/>
                  </a:lnTo>
                  <a:lnTo>
                    <a:pt x="3" y="2"/>
                  </a:lnTo>
                  <a:lnTo>
                    <a:pt x="1"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82" name="Freeform 1458"/>
            <p:cNvSpPr>
              <a:spLocks/>
            </p:cNvSpPr>
            <p:nvPr/>
          </p:nvSpPr>
          <p:spPr bwMode="auto">
            <a:xfrm>
              <a:off x="2617" y="1428"/>
              <a:ext cx="18" cy="12"/>
            </a:xfrm>
            <a:custGeom>
              <a:avLst/>
              <a:gdLst>
                <a:gd name="T0" fmla="*/ 0 w 3"/>
                <a:gd name="T1" fmla="*/ 432 h 2"/>
                <a:gd name="T2" fmla="*/ 0 w 3"/>
                <a:gd name="T3" fmla="*/ 216 h 2"/>
                <a:gd name="T4" fmla="*/ 216 w 3"/>
                <a:gd name="T5" fmla="*/ 216 h 2"/>
                <a:gd name="T6" fmla="*/ 432 w 3"/>
                <a:gd name="T7" fmla="*/ 0 h 2"/>
                <a:gd name="T8" fmla="*/ 648 w 3"/>
                <a:gd name="T9" fmla="*/ 216 h 2"/>
                <a:gd name="T10" fmla="*/ 648 w 3"/>
                <a:gd name="T11" fmla="*/ 216 h 2"/>
                <a:gd name="T12" fmla="*/ 648 w 3"/>
                <a:gd name="T13" fmla="*/ 216 h 2"/>
                <a:gd name="T14" fmla="*/ 648 w 3"/>
                <a:gd name="T15" fmla="*/ 432 h 2"/>
                <a:gd name="T16" fmla="*/ 216 w 3"/>
                <a:gd name="T17" fmla="*/ 432 h 2"/>
                <a:gd name="T18" fmla="*/ 0 w 3"/>
                <a:gd name="T19" fmla="*/ 43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2"/>
                <a:gd name="T32" fmla="*/ 3 w 3"/>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2">
                  <a:moveTo>
                    <a:pt x="0" y="2"/>
                  </a:moveTo>
                  <a:lnTo>
                    <a:pt x="0" y="1"/>
                  </a:lnTo>
                  <a:lnTo>
                    <a:pt x="1" y="1"/>
                  </a:lnTo>
                  <a:lnTo>
                    <a:pt x="2" y="0"/>
                  </a:lnTo>
                  <a:lnTo>
                    <a:pt x="3" y="1"/>
                  </a:lnTo>
                  <a:lnTo>
                    <a:pt x="3" y="2"/>
                  </a:lnTo>
                  <a:lnTo>
                    <a:pt x="1"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83" name="Freeform 1459"/>
            <p:cNvSpPr>
              <a:spLocks/>
            </p:cNvSpPr>
            <p:nvPr/>
          </p:nvSpPr>
          <p:spPr bwMode="auto">
            <a:xfrm>
              <a:off x="2635" y="1440"/>
              <a:ext cx="24" cy="12"/>
            </a:xfrm>
            <a:custGeom>
              <a:avLst/>
              <a:gdLst>
                <a:gd name="T0" fmla="*/ 0 w 4"/>
                <a:gd name="T1" fmla="*/ 216 h 2"/>
                <a:gd name="T2" fmla="*/ 216 w 4"/>
                <a:gd name="T3" fmla="*/ 0 h 2"/>
                <a:gd name="T4" fmla="*/ 864 w 4"/>
                <a:gd name="T5" fmla="*/ 216 h 2"/>
                <a:gd name="T6" fmla="*/ 864 w 4"/>
                <a:gd name="T7" fmla="*/ 216 h 2"/>
                <a:gd name="T8" fmla="*/ 864 w 4"/>
                <a:gd name="T9" fmla="*/ 432 h 2"/>
                <a:gd name="T10" fmla="*/ 216 w 4"/>
                <a:gd name="T11" fmla="*/ 216 h 2"/>
                <a:gd name="T12" fmla="*/ 0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1"/>
                  </a:moveTo>
                  <a:lnTo>
                    <a:pt x="1" y="0"/>
                  </a:lnTo>
                  <a:lnTo>
                    <a:pt x="4" y="1"/>
                  </a:lnTo>
                  <a:lnTo>
                    <a:pt x="4" y="2"/>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84" name="Freeform 1460"/>
            <p:cNvSpPr>
              <a:spLocks/>
            </p:cNvSpPr>
            <p:nvPr/>
          </p:nvSpPr>
          <p:spPr bwMode="auto">
            <a:xfrm>
              <a:off x="2635" y="1440"/>
              <a:ext cx="24" cy="12"/>
            </a:xfrm>
            <a:custGeom>
              <a:avLst/>
              <a:gdLst>
                <a:gd name="T0" fmla="*/ 0 w 4"/>
                <a:gd name="T1" fmla="*/ 216 h 2"/>
                <a:gd name="T2" fmla="*/ 216 w 4"/>
                <a:gd name="T3" fmla="*/ 0 h 2"/>
                <a:gd name="T4" fmla="*/ 864 w 4"/>
                <a:gd name="T5" fmla="*/ 216 h 2"/>
                <a:gd name="T6" fmla="*/ 864 w 4"/>
                <a:gd name="T7" fmla="*/ 216 h 2"/>
                <a:gd name="T8" fmla="*/ 864 w 4"/>
                <a:gd name="T9" fmla="*/ 432 h 2"/>
                <a:gd name="T10" fmla="*/ 216 w 4"/>
                <a:gd name="T11" fmla="*/ 216 h 2"/>
                <a:gd name="T12" fmla="*/ 0 w 4"/>
                <a:gd name="T13" fmla="*/ 216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1"/>
                  </a:moveTo>
                  <a:lnTo>
                    <a:pt x="1" y="0"/>
                  </a:lnTo>
                  <a:lnTo>
                    <a:pt x="4" y="1"/>
                  </a:lnTo>
                  <a:lnTo>
                    <a:pt x="4" y="2"/>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85" name="Freeform 1461"/>
            <p:cNvSpPr>
              <a:spLocks/>
            </p:cNvSpPr>
            <p:nvPr/>
          </p:nvSpPr>
          <p:spPr bwMode="auto">
            <a:xfrm>
              <a:off x="2623" y="1452"/>
              <a:ext cx="36" cy="18"/>
            </a:xfrm>
            <a:custGeom>
              <a:avLst/>
              <a:gdLst>
                <a:gd name="T0" fmla="*/ 0 w 6"/>
                <a:gd name="T1" fmla="*/ 0 h 3"/>
                <a:gd name="T2" fmla="*/ 216 w 6"/>
                <a:gd name="T3" fmla="*/ 0 h 3"/>
                <a:gd name="T4" fmla="*/ 648 w 6"/>
                <a:gd name="T5" fmla="*/ 0 h 3"/>
                <a:gd name="T6" fmla="*/ 1080 w 6"/>
                <a:gd name="T7" fmla="*/ 216 h 3"/>
                <a:gd name="T8" fmla="*/ 1296 w 6"/>
                <a:gd name="T9" fmla="*/ 216 h 3"/>
                <a:gd name="T10" fmla="*/ 1296 w 6"/>
                <a:gd name="T11" fmla="*/ 216 h 3"/>
                <a:gd name="T12" fmla="*/ 1296 w 6"/>
                <a:gd name="T13" fmla="*/ 432 h 3"/>
                <a:gd name="T14" fmla="*/ 1296 w 6"/>
                <a:gd name="T15" fmla="*/ 432 h 3"/>
                <a:gd name="T16" fmla="*/ 1080 w 6"/>
                <a:gd name="T17" fmla="*/ 648 h 3"/>
                <a:gd name="T18" fmla="*/ 432 w 6"/>
                <a:gd name="T19" fmla="*/ 216 h 3"/>
                <a:gd name="T20" fmla="*/ 0 w 6"/>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0" y="0"/>
                  </a:moveTo>
                  <a:lnTo>
                    <a:pt x="1" y="0"/>
                  </a:lnTo>
                  <a:lnTo>
                    <a:pt x="3" y="0"/>
                  </a:lnTo>
                  <a:lnTo>
                    <a:pt x="5" y="1"/>
                  </a:lnTo>
                  <a:lnTo>
                    <a:pt x="6" y="1"/>
                  </a:lnTo>
                  <a:lnTo>
                    <a:pt x="6" y="2"/>
                  </a:lnTo>
                  <a:lnTo>
                    <a:pt x="5" y="3"/>
                  </a:lnTo>
                  <a:lnTo>
                    <a:pt x="2"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86" name="Freeform 1462"/>
            <p:cNvSpPr>
              <a:spLocks/>
            </p:cNvSpPr>
            <p:nvPr/>
          </p:nvSpPr>
          <p:spPr bwMode="auto">
            <a:xfrm>
              <a:off x="2623" y="1452"/>
              <a:ext cx="36" cy="18"/>
            </a:xfrm>
            <a:custGeom>
              <a:avLst/>
              <a:gdLst>
                <a:gd name="T0" fmla="*/ 0 w 6"/>
                <a:gd name="T1" fmla="*/ 0 h 3"/>
                <a:gd name="T2" fmla="*/ 216 w 6"/>
                <a:gd name="T3" fmla="*/ 0 h 3"/>
                <a:gd name="T4" fmla="*/ 648 w 6"/>
                <a:gd name="T5" fmla="*/ 0 h 3"/>
                <a:gd name="T6" fmla="*/ 1080 w 6"/>
                <a:gd name="T7" fmla="*/ 216 h 3"/>
                <a:gd name="T8" fmla="*/ 1296 w 6"/>
                <a:gd name="T9" fmla="*/ 216 h 3"/>
                <a:gd name="T10" fmla="*/ 1296 w 6"/>
                <a:gd name="T11" fmla="*/ 216 h 3"/>
                <a:gd name="T12" fmla="*/ 1296 w 6"/>
                <a:gd name="T13" fmla="*/ 432 h 3"/>
                <a:gd name="T14" fmla="*/ 1296 w 6"/>
                <a:gd name="T15" fmla="*/ 432 h 3"/>
                <a:gd name="T16" fmla="*/ 1080 w 6"/>
                <a:gd name="T17" fmla="*/ 648 h 3"/>
                <a:gd name="T18" fmla="*/ 432 w 6"/>
                <a:gd name="T19" fmla="*/ 216 h 3"/>
                <a:gd name="T20" fmla="*/ 0 w 6"/>
                <a:gd name="T21" fmla="*/ 0 h 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3"/>
                <a:gd name="T35" fmla="*/ 6 w 6"/>
                <a:gd name="T36" fmla="*/ 3 h 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3">
                  <a:moveTo>
                    <a:pt x="0" y="0"/>
                  </a:moveTo>
                  <a:lnTo>
                    <a:pt x="1" y="0"/>
                  </a:lnTo>
                  <a:lnTo>
                    <a:pt x="3" y="0"/>
                  </a:lnTo>
                  <a:lnTo>
                    <a:pt x="5" y="1"/>
                  </a:lnTo>
                  <a:lnTo>
                    <a:pt x="6" y="1"/>
                  </a:lnTo>
                  <a:lnTo>
                    <a:pt x="6" y="2"/>
                  </a:lnTo>
                  <a:lnTo>
                    <a:pt x="5" y="3"/>
                  </a:lnTo>
                  <a:lnTo>
                    <a:pt x="2"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87" name="Freeform 1463"/>
            <p:cNvSpPr>
              <a:spLocks/>
            </p:cNvSpPr>
            <p:nvPr/>
          </p:nvSpPr>
          <p:spPr bwMode="auto">
            <a:xfrm>
              <a:off x="2575" y="1494"/>
              <a:ext cx="36" cy="12"/>
            </a:xfrm>
            <a:custGeom>
              <a:avLst/>
              <a:gdLst>
                <a:gd name="T0" fmla="*/ 0 w 6"/>
                <a:gd name="T1" fmla="*/ 432 h 2"/>
                <a:gd name="T2" fmla="*/ 0 w 6"/>
                <a:gd name="T3" fmla="*/ 432 h 2"/>
                <a:gd name="T4" fmla="*/ 432 w 6"/>
                <a:gd name="T5" fmla="*/ 216 h 2"/>
                <a:gd name="T6" fmla="*/ 1296 w 6"/>
                <a:gd name="T7" fmla="*/ 0 h 2"/>
                <a:gd name="T8" fmla="*/ 1296 w 6"/>
                <a:gd name="T9" fmla="*/ 216 h 2"/>
                <a:gd name="T10" fmla="*/ 1296 w 6"/>
                <a:gd name="T11" fmla="*/ 432 h 2"/>
                <a:gd name="T12" fmla="*/ 1080 w 6"/>
                <a:gd name="T13" fmla="*/ 432 h 2"/>
                <a:gd name="T14" fmla="*/ 864 w 6"/>
                <a:gd name="T15" fmla="*/ 432 h 2"/>
                <a:gd name="T16" fmla="*/ 0 w 6"/>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0" y="2"/>
                  </a:moveTo>
                  <a:lnTo>
                    <a:pt x="0" y="2"/>
                  </a:lnTo>
                  <a:lnTo>
                    <a:pt x="2" y="1"/>
                  </a:lnTo>
                  <a:lnTo>
                    <a:pt x="6" y="0"/>
                  </a:lnTo>
                  <a:lnTo>
                    <a:pt x="6" y="1"/>
                  </a:lnTo>
                  <a:lnTo>
                    <a:pt x="6" y="2"/>
                  </a:lnTo>
                  <a:lnTo>
                    <a:pt x="5" y="2"/>
                  </a:lnTo>
                  <a:lnTo>
                    <a:pt x="4"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88" name="Freeform 1464"/>
            <p:cNvSpPr>
              <a:spLocks/>
            </p:cNvSpPr>
            <p:nvPr/>
          </p:nvSpPr>
          <p:spPr bwMode="auto">
            <a:xfrm>
              <a:off x="2575" y="1494"/>
              <a:ext cx="36" cy="12"/>
            </a:xfrm>
            <a:custGeom>
              <a:avLst/>
              <a:gdLst>
                <a:gd name="T0" fmla="*/ 0 w 6"/>
                <a:gd name="T1" fmla="*/ 432 h 2"/>
                <a:gd name="T2" fmla="*/ 0 w 6"/>
                <a:gd name="T3" fmla="*/ 432 h 2"/>
                <a:gd name="T4" fmla="*/ 432 w 6"/>
                <a:gd name="T5" fmla="*/ 216 h 2"/>
                <a:gd name="T6" fmla="*/ 1296 w 6"/>
                <a:gd name="T7" fmla="*/ 0 h 2"/>
                <a:gd name="T8" fmla="*/ 1296 w 6"/>
                <a:gd name="T9" fmla="*/ 216 h 2"/>
                <a:gd name="T10" fmla="*/ 1296 w 6"/>
                <a:gd name="T11" fmla="*/ 432 h 2"/>
                <a:gd name="T12" fmla="*/ 1080 w 6"/>
                <a:gd name="T13" fmla="*/ 432 h 2"/>
                <a:gd name="T14" fmla="*/ 864 w 6"/>
                <a:gd name="T15" fmla="*/ 432 h 2"/>
                <a:gd name="T16" fmla="*/ 0 w 6"/>
                <a:gd name="T17" fmla="*/ 43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0" y="2"/>
                  </a:moveTo>
                  <a:lnTo>
                    <a:pt x="0" y="2"/>
                  </a:lnTo>
                  <a:lnTo>
                    <a:pt x="2" y="1"/>
                  </a:lnTo>
                  <a:lnTo>
                    <a:pt x="6" y="0"/>
                  </a:lnTo>
                  <a:lnTo>
                    <a:pt x="6" y="1"/>
                  </a:lnTo>
                  <a:lnTo>
                    <a:pt x="6" y="2"/>
                  </a:lnTo>
                  <a:lnTo>
                    <a:pt x="5" y="2"/>
                  </a:lnTo>
                  <a:lnTo>
                    <a:pt x="4"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89" name="Freeform 1465"/>
            <p:cNvSpPr>
              <a:spLocks/>
            </p:cNvSpPr>
            <p:nvPr/>
          </p:nvSpPr>
          <p:spPr bwMode="auto">
            <a:xfrm>
              <a:off x="1795" y="2514"/>
              <a:ext cx="132" cy="48"/>
            </a:xfrm>
            <a:custGeom>
              <a:avLst/>
              <a:gdLst>
                <a:gd name="T0" fmla="*/ 0 w 22"/>
                <a:gd name="T1" fmla="*/ 216 h 8"/>
                <a:gd name="T2" fmla="*/ 432 w 22"/>
                <a:gd name="T3" fmla="*/ 0 h 8"/>
                <a:gd name="T4" fmla="*/ 864 w 22"/>
                <a:gd name="T5" fmla="*/ 0 h 8"/>
                <a:gd name="T6" fmla="*/ 1080 w 22"/>
                <a:gd name="T7" fmla="*/ 0 h 8"/>
                <a:gd name="T8" fmla="*/ 1944 w 22"/>
                <a:gd name="T9" fmla="*/ 216 h 8"/>
                <a:gd name="T10" fmla="*/ 2160 w 22"/>
                <a:gd name="T11" fmla="*/ 216 h 8"/>
                <a:gd name="T12" fmla="*/ 2376 w 22"/>
                <a:gd name="T13" fmla="*/ 432 h 8"/>
                <a:gd name="T14" fmla="*/ 2592 w 22"/>
                <a:gd name="T15" fmla="*/ 432 h 8"/>
                <a:gd name="T16" fmla="*/ 3456 w 22"/>
                <a:gd name="T17" fmla="*/ 864 h 8"/>
                <a:gd name="T18" fmla="*/ 3672 w 22"/>
                <a:gd name="T19" fmla="*/ 1080 h 8"/>
                <a:gd name="T20" fmla="*/ 3888 w 22"/>
                <a:gd name="T21" fmla="*/ 1080 h 8"/>
                <a:gd name="T22" fmla="*/ 4104 w 22"/>
                <a:gd name="T23" fmla="*/ 1296 h 8"/>
                <a:gd name="T24" fmla="*/ 4536 w 22"/>
                <a:gd name="T25" fmla="*/ 1512 h 8"/>
                <a:gd name="T26" fmla="*/ 4752 w 22"/>
                <a:gd name="T27" fmla="*/ 1512 h 8"/>
                <a:gd name="T28" fmla="*/ 4104 w 22"/>
                <a:gd name="T29" fmla="*/ 1728 h 8"/>
                <a:gd name="T30" fmla="*/ 3888 w 22"/>
                <a:gd name="T31" fmla="*/ 1728 h 8"/>
                <a:gd name="T32" fmla="*/ 3240 w 22"/>
                <a:gd name="T33" fmla="*/ 1728 h 8"/>
                <a:gd name="T34" fmla="*/ 3024 w 22"/>
                <a:gd name="T35" fmla="*/ 1728 h 8"/>
                <a:gd name="T36" fmla="*/ 3024 w 22"/>
                <a:gd name="T37" fmla="*/ 1512 h 8"/>
                <a:gd name="T38" fmla="*/ 3240 w 22"/>
                <a:gd name="T39" fmla="*/ 1296 h 8"/>
                <a:gd name="T40" fmla="*/ 3240 w 22"/>
                <a:gd name="T41" fmla="*/ 1296 h 8"/>
                <a:gd name="T42" fmla="*/ 2808 w 22"/>
                <a:gd name="T43" fmla="*/ 1296 h 8"/>
                <a:gd name="T44" fmla="*/ 2376 w 22"/>
                <a:gd name="T45" fmla="*/ 864 h 8"/>
                <a:gd name="T46" fmla="*/ 1944 w 22"/>
                <a:gd name="T47" fmla="*/ 864 h 8"/>
                <a:gd name="T48" fmla="*/ 1728 w 22"/>
                <a:gd name="T49" fmla="*/ 648 h 8"/>
                <a:gd name="T50" fmla="*/ 1512 w 22"/>
                <a:gd name="T51" fmla="*/ 648 h 8"/>
                <a:gd name="T52" fmla="*/ 1080 w 22"/>
                <a:gd name="T53" fmla="*/ 432 h 8"/>
                <a:gd name="T54" fmla="*/ 1080 w 22"/>
                <a:gd name="T55" fmla="*/ 216 h 8"/>
                <a:gd name="T56" fmla="*/ 648 w 22"/>
                <a:gd name="T57" fmla="*/ 216 h 8"/>
                <a:gd name="T58" fmla="*/ 216 w 22"/>
                <a:gd name="T59" fmla="*/ 432 h 8"/>
                <a:gd name="T60" fmla="*/ 0 w 22"/>
                <a:gd name="T61" fmla="*/ 432 h 8"/>
                <a:gd name="T62" fmla="*/ 0 w 22"/>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8"/>
                <a:gd name="T98" fmla="*/ 22 w 22"/>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8">
                  <a:moveTo>
                    <a:pt x="0" y="1"/>
                  </a:moveTo>
                  <a:lnTo>
                    <a:pt x="2" y="0"/>
                  </a:lnTo>
                  <a:lnTo>
                    <a:pt x="4" y="0"/>
                  </a:lnTo>
                  <a:lnTo>
                    <a:pt x="5" y="0"/>
                  </a:lnTo>
                  <a:lnTo>
                    <a:pt x="9" y="1"/>
                  </a:lnTo>
                  <a:lnTo>
                    <a:pt x="10" y="1"/>
                  </a:lnTo>
                  <a:lnTo>
                    <a:pt x="11" y="2"/>
                  </a:lnTo>
                  <a:lnTo>
                    <a:pt x="12" y="2"/>
                  </a:lnTo>
                  <a:lnTo>
                    <a:pt x="16" y="4"/>
                  </a:lnTo>
                  <a:lnTo>
                    <a:pt x="17" y="5"/>
                  </a:lnTo>
                  <a:lnTo>
                    <a:pt x="18" y="5"/>
                  </a:lnTo>
                  <a:lnTo>
                    <a:pt x="19" y="6"/>
                  </a:lnTo>
                  <a:lnTo>
                    <a:pt x="21" y="7"/>
                  </a:lnTo>
                  <a:lnTo>
                    <a:pt x="22" y="7"/>
                  </a:lnTo>
                  <a:lnTo>
                    <a:pt x="19" y="8"/>
                  </a:lnTo>
                  <a:lnTo>
                    <a:pt x="18" y="8"/>
                  </a:lnTo>
                  <a:lnTo>
                    <a:pt x="15" y="8"/>
                  </a:lnTo>
                  <a:lnTo>
                    <a:pt x="14" y="8"/>
                  </a:lnTo>
                  <a:lnTo>
                    <a:pt x="14" y="7"/>
                  </a:lnTo>
                  <a:lnTo>
                    <a:pt x="15" y="6"/>
                  </a:lnTo>
                  <a:lnTo>
                    <a:pt x="13" y="6"/>
                  </a:lnTo>
                  <a:lnTo>
                    <a:pt x="11" y="4"/>
                  </a:lnTo>
                  <a:lnTo>
                    <a:pt x="9" y="4"/>
                  </a:lnTo>
                  <a:lnTo>
                    <a:pt x="8" y="3"/>
                  </a:lnTo>
                  <a:lnTo>
                    <a:pt x="7" y="3"/>
                  </a:lnTo>
                  <a:lnTo>
                    <a:pt x="5" y="2"/>
                  </a:lnTo>
                  <a:lnTo>
                    <a:pt x="5" y="1"/>
                  </a:lnTo>
                  <a:lnTo>
                    <a:pt x="3" y="1"/>
                  </a:lnTo>
                  <a:lnTo>
                    <a:pt x="1" y="2"/>
                  </a:lnTo>
                  <a:lnTo>
                    <a:pt x="0"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90" name="Freeform 1466"/>
            <p:cNvSpPr>
              <a:spLocks/>
            </p:cNvSpPr>
            <p:nvPr/>
          </p:nvSpPr>
          <p:spPr bwMode="auto">
            <a:xfrm>
              <a:off x="1795" y="2514"/>
              <a:ext cx="132" cy="48"/>
            </a:xfrm>
            <a:custGeom>
              <a:avLst/>
              <a:gdLst>
                <a:gd name="T0" fmla="*/ 0 w 22"/>
                <a:gd name="T1" fmla="*/ 216 h 8"/>
                <a:gd name="T2" fmla="*/ 432 w 22"/>
                <a:gd name="T3" fmla="*/ 0 h 8"/>
                <a:gd name="T4" fmla="*/ 864 w 22"/>
                <a:gd name="T5" fmla="*/ 0 h 8"/>
                <a:gd name="T6" fmla="*/ 1080 w 22"/>
                <a:gd name="T7" fmla="*/ 0 h 8"/>
                <a:gd name="T8" fmla="*/ 1944 w 22"/>
                <a:gd name="T9" fmla="*/ 216 h 8"/>
                <a:gd name="T10" fmla="*/ 2160 w 22"/>
                <a:gd name="T11" fmla="*/ 216 h 8"/>
                <a:gd name="T12" fmla="*/ 2376 w 22"/>
                <a:gd name="T13" fmla="*/ 432 h 8"/>
                <a:gd name="T14" fmla="*/ 2592 w 22"/>
                <a:gd name="T15" fmla="*/ 432 h 8"/>
                <a:gd name="T16" fmla="*/ 3456 w 22"/>
                <a:gd name="T17" fmla="*/ 864 h 8"/>
                <a:gd name="T18" fmla="*/ 3672 w 22"/>
                <a:gd name="T19" fmla="*/ 1080 h 8"/>
                <a:gd name="T20" fmla="*/ 3888 w 22"/>
                <a:gd name="T21" fmla="*/ 1080 h 8"/>
                <a:gd name="T22" fmla="*/ 4104 w 22"/>
                <a:gd name="T23" fmla="*/ 1296 h 8"/>
                <a:gd name="T24" fmla="*/ 4536 w 22"/>
                <a:gd name="T25" fmla="*/ 1512 h 8"/>
                <a:gd name="T26" fmla="*/ 4752 w 22"/>
                <a:gd name="T27" fmla="*/ 1512 h 8"/>
                <a:gd name="T28" fmla="*/ 4104 w 22"/>
                <a:gd name="T29" fmla="*/ 1728 h 8"/>
                <a:gd name="T30" fmla="*/ 3888 w 22"/>
                <a:gd name="T31" fmla="*/ 1728 h 8"/>
                <a:gd name="T32" fmla="*/ 3240 w 22"/>
                <a:gd name="T33" fmla="*/ 1728 h 8"/>
                <a:gd name="T34" fmla="*/ 3024 w 22"/>
                <a:gd name="T35" fmla="*/ 1728 h 8"/>
                <a:gd name="T36" fmla="*/ 3024 w 22"/>
                <a:gd name="T37" fmla="*/ 1512 h 8"/>
                <a:gd name="T38" fmla="*/ 3240 w 22"/>
                <a:gd name="T39" fmla="*/ 1296 h 8"/>
                <a:gd name="T40" fmla="*/ 3240 w 22"/>
                <a:gd name="T41" fmla="*/ 1296 h 8"/>
                <a:gd name="T42" fmla="*/ 2808 w 22"/>
                <a:gd name="T43" fmla="*/ 1296 h 8"/>
                <a:gd name="T44" fmla="*/ 2376 w 22"/>
                <a:gd name="T45" fmla="*/ 864 h 8"/>
                <a:gd name="T46" fmla="*/ 1944 w 22"/>
                <a:gd name="T47" fmla="*/ 864 h 8"/>
                <a:gd name="T48" fmla="*/ 1728 w 22"/>
                <a:gd name="T49" fmla="*/ 648 h 8"/>
                <a:gd name="T50" fmla="*/ 1512 w 22"/>
                <a:gd name="T51" fmla="*/ 648 h 8"/>
                <a:gd name="T52" fmla="*/ 1080 w 22"/>
                <a:gd name="T53" fmla="*/ 432 h 8"/>
                <a:gd name="T54" fmla="*/ 1080 w 22"/>
                <a:gd name="T55" fmla="*/ 216 h 8"/>
                <a:gd name="T56" fmla="*/ 648 w 22"/>
                <a:gd name="T57" fmla="*/ 216 h 8"/>
                <a:gd name="T58" fmla="*/ 216 w 22"/>
                <a:gd name="T59" fmla="*/ 432 h 8"/>
                <a:gd name="T60" fmla="*/ 0 w 22"/>
                <a:gd name="T61" fmla="*/ 432 h 8"/>
                <a:gd name="T62" fmla="*/ 0 w 22"/>
                <a:gd name="T63" fmla="*/ 216 h 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
                <a:gd name="T97" fmla="*/ 0 h 8"/>
                <a:gd name="T98" fmla="*/ 22 w 22"/>
                <a:gd name="T99" fmla="*/ 8 h 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 h="8">
                  <a:moveTo>
                    <a:pt x="0" y="1"/>
                  </a:moveTo>
                  <a:lnTo>
                    <a:pt x="2" y="0"/>
                  </a:lnTo>
                  <a:lnTo>
                    <a:pt x="4" y="0"/>
                  </a:lnTo>
                  <a:lnTo>
                    <a:pt x="5" y="0"/>
                  </a:lnTo>
                  <a:lnTo>
                    <a:pt x="9" y="1"/>
                  </a:lnTo>
                  <a:lnTo>
                    <a:pt x="10" y="1"/>
                  </a:lnTo>
                  <a:lnTo>
                    <a:pt x="11" y="2"/>
                  </a:lnTo>
                  <a:lnTo>
                    <a:pt x="12" y="2"/>
                  </a:lnTo>
                  <a:lnTo>
                    <a:pt x="16" y="4"/>
                  </a:lnTo>
                  <a:lnTo>
                    <a:pt x="17" y="5"/>
                  </a:lnTo>
                  <a:lnTo>
                    <a:pt x="18" y="5"/>
                  </a:lnTo>
                  <a:lnTo>
                    <a:pt x="19" y="6"/>
                  </a:lnTo>
                  <a:lnTo>
                    <a:pt x="21" y="7"/>
                  </a:lnTo>
                  <a:lnTo>
                    <a:pt x="22" y="7"/>
                  </a:lnTo>
                  <a:lnTo>
                    <a:pt x="19" y="8"/>
                  </a:lnTo>
                  <a:lnTo>
                    <a:pt x="18" y="8"/>
                  </a:lnTo>
                  <a:lnTo>
                    <a:pt x="15" y="8"/>
                  </a:lnTo>
                  <a:lnTo>
                    <a:pt x="14" y="8"/>
                  </a:lnTo>
                  <a:lnTo>
                    <a:pt x="14" y="7"/>
                  </a:lnTo>
                  <a:lnTo>
                    <a:pt x="15" y="6"/>
                  </a:lnTo>
                  <a:lnTo>
                    <a:pt x="13" y="6"/>
                  </a:lnTo>
                  <a:lnTo>
                    <a:pt x="11" y="4"/>
                  </a:lnTo>
                  <a:lnTo>
                    <a:pt x="9" y="4"/>
                  </a:lnTo>
                  <a:lnTo>
                    <a:pt x="8" y="3"/>
                  </a:lnTo>
                  <a:lnTo>
                    <a:pt x="7" y="3"/>
                  </a:lnTo>
                  <a:lnTo>
                    <a:pt x="5" y="2"/>
                  </a:lnTo>
                  <a:lnTo>
                    <a:pt x="5" y="1"/>
                  </a:lnTo>
                  <a:lnTo>
                    <a:pt x="3" y="1"/>
                  </a:lnTo>
                  <a:lnTo>
                    <a:pt x="1" y="2"/>
                  </a:lnTo>
                  <a:lnTo>
                    <a:pt x="0"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91" name="Rectangle 1467"/>
            <p:cNvSpPr>
              <a:spLocks noChangeArrowheads="1"/>
            </p:cNvSpPr>
            <p:nvPr/>
          </p:nvSpPr>
          <p:spPr bwMode="auto">
            <a:xfrm>
              <a:off x="1813" y="2526"/>
              <a:ext cx="6"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92" name="Rectangle 1468"/>
            <p:cNvSpPr>
              <a:spLocks noChangeArrowheads="1"/>
            </p:cNvSpPr>
            <p:nvPr/>
          </p:nvSpPr>
          <p:spPr bwMode="auto">
            <a:xfrm>
              <a:off x="1813" y="2526"/>
              <a:ext cx="6"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293" name="Freeform 1469"/>
            <p:cNvSpPr>
              <a:spLocks/>
            </p:cNvSpPr>
            <p:nvPr/>
          </p:nvSpPr>
          <p:spPr bwMode="auto">
            <a:xfrm>
              <a:off x="1873" y="2586"/>
              <a:ext cx="24" cy="12"/>
            </a:xfrm>
            <a:custGeom>
              <a:avLst/>
              <a:gdLst>
                <a:gd name="T0" fmla="*/ 0 w 4"/>
                <a:gd name="T1" fmla="*/ 0 h 2"/>
                <a:gd name="T2" fmla="*/ 216 w 4"/>
                <a:gd name="T3" fmla="*/ 0 h 2"/>
                <a:gd name="T4" fmla="*/ 864 w 4"/>
                <a:gd name="T5" fmla="*/ 216 h 2"/>
                <a:gd name="T6" fmla="*/ 864 w 4"/>
                <a:gd name="T7" fmla="*/ 432 h 2"/>
                <a:gd name="T8" fmla="*/ 432 w 4"/>
                <a:gd name="T9" fmla="*/ 216 h 2"/>
                <a:gd name="T10" fmla="*/ 216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4" y="1"/>
                  </a:lnTo>
                  <a:lnTo>
                    <a:pt x="4" y="2"/>
                  </a:lnTo>
                  <a:lnTo>
                    <a:pt x="2"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94" name="Freeform 1470"/>
            <p:cNvSpPr>
              <a:spLocks/>
            </p:cNvSpPr>
            <p:nvPr/>
          </p:nvSpPr>
          <p:spPr bwMode="auto">
            <a:xfrm>
              <a:off x="1873" y="2586"/>
              <a:ext cx="24" cy="12"/>
            </a:xfrm>
            <a:custGeom>
              <a:avLst/>
              <a:gdLst>
                <a:gd name="T0" fmla="*/ 0 w 4"/>
                <a:gd name="T1" fmla="*/ 0 h 2"/>
                <a:gd name="T2" fmla="*/ 216 w 4"/>
                <a:gd name="T3" fmla="*/ 0 h 2"/>
                <a:gd name="T4" fmla="*/ 864 w 4"/>
                <a:gd name="T5" fmla="*/ 216 h 2"/>
                <a:gd name="T6" fmla="*/ 864 w 4"/>
                <a:gd name="T7" fmla="*/ 432 h 2"/>
                <a:gd name="T8" fmla="*/ 432 w 4"/>
                <a:gd name="T9" fmla="*/ 216 h 2"/>
                <a:gd name="T10" fmla="*/ 216 w 4"/>
                <a:gd name="T11" fmla="*/ 216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0" y="0"/>
                  </a:moveTo>
                  <a:lnTo>
                    <a:pt x="1" y="0"/>
                  </a:lnTo>
                  <a:lnTo>
                    <a:pt x="4" y="1"/>
                  </a:lnTo>
                  <a:lnTo>
                    <a:pt x="4" y="2"/>
                  </a:lnTo>
                  <a:lnTo>
                    <a:pt x="2"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95" name="Freeform 1471"/>
            <p:cNvSpPr>
              <a:spLocks/>
            </p:cNvSpPr>
            <p:nvPr/>
          </p:nvSpPr>
          <p:spPr bwMode="auto">
            <a:xfrm>
              <a:off x="1879" y="2460"/>
              <a:ext cx="6" cy="18"/>
            </a:xfrm>
            <a:custGeom>
              <a:avLst/>
              <a:gdLst>
                <a:gd name="T0" fmla="*/ 0 w 1"/>
                <a:gd name="T1" fmla="*/ 0 h 3"/>
                <a:gd name="T2" fmla="*/ 216 w 1"/>
                <a:gd name="T3" fmla="*/ 432 h 3"/>
                <a:gd name="T4" fmla="*/ 216 w 1"/>
                <a:gd name="T5" fmla="*/ 648 h 3"/>
                <a:gd name="T6" fmla="*/ 216 w 1"/>
                <a:gd name="T7" fmla="*/ 648 h 3"/>
                <a:gd name="T8" fmla="*/ 216 w 1"/>
                <a:gd name="T9" fmla="*/ 216 h 3"/>
                <a:gd name="T10" fmla="*/ 216 w 1"/>
                <a:gd name="T11" fmla="*/ 0 h 3"/>
                <a:gd name="T12" fmla="*/ 0 w 1"/>
                <a:gd name="T13" fmla="*/ 0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0"/>
                  </a:moveTo>
                  <a:lnTo>
                    <a:pt x="1" y="2"/>
                  </a:lnTo>
                  <a:lnTo>
                    <a:pt x="1" y="3"/>
                  </a:lnTo>
                  <a:lnTo>
                    <a:pt x="1" y="1"/>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96" name="Freeform 1472"/>
            <p:cNvSpPr>
              <a:spLocks/>
            </p:cNvSpPr>
            <p:nvPr/>
          </p:nvSpPr>
          <p:spPr bwMode="auto">
            <a:xfrm>
              <a:off x="1879" y="2460"/>
              <a:ext cx="6" cy="18"/>
            </a:xfrm>
            <a:custGeom>
              <a:avLst/>
              <a:gdLst>
                <a:gd name="T0" fmla="*/ 0 w 1"/>
                <a:gd name="T1" fmla="*/ 0 h 3"/>
                <a:gd name="T2" fmla="*/ 216 w 1"/>
                <a:gd name="T3" fmla="*/ 432 h 3"/>
                <a:gd name="T4" fmla="*/ 216 w 1"/>
                <a:gd name="T5" fmla="*/ 648 h 3"/>
                <a:gd name="T6" fmla="*/ 216 w 1"/>
                <a:gd name="T7" fmla="*/ 648 h 3"/>
                <a:gd name="T8" fmla="*/ 216 w 1"/>
                <a:gd name="T9" fmla="*/ 216 h 3"/>
                <a:gd name="T10" fmla="*/ 216 w 1"/>
                <a:gd name="T11" fmla="*/ 0 h 3"/>
                <a:gd name="T12" fmla="*/ 0 w 1"/>
                <a:gd name="T13" fmla="*/ 0 h 3"/>
                <a:gd name="T14" fmla="*/ 0 60000 65536"/>
                <a:gd name="T15" fmla="*/ 0 60000 65536"/>
                <a:gd name="T16" fmla="*/ 0 60000 65536"/>
                <a:gd name="T17" fmla="*/ 0 60000 65536"/>
                <a:gd name="T18" fmla="*/ 0 60000 65536"/>
                <a:gd name="T19" fmla="*/ 0 60000 65536"/>
                <a:gd name="T20" fmla="*/ 0 60000 65536"/>
                <a:gd name="T21" fmla="*/ 0 w 1"/>
                <a:gd name="T22" fmla="*/ 0 h 3"/>
                <a:gd name="T23" fmla="*/ 1 w 1"/>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3">
                  <a:moveTo>
                    <a:pt x="0" y="0"/>
                  </a:moveTo>
                  <a:lnTo>
                    <a:pt x="1" y="2"/>
                  </a:lnTo>
                  <a:lnTo>
                    <a:pt x="1" y="3"/>
                  </a:lnTo>
                  <a:lnTo>
                    <a:pt x="1" y="1"/>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97" name="Freeform 1473"/>
            <p:cNvSpPr>
              <a:spLocks/>
            </p:cNvSpPr>
            <p:nvPr/>
          </p:nvSpPr>
          <p:spPr bwMode="auto">
            <a:xfrm>
              <a:off x="1897" y="2484"/>
              <a:ext cx="6" cy="12"/>
            </a:xfrm>
            <a:custGeom>
              <a:avLst/>
              <a:gdLst>
                <a:gd name="T0" fmla="*/ 0 w 1"/>
                <a:gd name="T1" fmla="*/ 0 h 2"/>
                <a:gd name="T2" fmla="*/ 216 w 1"/>
                <a:gd name="T3" fmla="*/ 216 h 2"/>
                <a:gd name="T4" fmla="*/ 216 w 1"/>
                <a:gd name="T5" fmla="*/ 432 h 2"/>
                <a:gd name="T6" fmla="*/ 216 w 1"/>
                <a:gd name="T7" fmla="*/ 432 h 2"/>
                <a:gd name="T8" fmla="*/ 216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298" name="Freeform 1474"/>
            <p:cNvSpPr>
              <a:spLocks/>
            </p:cNvSpPr>
            <p:nvPr/>
          </p:nvSpPr>
          <p:spPr bwMode="auto">
            <a:xfrm>
              <a:off x="1897" y="2484"/>
              <a:ext cx="6" cy="12"/>
            </a:xfrm>
            <a:custGeom>
              <a:avLst/>
              <a:gdLst>
                <a:gd name="T0" fmla="*/ 0 w 1"/>
                <a:gd name="T1" fmla="*/ 0 h 2"/>
                <a:gd name="T2" fmla="*/ 216 w 1"/>
                <a:gd name="T3" fmla="*/ 216 h 2"/>
                <a:gd name="T4" fmla="*/ 216 w 1"/>
                <a:gd name="T5" fmla="*/ 432 h 2"/>
                <a:gd name="T6" fmla="*/ 216 w 1"/>
                <a:gd name="T7" fmla="*/ 432 h 2"/>
                <a:gd name="T8" fmla="*/ 216 w 1"/>
                <a:gd name="T9" fmla="*/ 216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1" y="1"/>
                  </a:lnTo>
                  <a:lnTo>
                    <a:pt x="1" y="2"/>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299" name="Freeform 1475"/>
            <p:cNvSpPr>
              <a:spLocks/>
            </p:cNvSpPr>
            <p:nvPr/>
          </p:nvSpPr>
          <p:spPr bwMode="auto">
            <a:xfrm>
              <a:off x="1909" y="2496"/>
              <a:ext cx="6" cy="6"/>
            </a:xfrm>
            <a:custGeom>
              <a:avLst/>
              <a:gdLst>
                <a:gd name="T0" fmla="*/ 0 w 1"/>
                <a:gd name="T1" fmla="*/ 0 h 1"/>
                <a:gd name="T2" fmla="*/ 0 w 1"/>
                <a:gd name="T3" fmla="*/ 216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00" name="Freeform 1476"/>
            <p:cNvSpPr>
              <a:spLocks/>
            </p:cNvSpPr>
            <p:nvPr/>
          </p:nvSpPr>
          <p:spPr bwMode="auto">
            <a:xfrm>
              <a:off x="1909" y="2496"/>
              <a:ext cx="6" cy="6"/>
            </a:xfrm>
            <a:custGeom>
              <a:avLst/>
              <a:gdLst>
                <a:gd name="T0" fmla="*/ 0 w 1"/>
                <a:gd name="T1" fmla="*/ 0 h 1"/>
                <a:gd name="T2" fmla="*/ 0 w 1"/>
                <a:gd name="T3" fmla="*/ 216 h 1"/>
                <a:gd name="T4" fmla="*/ 216 w 1"/>
                <a:gd name="T5" fmla="*/ 216 h 1"/>
                <a:gd name="T6" fmla="*/ 0 w 1"/>
                <a:gd name="T7" fmla="*/ 0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0"/>
                  </a:moveTo>
                  <a:lnTo>
                    <a:pt x="0" y="1"/>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01" name="Freeform 1477"/>
            <p:cNvSpPr>
              <a:spLocks/>
            </p:cNvSpPr>
            <p:nvPr/>
          </p:nvSpPr>
          <p:spPr bwMode="auto">
            <a:xfrm>
              <a:off x="1915" y="2514"/>
              <a:ext cx="6" cy="12"/>
            </a:xfrm>
            <a:custGeom>
              <a:avLst/>
              <a:gdLst>
                <a:gd name="T0" fmla="*/ 0 w 1"/>
                <a:gd name="T1" fmla="*/ 0 h 2"/>
                <a:gd name="T2" fmla="*/ 0 w 1"/>
                <a:gd name="T3" fmla="*/ 432 h 2"/>
                <a:gd name="T4" fmla="*/ 216 w 1"/>
                <a:gd name="T5" fmla="*/ 432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2"/>
                  </a:lnTo>
                  <a:lnTo>
                    <a:pt x="1"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02" name="Freeform 1478"/>
            <p:cNvSpPr>
              <a:spLocks/>
            </p:cNvSpPr>
            <p:nvPr/>
          </p:nvSpPr>
          <p:spPr bwMode="auto">
            <a:xfrm>
              <a:off x="1915" y="2514"/>
              <a:ext cx="6" cy="12"/>
            </a:xfrm>
            <a:custGeom>
              <a:avLst/>
              <a:gdLst>
                <a:gd name="T0" fmla="*/ 0 w 1"/>
                <a:gd name="T1" fmla="*/ 0 h 2"/>
                <a:gd name="T2" fmla="*/ 0 w 1"/>
                <a:gd name="T3" fmla="*/ 432 h 2"/>
                <a:gd name="T4" fmla="*/ 216 w 1"/>
                <a:gd name="T5" fmla="*/ 432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2"/>
                  </a:lnTo>
                  <a:lnTo>
                    <a:pt x="1"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03" name="Freeform 1479"/>
            <p:cNvSpPr>
              <a:spLocks/>
            </p:cNvSpPr>
            <p:nvPr/>
          </p:nvSpPr>
          <p:spPr bwMode="auto">
            <a:xfrm>
              <a:off x="1927" y="2520"/>
              <a:ext cx="6" cy="18"/>
            </a:xfrm>
            <a:custGeom>
              <a:avLst/>
              <a:gdLst>
                <a:gd name="T0" fmla="*/ 0 w 1"/>
                <a:gd name="T1" fmla="*/ 216 h 3"/>
                <a:gd name="T2" fmla="*/ 216 w 1"/>
                <a:gd name="T3" fmla="*/ 216 h 3"/>
                <a:gd name="T4" fmla="*/ 216 w 1"/>
                <a:gd name="T5" fmla="*/ 432 h 3"/>
                <a:gd name="T6" fmla="*/ 0 w 1"/>
                <a:gd name="T7" fmla="*/ 432 h 3"/>
                <a:gd name="T8" fmla="*/ 0 w 1"/>
                <a:gd name="T9" fmla="*/ 648 h 3"/>
                <a:gd name="T10" fmla="*/ 216 w 1"/>
                <a:gd name="T11" fmla="*/ 432 h 3"/>
                <a:gd name="T12" fmla="*/ 216 w 1"/>
                <a:gd name="T13" fmla="*/ 216 h 3"/>
                <a:gd name="T14" fmla="*/ 0 w 1"/>
                <a:gd name="T15" fmla="*/ 0 h 3"/>
                <a:gd name="T16" fmla="*/ 0 w 1"/>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1"/>
                  </a:moveTo>
                  <a:lnTo>
                    <a:pt x="1" y="1"/>
                  </a:lnTo>
                  <a:lnTo>
                    <a:pt x="1" y="2"/>
                  </a:lnTo>
                  <a:lnTo>
                    <a:pt x="0" y="2"/>
                  </a:lnTo>
                  <a:lnTo>
                    <a:pt x="0" y="3"/>
                  </a:lnTo>
                  <a:lnTo>
                    <a:pt x="1" y="2"/>
                  </a:lnTo>
                  <a:lnTo>
                    <a:pt x="1" y="1"/>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04" name="Freeform 1480"/>
            <p:cNvSpPr>
              <a:spLocks/>
            </p:cNvSpPr>
            <p:nvPr/>
          </p:nvSpPr>
          <p:spPr bwMode="auto">
            <a:xfrm>
              <a:off x="1927" y="2520"/>
              <a:ext cx="6" cy="18"/>
            </a:xfrm>
            <a:custGeom>
              <a:avLst/>
              <a:gdLst>
                <a:gd name="T0" fmla="*/ 0 w 1"/>
                <a:gd name="T1" fmla="*/ 216 h 3"/>
                <a:gd name="T2" fmla="*/ 216 w 1"/>
                <a:gd name="T3" fmla="*/ 216 h 3"/>
                <a:gd name="T4" fmla="*/ 216 w 1"/>
                <a:gd name="T5" fmla="*/ 432 h 3"/>
                <a:gd name="T6" fmla="*/ 0 w 1"/>
                <a:gd name="T7" fmla="*/ 432 h 3"/>
                <a:gd name="T8" fmla="*/ 0 w 1"/>
                <a:gd name="T9" fmla="*/ 648 h 3"/>
                <a:gd name="T10" fmla="*/ 216 w 1"/>
                <a:gd name="T11" fmla="*/ 432 h 3"/>
                <a:gd name="T12" fmla="*/ 216 w 1"/>
                <a:gd name="T13" fmla="*/ 216 h 3"/>
                <a:gd name="T14" fmla="*/ 0 w 1"/>
                <a:gd name="T15" fmla="*/ 0 h 3"/>
                <a:gd name="T16" fmla="*/ 0 w 1"/>
                <a:gd name="T17" fmla="*/ 21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
                <a:gd name="T28" fmla="*/ 0 h 3"/>
                <a:gd name="T29" fmla="*/ 1 w 1"/>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 h="3">
                  <a:moveTo>
                    <a:pt x="0" y="1"/>
                  </a:moveTo>
                  <a:lnTo>
                    <a:pt x="1" y="1"/>
                  </a:lnTo>
                  <a:lnTo>
                    <a:pt x="1" y="2"/>
                  </a:lnTo>
                  <a:lnTo>
                    <a:pt x="0" y="2"/>
                  </a:lnTo>
                  <a:lnTo>
                    <a:pt x="0" y="3"/>
                  </a:lnTo>
                  <a:lnTo>
                    <a:pt x="1" y="2"/>
                  </a:lnTo>
                  <a:lnTo>
                    <a:pt x="1" y="1"/>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05" name="Freeform 1481"/>
            <p:cNvSpPr>
              <a:spLocks/>
            </p:cNvSpPr>
            <p:nvPr/>
          </p:nvSpPr>
          <p:spPr bwMode="auto">
            <a:xfrm>
              <a:off x="1933" y="2544"/>
              <a:ext cx="12" cy="6"/>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06" name="Freeform 1482"/>
            <p:cNvSpPr>
              <a:spLocks/>
            </p:cNvSpPr>
            <p:nvPr/>
          </p:nvSpPr>
          <p:spPr bwMode="auto">
            <a:xfrm>
              <a:off x="1933" y="2544"/>
              <a:ext cx="12" cy="6"/>
            </a:xfrm>
            <a:custGeom>
              <a:avLst/>
              <a:gdLst>
                <a:gd name="T0" fmla="*/ 0 w 2"/>
                <a:gd name="T1" fmla="*/ 216 h 1"/>
                <a:gd name="T2" fmla="*/ 216 w 2"/>
                <a:gd name="T3" fmla="*/ 0 h 1"/>
                <a:gd name="T4" fmla="*/ 432 w 2"/>
                <a:gd name="T5" fmla="*/ 0 h 1"/>
                <a:gd name="T6" fmla="*/ 216 w 2"/>
                <a:gd name="T7" fmla="*/ 216 h 1"/>
                <a:gd name="T8" fmla="*/ 0 w 2"/>
                <a:gd name="T9" fmla="*/ 216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1"/>
                  </a:moveTo>
                  <a:lnTo>
                    <a:pt x="1" y="0"/>
                  </a:lnTo>
                  <a:lnTo>
                    <a:pt x="2"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07" name="Rectangle 1483"/>
            <p:cNvSpPr>
              <a:spLocks noChangeArrowheads="1"/>
            </p:cNvSpPr>
            <p:nvPr/>
          </p:nvSpPr>
          <p:spPr bwMode="auto">
            <a:xfrm>
              <a:off x="1945" y="2526"/>
              <a:ext cx="1" cy="6"/>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08" name="Rectangle 1484"/>
            <p:cNvSpPr>
              <a:spLocks noChangeArrowheads="1"/>
            </p:cNvSpPr>
            <p:nvPr/>
          </p:nvSpPr>
          <p:spPr bwMode="auto">
            <a:xfrm>
              <a:off x="1945" y="2526"/>
              <a:ext cx="1" cy="6"/>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09" name="Freeform 1485"/>
            <p:cNvSpPr>
              <a:spLocks/>
            </p:cNvSpPr>
            <p:nvPr/>
          </p:nvSpPr>
          <p:spPr bwMode="auto">
            <a:xfrm>
              <a:off x="1963" y="2538"/>
              <a:ext cx="6" cy="0"/>
            </a:xfrm>
            <a:custGeom>
              <a:avLst/>
              <a:gdLst>
                <a:gd name="T0" fmla="*/ 0 w 1"/>
                <a:gd name="T1" fmla="*/ 216 w 1"/>
                <a:gd name="T2" fmla="*/ 0 w 1"/>
                <a:gd name="T3" fmla="*/ 0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10" name="Freeform 1486"/>
            <p:cNvSpPr>
              <a:spLocks/>
            </p:cNvSpPr>
            <p:nvPr/>
          </p:nvSpPr>
          <p:spPr bwMode="auto">
            <a:xfrm>
              <a:off x="1963" y="2538"/>
              <a:ext cx="6" cy="0"/>
            </a:xfrm>
            <a:custGeom>
              <a:avLst/>
              <a:gdLst>
                <a:gd name="T0" fmla="*/ 0 w 1"/>
                <a:gd name="T1" fmla="*/ 216 w 1"/>
                <a:gd name="T2" fmla="*/ 0 w 1"/>
                <a:gd name="T3" fmla="*/ 0 w 1"/>
                <a:gd name="T4" fmla="*/ 0 60000 65536"/>
                <a:gd name="T5" fmla="*/ 0 60000 65536"/>
                <a:gd name="T6" fmla="*/ 0 60000 65536"/>
                <a:gd name="T7" fmla="*/ 0 60000 65536"/>
                <a:gd name="T8" fmla="*/ 0 w 1"/>
                <a:gd name="T9" fmla="*/ 1 w 1"/>
              </a:gdLst>
              <a:ahLst/>
              <a:cxnLst>
                <a:cxn ang="T4">
                  <a:pos x="T0" y="0"/>
                </a:cxn>
                <a:cxn ang="T5">
                  <a:pos x="T1" y="0"/>
                </a:cxn>
                <a:cxn ang="T6">
                  <a:pos x="T2" y="0"/>
                </a:cxn>
                <a:cxn ang="T7">
                  <a:pos x="T3" y="0"/>
                </a:cxn>
              </a:cxnLst>
              <a:rect l="T8" t="0" r="T9"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11" name="Freeform 1487"/>
            <p:cNvSpPr>
              <a:spLocks/>
            </p:cNvSpPr>
            <p:nvPr/>
          </p:nvSpPr>
          <p:spPr bwMode="auto">
            <a:xfrm>
              <a:off x="1873" y="2490"/>
              <a:ext cx="6" cy="12"/>
            </a:xfrm>
            <a:custGeom>
              <a:avLst/>
              <a:gdLst>
                <a:gd name="T0" fmla="*/ 216 w 1"/>
                <a:gd name="T1" fmla="*/ 0 h 2"/>
                <a:gd name="T2" fmla="*/ 0 w 1"/>
                <a:gd name="T3" fmla="*/ 216 h 2"/>
                <a:gd name="T4" fmla="*/ 0 w 1"/>
                <a:gd name="T5" fmla="*/ 432 h 2"/>
                <a:gd name="T6" fmla="*/ 216 w 1"/>
                <a:gd name="T7" fmla="*/ 216 h 2"/>
                <a:gd name="T8" fmla="*/ 216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0" y="1"/>
                  </a:lnTo>
                  <a:lnTo>
                    <a:pt x="0" y="2"/>
                  </a:lnTo>
                  <a:lnTo>
                    <a:pt x="1" y="1"/>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12" name="Freeform 1488"/>
            <p:cNvSpPr>
              <a:spLocks/>
            </p:cNvSpPr>
            <p:nvPr/>
          </p:nvSpPr>
          <p:spPr bwMode="auto">
            <a:xfrm>
              <a:off x="1873" y="2490"/>
              <a:ext cx="6" cy="12"/>
            </a:xfrm>
            <a:custGeom>
              <a:avLst/>
              <a:gdLst>
                <a:gd name="T0" fmla="*/ 216 w 1"/>
                <a:gd name="T1" fmla="*/ 0 h 2"/>
                <a:gd name="T2" fmla="*/ 0 w 1"/>
                <a:gd name="T3" fmla="*/ 216 h 2"/>
                <a:gd name="T4" fmla="*/ 0 w 1"/>
                <a:gd name="T5" fmla="*/ 432 h 2"/>
                <a:gd name="T6" fmla="*/ 216 w 1"/>
                <a:gd name="T7" fmla="*/ 216 h 2"/>
                <a:gd name="T8" fmla="*/ 216 w 1"/>
                <a:gd name="T9" fmla="*/ 216 h 2"/>
                <a:gd name="T10" fmla="*/ 216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1" y="0"/>
                  </a:moveTo>
                  <a:lnTo>
                    <a:pt x="0" y="1"/>
                  </a:lnTo>
                  <a:lnTo>
                    <a:pt x="0" y="2"/>
                  </a:lnTo>
                  <a:lnTo>
                    <a:pt x="1" y="1"/>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13" name="Freeform 1489"/>
            <p:cNvSpPr>
              <a:spLocks/>
            </p:cNvSpPr>
            <p:nvPr/>
          </p:nvSpPr>
          <p:spPr bwMode="auto">
            <a:xfrm>
              <a:off x="1867" y="2460"/>
              <a:ext cx="6" cy="6"/>
            </a:xfrm>
            <a:custGeom>
              <a:avLst/>
              <a:gdLst>
                <a:gd name="T0" fmla="*/ 216 w 1"/>
                <a:gd name="T1" fmla="*/ 216 h 1"/>
                <a:gd name="T2" fmla="*/ 216 w 1"/>
                <a:gd name="T3" fmla="*/ 216 h 1"/>
                <a:gd name="T4" fmla="*/ 0 w 1"/>
                <a:gd name="T5" fmla="*/ 216 h 1"/>
                <a:gd name="T6" fmla="*/ 0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1" y="1"/>
                  </a:lnTo>
                  <a:lnTo>
                    <a:pt x="0" y="1"/>
                  </a:lnTo>
                  <a:lnTo>
                    <a:pt x="0"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14" name="Freeform 1490"/>
            <p:cNvSpPr>
              <a:spLocks/>
            </p:cNvSpPr>
            <p:nvPr/>
          </p:nvSpPr>
          <p:spPr bwMode="auto">
            <a:xfrm>
              <a:off x="1867" y="2460"/>
              <a:ext cx="6" cy="6"/>
            </a:xfrm>
            <a:custGeom>
              <a:avLst/>
              <a:gdLst>
                <a:gd name="T0" fmla="*/ 216 w 1"/>
                <a:gd name="T1" fmla="*/ 216 h 1"/>
                <a:gd name="T2" fmla="*/ 216 w 1"/>
                <a:gd name="T3" fmla="*/ 216 h 1"/>
                <a:gd name="T4" fmla="*/ 0 w 1"/>
                <a:gd name="T5" fmla="*/ 216 h 1"/>
                <a:gd name="T6" fmla="*/ 0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1" y="1"/>
                  </a:lnTo>
                  <a:lnTo>
                    <a:pt x="0" y="1"/>
                  </a:lnTo>
                  <a:lnTo>
                    <a:pt x="0"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15" name="Freeform 1491"/>
            <p:cNvSpPr>
              <a:spLocks/>
            </p:cNvSpPr>
            <p:nvPr/>
          </p:nvSpPr>
          <p:spPr bwMode="auto">
            <a:xfrm>
              <a:off x="1879" y="2502"/>
              <a:ext cx="6" cy="6"/>
            </a:xfrm>
            <a:custGeom>
              <a:avLst/>
              <a:gdLst>
                <a:gd name="T0" fmla="*/ 0 w 1"/>
                <a:gd name="T1" fmla="*/ 216 h 1"/>
                <a:gd name="T2" fmla="*/ 216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16" name="Freeform 1492"/>
            <p:cNvSpPr>
              <a:spLocks/>
            </p:cNvSpPr>
            <p:nvPr/>
          </p:nvSpPr>
          <p:spPr bwMode="auto">
            <a:xfrm>
              <a:off x="1879" y="2502"/>
              <a:ext cx="6" cy="6"/>
            </a:xfrm>
            <a:custGeom>
              <a:avLst/>
              <a:gdLst>
                <a:gd name="T0" fmla="*/ 0 w 1"/>
                <a:gd name="T1" fmla="*/ 216 h 1"/>
                <a:gd name="T2" fmla="*/ 216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1"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17" name="Freeform 1493"/>
            <p:cNvSpPr>
              <a:spLocks/>
            </p:cNvSpPr>
            <p:nvPr/>
          </p:nvSpPr>
          <p:spPr bwMode="auto">
            <a:xfrm>
              <a:off x="1927" y="2562"/>
              <a:ext cx="36" cy="30"/>
            </a:xfrm>
            <a:custGeom>
              <a:avLst/>
              <a:gdLst>
                <a:gd name="T0" fmla="*/ 1296 w 6"/>
                <a:gd name="T1" fmla="*/ 648 h 5"/>
                <a:gd name="T2" fmla="*/ 1296 w 6"/>
                <a:gd name="T3" fmla="*/ 216 h 5"/>
                <a:gd name="T4" fmla="*/ 864 w 6"/>
                <a:gd name="T5" fmla="*/ 0 h 5"/>
                <a:gd name="T6" fmla="*/ 648 w 6"/>
                <a:gd name="T7" fmla="*/ 0 h 5"/>
                <a:gd name="T8" fmla="*/ 432 w 6"/>
                <a:gd name="T9" fmla="*/ 216 h 5"/>
                <a:gd name="T10" fmla="*/ 432 w 6"/>
                <a:gd name="T11" fmla="*/ 216 h 5"/>
                <a:gd name="T12" fmla="*/ 648 w 6"/>
                <a:gd name="T13" fmla="*/ 216 h 5"/>
                <a:gd name="T14" fmla="*/ 648 w 6"/>
                <a:gd name="T15" fmla="*/ 432 h 5"/>
                <a:gd name="T16" fmla="*/ 864 w 6"/>
                <a:gd name="T17" fmla="*/ 648 h 5"/>
                <a:gd name="T18" fmla="*/ 864 w 6"/>
                <a:gd name="T19" fmla="*/ 648 h 5"/>
                <a:gd name="T20" fmla="*/ 432 w 6"/>
                <a:gd name="T21" fmla="*/ 648 h 5"/>
                <a:gd name="T22" fmla="*/ 0 w 6"/>
                <a:gd name="T23" fmla="*/ 648 h 5"/>
                <a:gd name="T24" fmla="*/ 0 w 6"/>
                <a:gd name="T25" fmla="*/ 864 h 5"/>
                <a:gd name="T26" fmla="*/ 216 w 6"/>
                <a:gd name="T27" fmla="*/ 864 h 5"/>
                <a:gd name="T28" fmla="*/ 648 w 6"/>
                <a:gd name="T29" fmla="*/ 1080 h 5"/>
                <a:gd name="T30" fmla="*/ 1080 w 6"/>
                <a:gd name="T31" fmla="*/ 864 h 5"/>
                <a:gd name="T32" fmla="*/ 1296 w 6"/>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6" y="3"/>
                  </a:moveTo>
                  <a:lnTo>
                    <a:pt x="6" y="1"/>
                  </a:lnTo>
                  <a:lnTo>
                    <a:pt x="4" y="0"/>
                  </a:lnTo>
                  <a:lnTo>
                    <a:pt x="3" y="0"/>
                  </a:lnTo>
                  <a:lnTo>
                    <a:pt x="2" y="1"/>
                  </a:lnTo>
                  <a:lnTo>
                    <a:pt x="3" y="1"/>
                  </a:lnTo>
                  <a:lnTo>
                    <a:pt x="3" y="2"/>
                  </a:lnTo>
                  <a:lnTo>
                    <a:pt x="4" y="3"/>
                  </a:lnTo>
                  <a:lnTo>
                    <a:pt x="2" y="3"/>
                  </a:lnTo>
                  <a:lnTo>
                    <a:pt x="0" y="3"/>
                  </a:lnTo>
                  <a:lnTo>
                    <a:pt x="0" y="4"/>
                  </a:lnTo>
                  <a:lnTo>
                    <a:pt x="1" y="4"/>
                  </a:lnTo>
                  <a:lnTo>
                    <a:pt x="3" y="5"/>
                  </a:lnTo>
                  <a:lnTo>
                    <a:pt x="5" y="4"/>
                  </a:lnTo>
                  <a:lnTo>
                    <a:pt x="6"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18" name="Freeform 1494"/>
            <p:cNvSpPr>
              <a:spLocks/>
            </p:cNvSpPr>
            <p:nvPr/>
          </p:nvSpPr>
          <p:spPr bwMode="auto">
            <a:xfrm>
              <a:off x="1927" y="2562"/>
              <a:ext cx="36" cy="30"/>
            </a:xfrm>
            <a:custGeom>
              <a:avLst/>
              <a:gdLst>
                <a:gd name="T0" fmla="*/ 1296 w 6"/>
                <a:gd name="T1" fmla="*/ 648 h 5"/>
                <a:gd name="T2" fmla="*/ 1296 w 6"/>
                <a:gd name="T3" fmla="*/ 216 h 5"/>
                <a:gd name="T4" fmla="*/ 864 w 6"/>
                <a:gd name="T5" fmla="*/ 0 h 5"/>
                <a:gd name="T6" fmla="*/ 648 w 6"/>
                <a:gd name="T7" fmla="*/ 0 h 5"/>
                <a:gd name="T8" fmla="*/ 432 w 6"/>
                <a:gd name="T9" fmla="*/ 216 h 5"/>
                <a:gd name="T10" fmla="*/ 432 w 6"/>
                <a:gd name="T11" fmla="*/ 216 h 5"/>
                <a:gd name="T12" fmla="*/ 648 w 6"/>
                <a:gd name="T13" fmla="*/ 216 h 5"/>
                <a:gd name="T14" fmla="*/ 648 w 6"/>
                <a:gd name="T15" fmla="*/ 432 h 5"/>
                <a:gd name="T16" fmla="*/ 864 w 6"/>
                <a:gd name="T17" fmla="*/ 648 h 5"/>
                <a:gd name="T18" fmla="*/ 864 w 6"/>
                <a:gd name="T19" fmla="*/ 648 h 5"/>
                <a:gd name="T20" fmla="*/ 432 w 6"/>
                <a:gd name="T21" fmla="*/ 648 h 5"/>
                <a:gd name="T22" fmla="*/ 0 w 6"/>
                <a:gd name="T23" fmla="*/ 648 h 5"/>
                <a:gd name="T24" fmla="*/ 0 w 6"/>
                <a:gd name="T25" fmla="*/ 864 h 5"/>
                <a:gd name="T26" fmla="*/ 216 w 6"/>
                <a:gd name="T27" fmla="*/ 864 h 5"/>
                <a:gd name="T28" fmla="*/ 648 w 6"/>
                <a:gd name="T29" fmla="*/ 1080 h 5"/>
                <a:gd name="T30" fmla="*/ 1080 w 6"/>
                <a:gd name="T31" fmla="*/ 864 h 5"/>
                <a:gd name="T32" fmla="*/ 1296 w 6"/>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5"/>
                <a:gd name="T53" fmla="*/ 6 w 6"/>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5">
                  <a:moveTo>
                    <a:pt x="6" y="3"/>
                  </a:moveTo>
                  <a:lnTo>
                    <a:pt x="6" y="1"/>
                  </a:lnTo>
                  <a:lnTo>
                    <a:pt x="4" y="0"/>
                  </a:lnTo>
                  <a:lnTo>
                    <a:pt x="3" y="0"/>
                  </a:lnTo>
                  <a:lnTo>
                    <a:pt x="2" y="1"/>
                  </a:lnTo>
                  <a:lnTo>
                    <a:pt x="3" y="1"/>
                  </a:lnTo>
                  <a:lnTo>
                    <a:pt x="3" y="2"/>
                  </a:lnTo>
                  <a:lnTo>
                    <a:pt x="4" y="3"/>
                  </a:lnTo>
                  <a:lnTo>
                    <a:pt x="2" y="3"/>
                  </a:lnTo>
                  <a:lnTo>
                    <a:pt x="0" y="3"/>
                  </a:lnTo>
                  <a:lnTo>
                    <a:pt x="0" y="4"/>
                  </a:lnTo>
                  <a:lnTo>
                    <a:pt x="1" y="4"/>
                  </a:lnTo>
                  <a:lnTo>
                    <a:pt x="3" y="5"/>
                  </a:lnTo>
                  <a:lnTo>
                    <a:pt x="5" y="4"/>
                  </a:lnTo>
                  <a:lnTo>
                    <a:pt x="6"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19" name="Freeform 1495"/>
            <p:cNvSpPr>
              <a:spLocks/>
            </p:cNvSpPr>
            <p:nvPr/>
          </p:nvSpPr>
          <p:spPr bwMode="auto">
            <a:xfrm>
              <a:off x="1957" y="2562"/>
              <a:ext cx="48" cy="30"/>
            </a:xfrm>
            <a:custGeom>
              <a:avLst/>
              <a:gdLst>
                <a:gd name="T0" fmla="*/ 216 w 8"/>
                <a:gd name="T1" fmla="*/ 648 h 5"/>
                <a:gd name="T2" fmla="*/ 0 w 8"/>
                <a:gd name="T3" fmla="*/ 864 h 5"/>
                <a:gd name="T4" fmla="*/ 216 w 8"/>
                <a:gd name="T5" fmla="*/ 1080 h 5"/>
                <a:gd name="T6" fmla="*/ 216 w 8"/>
                <a:gd name="T7" fmla="*/ 1080 h 5"/>
                <a:gd name="T8" fmla="*/ 648 w 8"/>
                <a:gd name="T9" fmla="*/ 864 h 5"/>
                <a:gd name="T10" fmla="*/ 648 w 8"/>
                <a:gd name="T11" fmla="*/ 864 h 5"/>
                <a:gd name="T12" fmla="*/ 1080 w 8"/>
                <a:gd name="T13" fmla="*/ 864 h 5"/>
                <a:gd name="T14" fmla="*/ 1296 w 8"/>
                <a:gd name="T15" fmla="*/ 864 h 5"/>
                <a:gd name="T16" fmla="*/ 1512 w 8"/>
                <a:gd name="T17" fmla="*/ 1080 h 5"/>
                <a:gd name="T18" fmla="*/ 1728 w 8"/>
                <a:gd name="T19" fmla="*/ 864 h 5"/>
                <a:gd name="T20" fmla="*/ 1728 w 8"/>
                <a:gd name="T21" fmla="*/ 648 h 5"/>
                <a:gd name="T22" fmla="*/ 1512 w 8"/>
                <a:gd name="T23" fmla="*/ 432 h 5"/>
                <a:gd name="T24" fmla="*/ 1080 w 8"/>
                <a:gd name="T25" fmla="*/ 432 h 5"/>
                <a:gd name="T26" fmla="*/ 648 w 8"/>
                <a:gd name="T27" fmla="*/ 0 h 5"/>
                <a:gd name="T28" fmla="*/ 216 w 8"/>
                <a:gd name="T29" fmla="*/ 0 h 5"/>
                <a:gd name="T30" fmla="*/ 216 w 8"/>
                <a:gd name="T31" fmla="*/ 216 h 5"/>
                <a:gd name="T32" fmla="*/ 216 w 8"/>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5"/>
                <a:gd name="T53" fmla="*/ 8 w 8"/>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5">
                  <a:moveTo>
                    <a:pt x="1" y="3"/>
                  </a:moveTo>
                  <a:lnTo>
                    <a:pt x="0" y="4"/>
                  </a:lnTo>
                  <a:lnTo>
                    <a:pt x="1" y="5"/>
                  </a:lnTo>
                  <a:lnTo>
                    <a:pt x="3" y="4"/>
                  </a:lnTo>
                  <a:lnTo>
                    <a:pt x="5" y="4"/>
                  </a:lnTo>
                  <a:lnTo>
                    <a:pt x="6" y="4"/>
                  </a:lnTo>
                  <a:lnTo>
                    <a:pt x="7" y="5"/>
                  </a:lnTo>
                  <a:lnTo>
                    <a:pt x="8" y="4"/>
                  </a:lnTo>
                  <a:lnTo>
                    <a:pt x="8" y="3"/>
                  </a:lnTo>
                  <a:lnTo>
                    <a:pt x="7" y="2"/>
                  </a:lnTo>
                  <a:lnTo>
                    <a:pt x="5" y="2"/>
                  </a:lnTo>
                  <a:lnTo>
                    <a:pt x="3" y="0"/>
                  </a:lnTo>
                  <a:lnTo>
                    <a:pt x="1" y="0"/>
                  </a:lnTo>
                  <a:lnTo>
                    <a:pt x="1" y="1"/>
                  </a:lnTo>
                  <a:lnTo>
                    <a:pt x="1"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20" name="Freeform 1496"/>
            <p:cNvSpPr>
              <a:spLocks/>
            </p:cNvSpPr>
            <p:nvPr/>
          </p:nvSpPr>
          <p:spPr bwMode="auto">
            <a:xfrm>
              <a:off x="1957" y="2562"/>
              <a:ext cx="48" cy="30"/>
            </a:xfrm>
            <a:custGeom>
              <a:avLst/>
              <a:gdLst>
                <a:gd name="T0" fmla="*/ 216 w 8"/>
                <a:gd name="T1" fmla="*/ 648 h 5"/>
                <a:gd name="T2" fmla="*/ 0 w 8"/>
                <a:gd name="T3" fmla="*/ 864 h 5"/>
                <a:gd name="T4" fmla="*/ 216 w 8"/>
                <a:gd name="T5" fmla="*/ 1080 h 5"/>
                <a:gd name="T6" fmla="*/ 216 w 8"/>
                <a:gd name="T7" fmla="*/ 1080 h 5"/>
                <a:gd name="T8" fmla="*/ 648 w 8"/>
                <a:gd name="T9" fmla="*/ 864 h 5"/>
                <a:gd name="T10" fmla="*/ 648 w 8"/>
                <a:gd name="T11" fmla="*/ 864 h 5"/>
                <a:gd name="T12" fmla="*/ 1080 w 8"/>
                <a:gd name="T13" fmla="*/ 864 h 5"/>
                <a:gd name="T14" fmla="*/ 1296 w 8"/>
                <a:gd name="T15" fmla="*/ 864 h 5"/>
                <a:gd name="T16" fmla="*/ 1512 w 8"/>
                <a:gd name="T17" fmla="*/ 1080 h 5"/>
                <a:gd name="T18" fmla="*/ 1728 w 8"/>
                <a:gd name="T19" fmla="*/ 864 h 5"/>
                <a:gd name="T20" fmla="*/ 1728 w 8"/>
                <a:gd name="T21" fmla="*/ 648 h 5"/>
                <a:gd name="T22" fmla="*/ 1512 w 8"/>
                <a:gd name="T23" fmla="*/ 432 h 5"/>
                <a:gd name="T24" fmla="*/ 1080 w 8"/>
                <a:gd name="T25" fmla="*/ 432 h 5"/>
                <a:gd name="T26" fmla="*/ 648 w 8"/>
                <a:gd name="T27" fmla="*/ 0 h 5"/>
                <a:gd name="T28" fmla="*/ 216 w 8"/>
                <a:gd name="T29" fmla="*/ 0 h 5"/>
                <a:gd name="T30" fmla="*/ 216 w 8"/>
                <a:gd name="T31" fmla="*/ 216 h 5"/>
                <a:gd name="T32" fmla="*/ 216 w 8"/>
                <a:gd name="T33" fmla="*/ 648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
                <a:gd name="T52" fmla="*/ 0 h 5"/>
                <a:gd name="T53" fmla="*/ 8 w 8"/>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 h="5">
                  <a:moveTo>
                    <a:pt x="1" y="3"/>
                  </a:moveTo>
                  <a:lnTo>
                    <a:pt x="0" y="4"/>
                  </a:lnTo>
                  <a:lnTo>
                    <a:pt x="1" y="5"/>
                  </a:lnTo>
                  <a:lnTo>
                    <a:pt x="3" y="4"/>
                  </a:lnTo>
                  <a:lnTo>
                    <a:pt x="5" y="4"/>
                  </a:lnTo>
                  <a:lnTo>
                    <a:pt x="6" y="4"/>
                  </a:lnTo>
                  <a:lnTo>
                    <a:pt x="7" y="5"/>
                  </a:lnTo>
                  <a:lnTo>
                    <a:pt x="8" y="4"/>
                  </a:lnTo>
                  <a:lnTo>
                    <a:pt x="8" y="3"/>
                  </a:lnTo>
                  <a:lnTo>
                    <a:pt x="7" y="2"/>
                  </a:lnTo>
                  <a:lnTo>
                    <a:pt x="5" y="2"/>
                  </a:lnTo>
                  <a:lnTo>
                    <a:pt x="3" y="0"/>
                  </a:lnTo>
                  <a:lnTo>
                    <a:pt x="1" y="0"/>
                  </a:lnTo>
                  <a:lnTo>
                    <a:pt x="1" y="1"/>
                  </a:lnTo>
                  <a:lnTo>
                    <a:pt x="1"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21" name="Freeform 1497"/>
            <p:cNvSpPr>
              <a:spLocks/>
            </p:cNvSpPr>
            <p:nvPr/>
          </p:nvSpPr>
          <p:spPr bwMode="auto">
            <a:xfrm>
              <a:off x="2023" y="2586"/>
              <a:ext cx="24" cy="6"/>
            </a:xfrm>
            <a:custGeom>
              <a:avLst/>
              <a:gdLst>
                <a:gd name="T0" fmla="*/ 0 w 4"/>
                <a:gd name="T1" fmla="*/ 0 h 1"/>
                <a:gd name="T2" fmla="*/ 216 w 4"/>
                <a:gd name="T3" fmla="*/ 0 h 1"/>
                <a:gd name="T4" fmla="*/ 648 w 4"/>
                <a:gd name="T5" fmla="*/ 0 h 1"/>
                <a:gd name="T6" fmla="*/ 864 w 4"/>
                <a:gd name="T7" fmla="*/ 0 h 1"/>
                <a:gd name="T8" fmla="*/ 648 w 4"/>
                <a:gd name="T9" fmla="*/ 216 h 1"/>
                <a:gd name="T10" fmla="*/ 0 w 4"/>
                <a:gd name="T11" fmla="*/ 216 h 1"/>
                <a:gd name="T12" fmla="*/ 0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0" y="0"/>
                  </a:moveTo>
                  <a:lnTo>
                    <a:pt x="1" y="0"/>
                  </a:lnTo>
                  <a:lnTo>
                    <a:pt x="3" y="0"/>
                  </a:lnTo>
                  <a:lnTo>
                    <a:pt x="4" y="0"/>
                  </a:lnTo>
                  <a:lnTo>
                    <a:pt x="3" y="1"/>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22" name="Freeform 1498"/>
            <p:cNvSpPr>
              <a:spLocks/>
            </p:cNvSpPr>
            <p:nvPr/>
          </p:nvSpPr>
          <p:spPr bwMode="auto">
            <a:xfrm>
              <a:off x="2023" y="2586"/>
              <a:ext cx="24" cy="6"/>
            </a:xfrm>
            <a:custGeom>
              <a:avLst/>
              <a:gdLst>
                <a:gd name="T0" fmla="*/ 0 w 4"/>
                <a:gd name="T1" fmla="*/ 0 h 1"/>
                <a:gd name="T2" fmla="*/ 216 w 4"/>
                <a:gd name="T3" fmla="*/ 0 h 1"/>
                <a:gd name="T4" fmla="*/ 648 w 4"/>
                <a:gd name="T5" fmla="*/ 0 h 1"/>
                <a:gd name="T6" fmla="*/ 864 w 4"/>
                <a:gd name="T7" fmla="*/ 0 h 1"/>
                <a:gd name="T8" fmla="*/ 648 w 4"/>
                <a:gd name="T9" fmla="*/ 216 h 1"/>
                <a:gd name="T10" fmla="*/ 0 w 4"/>
                <a:gd name="T11" fmla="*/ 216 h 1"/>
                <a:gd name="T12" fmla="*/ 0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0" y="0"/>
                  </a:moveTo>
                  <a:lnTo>
                    <a:pt x="1" y="0"/>
                  </a:lnTo>
                  <a:lnTo>
                    <a:pt x="3" y="0"/>
                  </a:lnTo>
                  <a:lnTo>
                    <a:pt x="4" y="0"/>
                  </a:lnTo>
                  <a:lnTo>
                    <a:pt x="3" y="1"/>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23" name="Freeform 1499"/>
            <p:cNvSpPr>
              <a:spLocks/>
            </p:cNvSpPr>
            <p:nvPr/>
          </p:nvSpPr>
          <p:spPr bwMode="auto">
            <a:xfrm>
              <a:off x="2053" y="2592"/>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24" name="Freeform 1500"/>
            <p:cNvSpPr>
              <a:spLocks/>
            </p:cNvSpPr>
            <p:nvPr/>
          </p:nvSpPr>
          <p:spPr bwMode="auto">
            <a:xfrm>
              <a:off x="2053" y="2592"/>
              <a:ext cx="6" cy="6"/>
            </a:xfrm>
            <a:custGeom>
              <a:avLst/>
              <a:gdLst>
                <a:gd name="T0" fmla="*/ 0 w 1"/>
                <a:gd name="T1" fmla="*/ 0 h 1"/>
                <a:gd name="T2" fmla="*/ 216 w 1"/>
                <a:gd name="T3" fmla="*/ 0 h 1"/>
                <a:gd name="T4" fmla="*/ 216 w 1"/>
                <a:gd name="T5" fmla="*/ 0 h 1"/>
                <a:gd name="T6" fmla="*/ 216 w 1"/>
                <a:gd name="T7" fmla="*/ 216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1" y="0"/>
                  </a:lnTo>
                  <a:lnTo>
                    <a:pt x="1"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25" name="Freeform 1501"/>
            <p:cNvSpPr>
              <a:spLocks/>
            </p:cNvSpPr>
            <p:nvPr/>
          </p:nvSpPr>
          <p:spPr bwMode="auto">
            <a:xfrm>
              <a:off x="2101" y="2694"/>
              <a:ext cx="12" cy="6"/>
            </a:xfrm>
            <a:custGeom>
              <a:avLst/>
              <a:gdLst>
                <a:gd name="T0" fmla="*/ 0 w 2"/>
                <a:gd name="T1" fmla="*/ 0 h 1"/>
                <a:gd name="T2" fmla="*/ 0 w 2"/>
                <a:gd name="T3" fmla="*/ 216 h 1"/>
                <a:gd name="T4" fmla="*/ 216 w 2"/>
                <a:gd name="T5" fmla="*/ 216 h 1"/>
                <a:gd name="T6" fmla="*/ 432 w 2"/>
                <a:gd name="T7" fmla="*/ 0 h 1"/>
                <a:gd name="T8" fmla="*/ 216 w 2"/>
                <a:gd name="T9" fmla="*/ 0 h 1"/>
                <a:gd name="T10" fmla="*/ 432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1"/>
                  </a:lnTo>
                  <a:lnTo>
                    <a:pt x="1" y="1"/>
                  </a:lnTo>
                  <a:lnTo>
                    <a:pt x="2" y="0"/>
                  </a:lnTo>
                  <a:lnTo>
                    <a:pt x="1" y="0"/>
                  </a:lnTo>
                  <a:lnTo>
                    <a:pt x="2"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26" name="Freeform 1502"/>
            <p:cNvSpPr>
              <a:spLocks/>
            </p:cNvSpPr>
            <p:nvPr/>
          </p:nvSpPr>
          <p:spPr bwMode="auto">
            <a:xfrm>
              <a:off x="2101" y="2694"/>
              <a:ext cx="12" cy="6"/>
            </a:xfrm>
            <a:custGeom>
              <a:avLst/>
              <a:gdLst>
                <a:gd name="T0" fmla="*/ 0 w 2"/>
                <a:gd name="T1" fmla="*/ 0 h 1"/>
                <a:gd name="T2" fmla="*/ 0 w 2"/>
                <a:gd name="T3" fmla="*/ 216 h 1"/>
                <a:gd name="T4" fmla="*/ 216 w 2"/>
                <a:gd name="T5" fmla="*/ 216 h 1"/>
                <a:gd name="T6" fmla="*/ 432 w 2"/>
                <a:gd name="T7" fmla="*/ 0 h 1"/>
                <a:gd name="T8" fmla="*/ 216 w 2"/>
                <a:gd name="T9" fmla="*/ 0 h 1"/>
                <a:gd name="T10" fmla="*/ 432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0" y="1"/>
                  </a:lnTo>
                  <a:lnTo>
                    <a:pt x="1" y="1"/>
                  </a:lnTo>
                  <a:lnTo>
                    <a:pt x="2" y="0"/>
                  </a:lnTo>
                  <a:lnTo>
                    <a:pt x="1" y="0"/>
                  </a:lnTo>
                  <a:lnTo>
                    <a:pt x="2"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27" name="Rectangle 1503"/>
            <p:cNvSpPr>
              <a:spLocks noChangeArrowheads="1"/>
            </p:cNvSpPr>
            <p:nvPr/>
          </p:nvSpPr>
          <p:spPr bwMode="auto">
            <a:xfrm>
              <a:off x="2113" y="2688"/>
              <a:ext cx="6" cy="1"/>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28" name="Rectangle 1504"/>
            <p:cNvSpPr>
              <a:spLocks noChangeArrowheads="1"/>
            </p:cNvSpPr>
            <p:nvPr/>
          </p:nvSpPr>
          <p:spPr bwMode="auto">
            <a:xfrm>
              <a:off x="2113" y="2688"/>
              <a:ext cx="6" cy="1"/>
            </a:xfrm>
            <a:prstGeom prst="rect">
              <a:avLst/>
            </a:prstGeom>
            <a:grpFill/>
            <a:ln w="0">
              <a:solidFill>
                <a:schemeClr val="bg1">
                  <a:lumMod val="75000"/>
                </a:schemeClr>
              </a:solidFill>
              <a:miter lim="800000"/>
              <a:headEnd/>
              <a:tailEnd/>
            </a:ln>
            <a:extLst/>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sp>
          <p:nvSpPr>
            <p:cNvPr id="1329" name="Freeform 1505"/>
            <p:cNvSpPr>
              <a:spLocks/>
            </p:cNvSpPr>
            <p:nvPr/>
          </p:nvSpPr>
          <p:spPr bwMode="auto">
            <a:xfrm>
              <a:off x="2101" y="2616"/>
              <a:ext cx="6" cy="6"/>
            </a:xfrm>
            <a:custGeom>
              <a:avLst/>
              <a:gdLst>
                <a:gd name="T0" fmla="*/ 0 w 1"/>
                <a:gd name="T1" fmla="*/ 0 h 1"/>
                <a:gd name="T2" fmla="*/ 0 w 1"/>
                <a:gd name="T3" fmla="*/ 0 h 1"/>
                <a:gd name="T4" fmla="*/ 0 w 1"/>
                <a:gd name="T5" fmla="*/ 216 h 1"/>
                <a:gd name="T6" fmla="*/ 0 w 1"/>
                <a:gd name="T7" fmla="*/ 0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0" y="0"/>
                  </a:ln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30" name="Freeform 1506"/>
            <p:cNvSpPr>
              <a:spLocks/>
            </p:cNvSpPr>
            <p:nvPr/>
          </p:nvSpPr>
          <p:spPr bwMode="auto">
            <a:xfrm>
              <a:off x="2101" y="2616"/>
              <a:ext cx="6" cy="6"/>
            </a:xfrm>
            <a:custGeom>
              <a:avLst/>
              <a:gdLst>
                <a:gd name="T0" fmla="*/ 0 w 1"/>
                <a:gd name="T1" fmla="*/ 0 h 1"/>
                <a:gd name="T2" fmla="*/ 0 w 1"/>
                <a:gd name="T3" fmla="*/ 0 h 1"/>
                <a:gd name="T4" fmla="*/ 0 w 1"/>
                <a:gd name="T5" fmla="*/ 216 h 1"/>
                <a:gd name="T6" fmla="*/ 0 w 1"/>
                <a:gd name="T7" fmla="*/ 0 h 1"/>
                <a:gd name="T8" fmla="*/ 216 w 1"/>
                <a:gd name="T9" fmla="*/ 0 h 1"/>
                <a:gd name="T10" fmla="*/ 216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lnTo>
                    <a:pt x="0" y="1"/>
                  </a:lnTo>
                  <a:lnTo>
                    <a:pt x="0" y="0"/>
                  </a:ln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31" name="Freeform 1507"/>
            <p:cNvSpPr>
              <a:spLocks/>
            </p:cNvSpPr>
            <p:nvPr/>
          </p:nvSpPr>
          <p:spPr bwMode="auto">
            <a:xfrm>
              <a:off x="2107" y="2634"/>
              <a:ext cx="6" cy="12"/>
            </a:xfrm>
            <a:custGeom>
              <a:avLst/>
              <a:gdLst>
                <a:gd name="T0" fmla="*/ 0 w 1"/>
                <a:gd name="T1" fmla="*/ 216 h 2"/>
                <a:gd name="T2" fmla="*/ 216 w 1"/>
                <a:gd name="T3" fmla="*/ 432 h 2"/>
                <a:gd name="T4" fmla="*/ 216 w 1"/>
                <a:gd name="T5" fmla="*/ 216 h 2"/>
                <a:gd name="T6" fmla="*/ 216 w 1"/>
                <a:gd name="T7" fmla="*/ 216 h 2"/>
                <a:gd name="T8" fmla="*/ 0 w 1"/>
                <a:gd name="T9" fmla="*/ 0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2"/>
                  </a:lnTo>
                  <a:lnTo>
                    <a:pt x="1" y="1"/>
                  </a:lnTo>
                  <a:lnTo>
                    <a:pt x="0"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32" name="Freeform 1508"/>
            <p:cNvSpPr>
              <a:spLocks/>
            </p:cNvSpPr>
            <p:nvPr/>
          </p:nvSpPr>
          <p:spPr bwMode="auto">
            <a:xfrm>
              <a:off x="2107" y="2634"/>
              <a:ext cx="6" cy="12"/>
            </a:xfrm>
            <a:custGeom>
              <a:avLst/>
              <a:gdLst>
                <a:gd name="T0" fmla="*/ 0 w 1"/>
                <a:gd name="T1" fmla="*/ 216 h 2"/>
                <a:gd name="T2" fmla="*/ 216 w 1"/>
                <a:gd name="T3" fmla="*/ 432 h 2"/>
                <a:gd name="T4" fmla="*/ 216 w 1"/>
                <a:gd name="T5" fmla="*/ 216 h 2"/>
                <a:gd name="T6" fmla="*/ 216 w 1"/>
                <a:gd name="T7" fmla="*/ 216 h 2"/>
                <a:gd name="T8" fmla="*/ 0 w 1"/>
                <a:gd name="T9" fmla="*/ 0 h 2"/>
                <a:gd name="T10" fmla="*/ 0 w 1"/>
                <a:gd name="T11" fmla="*/ 216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1"/>
                  </a:moveTo>
                  <a:lnTo>
                    <a:pt x="1" y="2"/>
                  </a:lnTo>
                  <a:lnTo>
                    <a:pt x="1" y="1"/>
                  </a:lnTo>
                  <a:lnTo>
                    <a:pt x="0"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33" name="Freeform 1509"/>
            <p:cNvSpPr>
              <a:spLocks/>
            </p:cNvSpPr>
            <p:nvPr/>
          </p:nvSpPr>
          <p:spPr bwMode="auto">
            <a:xfrm>
              <a:off x="2095" y="2604"/>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34" name="Freeform 1510"/>
            <p:cNvSpPr>
              <a:spLocks/>
            </p:cNvSpPr>
            <p:nvPr/>
          </p:nvSpPr>
          <p:spPr bwMode="auto">
            <a:xfrm>
              <a:off x="2095" y="2604"/>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35" name="Freeform 1511"/>
            <p:cNvSpPr>
              <a:spLocks/>
            </p:cNvSpPr>
            <p:nvPr/>
          </p:nvSpPr>
          <p:spPr bwMode="auto">
            <a:xfrm>
              <a:off x="2101" y="2628"/>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36" name="Freeform 1512"/>
            <p:cNvSpPr>
              <a:spLocks/>
            </p:cNvSpPr>
            <p:nvPr/>
          </p:nvSpPr>
          <p:spPr bwMode="auto">
            <a:xfrm>
              <a:off x="2101" y="2628"/>
              <a:ext cx="6" cy="0"/>
            </a:xfrm>
            <a:custGeom>
              <a:avLst/>
              <a:gdLst>
                <a:gd name="T0" fmla="*/ 0 w 1"/>
                <a:gd name="T1" fmla="*/ 216 w 1"/>
                <a:gd name="T2" fmla="*/ 216 w 1"/>
                <a:gd name="T3" fmla="*/ 216 w 1"/>
                <a:gd name="T4" fmla="*/ 0 w 1"/>
                <a:gd name="T5" fmla="*/ 0 60000 65536"/>
                <a:gd name="T6" fmla="*/ 0 60000 65536"/>
                <a:gd name="T7" fmla="*/ 0 60000 65536"/>
                <a:gd name="T8" fmla="*/ 0 60000 65536"/>
                <a:gd name="T9" fmla="*/ 0 60000 65536"/>
                <a:gd name="T10" fmla="*/ 0 w 1"/>
                <a:gd name="T11" fmla="*/ 1 w 1"/>
              </a:gdLst>
              <a:ahLst/>
              <a:cxnLst>
                <a:cxn ang="T5">
                  <a:pos x="T0" y="0"/>
                </a:cxn>
                <a:cxn ang="T6">
                  <a:pos x="T1" y="0"/>
                </a:cxn>
                <a:cxn ang="T7">
                  <a:pos x="T2" y="0"/>
                </a:cxn>
                <a:cxn ang="T8">
                  <a:pos x="T3" y="0"/>
                </a:cxn>
                <a:cxn ang="T9">
                  <a:pos x="T4" y="0"/>
                </a:cxn>
              </a:cxnLst>
              <a:rect l="T10" t="0" r="T11" b="0"/>
              <a:pathLst>
                <a:path w="1">
                  <a:moveTo>
                    <a:pt x="0" y="0"/>
                  </a:moveTo>
                  <a:lnTo>
                    <a:pt x="1" y="0"/>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37" name="Freeform 1513"/>
            <p:cNvSpPr>
              <a:spLocks/>
            </p:cNvSpPr>
            <p:nvPr/>
          </p:nvSpPr>
          <p:spPr bwMode="auto">
            <a:xfrm>
              <a:off x="2107" y="2658"/>
              <a:ext cx="0" cy="6"/>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38" name="Freeform 1514"/>
            <p:cNvSpPr>
              <a:spLocks/>
            </p:cNvSpPr>
            <p:nvPr/>
          </p:nvSpPr>
          <p:spPr bwMode="auto">
            <a:xfrm>
              <a:off x="2107" y="2658"/>
              <a:ext cx="0" cy="6"/>
            </a:xfrm>
            <a:custGeom>
              <a:avLst/>
              <a:gdLst>
                <a:gd name="T0" fmla="*/ 0 h 1"/>
                <a:gd name="T1" fmla="*/ 0 h 1"/>
                <a:gd name="T2" fmla="*/ 0 h 1"/>
                <a:gd name="T3" fmla="*/ 216 h 1"/>
                <a:gd name="T4" fmla="*/ 0 h 1"/>
                <a:gd name="T5" fmla="*/ 0 60000 65536"/>
                <a:gd name="T6" fmla="*/ 0 60000 65536"/>
                <a:gd name="T7" fmla="*/ 0 60000 65536"/>
                <a:gd name="T8" fmla="*/ 0 60000 65536"/>
                <a:gd name="T9" fmla="*/ 0 60000 65536"/>
                <a:gd name="T10" fmla="*/ 0 h 1"/>
                <a:gd name="T11" fmla="*/ 1 h 1"/>
              </a:gdLst>
              <a:ahLst/>
              <a:cxnLst>
                <a:cxn ang="T5">
                  <a:pos x="0" y="T0"/>
                </a:cxn>
                <a:cxn ang="T6">
                  <a:pos x="0" y="T1"/>
                </a:cxn>
                <a:cxn ang="T7">
                  <a:pos x="0" y="T2"/>
                </a:cxn>
                <a:cxn ang="T8">
                  <a:pos x="0" y="T3"/>
                </a:cxn>
                <a:cxn ang="T9">
                  <a:pos x="0" y="T4"/>
                </a:cxn>
              </a:cxnLst>
              <a:rect l="0" t="T10" r="0" b="T11"/>
              <a:pathLst>
                <a:path h="1">
                  <a:moveTo>
                    <a:pt x="0" y="0"/>
                  </a:moveTo>
                  <a:lnTo>
                    <a:pt x="0" y="0"/>
                  </a:lnTo>
                  <a:lnTo>
                    <a:pt x="0" y="1"/>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39" name="Freeform 1515"/>
            <p:cNvSpPr>
              <a:spLocks/>
            </p:cNvSpPr>
            <p:nvPr/>
          </p:nvSpPr>
          <p:spPr bwMode="auto">
            <a:xfrm>
              <a:off x="2101" y="2670"/>
              <a:ext cx="6" cy="6"/>
            </a:xfrm>
            <a:custGeom>
              <a:avLst/>
              <a:gdLst>
                <a:gd name="T0" fmla="*/ 0 w 1"/>
                <a:gd name="T1" fmla="*/ 216 h 1"/>
                <a:gd name="T2" fmla="*/ 0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40" name="Freeform 1516"/>
            <p:cNvSpPr>
              <a:spLocks/>
            </p:cNvSpPr>
            <p:nvPr/>
          </p:nvSpPr>
          <p:spPr bwMode="auto">
            <a:xfrm>
              <a:off x="2101" y="2670"/>
              <a:ext cx="6" cy="6"/>
            </a:xfrm>
            <a:custGeom>
              <a:avLst/>
              <a:gdLst>
                <a:gd name="T0" fmla="*/ 0 w 1"/>
                <a:gd name="T1" fmla="*/ 216 h 1"/>
                <a:gd name="T2" fmla="*/ 0 w 1"/>
                <a:gd name="T3" fmla="*/ 0 h 1"/>
                <a:gd name="T4" fmla="*/ 216 w 1"/>
                <a:gd name="T5" fmla="*/ 0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0"/>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41" name="Freeform 1517"/>
            <p:cNvSpPr>
              <a:spLocks/>
            </p:cNvSpPr>
            <p:nvPr/>
          </p:nvSpPr>
          <p:spPr bwMode="auto">
            <a:xfrm>
              <a:off x="1999" y="2670"/>
              <a:ext cx="6" cy="6"/>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42" name="Freeform 1518"/>
            <p:cNvSpPr>
              <a:spLocks/>
            </p:cNvSpPr>
            <p:nvPr/>
          </p:nvSpPr>
          <p:spPr bwMode="auto">
            <a:xfrm>
              <a:off x="1999" y="2670"/>
              <a:ext cx="6" cy="6"/>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43" name="Freeform 1519"/>
            <p:cNvSpPr>
              <a:spLocks/>
            </p:cNvSpPr>
            <p:nvPr/>
          </p:nvSpPr>
          <p:spPr bwMode="auto">
            <a:xfrm>
              <a:off x="1693" y="2838"/>
              <a:ext cx="12" cy="18"/>
            </a:xfrm>
            <a:custGeom>
              <a:avLst/>
              <a:gdLst>
                <a:gd name="T0" fmla="*/ 0 w 2"/>
                <a:gd name="T1" fmla="*/ 216 h 3"/>
                <a:gd name="T2" fmla="*/ 216 w 2"/>
                <a:gd name="T3" fmla="*/ 0 h 3"/>
                <a:gd name="T4" fmla="*/ 432 w 2"/>
                <a:gd name="T5" fmla="*/ 216 h 3"/>
                <a:gd name="T6" fmla="*/ 432 w 2"/>
                <a:gd name="T7" fmla="*/ 432 h 3"/>
                <a:gd name="T8" fmla="*/ 0 w 2"/>
                <a:gd name="T9" fmla="*/ 648 h 3"/>
                <a:gd name="T10" fmla="*/ 216 w 2"/>
                <a:gd name="T11" fmla="*/ 432 h 3"/>
                <a:gd name="T12" fmla="*/ 0 w 2"/>
                <a:gd name="T13" fmla="*/ 216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1"/>
                  </a:moveTo>
                  <a:lnTo>
                    <a:pt x="1" y="0"/>
                  </a:lnTo>
                  <a:lnTo>
                    <a:pt x="2" y="1"/>
                  </a:lnTo>
                  <a:lnTo>
                    <a:pt x="2" y="2"/>
                  </a:lnTo>
                  <a:lnTo>
                    <a:pt x="0" y="3"/>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44" name="Freeform 1520"/>
            <p:cNvSpPr>
              <a:spLocks/>
            </p:cNvSpPr>
            <p:nvPr/>
          </p:nvSpPr>
          <p:spPr bwMode="auto">
            <a:xfrm>
              <a:off x="1693" y="2838"/>
              <a:ext cx="12" cy="18"/>
            </a:xfrm>
            <a:custGeom>
              <a:avLst/>
              <a:gdLst>
                <a:gd name="T0" fmla="*/ 0 w 2"/>
                <a:gd name="T1" fmla="*/ 216 h 3"/>
                <a:gd name="T2" fmla="*/ 216 w 2"/>
                <a:gd name="T3" fmla="*/ 0 h 3"/>
                <a:gd name="T4" fmla="*/ 432 w 2"/>
                <a:gd name="T5" fmla="*/ 216 h 3"/>
                <a:gd name="T6" fmla="*/ 432 w 2"/>
                <a:gd name="T7" fmla="*/ 432 h 3"/>
                <a:gd name="T8" fmla="*/ 0 w 2"/>
                <a:gd name="T9" fmla="*/ 648 h 3"/>
                <a:gd name="T10" fmla="*/ 216 w 2"/>
                <a:gd name="T11" fmla="*/ 432 h 3"/>
                <a:gd name="T12" fmla="*/ 0 w 2"/>
                <a:gd name="T13" fmla="*/ 216 h 3"/>
                <a:gd name="T14" fmla="*/ 0 60000 65536"/>
                <a:gd name="T15" fmla="*/ 0 60000 65536"/>
                <a:gd name="T16" fmla="*/ 0 60000 65536"/>
                <a:gd name="T17" fmla="*/ 0 60000 65536"/>
                <a:gd name="T18" fmla="*/ 0 60000 65536"/>
                <a:gd name="T19" fmla="*/ 0 60000 65536"/>
                <a:gd name="T20" fmla="*/ 0 60000 65536"/>
                <a:gd name="T21" fmla="*/ 0 w 2"/>
                <a:gd name="T22" fmla="*/ 0 h 3"/>
                <a:gd name="T23" fmla="*/ 2 w 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3">
                  <a:moveTo>
                    <a:pt x="0" y="1"/>
                  </a:moveTo>
                  <a:lnTo>
                    <a:pt x="1" y="0"/>
                  </a:lnTo>
                  <a:lnTo>
                    <a:pt x="2" y="1"/>
                  </a:lnTo>
                  <a:lnTo>
                    <a:pt x="2" y="2"/>
                  </a:lnTo>
                  <a:lnTo>
                    <a:pt x="0" y="3"/>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45" name="Freeform 1521"/>
            <p:cNvSpPr>
              <a:spLocks/>
            </p:cNvSpPr>
            <p:nvPr/>
          </p:nvSpPr>
          <p:spPr bwMode="auto">
            <a:xfrm>
              <a:off x="1711" y="2844"/>
              <a:ext cx="6" cy="6"/>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46" name="Freeform 1522"/>
            <p:cNvSpPr>
              <a:spLocks/>
            </p:cNvSpPr>
            <p:nvPr/>
          </p:nvSpPr>
          <p:spPr bwMode="auto">
            <a:xfrm>
              <a:off x="1711" y="2844"/>
              <a:ext cx="6" cy="6"/>
            </a:xfrm>
            <a:custGeom>
              <a:avLst/>
              <a:gdLst>
                <a:gd name="T0" fmla="*/ 0 w 1"/>
                <a:gd name="T1" fmla="*/ 216 h 1"/>
                <a:gd name="T2" fmla="*/ 0 w 1"/>
                <a:gd name="T3" fmla="*/ 0 h 1"/>
                <a:gd name="T4" fmla="*/ 216 w 1"/>
                <a:gd name="T5" fmla="*/ 216 h 1"/>
                <a:gd name="T6" fmla="*/ 0 w 1"/>
                <a:gd name="T7" fmla="*/ 216 h 1"/>
                <a:gd name="T8" fmla="*/ 0 60000 65536"/>
                <a:gd name="T9" fmla="*/ 0 60000 65536"/>
                <a:gd name="T10" fmla="*/ 0 60000 65536"/>
                <a:gd name="T11" fmla="*/ 0 60000 65536"/>
                <a:gd name="T12" fmla="*/ 0 w 1"/>
                <a:gd name="T13" fmla="*/ 0 h 1"/>
                <a:gd name="T14" fmla="*/ 1 w 1"/>
                <a:gd name="T15" fmla="*/ 1 h 1"/>
              </a:gdLst>
              <a:ahLst/>
              <a:cxnLst>
                <a:cxn ang="T8">
                  <a:pos x="T0" y="T1"/>
                </a:cxn>
                <a:cxn ang="T9">
                  <a:pos x="T2" y="T3"/>
                </a:cxn>
                <a:cxn ang="T10">
                  <a:pos x="T4" y="T5"/>
                </a:cxn>
                <a:cxn ang="T11">
                  <a:pos x="T6" y="T7"/>
                </a:cxn>
              </a:cxnLst>
              <a:rect l="T12" t="T13" r="T14" b="T15"/>
              <a:pathLst>
                <a:path w="1" h="1">
                  <a:moveTo>
                    <a:pt x="0" y="1"/>
                  </a:moveTo>
                  <a:lnTo>
                    <a:pt x="0" y="0"/>
                  </a:lnTo>
                  <a:lnTo>
                    <a:pt x="1" y="1"/>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47" name="Freeform 1523"/>
            <p:cNvSpPr>
              <a:spLocks/>
            </p:cNvSpPr>
            <p:nvPr/>
          </p:nvSpPr>
          <p:spPr bwMode="auto">
            <a:xfrm>
              <a:off x="2131" y="2010"/>
              <a:ext cx="96" cy="108"/>
            </a:xfrm>
            <a:custGeom>
              <a:avLst/>
              <a:gdLst>
                <a:gd name="T0" fmla="*/ 2160 w 16"/>
                <a:gd name="T1" fmla="*/ 0 h 18"/>
                <a:gd name="T2" fmla="*/ 1512 w 16"/>
                <a:gd name="T3" fmla="*/ 216 h 18"/>
                <a:gd name="T4" fmla="*/ 1296 w 16"/>
                <a:gd name="T5" fmla="*/ 648 h 18"/>
                <a:gd name="T6" fmla="*/ 864 w 16"/>
                <a:gd name="T7" fmla="*/ 1296 h 18"/>
                <a:gd name="T8" fmla="*/ 648 w 16"/>
                <a:gd name="T9" fmla="*/ 1728 h 18"/>
                <a:gd name="T10" fmla="*/ 648 w 16"/>
                <a:gd name="T11" fmla="*/ 1944 h 18"/>
                <a:gd name="T12" fmla="*/ 432 w 16"/>
                <a:gd name="T13" fmla="*/ 2160 h 18"/>
                <a:gd name="T14" fmla="*/ 0 w 16"/>
                <a:gd name="T15" fmla="*/ 2376 h 18"/>
                <a:gd name="T16" fmla="*/ 216 w 16"/>
                <a:gd name="T17" fmla="*/ 2592 h 18"/>
                <a:gd name="T18" fmla="*/ 432 w 16"/>
                <a:gd name="T19" fmla="*/ 2592 h 18"/>
                <a:gd name="T20" fmla="*/ 0 w 16"/>
                <a:gd name="T21" fmla="*/ 2808 h 18"/>
                <a:gd name="T22" fmla="*/ 432 w 16"/>
                <a:gd name="T23" fmla="*/ 3024 h 18"/>
                <a:gd name="T24" fmla="*/ 1080 w 16"/>
                <a:gd name="T25" fmla="*/ 3024 h 18"/>
                <a:gd name="T26" fmla="*/ 1296 w 16"/>
                <a:gd name="T27" fmla="*/ 3240 h 18"/>
                <a:gd name="T28" fmla="*/ 1728 w 16"/>
                <a:gd name="T29" fmla="*/ 3024 h 18"/>
                <a:gd name="T30" fmla="*/ 1944 w 16"/>
                <a:gd name="T31" fmla="*/ 3240 h 18"/>
                <a:gd name="T32" fmla="*/ 2160 w 16"/>
                <a:gd name="T33" fmla="*/ 3024 h 18"/>
                <a:gd name="T34" fmla="*/ 2160 w 16"/>
                <a:gd name="T35" fmla="*/ 3456 h 18"/>
                <a:gd name="T36" fmla="*/ 2376 w 16"/>
                <a:gd name="T37" fmla="*/ 3456 h 18"/>
                <a:gd name="T38" fmla="*/ 2808 w 16"/>
                <a:gd name="T39" fmla="*/ 3024 h 18"/>
                <a:gd name="T40" fmla="*/ 2808 w 16"/>
                <a:gd name="T41" fmla="*/ 3456 h 18"/>
                <a:gd name="T42" fmla="*/ 2808 w 16"/>
                <a:gd name="T43" fmla="*/ 3672 h 18"/>
                <a:gd name="T44" fmla="*/ 3024 w 16"/>
                <a:gd name="T45" fmla="*/ 3672 h 18"/>
                <a:gd name="T46" fmla="*/ 3024 w 16"/>
                <a:gd name="T47" fmla="*/ 3888 h 18"/>
                <a:gd name="T48" fmla="*/ 3456 w 16"/>
                <a:gd name="T49" fmla="*/ 3888 h 18"/>
                <a:gd name="T50" fmla="*/ 3456 w 16"/>
                <a:gd name="T51" fmla="*/ 3024 h 18"/>
                <a:gd name="T52" fmla="*/ 3024 w 16"/>
                <a:gd name="T53" fmla="*/ 2808 h 18"/>
                <a:gd name="T54" fmla="*/ 3240 w 16"/>
                <a:gd name="T55" fmla="*/ 2808 h 18"/>
                <a:gd name="T56" fmla="*/ 3456 w 16"/>
                <a:gd name="T57" fmla="*/ 2376 h 18"/>
                <a:gd name="T58" fmla="*/ 2808 w 16"/>
                <a:gd name="T59" fmla="*/ 2376 h 18"/>
                <a:gd name="T60" fmla="*/ 3024 w 16"/>
                <a:gd name="T61" fmla="*/ 1728 h 18"/>
                <a:gd name="T62" fmla="*/ 2592 w 16"/>
                <a:gd name="T63" fmla="*/ 1728 h 18"/>
                <a:gd name="T64" fmla="*/ 2160 w 16"/>
                <a:gd name="T65" fmla="*/ 1944 h 18"/>
                <a:gd name="T66" fmla="*/ 2160 w 16"/>
                <a:gd name="T67" fmla="*/ 1728 h 18"/>
                <a:gd name="T68" fmla="*/ 1944 w 16"/>
                <a:gd name="T69" fmla="*/ 1728 h 18"/>
                <a:gd name="T70" fmla="*/ 1944 w 16"/>
                <a:gd name="T71" fmla="*/ 1296 h 18"/>
                <a:gd name="T72" fmla="*/ 1728 w 16"/>
                <a:gd name="T73" fmla="*/ 1296 h 18"/>
                <a:gd name="T74" fmla="*/ 1296 w 16"/>
                <a:gd name="T75" fmla="*/ 1512 h 18"/>
                <a:gd name="T76" fmla="*/ 1296 w 16"/>
                <a:gd name="T77" fmla="*/ 1296 h 18"/>
                <a:gd name="T78" fmla="*/ 2160 w 16"/>
                <a:gd name="T79" fmla="*/ 0 h 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
                <a:gd name="T121" fmla="*/ 0 h 18"/>
                <a:gd name="T122" fmla="*/ 16 w 16"/>
                <a:gd name="T123" fmla="*/ 18 h 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 h="18">
                  <a:moveTo>
                    <a:pt x="10" y="0"/>
                  </a:moveTo>
                  <a:lnTo>
                    <a:pt x="7" y="1"/>
                  </a:lnTo>
                  <a:lnTo>
                    <a:pt x="6" y="3"/>
                  </a:lnTo>
                  <a:lnTo>
                    <a:pt x="4" y="6"/>
                  </a:lnTo>
                  <a:lnTo>
                    <a:pt x="3" y="8"/>
                  </a:lnTo>
                  <a:lnTo>
                    <a:pt x="3" y="9"/>
                  </a:lnTo>
                  <a:lnTo>
                    <a:pt x="2" y="10"/>
                  </a:lnTo>
                  <a:lnTo>
                    <a:pt x="0" y="11"/>
                  </a:lnTo>
                  <a:lnTo>
                    <a:pt x="1" y="12"/>
                  </a:lnTo>
                  <a:lnTo>
                    <a:pt x="2" y="12"/>
                  </a:lnTo>
                  <a:lnTo>
                    <a:pt x="0" y="13"/>
                  </a:lnTo>
                  <a:lnTo>
                    <a:pt x="2" y="14"/>
                  </a:lnTo>
                  <a:lnTo>
                    <a:pt x="5" y="14"/>
                  </a:lnTo>
                  <a:lnTo>
                    <a:pt x="6" y="15"/>
                  </a:lnTo>
                  <a:lnTo>
                    <a:pt x="8" y="14"/>
                  </a:lnTo>
                  <a:lnTo>
                    <a:pt x="9" y="15"/>
                  </a:lnTo>
                  <a:lnTo>
                    <a:pt x="10" y="14"/>
                  </a:lnTo>
                  <a:lnTo>
                    <a:pt x="10" y="16"/>
                  </a:lnTo>
                  <a:lnTo>
                    <a:pt x="11" y="16"/>
                  </a:lnTo>
                  <a:lnTo>
                    <a:pt x="13" y="14"/>
                  </a:lnTo>
                  <a:lnTo>
                    <a:pt x="13" y="16"/>
                  </a:lnTo>
                  <a:lnTo>
                    <a:pt x="13" y="17"/>
                  </a:lnTo>
                  <a:lnTo>
                    <a:pt x="14" y="17"/>
                  </a:lnTo>
                  <a:lnTo>
                    <a:pt x="14" y="18"/>
                  </a:lnTo>
                  <a:lnTo>
                    <a:pt x="16" y="18"/>
                  </a:lnTo>
                  <a:lnTo>
                    <a:pt x="16" y="14"/>
                  </a:lnTo>
                  <a:lnTo>
                    <a:pt x="14" y="13"/>
                  </a:lnTo>
                  <a:lnTo>
                    <a:pt x="15" y="13"/>
                  </a:lnTo>
                  <a:lnTo>
                    <a:pt x="16" y="11"/>
                  </a:lnTo>
                  <a:lnTo>
                    <a:pt x="13" y="11"/>
                  </a:lnTo>
                  <a:lnTo>
                    <a:pt x="14" y="8"/>
                  </a:lnTo>
                  <a:lnTo>
                    <a:pt x="12" y="8"/>
                  </a:lnTo>
                  <a:lnTo>
                    <a:pt x="10" y="9"/>
                  </a:lnTo>
                  <a:lnTo>
                    <a:pt x="10" y="8"/>
                  </a:lnTo>
                  <a:lnTo>
                    <a:pt x="9" y="8"/>
                  </a:lnTo>
                  <a:lnTo>
                    <a:pt x="9" y="6"/>
                  </a:lnTo>
                  <a:lnTo>
                    <a:pt x="8" y="6"/>
                  </a:lnTo>
                  <a:lnTo>
                    <a:pt x="6" y="7"/>
                  </a:lnTo>
                  <a:lnTo>
                    <a:pt x="6" y="6"/>
                  </a:lnTo>
                  <a:lnTo>
                    <a:pt x="1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48" name="Freeform 1524"/>
            <p:cNvSpPr>
              <a:spLocks/>
            </p:cNvSpPr>
            <p:nvPr/>
          </p:nvSpPr>
          <p:spPr bwMode="auto">
            <a:xfrm>
              <a:off x="2131" y="2010"/>
              <a:ext cx="96" cy="108"/>
            </a:xfrm>
            <a:custGeom>
              <a:avLst/>
              <a:gdLst>
                <a:gd name="T0" fmla="*/ 2160 w 16"/>
                <a:gd name="T1" fmla="*/ 0 h 18"/>
                <a:gd name="T2" fmla="*/ 1512 w 16"/>
                <a:gd name="T3" fmla="*/ 216 h 18"/>
                <a:gd name="T4" fmla="*/ 1296 w 16"/>
                <a:gd name="T5" fmla="*/ 648 h 18"/>
                <a:gd name="T6" fmla="*/ 864 w 16"/>
                <a:gd name="T7" fmla="*/ 1296 h 18"/>
                <a:gd name="T8" fmla="*/ 648 w 16"/>
                <a:gd name="T9" fmla="*/ 1728 h 18"/>
                <a:gd name="T10" fmla="*/ 648 w 16"/>
                <a:gd name="T11" fmla="*/ 1944 h 18"/>
                <a:gd name="T12" fmla="*/ 432 w 16"/>
                <a:gd name="T13" fmla="*/ 2160 h 18"/>
                <a:gd name="T14" fmla="*/ 0 w 16"/>
                <a:gd name="T15" fmla="*/ 2376 h 18"/>
                <a:gd name="T16" fmla="*/ 216 w 16"/>
                <a:gd name="T17" fmla="*/ 2592 h 18"/>
                <a:gd name="T18" fmla="*/ 432 w 16"/>
                <a:gd name="T19" fmla="*/ 2592 h 18"/>
                <a:gd name="T20" fmla="*/ 0 w 16"/>
                <a:gd name="T21" fmla="*/ 2808 h 18"/>
                <a:gd name="T22" fmla="*/ 432 w 16"/>
                <a:gd name="T23" fmla="*/ 3024 h 18"/>
                <a:gd name="T24" fmla="*/ 1080 w 16"/>
                <a:gd name="T25" fmla="*/ 3024 h 18"/>
                <a:gd name="T26" fmla="*/ 1296 w 16"/>
                <a:gd name="T27" fmla="*/ 3240 h 18"/>
                <a:gd name="T28" fmla="*/ 1728 w 16"/>
                <a:gd name="T29" fmla="*/ 3024 h 18"/>
                <a:gd name="T30" fmla="*/ 1944 w 16"/>
                <a:gd name="T31" fmla="*/ 3240 h 18"/>
                <a:gd name="T32" fmla="*/ 2160 w 16"/>
                <a:gd name="T33" fmla="*/ 3024 h 18"/>
                <a:gd name="T34" fmla="*/ 2160 w 16"/>
                <a:gd name="T35" fmla="*/ 3456 h 18"/>
                <a:gd name="T36" fmla="*/ 2376 w 16"/>
                <a:gd name="T37" fmla="*/ 3456 h 18"/>
                <a:gd name="T38" fmla="*/ 2808 w 16"/>
                <a:gd name="T39" fmla="*/ 3024 h 18"/>
                <a:gd name="T40" fmla="*/ 2808 w 16"/>
                <a:gd name="T41" fmla="*/ 3456 h 18"/>
                <a:gd name="T42" fmla="*/ 2808 w 16"/>
                <a:gd name="T43" fmla="*/ 3672 h 18"/>
                <a:gd name="T44" fmla="*/ 3024 w 16"/>
                <a:gd name="T45" fmla="*/ 3672 h 18"/>
                <a:gd name="T46" fmla="*/ 3024 w 16"/>
                <a:gd name="T47" fmla="*/ 3888 h 18"/>
                <a:gd name="T48" fmla="*/ 3456 w 16"/>
                <a:gd name="T49" fmla="*/ 3888 h 18"/>
                <a:gd name="T50" fmla="*/ 3456 w 16"/>
                <a:gd name="T51" fmla="*/ 3024 h 18"/>
                <a:gd name="T52" fmla="*/ 3024 w 16"/>
                <a:gd name="T53" fmla="*/ 2808 h 18"/>
                <a:gd name="T54" fmla="*/ 3240 w 16"/>
                <a:gd name="T55" fmla="*/ 2808 h 18"/>
                <a:gd name="T56" fmla="*/ 3456 w 16"/>
                <a:gd name="T57" fmla="*/ 2376 h 18"/>
                <a:gd name="T58" fmla="*/ 2808 w 16"/>
                <a:gd name="T59" fmla="*/ 2376 h 18"/>
                <a:gd name="T60" fmla="*/ 3024 w 16"/>
                <a:gd name="T61" fmla="*/ 1728 h 18"/>
                <a:gd name="T62" fmla="*/ 2592 w 16"/>
                <a:gd name="T63" fmla="*/ 1728 h 18"/>
                <a:gd name="T64" fmla="*/ 2160 w 16"/>
                <a:gd name="T65" fmla="*/ 1944 h 18"/>
                <a:gd name="T66" fmla="*/ 2160 w 16"/>
                <a:gd name="T67" fmla="*/ 1728 h 18"/>
                <a:gd name="T68" fmla="*/ 1944 w 16"/>
                <a:gd name="T69" fmla="*/ 1728 h 18"/>
                <a:gd name="T70" fmla="*/ 1944 w 16"/>
                <a:gd name="T71" fmla="*/ 1296 h 18"/>
                <a:gd name="T72" fmla="*/ 1728 w 16"/>
                <a:gd name="T73" fmla="*/ 1296 h 18"/>
                <a:gd name="T74" fmla="*/ 1296 w 16"/>
                <a:gd name="T75" fmla="*/ 1512 h 18"/>
                <a:gd name="T76" fmla="*/ 1296 w 16"/>
                <a:gd name="T77" fmla="*/ 1296 h 18"/>
                <a:gd name="T78" fmla="*/ 2160 w 16"/>
                <a:gd name="T79" fmla="*/ 0 h 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
                <a:gd name="T121" fmla="*/ 0 h 18"/>
                <a:gd name="T122" fmla="*/ 16 w 16"/>
                <a:gd name="T123" fmla="*/ 18 h 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 h="18">
                  <a:moveTo>
                    <a:pt x="10" y="0"/>
                  </a:moveTo>
                  <a:lnTo>
                    <a:pt x="7" y="1"/>
                  </a:lnTo>
                  <a:lnTo>
                    <a:pt x="6" y="3"/>
                  </a:lnTo>
                  <a:lnTo>
                    <a:pt x="4" y="6"/>
                  </a:lnTo>
                  <a:lnTo>
                    <a:pt x="3" y="8"/>
                  </a:lnTo>
                  <a:lnTo>
                    <a:pt x="3" y="9"/>
                  </a:lnTo>
                  <a:lnTo>
                    <a:pt x="2" y="10"/>
                  </a:lnTo>
                  <a:lnTo>
                    <a:pt x="0" y="11"/>
                  </a:lnTo>
                  <a:lnTo>
                    <a:pt x="1" y="12"/>
                  </a:lnTo>
                  <a:lnTo>
                    <a:pt x="2" y="12"/>
                  </a:lnTo>
                  <a:lnTo>
                    <a:pt x="0" y="13"/>
                  </a:lnTo>
                  <a:lnTo>
                    <a:pt x="2" y="14"/>
                  </a:lnTo>
                  <a:lnTo>
                    <a:pt x="5" y="14"/>
                  </a:lnTo>
                  <a:lnTo>
                    <a:pt x="6" y="15"/>
                  </a:lnTo>
                  <a:lnTo>
                    <a:pt x="8" y="14"/>
                  </a:lnTo>
                  <a:lnTo>
                    <a:pt x="9" y="15"/>
                  </a:lnTo>
                  <a:lnTo>
                    <a:pt x="10" y="14"/>
                  </a:lnTo>
                  <a:lnTo>
                    <a:pt x="10" y="16"/>
                  </a:lnTo>
                  <a:lnTo>
                    <a:pt x="11" y="16"/>
                  </a:lnTo>
                  <a:lnTo>
                    <a:pt x="13" y="14"/>
                  </a:lnTo>
                  <a:lnTo>
                    <a:pt x="13" y="16"/>
                  </a:lnTo>
                  <a:lnTo>
                    <a:pt x="13" y="17"/>
                  </a:lnTo>
                  <a:lnTo>
                    <a:pt x="14" y="17"/>
                  </a:lnTo>
                  <a:lnTo>
                    <a:pt x="14" y="18"/>
                  </a:lnTo>
                  <a:lnTo>
                    <a:pt x="16" y="18"/>
                  </a:lnTo>
                  <a:lnTo>
                    <a:pt x="16" y="14"/>
                  </a:lnTo>
                  <a:lnTo>
                    <a:pt x="14" y="13"/>
                  </a:lnTo>
                  <a:lnTo>
                    <a:pt x="15" y="13"/>
                  </a:lnTo>
                  <a:lnTo>
                    <a:pt x="16" y="11"/>
                  </a:lnTo>
                  <a:lnTo>
                    <a:pt x="13" y="11"/>
                  </a:lnTo>
                  <a:lnTo>
                    <a:pt x="14" y="8"/>
                  </a:lnTo>
                  <a:lnTo>
                    <a:pt x="12" y="8"/>
                  </a:lnTo>
                  <a:lnTo>
                    <a:pt x="10" y="9"/>
                  </a:lnTo>
                  <a:lnTo>
                    <a:pt x="10" y="8"/>
                  </a:lnTo>
                  <a:lnTo>
                    <a:pt x="9" y="8"/>
                  </a:lnTo>
                  <a:lnTo>
                    <a:pt x="9" y="6"/>
                  </a:lnTo>
                  <a:lnTo>
                    <a:pt x="8" y="6"/>
                  </a:lnTo>
                  <a:lnTo>
                    <a:pt x="6" y="7"/>
                  </a:lnTo>
                  <a:lnTo>
                    <a:pt x="6" y="6"/>
                  </a:lnTo>
                  <a:lnTo>
                    <a:pt x="1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49" name="Freeform 1525"/>
            <p:cNvSpPr>
              <a:spLocks/>
            </p:cNvSpPr>
            <p:nvPr/>
          </p:nvSpPr>
          <p:spPr bwMode="auto">
            <a:xfrm>
              <a:off x="2101" y="2106"/>
              <a:ext cx="18" cy="30"/>
            </a:xfrm>
            <a:custGeom>
              <a:avLst/>
              <a:gdLst>
                <a:gd name="T0" fmla="*/ 216 w 3"/>
                <a:gd name="T1" fmla="*/ 1080 h 5"/>
                <a:gd name="T2" fmla="*/ 0 w 3"/>
                <a:gd name="T3" fmla="*/ 648 h 5"/>
                <a:gd name="T4" fmla="*/ 216 w 3"/>
                <a:gd name="T5" fmla="*/ 432 h 5"/>
                <a:gd name="T6" fmla="*/ 432 w 3"/>
                <a:gd name="T7" fmla="*/ 0 h 5"/>
                <a:gd name="T8" fmla="*/ 648 w 3"/>
                <a:gd name="T9" fmla="*/ 0 h 5"/>
                <a:gd name="T10" fmla="*/ 648 w 3"/>
                <a:gd name="T11" fmla="*/ 432 h 5"/>
                <a:gd name="T12" fmla="*/ 432 w 3"/>
                <a:gd name="T13" fmla="*/ 864 h 5"/>
                <a:gd name="T14" fmla="*/ 216 w 3"/>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5"/>
                  </a:moveTo>
                  <a:lnTo>
                    <a:pt x="0" y="3"/>
                  </a:lnTo>
                  <a:lnTo>
                    <a:pt x="1" y="2"/>
                  </a:lnTo>
                  <a:lnTo>
                    <a:pt x="2" y="0"/>
                  </a:lnTo>
                  <a:lnTo>
                    <a:pt x="3" y="0"/>
                  </a:lnTo>
                  <a:lnTo>
                    <a:pt x="3" y="2"/>
                  </a:lnTo>
                  <a:lnTo>
                    <a:pt x="2" y="4"/>
                  </a:lnTo>
                  <a:lnTo>
                    <a:pt x="1"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50" name="Freeform 1526"/>
            <p:cNvSpPr>
              <a:spLocks/>
            </p:cNvSpPr>
            <p:nvPr/>
          </p:nvSpPr>
          <p:spPr bwMode="auto">
            <a:xfrm>
              <a:off x="2101" y="2106"/>
              <a:ext cx="18" cy="30"/>
            </a:xfrm>
            <a:custGeom>
              <a:avLst/>
              <a:gdLst>
                <a:gd name="T0" fmla="*/ 216 w 3"/>
                <a:gd name="T1" fmla="*/ 1080 h 5"/>
                <a:gd name="T2" fmla="*/ 0 w 3"/>
                <a:gd name="T3" fmla="*/ 648 h 5"/>
                <a:gd name="T4" fmla="*/ 216 w 3"/>
                <a:gd name="T5" fmla="*/ 432 h 5"/>
                <a:gd name="T6" fmla="*/ 432 w 3"/>
                <a:gd name="T7" fmla="*/ 0 h 5"/>
                <a:gd name="T8" fmla="*/ 648 w 3"/>
                <a:gd name="T9" fmla="*/ 0 h 5"/>
                <a:gd name="T10" fmla="*/ 648 w 3"/>
                <a:gd name="T11" fmla="*/ 432 h 5"/>
                <a:gd name="T12" fmla="*/ 432 w 3"/>
                <a:gd name="T13" fmla="*/ 864 h 5"/>
                <a:gd name="T14" fmla="*/ 216 w 3"/>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3"/>
                <a:gd name="T25" fmla="*/ 0 h 5"/>
                <a:gd name="T26" fmla="*/ 3 w 3"/>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 h="5">
                  <a:moveTo>
                    <a:pt x="1" y="5"/>
                  </a:moveTo>
                  <a:lnTo>
                    <a:pt x="0" y="3"/>
                  </a:lnTo>
                  <a:lnTo>
                    <a:pt x="1" y="2"/>
                  </a:lnTo>
                  <a:lnTo>
                    <a:pt x="2" y="0"/>
                  </a:lnTo>
                  <a:lnTo>
                    <a:pt x="3" y="0"/>
                  </a:lnTo>
                  <a:lnTo>
                    <a:pt x="3" y="2"/>
                  </a:lnTo>
                  <a:lnTo>
                    <a:pt x="2" y="4"/>
                  </a:lnTo>
                  <a:lnTo>
                    <a:pt x="1"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51" name="Freeform 1527"/>
            <p:cNvSpPr>
              <a:spLocks/>
            </p:cNvSpPr>
            <p:nvPr/>
          </p:nvSpPr>
          <p:spPr bwMode="auto">
            <a:xfrm>
              <a:off x="2113" y="2124"/>
              <a:ext cx="12" cy="12"/>
            </a:xfrm>
            <a:custGeom>
              <a:avLst/>
              <a:gdLst>
                <a:gd name="T0" fmla="*/ 0 w 2"/>
                <a:gd name="T1" fmla="*/ 432 h 2"/>
                <a:gd name="T2" fmla="*/ 0 w 2"/>
                <a:gd name="T3" fmla="*/ 216 h 2"/>
                <a:gd name="T4" fmla="*/ 216 w 2"/>
                <a:gd name="T5" fmla="*/ 0 h 2"/>
                <a:gd name="T6" fmla="*/ 432 w 2"/>
                <a:gd name="T7" fmla="*/ 0 h 2"/>
                <a:gd name="T8" fmla="*/ 432 w 2"/>
                <a:gd name="T9" fmla="*/ 216 h 2"/>
                <a:gd name="T10" fmla="*/ 216 w 2"/>
                <a:gd name="T11" fmla="*/ 432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1" y="0"/>
                  </a:lnTo>
                  <a:lnTo>
                    <a:pt x="2" y="0"/>
                  </a:lnTo>
                  <a:lnTo>
                    <a:pt x="2" y="1"/>
                  </a:lnTo>
                  <a:lnTo>
                    <a:pt x="1"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52" name="Freeform 1528"/>
            <p:cNvSpPr>
              <a:spLocks/>
            </p:cNvSpPr>
            <p:nvPr/>
          </p:nvSpPr>
          <p:spPr bwMode="auto">
            <a:xfrm>
              <a:off x="2113" y="2124"/>
              <a:ext cx="12" cy="12"/>
            </a:xfrm>
            <a:custGeom>
              <a:avLst/>
              <a:gdLst>
                <a:gd name="T0" fmla="*/ 0 w 2"/>
                <a:gd name="T1" fmla="*/ 432 h 2"/>
                <a:gd name="T2" fmla="*/ 0 w 2"/>
                <a:gd name="T3" fmla="*/ 216 h 2"/>
                <a:gd name="T4" fmla="*/ 216 w 2"/>
                <a:gd name="T5" fmla="*/ 0 h 2"/>
                <a:gd name="T6" fmla="*/ 432 w 2"/>
                <a:gd name="T7" fmla="*/ 0 h 2"/>
                <a:gd name="T8" fmla="*/ 432 w 2"/>
                <a:gd name="T9" fmla="*/ 216 h 2"/>
                <a:gd name="T10" fmla="*/ 216 w 2"/>
                <a:gd name="T11" fmla="*/ 432 h 2"/>
                <a:gd name="T12" fmla="*/ 0 w 2"/>
                <a:gd name="T13" fmla="*/ 432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0" y="2"/>
                  </a:moveTo>
                  <a:lnTo>
                    <a:pt x="0" y="1"/>
                  </a:lnTo>
                  <a:lnTo>
                    <a:pt x="1" y="0"/>
                  </a:lnTo>
                  <a:lnTo>
                    <a:pt x="2" y="0"/>
                  </a:lnTo>
                  <a:lnTo>
                    <a:pt x="2" y="1"/>
                  </a:lnTo>
                  <a:lnTo>
                    <a:pt x="1"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53" name="Freeform 1529"/>
            <p:cNvSpPr>
              <a:spLocks/>
            </p:cNvSpPr>
            <p:nvPr/>
          </p:nvSpPr>
          <p:spPr bwMode="auto">
            <a:xfrm>
              <a:off x="2065" y="2106"/>
              <a:ext cx="30" cy="24"/>
            </a:xfrm>
            <a:custGeom>
              <a:avLst/>
              <a:gdLst>
                <a:gd name="T0" fmla="*/ 1080 w 5"/>
                <a:gd name="T1" fmla="*/ 432 h 4"/>
                <a:gd name="T2" fmla="*/ 216 w 5"/>
                <a:gd name="T3" fmla="*/ 432 h 4"/>
                <a:gd name="T4" fmla="*/ 216 w 5"/>
                <a:gd name="T5" fmla="*/ 432 h 4"/>
                <a:gd name="T6" fmla="*/ 216 w 5"/>
                <a:gd name="T7" fmla="*/ 0 h 4"/>
                <a:gd name="T8" fmla="*/ 0 w 5"/>
                <a:gd name="T9" fmla="*/ 0 h 4"/>
                <a:gd name="T10" fmla="*/ 0 w 5"/>
                <a:gd name="T11" fmla="*/ 432 h 4"/>
                <a:gd name="T12" fmla="*/ 432 w 5"/>
                <a:gd name="T13" fmla="*/ 648 h 4"/>
                <a:gd name="T14" fmla="*/ 864 w 5"/>
                <a:gd name="T15" fmla="*/ 864 h 4"/>
                <a:gd name="T16" fmla="*/ 1080 w 5"/>
                <a:gd name="T17" fmla="*/ 43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5" y="2"/>
                  </a:moveTo>
                  <a:lnTo>
                    <a:pt x="1" y="2"/>
                  </a:lnTo>
                  <a:lnTo>
                    <a:pt x="1" y="0"/>
                  </a:lnTo>
                  <a:lnTo>
                    <a:pt x="0" y="0"/>
                  </a:lnTo>
                  <a:lnTo>
                    <a:pt x="0" y="2"/>
                  </a:lnTo>
                  <a:lnTo>
                    <a:pt x="2" y="3"/>
                  </a:lnTo>
                  <a:lnTo>
                    <a:pt x="4" y="4"/>
                  </a:lnTo>
                  <a:lnTo>
                    <a:pt x="5"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54" name="Freeform 1530"/>
            <p:cNvSpPr>
              <a:spLocks/>
            </p:cNvSpPr>
            <p:nvPr/>
          </p:nvSpPr>
          <p:spPr bwMode="auto">
            <a:xfrm>
              <a:off x="2065" y="2106"/>
              <a:ext cx="30" cy="24"/>
            </a:xfrm>
            <a:custGeom>
              <a:avLst/>
              <a:gdLst>
                <a:gd name="T0" fmla="*/ 1080 w 5"/>
                <a:gd name="T1" fmla="*/ 432 h 4"/>
                <a:gd name="T2" fmla="*/ 216 w 5"/>
                <a:gd name="T3" fmla="*/ 432 h 4"/>
                <a:gd name="T4" fmla="*/ 216 w 5"/>
                <a:gd name="T5" fmla="*/ 432 h 4"/>
                <a:gd name="T6" fmla="*/ 216 w 5"/>
                <a:gd name="T7" fmla="*/ 0 h 4"/>
                <a:gd name="T8" fmla="*/ 0 w 5"/>
                <a:gd name="T9" fmla="*/ 0 h 4"/>
                <a:gd name="T10" fmla="*/ 0 w 5"/>
                <a:gd name="T11" fmla="*/ 432 h 4"/>
                <a:gd name="T12" fmla="*/ 432 w 5"/>
                <a:gd name="T13" fmla="*/ 648 h 4"/>
                <a:gd name="T14" fmla="*/ 864 w 5"/>
                <a:gd name="T15" fmla="*/ 864 h 4"/>
                <a:gd name="T16" fmla="*/ 1080 w 5"/>
                <a:gd name="T17" fmla="*/ 43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4"/>
                <a:gd name="T29" fmla="*/ 5 w 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4">
                  <a:moveTo>
                    <a:pt x="5" y="2"/>
                  </a:moveTo>
                  <a:lnTo>
                    <a:pt x="1" y="2"/>
                  </a:lnTo>
                  <a:lnTo>
                    <a:pt x="1" y="0"/>
                  </a:lnTo>
                  <a:lnTo>
                    <a:pt x="0" y="0"/>
                  </a:lnTo>
                  <a:lnTo>
                    <a:pt x="0" y="2"/>
                  </a:lnTo>
                  <a:lnTo>
                    <a:pt x="2" y="3"/>
                  </a:lnTo>
                  <a:lnTo>
                    <a:pt x="4" y="4"/>
                  </a:lnTo>
                  <a:lnTo>
                    <a:pt x="5"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55" name="Freeform 1531"/>
            <p:cNvSpPr>
              <a:spLocks/>
            </p:cNvSpPr>
            <p:nvPr/>
          </p:nvSpPr>
          <p:spPr bwMode="auto">
            <a:xfrm>
              <a:off x="2095" y="2094"/>
              <a:ext cx="12" cy="12"/>
            </a:xfrm>
            <a:custGeom>
              <a:avLst/>
              <a:gdLst>
                <a:gd name="T0" fmla="*/ 0 w 2"/>
                <a:gd name="T1" fmla="*/ 432 h 2"/>
                <a:gd name="T2" fmla="*/ 216 w 2"/>
                <a:gd name="T3" fmla="*/ 0 h 2"/>
                <a:gd name="T4" fmla="*/ 216 w 2"/>
                <a:gd name="T5" fmla="*/ 0 h 2"/>
                <a:gd name="T6" fmla="*/ 432 w 2"/>
                <a:gd name="T7" fmla="*/ 0 h 2"/>
                <a:gd name="T8" fmla="*/ 432 w 2"/>
                <a:gd name="T9" fmla="*/ 0 h 2"/>
                <a:gd name="T10" fmla="*/ 216 w 2"/>
                <a:gd name="T11" fmla="*/ 216 h 2"/>
                <a:gd name="T12" fmla="*/ 216 w 2"/>
                <a:gd name="T13" fmla="*/ 432 h 2"/>
                <a:gd name="T14" fmla="*/ 0 w 2"/>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1" y="0"/>
                  </a:lnTo>
                  <a:lnTo>
                    <a:pt x="2" y="0"/>
                  </a:lnTo>
                  <a:lnTo>
                    <a:pt x="1" y="1"/>
                  </a:lnTo>
                  <a:lnTo>
                    <a:pt x="1" y="2"/>
                  </a:lnTo>
                  <a:lnTo>
                    <a:pt x="0" y="2"/>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56" name="Freeform 1532"/>
            <p:cNvSpPr>
              <a:spLocks/>
            </p:cNvSpPr>
            <p:nvPr/>
          </p:nvSpPr>
          <p:spPr bwMode="auto">
            <a:xfrm>
              <a:off x="2095" y="2094"/>
              <a:ext cx="12" cy="12"/>
            </a:xfrm>
            <a:custGeom>
              <a:avLst/>
              <a:gdLst>
                <a:gd name="T0" fmla="*/ 0 w 2"/>
                <a:gd name="T1" fmla="*/ 432 h 2"/>
                <a:gd name="T2" fmla="*/ 216 w 2"/>
                <a:gd name="T3" fmla="*/ 0 h 2"/>
                <a:gd name="T4" fmla="*/ 216 w 2"/>
                <a:gd name="T5" fmla="*/ 0 h 2"/>
                <a:gd name="T6" fmla="*/ 432 w 2"/>
                <a:gd name="T7" fmla="*/ 0 h 2"/>
                <a:gd name="T8" fmla="*/ 432 w 2"/>
                <a:gd name="T9" fmla="*/ 0 h 2"/>
                <a:gd name="T10" fmla="*/ 216 w 2"/>
                <a:gd name="T11" fmla="*/ 216 h 2"/>
                <a:gd name="T12" fmla="*/ 216 w 2"/>
                <a:gd name="T13" fmla="*/ 432 h 2"/>
                <a:gd name="T14" fmla="*/ 0 w 2"/>
                <a:gd name="T15" fmla="*/ 432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0" y="2"/>
                  </a:moveTo>
                  <a:lnTo>
                    <a:pt x="1" y="0"/>
                  </a:lnTo>
                  <a:lnTo>
                    <a:pt x="2" y="0"/>
                  </a:lnTo>
                  <a:lnTo>
                    <a:pt x="1" y="1"/>
                  </a:lnTo>
                  <a:lnTo>
                    <a:pt x="1" y="2"/>
                  </a:lnTo>
                  <a:lnTo>
                    <a:pt x="0" y="2"/>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57" name="Freeform 1533"/>
            <p:cNvSpPr>
              <a:spLocks/>
            </p:cNvSpPr>
            <p:nvPr/>
          </p:nvSpPr>
          <p:spPr bwMode="auto">
            <a:xfrm>
              <a:off x="2071" y="2046"/>
              <a:ext cx="30" cy="18"/>
            </a:xfrm>
            <a:custGeom>
              <a:avLst/>
              <a:gdLst>
                <a:gd name="T0" fmla="*/ 0 w 5"/>
                <a:gd name="T1" fmla="*/ 216 h 3"/>
                <a:gd name="T2" fmla="*/ 216 w 5"/>
                <a:gd name="T3" fmla="*/ 0 h 3"/>
                <a:gd name="T4" fmla="*/ 432 w 5"/>
                <a:gd name="T5" fmla="*/ 0 h 3"/>
                <a:gd name="T6" fmla="*/ 1080 w 5"/>
                <a:gd name="T7" fmla="*/ 648 h 3"/>
                <a:gd name="T8" fmla="*/ 1080 w 5"/>
                <a:gd name="T9" fmla="*/ 648 h 3"/>
                <a:gd name="T10" fmla="*/ 432 w 5"/>
                <a:gd name="T11" fmla="*/ 648 h 3"/>
                <a:gd name="T12" fmla="*/ 216 w 5"/>
                <a:gd name="T13" fmla="*/ 432 h 3"/>
                <a:gd name="T14" fmla="*/ 0 w 5"/>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0" y="1"/>
                  </a:moveTo>
                  <a:lnTo>
                    <a:pt x="1" y="0"/>
                  </a:lnTo>
                  <a:lnTo>
                    <a:pt x="2" y="0"/>
                  </a:lnTo>
                  <a:lnTo>
                    <a:pt x="5" y="3"/>
                  </a:lnTo>
                  <a:lnTo>
                    <a:pt x="2" y="3"/>
                  </a:lnTo>
                  <a:lnTo>
                    <a:pt x="1" y="2"/>
                  </a:lnTo>
                  <a:lnTo>
                    <a:pt x="0"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58" name="Freeform 1534"/>
            <p:cNvSpPr>
              <a:spLocks/>
            </p:cNvSpPr>
            <p:nvPr/>
          </p:nvSpPr>
          <p:spPr bwMode="auto">
            <a:xfrm>
              <a:off x="2071" y="2046"/>
              <a:ext cx="30" cy="18"/>
            </a:xfrm>
            <a:custGeom>
              <a:avLst/>
              <a:gdLst>
                <a:gd name="T0" fmla="*/ 0 w 5"/>
                <a:gd name="T1" fmla="*/ 216 h 3"/>
                <a:gd name="T2" fmla="*/ 216 w 5"/>
                <a:gd name="T3" fmla="*/ 0 h 3"/>
                <a:gd name="T4" fmla="*/ 432 w 5"/>
                <a:gd name="T5" fmla="*/ 0 h 3"/>
                <a:gd name="T6" fmla="*/ 1080 w 5"/>
                <a:gd name="T7" fmla="*/ 648 h 3"/>
                <a:gd name="T8" fmla="*/ 1080 w 5"/>
                <a:gd name="T9" fmla="*/ 648 h 3"/>
                <a:gd name="T10" fmla="*/ 432 w 5"/>
                <a:gd name="T11" fmla="*/ 648 h 3"/>
                <a:gd name="T12" fmla="*/ 216 w 5"/>
                <a:gd name="T13" fmla="*/ 432 h 3"/>
                <a:gd name="T14" fmla="*/ 0 w 5"/>
                <a:gd name="T15" fmla="*/ 216 h 3"/>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3"/>
                <a:gd name="T26" fmla="*/ 5 w 5"/>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3">
                  <a:moveTo>
                    <a:pt x="0" y="1"/>
                  </a:moveTo>
                  <a:lnTo>
                    <a:pt x="1" y="0"/>
                  </a:lnTo>
                  <a:lnTo>
                    <a:pt x="2" y="0"/>
                  </a:lnTo>
                  <a:lnTo>
                    <a:pt x="5" y="3"/>
                  </a:lnTo>
                  <a:lnTo>
                    <a:pt x="2" y="3"/>
                  </a:lnTo>
                  <a:lnTo>
                    <a:pt x="1" y="2"/>
                  </a:lnTo>
                  <a:lnTo>
                    <a:pt x="0"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59" name="Freeform 1535"/>
            <p:cNvSpPr>
              <a:spLocks/>
            </p:cNvSpPr>
            <p:nvPr/>
          </p:nvSpPr>
          <p:spPr bwMode="auto">
            <a:xfrm>
              <a:off x="2083" y="3114"/>
              <a:ext cx="120" cy="120"/>
            </a:xfrm>
            <a:custGeom>
              <a:avLst/>
              <a:gdLst>
                <a:gd name="T0" fmla="*/ 0 w 20"/>
                <a:gd name="T1" fmla="*/ 1728 h 20"/>
                <a:gd name="T2" fmla="*/ 216 w 20"/>
                <a:gd name="T3" fmla="*/ 1296 h 20"/>
                <a:gd name="T4" fmla="*/ 432 w 20"/>
                <a:gd name="T5" fmla="*/ 648 h 20"/>
                <a:gd name="T6" fmla="*/ 432 w 20"/>
                <a:gd name="T7" fmla="*/ 216 h 20"/>
                <a:gd name="T8" fmla="*/ 1080 w 20"/>
                <a:gd name="T9" fmla="*/ 0 h 20"/>
                <a:gd name="T10" fmla="*/ 2160 w 20"/>
                <a:gd name="T11" fmla="*/ 0 h 20"/>
                <a:gd name="T12" fmla="*/ 2592 w 20"/>
                <a:gd name="T13" fmla="*/ 432 h 20"/>
                <a:gd name="T14" fmla="*/ 2592 w 20"/>
                <a:gd name="T15" fmla="*/ 1512 h 20"/>
                <a:gd name="T16" fmla="*/ 3024 w 20"/>
                <a:gd name="T17" fmla="*/ 1728 h 20"/>
                <a:gd name="T18" fmla="*/ 3672 w 20"/>
                <a:gd name="T19" fmla="*/ 1944 h 20"/>
                <a:gd name="T20" fmla="*/ 3672 w 20"/>
                <a:gd name="T21" fmla="*/ 2592 h 20"/>
                <a:gd name="T22" fmla="*/ 3888 w 20"/>
                <a:gd name="T23" fmla="*/ 2376 h 20"/>
                <a:gd name="T24" fmla="*/ 4320 w 20"/>
                <a:gd name="T25" fmla="*/ 2592 h 20"/>
                <a:gd name="T26" fmla="*/ 4320 w 20"/>
                <a:gd name="T27" fmla="*/ 3024 h 20"/>
                <a:gd name="T28" fmla="*/ 4104 w 20"/>
                <a:gd name="T29" fmla="*/ 3240 h 20"/>
                <a:gd name="T30" fmla="*/ 4104 w 20"/>
                <a:gd name="T31" fmla="*/ 3456 h 20"/>
                <a:gd name="T32" fmla="*/ 4104 w 20"/>
                <a:gd name="T33" fmla="*/ 3888 h 20"/>
                <a:gd name="T34" fmla="*/ 3672 w 20"/>
                <a:gd name="T35" fmla="*/ 4320 h 20"/>
                <a:gd name="T36" fmla="*/ 3024 w 20"/>
                <a:gd name="T37" fmla="*/ 4320 h 20"/>
                <a:gd name="T38" fmla="*/ 2376 w 20"/>
                <a:gd name="T39" fmla="*/ 4320 h 20"/>
                <a:gd name="T40" fmla="*/ 2160 w 20"/>
                <a:gd name="T41" fmla="*/ 4320 h 20"/>
                <a:gd name="T42" fmla="*/ 2808 w 20"/>
                <a:gd name="T43" fmla="*/ 3456 h 20"/>
                <a:gd name="T44" fmla="*/ 2808 w 20"/>
                <a:gd name="T45" fmla="*/ 3240 h 20"/>
                <a:gd name="T46" fmla="*/ 2376 w 20"/>
                <a:gd name="T47" fmla="*/ 3024 h 20"/>
                <a:gd name="T48" fmla="*/ 1728 w 20"/>
                <a:gd name="T49" fmla="*/ 2808 h 20"/>
                <a:gd name="T50" fmla="*/ 1296 w 20"/>
                <a:gd name="T51" fmla="*/ 2376 h 20"/>
                <a:gd name="T52" fmla="*/ 864 w 20"/>
                <a:gd name="T53" fmla="*/ 2592 h 20"/>
                <a:gd name="T54" fmla="*/ 648 w 20"/>
                <a:gd name="T55" fmla="*/ 2160 h 20"/>
                <a:gd name="T56" fmla="*/ 432 w 20"/>
                <a:gd name="T57" fmla="*/ 1728 h 20"/>
                <a:gd name="T58" fmla="*/ 0 w 20"/>
                <a:gd name="T59" fmla="*/ 1728 h 2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0"/>
                <a:gd name="T91" fmla="*/ 0 h 20"/>
                <a:gd name="T92" fmla="*/ 20 w 20"/>
                <a:gd name="T93" fmla="*/ 20 h 2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0" h="20">
                  <a:moveTo>
                    <a:pt x="0" y="8"/>
                  </a:moveTo>
                  <a:lnTo>
                    <a:pt x="1" y="6"/>
                  </a:lnTo>
                  <a:lnTo>
                    <a:pt x="2" y="3"/>
                  </a:lnTo>
                  <a:lnTo>
                    <a:pt x="2" y="1"/>
                  </a:lnTo>
                  <a:lnTo>
                    <a:pt x="5" y="0"/>
                  </a:lnTo>
                  <a:lnTo>
                    <a:pt x="10" y="0"/>
                  </a:lnTo>
                  <a:lnTo>
                    <a:pt x="12" y="2"/>
                  </a:lnTo>
                  <a:lnTo>
                    <a:pt x="12" y="7"/>
                  </a:lnTo>
                  <a:lnTo>
                    <a:pt x="14" y="8"/>
                  </a:lnTo>
                  <a:lnTo>
                    <a:pt x="17" y="9"/>
                  </a:lnTo>
                  <a:lnTo>
                    <a:pt x="17" y="12"/>
                  </a:lnTo>
                  <a:lnTo>
                    <a:pt x="18" y="11"/>
                  </a:lnTo>
                  <a:lnTo>
                    <a:pt x="20" y="12"/>
                  </a:lnTo>
                  <a:lnTo>
                    <a:pt x="20" y="14"/>
                  </a:lnTo>
                  <a:lnTo>
                    <a:pt x="19" y="15"/>
                  </a:lnTo>
                  <a:lnTo>
                    <a:pt x="19" y="16"/>
                  </a:lnTo>
                  <a:lnTo>
                    <a:pt x="19" y="18"/>
                  </a:lnTo>
                  <a:lnTo>
                    <a:pt x="17" y="20"/>
                  </a:lnTo>
                  <a:lnTo>
                    <a:pt x="14" y="20"/>
                  </a:lnTo>
                  <a:lnTo>
                    <a:pt x="11" y="20"/>
                  </a:lnTo>
                  <a:lnTo>
                    <a:pt x="10" y="20"/>
                  </a:lnTo>
                  <a:lnTo>
                    <a:pt x="13" y="16"/>
                  </a:lnTo>
                  <a:lnTo>
                    <a:pt x="13" y="15"/>
                  </a:lnTo>
                  <a:lnTo>
                    <a:pt x="11" y="14"/>
                  </a:lnTo>
                  <a:lnTo>
                    <a:pt x="8" y="13"/>
                  </a:lnTo>
                  <a:lnTo>
                    <a:pt x="6" y="11"/>
                  </a:lnTo>
                  <a:lnTo>
                    <a:pt x="4" y="12"/>
                  </a:lnTo>
                  <a:lnTo>
                    <a:pt x="3" y="10"/>
                  </a:lnTo>
                  <a:lnTo>
                    <a:pt x="2" y="8"/>
                  </a:lnTo>
                  <a:lnTo>
                    <a:pt x="0"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60" name="Freeform 1536"/>
            <p:cNvSpPr>
              <a:spLocks/>
            </p:cNvSpPr>
            <p:nvPr/>
          </p:nvSpPr>
          <p:spPr bwMode="auto">
            <a:xfrm>
              <a:off x="2083" y="3114"/>
              <a:ext cx="120" cy="120"/>
            </a:xfrm>
            <a:custGeom>
              <a:avLst/>
              <a:gdLst>
                <a:gd name="T0" fmla="*/ 0 w 20"/>
                <a:gd name="T1" fmla="*/ 1728 h 20"/>
                <a:gd name="T2" fmla="*/ 216 w 20"/>
                <a:gd name="T3" fmla="*/ 1296 h 20"/>
                <a:gd name="T4" fmla="*/ 432 w 20"/>
                <a:gd name="T5" fmla="*/ 648 h 20"/>
                <a:gd name="T6" fmla="*/ 432 w 20"/>
                <a:gd name="T7" fmla="*/ 216 h 20"/>
                <a:gd name="T8" fmla="*/ 1080 w 20"/>
                <a:gd name="T9" fmla="*/ 0 h 20"/>
                <a:gd name="T10" fmla="*/ 2160 w 20"/>
                <a:gd name="T11" fmla="*/ 0 h 20"/>
                <a:gd name="T12" fmla="*/ 2592 w 20"/>
                <a:gd name="T13" fmla="*/ 432 h 20"/>
                <a:gd name="T14" fmla="*/ 2592 w 20"/>
                <a:gd name="T15" fmla="*/ 1512 h 20"/>
                <a:gd name="T16" fmla="*/ 3024 w 20"/>
                <a:gd name="T17" fmla="*/ 1728 h 20"/>
                <a:gd name="T18" fmla="*/ 3672 w 20"/>
                <a:gd name="T19" fmla="*/ 1944 h 20"/>
                <a:gd name="T20" fmla="*/ 3672 w 20"/>
                <a:gd name="T21" fmla="*/ 2592 h 20"/>
                <a:gd name="T22" fmla="*/ 3888 w 20"/>
                <a:gd name="T23" fmla="*/ 2376 h 20"/>
                <a:gd name="T24" fmla="*/ 4320 w 20"/>
                <a:gd name="T25" fmla="*/ 2592 h 20"/>
                <a:gd name="T26" fmla="*/ 4320 w 20"/>
                <a:gd name="T27" fmla="*/ 3024 h 20"/>
                <a:gd name="T28" fmla="*/ 4104 w 20"/>
                <a:gd name="T29" fmla="*/ 3240 h 20"/>
                <a:gd name="T30" fmla="*/ 4104 w 20"/>
                <a:gd name="T31" fmla="*/ 3456 h 20"/>
                <a:gd name="T32" fmla="*/ 4104 w 20"/>
                <a:gd name="T33" fmla="*/ 3888 h 20"/>
                <a:gd name="T34" fmla="*/ 3672 w 20"/>
                <a:gd name="T35" fmla="*/ 4320 h 20"/>
                <a:gd name="T36" fmla="*/ 3024 w 20"/>
                <a:gd name="T37" fmla="*/ 4320 h 20"/>
                <a:gd name="T38" fmla="*/ 2376 w 20"/>
                <a:gd name="T39" fmla="*/ 4320 h 20"/>
                <a:gd name="T40" fmla="*/ 2160 w 20"/>
                <a:gd name="T41" fmla="*/ 4320 h 20"/>
                <a:gd name="T42" fmla="*/ 2808 w 20"/>
                <a:gd name="T43" fmla="*/ 3456 h 20"/>
                <a:gd name="T44" fmla="*/ 2808 w 20"/>
                <a:gd name="T45" fmla="*/ 3240 h 20"/>
                <a:gd name="T46" fmla="*/ 2376 w 20"/>
                <a:gd name="T47" fmla="*/ 3024 h 20"/>
                <a:gd name="T48" fmla="*/ 1728 w 20"/>
                <a:gd name="T49" fmla="*/ 2808 h 20"/>
                <a:gd name="T50" fmla="*/ 1296 w 20"/>
                <a:gd name="T51" fmla="*/ 2376 h 20"/>
                <a:gd name="T52" fmla="*/ 864 w 20"/>
                <a:gd name="T53" fmla="*/ 2592 h 20"/>
                <a:gd name="T54" fmla="*/ 648 w 20"/>
                <a:gd name="T55" fmla="*/ 2160 h 20"/>
                <a:gd name="T56" fmla="*/ 432 w 20"/>
                <a:gd name="T57" fmla="*/ 1728 h 20"/>
                <a:gd name="T58" fmla="*/ 0 w 20"/>
                <a:gd name="T59" fmla="*/ 1728 h 2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0"/>
                <a:gd name="T91" fmla="*/ 0 h 20"/>
                <a:gd name="T92" fmla="*/ 20 w 20"/>
                <a:gd name="T93" fmla="*/ 20 h 2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0" h="20">
                  <a:moveTo>
                    <a:pt x="0" y="8"/>
                  </a:moveTo>
                  <a:lnTo>
                    <a:pt x="1" y="6"/>
                  </a:lnTo>
                  <a:lnTo>
                    <a:pt x="2" y="3"/>
                  </a:lnTo>
                  <a:lnTo>
                    <a:pt x="2" y="1"/>
                  </a:lnTo>
                  <a:lnTo>
                    <a:pt x="5" y="0"/>
                  </a:lnTo>
                  <a:lnTo>
                    <a:pt x="10" y="0"/>
                  </a:lnTo>
                  <a:lnTo>
                    <a:pt x="12" y="2"/>
                  </a:lnTo>
                  <a:lnTo>
                    <a:pt x="12" y="7"/>
                  </a:lnTo>
                  <a:lnTo>
                    <a:pt x="14" y="8"/>
                  </a:lnTo>
                  <a:lnTo>
                    <a:pt x="17" y="9"/>
                  </a:lnTo>
                  <a:lnTo>
                    <a:pt x="17" y="12"/>
                  </a:lnTo>
                  <a:lnTo>
                    <a:pt x="18" y="11"/>
                  </a:lnTo>
                  <a:lnTo>
                    <a:pt x="20" y="12"/>
                  </a:lnTo>
                  <a:lnTo>
                    <a:pt x="20" y="14"/>
                  </a:lnTo>
                  <a:lnTo>
                    <a:pt x="19" y="15"/>
                  </a:lnTo>
                  <a:lnTo>
                    <a:pt x="19" y="16"/>
                  </a:lnTo>
                  <a:lnTo>
                    <a:pt x="19" y="18"/>
                  </a:lnTo>
                  <a:lnTo>
                    <a:pt x="17" y="20"/>
                  </a:lnTo>
                  <a:lnTo>
                    <a:pt x="14" y="20"/>
                  </a:lnTo>
                  <a:lnTo>
                    <a:pt x="11" y="20"/>
                  </a:lnTo>
                  <a:lnTo>
                    <a:pt x="10" y="20"/>
                  </a:lnTo>
                  <a:lnTo>
                    <a:pt x="13" y="16"/>
                  </a:lnTo>
                  <a:lnTo>
                    <a:pt x="13" y="15"/>
                  </a:lnTo>
                  <a:lnTo>
                    <a:pt x="11" y="14"/>
                  </a:lnTo>
                  <a:lnTo>
                    <a:pt x="8" y="13"/>
                  </a:lnTo>
                  <a:lnTo>
                    <a:pt x="6" y="11"/>
                  </a:lnTo>
                  <a:lnTo>
                    <a:pt x="4" y="12"/>
                  </a:lnTo>
                  <a:lnTo>
                    <a:pt x="3" y="10"/>
                  </a:lnTo>
                  <a:lnTo>
                    <a:pt x="2" y="8"/>
                  </a:lnTo>
                  <a:lnTo>
                    <a:pt x="0"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61" name="Freeform 1537"/>
            <p:cNvSpPr>
              <a:spLocks/>
            </p:cNvSpPr>
            <p:nvPr/>
          </p:nvSpPr>
          <p:spPr bwMode="auto">
            <a:xfrm>
              <a:off x="1987" y="2976"/>
              <a:ext cx="168" cy="192"/>
            </a:xfrm>
            <a:custGeom>
              <a:avLst/>
              <a:gdLst>
                <a:gd name="T0" fmla="*/ 3456 w 28"/>
                <a:gd name="T1" fmla="*/ 6696 h 32"/>
                <a:gd name="T2" fmla="*/ 3672 w 28"/>
                <a:gd name="T3" fmla="*/ 6264 h 32"/>
                <a:gd name="T4" fmla="*/ 3888 w 28"/>
                <a:gd name="T5" fmla="*/ 5616 h 32"/>
                <a:gd name="T6" fmla="*/ 3888 w 28"/>
                <a:gd name="T7" fmla="*/ 5184 h 32"/>
                <a:gd name="T8" fmla="*/ 4536 w 28"/>
                <a:gd name="T9" fmla="*/ 4968 h 32"/>
                <a:gd name="T10" fmla="*/ 5616 w 28"/>
                <a:gd name="T11" fmla="*/ 4968 h 32"/>
                <a:gd name="T12" fmla="*/ 6048 w 28"/>
                <a:gd name="T13" fmla="*/ 5400 h 32"/>
                <a:gd name="T14" fmla="*/ 6048 w 28"/>
                <a:gd name="T15" fmla="*/ 4752 h 32"/>
                <a:gd name="T16" fmla="*/ 5832 w 28"/>
                <a:gd name="T17" fmla="*/ 4320 h 32"/>
                <a:gd name="T18" fmla="*/ 5832 w 28"/>
                <a:gd name="T19" fmla="*/ 3888 h 32"/>
                <a:gd name="T20" fmla="*/ 5616 w 28"/>
                <a:gd name="T21" fmla="*/ 3888 h 32"/>
                <a:gd name="T22" fmla="*/ 5616 w 28"/>
                <a:gd name="T23" fmla="*/ 3456 h 32"/>
                <a:gd name="T24" fmla="*/ 4536 w 28"/>
                <a:gd name="T25" fmla="*/ 3240 h 32"/>
                <a:gd name="T26" fmla="*/ 4536 w 28"/>
                <a:gd name="T27" fmla="*/ 1944 h 32"/>
                <a:gd name="T28" fmla="*/ 3888 w 28"/>
                <a:gd name="T29" fmla="*/ 1944 h 32"/>
                <a:gd name="T30" fmla="*/ 3024 w 28"/>
                <a:gd name="T31" fmla="*/ 1296 h 32"/>
                <a:gd name="T32" fmla="*/ 2592 w 28"/>
                <a:gd name="T33" fmla="*/ 1296 h 32"/>
                <a:gd name="T34" fmla="*/ 2376 w 28"/>
                <a:gd name="T35" fmla="*/ 1080 h 32"/>
                <a:gd name="T36" fmla="*/ 2376 w 28"/>
                <a:gd name="T37" fmla="*/ 432 h 32"/>
                <a:gd name="T38" fmla="*/ 1944 w 28"/>
                <a:gd name="T39" fmla="*/ 0 h 32"/>
                <a:gd name="T40" fmla="*/ 1296 w 28"/>
                <a:gd name="T41" fmla="*/ 216 h 32"/>
                <a:gd name="T42" fmla="*/ 1080 w 28"/>
                <a:gd name="T43" fmla="*/ 648 h 32"/>
                <a:gd name="T44" fmla="*/ 216 w 28"/>
                <a:gd name="T45" fmla="*/ 864 h 32"/>
                <a:gd name="T46" fmla="*/ 648 w 28"/>
                <a:gd name="T47" fmla="*/ 1512 h 32"/>
                <a:gd name="T48" fmla="*/ 648 w 28"/>
                <a:gd name="T49" fmla="*/ 1728 h 32"/>
                <a:gd name="T50" fmla="*/ 432 w 28"/>
                <a:gd name="T51" fmla="*/ 1728 h 32"/>
                <a:gd name="T52" fmla="*/ 432 w 28"/>
                <a:gd name="T53" fmla="*/ 2592 h 32"/>
                <a:gd name="T54" fmla="*/ 216 w 28"/>
                <a:gd name="T55" fmla="*/ 2592 h 32"/>
                <a:gd name="T56" fmla="*/ 432 w 28"/>
                <a:gd name="T57" fmla="*/ 3456 h 32"/>
                <a:gd name="T58" fmla="*/ 0 w 28"/>
                <a:gd name="T59" fmla="*/ 4104 h 32"/>
                <a:gd name="T60" fmla="*/ 216 w 28"/>
                <a:gd name="T61" fmla="*/ 4320 h 32"/>
                <a:gd name="T62" fmla="*/ 432 w 28"/>
                <a:gd name="T63" fmla="*/ 4968 h 32"/>
                <a:gd name="T64" fmla="*/ 648 w 28"/>
                <a:gd name="T65" fmla="*/ 5616 h 32"/>
                <a:gd name="T66" fmla="*/ 864 w 28"/>
                <a:gd name="T67" fmla="*/ 6696 h 32"/>
                <a:gd name="T68" fmla="*/ 1080 w 28"/>
                <a:gd name="T69" fmla="*/ 6912 h 32"/>
                <a:gd name="T70" fmla="*/ 1512 w 28"/>
                <a:gd name="T71" fmla="*/ 6480 h 32"/>
                <a:gd name="T72" fmla="*/ 1728 w 28"/>
                <a:gd name="T73" fmla="*/ 6480 h 32"/>
                <a:gd name="T74" fmla="*/ 2160 w 28"/>
                <a:gd name="T75" fmla="*/ 6696 h 32"/>
                <a:gd name="T76" fmla="*/ 2376 w 28"/>
                <a:gd name="T77" fmla="*/ 6912 h 32"/>
                <a:gd name="T78" fmla="*/ 2592 w 28"/>
                <a:gd name="T79" fmla="*/ 6912 h 32"/>
                <a:gd name="T80" fmla="*/ 2808 w 28"/>
                <a:gd name="T81" fmla="*/ 6696 h 32"/>
                <a:gd name="T82" fmla="*/ 2808 w 28"/>
                <a:gd name="T83" fmla="*/ 6696 h 32"/>
                <a:gd name="T84" fmla="*/ 2808 w 28"/>
                <a:gd name="T85" fmla="*/ 6480 h 32"/>
                <a:gd name="T86" fmla="*/ 3240 w 28"/>
                <a:gd name="T87" fmla="*/ 6696 h 32"/>
                <a:gd name="T88" fmla="*/ 3456 w 28"/>
                <a:gd name="T89" fmla="*/ 6696 h 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
                <a:gd name="T136" fmla="*/ 0 h 32"/>
                <a:gd name="T137" fmla="*/ 28 w 28"/>
                <a:gd name="T138" fmla="*/ 32 h 3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 h="32">
                  <a:moveTo>
                    <a:pt x="16" y="31"/>
                  </a:moveTo>
                  <a:lnTo>
                    <a:pt x="17" y="29"/>
                  </a:lnTo>
                  <a:lnTo>
                    <a:pt x="18" y="26"/>
                  </a:lnTo>
                  <a:lnTo>
                    <a:pt x="18" y="24"/>
                  </a:lnTo>
                  <a:lnTo>
                    <a:pt x="21" y="23"/>
                  </a:lnTo>
                  <a:lnTo>
                    <a:pt x="26" y="23"/>
                  </a:lnTo>
                  <a:lnTo>
                    <a:pt x="28" y="25"/>
                  </a:lnTo>
                  <a:lnTo>
                    <a:pt x="28" y="22"/>
                  </a:lnTo>
                  <a:lnTo>
                    <a:pt x="27" y="20"/>
                  </a:lnTo>
                  <a:lnTo>
                    <a:pt x="27" y="18"/>
                  </a:lnTo>
                  <a:lnTo>
                    <a:pt x="26" y="18"/>
                  </a:lnTo>
                  <a:lnTo>
                    <a:pt x="26" y="16"/>
                  </a:lnTo>
                  <a:lnTo>
                    <a:pt x="21" y="15"/>
                  </a:lnTo>
                  <a:lnTo>
                    <a:pt x="21" y="9"/>
                  </a:lnTo>
                  <a:lnTo>
                    <a:pt x="18" y="9"/>
                  </a:lnTo>
                  <a:lnTo>
                    <a:pt x="14" y="6"/>
                  </a:lnTo>
                  <a:lnTo>
                    <a:pt x="12" y="6"/>
                  </a:lnTo>
                  <a:lnTo>
                    <a:pt x="11" y="5"/>
                  </a:lnTo>
                  <a:lnTo>
                    <a:pt x="11" y="2"/>
                  </a:lnTo>
                  <a:lnTo>
                    <a:pt x="9" y="0"/>
                  </a:lnTo>
                  <a:lnTo>
                    <a:pt x="6" y="1"/>
                  </a:lnTo>
                  <a:lnTo>
                    <a:pt x="5" y="3"/>
                  </a:lnTo>
                  <a:lnTo>
                    <a:pt x="1" y="4"/>
                  </a:lnTo>
                  <a:lnTo>
                    <a:pt x="3" y="7"/>
                  </a:lnTo>
                  <a:lnTo>
                    <a:pt x="3" y="8"/>
                  </a:lnTo>
                  <a:lnTo>
                    <a:pt x="2" y="8"/>
                  </a:lnTo>
                  <a:lnTo>
                    <a:pt x="2" y="12"/>
                  </a:lnTo>
                  <a:lnTo>
                    <a:pt x="1" y="12"/>
                  </a:lnTo>
                  <a:lnTo>
                    <a:pt x="2" y="16"/>
                  </a:lnTo>
                  <a:lnTo>
                    <a:pt x="0" y="19"/>
                  </a:lnTo>
                  <a:lnTo>
                    <a:pt x="1" y="20"/>
                  </a:lnTo>
                  <a:lnTo>
                    <a:pt x="2" y="23"/>
                  </a:lnTo>
                  <a:lnTo>
                    <a:pt x="3" y="26"/>
                  </a:lnTo>
                  <a:lnTo>
                    <a:pt x="4" y="31"/>
                  </a:lnTo>
                  <a:lnTo>
                    <a:pt x="5" y="32"/>
                  </a:lnTo>
                  <a:lnTo>
                    <a:pt x="7" y="30"/>
                  </a:lnTo>
                  <a:lnTo>
                    <a:pt x="8" y="30"/>
                  </a:lnTo>
                  <a:lnTo>
                    <a:pt x="10" y="31"/>
                  </a:lnTo>
                  <a:lnTo>
                    <a:pt x="11" y="32"/>
                  </a:lnTo>
                  <a:lnTo>
                    <a:pt x="12" y="32"/>
                  </a:lnTo>
                  <a:lnTo>
                    <a:pt x="13" y="31"/>
                  </a:lnTo>
                  <a:lnTo>
                    <a:pt x="13" y="30"/>
                  </a:lnTo>
                  <a:lnTo>
                    <a:pt x="15" y="31"/>
                  </a:lnTo>
                  <a:lnTo>
                    <a:pt x="16" y="3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62" name="Freeform 1538"/>
            <p:cNvSpPr>
              <a:spLocks/>
            </p:cNvSpPr>
            <p:nvPr/>
          </p:nvSpPr>
          <p:spPr bwMode="auto">
            <a:xfrm>
              <a:off x="1987" y="2976"/>
              <a:ext cx="168" cy="192"/>
            </a:xfrm>
            <a:custGeom>
              <a:avLst/>
              <a:gdLst>
                <a:gd name="T0" fmla="*/ 3456 w 28"/>
                <a:gd name="T1" fmla="*/ 6696 h 32"/>
                <a:gd name="T2" fmla="*/ 3672 w 28"/>
                <a:gd name="T3" fmla="*/ 6264 h 32"/>
                <a:gd name="T4" fmla="*/ 3888 w 28"/>
                <a:gd name="T5" fmla="*/ 5616 h 32"/>
                <a:gd name="T6" fmla="*/ 3888 w 28"/>
                <a:gd name="T7" fmla="*/ 5184 h 32"/>
                <a:gd name="T8" fmla="*/ 4536 w 28"/>
                <a:gd name="T9" fmla="*/ 4968 h 32"/>
                <a:gd name="T10" fmla="*/ 5616 w 28"/>
                <a:gd name="T11" fmla="*/ 4968 h 32"/>
                <a:gd name="T12" fmla="*/ 6048 w 28"/>
                <a:gd name="T13" fmla="*/ 5400 h 32"/>
                <a:gd name="T14" fmla="*/ 6048 w 28"/>
                <a:gd name="T15" fmla="*/ 4752 h 32"/>
                <a:gd name="T16" fmla="*/ 5832 w 28"/>
                <a:gd name="T17" fmla="*/ 4320 h 32"/>
                <a:gd name="T18" fmla="*/ 5832 w 28"/>
                <a:gd name="T19" fmla="*/ 3888 h 32"/>
                <a:gd name="T20" fmla="*/ 5616 w 28"/>
                <a:gd name="T21" fmla="*/ 3888 h 32"/>
                <a:gd name="T22" fmla="*/ 5616 w 28"/>
                <a:gd name="T23" fmla="*/ 3456 h 32"/>
                <a:gd name="T24" fmla="*/ 4536 w 28"/>
                <a:gd name="T25" fmla="*/ 3240 h 32"/>
                <a:gd name="T26" fmla="*/ 4536 w 28"/>
                <a:gd name="T27" fmla="*/ 1944 h 32"/>
                <a:gd name="T28" fmla="*/ 3888 w 28"/>
                <a:gd name="T29" fmla="*/ 1944 h 32"/>
                <a:gd name="T30" fmla="*/ 3024 w 28"/>
                <a:gd name="T31" fmla="*/ 1296 h 32"/>
                <a:gd name="T32" fmla="*/ 2592 w 28"/>
                <a:gd name="T33" fmla="*/ 1296 h 32"/>
                <a:gd name="T34" fmla="*/ 2376 w 28"/>
                <a:gd name="T35" fmla="*/ 1080 h 32"/>
                <a:gd name="T36" fmla="*/ 2376 w 28"/>
                <a:gd name="T37" fmla="*/ 432 h 32"/>
                <a:gd name="T38" fmla="*/ 1944 w 28"/>
                <a:gd name="T39" fmla="*/ 0 h 32"/>
                <a:gd name="T40" fmla="*/ 1296 w 28"/>
                <a:gd name="T41" fmla="*/ 216 h 32"/>
                <a:gd name="T42" fmla="*/ 1080 w 28"/>
                <a:gd name="T43" fmla="*/ 648 h 32"/>
                <a:gd name="T44" fmla="*/ 216 w 28"/>
                <a:gd name="T45" fmla="*/ 864 h 32"/>
                <a:gd name="T46" fmla="*/ 648 w 28"/>
                <a:gd name="T47" fmla="*/ 1512 h 32"/>
                <a:gd name="T48" fmla="*/ 648 w 28"/>
                <a:gd name="T49" fmla="*/ 1728 h 32"/>
                <a:gd name="T50" fmla="*/ 432 w 28"/>
                <a:gd name="T51" fmla="*/ 1728 h 32"/>
                <a:gd name="T52" fmla="*/ 432 w 28"/>
                <a:gd name="T53" fmla="*/ 2592 h 32"/>
                <a:gd name="T54" fmla="*/ 216 w 28"/>
                <a:gd name="T55" fmla="*/ 2592 h 32"/>
                <a:gd name="T56" fmla="*/ 432 w 28"/>
                <a:gd name="T57" fmla="*/ 3456 h 32"/>
                <a:gd name="T58" fmla="*/ 0 w 28"/>
                <a:gd name="T59" fmla="*/ 4104 h 32"/>
                <a:gd name="T60" fmla="*/ 216 w 28"/>
                <a:gd name="T61" fmla="*/ 4320 h 32"/>
                <a:gd name="T62" fmla="*/ 432 w 28"/>
                <a:gd name="T63" fmla="*/ 4968 h 32"/>
                <a:gd name="T64" fmla="*/ 648 w 28"/>
                <a:gd name="T65" fmla="*/ 5616 h 32"/>
                <a:gd name="T66" fmla="*/ 864 w 28"/>
                <a:gd name="T67" fmla="*/ 6696 h 32"/>
                <a:gd name="T68" fmla="*/ 1080 w 28"/>
                <a:gd name="T69" fmla="*/ 6912 h 32"/>
                <a:gd name="T70" fmla="*/ 1512 w 28"/>
                <a:gd name="T71" fmla="*/ 6480 h 32"/>
                <a:gd name="T72" fmla="*/ 1728 w 28"/>
                <a:gd name="T73" fmla="*/ 6480 h 32"/>
                <a:gd name="T74" fmla="*/ 2160 w 28"/>
                <a:gd name="T75" fmla="*/ 6696 h 32"/>
                <a:gd name="T76" fmla="*/ 2376 w 28"/>
                <a:gd name="T77" fmla="*/ 6912 h 32"/>
                <a:gd name="T78" fmla="*/ 2592 w 28"/>
                <a:gd name="T79" fmla="*/ 6912 h 32"/>
                <a:gd name="T80" fmla="*/ 2808 w 28"/>
                <a:gd name="T81" fmla="*/ 6696 h 32"/>
                <a:gd name="T82" fmla="*/ 2808 w 28"/>
                <a:gd name="T83" fmla="*/ 6696 h 32"/>
                <a:gd name="T84" fmla="*/ 2808 w 28"/>
                <a:gd name="T85" fmla="*/ 6480 h 32"/>
                <a:gd name="T86" fmla="*/ 3240 w 28"/>
                <a:gd name="T87" fmla="*/ 6696 h 32"/>
                <a:gd name="T88" fmla="*/ 3456 w 28"/>
                <a:gd name="T89" fmla="*/ 6696 h 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
                <a:gd name="T136" fmla="*/ 0 h 32"/>
                <a:gd name="T137" fmla="*/ 28 w 28"/>
                <a:gd name="T138" fmla="*/ 32 h 3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 h="32">
                  <a:moveTo>
                    <a:pt x="16" y="31"/>
                  </a:moveTo>
                  <a:lnTo>
                    <a:pt x="17" y="29"/>
                  </a:lnTo>
                  <a:lnTo>
                    <a:pt x="18" y="26"/>
                  </a:lnTo>
                  <a:lnTo>
                    <a:pt x="18" y="24"/>
                  </a:lnTo>
                  <a:lnTo>
                    <a:pt x="21" y="23"/>
                  </a:lnTo>
                  <a:lnTo>
                    <a:pt x="26" y="23"/>
                  </a:lnTo>
                  <a:lnTo>
                    <a:pt x="28" y="25"/>
                  </a:lnTo>
                  <a:lnTo>
                    <a:pt x="28" y="22"/>
                  </a:lnTo>
                  <a:lnTo>
                    <a:pt x="27" y="20"/>
                  </a:lnTo>
                  <a:lnTo>
                    <a:pt x="27" y="18"/>
                  </a:lnTo>
                  <a:lnTo>
                    <a:pt x="26" y="18"/>
                  </a:lnTo>
                  <a:lnTo>
                    <a:pt x="26" y="16"/>
                  </a:lnTo>
                  <a:lnTo>
                    <a:pt x="21" y="15"/>
                  </a:lnTo>
                  <a:lnTo>
                    <a:pt x="21" y="9"/>
                  </a:lnTo>
                  <a:lnTo>
                    <a:pt x="18" y="9"/>
                  </a:lnTo>
                  <a:lnTo>
                    <a:pt x="14" y="6"/>
                  </a:lnTo>
                  <a:lnTo>
                    <a:pt x="12" y="6"/>
                  </a:lnTo>
                  <a:lnTo>
                    <a:pt x="11" y="5"/>
                  </a:lnTo>
                  <a:lnTo>
                    <a:pt x="11" y="2"/>
                  </a:lnTo>
                  <a:lnTo>
                    <a:pt x="9" y="0"/>
                  </a:lnTo>
                  <a:lnTo>
                    <a:pt x="6" y="1"/>
                  </a:lnTo>
                  <a:lnTo>
                    <a:pt x="5" y="3"/>
                  </a:lnTo>
                  <a:lnTo>
                    <a:pt x="1" y="4"/>
                  </a:lnTo>
                  <a:lnTo>
                    <a:pt x="3" y="7"/>
                  </a:lnTo>
                  <a:lnTo>
                    <a:pt x="3" y="8"/>
                  </a:lnTo>
                  <a:lnTo>
                    <a:pt x="2" y="8"/>
                  </a:lnTo>
                  <a:lnTo>
                    <a:pt x="2" y="12"/>
                  </a:lnTo>
                  <a:lnTo>
                    <a:pt x="1" y="12"/>
                  </a:lnTo>
                  <a:lnTo>
                    <a:pt x="2" y="16"/>
                  </a:lnTo>
                  <a:lnTo>
                    <a:pt x="0" y="19"/>
                  </a:lnTo>
                  <a:lnTo>
                    <a:pt x="1" y="20"/>
                  </a:lnTo>
                  <a:lnTo>
                    <a:pt x="2" y="23"/>
                  </a:lnTo>
                  <a:lnTo>
                    <a:pt x="3" y="26"/>
                  </a:lnTo>
                  <a:lnTo>
                    <a:pt x="4" y="31"/>
                  </a:lnTo>
                  <a:lnTo>
                    <a:pt x="5" y="32"/>
                  </a:lnTo>
                  <a:lnTo>
                    <a:pt x="7" y="30"/>
                  </a:lnTo>
                  <a:lnTo>
                    <a:pt x="8" y="30"/>
                  </a:lnTo>
                  <a:lnTo>
                    <a:pt x="10" y="31"/>
                  </a:lnTo>
                  <a:lnTo>
                    <a:pt x="11" y="32"/>
                  </a:lnTo>
                  <a:lnTo>
                    <a:pt x="12" y="32"/>
                  </a:lnTo>
                  <a:lnTo>
                    <a:pt x="13" y="31"/>
                  </a:lnTo>
                  <a:lnTo>
                    <a:pt x="13" y="30"/>
                  </a:lnTo>
                  <a:lnTo>
                    <a:pt x="15" y="31"/>
                  </a:lnTo>
                  <a:lnTo>
                    <a:pt x="16" y="3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63" name="Freeform 1539"/>
            <p:cNvSpPr>
              <a:spLocks/>
            </p:cNvSpPr>
            <p:nvPr/>
          </p:nvSpPr>
          <p:spPr bwMode="auto">
            <a:xfrm>
              <a:off x="625" y="1494"/>
              <a:ext cx="534" cy="456"/>
            </a:xfrm>
            <a:custGeom>
              <a:avLst/>
              <a:gdLst>
                <a:gd name="T0" fmla="*/ 12312 w 89"/>
                <a:gd name="T1" fmla="*/ 1080 h 76"/>
                <a:gd name="T2" fmla="*/ 9936 w 89"/>
                <a:gd name="T3" fmla="*/ 864 h 76"/>
                <a:gd name="T4" fmla="*/ 7992 w 89"/>
                <a:gd name="T5" fmla="*/ 648 h 76"/>
                <a:gd name="T6" fmla="*/ 6912 w 89"/>
                <a:gd name="T7" fmla="*/ 432 h 76"/>
                <a:gd name="T8" fmla="*/ 5832 w 89"/>
                <a:gd name="T9" fmla="*/ 216 h 76"/>
                <a:gd name="T10" fmla="*/ 4536 w 89"/>
                <a:gd name="T11" fmla="*/ 432 h 76"/>
                <a:gd name="T12" fmla="*/ 2808 w 89"/>
                <a:gd name="T13" fmla="*/ 1080 h 76"/>
                <a:gd name="T14" fmla="*/ 864 w 89"/>
                <a:gd name="T15" fmla="*/ 2376 h 76"/>
                <a:gd name="T16" fmla="*/ 1944 w 89"/>
                <a:gd name="T17" fmla="*/ 3240 h 76"/>
                <a:gd name="T18" fmla="*/ 3024 w 89"/>
                <a:gd name="T19" fmla="*/ 3672 h 76"/>
                <a:gd name="T20" fmla="*/ 3672 w 89"/>
                <a:gd name="T21" fmla="*/ 3888 h 76"/>
                <a:gd name="T22" fmla="*/ 3456 w 89"/>
                <a:gd name="T23" fmla="*/ 4536 h 76"/>
                <a:gd name="T24" fmla="*/ 1944 w 89"/>
                <a:gd name="T25" fmla="*/ 4536 h 76"/>
                <a:gd name="T26" fmla="*/ 648 w 89"/>
                <a:gd name="T27" fmla="*/ 4536 h 76"/>
                <a:gd name="T28" fmla="*/ 432 w 89"/>
                <a:gd name="T29" fmla="*/ 5616 h 76"/>
                <a:gd name="T30" fmla="*/ 1080 w 89"/>
                <a:gd name="T31" fmla="*/ 6480 h 76"/>
                <a:gd name="T32" fmla="*/ 2808 w 89"/>
                <a:gd name="T33" fmla="*/ 6264 h 76"/>
                <a:gd name="T34" fmla="*/ 3456 w 89"/>
                <a:gd name="T35" fmla="*/ 6480 h 76"/>
                <a:gd name="T36" fmla="*/ 3024 w 89"/>
                <a:gd name="T37" fmla="*/ 7776 h 76"/>
                <a:gd name="T38" fmla="*/ 1512 w 89"/>
                <a:gd name="T39" fmla="*/ 8856 h 76"/>
                <a:gd name="T40" fmla="*/ 1296 w 89"/>
                <a:gd name="T41" fmla="*/ 10152 h 76"/>
                <a:gd name="T42" fmla="*/ 1944 w 89"/>
                <a:gd name="T43" fmla="*/ 11448 h 76"/>
                <a:gd name="T44" fmla="*/ 2808 w 89"/>
                <a:gd name="T45" fmla="*/ 11448 h 76"/>
                <a:gd name="T46" fmla="*/ 3888 w 89"/>
                <a:gd name="T47" fmla="*/ 12312 h 76"/>
                <a:gd name="T48" fmla="*/ 4752 w 89"/>
                <a:gd name="T49" fmla="*/ 12312 h 76"/>
                <a:gd name="T50" fmla="*/ 5616 w 89"/>
                <a:gd name="T51" fmla="*/ 12528 h 76"/>
                <a:gd name="T52" fmla="*/ 4104 w 89"/>
                <a:gd name="T53" fmla="*/ 14472 h 76"/>
                <a:gd name="T54" fmla="*/ 3024 w 89"/>
                <a:gd name="T55" fmla="*/ 15120 h 76"/>
                <a:gd name="T56" fmla="*/ 1728 w 89"/>
                <a:gd name="T57" fmla="*/ 15984 h 76"/>
                <a:gd name="T58" fmla="*/ 2376 w 89"/>
                <a:gd name="T59" fmla="*/ 15984 h 76"/>
                <a:gd name="T60" fmla="*/ 3456 w 89"/>
                <a:gd name="T61" fmla="*/ 15552 h 76"/>
                <a:gd name="T62" fmla="*/ 4752 w 89"/>
                <a:gd name="T63" fmla="*/ 14904 h 76"/>
                <a:gd name="T64" fmla="*/ 6480 w 89"/>
                <a:gd name="T65" fmla="*/ 13176 h 76"/>
                <a:gd name="T66" fmla="*/ 6912 w 89"/>
                <a:gd name="T67" fmla="*/ 12096 h 76"/>
                <a:gd name="T68" fmla="*/ 7776 w 89"/>
                <a:gd name="T69" fmla="*/ 11016 h 76"/>
                <a:gd name="T70" fmla="*/ 9288 w 89"/>
                <a:gd name="T71" fmla="*/ 10152 h 76"/>
                <a:gd name="T72" fmla="*/ 8208 w 89"/>
                <a:gd name="T73" fmla="*/ 11664 h 76"/>
                <a:gd name="T74" fmla="*/ 7992 w 89"/>
                <a:gd name="T75" fmla="*/ 11880 h 76"/>
                <a:gd name="T76" fmla="*/ 9936 w 89"/>
                <a:gd name="T77" fmla="*/ 10800 h 76"/>
                <a:gd name="T78" fmla="*/ 10368 w 89"/>
                <a:gd name="T79" fmla="*/ 10152 h 76"/>
                <a:gd name="T80" fmla="*/ 11448 w 89"/>
                <a:gd name="T81" fmla="*/ 10800 h 76"/>
                <a:gd name="T82" fmla="*/ 12744 w 89"/>
                <a:gd name="T83" fmla="*/ 11232 h 76"/>
                <a:gd name="T84" fmla="*/ 14256 w 89"/>
                <a:gd name="T85" fmla="*/ 11232 h 76"/>
                <a:gd name="T86" fmla="*/ 15984 w 89"/>
                <a:gd name="T87" fmla="*/ 12744 h 76"/>
                <a:gd name="T88" fmla="*/ 16416 w 89"/>
                <a:gd name="T89" fmla="*/ 12744 h 76"/>
                <a:gd name="T90" fmla="*/ 17280 w 89"/>
                <a:gd name="T91" fmla="*/ 13392 h 76"/>
                <a:gd name="T92" fmla="*/ 18144 w 89"/>
                <a:gd name="T93" fmla="*/ 15120 h 76"/>
                <a:gd name="T94" fmla="*/ 18576 w 89"/>
                <a:gd name="T95" fmla="*/ 15984 h 76"/>
                <a:gd name="T96" fmla="*/ 19224 w 89"/>
                <a:gd name="T97" fmla="*/ 14904 h 76"/>
                <a:gd name="T98" fmla="*/ 16848 w 89"/>
                <a:gd name="T99" fmla="*/ 11880 h 76"/>
                <a:gd name="T100" fmla="*/ 14688 w 89"/>
                <a:gd name="T101" fmla="*/ 11016 h 76"/>
                <a:gd name="T102" fmla="*/ 13608 w 89"/>
                <a:gd name="T103" fmla="*/ 1512 h 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76"/>
                <a:gd name="T158" fmla="*/ 89 w 89"/>
                <a:gd name="T159" fmla="*/ 76 h 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76">
                  <a:moveTo>
                    <a:pt x="63" y="7"/>
                  </a:moveTo>
                  <a:lnTo>
                    <a:pt x="60" y="6"/>
                  </a:lnTo>
                  <a:lnTo>
                    <a:pt x="59" y="5"/>
                  </a:lnTo>
                  <a:lnTo>
                    <a:pt x="57" y="5"/>
                  </a:lnTo>
                  <a:lnTo>
                    <a:pt x="54" y="5"/>
                  </a:lnTo>
                  <a:lnTo>
                    <a:pt x="51" y="4"/>
                  </a:lnTo>
                  <a:lnTo>
                    <a:pt x="49" y="4"/>
                  </a:lnTo>
                  <a:lnTo>
                    <a:pt x="49" y="5"/>
                  </a:lnTo>
                  <a:lnTo>
                    <a:pt x="46" y="4"/>
                  </a:lnTo>
                  <a:lnTo>
                    <a:pt x="44" y="3"/>
                  </a:lnTo>
                  <a:lnTo>
                    <a:pt x="42" y="3"/>
                  </a:lnTo>
                  <a:lnTo>
                    <a:pt x="40" y="3"/>
                  </a:lnTo>
                  <a:lnTo>
                    <a:pt x="38" y="4"/>
                  </a:lnTo>
                  <a:lnTo>
                    <a:pt x="37" y="3"/>
                  </a:lnTo>
                  <a:lnTo>
                    <a:pt x="38" y="3"/>
                  </a:lnTo>
                  <a:lnTo>
                    <a:pt x="36" y="2"/>
                  </a:lnTo>
                  <a:lnTo>
                    <a:pt x="34" y="2"/>
                  </a:lnTo>
                  <a:lnTo>
                    <a:pt x="32" y="2"/>
                  </a:lnTo>
                  <a:lnTo>
                    <a:pt x="31" y="1"/>
                  </a:lnTo>
                  <a:lnTo>
                    <a:pt x="29" y="1"/>
                  </a:lnTo>
                  <a:lnTo>
                    <a:pt x="29" y="2"/>
                  </a:lnTo>
                  <a:lnTo>
                    <a:pt x="28" y="2"/>
                  </a:lnTo>
                  <a:lnTo>
                    <a:pt x="27" y="1"/>
                  </a:lnTo>
                  <a:lnTo>
                    <a:pt x="29" y="0"/>
                  </a:lnTo>
                  <a:lnTo>
                    <a:pt x="28" y="0"/>
                  </a:lnTo>
                  <a:lnTo>
                    <a:pt x="26" y="0"/>
                  </a:lnTo>
                  <a:lnTo>
                    <a:pt x="24" y="2"/>
                  </a:lnTo>
                  <a:lnTo>
                    <a:pt x="21" y="2"/>
                  </a:lnTo>
                  <a:lnTo>
                    <a:pt x="18" y="3"/>
                  </a:lnTo>
                  <a:lnTo>
                    <a:pt x="16" y="4"/>
                  </a:lnTo>
                  <a:lnTo>
                    <a:pt x="15" y="4"/>
                  </a:lnTo>
                  <a:lnTo>
                    <a:pt x="13" y="5"/>
                  </a:lnTo>
                  <a:lnTo>
                    <a:pt x="12" y="6"/>
                  </a:lnTo>
                  <a:lnTo>
                    <a:pt x="11" y="9"/>
                  </a:lnTo>
                  <a:lnTo>
                    <a:pt x="9" y="10"/>
                  </a:lnTo>
                  <a:lnTo>
                    <a:pt x="4" y="10"/>
                  </a:lnTo>
                  <a:lnTo>
                    <a:pt x="4" y="11"/>
                  </a:lnTo>
                  <a:lnTo>
                    <a:pt x="3" y="12"/>
                  </a:lnTo>
                  <a:lnTo>
                    <a:pt x="4" y="12"/>
                  </a:lnTo>
                  <a:lnTo>
                    <a:pt x="5" y="13"/>
                  </a:lnTo>
                  <a:lnTo>
                    <a:pt x="7" y="13"/>
                  </a:lnTo>
                  <a:lnTo>
                    <a:pt x="9" y="15"/>
                  </a:lnTo>
                  <a:lnTo>
                    <a:pt x="10" y="16"/>
                  </a:lnTo>
                  <a:lnTo>
                    <a:pt x="11" y="17"/>
                  </a:lnTo>
                  <a:lnTo>
                    <a:pt x="12" y="17"/>
                  </a:lnTo>
                  <a:lnTo>
                    <a:pt x="14" y="17"/>
                  </a:lnTo>
                  <a:lnTo>
                    <a:pt x="15" y="17"/>
                  </a:lnTo>
                  <a:lnTo>
                    <a:pt x="14" y="18"/>
                  </a:lnTo>
                  <a:lnTo>
                    <a:pt x="16" y="19"/>
                  </a:lnTo>
                  <a:lnTo>
                    <a:pt x="17" y="18"/>
                  </a:lnTo>
                  <a:lnTo>
                    <a:pt x="19" y="18"/>
                  </a:lnTo>
                  <a:lnTo>
                    <a:pt x="20" y="19"/>
                  </a:lnTo>
                  <a:lnTo>
                    <a:pt x="19" y="20"/>
                  </a:lnTo>
                  <a:lnTo>
                    <a:pt x="17" y="20"/>
                  </a:lnTo>
                  <a:lnTo>
                    <a:pt x="16" y="21"/>
                  </a:lnTo>
                  <a:lnTo>
                    <a:pt x="15" y="21"/>
                  </a:lnTo>
                  <a:lnTo>
                    <a:pt x="14" y="22"/>
                  </a:lnTo>
                  <a:lnTo>
                    <a:pt x="12" y="21"/>
                  </a:lnTo>
                  <a:lnTo>
                    <a:pt x="9" y="22"/>
                  </a:lnTo>
                  <a:lnTo>
                    <a:pt x="9" y="21"/>
                  </a:lnTo>
                  <a:lnTo>
                    <a:pt x="10" y="20"/>
                  </a:lnTo>
                  <a:lnTo>
                    <a:pt x="7" y="20"/>
                  </a:lnTo>
                  <a:lnTo>
                    <a:pt x="5" y="20"/>
                  </a:lnTo>
                  <a:lnTo>
                    <a:pt x="5" y="21"/>
                  </a:lnTo>
                  <a:lnTo>
                    <a:pt x="3" y="21"/>
                  </a:lnTo>
                  <a:lnTo>
                    <a:pt x="3" y="23"/>
                  </a:lnTo>
                  <a:lnTo>
                    <a:pt x="2" y="23"/>
                  </a:lnTo>
                  <a:lnTo>
                    <a:pt x="0" y="24"/>
                  </a:lnTo>
                  <a:lnTo>
                    <a:pt x="2" y="26"/>
                  </a:lnTo>
                  <a:lnTo>
                    <a:pt x="4" y="26"/>
                  </a:lnTo>
                  <a:lnTo>
                    <a:pt x="5" y="26"/>
                  </a:lnTo>
                  <a:lnTo>
                    <a:pt x="4" y="27"/>
                  </a:lnTo>
                  <a:lnTo>
                    <a:pt x="2" y="27"/>
                  </a:lnTo>
                  <a:lnTo>
                    <a:pt x="5" y="30"/>
                  </a:lnTo>
                  <a:lnTo>
                    <a:pt x="7" y="30"/>
                  </a:lnTo>
                  <a:lnTo>
                    <a:pt x="9" y="29"/>
                  </a:lnTo>
                  <a:lnTo>
                    <a:pt x="10" y="30"/>
                  </a:lnTo>
                  <a:lnTo>
                    <a:pt x="12" y="30"/>
                  </a:lnTo>
                  <a:lnTo>
                    <a:pt x="13" y="29"/>
                  </a:lnTo>
                  <a:lnTo>
                    <a:pt x="14" y="29"/>
                  </a:lnTo>
                  <a:lnTo>
                    <a:pt x="15" y="28"/>
                  </a:lnTo>
                  <a:lnTo>
                    <a:pt x="17" y="29"/>
                  </a:lnTo>
                  <a:lnTo>
                    <a:pt x="17" y="30"/>
                  </a:lnTo>
                  <a:lnTo>
                    <a:pt x="16" y="30"/>
                  </a:lnTo>
                  <a:lnTo>
                    <a:pt x="15" y="30"/>
                  </a:lnTo>
                  <a:lnTo>
                    <a:pt x="17" y="32"/>
                  </a:lnTo>
                  <a:lnTo>
                    <a:pt x="17" y="34"/>
                  </a:lnTo>
                  <a:lnTo>
                    <a:pt x="15" y="36"/>
                  </a:lnTo>
                  <a:lnTo>
                    <a:pt x="14" y="36"/>
                  </a:lnTo>
                  <a:lnTo>
                    <a:pt x="12" y="37"/>
                  </a:lnTo>
                  <a:lnTo>
                    <a:pt x="10" y="38"/>
                  </a:lnTo>
                  <a:lnTo>
                    <a:pt x="9" y="37"/>
                  </a:lnTo>
                  <a:lnTo>
                    <a:pt x="7" y="39"/>
                  </a:lnTo>
                  <a:lnTo>
                    <a:pt x="7" y="41"/>
                  </a:lnTo>
                  <a:lnTo>
                    <a:pt x="6" y="41"/>
                  </a:lnTo>
                  <a:lnTo>
                    <a:pt x="5" y="44"/>
                  </a:lnTo>
                  <a:lnTo>
                    <a:pt x="5" y="46"/>
                  </a:lnTo>
                  <a:lnTo>
                    <a:pt x="6" y="47"/>
                  </a:lnTo>
                  <a:lnTo>
                    <a:pt x="7" y="47"/>
                  </a:lnTo>
                  <a:lnTo>
                    <a:pt x="7" y="48"/>
                  </a:lnTo>
                  <a:lnTo>
                    <a:pt x="7" y="50"/>
                  </a:lnTo>
                  <a:lnTo>
                    <a:pt x="6" y="50"/>
                  </a:lnTo>
                  <a:lnTo>
                    <a:pt x="9" y="53"/>
                  </a:lnTo>
                  <a:lnTo>
                    <a:pt x="11" y="53"/>
                  </a:lnTo>
                  <a:lnTo>
                    <a:pt x="13" y="52"/>
                  </a:lnTo>
                  <a:lnTo>
                    <a:pt x="13" y="51"/>
                  </a:lnTo>
                  <a:lnTo>
                    <a:pt x="13" y="53"/>
                  </a:lnTo>
                  <a:lnTo>
                    <a:pt x="14" y="54"/>
                  </a:lnTo>
                  <a:lnTo>
                    <a:pt x="14" y="57"/>
                  </a:lnTo>
                  <a:lnTo>
                    <a:pt x="14" y="58"/>
                  </a:lnTo>
                  <a:lnTo>
                    <a:pt x="15" y="58"/>
                  </a:lnTo>
                  <a:lnTo>
                    <a:pt x="18" y="57"/>
                  </a:lnTo>
                  <a:lnTo>
                    <a:pt x="19" y="58"/>
                  </a:lnTo>
                  <a:lnTo>
                    <a:pt x="20" y="59"/>
                  </a:lnTo>
                  <a:lnTo>
                    <a:pt x="21" y="59"/>
                  </a:lnTo>
                  <a:lnTo>
                    <a:pt x="22" y="57"/>
                  </a:lnTo>
                  <a:lnTo>
                    <a:pt x="23" y="58"/>
                  </a:lnTo>
                  <a:lnTo>
                    <a:pt x="24" y="58"/>
                  </a:lnTo>
                  <a:lnTo>
                    <a:pt x="26" y="57"/>
                  </a:lnTo>
                  <a:lnTo>
                    <a:pt x="26" y="58"/>
                  </a:lnTo>
                  <a:lnTo>
                    <a:pt x="24" y="61"/>
                  </a:lnTo>
                  <a:lnTo>
                    <a:pt x="24" y="63"/>
                  </a:lnTo>
                  <a:lnTo>
                    <a:pt x="23" y="64"/>
                  </a:lnTo>
                  <a:lnTo>
                    <a:pt x="21" y="66"/>
                  </a:lnTo>
                  <a:lnTo>
                    <a:pt x="19" y="67"/>
                  </a:lnTo>
                  <a:lnTo>
                    <a:pt x="18" y="69"/>
                  </a:lnTo>
                  <a:lnTo>
                    <a:pt x="18" y="70"/>
                  </a:lnTo>
                  <a:lnTo>
                    <a:pt x="17" y="70"/>
                  </a:lnTo>
                  <a:lnTo>
                    <a:pt x="16" y="70"/>
                  </a:lnTo>
                  <a:lnTo>
                    <a:pt x="14" y="70"/>
                  </a:lnTo>
                  <a:lnTo>
                    <a:pt x="13" y="72"/>
                  </a:lnTo>
                  <a:lnTo>
                    <a:pt x="12" y="73"/>
                  </a:lnTo>
                  <a:lnTo>
                    <a:pt x="11" y="74"/>
                  </a:lnTo>
                  <a:lnTo>
                    <a:pt x="10" y="74"/>
                  </a:lnTo>
                  <a:lnTo>
                    <a:pt x="8" y="74"/>
                  </a:lnTo>
                  <a:lnTo>
                    <a:pt x="8" y="76"/>
                  </a:lnTo>
                  <a:lnTo>
                    <a:pt x="9" y="76"/>
                  </a:lnTo>
                  <a:lnTo>
                    <a:pt x="11" y="75"/>
                  </a:lnTo>
                  <a:lnTo>
                    <a:pt x="11" y="74"/>
                  </a:lnTo>
                  <a:lnTo>
                    <a:pt x="12" y="74"/>
                  </a:lnTo>
                  <a:lnTo>
                    <a:pt x="14" y="73"/>
                  </a:lnTo>
                  <a:lnTo>
                    <a:pt x="14" y="71"/>
                  </a:lnTo>
                  <a:lnTo>
                    <a:pt x="15" y="72"/>
                  </a:lnTo>
                  <a:lnTo>
                    <a:pt x="16" y="72"/>
                  </a:lnTo>
                  <a:lnTo>
                    <a:pt x="17" y="72"/>
                  </a:lnTo>
                  <a:lnTo>
                    <a:pt x="19" y="71"/>
                  </a:lnTo>
                  <a:lnTo>
                    <a:pt x="20" y="70"/>
                  </a:lnTo>
                  <a:lnTo>
                    <a:pt x="22" y="69"/>
                  </a:lnTo>
                  <a:lnTo>
                    <a:pt x="26" y="66"/>
                  </a:lnTo>
                  <a:lnTo>
                    <a:pt x="27" y="65"/>
                  </a:lnTo>
                  <a:lnTo>
                    <a:pt x="27" y="64"/>
                  </a:lnTo>
                  <a:lnTo>
                    <a:pt x="29" y="62"/>
                  </a:lnTo>
                  <a:lnTo>
                    <a:pt x="30" y="61"/>
                  </a:lnTo>
                  <a:lnTo>
                    <a:pt x="32" y="60"/>
                  </a:lnTo>
                  <a:lnTo>
                    <a:pt x="32" y="59"/>
                  </a:lnTo>
                  <a:lnTo>
                    <a:pt x="34" y="58"/>
                  </a:lnTo>
                  <a:lnTo>
                    <a:pt x="33" y="56"/>
                  </a:lnTo>
                  <a:lnTo>
                    <a:pt x="32" y="56"/>
                  </a:lnTo>
                  <a:lnTo>
                    <a:pt x="32" y="55"/>
                  </a:lnTo>
                  <a:lnTo>
                    <a:pt x="33" y="54"/>
                  </a:lnTo>
                  <a:lnTo>
                    <a:pt x="35" y="54"/>
                  </a:lnTo>
                  <a:lnTo>
                    <a:pt x="36" y="52"/>
                  </a:lnTo>
                  <a:lnTo>
                    <a:pt x="36" y="51"/>
                  </a:lnTo>
                  <a:lnTo>
                    <a:pt x="40" y="46"/>
                  </a:lnTo>
                  <a:lnTo>
                    <a:pt x="41" y="46"/>
                  </a:lnTo>
                  <a:lnTo>
                    <a:pt x="42" y="45"/>
                  </a:lnTo>
                  <a:lnTo>
                    <a:pt x="43" y="45"/>
                  </a:lnTo>
                  <a:lnTo>
                    <a:pt x="43" y="47"/>
                  </a:lnTo>
                  <a:lnTo>
                    <a:pt x="41" y="47"/>
                  </a:lnTo>
                  <a:lnTo>
                    <a:pt x="39" y="49"/>
                  </a:lnTo>
                  <a:lnTo>
                    <a:pt x="39" y="50"/>
                  </a:lnTo>
                  <a:lnTo>
                    <a:pt x="38" y="53"/>
                  </a:lnTo>
                  <a:lnTo>
                    <a:pt x="38" y="54"/>
                  </a:lnTo>
                  <a:lnTo>
                    <a:pt x="38" y="53"/>
                  </a:lnTo>
                  <a:lnTo>
                    <a:pt x="39" y="54"/>
                  </a:lnTo>
                  <a:lnTo>
                    <a:pt x="38" y="54"/>
                  </a:lnTo>
                  <a:lnTo>
                    <a:pt x="38" y="55"/>
                  </a:lnTo>
                  <a:lnTo>
                    <a:pt x="37" y="55"/>
                  </a:lnTo>
                  <a:lnTo>
                    <a:pt x="39" y="55"/>
                  </a:lnTo>
                  <a:lnTo>
                    <a:pt x="42" y="54"/>
                  </a:lnTo>
                  <a:lnTo>
                    <a:pt x="43" y="52"/>
                  </a:lnTo>
                  <a:lnTo>
                    <a:pt x="45" y="52"/>
                  </a:lnTo>
                  <a:lnTo>
                    <a:pt x="46" y="50"/>
                  </a:lnTo>
                  <a:lnTo>
                    <a:pt x="46" y="49"/>
                  </a:lnTo>
                  <a:lnTo>
                    <a:pt x="45" y="48"/>
                  </a:lnTo>
                  <a:lnTo>
                    <a:pt x="47" y="47"/>
                  </a:lnTo>
                  <a:lnTo>
                    <a:pt x="48" y="47"/>
                  </a:lnTo>
                  <a:lnTo>
                    <a:pt x="47" y="48"/>
                  </a:lnTo>
                  <a:lnTo>
                    <a:pt x="48" y="48"/>
                  </a:lnTo>
                  <a:lnTo>
                    <a:pt x="50" y="47"/>
                  </a:lnTo>
                  <a:lnTo>
                    <a:pt x="50" y="48"/>
                  </a:lnTo>
                  <a:lnTo>
                    <a:pt x="53" y="50"/>
                  </a:lnTo>
                  <a:lnTo>
                    <a:pt x="54" y="49"/>
                  </a:lnTo>
                  <a:lnTo>
                    <a:pt x="54" y="50"/>
                  </a:lnTo>
                  <a:lnTo>
                    <a:pt x="55" y="52"/>
                  </a:lnTo>
                  <a:lnTo>
                    <a:pt x="58" y="52"/>
                  </a:lnTo>
                  <a:lnTo>
                    <a:pt x="59" y="52"/>
                  </a:lnTo>
                  <a:lnTo>
                    <a:pt x="60" y="52"/>
                  </a:lnTo>
                  <a:lnTo>
                    <a:pt x="62" y="52"/>
                  </a:lnTo>
                  <a:lnTo>
                    <a:pt x="63" y="53"/>
                  </a:lnTo>
                  <a:lnTo>
                    <a:pt x="65" y="53"/>
                  </a:lnTo>
                  <a:lnTo>
                    <a:pt x="66" y="52"/>
                  </a:lnTo>
                  <a:lnTo>
                    <a:pt x="66" y="55"/>
                  </a:lnTo>
                  <a:lnTo>
                    <a:pt x="69" y="56"/>
                  </a:lnTo>
                  <a:lnTo>
                    <a:pt x="70" y="58"/>
                  </a:lnTo>
                  <a:lnTo>
                    <a:pt x="71" y="59"/>
                  </a:lnTo>
                  <a:lnTo>
                    <a:pt x="74" y="59"/>
                  </a:lnTo>
                  <a:lnTo>
                    <a:pt x="73" y="58"/>
                  </a:lnTo>
                  <a:lnTo>
                    <a:pt x="74" y="58"/>
                  </a:lnTo>
                  <a:lnTo>
                    <a:pt x="75" y="59"/>
                  </a:lnTo>
                  <a:lnTo>
                    <a:pt x="76" y="59"/>
                  </a:lnTo>
                  <a:lnTo>
                    <a:pt x="76" y="57"/>
                  </a:lnTo>
                  <a:lnTo>
                    <a:pt x="77" y="58"/>
                  </a:lnTo>
                  <a:lnTo>
                    <a:pt x="78" y="59"/>
                  </a:lnTo>
                  <a:lnTo>
                    <a:pt x="79" y="59"/>
                  </a:lnTo>
                  <a:lnTo>
                    <a:pt x="80" y="62"/>
                  </a:lnTo>
                  <a:lnTo>
                    <a:pt x="81" y="65"/>
                  </a:lnTo>
                  <a:lnTo>
                    <a:pt x="82" y="66"/>
                  </a:lnTo>
                  <a:lnTo>
                    <a:pt x="83" y="66"/>
                  </a:lnTo>
                  <a:lnTo>
                    <a:pt x="83" y="68"/>
                  </a:lnTo>
                  <a:lnTo>
                    <a:pt x="84" y="70"/>
                  </a:lnTo>
                  <a:lnTo>
                    <a:pt x="84" y="71"/>
                  </a:lnTo>
                  <a:lnTo>
                    <a:pt x="85" y="72"/>
                  </a:lnTo>
                  <a:lnTo>
                    <a:pt x="86" y="72"/>
                  </a:lnTo>
                  <a:lnTo>
                    <a:pt x="86" y="74"/>
                  </a:lnTo>
                  <a:lnTo>
                    <a:pt x="87" y="74"/>
                  </a:lnTo>
                  <a:lnTo>
                    <a:pt x="88" y="74"/>
                  </a:lnTo>
                  <a:lnTo>
                    <a:pt x="89" y="73"/>
                  </a:lnTo>
                  <a:lnTo>
                    <a:pt x="88" y="71"/>
                  </a:lnTo>
                  <a:lnTo>
                    <a:pt x="89" y="69"/>
                  </a:lnTo>
                  <a:lnTo>
                    <a:pt x="86" y="67"/>
                  </a:lnTo>
                  <a:lnTo>
                    <a:pt x="84" y="65"/>
                  </a:lnTo>
                  <a:lnTo>
                    <a:pt x="81" y="59"/>
                  </a:lnTo>
                  <a:lnTo>
                    <a:pt x="80" y="58"/>
                  </a:lnTo>
                  <a:lnTo>
                    <a:pt x="78" y="55"/>
                  </a:lnTo>
                  <a:lnTo>
                    <a:pt x="76" y="53"/>
                  </a:lnTo>
                  <a:lnTo>
                    <a:pt x="74" y="54"/>
                  </a:lnTo>
                  <a:lnTo>
                    <a:pt x="73" y="56"/>
                  </a:lnTo>
                  <a:lnTo>
                    <a:pt x="71" y="56"/>
                  </a:lnTo>
                  <a:lnTo>
                    <a:pt x="68" y="51"/>
                  </a:lnTo>
                  <a:lnTo>
                    <a:pt x="67" y="49"/>
                  </a:lnTo>
                  <a:lnTo>
                    <a:pt x="66" y="50"/>
                  </a:lnTo>
                  <a:lnTo>
                    <a:pt x="65" y="51"/>
                  </a:lnTo>
                  <a:lnTo>
                    <a:pt x="63" y="50"/>
                  </a:lnTo>
                  <a:lnTo>
                    <a:pt x="63"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64" name="Freeform 1540"/>
            <p:cNvSpPr>
              <a:spLocks/>
            </p:cNvSpPr>
            <p:nvPr/>
          </p:nvSpPr>
          <p:spPr bwMode="auto">
            <a:xfrm>
              <a:off x="625" y="1494"/>
              <a:ext cx="534" cy="456"/>
            </a:xfrm>
            <a:custGeom>
              <a:avLst/>
              <a:gdLst>
                <a:gd name="T0" fmla="*/ 12312 w 89"/>
                <a:gd name="T1" fmla="*/ 1080 h 76"/>
                <a:gd name="T2" fmla="*/ 9936 w 89"/>
                <a:gd name="T3" fmla="*/ 864 h 76"/>
                <a:gd name="T4" fmla="*/ 7992 w 89"/>
                <a:gd name="T5" fmla="*/ 648 h 76"/>
                <a:gd name="T6" fmla="*/ 6912 w 89"/>
                <a:gd name="T7" fmla="*/ 432 h 76"/>
                <a:gd name="T8" fmla="*/ 5832 w 89"/>
                <a:gd name="T9" fmla="*/ 216 h 76"/>
                <a:gd name="T10" fmla="*/ 4536 w 89"/>
                <a:gd name="T11" fmla="*/ 432 h 76"/>
                <a:gd name="T12" fmla="*/ 2808 w 89"/>
                <a:gd name="T13" fmla="*/ 1080 h 76"/>
                <a:gd name="T14" fmla="*/ 864 w 89"/>
                <a:gd name="T15" fmla="*/ 2376 h 76"/>
                <a:gd name="T16" fmla="*/ 1944 w 89"/>
                <a:gd name="T17" fmla="*/ 3240 h 76"/>
                <a:gd name="T18" fmla="*/ 3024 w 89"/>
                <a:gd name="T19" fmla="*/ 3672 h 76"/>
                <a:gd name="T20" fmla="*/ 3672 w 89"/>
                <a:gd name="T21" fmla="*/ 3888 h 76"/>
                <a:gd name="T22" fmla="*/ 3456 w 89"/>
                <a:gd name="T23" fmla="*/ 4536 h 76"/>
                <a:gd name="T24" fmla="*/ 1944 w 89"/>
                <a:gd name="T25" fmla="*/ 4536 h 76"/>
                <a:gd name="T26" fmla="*/ 648 w 89"/>
                <a:gd name="T27" fmla="*/ 4536 h 76"/>
                <a:gd name="T28" fmla="*/ 432 w 89"/>
                <a:gd name="T29" fmla="*/ 5616 h 76"/>
                <a:gd name="T30" fmla="*/ 1080 w 89"/>
                <a:gd name="T31" fmla="*/ 6480 h 76"/>
                <a:gd name="T32" fmla="*/ 2808 w 89"/>
                <a:gd name="T33" fmla="*/ 6264 h 76"/>
                <a:gd name="T34" fmla="*/ 3456 w 89"/>
                <a:gd name="T35" fmla="*/ 6480 h 76"/>
                <a:gd name="T36" fmla="*/ 3024 w 89"/>
                <a:gd name="T37" fmla="*/ 7776 h 76"/>
                <a:gd name="T38" fmla="*/ 1512 w 89"/>
                <a:gd name="T39" fmla="*/ 8856 h 76"/>
                <a:gd name="T40" fmla="*/ 1296 w 89"/>
                <a:gd name="T41" fmla="*/ 10152 h 76"/>
                <a:gd name="T42" fmla="*/ 1944 w 89"/>
                <a:gd name="T43" fmla="*/ 11448 h 76"/>
                <a:gd name="T44" fmla="*/ 2808 w 89"/>
                <a:gd name="T45" fmla="*/ 11448 h 76"/>
                <a:gd name="T46" fmla="*/ 3888 w 89"/>
                <a:gd name="T47" fmla="*/ 12312 h 76"/>
                <a:gd name="T48" fmla="*/ 4752 w 89"/>
                <a:gd name="T49" fmla="*/ 12312 h 76"/>
                <a:gd name="T50" fmla="*/ 5616 w 89"/>
                <a:gd name="T51" fmla="*/ 12528 h 76"/>
                <a:gd name="T52" fmla="*/ 4104 w 89"/>
                <a:gd name="T53" fmla="*/ 14472 h 76"/>
                <a:gd name="T54" fmla="*/ 3024 w 89"/>
                <a:gd name="T55" fmla="*/ 15120 h 76"/>
                <a:gd name="T56" fmla="*/ 1728 w 89"/>
                <a:gd name="T57" fmla="*/ 15984 h 76"/>
                <a:gd name="T58" fmla="*/ 2376 w 89"/>
                <a:gd name="T59" fmla="*/ 15984 h 76"/>
                <a:gd name="T60" fmla="*/ 3456 w 89"/>
                <a:gd name="T61" fmla="*/ 15552 h 76"/>
                <a:gd name="T62" fmla="*/ 4752 w 89"/>
                <a:gd name="T63" fmla="*/ 14904 h 76"/>
                <a:gd name="T64" fmla="*/ 6480 w 89"/>
                <a:gd name="T65" fmla="*/ 13176 h 76"/>
                <a:gd name="T66" fmla="*/ 6912 w 89"/>
                <a:gd name="T67" fmla="*/ 12096 h 76"/>
                <a:gd name="T68" fmla="*/ 7776 w 89"/>
                <a:gd name="T69" fmla="*/ 11016 h 76"/>
                <a:gd name="T70" fmla="*/ 9288 w 89"/>
                <a:gd name="T71" fmla="*/ 10152 h 76"/>
                <a:gd name="T72" fmla="*/ 8208 w 89"/>
                <a:gd name="T73" fmla="*/ 11664 h 76"/>
                <a:gd name="T74" fmla="*/ 7992 w 89"/>
                <a:gd name="T75" fmla="*/ 11880 h 76"/>
                <a:gd name="T76" fmla="*/ 9936 w 89"/>
                <a:gd name="T77" fmla="*/ 10800 h 76"/>
                <a:gd name="T78" fmla="*/ 10368 w 89"/>
                <a:gd name="T79" fmla="*/ 10152 h 76"/>
                <a:gd name="T80" fmla="*/ 11448 w 89"/>
                <a:gd name="T81" fmla="*/ 10800 h 76"/>
                <a:gd name="T82" fmla="*/ 12744 w 89"/>
                <a:gd name="T83" fmla="*/ 11232 h 76"/>
                <a:gd name="T84" fmla="*/ 14256 w 89"/>
                <a:gd name="T85" fmla="*/ 11232 h 76"/>
                <a:gd name="T86" fmla="*/ 15984 w 89"/>
                <a:gd name="T87" fmla="*/ 12744 h 76"/>
                <a:gd name="T88" fmla="*/ 16416 w 89"/>
                <a:gd name="T89" fmla="*/ 12744 h 76"/>
                <a:gd name="T90" fmla="*/ 17280 w 89"/>
                <a:gd name="T91" fmla="*/ 13392 h 76"/>
                <a:gd name="T92" fmla="*/ 18144 w 89"/>
                <a:gd name="T93" fmla="*/ 15120 h 76"/>
                <a:gd name="T94" fmla="*/ 18576 w 89"/>
                <a:gd name="T95" fmla="*/ 15984 h 76"/>
                <a:gd name="T96" fmla="*/ 19224 w 89"/>
                <a:gd name="T97" fmla="*/ 14904 h 76"/>
                <a:gd name="T98" fmla="*/ 16848 w 89"/>
                <a:gd name="T99" fmla="*/ 11880 h 76"/>
                <a:gd name="T100" fmla="*/ 14688 w 89"/>
                <a:gd name="T101" fmla="*/ 11016 h 76"/>
                <a:gd name="T102" fmla="*/ 13608 w 89"/>
                <a:gd name="T103" fmla="*/ 1512 h 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76"/>
                <a:gd name="T158" fmla="*/ 89 w 89"/>
                <a:gd name="T159" fmla="*/ 76 h 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76">
                  <a:moveTo>
                    <a:pt x="63" y="7"/>
                  </a:moveTo>
                  <a:lnTo>
                    <a:pt x="60" y="6"/>
                  </a:lnTo>
                  <a:lnTo>
                    <a:pt x="59" y="5"/>
                  </a:lnTo>
                  <a:lnTo>
                    <a:pt x="57" y="5"/>
                  </a:lnTo>
                  <a:lnTo>
                    <a:pt x="54" y="5"/>
                  </a:lnTo>
                  <a:lnTo>
                    <a:pt x="51" y="4"/>
                  </a:lnTo>
                  <a:lnTo>
                    <a:pt x="49" y="4"/>
                  </a:lnTo>
                  <a:lnTo>
                    <a:pt x="49" y="5"/>
                  </a:lnTo>
                  <a:lnTo>
                    <a:pt x="46" y="4"/>
                  </a:lnTo>
                  <a:lnTo>
                    <a:pt x="44" y="3"/>
                  </a:lnTo>
                  <a:lnTo>
                    <a:pt x="42" y="3"/>
                  </a:lnTo>
                  <a:lnTo>
                    <a:pt x="40" y="3"/>
                  </a:lnTo>
                  <a:lnTo>
                    <a:pt x="38" y="4"/>
                  </a:lnTo>
                  <a:lnTo>
                    <a:pt x="37" y="3"/>
                  </a:lnTo>
                  <a:lnTo>
                    <a:pt x="38" y="3"/>
                  </a:lnTo>
                  <a:lnTo>
                    <a:pt x="36" y="2"/>
                  </a:lnTo>
                  <a:lnTo>
                    <a:pt x="34" y="2"/>
                  </a:lnTo>
                  <a:lnTo>
                    <a:pt x="32" y="2"/>
                  </a:lnTo>
                  <a:lnTo>
                    <a:pt x="31" y="1"/>
                  </a:lnTo>
                  <a:lnTo>
                    <a:pt x="29" y="1"/>
                  </a:lnTo>
                  <a:lnTo>
                    <a:pt x="29" y="2"/>
                  </a:lnTo>
                  <a:lnTo>
                    <a:pt x="28" y="2"/>
                  </a:lnTo>
                  <a:lnTo>
                    <a:pt x="27" y="1"/>
                  </a:lnTo>
                  <a:lnTo>
                    <a:pt x="29" y="0"/>
                  </a:lnTo>
                  <a:lnTo>
                    <a:pt x="28" y="0"/>
                  </a:lnTo>
                  <a:lnTo>
                    <a:pt x="26" y="0"/>
                  </a:lnTo>
                  <a:lnTo>
                    <a:pt x="24" y="2"/>
                  </a:lnTo>
                  <a:lnTo>
                    <a:pt x="21" y="2"/>
                  </a:lnTo>
                  <a:lnTo>
                    <a:pt x="18" y="3"/>
                  </a:lnTo>
                  <a:lnTo>
                    <a:pt x="16" y="4"/>
                  </a:lnTo>
                  <a:lnTo>
                    <a:pt x="15" y="4"/>
                  </a:lnTo>
                  <a:lnTo>
                    <a:pt x="13" y="5"/>
                  </a:lnTo>
                  <a:lnTo>
                    <a:pt x="12" y="6"/>
                  </a:lnTo>
                  <a:lnTo>
                    <a:pt x="11" y="9"/>
                  </a:lnTo>
                  <a:lnTo>
                    <a:pt x="9" y="10"/>
                  </a:lnTo>
                  <a:lnTo>
                    <a:pt x="4" y="10"/>
                  </a:lnTo>
                  <a:lnTo>
                    <a:pt x="4" y="11"/>
                  </a:lnTo>
                  <a:lnTo>
                    <a:pt x="3" y="12"/>
                  </a:lnTo>
                  <a:lnTo>
                    <a:pt x="4" y="12"/>
                  </a:lnTo>
                  <a:lnTo>
                    <a:pt x="5" y="13"/>
                  </a:lnTo>
                  <a:lnTo>
                    <a:pt x="7" y="13"/>
                  </a:lnTo>
                  <a:lnTo>
                    <a:pt x="9" y="15"/>
                  </a:lnTo>
                  <a:lnTo>
                    <a:pt x="10" y="16"/>
                  </a:lnTo>
                  <a:lnTo>
                    <a:pt x="11" y="17"/>
                  </a:lnTo>
                  <a:lnTo>
                    <a:pt x="12" y="17"/>
                  </a:lnTo>
                  <a:lnTo>
                    <a:pt x="14" y="17"/>
                  </a:lnTo>
                  <a:lnTo>
                    <a:pt x="15" y="17"/>
                  </a:lnTo>
                  <a:lnTo>
                    <a:pt x="14" y="18"/>
                  </a:lnTo>
                  <a:lnTo>
                    <a:pt x="16" y="19"/>
                  </a:lnTo>
                  <a:lnTo>
                    <a:pt x="17" y="18"/>
                  </a:lnTo>
                  <a:lnTo>
                    <a:pt x="19" y="18"/>
                  </a:lnTo>
                  <a:lnTo>
                    <a:pt x="20" y="19"/>
                  </a:lnTo>
                  <a:lnTo>
                    <a:pt x="19" y="20"/>
                  </a:lnTo>
                  <a:lnTo>
                    <a:pt x="17" y="20"/>
                  </a:lnTo>
                  <a:lnTo>
                    <a:pt x="16" y="21"/>
                  </a:lnTo>
                  <a:lnTo>
                    <a:pt x="15" y="21"/>
                  </a:lnTo>
                  <a:lnTo>
                    <a:pt x="14" y="22"/>
                  </a:lnTo>
                  <a:lnTo>
                    <a:pt x="12" y="21"/>
                  </a:lnTo>
                  <a:lnTo>
                    <a:pt x="9" y="22"/>
                  </a:lnTo>
                  <a:lnTo>
                    <a:pt x="9" y="21"/>
                  </a:lnTo>
                  <a:lnTo>
                    <a:pt x="10" y="20"/>
                  </a:lnTo>
                  <a:lnTo>
                    <a:pt x="7" y="20"/>
                  </a:lnTo>
                  <a:lnTo>
                    <a:pt x="5" y="20"/>
                  </a:lnTo>
                  <a:lnTo>
                    <a:pt x="5" y="21"/>
                  </a:lnTo>
                  <a:lnTo>
                    <a:pt x="3" y="21"/>
                  </a:lnTo>
                  <a:lnTo>
                    <a:pt x="3" y="23"/>
                  </a:lnTo>
                  <a:lnTo>
                    <a:pt x="2" y="23"/>
                  </a:lnTo>
                  <a:lnTo>
                    <a:pt x="0" y="24"/>
                  </a:lnTo>
                  <a:lnTo>
                    <a:pt x="2" y="26"/>
                  </a:lnTo>
                  <a:lnTo>
                    <a:pt x="4" y="26"/>
                  </a:lnTo>
                  <a:lnTo>
                    <a:pt x="5" y="26"/>
                  </a:lnTo>
                  <a:lnTo>
                    <a:pt x="4" y="27"/>
                  </a:lnTo>
                  <a:lnTo>
                    <a:pt x="2" y="27"/>
                  </a:lnTo>
                  <a:lnTo>
                    <a:pt x="5" y="30"/>
                  </a:lnTo>
                  <a:lnTo>
                    <a:pt x="7" y="30"/>
                  </a:lnTo>
                  <a:lnTo>
                    <a:pt x="9" y="29"/>
                  </a:lnTo>
                  <a:lnTo>
                    <a:pt x="10" y="30"/>
                  </a:lnTo>
                  <a:lnTo>
                    <a:pt x="12" y="30"/>
                  </a:lnTo>
                  <a:lnTo>
                    <a:pt x="13" y="29"/>
                  </a:lnTo>
                  <a:lnTo>
                    <a:pt x="14" y="29"/>
                  </a:lnTo>
                  <a:lnTo>
                    <a:pt x="15" y="28"/>
                  </a:lnTo>
                  <a:lnTo>
                    <a:pt x="17" y="29"/>
                  </a:lnTo>
                  <a:lnTo>
                    <a:pt x="17" y="30"/>
                  </a:lnTo>
                  <a:lnTo>
                    <a:pt x="16" y="30"/>
                  </a:lnTo>
                  <a:lnTo>
                    <a:pt x="15" y="30"/>
                  </a:lnTo>
                  <a:lnTo>
                    <a:pt x="17" y="32"/>
                  </a:lnTo>
                  <a:lnTo>
                    <a:pt x="17" y="34"/>
                  </a:lnTo>
                  <a:lnTo>
                    <a:pt x="15" y="36"/>
                  </a:lnTo>
                  <a:lnTo>
                    <a:pt x="14" y="36"/>
                  </a:lnTo>
                  <a:lnTo>
                    <a:pt x="12" y="37"/>
                  </a:lnTo>
                  <a:lnTo>
                    <a:pt x="10" y="38"/>
                  </a:lnTo>
                  <a:lnTo>
                    <a:pt x="9" y="37"/>
                  </a:lnTo>
                  <a:lnTo>
                    <a:pt x="7" y="39"/>
                  </a:lnTo>
                  <a:lnTo>
                    <a:pt x="7" y="41"/>
                  </a:lnTo>
                  <a:lnTo>
                    <a:pt x="6" y="41"/>
                  </a:lnTo>
                  <a:lnTo>
                    <a:pt x="5" y="44"/>
                  </a:lnTo>
                  <a:lnTo>
                    <a:pt x="5" y="46"/>
                  </a:lnTo>
                  <a:lnTo>
                    <a:pt x="6" y="47"/>
                  </a:lnTo>
                  <a:lnTo>
                    <a:pt x="7" y="47"/>
                  </a:lnTo>
                  <a:lnTo>
                    <a:pt x="7" y="48"/>
                  </a:lnTo>
                  <a:lnTo>
                    <a:pt x="7" y="50"/>
                  </a:lnTo>
                  <a:lnTo>
                    <a:pt x="6" y="50"/>
                  </a:lnTo>
                  <a:lnTo>
                    <a:pt x="9" y="53"/>
                  </a:lnTo>
                  <a:lnTo>
                    <a:pt x="11" y="53"/>
                  </a:lnTo>
                  <a:lnTo>
                    <a:pt x="13" y="52"/>
                  </a:lnTo>
                  <a:lnTo>
                    <a:pt x="13" y="51"/>
                  </a:lnTo>
                  <a:lnTo>
                    <a:pt x="13" y="53"/>
                  </a:lnTo>
                  <a:lnTo>
                    <a:pt x="14" y="54"/>
                  </a:lnTo>
                  <a:lnTo>
                    <a:pt x="14" y="57"/>
                  </a:lnTo>
                  <a:lnTo>
                    <a:pt x="14" y="58"/>
                  </a:lnTo>
                  <a:lnTo>
                    <a:pt x="15" y="58"/>
                  </a:lnTo>
                  <a:lnTo>
                    <a:pt x="18" y="57"/>
                  </a:lnTo>
                  <a:lnTo>
                    <a:pt x="19" y="58"/>
                  </a:lnTo>
                  <a:lnTo>
                    <a:pt x="20" y="59"/>
                  </a:lnTo>
                  <a:lnTo>
                    <a:pt x="21" y="59"/>
                  </a:lnTo>
                  <a:lnTo>
                    <a:pt x="22" y="57"/>
                  </a:lnTo>
                  <a:lnTo>
                    <a:pt x="23" y="58"/>
                  </a:lnTo>
                  <a:lnTo>
                    <a:pt x="24" y="58"/>
                  </a:lnTo>
                  <a:lnTo>
                    <a:pt x="26" y="57"/>
                  </a:lnTo>
                  <a:lnTo>
                    <a:pt x="26" y="58"/>
                  </a:lnTo>
                  <a:lnTo>
                    <a:pt x="24" y="61"/>
                  </a:lnTo>
                  <a:lnTo>
                    <a:pt x="24" y="63"/>
                  </a:lnTo>
                  <a:lnTo>
                    <a:pt x="23" y="64"/>
                  </a:lnTo>
                  <a:lnTo>
                    <a:pt x="21" y="66"/>
                  </a:lnTo>
                  <a:lnTo>
                    <a:pt x="19" y="67"/>
                  </a:lnTo>
                  <a:lnTo>
                    <a:pt x="18" y="69"/>
                  </a:lnTo>
                  <a:lnTo>
                    <a:pt x="18" y="70"/>
                  </a:lnTo>
                  <a:lnTo>
                    <a:pt x="17" y="70"/>
                  </a:lnTo>
                  <a:lnTo>
                    <a:pt x="16" y="70"/>
                  </a:lnTo>
                  <a:lnTo>
                    <a:pt x="14" y="70"/>
                  </a:lnTo>
                  <a:lnTo>
                    <a:pt x="13" y="72"/>
                  </a:lnTo>
                  <a:lnTo>
                    <a:pt x="12" y="73"/>
                  </a:lnTo>
                  <a:lnTo>
                    <a:pt x="11" y="74"/>
                  </a:lnTo>
                  <a:lnTo>
                    <a:pt x="10" y="74"/>
                  </a:lnTo>
                  <a:lnTo>
                    <a:pt x="8" y="74"/>
                  </a:lnTo>
                  <a:lnTo>
                    <a:pt x="8" y="76"/>
                  </a:lnTo>
                  <a:lnTo>
                    <a:pt x="9" y="76"/>
                  </a:lnTo>
                  <a:lnTo>
                    <a:pt x="11" y="75"/>
                  </a:lnTo>
                  <a:lnTo>
                    <a:pt x="11" y="74"/>
                  </a:lnTo>
                  <a:lnTo>
                    <a:pt x="12" y="74"/>
                  </a:lnTo>
                  <a:lnTo>
                    <a:pt x="14" y="73"/>
                  </a:lnTo>
                  <a:lnTo>
                    <a:pt x="14" y="71"/>
                  </a:lnTo>
                  <a:lnTo>
                    <a:pt x="15" y="72"/>
                  </a:lnTo>
                  <a:lnTo>
                    <a:pt x="16" y="72"/>
                  </a:lnTo>
                  <a:lnTo>
                    <a:pt x="17" y="72"/>
                  </a:lnTo>
                  <a:lnTo>
                    <a:pt x="19" y="71"/>
                  </a:lnTo>
                  <a:lnTo>
                    <a:pt x="20" y="70"/>
                  </a:lnTo>
                  <a:lnTo>
                    <a:pt x="22" y="69"/>
                  </a:lnTo>
                  <a:lnTo>
                    <a:pt x="26" y="66"/>
                  </a:lnTo>
                  <a:lnTo>
                    <a:pt x="27" y="65"/>
                  </a:lnTo>
                  <a:lnTo>
                    <a:pt x="27" y="64"/>
                  </a:lnTo>
                  <a:lnTo>
                    <a:pt x="29" y="62"/>
                  </a:lnTo>
                  <a:lnTo>
                    <a:pt x="30" y="61"/>
                  </a:lnTo>
                  <a:lnTo>
                    <a:pt x="32" y="60"/>
                  </a:lnTo>
                  <a:lnTo>
                    <a:pt x="32" y="59"/>
                  </a:lnTo>
                  <a:lnTo>
                    <a:pt x="34" y="58"/>
                  </a:lnTo>
                  <a:lnTo>
                    <a:pt x="33" y="56"/>
                  </a:lnTo>
                  <a:lnTo>
                    <a:pt x="32" y="56"/>
                  </a:lnTo>
                  <a:lnTo>
                    <a:pt x="32" y="55"/>
                  </a:lnTo>
                  <a:lnTo>
                    <a:pt x="33" y="54"/>
                  </a:lnTo>
                  <a:lnTo>
                    <a:pt x="35" y="54"/>
                  </a:lnTo>
                  <a:lnTo>
                    <a:pt x="36" y="52"/>
                  </a:lnTo>
                  <a:lnTo>
                    <a:pt x="36" y="51"/>
                  </a:lnTo>
                  <a:lnTo>
                    <a:pt x="40" y="46"/>
                  </a:lnTo>
                  <a:lnTo>
                    <a:pt x="41" y="46"/>
                  </a:lnTo>
                  <a:lnTo>
                    <a:pt x="42" y="45"/>
                  </a:lnTo>
                  <a:lnTo>
                    <a:pt x="43" y="45"/>
                  </a:lnTo>
                  <a:lnTo>
                    <a:pt x="43" y="47"/>
                  </a:lnTo>
                  <a:lnTo>
                    <a:pt x="41" y="47"/>
                  </a:lnTo>
                  <a:lnTo>
                    <a:pt x="39" y="49"/>
                  </a:lnTo>
                  <a:lnTo>
                    <a:pt x="39" y="50"/>
                  </a:lnTo>
                  <a:lnTo>
                    <a:pt x="38" y="53"/>
                  </a:lnTo>
                  <a:lnTo>
                    <a:pt x="38" y="54"/>
                  </a:lnTo>
                  <a:lnTo>
                    <a:pt x="38" y="53"/>
                  </a:lnTo>
                  <a:lnTo>
                    <a:pt x="39" y="54"/>
                  </a:lnTo>
                  <a:lnTo>
                    <a:pt x="38" y="54"/>
                  </a:lnTo>
                  <a:lnTo>
                    <a:pt x="38" y="55"/>
                  </a:lnTo>
                  <a:lnTo>
                    <a:pt x="37" y="55"/>
                  </a:lnTo>
                  <a:lnTo>
                    <a:pt x="39" y="55"/>
                  </a:lnTo>
                  <a:lnTo>
                    <a:pt x="42" y="54"/>
                  </a:lnTo>
                  <a:lnTo>
                    <a:pt x="43" y="52"/>
                  </a:lnTo>
                  <a:lnTo>
                    <a:pt x="45" y="52"/>
                  </a:lnTo>
                  <a:lnTo>
                    <a:pt x="46" y="50"/>
                  </a:lnTo>
                  <a:lnTo>
                    <a:pt x="46" y="49"/>
                  </a:lnTo>
                  <a:lnTo>
                    <a:pt x="45" y="48"/>
                  </a:lnTo>
                  <a:lnTo>
                    <a:pt x="47" y="47"/>
                  </a:lnTo>
                  <a:lnTo>
                    <a:pt x="48" y="47"/>
                  </a:lnTo>
                  <a:lnTo>
                    <a:pt x="47" y="48"/>
                  </a:lnTo>
                  <a:lnTo>
                    <a:pt x="48" y="48"/>
                  </a:lnTo>
                  <a:lnTo>
                    <a:pt x="50" y="47"/>
                  </a:lnTo>
                  <a:lnTo>
                    <a:pt x="50" y="48"/>
                  </a:lnTo>
                  <a:lnTo>
                    <a:pt x="53" y="50"/>
                  </a:lnTo>
                  <a:lnTo>
                    <a:pt x="54" y="49"/>
                  </a:lnTo>
                  <a:lnTo>
                    <a:pt x="54" y="50"/>
                  </a:lnTo>
                  <a:lnTo>
                    <a:pt x="55" y="52"/>
                  </a:lnTo>
                  <a:lnTo>
                    <a:pt x="58" y="52"/>
                  </a:lnTo>
                  <a:lnTo>
                    <a:pt x="59" y="52"/>
                  </a:lnTo>
                  <a:lnTo>
                    <a:pt x="60" y="52"/>
                  </a:lnTo>
                  <a:lnTo>
                    <a:pt x="62" y="52"/>
                  </a:lnTo>
                  <a:lnTo>
                    <a:pt x="63" y="53"/>
                  </a:lnTo>
                  <a:lnTo>
                    <a:pt x="65" y="53"/>
                  </a:lnTo>
                  <a:lnTo>
                    <a:pt x="66" y="52"/>
                  </a:lnTo>
                  <a:lnTo>
                    <a:pt x="66" y="55"/>
                  </a:lnTo>
                  <a:lnTo>
                    <a:pt x="69" y="56"/>
                  </a:lnTo>
                  <a:lnTo>
                    <a:pt x="70" y="58"/>
                  </a:lnTo>
                  <a:lnTo>
                    <a:pt x="71" y="59"/>
                  </a:lnTo>
                  <a:lnTo>
                    <a:pt x="74" y="59"/>
                  </a:lnTo>
                  <a:lnTo>
                    <a:pt x="73" y="58"/>
                  </a:lnTo>
                  <a:lnTo>
                    <a:pt x="74" y="58"/>
                  </a:lnTo>
                  <a:lnTo>
                    <a:pt x="75" y="59"/>
                  </a:lnTo>
                  <a:lnTo>
                    <a:pt x="76" y="59"/>
                  </a:lnTo>
                  <a:lnTo>
                    <a:pt x="76" y="57"/>
                  </a:lnTo>
                  <a:lnTo>
                    <a:pt x="77" y="58"/>
                  </a:lnTo>
                  <a:lnTo>
                    <a:pt x="78" y="59"/>
                  </a:lnTo>
                  <a:lnTo>
                    <a:pt x="79" y="59"/>
                  </a:lnTo>
                  <a:lnTo>
                    <a:pt x="80" y="62"/>
                  </a:lnTo>
                  <a:lnTo>
                    <a:pt x="81" y="65"/>
                  </a:lnTo>
                  <a:lnTo>
                    <a:pt x="82" y="66"/>
                  </a:lnTo>
                  <a:lnTo>
                    <a:pt x="83" y="66"/>
                  </a:lnTo>
                  <a:lnTo>
                    <a:pt x="83" y="68"/>
                  </a:lnTo>
                  <a:lnTo>
                    <a:pt x="84" y="70"/>
                  </a:lnTo>
                  <a:lnTo>
                    <a:pt x="84" y="71"/>
                  </a:lnTo>
                  <a:lnTo>
                    <a:pt x="85" y="72"/>
                  </a:lnTo>
                  <a:lnTo>
                    <a:pt x="86" y="72"/>
                  </a:lnTo>
                  <a:lnTo>
                    <a:pt x="86" y="74"/>
                  </a:lnTo>
                  <a:lnTo>
                    <a:pt x="87" y="74"/>
                  </a:lnTo>
                  <a:lnTo>
                    <a:pt x="88" y="74"/>
                  </a:lnTo>
                  <a:lnTo>
                    <a:pt x="89" y="73"/>
                  </a:lnTo>
                  <a:lnTo>
                    <a:pt x="88" y="71"/>
                  </a:lnTo>
                  <a:lnTo>
                    <a:pt x="89" y="69"/>
                  </a:lnTo>
                  <a:lnTo>
                    <a:pt x="86" y="67"/>
                  </a:lnTo>
                  <a:lnTo>
                    <a:pt x="84" y="65"/>
                  </a:lnTo>
                  <a:lnTo>
                    <a:pt x="81" y="59"/>
                  </a:lnTo>
                  <a:lnTo>
                    <a:pt x="80" y="58"/>
                  </a:lnTo>
                  <a:lnTo>
                    <a:pt x="78" y="55"/>
                  </a:lnTo>
                  <a:lnTo>
                    <a:pt x="76" y="53"/>
                  </a:lnTo>
                  <a:lnTo>
                    <a:pt x="74" y="54"/>
                  </a:lnTo>
                  <a:lnTo>
                    <a:pt x="73" y="56"/>
                  </a:lnTo>
                  <a:lnTo>
                    <a:pt x="71" y="56"/>
                  </a:lnTo>
                  <a:lnTo>
                    <a:pt x="68" y="51"/>
                  </a:lnTo>
                  <a:lnTo>
                    <a:pt x="67" y="49"/>
                  </a:lnTo>
                  <a:lnTo>
                    <a:pt x="66" y="50"/>
                  </a:lnTo>
                  <a:lnTo>
                    <a:pt x="65" y="51"/>
                  </a:lnTo>
                  <a:lnTo>
                    <a:pt x="63" y="50"/>
                  </a:lnTo>
                  <a:lnTo>
                    <a:pt x="63"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65" name="Freeform 1541"/>
            <p:cNvSpPr>
              <a:spLocks/>
            </p:cNvSpPr>
            <p:nvPr/>
          </p:nvSpPr>
          <p:spPr bwMode="auto">
            <a:xfrm>
              <a:off x="1003" y="1476"/>
              <a:ext cx="1182" cy="732"/>
            </a:xfrm>
            <a:custGeom>
              <a:avLst/>
              <a:gdLst>
                <a:gd name="T0" fmla="*/ 28512 w 197"/>
                <a:gd name="T1" fmla="*/ 23544 h 122"/>
                <a:gd name="T2" fmla="*/ 33696 w 197"/>
                <a:gd name="T3" fmla="*/ 24192 h 122"/>
                <a:gd name="T4" fmla="*/ 37152 w 197"/>
                <a:gd name="T5" fmla="*/ 24192 h 122"/>
                <a:gd name="T6" fmla="*/ 38016 w 197"/>
                <a:gd name="T7" fmla="*/ 24192 h 122"/>
                <a:gd name="T8" fmla="*/ 38880 w 197"/>
                <a:gd name="T9" fmla="*/ 24624 h 122"/>
                <a:gd name="T10" fmla="*/ 38664 w 197"/>
                <a:gd name="T11" fmla="*/ 23544 h 122"/>
                <a:gd name="T12" fmla="*/ 37368 w 197"/>
                <a:gd name="T13" fmla="*/ 21816 h 122"/>
                <a:gd name="T14" fmla="*/ 36072 w 197"/>
                <a:gd name="T15" fmla="*/ 21816 h 122"/>
                <a:gd name="T16" fmla="*/ 35856 w 197"/>
                <a:gd name="T17" fmla="*/ 21816 h 122"/>
                <a:gd name="T18" fmla="*/ 39096 w 197"/>
                <a:gd name="T19" fmla="*/ 20520 h 122"/>
                <a:gd name="T20" fmla="*/ 42552 w 197"/>
                <a:gd name="T21" fmla="*/ 18792 h 122"/>
                <a:gd name="T22" fmla="*/ 41040 w 197"/>
                <a:gd name="T23" fmla="*/ 17496 h 122"/>
                <a:gd name="T24" fmla="*/ 41472 w 197"/>
                <a:gd name="T25" fmla="*/ 16632 h 122"/>
                <a:gd name="T26" fmla="*/ 39528 w 197"/>
                <a:gd name="T27" fmla="*/ 14904 h 122"/>
                <a:gd name="T28" fmla="*/ 38664 w 197"/>
                <a:gd name="T29" fmla="*/ 12096 h 122"/>
                <a:gd name="T30" fmla="*/ 37368 w 197"/>
                <a:gd name="T31" fmla="*/ 12960 h 122"/>
                <a:gd name="T32" fmla="*/ 35424 w 197"/>
                <a:gd name="T33" fmla="*/ 12960 h 122"/>
                <a:gd name="T34" fmla="*/ 35640 w 197"/>
                <a:gd name="T35" fmla="*/ 11664 h 122"/>
                <a:gd name="T36" fmla="*/ 34344 w 197"/>
                <a:gd name="T37" fmla="*/ 9936 h 122"/>
                <a:gd name="T38" fmla="*/ 31968 w 197"/>
                <a:gd name="T39" fmla="*/ 9072 h 122"/>
                <a:gd name="T40" fmla="*/ 31752 w 197"/>
                <a:gd name="T41" fmla="*/ 11448 h 122"/>
                <a:gd name="T42" fmla="*/ 32184 w 197"/>
                <a:gd name="T43" fmla="*/ 15552 h 122"/>
                <a:gd name="T44" fmla="*/ 31104 w 197"/>
                <a:gd name="T45" fmla="*/ 18144 h 122"/>
                <a:gd name="T46" fmla="*/ 30240 w 197"/>
                <a:gd name="T47" fmla="*/ 19224 h 122"/>
                <a:gd name="T48" fmla="*/ 29376 w 197"/>
                <a:gd name="T49" fmla="*/ 16200 h 122"/>
                <a:gd name="T50" fmla="*/ 26352 w 197"/>
                <a:gd name="T51" fmla="*/ 15120 h 122"/>
                <a:gd name="T52" fmla="*/ 23976 w 197"/>
                <a:gd name="T53" fmla="*/ 12960 h 122"/>
                <a:gd name="T54" fmla="*/ 23976 w 197"/>
                <a:gd name="T55" fmla="*/ 9720 h 122"/>
                <a:gd name="T56" fmla="*/ 25056 w 197"/>
                <a:gd name="T57" fmla="*/ 8208 h 122"/>
                <a:gd name="T58" fmla="*/ 26784 w 197"/>
                <a:gd name="T59" fmla="*/ 6696 h 122"/>
                <a:gd name="T60" fmla="*/ 27000 w 197"/>
                <a:gd name="T61" fmla="*/ 5832 h 122"/>
                <a:gd name="T62" fmla="*/ 28296 w 197"/>
                <a:gd name="T63" fmla="*/ 4968 h 122"/>
                <a:gd name="T64" fmla="*/ 29376 w 197"/>
                <a:gd name="T65" fmla="*/ 4536 h 122"/>
                <a:gd name="T66" fmla="*/ 29808 w 197"/>
                <a:gd name="T67" fmla="*/ 2592 h 122"/>
                <a:gd name="T68" fmla="*/ 28512 w 197"/>
                <a:gd name="T69" fmla="*/ 1728 h 122"/>
                <a:gd name="T70" fmla="*/ 27216 w 197"/>
                <a:gd name="T71" fmla="*/ 3672 h 122"/>
                <a:gd name="T72" fmla="*/ 26136 w 197"/>
                <a:gd name="T73" fmla="*/ 2376 h 122"/>
                <a:gd name="T74" fmla="*/ 25272 w 197"/>
                <a:gd name="T75" fmla="*/ 2160 h 122"/>
                <a:gd name="T76" fmla="*/ 24192 w 197"/>
                <a:gd name="T77" fmla="*/ 432 h 122"/>
                <a:gd name="T78" fmla="*/ 22896 w 197"/>
                <a:gd name="T79" fmla="*/ 432 h 122"/>
                <a:gd name="T80" fmla="*/ 22464 w 197"/>
                <a:gd name="T81" fmla="*/ 1728 h 122"/>
                <a:gd name="T82" fmla="*/ 23544 w 197"/>
                <a:gd name="T83" fmla="*/ 2808 h 122"/>
                <a:gd name="T84" fmla="*/ 23112 w 197"/>
                <a:gd name="T85" fmla="*/ 3672 h 122"/>
                <a:gd name="T86" fmla="*/ 21384 w 197"/>
                <a:gd name="T87" fmla="*/ 3024 h 122"/>
                <a:gd name="T88" fmla="*/ 18360 w 197"/>
                <a:gd name="T89" fmla="*/ 3240 h 122"/>
                <a:gd name="T90" fmla="*/ 17064 w 197"/>
                <a:gd name="T91" fmla="*/ 4104 h 122"/>
                <a:gd name="T92" fmla="*/ 15552 w 197"/>
                <a:gd name="T93" fmla="*/ 3456 h 122"/>
                <a:gd name="T94" fmla="*/ 13608 w 197"/>
                <a:gd name="T95" fmla="*/ 3024 h 122"/>
                <a:gd name="T96" fmla="*/ 9504 w 197"/>
                <a:gd name="T97" fmla="*/ 1728 h 122"/>
                <a:gd name="T98" fmla="*/ 8208 w 197"/>
                <a:gd name="T99" fmla="*/ 1512 h 122"/>
                <a:gd name="T100" fmla="*/ 6696 w 197"/>
                <a:gd name="T101" fmla="*/ 1512 h 122"/>
                <a:gd name="T102" fmla="*/ 4320 w 197"/>
                <a:gd name="T103" fmla="*/ 2592 h 122"/>
                <a:gd name="T104" fmla="*/ 5616 w 197"/>
                <a:gd name="T105" fmla="*/ 1728 h 122"/>
                <a:gd name="T106" fmla="*/ 3456 w 197"/>
                <a:gd name="T107" fmla="*/ 2160 h 122"/>
                <a:gd name="T108" fmla="*/ 2376 w 197"/>
                <a:gd name="T109" fmla="*/ 2808 h 122"/>
                <a:gd name="T110" fmla="*/ 648 w 197"/>
                <a:gd name="T111" fmla="*/ 11448 h 122"/>
                <a:gd name="T112" fmla="*/ 4536 w 197"/>
                <a:gd name="T113" fmla="*/ 14688 h 122"/>
                <a:gd name="T114" fmla="*/ 5832 w 197"/>
                <a:gd name="T115" fmla="*/ 17712 h 122"/>
                <a:gd name="T116" fmla="*/ 6696 w 197"/>
                <a:gd name="T117" fmla="*/ 19656 h 122"/>
                <a:gd name="T118" fmla="*/ 9072 w 197"/>
                <a:gd name="T119" fmla="*/ 21384 h 1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97"/>
                <a:gd name="T181" fmla="*/ 0 h 122"/>
                <a:gd name="T182" fmla="*/ 197 w 197"/>
                <a:gd name="T183" fmla="*/ 122 h 12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97" h="122">
                  <a:moveTo>
                    <a:pt x="43" y="99"/>
                  </a:moveTo>
                  <a:lnTo>
                    <a:pt x="108" y="99"/>
                  </a:lnTo>
                  <a:lnTo>
                    <a:pt x="109" y="101"/>
                  </a:lnTo>
                  <a:lnTo>
                    <a:pt x="112" y="101"/>
                  </a:lnTo>
                  <a:lnTo>
                    <a:pt x="114" y="102"/>
                  </a:lnTo>
                  <a:lnTo>
                    <a:pt x="117" y="102"/>
                  </a:lnTo>
                  <a:lnTo>
                    <a:pt x="119" y="102"/>
                  </a:lnTo>
                  <a:lnTo>
                    <a:pt x="123" y="102"/>
                  </a:lnTo>
                  <a:lnTo>
                    <a:pt x="131" y="106"/>
                  </a:lnTo>
                  <a:lnTo>
                    <a:pt x="132" y="109"/>
                  </a:lnTo>
                  <a:lnTo>
                    <a:pt x="137" y="114"/>
                  </a:lnTo>
                  <a:lnTo>
                    <a:pt x="137" y="117"/>
                  </a:lnTo>
                  <a:lnTo>
                    <a:pt x="135" y="120"/>
                  </a:lnTo>
                  <a:lnTo>
                    <a:pt x="136" y="122"/>
                  </a:lnTo>
                  <a:lnTo>
                    <a:pt x="143" y="119"/>
                  </a:lnTo>
                  <a:lnTo>
                    <a:pt x="144" y="117"/>
                  </a:lnTo>
                  <a:lnTo>
                    <a:pt x="150" y="115"/>
                  </a:lnTo>
                  <a:lnTo>
                    <a:pt x="153" y="113"/>
                  </a:lnTo>
                  <a:lnTo>
                    <a:pt x="154" y="112"/>
                  </a:lnTo>
                  <a:lnTo>
                    <a:pt x="156" y="112"/>
                  </a:lnTo>
                  <a:lnTo>
                    <a:pt x="157" y="112"/>
                  </a:lnTo>
                  <a:lnTo>
                    <a:pt x="162" y="111"/>
                  </a:lnTo>
                  <a:lnTo>
                    <a:pt x="165" y="105"/>
                  </a:lnTo>
                  <a:lnTo>
                    <a:pt x="166" y="104"/>
                  </a:lnTo>
                  <a:lnTo>
                    <a:pt x="169" y="106"/>
                  </a:lnTo>
                  <a:lnTo>
                    <a:pt x="169" y="109"/>
                  </a:lnTo>
                  <a:lnTo>
                    <a:pt x="170" y="111"/>
                  </a:lnTo>
                  <a:lnTo>
                    <a:pt x="171" y="113"/>
                  </a:lnTo>
                  <a:lnTo>
                    <a:pt x="172" y="112"/>
                  </a:lnTo>
                  <a:lnTo>
                    <a:pt x="174" y="111"/>
                  </a:lnTo>
                  <a:lnTo>
                    <a:pt x="175" y="110"/>
                  </a:lnTo>
                  <a:lnTo>
                    <a:pt x="176" y="110"/>
                  </a:lnTo>
                  <a:lnTo>
                    <a:pt x="177" y="110"/>
                  </a:lnTo>
                  <a:lnTo>
                    <a:pt x="176" y="111"/>
                  </a:lnTo>
                  <a:lnTo>
                    <a:pt x="177" y="111"/>
                  </a:lnTo>
                  <a:lnTo>
                    <a:pt x="178" y="111"/>
                  </a:lnTo>
                  <a:lnTo>
                    <a:pt x="177" y="112"/>
                  </a:lnTo>
                  <a:lnTo>
                    <a:pt x="176" y="112"/>
                  </a:lnTo>
                  <a:lnTo>
                    <a:pt x="174" y="114"/>
                  </a:lnTo>
                  <a:lnTo>
                    <a:pt x="173" y="114"/>
                  </a:lnTo>
                  <a:lnTo>
                    <a:pt x="173" y="116"/>
                  </a:lnTo>
                  <a:lnTo>
                    <a:pt x="174" y="117"/>
                  </a:lnTo>
                  <a:lnTo>
                    <a:pt x="175" y="117"/>
                  </a:lnTo>
                  <a:lnTo>
                    <a:pt x="176" y="116"/>
                  </a:lnTo>
                  <a:lnTo>
                    <a:pt x="177" y="115"/>
                  </a:lnTo>
                  <a:lnTo>
                    <a:pt x="178" y="113"/>
                  </a:lnTo>
                  <a:lnTo>
                    <a:pt x="179" y="114"/>
                  </a:lnTo>
                  <a:lnTo>
                    <a:pt x="180" y="114"/>
                  </a:lnTo>
                  <a:lnTo>
                    <a:pt x="180" y="113"/>
                  </a:lnTo>
                  <a:lnTo>
                    <a:pt x="182" y="113"/>
                  </a:lnTo>
                  <a:lnTo>
                    <a:pt x="183" y="113"/>
                  </a:lnTo>
                  <a:lnTo>
                    <a:pt x="184" y="112"/>
                  </a:lnTo>
                  <a:lnTo>
                    <a:pt x="184" y="111"/>
                  </a:lnTo>
                  <a:lnTo>
                    <a:pt x="183" y="111"/>
                  </a:lnTo>
                  <a:lnTo>
                    <a:pt x="183" y="110"/>
                  </a:lnTo>
                  <a:lnTo>
                    <a:pt x="182" y="110"/>
                  </a:lnTo>
                  <a:lnTo>
                    <a:pt x="180" y="110"/>
                  </a:lnTo>
                  <a:lnTo>
                    <a:pt x="179" y="109"/>
                  </a:lnTo>
                  <a:lnTo>
                    <a:pt x="178" y="109"/>
                  </a:lnTo>
                  <a:lnTo>
                    <a:pt x="176" y="107"/>
                  </a:lnTo>
                  <a:lnTo>
                    <a:pt x="175" y="105"/>
                  </a:lnTo>
                  <a:lnTo>
                    <a:pt x="176" y="104"/>
                  </a:lnTo>
                  <a:lnTo>
                    <a:pt x="176" y="103"/>
                  </a:lnTo>
                  <a:lnTo>
                    <a:pt x="174" y="103"/>
                  </a:lnTo>
                  <a:lnTo>
                    <a:pt x="173" y="103"/>
                  </a:lnTo>
                  <a:lnTo>
                    <a:pt x="172" y="102"/>
                  </a:lnTo>
                  <a:lnTo>
                    <a:pt x="173" y="101"/>
                  </a:lnTo>
                  <a:lnTo>
                    <a:pt x="175" y="101"/>
                  </a:lnTo>
                  <a:lnTo>
                    <a:pt x="176" y="102"/>
                  </a:lnTo>
                  <a:lnTo>
                    <a:pt x="178" y="100"/>
                  </a:lnTo>
                  <a:lnTo>
                    <a:pt x="177" y="99"/>
                  </a:lnTo>
                  <a:lnTo>
                    <a:pt x="175" y="97"/>
                  </a:lnTo>
                  <a:lnTo>
                    <a:pt x="172" y="98"/>
                  </a:lnTo>
                  <a:lnTo>
                    <a:pt x="171" y="99"/>
                  </a:lnTo>
                  <a:lnTo>
                    <a:pt x="169" y="100"/>
                  </a:lnTo>
                  <a:lnTo>
                    <a:pt x="167" y="101"/>
                  </a:lnTo>
                  <a:lnTo>
                    <a:pt x="165" y="104"/>
                  </a:lnTo>
                  <a:lnTo>
                    <a:pt x="164" y="105"/>
                  </a:lnTo>
                  <a:lnTo>
                    <a:pt x="163" y="105"/>
                  </a:lnTo>
                  <a:lnTo>
                    <a:pt x="162" y="107"/>
                  </a:lnTo>
                  <a:lnTo>
                    <a:pt x="162" y="106"/>
                  </a:lnTo>
                  <a:lnTo>
                    <a:pt x="162" y="104"/>
                  </a:lnTo>
                  <a:lnTo>
                    <a:pt x="164" y="103"/>
                  </a:lnTo>
                  <a:lnTo>
                    <a:pt x="164" y="102"/>
                  </a:lnTo>
                  <a:lnTo>
                    <a:pt x="166" y="101"/>
                  </a:lnTo>
                  <a:lnTo>
                    <a:pt x="167" y="98"/>
                  </a:lnTo>
                  <a:lnTo>
                    <a:pt x="170" y="98"/>
                  </a:lnTo>
                  <a:lnTo>
                    <a:pt x="170" y="97"/>
                  </a:lnTo>
                  <a:lnTo>
                    <a:pt x="171" y="96"/>
                  </a:lnTo>
                  <a:lnTo>
                    <a:pt x="173" y="94"/>
                  </a:lnTo>
                  <a:lnTo>
                    <a:pt x="174" y="94"/>
                  </a:lnTo>
                  <a:lnTo>
                    <a:pt x="175" y="95"/>
                  </a:lnTo>
                  <a:lnTo>
                    <a:pt x="178" y="94"/>
                  </a:lnTo>
                  <a:lnTo>
                    <a:pt x="180" y="94"/>
                  </a:lnTo>
                  <a:lnTo>
                    <a:pt x="181" y="95"/>
                  </a:lnTo>
                  <a:lnTo>
                    <a:pt x="183" y="94"/>
                  </a:lnTo>
                  <a:lnTo>
                    <a:pt x="185" y="95"/>
                  </a:lnTo>
                  <a:lnTo>
                    <a:pt x="187" y="95"/>
                  </a:lnTo>
                  <a:lnTo>
                    <a:pt x="189" y="94"/>
                  </a:lnTo>
                  <a:lnTo>
                    <a:pt x="190" y="91"/>
                  </a:lnTo>
                  <a:lnTo>
                    <a:pt x="192" y="90"/>
                  </a:lnTo>
                  <a:lnTo>
                    <a:pt x="195" y="89"/>
                  </a:lnTo>
                  <a:lnTo>
                    <a:pt x="197" y="88"/>
                  </a:lnTo>
                  <a:lnTo>
                    <a:pt x="197" y="87"/>
                  </a:lnTo>
                  <a:lnTo>
                    <a:pt x="197" y="85"/>
                  </a:lnTo>
                  <a:lnTo>
                    <a:pt x="197" y="84"/>
                  </a:lnTo>
                  <a:lnTo>
                    <a:pt x="197" y="82"/>
                  </a:lnTo>
                  <a:lnTo>
                    <a:pt x="195" y="81"/>
                  </a:lnTo>
                  <a:lnTo>
                    <a:pt x="193" y="82"/>
                  </a:lnTo>
                  <a:lnTo>
                    <a:pt x="193" y="81"/>
                  </a:lnTo>
                  <a:lnTo>
                    <a:pt x="194" y="80"/>
                  </a:lnTo>
                  <a:lnTo>
                    <a:pt x="192" y="79"/>
                  </a:lnTo>
                  <a:lnTo>
                    <a:pt x="190" y="81"/>
                  </a:lnTo>
                  <a:lnTo>
                    <a:pt x="189" y="81"/>
                  </a:lnTo>
                  <a:lnTo>
                    <a:pt x="187" y="83"/>
                  </a:lnTo>
                  <a:lnTo>
                    <a:pt x="186" y="83"/>
                  </a:lnTo>
                  <a:lnTo>
                    <a:pt x="186" y="81"/>
                  </a:lnTo>
                  <a:lnTo>
                    <a:pt x="187" y="81"/>
                  </a:lnTo>
                  <a:lnTo>
                    <a:pt x="189" y="81"/>
                  </a:lnTo>
                  <a:lnTo>
                    <a:pt x="191" y="79"/>
                  </a:lnTo>
                  <a:lnTo>
                    <a:pt x="194" y="78"/>
                  </a:lnTo>
                  <a:lnTo>
                    <a:pt x="194" y="77"/>
                  </a:lnTo>
                  <a:lnTo>
                    <a:pt x="192" y="77"/>
                  </a:lnTo>
                  <a:lnTo>
                    <a:pt x="191" y="76"/>
                  </a:lnTo>
                  <a:lnTo>
                    <a:pt x="189" y="76"/>
                  </a:lnTo>
                  <a:lnTo>
                    <a:pt x="188" y="76"/>
                  </a:lnTo>
                  <a:lnTo>
                    <a:pt x="187" y="75"/>
                  </a:lnTo>
                  <a:lnTo>
                    <a:pt x="187" y="74"/>
                  </a:lnTo>
                  <a:lnTo>
                    <a:pt x="186" y="72"/>
                  </a:lnTo>
                  <a:lnTo>
                    <a:pt x="185" y="72"/>
                  </a:lnTo>
                  <a:lnTo>
                    <a:pt x="185" y="71"/>
                  </a:lnTo>
                  <a:lnTo>
                    <a:pt x="183" y="71"/>
                  </a:lnTo>
                  <a:lnTo>
                    <a:pt x="183" y="69"/>
                  </a:lnTo>
                  <a:lnTo>
                    <a:pt x="184" y="68"/>
                  </a:lnTo>
                  <a:lnTo>
                    <a:pt x="184" y="67"/>
                  </a:lnTo>
                  <a:lnTo>
                    <a:pt x="183" y="67"/>
                  </a:lnTo>
                  <a:lnTo>
                    <a:pt x="183" y="64"/>
                  </a:lnTo>
                  <a:lnTo>
                    <a:pt x="181" y="63"/>
                  </a:lnTo>
                  <a:lnTo>
                    <a:pt x="181" y="61"/>
                  </a:lnTo>
                  <a:lnTo>
                    <a:pt x="180" y="61"/>
                  </a:lnTo>
                  <a:lnTo>
                    <a:pt x="180" y="59"/>
                  </a:lnTo>
                  <a:lnTo>
                    <a:pt x="179" y="59"/>
                  </a:lnTo>
                  <a:lnTo>
                    <a:pt x="179" y="56"/>
                  </a:lnTo>
                  <a:lnTo>
                    <a:pt x="177" y="55"/>
                  </a:lnTo>
                  <a:lnTo>
                    <a:pt x="177" y="53"/>
                  </a:lnTo>
                  <a:lnTo>
                    <a:pt x="176" y="53"/>
                  </a:lnTo>
                  <a:lnTo>
                    <a:pt x="176" y="54"/>
                  </a:lnTo>
                  <a:lnTo>
                    <a:pt x="176" y="55"/>
                  </a:lnTo>
                  <a:lnTo>
                    <a:pt x="175" y="56"/>
                  </a:lnTo>
                  <a:lnTo>
                    <a:pt x="175" y="57"/>
                  </a:lnTo>
                  <a:lnTo>
                    <a:pt x="174" y="60"/>
                  </a:lnTo>
                  <a:lnTo>
                    <a:pt x="173" y="61"/>
                  </a:lnTo>
                  <a:lnTo>
                    <a:pt x="173" y="60"/>
                  </a:lnTo>
                  <a:lnTo>
                    <a:pt x="172" y="60"/>
                  </a:lnTo>
                  <a:lnTo>
                    <a:pt x="171" y="60"/>
                  </a:lnTo>
                  <a:lnTo>
                    <a:pt x="171" y="61"/>
                  </a:lnTo>
                  <a:lnTo>
                    <a:pt x="170" y="62"/>
                  </a:lnTo>
                  <a:lnTo>
                    <a:pt x="170" y="63"/>
                  </a:lnTo>
                  <a:lnTo>
                    <a:pt x="168" y="62"/>
                  </a:lnTo>
                  <a:lnTo>
                    <a:pt x="168" y="61"/>
                  </a:lnTo>
                  <a:lnTo>
                    <a:pt x="166" y="59"/>
                  </a:lnTo>
                  <a:lnTo>
                    <a:pt x="165" y="60"/>
                  </a:lnTo>
                  <a:lnTo>
                    <a:pt x="164" y="60"/>
                  </a:lnTo>
                  <a:lnTo>
                    <a:pt x="165" y="59"/>
                  </a:lnTo>
                  <a:lnTo>
                    <a:pt x="166" y="58"/>
                  </a:lnTo>
                  <a:lnTo>
                    <a:pt x="165" y="58"/>
                  </a:lnTo>
                  <a:lnTo>
                    <a:pt x="164" y="58"/>
                  </a:lnTo>
                  <a:cubicBezTo>
                    <a:pt x="164" y="58"/>
                    <a:pt x="164" y="57"/>
                    <a:pt x="164" y="57"/>
                  </a:cubicBezTo>
                  <a:cubicBezTo>
                    <a:pt x="164" y="57"/>
                    <a:pt x="165" y="57"/>
                    <a:pt x="165" y="57"/>
                  </a:cubicBezTo>
                  <a:lnTo>
                    <a:pt x="165" y="55"/>
                  </a:lnTo>
                  <a:lnTo>
                    <a:pt x="164" y="55"/>
                  </a:lnTo>
                  <a:lnTo>
                    <a:pt x="165" y="54"/>
                  </a:lnTo>
                  <a:lnTo>
                    <a:pt x="165" y="52"/>
                  </a:lnTo>
                  <a:lnTo>
                    <a:pt x="166" y="51"/>
                  </a:lnTo>
                  <a:lnTo>
                    <a:pt x="166" y="50"/>
                  </a:lnTo>
                  <a:lnTo>
                    <a:pt x="165" y="50"/>
                  </a:lnTo>
                  <a:lnTo>
                    <a:pt x="164" y="50"/>
                  </a:lnTo>
                  <a:lnTo>
                    <a:pt x="164" y="49"/>
                  </a:lnTo>
                  <a:lnTo>
                    <a:pt x="161" y="49"/>
                  </a:lnTo>
                  <a:lnTo>
                    <a:pt x="160" y="48"/>
                  </a:lnTo>
                  <a:lnTo>
                    <a:pt x="160" y="47"/>
                  </a:lnTo>
                  <a:lnTo>
                    <a:pt x="159" y="46"/>
                  </a:lnTo>
                  <a:lnTo>
                    <a:pt x="159" y="45"/>
                  </a:lnTo>
                  <a:lnTo>
                    <a:pt x="158" y="44"/>
                  </a:lnTo>
                  <a:lnTo>
                    <a:pt x="157" y="44"/>
                  </a:lnTo>
                  <a:lnTo>
                    <a:pt x="156" y="43"/>
                  </a:lnTo>
                  <a:lnTo>
                    <a:pt x="154" y="43"/>
                  </a:lnTo>
                  <a:lnTo>
                    <a:pt x="153" y="44"/>
                  </a:lnTo>
                  <a:lnTo>
                    <a:pt x="152" y="44"/>
                  </a:lnTo>
                  <a:lnTo>
                    <a:pt x="150" y="44"/>
                  </a:lnTo>
                  <a:lnTo>
                    <a:pt x="148" y="43"/>
                  </a:lnTo>
                  <a:lnTo>
                    <a:pt x="148" y="42"/>
                  </a:lnTo>
                  <a:lnTo>
                    <a:pt x="146" y="42"/>
                  </a:lnTo>
                  <a:lnTo>
                    <a:pt x="146" y="43"/>
                  </a:lnTo>
                  <a:lnTo>
                    <a:pt x="146" y="46"/>
                  </a:lnTo>
                  <a:lnTo>
                    <a:pt x="147" y="47"/>
                  </a:lnTo>
                  <a:lnTo>
                    <a:pt x="147" y="49"/>
                  </a:lnTo>
                  <a:lnTo>
                    <a:pt x="146" y="49"/>
                  </a:lnTo>
                  <a:lnTo>
                    <a:pt x="145" y="50"/>
                  </a:lnTo>
                  <a:lnTo>
                    <a:pt x="146" y="50"/>
                  </a:lnTo>
                  <a:lnTo>
                    <a:pt x="146" y="51"/>
                  </a:lnTo>
                  <a:lnTo>
                    <a:pt x="147" y="53"/>
                  </a:lnTo>
                  <a:lnTo>
                    <a:pt x="147" y="54"/>
                  </a:lnTo>
                  <a:lnTo>
                    <a:pt x="147" y="56"/>
                  </a:lnTo>
                  <a:lnTo>
                    <a:pt x="146" y="57"/>
                  </a:lnTo>
                  <a:lnTo>
                    <a:pt x="146" y="58"/>
                  </a:lnTo>
                  <a:lnTo>
                    <a:pt x="145" y="60"/>
                  </a:lnTo>
                  <a:lnTo>
                    <a:pt x="145" y="61"/>
                  </a:lnTo>
                  <a:lnTo>
                    <a:pt x="147" y="63"/>
                  </a:lnTo>
                  <a:lnTo>
                    <a:pt x="148" y="64"/>
                  </a:lnTo>
                  <a:lnTo>
                    <a:pt x="149" y="68"/>
                  </a:lnTo>
                  <a:lnTo>
                    <a:pt x="149" y="72"/>
                  </a:lnTo>
                  <a:lnTo>
                    <a:pt x="147" y="73"/>
                  </a:lnTo>
                  <a:lnTo>
                    <a:pt x="147" y="74"/>
                  </a:lnTo>
                  <a:lnTo>
                    <a:pt x="146" y="75"/>
                  </a:lnTo>
                  <a:lnTo>
                    <a:pt x="144" y="76"/>
                  </a:lnTo>
                  <a:lnTo>
                    <a:pt x="144" y="77"/>
                  </a:lnTo>
                  <a:lnTo>
                    <a:pt x="143" y="77"/>
                  </a:lnTo>
                  <a:lnTo>
                    <a:pt x="142" y="78"/>
                  </a:lnTo>
                  <a:lnTo>
                    <a:pt x="143" y="79"/>
                  </a:lnTo>
                  <a:lnTo>
                    <a:pt x="144" y="81"/>
                  </a:lnTo>
                  <a:lnTo>
                    <a:pt x="144" y="84"/>
                  </a:lnTo>
                  <a:lnTo>
                    <a:pt x="144" y="85"/>
                  </a:lnTo>
                  <a:lnTo>
                    <a:pt x="145" y="86"/>
                  </a:lnTo>
                  <a:lnTo>
                    <a:pt x="145" y="87"/>
                  </a:lnTo>
                  <a:lnTo>
                    <a:pt x="144" y="89"/>
                  </a:lnTo>
                  <a:lnTo>
                    <a:pt x="144" y="90"/>
                  </a:lnTo>
                  <a:lnTo>
                    <a:pt x="143" y="89"/>
                  </a:lnTo>
                  <a:lnTo>
                    <a:pt x="142" y="90"/>
                  </a:lnTo>
                  <a:lnTo>
                    <a:pt x="141" y="90"/>
                  </a:lnTo>
                  <a:lnTo>
                    <a:pt x="140" y="90"/>
                  </a:lnTo>
                  <a:lnTo>
                    <a:pt x="140" y="89"/>
                  </a:lnTo>
                  <a:lnTo>
                    <a:pt x="139" y="87"/>
                  </a:lnTo>
                  <a:lnTo>
                    <a:pt x="138" y="87"/>
                  </a:lnTo>
                  <a:lnTo>
                    <a:pt x="138" y="86"/>
                  </a:lnTo>
                  <a:lnTo>
                    <a:pt x="136" y="85"/>
                  </a:lnTo>
                  <a:lnTo>
                    <a:pt x="136" y="84"/>
                  </a:lnTo>
                  <a:lnTo>
                    <a:pt x="137" y="83"/>
                  </a:lnTo>
                  <a:lnTo>
                    <a:pt x="137" y="80"/>
                  </a:lnTo>
                  <a:lnTo>
                    <a:pt x="137" y="79"/>
                  </a:lnTo>
                  <a:lnTo>
                    <a:pt x="137" y="76"/>
                  </a:lnTo>
                  <a:lnTo>
                    <a:pt x="136" y="75"/>
                  </a:lnTo>
                  <a:lnTo>
                    <a:pt x="134" y="75"/>
                  </a:lnTo>
                  <a:lnTo>
                    <a:pt x="132" y="75"/>
                  </a:lnTo>
                  <a:lnTo>
                    <a:pt x="131" y="74"/>
                  </a:lnTo>
                  <a:lnTo>
                    <a:pt x="129" y="74"/>
                  </a:lnTo>
                  <a:lnTo>
                    <a:pt x="127" y="73"/>
                  </a:lnTo>
                  <a:lnTo>
                    <a:pt x="125" y="72"/>
                  </a:lnTo>
                  <a:lnTo>
                    <a:pt x="124" y="71"/>
                  </a:lnTo>
                  <a:lnTo>
                    <a:pt x="124" y="70"/>
                  </a:lnTo>
                  <a:lnTo>
                    <a:pt x="123" y="70"/>
                  </a:lnTo>
                  <a:lnTo>
                    <a:pt x="122" y="70"/>
                  </a:lnTo>
                  <a:lnTo>
                    <a:pt x="121" y="69"/>
                  </a:lnTo>
                  <a:lnTo>
                    <a:pt x="118" y="67"/>
                  </a:lnTo>
                  <a:lnTo>
                    <a:pt x="117" y="67"/>
                  </a:lnTo>
                  <a:lnTo>
                    <a:pt x="115" y="67"/>
                  </a:lnTo>
                  <a:lnTo>
                    <a:pt x="113" y="67"/>
                  </a:lnTo>
                  <a:lnTo>
                    <a:pt x="113" y="65"/>
                  </a:lnTo>
                  <a:lnTo>
                    <a:pt x="112" y="64"/>
                  </a:lnTo>
                  <a:lnTo>
                    <a:pt x="111" y="60"/>
                  </a:lnTo>
                  <a:lnTo>
                    <a:pt x="110" y="60"/>
                  </a:lnTo>
                  <a:lnTo>
                    <a:pt x="109" y="60"/>
                  </a:lnTo>
                  <a:lnTo>
                    <a:pt x="107" y="58"/>
                  </a:lnTo>
                  <a:lnTo>
                    <a:pt x="107" y="56"/>
                  </a:lnTo>
                  <a:lnTo>
                    <a:pt x="108" y="55"/>
                  </a:lnTo>
                  <a:lnTo>
                    <a:pt x="108" y="51"/>
                  </a:lnTo>
                  <a:lnTo>
                    <a:pt x="109" y="50"/>
                  </a:lnTo>
                  <a:lnTo>
                    <a:pt x="109" y="47"/>
                  </a:lnTo>
                  <a:lnTo>
                    <a:pt x="110" y="46"/>
                  </a:lnTo>
                  <a:lnTo>
                    <a:pt x="111" y="45"/>
                  </a:lnTo>
                  <a:lnTo>
                    <a:pt x="112" y="44"/>
                  </a:lnTo>
                  <a:lnTo>
                    <a:pt x="112" y="43"/>
                  </a:lnTo>
                  <a:lnTo>
                    <a:pt x="114" y="42"/>
                  </a:lnTo>
                  <a:lnTo>
                    <a:pt x="113" y="40"/>
                  </a:lnTo>
                  <a:lnTo>
                    <a:pt x="114" y="40"/>
                  </a:lnTo>
                  <a:lnTo>
                    <a:pt x="115" y="40"/>
                  </a:lnTo>
                  <a:lnTo>
                    <a:pt x="117" y="40"/>
                  </a:lnTo>
                  <a:lnTo>
                    <a:pt x="117" y="39"/>
                  </a:lnTo>
                  <a:lnTo>
                    <a:pt x="116" y="38"/>
                  </a:lnTo>
                  <a:lnTo>
                    <a:pt x="115" y="37"/>
                  </a:lnTo>
                  <a:lnTo>
                    <a:pt x="116" y="36"/>
                  </a:lnTo>
                  <a:lnTo>
                    <a:pt x="117" y="37"/>
                  </a:lnTo>
                  <a:lnTo>
                    <a:pt x="118" y="36"/>
                  </a:lnTo>
                  <a:lnTo>
                    <a:pt x="119" y="35"/>
                  </a:lnTo>
                  <a:lnTo>
                    <a:pt x="120" y="36"/>
                  </a:lnTo>
                  <a:lnTo>
                    <a:pt x="122" y="35"/>
                  </a:lnTo>
                  <a:lnTo>
                    <a:pt x="123" y="34"/>
                  </a:lnTo>
                  <a:lnTo>
                    <a:pt x="124" y="32"/>
                  </a:lnTo>
                  <a:lnTo>
                    <a:pt x="124" y="31"/>
                  </a:lnTo>
                  <a:lnTo>
                    <a:pt x="125" y="30"/>
                  </a:lnTo>
                  <a:lnTo>
                    <a:pt x="124" y="29"/>
                  </a:lnTo>
                  <a:lnTo>
                    <a:pt x="124" y="28"/>
                  </a:lnTo>
                  <a:lnTo>
                    <a:pt x="122" y="28"/>
                  </a:lnTo>
                  <a:lnTo>
                    <a:pt x="119" y="26"/>
                  </a:lnTo>
                  <a:lnTo>
                    <a:pt x="118" y="25"/>
                  </a:lnTo>
                  <a:lnTo>
                    <a:pt x="119" y="25"/>
                  </a:lnTo>
                  <a:lnTo>
                    <a:pt x="121" y="25"/>
                  </a:lnTo>
                  <a:lnTo>
                    <a:pt x="123" y="27"/>
                  </a:lnTo>
                  <a:lnTo>
                    <a:pt x="125" y="27"/>
                  </a:lnTo>
                  <a:lnTo>
                    <a:pt x="126" y="26"/>
                  </a:lnTo>
                  <a:lnTo>
                    <a:pt x="128" y="24"/>
                  </a:lnTo>
                  <a:lnTo>
                    <a:pt x="128" y="23"/>
                  </a:lnTo>
                  <a:lnTo>
                    <a:pt x="127" y="23"/>
                  </a:lnTo>
                  <a:lnTo>
                    <a:pt x="126" y="22"/>
                  </a:lnTo>
                  <a:lnTo>
                    <a:pt x="127" y="21"/>
                  </a:lnTo>
                  <a:lnTo>
                    <a:pt x="128" y="21"/>
                  </a:lnTo>
                  <a:lnTo>
                    <a:pt x="129" y="22"/>
                  </a:lnTo>
                  <a:lnTo>
                    <a:pt x="130" y="23"/>
                  </a:lnTo>
                  <a:lnTo>
                    <a:pt x="131" y="23"/>
                  </a:lnTo>
                  <a:lnTo>
                    <a:pt x="133" y="22"/>
                  </a:lnTo>
                  <a:lnTo>
                    <a:pt x="132" y="21"/>
                  </a:lnTo>
                  <a:lnTo>
                    <a:pt x="131" y="20"/>
                  </a:lnTo>
                  <a:lnTo>
                    <a:pt x="130" y="20"/>
                  </a:lnTo>
                  <a:lnTo>
                    <a:pt x="131" y="19"/>
                  </a:lnTo>
                  <a:lnTo>
                    <a:pt x="132" y="20"/>
                  </a:lnTo>
                  <a:lnTo>
                    <a:pt x="133" y="20"/>
                  </a:lnTo>
                  <a:lnTo>
                    <a:pt x="134" y="21"/>
                  </a:lnTo>
                  <a:lnTo>
                    <a:pt x="135" y="21"/>
                  </a:lnTo>
                  <a:lnTo>
                    <a:pt x="136" y="21"/>
                  </a:lnTo>
                  <a:lnTo>
                    <a:pt x="138" y="20"/>
                  </a:lnTo>
                  <a:lnTo>
                    <a:pt x="138" y="19"/>
                  </a:lnTo>
                  <a:lnTo>
                    <a:pt x="139" y="17"/>
                  </a:lnTo>
                  <a:lnTo>
                    <a:pt x="138" y="16"/>
                  </a:lnTo>
                  <a:lnTo>
                    <a:pt x="137" y="15"/>
                  </a:lnTo>
                  <a:lnTo>
                    <a:pt x="136" y="14"/>
                  </a:lnTo>
                  <a:lnTo>
                    <a:pt x="137" y="14"/>
                  </a:lnTo>
                  <a:lnTo>
                    <a:pt x="138" y="14"/>
                  </a:lnTo>
                  <a:lnTo>
                    <a:pt x="138" y="13"/>
                  </a:lnTo>
                  <a:lnTo>
                    <a:pt x="138" y="12"/>
                  </a:lnTo>
                  <a:lnTo>
                    <a:pt x="138" y="11"/>
                  </a:lnTo>
                  <a:lnTo>
                    <a:pt x="137" y="11"/>
                  </a:lnTo>
                  <a:lnTo>
                    <a:pt x="136" y="10"/>
                  </a:lnTo>
                  <a:lnTo>
                    <a:pt x="137" y="9"/>
                  </a:lnTo>
                  <a:lnTo>
                    <a:pt x="136" y="9"/>
                  </a:lnTo>
                  <a:lnTo>
                    <a:pt x="134" y="9"/>
                  </a:lnTo>
                  <a:lnTo>
                    <a:pt x="133" y="9"/>
                  </a:lnTo>
                  <a:lnTo>
                    <a:pt x="132" y="8"/>
                  </a:lnTo>
                  <a:lnTo>
                    <a:pt x="130" y="8"/>
                  </a:lnTo>
                  <a:lnTo>
                    <a:pt x="130" y="9"/>
                  </a:lnTo>
                  <a:lnTo>
                    <a:pt x="129" y="11"/>
                  </a:lnTo>
                  <a:lnTo>
                    <a:pt x="130" y="11"/>
                  </a:lnTo>
                  <a:lnTo>
                    <a:pt x="130" y="12"/>
                  </a:lnTo>
                  <a:lnTo>
                    <a:pt x="129" y="13"/>
                  </a:lnTo>
                  <a:lnTo>
                    <a:pt x="129" y="14"/>
                  </a:lnTo>
                  <a:lnTo>
                    <a:pt x="128" y="15"/>
                  </a:lnTo>
                  <a:lnTo>
                    <a:pt x="127" y="17"/>
                  </a:lnTo>
                  <a:lnTo>
                    <a:pt x="126" y="17"/>
                  </a:lnTo>
                  <a:lnTo>
                    <a:pt x="125" y="18"/>
                  </a:lnTo>
                  <a:lnTo>
                    <a:pt x="125" y="19"/>
                  </a:lnTo>
                  <a:lnTo>
                    <a:pt x="123" y="17"/>
                  </a:lnTo>
                  <a:lnTo>
                    <a:pt x="123" y="14"/>
                  </a:lnTo>
                  <a:lnTo>
                    <a:pt x="124" y="14"/>
                  </a:lnTo>
                  <a:lnTo>
                    <a:pt x="123" y="13"/>
                  </a:lnTo>
                  <a:lnTo>
                    <a:pt x="121" y="12"/>
                  </a:lnTo>
                  <a:lnTo>
                    <a:pt x="121" y="11"/>
                  </a:lnTo>
                  <a:lnTo>
                    <a:pt x="119" y="12"/>
                  </a:lnTo>
                  <a:lnTo>
                    <a:pt x="119" y="13"/>
                  </a:lnTo>
                  <a:lnTo>
                    <a:pt x="119" y="14"/>
                  </a:lnTo>
                  <a:lnTo>
                    <a:pt x="118" y="14"/>
                  </a:lnTo>
                  <a:lnTo>
                    <a:pt x="117" y="14"/>
                  </a:lnTo>
                  <a:lnTo>
                    <a:pt x="117" y="12"/>
                  </a:lnTo>
                  <a:lnTo>
                    <a:pt x="116" y="11"/>
                  </a:lnTo>
                  <a:lnTo>
                    <a:pt x="116" y="10"/>
                  </a:lnTo>
                  <a:lnTo>
                    <a:pt x="117" y="10"/>
                  </a:lnTo>
                  <a:lnTo>
                    <a:pt x="116" y="9"/>
                  </a:lnTo>
                  <a:lnTo>
                    <a:pt x="114" y="10"/>
                  </a:lnTo>
                  <a:lnTo>
                    <a:pt x="112" y="9"/>
                  </a:lnTo>
                  <a:lnTo>
                    <a:pt x="113" y="8"/>
                  </a:lnTo>
                  <a:lnTo>
                    <a:pt x="113" y="7"/>
                  </a:lnTo>
                  <a:lnTo>
                    <a:pt x="115" y="7"/>
                  </a:lnTo>
                  <a:lnTo>
                    <a:pt x="115" y="6"/>
                  </a:lnTo>
                  <a:lnTo>
                    <a:pt x="112" y="4"/>
                  </a:lnTo>
                  <a:lnTo>
                    <a:pt x="112" y="2"/>
                  </a:lnTo>
                  <a:lnTo>
                    <a:pt x="111" y="2"/>
                  </a:lnTo>
                  <a:lnTo>
                    <a:pt x="111" y="1"/>
                  </a:lnTo>
                  <a:lnTo>
                    <a:pt x="110" y="0"/>
                  </a:lnTo>
                  <a:lnTo>
                    <a:pt x="109" y="0"/>
                  </a:lnTo>
                  <a:lnTo>
                    <a:pt x="108" y="0"/>
                  </a:lnTo>
                  <a:lnTo>
                    <a:pt x="107" y="0"/>
                  </a:lnTo>
                  <a:lnTo>
                    <a:pt x="106" y="0"/>
                  </a:lnTo>
                  <a:lnTo>
                    <a:pt x="105" y="1"/>
                  </a:lnTo>
                  <a:lnTo>
                    <a:pt x="106" y="2"/>
                  </a:lnTo>
                  <a:lnTo>
                    <a:pt x="105" y="2"/>
                  </a:lnTo>
                  <a:lnTo>
                    <a:pt x="104" y="2"/>
                  </a:lnTo>
                  <a:lnTo>
                    <a:pt x="103" y="5"/>
                  </a:lnTo>
                  <a:lnTo>
                    <a:pt x="104" y="5"/>
                  </a:lnTo>
                  <a:lnTo>
                    <a:pt x="105" y="5"/>
                  </a:lnTo>
                  <a:lnTo>
                    <a:pt x="105" y="6"/>
                  </a:lnTo>
                  <a:lnTo>
                    <a:pt x="104" y="5"/>
                  </a:lnTo>
                  <a:lnTo>
                    <a:pt x="103" y="7"/>
                  </a:lnTo>
                  <a:lnTo>
                    <a:pt x="104" y="8"/>
                  </a:lnTo>
                  <a:lnTo>
                    <a:pt x="106" y="9"/>
                  </a:lnTo>
                  <a:lnTo>
                    <a:pt x="107" y="9"/>
                  </a:lnTo>
                  <a:lnTo>
                    <a:pt x="108" y="9"/>
                  </a:lnTo>
                  <a:lnTo>
                    <a:pt x="108" y="10"/>
                  </a:lnTo>
                  <a:lnTo>
                    <a:pt x="109" y="10"/>
                  </a:lnTo>
                  <a:lnTo>
                    <a:pt x="110" y="9"/>
                  </a:lnTo>
                  <a:lnTo>
                    <a:pt x="110" y="10"/>
                  </a:lnTo>
                  <a:lnTo>
                    <a:pt x="109" y="11"/>
                  </a:lnTo>
                  <a:lnTo>
                    <a:pt x="108" y="12"/>
                  </a:lnTo>
                  <a:lnTo>
                    <a:pt x="109" y="13"/>
                  </a:lnTo>
                  <a:lnTo>
                    <a:pt x="109" y="12"/>
                  </a:lnTo>
                  <a:lnTo>
                    <a:pt x="110" y="12"/>
                  </a:lnTo>
                  <a:lnTo>
                    <a:pt x="110" y="13"/>
                  </a:lnTo>
                  <a:lnTo>
                    <a:pt x="110" y="14"/>
                  </a:lnTo>
                  <a:lnTo>
                    <a:pt x="109" y="14"/>
                  </a:lnTo>
                  <a:lnTo>
                    <a:pt x="108" y="15"/>
                  </a:lnTo>
                  <a:lnTo>
                    <a:pt x="107" y="15"/>
                  </a:lnTo>
                  <a:lnTo>
                    <a:pt x="106" y="16"/>
                  </a:lnTo>
                  <a:lnTo>
                    <a:pt x="105" y="16"/>
                  </a:lnTo>
                  <a:lnTo>
                    <a:pt x="107" y="17"/>
                  </a:lnTo>
                  <a:lnTo>
                    <a:pt x="106" y="18"/>
                  </a:lnTo>
                  <a:lnTo>
                    <a:pt x="104" y="18"/>
                  </a:lnTo>
                  <a:lnTo>
                    <a:pt x="104" y="16"/>
                  </a:lnTo>
                  <a:lnTo>
                    <a:pt x="105" y="16"/>
                  </a:lnTo>
                  <a:lnTo>
                    <a:pt x="105" y="15"/>
                  </a:lnTo>
                  <a:lnTo>
                    <a:pt x="104" y="15"/>
                  </a:lnTo>
                  <a:lnTo>
                    <a:pt x="102" y="14"/>
                  </a:lnTo>
                  <a:lnTo>
                    <a:pt x="101" y="14"/>
                  </a:lnTo>
                  <a:lnTo>
                    <a:pt x="100" y="14"/>
                  </a:lnTo>
                  <a:lnTo>
                    <a:pt x="99" y="14"/>
                  </a:lnTo>
                  <a:lnTo>
                    <a:pt x="98" y="16"/>
                  </a:lnTo>
                  <a:lnTo>
                    <a:pt x="97" y="16"/>
                  </a:lnTo>
                  <a:lnTo>
                    <a:pt x="95" y="16"/>
                  </a:lnTo>
                  <a:lnTo>
                    <a:pt x="93" y="16"/>
                  </a:lnTo>
                  <a:lnTo>
                    <a:pt x="92" y="16"/>
                  </a:lnTo>
                  <a:lnTo>
                    <a:pt x="91" y="17"/>
                  </a:lnTo>
                  <a:lnTo>
                    <a:pt x="89" y="16"/>
                  </a:lnTo>
                  <a:lnTo>
                    <a:pt x="88" y="15"/>
                  </a:lnTo>
                  <a:lnTo>
                    <a:pt x="86" y="15"/>
                  </a:lnTo>
                  <a:lnTo>
                    <a:pt x="85" y="15"/>
                  </a:lnTo>
                  <a:lnTo>
                    <a:pt x="83" y="14"/>
                  </a:lnTo>
                  <a:lnTo>
                    <a:pt x="82" y="13"/>
                  </a:lnTo>
                  <a:lnTo>
                    <a:pt x="81" y="14"/>
                  </a:lnTo>
                  <a:lnTo>
                    <a:pt x="79" y="15"/>
                  </a:lnTo>
                  <a:lnTo>
                    <a:pt x="77" y="15"/>
                  </a:lnTo>
                  <a:lnTo>
                    <a:pt x="77" y="17"/>
                  </a:lnTo>
                  <a:lnTo>
                    <a:pt x="78" y="18"/>
                  </a:lnTo>
                  <a:lnTo>
                    <a:pt x="79" y="19"/>
                  </a:lnTo>
                  <a:lnTo>
                    <a:pt x="78" y="19"/>
                  </a:lnTo>
                  <a:lnTo>
                    <a:pt x="78" y="21"/>
                  </a:lnTo>
                  <a:lnTo>
                    <a:pt x="76" y="20"/>
                  </a:lnTo>
                  <a:lnTo>
                    <a:pt x="76" y="19"/>
                  </a:lnTo>
                  <a:lnTo>
                    <a:pt x="77" y="18"/>
                  </a:lnTo>
                  <a:lnTo>
                    <a:pt x="75" y="17"/>
                  </a:lnTo>
                  <a:lnTo>
                    <a:pt x="74" y="16"/>
                  </a:lnTo>
                  <a:lnTo>
                    <a:pt x="73" y="16"/>
                  </a:lnTo>
                  <a:lnTo>
                    <a:pt x="72" y="16"/>
                  </a:lnTo>
                  <a:lnTo>
                    <a:pt x="69" y="17"/>
                  </a:lnTo>
                  <a:lnTo>
                    <a:pt x="67" y="17"/>
                  </a:lnTo>
                  <a:lnTo>
                    <a:pt x="63" y="17"/>
                  </a:lnTo>
                  <a:lnTo>
                    <a:pt x="62" y="16"/>
                  </a:lnTo>
                  <a:lnTo>
                    <a:pt x="60" y="16"/>
                  </a:lnTo>
                  <a:lnTo>
                    <a:pt x="59" y="16"/>
                  </a:lnTo>
                  <a:lnTo>
                    <a:pt x="60" y="15"/>
                  </a:lnTo>
                  <a:lnTo>
                    <a:pt x="61" y="15"/>
                  </a:lnTo>
                  <a:lnTo>
                    <a:pt x="61" y="14"/>
                  </a:lnTo>
                  <a:lnTo>
                    <a:pt x="63" y="14"/>
                  </a:lnTo>
                  <a:lnTo>
                    <a:pt x="59" y="12"/>
                  </a:lnTo>
                  <a:lnTo>
                    <a:pt x="58" y="12"/>
                  </a:lnTo>
                  <a:lnTo>
                    <a:pt x="56" y="12"/>
                  </a:lnTo>
                  <a:lnTo>
                    <a:pt x="55" y="12"/>
                  </a:lnTo>
                  <a:lnTo>
                    <a:pt x="54" y="12"/>
                  </a:lnTo>
                  <a:lnTo>
                    <a:pt x="51" y="11"/>
                  </a:lnTo>
                  <a:lnTo>
                    <a:pt x="49" y="10"/>
                  </a:lnTo>
                  <a:lnTo>
                    <a:pt x="48" y="10"/>
                  </a:lnTo>
                  <a:lnTo>
                    <a:pt x="44" y="8"/>
                  </a:lnTo>
                  <a:lnTo>
                    <a:pt x="42" y="9"/>
                  </a:lnTo>
                  <a:lnTo>
                    <a:pt x="42" y="10"/>
                  </a:lnTo>
                  <a:lnTo>
                    <a:pt x="40" y="11"/>
                  </a:lnTo>
                  <a:lnTo>
                    <a:pt x="39" y="10"/>
                  </a:lnTo>
                  <a:lnTo>
                    <a:pt x="38" y="10"/>
                  </a:lnTo>
                  <a:lnTo>
                    <a:pt x="39" y="9"/>
                  </a:lnTo>
                  <a:lnTo>
                    <a:pt x="38" y="9"/>
                  </a:lnTo>
                  <a:lnTo>
                    <a:pt x="38" y="8"/>
                  </a:lnTo>
                  <a:lnTo>
                    <a:pt x="39" y="8"/>
                  </a:lnTo>
                  <a:lnTo>
                    <a:pt x="38" y="7"/>
                  </a:lnTo>
                  <a:lnTo>
                    <a:pt x="37" y="8"/>
                  </a:lnTo>
                  <a:lnTo>
                    <a:pt x="37" y="9"/>
                  </a:lnTo>
                  <a:lnTo>
                    <a:pt x="36" y="9"/>
                  </a:lnTo>
                  <a:lnTo>
                    <a:pt x="36" y="11"/>
                  </a:lnTo>
                  <a:lnTo>
                    <a:pt x="35" y="10"/>
                  </a:lnTo>
                  <a:lnTo>
                    <a:pt x="33" y="9"/>
                  </a:lnTo>
                  <a:lnTo>
                    <a:pt x="33" y="7"/>
                  </a:lnTo>
                  <a:lnTo>
                    <a:pt x="30" y="5"/>
                  </a:lnTo>
                  <a:lnTo>
                    <a:pt x="30" y="6"/>
                  </a:lnTo>
                  <a:lnTo>
                    <a:pt x="31" y="7"/>
                  </a:lnTo>
                  <a:lnTo>
                    <a:pt x="30" y="7"/>
                  </a:lnTo>
                  <a:lnTo>
                    <a:pt x="30" y="8"/>
                  </a:lnTo>
                  <a:lnTo>
                    <a:pt x="28" y="9"/>
                  </a:lnTo>
                  <a:lnTo>
                    <a:pt x="28" y="8"/>
                  </a:lnTo>
                  <a:lnTo>
                    <a:pt x="27" y="8"/>
                  </a:lnTo>
                  <a:lnTo>
                    <a:pt x="25" y="9"/>
                  </a:lnTo>
                  <a:lnTo>
                    <a:pt x="23" y="10"/>
                  </a:lnTo>
                  <a:lnTo>
                    <a:pt x="20" y="12"/>
                  </a:lnTo>
                  <a:lnTo>
                    <a:pt x="19" y="12"/>
                  </a:lnTo>
                  <a:lnTo>
                    <a:pt x="18" y="13"/>
                  </a:lnTo>
                  <a:lnTo>
                    <a:pt x="18" y="12"/>
                  </a:lnTo>
                  <a:lnTo>
                    <a:pt x="19" y="12"/>
                  </a:lnTo>
                  <a:lnTo>
                    <a:pt x="18" y="11"/>
                  </a:lnTo>
                  <a:lnTo>
                    <a:pt x="20" y="11"/>
                  </a:lnTo>
                  <a:lnTo>
                    <a:pt x="20" y="10"/>
                  </a:lnTo>
                  <a:lnTo>
                    <a:pt x="22" y="9"/>
                  </a:lnTo>
                  <a:lnTo>
                    <a:pt x="23" y="9"/>
                  </a:lnTo>
                  <a:lnTo>
                    <a:pt x="26" y="8"/>
                  </a:lnTo>
                  <a:lnTo>
                    <a:pt x="26" y="7"/>
                  </a:lnTo>
                  <a:lnTo>
                    <a:pt x="25" y="8"/>
                  </a:lnTo>
                  <a:lnTo>
                    <a:pt x="25" y="7"/>
                  </a:lnTo>
                  <a:lnTo>
                    <a:pt x="23" y="8"/>
                  </a:lnTo>
                  <a:lnTo>
                    <a:pt x="22" y="8"/>
                  </a:lnTo>
                  <a:lnTo>
                    <a:pt x="21" y="9"/>
                  </a:lnTo>
                  <a:lnTo>
                    <a:pt x="20" y="9"/>
                  </a:lnTo>
                  <a:lnTo>
                    <a:pt x="18" y="10"/>
                  </a:lnTo>
                  <a:lnTo>
                    <a:pt x="16" y="10"/>
                  </a:lnTo>
                  <a:lnTo>
                    <a:pt x="17" y="10"/>
                  </a:lnTo>
                  <a:lnTo>
                    <a:pt x="15" y="9"/>
                  </a:lnTo>
                  <a:lnTo>
                    <a:pt x="14" y="11"/>
                  </a:lnTo>
                  <a:lnTo>
                    <a:pt x="13" y="11"/>
                  </a:lnTo>
                  <a:lnTo>
                    <a:pt x="12" y="11"/>
                  </a:lnTo>
                  <a:lnTo>
                    <a:pt x="12" y="12"/>
                  </a:lnTo>
                  <a:lnTo>
                    <a:pt x="14" y="13"/>
                  </a:lnTo>
                  <a:lnTo>
                    <a:pt x="13" y="13"/>
                  </a:lnTo>
                  <a:lnTo>
                    <a:pt x="11" y="13"/>
                  </a:lnTo>
                  <a:lnTo>
                    <a:pt x="9" y="12"/>
                  </a:lnTo>
                  <a:lnTo>
                    <a:pt x="8" y="12"/>
                  </a:lnTo>
                  <a:lnTo>
                    <a:pt x="6" y="11"/>
                  </a:lnTo>
                  <a:lnTo>
                    <a:pt x="4" y="10"/>
                  </a:lnTo>
                  <a:lnTo>
                    <a:pt x="1" y="10"/>
                  </a:lnTo>
                  <a:lnTo>
                    <a:pt x="0" y="10"/>
                  </a:lnTo>
                  <a:lnTo>
                    <a:pt x="0" y="53"/>
                  </a:lnTo>
                  <a:lnTo>
                    <a:pt x="2" y="54"/>
                  </a:lnTo>
                  <a:lnTo>
                    <a:pt x="3" y="53"/>
                  </a:lnTo>
                  <a:lnTo>
                    <a:pt x="4" y="52"/>
                  </a:lnTo>
                  <a:lnTo>
                    <a:pt x="5" y="54"/>
                  </a:lnTo>
                  <a:lnTo>
                    <a:pt x="8" y="59"/>
                  </a:lnTo>
                  <a:lnTo>
                    <a:pt x="10" y="59"/>
                  </a:lnTo>
                  <a:lnTo>
                    <a:pt x="11" y="57"/>
                  </a:lnTo>
                  <a:lnTo>
                    <a:pt x="13" y="56"/>
                  </a:lnTo>
                  <a:lnTo>
                    <a:pt x="15" y="58"/>
                  </a:lnTo>
                  <a:lnTo>
                    <a:pt x="17" y="61"/>
                  </a:lnTo>
                  <a:lnTo>
                    <a:pt x="18" y="62"/>
                  </a:lnTo>
                  <a:lnTo>
                    <a:pt x="21" y="68"/>
                  </a:lnTo>
                  <a:lnTo>
                    <a:pt x="23" y="70"/>
                  </a:lnTo>
                  <a:lnTo>
                    <a:pt x="26" y="72"/>
                  </a:lnTo>
                  <a:lnTo>
                    <a:pt x="25" y="74"/>
                  </a:lnTo>
                  <a:lnTo>
                    <a:pt x="26" y="76"/>
                  </a:lnTo>
                  <a:lnTo>
                    <a:pt x="25" y="77"/>
                  </a:lnTo>
                  <a:lnTo>
                    <a:pt x="25" y="78"/>
                  </a:lnTo>
                  <a:lnTo>
                    <a:pt x="25" y="80"/>
                  </a:lnTo>
                  <a:lnTo>
                    <a:pt x="26" y="82"/>
                  </a:lnTo>
                  <a:lnTo>
                    <a:pt x="27" y="82"/>
                  </a:lnTo>
                  <a:lnTo>
                    <a:pt x="28" y="82"/>
                  </a:lnTo>
                  <a:lnTo>
                    <a:pt x="28" y="83"/>
                  </a:lnTo>
                  <a:lnTo>
                    <a:pt x="27" y="84"/>
                  </a:lnTo>
                  <a:lnTo>
                    <a:pt x="27" y="85"/>
                  </a:lnTo>
                  <a:lnTo>
                    <a:pt x="28" y="85"/>
                  </a:lnTo>
                  <a:lnTo>
                    <a:pt x="30" y="85"/>
                  </a:lnTo>
                  <a:lnTo>
                    <a:pt x="30" y="86"/>
                  </a:lnTo>
                  <a:lnTo>
                    <a:pt x="30" y="87"/>
                  </a:lnTo>
                  <a:lnTo>
                    <a:pt x="30" y="89"/>
                  </a:lnTo>
                  <a:lnTo>
                    <a:pt x="31" y="91"/>
                  </a:lnTo>
                  <a:lnTo>
                    <a:pt x="32" y="91"/>
                  </a:lnTo>
                  <a:lnTo>
                    <a:pt x="34" y="92"/>
                  </a:lnTo>
                  <a:lnTo>
                    <a:pt x="35" y="93"/>
                  </a:lnTo>
                  <a:lnTo>
                    <a:pt x="36" y="93"/>
                  </a:lnTo>
                  <a:lnTo>
                    <a:pt x="37" y="94"/>
                  </a:lnTo>
                  <a:lnTo>
                    <a:pt x="38" y="95"/>
                  </a:lnTo>
                  <a:lnTo>
                    <a:pt x="39" y="95"/>
                  </a:lnTo>
                  <a:lnTo>
                    <a:pt x="40" y="97"/>
                  </a:lnTo>
                  <a:lnTo>
                    <a:pt x="41" y="97"/>
                  </a:lnTo>
                  <a:lnTo>
                    <a:pt x="42" y="99"/>
                  </a:lnTo>
                  <a:lnTo>
                    <a:pt x="43" y="9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66" name="Freeform 1542"/>
            <p:cNvSpPr>
              <a:spLocks/>
            </p:cNvSpPr>
            <p:nvPr/>
          </p:nvSpPr>
          <p:spPr bwMode="auto">
            <a:xfrm>
              <a:off x="1003" y="1476"/>
              <a:ext cx="1182" cy="732"/>
            </a:xfrm>
            <a:custGeom>
              <a:avLst/>
              <a:gdLst>
                <a:gd name="T0" fmla="*/ 28512 w 197"/>
                <a:gd name="T1" fmla="*/ 23544 h 122"/>
                <a:gd name="T2" fmla="*/ 33696 w 197"/>
                <a:gd name="T3" fmla="*/ 24192 h 122"/>
                <a:gd name="T4" fmla="*/ 37152 w 197"/>
                <a:gd name="T5" fmla="*/ 24192 h 122"/>
                <a:gd name="T6" fmla="*/ 38016 w 197"/>
                <a:gd name="T7" fmla="*/ 24192 h 122"/>
                <a:gd name="T8" fmla="*/ 38880 w 197"/>
                <a:gd name="T9" fmla="*/ 24624 h 122"/>
                <a:gd name="T10" fmla="*/ 38664 w 197"/>
                <a:gd name="T11" fmla="*/ 23544 h 122"/>
                <a:gd name="T12" fmla="*/ 37368 w 197"/>
                <a:gd name="T13" fmla="*/ 21816 h 122"/>
                <a:gd name="T14" fmla="*/ 36072 w 197"/>
                <a:gd name="T15" fmla="*/ 21816 h 122"/>
                <a:gd name="T16" fmla="*/ 35856 w 197"/>
                <a:gd name="T17" fmla="*/ 21816 h 122"/>
                <a:gd name="T18" fmla="*/ 39096 w 197"/>
                <a:gd name="T19" fmla="*/ 20520 h 122"/>
                <a:gd name="T20" fmla="*/ 42552 w 197"/>
                <a:gd name="T21" fmla="*/ 18792 h 122"/>
                <a:gd name="T22" fmla="*/ 41040 w 197"/>
                <a:gd name="T23" fmla="*/ 17496 h 122"/>
                <a:gd name="T24" fmla="*/ 41472 w 197"/>
                <a:gd name="T25" fmla="*/ 16632 h 122"/>
                <a:gd name="T26" fmla="*/ 39528 w 197"/>
                <a:gd name="T27" fmla="*/ 14904 h 122"/>
                <a:gd name="T28" fmla="*/ 38664 w 197"/>
                <a:gd name="T29" fmla="*/ 12096 h 122"/>
                <a:gd name="T30" fmla="*/ 37368 w 197"/>
                <a:gd name="T31" fmla="*/ 12960 h 122"/>
                <a:gd name="T32" fmla="*/ 35424 w 197"/>
                <a:gd name="T33" fmla="*/ 12960 h 122"/>
                <a:gd name="T34" fmla="*/ 35640 w 197"/>
                <a:gd name="T35" fmla="*/ 11664 h 122"/>
                <a:gd name="T36" fmla="*/ 34344 w 197"/>
                <a:gd name="T37" fmla="*/ 9936 h 122"/>
                <a:gd name="T38" fmla="*/ 31968 w 197"/>
                <a:gd name="T39" fmla="*/ 9072 h 122"/>
                <a:gd name="T40" fmla="*/ 31752 w 197"/>
                <a:gd name="T41" fmla="*/ 11448 h 122"/>
                <a:gd name="T42" fmla="*/ 32184 w 197"/>
                <a:gd name="T43" fmla="*/ 15552 h 122"/>
                <a:gd name="T44" fmla="*/ 31104 w 197"/>
                <a:gd name="T45" fmla="*/ 18144 h 122"/>
                <a:gd name="T46" fmla="*/ 30240 w 197"/>
                <a:gd name="T47" fmla="*/ 19224 h 122"/>
                <a:gd name="T48" fmla="*/ 29376 w 197"/>
                <a:gd name="T49" fmla="*/ 16200 h 122"/>
                <a:gd name="T50" fmla="*/ 26352 w 197"/>
                <a:gd name="T51" fmla="*/ 15120 h 122"/>
                <a:gd name="T52" fmla="*/ 23976 w 197"/>
                <a:gd name="T53" fmla="*/ 12960 h 122"/>
                <a:gd name="T54" fmla="*/ 23976 w 197"/>
                <a:gd name="T55" fmla="*/ 9720 h 122"/>
                <a:gd name="T56" fmla="*/ 25056 w 197"/>
                <a:gd name="T57" fmla="*/ 8208 h 122"/>
                <a:gd name="T58" fmla="*/ 26784 w 197"/>
                <a:gd name="T59" fmla="*/ 6696 h 122"/>
                <a:gd name="T60" fmla="*/ 27000 w 197"/>
                <a:gd name="T61" fmla="*/ 5832 h 122"/>
                <a:gd name="T62" fmla="*/ 28296 w 197"/>
                <a:gd name="T63" fmla="*/ 4968 h 122"/>
                <a:gd name="T64" fmla="*/ 29376 w 197"/>
                <a:gd name="T65" fmla="*/ 4536 h 122"/>
                <a:gd name="T66" fmla="*/ 29808 w 197"/>
                <a:gd name="T67" fmla="*/ 2592 h 122"/>
                <a:gd name="T68" fmla="*/ 28512 w 197"/>
                <a:gd name="T69" fmla="*/ 1728 h 122"/>
                <a:gd name="T70" fmla="*/ 27216 w 197"/>
                <a:gd name="T71" fmla="*/ 3672 h 122"/>
                <a:gd name="T72" fmla="*/ 26136 w 197"/>
                <a:gd name="T73" fmla="*/ 2376 h 122"/>
                <a:gd name="T74" fmla="*/ 25272 w 197"/>
                <a:gd name="T75" fmla="*/ 2160 h 122"/>
                <a:gd name="T76" fmla="*/ 24192 w 197"/>
                <a:gd name="T77" fmla="*/ 432 h 122"/>
                <a:gd name="T78" fmla="*/ 22896 w 197"/>
                <a:gd name="T79" fmla="*/ 432 h 122"/>
                <a:gd name="T80" fmla="*/ 22464 w 197"/>
                <a:gd name="T81" fmla="*/ 1728 h 122"/>
                <a:gd name="T82" fmla="*/ 23544 w 197"/>
                <a:gd name="T83" fmla="*/ 2808 h 122"/>
                <a:gd name="T84" fmla="*/ 23112 w 197"/>
                <a:gd name="T85" fmla="*/ 3672 h 122"/>
                <a:gd name="T86" fmla="*/ 21384 w 197"/>
                <a:gd name="T87" fmla="*/ 3024 h 122"/>
                <a:gd name="T88" fmla="*/ 18360 w 197"/>
                <a:gd name="T89" fmla="*/ 3240 h 122"/>
                <a:gd name="T90" fmla="*/ 17064 w 197"/>
                <a:gd name="T91" fmla="*/ 4104 h 122"/>
                <a:gd name="T92" fmla="*/ 15552 w 197"/>
                <a:gd name="T93" fmla="*/ 3456 h 122"/>
                <a:gd name="T94" fmla="*/ 13608 w 197"/>
                <a:gd name="T95" fmla="*/ 3024 h 122"/>
                <a:gd name="T96" fmla="*/ 9504 w 197"/>
                <a:gd name="T97" fmla="*/ 1728 h 122"/>
                <a:gd name="T98" fmla="*/ 8208 w 197"/>
                <a:gd name="T99" fmla="*/ 1512 h 122"/>
                <a:gd name="T100" fmla="*/ 6696 w 197"/>
                <a:gd name="T101" fmla="*/ 1512 h 122"/>
                <a:gd name="T102" fmla="*/ 4320 w 197"/>
                <a:gd name="T103" fmla="*/ 2592 h 122"/>
                <a:gd name="T104" fmla="*/ 5616 w 197"/>
                <a:gd name="T105" fmla="*/ 1728 h 122"/>
                <a:gd name="T106" fmla="*/ 3456 w 197"/>
                <a:gd name="T107" fmla="*/ 2160 h 122"/>
                <a:gd name="T108" fmla="*/ 2376 w 197"/>
                <a:gd name="T109" fmla="*/ 2808 h 122"/>
                <a:gd name="T110" fmla="*/ 648 w 197"/>
                <a:gd name="T111" fmla="*/ 11448 h 122"/>
                <a:gd name="T112" fmla="*/ 4536 w 197"/>
                <a:gd name="T113" fmla="*/ 14688 h 122"/>
                <a:gd name="T114" fmla="*/ 5832 w 197"/>
                <a:gd name="T115" fmla="*/ 17712 h 122"/>
                <a:gd name="T116" fmla="*/ 6696 w 197"/>
                <a:gd name="T117" fmla="*/ 19656 h 122"/>
                <a:gd name="T118" fmla="*/ 9072 w 197"/>
                <a:gd name="T119" fmla="*/ 21384 h 1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97"/>
                <a:gd name="T181" fmla="*/ 0 h 122"/>
                <a:gd name="T182" fmla="*/ 197 w 197"/>
                <a:gd name="T183" fmla="*/ 122 h 12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97" h="122">
                  <a:moveTo>
                    <a:pt x="43" y="99"/>
                  </a:moveTo>
                  <a:lnTo>
                    <a:pt x="108" y="99"/>
                  </a:lnTo>
                  <a:lnTo>
                    <a:pt x="109" y="101"/>
                  </a:lnTo>
                  <a:lnTo>
                    <a:pt x="112" y="101"/>
                  </a:lnTo>
                  <a:lnTo>
                    <a:pt x="114" y="102"/>
                  </a:lnTo>
                  <a:lnTo>
                    <a:pt x="117" y="102"/>
                  </a:lnTo>
                  <a:lnTo>
                    <a:pt x="119" y="102"/>
                  </a:lnTo>
                  <a:lnTo>
                    <a:pt x="123" y="102"/>
                  </a:lnTo>
                  <a:lnTo>
                    <a:pt x="131" y="106"/>
                  </a:lnTo>
                  <a:lnTo>
                    <a:pt x="132" y="109"/>
                  </a:lnTo>
                  <a:lnTo>
                    <a:pt x="137" y="114"/>
                  </a:lnTo>
                  <a:lnTo>
                    <a:pt x="137" y="117"/>
                  </a:lnTo>
                  <a:lnTo>
                    <a:pt x="135" y="120"/>
                  </a:lnTo>
                  <a:lnTo>
                    <a:pt x="136" y="122"/>
                  </a:lnTo>
                  <a:lnTo>
                    <a:pt x="143" y="119"/>
                  </a:lnTo>
                  <a:lnTo>
                    <a:pt x="144" y="117"/>
                  </a:lnTo>
                  <a:lnTo>
                    <a:pt x="150" y="115"/>
                  </a:lnTo>
                  <a:lnTo>
                    <a:pt x="153" y="113"/>
                  </a:lnTo>
                  <a:lnTo>
                    <a:pt x="154" y="112"/>
                  </a:lnTo>
                  <a:lnTo>
                    <a:pt x="156" y="112"/>
                  </a:lnTo>
                  <a:lnTo>
                    <a:pt x="157" y="112"/>
                  </a:lnTo>
                  <a:lnTo>
                    <a:pt x="162" y="111"/>
                  </a:lnTo>
                  <a:lnTo>
                    <a:pt x="165" y="105"/>
                  </a:lnTo>
                  <a:lnTo>
                    <a:pt x="166" y="104"/>
                  </a:lnTo>
                  <a:lnTo>
                    <a:pt x="169" y="106"/>
                  </a:lnTo>
                  <a:lnTo>
                    <a:pt x="169" y="109"/>
                  </a:lnTo>
                  <a:lnTo>
                    <a:pt x="170" y="111"/>
                  </a:lnTo>
                  <a:lnTo>
                    <a:pt x="171" y="113"/>
                  </a:lnTo>
                  <a:lnTo>
                    <a:pt x="172" y="112"/>
                  </a:lnTo>
                  <a:lnTo>
                    <a:pt x="174" y="111"/>
                  </a:lnTo>
                  <a:lnTo>
                    <a:pt x="175" y="110"/>
                  </a:lnTo>
                  <a:lnTo>
                    <a:pt x="176" y="110"/>
                  </a:lnTo>
                  <a:lnTo>
                    <a:pt x="177" y="110"/>
                  </a:lnTo>
                  <a:lnTo>
                    <a:pt x="176" y="111"/>
                  </a:lnTo>
                  <a:lnTo>
                    <a:pt x="177" y="111"/>
                  </a:lnTo>
                  <a:lnTo>
                    <a:pt x="178" y="111"/>
                  </a:lnTo>
                  <a:lnTo>
                    <a:pt x="177" y="112"/>
                  </a:lnTo>
                  <a:lnTo>
                    <a:pt x="176" y="112"/>
                  </a:lnTo>
                  <a:lnTo>
                    <a:pt x="174" y="114"/>
                  </a:lnTo>
                  <a:lnTo>
                    <a:pt x="173" y="114"/>
                  </a:lnTo>
                  <a:lnTo>
                    <a:pt x="173" y="116"/>
                  </a:lnTo>
                  <a:lnTo>
                    <a:pt x="174" y="117"/>
                  </a:lnTo>
                  <a:lnTo>
                    <a:pt x="175" y="117"/>
                  </a:lnTo>
                  <a:lnTo>
                    <a:pt x="176" y="116"/>
                  </a:lnTo>
                  <a:lnTo>
                    <a:pt x="177" y="115"/>
                  </a:lnTo>
                  <a:lnTo>
                    <a:pt x="178" y="113"/>
                  </a:lnTo>
                  <a:lnTo>
                    <a:pt x="179" y="114"/>
                  </a:lnTo>
                  <a:lnTo>
                    <a:pt x="180" y="114"/>
                  </a:lnTo>
                  <a:lnTo>
                    <a:pt x="180" y="113"/>
                  </a:lnTo>
                  <a:lnTo>
                    <a:pt x="182" y="113"/>
                  </a:lnTo>
                  <a:lnTo>
                    <a:pt x="183" y="113"/>
                  </a:lnTo>
                  <a:lnTo>
                    <a:pt x="184" y="112"/>
                  </a:lnTo>
                  <a:lnTo>
                    <a:pt x="184" y="111"/>
                  </a:lnTo>
                  <a:lnTo>
                    <a:pt x="183" y="111"/>
                  </a:lnTo>
                  <a:lnTo>
                    <a:pt x="183" y="110"/>
                  </a:lnTo>
                  <a:lnTo>
                    <a:pt x="182" y="110"/>
                  </a:lnTo>
                  <a:lnTo>
                    <a:pt x="180" y="110"/>
                  </a:lnTo>
                  <a:lnTo>
                    <a:pt x="179" y="109"/>
                  </a:lnTo>
                  <a:lnTo>
                    <a:pt x="178" y="109"/>
                  </a:lnTo>
                  <a:lnTo>
                    <a:pt x="176" y="107"/>
                  </a:lnTo>
                  <a:lnTo>
                    <a:pt x="175" y="105"/>
                  </a:lnTo>
                  <a:lnTo>
                    <a:pt x="176" y="104"/>
                  </a:lnTo>
                  <a:lnTo>
                    <a:pt x="176" y="103"/>
                  </a:lnTo>
                  <a:lnTo>
                    <a:pt x="174" y="103"/>
                  </a:lnTo>
                  <a:lnTo>
                    <a:pt x="173" y="103"/>
                  </a:lnTo>
                  <a:lnTo>
                    <a:pt x="172" y="102"/>
                  </a:lnTo>
                  <a:lnTo>
                    <a:pt x="173" y="101"/>
                  </a:lnTo>
                  <a:lnTo>
                    <a:pt x="175" y="101"/>
                  </a:lnTo>
                  <a:lnTo>
                    <a:pt x="176" y="102"/>
                  </a:lnTo>
                  <a:lnTo>
                    <a:pt x="178" y="100"/>
                  </a:lnTo>
                  <a:lnTo>
                    <a:pt x="177" y="99"/>
                  </a:lnTo>
                  <a:lnTo>
                    <a:pt x="175" y="97"/>
                  </a:lnTo>
                  <a:lnTo>
                    <a:pt x="172" y="98"/>
                  </a:lnTo>
                  <a:lnTo>
                    <a:pt x="171" y="99"/>
                  </a:lnTo>
                  <a:lnTo>
                    <a:pt x="169" y="100"/>
                  </a:lnTo>
                  <a:lnTo>
                    <a:pt x="167" y="101"/>
                  </a:lnTo>
                  <a:lnTo>
                    <a:pt x="165" y="104"/>
                  </a:lnTo>
                  <a:lnTo>
                    <a:pt x="164" y="105"/>
                  </a:lnTo>
                  <a:lnTo>
                    <a:pt x="163" y="105"/>
                  </a:lnTo>
                  <a:lnTo>
                    <a:pt x="162" y="107"/>
                  </a:lnTo>
                  <a:lnTo>
                    <a:pt x="162" y="106"/>
                  </a:lnTo>
                  <a:lnTo>
                    <a:pt x="162" y="104"/>
                  </a:lnTo>
                  <a:lnTo>
                    <a:pt x="164" y="103"/>
                  </a:lnTo>
                  <a:lnTo>
                    <a:pt x="164" y="102"/>
                  </a:lnTo>
                  <a:lnTo>
                    <a:pt x="166" y="101"/>
                  </a:lnTo>
                  <a:lnTo>
                    <a:pt x="167" y="98"/>
                  </a:lnTo>
                  <a:lnTo>
                    <a:pt x="170" y="98"/>
                  </a:lnTo>
                  <a:lnTo>
                    <a:pt x="170" y="97"/>
                  </a:lnTo>
                  <a:lnTo>
                    <a:pt x="171" y="96"/>
                  </a:lnTo>
                  <a:lnTo>
                    <a:pt x="173" y="94"/>
                  </a:lnTo>
                  <a:lnTo>
                    <a:pt x="174" y="94"/>
                  </a:lnTo>
                  <a:lnTo>
                    <a:pt x="175" y="95"/>
                  </a:lnTo>
                  <a:lnTo>
                    <a:pt x="178" y="94"/>
                  </a:lnTo>
                  <a:lnTo>
                    <a:pt x="180" y="94"/>
                  </a:lnTo>
                  <a:lnTo>
                    <a:pt x="181" y="95"/>
                  </a:lnTo>
                  <a:lnTo>
                    <a:pt x="183" y="94"/>
                  </a:lnTo>
                  <a:lnTo>
                    <a:pt x="185" y="95"/>
                  </a:lnTo>
                  <a:lnTo>
                    <a:pt x="187" y="95"/>
                  </a:lnTo>
                  <a:lnTo>
                    <a:pt x="189" y="94"/>
                  </a:lnTo>
                  <a:lnTo>
                    <a:pt x="190" y="91"/>
                  </a:lnTo>
                  <a:lnTo>
                    <a:pt x="192" y="90"/>
                  </a:lnTo>
                  <a:lnTo>
                    <a:pt x="195" y="89"/>
                  </a:lnTo>
                  <a:lnTo>
                    <a:pt x="197" y="88"/>
                  </a:lnTo>
                  <a:lnTo>
                    <a:pt x="197" y="87"/>
                  </a:lnTo>
                  <a:lnTo>
                    <a:pt x="197" y="85"/>
                  </a:lnTo>
                  <a:lnTo>
                    <a:pt x="197" y="84"/>
                  </a:lnTo>
                  <a:lnTo>
                    <a:pt x="197" y="82"/>
                  </a:lnTo>
                  <a:lnTo>
                    <a:pt x="195" y="81"/>
                  </a:lnTo>
                  <a:lnTo>
                    <a:pt x="193" y="82"/>
                  </a:lnTo>
                  <a:lnTo>
                    <a:pt x="193" y="81"/>
                  </a:lnTo>
                  <a:lnTo>
                    <a:pt x="194" y="80"/>
                  </a:lnTo>
                  <a:lnTo>
                    <a:pt x="192" y="79"/>
                  </a:lnTo>
                  <a:lnTo>
                    <a:pt x="190" y="81"/>
                  </a:lnTo>
                  <a:lnTo>
                    <a:pt x="189" y="81"/>
                  </a:lnTo>
                  <a:lnTo>
                    <a:pt x="187" y="83"/>
                  </a:lnTo>
                  <a:lnTo>
                    <a:pt x="186" y="83"/>
                  </a:lnTo>
                  <a:lnTo>
                    <a:pt x="186" y="81"/>
                  </a:lnTo>
                  <a:lnTo>
                    <a:pt x="187" y="81"/>
                  </a:lnTo>
                  <a:lnTo>
                    <a:pt x="189" y="81"/>
                  </a:lnTo>
                  <a:lnTo>
                    <a:pt x="191" y="79"/>
                  </a:lnTo>
                  <a:lnTo>
                    <a:pt x="194" y="78"/>
                  </a:lnTo>
                  <a:lnTo>
                    <a:pt x="194" y="77"/>
                  </a:lnTo>
                  <a:lnTo>
                    <a:pt x="192" y="77"/>
                  </a:lnTo>
                  <a:lnTo>
                    <a:pt x="191" y="76"/>
                  </a:lnTo>
                  <a:lnTo>
                    <a:pt x="189" y="76"/>
                  </a:lnTo>
                  <a:lnTo>
                    <a:pt x="188" y="76"/>
                  </a:lnTo>
                  <a:lnTo>
                    <a:pt x="187" y="75"/>
                  </a:lnTo>
                  <a:lnTo>
                    <a:pt x="187" y="74"/>
                  </a:lnTo>
                  <a:lnTo>
                    <a:pt x="186" y="72"/>
                  </a:lnTo>
                  <a:lnTo>
                    <a:pt x="185" y="72"/>
                  </a:lnTo>
                  <a:lnTo>
                    <a:pt x="185" y="71"/>
                  </a:lnTo>
                  <a:lnTo>
                    <a:pt x="183" y="71"/>
                  </a:lnTo>
                  <a:lnTo>
                    <a:pt x="183" y="69"/>
                  </a:lnTo>
                  <a:lnTo>
                    <a:pt x="184" y="68"/>
                  </a:lnTo>
                  <a:lnTo>
                    <a:pt x="184" y="67"/>
                  </a:lnTo>
                  <a:lnTo>
                    <a:pt x="183" y="67"/>
                  </a:lnTo>
                  <a:lnTo>
                    <a:pt x="183" y="64"/>
                  </a:lnTo>
                  <a:lnTo>
                    <a:pt x="181" y="63"/>
                  </a:lnTo>
                  <a:lnTo>
                    <a:pt x="181" y="61"/>
                  </a:lnTo>
                  <a:lnTo>
                    <a:pt x="180" y="61"/>
                  </a:lnTo>
                  <a:lnTo>
                    <a:pt x="180" y="59"/>
                  </a:lnTo>
                  <a:lnTo>
                    <a:pt x="179" y="59"/>
                  </a:lnTo>
                  <a:lnTo>
                    <a:pt x="179" y="56"/>
                  </a:lnTo>
                  <a:lnTo>
                    <a:pt x="177" y="55"/>
                  </a:lnTo>
                  <a:lnTo>
                    <a:pt x="177" y="53"/>
                  </a:lnTo>
                  <a:lnTo>
                    <a:pt x="176" y="53"/>
                  </a:lnTo>
                  <a:lnTo>
                    <a:pt x="176" y="54"/>
                  </a:lnTo>
                  <a:lnTo>
                    <a:pt x="176" y="55"/>
                  </a:lnTo>
                  <a:lnTo>
                    <a:pt x="175" y="56"/>
                  </a:lnTo>
                  <a:lnTo>
                    <a:pt x="175" y="57"/>
                  </a:lnTo>
                  <a:lnTo>
                    <a:pt x="174" y="60"/>
                  </a:lnTo>
                  <a:lnTo>
                    <a:pt x="173" y="61"/>
                  </a:lnTo>
                  <a:lnTo>
                    <a:pt x="173" y="60"/>
                  </a:lnTo>
                  <a:lnTo>
                    <a:pt x="172" y="60"/>
                  </a:lnTo>
                  <a:lnTo>
                    <a:pt x="171" y="60"/>
                  </a:lnTo>
                  <a:lnTo>
                    <a:pt x="171" y="61"/>
                  </a:lnTo>
                  <a:lnTo>
                    <a:pt x="170" y="62"/>
                  </a:lnTo>
                  <a:lnTo>
                    <a:pt x="170" y="63"/>
                  </a:lnTo>
                  <a:lnTo>
                    <a:pt x="168" y="62"/>
                  </a:lnTo>
                  <a:lnTo>
                    <a:pt x="168" y="61"/>
                  </a:lnTo>
                  <a:lnTo>
                    <a:pt x="166" y="59"/>
                  </a:lnTo>
                  <a:lnTo>
                    <a:pt x="165" y="60"/>
                  </a:lnTo>
                  <a:lnTo>
                    <a:pt x="164" y="60"/>
                  </a:lnTo>
                  <a:lnTo>
                    <a:pt x="165" y="59"/>
                  </a:lnTo>
                  <a:lnTo>
                    <a:pt x="166" y="58"/>
                  </a:lnTo>
                  <a:lnTo>
                    <a:pt x="165" y="58"/>
                  </a:lnTo>
                  <a:lnTo>
                    <a:pt x="164" y="58"/>
                  </a:lnTo>
                  <a:cubicBezTo>
                    <a:pt x="164" y="58"/>
                    <a:pt x="164" y="57"/>
                    <a:pt x="164" y="57"/>
                  </a:cubicBezTo>
                  <a:cubicBezTo>
                    <a:pt x="164" y="57"/>
                    <a:pt x="165" y="57"/>
                    <a:pt x="165" y="57"/>
                  </a:cubicBezTo>
                  <a:lnTo>
                    <a:pt x="165" y="55"/>
                  </a:lnTo>
                  <a:lnTo>
                    <a:pt x="164" y="55"/>
                  </a:lnTo>
                  <a:lnTo>
                    <a:pt x="165" y="54"/>
                  </a:lnTo>
                  <a:lnTo>
                    <a:pt x="165" y="52"/>
                  </a:lnTo>
                  <a:lnTo>
                    <a:pt x="166" y="51"/>
                  </a:lnTo>
                  <a:lnTo>
                    <a:pt x="166" y="50"/>
                  </a:lnTo>
                  <a:lnTo>
                    <a:pt x="165" y="50"/>
                  </a:lnTo>
                  <a:lnTo>
                    <a:pt x="164" y="50"/>
                  </a:lnTo>
                  <a:lnTo>
                    <a:pt x="164" y="49"/>
                  </a:lnTo>
                  <a:lnTo>
                    <a:pt x="161" y="49"/>
                  </a:lnTo>
                  <a:lnTo>
                    <a:pt x="160" y="48"/>
                  </a:lnTo>
                  <a:lnTo>
                    <a:pt x="160" y="47"/>
                  </a:lnTo>
                  <a:lnTo>
                    <a:pt x="159" y="46"/>
                  </a:lnTo>
                  <a:lnTo>
                    <a:pt x="159" y="45"/>
                  </a:lnTo>
                  <a:lnTo>
                    <a:pt x="158" y="44"/>
                  </a:lnTo>
                  <a:lnTo>
                    <a:pt x="157" y="44"/>
                  </a:lnTo>
                  <a:lnTo>
                    <a:pt x="156" y="43"/>
                  </a:lnTo>
                  <a:lnTo>
                    <a:pt x="154" y="43"/>
                  </a:lnTo>
                  <a:lnTo>
                    <a:pt x="153" y="44"/>
                  </a:lnTo>
                  <a:lnTo>
                    <a:pt x="152" y="44"/>
                  </a:lnTo>
                  <a:lnTo>
                    <a:pt x="150" y="44"/>
                  </a:lnTo>
                  <a:lnTo>
                    <a:pt x="148" y="43"/>
                  </a:lnTo>
                  <a:lnTo>
                    <a:pt x="148" y="42"/>
                  </a:lnTo>
                  <a:lnTo>
                    <a:pt x="146" y="42"/>
                  </a:lnTo>
                  <a:lnTo>
                    <a:pt x="146" y="43"/>
                  </a:lnTo>
                  <a:lnTo>
                    <a:pt x="146" y="46"/>
                  </a:lnTo>
                  <a:lnTo>
                    <a:pt x="147" y="47"/>
                  </a:lnTo>
                  <a:lnTo>
                    <a:pt x="147" y="49"/>
                  </a:lnTo>
                  <a:lnTo>
                    <a:pt x="146" y="49"/>
                  </a:lnTo>
                  <a:lnTo>
                    <a:pt x="145" y="50"/>
                  </a:lnTo>
                  <a:lnTo>
                    <a:pt x="146" y="50"/>
                  </a:lnTo>
                  <a:lnTo>
                    <a:pt x="146" y="51"/>
                  </a:lnTo>
                  <a:lnTo>
                    <a:pt x="147" y="53"/>
                  </a:lnTo>
                  <a:lnTo>
                    <a:pt x="147" y="54"/>
                  </a:lnTo>
                  <a:lnTo>
                    <a:pt x="147" y="56"/>
                  </a:lnTo>
                  <a:lnTo>
                    <a:pt x="146" y="57"/>
                  </a:lnTo>
                  <a:lnTo>
                    <a:pt x="146" y="58"/>
                  </a:lnTo>
                  <a:lnTo>
                    <a:pt x="145" y="60"/>
                  </a:lnTo>
                  <a:lnTo>
                    <a:pt x="145" y="61"/>
                  </a:lnTo>
                  <a:lnTo>
                    <a:pt x="147" y="63"/>
                  </a:lnTo>
                  <a:lnTo>
                    <a:pt x="148" y="64"/>
                  </a:lnTo>
                  <a:lnTo>
                    <a:pt x="149" y="68"/>
                  </a:lnTo>
                  <a:lnTo>
                    <a:pt x="149" y="72"/>
                  </a:lnTo>
                  <a:lnTo>
                    <a:pt x="147" y="73"/>
                  </a:lnTo>
                  <a:lnTo>
                    <a:pt x="147" y="74"/>
                  </a:lnTo>
                  <a:lnTo>
                    <a:pt x="146" y="75"/>
                  </a:lnTo>
                  <a:lnTo>
                    <a:pt x="144" y="76"/>
                  </a:lnTo>
                  <a:lnTo>
                    <a:pt x="144" y="77"/>
                  </a:lnTo>
                  <a:lnTo>
                    <a:pt x="143" y="77"/>
                  </a:lnTo>
                  <a:lnTo>
                    <a:pt x="142" y="78"/>
                  </a:lnTo>
                  <a:lnTo>
                    <a:pt x="143" y="79"/>
                  </a:lnTo>
                  <a:lnTo>
                    <a:pt x="144" y="81"/>
                  </a:lnTo>
                  <a:lnTo>
                    <a:pt x="144" y="84"/>
                  </a:lnTo>
                  <a:lnTo>
                    <a:pt x="144" y="85"/>
                  </a:lnTo>
                  <a:lnTo>
                    <a:pt x="145" y="86"/>
                  </a:lnTo>
                  <a:lnTo>
                    <a:pt x="145" y="87"/>
                  </a:lnTo>
                  <a:lnTo>
                    <a:pt x="144" y="89"/>
                  </a:lnTo>
                  <a:lnTo>
                    <a:pt x="144" y="90"/>
                  </a:lnTo>
                  <a:lnTo>
                    <a:pt x="143" y="89"/>
                  </a:lnTo>
                  <a:lnTo>
                    <a:pt x="142" y="90"/>
                  </a:lnTo>
                  <a:lnTo>
                    <a:pt x="141" y="90"/>
                  </a:lnTo>
                  <a:lnTo>
                    <a:pt x="140" y="90"/>
                  </a:lnTo>
                  <a:lnTo>
                    <a:pt x="140" y="89"/>
                  </a:lnTo>
                  <a:lnTo>
                    <a:pt x="139" y="87"/>
                  </a:lnTo>
                  <a:lnTo>
                    <a:pt x="138" y="87"/>
                  </a:lnTo>
                  <a:lnTo>
                    <a:pt x="138" y="86"/>
                  </a:lnTo>
                  <a:lnTo>
                    <a:pt x="136" y="85"/>
                  </a:lnTo>
                  <a:lnTo>
                    <a:pt x="136" y="84"/>
                  </a:lnTo>
                  <a:lnTo>
                    <a:pt x="137" y="83"/>
                  </a:lnTo>
                  <a:lnTo>
                    <a:pt x="137" y="80"/>
                  </a:lnTo>
                  <a:lnTo>
                    <a:pt x="137" y="79"/>
                  </a:lnTo>
                  <a:lnTo>
                    <a:pt x="137" y="76"/>
                  </a:lnTo>
                  <a:lnTo>
                    <a:pt x="136" y="75"/>
                  </a:lnTo>
                  <a:lnTo>
                    <a:pt x="134" y="75"/>
                  </a:lnTo>
                  <a:lnTo>
                    <a:pt x="132" y="75"/>
                  </a:lnTo>
                  <a:lnTo>
                    <a:pt x="131" y="74"/>
                  </a:lnTo>
                  <a:lnTo>
                    <a:pt x="129" y="74"/>
                  </a:lnTo>
                  <a:lnTo>
                    <a:pt x="127" y="73"/>
                  </a:lnTo>
                  <a:lnTo>
                    <a:pt x="125" y="72"/>
                  </a:lnTo>
                  <a:lnTo>
                    <a:pt x="124" y="71"/>
                  </a:lnTo>
                  <a:lnTo>
                    <a:pt x="124" y="70"/>
                  </a:lnTo>
                  <a:lnTo>
                    <a:pt x="123" y="70"/>
                  </a:lnTo>
                  <a:lnTo>
                    <a:pt x="122" y="70"/>
                  </a:lnTo>
                  <a:lnTo>
                    <a:pt x="121" y="69"/>
                  </a:lnTo>
                  <a:lnTo>
                    <a:pt x="118" y="67"/>
                  </a:lnTo>
                  <a:lnTo>
                    <a:pt x="117" y="67"/>
                  </a:lnTo>
                  <a:lnTo>
                    <a:pt x="115" y="67"/>
                  </a:lnTo>
                  <a:lnTo>
                    <a:pt x="113" y="67"/>
                  </a:lnTo>
                  <a:lnTo>
                    <a:pt x="113" y="65"/>
                  </a:lnTo>
                  <a:lnTo>
                    <a:pt x="112" y="64"/>
                  </a:lnTo>
                  <a:lnTo>
                    <a:pt x="111" y="60"/>
                  </a:lnTo>
                  <a:lnTo>
                    <a:pt x="110" y="60"/>
                  </a:lnTo>
                  <a:lnTo>
                    <a:pt x="109" y="60"/>
                  </a:lnTo>
                  <a:lnTo>
                    <a:pt x="107" y="58"/>
                  </a:lnTo>
                  <a:lnTo>
                    <a:pt x="107" y="56"/>
                  </a:lnTo>
                  <a:lnTo>
                    <a:pt x="108" y="55"/>
                  </a:lnTo>
                  <a:lnTo>
                    <a:pt x="108" y="51"/>
                  </a:lnTo>
                  <a:lnTo>
                    <a:pt x="109" y="50"/>
                  </a:lnTo>
                  <a:lnTo>
                    <a:pt x="109" y="47"/>
                  </a:lnTo>
                  <a:lnTo>
                    <a:pt x="110" y="46"/>
                  </a:lnTo>
                  <a:lnTo>
                    <a:pt x="111" y="45"/>
                  </a:lnTo>
                  <a:lnTo>
                    <a:pt x="112" y="44"/>
                  </a:lnTo>
                  <a:lnTo>
                    <a:pt x="112" y="43"/>
                  </a:lnTo>
                  <a:lnTo>
                    <a:pt x="114" y="42"/>
                  </a:lnTo>
                  <a:lnTo>
                    <a:pt x="113" y="40"/>
                  </a:lnTo>
                  <a:lnTo>
                    <a:pt x="114" y="40"/>
                  </a:lnTo>
                  <a:lnTo>
                    <a:pt x="115" y="40"/>
                  </a:lnTo>
                  <a:lnTo>
                    <a:pt x="117" y="40"/>
                  </a:lnTo>
                  <a:lnTo>
                    <a:pt x="117" y="39"/>
                  </a:lnTo>
                  <a:lnTo>
                    <a:pt x="116" y="38"/>
                  </a:lnTo>
                  <a:lnTo>
                    <a:pt x="115" y="37"/>
                  </a:lnTo>
                  <a:lnTo>
                    <a:pt x="116" y="36"/>
                  </a:lnTo>
                  <a:lnTo>
                    <a:pt x="117" y="37"/>
                  </a:lnTo>
                  <a:lnTo>
                    <a:pt x="118" y="36"/>
                  </a:lnTo>
                  <a:lnTo>
                    <a:pt x="119" y="35"/>
                  </a:lnTo>
                  <a:lnTo>
                    <a:pt x="120" y="36"/>
                  </a:lnTo>
                  <a:lnTo>
                    <a:pt x="122" y="35"/>
                  </a:lnTo>
                  <a:lnTo>
                    <a:pt x="123" y="34"/>
                  </a:lnTo>
                  <a:lnTo>
                    <a:pt x="124" y="32"/>
                  </a:lnTo>
                  <a:lnTo>
                    <a:pt x="124" y="31"/>
                  </a:lnTo>
                  <a:lnTo>
                    <a:pt x="125" y="30"/>
                  </a:lnTo>
                  <a:lnTo>
                    <a:pt x="124" y="29"/>
                  </a:lnTo>
                  <a:lnTo>
                    <a:pt x="124" y="28"/>
                  </a:lnTo>
                  <a:lnTo>
                    <a:pt x="122" y="28"/>
                  </a:lnTo>
                  <a:lnTo>
                    <a:pt x="119" y="26"/>
                  </a:lnTo>
                  <a:lnTo>
                    <a:pt x="118" y="25"/>
                  </a:lnTo>
                  <a:lnTo>
                    <a:pt x="119" y="25"/>
                  </a:lnTo>
                  <a:lnTo>
                    <a:pt x="121" y="25"/>
                  </a:lnTo>
                  <a:lnTo>
                    <a:pt x="123" y="27"/>
                  </a:lnTo>
                  <a:lnTo>
                    <a:pt x="125" y="27"/>
                  </a:lnTo>
                  <a:lnTo>
                    <a:pt x="126" y="26"/>
                  </a:lnTo>
                  <a:lnTo>
                    <a:pt x="128" y="24"/>
                  </a:lnTo>
                  <a:lnTo>
                    <a:pt x="128" y="23"/>
                  </a:lnTo>
                  <a:lnTo>
                    <a:pt x="127" y="23"/>
                  </a:lnTo>
                  <a:lnTo>
                    <a:pt x="126" y="22"/>
                  </a:lnTo>
                  <a:lnTo>
                    <a:pt x="127" y="21"/>
                  </a:lnTo>
                  <a:lnTo>
                    <a:pt x="128" y="21"/>
                  </a:lnTo>
                  <a:lnTo>
                    <a:pt x="129" y="22"/>
                  </a:lnTo>
                  <a:lnTo>
                    <a:pt x="130" y="23"/>
                  </a:lnTo>
                  <a:lnTo>
                    <a:pt x="131" y="23"/>
                  </a:lnTo>
                  <a:lnTo>
                    <a:pt x="133" y="22"/>
                  </a:lnTo>
                  <a:lnTo>
                    <a:pt x="132" y="21"/>
                  </a:lnTo>
                  <a:lnTo>
                    <a:pt x="131" y="20"/>
                  </a:lnTo>
                  <a:lnTo>
                    <a:pt x="130" y="20"/>
                  </a:lnTo>
                  <a:lnTo>
                    <a:pt x="131" y="19"/>
                  </a:lnTo>
                  <a:lnTo>
                    <a:pt x="132" y="20"/>
                  </a:lnTo>
                  <a:lnTo>
                    <a:pt x="133" y="20"/>
                  </a:lnTo>
                  <a:lnTo>
                    <a:pt x="134" y="21"/>
                  </a:lnTo>
                  <a:lnTo>
                    <a:pt x="135" y="21"/>
                  </a:lnTo>
                  <a:lnTo>
                    <a:pt x="136" y="21"/>
                  </a:lnTo>
                  <a:lnTo>
                    <a:pt x="138" y="20"/>
                  </a:lnTo>
                  <a:lnTo>
                    <a:pt x="138" y="19"/>
                  </a:lnTo>
                  <a:lnTo>
                    <a:pt x="139" y="17"/>
                  </a:lnTo>
                  <a:lnTo>
                    <a:pt x="138" y="16"/>
                  </a:lnTo>
                  <a:lnTo>
                    <a:pt x="137" y="15"/>
                  </a:lnTo>
                  <a:lnTo>
                    <a:pt x="136" y="14"/>
                  </a:lnTo>
                  <a:lnTo>
                    <a:pt x="137" y="14"/>
                  </a:lnTo>
                  <a:lnTo>
                    <a:pt x="138" y="14"/>
                  </a:lnTo>
                  <a:lnTo>
                    <a:pt x="138" y="13"/>
                  </a:lnTo>
                  <a:lnTo>
                    <a:pt x="138" y="12"/>
                  </a:lnTo>
                  <a:lnTo>
                    <a:pt x="138" y="11"/>
                  </a:lnTo>
                  <a:lnTo>
                    <a:pt x="137" y="11"/>
                  </a:lnTo>
                  <a:lnTo>
                    <a:pt x="136" y="10"/>
                  </a:lnTo>
                  <a:lnTo>
                    <a:pt x="137" y="9"/>
                  </a:lnTo>
                  <a:lnTo>
                    <a:pt x="136" y="9"/>
                  </a:lnTo>
                  <a:lnTo>
                    <a:pt x="134" y="9"/>
                  </a:lnTo>
                  <a:lnTo>
                    <a:pt x="133" y="9"/>
                  </a:lnTo>
                  <a:lnTo>
                    <a:pt x="132" y="8"/>
                  </a:lnTo>
                  <a:lnTo>
                    <a:pt x="130" y="8"/>
                  </a:lnTo>
                  <a:lnTo>
                    <a:pt x="130" y="9"/>
                  </a:lnTo>
                  <a:lnTo>
                    <a:pt x="129" y="11"/>
                  </a:lnTo>
                  <a:lnTo>
                    <a:pt x="130" y="11"/>
                  </a:lnTo>
                  <a:lnTo>
                    <a:pt x="130" y="12"/>
                  </a:lnTo>
                  <a:lnTo>
                    <a:pt x="129" y="13"/>
                  </a:lnTo>
                  <a:lnTo>
                    <a:pt x="129" y="14"/>
                  </a:lnTo>
                  <a:lnTo>
                    <a:pt x="128" y="15"/>
                  </a:lnTo>
                  <a:lnTo>
                    <a:pt x="127" y="17"/>
                  </a:lnTo>
                  <a:lnTo>
                    <a:pt x="126" y="17"/>
                  </a:lnTo>
                  <a:lnTo>
                    <a:pt x="125" y="18"/>
                  </a:lnTo>
                  <a:lnTo>
                    <a:pt x="125" y="19"/>
                  </a:lnTo>
                  <a:lnTo>
                    <a:pt x="123" y="17"/>
                  </a:lnTo>
                  <a:lnTo>
                    <a:pt x="123" y="14"/>
                  </a:lnTo>
                  <a:lnTo>
                    <a:pt x="124" y="14"/>
                  </a:lnTo>
                  <a:lnTo>
                    <a:pt x="123" y="13"/>
                  </a:lnTo>
                  <a:lnTo>
                    <a:pt x="121" y="12"/>
                  </a:lnTo>
                  <a:lnTo>
                    <a:pt x="121" y="11"/>
                  </a:lnTo>
                  <a:lnTo>
                    <a:pt x="119" y="12"/>
                  </a:lnTo>
                  <a:lnTo>
                    <a:pt x="119" y="13"/>
                  </a:lnTo>
                  <a:lnTo>
                    <a:pt x="119" y="14"/>
                  </a:lnTo>
                  <a:lnTo>
                    <a:pt x="118" y="14"/>
                  </a:lnTo>
                  <a:lnTo>
                    <a:pt x="117" y="14"/>
                  </a:lnTo>
                  <a:lnTo>
                    <a:pt x="117" y="12"/>
                  </a:lnTo>
                  <a:lnTo>
                    <a:pt x="116" y="11"/>
                  </a:lnTo>
                  <a:lnTo>
                    <a:pt x="116" y="10"/>
                  </a:lnTo>
                  <a:lnTo>
                    <a:pt x="117" y="10"/>
                  </a:lnTo>
                  <a:lnTo>
                    <a:pt x="116" y="9"/>
                  </a:lnTo>
                  <a:lnTo>
                    <a:pt x="114" y="10"/>
                  </a:lnTo>
                  <a:lnTo>
                    <a:pt x="112" y="9"/>
                  </a:lnTo>
                  <a:lnTo>
                    <a:pt x="113" y="8"/>
                  </a:lnTo>
                  <a:lnTo>
                    <a:pt x="113" y="7"/>
                  </a:lnTo>
                  <a:lnTo>
                    <a:pt x="115" y="7"/>
                  </a:lnTo>
                  <a:lnTo>
                    <a:pt x="115" y="6"/>
                  </a:lnTo>
                  <a:lnTo>
                    <a:pt x="112" y="4"/>
                  </a:lnTo>
                  <a:lnTo>
                    <a:pt x="112" y="2"/>
                  </a:lnTo>
                  <a:lnTo>
                    <a:pt x="111" y="2"/>
                  </a:lnTo>
                  <a:lnTo>
                    <a:pt x="111" y="1"/>
                  </a:lnTo>
                  <a:lnTo>
                    <a:pt x="110" y="0"/>
                  </a:lnTo>
                  <a:lnTo>
                    <a:pt x="109" y="0"/>
                  </a:lnTo>
                  <a:lnTo>
                    <a:pt x="108" y="0"/>
                  </a:lnTo>
                  <a:lnTo>
                    <a:pt x="107" y="0"/>
                  </a:lnTo>
                  <a:lnTo>
                    <a:pt x="106" y="0"/>
                  </a:lnTo>
                  <a:lnTo>
                    <a:pt x="105" y="1"/>
                  </a:lnTo>
                  <a:lnTo>
                    <a:pt x="106" y="2"/>
                  </a:lnTo>
                  <a:lnTo>
                    <a:pt x="105" y="2"/>
                  </a:lnTo>
                  <a:lnTo>
                    <a:pt x="104" y="2"/>
                  </a:lnTo>
                  <a:lnTo>
                    <a:pt x="103" y="5"/>
                  </a:lnTo>
                  <a:lnTo>
                    <a:pt x="104" y="5"/>
                  </a:lnTo>
                  <a:lnTo>
                    <a:pt x="105" y="5"/>
                  </a:lnTo>
                  <a:lnTo>
                    <a:pt x="105" y="6"/>
                  </a:lnTo>
                  <a:lnTo>
                    <a:pt x="104" y="5"/>
                  </a:lnTo>
                  <a:lnTo>
                    <a:pt x="103" y="7"/>
                  </a:lnTo>
                  <a:lnTo>
                    <a:pt x="104" y="8"/>
                  </a:lnTo>
                  <a:lnTo>
                    <a:pt x="106" y="9"/>
                  </a:lnTo>
                  <a:lnTo>
                    <a:pt x="107" y="9"/>
                  </a:lnTo>
                  <a:lnTo>
                    <a:pt x="108" y="9"/>
                  </a:lnTo>
                  <a:lnTo>
                    <a:pt x="108" y="10"/>
                  </a:lnTo>
                  <a:lnTo>
                    <a:pt x="109" y="10"/>
                  </a:lnTo>
                  <a:lnTo>
                    <a:pt x="110" y="9"/>
                  </a:lnTo>
                  <a:lnTo>
                    <a:pt x="110" y="10"/>
                  </a:lnTo>
                  <a:lnTo>
                    <a:pt x="109" y="11"/>
                  </a:lnTo>
                  <a:lnTo>
                    <a:pt x="108" y="12"/>
                  </a:lnTo>
                  <a:lnTo>
                    <a:pt x="109" y="13"/>
                  </a:lnTo>
                  <a:lnTo>
                    <a:pt x="109" y="12"/>
                  </a:lnTo>
                  <a:lnTo>
                    <a:pt x="110" y="12"/>
                  </a:lnTo>
                  <a:lnTo>
                    <a:pt x="110" y="13"/>
                  </a:lnTo>
                  <a:lnTo>
                    <a:pt x="110" y="14"/>
                  </a:lnTo>
                  <a:lnTo>
                    <a:pt x="109" y="14"/>
                  </a:lnTo>
                  <a:lnTo>
                    <a:pt x="108" y="15"/>
                  </a:lnTo>
                  <a:lnTo>
                    <a:pt x="107" y="15"/>
                  </a:lnTo>
                  <a:lnTo>
                    <a:pt x="106" y="16"/>
                  </a:lnTo>
                  <a:lnTo>
                    <a:pt x="105" y="16"/>
                  </a:lnTo>
                  <a:lnTo>
                    <a:pt x="107" y="17"/>
                  </a:lnTo>
                  <a:lnTo>
                    <a:pt x="106" y="18"/>
                  </a:lnTo>
                  <a:lnTo>
                    <a:pt x="104" y="18"/>
                  </a:lnTo>
                  <a:lnTo>
                    <a:pt x="104" y="16"/>
                  </a:lnTo>
                  <a:lnTo>
                    <a:pt x="105" y="16"/>
                  </a:lnTo>
                  <a:lnTo>
                    <a:pt x="105" y="15"/>
                  </a:lnTo>
                  <a:lnTo>
                    <a:pt x="104" y="15"/>
                  </a:lnTo>
                  <a:lnTo>
                    <a:pt x="102" y="14"/>
                  </a:lnTo>
                  <a:lnTo>
                    <a:pt x="101" y="14"/>
                  </a:lnTo>
                  <a:lnTo>
                    <a:pt x="100" y="14"/>
                  </a:lnTo>
                  <a:lnTo>
                    <a:pt x="99" y="14"/>
                  </a:lnTo>
                  <a:lnTo>
                    <a:pt x="98" y="16"/>
                  </a:lnTo>
                  <a:lnTo>
                    <a:pt x="97" y="16"/>
                  </a:lnTo>
                  <a:lnTo>
                    <a:pt x="95" y="16"/>
                  </a:lnTo>
                  <a:lnTo>
                    <a:pt x="93" y="16"/>
                  </a:lnTo>
                  <a:lnTo>
                    <a:pt x="92" y="16"/>
                  </a:lnTo>
                  <a:lnTo>
                    <a:pt x="91" y="17"/>
                  </a:lnTo>
                  <a:lnTo>
                    <a:pt x="89" y="16"/>
                  </a:lnTo>
                  <a:lnTo>
                    <a:pt x="88" y="15"/>
                  </a:lnTo>
                  <a:lnTo>
                    <a:pt x="86" y="15"/>
                  </a:lnTo>
                  <a:lnTo>
                    <a:pt x="85" y="15"/>
                  </a:lnTo>
                  <a:lnTo>
                    <a:pt x="83" y="14"/>
                  </a:lnTo>
                  <a:lnTo>
                    <a:pt x="82" y="13"/>
                  </a:lnTo>
                  <a:lnTo>
                    <a:pt x="81" y="14"/>
                  </a:lnTo>
                  <a:lnTo>
                    <a:pt x="79" y="15"/>
                  </a:lnTo>
                  <a:lnTo>
                    <a:pt x="77" y="15"/>
                  </a:lnTo>
                  <a:lnTo>
                    <a:pt x="77" y="17"/>
                  </a:lnTo>
                  <a:lnTo>
                    <a:pt x="78" y="18"/>
                  </a:lnTo>
                  <a:lnTo>
                    <a:pt x="79" y="19"/>
                  </a:lnTo>
                  <a:lnTo>
                    <a:pt x="78" y="19"/>
                  </a:lnTo>
                  <a:lnTo>
                    <a:pt x="78" y="21"/>
                  </a:lnTo>
                  <a:lnTo>
                    <a:pt x="76" y="20"/>
                  </a:lnTo>
                  <a:lnTo>
                    <a:pt x="76" y="19"/>
                  </a:lnTo>
                  <a:lnTo>
                    <a:pt x="77" y="18"/>
                  </a:lnTo>
                  <a:lnTo>
                    <a:pt x="75" y="17"/>
                  </a:lnTo>
                  <a:lnTo>
                    <a:pt x="74" y="16"/>
                  </a:lnTo>
                  <a:lnTo>
                    <a:pt x="73" y="16"/>
                  </a:lnTo>
                  <a:lnTo>
                    <a:pt x="72" y="16"/>
                  </a:lnTo>
                  <a:lnTo>
                    <a:pt x="69" y="17"/>
                  </a:lnTo>
                  <a:lnTo>
                    <a:pt x="67" y="17"/>
                  </a:lnTo>
                  <a:lnTo>
                    <a:pt x="63" y="17"/>
                  </a:lnTo>
                  <a:lnTo>
                    <a:pt x="62" y="16"/>
                  </a:lnTo>
                  <a:lnTo>
                    <a:pt x="60" y="16"/>
                  </a:lnTo>
                  <a:lnTo>
                    <a:pt x="59" y="16"/>
                  </a:lnTo>
                  <a:lnTo>
                    <a:pt x="60" y="15"/>
                  </a:lnTo>
                  <a:lnTo>
                    <a:pt x="61" y="15"/>
                  </a:lnTo>
                  <a:lnTo>
                    <a:pt x="61" y="14"/>
                  </a:lnTo>
                  <a:lnTo>
                    <a:pt x="63" y="14"/>
                  </a:lnTo>
                  <a:lnTo>
                    <a:pt x="59" y="12"/>
                  </a:lnTo>
                  <a:lnTo>
                    <a:pt x="58" y="12"/>
                  </a:lnTo>
                  <a:lnTo>
                    <a:pt x="56" y="12"/>
                  </a:lnTo>
                  <a:lnTo>
                    <a:pt x="55" y="12"/>
                  </a:lnTo>
                  <a:lnTo>
                    <a:pt x="54" y="12"/>
                  </a:lnTo>
                  <a:lnTo>
                    <a:pt x="51" y="11"/>
                  </a:lnTo>
                  <a:lnTo>
                    <a:pt x="49" y="10"/>
                  </a:lnTo>
                  <a:lnTo>
                    <a:pt x="48" y="10"/>
                  </a:lnTo>
                  <a:lnTo>
                    <a:pt x="44" y="8"/>
                  </a:lnTo>
                  <a:lnTo>
                    <a:pt x="42" y="9"/>
                  </a:lnTo>
                  <a:lnTo>
                    <a:pt x="42" y="10"/>
                  </a:lnTo>
                  <a:lnTo>
                    <a:pt x="40" y="11"/>
                  </a:lnTo>
                  <a:lnTo>
                    <a:pt x="39" y="10"/>
                  </a:lnTo>
                  <a:lnTo>
                    <a:pt x="38" y="10"/>
                  </a:lnTo>
                  <a:lnTo>
                    <a:pt x="39" y="9"/>
                  </a:lnTo>
                  <a:lnTo>
                    <a:pt x="38" y="9"/>
                  </a:lnTo>
                  <a:lnTo>
                    <a:pt x="38" y="8"/>
                  </a:lnTo>
                  <a:lnTo>
                    <a:pt x="39" y="8"/>
                  </a:lnTo>
                  <a:lnTo>
                    <a:pt x="38" y="7"/>
                  </a:lnTo>
                  <a:lnTo>
                    <a:pt x="37" y="8"/>
                  </a:lnTo>
                  <a:lnTo>
                    <a:pt x="37" y="9"/>
                  </a:lnTo>
                  <a:lnTo>
                    <a:pt x="36" y="9"/>
                  </a:lnTo>
                  <a:lnTo>
                    <a:pt x="36" y="11"/>
                  </a:lnTo>
                  <a:lnTo>
                    <a:pt x="35" y="10"/>
                  </a:lnTo>
                  <a:lnTo>
                    <a:pt x="33" y="9"/>
                  </a:lnTo>
                  <a:lnTo>
                    <a:pt x="33" y="7"/>
                  </a:lnTo>
                  <a:lnTo>
                    <a:pt x="30" y="5"/>
                  </a:lnTo>
                  <a:lnTo>
                    <a:pt x="30" y="6"/>
                  </a:lnTo>
                  <a:lnTo>
                    <a:pt x="31" y="7"/>
                  </a:lnTo>
                  <a:lnTo>
                    <a:pt x="30" y="7"/>
                  </a:lnTo>
                  <a:lnTo>
                    <a:pt x="30" y="8"/>
                  </a:lnTo>
                  <a:lnTo>
                    <a:pt x="28" y="9"/>
                  </a:lnTo>
                  <a:lnTo>
                    <a:pt x="28" y="8"/>
                  </a:lnTo>
                  <a:lnTo>
                    <a:pt x="27" y="8"/>
                  </a:lnTo>
                  <a:lnTo>
                    <a:pt x="25" y="9"/>
                  </a:lnTo>
                  <a:lnTo>
                    <a:pt x="23" y="10"/>
                  </a:lnTo>
                  <a:lnTo>
                    <a:pt x="20" y="12"/>
                  </a:lnTo>
                  <a:lnTo>
                    <a:pt x="19" y="12"/>
                  </a:lnTo>
                  <a:lnTo>
                    <a:pt x="18" y="13"/>
                  </a:lnTo>
                  <a:lnTo>
                    <a:pt x="18" y="12"/>
                  </a:lnTo>
                  <a:lnTo>
                    <a:pt x="19" y="12"/>
                  </a:lnTo>
                  <a:lnTo>
                    <a:pt x="18" y="11"/>
                  </a:lnTo>
                  <a:lnTo>
                    <a:pt x="20" y="11"/>
                  </a:lnTo>
                  <a:lnTo>
                    <a:pt x="20" y="10"/>
                  </a:lnTo>
                  <a:lnTo>
                    <a:pt x="22" y="9"/>
                  </a:lnTo>
                  <a:lnTo>
                    <a:pt x="23" y="9"/>
                  </a:lnTo>
                  <a:lnTo>
                    <a:pt x="26" y="8"/>
                  </a:lnTo>
                  <a:lnTo>
                    <a:pt x="26" y="7"/>
                  </a:lnTo>
                  <a:lnTo>
                    <a:pt x="25" y="8"/>
                  </a:lnTo>
                  <a:lnTo>
                    <a:pt x="25" y="7"/>
                  </a:lnTo>
                  <a:lnTo>
                    <a:pt x="23" y="8"/>
                  </a:lnTo>
                  <a:lnTo>
                    <a:pt x="22" y="8"/>
                  </a:lnTo>
                  <a:lnTo>
                    <a:pt x="21" y="9"/>
                  </a:lnTo>
                  <a:lnTo>
                    <a:pt x="20" y="9"/>
                  </a:lnTo>
                  <a:lnTo>
                    <a:pt x="18" y="10"/>
                  </a:lnTo>
                  <a:lnTo>
                    <a:pt x="16" y="10"/>
                  </a:lnTo>
                  <a:lnTo>
                    <a:pt x="17" y="10"/>
                  </a:lnTo>
                  <a:lnTo>
                    <a:pt x="15" y="9"/>
                  </a:lnTo>
                  <a:lnTo>
                    <a:pt x="14" y="11"/>
                  </a:lnTo>
                  <a:lnTo>
                    <a:pt x="13" y="11"/>
                  </a:lnTo>
                  <a:lnTo>
                    <a:pt x="12" y="11"/>
                  </a:lnTo>
                  <a:lnTo>
                    <a:pt x="12" y="12"/>
                  </a:lnTo>
                  <a:lnTo>
                    <a:pt x="14" y="13"/>
                  </a:lnTo>
                  <a:lnTo>
                    <a:pt x="13" y="13"/>
                  </a:lnTo>
                  <a:lnTo>
                    <a:pt x="11" y="13"/>
                  </a:lnTo>
                  <a:lnTo>
                    <a:pt x="9" y="12"/>
                  </a:lnTo>
                  <a:lnTo>
                    <a:pt x="8" y="12"/>
                  </a:lnTo>
                  <a:lnTo>
                    <a:pt x="6" y="11"/>
                  </a:lnTo>
                  <a:lnTo>
                    <a:pt x="4" y="10"/>
                  </a:lnTo>
                  <a:lnTo>
                    <a:pt x="1" y="10"/>
                  </a:lnTo>
                  <a:lnTo>
                    <a:pt x="0" y="10"/>
                  </a:lnTo>
                  <a:lnTo>
                    <a:pt x="0" y="53"/>
                  </a:lnTo>
                  <a:lnTo>
                    <a:pt x="2" y="54"/>
                  </a:lnTo>
                  <a:lnTo>
                    <a:pt x="3" y="53"/>
                  </a:lnTo>
                  <a:lnTo>
                    <a:pt x="4" y="52"/>
                  </a:lnTo>
                  <a:lnTo>
                    <a:pt x="5" y="54"/>
                  </a:lnTo>
                  <a:lnTo>
                    <a:pt x="8" y="59"/>
                  </a:lnTo>
                  <a:lnTo>
                    <a:pt x="10" y="59"/>
                  </a:lnTo>
                  <a:lnTo>
                    <a:pt x="11" y="57"/>
                  </a:lnTo>
                  <a:lnTo>
                    <a:pt x="13" y="56"/>
                  </a:lnTo>
                  <a:lnTo>
                    <a:pt x="15" y="58"/>
                  </a:lnTo>
                  <a:lnTo>
                    <a:pt x="17" y="61"/>
                  </a:lnTo>
                  <a:lnTo>
                    <a:pt x="18" y="62"/>
                  </a:lnTo>
                  <a:lnTo>
                    <a:pt x="21" y="68"/>
                  </a:lnTo>
                  <a:lnTo>
                    <a:pt x="23" y="70"/>
                  </a:lnTo>
                  <a:lnTo>
                    <a:pt x="26" y="72"/>
                  </a:lnTo>
                  <a:lnTo>
                    <a:pt x="25" y="74"/>
                  </a:lnTo>
                  <a:lnTo>
                    <a:pt x="26" y="76"/>
                  </a:lnTo>
                  <a:lnTo>
                    <a:pt x="25" y="77"/>
                  </a:lnTo>
                  <a:lnTo>
                    <a:pt x="25" y="78"/>
                  </a:lnTo>
                  <a:lnTo>
                    <a:pt x="25" y="80"/>
                  </a:lnTo>
                  <a:lnTo>
                    <a:pt x="26" y="82"/>
                  </a:lnTo>
                  <a:lnTo>
                    <a:pt x="27" y="82"/>
                  </a:lnTo>
                  <a:lnTo>
                    <a:pt x="28" y="82"/>
                  </a:lnTo>
                  <a:lnTo>
                    <a:pt x="28" y="83"/>
                  </a:lnTo>
                  <a:lnTo>
                    <a:pt x="27" y="84"/>
                  </a:lnTo>
                  <a:lnTo>
                    <a:pt x="27" y="85"/>
                  </a:lnTo>
                  <a:lnTo>
                    <a:pt x="28" y="85"/>
                  </a:lnTo>
                  <a:lnTo>
                    <a:pt x="30" y="85"/>
                  </a:lnTo>
                  <a:lnTo>
                    <a:pt x="30" y="86"/>
                  </a:lnTo>
                  <a:lnTo>
                    <a:pt x="30" y="87"/>
                  </a:lnTo>
                  <a:lnTo>
                    <a:pt x="30" y="89"/>
                  </a:lnTo>
                  <a:lnTo>
                    <a:pt x="31" y="91"/>
                  </a:lnTo>
                  <a:lnTo>
                    <a:pt x="32" y="91"/>
                  </a:lnTo>
                  <a:lnTo>
                    <a:pt x="34" y="92"/>
                  </a:lnTo>
                  <a:lnTo>
                    <a:pt x="35" y="93"/>
                  </a:lnTo>
                  <a:lnTo>
                    <a:pt x="36" y="93"/>
                  </a:lnTo>
                  <a:lnTo>
                    <a:pt x="37" y="94"/>
                  </a:lnTo>
                  <a:lnTo>
                    <a:pt x="38" y="95"/>
                  </a:lnTo>
                  <a:lnTo>
                    <a:pt x="39" y="95"/>
                  </a:lnTo>
                  <a:lnTo>
                    <a:pt x="40" y="97"/>
                  </a:lnTo>
                  <a:lnTo>
                    <a:pt x="41" y="97"/>
                  </a:lnTo>
                  <a:lnTo>
                    <a:pt x="42" y="99"/>
                  </a:lnTo>
                  <a:lnTo>
                    <a:pt x="43" y="99"/>
                  </a:lnTo>
                  <a:close/>
                </a:path>
              </a:pathLst>
            </a:custGeom>
            <a:solidFill>
              <a:srgbClr val="00B0F0"/>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67" name="Freeform 1543"/>
            <p:cNvSpPr>
              <a:spLocks/>
            </p:cNvSpPr>
            <p:nvPr/>
          </p:nvSpPr>
          <p:spPr bwMode="auto">
            <a:xfrm>
              <a:off x="1231" y="2070"/>
              <a:ext cx="798" cy="420"/>
            </a:xfrm>
            <a:custGeom>
              <a:avLst/>
              <a:gdLst>
                <a:gd name="T0" fmla="*/ 5832 w 133"/>
                <a:gd name="T1" fmla="*/ 11016 h 70"/>
                <a:gd name="T2" fmla="*/ 8208 w 133"/>
                <a:gd name="T3" fmla="*/ 11448 h 70"/>
                <a:gd name="T4" fmla="*/ 9720 w 133"/>
                <a:gd name="T5" fmla="*/ 11664 h 70"/>
                <a:gd name="T6" fmla="*/ 10584 w 133"/>
                <a:gd name="T7" fmla="*/ 12744 h 70"/>
                <a:gd name="T8" fmla="*/ 11232 w 133"/>
                <a:gd name="T9" fmla="*/ 12312 h 70"/>
                <a:gd name="T10" fmla="*/ 13392 w 133"/>
                <a:gd name="T11" fmla="*/ 14472 h 70"/>
                <a:gd name="T12" fmla="*/ 13824 w 133"/>
                <a:gd name="T13" fmla="*/ 13824 h 70"/>
                <a:gd name="T14" fmla="*/ 15336 w 133"/>
                <a:gd name="T15" fmla="*/ 12528 h 70"/>
                <a:gd name="T16" fmla="*/ 16632 w 133"/>
                <a:gd name="T17" fmla="*/ 12528 h 70"/>
                <a:gd name="T18" fmla="*/ 17928 w 133"/>
                <a:gd name="T19" fmla="*/ 12960 h 70"/>
                <a:gd name="T20" fmla="*/ 18144 w 133"/>
                <a:gd name="T21" fmla="*/ 12312 h 70"/>
                <a:gd name="T22" fmla="*/ 19440 w 133"/>
                <a:gd name="T23" fmla="*/ 12096 h 70"/>
                <a:gd name="T24" fmla="*/ 20088 w 133"/>
                <a:gd name="T25" fmla="*/ 12312 h 70"/>
                <a:gd name="T26" fmla="*/ 21168 w 133"/>
                <a:gd name="T27" fmla="*/ 12960 h 70"/>
                <a:gd name="T28" fmla="*/ 21168 w 133"/>
                <a:gd name="T29" fmla="*/ 14040 h 70"/>
                <a:gd name="T30" fmla="*/ 22032 w 133"/>
                <a:gd name="T31" fmla="*/ 15120 h 70"/>
                <a:gd name="T32" fmla="*/ 21816 w 133"/>
                <a:gd name="T33" fmla="*/ 12528 h 70"/>
                <a:gd name="T34" fmla="*/ 22032 w 133"/>
                <a:gd name="T35" fmla="*/ 10800 h 70"/>
                <a:gd name="T36" fmla="*/ 23544 w 133"/>
                <a:gd name="T37" fmla="*/ 9720 h 70"/>
                <a:gd name="T38" fmla="*/ 24192 w 133"/>
                <a:gd name="T39" fmla="*/ 8856 h 70"/>
                <a:gd name="T40" fmla="*/ 23976 w 133"/>
                <a:gd name="T41" fmla="*/ 7992 h 70"/>
                <a:gd name="T42" fmla="*/ 24192 w 133"/>
                <a:gd name="T43" fmla="*/ 6696 h 70"/>
                <a:gd name="T44" fmla="*/ 24408 w 133"/>
                <a:gd name="T45" fmla="*/ 7992 h 70"/>
                <a:gd name="T46" fmla="*/ 24624 w 133"/>
                <a:gd name="T47" fmla="*/ 6696 h 70"/>
                <a:gd name="T48" fmla="*/ 25488 w 133"/>
                <a:gd name="T49" fmla="*/ 6048 h 70"/>
                <a:gd name="T50" fmla="*/ 25488 w 133"/>
                <a:gd name="T51" fmla="*/ 5400 h 70"/>
                <a:gd name="T52" fmla="*/ 26568 w 133"/>
                <a:gd name="T53" fmla="*/ 5184 h 70"/>
                <a:gd name="T54" fmla="*/ 26784 w 133"/>
                <a:gd name="T55" fmla="*/ 4968 h 70"/>
                <a:gd name="T56" fmla="*/ 27000 w 133"/>
                <a:gd name="T57" fmla="*/ 4104 h 70"/>
                <a:gd name="T58" fmla="*/ 27648 w 133"/>
                <a:gd name="T59" fmla="*/ 3456 h 70"/>
                <a:gd name="T60" fmla="*/ 28080 w 133"/>
                <a:gd name="T61" fmla="*/ 3240 h 70"/>
                <a:gd name="T62" fmla="*/ 28296 w 133"/>
                <a:gd name="T63" fmla="*/ 1512 h 70"/>
                <a:gd name="T64" fmla="*/ 25704 w 133"/>
                <a:gd name="T65" fmla="*/ 2808 h 70"/>
                <a:gd name="T66" fmla="*/ 24192 w 133"/>
                <a:gd name="T67" fmla="*/ 3456 h 70"/>
                <a:gd name="T68" fmla="*/ 20952 w 133"/>
                <a:gd name="T69" fmla="*/ 4536 h 70"/>
                <a:gd name="T70" fmla="*/ 20088 w 133"/>
                <a:gd name="T71" fmla="*/ 1512 h 70"/>
                <a:gd name="T72" fmla="*/ 16416 w 133"/>
                <a:gd name="T73" fmla="*/ 648 h 70"/>
                <a:gd name="T74" fmla="*/ 1080 w 133"/>
                <a:gd name="T75" fmla="*/ 0 h 70"/>
                <a:gd name="T76" fmla="*/ 1296 w 133"/>
                <a:gd name="T77" fmla="*/ 1080 h 70"/>
                <a:gd name="T78" fmla="*/ 216 w 133"/>
                <a:gd name="T79" fmla="*/ 432 h 70"/>
                <a:gd name="T80" fmla="*/ 432 w 133"/>
                <a:gd name="T81" fmla="*/ 1944 h 70"/>
                <a:gd name="T82" fmla="*/ 216 w 133"/>
                <a:gd name="T83" fmla="*/ 4536 h 70"/>
                <a:gd name="T84" fmla="*/ 432 w 133"/>
                <a:gd name="T85" fmla="*/ 6264 h 70"/>
                <a:gd name="T86" fmla="*/ 1296 w 133"/>
                <a:gd name="T87" fmla="*/ 7560 h 70"/>
                <a:gd name="T88" fmla="*/ 1512 w 133"/>
                <a:gd name="T89" fmla="*/ 8208 h 70"/>
                <a:gd name="T90" fmla="*/ 2160 w 133"/>
                <a:gd name="T91" fmla="*/ 9720 h 70"/>
                <a:gd name="T92" fmla="*/ 3024 w 133"/>
                <a:gd name="T93" fmla="*/ 10152 h 70"/>
                <a:gd name="T94" fmla="*/ 3888 w 133"/>
                <a:gd name="T95" fmla="*/ 10800 h 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3"/>
                <a:gd name="T145" fmla="*/ 0 h 70"/>
                <a:gd name="T146" fmla="*/ 133 w 133"/>
                <a:gd name="T147" fmla="*/ 70 h 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3" h="70">
                  <a:moveTo>
                    <a:pt x="18" y="50"/>
                  </a:moveTo>
                  <a:lnTo>
                    <a:pt x="19" y="50"/>
                  </a:lnTo>
                  <a:lnTo>
                    <a:pt x="23" y="50"/>
                  </a:lnTo>
                  <a:lnTo>
                    <a:pt x="27" y="51"/>
                  </a:lnTo>
                  <a:lnTo>
                    <a:pt x="30" y="53"/>
                  </a:lnTo>
                  <a:lnTo>
                    <a:pt x="31" y="54"/>
                  </a:lnTo>
                  <a:lnTo>
                    <a:pt x="36" y="54"/>
                  </a:lnTo>
                  <a:lnTo>
                    <a:pt x="38" y="53"/>
                  </a:lnTo>
                  <a:lnTo>
                    <a:pt x="39" y="52"/>
                  </a:lnTo>
                  <a:lnTo>
                    <a:pt x="41" y="52"/>
                  </a:lnTo>
                  <a:lnTo>
                    <a:pt x="43" y="52"/>
                  </a:lnTo>
                  <a:lnTo>
                    <a:pt x="45" y="54"/>
                  </a:lnTo>
                  <a:lnTo>
                    <a:pt x="46" y="54"/>
                  </a:lnTo>
                  <a:lnTo>
                    <a:pt x="47" y="55"/>
                  </a:lnTo>
                  <a:lnTo>
                    <a:pt x="47" y="57"/>
                  </a:lnTo>
                  <a:lnTo>
                    <a:pt x="49" y="59"/>
                  </a:lnTo>
                  <a:lnTo>
                    <a:pt x="50" y="59"/>
                  </a:lnTo>
                  <a:lnTo>
                    <a:pt x="51" y="59"/>
                  </a:lnTo>
                  <a:lnTo>
                    <a:pt x="51" y="58"/>
                  </a:lnTo>
                  <a:lnTo>
                    <a:pt x="52" y="57"/>
                  </a:lnTo>
                  <a:lnTo>
                    <a:pt x="56" y="59"/>
                  </a:lnTo>
                  <a:lnTo>
                    <a:pt x="59" y="63"/>
                  </a:lnTo>
                  <a:lnTo>
                    <a:pt x="59" y="65"/>
                  </a:lnTo>
                  <a:lnTo>
                    <a:pt x="62" y="67"/>
                  </a:lnTo>
                  <a:lnTo>
                    <a:pt x="64" y="67"/>
                  </a:lnTo>
                  <a:lnTo>
                    <a:pt x="64" y="66"/>
                  </a:lnTo>
                  <a:lnTo>
                    <a:pt x="64" y="65"/>
                  </a:lnTo>
                  <a:lnTo>
                    <a:pt x="64" y="64"/>
                  </a:lnTo>
                  <a:lnTo>
                    <a:pt x="65" y="63"/>
                  </a:lnTo>
                  <a:lnTo>
                    <a:pt x="67" y="60"/>
                  </a:lnTo>
                  <a:lnTo>
                    <a:pt x="69" y="59"/>
                  </a:lnTo>
                  <a:lnTo>
                    <a:pt x="71" y="58"/>
                  </a:lnTo>
                  <a:lnTo>
                    <a:pt x="72" y="58"/>
                  </a:lnTo>
                  <a:lnTo>
                    <a:pt x="73" y="58"/>
                  </a:lnTo>
                  <a:lnTo>
                    <a:pt x="76" y="58"/>
                  </a:lnTo>
                  <a:lnTo>
                    <a:pt x="77" y="58"/>
                  </a:lnTo>
                  <a:lnTo>
                    <a:pt x="79" y="59"/>
                  </a:lnTo>
                  <a:lnTo>
                    <a:pt x="80" y="59"/>
                  </a:lnTo>
                  <a:lnTo>
                    <a:pt x="82" y="60"/>
                  </a:lnTo>
                  <a:lnTo>
                    <a:pt x="83" y="60"/>
                  </a:lnTo>
                  <a:lnTo>
                    <a:pt x="83" y="59"/>
                  </a:lnTo>
                  <a:lnTo>
                    <a:pt x="82" y="58"/>
                  </a:lnTo>
                  <a:lnTo>
                    <a:pt x="82" y="57"/>
                  </a:lnTo>
                  <a:lnTo>
                    <a:pt x="84" y="57"/>
                  </a:lnTo>
                  <a:lnTo>
                    <a:pt x="86" y="56"/>
                  </a:lnTo>
                  <a:lnTo>
                    <a:pt x="87" y="56"/>
                  </a:lnTo>
                  <a:lnTo>
                    <a:pt x="89" y="56"/>
                  </a:lnTo>
                  <a:lnTo>
                    <a:pt x="90" y="56"/>
                  </a:lnTo>
                  <a:lnTo>
                    <a:pt x="91" y="57"/>
                  </a:lnTo>
                  <a:lnTo>
                    <a:pt x="92" y="58"/>
                  </a:lnTo>
                  <a:lnTo>
                    <a:pt x="93" y="58"/>
                  </a:lnTo>
                  <a:lnTo>
                    <a:pt x="93" y="57"/>
                  </a:lnTo>
                  <a:lnTo>
                    <a:pt x="95" y="57"/>
                  </a:lnTo>
                  <a:lnTo>
                    <a:pt x="96" y="58"/>
                  </a:lnTo>
                  <a:lnTo>
                    <a:pt x="97" y="59"/>
                  </a:lnTo>
                  <a:lnTo>
                    <a:pt x="98" y="60"/>
                  </a:lnTo>
                  <a:lnTo>
                    <a:pt x="98" y="61"/>
                  </a:lnTo>
                  <a:lnTo>
                    <a:pt x="98" y="64"/>
                  </a:lnTo>
                  <a:lnTo>
                    <a:pt x="98" y="65"/>
                  </a:lnTo>
                  <a:lnTo>
                    <a:pt x="99" y="66"/>
                  </a:lnTo>
                  <a:lnTo>
                    <a:pt x="100" y="68"/>
                  </a:lnTo>
                  <a:lnTo>
                    <a:pt x="101" y="70"/>
                  </a:lnTo>
                  <a:lnTo>
                    <a:pt x="102" y="70"/>
                  </a:lnTo>
                  <a:lnTo>
                    <a:pt x="103" y="69"/>
                  </a:lnTo>
                  <a:lnTo>
                    <a:pt x="103" y="66"/>
                  </a:lnTo>
                  <a:lnTo>
                    <a:pt x="102" y="62"/>
                  </a:lnTo>
                  <a:lnTo>
                    <a:pt x="101" y="58"/>
                  </a:lnTo>
                  <a:lnTo>
                    <a:pt x="100" y="57"/>
                  </a:lnTo>
                  <a:lnTo>
                    <a:pt x="100" y="54"/>
                  </a:lnTo>
                  <a:lnTo>
                    <a:pt x="102" y="52"/>
                  </a:lnTo>
                  <a:lnTo>
                    <a:pt x="102" y="50"/>
                  </a:lnTo>
                  <a:lnTo>
                    <a:pt x="103" y="50"/>
                  </a:lnTo>
                  <a:lnTo>
                    <a:pt x="106" y="47"/>
                  </a:lnTo>
                  <a:lnTo>
                    <a:pt x="108" y="47"/>
                  </a:lnTo>
                  <a:lnTo>
                    <a:pt x="109" y="45"/>
                  </a:lnTo>
                  <a:lnTo>
                    <a:pt x="110" y="44"/>
                  </a:lnTo>
                  <a:lnTo>
                    <a:pt x="111" y="43"/>
                  </a:lnTo>
                  <a:lnTo>
                    <a:pt x="112" y="42"/>
                  </a:lnTo>
                  <a:lnTo>
                    <a:pt x="112" y="41"/>
                  </a:lnTo>
                  <a:lnTo>
                    <a:pt x="111" y="40"/>
                  </a:lnTo>
                  <a:lnTo>
                    <a:pt x="112" y="40"/>
                  </a:lnTo>
                  <a:lnTo>
                    <a:pt x="112" y="39"/>
                  </a:lnTo>
                  <a:lnTo>
                    <a:pt x="111" y="37"/>
                  </a:lnTo>
                  <a:lnTo>
                    <a:pt x="111" y="34"/>
                  </a:lnTo>
                  <a:lnTo>
                    <a:pt x="110" y="32"/>
                  </a:lnTo>
                  <a:lnTo>
                    <a:pt x="111" y="31"/>
                  </a:lnTo>
                  <a:lnTo>
                    <a:pt x="112" y="31"/>
                  </a:lnTo>
                  <a:lnTo>
                    <a:pt x="112" y="32"/>
                  </a:lnTo>
                  <a:lnTo>
                    <a:pt x="112" y="35"/>
                  </a:lnTo>
                  <a:lnTo>
                    <a:pt x="113" y="36"/>
                  </a:lnTo>
                  <a:lnTo>
                    <a:pt x="113" y="37"/>
                  </a:lnTo>
                  <a:lnTo>
                    <a:pt x="114" y="35"/>
                  </a:lnTo>
                  <a:lnTo>
                    <a:pt x="114" y="33"/>
                  </a:lnTo>
                  <a:lnTo>
                    <a:pt x="114" y="31"/>
                  </a:lnTo>
                  <a:lnTo>
                    <a:pt x="115" y="32"/>
                  </a:lnTo>
                  <a:lnTo>
                    <a:pt x="116" y="31"/>
                  </a:lnTo>
                  <a:lnTo>
                    <a:pt x="117" y="29"/>
                  </a:lnTo>
                  <a:lnTo>
                    <a:pt x="118" y="28"/>
                  </a:lnTo>
                  <a:lnTo>
                    <a:pt x="117" y="27"/>
                  </a:lnTo>
                  <a:lnTo>
                    <a:pt x="117" y="26"/>
                  </a:lnTo>
                  <a:lnTo>
                    <a:pt x="118" y="26"/>
                  </a:lnTo>
                  <a:lnTo>
                    <a:pt x="118" y="25"/>
                  </a:lnTo>
                  <a:lnTo>
                    <a:pt x="119" y="25"/>
                  </a:lnTo>
                  <a:lnTo>
                    <a:pt x="120" y="25"/>
                  </a:lnTo>
                  <a:lnTo>
                    <a:pt x="121" y="25"/>
                  </a:lnTo>
                  <a:lnTo>
                    <a:pt x="123" y="24"/>
                  </a:lnTo>
                  <a:lnTo>
                    <a:pt x="123" y="25"/>
                  </a:lnTo>
                  <a:lnTo>
                    <a:pt x="125" y="25"/>
                  </a:lnTo>
                  <a:lnTo>
                    <a:pt x="126" y="24"/>
                  </a:lnTo>
                  <a:lnTo>
                    <a:pt x="124" y="23"/>
                  </a:lnTo>
                  <a:lnTo>
                    <a:pt x="124" y="22"/>
                  </a:lnTo>
                  <a:lnTo>
                    <a:pt x="125" y="20"/>
                  </a:lnTo>
                  <a:lnTo>
                    <a:pt x="125" y="19"/>
                  </a:lnTo>
                  <a:lnTo>
                    <a:pt x="126" y="18"/>
                  </a:lnTo>
                  <a:lnTo>
                    <a:pt x="126" y="17"/>
                  </a:lnTo>
                  <a:lnTo>
                    <a:pt x="128" y="17"/>
                  </a:lnTo>
                  <a:lnTo>
                    <a:pt x="128" y="16"/>
                  </a:lnTo>
                  <a:lnTo>
                    <a:pt x="129" y="15"/>
                  </a:lnTo>
                  <a:lnTo>
                    <a:pt x="129" y="16"/>
                  </a:lnTo>
                  <a:lnTo>
                    <a:pt x="130" y="15"/>
                  </a:lnTo>
                  <a:lnTo>
                    <a:pt x="133" y="14"/>
                  </a:lnTo>
                  <a:lnTo>
                    <a:pt x="132" y="12"/>
                  </a:lnTo>
                  <a:lnTo>
                    <a:pt x="131" y="10"/>
                  </a:lnTo>
                  <a:lnTo>
                    <a:pt x="131" y="7"/>
                  </a:lnTo>
                  <a:lnTo>
                    <a:pt x="128" y="5"/>
                  </a:lnTo>
                  <a:lnTo>
                    <a:pt x="127" y="6"/>
                  </a:lnTo>
                  <a:lnTo>
                    <a:pt x="124" y="12"/>
                  </a:lnTo>
                  <a:lnTo>
                    <a:pt x="119" y="13"/>
                  </a:lnTo>
                  <a:lnTo>
                    <a:pt x="118" y="13"/>
                  </a:lnTo>
                  <a:lnTo>
                    <a:pt x="116" y="13"/>
                  </a:lnTo>
                  <a:lnTo>
                    <a:pt x="115" y="14"/>
                  </a:lnTo>
                  <a:lnTo>
                    <a:pt x="112" y="16"/>
                  </a:lnTo>
                  <a:lnTo>
                    <a:pt x="106" y="18"/>
                  </a:lnTo>
                  <a:lnTo>
                    <a:pt x="105" y="20"/>
                  </a:lnTo>
                  <a:lnTo>
                    <a:pt x="98" y="23"/>
                  </a:lnTo>
                  <a:lnTo>
                    <a:pt x="97" y="21"/>
                  </a:lnTo>
                  <a:lnTo>
                    <a:pt x="99" y="18"/>
                  </a:lnTo>
                  <a:lnTo>
                    <a:pt x="99" y="15"/>
                  </a:lnTo>
                  <a:lnTo>
                    <a:pt x="94" y="10"/>
                  </a:lnTo>
                  <a:lnTo>
                    <a:pt x="93" y="7"/>
                  </a:lnTo>
                  <a:lnTo>
                    <a:pt x="85" y="3"/>
                  </a:lnTo>
                  <a:lnTo>
                    <a:pt x="81" y="3"/>
                  </a:lnTo>
                  <a:lnTo>
                    <a:pt x="79" y="3"/>
                  </a:lnTo>
                  <a:lnTo>
                    <a:pt x="76" y="3"/>
                  </a:lnTo>
                  <a:lnTo>
                    <a:pt x="74" y="2"/>
                  </a:lnTo>
                  <a:lnTo>
                    <a:pt x="71" y="2"/>
                  </a:lnTo>
                  <a:lnTo>
                    <a:pt x="70" y="0"/>
                  </a:lnTo>
                  <a:lnTo>
                    <a:pt x="5" y="0"/>
                  </a:lnTo>
                  <a:lnTo>
                    <a:pt x="5" y="2"/>
                  </a:lnTo>
                  <a:lnTo>
                    <a:pt x="6" y="4"/>
                  </a:lnTo>
                  <a:lnTo>
                    <a:pt x="6" y="5"/>
                  </a:lnTo>
                  <a:lnTo>
                    <a:pt x="5" y="5"/>
                  </a:lnTo>
                  <a:lnTo>
                    <a:pt x="5" y="3"/>
                  </a:lnTo>
                  <a:lnTo>
                    <a:pt x="3" y="3"/>
                  </a:lnTo>
                  <a:lnTo>
                    <a:pt x="1" y="2"/>
                  </a:lnTo>
                  <a:lnTo>
                    <a:pt x="0" y="2"/>
                  </a:lnTo>
                  <a:lnTo>
                    <a:pt x="0" y="3"/>
                  </a:lnTo>
                  <a:lnTo>
                    <a:pt x="1" y="6"/>
                  </a:lnTo>
                  <a:lnTo>
                    <a:pt x="2" y="9"/>
                  </a:lnTo>
                  <a:lnTo>
                    <a:pt x="1" y="12"/>
                  </a:lnTo>
                  <a:lnTo>
                    <a:pt x="1" y="16"/>
                  </a:lnTo>
                  <a:lnTo>
                    <a:pt x="0" y="19"/>
                  </a:lnTo>
                  <a:lnTo>
                    <a:pt x="1" y="21"/>
                  </a:lnTo>
                  <a:lnTo>
                    <a:pt x="1" y="24"/>
                  </a:lnTo>
                  <a:lnTo>
                    <a:pt x="1" y="26"/>
                  </a:lnTo>
                  <a:lnTo>
                    <a:pt x="1" y="28"/>
                  </a:lnTo>
                  <a:lnTo>
                    <a:pt x="2" y="29"/>
                  </a:lnTo>
                  <a:lnTo>
                    <a:pt x="2" y="31"/>
                  </a:lnTo>
                  <a:lnTo>
                    <a:pt x="4" y="32"/>
                  </a:lnTo>
                  <a:lnTo>
                    <a:pt x="4" y="34"/>
                  </a:lnTo>
                  <a:lnTo>
                    <a:pt x="6" y="35"/>
                  </a:lnTo>
                  <a:lnTo>
                    <a:pt x="6" y="36"/>
                  </a:lnTo>
                  <a:lnTo>
                    <a:pt x="6" y="38"/>
                  </a:lnTo>
                  <a:lnTo>
                    <a:pt x="7" y="38"/>
                  </a:lnTo>
                  <a:lnTo>
                    <a:pt x="7" y="40"/>
                  </a:lnTo>
                  <a:lnTo>
                    <a:pt x="8" y="41"/>
                  </a:lnTo>
                  <a:lnTo>
                    <a:pt x="9" y="43"/>
                  </a:lnTo>
                  <a:lnTo>
                    <a:pt x="10" y="45"/>
                  </a:lnTo>
                  <a:lnTo>
                    <a:pt x="11" y="45"/>
                  </a:lnTo>
                  <a:lnTo>
                    <a:pt x="12" y="45"/>
                  </a:lnTo>
                  <a:lnTo>
                    <a:pt x="13" y="46"/>
                  </a:lnTo>
                  <a:lnTo>
                    <a:pt x="14" y="47"/>
                  </a:lnTo>
                  <a:lnTo>
                    <a:pt x="15" y="47"/>
                  </a:lnTo>
                  <a:lnTo>
                    <a:pt x="16" y="48"/>
                  </a:lnTo>
                  <a:lnTo>
                    <a:pt x="17" y="49"/>
                  </a:lnTo>
                  <a:lnTo>
                    <a:pt x="18" y="5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68" name="Freeform 1544"/>
            <p:cNvSpPr>
              <a:spLocks/>
            </p:cNvSpPr>
            <p:nvPr/>
          </p:nvSpPr>
          <p:spPr bwMode="auto">
            <a:xfrm>
              <a:off x="1231" y="2070"/>
              <a:ext cx="798" cy="420"/>
            </a:xfrm>
            <a:custGeom>
              <a:avLst/>
              <a:gdLst>
                <a:gd name="T0" fmla="*/ 5832 w 133"/>
                <a:gd name="T1" fmla="*/ 11016 h 70"/>
                <a:gd name="T2" fmla="*/ 8208 w 133"/>
                <a:gd name="T3" fmla="*/ 11448 h 70"/>
                <a:gd name="T4" fmla="*/ 9720 w 133"/>
                <a:gd name="T5" fmla="*/ 11664 h 70"/>
                <a:gd name="T6" fmla="*/ 10584 w 133"/>
                <a:gd name="T7" fmla="*/ 12744 h 70"/>
                <a:gd name="T8" fmla="*/ 11232 w 133"/>
                <a:gd name="T9" fmla="*/ 12312 h 70"/>
                <a:gd name="T10" fmla="*/ 13392 w 133"/>
                <a:gd name="T11" fmla="*/ 14472 h 70"/>
                <a:gd name="T12" fmla="*/ 13824 w 133"/>
                <a:gd name="T13" fmla="*/ 13824 h 70"/>
                <a:gd name="T14" fmla="*/ 15336 w 133"/>
                <a:gd name="T15" fmla="*/ 12528 h 70"/>
                <a:gd name="T16" fmla="*/ 16632 w 133"/>
                <a:gd name="T17" fmla="*/ 12528 h 70"/>
                <a:gd name="T18" fmla="*/ 17928 w 133"/>
                <a:gd name="T19" fmla="*/ 12960 h 70"/>
                <a:gd name="T20" fmla="*/ 18144 w 133"/>
                <a:gd name="T21" fmla="*/ 12312 h 70"/>
                <a:gd name="T22" fmla="*/ 19440 w 133"/>
                <a:gd name="T23" fmla="*/ 12096 h 70"/>
                <a:gd name="T24" fmla="*/ 20088 w 133"/>
                <a:gd name="T25" fmla="*/ 12312 h 70"/>
                <a:gd name="T26" fmla="*/ 21168 w 133"/>
                <a:gd name="T27" fmla="*/ 12960 h 70"/>
                <a:gd name="T28" fmla="*/ 21168 w 133"/>
                <a:gd name="T29" fmla="*/ 14040 h 70"/>
                <a:gd name="T30" fmla="*/ 22032 w 133"/>
                <a:gd name="T31" fmla="*/ 15120 h 70"/>
                <a:gd name="T32" fmla="*/ 21816 w 133"/>
                <a:gd name="T33" fmla="*/ 12528 h 70"/>
                <a:gd name="T34" fmla="*/ 22032 w 133"/>
                <a:gd name="T35" fmla="*/ 10800 h 70"/>
                <a:gd name="T36" fmla="*/ 23544 w 133"/>
                <a:gd name="T37" fmla="*/ 9720 h 70"/>
                <a:gd name="T38" fmla="*/ 24192 w 133"/>
                <a:gd name="T39" fmla="*/ 8856 h 70"/>
                <a:gd name="T40" fmla="*/ 23976 w 133"/>
                <a:gd name="T41" fmla="*/ 7992 h 70"/>
                <a:gd name="T42" fmla="*/ 24192 w 133"/>
                <a:gd name="T43" fmla="*/ 6696 h 70"/>
                <a:gd name="T44" fmla="*/ 24408 w 133"/>
                <a:gd name="T45" fmla="*/ 7992 h 70"/>
                <a:gd name="T46" fmla="*/ 24624 w 133"/>
                <a:gd name="T47" fmla="*/ 6696 h 70"/>
                <a:gd name="T48" fmla="*/ 25488 w 133"/>
                <a:gd name="T49" fmla="*/ 6048 h 70"/>
                <a:gd name="T50" fmla="*/ 25488 w 133"/>
                <a:gd name="T51" fmla="*/ 5400 h 70"/>
                <a:gd name="T52" fmla="*/ 26568 w 133"/>
                <a:gd name="T53" fmla="*/ 5184 h 70"/>
                <a:gd name="T54" fmla="*/ 26784 w 133"/>
                <a:gd name="T55" fmla="*/ 4968 h 70"/>
                <a:gd name="T56" fmla="*/ 27000 w 133"/>
                <a:gd name="T57" fmla="*/ 4104 h 70"/>
                <a:gd name="T58" fmla="*/ 27648 w 133"/>
                <a:gd name="T59" fmla="*/ 3456 h 70"/>
                <a:gd name="T60" fmla="*/ 28080 w 133"/>
                <a:gd name="T61" fmla="*/ 3240 h 70"/>
                <a:gd name="T62" fmla="*/ 28296 w 133"/>
                <a:gd name="T63" fmla="*/ 1512 h 70"/>
                <a:gd name="T64" fmla="*/ 25704 w 133"/>
                <a:gd name="T65" fmla="*/ 2808 h 70"/>
                <a:gd name="T66" fmla="*/ 24192 w 133"/>
                <a:gd name="T67" fmla="*/ 3456 h 70"/>
                <a:gd name="T68" fmla="*/ 20952 w 133"/>
                <a:gd name="T69" fmla="*/ 4536 h 70"/>
                <a:gd name="T70" fmla="*/ 20088 w 133"/>
                <a:gd name="T71" fmla="*/ 1512 h 70"/>
                <a:gd name="T72" fmla="*/ 16416 w 133"/>
                <a:gd name="T73" fmla="*/ 648 h 70"/>
                <a:gd name="T74" fmla="*/ 1080 w 133"/>
                <a:gd name="T75" fmla="*/ 0 h 70"/>
                <a:gd name="T76" fmla="*/ 1296 w 133"/>
                <a:gd name="T77" fmla="*/ 1080 h 70"/>
                <a:gd name="T78" fmla="*/ 216 w 133"/>
                <a:gd name="T79" fmla="*/ 432 h 70"/>
                <a:gd name="T80" fmla="*/ 432 w 133"/>
                <a:gd name="T81" fmla="*/ 1944 h 70"/>
                <a:gd name="T82" fmla="*/ 216 w 133"/>
                <a:gd name="T83" fmla="*/ 4536 h 70"/>
                <a:gd name="T84" fmla="*/ 432 w 133"/>
                <a:gd name="T85" fmla="*/ 6264 h 70"/>
                <a:gd name="T86" fmla="*/ 1296 w 133"/>
                <a:gd name="T87" fmla="*/ 7560 h 70"/>
                <a:gd name="T88" fmla="*/ 1512 w 133"/>
                <a:gd name="T89" fmla="*/ 8208 h 70"/>
                <a:gd name="T90" fmla="*/ 2160 w 133"/>
                <a:gd name="T91" fmla="*/ 9720 h 70"/>
                <a:gd name="T92" fmla="*/ 3024 w 133"/>
                <a:gd name="T93" fmla="*/ 10152 h 70"/>
                <a:gd name="T94" fmla="*/ 3888 w 133"/>
                <a:gd name="T95" fmla="*/ 10800 h 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3"/>
                <a:gd name="T145" fmla="*/ 0 h 70"/>
                <a:gd name="T146" fmla="*/ 133 w 133"/>
                <a:gd name="T147" fmla="*/ 70 h 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3" h="70">
                  <a:moveTo>
                    <a:pt x="18" y="50"/>
                  </a:moveTo>
                  <a:lnTo>
                    <a:pt x="19" y="50"/>
                  </a:lnTo>
                  <a:lnTo>
                    <a:pt x="23" y="50"/>
                  </a:lnTo>
                  <a:lnTo>
                    <a:pt x="27" y="51"/>
                  </a:lnTo>
                  <a:lnTo>
                    <a:pt x="30" y="53"/>
                  </a:lnTo>
                  <a:lnTo>
                    <a:pt x="31" y="54"/>
                  </a:lnTo>
                  <a:lnTo>
                    <a:pt x="36" y="54"/>
                  </a:lnTo>
                  <a:lnTo>
                    <a:pt x="38" y="53"/>
                  </a:lnTo>
                  <a:lnTo>
                    <a:pt x="39" y="52"/>
                  </a:lnTo>
                  <a:lnTo>
                    <a:pt x="41" y="52"/>
                  </a:lnTo>
                  <a:lnTo>
                    <a:pt x="43" y="52"/>
                  </a:lnTo>
                  <a:lnTo>
                    <a:pt x="45" y="54"/>
                  </a:lnTo>
                  <a:lnTo>
                    <a:pt x="46" y="54"/>
                  </a:lnTo>
                  <a:lnTo>
                    <a:pt x="47" y="55"/>
                  </a:lnTo>
                  <a:lnTo>
                    <a:pt x="47" y="57"/>
                  </a:lnTo>
                  <a:lnTo>
                    <a:pt x="49" y="59"/>
                  </a:lnTo>
                  <a:lnTo>
                    <a:pt x="50" y="59"/>
                  </a:lnTo>
                  <a:lnTo>
                    <a:pt x="51" y="59"/>
                  </a:lnTo>
                  <a:lnTo>
                    <a:pt x="51" y="58"/>
                  </a:lnTo>
                  <a:lnTo>
                    <a:pt x="52" y="57"/>
                  </a:lnTo>
                  <a:lnTo>
                    <a:pt x="56" y="59"/>
                  </a:lnTo>
                  <a:lnTo>
                    <a:pt x="59" y="63"/>
                  </a:lnTo>
                  <a:lnTo>
                    <a:pt x="59" y="65"/>
                  </a:lnTo>
                  <a:lnTo>
                    <a:pt x="62" y="67"/>
                  </a:lnTo>
                  <a:lnTo>
                    <a:pt x="64" y="67"/>
                  </a:lnTo>
                  <a:lnTo>
                    <a:pt x="64" y="66"/>
                  </a:lnTo>
                  <a:lnTo>
                    <a:pt x="64" y="65"/>
                  </a:lnTo>
                  <a:lnTo>
                    <a:pt x="64" y="64"/>
                  </a:lnTo>
                  <a:lnTo>
                    <a:pt x="65" y="63"/>
                  </a:lnTo>
                  <a:lnTo>
                    <a:pt x="67" y="60"/>
                  </a:lnTo>
                  <a:lnTo>
                    <a:pt x="69" y="59"/>
                  </a:lnTo>
                  <a:lnTo>
                    <a:pt x="71" y="58"/>
                  </a:lnTo>
                  <a:lnTo>
                    <a:pt x="72" y="58"/>
                  </a:lnTo>
                  <a:lnTo>
                    <a:pt x="73" y="58"/>
                  </a:lnTo>
                  <a:lnTo>
                    <a:pt x="76" y="58"/>
                  </a:lnTo>
                  <a:lnTo>
                    <a:pt x="77" y="58"/>
                  </a:lnTo>
                  <a:lnTo>
                    <a:pt x="79" y="59"/>
                  </a:lnTo>
                  <a:lnTo>
                    <a:pt x="80" y="59"/>
                  </a:lnTo>
                  <a:lnTo>
                    <a:pt x="82" y="60"/>
                  </a:lnTo>
                  <a:lnTo>
                    <a:pt x="83" y="60"/>
                  </a:lnTo>
                  <a:lnTo>
                    <a:pt x="83" y="59"/>
                  </a:lnTo>
                  <a:lnTo>
                    <a:pt x="82" y="58"/>
                  </a:lnTo>
                  <a:lnTo>
                    <a:pt x="82" y="57"/>
                  </a:lnTo>
                  <a:lnTo>
                    <a:pt x="84" y="57"/>
                  </a:lnTo>
                  <a:lnTo>
                    <a:pt x="86" y="56"/>
                  </a:lnTo>
                  <a:lnTo>
                    <a:pt x="87" y="56"/>
                  </a:lnTo>
                  <a:lnTo>
                    <a:pt x="89" y="56"/>
                  </a:lnTo>
                  <a:lnTo>
                    <a:pt x="90" y="56"/>
                  </a:lnTo>
                  <a:lnTo>
                    <a:pt x="91" y="57"/>
                  </a:lnTo>
                  <a:lnTo>
                    <a:pt x="92" y="58"/>
                  </a:lnTo>
                  <a:lnTo>
                    <a:pt x="93" y="58"/>
                  </a:lnTo>
                  <a:lnTo>
                    <a:pt x="93" y="57"/>
                  </a:lnTo>
                  <a:lnTo>
                    <a:pt x="95" y="57"/>
                  </a:lnTo>
                  <a:lnTo>
                    <a:pt x="96" y="58"/>
                  </a:lnTo>
                  <a:lnTo>
                    <a:pt x="97" y="59"/>
                  </a:lnTo>
                  <a:lnTo>
                    <a:pt x="98" y="60"/>
                  </a:lnTo>
                  <a:lnTo>
                    <a:pt x="98" y="61"/>
                  </a:lnTo>
                  <a:lnTo>
                    <a:pt x="98" y="64"/>
                  </a:lnTo>
                  <a:lnTo>
                    <a:pt x="98" y="65"/>
                  </a:lnTo>
                  <a:lnTo>
                    <a:pt x="99" y="66"/>
                  </a:lnTo>
                  <a:lnTo>
                    <a:pt x="100" y="68"/>
                  </a:lnTo>
                  <a:lnTo>
                    <a:pt x="101" y="70"/>
                  </a:lnTo>
                  <a:lnTo>
                    <a:pt x="102" y="70"/>
                  </a:lnTo>
                  <a:lnTo>
                    <a:pt x="103" y="69"/>
                  </a:lnTo>
                  <a:lnTo>
                    <a:pt x="103" y="66"/>
                  </a:lnTo>
                  <a:lnTo>
                    <a:pt x="102" y="62"/>
                  </a:lnTo>
                  <a:lnTo>
                    <a:pt x="101" y="58"/>
                  </a:lnTo>
                  <a:lnTo>
                    <a:pt x="100" y="57"/>
                  </a:lnTo>
                  <a:lnTo>
                    <a:pt x="100" y="54"/>
                  </a:lnTo>
                  <a:lnTo>
                    <a:pt x="102" y="52"/>
                  </a:lnTo>
                  <a:lnTo>
                    <a:pt x="102" y="50"/>
                  </a:lnTo>
                  <a:lnTo>
                    <a:pt x="103" y="50"/>
                  </a:lnTo>
                  <a:lnTo>
                    <a:pt x="106" y="47"/>
                  </a:lnTo>
                  <a:lnTo>
                    <a:pt x="108" y="47"/>
                  </a:lnTo>
                  <a:lnTo>
                    <a:pt x="109" y="45"/>
                  </a:lnTo>
                  <a:lnTo>
                    <a:pt x="110" y="44"/>
                  </a:lnTo>
                  <a:lnTo>
                    <a:pt x="111" y="43"/>
                  </a:lnTo>
                  <a:lnTo>
                    <a:pt x="112" y="42"/>
                  </a:lnTo>
                  <a:lnTo>
                    <a:pt x="112" y="41"/>
                  </a:lnTo>
                  <a:lnTo>
                    <a:pt x="111" y="40"/>
                  </a:lnTo>
                  <a:lnTo>
                    <a:pt x="112" y="40"/>
                  </a:lnTo>
                  <a:lnTo>
                    <a:pt x="112" y="39"/>
                  </a:lnTo>
                  <a:lnTo>
                    <a:pt x="111" y="37"/>
                  </a:lnTo>
                  <a:lnTo>
                    <a:pt x="111" y="34"/>
                  </a:lnTo>
                  <a:lnTo>
                    <a:pt x="110" y="32"/>
                  </a:lnTo>
                  <a:lnTo>
                    <a:pt x="111" y="31"/>
                  </a:lnTo>
                  <a:lnTo>
                    <a:pt x="112" y="31"/>
                  </a:lnTo>
                  <a:lnTo>
                    <a:pt x="112" y="32"/>
                  </a:lnTo>
                  <a:lnTo>
                    <a:pt x="112" y="35"/>
                  </a:lnTo>
                  <a:lnTo>
                    <a:pt x="113" y="36"/>
                  </a:lnTo>
                  <a:lnTo>
                    <a:pt x="113" y="37"/>
                  </a:lnTo>
                  <a:lnTo>
                    <a:pt x="114" y="35"/>
                  </a:lnTo>
                  <a:lnTo>
                    <a:pt x="114" y="33"/>
                  </a:lnTo>
                  <a:lnTo>
                    <a:pt x="114" y="31"/>
                  </a:lnTo>
                  <a:lnTo>
                    <a:pt x="115" y="32"/>
                  </a:lnTo>
                  <a:lnTo>
                    <a:pt x="116" y="31"/>
                  </a:lnTo>
                  <a:lnTo>
                    <a:pt x="117" y="29"/>
                  </a:lnTo>
                  <a:lnTo>
                    <a:pt x="118" y="28"/>
                  </a:lnTo>
                  <a:lnTo>
                    <a:pt x="117" y="27"/>
                  </a:lnTo>
                  <a:lnTo>
                    <a:pt x="117" y="26"/>
                  </a:lnTo>
                  <a:lnTo>
                    <a:pt x="118" y="26"/>
                  </a:lnTo>
                  <a:lnTo>
                    <a:pt x="118" y="25"/>
                  </a:lnTo>
                  <a:lnTo>
                    <a:pt x="119" y="25"/>
                  </a:lnTo>
                  <a:lnTo>
                    <a:pt x="120" y="25"/>
                  </a:lnTo>
                  <a:lnTo>
                    <a:pt x="121" y="25"/>
                  </a:lnTo>
                  <a:lnTo>
                    <a:pt x="123" y="24"/>
                  </a:lnTo>
                  <a:lnTo>
                    <a:pt x="123" y="25"/>
                  </a:lnTo>
                  <a:lnTo>
                    <a:pt x="125" y="25"/>
                  </a:lnTo>
                  <a:lnTo>
                    <a:pt x="126" y="24"/>
                  </a:lnTo>
                  <a:lnTo>
                    <a:pt x="124" y="23"/>
                  </a:lnTo>
                  <a:lnTo>
                    <a:pt x="124" y="22"/>
                  </a:lnTo>
                  <a:lnTo>
                    <a:pt x="125" y="20"/>
                  </a:lnTo>
                  <a:lnTo>
                    <a:pt x="125" y="19"/>
                  </a:lnTo>
                  <a:lnTo>
                    <a:pt x="126" y="18"/>
                  </a:lnTo>
                  <a:lnTo>
                    <a:pt x="126" y="17"/>
                  </a:lnTo>
                  <a:lnTo>
                    <a:pt x="128" y="17"/>
                  </a:lnTo>
                  <a:lnTo>
                    <a:pt x="128" y="16"/>
                  </a:lnTo>
                  <a:lnTo>
                    <a:pt x="129" y="15"/>
                  </a:lnTo>
                  <a:lnTo>
                    <a:pt x="129" y="16"/>
                  </a:lnTo>
                  <a:lnTo>
                    <a:pt x="130" y="15"/>
                  </a:lnTo>
                  <a:lnTo>
                    <a:pt x="133" y="14"/>
                  </a:lnTo>
                  <a:lnTo>
                    <a:pt x="132" y="12"/>
                  </a:lnTo>
                  <a:lnTo>
                    <a:pt x="131" y="10"/>
                  </a:lnTo>
                  <a:lnTo>
                    <a:pt x="131" y="7"/>
                  </a:lnTo>
                  <a:lnTo>
                    <a:pt x="128" y="5"/>
                  </a:lnTo>
                  <a:lnTo>
                    <a:pt x="127" y="6"/>
                  </a:lnTo>
                  <a:lnTo>
                    <a:pt x="124" y="12"/>
                  </a:lnTo>
                  <a:lnTo>
                    <a:pt x="119" y="13"/>
                  </a:lnTo>
                  <a:lnTo>
                    <a:pt x="118" y="13"/>
                  </a:lnTo>
                  <a:lnTo>
                    <a:pt x="116" y="13"/>
                  </a:lnTo>
                  <a:lnTo>
                    <a:pt x="115" y="14"/>
                  </a:lnTo>
                  <a:lnTo>
                    <a:pt x="112" y="16"/>
                  </a:lnTo>
                  <a:lnTo>
                    <a:pt x="106" y="18"/>
                  </a:lnTo>
                  <a:lnTo>
                    <a:pt x="105" y="20"/>
                  </a:lnTo>
                  <a:lnTo>
                    <a:pt x="98" y="23"/>
                  </a:lnTo>
                  <a:lnTo>
                    <a:pt x="97" y="21"/>
                  </a:lnTo>
                  <a:lnTo>
                    <a:pt x="99" y="18"/>
                  </a:lnTo>
                  <a:lnTo>
                    <a:pt x="99" y="15"/>
                  </a:lnTo>
                  <a:lnTo>
                    <a:pt x="94" y="10"/>
                  </a:lnTo>
                  <a:lnTo>
                    <a:pt x="93" y="7"/>
                  </a:lnTo>
                  <a:lnTo>
                    <a:pt x="85" y="3"/>
                  </a:lnTo>
                  <a:lnTo>
                    <a:pt x="81" y="3"/>
                  </a:lnTo>
                  <a:lnTo>
                    <a:pt x="79" y="3"/>
                  </a:lnTo>
                  <a:lnTo>
                    <a:pt x="76" y="3"/>
                  </a:lnTo>
                  <a:lnTo>
                    <a:pt x="74" y="2"/>
                  </a:lnTo>
                  <a:lnTo>
                    <a:pt x="71" y="2"/>
                  </a:lnTo>
                  <a:lnTo>
                    <a:pt x="70" y="0"/>
                  </a:lnTo>
                  <a:lnTo>
                    <a:pt x="5" y="0"/>
                  </a:lnTo>
                  <a:lnTo>
                    <a:pt x="5" y="2"/>
                  </a:lnTo>
                  <a:lnTo>
                    <a:pt x="6" y="4"/>
                  </a:lnTo>
                  <a:lnTo>
                    <a:pt x="6" y="5"/>
                  </a:lnTo>
                  <a:lnTo>
                    <a:pt x="5" y="5"/>
                  </a:lnTo>
                  <a:lnTo>
                    <a:pt x="5" y="3"/>
                  </a:lnTo>
                  <a:lnTo>
                    <a:pt x="3" y="3"/>
                  </a:lnTo>
                  <a:lnTo>
                    <a:pt x="1" y="2"/>
                  </a:lnTo>
                  <a:lnTo>
                    <a:pt x="0" y="2"/>
                  </a:lnTo>
                  <a:lnTo>
                    <a:pt x="0" y="3"/>
                  </a:lnTo>
                  <a:lnTo>
                    <a:pt x="1" y="6"/>
                  </a:lnTo>
                  <a:lnTo>
                    <a:pt x="2" y="9"/>
                  </a:lnTo>
                  <a:lnTo>
                    <a:pt x="1" y="12"/>
                  </a:lnTo>
                  <a:lnTo>
                    <a:pt x="1" y="16"/>
                  </a:lnTo>
                  <a:lnTo>
                    <a:pt x="0" y="19"/>
                  </a:lnTo>
                  <a:lnTo>
                    <a:pt x="1" y="21"/>
                  </a:lnTo>
                  <a:lnTo>
                    <a:pt x="1" y="24"/>
                  </a:lnTo>
                  <a:lnTo>
                    <a:pt x="1" y="26"/>
                  </a:lnTo>
                  <a:lnTo>
                    <a:pt x="1" y="28"/>
                  </a:lnTo>
                  <a:lnTo>
                    <a:pt x="2" y="29"/>
                  </a:lnTo>
                  <a:lnTo>
                    <a:pt x="2" y="31"/>
                  </a:lnTo>
                  <a:lnTo>
                    <a:pt x="4" y="32"/>
                  </a:lnTo>
                  <a:lnTo>
                    <a:pt x="4" y="34"/>
                  </a:lnTo>
                  <a:lnTo>
                    <a:pt x="6" y="35"/>
                  </a:lnTo>
                  <a:lnTo>
                    <a:pt x="6" y="36"/>
                  </a:lnTo>
                  <a:lnTo>
                    <a:pt x="6" y="38"/>
                  </a:lnTo>
                  <a:lnTo>
                    <a:pt x="7" y="38"/>
                  </a:lnTo>
                  <a:lnTo>
                    <a:pt x="7" y="40"/>
                  </a:lnTo>
                  <a:lnTo>
                    <a:pt x="8" y="41"/>
                  </a:lnTo>
                  <a:lnTo>
                    <a:pt x="9" y="43"/>
                  </a:lnTo>
                  <a:lnTo>
                    <a:pt x="10" y="45"/>
                  </a:lnTo>
                  <a:lnTo>
                    <a:pt x="11" y="45"/>
                  </a:lnTo>
                  <a:lnTo>
                    <a:pt x="12" y="45"/>
                  </a:lnTo>
                  <a:lnTo>
                    <a:pt x="13" y="46"/>
                  </a:lnTo>
                  <a:lnTo>
                    <a:pt x="14" y="47"/>
                  </a:lnTo>
                  <a:lnTo>
                    <a:pt x="15" y="47"/>
                  </a:lnTo>
                  <a:lnTo>
                    <a:pt x="16" y="48"/>
                  </a:lnTo>
                  <a:lnTo>
                    <a:pt x="17" y="49"/>
                  </a:lnTo>
                  <a:lnTo>
                    <a:pt x="18" y="50"/>
                  </a:lnTo>
                  <a:close/>
                </a:path>
              </a:pathLst>
            </a:custGeom>
            <a:solidFill>
              <a:srgbClr val="00B0F0"/>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69" name="Freeform 1545"/>
            <p:cNvSpPr>
              <a:spLocks/>
            </p:cNvSpPr>
            <p:nvPr/>
          </p:nvSpPr>
          <p:spPr bwMode="auto">
            <a:xfrm>
              <a:off x="1339" y="2370"/>
              <a:ext cx="420" cy="270"/>
            </a:xfrm>
            <a:custGeom>
              <a:avLst/>
              <a:gdLst>
                <a:gd name="T0" fmla="*/ 14688 w 70"/>
                <a:gd name="T1" fmla="*/ 7776 h 45"/>
                <a:gd name="T2" fmla="*/ 14688 w 70"/>
                <a:gd name="T3" fmla="*/ 6912 h 45"/>
                <a:gd name="T4" fmla="*/ 14904 w 70"/>
                <a:gd name="T5" fmla="*/ 6048 h 45"/>
                <a:gd name="T6" fmla="*/ 14256 w 70"/>
                <a:gd name="T7" fmla="*/ 6048 h 45"/>
                <a:gd name="T8" fmla="*/ 13392 w 70"/>
                <a:gd name="T9" fmla="*/ 6480 h 45"/>
                <a:gd name="T10" fmla="*/ 12960 w 70"/>
                <a:gd name="T11" fmla="*/ 7560 h 45"/>
                <a:gd name="T12" fmla="*/ 11448 w 70"/>
                <a:gd name="T13" fmla="*/ 7776 h 45"/>
                <a:gd name="T14" fmla="*/ 10800 w 70"/>
                <a:gd name="T15" fmla="*/ 7560 h 45"/>
                <a:gd name="T16" fmla="*/ 10152 w 70"/>
                <a:gd name="T17" fmla="*/ 6912 h 45"/>
                <a:gd name="T18" fmla="*/ 9504 w 70"/>
                <a:gd name="T19" fmla="*/ 5616 h 45"/>
                <a:gd name="T20" fmla="*/ 9936 w 70"/>
                <a:gd name="T21" fmla="*/ 3888 h 45"/>
                <a:gd name="T22" fmla="*/ 8856 w 70"/>
                <a:gd name="T23" fmla="*/ 3240 h 45"/>
                <a:gd name="T24" fmla="*/ 7344 w 70"/>
                <a:gd name="T25" fmla="*/ 1512 h 45"/>
                <a:gd name="T26" fmla="*/ 6912 w 70"/>
                <a:gd name="T27" fmla="*/ 1944 h 45"/>
                <a:gd name="T28" fmla="*/ 6264 w 70"/>
                <a:gd name="T29" fmla="*/ 1080 h 45"/>
                <a:gd name="T30" fmla="*/ 5400 w 70"/>
                <a:gd name="T31" fmla="*/ 432 h 45"/>
                <a:gd name="T32" fmla="*/ 4320 w 70"/>
                <a:gd name="T33" fmla="*/ 648 h 45"/>
                <a:gd name="T34" fmla="*/ 2592 w 70"/>
                <a:gd name="T35" fmla="*/ 648 h 45"/>
                <a:gd name="T36" fmla="*/ 216 w 70"/>
                <a:gd name="T37" fmla="*/ 0 h 45"/>
                <a:gd name="T38" fmla="*/ 0 w 70"/>
                <a:gd name="T39" fmla="*/ 648 h 45"/>
                <a:gd name="T40" fmla="*/ 864 w 70"/>
                <a:gd name="T41" fmla="*/ 1728 h 45"/>
                <a:gd name="T42" fmla="*/ 1512 w 70"/>
                <a:gd name="T43" fmla="*/ 2376 h 45"/>
                <a:gd name="T44" fmla="*/ 1080 w 70"/>
                <a:gd name="T45" fmla="*/ 2808 h 45"/>
                <a:gd name="T46" fmla="*/ 2160 w 70"/>
                <a:gd name="T47" fmla="*/ 3672 h 45"/>
                <a:gd name="T48" fmla="*/ 2808 w 70"/>
                <a:gd name="T49" fmla="*/ 4752 h 45"/>
                <a:gd name="T50" fmla="*/ 3456 w 70"/>
                <a:gd name="T51" fmla="*/ 5400 h 45"/>
                <a:gd name="T52" fmla="*/ 3672 w 70"/>
                <a:gd name="T53" fmla="*/ 4968 h 45"/>
                <a:gd name="T54" fmla="*/ 3024 w 70"/>
                <a:gd name="T55" fmla="*/ 4320 h 45"/>
                <a:gd name="T56" fmla="*/ 2808 w 70"/>
                <a:gd name="T57" fmla="*/ 3456 h 45"/>
                <a:gd name="T58" fmla="*/ 1944 w 70"/>
                <a:gd name="T59" fmla="*/ 2376 h 45"/>
                <a:gd name="T60" fmla="*/ 1080 w 70"/>
                <a:gd name="T61" fmla="*/ 1296 h 45"/>
                <a:gd name="T62" fmla="*/ 1296 w 70"/>
                <a:gd name="T63" fmla="*/ 648 h 45"/>
                <a:gd name="T64" fmla="*/ 1728 w 70"/>
                <a:gd name="T65" fmla="*/ 648 h 45"/>
                <a:gd name="T66" fmla="*/ 1944 w 70"/>
                <a:gd name="T67" fmla="*/ 1296 h 45"/>
                <a:gd name="T68" fmla="*/ 2376 w 70"/>
                <a:gd name="T69" fmla="*/ 2160 h 45"/>
                <a:gd name="T70" fmla="*/ 3240 w 70"/>
                <a:gd name="T71" fmla="*/ 2592 h 45"/>
                <a:gd name="T72" fmla="*/ 3672 w 70"/>
                <a:gd name="T73" fmla="*/ 3240 h 45"/>
                <a:gd name="T74" fmla="*/ 3888 w 70"/>
                <a:gd name="T75" fmla="*/ 3888 h 45"/>
                <a:gd name="T76" fmla="*/ 4536 w 70"/>
                <a:gd name="T77" fmla="*/ 4320 h 45"/>
                <a:gd name="T78" fmla="*/ 4968 w 70"/>
                <a:gd name="T79" fmla="*/ 4752 h 45"/>
                <a:gd name="T80" fmla="*/ 5616 w 70"/>
                <a:gd name="T81" fmla="*/ 5832 h 45"/>
                <a:gd name="T82" fmla="*/ 5616 w 70"/>
                <a:gd name="T83" fmla="*/ 6696 h 45"/>
                <a:gd name="T84" fmla="*/ 6048 w 70"/>
                <a:gd name="T85" fmla="*/ 7344 h 45"/>
                <a:gd name="T86" fmla="*/ 6696 w 70"/>
                <a:gd name="T87" fmla="*/ 7776 h 45"/>
                <a:gd name="T88" fmla="*/ 7560 w 70"/>
                <a:gd name="T89" fmla="*/ 7992 h 45"/>
                <a:gd name="T90" fmla="*/ 8208 w 70"/>
                <a:gd name="T91" fmla="*/ 8424 h 45"/>
                <a:gd name="T92" fmla="*/ 8856 w 70"/>
                <a:gd name="T93" fmla="*/ 8640 h 45"/>
                <a:gd name="T94" fmla="*/ 9720 w 70"/>
                <a:gd name="T95" fmla="*/ 9072 h 45"/>
                <a:gd name="T96" fmla="*/ 10584 w 70"/>
                <a:gd name="T97" fmla="*/ 9072 h 45"/>
                <a:gd name="T98" fmla="*/ 11448 w 70"/>
                <a:gd name="T99" fmla="*/ 8856 h 45"/>
                <a:gd name="T100" fmla="*/ 12312 w 70"/>
                <a:gd name="T101" fmla="*/ 9720 h 45"/>
                <a:gd name="T102" fmla="*/ 13392 w 70"/>
                <a:gd name="T103" fmla="*/ 8856 h 45"/>
                <a:gd name="T104" fmla="*/ 13176 w 70"/>
                <a:gd name="T105" fmla="*/ 8208 h 45"/>
                <a:gd name="T106" fmla="*/ 14040 w 70"/>
                <a:gd name="T107" fmla="*/ 7992 h 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0"/>
                <a:gd name="T163" fmla="*/ 0 h 45"/>
                <a:gd name="T164" fmla="*/ 70 w 70"/>
                <a:gd name="T165" fmla="*/ 45 h 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0" h="45">
                  <a:moveTo>
                    <a:pt x="65" y="37"/>
                  </a:moveTo>
                  <a:lnTo>
                    <a:pt x="66" y="36"/>
                  </a:lnTo>
                  <a:lnTo>
                    <a:pt x="68" y="36"/>
                  </a:lnTo>
                  <a:lnTo>
                    <a:pt x="68" y="35"/>
                  </a:lnTo>
                  <a:lnTo>
                    <a:pt x="68" y="32"/>
                  </a:lnTo>
                  <a:lnTo>
                    <a:pt x="69" y="30"/>
                  </a:lnTo>
                  <a:lnTo>
                    <a:pt x="70" y="29"/>
                  </a:lnTo>
                  <a:lnTo>
                    <a:pt x="69" y="28"/>
                  </a:lnTo>
                  <a:lnTo>
                    <a:pt x="68" y="28"/>
                  </a:lnTo>
                  <a:lnTo>
                    <a:pt x="66" y="28"/>
                  </a:lnTo>
                  <a:lnTo>
                    <a:pt x="64" y="29"/>
                  </a:lnTo>
                  <a:lnTo>
                    <a:pt x="63" y="29"/>
                  </a:lnTo>
                  <a:lnTo>
                    <a:pt x="62" y="30"/>
                  </a:lnTo>
                  <a:lnTo>
                    <a:pt x="62" y="33"/>
                  </a:lnTo>
                  <a:lnTo>
                    <a:pt x="60" y="34"/>
                  </a:lnTo>
                  <a:lnTo>
                    <a:pt x="60" y="35"/>
                  </a:lnTo>
                  <a:lnTo>
                    <a:pt x="55" y="36"/>
                  </a:lnTo>
                  <a:lnTo>
                    <a:pt x="54" y="36"/>
                  </a:lnTo>
                  <a:lnTo>
                    <a:pt x="53" y="36"/>
                  </a:lnTo>
                  <a:lnTo>
                    <a:pt x="51" y="35"/>
                  </a:lnTo>
                  <a:lnTo>
                    <a:pt x="50" y="35"/>
                  </a:lnTo>
                  <a:lnTo>
                    <a:pt x="49" y="34"/>
                  </a:lnTo>
                  <a:lnTo>
                    <a:pt x="48" y="33"/>
                  </a:lnTo>
                  <a:lnTo>
                    <a:pt x="47" y="32"/>
                  </a:lnTo>
                  <a:lnTo>
                    <a:pt x="46" y="30"/>
                  </a:lnTo>
                  <a:lnTo>
                    <a:pt x="45" y="28"/>
                  </a:lnTo>
                  <a:lnTo>
                    <a:pt x="44" y="26"/>
                  </a:lnTo>
                  <a:lnTo>
                    <a:pt x="44" y="23"/>
                  </a:lnTo>
                  <a:lnTo>
                    <a:pt x="45" y="21"/>
                  </a:lnTo>
                  <a:lnTo>
                    <a:pt x="46" y="18"/>
                  </a:lnTo>
                  <a:lnTo>
                    <a:pt x="46" y="17"/>
                  </a:lnTo>
                  <a:lnTo>
                    <a:pt x="44" y="17"/>
                  </a:lnTo>
                  <a:lnTo>
                    <a:pt x="41" y="15"/>
                  </a:lnTo>
                  <a:lnTo>
                    <a:pt x="41" y="13"/>
                  </a:lnTo>
                  <a:lnTo>
                    <a:pt x="38" y="9"/>
                  </a:lnTo>
                  <a:lnTo>
                    <a:pt x="34" y="7"/>
                  </a:lnTo>
                  <a:lnTo>
                    <a:pt x="33" y="8"/>
                  </a:lnTo>
                  <a:lnTo>
                    <a:pt x="33" y="9"/>
                  </a:lnTo>
                  <a:lnTo>
                    <a:pt x="32" y="9"/>
                  </a:lnTo>
                  <a:lnTo>
                    <a:pt x="31" y="9"/>
                  </a:lnTo>
                  <a:lnTo>
                    <a:pt x="29" y="7"/>
                  </a:lnTo>
                  <a:lnTo>
                    <a:pt x="29" y="5"/>
                  </a:lnTo>
                  <a:lnTo>
                    <a:pt x="28" y="4"/>
                  </a:lnTo>
                  <a:lnTo>
                    <a:pt x="27" y="4"/>
                  </a:lnTo>
                  <a:lnTo>
                    <a:pt x="25" y="2"/>
                  </a:lnTo>
                  <a:lnTo>
                    <a:pt x="23" y="2"/>
                  </a:lnTo>
                  <a:lnTo>
                    <a:pt x="21" y="2"/>
                  </a:lnTo>
                  <a:lnTo>
                    <a:pt x="20" y="3"/>
                  </a:lnTo>
                  <a:lnTo>
                    <a:pt x="18" y="4"/>
                  </a:lnTo>
                  <a:lnTo>
                    <a:pt x="13" y="4"/>
                  </a:lnTo>
                  <a:lnTo>
                    <a:pt x="12" y="3"/>
                  </a:lnTo>
                  <a:lnTo>
                    <a:pt x="9" y="1"/>
                  </a:lnTo>
                  <a:lnTo>
                    <a:pt x="5" y="0"/>
                  </a:lnTo>
                  <a:lnTo>
                    <a:pt x="1" y="0"/>
                  </a:lnTo>
                  <a:lnTo>
                    <a:pt x="0" y="0"/>
                  </a:lnTo>
                  <a:lnTo>
                    <a:pt x="0" y="1"/>
                  </a:lnTo>
                  <a:lnTo>
                    <a:pt x="0" y="3"/>
                  </a:lnTo>
                  <a:lnTo>
                    <a:pt x="3" y="6"/>
                  </a:lnTo>
                  <a:lnTo>
                    <a:pt x="3" y="7"/>
                  </a:lnTo>
                  <a:lnTo>
                    <a:pt x="4" y="8"/>
                  </a:lnTo>
                  <a:lnTo>
                    <a:pt x="5" y="8"/>
                  </a:lnTo>
                  <a:lnTo>
                    <a:pt x="7" y="10"/>
                  </a:lnTo>
                  <a:lnTo>
                    <a:pt x="7" y="11"/>
                  </a:lnTo>
                  <a:lnTo>
                    <a:pt x="7" y="13"/>
                  </a:lnTo>
                  <a:cubicBezTo>
                    <a:pt x="7" y="13"/>
                    <a:pt x="6" y="13"/>
                    <a:pt x="5" y="13"/>
                  </a:cubicBezTo>
                  <a:cubicBezTo>
                    <a:pt x="5" y="13"/>
                    <a:pt x="5" y="13"/>
                    <a:pt x="5" y="13"/>
                  </a:cubicBezTo>
                  <a:lnTo>
                    <a:pt x="7" y="15"/>
                  </a:lnTo>
                  <a:lnTo>
                    <a:pt x="9" y="16"/>
                  </a:lnTo>
                  <a:lnTo>
                    <a:pt x="10" y="17"/>
                  </a:lnTo>
                  <a:lnTo>
                    <a:pt x="11" y="18"/>
                  </a:lnTo>
                  <a:lnTo>
                    <a:pt x="12" y="20"/>
                  </a:lnTo>
                  <a:lnTo>
                    <a:pt x="13" y="22"/>
                  </a:lnTo>
                  <a:lnTo>
                    <a:pt x="14" y="22"/>
                  </a:lnTo>
                  <a:lnTo>
                    <a:pt x="16" y="24"/>
                  </a:lnTo>
                  <a:lnTo>
                    <a:pt x="16" y="25"/>
                  </a:lnTo>
                  <a:lnTo>
                    <a:pt x="17" y="25"/>
                  </a:lnTo>
                  <a:lnTo>
                    <a:pt x="17" y="24"/>
                  </a:lnTo>
                  <a:lnTo>
                    <a:pt x="17" y="23"/>
                  </a:lnTo>
                  <a:lnTo>
                    <a:pt x="16" y="22"/>
                  </a:lnTo>
                  <a:lnTo>
                    <a:pt x="15" y="21"/>
                  </a:lnTo>
                  <a:lnTo>
                    <a:pt x="14" y="20"/>
                  </a:lnTo>
                  <a:lnTo>
                    <a:pt x="14" y="19"/>
                  </a:lnTo>
                  <a:lnTo>
                    <a:pt x="13" y="18"/>
                  </a:lnTo>
                  <a:lnTo>
                    <a:pt x="13" y="16"/>
                  </a:lnTo>
                  <a:lnTo>
                    <a:pt x="10" y="13"/>
                  </a:lnTo>
                  <a:lnTo>
                    <a:pt x="10" y="12"/>
                  </a:lnTo>
                  <a:lnTo>
                    <a:pt x="9" y="11"/>
                  </a:lnTo>
                  <a:lnTo>
                    <a:pt x="9" y="10"/>
                  </a:lnTo>
                  <a:lnTo>
                    <a:pt x="6" y="7"/>
                  </a:lnTo>
                  <a:lnTo>
                    <a:pt x="5" y="6"/>
                  </a:lnTo>
                  <a:lnTo>
                    <a:pt x="5" y="2"/>
                  </a:lnTo>
                  <a:lnTo>
                    <a:pt x="6" y="3"/>
                  </a:lnTo>
                  <a:lnTo>
                    <a:pt x="7" y="2"/>
                  </a:lnTo>
                  <a:lnTo>
                    <a:pt x="8" y="2"/>
                  </a:lnTo>
                  <a:lnTo>
                    <a:pt x="8" y="3"/>
                  </a:lnTo>
                  <a:lnTo>
                    <a:pt x="9" y="3"/>
                  </a:lnTo>
                  <a:lnTo>
                    <a:pt x="9" y="5"/>
                  </a:lnTo>
                  <a:lnTo>
                    <a:pt x="9" y="6"/>
                  </a:lnTo>
                  <a:lnTo>
                    <a:pt x="10" y="7"/>
                  </a:lnTo>
                  <a:lnTo>
                    <a:pt x="10" y="8"/>
                  </a:lnTo>
                  <a:lnTo>
                    <a:pt x="11" y="10"/>
                  </a:lnTo>
                  <a:lnTo>
                    <a:pt x="12" y="10"/>
                  </a:lnTo>
                  <a:lnTo>
                    <a:pt x="13" y="12"/>
                  </a:lnTo>
                  <a:lnTo>
                    <a:pt x="15" y="12"/>
                  </a:lnTo>
                  <a:lnTo>
                    <a:pt x="15" y="13"/>
                  </a:lnTo>
                  <a:lnTo>
                    <a:pt x="16" y="15"/>
                  </a:lnTo>
                  <a:lnTo>
                    <a:pt x="17" y="15"/>
                  </a:lnTo>
                  <a:lnTo>
                    <a:pt x="18" y="16"/>
                  </a:lnTo>
                  <a:lnTo>
                    <a:pt x="18" y="17"/>
                  </a:lnTo>
                  <a:lnTo>
                    <a:pt x="18" y="18"/>
                  </a:lnTo>
                  <a:lnTo>
                    <a:pt x="19" y="19"/>
                  </a:lnTo>
                  <a:lnTo>
                    <a:pt x="20" y="19"/>
                  </a:lnTo>
                  <a:lnTo>
                    <a:pt x="21" y="20"/>
                  </a:lnTo>
                  <a:lnTo>
                    <a:pt x="21" y="21"/>
                  </a:lnTo>
                  <a:lnTo>
                    <a:pt x="22" y="22"/>
                  </a:lnTo>
                  <a:lnTo>
                    <a:pt x="23" y="22"/>
                  </a:lnTo>
                  <a:lnTo>
                    <a:pt x="24" y="24"/>
                  </a:lnTo>
                  <a:lnTo>
                    <a:pt x="26" y="26"/>
                  </a:lnTo>
                  <a:lnTo>
                    <a:pt x="26" y="27"/>
                  </a:lnTo>
                  <a:lnTo>
                    <a:pt x="27" y="28"/>
                  </a:lnTo>
                  <a:lnTo>
                    <a:pt x="27" y="30"/>
                  </a:lnTo>
                  <a:lnTo>
                    <a:pt x="26" y="31"/>
                  </a:lnTo>
                  <a:lnTo>
                    <a:pt x="27" y="32"/>
                  </a:lnTo>
                  <a:lnTo>
                    <a:pt x="27" y="33"/>
                  </a:lnTo>
                  <a:lnTo>
                    <a:pt x="28" y="34"/>
                  </a:lnTo>
                  <a:lnTo>
                    <a:pt x="29" y="34"/>
                  </a:lnTo>
                  <a:lnTo>
                    <a:pt x="30" y="34"/>
                  </a:lnTo>
                  <a:lnTo>
                    <a:pt x="31" y="36"/>
                  </a:lnTo>
                  <a:lnTo>
                    <a:pt x="32" y="36"/>
                  </a:lnTo>
                  <a:lnTo>
                    <a:pt x="34" y="37"/>
                  </a:lnTo>
                  <a:lnTo>
                    <a:pt x="35" y="37"/>
                  </a:lnTo>
                  <a:lnTo>
                    <a:pt x="36" y="38"/>
                  </a:lnTo>
                  <a:lnTo>
                    <a:pt x="37" y="38"/>
                  </a:lnTo>
                  <a:lnTo>
                    <a:pt x="38" y="39"/>
                  </a:lnTo>
                  <a:lnTo>
                    <a:pt x="39" y="39"/>
                  </a:lnTo>
                  <a:lnTo>
                    <a:pt x="40" y="40"/>
                  </a:lnTo>
                  <a:lnTo>
                    <a:pt x="41" y="40"/>
                  </a:lnTo>
                  <a:lnTo>
                    <a:pt x="43" y="41"/>
                  </a:lnTo>
                  <a:lnTo>
                    <a:pt x="45" y="42"/>
                  </a:lnTo>
                  <a:lnTo>
                    <a:pt x="46" y="42"/>
                  </a:lnTo>
                  <a:lnTo>
                    <a:pt x="47" y="42"/>
                  </a:lnTo>
                  <a:lnTo>
                    <a:pt x="49" y="42"/>
                  </a:lnTo>
                  <a:lnTo>
                    <a:pt x="52" y="41"/>
                  </a:lnTo>
                  <a:lnTo>
                    <a:pt x="53" y="41"/>
                  </a:lnTo>
                  <a:lnTo>
                    <a:pt x="54" y="42"/>
                  </a:lnTo>
                  <a:lnTo>
                    <a:pt x="55" y="43"/>
                  </a:lnTo>
                  <a:lnTo>
                    <a:pt x="57" y="45"/>
                  </a:lnTo>
                  <a:lnTo>
                    <a:pt x="58" y="42"/>
                  </a:lnTo>
                  <a:lnTo>
                    <a:pt x="61" y="41"/>
                  </a:lnTo>
                  <a:lnTo>
                    <a:pt x="62" y="41"/>
                  </a:lnTo>
                  <a:lnTo>
                    <a:pt x="62" y="40"/>
                  </a:lnTo>
                  <a:lnTo>
                    <a:pt x="60" y="39"/>
                  </a:lnTo>
                  <a:lnTo>
                    <a:pt x="61" y="38"/>
                  </a:lnTo>
                  <a:lnTo>
                    <a:pt x="61" y="36"/>
                  </a:lnTo>
                  <a:lnTo>
                    <a:pt x="63" y="36"/>
                  </a:lnTo>
                  <a:lnTo>
                    <a:pt x="65" y="3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70" name="Freeform 1546"/>
            <p:cNvSpPr>
              <a:spLocks/>
            </p:cNvSpPr>
            <p:nvPr/>
          </p:nvSpPr>
          <p:spPr bwMode="auto">
            <a:xfrm>
              <a:off x="1339" y="2370"/>
              <a:ext cx="420" cy="270"/>
            </a:xfrm>
            <a:custGeom>
              <a:avLst/>
              <a:gdLst>
                <a:gd name="T0" fmla="*/ 14688 w 70"/>
                <a:gd name="T1" fmla="*/ 7776 h 45"/>
                <a:gd name="T2" fmla="*/ 14688 w 70"/>
                <a:gd name="T3" fmla="*/ 6912 h 45"/>
                <a:gd name="T4" fmla="*/ 14904 w 70"/>
                <a:gd name="T5" fmla="*/ 6048 h 45"/>
                <a:gd name="T6" fmla="*/ 14256 w 70"/>
                <a:gd name="T7" fmla="*/ 6048 h 45"/>
                <a:gd name="T8" fmla="*/ 13392 w 70"/>
                <a:gd name="T9" fmla="*/ 6480 h 45"/>
                <a:gd name="T10" fmla="*/ 12960 w 70"/>
                <a:gd name="T11" fmla="*/ 7560 h 45"/>
                <a:gd name="T12" fmla="*/ 11448 w 70"/>
                <a:gd name="T13" fmla="*/ 7776 h 45"/>
                <a:gd name="T14" fmla="*/ 10800 w 70"/>
                <a:gd name="T15" fmla="*/ 7560 h 45"/>
                <a:gd name="T16" fmla="*/ 10152 w 70"/>
                <a:gd name="T17" fmla="*/ 6912 h 45"/>
                <a:gd name="T18" fmla="*/ 9504 w 70"/>
                <a:gd name="T19" fmla="*/ 5616 h 45"/>
                <a:gd name="T20" fmla="*/ 9936 w 70"/>
                <a:gd name="T21" fmla="*/ 3888 h 45"/>
                <a:gd name="T22" fmla="*/ 8856 w 70"/>
                <a:gd name="T23" fmla="*/ 3240 h 45"/>
                <a:gd name="T24" fmla="*/ 7344 w 70"/>
                <a:gd name="T25" fmla="*/ 1512 h 45"/>
                <a:gd name="T26" fmla="*/ 6912 w 70"/>
                <a:gd name="T27" fmla="*/ 1944 h 45"/>
                <a:gd name="T28" fmla="*/ 6264 w 70"/>
                <a:gd name="T29" fmla="*/ 1080 h 45"/>
                <a:gd name="T30" fmla="*/ 5400 w 70"/>
                <a:gd name="T31" fmla="*/ 432 h 45"/>
                <a:gd name="T32" fmla="*/ 4320 w 70"/>
                <a:gd name="T33" fmla="*/ 648 h 45"/>
                <a:gd name="T34" fmla="*/ 2592 w 70"/>
                <a:gd name="T35" fmla="*/ 648 h 45"/>
                <a:gd name="T36" fmla="*/ 216 w 70"/>
                <a:gd name="T37" fmla="*/ 0 h 45"/>
                <a:gd name="T38" fmla="*/ 0 w 70"/>
                <a:gd name="T39" fmla="*/ 648 h 45"/>
                <a:gd name="T40" fmla="*/ 864 w 70"/>
                <a:gd name="T41" fmla="*/ 1728 h 45"/>
                <a:gd name="T42" fmla="*/ 1512 w 70"/>
                <a:gd name="T43" fmla="*/ 2376 h 45"/>
                <a:gd name="T44" fmla="*/ 1080 w 70"/>
                <a:gd name="T45" fmla="*/ 2808 h 45"/>
                <a:gd name="T46" fmla="*/ 2160 w 70"/>
                <a:gd name="T47" fmla="*/ 3672 h 45"/>
                <a:gd name="T48" fmla="*/ 2808 w 70"/>
                <a:gd name="T49" fmla="*/ 4752 h 45"/>
                <a:gd name="T50" fmla="*/ 3456 w 70"/>
                <a:gd name="T51" fmla="*/ 5400 h 45"/>
                <a:gd name="T52" fmla="*/ 3672 w 70"/>
                <a:gd name="T53" fmla="*/ 4968 h 45"/>
                <a:gd name="T54" fmla="*/ 3024 w 70"/>
                <a:gd name="T55" fmla="*/ 4320 h 45"/>
                <a:gd name="T56" fmla="*/ 2808 w 70"/>
                <a:gd name="T57" fmla="*/ 3456 h 45"/>
                <a:gd name="T58" fmla="*/ 1944 w 70"/>
                <a:gd name="T59" fmla="*/ 2376 h 45"/>
                <a:gd name="T60" fmla="*/ 1080 w 70"/>
                <a:gd name="T61" fmla="*/ 1296 h 45"/>
                <a:gd name="T62" fmla="*/ 1296 w 70"/>
                <a:gd name="T63" fmla="*/ 648 h 45"/>
                <a:gd name="T64" fmla="*/ 1728 w 70"/>
                <a:gd name="T65" fmla="*/ 648 h 45"/>
                <a:gd name="T66" fmla="*/ 1944 w 70"/>
                <a:gd name="T67" fmla="*/ 1296 h 45"/>
                <a:gd name="T68" fmla="*/ 2376 w 70"/>
                <a:gd name="T69" fmla="*/ 2160 h 45"/>
                <a:gd name="T70" fmla="*/ 3240 w 70"/>
                <a:gd name="T71" fmla="*/ 2592 h 45"/>
                <a:gd name="T72" fmla="*/ 3672 w 70"/>
                <a:gd name="T73" fmla="*/ 3240 h 45"/>
                <a:gd name="T74" fmla="*/ 3888 w 70"/>
                <a:gd name="T75" fmla="*/ 3888 h 45"/>
                <a:gd name="T76" fmla="*/ 4536 w 70"/>
                <a:gd name="T77" fmla="*/ 4320 h 45"/>
                <a:gd name="T78" fmla="*/ 4968 w 70"/>
                <a:gd name="T79" fmla="*/ 4752 h 45"/>
                <a:gd name="T80" fmla="*/ 5616 w 70"/>
                <a:gd name="T81" fmla="*/ 5832 h 45"/>
                <a:gd name="T82" fmla="*/ 5616 w 70"/>
                <a:gd name="T83" fmla="*/ 6696 h 45"/>
                <a:gd name="T84" fmla="*/ 6048 w 70"/>
                <a:gd name="T85" fmla="*/ 7344 h 45"/>
                <a:gd name="T86" fmla="*/ 6696 w 70"/>
                <a:gd name="T87" fmla="*/ 7776 h 45"/>
                <a:gd name="T88" fmla="*/ 7560 w 70"/>
                <a:gd name="T89" fmla="*/ 7992 h 45"/>
                <a:gd name="T90" fmla="*/ 8208 w 70"/>
                <a:gd name="T91" fmla="*/ 8424 h 45"/>
                <a:gd name="T92" fmla="*/ 8856 w 70"/>
                <a:gd name="T93" fmla="*/ 8640 h 45"/>
                <a:gd name="T94" fmla="*/ 9720 w 70"/>
                <a:gd name="T95" fmla="*/ 9072 h 45"/>
                <a:gd name="T96" fmla="*/ 10584 w 70"/>
                <a:gd name="T97" fmla="*/ 9072 h 45"/>
                <a:gd name="T98" fmla="*/ 11448 w 70"/>
                <a:gd name="T99" fmla="*/ 8856 h 45"/>
                <a:gd name="T100" fmla="*/ 12312 w 70"/>
                <a:gd name="T101" fmla="*/ 9720 h 45"/>
                <a:gd name="T102" fmla="*/ 13392 w 70"/>
                <a:gd name="T103" fmla="*/ 8856 h 45"/>
                <a:gd name="T104" fmla="*/ 13176 w 70"/>
                <a:gd name="T105" fmla="*/ 8208 h 45"/>
                <a:gd name="T106" fmla="*/ 14040 w 70"/>
                <a:gd name="T107" fmla="*/ 7992 h 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0"/>
                <a:gd name="T163" fmla="*/ 0 h 45"/>
                <a:gd name="T164" fmla="*/ 70 w 70"/>
                <a:gd name="T165" fmla="*/ 45 h 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0" h="45">
                  <a:moveTo>
                    <a:pt x="65" y="37"/>
                  </a:moveTo>
                  <a:lnTo>
                    <a:pt x="66" y="36"/>
                  </a:lnTo>
                  <a:lnTo>
                    <a:pt x="68" y="36"/>
                  </a:lnTo>
                  <a:lnTo>
                    <a:pt x="68" y="35"/>
                  </a:lnTo>
                  <a:lnTo>
                    <a:pt x="68" y="32"/>
                  </a:lnTo>
                  <a:lnTo>
                    <a:pt x="69" y="30"/>
                  </a:lnTo>
                  <a:lnTo>
                    <a:pt x="70" y="29"/>
                  </a:lnTo>
                  <a:lnTo>
                    <a:pt x="69" y="28"/>
                  </a:lnTo>
                  <a:lnTo>
                    <a:pt x="68" y="28"/>
                  </a:lnTo>
                  <a:lnTo>
                    <a:pt x="66" y="28"/>
                  </a:lnTo>
                  <a:lnTo>
                    <a:pt x="64" y="29"/>
                  </a:lnTo>
                  <a:lnTo>
                    <a:pt x="63" y="29"/>
                  </a:lnTo>
                  <a:lnTo>
                    <a:pt x="62" y="30"/>
                  </a:lnTo>
                  <a:lnTo>
                    <a:pt x="62" y="33"/>
                  </a:lnTo>
                  <a:lnTo>
                    <a:pt x="60" y="34"/>
                  </a:lnTo>
                  <a:lnTo>
                    <a:pt x="60" y="35"/>
                  </a:lnTo>
                  <a:lnTo>
                    <a:pt x="55" y="36"/>
                  </a:lnTo>
                  <a:lnTo>
                    <a:pt x="54" y="36"/>
                  </a:lnTo>
                  <a:lnTo>
                    <a:pt x="53" y="36"/>
                  </a:lnTo>
                  <a:lnTo>
                    <a:pt x="51" y="35"/>
                  </a:lnTo>
                  <a:lnTo>
                    <a:pt x="50" y="35"/>
                  </a:lnTo>
                  <a:lnTo>
                    <a:pt x="49" y="34"/>
                  </a:lnTo>
                  <a:lnTo>
                    <a:pt x="48" y="33"/>
                  </a:lnTo>
                  <a:lnTo>
                    <a:pt x="47" y="32"/>
                  </a:lnTo>
                  <a:lnTo>
                    <a:pt x="46" y="30"/>
                  </a:lnTo>
                  <a:lnTo>
                    <a:pt x="45" y="28"/>
                  </a:lnTo>
                  <a:lnTo>
                    <a:pt x="44" y="26"/>
                  </a:lnTo>
                  <a:lnTo>
                    <a:pt x="44" y="23"/>
                  </a:lnTo>
                  <a:lnTo>
                    <a:pt x="45" y="21"/>
                  </a:lnTo>
                  <a:lnTo>
                    <a:pt x="46" y="18"/>
                  </a:lnTo>
                  <a:lnTo>
                    <a:pt x="46" y="17"/>
                  </a:lnTo>
                  <a:lnTo>
                    <a:pt x="44" y="17"/>
                  </a:lnTo>
                  <a:lnTo>
                    <a:pt x="41" y="15"/>
                  </a:lnTo>
                  <a:lnTo>
                    <a:pt x="41" y="13"/>
                  </a:lnTo>
                  <a:lnTo>
                    <a:pt x="38" y="9"/>
                  </a:lnTo>
                  <a:lnTo>
                    <a:pt x="34" y="7"/>
                  </a:lnTo>
                  <a:lnTo>
                    <a:pt x="33" y="8"/>
                  </a:lnTo>
                  <a:lnTo>
                    <a:pt x="33" y="9"/>
                  </a:lnTo>
                  <a:lnTo>
                    <a:pt x="32" y="9"/>
                  </a:lnTo>
                  <a:lnTo>
                    <a:pt x="31" y="9"/>
                  </a:lnTo>
                  <a:lnTo>
                    <a:pt x="29" y="7"/>
                  </a:lnTo>
                  <a:lnTo>
                    <a:pt x="29" y="5"/>
                  </a:lnTo>
                  <a:lnTo>
                    <a:pt x="28" y="4"/>
                  </a:lnTo>
                  <a:lnTo>
                    <a:pt x="27" y="4"/>
                  </a:lnTo>
                  <a:lnTo>
                    <a:pt x="25" y="2"/>
                  </a:lnTo>
                  <a:lnTo>
                    <a:pt x="23" y="2"/>
                  </a:lnTo>
                  <a:lnTo>
                    <a:pt x="21" y="2"/>
                  </a:lnTo>
                  <a:lnTo>
                    <a:pt x="20" y="3"/>
                  </a:lnTo>
                  <a:lnTo>
                    <a:pt x="18" y="4"/>
                  </a:lnTo>
                  <a:lnTo>
                    <a:pt x="13" y="4"/>
                  </a:lnTo>
                  <a:lnTo>
                    <a:pt x="12" y="3"/>
                  </a:lnTo>
                  <a:lnTo>
                    <a:pt x="9" y="1"/>
                  </a:lnTo>
                  <a:lnTo>
                    <a:pt x="5" y="0"/>
                  </a:lnTo>
                  <a:lnTo>
                    <a:pt x="1" y="0"/>
                  </a:lnTo>
                  <a:lnTo>
                    <a:pt x="0" y="0"/>
                  </a:lnTo>
                  <a:lnTo>
                    <a:pt x="0" y="1"/>
                  </a:lnTo>
                  <a:lnTo>
                    <a:pt x="0" y="3"/>
                  </a:lnTo>
                  <a:lnTo>
                    <a:pt x="3" y="6"/>
                  </a:lnTo>
                  <a:lnTo>
                    <a:pt x="3" y="7"/>
                  </a:lnTo>
                  <a:lnTo>
                    <a:pt x="4" y="8"/>
                  </a:lnTo>
                  <a:lnTo>
                    <a:pt x="5" y="8"/>
                  </a:lnTo>
                  <a:lnTo>
                    <a:pt x="7" y="10"/>
                  </a:lnTo>
                  <a:lnTo>
                    <a:pt x="7" y="11"/>
                  </a:lnTo>
                  <a:lnTo>
                    <a:pt x="7" y="13"/>
                  </a:lnTo>
                  <a:cubicBezTo>
                    <a:pt x="7" y="13"/>
                    <a:pt x="6" y="13"/>
                    <a:pt x="5" y="13"/>
                  </a:cubicBezTo>
                  <a:cubicBezTo>
                    <a:pt x="5" y="13"/>
                    <a:pt x="5" y="13"/>
                    <a:pt x="5" y="13"/>
                  </a:cubicBezTo>
                  <a:lnTo>
                    <a:pt x="7" y="15"/>
                  </a:lnTo>
                  <a:lnTo>
                    <a:pt x="9" y="16"/>
                  </a:lnTo>
                  <a:lnTo>
                    <a:pt x="10" y="17"/>
                  </a:lnTo>
                  <a:lnTo>
                    <a:pt x="11" y="18"/>
                  </a:lnTo>
                  <a:lnTo>
                    <a:pt x="12" y="20"/>
                  </a:lnTo>
                  <a:lnTo>
                    <a:pt x="13" y="22"/>
                  </a:lnTo>
                  <a:lnTo>
                    <a:pt x="14" y="22"/>
                  </a:lnTo>
                  <a:lnTo>
                    <a:pt x="16" y="24"/>
                  </a:lnTo>
                  <a:lnTo>
                    <a:pt x="16" y="25"/>
                  </a:lnTo>
                  <a:lnTo>
                    <a:pt x="17" y="25"/>
                  </a:lnTo>
                  <a:lnTo>
                    <a:pt x="17" y="24"/>
                  </a:lnTo>
                  <a:lnTo>
                    <a:pt x="17" y="23"/>
                  </a:lnTo>
                  <a:lnTo>
                    <a:pt x="16" y="22"/>
                  </a:lnTo>
                  <a:lnTo>
                    <a:pt x="15" y="21"/>
                  </a:lnTo>
                  <a:lnTo>
                    <a:pt x="14" y="20"/>
                  </a:lnTo>
                  <a:lnTo>
                    <a:pt x="14" y="19"/>
                  </a:lnTo>
                  <a:lnTo>
                    <a:pt x="13" y="18"/>
                  </a:lnTo>
                  <a:lnTo>
                    <a:pt x="13" y="16"/>
                  </a:lnTo>
                  <a:lnTo>
                    <a:pt x="10" y="13"/>
                  </a:lnTo>
                  <a:lnTo>
                    <a:pt x="10" y="12"/>
                  </a:lnTo>
                  <a:lnTo>
                    <a:pt x="9" y="11"/>
                  </a:lnTo>
                  <a:lnTo>
                    <a:pt x="9" y="10"/>
                  </a:lnTo>
                  <a:lnTo>
                    <a:pt x="6" y="7"/>
                  </a:lnTo>
                  <a:lnTo>
                    <a:pt x="5" y="6"/>
                  </a:lnTo>
                  <a:lnTo>
                    <a:pt x="5" y="2"/>
                  </a:lnTo>
                  <a:lnTo>
                    <a:pt x="6" y="3"/>
                  </a:lnTo>
                  <a:lnTo>
                    <a:pt x="7" y="2"/>
                  </a:lnTo>
                  <a:lnTo>
                    <a:pt x="8" y="2"/>
                  </a:lnTo>
                  <a:lnTo>
                    <a:pt x="8" y="3"/>
                  </a:lnTo>
                  <a:lnTo>
                    <a:pt x="9" y="3"/>
                  </a:lnTo>
                  <a:lnTo>
                    <a:pt x="9" y="5"/>
                  </a:lnTo>
                  <a:lnTo>
                    <a:pt x="9" y="6"/>
                  </a:lnTo>
                  <a:lnTo>
                    <a:pt x="10" y="7"/>
                  </a:lnTo>
                  <a:lnTo>
                    <a:pt x="10" y="8"/>
                  </a:lnTo>
                  <a:lnTo>
                    <a:pt x="11" y="10"/>
                  </a:lnTo>
                  <a:lnTo>
                    <a:pt x="12" y="10"/>
                  </a:lnTo>
                  <a:lnTo>
                    <a:pt x="13" y="12"/>
                  </a:lnTo>
                  <a:lnTo>
                    <a:pt x="15" y="12"/>
                  </a:lnTo>
                  <a:lnTo>
                    <a:pt x="15" y="13"/>
                  </a:lnTo>
                  <a:lnTo>
                    <a:pt x="16" y="15"/>
                  </a:lnTo>
                  <a:lnTo>
                    <a:pt x="17" y="15"/>
                  </a:lnTo>
                  <a:lnTo>
                    <a:pt x="18" y="16"/>
                  </a:lnTo>
                  <a:lnTo>
                    <a:pt x="18" y="17"/>
                  </a:lnTo>
                  <a:lnTo>
                    <a:pt x="18" y="18"/>
                  </a:lnTo>
                  <a:lnTo>
                    <a:pt x="19" y="19"/>
                  </a:lnTo>
                  <a:lnTo>
                    <a:pt x="20" y="19"/>
                  </a:lnTo>
                  <a:lnTo>
                    <a:pt x="21" y="20"/>
                  </a:lnTo>
                  <a:lnTo>
                    <a:pt x="21" y="21"/>
                  </a:lnTo>
                  <a:lnTo>
                    <a:pt x="22" y="22"/>
                  </a:lnTo>
                  <a:lnTo>
                    <a:pt x="23" y="22"/>
                  </a:lnTo>
                  <a:lnTo>
                    <a:pt x="24" y="24"/>
                  </a:lnTo>
                  <a:lnTo>
                    <a:pt x="26" y="26"/>
                  </a:lnTo>
                  <a:lnTo>
                    <a:pt x="26" y="27"/>
                  </a:lnTo>
                  <a:lnTo>
                    <a:pt x="27" y="28"/>
                  </a:lnTo>
                  <a:lnTo>
                    <a:pt x="27" y="30"/>
                  </a:lnTo>
                  <a:lnTo>
                    <a:pt x="26" y="31"/>
                  </a:lnTo>
                  <a:lnTo>
                    <a:pt x="27" y="32"/>
                  </a:lnTo>
                  <a:lnTo>
                    <a:pt x="27" y="33"/>
                  </a:lnTo>
                  <a:lnTo>
                    <a:pt x="28" y="34"/>
                  </a:lnTo>
                  <a:lnTo>
                    <a:pt x="29" y="34"/>
                  </a:lnTo>
                  <a:lnTo>
                    <a:pt x="30" y="34"/>
                  </a:lnTo>
                  <a:lnTo>
                    <a:pt x="31" y="36"/>
                  </a:lnTo>
                  <a:lnTo>
                    <a:pt x="32" y="36"/>
                  </a:lnTo>
                  <a:lnTo>
                    <a:pt x="34" y="37"/>
                  </a:lnTo>
                  <a:lnTo>
                    <a:pt x="35" y="37"/>
                  </a:lnTo>
                  <a:lnTo>
                    <a:pt x="36" y="38"/>
                  </a:lnTo>
                  <a:lnTo>
                    <a:pt x="37" y="38"/>
                  </a:lnTo>
                  <a:lnTo>
                    <a:pt x="38" y="39"/>
                  </a:lnTo>
                  <a:lnTo>
                    <a:pt x="39" y="39"/>
                  </a:lnTo>
                  <a:lnTo>
                    <a:pt x="40" y="40"/>
                  </a:lnTo>
                  <a:lnTo>
                    <a:pt x="41" y="40"/>
                  </a:lnTo>
                  <a:lnTo>
                    <a:pt x="43" y="41"/>
                  </a:lnTo>
                  <a:lnTo>
                    <a:pt x="45" y="42"/>
                  </a:lnTo>
                  <a:lnTo>
                    <a:pt x="46" y="42"/>
                  </a:lnTo>
                  <a:lnTo>
                    <a:pt x="47" y="42"/>
                  </a:lnTo>
                  <a:lnTo>
                    <a:pt x="49" y="42"/>
                  </a:lnTo>
                  <a:lnTo>
                    <a:pt x="52" y="41"/>
                  </a:lnTo>
                  <a:lnTo>
                    <a:pt x="53" y="41"/>
                  </a:lnTo>
                  <a:lnTo>
                    <a:pt x="54" y="42"/>
                  </a:lnTo>
                  <a:lnTo>
                    <a:pt x="55" y="43"/>
                  </a:lnTo>
                  <a:lnTo>
                    <a:pt x="57" y="45"/>
                  </a:lnTo>
                  <a:lnTo>
                    <a:pt x="58" y="42"/>
                  </a:lnTo>
                  <a:lnTo>
                    <a:pt x="61" y="41"/>
                  </a:lnTo>
                  <a:lnTo>
                    <a:pt x="62" y="41"/>
                  </a:lnTo>
                  <a:lnTo>
                    <a:pt x="62" y="40"/>
                  </a:lnTo>
                  <a:lnTo>
                    <a:pt x="60" y="39"/>
                  </a:lnTo>
                  <a:lnTo>
                    <a:pt x="61" y="38"/>
                  </a:lnTo>
                  <a:lnTo>
                    <a:pt x="61" y="36"/>
                  </a:lnTo>
                  <a:lnTo>
                    <a:pt x="63" y="36"/>
                  </a:lnTo>
                  <a:lnTo>
                    <a:pt x="65" y="37"/>
                  </a:lnTo>
                  <a:close/>
                </a:path>
              </a:pathLst>
            </a:custGeom>
            <a:solidFill>
              <a:schemeClr val="accent3"/>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71" name="Freeform 1547"/>
            <p:cNvSpPr>
              <a:spLocks/>
            </p:cNvSpPr>
            <p:nvPr/>
          </p:nvSpPr>
          <p:spPr bwMode="auto">
            <a:xfrm>
              <a:off x="1723" y="2586"/>
              <a:ext cx="24" cy="30"/>
            </a:xfrm>
            <a:custGeom>
              <a:avLst/>
              <a:gdLst>
                <a:gd name="T0" fmla="*/ 216 w 4"/>
                <a:gd name="T1" fmla="*/ 1080 h 5"/>
                <a:gd name="T2" fmla="*/ 0 w 4"/>
                <a:gd name="T3" fmla="*/ 1080 h 5"/>
                <a:gd name="T4" fmla="*/ 216 w 4"/>
                <a:gd name="T5" fmla="*/ 216 h 5"/>
                <a:gd name="T6" fmla="*/ 432 w 4"/>
                <a:gd name="T7" fmla="*/ 0 h 5"/>
                <a:gd name="T8" fmla="*/ 864 w 4"/>
                <a:gd name="T9" fmla="*/ 0 h 5"/>
                <a:gd name="T10" fmla="*/ 648 w 4"/>
                <a:gd name="T11" fmla="*/ 216 h 5"/>
                <a:gd name="T12" fmla="*/ 648 w 4"/>
                <a:gd name="T13" fmla="*/ 432 h 5"/>
                <a:gd name="T14" fmla="*/ 216 w 4"/>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0" y="5"/>
                  </a:lnTo>
                  <a:lnTo>
                    <a:pt x="1" y="1"/>
                  </a:lnTo>
                  <a:lnTo>
                    <a:pt x="2" y="0"/>
                  </a:lnTo>
                  <a:lnTo>
                    <a:pt x="4" y="0"/>
                  </a:lnTo>
                  <a:lnTo>
                    <a:pt x="3" y="1"/>
                  </a:lnTo>
                  <a:lnTo>
                    <a:pt x="3" y="2"/>
                  </a:lnTo>
                  <a:lnTo>
                    <a:pt x="1" y="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72" name="Freeform 1548"/>
            <p:cNvSpPr>
              <a:spLocks/>
            </p:cNvSpPr>
            <p:nvPr/>
          </p:nvSpPr>
          <p:spPr bwMode="auto">
            <a:xfrm>
              <a:off x="1723" y="2586"/>
              <a:ext cx="24" cy="30"/>
            </a:xfrm>
            <a:custGeom>
              <a:avLst/>
              <a:gdLst>
                <a:gd name="T0" fmla="*/ 216 w 4"/>
                <a:gd name="T1" fmla="*/ 1080 h 5"/>
                <a:gd name="T2" fmla="*/ 0 w 4"/>
                <a:gd name="T3" fmla="*/ 1080 h 5"/>
                <a:gd name="T4" fmla="*/ 216 w 4"/>
                <a:gd name="T5" fmla="*/ 216 h 5"/>
                <a:gd name="T6" fmla="*/ 432 w 4"/>
                <a:gd name="T7" fmla="*/ 0 h 5"/>
                <a:gd name="T8" fmla="*/ 864 w 4"/>
                <a:gd name="T9" fmla="*/ 0 h 5"/>
                <a:gd name="T10" fmla="*/ 648 w 4"/>
                <a:gd name="T11" fmla="*/ 216 h 5"/>
                <a:gd name="T12" fmla="*/ 648 w 4"/>
                <a:gd name="T13" fmla="*/ 432 h 5"/>
                <a:gd name="T14" fmla="*/ 216 w 4"/>
                <a:gd name="T15" fmla="*/ 1080 h 5"/>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5"/>
                <a:gd name="T26" fmla="*/ 4 w 4"/>
                <a:gd name="T27" fmla="*/ 5 h 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5">
                  <a:moveTo>
                    <a:pt x="1" y="5"/>
                  </a:moveTo>
                  <a:lnTo>
                    <a:pt x="0" y="5"/>
                  </a:lnTo>
                  <a:lnTo>
                    <a:pt x="1" y="1"/>
                  </a:lnTo>
                  <a:lnTo>
                    <a:pt x="2" y="0"/>
                  </a:lnTo>
                  <a:lnTo>
                    <a:pt x="4" y="0"/>
                  </a:lnTo>
                  <a:lnTo>
                    <a:pt x="3" y="1"/>
                  </a:lnTo>
                  <a:lnTo>
                    <a:pt x="3" y="2"/>
                  </a:lnTo>
                  <a:lnTo>
                    <a:pt x="1" y="5"/>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73" name="Freeform 1549"/>
            <p:cNvSpPr>
              <a:spLocks/>
            </p:cNvSpPr>
            <p:nvPr/>
          </p:nvSpPr>
          <p:spPr bwMode="auto">
            <a:xfrm>
              <a:off x="2155" y="2760"/>
              <a:ext cx="54" cy="54"/>
            </a:xfrm>
            <a:custGeom>
              <a:avLst/>
              <a:gdLst>
                <a:gd name="T0" fmla="*/ 432 w 9"/>
                <a:gd name="T1" fmla="*/ 1944 h 9"/>
                <a:gd name="T2" fmla="*/ 432 w 9"/>
                <a:gd name="T3" fmla="*/ 1512 h 9"/>
                <a:gd name="T4" fmla="*/ 0 w 9"/>
                <a:gd name="T5" fmla="*/ 1296 h 9"/>
                <a:gd name="T6" fmla="*/ 0 w 9"/>
                <a:gd name="T7" fmla="*/ 864 h 9"/>
                <a:gd name="T8" fmla="*/ 216 w 9"/>
                <a:gd name="T9" fmla="*/ 432 h 9"/>
                <a:gd name="T10" fmla="*/ 216 w 9"/>
                <a:gd name="T11" fmla="*/ 0 h 9"/>
                <a:gd name="T12" fmla="*/ 648 w 9"/>
                <a:gd name="T13" fmla="*/ 0 h 9"/>
                <a:gd name="T14" fmla="*/ 1728 w 9"/>
                <a:gd name="T15" fmla="*/ 0 h 9"/>
                <a:gd name="T16" fmla="*/ 1944 w 9"/>
                <a:gd name="T17" fmla="*/ 216 h 9"/>
                <a:gd name="T18" fmla="*/ 1944 w 9"/>
                <a:gd name="T19" fmla="*/ 216 h 9"/>
                <a:gd name="T20" fmla="*/ 1728 w 9"/>
                <a:gd name="T21" fmla="*/ 432 h 9"/>
                <a:gd name="T22" fmla="*/ 1728 w 9"/>
                <a:gd name="T23" fmla="*/ 864 h 9"/>
                <a:gd name="T24" fmla="*/ 1944 w 9"/>
                <a:gd name="T25" fmla="*/ 1512 h 9"/>
                <a:gd name="T26" fmla="*/ 1728 w 9"/>
                <a:gd name="T27" fmla="*/ 1728 h 9"/>
                <a:gd name="T28" fmla="*/ 1080 w 9"/>
                <a:gd name="T29" fmla="*/ 1944 h 9"/>
                <a:gd name="T30" fmla="*/ 1080 w 9"/>
                <a:gd name="T31" fmla="*/ 1728 h 9"/>
                <a:gd name="T32" fmla="*/ 864 w 9"/>
                <a:gd name="T33" fmla="*/ 1728 h 9"/>
                <a:gd name="T34" fmla="*/ 864 w 9"/>
                <a:gd name="T35" fmla="*/ 1944 h 9"/>
                <a:gd name="T36" fmla="*/ 432 w 9"/>
                <a:gd name="T37" fmla="*/ 1944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9"/>
                <a:gd name="T59" fmla="*/ 9 w 9"/>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9">
                  <a:moveTo>
                    <a:pt x="2" y="9"/>
                  </a:moveTo>
                  <a:lnTo>
                    <a:pt x="2" y="7"/>
                  </a:lnTo>
                  <a:lnTo>
                    <a:pt x="0" y="6"/>
                  </a:lnTo>
                  <a:lnTo>
                    <a:pt x="0" y="4"/>
                  </a:lnTo>
                  <a:lnTo>
                    <a:pt x="1" y="2"/>
                  </a:lnTo>
                  <a:lnTo>
                    <a:pt x="1" y="0"/>
                  </a:lnTo>
                  <a:lnTo>
                    <a:pt x="3" y="0"/>
                  </a:lnTo>
                  <a:lnTo>
                    <a:pt x="8" y="0"/>
                  </a:lnTo>
                  <a:lnTo>
                    <a:pt x="9" y="1"/>
                  </a:lnTo>
                  <a:lnTo>
                    <a:pt x="8" y="2"/>
                  </a:lnTo>
                  <a:lnTo>
                    <a:pt x="8" y="4"/>
                  </a:lnTo>
                  <a:lnTo>
                    <a:pt x="9" y="7"/>
                  </a:lnTo>
                  <a:lnTo>
                    <a:pt x="8" y="8"/>
                  </a:lnTo>
                  <a:lnTo>
                    <a:pt x="5" y="9"/>
                  </a:lnTo>
                  <a:lnTo>
                    <a:pt x="5" y="8"/>
                  </a:lnTo>
                  <a:lnTo>
                    <a:pt x="4" y="8"/>
                  </a:lnTo>
                  <a:lnTo>
                    <a:pt x="4" y="9"/>
                  </a:lnTo>
                  <a:lnTo>
                    <a:pt x="2" y="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74" name="Freeform 1550"/>
            <p:cNvSpPr>
              <a:spLocks/>
            </p:cNvSpPr>
            <p:nvPr/>
          </p:nvSpPr>
          <p:spPr bwMode="auto">
            <a:xfrm>
              <a:off x="2155" y="2760"/>
              <a:ext cx="54" cy="54"/>
            </a:xfrm>
            <a:custGeom>
              <a:avLst/>
              <a:gdLst>
                <a:gd name="T0" fmla="*/ 432 w 9"/>
                <a:gd name="T1" fmla="*/ 1944 h 9"/>
                <a:gd name="T2" fmla="*/ 432 w 9"/>
                <a:gd name="T3" fmla="*/ 1512 h 9"/>
                <a:gd name="T4" fmla="*/ 0 w 9"/>
                <a:gd name="T5" fmla="*/ 1296 h 9"/>
                <a:gd name="T6" fmla="*/ 0 w 9"/>
                <a:gd name="T7" fmla="*/ 864 h 9"/>
                <a:gd name="T8" fmla="*/ 216 w 9"/>
                <a:gd name="T9" fmla="*/ 432 h 9"/>
                <a:gd name="T10" fmla="*/ 216 w 9"/>
                <a:gd name="T11" fmla="*/ 0 h 9"/>
                <a:gd name="T12" fmla="*/ 648 w 9"/>
                <a:gd name="T13" fmla="*/ 0 h 9"/>
                <a:gd name="T14" fmla="*/ 1728 w 9"/>
                <a:gd name="T15" fmla="*/ 0 h 9"/>
                <a:gd name="T16" fmla="*/ 1944 w 9"/>
                <a:gd name="T17" fmla="*/ 216 h 9"/>
                <a:gd name="T18" fmla="*/ 1944 w 9"/>
                <a:gd name="T19" fmla="*/ 216 h 9"/>
                <a:gd name="T20" fmla="*/ 1728 w 9"/>
                <a:gd name="T21" fmla="*/ 432 h 9"/>
                <a:gd name="T22" fmla="*/ 1728 w 9"/>
                <a:gd name="T23" fmla="*/ 864 h 9"/>
                <a:gd name="T24" fmla="*/ 1944 w 9"/>
                <a:gd name="T25" fmla="*/ 1512 h 9"/>
                <a:gd name="T26" fmla="*/ 1728 w 9"/>
                <a:gd name="T27" fmla="*/ 1728 h 9"/>
                <a:gd name="T28" fmla="*/ 1080 w 9"/>
                <a:gd name="T29" fmla="*/ 1944 h 9"/>
                <a:gd name="T30" fmla="*/ 1080 w 9"/>
                <a:gd name="T31" fmla="*/ 1728 h 9"/>
                <a:gd name="T32" fmla="*/ 864 w 9"/>
                <a:gd name="T33" fmla="*/ 1728 h 9"/>
                <a:gd name="T34" fmla="*/ 864 w 9"/>
                <a:gd name="T35" fmla="*/ 1944 h 9"/>
                <a:gd name="T36" fmla="*/ 432 w 9"/>
                <a:gd name="T37" fmla="*/ 1944 h 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9"/>
                <a:gd name="T59" fmla="*/ 9 w 9"/>
                <a:gd name="T60" fmla="*/ 9 h 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9">
                  <a:moveTo>
                    <a:pt x="2" y="9"/>
                  </a:moveTo>
                  <a:lnTo>
                    <a:pt x="2" y="7"/>
                  </a:lnTo>
                  <a:lnTo>
                    <a:pt x="0" y="6"/>
                  </a:lnTo>
                  <a:lnTo>
                    <a:pt x="0" y="4"/>
                  </a:lnTo>
                  <a:lnTo>
                    <a:pt x="1" y="2"/>
                  </a:lnTo>
                  <a:lnTo>
                    <a:pt x="1" y="0"/>
                  </a:lnTo>
                  <a:lnTo>
                    <a:pt x="3" y="0"/>
                  </a:lnTo>
                  <a:lnTo>
                    <a:pt x="8" y="0"/>
                  </a:lnTo>
                  <a:lnTo>
                    <a:pt x="9" y="1"/>
                  </a:lnTo>
                  <a:lnTo>
                    <a:pt x="8" y="2"/>
                  </a:lnTo>
                  <a:lnTo>
                    <a:pt x="8" y="4"/>
                  </a:lnTo>
                  <a:lnTo>
                    <a:pt x="9" y="7"/>
                  </a:lnTo>
                  <a:lnTo>
                    <a:pt x="8" y="8"/>
                  </a:lnTo>
                  <a:lnTo>
                    <a:pt x="5" y="9"/>
                  </a:lnTo>
                  <a:lnTo>
                    <a:pt x="5" y="8"/>
                  </a:lnTo>
                  <a:lnTo>
                    <a:pt x="4" y="8"/>
                  </a:lnTo>
                  <a:lnTo>
                    <a:pt x="4" y="9"/>
                  </a:lnTo>
                  <a:lnTo>
                    <a:pt x="2" y="9"/>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75" name="Freeform 1551"/>
            <p:cNvSpPr>
              <a:spLocks/>
            </p:cNvSpPr>
            <p:nvPr/>
          </p:nvSpPr>
          <p:spPr bwMode="auto">
            <a:xfrm>
              <a:off x="2203" y="2766"/>
              <a:ext cx="36" cy="48"/>
            </a:xfrm>
            <a:custGeom>
              <a:avLst/>
              <a:gdLst>
                <a:gd name="T0" fmla="*/ 0 w 6"/>
                <a:gd name="T1" fmla="*/ 1512 h 8"/>
                <a:gd name="T2" fmla="*/ 216 w 6"/>
                <a:gd name="T3" fmla="*/ 1296 h 8"/>
                <a:gd name="T4" fmla="*/ 0 w 6"/>
                <a:gd name="T5" fmla="*/ 648 h 8"/>
                <a:gd name="T6" fmla="*/ 0 w 6"/>
                <a:gd name="T7" fmla="*/ 216 h 8"/>
                <a:gd name="T8" fmla="*/ 216 w 6"/>
                <a:gd name="T9" fmla="*/ 0 h 8"/>
                <a:gd name="T10" fmla="*/ 216 w 6"/>
                <a:gd name="T11" fmla="*/ 0 h 8"/>
                <a:gd name="T12" fmla="*/ 648 w 6"/>
                <a:gd name="T13" fmla="*/ 0 h 8"/>
                <a:gd name="T14" fmla="*/ 864 w 6"/>
                <a:gd name="T15" fmla="*/ 0 h 8"/>
                <a:gd name="T16" fmla="*/ 1296 w 6"/>
                <a:gd name="T17" fmla="*/ 648 h 8"/>
                <a:gd name="T18" fmla="*/ 1296 w 6"/>
                <a:gd name="T19" fmla="*/ 864 h 8"/>
                <a:gd name="T20" fmla="*/ 1080 w 6"/>
                <a:gd name="T21" fmla="*/ 1512 h 8"/>
                <a:gd name="T22" fmla="*/ 864 w 6"/>
                <a:gd name="T23" fmla="*/ 1728 h 8"/>
                <a:gd name="T24" fmla="*/ 216 w 6"/>
                <a:gd name="T25" fmla="*/ 1728 h 8"/>
                <a:gd name="T26" fmla="*/ 0 w 6"/>
                <a:gd name="T27" fmla="*/ 151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0" y="7"/>
                  </a:moveTo>
                  <a:lnTo>
                    <a:pt x="1" y="6"/>
                  </a:lnTo>
                  <a:lnTo>
                    <a:pt x="0" y="3"/>
                  </a:lnTo>
                  <a:lnTo>
                    <a:pt x="0" y="1"/>
                  </a:lnTo>
                  <a:lnTo>
                    <a:pt x="1" y="0"/>
                  </a:lnTo>
                  <a:lnTo>
                    <a:pt x="3" y="0"/>
                  </a:lnTo>
                  <a:lnTo>
                    <a:pt x="4" y="0"/>
                  </a:lnTo>
                  <a:lnTo>
                    <a:pt x="6" y="3"/>
                  </a:lnTo>
                  <a:lnTo>
                    <a:pt x="6" y="4"/>
                  </a:lnTo>
                  <a:lnTo>
                    <a:pt x="5" y="7"/>
                  </a:lnTo>
                  <a:lnTo>
                    <a:pt x="4" y="8"/>
                  </a:lnTo>
                  <a:lnTo>
                    <a:pt x="1" y="8"/>
                  </a:lnTo>
                  <a:lnTo>
                    <a:pt x="0"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76" name="Freeform 1552"/>
            <p:cNvSpPr>
              <a:spLocks/>
            </p:cNvSpPr>
            <p:nvPr/>
          </p:nvSpPr>
          <p:spPr bwMode="auto">
            <a:xfrm>
              <a:off x="2203" y="2766"/>
              <a:ext cx="36" cy="48"/>
            </a:xfrm>
            <a:custGeom>
              <a:avLst/>
              <a:gdLst>
                <a:gd name="T0" fmla="*/ 0 w 6"/>
                <a:gd name="T1" fmla="*/ 1512 h 8"/>
                <a:gd name="T2" fmla="*/ 216 w 6"/>
                <a:gd name="T3" fmla="*/ 1296 h 8"/>
                <a:gd name="T4" fmla="*/ 0 w 6"/>
                <a:gd name="T5" fmla="*/ 648 h 8"/>
                <a:gd name="T6" fmla="*/ 0 w 6"/>
                <a:gd name="T7" fmla="*/ 216 h 8"/>
                <a:gd name="T8" fmla="*/ 216 w 6"/>
                <a:gd name="T9" fmla="*/ 0 h 8"/>
                <a:gd name="T10" fmla="*/ 216 w 6"/>
                <a:gd name="T11" fmla="*/ 0 h 8"/>
                <a:gd name="T12" fmla="*/ 648 w 6"/>
                <a:gd name="T13" fmla="*/ 0 h 8"/>
                <a:gd name="T14" fmla="*/ 864 w 6"/>
                <a:gd name="T15" fmla="*/ 0 h 8"/>
                <a:gd name="T16" fmla="*/ 1296 w 6"/>
                <a:gd name="T17" fmla="*/ 648 h 8"/>
                <a:gd name="T18" fmla="*/ 1296 w 6"/>
                <a:gd name="T19" fmla="*/ 864 h 8"/>
                <a:gd name="T20" fmla="*/ 1080 w 6"/>
                <a:gd name="T21" fmla="*/ 1512 h 8"/>
                <a:gd name="T22" fmla="*/ 864 w 6"/>
                <a:gd name="T23" fmla="*/ 1728 h 8"/>
                <a:gd name="T24" fmla="*/ 216 w 6"/>
                <a:gd name="T25" fmla="*/ 1728 h 8"/>
                <a:gd name="T26" fmla="*/ 0 w 6"/>
                <a:gd name="T27" fmla="*/ 1512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8"/>
                <a:gd name="T44" fmla="*/ 6 w 6"/>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8">
                  <a:moveTo>
                    <a:pt x="0" y="7"/>
                  </a:moveTo>
                  <a:lnTo>
                    <a:pt x="1" y="6"/>
                  </a:lnTo>
                  <a:lnTo>
                    <a:pt x="0" y="3"/>
                  </a:lnTo>
                  <a:lnTo>
                    <a:pt x="0" y="1"/>
                  </a:lnTo>
                  <a:lnTo>
                    <a:pt x="1" y="0"/>
                  </a:lnTo>
                  <a:lnTo>
                    <a:pt x="3" y="0"/>
                  </a:lnTo>
                  <a:lnTo>
                    <a:pt x="4" y="0"/>
                  </a:lnTo>
                  <a:lnTo>
                    <a:pt x="6" y="3"/>
                  </a:lnTo>
                  <a:lnTo>
                    <a:pt x="6" y="4"/>
                  </a:lnTo>
                  <a:lnTo>
                    <a:pt x="5" y="7"/>
                  </a:lnTo>
                  <a:lnTo>
                    <a:pt x="4" y="8"/>
                  </a:lnTo>
                  <a:lnTo>
                    <a:pt x="1" y="8"/>
                  </a:lnTo>
                  <a:lnTo>
                    <a:pt x="0"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77" name="Freeform 1553"/>
            <p:cNvSpPr>
              <a:spLocks/>
            </p:cNvSpPr>
            <p:nvPr/>
          </p:nvSpPr>
          <p:spPr bwMode="auto">
            <a:xfrm>
              <a:off x="1903" y="3090"/>
              <a:ext cx="120" cy="606"/>
            </a:xfrm>
            <a:custGeom>
              <a:avLst/>
              <a:gdLst>
                <a:gd name="T0" fmla="*/ 2808 w 20"/>
                <a:gd name="T1" fmla="*/ 20952 h 101"/>
                <a:gd name="T2" fmla="*/ 2592 w 20"/>
                <a:gd name="T3" fmla="*/ 21384 h 101"/>
                <a:gd name="T4" fmla="*/ 1944 w 20"/>
                <a:gd name="T5" fmla="*/ 21816 h 101"/>
                <a:gd name="T6" fmla="*/ 2160 w 20"/>
                <a:gd name="T7" fmla="*/ 21600 h 101"/>
                <a:gd name="T8" fmla="*/ 1944 w 20"/>
                <a:gd name="T9" fmla="*/ 20952 h 101"/>
                <a:gd name="T10" fmla="*/ 1080 w 20"/>
                <a:gd name="T11" fmla="*/ 21384 h 101"/>
                <a:gd name="T12" fmla="*/ 1512 w 20"/>
                <a:gd name="T13" fmla="*/ 20736 h 101"/>
                <a:gd name="T14" fmla="*/ 1296 w 20"/>
                <a:gd name="T15" fmla="*/ 20736 h 101"/>
                <a:gd name="T16" fmla="*/ 864 w 20"/>
                <a:gd name="T17" fmla="*/ 20088 h 101"/>
                <a:gd name="T18" fmla="*/ 648 w 20"/>
                <a:gd name="T19" fmla="*/ 19656 h 101"/>
                <a:gd name="T20" fmla="*/ 648 w 20"/>
                <a:gd name="T21" fmla="*/ 18576 h 101"/>
                <a:gd name="T22" fmla="*/ 648 w 20"/>
                <a:gd name="T23" fmla="*/ 18144 h 101"/>
                <a:gd name="T24" fmla="*/ 1080 w 20"/>
                <a:gd name="T25" fmla="*/ 17928 h 101"/>
                <a:gd name="T26" fmla="*/ 648 w 20"/>
                <a:gd name="T27" fmla="*/ 17928 h 101"/>
                <a:gd name="T28" fmla="*/ 864 w 20"/>
                <a:gd name="T29" fmla="*/ 17496 h 101"/>
                <a:gd name="T30" fmla="*/ 432 w 20"/>
                <a:gd name="T31" fmla="*/ 17280 h 101"/>
                <a:gd name="T32" fmla="*/ 432 w 20"/>
                <a:gd name="T33" fmla="*/ 16848 h 101"/>
                <a:gd name="T34" fmla="*/ 648 w 20"/>
                <a:gd name="T35" fmla="*/ 17064 h 101"/>
                <a:gd name="T36" fmla="*/ 1080 w 20"/>
                <a:gd name="T37" fmla="*/ 16848 h 101"/>
                <a:gd name="T38" fmla="*/ 1296 w 20"/>
                <a:gd name="T39" fmla="*/ 16416 h 101"/>
                <a:gd name="T40" fmla="*/ 1512 w 20"/>
                <a:gd name="T41" fmla="*/ 15768 h 101"/>
                <a:gd name="T42" fmla="*/ 1512 w 20"/>
                <a:gd name="T43" fmla="*/ 15120 h 101"/>
                <a:gd name="T44" fmla="*/ 1512 w 20"/>
                <a:gd name="T45" fmla="*/ 14040 h 101"/>
                <a:gd name="T46" fmla="*/ 1080 w 20"/>
                <a:gd name="T47" fmla="*/ 14040 h 101"/>
                <a:gd name="T48" fmla="*/ 1080 w 20"/>
                <a:gd name="T49" fmla="*/ 12744 h 101"/>
                <a:gd name="T50" fmla="*/ 1080 w 20"/>
                <a:gd name="T51" fmla="*/ 11448 h 101"/>
                <a:gd name="T52" fmla="*/ 1296 w 20"/>
                <a:gd name="T53" fmla="*/ 10368 h 101"/>
                <a:gd name="T54" fmla="*/ 1728 w 20"/>
                <a:gd name="T55" fmla="*/ 9288 h 101"/>
                <a:gd name="T56" fmla="*/ 2160 w 20"/>
                <a:gd name="T57" fmla="*/ 7560 h 101"/>
                <a:gd name="T58" fmla="*/ 2160 w 20"/>
                <a:gd name="T59" fmla="*/ 6264 h 101"/>
                <a:gd name="T60" fmla="*/ 2592 w 20"/>
                <a:gd name="T61" fmla="*/ 4104 h 101"/>
                <a:gd name="T62" fmla="*/ 2808 w 20"/>
                <a:gd name="T63" fmla="*/ 1512 h 101"/>
                <a:gd name="T64" fmla="*/ 3024 w 20"/>
                <a:gd name="T65" fmla="*/ 0 h 101"/>
                <a:gd name="T66" fmla="*/ 3672 w 20"/>
                <a:gd name="T67" fmla="*/ 1512 h 101"/>
                <a:gd name="T68" fmla="*/ 4320 w 20"/>
                <a:gd name="T69" fmla="*/ 3240 h 101"/>
                <a:gd name="T70" fmla="*/ 3672 w 20"/>
                <a:gd name="T71" fmla="*/ 3888 h 101"/>
                <a:gd name="T72" fmla="*/ 3240 w 20"/>
                <a:gd name="T73" fmla="*/ 5616 h 101"/>
                <a:gd name="T74" fmla="*/ 2592 w 20"/>
                <a:gd name="T75" fmla="*/ 7560 h 101"/>
                <a:gd name="T76" fmla="*/ 2592 w 20"/>
                <a:gd name="T77" fmla="*/ 9720 h 101"/>
                <a:gd name="T78" fmla="*/ 2376 w 20"/>
                <a:gd name="T79" fmla="*/ 11880 h 101"/>
                <a:gd name="T80" fmla="*/ 1944 w 20"/>
                <a:gd name="T81" fmla="*/ 14256 h 101"/>
                <a:gd name="T82" fmla="*/ 2160 w 20"/>
                <a:gd name="T83" fmla="*/ 15768 h 101"/>
                <a:gd name="T84" fmla="*/ 1944 w 20"/>
                <a:gd name="T85" fmla="*/ 16200 h 101"/>
                <a:gd name="T86" fmla="*/ 1944 w 20"/>
                <a:gd name="T87" fmla="*/ 17712 h 101"/>
                <a:gd name="T88" fmla="*/ 1080 w 20"/>
                <a:gd name="T89" fmla="*/ 18792 h 101"/>
                <a:gd name="T90" fmla="*/ 1512 w 20"/>
                <a:gd name="T91" fmla="*/ 19656 h 101"/>
                <a:gd name="T92" fmla="*/ 1944 w 20"/>
                <a:gd name="T93" fmla="*/ 20736 h 10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
                <a:gd name="T142" fmla="*/ 0 h 101"/>
                <a:gd name="T143" fmla="*/ 20 w 20"/>
                <a:gd name="T144" fmla="*/ 101 h 10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 h="101">
                  <a:moveTo>
                    <a:pt x="14" y="96"/>
                  </a:moveTo>
                  <a:lnTo>
                    <a:pt x="14" y="97"/>
                  </a:lnTo>
                  <a:lnTo>
                    <a:pt x="13" y="97"/>
                  </a:lnTo>
                  <a:lnTo>
                    <a:pt x="12" y="97"/>
                  </a:lnTo>
                  <a:lnTo>
                    <a:pt x="11" y="98"/>
                  </a:lnTo>
                  <a:lnTo>
                    <a:pt x="12" y="99"/>
                  </a:lnTo>
                  <a:lnTo>
                    <a:pt x="11" y="100"/>
                  </a:lnTo>
                  <a:lnTo>
                    <a:pt x="11" y="101"/>
                  </a:lnTo>
                  <a:lnTo>
                    <a:pt x="9" y="101"/>
                  </a:lnTo>
                  <a:lnTo>
                    <a:pt x="8" y="101"/>
                  </a:lnTo>
                  <a:lnTo>
                    <a:pt x="8" y="100"/>
                  </a:lnTo>
                  <a:lnTo>
                    <a:pt x="10" y="100"/>
                  </a:lnTo>
                  <a:lnTo>
                    <a:pt x="10" y="99"/>
                  </a:lnTo>
                  <a:lnTo>
                    <a:pt x="10" y="98"/>
                  </a:lnTo>
                  <a:lnTo>
                    <a:pt x="9" y="97"/>
                  </a:lnTo>
                  <a:lnTo>
                    <a:pt x="7" y="97"/>
                  </a:lnTo>
                  <a:lnTo>
                    <a:pt x="6" y="99"/>
                  </a:lnTo>
                  <a:lnTo>
                    <a:pt x="5" y="99"/>
                  </a:lnTo>
                  <a:lnTo>
                    <a:pt x="5" y="97"/>
                  </a:lnTo>
                  <a:lnTo>
                    <a:pt x="6" y="96"/>
                  </a:lnTo>
                  <a:lnTo>
                    <a:pt x="7" y="96"/>
                  </a:lnTo>
                  <a:lnTo>
                    <a:pt x="7" y="95"/>
                  </a:lnTo>
                  <a:lnTo>
                    <a:pt x="6" y="95"/>
                  </a:lnTo>
                  <a:lnTo>
                    <a:pt x="6" y="96"/>
                  </a:lnTo>
                  <a:lnTo>
                    <a:pt x="5" y="95"/>
                  </a:lnTo>
                  <a:lnTo>
                    <a:pt x="5" y="93"/>
                  </a:lnTo>
                  <a:lnTo>
                    <a:pt x="4" y="93"/>
                  </a:lnTo>
                  <a:lnTo>
                    <a:pt x="4" y="92"/>
                  </a:lnTo>
                  <a:lnTo>
                    <a:pt x="4" y="91"/>
                  </a:lnTo>
                  <a:lnTo>
                    <a:pt x="3" y="91"/>
                  </a:lnTo>
                  <a:lnTo>
                    <a:pt x="3" y="90"/>
                  </a:lnTo>
                  <a:lnTo>
                    <a:pt x="3" y="88"/>
                  </a:lnTo>
                  <a:lnTo>
                    <a:pt x="3" y="86"/>
                  </a:lnTo>
                  <a:lnTo>
                    <a:pt x="3" y="85"/>
                  </a:lnTo>
                  <a:lnTo>
                    <a:pt x="3" y="84"/>
                  </a:lnTo>
                  <a:cubicBezTo>
                    <a:pt x="3" y="84"/>
                    <a:pt x="3" y="83"/>
                    <a:pt x="3" y="84"/>
                  </a:cubicBezTo>
                  <a:cubicBezTo>
                    <a:pt x="4" y="84"/>
                    <a:pt x="4" y="84"/>
                    <a:pt x="4" y="84"/>
                  </a:cubicBezTo>
                  <a:lnTo>
                    <a:pt x="5" y="84"/>
                  </a:lnTo>
                  <a:lnTo>
                    <a:pt x="5" y="83"/>
                  </a:lnTo>
                  <a:lnTo>
                    <a:pt x="4" y="82"/>
                  </a:lnTo>
                  <a:lnTo>
                    <a:pt x="4" y="83"/>
                  </a:lnTo>
                  <a:lnTo>
                    <a:pt x="3" y="83"/>
                  </a:lnTo>
                  <a:lnTo>
                    <a:pt x="2" y="82"/>
                  </a:lnTo>
                  <a:lnTo>
                    <a:pt x="3" y="82"/>
                  </a:lnTo>
                  <a:lnTo>
                    <a:pt x="4" y="81"/>
                  </a:lnTo>
                  <a:lnTo>
                    <a:pt x="3" y="80"/>
                  </a:lnTo>
                  <a:lnTo>
                    <a:pt x="2" y="80"/>
                  </a:lnTo>
                  <a:lnTo>
                    <a:pt x="0" y="80"/>
                  </a:lnTo>
                  <a:lnTo>
                    <a:pt x="0" y="79"/>
                  </a:lnTo>
                  <a:lnTo>
                    <a:pt x="2" y="78"/>
                  </a:lnTo>
                  <a:lnTo>
                    <a:pt x="2" y="77"/>
                  </a:lnTo>
                  <a:lnTo>
                    <a:pt x="3" y="78"/>
                  </a:lnTo>
                  <a:lnTo>
                    <a:pt x="3" y="79"/>
                  </a:lnTo>
                  <a:lnTo>
                    <a:pt x="4" y="80"/>
                  </a:lnTo>
                  <a:lnTo>
                    <a:pt x="4" y="79"/>
                  </a:lnTo>
                  <a:lnTo>
                    <a:pt x="5" y="78"/>
                  </a:lnTo>
                  <a:lnTo>
                    <a:pt x="5" y="77"/>
                  </a:lnTo>
                  <a:lnTo>
                    <a:pt x="5" y="76"/>
                  </a:lnTo>
                  <a:lnTo>
                    <a:pt x="6" y="76"/>
                  </a:lnTo>
                  <a:lnTo>
                    <a:pt x="6" y="75"/>
                  </a:lnTo>
                  <a:lnTo>
                    <a:pt x="7" y="74"/>
                  </a:lnTo>
                  <a:lnTo>
                    <a:pt x="7" y="73"/>
                  </a:lnTo>
                  <a:lnTo>
                    <a:pt x="6" y="73"/>
                  </a:lnTo>
                  <a:lnTo>
                    <a:pt x="6" y="72"/>
                  </a:lnTo>
                  <a:lnTo>
                    <a:pt x="7" y="70"/>
                  </a:lnTo>
                  <a:lnTo>
                    <a:pt x="7" y="67"/>
                  </a:lnTo>
                  <a:lnTo>
                    <a:pt x="7" y="66"/>
                  </a:lnTo>
                  <a:lnTo>
                    <a:pt x="7" y="65"/>
                  </a:lnTo>
                  <a:lnTo>
                    <a:pt x="7" y="64"/>
                  </a:lnTo>
                  <a:lnTo>
                    <a:pt x="5" y="65"/>
                  </a:lnTo>
                  <a:lnTo>
                    <a:pt x="4" y="63"/>
                  </a:lnTo>
                  <a:lnTo>
                    <a:pt x="4" y="61"/>
                  </a:lnTo>
                  <a:lnTo>
                    <a:pt x="5" y="59"/>
                  </a:lnTo>
                  <a:lnTo>
                    <a:pt x="6" y="58"/>
                  </a:lnTo>
                  <a:lnTo>
                    <a:pt x="6" y="56"/>
                  </a:lnTo>
                  <a:lnTo>
                    <a:pt x="5" y="53"/>
                  </a:lnTo>
                  <a:lnTo>
                    <a:pt x="5" y="50"/>
                  </a:lnTo>
                  <a:lnTo>
                    <a:pt x="6" y="50"/>
                  </a:lnTo>
                  <a:lnTo>
                    <a:pt x="6" y="48"/>
                  </a:lnTo>
                  <a:lnTo>
                    <a:pt x="7" y="47"/>
                  </a:lnTo>
                  <a:lnTo>
                    <a:pt x="8" y="45"/>
                  </a:lnTo>
                  <a:lnTo>
                    <a:pt x="8" y="43"/>
                  </a:lnTo>
                  <a:lnTo>
                    <a:pt x="9" y="41"/>
                  </a:lnTo>
                  <a:lnTo>
                    <a:pt x="10" y="39"/>
                  </a:lnTo>
                  <a:lnTo>
                    <a:pt x="10" y="35"/>
                  </a:lnTo>
                  <a:lnTo>
                    <a:pt x="9" y="32"/>
                  </a:lnTo>
                  <a:lnTo>
                    <a:pt x="10" y="31"/>
                  </a:lnTo>
                  <a:lnTo>
                    <a:pt x="10" y="29"/>
                  </a:lnTo>
                  <a:lnTo>
                    <a:pt x="10" y="28"/>
                  </a:lnTo>
                  <a:lnTo>
                    <a:pt x="12" y="22"/>
                  </a:lnTo>
                  <a:lnTo>
                    <a:pt x="12" y="19"/>
                  </a:lnTo>
                  <a:lnTo>
                    <a:pt x="12" y="14"/>
                  </a:lnTo>
                  <a:lnTo>
                    <a:pt x="13" y="13"/>
                  </a:lnTo>
                  <a:lnTo>
                    <a:pt x="13" y="7"/>
                  </a:lnTo>
                  <a:lnTo>
                    <a:pt x="13" y="6"/>
                  </a:lnTo>
                  <a:lnTo>
                    <a:pt x="13" y="2"/>
                  </a:lnTo>
                  <a:lnTo>
                    <a:pt x="14" y="0"/>
                  </a:lnTo>
                  <a:lnTo>
                    <a:pt x="15" y="1"/>
                  </a:lnTo>
                  <a:lnTo>
                    <a:pt x="16" y="4"/>
                  </a:lnTo>
                  <a:lnTo>
                    <a:pt x="17" y="7"/>
                  </a:lnTo>
                  <a:lnTo>
                    <a:pt x="18" y="12"/>
                  </a:lnTo>
                  <a:lnTo>
                    <a:pt x="19" y="13"/>
                  </a:lnTo>
                  <a:lnTo>
                    <a:pt x="20" y="15"/>
                  </a:lnTo>
                  <a:lnTo>
                    <a:pt x="19" y="16"/>
                  </a:lnTo>
                  <a:lnTo>
                    <a:pt x="18" y="17"/>
                  </a:lnTo>
                  <a:lnTo>
                    <a:pt x="17" y="18"/>
                  </a:lnTo>
                  <a:lnTo>
                    <a:pt x="17" y="22"/>
                  </a:lnTo>
                  <a:lnTo>
                    <a:pt x="17" y="23"/>
                  </a:lnTo>
                  <a:lnTo>
                    <a:pt x="15" y="26"/>
                  </a:lnTo>
                  <a:lnTo>
                    <a:pt x="13" y="29"/>
                  </a:lnTo>
                  <a:lnTo>
                    <a:pt x="13" y="31"/>
                  </a:lnTo>
                  <a:lnTo>
                    <a:pt x="12" y="35"/>
                  </a:lnTo>
                  <a:lnTo>
                    <a:pt x="14" y="40"/>
                  </a:lnTo>
                  <a:lnTo>
                    <a:pt x="13" y="43"/>
                  </a:lnTo>
                  <a:lnTo>
                    <a:pt x="12" y="45"/>
                  </a:lnTo>
                  <a:lnTo>
                    <a:pt x="12" y="48"/>
                  </a:lnTo>
                  <a:lnTo>
                    <a:pt x="11" y="51"/>
                  </a:lnTo>
                  <a:lnTo>
                    <a:pt x="11" y="55"/>
                  </a:lnTo>
                  <a:lnTo>
                    <a:pt x="10" y="57"/>
                  </a:lnTo>
                  <a:lnTo>
                    <a:pt x="9" y="61"/>
                  </a:lnTo>
                  <a:lnTo>
                    <a:pt x="9" y="66"/>
                  </a:lnTo>
                  <a:lnTo>
                    <a:pt x="8" y="67"/>
                  </a:lnTo>
                  <a:lnTo>
                    <a:pt x="9" y="70"/>
                  </a:lnTo>
                  <a:lnTo>
                    <a:pt x="10" y="73"/>
                  </a:lnTo>
                  <a:lnTo>
                    <a:pt x="8" y="74"/>
                  </a:lnTo>
                  <a:lnTo>
                    <a:pt x="9" y="75"/>
                  </a:lnTo>
                  <a:lnTo>
                    <a:pt x="10" y="80"/>
                  </a:lnTo>
                  <a:lnTo>
                    <a:pt x="9" y="81"/>
                  </a:lnTo>
                  <a:lnTo>
                    <a:pt x="9" y="82"/>
                  </a:lnTo>
                  <a:lnTo>
                    <a:pt x="7" y="82"/>
                  </a:lnTo>
                  <a:lnTo>
                    <a:pt x="8" y="85"/>
                  </a:lnTo>
                  <a:lnTo>
                    <a:pt x="5" y="87"/>
                  </a:lnTo>
                  <a:lnTo>
                    <a:pt x="5" y="89"/>
                  </a:lnTo>
                  <a:lnTo>
                    <a:pt x="6" y="91"/>
                  </a:lnTo>
                  <a:lnTo>
                    <a:pt x="7" y="91"/>
                  </a:lnTo>
                  <a:lnTo>
                    <a:pt x="7" y="92"/>
                  </a:lnTo>
                  <a:lnTo>
                    <a:pt x="8" y="95"/>
                  </a:lnTo>
                  <a:lnTo>
                    <a:pt x="9" y="96"/>
                  </a:lnTo>
                  <a:lnTo>
                    <a:pt x="14" y="9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78" name="Freeform 1554"/>
            <p:cNvSpPr>
              <a:spLocks/>
            </p:cNvSpPr>
            <p:nvPr/>
          </p:nvSpPr>
          <p:spPr bwMode="auto">
            <a:xfrm>
              <a:off x="1903" y="3090"/>
              <a:ext cx="120" cy="606"/>
            </a:xfrm>
            <a:custGeom>
              <a:avLst/>
              <a:gdLst>
                <a:gd name="T0" fmla="*/ 2808 w 20"/>
                <a:gd name="T1" fmla="*/ 20952 h 101"/>
                <a:gd name="T2" fmla="*/ 2592 w 20"/>
                <a:gd name="T3" fmla="*/ 21384 h 101"/>
                <a:gd name="T4" fmla="*/ 1944 w 20"/>
                <a:gd name="T5" fmla="*/ 21816 h 101"/>
                <a:gd name="T6" fmla="*/ 2160 w 20"/>
                <a:gd name="T7" fmla="*/ 21600 h 101"/>
                <a:gd name="T8" fmla="*/ 1944 w 20"/>
                <a:gd name="T9" fmla="*/ 20952 h 101"/>
                <a:gd name="T10" fmla="*/ 1080 w 20"/>
                <a:gd name="T11" fmla="*/ 21384 h 101"/>
                <a:gd name="T12" fmla="*/ 1512 w 20"/>
                <a:gd name="T13" fmla="*/ 20736 h 101"/>
                <a:gd name="T14" fmla="*/ 1296 w 20"/>
                <a:gd name="T15" fmla="*/ 20736 h 101"/>
                <a:gd name="T16" fmla="*/ 864 w 20"/>
                <a:gd name="T17" fmla="*/ 20088 h 101"/>
                <a:gd name="T18" fmla="*/ 648 w 20"/>
                <a:gd name="T19" fmla="*/ 19656 h 101"/>
                <a:gd name="T20" fmla="*/ 648 w 20"/>
                <a:gd name="T21" fmla="*/ 18576 h 101"/>
                <a:gd name="T22" fmla="*/ 648 w 20"/>
                <a:gd name="T23" fmla="*/ 18144 h 101"/>
                <a:gd name="T24" fmla="*/ 1080 w 20"/>
                <a:gd name="T25" fmla="*/ 17928 h 101"/>
                <a:gd name="T26" fmla="*/ 648 w 20"/>
                <a:gd name="T27" fmla="*/ 17928 h 101"/>
                <a:gd name="T28" fmla="*/ 864 w 20"/>
                <a:gd name="T29" fmla="*/ 17496 h 101"/>
                <a:gd name="T30" fmla="*/ 432 w 20"/>
                <a:gd name="T31" fmla="*/ 17280 h 101"/>
                <a:gd name="T32" fmla="*/ 432 w 20"/>
                <a:gd name="T33" fmla="*/ 16848 h 101"/>
                <a:gd name="T34" fmla="*/ 648 w 20"/>
                <a:gd name="T35" fmla="*/ 17064 h 101"/>
                <a:gd name="T36" fmla="*/ 1080 w 20"/>
                <a:gd name="T37" fmla="*/ 16848 h 101"/>
                <a:gd name="T38" fmla="*/ 1296 w 20"/>
                <a:gd name="T39" fmla="*/ 16416 h 101"/>
                <a:gd name="T40" fmla="*/ 1512 w 20"/>
                <a:gd name="T41" fmla="*/ 15768 h 101"/>
                <a:gd name="T42" fmla="*/ 1512 w 20"/>
                <a:gd name="T43" fmla="*/ 15120 h 101"/>
                <a:gd name="T44" fmla="*/ 1512 w 20"/>
                <a:gd name="T45" fmla="*/ 14040 h 101"/>
                <a:gd name="T46" fmla="*/ 1080 w 20"/>
                <a:gd name="T47" fmla="*/ 14040 h 101"/>
                <a:gd name="T48" fmla="*/ 1080 w 20"/>
                <a:gd name="T49" fmla="*/ 12744 h 101"/>
                <a:gd name="T50" fmla="*/ 1080 w 20"/>
                <a:gd name="T51" fmla="*/ 11448 h 101"/>
                <a:gd name="T52" fmla="*/ 1296 w 20"/>
                <a:gd name="T53" fmla="*/ 10368 h 101"/>
                <a:gd name="T54" fmla="*/ 1728 w 20"/>
                <a:gd name="T55" fmla="*/ 9288 h 101"/>
                <a:gd name="T56" fmla="*/ 2160 w 20"/>
                <a:gd name="T57" fmla="*/ 7560 h 101"/>
                <a:gd name="T58" fmla="*/ 2160 w 20"/>
                <a:gd name="T59" fmla="*/ 6264 h 101"/>
                <a:gd name="T60" fmla="*/ 2592 w 20"/>
                <a:gd name="T61" fmla="*/ 4104 h 101"/>
                <a:gd name="T62" fmla="*/ 2808 w 20"/>
                <a:gd name="T63" fmla="*/ 1512 h 101"/>
                <a:gd name="T64" fmla="*/ 3024 w 20"/>
                <a:gd name="T65" fmla="*/ 0 h 101"/>
                <a:gd name="T66" fmla="*/ 3672 w 20"/>
                <a:gd name="T67" fmla="*/ 1512 h 101"/>
                <a:gd name="T68" fmla="*/ 4320 w 20"/>
                <a:gd name="T69" fmla="*/ 3240 h 101"/>
                <a:gd name="T70" fmla="*/ 3672 w 20"/>
                <a:gd name="T71" fmla="*/ 3888 h 101"/>
                <a:gd name="T72" fmla="*/ 3240 w 20"/>
                <a:gd name="T73" fmla="*/ 5616 h 101"/>
                <a:gd name="T74" fmla="*/ 2592 w 20"/>
                <a:gd name="T75" fmla="*/ 7560 h 101"/>
                <a:gd name="T76" fmla="*/ 2592 w 20"/>
                <a:gd name="T77" fmla="*/ 9720 h 101"/>
                <a:gd name="T78" fmla="*/ 2376 w 20"/>
                <a:gd name="T79" fmla="*/ 11880 h 101"/>
                <a:gd name="T80" fmla="*/ 1944 w 20"/>
                <a:gd name="T81" fmla="*/ 14256 h 101"/>
                <a:gd name="T82" fmla="*/ 2160 w 20"/>
                <a:gd name="T83" fmla="*/ 15768 h 101"/>
                <a:gd name="T84" fmla="*/ 1944 w 20"/>
                <a:gd name="T85" fmla="*/ 16200 h 101"/>
                <a:gd name="T86" fmla="*/ 1944 w 20"/>
                <a:gd name="T87" fmla="*/ 17712 h 101"/>
                <a:gd name="T88" fmla="*/ 1080 w 20"/>
                <a:gd name="T89" fmla="*/ 18792 h 101"/>
                <a:gd name="T90" fmla="*/ 1512 w 20"/>
                <a:gd name="T91" fmla="*/ 19656 h 101"/>
                <a:gd name="T92" fmla="*/ 1944 w 20"/>
                <a:gd name="T93" fmla="*/ 20736 h 10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
                <a:gd name="T142" fmla="*/ 0 h 101"/>
                <a:gd name="T143" fmla="*/ 20 w 20"/>
                <a:gd name="T144" fmla="*/ 101 h 10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 h="101">
                  <a:moveTo>
                    <a:pt x="14" y="96"/>
                  </a:moveTo>
                  <a:lnTo>
                    <a:pt x="14" y="97"/>
                  </a:lnTo>
                  <a:lnTo>
                    <a:pt x="13" y="97"/>
                  </a:lnTo>
                  <a:lnTo>
                    <a:pt x="12" y="97"/>
                  </a:lnTo>
                  <a:lnTo>
                    <a:pt x="11" y="98"/>
                  </a:lnTo>
                  <a:lnTo>
                    <a:pt x="12" y="99"/>
                  </a:lnTo>
                  <a:lnTo>
                    <a:pt x="11" y="100"/>
                  </a:lnTo>
                  <a:lnTo>
                    <a:pt x="11" y="101"/>
                  </a:lnTo>
                  <a:lnTo>
                    <a:pt x="9" y="101"/>
                  </a:lnTo>
                  <a:lnTo>
                    <a:pt x="8" y="101"/>
                  </a:lnTo>
                  <a:lnTo>
                    <a:pt x="8" y="100"/>
                  </a:lnTo>
                  <a:lnTo>
                    <a:pt x="10" y="100"/>
                  </a:lnTo>
                  <a:lnTo>
                    <a:pt x="10" y="99"/>
                  </a:lnTo>
                  <a:lnTo>
                    <a:pt x="10" y="98"/>
                  </a:lnTo>
                  <a:lnTo>
                    <a:pt x="9" y="97"/>
                  </a:lnTo>
                  <a:lnTo>
                    <a:pt x="7" y="97"/>
                  </a:lnTo>
                  <a:lnTo>
                    <a:pt x="6" y="99"/>
                  </a:lnTo>
                  <a:lnTo>
                    <a:pt x="5" y="99"/>
                  </a:lnTo>
                  <a:lnTo>
                    <a:pt x="5" y="97"/>
                  </a:lnTo>
                  <a:lnTo>
                    <a:pt x="6" y="96"/>
                  </a:lnTo>
                  <a:lnTo>
                    <a:pt x="7" y="96"/>
                  </a:lnTo>
                  <a:lnTo>
                    <a:pt x="7" y="95"/>
                  </a:lnTo>
                  <a:lnTo>
                    <a:pt x="6" y="95"/>
                  </a:lnTo>
                  <a:lnTo>
                    <a:pt x="6" y="96"/>
                  </a:lnTo>
                  <a:lnTo>
                    <a:pt x="5" y="95"/>
                  </a:lnTo>
                  <a:lnTo>
                    <a:pt x="5" y="93"/>
                  </a:lnTo>
                  <a:lnTo>
                    <a:pt x="4" y="93"/>
                  </a:lnTo>
                  <a:lnTo>
                    <a:pt x="4" y="92"/>
                  </a:lnTo>
                  <a:lnTo>
                    <a:pt x="4" y="91"/>
                  </a:lnTo>
                  <a:lnTo>
                    <a:pt x="3" y="91"/>
                  </a:lnTo>
                  <a:lnTo>
                    <a:pt x="3" y="90"/>
                  </a:lnTo>
                  <a:lnTo>
                    <a:pt x="3" y="88"/>
                  </a:lnTo>
                  <a:lnTo>
                    <a:pt x="3" y="86"/>
                  </a:lnTo>
                  <a:lnTo>
                    <a:pt x="3" y="85"/>
                  </a:lnTo>
                  <a:lnTo>
                    <a:pt x="3" y="84"/>
                  </a:lnTo>
                  <a:cubicBezTo>
                    <a:pt x="3" y="84"/>
                    <a:pt x="3" y="83"/>
                    <a:pt x="3" y="84"/>
                  </a:cubicBezTo>
                  <a:cubicBezTo>
                    <a:pt x="4" y="84"/>
                    <a:pt x="4" y="84"/>
                    <a:pt x="4" y="84"/>
                  </a:cubicBezTo>
                  <a:lnTo>
                    <a:pt x="5" y="84"/>
                  </a:lnTo>
                  <a:lnTo>
                    <a:pt x="5" y="83"/>
                  </a:lnTo>
                  <a:lnTo>
                    <a:pt x="4" y="82"/>
                  </a:lnTo>
                  <a:lnTo>
                    <a:pt x="4" y="83"/>
                  </a:lnTo>
                  <a:lnTo>
                    <a:pt x="3" y="83"/>
                  </a:lnTo>
                  <a:lnTo>
                    <a:pt x="2" y="82"/>
                  </a:lnTo>
                  <a:lnTo>
                    <a:pt x="3" y="82"/>
                  </a:lnTo>
                  <a:lnTo>
                    <a:pt x="4" y="81"/>
                  </a:lnTo>
                  <a:lnTo>
                    <a:pt x="3" y="80"/>
                  </a:lnTo>
                  <a:lnTo>
                    <a:pt x="2" y="80"/>
                  </a:lnTo>
                  <a:lnTo>
                    <a:pt x="0" y="80"/>
                  </a:lnTo>
                  <a:lnTo>
                    <a:pt x="0" y="79"/>
                  </a:lnTo>
                  <a:lnTo>
                    <a:pt x="2" y="78"/>
                  </a:lnTo>
                  <a:lnTo>
                    <a:pt x="2" y="77"/>
                  </a:lnTo>
                  <a:lnTo>
                    <a:pt x="3" y="78"/>
                  </a:lnTo>
                  <a:lnTo>
                    <a:pt x="3" y="79"/>
                  </a:lnTo>
                  <a:lnTo>
                    <a:pt x="4" y="80"/>
                  </a:lnTo>
                  <a:lnTo>
                    <a:pt x="4" y="79"/>
                  </a:lnTo>
                  <a:lnTo>
                    <a:pt x="5" y="78"/>
                  </a:lnTo>
                  <a:lnTo>
                    <a:pt x="5" y="77"/>
                  </a:lnTo>
                  <a:lnTo>
                    <a:pt x="5" y="76"/>
                  </a:lnTo>
                  <a:lnTo>
                    <a:pt x="6" y="76"/>
                  </a:lnTo>
                  <a:lnTo>
                    <a:pt x="6" y="75"/>
                  </a:lnTo>
                  <a:lnTo>
                    <a:pt x="7" y="74"/>
                  </a:lnTo>
                  <a:lnTo>
                    <a:pt x="7" y="73"/>
                  </a:lnTo>
                  <a:lnTo>
                    <a:pt x="6" y="73"/>
                  </a:lnTo>
                  <a:lnTo>
                    <a:pt x="6" y="72"/>
                  </a:lnTo>
                  <a:lnTo>
                    <a:pt x="7" y="70"/>
                  </a:lnTo>
                  <a:lnTo>
                    <a:pt x="7" y="67"/>
                  </a:lnTo>
                  <a:lnTo>
                    <a:pt x="7" y="66"/>
                  </a:lnTo>
                  <a:lnTo>
                    <a:pt x="7" y="65"/>
                  </a:lnTo>
                  <a:lnTo>
                    <a:pt x="7" y="64"/>
                  </a:lnTo>
                  <a:lnTo>
                    <a:pt x="5" y="65"/>
                  </a:lnTo>
                  <a:lnTo>
                    <a:pt x="4" y="63"/>
                  </a:lnTo>
                  <a:lnTo>
                    <a:pt x="4" y="61"/>
                  </a:lnTo>
                  <a:lnTo>
                    <a:pt x="5" y="59"/>
                  </a:lnTo>
                  <a:lnTo>
                    <a:pt x="6" y="58"/>
                  </a:lnTo>
                  <a:lnTo>
                    <a:pt x="6" y="56"/>
                  </a:lnTo>
                  <a:lnTo>
                    <a:pt x="5" y="53"/>
                  </a:lnTo>
                  <a:lnTo>
                    <a:pt x="5" y="50"/>
                  </a:lnTo>
                  <a:lnTo>
                    <a:pt x="6" y="50"/>
                  </a:lnTo>
                  <a:lnTo>
                    <a:pt x="6" y="48"/>
                  </a:lnTo>
                  <a:lnTo>
                    <a:pt x="7" y="47"/>
                  </a:lnTo>
                  <a:lnTo>
                    <a:pt x="8" y="45"/>
                  </a:lnTo>
                  <a:lnTo>
                    <a:pt x="8" y="43"/>
                  </a:lnTo>
                  <a:lnTo>
                    <a:pt x="9" y="41"/>
                  </a:lnTo>
                  <a:lnTo>
                    <a:pt x="10" y="39"/>
                  </a:lnTo>
                  <a:lnTo>
                    <a:pt x="10" y="35"/>
                  </a:lnTo>
                  <a:lnTo>
                    <a:pt x="9" y="32"/>
                  </a:lnTo>
                  <a:lnTo>
                    <a:pt x="10" y="31"/>
                  </a:lnTo>
                  <a:lnTo>
                    <a:pt x="10" y="29"/>
                  </a:lnTo>
                  <a:lnTo>
                    <a:pt x="10" y="28"/>
                  </a:lnTo>
                  <a:lnTo>
                    <a:pt x="12" y="22"/>
                  </a:lnTo>
                  <a:lnTo>
                    <a:pt x="12" y="19"/>
                  </a:lnTo>
                  <a:lnTo>
                    <a:pt x="12" y="14"/>
                  </a:lnTo>
                  <a:lnTo>
                    <a:pt x="13" y="13"/>
                  </a:lnTo>
                  <a:lnTo>
                    <a:pt x="13" y="7"/>
                  </a:lnTo>
                  <a:lnTo>
                    <a:pt x="13" y="6"/>
                  </a:lnTo>
                  <a:lnTo>
                    <a:pt x="13" y="2"/>
                  </a:lnTo>
                  <a:lnTo>
                    <a:pt x="14" y="0"/>
                  </a:lnTo>
                  <a:lnTo>
                    <a:pt x="15" y="1"/>
                  </a:lnTo>
                  <a:lnTo>
                    <a:pt x="16" y="4"/>
                  </a:lnTo>
                  <a:lnTo>
                    <a:pt x="17" y="7"/>
                  </a:lnTo>
                  <a:lnTo>
                    <a:pt x="18" y="12"/>
                  </a:lnTo>
                  <a:lnTo>
                    <a:pt x="19" y="13"/>
                  </a:lnTo>
                  <a:lnTo>
                    <a:pt x="20" y="15"/>
                  </a:lnTo>
                  <a:lnTo>
                    <a:pt x="19" y="16"/>
                  </a:lnTo>
                  <a:lnTo>
                    <a:pt x="18" y="17"/>
                  </a:lnTo>
                  <a:lnTo>
                    <a:pt x="17" y="18"/>
                  </a:lnTo>
                  <a:lnTo>
                    <a:pt x="17" y="22"/>
                  </a:lnTo>
                  <a:lnTo>
                    <a:pt x="17" y="23"/>
                  </a:lnTo>
                  <a:lnTo>
                    <a:pt x="15" y="26"/>
                  </a:lnTo>
                  <a:lnTo>
                    <a:pt x="13" y="29"/>
                  </a:lnTo>
                  <a:lnTo>
                    <a:pt x="13" y="31"/>
                  </a:lnTo>
                  <a:lnTo>
                    <a:pt x="12" y="35"/>
                  </a:lnTo>
                  <a:lnTo>
                    <a:pt x="14" y="40"/>
                  </a:lnTo>
                  <a:lnTo>
                    <a:pt x="13" y="43"/>
                  </a:lnTo>
                  <a:lnTo>
                    <a:pt x="12" y="45"/>
                  </a:lnTo>
                  <a:lnTo>
                    <a:pt x="12" y="48"/>
                  </a:lnTo>
                  <a:lnTo>
                    <a:pt x="11" y="51"/>
                  </a:lnTo>
                  <a:lnTo>
                    <a:pt x="11" y="55"/>
                  </a:lnTo>
                  <a:lnTo>
                    <a:pt x="10" y="57"/>
                  </a:lnTo>
                  <a:lnTo>
                    <a:pt x="9" y="61"/>
                  </a:lnTo>
                  <a:lnTo>
                    <a:pt x="9" y="66"/>
                  </a:lnTo>
                  <a:lnTo>
                    <a:pt x="8" y="67"/>
                  </a:lnTo>
                  <a:lnTo>
                    <a:pt x="9" y="70"/>
                  </a:lnTo>
                  <a:lnTo>
                    <a:pt x="10" y="73"/>
                  </a:lnTo>
                  <a:lnTo>
                    <a:pt x="8" y="74"/>
                  </a:lnTo>
                  <a:lnTo>
                    <a:pt x="9" y="75"/>
                  </a:lnTo>
                  <a:lnTo>
                    <a:pt x="10" y="80"/>
                  </a:lnTo>
                  <a:lnTo>
                    <a:pt x="9" y="81"/>
                  </a:lnTo>
                  <a:lnTo>
                    <a:pt x="9" y="82"/>
                  </a:lnTo>
                  <a:lnTo>
                    <a:pt x="7" y="82"/>
                  </a:lnTo>
                  <a:lnTo>
                    <a:pt x="8" y="85"/>
                  </a:lnTo>
                  <a:lnTo>
                    <a:pt x="5" y="87"/>
                  </a:lnTo>
                  <a:lnTo>
                    <a:pt x="5" y="89"/>
                  </a:lnTo>
                  <a:lnTo>
                    <a:pt x="6" y="91"/>
                  </a:lnTo>
                  <a:lnTo>
                    <a:pt x="7" y="91"/>
                  </a:lnTo>
                  <a:lnTo>
                    <a:pt x="7" y="92"/>
                  </a:lnTo>
                  <a:lnTo>
                    <a:pt x="8" y="95"/>
                  </a:lnTo>
                  <a:lnTo>
                    <a:pt x="9" y="96"/>
                  </a:lnTo>
                  <a:lnTo>
                    <a:pt x="14" y="9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79" name="Freeform 1555"/>
            <p:cNvSpPr>
              <a:spLocks/>
            </p:cNvSpPr>
            <p:nvPr/>
          </p:nvSpPr>
          <p:spPr bwMode="auto">
            <a:xfrm>
              <a:off x="1831" y="2844"/>
              <a:ext cx="174" cy="258"/>
            </a:xfrm>
            <a:custGeom>
              <a:avLst/>
              <a:gdLst>
                <a:gd name="T0" fmla="*/ 0 w 29"/>
                <a:gd name="T1" fmla="*/ 1944 h 43"/>
                <a:gd name="T2" fmla="*/ 0 w 29"/>
                <a:gd name="T3" fmla="*/ 2592 h 43"/>
                <a:gd name="T4" fmla="*/ 216 w 29"/>
                <a:gd name="T5" fmla="*/ 2808 h 43"/>
                <a:gd name="T6" fmla="*/ 216 w 29"/>
                <a:gd name="T7" fmla="*/ 3240 h 43"/>
                <a:gd name="T8" fmla="*/ 864 w 29"/>
                <a:gd name="T9" fmla="*/ 3888 h 43"/>
                <a:gd name="T10" fmla="*/ 1512 w 29"/>
                <a:gd name="T11" fmla="*/ 4968 h 43"/>
                <a:gd name="T12" fmla="*/ 1728 w 29"/>
                <a:gd name="T13" fmla="*/ 5832 h 43"/>
                <a:gd name="T14" fmla="*/ 1944 w 29"/>
                <a:gd name="T15" fmla="*/ 6264 h 43"/>
                <a:gd name="T16" fmla="*/ 2376 w 29"/>
                <a:gd name="T17" fmla="*/ 6912 h 43"/>
                <a:gd name="T18" fmla="*/ 2808 w 29"/>
                <a:gd name="T19" fmla="*/ 7560 h 43"/>
                <a:gd name="T20" fmla="*/ 3456 w 29"/>
                <a:gd name="T21" fmla="*/ 7992 h 43"/>
                <a:gd name="T22" fmla="*/ 4320 w 29"/>
                <a:gd name="T23" fmla="*/ 8640 h 43"/>
                <a:gd name="T24" fmla="*/ 5400 w 29"/>
                <a:gd name="T25" fmla="*/ 9288 h 43"/>
                <a:gd name="T26" fmla="*/ 6048 w 29"/>
                <a:gd name="T27" fmla="*/ 8208 h 43"/>
                <a:gd name="T28" fmla="*/ 6048 w 29"/>
                <a:gd name="T29" fmla="*/ 7344 h 43"/>
                <a:gd name="T30" fmla="*/ 6264 w 29"/>
                <a:gd name="T31" fmla="*/ 6480 h 43"/>
                <a:gd name="T32" fmla="*/ 5832 w 29"/>
                <a:gd name="T33" fmla="*/ 5616 h 43"/>
                <a:gd name="T34" fmla="*/ 5184 w 29"/>
                <a:gd name="T35" fmla="*/ 4968 h 43"/>
                <a:gd name="T36" fmla="*/ 4320 w 29"/>
                <a:gd name="T37" fmla="*/ 4752 h 43"/>
                <a:gd name="T38" fmla="*/ 3888 w 29"/>
                <a:gd name="T39" fmla="*/ 4320 h 43"/>
                <a:gd name="T40" fmla="*/ 3888 w 29"/>
                <a:gd name="T41" fmla="*/ 3240 h 43"/>
                <a:gd name="T42" fmla="*/ 4536 w 29"/>
                <a:gd name="T43" fmla="*/ 2376 h 43"/>
                <a:gd name="T44" fmla="*/ 5616 w 29"/>
                <a:gd name="T45" fmla="*/ 2160 h 43"/>
                <a:gd name="T46" fmla="*/ 5184 w 29"/>
                <a:gd name="T47" fmla="*/ 1728 h 43"/>
                <a:gd name="T48" fmla="*/ 4968 w 29"/>
                <a:gd name="T49" fmla="*/ 1080 h 43"/>
                <a:gd name="T50" fmla="*/ 3024 w 29"/>
                <a:gd name="T51" fmla="*/ 0 h 43"/>
                <a:gd name="T52" fmla="*/ 2376 w 29"/>
                <a:gd name="T53" fmla="*/ 0 h 43"/>
                <a:gd name="T54" fmla="*/ 2808 w 29"/>
                <a:gd name="T55" fmla="*/ 648 h 43"/>
                <a:gd name="T56" fmla="*/ 1728 w 29"/>
                <a:gd name="T57" fmla="*/ 1296 h 43"/>
                <a:gd name="T58" fmla="*/ 1296 w 29"/>
                <a:gd name="T59" fmla="*/ 2376 h 43"/>
                <a:gd name="T60" fmla="*/ 648 w 29"/>
                <a:gd name="T61" fmla="*/ 2160 h 43"/>
                <a:gd name="T62" fmla="*/ 216 w 29"/>
                <a:gd name="T63" fmla="*/ 1944 h 4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9"/>
                <a:gd name="T97" fmla="*/ 0 h 43"/>
                <a:gd name="T98" fmla="*/ 29 w 29"/>
                <a:gd name="T99" fmla="*/ 43 h 4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9" h="43">
                  <a:moveTo>
                    <a:pt x="1" y="9"/>
                  </a:moveTo>
                  <a:lnTo>
                    <a:pt x="0" y="9"/>
                  </a:lnTo>
                  <a:lnTo>
                    <a:pt x="0" y="11"/>
                  </a:lnTo>
                  <a:lnTo>
                    <a:pt x="0" y="12"/>
                  </a:lnTo>
                  <a:lnTo>
                    <a:pt x="1" y="13"/>
                  </a:lnTo>
                  <a:lnTo>
                    <a:pt x="0" y="13"/>
                  </a:lnTo>
                  <a:lnTo>
                    <a:pt x="1" y="15"/>
                  </a:lnTo>
                  <a:lnTo>
                    <a:pt x="2" y="15"/>
                  </a:lnTo>
                  <a:lnTo>
                    <a:pt x="4" y="18"/>
                  </a:lnTo>
                  <a:lnTo>
                    <a:pt x="6" y="20"/>
                  </a:lnTo>
                  <a:lnTo>
                    <a:pt x="7" y="23"/>
                  </a:lnTo>
                  <a:lnTo>
                    <a:pt x="8" y="26"/>
                  </a:lnTo>
                  <a:lnTo>
                    <a:pt x="8" y="27"/>
                  </a:lnTo>
                  <a:lnTo>
                    <a:pt x="9" y="28"/>
                  </a:lnTo>
                  <a:lnTo>
                    <a:pt x="9" y="29"/>
                  </a:lnTo>
                  <a:lnTo>
                    <a:pt x="11" y="31"/>
                  </a:lnTo>
                  <a:lnTo>
                    <a:pt x="11" y="32"/>
                  </a:lnTo>
                  <a:lnTo>
                    <a:pt x="11" y="34"/>
                  </a:lnTo>
                  <a:lnTo>
                    <a:pt x="13" y="35"/>
                  </a:lnTo>
                  <a:lnTo>
                    <a:pt x="16" y="37"/>
                  </a:lnTo>
                  <a:lnTo>
                    <a:pt x="17" y="37"/>
                  </a:lnTo>
                  <a:lnTo>
                    <a:pt x="20" y="40"/>
                  </a:lnTo>
                  <a:lnTo>
                    <a:pt x="21" y="40"/>
                  </a:lnTo>
                  <a:lnTo>
                    <a:pt x="25" y="43"/>
                  </a:lnTo>
                  <a:lnTo>
                    <a:pt x="26" y="41"/>
                  </a:lnTo>
                  <a:lnTo>
                    <a:pt x="28" y="38"/>
                  </a:lnTo>
                  <a:lnTo>
                    <a:pt x="27" y="34"/>
                  </a:lnTo>
                  <a:lnTo>
                    <a:pt x="28" y="34"/>
                  </a:lnTo>
                  <a:lnTo>
                    <a:pt x="28" y="30"/>
                  </a:lnTo>
                  <a:lnTo>
                    <a:pt x="29" y="30"/>
                  </a:lnTo>
                  <a:lnTo>
                    <a:pt x="29" y="29"/>
                  </a:lnTo>
                  <a:lnTo>
                    <a:pt x="27" y="26"/>
                  </a:lnTo>
                  <a:lnTo>
                    <a:pt x="25" y="25"/>
                  </a:lnTo>
                  <a:lnTo>
                    <a:pt x="24" y="23"/>
                  </a:lnTo>
                  <a:lnTo>
                    <a:pt x="24" y="22"/>
                  </a:lnTo>
                  <a:lnTo>
                    <a:pt x="20" y="22"/>
                  </a:lnTo>
                  <a:lnTo>
                    <a:pt x="18" y="21"/>
                  </a:lnTo>
                  <a:lnTo>
                    <a:pt x="18" y="20"/>
                  </a:lnTo>
                  <a:lnTo>
                    <a:pt x="17" y="17"/>
                  </a:lnTo>
                  <a:lnTo>
                    <a:pt x="18" y="15"/>
                  </a:lnTo>
                  <a:lnTo>
                    <a:pt x="18" y="13"/>
                  </a:lnTo>
                  <a:lnTo>
                    <a:pt x="21" y="11"/>
                  </a:lnTo>
                  <a:lnTo>
                    <a:pt x="24" y="10"/>
                  </a:lnTo>
                  <a:lnTo>
                    <a:pt x="26" y="10"/>
                  </a:lnTo>
                  <a:lnTo>
                    <a:pt x="26" y="8"/>
                  </a:lnTo>
                  <a:lnTo>
                    <a:pt x="24" y="8"/>
                  </a:lnTo>
                  <a:lnTo>
                    <a:pt x="25" y="6"/>
                  </a:lnTo>
                  <a:lnTo>
                    <a:pt x="23" y="5"/>
                  </a:lnTo>
                  <a:lnTo>
                    <a:pt x="18" y="5"/>
                  </a:lnTo>
                  <a:lnTo>
                    <a:pt x="14" y="0"/>
                  </a:lnTo>
                  <a:lnTo>
                    <a:pt x="12" y="0"/>
                  </a:lnTo>
                  <a:lnTo>
                    <a:pt x="11" y="0"/>
                  </a:lnTo>
                  <a:lnTo>
                    <a:pt x="13" y="2"/>
                  </a:lnTo>
                  <a:lnTo>
                    <a:pt x="13" y="3"/>
                  </a:lnTo>
                  <a:lnTo>
                    <a:pt x="11" y="5"/>
                  </a:lnTo>
                  <a:lnTo>
                    <a:pt x="8" y="6"/>
                  </a:lnTo>
                  <a:lnTo>
                    <a:pt x="5" y="9"/>
                  </a:lnTo>
                  <a:lnTo>
                    <a:pt x="6" y="11"/>
                  </a:lnTo>
                  <a:lnTo>
                    <a:pt x="4" y="11"/>
                  </a:lnTo>
                  <a:lnTo>
                    <a:pt x="3" y="10"/>
                  </a:lnTo>
                  <a:lnTo>
                    <a:pt x="1" y="10"/>
                  </a:lnTo>
                  <a:lnTo>
                    <a:pt x="1" y="9"/>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80" name="Freeform 1556"/>
            <p:cNvSpPr>
              <a:spLocks/>
            </p:cNvSpPr>
            <p:nvPr/>
          </p:nvSpPr>
          <p:spPr bwMode="auto">
            <a:xfrm>
              <a:off x="1831" y="2844"/>
              <a:ext cx="174" cy="258"/>
            </a:xfrm>
            <a:custGeom>
              <a:avLst/>
              <a:gdLst>
                <a:gd name="T0" fmla="*/ 0 w 29"/>
                <a:gd name="T1" fmla="*/ 1944 h 43"/>
                <a:gd name="T2" fmla="*/ 0 w 29"/>
                <a:gd name="T3" fmla="*/ 2592 h 43"/>
                <a:gd name="T4" fmla="*/ 216 w 29"/>
                <a:gd name="T5" fmla="*/ 2808 h 43"/>
                <a:gd name="T6" fmla="*/ 216 w 29"/>
                <a:gd name="T7" fmla="*/ 3240 h 43"/>
                <a:gd name="T8" fmla="*/ 864 w 29"/>
                <a:gd name="T9" fmla="*/ 3888 h 43"/>
                <a:gd name="T10" fmla="*/ 1512 w 29"/>
                <a:gd name="T11" fmla="*/ 4968 h 43"/>
                <a:gd name="T12" fmla="*/ 1728 w 29"/>
                <a:gd name="T13" fmla="*/ 5832 h 43"/>
                <a:gd name="T14" fmla="*/ 1944 w 29"/>
                <a:gd name="T15" fmla="*/ 6264 h 43"/>
                <a:gd name="T16" fmla="*/ 2376 w 29"/>
                <a:gd name="T17" fmla="*/ 6912 h 43"/>
                <a:gd name="T18" fmla="*/ 2808 w 29"/>
                <a:gd name="T19" fmla="*/ 7560 h 43"/>
                <a:gd name="T20" fmla="*/ 3456 w 29"/>
                <a:gd name="T21" fmla="*/ 7992 h 43"/>
                <a:gd name="T22" fmla="*/ 4320 w 29"/>
                <a:gd name="T23" fmla="*/ 8640 h 43"/>
                <a:gd name="T24" fmla="*/ 5400 w 29"/>
                <a:gd name="T25" fmla="*/ 9288 h 43"/>
                <a:gd name="T26" fmla="*/ 6048 w 29"/>
                <a:gd name="T27" fmla="*/ 8208 h 43"/>
                <a:gd name="T28" fmla="*/ 6048 w 29"/>
                <a:gd name="T29" fmla="*/ 7344 h 43"/>
                <a:gd name="T30" fmla="*/ 6264 w 29"/>
                <a:gd name="T31" fmla="*/ 6480 h 43"/>
                <a:gd name="T32" fmla="*/ 5832 w 29"/>
                <a:gd name="T33" fmla="*/ 5616 h 43"/>
                <a:gd name="T34" fmla="*/ 5184 w 29"/>
                <a:gd name="T35" fmla="*/ 4968 h 43"/>
                <a:gd name="T36" fmla="*/ 4320 w 29"/>
                <a:gd name="T37" fmla="*/ 4752 h 43"/>
                <a:gd name="T38" fmla="*/ 3888 w 29"/>
                <a:gd name="T39" fmla="*/ 4320 h 43"/>
                <a:gd name="T40" fmla="*/ 3888 w 29"/>
                <a:gd name="T41" fmla="*/ 3240 h 43"/>
                <a:gd name="T42" fmla="*/ 4536 w 29"/>
                <a:gd name="T43" fmla="*/ 2376 h 43"/>
                <a:gd name="T44" fmla="*/ 5616 w 29"/>
                <a:gd name="T45" fmla="*/ 2160 h 43"/>
                <a:gd name="T46" fmla="*/ 5184 w 29"/>
                <a:gd name="T47" fmla="*/ 1728 h 43"/>
                <a:gd name="T48" fmla="*/ 4968 w 29"/>
                <a:gd name="T49" fmla="*/ 1080 h 43"/>
                <a:gd name="T50" fmla="*/ 3024 w 29"/>
                <a:gd name="T51" fmla="*/ 0 h 43"/>
                <a:gd name="T52" fmla="*/ 2376 w 29"/>
                <a:gd name="T53" fmla="*/ 0 h 43"/>
                <a:gd name="T54" fmla="*/ 2808 w 29"/>
                <a:gd name="T55" fmla="*/ 648 h 43"/>
                <a:gd name="T56" fmla="*/ 1728 w 29"/>
                <a:gd name="T57" fmla="*/ 1296 h 43"/>
                <a:gd name="T58" fmla="*/ 1296 w 29"/>
                <a:gd name="T59" fmla="*/ 2376 h 43"/>
                <a:gd name="T60" fmla="*/ 648 w 29"/>
                <a:gd name="T61" fmla="*/ 2160 h 43"/>
                <a:gd name="T62" fmla="*/ 216 w 29"/>
                <a:gd name="T63" fmla="*/ 1944 h 4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9"/>
                <a:gd name="T97" fmla="*/ 0 h 43"/>
                <a:gd name="T98" fmla="*/ 29 w 29"/>
                <a:gd name="T99" fmla="*/ 43 h 4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9" h="43">
                  <a:moveTo>
                    <a:pt x="1" y="9"/>
                  </a:moveTo>
                  <a:lnTo>
                    <a:pt x="0" y="9"/>
                  </a:lnTo>
                  <a:lnTo>
                    <a:pt x="0" y="11"/>
                  </a:lnTo>
                  <a:lnTo>
                    <a:pt x="0" y="12"/>
                  </a:lnTo>
                  <a:lnTo>
                    <a:pt x="1" y="13"/>
                  </a:lnTo>
                  <a:lnTo>
                    <a:pt x="0" y="13"/>
                  </a:lnTo>
                  <a:lnTo>
                    <a:pt x="1" y="15"/>
                  </a:lnTo>
                  <a:lnTo>
                    <a:pt x="2" y="15"/>
                  </a:lnTo>
                  <a:lnTo>
                    <a:pt x="4" y="18"/>
                  </a:lnTo>
                  <a:lnTo>
                    <a:pt x="6" y="20"/>
                  </a:lnTo>
                  <a:lnTo>
                    <a:pt x="7" y="23"/>
                  </a:lnTo>
                  <a:lnTo>
                    <a:pt x="8" y="26"/>
                  </a:lnTo>
                  <a:lnTo>
                    <a:pt x="8" y="27"/>
                  </a:lnTo>
                  <a:lnTo>
                    <a:pt x="9" y="28"/>
                  </a:lnTo>
                  <a:lnTo>
                    <a:pt x="9" y="29"/>
                  </a:lnTo>
                  <a:lnTo>
                    <a:pt x="11" y="31"/>
                  </a:lnTo>
                  <a:lnTo>
                    <a:pt x="11" y="32"/>
                  </a:lnTo>
                  <a:lnTo>
                    <a:pt x="11" y="34"/>
                  </a:lnTo>
                  <a:lnTo>
                    <a:pt x="13" y="35"/>
                  </a:lnTo>
                  <a:lnTo>
                    <a:pt x="16" y="37"/>
                  </a:lnTo>
                  <a:lnTo>
                    <a:pt x="17" y="37"/>
                  </a:lnTo>
                  <a:lnTo>
                    <a:pt x="20" y="40"/>
                  </a:lnTo>
                  <a:lnTo>
                    <a:pt x="21" y="40"/>
                  </a:lnTo>
                  <a:lnTo>
                    <a:pt x="25" y="43"/>
                  </a:lnTo>
                  <a:lnTo>
                    <a:pt x="26" y="41"/>
                  </a:lnTo>
                  <a:lnTo>
                    <a:pt x="28" y="38"/>
                  </a:lnTo>
                  <a:lnTo>
                    <a:pt x="27" y="34"/>
                  </a:lnTo>
                  <a:lnTo>
                    <a:pt x="28" y="34"/>
                  </a:lnTo>
                  <a:lnTo>
                    <a:pt x="28" y="30"/>
                  </a:lnTo>
                  <a:lnTo>
                    <a:pt x="29" y="30"/>
                  </a:lnTo>
                  <a:lnTo>
                    <a:pt x="29" y="29"/>
                  </a:lnTo>
                  <a:lnTo>
                    <a:pt x="27" y="26"/>
                  </a:lnTo>
                  <a:lnTo>
                    <a:pt x="25" y="25"/>
                  </a:lnTo>
                  <a:lnTo>
                    <a:pt x="24" y="23"/>
                  </a:lnTo>
                  <a:lnTo>
                    <a:pt x="24" y="22"/>
                  </a:lnTo>
                  <a:lnTo>
                    <a:pt x="20" y="22"/>
                  </a:lnTo>
                  <a:lnTo>
                    <a:pt x="18" y="21"/>
                  </a:lnTo>
                  <a:lnTo>
                    <a:pt x="18" y="20"/>
                  </a:lnTo>
                  <a:lnTo>
                    <a:pt x="17" y="17"/>
                  </a:lnTo>
                  <a:lnTo>
                    <a:pt x="18" y="15"/>
                  </a:lnTo>
                  <a:lnTo>
                    <a:pt x="18" y="13"/>
                  </a:lnTo>
                  <a:lnTo>
                    <a:pt x="21" y="11"/>
                  </a:lnTo>
                  <a:lnTo>
                    <a:pt x="24" y="10"/>
                  </a:lnTo>
                  <a:lnTo>
                    <a:pt x="26" y="10"/>
                  </a:lnTo>
                  <a:lnTo>
                    <a:pt x="26" y="8"/>
                  </a:lnTo>
                  <a:lnTo>
                    <a:pt x="24" y="8"/>
                  </a:lnTo>
                  <a:lnTo>
                    <a:pt x="25" y="6"/>
                  </a:lnTo>
                  <a:lnTo>
                    <a:pt x="23" y="5"/>
                  </a:lnTo>
                  <a:lnTo>
                    <a:pt x="18" y="5"/>
                  </a:lnTo>
                  <a:lnTo>
                    <a:pt x="14" y="0"/>
                  </a:lnTo>
                  <a:lnTo>
                    <a:pt x="12" y="0"/>
                  </a:lnTo>
                  <a:lnTo>
                    <a:pt x="11" y="0"/>
                  </a:lnTo>
                  <a:lnTo>
                    <a:pt x="13" y="2"/>
                  </a:lnTo>
                  <a:lnTo>
                    <a:pt x="13" y="3"/>
                  </a:lnTo>
                  <a:lnTo>
                    <a:pt x="11" y="5"/>
                  </a:lnTo>
                  <a:lnTo>
                    <a:pt x="8" y="6"/>
                  </a:lnTo>
                  <a:lnTo>
                    <a:pt x="5" y="9"/>
                  </a:lnTo>
                  <a:lnTo>
                    <a:pt x="6" y="11"/>
                  </a:lnTo>
                  <a:lnTo>
                    <a:pt x="4" y="11"/>
                  </a:lnTo>
                  <a:lnTo>
                    <a:pt x="3" y="10"/>
                  </a:lnTo>
                  <a:lnTo>
                    <a:pt x="1" y="10"/>
                  </a:lnTo>
                  <a:lnTo>
                    <a:pt x="1" y="9"/>
                  </a:lnTo>
                  <a:close/>
                </a:path>
              </a:pathLst>
            </a:custGeom>
            <a:solidFill>
              <a:srgbClr val="C00000"/>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81" name="Freeform 1557"/>
            <p:cNvSpPr>
              <a:spLocks/>
            </p:cNvSpPr>
            <p:nvPr/>
          </p:nvSpPr>
          <p:spPr bwMode="auto">
            <a:xfrm>
              <a:off x="1837" y="2826"/>
              <a:ext cx="72" cy="84"/>
            </a:xfrm>
            <a:custGeom>
              <a:avLst/>
              <a:gdLst>
                <a:gd name="T0" fmla="*/ 2160 w 12"/>
                <a:gd name="T1" fmla="*/ 648 h 14"/>
                <a:gd name="T2" fmla="*/ 2592 w 12"/>
                <a:gd name="T3" fmla="*/ 1080 h 14"/>
                <a:gd name="T4" fmla="*/ 2592 w 12"/>
                <a:gd name="T5" fmla="*/ 1296 h 14"/>
                <a:gd name="T6" fmla="*/ 2160 w 12"/>
                <a:gd name="T7" fmla="*/ 1728 h 14"/>
                <a:gd name="T8" fmla="*/ 1512 w 12"/>
                <a:gd name="T9" fmla="*/ 1944 h 14"/>
                <a:gd name="T10" fmla="*/ 864 w 12"/>
                <a:gd name="T11" fmla="*/ 2592 h 14"/>
                <a:gd name="T12" fmla="*/ 1080 w 12"/>
                <a:gd name="T13" fmla="*/ 3024 h 14"/>
                <a:gd name="T14" fmla="*/ 648 w 12"/>
                <a:gd name="T15" fmla="*/ 3024 h 14"/>
                <a:gd name="T16" fmla="*/ 432 w 12"/>
                <a:gd name="T17" fmla="*/ 2808 h 14"/>
                <a:gd name="T18" fmla="*/ 0 w 12"/>
                <a:gd name="T19" fmla="*/ 2808 h 14"/>
                <a:gd name="T20" fmla="*/ 0 w 12"/>
                <a:gd name="T21" fmla="*/ 2592 h 14"/>
                <a:gd name="T22" fmla="*/ 0 w 12"/>
                <a:gd name="T23" fmla="*/ 2376 h 14"/>
                <a:gd name="T24" fmla="*/ 216 w 12"/>
                <a:gd name="T25" fmla="*/ 2376 h 14"/>
                <a:gd name="T26" fmla="*/ 648 w 12"/>
                <a:gd name="T27" fmla="*/ 2376 h 14"/>
                <a:gd name="T28" fmla="*/ 648 w 12"/>
                <a:gd name="T29" fmla="*/ 1944 h 14"/>
                <a:gd name="T30" fmla="*/ 432 w 12"/>
                <a:gd name="T31" fmla="*/ 1728 h 14"/>
                <a:gd name="T32" fmla="*/ 432 w 12"/>
                <a:gd name="T33" fmla="*/ 1944 h 14"/>
                <a:gd name="T34" fmla="*/ 216 w 12"/>
                <a:gd name="T35" fmla="*/ 1944 h 14"/>
                <a:gd name="T36" fmla="*/ 0 w 12"/>
                <a:gd name="T37" fmla="*/ 1728 h 14"/>
                <a:gd name="T38" fmla="*/ 0 w 12"/>
                <a:gd name="T39" fmla="*/ 1080 h 14"/>
                <a:gd name="T40" fmla="*/ 216 w 12"/>
                <a:gd name="T41" fmla="*/ 864 h 14"/>
                <a:gd name="T42" fmla="*/ 216 w 12"/>
                <a:gd name="T43" fmla="*/ 216 h 14"/>
                <a:gd name="T44" fmla="*/ 432 w 12"/>
                <a:gd name="T45" fmla="*/ 216 h 14"/>
                <a:gd name="T46" fmla="*/ 648 w 12"/>
                <a:gd name="T47" fmla="*/ 0 h 14"/>
                <a:gd name="T48" fmla="*/ 864 w 12"/>
                <a:gd name="T49" fmla="*/ 0 h 14"/>
                <a:gd name="T50" fmla="*/ 1296 w 12"/>
                <a:gd name="T51" fmla="*/ 216 h 14"/>
                <a:gd name="T52" fmla="*/ 1296 w 12"/>
                <a:gd name="T53" fmla="*/ 432 h 14"/>
                <a:gd name="T54" fmla="*/ 1512 w 12"/>
                <a:gd name="T55" fmla="*/ 648 h 14"/>
                <a:gd name="T56" fmla="*/ 1512 w 12"/>
                <a:gd name="T57" fmla="*/ 648 h 14"/>
                <a:gd name="T58" fmla="*/ 1944 w 12"/>
                <a:gd name="T59" fmla="*/ 648 h 14"/>
                <a:gd name="T60" fmla="*/ 2160 w 12"/>
                <a:gd name="T61" fmla="*/ 648 h 1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14"/>
                <a:gd name="T95" fmla="*/ 12 w 12"/>
                <a:gd name="T96" fmla="*/ 14 h 1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14">
                  <a:moveTo>
                    <a:pt x="10" y="3"/>
                  </a:moveTo>
                  <a:lnTo>
                    <a:pt x="12" y="5"/>
                  </a:lnTo>
                  <a:lnTo>
                    <a:pt x="12" y="6"/>
                  </a:lnTo>
                  <a:lnTo>
                    <a:pt x="10" y="8"/>
                  </a:lnTo>
                  <a:lnTo>
                    <a:pt x="7" y="9"/>
                  </a:lnTo>
                  <a:lnTo>
                    <a:pt x="4" y="12"/>
                  </a:lnTo>
                  <a:lnTo>
                    <a:pt x="5" y="14"/>
                  </a:lnTo>
                  <a:lnTo>
                    <a:pt x="3" y="14"/>
                  </a:lnTo>
                  <a:lnTo>
                    <a:pt x="2" y="13"/>
                  </a:lnTo>
                  <a:lnTo>
                    <a:pt x="0" y="13"/>
                  </a:lnTo>
                  <a:lnTo>
                    <a:pt x="0" y="12"/>
                  </a:lnTo>
                  <a:lnTo>
                    <a:pt x="0" y="11"/>
                  </a:lnTo>
                  <a:lnTo>
                    <a:pt x="1" y="11"/>
                  </a:lnTo>
                  <a:lnTo>
                    <a:pt x="3" y="11"/>
                  </a:lnTo>
                  <a:lnTo>
                    <a:pt x="3" y="9"/>
                  </a:lnTo>
                  <a:lnTo>
                    <a:pt x="2" y="8"/>
                  </a:lnTo>
                  <a:lnTo>
                    <a:pt x="2" y="9"/>
                  </a:lnTo>
                  <a:lnTo>
                    <a:pt x="1" y="9"/>
                  </a:lnTo>
                  <a:lnTo>
                    <a:pt x="0" y="8"/>
                  </a:lnTo>
                  <a:lnTo>
                    <a:pt x="0" y="5"/>
                  </a:lnTo>
                  <a:lnTo>
                    <a:pt x="1" y="4"/>
                  </a:lnTo>
                  <a:lnTo>
                    <a:pt x="1" y="1"/>
                  </a:lnTo>
                  <a:lnTo>
                    <a:pt x="2" y="1"/>
                  </a:lnTo>
                  <a:lnTo>
                    <a:pt x="3" y="0"/>
                  </a:lnTo>
                  <a:lnTo>
                    <a:pt x="4" y="0"/>
                  </a:lnTo>
                  <a:lnTo>
                    <a:pt x="6" y="1"/>
                  </a:lnTo>
                  <a:lnTo>
                    <a:pt x="6" y="2"/>
                  </a:lnTo>
                  <a:lnTo>
                    <a:pt x="7" y="3"/>
                  </a:lnTo>
                  <a:lnTo>
                    <a:pt x="9" y="3"/>
                  </a:lnTo>
                  <a:lnTo>
                    <a:pt x="10"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82" name="Freeform 1558"/>
            <p:cNvSpPr>
              <a:spLocks/>
            </p:cNvSpPr>
            <p:nvPr/>
          </p:nvSpPr>
          <p:spPr bwMode="auto">
            <a:xfrm>
              <a:off x="1837" y="2826"/>
              <a:ext cx="72" cy="84"/>
            </a:xfrm>
            <a:custGeom>
              <a:avLst/>
              <a:gdLst>
                <a:gd name="T0" fmla="*/ 2160 w 12"/>
                <a:gd name="T1" fmla="*/ 648 h 14"/>
                <a:gd name="T2" fmla="*/ 2592 w 12"/>
                <a:gd name="T3" fmla="*/ 1080 h 14"/>
                <a:gd name="T4" fmla="*/ 2592 w 12"/>
                <a:gd name="T5" fmla="*/ 1296 h 14"/>
                <a:gd name="T6" fmla="*/ 2160 w 12"/>
                <a:gd name="T7" fmla="*/ 1728 h 14"/>
                <a:gd name="T8" fmla="*/ 1512 w 12"/>
                <a:gd name="T9" fmla="*/ 1944 h 14"/>
                <a:gd name="T10" fmla="*/ 864 w 12"/>
                <a:gd name="T11" fmla="*/ 2592 h 14"/>
                <a:gd name="T12" fmla="*/ 1080 w 12"/>
                <a:gd name="T13" fmla="*/ 3024 h 14"/>
                <a:gd name="T14" fmla="*/ 648 w 12"/>
                <a:gd name="T15" fmla="*/ 3024 h 14"/>
                <a:gd name="T16" fmla="*/ 432 w 12"/>
                <a:gd name="T17" fmla="*/ 2808 h 14"/>
                <a:gd name="T18" fmla="*/ 0 w 12"/>
                <a:gd name="T19" fmla="*/ 2808 h 14"/>
                <a:gd name="T20" fmla="*/ 0 w 12"/>
                <a:gd name="T21" fmla="*/ 2592 h 14"/>
                <a:gd name="T22" fmla="*/ 0 w 12"/>
                <a:gd name="T23" fmla="*/ 2376 h 14"/>
                <a:gd name="T24" fmla="*/ 216 w 12"/>
                <a:gd name="T25" fmla="*/ 2376 h 14"/>
                <a:gd name="T26" fmla="*/ 648 w 12"/>
                <a:gd name="T27" fmla="*/ 2376 h 14"/>
                <a:gd name="T28" fmla="*/ 648 w 12"/>
                <a:gd name="T29" fmla="*/ 1944 h 14"/>
                <a:gd name="T30" fmla="*/ 432 w 12"/>
                <a:gd name="T31" fmla="*/ 1728 h 14"/>
                <a:gd name="T32" fmla="*/ 432 w 12"/>
                <a:gd name="T33" fmla="*/ 1944 h 14"/>
                <a:gd name="T34" fmla="*/ 216 w 12"/>
                <a:gd name="T35" fmla="*/ 1944 h 14"/>
                <a:gd name="T36" fmla="*/ 0 w 12"/>
                <a:gd name="T37" fmla="*/ 1728 h 14"/>
                <a:gd name="T38" fmla="*/ 0 w 12"/>
                <a:gd name="T39" fmla="*/ 1080 h 14"/>
                <a:gd name="T40" fmla="*/ 216 w 12"/>
                <a:gd name="T41" fmla="*/ 864 h 14"/>
                <a:gd name="T42" fmla="*/ 216 w 12"/>
                <a:gd name="T43" fmla="*/ 216 h 14"/>
                <a:gd name="T44" fmla="*/ 432 w 12"/>
                <a:gd name="T45" fmla="*/ 216 h 14"/>
                <a:gd name="T46" fmla="*/ 648 w 12"/>
                <a:gd name="T47" fmla="*/ 0 h 14"/>
                <a:gd name="T48" fmla="*/ 864 w 12"/>
                <a:gd name="T49" fmla="*/ 0 h 14"/>
                <a:gd name="T50" fmla="*/ 1296 w 12"/>
                <a:gd name="T51" fmla="*/ 216 h 14"/>
                <a:gd name="T52" fmla="*/ 1296 w 12"/>
                <a:gd name="T53" fmla="*/ 432 h 14"/>
                <a:gd name="T54" fmla="*/ 1512 w 12"/>
                <a:gd name="T55" fmla="*/ 648 h 14"/>
                <a:gd name="T56" fmla="*/ 1512 w 12"/>
                <a:gd name="T57" fmla="*/ 648 h 14"/>
                <a:gd name="T58" fmla="*/ 1944 w 12"/>
                <a:gd name="T59" fmla="*/ 648 h 14"/>
                <a:gd name="T60" fmla="*/ 2160 w 12"/>
                <a:gd name="T61" fmla="*/ 648 h 1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
                <a:gd name="T94" fmla="*/ 0 h 14"/>
                <a:gd name="T95" fmla="*/ 12 w 12"/>
                <a:gd name="T96" fmla="*/ 14 h 1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 h="14">
                  <a:moveTo>
                    <a:pt x="10" y="3"/>
                  </a:moveTo>
                  <a:lnTo>
                    <a:pt x="12" y="5"/>
                  </a:lnTo>
                  <a:lnTo>
                    <a:pt x="12" y="6"/>
                  </a:lnTo>
                  <a:lnTo>
                    <a:pt x="10" y="8"/>
                  </a:lnTo>
                  <a:lnTo>
                    <a:pt x="7" y="9"/>
                  </a:lnTo>
                  <a:lnTo>
                    <a:pt x="4" y="12"/>
                  </a:lnTo>
                  <a:lnTo>
                    <a:pt x="5" y="14"/>
                  </a:lnTo>
                  <a:lnTo>
                    <a:pt x="3" y="14"/>
                  </a:lnTo>
                  <a:lnTo>
                    <a:pt x="2" y="13"/>
                  </a:lnTo>
                  <a:lnTo>
                    <a:pt x="0" y="13"/>
                  </a:lnTo>
                  <a:lnTo>
                    <a:pt x="0" y="12"/>
                  </a:lnTo>
                  <a:lnTo>
                    <a:pt x="0" y="11"/>
                  </a:lnTo>
                  <a:lnTo>
                    <a:pt x="1" y="11"/>
                  </a:lnTo>
                  <a:lnTo>
                    <a:pt x="3" y="11"/>
                  </a:lnTo>
                  <a:lnTo>
                    <a:pt x="3" y="9"/>
                  </a:lnTo>
                  <a:lnTo>
                    <a:pt x="2" y="8"/>
                  </a:lnTo>
                  <a:lnTo>
                    <a:pt x="2" y="9"/>
                  </a:lnTo>
                  <a:lnTo>
                    <a:pt x="1" y="9"/>
                  </a:lnTo>
                  <a:lnTo>
                    <a:pt x="0" y="8"/>
                  </a:lnTo>
                  <a:lnTo>
                    <a:pt x="0" y="5"/>
                  </a:lnTo>
                  <a:lnTo>
                    <a:pt x="1" y="4"/>
                  </a:lnTo>
                  <a:lnTo>
                    <a:pt x="1" y="1"/>
                  </a:lnTo>
                  <a:lnTo>
                    <a:pt x="2" y="1"/>
                  </a:lnTo>
                  <a:lnTo>
                    <a:pt x="3" y="0"/>
                  </a:lnTo>
                  <a:lnTo>
                    <a:pt x="4" y="0"/>
                  </a:lnTo>
                  <a:lnTo>
                    <a:pt x="6" y="1"/>
                  </a:lnTo>
                  <a:lnTo>
                    <a:pt x="6" y="2"/>
                  </a:lnTo>
                  <a:lnTo>
                    <a:pt x="7" y="3"/>
                  </a:lnTo>
                  <a:lnTo>
                    <a:pt x="9" y="3"/>
                  </a:lnTo>
                  <a:lnTo>
                    <a:pt x="10"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83" name="Freeform 1559"/>
            <p:cNvSpPr>
              <a:spLocks/>
            </p:cNvSpPr>
            <p:nvPr/>
          </p:nvSpPr>
          <p:spPr bwMode="auto">
            <a:xfrm>
              <a:off x="1681" y="2586"/>
              <a:ext cx="60" cy="66"/>
            </a:xfrm>
            <a:custGeom>
              <a:avLst/>
              <a:gdLst>
                <a:gd name="T0" fmla="*/ 1080 w 10"/>
                <a:gd name="T1" fmla="*/ 2376 h 11"/>
                <a:gd name="T2" fmla="*/ 216 w 10"/>
                <a:gd name="T3" fmla="*/ 2160 h 11"/>
                <a:gd name="T4" fmla="*/ 0 w 10"/>
                <a:gd name="T5" fmla="*/ 1944 h 11"/>
                <a:gd name="T6" fmla="*/ 216 w 10"/>
                <a:gd name="T7" fmla="*/ 1296 h 11"/>
                <a:gd name="T8" fmla="*/ 864 w 10"/>
                <a:gd name="T9" fmla="*/ 1080 h 11"/>
                <a:gd name="T10" fmla="*/ 1080 w 10"/>
                <a:gd name="T11" fmla="*/ 1080 h 11"/>
                <a:gd name="T12" fmla="*/ 1080 w 10"/>
                <a:gd name="T13" fmla="*/ 864 h 11"/>
                <a:gd name="T14" fmla="*/ 648 w 10"/>
                <a:gd name="T15" fmla="*/ 648 h 11"/>
                <a:gd name="T16" fmla="*/ 864 w 10"/>
                <a:gd name="T17" fmla="*/ 432 h 11"/>
                <a:gd name="T18" fmla="*/ 864 w 10"/>
                <a:gd name="T19" fmla="*/ 0 h 11"/>
                <a:gd name="T20" fmla="*/ 1296 w 10"/>
                <a:gd name="T21" fmla="*/ 0 h 11"/>
                <a:gd name="T22" fmla="*/ 1728 w 10"/>
                <a:gd name="T23" fmla="*/ 216 h 11"/>
                <a:gd name="T24" fmla="*/ 1512 w 10"/>
                <a:gd name="T25" fmla="*/ 1080 h 11"/>
                <a:gd name="T26" fmla="*/ 1728 w 10"/>
                <a:gd name="T27" fmla="*/ 1080 h 11"/>
                <a:gd name="T28" fmla="*/ 2160 w 10"/>
                <a:gd name="T29" fmla="*/ 1296 h 11"/>
                <a:gd name="T30" fmla="*/ 2160 w 10"/>
                <a:gd name="T31" fmla="*/ 1296 h 11"/>
                <a:gd name="T32" fmla="*/ 2160 w 10"/>
                <a:gd name="T33" fmla="*/ 1512 h 11"/>
                <a:gd name="T34" fmla="*/ 1296 w 10"/>
                <a:gd name="T35" fmla="*/ 1944 h 11"/>
                <a:gd name="T36" fmla="*/ 1080 w 10"/>
                <a:gd name="T37" fmla="*/ 237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1"/>
                <a:gd name="T59" fmla="*/ 10 w 1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1">
                  <a:moveTo>
                    <a:pt x="5" y="11"/>
                  </a:moveTo>
                  <a:lnTo>
                    <a:pt x="1" y="10"/>
                  </a:lnTo>
                  <a:lnTo>
                    <a:pt x="0" y="9"/>
                  </a:lnTo>
                  <a:lnTo>
                    <a:pt x="1" y="6"/>
                  </a:lnTo>
                  <a:lnTo>
                    <a:pt x="4" y="5"/>
                  </a:lnTo>
                  <a:lnTo>
                    <a:pt x="5" y="5"/>
                  </a:lnTo>
                  <a:lnTo>
                    <a:pt x="5" y="4"/>
                  </a:lnTo>
                  <a:lnTo>
                    <a:pt x="3" y="3"/>
                  </a:lnTo>
                  <a:lnTo>
                    <a:pt x="4" y="2"/>
                  </a:lnTo>
                  <a:lnTo>
                    <a:pt x="4" y="0"/>
                  </a:lnTo>
                  <a:lnTo>
                    <a:pt x="6" y="0"/>
                  </a:lnTo>
                  <a:lnTo>
                    <a:pt x="8" y="1"/>
                  </a:lnTo>
                  <a:lnTo>
                    <a:pt x="7" y="5"/>
                  </a:lnTo>
                  <a:lnTo>
                    <a:pt x="8" y="5"/>
                  </a:lnTo>
                  <a:lnTo>
                    <a:pt x="10" y="6"/>
                  </a:lnTo>
                  <a:lnTo>
                    <a:pt x="10" y="7"/>
                  </a:lnTo>
                  <a:lnTo>
                    <a:pt x="6" y="9"/>
                  </a:lnTo>
                  <a:lnTo>
                    <a:pt x="5" y="1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84" name="Freeform 1560"/>
            <p:cNvSpPr>
              <a:spLocks/>
            </p:cNvSpPr>
            <p:nvPr/>
          </p:nvSpPr>
          <p:spPr bwMode="auto">
            <a:xfrm>
              <a:off x="1681" y="2586"/>
              <a:ext cx="60" cy="66"/>
            </a:xfrm>
            <a:custGeom>
              <a:avLst/>
              <a:gdLst>
                <a:gd name="T0" fmla="*/ 1080 w 10"/>
                <a:gd name="T1" fmla="*/ 2376 h 11"/>
                <a:gd name="T2" fmla="*/ 216 w 10"/>
                <a:gd name="T3" fmla="*/ 2160 h 11"/>
                <a:gd name="T4" fmla="*/ 0 w 10"/>
                <a:gd name="T5" fmla="*/ 1944 h 11"/>
                <a:gd name="T6" fmla="*/ 216 w 10"/>
                <a:gd name="T7" fmla="*/ 1296 h 11"/>
                <a:gd name="T8" fmla="*/ 864 w 10"/>
                <a:gd name="T9" fmla="*/ 1080 h 11"/>
                <a:gd name="T10" fmla="*/ 1080 w 10"/>
                <a:gd name="T11" fmla="*/ 1080 h 11"/>
                <a:gd name="T12" fmla="*/ 1080 w 10"/>
                <a:gd name="T13" fmla="*/ 864 h 11"/>
                <a:gd name="T14" fmla="*/ 648 w 10"/>
                <a:gd name="T15" fmla="*/ 648 h 11"/>
                <a:gd name="T16" fmla="*/ 864 w 10"/>
                <a:gd name="T17" fmla="*/ 432 h 11"/>
                <a:gd name="T18" fmla="*/ 864 w 10"/>
                <a:gd name="T19" fmla="*/ 0 h 11"/>
                <a:gd name="T20" fmla="*/ 1296 w 10"/>
                <a:gd name="T21" fmla="*/ 0 h 11"/>
                <a:gd name="T22" fmla="*/ 1728 w 10"/>
                <a:gd name="T23" fmla="*/ 216 h 11"/>
                <a:gd name="T24" fmla="*/ 1512 w 10"/>
                <a:gd name="T25" fmla="*/ 1080 h 11"/>
                <a:gd name="T26" fmla="*/ 1728 w 10"/>
                <a:gd name="T27" fmla="*/ 1080 h 11"/>
                <a:gd name="T28" fmla="*/ 2160 w 10"/>
                <a:gd name="T29" fmla="*/ 1296 h 11"/>
                <a:gd name="T30" fmla="*/ 2160 w 10"/>
                <a:gd name="T31" fmla="*/ 1296 h 11"/>
                <a:gd name="T32" fmla="*/ 2160 w 10"/>
                <a:gd name="T33" fmla="*/ 1512 h 11"/>
                <a:gd name="T34" fmla="*/ 1296 w 10"/>
                <a:gd name="T35" fmla="*/ 1944 h 11"/>
                <a:gd name="T36" fmla="*/ 1080 w 10"/>
                <a:gd name="T37" fmla="*/ 237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
                <a:gd name="T58" fmla="*/ 0 h 11"/>
                <a:gd name="T59" fmla="*/ 10 w 1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 h="11">
                  <a:moveTo>
                    <a:pt x="5" y="11"/>
                  </a:moveTo>
                  <a:lnTo>
                    <a:pt x="1" y="10"/>
                  </a:lnTo>
                  <a:lnTo>
                    <a:pt x="0" y="9"/>
                  </a:lnTo>
                  <a:lnTo>
                    <a:pt x="1" y="6"/>
                  </a:lnTo>
                  <a:lnTo>
                    <a:pt x="4" y="5"/>
                  </a:lnTo>
                  <a:lnTo>
                    <a:pt x="5" y="5"/>
                  </a:lnTo>
                  <a:lnTo>
                    <a:pt x="5" y="4"/>
                  </a:lnTo>
                  <a:lnTo>
                    <a:pt x="3" y="3"/>
                  </a:lnTo>
                  <a:lnTo>
                    <a:pt x="4" y="2"/>
                  </a:lnTo>
                  <a:lnTo>
                    <a:pt x="4" y="0"/>
                  </a:lnTo>
                  <a:lnTo>
                    <a:pt x="6" y="0"/>
                  </a:lnTo>
                  <a:lnTo>
                    <a:pt x="8" y="1"/>
                  </a:lnTo>
                  <a:lnTo>
                    <a:pt x="7" y="5"/>
                  </a:lnTo>
                  <a:lnTo>
                    <a:pt x="8" y="5"/>
                  </a:lnTo>
                  <a:lnTo>
                    <a:pt x="10" y="6"/>
                  </a:lnTo>
                  <a:lnTo>
                    <a:pt x="10" y="7"/>
                  </a:lnTo>
                  <a:lnTo>
                    <a:pt x="6" y="9"/>
                  </a:lnTo>
                  <a:lnTo>
                    <a:pt x="5" y="1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85" name="Freeform 1561"/>
            <p:cNvSpPr>
              <a:spLocks/>
            </p:cNvSpPr>
            <p:nvPr/>
          </p:nvSpPr>
          <p:spPr bwMode="auto">
            <a:xfrm>
              <a:off x="1717" y="2622"/>
              <a:ext cx="90" cy="42"/>
            </a:xfrm>
            <a:custGeom>
              <a:avLst/>
              <a:gdLst>
                <a:gd name="T0" fmla="*/ 1080 w 15"/>
                <a:gd name="T1" fmla="*/ 1296 h 7"/>
                <a:gd name="T2" fmla="*/ 1080 w 15"/>
                <a:gd name="T3" fmla="*/ 1296 h 7"/>
                <a:gd name="T4" fmla="*/ 1296 w 15"/>
                <a:gd name="T5" fmla="*/ 1512 h 7"/>
                <a:gd name="T6" fmla="*/ 1512 w 15"/>
                <a:gd name="T7" fmla="*/ 1296 h 7"/>
                <a:gd name="T8" fmla="*/ 1512 w 15"/>
                <a:gd name="T9" fmla="*/ 1080 h 7"/>
                <a:gd name="T10" fmla="*/ 1944 w 15"/>
                <a:gd name="T11" fmla="*/ 864 h 7"/>
                <a:gd name="T12" fmla="*/ 2160 w 15"/>
                <a:gd name="T13" fmla="*/ 864 h 7"/>
                <a:gd name="T14" fmla="*/ 2376 w 15"/>
                <a:gd name="T15" fmla="*/ 432 h 7"/>
                <a:gd name="T16" fmla="*/ 2808 w 15"/>
                <a:gd name="T17" fmla="*/ 432 h 7"/>
                <a:gd name="T18" fmla="*/ 3240 w 15"/>
                <a:gd name="T19" fmla="*/ 432 h 7"/>
                <a:gd name="T20" fmla="*/ 3024 w 15"/>
                <a:gd name="T21" fmla="*/ 216 h 7"/>
                <a:gd name="T22" fmla="*/ 2808 w 15"/>
                <a:gd name="T23" fmla="*/ 0 h 7"/>
                <a:gd name="T24" fmla="*/ 1944 w 15"/>
                <a:gd name="T25" fmla="*/ 0 h 7"/>
                <a:gd name="T26" fmla="*/ 864 w 15"/>
                <a:gd name="T27" fmla="*/ 0 h 7"/>
                <a:gd name="T28" fmla="*/ 864 w 15"/>
                <a:gd name="T29" fmla="*/ 0 h 7"/>
                <a:gd name="T30" fmla="*/ 864 w 15"/>
                <a:gd name="T31" fmla="*/ 216 h 7"/>
                <a:gd name="T32" fmla="*/ 0 w 15"/>
                <a:gd name="T33" fmla="*/ 648 h 7"/>
                <a:gd name="T34" fmla="*/ 648 w 15"/>
                <a:gd name="T35" fmla="*/ 864 h 7"/>
                <a:gd name="T36" fmla="*/ 864 w 15"/>
                <a:gd name="T37" fmla="*/ 1296 h 7"/>
                <a:gd name="T38" fmla="*/ 1080 w 15"/>
                <a:gd name="T39" fmla="*/ 1296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7"/>
                <a:gd name="T62" fmla="*/ 15 w 15"/>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7">
                  <a:moveTo>
                    <a:pt x="5" y="6"/>
                  </a:moveTo>
                  <a:lnTo>
                    <a:pt x="5" y="6"/>
                  </a:lnTo>
                  <a:lnTo>
                    <a:pt x="6" y="7"/>
                  </a:lnTo>
                  <a:lnTo>
                    <a:pt x="7" y="6"/>
                  </a:lnTo>
                  <a:lnTo>
                    <a:pt x="7" y="5"/>
                  </a:lnTo>
                  <a:lnTo>
                    <a:pt x="9" y="4"/>
                  </a:lnTo>
                  <a:lnTo>
                    <a:pt x="10" y="4"/>
                  </a:lnTo>
                  <a:lnTo>
                    <a:pt x="11" y="2"/>
                  </a:lnTo>
                  <a:lnTo>
                    <a:pt x="13" y="2"/>
                  </a:lnTo>
                  <a:lnTo>
                    <a:pt x="15" y="2"/>
                  </a:lnTo>
                  <a:lnTo>
                    <a:pt x="14" y="1"/>
                  </a:lnTo>
                  <a:lnTo>
                    <a:pt x="13" y="0"/>
                  </a:lnTo>
                  <a:lnTo>
                    <a:pt x="9" y="0"/>
                  </a:lnTo>
                  <a:lnTo>
                    <a:pt x="4" y="0"/>
                  </a:lnTo>
                  <a:lnTo>
                    <a:pt x="4" y="1"/>
                  </a:lnTo>
                  <a:lnTo>
                    <a:pt x="0" y="3"/>
                  </a:lnTo>
                  <a:lnTo>
                    <a:pt x="3" y="4"/>
                  </a:lnTo>
                  <a:lnTo>
                    <a:pt x="4" y="6"/>
                  </a:lnTo>
                  <a:lnTo>
                    <a:pt x="5" y="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86" name="Freeform 1562"/>
            <p:cNvSpPr>
              <a:spLocks/>
            </p:cNvSpPr>
            <p:nvPr/>
          </p:nvSpPr>
          <p:spPr bwMode="auto">
            <a:xfrm>
              <a:off x="1717" y="2622"/>
              <a:ext cx="90" cy="42"/>
            </a:xfrm>
            <a:custGeom>
              <a:avLst/>
              <a:gdLst>
                <a:gd name="T0" fmla="*/ 1080 w 15"/>
                <a:gd name="T1" fmla="*/ 1296 h 7"/>
                <a:gd name="T2" fmla="*/ 1080 w 15"/>
                <a:gd name="T3" fmla="*/ 1296 h 7"/>
                <a:gd name="T4" fmla="*/ 1296 w 15"/>
                <a:gd name="T5" fmla="*/ 1512 h 7"/>
                <a:gd name="T6" fmla="*/ 1512 w 15"/>
                <a:gd name="T7" fmla="*/ 1296 h 7"/>
                <a:gd name="T8" fmla="*/ 1512 w 15"/>
                <a:gd name="T9" fmla="*/ 1080 h 7"/>
                <a:gd name="T10" fmla="*/ 1944 w 15"/>
                <a:gd name="T11" fmla="*/ 864 h 7"/>
                <a:gd name="T12" fmla="*/ 2160 w 15"/>
                <a:gd name="T13" fmla="*/ 864 h 7"/>
                <a:gd name="T14" fmla="*/ 2376 w 15"/>
                <a:gd name="T15" fmla="*/ 432 h 7"/>
                <a:gd name="T16" fmla="*/ 2808 w 15"/>
                <a:gd name="T17" fmla="*/ 432 h 7"/>
                <a:gd name="T18" fmla="*/ 3240 w 15"/>
                <a:gd name="T19" fmla="*/ 432 h 7"/>
                <a:gd name="T20" fmla="*/ 3024 w 15"/>
                <a:gd name="T21" fmla="*/ 216 h 7"/>
                <a:gd name="T22" fmla="*/ 2808 w 15"/>
                <a:gd name="T23" fmla="*/ 0 h 7"/>
                <a:gd name="T24" fmla="*/ 1944 w 15"/>
                <a:gd name="T25" fmla="*/ 0 h 7"/>
                <a:gd name="T26" fmla="*/ 864 w 15"/>
                <a:gd name="T27" fmla="*/ 0 h 7"/>
                <a:gd name="T28" fmla="*/ 864 w 15"/>
                <a:gd name="T29" fmla="*/ 0 h 7"/>
                <a:gd name="T30" fmla="*/ 864 w 15"/>
                <a:gd name="T31" fmla="*/ 216 h 7"/>
                <a:gd name="T32" fmla="*/ 0 w 15"/>
                <a:gd name="T33" fmla="*/ 648 h 7"/>
                <a:gd name="T34" fmla="*/ 648 w 15"/>
                <a:gd name="T35" fmla="*/ 864 h 7"/>
                <a:gd name="T36" fmla="*/ 864 w 15"/>
                <a:gd name="T37" fmla="*/ 1296 h 7"/>
                <a:gd name="T38" fmla="*/ 1080 w 15"/>
                <a:gd name="T39" fmla="*/ 1296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
                <a:gd name="T61" fmla="*/ 0 h 7"/>
                <a:gd name="T62" fmla="*/ 15 w 15"/>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 h="7">
                  <a:moveTo>
                    <a:pt x="5" y="6"/>
                  </a:moveTo>
                  <a:lnTo>
                    <a:pt x="5" y="6"/>
                  </a:lnTo>
                  <a:lnTo>
                    <a:pt x="6" y="7"/>
                  </a:lnTo>
                  <a:lnTo>
                    <a:pt x="7" y="6"/>
                  </a:lnTo>
                  <a:lnTo>
                    <a:pt x="7" y="5"/>
                  </a:lnTo>
                  <a:lnTo>
                    <a:pt x="9" y="4"/>
                  </a:lnTo>
                  <a:lnTo>
                    <a:pt x="10" y="4"/>
                  </a:lnTo>
                  <a:lnTo>
                    <a:pt x="11" y="2"/>
                  </a:lnTo>
                  <a:lnTo>
                    <a:pt x="13" y="2"/>
                  </a:lnTo>
                  <a:lnTo>
                    <a:pt x="15" y="2"/>
                  </a:lnTo>
                  <a:lnTo>
                    <a:pt x="14" y="1"/>
                  </a:lnTo>
                  <a:lnTo>
                    <a:pt x="13" y="0"/>
                  </a:lnTo>
                  <a:lnTo>
                    <a:pt x="9" y="0"/>
                  </a:lnTo>
                  <a:lnTo>
                    <a:pt x="4" y="0"/>
                  </a:lnTo>
                  <a:lnTo>
                    <a:pt x="4" y="1"/>
                  </a:lnTo>
                  <a:lnTo>
                    <a:pt x="0" y="3"/>
                  </a:lnTo>
                  <a:lnTo>
                    <a:pt x="3" y="4"/>
                  </a:lnTo>
                  <a:lnTo>
                    <a:pt x="4" y="6"/>
                  </a:lnTo>
                  <a:lnTo>
                    <a:pt x="5" y="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87" name="Freeform 1563"/>
            <p:cNvSpPr>
              <a:spLocks/>
            </p:cNvSpPr>
            <p:nvPr/>
          </p:nvSpPr>
          <p:spPr bwMode="auto">
            <a:xfrm>
              <a:off x="1747" y="2634"/>
              <a:ext cx="60" cy="60"/>
            </a:xfrm>
            <a:custGeom>
              <a:avLst/>
              <a:gdLst>
                <a:gd name="T0" fmla="*/ 2160 w 10"/>
                <a:gd name="T1" fmla="*/ 0 h 10"/>
                <a:gd name="T2" fmla="*/ 1728 w 10"/>
                <a:gd name="T3" fmla="*/ 0 h 10"/>
                <a:gd name="T4" fmla="*/ 1296 w 10"/>
                <a:gd name="T5" fmla="*/ 0 h 10"/>
                <a:gd name="T6" fmla="*/ 1080 w 10"/>
                <a:gd name="T7" fmla="*/ 432 h 10"/>
                <a:gd name="T8" fmla="*/ 864 w 10"/>
                <a:gd name="T9" fmla="*/ 432 h 10"/>
                <a:gd name="T10" fmla="*/ 432 w 10"/>
                <a:gd name="T11" fmla="*/ 648 h 10"/>
                <a:gd name="T12" fmla="*/ 432 w 10"/>
                <a:gd name="T13" fmla="*/ 864 h 10"/>
                <a:gd name="T14" fmla="*/ 216 w 10"/>
                <a:gd name="T15" fmla="*/ 1080 h 10"/>
                <a:gd name="T16" fmla="*/ 0 w 10"/>
                <a:gd name="T17" fmla="*/ 864 h 10"/>
                <a:gd name="T18" fmla="*/ 0 w 10"/>
                <a:gd name="T19" fmla="*/ 1080 h 10"/>
                <a:gd name="T20" fmla="*/ 216 w 10"/>
                <a:gd name="T21" fmla="*/ 1296 h 10"/>
                <a:gd name="T22" fmla="*/ 648 w 10"/>
                <a:gd name="T23" fmla="*/ 1728 h 10"/>
                <a:gd name="T24" fmla="*/ 864 w 10"/>
                <a:gd name="T25" fmla="*/ 1944 h 10"/>
                <a:gd name="T26" fmla="*/ 1512 w 10"/>
                <a:gd name="T27" fmla="*/ 2160 h 10"/>
                <a:gd name="T28" fmla="*/ 1728 w 10"/>
                <a:gd name="T29" fmla="*/ 2160 h 10"/>
                <a:gd name="T30" fmla="*/ 1944 w 10"/>
                <a:gd name="T31" fmla="*/ 2160 h 10"/>
                <a:gd name="T32" fmla="*/ 2160 w 10"/>
                <a:gd name="T33" fmla="*/ 1728 h 10"/>
                <a:gd name="T34" fmla="*/ 1944 w 10"/>
                <a:gd name="T35" fmla="*/ 1296 h 10"/>
                <a:gd name="T36" fmla="*/ 1944 w 10"/>
                <a:gd name="T37" fmla="*/ 864 h 10"/>
                <a:gd name="T38" fmla="*/ 2160 w 10"/>
                <a:gd name="T39" fmla="*/ 432 h 10"/>
                <a:gd name="T40" fmla="*/ 2160 w 10"/>
                <a:gd name="T41" fmla="*/ 0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10"/>
                <a:gd name="T65" fmla="*/ 10 w 10"/>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10">
                  <a:moveTo>
                    <a:pt x="10" y="0"/>
                  </a:moveTo>
                  <a:lnTo>
                    <a:pt x="8" y="0"/>
                  </a:lnTo>
                  <a:lnTo>
                    <a:pt x="6" y="0"/>
                  </a:lnTo>
                  <a:lnTo>
                    <a:pt x="5" y="2"/>
                  </a:lnTo>
                  <a:lnTo>
                    <a:pt x="4" y="2"/>
                  </a:lnTo>
                  <a:lnTo>
                    <a:pt x="2" y="3"/>
                  </a:lnTo>
                  <a:lnTo>
                    <a:pt x="2" y="4"/>
                  </a:lnTo>
                  <a:lnTo>
                    <a:pt x="1" y="5"/>
                  </a:lnTo>
                  <a:lnTo>
                    <a:pt x="0" y="4"/>
                  </a:lnTo>
                  <a:lnTo>
                    <a:pt x="0" y="5"/>
                  </a:lnTo>
                  <a:lnTo>
                    <a:pt x="1" y="6"/>
                  </a:lnTo>
                  <a:lnTo>
                    <a:pt x="3" y="8"/>
                  </a:lnTo>
                  <a:lnTo>
                    <a:pt x="4" y="9"/>
                  </a:lnTo>
                  <a:lnTo>
                    <a:pt x="7" y="10"/>
                  </a:lnTo>
                  <a:lnTo>
                    <a:pt x="8" y="10"/>
                  </a:lnTo>
                  <a:lnTo>
                    <a:pt x="9" y="10"/>
                  </a:lnTo>
                  <a:lnTo>
                    <a:pt x="10" y="8"/>
                  </a:lnTo>
                  <a:lnTo>
                    <a:pt x="9" y="6"/>
                  </a:lnTo>
                  <a:lnTo>
                    <a:pt x="9" y="4"/>
                  </a:lnTo>
                  <a:lnTo>
                    <a:pt x="10" y="2"/>
                  </a:lnTo>
                  <a:lnTo>
                    <a:pt x="1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88" name="Freeform 1564"/>
            <p:cNvSpPr>
              <a:spLocks/>
            </p:cNvSpPr>
            <p:nvPr/>
          </p:nvSpPr>
          <p:spPr bwMode="auto">
            <a:xfrm>
              <a:off x="1747" y="2634"/>
              <a:ext cx="60" cy="60"/>
            </a:xfrm>
            <a:custGeom>
              <a:avLst/>
              <a:gdLst>
                <a:gd name="T0" fmla="*/ 2160 w 10"/>
                <a:gd name="T1" fmla="*/ 0 h 10"/>
                <a:gd name="T2" fmla="*/ 1728 w 10"/>
                <a:gd name="T3" fmla="*/ 0 h 10"/>
                <a:gd name="T4" fmla="*/ 1296 w 10"/>
                <a:gd name="T5" fmla="*/ 0 h 10"/>
                <a:gd name="T6" fmla="*/ 1080 w 10"/>
                <a:gd name="T7" fmla="*/ 432 h 10"/>
                <a:gd name="T8" fmla="*/ 864 w 10"/>
                <a:gd name="T9" fmla="*/ 432 h 10"/>
                <a:gd name="T10" fmla="*/ 432 w 10"/>
                <a:gd name="T11" fmla="*/ 648 h 10"/>
                <a:gd name="T12" fmla="*/ 432 w 10"/>
                <a:gd name="T13" fmla="*/ 864 h 10"/>
                <a:gd name="T14" fmla="*/ 216 w 10"/>
                <a:gd name="T15" fmla="*/ 1080 h 10"/>
                <a:gd name="T16" fmla="*/ 0 w 10"/>
                <a:gd name="T17" fmla="*/ 864 h 10"/>
                <a:gd name="T18" fmla="*/ 0 w 10"/>
                <a:gd name="T19" fmla="*/ 1080 h 10"/>
                <a:gd name="T20" fmla="*/ 216 w 10"/>
                <a:gd name="T21" fmla="*/ 1296 h 10"/>
                <a:gd name="T22" fmla="*/ 648 w 10"/>
                <a:gd name="T23" fmla="*/ 1728 h 10"/>
                <a:gd name="T24" fmla="*/ 864 w 10"/>
                <a:gd name="T25" fmla="*/ 1944 h 10"/>
                <a:gd name="T26" fmla="*/ 1512 w 10"/>
                <a:gd name="T27" fmla="*/ 2160 h 10"/>
                <a:gd name="T28" fmla="*/ 1728 w 10"/>
                <a:gd name="T29" fmla="*/ 2160 h 10"/>
                <a:gd name="T30" fmla="*/ 1944 w 10"/>
                <a:gd name="T31" fmla="*/ 2160 h 10"/>
                <a:gd name="T32" fmla="*/ 2160 w 10"/>
                <a:gd name="T33" fmla="*/ 1728 h 10"/>
                <a:gd name="T34" fmla="*/ 1944 w 10"/>
                <a:gd name="T35" fmla="*/ 1296 h 10"/>
                <a:gd name="T36" fmla="*/ 1944 w 10"/>
                <a:gd name="T37" fmla="*/ 864 h 10"/>
                <a:gd name="T38" fmla="*/ 2160 w 10"/>
                <a:gd name="T39" fmla="*/ 432 h 10"/>
                <a:gd name="T40" fmla="*/ 2160 w 10"/>
                <a:gd name="T41" fmla="*/ 0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
                <a:gd name="T64" fmla="*/ 0 h 10"/>
                <a:gd name="T65" fmla="*/ 10 w 10"/>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 h="10">
                  <a:moveTo>
                    <a:pt x="10" y="0"/>
                  </a:moveTo>
                  <a:lnTo>
                    <a:pt x="8" y="0"/>
                  </a:lnTo>
                  <a:lnTo>
                    <a:pt x="6" y="0"/>
                  </a:lnTo>
                  <a:lnTo>
                    <a:pt x="5" y="2"/>
                  </a:lnTo>
                  <a:lnTo>
                    <a:pt x="4" y="2"/>
                  </a:lnTo>
                  <a:lnTo>
                    <a:pt x="2" y="3"/>
                  </a:lnTo>
                  <a:lnTo>
                    <a:pt x="2" y="4"/>
                  </a:lnTo>
                  <a:lnTo>
                    <a:pt x="1" y="5"/>
                  </a:lnTo>
                  <a:lnTo>
                    <a:pt x="0" y="4"/>
                  </a:lnTo>
                  <a:lnTo>
                    <a:pt x="0" y="5"/>
                  </a:lnTo>
                  <a:lnTo>
                    <a:pt x="1" y="6"/>
                  </a:lnTo>
                  <a:lnTo>
                    <a:pt x="3" y="8"/>
                  </a:lnTo>
                  <a:lnTo>
                    <a:pt x="4" y="9"/>
                  </a:lnTo>
                  <a:lnTo>
                    <a:pt x="7" y="10"/>
                  </a:lnTo>
                  <a:lnTo>
                    <a:pt x="8" y="10"/>
                  </a:lnTo>
                  <a:lnTo>
                    <a:pt x="9" y="10"/>
                  </a:lnTo>
                  <a:lnTo>
                    <a:pt x="10" y="8"/>
                  </a:lnTo>
                  <a:lnTo>
                    <a:pt x="9" y="6"/>
                  </a:lnTo>
                  <a:lnTo>
                    <a:pt x="9" y="4"/>
                  </a:lnTo>
                  <a:lnTo>
                    <a:pt x="10" y="2"/>
                  </a:lnTo>
                  <a:lnTo>
                    <a:pt x="1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89" name="Freeform 1565"/>
            <p:cNvSpPr>
              <a:spLocks/>
            </p:cNvSpPr>
            <p:nvPr/>
          </p:nvSpPr>
          <p:spPr bwMode="auto">
            <a:xfrm>
              <a:off x="1711" y="2640"/>
              <a:ext cx="30" cy="24"/>
            </a:xfrm>
            <a:custGeom>
              <a:avLst/>
              <a:gdLst>
                <a:gd name="T0" fmla="*/ 216 w 5"/>
                <a:gd name="T1" fmla="*/ 0 h 4"/>
                <a:gd name="T2" fmla="*/ 864 w 5"/>
                <a:gd name="T3" fmla="*/ 216 h 4"/>
                <a:gd name="T4" fmla="*/ 1080 w 5"/>
                <a:gd name="T5" fmla="*/ 648 h 4"/>
                <a:gd name="T6" fmla="*/ 1080 w 5"/>
                <a:gd name="T7" fmla="*/ 648 h 4"/>
                <a:gd name="T8" fmla="*/ 864 w 5"/>
                <a:gd name="T9" fmla="*/ 864 h 4"/>
                <a:gd name="T10" fmla="*/ 0 w 5"/>
                <a:gd name="T11" fmla="*/ 432 h 4"/>
                <a:gd name="T12" fmla="*/ 216 w 5"/>
                <a:gd name="T13" fmla="*/ 0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1" y="0"/>
                  </a:moveTo>
                  <a:lnTo>
                    <a:pt x="4" y="1"/>
                  </a:lnTo>
                  <a:lnTo>
                    <a:pt x="5" y="3"/>
                  </a:lnTo>
                  <a:lnTo>
                    <a:pt x="4" y="4"/>
                  </a:lnTo>
                  <a:lnTo>
                    <a:pt x="0" y="2"/>
                  </a:lnTo>
                  <a:lnTo>
                    <a:pt x="1"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90" name="Freeform 1566"/>
            <p:cNvSpPr>
              <a:spLocks/>
            </p:cNvSpPr>
            <p:nvPr/>
          </p:nvSpPr>
          <p:spPr bwMode="auto">
            <a:xfrm>
              <a:off x="1711" y="2640"/>
              <a:ext cx="30" cy="24"/>
            </a:xfrm>
            <a:custGeom>
              <a:avLst/>
              <a:gdLst>
                <a:gd name="T0" fmla="*/ 216 w 5"/>
                <a:gd name="T1" fmla="*/ 0 h 4"/>
                <a:gd name="T2" fmla="*/ 864 w 5"/>
                <a:gd name="T3" fmla="*/ 216 h 4"/>
                <a:gd name="T4" fmla="*/ 1080 w 5"/>
                <a:gd name="T5" fmla="*/ 648 h 4"/>
                <a:gd name="T6" fmla="*/ 1080 w 5"/>
                <a:gd name="T7" fmla="*/ 648 h 4"/>
                <a:gd name="T8" fmla="*/ 864 w 5"/>
                <a:gd name="T9" fmla="*/ 864 h 4"/>
                <a:gd name="T10" fmla="*/ 0 w 5"/>
                <a:gd name="T11" fmla="*/ 432 h 4"/>
                <a:gd name="T12" fmla="*/ 216 w 5"/>
                <a:gd name="T13" fmla="*/ 0 h 4"/>
                <a:gd name="T14" fmla="*/ 0 60000 65536"/>
                <a:gd name="T15" fmla="*/ 0 60000 65536"/>
                <a:gd name="T16" fmla="*/ 0 60000 65536"/>
                <a:gd name="T17" fmla="*/ 0 60000 65536"/>
                <a:gd name="T18" fmla="*/ 0 60000 65536"/>
                <a:gd name="T19" fmla="*/ 0 60000 65536"/>
                <a:gd name="T20" fmla="*/ 0 60000 65536"/>
                <a:gd name="T21" fmla="*/ 0 w 5"/>
                <a:gd name="T22" fmla="*/ 0 h 4"/>
                <a:gd name="T23" fmla="*/ 5 w 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4">
                  <a:moveTo>
                    <a:pt x="1" y="0"/>
                  </a:moveTo>
                  <a:lnTo>
                    <a:pt x="4" y="1"/>
                  </a:lnTo>
                  <a:lnTo>
                    <a:pt x="5" y="3"/>
                  </a:lnTo>
                  <a:lnTo>
                    <a:pt x="4" y="4"/>
                  </a:lnTo>
                  <a:lnTo>
                    <a:pt x="0" y="2"/>
                  </a:lnTo>
                  <a:lnTo>
                    <a:pt x="1"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91" name="Freeform 1567"/>
            <p:cNvSpPr>
              <a:spLocks/>
            </p:cNvSpPr>
            <p:nvPr/>
          </p:nvSpPr>
          <p:spPr bwMode="auto">
            <a:xfrm>
              <a:off x="1771" y="2688"/>
              <a:ext cx="48" cy="36"/>
            </a:xfrm>
            <a:custGeom>
              <a:avLst/>
              <a:gdLst>
                <a:gd name="T0" fmla="*/ 0 w 8"/>
                <a:gd name="T1" fmla="*/ 0 h 6"/>
                <a:gd name="T2" fmla="*/ 648 w 8"/>
                <a:gd name="T3" fmla="*/ 216 h 6"/>
                <a:gd name="T4" fmla="*/ 864 w 8"/>
                <a:gd name="T5" fmla="*/ 216 h 6"/>
                <a:gd name="T6" fmla="*/ 1080 w 8"/>
                <a:gd name="T7" fmla="*/ 216 h 6"/>
                <a:gd name="T8" fmla="*/ 1728 w 8"/>
                <a:gd name="T9" fmla="*/ 648 h 6"/>
                <a:gd name="T10" fmla="*/ 1728 w 8"/>
                <a:gd name="T11" fmla="*/ 864 h 6"/>
                <a:gd name="T12" fmla="*/ 1512 w 8"/>
                <a:gd name="T13" fmla="*/ 1080 h 6"/>
                <a:gd name="T14" fmla="*/ 1512 w 8"/>
                <a:gd name="T15" fmla="*/ 1296 h 6"/>
                <a:gd name="T16" fmla="*/ 1296 w 8"/>
                <a:gd name="T17" fmla="*/ 1296 h 6"/>
                <a:gd name="T18" fmla="*/ 1080 w 8"/>
                <a:gd name="T19" fmla="*/ 1080 h 6"/>
                <a:gd name="T20" fmla="*/ 864 w 8"/>
                <a:gd name="T21" fmla="*/ 648 h 6"/>
                <a:gd name="T22" fmla="*/ 648 w 8"/>
                <a:gd name="T23" fmla="*/ 648 h 6"/>
                <a:gd name="T24" fmla="*/ 432 w 8"/>
                <a:gd name="T25" fmla="*/ 648 h 6"/>
                <a:gd name="T26" fmla="*/ 0 w 8"/>
                <a:gd name="T27" fmla="*/ 432 h 6"/>
                <a:gd name="T28" fmla="*/ 0 w 8"/>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6"/>
                <a:gd name="T47" fmla="*/ 8 w 8"/>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6">
                  <a:moveTo>
                    <a:pt x="0" y="0"/>
                  </a:moveTo>
                  <a:lnTo>
                    <a:pt x="3" y="1"/>
                  </a:lnTo>
                  <a:lnTo>
                    <a:pt x="4" y="1"/>
                  </a:lnTo>
                  <a:lnTo>
                    <a:pt x="5" y="1"/>
                  </a:lnTo>
                  <a:lnTo>
                    <a:pt x="8" y="3"/>
                  </a:lnTo>
                  <a:lnTo>
                    <a:pt x="8" y="4"/>
                  </a:lnTo>
                  <a:lnTo>
                    <a:pt x="7" y="5"/>
                  </a:lnTo>
                  <a:lnTo>
                    <a:pt x="7" y="6"/>
                  </a:lnTo>
                  <a:lnTo>
                    <a:pt x="6" y="6"/>
                  </a:lnTo>
                  <a:lnTo>
                    <a:pt x="5" y="5"/>
                  </a:lnTo>
                  <a:lnTo>
                    <a:pt x="4" y="3"/>
                  </a:lnTo>
                  <a:lnTo>
                    <a:pt x="3" y="3"/>
                  </a:lnTo>
                  <a:lnTo>
                    <a:pt x="2" y="3"/>
                  </a:lnTo>
                  <a:lnTo>
                    <a:pt x="0" y="2"/>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92" name="Freeform 1568"/>
            <p:cNvSpPr>
              <a:spLocks/>
            </p:cNvSpPr>
            <p:nvPr/>
          </p:nvSpPr>
          <p:spPr bwMode="auto">
            <a:xfrm>
              <a:off x="1771" y="2688"/>
              <a:ext cx="48" cy="36"/>
            </a:xfrm>
            <a:custGeom>
              <a:avLst/>
              <a:gdLst>
                <a:gd name="T0" fmla="*/ 0 w 8"/>
                <a:gd name="T1" fmla="*/ 0 h 6"/>
                <a:gd name="T2" fmla="*/ 648 w 8"/>
                <a:gd name="T3" fmla="*/ 216 h 6"/>
                <a:gd name="T4" fmla="*/ 864 w 8"/>
                <a:gd name="T5" fmla="*/ 216 h 6"/>
                <a:gd name="T6" fmla="*/ 1080 w 8"/>
                <a:gd name="T7" fmla="*/ 216 h 6"/>
                <a:gd name="T8" fmla="*/ 1728 w 8"/>
                <a:gd name="T9" fmla="*/ 648 h 6"/>
                <a:gd name="T10" fmla="*/ 1728 w 8"/>
                <a:gd name="T11" fmla="*/ 864 h 6"/>
                <a:gd name="T12" fmla="*/ 1512 w 8"/>
                <a:gd name="T13" fmla="*/ 1080 h 6"/>
                <a:gd name="T14" fmla="*/ 1512 w 8"/>
                <a:gd name="T15" fmla="*/ 1296 h 6"/>
                <a:gd name="T16" fmla="*/ 1296 w 8"/>
                <a:gd name="T17" fmla="*/ 1296 h 6"/>
                <a:gd name="T18" fmla="*/ 1080 w 8"/>
                <a:gd name="T19" fmla="*/ 1080 h 6"/>
                <a:gd name="T20" fmla="*/ 864 w 8"/>
                <a:gd name="T21" fmla="*/ 648 h 6"/>
                <a:gd name="T22" fmla="*/ 648 w 8"/>
                <a:gd name="T23" fmla="*/ 648 h 6"/>
                <a:gd name="T24" fmla="*/ 432 w 8"/>
                <a:gd name="T25" fmla="*/ 648 h 6"/>
                <a:gd name="T26" fmla="*/ 0 w 8"/>
                <a:gd name="T27" fmla="*/ 432 h 6"/>
                <a:gd name="T28" fmla="*/ 0 w 8"/>
                <a:gd name="T29" fmla="*/ 0 h 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6"/>
                <a:gd name="T47" fmla="*/ 8 w 8"/>
                <a:gd name="T48" fmla="*/ 6 h 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6">
                  <a:moveTo>
                    <a:pt x="0" y="0"/>
                  </a:moveTo>
                  <a:lnTo>
                    <a:pt x="3" y="1"/>
                  </a:lnTo>
                  <a:lnTo>
                    <a:pt x="4" y="1"/>
                  </a:lnTo>
                  <a:lnTo>
                    <a:pt x="5" y="1"/>
                  </a:lnTo>
                  <a:lnTo>
                    <a:pt x="8" y="3"/>
                  </a:lnTo>
                  <a:lnTo>
                    <a:pt x="8" y="4"/>
                  </a:lnTo>
                  <a:lnTo>
                    <a:pt x="7" y="5"/>
                  </a:lnTo>
                  <a:lnTo>
                    <a:pt x="7" y="6"/>
                  </a:lnTo>
                  <a:lnTo>
                    <a:pt x="6" y="6"/>
                  </a:lnTo>
                  <a:lnTo>
                    <a:pt x="5" y="5"/>
                  </a:lnTo>
                  <a:lnTo>
                    <a:pt x="4" y="3"/>
                  </a:lnTo>
                  <a:lnTo>
                    <a:pt x="3" y="3"/>
                  </a:lnTo>
                  <a:lnTo>
                    <a:pt x="2" y="3"/>
                  </a:lnTo>
                  <a:lnTo>
                    <a:pt x="0" y="2"/>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93" name="Freeform 1569"/>
            <p:cNvSpPr>
              <a:spLocks/>
            </p:cNvSpPr>
            <p:nvPr/>
          </p:nvSpPr>
          <p:spPr bwMode="auto">
            <a:xfrm>
              <a:off x="1813" y="2712"/>
              <a:ext cx="78" cy="30"/>
            </a:xfrm>
            <a:custGeom>
              <a:avLst/>
              <a:gdLst>
                <a:gd name="T0" fmla="*/ 2808 w 13"/>
                <a:gd name="T1" fmla="*/ 648 h 5"/>
                <a:gd name="T2" fmla="*/ 2592 w 13"/>
                <a:gd name="T3" fmla="*/ 1080 h 5"/>
                <a:gd name="T4" fmla="*/ 2376 w 13"/>
                <a:gd name="T5" fmla="*/ 1080 h 5"/>
                <a:gd name="T6" fmla="*/ 2160 w 13"/>
                <a:gd name="T7" fmla="*/ 864 h 5"/>
                <a:gd name="T8" fmla="*/ 2160 w 13"/>
                <a:gd name="T9" fmla="*/ 432 h 5"/>
                <a:gd name="T10" fmla="*/ 1728 w 13"/>
                <a:gd name="T11" fmla="*/ 216 h 5"/>
                <a:gd name="T12" fmla="*/ 1512 w 13"/>
                <a:gd name="T13" fmla="*/ 432 h 5"/>
                <a:gd name="T14" fmla="*/ 1296 w 13"/>
                <a:gd name="T15" fmla="*/ 432 h 5"/>
                <a:gd name="T16" fmla="*/ 1296 w 13"/>
                <a:gd name="T17" fmla="*/ 648 h 5"/>
                <a:gd name="T18" fmla="*/ 1296 w 13"/>
                <a:gd name="T19" fmla="*/ 864 h 5"/>
                <a:gd name="T20" fmla="*/ 864 w 13"/>
                <a:gd name="T21" fmla="*/ 1080 h 5"/>
                <a:gd name="T22" fmla="*/ 864 w 13"/>
                <a:gd name="T23" fmla="*/ 864 h 5"/>
                <a:gd name="T24" fmla="*/ 432 w 13"/>
                <a:gd name="T25" fmla="*/ 864 h 5"/>
                <a:gd name="T26" fmla="*/ 432 w 13"/>
                <a:gd name="T27" fmla="*/ 648 h 5"/>
                <a:gd name="T28" fmla="*/ 0 w 13"/>
                <a:gd name="T29" fmla="*/ 432 h 5"/>
                <a:gd name="T30" fmla="*/ 0 w 13"/>
                <a:gd name="T31" fmla="*/ 216 h 5"/>
                <a:gd name="T32" fmla="*/ 216 w 13"/>
                <a:gd name="T33" fmla="*/ 0 h 5"/>
                <a:gd name="T34" fmla="*/ 648 w 13"/>
                <a:gd name="T35" fmla="*/ 432 h 5"/>
                <a:gd name="T36" fmla="*/ 864 w 13"/>
                <a:gd name="T37" fmla="*/ 432 h 5"/>
                <a:gd name="T38" fmla="*/ 1296 w 13"/>
                <a:gd name="T39" fmla="*/ 216 h 5"/>
                <a:gd name="T40" fmla="*/ 1512 w 13"/>
                <a:gd name="T41" fmla="*/ 0 h 5"/>
                <a:gd name="T42" fmla="*/ 1944 w 13"/>
                <a:gd name="T43" fmla="*/ 0 h 5"/>
                <a:gd name="T44" fmla="*/ 2376 w 13"/>
                <a:gd name="T45" fmla="*/ 432 h 5"/>
                <a:gd name="T46" fmla="*/ 2592 w 13"/>
                <a:gd name="T47" fmla="*/ 648 h 5"/>
                <a:gd name="T48" fmla="*/ 2808 w 13"/>
                <a:gd name="T49" fmla="*/ 648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5"/>
                <a:gd name="T77" fmla="*/ 13 w 13"/>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5">
                  <a:moveTo>
                    <a:pt x="13" y="3"/>
                  </a:moveTo>
                  <a:lnTo>
                    <a:pt x="12" y="5"/>
                  </a:lnTo>
                  <a:lnTo>
                    <a:pt x="11" y="5"/>
                  </a:lnTo>
                  <a:lnTo>
                    <a:pt x="10" y="4"/>
                  </a:lnTo>
                  <a:lnTo>
                    <a:pt x="10" y="2"/>
                  </a:lnTo>
                  <a:lnTo>
                    <a:pt x="8" y="1"/>
                  </a:lnTo>
                  <a:lnTo>
                    <a:pt x="7" y="2"/>
                  </a:lnTo>
                  <a:lnTo>
                    <a:pt x="6" y="2"/>
                  </a:lnTo>
                  <a:lnTo>
                    <a:pt x="6" y="3"/>
                  </a:lnTo>
                  <a:lnTo>
                    <a:pt x="6" y="4"/>
                  </a:lnTo>
                  <a:lnTo>
                    <a:pt x="4" y="5"/>
                  </a:lnTo>
                  <a:lnTo>
                    <a:pt x="4" y="4"/>
                  </a:lnTo>
                  <a:lnTo>
                    <a:pt x="2" y="4"/>
                  </a:lnTo>
                  <a:lnTo>
                    <a:pt x="2" y="3"/>
                  </a:lnTo>
                  <a:lnTo>
                    <a:pt x="0" y="2"/>
                  </a:lnTo>
                  <a:lnTo>
                    <a:pt x="0" y="1"/>
                  </a:lnTo>
                  <a:lnTo>
                    <a:pt x="1" y="0"/>
                  </a:lnTo>
                  <a:lnTo>
                    <a:pt x="3" y="2"/>
                  </a:lnTo>
                  <a:lnTo>
                    <a:pt x="4" y="2"/>
                  </a:lnTo>
                  <a:lnTo>
                    <a:pt x="6" y="1"/>
                  </a:lnTo>
                  <a:lnTo>
                    <a:pt x="7" y="0"/>
                  </a:lnTo>
                  <a:lnTo>
                    <a:pt x="9" y="0"/>
                  </a:lnTo>
                  <a:lnTo>
                    <a:pt x="11" y="2"/>
                  </a:lnTo>
                  <a:lnTo>
                    <a:pt x="12" y="3"/>
                  </a:lnTo>
                  <a:lnTo>
                    <a:pt x="13" y="3"/>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94" name="Freeform 1570"/>
            <p:cNvSpPr>
              <a:spLocks/>
            </p:cNvSpPr>
            <p:nvPr/>
          </p:nvSpPr>
          <p:spPr bwMode="auto">
            <a:xfrm>
              <a:off x="1813" y="2712"/>
              <a:ext cx="78" cy="30"/>
            </a:xfrm>
            <a:custGeom>
              <a:avLst/>
              <a:gdLst>
                <a:gd name="T0" fmla="*/ 2808 w 13"/>
                <a:gd name="T1" fmla="*/ 648 h 5"/>
                <a:gd name="T2" fmla="*/ 2592 w 13"/>
                <a:gd name="T3" fmla="*/ 1080 h 5"/>
                <a:gd name="T4" fmla="*/ 2376 w 13"/>
                <a:gd name="T5" fmla="*/ 1080 h 5"/>
                <a:gd name="T6" fmla="*/ 2160 w 13"/>
                <a:gd name="T7" fmla="*/ 864 h 5"/>
                <a:gd name="T8" fmla="*/ 2160 w 13"/>
                <a:gd name="T9" fmla="*/ 432 h 5"/>
                <a:gd name="T10" fmla="*/ 1728 w 13"/>
                <a:gd name="T11" fmla="*/ 216 h 5"/>
                <a:gd name="T12" fmla="*/ 1512 w 13"/>
                <a:gd name="T13" fmla="*/ 432 h 5"/>
                <a:gd name="T14" fmla="*/ 1296 w 13"/>
                <a:gd name="T15" fmla="*/ 432 h 5"/>
                <a:gd name="T16" fmla="*/ 1296 w 13"/>
                <a:gd name="T17" fmla="*/ 648 h 5"/>
                <a:gd name="T18" fmla="*/ 1296 w 13"/>
                <a:gd name="T19" fmla="*/ 864 h 5"/>
                <a:gd name="T20" fmla="*/ 864 w 13"/>
                <a:gd name="T21" fmla="*/ 1080 h 5"/>
                <a:gd name="T22" fmla="*/ 864 w 13"/>
                <a:gd name="T23" fmla="*/ 864 h 5"/>
                <a:gd name="T24" fmla="*/ 432 w 13"/>
                <a:gd name="T25" fmla="*/ 864 h 5"/>
                <a:gd name="T26" fmla="*/ 432 w 13"/>
                <a:gd name="T27" fmla="*/ 648 h 5"/>
                <a:gd name="T28" fmla="*/ 0 w 13"/>
                <a:gd name="T29" fmla="*/ 432 h 5"/>
                <a:gd name="T30" fmla="*/ 0 w 13"/>
                <a:gd name="T31" fmla="*/ 216 h 5"/>
                <a:gd name="T32" fmla="*/ 216 w 13"/>
                <a:gd name="T33" fmla="*/ 0 h 5"/>
                <a:gd name="T34" fmla="*/ 648 w 13"/>
                <a:gd name="T35" fmla="*/ 432 h 5"/>
                <a:gd name="T36" fmla="*/ 864 w 13"/>
                <a:gd name="T37" fmla="*/ 432 h 5"/>
                <a:gd name="T38" fmla="*/ 1296 w 13"/>
                <a:gd name="T39" fmla="*/ 216 h 5"/>
                <a:gd name="T40" fmla="*/ 1512 w 13"/>
                <a:gd name="T41" fmla="*/ 0 h 5"/>
                <a:gd name="T42" fmla="*/ 1944 w 13"/>
                <a:gd name="T43" fmla="*/ 0 h 5"/>
                <a:gd name="T44" fmla="*/ 2376 w 13"/>
                <a:gd name="T45" fmla="*/ 432 h 5"/>
                <a:gd name="T46" fmla="*/ 2592 w 13"/>
                <a:gd name="T47" fmla="*/ 648 h 5"/>
                <a:gd name="T48" fmla="*/ 2808 w 13"/>
                <a:gd name="T49" fmla="*/ 648 h 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5"/>
                <a:gd name="T77" fmla="*/ 13 w 13"/>
                <a:gd name="T78" fmla="*/ 5 h 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5">
                  <a:moveTo>
                    <a:pt x="13" y="3"/>
                  </a:moveTo>
                  <a:lnTo>
                    <a:pt x="12" y="5"/>
                  </a:lnTo>
                  <a:lnTo>
                    <a:pt x="11" y="5"/>
                  </a:lnTo>
                  <a:lnTo>
                    <a:pt x="10" y="4"/>
                  </a:lnTo>
                  <a:lnTo>
                    <a:pt x="10" y="2"/>
                  </a:lnTo>
                  <a:lnTo>
                    <a:pt x="8" y="1"/>
                  </a:lnTo>
                  <a:lnTo>
                    <a:pt x="7" y="2"/>
                  </a:lnTo>
                  <a:lnTo>
                    <a:pt x="6" y="2"/>
                  </a:lnTo>
                  <a:lnTo>
                    <a:pt x="6" y="3"/>
                  </a:lnTo>
                  <a:lnTo>
                    <a:pt x="6" y="4"/>
                  </a:lnTo>
                  <a:lnTo>
                    <a:pt x="4" y="5"/>
                  </a:lnTo>
                  <a:lnTo>
                    <a:pt x="4" y="4"/>
                  </a:lnTo>
                  <a:lnTo>
                    <a:pt x="2" y="4"/>
                  </a:lnTo>
                  <a:lnTo>
                    <a:pt x="2" y="3"/>
                  </a:lnTo>
                  <a:lnTo>
                    <a:pt x="0" y="2"/>
                  </a:lnTo>
                  <a:lnTo>
                    <a:pt x="0" y="1"/>
                  </a:lnTo>
                  <a:lnTo>
                    <a:pt x="1" y="0"/>
                  </a:lnTo>
                  <a:lnTo>
                    <a:pt x="3" y="2"/>
                  </a:lnTo>
                  <a:lnTo>
                    <a:pt x="4" y="2"/>
                  </a:lnTo>
                  <a:lnTo>
                    <a:pt x="6" y="1"/>
                  </a:lnTo>
                  <a:lnTo>
                    <a:pt x="7" y="0"/>
                  </a:lnTo>
                  <a:lnTo>
                    <a:pt x="9" y="0"/>
                  </a:lnTo>
                  <a:lnTo>
                    <a:pt x="11" y="2"/>
                  </a:lnTo>
                  <a:lnTo>
                    <a:pt x="12" y="3"/>
                  </a:lnTo>
                  <a:lnTo>
                    <a:pt x="13" y="3"/>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95" name="Freeform 1571"/>
            <p:cNvSpPr>
              <a:spLocks/>
            </p:cNvSpPr>
            <p:nvPr/>
          </p:nvSpPr>
          <p:spPr bwMode="auto">
            <a:xfrm>
              <a:off x="1861" y="2670"/>
              <a:ext cx="168" cy="222"/>
            </a:xfrm>
            <a:custGeom>
              <a:avLst/>
              <a:gdLst>
                <a:gd name="T0" fmla="*/ 4104 w 28"/>
                <a:gd name="T1" fmla="*/ 7992 h 37"/>
                <a:gd name="T2" fmla="*/ 3888 w 28"/>
                <a:gd name="T3" fmla="*/ 7344 h 37"/>
                <a:gd name="T4" fmla="*/ 1944 w 28"/>
                <a:gd name="T5" fmla="*/ 6264 h 37"/>
                <a:gd name="T6" fmla="*/ 1296 w 28"/>
                <a:gd name="T7" fmla="*/ 6264 h 37"/>
                <a:gd name="T8" fmla="*/ 648 w 28"/>
                <a:gd name="T9" fmla="*/ 6264 h 37"/>
                <a:gd name="T10" fmla="*/ 432 w 28"/>
                <a:gd name="T11" fmla="*/ 6048 h 37"/>
                <a:gd name="T12" fmla="*/ 0 w 28"/>
                <a:gd name="T13" fmla="*/ 5616 h 37"/>
                <a:gd name="T14" fmla="*/ 216 w 28"/>
                <a:gd name="T15" fmla="*/ 4968 h 37"/>
                <a:gd name="T16" fmla="*/ 648 w 28"/>
                <a:gd name="T17" fmla="*/ 4752 h 37"/>
                <a:gd name="T18" fmla="*/ 864 w 28"/>
                <a:gd name="T19" fmla="*/ 4320 h 37"/>
                <a:gd name="T20" fmla="*/ 864 w 28"/>
                <a:gd name="T21" fmla="*/ 3456 h 37"/>
                <a:gd name="T22" fmla="*/ 648 w 28"/>
                <a:gd name="T23" fmla="*/ 2592 h 37"/>
                <a:gd name="T24" fmla="*/ 1080 w 28"/>
                <a:gd name="T25" fmla="*/ 2160 h 37"/>
                <a:gd name="T26" fmla="*/ 1296 w 28"/>
                <a:gd name="T27" fmla="*/ 1944 h 37"/>
                <a:gd name="T28" fmla="*/ 1512 w 28"/>
                <a:gd name="T29" fmla="*/ 1296 h 37"/>
                <a:gd name="T30" fmla="*/ 1728 w 28"/>
                <a:gd name="T31" fmla="*/ 864 h 37"/>
                <a:gd name="T32" fmla="*/ 2160 w 28"/>
                <a:gd name="T33" fmla="*/ 864 h 37"/>
                <a:gd name="T34" fmla="*/ 3240 w 28"/>
                <a:gd name="T35" fmla="*/ 216 h 37"/>
                <a:gd name="T36" fmla="*/ 3672 w 28"/>
                <a:gd name="T37" fmla="*/ 0 h 37"/>
                <a:gd name="T38" fmla="*/ 3888 w 28"/>
                <a:gd name="T39" fmla="*/ 216 h 37"/>
                <a:gd name="T40" fmla="*/ 3024 w 28"/>
                <a:gd name="T41" fmla="*/ 864 h 37"/>
                <a:gd name="T42" fmla="*/ 3024 w 28"/>
                <a:gd name="T43" fmla="*/ 1728 h 37"/>
                <a:gd name="T44" fmla="*/ 3240 w 28"/>
                <a:gd name="T45" fmla="*/ 2376 h 37"/>
                <a:gd name="T46" fmla="*/ 4536 w 28"/>
                <a:gd name="T47" fmla="*/ 2808 h 37"/>
                <a:gd name="T48" fmla="*/ 5400 w 28"/>
                <a:gd name="T49" fmla="*/ 3024 h 37"/>
                <a:gd name="T50" fmla="*/ 5616 w 28"/>
                <a:gd name="T51" fmla="*/ 3888 h 37"/>
                <a:gd name="T52" fmla="*/ 5616 w 28"/>
                <a:gd name="T53" fmla="*/ 4536 h 37"/>
                <a:gd name="T54" fmla="*/ 5832 w 28"/>
                <a:gd name="T55" fmla="*/ 4968 h 37"/>
                <a:gd name="T56" fmla="*/ 5832 w 28"/>
                <a:gd name="T57" fmla="*/ 5616 h 37"/>
                <a:gd name="T58" fmla="*/ 5400 w 28"/>
                <a:gd name="T59" fmla="*/ 5184 h 37"/>
                <a:gd name="T60" fmla="*/ 4536 w 28"/>
                <a:gd name="T61" fmla="*/ 5616 h 37"/>
                <a:gd name="T62" fmla="*/ 4752 w 28"/>
                <a:gd name="T63" fmla="*/ 6048 h 37"/>
                <a:gd name="T64" fmla="*/ 4536 w 28"/>
                <a:gd name="T65" fmla="*/ 6480 h 37"/>
                <a:gd name="T66" fmla="*/ 4536 w 28"/>
                <a:gd name="T67" fmla="*/ 7992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37"/>
                <a:gd name="T104" fmla="*/ 28 w 2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37">
                  <a:moveTo>
                    <a:pt x="21" y="37"/>
                  </a:moveTo>
                  <a:lnTo>
                    <a:pt x="19" y="37"/>
                  </a:lnTo>
                  <a:lnTo>
                    <a:pt x="20" y="35"/>
                  </a:lnTo>
                  <a:lnTo>
                    <a:pt x="18" y="34"/>
                  </a:lnTo>
                  <a:lnTo>
                    <a:pt x="13" y="34"/>
                  </a:lnTo>
                  <a:lnTo>
                    <a:pt x="9" y="29"/>
                  </a:lnTo>
                  <a:lnTo>
                    <a:pt x="7" y="29"/>
                  </a:lnTo>
                  <a:lnTo>
                    <a:pt x="6" y="29"/>
                  </a:lnTo>
                  <a:lnTo>
                    <a:pt x="5" y="29"/>
                  </a:lnTo>
                  <a:lnTo>
                    <a:pt x="3" y="29"/>
                  </a:lnTo>
                  <a:lnTo>
                    <a:pt x="2" y="28"/>
                  </a:lnTo>
                  <a:lnTo>
                    <a:pt x="2" y="27"/>
                  </a:lnTo>
                  <a:lnTo>
                    <a:pt x="0" y="26"/>
                  </a:lnTo>
                  <a:lnTo>
                    <a:pt x="0" y="24"/>
                  </a:lnTo>
                  <a:lnTo>
                    <a:pt x="1" y="23"/>
                  </a:lnTo>
                  <a:lnTo>
                    <a:pt x="3" y="22"/>
                  </a:lnTo>
                  <a:lnTo>
                    <a:pt x="3" y="21"/>
                  </a:lnTo>
                  <a:lnTo>
                    <a:pt x="4" y="20"/>
                  </a:lnTo>
                  <a:lnTo>
                    <a:pt x="4" y="18"/>
                  </a:lnTo>
                  <a:lnTo>
                    <a:pt x="4" y="16"/>
                  </a:lnTo>
                  <a:lnTo>
                    <a:pt x="4" y="13"/>
                  </a:lnTo>
                  <a:lnTo>
                    <a:pt x="3" y="12"/>
                  </a:lnTo>
                  <a:lnTo>
                    <a:pt x="4" y="12"/>
                  </a:lnTo>
                  <a:lnTo>
                    <a:pt x="5" y="10"/>
                  </a:lnTo>
                  <a:lnTo>
                    <a:pt x="6" y="10"/>
                  </a:lnTo>
                  <a:lnTo>
                    <a:pt x="6" y="9"/>
                  </a:lnTo>
                  <a:lnTo>
                    <a:pt x="7" y="7"/>
                  </a:lnTo>
                  <a:lnTo>
                    <a:pt x="7" y="6"/>
                  </a:lnTo>
                  <a:lnTo>
                    <a:pt x="8" y="6"/>
                  </a:lnTo>
                  <a:lnTo>
                    <a:pt x="8" y="4"/>
                  </a:lnTo>
                  <a:lnTo>
                    <a:pt x="9" y="3"/>
                  </a:lnTo>
                  <a:lnTo>
                    <a:pt x="10" y="4"/>
                  </a:lnTo>
                  <a:lnTo>
                    <a:pt x="11" y="3"/>
                  </a:lnTo>
                  <a:lnTo>
                    <a:pt x="15" y="1"/>
                  </a:lnTo>
                  <a:lnTo>
                    <a:pt x="16" y="0"/>
                  </a:lnTo>
                  <a:lnTo>
                    <a:pt x="17" y="0"/>
                  </a:lnTo>
                  <a:lnTo>
                    <a:pt x="18" y="1"/>
                  </a:lnTo>
                  <a:lnTo>
                    <a:pt x="16" y="2"/>
                  </a:lnTo>
                  <a:lnTo>
                    <a:pt x="14" y="4"/>
                  </a:lnTo>
                  <a:lnTo>
                    <a:pt x="13" y="7"/>
                  </a:lnTo>
                  <a:lnTo>
                    <a:pt x="14" y="8"/>
                  </a:lnTo>
                  <a:lnTo>
                    <a:pt x="15" y="10"/>
                  </a:lnTo>
                  <a:lnTo>
                    <a:pt x="15" y="11"/>
                  </a:lnTo>
                  <a:lnTo>
                    <a:pt x="16" y="12"/>
                  </a:lnTo>
                  <a:lnTo>
                    <a:pt x="21" y="13"/>
                  </a:lnTo>
                  <a:lnTo>
                    <a:pt x="22" y="14"/>
                  </a:lnTo>
                  <a:lnTo>
                    <a:pt x="25" y="14"/>
                  </a:lnTo>
                  <a:lnTo>
                    <a:pt x="26" y="15"/>
                  </a:lnTo>
                  <a:lnTo>
                    <a:pt x="26" y="18"/>
                  </a:lnTo>
                  <a:lnTo>
                    <a:pt x="25" y="19"/>
                  </a:lnTo>
                  <a:lnTo>
                    <a:pt x="26" y="21"/>
                  </a:lnTo>
                  <a:lnTo>
                    <a:pt x="26" y="22"/>
                  </a:lnTo>
                  <a:lnTo>
                    <a:pt x="27" y="23"/>
                  </a:lnTo>
                  <a:lnTo>
                    <a:pt x="28" y="24"/>
                  </a:lnTo>
                  <a:lnTo>
                    <a:pt x="27" y="26"/>
                  </a:lnTo>
                  <a:lnTo>
                    <a:pt x="26" y="26"/>
                  </a:lnTo>
                  <a:lnTo>
                    <a:pt x="25" y="24"/>
                  </a:lnTo>
                  <a:lnTo>
                    <a:pt x="21" y="25"/>
                  </a:lnTo>
                  <a:lnTo>
                    <a:pt x="21" y="26"/>
                  </a:lnTo>
                  <a:lnTo>
                    <a:pt x="22" y="27"/>
                  </a:lnTo>
                  <a:lnTo>
                    <a:pt x="22" y="28"/>
                  </a:lnTo>
                  <a:lnTo>
                    <a:pt x="21" y="28"/>
                  </a:lnTo>
                  <a:lnTo>
                    <a:pt x="21" y="30"/>
                  </a:lnTo>
                  <a:lnTo>
                    <a:pt x="22" y="31"/>
                  </a:lnTo>
                  <a:lnTo>
                    <a:pt x="21" y="3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96" name="Freeform 1572"/>
            <p:cNvSpPr>
              <a:spLocks/>
            </p:cNvSpPr>
            <p:nvPr/>
          </p:nvSpPr>
          <p:spPr bwMode="auto">
            <a:xfrm>
              <a:off x="1861" y="2670"/>
              <a:ext cx="168" cy="222"/>
            </a:xfrm>
            <a:custGeom>
              <a:avLst/>
              <a:gdLst>
                <a:gd name="T0" fmla="*/ 4104 w 28"/>
                <a:gd name="T1" fmla="*/ 7992 h 37"/>
                <a:gd name="T2" fmla="*/ 3888 w 28"/>
                <a:gd name="T3" fmla="*/ 7344 h 37"/>
                <a:gd name="T4" fmla="*/ 1944 w 28"/>
                <a:gd name="T5" fmla="*/ 6264 h 37"/>
                <a:gd name="T6" fmla="*/ 1296 w 28"/>
                <a:gd name="T7" fmla="*/ 6264 h 37"/>
                <a:gd name="T8" fmla="*/ 648 w 28"/>
                <a:gd name="T9" fmla="*/ 6264 h 37"/>
                <a:gd name="T10" fmla="*/ 432 w 28"/>
                <a:gd name="T11" fmla="*/ 6048 h 37"/>
                <a:gd name="T12" fmla="*/ 0 w 28"/>
                <a:gd name="T13" fmla="*/ 5616 h 37"/>
                <a:gd name="T14" fmla="*/ 216 w 28"/>
                <a:gd name="T15" fmla="*/ 4968 h 37"/>
                <a:gd name="T16" fmla="*/ 648 w 28"/>
                <a:gd name="T17" fmla="*/ 4752 h 37"/>
                <a:gd name="T18" fmla="*/ 864 w 28"/>
                <a:gd name="T19" fmla="*/ 4320 h 37"/>
                <a:gd name="T20" fmla="*/ 864 w 28"/>
                <a:gd name="T21" fmla="*/ 3456 h 37"/>
                <a:gd name="T22" fmla="*/ 648 w 28"/>
                <a:gd name="T23" fmla="*/ 2592 h 37"/>
                <a:gd name="T24" fmla="*/ 1080 w 28"/>
                <a:gd name="T25" fmla="*/ 2160 h 37"/>
                <a:gd name="T26" fmla="*/ 1296 w 28"/>
                <a:gd name="T27" fmla="*/ 1944 h 37"/>
                <a:gd name="T28" fmla="*/ 1512 w 28"/>
                <a:gd name="T29" fmla="*/ 1296 h 37"/>
                <a:gd name="T30" fmla="*/ 1728 w 28"/>
                <a:gd name="T31" fmla="*/ 864 h 37"/>
                <a:gd name="T32" fmla="*/ 2160 w 28"/>
                <a:gd name="T33" fmla="*/ 864 h 37"/>
                <a:gd name="T34" fmla="*/ 3240 w 28"/>
                <a:gd name="T35" fmla="*/ 216 h 37"/>
                <a:gd name="T36" fmla="*/ 3672 w 28"/>
                <a:gd name="T37" fmla="*/ 0 h 37"/>
                <a:gd name="T38" fmla="*/ 3888 w 28"/>
                <a:gd name="T39" fmla="*/ 216 h 37"/>
                <a:gd name="T40" fmla="*/ 3024 w 28"/>
                <a:gd name="T41" fmla="*/ 864 h 37"/>
                <a:gd name="T42" fmla="*/ 3024 w 28"/>
                <a:gd name="T43" fmla="*/ 1728 h 37"/>
                <a:gd name="T44" fmla="*/ 3240 w 28"/>
                <a:gd name="T45" fmla="*/ 2376 h 37"/>
                <a:gd name="T46" fmla="*/ 4536 w 28"/>
                <a:gd name="T47" fmla="*/ 2808 h 37"/>
                <a:gd name="T48" fmla="*/ 5400 w 28"/>
                <a:gd name="T49" fmla="*/ 3024 h 37"/>
                <a:gd name="T50" fmla="*/ 5616 w 28"/>
                <a:gd name="T51" fmla="*/ 3888 h 37"/>
                <a:gd name="T52" fmla="*/ 5616 w 28"/>
                <a:gd name="T53" fmla="*/ 4536 h 37"/>
                <a:gd name="T54" fmla="*/ 5832 w 28"/>
                <a:gd name="T55" fmla="*/ 4968 h 37"/>
                <a:gd name="T56" fmla="*/ 5832 w 28"/>
                <a:gd name="T57" fmla="*/ 5616 h 37"/>
                <a:gd name="T58" fmla="*/ 5400 w 28"/>
                <a:gd name="T59" fmla="*/ 5184 h 37"/>
                <a:gd name="T60" fmla="*/ 4536 w 28"/>
                <a:gd name="T61" fmla="*/ 5616 h 37"/>
                <a:gd name="T62" fmla="*/ 4752 w 28"/>
                <a:gd name="T63" fmla="*/ 6048 h 37"/>
                <a:gd name="T64" fmla="*/ 4536 w 28"/>
                <a:gd name="T65" fmla="*/ 6480 h 37"/>
                <a:gd name="T66" fmla="*/ 4536 w 28"/>
                <a:gd name="T67" fmla="*/ 7992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37"/>
                <a:gd name="T104" fmla="*/ 28 w 2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37">
                  <a:moveTo>
                    <a:pt x="21" y="37"/>
                  </a:moveTo>
                  <a:lnTo>
                    <a:pt x="19" y="37"/>
                  </a:lnTo>
                  <a:lnTo>
                    <a:pt x="20" y="35"/>
                  </a:lnTo>
                  <a:lnTo>
                    <a:pt x="18" y="34"/>
                  </a:lnTo>
                  <a:lnTo>
                    <a:pt x="13" y="34"/>
                  </a:lnTo>
                  <a:lnTo>
                    <a:pt x="9" y="29"/>
                  </a:lnTo>
                  <a:lnTo>
                    <a:pt x="7" y="29"/>
                  </a:lnTo>
                  <a:lnTo>
                    <a:pt x="6" y="29"/>
                  </a:lnTo>
                  <a:lnTo>
                    <a:pt x="5" y="29"/>
                  </a:lnTo>
                  <a:lnTo>
                    <a:pt x="3" y="29"/>
                  </a:lnTo>
                  <a:lnTo>
                    <a:pt x="2" y="28"/>
                  </a:lnTo>
                  <a:lnTo>
                    <a:pt x="2" y="27"/>
                  </a:lnTo>
                  <a:lnTo>
                    <a:pt x="0" y="26"/>
                  </a:lnTo>
                  <a:lnTo>
                    <a:pt x="0" y="24"/>
                  </a:lnTo>
                  <a:lnTo>
                    <a:pt x="1" y="23"/>
                  </a:lnTo>
                  <a:lnTo>
                    <a:pt x="3" y="22"/>
                  </a:lnTo>
                  <a:lnTo>
                    <a:pt x="3" y="21"/>
                  </a:lnTo>
                  <a:lnTo>
                    <a:pt x="4" y="20"/>
                  </a:lnTo>
                  <a:lnTo>
                    <a:pt x="4" y="18"/>
                  </a:lnTo>
                  <a:lnTo>
                    <a:pt x="4" y="16"/>
                  </a:lnTo>
                  <a:lnTo>
                    <a:pt x="4" y="13"/>
                  </a:lnTo>
                  <a:lnTo>
                    <a:pt x="3" y="12"/>
                  </a:lnTo>
                  <a:lnTo>
                    <a:pt x="4" y="12"/>
                  </a:lnTo>
                  <a:lnTo>
                    <a:pt x="5" y="10"/>
                  </a:lnTo>
                  <a:lnTo>
                    <a:pt x="6" y="10"/>
                  </a:lnTo>
                  <a:lnTo>
                    <a:pt x="6" y="9"/>
                  </a:lnTo>
                  <a:lnTo>
                    <a:pt x="7" y="7"/>
                  </a:lnTo>
                  <a:lnTo>
                    <a:pt x="7" y="6"/>
                  </a:lnTo>
                  <a:lnTo>
                    <a:pt x="8" y="6"/>
                  </a:lnTo>
                  <a:lnTo>
                    <a:pt x="8" y="4"/>
                  </a:lnTo>
                  <a:lnTo>
                    <a:pt x="9" y="3"/>
                  </a:lnTo>
                  <a:lnTo>
                    <a:pt x="10" y="4"/>
                  </a:lnTo>
                  <a:lnTo>
                    <a:pt x="11" y="3"/>
                  </a:lnTo>
                  <a:lnTo>
                    <a:pt x="15" y="1"/>
                  </a:lnTo>
                  <a:lnTo>
                    <a:pt x="16" y="0"/>
                  </a:lnTo>
                  <a:lnTo>
                    <a:pt x="17" y="0"/>
                  </a:lnTo>
                  <a:lnTo>
                    <a:pt x="18" y="1"/>
                  </a:lnTo>
                  <a:lnTo>
                    <a:pt x="16" y="2"/>
                  </a:lnTo>
                  <a:lnTo>
                    <a:pt x="14" y="4"/>
                  </a:lnTo>
                  <a:lnTo>
                    <a:pt x="13" y="7"/>
                  </a:lnTo>
                  <a:lnTo>
                    <a:pt x="14" y="8"/>
                  </a:lnTo>
                  <a:lnTo>
                    <a:pt x="15" y="10"/>
                  </a:lnTo>
                  <a:lnTo>
                    <a:pt x="15" y="11"/>
                  </a:lnTo>
                  <a:lnTo>
                    <a:pt x="16" y="12"/>
                  </a:lnTo>
                  <a:lnTo>
                    <a:pt x="21" y="13"/>
                  </a:lnTo>
                  <a:lnTo>
                    <a:pt x="22" y="14"/>
                  </a:lnTo>
                  <a:lnTo>
                    <a:pt x="25" y="14"/>
                  </a:lnTo>
                  <a:lnTo>
                    <a:pt x="26" y="15"/>
                  </a:lnTo>
                  <a:lnTo>
                    <a:pt x="26" y="18"/>
                  </a:lnTo>
                  <a:lnTo>
                    <a:pt x="25" y="19"/>
                  </a:lnTo>
                  <a:lnTo>
                    <a:pt x="26" y="21"/>
                  </a:lnTo>
                  <a:lnTo>
                    <a:pt x="26" y="22"/>
                  </a:lnTo>
                  <a:lnTo>
                    <a:pt x="27" y="23"/>
                  </a:lnTo>
                  <a:lnTo>
                    <a:pt x="28" y="24"/>
                  </a:lnTo>
                  <a:lnTo>
                    <a:pt x="27" y="26"/>
                  </a:lnTo>
                  <a:lnTo>
                    <a:pt x="26" y="26"/>
                  </a:lnTo>
                  <a:lnTo>
                    <a:pt x="25" y="24"/>
                  </a:lnTo>
                  <a:lnTo>
                    <a:pt x="21" y="25"/>
                  </a:lnTo>
                  <a:lnTo>
                    <a:pt x="21" y="26"/>
                  </a:lnTo>
                  <a:lnTo>
                    <a:pt x="22" y="27"/>
                  </a:lnTo>
                  <a:lnTo>
                    <a:pt x="22" y="28"/>
                  </a:lnTo>
                  <a:lnTo>
                    <a:pt x="21" y="28"/>
                  </a:lnTo>
                  <a:lnTo>
                    <a:pt x="21" y="30"/>
                  </a:lnTo>
                  <a:lnTo>
                    <a:pt x="22" y="31"/>
                  </a:lnTo>
                  <a:lnTo>
                    <a:pt x="21" y="37"/>
                  </a:lnTo>
                  <a:close/>
                </a:path>
              </a:pathLst>
            </a:custGeom>
            <a:solidFill>
              <a:srgbClr val="00B0F0"/>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97" name="Freeform 1573"/>
            <p:cNvSpPr>
              <a:spLocks/>
            </p:cNvSpPr>
            <p:nvPr/>
          </p:nvSpPr>
          <p:spPr bwMode="auto">
            <a:xfrm>
              <a:off x="1939" y="2670"/>
              <a:ext cx="186" cy="162"/>
            </a:xfrm>
            <a:custGeom>
              <a:avLst/>
              <a:gdLst>
                <a:gd name="T0" fmla="*/ 3240 w 31"/>
                <a:gd name="T1" fmla="*/ 5184 h 27"/>
                <a:gd name="T2" fmla="*/ 2808 w 31"/>
                <a:gd name="T3" fmla="*/ 4752 h 27"/>
                <a:gd name="T4" fmla="*/ 2592 w 31"/>
                <a:gd name="T5" fmla="*/ 4104 h 27"/>
                <a:gd name="T6" fmla="*/ 2808 w 31"/>
                <a:gd name="T7" fmla="*/ 3240 h 27"/>
                <a:gd name="T8" fmla="*/ 1944 w 31"/>
                <a:gd name="T9" fmla="*/ 3024 h 27"/>
                <a:gd name="T10" fmla="*/ 648 w 31"/>
                <a:gd name="T11" fmla="*/ 2592 h 27"/>
                <a:gd name="T12" fmla="*/ 432 w 31"/>
                <a:gd name="T13" fmla="*/ 2160 h 27"/>
                <a:gd name="T14" fmla="*/ 0 w 31"/>
                <a:gd name="T15" fmla="*/ 1512 h 27"/>
                <a:gd name="T16" fmla="*/ 648 w 31"/>
                <a:gd name="T17" fmla="*/ 432 h 27"/>
                <a:gd name="T18" fmla="*/ 864 w 31"/>
                <a:gd name="T19" fmla="*/ 216 h 27"/>
                <a:gd name="T20" fmla="*/ 1080 w 31"/>
                <a:gd name="T21" fmla="*/ 0 h 27"/>
                <a:gd name="T22" fmla="*/ 1080 w 31"/>
                <a:gd name="T23" fmla="*/ 0 h 27"/>
                <a:gd name="T24" fmla="*/ 1080 w 31"/>
                <a:gd name="T25" fmla="*/ 216 h 27"/>
                <a:gd name="T26" fmla="*/ 1296 w 31"/>
                <a:gd name="T27" fmla="*/ 216 h 27"/>
                <a:gd name="T28" fmla="*/ 1512 w 31"/>
                <a:gd name="T29" fmla="*/ 216 h 27"/>
                <a:gd name="T30" fmla="*/ 1944 w 31"/>
                <a:gd name="T31" fmla="*/ 432 h 27"/>
                <a:gd name="T32" fmla="*/ 2376 w 31"/>
                <a:gd name="T33" fmla="*/ 648 h 27"/>
                <a:gd name="T34" fmla="*/ 3672 w 31"/>
                <a:gd name="T35" fmla="*/ 864 h 27"/>
                <a:gd name="T36" fmla="*/ 4104 w 31"/>
                <a:gd name="T37" fmla="*/ 1080 h 27"/>
                <a:gd name="T38" fmla="*/ 4752 w 31"/>
                <a:gd name="T39" fmla="*/ 864 h 27"/>
                <a:gd name="T40" fmla="*/ 5184 w 31"/>
                <a:gd name="T41" fmla="*/ 864 h 27"/>
                <a:gd name="T42" fmla="*/ 5832 w 31"/>
                <a:gd name="T43" fmla="*/ 1296 h 27"/>
                <a:gd name="T44" fmla="*/ 6480 w 31"/>
                <a:gd name="T45" fmla="*/ 1728 h 27"/>
                <a:gd name="T46" fmla="*/ 6696 w 31"/>
                <a:gd name="T47" fmla="*/ 2376 h 27"/>
                <a:gd name="T48" fmla="*/ 6264 w 31"/>
                <a:gd name="T49" fmla="*/ 2592 h 27"/>
                <a:gd name="T50" fmla="*/ 6480 w 31"/>
                <a:gd name="T51" fmla="*/ 2808 h 27"/>
                <a:gd name="T52" fmla="*/ 6048 w 31"/>
                <a:gd name="T53" fmla="*/ 3240 h 27"/>
                <a:gd name="T54" fmla="*/ 6264 w 31"/>
                <a:gd name="T55" fmla="*/ 3672 h 27"/>
                <a:gd name="T56" fmla="*/ 5400 w 31"/>
                <a:gd name="T57" fmla="*/ 4320 h 27"/>
                <a:gd name="T58" fmla="*/ 4536 w 31"/>
                <a:gd name="T59" fmla="*/ 4104 h 27"/>
                <a:gd name="T60" fmla="*/ 4536 w 31"/>
                <a:gd name="T61" fmla="*/ 4320 h 27"/>
                <a:gd name="T62" fmla="*/ 4968 w 31"/>
                <a:gd name="T63" fmla="*/ 4968 h 27"/>
                <a:gd name="T64" fmla="*/ 4968 w 31"/>
                <a:gd name="T65" fmla="*/ 5400 h 27"/>
                <a:gd name="T66" fmla="*/ 3672 w 31"/>
                <a:gd name="T67" fmla="*/ 5832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27"/>
                <a:gd name="T104" fmla="*/ 31 w 31"/>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27">
                  <a:moveTo>
                    <a:pt x="14" y="26"/>
                  </a:moveTo>
                  <a:lnTo>
                    <a:pt x="15" y="24"/>
                  </a:lnTo>
                  <a:lnTo>
                    <a:pt x="14" y="23"/>
                  </a:lnTo>
                  <a:lnTo>
                    <a:pt x="13" y="22"/>
                  </a:lnTo>
                  <a:lnTo>
                    <a:pt x="13" y="21"/>
                  </a:lnTo>
                  <a:lnTo>
                    <a:pt x="12" y="19"/>
                  </a:lnTo>
                  <a:lnTo>
                    <a:pt x="13" y="18"/>
                  </a:lnTo>
                  <a:lnTo>
                    <a:pt x="13" y="15"/>
                  </a:lnTo>
                  <a:lnTo>
                    <a:pt x="12" y="14"/>
                  </a:lnTo>
                  <a:lnTo>
                    <a:pt x="9" y="14"/>
                  </a:lnTo>
                  <a:lnTo>
                    <a:pt x="8" y="13"/>
                  </a:lnTo>
                  <a:lnTo>
                    <a:pt x="3" y="12"/>
                  </a:lnTo>
                  <a:lnTo>
                    <a:pt x="2" y="11"/>
                  </a:lnTo>
                  <a:lnTo>
                    <a:pt x="2" y="10"/>
                  </a:lnTo>
                  <a:lnTo>
                    <a:pt x="1" y="8"/>
                  </a:lnTo>
                  <a:lnTo>
                    <a:pt x="0" y="7"/>
                  </a:lnTo>
                  <a:lnTo>
                    <a:pt x="1" y="4"/>
                  </a:lnTo>
                  <a:lnTo>
                    <a:pt x="3" y="2"/>
                  </a:lnTo>
                  <a:lnTo>
                    <a:pt x="4" y="1"/>
                  </a:lnTo>
                  <a:lnTo>
                    <a:pt x="5" y="0"/>
                  </a:lnTo>
                  <a:lnTo>
                    <a:pt x="5" y="1"/>
                  </a:lnTo>
                  <a:lnTo>
                    <a:pt x="6" y="1"/>
                  </a:lnTo>
                  <a:lnTo>
                    <a:pt x="7" y="1"/>
                  </a:lnTo>
                  <a:lnTo>
                    <a:pt x="8" y="1"/>
                  </a:lnTo>
                  <a:lnTo>
                    <a:pt x="9" y="2"/>
                  </a:lnTo>
                  <a:lnTo>
                    <a:pt x="10" y="2"/>
                  </a:lnTo>
                  <a:lnTo>
                    <a:pt x="11" y="3"/>
                  </a:lnTo>
                  <a:lnTo>
                    <a:pt x="11" y="4"/>
                  </a:lnTo>
                  <a:lnTo>
                    <a:pt x="17" y="4"/>
                  </a:lnTo>
                  <a:lnTo>
                    <a:pt x="18" y="5"/>
                  </a:lnTo>
                  <a:lnTo>
                    <a:pt x="19" y="5"/>
                  </a:lnTo>
                  <a:lnTo>
                    <a:pt x="20" y="5"/>
                  </a:lnTo>
                  <a:lnTo>
                    <a:pt x="22" y="4"/>
                  </a:lnTo>
                  <a:lnTo>
                    <a:pt x="23" y="4"/>
                  </a:lnTo>
                  <a:lnTo>
                    <a:pt x="24" y="4"/>
                  </a:lnTo>
                  <a:lnTo>
                    <a:pt x="26" y="6"/>
                  </a:lnTo>
                  <a:lnTo>
                    <a:pt x="27" y="6"/>
                  </a:lnTo>
                  <a:lnTo>
                    <a:pt x="29" y="7"/>
                  </a:lnTo>
                  <a:lnTo>
                    <a:pt x="30" y="8"/>
                  </a:lnTo>
                  <a:lnTo>
                    <a:pt x="31" y="9"/>
                  </a:lnTo>
                  <a:lnTo>
                    <a:pt x="31" y="11"/>
                  </a:lnTo>
                  <a:lnTo>
                    <a:pt x="30" y="11"/>
                  </a:lnTo>
                  <a:lnTo>
                    <a:pt x="29" y="12"/>
                  </a:lnTo>
                  <a:lnTo>
                    <a:pt x="30" y="13"/>
                  </a:lnTo>
                  <a:lnTo>
                    <a:pt x="28" y="14"/>
                  </a:lnTo>
                  <a:lnTo>
                    <a:pt x="28" y="15"/>
                  </a:lnTo>
                  <a:lnTo>
                    <a:pt x="28" y="16"/>
                  </a:lnTo>
                  <a:lnTo>
                    <a:pt x="29" y="17"/>
                  </a:lnTo>
                  <a:lnTo>
                    <a:pt x="28" y="19"/>
                  </a:lnTo>
                  <a:lnTo>
                    <a:pt x="25" y="20"/>
                  </a:lnTo>
                  <a:lnTo>
                    <a:pt x="22" y="19"/>
                  </a:lnTo>
                  <a:lnTo>
                    <a:pt x="21" y="19"/>
                  </a:lnTo>
                  <a:lnTo>
                    <a:pt x="20" y="20"/>
                  </a:lnTo>
                  <a:lnTo>
                    <a:pt x="21" y="20"/>
                  </a:lnTo>
                  <a:lnTo>
                    <a:pt x="21" y="23"/>
                  </a:lnTo>
                  <a:lnTo>
                    <a:pt x="23" y="23"/>
                  </a:lnTo>
                  <a:lnTo>
                    <a:pt x="23" y="24"/>
                  </a:lnTo>
                  <a:lnTo>
                    <a:pt x="23" y="25"/>
                  </a:lnTo>
                  <a:lnTo>
                    <a:pt x="18" y="27"/>
                  </a:lnTo>
                  <a:lnTo>
                    <a:pt x="17" y="27"/>
                  </a:lnTo>
                  <a:lnTo>
                    <a:pt x="14" y="26"/>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398" name="Freeform 1574"/>
            <p:cNvSpPr>
              <a:spLocks/>
            </p:cNvSpPr>
            <p:nvPr/>
          </p:nvSpPr>
          <p:spPr bwMode="auto">
            <a:xfrm>
              <a:off x="1939" y="2670"/>
              <a:ext cx="186" cy="162"/>
            </a:xfrm>
            <a:custGeom>
              <a:avLst/>
              <a:gdLst>
                <a:gd name="T0" fmla="*/ 3240 w 31"/>
                <a:gd name="T1" fmla="*/ 5184 h 27"/>
                <a:gd name="T2" fmla="*/ 2808 w 31"/>
                <a:gd name="T3" fmla="*/ 4752 h 27"/>
                <a:gd name="T4" fmla="*/ 2592 w 31"/>
                <a:gd name="T5" fmla="*/ 4104 h 27"/>
                <a:gd name="T6" fmla="*/ 2808 w 31"/>
                <a:gd name="T7" fmla="*/ 3240 h 27"/>
                <a:gd name="T8" fmla="*/ 1944 w 31"/>
                <a:gd name="T9" fmla="*/ 3024 h 27"/>
                <a:gd name="T10" fmla="*/ 648 w 31"/>
                <a:gd name="T11" fmla="*/ 2592 h 27"/>
                <a:gd name="T12" fmla="*/ 432 w 31"/>
                <a:gd name="T13" fmla="*/ 2160 h 27"/>
                <a:gd name="T14" fmla="*/ 0 w 31"/>
                <a:gd name="T15" fmla="*/ 1512 h 27"/>
                <a:gd name="T16" fmla="*/ 648 w 31"/>
                <a:gd name="T17" fmla="*/ 432 h 27"/>
                <a:gd name="T18" fmla="*/ 864 w 31"/>
                <a:gd name="T19" fmla="*/ 216 h 27"/>
                <a:gd name="T20" fmla="*/ 1080 w 31"/>
                <a:gd name="T21" fmla="*/ 0 h 27"/>
                <a:gd name="T22" fmla="*/ 1080 w 31"/>
                <a:gd name="T23" fmla="*/ 0 h 27"/>
                <a:gd name="T24" fmla="*/ 1080 w 31"/>
                <a:gd name="T25" fmla="*/ 216 h 27"/>
                <a:gd name="T26" fmla="*/ 1296 w 31"/>
                <a:gd name="T27" fmla="*/ 216 h 27"/>
                <a:gd name="T28" fmla="*/ 1512 w 31"/>
                <a:gd name="T29" fmla="*/ 216 h 27"/>
                <a:gd name="T30" fmla="*/ 1944 w 31"/>
                <a:gd name="T31" fmla="*/ 432 h 27"/>
                <a:gd name="T32" fmla="*/ 2376 w 31"/>
                <a:gd name="T33" fmla="*/ 648 h 27"/>
                <a:gd name="T34" fmla="*/ 3672 w 31"/>
                <a:gd name="T35" fmla="*/ 864 h 27"/>
                <a:gd name="T36" fmla="*/ 4104 w 31"/>
                <a:gd name="T37" fmla="*/ 1080 h 27"/>
                <a:gd name="T38" fmla="*/ 4752 w 31"/>
                <a:gd name="T39" fmla="*/ 864 h 27"/>
                <a:gd name="T40" fmla="*/ 5184 w 31"/>
                <a:gd name="T41" fmla="*/ 864 h 27"/>
                <a:gd name="T42" fmla="*/ 5832 w 31"/>
                <a:gd name="T43" fmla="*/ 1296 h 27"/>
                <a:gd name="T44" fmla="*/ 6480 w 31"/>
                <a:gd name="T45" fmla="*/ 1728 h 27"/>
                <a:gd name="T46" fmla="*/ 6696 w 31"/>
                <a:gd name="T47" fmla="*/ 2376 h 27"/>
                <a:gd name="T48" fmla="*/ 6264 w 31"/>
                <a:gd name="T49" fmla="*/ 2592 h 27"/>
                <a:gd name="T50" fmla="*/ 6480 w 31"/>
                <a:gd name="T51" fmla="*/ 2808 h 27"/>
                <a:gd name="T52" fmla="*/ 6048 w 31"/>
                <a:gd name="T53" fmla="*/ 3240 h 27"/>
                <a:gd name="T54" fmla="*/ 6264 w 31"/>
                <a:gd name="T55" fmla="*/ 3672 h 27"/>
                <a:gd name="T56" fmla="*/ 5400 w 31"/>
                <a:gd name="T57" fmla="*/ 4320 h 27"/>
                <a:gd name="T58" fmla="*/ 4536 w 31"/>
                <a:gd name="T59" fmla="*/ 4104 h 27"/>
                <a:gd name="T60" fmla="*/ 4536 w 31"/>
                <a:gd name="T61" fmla="*/ 4320 h 27"/>
                <a:gd name="T62" fmla="*/ 4968 w 31"/>
                <a:gd name="T63" fmla="*/ 4968 h 27"/>
                <a:gd name="T64" fmla="*/ 4968 w 31"/>
                <a:gd name="T65" fmla="*/ 5400 h 27"/>
                <a:gd name="T66" fmla="*/ 3672 w 31"/>
                <a:gd name="T67" fmla="*/ 5832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27"/>
                <a:gd name="T104" fmla="*/ 31 w 31"/>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27">
                  <a:moveTo>
                    <a:pt x="14" y="26"/>
                  </a:moveTo>
                  <a:lnTo>
                    <a:pt x="15" y="24"/>
                  </a:lnTo>
                  <a:lnTo>
                    <a:pt x="14" y="23"/>
                  </a:lnTo>
                  <a:lnTo>
                    <a:pt x="13" y="22"/>
                  </a:lnTo>
                  <a:lnTo>
                    <a:pt x="13" y="21"/>
                  </a:lnTo>
                  <a:lnTo>
                    <a:pt x="12" y="19"/>
                  </a:lnTo>
                  <a:lnTo>
                    <a:pt x="13" y="18"/>
                  </a:lnTo>
                  <a:lnTo>
                    <a:pt x="13" y="15"/>
                  </a:lnTo>
                  <a:lnTo>
                    <a:pt x="12" y="14"/>
                  </a:lnTo>
                  <a:lnTo>
                    <a:pt x="9" y="14"/>
                  </a:lnTo>
                  <a:lnTo>
                    <a:pt x="8" y="13"/>
                  </a:lnTo>
                  <a:lnTo>
                    <a:pt x="3" y="12"/>
                  </a:lnTo>
                  <a:lnTo>
                    <a:pt x="2" y="11"/>
                  </a:lnTo>
                  <a:lnTo>
                    <a:pt x="2" y="10"/>
                  </a:lnTo>
                  <a:lnTo>
                    <a:pt x="1" y="8"/>
                  </a:lnTo>
                  <a:lnTo>
                    <a:pt x="0" y="7"/>
                  </a:lnTo>
                  <a:lnTo>
                    <a:pt x="1" y="4"/>
                  </a:lnTo>
                  <a:lnTo>
                    <a:pt x="3" y="2"/>
                  </a:lnTo>
                  <a:lnTo>
                    <a:pt x="4" y="1"/>
                  </a:lnTo>
                  <a:lnTo>
                    <a:pt x="5" y="0"/>
                  </a:lnTo>
                  <a:lnTo>
                    <a:pt x="5" y="1"/>
                  </a:lnTo>
                  <a:lnTo>
                    <a:pt x="6" y="1"/>
                  </a:lnTo>
                  <a:lnTo>
                    <a:pt x="7" y="1"/>
                  </a:lnTo>
                  <a:lnTo>
                    <a:pt x="8" y="1"/>
                  </a:lnTo>
                  <a:lnTo>
                    <a:pt x="9" y="2"/>
                  </a:lnTo>
                  <a:lnTo>
                    <a:pt x="10" y="2"/>
                  </a:lnTo>
                  <a:lnTo>
                    <a:pt x="11" y="3"/>
                  </a:lnTo>
                  <a:lnTo>
                    <a:pt x="11" y="4"/>
                  </a:lnTo>
                  <a:lnTo>
                    <a:pt x="17" y="4"/>
                  </a:lnTo>
                  <a:lnTo>
                    <a:pt x="18" y="5"/>
                  </a:lnTo>
                  <a:lnTo>
                    <a:pt x="19" y="5"/>
                  </a:lnTo>
                  <a:lnTo>
                    <a:pt x="20" y="5"/>
                  </a:lnTo>
                  <a:lnTo>
                    <a:pt x="22" y="4"/>
                  </a:lnTo>
                  <a:lnTo>
                    <a:pt x="23" y="4"/>
                  </a:lnTo>
                  <a:lnTo>
                    <a:pt x="24" y="4"/>
                  </a:lnTo>
                  <a:lnTo>
                    <a:pt x="26" y="6"/>
                  </a:lnTo>
                  <a:lnTo>
                    <a:pt x="27" y="6"/>
                  </a:lnTo>
                  <a:lnTo>
                    <a:pt x="29" y="7"/>
                  </a:lnTo>
                  <a:lnTo>
                    <a:pt x="30" y="8"/>
                  </a:lnTo>
                  <a:lnTo>
                    <a:pt x="31" y="9"/>
                  </a:lnTo>
                  <a:lnTo>
                    <a:pt x="31" y="11"/>
                  </a:lnTo>
                  <a:lnTo>
                    <a:pt x="30" y="11"/>
                  </a:lnTo>
                  <a:lnTo>
                    <a:pt x="29" y="12"/>
                  </a:lnTo>
                  <a:lnTo>
                    <a:pt x="30" y="13"/>
                  </a:lnTo>
                  <a:lnTo>
                    <a:pt x="28" y="14"/>
                  </a:lnTo>
                  <a:lnTo>
                    <a:pt x="28" y="15"/>
                  </a:lnTo>
                  <a:lnTo>
                    <a:pt x="28" y="16"/>
                  </a:lnTo>
                  <a:lnTo>
                    <a:pt x="29" y="17"/>
                  </a:lnTo>
                  <a:lnTo>
                    <a:pt x="28" y="19"/>
                  </a:lnTo>
                  <a:lnTo>
                    <a:pt x="25" y="20"/>
                  </a:lnTo>
                  <a:lnTo>
                    <a:pt x="22" y="19"/>
                  </a:lnTo>
                  <a:lnTo>
                    <a:pt x="21" y="19"/>
                  </a:lnTo>
                  <a:lnTo>
                    <a:pt x="20" y="20"/>
                  </a:lnTo>
                  <a:lnTo>
                    <a:pt x="21" y="20"/>
                  </a:lnTo>
                  <a:lnTo>
                    <a:pt x="21" y="23"/>
                  </a:lnTo>
                  <a:lnTo>
                    <a:pt x="23" y="23"/>
                  </a:lnTo>
                  <a:lnTo>
                    <a:pt x="23" y="24"/>
                  </a:lnTo>
                  <a:lnTo>
                    <a:pt x="23" y="25"/>
                  </a:lnTo>
                  <a:lnTo>
                    <a:pt x="18" y="27"/>
                  </a:lnTo>
                  <a:lnTo>
                    <a:pt x="17" y="27"/>
                  </a:lnTo>
                  <a:lnTo>
                    <a:pt x="14" y="26"/>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399" name="Freeform 1575"/>
            <p:cNvSpPr>
              <a:spLocks/>
            </p:cNvSpPr>
            <p:nvPr/>
          </p:nvSpPr>
          <p:spPr bwMode="auto">
            <a:xfrm>
              <a:off x="2107" y="2724"/>
              <a:ext cx="60" cy="102"/>
            </a:xfrm>
            <a:custGeom>
              <a:avLst/>
              <a:gdLst>
                <a:gd name="T0" fmla="*/ 648 w 10"/>
                <a:gd name="T1" fmla="*/ 0 h 17"/>
                <a:gd name="T2" fmla="*/ 648 w 10"/>
                <a:gd name="T3" fmla="*/ 432 h 17"/>
                <a:gd name="T4" fmla="*/ 432 w 10"/>
                <a:gd name="T5" fmla="*/ 432 h 17"/>
                <a:gd name="T6" fmla="*/ 216 w 10"/>
                <a:gd name="T7" fmla="*/ 648 h 17"/>
                <a:gd name="T8" fmla="*/ 432 w 10"/>
                <a:gd name="T9" fmla="*/ 864 h 17"/>
                <a:gd name="T10" fmla="*/ 432 w 10"/>
                <a:gd name="T11" fmla="*/ 864 h 17"/>
                <a:gd name="T12" fmla="*/ 0 w 10"/>
                <a:gd name="T13" fmla="*/ 1080 h 17"/>
                <a:gd name="T14" fmla="*/ 0 w 10"/>
                <a:gd name="T15" fmla="*/ 1296 h 17"/>
                <a:gd name="T16" fmla="*/ 0 w 10"/>
                <a:gd name="T17" fmla="*/ 1512 h 17"/>
                <a:gd name="T18" fmla="*/ 216 w 10"/>
                <a:gd name="T19" fmla="*/ 1728 h 17"/>
                <a:gd name="T20" fmla="*/ 432 w 10"/>
                <a:gd name="T21" fmla="*/ 1728 h 17"/>
                <a:gd name="T22" fmla="*/ 648 w 10"/>
                <a:gd name="T23" fmla="*/ 1944 h 17"/>
                <a:gd name="T24" fmla="*/ 864 w 10"/>
                <a:gd name="T25" fmla="*/ 2376 h 17"/>
                <a:gd name="T26" fmla="*/ 648 w 10"/>
                <a:gd name="T27" fmla="*/ 2808 h 17"/>
                <a:gd name="T28" fmla="*/ 648 w 10"/>
                <a:gd name="T29" fmla="*/ 3240 h 17"/>
                <a:gd name="T30" fmla="*/ 864 w 10"/>
                <a:gd name="T31" fmla="*/ 3672 h 17"/>
                <a:gd name="T32" fmla="*/ 1296 w 10"/>
                <a:gd name="T33" fmla="*/ 3672 h 17"/>
                <a:gd name="T34" fmla="*/ 1728 w 10"/>
                <a:gd name="T35" fmla="*/ 3672 h 17"/>
                <a:gd name="T36" fmla="*/ 1728 w 10"/>
                <a:gd name="T37" fmla="*/ 3456 h 17"/>
                <a:gd name="T38" fmla="*/ 2160 w 10"/>
                <a:gd name="T39" fmla="*/ 3456 h 17"/>
                <a:gd name="T40" fmla="*/ 2160 w 10"/>
                <a:gd name="T41" fmla="*/ 3240 h 17"/>
                <a:gd name="T42" fmla="*/ 2160 w 10"/>
                <a:gd name="T43" fmla="*/ 2808 h 17"/>
                <a:gd name="T44" fmla="*/ 1728 w 10"/>
                <a:gd name="T45" fmla="*/ 2592 h 17"/>
                <a:gd name="T46" fmla="*/ 1728 w 10"/>
                <a:gd name="T47" fmla="*/ 2160 h 17"/>
                <a:gd name="T48" fmla="*/ 1944 w 10"/>
                <a:gd name="T49" fmla="*/ 1728 h 17"/>
                <a:gd name="T50" fmla="*/ 1944 w 10"/>
                <a:gd name="T51" fmla="*/ 1296 h 17"/>
                <a:gd name="T52" fmla="*/ 1944 w 10"/>
                <a:gd name="T53" fmla="*/ 1080 h 17"/>
                <a:gd name="T54" fmla="*/ 1728 w 10"/>
                <a:gd name="T55" fmla="*/ 864 h 17"/>
                <a:gd name="T56" fmla="*/ 1512 w 10"/>
                <a:gd name="T57" fmla="*/ 864 h 17"/>
                <a:gd name="T58" fmla="*/ 1296 w 10"/>
                <a:gd name="T59" fmla="*/ 432 h 17"/>
                <a:gd name="T60" fmla="*/ 1080 w 10"/>
                <a:gd name="T61" fmla="*/ 216 h 17"/>
                <a:gd name="T62" fmla="*/ 648 w 10"/>
                <a:gd name="T63" fmla="*/ 0 h 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
                <a:gd name="T97" fmla="*/ 0 h 17"/>
                <a:gd name="T98" fmla="*/ 10 w 10"/>
                <a:gd name="T99" fmla="*/ 17 h 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 h="17">
                  <a:moveTo>
                    <a:pt x="3" y="0"/>
                  </a:moveTo>
                  <a:lnTo>
                    <a:pt x="3" y="2"/>
                  </a:lnTo>
                  <a:lnTo>
                    <a:pt x="2" y="2"/>
                  </a:lnTo>
                  <a:lnTo>
                    <a:pt x="1" y="3"/>
                  </a:lnTo>
                  <a:lnTo>
                    <a:pt x="2" y="4"/>
                  </a:lnTo>
                  <a:lnTo>
                    <a:pt x="0" y="5"/>
                  </a:lnTo>
                  <a:lnTo>
                    <a:pt x="0" y="6"/>
                  </a:lnTo>
                  <a:lnTo>
                    <a:pt x="0" y="7"/>
                  </a:lnTo>
                  <a:lnTo>
                    <a:pt x="1" y="8"/>
                  </a:lnTo>
                  <a:lnTo>
                    <a:pt x="2" y="8"/>
                  </a:lnTo>
                  <a:lnTo>
                    <a:pt x="3" y="9"/>
                  </a:lnTo>
                  <a:lnTo>
                    <a:pt x="4" y="11"/>
                  </a:lnTo>
                  <a:lnTo>
                    <a:pt x="3" y="13"/>
                  </a:lnTo>
                  <a:lnTo>
                    <a:pt x="3" y="15"/>
                  </a:lnTo>
                  <a:lnTo>
                    <a:pt x="4" y="17"/>
                  </a:lnTo>
                  <a:lnTo>
                    <a:pt x="6" y="17"/>
                  </a:lnTo>
                  <a:lnTo>
                    <a:pt x="8" y="17"/>
                  </a:lnTo>
                  <a:lnTo>
                    <a:pt x="8" y="16"/>
                  </a:lnTo>
                  <a:lnTo>
                    <a:pt x="10" y="16"/>
                  </a:lnTo>
                  <a:lnTo>
                    <a:pt x="10" y="15"/>
                  </a:lnTo>
                  <a:lnTo>
                    <a:pt x="10" y="13"/>
                  </a:lnTo>
                  <a:lnTo>
                    <a:pt x="8" y="12"/>
                  </a:lnTo>
                  <a:lnTo>
                    <a:pt x="8" y="10"/>
                  </a:lnTo>
                  <a:lnTo>
                    <a:pt x="9" y="8"/>
                  </a:lnTo>
                  <a:lnTo>
                    <a:pt x="9" y="6"/>
                  </a:lnTo>
                  <a:lnTo>
                    <a:pt x="9" y="5"/>
                  </a:lnTo>
                  <a:lnTo>
                    <a:pt x="8" y="4"/>
                  </a:lnTo>
                  <a:lnTo>
                    <a:pt x="7" y="4"/>
                  </a:lnTo>
                  <a:lnTo>
                    <a:pt x="6" y="2"/>
                  </a:lnTo>
                  <a:lnTo>
                    <a:pt x="5" y="1"/>
                  </a:lnTo>
                  <a:lnTo>
                    <a:pt x="3"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00" name="Freeform 1576"/>
            <p:cNvSpPr>
              <a:spLocks/>
            </p:cNvSpPr>
            <p:nvPr/>
          </p:nvSpPr>
          <p:spPr bwMode="auto">
            <a:xfrm>
              <a:off x="2107" y="2724"/>
              <a:ext cx="60" cy="102"/>
            </a:xfrm>
            <a:custGeom>
              <a:avLst/>
              <a:gdLst>
                <a:gd name="T0" fmla="*/ 648 w 10"/>
                <a:gd name="T1" fmla="*/ 0 h 17"/>
                <a:gd name="T2" fmla="*/ 648 w 10"/>
                <a:gd name="T3" fmla="*/ 432 h 17"/>
                <a:gd name="T4" fmla="*/ 432 w 10"/>
                <a:gd name="T5" fmla="*/ 432 h 17"/>
                <a:gd name="T6" fmla="*/ 216 w 10"/>
                <a:gd name="T7" fmla="*/ 648 h 17"/>
                <a:gd name="T8" fmla="*/ 432 w 10"/>
                <a:gd name="T9" fmla="*/ 864 h 17"/>
                <a:gd name="T10" fmla="*/ 432 w 10"/>
                <a:gd name="T11" fmla="*/ 864 h 17"/>
                <a:gd name="T12" fmla="*/ 0 w 10"/>
                <a:gd name="T13" fmla="*/ 1080 h 17"/>
                <a:gd name="T14" fmla="*/ 0 w 10"/>
                <a:gd name="T15" fmla="*/ 1296 h 17"/>
                <a:gd name="T16" fmla="*/ 0 w 10"/>
                <a:gd name="T17" fmla="*/ 1512 h 17"/>
                <a:gd name="T18" fmla="*/ 216 w 10"/>
                <a:gd name="T19" fmla="*/ 1728 h 17"/>
                <a:gd name="T20" fmla="*/ 432 w 10"/>
                <a:gd name="T21" fmla="*/ 1728 h 17"/>
                <a:gd name="T22" fmla="*/ 648 w 10"/>
                <a:gd name="T23" fmla="*/ 1944 h 17"/>
                <a:gd name="T24" fmla="*/ 864 w 10"/>
                <a:gd name="T25" fmla="*/ 2376 h 17"/>
                <a:gd name="T26" fmla="*/ 648 w 10"/>
                <a:gd name="T27" fmla="*/ 2808 h 17"/>
                <a:gd name="T28" fmla="*/ 648 w 10"/>
                <a:gd name="T29" fmla="*/ 3240 h 17"/>
                <a:gd name="T30" fmla="*/ 864 w 10"/>
                <a:gd name="T31" fmla="*/ 3672 h 17"/>
                <a:gd name="T32" fmla="*/ 1296 w 10"/>
                <a:gd name="T33" fmla="*/ 3672 h 17"/>
                <a:gd name="T34" fmla="*/ 1728 w 10"/>
                <a:gd name="T35" fmla="*/ 3672 h 17"/>
                <a:gd name="T36" fmla="*/ 1728 w 10"/>
                <a:gd name="T37" fmla="*/ 3456 h 17"/>
                <a:gd name="T38" fmla="*/ 2160 w 10"/>
                <a:gd name="T39" fmla="*/ 3456 h 17"/>
                <a:gd name="T40" fmla="*/ 2160 w 10"/>
                <a:gd name="T41" fmla="*/ 3240 h 17"/>
                <a:gd name="T42" fmla="*/ 2160 w 10"/>
                <a:gd name="T43" fmla="*/ 2808 h 17"/>
                <a:gd name="T44" fmla="*/ 1728 w 10"/>
                <a:gd name="T45" fmla="*/ 2592 h 17"/>
                <a:gd name="T46" fmla="*/ 1728 w 10"/>
                <a:gd name="T47" fmla="*/ 2160 h 17"/>
                <a:gd name="T48" fmla="*/ 1944 w 10"/>
                <a:gd name="T49" fmla="*/ 1728 h 17"/>
                <a:gd name="T50" fmla="*/ 1944 w 10"/>
                <a:gd name="T51" fmla="*/ 1296 h 17"/>
                <a:gd name="T52" fmla="*/ 1944 w 10"/>
                <a:gd name="T53" fmla="*/ 1080 h 17"/>
                <a:gd name="T54" fmla="*/ 1728 w 10"/>
                <a:gd name="T55" fmla="*/ 864 h 17"/>
                <a:gd name="T56" fmla="*/ 1512 w 10"/>
                <a:gd name="T57" fmla="*/ 864 h 17"/>
                <a:gd name="T58" fmla="*/ 1296 w 10"/>
                <a:gd name="T59" fmla="*/ 432 h 17"/>
                <a:gd name="T60" fmla="*/ 1080 w 10"/>
                <a:gd name="T61" fmla="*/ 216 h 17"/>
                <a:gd name="T62" fmla="*/ 648 w 10"/>
                <a:gd name="T63" fmla="*/ 0 h 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
                <a:gd name="T97" fmla="*/ 0 h 17"/>
                <a:gd name="T98" fmla="*/ 10 w 10"/>
                <a:gd name="T99" fmla="*/ 17 h 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 h="17">
                  <a:moveTo>
                    <a:pt x="3" y="0"/>
                  </a:moveTo>
                  <a:lnTo>
                    <a:pt x="3" y="2"/>
                  </a:lnTo>
                  <a:lnTo>
                    <a:pt x="2" y="2"/>
                  </a:lnTo>
                  <a:lnTo>
                    <a:pt x="1" y="3"/>
                  </a:lnTo>
                  <a:lnTo>
                    <a:pt x="2" y="4"/>
                  </a:lnTo>
                  <a:lnTo>
                    <a:pt x="0" y="5"/>
                  </a:lnTo>
                  <a:lnTo>
                    <a:pt x="0" y="6"/>
                  </a:lnTo>
                  <a:lnTo>
                    <a:pt x="0" y="7"/>
                  </a:lnTo>
                  <a:lnTo>
                    <a:pt x="1" y="8"/>
                  </a:lnTo>
                  <a:lnTo>
                    <a:pt x="2" y="8"/>
                  </a:lnTo>
                  <a:lnTo>
                    <a:pt x="3" y="9"/>
                  </a:lnTo>
                  <a:lnTo>
                    <a:pt x="4" y="11"/>
                  </a:lnTo>
                  <a:lnTo>
                    <a:pt x="3" y="13"/>
                  </a:lnTo>
                  <a:lnTo>
                    <a:pt x="3" y="15"/>
                  </a:lnTo>
                  <a:lnTo>
                    <a:pt x="4" y="17"/>
                  </a:lnTo>
                  <a:lnTo>
                    <a:pt x="6" y="17"/>
                  </a:lnTo>
                  <a:lnTo>
                    <a:pt x="8" y="17"/>
                  </a:lnTo>
                  <a:lnTo>
                    <a:pt x="8" y="16"/>
                  </a:lnTo>
                  <a:lnTo>
                    <a:pt x="10" y="16"/>
                  </a:lnTo>
                  <a:lnTo>
                    <a:pt x="10" y="15"/>
                  </a:lnTo>
                  <a:lnTo>
                    <a:pt x="10" y="13"/>
                  </a:lnTo>
                  <a:lnTo>
                    <a:pt x="8" y="12"/>
                  </a:lnTo>
                  <a:lnTo>
                    <a:pt x="8" y="10"/>
                  </a:lnTo>
                  <a:lnTo>
                    <a:pt x="9" y="8"/>
                  </a:lnTo>
                  <a:lnTo>
                    <a:pt x="9" y="6"/>
                  </a:lnTo>
                  <a:lnTo>
                    <a:pt x="9" y="5"/>
                  </a:lnTo>
                  <a:lnTo>
                    <a:pt x="8" y="4"/>
                  </a:lnTo>
                  <a:lnTo>
                    <a:pt x="7" y="4"/>
                  </a:lnTo>
                  <a:lnTo>
                    <a:pt x="6" y="2"/>
                  </a:lnTo>
                  <a:lnTo>
                    <a:pt x="5" y="1"/>
                  </a:lnTo>
                  <a:lnTo>
                    <a:pt x="3"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01" name="Freeform 1577"/>
            <p:cNvSpPr>
              <a:spLocks/>
            </p:cNvSpPr>
            <p:nvPr/>
          </p:nvSpPr>
          <p:spPr bwMode="auto">
            <a:xfrm>
              <a:off x="1933" y="2772"/>
              <a:ext cx="540" cy="558"/>
            </a:xfrm>
            <a:custGeom>
              <a:avLst/>
              <a:gdLst>
                <a:gd name="T0" fmla="*/ 6912 w 90"/>
                <a:gd name="T1" fmla="*/ 216 h 93"/>
                <a:gd name="T2" fmla="*/ 6912 w 90"/>
                <a:gd name="T3" fmla="*/ 1512 h 93"/>
                <a:gd name="T4" fmla="*/ 7992 w 90"/>
                <a:gd name="T5" fmla="*/ 1944 h 93"/>
                <a:gd name="T6" fmla="*/ 8424 w 90"/>
                <a:gd name="T7" fmla="*/ 1512 h 93"/>
                <a:gd name="T8" fmla="*/ 9072 w 90"/>
                <a:gd name="T9" fmla="*/ 1296 h 93"/>
                <a:gd name="T10" fmla="*/ 9936 w 90"/>
                <a:gd name="T11" fmla="*/ 1512 h 93"/>
                <a:gd name="T12" fmla="*/ 11016 w 90"/>
                <a:gd name="T13" fmla="*/ 648 h 93"/>
                <a:gd name="T14" fmla="*/ 11448 w 90"/>
                <a:gd name="T15" fmla="*/ 864 h 93"/>
                <a:gd name="T16" fmla="*/ 12096 w 90"/>
                <a:gd name="T17" fmla="*/ 1728 h 93"/>
                <a:gd name="T18" fmla="*/ 11664 w 90"/>
                <a:gd name="T19" fmla="*/ 2376 h 93"/>
                <a:gd name="T20" fmla="*/ 12312 w 90"/>
                <a:gd name="T21" fmla="*/ 2592 h 93"/>
                <a:gd name="T22" fmla="*/ 12528 w 90"/>
                <a:gd name="T23" fmla="*/ 3024 h 93"/>
                <a:gd name="T24" fmla="*/ 12312 w 90"/>
                <a:gd name="T25" fmla="*/ 3456 h 93"/>
                <a:gd name="T26" fmla="*/ 13392 w 90"/>
                <a:gd name="T27" fmla="*/ 2808 h 93"/>
                <a:gd name="T28" fmla="*/ 14688 w 90"/>
                <a:gd name="T29" fmla="*/ 3456 h 93"/>
                <a:gd name="T30" fmla="*/ 14904 w 90"/>
                <a:gd name="T31" fmla="*/ 3888 h 93"/>
                <a:gd name="T32" fmla="*/ 16632 w 90"/>
                <a:gd name="T33" fmla="*/ 3888 h 93"/>
                <a:gd name="T34" fmla="*/ 18360 w 90"/>
                <a:gd name="T35" fmla="*/ 4968 h 93"/>
                <a:gd name="T36" fmla="*/ 19440 w 90"/>
                <a:gd name="T37" fmla="*/ 6912 h 93"/>
                <a:gd name="T38" fmla="*/ 19008 w 90"/>
                <a:gd name="T39" fmla="*/ 7776 h 93"/>
                <a:gd name="T40" fmla="*/ 18360 w 90"/>
                <a:gd name="T41" fmla="*/ 8424 h 93"/>
                <a:gd name="T42" fmla="*/ 17496 w 90"/>
                <a:gd name="T43" fmla="*/ 9288 h 93"/>
                <a:gd name="T44" fmla="*/ 17496 w 90"/>
                <a:gd name="T45" fmla="*/ 10800 h 93"/>
                <a:gd name="T46" fmla="*/ 17064 w 90"/>
                <a:gd name="T47" fmla="*/ 12096 h 93"/>
                <a:gd name="T48" fmla="*/ 16848 w 90"/>
                <a:gd name="T49" fmla="*/ 12960 h 93"/>
                <a:gd name="T50" fmla="*/ 16200 w 90"/>
                <a:gd name="T51" fmla="*/ 14040 h 93"/>
                <a:gd name="T52" fmla="*/ 15552 w 90"/>
                <a:gd name="T53" fmla="*/ 14256 h 93"/>
                <a:gd name="T54" fmla="*/ 14688 w 90"/>
                <a:gd name="T55" fmla="*/ 14472 h 93"/>
                <a:gd name="T56" fmla="*/ 13824 w 90"/>
                <a:gd name="T57" fmla="*/ 14688 h 93"/>
                <a:gd name="T58" fmla="*/ 13176 w 90"/>
                <a:gd name="T59" fmla="*/ 15336 h 93"/>
                <a:gd name="T60" fmla="*/ 12528 w 90"/>
                <a:gd name="T61" fmla="*/ 16416 h 93"/>
                <a:gd name="T62" fmla="*/ 12312 w 90"/>
                <a:gd name="T63" fmla="*/ 17712 h 93"/>
                <a:gd name="T64" fmla="*/ 11880 w 90"/>
                <a:gd name="T65" fmla="*/ 18360 h 93"/>
                <a:gd name="T66" fmla="*/ 11016 w 90"/>
                <a:gd name="T67" fmla="*/ 19224 h 93"/>
                <a:gd name="T68" fmla="*/ 11664 w 90"/>
                <a:gd name="T69" fmla="*/ 18360 h 93"/>
                <a:gd name="T70" fmla="*/ 11016 w 90"/>
                <a:gd name="T71" fmla="*/ 19008 h 93"/>
                <a:gd name="T72" fmla="*/ 10800 w 90"/>
                <a:gd name="T73" fmla="*/ 19656 h 93"/>
                <a:gd name="T74" fmla="*/ 9936 w 90"/>
                <a:gd name="T75" fmla="*/ 19656 h 93"/>
                <a:gd name="T76" fmla="*/ 9288 w 90"/>
                <a:gd name="T77" fmla="*/ 19008 h 93"/>
                <a:gd name="T78" fmla="*/ 8424 w 90"/>
                <a:gd name="T79" fmla="*/ 18360 h 93"/>
                <a:gd name="T80" fmla="*/ 8640 w 90"/>
                <a:gd name="T81" fmla="*/ 17712 h 93"/>
                <a:gd name="T82" fmla="*/ 9936 w 90"/>
                <a:gd name="T83" fmla="*/ 16632 h 93"/>
                <a:gd name="T84" fmla="*/ 9504 w 90"/>
                <a:gd name="T85" fmla="*/ 15768 h 93"/>
                <a:gd name="T86" fmla="*/ 9720 w 90"/>
                <a:gd name="T87" fmla="*/ 14904 h 93"/>
                <a:gd name="T88" fmla="*/ 9072 w 90"/>
                <a:gd name="T89" fmla="*/ 14256 h 93"/>
                <a:gd name="T90" fmla="*/ 7992 w 90"/>
                <a:gd name="T91" fmla="*/ 12744 h 93"/>
                <a:gd name="T92" fmla="*/ 7776 w 90"/>
                <a:gd name="T93" fmla="*/ 11232 h 93"/>
                <a:gd name="T94" fmla="*/ 6480 w 90"/>
                <a:gd name="T95" fmla="*/ 10584 h 93"/>
                <a:gd name="T96" fmla="*/ 4968 w 90"/>
                <a:gd name="T97" fmla="*/ 8640 h 93"/>
                <a:gd name="T98" fmla="*/ 4320 w 90"/>
                <a:gd name="T99" fmla="*/ 7776 h 93"/>
                <a:gd name="T100" fmla="*/ 3024 w 90"/>
                <a:gd name="T101" fmla="*/ 7992 h 93"/>
                <a:gd name="T102" fmla="*/ 1512 w 90"/>
                <a:gd name="T103" fmla="*/ 7560 h 93"/>
                <a:gd name="T104" fmla="*/ 216 w 90"/>
                <a:gd name="T105" fmla="*/ 7128 h 93"/>
                <a:gd name="T106" fmla="*/ 216 w 90"/>
                <a:gd name="T107" fmla="*/ 5832 h 93"/>
                <a:gd name="T108" fmla="*/ 1512 w 90"/>
                <a:gd name="T109" fmla="*/ 4752 h 93"/>
                <a:gd name="T110" fmla="*/ 2160 w 90"/>
                <a:gd name="T111" fmla="*/ 3024 h 93"/>
                <a:gd name="T112" fmla="*/ 2160 w 90"/>
                <a:gd name="T113" fmla="*/ 2376 h 93"/>
                <a:gd name="T114" fmla="*/ 1944 w 90"/>
                <a:gd name="T115" fmla="*/ 1728 h 93"/>
                <a:gd name="T116" fmla="*/ 3240 w 90"/>
                <a:gd name="T117" fmla="*/ 1944 h 93"/>
                <a:gd name="T118" fmla="*/ 5184 w 90"/>
                <a:gd name="T119" fmla="*/ 1728 h 93"/>
                <a:gd name="T120" fmla="*/ 4752 w 90"/>
                <a:gd name="T121" fmla="*/ 1296 h 93"/>
                <a:gd name="T122" fmla="*/ 4752 w 90"/>
                <a:gd name="T123" fmla="*/ 432 h 93"/>
                <a:gd name="T124" fmla="*/ 6264 w 90"/>
                <a:gd name="T125" fmla="*/ 432 h 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0"/>
                <a:gd name="T190" fmla="*/ 0 h 93"/>
                <a:gd name="T191" fmla="*/ 90 w 90"/>
                <a:gd name="T192" fmla="*/ 93 h 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0" h="93">
                  <a:moveTo>
                    <a:pt x="30" y="0"/>
                  </a:moveTo>
                  <a:lnTo>
                    <a:pt x="31" y="0"/>
                  </a:lnTo>
                  <a:lnTo>
                    <a:pt x="32" y="1"/>
                  </a:lnTo>
                  <a:lnTo>
                    <a:pt x="33" y="3"/>
                  </a:lnTo>
                  <a:lnTo>
                    <a:pt x="32" y="5"/>
                  </a:lnTo>
                  <a:lnTo>
                    <a:pt x="32" y="7"/>
                  </a:lnTo>
                  <a:lnTo>
                    <a:pt x="33" y="9"/>
                  </a:lnTo>
                  <a:lnTo>
                    <a:pt x="35" y="9"/>
                  </a:lnTo>
                  <a:lnTo>
                    <a:pt x="37" y="9"/>
                  </a:lnTo>
                  <a:lnTo>
                    <a:pt x="37" y="8"/>
                  </a:lnTo>
                  <a:lnTo>
                    <a:pt x="39" y="8"/>
                  </a:lnTo>
                  <a:lnTo>
                    <a:pt x="39" y="7"/>
                  </a:lnTo>
                  <a:lnTo>
                    <a:pt x="41" y="7"/>
                  </a:lnTo>
                  <a:lnTo>
                    <a:pt x="41" y="6"/>
                  </a:lnTo>
                  <a:lnTo>
                    <a:pt x="42" y="6"/>
                  </a:lnTo>
                  <a:lnTo>
                    <a:pt x="42" y="7"/>
                  </a:lnTo>
                  <a:lnTo>
                    <a:pt x="45" y="6"/>
                  </a:lnTo>
                  <a:lnTo>
                    <a:pt x="46" y="7"/>
                  </a:lnTo>
                  <a:lnTo>
                    <a:pt x="49" y="7"/>
                  </a:lnTo>
                  <a:lnTo>
                    <a:pt x="50" y="6"/>
                  </a:lnTo>
                  <a:lnTo>
                    <a:pt x="51" y="3"/>
                  </a:lnTo>
                  <a:lnTo>
                    <a:pt x="51" y="2"/>
                  </a:lnTo>
                  <a:lnTo>
                    <a:pt x="52" y="2"/>
                  </a:lnTo>
                  <a:lnTo>
                    <a:pt x="53" y="4"/>
                  </a:lnTo>
                  <a:lnTo>
                    <a:pt x="54" y="6"/>
                  </a:lnTo>
                  <a:lnTo>
                    <a:pt x="55" y="7"/>
                  </a:lnTo>
                  <a:lnTo>
                    <a:pt x="56" y="8"/>
                  </a:lnTo>
                  <a:lnTo>
                    <a:pt x="56" y="10"/>
                  </a:lnTo>
                  <a:lnTo>
                    <a:pt x="55" y="10"/>
                  </a:lnTo>
                  <a:lnTo>
                    <a:pt x="54" y="11"/>
                  </a:lnTo>
                  <a:lnTo>
                    <a:pt x="55" y="11"/>
                  </a:lnTo>
                  <a:lnTo>
                    <a:pt x="56" y="11"/>
                  </a:lnTo>
                  <a:lnTo>
                    <a:pt x="57" y="12"/>
                  </a:lnTo>
                  <a:lnTo>
                    <a:pt x="59" y="13"/>
                  </a:lnTo>
                  <a:lnTo>
                    <a:pt x="58" y="14"/>
                  </a:lnTo>
                  <a:lnTo>
                    <a:pt x="56" y="15"/>
                  </a:lnTo>
                  <a:lnTo>
                    <a:pt x="56" y="16"/>
                  </a:lnTo>
                  <a:lnTo>
                    <a:pt x="57" y="16"/>
                  </a:lnTo>
                  <a:lnTo>
                    <a:pt x="59" y="14"/>
                  </a:lnTo>
                  <a:lnTo>
                    <a:pt x="60" y="13"/>
                  </a:lnTo>
                  <a:lnTo>
                    <a:pt x="62" y="13"/>
                  </a:lnTo>
                  <a:lnTo>
                    <a:pt x="65" y="15"/>
                  </a:lnTo>
                  <a:lnTo>
                    <a:pt x="67" y="15"/>
                  </a:lnTo>
                  <a:lnTo>
                    <a:pt x="68" y="16"/>
                  </a:lnTo>
                  <a:lnTo>
                    <a:pt x="67" y="18"/>
                  </a:lnTo>
                  <a:lnTo>
                    <a:pt x="68" y="19"/>
                  </a:lnTo>
                  <a:lnTo>
                    <a:pt x="69" y="18"/>
                  </a:lnTo>
                  <a:lnTo>
                    <a:pt x="70" y="17"/>
                  </a:lnTo>
                  <a:lnTo>
                    <a:pt x="74" y="18"/>
                  </a:lnTo>
                  <a:lnTo>
                    <a:pt x="77" y="18"/>
                  </a:lnTo>
                  <a:lnTo>
                    <a:pt x="79" y="19"/>
                  </a:lnTo>
                  <a:lnTo>
                    <a:pt x="81" y="20"/>
                  </a:lnTo>
                  <a:lnTo>
                    <a:pt x="85" y="23"/>
                  </a:lnTo>
                  <a:lnTo>
                    <a:pt x="90" y="24"/>
                  </a:lnTo>
                  <a:lnTo>
                    <a:pt x="90" y="26"/>
                  </a:lnTo>
                  <a:lnTo>
                    <a:pt x="90" y="32"/>
                  </a:lnTo>
                  <a:lnTo>
                    <a:pt x="89" y="34"/>
                  </a:lnTo>
                  <a:lnTo>
                    <a:pt x="89" y="35"/>
                  </a:lnTo>
                  <a:lnTo>
                    <a:pt x="88" y="36"/>
                  </a:lnTo>
                  <a:lnTo>
                    <a:pt x="86" y="37"/>
                  </a:lnTo>
                  <a:lnTo>
                    <a:pt x="85" y="37"/>
                  </a:lnTo>
                  <a:lnTo>
                    <a:pt x="85" y="39"/>
                  </a:lnTo>
                  <a:lnTo>
                    <a:pt x="84" y="41"/>
                  </a:lnTo>
                  <a:lnTo>
                    <a:pt x="81" y="42"/>
                  </a:lnTo>
                  <a:lnTo>
                    <a:pt x="81" y="43"/>
                  </a:lnTo>
                  <a:lnTo>
                    <a:pt x="81" y="46"/>
                  </a:lnTo>
                  <a:lnTo>
                    <a:pt x="81" y="48"/>
                  </a:lnTo>
                  <a:lnTo>
                    <a:pt x="81" y="50"/>
                  </a:lnTo>
                  <a:lnTo>
                    <a:pt x="81" y="53"/>
                  </a:lnTo>
                  <a:lnTo>
                    <a:pt x="79" y="54"/>
                  </a:lnTo>
                  <a:lnTo>
                    <a:pt x="79" y="56"/>
                  </a:lnTo>
                  <a:lnTo>
                    <a:pt x="79" y="58"/>
                  </a:lnTo>
                  <a:lnTo>
                    <a:pt x="78" y="58"/>
                  </a:lnTo>
                  <a:lnTo>
                    <a:pt x="78" y="60"/>
                  </a:lnTo>
                  <a:lnTo>
                    <a:pt x="76" y="62"/>
                  </a:lnTo>
                  <a:lnTo>
                    <a:pt x="76" y="64"/>
                  </a:lnTo>
                  <a:lnTo>
                    <a:pt x="75" y="65"/>
                  </a:lnTo>
                  <a:lnTo>
                    <a:pt x="74" y="66"/>
                  </a:lnTo>
                  <a:lnTo>
                    <a:pt x="73" y="67"/>
                  </a:lnTo>
                  <a:lnTo>
                    <a:pt x="72" y="66"/>
                  </a:lnTo>
                  <a:lnTo>
                    <a:pt x="71" y="67"/>
                  </a:lnTo>
                  <a:lnTo>
                    <a:pt x="69" y="67"/>
                  </a:lnTo>
                  <a:lnTo>
                    <a:pt x="68" y="67"/>
                  </a:lnTo>
                  <a:lnTo>
                    <a:pt x="66" y="68"/>
                  </a:lnTo>
                  <a:lnTo>
                    <a:pt x="65" y="69"/>
                  </a:lnTo>
                  <a:lnTo>
                    <a:pt x="64" y="68"/>
                  </a:lnTo>
                  <a:lnTo>
                    <a:pt x="62" y="70"/>
                  </a:lnTo>
                  <a:lnTo>
                    <a:pt x="62" y="71"/>
                  </a:lnTo>
                  <a:lnTo>
                    <a:pt x="61" y="71"/>
                  </a:lnTo>
                  <a:lnTo>
                    <a:pt x="60" y="72"/>
                  </a:lnTo>
                  <a:lnTo>
                    <a:pt x="59" y="73"/>
                  </a:lnTo>
                  <a:lnTo>
                    <a:pt x="58" y="76"/>
                  </a:lnTo>
                  <a:lnTo>
                    <a:pt x="59" y="77"/>
                  </a:lnTo>
                  <a:lnTo>
                    <a:pt x="59" y="79"/>
                  </a:lnTo>
                  <a:lnTo>
                    <a:pt x="57" y="82"/>
                  </a:lnTo>
                  <a:lnTo>
                    <a:pt x="56" y="82"/>
                  </a:lnTo>
                  <a:lnTo>
                    <a:pt x="55" y="83"/>
                  </a:lnTo>
                  <a:lnTo>
                    <a:pt x="55" y="85"/>
                  </a:lnTo>
                  <a:lnTo>
                    <a:pt x="53" y="88"/>
                  </a:lnTo>
                  <a:lnTo>
                    <a:pt x="51" y="90"/>
                  </a:lnTo>
                  <a:lnTo>
                    <a:pt x="51" y="89"/>
                  </a:lnTo>
                  <a:lnTo>
                    <a:pt x="52" y="88"/>
                  </a:lnTo>
                  <a:lnTo>
                    <a:pt x="53" y="87"/>
                  </a:lnTo>
                  <a:lnTo>
                    <a:pt x="54" y="85"/>
                  </a:lnTo>
                  <a:lnTo>
                    <a:pt x="53" y="85"/>
                  </a:lnTo>
                  <a:lnTo>
                    <a:pt x="51" y="87"/>
                  </a:lnTo>
                  <a:lnTo>
                    <a:pt x="51" y="88"/>
                  </a:lnTo>
                  <a:lnTo>
                    <a:pt x="50" y="89"/>
                  </a:lnTo>
                  <a:lnTo>
                    <a:pt x="50" y="90"/>
                  </a:lnTo>
                  <a:lnTo>
                    <a:pt x="50" y="91"/>
                  </a:lnTo>
                  <a:lnTo>
                    <a:pt x="48" y="93"/>
                  </a:lnTo>
                  <a:lnTo>
                    <a:pt x="48" y="92"/>
                  </a:lnTo>
                  <a:lnTo>
                    <a:pt x="46" y="91"/>
                  </a:lnTo>
                  <a:lnTo>
                    <a:pt x="45" y="90"/>
                  </a:lnTo>
                  <a:lnTo>
                    <a:pt x="44" y="89"/>
                  </a:lnTo>
                  <a:lnTo>
                    <a:pt x="43" y="88"/>
                  </a:lnTo>
                  <a:lnTo>
                    <a:pt x="42" y="87"/>
                  </a:lnTo>
                  <a:lnTo>
                    <a:pt x="40" y="87"/>
                  </a:lnTo>
                  <a:lnTo>
                    <a:pt x="39" y="85"/>
                  </a:lnTo>
                  <a:lnTo>
                    <a:pt x="38" y="85"/>
                  </a:lnTo>
                  <a:lnTo>
                    <a:pt x="39" y="83"/>
                  </a:lnTo>
                  <a:lnTo>
                    <a:pt x="40" y="82"/>
                  </a:lnTo>
                  <a:lnTo>
                    <a:pt x="41" y="80"/>
                  </a:lnTo>
                  <a:lnTo>
                    <a:pt x="43" y="79"/>
                  </a:lnTo>
                  <a:lnTo>
                    <a:pt x="46" y="77"/>
                  </a:lnTo>
                  <a:lnTo>
                    <a:pt x="46" y="76"/>
                  </a:lnTo>
                  <a:lnTo>
                    <a:pt x="45" y="73"/>
                  </a:lnTo>
                  <a:lnTo>
                    <a:pt x="44" y="73"/>
                  </a:lnTo>
                  <a:lnTo>
                    <a:pt x="44" y="72"/>
                  </a:lnTo>
                  <a:lnTo>
                    <a:pt x="45" y="71"/>
                  </a:lnTo>
                  <a:lnTo>
                    <a:pt x="45" y="69"/>
                  </a:lnTo>
                  <a:lnTo>
                    <a:pt x="43" y="68"/>
                  </a:lnTo>
                  <a:lnTo>
                    <a:pt x="42" y="69"/>
                  </a:lnTo>
                  <a:lnTo>
                    <a:pt x="42" y="66"/>
                  </a:lnTo>
                  <a:lnTo>
                    <a:pt x="39" y="65"/>
                  </a:lnTo>
                  <a:lnTo>
                    <a:pt x="37" y="64"/>
                  </a:lnTo>
                  <a:lnTo>
                    <a:pt x="37" y="59"/>
                  </a:lnTo>
                  <a:lnTo>
                    <a:pt x="37" y="56"/>
                  </a:lnTo>
                  <a:lnTo>
                    <a:pt x="36" y="54"/>
                  </a:lnTo>
                  <a:lnTo>
                    <a:pt x="36" y="52"/>
                  </a:lnTo>
                  <a:lnTo>
                    <a:pt x="35" y="52"/>
                  </a:lnTo>
                  <a:lnTo>
                    <a:pt x="35" y="50"/>
                  </a:lnTo>
                  <a:lnTo>
                    <a:pt x="30" y="49"/>
                  </a:lnTo>
                  <a:lnTo>
                    <a:pt x="30" y="43"/>
                  </a:lnTo>
                  <a:lnTo>
                    <a:pt x="27" y="43"/>
                  </a:lnTo>
                  <a:lnTo>
                    <a:pt x="23" y="40"/>
                  </a:lnTo>
                  <a:lnTo>
                    <a:pt x="21" y="40"/>
                  </a:lnTo>
                  <a:lnTo>
                    <a:pt x="20" y="39"/>
                  </a:lnTo>
                  <a:lnTo>
                    <a:pt x="20" y="36"/>
                  </a:lnTo>
                  <a:lnTo>
                    <a:pt x="18" y="34"/>
                  </a:lnTo>
                  <a:lnTo>
                    <a:pt x="15" y="35"/>
                  </a:lnTo>
                  <a:lnTo>
                    <a:pt x="14" y="37"/>
                  </a:lnTo>
                  <a:lnTo>
                    <a:pt x="10" y="38"/>
                  </a:lnTo>
                  <a:lnTo>
                    <a:pt x="8" y="37"/>
                  </a:lnTo>
                  <a:lnTo>
                    <a:pt x="7" y="35"/>
                  </a:lnTo>
                  <a:lnTo>
                    <a:pt x="7" y="34"/>
                  </a:lnTo>
                  <a:lnTo>
                    <a:pt x="3" y="34"/>
                  </a:lnTo>
                  <a:lnTo>
                    <a:pt x="1" y="33"/>
                  </a:lnTo>
                  <a:lnTo>
                    <a:pt x="1" y="32"/>
                  </a:lnTo>
                  <a:lnTo>
                    <a:pt x="0" y="29"/>
                  </a:lnTo>
                  <a:lnTo>
                    <a:pt x="1" y="27"/>
                  </a:lnTo>
                  <a:lnTo>
                    <a:pt x="1" y="25"/>
                  </a:lnTo>
                  <a:lnTo>
                    <a:pt x="4" y="23"/>
                  </a:lnTo>
                  <a:lnTo>
                    <a:pt x="7" y="22"/>
                  </a:lnTo>
                  <a:lnTo>
                    <a:pt x="9" y="22"/>
                  </a:lnTo>
                  <a:lnTo>
                    <a:pt x="9" y="20"/>
                  </a:lnTo>
                  <a:lnTo>
                    <a:pt x="10" y="14"/>
                  </a:lnTo>
                  <a:lnTo>
                    <a:pt x="9" y="13"/>
                  </a:lnTo>
                  <a:lnTo>
                    <a:pt x="9" y="11"/>
                  </a:lnTo>
                  <a:lnTo>
                    <a:pt x="10" y="11"/>
                  </a:lnTo>
                  <a:lnTo>
                    <a:pt x="10" y="10"/>
                  </a:lnTo>
                  <a:lnTo>
                    <a:pt x="9" y="9"/>
                  </a:lnTo>
                  <a:lnTo>
                    <a:pt x="9" y="8"/>
                  </a:lnTo>
                  <a:lnTo>
                    <a:pt x="13" y="7"/>
                  </a:lnTo>
                  <a:lnTo>
                    <a:pt x="14" y="9"/>
                  </a:lnTo>
                  <a:lnTo>
                    <a:pt x="15" y="9"/>
                  </a:lnTo>
                  <a:lnTo>
                    <a:pt x="18" y="10"/>
                  </a:lnTo>
                  <a:lnTo>
                    <a:pt x="19" y="10"/>
                  </a:lnTo>
                  <a:lnTo>
                    <a:pt x="24" y="8"/>
                  </a:lnTo>
                  <a:lnTo>
                    <a:pt x="24" y="7"/>
                  </a:lnTo>
                  <a:lnTo>
                    <a:pt x="24" y="6"/>
                  </a:lnTo>
                  <a:lnTo>
                    <a:pt x="22" y="6"/>
                  </a:lnTo>
                  <a:lnTo>
                    <a:pt x="22" y="3"/>
                  </a:lnTo>
                  <a:lnTo>
                    <a:pt x="21" y="3"/>
                  </a:lnTo>
                  <a:lnTo>
                    <a:pt x="22" y="2"/>
                  </a:lnTo>
                  <a:lnTo>
                    <a:pt x="23" y="2"/>
                  </a:lnTo>
                  <a:lnTo>
                    <a:pt x="26" y="3"/>
                  </a:lnTo>
                  <a:lnTo>
                    <a:pt x="29" y="2"/>
                  </a:lnTo>
                  <a:lnTo>
                    <a:pt x="3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02" name="Freeform 1578"/>
            <p:cNvSpPr>
              <a:spLocks/>
            </p:cNvSpPr>
            <p:nvPr/>
          </p:nvSpPr>
          <p:spPr bwMode="auto">
            <a:xfrm>
              <a:off x="1933" y="2772"/>
              <a:ext cx="540" cy="558"/>
            </a:xfrm>
            <a:custGeom>
              <a:avLst/>
              <a:gdLst>
                <a:gd name="T0" fmla="*/ 6912 w 90"/>
                <a:gd name="T1" fmla="*/ 216 h 93"/>
                <a:gd name="T2" fmla="*/ 6912 w 90"/>
                <a:gd name="T3" fmla="*/ 1512 h 93"/>
                <a:gd name="T4" fmla="*/ 7992 w 90"/>
                <a:gd name="T5" fmla="*/ 1944 h 93"/>
                <a:gd name="T6" fmla="*/ 8424 w 90"/>
                <a:gd name="T7" fmla="*/ 1512 h 93"/>
                <a:gd name="T8" fmla="*/ 9072 w 90"/>
                <a:gd name="T9" fmla="*/ 1296 h 93"/>
                <a:gd name="T10" fmla="*/ 9936 w 90"/>
                <a:gd name="T11" fmla="*/ 1512 h 93"/>
                <a:gd name="T12" fmla="*/ 11016 w 90"/>
                <a:gd name="T13" fmla="*/ 648 h 93"/>
                <a:gd name="T14" fmla="*/ 11448 w 90"/>
                <a:gd name="T15" fmla="*/ 864 h 93"/>
                <a:gd name="T16" fmla="*/ 12096 w 90"/>
                <a:gd name="T17" fmla="*/ 1728 h 93"/>
                <a:gd name="T18" fmla="*/ 11664 w 90"/>
                <a:gd name="T19" fmla="*/ 2376 h 93"/>
                <a:gd name="T20" fmla="*/ 12312 w 90"/>
                <a:gd name="T21" fmla="*/ 2592 h 93"/>
                <a:gd name="T22" fmla="*/ 12528 w 90"/>
                <a:gd name="T23" fmla="*/ 3024 h 93"/>
                <a:gd name="T24" fmla="*/ 12312 w 90"/>
                <a:gd name="T25" fmla="*/ 3456 h 93"/>
                <a:gd name="T26" fmla="*/ 13392 w 90"/>
                <a:gd name="T27" fmla="*/ 2808 h 93"/>
                <a:gd name="T28" fmla="*/ 14688 w 90"/>
                <a:gd name="T29" fmla="*/ 3456 h 93"/>
                <a:gd name="T30" fmla="*/ 14904 w 90"/>
                <a:gd name="T31" fmla="*/ 3888 h 93"/>
                <a:gd name="T32" fmla="*/ 16632 w 90"/>
                <a:gd name="T33" fmla="*/ 3888 h 93"/>
                <a:gd name="T34" fmla="*/ 18360 w 90"/>
                <a:gd name="T35" fmla="*/ 4968 h 93"/>
                <a:gd name="T36" fmla="*/ 19440 w 90"/>
                <a:gd name="T37" fmla="*/ 6912 h 93"/>
                <a:gd name="T38" fmla="*/ 19008 w 90"/>
                <a:gd name="T39" fmla="*/ 7776 h 93"/>
                <a:gd name="T40" fmla="*/ 18360 w 90"/>
                <a:gd name="T41" fmla="*/ 8424 h 93"/>
                <a:gd name="T42" fmla="*/ 17496 w 90"/>
                <a:gd name="T43" fmla="*/ 9288 h 93"/>
                <a:gd name="T44" fmla="*/ 17496 w 90"/>
                <a:gd name="T45" fmla="*/ 10800 h 93"/>
                <a:gd name="T46" fmla="*/ 17064 w 90"/>
                <a:gd name="T47" fmla="*/ 12096 h 93"/>
                <a:gd name="T48" fmla="*/ 16848 w 90"/>
                <a:gd name="T49" fmla="*/ 12960 h 93"/>
                <a:gd name="T50" fmla="*/ 16200 w 90"/>
                <a:gd name="T51" fmla="*/ 14040 h 93"/>
                <a:gd name="T52" fmla="*/ 15552 w 90"/>
                <a:gd name="T53" fmla="*/ 14256 h 93"/>
                <a:gd name="T54" fmla="*/ 14688 w 90"/>
                <a:gd name="T55" fmla="*/ 14472 h 93"/>
                <a:gd name="T56" fmla="*/ 13824 w 90"/>
                <a:gd name="T57" fmla="*/ 14688 h 93"/>
                <a:gd name="T58" fmla="*/ 13176 w 90"/>
                <a:gd name="T59" fmla="*/ 15336 h 93"/>
                <a:gd name="T60" fmla="*/ 12528 w 90"/>
                <a:gd name="T61" fmla="*/ 16416 h 93"/>
                <a:gd name="T62" fmla="*/ 12312 w 90"/>
                <a:gd name="T63" fmla="*/ 17712 h 93"/>
                <a:gd name="T64" fmla="*/ 11880 w 90"/>
                <a:gd name="T65" fmla="*/ 18360 h 93"/>
                <a:gd name="T66" fmla="*/ 11016 w 90"/>
                <a:gd name="T67" fmla="*/ 19224 h 93"/>
                <a:gd name="T68" fmla="*/ 11664 w 90"/>
                <a:gd name="T69" fmla="*/ 18360 h 93"/>
                <a:gd name="T70" fmla="*/ 11016 w 90"/>
                <a:gd name="T71" fmla="*/ 19008 h 93"/>
                <a:gd name="T72" fmla="*/ 10800 w 90"/>
                <a:gd name="T73" fmla="*/ 19656 h 93"/>
                <a:gd name="T74" fmla="*/ 9936 w 90"/>
                <a:gd name="T75" fmla="*/ 19656 h 93"/>
                <a:gd name="T76" fmla="*/ 9288 w 90"/>
                <a:gd name="T77" fmla="*/ 19008 h 93"/>
                <a:gd name="T78" fmla="*/ 8424 w 90"/>
                <a:gd name="T79" fmla="*/ 18360 h 93"/>
                <a:gd name="T80" fmla="*/ 8640 w 90"/>
                <a:gd name="T81" fmla="*/ 17712 h 93"/>
                <a:gd name="T82" fmla="*/ 9936 w 90"/>
                <a:gd name="T83" fmla="*/ 16632 h 93"/>
                <a:gd name="T84" fmla="*/ 9504 w 90"/>
                <a:gd name="T85" fmla="*/ 15768 h 93"/>
                <a:gd name="T86" fmla="*/ 9720 w 90"/>
                <a:gd name="T87" fmla="*/ 14904 h 93"/>
                <a:gd name="T88" fmla="*/ 9072 w 90"/>
                <a:gd name="T89" fmla="*/ 14256 h 93"/>
                <a:gd name="T90" fmla="*/ 7992 w 90"/>
                <a:gd name="T91" fmla="*/ 12744 h 93"/>
                <a:gd name="T92" fmla="*/ 7776 w 90"/>
                <a:gd name="T93" fmla="*/ 11232 h 93"/>
                <a:gd name="T94" fmla="*/ 6480 w 90"/>
                <a:gd name="T95" fmla="*/ 10584 h 93"/>
                <a:gd name="T96" fmla="*/ 4968 w 90"/>
                <a:gd name="T97" fmla="*/ 8640 h 93"/>
                <a:gd name="T98" fmla="*/ 4320 w 90"/>
                <a:gd name="T99" fmla="*/ 7776 h 93"/>
                <a:gd name="T100" fmla="*/ 3024 w 90"/>
                <a:gd name="T101" fmla="*/ 7992 h 93"/>
                <a:gd name="T102" fmla="*/ 1512 w 90"/>
                <a:gd name="T103" fmla="*/ 7560 h 93"/>
                <a:gd name="T104" fmla="*/ 216 w 90"/>
                <a:gd name="T105" fmla="*/ 7128 h 93"/>
                <a:gd name="T106" fmla="*/ 216 w 90"/>
                <a:gd name="T107" fmla="*/ 5832 h 93"/>
                <a:gd name="T108" fmla="*/ 1512 w 90"/>
                <a:gd name="T109" fmla="*/ 4752 h 93"/>
                <a:gd name="T110" fmla="*/ 2160 w 90"/>
                <a:gd name="T111" fmla="*/ 3024 h 93"/>
                <a:gd name="T112" fmla="*/ 2160 w 90"/>
                <a:gd name="T113" fmla="*/ 2376 h 93"/>
                <a:gd name="T114" fmla="*/ 1944 w 90"/>
                <a:gd name="T115" fmla="*/ 1728 h 93"/>
                <a:gd name="T116" fmla="*/ 3240 w 90"/>
                <a:gd name="T117" fmla="*/ 1944 h 93"/>
                <a:gd name="T118" fmla="*/ 5184 w 90"/>
                <a:gd name="T119" fmla="*/ 1728 h 93"/>
                <a:gd name="T120" fmla="*/ 4752 w 90"/>
                <a:gd name="T121" fmla="*/ 1296 h 93"/>
                <a:gd name="T122" fmla="*/ 4752 w 90"/>
                <a:gd name="T123" fmla="*/ 432 h 93"/>
                <a:gd name="T124" fmla="*/ 6264 w 90"/>
                <a:gd name="T125" fmla="*/ 432 h 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0"/>
                <a:gd name="T190" fmla="*/ 0 h 93"/>
                <a:gd name="T191" fmla="*/ 90 w 90"/>
                <a:gd name="T192" fmla="*/ 93 h 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0" h="93">
                  <a:moveTo>
                    <a:pt x="30" y="0"/>
                  </a:moveTo>
                  <a:lnTo>
                    <a:pt x="31" y="0"/>
                  </a:lnTo>
                  <a:lnTo>
                    <a:pt x="32" y="1"/>
                  </a:lnTo>
                  <a:lnTo>
                    <a:pt x="33" y="3"/>
                  </a:lnTo>
                  <a:lnTo>
                    <a:pt x="32" y="5"/>
                  </a:lnTo>
                  <a:lnTo>
                    <a:pt x="32" y="7"/>
                  </a:lnTo>
                  <a:lnTo>
                    <a:pt x="33" y="9"/>
                  </a:lnTo>
                  <a:lnTo>
                    <a:pt x="35" y="9"/>
                  </a:lnTo>
                  <a:lnTo>
                    <a:pt x="37" y="9"/>
                  </a:lnTo>
                  <a:lnTo>
                    <a:pt x="37" y="8"/>
                  </a:lnTo>
                  <a:lnTo>
                    <a:pt x="39" y="8"/>
                  </a:lnTo>
                  <a:lnTo>
                    <a:pt x="39" y="7"/>
                  </a:lnTo>
                  <a:lnTo>
                    <a:pt x="41" y="7"/>
                  </a:lnTo>
                  <a:lnTo>
                    <a:pt x="41" y="6"/>
                  </a:lnTo>
                  <a:lnTo>
                    <a:pt x="42" y="6"/>
                  </a:lnTo>
                  <a:lnTo>
                    <a:pt x="42" y="7"/>
                  </a:lnTo>
                  <a:lnTo>
                    <a:pt x="45" y="6"/>
                  </a:lnTo>
                  <a:lnTo>
                    <a:pt x="46" y="7"/>
                  </a:lnTo>
                  <a:lnTo>
                    <a:pt x="49" y="7"/>
                  </a:lnTo>
                  <a:lnTo>
                    <a:pt x="50" y="6"/>
                  </a:lnTo>
                  <a:lnTo>
                    <a:pt x="51" y="3"/>
                  </a:lnTo>
                  <a:lnTo>
                    <a:pt x="51" y="2"/>
                  </a:lnTo>
                  <a:lnTo>
                    <a:pt x="52" y="2"/>
                  </a:lnTo>
                  <a:lnTo>
                    <a:pt x="53" y="4"/>
                  </a:lnTo>
                  <a:lnTo>
                    <a:pt x="54" y="6"/>
                  </a:lnTo>
                  <a:lnTo>
                    <a:pt x="55" y="7"/>
                  </a:lnTo>
                  <a:lnTo>
                    <a:pt x="56" y="8"/>
                  </a:lnTo>
                  <a:lnTo>
                    <a:pt x="56" y="10"/>
                  </a:lnTo>
                  <a:lnTo>
                    <a:pt x="55" y="10"/>
                  </a:lnTo>
                  <a:lnTo>
                    <a:pt x="54" y="11"/>
                  </a:lnTo>
                  <a:lnTo>
                    <a:pt x="55" y="11"/>
                  </a:lnTo>
                  <a:lnTo>
                    <a:pt x="56" y="11"/>
                  </a:lnTo>
                  <a:lnTo>
                    <a:pt x="57" y="12"/>
                  </a:lnTo>
                  <a:lnTo>
                    <a:pt x="59" y="13"/>
                  </a:lnTo>
                  <a:lnTo>
                    <a:pt x="58" y="14"/>
                  </a:lnTo>
                  <a:lnTo>
                    <a:pt x="56" y="15"/>
                  </a:lnTo>
                  <a:lnTo>
                    <a:pt x="56" y="16"/>
                  </a:lnTo>
                  <a:lnTo>
                    <a:pt x="57" y="16"/>
                  </a:lnTo>
                  <a:lnTo>
                    <a:pt x="59" y="14"/>
                  </a:lnTo>
                  <a:lnTo>
                    <a:pt x="60" y="13"/>
                  </a:lnTo>
                  <a:lnTo>
                    <a:pt x="62" y="13"/>
                  </a:lnTo>
                  <a:lnTo>
                    <a:pt x="65" y="15"/>
                  </a:lnTo>
                  <a:lnTo>
                    <a:pt x="67" y="15"/>
                  </a:lnTo>
                  <a:lnTo>
                    <a:pt x="68" y="16"/>
                  </a:lnTo>
                  <a:lnTo>
                    <a:pt x="67" y="18"/>
                  </a:lnTo>
                  <a:lnTo>
                    <a:pt x="68" y="19"/>
                  </a:lnTo>
                  <a:lnTo>
                    <a:pt x="69" y="18"/>
                  </a:lnTo>
                  <a:lnTo>
                    <a:pt x="70" y="17"/>
                  </a:lnTo>
                  <a:lnTo>
                    <a:pt x="74" y="18"/>
                  </a:lnTo>
                  <a:lnTo>
                    <a:pt x="77" y="18"/>
                  </a:lnTo>
                  <a:lnTo>
                    <a:pt x="79" y="19"/>
                  </a:lnTo>
                  <a:lnTo>
                    <a:pt x="81" y="20"/>
                  </a:lnTo>
                  <a:lnTo>
                    <a:pt x="85" y="23"/>
                  </a:lnTo>
                  <a:lnTo>
                    <a:pt x="90" y="24"/>
                  </a:lnTo>
                  <a:lnTo>
                    <a:pt x="90" y="26"/>
                  </a:lnTo>
                  <a:lnTo>
                    <a:pt x="90" y="32"/>
                  </a:lnTo>
                  <a:lnTo>
                    <a:pt x="89" y="34"/>
                  </a:lnTo>
                  <a:lnTo>
                    <a:pt x="89" y="35"/>
                  </a:lnTo>
                  <a:lnTo>
                    <a:pt x="88" y="36"/>
                  </a:lnTo>
                  <a:lnTo>
                    <a:pt x="86" y="37"/>
                  </a:lnTo>
                  <a:lnTo>
                    <a:pt x="85" y="37"/>
                  </a:lnTo>
                  <a:lnTo>
                    <a:pt x="85" y="39"/>
                  </a:lnTo>
                  <a:lnTo>
                    <a:pt x="84" y="41"/>
                  </a:lnTo>
                  <a:lnTo>
                    <a:pt x="81" y="42"/>
                  </a:lnTo>
                  <a:lnTo>
                    <a:pt x="81" y="43"/>
                  </a:lnTo>
                  <a:lnTo>
                    <a:pt x="81" y="46"/>
                  </a:lnTo>
                  <a:lnTo>
                    <a:pt x="81" y="48"/>
                  </a:lnTo>
                  <a:lnTo>
                    <a:pt x="81" y="50"/>
                  </a:lnTo>
                  <a:lnTo>
                    <a:pt x="81" y="53"/>
                  </a:lnTo>
                  <a:lnTo>
                    <a:pt x="79" y="54"/>
                  </a:lnTo>
                  <a:lnTo>
                    <a:pt x="79" y="56"/>
                  </a:lnTo>
                  <a:lnTo>
                    <a:pt x="79" y="58"/>
                  </a:lnTo>
                  <a:lnTo>
                    <a:pt x="78" y="58"/>
                  </a:lnTo>
                  <a:lnTo>
                    <a:pt x="78" y="60"/>
                  </a:lnTo>
                  <a:lnTo>
                    <a:pt x="76" y="62"/>
                  </a:lnTo>
                  <a:lnTo>
                    <a:pt x="76" y="64"/>
                  </a:lnTo>
                  <a:lnTo>
                    <a:pt x="75" y="65"/>
                  </a:lnTo>
                  <a:lnTo>
                    <a:pt x="74" y="66"/>
                  </a:lnTo>
                  <a:lnTo>
                    <a:pt x="73" y="67"/>
                  </a:lnTo>
                  <a:lnTo>
                    <a:pt x="72" y="66"/>
                  </a:lnTo>
                  <a:lnTo>
                    <a:pt x="71" y="67"/>
                  </a:lnTo>
                  <a:lnTo>
                    <a:pt x="69" y="67"/>
                  </a:lnTo>
                  <a:lnTo>
                    <a:pt x="68" y="67"/>
                  </a:lnTo>
                  <a:lnTo>
                    <a:pt x="66" y="68"/>
                  </a:lnTo>
                  <a:lnTo>
                    <a:pt x="65" y="69"/>
                  </a:lnTo>
                  <a:lnTo>
                    <a:pt x="64" y="68"/>
                  </a:lnTo>
                  <a:lnTo>
                    <a:pt x="62" y="70"/>
                  </a:lnTo>
                  <a:lnTo>
                    <a:pt x="62" y="71"/>
                  </a:lnTo>
                  <a:lnTo>
                    <a:pt x="61" y="71"/>
                  </a:lnTo>
                  <a:lnTo>
                    <a:pt x="60" y="72"/>
                  </a:lnTo>
                  <a:lnTo>
                    <a:pt x="59" y="73"/>
                  </a:lnTo>
                  <a:lnTo>
                    <a:pt x="58" y="76"/>
                  </a:lnTo>
                  <a:lnTo>
                    <a:pt x="59" y="77"/>
                  </a:lnTo>
                  <a:lnTo>
                    <a:pt x="59" y="79"/>
                  </a:lnTo>
                  <a:lnTo>
                    <a:pt x="57" y="82"/>
                  </a:lnTo>
                  <a:lnTo>
                    <a:pt x="56" y="82"/>
                  </a:lnTo>
                  <a:lnTo>
                    <a:pt x="55" y="83"/>
                  </a:lnTo>
                  <a:lnTo>
                    <a:pt x="55" y="85"/>
                  </a:lnTo>
                  <a:lnTo>
                    <a:pt x="53" y="88"/>
                  </a:lnTo>
                  <a:lnTo>
                    <a:pt x="51" y="90"/>
                  </a:lnTo>
                  <a:lnTo>
                    <a:pt x="51" y="89"/>
                  </a:lnTo>
                  <a:lnTo>
                    <a:pt x="52" y="88"/>
                  </a:lnTo>
                  <a:lnTo>
                    <a:pt x="53" y="87"/>
                  </a:lnTo>
                  <a:lnTo>
                    <a:pt x="54" y="85"/>
                  </a:lnTo>
                  <a:lnTo>
                    <a:pt x="53" y="85"/>
                  </a:lnTo>
                  <a:lnTo>
                    <a:pt x="51" y="87"/>
                  </a:lnTo>
                  <a:lnTo>
                    <a:pt x="51" y="88"/>
                  </a:lnTo>
                  <a:lnTo>
                    <a:pt x="50" y="89"/>
                  </a:lnTo>
                  <a:lnTo>
                    <a:pt x="50" y="90"/>
                  </a:lnTo>
                  <a:lnTo>
                    <a:pt x="50" y="91"/>
                  </a:lnTo>
                  <a:lnTo>
                    <a:pt x="48" y="93"/>
                  </a:lnTo>
                  <a:lnTo>
                    <a:pt x="48" y="92"/>
                  </a:lnTo>
                  <a:lnTo>
                    <a:pt x="46" y="91"/>
                  </a:lnTo>
                  <a:lnTo>
                    <a:pt x="45" y="90"/>
                  </a:lnTo>
                  <a:lnTo>
                    <a:pt x="44" y="89"/>
                  </a:lnTo>
                  <a:lnTo>
                    <a:pt x="43" y="88"/>
                  </a:lnTo>
                  <a:lnTo>
                    <a:pt x="42" y="87"/>
                  </a:lnTo>
                  <a:lnTo>
                    <a:pt x="40" y="87"/>
                  </a:lnTo>
                  <a:lnTo>
                    <a:pt x="39" y="85"/>
                  </a:lnTo>
                  <a:lnTo>
                    <a:pt x="38" y="85"/>
                  </a:lnTo>
                  <a:lnTo>
                    <a:pt x="39" y="83"/>
                  </a:lnTo>
                  <a:lnTo>
                    <a:pt x="40" y="82"/>
                  </a:lnTo>
                  <a:lnTo>
                    <a:pt x="41" y="80"/>
                  </a:lnTo>
                  <a:lnTo>
                    <a:pt x="43" y="79"/>
                  </a:lnTo>
                  <a:lnTo>
                    <a:pt x="46" y="77"/>
                  </a:lnTo>
                  <a:lnTo>
                    <a:pt x="46" y="76"/>
                  </a:lnTo>
                  <a:lnTo>
                    <a:pt x="45" y="73"/>
                  </a:lnTo>
                  <a:lnTo>
                    <a:pt x="44" y="73"/>
                  </a:lnTo>
                  <a:lnTo>
                    <a:pt x="44" y="72"/>
                  </a:lnTo>
                  <a:lnTo>
                    <a:pt x="45" y="71"/>
                  </a:lnTo>
                  <a:lnTo>
                    <a:pt x="45" y="69"/>
                  </a:lnTo>
                  <a:lnTo>
                    <a:pt x="43" y="68"/>
                  </a:lnTo>
                  <a:lnTo>
                    <a:pt x="42" y="69"/>
                  </a:lnTo>
                  <a:lnTo>
                    <a:pt x="42" y="66"/>
                  </a:lnTo>
                  <a:lnTo>
                    <a:pt x="39" y="65"/>
                  </a:lnTo>
                  <a:lnTo>
                    <a:pt x="37" y="64"/>
                  </a:lnTo>
                  <a:lnTo>
                    <a:pt x="37" y="59"/>
                  </a:lnTo>
                  <a:lnTo>
                    <a:pt x="37" y="56"/>
                  </a:lnTo>
                  <a:lnTo>
                    <a:pt x="36" y="54"/>
                  </a:lnTo>
                  <a:lnTo>
                    <a:pt x="36" y="52"/>
                  </a:lnTo>
                  <a:lnTo>
                    <a:pt x="35" y="52"/>
                  </a:lnTo>
                  <a:lnTo>
                    <a:pt x="35" y="50"/>
                  </a:lnTo>
                  <a:lnTo>
                    <a:pt x="30" y="49"/>
                  </a:lnTo>
                  <a:lnTo>
                    <a:pt x="30" y="43"/>
                  </a:lnTo>
                  <a:lnTo>
                    <a:pt x="27" y="43"/>
                  </a:lnTo>
                  <a:lnTo>
                    <a:pt x="23" y="40"/>
                  </a:lnTo>
                  <a:lnTo>
                    <a:pt x="21" y="40"/>
                  </a:lnTo>
                  <a:lnTo>
                    <a:pt x="20" y="39"/>
                  </a:lnTo>
                  <a:lnTo>
                    <a:pt x="20" y="36"/>
                  </a:lnTo>
                  <a:lnTo>
                    <a:pt x="18" y="34"/>
                  </a:lnTo>
                  <a:lnTo>
                    <a:pt x="15" y="35"/>
                  </a:lnTo>
                  <a:lnTo>
                    <a:pt x="14" y="37"/>
                  </a:lnTo>
                  <a:lnTo>
                    <a:pt x="10" y="38"/>
                  </a:lnTo>
                  <a:lnTo>
                    <a:pt x="8" y="37"/>
                  </a:lnTo>
                  <a:lnTo>
                    <a:pt x="7" y="35"/>
                  </a:lnTo>
                  <a:lnTo>
                    <a:pt x="7" y="34"/>
                  </a:lnTo>
                  <a:lnTo>
                    <a:pt x="3" y="34"/>
                  </a:lnTo>
                  <a:lnTo>
                    <a:pt x="1" y="33"/>
                  </a:lnTo>
                  <a:lnTo>
                    <a:pt x="1" y="32"/>
                  </a:lnTo>
                  <a:lnTo>
                    <a:pt x="0" y="29"/>
                  </a:lnTo>
                  <a:lnTo>
                    <a:pt x="1" y="27"/>
                  </a:lnTo>
                  <a:lnTo>
                    <a:pt x="1" y="25"/>
                  </a:lnTo>
                  <a:lnTo>
                    <a:pt x="4" y="23"/>
                  </a:lnTo>
                  <a:lnTo>
                    <a:pt x="7" y="22"/>
                  </a:lnTo>
                  <a:lnTo>
                    <a:pt x="9" y="22"/>
                  </a:lnTo>
                  <a:lnTo>
                    <a:pt x="9" y="20"/>
                  </a:lnTo>
                  <a:lnTo>
                    <a:pt x="10" y="14"/>
                  </a:lnTo>
                  <a:lnTo>
                    <a:pt x="9" y="13"/>
                  </a:lnTo>
                  <a:lnTo>
                    <a:pt x="9" y="11"/>
                  </a:lnTo>
                  <a:lnTo>
                    <a:pt x="10" y="11"/>
                  </a:lnTo>
                  <a:lnTo>
                    <a:pt x="10" y="10"/>
                  </a:lnTo>
                  <a:lnTo>
                    <a:pt x="9" y="9"/>
                  </a:lnTo>
                  <a:lnTo>
                    <a:pt x="9" y="8"/>
                  </a:lnTo>
                  <a:lnTo>
                    <a:pt x="13" y="7"/>
                  </a:lnTo>
                  <a:lnTo>
                    <a:pt x="14" y="9"/>
                  </a:lnTo>
                  <a:lnTo>
                    <a:pt x="15" y="9"/>
                  </a:lnTo>
                  <a:lnTo>
                    <a:pt x="18" y="10"/>
                  </a:lnTo>
                  <a:lnTo>
                    <a:pt x="19" y="10"/>
                  </a:lnTo>
                  <a:lnTo>
                    <a:pt x="24" y="8"/>
                  </a:lnTo>
                  <a:lnTo>
                    <a:pt x="24" y="7"/>
                  </a:lnTo>
                  <a:lnTo>
                    <a:pt x="24" y="6"/>
                  </a:lnTo>
                  <a:lnTo>
                    <a:pt x="22" y="6"/>
                  </a:lnTo>
                  <a:lnTo>
                    <a:pt x="22" y="3"/>
                  </a:lnTo>
                  <a:lnTo>
                    <a:pt x="21" y="3"/>
                  </a:lnTo>
                  <a:lnTo>
                    <a:pt x="22" y="2"/>
                  </a:lnTo>
                  <a:lnTo>
                    <a:pt x="23" y="2"/>
                  </a:lnTo>
                  <a:lnTo>
                    <a:pt x="26" y="3"/>
                  </a:lnTo>
                  <a:lnTo>
                    <a:pt x="29" y="2"/>
                  </a:lnTo>
                  <a:lnTo>
                    <a:pt x="30" y="0"/>
                  </a:lnTo>
                  <a:close/>
                </a:path>
              </a:pathLst>
            </a:custGeom>
            <a:solidFill>
              <a:schemeClr val="accent3"/>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03" name="Freeform 1579"/>
            <p:cNvSpPr>
              <a:spLocks/>
            </p:cNvSpPr>
            <p:nvPr/>
          </p:nvSpPr>
          <p:spPr bwMode="auto">
            <a:xfrm>
              <a:off x="1933" y="3156"/>
              <a:ext cx="276" cy="510"/>
            </a:xfrm>
            <a:custGeom>
              <a:avLst/>
              <a:gdLst>
                <a:gd name="T0" fmla="*/ 2376 w 46"/>
                <a:gd name="T1" fmla="*/ 18360 h 85"/>
                <a:gd name="T2" fmla="*/ 2160 w 46"/>
                <a:gd name="T3" fmla="*/ 17712 h 85"/>
                <a:gd name="T4" fmla="*/ 2376 w 46"/>
                <a:gd name="T5" fmla="*/ 17064 h 85"/>
                <a:gd name="T6" fmla="*/ 3024 w 46"/>
                <a:gd name="T7" fmla="*/ 16848 h 85"/>
                <a:gd name="T8" fmla="*/ 3240 w 46"/>
                <a:gd name="T9" fmla="*/ 16200 h 85"/>
                <a:gd name="T10" fmla="*/ 3672 w 46"/>
                <a:gd name="T11" fmla="*/ 15768 h 85"/>
                <a:gd name="T12" fmla="*/ 3888 w 46"/>
                <a:gd name="T13" fmla="*/ 15120 h 85"/>
                <a:gd name="T14" fmla="*/ 3024 w 46"/>
                <a:gd name="T15" fmla="*/ 14472 h 85"/>
                <a:gd name="T16" fmla="*/ 3240 w 46"/>
                <a:gd name="T17" fmla="*/ 14040 h 85"/>
                <a:gd name="T18" fmla="*/ 4104 w 46"/>
                <a:gd name="T19" fmla="*/ 13824 h 85"/>
                <a:gd name="T20" fmla="*/ 4104 w 46"/>
                <a:gd name="T21" fmla="*/ 12960 h 85"/>
                <a:gd name="T22" fmla="*/ 4536 w 46"/>
                <a:gd name="T23" fmla="*/ 12312 h 85"/>
                <a:gd name="T24" fmla="*/ 4968 w 46"/>
                <a:gd name="T25" fmla="*/ 11880 h 85"/>
                <a:gd name="T26" fmla="*/ 4320 w 46"/>
                <a:gd name="T27" fmla="*/ 11880 h 85"/>
                <a:gd name="T28" fmla="*/ 4536 w 46"/>
                <a:gd name="T29" fmla="*/ 10800 h 85"/>
                <a:gd name="T30" fmla="*/ 5616 w 46"/>
                <a:gd name="T31" fmla="*/ 11016 h 85"/>
                <a:gd name="T32" fmla="*/ 5832 w 46"/>
                <a:gd name="T33" fmla="*/ 9720 h 85"/>
                <a:gd name="T34" fmla="*/ 7344 w 46"/>
                <a:gd name="T35" fmla="*/ 9504 h 85"/>
                <a:gd name="T36" fmla="*/ 8208 w 46"/>
                <a:gd name="T37" fmla="*/ 8640 h 85"/>
                <a:gd name="T38" fmla="*/ 8208 w 46"/>
                <a:gd name="T39" fmla="*/ 7992 h 85"/>
                <a:gd name="T40" fmla="*/ 7992 w 46"/>
                <a:gd name="T41" fmla="*/ 7128 h 85"/>
                <a:gd name="T42" fmla="*/ 7560 w 46"/>
                <a:gd name="T43" fmla="*/ 6480 h 85"/>
                <a:gd name="T44" fmla="*/ 7992 w 46"/>
                <a:gd name="T45" fmla="*/ 4752 h 85"/>
                <a:gd name="T46" fmla="*/ 8640 w 46"/>
                <a:gd name="T47" fmla="*/ 3888 h 85"/>
                <a:gd name="T48" fmla="*/ 9936 w 46"/>
                <a:gd name="T49" fmla="*/ 2808 h 85"/>
                <a:gd name="T50" fmla="*/ 9504 w 46"/>
                <a:gd name="T51" fmla="*/ 1944 h 85"/>
                <a:gd name="T52" fmla="*/ 8424 w 46"/>
                <a:gd name="T53" fmla="*/ 2808 h 85"/>
                <a:gd name="T54" fmla="*/ 8208 w 46"/>
                <a:gd name="T55" fmla="*/ 1944 h 85"/>
                <a:gd name="T56" fmla="*/ 7128 w 46"/>
                <a:gd name="T57" fmla="*/ 1296 h 85"/>
                <a:gd name="T58" fmla="*/ 6048 w 46"/>
                <a:gd name="T59" fmla="*/ 648 h 85"/>
                <a:gd name="T60" fmla="*/ 5184 w 46"/>
                <a:gd name="T61" fmla="*/ 216 h 85"/>
                <a:gd name="T62" fmla="*/ 4752 w 46"/>
                <a:gd name="T63" fmla="*/ 216 h 85"/>
                <a:gd name="T64" fmla="*/ 4104 w 46"/>
                <a:gd name="T65" fmla="*/ 216 h 85"/>
                <a:gd name="T66" fmla="*/ 3024 w 46"/>
                <a:gd name="T67" fmla="*/ 432 h 85"/>
                <a:gd name="T68" fmla="*/ 2808 w 46"/>
                <a:gd name="T69" fmla="*/ 1296 h 85"/>
                <a:gd name="T70" fmla="*/ 2592 w 46"/>
                <a:gd name="T71" fmla="*/ 2592 h 85"/>
                <a:gd name="T72" fmla="*/ 1728 w 46"/>
                <a:gd name="T73" fmla="*/ 4320 h 85"/>
                <a:gd name="T74" fmla="*/ 1728 w 46"/>
                <a:gd name="T75" fmla="*/ 6912 h 85"/>
                <a:gd name="T76" fmla="*/ 1296 w 46"/>
                <a:gd name="T77" fmla="*/ 8640 h 85"/>
                <a:gd name="T78" fmla="*/ 864 w 46"/>
                <a:gd name="T79" fmla="*/ 10800 h 85"/>
                <a:gd name="T80" fmla="*/ 864 w 46"/>
                <a:gd name="T81" fmla="*/ 12744 h 85"/>
                <a:gd name="T82" fmla="*/ 864 w 46"/>
                <a:gd name="T83" fmla="*/ 13824 h 85"/>
                <a:gd name="T84" fmla="*/ 864 w 46"/>
                <a:gd name="T85" fmla="*/ 15120 h 85"/>
                <a:gd name="T86" fmla="*/ 648 w 46"/>
                <a:gd name="T87" fmla="*/ 15984 h 85"/>
                <a:gd name="T88" fmla="*/ 216 w 46"/>
                <a:gd name="T89" fmla="*/ 17280 h 85"/>
                <a:gd name="T90" fmla="*/ 648 w 46"/>
                <a:gd name="T91" fmla="*/ 18144 h 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85"/>
                <a:gd name="T140" fmla="*/ 46 w 46"/>
                <a:gd name="T141" fmla="*/ 85 h 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85">
                  <a:moveTo>
                    <a:pt x="9" y="85"/>
                  </a:moveTo>
                  <a:lnTo>
                    <a:pt x="11" y="85"/>
                  </a:lnTo>
                  <a:lnTo>
                    <a:pt x="11" y="84"/>
                  </a:lnTo>
                  <a:lnTo>
                    <a:pt x="10" y="83"/>
                  </a:lnTo>
                  <a:lnTo>
                    <a:pt x="10" y="82"/>
                  </a:lnTo>
                  <a:lnTo>
                    <a:pt x="11" y="81"/>
                  </a:lnTo>
                  <a:lnTo>
                    <a:pt x="10" y="80"/>
                  </a:lnTo>
                  <a:lnTo>
                    <a:pt x="11" y="79"/>
                  </a:lnTo>
                  <a:lnTo>
                    <a:pt x="12" y="78"/>
                  </a:lnTo>
                  <a:lnTo>
                    <a:pt x="13" y="78"/>
                  </a:lnTo>
                  <a:lnTo>
                    <a:pt x="14" y="78"/>
                  </a:lnTo>
                  <a:lnTo>
                    <a:pt x="14" y="77"/>
                  </a:lnTo>
                  <a:lnTo>
                    <a:pt x="14" y="76"/>
                  </a:lnTo>
                  <a:lnTo>
                    <a:pt x="15" y="75"/>
                  </a:lnTo>
                  <a:lnTo>
                    <a:pt x="15" y="74"/>
                  </a:lnTo>
                  <a:lnTo>
                    <a:pt x="16" y="74"/>
                  </a:lnTo>
                  <a:lnTo>
                    <a:pt x="17" y="73"/>
                  </a:lnTo>
                  <a:lnTo>
                    <a:pt x="18" y="72"/>
                  </a:lnTo>
                  <a:lnTo>
                    <a:pt x="18" y="70"/>
                  </a:lnTo>
                  <a:lnTo>
                    <a:pt x="16" y="69"/>
                  </a:lnTo>
                  <a:lnTo>
                    <a:pt x="15" y="69"/>
                  </a:lnTo>
                  <a:lnTo>
                    <a:pt x="14" y="67"/>
                  </a:lnTo>
                  <a:lnTo>
                    <a:pt x="14" y="66"/>
                  </a:lnTo>
                  <a:lnTo>
                    <a:pt x="15" y="65"/>
                  </a:lnTo>
                  <a:lnTo>
                    <a:pt x="16" y="64"/>
                  </a:lnTo>
                  <a:lnTo>
                    <a:pt x="18" y="64"/>
                  </a:lnTo>
                  <a:lnTo>
                    <a:pt x="19" y="64"/>
                  </a:lnTo>
                  <a:lnTo>
                    <a:pt x="19" y="62"/>
                  </a:lnTo>
                  <a:lnTo>
                    <a:pt x="19" y="61"/>
                  </a:lnTo>
                  <a:lnTo>
                    <a:pt x="19" y="60"/>
                  </a:lnTo>
                  <a:lnTo>
                    <a:pt x="21" y="58"/>
                  </a:lnTo>
                  <a:lnTo>
                    <a:pt x="20" y="57"/>
                  </a:lnTo>
                  <a:lnTo>
                    <a:pt x="21" y="57"/>
                  </a:lnTo>
                  <a:lnTo>
                    <a:pt x="22" y="57"/>
                  </a:lnTo>
                  <a:lnTo>
                    <a:pt x="23" y="57"/>
                  </a:lnTo>
                  <a:lnTo>
                    <a:pt x="23" y="55"/>
                  </a:lnTo>
                  <a:lnTo>
                    <a:pt x="22" y="55"/>
                  </a:lnTo>
                  <a:lnTo>
                    <a:pt x="21" y="56"/>
                  </a:lnTo>
                  <a:lnTo>
                    <a:pt x="20" y="55"/>
                  </a:lnTo>
                  <a:lnTo>
                    <a:pt x="20" y="51"/>
                  </a:lnTo>
                  <a:lnTo>
                    <a:pt x="20" y="50"/>
                  </a:lnTo>
                  <a:lnTo>
                    <a:pt x="21" y="50"/>
                  </a:lnTo>
                  <a:lnTo>
                    <a:pt x="23" y="52"/>
                  </a:lnTo>
                  <a:lnTo>
                    <a:pt x="25" y="52"/>
                  </a:lnTo>
                  <a:lnTo>
                    <a:pt x="26" y="51"/>
                  </a:lnTo>
                  <a:lnTo>
                    <a:pt x="26" y="47"/>
                  </a:lnTo>
                  <a:lnTo>
                    <a:pt x="27" y="46"/>
                  </a:lnTo>
                  <a:lnTo>
                    <a:pt x="27" y="45"/>
                  </a:lnTo>
                  <a:lnTo>
                    <a:pt x="30" y="45"/>
                  </a:lnTo>
                  <a:lnTo>
                    <a:pt x="32" y="44"/>
                  </a:lnTo>
                  <a:lnTo>
                    <a:pt x="34" y="44"/>
                  </a:lnTo>
                  <a:lnTo>
                    <a:pt x="36" y="43"/>
                  </a:lnTo>
                  <a:lnTo>
                    <a:pt x="37" y="43"/>
                  </a:lnTo>
                  <a:lnTo>
                    <a:pt x="38" y="40"/>
                  </a:lnTo>
                  <a:lnTo>
                    <a:pt x="40" y="39"/>
                  </a:lnTo>
                  <a:lnTo>
                    <a:pt x="38" y="37"/>
                  </a:lnTo>
                  <a:lnTo>
                    <a:pt x="39" y="35"/>
                  </a:lnTo>
                  <a:lnTo>
                    <a:pt x="38" y="33"/>
                  </a:lnTo>
                  <a:lnTo>
                    <a:pt x="37" y="33"/>
                  </a:lnTo>
                  <a:lnTo>
                    <a:pt x="36" y="32"/>
                  </a:lnTo>
                  <a:lnTo>
                    <a:pt x="35" y="32"/>
                  </a:lnTo>
                  <a:lnTo>
                    <a:pt x="35" y="30"/>
                  </a:lnTo>
                  <a:lnTo>
                    <a:pt x="36" y="29"/>
                  </a:lnTo>
                  <a:lnTo>
                    <a:pt x="37" y="24"/>
                  </a:lnTo>
                  <a:lnTo>
                    <a:pt x="37" y="22"/>
                  </a:lnTo>
                  <a:lnTo>
                    <a:pt x="38" y="21"/>
                  </a:lnTo>
                  <a:lnTo>
                    <a:pt x="39" y="19"/>
                  </a:lnTo>
                  <a:lnTo>
                    <a:pt x="40" y="18"/>
                  </a:lnTo>
                  <a:lnTo>
                    <a:pt x="41" y="16"/>
                  </a:lnTo>
                  <a:lnTo>
                    <a:pt x="43" y="15"/>
                  </a:lnTo>
                  <a:lnTo>
                    <a:pt x="46" y="13"/>
                  </a:lnTo>
                  <a:lnTo>
                    <a:pt x="46" y="12"/>
                  </a:lnTo>
                  <a:lnTo>
                    <a:pt x="45" y="9"/>
                  </a:lnTo>
                  <a:lnTo>
                    <a:pt x="44" y="9"/>
                  </a:lnTo>
                  <a:lnTo>
                    <a:pt x="44" y="11"/>
                  </a:lnTo>
                  <a:lnTo>
                    <a:pt x="42" y="13"/>
                  </a:lnTo>
                  <a:lnTo>
                    <a:pt x="39" y="13"/>
                  </a:lnTo>
                  <a:lnTo>
                    <a:pt x="36" y="13"/>
                  </a:lnTo>
                  <a:lnTo>
                    <a:pt x="35" y="13"/>
                  </a:lnTo>
                  <a:lnTo>
                    <a:pt x="38" y="9"/>
                  </a:lnTo>
                  <a:lnTo>
                    <a:pt x="38" y="8"/>
                  </a:lnTo>
                  <a:lnTo>
                    <a:pt x="36" y="7"/>
                  </a:lnTo>
                  <a:lnTo>
                    <a:pt x="33" y="6"/>
                  </a:lnTo>
                  <a:lnTo>
                    <a:pt x="31" y="4"/>
                  </a:lnTo>
                  <a:lnTo>
                    <a:pt x="29" y="5"/>
                  </a:lnTo>
                  <a:lnTo>
                    <a:pt x="28" y="3"/>
                  </a:lnTo>
                  <a:lnTo>
                    <a:pt x="27" y="1"/>
                  </a:lnTo>
                  <a:lnTo>
                    <a:pt x="25" y="1"/>
                  </a:lnTo>
                  <a:lnTo>
                    <a:pt x="24" y="1"/>
                  </a:lnTo>
                  <a:lnTo>
                    <a:pt x="22" y="0"/>
                  </a:lnTo>
                  <a:lnTo>
                    <a:pt x="22" y="1"/>
                  </a:lnTo>
                  <a:lnTo>
                    <a:pt x="21" y="2"/>
                  </a:lnTo>
                  <a:lnTo>
                    <a:pt x="20" y="2"/>
                  </a:lnTo>
                  <a:lnTo>
                    <a:pt x="19" y="1"/>
                  </a:lnTo>
                  <a:lnTo>
                    <a:pt x="17" y="0"/>
                  </a:lnTo>
                  <a:lnTo>
                    <a:pt x="16" y="0"/>
                  </a:lnTo>
                  <a:lnTo>
                    <a:pt x="14" y="2"/>
                  </a:lnTo>
                  <a:lnTo>
                    <a:pt x="15" y="4"/>
                  </a:lnTo>
                  <a:lnTo>
                    <a:pt x="14" y="5"/>
                  </a:lnTo>
                  <a:lnTo>
                    <a:pt x="13" y="6"/>
                  </a:lnTo>
                  <a:lnTo>
                    <a:pt x="12" y="7"/>
                  </a:lnTo>
                  <a:lnTo>
                    <a:pt x="12" y="11"/>
                  </a:lnTo>
                  <a:lnTo>
                    <a:pt x="12" y="12"/>
                  </a:lnTo>
                  <a:lnTo>
                    <a:pt x="10" y="15"/>
                  </a:lnTo>
                  <a:lnTo>
                    <a:pt x="8" y="18"/>
                  </a:lnTo>
                  <a:lnTo>
                    <a:pt x="8" y="20"/>
                  </a:lnTo>
                  <a:lnTo>
                    <a:pt x="7" y="24"/>
                  </a:lnTo>
                  <a:lnTo>
                    <a:pt x="9" y="29"/>
                  </a:lnTo>
                  <a:lnTo>
                    <a:pt x="8" y="32"/>
                  </a:lnTo>
                  <a:lnTo>
                    <a:pt x="7" y="34"/>
                  </a:lnTo>
                  <a:lnTo>
                    <a:pt x="7" y="37"/>
                  </a:lnTo>
                  <a:lnTo>
                    <a:pt x="6" y="40"/>
                  </a:lnTo>
                  <a:lnTo>
                    <a:pt x="6" y="44"/>
                  </a:lnTo>
                  <a:lnTo>
                    <a:pt x="5" y="46"/>
                  </a:lnTo>
                  <a:lnTo>
                    <a:pt x="4" y="50"/>
                  </a:lnTo>
                  <a:lnTo>
                    <a:pt x="4" y="55"/>
                  </a:lnTo>
                  <a:lnTo>
                    <a:pt x="3" y="56"/>
                  </a:lnTo>
                  <a:lnTo>
                    <a:pt x="4" y="59"/>
                  </a:lnTo>
                  <a:lnTo>
                    <a:pt x="5" y="62"/>
                  </a:lnTo>
                  <a:lnTo>
                    <a:pt x="3" y="63"/>
                  </a:lnTo>
                  <a:lnTo>
                    <a:pt x="4" y="64"/>
                  </a:lnTo>
                  <a:lnTo>
                    <a:pt x="5" y="69"/>
                  </a:lnTo>
                  <a:lnTo>
                    <a:pt x="4" y="70"/>
                  </a:lnTo>
                  <a:lnTo>
                    <a:pt x="4" y="71"/>
                  </a:lnTo>
                  <a:lnTo>
                    <a:pt x="2" y="71"/>
                  </a:lnTo>
                  <a:lnTo>
                    <a:pt x="3" y="74"/>
                  </a:lnTo>
                  <a:lnTo>
                    <a:pt x="0" y="76"/>
                  </a:lnTo>
                  <a:lnTo>
                    <a:pt x="0" y="78"/>
                  </a:lnTo>
                  <a:lnTo>
                    <a:pt x="1" y="80"/>
                  </a:lnTo>
                  <a:lnTo>
                    <a:pt x="2" y="80"/>
                  </a:lnTo>
                  <a:lnTo>
                    <a:pt x="2" y="81"/>
                  </a:lnTo>
                  <a:lnTo>
                    <a:pt x="3" y="84"/>
                  </a:lnTo>
                  <a:lnTo>
                    <a:pt x="4" y="85"/>
                  </a:lnTo>
                  <a:lnTo>
                    <a:pt x="9" y="85"/>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04" name="Freeform 1580"/>
            <p:cNvSpPr>
              <a:spLocks/>
            </p:cNvSpPr>
            <p:nvPr/>
          </p:nvSpPr>
          <p:spPr bwMode="auto">
            <a:xfrm>
              <a:off x="1933" y="3156"/>
              <a:ext cx="276" cy="510"/>
            </a:xfrm>
            <a:custGeom>
              <a:avLst/>
              <a:gdLst>
                <a:gd name="T0" fmla="*/ 2376 w 46"/>
                <a:gd name="T1" fmla="*/ 18360 h 85"/>
                <a:gd name="T2" fmla="*/ 2160 w 46"/>
                <a:gd name="T3" fmla="*/ 17712 h 85"/>
                <a:gd name="T4" fmla="*/ 2376 w 46"/>
                <a:gd name="T5" fmla="*/ 17064 h 85"/>
                <a:gd name="T6" fmla="*/ 3024 w 46"/>
                <a:gd name="T7" fmla="*/ 16848 h 85"/>
                <a:gd name="T8" fmla="*/ 3240 w 46"/>
                <a:gd name="T9" fmla="*/ 16200 h 85"/>
                <a:gd name="T10" fmla="*/ 3672 w 46"/>
                <a:gd name="T11" fmla="*/ 15768 h 85"/>
                <a:gd name="T12" fmla="*/ 3888 w 46"/>
                <a:gd name="T13" fmla="*/ 15120 h 85"/>
                <a:gd name="T14" fmla="*/ 3024 w 46"/>
                <a:gd name="T15" fmla="*/ 14472 h 85"/>
                <a:gd name="T16" fmla="*/ 3240 w 46"/>
                <a:gd name="T17" fmla="*/ 14040 h 85"/>
                <a:gd name="T18" fmla="*/ 4104 w 46"/>
                <a:gd name="T19" fmla="*/ 13824 h 85"/>
                <a:gd name="T20" fmla="*/ 4104 w 46"/>
                <a:gd name="T21" fmla="*/ 12960 h 85"/>
                <a:gd name="T22" fmla="*/ 4536 w 46"/>
                <a:gd name="T23" fmla="*/ 12312 h 85"/>
                <a:gd name="T24" fmla="*/ 4968 w 46"/>
                <a:gd name="T25" fmla="*/ 11880 h 85"/>
                <a:gd name="T26" fmla="*/ 4320 w 46"/>
                <a:gd name="T27" fmla="*/ 11880 h 85"/>
                <a:gd name="T28" fmla="*/ 4536 w 46"/>
                <a:gd name="T29" fmla="*/ 10800 h 85"/>
                <a:gd name="T30" fmla="*/ 5616 w 46"/>
                <a:gd name="T31" fmla="*/ 11016 h 85"/>
                <a:gd name="T32" fmla="*/ 5832 w 46"/>
                <a:gd name="T33" fmla="*/ 9720 h 85"/>
                <a:gd name="T34" fmla="*/ 7344 w 46"/>
                <a:gd name="T35" fmla="*/ 9504 h 85"/>
                <a:gd name="T36" fmla="*/ 8208 w 46"/>
                <a:gd name="T37" fmla="*/ 8640 h 85"/>
                <a:gd name="T38" fmla="*/ 8208 w 46"/>
                <a:gd name="T39" fmla="*/ 7992 h 85"/>
                <a:gd name="T40" fmla="*/ 7992 w 46"/>
                <a:gd name="T41" fmla="*/ 7128 h 85"/>
                <a:gd name="T42" fmla="*/ 7560 w 46"/>
                <a:gd name="T43" fmla="*/ 6480 h 85"/>
                <a:gd name="T44" fmla="*/ 7992 w 46"/>
                <a:gd name="T45" fmla="*/ 4752 h 85"/>
                <a:gd name="T46" fmla="*/ 8640 w 46"/>
                <a:gd name="T47" fmla="*/ 3888 h 85"/>
                <a:gd name="T48" fmla="*/ 9936 w 46"/>
                <a:gd name="T49" fmla="*/ 2808 h 85"/>
                <a:gd name="T50" fmla="*/ 9504 w 46"/>
                <a:gd name="T51" fmla="*/ 1944 h 85"/>
                <a:gd name="T52" fmla="*/ 8424 w 46"/>
                <a:gd name="T53" fmla="*/ 2808 h 85"/>
                <a:gd name="T54" fmla="*/ 8208 w 46"/>
                <a:gd name="T55" fmla="*/ 1944 h 85"/>
                <a:gd name="T56" fmla="*/ 7128 w 46"/>
                <a:gd name="T57" fmla="*/ 1296 h 85"/>
                <a:gd name="T58" fmla="*/ 6048 w 46"/>
                <a:gd name="T59" fmla="*/ 648 h 85"/>
                <a:gd name="T60" fmla="*/ 5184 w 46"/>
                <a:gd name="T61" fmla="*/ 216 h 85"/>
                <a:gd name="T62" fmla="*/ 4752 w 46"/>
                <a:gd name="T63" fmla="*/ 216 h 85"/>
                <a:gd name="T64" fmla="*/ 4104 w 46"/>
                <a:gd name="T65" fmla="*/ 216 h 85"/>
                <a:gd name="T66" fmla="*/ 3024 w 46"/>
                <a:gd name="T67" fmla="*/ 432 h 85"/>
                <a:gd name="T68" fmla="*/ 2808 w 46"/>
                <a:gd name="T69" fmla="*/ 1296 h 85"/>
                <a:gd name="T70" fmla="*/ 2592 w 46"/>
                <a:gd name="T71" fmla="*/ 2592 h 85"/>
                <a:gd name="T72" fmla="*/ 1728 w 46"/>
                <a:gd name="T73" fmla="*/ 4320 h 85"/>
                <a:gd name="T74" fmla="*/ 1728 w 46"/>
                <a:gd name="T75" fmla="*/ 6912 h 85"/>
                <a:gd name="T76" fmla="*/ 1296 w 46"/>
                <a:gd name="T77" fmla="*/ 8640 h 85"/>
                <a:gd name="T78" fmla="*/ 864 w 46"/>
                <a:gd name="T79" fmla="*/ 10800 h 85"/>
                <a:gd name="T80" fmla="*/ 864 w 46"/>
                <a:gd name="T81" fmla="*/ 12744 h 85"/>
                <a:gd name="T82" fmla="*/ 864 w 46"/>
                <a:gd name="T83" fmla="*/ 13824 h 85"/>
                <a:gd name="T84" fmla="*/ 864 w 46"/>
                <a:gd name="T85" fmla="*/ 15120 h 85"/>
                <a:gd name="T86" fmla="*/ 648 w 46"/>
                <a:gd name="T87" fmla="*/ 15984 h 85"/>
                <a:gd name="T88" fmla="*/ 216 w 46"/>
                <a:gd name="T89" fmla="*/ 17280 h 85"/>
                <a:gd name="T90" fmla="*/ 648 w 46"/>
                <a:gd name="T91" fmla="*/ 18144 h 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85"/>
                <a:gd name="T140" fmla="*/ 46 w 46"/>
                <a:gd name="T141" fmla="*/ 85 h 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85">
                  <a:moveTo>
                    <a:pt x="9" y="85"/>
                  </a:moveTo>
                  <a:lnTo>
                    <a:pt x="11" y="85"/>
                  </a:lnTo>
                  <a:lnTo>
                    <a:pt x="11" y="84"/>
                  </a:lnTo>
                  <a:lnTo>
                    <a:pt x="10" y="83"/>
                  </a:lnTo>
                  <a:lnTo>
                    <a:pt x="10" y="82"/>
                  </a:lnTo>
                  <a:lnTo>
                    <a:pt x="11" y="81"/>
                  </a:lnTo>
                  <a:lnTo>
                    <a:pt x="10" y="80"/>
                  </a:lnTo>
                  <a:lnTo>
                    <a:pt x="11" y="79"/>
                  </a:lnTo>
                  <a:lnTo>
                    <a:pt x="12" y="78"/>
                  </a:lnTo>
                  <a:lnTo>
                    <a:pt x="13" y="78"/>
                  </a:lnTo>
                  <a:lnTo>
                    <a:pt x="14" y="78"/>
                  </a:lnTo>
                  <a:lnTo>
                    <a:pt x="14" y="77"/>
                  </a:lnTo>
                  <a:lnTo>
                    <a:pt x="14" y="76"/>
                  </a:lnTo>
                  <a:lnTo>
                    <a:pt x="15" y="75"/>
                  </a:lnTo>
                  <a:lnTo>
                    <a:pt x="15" y="74"/>
                  </a:lnTo>
                  <a:lnTo>
                    <a:pt x="16" y="74"/>
                  </a:lnTo>
                  <a:lnTo>
                    <a:pt x="17" y="73"/>
                  </a:lnTo>
                  <a:lnTo>
                    <a:pt x="18" y="72"/>
                  </a:lnTo>
                  <a:lnTo>
                    <a:pt x="18" y="70"/>
                  </a:lnTo>
                  <a:lnTo>
                    <a:pt x="16" y="69"/>
                  </a:lnTo>
                  <a:lnTo>
                    <a:pt x="15" y="69"/>
                  </a:lnTo>
                  <a:lnTo>
                    <a:pt x="14" y="67"/>
                  </a:lnTo>
                  <a:lnTo>
                    <a:pt x="14" y="66"/>
                  </a:lnTo>
                  <a:lnTo>
                    <a:pt x="15" y="65"/>
                  </a:lnTo>
                  <a:lnTo>
                    <a:pt x="16" y="64"/>
                  </a:lnTo>
                  <a:lnTo>
                    <a:pt x="18" y="64"/>
                  </a:lnTo>
                  <a:lnTo>
                    <a:pt x="19" y="64"/>
                  </a:lnTo>
                  <a:lnTo>
                    <a:pt x="19" y="62"/>
                  </a:lnTo>
                  <a:lnTo>
                    <a:pt x="19" y="61"/>
                  </a:lnTo>
                  <a:lnTo>
                    <a:pt x="19" y="60"/>
                  </a:lnTo>
                  <a:lnTo>
                    <a:pt x="21" y="58"/>
                  </a:lnTo>
                  <a:lnTo>
                    <a:pt x="20" y="57"/>
                  </a:lnTo>
                  <a:lnTo>
                    <a:pt x="21" y="57"/>
                  </a:lnTo>
                  <a:lnTo>
                    <a:pt x="22" y="57"/>
                  </a:lnTo>
                  <a:lnTo>
                    <a:pt x="23" y="57"/>
                  </a:lnTo>
                  <a:lnTo>
                    <a:pt x="23" y="55"/>
                  </a:lnTo>
                  <a:lnTo>
                    <a:pt x="22" y="55"/>
                  </a:lnTo>
                  <a:lnTo>
                    <a:pt x="21" y="56"/>
                  </a:lnTo>
                  <a:lnTo>
                    <a:pt x="20" y="55"/>
                  </a:lnTo>
                  <a:lnTo>
                    <a:pt x="20" y="51"/>
                  </a:lnTo>
                  <a:lnTo>
                    <a:pt x="20" y="50"/>
                  </a:lnTo>
                  <a:lnTo>
                    <a:pt x="21" y="50"/>
                  </a:lnTo>
                  <a:lnTo>
                    <a:pt x="23" y="52"/>
                  </a:lnTo>
                  <a:lnTo>
                    <a:pt x="25" y="52"/>
                  </a:lnTo>
                  <a:lnTo>
                    <a:pt x="26" y="51"/>
                  </a:lnTo>
                  <a:lnTo>
                    <a:pt x="26" y="47"/>
                  </a:lnTo>
                  <a:lnTo>
                    <a:pt x="27" y="46"/>
                  </a:lnTo>
                  <a:lnTo>
                    <a:pt x="27" y="45"/>
                  </a:lnTo>
                  <a:lnTo>
                    <a:pt x="30" y="45"/>
                  </a:lnTo>
                  <a:lnTo>
                    <a:pt x="32" y="44"/>
                  </a:lnTo>
                  <a:lnTo>
                    <a:pt x="34" y="44"/>
                  </a:lnTo>
                  <a:lnTo>
                    <a:pt x="36" y="43"/>
                  </a:lnTo>
                  <a:lnTo>
                    <a:pt x="37" y="43"/>
                  </a:lnTo>
                  <a:lnTo>
                    <a:pt x="38" y="40"/>
                  </a:lnTo>
                  <a:lnTo>
                    <a:pt x="40" y="39"/>
                  </a:lnTo>
                  <a:lnTo>
                    <a:pt x="38" y="37"/>
                  </a:lnTo>
                  <a:lnTo>
                    <a:pt x="39" y="35"/>
                  </a:lnTo>
                  <a:lnTo>
                    <a:pt x="38" y="33"/>
                  </a:lnTo>
                  <a:lnTo>
                    <a:pt x="37" y="33"/>
                  </a:lnTo>
                  <a:lnTo>
                    <a:pt x="36" y="32"/>
                  </a:lnTo>
                  <a:lnTo>
                    <a:pt x="35" y="32"/>
                  </a:lnTo>
                  <a:lnTo>
                    <a:pt x="35" y="30"/>
                  </a:lnTo>
                  <a:lnTo>
                    <a:pt x="36" y="29"/>
                  </a:lnTo>
                  <a:lnTo>
                    <a:pt x="37" y="24"/>
                  </a:lnTo>
                  <a:lnTo>
                    <a:pt x="37" y="22"/>
                  </a:lnTo>
                  <a:lnTo>
                    <a:pt x="38" y="21"/>
                  </a:lnTo>
                  <a:lnTo>
                    <a:pt x="39" y="19"/>
                  </a:lnTo>
                  <a:lnTo>
                    <a:pt x="40" y="18"/>
                  </a:lnTo>
                  <a:lnTo>
                    <a:pt x="41" y="16"/>
                  </a:lnTo>
                  <a:lnTo>
                    <a:pt x="43" y="15"/>
                  </a:lnTo>
                  <a:lnTo>
                    <a:pt x="46" y="13"/>
                  </a:lnTo>
                  <a:lnTo>
                    <a:pt x="46" y="12"/>
                  </a:lnTo>
                  <a:lnTo>
                    <a:pt x="45" y="9"/>
                  </a:lnTo>
                  <a:lnTo>
                    <a:pt x="44" y="9"/>
                  </a:lnTo>
                  <a:lnTo>
                    <a:pt x="44" y="11"/>
                  </a:lnTo>
                  <a:lnTo>
                    <a:pt x="42" y="13"/>
                  </a:lnTo>
                  <a:lnTo>
                    <a:pt x="39" y="13"/>
                  </a:lnTo>
                  <a:lnTo>
                    <a:pt x="36" y="13"/>
                  </a:lnTo>
                  <a:lnTo>
                    <a:pt x="35" y="13"/>
                  </a:lnTo>
                  <a:lnTo>
                    <a:pt x="38" y="9"/>
                  </a:lnTo>
                  <a:lnTo>
                    <a:pt x="38" y="8"/>
                  </a:lnTo>
                  <a:lnTo>
                    <a:pt x="36" y="7"/>
                  </a:lnTo>
                  <a:lnTo>
                    <a:pt x="33" y="6"/>
                  </a:lnTo>
                  <a:lnTo>
                    <a:pt x="31" y="4"/>
                  </a:lnTo>
                  <a:lnTo>
                    <a:pt x="29" y="5"/>
                  </a:lnTo>
                  <a:lnTo>
                    <a:pt x="28" y="3"/>
                  </a:lnTo>
                  <a:lnTo>
                    <a:pt x="27" y="1"/>
                  </a:lnTo>
                  <a:lnTo>
                    <a:pt x="25" y="1"/>
                  </a:lnTo>
                  <a:lnTo>
                    <a:pt x="24" y="1"/>
                  </a:lnTo>
                  <a:lnTo>
                    <a:pt x="22" y="0"/>
                  </a:lnTo>
                  <a:lnTo>
                    <a:pt x="22" y="1"/>
                  </a:lnTo>
                  <a:lnTo>
                    <a:pt x="21" y="2"/>
                  </a:lnTo>
                  <a:lnTo>
                    <a:pt x="20" y="2"/>
                  </a:lnTo>
                  <a:lnTo>
                    <a:pt x="19" y="1"/>
                  </a:lnTo>
                  <a:lnTo>
                    <a:pt x="17" y="0"/>
                  </a:lnTo>
                  <a:lnTo>
                    <a:pt x="16" y="0"/>
                  </a:lnTo>
                  <a:lnTo>
                    <a:pt x="14" y="2"/>
                  </a:lnTo>
                  <a:lnTo>
                    <a:pt x="15" y="4"/>
                  </a:lnTo>
                  <a:lnTo>
                    <a:pt x="14" y="5"/>
                  </a:lnTo>
                  <a:lnTo>
                    <a:pt x="13" y="6"/>
                  </a:lnTo>
                  <a:lnTo>
                    <a:pt x="12" y="7"/>
                  </a:lnTo>
                  <a:lnTo>
                    <a:pt x="12" y="11"/>
                  </a:lnTo>
                  <a:lnTo>
                    <a:pt x="12" y="12"/>
                  </a:lnTo>
                  <a:lnTo>
                    <a:pt x="10" y="15"/>
                  </a:lnTo>
                  <a:lnTo>
                    <a:pt x="8" y="18"/>
                  </a:lnTo>
                  <a:lnTo>
                    <a:pt x="8" y="20"/>
                  </a:lnTo>
                  <a:lnTo>
                    <a:pt x="7" y="24"/>
                  </a:lnTo>
                  <a:lnTo>
                    <a:pt x="9" y="29"/>
                  </a:lnTo>
                  <a:lnTo>
                    <a:pt x="8" y="32"/>
                  </a:lnTo>
                  <a:lnTo>
                    <a:pt x="7" y="34"/>
                  </a:lnTo>
                  <a:lnTo>
                    <a:pt x="7" y="37"/>
                  </a:lnTo>
                  <a:lnTo>
                    <a:pt x="6" y="40"/>
                  </a:lnTo>
                  <a:lnTo>
                    <a:pt x="6" y="44"/>
                  </a:lnTo>
                  <a:lnTo>
                    <a:pt x="5" y="46"/>
                  </a:lnTo>
                  <a:lnTo>
                    <a:pt x="4" y="50"/>
                  </a:lnTo>
                  <a:lnTo>
                    <a:pt x="4" y="55"/>
                  </a:lnTo>
                  <a:lnTo>
                    <a:pt x="3" y="56"/>
                  </a:lnTo>
                  <a:lnTo>
                    <a:pt x="4" y="59"/>
                  </a:lnTo>
                  <a:lnTo>
                    <a:pt x="5" y="62"/>
                  </a:lnTo>
                  <a:lnTo>
                    <a:pt x="3" y="63"/>
                  </a:lnTo>
                  <a:lnTo>
                    <a:pt x="4" y="64"/>
                  </a:lnTo>
                  <a:lnTo>
                    <a:pt x="5" y="69"/>
                  </a:lnTo>
                  <a:lnTo>
                    <a:pt x="4" y="70"/>
                  </a:lnTo>
                  <a:lnTo>
                    <a:pt x="4" y="71"/>
                  </a:lnTo>
                  <a:lnTo>
                    <a:pt x="2" y="71"/>
                  </a:lnTo>
                  <a:lnTo>
                    <a:pt x="3" y="74"/>
                  </a:lnTo>
                  <a:lnTo>
                    <a:pt x="0" y="76"/>
                  </a:lnTo>
                  <a:lnTo>
                    <a:pt x="0" y="78"/>
                  </a:lnTo>
                  <a:lnTo>
                    <a:pt x="1" y="80"/>
                  </a:lnTo>
                  <a:lnTo>
                    <a:pt x="2" y="80"/>
                  </a:lnTo>
                  <a:lnTo>
                    <a:pt x="2" y="81"/>
                  </a:lnTo>
                  <a:lnTo>
                    <a:pt x="3" y="84"/>
                  </a:lnTo>
                  <a:lnTo>
                    <a:pt x="4" y="85"/>
                  </a:lnTo>
                  <a:lnTo>
                    <a:pt x="9" y="85"/>
                  </a:lnTo>
                  <a:close/>
                </a:path>
              </a:pathLst>
            </a:custGeom>
            <a:solidFill>
              <a:schemeClr val="accent3"/>
            </a:solid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05" name="Freeform 1581"/>
            <p:cNvSpPr>
              <a:spLocks/>
            </p:cNvSpPr>
            <p:nvPr/>
          </p:nvSpPr>
          <p:spPr bwMode="auto">
            <a:xfrm>
              <a:off x="2143" y="3282"/>
              <a:ext cx="78" cy="78"/>
            </a:xfrm>
            <a:custGeom>
              <a:avLst/>
              <a:gdLst>
                <a:gd name="T0" fmla="*/ 2808 w 13"/>
                <a:gd name="T1" fmla="*/ 1728 h 13"/>
                <a:gd name="T2" fmla="*/ 2808 w 13"/>
                <a:gd name="T3" fmla="*/ 1944 h 13"/>
                <a:gd name="T4" fmla="*/ 2376 w 13"/>
                <a:gd name="T5" fmla="*/ 2160 h 13"/>
                <a:gd name="T6" fmla="*/ 2376 w 13"/>
                <a:gd name="T7" fmla="*/ 2376 h 13"/>
                <a:gd name="T8" fmla="*/ 2160 w 13"/>
                <a:gd name="T9" fmla="*/ 2808 h 13"/>
                <a:gd name="T10" fmla="*/ 1728 w 13"/>
                <a:gd name="T11" fmla="*/ 2808 h 13"/>
                <a:gd name="T12" fmla="*/ 1296 w 13"/>
                <a:gd name="T13" fmla="*/ 2592 h 13"/>
                <a:gd name="T14" fmla="*/ 864 w 13"/>
                <a:gd name="T15" fmla="*/ 2592 h 13"/>
                <a:gd name="T16" fmla="*/ 648 w 13"/>
                <a:gd name="T17" fmla="*/ 2592 h 13"/>
                <a:gd name="T18" fmla="*/ 432 w 13"/>
                <a:gd name="T19" fmla="*/ 2160 h 13"/>
                <a:gd name="T20" fmla="*/ 0 w 13"/>
                <a:gd name="T21" fmla="*/ 2376 h 13"/>
                <a:gd name="T22" fmla="*/ 0 w 13"/>
                <a:gd name="T23" fmla="*/ 1944 h 13"/>
                <a:gd name="T24" fmla="*/ 216 w 13"/>
                <a:gd name="T25" fmla="*/ 1728 h 13"/>
                <a:gd name="T26" fmla="*/ 432 w 13"/>
                <a:gd name="T27" fmla="*/ 648 h 13"/>
                <a:gd name="T28" fmla="*/ 432 w 13"/>
                <a:gd name="T29" fmla="*/ 216 h 13"/>
                <a:gd name="T30" fmla="*/ 648 w 13"/>
                <a:gd name="T31" fmla="*/ 0 h 13"/>
                <a:gd name="T32" fmla="*/ 864 w 13"/>
                <a:gd name="T33" fmla="*/ 0 h 13"/>
                <a:gd name="T34" fmla="*/ 1080 w 13"/>
                <a:gd name="T35" fmla="*/ 432 h 13"/>
                <a:gd name="T36" fmla="*/ 1512 w 13"/>
                <a:gd name="T37" fmla="*/ 432 h 13"/>
                <a:gd name="T38" fmla="*/ 1728 w 13"/>
                <a:gd name="T39" fmla="*/ 648 h 13"/>
                <a:gd name="T40" fmla="*/ 1944 w 13"/>
                <a:gd name="T41" fmla="*/ 864 h 13"/>
                <a:gd name="T42" fmla="*/ 2160 w 13"/>
                <a:gd name="T43" fmla="*/ 1080 h 13"/>
                <a:gd name="T44" fmla="*/ 2376 w 13"/>
                <a:gd name="T45" fmla="*/ 1296 h 13"/>
                <a:gd name="T46" fmla="*/ 2808 w 13"/>
                <a:gd name="T47" fmla="*/ 1512 h 13"/>
                <a:gd name="T48" fmla="*/ 2808 w 13"/>
                <a:gd name="T49" fmla="*/ 1728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3"/>
                <a:gd name="T77" fmla="*/ 13 w 13"/>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3">
                  <a:moveTo>
                    <a:pt x="13" y="8"/>
                  </a:moveTo>
                  <a:lnTo>
                    <a:pt x="13" y="9"/>
                  </a:lnTo>
                  <a:lnTo>
                    <a:pt x="11" y="10"/>
                  </a:lnTo>
                  <a:lnTo>
                    <a:pt x="11" y="11"/>
                  </a:lnTo>
                  <a:lnTo>
                    <a:pt x="10" y="13"/>
                  </a:lnTo>
                  <a:lnTo>
                    <a:pt x="8" y="13"/>
                  </a:lnTo>
                  <a:lnTo>
                    <a:pt x="6" y="12"/>
                  </a:lnTo>
                  <a:lnTo>
                    <a:pt x="4" y="12"/>
                  </a:lnTo>
                  <a:lnTo>
                    <a:pt x="3" y="12"/>
                  </a:lnTo>
                  <a:lnTo>
                    <a:pt x="2" y="10"/>
                  </a:lnTo>
                  <a:lnTo>
                    <a:pt x="0" y="11"/>
                  </a:lnTo>
                  <a:lnTo>
                    <a:pt x="0" y="9"/>
                  </a:lnTo>
                  <a:lnTo>
                    <a:pt x="1" y="8"/>
                  </a:lnTo>
                  <a:lnTo>
                    <a:pt x="2" y="3"/>
                  </a:lnTo>
                  <a:lnTo>
                    <a:pt x="2" y="1"/>
                  </a:lnTo>
                  <a:lnTo>
                    <a:pt x="3" y="0"/>
                  </a:lnTo>
                  <a:lnTo>
                    <a:pt x="4" y="0"/>
                  </a:lnTo>
                  <a:lnTo>
                    <a:pt x="5" y="2"/>
                  </a:lnTo>
                  <a:lnTo>
                    <a:pt x="7" y="2"/>
                  </a:lnTo>
                  <a:lnTo>
                    <a:pt x="8" y="3"/>
                  </a:lnTo>
                  <a:lnTo>
                    <a:pt x="9" y="4"/>
                  </a:lnTo>
                  <a:lnTo>
                    <a:pt x="10" y="5"/>
                  </a:lnTo>
                  <a:lnTo>
                    <a:pt x="11" y="6"/>
                  </a:lnTo>
                  <a:lnTo>
                    <a:pt x="13" y="7"/>
                  </a:lnTo>
                  <a:lnTo>
                    <a:pt x="13" y="8"/>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06" name="Freeform 1582"/>
            <p:cNvSpPr>
              <a:spLocks/>
            </p:cNvSpPr>
            <p:nvPr/>
          </p:nvSpPr>
          <p:spPr bwMode="auto">
            <a:xfrm>
              <a:off x="2143" y="3282"/>
              <a:ext cx="78" cy="78"/>
            </a:xfrm>
            <a:custGeom>
              <a:avLst/>
              <a:gdLst>
                <a:gd name="T0" fmla="*/ 2808 w 13"/>
                <a:gd name="T1" fmla="*/ 1728 h 13"/>
                <a:gd name="T2" fmla="*/ 2808 w 13"/>
                <a:gd name="T3" fmla="*/ 1944 h 13"/>
                <a:gd name="T4" fmla="*/ 2376 w 13"/>
                <a:gd name="T5" fmla="*/ 2160 h 13"/>
                <a:gd name="T6" fmla="*/ 2376 w 13"/>
                <a:gd name="T7" fmla="*/ 2376 h 13"/>
                <a:gd name="T8" fmla="*/ 2160 w 13"/>
                <a:gd name="T9" fmla="*/ 2808 h 13"/>
                <a:gd name="T10" fmla="*/ 1728 w 13"/>
                <a:gd name="T11" fmla="*/ 2808 h 13"/>
                <a:gd name="T12" fmla="*/ 1296 w 13"/>
                <a:gd name="T13" fmla="*/ 2592 h 13"/>
                <a:gd name="T14" fmla="*/ 864 w 13"/>
                <a:gd name="T15" fmla="*/ 2592 h 13"/>
                <a:gd name="T16" fmla="*/ 648 w 13"/>
                <a:gd name="T17" fmla="*/ 2592 h 13"/>
                <a:gd name="T18" fmla="*/ 432 w 13"/>
                <a:gd name="T19" fmla="*/ 2160 h 13"/>
                <a:gd name="T20" fmla="*/ 0 w 13"/>
                <a:gd name="T21" fmla="*/ 2376 h 13"/>
                <a:gd name="T22" fmla="*/ 0 w 13"/>
                <a:gd name="T23" fmla="*/ 1944 h 13"/>
                <a:gd name="T24" fmla="*/ 216 w 13"/>
                <a:gd name="T25" fmla="*/ 1728 h 13"/>
                <a:gd name="T26" fmla="*/ 432 w 13"/>
                <a:gd name="T27" fmla="*/ 648 h 13"/>
                <a:gd name="T28" fmla="*/ 432 w 13"/>
                <a:gd name="T29" fmla="*/ 216 h 13"/>
                <a:gd name="T30" fmla="*/ 648 w 13"/>
                <a:gd name="T31" fmla="*/ 0 h 13"/>
                <a:gd name="T32" fmla="*/ 864 w 13"/>
                <a:gd name="T33" fmla="*/ 0 h 13"/>
                <a:gd name="T34" fmla="*/ 1080 w 13"/>
                <a:gd name="T35" fmla="*/ 432 h 13"/>
                <a:gd name="T36" fmla="*/ 1512 w 13"/>
                <a:gd name="T37" fmla="*/ 432 h 13"/>
                <a:gd name="T38" fmla="*/ 1728 w 13"/>
                <a:gd name="T39" fmla="*/ 648 h 13"/>
                <a:gd name="T40" fmla="*/ 1944 w 13"/>
                <a:gd name="T41" fmla="*/ 864 h 13"/>
                <a:gd name="T42" fmla="*/ 2160 w 13"/>
                <a:gd name="T43" fmla="*/ 1080 h 13"/>
                <a:gd name="T44" fmla="*/ 2376 w 13"/>
                <a:gd name="T45" fmla="*/ 1296 h 13"/>
                <a:gd name="T46" fmla="*/ 2808 w 13"/>
                <a:gd name="T47" fmla="*/ 1512 h 13"/>
                <a:gd name="T48" fmla="*/ 2808 w 13"/>
                <a:gd name="T49" fmla="*/ 1728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3"/>
                <a:gd name="T77" fmla="*/ 13 w 13"/>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3">
                  <a:moveTo>
                    <a:pt x="13" y="8"/>
                  </a:moveTo>
                  <a:lnTo>
                    <a:pt x="13" y="9"/>
                  </a:lnTo>
                  <a:lnTo>
                    <a:pt x="11" y="10"/>
                  </a:lnTo>
                  <a:lnTo>
                    <a:pt x="11" y="11"/>
                  </a:lnTo>
                  <a:lnTo>
                    <a:pt x="10" y="13"/>
                  </a:lnTo>
                  <a:lnTo>
                    <a:pt x="8" y="13"/>
                  </a:lnTo>
                  <a:lnTo>
                    <a:pt x="6" y="12"/>
                  </a:lnTo>
                  <a:lnTo>
                    <a:pt x="4" y="12"/>
                  </a:lnTo>
                  <a:lnTo>
                    <a:pt x="3" y="12"/>
                  </a:lnTo>
                  <a:lnTo>
                    <a:pt x="2" y="10"/>
                  </a:lnTo>
                  <a:lnTo>
                    <a:pt x="0" y="11"/>
                  </a:lnTo>
                  <a:lnTo>
                    <a:pt x="0" y="9"/>
                  </a:lnTo>
                  <a:lnTo>
                    <a:pt x="1" y="8"/>
                  </a:lnTo>
                  <a:lnTo>
                    <a:pt x="2" y="3"/>
                  </a:lnTo>
                  <a:lnTo>
                    <a:pt x="2" y="1"/>
                  </a:lnTo>
                  <a:lnTo>
                    <a:pt x="3" y="0"/>
                  </a:lnTo>
                  <a:lnTo>
                    <a:pt x="4" y="0"/>
                  </a:lnTo>
                  <a:lnTo>
                    <a:pt x="5" y="2"/>
                  </a:lnTo>
                  <a:lnTo>
                    <a:pt x="7" y="2"/>
                  </a:lnTo>
                  <a:lnTo>
                    <a:pt x="8" y="3"/>
                  </a:lnTo>
                  <a:lnTo>
                    <a:pt x="9" y="4"/>
                  </a:lnTo>
                  <a:lnTo>
                    <a:pt x="10" y="5"/>
                  </a:lnTo>
                  <a:lnTo>
                    <a:pt x="11" y="6"/>
                  </a:lnTo>
                  <a:lnTo>
                    <a:pt x="13" y="7"/>
                  </a:lnTo>
                  <a:lnTo>
                    <a:pt x="13" y="8"/>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07" name="Freeform 1583"/>
            <p:cNvSpPr>
              <a:spLocks/>
            </p:cNvSpPr>
            <p:nvPr/>
          </p:nvSpPr>
          <p:spPr bwMode="auto">
            <a:xfrm>
              <a:off x="1975" y="3678"/>
              <a:ext cx="24" cy="30"/>
            </a:xfrm>
            <a:custGeom>
              <a:avLst/>
              <a:gdLst>
                <a:gd name="T0" fmla="*/ 864 w 4"/>
                <a:gd name="T1" fmla="*/ 0 h 5"/>
                <a:gd name="T2" fmla="*/ 648 w 4"/>
                <a:gd name="T3" fmla="*/ 0 h 5"/>
                <a:gd name="T4" fmla="*/ 432 w 4"/>
                <a:gd name="T5" fmla="*/ 0 h 5"/>
                <a:gd name="T6" fmla="*/ 432 w 4"/>
                <a:gd name="T7" fmla="*/ 0 h 5"/>
                <a:gd name="T8" fmla="*/ 0 w 4"/>
                <a:gd name="T9" fmla="*/ 216 h 5"/>
                <a:gd name="T10" fmla="*/ 0 w 4"/>
                <a:gd name="T11" fmla="*/ 432 h 5"/>
                <a:gd name="T12" fmla="*/ 0 w 4"/>
                <a:gd name="T13" fmla="*/ 648 h 5"/>
                <a:gd name="T14" fmla="*/ 216 w 4"/>
                <a:gd name="T15" fmla="*/ 432 h 5"/>
                <a:gd name="T16" fmla="*/ 432 w 4"/>
                <a:gd name="T17" fmla="*/ 432 h 5"/>
                <a:gd name="T18" fmla="*/ 648 w 4"/>
                <a:gd name="T19" fmla="*/ 432 h 5"/>
                <a:gd name="T20" fmla="*/ 432 w 4"/>
                <a:gd name="T21" fmla="*/ 648 h 5"/>
                <a:gd name="T22" fmla="*/ 216 w 4"/>
                <a:gd name="T23" fmla="*/ 864 h 5"/>
                <a:gd name="T24" fmla="*/ 432 w 4"/>
                <a:gd name="T25" fmla="*/ 1080 h 5"/>
                <a:gd name="T26" fmla="*/ 648 w 4"/>
                <a:gd name="T27" fmla="*/ 1080 h 5"/>
                <a:gd name="T28" fmla="*/ 864 w 4"/>
                <a:gd name="T29" fmla="*/ 1080 h 5"/>
                <a:gd name="T30" fmla="*/ 864 w 4"/>
                <a:gd name="T31" fmla="*/ 0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4" y="0"/>
                  </a:moveTo>
                  <a:lnTo>
                    <a:pt x="3" y="0"/>
                  </a:lnTo>
                  <a:lnTo>
                    <a:pt x="2" y="0"/>
                  </a:lnTo>
                  <a:lnTo>
                    <a:pt x="0" y="1"/>
                  </a:lnTo>
                  <a:lnTo>
                    <a:pt x="0" y="2"/>
                  </a:lnTo>
                  <a:lnTo>
                    <a:pt x="0" y="3"/>
                  </a:lnTo>
                  <a:lnTo>
                    <a:pt x="1" y="2"/>
                  </a:lnTo>
                  <a:lnTo>
                    <a:pt x="2" y="2"/>
                  </a:lnTo>
                  <a:lnTo>
                    <a:pt x="3" y="2"/>
                  </a:lnTo>
                  <a:lnTo>
                    <a:pt x="2" y="3"/>
                  </a:lnTo>
                  <a:lnTo>
                    <a:pt x="1" y="4"/>
                  </a:lnTo>
                  <a:lnTo>
                    <a:pt x="2" y="5"/>
                  </a:lnTo>
                  <a:lnTo>
                    <a:pt x="3" y="5"/>
                  </a:lnTo>
                  <a:lnTo>
                    <a:pt x="4" y="5"/>
                  </a:lnTo>
                  <a:lnTo>
                    <a:pt x="4"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08" name="Freeform 1584"/>
            <p:cNvSpPr>
              <a:spLocks/>
            </p:cNvSpPr>
            <p:nvPr/>
          </p:nvSpPr>
          <p:spPr bwMode="auto">
            <a:xfrm>
              <a:off x="1975" y="3678"/>
              <a:ext cx="24" cy="30"/>
            </a:xfrm>
            <a:custGeom>
              <a:avLst/>
              <a:gdLst>
                <a:gd name="T0" fmla="*/ 864 w 4"/>
                <a:gd name="T1" fmla="*/ 0 h 5"/>
                <a:gd name="T2" fmla="*/ 648 w 4"/>
                <a:gd name="T3" fmla="*/ 0 h 5"/>
                <a:gd name="T4" fmla="*/ 432 w 4"/>
                <a:gd name="T5" fmla="*/ 0 h 5"/>
                <a:gd name="T6" fmla="*/ 432 w 4"/>
                <a:gd name="T7" fmla="*/ 0 h 5"/>
                <a:gd name="T8" fmla="*/ 0 w 4"/>
                <a:gd name="T9" fmla="*/ 216 h 5"/>
                <a:gd name="T10" fmla="*/ 0 w 4"/>
                <a:gd name="T11" fmla="*/ 432 h 5"/>
                <a:gd name="T12" fmla="*/ 0 w 4"/>
                <a:gd name="T13" fmla="*/ 648 h 5"/>
                <a:gd name="T14" fmla="*/ 216 w 4"/>
                <a:gd name="T15" fmla="*/ 432 h 5"/>
                <a:gd name="T16" fmla="*/ 432 w 4"/>
                <a:gd name="T17" fmla="*/ 432 h 5"/>
                <a:gd name="T18" fmla="*/ 648 w 4"/>
                <a:gd name="T19" fmla="*/ 432 h 5"/>
                <a:gd name="T20" fmla="*/ 432 w 4"/>
                <a:gd name="T21" fmla="*/ 648 h 5"/>
                <a:gd name="T22" fmla="*/ 216 w 4"/>
                <a:gd name="T23" fmla="*/ 864 h 5"/>
                <a:gd name="T24" fmla="*/ 432 w 4"/>
                <a:gd name="T25" fmla="*/ 1080 h 5"/>
                <a:gd name="T26" fmla="*/ 648 w 4"/>
                <a:gd name="T27" fmla="*/ 1080 h 5"/>
                <a:gd name="T28" fmla="*/ 864 w 4"/>
                <a:gd name="T29" fmla="*/ 1080 h 5"/>
                <a:gd name="T30" fmla="*/ 864 w 4"/>
                <a:gd name="T31" fmla="*/ 0 h 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
                <a:gd name="T49" fmla="*/ 0 h 5"/>
                <a:gd name="T50" fmla="*/ 4 w 4"/>
                <a:gd name="T51" fmla="*/ 5 h 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 h="5">
                  <a:moveTo>
                    <a:pt x="4" y="0"/>
                  </a:moveTo>
                  <a:lnTo>
                    <a:pt x="3" y="0"/>
                  </a:lnTo>
                  <a:lnTo>
                    <a:pt x="2" y="0"/>
                  </a:lnTo>
                  <a:lnTo>
                    <a:pt x="0" y="1"/>
                  </a:lnTo>
                  <a:lnTo>
                    <a:pt x="0" y="2"/>
                  </a:lnTo>
                  <a:lnTo>
                    <a:pt x="0" y="3"/>
                  </a:lnTo>
                  <a:lnTo>
                    <a:pt x="1" y="2"/>
                  </a:lnTo>
                  <a:lnTo>
                    <a:pt x="2" y="2"/>
                  </a:lnTo>
                  <a:lnTo>
                    <a:pt x="3" y="2"/>
                  </a:lnTo>
                  <a:lnTo>
                    <a:pt x="2" y="3"/>
                  </a:lnTo>
                  <a:lnTo>
                    <a:pt x="1" y="4"/>
                  </a:lnTo>
                  <a:lnTo>
                    <a:pt x="2" y="5"/>
                  </a:lnTo>
                  <a:lnTo>
                    <a:pt x="3" y="5"/>
                  </a:lnTo>
                  <a:lnTo>
                    <a:pt x="4" y="5"/>
                  </a:lnTo>
                  <a:lnTo>
                    <a:pt x="4"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09" name="Freeform 1585"/>
            <p:cNvSpPr>
              <a:spLocks/>
            </p:cNvSpPr>
            <p:nvPr/>
          </p:nvSpPr>
          <p:spPr bwMode="auto">
            <a:xfrm>
              <a:off x="1957" y="3714"/>
              <a:ext cx="42" cy="6"/>
            </a:xfrm>
            <a:custGeom>
              <a:avLst/>
              <a:gdLst>
                <a:gd name="T0" fmla="*/ 1512 w 7"/>
                <a:gd name="T1" fmla="*/ 0 h 1"/>
                <a:gd name="T2" fmla="*/ 864 w 7"/>
                <a:gd name="T3" fmla="*/ 0 h 1"/>
                <a:gd name="T4" fmla="*/ 648 w 7"/>
                <a:gd name="T5" fmla="*/ 0 h 1"/>
                <a:gd name="T6" fmla="*/ 0 w 7"/>
                <a:gd name="T7" fmla="*/ 0 h 1"/>
                <a:gd name="T8" fmla="*/ 0 w 7"/>
                <a:gd name="T9" fmla="*/ 0 h 1"/>
                <a:gd name="T10" fmla="*/ 216 w 7"/>
                <a:gd name="T11" fmla="*/ 216 h 1"/>
                <a:gd name="T12" fmla="*/ 648 w 7"/>
                <a:gd name="T13" fmla="*/ 216 h 1"/>
                <a:gd name="T14" fmla="*/ 1512 w 7"/>
                <a:gd name="T15" fmla="*/ 216 h 1"/>
                <a:gd name="T16" fmla="*/ 1512 w 7"/>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
                <a:gd name="T29" fmla="*/ 7 w 7"/>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
                  <a:moveTo>
                    <a:pt x="7" y="0"/>
                  </a:moveTo>
                  <a:lnTo>
                    <a:pt x="4" y="0"/>
                  </a:lnTo>
                  <a:lnTo>
                    <a:pt x="3" y="0"/>
                  </a:lnTo>
                  <a:lnTo>
                    <a:pt x="0" y="0"/>
                  </a:lnTo>
                  <a:lnTo>
                    <a:pt x="1" y="1"/>
                  </a:lnTo>
                  <a:lnTo>
                    <a:pt x="3" y="1"/>
                  </a:lnTo>
                  <a:lnTo>
                    <a:pt x="7" y="1"/>
                  </a:lnTo>
                  <a:lnTo>
                    <a:pt x="7"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10" name="Freeform 1586"/>
            <p:cNvSpPr>
              <a:spLocks/>
            </p:cNvSpPr>
            <p:nvPr/>
          </p:nvSpPr>
          <p:spPr bwMode="auto">
            <a:xfrm>
              <a:off x="1957" y="3714"/>
              <a:ext cx="42" cy="6"/>
            </a:xfrm>
            <a:custGeom>
              <a:avLst/>
              <a:gdLst>
                <a:gd name="T0" fmla="*/ 1512 w 7"/>
                <a:gd name="T1" fmla="*/ 0 h 1"/>
                <a:gd name="T2" fmla="*/ 864 w 7"/>
                <a:gd name="T3" fmla="*/ 0 h 1"/>
                <a:gd name="T4" fmla="*/ 648 w 7"/>
                <a:gd name="T5" fmla="*/ 0 h 1"/>
                <a:gd name="T6" fmla="*/ 0 w 7"/>
                <a:gd name="T7" fmla="*/ 0 h 1"/>
                <a:gd name="T8" fmla="*/ 0 w 7"/>
                <a:gd name="T9" fmla="*/ 0 h 1"/>
                <a:gd name="T10" fmla="*/ 216 w 7"/>
                <a:gd name="T11" fmla="*/ 216 h 1"/>
                <a:gd name="T12" fmla="*/ 648 w 7"/>
                <a:gd name="T13" fmla="*/ 216 h 1"/>
                <a:gd name="T14" fmla="*/ 1512 w 7"/>
                <a:gd name="T15" fmla="*/ 216 h 1"/>
                <a:gd name="T16" fmla="*/ 1512 w 7"/>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1"/>
                <a:gd name="T29" fmla="*/ 7 w 7"/>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1">
                  <a:moveTo>
                    <a:pt x="7" y="0"/>
                  </a:moveTo>
                  <a:lnTo>
                    <a:pt x="4" y="0"/>
                  </a:lnTo>
                  <a:lnTo>
                    <a:pt x="3" y="0"/>
                  </a:lnTo>
                  <a:lnTo>
                    <a:pt x="0" y="0"/>
                  </a:lnTo>
                  <a:lnTo>
                    <a:pt x="1" y="1"/>
                  </a:lnTo>
                  <a:lnTo>
                    <a:pt x="3" y="1"/>
                  </a:lnTo>
                  <a:lnTo>
                    <a:pt x="7" y="1"/>
                  </a:lnTo>
                  <a:lnTo>
                    <a:pt x="7"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11" name="Freeform 1587"/>
            <p:cNvSpPr>
              <a:spLocks/>
            </p:cNvSpPr>
            <p:nvPr/>
          </p:nvSpPr>
          <p:spPr bwMode="auto">
            <a:xfrm>
              <a:off x="1999" y="3678"/>
              <a:ext cx="54" cy="42"/>
            </a:xfrm>
            <a:custGeom>
              <a:avLst/>
              <a:gdLst>
                <a:gd name="T0" fmla="*/ 0 w 9"/>
                <a:gd name="T1" fmla="*/ 1512 h 7"/>
                <a:gd name="T2" fmla="*/ 216 w 9"/>
                <a:gd name="T3" fmla="*/ 1512 h 7"/>
                <a:gd name="T4" fmla="*/ 648 w 9"/>
                <a:gd name="T5" fmla="*/ 1512 h 7"/>
                <a:gd name="T6" fmla="*/ 1080 w 9"/>
                <a:gd name="T7" fmla="*/ 1512 h 7"/>
                <a:gd name="T8" fmla="*/ 1296 w 9"/>
                <a:gd name="T9" fmla="*/ 1512 h 7"/>
                <a:gd name="T10" fmla="*/ 1728 w 9"/>
                <a:gd name="T11" fmla="*/ 1512 h 7"/>
                <a:gd name="T12" fmla="*/ 1728 w 9"/>
                <a:gd name="T13" fmla="*/ 1512 h 7"/>
                <a:gd name="T14" fmla="*/ 1944 w 9"/>
                <a:gd name="T15" fmla="*/ 1512 h 7"/>
                <a:gd name="T16" fmla="*/ 1296 w 9"/>
                <a:gd name="T17" fmla="*/ 1296 h 7"/>
                <a:gd name="T18" fmla="*/ 1080 w 9"/>
                <a:gd name="T19" fmla="*/ 1080 h 7"/>
                <a:gd name="T20" fmla="*/ 648 w 9"/>
                <a:gd name="T21" fmla="*/ 864 h 7"/>
                <a:gd name="T22" fmla="*/ 432 w 9"/>
                <a:gd name="T23" fmla="*/ 648 h 7"/>
                <a:gd name="T24" fmla="*/ 216 w 9"/>
                <a:gd name="T25" fmla="*/ 0 h 7"/>
                <a:gd name="T26" fmla="*/ 0 w 9"/>
                <a:gd name="T27" fmla="*/ 0 h 7"/>
                <a:gd name="T28" fmla="*/ 0 w 9"/>
                <a:gd name="T29" fmla="*/ 1080 h 7"/>
                <a:gd name="T30" fmla="*/ 432 w 9"/>
                <a:gd name="T31" fmla="*/ 1296 h 7"/>
                <a:gd name="T32" fmla="*/ 216 w 9"/>
                <a:gd name="T33" fmla="*/ 1296 h 7"/>
                <a:gd name="T34" fmla="*/ 0 w 9"/>
                <a:gd name="T35" fmla="*/ 1296 h 7"/>
                <a:gd name="T36" fmla="*/ 0 w 9"/>
                <a:gd name="T37" fmla="*/ 1512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7"/>
                <a:gd name="T59" fmla="*/ 9 w 9"/>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7">
                  <a:moveTo>
                    <a:pt x="0" y="7"/>
                  </a:moveTo>
                  <a:lnTo>
                    <a:pt x="1" y="7"/>
                  </a:lnTo>
                  <a:lnTo>
                    <a:pt x="3" y="7"/>
                  </a:lnTo>
                  <a:lnTo>
                    <a:pt x="5" y="7"/>
                  </a:lnTo>
                  <a:lnTo>
                    <a:pt x="6" y="7"/>
                  </a:lnTo>
                  <a:lnTo>
                    <a:pt x="8" y="7"/>
                  </a:lnTo>
                  <a:lnTo>
                    <a:pt x="9" y="7"/>
                  </a:lnTo>
                  <a:lnTo>
                    <a:pt x="6" y="6"/>
                  </a:lnTo>
                  <a:lnTo>
                    <a:pt x="5" y="5"/>
                  </a:lnTo>
                  <a:lnTo>
                    <a:pt x="3" y="4"/>
                  </a:lnTo>
                  <a:lnTo>
                    <a:pt x="2" y="3"/>
                  </a:lnTo>
                  <a:lnTo>
                    <a:pt x="1" y="0"/>
                  </a:lnTo>
                  <a:lnTo>
                    <a:pt x="0" y="0"/>
                  </a:lnTo>
                  <a:lnTo>
                    <a:pt x="0" y="5"/>
                  </a:lnTo>
                  <a:lnTo>
                    <a:pt x="2" y="6"/>
                  </a:lnTo>
                  <a:lnTo>
                    <a:pt x="1" y="6"/>
                  </a:lnTo>
                  <a:lnTo>
                    <a:pt x="0" y="6"/>
                  </a:lnTo>
                  <a:lnTo>
                    <a:pt x="0" y="7"/>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12" name="Freeform 1588"/>
            <p:cNvSpPr>
              <a:spLocks/>
            </p:cNvSpPr>
            <p:nvPr/>
          </p:nvSpPr>
          <p:spPr bwMode="auto">
            <a:xfrm>
              <a:off x="1999" y="3678"/>
              <a:ext cx="54" cy="42"/>
            </a:xfrm>
            <a:custGeom>
              <a:avLst/>
              <a:gdLst>
                <a:gd name="T0" fmla="*/ 0 w 9"/>
                <a:gd name="T1" fmla="*/ 1512 h 7"/>
                <a:gd name="T2" fmla="*/ 216 w 9"/>
                <a:gd name="T3" fmla="*/ 1512 h 7"/>
                <a:gd name="T4" fmla="*/ 648 w 9"/>
                <a:gd name="T5" fmla="*/ 1512 h 7"/>
                <a:gd name="T6" fmla="*/ 1080 w 9"/>
                <a:gd name="T7" fmla="*/ 1512 h 7"/>
                <a:gd name="T8" fmla="*/ 1296 w 9"/>
                <a:gd name="T9" fmla="*/ 1512 h 7"/>
                <a:gd name="T10" fmla="*/ 1728 w 9"/>
                <a:gd name="T11" fmla="*/ 1512 h 7"/>
                <a:gd name="T12" fmla="*/ 1728 w 9"/>
                <a:gd name="T13" fmla="*/ 1512 h 7"/>
                <a:gd name="T14" fmla="*/ 1944 w 9"/>
                <a:gd name="T15" fmla="*/ 1512 h 7"/>
                <a:gd name="T16" fmla="*/ 1296 w 9"/>
                <a:gd name="T17" fmla="*/ 1296 h 7"/>
                <a:gd name="T18" fmla="*/ 1080 w 9"/>
                <a:gd name="T19" fmla="*/ 1080 h 7"/>
                <a:gd name="T20" fmla="*/ 648 w 9"/>
                <a:gd name="T21" fmla="*/ 864 h 7"/>
                <a:gd name="T22" fmla="*/ 432 w 9"/>
                <a:gd name="T23" fmla="*/ 648 h 7"/>
                <a:gd name="T24" fmla="*/ 216 w 9"/>
                <a:gd name="T25" fmla="*/ 0 h 7"/>
                <a:gd name="T26" fmla="*/ 0 w 9"/>
                <a:gd name="T27" fmla="*/ 0 h 7"/>
                <a:gd name="T28" fmla="*/ 0 w 9"/>
                <a:gd name="T29" fmla="*/ 1080 h 7"/>
                <a:gd name="T30" fmla="*/ 432 w 9"/>
                <a:gd name="T31" fmla="*/ 1296 h 7"/>
                <a:gd name="T32" fmla="*/ 216 w 9"/>
                <a:gd name="T33" fmla="*/ 1296 h 7"/>
                <a:gd name="T34" fmla="*/ 0 w 9"/>
                <a:gd name="T35" fmla="*/ 1296 h 7"/>
                <a:gd name="T36" fmla="*/ 0 w 9"/>
                <a:gd name="T37" fmla="*/ 1512 h 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
                <a:gd name="T58" fmla="*/ 0 h 7"/>
                <a:gd name="T59" fmla="*/ 9 w 9"/>
                <a:gd name="T60" fmla="*/ 7 h 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 h="7">
                  <a:moveTo>
                    <a:pt x="0" y="7"/>
                  </a:moveTo>
                  <a:lnTo>
                    <a:pt x="1" y="7"/>
                  </a:lnTo>
                  <a:lnTo>
                    <a:pt x="3" y="7"/>
                  </a:lnTo>
                  <a:lnTo>
                    <a:pt x="5" y="7"/>
                  </a:lnTo>
                  <a:lnTo>
                    <a:pt x="6" y="7"/>
                  </a:lnTo>
                  <a:lnTo>
                    <a:pt x="8" y="7"/>
                  </a:lnTo>
                  <a:lnTo>
                    <a:pt x="9" y="7"/>
                  </a:lnTo>
                  <a:lnTo>
                    <a:pt x="6" y="6"/>
                  </a:lnTo>
                  <a:lnTo>
                    <a:pt x="5" y="5"/>
                  </a:lnTo>
                  <a:lnTo>
                    <a:pt x="3" y="4"/>
                  </a:lnTo>
                  <a:lnTo>
                    <a:pt x="2" y="3"/>
                  </a:lnTo>
                  <a:lnTo>
                    <a:pt x="1" y="0"/>
                  </a:lnTo>
                  <a:lnTo>
                    <a:pt x="0" y="0"/>
                  </a:lnTo>
                  <a:lnTo>
                    <a:pt x="0" y="5"/>
                  </a:lnTo>
                  <a:lnTo>
                    <a:pt x="2" y="6"/>
                  </a:lnTo>
                  <a:lnTo>
                    <a:pt x="1" y="6"/>
                  </a:lnTo>
                  <a:lnTo>
                    <a:pt x="0" y="6"/>
                  </a:lnTo>
                  <a:lnTo>
                    <a:pt x="0" y="7"/>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13" name="Freeform 1589"/>
            <p:cNvSpPr>
              <a:spLocks/>
            </p:cNvSpPr>
            <p:nvPr/>
          </p:nvSpPr>
          <p:spPr bwMode="auto">
            <a:xfrm>
              <a:off x="529" y="3486"/>
              <a:ext cx="6" cy="6"/>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14" name="Freeform 1590"/>
            <p:cNvSpPr>
              <a:spLocks/>
            </p:cNvSpPr>
            <p:nvPr/>
          </p:nvSpPr>
          <p:spPr bwMode="auto">
            <a:xfrm>
              <a:off x="529" y="3486"/>
              <a:ext cx="6" cy="6"/>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15" name="Freeform 1591"/>
            <p:cNvSpPr>
              <a:spLocks/>
            </p:cNvSpPr>
            <p:nvPr/>
          </p:nvSpPr>
          <p:spPr bwMode="auto">
            <a:xfrm>
              <a:off x="529" y="3486"/>
              <a:ext cx="6" cy="6"/>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16" name="Freeform 1592"/>
            <p:cNvSpPr>
              <a:spLocks/>
            </p:cNvSpPr>
            <p:nvPr/>
          </p:nvSpPr>
          <p:spPr bwMode="auto">
            <a:xfrm>
              <a:off x="529" y="3486"/>
              <a:ext cx="6" cy="6"/>
            </a:xfrm>
            <a:custGeom>
              <a:avLst/>
              <a:gdLst>
                <a:gd name="T0" fmla="*/ 216 w 1"/>
                <a:gd name="T1" fmla="*/ 216 h 1"/>
                <a:gd name="T2" fmla="*/ 0 w 1"/>
                <a:gd name="T3" fmla="*/ 0 h 1"/>
                <a:gd name="T4" fmla="*/ 216 w 1"/>
                <a:gd name="T5" fmla="*/ 0 h 1"/>
                <a:gd name="T6" fmla="*/ 216 w 1"/>
                <a:gd name="T7" fmla="*/ 0 h 1"/>
                <a:gd name="T8" fmla="*/ 216 w 1"/>
                <a:gd name="T9" fmla="*/ 216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1" y="1"/>
                  </a:moveTo>
                  <a:lnTo>
                    <a:pt x="0" y="0"/>
                  </a:lnTo>
                  <a:lnTo>
                    <a:pt x="1" y="0"/>
                  </a:lnTo>
                  <a:lnTo>
                    <a:pt x="1" y="1"/>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17" name="Freeform 1593"/>
            <p:cNvSpPr>
              <a:spLocks/>
            </p:cNvSpPr>
            <p:nvPr/>
          </p:nvSpPr>
          <p:spPr bwMode="auto">
            <a:xfrm>
              <a:off x="529" y="1566"/>
              <a:ext cx="84" cy="102"/>
            </a:xfrm>
            <a:custGeom>
              <a:avLst/>
              <a:gdLst>
                <a:gd name="T0" fmla="*/ 0 w 14"/>
                <a:gd name="T1" fmla="*/ 0 h 17"/>
                <a:gd name="T2" fmla="*/ 648 w 14"/>
                <a:gd name="T3" fmla="*/ 432 h 17"/>
                <a:gd name="T4" fmla="*/ 648 w 14"/>
                <a:gd name="T5" fmla="*/ 648 h 17"/>
                <a:gd name="T6" fmla="*/ 432 w 14"/>
                <a:gd name="T7" fmla="*/ 864 h 17"/>
                <a:gd name="T8" fmla="*/ 864 w 14"/>
                <a:gd name="T9" fmla="*/ 1080 h 17"/>
                <a:gd name="T10" fmla="*/ 1080 w 14"/>
                <a:gd name="T11" fmla="*/ 1080 h 17"/>
                <a:gd name="T12" fmla="*/ 864 w 14"/>
                <a:gd name="T13" fmla="*/ 864 h 17"/>
                <a:gd name="T14" fmla="*/ 864 w 14"/>
                <a:gd name="T15" fmla="*/ 864 h 17"/>
                <a:gd name="T16" fmla="*/ 864 w 14"/>
                <a:gd name="T17" fmla="*/ 648 h 17"/>
                <a:gd name="T18" fmla="*/ 1296 w 14"/>
                <a:gd name="T19" fmla="*/ 648 h 17"/>
                <a:gd name="T20" fmla="*/ 1512 w 14"/>
                <a:gd name="T21" fmla="*/ 648 h 17"/>
                <a:gd name="T22" fmla="*/ 1728 w 14"/>
                <a:gd name="T23" fmla="*/ 648 h 17"/>
                <a:gd name="T24" fmla="*/ 2376 w 14"/>
                <a:gd name="T25" fmla="*/ 1080 h 17"/>
                <a:gd name="T26" fmla="*/ 3024 w 14"/>
                <a:gd name="T27" fmla="*/ 1296 h 17"/>
                <a:gd name="T28" fmla="*/ 3024 w 14"/>
                <a:gd name="T29" fmla="*/ 1512 h 17"/>
                <a:gd name="T30" fmla="*/ 2592 w 14"/>
                <a:gd name="T31" fmla="*/ 1728 h 17"/>
                <a:gd name="T32" fmla="*/ 2592 w 14"/>
                <a:gd name="T33" fmla="*/ 1944 h 17"/>
                <a:gd name="T34" fmla="*/ 2376 w 14"/>
                <a:gd name="T35" fmla="*/ 2160 h 17"/>
                <a:gd name="T36" fmla="*/ 1728 w 14"/>
                <a:gd name="T37" fmla="*/ 2160 h 17"/>
                <a:gd name="T38" fmla="*/ 1728 w 14"/>
                <a:gd name="T39" fmla="*/ 2376 h 17"/>
                <a:gd name="T40" fmla="*/ 1512 w 14"/>
                <a:gd name="T41" fmla="*/ 2376 h 17"/>
                <a:gd name="T42" fmla="*/ 1728 w 14"/>
                <a:gd name="T43" fmla="*/ 2592 h 17"/>
                <a:gd name="T44" fmla="*/ 1512 w 14"/>
                <a:gd name="T45" fmla="*/ 3024 h 17"/>
                <a:gd name="T46" fmla="*/ 1512 w 14"/>
                <a:gd name="T47" fmla="*/ 3240 h 17"/>
                <a:gd name="T48" fmla="*/ 1728 w 14"/>
                <a:gd name="T49" fmla="*/ 3456 h 17"/>
                <a:gd name="T50" fmla="*/ 1296 w 14"/>
                <a:gd name="T51" fmla="*/ 3672 h 17"/>
                <a:gd name="T52" fmla="*/ 864 w 14"/>
                <a:gd name="T53" fmla="*/ 3456 h 17"/>
                <a:gd name="T54" fmla="*/ 648 w 14"/>
                <a:gd name="T55" fmla="*/ 3024 h 17"/>
                <a:gd name="T56" fmla="*/ 432 w 14"/>
                <a:gd name="T57" fmla="*/ 3024 h 17"/>
                <a:gd name="T58" fmla="*/ 0 w 14"/>
                <a:gd name="T59" fmla="*/ 3024 h 17"/>
                <a:gd name="T60" fmla="*/ 0 w 14"/>
                <a:gd name="T61" fmla="*/ 0 h 1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
                <a:gd name="T94" fmla="*/ 0 h 17"/>
                <a:gd name="T95" fmla="*/ 14 w 14"/>
                <a:gd name="T96" fmla="*/ 17 h 1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 h="17">
                  <a:moveTo>
                    <a:pt x="0" y="0"/>
                  </a:moveTo>
                  <a:lnTo>
                    <a:pt x="3" y="2"/>
                  </a:lnTo>
                  <a:lnTo>
                    <a:pt x="3" y="3"/>
                  </a:lnTo>
                  <a:lnTo>
                    <a:pt x="2" y="4"/>
                  </a:lnTo>
                  <a:lnTo>
                    <a:pt x="4" y="5"/>
                  </a:lnTo>
                  <a:lnTo>
                    <a:pt x="5" y="5"/>
                  </a:lnTo>
                  <a:lnTo>
                    <a:pt x="4" y="4"/>
                  </a:lnTo>
                  <a:lnTo>
                    <a:pt x="4" y="3"/>
                  </a:lnTo>
                  <a:lnTo>
                    <a:pt x="6" y="3"/>
                  </a:lnTo>
                  <a:lnTo>
                    <a:pt x="7" y="3"/>
                  </a:lnTo>
                  <a:lnTo>
                    <a:pt x="8" y="3"/>
                  </a:lnTo>
                  <a:lnTo>
                    <a:pt x="11" y="5"/>
                  </a:lnTo>
                  <a:lnTo>
                    <a:pt x="14" y="6"/>
                  </a:lnTo>
                  <a:lnTo>
                    <a:pt x="14" y="7"/>
                  </a:lnTo>
                  <a:lnTo>
                    <a:pt x="12" y="8"/>
                  </a:lnTo>
                  <a:lnTo>
                    <a:pt x="12" y="9"/>
                  </a:lnTo>
                  <a:lnTo>
                    <a:pt x="11" y="10"/>
                  </a:lnTo>
                  <a:lnTo>
                    <a:pt x="8" y="10"/>
                  </a:lnTo>
                  <a:lnTo>
                    <a:pt x="8" y="11"/>
                  </a:lnTo>
                  <a:lnTo>
                    <a:pt x="7" y="11"/>
                  </a:lnTo>
                  <a:lnTo>
                    <a:pt x="8" y="12"/>
                  </a:lnTo>
                  <a:lnTo>
                    <a:pt x="7" y="14"/>
                  </a:lnTo>
                  <a:lnTo>
                    <a:pt x="7" y="15"/>
                  </a:lnTo>
                  <a:lnTo>
                    <a:pt x="8" y="16"/>
                  </a:lnTo>
                  <a:lnTo>
                    <a:pt x="6" y="17"/>
                  </a:lnTo>
                  <a:lnTo>
                    <a:pt x="4" y="16"/>
                  </a:lnTo>
                  <a:lnTo>
                    <a:pt x="3" y="14"/>
                  </a:lnTo>
                  <a:lnTo>
                    <a:pt x="2" y="14"/>
                  </a:lnTo>
                  <a:lnTo>
                    <a:pt x="0" y="14"/>
                  </a:lnTo>
                  <a:lnTo>
                    <a:pt x="0" y="0"/>
                  </a:ln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18" name="Freeform 1594"/>
            <p:cNvSpPr>
              <a:spLocks/>
            </p:cNvSpPr>
            <p:nvPr/>
          </p:nvSpPr>
          <p:spPr bwMode="auto">
            <a:xfrm>
              <a:off x="529" y="1566"/>
              <a:ext cx="84" cy="102"/>
            </a:xfrm>
            <a:custGeom>
              <a:avLst/>
              <a:gdLst>
                <a:gd name="T0" fmla="*/ 0 w 14"/>
                <a:gd name="T1" fmla="*/ 0 h 17"/>
                <a:gd name="T2" fmla="*/ 648 w 14"/>
                <a:gd name="T3" fmla="*/ 432 h 17"/>
                <a:gd name="T4" fmla="*/ 648 w 14"/>
                <a:gd name="T5" fmla="*/ 648 h 17"/>
                <a:gd name="T6" fmla="*/ 432 w 14"/>
                <a:gd name="T7" fmla="*/ 864 h 17"/>
                <a:gd name="T8" fmla="*/ 864 w 14"/>
                <a:gd name="T9" fmla="*/ 1080 h 17"/>
                <a:gd name="T10" fmla="*/ 1080 w 14"/>
                <a:gd name="T11" fmla="*/ 1080 h 17"/>
                <a:gd name="T12" fmla="*/ 864 w 14"/>
                <a:gd name="T13" fmla="*/ 864 h 17"/>
                <a:gd name="T14" fmla="*/ 864 w 14"/>
                <a:gd name="T15" fmla="*/ 864 h 17"/>
                <a:gd name="T16" fmla="*/ 864 w 14"/>
                <a:gd name="T17" fmla="*/ 648 h 17"/>
                <a:gd name="T18" fmla="*/ 1296 w 14"/>
                <a:gd name="T19" fmla="*/ 648 h 17"/>
                <a:gd name="T20" fmla="*/ 1512 w 14"/>
                <a:gd name="T21" fmla="*/ 648 h 17"/>
                <a:gd name="T22" fmla="*/ 1728 w 14"/>
                <a:gd name="T23" fmla="*/ 648 h 17"/>
                <a:gd name="T24" fmla="*/ 2376 w 14"/>
                <a:gd name="T25" fmla="*/ 1080 h 17"/>
                <a:gd name="T26" fmla="*/ 3024 w 14"/>
                <a:gd name="T27" fmla="*/ 1296 h 17"/>
                <a:gd name="T28" fmla="*/ 3024 w 14"/>
                <a:gd name="T29" fmla="*/ 1512 h 17"/>
                <a:gd name="T30" fmla="*/ 2592 w 14"/>
                <a:gd name="T31" fmla="*/ 1728 h 17"/>
                <a:gd name="T32" fmla="*/ 2592 w 14"/>
                <a:gd name="T33" fmla="*/ 1944 h 17"/>
                <a:gd name="T34" fmla="*/ 2376 w 14"/>
                <a:gd name="T35" fmla="*/ 2160 h 17"/>
                <a:gd name="T36" fmla="*/ 1728 w 14"/>
                <a:gd name="T37" fmla="*/ 2160 h 17"/>
                <a:gd name="T38" fmla="*/ 1728 w 14"/>
                <a:gd name="T39" fmla="*/ 2376 h 17"/>
                <a:gd name="T40" fmla="*/ 1512 w 14"/>
                <a:gd name="T41" fmla="*/ 2376 h 17"/>
                <a:gd name="T42" fmla="*/ 1728 w 14"/>
                <a:gd name="T43" fmla="*/ 2592 h 17"/>
                <a:gd name="T44" fmla="*/ 1512 w 14"/>
                <a:gd name="T45" fmla="*/ 3024 h 17"/>
                <a:gd name="T46" fmla="*/ 1512 w 14"/>
                <a:gd name="T47" fmla="*/ 3240 h 17"/>
                <a:gd name="T48" fmla="*/ 1728 w 14"/>
                <a:gd name="T49" fmla="*/ 3456 h 17"/>
                <a:gd name="T50" fmla="*/ 1296 w 14"/>
                <a:gd name="T51" fmla="*/ 3672 h 17"/>
                <a:gd name="T52" fmla="*/ 864 w 14"/>
                <a:gd name="T53" fmla="*/ 3456 h 17"/>
                <a:gd name="T54" fmla="*/ 648 w 14"/>
                <a:gd name="T55" fmla="*/ 3024 h 17"/>
                <a:gd name="T56" fmla="*/ 432 w 14"/>
                <a:gd name="T57" fmla="*/ 3024 h 17"/>
                <a:gd name="T58" fmla="*/ 0 w 14"/>
                <a:gd name="T59" fmla="*/ 3024 h 17"/>
                <a:gd name="T60" fmla="*/ 0 w 14"/>
                <a:gd name="T61" fmla="*/ 0 h 1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
                <a:gd name="T94" fmla="*/ 0 h 17"/>
                <a:gd name="T95" fmla="*/ 14 w 14"/>
                <a:gd name="T96" fmla="*/ 17 h 1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 h="17">
                  <a:moveTo>
                    <a:pt x="0" y="0"/>
                  </a:moveTo>
                  <a:lnTo>
                    <a:pt x="3" y="2"/>
                  </a:lnTo>
                  <a:lnTo>
                    <a:pt x="3" y="3"/>
                  </a:lnTo>
                  <a:lnTo>
                    <a:pt x="2" y="4"/>
                  </a:lnTo>
                  <a:lnTo>
                    <a:pt x="4" y="5"/>
                  </a:lnTo>
                  <a:lnTo>
                    <a:pt x="5" y="5"/>
                  </a:lnTo>
                  <a:lnTo>
                    <a:pt x="4" y="4"/>
                  </a:lnTo>
                  <a:lnTo>
                    <a:pt x="4" y="3"/>
                  </a:lnTo>
                  <a:lnTo>
                    <a:pt x="6" y="3"/>
                  </a:lnTo>
                  <a:lnTo>
                    <a:pt x="7" y="3"/>
                  </a:lnTo>
                  <a:lnTo>
                    <a:pt x="8" y="3"/>
                  </a:lnTo>
                  <a:lnTo>
                    <a:pt x="11" y="5"/>
                  </a:lnTo>
                  <a:lnTo>
                    <a:pt x="14" y="6"/>
                  </a:lnTo>
                  <a:lnTo>
                    <a:pt x="14" y="7"/>
                  </a:lnTo>
                  <a:lnTo>
                    <a:pt x="12" y="8"/>
                  </a:lnTo>
                  <a:lnTo>
                    <a:pt x="12" y="9"/>
                  </a:lnTo>
                  <a:lnTo>
                    <a:pt x="11" y="10"/>
                  </a:lnTo>
                  <a:lnTo>
                    <a:pt x="8" y="10"/>
                  </a:lnTo>
                  <a:lnTo>
                    <a:pt x="8" y="11"/>
                  </a:lnTo>
                  <a:lnTo>
                    <a:pt x="7" y="11"/>
                  </a:lnTo>
                  <a:lnTo>
                    <a:pt x="8" y="12"/>
                  </a:lnTo>
                  <a:lnTo>
                    <a:pt x="7" y="14"/>
                  </a:lnTo>
                  <a:lnTo>
                    <a:pt x="7" y="15"/>
                  </a:lnTo>
                  <a:lnTo>
                    <a:pt x="8" y="16"/>
                  </a:lnTo>
                  <a:lnTo>
                    <a:pt x="6" y="17"/>
                  </a:lnTo>
                  <a:lnTo>
                    <a:pt x="4" y="16"/>
                  </a:lnTo>
                  <a:lnTo>
                    <a:pt x="3" y="14"/>
                  </a:lnTo>
                  <a:lnTo>
                    <a:pt x="2" y="14"/>
                  </a:lnTo>
                  <a:lnTo>
                    <a:pt x="0" y="14"/>
                  </a:lnTo>
                  <a:lnTo>
                    <a:pt x="0" y="0"/>
                  </a:lnTo>
                  <a:close/>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19" name="Freeform 1595"/>
            <p:cNvSpPr>
              <a:spLocks noEditPoints="1"/>
            </p:cNvSpPr>
            <p:nvPr/>
          </p:nvSpPr>
          <p:spPr bwMode="auto">
            <a:xfrm>
              <a:off x="3337" y="1308"/>
              <a:ext cx="2262" cy="906"/>
            </a:xfrm>
            <a:custGeom>
              <a:avLst/>
              <a:gdLst>
                <a:gd name="T0" fmla="*/ 77760 w 377"/>
                <a:gd name="T1" fmla="*/ 9072 h 151"/>
                <a:gd name="T2" fmla="*/ 71712 w 377"/>
                <a:gd name="T3" fmla="*/ 7560 h 151"/>
                <a:gd name="T4" fmla="*/ 67392 w 377"/>
                <a:gd name="T5" fmla="*/ 7776 h 151"/>
                <a:gd name="T6" fmla="*/ 62208 w 377"/>
                <a:gd name="T7" fmla="*/ 6264 h 151"/>
                <a:gd name="T8" fmla="*/ 58752 w 377"/>
                <a:gd name="T9" fmla="*/ 5184 h 151"/>
                <a:gd name="T10" fmla="*/ 56592 w 377"/>
                <a:gd name="T11" fmla="*/ 6048 h 151"/>
                <a:gd name="T12" fmla="*/ 51192 w 377"/>
                <a:gd name="T13" fmla="*/ 5832 h 151"/>
                <a:gd name="T14" fmla="*/ 49680 w 377"/>
                <a:gd name="T15" fmla="*/ 4104 h 151"/>
                <a:gd name="T16" fmla="*/ 45576 w 377"/>
                <a:gd name="T17" fmla="*/ 4536 h 151"/>
                <a:gd name="T18" fmla="*/ 42120 w 377"/>
                <a:gd name="T19" fmla="*/ 3888 h 151"/>
                <a:gd name="T20" fmla="*/ 39312 w 377"/>
                <a:gd name="T21" fmla="*/ 4752 h 151"/>
                <a:gd name="T22" fmla="*/ 42552 w 377"/>
                <a:gd name="T23" fmla="*/ 1728 h 151"/>
                <a:gd name="T24" fmla="*/ 39960 w 377"/>
                <a:gd name="T25" fmla="*/ 1080 h 151"/>
                <a:gd name="T26" fmla="*/ 36936 w 377"/>
                <a:gd name="T27" fmla="*/ 864 h 151"/>
                <a:gd name="T28" fmla="*/ 36504 w 377"/>
                <a:gd name="T29" fmla="*/ 1944 h 151"/>
                <a:gd name="T30" fmla="*/ 33048 w 377"/>
                <a:gd name="T31" fmla="*/ 1728 h 151"/>
                <a:gd name="T32" fmla="*/ 29376 w 377"/>
                <a:gd name="T33" fmla="*/ 2808 h 151"/>
                <a:gd name="T34" fmla="*/ 27864 w 377"/>
                <a:gd name="T35" fmla="*/ 4104 h 151"/>
                <a:gd name="T36" fmla="*/ 28728 w 377"/>
                <a:gd name="T37" fmla="*/ 7776 h 151"/>
                <a:gd name="T38" fmla="*/ 25056 w 377"/>
                <a:gd name="T39" fmla="*/ 5616 h 151"/>
                <a:gd name="T40" fmla="*/ 24840 w 377"/>
                <a:gd name="T41" fmla="*/ 6480 h 151"/>
                <a:gd name="T42" fmla="*/ 23328 w 377"/>
                <a:gd name="T43" fmla="*/ 7344 h 151"/>
                <a:gd name="T44" fmla="*/ 24840 w 377"/>
                <a:gd name="T45" fmla="*/ 9504 h 151"/>
                <a:gd name="T46" fmla="*/ 20736 w 377"/>
                <a:gd name="T47" fmla="*/ 10152 h 151"/>
                <a:gd name="T48" fmla="*/ 22896 w 377"/>
                <a:gd name="T49" fmla="*/ 7128 h 151"/>
                <a:gd name="T50" fmla="*/ 19872 w 377"/>
                <a:gd name="T51" fmla="*/ 7560 h 151"/>
                <a:gd name="T52" fmla="*/ 16848 w 377"/>
                <a:gd name="T53" fmla="*/ 7776 h 151"/>
                <a:gd name="T54" fmla="*/ 13608 w 377"/>
                <a:gd name="T55" fmla="*/ 9072 h 151"/>
                <a:gd name="T56" fmla="*/ 10584 w 377"/>
                <a:gd name="T57" fmla="*/ 9504 h 151"/>
                <a:gd name="T58" fmla="*/ 8208 w 377"/>
                <a:gd name="T59" fmla="*/ 9072 h 151"/>
                <a:gd name="T60" fmla="*/ 4536 w 377"/>
                <a:gd name="T61" fmla="*/ 12528 h 151"/>
                <a:gd name="T62" fmla="*/ 3888 w 377"/>
                <a:gd name="T63" fmla="*/ 10368 h 151"/>
                <a:gd name="T64" fmla="*/ 2808 w 377"/>
                <a:gd name="T65" fmla="*/ 7992 h 151"/>
                <a:gd name="T66" fmla="*/ 1512 w 377"/>
                <a:gd name="T67" fmla="*/ 12312 h 151"/>
                <a:gd name="T68" fmla="*/ 432 w 377"/>
                <a:gd name="T69" fmla="*/ 17928 h 151"/>
                <a:gd name="T70" fmla="*/ 2376 w 377"/>
                <a:gd name="T71" fmla="*/ 23976 h 151"/>
                <a:gd name="T72" fmla="*/ 6048 w 377"/>
                <a:gd name="T73" fmla="*/ 27864 h 151"/>
                <a:gd name="T74" fmla="*/ 6264 w 377"/>
                <a:gd name="T75" fmla="*/ 31104 h 151"/>
                <a:gd name="T76" fmla="*/ 10584 w 377"/>
                <a:gd name="T77" fmla="*/ 28944 h 151"/>
                <a:gd name="T78" fmla="*/ 14472 w 377"/>
                <a:gd name="T79" fmla="*/ 25488 h 151"/>
                <a:gd name="T80" fmla="*/ 16632 w 377"/>
                <a:gd name="T81" fmla="*/ 23328 h 151"/>
                <a:gd name="T82" fmla="*/ 25704 w 377"/>
                <a:gd name="T83" fmla="*/ 23976 h 151"/>
                <a:gd name="T84" fmla="*/ 34344 w 377"/>
                <a:gd name="T85" fmla="*/ 26136 h 151"/>
                <a:gd name="T86" fmla="*/ 43416 w 377"/>
                <a:gd name="T87" fmla="*/ 25920 h 151"/>
                <a:gd name="T88" fmla="*/ 50328 w 377"/>
                <a:gd name="T89" fmla="*/ 25704 h 151"/>
                <a:gd name="T90" fmla="*/ 52272 w 377"/>
                <a:gd name="T91" fmla="*/ 31104 h 151"/>
                <a:gd name="T92" fmla="*/ 56376 w 377"/>
                <a:gd name="T93" fmla="*/ 27864 h 151"/>
                <a:gd name="T94" fmla="*/ 55512 w 377"/>
                <a:gd name="T95" fmla="*/ 23328 h 151"/>
                <a:gd name="T96" fmla="*/ 56376 w 377"/>
                <a:gd name="T97" fmla="*/ 20088 h 151"/>
                <a:gd name="T98" fmla="*/ 61560 w 377"/>
                <a:gd name="T99" fmla="*/ 17712 h 151"/>
                <a:gd name="T100" fmla="*/ 63720 w 377"/>
                <a:gd name="T101" fmla="*/ 17496 h 151"/>
                <a:gd name="T102" fmla="*/ 66528 w 377"/>
                <a:gd name="T103" fmla="*/ 16848 h 151"/>
                <a:gd name="T104" fmla="*/ 67392 w 377"/>
                <a:gd name="T105" fmla="*/ 16848 h 151"/>
                <a:gd name="T106" fmla="*/ 64800 w 377"/>
                <a:gd name="T107" fmla="*/ 24192 h 151"/>
                <a:gd name="T108" fmla="*/ 67392 w 377"/>
                <a:gd name="T109" fmla="*/ 21816 h 151"/>
                <a:gd name="T110" fmla="*/ 68472 w 377"/>
                <a:gd name="T111" fmla="*/ 17496 h 151"/>
                <a:gd name="T112" fmla="*/ 72576 w 377"/>
                <a:gd name="T113" fmla="*/ 16416 h 151"/>
                <a:gd name="T114" fmla="*/ 75816 w 377"/>
                <a:gd name="T115" fmla="*/ 12960 h 151"/>
                <a:gd name="T116" fmla="*/ 76896 w 377"/>
                <a:gd name="T117" fmla="*/ 11664 h 151"/>
                <a:gd name="T118" fmla="*/ 79704 w 377"/>
                <a:gd name="T119" fmla="*/ 12960 h 1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7"/>
                <a:gd name="T181" fmla="*/ 0 h 151"/>
                <a:gd name="T182" fmla="*/ 377 w 377"/>
                <a:gd name="T183" fmla="*/ 151 h 15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7" h="151">
                  <a:moveTo>
                    <a:pt x="375" y="48"/>
                  </a:moveTo>
                  <a:lnTo>
                    <a:pt x="372" y="46"/>
                  </a:lnTo>
                  <a:lnTo>
                    <a:pt x="371" y="46"/>
                  </a:lnTo>
                  <a:lnTo>
                    <a:pt x="369" y="46"/>
                  </a:lnTo>
                  <a:lnTo>
                    <a:pt x="367" y="46"/>
                  </a:lnTo>
                  <a:lnTo>
                    <a:pt x="367" y="47"/>
                  </a:lnTo>
                  <a:lnTo>
                    <a:pt x="368" y="48"/>
                  </a:lnTo>
                  <a:lnTo>
                    <a:pt x="367" y="48"/>
                  </a:lnTo>
                  <a:lnTo>
                    <a:pt x="365" y="47"/>
                  </a:lnTo>
                  <a:lnTo>
                    <a:pt x="366" y="46"/>
                  </a:lnTo>
                  <a:lnTo>
                    <a:pt x="366" y="45"/>
                  </a:lnTo>
                  <a:lnTo>
                    <a:pt x="364" y="43"/>
                  </a:lnTo>
                  <a:lnTo>
                    <a:pt x="363" y="44"/>
                  </a:lnTo>
                  <a:lnTo>
                    <a:pt x="363" y="43"/>
                  </a:lnTo>
                  <a:lnTo>
                    <a:pt x="362" y="43"/>
                  </a:lnTo>
                  <a:lnTo>
                    <a:pt x="362" y="42"/>
                  </a:lnTo>
                  <a:lnTo>
                    <a:pt x="360" y="42"/>
                  </a:lnTo>
                  <a:lnTo>
                    <a:pt x="357" y="40"/>
                  </a:lnTo>
                  <a:lnTo>
                    <a:pt x="356" y="39"/>
                  </a:lnTo>
                  <a:lnTo>
                    <a:pt x="354" y="39"/>
                  </a:lnTo>
                  <a:lnTo>
                    <a:pt x="354" y="38"/>
                  </a:lnTo>
                  <a:lnTo>
                    <a:pt x="352" y="37"/>
                  </a:lnTo>
                  <a:lnTo>
                    <a:pt x="350" y="37"/>
                  </a:lnTo>
                  <a:lnTo>
                    <a:pt x="349" y="36"/>
                  </a:lnTo>
                  <a:lnTo>
                    <a:pt x="348" y="36"/>
                  </a:lnTo>
                  <a:lnTo>
                    <a:pt x="345" y="35"/>
                  </a:lnTo>
                  <a:lnTo>
                    <a:pt x="344" y="35"/>
                  </a:lnTo>
                  <a:lnTo>
                    <a:pt x="343" y="35"/>
                  </a:lnTo>
                  <a:lnTo>
                    <a:pt x="342" y="35"/>
                  </a:lnTo>
                  <a:lnTo>
                    <a:pt x="340" y="35"/>
                  </a:lnTo>
                  <a:lnTo>
                    <a:pt x="339" y="35"/>
                  </a:lnTo>
                  <a:lnTo>
                    <a:pt x="337" y="35"/>
                  </a:lnTo>
                  <a:lnTo>
                    <a:pt x="332" y="34"/>
                  </a:lnTo>
                  <a:lnTo>
                    <a:pt x="332" y="35"/>
                  </a:lnTo>
                  <a:lnTo>
                    <a:pt x="333" y="35"/>
                  </a:lnTo>
                  <a:lnTo>
                    <a:pt x="332" y="36"/>
                  </a:lnTo>
                  <a:lnTo>
                    <a:pt x="331" y="36"/>
                  </a:lnTo>
                  <a:lnTo>
                    <a:pt x="334" y="38"/>
                  </a:lnTo>
                  <a:lnTo>
                    <a:pt x="333" y="39"/>
                  </a:lnTo>
                  <a:lnTo>
                    <a:pt x="330" y="39"/>
                  </a:lnTo>
                  <a:lnTo>
                    <a:pt x="330" y="38"/>
                  </a:lnTo>
                  <a:lnTo>
                    <a:pt x="327" y="38"/>
                  </a:lnTo>
                  <a:lnTo>
                    <a:pt x="326" y="36"/>
                  </a:lnTo>
                  <a:lnTo>
                    <a:pt x="324" y="37"/>
                  </a:lnTo>
                  <a:lnTo>
                    <a:pt x="319" y="36"/>
                  </a:lnTo>
                  <a:lnTo>
                    <a:pt x="317" y="36"/>
                  </a:lnTo>
                  <a:lnTo>
                    <a:pt x="316" y="36"/>
                  </a:lnTo>
                  <a:lnTo>
                    <a:pt x="315" y="36"/>
                  </a:lnTo>
                  <a:lnTo>
                    <a:pt x="313" y="36"/>
                  </a:lnTo>
                  <a:lnTo>
                    <a:pt x="312" y="36"/>
                  </a:lnTo>
                  <a:lnTo>
                    <a:pt x="311" y="36"/>
                  </a:lnTo>
                  <a:lnTo>
                    <a:pt x="310" y="36"/>
                  </a:lnTo>
                  <a:lnTo>
                    <a:pt x="309" y="36"/>
                  </a:lnTo>
                  <a:lnTo>
                    <a:pt x="308" y="36"/>
                  </a:lnTo>
                  <a:lnTo>
                    <a:pt x="307" y="34"/>
                  </a:lnTo>
                  <a:lnTo>
                    <a:pt x="308" y="33"/>
                  </a:lnTo>
                  <a:lnTo>
                    <a:pt x="308" y="32"/>
                  </a:lnTo>
                  <a:lnTo>
                    <a:pt x="305" y="31"/>
                  </a:lnTo>
                  <a:lnTo>
                    <a:pt x="303" y="30"/>
                  </a:lnTo>
                  <a:lnTo>
                    <a:pt x="301" y="30"/>
                  </a:lnTo>
                  <a:lnTo>
                    <a:pt x="298" y="30"/>
                  </a:lnTo>
                  <a:lnTo>
                    <a:pt x="294" y="31"/>
                  </a:lnTo>
                  <a:lnTo>
                    <a:pt x="291" y="31"/>
                  </a:lnTo>
                  <a:lnTo>
                    <a:pt x="290" y="31"/>
                  </a:lnTo>
                  <a:lnTo>
                    <a:pt x="290" y="30"/>
                  </a:lnTo>
                  <a:lnTo>
                    <a:pt x="288" y="29"/>
                  </a:lnTo>
                  <a:lnTo>
                    <a:pt x="285" y="28"/>
                  </a:lnTo>
                  <a:lnTo>
                    <a:pt x="283" y="28"/>
                  </a:lnTo>
                  <a:lnTo>
                    <a:pt x="283" y="27"/>
                  </a:lnTo>
                  <a:lnTo>
                    <a:pt x="284" y="27"/>
                  </a:lnTo>
                  <a:lnTo>
                    <a:pt x="285" y="27"/>
                  </a:lnTo>
                  <a:lnTo>
                    <a:pt x="285" y="26"/>
                  </a:lnTo>
                  <a:lnTo>
                    <a:pt x="284" y="26"/>
                  </a:lnTo>
                  <a:lnTo>
                    <a:pt x="282" y="25"/>
                  </a:lnTo>
                  <a:lnTo>
                    <a:pt x="279" y="25"/>
                  </a:lnTo>
                  <a:lnTo>
                    <a:pt x="277" y="26"/>
                  </a:lnTo>
                  <a:lnTo>
                    <a:pt x="275" y="27"/>
                  </a:lnTo>
                  <a:lnTo>
                    <a:pt x="273" y="28"/>
                  </a:lnTo>
                  <a:lnTo>
                    <a:pt x="273" y="27"/>
                  </a:lnTo>
                  <a:lnTo>
                    <a:pt x="274" y="27"/>
                  </a:lnTo>
                  <a:lnTo>
                    <a:pt x="275" y="26"/>
                  </a:lnTo>
                  <a:lnTo>
                    <a:pt x="272" y="26"/>
                  </a:lnTo>
                  <a:lnTo>
                    <a:pt x="271" y="25"/>
                  </a:lnTo>
                  <a:lnTo>
                    <a:pt x="272" y="24"/>
                  </a:lnTo>
                  <a:lnTo>
                    <a:pt x="274" y="24"/>
                  </a:lnTo>
                  <a:lnTo>
                    <a:pt x="276" y="25"/>
                  </a:lnTo>
                  <a:lnTo>
                    <a:pt x="272" y="23"/>
                  </a:lnTo>
                  <a:lnTo>
                    <a:pt x="270" y="23"/>
                  </a:lnTo>
                  <a:lnTo>
                    <a:pt x="267" y="23"/>
                  </a:lnTo>
                  <a:lnTo>
                    <a:pt x="265" y="23"/>
                  </a:lnTo>
                  <a:lnTo>
                    <a:pt x="265" y="22"/>
                  </a:lnTo>
                  <a:lnTo>
                    <a:pt x="264" y="22"/>
                  </a:lnTo>
                  <a:lnTo>
                    <a:pt x="264" y="23"/>
                  </a:lnTo>
                  <a:lnTo>
                    <a:pt x="262" y="24"/>
                  </a:lnTo>
                  <a:lnTo>
                    <a:pt x="261" y="24"/>
                  </a:lnTo>
                  <a:lnTo>
                    <a:pt x="260" y="24"/>
                  </a:lnTo>
                  <a:lnTo>
                    <a:pt x="260" y="25"/>
                  </a:lnTo>
                  <a:lnTo>
                    <a:pt x="262" y="25"/>
                  </a:lnTo>
                  <a:lnTo>
                    <a:pt x="261" y="26"/>
                  </a:lnTo>
                  <a:lnTo>
                    <a:pt x="261" y="27"/>
                  </a:lnTo>
                  <a:lnTo>
                    <a:pt x="262" y="28"/>
                  </a:lnTo>
                  <a:lnTo>
                    <a:pt x="260" y="29"/>
                  </a:lnTo>
                  <a:lnTo>
                    <a:pt x="260" y="28"/>
                  </a:lnTo>
                  <a:lnTo>
                    <a:pt x="259" y="28"/>
                  </a:lnTo>
                  <a:lnTo>
                    <a:pt x="258" y="28"/>
                  </a:lnTo>
                  <a:lnTo>
                    <a:pt x="257" y="29"/>
                  </a:lnTo>
                  <a:lnTo>
                    <a:pt x="256" y="30"/>
                  </a:lnTo>
                  <a:lnTo>
                    <a:pt x="254" y="28"/>
                  </a:lnTo>
                  <a:lnTo>
                    <a:pt x="251" y="28"/>
                  </a:lnTo>
                  <a:lnTo>
                    <a:pt x="249" y="29"/>
                  </a:lnTo>
                  <a:lnTo>
                    <a:pt x="247" y="29"/>
                  </a:lnTo>
                  <a:lnTo>
                    <a:pt x="245" y="27"/>
                  </a:lnTo>
                  <a:lnTo>
                    <a:pt x="243" y="28"/>
                  </a:lnTo>
                  <a:lnTo>
                    <a:pt x="243" y="31"/>
                  </a:lnTo>
                  <a:lnTo>
                    <a:pt x="242" y="32"/>
                  </a:lnTo>
                  <a:lnTo>
                    <a:pt x="237" y="29"/>
                  </a:lnTo>
                  <a:lnTo>
                    <a:pt x="236" y="28"/>
                  </a:lnTo>
                  <a:lnTo>
                    <a:pt x="237" y="27"/>
                  </a:lnTo>
                  <a:lnTo>
                    <a:pt x="236" y="27"/>
                  </a:lnTo>
                  <a:lnTo>
                    <a:pt x="235" y="27"/>
                  </a:lnTo>
                  <a:lnTo>
                    <a:pt x="234" y="26"/>
                  </a:lnTo>
                  <a:lnTo>
                    <a:pt x="234" y="25"/>
                  </a:lnTo>
                  <a:lnTo>
                    <a:pt x="236" y="26"/>
                  </a:lnTo>
                  <a:lnTo>
                    <a:pt x="237" y="26"/>
                  </a:lnTo>
                  <a:lnTo>
                    <a:pt x="237" y="25"/>
                  </a:lnTo>
                  <a:lnTo>
                    <a:pt x="235" y="24"/>
                  </a:lnTo>
                  <a:lnTo>
                    <a:pt x="236" y="24"/>
                  </a:lnTo>
                  <a:lnTo>
                    <a:pt x="237" y="23"/>
                  </a:lnTo>
                  <a:lnTo>
                    <a:pt x="236" y="23"/>
                  </a:lnTo>
                  <a:lnTo>
                    <a:pt x="236" y="22"/>
                  </a:lnTo>
                  <a:lnTo>
                    <a:pt x="234" y="20"/>
                  </a:lnTo>
                  <a:lnTo>
                    <a:pt x="232" y="19"/>
                  </a:lnTo>
                  <a:lnTo>
                    <a:pt x="231" y="20"/>
                  </a:lnTo>
                  <a:lnTo>
                    <a:pt x="230" y="19"/>
                  </a:lnTo>
                  <a:lnTo>
                    <a:pt x="228" y="20"/>
                  </a:lnTo>
                  <a:lnTo>
                    <a:pt x="227" y="19"/>
                  </a:lnTo>
                  <a:lnTo>
                    <a:pt x="225" y="18"/>
                  </a:lnTo>
                  <a:lnTo>
                    <a:pt x="224" y="18"/>
                  </a:lnTo>
                  <a:lnTo>
                    <a:pt x="223" y="18"/>
                  </a:lnTo>
                  <a:lnTo>
                    <a:pt x="223" y="19"/>
                  </a:lnTo>
                  <a:lnTo>
                    <a:pt x="224" y="20"/>
                  </a:lnTo>
                  <a:lnTo>
                    <a:pt x="224" y="21"/>
                  </a:lnTo>
                  <a:lnTo>
                    <a:pt x="222" y="21"/>
                  </a:lnTo>
                  <a:lnTo>
                    <a:pt x="221" y="22"/>
                  </a:lnTo>
                  <a:lnTo>
                    <a:pt x="219" y="22"/>
                  </a:lnTo>
                  <a:lnTo>
                    <a:pt x="217" y="22"/>
                  </a:lnTo>
                  <a:lnTo>
                    <a:pt x="216" y="22"/>
                  </a:lnTo>
                  <a:lnTo>
                    <a:pt x="215" y="22"/>
                  </a:lnTo>
                  <a:lnTo>
                    <a:pt x="211" y="21"/>
                  </a:lnTo>
                  <a:lnTo>
                    <a:pt x="211" y="20"/>
                  </a:lnTo>
                  <a:lnTo>
                    <a:pt x="212" y="20"/>
                  </a:lnTo>
                  <a:lnTo>
                    <a:pt x="213" y="19"/>
                  </a:lnTo>
                  <a:lnTo>
                    <a:pt x="210" y="19"/>
                  </a:lnTo>
                  <a:lnTo>
                    <a:pt x="207" y="19"/>
                  </a:lnTo>
                  <a:lnTo>
                    <a:pt x="205" y="18"/>
                  </a:lnTo>
                  <a:lnTo>
                    <a:pt x="201" y="19"/>
                  </a:lnTo>
                  <a:lnTo>
                    <a:pt x="201" y="20"/>
                  </a:lnTo>
                  <a:lnTo>
                    <a:pt x="199" y="20"/>
                  </a:lnTo>
                  <a:lnTo>
                    <a:pt x="199" y="19"/>
                  </a:lnTo>
                  <a:lnTo>
                    <a:pt x="200" y="19"/>
                  </a:lnTo>
                  <a:lnTo>
                    <a:pt x="200" y="18"/>
                  </a:lnTo>
                  <a:lnTo>
                    <a:pt x="200" y="17"/>
                  </a:lnTo>
                  <a:lnTo>
                    <a:pt x="199" y="17"/>
                  </a:lnTo>
                  <a:lnTo>
                    <a:pt x="199" y="18"/>
                  </a:lnTo>
                  <a:lnTo>
                    <a:pt x="197" y="18"/>
                  </a:lnTo>
                  <a:lnTo>
                    <a:pt x="195" y="18"/>
                  </a:lnTo>
                  <a:lnTo>
                    <a:pt x="195" y="17"/>
                  </a:lnTo>
                  <a:lnTo>
                    <a:pt x="193" y="17"/>
                  </a:lnTo>
                  <a:lnTo>
                    <a:pt x="192" y="17"/>
                  </a:lnTo>
                  <a:lnTo>
                    <a:pt x="191" y="18"/>
                  </a:lnTo>
                  <a:lnTo>
                    <a:pt x="192" y="18"/>
                  </a:lnTo>
                  <a:lnTo>
                    <a:pt x="193" y="18"/>
                  </a:lnTo>
                  <a:lnTo>
                    <a:pt x="192" y="20"/>
                  </a:lnTo>
                  <a:lnTo>
                    <a:pt x="190" y="20"/>
                  </a:lnTo>
                  <a:lnTo>
                    <a:pt x="189" y="20"/>
                  </a:lnTo>
                  <a:lnTo>
                    <a:pt x="188" y="20"/>
                  </a:lnTo>
                  <a:lnTo>
                    <a:pt x="187" y="21"/>
                  </a:lnTo>
                  <a:lnTo>
                    <a:pt x="184" y="21"/>
                  </a:lnTo>
                  <a:lnTo>
                    <a:pt x="184" y="22"/>
                  </a:lnTo>
                  <a:lnTo>
                    <a:pt x="182" y="23"/>
                  </a:lnTo>
                  <a:lnTo>
                    <a:pt x="180" y="23"/>
                  </a:lnTo>
                  <a:lnTo>
                    <a:pt x="182" y="22"/>
                  </a:lnTo>
                  <a:lnTo>
                    <a:pt x="182" y="21"/>
                  </a:lnTo>
                  <a:lnTo>
                    <a:pt x="183" y="20"/>
                  </a:lnTo>
                  <a:lnTo>
                    <a:pt x="184" y="20"/>
                  </a:lnTo>
                  <a:lnTo>
                    <a:pt x="184" y="19"/>
                  </a:lnTo>
                  <a:lnTo>
                    <a:pt x="186" y="19"/>
                  </a:lnTo>
                  <a:lnTo>
                    <a:pt x="187" y="19"/>
                  </a:lnTo>
                  <a:lnTo>
                    <a:pt x="188" y="17"/>
                  </a:lnTo>
                  <a:lnTo>
                    <a:pt x="190" y="16"/>
                  </a:lnTo>
                  <a:lnTo>
                    <a:pt x="191" y="16"/>
                  </a:lnTo>
                  <a:lnTo>
                    <a:pt x="192" y="15"/>
                  </a:lnTo>
                  <a:lnTo>
                    <a:pt x="195" y="14"/>
                  </a:lnTo>
                  <a:lnTo>
                    <a:pt x="197" y="14"/>
                  </a:lnTo>
                  <a:lnTo>
                    <a:pt x="197" y="13"/>
                  </a:lnTo>
                  <a:lnTo>
                    <a:pt x="199" y="11"/>
                  </a:lnTo>
                  <a:lnTo>
                    <a:pt x="200" y="10"/>
                  </a:lnTo>
                  <a:lnTo>
                    <a:pt x="198" y="9"/>
                  </a:lnTo>
                  <a:lnTo>
                    <a:pt x="197" y="9"/>
                  </a:lnTo>
                  <a:lnTo>
                    <a:pt x="197" y="8"/>
                  </a:lnTo>
                  <a:lnTo>
                    <a:pt x="198" y="8"/>
                  </a:lnTo>
                  <a:lnTo>
                    <a:pt x="199" y="9"/>
                  </a:lnTo>
                  <a:lnTo>
                    <a:pt x="201" y="9"/>
                  </a:lnTo>
                  <a:lnTo>
                    <a:pt x="201" y="8"/>
                  </a:lnTo>
                  <a:lnTo>
                    <a:pt x="200" y="8"/>
                  </a:lnTo>
                  <a:lnTo>
                    <a:pt x="200" y="7"/>
                  </a:lnTo>
                  <a:lnTo>
                    <a:pt x="199" y="6"/>
                  </a:lnTo>
                  <a:lnTo>
                    <a:pt x="198" y="7"/>
                  </a:lnTo>
                  <a:lnTo>
                    <a:pt x="197" y="7"/>
                  </a:lnTo>
                  <a:lnTo>
                    <a:pt x="198" y="6"/>
                  </a:lnTo>
                  <a:lnTo>
                    <a:pt x="195" y="5"/>
                  </a:lnTo>
                  <a:lnTo>
                    <a:pt x="194" y="5"/>
                  </a:lnTo>
                  <a:lnTo>
                    <a:pt x="187" y="5"/>
                  </a:lnTo>
                  <a:lnTo>
                    <a:pt x="186" y="5"/>
                  </a:lnTo>
                  <a:lnTo>
                    <a:pt x="184" y="6"/>
                  </a:lnTo>
                  <a:lnTo>
                    <a:pt x="183" y="5"/>
                  </a:lnTo>
                  <a:lnTo>
                    <a:pt x="185" y="5"/>
                  </a:lnTo>
                  <a:lnTo>
                    <a:pt x="185" y="4"/>
                  </a:lnTo>
                  <a:lnTo>
                    <a:pt x="183" y="3"/>
                  </a:lnTo>
                  <a:lnTo>
                    <a:pt x="182" y="4"/>
                  </a:lnTo>
                  <a:lnTo>
                    <a:pt x="181" y="4"/>
                  </a:lnTo>
                  <a:lnTo>
                    <a:pt x="181" y="3"/>
                  </a:lnTo>
                  <a:lnTo>
                    <a:pt x="179" y="3"/>
                  </a:lnTo>
                  <a:lnTo>
                    <a:pt x="182" y="2"/>
                  </a:lnTo>
                  <a:lnTo>
                    <a:pt x="183" y="1"/>
                  </a:lnTo>
                  <a:lnTo>
                    <a:pt x="182" y="1"/>
                  </a:lnTo>
                  <a:lnTo>
                    <a:pt x="180" y="1"/>
                  </a:lnTo>
                  <a:lnTo>
                    <a:pt x="178" y="0"/>
                  </a:lnTo>
                  <a:lnTo>
                    <a:pt x="175" y="1"/>
                  </a:lnTo>
                  <a:lnTo>
                    <a:pt x="174" y="1"/>
                  </a:lnTo>
                  <a:lnTo>
                    <a:pt x="172" y="2"/>
                  </a:lnTo>
                  <a:lnTo>
                    <a:pt x="172" y="3"/>
                  </a:lnTo>
                  <a:lnTo>
                    <a:pt x="171" y="4"/>
                  </a:lnTo>
                  <a:lnTo>
                    <a:pt x="172" y="5"/>
                  </a:lnTo>
                  <a:lnTo>
                    <a:pt x="171" y="5"/>
                  </a:lnTo>
                  <a:lnTo>
                    <a:pt x="172" y="6"/>
                  </a:lnTo>
                  <a:lnTo>
                    <a:pt x="173" y="6"/>
                  </a:lnTo>
                  <a:lnTo>
                    <a:pt x="174" y="6"/>
                  </a:lnTo>
                  <a:lnTo>
                    <a:pt x="177" y="6"/>
                  </a:lnTo>
                  <a:lnTo>
                    <a:pt x="175" y="6"/>
                  </a:lnTo>
                  <a:lnTo>
                    <a:pt x="173" y="6"/>
                  </a:lnTo>
                  <a:lnTo>
                    <a:pt x="172" y="6"/>
                  </a:lnTo>
                  <a:lnTo>
                    <a:pt x="170" y="6"/>
                  </a:lnTo>
                  <a:lnTo>
                    <a:pt x="168" y="6"/>
                  </a:lnTo>
                  <a:lnTo>
                    <a:pt x="166" y="5"/>
                  </a:lnTo>
                  <a:lnTo>
                    <a:pt x="166" y="6"/>
                  </a:lnTo>
                  <a:lnTo>
                    <a:pt x="167" y="6"/>
                  </a:lnTo>
                  <a:lnTo>
                    <a:pt x="169" y="7"/>
                  </a:lnTo>
                  <a:lnTo>
                    <a:pt x="169" y="8"/>
                  </a:lnTo>
                  <a:lnTo>
                    <a:pt x="169" y="9"/>
                  </a:lnTo>
                  <a:lnTo>
                    <a:pt x="167" y="9"/>
                  </a:lnTo>
                  <a:lnTo>
                    <a:pt x="167" y="8"/>
                  </a:lnTo>
                  <a:lnTo>
                    <a:pt x="168" y="7"/>
                  </a:lnTo>
                  <a:lnTo>
                    <a:pt x="165" y="7"/>
                  </a:lnTo>
                  <a:lnTo>
                    <a:pt x="164" y="7"/>
                  </a:lnTo>
                  <a:lnTo>
                    <a:pt x="163" y="8"/>
                  </a:lnTo>
                  <a:lnTo>
                    <a:pt x="161" y="9"/>
                  </a:lnTo>
                  <a:lnTo>
                    <a:pt x="161" y="8"/>
                  </a:lnTo>
                  <a:lnTo>
                    <a:pt x="160" y="8"/>
                  </a:lnTo>
                  <a:lnTo>
                    <a:pt x="159" y="9"/>
                  </a:lnTo>
                  <a:lnTo>
                    <a:pt x="158" y="8"/>
                  </a:lnTo>
                  <a:lnTo>
                    <a:pt x="159" y="8"/>
                  </a:lnTo>
                  <a:lnTo>
                    <a:pt x="157" y="7"/>
                  </a:lnTo>
                  <a:lnTo>
                    <a:pt x="156" y="7"/>
                  </a:lnTo>
                  <a:lnTo>
                    <a:pt x="153" y="7"/>
                  </a:lnTo>
                  <a:lnTo>
                    <a:pt x="152" y="8"/>
                  </a:lnTo>
                  <a:lnTo>
                    <a:pt x="153" y="8"/>
                  </a:lnTo>
                  <a:lnTo>
                    <a:pt x="155" y="8"/>
                  </a:lnTo>
                  <a:lnTo>
                    <a:pt x="154" y="9"/>
                  </a:lnTo>
                  <a:lnTo>
                    <a:pt x="152" y="9"/>
                  </a:lnTo>
                  <a:lnTo>
                    <a:pt x="149" y="9"/>
                  </a:lnTo>
                  <a:lnTo>
                    <a:pt x="148" y="9"/>
                  </a:lnTo>
                  <a:lnTo>
                    <a:pt x="147" y="9"/>
                  </a:lnTo>
                  <a:lnTo>
                    <a:pt x="145" y="10"/>
                  </a:lnTo>
                  <a:lnTo>
                    <a:pt x="143" y="10"/>
                  </a:lnTo>
                  <a:lnTo>
                    <a:pt x="141" y="11"/>
                  </a:lnTo>
                  <a:lnTo>
                    <a:pt x="139" y="11"/>
                  </a:lnTo>
                  <a:lnTo>
                    <a:pt x="138" y="11"/>
                  </a:lnTo>
                  <a:lnTo>
                    <a:pt x="139" y="11"/>
                  </a:lnTo>
                  <a:lnTo>
                    <a:pt x="140" y="12"/>
                  </a:lnTo>
                  <a:lnTo>
                    <a:pt x="139" y="12"/>
                  </a:lnTo>
                  <a:lnTo>
                    <a:pt x="138" y="13"/>
                  </a:lnTo>
                  <a:lnTo>
                    <a:pt x="136" y="13"/>
                  </a:lnTo>
                  <a:lnTo>
                    <a:pt x="135" y="14"/>
                  </a:lnTo>
                  <a:lnTo>
                    <a:pt x="136" y="14"/>
                  </a:lnTo>
                  <a:lnTo>
                    <a:pt x="137" y="14"/>
                  </a:lnTo>
                  <a:lnTo>
                    <a:pt x="138" y="15"/>
                  </a:lnTo>
                  <a:lnTo>
                    <a:pt x="136" y="15"/>
                  </a:lnTo>
                  <a:lnTo>
                    <a:pt x="136" y="16"/>
                  </a:lnTo>
                  <a:lnTo>
                    <a:pt x="137" y="16"/>
                  </a:lnTo>
                  <a:lnTo>
                    <a:pt x="138" y="16"/>
                  </a:lnTo>
                  <a:lnTo>
                    <a:pt x="138" y="17"/>
                  </a:lnTo>
                  <a:lnTo>
                    <a:pt x="139" y="18"/>
                  </a:lnTo>
                  <a:lnTo>
                    <a:pt x="138" y="18"/>
                  </a:lnTo>
                  <a:lnTo>
                    <a:pt x="137" y="18"/>
                  </a:lnTo>
                  <a:lnTo>
                    <a:pt x="135" y="18"/>
                  </a:lnTo>
                  <a:lnTo>
                    <a:pt x="134" y="18"/>
                  </a:lnTo>
                  <a:lnTo>
                    <a:pt x="133" y="18"/>
                  </a:lnTo>
                  <a:lnTo>
                    <a:pt x="132" y="18"/>
                  </a:lnTo>
                  <a:lnTo>
                    <a:pt x="129" y="19"/>
                  </a:lnTo>
                  <a:lnTo>
                    <a:pt x="125" y="19"/>
                  </a:lnTo>
                  <a:lnTo>
                    <a:pt x="124" y="19"/>
                  </a:lnTo>
                  <a:lnTo>
                    <a:pt x="123" y="20"/>
                  </a:lnTo>
                  <a:lnTo>
                    <a:pt x="124" y="21"/>
                  </a:lnTo>
                  <a:lnTo>
                    <a:pt x="124" y="23"/>
                  </a:lnTo>
                  <a:lnTo>
                    <a:pt x="124" y="24"/>
                  </a:lnTo>
                  <a:lnTo>
                    <a:pt x="124" y="25"/>
                  </a:lnTo>
                  <a:lnTo>
                    <a:pt x="128" y="25"/>
                  </a:lnTo>
                  <a:lnTo>
                    <a:pt x="128" y="26"/>
                  </a:lnTo>
                  <a:lnTo>
                    <a:pt x="130" y="27"/>
                  </a:lnTo>
                  <a:lnTo>
                    <a:pt x="130" y="28"/>
                  </a:lnTo>
                  <a:lnTo>
                    <a:pt x="130" y="30"/>
                  </a:lnTo>
                  <a:lnTo>
                    <a:pt x="130" y="31"/>
                  </a:lnTo>
                  <a:lnTo>
                    <a:pt x="131" y="33"/>
                  </a:lnTo>
                  <a:lnTo>
                    <a:pt x="129" y="34"/>
                  </a:lnTo>
                  <a:lnTo>
                    <a:pt x="132" y="36"/>
                  </a:lnTo>
                  <a:lnTo>
                    <a:pt x="133" y="36"/>
                  </a:lnTo>
                  <a:lnTo>
                    <a:pt x="132" y="37"/>
                  </a:lnTo>
                  <a:lnTo>
                    <a:pt x="131" y="37"/>
                  </a:lnTo>
                  <a:lnTo>
                    <a:pt x="130" y="36"/>
                  </a:lnTo>
                  <a:lnTo>
                    <a:pt x="128" y="34"/>
                  </a:lnTo>
                  <a:lnTo>
                    <a:pt x="130" y="33"/>
                  </a:lnTo>
                  <a:lnTo>
                    <a:pt x="129" y="31"/>
                  </a:lnTo>
                  <a:lnTo>
                    <a:pt x="128" y="32"/>
                  </a:lnTo>
                  <a:lnTo>
                    <a:pt x="127" y="30"/>
                  </a:lnTo>
                  <a:lnTo>
                    <a:pt x="128" y="29"/>
                  </a:lnTo>
                  <a:lnTo>
                    <a:pt x="129" y="29"/>
                  </a:lnTo>
                  <a:lnTo>
                    <a:pt x="129" y="28"/>
                  </a:lnTo>
                  <a:lnTo>
                    <a:pt x="126" y="28"/>
                  </a:lnTo>
                  <a:lnTo>
                    <a:pt x="123" y="26"/>
                  </a:lnTo>
                  <a:lnTo>
                    <a:pt x="120" y="25"/>
                  </a:lnTo>
                  <a:lnTo>
                    <a:pt x="118" y="25"/>
                  </a:lnTo>
                  <a:lnTo>
                    <a:pt x="116" y="26"/>
                  </a:lnTo>
                  <a:lnTo>
                    <a:pt x="117" y="26"/>
                  </a:lnTo>
                  <a:lnTo>
                    <a:pt x="118" y="26"/>
                  </a:lnTo>
                  <a:lnTo>
                    <a:pt x="118" y="27"/>
                  </a:lnTo>
                  <a:lnTo>
                    <a:pt x="116" y="27"/>
                  </a:lnTo>
                  <a:lnTo>
                    <a:pt x="115" y="26"/>
                  </a:lnTo>
                  <a:lnTo>
                    <a:pt x="114" y="27"/>
                  </a:lnTo>
                  <a:lnTo>
                    <a:pt x="113" y="27"/>
                  </a:lnTo>
                  <a:lnTo>
                    <a:pt x="114" y="29"/>
                  </a:lnTo>
                  <a:lnTo>
                    <a:pt x="117" y="29"/>
                  </a:lnTo>
                  <a:lnTo>
                    <a:pt x="118" y="29"/>
                  </a:lnTo>
                  <a:lnTo>
                    <a:pt x="118" y="30"/>
                  </a:lnTo>
                  <a:lnTo>
                    <a:pt x="119" y="31"/>
                  </a:lnTo>
                  <a:lnTo>
                    <a:pt x="120" y="31"/>
                  </a:lnTo>
                  <a:lnTo>
                    <a:pt x="118" y="31"/>
                  </a:lnTo>
                  <a:lnTo>
                    <a:pt x="117" y="30"/>
                  </a:lnTo>
                  <a:lnTo>
                    <a:pt x="115" y="30"/>
                  </a:lnTo>
                  <a:lnTo>
                    <a:pt x="111" y="29"/>
                  </a:lnTo>
                  <a:lnTo>
                    <a:pt x="112" y="28"/>
                  </a:lnTo>
                  <a:lnTo>
                    <a:pt x="111" y="28"/>
                  </a:lnTo>
                  <a:lnTo>
                    <a:pt x="111" y="27"/>
                  </a:lnTo>
                  <a:lnTo>
                    <a:pt x="112" y="26"/>
                  </a:lnTo>
                  <a:lnTo>
                    <a:pt x="112" y="24"/>
                  </a:lnTo>
                  <a:lnTo>
                    <a:pt x="111" y="22"/>
                  </a:lnTo>
                  <a:lnTo>
                    <a:pt x="110" y="22"/>
                  </a:lnTo>
                  <a:lnTo>
                    <a:pt x="109" y="22"/>
                  </a:lnTo>
                  <a:lnTo>
                    <a:pt x="110" y="23"/>
                  </a:lnTo>
                  <a:lnTo>
                    <a:pt x="111" y="24"/>
                  </a:lnTo>
                  <a:lnTo>
                    <a:pt x="111" y="25"/>
                  </a:lnTo>
                  <a:lnTo>
                    <a:pt x="111" y="26"/>
                  </a:lnTo>
                  <a:lnTo>
                    <a:pt x="107" y="27"/>
                  </a:lnTo>
                  <a:lnTo>
                    <a:pt x="106" y="29"/>
                  </a:lnTo>
                  <a:lnTo>
                    <a:pt x="108" y="31"/>
                  </a:lnTo>
                  <a:lnTo>
                    <a:pt x="109" y="33"/>
                  </a:lnTo>
                  <a:lnTo>
                    <a:pt x="108" y="34"/>
                  </a:lnTo>
                  <a:lnTo>
                    <a:pt x="107" y="35"/>
                  </a:lnTo>
                  <a:lnTo>
                    <a:pt x="107" y="36"/>
                  </a:lnTo>
                  <a:lnTo>
                    <a:pt x="107" y="37"/>
                  </a:lnTo>
                  <a:lnTo>
                    <a:pt x="108" y="38"/>
                  </a:lnTo>
                  <a:lnTo>
                    <a:pt x="110" y="39"/>
                  </a:lnTo>
                  <a:lnTo>
                    <a:pt x="112" y="38"/>
                  </a:lnTo>
                  <a:lnTo>
                    <a:pt x="114" y="39"/>
                  </a:lnTo>
                  <a:lnTo>
                    <a:pt x="115" y="40"/>
                  </a:lnTo>
                  <a:lnTo>
                    <a:pt x="116" y="40"/>
                  </a:lnTo>
                  <a:lnTo>
                    <a:pt x="118" y="42"/>
                  </a:lnTo>
                  <a:lnTo>
                    <a:pt x="116" y="43"/>
                  </a:lnTo>
                  <a:lnTo>
                    <a:pt x="118" y="44"/>
                  </a:lnTo>
                  <a:lnTo>
                    <a:pt x="119" y="44"/>
                  </a:lnTo>
                  <a:lnTo>
                    <a:pt x="120" y="45"/>
                  </a:lnTo>
                  <a:lnTo>
                    <a:pt x="118" y="45"/>
                  </a:lnTo>
                  <a:lnTo>
                    <a:pt x="116" y="45"/>
                  </a:lnTo>
                  <a:lnTo>
                    <a:pt x="115" y="44"/>
                  </a:lnTo>
                  <a:lnTo>
                    <a:pt x="116" y="41"/>
                  </a:lnTo>
                  <a:lnTo>
                    <a:pt x="114" y="40"/>
                  </a:lnTo>
                  <a:lnTo>
                    <a:pt x="114" y="39"/>
                  </a:lnTo>
                  <a:lnTo>
                    <a:pt x="112" y="39"/>
                  </a:lnTo>
                  <a:lnTo>
                    <a:pt x="108" y="41"/>
                  </a:lnTo>
                  <a:lnTo>
                    <a:pt x="109" y="41"/>
                  </a:lnTo>
                  <a:lnTo>
                    <a:pt x="110" y="43"/>
                  </a:lnTo>
                  <a:lnTo>
                    <a:pt x="110" y="45"/>
                  </a:lnTo>
                  <a:lnTo>
                    <a:pt x="108" y="45"/>
                  </a:lnTo>
                  <a:lnTo>
                    <a:pt x="107" y="47"/>
                  </a:lnTo>
                  <a:lnTo>
                    <a:pt x="105" y="48"/>
                  </a:lnTo>
                  <a:lnTo>
                    <a:pt x="104" y="50"/>
                  </a:lnTo>
                  <a:lnTo>
                    <a:pt x="103" y="49"/>
                  </a:lnTo>
                  <a:lnTo>
                    <a:pt x="99" y="49"/>
                  </a:lnTo>
                  <a:lnTo>
                    <a:pt x="97" y="48"/>
                  </a:lnTo>
                  <a:lnTo>
                    <a:pt x="95" y="48"/>
                  </a:lnTo>
                  <a:lnTo>
                    <a:pt x="95" y="47"/>
                  </a:lnTo>
                  <a:lnTo>
                    <a:pt x="96" y="47"/>
                  </a:lnTo>
                  <a:lnTo>
                    <a:pt x="97" y="47"/>
                  </a:lnTo>
                  <a:lnTo>
                    <a:pt x="98" y="47"/>
                  </a:lnTo>
                  <a:lnTo>
                    <a:pt x="99" y="47"/>
                  </a:lnTo>
                  <a:lnTo>
                    <a:pt x="101" y="48"/>
                  </a:lnTo>
                  <a:lnTo>
                    <a:pt x="102" y="47"/>
                  </a:lnTo>
                  <a:lnTo>
                    <a:pt x="103" y="46"/>
                  </a:lnTo>
                  <a:lnTo>
                    <a:pt x="105" y="44"/>
                  </a:lnTo>
                  <a:lnTo>
                    <a:pt x="106" y="43"/>
                  </a:lnTo>
                  <a:lnTo>
                    <a:pt x="106" y="42"/>
                  </a:lnTo>
                  <a:lnTo>
                    <a:pt x="108" y="41"/>
                  </a:lnTo>
                  <a:lnTo>
                    <a:pt x="106" y="40"/>
                  </a:lnTo>
                  <a:lnTo>
                    <a:pt x="104" y="39"/>
                  </a:lnTo>
                  <a:lnTo>
                    <a:pt x="105" y="38"/>
                  </a:lnTo>
                  <a:lnTo>
                    <a:pt x="104" y="37"/>
                  </a:lnTo>
                  <a:lnTo>
                    <a:pt x="104" y="34"/>
                  </a:lnTo>
                  <a:lnTo>
                    <a:pt x="106" y="33"/>
                  </a:lnTo>
                  <a:lnTo>
                    <a:pt x="105" y="33"/>
                  </a:lnTo>
                  <a:lnTo>
                    <a:pt x="105" y="30"/>
                  </a:lnTo>
                  <a:lnTo>
                    <a:pt x="103" y="30"/>
                  </a:lnTo>
                  <a:lnTo>
                    <a:pt x="103" y="29"/>
                  </a:lnTo>
                  <a:lnTo>
                    <a:pt x="105" y="27"/>
                  </a:lnTo>
                  <a:lnTo>
                    <a:pt x="106" y="25"/>
                  </a:lnTo>
                  <a:lnTo>
                    <a:pt x="105" y="25"/>
                  </a:lnTo>
                  <a:lnTo>
                    <a:pt x="105" y="24"/>
                  </a:lnTo>
                  <a:lnTo>
                    <a:pt x="103" y="22"/>
                  </a:lnTo>
                  <a:lnTo>
                    <a:pt x="101" y="23"/>
                  </a:lnTo>
                  <a:lnTo>
                    <a:pt x="99" y="22"/>
                  </a:lnTo>
                  <a:lnTo>
                    <a:pt x="97" y="22"/>
                  </a:lnTo>
                  <a:lnTo>
                    <a:pt x="96" y="26"/>
                  </a:lnTo>
                  <a:lnTo>
                    <a:pt x="94" y="29"/>
                  </a:lnTo>
                  <a:lnTo>
                    <a:pt x="92" y="31"/>
                  </a:lnTo>
                  <a:lnTo>
                    <a:pt x="92" y="32"/>
                  </a:lnTo>
                  <a:lnTo>
                    <a:pt x="92" y="35"/>
                  </a:lnTo>
                  <a:lnTo>
                    <a:pt x="91" y="35"/>
                  </a:lnTo>
                  <a:lnTo>
                    <a:pt x="92" y="37"/>
                  </a:lnTo>
                  <a:lnTo>
                    <a:pt x="93" y="37"/>
                  </a:lnTo>
                  <a:lnTo>
                    <a:pt x="94" y="37"/>
                  </a:lnTo>
                  <a:lnTo>
                    <a:pt x="94" y="38"/>
                  </a:lnTo>
                  <a:lnTo>
                    <a:pt x="96" y="39"/>
                  </a:lnTo>
                  <a:lnTo>
                    <a:pt x="97" y="40"/>
                  </a:lnTo>
                  <a:lnTo>
                    <a:pt x="97" y="41"/>
                  </a:lnTo>
                  <a:lnTo>
                    <a:pt x="95" y="42"/>
                  </a:lnTo>
                  <a:lnTo>
                    <a:pt x="94" y="42"/>
                  </a:lnTo>
                  <a:lnTo>
                    <a:pt x="94" y="41"/>
                  </a:lnTo>
                  <a:lnTo>
                    <a:pt x="92" y="40"/>
                  </a:lnTo>
                  <a:lnTo>
                    <a:pt x="91" y="40"/>
                  </a:lnTo>
                  <a:lnTo>
                    <a:pt x="90" y="39"/>
                  </a:lnTo>
                  <a:lnTo>
                    <a:pt x="88" y="39"/>
                  </a:lnTo>
                  <a:lnTo>
                    <a:pt x="87" y="38"/>
                  </a:lnTo>
                  <a:lnTo>
                    <a:pt x="84" y="37"/>
                  </a:lnTo>
                  <a:lnTo>
                    <a:pt x="78" y="36"/>
                  </a:lnTo>
                  <a:lnTo>
                    <a:pt x="76" y="37"/>
                  </a:lnTo>
                  <a:lnTo>
                    <a:pt x="77" y="38"/>
                  </a:lnTo>
                  <a:lnTo>
                    <a:pt x="77" y="40"/>
                  </a:lnTo>
                  <a:lnTo>
                    <a:pt x="75" y="40"/>
                  </a:lnTo>
                  <a:lnTo>
                    <a:pt x="75" y="41"/>
                  </a:lnTo>
                  <a:lnTo>
                    <a:pt x="74" y="41"/>
                  </a:lnTo>
                  <a:lnTo>
                    <a:pt x="73" y="41"/>
                  </a:lnTo>
                  <a:lnTo>
                    <a:pt x="73" y="40"/>
                  </a:lnTo>
                  <a:lnTo>
                    <a:pt x="72" y="39"/>
                  </a:lnTo>
                  <a:lnTo>
                    <a:pt x="71" y="40"/>
                  </a:lnTo>
                  <a:lnTo>
                    <a:pt x="70" y="40"/>
                  </a:lnTo>
                  <a:lnTo>
                    <a:pt x="68" y="41"/>
                  </a:lnTo>
                  <a:lnTo>
                    <a:pt x="66" y="41"/>
                  </a:lnTo>
                  <a:lnTo>
                    <a:pt x="65" y="41"/>
                  </a:lnTo>
                  <a:lnTo>
                    <a:pt x="64" y="41"/>
                  </a:lnTo>
                  <a:lnTo>
                    <a:pt x="64" y="42"/>
                  </a:lnTo>
                  <a:lnTo>
                    <a:pt x="63" y="42"/>
                  </a:lnTo>
                  <a:lnTo>
                    <a:pt x="62" y="42"/>
                  </a:lnTo>
                  <a:lnTo>
                    <a:pt x="61" y="42"/>
                  </a:lnTo>
                  <a:lnTo>
                    <a:pt x="60" y="42"/>
                  </a:lnTo>
                  <a:lnTo>
                    <a:pt x="61" y="41"/>
                  </a:lnTo>
                  <a:lnTo>
                    <a:pt x="61" y="40"/>
                  </a:lnTo>
                  <a:lnTo>
                    <a:pt x="62" y="39"/>
                  </a:lnTo>
                  <a:lnTo>
                    <a:pt x="60" y="40"/>
                  </a:lnTo>
                  <a:lnTo>
                    <a:pt x="59" y="40"/>
                  </a:lnTo>
                  <a:lnTo>
                    <a:pt x="58" y="41"/>
                  </a:lnTo>
                  <a:lnTo>
                    <a:pt x="57" y="42"/>
                  </a:lnTo>
                  <a:lnTo>
                    <a:pt x="57" y="41"/>
                  </a:lnTo>
                  <a:lnTo>
                    <a:pt x="56" y="41"/>
                  </a:lnTo>
                  <a:lnTo>
                    <a:pt x="54" y="41"/>
                  </a:lnTo>
                  <a:lnTo>
                    <a:pt x="52" y="42"/>
                  </a:lnTo>
                  <a:lnTo>
                    <a:pt x="51" y="43"/>
                  </a:lnTo>
                  <a:lnTo>
                    <a:pt x="49" y="43"/>
                  </a:lnTo>
                  <a:lnTo>
                    <a:pt x="49" y="44"/>
                  </a:lnTo>
                  <a:lnTo>
                    <a:pt x="48" y="44"/>
                  </a:lnTo>
                  <a:lnTo>
                    <a:pt x="47" y="44"/>
                  </a:lnTo>
                  <a:lnTo>
                    <a:pt x="47" y="45"/>
                  </a:lnTo>
                  <a:lnTo>
                    <a:pt x="47" y="46"/>
                  </a:lnTo>
                  <a:lnTo>
                    <a:pt x="45" y="47"/>
                  </a:lnTo>
                  <a:lnTo>
                    <a:pt x="42" y="46"/>
                  </a:lnTo>
                  <a:lnTo>
                    <a:pt x="40" y="45"/>
                  </a:lnTo>
                  <a:lnTo>
                    <a:pt x="41" y="44"/>
                  </a:lnTo>
                  <a:lnTo>
                    <a:pt x="45" y="43"/>
                  </a:lnTo>
                  <a:lnTo>
                    <a:pt x="43" y="41"/>
                  </a:lnTo>
                  <a:lnTo>
                    <a:pt x="40" y="41"/>
                  </a:lnTo>
                  <a:lnTo>
                    <a:pt x="37" y="40"/>
                  </a:lnTo>
                  <a:lnTo>
                    <a:pt x="36" y="40"/>
                  </a:lnTo>
                  <a:lnTo>
                    <a:pt x="36" y="41"/>
                  </a:lnTo>
                  <a:lnTo>
                    <a:pt x="38" y="42"/>
                  </a:lnTo>
                  <a:lnTo>
                    <a:pt x="39" y="42"/>
                  </a:lnTo>
                  <a:lnTo>
                    <a:pt x="39" y="44"/>
                  </a:lnTo>
                  <a:lnTo>
                    <a:pt x="38" y="45"/>
                  </a:lnTo>
                  <a:lnTo>
                    <a:pt x="38" y="46"/>
                  </a:lnTo>
                  <a:lnTo>
                    <a:pt x="39" y="46"/>
                  </a:lnTo>
                  <a:lnTo>
                    <a:pt x="38" y="50"/>
                  </a:lnTo>
                  <a:lnTo>
                    <a:pt x="35" y="48"/>
                  </a:lnTo>
                  <a:lnTo>
                    <a:pt x="33" y="48"/>
                  </a:lnTo>
                  <a:lnTo>
                    <a:pt x="33" y="50"/>
                  </a:lnTo>
                  <a:lnTo>
                    <a:pt x="31" y="51"/>
                  </a:lnTo>
                  <a:lnTo>
                    <a:pt x="28" y="53"/>
                  </a:lnTo>
                  <a:lnTo>
                    <a:pt x="30" y="57"/>
                  </a:lnTo>
                  <a:lnTo>
                    <a:pt x="29" y="58"/>
                  </a:lnTo>
                  <a:lnTo>
                    <a:pt x="27" y="59"/>
                  </a:lnTo>
                  <a:lnTo>
                    <a:pt x="23" y="57"/>
                  </a:lnTo>
                  <a:lnTo>
                    <a:pt x="23" y="56"/>
                  </a:lnTo>
                  <a:lnTo>
                    <a:pt x="21" y="56"/>
                  </a:lnTo>
                  <a:lnTo>
                    <a:pt x="21" y="58"/>
                  </a:lnTo>
                  <a:lnTo>
                    <a:pt x="22" y="60"/>
                  </a:lnTo>
                  <a:lnTo>
                    <a:pt x="23" y="60"/>
                  </a:lnTo>
                  <a:lnTo>
                    <a:pt x="24" y="61"/>
                  </a:lnTo>
                  <a:lnTo>
                    <a:pt x="24" y="62"/>
                  </a:lnTo>
                  <a:lnTo>
                    <a:pt x="21" y="62"/>
                  </a:lnTo>
                  <a:lnTo>
                    <a:pt x="19" y="60"/>
                  </a:lnTo>
                  <a:lnTo>
                    <a:pt x="17" y="61"/>
                  </a:lnTo>
                  <a:lnTo>
                    <a:pt x="17" y="59"/>
                  </a:lnTo>
                  <a:lnTo>
                    <a:pt x="17" y="56"/>
                  </a:lnTo>
                  <a:lnTo>
                    <a:pt x="16" y="55"/>
                  </a:lnTo>
                  <a:lnTo>
                    <a:pt x="17" y="53"/>
                  </a:lnTo>
                  <a:lnTo>
                    <a:pt x="17" y="52"/>
                  </a:lnTo>
                  <a:lnTo>
                    <a:pt x="14" y="49"/>
                  </a:lnTo>
                  <a:lnTo>
                    <a:pt x="11" y="47"/>
                  </a:lnTo>
                  <a:lnTo>
                    <a:pt x="11" y="46"/>
                  </a:lnTo>
                  <a:lnTo>
                    <a:pt x="14" y="47"/>
                  </a:lnTo>
                  <a:lnTo>
                    <a:pt x="16" y="47"/>
                  </a:lnTo>
                  <a:lnTo>
                    <a:pt x="18" y="48"/>
                  </a:lnTo>
                  <a:lnTo>
                    <a:pt x="21" y="49"/>
                  </a:lnTo>
                  <a:lnTo>
                    <a:pt x="24" y="51"/>
                  </a:lnTo>
                  <a:lnTo>
                    <a:pt x="27" y="51"/>
                  </a:lnTo>
                  <a:lnTo>
                    <a:pt x="32" y="47"/>
                  </a:lnTo>
                  <a:lnTo>
                    <a:pt x="32" y="44"/>
                  </a:lnTo>
                  <a:lnTo>
                    <a:pt x="31" y="44"/>
                  </a:lnTo>
                  <a:lnTo>
                    <a:pt x="29" y="43"/>
                  </a:lnTo>
                  <a:lnTo>
                    <a:pt x="28" y="43"/>
                  </a:lnTo>
                  <a:lnTo>
                    <a:pt x="27" y="42"/>
                  </a:lnTo>
                  <a:lnTo>
                    <a:pt x="26" y="42"/>
                  </a:lnTo>
                  <a:lnTo>
                    <a:pt x="23" y="41"/>
                  </a:lnTo>
                  <a:lnTo>
                    <a:pt x="20" y="39"/>
                  </a:lnTo>
                  <a:lnTo>
                    <a:pt x="17" y="38"/>
                  </a:lnTo>
                  <a:lnTo>
                    <a:pt x="14" y="38"/>
                  </a:lnTo>
                  <a:lnTo>
                    <a:pt x="13" y="38"/>
                  </a:lnTo>
                  <a:lnTo>
                    <a:pt x="12" y="37"/>
                  </a:lnTo>
                  <a:lnTo>
                    <a:pt x="11" y="37"/>
                  </a:lnTo>
                  <a:lnTo>
                    <a:pt x="13" y="37"/>
                  </a:lnTo>
                  <a:lnTo>
                    <a:pt x="13" y="36"/>
                  </a:lnTo>
                  <a:lnTo>
                    <a:pt x="11" y="35"/>
                  </a:lnTo>
                  <a:lnTo>
                    <a:pt x="10" y="36"/>
                  </a:lnTo>
                  <a:lnTo>
                    <a:pt x="9" y="36"/>
                  </a:lnTo>
                  <a:lnTo>
                    <a:pt x="5" y="37"/>
                  </a:lnTo>
                  <a:lnTo>
                    <a:pt x="5" y="38"/>
                  </a:lnTo>
                  <a:lnTo>
                    <a:pt x="4" y="38"/>
                  </a:lnTo>
                  <a:lnTo>
                    <a:pt x="3" y="40"/>
                  </a:lnTo>
                  <a:lnTo>
                    <a:pt x="3" y="41"/>
                  </a:lnTo>
                  <a:lnTo>
                    <a:pt x="5" y="43"/>
                  </a:lnTo>
                  <a:lnTo>
                    <a:pt x="6" y="45"/>
                  </a:lnTo>
                  <a:lnTo>
                    <a:pt x="4" y="46"/>
                  </a:lnTo>
                  <a:lnTo>
                    <a:pt x="6" y="50"/>
                  </a:lnTo>
                  <a:lnTo>
                    <a:pt x="6" y="53"/>
                  </a:lnTo>
                  <a:lnTo>
                    <a:pt x="6" y="54"/>
                  </a:lnTo>
                  <a:lnTo>
                    <a:pt x="6" y="57"/>
                  </a:lnTo>
                  <a:lnTo>
                    <a:pt x="7" y="57"/>
                  </a:lnTo>
                  <a:lnTo>
                    <a:pt x="6" y="59"/>
                  </a:lnTo>
                  <a:lnTo>
                    <a:pt x="7" y="60"/>
                  </a:lnTo>
                  <a:lnTo>
                    <a:pt x="7" y="62"/>
                  </a:lnTo>
                  <a:lnTo>
                    <a:pt x="6" y="63"/>
                  </a:lnTo>
                  <a:lnTo>
                    <a:pt x="7" y="65"/>
                  </a:lnTo>
                  <a:lnTo>
                    <a:pt x="8" y="65"/>
                  </a:lnTo>
                  <a:lnTo>
                    <a:pt x="10" y="68"/>
                  </a:lnTo>
                  <a:lnTo>
                    <a:pt x="6" y="73"/>
                  </a:lnTo>
                  <a:lnTo>
                    <a:pt x="4" y="76"/>
                  </a:lnTo>
                  <a:lnTo>
                    <a:pt x="3" y="78"/>
                  </a:lnTo>
                  <a:lnTo>
                    <a:pt x="3" y="80"/>
                  </a:lnTo>
                  <a:lnTo>
                    <a:pt x="4" y="81"/>
                  </a:lnTo>
                  <a:lnTo>
                    <a:pt x="6" y="80"/>
                  </a:lnTo>
                  <a:lnTo>
                    <a:pt x="7" y="81"/>
                  </a:lnTo>
                  <a:lnTo>
                    <a:pt x="6" y="82"/>
                  </a:lnTo>
                  <a:lnTo>
                    <a:pt x="4" y="82"/>
                  </a:lnTo>
                  <a:lnTo>
                    <a:pt x="3" y="83"/>
                  </a:lnTo>
                  <a:lnTo>
                    <a:pt x="2" y="83"/>
                  </a:lnTo>
                  <a:lnTo>
                    <a:pt x="1" y="84"/>
                  </a:lnTo>
                  <a:lnTo>
                    <a:pt x="0" y="88"/>
                  </a:lnTo>
                  <a:lnTo>
                    <a:pt x="1" y="90"/>
                  </a:lnTo>
                  <a:lnTo>
                    <a:pt x="1" y="92"/>
                  </a:lnTo>
                  <a:lnTo>
                    <a:pt x="1" y="94"/>
                  </a:lnTo>
                  <a:lnTo>
                    <a:pt x="2" y="96"/>
                  </a:lnTo>
                  <a:lnTo>
                    <a:pt x="2" y="99"/>
                  </a:lnTo>
                  <a:lnTo>
                    <a:pt x="3" y="99"/>
                  </a:lnTo>
                  <a:lnTo>
                    <a:pt x="5" y="100"/>
                  </a:lnTo>
                  <a:lnTo>
                    <a:pt x="6" y="100"/>
                  </a:lnTo>
                  <a:lnTo>
                    <a:pt x="7" y="100"/>
                  </a:lnTo>
                  <a:lnTo>
                    <a:pt x="8" y="101"/>
                  </a:lnTo>
                  <a:lnTo>
                    <a:pt x="9" y="105"/>
                  </a:lnTo>
                  <a:lnTo>
                    <a:pt x="10" y="107"/>
                  </a:lnTo>
                  <a:lnTo>
                    <a:pt x="12" y="109"/>
                  </a:lnTo>
                  <a:lnTo>
                    <a:pt x="12" y="111"/>
                  </a:lnTo>
                  <a:lnTo>
                    <a:pt x="11" y="111"/>
                  </a:lnTo>
                  <a:lnTo>
                    <a:pt x="10" y="110"/>
                  </a:lnTo>
                  <a:lnTo>
                    <a:pt x="9" y="110"/>
                  </a:lnTo>
                  <a:lnTo>
                    <a:pt x="9" y="112"/>
                  </a:lnTo>
                  <a:lnTo>
                    <a:pt x="10" y="113"/>
                  </a:lnTo>
                  <a:lnTo>
                    <a:pt x="10" y="114"/>
                  </a:lnTo>
                  <a:lnTo>
                    <a:pt x="12" y="113"/>
                  </a:lnTo>
                  <a:lnTo>
                    <a:pt x="15" y="114"/>
                  </a:lnTo>
                  <a:lnTo>
                    <a:pt x="16" y="118"/>
                  </a:lnTo>
                  <a:lnTo>
                    <a:pt x="18" y="118"/>
                  </a:lnTo>
                  <a:lnTo>
                    <a:pt x="18" y="119"/>
                  </a:lnTo>
                  <a:lnTo>
                    <a:pt x="19" y="120"/>
                  </a:lnTo>
                  <a:lnTo>
                    <a:pt x="23" y="120"/>
                  </a:lnTo>
                  <a:lnTo>
                    <a:pt x="25" y="122"/>
                  </a:lnTo>
                  <a:lnTo>
                    <a:pt x="26" y="122"/>
                  </a:lnTo>
                  <a:lnTo>
                    <a:pt x="27" y="123"/>
                  </a:lnTo>
                  <a:lnTo>
                    <a:pt x="29" y="125"/>
                  </a:lnTo>
                  <a:lnTo>
                    <a:pt x="28" y="126"/>
                  </a:lnTo>
                  <a:lnTo>
                    <a:pt x="28" y="129"/>
                  </a:lnTo>
                  <a:lnTo>
                    <a:pt x="27" y="129"/>
                  </a:lnTo>
                  <a:lnTo>
                    <a:pt x="25" y="131"/>
                  </a:lnTo>
                  <a:lnTo>
                    <a:pt x="24" y="133"/>
                  </a:lnTo>
                  <a:lnTo>
                    <a:pt x="26" y="132"/>
                  </a:lnTo>
                  <a:lnTo>
                    <a:pt x="26" y="133"/>
                  </a:lnTo>
                  <a:lnTo>
                    <a:pt x="24" y="134"/>
                  </a:lnTo>
                  <a:lnTo>
                    <a:pt x="25" y="135"/>
                  </a:lnTo>
                  <a:lnTo>
                    <a:pt x="25" y="136"/>
                  </a:lnTo>
                  <a:lnTo>
                    <a:pt x="23" y="137"/>
                  </a:lnTo>
                  <a:lnTo>
                    <a:pt x="23" y="138"/>
                  </a:lnTo>
                  <a:lnTo>
                    <a:pt x="22" y="138"/>
                  </a:lnTo>
                  <a:lnTo>
                    <a:pt x="22" y="139"/>
                  </a:lnTo>
                  <a:lnTo>
                    <a:pt x="23" y="140"/>
                  </a:lnTo>
                  <a:lnTo>
                    <a:pt x="24" y="141"/>
                  </a:lnTo>
                  <a:lnTo>
                    <a:pt x="25" y="141"/>
                  </a:lnTo>
                  <a:lnTo>
                    <a:pt x="27" y="143"/>
                  </a:lnTo>
                  <a:lnTo>
                    <a:pt x="29" y="144"/>
                  </a:lnTo>
                  <a:lnTo>
                    <a:pt x="32" y="145"/>
                  </a:lnTo>
                  <a:lnTo>
                    <a:pt x="35" y="145"/>
                  </a:lnTo>
                  <a:lnTo>
                    <a:pt x="36" y="145"/>
                  </a:lnTo>
                  <a:lnTo>
                    <a:pt x="39" y="146"/>
                  </a:lnTo>
                  <a:lnTo>
                    <a:pt x="42" y="148"/>
                  </a:lnTo>
                  <a:lnTo>
                    <a:pt x="43" y="148"/>
                  </a:lnTo>
                  <a:lnTo>
                    <a:pt x="44" y="149"/>
                  </a:lnTo>
                  <a:lnTo>
                    <a:pt x="47" y="151"/>
                  </a:lnTo>
                  <a:lnTo>
                    <a:pt x="49" y="150"/>
                  </a:lnTo>
                  <a:lnTo>
                    <a:pt x="49" y="149"/>
                  </a:lnTo>
                  <a:cubicBezTo>
                    <a:pt x="48" y="148"/>
                    <a:pt x="48" y="148"/>
                    <a:pt x="48" y="148"/>
                  </a:cubicBezTo>
                  <a:cubicBezTo>
                    <a:pt x="47" y="146"/>
                    <a:pt x="47" y="144"/>
                    <a:pt x="47" y="143"/>
                  </a:cubicBezTo>
                  <a:cubicBezTo>
                    <a:pt x="46" y="142"/>
                    <a:pt x="45" y="141"/>
                    <a:pt x="45" y="139"/>
                  </a:cubicBezTo>
                  <a:lnTo>
                    <a:pt x="46" y="139"/>
                  </a:lnTo>
                  <a:cubicBezTo>
                    <a:pt x="46" y="138"/>
                    <a:pt x="46" y="137"/>
                    <a:pt x="47" y="137"/>
                  </a:cubicBezTo>
                  <a:cubicBezTo>
                    <a:pt x="48" y="137"/>
                    <a:pt x="49" y="135"/>
                    <a:pt x="50" y="135"/>
                  </a:cubicBezTo>
                  <a:cubicBezTo>
                    <a:pt x="50" y="135"/>
                    <a:pt x="50" y="135"/>
                    <a:pt x="51" y="134"/>
                  </a:cubicBezTo>
                  <a:lnTo>
                    <a:pt x="49" y="134"/>
                  </a:lnTo>
                  <a:lnTo>
                    <a:pt x="50" y="132"/>
                  </a:lnTo>
                  <a:lnTo>
                    <a:pt x="48" y="130"/>
                  </a:lnTo>
                  <a:lnTo>
                    <a:pt x="45" y="129"/>
                  </a:lnTo>
                  <a:lnTo>
                    <a:pt x="46" y="120"/>
                  </a:lnTo>
                  <a:lnTo>
                    <a:pt x="47" y="119"/>
                  </a:lnTo>
                  <a:lnTo>
                    <a:pt x="48" y="120"/>
                  </a:lnTo>
                  <a:lnTo>
                    <a:pt x="50" y="120"/>
                  </a:lnTo>
                  <a:lnTo>
                    <a:pt x="50" y="118"/>
                  </a:lnTo>
                  <a:lnTo>
                    <a:pt x="55" y="115"/>
                  </a:lnTo>
                  <a:lnTo>
                    <a:pt x="56" y="116"/>
                  </a:lnTo>
                  <a:lnTo>
                    <a:pt x="58" y="116"/>
                  </a:lnTo>
                  <a:lnTo>
                    <a:pt x="59" y="117"/>
                  </a:lnTo>
                  <a:lnTo>
                    <a:pt x="61" y="117"/>
                  </a:lnTo>
                  <a:lnTo>
                    <a:pt x="62" y="118"/>
                  </a:lnTo>
                  <a:lnTo>
                    <a:pt x="64" y="118"/>
                  </a:lnTo>
                  <a:lnTo>
                    <a:pt x="65" y="119"/>
                  </a:lnTo>
                  <a:lnTo>
                    <a:pt x="66" y="119"/>
                  </a:lnTo>
                  <a:lnTo>
                    <a:pt x="67" y="118"/>
                  </a:lnTo>
                  <a:lnTo>
                    <a:pt x="71" y="118"/>
                  </a:lnTo>
                  <a:lnTo>
                    <a:pt x="72" y="119"/>
                  </a:lnTo>
                  <a:lnTo>
                    <a:pt x="75" y="119"/>
                  </a:lnTo>
                  <a:lnTo>
                    <a:pt x="75" y="118"/>
                  </a:lnTo>
                  <a:lnTo>
                    <a:pt x="76" y="118"/>
                  </a:lnTo>
                  <a:lnTo>
                    <a:pt x="77" y="119"/>
                  </a:lnTo>
                  <a:lnTo>
                    <a:pt x="78" y="119"/>
                  </a:lnTo>
                  <a:lnTo>
                    <a:pt x="78" y="117"/>
                  </a:lnTo>
                  <a:lnTo>
                    <a:pt x="76" y="116"/>
                  </a:lnTo>
                  <a:lnTo>
                    <a:pt x="77" y="114"/>
                  </a:lnTo>
                  <a:lnTo>
                    <a:pt x="78" y="114"/>
                  </a:lnTo>
                  <a:lnTo>
                    <a:pt x="78" y="113"/>
                  </a:lnTo>
                  <a:lnTo>
                    <a:pt x="77" y="112"/>
                  </a:lnTo>
                  <a:lnTo>
                    <a:pt x="78" y="111"/>
                  </a:lnTo>
                  <a:lnTo>
                    <a:pt x="80" y="110"/>
                  </a:lnTo>
                  <a:lnTo>
                    <a:pt x="77" y="110"/>
                  </a:lnTo>
                  <a:lnTo>
                    <a:pt x="77" y="108"/>
                  </a:lnTo>
                  <a:lnTo>
                    <a:pt x="80" y="107"/>
                  </a:lnTo>
                  <a:lnTo>
                    <a:pt x="84" y="106"/>
                  </a:lnTo>
                  <a:lnTo>
                    <a:pt x="90" y="104"/>
                  </a:lnTo>
                  <a:lnTo>
                    <a:pt x="93" y="102"/>
                  </a:lnTo>
                  <a:lnTo>
                    <a:pt x="96" y="101"/>
                  </a:lnTo>
                  <a:lnTo>
                    <a:pt x="99" y="102"/>
                  </a:lnTo>
                  <a:lnTo>
                    <a:pt x="101" y="102"/>
                  </a:lnTo>
                  <a:lnTo>
                    <a:pt x="102" y="105"/>
                  </a:lnTo>
                  <a:lnTo>
                    <a:pt x="103" y="105"/>
                  </a:lnTo>
                  <a:lnTo>
                    <a:pt x="107" y="106"/>
                  </a:lnTo>
                  <a:lnTo>
                    <a:pt x="107" y="108"/>
                  </a:lnTo>
                  <a:lnTo>
                    <a:pt x="110" y="108"/>
                  </a:lnTo>
                  <a:lnTo>
                    <a:pt x="110" y="106"/>
                  </a:lnTo>
                  <a:lnTo>
                    <a:pt x="112" y="105"/>
                  </a:lnTo>
                  <a:lnTo>
                    <a:pt x="114" y="105"/>
                  </a:lnTo>
                  <a:lnTo>
                    <a:pt x="114" y="107"/>
                  </a:lnTo>
                  <a:lnTo>
                    <a:pt x="115" y="109"/>
                  </a:lnTo>
                  <a:lnTo>
                    <a:pt x="119" y="111"/>
                  </a:lnTo>
                  <a:lnTo>
                    <a:pt x="120" y="114"/>
                  </a:lnTo>
                  <a:lnTo>
                    <a:pt x="122" y="118"/>
                  </a:lnTo>
                  <a:lnTo>
                    <a:pt x="131" y="118"/>
                  </a:lnTo>
                  <a:lnTo>
                    <a:pt x="134" y="122"/>
                  </a:lnTo>
                  <a:lnTo>
                    <a:pt x="139" y="124"/>
                  </a:lnTo>
                  <a:lnTo>
                    <a:pt x="139" y="125"/>
                  </a:lnTo>
                  <a:lnTo>
                    <a:pt x="140" y="125"/>
                  </a:lnTo>
                  <a:lnTo>
                    <a:pt x="141" y="123"/>
                  </a:lnTo>
                  <a:lnTo>
                    <a:pt x="145" y="123"/>
                  </a:lnTo>
                  <a:lnTo>
                    <a:pt x="146" y="120"/>
                  </a:lnTo>
                  <a:lnTo>
                    <a:pt x="148" y="120"/>
                  </a:lnTo>
                  <a:lnTo>
                    <a:pt x="150" y="118"/>
                  </a:lnTo>
                  <a:lnTo>
                    <a:pt x="151" y="118"/>
                  </a:lnTo>
                  <a:lnTo>
                    <a:pt x="153" y="120"/>
                  </a:lnTo>
                  <a:lnTo>
                    <a:pt x="155" y="119"/>
                  </a:lnTo>
                  <a:lnTo>
                    <a:pt x="158" y="122"/>
                  </a:lnTo>
                  <a:lnTo>
                    <a:pt x="159" y="122"/>
                  </a:lnTo>
                  <a:lnTo>
                    <a:pt x="159" y="121"/>
                  </a:lnTo>
                  <a:lnTo>
                    <a:pt x="161" y="121"/>
                  </a:lnTo>
                  <a:lnTo>
                    <a:pt x="161" y="122"/>
                  </a:lnTo>
                  <a:lnTo>
                    <a:pt x="164" y="122"/>
                  </a:lnTo>
                  <a:lnTo>
                    <a:pt x="164" y="119"/>
                  </a:lnTo>
                  <a:lnTo>
                    <a:pt x="163" y="117"/>
                  </a:lnTo>
                  <a:lnTo>
                    <a:pt x="165" y="116"/>
                  </a:lnTo>
                  <a:lnTo>
                    <a:pt x="167" y="114"/>
                  </a:lnTo>
                  <a:lnTo>
                    <a:pt x="172" y="115"/>
                  </a:lnTo>
                  <a:lnTo>
                    <a:pt x="176" y="121"/>
                  </a:lnTo>
                  <a:lnTo>
                    <a:pt x="181" y="119"/>
                  </a:lnTo>
                  <a:lnTo>
                    <a:pt x="187" y="121"/>
                  </a:lnTo>
                  <a:lnTo>
                    <a:pt x="187" y="122"/>
                  </a:lnTo>
                  <a:lnTo>
                    <a:pt x="190" y="123"/>
                  </a:lnTo>
                  <a:lnTo>
                    <a:pt x="191" y="124"/>
                  </a:lnTo>
                  <a:lnTo>
                    <a:pt x="195" y="124"/>
                  </a:lnTo>
                  <a:lnTo>
                    <a:pt x="197" y="124"/>
                  </a:lnTo>
                  <a:lnTo>
                    <a:pt x="200" y="122"/>
                  </a:lnTo>
                  <a:lnTo>
                    <a:pt x="201" y="120"/>
                  </a:lnTo>
                  <a:lnTo>
                    <a:pt x="203" y="120"/>
                  </a:lnTo>
                  <a:lnTo>
                    <a:pt x="206" y="122"/>
                  </a:lnTo>
                  <a:lnTo>
                    <a:pt x="208" y="122"/>
                  </a:lnTo>
                  <a:lnTo>
                    <a:pt x="210" y="123"/>
                  </a:lnTo>
                  <a:lnTo>
                    <a:pt x="213" y="121"/>
                  </a:lnTo>
                  <a:lnTo>
                    <a:pt x="213" y="119"/>
                  </a:lnTo>
                  <a:lnTo>
                    <a:pt x="214" y="118"/>
                  </a:lnTo>
                  <a:lnTo>
                    <a:pt x="215" y="115"/>
                  </a:lnTo>
                  <a:lnTo>
                    <a:pt x="217" y="114"/>
                  </a:lnTo>
                  <a:lnTo>
                    <a:pt x="217" y="112"/>
                  </a:lnTo>
                  <a:lnTo>
                    <a:pt x="215" y="112"/>
                  </a:lnTo>
                  <a:lnTo>
                    <a:pt x="218" y="108"/>
                  </a:lnTo>
                  <a:lnTo>
                    <a:pt x="223" y="107"/>
                  </a:lnTo>
                  <a:lnTo>
                    <a:pt x="227" y="109"/>
                  </a:lnTo>
                  <a:lnTo>
                    <a:pt x="229" y="109"/>
                  </a:lnTo>
                  <a:lnTo>
                    <a:pt x="231" y="113"/>
                  </a:lnTo>
                  <a:lnTo>
                    <a:pt x="231" y="115"/>
                  </a:lnTo>
                  <a:lnTo>
                    <a:pt x="233" y="119"/>
                  </a:lnTo>
                  <a:lnTo>
                    <a:pt x="233" y="122"/>
                  </a:lnTo>
                  <a:lnTo>
                    <a:pt x="236" y="122"/>
                  </a:lnTo>
                  <a:lnTo>
                    <a:pt x="238" y="123"/>
                  </a:lnTo>
                  <a:lnTo>
                    <a:pt x="241" y="126"/>
                  </a:lnTo>
                  <a:lnTo>
                    <a:pt x="242" y="129"/>
                  </a:lnTo>
                  <a:lnTo>
                    <a:pt x="243" y="129"/>
                  </a:lnTo>
                  <a:lnTo>
                    <a:pt x="245" y="128"/>
                  </a:lnTo>
                  <a:lnTo>
                    <a:pt x="247" y="128"/>
                  </a:lnTo>
                  <a:lnTo>
                    <a:pt x="249" y="126"/>
                  </a:lnTo>
                  <a:lnTo>
                    <a:pt x="250" y="127"/>
                  </a:lnTo>
                  <a:lnTo>
                    <a:pt x="250" y="131"/>
                  </a:lnTo>
                  <a:lnTo>
                    <a:pt x="248" y="132"/>
                  </a:lnTo>
                  <a:lnTo>
                    <a:pt x="247" y="137"/>
                  </a:lnTo>
                  <a:lnTo>
                    <a:pt x="245" y="138"/>
                  </a:lnTo>
                  <a:lnTo>
                    <a:pt x="243" y="138"/>
                  </a:lnTo>
                  <a:lnTo>
                    <a:pt x="241" y="139"/>
                  </a:lnTo>
                  <a:lnTo>
                    <a:pt x="242" y="142"/>
                  </a:lnTo>
                  <a:lnTo>
                    <a:pt x="242" y="144"/>
                  </a:lnTo>
                  <a:lnTo>
                    <a:pt x="239" y="145"/>
                  </a:lnTo>
                  <a:lnTo>
                    <a:pt x="240" y="146"/>
                  </a:lnTo>
                  <a:lnTo>
                    <a:pt x="242" y="146"/>
                  </a:lnTo>
                  <a:lnTo>
                    <a:pt x="242" y="145"/>
                  </a:lnTo>
                  <a:lnTo>
                    <a:pt x="243" y="144"/>
                  </a:lnTo>
                  <a:lnTo>
                    <a:pt x="244" y="145"/>
                  </a:lnTo>
                  <a:lnTo>
                    <a:pt x="245" y="145"/>
                  </a:lnTo>
                  <a:lnTo>
                    <a:pt x="246" y="146"/>
                  </a:lnTo>
                  <a:lnTo>
                    <a:pt x="247" y="146"/>
                  </a:lnTo>
                  <a:lnTo>
                    <a:pt x="248" y="145"/>
                  </a:lnTo>
                  <a:lnTo>
                    <a:pt x="250" y="144"/>
                  </a:lnTo>
                  <a:lnTo>
                    <a:pt x="253" y="140"/>
                  </a:lnTo>
                  <a:lnTo>
                    <a:pt x="255" y="138"/>
                  </a:lnTo>
                  <a:lnTo>
                    <a:pt x="257" y="136"/>
                  </a:lnTo>
                  <a:lnTo>
                    <a:pt x="257" y="133"/>
                  </a:lnTo>
                  <a:lnTo>
                    <a:pt x="258" y="131"/>
                  </a:lnTo>
                  <a:lnTo>
                    <a:pt x="261" y="129"/>
                  </a:lnTo>
                  <a:lnTo>
                    <a:pt x="261" y="128"/>
                  </a:lnTo>
                  <a:lnTo>
                    <a:pt x="263" y="124"/>
                  </a:lnTo>
                  <a:lnTo>
                    <a:pt x="263" y="123"/>
                  </a:lnTo>
                  <a:lnTo>
                    <a:pt x="263" y="121"/>
                  </a:lnTo>
                  <a:lnTo>
                    <a:pt x="263" y="120"/>
                  </a:lnTo>
                  <a:lnTo>
                    <a:pt x="263" y="117"/>
                  </a:lnTo>
                  <a:lnTo>
                    <a:pt x="265" y="114"/>
                  </a:lnTo>
                  <a:lnTo>
                    <a:pt x="265" y="112"/>
                  </a:lnTo>
                  <a:lnTo>
                    <a:pt x="264" y="111"/>
                  </a:lnTo>
                  <a:lnTo>
                    <a:pt x="263" y="110"/>
                  </a:lnTo>
                  <a:lnTo>
                    <a:pt x="264" y="111"/>
                  </a:lnTo>
                  <a:lnTo>
                    <a:pt x="265" y="110"/>
                  </a:lnTo>
                  <a:lnTo>
                    <a:pt x="264" y="108"/>
                  </a:lnTo>
                  <a:lnTo>
                    <a:pt x="263" y="107"/>
                  </a:lnTo>
                  <a:lnTo>
                    <a:pt x="262" y="106"/>
                  </a:lnTo>
                  <a:lnTo>
                    <a:pt x="259" y="105"/>
                  </a:lnTo>
                  <a:lnTo>
                    <a:pt x="258" y="107"/>
                  </a:lnTo>
                  <a:lnTo>
                    <a:pt x="257" y="108"/>
                  </a:lnTo>
                  <a:lnTo>
                    <a:pt x="256" y="108"/>
                  </a:lnTo>
                  <a:lnTo>
                    <a:pt x="257" y="107"/>
                  </a:lnTo>
                  <a:lnTo>
                    <a:pt x="256" y="105"/>
                  </a:lnTo>
                  <a:lnTo>
                    <a:pt x="255" y="106"/>
                  </a:lnTo>
                  <a:lnTo>
                    <a:pt x="254" y="107"/>
                  </a:lnTo>
                  <a:lnTo>
                    <a:pt x="254" y="104"/>
                  </a:lnTo>
                  <a:lnTo>
                    <a:pt x="252" y="104"/>
                  </a:lnTo>
                  <a:lnTo>
                    <a:pt x="250" y="103"/>
                  </a:lnTo>
                  <a:lnTo>
                    <a:pt x="251" y="102"/>
                  </a:lnTo>
                  <a:lnTo>
                    <a:pt x="252" y="102"/>
                  </a:lnTo>
                  <a:lnTo>
                    <a:pt x="253" y="100"/>
                  </a:lnTo>
                  <a:lnTo>
                    <a:pt x="255" y="99"/>
                  </a:lnTo>
                  <a:lnTo>
                    <a:pt x="256" y="98"/>
                  </a:lnTo>
                  <a:lnTo>
                    <a:pt x="258" y="96"/>
                  </a:lnTo>
                  <a:lnTo>
                    <a:pt x="258" y="95"/>
                  </a:lnTo>
                  <a:lnTo>
                    <a:pt x="261" y="93"/>
                  </a:lnTo>
                  <a:lnTo>
                    <a:pt x="263" y="91"/>
                  </a:lnTo>
                  <a:lnTo>
                    <a:pt x="263" y="89"/>
                  </a:lnTo>
                  <a:lnTo>
                    <a:pt x="266" y="87"/>
                  </a:lnTo>
                  <a:lnTo>
                    <a:pt x="266" y="86"/>
                  </a:lnTo>
                  <a:lnTo>
                    <a:pt x="268" y="84"/>
                  </a:lnTo>
                  <a:lnTo>
                    <a:pt x="270" y="84"/>
                  </a:lnTo>
                  <a:lnTo>
                    <a:pt x="272" y="84"/>
                  </a:lnTo>
                  <a:lnTo>
                    <a:pt x="273" y="83"/>
                  </a:lnTo>
                  <a:lnTo>
                    <a:pt x="275" y="84"/>
                  </a:lnTo>
                  <a:lnTo>
                    <a:pt x="275" y="85"/>
                  </a:lnTo>
                  <a:lnTo>
                    <a:pt x="276" y="85"/>
                  </a:lnTo>
                  <a:lnTo>
                    <a:pt x="277" y="84"/>
                  </a:lnTo>
                  <a:lnTo>
                    <a:pt x="278" y="84"/>
                  </a:lnTo>
                  <a:lnTo>
                    <a:pt x="281" y="84"/>
                  </a:lnTo>
                  <a:lnTo>
                    <a:pt x="282" y="84"/>
                  </a:lnTo>
                  <a:lnTo>
                    <a:pt x="283" y="82"/>
                  </a:lnTo>
                  <a:lnTo>
                    <a:pt x="285" y="82"/>
                  </a:lnTo>
                  <a:lnTo>
                    <a:pt x="286" y="83"/>
                  </a:lnTo>
                  <a:lnTo>
                    <a:pt x="289" y="83"/>
                  </a:lnTo>
                  <a:lnTo>
                    <a:pt x="289" y="84"/>
                  </a:lnTo>
                  <a:lnTo>
                    <a:pt x="288" y="84"/>
                  </a:lnTo>
                  <a:lnTo>
                    <a:pt x="288" y="85"/>
                  </a:lnTo>
                  <a:lnTo>
                    <a:pt x="289" y="86"/>
                  </a:lnTo>
                  <a:lnTo>
                    <a:pt x="290" y="85"/>
                  </a:lnTo>
                  <a:lnTo>
                    <a:pt x="291" y="86"/>
                  </a:lnTo>
                  <a:lnTo>
                    <a:pt x="293" y="84"/>
                  </a:lnTo>
                  <a:lnTo>
                    <a:pt x="294" y="85"/>
                  </a:lnTo>
                  <a:lnTo>
                    <a:pt x="295" y="86"/>
                  </a:lnTo>
                  <a:lnTo>
                    <a:pt x="295" y="85"/>
                  </a:lnTo>
                  <a:lnTo>
                    <a:pt x="297" y="84"/>
                  </a:lnTo>
                  <a:lnTo>
                    <a:pt x="297" y="83"/>
                  </a:lnTo>
                  <a:lnTo>
                    <a:pt x="296" y="82"/>
                  </a:lnTo>
                  <a:lnTo>
                    <a:pt x="295" y="83"/>
                  </a:lnTo>
                  <a:lnTo>
                    <a:pt x="294" y="81"/>
                  </a:lnTo>
                  <a:lnTo>
                    <a:pt x="295" y="81"/>
                  </a:lnTo>
                  <a:lnTo>
                    <a:pt x="296" y="79"/>
                  </a:lnTo>
                  <a:lnTo>
                    <a:pt x="298" y="78"/>
                  </a:lnTo>
                  <a:lnTo>
                    <a:pt x="298" y="77"/>
                  </a:lnTo>
                  <a:lnTo>
                    <a:pt x="300" y="75"/>
                  </a:lnTo>
                  <a:lnTo>
                    <a:pt x="300" y="74"/>
                  </a:lnTo>
                  <a:cubicBezTo>
                    <a:pt x="300" y="74"/>
                    <a:pt x="300" y="73"/>
                    <a:pt x="300" y="73"/>
                  </a:cubicBezTo>
                  <a:cubicBezTo>
                    <a:pt x="301" y="73"/>
                    <a:pt x="302" y="72"/>
                    <a:pt x="302" y="72"/>
                  </a:cubicBezTo>
                  <a:lnTo>
                    <a:pt x="304" y="72"/>
                  </a:lnTo>
                  <a:lnTo>
                    <a:pt x="305" y="71"/>
                  </a:lnTo>
                  <a:lnTo>
                    <a:pt x="307" y="72"/>
                  </a:lnTo>
                  <a:lnTo>
                    <a:pt x="308" y="71"/>
                  </a:lnTo>
                  <a:lnTo>
                    <a:pt x="309" y="72"/>
                  </a:lnTo>
                  <a:cubicBezTo>
                    <a:pt x="309" y="72"/>
                    <a:pt x="309" y="73"/>
                    <a:pt x="308" y="74"/>
                  </a:cubicBezTo>
                  <a:lnTo>
                    <a:pt x="307" y="75"/>
                  </a:lnTo>
                  <a:lnTo>
                    <a:pt x="308" y="76"/>
                  </a:lnTo>
                  <a:lnTo>
                    <a:pt x="308" y="78"/>
                  </a:lnTo>
                  <a:lnTo>
                    <a:pt x="309" y="78"/>
                  </a:lnTo>
                  <a:lnTo>
                    <a:pt x="310" y="76"/>
                  </a:lnTo>
                  <a:lnTo>
                    <a:pt x="312" y="74"/>
                  </a:lnTo>
                  <a:cubicBezTo>
                    <a:pt x="312" y="74"/>
                    <a:pt x="313" y="73"/>
                    <a:pt x="313" y="73"/>
                  </a:cubicBezTo>
                  <a:lnTo>
                    <a:pt x="315" y="73"/>
                  </a:lnTo>
                  <a:lnTo>
                    <a:pt x="315" y="72"/>
                  </a:lnTo>
                  <a:lnTo>
                    <a:pt x="315" y="71"/>
                  </a:lnTo>
                  <a:lnTo>
                    <a:pt x="316" y="68"/>
                  </a:lnTo>
                  <a:lnTo>
                    <a:pt x="318" y="67"/>
                  </a:lnTo>
                  <a:lnTo>
                    <a:pt x="319" y="69"/>
                  </a:lnTo>
                  <a:lnTo>
                    <a:pt x="318" y="69"/>
                  </a:lnTo>
                  <a:lnTo>
                    <a:pt x="317" y="71"/>
                  </a:lnTo>
                  <a:lnTo>
                    <a:pt x="317" y="72"/>
                  </a:lnTo>
                  <a:cubicBezTo>
                    <a:pt x="317" y="72"/>
                    <a:pt x="317" y="73"/>
                    <a:pt x="317" y="73"/>
                  </a:cubicBezTo>
                  <a:cubicBezTo>
                    <a:pt x="317" y="74"/>
                    <a:pt x="317" y="75"/>
                    <a:pt x="317" y="75"/>
                  </a:cubicBezTo>
                  <a:lnTo>
                    <a:pt x="316" y="76"/>
                  </a:lnTo>
                  <a:lnTo>
                    <a:pt x="316" y="77"/>
                  </a:lnTo>
                  <a:lnTo>
                    <a:pt x="312" y="78"/>
                  </a:lnTo>
                  <a:lnTo>
                    <a:pt x="312" y="80"/>
                  </a:lnTo>
                  <a:lnTo>
                    <a:pt x="310" y="83"/>
                  </a:lnTo>
                  <a:lnTo>
                    <a:pt x="308" y="83"/>
                  </a:lnTo>
                  <a:lnTo>
                    <a:pt x="308" y="85"/>
                  </a:lnTo>
                  <a:lnTo>
                    <a:pt x="306" y="87"/>
                  </a:lnTo>
                  <a:lnTo>
                    <a:pt x="306" y="88"/>
                  </a:lnTo>
                  <a:lnTo>
                    <a:pt x="304" y="89"/>
                  </a:lnTo>
                  <a:lnTo>
                    <a:pt x="303" y="89"/>
                  </a:lnTo>
                  <a:lnTo>
                    <a:pt x="303" y="90"/>
                  </a:lnTo>
                  <a:lnTo>
                    <a:pt x="301" y="90"/>
                  </a:lnTo>
                  <a:lnTo>
                    <a:pt x="300" y="94"/>
                  </a:lnTo>
                  <a:lnTo>
                    <a:pt x="300" y="95"/>
                  </a:lnTo>
                  <a:lnTo>
                    <a:pt x="298" y="97"/>
                  </a:lnTo>
                  <a:lnTo>
                    <a:pt x="298" y="101"/>
                  </a:lnTo>
                  <a:lnTo>
                    <a:pt x="298" y="105"/>
                  </a:lnTo>
                  <a:lnTo>
                    <a:pt x="298" y="107"/>
                  </a:lnTo>
                  <a:lnTo>
                    <a:pt x="299" y="108"/>
                  </a:lnTo>
                  <a:lnTo>
                    <a:pt x="300" y="112"/>
                  </a:lnTo>
                  <a:lnTo>
                    <a:pt x="300" y="114"/>
                  </a:lnTo>
                  <a:lnTo>
                    <a:pt x="300" y="116"/>
                  </a:lnTo>
                  <a:lnTo>
                    <a:pt x="300" y="117"/>
                  </a:lnTo>
                  <a:lnTo>
                    <a:pt x="300" y="118"/>
                  </a:lnTo>
                  <a:lnTo>
                    <a:pt x="301" y="118"/>
                  </a:lnTo>
                  <a:lnTo>
                    <a:pt x="305" y="113"/>
                  </a:lnTo>
                  <a:lnTo>
                    <a:pt x="305" y="112"/>
                  </a:lnTo>
                  <a:lnTo>
                    <a:pt x="305" y="110"/>
                  </a:lnTo>
                  <a:lnTo>
                    <a:pt x="307" y="109"/>
                  </a:lnTo>
                  <a:lnTo>
                    <a:pt x="308" y="110"/>
                  </a:lnTo>
                  <a:lnTo>
                    <a:pt x="308" y="109"/>
                  </a:lnTo>
                  <a:lnTo>
                    <a:pt x="308" y="106"/>
                  </a:lnTo>
                  <a:lnTo>
                    <a:pt x="311" y="104"/>
                  </a:lnTo>
                  <a:lnTo>
                    <a:pt x="312" y="104"/>
                  </a:lnTo>
                  <a:lnTo>
                    <a:pt x="313" y="102"/>
                  </a:lnTo>
                  <a:lnTo>
                    <a:pt x="312" y="101"/>
                  </a:lnTo>
                  <a:lnTo>
                    <a:pt x="313" y="98"/>
                  </a:lnTo>
                  <a:lnTo>
                    <a:pt x="314" y="96"/>
                  </a:lnTo>
                  <a:lnTo>
                    <a:pt x="314" y="98"/>
                  </a:lnTo>
                  <a:lnTo>
                    <a:pt x="316" y="98"/>
                  </a:lnTo>
                  <a:lnTo>
                    <a:pt x="316" y="97"/>
                  </a:lnTo>
                  <a:lnTo>
                    <a:pt x="315" y="95"/>
                  </a:lnTo>
                  <a:lnTo>
                    <a:pt x="314" y="95"/>
                  </a:lnTo>
                  <a:lnTo>
                    <a:pt x="314" y="93"/>
                  </a:lnTo>
                  <a:lnTo>
                    <a:pt x="316" y="91"/>
                  </a:lnTo>
                  <a:lnTo>
                    <a:pt x="314" y="90"/>
                  </a:lnTo>
                  <a:lnTo>
                    <a:pt x="314" y="91"/>
                  </a:lnTo>
                  <a:lnTo>
                    <a:pt x="313" y="89"/>
                  </a:lnTo>
                  <a:lnTo>
                    <a:pt x="313" y="87"/>
                  </a:lnTo>
                  <a:lnTo>
                    <a:pt x="314" y="87"/>
                  </a:lnTo>
                  <a:lnTo>
                    <a:pt x="315" y="85"/>
                  </a:lnTo>
                  <a:lnTo>
                    <a:pt x="316" y="82"/>
                  </a:lnTo>
                  <a:lnTo>
                    <a:pt x="317" y="81"/>
                  </a:lnTo>
                  <a:lnTo>
                    <a:pt x="318" y="81"/>
                  </a:lnTo>
                  <a:lnTo>
                    <a:pt x="319" y="81"/>
                  </a:lnTo>
                  <a:lnTo>
                    <a:pt x="320" y="80"/>
                  </a:lnTo>
                  <a:lnTo>
                    <a:pt x="321" y="80"/>
                  </a:lnTo>
                  <a:lnTo>
                    <a:pt x="322" y="78"/>
                  </a:lnTo>
                  <a:lnTo>
                    <a:pt x="323" y="79"/>
                  </a:lnTo>
                  <a:lnTo>
                    <a:pt x="322" y="80"/>
                  </a:lnTo>
                  <a:lnTo>
                    <a:pt x="322" y="82"/>
                  </a:lnTo>
                  <a:lnTo>
                    <a:pt x="323" y="81"/>
                  </a:lnTo>
                  <a:lnTo>
                    <a:pt x="324" y="79"/>
                  </a:lnTo>
                  <a:lnTo>
                    <a:pt x="328" y="77"/>
                  </a:lnTo>
                  <a:lnTo>
                    <a:pt x="330" y="79"/>
                  </a:lnTo>
                  <a:lnTo>
                    <a:pt x="331" y="80"/>
                  </a:lnTo>
                  <a:lnTo>
                    <a:pt x="331" y="81"/>
                  </a:lnTo>
                  <a:lnTo>
                    <a:pt x="332" y="80"/>
                  </a:lnTo>
                  <a:lnTo>
                    <a:pt x="332" y="79"/>
                  </a:lnTo>
                  <a:lnTo>
                    <a:pt x="334" y="77"/>
                  </a:lnTo>
                  <a:lnTo>
                    <a:pt x="336" y="76"/>
                  </a:lnTo>
                  <a:lnTo>
                    <a:pt x="337" y="75"/>
                  </a:lnTo>
                  <a:lnTo>
                    <a:pt x="338" y="75"/>
                  </a:lnTo>
                  <a:cubicBezTo>
                    <a:pt x="338" y="75"/>
                    <a:pt x="339" y="74"/>
                    <a:pt x="339" y="73"/>
                  </a:cubicBezTo>
                  <a:cubicBezTo>
                    <a:pt x="339" y="73"/>
                    <a:pt x="339" y="73"/>
                    <a:pt x="339" y="73"/>
                  </a:cubicBezTo>
                  <a:lnTo>
                    <a:pt x="341" y="73"/>
                  </a:lnTo>
                  <a:lnTo>
                    <a:pt x="342" y="71"/>
                  </a:lnTo>
                  <a:lnTo>
                    <a:pt x="345" y="70"/>
                  </a:lnTo>
                  <a:lnTo>
                    <a:pt x="346" y="69"/>
                  </a:lnTo>
                  <a:lnTo>
                    <a:pt x="349" y="69"/>
                  </a:lnTo>
                  <a:lnTo>
                    <a:pt x="350" y="69"/>
                  </a:lnTo>
                  <a:lnTo>
                    <a:pt x="352" y="70"/>
                  </a:lnTo>
                  <a:lnTo>
                    <a:pt x="353" y="69"/>
                  </a:lnTo>
                  <a:lnTo>
                    <a:pt x="353" y="67"/>
                  </a:lnTo>
                  <a:lnTo>
                    <a:pt x="352" y="64"/>
                  </a:lnTo>
                  <a:lnTo>
                    <a:pt x="351" y="64"/>
                  </a:lnTo>
                  <a:lnTo>
                    <a:pt x="351" y="61"/>
                  </a:lnTo>
                  <a:lnTo>
                    <a:pt x="351" y="60"/>
                  </a:lnTo>
                  <a:lnTo>
                    <a:pt x="351" y="59"/>
                  </a:lnTo>
                  <a:lnTo>
                    <a:pt x="350" y="59"/>
                  </a:lnTo>
                  <a:lnTo>
                    <a:pt x="350" y="60"/>
                  </a:lnTo>
                  <a:lnTo>
                    <a:pt x="348" y="59"/>
                  </a:lnTo>
                  <a:lnTo>
                    <a:pt x="347" y="58"/>
                  </a:lnTo>
                  <a:lnTo>
                    <a:pt x="346" y="58"/>
                  </a:lnTo>
                  <a:lnTo>
                    <a:pt x="345" y="56"/>
                  </a:lnTo>
                  <a:lnTo>
                    <a:pt x="346" y="56"/>
                  </a:lnTo>
                  <a:lnTo>
                    <a:pt x="347" y="57"/>
                  </a:lnTo>
                  <a:lnTo>
                    <a:pt x="346" y="56"/>
                  </a:lnTo>
                  <a:lnTo>
                    <a:pt x="347" y="55"/>
                  </a:lnTo>
                  <a:lnTo>
                    <a:pt x="349" y="57"/>
                  </a:lnTo>
                  <a:lnTo>
                    <a:pt x="349" y="58"/>
                  </a:lnTo>
                  <a:lnTo>
                    <a:pt x="352" y="57"/>
                  </a:lnTo>
                  <a:lnTo>
                    <a:pt x="353" y="56"/>
                  </a:lnTo>
                  <a:lnTo>
                    <a:pt x="354" y="56"/>
                  </a:lnTo>
                  <a:lnTo>
                    <a:pt x="356" y="54"/>
                  </a:lnTo>
                  <a:lnTo>
                    <a:pt x="355" y="52"/>
                  </a:lnTo>
                  <a:lnTo>
                    <a:pt x="354" y="50"/>
                  </a:lnTo>
                  <a:lnTo>
                    <a:pt x="356" y="49"/>
                  </a:lnTo>
                  <a:lnTo>
                    <a:pt x="357" y="49"/>
                  </a:lnTo>
                  <a:lnTo>
                    <a:pt x="357" y="50"/>
                  </a:lnTo>
                  <a:lnTo>
                    <a:pt x="357" y="51"/>
                  </a:lnTo>
                  <a:lnTo>
                    <a:pt x="357" y="53"/>
                  </a:lnTo>
                  <a:lnTo>
                    <a:pt x="358" y="53"/>
                  </a:lnTo>
                  <a:lnTo>
                    <a:pt x="360" y="53"/>
                  </a:lnTo>
                  <a:lnTo>
                    <a:pt x="361" y="53"/>
                  </a:lnTo>
                  <a:lnTo>
                    <a:pt x="363" y="54"/>
                  </a:lnTo>
                  <a:lnTo>
                    <a:pt x="364" y="57"/>
                  </a:lnTo>
                  <a:lnTo>
                    <a:pt x="365" y="57"/>
                  </a:lnTo>
                  <a:lnTo>
                    <a:pt x="367" y="57"/>
                  </a:lnTo>
                  <a:lnTo>
                    <a:pt x="368" y="59"/>
                  </a:lnTo>
                  <a:lnTo>
                    <a:pt x="369" y="60"/>
                  </a:lnTo>
                  <a:lnTo>
                    <a:pt x="371" y="59"/>
                  </a:lnTo>
                  <a:lnTo>
                    <a:pt x="370" y="58"/>
                  </a:lnTo>
                  <a:lnTo>
                    <a:pt x="370" y="57"/>
                  </a:lnTo>
                  <a:lnTo>
                    <a:pt x="372" y="55"/>
                  </a:lnTo>
                  <a:lnTo>
                    <a:pt x="371" y="54"/>
                  </a:lnTo>
                  <a:lnTo>
                    <a:pt x="372" y="53"/>
                  </a:lnTo>
                  <a:lnTo>
                    <a:pt x="375" y="53"/>
                  </a:lnTo>
                  <a:lnTo>
                    <a:pt x="375" y="52"/>
                  </a:lnTo>
                  <a:lnTo>
                    <a:pt x="376" y="51"/>
                  </a:lnTo>
                  <a:lnTo>
                    <a:pt x="377" y="50"/>
                  </a:lnTo>
                  <a:lnTo>
                    <a:pt x="377" y="49"/>
                  </a:lnTo>
                  <a:lnTo>
                    <a:pt x="375" y="48"/>
                  </a:lnTo>
                  <a:close/>
                  <a:moveTo>
                    <a:pt x="77" y="69"/>
                  </a:moveTo>
                  <a:lnTo>
                    <a:pt x="77" y="69"/>
                  </a:lnTo>
                  <a:cubicBezTo>
                    <a:pt x="77" y="69"/>
                    <a:pt x="77" y="69"/>
                    <a:pt x="77" y="69"/>
                  </a:cubicBezTo>
                  <a:close/>
                </a:path>
              </a:pathLst>
            </a:custGeom>
            <a:grpFill/>
            <a:ln w="9525">
              <a:solidFill>
                <a:schemeClr val="bg1">
                  <a:lumMod val="75000"/>
                </a:schemeClr>
              </a:solidFill>
              <a:round/>
              <a:headEnd/>
              <a:tailEnd/>
            </a:ln>
          </p:spPr>
          <p:txBody>
            <a:bodyPr/>
            <a:lstStyle/>
            <a:p>
              <a:pPr>
                <a:defRPr/>
              </a:pPr>
              <a:endParaRPr lang="en-GB" dirty="0">
                <a:solidFill>
                  <a:srgbClr val="002776"/>
                </a:solidFill>
                <a:cs typeface="Arial" charset="0"/>
              </a:endParaRPr>
            </a:p>
          </p:txBody>
        </p:sp>
        <p:sp>
          <p:nvSpPr>
            <p:cNvPr id="1420" name="Freeform 1596"/>
            <p:cNvSpPr>
              <a:spLocks/>
            </p:cNvSpPr>
            <p:nvPr/>
          </p:nvSpPr>
          <p:spPr bwMode="auto">
            <a:xfrm>
              <a:off x="3337" y="1308"/>
              <a:ext cx="2250" cy="906"/>
            </a:xfrm>
            <a:custGeom>
              <a:avLst/>
              <a:gdLst>
                <a:gd name="T0" fmla="*/ 79056 w 375"/>
                <a:gd name="T1" fmla="*/ 9936 h 151"/>
                <a:gd name="T2" fmla="*/ 76464 w 375"/>
                <a:gd name="T3" fmla="*/ 8424 h 151"/>
                <a:gd name="T4" fmla="*/ 73224 w 375"/>
                <a:gd name="T5" fmla="*/ 7560 h 151"/>
                <a:gd name="T6" fmla="*/ 71280 w 375"/>
                <a:gd name="T7" fmla="*/ 8208 h 151"/>
                <a:gd name="T8" fmla="*/ 67392 w 375"/>
                <a:gd name="T9" fmla="*/ 7776 h 151"/>
                <a:gd name="T10" fmla="*/ 65016 w 375"/>
                <a:gd name="T11" fmla="*/ 6480 h 151"/>
                <a:gd name="T12" fmla="*/ 61560 w 375"/>
                <a:gd name="T13" fmla="*/ 5832 h 151"/>
                <a:gd name="T14" fmla="*/ 58752 w 375"/>
                <a:gd name="T15" fmla="*/ 5616 h 151"/>
                <a:gd name="T16" fmla="*/ 57024 w 375"/>
                <a:gd name="T17" fmla="*/ 4968 h 151"/>
                <a:gd name="T18" fmla="*/ 56160 w 375"/>
                <a:gd name="T19" fmla="*/ 6048 h 151"/>
                <a:gd name="T20" fmla="*/ 52488 w 375"/>
                <a:gd name="T21" fmla="*/ 6048 h 151"/>
                <a:gd name="T22" fmla="*/ 51192 w 375"/>
                <a:gd name="T23" fmla="*/ 5616 h 151"/>
                <a:gd name="T24" fmla="*/ 49896 w 375"/>
                <a:gd name="T25" fmla="*/ 4320 h 151"/>
                <a:gd name="T26" fmla="*/ 48384 w 375"/>
                <a:gd name="T27" fmla="*/ 4536 h 151"/>
                <a:gd name="T28" fmla="*/ 46008 w 375"/>
                <a:gd name="T29" fmla="*/ 4104 h 151"/>
                <a:gd name="T30" fmla="*/ 43200 w 375"/>
                <a:gd name="T31" fmla="*/ 3672 h 151"/>
                <a:gd name="T32" fmla="*/ 41688 w 375"/>
                <a:gd name="T33" fmla="*/ 3888 h 151"/>
                <a:gd name="T34" fmla="*/ 39312 w 375"/>
                <a:gd name="T35" fmla="*/ 4752 h 151"/>
                <a:gd name="T36" fmla="*/ 42120 w 375"/>
                <a:gd name="T37" fmla="*/ 3024 h 151"/>
                <a:gd name="T38" fmla="*/ 43416 w 375"/>
                <a:gd name="T39" fmla="*/ 1728 h 151"/>
                <a:gd name="T40" fmla="*/ 40176 w 375"/>
                <a:gd name="T41" fmla="*/ 1080 h 151"/>
                <a:gd name="T42" fmla="*/ 39312 w 375"/>
                <a:gd name="T43" fmla="*/ 432 h 151"/>
                <a:gd name="T44" fmla="*/ 37152 w 375"/>
                <a:gd name="T45" fmla="*/ 1080 h 151"/>
                <a:gd name="T46" fmla="*/ 36288 w 375"/>
                <a:gd name="T47" fmla="*/ 1296 h 151"/>
                <a:gd name="T48" fmla="*/ 35424 w 375"/>
                <a:gd name="T49" fmla="*/ 1512 h 151"/>
                <a:gd name="T50" fmla="*/ 32832 w 375"/>
                <a:gd name="T51" fmla="*/ 1728 h 151"/>
                <a:gd name="T52" fmla="*/ 30456 w 375"/>
                <a:gd name="T53" fmla="*/ 2376 h 151"/>
                <a:gd name="T54" fmla="*/ 29376 w 375"/>
                <a:gd name="T55" fmla="*/ 3024 h 151"/>
                <a:gd name="T56" fmla="*/ 29592 w 375"/>
                <a:gd name="T57" fmla="*/ 3888 h 151"/>
                <a:gd name="T58" fmla="*/ 26784 w 375"/>
                <a:gd name="T59" fmla="*/ 5184 h 151"/>
                <a:gd name="T60" fmla="*/ 28512 w 375"/>
                <a:gd name="T61" fmla="*/ 7776 h 151"/>
                <a:gd name="T62" fmla="*/ 27648 w 375"/>
                <a:gd name="T63" fmla="*/ 6264 h 151"/>
                <a:gd name="T64" fmla="*/ 25488 w 375"/>
                <a:gd name="T65" fmla="*/ 5616 h 151"/>
                <a:gd name="T66" fmla="*/ 25920 w 375"/>
                <a:gd name="T67" fmla="*/ 6696 h 151"/>
                <a:gd name="T68" fmla="*/ 23976 w 375"/>
                <a:gd name="T69" fmla="*/ 4752 h 151"/>
                <a:gd name="T70" fmla="*/ 23328 w 375"/>
                <a:gd name="T71" fmla="*/ 7344 h 151"/>
                <a:gd name="T72" fmla="*/ 25056 w 375"/>
                <a:gd name="T73" fmla="*/ 9288 h 151"/>
                <a:gd name="T74" fmla="*/ 24192 w 375"/>
                <a:gd name="T75" fmla="*/ 8424 h 151"/>
                <a:gd name="T76" fmla="*/ 20952 w 375"/>
                <a:gd name="T77" fmla="*/ 10368 h 151"/>
                <a:gd name="T78" fmla="*/ 22248 w 375"/>
                <a:gd name="T79" fmla="*/ 9936 h 151"/>
                <a:gd name="T80" fmla="*/ 22680 w 375"/>
                <a:gd name="T81" fmla="*/ 7128 h 151"/>
                <a:gd name="T82" fmla="*/ 20952 w 375"/>
                <a:gd name="T83" fmla="*/ 4752 h 151"/>
                <a:gd name="T84" fmla="*/ 20304 w 375"/>
                <a:gd name="T85" fmla="*/ 8208 h 151"/>
                <a:gd name="T86" fmla="*/ 18792 w 375"/>
                <a:gd name="T87" fmla="*/ 8208 h 151"/>
                <a:gd name="T88" fmla="*/ 15552 w 375"/>
                <a:gd name="T89" fmla="*/ 8424 h 151"/>
                <a:gd name="T90" fmla="*/ 13176 w 375"/>
                <a:gd name="T91" fmla="*/ 9072 h 151"/>
                <a:gd name="T92" fmla="*/ 12096 w 375"/>
                <a:gd name="T93" fmla="*/ 8856 h 151"/>
                <a:gd name="T94" fmla="*/ 9720 w 375"/>
                <a:gd name="T95" fmla="*/ 10152 h 151"/>
                <a:gd name="T96" fmla="*/ 7776 w 375"/>
                <a:gd name="T97" fmla="*/ 8856 h 151"/>
                <a:gd name="T98" fmla="*/ 6696 w 375"/>
                <a:gd name="T99" fmla="*/ 11016 h 151"/>
                <a:gd name="T100" fmla="*/ 5184 w 375"/>
                <a:gd name="T101" fmla="*/ 13176 h 151"/>
                <a:gd name="T102" fmla="*/ 2376 w 375"/>
                <a:gd name="T103" fmla="*/ 10152 h 151"/>
                <a:gd name="T104" fmla="*/ 6264 w 375"/>
                <a:gd name="T105" fmla="*/ 9288 h 151"/>
                <a:gd name="T106" fmla="*/ 2808 w 375"/>
                <a:gd name="T107" fmla="*/ 7992 h 151"/>
                <a:gd name="T108" fmla="*/ 1080 w 375"/>
                <a:gd name="T109" fmla="*/ 9288 h 151"/>
                <a:gd name="T110" fmla="*/ 1296 w 375"/>
                <a:gd name="T111" fmla="*/ 13608 h 151"/>
                <a:gd name="T112" fmla="*/ 1296 w 375"/>
                <a:gd name="T113" fmla="*/ 17712 h 151"/>
                <a:gd name="T114" fmla="*/ 432 w 375"/>
                <a:gd name="T115" fmla="*/ 21384 h 151"/>
                <a:gd name="T116" fmla="*/ 2160 w 375"/>
                <a:gd name="T117" fmla="*/ 23760 h 151"/>
                <a:gd name="T118" fmla="*/ 4968 w 375"/>
                <a:gd name="T119" fmla="*/ 25920 h 151"/>
                <a:gd name="T120" fmla="*/ 5616 w 375"/>
                <a:gd name="T121" fmla="*/ 28728 h 151"/>
                <a:gd name="T122" fmla="*/ 5400 w 375"/>
                <a:gd name="T123" fmla="*/ 30456 h 151"/>
                <a:gd name="T124" fmla="*/ 10584 w 375"/>
                <a:gd name="T125" fmla="*/ 32400 h 1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75"/>
                <a:gd name="T190" fmla="*/ 0 h 151"/>
                <a:gd name="T191" fmla="*/ 375 w 375"/>
                <a:gd name="T192" fmla="*/ 151 h 15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75" h="151">
                  <a:moveTo>
                    <a:pt x="375" y="48"/>
                  </a:moveTo>
                  <a:lnTo>
                    <a:pt x="372" y="46"/>
                  </a:lnTo>
                  <a:lnTo>
                    <a:pt x="371" y="46"/>
                  </a:lnTo>
                  <a:lnTo>
                    <a:pt x="369" y="46"/>
                  </a:lnTo>
                  <a:lnTo>
                    <a:pt x="367" y="46"/>
                  </a:lnTo>
                  <a:lnTo>
                    <a:pt x="367" y="47"/>
                  </a:lnTo>
                  <a:lnTo>
                    <a:pt x="368" y="48"/>
                  </a:lnTo>
                  <a:lnTo>
                    <a:pt x="367" y="48"/>
                  </a:lnTo>
                  <a:lnTo>
                    <a:pt x="365" y="47"/>
                  </a:lnTo>
                  <a:lnTo>
                    <a:pt x="366" y="46"/>
                  </a:lnTo>
                  <a:lnTo>
                    <a:pt x="366" y="45"/>
                  </a:lnTo>
                  <a:lnTo>
                    <a:pt x="364" y="43"/>
                  </a:lnTo>
                  <a:lnTo>
                    <a:pt x="363" y="44"/>
                  </a:lnTo>
                  <a:lnTo>
                    <a:pt x="363" y="43"/>
                  </a:lnTo>
                  <a:lnTo>
                    <a:pt x="362" y="43"/>
                  </a:lnTo>
                  <a:lnTo>
                    <a:pt x="362" y="42"/>
                  </a:lnTo>
                  <a:lnTo>
                    <a:pt x="360" y="42"/>
                  </a:lnTo>
                  <a:lnTo>
                    <a:pt x="357" y="40"/>
                  </a:lnTo>
                  <a:lnTo>
                    <a:pt x="356" y="39"/>
                  </a:lnTo>
                  <a:lnTo>
                    <a:pt x="354" y="39"/>
                  </a:lnTo>
                  <a:lnTo>
                    <a:pt x="354" y="38"/>
                  </a:lnTo>
                  <a:lnTo>
                    <a:pt x="352" y="37"/>
                  </a:lnTo>
                  <a:lnTo>
                    <a:pt x="350" y="37"/>
                  </a:lnTo>
                  <a:lnTo>
                    <a:pt x="349" y="36"/>
                  </a:lnTo>
                  <a:lnTo>
                    <a:pt x="348" y="36"/>
                  </a:lnTo>
                  <a:lnTo>
                    <a:pt x="345" y="35"/>
                  </a:lnTo>
                  <a:lnTo>
                    <a:pt x="344" y="35"/>
                  </a:lnTo>
                  <a:lnTo>
                    <a:pt x="343" y="35"/>
                  </a:lnTo>
                  <a:lnTo>
                    <a:pt x="342" y="35"/>
                  </a:lnTo>
                  <a:lnTo>
                    <a:pt x="340" y="35"/>
                  </a:lnTo>
                  <a:lnTo>
                    <a:pt x="339" y="35"/>
                  </a:lnTo>
                  <a:lnTo>
                    <a:pt x="337" y="35"/>
                  </a:lnTo>
                  <a:lnTo>
                    <a:pt x="332" y="34"/>
                  </a:lnTo>
                  <a:lnTo>
                    <a:pt x="332" y="35"/>
                  </a:lnTo>
                  <a:lnTo>
                    <a:pt x="333" y="35"/>
                  </a:lnTo>
                  <a:lnTo>
                    <a:pt x="332" y="36"/>
                  </a:lnTo>
                  <a:lnTo>
                    <a:pt x="331" y="36"/>
                  </a:lnTo>
                  <a:lnTo>
                    <a:pt x="334" y="38"/>
                  </a:lnTo>
                  <a:lnTo>
                    <a:pt x="333" y="39"/>
                  </a:lnTo>
                  <a:lnTo>
                    <a:pt x="330" y="39"/>
                  </a:lnTo>
                  <a:lnTo>
                    <a:pt x="330" y="38"/>
                  </a:lnTo>
                  <a:lnTo>
                    <a:pt x="327" y="38"/>
                  </a:lnTo>
                  <a:lnTo>
                    <a:pt x="326" y="36"/>
                  </a:lnTo>
                  <a:lnTo>
                    <a:pt x="324" y="37"/>
                  </a:lnTo>
                  <a:lnTo>
                    <a:pt x="319" y="36"/>
                  </a:lnTo>
                  <a:lnTo>
                    <a:pt x="317" y="36"/>
                  </a:lnTo>
                  <a:lnTo>
                    <a:pt x="316" y="36"/>
                  </a:lnTo>
                  <a:lnTo>
                    <a:pt x="315" y="36"/>
                  </a:lnTo>
                  <a:lnTo>
                    <a:pt x="313" y="36"/>
                  </a:lnTo>
                  <a:lnTo>
                    <a:pt x="312" y="36"/>
                  </a:lnTo>
                  <a:lnTo>
                    <a:pt x="311" y="36"/>
                  </a:lnTo>
                  <a:lnTo>
                    <a:pt x="310" y="36"/>
                  </a:lnTo>
                  <a:lnTo>
                    <a:pt x="309" y="36"/>
                  </a:lnTo>
                  <a:lnTo>
                    <a:pt x="308" y="36"/>
                  </a:lnTo>
                  <a:lnTo>
                    <a:pt x="307" y="34"/>
                  </a:lnTo>
                  <a:lnTo>
                    <a:pt x="308" y="33"/>
                  </a:lnTo>
                  <a:lnTo>
                    <a:pt x="308" y="32"/>
                  </a:lnTo>
                  <a:lnTo>
                    <a:pt x="305" y="31"/>
                  </a:lnTo>
                  <a:lnTo>
                    <a:pt x="303" y="30"/>
                  </a:lnTo>
                  <a:lnTo>
                    <a:pt x="301" y="30"/>
                  </a:lnTo>
                  <a:lnTo>
                    <a:pt x="298" y="30"/>
                  </a:lnTo>
                  <a:lnTo>
                    <a:pt x="294" y="31"/>
                  </a:lnTo>
                  <a:lnTo>
                    <a:pt x="291" y="31"/>
                  </a:lnTo>
                  <a:lnTo>
                    <a:pt x="290" y="31"/>
                  </a:lnTo>
                  <a:lnTo>
                    <a:pt x="290" y="30"/>
                  </a:lnTo>
                  <a:lnTo>
                    <a:pt x="288" y="29"/>
                  </a:lnTo>
                  <a:lnTo>
                    <a:pt x="285" y="28"/>
                  </a:lnTo>
                  <a:lnTo>
                    <a:pt x="283" y="28"/>
                  </a:lnTo>
                  <a:lnTo>
                    <a:pt x="283" y="27"/>
                  </a:lnTo>
                  <a:lnTo>
                    <a:pt x="284" y="27"/>
                  </a:lnTo>
                  <a:lnTo>
                    <a:pt x="285" y="27"/>
                  </a:lnTo>
                  <a:lnTo>
                    <a:pt x="285" y="26"/>
                  </a:lnTo>
                  <a:lnTo>
                    <a:pt x="284" y="26"/>
                  </a:lnTo>
                  <a:lnTo>
                    <a:pt x="282" y="25"/>
                  </a:lnTo>
                  <a:lnTo>
                    <a:pt x="279" y="25"/>
                  </a:lnTo>
                  <a:lnTo>
                    <a:pt x="277" y="26"/>
                  </a:lnTo>
                  <a:lnTo>
                    <a:pt x="275" y="27"/>
                  </a:lnTo>
                  <a:lnTo>
                    <a:pt x="273" y="28"/>
                  </a:lnTo>
                  <a:lnTo>
                    <a:pt x="273" y="27"/>
                  </a:lnTo>
                  <a:lnTo>
                    <a:pt x="274" y="27"/>
                  </a:lnTo>
                  <a:lnTo>
                    <a:pt x="275" y="26"/>
                  </a:lnTo>
                  <a:lnTo>
                    <a:pt x="272" y="26"/>
                  </a:lnTo>
                  <a:lnTo>
                    <a:pt x="271" y="25"/>
                  </a:lnTo>
                  <a:lnTo>
                    <a:pt x="272" y="24"/>
                  </a:lnTo>
                  <a:lnTo>
                    <a:pt x="274" y="24"/>
                  </a:lnTo>
                  <a:lnTo>
                    <a:pt x="276" y="25"/>
                  </a:lnTo>
                  <a:lnTo>
                    <a:pt x="272" y="23"/>
                  </a:lnTo>
                  <a:lnTo>
                    <a:pt x="270" y="23"/>
                  </a:lnTo>
                  <a:lnTo>
                    <a:pt x="267" y="23"/>
                  </a:lnTo>
                  <a:lnTo>
                    <a:pt x="265" y="23"/>
                  </a:lnTo>
                  <a:lnTo>
                    <a:pt x="265" y="22"/>
                  </a:lnTo>
                  <a:lnTo>
                    <a:pt x="264" y="22"/>
                  </a:lnTo>
                  <a:lnTo>
                    <a:pt x="264" y="23"/>
                  </a:lnTo>
                  <a:lnTo>
                    <a:pt x="262" y="24"/>
                  </a:lnTo>
                  <a:lnTo>
                    <a:pt x="261" y="24"/>
                  </a:lnTo>
                  <a:lnTo>
                    <a:pt x="260" y="24"/>
                  </a:lnTo>
                  <a:lnTo>
                    <a:pt x="260" y="25"/>
                  </a:lnTo>
                  <a:lnTo>
                    <a:pt x="262" y="25"/>
                  </a:lnTo>
                  <a:lnTo>
                    <a:pt x="261" y="26"/>
                  </a:lnTo>
                  <a:lnTo>
                    <a:pt x="261" y="27"/>
                  </a:lnTo>
                  <a:lnTo>
                    <a:pt x="262" y="28"/>
                  </a:lnTo>
                  <a:lnTo>
                    <a:pt x="260" y="29"/>
                  </a:lnTo>
                  <a:lnTo>
                    <a:pt x="260" y="28"/>
                  </a:lnTo>
                  <a:lnTo>
                    <a:pt x="259" y="28"/>
                  </a:lnTo>
                  <a:lnTo>
                    <a:pt x="258" y="28"/>
                  </a:lnTo>
                  <a:lnTo>
                    <a:pt x="257" y="29"/>
                  </a:lnTo>
                  <a:lnTo>
                    <a:pt x="256" y="30"/>
                  </a:lnTo>
                  <a:lnTo>
                    <a:pt x="254" y="28"/>
                  </a:lnTo>
                  <a:lnTo>
                    <a:pt x="251" y="28"/>
                  </a:lnTo>
                  <a:lnTo>
                    <a:pt x="249" y="29"/>
                  </a:lnTo>
                  <a:lnTo>
                    <a:pt x="247" y="29"/>
                  </a:lnTo>
                  <a:lnTo>
                    <a:pt x="245" y="27"/>
                  </a:lnTo>
                  <a:lnTo>
                    <a:pt x="243" y="28"/>
                  </a:lnTo>
                  <a:lnTo>
                    <a:pt x="243" y="31"/>
                  </a:lnTo>
                  <a:lnTo>
                    <a:pt x="242" y="32"/>
                  </a:lnTo>
                  <a:lnTo>
                    <a:pt x="237" y="29"/>
                  </a:lnTo>
                  <a:lnTo>
                    <a:pt x="236" y="28"/>
                  </a:lnTo>
                  <a:lnTo>
                    <a:pt x="237" y="27"/>
                  </a:lnTo>
                  <a:lnTo>
                    <a:pt x="236" y="27"/>
                  </a:lnTo>
                  <a:lnTo>
                    <a:pt x="235" y="27"/>
                  </a:lnTo>
                  <a:lnTo>
                    <a:pt x="234" y="26"/>
                  </a:lnTo>
                  <a:lnTo>
                    <a:pt x="234" y="25"/>
                  </a:lnTo>
                  <a:lnTo>
                    <a:pt x="236" y="26"/>
                  </a:lnTo>
                  <a:lnTo>
                    <a:pt x="237" y="26"/>
                  </a:lnTo>
                  <a:lnTo>
                    <a:pt x="237" y="25"/>
                  </a:lnTo>
                  <a:lnTo>
                    <a:pt x="235" y="24"/>
                  </a:lnTo>
                  <a:lnTo>
                    <a:pt x="236" y="24"/>
                  </a:lnTo>
                  <a:lnTo>
                    <a:pt x="237" y="23"/>
                  </a:lnTo>
                  <a:lnTo>
                    <a:pt x="236" y="23"/>
                  </a:lnTo>
                  <a:lnTo>
                    <a:pt x="236" y="22"/>
                  </a:lnTo>
                  <a:lnTo>
                    <a:pt x="234" y="20"/>
                  </a:lnTo>
                  <a:lnTo>
                    <a:pt x="232" y="19"/>
                  </a:lnTo>
                  <a:lnTo>
                    <a:pt x="231" y="20"/>
                  </a:lnTo>
                  <a:lnTo>
                    <a:pt x="230" y="19"/>
                  </a:lnTo>
                  <a:lnTo>
                    <a:pt x="228" y="20"/>
                  </a:lnTo>
                  <a:lnTo>
                    <a:pt x="227" y="19"/>
                  </a:lnTo>
                  <a:lnTo>
                    <a:pt x="225" y="18"/>
                  </a:lnTo>
                  <a:lnTo>
                    <a:pt x="224" y="18"/>
                  </a:lnTo>
                  <a:lnTo>
                    <a:pt x="223" y="18"/>
                  </a:lnTo>
                  <a:lnTo>
                    <a:pt x="223" y="19"/>
                  </a:lnTo>
                  <a:lnTo>
                    <a:pt x="224" y="20"/>
                  </a:lnTo>
                  <a:lnTo>
                    <a:pt x="224" y="21"/>
                  </a:lnTo>
                  <a:lnTo>
                    <a:pt x="222" y="21"/>
                  </a:lnTo>
                  <a:lnTo>
                    <a:pt x="221" y="22"/>
                  </a:lnTo>
                  <a:lnTo>
                    <a:pt x="219" y="22"/>
                  </a:lnTo>
                  <a:lnTo>
                    <a:pt x="217" y="22"/>
                  </a:lnTo>
                  <a:lnTo>
                    <a:pt x="216" y="22"/>
                  </a:lnTo>
                  <a:lnTo>
                    <a:pt x="215" y="22"/>
                  </a:lnTo>
                  <a:lnTo>
                    <a:pt x="211" y="21"/>
                  </a:lnTo>
                  <a:lnTo>
                    <a:pt x="211" y="20"/>
                  </a:lnTo>
                  <a:lnTo>
                    <a:pt x="212" y="20"/>
                  </a:lnTo>
                  <a:lnTo>
                    <a:pt x="213" y="19"/>
                  </a:lnTo>
                  <a:lnTo>
                    <a:pt x="210" y="19"/>
                  </a:lnTo>
                  <a:lnTo>
                    <a:pt x="207" y="19"/>
                  </a:lnTo>
                  <a:lnTo>
                    <a:pt x="205" y="18"/>
                  </a:lnTo>
                  <a:lnTo>
                    <a:pt x="201" y="19"/>
                  </a:lnTo>
                  <a:lnTo>
                    <a:pt x="201" y="20"/>
                  </a:lnTo>
                  <a:lnTo>
                    <a:pt x="199" y="20"/>
                  </a:lnTo>
                  <a:lnTo>
                    <a:pt x="199" y="19"/>
                  </a:lnTo>
                  <a:lnTo>
                    <a:pt x="200" y="19"/>
                  </a:lnTo>
                  <a:lnTo>
                    <a:pt x="200" y="18"/>
                  </a:lnTo>
                  <a:lnTo>
                    <a:pt x="200" y="17"/>
                  </a:lnTo>
                  <a:lnTo>
                    <a:pt x="199" y="17"/>
                  </a:lnTo>
                  <a:lnTo>
                    <a:pt x="199" y="18"/>
                  </a:lnTo>
                  <a:lnTo>
                    <a:pt x="197" y="18"/>
                  </a:lnTo>
                  <a:lnTo>
                    <a:pt x="195" y="18"/>
                  </a:lnTo>
                  <a:lnTo>
                    <a:pt x="195" y="17"/>
                  </a:lnTo>
                  <a:lnTo>
                    <a:pt x="193" y="17"/>
                  </a:lnTo>
                  <a:lnTo>
                    <a:pt x="192" y="17"/>
                  </a:lnTo>
                  <a:lnTo>
                    <a:pt x="191" y="18"/>
                  </a:lnTo>
                  <a:lnTo>
                    <a:pt x="192" y="18"/>
                  </a:lnTo>
                  <a:lnTo>
                    <a:pt x="193" y="18"/>
                  </a:lnTo>
                  <a:lnTo>
                    <a:pt x="192" y="20"/>
                  </a:lnTo>
                  <a:lnTo>
                    <a:pt x="190" y="20"/>
                  </a:lnTo>
                  <a:lnTo>
                    <a:pt x="189" y="20"/>
                  </a:lnTo>
                  <a:lnTo>
                    <a:pt x="188" y="20"/>
                  </a:lnTo>
                  <a:lnTo>
                    <a:pt x="187" y="21"/>
                  </a:lnTo>
                  <a:lnTo>
                    <a:pt x="184" y="21"/>
                  </a:lnTo>
                  <a:lnTo>
                    <a:pt x="184" y="22"/>
                  </a:lnTo>
                  <a:lnTo>
                    <a:pt x="182" y="23"/>
                  </a:lnTo>
                  <a:lnTo>
                    <a:pt x="180" y="23"/>
                  </a:lnTo>
                  <a:lnTo>
                    <a:pt x="182" y="22"/>
                  </a:lnTo>
                  <a:lnTo>
                    <a:pt x="182" y="21"/>
                  </a:lnTo>
                  <a:lnTo>
                    <a:pt x="183" y="20"/>
                  </a:lnTo>
                  <a:lnTo>
                    <a:pt x="184" y="20"/>
                  </a:lnTo>
                  <a:lnTo>
                    <a:pt x="184" y="19"/>
                  </a:lnTo>
                  <a:lnTo>
                    <a:pt x="186" y="19"/>
                  </a:lnTo>
                  <a:lnTo>
                    <a:pt x="187" y="19"/>
                  </a:lnTo>
                  <a:lnTo>
                    <a:pt x="188" y="17"/>
                  </a:lnTo>
                  <a:lnTo>
                    <a:pt x="190" y="16"/>
                  </a:lnTo>
                  <a:lnTo>
                    <a:pt x="191" y="16"/>
                  </a:lnTo>
                  <a:lnTo>
                    <a:pt x="192" y="15"/>
                  </a:lnTo>
                  <a:lnTo>
                    <a:pt x="195" y="14"/>
                  </a:lnTo>
                  <a:lnTo>
                    <a:pt x="197" y="14"/>
                  </a:lnTo>
                  <a:lnTo>
                    <a:pt x="197" y="13"/>
                  </a:lnTo>
                  <a:lnTo>
                    <a:pt x="199" y="11"/>
                  </a:lnTo>
                  <a:lnTo>
                    <a:pt x="200" y="10"/>
                  </a:lnTo>
                  <a:lnTo>
                    <a:pt x="198" y="9"/>
                  </a:lnTo>
                  <a:lnTo>
                    <a:pt x="197" y="9"/>
                  </a:lnTo>
                  <a:lnTo>
                    <a:pt x="197" y="8"/>
                  </a:lnTo>
                  <a:lnTo>
                    <a:pt x="198" y="8"/>
                  </a:lnTo>
                  <a:lnTo>
                    <a:pt x="199" y="9"/>
                  </a:lnTo>
                  <a:lnTo>
                    <a:pt x="201" y="9"/>
                  </a:lnTo>
                  <a:lnTo>
                    <a:pt x="201" y="8"/>
                  </a:lnTo>
                  <a:lnTo>
                    <a:pt x="200" y="8"/>
                  </a:lnTo>
                  <a:lnTo>
                    <a:pt x="200" y="7"/>
                  </a:lnTo>
                  <a:lnTo>
                    <a:pt x="199" y="6"/>
                  </a:lnTo>
                  <a:lnTo>
                    <a:pt x="198" y="7"/>
                  </a:lnTo>
                  <a:lnTo>
                    <a:pt x="197" y="7"/>
                  </a:lnTo>
                  <a:lnTo>
                    <a:pt x="198" y="6"/>
                  </a:lnTo>
                  <a:lnTo>
                    <a:pt x="195" y="5"/>
                  </a:lnTo>
                  <a:lnTo>
                    <a:pt x="194" y="5"/>
                  </a:lnTo>
                  <a:lnTo>
                    <a:pt x="187" y="5"/>
                  </a:lnTo>
                  <a:lnTo>
                    <a:pt x="186" y="5"/>
                  </a:lnTo>
                  <a:lnTo>
                    <a:pt x="184" y="6"/>
                  </a:lnTo>
                  <a:lnTo>
                    <a:pt x="183" y="5"/>
                  </a:lnTo>
                  <a:lnTo>
                    <a:pt x="185" y="5"/>
                  </a:lnTo>
                  <a:lnTo>
                    <a:pt x="185" y="4"/>
                  </a:lnTo>
                  <a:lnTo>
                    <a:pt x="183" y="3"/>
                  </a:lnTo>
                  <a:lnTo>
                    <a:pt x="182" y="4"/>
                  </a:lnTo>
                  <a:lnTo>
                    <a:pt x="181" y="4"/>
                  </a:lnTo>
                  <a:lnTo>
                    <a:pt x="181" y="3"/>
                  </a:lnTo>
                  <a:lnTo>
                    <a:pt x="179" y="3"/>
                  </a:lnTo>
                  <a:lnTo>
                    <a:pt x="182" y="2"/>
                  </a:lnTo>
                  <a:lnTo>
                    <a:pt x="183" y="1"/>
                  </a:lnTo>
                  <a:lnTo>
                    <a:pt x="182" y="1"/>
                  </a:lnTo>
                  <a:lnTo>
                    <a:pt x="180" y="1"/>
                  </a:lnTo>
                  <a:lnTo>
                    <a:pt x="178" y="0"/>
                  </a:lnTo>
                  <a:lnTo>
                    <a:pt x="175" y="1"/>
                  </a:lnTo>
                  <a:lnTo>
                    <a:pt x="174" y="1"/>
                  </a:lnTo>
                  <a:lnTo>
                    <a:pt x="172" y="2"/>
                  </a:lnTo>
                  <a:lnTo>
                    <a:pt x="172" y="3"/>
                  </a:lnTo>
                  <a:lnTo>
                    <a:pt x="171" y="4"/>
                  </a:lnTo>
                  <a:lnTo>
                    <a:pt x="172" y="5"/>
                  </a:lnTo>
                  <a:lnTo>
                    <a:pt x="171" y="5"/>
                  </a:lnTo>
                  <a:lnTo>
                    <a:pt x="172" y="6"/>
                  </a:lnTo>
                  <a:lnTo>
                    <a:pt x="173" y="6"/>
                  </a:lnTo>
                  <a:lnTo>
                    <a:pt x="174" y="6"/>
                  </a:lnTo>
                  <a:lnTo>
                    <a:pt x="177" y="6"/>
                  </a:lnTo>
                  <a:lnTo>
                    <a:pt x="175" y="6"/>
                  </a:lnTo>
                  <a:lnTo>
                    <a:pt x="173" y="6"/>
                  </a:lnTo>
                  <a:lnTo>
                    <a:pt x="172" y="6"/>
                  </a:lnTo>
                  <a:lnTo>
                    <a:pt x="170" y="6"/>
                  </a:lnTo>
                  <a:lnTo>
                    <a:pt x="168" y="6"/>
                  </a:lnTo>
                  <a:lnTo>
                    <a:pt x="166" y="5"/>
                  </a:lnTo>
                  <a:lnTo>
                    <a:pt x="166" y="6"/>
                  </a:lnTo>
                  <a:lnTo>
                    <a:pt x="167" y="6"/>
                  </a:lnTo>
                  <a:lnTo>
                    <a:pt x="169" y="7"/>
                  </a:lnTo>
                  <a:lnTo>
                    <a:pt x="169" y="8"/>
                  </a:lnTo>
                  <a:lnTo>
                    <a:pt x="169" y="9"/>
                  </a:lnTo>
                  <a:lnTo>
                    <a:pt x="167" y="9"/>
                  </a:lnTo>
                  <a:lnTo>
                    <a:pt x="167" y="8"/>
                  </a:lnTo>
                  <a:lnTo>
                    <a:pt x="168" y="7"/>
                  </a:lnTo>
                  <a:lnTo>
                    <a:pt x="165" y="7"/>
                  </a:lnTo>
                  <a:lnTo>
                    <a:pt x="164" y="7"/>
                  </a:lnTo>
                  <a:lnTo>
                    <a:pt x="163" y="8"/>
                  </a:lnTo>
                  <a:lnTo>
                    <a:pt x="161" y="9"/>
                  </a:lnTo>
                  <a:lnTo>
                    <a:pt x="161" y="8"/>
                  </a:lnTo>
                  <a:lnTo>
                    <a:pt x="160" y="8"/>
                  </a:lnTo>
                  <a:lnTo>
                    <a:pt x="159" y="9"/>
                  </a:lnTo>
                  <a:lnTo>
                    <a:pt x="158" y="8"/>
                  </a:lnTo>
                  <a:lnTo>
                    <a:pt x="159" y="8"/>
                  </a:lnTo>
                  <a:lnTo>
                    <a:pt x="157" y="7"/>
                  </a:lnTo>
                  <a:lnTo>
                    <a:pt x="156" y="7"/>
                  </a:lnTo>
                  <a:lnTo>
                    <a:pt x="153" y="7"/>
                  </a:lnTo>
                  <a:lnTo>
                    <a:pt x="152" y="8"/>
                  </a:lnTo>
                  <a:lnTo>
                    <a:pt x="153" y="8"/>
                  </a:lnTo>
                  <a:lnTo>
                    <a:pt x="155" y="8"/>
                  </a:lnTo>
                  <a:lnTo>
                    <a:pt x="154" y="9"/>
                  </a:lnTo>
                  <a:lnTo>
                    <a:pt x="152" y="9"/>
                  </a:lnTo>
                  <a:lnTo>
                    <a:pt x="149" y="9"/>
                  </a:lnTo>
                  <a:lnTo>
                    <a:pt x="148" y="9"/>
                  </a:lnTo>
                  <a:lnTo>
                    <a:pt x="147" y="9"/>
                  </a:lnTo>
                  <a:lnTo>
                    <a:pt x="145" y="10"/>
                  </a:lnTo>
                  <a:lnTo>
                    <a:pt x="143" y="10"/>
                  </a:lnTo>
                  <a:lnTo>
                    <a:pt x="141" y="11"/>
                  </a:lnTo>
                  <a:lnTo>
                    <a:pt x="139" y="11"/>
                  </a:lnTo>
                  <a:lnTo>
                    <a:pt x="138" y="11"/>
                  </a:lnTo>
                  <a:lnTo>
                    <a:pt x="139" y="11"/>
                  </a:lnTo>
                  <a:lnTo>
                    <a:pt x="140" y="12"/>
                  </a:lnTo>
                  <a:lnTo>
                    <a:pt x="139" y="12"/>
                  </a:lnTo>
                  <a:lnTo>
                    <a:pt x="138" y="13"/>
                  </a:lnTo>
                  <a:lnTo>
                    <a:pt x="136" y="13"/>
                  </a:lnTo>
                  <a:lnTo>
                    <a:pt x="135" y="14"/>
                  </a:lnTo>
                  <a:lnTo>
                    <a:pt x="136" y="14"/>
                  </a:lnTo>
                  <a:lnTo>
                    <a:pt x="137" y="14"/>
                  </a:lnTo>
                  <a:lnTo>
                    <a:pt x="138" y="15"/>
                  </a:lnTo>
                  <a:lnTo>
                    <a:pt x="136" y="15"/>
                  </a:lnTo>
                  <a:lnTo>
                    <a:pt x="136" y="16"/>
                  </a:lnTo>
                  <a:lnTo>
                    <a:pt x="137" y="16"/>
                  </a:lnTo>
                  <a:lnTo>
                    <a:pt x="138" y="16"/>
                  </a:lnTo>
                  <a:lnTo>
                    <a:pt x="138" y="17"/>
                  </a:lnTo>
                  <a:lnTo>
                    <a:pt x="139" y="18"/>
                  </a:lnTo>
                  <a:lnTo>
                    <a:pt x="138" y="18"/>
                  </a:lnTo>
                  <a:lnTo>
                    <a:pt x="137" y="18"/>
                  </a:lnTo>
                  <a:lnTo>
                    <a:pt x="135" y="18"/>
                  </a:lnTo>
                  <a:lnTo>
                    <a:pt x="134" y="18"/>
                  </a:lnTo>
                  <a:lnTo>
                    <a:pt x="133" y="18"/>
                  </a:lnTo>
                  <a:lnTo>
                    <a:pt x="132" y="18"/>
                  </a:lnTo>
                  <a:lnTo>
                    <a:pt x="129" y="19"/>
                  </a:lnTo>
                  <a:lnTo>
                    <a:pt x="125" y="19"/>
                  </a:lnTo>
                  <a:lnTo>
                    <a:pt x="124" y="19"/>
                  </a:lnTo>
                  <a:lnTo>
                    <a:pt x="123" y="20"/>
                  </a:lnTo>
                  <a:lnTo>
                    <a:pt x="124" y="21"/>
                  </a:lnTo>
                  <a:lnTo>
                    <a:pt x="124" y="23"/>
                  </a:lnTo>
                  <a:lnTo>
                    <a:pt x="124" y="24"/>
                  </a:lnTo>
                  <a:lnTo>
                    <a:pt x="124" y="25"/>
                  </a:lnTo>
                  <a:lnTo>
                    <a:pt x="128" y="25"/>
                  </a:lnTo>
                  <a:lnTo>
                    <a:pt x="128" y="26"/>
                  </a:lnTo>
                  <a:lnTo>
                    <a:pt x="130" y="27"/>
                  </a:lnTo>
                  <a:lnTo>
                    <a:pt x="130" y="28"/>
                  </a:lnTo>
                  <a:lnTo>
                    <a:pt x="130" y="30"/>
                  </a:lnTo>
                  <a:lnTo>
                    <a:pt x="130" y="31"/>
                  </a:lnTo>
                  <a:lnTo>
                    <a:pt x="131" y="33"/>
                  </a:lnTo>
                  <a:lnTo>
                    <a:pt x="129" y="34"/>
                  </a:lnTo>
                  <a:lnTo>
                    <a:pt x="132" y="36"/>
                  </a:lnTo>
                  <a:lnTo>
                    <a:pt x="133" y="36"/>
                  </a:lnTo>
                  <a:lnTo>
                    <a:pt x="132" y="37"/>
                  </a:lnTo>
                  <a:lnTo>
                    <a:pt x="131" y="37"/>
                  </a:lnTo>
                  <a:lnTo>
                    <a:pt x="130" y="36"/>
                  </a:lnTo>
                  <a:lnTo>
                    <a:pt x="128" y="34"/>
                  </a:lnTo>
                  <a:lnTo>
                    <a:pt x="130" y="33"/>
                  </a:lnTo>
                  <a:lnTo>
                    <a:pt x="129" y="31"/>
                  </a:lnTo>
                  <a:lnTo>
                    <a:pt x="128" y="32"/>
                  </a:lnTo>
                  <a:lnTo>
                    <a:pt x="127" y="30"/>
                  </a:lnTo>
                  <a:lnTo>
                    <a:pt x="128" y="29"/>
                  </a:lnTo>
                  <a:lnTo>
                    <a:pt x="129" y="29"/>
                  </a:lnTo>
                  <a:lnTo>
                    <a:pt x="129" y="28"/>
                  </a:lnTo>
                  <a:lnTo>
                    <a:pt x="126" y="28"/>
                  </a:lnTo>
                  <a:lnTo>
                    <a:pt x="123" y="26"/>
                  </a:lnTo>
                  <a:lnTo>
                    <a:pt x="120" y="25"/>
                  </a:lnTo>
                  <a:lnTo>
                    <a:pt x="118" y="25"/>
                  </a:lnTo>
                  <a:lnTo>
                    <a:pt x="116" y="26"/>
                  </a:lnTo>
                  <a:lnTo>
                    <a:pt x="117" y="26"/>
                  </a:lnTo>
                  <a:lnTo>
                    <a:pt x="118" y="26"/>
                  </a:lnTo>
                  <a:lnTo>
                    <a:pt x="118" y="27"/>
                  </a:lnTo>
                  <a:lnTo>
                    <a:pt x="116" y="27"/>
                  </a:lnTo>
                  <a:lnTo>
                    <a:pt x="115" y="26"/>
                  </a:lnTo>
                  <a:lnTo>
                    <a:pt x="114" y="27"/>
                  </a:lnTo>
                  <a:lnTo>
                    <a:pt x="113" y="27"/>
                  </a:lnTo>
                  <a:lnTo>
                    <a:pt x="114" y="29"/>
                  </a:lnTo>
                  <a:lnTo>
                    <a:pt x="117" y="29"/>
                  </a:lnTo>
                  <a:lnTo>
                    <a:pt x="118" y="29"/>
                  </a:lnTo>
                  <a:lnTo>
                    <a:pt x="118" y="30"/>
                  </a:lnTo>
                  <a:lnTo>
                    <a:pt x="119" y="31"/>
                  </a:lnTo>
                  <a:lnTo>
                    <a:pt x="120" y="31"/>
                  </a:lnTo>
                  <a:lnTo>
                    <a:pt x="118" y="31"/>
                  </a:lnTo>
                  <a:lnTo>
                    <a:pt x="117" y="30"/>
                  </a:lnTo>
                  <a:lnTo>
                    <a:pt x="115" y="30"/>
                  </a:lnTo>
                  <a:lnTo>
                    <a:pt x="111" y="29"/>
                  </a:lnTo>
                  <a:lnTo>
                    <a:pt x="112" y="28"/>
                  </a:lnTo>
                  <a:lnTo>
                    <a:pt x="111" y="28"/>
                  </a:lnTo>
                  <a:lnTo>
                    <a:pt x="111" y="27"/>
                  </a:lnTo>
                  <a:lnTo>
                    <a:pt x="112" y="26"/>
                  </a:lnTo>
                  <a:lnTo>
                    <a:pt x="112" y="24"/>
                  </a:lnTo>
                  <a:lnTo>
                    <a:pt x="111" y="22"/>
                  </a:lnTo>
                  <a:lnTo>
                    <a:pt x="110" y="22"/>
                  </a:lnTo>
                  <a:lnTo>
                    <a:pt x="109" y="22"/>
                  </a:lnTo>
                  <a:lnTo>
                    <a:pt x="110" y="23"/>
                  </a:lnTo>
                  <a:lnTo>
                    <a:pt x="111" y="24"/>
                  </a:lnTo>
                  <a:lnTo>
                    <a:pt x="111" y="25"/>
                  </a:lnTo>
                  <a:lnTo>
                    <a:pt x="111" y="26"/>
                  </a:lnTo>
                  <a:lnTo>
                    <a:pt x="107" y="27"/>
                  </a:lnTo>
                  <a:lnTo>
                    <a:pt x="106" y="29"/>
                  </a:lnTo>
                  <a:lnTo>
                    <a:pt x="108" y="31"/>
                  </a:lnTo>
                  <a:lnTo>
                    <a:pt x="109" y="33"/>
                  </a:lnTo>
                  <a:lnTo>
                    <a:pt x="108" y="34"/>
                  </a:lnTo>
                  <a:lnTo>
                    <a:pt x="107" y="35"/>
                  </a:lnTo>
                  <a:lnTo>
                    <a:pt x="107" y="36"/>
                  </a:lnTo>
                  <a:lnTo>
                    <a:pt x="107" y="37"/>
                  </a:lnTo>
                  <a:lnTo>
                    <a:pt x="108" y="38"/>
                  </a:lnTo>
                  <a:lnTo>
                    <a:pt x="110" y="39"/>
                  </a:lnTo>
                  <a:lnTo>
                    <a:pt x="112" y="38"/>
                  </a:lnTo>
                  <a:lnTo>
                    <a:pt x="114" y="39"/>
                  </a:lnTo>
                  <a:lnTo>
                    <a:pt x="115" y="40"/>
                  </a:lnTo>
                  <a:lnTo>
                    <a:pt x="116" y="40"/>
                  </a:lnTo>
                  <a:lnTo>
                    <a:pt x="118" y="42"/>
                  </a:lnTo>
                  <a:lnTo>
                    <a:pt x="116" y="43"/>
                  </a:lnTo>
                  <a:lnTo>
                    <a:pt x="118" y="44"/>
                  </a:lnTo>
                  <a:lnTo>
                    <a:pt x="119" y="44"/>
                  </a:lnTo>
                  <a:lnTo>
                    <a:pt x="120" y="45"/>
                  </a:lnTo>
                  <a:lnTo>
                    <a:pt x="118" y="45"/>
                  </a:lnTo>
                  <a:lnTo>
                    <a:pt x="116" y="45"/>
                  </a:lnTo>
                  <a:lnTo>
                    <a:pt x="115" y="44"/>
                  </a:lnTo>
                  <a:lnTo>
                    <a:pt x="116" y="41"/>
                  </a:lnTo>
                  <a:lnTo>
                    <a:pt x="114" y="40"/>
                  </a:lnTo>
                  <a:lnTo>
                    <a:pt x="114" y="39"/>
                  </a:lnTo>
                  <a:lnTo>
                    <a:pt x="112" y="39"/>
                  </a:lnTo>
                  <a:lnTo>
                    <a:pt x="108" y="41"/>
                  </a:lnTo>
                  <a:lnTo>
                    <a:pt x="109" y="41"/>
                  </a:lnTo>
                  <a:lnTo>
                    <a:pt x="110" y="43"/>
                  </a:lnTo>
                  <a:lnTo>
                    <a:pt x="110" y="45"/>
                  </a:lnTo>
                  <a:lnTo>
                    <a:pt x="108" y="45"/>
                  </a:lnTo>
                  <a:lnTo>
                    <a:pt x="107" y="47"/>
                  </a:lnTo>
                  <a:lnTo>
                    <a:pt x="105" y="48"/>
                  </a:lnTo>
                  <a:lnTo>
                    <a:pt x="104" y="50"/>
                  </a:lnTo>
                  <a:lnTo>
                    <a:pt x="103" y="49"/>
                  </a:lnTo>
                  <a:lnTo>
                    <a:pt x="99" y="49"/>
                  </a:lnTo>
                  <a:lnTo>
                    <a:pt x="97" y="48"/>
                  </a:lnTo>
                  <a:lnTo>
                    <a:pt x="95" y="48"/>
                  </a:lnTo>
                  <a:lnTo>
                    <a:pt x="95" y="47"/>
                  </a:lnTo>
                  <a:lnTo>
                    <a:pt x="96" y="47"/>
                  </a:lnTo>
                  <a:lnTo>
                    <a:pt x="97" y="47"/>
                  </a:lnTo>
                  <a:lnTo>
                    <a:pt x="98" y="47"/>
                  </a:lnTo>
                  <a:lnTo>
                    <a:pt x="99" y="47"/>
                  </a:lnTo>
                  <a:lnTo>
                    <a:pt x="101" y="48"/>
                  </a:lnTo>
                  <a:lnTo>
                    <a:pt x="102" y="47"/>
                  </a:lnTo>
                  <a:lnTo>
                    <a:pt x="103" y="46"/>
                  </a:lnTo>
                  <a:lnTo>
                    <a:pt x="105" y="44"/>
                  </a:lnTo>
                  <a:lnTo>
                    <a:pt x="106" y="43"/>
                  </a:lnTo>
                  <a:lnTo>
                    <a:pt x="106" y="42"/>
                  </a:lnTo>
                  <a:lnTo>
                    <a:pt x="108" y="41"/>
                  </a:lnTo>
                  <a:lnTo>
                    <a:pt x="106" y="40"/>
                  </a:lnTo>
                  <a:lnTo>
                    <a:pt x="104" y="39"/>
                  </a:lnTo>
                  <a:lnTo>
                    <a:pt x="105" y="38"/>
                  </a:lnTo>
                  <a:lnTo>
                    <a:pt x="104" y="37"/>
                  </a:lnTo>
                  <a:lnTo>
                    <a:pt x="104" y="34"/>
                  </a:lnTo>
                  <a:lnTo>
                    <a:pt x="106" y="33"/>
                  </a:lnTo>
                  <a:lnTo>
                    <a:pt x="105" y="33"/>
                  </a:lnTo>
                  <a:lnTo>
                    <a:pt x="105" y="30"/>
                  </a:lnTo>
                  <a:lnTo>
                    <a:pt x="103" y="30"/>
                  </a:lnTo>
                  <a:lnTo>
                    <a:pt x="103" y="29"/>
                  </a:lnTo>
                  <a:lnTo>
                    <a:pt x="105" y="27"/>
                  </a:lnTo>
                  <a:lnTo>
                    <a:pt x="106" y="25"/>
                  </a:lnTo>
                  <a:lnTo>
                    <a:pt x="105" y="25"/>
                  </a:lnTo>
                  <a:lnTo>
                    <a:pt x="105" y="24"/>
                  </a:lnTo>
                  <a:lnTo>
                    <a:pt x="103" y="22"/>
                  </a:lnTo>
                  <a:lnTo>
                    <a:pt x="101" y="23"/>
                  </a:lnTo>
                  <a:lnTo>
                    <a:pt x="99" y="22"/>
                  </a:lnTo>
                  <a:lnTo>
                    <a:pt x="97" y="22"/>
                  </a:lnTo>
                  <a:lnTo>
                    <a:pt x="96" y="26"/>
                  </a:lnTo>
                  <a:lnTo>
                    <a:pt x="94" y="29"/>
                  </a:lnTo>
                  <a:lnTo>
                    <a:pt x="92" y="31"/>
                  </a:lnTo>
                  <a:lnTo>
                    <a:pt x="92" y="32"/>
                  </a:lnTo>
                  <a:lnTo>
                    <a:pt x="92" y="35"/>
                  </a:lnTo>
                  <a:lnTo>
                    <a:pt x="91" y="35"/>
                  </a:lnTo>
                  <a:lnTo>
                    <a:pt x="92" y="37"/>
                  </a:lnTo>
                  <a:lnTo>
                    <a:pt x="93" y="37"/>
                  </a:lnTo>
                  <a:lnTo>
                    <a:pt x="94" y="37"/>
                  </a:lnTo>
                  <a:lnTo>
                    <a:pt x="94" y="38"/>
                  </a:lnTo>
                  <a:lnTo>
                    <a:pt x="96" y="39"/>
                  </a:lnTo>
                  <a:lnTo>
                    <a:pt x="97" y="40"/>
                  </a:lnTo>
                  <a:lnTo>
                    <a:pt x="97" y="41"/>
                  </a:lnTo>
                  <a:lnTo>
                    <a:pt x="95" y="42"/>
                  </a:lnTo>
                  <a:lnTo>
                    <a:pt x="94" y="42"/>
                  </a:lnTo>
                  <a:lnTo>
                    <a:pt x="94" y="41"/>
                  </a:lnTo>
                  <a:lnTo>
                    <a:pt x="92" y="40"/>
                  </a:lnTo>
                  <a:lnTo>
                    <a:pt x="91" y="40"/>
                  </a:lnTo>
                  <a:lnTo>
                    <a:pt x="90" y="39"/>
                  </a:lnTo>
                  <a:lnTo>
                    <a:pt x="88" y="39"/>
                  </a:lnTo>
                  <a:lnTo>
                    <a:pt x="87" y="38"/>
                  </a:lnTo>
                  <a:lnTo>
                    <a:pt x="84" y="37"/>
                  </a:lnTo>
                  <a:lnTo>
                    <a:pt x="78" y="36"/>
                  </a:lnTo>
                  <a:lnTo>
                    <a:pt x="76" y="37"/>
                  </a:lnTo>
                  <a:lnTo>
                    <a:pt x="77" y="38"/>
                  </a:lnTo>
                  <a:lnTo>
                    <a:pt x="77" y="40"/>
                  </a:lnTo>
                  <a:lnTo>
                    <a:pt x="75" y="40"/>
                  </a:lnTo>
                  <a:lnTo>
                    <a:pt x="75" y="41"/>
                  </a:lnTo>
                  <a:lnTo>
                    <a:pt x="74" y="41"/>
                  </a:lnTo>
                  <a:lnTo>
                    <a:pt x="73" y="41"/>
                  </a:lnTo>
                  <a:lnTo>
                    <a:pt x="73" y="40"/>
                  </a:lnTo>
                  <a:lnTo>
                    <a:pt x="72" y="39"/>
                  </a:lnTo>
                  <a:lnTo>
                    <a:pt x="71" y="40"/>
                  </a:lnTo>
                  <a:lnTo>
                    <a:pt x="70" y="40"/>
                  </a:lnTo>
                  <a:lnTo>
                    <a:pt x="68" y="41"/>
                  </a:lnTo>
                  <a:lnTo>
                    <a:pt x="66" y="41"/>
                  </a:lnTo>
                  <a:lnTo>
                    <a:pt x="65" y="41"/>
                  </a:lnTo>
                  <a:lnTo>
                    <a:pt x="64" y="41"/>
                  </a:lnTo>
                  <a:lnTo>
                    <a:pt x="64" y="42"/>
                  </a:lnTo>
                  <a:lnTo>
                    <a:pt x="63" y="42"/>
                  </a:lnTo>
                  <a:lnTo>
                    <a:pt x="62" y="42"/>
                  </a:lnTo>
                  <a:lnTo>
                    <a:pt x="61" y="42"/>
                  </a:lnTo>
                  <a:lnTo>
                    <a:pt x="60" y="42"/>
                  </a:lnTo>
                  <a:lnTo>
                    <a:pt x="61" y="41"/>
                  </a:lnTo>
                  <a:lnTo>
                    <a:pt x="61" y="40"/>
                  </a:lnTo>
                  <a:lnTo>
                    <a:pt x="62" y="39"/>
                  </a:lnTo>
                  <a:lnTo>
                    <a:pt x="60" y="40"/>
                  </a:lnTo>
                  <a:lnTo>
                    <a:pt x="59" y="40"/>
                  </a:lnTo>
                  <a:lnTo>
                    <a:pt x="58" y="41"/>
                  </a:lnTo>
                  <a:lnTo>
                    <a:pt x="57" y="42"/>
                  </a:lnTo>
                  <a:lnTo>
                    <a:pt x="57" y="41"/>
                  </a:lnTo>
                  <a:lnTo>
                    <a:pt x="56" y="41"/>
                  </a:lnTo>
                  <a:lnTo>
                    <a:pt x="54" y="41"/>
                  </a:lnTo>
                  <a:lnTo>
                    <a:pt x="52" y="42"/>
                  </a:lnTo>
                  <a:lnTo>
                    <a:pt x="51" y="43"/>
                  </a:lnTo>
                  <a:lnTo>
                    <a:pt x="49" y="43"/>
                  </a:lnTo>
                  <a:lnTo>
                    <a:pt x="49" y="44"/>
                  </a:lnTo>
                  <a:lnTo>
                    <a:pt x="48" y="44"/>
                  </a:lnTo>
                  <a:lnTo>
                    <a:pt x="47" y="44"/>
                  </a:lnTo>
                  <a:lnTo>
                    <a:pt x="47" y="45"/>
                  </a:lnTo>
                  <a:lnTo>
                    <a:pt x="47" y="46"/>
                  </a:lnTo>
                  <a:lnTo>
                    <a:pt x="45" y="47"/>
                  </a:lnTo>
                  <a:lnTo>
                    <a:pt x="42" y="46"/>
                  </a:lnTo>
                  <a:lnTo>
                    <a:pt x="40" y="45"/>
                  </a:lnTo>
                  <a:lnTo>
                    <a:pt x="41" y="44"/>
                  </a:lnTo>
                  <a:lnTo>
                    <a:pt x="45" y="43"/>
                  </a:lnTo>
                  <a:lnTo>
                    <a:pt x="43" y="41"/>
                  </a:lnTo>
                  <a:lnTo>
                    <a:pt x="40" y="41"/>
                  </a:lnTo>
                  <a:lnTo>
                    <a:pt x="37" y="40"/>
                  </a:lnTo>
                  <a:lnTo>
                    <a:pt x="36" y="40"/>
                  </a:lnTo>
                  <a:lnTo>
                    <a:pt x="36" y="41"/>
                  </a:lnTo>
                  <a:lnTo>
                    <a:pt x="38" y="42"/>
                  </a:lnTo>
                  <a:lnTo>
                    <a:pt x="39" y="42"/>
                  </a:lnTo>
                  <a:lnTo>
                    <a:pt x="39" y="44"/>
                  </a:lnTo>
                  <a:lnTo>
                    <a:pt x="38" y="45"/>
                  </a:lnTo>
                  <a:lnTo>
                    <a:pt x="38" y="46"/>
                  </a:lnTo>
                  <a:lnTo>
                    <a:pt x="39" y="46"/>
                  </a:lnTo>
                  <a:lnTo>
                    <a:pt x="38" y="50"/>
                  </a:lnTo>
                  <a:lnTo>
                    <a:pt x="35" y="48"/>
                  </a:lnTo>
                  <a:lnTo>
                    <a:pt x="33" y="48"/>
                  </a:lnTo>
                  <a:lnTo>
                    <a:pt x="33" y="50"/>
                  </a:lnTo>
                  <a:lnTo>
                    <a:pt x="31" y="51"/>
                  </a:lnTo>
                  <a:lnTo>
                    <a:pt x="28" y="53"/>
                  </a:lnTo>
                  <a:lnTo>
                    <a:pt x="30" y="57"/>
                  </a:lnTo>
                  <a:lnTo>
                    <a:pt x="29" y="58"/>
                  </a:lnTo>
                  <a:lnTo>
                    <a:pt x="27" y="59"/>
                  </a:lnTo>
                  <a:lnTo>
                    <a:pt x="23" y="57"/>
                  </a:lnTo>
                  <a:lnTo>
                    <a:pt x="23" y="56"/>
                  </a:lnTo>
                  <a:lnTo>
                    <a:pt x="21" y="56"/>
                  </a:lnTo>
                  <a:lnTo>
                    <a:pt x="21" y="58"/>
                  </a:lnTo>
                  <a:lnTo>
                    <a:pt x="22" y="60"/>
                  </a:lnTo>
                  <a:lnTo>
                    <a:pt x="23" y="60"/>
                  </a:lnTo>
                  <a:lnTo>
                    <a:pt x="24" y="61"/>
                  </a:lnTo>
                  <a:lnTo>
                    <a:pt x="24" y="62"/>
                  </a:lnTo>
                  <a:lnTo>
                    <a:pt x="21" y="62"/>
                  </a:lnTo>
                  <a:lnTo>
                    <a:pt x="19" y="60"/>
                  </a:lnTo>
                  <a:lnTo>
                    <a:pt x="17" y="61"/>
                  </a:lnTo>
                  <a:lnTo>
                    <a:pt x="17" y="59"/>
                  </a:lnTo>
                  <a:lnTo>
                    <a:pt x="17" y="56"/>
                  </a:lnTo>
                  <a:lnTo>
                    <a:pt x="16" y="55"/>
                  </a:lnTo>
                  <a:lnTo>
                    <a:pt x="17" y="53"/>
                  </a:lnTo>
                  <a:lnTo>
                    <a:pt x="17" y="52"/>
                  </a:lnTo>
                  <a:lnTo>
                    <a:pt x="14" y="49"/>
                  </a:lnTo>
                  <a:lnTo>
                    <a:pt x="11" y="47"/>
                  </a:lnTo>
                  <a:lnTo>
                    <a:pt x="11" y="46"/>
                  </a:lnTo>
                  <a:lnTo>
                    <a:pt x="14" y="47"/>
                  </a:lnTo>
                  <a:lnTo>
                    <a:pt x="16" y="47"/>
                  </a:lnTo>
                  <a:lnTo>
                    <a:pt x="18" y="48"/>
                  </a:lnTo>
                  <a:lnTo>
                    <a:pt x="21" y="49"/>
                  </a:lnTo>
                  <a:lnTo>
                    <a:pt x="24" y="51"/>
                  </a:lnTo>
                  <a:lnTo>
                    <a:pt x="27" y="51"/>
                  </a:lnTo>
                  <a:lnTo>
                    <a:pt x="32" y="47"/>
                  </a:lnTo>
                  <a:lnTo>
                    <a:pt x="32" y="44"/>
                  </a:lnTo>
                  <a:lnTo>
                    <a:pt x="31" y="44"/>
                  </a:lnTo>
                  <a:lnTo>
                    <a:pt x="29" y="43"/>
                  </a:lnTo>
                  <a:lnTo>
                    <a:pt x="28" y="43"/>
                  </a:lnTo>
                  <a:lnTo>
                    <a:pt x="27" y="42"/>
                  </a:lnTo>
                  <a:lnTo>
                    <a:pt x="26" y="42"/>
                  </a:lnTo>
                  <a:lnTo>
                    <a:pt x="23" y="41"/>
                  </a:lnTo>
                  <a:lnTo>
                    <a:pt x="20" y="39"/>
                  </a:lnTo>
                  <a:lnTo>
                    <a:pt x="17" y="38"/>
                  </a:lnTo>
                  <a:lnTo>
                    <a:pt x="14" y="38"/>
                  </a:lnTo>
                  <a:lnTo>
                    <a:pt x="13" y="38"/>
                  </a:lnTo>
                  <a:lnTo>
                    <a:pt x="12" y="37"/>
                  </a:lnTo>
                  <a:lnTo>
                    <a:pt x="11" y="37"/>
                  </a:lnTo>
                  <a:lnTo>
                    <a:pt x="13" y="37"/>
                  </a:lnTo>
                  <a:lnTo>
                    <a:pt x="13" y="36"/>
                  </a:lnTo>
                  <a:lnTo>
                    <a:pt x="11" y="35"/>
                  </a:lnTo>
                  <a:lnTo>
                    <a:pt x="10" y="36"/>
                  </a:lnTo>
                  <a:lnTo>
                    <a:pt x="9" y="36"/>
                  </a:lnTo>
                  <a:lnTo>
                    <a:pt x="5" y="37"/>
                  </a:lnTo>
                  <a:lnTo>
                    <a:pt x="5" y="38"/>
                  </a:lnTo>
                  <a:lnTo>
                    <a:pt x="4" y="38"/>
                  </a:lnTo>
                  <a:lnTo>
                    <a:pt x="3" y="40"/>
                  </a:lnTo>
                  <a:lnTo>
                    <a:pt x="3" y="41"/>
                  </a:lnTo>
                  <a:lnTo>
                    <a:pt x="5" y="43"/>
                  </a:lnTo>
                  <a:lnTo>
                    <a:pt x="6" y="45"/>
                  </a:lnTo>
                  <a:lnTo>
                    <a:pt x="4" y="46"/>
                  </a:lnTo>
                  <a:lnTo>
                    <a:pt x="6" y="50"/>
                  </a:lnTo>
                  <a:lnTo>
                    <a:pt x="6" y="53"/>
                  </a:lnTo>
                  <a:lnTo>
                    <a:pt x="6" y="54"/>
                  </a:lnTo>
                  <a:lnTo>
                    <a:pt x="6" y="57"/>
                  </a:lnTo>
                  <a:lnTo>
                    <a:pt x="7" y="57"/>
                  </a:lnTo>
                  <a:lnTo>
                    <a:pt x="6" y="59"/>
                  </a:lnTo>
                  <a:lnTo>
                    <a:pt x="7" y="60"/>
                  </a:lnTo>
                  <a:lnTo>
                    <a:pt x="7" y="62"/>
                  </a:lnTo>
                  <a:lnTo>
                    <a:pt x="6" y="63"/>
                  </a:lnTo>
                  <a:lnTo>
                    <a:pt x="7" y="65"/>
                  </a:lnTo>
                  <a:lnTo>
                    <a:pt x="8" y="65"/>
                  </a:lnTo>
                  <a:lnTo>
                    <a:pt x="10" y="68"/>
                  </a:lnTo>
                  <a:lnTo>
                    <a:pt x="6" y="73"/>
                  </a:lnTo>
                  <a:lnTo>
                    <a:pt x="4" y="76"/>
                  </a:lnTo>
                  <a:lnTo>
                    <a:pt x="3" y="78"/>
                  </a:lnTo>
                  <a:lnTo>
                    <a:pt x="3" y="80"/>
                  </a:lnTo>
                  <a:lnTo>
                    <a:pt x="4" y="81"/>
                  </a:lnTo>
                  <a:lnTo>
                    <a:pt x="6" y="80"/>
                  </a:lnTo>
                  <a:lnTo>
                    <a:pt x="7" y="81"/>
                  </a:lnTo>
                  <a:lnTo>
                    <a:pt x="6" y="82"/>
                  </a:lnTo>
                  <a:lnTo>
                    <a:pt x="4" y="82"/>
                  </a:lnTo>
                  <a:lnTo>
                    <a:pt x="3" y="83"/>
                  </a:lnTo>
                  <a:lnTo>
                    <a:pt x="2" y="83"/>
                  </a:lnTo>
                  <a:lnTo>
                    <a:pt x="1" y="84"/>
                  </a:lnTo>
                  <a:lnTo>
                    <a:pt x="0" y="88"/>
                  </a:lnTo>
                  <a:lnTo>
                    <a:pt x="1" y="90"/>
                  </a:lnTo>
                  <a:lnTo>
                    <a:pt x="1" y="92"/>
                  </a:lnTo>
                  <a:lnTo>
                    <a:pt x="1" y="94"/>
                  </a:lnTo>
                  <a:lnTo>
                    <a:pt x="2" y="96"/>
                  </a:lnTo>
                  <a:lnTo>
                    <a:pt x="2" y="99"/>
                  </a:lnTo>
                  <a:lnTo>
                    <a:pt x="3" y="99"/>
                  </a:lnTo>
                  <a:lnTo>
                    <a:pt x="5" y="100"/>
                  </a:lnTo>
                  <a:lnTo>
                    <a:pt x="6" y="100"/>
                  </a:lnTo>
                  <a:lnTo>
                    <a:pt x="7" y="100"/>
                  </a:lnTo>
                  <a:lnTo>
                    <a:pt x="8" y="101"/>
                  </a:lnTo>
                  <a:lnTo>
                    <a:pt x="9" y="105"/>
                  </a:lnTo>
                  <a:lnTo>
                    <a:pt x="10" y="107"/>
                  </a:lnTo>
                  <a:lnTo>
                    <a:pt x="12" y="109"/>
                  </a:lnTo>
                  <a:lnTo>
                    <a:pt x="12" y="111"/>
                  </a:lnTo>
                  <a:lnTo>
                    <a:pt x="11" y="111"/>
                  </a:lnTo>
                  <a:lnTo>
                    <a:pt x="10" y="110"/>
                  </a:lnTo>
                  <a:lnTo>
                    <a:pt x="9" y="110"/>
                  </a:lnTo>
                  <a:lnTo>
                    <a:pt x="9" y="112"/>
                  </a:lnTo>
                  <a:lnTo>
                    <a:pt x="10" y="113"/>
                  </a:lnTo>
                  <a:lnTo>
                    <a:pt x="10" y="114"/>
                  </a:lnTo>
                  <a:lnTo>
                    <a:pt x="12" y="113"/>
                  </a:lnTo>
                  <a:lnTo>
                    <a:pt x="15" y="114"/>
                  </a:lnTo>
                  <a:lnTo>
                    <a:pt x="16" y="118"/>
                  </a:lnTo>
                  <a:lnTo>
                    <a:pt x="18" y="118"/>
                  </a:lnTo>
                  <a:lnTo>
                    <a:pt x="18" y="119"/>
                  </a:lnTo>
                  <a:lnTo>
                    <a:pt x="19" y="120"/>
                  </a:lnTo>
                  <a:lnTo>
                    <a:pt x="23" y="120"/>
                  </a:lnTo>
                  <a:lnTo>
                    <a:pt x="25" y="122"/>
                  </a:lnTo>
                  <a:lnTo>
                    <a:pt x="26" y="122"/>
                  </a:lnTo>
                  <a:lnTo>
                    <a:pt x="27" y="123"/>
                  </a:lnTo>
                  <a:lnTo>
                    <a:pt x="29" y="125"/>
                  </a:lnTo>
                  <a:lnTo>
                    <a:pt x="28" y="126"/>
                  </a:lnTo>
                  <a:lnTo>
                    <a:pt x="28" y="129"/>
                  </a:lnTo>
                  <a:lnTo>
                    <a:pt x="27" y="129"/>
                  </a:lnTo>
                  <a:lnTo>
                    <a:pt x="25" y="131"/>
                  </a:lnTo>
                  <a:lnTo>
                    <a:pt x="24" y="133"/>
                  </a:lnTo>
                  <a:lnTo>
                    <a:pt x="26" y="132"/>
                  </a:lnTo>
                  <a:lnTo>
                    <a:pt x="26" y="133"/>
                  </a:lnTo>
                  <a:lnTo>
                    <a:pt x="24" y="134"/>
                  </a:lnTo>
                  <a:lnTo>
                    <a:pt x="25" y="135"/>
                  </a:lnTo>
                  <a:lnTo>
                    <a:pt x="25" y="136"/>
                  </a:lnTo>
                  <a:lnTo>
                    <a:pt x="23" y="137"/>
                  </a:lnTo>
                  <a:lnTo>
                    <a:pt x="23" y="138"/>
                  </a:lnTo>
                  <a:lnTo>
                    <a:pt x="22" y="138"/>
                  </a:lnTo>
                  <a:lnTo>
                    <a:pt x="22" y="139"/>
                  </a:lnTo>
                  <a:lnTo>
                    <a:pt x="23" y="140"/>
                  </a:lnTo>
                  <a:lnTo>
                    <a:pt x="24" y="141"/>
                  </a:lnTo>
                  <a:lnTo>
                    <a:pt x="25" y="141"/>
                  </a:lnTo>
                  <a:lnTo>
                    <a:pt x="27" y="143"/>
                  </a:lnTo>
                  <a:lnTo>
                    <a:pt x="29" y="144"/>
                  </a:lnTo>
                  <a:lnTo>
                    <a:pt x="32" y="145"/>
                  </a:lnTo>
                  <a:lnTo>
                    <a:pt x="35" y="145"/>
                  </a:lnTo>
                  <a:lnTo>
                    <a:pt x="36" y="145"/>
                  </a:lnTo>
                  <a:lnTo>
                    <a:pt x="39" y="146"/>
                  </a:lnTo>
                  <a:lnTo>
                    <a:pt x="42" y="148"/>
                  </a:lnTo>
                  <a:lnTo>
                    <a:pt x="43" y="148"/>
                  </a:lnTo>
                  <a:lnTo>
                    <a:pt x="44" y="149"/>
                  </a:lnTo>
                  <a:lnTo>
                    <a:pt x="47" y="151"/>
                  </a:lnTo>
                  <a:lnTo>
                    <a:pt x="49" y="150"/>
                  </a:lnTo>
                  <a:lnTo>
                    <a:pt x="49" y="149"/>
                  </a:ln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1" name="Freeform 1597"/>
            <p:cNvSpPr>
              <a:spLocks/>
            </p:cNvSpPr>
            <p:nvPr/>
          </p:nvSpPr>
          <p:spPr bwMode="auto">
            <a:xfrm>
              <a:off x="3607" y="2142"/>
              <a:ext cx="24" cy="60"/>
            </a:xfrm>
            <a:custGeom>
              <a:avLst/>
              <a:gdLst>
                <a:gd name="T0" fmla="*/ 864 w 4"/>
                <a:gd name="T1" fmla="*/ 2160 h 10"/>
                <a:gd name="T2" fmla="*/ 648 w 4"/>
                <a:gd name="T3" fmla="*/ 1944 h 10"/>
                <a:gd name="T4" fmla="*/ 432 w 4"/>
                <a:gd name="T5" fmla="*/ 864 h 10"/>
                <a:gd name="T6" fmla="*/ 0 w 4"/>
                <a:gd name="T7" fmla="*/ 0 h 10"/>
                <a:gd name="T8" fmla="*/ 0 60000 65536"/>
                <a:gd name="T9" fmla="*/ 0 60000 65536"/>
                <a:gd name="T10" fmla="*/ 0 60000 65536"/>
                <a:gd name="T11" fmla="*/ 0 60000 65536"/>
                <a:gd name="T12" fmla="*/ 0 w 4"/>
                <a:gd name="T13" fmla="*/ 0 h 10"/>
                <a:gd name="T14" fmla="*/ 4 w 4"/>
                <a:gd name="T15" fmla="*/ 10 h 10"/>
              </a:gdLst>
              <a:ahLst/>
              <a:cxnLst>
                <a:cxn ang="T8">
                  <a:pos x="T0" y="T1"/>
                </a:cxn>
                <a:cxn ang="T9">
                  <a:pos x="T2" y="T3"/>
                </a:cxn>
                <a:cxn ang="T10">
                  <a:pos x="T4" y="T5"/>
                </a:cxn>
                <a:cxn ang="T11">
                  <a:pos x="T6" y="T7"/>
                </a:cxn>
              </a:cxnLst>
              <a:rect l="T12" t="T13" r="T14" b="T15"/>
              <a:pathLst>
                <a:path w="4" h="10">
                  <a:moveTo>
                    <a:pt x="4" y="10"/>
                  </a:moveTo>
                  <a:cubicBezTo>
                    <a:pt x="3" y="9"/>
                    <a:pt x="3" y="9"/>
                    <a:pt x="3" y="9"/>
                  </a:cubicBezTo>
                  <a:cubicBezTo>
                    <a:pt x="2" y="7"/>
                    <a:pt x="2" y="5"/>
                    <a:pt x="2" y="4"/>
                  </a:cubicBezTo>
                  <a:cubicBezTo>
                    <a:pt x="1" y="3"/>
                    <a:pt x="0" y="2"/>
                    <a:pt x="0" y="0"/>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2" name="Line 1598"/>
            <p:cNvSpPr>
              <a:spLocks noChangeShapeType="1"/>
            </p:cNvSpPr>
            <p:nvPr/>
          </p:nvSpPr>
          <p:spPr bwMode="auto">
            <a:xfrm>
              <a:off x="3607" y="2142"/>
              <a:ext cx="6" cy="0"/>
            </a:xfrm>
            <a:prstGeom prst="line">
              <a:avLst/>
            </a:pr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3" name="Freeform 1599"/>
            <p:cNvSpPr>
              <a:spLocks/>
            </p:cNvSpPr>
            <p:nvPr/>
          </p:nvSpPr>
          <p:spPr bwMode="auto">
            <a:xfrm>
              <a:off x="3613" y="2112"/>
              <a:ext cx="30" cy="30"/>
            </a:xfrm>
            <a:custGeom>
              <a:avLst/>
              <a:gdLst>
                <a:gd name="T0" fmla="*/ 0 w 5"/>
                <a:gd name="T1" fmla="*/ 1080 h 5"/>
                <a:gd name="T2" fmla="*/ 216 w 5"/>
                <a:gd name="T3" fmla="*/ 648 h 5"/>
                <a:gd name="T4" fmla="*/ 864 w 5"/>
                <a:gd name="T5" fmla="*/ 216 h 5"/>
                <a:gd name="T6" fmla="*/ 1080 w 5"/>
                <a:gd name="T7" fmla="*/ 0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cubicBezTo>
                    <a:pt x="0" y="4"/>
                    <a:pt x="0" y="3"/>
                    <a:pt x="1" y="3"/>
                  </a:cubicBezTo>
                  <a:cubicBezTo>
                    <a:pt x="2" y="3"/>
                    <a:pt x="3" y="1"/>
                    <a:pt x="4" y="1"/>
                  </a:cubicBezTo>
                  <a:cubicBezTo>
                    <a:pt x="4" y="1"/>
                    <a:pt x="4" y="1"/>
                    <a:pt x="5" y="0"/>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4" name="Freeform 1600"/>
            <p:cNvSpPr>
              <a:spLocks/>
            </p:cNvSpPr>
            <p:nvPr/>
          </p:nvSpPr>
          <p:spPr bwMode="auto">
            <a:xfrm>
              <a:off x="3607" y="1752"/>
              <a:ext cx="1530" cy="432"/>
            </a:xfrm>
            <a:custGeom>
              <a:avLst/>
              <a:gdLst>
                <a:gd name="T0" fmla="*/ 648 w 255"/>
                <a:gd name="T1" fmla="*/ 12096 h 72"/>
                <a:gd name="T2" fmla="*/ 648 w 255"/>
                <a:gd name="T3" fmla="*/ 9936 h 72"/>
                <a:gd name="T4" fmla="*/ 2376 w 255"/>
                <a:gd name="T5" fmla="*/ 9072 h 72"/>
                <a:gd name="T6" fmla="*/ 3672 w 255"/>
                <a:gd name="T7" fmla="*/ 9504 h 72"/>
                <a:gd name="T8" fmla="*/ 4752 w 255"/>
                <a:gd name="T9" fmla="*/ 9504 h 72"/>
                <a:gd name="T10" fmla="*/ 6480 w 255"/>
                <a:gd name="T11" fmla="*/ 9504 h 72"/>
                <a:gd name="T12" fmla="*/ 7128 w 255"/>
                <a:gd name="T13" fmla="*/ 9288 h 72"/>
                <a:gd name="T14" fmla="*/ 7128 w 255"/>
                <a:gd name="T15" fmla="*/ 8424 h 72"/>
                <a:gd name="T16" fmla="*/ 7560 w 255"/>
                <a:gd name="T17" fmla="*/ 7776 h 72"/>
                <a:gd name="T18" fmla="*/ 8424 w 255"/>
                <a:gd name="T19" fmla="*/ 6912 h 72"/>
                <a:gd name="T20" fmla="*/ 11664 w 255"/>
                <a:gd name="T21" fmla="*/ 6048 h 72"/>
                <a:gd name="T22" fmla="*/ 13392 w 255"/>
                <a:gd name="T23" fmla="*/ 6912 h 72"/>
                <a:gd name="T24" fmla="*/ 14472 w 255"/>
                <a:gd name="T25" fmla="*/ 6696 h 72"/>
                <a:gd name="T26" fmla="*/ 15984 w 255"/>
                <a:gd name="T27" fmla="*/ 7992 h 72"/>
                <a:gd name="T28" fmla="*/ 19224 w 255"/>
                <a:gd name="T29" fmla="*/ 10368 h 72"/>
                <a:gd name="T30" fmla="*/ 20736 w 255"/>
                <a:gd name="T31" fmla="*/ 10584 h 72"/>
                <a:gd name="T32" fmla="*/ 22680 w 255"/>
                <a:gd name="T33" fmla="*/ 9504 h 72"/>
                <a:gd name="T34" fmla="*/ 24408 w 255"/>
                <a:gd name="T35" fmla="*/ 10368 h 72"/>
                <a:gd name="T36" fmla="*/ 25056 w 255"/>
                <a:gd name="T37" fmla="*/ 10368 h 72"/>
                <a:gd name="T38" fmla="*/ 25920 w 255"/>
                <a:gd name="T39" fmla="*/ 9072 h 72"/>
                <a:gd name="T40" fmla="*/ 29376 w 255"/>
                <a:gd name="T41" fmla="*/ 9720 h 72"/>
                <a:gd name="T42" fmla="*/ 31536 w 255"/>
                <a:gd name="T43" fmla="*/ 10800 h 72"/>
                <a:gd name="T44" fmla="*/ 33696 w 255"/>
                <a:gd name="T45" fmla="*/ 9936 h 72"/>
                <a:gd name="T46" fmla="*/ 35640 w 255"/>
                <a:gd name="T47" fmla="*/ 10584 h 72"/>
                <a:gd name="T48" fmla="*/ 36720 w 255"/>
                <a:gd name="T49" fmla="*/ 8856 h 72"/>
                <a:gd name="T50" fmla="*/ 37368 w 255"/>
                <a:gd name="T51" fmla="*/ 7344 h 72"/>
                <a:gd name="T52" fmla="*/ 40176 w 255"/>
                <a:gd name="T53" fmla="*/ 8424 h 72"/>
                <a:gd name="T54" fmla="*/ 41256 w 255"/>
                <a:gd name="T55" fmla="*/ 10368 h 72"/>
                <a:gd name="T56" fmla="*/ 42768 w 255"/>
                <a:gd name="T57" fmla="*/ 11880 h 72"/>
                <a:gd name="T58" fmla="*/ 44280 w 255"/>
                <a:gd name="T59" fmla="*/ 11448 h 72"/>
                <a:gd name="T60" fmla="*/ 43200 w 255"/>
                <a:gd name="T61" fmla="*/ 13824 h 72"/>
                <a:gd name="T62" fmla="*/ 42552 w 255"/>
                <a:gd name="T63" fmla="*/ 15120 h 72"/>
                <a:gd name="T64" fmla="*/ 42552 w 255"/>
                <a:gd name="T65" fmla="*/ 15552 h 72"/>
                <a:gd name="T66" fmla="*/ 43200 w 255"/>
                <a:gd name="T67" fmla="*/ 15336 h 72"/>
                <a:gd name="T68" fmla="*/ 44280 w 255"/>
                <a:gd name="T69" fmla="*/ 15120 h 72"/>
                <a:gd name="T70" fmla="*/ 45792 w 255"/>
                <a:gd name="T71" fmla="*/ 12744 h 72"/>
                <a:gd name="T72" fmla="*/ 47088 w 255"/>
                <a:gd name="T73" fmla="*/ 10800 h 72"/>
                <a:gd name="T74" fmla="*/ 47088 w 255"/>
                <a:gd name="T75" fmla="*/ 9288 h 72"/>
                <a:gd name="T76" fmla="*/ 47088 w 255"/>
                <a:gd name="T77" fmla="*/ 7776 h 72"/>
                <a:gd name="T78" fmla="*/ 47088 w 255"/>
                <a:gd name="T79" fmla="*/ 7128 h 72"/>
                <a:gd name="T80" fmla="*/ 45792 w 255"/>
                <a:gd name="T81" fmla="*/ 7344 h 72"/>
                <a:gd name="T82" fmla="*/ 45576 w 255"/>
                <a:gd name="T83" fmla="*/ 6696 h 72"/>
                <a:gd name="T84" fmla="*/ 44712 w 255"/>
                <a:gd name="T85" fmla="*/ 6480 h 72"/>
                <a:gd name="T86" fmla="*/ 44712 w 255"/>
                <a:gd name="T87" fmla="*/ 6048 h 72"/>
                <a:gd name="T88" fmla="*/ 46008 w 255"/>
                <a:gd name="T89" fmla="*/ 4752 h 72"/>
                <a:gd name="T90" fmla="*/ 47088 w 255"/>
                <a:gd name="T91" fmla="*/ 3240 h 72"/>
                <a:gd name="T92" fmla="*/ 48600 w 255"/>
                <a:gd name="T93" fmla="*/ 2160 h 72"/>
                <a:gd name="T94" fmla="*/ 49680 w 255"/>
                <a:gd name="T95" fmla="*/ 2160 h 72"/>
                <a:gd name="T96" fmla="*/ 50328 w 255"/>
                <a:gd name="T97" fmla="*/ 2160 h 72"/>
                <a:gd name="T98" fmla="*/ 51840 w 255"/>
                <a:gd name="T99" fmla="*/ 1728 h 72"/>
                <a:gd name="T100" fmla="*/ 52488 w 255"/>
                <a:gd name="T101" fmla="*/ 2160 h 72"/>
                <a:gd name="T102" fmla="*/ 53136 w 255"/>
                <a:gd name="T103" fmla="*/ 2592 h 72"/>
                <a:gd name="T104" fmla="*/ 54000 w 255"/>
                <a:gd name="T105" fmla="*/ 2376 h 72"/>
                <a:gd name="T106" fmla="*/ 54000 w 255"/>
                <a:gd name="T107" fmla="*/ 1944 h 72"/>
                <a:gd name="T108" fmla="*/ 54648 w 255"/>
                <a:gd name="T109" fmla="*/ 864 h 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5"/>
                <a:gd name="T166" fmla="*/ 0 h 72"/>
                <a:gd name="T167" fmla="*/ 255 w 255"/>
                <a:gd name="T168" fmla="*/ 72 h 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5" h="72">
                  <a:moveTo>
                    <a:pt x="6" y="60"/>
                  </a:moveTo>
                  <a:lnTo>
                    <a:pt x="4" y="60"/>
                  </a:lnTo>
                  <a:lnTo>
                    <a:pt x="5" y="58"/>
                  </a:lnTo>
                  <a:lnTo>
                    <a:pt x="3" y="56"/>
                  </a:lnTo>
                  <a:lnTo>
                    <a:pt x="0" y="55"/>
                  </a:lnTo>
                  <a:lnTo>
                    <a:pt x="1" y="46"/>
                  </a:lnTo>
                  <a:lnTo>
                    <a:pt x="2" y="45"/>
                  </a:lnTo>
                  <a:lnTo>
                    <a:pt x="3" y="46"/>
                  </a:lnTo>
                  <a:lnTo>
                    <a:pt x="5" y="46"/>
                  </a:lnTo>
                  <a:lnTo>
                    <a:pt x="5" y="44"/>
                  </a:lnTo>
                  <a:lnTo>
                    <a:pt x="10" y="41"/>
                  </a:lnTo>
                  <a:lnTo>
                    <a:pt x="11" y="42"/>
                  </a:lnTo>
                  <a:lnTo>
                    <a:pt x="13" y="42"/>
                  </a:lnTo>
                  <a:lnTo>
                    <a:pt x="14" y="43"/>
                  </a:lnTo>
                  <a:lnTo>
                    <a:pt x="16" y="43"/>
                  </a:lnTo>
                  <a:lnTo>
                    <a:pt x="17" y="44"/>
                  </a:lnTo>
                  <a:lnTo>
                    <a:pt x="19" y="44"/>
                  </a:lnTo>
                  <a:lnTo>
                    <a:pt x="20" y="45"/>
                  </a:lnTo>
                  <a:lnTo>
                    <a:pt x="21" y="45"/>
                  </a:lnTo>
                  <a:lnTo>
                    <a:pt x="22" y="44"/>
                  </a:lnTo>
                  <a:lnTo>
                    <a:pt x="26" y="44"/>
                  </a:lnTo>
                  <a:lnTo>
                    <a:pt x="27" y="45"/>
                  </a:lnTo>
                  <a:lnTo>
                    <a:pt x="30" y="45"/>
                  </a:lnTo>
                  <a:lnTo>
                    <a:pt x="30" y="44"/>
                  </a:lnTo>
                  <a:lnTo>
                    <a:pt x="31" y="44"/>
                  </a:lnTo>
                  <a:lnTo>
                    <a:pt x="32" y="45"/>
                  </a:lnTo>
                  <a:lnTo>
                    <a:pt x="33" y="45"/>
                  </a:lnTo>
                  <a:lnTo>
                    <a:pt x="33" y="43"/>
                  </a:lnTo>
                  <a:lnTo>
                    <a:pt x="31" y="42"/>
                  </a:lnTo>
                  <a:lnTo>
                    <a:pt x="32" y="40"/>
                  </a:lnTo>
                  <a:lnTo>
                    <a:pt x="33" y="40"/>
                  </a:lnTo>
                  <a:lnTo>
                    <a:pt x="33" y="39"/>
                  </a:lnTo>
                  <a:lnTo>
                    <a:pt x="32" y="38"/>
                  </a:lnTo>
                  <a:lnTo>
                    <a:pt x="33" y="37"/>
                  </a:lnTo>
                  <a:lnTo>
                    <a:pt x="35" y="36"/>
                  </a:lnTo>
                  <a:lnTo>
                    <a:pt x="32" y="36"/>
                  </a:lnTo>
                  <a:lnTo>
                    <a:pt x="32" y="34"/>
                  </a:lnTo>
                  <a:lnTo>
                    <a:pt x="35" y="33"/>
                  </a:lnTo>
                  <a:lnTo>
                    <a:pt x="39" y="32"/>
                  </a:lnTo>
                  <a:lnTo>
                    <a:pt x="45" y="30"/>
                  </a:lnTo>
                  <a:lnTo>
                    <a:pt x="48" y="28"/>
                  </a:lnTo>
                  <a:lnTo>
                    <a:pt x="51" y="27"/>
                  </a:lnTo>
                  <a:lnTo>
                    <a:pt x="54" y="28"/>
                  </a:lnTo>
                  <a:lnTo>
                    <a:pt x="56" y="28"/>
                  </a:lnTo>
                  <a:lnTo>
                    <a:pt x="57" y="31"/>
                  </a:lnTo>
                  <a:lnTo>
                    <a:pt x="58" y="31"/>
                  </a:lnTo>
                  <a:lnTo>
                    <a:pt x="62" y="32"/>
                  </a:lnTo>
                  <a:lnTo>
                    <a:pt x="62" y="34"/>
                  </a:lnTo>
                  <a:lnTo>
                    <a:pt x="65" y="34"/>
                  </a:lnTo>
                  <a:lnTo>
                    <a:pt x="65" y="32"/>
                  </a:lnTo>
                  <a:lnTo>
                    <a:pt x="67" y="31"/>
                  </a:lnTo>
                  <a:lnTo>
                    <a:pt x="69" y="31"/>
                  </a:lnTo>
                  <a:lnTo>
                    <a:pt x="69" y="33"/>
                  </a:lnTo>
                  <a:lnTo>
                    <a:pt x="70" y="35"/>
                  </a:lnTo>
                  <a:lnTo>
                    <a:pt x="74" y="37"/>
                  </a:lnTo>
                  <a:lnTo>
                    <a:pt x="75" y="40"/>
                  </a:lnTo>
                  <a:lnTo>
                    <a:pt x="77" y="44"/>
                  </a:lnTo>
                  <a:lnTo>
                    <a:pt x="86" y="44"/>
                  </a:lnTo>
                  <a:lnTo>
                    <a:pt x="89" y="48"/>
                  </a:lnTo>
                  <a:lnTo>
                    <a:pt x="94" y="50"/>
                  </a:lnTo>
                  <a:lnTo>
                    <a:pt x="94" y="51"/>
                  </a:lnTo>
                  <a:lnTo>
                    <a:pt x="95" y="51"/>
                  </a:lnTo>
                  <a:lnTo>
                    <a:pt x="96" y="49"/>
                  </a:lnTo>
                  <a:lnTo>
                    <a:pt x="100" y="49"/>
                  </a:lnTo>
                  <a:lnTo>
                    <a:pt x="101" y="46"/>
                  </a:lnTo>
                  <a:lnTo>
                    <a:pt x="103" y="46"/>
                  </a:lnTo>
                  <a:lnTo>
                    <a:pt x="105" y="44"/>
                  </a:lnTo>
                  <a:lnTo>
                    <a:pt x="106" y="44"/>
                  </a:lnTo>
                  <a:lnTo>
                    <a:pt x="108" y="46"/>
                  </a:lnTo>
                  <a:lnTo>
                    <a:pt x="110" y="45"/>
                  </a:lnTo>
                  <a:lnTo>
                    <a:pt x="113" y="48"/>
                  </a:lnTo>
                  <a:lnTo>
                    <a:pt x="114" y="48"/>
                  </a:lnTo>
                  <a:lnTo>
                    <a:pt x="114" y="47"/>
                  </a:lnTo>
                  <a:lnTo>
                    <a:pt x="116" y="47"/>
                  </a:lnTo>
                  <a:lnTo>
                    <a:pt x="116" y="48"/>
                  </a:lnTo>
                  <a:lnTo>
                    <a:pt x="119" y="48"/>
                  </a:lnTo>
                  <a:lnTo>
                    <a:pt x="119" y="45"/>
                  </a:lnTo>
                  <a:lnTo>
                    <a:pt x="118" y="43"/>
                  </a:lnTo>
                  <a:lnTo>
                    <a:pt x="120" y="42"/>
                  </a:lnTo>
                  <a:lnTo>
                    <a:pt x="122" y="40"/>
                  </a:lnTo>
                  <a:lnTo>
                    <a:pt x="127" y="41"/>
                  </a:lnTo>
                  <a:lnTo>
                    <a:pt x="131" y="47"/>
                  </a:lnTo>
                  <a:lnTo>
                    <a:pt x="136" y="45"/>
                  </a:lnTo>
                  <a:lnTo>
                    <a:pt x="142" y="47"/>
                  </a:lnTo>
                  <a:lnTo>
                    <a:pt x="142" y="48"/>
                  </a:lnTo>
                  <a:lnTo>
                    <a:pt x="145" y="49"/>
                  </a:lnTo>
                  <a:lnTo>
                    <a:pt x="146" y="50"/>
                  </a:lnTo>
                  <a:lnTo>
                    <a:pt x="150" y="50"/>
                  </a:lnTo>
                  <a:lnTo>
                    <a:pt x="152" y="50"/>
                  </a:lnTo>
                  <a:lnTo>
                    <a:pt x="155" y="48"/>
                  </a:lnTo>
                  <a:lnTo>
                    <a:pt x="156" y="46"/>
                  </a:lnTo>
                  <a:lnTo>
                    <a:pt x="158" y="46"/>
                  </a:lnTo>
                  <a:lnTo>
                    <a:pt x="161" y="48"/>
                  </a:lnTo>
                  <a:lnTo>
                    <a:pt x="163" y="48"/>
                  </a:lnTo>
                  <a:lnTo>
                    <a:pt x="165" y="49"/>
                  </a:lnTo>
                  <a:lnTo>
                    <a:pt x="168" y="47"/>
                  </a:lnTo>
                  <a:lnTo>
                    <a:pt x="168" y="45"/>
                  </a:lnTo>
                  <a:lnTo>
                    <a:pt x="169" y="44"/>
                  </a:lnTo>
                  <a:lnTo>
                    <a:pt x="170" y="41"/>
                  </a:lnTo>
                  <a:lnTo>
                    <a:pt x="172" y="40"/>
                  </a:lnTo>
                  <a:lnTo>
                    <a:pt x="172" y="38"/>
                  </a:lnTo>
                  <a:lnTo>
                    <a:pt x="170" y="38"/>
                  </a:lnTo>
                  <a:lnTo>
                    <a:pt x="173" y="34"/>
                  </a:lnTo>
                  <a:lnTo>
                    <a:pt x="178" y="33"/>
                  </a:lnTo>
                  <a:lnTo>
                    <a:pt x="182" y="35"/>
                  </a:lnTo>
                  <a:lnTo>
                    <a:pt x="184" y="35"/>
                  </a:lnTo>
                  <a:lnTo>
                    <a:pt x="186" y="39"/>
                  </a:lnTo>
                  <a:lnTo>
                    <a:pt x="186" y="41"/>
                  </a:lnTo>
                  <a:lnTo>
                    <a:pt x="188" y="45"/>
                  </a:lnTo>
                  <a:lnTo>
                    <a:pt x="188" y="48"/>
                  </a:lnTo>
                  <a:lnTo>
                    <a:pt x="191" y="48"/>
                  </a:lnTo>
                  <a:lnTo>
                    <a:pt x="193" y="49"/>
                  </a:lnTo>
                  <a:lnTo>
                    <a:pt x="196" y="52"/>
                  </a:lnTo>
                  <a:lnTo>
                    <a:pt x="197" y="55"/>
                  </a:lnTo>
                  <a:lnTo>
                    <a:pt x="198" y="55"/>
                  </a:lnTo>
                  <a:lnTo>
                    <a:pt x="200" y="54"/>
                  </a:lnTo>
                  <a:lnTo>
                    <a:pt x="202" y="54"/>
                  </a:lnTo>
                  <a:lnTo>
                    <a:pt x="204" y="52"/>
                  </a:lnTo>
                  <a:lnTo>
                    <a:pt x="205" y="53"/>
                  </a:lnTo>
                  <a:lnTo>
                    <a:pt x="205" y="57"/>
                  </a:lnTo>
                  <a:lnTo>
                    <a:pt x="203" y="58"/>
                  </a:lnTo>
                  <a:lnTo>
                    <a:pt x="202" y="63"/>
                  </a:lnTo>
                  <a:lnTo>
                    <a:pt x="200" y="64"/>
                  </a:lnTo>
                  <a:lnTo>
                    <a:pt x="198" y="64"/>
                  </a:lnTo>
                  <a:lnTo>
                    <a:pt x="196" y="65"/>
                  </a:lnTo>
                  <a:lnTo>
                    <a:pt x="197" y="68"/>
                  </a:lnTo>
                  <a:lnTo>
                    <a:pt x="197" y="70"/>
                  </a:lnTo>
                  <a:lnTo>
                    <a:pt x="194" y="71"/>
                  </a:lnTo>
                  <a:lnTo>
                    <a:pt x="195" y="72"/>
                  </a:lnTo>
                  <a:lnTo>
                    <a:pt x="197" y="72"/>
                  </a:lnTo>
                  <a:lnTo>
                    <a:pt x="197" y="71"/>
                  </a:lnTo>
                  <a:lnTo>
                    <a:pt x="198" y="70"/>
                  </a:lnTo>
                  <a:lnTo>
                    <a:pt x="199" y="71"/>
                  </a:lnTo>
                  <a:lnTo>
                    <a:pt x="200" y="71"/>
                  </a:lnTo>
                  <a:lnTo>
                    <a:pt x="201" y="72"/>
                  </a:lnTo>
                  <a:lnTo>
                    <a:pt x="202" y="72"/>
                  </a:lnTo>
                  <a:lnTo>
                    <a:pt x="203" y="71"/>
                  </a:lnTo>
                  <a:lnTo>
                    <a:pt x="205" y="70"/>
                  </a:lnTo>
                  <a:lnTo>
                    <a:pt x="208" y="66"/>
                  </a:lnTo>
                  <a:lnTo>
                    <a:pt x="210" y="64"/>
                  </a:lnTo>
                  <a:lnTo>
                    <a:pt x="212" y="62"/>
                  </a:lnTo>
                  <a:lnTo>
                    <a:pt x="212" y="59"/>
                  </a:lnTo>
                  <a:lnTo>
                    <a:pt x="213" y="57"/>
                  </a:lnTo>
                  <a:lnTo>
                    <a:pt x="216" y="55"/>
                  </a:lnTo>
                  <a:lnTo>
                    <a:pt x="216" y="54"/>
                  </a:lnTo>
                  <a:lnTo>
                    <a:pt x="218" y="50"/>
                  </a:lnTo>
                  <a:lnTo>
                    <a:pt x="218" y="49"/>
                  </a:lnTo>
                  <a:lnTo>
                    <a:pt x="218" y="47"/>
                  </a:lnTo>
                  <a:lnTo>
                    <a:pt x="218" y="46"/>
                  </a:lnTo>
                  <a:lnTo>
                    <a:pt x="218" y="43"/>
                  </a:lnTo>
                  <a:lnTo>
                    <a:pt x="220" y="40"/>
                  </a:lnTo>
                  <a:lnTo>
                    <a:pt x="220" y="38"/>
                  </a:lnTo>
                  <a:lnTo>
                    <a:pt x="219" y="37"/>
                  </a:lnTo>
                  <a:lnTo>
                    <a:pt x="218" y="36"/>
                  </a:lnTo>
                  <a:lnTo>
                    <a:pt x="219" y="37"/>
                  </a:lnTo>
                  <a:lnTo>
                    <a:pt x="220" y="36"/>
                  </a:lnTo>
                  <a:lnTo>
                    <a:pt x="219" y="34"/>
                  </a:lnTo>
                  <a:lnTo>
                    <a:pt x="218" y="33"/>
                  </a:lnTo>
                  <a:lnTo>
                    <a:pt x="217" y="32"/>
                  </a:lnTo>
                  <a:lnTo>
                    <a:pt x="214" y="31"/>
                  </a:lnTo>
                  <a:lnTo>
                    <a:pt x="213" y="33"/>
                  </a:lnTo>
                  <a:lnTo>
                    <a:pt x="212" y="34"/>
                  </a:lnTo>
                  <a:lnTo>
                    <a:pt x="211" y="34"/>
                  </a:lnTo>
                  <a:lnTo>
                    <a:pt x="212" y="33"/>
                  </a:lnTo>
                  <a:lnTo>
                    <a:pt x="211" y="31"/>
                  </a:lnTo>
                  <a:lnTo>
                    <a:pt x="210" y="32"/>
                  </a:lnTo>
                  <a:lnTo>
                    <a:pt x="209" y="33"/>
                  </a:lnTo>
                  <a:lnTo>
                    <a:pt x="209" y="30"/>
                  </a:lnTo>
                  <a:lnTo>
                    <a:pt x="207" y="30"/>
                  </a:lnTo>
                  <a:lnTo>
                    <a:pt x="205" y="29"/>
                  </a:lnTo>
                  <a:lnTo>
                    <a:pt x="206" y="28"/>
                  </a:lnTo>
                  <a:lnTo>
                    <a:pt x="207" y="28"/>
                  </a:lnTo>
                  <a:lnTo>
                    <a:pt x="208" y="26"/>
                  </a:lnTo>
                  <a:lnTo>
                    <a:pt x="210" y="25"/>
                  </a:lnTo>
                  <a:lnTo>
                    <a:pt x="211" y="24"/>
                  </a:lnTo>
                  <a:lnTo>
                    <a:pt x="213" y="22"/>
                  </a:lnTo>
                  <a:lnTo>
                    <a:pt x="213" y="21"/>
                  </a:lnTo>
                  <a:lnTo>
                    <a:pt x="216" y="19"/>
                  </a:lnTo>
                  <a:lnTo>
                    <a:pt x="218" y="17"/>
                  </a:lnTo>
                  <a:lnTo>
                    <a:pt x="218" y="15"/>
                  </a:lnTo>
                  <a:lnTo>
                    <a:pt x="221" y="13"/>
                  </a:lnTo>
                  <a:lnTo>
                    <a:pt x="221" y="12"/>
                  </a:lnTo>
                  <a:lnTo>
                    <a:pt x="223" y="10"/>
                  </a:lnTo>
                  <a:lnTo>
                    <a:pt x="225" y="10"/>
                  </a:lnTo>
                  <a:lnTo>
                    <a:pt x="227" y="10"/>
                  </a:lnTo>
                  <a:lnTo>
                    <a:pt x="228" y="9"/>
                  </a:lnTo>
                  <a:lnTo>
                    <a:pt x="230" y="10"/>
                  </a:lnTo>
                  <a:lnTo>
                    <a:pt x="230" y="11"/>
                  </a:lnTo>
                  <a:lnTo>
                    <a:pt x="231" y="11"/>
                  </a:lnTo>
                  <a:lnTo>
                    <a:pt x="232" y="10"/>
                  </a:lnTo>
                  <a:lnTo>
                    <a:pt x="233" y="10"/>
                  </a:lnTo>
                  <a:lnTo>
                    <a:pt x="236" y="10"/>
                  </a:lnTo>
                  <a:lnTo>
                    <a:pt x="237" y="10"/>
                  </a:lnTo>
                  <a:lnTo>
                    <a:pt x="238" y="8"/>
                  </a:lnTo>
                  <a:lnTo>
                    <a:pt x="240" y="8"/>
                  </a:lnTo>
                  <a:lnTo>
                    <a:pt x="241" y="9"/>
                  </a:lnTo>
                  <a:lnTo>
                    <a:pt x="244" y="9"/>
                  </a:lnTo>
                  <a:lnTo>
                    <a:pt x="244" y="10"/>
                  </a:lnTo>
                  <a:lnTo>
                    <a:pt x="243" y="10"/>
                  </a:lnTo>
                  <a:lnTo>
                    <a:pt x="243" y="11"/>
                  </a:lnTo>
                  <a:lnTo>
                    <a:pt x="244" y="12"/>
                  </a:lnTo>
                  <a:lnTo>
                    <a:pt x="245" y="11"/>
                  </a:lnTo>
                  <a:lnTo>
                    <a:pt x="246" y="12"/>
                  </a:lnTo>
                  <a:lnTo>
                    <a:pt x="248" y="10"/>
                  </a:lnTo>
                  <a:lnTo>
                    <a:pt x="249" y="11"/>
                  </a:lnTo>
                  <a:lnTo>
                    <a:pt x="250" y="12"/>
                  </a:lnTo>
                  <a:lnTo>
                    <a:pt x="250" y="11"/>
                  </a:lnTo>
                  <a:lnTo>
                    <a:pt x="252" y="10"/>
                  </a:lnTo>
                  <a:lnTo>
                    <a:pt x="252" y="9"/>
                  </a:lnTo>
                  <a:lnTo>
                    <a:pt x="251" y="8"/>
                  </a:lnTo>
                  <a:lnTo>
                    <a:pt x="250" y="9"/>
                  </a:lnTo>
                  <a:lnTo>
                    <a:pt x="249" y="7"/>
                  </a:lnTo>
                  <a:lnTo>
                    <a:pt x="250" y="7"/>
                  </a:lnTo>
                  <a:lnTo>
                    <a:pt x="251" y="5"/>
                  </a:lnTo>
                  <a:lnTo>
                    <a:pt x="253" y="4"/>
                  </a:lnTo>
                  <a:lnTo>
                    <a:pt x="253" y="3"/>
                  </a:lnTo>
                  <a:lnTo>
                    <a:pt x="255" y="1"/>
                  </a:lnTo>
                  <a:lnTo>
                    <a:pt x="255" y="0"/>
                  </a:ln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5" name="Freeform 1601"/>
            <p:cNvSpPr>
              <a:spLocks/>
            </p:cNvSpPr>
            <p:nvPr/>
          </p:nvSpPr>
          <p:spPr bwMode="auto">
            <a:xfrm>
              <a:off x="5137" y="1740"/>
              <a:ext cx="12" cy="12"/>
            </a:xfrm>
            <a:custGeom>
              <a:avLst/>
              <a:gdLst>
                <a:gd name="T0" fmla="*/ 0 w 2"/>
                <a:gd name="T1" fmla="*/ 432 h 2"/>
                <a:gd name="T2" fmla="*/ 0 w 2"/>
                <a:gd name="T3" fmla="*/ 216 h 2"/>
                <a:gd name="T4" fmla="*/ 432 w 2"/>
                <a:gd name="T5" fmla="*/ 0 h 2"/>
                <a:gd name="T6" fmla="*/ 0 60000 65536"/>
                <a:gd name="T7" fmla="*/ 0 60000 65536"/>
                <a:gd name="T8" fmla="*/ 0 60000 65536"/>
                <a:gd name="T9" fmla="*/ 0 w 2"/>
                <a:gd name="T10" fmla="*/ 0 h 2"/>
                <a:gd name="T11" fmla="*/ 2 w 2"/>
                <a:gd name="T12" fmla="*/ 2 h 2"/>
              </a:gdLst>
              <a:ahLst/>
              <a:cxnLst>
                <a:cxn ang="T6">
                  <a:pos x="T0" y="T1"/>
                </a:cxn>
                <a:cxn ang="T7">
                  <a:pos x="T2" y="T3"/>
                </a:cxn>
                <a:cxn ang="T8">
                  <a:pos x="T4" y="T5"/>
                </a:cxn>
              </a:cxnLst>
              <a:rect l="T9" t="T10" r="T11" b="T12"/>
              <a:pathLst>
                <a:path w="2" h="2">
                  <a:moveTo>
                    <a:pt x="0" y="2"/>
                  </a:moveTo>
                  <a:cubicBezTo>
                    <a:pt x="0" y="2"/>
                    <a:pt x="0" y="1"/>
                    <a:pt x="0" y="1"/>
                  </a:cubicBezTo>
                  <a:cubicBezTo>
                    <a:pt x="1" y="1"/>
                    <a:pt x="2" y="0"/>
                    <a:pt x="2" y="0"/>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6" name="Freeform 1602"/>
            <p:cNvSpPr>
              <a:spLocks/>
            </p:cNvSpPr>
            <p:nvPr/>
          </p:nvSpPr>
          <p:spPr bwMode="auto">
            <a:xfrm>
              <a:off x="5149" y="1734"/>
              <a:ext cx="42" cy="6"/>
            </a:xfrm>
            <a:custGeom>
              <a:avLst/>
              <a:gdLst>
                <a:gd name="T0" fmla="*/ 0 w 7"/>
                <a:gd name="T1" fmla="*/ 216 h 1"/>
                <a:gd name="T2" fmla="*/ 432 w 7"/>
                <a:gd name="T3" fmla="*/ 216 h 1"/>
                <a:gd name="T4" fmla="*/ 648 w 7"/>
                <a:gd name="T5" fmla="*/ 0 h 1"/>
                <a:gd name="T6" fmla="*/ 1080 w 7"/>
                <a:gd name="T7" fmla="*/ 216 h 1"/>
                <a:gd name="T8" fmla="*/ 1080 w 7"/>
                <a:gd name="T9" fmla="*/ 216 h 1"/>
                <a:gd name="T10" fmla="*/ 1296 w 7"/>
                <a:gd name="T11" fmla="*/ 0 h 1"/>
                <a:gd name="T12" fmla="*/ 1512 w 7"/>
                <a:gd name="T13" fmla="*/ 216 h 1"/>
                <a:gd name="T14" fmla="*/ 0 60000 65536"/>
                <a:gd name="T15" fmla="*/ 0 60000 65536"/>
                <a:gd name="T16" fmla="*/ 0 60000 65536"/>
                <a:gd name="T17" fmla="*/ 0 60000 65536"/>
                <a:gd name="T18" fmla="*/ 0 60000 65536"/>
                <a:gd name="T19" fmla="*/ 0 60000 65536"/>
                <a:gd name="T20" fmla="*/ 0 60000 65536"/>
                <a:gd name="T21" fmla="*/ 0 w 7"/>
                <a:gd name="T22" fmla="*/ 0 h 1"/>
                <a:gd name="T23" fmla="*/ 7 w 7"/>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
                  <a:moveTo>
                    <a:pt x="0" y="1"/>
                  </a:moveTo>
                  <a:lnTo>
                    <a:pt x="2" y="1"/>
                  </a:lnTo>
                  <a:lnTo>
                    <a:pt x="3" y="0"/>
                  </a:lnTo>
                  <a:lnTo>
                    <a:pt x="5" y="1"/>
                  </a:lnTo>
                  <a:lnTo>
                    <a:pt x="6" y="0"/>
                  </a:lnTo>
                  <a:lnTo>
                    <a:pt x="7" y="1"/>
                  </a:ln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7" name="Freeform 1603"/>
            <p:cNvSpPr>
              <a:spLocks/>
            </p:cNvSpPr>
            <p:nvPr/>
          </p:nvSpPr>
          <p:spPr bwMode="auto">
            <a:xfrm>
              <a:off x="5185" y="1740"/>
              <a:ext cx="6" cy="12"/>
            </a:xfrm>
            <a:custGeom>
              <a:avLst/>
              <a:gdLst>
                <a:gd name="T0" fmla="*/ 216 w 1"/>
                <a:gd name="T1" fmla="*/ 0 h 2"/>
                <a:gd name="T2" fmla="*/ 0 w 1"/>
                <a:gd name="T3" fmla="*/ 432 h 2"/>
                <a:gd name="T4" fmla="*/ 0 60000 65536"/>
                <a:gd name="T5" fmla="*/ 0 60000 65536"/>
                <a:gd name="T6" fmla="*/ 0 w 1"/>
                <a:gd name="T7" fmla="*/ 0 h 2"/>
                <a:gd name="T8" fmla="*/ 1 w 1"/>
                <a:gd name="T9" fmla="*/ 2 h 2"/>
              </a:gdLst>
              <a:ahLst/>
              <a:cxnLst>
                <a:cxn ang="T4">
                  <a:pos x="T0" y="T1"/>
                </a:cxn>
                <a:cxn ang="T5">
                  <a:pos x="T2" y="T3"/>
                </a:cxn>
              </a:cxnLst>
              <a:rect l="T6" t="T7" r="T8" b="T9"/>
              <a:pathLst>
                <a:path w="1" h="2">
                  <a:moveTo>
                    <a:pt x="1" y="0"/>
                  </a:moveTo>
                  <a:cubicBezTo>
                    <a:pt x="1" y="0"/>
                    <a:pt x="1" y="1"/>
                    <a:pt x="0" y="2"/>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8" name="Freeform 1604"/>
            <p:cNvSpPr>
              <a:spLocks/>
            </p:cNvSpPr>
            <p:nvPr/>
          </p:nvSpPr>
          <p:spPr bwMode="auto">
            <a:xfrm>
              <a:off x="5179" y="1752"/>
              <a:ext cx="30" cy="24"/>
            </a:xfrm>
            <a:custGeom>
              <a:avLst/>
              <a:gdLst>
                <a:gd name="T0" fmla="*/ 216 w 5"/>
                <a:gd name="T1" fmla="*/ 0 h 4"/>
                <a:gd name="T2" fmla="*/ 0 w 5"/>
                <a:gd name="T3" fmla="*/ 216 h 4"/>
                <a:gd name="T4" fmla="*/ 216 w 5"/>
                <a:gd name="T5" fmla="*/ 432 h 4"/>
                <a:gd name="T6" fmla="*/ 216 w 5"/>
                <a:gd name="T7" fmla="*/ 432 h 4"/>
                <a:gd name="T8" fmla="*/ 216 w 5"/>
                <a:gd name="T9" fmla="*/ 864 h 4"/>
                <a:gd name="T10" fmla="*/ 432 w 5"/>
                <a:gd name="T11" fmla="*/ 864 h 4"/>
                <a:gd name="T12" fmla="*/ 648 w 5"/>
                <a:gd name="T13" fmla="*/ 432 h 4"/>
                <a:gd name="T14" fmla="*/ 1080 w 5"/>
                <a:gd name="T15" fmla="*/ 0 h 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4"/>
                <a:gd name="T26" fmla="*/ 5 w 5"/>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4">
                  <a:moveTo>
                    <a:pt x="1" y="0"/>
                  </a:moveTo>
                  <a:lnTo>
                    <a:pt x="0" y="1"/>
                  </a:lnTo>
                  <a:lnTo>
                    <a:pt x="1" y="2"/>
                  </a:lnTo>
                  <a:lnTo>
                    <a:pt x="1" y="4"/>
                  </a:lnTo>
                  <a:lnTo>
                    <a:pt x="2" y="4"/>
                  </a:lnTo>
                  <a:lnTo>
                    <a:pt x="3" y="2"/>
                  </a:lnTo>
                  <a:lnTo>
                    <a:pt x="5" y="0"/>
                  </a:ln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29" name="Freeform 1605"/>
            <p:cNvSpPr>
              <a:spLocks/>
            </p:cNvSpPr>
            <p:nvPr/>
          </p:nvSpPr>
          <p:spPr bwMode="auto">
            <a:xfrm>
              <a:off x="5209" y="1746"/>
              <a:ext cx="6" cy="6"/>
            </a:xfrm>
            <a:custGeom>
              <a:avLst/>
              <a:gdLst>
                <a:gd name="T0" fmla="*/ 0 w 1"/>
                <a:gd name="T1" fmla="*/ 216 h 1"/>
                <a:gd name="T2" fmla="*/ 216 w 1"/>
                <a:gd name="T3" fmla="*/ 0 h 1"/>
                <a:gd name="T4" fmla="*/ 0 60000 65536"/>
                <a:gd name="T5" fmla="*/ 0 60000 65536"/>
                <a:gd name="T6" fmla="*/ 0 w 1"/>
                <a:gd name="T7" fmla="*/ 0 h 1"/>
                <a:gd name="T8" fmla="*/ 1 w 1"/>
                <a:gd name="T9" fmla="*/ 1 h 1"/>
              </a:gdLst>
              <a:ahLst/>
              <a:cxnLst>
                <a:cxn ang="T4">
                  <a:pos x="T0" y="T1"/>
                </a:cxn>
                <a:cxn ang="T5">
                  <a:pos x="T2" y="T3"/>
                </a:cxn>
              </a:cxnLst>
              <a:rect l="T6" t="T7" r="T8" b="T9"/>
              <a:pathLst>
                <a:path w="1" h="1">
                  <a:moveTo>
                    <a:pt x="0" y="1"/>
                  </a:moveTo>
                  <a:cubicBezTo>
                    <a:pt x="0" y="1"/>
                    <a:pt x="1" y="0"/>
                    <a:pt x="1" y="0"/>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0" name="Freeform 1606"/>
            <p:cNvSpPr>
              <a:spLocks/>
            </p:cNvSpPr>
            <p:nvPr/>
          </p:nvSpPr>
          <p:spPr bwMode="auto">
            <a:xfrm>
              <a:off x="5215" y="1710"/>
              <a:ext cx="36" cy="36"/>
            </a:xfrm>
            <a:custGeom>
              <a:avLst/>
              <a:gdLst>
                <a:gd name="T0" fmla="*/ 0 w 6"/>
                <a:gd name="T1" fmla="*/ 1296 h 6"/>
                <a:gd name="T2" fmla="*/ 432 w 6"/>
                <a:gd name="T3" fmla="*/ 1296 h 6"/>
                <a:gd name="T4" fmla="*/ 432 w 6"/>
                <a:gd name="T5" fmla="*/ 1080 h 6"/>
                <a:gd name="T6" fmla="*/ 432 w 6"/>
                <a:gd name="T7" fmla="*/ 864 h 6"/>
                <a:gd name="T8" fmla="*/ 648 w 6"/>
                <a:gd name="T9" fmla="*/ 216 h 6"/>
                <a:gd name="T10" fmla="*/ 1080 w 6"/>
                <a:gd name="T11" fmla="*/ 0 h 6"/>
                <a:gd name="T12" fmla="*/ 1296 w 6"/>
                <a:gd name="T13" fmla="*/ 432 h 6"/>
                <a:gd name="T14" fmla="*/ 1080 w 6"/>
                <a:gd name="T15" fmla="*/ 432 h 6"/>
                <a:gd name="T16" fmla="*/ 864 w 6"/>
                <a:gd name="T17" fmla="*/ 864 h 6"/>
                <a:gd name="T18" fmla="*/ 864 w 6"/>
                <a:gd name="T19" fmla="*/ 108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6"/>
                <a:gd name="T32" fmla="*/ 6 w 6"/>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6">
                  <a:moveTo>
                    <a:pt x="0" y="6"/>
                  </a:moveTo>
                  <a:lnTo>
                    <a:pt x="2" y="6"/>
                  </a:lnTo>
                  <a:lnTo>
                    <a:pt x="2" y="5"/>
                  </a:lnTo>
                  <a:lnTo>
                    <a:pt x="2" y="4"/>
                  </a:lnTo>
                  <a:lnTo>
                    <a:pt x="3" y="1"/>
                  </a:lnTo>
                  <a:lnTo>
                    <a:pt x="5" y="0"/>
                  </a:lnTo>
                  <a:lnTo>
                    <a:pt x="6" y="2"/>
                  </a:lnTo>
                  <a:lnTo>
                    <a:pt x="5" y="2"/>
                  </a:lnTo>
                  <a:lnTo>
                    <a:pt x="4" y="4"/>
                  </a:lnTo>
                  <a:lnTo>
                    <a:pt x="4" y="5"/>
                  </a:ln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1" name="Freeform 1607"/>
            <p:cNvSpPr>
              <a:spLocks/>
            </p:cNvSpPr>
            <p:nvPr/>
          </p:nvSpPr>
          <p:spPr bwMode="auto">
            <a:xfrm>
              <a:off x="5239" y="1740"/>
              <a:ext cx="0" cy="18"/>
            </a:xfrm>
            <a:custGeom>
              <a:avLst/>
              <a:gdLst>
                <a:gd name="T0" fmla="*/ 0 h 3"/>
                <a:gd name="T1" fmla="*/ 216 h 3"/>
                <a:gd name="T2" fmla="*/ 648 h 3"/>
                <a:gd name="T3" fmla="*/ 0 60000 65536"/>
                <a:gd name="T4" fmla="*/ 0 60000 65536"/>
                <a:gd name="T5" fmla="*/ 0 60000 65536"/>
                <a:gd name="T6" fmla="*/ 0 h 3"/>
                <a:gd name="T7" fmla="*/ 3 h 3"/>
              </a:gdLst>
              <a:ahLst/>
              <a:cxnLst>
                <a:cxn ang="T3">
                  <a:pos x="0" y="T0"/>
                </a:cxn>
                <a:cxn ang="T4">
                  <a:pos x="0" y="T1"/>
                </a:cxn>
                <a:cxn ang="T5">
                  <a:pos x="0" y="T2"/>
                </a:cxn>
              </a:cxnLst>
              <a:rect l="0" t="T6" r="0" b="T7"/>
              <a:pathLst>
                <a:path h="3">
                  <a:moveTo>
                    <a:pt x="0" y="0"/>
                  </a:moveTo>
                  <a:cubicBezTo>
                    <a:pt x="0" y="0"/>
                    <a:pt x="0" y="1"/>
                    <a:pt x="0" y="1"/>
                  </a:cubicBezTo>
                  <a:cubicBezTo>
                    <a:pt x="0" y="2"/>
                    <a:pt x="0" y="3"/>
                    <a:pt x="0" y="3"/>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2" name="Freeform 1608"/>
            <p:cNvSpPr>
              <a:spLocks/>
            </p:cNvSpPr>
            <p:nvPr/>
          </p:nvSpPr>
          <p:spPr bwMode="auto">
            <a:xfrm>
              <a:off x="5125" y="1758"/>
              <a:ext cx="240" cy="258"/>
            </a:xfrm>
            <a:custGeom>
              <a:avLst/>
              <a:gdLst>
                <a:gd name="T0" fmla="*/ 3888 w 40"/>
                <a:gd name="T1" fmla="*/ 216 h 43"/>
                <a:gd name="T2" fmla="*/ 3024 w 40"/>
                <a:gd name="T3" fmla="*/ 648 h 43"/>
                <a:gd name="T4" fmla="*/ 2592 w 40"/>
                <a:gd name="T5" fmla="*/ 1728 h 43"/>
                <a:gd name="T6" fmla="*/ 2160 w 40"/>
                <a:gd name="T7" fmla="*/ 2160 h 43"/>
                <a:gd name="T8" fmla="*/ 1728 w 40"/>
                <a:gd name="T9" fmla="*/ 2808 h 43"/>
                <a:gd name="T10" fmla="*/ 1080 w 40"/>
                <a:gd name="T11" fmla="*/ 3024 h 43"/>
                <a:gd name="T12" fmla="*/ 648 w 40"/>
                <a:gd name="T13" fmla="*/ 3240 h 43"/>
                <a:gd name="T14" fmla="*/ 432 w 40"/>
                <a:gd name="T15" fmla="*/ 4320 h 43"/>
                <a:gd name="T16" fmla="*/ 0 w 40"/>
                <a:gd name="T17" fmla="*/ 5616 h 43"/>
                <a:gd name="T18" fmla="*/ 0 w 40"/>
                <a:gd name="T19" fmla="*/ 6912 h 43"/>
                <a:gd name="T20" fmla="*/ 432 w 40"/>
                <a:gd name="T21" fmla="*/ 7992 h 43"/>
                <a:gd name="T22" fmla="*/ 432 w 40"/>
                <a:gd name="T23" fmla="*/ 8856 h 43"/>
                <a:gd name="T24" fmla="*/ 432 w 40"/>
                <a:gd name="T25" fmla="*/ 9288 h 43"/>
                <a:gd name="T26" fmla="*/ 1512 w 40"/>
                <a:gd name="T27" fmla="*/ 8208 h 43"/>
                <a:gd name="T28" fmla="*/ 1512 w 40"/>
                <a:gd name="T29" fmla="*/ 7560 h 43"/>
                <a:gd name="T30" fmla="*/ 2160 w 40"/>
                <a:gd name="T31" fmla="*/ 7560 h 43"/>
                <a:gd name="T32" fmla="*/ 2160 w 40"/>
                <a:gd name="T33" fmla="*/ 6696 h 43"/>
                <a:gd name="T34" fmla="*/ 2808 w 40"/>
                <a:gd name="T35" fmla="*/ 6264 h 43"/>
                <a:gd name="T36" fmla="*/ 3240 w 40"/>
                <a:gd name="T37" fmla="*/ 5832 h 43"/>
                <a:gd name="T38" fmla="*/ 3024 w 40"/>
                <a:gd name="T39" fmla="*/ 5616 h 43"/>
                <a:gd name="T40" fmla="*/ 3456 w 40"/>
                <a:gd name="T41" fmla="*/ 4536 h 43"/>
                <a:gd name="T42" fmla="*/ 3888 w 40"/>
                <a:gd name="T43" fmla="*/ 4968 h 43"/>
                <a:gd name="T44" fmla="*/ 3672 w 40"/>
                <a:gd name="T45" fmla="*/ 4320 h 43"/>
                <a:gd name="T46" fmla="*/ 3456 w 40"/>
                <a:gd name="T47" fmla="*/ 3888 h 43"/>
                <a:gd name="T48" fmla="*/ 3888 w 40"/>
                <a:gd name="T49" fmla="*/ 3456 h 43"/>
                <a:gd name="T50" fmla="*/ 3456 w 40"/>
                <a:gd name="T51" fmla="*/ 3456 h 43"/>
                <a:gd name="T52" fmla="*/ 3240 w 40"/>
                <a:gd name="T53" fmla="*/ 2592 h 43"/>
                <a:gd name="T54" fmla="*/ 3672 w 40"/>
                <a:gd name="T55" fmla="*/ 2160 h 43"/>
                <a:gd name="T56" fmla="*/ 4104 w 40"/>
                <a:gd name="T57" fmla="*/ 1296 h 43"/>
                <a:gd name="T58" fmla="*/ 4536 w 40"/>
                <a:gd name="T59" fmla="*/ 1296 h 43"/>
                <a:gd name="T60" fmla="*/ 4968 w 40"/>
                <a:gd name="T61" fmla="*/ 1080 h 43"/>
                <a:gd name="T62" fmla="*/ 5400 w 40"/>
                <a:gd name="T63" fmla="*/ 864 h 43"/>
                <a:gd name="T64" fmla="*/ 5184 w 40"/>
                <a:gd name="T65" fmla="*/ 1512 h 43"/>
                <a:gd name="T66" fmla="*/ 5616 w 40"/>
                <a:gd name="T67" fmla="*/ 864 h 43"/>
                <a:gd name="T68" fmla="*/ 6912 w 40"/>
                <a:gd name="T69" fmla="*/ 864 h 43"/>
                <a:gd name="T70" fmla="*/ 7128 w 40"/>
                <a:gd name="T71" fmla="*/ 1296 h 43"/>
                <a:gd name="T72" fmla="*/ 7344 w 40"/>
                <a:gd name="T73" fmla="*/ 864 h 43"/>
                <a:gd name="T74" fmla="*/ 8208 w 40"/>
                <a:gd name="T75" fmla="*/ 216 h 43"/>
                <a:gd name="T76" fmla="*/ 8640 w 40"/>
                <a:gd name="T77" fmla="*/ 0 h 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
                <a:gd name="T118" fmla="*/ 0 h 43"/>
                <a:gd name="T119" fmla="*/ 40 w 40"/>
                <a:gd name="T120" fmla="*/ 43 h 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 h="43">
                  <a:moveTo>
                    <a:pt x="19" y="0"/>
                  </a:moveTo>
                  <a:lnTo>
                    <a:pt x="18" y="1"/>
                  </a:lnTo>
                  <a:lnTo>
                    <a:pt x="18" y="2"/>
                  </a:lnTo>
                  <a:lnTo>
                    <a:pt x="14" y="3"/>
                  </a:lnTo>
                  <a:lnTo>
                    <a:pt x="14" y="5"/>
                  </a:lnTo>
                  <a:lnTo>
                    <a:pt x="12" y="8"/>
                  </a:lnTo>
                  <a:lnTo>
                    <a:pt x="10" y="8"/>
                  </a:lnTo>
                  <a:lnTo>
                    <a:pt x="10" y="10"/>
                  </a:lnTo>
                  <a:lnTo>
                    <a:pt x="8" y="12"/>
                  </a:lnTo>
                  <a:lnTo>
                    <a:pt x="8" y="13"/>
                  </a:lnTo>
                  <a:lnTo>
                    <a:pt x="6" y="14"/>
                  </a:lnTo>
                  <a:lnTo>
                    <a:pt x="5" y="14"/>
                  </a:lnTo>
                  <a:lnTo>
                    <a:pt x="5" y="15"/>
                  </a:lnTo>
                  <a:lnTo>
                    <a:pt x="3" y="15"/>
                  </a:lnTo>
                  <a:lnTo>
                    <a:pt x="2" y="19"/>
                  </a:lnTo>
                  <a:lnTo>
                    <a:pt x="2" y="20"/>
                  </a:lnTo>
                  <a:lnTo>
                    <a:pt x="0" y="22"/>
                  </a:lnTo>
                  <a:lnTo>
                    <a:pt x="0" y="26"/>
                  </a:lnTo>
                  <a:lnTo>
                    <a:pt x="0" y="30"/>
                  </a:lnTo>
                  <a:lnTo>
                    <a:pt x="0" y="32"/>
                  </a:lnTo>
                  <a:lnTo>
                    <a:pt x="1" y="33"/>
                  </a:lnTo>
                  <a:lnTo>
                    <a:pt x="2" y="37"/>
                  </a:lnTo>
                  <a:lnTo>
                    <a:pt x="2" y="39"/>
                  </a:lnTo>
                  <a:lnTo>
                    <a:pt x="2" y="41"/>
                  </a:lnTo>
                  <a:lnTo>
                    <a:pt x="2" y="42"/>
                  </a:lnTo>
                  <a:lnTo>
                    <a:pt x="2" y="43"/>
                  </a:lnTo>
                  <a:lnTo>
                    <a:pt x="3" y="43"/>
                  </a:lnTo>
                  <a:lnTo>
                    <a:pt x="7" y="38"/>
                  </a:lnTo>
                  <a:lnTo>
                    <a:pt x="7" y="37"/>
                  </a:lnTo>
                  <a:lnTo>
                    <a:pt x="7" y="35"/>
                  </a:lnTo>
                  <a:lnTo>
                    <a:pt x="9" y="34"/>
                  </a:lnTo>
                  <a:lnTo>
                    <a:pt x="10" y="35"/>
                  </a:lnTo>
                  <a:lnTo>
                    <a:pt x="10" y="34"/>
                  </a:lnTo>
                  <a:lnTo>
                    <a:pt x="10" y="31"/>
                  </a:lnTo>
                  <a:lnTo>
                    <a:pt x="13" y="29"/>
                  </a:lnTo>
                  <a:lnTo>
                    <a:pt x="14" y="29"/>
                  </a:lnTo>
                  <a:lnTo>
                    <a:pt x="15" y="27"/>
                  </a:lnTo>
                  <a:lnTo>
                    <a:pt x="14" y="26"/>
                  </a:lnTo>
                  <a:lnTo>
                    <a:pt x="15" y="23"/>
                  </a:lnTo>
                  <a:lnTo>
                    <a:pt x="16" y="21"/>
                  </a:lnTo>
                  <a:lnTo>
                    <a:pt x="16" y="23"/>
                  </a:lnTo>
                  <a:lnTo>
                    <a:pt x="18" y="23"/>
                  </a:lnTo>
                  <a:lnTo>
                    <a:pt x="18" y="22"/>
                  </a:lnTo>
                  <a:lnTo>
                    <a:pt x="17" y="20"/>
                  </a:lnTo>
                  <a:lnTo>
                    <a:pt x="16" y="20"/>
                  </a:lnTo>
                  <a:lnTo>
                    <a:pt x="16" y="18"/>
                  </a:lnTo>
                  <a:lnTo>
                    <a:pt x="18" y="16"/>
                  </a:lnTo>
                  <a:lnTo>
                    <a:pt x="16" y="15"/>
                  </a:lnTo>
                  <a:lnTo>
                    <a:pt x="16" y="16"/>
                  </a:lnTo>
                  <a:lnTo>
                    <a:pt x="15" y="14"/>
                  </a:lnTo>
                  <a:lnTo>
                    <a:pt x="15" y="12"/>
                  </a:lnTo>
                  <a:lnTo>
                    <a:pt x="16" y="12"/>
                  </a:lnTo>
                  <a:lnTo>
                    <a:pt x="17" y="10"/>
                  </a:lnTo>
                  <a:lnTo>
                    <a:pt x="18" y="7"/>
                  </a:lnTo>
                  <a:lnTo>
                    <a:pt x="19" y="6"/>
                  </a:lnTo>
                  <a:lnTo>
                    <a:pt x="20" y="6"/>
                  </a:lnTo>
                  <a:lnTo>
                    <a:pt x="21" y="6"/>
                  </a:lnTo>
                  <a:lnTo>
                    <a:pt x="22" y="5"/>
                  </a:lnTo>
                  <a:lnTo>
                    <a:pt x="23" y="5"/>
                  </a:lnTo>
                  <a:lnTo>
                    <a:pt x="24" y="3"/>
                  </a:lnTo>
                  <a:lnTo>
                    <a:pt x="25" y="4"/>
                  </a:lnTo>
                  <a:lnTo>
                    <a:pt x="24" y="5"/>
                  </a:lnTo>
                  <a:lnTo>
                    <a:pt x="24" y="7"/>
                  </a:lnTo>
                  <a:lnTo>
                    <a:pt x="25" y="6"/>
                  </a:lnTo>
                  <a:lnTo>
                    <a:pt x="26" y="4"/>
                  </a:lnTo>
                  <a:lnTo>
                    <a:pt x="30" y="2"/>
                  </a:lnTo>
                  <a:lnTo>
                    <a:pt x="32" y="4"/>
                  </a:lnTo>
                  <a:lnTo>
                    <a:pt x="33" y="5"/>
                  </a:lnTo>
                  <a:lnTo>
                    <a:pt x="33" y="6"/>
                  </a:lnTo>
                  <a:lnTo>
                    <a:pt x="34" y="5"/>
                  </a:lnTo>
                  <a:lnTo>
                    <a:pt x="34" y="4"/>
                  </a:lnTo>
                  <a:lnTo>
                    <a:pt x="36" y="2"/>
                  </a:lnTo>
                  <a:lnTo>
                    <a:pt x="38" y="1"/>
                  </a:lnTo>
                  <a:lnTo>
                    <a:pt x="39" y="0"/>
                  </a:lnTo>
                  <a:lnTo>
                    <a:pt x="40" y="0"/>
                  </a:ln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3" name="Freeform 1609"/>
            <p:cNvSpPr>
              <a:spLocks/>
            </p:cNvSpPr>
            <p:nvPr/>
          </p:nvSpPr>
          <p:spPr bwMode="auto">
            <a:xfrm>
              <a:off x="5365" y="1746"/>
              <a:ext cx="6" cy="12"/>
            </a:xfrm>
            <a:custGeom>
              <a:avLst/>
              <a:gdLst>
                <a:gd name="T0" fmla="*/ 0 w 1"/>
                <a:gd name="T1" fmla="*/ 432 h 2"/>
                <a:gd name="T2" fmla="*/ 216 w 1"/>
                <a:gd name="T3" fmla="*/ 0 h 2"/>
                <a:gd name="T4" fmla="*/ 216 w 1"/>
                <a:gd name="T5" fmla="*/ 0 h 2"/>
                <a:gd name="T6" fmla="*/ 0 60000 65536"/>
                <a:gd name="T7" fmla="*/ 0 60000 65536"/>
                <a:gd name="T8" fmla="*/ 0 60000 65536"/>
                <a:gd name="T9" fmla="*/ 0 w 1"/>
                <a:gd name="T10" fmla="*/ 0 h 2"/>
                <a:gd name="T11" fmla="*/ 1 w 1"/>
                <a:gd name="T12" fmla="*/ 2 h 2"/>
              </a:gdLst>
              <a:ahLst/>
              <a:cxnLst>
                <a:cxn ang="T6">
                  <a:pos x="T0" y="T1"/>
                </a:cxn>
                <a:cxn ang="T7">
                  <a:pos x="T2" y="T3"/>
                </a:cxn>
                <a:cxn ang="T8">
                  <a:pos x="T4" y="T5"/>
                </a:cxn>
              </a:cxnLst>
              <a:rect l="T9" t="T10" r="T11" b="T12"/>
              <a:pathLst>
                <a:path w="1" h="2">
                  <a:moveTo>
                    <a:pt x="0" y="2"/>
                  </a:moveTo>
                  <a:cubicBezTo>
                    <a:pt x="0" y="2"/>
                    <a:pt x="1" y="1"/>
                    <a:pt x="1" y="0"/>
                  </a:cubicBezTo>
                  <a:cubicBezTo>
                    <a:pt x="1" y="0"/>
                    <a:pt x="1" y="0"/>
                    <a:pt x="1" y="0"/>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4" name="Freeform 1610"/>
            <p:cNvSpPr>
              <a:spLocks/>
            </p:cNvSpPr>
            <p:nvPr/>
          </p:nvSpPr>
          <p:spPr bwMode="auto">
            <a:xfrm>
              <a:off x="5371" y="1596"/>
              <a:ext cx="228" cy="150"/>
            </a:xfrm>
            <a:custGeom>
              <a:avLst/>
              <a:gdLst>
                <a:gd name="T0" fmla="*/ 432 w 38"/>
                <a:gd name="T1" fmla="*/ 5400 h 25"/>
                <a:gd name="T2" fmla="*/ 1296 w 38"/>
                <a:gd name="T3" fmla="*/ 4752 h 25"/>
                <a:gd name="T4" fmla="*/ 2160 w 38"/>
                <a:gd name="T5" fmla="*/ 4536 h 25"/>
                <a:gd name="T6" fmla="*/ 2808 w 38"/>
                <a:gd name="T7" fmla="*/ 4752 h 25"/>
                <a:gd name="T8" fmla="*/ 3024 w 38"/>
                <a:gd name="T9" fmla="*/ 4104 h 25"/>
                <a:gd name="T10" fmla="*/ 2808 w 38"/>
                <a:gd name="T11" fmla="*/ 3456 h 25"/>
                <a:gd name="T12" fmla="*/ 2592 w 38"/>
                <a:gd name="T13" fmla="*/ 2808 h 25"/>
                <a:gd name="T14" fmla="*/ 2592 w 38"/>
                <a:gd name="T15" fmla="*/ 2376 h 25"/>
                <a:gd name="T16" fmla="*/ 2376 w 38"/>
                <a:gd name="T17" fmla="*/ 2592 h 25"/>
                <a:gd name="T18" fmla="*/ 1728 w 38"/>
                <a:gd name="T19" fmla="*/ 2160 h 25"/>
                <a:gd name="T20" fmla="*/ 1296 w 38"/>
                <a:gd name="T21" fmla="*/ 1728 h 25"/>
                <a:gd name="T22" fmla="*/ 1728 w 38"/>
                <a:gd name="T23" fmla="*/ 1944 h 25"/>
                <a:gd name="T24" fmla="*/ 1512 w 38"/>
                <a:gd name="T25" fmla="*/ 1728 h 25"/>
                <a:gd name="T26" fmla="*/ 2160 w 38"/>
                <a:gd name="T27" fmla="*/ 1944 h 25"/>
                <a:gd name="T28" fmla="*/ 2808 w 38"/>
                <a:gd name="T29" fmla="*/ 1944 h 25"/>
                <a:gd name="T30" fmla="*/ 3240 w 38"/>
                <a:gd name="T31" fmla="*/ 1728 h 25"/>
                <a:gd name="T32" fmla="*/ 3456 w 38"/>
                <a:gd name="T33" fmla="*/ 864 h 25"/>
                <a:gd name="T34" fmla="*/ 3672 w 38"/>
                <a:gd name="T35" fmla="*/ 216 h 25"/>
                <a:gd name="T36" fmla="*/ 3888 w 38"/>
                <a:gd name="T37" fmla="*/ 216 h 25"/>
                <a:gd name="T38" fmla="*/ 3888 w 38"/>
                <a:gd name="T39" fmla="*/ 648 h 25"/>
                <a:gd name="T40" fmla="*/ 4104 w 38"/>
                <a:gd name="T41" fmla="*/ 1080 h 25"/>
                <a:gd name="T42" fmla="*/ 4752 w 38"/>
                <a:gd name="T43" fmla="*/ 1080 h 25"/>
                <a:gd name="T44" fmla="*/ 5184 w 38"/>
                <a:gd name="T45" fmla="*/ 1296 h 25"/>
                <a:gd name="T46" fmla="*/ 5616 w 38"/>
                <a:gd name="T47" fmla="*/ 1944 h 25"/>
                <a:gd name="T48" fmla="*/ 6264 w 38"/>
                <a:gd name="T49" fmla="*/ 2376 h 25"/>
                <a:gd name="T50" fmla="*/ 6912 w 38"/>
                <a:gd name="T51" fmla="*/ 2376 h 25"/>
                <a:gd name="T52" fmla="*/ 6696 w 38"/>
                <a:gd name="T53" fmla="*/ 1944 h 25"/>
                <a:gd name="T54" fmla="*/ 6912 w 38"/>
                <a:gd name="T55" fmla="*/ 1296 h 25"/>
                <a:gd name="T56" fmla="*/ 7128 w 38"/>
                <a:gd name="T57" fmla="*/ 1080 h 25"/>
                <a:gd name="T58" fmla="*/ 7776 w 38"/>
                <a:gd name="T59" fmla="*/ 864 h 25"/>
                <a:gd name="T60" fmla="*/ 8208 w 38"/>
                <a:gd name="T61" fmla="*/ 432 h 25"/>
                <a:gd name="T62" fmla="*/ 7776 w 38"/>
                <a:gd name="T63" fmla="*/ 0 h 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8"/>
                <a:gd name="T97" fmla="*/ 0 h 25"/>
                <a:gd name="T98" fmla="*/ 38 w 38"/>
                <a:gd name="T99" fmla="*/ 25 h 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8" h="25">
                  <a:moveTo>
                    <a:pt x="0" y="25"/>
                  </a:moveTo>
                  <a:lnTo>
                    <a:pt x="2" y="25"/>
                  </a:lnTo>
                  <a:lnTo>
                    <a:pt x="3" y="23"/>
                  </a:lnTo>
                  <a:lnTo>
                    <a:pt x="6" y="22"/>
                  </a:lnTo>
                  <a:lnTo>
                    <a:pt x="7" y="21"/>
                  </a:lnTo>
                  <a:lnTo>
                    <a:pt x="10" y="21"/>
                  </a:lnTo>
                  <a:lnTo>
                    <a:pt x="11" y="21"/>
                  </a:lnTo>
                  <a:lnTo>
                    <a:pt x="13" y="22"/>
                  </a:lnTo>
                  <a:lnTo>
                    <a:pt x="14" y="21"/>
                  </a:lnTo>
                  <a:lnTo>
                    <a:pt x="14" y="19"/>
                  </a:lnTo>
                  <a:lnTo>
                    <a:pt x="13" y="16"/>
                  </a:lnTo>
                  <a:lnTo>
                    <a:pt x="12" y="16"/>
                  </a:lnTo>
                  <a:lnTo>
                    <a:pt x="12" y="13"/>
                  </a:lnTo>
                  <a:lnTo>
                    <a:pt x="12" y="12"/>
                  </a:lnTo>
                  <a:lnTo>
                    <a:pt x="12" y="11"/>
                  </a:lnTo>
                  <a:lnTo>
                    <a:pt x="11" y="11"/>
                  </a:lnTo>
                  <a:lnTo>
                    <a:pt x="11" y="12"/>
                  </a:lnTo>
                  <a:lnTo>
                    <a:pt x="9" y="11"/>
                  </a:lnTo>
                  <a:lnTo>
                    <a:pt x="8" y="10"/>
                  </a:lnTo>
                  <a:lnTo>
                    <a:pt x="7" y="10"/>
                  </a:lnTo>
                  <a:lnTo>
                    <a:pt x="6" y="8"/>
                  </a:lnTo>
                  <a:lnTo>
                    <a:pt x="7" y="8"/>
                  </a:lnTo>
                  <a:lnTo>
                    <a:pt x="8" y="9"/>
                  </a:lnTo>
                  <a:lnTo>
                    <a:pt x="7" y="8"/>
                  </a:lnTo>
                  <a:lnTo>
                    <a:pt x="8" y="7"/>
                  </a:lnTo>
                  <a:lnTo>
                    <a:pt x="10" y="9"/>
                  </a:lnTo>
                  <a:lnTo>
                    <a:pt x="10" y="10"/>
                  </a:lnTo>
                  <a:lnTo>
                    <a:pt x="13" y="9"/>
                  </a:lnTo>
                  <a:lnTo>
                    <a:pt x="14" y="8"/>
                  </a:lnTo>
                  <a:lnTo>
                    <a:pt x="15" y="8"/>
                  </a:lnTo>
                  <a:lnTo>
                    <a:pt x="17" y="6"/>
                  </a:lnTo>
                  <a:lnTo>
                    <a:pt x="16" y="4"/>
                  </a:lnTo>
                  <a:lnTo>
                    <a:pt x="15" y="2"/>
                  </a:lnTo>
                  <a:lnTo>
                    <a:pt x="17" y="1"/>
                  </a:lnTo>
                  <a:lnTo>
                    <a:pt x="18" y="1"/>
                  </a:lnTo>
                  <a:lnTo>
                    <a:pt x="18" y="2"/>
                  </a:lnTo>
                  <a:lnTo>
                    <a:pt x="18" y="3"/>
                  </a:lnTo>
                  <a:lnTo>
                    <a:pt x="18" y="5"/>
                  </a:lnTo>
                  <a:lnTo>
                    <a:pt x="19" y="5"/>
                  </a:lnTo>
                  <a:lnTo>
                    <a:pt x="21" y="5"/>
                  </a:lnTo>
                  <a:lnTo>
                    <a:pt x="22" y="5"/>
                  </a:lnTo>
                  <a:lnTo>
                    <a:pt x="24" y="6"/>
                  </a:lnTo>
                  <a:lnTo>
                    <a:pt x="25" y="9"/>
                  </a:lnTo>
                  <a:lnTo>
                    <a:pt x="26" y="9"/>
                  </a:lnTo>
                  <a:lnTo>
                    <a:pt x="28" y="9"/>
                  </a:lnTo>
                  <a:lnTo>
                    <a:pt x="29" y="11"/>
                  </a:lnTo>
                  <a:lnTo>
                    <a:pt x="30" y="12"/>
                  </a:lnTo>
                  <a:lnTo>
                    <a:pt x="32" y="11"/>
                  </a:lnTo>
                  <a:lnTo>
                    <a:pt x="31" y="10"/>
                  </a:lnTo>
                  <a:lnTo>
                    <a:pt x="31" y="9"/>
                  </a:lnTo>
                  <a:lnTo>
                    <a:pt x="33" y="7"/>
                  </a:lnTo>
                  <a:lnTo>
                    <a:pt x="32" y="6"/>
                  </a:lnTo>
                  <a:lnTo>
                    <a:pt x="33" y="5"/>
                  </a:lnTo>
                  <a:lnTo>
                    <a:pt x="36" y="5"/>
                  </a:lnTo>
                  <a:lnTo>
                    <a:pt x="36" y="4"/>
                  </a:lnTo>
                  <a:lnTo>
                    <a:pt x="37" y="3"/>
                  </a:lnTo>
                  <a:lnTo>
                    <a:pt x="38" y="2"/>
                  </a:lnTo>
                  <a:lnTo>
                    <a:pt x="38" y="1"/>
                  </a:lnTo>
                  <a:lnTo>
                    <a:pt x="36" y="0"/>
                  </a:ln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5" name="Line 1611"/>
            <p:cNvSpPr>
              <a:spLocks noChangeShapeType="1"/>
            </p:cNvSpPr>
            <p:nvPr/>
          </p:nvSpPr>
          <p:spPr bwMode="auto">
            <a:xfrm>
              <a:off x="3799" y="1722"/>
              <a:ext cx="0" cy="0"/>
            </a:xfrm>
            <a:prstGeom prst="line">
              <a:avLst/>
            </a:pr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6" name="Freeform 1612"/>
            <p:cNvSpPr>
              <a:spLocks/>
            </p:cNvSpPr>
            <p:nvPr/>
          </p:nvSpPr>
          <p:spPr bwMode="auto">
            <a:xfrm>
              <a:off x="3799" y="1722"/>
              <a:ext cx="0" cy="0"/>
            </a:xfrm>
            <a:custGeom>
              <a:avLst/>
              <a:gdLst>
                <a:gd name="T0" fmla="*/ 0 60000 65536"/>
                <a:gd name="T1" fmla="*/ 0 60000 65536"/>
              </a:gdLst>
              <a:ahLst/>
              <a:cxnLst>
                <a:cxn ang="T0">
                  <a:pos x="0" y="0"/>
                </a:cxn>
                <a:cxn ang="T1">
                  <a:pos x="0" y="0"/>
                </a:cxn>
              </a:cxnLst>
              <a:rect l="0" t="0" r="0" b="0"/>
              <a:pathLst>
                <a:path>
                  <a:moveTo>
                    <a:pt x="0" y="0"/>
                  </a:moveTo>
                  <a:cubicBezTo>
                    <a:pt x="0" y="0"/>
                    <a:pt x="0" y="0"/>
                    <a:pt x="0" y="0"/>
                  </a:cubicBezTo>
                </a:path>
              </a:pathLst>
            </a:custGeom>
            <a:grpFill/>
            <a:ln w="0">
              <a:solidFill>
                <a:schemeClr val="bg1">
                  <a:lumMod val="75000"/>
                </a:schemeClr>
              </a:solidFill>
              <a:round/>
              <a:headEnd/>
              <a:tailEnd/>
            </a:ln>
            <a:extLst/>
          </p:spPr>
          <p:txBody>
            <a:bodyPr/>
            <a:lstStyle/>
            <a:p>
              <a:pPr>
                <a:defRPr/>
              </a:pPr>
              <a:endParaRPr lang="en-GB" dirty="0">
                <a:solidFill>
                  <a:srgbClr val="002776"/>
                </a:solidFill>
                <a:cs typeface="Arial" charset="0"/>
              </a:endParaRPr>
            </a:p>
          </p:txBody>
        </p:sp>
        <p:sp>
          <p:nvSpPr>
            <p:cNvPr id="1437" name="Rectangle 1613"/>
            <p:cNvSpPr>
              <a:spLocks noChangeArrowheads="1"/>
            </p:cNvSpPr>
            <p:nvPr/>
          </p:nvSpPr>
          <p:spPr bwMode="auto">
            <a:xfrm>
              <a:off x="3787" y="1710"/>
              <a:ext cx="24" cy="24"/>
            </a:xfrm>
            <a:prstGeom prst="rect">
              <a:avLst/>
            </a:prstGeom>
            <a:grpFill/>
            <a:ln w="9525">
              <a:solidFill>
                <a:schemeClr val="bg1">
                  <a:lumMod val="75000"/>
                </a:schemeClr>
              </a:solidFill>
              <a:miter lim="800000"/>
              <a:headEnd/>
              <a:tailEnd/>
            </a:ln>
          </p:spPr>
          <p:txBody>
            <a:bodyPr/>
            <a:lstStyle>
              <a:lvl1pPr eaLnBrk="0" hangingPunct="0">
                <a:spcAft>
                  <a:spcPts val="300"/>
                </a:spcAft>
                <a:buFont typeface="Arial" charset="0"/>
                <a:defRPr sz="2000">
                  <a:solidFill>
                    <a:schemeClr val="tx2"/>
                  </a:solidFill>
                  <a:latin typeface="Arial" charset="0"/>
                </a:defRPr>
              </a:lvl1pPr>
              <a:lvl2pPr marL="742950" indent="-285750" eaLnBrk="0" hangingPunct="0">
                <a:spcAft>
                  <a:spcPts val="300"/>
                </a:spcAft>
                <a:buChar char="•"/>
                <a:defRPr sz="2000">
                  <a:solidFill>
                    <a:schemeClr val="tx2"/>
                  </a:solidFill>
                  <a:latin typeface="Arial" charset="0"/>
                </a:defRPr>
              </a:lvl2pPr>
              <a:lvl3pPr marL="1143000" indent="-228600" eaLnBrk="0" hangingPunct="0">
                <a:spcAft>
                  <a:spcPts val="300"/>
                </a:spcAft>
                <a:buFont typeface="Arial" charset="0"/>
                <a:buChar char="‒"/>
                <a:defRPr sz="2000">
                  <a:solidFill>
                    <a:schemeClr val="tx2"/>
                  </a:solidFill>
                  <a:latin typeface="Arial" charset="0"/>
                </a:defRPr>
              </a:lvl3pPr>
              <a:lvl4pPr marL="1600200" indent="-228600" eaLnBrk="0" hangingPunct="0">
                <a:spcAft>
                  <a:spcPts val="600"/>
                </a:spcAft>
                <a:buChar char="•"/>
                <a:defRPr>
                  <a:solidFill>
                    <a:schemeClr val="tx2"/>
                  </a:solidFill>
                  <a:latin typeface="Arial" charset="0"/>
                </a:defRPr>
              </a:lvl4pPr>
              <a:lvl5pPr marL="2057400" indent="-228600" eaLnBrk="0" hangingPunct="0">
                <a:spcAft>
                  <a:spcPts val="600"/>
                </a:spcAft>
                <a:buFont typeface="Arial" charset="0"/>
                <a:buChar char="‒"/>
                <a:defRPr>
                  <a:solidFill>
                    <a:schemeClr val="tx2"/>
                  </a:solidFill>
                  <a:latin typeface="Arial" charset="0"/>
                </a:defRPr>
              </a:lvl5pPr>
              <a:lvl6pPr marL="2514600" indent="-228600" eaLnBrk="0" fontAlgn="base" hangingPunct="0">
                <a:spcBef>
                  <a:spcPct val="0"/>
                </a:spcBef>
                <a:spcAft>
                  <a:spcPts val="600"/>
                </a:spcAft>
                <a:buFont typeface="Arial" charset="0"/>
                <a:buChar char="‒"/>
                <a:defRPr>
                  <a:solidFill>
                    <a:schemeClr val="tx2"/>
                  </a:solidFill>
                  <a:latin typeface="Arial" charset="0"/>
                </a:defRPr>
              </a:lvl6pPr>
              <a:lvl7pPr marL="2971800" indent="-228600" eaLnBrk="0" fontAlgn="base" hangingPunct="0">
                <a:spcBef>
                  <a:spcPct val="0"/>
                </a:spcBef>
                <a:spcAft>
                  <a:spcPts val="600"/>
                </a:spcAft>
                <a:buFont typeface="Arial" charset="0"/>
                <a:buChar char="‒"/>
                <a:defRPr>
                  <a:solidFill>
                    <a:schemeClr val="tx2"/>
                  </a:solidFill>
                  <a:latin typeface="Arial" charset="0"/>
                </a:defRPr>
              </a:lvl7pPr>
              <a:lvl8pPr marL="3429000" indent="-228600" eaLnBrk="0" fontAlgn="base" hangingPunct="0">
                <a:spcBef>
                  <a:spcPct val="0"/>
                </a:spcBef>
                <a:spcAft>
                  <a:spcPts val="600"/>
                </a:spcAft>
                <a:buFont typeface="Arial" charset="0"/>
                <a:buChar char="‒"/>
                <a:defRPr>
                  <a:solidFill>
                    <a:schemeClr val="tx2"/>
                  </a:solidFill>
                  <a:latin typeface="Arial" charset="0"/>
                </a:defRPr>
              </a:lvl8pPr>
              <a:lvl9pPr marL="3886200" indent="-228600" eaLnBrk="0" fontAlgn="base" hangingPunct="0">
                <a:spcBef>
                  <a:spcPct val="0"/>
                </a:spcBef>
                <a:spcAft>
                  <a:spcPts val="600"/>
                </a:spcAft>
                <a:buFont typeface="Arial" charset="0"/>
                <a:buChar char="‒"/>
                <a:defRPr>
                  <a:solidFill>
                    <a:schemeClr val="tx2"/>
                  </a:solidFill>
                  <a:latin typeface="Arial" charset="0"/>
                </a:defRPr>
              </a:lvl9pPr>
            </a:lstStyle>
            <a:p>
              <a:pPr eaLnBrk="1" hangingPunct="1">
                <a:spcAft>
                  <a:spcPct val="0"/>
                </a:spcAft>
                <a:buFontTx/>
                <a:buNone/>
                <a:defRPr/>
              </a:pPr>
              <a:endParaRPr lang="en-GB" altLang="es-ES" dirty="0" smtClean="0">
                <a:solidFill>
                  <a:srgbClr val="002776"/>
                </a:solidFill>
                <a:cs typeface="Arial" charset="0"/>
              </a:endParaRPr>
            </a:p>
          </p:txBody>
        </p:sp>
      </p:grpSp>
      <p:grpSp>
        <p:nvGrpSpPr>
          <p:cNvPr id="1438" name="Group 1437"/>
          <p:cNvGrpSpPr/>
          <p:nvPr/>
        </p:nvGrpSpPr>
        <p:grpSpPr>
          <a:xfrm>
            <a:off x="5097463" y="1213519"/>
            <a:ext cx="4461727" cy="195759"/>
            <a:chOff x="4693647" y="991860"/>
            <a:chExt cx="4018553" cy="195759"/>
          </a:xfrm>
        </p:grpSpPr>
        <p:cxnSp>
          <p:nvCxnSpPr>
            <p:cNvPr id="1439"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40" name="TxtBox:83/125"/>
            <p:cNvSpPr/>
            <p:nvPr/>
          </p:nvSpPr>
          <p:spPr bwMode="auto">
            <a:xfrm>
              <a:off x="5304046" y="991860"/>
              <a:ext cx="2797757"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Criterios de selección de mercados</a:t>
              </a:r>
              <a:endParaRPr lang="es-ES" sz="1200" b="1" dirty="0">
                <a:solidFill>
                  <a:srgbClr val="002776"/>
                </a:solidFill>
              </a:endParaRPr>
            </a:p>
          </p:txBody>
        </p:sp>
      </p:grpSp>
      <p:sp>
        <p:nvSpPr>
          <p:cNvPr id="1449" name="TxtBox:83/125"/>
          <p:cNvSpPr/>
          <p:nvPr/>
        </p:nvSpPr>
        <p:spPr bwMode="auto">
          <a:xfrm>
            <a:off x="383618" y="2527052"/>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EEUU</a:t>
            </a:r>
            <a:endParaRPr lang="es-ES" sz="1200" b="1" dirty="0">
              <a:solidFill>
                <a:srgbClr val="002060"/>
              </a:solidFill>
            </a:endParaRPr>
          </a:p>
        </p:txBody>
      </p:sp>
      <p:pic>
        <p:nvPicPr>
          <p:cNvPr id="1450" name="Picture 1449"/>
          <p:cNvPicPr>
            <a:picLocks noChangeAspect="1"/>
          </p:cNvPicPr>
          <p:nvPr/>
        </p:nvPicPr>
        <p:blipFill rotWithShape="1">
          <a:blip r:embed="rId3" cstate="print">
            <a:duotone>
              <a:schemeClr val="bg2">
                <a:shade val="45000"/>
                <a:satMod val="135000"/>
              </a:schemeClr>
              <a:prstClr val="white"/>
            </a:duotone>
            <a:extLst>
              <a:ext uri="{28A0092B-C50C-407E-A947-70E740481C1C}">
                <a14:useLocalDpi xmlns:a14="http://schemas.microsoft.com/office/drawing/2010/main" val="0"/>
              </a:ext>
            </a:extLst>
          </a:blip>
          <a:srcRect/>
          <a:stretch/>
        </p:blipFill>
        <p:spPr>
          <a:xfrm>
            <a:off x="1572282" y="4579173"/>
            <a:ext cx="1940557" cy="2018179"/>
          </a:xfrm>
          <a:prstGeom prst="rect">
            <a:avLst/>
          </a:prstGeom>
        </p:spPr>
      </p:pic>
      <p:grpSp>
        <p:nvGrpSpPr>
          <p:cNvPr id="1444" name="Grupo 1443"/>
          <p:cNvGrpSpPr/>
          <p:nvPr/>
        </p:nvGrpSpPr>
        <p:grpSpPr>
          <a:xfrm>
            <a:off x="2144704" y="5970859"/>
            <a:ext cx="814280" cy="195759"/>
            <a:chOff x="2144704" y="5898132"/>
            <a:chExt cx="814280" cy="195759"/>
          </a:xfrm>
        </p:grpSpPr>
        <p:sp>
          <p:nvSpPr>
            <p:cNvPr id="1451" name="TxtBox:83/125"/>
            <p:cNvSpPr/>
            <p:nvPr/>
          </p:nvSpPr>
          <p:spPr bwMode="auto">
            <a:xfrm>
              <a:off x="2288704" y="5898132"/>
              <a:ext cx="670280" cy="19575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A1DE"/>
                  </a:solidFill>
                </a:rPr>
                <a:t>Cuenca</a:t>
              </a:r>
              <a:endParaRPr lang="es-ES" sz="1200" b="1" dirty="0">
                <a:solidFill>
                  <a:srgbClr val="00A1DE"/>
                </a:solidFill>
              </a:endParaRPr>
            </a:p>
          </p:txBody>
        </p:sp>
        <p:sp>
          <p:nvSpPr>
            <p:cNvPr id="1453" name="Oval 1452"/>
            <p:cNvSpPr/>
            <p:nvPr/>
          </p:nvSpPr>
          <p:spPr>
            <a:xfrm>
              <a:off x="2144704" y="5902349"/>
              <a:ext cx="144000" cy="144000"/>
            </a:xfrm>
            <a:prstGeom prst="ellipse">
              <a:avLst/>
            </a:prstGeom>
            <a:solidFill>
              <a:schemeClr val="tx2">
                <a:lumMod val="60000"/>
                <a:lumOff val="4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grpSp>
      <p:sp>
        <p:nvSpPr>
          <p:cNvPr id="1454"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1461" name="TxtBox:83/125"/>
          <p:cNvSpPr/>
          <p:nvPr/>
        </p:nvSpPr>
        <p:spPr bwMode="auto">
          <a:xfrm>
            <a:off x="379498" y="2278803"/>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CA</a:t>
            </a:r>
            <a:endParaRPr lang="es-ES" sz="1200" b="1" dirty="0">
              <a:solidFill>
                <a:srgbClr val="002060"/>
              </a:solidFill>
            </a:endParaRPr>
          </a:p>
        </p:txBody>
      </p:sp>
      <p:sp>
        <p:nvSpPr>
          <p:cNvPr id="1462" name="TxtBox:83/125"/>
          <p:cNvSpPr/>
          <p:nvPr/>
        </p:nvSpPr>
        <p:spPr bwMode="auto">
          <a:xfrm>
            <a:off x="711427" y="2827062"/>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MX</a:t>
            </a:r>
            <a:endParaRPr lang="es-ES" sz="1200" b="1" dirty="0">
              <a:solidFill>
                <a:srgbClr val="002060"/>
              </a:solidFill>
            </a:endParaRPr>
          </a:p>
        </p:txBody>
      </p:sp>
      <p:sp>
        <p:nvSpPr>
          <p:cNvPr id="1463" name="TxtBox:83/125"/>
          <p:cNvSpPr/>
          <p:nvPr/>
        </p:nvSpPr>
        <p:spPr bwMode="auto">
          <a:xfrm>
            <a:off x="1064568" y="3050846"/>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CO</a:t>
            </a:r>
            <a:endParaRPr lang="es-ES" sz="1200" b="1" dirty="0">
              <a:solidFill>
                <a:srgbClr val="002060"/>
              </a:solidFill>
            </a:endParaRPr>
          </a:p>
        </p:txBody>
      </p:sp>
      <p:sp>
        <p:nvSpPr>
          <p:cNvPr id="1464" name="TxtBox:83/125"/>
          <p:cNvSpPr/>
          <p:nvPr/>
        </p:nvSpPr>
        <p:spPr bwMode="auto">
          <a:xfrm>
            <a:off x="1968221" y="3382099"/>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BR</a:t>
            </a:r>
            <a:endParaRPr lang="es-ES" sz="1200" b="1" dirty="0">
              <a:solidFill>
                <a:srgbClr val="002060"/>
              </a:solidFill>
            </a:endParaRPr>
          </a:p>
        </p:txBody>
      </p:sp>
      <p:sp>
        <p:nvSpPr>
          <p:cNvPr id="1465" name="TxtBox:83/125"/>
          <p:cNvSpPr/>
          <p:nvPr/>
        </p:nvSpPr>
        <p:spPr bwMode="auto">
          <a:xfrm>
            <a:off x="1782020" y="3676442"/>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AR</a:t>
            </a:r>
            <a:endParaRPr lang="es-ES" sz="1200" b="1" dirty="0">
              <a:solidFill>
                <a:srgbClr val="002060"/>
              </a:solidFill>
            </a:endParaRPr>
          </a:p>
        </p:txBody>
      </p:sp>
      <p:sp>
        <p:nvSpPr>
          <p:cNvPr id="1466" name="TxtBox:83/125"/>
          <p:cNvSpPr/>
          <p:nvPr/>
        </p:nvSpPr>
        <p:spPr bwMode="auto">
          <a:xfrm>
            <a:off x="2144704" y="2087082"/>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UK</a:t>
            </a:r>
            <a:endParaRPr lang="es-ES" sz="1200" b="1" dirty="0">
              <a:solidFill>
                <a:srgbClr val="002060"/>
              </a:solidFill>
            </a:endParaRPr>
          </a:p>
        </p:txBody>
      </p:sp>
      <p:sp>
        <p:nvSpPr>
          <p:cNvPr id="1467" name="TxtBox:83/125"/>
          <p:cNvSpPr/>
          <p:nvPr/>
        </p:nvSpPr>
        <p:spPr bwMode="auto">
          <a:xfrm>
            <a:off x="1989655" y="2570323"/>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ES</a:t>
            </a:r>
            <a:endParaRPr lang="es-ES" sz="1200" b="1" dirty="0">
              <a:solidFill>
                <a:srgbClr val="002060"/>
              </a:solidFill>
            </a:endParaRPr>
          </a:p>
        </p:txBody>
      </p:sp>
      <p:sp>
        <p:nvSpPr>
          <p:cNvPr id="1468" name="TxtBox:83/125"/>
          <p:cNvSpPr/>
          <p:nvPr/>
        </p:nvSpPr>
        <p:spPr bwMode="auto">
          <a:xfrm>
            <a:off x="2542560" y="2141931"/>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2060"/>
                </a:solidFill>
              </a:rPr>
              <a:t>AL</a:t>
            </a:r>
            <a:endParaRPr lang="es-ES" sz="1200" b="1" dirty="0">
              <a:solidFill>
                <a:srgbClr val="002060"/>
              </a:solidFill>
            </a:endParaRPr>
          </a:p>
        </p:txBody>
      </p:sp>
      <p:sp>
        <p:nvSpPr>
          <p:cNvPr id="1469" name="TxtBox:83/125"/>
          <p:cNvSpPr/>
          <p:nvPr/>
        </p:nvSpPr>
        <p:spPr bwMode="auto">
          <a:xfrm>
            <a:off x="4664968" y="3700825"/>
            <a:ext cx="598098" cy="18190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A1DE"/>
                </a:solidFill>
              </a:rPr>
              <a:t>NZ</a:t>
            </a:r>
            <a:endParaRPr lang="es-ES" sz="1200" b="1" dirty="0">
              <a:solidFill>
                <a:srgbClr val="00A1DE"/>
              </a:solidFill>
            </a:endParaRPr>
          </a:p>
        </p:txBody>
      </p:sp>
      <p:grpSp>
        <p:nvGrpSpPr>
          <p:cNvPr id="1470" name="Grupo 1469"/>
          <p:cNvGrpSpPr/>
          <p:nvPr/>
        </p:nvGrpSpPr>
        <p:grpSpPr>
          <a:xfrm>
            <a:off x="1835944" y="5694958"/>
            <a:ext cx="1048650" cy="195759"/>
            <a:chOff x="2144704" y="5847150"/>
            <a:chExt cx="685943" cy="195759"/>
          </a:xfrm>
        </p:grpSpPr>
        <p:sp>
          <p:nvSpPr>
            <p:cNvPr id="1471" name="TxtBox:83/125"/>
            <p:cNvSpPr/>
            <p:nvPr/>
          </p:nvSpPr>
          <p:spPr bwMode="auto">
            <a:xfrm>
              <a:off x="2160367" y="5847150"/>
              <a:ext cx="670280" cy="19575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A1DE"/>
                  </a:solidFill>
                </a:rPr>
                <a:t>Guayaquil</a:t>
              </a:r>
              <a:endParaRPr lang="es-ES" sz="1200" b="1" dirty="0">
                <a:solidFill>
                  <a:srgbClr val="00A1DE"/>
                </a:solidFill>
              </a:endParaRPr>
            </a:p>
          </p:txBody>
        </p:sp>
        <p:sp>
          <p:nvSpPr>
            <p:cNvPr id="1472" name="Oval 1452"/>
            <p:cNvSpPr/>
            <p:nvPr/>
          </p:nvSpPr>
          <p:spPr>
            <a:xfrm>
              <a:off x="2144704" y="5902349"/>
              <a:ext cx="100545" cy="127834"/>
            </a:xfrm>
            <a:prstGeom prst="ellipse">
              <a:avLst/>
            </a:prstGeom>
            <a:solidFill>
              <a:schemeClr val="tx2">
                <a:lumMod val="60000"/>
                <a:lumOff val="4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grpSp>
      <p:grpSp>
        <p:nvGrpSpPr>
          <p:cNvPr id="1473" name="Grupo 1472"/>
          <p:cNvGrpSpPr/>
          <p:nvPr/>
        </p:nvGrpSpPr>
        <p:grpSpPr>
          <a:xfrm>
            <a:off x="2373891" y="4991901"/>
            <a:ext cx="737822" cy="195759"/>
            <a:chOff x="2144704" y="5876905"/>
            <a:chExt cx="737822" cy="195759"/>
          </a:xfrm>
        </p:grpSpPr>
        <p:sp>
          <p:nvSpPr>
            <p:cNvPr id="1474" name="TxtBox:83/125"/>
            <p:cNvSpPr/>
            <p:nvPr/>
          </p:nvSpPr>
          <p:spPr bwMode="auto">
            <a:xfrm>
              <a:off x="2212246" y="5876905"/>
              <a:ext cx="670280" cy="19575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A1DE"/>
                  </a:solidFill>
                </a:rPr>
                <a:t>Ibarra</a:t>
              </a:r>
              <a:endParaRPr lang="es-ES" sz="1200" b="1" dirty="0">
                <a:solidFill>
                  <a:srgbClr val="00A1DE"/>
                </a:solidFill>
              </a:endParaRPr>
            </a:p>
          </p:txBody>
        </p:sp>
        <p:sp>
          <p:nvSpPr>
            <p:cNvPr id="1475" name="Oval 1452"/>
            <p:cNvSpPr/>
            <p:nvPr/>
          </p:nvSpPr>
          <p:spPr>
            <a:xfrm>
              <a:off x="2144704" y="5902349"/>
              <a:ext cx="144000" cy="144000"/>
            </a:xfrm>
            <a:prstGeom prst="ellipse">
              <a:avLst/>
            </a:prstGeom>
            <a:solidFill>
              <a:schemeClr val="tx2">
                <a:lumMod val="60000"/>
                <a:lumOff val="4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grpSp>
      <p:grpSp>
        <p:nvGrpSpPr>
          <p:cNvPr id="1445" name="Group 1444"/>
          <p:cNvGrpSpPr/>
          <p:nvPr/>
        </p:nvGrpSpPr>
        <p:grpSpPr>
          <a:xfrm>
            <a:off x="2286420" y="3876219"/>
            <a:ext cx="2878267" cy="584773"/>
            <a:chOff x="2648420" y="3656985"/>
            <a:chExt cx="2878267" cy="584773"/>
          </a:xfrm>
        </p:grpSpPr>
        <p:grpSp>
          <p:nvGrpSpPr>
            <p:cNvPr id="1442" name="Grupo 1441"/>
            <p:cNvGrpSpPr/>
            <p:nvPr/>
          </p:nvGrpSpPr>
          <p:grpSpPr>
            <a:xfrm>
              <a:off x="2654729" y="3656985"/>
              <a:ext cx="2871958" cy="584773"/>
              <a:chOff x="2715170" y="3627713"/>
              <a:chExt cx="2871958" cy="669790"/>
            </a:xfrm>
          </p:grpSpPr>
          <p:sp>
            <p:nvSpPr>
              <p:cNvPr id="2" name="CuadroTexto 1"/>
              <p:cNvSpPr txBox="1"/>
              <p:nvPr/>
            </p:nvSpPr>
            <p:spPr>
              <a:xfrm>
                <a:off x="2864286" y="3627713"/>
                <a:ext cx="2722842" cy="669790"/>
              </a:xfrm>
              <a:prstGeom prst="rect">
                <a:avLst/>
              </a:prstGeom>
              <a:noFill/>
            </p:spPr>
            <p:txBody>
              <a:bodyPr wrap="square" rtlCol="0">
                <a:spAutoFit/>
              </a:bodyPr>
              <a:lstStyle/>
              <a:p>
                <a:pPr>
                  <a:spcAft>
                    <a:spcPts val="600"/>
                  </a:spcAft>
                </a:pPr>
                <a:r>
                  <a:rPr lang="es-ES" sz="900" dirty="0" smtClean="0">
                    <a:solidFill>
                      <a:srgbClr val="002776"/>
                    </a:solidFill>
                  </a:rPr>
                  <a:t>Mercados Clave: con inversión asociada  </a:t>
                </a:r>
              </a:p>
              <a:p>
                <a:pPr>
                  <a:spcAft>
                    <a:spcPts val="600"/>
                  </a:spcAft>
                </a:pPr>
                <a:r>
                  <a:rPr lang="es-ES" sz="900" dirty="0" smtClean="0">
                    <a:solidFill>
                      <a:srgbClr val="002776"/>
                    </a:solidFill>
                  </a:rPr>
                  <a:t>Mercados de Exploración: con potencial identificado</a:t>
                </a:r>
                <a:endParaRPr lang="es-ES" sz="900" dirty="0">
                  <a:solidFill>
                    <a:srgbClr val="002776"/>
                  </a:solidFill>
                </a:endParaRPr>
              </a:p>
            </p:txBody>
          </p:sp>
          <p:sp>
            <p:nvSpPr>
              <p:cNvPr id="1441" name="Elipse 1440"/>
              <p:cNvSpPr/>
              <p:nvPr/>
            </p:nvSpPr>
            <p:spPr>
              <a:xfrm>
                <a:off x="2715170" y="3721071"/>
                <a:ext cx="184011" cy="113440"/>
              </a:xfrm>
              <a:prstGeom prst="ellipse">
                <a:avLst/>
              </a:prstGeom>
              <a:solidFill>
                <a:srgbClr val="629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C">
                  <a:solidFill>
                    <a:srgbClr val="FFFFFF"/>
                  </a:solidFill>
                </a:endParaRPr>
              </a:p>
            </p:txBody>
          </p:sp>
        </p:grpSp>
        <p:sp>
          <p:nvSpPr>
            <p:cNvPr id="1476" name="Elipse 1475"/>
            <p:cNvSpPr/>
            <p:nvPr/>
          </p:nvSpPr>
          <p:spPr>
            <a:xfrm>
              <a:off x="2648420" y="4013219"/>
              <a:ext cx="184011" cy="99041"/>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grpSp>
        <p:nvGrpSpPr>
          <p:cNvPr id="1477" name="Grupo 1476"/>
          <p:cNvGrpSpPr/>
          <p:nvPr/>
        </p:nvGrpSpPr>
        <p:grpSpPr>
          <a:xfrm>
            <a:off x="2443753" y="5228934"/>
            <a:ext cx="737822" cy="195759"/>
            <a:chOff x="2144704" y="5876905"/>
            <a:chExt cx="737822" cy="195759"/>
          </a:xfrm>
        </p:grpSpPr>
        <p:sp>
          <p:nvSpPr>
            <p:cNvPr id="1478" name="TxtBox:83/125"/>
            <p:cNvSpPr/>
            <p:nvPr/>
          </p:nvSpPr>
          <p:spPr bwMode="auto">
            <a:xfrm>
              <a:off x="2212246" y="5876905"/>
              <a:ext cx="670280" cy="195759"/>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200" b="1" dirty="0" smtClean="0">
                  <a:solidFill>
                    <a:srgbClr val="00A1DE"/>
                  </a:solidFill>
                </a:rPr>
                <a:t>Ambato</a:t>
              </a:r>
              <a:endParaRPr lang="es-ES" sz="1200" b="1" dirty="0">
                <a:solidFill>
                  <a:srgbClr val="00A1DE"/>
                </a:solidFill>
              </a:endParaRPr>
            </a:p>
          </p:txBody>
        </p:sp>
        <p:sp>
          <p:nvSpPr>
            <p:cNvPr id="1479" name="Oval 1452"/>
            <p:cNvSpPr/>
            <p:nvPr/>
          </p:nvSpPr>
          <p:spPr>
            <a:xfrm>
              <a:off x="2144704" y="5902349"/>
              <a:ext cx="144000" cy="144000"/>
            </a:xfrm>
            <a:prstGeom prst="ellipse">
              <a:avLst/>
            </a:prstGeom>
            <a:solidFill>
              <a:schemeClr val="tx2">
                <a:lumMod val="60000"/>
                <a:lumOff val="4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grpSp>
      <p:graphicFrame>
        <p:nvGraphicFramePr>
          <p:cNvPr id="1490" name="Tabla 1489"/>
          <p:cNvGraphicFramePr>
            <a:graphicFrameLocks noGrp="1"/>
          </p:cNvGraphicFramePr>
          <p:nvPr>
            <p:extLst/>
          </p:nvPr>
        </p:nvGraphicFramePr>
        <p:xfrm>
          <a:off x="5164687" y="1474653"/>
          <a:ext cx="4396826" cy="5049984"/>
        </p:xfrm>
        <a:graphic>
          <a:graphicData uri="http://schemas.openxmlformats.org/drawingml/2006/table">
            <a:tbl>
              <a:tblPr>
                <a:tableStyleId>{5C22544A-7EE6-4342-B048-85BDC9FD1C3A}</a:tableStyleId>
              </a:tblPr>
              <a:tblGrid>
                <a:gridCol w="1222306"/>
                <a:gridCol w="2061613"/>
                <a:gridCol w="1112907"/>
              </a:tblGrid>
              <a:tr h="354144">
                <a:tc>
                  <a:txBody>
                    <a:bodyPr/>
                    <a:lstStyle/>
                    <a:p>
                      <a:pPr algn="ctr" fontAlgn="b"/>
                      <a:r>
                        <a:rPr lang="es-ES" sz="1100" b="1" u="none" strike="noStrike" dirty="0" smtClean="0">
                          <a:solidFill>
                            <a:schemeClr val="bg1"/>
                          </a:solidFill>
                          <a:effectLst/>
                        </a:rPr>
                        <a:t>FACTORES</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1100" b="1" u="none" strike="noStrike" dirty="0" smtClean="0">
                          <a:solidFill>
                            <a:schemeClr val="bg1"/>
                          </a:solidFill>
                          <a:effectLst/>
                        </a:rPr>
                        <a:t>RANGOS</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1100" b="1" i="0" u="none" strike="noStrike" dirty="0" smtClean="0">
                          <a:solidFill>
                            <a:schemeClr val="bg1"/>
                          </a:solidFill>
                          <a:effectLst/>
                          <a:latin typeface="+mn-lt"/>
                        </a:rPr>
                        <a:t>Nivel</a:t>
                      </a:r>
                      <a:r>
                        <a:rPr lang="es-ES" sz="1100" b="1" i="0" u="none" strike="noStrike" baseline="0" dirty="0" smtClean="0">
                          <a:solidFill>
                            <a:schemeClr val="bg1"/>
                          </a:solidFill>
                          <a:effectLst/>
                          <a:latin typeface="+mn-lt"/>
                        </a:rPr>
                        <a:t> de Importancia</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r>
              <a:tr h="195660">
                <a:tc rowSpan="3">
                  <a:txBody>
                    <a:bodyPr/>
                    <a:lstStyle/>
                    <a:p>
                      <a:pPr algn="ctr" fontAlgn="ctr"/>
                      <a:r>
                        <a:rPr lang="es-ES" sz="1100" b="1" u="none" strike="noStrike" dirty="0" smtClean="0">
                          <a:solidFill>
                            <a:schemeClr val="bg1"/>
                          </a:solidFill>
                          <a:effectLst/>
                        </a:rPr>
                        <a:t>Estadía en Quito</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11 días y más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6- 10 días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1- 5 días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195660">
                <a:tc rowSpan="3">
                  <a:txBody>
                    <a:bodyPr/>
                    <a:lstStyle/>
                    <a:p>
                      <a:pPr algn="ctr" fontAlgn="ctr"/>
                      <a:r>
                        <a:rPr lang="es-ES" sz="1100" b="1" u="none" strike="noStrike" dirty="0" smtClean="0">
                          <a:solidFill>
                            <a:schemeClr val="bg1"/>
                          </a:solidFill>
                          <a:effectLst/>
                        </a:rPr>
                        <a:t>Gasto promedio Quito</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$ 601 y +</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 $301-$600</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 $0 - $300</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95660">
                <a:tc rowSpan="3">
                  <a:txBody>
                    <a:bodyPr/>
                    <a:lstStyle/>
                    <a:p>
                      <a:pPr algn="ctr" fontAlgn="ctr"/>
                      <a:r>
                        <a:rPr lang="es-ES" sz="1100" b="1" u="none" strike="noStrike" dirty="0" smtClean="0">
                          <a:solidFill>
                            <a:schemeClr val="bg1"/>
                          </a:solidFill>
                          <a:effectLst/>
                        </a:rPr>
                        <a:t>Idioma</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Español</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Inglés/ francés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Alemán/ portugués/ holandés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195660">
                <a:tc rowSpan="3">
                  <a:txBody>
                    <a:bodyPr/>
                    <a:lstStyle/>
                    <a:p>
                      <a:pPr algn="ctr" fontAlgn="ctr"/>
                      <a:r>
                        <a:rPr lang="es-ES" sz="1100" b="1" u="none" strike="noStrike" dirty="0" smtClean="0">
                          <a:solidFill>
                            <a:schemeClr val="bg1"/>
                          </a:solidFill>
                          <a:effectLst/>
                        </a:rPr>
                        <a:t>Conectividad</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 + 50 VS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 49 - 5 VS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Sin vuelos directos</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95660">
                <a:tc rowSpan="3">
                  <a:txBody>
                    <a:bodyPr/>
                    <a:lstStyle/>
                    <a:p>
                      <a:pPr algn="ctr" fontAlgn="ctr"/>
                      <a:r>
                        <a:rPr lang="es-ES" sz="1100" b="1" u="none" strike="noStrike" dirty="0" smtClean="0">
                          <a:solidFill>
                            <a:schemeClr val="bg1"/>
                          </a:solidFill>
                          <a:effectLst/>
                        </a:rPr>
                        <a:t>Número de habitantes</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100.000.000 y +</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30.000.000 - 99.999.999</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0- 29.999.999</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195660">
                <a:tc rowSpan="3">
                  <a:txBody>
                    <a:bodyPr/>
                    <a:lstStyle/>
                    <a:p>
                      <a:pPr algn="ctr" fontAlgn="ctr"/>
                      <a:r>
                        <a:rPr lang="es-ES" sz="1100" b="1" u="none" strike="noStrike" dirty="0" smtClean="0">
                          <a:solidFill>
                            <a:schemeClr val="bg1"/>
                          </a:solidFill>
                          <a:effectLst/>
                        </a:rPr>
                        <a:t>Ingreso medio del país</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$ 40.000 y +</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$ 39.999 - 20.000</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$ 19.999 y -</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r h="195660">
                <a:tc rowSpan="3">
                  <a:txBody>
                    <a:bodyPr/>
                    <a:lstStyle/>
                    <a:p>
                      <a:pPr algn="ctr" fontAlgn="ctr"/>
                      <a:r>
                        <a:rPr lang="es-ES" sz="1100" b="1" u="none" strike="noStrike" dirty="0" smtClean="0">
                          <a:solidFill>
                            <a:schemeClr val="bg1"/>
                          </a:solidFill>
                          <a:effectLst/>
                        </a:rPr>
                        <a:t>Prioridad por Mercado</a:t>
                      </a:r>
                      <a:br>
                        <a:rPr lang="es-ES" sz="1100" b="1" u="none" strike="noStrike" dirty="0" smtClean="0">
                          <a:solidFill>
                            <a:schemeClr val="bg1"/>
                          </a:solidFill>
                          <a:effectLst/>
                        </a:rPr>
                      </a:br>
                      <a:r>
                        <a:rPr lang="es-ES" sz="1100" b="1" u="none" strike="noStrike" dirty="0" smtClean="0">
                          <a:solidFill>
                            <a:schemeClr val="bg1"/>
                          </a:solidFill>
                          <a:effectLst/>
                        </a:rPr>
                        <a:t>MINTUR</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Mercado Clave </a:t>
                      </a: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Mercado</a:t>
                      </a:r>
                      <a:r>
                        <a:rPr lang="es-ES" sz="1100" u="none" strike="noStrike" baseline="0" dirty="0" smtClean="0">
                          <a:effectLst/>
                        </a:rPr>
                        <a:t> de Consolidación</a:t>
                      </a: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Mercado de Oportunidad</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r h="195660">
                <a:tc rowSpan="3">
                  <a:txBody>
                    <a:bodyPr/>
                    <a:lstStyle/>
                    <a:p>
                      <a:pPr algn="ctr" fontAlgn="ctr"/>
                      <a:r>
                        <a:rPr lang="es-ES" sz="1100" b="1" u="none" strike="noStrike" dirty="0" smtClean="0">
                          <a:solidFill>
                            <a:schemeClr val="bg1"/>
                          </a:solidFill>
                          <a:effectLst/>
                        </a:rPr>
                        <a:t># de llegadas</a:t>
                      </a:r>
                      <a:r>
                        <a:rPr lang="es-ES" sz="1100" b="1" u="none" strike="noStrike" baseline="0" dirty="0" smtClean="0">
                          <a:solidFill>
                            <a:schemeClr val="bg1"/>
                          </a:solidFill>
                          <a:effectLst/>
                        </a:rPr>
                        <a:t> (turistas)</a:t>
                      </a:r>
                      <a:endParaRPr lang="es-ES" sz="1100" b="1" i="0" u="none" strike="noStrike" dirty="0">
                        <a:solidFill>
                          <a:schemeClr val="bg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l" fontAlgn="b"/>
                      <a:r>
                        <a:rPr lang="es-ES" sz="1100" u="none" strike="noStrike" dirty="0" smtClean="0">
                          <a:effectLst/>
                        </a:rPr>
                        <a:t>60.001 y +</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3</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r>
              <a:tr h="195660">
                <a:tc vMerge="1">
                  <a:txBody>
                    <a:bodyPr/>
                    <a:lstStyle/>
                    <a:p>
                      <a:endParaRPr lang="es-EC"/>
                    </a:p>
                  </a:txBody>
                  <a:tcPr/>
                </a:tc>
                <a:tc>
                  <a:txBody>
                    <a:bodyPr/>
                    <a:lstStyle/>
                    <a:p>
                      <a:pPr algn="l" fontAlgn="b"/>
                      <a:r>
                        <a:rPr lang="es-ES" sz="1100" u="none" strike="noStrike" dirty="0" smtClean="0">
                          <a:effectLst/>
                        </a:rPr>
                        <a:t>30.001- 60.000</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100" u="none" strike="noStrike" dirty="0" smtClean="0">
                          <a:effectLst/>
                        </a:rPr>
                        <a:t>2</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r>
              <a:tr h="195660">
                <a:tc vMerge="1">
                  <a:txBody>
                    <a:bodyPr/>
                    <a:lstStyle/>
                    <a:p>
                      <a:endParaRPr lang="es-EC"/>
                    </a:p>
                  </a:txBody>
                  <a:tcPr/>
                </a:tc>
                <a:tc>
                  <a:txBody>
                    <a:bodyPr/>
                    <a:lstStyle/>
                    <a:p>
                      <a:pPr algn="l" fontAlgn="b"/>
                      <a:r>
                        <a:rPr lang="es-ES" sz="1100" u="none" strike="noStrike" dirty="0" smtClean="0">
                          <a:effectLst/>
                        </a:rPr>
                        <a:t>1 – 30.000</a:t>
                      </a:r>
                      <a:endParaRPr lang="es-ES" sz="1100" b="0" i="0" u="none" strike="noStrike" dirty="0">
                        <a:solidFill>
                          <a:srgbClr val="000000"/>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100" u="none" strike="noStrike" dirty="0" smtClean="0">
                          <a:effectLst/>
                        </a:rPr>
                        <a:t>1</a:t>
                      </a:r>
                      <a:endParaRPr lang="es-ES" sz="1100" b="1" i="0" u="none" strike="noStrike" dirty="0">
                        <a:solidFill>
                          <a:srgbClr val="000000"/>
                        </a:solidFill>
                        <a:effectLst/>
                        <a:latin typeface="Calibri" panose="020F0502020204030204" pitchFamily="34" charset="0"/>
                      </a:endParaRPr>
                    </a:p>
                  </a:txBody>
                  <a:tcPr marL="9525" marR="9525" marT="9525" marB="0" anchor="ctr">
                    <a:lnL w="12700" cmpd="sng">
                      <a:noFill/>
                    </a:lnL>
                    <a:lnR w="12700" cmpd="sng">
                      <a:noFill/>
                    </a:lnR>
                    <a:lnT w="12700" cmpd="sng">
                      <a:noFill/>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43" name="Slide Number Placeholder 1442"/>
          <p:cNvSpPr>
            <a:spLocks noGrp="1"/>
          </p:cNvSpPr>
          <p:nvPr>
            <p:ph type="sldNum" sz="quarter" idx="10"/>
          </p:nvPr>
        </p:nvSpPr>
        <p:spPr/>
        <p:txBody>
          <a:bodyPr/>
          <a:lstStyle/>
          <a:p>
            <a:fld id="{20A7A354-C5FB-4D1E-BE75-5A939ED93F75}" type="slidenum">
              <a:rPr lang="es-ES" smtClean="0">
                <a:solidFill>
                  <a:srgbClr val="002776"/>
                </a:solidFill>
              </a:rPr>
              <a:pPr/>
              <a:t>395</a:t>
            </a:fld>
            <a:endParaRPr lang="es-ES" dirty="0">
              <a:solidFill>
                <a:srgbClr val="002776"/>
              </a:solidFill>
            </a:endParaRPr>
          </a:p>
        </p:txBody>
      </p:sp>
    </p:spTree>
    <p:extLst>
      <p:ext uri="{BB962C8B-B14F-4D97-AF65-F5344CB8AC3E}">
        <p14:creationId xmlns:p14="http://schemas.microsoft.com/office/powerpoint/2010/main" val="29249917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Mercados prioritarios para DMQ (situación actual)</a:t>
            </a:r>
            <a:endParaRPr lang="es-ES" sz="1400" i="1" dirty="0">
              <a:solidFill>
                <a:srgbClr val="00B0F0"/>
              </a:solidFill>
              <a:cs typeface="Arial" charset="0"/>
            </a:endParaRPr>
          </a:p>
        </p:txBody>
      </p:sp>
      <p:graphicFrame>
        <p:nvGraphicFramePr>
          <p:cNvPr id="3" name="Tabla 2"/>
          <p:cNvGraphicFramePr>
            <a:graphicFrameLocks noGrp="1"/>
          </p:cNvGraphicFramePr>
          <p:nvPr>
            <p:extLst/>
          </p:nvPr>
        </p:nvGraphicFramePr>
        <p:xfrm>
          <a:off x="293737" y="1631453"/>
          <a:ext cx="9360000" cy="4824439"/>
        </p:xfrm>
        <a:graphic>
          <a:graphicData uri="http://schemas.openxmlformats.org/drawingml/2006/table">
            <a:tbl>
              <a:tblPr>
                <a:tableStyleId>{5C22544A-7EE6-4342-B048-85BDC9FD1C3A}</a:tableStyleId>
              </a:tblPr>
              <a:tblGrid>
                <a:gridCol w="864000"/>
                <a:gridCol w="612000"/>
                <a:gridCol w="324000"/>
                <a:gridCol w="612000"/>
                <a:gridCol w="324000"/>
                <a:gridCol w="612000"/>
                <a:gridCol w="324000"/>
                <a:gridCol w="612000"/>
                <a:gridCol w="324000"/>
                <a:gridCol w="612000"/>
                <a:gridCol w="324000"/>
                <a:gridCol w="612000"/>
                <a:gridCol w="324000"/>
                <a:gridCol w="684000"/>
                <a:gridCol w="324000"/>
                <a:gridCol w="612000"/>
                <a:gridCol w="324000"/>
                <a:gridCol w="612000"/>
                <a:gridCol w="324000"/>
              </a:tblGrid>
              <a:tr h="278546">
                <a:tc>
                  <a:txBody>
                    <a:bodyPr/>
                    <a:lstStyle/>
                    <a:p>
                      <a:pPr algn="l" fontAlgn="b"/>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gridSpan="18">
                  <a:txBody>
                    <a:bodyPr/>
                    <a:lstStyle/>
                    <a:p>
                      <a:pPr algn="ctr" fontAlgn="b"/>
                      <a:r>
                        <a:rPr lang="es-ES" sz="900" b="1" u="none" strike="noStrike" dirty="0" smtClean="0">
                          <a:solidFill>
                            <a:srgbClr val="002060"/>
                          </a:solidFill>
                          <a:effectLst/>
                          <a:latin typeface="Arial  "/>
                        </a:rPr>
                        <a:t>PAISES</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c hMerge="1">
                  <a:txBody>
                    <a:bodyPr/>
                    <a:lstStyle/>
                    <a:p>
                      <a:endParaRPr lang="es-EC"/>
                    </a:p>
                  </a:txBody>
                  <a:tcPr/>
                </a:tc>
              </a:tr>
              <a:tr h="431740">
                <a:tc>
                  <a:txBody>
                    <a:bodyPr/>
                    <a:lstStyle/>
                    <a:p>
                      <a:pPr algn="ctr" fontAlgn="b"/>
                      <a:r>
                        <a:rPr lang="es-ES" sz="900" u="none" strike="noStrike" dirty="0" smtClean="0">
                          <a:effectLst/>
                          <a:latin typeface="Arial  "/>
                        </a:rPr>
                        <a:t>Parámetros</a:t>
                      </a:r>
                      <a:endParaRPr lang="es-ES" sz="900" b="1"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b="0" u="none" strike="noStrike" dirty="0" smtClean="0">
                          <a:solidFill>
                            <a:srgbClr val="002060"/>
                          </a:solidFill>
                          <a:effectLst/>
                          <a:latin typeface="Arial  "/>
                        </a:rPr>
                        <a:t>EEUU</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s-ES" sz="900" u="none" strike="noStrike" dirty="0" smtClean="0">
                          <a:solidFill>
                            <a:srgbClr val="002060"/>
                          </a:solidFill>
                          <a:effectLst/>
                          <a:latin typeface="Arial  "/>
                        </a:rPr>
                        <a:t>Valor</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s-ES" sz="900" u="none" strike="noStrike" dirty="0" smtClean="0">
                          <a:solidFill>
                            <a:schemeClr val="bg1"/>
                          </a:solidFill>
                          <a:effectLst/>
                          <a:latin typeface="Arial  "/>
                        </a:rPr>
                        <a:t>COLOMBIA</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fontAlgn="b"/>
                      <a:r>
                        <a:rPr lang="es-ES" sz="900" u="none" strike="noStrike" dirty="0" smtClean="0">
                          <a:solidFill>
                            <a:schemeClr val="bg1"/>
                          </a:solidFill>
                          <a:effectLst/>
                          <a:latin typeface="Arial  "/>
                        </a:rPr>
                        <a:t>Valor</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fontAlgn="b"/>
                      <a:r>
                        <a:rPr lang="es-ES" sz="900" u="none" strike="noStrike" dirty="0" smtClean="0">
                          <a:solidFill>
                            <a:srgbClr val="002060"/>
                          </a:solidFill>
                          <a:effectLst/>
                          <a:latin typeface="Arial  "/>
                        </a:rPr>
                        <a:t>ESPAÑA</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es-ES" sz="900" u="none" strike="noStrike" dirty="0" smtClean="0">
                          <a:solidFill>
                            <a:srgbClr val="002060"/>
                          </a:solidFill>
                          <a:effectLst/>
                          <a:latin typeface="Arial  "/>
                        </a:rPr>
                        <a:t>Valor</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b"/>
                      <a:r>
                        <a:rPr lang="es-ES" sz="900" u="none" strike="noStrike" dirty="0" smtClean="0">
                          <a:solidFill>
                            <a:srgbClr val="002060"/>
                          </a:solidFill>
                          <a:effectLst/>
                          <a:latin typeface="Arial  "/>
                        </a:rPr>
                        <a:t>CANADÁ</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b"/>
                      <a:r>
                        <a:rPr lang="es-ES" sz="900" u="none" strike="noStrike" dirty="0" smtClean="0">
                          <a:solidFill>
                            <a:srgbClr val="002060"/>
                          </a:solidFill>
                          <a:effectLst/>
                          <a:latin typeface="Arial  "/>
                        </a:rPr>
                        <a:t>Valor</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b"/>
                      <a:r>
                        <a:rPr lang="es-ES" sz="900" u="none" strike="noStrike" dirty="0" smtClean="0">
                          <a:solidFill>
                            <a:schemeClr val="bg1"/>
                          </a:solidFill>
                          <a:effectLst/>
                          <a:latin typeface="Arial  "/>
                        </a:rPr>
                        <a:t>MÉXICO</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fontAlgn="b"/>
                      <a:r>
                        <a:rPr lang="es-ES" sz="900" u="none" strike="noStrike" dirty="0" smtClean="0">
                          <a:solidFill>
                            <a:schemeClr val="bg1"/>
                          </a:solidFill>
                          <a:effectLst/>
                          <a:latin typeface="Arial  "/>
                        </a:rPr>
                        <a:t>Valor</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fontAlgn="b"/>
                      <a:r>
                        <a:rPr lang="es-ES" sz="900" u="none" strike="noStrike" dirty="0" smtClean="0">
                          <a:solidFill>
                            <a:schemeClr val="bg1"/>
                          </a:solidFill>
                          <a:effectLst/>
                          <a:latin typeface="Arial  "/>
                        </a:rPr>
                        <a:t>ALEMANIA</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fontAlgn="b"/>
                      <a:r>
                        <a:rPr lang="es-ES" sz="900" u="none" strike="noStrike" dirty="0" smtClean="0">
                          <a:solidFill>
                            <a:schemeClr val="bg1"/>
                          </a:solidFill>
                          <a:effectLst/>
                          <a:latin typeface="Arial  "/>
                        </a:rPr>
                        <a:t>Valor</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fontAlgn="b"/>
                      <a:r>
                        <a:rPr lang="es-ES" sz="900" u="none" strike="noStrike" dirty="0" smtClean="0">
                          <a:solidFill>
                            <a:schemeClr val="bg1"/>
                          </a:solidFill>
                          <a:effectLst/>
                          <a:latin typeface="Arial  "/>
                        </a:rPr>
                        <a:t>ARGENTINA </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900" u="none" strike="noStrike" dirty="0" smtClean="0">
                          <a:solidFill>
                            <a:schemeClr val="bg1"/>
                          </a:solidFill>
                          <a:effectLst/>
                          <a:latin typeface="Arial  "/>
                        </a:rPr>
                        <a:t>Valor</a:t>
                      </a:r>
                      <a:endParaRPr lang="es-ES" sz="900" b="1" i="0" u="none" strike="noStrike" dirty="0">
                        <a:solidFill>
                          <a:schemeClr val="bg1"/>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900" u="none" strike="noStrike" dirty="0" smtClean="0">
                          <a:solidFill>
                            <a:srgbClr val="002060"/>
                          </a:solidFill>
                          <a:effectLst/>
                          <a:latin typeface="Arial  "/>
                        </a:rPr>
                        <a:t>BRASIL</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ctr" fontAlgn="b"/>
                      <a:r>
                        <a:rPr lang="es-ES" sz="900" u="none" strike="noStrike" dirty="0" smtClean="0">
                          <a:solidFill>
                            <a:srgbClr val="002060"/>
                          </a:solidFill>
                          <a:effectLst/>
                          <a:latin typeface="Arial  "/>
                        </a:rPr>
                        <a:t>Valor</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ctr" fontAlgn="b"/>
                      <a:r>
                        <a:rPr lang="es-ES" sz="900" u="none" strike="noStrike" dirty="0" smtClean="0">
                          <a:solidFill>
                            <a:srgbClr val="002060"/>
                          </a:solidFill>
                          <a:effectLst/>
                          <a:latin typeface="Arial  "/>
                        </a:rPr>
                        <a:t>REINO UNIDO</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fontAlgn="b"/>
                      <a:r>
                        <a:rPr lang="es-ES" sz="900" u="none" strike="noStrike" dirty="0" smtClean="0">
                          <a:solidFill>
                            <a:srgbClr val="002060"/>
                          </a:solidFill>
                          <a:effectLst/>
                          <a:latin typeface="Arial  "/>
                        </a:rPr>
                        <a:t>Valor</a:t>
                      </a:r>
                      <a:endParaRPr lang="es-ES" sz="900" b="1"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accent6"/>
                    </a:solidFill>
                  </a:tcPr>
                </a:tc>
              </a:tr>
              <a:tr h="484797">
                <a:tc>
                  <a:txBody>
                    <a:bodyPr/>
                    <a:lstStyle/>
                    <a:p>
                      <a:pPr algn="l" fontAlgn="b"/>
                      <a:r>
                        <a:rPr lang="es-ES" sz="900" u="none" strike="noStrike" dirty="0" smtClean="0">
                          <a:solidFill>
                            <a:srgbClr val="002060"/>
                          </a:solidFill>
                          <a:effectLst/>
                          <a:latin typeface="Arial  "/>
                        </a:rPr>
                        <a:t>Estadía en Quito (2015)</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10,98</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9,4</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10,95</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11,47</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12,64</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6,33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7,9</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7,25</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2,33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557086">
                <a:tc>
                  <a:txBody>
                    <a:bodyPr/>
                    <a:lstStyle/>
                    <a:p>
                      <a:pPr algn="l" fontAlgn="b"/>
                      <a:r>
                        <a:rPr lang="es-ES" sz="900" u="none" strike="noStrike" dirty="0" smtClean="0">
                          <a:solidFill>
                            <a:srgbClr val="002060"/>
                          </a:solidFill>
                          <a:effectLst/>
                          <a:latin typeface="Arial  "/>
                        </a:rPr>
                        <a:t> Gasto promedio Quito (2015) </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 $862 </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$664</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$729</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$641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$463 </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$313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$463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$635</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$717</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331539">
                <a:tc>
                  <a:txBody>
                    <a:bodyPr/>
                    <a:lstStyle/>
                    <a:p>
                      <a:pPr algn="l" fontAlgn="b"/>
                      <a:r>
                        <a:rPr lang="es-ES" sz="900" u="none" strike="noStrike" dirty="0" smtClean="0">
                          <a:solidFill>
                            <a:srgbClr val="002060"/>
                          </a:solidFill>
                          <a:effectLst/>
                          <a:latin typeface="Arial  "/>
                        </a:rPr>
                        <a:t>Idioma</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Inglés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Español</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Español</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Inglés/francés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Español</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Alemán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Español</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Portugués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Inglés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406320">
                <a:tc>
                  <a:txBody>
                    <a:bodyPr/>
                    <a:lstStyle/>
                    <a:p>
                      <a:pPr algn="l" fontAlgn="b"/>
                      <a:r>
                        <a:rPr lang="es-ES" sz="900" u="none" strike="noStrike" dirty="0" smtClean="0">
                          <a:solidFill>
                            <a:srgbClr val="002060"/>
                          </a:solidFill>
                          <a:effectLst/>
                          <a:latin typeface="Arial  "/>
                        </a:rPr>
                        <a:t>Conectividad</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74 VS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55 VS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10 VS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solo con conexión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7 VS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solo con conexión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7 VS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6 VS</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solo con conexión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331539">
                <a:tc>
                  <a:txBody>
                    <a:bodyPr/>
                    <a:lstStyle/>
                    <a:p>
                      <a:pPr algn="l" fontAlgn="b"/>
                      <a:r>
                        <a:rPr lang="es-ES" sz="900" u="none" strike="noStrike" dirty="0" smtClean="0">
                          <a:solidFill>
                            <a:srgbClr val="002060"/>
                          </a:solidFill>
                          <a:effectLst/>
                          <a:latin typeface="Arial  "/>
                        </a:rPr>
                        <a:t>Número de habitantes (000)</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325.127</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49.529</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47.199</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35.871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125.235</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82.562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42.154</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203.657</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63.843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504162">
                <a:tc>
                  <a:txBody>
                    <a:bodyPr/>
                    <a:lstStyle/>
                    <a:p>
                      <a:pPr algn="l" fontAlgn="b"/>
                      <a:r>
                        <a:rPr lang="es-ES" sz="900" u="none" strike="noStrike" dirty="0" smtClean="0">
                          <a:solidFill>
                            <a:srgbClr val="002060"/>
                          </a:solidFill>
                          <a:effectLst/>
                          <a:latin typeface="Arial  "/>
                        </a:rPr>
                        <a:t>Ingreso medio del país</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 $61.725</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$8.628,4</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$32.160</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$47.660</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$12.872,3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$51.012,5</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$16.077,9</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$12.095,2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 $47.836,1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557086">
                <a:tc>
                  <a:txBody>
                    <a:bodyPr/>
                    <a:lstStyle/>
                    <a:p>
                      <a:pPr algn="l" fontAlgn="b"/>
                      <a:r>
                        <a:rPr lang="es-ES" sz="900" u="none" strike="noStrike" dirty="0" smtClean="0">
                          <a:solidFill>
                            <a:srgbClr val="002060"/>
                          </a:solidFill>
                          <a:effectLst/>
                          <a:latin typeface="Arial  "/>
                        </a:rPr>
                        <a:t>Prioridad por mercado - MINTUR</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Clave</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Clave</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De consolidación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Clave</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De oportunidad</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Clave</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De consolidación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De consolidación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De consolidación</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331539">
                <a:tc>
                  <a:txBody>
                    <a:bodyPr/>
                    <a:lstStyle/>
                    <a:p>
                      <a:pPr algn="l" fontAlgn="b"/>
                      <a:r>
                        <a:rPr lang="es-ES" sz="900" u="none" strike="noStrike" dirty="0" smtClean="0">
                          <a:solidFill>
                            <a:srgbClr val="002060"/>
                          </a:solidFill>
                          <a:effectLst/>
                          <a:latin typeface="Arial  "/>
                        </a:rPr>
                        <a:t># de turistas 2015</a:t>
                      </a:r>
                      <a:endParaRPr lang="es-ES" sz="900" b="0" i="0" u="none" strike="noStrike" dirty="0">
                        <a:solidFill>
                          <a:srgbClr val="002060"/>
                        </a:solidFill>
                        <a:effectLst/>
                        <a:latin typeface="Arial  "/>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900" u="none" strike="noStrike" dirty="0" smtClean="0">
                          <a:effectLst/>
                          <a:latin typeface="Arial  "/>
                        </a:rPr>
                        <a:t>161.856</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57.329</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43.296</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21.394</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16.803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18.577</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23.692</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12.893</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17.409</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900" u="none" strike="noStrike" dirty="0" smtClean="0">
                          <a:effectLst/>
                          <a:latin typeface="Arial  "/>
                        </a:rPr>
                        <a:t>1</a:t>
                      </a:r>
                      <a:endParaRPr lang="es-ES" sz="900" b="0" i="0" u="none" strike="noStrike" dirty="0">
                        <a:solidFill>
                          <a:srgbClr val="000000"/>
                        </a:solidFill>
                        <a:effectLst/>
                        <a:latin typeface="Arial  "/>
                      </a:endParaRPr>
                    </a:p>
                  </a:txBody>
                  <a:tcPr marL="0" marR="0" marT="0"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noFill/>
                  </a:tcPr>
                </a:tc>
              </a:tr>
              <a:tr h="278546">
                <a:tc>
                  <a:txBody>
                    <a:bodyPr/>
                    <a:lstStyle/>
                    <a:p>
                      <a:pPr algn="ctr" fontAlgn="ctr"/>
                      <a:r>
                        <a:rPr lang="es-ES" sz="900" u="none" strike="noStrike" dirty="0" smtClean="0">
                          <a:solidFill>
                            <a:schemeClr val="bg1"/>
                          </a:solidFill>
                          <a:effectLst/>
                          <a:latin typeface="Arial  "/>
                        </a:rPr>
                        <a:t>TOTAL</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s-ES" sz="900" u="none" strike="noStrike" dirty="0" smtClean="0">
                          <a:solidFill>
                            <a:schemeClr val="bg1"/>
                          </a:solidFill>
                          <a:effectLst/>
                          <a:latin typeface="Arial  "/>
                        </a:rPr>
                        <a:t>22</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fontAlgn="ctr"/>
                      <a:r>
                        <a:rPr lang="es-ES" sz="900" u="none" strike="noStrike" dirty="0" smtClean="0">
                          <a:solidFill>
                            <a:schemeClr val="bg1"/>
                          </a:solidFill>
                          <a:effectLst/>
                          <a:latin typeface="Arial  "/>
                        </a:rPr>
                        <a:t>19</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ctr"/>
                      <a:r>
                        <a:rPr lang="es-ES" sz="900" u="none" strike="noStrike" dirty="0" smtClean="0">
                          <a:solidFill>
                            <a:srgbClr val="002060"/>
                          </a:solidFill>
                          <a:effectLst/>
                          <a:latin typeface="Arial  "/>
                        </a:rPr>
                        <a:t>18</a:t>
                      </a:r>
                      <a:endParaRPr lang="es-ES" sz="900" b="1" i="0" u="none" strike="noStrike" dirty="0">
                        <a:solidFill>
                          <a:srgbClr val="00206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fontAlgn="ctr"/>
                      <a:r>
                        <a:rPr lang="es-ES" sz="900" u="none" strike="noStrike" dirty="0" smtClean="0">
                          <a:solidFill>
                            <a:srgbClr val="002060"/>
                          </a:solidFill>
                          <a:effectLst/>
                          <a:latin typeface="Arial  "/>
                        </a:rPr>
                        <a:t> </a:t>
                      </a:r>
                      <a:endParaRPr lang="es-ES" sz="900" b="1" i="0" u="none" strike="noStrike" dirty="0">
                        <a:solidFill>
                          <a:srgbClr val="00206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ctr"/>
                      <a:r>
                        <a:rPr lang="es-ES" sz="900" u="none" strike="noStrike" dirty="0" smtClean="0">
                          <a:solidFill>
                            <a:srgbClr val="002060"/>
                          </a:solidFill>
                          <a:effectLst/>
                          <a:latin typeface="Arial  "/>
                        </a:rPr>
                        <a:t>18</a:t>
                      </a:r>
                      <a:endParaRPr lang="es-ES" sz="900" b="1" i="0" u="none" strike="noStrike" dirty="0">
                        <a:solidFill>
                          <a:srgbClr val="00206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fontAlgn="ctr"/>
                      <a:r>
                        <a:rPr lang="es-ES" sz="900" u="none" strike="noStrike" dirty="0" smtClean="0">
                          <a:solidFill>
                            <a:schemeClr val="bg1"/>
                          </a:solidFill>
                          <a:effectLst/>
                          <a:latin typeface="Arial  "/>
                        </a:rPr>
                        <a:t>16</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40000"/>
                        <a:lumOff val="60000"/>
                      </a:schemeClr>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fontAlgn="ctr"/>
                      <a:r>
                        <a:rPr lang="es-ES" sz="900" u="none" strike="noStrike" dirty="0" smtClean="0">
                          <a:solidFill>
                            <a:schemeClr val="bg1"/>
                          </a:solidFill>
                          <a:effectLst/>
                          <a:latin typeface="Arial  "/>
                        </a:rPr>
                        <a:t>16</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es-ES" sz="900" u="none" strike="noStrike" dirty="0" smtClean="0">
                          <a:solidFill>
                            <a:schemeClr val="bg1"/>
                          </a:solidFill>
                          <a:effectLst/>
                          <a:latin typeface="Arial  "/>
                        </a:rPr>
                        <a:t>15</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ctr" fontAlgn="ctr"/>
                      <a:r>
                        <a:rPr lang="es-ES" sz="900" u="none" strike="noStrike" dirty="0" smtClean="0">
                          <a:solidFill>
                            <a:srgbClr val="002060"/>
                          </a:solidFill>
                          <a:effectLst/>
                          <a:latin typeface="Arial  "/>
                        </a:rPr>
                        <a:t>15</a:t>
                      </a:r>
                      <a:endParaRPr lang="es-ES" sz="900" b="1" i="0" u="none" strike="noStrike" dirty="0">
                        <a:solidFill>
                          <a:srgbClr val="00206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ctr" fontAlgn="ctr"/>
                      <a:r>
                        <a:rPr lang="es-ES" sz="900" u="none" strike="noStrike" dirty="0" smtClean="0">
                          <a:solidFill>
                            <a:schemeClr val="bg1"/>
                          </a:solidFill>
                          <a:effectLst/>
                          <a:latin typeface="Arial  "/>
                        </a:rPr>
                        <a:t> </a:t>
                      </a:r>
                      <a:endParaRPr lang="es-ES" sz="900" b="1" i="0" u="none" strike="noStrike" dirty="0">
                        <a:solidFill>
                          <a:schemeClr val="bg1"/>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c>
                  <a:txBody>
                    <a:bodyPr/>
                    <a:lstStyle/>
                    <a:p>
                      <a:pPr algn="ctr" fontAlgn="ctr"/>
                      <a:r>
                        <a:rPr lang="es-ES" sz="900" u="none" strike="noStrike" dirty="0" smtClean="0">
                          <a:solidFill>
                            <a:schemeClr val="bg1"/>
                          </a:solidFill>
                          <a:effectLst/>
                          <a:latin typeface="Arial  "/>
                        </a:rPr>
                        <a:t>15</a:t>
                      </a:r>
                      <a:endParaRPr lang="es-ES" sz="900" b="1" i="0" u="none" strike="noStrike" dirty="0">
                        <a:solidFill>
                          <a:srgbClr val="00206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6"/>
                    </a:solidFill>
                  </a:tcPr>
                </a:tc>
              </a:tr>
              <a:tr h="331539">
                <a:tc>
                  <a:txBody>
                    <a:bodyPr/>
                    <a:lstStyle/>
                    <a:p>
                      <a:pPr algn="l" fontAlgn="b"/>
                      <a:r>
                        <a:rPr lang="es-ES" sz="900" u="none" strike="noStrike" dirty="0" smtClean="0">
                          <a:effectLst/>
                          <a:latin typeface="Arial  "/>
                        </a:rPr>
                        <a:t>Total a ponderar</a:t>
                      </a:r>
                      <a:endParaRPr lang="es-ES" sz="900" b="1"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endParaRPr lang="es-ES" sz="900" b="1"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0,92</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0,79</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0,75</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0,75</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0,67</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0,67</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0,63</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0,63</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fontAlgn="b"/>
                      <a:r>
                        <a:rPr lang="es-ES" sz="900" u="none" strike="noStrike" dirty="0" smtClean="0">
                          <a:effectLst/>
                          <a:latin typeface="Arial  "/>
                        </a:rPr>
                        <a:t> </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fontAlgn="b"/>
                      <a:r>
                        <a:rPr lang="es-ES" sz="900" u="none" strike="noStrike" dirty="0" smtClean="0">
                          <a:effectLst/>
                          <a:latin typeface="Arial  "/>
                        </a:rPr>
                        <a:t>0,63</a:t>
                      </a:r>
                      <a:endParaRPr lang="es-ES" sz="900" b="0" i="0" u="none" strike="noStrike" dirty="0">
                        <a:solidFill>
                          <a:srgbClr val="000000"/>
                        </a:solidFill>
                        <a:effectLst/>
                        <a:latin typeface="Arial  "/>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r>
            </a:tbl>
          </a:graphicData>
        </a:graphic>
      </p:graphicFrame>
      <p:sp>
        <p:nvSpPr>
          <p:cNvPr id="1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grpSp>
        <p:nvGrpSpPr>
          <p:cNvPr id="10" name="Group 9"/>
          <p:cNvGrpSpPr/>
          <p:nvPr/>
        </p:nvGrpSpPr>
        <p:grpSpPr>
          <a:xfrm>
            <a:off x="346811" y="1257057"/>
            <a:ext cx="8998677" cy="195759"/>
            <a:chOff x="4693647" y="1023548"/>
            <a:chExt cx="4018553" cy="132388"/>
          </a:xfrm>
        </p:grpSpPr>
        <p:cxnSp>
          <p:nvCxnSpPr>
            <p:cNvPr id="12"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3" name="TxtBox:83/125"/>
            <p:cNvSpPr/>
            <p:nvPr/>
          </p:nvSpPr>
          <p:spPr bwMode="auto">
            <a:xfrm>
              <a:off x="5358634" y="1023548"/>
              <a:ext cx="2688585"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Matriz de priorización de mercados (países) clave (i.e. con inversión asociada)</a:t>
              </a:r>
              <a:endParaRPr lang="es-ES" sz="1200" b="1" dirty="0">
                <a:solidFill>
                  <a:srgbClr val="002776"/>
                </a:solidFill>
              </a:endParaRPr>
            </a:p>
          </p:txBody>
        </p:sp>
      </p:gr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396</a:t>
            </a:fld>
            <a:endParaRPr lang="es-ES" dirty="0">
              <a:solidFill>
                <a:srgbClr val="002776"/>
              </a:solidFill>
            </a:endParaRPr>
          </a:p>
        </p:txBody>
      </p:sp>
    </p:spTree>
    <p:extLst>
      <p:ext uri="{BB962C8B-B14F-4D97-AF65-F5344CB8AC3E}">
        <p14:creationId xmlns:p14="http://schemas.microsoft.com/office/powerpoint/2010/main" val="37574887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3"/>
          <a:stretch>
            <a:fillRect/>
          </a:stretch>
        </p:blipFill>
        <p:spPr>
          <a:xfrm>
            <a:off x="302646" y="2276872"/>
            <a:ext cx="9300707" cy="4064777"/>
          </a:xfrm>
          <a:prstGeom prst="rect">
            <a:avLst/>
          </a:prstGeom>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Mercados prioritarios para DMQ (situación actual)</a:t>
            </a:r>
            <a:endParaRPr lang="es-ES" sz="1400" i="1" dirty="0">
              <a:solidFill>
                <a:srgbClr val="00B0F0"/>
              </a:solidFill>
              <a:cs typeface="Arial" charset="0"/>
            </a:endParaRPr>
          </a:p>
        </p:txBody>
      </p:sp>
      <p:grpSp>
        <p:nvGrpSpPr>
          <p:cNvPr id="5" name="Group 4"/>
          <p:cNvGrpSpPr/>
          <p:nvPr/>
        </p:nvGrpSpPr>
        <p:grpSpPr>
          <a:xfrm>
            <a:off x="346811" y="2199260"/>
            <a:ext cx="8998677" cy="195759"/>
            <a:chOff x="4693647" y="1023548"/>
            <a:chExt cx="4018553" cy="132388"/>
          </a:xfrm>
        </p:grpSpPr>
        <p:cxnSp>
          <p:nvCxnSpPr>
            <p:cNvPr id="7"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8" name="TxtBox:83/125"/>
            <p:cNvSpPr/>
            <p:nvPr/>
          </p:nvSpPr>
          <p:spPr bwMode="auto">
            <a:xfrm>
              <a:off x="5925214" y="1023548"/>
              <a:ext cx="1555422"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Matriz de priorización de mercados (países)</a:t>
              </a:r>
              <a:endParaRPr lang="es-ES" sz="1200" b="1" dirty="0">
                <a:solidFill>
                  <a:srgbClr val="002776"/>
                </a:solidFill>
              </a:endParaRPr>
            </a:p>
          </p:txBody>
        </p:sp>
      </p:grpSp>
      <p:sp>
        <p:nvSpPr>
          <p:cNvPr id="1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16" name="Rectangle 15"/>
          <p:cNvSpPr/>
          <p:nvPr/>
        </p:nvSpPr>
        <p:spPr bwMode="auto">
          <a:xfrm>
            <a:off x="344487" y="1073499"/>
            <a:ext cx="9217025" cy="996445"/>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171450" indent="-171450" defTabSz="914400" fontAlgn="base">
              <a:spcBef>
                <a:spcPct val="0"/>
              </a:spcBef>
              <a:spcAft>
                <a:spcPts val="300"/>
              </a:spcAft>
              <a:buFont typeface="Arial" panose="020B0604020202020204" pitchFamily="34" charset="0"/>
              <a:buChar char="•"/>
              <a:defRPr/>
            </a:pPr>
            <a:r>
              <a:rPr lang="es-ES" sz="1100" kern="0" dirty="0" smtClean="0">
                <a:solidFill>
                  <a:srgbClr val="002060"/>
                </a:solidFill>
                <a:cs typeface="Arial" pitchFamily="34" charset="0"/>
              </a:rPr>
              <a:t>Como resultado de aplicar los valores de la tabla anterior en la matriz de priorización, se obtiene </a:t>
            </a:r>
            <a:r>
              <a:rPr lang="es-ES" sz="1100" b="1" kern="0" dirty="0" smtClean="0">
                <a:solidFill>
                  <a:srgbClr val="002060"/>
                </a:solidFill>
                <a:cs typeface="Arial" pitchFamily="34" charset="0"/>
              </a:rPr>
              <a:t>EEUU como el principal mercado por </a:t>
            </a:r>
            <a:r>
              <a:rPr lang="es-ES" sz="1100" b="1" kern="0" dirty="0" err="1" smtClean="0">
                <a:solidFill>
                  <a:srgbClr val="002060"/>
                </a:solidFill>
                <a:cs typeface="Arial" pitchFamily="34" charset="0"/>
              </a:rPr>
              <a:t>atractividad</a:t>
            </a:r>
            <a:r>
              <a:rPr lang="es-ES" sz="1100" b="1" kern="0" dirty="0" smtClean="0">
                <a:solidFill>
                  <a:srgbClr val="002060"/>
                </a:solidFill>
                <a:cs typeface="Arial" pitchFamily="34" charset="0"/>
              </a:rPr>
              <a:t> y competitividad </a:t>
            </a:r>
            <a:r>
              <a:rPr lang="es-ES" sz="1100" kern="0" dirty="0" smtClean="0">
                <a:solidFill>
                  <a:srgbClr val="002060"/>
                </a:solidFill>
                <a:cs typeface="Arial" pitchFamily="34" charset="0"/>
              </a:rPr>
              <a:t>de DMQ</a:t>
            </a:r>
          </a:p>
          <a:p>
            <a:pPr marL="171450" indent="-171450" defTabSz="914400" fontAlgn="base">
              <a:spcBef>
                <a:spcPct val="0"/>
              </a:spcBef>
              <a:spcAft>
                <a:spcPts val="300"/>
              </a:spcAft>
              <a:buFont typeface="Arial" panose="020B0604020202020204" pitchFamily="34" charset="0"/>
              <a:buChar char="•"/>
              <a:defRPr/>
            </a:pPr>
            <a:r>
              <a:rPr lang="es-ES" sz="1100" kern="0" dirty="0" smtClean="0">
                <a:solidFill>
                  <a:srgbClr val="002060"/>
                </a:solidFill>
                <a:cs typeface="Arial" pitchFamily="34" charset="0"/>
              </a:rPr>
              <a:t>Destaca la </a:t>
            </a:r>
            <a:r>
              <a:rPr lang="es-ES" sz="1100" b="1" kern="0" dirty="0" smtClean="0">
                <a:solidFill>
                  <a:srgbClr val="002060"/>
                </a:solidFill>
                <a:cs typeface="Arial" pitchFamily="34" charset="0"/>
              </a:rPr>
              <a:t>elevada concentración de mercados en el cuadrante arriba-izq</a:t>
            </a:r>
            <a:r>
              <a:rPr lang="es-ES" sz="1100" kern="0" dirty="0" smtClean="0">
                <a:solidFill>
                  <a:srgbClr val="002060"/>
                </a:solidFill>
                <a:cs typeface="Arial" pitchFamily="34" charset="0"/>
              </a:rPr>
              <a:t>., significando </a:t>
            </a:r>
            <a:r>
              <a:rPr lang="es-ES" sz="1100" b="1" kern="0" dirty="0" smtClean="0">
                <a:solidFill>
                  <a:srgbClr val="002060"/>
                </a:solidFill>
                <a:cs typeface="Arial" pitchFamily="34" charset="0"/>
              </a:rPr>
              <a:t>elevada competitividad en mercados poco atractivos</a:t>
            </a:r>
          </a:p>
          <a:p>
            <a:pPr marL="171450" indent="-171450" defTabSz="914400" fontAlgn="base">
              <a:spcBef>
                <a:spcPct val="0"/>
              </a:spcBef>
              <a:spcAft>
                <a:spcPts val="300"/>
              </a:spcAft>
              <a:buFont typeface="Arial" panose="020B0604020202020204" pitchFamily="34" charset="0"/>
              <a:buChar char="•"/>
              <a:defRPr/>
            </a:pPr>
            <a:r>
              <a:rPr lang="es-ES" sz="1100" kern="0" dirty="0" smtClean="0">
                <a:solidFill>
                  <a:srgbClr val="002060"/>
                </a:solidFill>
                <a:cs typeface="Arial" pitchFamily="34" charset="0"/>
              </a:rPr>
              <a:t>La matriz debería considerar también otros mercados como Perú, Francia o Italia, con el objetivo de evaluar su grado de prioridad para DMQ</a:t>
            </a:r>
            <a:endParaRPr lang="es-ES" sz="1100" kern="0" dirty="0">
              <a:solidFill>
                <a:srgbClr val="002060"/>
              </a:solidFill>
              <a:cs typeface="Arial" pitchFamily="34" charset="0"/>
            </a:endParaRPr>
          </a:p>
        </p:txBody>
      </p:sp>
      <p:sp>
        <p:nvSpPr>
          <p:cNvPr id="2" name="Oval 1"/>
          <p:cNvSpPr/>
          <p:nvPr/>
        </p:nvSpPr>
        <p:spPr>
          <a:xfrm>
            <a:off x="8625408" y="5085184"/>
            <a:ext cx="936104" cy="902399"/>
          </a:xfrm>
          <a:prstGeom prst="ellipse">
            <a:avLst/>
          </a:prstGeom>
          <a:solidFill>
            <a:schemeClr val="accent2"/>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s-ES" sz="1050" b="1" dirty="0" smtClean="0">
                <a:solidFill>
                  <a:srgbClr val="002060"/>
                </a:solidFill>
              </a:rPr>
              <a:t>Gasto promedio $</a:t>
            </a:r>
            <a:endParaRPr lang="es-ES" sz="1050" b="1" dirty="0">
              <a:solidFill>
                <a:srgbClr val="002060"/>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397</a:t>
            </a:fld>
            <a:endParaRPr lang="es-ES" dirty="0">
              <a:solidFill>
                <a:srgbClr val="002776"/>
              </a:solidFill>
            </a:endParaRPr>
          </a:p>
        </p:txBody>
      </p:sp>
    </p:spTree>
    <p:extLst>
      <p:ext uri="{BB962C8B-B14F-4D97-AF65-F5344CB8AC3E}">
        <p14:creationId xmlns:p14="http://schemas.microsoft.com/office/powerpoint/2010/main" val="194339173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Situación actual por mercados </a:t>
            </a:r>
            <a:r>
              <a:rPr lang="es-ES" sz="2000" b="1" dirty="0">
                <a:solidFill>
                  <a:srgbClr val="00B0F0"/>
                </a:solidFill>
                <a:latin typeface="Arial"/>
                <a:cs typeface="Arial" charset="0"/>
              </a:rPr>
              <a:t>– </a:t>
            </a:r>
            <a:r>
              <a:rPr lang="es-ES" sz="2000" dirty="0" smtClean="0">
                <a:solidFill>
                  <a:srgbClr val="00B0F0"/>
                </a:solidFill>
                <a:latin typeface="Arial"/>
                <a:cs typeface="Arial" charset="0"/>
              </a:rPr>
              <a:t>Evolución de llegadas</a:t>
            </a:r>
            <a:endParaRPr lang="es-ES" sz="1400" i="1" dirty="0">
              <a:solidFill>
                <a:srgbClr val="00B0F0"/>
              </a:solidFill>
              <a:cs typeface="Arial" charset="0"/>
            </a:endParaRPr>
          </a:p>
        </p:txBody>
      </p:sp>
      <p:grpSp>
        <p:nvGrpSpPr>
          <p:cNvPr id="1449" name="Group 1448"/>
          <p:cNvGrpSpPr/>
          <p:nvPr/>
        </p:nvGrpSpPr>
        <p:grpSpPr>
          <a:xfrm>
            <a:off x="346811" y="1257058"/>
            <a:ext cx="8998677" cy="195759"/>
            <a:chOff x="4693647" y="1023548"/>
            <a:chExt cx="4018553" cy="132388"/>
          </a:xfrm>
        </p:grpSpPr>
        <p:cxnSp>
          <p:nvCxnSpPr>
            <p:cNvPr id="145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1" name="TxtBox:83/125"/>
            <p:cNvSpPr/>
            <p:nvPr/>
          </p:nvSpPr>
          <p:spPr bwMode="auto">
            <a:xfrm>
              <a:off x="5485953" y="1023548"/>
              <a:ext cx="2433941"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Evolución histórica de llegadas de mercados internacionales, 2010-2015</a:t>
              </a:r>
              <a:endParaRPr lang="es-ES" sz="1200" b="1" dirty="0">
                <a:solidFill>
                  <a:srgbClr val="002776"/>
                </a:solidFill>
              </a:endParaRPr>
            </a:p>
          </p:txBody>
        </p:sp>
      </p:grpSp>
      <p:sp>
        <p:nvSpPr>
          <p:cNvPr id="1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graphicFrame>
        <p:nvGraphicFramePr>
          <p:cNvPr id="20" name="Table 19"/>
          <p:cNvGraphicFramePr>
            <a:graphicFrameLocks noGrp="1"/>
          </p:cNvGraphicFramePr>
          <p:nvPr>
            <p:extLst/>
          </p:nvPr>
        </p:nvGraphicFramePr>
        <p:xfrm>
          <a:off x="506766" y="5711219"/>
          <a:ext cx="8892469" cy="707099"/>
        </p:xfrm>
        <a:graphic>
          <a:graphicData uri="http://schemas.openxmlformats.org/drawingml/2006/table">
            <a:tbl>
              <a:tblPr/>
              <a:tblGrid>
                <a:gridCol w="664858"/>
                <a:gridCol w="914179"/>
                <a:gridCol w="914179"/>
                <a:gridCol w="914179"/>
                <a:gridCol w="914179"/>
                <a:gridCol w="914179"/>
                <a:gridCol w="914179"/>
                <a:gridCol w="914179"/>
                <a:gridCol w="914179"/>
                <a:gridCol w="914179"/>
              </a:tblGrid>
              <a:tr h="255940">
                <a:tc>
                  <a:txBody>
                    <a:bodyPr/>
                    <a:lstStyle/>
                    <a:p>
                      <a:pPr algn="ctr" fontAlgn="b"/>
                      <a:r>
                        <a:rPr lang="es-ES" sz="1000" b="0" i="0" u="none" strike="noStrike" dirty="0">
                          <a:solidFill>
                            <a:srgbClr val="002060"/>
                          </a:solidFill>
                          <a:effectLst/>
                          <a:latin typeface="Arial  "/>
                        </a:rPr>
                        <a:t> </a:t>
                      </a:r>
                    </a:p>
                  </a:txBody>
                  <a:tcPr marL="8898" marR="8898" marT="8898" marB="0" anchor="ctr">
                    <a:lnL>
                      <a:noFill/>
                    </a:lnL>
                    <a:lnR w="12700" cap="flat" cmpd="sng" algn="ctr">
                      <a:solidFill>
                        <a:schemeClr val="bg1"/>
                      </a:solidFill>
                      <a:prstDash val="solid"/>
                      <a:round/>
                      <a:headEnd type="none" w="med" len="med"/>
                      <a:tailEnd type="none" w="med" len="med"/>
                    </a:lnR>
                    <a:lnT>
                      <a:noFill/>
                    </a:lnT>
                    <a:lnB>
                      <a:noFill/>
                    </a:lnB>
                  </a:tcPr>
                </a:tc>
                <a:tc>
                  <a:txBody>
                    <a:bodyPr/>
                    <a:lstStyle/>
                    <a:p>
                      <a:pPr algn="ctr" fontAlgn="b"/>
                      <a:r>
                        <a:rPr lang="es-ES" sz="1100" b="1" i="0" u="none" strike="noStrike" dirty="0">
                          <a:solidFill>
                            <a:srgbClr val="002060"/>
                          </a:solidFill>
                          <a:effectLst/>
                          <a:latin typeface="Arial  "/>
                        </a:rPr>
                        <a:t>EEUU</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Colombia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Alemania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España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Canadá</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Reino Unido</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México</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Brasil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Argentina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r>
              <a:tr h="451159">
                <a:tc>
                  <a:txBody>
                    <a:bodyPr/>
                    <a:lstStyle/>
                    <a:p>
                      <a:pPr algn="ctr" fontAlgn="b"/>
                      <a:r>
                        <a:rPr lang="es-ES" sz="1000" b="0" i="1" u="none" strike="noStrike" dirty="0">
                          <a:solidFill>
                            <a:srgbClr val="002060"/>
                          </a:solidFill>
                          <a:effectLst/>
                          <a:latin typeface="Arial  "/>
                        </a:rPr>
                        <a:t>TACC </a:t>
                      </a:r>
                      <a:r>
                        <a:rPr lang="es-ES" sz="1000" b="0" i="1" u="none" strike="noStrike" dirty="0" smtClean="0">
                          <a:solidFill>
                            <a:srgbClr val="002060"/>
                          </a:solidFill>
                          <a:effectLst/>
                          <a:latin typeface="Arial  "/>
                        </a:rPr>
                        <a:t>2010-15</a:t>
                      </a:r>
                      <a:endParaRPr lang="es-ES" sz="1000" b="0" i="1" u="none" strike="noStrike" dirty="0">
                        <a:solidFill>
                          <a:srgbClr val="002060"/>
                        </a:solidFill>
                        <a:effectLst/>
                        <a:latin typeface="Arial  "/>
                      </a:endParaRPr>
                    </a:p>
                  </a:txBody>
                  <a:tcPr marL="8898" marR="8898" marT="8898" marB="0" anchor="ctr">
                    <a:lnL>
                      <a:noFill/>
                    </a:lnL>
                    <a:lnR>
                      <a:noFill/>
                    </a:lnR>
                    <a:lnT>
                      <a:noFill/>
                    </a:lnT>
                    <a:lnB>
                      <a:noFill/>
                    </a:lnB>
                    <a:noFill/>
                  </a:tcPr>
                </a:tc>
                <a:tc>
                  <a:txBody>
                    <a:bodyPr/>
                    <a:lstStyle/>
                    <a:p>
                      <a:pPr algn="ctr" fontAlgn="b"/>
                      <a:r>
                        <a:rPr lang="es-ES" sz="1100" b="1" i="0" u="none" strike="noStrike" dirty="0">
                          <a:solidFill>
                            <a:srgbClr val="002060"/>
                          </a:solidFill>
                          <a:effectLst/>
                          <a:latin typeface="Arial  "/>
                        </a:rPr>
                        <a:t>5,8%</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2,2%</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3,4%</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6,3%</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6,0%</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4,2%</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12,5%</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6,2%</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2060"/>
                          </a:solidFill>
                          <a:effectLst/>
                          <a:latin typeface="Arial  "/>
                        </a:rPr>
                        <a:t>12,1%</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r>
            </a:tbl>
          </a:graphicData>
        </a:graphic>
      </p:graphicFrame>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83066" y="1518858"/>
            <a:ext cx="9006438" cy="4142390"/>
          </a:xfrm>
          <a:prstGeom prst="rect">
            <a:avLst/>
          </a:prstGeom>
        </p:spPr>
      </p:pic>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398</a:t>
            </a:fld>
            <a:endParaRPr lang="es-ES" dirty="0">
              <a:solidFill>
                <a:srgbClr val="002776"/>
              </a:solidFill>
            </a:endParaRPr>
          </a:p>
        </p:txBody>
      </p:sp>
    </p:spTree>
    <p:extLst>
      <p:ext uri="{BB962C8B-B14F-4D97-AF65-F5344CB8AC3E}">
        <p14:creationId xmlns:p14="http://schemas.microsoft.com/office/powerpoint/2010/main" val="39810840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5" name="Chart 34"/>
          <p:cNvGraphicFramePr>
            <a:graphicFrameLocks/>
          </p:cNvGraphicFramePr>
          <p:nvPr>
            <p:extLst/>
          </p:nvPr>
        </p:nvGraphicFramePr>
        <p:xfrm>
          <a:off x="385313" y="4792190"/>
          <a:ext cx="4464000" cy="173243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hart 22"/>
          <p:cNvGraphicFramePr>
            <a:graphicFrameLocks/>
          </p:cNvGraphicFramePr>
          <p:nvPr>
            <p:extLst/>
          </p:nvPr>
        </p:nvGraphicFramePr>
        <p:xfrm>
          <a:off x="5128422" y="2411980"/>
          <a:ext cx="4432594" cy="188062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1" name="Chart 20"/>
          <p:cNvGraphicFramePr>
            <a:graphicFrameLocks/>
          </p:cNvGraphicFramePr>
          <p:nvPr>
            <p:extLst/>
          </p:nvPr>
        </p:nvGraphicFramePr>
        <p:xfrm>
          <a:off x="385313" y="2411980"/>
          <a:ext cx="4464000" cy="1860657"/>
        </p:xfrm>
        <a:graphic>
          <a:graphicData uri="http://schemas.openxmlformats.org/drawingml/2006/chart">
            <c:chart xmlns:c="http://schemas.openxmlformats.org/drawingml/2006/chart" xmlns:r="http://schemas.openxmlformats.org/officeDocument/2006/relationships" r:id="rId5"/>
          </a:graphicData>
        </a:graphic>
      </p:graphicFrame>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Estacionalidad (índice </a:t>
            </a:r>
            <a:r>
              <a:rPr lang="es-ES" sz="2000" dirty="0" err="1" smtClean="0">
                <a:solidFill>
                  <a:srgbClr val="00B0F0"/>
                </a:solidFill>
                <a:cs typeface="Arial" charset="0"/>
              </a:rPr>
              <a:t>Gini</a:t>
            </a:r>
            <a:r>
              <a:rPr lang="es-ES" sz="2000" dirty="0">
                <a:solidFill>
                  <a:srgbClr val="00B0F0"/>
                </a:solidFill>
                <a:cs typeface="Arial" charset="0"/>
              </a:rPr>
              <a:t>)</a:t>
            </a:r>
            <a:endParaRPr lang="es-ES" sz="1400" i="1" dirty="0">
              <a:solidFill>
                <a:srgbClr val="00B0F0"/>
              </a:solidFill>
              <a:cs typeface="Arial" charset="0"/>
            </a:endParaRPr>
          </a:p>
        </p:txBody>
      </p:sp>
      <p:sp>
        <p:nvSpPr>
          <p:cNvPr id="10" name="Rectangle 9"/>
          <p:cNvSpPr/>
          <p:nvPr/>
        </p:nvSpPr>
        <p:spPr bwMode="auto">
          <a:xfrm>
            <a:off x="385313" y="2082811"/>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EEUU</a:t>
            </a:r>
          </a:p>
        </p:txBody>
      </p:sp>
      <p:sp>
        <p:nvSpPr>
          <p:cNvPr id="11" name="Rounded Rectangle 10"/>
          <p:cNvSpPr/>
          <p:nvPr/>
        </p:nvSpPr>
        <p:spPr bwMode="auto">
          <a:xfrm>
            <a:off x="385313"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Visitantes internacionales ene-dic 2015</a:t>
            </a:r>
          </a:p>
        </p:txBody>
      </p:sp>
      <p:sp>
        <p:nvSpPr>
          <p:cNvPr id="12" name="Rounded Rectangle 11"/>
          <p:cNvSpPr/>
          <p:nvPr/>
        </p:nvSpPr>
        <p:spPr bwMode="auto">
          <a:xfrm>
            <a:off x="5097016"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Coeficiente </a:t>
            </a:r>
            <a:r>
              <a:rPr lang="es-ES" sz="1200" kern="0" dirty="0" err="1" smtClean="0">
                <a:solidFill>
                  <a:srgbClr val="FFFFFF"/>
                </a:solidFill>
                <a:cs typeface="Arial" pitchFamily="34" charset="0"/>
              </a:rPr>
              <a:t>Gini</a:t>
            </a:r>
            <a:r>
              <a:rPr lang="es-ES" sz="1200" kern="0" dirty="0" smtClean="0">
                <a:solidFill>
                  <a:srgbClr val="FFFFFF"/>
                </a:solidFill>
                <a:cs typeface="Arial" pitchFamily="34" charset="0"/>
              </a:rPr>
              <a:t> – Evolución 2010-15</a:t>
            </a:r>
          </a:p>
        </p:txBody>
      </p:sp>
      <p:sp>
        <p:nvSpPr>
          <p:cNvPr id="15" name="Rectangle 14"/>
          <p:cNvSpPr/>
          <p:nvPr/>
        </p:nvSpPr>
        <p:spPr bwMode="auto">
          <a:xfrm>
            <a:off x="344488" y="4293096"/>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Colombia</a:t>
            </a:r>
          </a:p>
        </p:txBody>
      </p:sp>
      <p:sp>
        <p:nvSpPr>
          <p:cNvPr id="16" name="Rectangle 15"/>
          <p:cNvSpPr/>
          <p:nvPr/>
        </p:nvSpPr>
        <p:spPr bwMode="auto">
          <a:xfrm>
            <a:off x="344487" y="1073500"/>
            <a:ext cx="9361041"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EEUU</a:t>
            </a:r>
            <a:r>
              <a:rPr lang="es-ES" sz="1100" kern="0" dirty="0">
                <a:solidFill>
                  <a:srgbClr val="002060"/>
                </a:solidFill>
                <a:cs typeface="Arial" pitchFamily="34" charset="0"/>
              </a:rPr>
              <a:t> </a:t>
            </a:r>
            <a:r>
              <a:rPr lang="es-ES" sz="1100" kern="0" dirty="0" smtClean="0">
                <a:solidFill>
                  <a:srgbClr val="002060"/>
                </a:solidFill>
                <a:cs typeface="Arial" pitchFamily="34" charset="0"/>
              </a:rPr>
              <a:t>muestra baja estacionalidad, </a:t>
            </a:r>
            <a:r>
              <a:rPr lang="es-ES" sz="1100" kern="0" dirty="0">
                <a:solidFill>
                  <a:srgbClr val="002060"/>
                </a:solidFill>
                <a:cs typeface="Arial" pitchFamily="34" charset="0"/>
              </a:rPr>
              <a:t>viaja todo el año, pero existe una mayor llegada de visitantes en los meses junio, julio y </a:t>
            </a:r>
            <a:r>
              <a:rPr lang="es-ES" sz="1100" kern="0" dirty="0" smtClean="0">
                <a:solidFill>
                  <a:srgbClr val="002060"/>
                </a:solidFill>
                <a:cs typeface="Arial" pitchFamily="34" charset="0"/>
              </a:rPr>
              <a:t>diciembre</a:t>
            </a:r>
            <a:endParaRPr lang="es-ES" sz="1100" kern="0" dirty="0">
              <a:solidFill>
                <a:srgbClr val="002060"/>
              </a:solidFill>
              <a:cs typeface="Arial" pitchFamily="34" charset="0"/>
            </a:endParaRPr>
          </a:p>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Colombia </a:t>
            </a:r>
            <a:r>
              <a:rPr lang="es-ES" sz="1100" kern="0" dirty="0">
                <a:solidFill>
                  <a:srgbClr val="002060"/>
                </a:solidFill>
                <a:cs typeface="Arial" pitchFamily="34" charset="0"/>
              </a:rPr>
              <a:t>muestra baja estacionalidad</a:t>
            </a:r>
            <a:r>
              <a:rPr lang="es-ES" sz="1100" kern="0" dirty="0" smtClean="0">
                <a:solidFill>
                  <a:srgbClr val="002060"/>
                </a:solidFill>
                <a:cs typeface="Arial" pitchFamily="34" charset="0"/>
              </a:rPr>
              <a:t>, </a:t>
            </a:r>
            <a:r>
              <a:rPr lang="es-ES" sz="1100" kern="0" dirty="0">
                <a:solidFill>
                  <a:srgbClr val="002060"/>
                </a:solidFill>
                <a:cs typeface="Arial" pitchFamily="34" charset="0"/>
              </a:rPr>
              <a:t>sus llegadas se distribuyen en todos los meses del </a:t>
            </a:r>
            <a:r>
              <a:rPr lang="es-ES" sz="1100" kern="0" dirty="0" smtClean="0">
                <a:solidFill>
                  <a:srgbClr val="002060"/>
                </a:solidFill>
                <a:cs typeface="Arial" pitchFamily="34" charset="0"/>
              </a:rPr>
              <a:t>año, concentrándose ligeramente en enero-marzo  </a:t>
            </a:r>
            <a:endParaRPr lang="es-ES" sz="1100" kern="0" dirty="0">
              <a:solidFill>
                <a:srgbClr val="002060"/>
              </a:solidFill>
              <a:cs typeface="Arial" pitchFamily="34" charset="0"/>
            </a:endParaRPr>
          </a:p>
        </p:txBody>
      </p:sp>
      <p:sp>
        <p:nvSpPr>
          <p:cNvPr id="17" name="TextBox 16"/>
          <p:cNvSpPr txBox="1"/>
          <p:nvPr/>
        </p:nvSpPr>
        <p:spPr bwMode="auto">
          <a:xfrm>
            <a:off x="5628010" y="2029412"/>
            <a:ext cx="3402012" cy="228717"/>
          </a:xfrm>
          <a:prstGeom prst="rect">
            <a:avLst/>
          </a:prstGeom>
        </p:spPr>
        <p:txBody>
          <a:bodyPr wrap="square" rtlCol="0">
            <a:spAutoFit/>
          </a:bodyPr>
          <a:lstStyle/>
          <a:p>
            <a:pPr marL="1588" defTabSz="914400" fontAlgn="base">
              <a:lnSpc>
                <a:spcPct val="106000"/>
              </a:lnSpc>
              <a:spcBef>
                <a:spcPct val="40000"/>
              </a:spcBef>
              <a:spcAft>
                <a:spcPct val="0"/>
              </a:spcAft>
              <a:buClr>
                <a:srgbClr val="000000"/>
              </a:buClr>
            </a:pPr>
            <a:r>
              <a:rPr lang="es-ES" sz="900" b="1" dirty="0" smtClean="0">
                <a:solidFill>
                  <a:srgbClr val="002060"/>
                </a:solidFill>
                <a:cs typeface="Arial" charset="0"/>
              </a:rPr>
              <a:t>Índice </a:t>
            </a:r>
            <a:r>
              <a:rPr lang="es-ES" sz="900" b="1" dirty="0" err="1" smtClean="0">
                <a:solidFill>
                  <a:srgbClr val="002060"/>
                </a:solidFill>
                <a:cs typeface="Arial" charset="0"/>
              </a:rPr>
              <a:t>Gini</a:t>
            </a:r>
            <a:r>
              <a:rPr lang="es-ES" sz="900" b="1" dirty="0" smtClean="0">
                <a:solidFill>
                  <a:srgbClr val="002060"/>
                </a:solidFill>
                <a:cs typeface="Arial" charset="0"/>
              </a:rPr>
              <a:t> entre 0 (No estacionalidad) y 1 (Muy estacional)</a:t>
            </a:r>
            <a:endParaRPr lang="es-ES" sz="900" b="1" dirty="0">
              <a:solidFill>
                <a:srgbClr val="002060"/>
              </a:solidFill>
              <a:cs typeface="Arial" charset="0"/>
            </a:endParaRPr>
          </a:p>
        </p:txBody>
      </p:sp>
      <p:sp>
        <p:nvSpPr>
          <p:cNvPr id="18" name="Rectangle 17"/>
          <p:cNvSpPr/>
          <p:nvPr/>
        </p:nvSpPr>
        <p:spPr bwMode="auto">
          <a:xfrm>
            <a:off x="2504728" y="2503503"/>
            <a:ext cx="720080"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cxnSp>
        <p:nvCxnSpPr>
          <p:cNvPr id="19" name="Straight Arrow Connector 18"/>
          <p:cNvCxnSpPr/>
          <p:nvPr/>
        </p:nvCxnSpPr>
        <p:spPr bwMode="auto">
          <a:xfrm>
            <a:off x="7617296" y="3352290"/>
            <a:ext cx="1296000" cy="157163"/>
          </a:xfrm>
          <a:prstGeom prst="straightConnector1">
            <a:avLst/>
          </a:prstGeom>
          <a:solidFill>
            <a:srgbClr val="002776"/>
          </a:solidFill>
          <a:ln w="19050" cap="flat" cmpd="sng" algn="ctr">
            <a:solidFill>
              <a:srgbClr val="92D400"/>
            </a:solidFill>
            <a:prstDash val="sysDash"/>
            <a:round/>
            <a:headEnd type="none" w="med" len="med"/>
            <a:tailEnd type="triangle"/>
          </a:ln>
          <a:effectLst/>
        </p:spPr>
      </p:cxnSp>
      <p:cxnSp>
        <p:nvCxnSpPr>
          <p:cNvPr id="20" name="Straight Arrow Connector 19"/>
          <p:cNvCxnSpPr/>
          <p:nvPr/>
        </p:nvCxnSpPr>
        <p:spPr bwMode="auto">
          <a:xfrm flipV="1">
            <a:off x="7617296" y="4720632"/>
            <a:ext cx="1008112" cy="818624"/>
          </a:xfrm>
          <a:prstGeom prst="straightConnector1">
            <a:avLst/>
          </a:prstGeom>
          <a:solidFill>
            <a:srgbClr val="002776"/>
          </a:solidFill>
          <a:ln w="19050" cap="flat" cmpd="sng" algn="ctr">
            <a:solidFill>
              <a:srgbClr val="92D400"/>
            </a:solidFill>
            <a:prstDash val="sysDash"/>
            <a:round/>
            <a:headEnd type="none" w="med" len="med"/>
            <a:tailEnd type="triangle"/>
          </a:ln>
          <a:effectLst/>
        </p:spPr>
      </p:cxnSp>
      <p:graphicFrame>
        <p:nvGraphicFramePr>
          <p:cNvPr id="28" name="Chart 27"/>
          <p:cNvGraphicFramePr>
            <a:graphicFrameLocks/>
          </p:cNvGraphicFramePr>
          <p:nvPr>
            <p:extLst/>
          </p:nvPr>
        </p:nvGraphicFramePr>
        <p:xfrm>
          <a:off x="5128422" y="4693328"/>
          <a:ext cx="4432594" cy="1824370"/>
        </p:xfrm>
        <a:graphic>
          <a:graphicData uri="http://schemas.openxmlformats.org/drawingml/2006/chart">
            <c:chart xmlns:c="http://schemas.openxmlformats.org/drawingml/2006/chart" xmlns:r="http://schemas.openxmlformats.org/officeDocument/2006/relationships" r:id="rId6"/>
          </a:graphicData>
        </a:graphic>
      </p:graphicFrame>
      <p:cxnSp>
        <p:nvCxnSpPr>
          <p:cNvPr id="29" name="Straight Arrow Connector 28"/>
          <p:cNvCxnSpPr/>
          <p:nvPr/>
        </p:nvCxnSpPr>
        <p:spPr bwMode="auto">
          <a:xfrm flipV="1">
            <a:off x="7847331" y="5185039"/>
            <a:ext cx="1065965" cy="562292"/>
          </a:xfrm>
          <a:prstGeom prst="straightConnector1">
            <a:avLst/>
          </a:prstGeom>
          <a:solidFill>
            <a:srgbClr val="002776"/>
          </a:solidFill>
          <a:ln w="19050" cap="flat" cmpd="sng" algn="ctr">
            <a:solidFill>
              <a:srgbClr val="92D400"/>
            </a:solidFill>
            <a:prstDash val="sysDash"/>
            <a:round/>
            <a:headEnd type="none" w="med" len="med"/>
            <a:tailEnd type="triangle"/>
          </a:ln>
          <a:effectLst/>
        </p:spPr>
      </p:cxnSp>
      <p:sp>
        <p:nvSpPr>
          <p:cNvPr id="34" name="Rectangle 33"/>
          <p:cNvSpPr/>
          <p:nvPr/>
        </p:nvSpPr>
        <p:spPr bwMode="auto">
          <a:xfrm>
            <a:off x="779256" y="4684054"/>
            <a:ext cx="1077400"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sp>
        <p:nvSpPr>
          <p:cNvPr id="2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399</a:t>
            </a:fld>
            <a:endParaRPr lang="es-ES" dirty="0">
              <a:solidFill>
                <a:srgbClr val="002776"/>
              </a:solidFill>
            </a:endParaRPr>
          </a:p>
        </p:txBody>
      </p:sp>
    </p:spTree>
    <p:extLst>
      <p:ext uri="{BB962C8B-B14F-4D97-AF65-F5344CB8AC3E}">
        <p14:creationId xmlns:p14="http://schemas.microsoft.com/office/powerpoint/2010/main" val="130639084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9" y="260648"/>
            <a:ext cx="840715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600" b="1" dirty="0">
                <a:solidFill>
                  <a:srgbClr val="002060"/>
                </a:solidFill>
                <a:cs typeface="Arial" charset="0"/>
              </a:rPr>
              <a:t>El proceso para la realización del Plan Estratégico de Desarrollo de Turismo Sostenible de Quito al 2021, se compone de </a:t>
            </a:r>
            <a:r>
              <a:rPr lang="es-ES" sz="1600" b="1" dirty="0" smtClean="0">
                <a:solidFill>
                  <a:srgbClr val="002060"/>
                </a:solidFill>
                <a:cs typeface="Arial" charset="0"/>
              </a:rPr>
              <a:t>5 productos más la transferencia de conocimiento</a:t>
            </a:r>
            <a:endParaRPr lang="es-ES" sz="105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a:t>
            </a:fld>
            <a:endParaRPr lang="es-ES" dirty="0">
              <a:solidFill>
                <a:srgbClr val="002776"/>
              </a:solidFill>
            </a:endParaRPr>
          </a:p>
        </p:txBody>
      </p:sp>
      <p:grpSp>
        <p:nvGrpSpPr>
          <p:cNvPr id="58" name="Group 57"/>
          <p:cNvGrpSpPr/>
          <p:nvPr/>
        </p:nvGrpSpPr>
        <p:grpSpPr>
          <a:xfrm>
            <a:off x="1895691" y="4759924"/>
            <a:ext cx="6114619" cy="146194"/>
            <a:chOff x="4738795" y="5203852"/>
            <a:chExt cx="4064069" cy="146194"/>
          </a:xfrm>
        </p:grpSpPr>
        <p:cxnSp>
          <p:nvCxnSpPr>
            <p:cNvPr id="59" name="Straight Connector 58"/>
            <p:cNvCxnSpPr/>
            <p:nvPr/>
          </p:nvCxnSpPr>
          <p:spPr bwMode="auto">
            <a:xfrm flipV="1">
              <a:off x="4738795" y="5268089"/>
              <a:ext cx="4064069" cy="17720"/>
            </a:xfrm>
            <a:prstGeom prst="line">
              <a:avLst/>
            </a:prstGeom>
            <a:noFill/>
            <a:ln w="12700" cap="rnd">
              <a:solidFill>
                <a:srgbClr val="002060"/>
              </a:solidFill>
              <a:round/>
              <a:headEnd/>
              <a:tailEnd/>
            </a:ln>
          </p:spPr>
        </p:cxnSp>
        <p:sp>
          <p:nvSpPr>
            <p:cNvPr id="60" name="Rectangle 117"/>
            <p:cNvSpPr>
              <a:spLocks noChangeArrowheads="1"/>
            </p:cNvSpPr>
            <p:nvPr/>
          </p:nvSpPr>
          <p:spPr bwMode="gray">
            <a:xfrm>
              <a:off x="6205183" y="5203852"/>
              <a:ext cx="1131292" cy="146194"/>
            </a:xfrm>
            <a:prstGeom prst="rect">
              <a:avLst/>
            </a:prstGeom>
            <a:solidFill>
              <a:schemeClr val="bg1"/>
            </a:solidFill>
            <a:ln w="12700" cap="rnd" algn="ctr">
              <a:noFill/>
              <a:miter lim="800000"/>
              <a:headEnd/>
              <a:tailEnd/>
            </a:ln>
          </p:spPr>
          <p:txBody>
            <a:bodyPr wrap="square" lIns="71937" tIns="0" rIns="71937" bIns="0" anchor="b" anchorCtr="1">
              <a:spAutoFit/>
            </a:bodyPr>
            <a:lstStyle/>
            <a:p>
              <a:pPr algn="ctr" defTabSz="914400" eaLnBrk="0" fontAlgn="base" hangingPunct="0">
                <a:lnSpc>
                  <a:spcPct val="95000"/>
                </a:lnSpc>
                <a:spcBef>
                  <a:spcPct val="0"/>
                </a:spcBef>
                <a:spcAft>
                  <a:spcPct val="0"/>
                </a:spcAft>
                <a:defRPr/>
              </a:pPr>
              <a:r>
                <a:rPr lang="es-CL" sz="1000" b="1" dirty="0">
                  <a:solidFill>
                    <a:srgbClr val="002060"/>
                  </a:solidFill>
                  <a:cs typeface="Arial" pitchFamily="34" charset="0"/>
                </a:rPr>
                <a:t>Metodología</a:t>
              </a:r>
            </a:p>
          </p:txBody>
        </p:sp>
      </p:grpSp>
      <p:sp>
        <p:nvSpPr>
          <p:cNvPr id="61" name="TextBox 53"/>
          <p:cNvSpPr txBox="1">
            <a:spLocks noChangeArrowheads="1"/>
          </p:cNvSpPr>
          <p:nvPr/>
        </p:nvSpPr>
        <p:spPr bwMode="auto">
          <a:xfrm>
            <a:off x="2052009" y="5058737"/>
            <a:ext cx="5890309" cy="1322591"/>
          </a:xfrm>
          <a:prstGeom prst="rect">
            <a:avLst/>
          </a:prstGeom>
          <a:noFill/>
          <a:ln w="9525">
            <a:noFill/>
            <a:miter lim="800000"/>
            <a:headEnd/>
            <a:tailEnd/>
          </a:ln>
        </p:spPr>
        <p:txBody>
          <a:bodyPr wrap="square" lIns="7200" tIns="7200" rIns="7200" bIns="7200">
            <a:spAutoFit/>
          </a:bodyPr>
          <a:lstStyle/>
          <a:p>
            <a:pPr marL="171450" indent="-171450" defTabSz="914400">
              <a:spcAft>
                <a:spcPts val="600"/>
              </a:spcAft>
              <a:buFont typeface="Arial" panose="020B0604020202020204" pitchFamily="34" charset="0"/>
              <a:buChar char="•"/>
              <a:defRPr/>
            </a:pPr>
            <a:r>
              <a:rPr lang="es-CL" sz="1000" kern="0" dirty="0">
                <a:solidFill>
                  <a:srgbClr val="002776"/>
                </a:solidFill>
                <a:cs typeface="Arial" pitchFamily="34" charset="0"/>
              </a:rPr>
              <a:t>Entrevistas </a:t>
            </a:r>
            <a:r>
              <a:rPr lang="es-CL" sz="1000" kern="0" dirty="0" smtClean="0">
                <a:solidFill>
                  <a:srgbClr val="002776"/>
                </a:solidFill>
                <a:cs typeface="Arial" pitchFamily="34" charset="0"/>
              </a:rPr>
              <a:t>continuadas a </a:t>
            </a:r>
            <a:r>
              <a:rPr lang="es-CL" sz="1000" kern="0" dirty="0">
                <a:solidFill>
                  <a:srgbClr val="002776"/>
                </a:solidFill>
                <a:cs typeface="Arial" pitchFamily="34" charset="0"/>
              </a:rPr>
              <a:t>lo largo del proyecto a </a:t>
            </a:r>
            <a:r>
              <a:rPr lang="es-CL" sz="1000" kern="0" dirty="0" smtClean="0">
                <a:solidFill>
                  <a:srgbClr val="002776"/>
                </a:solidFill>
                <a:cs typeface="Arial" pitchFamily="34" charset="0"/>
              </a:rPr>
              <a:t>actores clave de la industria (TTOO, hoteleros, etc.)</a:t>
            </a:r>
            <a:endParaRPr lang="es-CL" sz="1000" kern="0" dirty="0">
              <a:solidFill>
                <a:srgbClr val="002776"/>
              </a:solidFill>
              <a:cs typeface="Arial" pitchFamily="34" charset="0"/>
            </a:endParaRPr>
          </a:p>
          <a:p>
            <a:pPr marL="171450" indent="-171450" defTabSz="914400">
              <a:spcAft>
                <a:spcPts val="600"/>
              </a:spcAft>
              <a:buFont typeface="Arial" panose="020B0604020202020204" pitchFamily="34" charset="0"/>
              <a:buChar char="•"/>
              <a:defRPr/>
            </a:pPr>
            <a:r>
              <a:rPr lang="es-CL" sz="1000" kern="0" dirty="0" smtClean="0">
                <a:solidFill>
                  <a:srgbClr val="002776"/>
                </a:solidFill>
                <a:cs typeface="Arial" pitchFamily="34" charset="0"/>
              </a:rPr>
              <a:t>Visitas de campo</a:t>
            </a:r>
          </a:p>
          <a:p>
            <a:pPr marL="171450" indent="-171450" defTabSz="914400">
              <a:spcAft>
                <a:spcPts val="600"/>
              </a:spcAft>
              <a:buFont typeface="Arial" panose="020B0604020202020204" pitchFamily="34" charset="0"/>
              <a:buChar char="•"/>
              <a:defRPr/>
            </a:pPr>
            <a:r>
              <a:rPr lang="es-CL" sz="1000" kern="0" dirty="0" smtClean="0">
                <a:solidFill>
                  <a:srgbClr val="002776"/>
                </a:solidFill>
                <a:cs typeface="Arial" pitchFamily="34" charset="0"/>
              </a:rPr>
              <a:t>Análisis matriciales (productos, mercados, socios estratégicos)</a:t>
            </a:r>
          </a:p>
          <a:p>
            <a:pPr marL="171450" indent="-171450" defTabSz="914400">
              <a:spcAft>
                <a:spcPts val="600"/>
              </a:spcAft>
              <a:buFont typeface="Arial" panose="020B0604020202020204" pitchFamily="34" charset="0"/>
              <a:buChar char="•"/>
              <a:defRPr/>
            </a:pPr>
            <a:r>
              <a:rPr lang="es-CL" sz="1000" kern="0" dirty="0" smtClean="0">
                <a:solidFill>
                  <a:srgbClr val="002776"/>
                </a:solidFill>
                <a:cs typeface="Arial" pitchFamily="34" charset="0"/>
              </a:rPr>
              <a:t>FODA/DAFO</a:t>
            </a:r>
            <a:endParaRPr lang="es-CL" sz="1000" kern="0" dirty="0">
              <a:solidFill>
                <a:srgbClr val="002776"/>
              </a:solidFill>
              <a:cs typeface="Arial" pitchFamily="34" charset="0"/>
            </a:endParaRPr>
          </a:p>
          <a:p>
            <a:pPr marL="171450" indent="-171450" defTabSz="914400">
              <a:spcAft>
                <a:spcPts val="600"/>
              </a:spcAft>
              <a:buFont typeface="Arial" panose="020B0604020202020204" pitchFamily="34" charset="0"/>
              <a:buChar char="•"/>
              <a:defRPr/>
            </a:pPr>
            <a:r>
              <a:rPr lang="es-CL" sz="1000" kern="0" dirty="0" smtClean="0">
                <a:solidFill>
                  <a:srgbClr val="002776"/>
                </a:solidFill>
                <a:cs typeface="Arial" pitchFamily="34" charset="0"/>
              </a:rPr>
              <a:t>Talleres</a:t>
            </a:r>
          </a:p>
          <a:p>
            <a:pPr marL="171450" indent="-171450" defTabSz="914400">
              <a:spcAft>
                <a:spcPts val="600"/>
              </a:spcAft>
              <a:buFont typeface="Arial" panose="020B0604020202020204" pitchFamily="34" charset="0"/>
              <a:buChar char="•"/>
              <a:defRPr/>
            </a:pPr>
            <a:r>
              <a:rPr lang="es-CL" sz="1000" kern="0" dirty="0" err="1" smtClean="0">
                <a:solidFill>
                  <a:srgbClr val="002776"/>
                </a:solidFill>
                <a:cs typeface="Arial" pitchFamily="34" charset="0"/>
              </a:rPr>
              <a:t>Benchmark</a:t>
            </a:r>
            <a:r>
              <a:rPr lang="es-CL" sz="1000" kern="0" dirty="0" smtClean="0">
                <a:solidFill>
                  <a:srgbClr val="002776"/>
                </a:solidFill>
                <a:cs typeface="Arial" pitchFamily="34" charset="0"/>
              </a:rPr>
              <a:t> de buenas prácticas</a:t>
            </a:r>
            <a:endParaRPr lang="es-CL" sz="1000" kern="0" dirty="0">
              <a:solidFill>
                <a:srgbClr val="002776"/>
              </a:solidFill>
              <a:cs typeface="Arial" pitchFamily="34" charset="0"/>
            </a:endParaRPr>
          </a:p>
        </p:txBody>
      </p:sp>
      <p:grpSp>
        <p:nvGrpSpPr>
          <p:cNvPr id="62" name="Group 61"/>
          <p:cNvGrpSpPr/>
          <p:nvPr/>
        </p:nvGrpSpPr>
        <p:grpSpPr>
          <a:xfrm>
            <a:off x="416496" y="974298"/>
            <a:ext cx="9217024" cy="3319758"/>
            <a:chOff x="426782" y="617820"/>
            <a:chExt cx="10533902" cy="3319758"/>
          </a:xfrm>
        </p:grpSpPr>
        <p:sp>
          <p:nvSpPr>
            <p:cNvPr id="63" name="AutoShape 182"/>
            <p:cNvSpPr>
              <a:spLocks noChangeArrowheads="1"/>
            </p:cNvSpPr>
            <p:nvPr/>
          </p:nvSpPr>
          <p:spPr bwMode="auto">
            <a:xfrm>
              <a:off x="6720490" y="882056"/>
              <a:ext cx="2160000" cy="471739"/>
            </a:xfrm>
            <a:prstGeom prst="chevron">
              <a:avLst>
                <a:gd name="adj" fmla="val 35536"/>
              </a:avLst>
            </a:prstGeom>
            <a:solidFill>
              <a:schemeClr val="tx2">
                <a:lumMod val="40000"/>
                <a:lumOff val="60000"/>
              </a:schemeClr>
            </a:solidFill>
            <a:ln w="12700" algn="ctr">
              <a:noFill/>
              <a:prstDash val="dash"/>
              <a:miter lim="800000"/>
              <a:headEnd/>
              <a:tailEnd/>
            </a:ln>
          </p:spPr>
          <p:txBody>
            <a:bodyPr lIns="36000" tIns="45690" rIns="36000" bIns="45690" anchor="ctr"/>
            <a:lstStyle/>
            <a:p>
              <a:pPr algn="ctr" defTabSz="988204"/>
              <a:r>
                <a:rPr lang="es-CL" sz="1000" kern="0" dirty="0">
                  <a:solidFill>
                    <a:srgbClr val="FFFFFF"/>
                  </a:solidFill>
                  <a:cs typeface="Arial" pitchFamily="34" charset="0"/>
                </a:rPr>
                <a:t>PRODUCTO </a:t>
              </a:r>
              <a:r>
                <a:rPr lang="es-CL" sz="1000" kern="0" dirty="0" smtClean="0">
                  <a:solidFill>
                    <a:srgbClr val="FFFFFF"/>
                  </a:solidFill>
                  <a:cs typeface="Arial" pitchFamily="34" charset="0"/>
                </a:rPr>
                <a:t>4</a:t>
              </a:r>
              <a:endParaRPr lang="es-CL" sz="1000" kern="0" dirty="0">
                <a:solidFill>
                  <a:srgbClr val="FFFFFF"/>
                </a:solidFill>
                <a:cs typeface="Arial" pitchFamily="34" charset="0"/>
              </a:endParaRPr>
            </a:p>
          </p:txBody>
        </p:sp>
        <p:sp>
          <p:nvSpPr>
            <p:cNvPr id="64" name="AutoShape 183"/>
            <p:cNvSpPr>
              <a:spLocks noChangeArrowheads="1"/>
            </p:cNvSpPr>
            <p:nvPr/>
          </p:nvSpPr>
          <p:spPr bwMode="auto">
            <a:xfrm>
              <a:off x="4640294" y="882056"/>
              <a:ext cx="2160000" cy="471739"/>
            </a:xfrm>
            <a:prstGeom prst="chevron">
              <a:avLst>
                <a:gd name="adj" fmla="val 38001"/>
              </a:avLst>
            </a:prstGeom>
            <a:solidFill>
              <a:schemeClr val="tx2">
                <a:lumMod val="40000"/>
                <a:lumOff val="60000"/>
              </a:schemeClr>
            </a:solidFill>
            <a:ln w="12700" algn="ctr">
              <a:noFill/>
              <a:prstDash val="dash"/>
              <a:miter lim="800000"/>
              <a:headEnd/>
              <a:tailEnd/>
            </a:ln>
          </p:spPr>
          <p:txBody>
            <a:bodyPr lIns="36000" tIns="45690" rIns="36000" bIns="45690" anchor="ctr"/>
            <a:lstStyle/>
            <a:p>
              <a:pPr algn="ctr" defTabSz="988204"/>
              <a:r>
                <a:rPr lang="es-CL" sz="1000" kern="0" dirty="0">
                  <a:solidFill>
                    <a:srgbClr val="FFFFFF"/>
                  </a:solidFill>
                  <a:cs typeface="Arial" pitchFamily="34" charset="0"/>
                </a:rPr>
                <a:t>PRODUCTO </a:t>
              </a:r>
              <a:r>
                <a:rPr lang="es-CL" sz="1000" kern="0" dirty="0" smtClean="0">
                  <a:solidFill>
                    <a:srgbClr val="FFFFFF"/>
                  </a:solidFill>
                  <a:cs typeface="Arial" pitchFamily="34" charset="0"/>
                </a:rPr>
                <a:t>3</a:t>
              </a:r>
              <a:endParaRPr lang="es-CL" sz="1000" kern="0" dirty="0">
                <a:solidFill>
                  <a:srgbClr val="FFFFFF"/>
                </a:solidFill>
                <a:cs typeface="Arial" pitchFamily="34" charset="0"/>
              </a:endParaRPr>
            </a:p>
          </p:txBody>
        </p:sp>
        <p:sp>
          <p:nvSpPr>
            <p:cNvPr id="65" name="AutoShape 186"/>
            <p:cNvSpPr>
              <a:spLocks noChangeArrowheads="1"/>
            </p:cNvSpPr>
            <p:nvPr/>
          </p:nvSpPr>
          <p:spPr bwMode="auto">
            <a:xfrm>
              <a:off x="479902" y="882056"/>
              <a:ext cx="2160000" cy="471739"/>
            </a:xfrm>
            <a:prstGeom prst="chevron">
              <a:avLst>
                <a:gd name="adj" fmla="val 38032"/>
              </a:avLst>
            </a:prstGeom>
            <a:solidFill>
              <a:schemeClr val="accent2"/>
            </a:solidFill>
            <a:ln w="12700" algn="ctr">
              <a:noFill/>
              <a:miter lim="800000"/>
              <a:headEnd/>
              <a:tailEnd/>
            </a:ln>
          </p:spPr>
          <p:txBody>
            <a:bodyPr lIns="36000" tIns="45690" rIns="36000" bIns="45690" anchor="ctr"/>
            <a:lstStyle/>
            <a:p>
              <a:pPr algn="ctr" defTabSz="914400">
                <a:lnSpc>
                  <a:spcPct val="95000"/>
                </a:lnSpc>
                <a:defRPr/>
              </a:pPr>
              <a:r>
                <a:rPr lang="es-CL" sz="1000" b="1" kern="0" dirty="0" smtClean="0">
                  <a:solidFill>
                    <a:srgbClr val="FFFFFF"/>
                  </a:solidFill>
                  <a:cs typeface="Arial" pitchFamily="34" charset="0"/>
                </a:rPr>
                <a:t>PRODUCTO 1</a:t>
              </a:r>
              <a:endParaRPr lang="es-CL" sz="1000" b="1" kern="0" dirty="0">
                <a:solidFill>
                  <a:srgbClr val="FFFFFF"/>
                </a:solidFill>
                <a:cs typeface="Arial" pitchFamily="34" charset="0"/>
              </a:endParaRPr>
            </a:p>
          </p:txBody>
        </p:sp>
        <p:sp>
          <p:nvSpPr>
            <p:cNvPr id="66" name="AutoShape 186"/>
            <p:cNvSpPr>
              <a:spLocks noChangeArrowheads="1"/>
            </p:cNvSpPr>
            <p:nvPr/>
          </p:nvSpPr>
          <p:spPr bwMode="auto">
            <a:xfrm>
              <a:off x="2560098" y="882056"/>
              <a:ext cx="2160000" cy="471739"/>
            </a:xfrm>
            <a:prstGeom prst="chevron">
              <a:avLst>
                <a:gd name="adj" fmla="val 38032"/>
              </a:avLst>
            </a:prstGeom>
            <a:solidFill>
              <a:schemeClr val="tx2">
                <a:lumMod val="40000"/>
                <a:lumOff val="60000"/>
              </a:schemeClr>
            </a:solidFill>
            <a:ln w="12700" algn="ctr">
              <a:noFill/>
              <a:miter lim="800000"/>
              <a:headEnd/>
              <a:tailEnd/>
            </a:ln>
          </p:spPr>
          <p:txBody>
            <a:bodyPr lIns="36000" tIns="45690" rIns="36000" bIns="45690" anchor="ctr"/>
            <a:lstStyle/>
            <a:p>
              <a:pPr algn="ctr" defTabSz="988204"/>
              <a:r>
                <a:rPr lang="es-CL" sz="1000" kern="0" dirty="0" smtClean="0">
                  <a:solidFill>
                    <a:srgbClr val="FFFFFF"/>
                  </a:solidFill>
                  <a:cs typeface="Arial" pitchFamily="34" charset="0"/>
                </a:rPr>
                <a:t>PRODUCTO 2</a:t>
              </a:r>
              <a:endParaRPr lang="es-CL" sz="1000" kern="0" dirty="0">
                <a:solidFill>
                  <a:srgbClr val="FFFFFF"/>
                </a:solidFill>
                <a:cs typeface="Arial" pitchFamily="34" charset="0"/>
              </a:endParaRPr>
            </a:p>
          </p:txBody>
        </p:sp>
        <p:sp>
          <p:nvSpPr>
            <p:cNvPr id="67" name="TextBox 53"/>
            <p:cNvSpPr txBox="1">
              <a:spLocks noChangeArrowheads="1"/>
            </p:cNvSpPr>
            <p:nvPr/>
          </p:nvSpPr>
          <p:spPr bwMode="auto">
            <a:xfrm>
              <a:off x="500120" y="1467062"/>
              <a:ext cx="2020193" cy="1784256"/>
            </a:xfrm>
            <a:prstGeom prst="rect">
              <a:avLst/>
            </a:prstGeom>
            <a:noFill/>
            <a:ln w="9525">
              <a:noFill/>
              <a:miter lim="800000"/>
              <a:headEnd/>
              <a:tailEnd/>
            </a:ln>
          </p:spPr>
          <p:txBody>
            <a:bodyPr wrap="square" lIns="7200" tIns="7200" rIns="7200" bIns="7200">
              <a:spAutoFit/>
            </a:bodyPr>
            <a:lstStyle/>
            <a:p>
              <a:pPr defTabSz="914400">
                <a:spcAft>
                  <a:spcPts val="600"/>
                </a:spcAft>
                <a:defRPr/>
              </a:pPr>
              <a:r>
                <a:rPr lang="es-CL" sz="1000" kern="0" dirty="0">
                  <a:solidFill>
                    <a:srgbClr val="002776"/>
                  </a:solidFill>
                  <a:cs typeface="Arial" pitchFamily="34" charset="0"/>
                </a:rPr>
                <a:t>Análisis de la situación actual </a:t>
              </a:r>
              <a:r>
                <a:rPr lang="es-CL" sz="1000" kern="0" dirty="0" smtClean="0">
                  <a:solidFill>
                    <a:srgbClr val="002776"/>
                  </a:solidFill>
                  <a:cs typeface="Arial" pitchFamily="34" charset="0"/>
                </a:rPr>
                <a:t>y contexto:</a:t>
              </a:r>
              <a:endParaRPr lang="es-CL" sz="1000" kern="0" dirty="0">
                <a:solidFill>
                  <a:srgbClr val="002776"/>
                </a:solidFill>
                <a:cs typeface="Arial" pitchFamily="34" charset="0"/>
              </a:endParaRPr>
            </a:p>
            <a:p>
              <a:pPr marL="96838" indent="-96838" defTabSz="914400">
                <a:spcAft>
                  <a:spcPts val="600"/>
                </a:spcAft>
                <a:buFont typeface="Wingdings" pitchFamily="2" charset="2"/>
                <a:buChar char="§"/>
                <a:defRPr/>
              </a:pPr>
              <a:r>
                <a:rPr lang="es-CL" sz="1000" kern="0" dirty="0" smtClean="0">
                  <a:solidFill>
                    <a:srgbClr val="002776"/>
                  </a:solidFill>
                  <a:cs typeface="Arial" pitchFamily="34" charset="0"/>
                </a:rPr>
                <a:t>Plan de trabajo</a:t>
              </a:r>
            </a:p>
            <a:p>
              <a:pPr marL="96838" indent="-96838" defTabSz="914400">
                <a:spcAft>
                  <a:spcPts val="600"/>
                </a:spcAft>
                <a:buFont typeface="Wingdings" pitchFamily="2" charset="2"/>
                <a:buChar char="§"/>
                <a:defRPr/>
              </a:pPr>
              <a:r>
                <a:rPr lang="es-CL" sz="1000" kern="0" dirty="0" smtClean="0">
                  <a:solidFill>
                    <a:srgbClr val="002776"/>
                  </a:solidFill>
                  <a:cs typeface="Arial" pitchFamily="34" charset="0"/>
                </a:rPr>
                <a:t>Análisis histórico 2010-15</a:t>
              </a:r>
            </a:p>
            <a:p>
              <a:pPr marL="96838" indent="-96838" defTabSz="914400">
                <a:spcAft>
                  <a:spcPts val="600"/>
                </a:spcAft>
                <a:buFont typeface="Wingdings" pitchFamily="2" charset="2"/>
                <a:buChar char="§"/>
                <a:defRPr/>
              </a:pPr>
              <a:r>
                <a:rPr lang="es-CL" sz="1000" kern="0" dirty="0" smtClean="0">
                  <a:solidFill>
                    <a:srgbClr val="002776"/>
                  </a:solidFill>
                  <a:cs typeface="Arial" pitchFamily="34" charset="0"/>
                </a:rPr>
                <a:t>Tendencias 2021</a:t>
              </a:r>
            </a:p>
            <a:p>
              <a:pPr marL="96838" indent="-96838" defTabSz="914400">
                <a:spcAft>
                  <a:spcPts val="600"/>
                </a:spcAft>
                <a:buFont typeface="Wingdings" pitchFamily="2" charset="2"/>
                <a:buChar char="§"/>
                <a:defRPr/>
              </a:pPr>
              <a:r>
                <a:rPr lang="es-CL" sz="1000" kern="0" dirty="0" smtClean="0">
                  <a:solidFill>
                    <a:srgbClr val="002776"/>
                  </a:solidFill>
                  <a:cs typeface="Arial" pitchFamily="34" charset="0"/>
                </a:rPr>
                <a:t>Diagnóstico integral del </a:t>
              </a:r>
              <a:r>
                <a:rPr lang="es-CL" sz="1000" kern="0" dirty="0" err="1" smtClean="0">
                  <a:solidFill>
                    <a:srgbClr val="002776"/>
                  </a:solidFill>
                  <a:cs typeface="Arial" pitchFamily="34" charset="0"/>
                </a:rPr>
                <a:t>cluster</a:t>
              </a:r>
              <a:r>
                <a:rPr lang="es-CL" sz="1000" kern="0" dirty="0" smtClean="0">
                  <a:solidFill>
                    <a:srgbClr val="002776"/>
                  </a:solidFill>
                  <a:cs typeface="Arial" pitchFamily="34" charset="0"/>
                </a:rPr>
                <a:t> turístico de Quito</a:t>
              </a:r>
            </a:p>
            <a:p>
              <a:pPr marL="96838" indent="-96838" defTabSz="914400">
                <a:spcAft>
                  <a:spcPts val="600"/>
                </a:spcAft>
                <a:buFont typeface="Wingdings" pitchFamily="2" charset="2"/>
                <a:buChar char="§"/>
                <a:defRPr/>
              </a:pPr>
              <a:r>
                <a:rPr lang="es-CL" sz="1000" kern="0" dirty="0" smtClean="0">
                  <a:solidFill>
                    <a:srgbClr val="002776"/>
                  </a:solidFill>
                  <a:cs typeface="Arial" pitchFamily="34" charset="0"/>
                </a:rPr>
                <a:t>Revisión de la gestión de Quito Turismo</a:t>
              </a:r>
              <a:endParaRPr lang="es-CL" sz="1000" kern="0" dirty="0">
                <a:solidFill>
                  <a:srgbClr val="002776"/>
                </a:solidFill>
                <a:cs typeface="Arial" pitchFamily="34" charset="0"/>
              </a:endParaRPr>
            </a:p>
          </p:txBody>
        </p:sp>
        <p:sp>
          <p:nvSpPr>
            <p:cNvPr id="68" name="Rectangle 67"/>
            <p:cNvSpPr>
              <a:spLocks noChangeArrowheads="1"/>
            </p:cNvSpPr>
            <p:nvPr/>
          </p:nvSpPr>
          <p:spPr bwMode="auto">
            <a:xfrm>
              <a:off x="757392" y="617820"/>
              <a:ext cx="8432647" cy="1372117"/>
            </a:xfrm>
            <a:prstGeom prst="rect">
              <a:avLst/>
            </a:prstGeom>
            <a:noFill/>
            <a:ln w="6350" algn="ctr">
              <a:noFill/>
              <a:miter lim="800000"/>
              <a:headEnd type="none" w="sm" len="sm"/>
              <a:tailEnd type="none" w="sm" len="sm"/>
            </a:ln>
          </p:spPr>
          <p:txBody>
            <a:bodyPr lIns="45646" tIns="45646" rIns="45646" bIns="45646" anchor="ctr"/>
            <a:lstStyle/>
            <a:p>
              <a:pPr marL="177592" indent="-177592" defTabSz="914400" fontAlgn="base">
                <a:spcBef>
                  <a:spcPts val="600"/>
                </a:spcBef>
                <a:buSzPct val="100000"/>
                <a:buFont typeface="Wingdings" pitchFamily="2" charset="2"/>
                <a:buChar char="§"/>
                <a:defRPr/>
              </a:pPr>
              <a:endParaRPr lang="es-CL" sz="1100" b="1" dirty="0">
                <a:solidFill>
                  <a:srgbClr val="000000"/>
                </a:solidFill>
                <a:cs typeface="Arial" pitchFamily="34" charset="0"/>
              </a:endParaRPr>
            </a:p>
          </p:txBody>
        </p:sp>
        <p:sp>
          <p:nvSpPr>
            <p:cNvPr id="69" name="TextBox 53"/>
            <p:cNvSpPr txBox="1">
              <a:spLocks noChangeArrowheads="1"/>
            </p:cNvSpPr>
            <p:nvPr/>
          </p:nvSpPr>
          <p:spPr bwMode="auto">
            <a:xfrm>
              <a:off x="2566719" y="1467062"/>
              <a:ext cx="2086815" cy="860926"/>
            </a:xfrm>
            <a:prstGeom prst="rect">
              <a:avLst/>
            </a:prstGeom>
            <a:noFill/>
            <a:ln w="9525">
              <a:noFill/>
              <a:miter lim="800000"/>
              <a:headEnd/>
              <a:tailEnd/>
            </a:ln>
          </p:spPr>
          <p:txBody>
            <a:bodyPr wrap="square" lIns="7200" tIns="7200" rIns="7200" bIns="7200">
              <a:spAutoFit/>
            </a:bodyPr>
            <a:lstStyle/>
            <a:p>
              <a:pPr marL="171450" indent="-171450" defTabSz="914400">
                <a:spcAft>
                  <a:spcPts val="600"/>
                </a:spcAft>
                <a:buFont typeface="Wingdings" panose="05000000000000000000" pitchFamily="2" charset="2"/>
                <a:buChar char="§"/>
                <a:defRPr/>
              </a:pPr>
              <a:r>
                <a:rPr lang="es-CL" sz="1000" kern="0" dirty="0" smtClean="0">
                  <a:solidFill>
                    <a:srgbClr val="002776"/>
                  </a:solidFill>
                  <a:cs typeface="Arial" pitchFamily="34" charset="0"/>
                </a:rPr>
                <a:t>Misión, visión y objetivos</a:t>
              </a:r>
            </a:p>
            <a:p>
              <a:pPr marL="171450" indent="-171450" defTabSz="914400">
                <a:spcAft>
                  <a:spcPts val="600"/>
                </a:spcAft>
                <a:buFont typeface="Wingdings" panose="05000000000000000000" pitchFamily="2" charset="2"/>
                <a:buChar char="§"/>
                <a:defRPr/>
              </a:pPr>
              <a:r>
                <a:rPr lang="es-CL" sz="1000" kern="0" dirty="0" smtClean="0">
                  <a:solidFill>
                    <a:srgbClr val="002776"/>
                  </a:solidFill>
                  <a:cs typeface="Arial" pitchFamily="34" charset="0"/>
                </a:rPr>
                <a:t>PUV, posicionamiento</a:t>
              </a:r>
            </a:p>
            <a:p>
              <a:pPr marL="171450" indent="-171450" defTabSz="914400">
                <a:spcAft>
                  <a:spcPts val="600"/>
                </a:spcAft>
                <a:buFont typeface="Wingdings" panose="05000000000000000000" pitchFamily="2" charset="2"/>
                <a:buChar char="§"/>
                <a:defRPr/>
              </a:pPr>
              <a:r>
                <a:rPr lang="es-CL" sz="1000" kern="0" dirty="0" smtClean="0">
                  <a:solidFill>
                    <a:srgbClr val="002776"/>
                  </a:solidFill>
                  <a:cs typeface="Arial" pitchFamily="34" charset="0"/>
                </a:rPr>
                <a:t>Estrategias</a:t>
              </a:r>
            </a:p>
            <a:p>
              <a:pPr marL="171450" indent="-171450" defTabSz="914400">
                <a:spcAft>
                  <a:spcPts val="600"/>
                </a:spcAft>
                <a:buFont typeface="Wingdings" panose="05000000000000000000" pitchFamily="2" charset="2"/>
                <a:buChar char="§"/>
                <a:defRPr/>
              </a:pPr>
              <a:r>
                <a:rPr lang="es-CL" sz="1000" kern="0" dirty="0" smtClean="0">
                  <a:solidFill>
                    <a:srgbClr val="002776"/>
                  </a:solidFill>
                  <a:cs typeface="Arial" pitchFamily="34" charset="0"/>
                </a:rPr>
                <a:t>Metas</a:t>
              </a:r>
              <a:endParaRPr lang="es-CL" sz="1000" kern="0" dirty="0">
                <a:solidFill>
                  <a:srgbClr val="002776"/>
                </a:solidFill>
                <a:cs typeface="Arial" pitchFamily="34" charset="0"/>
              </a:endParaRPr>
            </a:p>
          </p:txBody>
        </p:sp>
        <p:sp>
          <p:nvSpPr>
            <p:cNvPr id="70" name="TextBox 53"/>
            <p:cNvSpPr txBox="1">
              <a:spLocks noChangeArrowheads="1"/>
            </p:cNvSpPr>
            <p:nvPr/>
          </p:nvSpPr>
          <p:spPr bwMode="auto">
            <a:xfrm>
              <a:off x="4719364" y="1467063"/>
              <a:ext cx="2028337" cy="399261"/>
            </a:xfrm>
            <a:prstGeom prst="rect">
              <a:avLst/>
            </a:prstGeom>
            <a:noFill/>
            <a:ln w="9525">
              <a:noFill/>
              <a:miter lim="800000"/>
              <a:headEnd/>
              <a:tailEnd/>
            </a:ln>
          </p:spPr>
          <p:txBody>
            <a:bodyPr wrap="square" lIns="7200" tIns="7200" rIns="7200" bIns="7200">
              <a:spAutoFit/>
            </a:bodyPr>
            <a:lstStyle/>
            <a:p>
              <a:pPr marL="96838" indent="-96838" defTabSz="914400">
                <a:spcAft>
                  <a:spcPts val="600"/>
                </a:spcAft>
                <a:buFont typeface="Arial" panose="020B0604020202020204" pitchFamily="34" charset="0"/>
                <a:buChar char="•"/>
                <a:defRPr/>
              </a:pPr>
              <a:r>
                <a:rPr lang="es-CL" sz="1000" kern="0" dirty="0" smtClean="0">
                  <a:solidFill>
                    <a:srgbClr val="002776"/>
                  </a:solidFill>
                  <a:cs typeface="Arial" pitchFamily="34" charset="0"/>
                </a:rPr>
                <a:t>Planes de acción </a:t>
              </a:r>
            </a:p>
            <a:p>
              <a:pPr marL="96838" indent="-96838" defTabSz="914400">
                <a:spcAft>
                  <a:spcPts val="600"/>
                </a:spcAft>
                <a:buFont typeface="Arial" panose="020B0604020202020204" pitchFamily="34" charset="0"/>
                <a:buChar char="•"/>
                <a:defRPr/>
              </a:pPr>
              <a:r>
                <a:rPr lang="es-CL" sz="1000" kern="0" dirty="0" smtClean="0">
                  <a:solidFill>
                    <a:srgbClr val="002776"/>
                  </a:solidFill>
                  <a:cs typeface="Arial" pitchFamily="34" charset="0"/>
                </a:rPr>
                <a:t>Herramientas de gestión</a:t>
              </a:r>
              <a:endParaRPr lang="es-CL" sz="1000" kern="0" dirty="0">
                <a:solidFill>
                  <a:srgbClr val="002776"/>
                </a:solidFill>
                <a:cs typeface="Arial" pitchFamily="34" charset="0"/>
              </a:endParaRPr>
            </a:p>
          </p:txBody>
        </p:sp>
        <p:sp>
          <p:nvSpPr>
            <p:cNvPr id="71" name="TextBox 53"/>
            <p:cNvSpPr txBox="1">
              <a:spLocks noChangeArrowheads="1"/>
            </p:cNvSpPr>
            <p:nvPr/>
          </p:nvSpPr>
          <p:spPr bwMode="auto">
            <a:xfrm>
              <a:off x="6848573" y="1467063"/>
              <a:ext cx="2028337" cy="168429"/>
            </a:xfrm>
            <a:prstGeom prst="rect">
              <a:avLst/>
            </a:prstGeom>
            <a:noFill/>
            <a:ln w="9525">
              <a:noFill/>
              <a:miter lim="800000"/>
              <a:headEnd/>
              <a:tailEnd/>
            </a:ln>
          </p:spPr>
          <p:txBody>
            <a:bodyPr wrap="square" lIns="7200" tIns="7200" rIns="7200" bIns="7200">
              <a:spAutoFit/>
            </a:bodyPr>
            <a:lstStyle/>
            <a:p>
              <a:pPr marL="84138" indent="-84138" defTabSz="914400">
                <a:spcAft>
                  <a:spcPts val="600"/>
                </a:spcAft>
                <a:buFont typeface="Arial" panose="020B0604020202020204" pitchFamily="34" charset="0"/>
                <a:buChar char="•"/>
                <a:defRPr/>
              </a:pPr>
              <a:r>
                <a:rPr lang="es-CL" sz="1000" kern="0" dirty="0" err="1" smtClean="0">
                  <a:solidFill>
                    <a:srgbClr val="002776"/>
                  </a:solidFill>
                  <a:cs typeface="Arial" pitchFamily="34" charset="0"/>
                </a:rPr>
                <a:t>POA’s</a:t>
              </a:r>
              <a:endParaRPr lang="es-CL" sz="1000" kern="0" dirty="0">
                <a:solidFill>
                  <a:srgbClr val="002776"/>
                </a:solidFill>
                <a:cs typeface="Arial" pitchFamily="34" charset="0"/>
              </a:endParaRPr>
            </a:p>
          </p:txBody>
        </p:sp>
        <p:sp>
          <p:nvSpPr>
            <p:cNvPr id="72" name="Rectangle 71"/>
            <p:cNvSpPr/>
            <p:nvPr/>
          </p:nvSpPr>
          <p:spPr bwMode="auto">
            <a:xfrm>
              <a:off x="426782" y="802258"/>
              <a:ext cx="2098426" cy="2563998"/>
            </a:xfrm>
            <a:prstGeom prst="rect">
              <a:avLst/>
            </a:prstGeom>
            <a:noFill/>
            <a:ln w="38100" cap="flat" cmpd="sng" algn="ctr">
              <a:solidFill>
                <a:schemeClr val="accent2">
                  <a:lumMod val="60000"/>
                  <a:lumOff val="40000"/>
                </a:schemeClr>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CL" sz="2400">
                <a:solidFill>
                  <a:srgbClr val="000000"/>
                </a:solidFill>
                <a:cs typeface="Arial" pitchFamily="34" charset="0"/>
              </a:endParaRPr>
            </a:p>
          </p:txBody>
        </p:sp>
        <p:sp>
          <p:nvSpPr>
            <p:cNvPr id="73" name="TextBox 72"/>
            <p:cNvSpPr txBox="1"/>
            <p:nvPr/>
          </p:nvSpPr>
          <p:spPr bwMode="auto">
            <a:xfrm>
              <a:off x="2969543" y="3028549"/>
              <a:ext cx="2681530" cy="337706"/>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wrap="square" lIns="7200" tIns="7200" rIns="7200" bIns="7200">
              <a:spAutoFit/>
            </a:bodyPr>
            <a:lstStyle>
              <a:defPPr>
                <a:defRPr lang="en-US"/>
              </a:defPPr>
              <a:lvl1pPr marL="96838" indent="-96838" fontAlgn="auto">
                <a:spcBef>
                  <a:spcPts val="0"/>
                </a:spcBef>
                <a:spcAft>
                  <a:spcPts val="300"/>
                </a:spcAft>
                <a:buFont typeface="Arial" panose="020B0604020202020204" pitchFamily="34" charset="0"/>
                <a:buChar char="•"/>
                <a:defRPr sz="900" kern="0">
                  <a:solidFill>
                    <a:schemeClr val="accent1"/>
                  </a:solidFill>
                </a:defRPr>
              </a:lvl1pPr>
            </a:lstStyle>
            <a:p>
              <a:pPr marL="0" indent="0" algn="ctr" defTabSz="914400">
                <a:buNone/>
              </a:pPr>
              <a:r>
                <a:rPr lang="es-CL" sz="1050" dirty="0">
                  <a:solidFill>
                    <a:srgbClr val="002776"/>
                  </a:solidFill>
                </a:rPr>
                <a:t>Avances realizados hasta el presente informe</a:t>
              </a:r>
            </a:p>
          </p:txBody>
        </p:sp>
        <p:cxnSp>
          <p:nvCxnSpPr>
            <p:cNvPr id="74" name="Straight Arrow Connector 73"/>
            <p:cNvCxnSpPr>
              <a:stCxn id="73" idx="1"/>
            </p:cNvCxnSpPr>
            <p:nvPr/>
          </p:nvCxnSpPr>
          <p:spPr bwMode="auto">
            <a:xfrm flipH="1">
              <a:off x="2540403" y="3197402"/>
              <a:ext cx="429140" cy="0"/>
            </a:xfrm>
            <a:prstGeom prst="straightConnector1">
              <a:avLst/>
            </a:prstGeom>
            <a:solidFill>
              <a:schemeClr val="accent1"/>
            </a:solidFill>
            <a:ln w="34925" cap="flat" cmpd="sng" algn="ctr">
              <a:solidFill>
                <a:schemeClr val="accent2"/>
              </a:solidFill>
              <a:prstDash val="solid"/>
              <a:round/>
              <a:headEnd type="none" w="med" len="med"/>
              <a:tailEnd type="triangle"/>
            </a:ln>
            <a:effectLst/>
          </p:spPr>
        </p:cxnSp>
        <p:sp>
          <p:nvSpPr>
            <p:cNvPr id="75" name="AutoShape 182"/>
            <p:cNvSpPr>
              <a:spLocks noChangeArrowheads="1"/>
            </p:cNvSpPr>
            <p:nvPr/>
          </p:nvSpPr>
          <p:spPr bwMode="auto">
            <a:xfrm>
              <a:off x="8800684" y="882056"/>
              <a:ext cx="2160000" cy="471739"/>
            </a:xfrm>
            <a:prstGeom prst="chevron">
              <a:avLst>
                <a:gd name="adj" fmla="val 35536"/>
              </a:avLst>
            </a:prstGeom>
            <a:solidFill>
              <a:schemeClr val="tx2">
                <a:lumMod val="40000"/>
                <a:lumOff val="60000"/>
              </a:schemeClr>
            </a:solidFill>
            <a:ln w="12700" algn="ctr">
              <a:noFill/>
              <a:prstDash val="dash"/>
              <a:miter lim="800000"/>
              <a:headEnd/>
              <a:tailEnd/>
            </a:ln>
          </p:spPr>
          <p:txBody>
            <a:bodyPr lIns="36000" tIns="45690" rIns="36000" bIns="45690" anchor="ctr"/>
            <a:lstStyle/>
            <a:p>
              <a:pPr algn="ctr" defTabSz="988204"/>
              <a:r>
                <a:rPr lang="es-CL" sz="1000" kern="0" dirty="0">
                  <a:solidFill>
                    <a:srgbClr val="FFFFFF"/>
                  </a:solidFill>
                  <a:cs typeface="Arial" pitchFamily="34" charset="0"/>
                </a:rPr>
                <a:t>PRODUCTO </a:t>
              </a:r>
              <a:r>
                <a:rPr lang="es-CL" sz="1000" kern="0" dirty="0" smtClean="0">
                  <a:solidFill>
                    <a:srgbClr val="FFFFFF"/>
                  </a:solidFill>
                  <a:cs typeface="Arial" pitchFamily="34" charset="0"/>
                </a:rPr>
                <a:t>5</a:t>
              </a:r>
              <a:endParaRPr lang="es-CL" sz="1000" kern="0" dirty="0">
                <a:solidFill>
                  <a:srgbClr val="FFFFFF"/>
                </a:solidFill>
                <a:cs typeface="Arial" pitchFamily="34" charset="0"/>
              </a:endParaRPr>
            </a:p>
          </p:txBody>
        </p:sp>
        <p:sp>
          <p:nvSpPr>
            <p:cNvPr id="76" name="TextBox 53"/>
            <p:cNvSpPr txBox="1">
              <a:spLocks noChangeArrowheads="1"/>
            </p:cNvSpPr>
            <p:nvPr/>
          </p:nvSpPr>
          <p:spPr bwMode="auto">
            <a:xfrm>
              <a:off x="8908910" y="1467063"/>
              <a:ext cx="2028337" cy="399261"/>
            </a:xfrm>
            <a:prstGeom prst="rect">
              <a:avLst/>
            </a:prstGeom>
            <a:noFill/>
            <a:ln w="9525">
              <a:noFill/>
              <a:miter lim="800000"/>
              <a:headEnd/>
              <a:tailEnd/>
            </a:ln>
          </p:spPr>
          <p:txBody>
            <a:bodyPr wrap="square" lIns="7200" tIns="7200" rIns="7200" bIns="7200">
              <a:spAutoFit/>
            </a:bodyPr>
            <a:lstStyle/>
            <a:p>
              <a:pPr marL="84138" indent="-84138" defTabSz="914400">
                <a:spcAft>
                  <a:spcPts val="600"/>
                </a:spcAft>
                <a:buFont typeface="Arial" panose="020B0604020202020204" pitchFamily="34" charset="0"/>
                <a:buChar char="•"/>
                <a:defRPr/>
              </a:pPr>
              <a:r>
                <a:rPr lang="es-CL" sz="1000" kern="0" dirty="0" smtClean="0">
                  <a:solidFill>
                    <a:srgbClr val="002776"/>
                  </a:solidFill>
                  <a:cs typeface="Arial" pitchFamily="34" charset="0"/>
                </a:rPr>
                <a:t>Herramientas de gestión</a:t>
              </a:r>
            </a:p>
            <a:p>
              <a:pPr marL="84138" indent="-84138" defTabSz="914400">
                <a:spcAft>
                  <a:spcPts val="600"/>
                </a:spcAft>
                <a:buFont typeface="Arial" panose="020B0604020202020204" pitchFamily="34" charset="0"/>
                <a:buChar char="•"/>
                <a:defRPr/>
              </a:pPr>
              <a:r>
                <a:rPr lang="es-CL" sz="1000" kern="0" dirty="0" err="1" smtClean="0">
                  <a:solidFill>
                    <a:srgbClr val="002776"/>
                  </a:solidFill>
                  <a:cs typeface="Arial" pitchFamily="34" charset="0"/>
                </a:rPr>
                <a:t>Canvas</a:t>
              </a:r>
              <a:endParaRPr lang="es-CL" sz="1000" kern="0" dirty="0">
                <a:solidFill>
                  <a:srgbClr val="002776"/>
                </a:solidFill>
                <a:cs typeface="Arial" pitchFamily="34" charset="0"/>
              </a:endParaRPr>
            </a:p>
          </p:txBody>
        </p:sp>
        <p:sp>
          <p:nvSpPr>
            <p:cNvPr id="77" name="AutoShape 186"/>
            <p:cNvSpPr>
              <a:spLocks noChangeArrowheads="1"/>
            </p:cNvSpPr>
            <p:nvPr/>
          </p:nvSpPr>
          <p:spPr bwMode="auto">
            <a:xfrm>
              <a:off x="479902" y="3506247"/>
              <a:ext cx="10316843" cy="431331"/>
            </a:xfrm>
            <a:prstGeom prst="chevron">
              <a:avLst>
                <a:gd name="adj" fmla="val 38032"/>
              </a:avLst>
            </a:prstGeom>
            <a:solidFill>
              <a:schemeClr val="accent2">
                <a:lumMod val="40000"/>
                <a:lumOff val="60000"/>
              </a:schemeClr>
            </a:solidFill>
            <a:ln w="12700" algn="ctr">
              <a:noFill/>
              <a:miter lim="800000"/>
              <a:headEnd/>
              <a:tailEnd/>
            </a:ln>
          </p:spPr>
          <p:txBody>
            <a:bodyPr lIns="36000" tIns="45690" rIns="36000" bIns="45690" anchor="ctr"/>
            <a:lstStyle/>
            <a:p>
              <a:pPr algn="ctr" defTabSz="914400">
                <a:lnSpc>
                  <a:spcPct val="95000"/>
                </a:lnSpc>
                <a:defRPr/>
              </a:pPr>
              <a:r>
                <a:rPr lang="es-CL" sz="1000" b="1" kern="0" dirty="0" smtClean="0">
                  <a:solidFill>
                    <a:srgbClr val="002060"/>
                  </a:solidFill>
                  <a:cs typeface="Arial" pitchFamily="34" charset="0"/>
                </a:rPr>
                <a:t>PRODUCTO 6</a:t>
              </a:r>
            </a:p>
            <a:p>
              <a:pPr algn="ctr" defTabSz="914400">
                <a:lnSpc>
                  <a:spcPct val="95000"/>
                </a:lnSpc>
                <a:defRPr/>
              </a:pPr>
              <a:r>
                <a:rPr lang="es-CL" sz="1000" kern="0" dirty="0" smtClean="0">
                  <a:solidFill>
                    <a:srgbClr val="002060"/>
                  </a:solidFill>
                  <a:cs typeface="Arial" pitchFamily="34" charset="0"/>
                </a:rPr>
                <a:t>Transferencia de conocimiento / Mecanismos de acompañamiento</a:t>
              </a:r>
              <a:endParaRPr lang="es-CL" sz="1000" kern="0" dirty="0">
                <a:solidFill>
                  <a:srgbClr val="002060"/>
                </a:solidFill>
                <a:cs typeface="Arial" pitchFamily="34" charset="0"/>
              </a:endParaRPr>
            </a:p>
          </p:txBody>
        </p:sp>
      </p:grpSp>
    </p:spTree>
    <p:extLst>
      <p:ext uri="{BB962C8B-B14F-4D97-AF65-F5344CB8AC3E}">
        <p14:creationId xmlns:p14="http://schemas.microsoft.com/office/powerpoint/2010/main" val="233579878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La industria a nivel mundial – </a:t>
            </a:r>
            <a:r>
              <a:rPr lang="es-ES" sz="2000" dirty="0" smtClean="0">
                <a:solidFill>
                  <a:srgbClr val="00B0F0"/>
                </a:solidFill>
                <a:cs typeface="Arial" charset="0"/>
              </a:rPr>
              <a:t>Cifras clave (iii/iv)</a:t>
            </a:r>
            <a:endParaRPr lang="es-ES" sz="1400" i="1" dirty="0">
              <a:solidFill>
                <a:srgbClr val="00B0F0"/>
              </a:solidFill>
              <a:cs typeface="Arial" charset="0"/>
            </a:endParaRPr>
          </a:p>
        </p:txBody>
      </p:sp>
      <p:sp>
        <p:nvSpPr>
          <p:cNvPr id="24" name="Content Placeholder 5"/>
          <p:cNvSpPr txBox="1">
            <a:spLocks/>
          </p:cNvSpPr>
          <p:nvPr/>
        </p:nvSpPr>
        <p:spPr bwMode="auto">
          <a:xfrm>
            <a:off x="344488" y="1124744"/>
            <a:ext cx="4568864" cy="252028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Distribución de las reuniones por espacio, sector y número de asistentes</a:t>
            </a:r>
          </a:p>
          <a:p>
            <a:pPr algn="just">
              <a:spcAft>
                <a:spcPts val="600"/>
              </a:spcAft>
            </a:pPr>
            <a:r>
              <a:rPr lang="es-ES" sz="1050" dirty="0" smtClean="0">
                <a:solidFill>
                  <a:srgbClr val="002060"/>
                </a:solidFill>
              </a:rPr>
              <a:t>A nivel mundial, las </a:t>
            </a:r>
            <a:r>
              <a:rPr lang="es-ES" sz="1050" b="1" dirty="0" smtClean="0">
                <a:solidFill>
                  <a:srgbClr val="002060"/>
                </a:solidFill>
              </a:rPr>
              <a:t>ciencias médicas, la tecnología</a:t>
            </a:r>
            <a:r>
              <a:rPr lang="es-ES" sz="1050" dirty="0" smtClean="0">
                <a:solidFill>
                  <a:srgbClr val="002060"/>
                </a:solidFill>
              </a:rPr>
              <a:t>, el resto de ciencias o la industria </a:t>
            </a:r>
            <a:r>
              <a:rPr lang="es-ES" sz="1050" b="1" dirty="0" smtClean="0">
                <a:solidFill>
                  <a:srgbClr val="002060"/>
                </a:solidFill>
              </a:rPr>
              <a:t>se han posicionado tradicionalmente como los principales sectores</a:t>
            </a:r>
            <a:r>
              <a:rPr lang="es-ES" sz="1050" dirty="0" smtClean="0">
                <a:solidFill>
                  <a:srgbClr val="002060"/>
                </a:solidFill>
              </a:rPr>
              <a:t>, con un 51,5% del total (período 2008-2012).</a:t>
            </a:r>
          </a:p>
          <a:p>
            <a:pPr algn="just">
              <a:spcAft>
                <a:spcPts val="600"/>
              </a:spcAft>
            </a:pPr>
            <a:r>
              <a:rPr lang="es-ES" sz="1050" dirty="0" smtClean="0">
                <a:solidFill>
                  <a:srgbClr val="002060"/>
                </a:solidFill>
              </a:rPr>
              <a:t>A la hora de escoger el espacio para la celebración de reuniones, los </a:t>
            </a:r>
            <a:r>
              <a:rPr lang="es-ES" sz="1050" b="1" dirty="0" smtClean="0">
                <a:solidFill>
                  <a:srgbClr val="002060"/>
                </a:solidFill>
              </a:rPr>
              <a:t>hoteles representan un 17,2% del total</a:t>
            </a:r>
            <a:r>
              <a:rPr lang="es-ES" sz="1050" dirty="0" smtClean="0">
                <a:solidFill>
                  <a:srgbClr val="002060"/>
                </a:solidFill>
              </a:rPr>
              <a:t>, seguidos de </a:t>
            </a:r>
            <a:r>
              <a:rPr lang="es-ES" sz="1050" b="1" dirty="0" smtClean="0">
                <a:solidFill>
                  <a:srgbClr val="002060"/>
                </a:solidFill>
              </a:rPr>
              <a:t>centros de convenciones/exhibiciones (14,5%) </a:t>
            </a:r>
            <a:r>
              <a:rPr lang="es-ES" sz="1050" dirty="0" smtClean="0">
                <a:solidFill>
                  <a:srgbClr val="002060"/>
                </a:solidFill>
              </a:rPr>
              <a:t>y universidades (6,8%). En los últimos años se ha producido un crecimiento de la </a:t>
            </a:r>
            <a:r>
              <a:rPr lang="es-ES" sz="1050" b="1" dirty="0" smtClean="0">
                <a:solidFill>
                  <a:srgbClr val="002060"/>
                </a:solidFill>
              </a:rPr>
              <a:t>importancia de los hoteles </a:t>
            </a:r>
            <a:r>
              <a:rPr lang="es-ES" sz="1050" b="1" dirty="0" err="1" smtClean="0">
                <a:solidFill>
                  <a:srgbClr val="002060"/>
                </a:solidFill>
              </a:rPr>
              <a:t>midscale</a:t>
            </a:r>
            <a:r>
              <a:rPr lang="es-ES" sz="1050" b="1" dirty="0" smtClean="0">
                <a:solidFill>
                  <a:srgbClr val="002060"/>
                </a:solidFill>
              </a:rPr>
              <a:t> </a:t>
            </a:r>
            <a:r>
              <a:rPr lang="es-ES" sz="1050" dirty="0" smtClean="0">
                <a:solidFill>
                  <a:srgbClr val="002060"/>
                </a:solidFill>
              </a:rPr>
              <a:t>con oferta MICE para la realización de eventos, reflejando la reducción en los presupuestos y el contexto de crisis económica mundial. </a:t>
            </a:r>
          </a:p>
          <a:p>
            <a:pPr algn="just">
              <a:spcAft>
                <a:spcPts val="600"/>
              </a:spcAft>
            </a:pPr>
            <a:r>
              <a:rPr lang="es-ES" sz="1050" dirty="0" smtClean="0">
                <a:solidFill>
                  <a:srgbClr val="002060"/>
                </a:solidFill>
              </a:rPr>
              <a:t>En la distribución de reuniones por número de asistentes, en 2008-2012 el número de </a:t>
            </a:r>
            <a:r>
              <a:rPr lang="es-ES" sz="1050" b="1" dirty="0" smtClean="0">
                <a:solidFill>
                  <a:srgbClr val="002060"/>
                </a:solidFill>
              </a:rPr>
              <a:t>eventos con </a:t>
            </a:r>
            <a:r>
              <a:rPr lang="es-ES" sz="1050" b="1" dirty="0">
                <a:solidFill>
                  <a:srgbClr val="002060"/>
                </a:solidFill>
              </a:rPr>
              <a:t>&lt;</a:t>
            </a:r>
            <a:r>
              <a:rPr lang="es-ES" sz="1050" b="1" dirty="0" smtClean="0">
                <a:solidFill>
                  <a:srgbClr val="002060"/>
                </a:solidFill>
              </a:rPr>
              <a:t>2.000 asistentes representó el 97% </a:t>
            </a:r>
            <a:r>
              <a:rPr lang="es-ES" sz="1050" dirty="0" smtClean="0">
                <a:solidFill>
                  <a:srgbClr val="002060"/>
                </a:solidFill>
              </a:rPr>
              <a:t>del número total, siendo la categoría de 50 a 149 la mayor en porcentaje. A nivel general, se identifica una reducción del tamaño de las reuniones.</a:t>
            </a:r>
          </a:p>
          <a:p>
            <a:pPr algn="just">
              <a:spcAft>
                <a:spcPts val="600"/>
              </a:spcAft>
            </a:pPr>
            <a:endParaRPr lang="es-ES" sz="1050" dirty="0" smtClean="0">
              <a:solidFill>
                <a:srgbClr val="002060"/>
              </a:solidFill>
            </a:endParaRPr>
          </a:p>
          <a:p>
            <a:pPr algn="just">
              <a:spcAft>
                <a:spcPts val="600"/>
              </a:spcAft>
            </a:pPr>
            <a:endParaRPr lang="es-ES" altLang="es-ES" sz="1050" dirty="0">
              <a:solidFill>
                <a:srgbClr val="002060"/>
              </a:solidFill>
            </a:endParaRPr>
          </a:p>
        </p:txBody>
      </p:sp>
      <p:sp>
        <p:nvSpPr>
          <p:cNvPr id="26" name="TextBox 25"/>
          <p:cNvSpPr txBox="1"/>
          <p:nvPr/>
        </p:nvSpPr>
        <p:spPr>
          <a:xfrm>
            <a:off x="5063383" y="6381328"/>
            <a:ext cx="3494993" cy="456099"/>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ICCA </a:t>
            </a:r>
            <a:r>
              <a:rPr lang="es-ES" sz="800" i="1" dirty="0" err="1">
                <a:solidFill>
                  <a:srgbClr val="002060"/>
                </a:solidFill>
              </a:rPr>
              <a:t>Statistics</a:t>
            </a:r>
            <a:r>
              <a:rPr lang="es-ES" sz="800" i="1" dirty="0">
                <a:solidFill>
                  <a:srgbClr val="002060"/>
                </a:solidFill>
              </a:rPr>
              <a:t> </a:t>
            </a:r>
            <a:r>
              <a:rPr lang="es-ES" sz="800" i="1" dirty="0" err="1">
                <a:solidFill>
                  <a:srgbClr val="002060"/>
                </a:solidFill>
              </a:rPr>
              <a:t>Report</a:t>
            </a:r>
            <a:r>
              <a:rPr lang="es-ES" sz="800" i="1" dirty="0">
                <a:solidFill>
                  <a:srgbClr val="002060"/>
                </a:solidFill>
              </a:rPr>
              <a:t> </a:t>
            </a:r>
            <a:r>
              <a:rPr lang="es-ES" sz="800" i="1" dirty="0" smtClean="0">
                <a:solidFill>
                  <a:srgbClr val="002060"/>
                </a:solidFill>
              </a:rPr>
              <a:t>2000-2010 (</a:t>
            </a:r>
            <a:r>
              <a:rPr lang="es-ES" sz="800" i="1" dirty="0">
                <a:solidFill>
                  <a:srgbClr val="002060"/>
                </a:solidFill>
              </a:rPr>
              <a:t>Últimos datos disponibles; Los informes más actualizados de ICCA no incorporan este nivel de detalle)</a:t>
            </a:r>
          </a:p>
        </p:txBody>
      </p:sp>
      <p:sp>
        <p:nvSpPr>
          <p:cNvPr id="34" name="TextBox 33"/>
          <p:cNvSpPr txBox="1"/>
          <p:nvPr/>
        </p:nvSpPr>
        <p:spPr>
          <a:xfrm>
            <a:off x="8280999" y="2093129"/>
            <a:ext cx="208223" cy="107722"/>
          </a:xfrm>
          <a:prstGeom prst="rect">
            <a:avLst/>
          </a:prstGeom>
          <a:noFill/>
        </p:spPr>
        <p:txBody>
          <a:bodyPr wrap="square" lIns="0" tIns="0" rIns="0" bIns="0" rtlCol="0">
            <a:spAutoFit/>
          </a:bodyPr>
          <a:lstStyle/>
          <a:p>
            <a:pPr algn="ctr"/>
            <a:r>
              <a:rPr lang="es-ES" sz="700" b="1" dirty="0">
                <a:solidFill>
                  <a:srgbClr val="FFFFFF"/>
                </a:solidFill>
              </a:rPr>
              <a:t>1,3%</a:t>
            </a:r>
          </a:p>
        </p:txBody>
      </p:sp>
      <p:grpSp>
        <p:nvGrpSpPr>
          <p:cNvPr id="35" name="Group 34"/>
          <p:cNvGrpSpPr/>
          <p:nvPr/>
        </p:nvGrpSpPr>
        <p:grpSpPr>
          <a:xfrm>
            <a:off x="5126734" y="3809610"/>
            <a:ext cx="4290316" cy="431642"/>
            <a:chOff x="467246" y="1845230"/>
            <a:chExt cx="8244000" cy="431642"/>
          </a:xfrm>
        </p:grpSpPr>
        <p:cxnSp>
          <p:nvCxnSpPr>
            <p:cNvPr id="36" name="Straight Connector 35"/>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Rectangle 36"/>
            <p:cNvSpPr/>
            <p:nvPr/>
          </p:nvSpPr>
          <p:spPr>
            <a:xfrm>
              <a:off x="1467727" y="1845230"/>
              <a:ext cx="6243040"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a:solidFill>
                    <a:srgbClr val="002060"/>
                  </a:solidFill>
                  <a:cs typeface="Arial" panose="020B0604020202020204" pitchFamily="34" charset="0"/>
                </a:rPr>
                <a:t>Distribución de reuniones a nivel mundial por </a:t>
              </a:r>
              <a:r>
                <a:rPr lang="es-ES" sz="1100" b="1" dirty="0" smtClean="0">
                  <a:solidFill>
                    <a:srgbClr val="002060"/>
                  </a:solidFill>
                  <a:cs typeface="Arial" panose="020B0604020202020204" pitchFamily="34" charset="0"/>
                </a:rPr>
                <a:t>sector (%), periodo 2008-2012</a:t>
              </a:r>
              <a:endParaRPr lang="es-ES" sz="1100" b="1" dirty="0">
                <a:solidFill>
                  <a:srgbClr val="002060"/>
                </a:solidFill>
                <a:cs typeface="Arial" panose="020B0604020202020204" pitchFamily="34" charset="0"/>
              </a:endParaRPr>
            </a:p>
          </p:txBody>
        </p:sp>
      </p:grpSp>
      <p:graphicFrame>
        <p:nvGraphicFramePr>
          <p:cNvPr id="38" name="Chart 37"/>
          <p:cNvGraphicFramePr/>
          <p:nvPr>
            <p:extLst>
              <p:ext uri="{D42A27DB-BD31-4B8C-83A1-F6EECF244321}">
                <p14:modId xmlns:p14="http://schemas.microsoft.com/office/powerpoint/2010/main" val="303047845"/>
              </p:ext>
            </p:extLst>
          </p:nvPr>
        </p:nvGraphicFramePr>
        <p:xfrm>
          <a:off x="5069183" y="4241252"/>
          <a:ext cx="4347867" cy="2114154"/>
        </p:xfrm>
        <a:graphic>
          <a:graphicData uri="http://schemas.openxmlformats.org/drawingml/2006/chart">
            <c:chart xmlns:c="http://schemas.openxmlformats.org/drawingml/2006/chart" xmlns:r="http://schemas.openxmlformats.org/officeDocument/2006/relationships" r:id="rId3"/>
          </a:graphicData>
        </a:graphic>
      </p:graphicFrame>
      <p:grpSp>
        <p:nvGrpSpPr>
          <p:cNvPr id="39" name="Group 38"/>
          <p:cNvGrpSpPr/>
          <p:nvPr/>
        </p:nvGrpSpPr>
        <p:grpSpPr>
          <a:xfrm>
            <a:off x="5126734" y="1124744"/>
            <a:ext cx="4290316" cy="431642"/>
            <a:chOff x="467246" y="1845230"/>
            <a:chExt cx="8244000" cy="431642"/>
          </a:xfrm>
        </p:grpSpPr>
        <p:cxnSp>
          <p:nvCxnSpPr>
            <p:cNvPr id="40" name="Straight Connector 39"/>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41" name="Rectangle 40"/>
            <p:cNvSpPr/>
            <p:nvPr/>
          </p:nvSpPr>
          <p:spPr>
            <a:xfrm>
              <a:off x="1404983" y="1845230"/>
              <a:ext cx="6368526"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Distribución de reuniones a nivel mundial por tipo de espacio (%), periodo 2008-2012</a:t>
              </a:r>
              <a:endParaRPr lang="es-ES" sz="1100" b="1" dirty="0">
                <a:solidFill>
                  <a:srgbClr val="002060"/>
                </a:solidFill>
                <a:cs typeface="Arial" panose="020B0604020202020204" pitchFamily="34" charset="0"/>
              </a:endParaRPr>
            </a:p>
          </p:txBody>
        </p:sp>
      </p:grpSp>
      <p:graphicFrame>
        <p:nvGraphicFramePr>
          <p:cNvPr id="42" name="Chart 41"/>
          <p:cNvGraphicFramePr/>
          <p:nvPr>
            <p:extLst>
              <p:ext uri="{D42A27DB-BD31-4B8C-83A1-F6EECF244321}">
                <p14:modId xmlns:p14="http://schemas.microsoft.com/office/powerpoint/2010/main" val="1715920006"/>
              </p:ext>
            </p:extLst>
          </p:nvPr>
        </p:nvGraphicFramePr>
        <p:xfrm>
          <a:off x="5125243" y="1556386"/>
          <a:ext cx="4291807" cy="211415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7" name="Chart 46"/>
          <p:cNvGraphicFramePr/>
          <p:nvPr>
            <p:extLst>
              <p:ext uri="{D42A27DB-BD31-4B8C-83A1-F6EECF244321}">
                <p14:modId xmlns:p14="http://schemas.microsoft.com/office/powerpoint/2010/main" val="3168686343"/>
              </p:ext>
            </p:extLst>
          </p:nvPr>
        </p:nvGraphicFramePr>
        <p:xfrm>
          <a:off x="565485" y="4241252"/>
          <a:ext cx="4347867" cy="2114154"/>
        </p:xfrm>
        <a:graphic>
          <a:graphicData uri="http://schemas.openxmlformats.org/drawingml/2006/chart">
            <c:chart xmlns:c="http://schemas.openxmlformats.org/drawingml/2006/chart" xmlns:r="http://schemas.openxmlformats.org/officeDocument/2006/relationships" r:id="rId5"/>
          </a:graphicData>
        </a:graphic>
      </p:graphicFrame>
      <p:grpSp>
        <p:nvGrpSpPr>
          <p:cNvPr id="48" name="Group 47"/>
          <p:cNvGrpSpPr/>
          <p:nvPr/>
        </p:nvGrpSpPr>
        <p:grpSpPr>
          <a:xfrm>
            <a:off x="272480" y="3809610"/>
            <a:ext cx="4523358" cy="431642"/>
            <a:chOff x="467246" y="1845230"/>
            <a:chExt cx="8244000" cy="431642"/>
          </a:xfrm>
        </p:grpSpPr>
        <p:cxnSp>
          <p:nvCxnSpPr>
            <p:cNvPr id="49" name="Straight Connector 48"/>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50" name="Rectangle 49"/>
            <p:cNvSpPr/>
            <p:nvPr/>
          </p:nvSpPr>
          <p:spPr>
            <a:xfrm>
              <a:off x="1208771" y="1845230"/>
              <a:ext cx="6760950"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Distribución de reuniones a nivel mundial por número de asistentes (%), periodo 2008-2012</a:t>
              </a:r>
              <a:endParaRPr lang="es-ES" sz="1100" b="1" dirty="0">
                <a:solidFill>
                  <a:srgbClr val="002060"/>
                </a:solidFill>
                <a:cs typeface="Arial" panose="020B0604020202020204" pitchFamily="34" charset="0"/>
              </a:endParaRPr>
            </a:p>
          </p:txBody>
        </p:sp>
      </p:grpSp>
      <p:sp>
        <p:nvSpPr>
          <p:cNvPr id="51" name="TextBox 50"/>
          <p:cNvSpPr txBox="1"/>
          <p:nvPr/>
        </p:nvSpPr>
        <p:spPr>
          <a:xfrm>
            <a:off x="704528" y="6381328"/>
            <a:ext cx="3964488" cy="332988"/>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ICCA </a:t>
            </a:r>
            <a:r>
              <a:rPr lang="es-ES" sz="800" i="1" dirty="0" err="1">
                <a:solidFill>
                  <a:srgbClr val="002060"/>
                </a:solidFill>
              </a:rPr>
              <a:t>Statistics</a:t>
            </a:r>
            <a:r>
              <a:rPr lang="es-ES" sz="800" i="1" dirty="0">
                <a:solidFill>
                  <a:srgbClr val="002060"/>
                </a:solidFill>
              </a:rPr>
              <a:t> </a:t>
            </a:r>
            <a:r>
              <a:rPr lang="es-ES" sz="800" i="1" dirty="0" err="1">
                <a:solidFill>
                  <a:srgbClr val="002060"/>
                </a:solidFill>
              </a:rPr>
              <a:t>Report</a:t>
            </a:r>
            <a:r>
              <a:rPr lang="es-ES" sz="800" i="1" dirty="0">
                <a:solidFill>
                  <a:srgbClr val="002060"/>
                </a:solidFill>
              </a:rPr>
              <a:t> </a:t>
            </a:r>
            <a:r>
              <a:rPr lang="es-ES" sz="800" i="1" dirty="0" smtClean="0">
                <a:solidFill>
                  <a:srgbClr val="002060"/>
                </a:solidFill>
              </a:rPr>
              <a:t>2000-2010 (</a:t>
            </a:r>
            <a:r>
              <a:rPr lang="es-ES" sz="800" i="1" dirty="0">
                <a:solidFill>
                  <a:srgbClr val="002060"/>
                </a:solidFill>
              </a:rPr>
              <a:t>Últimos datos disponibles; Los informes más actualizados de ICCA no incorporan este nivel de detalle)</a:t>
            </a:r>
          </a:p>
        </p:txBody>
      </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40</a:t>
            </a:fld>
            <a:endParaRPr lang="es-ES_tradnl" dirty="0">
              <a:solidFill>
                <a:srgbClr val="002776"/>
              </a:solidFill>
            </a:endParaRPr>
          </a:p>
        </p:txBody>
      </p:sp>
      <p:sp>
        <p:nvSpPr>
          <p:cNvPr id="25" name="TextBox 24"/>
          <p:cNvSpPr txBox="1"/>
          <p:nvPr/>
        </p:nvSpPr>
        <p:spPr>
          <a:xfrm>
            <a:off x="5097017" y="3573016"/>
            <a:ext cx="3832020" cy="332988"/>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ICCA </a:t>
            </a:r>
            <a:r>
              <a:rPr lang="es-ES" sz="800" i="1" dirty="0" err="1">
                <a:solidFill>
                  <a:srgbClr val="002060"/>
                </a:solidFill>
              </a:rPr>
              <a:t>Statistics</a:t>
            </a:r>
            <a:r>
              <a:rPr lang="es-ES" sz="800" i="1" dirty="0">
                <a:solidFill>
                  <a:srgbClr val="002060"/>
                </a:solidFill>
              </a:rPr>
              <a:t> </a:t>
            </a:r>
            <a:r>
              <a:rPr lang="es-ES" sz="800" i="1" dirty="0" err="1">
                <a:solidFill>
                  <a:srgbClr val="002060"/>
                </a:solidFill>
              </a:rPr>
              <a:t>Report</a:t>
            </a:r>
            <a:r>
              <a:rPr lang="es-ES" sz="800" i="1" dirty="0">
                <a:solidFill>
                  <a:srgbClr val="002060"/>
                </a:solidFill>
              </a:rPr>
              <a:t> </a:t>
            </a:r>
            <a:r>
              <a:rPr lang="es-ES" sz="800" i="1" dirty="0" smtClean="0">
                <a:solidFill>
                  <a:srgbClr val="002060"/>
                </a:solidFill>
              </a:rPr>
              <a:t>2000-2010 (</a:t>
            </a:r>
            <a:r>
              <a:rPr lang="es-ES" sz="800" i="1" dirty="0">
                <a:solidFill>
                  <a:srgbClr val="002060"/>
                </a:solidFill>
              </a:rPr>
              <a:t>Últimos </a:t>
            </a:r>
            <a:r>
              <a:rPr lang="es-ES" sz="800" i="1" dirty="0" smtClean="0">
                <a:solidFill>
                  <a:srgbClr val="002060"/>
                </a:solidFill>
              </a:rPr>
              <a:t>datos disponibles; Los informes más actualizados de ICCA no incorporan este nivel de detalle)</a:t>
            </a:r>
            <a:endParaRPr lang="es-ES" sz="800" i="1" dirty="0">
              <a:solidFill>
                <a:srgbClr val="002060"/>
              </a:solidFill>
            </a:endParaRPr>
          </a:p>
        </p:txBody>
      </p:sp>
    </p:spTree>
    <p:extLst>
      <p:ext uri="{BB962C8B-B14F-4D97-AF65-F5344CB8AC3E}">
        <p14:creationId xmlns:p14="http://schemas.microsoft.com/office/powerpoint/2010/main" val="1619095537"/>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p:cNvGraphicFramePr>
            <a:graphicFrameLocks/>
          </p:cNvGraphicFramePr>
          <p:nvPr>
            <p:extLst/>
          </p:nvPr>
        </p:nvGraphicFramePr>
        <p:xfrm>
          <a:off x="385313" y="2419351"/>
          <a:ext cx="4423225" cy="184426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Chart 27"/>
          <p:cNvGraphicFramePr>
            <a:graphicFrameLocks/>
          </p:cNvGraphicFramePr>
          <p:nvPr>
            <p:extLst/>
          </p:nvPr>
        </p:nvGraphicFramePr>
        <p:xfrm>
          <a:off x="5115907" y="2323314"/>
          <a:ext cx="4445606" cy="196978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4" name="Chart 23"/>
          <p:cNvGraphicFramePr>
            <a:graphicFrameLocks/>
          </p:cNvGraphicFramePr>
          <p:nvPr/>
        </p:nvGraphicFramePr>
        <p:xfrm>
          <a:off x="5115907" y="4553888"/>
          <a:ext cx="4445109" cy="1970737"/>
        </p:xfrm>
        <a:graphic>
          <a:graphicData uri="http://schemas.openxmlformats.org/drawingml/2006/chart">
            <c:chart xmlns:c="http://schemas.openxmlformats.org/drawingml/2006/chart" xmlns:r="http://schemas.openxmlformats.org/officeDocument/2006/relationships" r:id="rId5"/>
          </a:graphicData>
        </a:graphic>
      </p:graphicFrame>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Estacionalidad (índice </a:t>
            </a:r>
            <a:r>
              <a:rPr lang="es-ES" sz="2000" dirty="0" err="1" smtClean="0">
                <a:solidFill>
                  <a:srgbClr val="00B0F0"/>
                </a:solidFill>
                <a:cs typeface="Arial" charset="0"/>
              </a:rPr>
              <a:t>Gini</a:t>
            </a:r>
            <a:r>
              <a:rPr lang="es-ES" sz="2000" dirty="0">
                <a:solidFill>
                  <a:srgbClr val="00B0F0"/>
                </a:solidFill>
                <a:cs typeface="Arial" charset="0"/>
              </a:rPr>
              <a:t>)</a:t>
            </a:r>
            <a:endParaRPr lang="es-ES" sz="1400" i="1" dirty="0">
              <a:solidFill>
                <a:srgbClr val="00B0F0"/>
              </a:solidFill>
              <a:cs typeface="Arial" charset="0"/>
            </a:endParaRPr>
          </a:p>
        </p:txBody>
      </p:sp>
      <p:sp>
        <p:nvSpPr>
          <p:cNvPr id="10" name="Rectangle 9"/>
          <p:cNvSpPr/>
          <p:nvPr/>
        </p:nvSpPr>
        <p:spPr bwMode="auto">
          <a:xfrm>
            <a:off x="385313" y="2082811"/>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España</a:t>
            </a:r>
          </a:p>
        </p:txBody>
      </p:sp>
      <p:sp>
        <p:nvSpPr>
          <p:cNvPr id="11" name="Rounded Rectangle 10"/>
          <p:cNvSpPr/>
          <p:nvPr/>
        </p:nvSpPr>
        <p:spPr bwMode="auto">
          <a:xfrm>
            <a:off x="385313"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Visitantes internacionales ene-dic 2015</a:t>
            </a:r>
          </a:p>
        </p:txBody>
      </p:sp>
      <p:sp>
        <p:nvSpPr>
          <p:cNvPr id="12" name="Rounded Rectangle 11"/>
          <p:cNvSpPr/>
          <p:nvPr/>
        </p:nvSpPr>
        <p:spPr bwMode="auto">
          <a:xfrm>
            <a:off x="5097016"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Coeficiente </a:t>
            </a:r>
            <a:r>
              <a:rPr lang="es-ES" sz="1200" kern="0" dirty="0" err="1" smtClean="0">
                <a:solidFill>
                  <a:srgbClr val="FFFFFF"/>
                </a:solidFill>
                <a:cs typeface="Arial" pitchFamily="34" charset="0"/>
              </a:rPr>
              <a:t>Gini</a:t>
            </a:r>
            <a:r>
              <a:rPr lang="es-ES" sz="1200" kern="0" dirty="0" smtClean="0">
                <a:solidFill>
                  <a:srgbClr val="FFFFFF"/>
                </a:solidFill>
                <a:cs typeface="Arial" pitchFamily="34" charset="0"/>
              </a:rPr>
              <a:t> – Evolución 2010-15</a:t>
            </a:r>
          </a:p>
        </p:txBody>
      </p:sp>
      <p:sp>
        <p:nvSpPr>
          <p:cNvPr id="15" name="Rectangle 14"/>
          <p:cNvSpPr/>
          <p:nvPr/>
        </p:nvSpPr>
        <p:spPr bwMode="auto">
          <a:xfrm>
            <a:off x="344488" y="4293096"/>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Canadá</a:t>
            </a:r>
          </a:p>
        </p:txBody>
      </p:sp>
      <p:sp>
        <p:nvSpPr>
          <p:cNvPr id="16" name="Rectangle 15"/>
          <p:cNvSpPr/>
          <p:nvPr/>
        </p:nvSpPr>
        <p:spPr bwMode="auto">
          <a:xfrm>
            <a:off x="344487" y="1073500"/>
            <a:ext cx="9217025"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España</a:t>
            </a:r>
            <a:r>
              <a:rPr lang="es-ES" sz="1100" kern="0" dirty="0">
                <a:solidFill>
                  <a:srgbClr val="002060"/>
                </a:solidFill>
                <a:cs typeface="Arial" pitchFamily="34" charset="0"/>
              </a:rPr>
              <a:t> </a:t>
            </a:r>
            <a:r>
              <a:rPr lang="es-ES" sz="1100" kern="0" dirty="0" smtClean="0">
                <a:solidFill>
                  <a:srgbClr val="002060"/>
                </a:solidFill>
                <a:cs typeface="Arial" pitchFamily="34" charset="0"/>
              </a:rPr>
              <a:t>es un mercado poco estacional; </a:t>
            </a:r>
            <a:r>
              <a:rPr lang="es-ES" sz="1100" kern="0" dirty="0">
                <a:solidFill>
                  <a:srgbClr val="002060"/>
                </a:solidFill>
                <a:cs typeface="Arial" pitchFamily="34" charset="0"/>
              </a:rPr>
              <a:t>la mayor llegada de visitantes se concentra en los meses de verano (</a:t>
            </a:r>
            <a:r>
              <a:rPr lang="es-ES" sz="1100" kern="0" dirty="0" smtClean="0">
                <a:solidFill>
                  <a:srgbClr val="002060"/>
                </a:solidFill>
                <a:cs typeface="Arial" pitchFamily="34" charset="0"/>
              </a:rPr>
              <a:t>jul-</a:t>
            </a:r>
            <a:r>
              <a:rPr lang="es-ES" sz="1100" kern="0" dirty="0" err="1" smtClean="0">
                <a:solidFill>
                  <a:srgbClr val="002060"/>
                </a:solidFill>
                <a:cs typeface="Arial" pitchFamily="34" charset="0"/>
              </a:rPr>
              <a:t>ago</a:t>
            </a:r>
            <a:r>
              <a:rPr lang="es-ES" sz="1100" kern="0" dirty="0" smtClean="0">
                <a:solidFill>
                  <a:srgbClr val="002060"/>
                </a:solidFill>
                <a:cs typeface="Arial" pitchFamily="34" charset="0"/>
              </a:rPr>
              <a:t>)</a:t>
            </a:r>
          </a:p>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Canadá </a:t>
            </a:r>
            <a:r>
              <a:rPr lang="es-ES" sz="1100" kern="0" dirty="0">
                <a:solidFill>
                  <a:srgbClr val="002060"/>
                </a:solidFill>
                <a:cs typeface="Arial" pitchFamily="34" charset="0"/>
              </a:rPr>
              <a:t>no era un mercado </a:t>
            </a:r>
            <a:r>
              <a:rPr lang="es-ES" sz="1100" kern="0" dirty="0" smtClean="0">
                <a:solidFill>
                  <a:srgbClr val="002060"/>
                </a:solidFill>
                <a:cs typeface="Arial" pitchFamily="34" charset="0"/>
              </a:rPr>
              <a:t>muy estacional </a:t>
            </a:r>
            <a:r>
              <a:rPr lang="es-ES" sz="1100" kern="0" dirty="0">
                <a:solidFill>
                  <a:srgbClr val="002060"/>
                </a:solidFill>
                <a:cs typeface="Arial" pitchFamily="34" charset="0"/>
              </a:rPr>
              <a:t>hasta los últimos años, en los que sus llegadas se han concentrado en el primer trimestre del </a:t>
            </a:r>
            <a:r>
              <a:rPr lang="es-ES" sz="1100" kern="0" dirty="0" smtClean="0">
                <a:solidFill>
                  <a:srgbClr val="002060"/>
                </a:solidFill>
                <a:cs typeface="Arial" pitchFamily="34" charset="0"/>
              </a:rPr>
              <a:t>año</a:t>
            </a:r>
            <a:endParaRPr lang="es-ES" sz="1100" kern="0" dirty="0">
              <a:solidFill>
                <a:srgbClr val="002060"/>
              </a:solidFill>
              <a:cs typeface="Arial" pitchFamily="34" charset="0"/>
            </a:endParaRPr>
          </a:p>
        </p:txBody>
      </p:sp>
      <p:sp>
        <p:nvSpPr>
          <p:cNvPr id="17" name="TextBox 16"/>
          <p:cNvSpPr txBox="1"/>
          <p:nvPr/>
        </p:nvSpPr>
        <p:spPr bwMode="auto">
          <a:xfrm>
            <a:off x="5628010" y="2029412"/>
            <a:ext cx="3402012" cy="228717"/>
          </a:xfrm>
          <a:prstGeom prst="rect">
            <a:avLst/>
          </a:prstGeom>
        </p:spPr>
        <p:txBody>
          <a:bodyPr wrap="square" rtlCol="0">
            <a:spAutoFit/>
          </a:bodyPr>
          <a:lstStyle/>
          <a:p>
            <a:pPr marL="1588" defTabSz="914400" fontAlgn="base">
              <a:lnSpc>
                <a:spcPct val="106000"/>
              </a:lnSpc>
              <a:spcBef>
                <a:spcPct val="40000"/>
              </a:spcBef>
              <a:spcAft>
                <a:spcPct val="0"/>
              </a:spcAft>
              <a:buClr>
                <a:srgbClr val="000000"/>
              </a:buClr>
            </a:pPr>
            <a:r>
              <a:rPr lang="es-ES" sz="900" b="1" dirty="0" smtClean="0">
                <a:solidFill>
                  <a:srgbClr val="002060"/>
                </a:solidFill>
                <a:cs typeface="Arial" charset="0"/>
              </a:rPr>
              <a:t>Índice </a:t>
            </a:r>
            <a:r>
              <a:rPr lang="es-ES" sz="900" b="1" dirty="0" err="1" smtClean="0">
                <a:solidFill>
                  <a:srgbClr val="002060"/>
                </a:solidFill>
                <a:cs typeface="Arial" charset="0"/>
              </a:rPr>
              <a:t>Gini</a:t>
            </a:r>
            <a:r>
              <a:rPr lang="es-ES" sz="900" b="1" dirty="0" smtClean="0">
                <a:solidFill>
                  <a:srgbClr val="002060"/>
                </a:solidFill>
                <a:cs typeface="Arial" charset="0"/>
              </a:rPr>
              <a:t> entre 0 (No estacionalidad) y 1 (Muy estacional)</a:t>
            </a:r>
            <a:endParaRPr lang="es-ES" sz="900" b="1" dirty="0">
              <a:solidFill>
                <a:srgbClr val="002060"/>
              </a:solidFill>
              <a:cs typeface="Arial" charset="0"/>
            </a:endParaRPr>
          </a:p>
        </p:txBody>
      </p:sp>
      <p:sp>
        <p:nvSpPr>
          <p:cNvPr id="18" name="Rectangle 17"/>
          <p:cNvSpPr/>
          <p:nvPr/>
        </p:nvSpPr>
        <p:spPr bwMode="auto">
          <a:xfrm>
            <a:off x="2432720" y="2503503"/>
            <a:ext cx="974114"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cxnSp>
        <p:nvCxnSpPr>
          <p:cNvPr id="20" name="Straight Arrow Connector 19"/>
          <p:cNvCxnSpPr/>
          <p:nvPr/>
        </p:nvCxnSpPr>
        <p:spPr bwMode="auto">
          <a:xfrm flipV="1">
            <a:off x="7617296" y="4720632"/>
            <a:ext cx="1008112" cy="818624"/>
          </a:xfrm>
          <a:prstGeom prst="straightConnector1">
            <a:avLst/>
          </a:prstGeom>
          <a:solidFill>
            <a:srgbClr val="002776"/>
          </a:solidFill>
          <a:ln w="19050" cap="flat" cmpd="sng" algn="ctr">
            <a:solidFill>
              <a:srgbClr val="92D400"/>
            </a:solidFill>
            <a:prstDash val="sysDash"/>
            <a:round/>
            <a:headEnd type="none" w="med" len="med"/>
            <a:tailEnd type="triangle"/>
          </a:ln>
          <a:effectLst/>
        </p:spPr>
      </p:cxnSp>
      <p:graphicFrame>
        <p:nvGraphicFramePr>
          <p:cNvPr id="25" name="Chart 24"/>
          <p:cNvGraphicFramePr>
            <a:graphicFrameLocks/>
          </p:cNvGraphicFramePr>
          <p:nvPr>
            <p:extLst/>
          </p:nvPr>
        </p:nvGraphicFramePr>
        <p:xfrm>
          <a:off x="385313" y="4745576"/>
          <a:ext cx="4464000" cy="1779049"/>
        </p:xfrm>
        <a:graphic>
          <a:graphicData uri="http://schemas.openxmlformats.org/drawingml/2006/chart">
            <c:chart xmlns:c="http://schemas.openxmlformats.org/drawingml/2006/chart" xmlns:r="http://schemas.openxmlformats.org/officeDocument/2006/relationships" r:id="rId6"/>
          </a:graphicData>
        </a:graphic>
      </p:graphicFrame>
      <p:sp>
        <p:nvSpPr>
          <p:cNvPr id="26" name="Rectangle 25"/>
          <p:cNvSpPr/>
          <p:nvPr/>
        </p:nvSpPr>
        <p:spPr bwMode="auto">
          <a:xfrm>
            <a:off x="848544" y="4748564"/>
            <a:ext cx="1008112"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sp>
        <p:nvSpPr>
          <p:cNvPr id="27" name="Rectangle 26"/>
          <p:cNvSpPr/>
          <p:nvPr/>
        </p:nvSpPr>
        <p:spPr bwMode="auto">
          <a:xfrm>
            <a:off x="4378241" y="4748564"/>
            <a:ext cx="342956"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sp>
        <p:nvSpPr>
          <p:cNvPr id="2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400</a:t>
            </a:fld>
            <a:endParaRPr lang="es-ES" dirty="0">
              <a:solidFill>
                <a:srgbClr val="002776"/>
              </a:solidFill>
            </a:endParaRPr>
          </a:p>
        </p:txBody>
      </p:sp>
    </p:spTree>
    <p:extLst>
      <p:ext uri="{BB962C8B-B14F-4D97-AF65-F5344CB8AC3E}">
        <p14:creationId xmlns:p14="http://schemas.microsoft.com/office/powerpoint/2010/main" val="280562917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 name="Chart 29"/>
          <p:cNvGraphicFramePr>
            <a:graphicFrameLocks/>
          </p:cNvGraphicFramePr>
          <p:nvPr>
            <p:extLst/>
          </p:nvPr>
        </p:nvGraphicFramePr>
        <p:xfrm>
          <a:off x="5115908" y="4571975"/>
          <a:ext cx="4421862" cy="188121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hart 22"/>
          <p:cNvGraphicFramePr>
            <a:graphicFrameLocks/>
          </p:cNvGraphicFramePr>
          <p:nvPr>
            <p:extLst/>
          </p:nvPr>
        </p:nvGraphicFramePr>
        <p:xfrm>
          <a:off x="385313" y="4624222"/>
          <a:ext cx="4423225" cy="190040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2" name="Chart 21"/>
          <p:cNvGraphicFramePr>
            <a:graphicFrameLocks/>
          </p:cNvGraphicFramePr>
          <p:nvPr>
            <p:extLst/>
          </p:nvPr>
        </p:nvGraphicFramePr>
        <p:xfrm>
          <a:off x="385313" y="2419351"/>
          <a:ext cx="4423225" cy="187325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 name="Chart 18"/>
          <p:cNvGraphicFramePr>
            <a:graphicFrameLocks/>
          </p:cNvGraphicFramePr>
          <p:nvPr>
            <p:extLst/>
          </p:nvPr>
        </p:nvGraphicFramePr>
        <p:xfrm>
          <a:off x="5115907" y="2419350"/>
          <a:ext cx="4445109" cy="1873745"/>
        </p:xfrm>
        <a:graphic>
          <a:graphicData uri="http://schemas.openxmlformats.org/drawingml/2006/chart">
            <c:chart xmlns:c="http://schemas.openxmlformats.org/drawingml/2006/chart" xmlns:r="http://schemas.openxmlformats.org/officeDocument/2006/relationships" r:id="rId6"/>
          </a:graphicData>
        </a:graphic>
      </p:graphicFrame>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Estacionalidad (índice </a:t>
            </a:r>
            <a:r>
              <a:rPr lang="es-ES" sz="2000" dirty="0" err="1" smtClean="0">
                <a:solidFill>
                  <a:srgbClr val="00B0F0"/>
                </a:solidFill>
                <a:cs typeface="Arial" charset="0"/>
              </a:rPr>
              <a:t>Gini</a:t>
            </a:r>
            <a:r>
              <a:rPr lang="es-ES" sz="2000" dirty="0">
                <a:solidFill>
                  <a:srgbClr val="00B0F0"/>
                </a:solidFill>
                <a:cs typeface="Arial" charset="0"/>
              </a:rPr>
              <a:t>)</a:t>
            </a:r>
            <a:endParaRPr lang="es-ES" sz="1400" i="1" dirty="0">
              <a:solidFill>
                <a:srgbClr val="00B0F0"/>
              </a:solidFill>
              <a:cs typeface="Arial" charset="0"/>
            </a:endParaRPr>
          </a:p>
        </p:txBody>
      </p:sp>
      <p:sp>
        <p:nvSpPr>
          <p:cNvPr id="10" name="Rectangle 9"/>
          <p:cNvSpPr/>
          <p:nvPr/>
        </p:nvSpPr>
        <p:spPr bwMode="auto">
          <a:xfrm>
            <a:off x="385313" y="2082811"/>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México</a:t>
            </a:r>
          </a:p>
        </p:txBody>
      </p:sp>
      <p:sp>
        <p:nvSpPr>
          <p:cNvPr id="11" name="Rounded Rectangle 10"/>
          <p:cNvSpPr/>
          <p:nvPr/>
        </p:nvSpPr>
        <p:spPr bwMode="auto">
          <a:xfrm>
            <a:off x="385313"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Visitantes internacionales ene-dic 2015</a:t>
            </a:r>
          </a:p>
        </p:txBody>
      </p:sp>
      <p:sp>
        <p:nvSpPr>
          <p:cNvPr id="12" name="Rounded Rectangle 11"/>
          <p:cNvSpPr/>
          <p:nvPr/>
        </p:nvSpPr>
        <p:spPr bwMode="auto">
          <a:xfrm>
            <a:off x="5097016"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Coeficiente </a:t>
            </a:r>
            <a:r>
              <a:rPr lang="es-ES" sz="1200" kern="0" dirty="0" err="1" smtClean="0">
                <a:solidFill>
                  <a:srgbClr val="FFFFFF"/>
                </a:solidFill>
                <a:cs typeface="Arial" pitchFamily="34" charset="0"/>
              </a:rPr>
              <a:t>Gini</a:t>
            </a:r>
            <a:r>
              <a:rPr lang="es-ES" sz="1200" kern="0" dirty="0" smtClean="0">
                <a:solidFill>
                  <a:srgbClr val="FFFFFF"/>
                </a:solidFill>
                <a:cs typeface="Arial" pitchFamily="34" charset="0"/>
              </a:rPr>
              <a:t> – Evolución 2010-15</a:t>
            </a:r>
          </a:p>
        </p:txBody>
      </p:sp>
      <p:sp>
        <p:nvSpPr>
          <p:cNvPr id="15" name="Rectangle 14"/>
          <p:cNvSpPr/>
          <p:nvPr/>
        </p:nvSpPr>
        <p:spPr bwMode="auto">
          <a:xfrm>
            <a:off x="344488" y="4293096"/>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Alemania</a:t>
            </a:r>
          </a:p>
        </p:txBody>
      </p:sp>
      <p:sp>
        <p:nvSpPr>
          <p:cNvPr id="16" name="Rectangle 15"/>
          <p:cNvSpPr/>
          <p:nvPr/>
        </p:nvSpPr>
        <p:spPr bwMode="auto">
          <a:xfrm>
            <a:off x="344487" y="1073500"/>
            <a:ext cx="9217025"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México </a:t>
            </a:r>
            <a:r>
              <a:rPr lang="es-ES" sz="1100" kern="0" dirty="0" smtClean="0">
                <a:solidFill>
                  <a:srgbClr val="002060"/>
                </a:solidFill>
                <a:cs typeface="Arial" pitchFamily="34" charset="0"/>
              </a:rPr>
              <a:t>es un mercado poco estacional, </a:t>
            </a:r>
            <a:r>
              <a:rPr lang="es-ES" sz="1100" kern="0" dirty="0">
                <a:solidFill>
                  <a:srgbClr val="002060"/>
                </a:solidFill>
                <a:cs typeface="Arial" pitchFamily="34" charset="0"/>
              </a:rPr>
              <a:t>sus llegadas se distribuyen en todos los meses del </a:t>
            </a:r>
            <a:r>
              <a:rPr lang="es-ES" sz="1100" kern="0" dirty="0" smtClean="0">
                <a:solidFill>
                  <a:srgbClr val="002060"/>
                </a:solidFill>
                <a:cs typeface="Arial" pitchFamily="34" charset="0"/>
              </a:rPr>
              <a:t>año</a:t>
            </a:r>
            <a:r>
              <a:rPr lang="es-ES" sz="1100" kern="0" dirty="0">
                <a:solidFill>
                  <a:srgbClr val="002060"/>
                </a:solidFill>
                <a:cs typeface="Arial" pitchFamily="34" charset="0"/>
              </a:rPr>
              <a:t> </a:t>
            </a:r>
            <a:r>
              <a:rPr lang="es-ES" sz="1100" kern="0" dirty="0" smtClean="0">
                <a:solidFill>
                  <a:srgbClr val="002060"/>
                </a:solidFill>
                <a:cs typeface="Arial" pitchFamily="34" charset="0"/>
              </a:rPr>
              <a:t>de forma similar</a:t>
            </a:r>
            <a:endParaRPr lang="es-ES" sz="1100" kern="0" dirty="0">
              <a:solidFill>
                <a:srgbClr val="002060"/>
              </a:solidFill>
              <a:cs typeface="Arial" pitchFamily="34" charset="0"/>
            </a:endParaRPr>
          </a:p>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Alemania </a:t>
            </a:r>
            <a:r>
              <a:rPr lang="es-ES" sz="1100" kern="0" dirty="0" smtClean="0">
                <a:solidFill>
                  <a:srgbClr val="002060"/>
                </a:solidFill>
                <a:cs typeface="Arial" pitchFamily="34" charset="0"/>
              </a:rPr>
              <a:t>muestra una estacionalidad media. Se </a:t>
            </a:r>
            <a:r>
              <a:rPr lang="es-ES" sz="1100" kern="0" dirty="0">
                <a:solidFill>
                  <a:srgbClr val="002060"/>
                </a:solidFill>
                <a:cs typeface="Arial" pitchFamily="34" charset="0"/>
              </a:rPr>
              <a:t>registra mayor concentración en los meses de julio y </a:t>
            </a:r>
            <a:r>
              <a:rPr lang="es-ES" sz="1100" kern="0" dirty="0" smtClean="0">
                <a:solidFill>
                  <a:srgbClr val="002060"/>
                </a:solidFill>
                <a:cs typeface="Arial" pitchFamily="34" charset="0"/>
              </a:rPr>
              <a:t>agosto</a:t>
            </a:r>
            <a:endParaRPr lang="es-ES" sz="1100" kern="0" dirty="0">
              <a:solidFill>
                <a:srgbClr val="002060"/>
              </a:solidFill>
              <a:cs typeface="Arial" pitchFamily="34" charset="0"/>
            </a:endParaRPr>
          </a:p>
        </p:txBody>
      </p:sp>
      <p:sp>
        <p:nvSpPr>
          <p:cNvPr id="17" name="TextBox 16"/>
          <p:cNvSpPr txBox="1"/>
          <p:nvPr/>
        </p:nvSpPr>
        <p:spPr bwMode="auto">
          <a:xfrm>
            <a:off x="5628010" y="2029412"/>
            <a:ext cx="3402012" cy="228717"/>
          </a:xfrm>
          <a:prstGeom prst="rect">
            <a:avLst/>
          </a:prstGeom>
        </p:spPr>
        <p:txBody>
          <a:bodyPr wrap="square" rtlCol="0">
            <a:spAutoFit/>
          </a:bodyPr>
          <a:lstStyle/>
          <a:p>
            <a:pPr marL="1588" defTabSz="914400" fontAlgn="base">
              <a:lnSpc>
                <a:spcPct val="106000"/>
              </a:lnSpc>
              <a:spcBef>
                <a:spcPct val="40000"/>
              </a:spcBef>
              <a:spcAft>
                <a:spcPct val="0"/>
              </a:spcAft>
              <a:buClr>
                <a:srgbClr val="000000"/>
              </a:buClr>
            </a:pPr>
            <a:r>
              <a:rPr lang="es-ES" sz="900" b="1" dirty="0" smtClean="0">
                <a:solidFill>
                  <a:srgbClr val="002060"/>
                </a:solidFill>
                <a:cs typeface="Arial" charset="0"/>
              </a:rPr>
              <a:t>Índice </a:t>
            </a:r>
            <a:r>
              <a:rPr lang="es-ES" sz="900" b="1" dirty="0" err="1" smtClean="0">
                <a:solidFill>
                  <a:srgbClr val="002060"/>
                </a:solidFill>
                <a:cs typeface="Arial" charset="0"/>
              </a:rPr>
              <a:t>Gini</a:t>
            </a:r>
            <a:r>
              <a:rPr lang="es-ES" sz="900" b="1" dirty="0" smtClean="0">
                <a:solidFill>
                  <a:srgbClr val="002060"/>
                </a:solidFill>
                <a:cs typeface="Arial" charset="0"/>
              </a:rPr>
              <a:t> entre 0 (No estacionalidad) y 1 (Muy estacional)</a:t>
            </a:r>
            <a:endParaRPr lang="es-ES" sz="900" b="1" dirty="0">
              <a:solidFill>
                <a:srgbClr val="002060"/>
              </a:solidFill>
              <a:cs typeface="Arial" charset="0"/>
            </a:endParaRPr>
          </a:p>
        </p:txBody>
      </p:sp>
      <p:sp>
        <p:nvSpPr>
          <p:cNvPr id="26" name="Rectangle 25"/>
          <p:cNvSpPr/>
          <p:nvPr/>
        </p:nvSpPr>
        <p:spPr bwMode="auto">
          <a:xfrm>
            <a:off x="2792759" y="4705479"/>
            <a:ext cx="649873"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cxnSp>
        <p:nvCxnSpPr>
          <p:cNvPr id="21" name="Straight Arrow Connector 20"/>
          <p:cNvCxnSpPr/>
          <p:nvPr/>
        </p:nvCxnSpPr>
        <p:spPr bwMode="auto">
          <a:xfrm>
            <a:off x="7689304" y="2561344"/>
            <a:ext cx="1363721" cy="1007175"/>
          </a:xfrm>
          <a:prstGeom prst="straightConnector1">
            <a:avLst/>
          </a:prstGeom>
          <a:solidFill>
            <a:srgbClr val="002776"/>
          </a:solidFill>
          <a:ln w="19050" cap="flat" cmpd="sng" algn="ctr">
            <a:solidFill>
              <a:srgbClr val="92D400"/>
            </a:solidFill>
            <a:prstDash val="sysDash"/>
            <a:round/>
            <a:headEnd type="none" w="med" len="med"/>
            <a:tailEnd type="triangle"/>
          </a:ln>
          <a:effectLst/>
        </p:spPr>
      </p:cxnSp>
      <p:sp>
        <p:nvSpPr>
          <p:cNvPr id="1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401</a:t>
            </a:fld>
            <a:endParaRPr lang="es-ES" dirty="0">
              <a:solidFill>
                <a:srgbClr val="002776"/>
              </a:solidFill>
            </a:endParaRPr>
          </a:p>
        </p:txBody>
      </p:sp>
    </p:spTree>
    <p:extLst>
      <p:ext uri="{BB962C8B-B14F-4D97-AF65-F5344CB8AC3E}">
        <p14:creationId xmlns:p14="http://schemas.microsoft.com/office/powerpoint/2010/main" val="201644970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a:graphicFrameLocks/>
          </p:cNvGraphicFramePr>
          <p:nvPr>
            <p:extLst/>
          </p:nvPr>
        </p:nvGraphicFramePr>
        <p:xfrm>
          <a:off x="385313" y="2460552"/>
          <a:ext cx="4423225" cy="18325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a:graphicFrameLocks/>
          </p:cNvGraphicFramePr>
          <p:nvPr>
            <p:extLst/>
          </p:nvPr>
        </p:nvGraphicFramePr>
        <p:xfrm>
          <a:off x="5097016" y="2460552"/>
          <a:ext cx="4440754" cy="1780296"/>
        </p:xfrm>
        <a:graphic>
          <a:graphicData uri="http://schemas.openxmlformats.org/drawingml/2006/chart">
            <c:chart xmlns:c="http://schemas.openxmlformats.org/drawingml/2006/chart" xmlns:r="http://schemas.openxmlformats.org/officeDocument/2006/relationships" r:id="rId4"/>
          </a:graphicData>
        </a:graphic>
      </p:graphicFrame>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Estacionalidad (índice </a:t>
            </a:r>
            <a:r>
              <a:rPr lang="es-ES" sz="2000" dirty="0" err="1" smtClean="0">
                <a:solidFill>
                  <a:srgbClr val="00B0F0"/>
                </a:solidFill>
                <a:cs typeface="Arial" charset="0"/>
              </a:rPr>
              <a:t>Gini</a:t>
            </a:r>
            <a:r>
              <a:rPr lang="es-ES" sz="2000" dirty="0">
                <a:solidFill>
                  <a:srgbClr val="00B0F0"/>
                </a:solidFill>
                <a:cs typeface="Arial" charset="0"/>
              </a:rPr>
              <a:t>)</a:t>
            </a:r>
            <a:endParaRPr lang="es-ES" sz="1400" i="1" dirty="0">
              <a:solidFill>
                <a:srgbClr val="00B0F0"/>
              </a:solidFill>
              <a:cs typeface="Arial" charset="0"/>
            </a:endParaRPr>
          </a:p>
        </p:txBody>
      </p:sp>
      <p:sp>
        <p:nvSpPr>
          <p:cNvPr id="10" name="Rectangle 9"/>
          <p:cNvSpPr/>
          <p:nvPr/>
        </p:nvSpPr>
        <p:spPr bwMode="auto">
          <a:xfrm>
            <a:off x="385313" y="2082811"/>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Argentina</a:t>
            </a:r>
          </a:p>
        </p:txBody>
      </p:sp>
      <p:sp>
        <p:nvSpPr>
          <p:cNvPr id="11" name="Rounded Rectangle 10"/>
          <p:cNvSpPr/>
          <p:nvPr/>
        </p:nvSpPr>
        <p:spPr bwMode="auto">
          <a:xfrm>
            <a:off x="385313"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Visitantes internacionales ene-dic 2015</a:t>
            </a:r>
          </a:p>
        </p:txBody>
      </p:sp>
      <p:sp>
        <p:nvSpPr>
          <p:cNvPr id="12" name="Rounded Rectangle 11"/>
          <p:cNvSpPr/>
          <p:nvPr/>
        </p:nvSpPr>
        <p:spPr bwMode="auto">
          <a:xfrm>
            <a:off x="5097016"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Coeficiente </a:t>
            </a:r>
            <a:r>
              <a:rPr lang="es-ES" sz="1200" kern="0" dirty="0" err="1" smtClean="0">
                <a:solidFill>
                  <a:srgbClr val="FFFFFF"/>
                </a:solidFill>
                <a:cs typeface="Arial" pitchFamily="34" charset="0"/>
              </a:rPr>
              <a:t>Gini</a:t>
            </a:r>
            <a:r>
              <a:rPr lang="es-ES" sz="1200" kern="0" dirty="0" smtClean="0">
                <a:solidFill>
                  <a:srgbClr val="FFFFFF"/>
                </a:solidFill>
                <a:cs typeface="Arial" pitchFamily="34" charset="0"/>
              </a:rPr>
              <a:t> – Evolución 2010-15</a:t>
            </a:r>
          </a:p>
        </p:txBody>
      </p:sp>
      <p:sp>
        <p:nvSpPr>
          <p:cNvPr id="15" name="Rectangle 14"/>
          <p:cNvSpPr/>
          <p:nvPr/>
        </p:nvSpPr>
        <p:spPr bwMode="auto">
          <a:xfrm>
            <a:off x="344488" y="4293096"/>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Brasil</a:t>
            </a:r>
          </a:p>
        </p:txBody>
      </p:sp>
      <p:sp>
        <p:nvSpPr>
          <p:cNvPr id="16" name="Rectangle 15"/>
          <p:cNvSpPr/>
          <p:nvPr/>
        </p:nvSpPr>
        <p:spPr bwMode="auto">
          <a:xfrm>
            <a:off x="344487" y="1073500"/>
            <a:ext cx="9217025"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Argentina </a:t>
            </a:r>
            <a:r>
              <a:rPr lang="es-ES" sz="1100" kern="0" dirty="0">
                <a:solidFill>
                  <a:srgbClr val="002060"/>
                </a:solidFill>
                <a:cs typeface="Arial" pitchFamily="34" charset="0"/>
              </a:rPr>
              <a:t>es un mercado </a:t>
            </a:r>
            <a:r>
              <a:rPr lang="es-ES" sz="1100" kern="0" dirty="0" smtClean="0">
                <a:solidFill>
                  <a:srgbClr val="002060"/>
                </a:solidFill>
                <a:cs typeface="Arial" pitchFamily="34" charset="0"/>
              </a:rPr>
              <a:t>con estacionalidad elevada, </a:t>
            </a:r>
            <a:r>
              <a:rPr lang="es-ES" sz="1100" kern="0" dirty="0">
                <a:solidFill>
                  <a:srgbClr val="002060"/>
                </a:solidFill>
                <a:cs typeface="Arial" pitchFamily="34" charset="0"/>
              </a:rPr>
              <a:t>sus llegadas se concentran principalmente en el mes de </a:t>
            </a:r>
            <a:r>
              <a:rPr lang="es-ES" sz="1100" kern="0" dirty="0" smtClean="0">
                <a:solidFill>
                  <a:srgbClr val="002060"/>
                </a:solidFill>
                <a:cs typeface="Arial" pitchFamily="34" charset="0"/>
              </a:rPr>
              <a:t>enero</a:t>
            </a:r>
            <a:endParaRPr lang="es-ES" sz="1100" kern="0" dirty="0">
              <a:solidFill>
                <a:srgbClr val="002060"/>
              </a:solidFill>
              <a:cs typeface="Arial" pitchFamily="34" charset="0"/>
            </a:endParaRPr>
          </a:p>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Brasil </a:t>
            </a:r>
            <a:r>
              <a:rPr lang="es-ES" sz="1100" kern="0" dirty="0">
                <a:solidFill>
                  <a:srgbClr val="002060"/>
                </a:solidFill>
                <a:cs typeface="Arial" pitchFamily="34" charset="0"/>
              </a:rPr>
              <a:t>es un mercado que está dejando de ser </a:t>
            </a:r>
            <a:r>
              <a:rPr lang="es-ES" sz="1100" kern="0" dirty="0" smtClean="0">
                <a:solidFill>
                  <a:srgbClr val="002060"/>
                </a:solidFill>
                <a:cs typeface="Arial" pitchFamily="34" charset="0"/>
              </a:rPr>
              <a:t>estacional; sus </a:t>
            </a:r>
            <a:r>
              <a:rPr lang="es-ES" sz="1100" kern="0" dirty="0">
                <a:solidFill>
                  <a:srgbClr val="002060"/>
                </a:solidFill>
                <a:cs typeface="Arial" pitchFamily="34" charset="0"/>
              </a:rPr>
              <a:t>llegadas se </a:t>
            </a:r>
            <a:r>
              <a:rPr lang="es-ES" sz="1100" kern="0" dirty="0" smtClean="0">
                <a:solidFill>
                  <a:srgbClr val="002060"/>
                </a:solidFill>
                <a:cs typeface="Arial" pitchFamily="34" charset="0"/>
              </a:rPr>
              <a:t>concentran ligeramente más en </a:t>
            </a:r>
            <a:r>
              <a:rPr lang="es-ES" sz="1100" kern="0" dirty="0">
                <a:solidFill>
                  <a:srgbClr val="002060"/>
                </a:solidFill>
                <a:cs typeface="Arial" pitchFamily="34" charset="0"/>
              </a:rPr>
              <a:t>los meses de enero y </a:t>
            </a:r>
            <a:r>
              <a:rPr lang="es-ES" sz="1100" kern="0" dirty="0" smtClean="0">
                <a:solidFill>
                  <a:srgbClr val="002060"/>
                </a:solidFill>
                <a:cs typeface="Arial" pitchFamily="34" charset="0"/>
              </a:rPr>
              <a:t>diciembre</a:t>
            </a:r>
          </a:p>
        </p:txBody>
      </p:sp>
      <p:sp>
        <p:nvSpPr>
          <p:cNvPr id="17" name="TextBox 16"/>
          <p:cNvSpPr txBox="1"/>
          <p:nvPr/>
        </p:nvSpPr>
        <p:spPr bwMode="auto">
          <a:xfrm>
            <a:off x="5628010" y="2029412"/>
            <a:ext cx="3402012" cy="228717"/>
          </a:xfrm>
          <a:prstGeom prst="rect">
            <a:avLst/>
          </a:prstGeom>
        </p:spPr>
        <p:txBody>
          <a:bodyPr wrap="square" rtlCol="0">
            <a:spAutoFit/>
          </a:bodyPr>
          <a:lstStyle/>
          <a:p>
            <a:pPr marL="1588" defTabSz="914400" fontAlgn="base">
              <a:lnSpc>
                <a:spcPct val="106000"/>
              </a:lnSpc>
              <a:spcBef>
                <a:spcPct val="40000"/>
              </a:spcBef>
              <a:spcAft>
                <a:spcPct val="0"/>
              </a:spcAft>
              <a:buClr>
                <a:srgbClr val="000000"/>
              </a:buClr>
            </a:pPr>
            <a:r>
              <a:rPr lang="es-ES" sz="900" b="1" dirty="0" smtClean="0">
                <a:solidFill>
                  <a:srgbClr val="002060"/>
                </a:solidFill>
                <a:cs typeface="Arial" charset="0"/>
              </a:rPr>
              <a:t>Índice </a:t>
            </a:r>
            <a:r>
              <a:rPr lang="es-ES" sz="900" b="1" dirty="0" err="1" smtClean="0">
                <a:solidFill>
                  <a:srgbClr val="002060"/>
                </a:solidFill>
                <a:cs typeface="Arial" charset="0"/>
              </a:rPr>
              <a:t>Gini</a:t>
            </a:r>
            <a:r>
              <a:rPr lang="es-ES" sz="900" b="1" dirty="0" smtClean="0">
                <a:solidFill>
                  <a:srgbClr val="002060"/>
                </a:solidFill>
                <a:cs typeface="Arial" charset="0"/>
              </a:rPr>
              <a:t> entre 0 (No estacionalidad) y 1 (Muy estacional)</a:t>
            </a:r>
            <a:endParaRPr lang="es-ES" sz="900" b="1" dirty="0">
              <a:solidFill>
                <a:srgbClr val="002060"/>
              </a:solidFill>
              <a:cs typeface="Arial" charset="0"/>
            </a:endParaRPr>
          </a:p>
        </p:txBody>
      </p:sp>
      <p:sp>
        <p:nvSpPr>
          <p:cNvPr id="26" name="Rectangle 25"/>
          <p:cNvSpPr/>
          <p:nvPr/>
        </p:nvSpPr>
        <p:spPr bwMode="auto">
          <a:xfrm>
            <a:off x="2792759" y="4705479"/>
            <a:ext cx="649873"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cxnSp>
        <p:nvCxnSpPr>
          <p:cNvPr id="21" name="Straight Arrow Connector 20"/>
          <p:cNvCxnSpPr/>
          <p:nvPr/>
        </p:nvCxnSpPr>
        <p:spPr bwMode="auto">
          <a:xfrm flipV="1">
            <a:off x="7257256" y="2492376"/>
            <a:ext cx="1368152" cy="936624"/>
          </a:xfrm>
          <a:prstGeom prst="straightConnector1">
            <a:avLst/>
          </a:prstGeom>
          <a:solidFill>
            <a:srgbClr val="002776"/>
          </a:solidFill>
          <a:ln w="19050" cap="flat" cmpd="sng" algn="ctr">
            <a:solidFill>
              <a:srgbClr val="92D400"/>
            </a:solidFill>
            <a:prstDash val="sysDash"/>
            <a:round/>
            <a:headEnd type="none" w="med" len="med"/>
            <a:tailEnd type="triangle"/>
          </a:ln>
          <a:effectLst/>
        </p:spPr>
      </p:cxnSp>
      <p:sp>
        <p:nvSpPr>
          <p:cNvPr id="25" name="Rectangle 24"/>
          <p:cNvSpPr/>
          <p:nvPr/>
        </p:nvSpPr>
        <p:spPr bwMode="auto">
          <a:xfrm>
            <a:off x="811434" y="2466106"/>
            <a:ext cx="397150"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graphicFrame>
        <p:nvGraphicFramePr>
          <p:cNvPr id="28" name="Chart 27"/>
          <p:cNvGraphicFramePr>
            <a:graphicFrameLocks/>
          </p:cNvGraphicFramePr>
          <p:nvPr>
            <p:extLst/>
          </p:nvPr>
        </p:nvGraphicFramePr>
        <p:xfrm>
          <a:off x="385313" y="4624223"/>
          <a:ext cx="4423225" cy="1900402"/>
        </p:xfrm>
        <a:graphic>
          <a:graphicData uri="http://schemas.openxmlformats.org/drawingml/2006/chart">
            <c:chart xmlns:c="http://schemas.openxmlformats.org/drawingml/2006/chart" xmlns:r="http://schemas.openxmlformats.org/officeDocument/2006/relationships" r:id="rId5"/>
          </a:graphicData>
        </a:graphic>
      </p:graphicFrame>
      <p:sp>
        <p:nvSpPr>
          <p:cNvPr id="29" name="Rectangle 28"/>
          <p:cNvSpPr/>
          <p:nvPr/>
        </p:nvSpPr>
        <p:spPr bwMode="auto">
          <a:xfrm>
            <a:off x="811434" y="4666423"/>
            <a:ext cx="397150" cy="1804693"/>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sp>
        <p:nvSpPr>
          <p:cNvPr id="31" name="Rectangle 30"/>
          <p:cNvSpPr/>
          <p:nvPr/>
        </p:nvSpPr>
        <p:spPr bwMode="auto">
          <a:xfrm>
            <a:off x="4322204" y="4666423"/>
            <a:ext cx="397150" cy="1804693"/>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graphicFrame>
        <p:nvGraphicFramePr>
          <p:cNvPr id="32" name="Chart 31"/>
          <p:cNvGraphicFramePr>
            <a:graphicFrameLocks/>
          </p:cNvGraphicFramePr>
          <p:nvPr>
            <p:extLst/>
          </p:nvPr>
        </p:nvGraphicFramePr>
        <p:xfrm>
          <a:off x="5097016" y="4571974"/>
          <a:ext cx="4454761" cy="1899141"/>
        </p:xfrm>
        <a:graphic>
          <a:graphicData uri="http://schemas.openxmlformats.org/drawingml/2006/chart">
            <c:chart xmlns:c="http://schemas.openxmlformats.org/drawingml/2006/chart" xmlns:r="http://schemas.openxmlformats.org/officeDocument/2006/relationships" r:id="rId6"/>
          </a:graphicData>
        </a:graphic>
      </p:graphicFrame>
      <p:sp>
        <p:nvSpPr>
          <p:cNvPr id="2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402</a:t>
            </a:fld>
            <a:endParaRPr lang="es-ES" dirty="0">
              <a:solidFill>
                <a:srgbClr val="002776"/>
              </a:solidFill>
            </a:endParaRPr>
          </a:p>
        </p:txBody>
      </p:sp>
    </p:spTree>
    <p:extLst>
      <p:ext uri="{BB962C8B-B14F-4D97-AF65-F5344CB8AC3E}">
        <p14:creationId xmlns:p14="http://schemas.microsoft.com/office/powerpoint/2010/main" val="81474042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p:cNvGraphicFramePr>
            <a:graphicFrameLocks/>
          </p:cNvGraphicFramePr>
          <p:nvPr>
            <p:extLst/>
          </p:nvPr>
        </p:nvGraphicFramePr>
        <p:xfrm>
          <a:off x="5097463" y="2361690"/>
          <a:ext cx="4463553" cy="197796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 18"/>
          <p:cNvGraphicFramePr>
            <a:graphicFrameLocks/>
          </p:cNvGraphicFramePr>
          <p:nvPr>
            <p:extLst/>
          </p:nvPr>
        </p:nvGraphicFramePr>
        <p:xfrm>
          <a:off x="354160" y="2492377"/>
          <a:ext cx="4495153" cy="1847280"/>
        </p:xfrm>
        <a:graphic>
          <a:graphicData uri="http://schemas.openxmlformats.org/drawingml/2006/chart">
            <c:chart xmlns:c="http://schemas.openxmlformats.org/drawingml/2006/chart" xmlns:r="http://schemas.openxmlformats.org/officeDocument/2006/relationships" r:id="rId4"/>
          </a:graphicData>
        </a:graphic>
      </p:graphicFrame>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Estacionalidad (índice </a:t>
            </a:r>
            <a:r>
              <a:rPr lang="es-ES" sz="2000" dirty="0" err="1" smtClean="0">
                <a:solidFill>
                  <a:srgbClr val="00B0F0"/>
                </a:solidFill>
                <a:cs typeface="Arial" charset="0"/>
              </a:rPr>
              <a:t>Gini</a:t>
            </a:r>
            <a:r>
              <a:rPr lang="es-ES" sz="2000" dirty="0">
                <a:solidFill>
                  <a:srgbClr val="00B0F0"/>
                </a:solidFill>
                <a:cs typeface="Arial" charset="0"/>
              </a:rPr>
              <a:t>)</a:t>
            </a:r>
            <a:endParaRPr lang="es-ES" sz="1400" i="1" dirty="0">
              <a:solidFill>
                <a:srgbClr val="00B0F0"/>
              </a:solidFill>
              <a:cs typeface="Arial" charset="0"/>
            </a:endParaRPr>
          </a:p>
        </p:txBody>
      </p:sp>
      <p:sp>
        <p:nvSpPr>
          <p:cNvPr id="10" name="Rectangle 9"/>
          <p:cNvSpPr/>
          <p:nvPr/>
        </p:nvSpPr>
        <p:spPr bwMode="auto">
          <a:xfrm>
            <a:off x="385313" y="2082811"/>
            <a:ext cx="1657800" cy="278879"/>
          </a:xfrm>
          <a:prstGeom prst="rect">
            <a:avLst/>
          </a:prstGeom>
          <a:solidFill>
            <a:srgbClr val="92D40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400" b="1" kern="0" dirty="0" smtClean="0">
                <a:solidFill>
                  <a:srgbClr val="FFFFFF"/>
                </a:solidFill>
                <a:cs typeface="Arial" pitchFamily="34" charset="0"/>
              </a:rPr>
              <a:t>Reino Unido</a:t>
            </a:r>
          </a:p>
        </p:txBody>
      </p:sp>
      <p:sp>
        <p:nvSpPr>
          <p:cNvPr id="11" name="Rounded Rectangle 10"/>
          <p:cNvSpPr/>
          <p:nvPr/>
        </p:nvSpPr>
        <p:spPr bwMode="auto">
          <a:xfrm>
            <a:off x="385313"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Visitantes internacionales ene-dic 2015</a:t>
            </a:r>
          </a:p>
        </p:txBody>
      </p:sp>
      <p:sp>
        <p:nvSpPr>
          <p:cNvPr id="12" name="Rounded Rectangle 11"/>
          <p:cNvSpPr/>
          <p:nvPr/>
        </p:nvSpPr>
        <p:spPr bwMode="auto">
          <a:xfrm>
            <a:off x="5097016" y="1731949"/>
            <a:ext cx="4464000"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kern="0" dirty="0" smtClean="0">
                <a:solidFill>
                  <a:srgbClr val="FFFFFF"/>
                </a:solidFill>
                <a:cs typeface="Arial" pitchFamily="34" charset="0"/>
              </a:rPr>
              <a:t>Coeficiente </a:t>
            </a:r>
            <a:r>
              <a:rPr lang="es-ES" sz="1200" kern="0" dirty="0" err="1" smtClean="0">
                <a:solidFill>
                  <a:srgbClr val="FFFFFF"/>
                </a:solidFill>
                <a:cs typeface="Arial" pitchFamily="34" charset="0"/>
              </a:rPr>
              <a:t>Gini</a:t>
            </a:r>
            <a:r>
              <a:rPr lang="es-ES" sz="1200" kern="0" dirty="0" smtClean="0">
                <a:solidFill>
                  <a:srgbClr val="FFFFFF"/>
                </a:solidFill>
                <a:cs typeface="Arial" pitchFamily="34" charset="0"/>
              </a:rPr>
              <a:t> – Evolución 2010-15</a:t>
            </a:r>
          </a:p>
        </p:txBody>
      </p:sp>
      <p:sp>
        <p:nvSpPr>
          <p:cNvPr id="16" name="Rectangle 15"/>
          <p:cNvSpPr/>
          <p:nvPr/>
        </p:nvSpPr>
        <p:spPr bwMode="auto">
          <a:xfrm>
            <a:off x="344487" y="1073500"/>
            <a:ext cx="9217025"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lnSpc>
                <a:spcPts val="1600"/>
              </a:lnSpc>
              <a:spcBef>
                <a:spcPct val="0"/>
              </a:spcBef>
              <a:spcAft>
                <a:spcPct val="0"/>
              </a:spcAft>
              <a:buFont typeface="Arial" panose="020B0604020202020204" pitchFamily="34" charset="0"/>
              <a:buChar char="•"/>
              <a:defRPr/>
            </a:pPr>
            <a:r>
              <a:rPr lang="es-ES" sz="1100" b="1" kern="0" dirty="0">
                <a:solidFill>
                  <a:srgbClr val="002060"/>
                </a:solidFill>
                <a:cs typeface="Arial" pitchFamily="34" charset="0"/>
              </a:rPr>
              <a:t>Reino Unido </a:t>
            </a:r>
            <a:r>
              <a:rPr lang="es-ES" sz="1100" kern="0" dirty="0" smtClean="0">
                <a:solidFill>
                  <a:srgbClr val="002060"/>
                </a:solidFill>
                <a:cs typeface="Arial" pitchFamily="34" charset="0"/>
              </a:rPr>
              <a:t>no muestra elevada estacionalidad según el índice de </a:t>
            </a:r>
            <a:r>
              <a:rPr lang="es-ES" sz="1100" kern="0" dirty="0" err="1" smtClean="0">
                <a:solidFill>
                  <a:srgbClr val="002060"/>
                </a:solidFill>
                <a:cs typeface="Arial" pitchFamily="34" charset="0"/>
              </a:rPr>
              <a:t>Gini</a:t>
            </a:r>
            <a:r>
              <a:rPr lang="es-ES" sz="1100" kern="0" dirty="0">
                <a:solidFill>
                  <a:srgbClr val="002060"/>
                </a:solidFill>
                <a:cs typeface="Arial" pitchFamily="34" charset="0"/>
              </a:rPr>
              <a:t> </a:t>
            </a:r>
            <a:r>
              <a:rPr lang="es-ES" sz="1100" kern="0" dirty="0" smtClean="0">
                <a:solidFill>
                  <a:srgbClr val="002060"/>
                </a:solidFill>
                <a:cs typeface="Arial" pitchFamily="34" charset="0"/>
              </a:rPr>
              <a:t>(0,025), </a:t>
            </a:r>
            <a:r>
              <a:rPr lang="es-ES" sz="1100" kern="0" dirty="0">
                <a:solidFill>
                  <a:srgbClr val="002060"/>
                </a:solidFill>
                <a:cs typeface="Arial" pitchFamily="34" charset="0"/>
              </a:rPr>
              <a:t>aunque existe una </a:t>
            </a:r>
            <a:r>
              <a:rPr lang="es-ES" sz="1100" kern="0" dirty="0" smtClean="0">
                <a:solidFill>
                  <a:srgbClr val="002060"/>
                </a:solidFill>
                <a:cs typeface="Arial" pitchFamily="34" charset="0"/>
              </a:rPr>
              <a:t>fuerte concentración </a:t>
            </a:r>
            <a:r>
              <a:rPr lang="es-ES" sz="1100" kern="0" dirty="0">
                <a:solidFill>
                  <a:srgbClr val="002060"/>
                </a:solidFill>
                <a:cs typeface="Arial" pitchFamily="34" charset="0"/>
              </a:rPr>
              <a:t>en el mes de </a:t>
            </a:r>
            <a:r>
              <a:rPr lang="es-ES" sz="1100" kern="0" dirty="0" smtClean="0">
                <a:solidFill>
                  <a:srgbClr val="002060"/>
                </a:solidFill>
                <a:cs typeface="Arial" pitchFamily="34" charset="0"/>
              </a:rPr>
              <a:t>julio</a:t>
            </a:r>
            <a:endParaRPr lang="es-ES" sz="1100" kern="0" dirty="0">
              <a:solidFill>
                <a:srgbClr val="002060"/>
              </a:solidFill>
              <a:cs typeface="Arial" pitchFamily="34" charset="0"/>
            </a:endParaRPr>
          </a:p>
        </p:txBody>
      </p:sp>
      <p:sp>
        <p:nvSpPr>
          <p:cNvPr id="17" name="TextBox 16"/>
          <p:cNvSpPr txBox="1"/>
          <p:nvPr/>
        </p:nvSpPr>
        <p:spPr bwMode="auto">
          <a:xfrm>
            <a:off x="5628010" y="2029412"/>
            <a:ext cx="3402012" cy="228717"/>
          </a:xfrm>
          <a:prstGeom prst="rect">
            <a:avLst/>
          </a:prstGeom>
        </p:spPr>
        <p:txBody>
          <a:bodyPr wrap="square" rtlCol="0">
            <a:spAutoFit/>
          </a:bodyPr>
          <a:lstStyle/>
          <a:p>
            <a:pPr marL="1588" defTabSz="914400" fontAlgn="base">
              <a:lnSpc>
                <a:spcPct val="106000"/>
              </a:lnSpc>
              <a:spcBef>
                <a:spcPct val="40000"/>
              </a:spcBef>
              <a:spcAft>
                <a:spcPct val="0"/>
              </a:spcAft>
              <a:buClr>
                <a:srgbClr val="000000"/>
              </a:buClr>
            </a:pPr>
            <a:r>
              <a:rPr lang="es-ES" sz="900" b="1" dirty="0" smtClean="0">
                <a:solidFill>
                  <a:srgbClr val="002060"/>
                </a:solidFill>
                <a:cs typeface="Arial" charset="0"/>
              </a:rPr>
              <a:t>Índice </a:t>
            </a:r>
            <a:r>
              <a:rPr lang="es-ES" sz="900" b="1" dirty="0" err="1" smtClean="0">
                <a:solidFill>
                  <a:srgbClr val="002060"/>
                </a:solidFill>
                <a:cs typeface="Arial" charset="0"/>
              </a:rPr>
              <a:t>Gini</a:t>
            </a:r>
            <a:r>
              <a:rPr lang="es-ES" sz="900" b="1" dirty="0" smtClean="0">
                <a:solidFill>
                  <a:srgbClr val="002060"/>
                </a:solidFill>
                <a:cs typeface="Arial" charset="0"/>
              </a:rPr>
              <a:t> entre 0 (No estacionalidad) y 1 (Muy estacional)</a:t>
            </a:r>
            <a:endParaRPr lang="es-ES" sz="900" b="1" dirty="0">
              <a:solidFill>
                <a:srgbClr val="002060"/>
              </a:solidFill>
              <a:cs typeface="Arial" charset="0"/>
            </a:endParaRPr>
          </a:p>
        </p:txBody>
      </p:sp>
      <p:cxnSp>
        <p:nvCxnSpPr>
          <p:cNvPr id="21" name="Straight Arrow Connector 20"/>
          <p:cNvCxnSpPr/>
          <p:nvPr/>
        </p:nvCxnSpPr>
        <p:spPr bwMode="auto">
          <a:xfrm>
            <a:off x="7329264" y="3068960"/>
            <a:ext cx="1700758" cy="144016"/>
          </a:xfrm>
          <a:prstGeom prst="straightConnector1">
            <a:avLst/>
          </a:prstGeom>
          <a:solidFill>
            <a:srgbClr val="002776"/>
          </a:solidFill>
          <a:ln w="19050" cap="flat" cmpd="sng" algn="ctr">
            <a:solidFill>
              <a:srgbClr val="92D400"/>
            </a:solidFill>
            <a:prstDash val="sysDash"/>
            <a:round/>
            <a:headEnd type="none" w="med" len="med"/>
            <a:tailEnd type="triangle"/>
          </a:ln>
          <a:effectLst/>
        </p:spPr>
      </p:cxnSp>
      <p:sp>
        <p:nvSpPr>
          <p:cNvPr id="20" name="Rectangle 19"/>
          <p:cNvSpPr/>
          <p:nvPr/>
        </p:nvSpPr>
        <p:spPr bwMode="auto">
          <a:xfrm>
            <a:off x="2755650" y="2466106"/>
            <a:ext cx="397150" cy="1769134"/>
          </a:xfrm>
          <a:prstGeom prst="rect">
            <a:avLst/>
          </a:prstGeom>
          <a:noFill/>
          <a:ln w="19050" cap="flat" cmpd="sng" algn="ctr">
            <a:solidFill>
              <a:srgbClr val="00A1DE"/>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defRPr/>
            </a:pPr>
            <a:endParaRPr lang="es-ES" sz="2400" kern="0" dirty="0" smtClean="0">
              <a:solidFill>
                <a:srgbClr val="000000"/>
              </a:solidFill>
              <a:cs typeface="Arial" pitchFamily="34" charset="0"/>
            </a:endParaRPr>
          </a:p>
        </p:txBody>
      </p:sp>
      <p:sp>
        <p:nvSpPr>
          <p:cNvPr id="1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403</a:t>
            </a:fld>
            <a:endParaRPr lang="es-ES" dirty="0">
              <a:solidFill>
                <a:srgbClr val="002776"/>
              </a:solidFill>
            </a:endParaRPr>
          </a:p>
        </p:txBody>
      </p:sp>
    </p:spTree>
    <p:extLst>
      <p:ext uri="{BB962C8B-B14F-4D97-AF65-F5344CB8AC3E}">
        <p14:creationId xmlns:p14="http://schemas.microsoft.com/office/powerpoint/2010/main" val="36067706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Motivo de viaje (2015)</a:t>
            </a:r>
            <a:endParaRPr lang="es-ES" sz="1400" i="1" dirty="0">
              <a:solidFill>
                <a:srgbClr val="00B0F0"/>
              </a:solidFill>
              <a:cs typeface="Arial" charset="0"/>
            </a:endParaRPr>
          </a:p>
        </p:txBody>
      </p:sp>
      <p:sp>
        <p:nvSpPr>
          <p:cNvPr id="16" name="Rectangle 15"/>
          <p:cNvSpPr/>
          <p:nvPr/>
        </p:nvSpPr>
        <p:spPr bwMode="auto">
          <a:xfrm>
            <a:off x="344487" y="1073500"/>
            <a:ext cx="9361041"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spcBef>
                <a:spcPct val="0"/>
              </a:spcBef>
              <a:spcAft>
                <a:spcPts val="300"/>
              </a:spcAft>
              <a:buFont typeface="Arial" panose="020B0604020202020204" pitchFamily="34" charset="0"/>
              <a:buChar char="•"/>
              <a:defRPr/>
            </a:pPr>
            <a:r>
              <a:rPr lang="es-ES" sz="1100" b="1" kern="0" dirty="0">
                <a:solidFill>
                  <a:srgbClr val="002060"/>
                </a:solidFill>
                <a:cs typeface="Arial" pitchFamily="34" charset="0"/>
              </a:rPr>
              <a:t>Vacaciones/ocio </a:t>
            </a:r>
            <a:r>
              <a:rPr lang="es-ES" sz="1100" kern="0" dirty="0">
                <a:solidFill>
                  <a:srgbClr val="002060"/>
                </a:solidFill>
                <a:cs typeface="Arial" pitchFamily="34" charset="0"/>
              </a:rPr>
              <a:t>es el principal motivo de viaje para </a:t>
            </a:r>
            <a:r>
              <a:rPr lang="es-ES" sz="1100" b="1" kern="0" dirty="0">
                <a:solidFill>
                  <a:srgbClr val="002060"/>
                </a:solidFill>
                <a:cs typeface="Arial" pitchFamily="34" charset="0"/>
              </a:rPr>
              <a:t>EEUU, Canadá y Colombia </a:t>
            </a:r>
            <a:r>
              <a:rPr lang="es-ES" sz="1100" kern="0" dirty="0">
                <a:solidFill>
                  <a:srgbClr val="002060"/>
                </a:solidFill>
                <a:cs typeface="Arial" pitchFamily="34" charset="0"/>
              </a:rPr>
              <a:t>(éste último seguido </a:t>
            </a:r>
            <a:r>
              <a:rPr lang="es-ES" sz="1100" b="1" kern="0" dirty="0">
                <a:solidFill>
                  <a:srgbClr val="002060"/>
                </a:solidFill>
                <a:cs typeface="Arial" pitchFamily="34" charset="0"/>
              </a:rPr>
              <a:t>muy de cerca por </a:t>
            </a:r>
            <a:r>
              <a:rPr lang="es-ES" sz="1100" b="1" kern="0" dirty="0" smtClean="0">
                <a:solidFill>
                  <a:srgbClr val="002060"/>
                </a:solidFill>
                <a:cs typeface="Arial" pitchFamily="34" charset="0"/>
              </a:rPr>
              <a:t>negocios - 30%</a:t>
            </a:r>
            <a:r>
              <a:rPr lang="es-ES" sz="1100" kern="0" dirty="0" smtClean="0">
                <a:solidFill>
                  <a:srgbClr val="002060"/>
                </a:solidFill>
                <a:cs typeface="Arial" pitchFamily="34" charset="0"/>
              </a:rPr>
              <a:t>)</a:t>
            </a:r>
            <a:endParaRPr lang="es-ES" sz="1100" b="1" kern="0" dirty="0">
              <a:solidFill>
                <a:srgbClr val="002060"/>
              </a:solidFill>
              <a:cs typeface="Arial" pitchFamily="34" charset="0"/>
            </a:endParaRPr>
          </a:p>
          <a:p>
            <a:pPr marL="93663" indent="-93663" defTabSz="914400" fontAlgn="base">
              <a:spcBef>
                <a:spcPct val="0"/>
              </a:spcBef>
              <a:spcAft>
                <a:spcPts val="300"/>
              </a:spcAft>
              <a:buFont typeface="Arial" panose="020B0604020202020204" pitchFamily="34" charset="0"/>
              <a:buChar char="•"/>
              <a:defRPr/>
            </a:pPr>
            <a:r>
              <a:rPr lang="es-ES" sz="1100" b="1" kern="0" dirty="0" smtClean="0">
                <a:solidFill>
                  <a:srgbClr val="002060"/>
                </a:solidFill>
                <a:cs typeface="Arial" pitchFamily="34" charset="0"/>
              </a:rPr>
              <a:t>Visita a familiares/amigos </a:t>
            </a:r>
            <a:r>
              <a:rPr lang="es-ES" sz="1100" kern="0" dirty="0" smtClean="0">
                <a:solidFill>
                  <a:srgbClr val="002060"/>
                </a:solidFill>
                <a:cs typeface="Arial" pitchFamily="34" charset="0"/>
              </a:rPr>
              <a:t>es el principal motivo de viaje para </a:t>
            </a:r>
            <a:r>
              <a:rPr lang="es-ES" sz="1100" b="1" kern="0" dirty="0" smtClean="0">
                <a:solidFill>
                  <a:srgbClr val="002060"/>
                </a:solidFill>
                <a:cs typeface="Arial" pitchFamily="34" charset="0"/>
              </a:rPr>
              <a:t>España (54%), </a:t>
            </a:r>
            <a:r>
              <a:rPr lang="es-ES" sz="1100" kern="0" dirty="0" smtClean="0">
                <a:solidFill>
                  <a:srgbClr val="002060"/>
                </a:solidFill>
                <a:cs typeface="Arial" pitchFamily="34" charset="0"/>
              </a:rPr>
              <a:t>seguido de vacaciones/recreo/ocio </a:t>
            </a:r>
          </a:p>
        </p:txBody>
      </p:sp>
      <p:sp>
        <p:nvSpPr>
          <p:cNvPr id="2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5" name="Rounded Rectangle 24"/>
          <p:cNvSpPr/>
          <p:nvPr/>
        </p:nvSpPr>
        <p:spPr bwMode="auto">
          <a:xfrm>
            <a:off x="385313" y="1738195"/>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EEUU</a:t>
            </a:r>
          </a:p>
        </p:txBody>
      </p:sp>
      <p:sp>
        <p:nvSpPr>
          <p:cNvPr id="26" name="Rounded Rectangle 25"/>
          <p:cNvSpPr/>
          <p:nvPr/>
        </p:nvSpPr>
        <p:spPr bwMode="auto">
          <a:xfrm>
            <a:off x="5097016" y="1738195"/>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Colombia</a:t>
            </a:r>
          </a:p>
        </p:txBody>
      </p:sp>
      <p:sp>
        <p:nvSpPr>
          <p:cNvPr id="27" name="Rounded Rectangle 26"/>
          <p:cNvSpPr/>
          <p:nvPr/>
        </p:nvSpPr>
        <p:spPr bwMode="auto">
          <a:xfrm>
            <a:off x="385313" y="4227334"/>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España</a:t>
            </a:r>
          </a:p>
        </p:txBody>
      </p:sp>
      <p:sp>
        <p:nvSpPr>
          <p:cNvPr id="30" name="Rounded Rectangle 29"/>
          <p:cNvSpPr/>
          <p:nvPr/>
        </p:nvSpPr>
        <p:spPr bwMode="auto">
          <a:xfrm>
            <a:off x="5097016" y="4227334"/>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Canadá</a:t>
            </a:r>
          </a:p>
        </p:txBody>
      </p:sp>
      <p:graphicFrame>
        <p:nvGraphicFramePr>
          <p:cNvPr id="31" name="Chart 30"/>
          <p:cNvGraphicFramePr/>
          <p:nvPr>
            <p:extLst>
              <p:ext uri="{D42A27DB-BD31-4B8C-83A1-F6EECF244321}">
                <p14:modId xmlns:p14="http://schemas.microsoft.com/office/powerpoint/2010/main" val="2134227014"/>
              </p:ext>
            </p:extLst>
          </p:nvPr>
        </p:nvGraphicFramePr>
        <p:xfrm>
          <a:off x="461357" y="1974464"/>
          <a:ext cx="4347181" cy="226860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3" name="Chart 32"/>
          <p:cNvGraphicFramePr/>
          <p:nvPr>
            <p:extLst>
              <p:ext uri="{D42A27DB-BD31-4B8C-83A1-F6EECF244321}">
                <p14:modId xmlns:p14="http://schemas.microsoft.com/office/powerpoint/2010/main" val="21823150"/>
              </p:ext>
            </p:extLst>
          </p:nvPr>
        </p:nvGraphicFramePr>
        <p:xfrm>
          <a:off x="5159104" y="1974464"/>
          <a:ext cx="4347181" cy="226860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6" name="Chart 35"/>
          <p:cNvGraphicFramePr/>
          <p:nvPr>
            <p:extLst>
              <p:ext uri="{D42A27DB-BD31-4B8C-83A1-F6EECF244321}">
                <p14:modId xmlns:p14="http://schemas.microsoft.com/office/powerpoint/2010/main" val="3333054112"/>
              </p:ext>
            </p:extLst>
          </p:nvPr>
        </p:nvGraphicFramePr>
        <p:xfrm>
          <a:off x="461357" y="4472766"/>
          <a:ext cx="4347181" cy="226860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7" name="Chart 36"/>
          <p:cNvGraphicFramePr/>
          <p:nvPr>
            <p:extLst>
              <p:ext uri="{D42A27DB-BD31-4B8C-83A1-F6EECF244321}">
                <p14:modId xmlns:p14="http://schemas.microsoft.com/office/powerpoint/2010/main" val="4220240396"/>
              </p:ext>
            </p:extLst>
          </p:nvPr>
        </p:nvGraphicFramePr>
        <p:xfrm>
          <a:off x="5159104" y="4472766"/>
          <a:ext cx="4347181" cy="2268602"/>
        </p:xfrm>
        <a:graphic>
          <a:graphicData uri="http://schemas.openxmlformats.org/drawingml/2006/chart">
            <c:chart xmlns:c="http://schemas.openxmlformats.org/drawingml/2006/chart" xmlns:r="http://schemas.openxmlformats.org/officeDocument/2006/relationships" r:id="rId6"/>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404</a:t>
            </a:fld>
            <a:endParaRPr lang="es-ES" dirty="0">
              <a:solidFill>
                <a:srgbClr val="002776"/>
              </a:solidFill>
            </a:endParaRPr>
          </a:p>
        </p:txBody>
      </p:sp>
    </p:spTree>
    <p:extLst>
      <p:ext uri="{BB962C8B-B14F-4D97-AF65-F5344CB8AC3E}">
        <p14:creationId xmlns:p14="http://schemas.microsoft.com/office/powerpoint/2010/main" val="363292270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Motivo de viaje (2015)</a:t>
            </a:r>
            <a:endParaRPr lang="es-ES" sz="1400" i="1" dirty="0">
              <a:solidFill>
                <a:srgbClr val="00B0F0"/>
              </a:solidFill>
              <a:cs typeface="Arial" charset="0"/>
            </a:endParaRPr>
          </a:p>
        </p:txBody>
      </p:sp>
      <p:sp>
        <p:nvSpPr>
          <p:cNvPr id="2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5" name="Rounded Rectangle 24"/>
          <p:cNvSpPr/>
          <p:nvPr/>
        </p:nvSpPr>
        <p:spPr bwMode="auto">
          <a:xfrm>
            <a:off x="385313" y="1738195"/>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México</a:t>
            </a:r>
          </a:p>
        </p:txBody>
      </p:sp>
      <p:sp>
        <p:nvSpPr>
          <p:cNvPr id="26" name="Rounded Rectangle 25"/>
          <p:cNvSpPr/>
          <p:nvPr/>
        </p:nvSpPr>
        <p:spPr bwMode="auto">
          <a:xfrm>
            <a:off x="5097016" y="1738195"/>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Alemania</a:t>
            </a:r>
          </a:p>
        </p:txBody>
      </p:sp>
      <p:sp>
        <p:nvSpPr>
          <p:cNvPr id="27" name="Rounded Rectangle 26"/>
          <p:cNvSpPr/>
          <p:nvPr/>
        </p:nvSpPr>
        <p:spPr bwMode="auto">
          <a:xfrm>
            <a:off x="385313" y="4227334"/>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Argentina</a:t>
            </a:r>
          </a:p>
        </p:txBody>
      </p:sp>
      <p:sp>
        <p:nvSpPr>
          <p:cNvPr id="30" name="Rounded Rectangle 29"/>
          <p:cNvSpPr/>
          <p:nvPr/>
        </p:nvSpPr>
        <p:spPr bwMode="auto">
          <a:xfrm>
            <a:off x="5097016" y="4227334"/>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Brasil</a:t>
            </a:r>
          </a:p>
        </p:txBody>
      </p:sp>
      <p:graphicFrame>
        <p:nvGraphicFramePr>
          <p:cNvPr id="31" name="Chart 30"/>
          <p:cNvGraphicFramePr/>
          <p:nvPr>
            <p:extLst>
              <p:ext uri="{D42A27DB-BD31-4B8C-83A1-F6EECF244321}">
                <p14:modId xmlns:p14="http://schemas.microsoft.com/office/powerpoint/2010/main" val="1447165614"/>
              </p:ext>
            </p:extLst>
          </p:nvPr>
        </p:nvGraphicFramePr>
        <p:xfrm>
          <a:off x="461357" y="1974464"/>
          <a:ext cx="4347181" cy="226860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3" name="Chart 32"/>
          <p:cNvGraphicFramePr/>
          <p:nvPr>
            <p:extLst/>
          </p:nvPr>
        </p:nvGraphicFramePr>
        <p:xfrm>
          <a:off x="5159104" y="1974464"/>
          <a:ext cx="4347181" cy="226860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6" name="Chart 35"/>
          <p:cNvGraphicFramePr/>
          <p:nvPr>
            <p:extLst>
              <p:ext uri="{D42A27DB-BD31-4B8C-83A1-F6EECF244321}">
                <p14:modId xmlns:p14="http://schemas.microsoft.com/office/powerpoint/2010/main" val="258527325"/>
              </p:ext>
            </p:extLst>
          </p:nvPr>
        </p:nvGraphicFramePr>
        <p:xfrm>
          <a:off x="461357" y="4472766"/>
          <a:ext cx="4347181" cy="226860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7" name="Chart 36"/>
          <p:cNvGraphicFramePr/>
          <p:nvPr>
            <p:extLst/>
          </p:nvPr>
        </p:nvGraphicFramePr>
        <p:xfrm>
          <a:off x="5159104" y="4472766"/>
          <a:ext cx="4347181" cy="2268602"/>
        </p:xfrm>
        <a:graphic>
          <a:graphicData uri="http://schemas.openxmlformats.org/drawingml/2006/chart">
            <c:chart xmlns:c="http://schemas.openxmlformats.org/drawingml/2006/chart" xmlns:r="http://schemas.openxmlformats.org/officeDocument/2006/relationships" r:id="rId6"/>
          </a:graphicData>
        </a:graphic>
      </p:graphicFrame>
      <p:sp>
        <p:nvSpPr>
          <p:cNvPr id="14" name="Rectangle 13"/>
          <p:cNvSpPr/>
          <p:nvPr/>
        </p:nvSpPr>
        <p:spPr bwMode="auto">
          <a:xfrm>
            <a:off x="344487" y="1073500"/>
            <a:ext cx="9361041"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spcBef>
                <a:spcPct val="0"/>
              </a:spcBef>
              <a:spcAft>
                <a:spcPts val="300"/>
              </a:spcAft>
              <a:buFont typeface="Arial" panose="020B0604020202020204" pitchFamily="34" charset="0"/>
              <a:buChar char="•"/>
              <a:defRPr/>
            </a:pPr>
            <a:r>
              <a:rPr lang="es-ES" sz="1100" b="1" kern="0" dirty="0" smtClean="0">
                <a:solidFill>
                  <a:srgbClr val="002060"/>
                </a:solidFill>
                <a:cs typeface="Arial" pitchFamily="34" charset="0"/>
              </a:rPr>
              <a:t>Vacaciones/recreo/ocio </a:t>
            </a:r>
            <a:r>
              <a:rPr lang="es-ES" sz="1100" kern="0" dirty="0" smtClean="0">
                <a:solidFill>
                  <a:srgbClr val="002060"/>
                </a:solidFill>
                <a:cs typeface="Arial" pitchFamily="34" charset="0"/>
              </a:rPr>
              <a:t>es el </a:t>
            </a:r>
            <a:r>
              <a:rPr lang="es-ES" sz="1100" b="1" kern="0" dirty="0" smtClean="0">
                <a:solidFill>
                  <a:srgbClr val="002060"/>
                </a:solidFill>
                <a:cs typeface="Arial" pitchFamily="34" charset="0"/>
              </a:rPr>
              <a:t>principal motivo para Argentina, Alemania, México y Brasil</a:t>
            </a:r>
            <a:r>
              <a:rPr lang="es-ES" sz="1100" kern="0" dirty="0" smtClean="0">
                <a:solidFill>
                  <a:srgbClr val="002060"/>
                </a:solidFill>
                <a:cs typeface="Arial" pitchFamily="34" charset="0"/>
              </a:rPr>
              <a:t>, seguidos de visita a familiares y amigos en el caso de México, Alemania y Argentina, y de </a:t>
            </a:r>
            <a:r>
              <a:rPr lang="es-ES" sz="1100" b="1" kern="0" dirty="0" smtClean="0">
                <a:solidFill>
                  <a:srgbClr val="002060"/>
                </a:solidFill>
                <a:cs typeface="Arial" pitchFamily="34" charset="0"/>
              </a:rPr>
              <a:t>negocios en el caso de Brasil (26%)</a:t>
            </a:r>
            <a:endParaRPr lang="es-ES" sz="1100" b="1" kern="0" dirty="0">
              <a:solidFill>
                <a:srgbClr val="002060"/>
              </a:solidFill>
              <a:cs typeface="Arial" pitchFamily="34"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405</a:t>
            </a:fld>
            <a:endParaRPr lang="es-ES" dirty="0">
              <a:solidFill>
                <a:srgbClr val="002776"/>
              </a:solidFill>
            </a:endParaRPr>
          </a:p>
        </p:txBody>
      </p:sp>
    </p:spTree>
    <p:extLst>
      <p:ext uri="{BB962C8B-B14F-4D97-AF65-F5344CB8AC3E}">
        <p14:creationId xmlns:p14="http://schemas.microsoft.com/office/powerpoint/2010/main" val="565277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Situación actual por mercados – </a:t>
            </a:r>
            <a:r>
              <a:rPr lang="es-ES" sz="2000" dirty="0" smtClean="0">
                <a:solidFill>
                  <a:srgbClr val="00B0F0"/>
                </a:solidFill>
                <a:cs typeface="Arial" charset="0"/>
              </a:rPr>
              <a:t>Motivo de viaje (2015)</a:t>
            </a:r>
            <a:endParaRPr lang="es-ES" sz="1400" i="1" dirty="0">
              <a:solidFill>
                <a:srgbClr val="00B0F0"/>
              </a:solidFill>
              <a:cs typeface="Arial" charset="0"/>
            </a:endParaRPr>
          </a:p>
        </p:txBody>
      </p:sp>
      <p:sp>
        <p:nvSpPr>
          <p:cNvPr id="16" name="Rectangle 15"/>
          <p:cNvSpPr/>
          <p:nvPr/>
        </p:nvSpPr>
        <p:spPr bwMode="auto">
          <a:xfrm>
            <a:off x="344487" y="1073500"/>
            <a:ext cx="9361041" cy="579322"/>
          </a:xfrm>
          <a:prstGeom prst="rect">
            <a:avLst/>
          </a:prstGeom>
          <a:solidFill>
            <a:srgbClr val="FFFFFF"/>
          </a:solidFill>
          <a:ln w="19050"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marL="93663" indent="-93663" defTabSz="914400" fontAlgn="base">
              <a:lnSpc>
                <a:spcPts val="1600"/>
              </a:lnSpc>
              <a:spcBef>
                <a:spcPct val="0"/>
              </a:spcBef>
              <a:spcAft>
                <a:spcPct val="0"/>
              </a:spcAft>
              <a:buFont typeface="Arial" panose="020B0604020202020204" pitchFamily="34" charset="0"/>
              <a:buChar char="•"/>
              <a:defRPr/>
            </a:pPr>
            <a:r>
              <a:rPr lang="es-ES" sz="1100" kern="0" dirty="0" smtClean="0">
                <a:solidFill>
                  <a:srgbClr val="002060"/>
                </a:solidFill>
                <a:cs typeface="Arial" pitchFamily="34" charset="0"/>
              </a:rPr>
              <a:t>Como principal motivo de viaje para el mercado inglés, </a:t>
            </a:r>
            <a:r>
              <a:rPr lang="es-ES" sz="1100" b="1" kern="0" dirty="0" smtClean="0">
                <a:solidFill>
                  <a:srgbClr val="002060"/>
                </a:solidFill>
                <a:cs typeface="Arial" pitchFamily="34" charset="0"/>
              </a:rPr>
              <a:t>destacan los viajes de vista a familiares/amigos (40%), seguidos de vacaciones/ocio (36%)</a:t>
            </a:r>
            <a:endParaRPr lang="es-ES" sz="1100" b="1" kern="0" dirty="0">
              <a:solidFill>
                <a:srgbClr val="002060"/>
              </a:solidFill>
              <a:cs typeface="Arial" pitchFamily="34" charset="0"/>
            </a:endParaRPr>
          </a:p>
        </p:txBody>
      </p:sp>
      <p:sp>
        <p:nvSpPr>
          <p:cNvPr id="22"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sp>
        <p:nvSpPr>
          <p:cNvPr id="25" name="Rounded Rectangle 24"/>
          <p:cNvSpPr/>
          <p:nvPr/>
        </p:nvSpPr>
        <p:spPr bwMode="auto">
          <a:xfrm>
            <a:off x="385313" y="1716217"/>
            <a:ext cx="4464000"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Reino Unido</a:t>
            </a:r>
          </a:p>
        </p:txBody>
      </p:sp>
      <p:graphicFrame>
        <p:nvGraphicFramePr>
          <p:cNvPr id="31" name="Chart 30"/>
          <p:cNvGraphicFramePr/>
          <p:nvPr>
            <p:extLst/>
          </p:nvPr>
        </p:nvGraphicFramePr>
        <p:xfrm>
          <a:off x="461357" y="1952486"/>
          <a:ext cx="4347181" cy="2268602"/>
        </p:xfrm>
        <a:graphic>
          <a:graphicData uri="http://schemas.openxmlformats.org/drawingml/2006/chart">
            <c:chart xmlns:c="http://schemas.openxmlformats.org/drawingml/2006/chart" xmlns:r="http://schemas.openxmlformats.org/officeDocument/2006/relationships" r:id="rId3"/>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406</a:t>
            </a:fld>
            <a:endParaRPr lang="es-ES" dirty="0">
              <a:solidFill>
                <a:srgbClr val="002776"/>
              </a:solidFill>
            </a:endParaRPr>
          </a:p>
        </p:txBody>
      </p:sp>
    </p:spTree>
    <p:extLst>
      <p:ext uri="{BB962C8B-B14F-4D97-AF65-F5344CB8AC3E}">
        <p14:creationId xmlns:p14="http://schemas.microsoft.com/office/powerpoint/2010/main" val="17390234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Acciones realizadas e inversión</a:t>
            </a:r>
            <a:endParaRPr lang="es-ES" sz="1400" i="1" dirty="0">
              <a:solidFill>
                <a:srgbClr val="00B0F0"/>
              </a:solidFill>
              <a:cs typeface="Arial" charset="0"/>
            </a:endParaRPr>
          </a:p>
        </p:txBody>
      </p:sp>
      <p:grpSp>
        <p:nvGrpSpPr>
          <p:cNvPr id="9" name="Group 8"/>
          <p:cNvGrpSpPr/>
          <p:nvPr/>
        </p:nvGrpSpPr>
        <p:grpSpPr>
          <a:xfrm>
            <a:off x="344488" y="1308219"/>
            <a:ext cx="8998677" cy="195759"/>
            <a:chOff x="4693647" y="1023547"/>
            <a:chExt cx="4018553" cy="132388"/>
          </a:xfrm>
        </p:grpSpPr>
        <p:cxnSp>
          <p:nvCxnSpPr>
            <p:cNvPr id="1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5247165" y="1023547"/>
              <a:ext cx="2865097"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Divisas nominales totales* (USD millones) y distribución por mercado, 2012-2015</a:t>
              </a:r>
              <a:endParaRPr lang="es-ES" sz="1200" b="1" dirty="0">
                <a:solidFill>
                  <a:srgbClr val="002776"/>
                </a:solidFill>
              </a:endParaRPr>
            </a:p>
          </p:txBody>
        </p:sp>
      </p:grpSp>
      <p:sp>
        <p:nvSpPr>
          <p:cNvPr id="12" name="Slide Number Placeholder 3"/>
          <p:cNvSpPr txBox="1">
            <a:spLocks/>
          </p:cNvSpPr>
          <p:nvPr/>
        </p:nvSpPr>
        <p:spPr>
          <a:xfrm>
            <a:off x="732709" y="6525344"/>
            <a:ext cx="486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a:solidFill>
                  <a:srgbClr val="002776"/>
                </a:solidFill>
              </a:rPr>
              <a:t>Fuente: Quito Turismo – Dpto. Mercadeo </a:t>
            </a:r>
          </a:p>
          <a:p>
            <a:r>
              <a:rPr lang="es-ES" b="0" i="1" dirty="0" smtClean="0">
                <a:solidFill>
                  <a:srgbClr val="002776"/>
                </a:solidFill>
              </a:rPr>
              <a:t>* Cálculo divisas totales: llegadas por mercado * gasto promedio por mercado (estancia larga)</a:t>
            </a:r>
            <a:endParaRPr lang="es-ES" b="0" i="1" dirty="0">
              <a:solidFill>
                <a:srgbClr val="002776"/>
              </a:solidFill>
            </a:endParaRPr>
          </a:p>
        </p:txBody>
      </p:sp>
      <p:graphicFrame>
        <p:nvGraphicFramePr>
          <p:cNvPr id="28" name="Table 27"/>
          <p:cNvGraphicFramePr>
            <a:graphicFrameLocks noGrp="1"/>
          </p:cNvGraphicFramePr>
          <p:nvPr>
            <p:extLst/>
          </p:nvPr>
        </p:nvGraphicFramePr>
        <p:xfrm>
          <a:off x="309000" y="5711219"/>
          <a:ext cx="9288000" cy="795337"/>
        </p:xfrm>
        <a:graphic>
          <a:graphicData uri="http://schemas.openxmlformats.org/drawingml/2006/table">
            <a:tbl>
              <a:tblPr/>
              <a:tblGrid>
                <a:gridCol w="576000"/>
                <a:gridCol w="792000"/>
                <a:gridCol w="792000"/>
                <a:gridCol w="792000"/>
                <a:gridCol w="792000"/>
                <a:gridCol w="792000"/>
                <a:gridCol w="792000"/>
                <a:gridCol w="792000"/>
                <a:gridCol w="792000"/>
                <a:gridCol w="792000"/>
                <a:gridCol w="792000"/>
                <a:gridCol w="792000"/>
              </a:tblGrid>
              <a:tr h="255940">
                <a:tc>
                  <a:txBody>
                    <a:bodyPr/>
                    <a:lstStyle/>
                    <a:p>
                      <a:pPr algn="ctr" fontAlgn="b"/>
                      <a:r>
                        <a:rPr lang="es-ES" sz="1000" b="0" i="0" u="none" strike="noStrike" dirty="0">
                          <a:solidFill>
                            <a:srgbClr val="002060"/>
                          </a:solidFill>
                          <a:effectLst/>
                          <a:latin typeface="Arial  "/>
                        </a:rPr>
                        <a:t> </a:t>
                      </a:r>
                    </a:p>
                  </a:txBody>
                  <a:tcPr marL="8898" marR="8898" marT="8898" marB="0" anchor="ctr">
                    <a:lnL>
                      <a:noFill/>
                    </a:lnL>
                    <a:lnR w="12700" cap="flat" cmpd="sng" algn="ctr">
                      <a:solidFill>
                        <a:schemeClr val="bg1"/>
                      </a:solidFill>
                      <a:prstDash val="solid"/>
                      <a:round/>
                      <a:headEnd type="none" w="med" len="med"/>
                      <a:tailEnd type="none" w="med" len="med"/>
                    </a:lnR>
                    <a:lnT>
                      <a:noFill/>
                    </a:lnT>
                    <a:lnB>
                      <a:noFill/>
                    </a:lnB>
                  </a:tcPr>
                </a:tc>
                <a:tc>
                  <a:txBody>
                    <a:bodyPr/>
                    <a:lstStyle/>
                    <a:p>
                      <a:pPr algn="ctr" fontAlgn="b"/>
                      <a:r>
                        <a:rPr lang="es-ES" sz="1100" b="1" i="0" u="none" strike="noStrike" dirty="0">
                          <a:solidFill>
                            <a:srgbClr val="002060"/>
                          </a:solidFill>
                          <a:effectLst/>
                          <a:latin typeface="Arial  "/>
                        </a:rPr>
                        <a:t>EEUU</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Canadá </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México</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Alemania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España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Reino Unido</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Colombia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Perú</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Argentina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Chile</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Brasil </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r>
              <a:tr h="451159">
                <a:tc>
                  <a:txBody>
                    <a:bodyPr/>
                    <a:lstStyle/>
                    <a:p>
                      <a:pPr algn="ctr" fontAlgn="b"/>
                      <a:r>
                        <a:rPr lang="es-ES" sz="1000" b="0" i="1" u="none" strike="noStrike" dirty="0">
                          <a:solidFill>
                            <a:srgbClr val="002060"/>
                          </a:solidFill>
                          <a:effectLst/>
                          <a:latin typeface="Arial  "/>
                        </a:rPr>
                        <a:t>TACC 2012-15</a:t>
                      </a:r>
                    </a:p>
                  </a:txBody>
                  <a:tcPr marL="8898" marR="8898" marT="8898" marB="0" anchor="ctr">
                    <a:lnL>
                      <a:noFill/>
                    </a:lnL>
                    <a:lnR>
                      <a:noFill/>
                    </a:lnR>
                    <a:lnT>
                      <a:noFill/>
                    </a:lnT>
                    <a:lnB>
                      <a:noFill/>
                    </a:lnB>
                    <a:noFill/>
                  </a:tcPr>
                </a:tc>
                <a:tc>
                  <a:txBody>
                    <a:bodyPr/>
                    <a:lstStyle/>
                    <a:p>
                      <a:pPr algn="ctr" fontAlgn="b"/>
                      <a:r>
                        <a:rPr lang="es-ES" sz="1100" b="1" i="0" u="none" strike="noStrike" dirty="0">
                          <a:solidFill>
                            <a:srgbClr val="00B050"/>
                          </a:solidFill>
                          <a:effectLst/>
                          <a:latin typeface="Arial  "/>
                        </a:rPr>
                        <a:t>0,1%</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B050"/>
                          </a:solidFill>
                          <a:effectLst/>
                          <a:latin typeface="Arial  "/>
                        </a:rPr>
                        <a:t>10,9%</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C00000"/>
                          </a:solidFill>
                          <a:effectLst/>
                          <a:latin typeface="Arial  "/>
                        </a:rPr>
                        <a:t>-51,5%</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C00000"/>
                          </a:solidFill>
                          <a:effectLst/>
                          <a:latin typeface="Arial  "/>
                        </a:rPr>
                        <a:t>-3,5%</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B050"/>
                          </a:solidFill>
                          <a:effectLst/>
                          <a:latin typeface="Arial  "/>
                        </a:rPr>
                        <a:t>14,5%</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C00000"/>
                          </a:solidFill>
                          <a:effectLst/>
                          <a:latin typeface="Arial  "/>
                        </a:rPr>
                        <a:t>-0,8%</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B050"/>
                          </a:solidFill>
                          <a:effectLst/>
                          <a:latin typeface="Arial  "/>
                        </a:rPr>
                        <a:t>51,3%</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B050"/>
                          </a:solidFill>
                          <a:effectLst/>
                          <a:latin typeface="Arial  "/>
                        </a:rPr>
                        <a:t>2,6%</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B050"/>
                          </a:solidFill>
                          <a:effectLst/>
                          <a:latin typeface="Arial  "/>
                        </a:rPr>
                        <a:t>8,4%</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C00000"/>
                          </a:solidFill>
                          <a:effectLst/>
                          <a:latin typeface="Arial  "/>
                        </a:rPr>
                        <a:t>-48,8%</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100" b="1" i="0" u="none" strike="noStrike" dirty="0">
                          <a:solidFill>
                            <a:srgbClr val="00B050"/>
                          </a:solidFill>
                          <a:effectLst/>
                          <a:latin typeface="Arial  "/>
                        </a:rPr>
                        <a:t>11,9%</a:t>
                      </a: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noFill/>
                  </a:tcPr>
                </a:tc>
              </a:tr>
            </a:tbl>
          </a:graphicData>
        </a:graphic>
      </p:graphicFrame>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0203" y="1556810"/>
            <a:ext cx="9006438" cy="4125650"/>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407</a:t>
            </a:fld>
            <a:endParaRPr lang="es-ES" dirty="0">
              <a:solidFill>
                <a:srgbClr val="002776"/>
              </a:solidFill>
            </a:endParaRPr>
          </a:p>
        </p:txBody>
      </p:sp>
    </p:spTree>
    <p:extLst>
      <p:ext uri="{BB962C8B-B14F-4D97-AF65-F5344CB8AC3E}">
        <p14:creationId xmlns:p14="http://schemas.microsoft.com/office/powerpoint/2010/main" val="91427419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Acciones realizadas e inversión</a:t>
            </a:r>
            <a:endParaRPr lang="es-ES" sz="1400" i="1" dirty="0">
              <a:solidFill>
                <a:srgbClr val="00B0F0"/>
              </a:solidFill>
              <a:cs typeface="Arial" charset="0"/>
            </a:endParaRPr>
          </a:p>
        </p:txBody>
      </p:sp>
      <p:grpSp>
        <p:nvGrpSpPr>
          <p:cNvPr id="1449" name="Group 1448"/>
          <p:cNvGrpSpPr/>
          <p:nvPr/>
        </p:nvGrpSpPr>
        <p:grpSpPr>
          <a:xfrm>
            <a:off x="346811" y="1222622"/>
            <a:ext cx="8998677" cy="195759"/>
            <a:chOff x="4693647" y="1023548"/>
            <a:chExt cx="4018553" cy="132388"/>
          </a:xfrm>
        </p:grpSpPr>
        <p:cxnSp>
          <p:nvCxnSpPr>
            <p:cNvPr id="145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1" name="TxtBox:83/125"/>
            <p:cNvSpPr/>
            <p:nvPr/>
          </p:nvSpPr>
          <p:spPr bwMode="auto">
            <a:xfrm>
              <a:off x="5062637" y="1023548"/>
              <a:ext cx="3280586"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060"/>
                  </a:solidFill>
                </a:rPr>
                <a:t>Inversión total de acciones de mercadeo en USD y distribución por mercados (países), 2012-2015</a:t>
              </a:r>
            </a:p>
          </p:txBody>
        </p:sp>
      </p:grpSp>
      <p:sp>
        <p:nvSpPr>
          <p:cNvPr id="16"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graphicFrame>
        <p:nvGraphicFramePr>
          <p:cNvPr id="2" name="Table 1"/>
          <p:cNvGraphicFramePr>
            <a:graphicFrameLocks noGrp="1"/>
          </p:cNvGraphicFramePr>
          <p:nvPr>
            <p:extLst/>
          </p:nvPr>
        </p:nvGraphicFramePr>
        <p:xfrm>
          <a:off x="309000" y="5711219"/>
          <a:ext cx="9288000" cy="795337"/>
        </p:xfrm>
        <a:graphic>
          <a:graphicData uri="http://schemas.openxmlformats.org/drawingml/2006/table">
            <a:tbl>
              <a:tblPr/>
              <a:tblGrid>
                <a:gridCol w="576000"/>
                <a:gridCol w="792000"/>
                <a:gridCol w="792000"/>
                <a:gridCol w="792000"/>
                <a:gridCol w="792000"/>
                <a:gridCol w="792000"/>
                <a:gridCol w="792000"/>
                <a:gridCol w="792000"/>
                <a:gridCol w="792000"/>
                <a:gridCol w="792000"/>
                <a:gridCol w="792000"/>
                <a:gridCol w="792000"/>
              </a:tblGrid>
              <a:tr h="255940">
                <a:tc>
                  <a:txBody>
                    <a:bodyPr/>
                    <a:lstStyle/>
                    <a:p>
                      <a:pPr algn="ctr" fontAlgn="b"/>
                      <a:r>
                        <a:rPr lang="es-ES" sz="1000" b="0" i="0" u="none" strike="noStrike" dirty="0">
                          <a:solidFill>
                            <a:srgbClr val="002060"/>
                          </a:solidFill>
                          <a:effectLst/>
                          <a:latin typeface="Arial  "/>
                        </a:rPr>
                        <a:t> </a:t>
                      </a:r>
                    </a:p>
                  </a:txBody>
                  <a:tcPr marL="8898" marR="8898" marT="8898" marB="0" anchor="ctr">
                    <a:lnL>
                      <a:noFill/>
                    </a:lnL>
                    <a:lnR w="12700" cap="flat" cmpd="sng" algn="ctr">
                      <a:solidFill>
                        <a:schemeClr val="bg1"/>
                      </a:solidFill>
                      <a:prstDash val="solid"/>
                      <a:round/>
                      <a:headEnd type="none" w="med" len="med"/>
                      <a:tailEnd type="none" w="med" len="med"/>
                    </a:lnR>
                    <a:lnT>
                      <a:noFill/>
                    </a:lnT>
                    <a:lnB>
                      <a:noFill/>
                    </a:lnB>
                  </a:tcPr>
                </a:tc>
                <a:tc>
                  <a:txBody>
                    <a:bodyPr/>
                    <a:lstStyle/>
                    <a:p>
                      <a:pPr algn="ctr" fontAlgn="b"/>
                      <a:r>
                        <a:rPr lang="es-ES" sz="1100" b="1" i="0" u="none" strike="noStrike" dirty="0">
                          <a:solidFill>
                            <a:srgbClr val="002060"/>
                          </a:solidFill>
                          <a:effectLst/>
                          <a:latin typeface="Arial  "/>
                        </a:rPr>
                        <a:t>EEUU</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Canadá </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México</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Alemania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España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Reino Unido</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Colombia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Perú</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Argentina</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Chile</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s-ES" sz="1100" b="1" i="0" u="none" strike="noStrike" dirty="0">
                          <a:solidFill>
                            <a:srgbClr val="002060"/>
                          </a:solidFill>
                          <a:effectLst/>
                          <a:latin typeface="Arial  "/>
                        </a:rPr>
                        <a:t>Brasil </a:t>
                      </a:r>
                    </a:p>
                  </a:txBody>
                  <a:tcPr marL="8898" marR="8898" marT="889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r>
              <a:tr h="451159">
                <a:tc>
                  <a:txBody>
                    <a:bodyPr/>
                    <a:lstStyle/>
                    <a:p>
                      <a:pPr algn="ctr" fontAlgn="b"/>
                      <a:r>
                        <a:rPr lang="es-ES" sz="1000" b="0" i="1" u="none" strike="noStrike" dirty="0">
                          <a:solidFill>
                            <a:srgbClr val="002060"/>
                          </a:solidFill>
                          <a:effectLst/>
                          <a:latin typeface="Arial  "/>
                        </a:rPr>
                        <a:t>TACC 2012-15</a:t>
                      </a:r>
                    </a:p>
                  </a:txBody>
                  <a:tcPr marL="8898" marR="8898" marT="8898" marB="0" anchor="ctr">
                    <a:lnL>
                      <a:noFill/>
                    </a:lnL>
                    <a:lnR>
                      <a:noFill/>
                    </a:lnR>
                    <a:lnT>
                      <a:noFill/>
                    </a:lnT>
                    <a:lnB>
                      <a:noFill/>
                    </a:lnB>
                    <a:noFill/>
                  </a:tcPr>
                </a:tc>
                <a:tc>
                  <a:txBody>
                    <a:bodyPr/>
                    <a:lstStyle/>
                    <a:p>
                      <a:pPr algn="ctr" fontAlgn="b"/>
                      <a:r>
                        <a:rPr lang="es-ES" sz="1100" b="1" i="0" u="none" strike="noStrike" dirty="0">
                          <a:solidFill>
                            <a:srgbClr val="C00000"/>
                          </a:solidFill>
                          <a:effectLst/>
                          <a:latin typeface="Arial  "/>
                        </a:rPr>
                        <a:t>-4,8%</a:t>
                      </a: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00B050"/>
                          </a:solidFill>
                          <a:effectLst/>
                          <a:latin typeface="Arial  "/>
                          <a:ea typeface="+mn-ea"/>
                          <a:cs typeface="+mn-cs"/>
                        </a:rPr>
                        <a:t>70,9</a:t>
                      </a:r>
                      <a:r>
                        <a:rPr lang="es-ES" sz="1100" b="1" i="0" u="none" strike="noStrike" kern="1200" dirty="0" smtClean="0">
                          <a:solidFill>
                            <a:srgbClr val="00B050"/>
                          </a:solidFill>
                          <a:effectLst/>
                          <a:latin typeface="Arial  "/>
                          <a:ea typeface="+mn-ea"/>
                          <a:cs typeface="+mn-cs"/>
                        </a:rPr>
                        <a:t>%</a:t>
                      </a:r>
                    </a:p>
                    <a:p>
                      <a:pPr algn="ctr" fontAlgn="b"/>
                      <a:r>
                        <a:rPr lang="es-ES" sz="900" b="0" i="1" u="none" strike="noStrike" dirty="0" smtClean="0">
                          <a:solidFill>
                            <a:srgbClr val="002060"/>
                          </a:solidFill>
                          <a:effectLst/>
                          <a:latin typeface="Arial  "/>
                        </a:rPr>
                        <a:t>(2013-15)</a:t>
                      </a:r>
                      <a:endParaRPr lang="es-ES" sz="900" b="0" i="1" u="none" strike="noStrike" dirty="0">
                        <a:solidFill>
                          <a:srgbClr val="002060"/>
                        </a:solidFill>
                        <a:effectLst/>
                        <a:latin typeface="Arial  "/>
                      </a:endParaRP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algn="ctr" fontAlgn="b"/>
                      <a:r>
                        <a:rPr lang="es-ES" sz="1000" b="0" i="0" u="none" strike="noStrike" dirty="0" err="1" smtClean="0">
                          <a:solidFill>
                            <a:srgbClr val="002060"/>
                          </a:solidFill>
                          <a:effectLst/>
                          <a:latin typeface="Arial  "/>
                        </a:rPr>
                        <a:t>n.a</a:t>
                      </a:r>
                      <a:r>
                        <a:rPr lang="es-ES" sz="1000" b="0" i="0" u="none" strike="noStrike" dirty="0" smtClean="0">
                          <a:solidFill>
                            <a:srgbClr val="002060"/>
                          </a:solidFill>
                          <a:effectLst/>
                          <a:latin typeface="Arial  "/>
                        </a:rPr>
                        <a:t>.</a:t>
                      </a:r>
                      <a:r>
                        <a:rPr lang="es-ES" sz="1000" b="0" i="0" u="none" strike="noStrike" dirty="0">
                          <a:solidFill>
                            <a:srgbClr val="002060"/>
                          </a:solidFill>
                          <a:effectLst/>
                          <a:latin typeface="Arial  "/>
                        </a:rPr>
                        <a:t> </a:t>
                      </a: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C00000"/>
                          </a:solidFill>
                          <a:effectLst/>
                          <a:latin typeface="Arial  "/>
                          <a:ea typeface="+mn-ea"/>
                          <a:cs typeface="+mn-cs"/>
                        </a:rPr>
                        <a:t>-3,8%</a:t>
                      </a: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C00000"/>
                          </a:solidFill>
                          <a:effectLst/>
                          <a:latin typeface="Arial  "/>
                          <a:ea typeface="+mn-ea"/>
                          <a:cs typeface="+mn-cs"/>
                        </a:rPr>
                        <a:t>-1,1%</a:t>
                      </a: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00B050"/>
                          </a:solidFill>
                          <a:effectLst/>
                          <a:latin typeface="Arial  "/>
                          <a:ea typeface="+mn-ea"/>
                          <a:cs typeface="+mn-cs"/>
                        </a:rPr>
                        <a:t>15,8%</a:t>
                      </a: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00B050"/>
                          </a:solidFill>
                          <a:effectLst/>
                          <a:latin typeface="Arial  "/>
                          <a:ea typeface="+mn-ea"/>
                          <a:cs typeface="+mn-cs"/>
                        </a:rPr>
                        <a:t>8,4</a:t>
                      </a:r>
                      <a:r>
                        <a:rPr lang="es-ES" sz="1100" b="1" i="0" u="none" strike="noStrike" kern="1200" dirty="0" smtClean="0">
                          <a:solidFill>
                            <a:srgbClr val="00B050"/>
                          </a:solidFill>
                          <a:effectLst/>
                          <a:latin typeface="Arial  "/>
                          <a:ea typeface="+mn-ea"/>
                          <a:cs typeface="+mn-cs"/>
                        </a:rPr>
                        <a:t>%</a:t>
                      </a:r>
                    </a:p>
                    <a:p>
                      <a:pPr marL="0" algn="ctr" defTabSz="806555" rtl="0" eaLnBrk="1" fontAlgn="b" latinLnBrk="0" hangingPunct="1"/>
                      <a:r>
                        <a:rPr lang="es-ES" sz="900" b="0" i="1" u="none" strike="noStrike" kern="1200" dirty="0" smtClean="0">
                          <a:solidFill>
                            <a:srgbClr val="002060"/>
                          </a:solidFill>
                          <a:effectLst/>
                          <a:latin typeface="Arial  "/>
                          <a:ea typeface="+mn-ea"/>
                          <a:cs typeface="+mn-cs"/>
                        </a:rPr>
                        <a:t>(2012-14)</a:t>
                      </a:r>
                      <a:endParaRPr lang="es-ES" sz="900" b="0" i="1" u="none" strike="noStrike" kern="1200" dirty="0">
                        <a:solidFill>
                          <a:srgbClr val="002060"/>
                        </a:solidFill>
                        <a:effectLst/>
                        <a:latin typeface="Arial  "/>
                        <a:ea typeface="+mn-ea"/>
                        <a:cs typeface="+mn-cs"/>
                      </a:endParaRP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C00000"/>
                          </a:solidFill>
                          <a:effectLst/>
                          <a:latin typeface="Arial  "/>
                          <a:ea typeface="+mn-ea"/>
                          <a:cs typeface="+mn-cs"/>
                        </a:rPr>
                        <a:t>-44,7</a:t>
                      </a:r>
                      <a:r>
                        <a:rPr lang="es-ES" sz="1100" b="1" i="0" u="none" strike="noStrike" kern="1200" dirty="0" smtClean="0">
                          <a:solidFill>
                            <a:srgbClr val="C00000"/>
                          </a:solidFill>
                          <a:effectLst/>
                          <a:latin typeface="Arial  "/>
                          <a:ea typeface="+mn-ea"/>
                          <a:cs typeface="+mn-cs"/>
                        </a:rPr>
                        <a:t>%</a:t>
                      </a:r>
                    </a:p>
                    <a:p>
                      <a:pPr marL="0" algn="ctr" defTabSz="806555" rtl="0" eaLnBrk="1" fontAlgn="b" latinLnBrk="0" hangingPunct="1"/>
                      <a:r>
                        <a:rPr lang="es-ES" sz="900" b="0" i="1" u="none" strike="noStrike" kern="1200" dirty="0" smtClean="0">
                          <a:solidFill>
                            <a:srgbClr val="002060"/>
                          </a:solidFill>
                          <a:effectLst/>
                          <a:latin typeface="Arial  "/>
                          <a:ea typeface="+mn-ea"/>
                          <a:cs typeface="+mn-cs"/>
                        </a:rPr>
                        <a:t>(2012-13)</a:t>
                      </a:r>
                      <a:endParaRPr lang="es-ES" sz="900" b="0" i="1" u="none" strike="noStrike" kern="1200" dirty="0">
                        <a:solidFill>
                          <a:srgbClr val="002060"/>
                        </a:solidFill>
                        <a:effectLst/>
                        <a:latin typeface="Arial  "/>
                        <a:ea typeface="+mn-ea"/>
                        <a:cs typeface="+mn-cs"/>
                      </a:endParaRP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C00000"/>
                          </a:solidFill>
                          <a:effectLst/>
                          <a:latin typeface="Arial  "/>
                          <a:ea typeface="+mn-ea"/>
                          <a:cs typeface="+mn-cs"/>
                        </a:rPr>
                        <a:t>-15,4</a:t>
                      </a:r>
                      <a:r>
                        <a:rPr lang="es-ES" sz="1100" b="1" i="0" u="none" strike="noStrike" kern="1200" dirty="0" smtClean="0">
                          <a:solidFill>
                            <a:srgbClr val="C00000"/>
                          </a:solidFill>
                          <a:effectLst/>
                          <a:latin typeface="Arial  "/>
                          <a:ea typeface="+mn-ea"/>
                          <a:cs typeface="+mn-cs"/>
                        </a:rPr>
                        <a:t>%</a:t>
                      </a:r>
                    </a:p>
                    <a:p>
                      <a:pPr marL="0" algn="ctr" defTabSz="806555" rtl="0" eaLnBrk="1" fontAlgn="b" latinLnBrk="0" hangingPunct="1"/>
                      <a:r>
                        <a:rPr lang="es-ES" sz="900" b="0" i="1" u="none" strike="noStrike" kern="1200" dirty="0" smtClean="0">
                          <a:solidFill>
                            <a:srgbClr val="002060"/>
                          </a:solidFill>
                          <a:effectLst/>
                          <a:latin typeface="Arial  "/>
                          <a:ea typeface="+mn-ea"/>
                          <a:cs typeface="+mn-cs"/>
                        </a:rPr>
                        <a:t>(2012-14)</a:t>
                      </a:r>
                      <a:endParaRPr lang="es-ES" sz="900" b="0" i="1" u="none" strike="noStrike" kern="1200" dirty="0">
                        <a:solidFill>
                          <a:srgbClr val="002060"/>
                        </a:solidFill>
                        <a:effectLst/>
                        <a:latin typeface="Arial  "/>
                        <a:ea typeface="+mn-ea"/>
                        <a:cs typeface="+mn-cs"/>
                      </a:endParaRP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C00000"/>
                          </a:solidFill>
                          <a:effectLst/>
                          <a:latin typeface="Arial  "/>
                          <a:ea typeface="+mn-ea"/>
                          <a:cs typeface="+mn-cs"/>
                        </a:rPr>
                        <a:t>-31,6</a:t>
                      </a:r>
                      <a:r>
                        <a:rPr lang="es-ES" sz="1100" b="1" i="0" u="none" strike="noStrike" kern="1200" dirty="0" smtClean="0">
                          <a:solidFill>
                            <a:srgbClr val="C00000"/>
                          </a:solidFill>
                          <a:effectLst/>
                          <a:latin typeface="Arial  "/>
                          <a:ea typeface="+mn-ea"/>
                          <a:cs typeface="+mn-cs"/>
                        </a:rPr>
                        <a:t>%</a:t>
                      </a:r>
                    </a:p>
                    <a:p>
                      <a:pPr marL="0" algn="ctr" defTabSz="806555" rtl="0" eaLnBrk="1" fontAlgn="b" latinLnBrk="0" hangingPunct="1"/>
                      <a:r>
                        <a:rPr lang="es-ES" sz="900" b="0" i="1" u="none" strike="noStrike" kern="1200" dirty="0" smtClean="0">
                          <a:solidFill>
                            <a:srgbClr val="002060"/>
                          </a:solidFill>
                          <a:effectLst/>
                          <a:latin typeface="Arial  "/>
                          <a:ea typeface="+mn-ea"/>
                          <a:cs typeface="+mn-cs"/>
                        </a:rPr>
                        <a:t>(2012-13)</a:t>
                      </a:r>
                      <a:endParaRPr lang="es-ES" sz="900" b="0" i="1" u="none" strike="noStrike" kern="1200" dirty="0">
                        <a:solidFill>
                          <a:srgbClr val="002060"/>
                        </a:solidFill>
                        <a:effectLst/>
                        <a:latin typeface="Arial  "/>
                        <a:ea typeface="+mn-ea"/>
                        <a:cs typeface="+mn-cs"/>
                      </a:endParaRP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c>
                  <a:txBody>
                    <a:bodyPr/>
                    <a:lstStyle/>
                    <a:p>
                      <a:pPr marL="0" algn="ctr" defTabSz="806555" rtl="0" eaLnBrk="1" fontAlgn="b" latinLnBrk="0" hangingPunct="1"/>
                      <a:r>
                        <a:rPr lang="es-ES" sz="1100" b="1" i="0" u="none" strike="noStrike" kern="1200" dirty="0">
                          <a:solidFill>
                            <a:srgbClr val="00B050"/>
                          </a:solidFill>
                          <a:effectLst/>
                          <a:latin typeface="Arial  "/>
                          <a:ea typeface="+mn-ea"/>
                          <a:cs typeface="+mn-cs"/>
                        </a:rPr>
                        <a:t>12,1%</a:t>
                      </a:r>
                    </a:p>
                  </a:txBody>
                  <a:tcPr marL="8898" marR="8898" marT="8898" marB="0" anchor="ctr">
                    <a:lnL>
                      <a:noFill/>
                    </a:lnL>
                    <a:lnR>
                      <a:noFill/>
                    </a:lnR>
                    <a:lnT w="12700" cap="flat" cmpd="sng" algn="ctr">
                      <a:solidFill>
                        <a:schemeClr val="bg1"/>
                      </a:solidFill>
                      <a:prstDash val="solid"/>
                      <a:round/>
                      <a:headEnd type="none" w="med" len="med"/>
                      <a:tailEnd type="none" w="med" len="med"/>
                    </a:lnT>
                    <a:lnB>
                      <a:noFill/>
                    </a:lnB>
                    <a:noFill/>
                  </a:tcPr>
                </a:tc>
              </a:tr>
            </a:tbl>
          </a:graphicData>
        </a:graphic>
      </p:graphicFrame>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90562" y="1498813"/>
            <a:ext cx="9006438" cy="4245873"/>
          </a:xfrm>
          <a:prstGeom prst="rect">
            <a:avLst/>
          </a:prstGeom>
        </p:spPr>
      </p:pic>
      <p:sp>
        <p:nvSpPr>
          <p:cNvPr id="5" name="Slide Number Placeholder 4"/>
          <p:cNvSpPr>
            <a:spLocks noGrp="1"/>
          </p:cNvSpPr>
          <p:nvPr>
            <p:ph type="sldNum" sz="quarter" idx="10"/>
          </p:nvPr>
        </p:nvSpPr>
        <p:spPr/>
        <p:txBody>
          <a:bodyPr/>
          <a:lstStyle/>
          <a:p>
            <a:fld id="{20A7A354-C5FB-4D1E-BE75-5A939ED93F75}" type="slidenum">
              <a:rPr lang="es-ES" smtClean="0">
                <a:solidFill>
                  <a:srgbClr val="002776"/>
                </a:solidFill>
              </a:rPr>
              <a:pPr/>
              <a:t>408</a:t>
            </a:fld>
            <a:endParaRPr lang="es-ES" dirty="0">
              <a:solidFill>
                <a:srgbClr val="002776"/>
              </a:solidFill>
            </a:endParaRPr>
          </a:p>
        </p:txBody>
      </p:sp>
    </p:spTree>
    <p:extLst>
      <p:ext uri="{BB962C8B-B14F-4D97-AF65-F5344CB8AC3E}">
        <p14:creationId xmlns:p14="http://schemas.microsoft.com/office/powerpoint/2010/main" val="353478686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Acciones realizadas e inversión</a:t>
            </a:r>
            <a:endParaRPr lang="es-ES" sz="1400" i="1" dirty="0">
              <a:solidFill>
                <a:srgbClr val="00B0F0"/>
              </a:solidFill>
              <a:cs typeface="Arial" charset="0"/>
            </a:endParaRPr>
          </a:p>
        </p:txBody>
      </p:sp>
      <p:grpSp>
        <p:nvGrpSpPr>
          <p:cNvPr id="9" name="Group 8"/>
          <p:cNvGrpSpPr/>
          <p:nvPr/>
        </p:nvGrpSpPr>
        <p:grpSpPr>
          <a:xfrm>
            <a:off x="344488" y="1308219"/>
            <a:ext cx="8998677" cy="195759"/>
            <a:chOff x="4693647" y="1023547"/>
            <a:chExt cx="4018553" cy="132388"/>
          </a:xfrm>
        </p:grpSpPr>
        <p:cxnSp>
          <p:nvCxnSpPr>
            <p:cNvPr id="1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1" name="TxtBox:83/125"/>
            <p:cNvSpPr/>
            <p:nvPr/>
          </p:nvSpPr>
          <p:spPr bwMode="auto">
            <a:xfrm>
              <a:off x="5528807" y="1023547"/>
              <a:ext cx="2301812"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Retorno a la inversión de mercadeo (ROI) por mercados, 2012-2015</a:t>
              </a:r>
              <a:endParaRPr lang="es-ES" sz="1200" b="1" dirty="0">
                <a:solidFill>
                  <a:srgbClr val="002776"/>
                </a:solidFill>
              </a:endParaRPr>
            </a:p>
          </p:txBody>
        </p:sp>
      </p:grpSp>
      <p:sp>
        <p:nvSpPr>
          <p:cNvPr id="12" name="Slide Number Placeholder 3"/>
          <p:cNvSpPr txBox="1">
            <a:spLocks/>
          </p:cNvSpPr>
          <p:nvPr/>
        </p:nvSpPr>
        <p:spPr>
          <a:xfrm>
            <a:off x="732709" y="6381328"/>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a:t>
            </a:r>
          </a:p>
          <a:p>
            <a:r>
              <a:rPr lang="es-ES" b="0" i="1" dirty="0" smtClean="0">
                <a:solidFill>
                  <a:srgbClr val="002776"/>
                </a:solidFill>
              </a:rPr>
              <a:t>Nota: la falta de datos para algunos mercados y/o años se debe a la falta de inversión en ese mercado para ese período (ej. no se invirtió en México en 2012-2014)  </a:t>
            </a:r>
            <a:endParaRPr lang="es-ES" b="0" i="1" dirty="0">
              <a:solidFill>
                <a:srgbClr val="002776"/>
              </a:solidFill>
            </a:endParaRPr>
          </a:p>
        </p:txBody>
      </p:sp>
      <p:graphicFrame>
        <p:nvGraphicFramePr>
          <p:cNvPr id="13" name="Chart 12"/>
          <p:cNvGraphicFramePr/>
          <p:nvPr>
            <p:extLst/>
          </p:nvPr>
        </p:nvGraphicFramePr>
        <p:xfrm>
          <a:off x="344489" y="1844824"/>
          <a:ext cx="4464049" cy="3633357"/>
        </p:xfrm>
        <a:graphic>
          <a:graphicData uri="http://schemas.openxmlformats.org/drawingml/2006/chart">
            <c:chart xmlns:c="http://schemas.openxmlformats.org/drawingml/2006/chart" xmlns:r="http://schemas.openxmlformats.org/officeDocument/2006/relationships" r:id="rId3"/>
          </a:graphicData>
        </a:graphic>
      </p:graphicFrame>
      <p:sp>
        <p:nvSpPr>
          <p:cNvPr id="15" name="Rounded Rectangle 14"/>
          <p:cNvSpPr/>
          <p:nvPr/>
        </p:nvSpPr>
        <p:spPr bwMode="auto">
          <a:xfrm>
            <a:off x="1712640" y="1628800"/>
            <a:ext cx="2016000" cy="252000"/>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i="1" u="sng" kern="0" dirty="0" smtClean="0">
                <a:solidFill>
                  <a:srgbClr val="002060"/>
                </a:solidFill>
                <a:cs typeface="Arial" pitchFamily="34" charset="0"/>
              </a:rPr>
              <a:t>Mercados vecinos</a:t>
            </a:r>
            <a:endParaRPr lang="es-ES" sz="1200" i="1" u="sng" kern="0" dirty="0">
              <a:solidFill>
                <a:srgbClr val="002060"/>
              </a:solidFill>
              <a:cs typeface="Arial" pitchFamily="34" charset="0"/>
            </a:endParaRPr>
          </a:p>
        </p:txBody>
      </p:sp>
      <p:graphicFrame>
        <p:nvGraphicFramePr>
          <p:cNvPr id="17" name="Chart 16"/>
          <p:cNvGraphicFramePr/>
          <p:nvPr>
            <p:extLst/>
          </p:nvPr>
        </p:nvGraphicFramePr>
        <p:xfrm>
          <a:off x="5100349" y="1844824"/>
          <a:ext cx="4464049" cy="3633357"/>
        </p:xfrm>
        <a:graphic>
          <a:graphicData uri="http://schemas.openxmlformats.org/drawingml/2006/chart">
            <c:chart xmlns:c="http://schemas.openxmlformats.org/drawingml/2006/chart" xmlns:r="http://schemas.openxmlformats.org/officeDocument/2006/relationships" r:id="rId4"/>
          </a:graphicData>
        </a:graphic>
      </p:graphicFrame>
      <p:sp>
        <p:nvSpPr>
          <p:cNvPr id="18" name="Rounded Rectangle 17"/>
          <p:cNvSpPr/>
          <p:nvPr/>
        </p:nvSpPr>
        <p:spPr bwMode="auto">
          <a:xfrm>
            <a:off x="6468500" y="1628800"/>
            <a:ext cx="2016000" cy="252000"/>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i="1" u="sng" kern="0" dirty="0" smtClean="0">
                <a:solidFill>
                  <a:srgbClr val="002060"/>
                </a:solidFill>
                <a:cs typeface="Arial" pitchFamily="34" charset="0"/>
              </a:rPr>
              <a:t>Mercados lejanos</a:t>
            </a:r>
            <a:endParaRPr lang="es-ES" sz="1200" i="1" u="sng" kern="0" dirty="0">
              <a:solidFill>
                <a:srgbClr val="002060"/>
              </a:solidFill>
              <a:cs typeface="Arial" pitchFamily="34" charset="0"/>
            </a:endParaRPr>
          </a:p>
        </p:txBody>
      </p:sp>
      <p:sp>
        <p:nvSpPr>
          <p:cNvPr id="19" name="Slide Number Placeholder 3"/>
          <p:cNvSpPr txBox="1">
            <a:spLocks/>
          </p:cNvSpPr>
          <p:nvPr/>
        </p:nvSpPr>
        <p:spPr>
          <a:xfrm>
            <a:off x="344488" y="5589240"/>
            <a:ext cx="4464050" cy="503908"/>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b="0" u="sng" dirty="0" smtClean="0">
                <a:solidFill>
                  <a:srgbClr val="002776"/>
                </a:solidFill>
              </a:rPr>
              <a:t>Nota: </a:t>
            </a:r>
            <a:r>
              <a:rPr lang="es-ES" b="0" dirty="0" smtClean="0">
                <a:solidFill>
                  <a:srgbClr val="002776"/>
                </a:solidFill>
              </a:rPr>
              <a:t>Para mercados vecinos, el ROI se calcula en base al incremento de divisas en el mismo año de la inversión. </a:t>
            </a:r>
          </a:p>
          <a:p>
            <a:pPr>
              <a:spcAft>
                <a:spcPts val="300"/>
              </a:spcAft>
            </a:pPr>
            <a:r>
              <a:rPr lang="es-ES" b="0" dirty="0" smtClean="0">
                <a:solidFill>
                  <a:srgbClr val="002776"/>
                </a:solidFill>
              </a:rPr>
              <a:t>Ejemplo para 2013: Variación de divisas 2013-2012 vs Inversión 2013</a:t>
            </a:r>
            <a:endParaRPr lang="es-ES" b="0" dirty="0">
              <a:solidFill>
                <a:srgbClr val="002776"/>
              </a:solidFill>
            </a:endParaRPr>
          </a:p>
        </p:txBody>
      </p:sp>
      <p:sp>
        <p:nvSpPr>
          <p:cNvPr id="20" name="Slide Number Placeholder 3"/>
          <p:cNvSpPr txBox="1">
            <a:spLocks/>
          </p:cNvSpPr>
          <p:nvPr/>
        </p:nvSpPr>
        <p:spPr>
          <a:xfrm>
            <a:off x="5097463" y="5589240"/>
            <a:ext cx="4464050" cy="503908"/>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pPr>
              <a:spcAft>
                <a:spcPts val="300"/>
              </a:spcAft>
            </a:pPr>
            <a:r>
              <a:rPr lang="es-ES" b="0" u="sng" dirty="0" smtClean="0">
                <a:solidFill>
                  <a:srgbClr val="002776"/>
                </a:solidFill>
              </a:rPr>
              <a:t>Nota: </a:t>
            </a:r>
            <a:r>
              <a:rPr lang="es-ES" b="0" dirty="0" smtClean="0">
                <a:solidFill>
                  <a:srgbClr val="002776"/>
                </a:solidFill>
              </a:rPr>
              <a:t>Para mercados lejanos, el ROI se calcula en base al incremento de divisas en el año siguiente a la inversión. </a:t>
            </a:r>
          </a:p>
          <a:p>
            <a:pPr>
              <a:spcAft>
                <a:spcPts val="300"/>
              </a:spcAft>
            </a:pPr>
            <a:r>
              <a:rPr lang="es-ES" b="0" dirty="0" smtClean="0">
                <a:solidFill>
                  <a:srgbClr val="002776"/>
                </a:solidFill>
              </a:rPr>
              <a:t>Ejemplo para 2013: Variación de divisas 2013-2014 vs Inversión 2013</a:t>
            </a:r>
            <a:endParaRPr lang="es-ES" b="0"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409</a:t>
            </a:fld>
            <a:endParaRPr lang="es-ES" dirty="0">
              <a:solidFill>
                <a:srgbClr val="002776"/>
              </a:solidFill>
            </a:endParaRPr>
          </a:p>
        </p:txBody>
      </p:sp>
    </p:spTree>
    <p:extLst>
      <p:ext uri="{BB962C8B-B14F-4D97-AF65-F5344CB8AC3E}">
        <p14:creationId xmlns:p14="http://schemas.microsoft.com/office/powerpoint/2010/main" val="181858272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La industria a nivel mundial – </a:t>
            </a:r>
            <a:r>
              <a:rPr lang="es-ES" sz="2000" dirty="0" smtClean="0">
                <a:solidFill>
                  <a:srgbClr val="00B0F0"/>
                </a:solidFill>
                <a:cs typeface="Arial" charset="0"/>
              </a:rPr>
              <a:t>Cifras clave (iv/iv)</a:t>
            </a:r>
            <a:endParaRPr lang="es-ES" sz="1400" i="1" dirty="0">
              <a:solidFill>
                <a:srgbClr val="00B0F0"/>
              </a:solidFill>
              <a:cs typeface="Arial" charset="0"/>
            </a:endParaRPr>
          </a:p>
        </p:txBody>
      </p:sp>
      <p:sp>
        <p:nvSpPr>
          <p:cNvPr id="21" name="Content Placeholder 5"/>
          <p:cNvSpPr txBox="1">
            <a:spLocks/>
          </p:cNvSpPr>
          <p:nvPr/>
        </p:nvSpPr>
        <p:spPr bwMode="auto">
          <a:xfrm>
            <a:off x="344488" y="1124743"/>
            <a:ext cx="4451359" cy="302729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b="1" dirty="0" smtClean="0">
                <a:solidFill>
                  <a:srgbClr val="002060"/>
                </a:solidFill>
              </a:rPr>
              <a:t>Duración media y frecuencia de los eventos</a:t>
            </a:r>
            <a:endParaRPr lang="es-ES" sz="1200" b="1" dirty="0">
              <a:solidFill>
                <a:srgbClr val="002060"/>
              </a:solidFill>
            </a:endParaRPr>
          </a:p>
          <a:p>
            <a:pPr algn="just">
              <a:spcAft>
                <a:spcPts val="600"/>
              </a:spcAft>
            </a:pPr>
            <a:r>
              <a:rPr lang="es-ES" sz="1100" dirty="0" smtClean="0">
                <a:solidFill>
                  <a:srgbClr val="002060"/>
                </a:solidFill>
              </a:rPr>
              <a:t>La </a:t>
            </a:r>
            <a:r>
              <a:rPr lang="es-ES" sz="1100" b="1" dirty="0" smtClean="0">
                <a:solidFill>
                  <a:srgbClr val="002060"/>
                </a:solidFill>
              </a:rPr>
              <a:t>duración media </a:t>
            </a:r>
            <a:r>
              <a:rPr lang="es-ES" sz="1100" dirty="0" smtClean="0">
                <a:solidFill>
                  <a:srgbClr val="002060"/>
                </a:solidFill>
              </a:rPr>
              <a:t>por evento ha pasado de una cifra de 6,3 días en el período de 1967-1973 a una cifra de 3,8 días en la actualidad (periodo 2008-2012).</a:t>
            </a:r>
          </a:p>
          <a:p>
            <a:pPr algn="just">
              <a:spcAft>
                <a:spcPts val="600"/>
              </a:spcAft>
            </a:pPr>
            <a:r>
              <a:rPr lang="es-ES" sz="1100" dirty="0" smtClean="0">
                <a:solidFill>
                  <a:srgbClr val="002060"/>
                </a:solidFill>
              </a:rPr>
              <a:t>En relación a la </a:t>
            </a:r>
            <a:r>
              <a:rPr lang="es-ES" sz="1100" b="1" dirty="0" smtClean="0">
                <a:solidFill>
                  <a:srgbClr val="002060"/>
                </a:solidFill>
              </a:rPr>
              <a:t>frecuencia</a:t>
            </a:r>
            <a:r>
              <a:rPr lang="es-ES" sz="1100" dirty="0" smtClean="0">
                <a:solidFill>
                  <a:srgbClr val="002060"/>
                </a:solidFill>
              </a:rPr>
              <a:t> de las reuniones, éstas son en su mayoría (57,6%) de celebración </a:t>
            </a:r>
            <a:r>
              <a:rPr lang="es-ES" sz="1100" b="1" dirty="0" smtClean="0">
                <a:solidFill>
                  <a:srgbClr val="002060"/>
                </a:solidFill>
              </a:rPr>
              <a:t>anual</a:t>
            </a:r>
            <a:r>
              <a:rPr lang="es-ES" sz="1100" dirty="0" smtClean="0">
                <a:solidFill>
                  <a:srgbClr val="002060"/>
                </a:solidFill>
              </a:rPr>
              <a:t>, seguidas de eventos o conferencias que se celebran </a:t>
            </a:r>
            <a:r>
              <a:rPr lang="es-ES" sz="1100" b="1" dirty="0" smtClean="0">
                <a:solidFill>
                  <a:srgbClr val="002060"/>
                </a:solidFill>
              </a:rPr>
              <a:t>cada 2 años </a:t>
            </a:r>
            <a:r>
              <a:rPr lang="es-ES" sz="1100" dirty="0" smtClean="0">
                <a:solidFill>
                  <a:srgbClr val="002060"/>
                </a:solidFill>
              </a:rPr>
              <a:t>(22%).</a:t>
            </a:r>
          </a:p>
          <a:p>
            <a:pPr algn="just">
              <a:spcAft>
                <a:spcPts val="600"/>
              </a:spcAft>
            </a:pPr>
            <a:r>
              <a:rPr lang="es-ES" sz="1100" dirty="0" smtClean="0">
                <a:solidFill>
                  <a:srgbClr val="002060"/>
                </a:solidFill>
              </a:rPr>
              <a:t>En cuanto a los indicadores de gasto, se calcula que el </a:t>
            </a:r>
            <a:r>
              <a:rPr lang="es-ES" sz="1100" b="1" dirty="0" smtClean="0">
                <a:solidFill>
                  <a:srgbClr val="002060"/>
                </a:solidFill>
              </a:rPr>
              <a:t>gasto total registrado (incluyendo entrada, gasto por F&amp;B - </a:t>
            </a:r>
            <a:r>
              <a:rPr lang="es-ES" sz="1100" b="1" dirty="0" err="1" smtClean="0">
                <a:solidFill>
                  <a:srgbClr val="002060"/>
                </a:solidFill>
              </a:rPr>
              <a:t>Food</a:t>
            </a:r>
            <a:r>
              <a:rPr lang="es-ES" sz="1100" b="1" dirty="0" smtClean="0">
                <a:solidFill>
                  <a:srgbClr val="002060"/>
                </a:solidFill>
              </a:rPr>
              <a:t> &amp; </a:t>
            </a:r>
            <a:r>
              <a:rPr lang="es-ES" sz="1100" b="1" dirty="0" err="1" smtClean="0">
                <a:solidFill>
                  <a:srgbClr val="002060"/>
                </a:solidFill>
              </a:rPr>
              <a:t>Beverage</a:t>
            </a:r>
            <a:r>
              <a:rPr lang="es-ES" sz="1100" b="1" dirty="0" smtClean="0">
                <a:solidFill>
                  <a:srgbClr val="002060"/>
                </a:solidFill>
              </a:rPr>
              <a:t> , alojamiento, etc.)</a:t>
            </a:r>
            <a:r>
              <a:rPr lang="es-ES" sz="1100" dirty="0" smtClean="0">
                <a:solidFill>
                  <a:srgbClr val="002060"/>
                </a:solidFill>
              </a:rPr>
              <a:t> en todas la reuniones mundiales </a:t>
            </a:r>
            <a:r>
              <a:rPr lang="es-ES" sz="1100" b="1" dirty="0" smtClean="0">
                <a:solidFill>
                  <a:srgbClr val="002060"/>
                </a:solidFill>
              </a:rPr>
              <a:t>durante el período de 2008-2012 </a:t>
            </a:r>
            <a:r>
              <a:rPr lang="es-ES" sz="1100" dirty="0" smtClean="0">
                <a:solidFill>
                  <a:srgbClr val="002060"/>
                </a:solidFill>
              </a:rPr>
              <a:t>fue de </a:t>
            </a:r>
            <a:r>
              <a:rPr lang="es-ES" sz="1100" b="1" dirty="0" smtClean="0">
                <a:solidFill>
                  <a:srgbClr val="002060"/>
                </a:solidFill>
              </a:rPr>
              <a:t>$56 mil millones</a:t>
            </a:r>
            <a:r>
              <a:rPr lang="es-ES" sz="1100" dirty="0" smtClean="0">
                <a:solidFill>
                  <a:srgbClr val="002060"/>
                </a:solidFill>
              </a:rPr>
              <a:t>. El gasto total por inscripciones/entradas está estimado en alrededor de un 20%, siendo durante el periodo 2008-2012 del 22% ($12 mil millones).</a:t>
            </a:r>
          </a:p>
          <a:p>
            <a:pPr algn="just">
              <a:spcAft>
                <a:spcPts val="600"/>
              </a:spcAft>
            </a:pPr>
            <a:endParaRPr lang="es-ES" altLang="es-ES" sz="1100" dirty="0">
              <a:solidFill>
                <a:srgbClr val="002060"/>
              </a:solidFill>
            </a:endParaRPr>
          </a:p>
        </p:txBody>
      </p:sp>
      <p:sp>
        <p:nvSpPr>
          <p:cNvPr id="22" name="TextBox 21"/>
          <p:cNvSpPr txBox="1"/>
          <p:nvPr/>
        </p:nvSpPr>
        <p:spPr>
          <a:xfrm>
            <a:off x="5097016" y="3501008"/>
            <a:ext cx="4351949" cy="332988"/>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ICCA </a:t>
            </a:r>
            <a:r>
              <a:rPr lang="es-ES" sz="800" i="1" dirty="0" err="1">
                <a:solidFill>
                  <a:srgbClr val="002060"/>
                </a:solidFill>
              </a:rPr>
              <a:t>Statistics</a:t>
            </a:r>
            <a:r>
              <a:rPr lang="es-ES" sz="800" i="1" dirty="0">
                <a:solidFill>
                  <a:srgbClr val="002060"/>
                </a:solidFill>
              </a:rPr>
              <a:t> </a:t>
            </a:r>
            <a:r>
              <a:rPr lang="es-ES" sz="800" i="1" dirty="0" err="1">
                <a:solidFill>
                  <a:srgbClr val="002060"/>
                </a:solidFill>
              </a:rPr>
              <a:t>Report</a:t>
            </a:r>
            <a:r>
              <a:rPr lang="es-ES" sz="800" i="1" dirty="0">
                <a:solidFill>
                  <a:srgbClr val="002060"/>
                </a:solidFill>
              </a:rPr>
              <a:t> </a:t>
            </a:r>
            <a:r>
              <a:rPr lang="es-ES" sz="800" i="1" dirty="0" smtClean="0">
                <a:solidFill>
                  <a:srgbClr val="002060"/>
                </a:solidFill>
              </a:rPr>
              <a:t>2000-2010 (</a:t>
            </a:r>
            <a:r>
              <a:rPr lang="es-ES" sz="800" i="1" dirty="0">
                <a:solidFill>
                  <a:srgbClr val="002060"/>
                </a:solidFill>
              </a:rPr>
              <a:t>Últimos datos disponibles; Los informes más actualizados de ICCA no incorporan este nivel de detalle)</a:t>
            </a:r>
          </a:p>
        </p:txBody>
      </p:sp>
      <p:sp>
        <p:nvSpPr>
          <p:cNvPr id="23" name="TextBox 22"/>
          <p:cNvSpPr txBox="1"/>
          <p:nvPr/>
        </p:nvSpPr>
        <p:spPr>
          <a:xfrm>
            <a:off x="2833299" y="6452930"/>
            <a:ext cx="4351949" cy="332988"/>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ICCA </a:t>
            </a:r>
            <a:r>
              <a:rPr lang="es-ES" sz="800" i="1" dirty="0" err="1">
                <a:solidFill>
                  <a:srgbClr val="002060"/>
                </a:solidFill>
              </a:rPr>
              <a:t>Statistics</a:t>
            </a:r>
            <a:r>
              <a:rPr lang="es-ES" sz="800" i="1" dirty="0">
                <a:solidFill>
                  <a:srgbClr val="002060"/>
                </a:solidFill>
              </a:rPr>
              <a:t> </a:t>
            </a:r>
            <a:r>
              <a:rPr lang="es-ES" sz="800" i="1" dirty="0" err="1">
                <a:solidFill>
                  <a:srgbClr val="002060"/>
                </a:solidFill>
              </a:rPr>
              <a:t>Report</a:t>
            </a:r>
            <a:r>
              <a:rPr lang="es-ES" sz="800" i="1" dirty="0">
                <a:solidFill>
                  <a:srgbClr val="002060"/>
                </a:solidFill>
              </a:rPr>
              <a:t> </a:t>
            </a:r>
            <a:r>
              <a:rPr lang="es-ES" sz="800" i="1" dirty="0" smtClean="0">
                <a:solidFill>
                  <a:srgbClr val="002060"/>
                </a:solidFill>
              </a:rPr>
              <a:t>2000-2010 (</a:t>
            </a:r>
            <a:r>
              <a:rPr lang="es-ES" sz="800" i="1" dirty="0">
                <a:solidFill>
                  <a:srgbClr val="002060"/>
                </a:solidFill>
              </a:rPr>
              <a:t>Últimos datos disponibles; Los informes más actualizados de ICCA no incorporan este nivel de detalle)</a:t>
            </a:r>
          </a:p>
        </p:txBody>
      </p:sp>
      <p:sp>
        <p:nvSpPr>
          <p:cNvPr id="27" name="TextBox 26"/>
          <p:cNvSpPr txBox="1"/>
          <p:nvPr/>
        </p:nvSpPr>
        <p:spPr>
          <a:xfrm>
            <a:off x="8280999" y="2093129"/>
            <a:ext cx="208223" cy="107722"/>
          </a:xfrm>
          <a:prstGeom prst="rect">
            <a:avLst/>
          </a:prstGeom>
          <a:noFill/>
        </p:spPr>
        <p:txBody>
          <a:bodyPr wrap="square" lIns="0" tIns="0" rIns="0" bIns="0" rtlCol="0">
            <a:spAutoFit/>
          </a:bodyPr>
          <a:lstStyle/>
          <a:p>
            <a:pPr algn="ctr"/>
            <a:r>
              <a:rPr lang="es-ES" sz="700" b="1" dirty="0">
                <a:solidFill>
                  <a:srgbClr val="FFFFFF"/>
                </a:solidFill>
              </a:rPr>
              <a:t>1,3%</a:t>
            </a:r>
          </a:p>
        </p:txBody>
      </p:sp>
      <p:grpSp>
        <p:nvGrpSpPr>
          <p:cNvPr id="28" name="Group 27"/>
          <p:cNvGrpSpPr/>
          <p:nvPr/>
        </p:nvGrpSpPr>
        <p:grpSpPr>
          <a:xfrm>
            <a:off x="2864115" y="4005064"/>
            <a:ext cx="4290316" cy="431642"/>
            <a:chOff x="467246" y="1845230"/>
            <a:chExt cx="8244000" cy="431642"/>
          </a:xfrm>
        </p:grpSpPr>
        <p:cxnSp>
          <p:nvCxnSpPr>
            <p:cNvPr id="29" name="Straight Connector 28"/>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1706576" y="1845230"/>
              <a:ext cx="5765342"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Distribución reuniones a nivel mundial por frecuencia</a:t>
              </a:r>
              <a:r>
                <a:rPr lang="es-ES" sz="1100" b="1" dirty="0">
                  <a:solidFill>
                    <a:srgbClr val="002060"/>
                  </a:solidFill>
                  <a:cs typeface="Arial" panose="020B0604020202020204" pitchFamily="34" charset="0"/>
                </a:rPr>
                <a:t> </a:t>
              </a:r>
              <a:r>
                <a:rPr lang="es-ES" sz="1100" b="1" dirty="0" smtClean="0">
                  <a:solidFill>
                    <a:srgbClr val="002060"/>
                  </a:solidFill>
                  <a:cs typeface="Arial" panose="020B0604020202020204" pitchFamily="34" charset="0"/>
                </a:rPr>
                <a:t>(%), periodo 2008-2012</a:t>
              </a:r>
              <a:endParaRPr lang="es-ES" sz="1100" b="1" dirty="0">
                <a:solidFill>
                  <a:srgbClr val="002060"/>
                </a:solidFill>
                <a:cs typeface="Arial" panose="020B0604020202020204" pitchFamily="34" charset="0"/>
              </a:endParaRPr>
            </a:p>
          </p:txBody>
        </p:sp>
      </p:grpSp>
      <p:graphicFrame>
        <p:nvGraphicFramePr>
          <p:cNvPr id="31" name="Chart 30"/>
          <p:cNvGraphicFramePr/>
          <p:nvPr>
            <p:extLst>
              <p:ext uri="{D42A27DB-BD31-4B8C-83A1-F6EECF244321}">
                <p14:modId xmlns:p14="http://schemas.microsoft.com/office/powerpoint/2010/main" val="737553369"/>
              </p:ext>
            </p:extLst>
          </p:nvPr>
        </p:nvGraphicFramePr>
        <p:xfrm>
          <a:off x="2835340" y="4436706"/>
          <a:ext cx="4347866" cy="20710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Table 31"/>
          <p:cNvGraphicFramePr>
            <a:graphicFrameLocks noGrp="1"/>
          </p:cNvGraphicFramePr>
          <p:nvPr>
            <p:extLst>
              <p:ext uri="{D42A27DB-BD31-4B8C-83A1-F6EECF244321}">
                <p14:modId xmlns:p14="http://schemas.microsoft.com/office/powerpoint/2010/main" val="1599294882"/>
              </p:ext>
            </p:extLst>
          </p:nvPr>
        </p:nvGraphicFramePr>
        <p:xfrm>
          <a:off x="5097016" y="1124743"/>
          <a:ext cx="4351949" cy="2406755"/>
        </p:xfrm>
        <a:graphic>
          <a:graphicData uri="http://schemas.openxmlformats.org/drawingml/2006/table">
            <a:tbl>
              <a:tblPr firstRow="1" bandRow="1">
                <a:tableStyleId>{5C22544A-7EE6-4342-B048-85BDC9FD1C3A}</a:tableStyleId>
              </a:tblPr>
              <a:tblGrid>
                <a:gridCol w="3162459"/>
                <a:gridCol w="1189490"/>
              </a:tblGrid>
              <a:tr h="335047">
                <a:tc>
                  <a:txBody>
                    <a:bodyPr/>
                    <a:lstStyle/>
                    <a:p>
                      <a:r>
                        <a:rPr lang="es-ES" sz="1000" dirty="0" smtClean="0"/>
                        <a:t>Indicadores de gasto expresados en dólares</a:t>
                      </a:r>
                      <a:endParaRPr lang="es-ES" sz="1000" dirty="0"/>
                    </a:p>
                  </a:txBody>
                  <a:tcPr anchor="ctr">
                    <a:solidFill>
                      <a:schemeClr val="accent3"/>
                    </a:solidFill>
                  </a:tcPr>
                </a:tc>
                <a:tc>
                  <a:txBody>
                    <a:bodyPr/>
                    <a:lstStyle/>
                    <a:p>
                      <a:pPr algn="ctr"/>
                      <a:r>
                        <a:rPr lang="es-ES" sz="1000" dirty="0" smtClean="0"/>
                        <a:t>2008-2012</a:t>
                      </a:r>
                      <a:endParaRPr lang="es-ES" sz="1000" dirty="0"/>
                    </a:p>
                  </a:txBody>
                  <a:tcPr anchor="ctr">
                    <a:solidFill>
                      <a:schemeClr val="accent3"/>
                    </a:solidFill>
                  </a:tcPr>
                </a:tc>
              </a:tr>
              <a:tr h="335047">
                <a:tc>
                  <a:txBody>
                    <a:bodyPr/>
                    <a:lstStyle/>
                    <a:p>
                      <a:r>
                        <a:rPr lang="es-ES" sz="900" b="1" dirty="0" smtClean="0"/>
                        <a:t>Gasto total por registro (inscripción/entrada)</a:t>
                      </a:r>
                      <a:r>
                        <a:rPr lang="es-ES" sz="900" b="1" baseline="0" dirty="0" smtClean="0"/>
                        <a:t> de todas las reuniones mundiales</a:t>
                      </a:r>
                      <a:endParaRPr lang="es-ES" sz="900" b="1" dirty="0"/>
                    </a:p>
                  </a:txBody>
                  <a:tcPr anchor="ctr">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900" dirty="0" smtClean="0"/>
                        <a:t>$12</a:t>
                      </a:r>
                      <a:r>
                        <a:rPr lang="es-ES" sz="900" baseline="0" dirty="0" smtClean="0"/>
                        <a:t> mil </a:t>
                      </a:r>
                      <a:r>
                        <a:rPr lang="es-ES" sz="900" baseline="0" dirty="0" err="1" smtClean="0"/>
                        <a:t>mill</a:t>
                      </a:r>
                      <a:endParaRPr lang="es-ES" sz="900" dirty="0"/>
                    </a:p>
                  </a:txBody>
                  <a:tcPr anchor="ctr">
                    <a:lnB w="12700" cap="flat" cmpd="sng" algn="ctr">
                      <a:solidFill>
                        <a:schemeClr val="accent3"/>
                      </a:solidFill>
                      <a:prstDash val="solid"/>
                      <a:round/>
                      <a:headEnd type="none" w="med" len="med"/>
                      <a:tailEnd type="none" w="med" len="med"/>
                    </a:lnB>
                    <a:solidFill>
                      <a:schemeClr val="bg1"/>
                    </a:solidFill>
                  </a:tcPr>
                </a:tc>
              </a:tr>
              <a:tr h="335047">
                <a:tc>
                  <a:txBody>
                    <a:bodyPr/>
                    <a:lstStyle/>
                    <a:p>
                      <a:r>
                        <a:rPr lang="es-ES" sz="900" b="1" dirty="0" smtClean="0"/>
                        <a:t>Gasto total en todas</a:t>
                      </a:r>
                      <a:r>
                        <a:rPr lang="es-ES" sz="900" b="1" baseline="0" dirty="0" smtClean="0"/>
                        <a:t> las reuniones mundiales (incluyendo F&amp;B, entrada, alojamiento, </a:t>
                      </a:r>
                      <a:r>
                        <a:rPr lang="es-ES" sz="900" b="1" baseline="0" dirty="0" err="1" smtClean="0"/>
                        <a:t>etc</a:t>
                      </a:r>
                      <a:r>
                        <a:rPr lang="es-ES" sz="900" b="1" baseline="0" dirty="0" smtClean="0"/>
                        <a:t>)</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900" dirty="0" smtClean="0"/>
                        <a:t>$56,4</a:t>
                      </a:r>
                      <a:r>
                        <a:rPr lang="es-ES" sz="900" baseline="0" dirty="0" smtClean="0"/>
                        <a:t> mil </a:t>
                      </a:r>
                      <a:r>
                        <a:rPr lang="es-ES" sz="900" baseline="0" dirty="0" err="1" smtClean="0"/>
                        <a:t>mill</a:t>
                      </a:r>
                      <a:endParaRPr lang="es-ES" sz="900"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335047">
                <a:tc>
                  <a:txBody>
                    <a:bodyPr/>
                    <a:lstStyle/>
                    <a:p>
                      <a:r>
                        <a:rPr lang="es-ES" sz="900" b="1" dirty="0" smtClean="0"/>
                        <a:t>Entrada media</a:t>
                      </a:r>
                      <a:r>
                        <a:rPr lang="es-ES" sz="900" b="1" baseline="0" dirty="0" smtClean="0"/>
                        <a:t> por delegado / evento ($)</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900" dirty="0" smtClean="0"/>
                        <a:t>$533</a:t>
                      </a:r>
                      <a:endParaRPr lang="es-ES" sz="900"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335047">
                <a:tc>
                  <a:txBody>
                    <a:bodyPr/>
                    <a:lstStyle/>
                    <a:p>
                      <a:r>
                        <a:rPr lang="es-ES" sz="900" b="1" dirty="0" smtClean="0"/>
                        <a:t>Media</a:t>
                      </a:r>
                      <a:r>
                        <a:rPr lang="es-ES" sz="900" b="1" baseline="0" dirty="0" smtClean="0"/>
                        <a:t> gasto total por delegado / evento ($)</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900" dirty="0" smtClean="0"/>
                        <a:t>$2424</a:t>
                      </a:r>
                      <a:endParaRPr lang="es-ES" sz="900"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335047">
                <a:tc>
                  <a:txBody>
                    <a:bodyPr/>
                    <a:lstStyle/>
                    <a:p>
                      <a:r>
                        <a:rPr lang="es-ES" sz="900" b="1" dirty="0" smtClean="0"/>
                        <a:t>Entrada media por delegado</a:t>
                      </a:r>
                      <a:r>
                        <a:rPr lang="es-ES" sz="900" b="1" baseline="0" dirty="0" smtClean="0"/>
                        <a:t> / día / evento ($)</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900" dirty="0" smtClean="0"/>
                        <a:t>$149</a:t>
                      </a:r>
                      <a:endParaRPr lang="es-ES" sz="900"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335047">
                <a:tc>
                  <a:txBody>
                    <a:bodyPr/>
                    <a:lstStyle/>
                    <a:p>
                      <a:r>
                        <a:rPr lang="es-ES" sz="900" b="1" dirty="0" smtClean="0"/>
                        <a:t>Gasto medio por delegado /</a:t>
                      </a:r>
                      <a:r>
                        <a:rPr lang="es-ES" sz="900" b="1" baseline="0" dirty="0" smtClean="0"/>
                        <a:t> día / evento ($)</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900" dirty="0" smtClean="0"/>
                        <a:t>$678</a:t>
                      </a:r>
                      <a:endParaRPr lang="es-ES" sz="900"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41</a:t>
            </a:fld>
            <a:endParaRPr lang="es-ES_tradnl" dirty="0">
              <a:solidFill>
                <a:srgbClr val="002776"/>
              </a:solidFill>
            </a:endParaRPr>
          </a:p>
        </p:txBody>
      </p:sp>
    </p:spTree>
    <p:extLst>
      <p:ext uri="{BB962C8B-B14F-4D97-AF65-F5344CB8AC3E}">
        <p14:creationId xmlns:p14="http://schemas.microsoft.com/office/powerpoint/2010/main" val="260624438"/>
      </p:ext>
    </p:extLst>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Mercadeo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Acciones realizadas e inversión</a:t>
            </a:r>
            <a:endParaRPr lang="es-ES" sz="1400" i="1" dirty="0">
              <a:solidFill>
                <a:srgbClr val="00B0F0"/>
              </a:solidFill>
              <a:cs typeface="Arial" charset="0"/>
            </a:endParaRPr>
          </a:p>
        </p:txBody>
      </p:sp>
      <p:grpSp>
        <p:nvGrpSpPr>
          <p:cNvPr id="3" name="Group 2"/>
          <p:cNvGrpSpPr/>
          <p:nvPr/>
        </p:nvGrpSpPr>
        <p:grpSpPr>
          <a:xfrm>
            <a:off x="346811" y="1131993"/>
            <a:ext cx="4461727" cy="358816"/>
            <a:chOff x="4693647" y="910334"/>
            <a:chExt cx="4018553" cy="358816"/>
          </a:xfrm>
        </p:grpSpPr>
        <p:cxnSp>
          <p:nvCxnSpPr>
            <p:cNvPr id="5"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7" name="TxtBox:83/125"/>
            <p:cNvSpPr/>
            <p:nvPr/>
          </p:nvSpPr>
          <p:spPr bwMode="auto">
            <a:xfrm>
              <a:off x="5526687" y="910334"/>
              <a:ext cx="2352474" cy="35881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smtClean="0">
                  <a:solidFill>
                    <a:srgbClr val="002776"/>
                  </a:solidFill>
                </a:rPr>
                <a:t>Distribución de la inversión de mercadeo por mercados (%), 2012-15</a:t>
              </a:r>
              <a:endParaRPr lang="es-ES" sz="1100" b="1" dirty="0">
                <a:solidFill>
                  <a:srgbClr val="002776"/>
                </a:solidFill>
              </a:endParaRPr>
            </a:p>
          </p:txBody>
        </p:sp>
      </p:grpSp>
      <p:grpSp>
        <p:nvGrpSpPr>
          <p:cNvPr id="1449" name="Group 1448"/>
          <p:cNvGrpSpPr/>
          <p:nvPr/>
        </p:nvGrpSpPr>
        <p:grpSpPr>
          <a:xfrm>
            <a:off x="5097463" y="1131990"/>
            <a:ext cx="4461727" cy="358816"/>
            <a:chOff x="4693647" y="910331"/>
            <a:chExt cx="4018553" cy="358816"/>
          </a:xfrm>
        </p:grpSpPr>
        <p:cxnSp>
          <p:nvCxnSpPr>
            <p:cNvPr id="145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1" name="TxtBox:83/125"/>
            <p:cNvSpPr/>
            <p:nvPr/>
          </p:nvSpPr>
          <p:spPr bwMode="auto">
            <a:xfrm>
              <a:off x="5411083" y="910331"/>
              <a:ext cx="2583683" cy="35881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a:solidFill>
                    <a:srgbClr val="002776"/>
                  </a:solidFill>
                </a:rPr>
                <a:t>Distribución de la inversión de mercadeo por </a:t>
              </a:r>
              <a:r>
                <a:rPr lang="es-ES" sz="1100" b="1" dirty="0" smtClean="0">
                  <a:solidFill>
                    <a:srgbClr val="002776"/>
                  </a:solidFill>
                </a:rPr>
                <a:t>tipo de acción (%), 2012-15</a:t>
              </a:r>
              <a:endParaRPr lang="es-ES" sz="1100" b="1" dirty="0">
                <a:solidFill>
                  <a:srgbClr val="002776"/>
                </a:solidFill>
              </a:endParaRPr>
            </a:p>
          </p:txBody>
        </p:sp>
      </p:grpSp>
      <p:graphicFrame>
        <p:nvGraphicFramePr>
          <p:cNvPr id="11" name="Chart 10"/>
          <p:cNvGraphicFramePr/>
          <p:nvPr>
            <p:extLst/>
          </p:nvPr>
        </p:nvGraphicFramePr>
        <p:xfrm>
          <a:off x="5670759" y="1423849"/>
          <a:ext cx="3888431" cy="3097016"/>
        </p:xfrm>
        <a:graphic>
          <a:graphicData uri="http://schemas.openxmlformats.org/drawingml/2006/chart">
            <c:chart xmlns:c="http://schemas.openxmlformats.org/drawingml/2006/chart" xmlns:r="http://schemas.openxmlformats.org/officeDocument/2006/relationships" r:id="rId3"/>
          </a:graphicData>
        </a:graphic>
      </p:graphicFrame>
      <p:sp>
        <p:nvSpPr>
          <p:cNvPr id="12" name="Pentagon 11"/>
          <p:cNvSpPr/>
          <p:nvPr/>
        </p:nvSpPr>
        <p:spPr>
          <a:xfrm>
            <a:off x="4789724" y="1499627"/>
            <a:ext cx="359593" cy="2376000"/>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2012</a:t>
            </a:r>
            <a:endParaRPr lang="es-ES" sz="1100" b="1" dirty="0">
              <a:solidFill>
                <a:srgbClr val="002060"/>
              </a:solidFill>
            </a:endParaRPr>
          </a:p>
        </p:txBody>
      </p:sp>
      <p:sp>
        <p:nvSpPr>
          <p:cNvPr id="14" name="Pentagon 13"/>
          <p:cNvSpPr/>
          <p:nvPr/>
        </p:nvSpPr>
        <p:spPr>
          <a:xfrm>
            <a:off x="332983" y="1535054"/>
            <a:ext cx="359593" cy="2376000"/>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2012</a:t>
            </a:r>
            <a:endParaRPr lang="es-ES" sz="1100" b="1" dirty="0">
              <a:solidFill>
                <a:srgbClr val="002060"/>
              </a:solidFill>
            </a:endParaRPr>
          </a:p>
        </p:txBody>
      </p:sp>
      <p:sp>
        <p:nvSpPr>
          <p:cNvPr id="16" name="Pentagon 15"/>
          <p:cNvSpPr/>
          <p:nvPr/>
        </p:nvSpPr>
        <p:spPr>
          <a:xfrm>
            <a:off x="4760908" y="4154704"/>
            <a:ext cx="359593" cy="2376000"/>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2015</a:t>
            </a:r>
            <a:endParaRPr lang="es-ES" sz="1100" b="1" dirty="0">
              <a:solidFill>
                <a:srgbClr val="002060"/>
              </a:solidFill>
            </a:endParaRPr>
          </a:p>
        </p:txBody>
      </p:sp>
      <p:graphicFrame>
        <p:nvGraphicFramePr>
          <p:cNvPr id="17" name="Chart 16"/>
          <p:cNvGraphicFramePr/>
          <p:nvPr>
            <p:extLst/>
          </p:nvPr>
        </p:nvGraphicFramePr>
        <p:xfrm>
          <a:off x="461356" y="4375825"/>
          <a:ext cx="4131603" cy="2250465"/>
        </p:xfrm>
        <a:graphic>
          <a:graphicData uri="http://schemas.openxmlformats.org/drawingml/2006/chart">
            <c:chart xmlns:c="http://schemas.openxmlformats.org/drawingml/2006/chart" xmlns:r="http://schemas.openxmlformats.org/officeDocument/2006/relationships" r:id="rId4"/>
          </a:graphicData>
        </a:graphic>
      </p:graphicFrame>
      <p:sp>
        <p:nvSpPr>
          <p:cNvPr id="18" name="Pentagon 17"/>
          <p:cNvSpPr/>
          <p:nvPr/>
        </p:nvSpPr>
        <p:spPr>
          <a:xfrm>
            <a:off x="332983" y="4080672"/>
            <a:ext cx="359593" cy="2376000"/>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2015</a:t>
            </a:r>
            <a:endParaRPr lang="es-ES" sz="1100" b="1" dirty="0">
              <a:solidFill>
                <a:srgbClr val="002060"/>
              </a:solidFill>
            </a:endParaRPr>
          </a:p>
        </p:txBody>
      </p:sp>
      <p:graphicFrame>
        <p:nvGraphicFramePr>
          <p:cNvPr id="19" name="Chart 10"/>
          <p:cNvGraphicFramePr/>
          <p:nvPr>
            <p:extLst/>
          </p:nvPr>
        </p:nvGraphicFramePr>
        <p:xfrm>
          <a:off x="5670759" y="4118584"/>
          <a:ext cx="3888431" cy="2435519"/>
        </p:xfrm>
        <a:graphic>
          <a:graphicData uri="http://schemas.openxmlformats.org/drawingml/2006/chart">
            <c:chart xmlns:c="http://schemas.openxmlformats.org/drawingml/2006/chart" xmlns:r="http://schemas.openxmlformats.org/officeDocument/2006/relationships" r:id="rId5"/>
          </a:graphicData>
        </a:graphic>
      </p:graphicFrame>
      <p:sp>
        <p:nvSpPr>
          <p:cNvPr id="2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Mercadeo </a:t>
            </a:r>
            <a:endParaRPr lang="es-ES" b="0" i="1" dirty="0">
              <a:solidFill>
                <a:srgbClr val="002776"/>
              </a:solidFill>
            </a:endParaRPr>
          </a:p>
        </p:txBody>
      </p:sp>
      <p:graphicFrame>
        <p:nvGraphicFramePr>
          <p:cNvPr id="13" name="Chart 12"/>
          <p:cNvGraphicFramePr/>
          <p:nvPr>
            <p:extLst>
              <p:ext uri="{D42A27DB-BD31-4B8C-83A1-F6EECF244321}">
                <p14:modId xmlns:p14="http://schemas.microsoft.com/office/powerpoint/2010/main" val="2227502952"/>
              </p:ext>
            </p:extLst>
          </p:nvPr>
        </p:nvGraphicFramePr>
        <p:xfrm>
          <a:off x="461357" y="1588240"/>
          <a:ext cx="4347181" cy="2743438"/>
        </p:xfrm>
        <a:graphic>
          <a:graphicData uri="http://schemas.openxmlformats.org/drawingml/2006/chart">
            <c:chart xmlns:c="http://schemas.openxmlformats.org/drawingml/2006/chart" xmlns:r="http://schemas.openxmlformats.org/officeDocument/2006/relationships" r:id="rId6"/>
          </a:graphicData>
        </a:graphic>
      </p:graphicFrame>
      <p:sp>
        <p:nvSpPr>
          <p:cNvPr id="23" name="Rounded Rectangle 22"/>
          <p:cNvSpPr/>
          <p:nvPr/>
        </p:nvSpPr>
        <p:spPr bwMode="auto">
          <a:xfrm>
            <a:off x="607533" y="1556792"/>
            <a:ext cx="2016000" cy="252000"/>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smtClean="0">
                <a:solidFill>
                  <a:srgbClr val="FFFFFF">
                    <a:lumMod val="65000"/>
                  </a:srgbClr>
                </a:solidFill>
                <a:cs typeface="Arial" pitchFamily="34" charset="0"/>
              </a:rPr>
              <a:t>Inversión total</a:t>
            </a:r>
            <a:r>
              <a:rPr lang="es-ES" sz="1200" b="1" i="1" kern="0" dirty="0">
                <a:solidFill>
                  <a:srgbClr val="FFFFFF">
                    <a:lumMod val="65000"/>
                  </a:srgbClr>
                </a:solidFill>
                <a:cs typeface="Arial" pitchFamily="34" charset="0"/>
              </a:rPr>
              <a:t>: $330.614</a:t>
            </a:r>
          </a:p>
        </p:txBody>
      </p:sp>
      <p:sp>
        <p:nvSpPr>
          <p:cNvPr id="24" name="Rounded Rectangle 23"/>
          <p:cNvSpPr/>
          <p:nvPr/>
        </p:nvSpPr>
        <p:spPr bwMode="auto">
          <a:xfrm>
            <a:off x="4992688" y="1556792"/>
            <a:ext cx="2016000" cy="252000"/>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a:solidFill>
                  <a:srgbClr val="FFFFFF">
                    <a:lumMod val="65000"/>
                  </a:srgbClr>
                </a:solidFill>
                <a:cs typeface="Arial" pitchFamily="34" charset="0"/>
              </a:rPr>
              <a:t>Inversión </a:t>
            </a:r>
            <a:r>
              <a:rPr lang="es-ES" sz="1200" b="1" i="1" kern="0" dirty="0" smtClean="0">
                <a:solidFill>
                  <a:srgbClr val="FFFFFF">
                    <a:lumMod val="65000"/>
                  </a:srgbClr>
                </a:solidFill>
                <a:cs typeface="Arial" pitchFamily="34" charset="0"/>
              </a:rPr>
              <a:t>total</a:t>
            </a:r>
            <a:r>
              <a:rPr lang="es-ES" sz="1200" b="1" i="1" kern="0" dirty="0">
                <a:solidFill>
                  <a:srgbClr val="FFFFFF">
                    <a:lumMod val="65000"/>
                  </a:srgbClr>
                </a:solidFill>
                <a:cs typeface="Arial" pitchFamily="34" charset="0"/>
              </a:rPr>
              <a:t>: $330.614</a:t>
            </a:r>
          </a:p>
        </p:txBody>
      </p:sp>
      <p:sp>
        <p:nvSpPr>
          <p:cNvPr id="25" name="Rounded Rectangle 24"/>
          <p:cNvSpPr/>
          <p:nvPr/>
        </p:nvSpPr>
        <p:spPr bwMode="auto">
          <a:xfrm>
            <a:off x="607533" y="4118584"/>
            <a:ext cx="2016000" cy="252000"/>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a:solidFill>
                  <a:srgbClr val="FFFFFF">
                    <a:lumMod val="65000"/>
                  </a:srgbClr>
                </a:solidFill>
                <a:cs typeface="Arial" pitchFamily="34" charset="0"/>
              </a:rPr>
              <a:t>Inversión </a:t>
            </a:r>
            <a:r>
              <a:rPr lang="es-ES" sz="1200" b="1" i="1" kern="0" dirty="0" smtClean="0">
                <a:solidFill>
                  <a:srgbClr val="FFFFFF">
                    <a:lumMod val="65000"/>
                  </a:srgbClr>
                </a:solidFill>
                <a:cs typeface="Arial" pitchFamily="34" charset="0"/>
              </a:rPr>
              <a:t>total</a:t>
            </a:r>
            <a:r>
              <a:rPr lang="es-ES" sz="1200" b="1" i="1" kern="0" dirty="0">
                <a:solidFill>
                  <a:srgbClr val="FFFFFF">
                    <a:lumMod val="65000"/>
                  </a:srgbClr>
                </a:solidFill>
                <a:cs typeface="Arial" pitchFamily="34" charset="0"/>
              </a:rPr>
              <a:t>: $353.215</a:t>
            </a:r>
          </a:p>
          <a:p>
            <a:pPr defTabSz="914400" fontAlgn="base">
              <a:lnSpc>
                <a:spcPct val="106000"/>
              </a:lnSpc>
              <a:spcBef>
                <a:spcPct val="0"/>
              </a:spcBef>
              <a:spcAft>
                <a:spcPct val="0"/>
              </a:spcAft>
              <a:defRPr/>
            </a:pPr>
            <a:endParaRPr lang="es-ES" sz="1200" b="1" i="1" kern="0" dirty="0">
              <a:solidFill>
                <a:srgbClr val="FFFFFF">
                  <a:lumMod val="65000"/>
                </a:srgbClr>
              </a:solidFill>
              <a:cs typeface="Arial" pitchFamily="34" charset="0"/>
            </a:endParaRPr>
          </a:p>
        </p:txBody>
      </p:sp>
      <p:sp>
        <p:nvSpPr>
          <p:cNvPr id="26" name="Rounded Rectangle 25"/>
          <p:cNvSpPr/>
          <p:nvPr/>
        </p:nvSpPr>
        <p:spPr bwMode="auto">
          <a:xfrm>
            <a:off x="4992688" y="4118584"/>
            <a:ext cx="2016000" cy="252000"/>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a:solidFill>
                  <a:srgbClr val="FFFFFF">
                    <a:lumMod val="65000"/>
                  </a:srgbClr>
                </a:solidFill>
                <a:cs typeface="Arial" pitchFamily="34" charset="0"/>
              </a:rPr>
              <a:t>Inversión </a:t>
            </a:r>
            <a:r>
              <a:rPr lang="es-ES" sz="1200" b="1" i="1" kern="0" dirty="0" smtClean="0">
                <a:solidFill>
                  <a:srgbClr val="FFFFFF">
                    <a:lumMod val="65000"/>
                  </a:srgbClr>
                </a:solidFill>
                <a:cs typeface="Arial" pitchFamily="34" charset="0"/>
              </a:rPr>
              <a:t>total</a:t>
            </a:r>
            <a:r>
              <a:rPr lang="es-ES" sz="1200" b="1" i="1" kern="0" dirty="0">
                <a:solidFill>
                  <a:srgbClr val="FFFFFF">
                    <a:lumMod val="65000"/>
                  </a:srgbClr>
                </a:solidFill>
                <a:cs typeface="Arial" pitchFamily="34" charset="0"/>
              </a:rPr>
              <a:t>: $353.215</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410</a:t>
            </a:fld>
            <a:endParaRPr lang="es-ES" dirty="0">
              <a:solidFill>
                <a:srgbClr val="002776"/>
              </a:solidFill>
            </a:endParaRPr>
          </a:p>
        </p:txBody>
      </p:sp>
    </p:spTree>
    <p:extLst>
      <p:ext uri="{BB962C8B-B14F-4D97-AF65-F5344CB8AC3E}">
        <p14:creationId xmlns:p14="http://schemas.microsoft.com/office/powerpoint/2010/main" val="140691445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4.4. Comunicación</a:t>
            </a:r>
            <a:endParaRPr lang="es-ES" sz="2800" i="1" dirty="0">
              <a:solidFill>
                <a:srgbClr val="FFFFFF"/>
              </a:solidFill>
            </a:endParaRPr>
          </a:p>
        </p:txBody>
      </p:sp>
    </p:spTree>
    <p:extLst>
      <p:ext uri="{BB962C8B-B14F-4D97-AF65-F5344CB8AC3E}">
        <p14:creationId xmlns:p14="http://schemas.microsoft.com/office/powerpoint/2010/main" val="1807618158"/>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Gestión con medios</a:t>
            </a:r>
            <a:endParaRPr lang="es-ES" sz="1400" i="1" dirty="0">
              <a:solidFill>
                <a:srgbClr val="00B0F0"/>
              </a:solidFill>
              <a:cs typeface="Arial" charset="0"/>
            </a:endParaRPr>
          </a:p>
        </p:txBody>
      </p:sp>
      <p:sp>
        <p:nvSpPr>
          <p:cNvPr id="9" name="Content Placeholder 5"/>
          <p:cNvSpPr txBox="1">
            <a:spLocks/>
          </p:cNvSpPr>
          <p:nvPr/>
        </p:nvSpPr>
        <p:spPr bwMode="auto">
          <a:xfrm>
            <a:off x="362559" y="1067907"/>
            <a:ext cx="9198953" cy="132761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sz="1200" dirty="0">
                <a:solidFill>
                  <a:srgbClr val="002060"/>
                </a:solidFill>
              </a:rPr>
              <a:t>Quito Turismo se posiciona como una fuente importante y seria para los medios de comunicación locales y </a:t>
            </a:r>
            <a:r>
              <a:rPr lang="es-ES" sz="1200" dirty="0" smtClean="0">
                <a:solidFill>
                  <a:srgbClr val="002060"/>
                </a:solidFill>
              </a:rPr>
              <a:t>nacionales</a:t>
            </a:r>
          </a:p>
          <a:p>
            <a:pPr marL="171450" indent="-171450" algn="just">
              <a:spcAft>
                <a:spcPts val="600"/>
              </a:spcAft>
              <a:buFont typeface="Arial" panose="020B0604020202020204" pitchFamily="34" charset="0"/>
              <a:buChar char="•"/>
            </a:pPr>
            <a:r>
              <a:rPr lang="es-ES" sz="1200" dirty="0" smtClean="0">
                <a:solidFill>
                  <a:srgbClr val="002060"/>
                </a:solidFill>
              </a:rPr>
              <a:t>En 2015 se </a:t>
            </a:r>
            <a:r>
              <a:rPr lang="es-ES" sz="1200" dirty="0">
                <a:solidFill>
                  <a:srgbClr val="002060"/>
                </a:solidFill>
              </a:rPr>
              <a:t>han publicado </a:t>
            </a:r>
            <a:r>
              <a:rPr lang="es-ES" sz="1200" b="1" dirty="0">
                <a:solidFill>
                  <a:srgbClr val="002060"/>
                </a:solidFill>
              </a:rPr>
              <a:t>1.640 noticias </a:t>
            </a:r>
            <a:r>
              <a:rPr lang="es-ES" sz="1200" dirty="0">
                <a:solidFill>
                  <a:srgbClr val="002060"/>
                </a:solidFill>
              </a:rPr>
              <a:t>sobre la gestión de la empresa relacionada con el destino </a:t>
            </a:r>
            <a:r>
              <a:rPr lang="es-ES" sz="1200" dirty="0" smtClean="0">
                <a:solidFill>
                  <a:srgbClr val="002060"/>
                </a:solidFill>
              </a:rPr>
              <a:t>turístico, equivaliendo a </a:t>
            </a:r>
            <a:r>
              <a:rPr lang="es-ES" sz="1200" b="1" dirty="0" smtClean="0">
                <a:solidFill>
                  <a:srgbClr val="002060"/>
                </a:solidFill>
              </a:rPr>
              <a:t>~11 </a:t>
            </a:r>
            <a:r>
              <a:rPr lang="es-ES" sz="1200" b="1" dirty="0">
                <a:solidFill>
                  <a:srgbClr val="002060"/>
                </a:solidFill>
              </a:rPr>
              <a:t>millones de dólares en media </a:t>
            </a:r>
            <a:r>
              <a:rPr lang="es-ES" sz="1200" b="1" dirty="0" err="1">
                <a:solidFill>
                  <a:srgbClr val="002060"/>
                </a:solidFill>
              </a:rPr>
              <a:t>value</a:t>
            </a:r>
            <a:r>
              <a:rPr lang="es-ES" sz="1200" b="1" dirty="0">
                <a:solidFill>
                  <a:srgbClr val="002060"/>
                </a:solidFill>
              </a:rPr>
              <a:t> </a:t>
            </a:r>
            <a:r>
              <a:rPr lang="es-ES" sz="1200" dirty="0">
                <a:solidFill>
                  <a:srgbClr val="002060"/>
                </a:solidFill>
              </a:rPr>
              <a:t>(valor que se hubiera tenido que invertir para costear esas publicaciones en medios locales o nacionales</a:t>
            </a:r>
            <a:r>
              <a:rPr lang="es-ES" sz="1200" dirty="0" smtClean="0">
                <a:solidFill>
                  <a:srgbClr val="002060"/>
                </a:solidFill>
              </a:rPr>
              <a:t>)</a:t>
            </a:r>
            <a:endParaRPr lang="es-ES" sz="1200" dirty="0">
              <a:solidFill>
                <a:srgbClr val="002060"/>
              </a:solidFill>
            </a:endParaRPr>
          </a:p>
          <a:p>
            <a:pPr algn="just">
              <a:spcAft>
                <a:spcPts val="600"/>
              </a:spcAft>
            </a:pPr>
            <a:endParaRPr lang="es-ES" sz="1200" dirty="0">
              <a:solidFill>
                <a:srgbClr val="002060"/>
              </a:solidFill>
            </a:endParaRPr>
          </a:p>
        </p:txBody>
      </p:sp>
      <p:graphicFrame>
        <p:nvGraphicFramePr>
          <p:cNvPr id="10" name="Tabla 3"/>
          <p:cNvGraphicFramePr>
            <a:graphicFrameLocks noGrp="1"/>
          </p:cNvGraphicFramePr>
          <p:nvPr>
            <p:extLst/>
          </p:nvPr>
        </p:nvGraphicFramePr>
        <p:xfrm>
          <a:off x="362560" y="2463773"/>
          <a:ext cx="9198952" cy="3898169"/>
        </p:xfrm>
        <a:graphic>
          <a:graphicData uri="http://schemas.openxmlformats.org/drawingml/2006/table">
            <a:tbl>
              <a:tblPr firstRow="1" firstCol="1" bandRow="1">
                <a:tableStyleId>{5C22544A-7EE6-4342-B048-85BDC9FD1C3A}</a:tableStyleId>
              </a:tblPr>
              <a:tblGrid>
                <a:gridCol w="2005165"/>
                <a:gridCol w="2005165"/>
                <a:gridCol w="2005165"/>
                <a:gridCol w="3183457"/>
              </a:tblGrid>
              <a:tr h="317962">
                <a:tc>
                  <a:txBody>
                    <a:bodyPr/>
                    <a:lstStyle/>
                    <a:p>
                      <a:pPr algn="ctr">
                        <a:lnSpc>
                          <a:spcPct val="107000"/>
                        </a:lnSpc>
                        <a:spcAft>
                          <a:spcPts val="0"/>
                        </a:spcAft>
                      </a:pPr>
                      <a:endParaRPr lang="es-ES" sz="1100" dirty="0">
                        <a:effectLst/>
                        <a:latin typeface="Calibri" panose="020F0502020204030204" pitchFamily="34" charset="0"/>
                        <a:ea typeface="Times New Roman" panose="02020603050405020304" pitchFamily="18" charset="0"/>
                      </a:endParaRPr>
                    </a:p>
                  </a:txBody>
                  <a:tcPr marL="36195" marR="0" marT="36195" marB="36195" anchor="ctr">
                    <a:noFill/>
                  </a:tcPr>
                </a:tc>
                <a:tc>
                  <a:txBody>
                    <a:bodyPr/>
                    <a:lstStyle/>
                    <a:p>
                      <a:pPr algn="ctr">
                        <a:lnSpc>
                          <a:spcPct val="107000"/>
                        </a:lnSpc>
                        <a:spcAft>
                          <a:spcPts val="0"/>
                        </a:spcAft>
                      </a:pPr>
                      <a:r>
                        <a:rPr lang="es-ES" sz="1000" dirty="0" smtClean="0">
                          <a:effectLst/>
                        </a:rPr>
                        <a:t>NÚMERO DE NOTICIAS</a:t>
                      </a:r>
                      <a:endParaRPr lang="es-ES" sz="1100" dirty="0">
                        <a:effectLst/>
                        <a:latin typeface="Calibri" panose="020F0502020204030204" pitchFamily="34" charset="0"/>
                        <a:ea typeface="Times New Roman" panose="02020603050405020304" pitchFamily="18" charset="0"/>
                      </a:endParaRPr>
                    </a:p>
                  </a:txBody>
                  <a:tcPr marL="36195" marR="0" marT="36195" marB="36195" anchor="ctr">
                    <a:solidFill>
                      <a:schemeClr val="accent3"/>
                    </a:solidFill>
                  </a:tcPr>
                </a:tc>
                <a:tc>
                  <a:txBody>
                    <a:bodyPr/>
                    <a:lstStyle/>
                    <a:p>
                      <a:pPr algn="ctr">
                        <a:lnSpc>
                          <a:spcPct val="107000"/>
                        </a:lnSpc>
                        <a:spcAft>
                          <a:spcPts val="0"/>
                        </a:spcAft>
                      </a:pPr>
                      <a:r>
                        <a:rPr lang="es-ES" sz="1000" dirty="0" smtClean="0">
                          <a:effectLst/>
                        </a:rPr>
                        <a:t>VALOR NOTICIOSO ($)</a:t>
                      </a:r>
                      <a:endParaRPr lang="es-ES" sz="1100" dirty="0">
                        <a:effectLst/>
                        <a:latin typeface="Calibri" panose="020F0502020204030204" pitchFamily="34" charset="0"/>
                        <a:ea typeface="Times New Roman" panose="02020603050405020304" pitchFamily="18" charset="0"/>
                      </a:endParaRPr>
                    </a:p>
                  </a:txBody>
                  <a:tcPr marL="36195" marR="0" marT="36195" marB="36195" anchor="ctr">
                    <a:solidFill>
                      <a:schemeClr val="accent3"/>
                    </a:solidFill>
                  </a:tcPr>
                </a:tc>
                <a:tc>
                  <a:txBody>
                    <a:bodyPr/>
                    <a:lstStyle/>
                    <a:p>
                      <a:pPr algn="ctr">
                        <a:lnSpc>
                          <a:spcPct val="107000"/>
                        </a:lnSpc>
                        <a:spcAft>
                          <a:spcPts val="0"/>
                        </a:spcAft>
                      </a:pPr>
                      <a:r>
                        <a:rPr lang="es-ES" sz="1000" dirty="0" smtClean="0">
                          <a:effectLst/>
                        </a:rPr>
                        <a:t>VALOR PUBLICITARIO ($)</a:t>
                      </a:r>
                      <a:endParaRPr lang="es-ES" sz="1100" dirty="0">
                        <a:effectLst/>
                        <a:latin typeface="Calibri" panose="020F0502020204030204" pitchFamily="34" charset="0"/>
                        <a:ea typeface="Times New Roman" panose="02020603050405020304" pitchFamily="18" charset="0"/>
                      </a:endParaRPr>
                    </a:p>
                  </a:txBody>
                  <a:tcPr marL="36195" marR="36195" marT="36195" marB="36195" anchor="ctr">
                    <a:solidFill>
                      <a:schemeClr val="accent3"/>
                    </a:solidFill>
                  </a:tcPr>
                </a:tc>
              </a:tr>
              <a:tr h="275927">
                <a:tc>
                  <a:txBody>
                    <a:bodyPr/>
                    <a:lstStyle/>
                    <a:p>
                      <a:pPr marL="88900" indent="0" algn="l">
                        <a:lnSpc>
                          <a:spcPct val="107000"/>
                        </a:lnSpc>
                        <a:spcAft>
                          <a:spcPts val="0"/>
                        </a:spcAft>
                      </a:pPr>
                      <a:r>
                        <a:rPr lang="es-ES" sz="1000" dirty="0" smtClean="0">
                          <a:solidFill>
                            <a:srgbClr val="002060"/>
                          </a:solidFill>
                          <a:effectLst/>
                        </a:rPr>
                        <a:t>Enero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120</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250.000</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750.000</a:t>
                      </a:r>
                      <a:endParaRPr lang="es-ES" sz="1100" dirty="0">
                        <a:effectLst/>
                        <a:latin typeface="Calibri" panose="020F0502020204030204" pitchFamily="34" charset="0"/>
                        <a:ea typeface="Times New Roman" panose="02020603050405020304" pitchFamily="18" charset="0"/>
                      </a:endParaRPr>
                    </a:p>
                  </a:txBody>
                  <a:tcPr marL="36195" marR="36195" marT="0" marB="36195" anchor="ctr">
                    <a:noFill/>
                  </a:tcPr>
                </a:tc>
              </a:tr>
              <a:tr h="275927">
                <a:tc>
                  <a:txBody>
                    <a:bodyPr/>
                    <a:lstStyle/>
                    <a:p>
                      <a:pPr marL="88900" indent="0" algn="l">
                        <a:lnSpc>
                          <a:spcPct val="107000"/>
                        </a:lnSpc>
                        <a:spcAft>
                          <a:spcPts val="0"/>
                        </a:spcAft>
                      </a:pPr>
                      <a:r>
                        <a:rPr lang="es-ES" sz="1000" dirty="0" smtClean="0">
                          <a:solidFill>
                            <a:srgbClr val="002060"/>
                          </a:solidFill>
                          <a:effectLst/>
                        </a:rPr>
                        <a:t>Febrero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110</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dirty="0" smtClean="0">
                          <a:effectLst/>
                        </a:rPr>
                        <a:t>220.000</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dirty="0" smtClean="0">
                          <a:effectLst/>
                        </a:rPr>
                        <a:t>660.000</a:t>
                      </a:r>
                      <a:endParaRPr lang="es-ES" sz="1100" dirty="0">
                        <a:effectLst/>
                        <a:latin typeface="Calibri" panose="020F0502020204030204" pitchFamily="34" charset="0"/>
                        <a:ea typeface="Times New Roman" panose="02020603050405020304" pitchFamily="18" charset="0"/>
                      </a:endParaRPr>
                    </a:p>
                  </a:txBody>
                  <a:tcPr marL="36195" marR="36195" marT="0" marB="36195" anchor="ctr"/>
                </a:tc>
              </a:tr>
              <a:tr h="275927">
                <a:tc>
                  <a:txBody>
                    <a:bodyPr/>
                    <a:lstStyle/>
                    <a:p>
                      <a:pPr marL="88900" indent="0" algn="l">
                        <a:lnSpc>
                          <a:spcPct val="107000"/>
                        </a:lnSpc>
                        <a:spcAft>
                          <a:spcPts val="0"/>
                        </a:spcAft>
                      </a:pPr>
                      <a:r>
                        <a:rPr lang="es-ES" sz="1000" dirty="0" smtClean="0">
                          <a:solidFill>
                            <a:srgbClr val="002060"/>
                          </a:solidFill>
                          <a:effectLst/>
                        </a:rPr>
                        <a:t>Marzo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200</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577.297</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1.731.892</a:t>
                      </a:r>
                      <a:endParaRPr lang="es-ES" sz="1100" dirty="0">
                        <a:effectLst/>
                        <a:latin typeface="Calibri" panose="020F0502020204030204" pitchFamily="34" charset="0"/>
                        <a:ea typeface="Times New Roman" panose="02020603050405020304" pitchFamily="18" charset="0"/>
                      </a:endParaRPr>
                    </a:p>
                  </a:txBody>
                  <a:tcPr marL="36195" marR="36195" marT="0" marB="36195" anchor="ctr">
                    <a:noFill/>
                  </a:tcPr>
                </a:tc>
              </a:tr>
              <a:tr h="275927">
                <a:tc>
                  <a:txBody>
                    <a:bodyPr/>
                    <a:lstStyle/>
                    <a:p>
                      <a:pPr marL="88900" indent="0" algn="l">
                        <a:lnSpc>
                          <a:spcPct val="107000"/>
                        </a:lnSpc>
                        <a:spcAft>
                          <a:spcPts val="0"/>
                        </a:spcAft>
                      </a:pPr>
                      <a:r>
                        <a:rPr lang="es-ES" sz="1000" dirty="0" smtClean="0">
                          <a:solidFill>
                            <a:srgbClr val="002060"/>
                          </a:solidFill>
                          <a:effectLst/>
                        </a:rPr>
                        <a:t>Abril</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218</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dirty="0" smtClean="0">
                          <a:effectLst/>
                        </a:rPr>
                        <a:t>568.845,93</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1.706.537,79</a:t>
                      </a:r>
                      <a:endParaRPr lang="es-ES" sz="1000" kern="1200" dirty="0">
                        <a:solidFill>
                          <a:schemeClr val="dk1"/>
                        </a:solidFill>
                        <a:effectLst/>
                        <a:latin typeface="+mn-lt"/>
                        <a:ea typeface="+mn-ea"/>
                        <a:cs typeface="+mn-cs"/>
                      </a:endParaRPr>
                    </a:p>
                  </a:txBody>
                  <a:tcPr marL="36195" marR="36195" marT="0" marB="36195" anchor="ctr"/>
                </a:tc>
              </a:tr>
              <a:tr h="275927">
                <a:tc>
                  <a:txBody>
                    <a:bodyPr/>
                    <a:lstStyle/>
                    <a:p>
                      <a:pPr marL="88900" indent="0" algn="l">
                        <a:lnSpc>
                          <a:spcPct val="107000"/>
                        </a:lnSpc>
                        <a:spcAft>
                          <a:spcPts val="0"/>
                        </a:spcAft>
                      </a:pPr>
                      <a:r>
                        <a:rPr lang="es-ES" sz="1000" dirty="0" smtClean="0">
                          <a:solidFill>
                            <a:srgbClr val="002060"/>
                          </a:solidFill>
                          <a:effectLst/>
                        </a:rPr>
                        <a:t>Mayo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117</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291.111,35</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873.334,05</a:t>
                      </a:r>
                      <a:endParaRPr lang="es-ES" sz="1000" kern="1200" dirty="0">
                        <a:solidFill>
                          <a:schemeClr val="dk1"/>
                        </a:solidFill>
                        <a:effectLst/>
                        <a:latin typeface="+mn-lt"/>
                        <a:ea typeface="+mn-ea"/>
                        <a:cs typeface="+mn-cs"/>
                      </a:endParaRPr>
                    </a:p>
                  </a:txBody>
                  <a:tcPr marL="36195" marR="36195" marT="0" marB="36195" anchor="ctr">
                    <a:noFill/>
                  </a:tcPr>
                </a:tc>
              </a:tr>
              <a:tr h="275927">
                <a:tc>
                  <a:txBody>
                    <a:bodyPr/>
                    <a:lstStyle/>
                    <a:p>
                      <a:pPr marL="88900" indent="0" algn="l">
                        <a:lnSpc>
                          <a:spcPct val="107000"/>
                        </a:lnSpc>
                        <a:spcAft>
                          <a:spcPts val="0"/>
                        </a:spcAft>
                      </a:pPr>
                      <a:r>
                        <a:rPr lang="es-ES" sz="1000" dirty="0" smtClean="0">
                          <a:solidFill>
                            <a:srgbClr val="002060"/>
                          </a:solidFill>
                          <a:effectLst/>
                        </a:rPr>
                        <a:t>Junio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164</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dirty="0" smtClean="0">
                          <a:effectLst/>
                        </a:rPr>
                        <a:t>315.366,93</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946.100,79</a:t>
                      </a:r>
                      <a:endParaRPr lang="es-ES" sz="1000" kern="1200" dirty="0">
                        <a:solidFill>
                          <a:schemeClr val="dk1"/>
                        </a:solidFill>
                        <a:effectLst/>
                        <a:latin typeface="+mn-lt"/>
                        <a:ea typeface="+mn-ea"/>
                        <a:cs typeface="+mn-cs"/>
                      </a:endParaRPr>
                    </a:p>
                  </a:txBody>
                  <a:tcPr marL="36195" marR="36195" marT="0" marB="36195" anchor="ctr"/>
                </a:tc>
              </a:tr>
              <a:tr h="275927">
                <a:tc>
                  <a:txBody>
                    <a:bodyPr/>
                    <a:lstStyle/>
                    <a:p>
                      <a:pPr marL="88900" indent="0" algn="l">
                        <a:lnSpc>
                          <a:spcPct val="107000"/>
                        </a:lnSpc>
                        <a:spcAft>
                          <a:spcPts val="0"/>
                        </a:spcAft>
                      </a:pPr>
                      <a:r>
                        <a:rPr lang="es-ES" sz="1000" dirty="0" smtClean="0">
                          <a:solidFill>
                            <a:srgbClr val="002060"/>
                          </a:solidFill>
                          <a:effectLst/>
                        </a:rPr>
                        <a:t>Julio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121</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281.355,44</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844.066,32</a:t>
                      </a:r>
                      <a:endParaRPr lang="es-ES" sz="1000" kern="1200" dirty="0">
                        <a:solidFill>
                          <a:schemeClr val="dk1"/>
                        </a:solidFill>
                        <a:effectLst/>
                        <a:latin typeface="+mn-lt"/>
                        <a:ea typeface="+mn-ea"/>
                        <a:cs typeface="+mn-cs"/>
                      </a:endParaRPr>
                    </a:p>
                  </a:txBody>
                  <a:tcPr marL="36195" marR="36195" marT="0" marB="36195" anchor="ctr">
                    <a:noFill/>
                  </a:tcPr>
                </a:tc>
              </a:tr>
              <a:tr h="275927">
                <a:tc>
                  <a:txBody>
                    <a:bodyPr/>
                    <a:lstStyle/>
                    <a:p>
                      <a:pPr marL="88900" indent="0" algn="l">
                        <a:lnSpc>
                          <a:spcPct val="107000"/>
                        </a:lnSpc>
                        <a:spcAft>
                          <a:spcPts val="0"/>
                        </a:spcAft>
                      </a:pPr>
                      <a:r>
                        <a:rPr lang="es-ES" sz="1000" dirty="0" smtClean="0">
                          <a:solidFill>
                            <a:srgbClr val="002060"/>
                          </a:solidFill>
                          <a:effectLst/>
                        </a:rPr>
                        <a:t>Agosto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59</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dirty="0" smtClean="0">
                          <a:effectLst/>
                        </a:rPr>
                        <a:t>72.588,96</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217.766,88</a:t>
                      </a:r>
                      <a:endParaRPr lang="es-ES" sz="1000" kern="1200" dirty="0">
                        <a:solidFill>
                          <a:schemeClr val="dk1"/>
                        </a:solidFill>
                        <a:effectLst/>
                        <a:latin typeface="+mn-lt"/>
                        <a:ea typeface="+mn-ea"/>
                        <a:cs typeface="+mn-cs"/>
                      </a:endParaRPr>
                    </a:p>
                  </a:txBody>
                  <a:tcPr marL="36195" marR="36195" marT="0" marB="36195" anchor="ctr"/>
                </a:tc>
              </a:tr>
              <a:tr h="275927">
                <a:tc>
                  <a:txBody>
                    <a:bodyPr/>
                    <a:lstStyle/>
                    <a:p>
                      <a:pPr marL="88900" indent="0" algn="l">
                        <a:lnSpc>
                          <a:spcPct val="107000"/>
                        </a:lnSpc>
                        <a:spcAft>
                          <a:spcPts val="0"/>
                        </a:spcAft>
                      </a:pPr>
                      <a:r>
                        <a:rPr lang="es-ES" sz="1000" dirty="0" smtClean="0">
                          <a:solidFill>
                            <a:srgbClr val="002060"/>
                          </a:solidFill>
                          <a:effectLst/>
                        </a:rPr>
                        <a:t>Septiembre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90</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278.207,56 </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834.622,68</a:t>
                      </a:r>
                      <a:endParaRPr lang="es-ES" sz="1000" kern="1200" dirty="0">
                        <a:solidFill>
                          <a:schemeClr val="dk1"/>
                        </a:solidFill>
                        <a:effectLst/>
                        <a:latin typeface="+mn-lt"/>
                        <a:ea typeface="+mn-ea"/>
                        <a:cs typeface="+mn-cs"/>
                      </a:endParaRPr>
                    </a:p>
                  </a:txBody>
                  <a:tcPr marL="36195" marR="36195" marT="0" marB="36195" anchor="ctr">
                    <a:noFill/>
                  </a:tcPr>
                </a:tc>
              </a:tr>
              <a:tr h="275927">
                <a:tc>
                  <a:txBody>
                    <a:bodyPr/>
                    <a:lstStyle/>
                    <a:p>
                      <a:pPr marL="88900" indent="0" algn="l">
                        <a:lnSpc>
                          <a:spcPct val="107000"/>
                        </a:lnSpc>
                        <a:spcAft>
                          <a:spcPts val="0"/>
                        </a:spcAft>
                      </a:pPr>
                      <a:r>
                        <a:rPr lang="es-ES" sz="1000" dirty="0" smtClean="0">
                          <a:solidFill>
                            <a:srgbClr val="002060"/>
                          </a:solidFill>
                          <a:effectLst/>
                        </a:rPr>
                        <a:t>Octubre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199</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dirty="0" smtClean="0">
                          <a:effectLst/>
                        </a:rPr>
                        <a:t>494.290,57 </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1.482.871,71 </a:t>
                      </a:r>
                      <a:endParaRPr lang="es-ES" sz="1000" kern="1200" dirty="0">
                        <a:solidFill>
                          <a:schemeClr val="dk1"/>
                        </a:solidFill>
                        <a:effectLst/>
                        <a:latin typeface="+mn-lt"/>
                        <a:ea typeface="+mn-ea"/>
                        <a:cs typeface="+mn-cs"/>
                      </a:endParaRPr>
                    </a:p>
                  </a:txBody>
                  <a:tcPr marL="36195" marR="36195" marT="0" marB="36195" anchor="ctr"/>
                </a:tc>
              </a:tr>
              <a:tr h="275927">
                <a:tc>
                  <a:txBody>
                    <a:bodyPr/>
                    <a:lstStyle/>
                    <a:p>
                      <a:pPr marL="88900" indent="0" algn="l">
                        <a:lnSpc>
                          <a:spcPct val="107000"/>
                        </a:lnSpc>
                        <a:spcAft>
                          <a:spcPts val="0"/>
                        </a:spcAft>
                      </a:pPr>
                      <a:r>
                        <a:rPr lang="es-ES" sz="1000" dirty="0" smtClean="0">
                          <a:solidFill>
                            <a:srgbClr val="002060"/>
                          </a:solidFill>
                          <a:effectLst/>
                        </a:rPr>
                        <a:t>Noviembre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115</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dirty="0" smtClean="0">
                          <a:effectLst/>
                        </a:rPr>
                        <a:t>356.930.11</a:t>
                      </a:r>
                      <a:endParaRPr lang="es-ES" sz="1100" dirty="0">
                        <a:effectLst/>
                        <a:latin typeface="Calibri" panose="020F0502020204030204" pitchFamily="34" charset="0"/>
                        <a:ea typeface="Times New Roman" panose="02020603050405020304" pitchFamily="18" charset="0"/>
                      </a:endParaRPr>
                    </a:p>
                  </a:txBody>
                  <a:tcPr marL="36195" marR="0" marT="0" marB="36195" anchor="ctr">
                    <a:noFill/>
                  </a:tcP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1.070.790.33 </a:t>
                      </a:r>
                      <a:endParaRPr lang="es-ES" sz="1000" kern="1200" dirty="0">
                        <a:solidFill>
                          <a:schemeClr val="dk1"/>
                        </a:solidFill>
                        <a:effectLst/>
                        <a:latin typeface="+mn-lt"/>
                        <a:ea typeface="+mn-ea"/>
                        <a:cs typeface="+mn-cs"/>
                      </a:endParaRPr>
                    </a:p>
                  </a:txBody>
                  <a:tcPr marL="36195" marR="36195" marT="0" marB="36195" anchor="ctr">
                    <a:noFill/>
                  </a:tcPr>
                </a:tc>
              </a:tr>
              <a:tr h="275927">
                <a:tc>
                  <a:txBody>
                    <a:bodyPr/>
                    <a:lstStyle/>
                    <a:p>
                      <a:pPr marL="88900" indent="0" algn="l">
                        <a:lnSpc>
                          <a:spcPct val="107000"/>
                        </a:lnSpc>
                        <a:spcAft>
                          <a:spcPts val="0"/>
                        </a:spcAft>
                      </a:pPr>
                      <a:r>
                        <a:rPr lang="es-ES" sz="1000" dirty="0" smtClean="0">
                          <a:solidFill>
                            <a:srgbClr val="002060"/>
                          </a:solidFill>
                          <a:effectLst/>
                        </a:rPr>
                        <a:t>Diciembre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0000"/>
                        </a:lnSpc>
                        <a:spcAft>
                          <a:spcPts val="0"/>
                        </a:spcAft>
                      </a:pPr>
                      <a:r>
                        <a:rPr lang="es-ES" sz="1000" dirty="0" smtClean="0">
                          <a:effectLst/>
                        </a:rPr>
                        <a:t>127</a:t>
                      </a:r>
                      <a:endParaRPr lang="es-ES" sz="1100" dirty="0" smtClean="0">
                        <a:effectLst/>
                      </a:endParaRPr>
                    </a:p>
                  </a:txBody>
                  <a:tcPr marL="36195" marR="0" marT="0" marB="36195" anchor="ctr"/>
                </a:tc>
                <a:tc>
                  <a:txBody>
                    <a:bodyPr/>
                    <a:lstStyle/>
                    <a:p>
                      <a:pPr algn="ctr">
                        <a:lnSpc>
                          <a:spcPct val="100000"/>
                        </a:lnSpc>
                        <a:spcAft>
                          <a:spcPts val="0"/>
                        </a:spcAft>
                      </a:pPr>
                      <a:r>
                        <a:rPr lang="es-ES" sz="1100" dirty="0" smtClean="0">
                          <a:effectLst/>
                        </a:rPr>
                        <a:t>389.464,11</a:t>
                      </a:r>
                      <a:endParaRPr lang="es-ES" sz="1100" dirty="0">
                        <a:effectLst/>
                        <a:latin typeface="Calibri" panose="020F0502020204030204" pitchFamily="34" charset="0"/>
                        <a:ea typeface="Times New Roman" panose="02020603050405020304" pitchFamily="18" charset="0"/>
                      </a:endParaRPr>
                    </a:p>
                  </a:txBody>
                  <a:tcPr marL="36195" marR="0" marT="0" marB="36195" anchor="ctr"/>
                </a:tc>
                <a:tc>
                  <a:txBody>
                    <a:bodyPr/>
                    <a:lstStyle/>
                    <a:p>
                      <a:pPr algn="ctr">
                        <a:lnSpc>
                          <a:spcPct val="100000"/>
                        </a:lnSpc>
                        <a:spcAft>
                          <a:spcPts val="0"/>
                        </a:spcAft>
                      </a:pPr>
                      <a:r>
                        <a:rPr lang="es-ES" sz="1000" kern="1200" dirty="0" smtClean="0">
                          <a:solidFill>
                            <a:schemeClr val="dk1"/>
                          </a:solidFill>
                          <a:effectLst/>
                          <a:latin typeface="+mn-lt"/>
                          <a:ea typeface="+mn-ea"/>
                          <a:cs typeface="+mn-cs"/>
                        </a:rPr>
                        <a:t>1.168.392,33</a:t>
                      </a:r>
                      <a:endParaRPr lang="es-ES" sz="1000" kern="1200" dirty="0">
                        <a:solidFill>
                          <a:schemeClr val="dk1"/>
                        </a:solidFill>
                        <a:effectLst/>
                        <a:latin typeface="+mn-lt"/>
                        <a:ea typeface="+mn-ea"/>
                        <a:cs typeface="+mn-cs"/>
                      </a:endParaRPr>
                    </a:p>
                  </a:txBody>
                  <a:tcPr marL="36195" marR="36195" marT="0" marB="36195" anchor="ctr"/>
                </a:tc>
              </a:tr>
              <a:tr h="269083">
                <a:tc>
                  <a:txBody>
                    <a:bodyPr/>
                    <a:lstStyle/>
                    <a:p>
                      <a:pPr algn="ctr">
                        <a:lnSpc>
                          <a:spcPct val="107000"/>
                        </a:lnSpc>
                        <a:spcAft>
                          <a:spcPts val="0"/>
                        </a:spcAft>
                      </a:pPr>
                      <a:r>
                        <a:rPr lang="es-ES" sz="1000" b="1" dirty="0" smtClean="0">
                          <a:solidFill>
                            <a:schemeClr val="bg1"/>
                          </a:solidFill>
                          <a:effectLst/>
                        </a:rPr>
                        <a:t>TOTAL </a:t>
                      </a:r>
                      <a:endParaRPr lang="es-ES" sz="1100" b="1" dirty="0">
                        <a:solidFill>
                          <a:schemeClr val="bg1"/>
                        </a:solidFill>
                        <a:effectLst/>
                        <a:latin typeface="Calibri" panose="020F0502020204030204" pitchFamily="34" charset="0"/>
                        <a:ea typeface="Times New Roman" panose="02020603050405020304" pitchFamily="18" charset="0"/>
                      </a:endParaRPr>
                    </a:p>
                  </a:txBody>
                  <a:tcPr marL="36195" marR="0" marT="0" marB="36195" anchor="ctr">
                    <a:solidFill>
                      <a:srgbClr val="002060"/>
                    </a:solidFill>
                  </a:tcPr>
                </a:tc>
                <a:tc>
                  <a:txBody>
                    <a:bodyPr/>
                    <a:lstStyle/>
                    <a:p>
                      <a:pPr algn="ctr">
                        <a:lnSpc>
                          <a:spcPct val="107000"/>
                        </a:lnSpc>
                        <a:spcAft>
                          <a:spcPts val="0"/>
                        </a:spcAft>
                      </a:pPr>
                      <a:r>
                        <a:rPr lang="es-ES" sz="1000" b="1" dirty="0" smtClean="0">
                          <a:solidFill>
                            <a:schemeClr val="bg1"/>
                          </a:solidFill>
                          <a:effectLst/>
                        </a:rPr>
                        <a:t>1.640</a:t>
                      </a:r>
                      <a:endParaRPr lang="es-ES" sz="1100" b="1" dirty="0">
                        <a:solidFill>
                          <a:schemeClr val="bg1"/>
                        </a:solidFill>
                        <a:effectLst/>
                        <a:latin typeface="Calibri" panose="020F0502020204030204" pitchFamily="34" charset="0"/>
                        <a:ea typeface="Times New Roman" panose="02020603050405020304" pitchFamily="18" charset="0"/>
                      </a:endParaRPr>
                    </a:p>
                  </a:txBody>
                  <a:tcPr marL="36195" marR="0" marT="0" marB="36195" anchor="ctr">
                    <a:solidFill>
                      <a:srgbClr val="002060"/>
                    </a:solidFill>
                  </a:tcPr>
                </a:tc>
                <a:tc>
                  <a:txBody>
                    <a:bodyPr/>
                    <a:lstStyle/>
                    <a:p>
                      <a:pPr algn="ctr">
                        <a:lnSpc>
                          <a:spcPct val="107000"/>
                        </a:lnSpc>
                        <a:spcAft>
                          <a:spcPts val="0"/>
                        </a:spcAft>
                      </a:pPr>
                      <a:r>
                        <a:rPr lang="es-ES" sz="1000" b="1" dirty="0" smtClean="0">
                          <a:solidFill>
                            <a:schemeClr val="bg1"/>
                          </a:solidFill>
                          <a:effectLst/>
                        </a:rPr>
                        <a:t>3.705.994</a:t>
                      </a:r>
                      <a:endParaRPr lang="es-ES" sz="1100" b="1" dirty="0">
                        <a:solidFill>
                          <a:schemeClr val="bg1"/>
                        </a:solidFill>
                        <a:effectLst/>
                        <a:latin typeface="Calibri" panose="020F0502020204030204" pitchFamily="34" charset="0"/>
                        <a:ea typeface="Times New Roman" panose="02020603050405020304" pitchFamily="18" charset="0"/>
                      </a:endParaRPr>
                    </a:p>
                  </a:txBody>
                  <a:tcPr marL="36195" marR="0" marT="0" marB="36195" anchor="ctr">
                    <a:solidFill>
                      <a:srgbClr val="002060"/>
                    </a:solidFill>
                  </a:tcPr>
                </a:tc>
                <a:tc>
                  <a:txBody>
                    <a:bodyPr/>
                    <a:lstStyle/>
                    <a:p>
                      <a:pPr algn="ctr">
                        <a:lnSpc>
                          <a:spcPct val="107000"/>
                        </a:lnSpc>
                        <a:spcAft>
                          <a:spcPts val="0"/>
                        </a:spcAft>
                      </a:pPr>
                      <a:r>
                        <a:rPr lang="es-ES" sz="1000" b="1" dirty="0" smtClean="0">
                          <a:solidFill>
                            <a:schemeClr val="bg1"/>
                          </a:solidFill>
                          <a:effectLst/>
                        </a:rPr>
                        <a:t>11.117.982</a:t>
                      </a:r>
                      <a:endParaRPr lang="es-ES" sz="1100" b="1" dirty="0">
                        <a:solidFill>
                          <a:schemeClr val="bg1"/>
                        </a:solidFill>
                        <a:effectLst/>
                        <a:latin typeface="Calibri" panose="020F0502020204030204" pitchFamily="34" charset="0"/>
                        <a:ea typeface="Times New Roman" panose="02020603050405020304" pitchFamily="18" charset="0"/>
                      </a:endParaRPr>
                    </a:p>
                  </a:txBody>
                  <a:tcPr marL="36195" marR="36195" marT="0" marB="36195" anchor="ctr">
                    <a:solidFill>
                      <a:srgbClr val="002060"/>
                    </a:solidFill>
                  </a:tcPr>
                </a:tc>
              </a:tr>
            </a:tbl>
          </a:graphicData>
        </a:graphic>
      </p:graphicFrame>
      <p:grpSp>
        <p:nvGrpSpPr>
          <p:cNvPr id="12" name="Group 11"/>
          <p:cNvGrpSpPr/>
          <p:nvPr/>
        </p:nvGrpSpPr>
        <p:grpSpPr>
          <a:xfrm>
            <a:off x="346811" y="2170144"/>
            <a:ext cx="8998677" cy="195759"/>
            <a:chOff x="4693647" y="1023549"/>
            <a:chExt cx="4018553" cy="132388"/>
          </a:xfrm>
        </p:grpSpPr>
        <p:cxnSp>
          <p:nvCxnSpPr>
            <p:cNvPr id="1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 name="TxtBox:83/125"/>
            <p:cNvSpPr/>
            <p:nvPr/>
          </p:nvSpPr>
          <p:spPr bwMode="auto">
            <a:xfrm>
              <a:off x="5612132" y="1023549"/>
              <a:ext cx="2181600"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Cifras clave de la gestión con medios de Quito Turismo (2015)</a:t>
              </a:r>
            </a:p>
          </p:txBody>
        </p:sp>
      </p:grpSp>
      <p:sp>
        <p:nvSpPr>
          <p:cNvPr id="1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412</a:t>
            </a:fld>
            <a:endParaRPr lang="es-ES" dirty="0">
              <a:solidFill>
                <a:srgbClr val="002776"/>
              </a:solidFill>
            </a:endParaRPr>
          </a:p>
        </p:txBody>
      </p:sp>
    </p:spTree>
    <p:extLst>
      <p:ext uri="{BB962C8B-B14F-4D97-AF65-F5344CB8AC3E}">
        <p14:creationId xmlns:p14="http://schemas.microsoft.com/office/powerpoint/2010/main" val="42665831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Gestión con medios</a:t>
            </a:r>
            <a:endParaRPr lang="es-ES" sz="1400" i="1" dirty="0">
              <a:solidFill>
                <a:srgbClr val="00B0F0"/>
              </a:solidFill>
              <a:cs typeface="Arial" charset="0"/>
            </a:endParaRPr>
          </a:p>
        </p:txBody>
      </p:sp>
      <p:sp>
        <p:nvSpPr>
          <p:cNvPr id="9" name="Content Placeholder 5"/>
          <p:cNvSpPr txBox="1">
            <a:spLocks/>
          </p:cNvSpPr>
          <p:nvPr/>
        </p:nvSpPr>
        <p:spPr bwMode="auto">
          <a:xfrm>
            <a:off x="362559" y="1067907"/>
            <a:ext cx="9198953" cy="33956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Desde 2012, el </a:t>
            </a:r>
            <a:r>
              <a:rPr lang="es-ES" sz="1200" b="1" dirty="0" smtClean="0">
                <a:solidFill>
                  <a:srgbClr val="002060"/>
                </a:solidFill>
              </a:rPr>
              <a:t>número de noticias free-</a:t>
            </a:r>
            <a:r>
              <a:rPr lang="es-ES" sz="1200" b="1" dirty="0" err="1" smtClean="0">
                <a:solidFill>
                  <a:srgbClr val="002060"/>
                </a:solidFill>
              </a:rPr>
              <a:t>press</a:t>
            </a:r>
            <a:r>
              <a:rPr lang="es-ES" sz="1200" b="1" dirty="0" smtClean="0">
                <a:solidFill>
                  <a:srgbClr val="002060"/>
                </a:solidFill>
              </a:rPr>
              <a:t> en medios nacionales </a:t>
            </a:r>
            <a:r>
              <a:rPr lang="es-ES" sz="1200" dirty="0" smtClean="0">
                <a:solidFill>
                  <a:srgbClr val="002060"/>
                </a:solidFill>
              </a:rPr>
              <a:t>relacionadas con Quito Turismo </a:t>
            </a:r>
            <a:r>
              <a:rPr lang="es-ES" sz="1200" b="1" dirty="0" smtClean="0">
                <a:solidFill>
                  <a:srgbClr val="002060"/>
                </a:solidFill>
              </a:rPr>
              <a:t>se ha incrementado en un 17,5%. </a:t>
            </a:r>
            <a:r>
              <a:rPr lang="es-ES" sz="1200" dirty="0" smtClean="0">
                <a:solidFill>
                  <a:srgbClr val="002060"/>
                </a:solidFill>
              </a:rPr>
              <a:t>En 2014, el número de noticias creció de forma excepcional a causa de la participación como </a:t>
            </a:r>
            <a:r>
              <a:rPr lang="es-ES" sz="1200" b="1" dirty="0">
                <a:solidFill>
                  <a:srgbClr val="002060"/>
                </a:solidFill>
              </a:rPr>
              <a:t>Ciudad Maravilla </a:t>
            </a:r>
            <a:r>
              <a:rPr lang="es-ES" sz="1200" dirty="0">
                <a:solidFill>
                  <a:srgbClr val="002060"/>
                </a:solidFill>
              </a:rPr>
              <a:t>y como </a:t>
            </a:r>
            <a:r>
              <a:rPr lang="es-ES" sz="1200" b="1" dirty="0">
                <a:solidFill>
                  <a:srgbClr val="002060"/>
                </a:solidFill>
              </a:rPr>
              <a:t>destino líder en </a:t>
            </a:r>
            <a:r>
              <a:rPr lang="es-ES" sz="1200" b="1" dirty="0" err="1">
                <a:solidFill>
                  <a:srgbClr val="002060"/>
                </a:solidFill>
              </a:rPr>
              <a:t>World</a:t>
            </a:r>
            <a:r>
              <a:rPr lang="es-ES" sz="1200" b="1" dirty="0">
                <a:solidFill>
                  <a:srgbClr val="002060"/>
                </a:solidFill>
              </a:rPr>
              <a:t> Travel </a:t>
            </a:r>
            <a:r>
              <a:rPr lang="es-ES" sz="1200" b="1" dirty="0" err="1">
                <a:solidFill>
                  <a:srgbClr val="002060"/>
                </a:solidFill>
              </a:rPr>
              <a:t>Awards</a:t>
            </a:r>
            <a:endParaRPr lang="es-ES" sz="1200" b="1" dirty="0">
              <a:solidFill>
                <a:srgbClr val="002060"/>
              </a:solidFill>
            </a:endParaRPr>
          </a:p>
          <a:p>
            <a:pPr algn="just">
              <a:spcAft>
                <a:spcPts val="600"/>
              </a:spcAft>
            </a:pPr>
            <a:endParaRPr lang="es-ES" sz="1200" dirty="0" smtClean="0">
              <a:solidFill>
                <a:srgbClr val="002060"/>
              </a:solidFill>
            </a:endParaRPr>
          </a:p>
          <a:p>
            <a:pPr algn="just">
              <a:spcAft>
                <a:spcPts val="600"/>
              </a:spcAft>
            </a:pPr>
            <a:endParaRPr lang="es-ES" sz="1200" dirty="0" smtClean="0">
              <a:solidFill>
                <a:srgbClr val="002060"/>
              </a:solidFill>
            </a:endParaRPr>
          </a:p>
          <a:p>
            <a:pPr algn="just">
              <a:spcAft>
                <a:spcPts val="600"/>
              </a:spcAft>
            </a:pPr>
            <a:endParaRPr lang="es-ES" sz="1200" dirty="0" smtClean="0">
              <a:solidFill>
                <a:srgbClr val="002060"/>
              </a:solidFill>
            </a:endParaRPr>
          </a:p>
          <a:p>
            <a:pPr algn="just">
              <a:spcAft>
                <a:spcPts val="600"/>
              </a:spcAft>
            </a:pPr>
            <a:endParaRPr lang="es-ES" sz="1200" dirty="0">
              <a:solidFill>
                <a:srgbClr val="002060"/>
              </a:solidFill>
            </a:endParaRPr>
          </a:p>
        </p:txBody>
      </p:sp>
      <p:grpSp>
        <p:nvGrpSpPr>
          <p:cNvPr id="12" name="Group 11"/>
          <p:cNvGrpSpPr/>
          <p:nvPr/>
        </p:nvGrpSpPr>
        <p:grpSpPr>
          <a:xfrm>
            <a:off x="346811" y="1844823"/>
            <a:ext cx="8998677" cy="391517"/>
            <a:chOff x="4693647" y="957355"/>
            <a:chExt cx="4018553" cy="264775"/>
          </a:xfrm>
        </p:grpSpPr>
        <p:cxnSp>
          <p:nvCxnSpPr>
            <p:cNvPr id="1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 name="TxtBox:83/125"/>
            <p:cNvSpPr/>
            <p:nvPr/>
          </p:nvSpPr>
          <p:spPr bwMode="auto">
            <a:xfrm>
              <a:off x="5675351" y="957355"/>
              <a:ext cx="2055166" cy="264775"/>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Número de noticias publicadas (free-</a:t>
              </a:r>
              <a:r>
                <a:rPr lang="es-ES" sz="1200" b="1" dirty="0" err="1" smtClean="0">
                  <a:solidFill>
                    <a:srgbClr val="002776"/>
                  </a:solidFill>
                </a:rPr>
                <a:t>press</a:t>
              </a:r>
              <a:r>
                <a:rPr lang="es-ES" sz="1200" b="1" dirty="0" smtClean="0">
                  <a:solidFill>
                    <a:srgbClr val="002776"/>
                  </a:solidFill>
                </a:rPr>
                <a:t>) en los medios nacionales relacionadas a Quito Turismo, 2012-15</a:t>
              </a:r>
            </a:p>
          </p:txBody>
        </p:sp>
      </p:grpSp>
      <p:sp>
        <p:nvSpPr>
          <p:cNvPr id="1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a:t>
            </a:r>
            <a:endParaRPr lang="es-ES" b="0" i="1" dirty="0">
              <a:solidFill>
                <a:srgbClr val="002776"/>
              </a:solidFill>
            </a:endParaRPr>
          </a:p>
        </p:txBody>
      </p:sp>
      <p:graphicFrame>
        <p:nvGraphicFramePr>
          <p:cNvPr id="17" name="3 Marcador de contenido"/>
          <p:cNvGraphicFramePr>
            <a:graphicFrameLocks/>
          </p:cNvGraphicFramePr>
          <p:nvPr>
            <p:extLst>
              <p:ext uri="{D42A27DB-BD31-4B8C-83A1-F6EECF244321}">
                <p14:modId xmlns:p14="http://schemas.microsoft.com/office/powerpoint/2010/main" val="2127797291"/>
              </p:ext>
            </p:extLst>
          </p:nvPr>
        </p:nvGraphicFramePr>
        <p:xfrm>
          <a:off x="395535" y="2420888"/>
          <a:ext cx="8445897" cy="3672408"/>
        </p:xfrm>
        <a:graphic>
          <a:graphicData uri="http://schemas.openxmlformats.org/drawingml/2006/chart">
            <c:chart xmlns:c="http://schemas.openxmlformats.org/drawingml/2006/chart" xmlns:r="http://schemas.openxmlformats.org/officeDocument/2006/relationships" r:id="rId3"/>
          </a:graphicData>
        </a:graphic>
      </p:graphicFrame>
      <p:sp>
        <p:nvSpPr>
          <p:cNvPr id="18" name="Freeform 17"/>
          <p:cNvSpPr/>
          <p:nvPr/>
        </p:nvSpPr>
        <p:spPr>
          <a:xfrm rot="21285408">
            <a:off x="1890854" y="3575426"/>
            <a:ext cx="6174862" cy="349915"/>
          </a:xfrm>
          <a:custGeom>
            <a:avLst/>
            <a:gdLst>
              <a:gd name="connsiteX0" fmla="*/ 0 w 1358900"/>
              <a:gd name="connsiteY0" fmla="*/ 477425 h 477425"/>
              <a:gd name="connsiteX1" fmla="*/ 457200 w 1358900"/>
              <a:gd name="connsiteY1" fmla="*/ 32925 h 477425"/>
              <a:gd name="connsiteX2" fmla="*/ 1358900 w 1358900"/>
              <a:gd name="connsiteY2" fmla="*/ 32925 h 477425"/>
              <a:gd name="connsiteX3" fmla="*/ 1358900 w 1358900"/>
              <a:gd name="connsiteY3" fmla="*/ 32925 h 477425"/>
              <a:gd name="connsiteX4" fmla="*/ 1358900 w 1358900"/>
              <a:gd name="connsiteY4" fmla="*/ 32925 h 477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900" h="477425">
                <a:moveTo>
                  <a:pt x="0" y="477425"/>
                </a:moveTo>
                <a:cubicBezTo>
                  <a:pt x="115358" y="292216"/>
                  <a:pt x="230717" y="107008"/>
                  <a:pt x="457200" y="32925"/>
                </a:cubicBezTo>
                <a:cubicBezTo>
                  <a:pt x="683683" y="-41158"/>
                  <a:pt x="1358900" y="32925"/>
                  <a:pt x="1358900" y="32925"/>
                </a:cubicBezTo>
                <a:lnTo>
                  <a:pt x="1358900" y="32925"/>
                </a:lnTo>
                <a:lnTo>
                  <a:pt x="1358900" y="32925"/>
                </a:lnTo>
              </a:path>
            </a:pathLst>
          </a:custGeom>
          <a:noFill/>
          <a:ln w="3175">
            <a:solidFill>
              <a:schemeClr val="accent2"/>
            </a:solidFill>
            <a:prstDash val="dash"/>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400" fontAlgn="base">
              <a:spcBef>
                <a:spcPct val="0"/>
              </a:spcBef>
              <a:spcAft>
                <a:spcPct val="0"/>
              </a:spcAft>
            </a:pPr>
            <a:endParaRPr lang="es-ES" sz="2400" dirty="0">
              <a:solidFill>
                <a:srgbClr val="FFFFFF"/>
              </a:solidFill>
            </a:endParaRPr>
          </a:p>
        </p:txBody>
      </p:sp>
      <p:sp>
        <p:nvSpPr>
          <p:cNvPr id="19" name="TextBox 18"/>
          <p:cNvSpPr txBox="1"/>
          <p:nvPr/>
        </p:nvSpPr>
        <p:spPr>
          <a:xfrm>
            <a:off x="2667381" y="3294018"/>
            <a:ext cx="2285619" cy="276944"/>
          </a:xfrm>
          <a:prstGeom prst="rect">
            <a:avLst/>
          </a:prstGeom>
          <a:noFill/>
          <a:ln>
            <a:noFill/>
          </a:ln>
        </p:spPr>
        <p:txBody>
          <a:bodyPr wrap="square" lIns="35977" tIns="45693" rIns="35977" bIns="45693" rtlCol="0">
            <a:spAutoFit/>
          </a:bodyPr>
          <a:lstStyle/>
          <a:p>
            <a:pPr defTabSz="914400" fontAlgn="base">
              <a:spcBef>
                <a:spcPct val="0"/>
              </a:spcBef>
              <a:spcAft>
                <a:spcPct val="0"/>
              </a:spcAft>
            </a:pPr>
            <a:r>
              <a:rPr lang="es-ES" sz="1200" b="1" i="1" dirty="0" smtClean="0">
                <a:solidFill>
                  <a:srgbClr val="92D400"/>
                </a:solidFill>
                <a:cs typeface="Arial" pitchFamily="34" charset="0"/>
              </a:rPr>
              <a:t>TACC 2012-15: +17,5%</a:t>
            </a:r>
            <a:endParaRPr lang="es-ES" sz="1200" b="1" i="1" dirty="0">
              <a:solidFill>
                <a:srgbClr val="92D400"/>
              </a:solidFill>
              <a:cs typeface="Arial" pitchFamily="34" charset="0"/>
            </a:endParaRPr>
          </a:p>
        </p:txBody>
      </p:sp>
      <p:sp>
        <p:nvSpPr>
          <p:cNvPr id="16" name="Rectangle 15"/>
          <p:cNvSpPr/>
          <p:nvPr/>
        </p:nvSpPr>
        <p:spPr>
          <a:xfrm>
            <a:off x="6572374" y="2280601"/>
            <a:ext cx="2351214" cy="717531"/>
          </a:xfrm>
          <a:prstGeom prst="rect">
            <a:avLst/>
          </a:prstGeom>
          <a:solidFill>
            <a:schemeClr val="bg1"/>
          </a:solidFill>
          <a:ln>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dirty="0" smtClean="0">
                <a:solidFill>
                  <a:srgbClr val="92D400"/>
                </a:solidFill>
              </a:rPr>
              <a:t>Participación como </a:t>
            </a:r>
            <a:r>
              <a:rPr lang="es-ES" sz="1200" b="1" dirty="0" smtClean="0">
                <a:solidFill>
                  <a:srgbClr val="92D400"/>
                </a:solidFill>
              </a:rPr>
              <a:t>Ciudad Maravilla </a:t>
            </a:r>
            <a:r>
              <a:rPr lang="es-ES" sz="1200" dirty="0" smtClean="0">
                <a:solidFill>
                  <a:srgbClr val="92D400"/>
                </a:solidFill>
              </a:rPr>
              <a:t>y como </a:t>
            </a:r>
            <a:r>
              <a:rPr lang="es-ES" sz="1200" b="1" dirty="0" smtClean="0">
                <a:solidFill>
                  <a:srgbClr val="92D400"/>
                </a:solidFill>
              </a:rPr>
              <a:t>destino líder en </a:t>
            </a:r>
            <a:r>
              <a:rPr lang="es-ES" sz="1200" b="1" dirty="0" err="1">
                <a:solidFill>
                  <a:srgbClr val="92D400"/>
                </a:solidFill>
              </a:rPr>
              <a:t>W</a:t>
            </a:r>
            <a:r>
              <a:rPr lang="es-ES" sz="1200" b="1" dirty="0" err="1" smtClean="0">
                <a:solidFill>
                  <a:srgbClr val="92D400"/>
                </a:solidFill>
              </a:rPr>
              <a:t>orld</a:t>
            </a:r>
            <a:r>
              <a:rPr lang="es-ES" sz="1200" b="1" dirty="0" smtClean="0">
                <a:solidFill>
                  <a:srgbClr val="92D400"/>
                </a:solidFill>
              </a:rPr>
              <a:t> Travel </a:t>
            </a:r>
            <a:r>
              <a:rPr lang="es-ES" sz="1200" b="1" dirty="0" err="1" smtClean="0">
                <a:solidFill>
                  <a:srgbClr val="92D400"/>
                </a:solidFill>
              </a:rPr>
              <a:t>Awards</a:t>
            </a:r>
            <a:endParaRPr lang="es-ES" sz="1200" b="1" dirty="0" smtClean="0">
              <a:solidFill>
                <a:srgbClr val="92D400"/>
              </a:solidFill>
            </a:endParaRPr>
          </a:p>
        </p:txBody>
      </p:sp>
      <p:sp>
        <p:nvSpPr>
          <p:cNvPr id="5" name="Bent-Up Arrow 4"/>
          <p:cNvSpPr/>
          <p:nvPr/>
        </p:nvSpPr>
        <p:spPr>
          <a:xfrm flipH="1" flipV="1">
            <a:off x="5817095" y="2532225"/>
            <a:ext cx="673122" cy="362391"/>
          </a:xfrm>
          <a:prstGeom prst="bentUp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413</a:t>
            </a:fld>
            <a:endParaRPr lang="es-ES" dirty="0">
              <a:solidFill>
                <a:srgbClr val="002776"/>
              </a:solidFill>
            </a:endParaRPr>
          </a:p>
        </p:txBody>
      </p:sp>
    </p:spTree>
    <p:extLst>
      <p:ext uri="{BB962C8B-B14F-4D97-AF65-F5344CB8AC3E}">
        <p14:creationId xmlns:p14="http://schemas.microsoft.com/office/powerpoint/2010/main" val="352698828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Administración página web y datos clave</a:t>
            </a:r>
            <a:endParaRPr lang="es-ES" sz="1400" i="1" dirty="0">
              <a:solidFill>
                <a:srgbClr val="00B0F0"/>
              </a:solidFill>
              <a:cs typeface="Arial" charset="0"/>
            </a:endParaRPr>
          </a:p>
        </p:txBody>
      </p:sp>
      <p:sp>
        <p:nvSpPr>
          <p:cNvPr id="9" name="Content Placeholder 5"/>
          <p:cNvSpPr txBox="1">
            <a:spLocks/>
          </p:cNvSpPr>
          <p:nvPr/>
        </p:nvSpPr>
        <p:spPr bwMode="auto">
          <a:xfrm>
            <a:off x="362559" y="1067907"/>
            <a:ext cx="9198953" cy="189833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sz="1200" dirty="0">
                <a:solidFill>
                  <a:srgbClr val="002060"/>
                </a:solidFill>
              </a:rPr>
              <a:t>La web promocional quito.com.ec formato </a:t>
            </a:r>
            <a:r>
              <a:rPr lang="es-ES" sz="1200" dirty="0" err="1">
                <a:solidFill>
                  <a:srgbClr val="002060"/>
                </a:solidFill>
              </a:rPr>
              <a:t>responsive</a:t>
            </a:r>
            <a:r>
              <a:rPr lang="es-ES" sz="1200" dirty="0">
                <a:solidFill>
                  <a:srgbClr val="002060"/>
                </a:solidFill>
              </a:rPr>
              <a:t> (2014) se adapta a cualquier dispositivo donde es abierta (ordenador, tableta, teléfono celular), atiende e informa sobre el destino Quito a potenciales viajeros, quiteños e industria local con </a:t>
            </a:r>
            <a:r>
              <a:rPr lang="es-ES" sz="1200" dirty="0" smtClean="0">
                <a:solidFill>
                  <a:srgbClr val="002060"/>
                </a:solidFill>
              </a:rPr>
              <a:t>una </a:t>
            </a:r>
            <a:r>
              <a:rPr lang="es-ES" sz="1200" b="1" dirty="0" smtClean="0">
                <a:solidFill>
                  <a:srgbClr val="002060"/>
                </a:solidFill>
              </a:rPr>
              <a:t>promedio de 74.100 </a:t>
            </a:r>
            <a:r>
              <a:rPr lang="es-ES" sz="1200" b="1" dirty="0">
                <a:solidFill>
                  <a:srgbClr val="002060"/>
                </a:solidFill>
              </a:rPr>
              <a:t>visitas mensuales </a:t>
            </a:r>
            <a:r>
              <a:rPr lang="es-ES" sz="1200" dirty="0">
                <a:solidFill>
                  <a:srgbClr val="002060"/>
                </a:solidFill>
              </a:rPr>
              <a:t>que utilizan la herramienta aproximadamente </a:t>
            </a:r>
            <a:r>
              <a:rPr lang="es-ES" sz="1200" dirty="0" smtClean="0">
                <a:solidFill>
                  <a:srgbClr val="002060"/>
                </a:solidFill>
              </a:rPr>
              <a:t>por </a:t>
            </a:r>
            <a:r>
              <a:rPr lang="es-ES" sz="1200" b="1" dirty="0" smtClean="0">
                <a:solidFill>
                  <a:srgbClr val="002060"/>
                </a:solidFill>
              </a:rPr>
              <a:t>2 minutos y 10 segundos </a:t>
            </a:r>
            <a:r>
              <a:rPr lang="es-ES" sz="1200" dirty="0" smtClean="0">
                <a:solidFill>
                  <a:srgbClr val="002060"/>
                </a:solidFill>
              </a:rPr>
              <a:t>cada vez, </a:t>
            </a:r>
            <a:r>
              <a:rPr lang="es-ES" sz="1200" dirty="0">
                <a:solidFill>
                  <a:srgbClr val="002060"/>
                </a:solidFill>
              </a:rPr>
              <a:t>un tiempo referencial </a:t>
            </a:r>
            <a:r>
              <a:rPr lang="es-ES" sz="1200" dirty="0" smtClean="0">
                <a:solidFill>
                  <a:srgbClr val="002060"/>
                </a:solidFill>
              </a:rPr>
              <a:t>positivo</a:t>
            </a:r>
            <a:endParaRPr lang="es-ES" sz="1200" dirty="0">
              <a:solidFill>
                <a:srgbClr val="002060"/>
              </a:solidFill>
            </a:endParaRPr>
          </a:p>
          <a:p>
            <a:pPr marL="171450" indent="-171450" algn="just">
              <a:spcAft>
                <a:spcPts val="600"/>
              </a:spcAft>
              <a:buFont typeface="Arial" panose="020B0604020202020204" pitchFamily="34" charset="0"/>
              <a:buChar char="•"/>
            </a:pPr>
            <a:r>
              <a:rPr lang="es-ES" sz="1200" dirty="0">
                <a:solidFill>
                  <a:srgbClr val="002060"/>
                </a:solidFill>
              </a:rPr>
              <a:t>En este año nació el </a:t>
            </a:r>
            <a:r>
              <a:rPr lang="es-ES" sz="1200" b="1" dirty="0">
                <a:solidFill>
                  <a:srgbClr val="002060"/>
                </a:solidFill>
              </a:rPr>
              <a:t>Blog Experimenta Quito </a:t>
            </a:r>
            <a:r>
              <a:rPr lang="es-ES" sz="1200" dirty="0">
                <a:solidFill>
                  <a:srgbClr val="002060"/>
                </a:solidFill>
              </a:rPr>
              <a:t>para contar historias alternativas de la ciudad con un enfoque turístico sobre el qué hacer o qué visitar. </a:t>
            </a:r>
            <a:r>
              <a:rPr lang="es-ES" sz="1200" b="1" dirty="0">
                <a:solidFill>
                  <a:srgbClr val="002060"/>
                </a:solidFill>
              </a:rPr>
              <a:t>Se han posteado 20 historias</a:t>
            </a:r>
            <a:r>
              <a:rPr lang="es-ES" sz="1200" dirty="0">
                <a:solidFill>
                  <a:srgbClr val="002060"/>
                </a:solidFill>
              </a:rPr>
              <a:t>, aproximadamente dos por mes que han permitido dar vida al </a:t>
            </a:r>
            <a:r>
              <a:rPr lang="es-ES" sz="1200" dirty="0" err="1" smtClean="0">
                <a:solidFill>
                  <a:srgbClr val="002060"/>
                </a:solidFill>
              </a:rPr>
              <a:t>storytelling</a:t>
            </a:r>
            <a:endParaRPr lang="es-ES" sz="1200" dirty="0">
              <a:solidFill>
                <a:srgbClr val="002060"/>
              </a:solidFill>
            </a:endParaRPr>
          </a:p>
          <a:p>
            <a:pPr marL="171450" indent="-171450" algn="just">
              <a:spcAft>
                <a:spcPts val="600"/>
              </a:spcAft>
              <a:buFont typeface="Arial" panose="020B0604020202020204" pitchFamily="34" charset="0"/>
              <a:buChar char="•"/>
            </a:pPr>
            <a:r>
              <a:rPr lang="es-ES" sz="1200" dirty="0">
                <a:solidFill>
                  <a:srgbClr val="002060"/>
                </a:solidFill>
              </a:rPr>
              <a:t>En agenda coyuntural relevante se han montado </a:t>
            </a:r>
            <a:r>
              <a:rPr lang="es-ES" sz="1200" b="1" dirty="0" err="1">
                <a:solidFill>
                  <a:srgbClr val="002060"/>
                </a:solidFill>
              </a:rPr>
              <a:t>micrositios</a:t>
            </a:r>
            <a:r>
              <a:rPr lang="es-ES" sz="1200" b="1" dirty="0">
                <a:solidFill>
                  <a:srgbClr val="002060"/>
                </a:solidFill>
              </a:rPr>
              <a:t> temáticos</a:t>
            </a:r>
            <a:r>
              <a:rPr lang="es-ES" sz="1200" dirty="0">
                <a:solidFill>
                  <a:srgbClr val="002060"/>
                </a:solidFill>
              </a:rPr>
              <a:t>: Semana Santa, Fiestas de Quito, Papa Francisco en </a:t>
            </a:r>
            <a:r>
              <a:rPr lang="es-ES" sz="1200" dirty="0" smtClean="0">
                <a:solidFill>
                  <a:srgbClr val="002060"/>
                </a:solidFill>
              </a:rPr>
              <a:t>Quito</a:t>
            </a:r>
            <a:endParaRPr lang="es-ES" sz="1200" dirty="0">
              <a:solidFill>
                <a:srgbClr val="002060"/>
              </a:solidFill>
            </a:endParaRPr>
          </a:p>
          <a:p>
            <a:pPr marL="171450" indent="-171450" algn="just">
              <a:spcAft>
                <a:spcPts val="600"/>
              </a:spcAft>
              <a:buFont typeface="Arial" panose="020B0604020202020204" pitchFamily="34" charset="0"/>
              <a:buChar char="•"/>
            </a:pPr>
            <a:r>
              <a:rPr lang="es-ES" sz="1200" dirty="0">
                <a:solidFill>
                  <a:srgbClr val="002060"/>
                </a:solidFill>
              </a:rPr>
              <a:t>La </a:t>
            </a:r>
            <a:r>
              <a:rPr lang="es-ES" sz="1200" b="1" dirty="0">
                <a:solidFill>
                  <a:srgbClr val="002060"/>
                </a:solidFill>
              </a:rPr>
              <a:t>web de la Feria Texturas Colores y Sabores 2015 </a:t>
            </a:r>
            <a:r>
              <a:rPr lang="es-ES" sz="1200" dirty="0">
                <a:solidFill>
                  <a:srgbClr val="002060"/>
                </a:solidFill>
              </a:rPr>
              <a:t>también fue administrada y actualizada desde esta área a pesar que la feria, desde esta año, es un evento desarrollado por </a:t>
            </a:r>
            <a:r>
              <a:rPr lang="es-ES" sz="1200" dirty="0" smtClean="0">
                <a:solidFill>
                  <a:srgbClr val="002060"/>
                </a:solidFill>
              </a:rPr>
              <a:t>CONQUITO</a:t>
            </a:r>
            <a:endParaRPr lang="es-ES" sz="1200" dirty="0">
              <a:solidFill>
                <a:srgbClr val="002060"/>
              </a:solidFill>
            </a:endParaRPr>
          </a:p>
        </p:txBody>
      </p:sp>
      <p:sp>
        <p:nvSpPr>
          <p:cNvPr id="1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a:t>
            </a:r>
            <a:endParaRPr lang="es-ES" b="0" i="1" dirty="0">
              <a:solidFill>
                <a:srgbClr val="002776"/>
              </a:solidFill>
            </a:endParaRPr>
          </a:p>
        </p:txBody>
      </p:sp>
      <p:grpSp>
        <p:nvGrpSpPr>
          <p:cNvPr id="12" name="Group 11"/>
          <p:cNvGrpSpPr/>
          <p:nvPr/>
        </p:nvGrpSpPr>
        <p:grpSpPr>
          <a:xfrm>
            <a:off x="418819" y="3231919"/>
            <a:ext cx="8998677" cy="195759"/>
            <a:chOff x="4693647" y="1023548"/>
            <a:chExt cx="4018553" cy="132388"/>
          </a:xfrm>
        </p:grpSpPr>
        <p:cxnSp>
          <p:nvCxnSpPr>
            <p:cNvPr id="1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 name="TxtBox:83/125"/>
            <p:cNvSpPr/>
            <p:nvPr/>
          </p:nvSpPr>
          <p:spPr bwMode="auto">
            <a:xfrm>
              <a:off x="5579080" y="1023548"/>
              <a:ext cx="2247704"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Visitas a la web de Quito Turismo (núm. Sesiones), por país (2015)</a:t>
              </a:r>
            </a:p>
          </p:txBody>
        </p:sp>
      </p:grpSp>
      <p:graphicFrame>
        <p:nvGraphicFramePr>
          <p:cNvPr id="15" name="Chart 14"/>
          <p:cNvGraphicFramePr/>
          <p:nvPr>
            <p:extLst/>
          </p:nvPr>
        </p:nvGraphicFramePr>
        <p:xfrm>
          <a:off x="-863326" y="3750234"/>
          <a:ext cx="5196962" cy="25080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Chart 17"/>
          <p:cNvGraphicFramePr/>
          <p:nvPr>
            <p:extLst/>
          </p:nvPr>
        </p:nvGraphicFramePr>
        <p:xfrm>
          <a:off x="3944888" y="3724780"/>
          <a:ext cx="5616624" cy="2901445"/>
        </p:xfrm>
        <a:graphic>
          <a:graphicData uri="http://schemas.openxmlformats.org/drawingml/2006/chart">
            <c:chart xmlns:c="http://schemas.openxmlformats.org/drawingml/2006/chart" xmlns:r="http://schemas.openxmlformats.org/officeDocument/2006/relationships" r:id="rId4"/>
          </a:graphicData>
        </a:graphic>
      </p:graphicFrame>
      <p:sp>
        <p:nvSpPr>
          <p:cNvPr id="19" name="TxtBox:83/125"/>
          <p:cNvSpPr/>
          <p:nvPr/>
        </p:nvSpPr>
        <p:spPr bwMode="auto">
          <a:xfrm>
            <a:off x="439323" y="3646553"/>
            <a:ext cx="3184674" cy="18190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u="sng" dirty="0" smtClean="0">
                <a:solidFill>
                  <a:srgbClr val="002776"/>
                </a:solidFill>
              </a:rPr>
              <a:t>Mercado internacional vs nacional</a:t>
            </a:r>
          </a:p>
        </p:txBody>
      </p:sp>
      <p:sp>
        <p:nvSpPr>
          <p:cNvPr id="20" name="TxtBox:83/125"/>
          <p:cNvSpPr/>
          <p:nvPr/>
        </p:nvSpPr>
        <p:spPr bwMode="auto">
          <a:xfrm>
            <a:off x="5248483" y="3646553"/>
            <a:ext cx="3184674" cy="18190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u="sng" dirty="0" smtClean="0">
                <a:solidFill>
                  <a:srgbClr val="002776"/>
                </a:solidFill>
              </a:rPr>
              <a:t>Foco en el mercado internacional</a:t>
            </a:r>
          </a:p>
        </p:txBody>
      </p:sp>
      <p:cxnSp>
        <p:nvCxnSpPr>
          <p:cNvPr id="22" name="Straight Connector 21"/>
          <p:cNvCxnSpPr/>
          <p:nvPr/>
        </p:nvCxnSpPr>
        <p:spPr>
          <a:xfrm flipV="1">
            <a:off x="2792760" y="3750234"/>
            <a:ext cx="1296144" cy="686878"/>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2792760" y="5347717"/>
            <a:ext cx="1152128" cy="715057"/>
          </a:xfrm>
          <a:prstGeom prst="line">
            <a:avLst/>
          </a:prstGeom>
          <a:ln>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414</a:t>
            </a:fld>
            <a:endParaRPr lang="es-ES" dirty="0">
              <a:solidFill>
                <a:srgbClr val="002776"/>
              </a:solidFill>
            </a:endParaRPr>
          </a:p>
        </p:txBody>
      </p:sp>
    </p:spTree>
    <p:extLst>
      <p:ext uri="{BB962C8B-B14F-4D97-AF65-F5344CB8AC3E}">
        <p14:creationId xmlns:p14="http://schemas.microsoft.com/office/powerpoint/2010/main" val="40175035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Analítica web</a:t>
            </a:r>
            <a:endParaRPr lang="es-ES" sz="1400" i="1" dirty="0">
              <a:solidFill>
                <a:srgbClr val="00B0F0"/>
              </a:solidFill>
              <a:cs typeface="Arial" charset="0"/>
            </a:endParaRPr>
          </a:p>
        </p:txBody>
      </p:sp>
      <p:graphicFrame>
        <p:nvGraphicFramePr>
          <p:cNvPr id="7" name="Marcador de contenido 3"/>
          <p:cNvGraphicFramePr>
            <a:graphicFrameLocks noGrp="1"/>
          </p:cNvGraphicFramePr>
          <p:nvPr>
            <p:ph idx="1"/>
            <p:extLst/>
          </p:nvPr>
        </p:nvGraphicFramePr>
        <p:xfrm>
          <a:off x="362559" y="1576175"/>
          <a:ext cx="9198954" cy="4661136"/>
        </p:xfrm>
        <a:graphic>
          <a:graphicData uri="http://schemas.openxmlformats.org/drawingml/2006/table">
            <a:tbl>
              <a:tblPr firstRow="1" firstCol="1" bandRow="1">
                <a:tableStyleId>{5C22544A-7EE6-4342-B048-85BDC9FD1C3A}</a:tableStyleId>
              </a:tblPr>
              <a:tblGrid>
                <a:gridCol w="825897"/>
                <a:gridCol w="1196151"/>
                <a:gridCol w="1196151"/>
                <a:gridCol w="1196151"/>
                <a:gridCol w="1196151"/>
                <a:gridCol w="1196151"/>
                <a:gridCol w="1196151"/>
                <a:gridCol w="1196151"/>
              </a:tblGrid>
              <a:tr h="494508">
                <a:tc>
                  <a:txBody>
                    <a:bodyPr/>
                    <a:lstStyle/>
                    <a:p>
                      <a:pPr>
                        <a:lnSpc>
                          <a:spcPct val="107000"/>
                        </a:lnSpc>
                      </a:pPr>
                      <a:endParaRPr lang="es-ES" sz="1100" dirty="0">
                        <a:effectLst/>
                        <a:latin typeface="Calibri" panose="020F0502020204030204" pitchFamily="34" charset="0"/>
                      </a:endParaRPr>
                    </a:p>
                  </a:txBody>
                  <a:tcPr marL="44450" marR="44450" marT="0" marB="0" anchor="ctr">
                    <a:noFill/>
                  </a:tcPr>
                </a:tc>
                <a:tc>
                  <a:txBody>
                    <a:bodyPr/>
                    <a:lstStyle/>
                    <a:p>
                      <a:pPr algn="ctr">
                        <a:lnSpc>
                          <a:spcPct val="107000"/>
                        </a:lnSpc>
                        <a:spcAft>
                          <a:spcPts val="0"/>
                        </a:spcAft>
                      </a:pPr>
                      <a:r>
                        <a:rPr lang="es-ES" sz="1100" dirty="0" smtClean="0">
                          <a:effectLst/>
                        </a:rPr>
                        <a:t>Sesiones</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solidFill>
                      <a:schemeClr val="accent3"/>
                    </a:solidFill>
                  </a:tcPr>
                </a:tc>
                <a:tc>
                  <a:txBody>
                    <a:bodyPr/>
                    <a:lstStyle/>
                    <a:p>
                      <a:pPr algn="ctr">
                        <a:lnSpc>
                          <a:spcPct val="107000"/>
                        </a:lnSpc>
                        <a:spcAft>
                          <a:spcPts val="0"/>
                        </a:spcAft>
                      </a:pPr>
                      <a:r>
                        <a:rPr lang="es-ES" sz="1100" dirty="0" smtClean="0">
                          <a:effectLst/>
                        </a:rPr>
                        <a:t>Usuarios</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solidFill>
                      <a:schemeClr val="accent3"/>
                    </a:solidFill>
                  </a:tcPr>
                </a:tc>
                <a:tc>
                  <a:txBody>
                    <a:bodyPr/>
                    <a:lstStyle/>
                    <a:p>
                      <a:pPr algn="ctr">
                        <a:lnSpc>
                          <a:spcPct val="107000"/>
                        </a:lnSpc>
                        <a:spcAft>
                          <a:spcPts val="0"/>
                        </a:spcAft>
                      </a:pPr>
                      <a:r>
                        <a:rPr lang="es-ES" sz="1100" dirty="0" smtClean="0">
                          <a:effectLst/>
                        </a:rPr>
                        <a:t>Páginas Vistas</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solidFill>
                      <a:schemeClr val="accent3"/>
                    </a:solidFill>
                  </a:tcPr>
                </a:tc>
                <a:tc>
                  <a:txBody>
                    <a:bodyPr/>
                    <a:lstStyle/>
                    <a:p>
                      <a:pPr algn="ctr">
                        <a:lnSpc>
                          <a:spcPct val="107000"/>
                        </a:lnSpc>
                        <a:spcAft>
                          <a:spcPts val="0"/>
                        </a:spcAft>
                      </a:pPr>
                      <a:r>
                        <a:rPr lang="es-ES" sz="1100" dirty="0" smtClean="0">
                          <a:effectLst/>
                        </a:rPr>
                        <a:t>Páginas por Sesión</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solidFill>
                      <a:schemeClr val="accent3"/>
                    </a:solidFill>
                  </a:tcPr>
                </a:tc>
                <a:tc>
                  <a:txBody>
                    <a:bodyPr/>
                    <a:lstStyle/>
                    <a:p>
                      <a:pPr algn="ctr">
                        <a:lnSpc>
                          <a:spcPct val="107000"/>
                        </a:lnSpc>
                        <a:spcAft>
                          <a:spcPts val="0"/>
                        </a:spcAft>
                      </a:pPr>
                      <a:r>
                        <a:rPr lang="es-ES" sz="1100" dirty="0" smtClean="0">
                          <a:effectLst/>
                        </a:rPr>
                        <a:t>Duración media sesión</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solidFill>
                      <a:schemeClr val="accent3"/>
                    </a:solidFill>
                  </a:tcPr>
                </a:tc>
                <a:tc>
                  <a:txBody>
                    <a:bodyPr/>
                    <a:lstStyle/>
                    <a:p>
                      <a:pPr algn="ctr">
                        <a:lnSpc>
                          <a:spcPct val="107000"/>
                        </a:lnSpc>
                        <a:spcAft>
                          <a:spcPts val="0"/>
                        </a:spcAft>
                      </a:pPr>
                      <a:r>
                        <a:rPr lang="es-ES" sz="1100" dirty="0" smtClean="0">
                          <a:effectLst/>
                        </a:rPr>
                        <a:t>% Rebote</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solidFill>
                      <a:schemeClr val="accent3"/>
                    </a:solidFill>
                  </a:tcPr>
                </a:tc>
                <a:tc>
                  <a:txBody>
                    <a:bodyPr/>
                    <a:lstStyle/>
                    <a:p>
                      <a:pPr algn="ctr">
                        <a:lnSpc>
                          <a:spcPct val="107000"/>
                        </a:lnSpc>
                        <a:spcAft>
                          <a:spcPts val="0"/>
                        </a:spcAft>
                      </a:pPr>
                      <a:r>
                        <a:rPr lang="es-ES" sz="1100" dirty="0" smtClean="0">
                          <a:effectLst/>
                        </a:rPr>
                        <a:t>% Nuevas Sesiones</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solidFill>
                      <a:schemeClr val="accent3"/>
                    </a:solidFill>
                  </a:tcPr>
                </a:tc>
              </a:tr>
              <a:tr h="306010">
                <a:tc>
                  <a:txBody>
                    <a:bodyPr/>
                    <a:lstStyle/>
                    <a:p>
                      <a:pPr marL="0" indent="0" algn="l">
                        <a:lnSpc>
                          <a:spcPct val="107000"/>
                        </a:lnSpc>
                        <a:spcAft>
                          <a:spcPts val="0"/>
                        </a:spcAft>
                      </a:pPr>
                      <a:r>
                        <a:rPr lang="es-ES" sz="1000" dirty="0" smtClean="0">
                          <a:solidFill>
                            <a:srgbClr val="002060"/>
                          </a:solidFill>
                          <a:effectLst/>
                        </a:rPr>
                        <a:t>Enero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83.476</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65.675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413.670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4,96</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00:02:47</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6,29 </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72,74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r>
              <a:tr h="306010">
                <a:tc>
                  <a:txBody>
                    <a:bodyPr/>
                    <a:lstStyle/>
                    <a:p>
                      <a:pPr marL="0" indent="0" algn="l">
                        <a:lnSpc>
                          <a:spcPct val="107000"/>
                        </a:lnSpc>
                        <a:spcAft>
                          <a:spcPts val="0"/>
                        </a:spcAft>
                      </a:pPr>
                      <a:r>
                        <a:rPr lang="es-ES" sz="1000" dirty="0" smtClean="0">
                          <a:solidFill>
                            <a:srgbClr val="002060"/>
                          </a:solidFill>
                          <a:effectLst/>
                        </a:rPr>
                        <a:t>Febrero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88.170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58.601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319.876</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3,63</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00:02:16</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19,94 </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59,87</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r>
              <a:tr h="306010">
                <a:tc>
                  <a:txBody>
                    <a:bodyPr/>
                    <a:lstStyle/>
                    <a:p>
                      <a:pPr marL="0" indent="0" algn="l">
                        <a:lnSpc>
                          <a:spcPct val="107000"/>
                        </a:lnSpc>
                        <a:spcAft>
                          <a:spcPts val="0"/>
                        </a:spcAft>
                      </a:pPr>
                      <a:r>
                        <a:rPr lang="es-ES" sz="1000" dirty="0" smtClean="0">
                          <a:solidFill>
                            <a:srgbClr val="002060"/>
                          </a:solidFill>
                          <a:effectLst/>
                        </a:rPr>
                        <a:t>Marzo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85.465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52.704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300.953</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3,52</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00:02:00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16,27 </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54,5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r>
              <a:tr h="306010">
                <a:tc>
                  <a:txBody>
                    <a:bodyPr/>
                    <a:lstStyle/>
                    <a:p>
                      <a:pPr marL="0" indent="0" algn="l">
                        <a:lnSpc>
                          <a:spcPct val="107000"/>
                        </a:lnSpc>
                        <a:spcAft>
                          <a:spcPts val="0"/>
                        </a:spcAft>
                      </a:pPr>
                      <a:r>
                        <a:rPr lang="es-ES" sz="1000" dirty="0" smtClean="0">
                          <a:solidFill>
                            <a:srgbClr val="002060"/>
                          </a:solidFill>
                          <a:effectLst/>
                        </a:rPr>
                        <a:t>Abril</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74.952</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43.750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282.709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3,77</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00:02:14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14,82</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53,23</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r>
              <a:tr h="306010">
                <a:tc>
                  <a:txBody>
                    <a:bodyPr/>
                    <a:lstStyle/>
                    <a:p>
                      <a:pPr marL="0" indent="0" algn="l">
                        <a:lnSpc>
                          <a:spcPct val="107000"/>
                        </a:lnSpc>
                        <a:spcAft>
                          <a:spcPts val="0"/>
                        </a:spcAft>
                      </a:pPr>
                      <a:r>
                        <a:rPr lang="es-ES" sz="1000" dirty="0" smtClean="0">
                          <a:solidFill>
                            <a:srgbClr val="002060"/>
                          </a:solidFill>
                          <a:effectLst/>
                        </a:rPr>
                        <a:t>Mayo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95.844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59.450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327.105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3,41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00:01:51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14,08</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58,54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r>
              <a:tr h="306010">
                <a:tc>
                  <a:txBody>
                    <a:bodyPr/>
                    <a:lstStyle/>
                    <a:p>
                      <a:pPr marL="0" indent="0" algn="l">
                        <a:lnSpc>
                          <a:spcPct val="107000"/>
                        </a:lnSpc>
                        <a:spcAft>
                          <a:spcPts val="0"/>
                        </a:spcAft>
                      </a:pPr>
                      <a:r>
                        <a:rPr lang="es-ES" sz="1000" dirty="0" smtClean="0">
                          <a:solidFill>
                            <a:srgbClr val="002060"/>
                          </a:solidFill>
                          <a:effectLst/>
                        </a:rPr>
                        <a:t>Junio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52.852</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41.983</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245.329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4,64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00:02:34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9,24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73,28</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r>
              <a:tr h="306010">
                <a:tc>
                  <a:txBody>
                    <a:bodyPr/>
                    <a:lstStyle/>
                    <a:p>
                      <a:pPr marL="0" indent="0" algn="l">
                        <a:lnSpc>
                          <a:spcPct val="107000"/>
                        </a:lnSpc>
                        <a:spcAft>
                          <a:spcPts val="0"/>
                        </a:spcAft>
                      </a:pPr>
                      <a:r>
                        <a:rPr lang="es-ES" sz="1000" dirty="0" smtClean="0">
                          <a:solidFill>
                            <a:srgbClr val="002060"/>
                          </a:solidFill>
                          <a:effectLst/>
                        </a:rPr>
                        <a:t>Julio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84.245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68.324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361.385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4,29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00:02:21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9,64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77,27</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r>
              <a:tr h="306010">
                <a:tc>
                  <a:txBody>
                    <a:bodyPr/>
                    <a:lstStyle/>
                    <a:p>
                      <a:pPr marL="0" indent="0" algn="l">
                        <a:lnSpc>
                          <a:spcPct val="107000"/>
                        </a:lnSpc>
                        <a:spcAft>
                          <a:spcPts val="0"/>
                        </a:spcAft>
                      </a:pPr>
                      <a:r>
                        <a:rPr lang="es-ES" sz="1000" dirty="0" smtClean="0">
                          <a:solidFill>
                            <a:srgbClr val="002060"/>
                          </a:solidFill>
                          <a:effectLst/>
                        </a:rPr>
                        <a:t>Agosto</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78.659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62.133</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390.376</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4,96</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00:02:31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7,8</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74,65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r>
              <a:tr h="306010">
                <a:tc>
                  <a:txBody>
                    <a:bodyPr/>
                    <a:lstStyle/>
                    <a:p>
                      <a:pPr marL="0" indent="0" algn="l">
                        <a:lnSpc>
                          <a:spcPct val="107000"/>
                        </a:lnSpc>
                        <a:spcAft>
                          <a:spcPts val="0"/>
                        </a:spcAft>
                      </a:pPr>
                      <a:r>
                        <a:rPr lang="es-ES" sz="1000" dirty="0" smtClean="0">
                          <a:solidFill>
                            <a:srgbClr val="002060"/>
                          </a:solidFill>
                          <a:effectLst/>
                        </a:rPr>
                        <a:t>Septiembre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121.849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101.774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487.324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4,00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00:02:11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6,79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80,77</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r>
              <a:tr h="306010">
                <a:tc>
                  <a:txBody>
                    <a:bodyPr/>
                    <a:lstStyle/>
                    <a:p>
                      <a:pPr marL="0" indent="0" algn="l">
                        <a:lnSpc>
                          <a:spcPct val="107000"/>
                        </a:lnSpc>
                        <a:spcAft>
                          <a:spcPts val="0"/>
                        </a:spcAft>
                      </a:pPr>
                      <a:r>
                        <a:rPr lang="es-ES" sz="1000" dirty="0" smtClean="0">
                          <a:solidFill>
                            <a:srgbClr val="002060"/>
                          </a:solidFill>
                          <a:effectLst/>
                        </a:rPr>
                        <a:t>Octubre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144.720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122.577</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565.269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3,91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00:02:14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5,58</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80,83</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r>
              <a:tr h="306010">
                <a:tc>
                  <a:txBody>
                    <a:bodyPr/>
                    <a:lstStyle/>
                    <a:p>
                      <a:pPr marL="0" indent="0" algn="l">
                        <a:lnSpc>
                          <a:spcPct val="107000"/>
                        </a:lnSpc>
                        <a:spcAft>
                          <a:spcPts val="0"/>
                        </a:spcAft>
                      </a:pPr>
                      <a:r>
                        <a:rPr lang="es-ES" sz="1000" dirty="0" smtClean="0">
                          <a:solidFill>
                            <a:srgbClr val="002060"/>
                          </a:solidFill>
                          <a:effectLst/>
                        </a:rPr>
                        <a:t>Noviembre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120.688</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96.191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471.250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3,90</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00:02:05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5,73</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c>
                  <a:txBody>
                    <a:bodyPr/>
                    <a:lstStyle/>
                    <a:p>
                      <a:pPr algn="ctr">
                        <a:lnSpc>
                          <a:spcPct val="107000"/>
                        </a:lnSpc>
                        <a:spcAft>
                          <a:spcPts val="0"/>
                        </a:spcAft>
                      </a:pPr>
                      <a:r>
                        <a:rPr lang="es-ES" sz="1000" dirty="0" smtClean="0">
                          <a:effectLst/>
                        </a:rPr>
                        <a:t>72,61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noFill/>
                  </a:tcPr>
                </a:tc>
              </a:tr>
              <a:tr h="306010">
                <a:tc>
                  <a:txBody>
                    <a:bodyPr/>
                    <a:lstStyle/>
                    <a:p>
                      <a:pPr marL="0" indent="0" algn="l">
                        <a:lnSpc>
                          <a:spcPct val="107000"/>
                        </a:lnSpc>
                        <a:spcAft>
                          <a:spcPts val="0"/>
                        </a:spcAft>
                      </a:pPr>
                      <a:r>
                        <a:rPr lang="es-ES" sz="1000" dirty="0" smtClean="0">
                          <a:solidFill>
                            <a:srgbClr val="002060"/>
                          </a:solidFill>
                          <a:effectLst/>
                        </a:rPr>
                        <a:t>Diciembre</a:t>
                      </a:r>
                      <a:endParaRPr lang="es-ES" sz="1100" dirty="0">
                        <a:solidFill>
                          <a:srgbClr val="002060"/>
                        </a:solidFill>
                        <a:effectLst/>
                        <a:latin typeface="Calibri" panose="020F0502020204030204" pitchFamily="34" charset="0"/>
                        <a:ea typeface="Times New Roman" panose="02020603050405020304" pitchFamily="18" charset="0"/>
                      </a:endParaRPr>
                    </a:p>
                  </a:txBody>
                  <a:tcPr marL="36195" marR="0" marT="0" marB="36195" anchor="ctr">
                    <a:solidFill>
                      <a:schemeClr val="tx1">
                        <a:lumMod val="20000"/>
                        <a:lumOff val="80000"/>
                      </a:schemeClr>
                    </a:solidFill>
                  </a:tcPr>
                </a:tc>
                <a:tc>
                  <a:txBody>
                    <a:bodyPr/>
                    <a:lstStyle/>
                    <a:p>
                      <a:pPr algn="ctr">
                        <a:lnSpc>
                          <a:spcPct val="107000"/>
                        </a:lnSpc>
                        <a:spcAft>
                          <a:spcPts val="0"/>
                        </a:spcAft>
                      </a:pPr>
                      <a:r>
                        <a:rPr lang="es-ES" sz="1000" dirty="0" smtClean="0">
                          <a:effectLst/>
                        </a:rPr>
                        <a:t>47.989</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40.234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189.364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3,95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00:02:15</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7,31</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c>
                  <a:txBody>
                    <a:bodyPr/>
                    <a:lstStyle/>
                    <a:p>
                      <a:pPr algn="ctr">
                        <a:lnSpc>
                          <a:spcPct val="107000"/>
                        </a:lnSpc>
                        <a:spcAft>
                          <a:spcPts val="0"/>
                        </a:spcAft>
                      </a:pPr>
                      <a:r>
                        <a:rPr lang="es-ES" sz="1000" dirty="0" smtClean="0">
                          <a:effectLst/>
                        </a:rPr>
                        <a:t>72,64</a:t>
                      </a:r>
                      <a:endParaRPr lang="es-ES" sz="1000" dirty="0">
                        <a:effectLst/>
                        <a:latin typeface="Times New Roman" panose="02020603050405020304" pitchFamily="18" charset="0"/>
                        <a:ea typeface="Times New Roman" panose="02020603050405020304" pitchFamily="18" charset="0"/>
                      </a:endParaRPr>
                    </a:p>
                  </a:txBody>
                  <a:tcPr marL="44450" marR="44450" marT="0" marB="0" anchor="ctr"/>
                </a:tc>
              </a:tr>
              <a:tr h="494508">
                <a:tc>
                  <a:txBody>
                    <a:bodyPr/>
                    <a:lstStyle/>
                    <a:p>
                      <a:pPr algn="ctr">
                        <a:lnSpc>
                          <a:spcPct val="107000"/>
                        </a:lnSpc>
                        <a:spcAft>
                          <a:spcPts val="0"/>
                        </a:spcAft>
                      </a:pPr>
                      <a:r>
                        <a:rPr lang="es-ES" sz="1100" b="1" dirty="0" smtClean="0">
                          <a:solidFill>
                            <a:schemeClr val="bg1"/>
                          </a:solidFill>
                          <a:effectLst/>
                        </a:rPr>
                        <a:t>Total</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c>
                  <a:txBody>
                    <a:bodyPr/>
                    <a:lstStyle/>
                    <a:p>
                      <a:pPr algn="ctr">
                        <a:lnSpc>
                          <a:spcPct val="107000"/>
                        </a:lnSpc>
                        <a:spcAft>
                          <a:spcPts val="0"/>
                        </a:spcAft>
                      </a:pPr>
                      <a:r>
                        <a:rPr lang="es-ES" sz="1100" b="1" dirty="0" smtClean="0">
                          <a:solidFill>
                            <a:schemeClr val="bg1"/>
                          </a:solidFill>
                          <a:effectLst/>
                        </a:rPr>
                        <a:t>1.078.909</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c>
                  <a:txBody>
                    <a:bodyPr/>
                    <a:lstStyle/>
                    <a:p>
                      <a:pPr algn="ctr">
                        <a:lnSpc>
                          <a:spcPct val="107000"/>
                        </a:lnSpc>
                        <a:spcAft>
                          <a:spcPts val="0"/>
                        </a:spcAft>
                      </a:pPr>
                      <a:r>
                        <a:rPr lang="es-ES" sz="1100" b="1" dirty="0" smtClean="0">
                          <a:solidFill>
                            <a:schemeClr val="bg1"/>
                          </a:solidFill>
                          <a:effectLst/>
                        </a:rPr>
                        <a:t>813.396</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c>
                  <a:txBody>
                    <a:bodyPr/>
                    <a:lstStyle/>
                    <a:p>
                      <a:pPr algn="ctr">
                        <a:lnSpc>
                          <a:spcPct val="107000"/>
                        </a:lnSpc>
                        <a:spcAft>
                          <a:spcPts val="0"/>
                        </a:spcAft>
                      </a:pPr>
                      <a:r>
                        <a:rPr lang="es-ES" sz="1100" b="1" dirty="0" smtClean="0">
                          <a:solidFill>
                            <a:schemeClr val="bg1"/>
                          </a:solidFill>
                          <a:effectLst/>
                        </a:rPr>
                        <a:t>4.354.610</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c>
                  <a:txBody>
                    <a:bodyPr/>
                    <a:lstStyle/>
                    <a:p>
                      <a:pPr algn="ctr">
                        <a:lnSpc>
                          <a:spcPct val="107000"/>
                        </a:lnSpc>
                        <a:spcAft>
                          <a:spcPts val="0"/>
                        </a:spcAft>
                      </a:pPr>
                      <a:r>
                        <a:rPr lang="es-ES" sz="1100" b="1" dirty="0" smtClean="0">
                          <a:solidFill>
                            <a:schemeClr val="bg1"/>
                          </a:solidFill>
                          <a:effectLst/>
                        </a:rPr>
                        <a:t>4,08</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c>
                  <a:txBody>
                    <a:bodyPr/>
                    <a:lstStyle/>
                    <a:p>
                      <a:pPr algn="ctr">
                        <a:lnSpc>
                          <a:spcPct val="107000"/>
                        </a:lnSpc>
                        <a:spcAft>
                          <a:spcPts val="0"/>
                        </a:spcAft>
                      </a:pPr>
                      <a:r>
                        <a:rPr lang="es-ES" sz="1100" b="1" dirty="0" smtClean="0">
                          <a:solidFill>
                            <a:schemeClr val="bg1"/>
                          </a:solidFill>
                          <a:effectLst/>
                        </a:rPr>
                        <a:t>0:02:17</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c>
                  <a:txBody>
                    <a:bodyPr/>
                    <a:lstStyle/>
                    <a:p>
                      <a:pPr algn="ctr">
                        <a:lnSpc>
                          <a:spcPct val="107000"/>
                        </a:lnSpc>
                        <a:spcAft>
                          <a:spcPts val="0"/>
                        </a:spcAft>
                      </a:pPr>
                      <a:r>
                        <a:rPr lang="es-ES" sz="1100" b="1" dirty="0" smtClean="0">
                          <a:solidFill>
                            <a:schemeClr val="bg1"/>
                          </a:solidFill>
                          <a:effectLst/>
                        </a:rPr>
                        <a:t>9,00</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c>
                  <a:txBody>
                    <a:bodyPr/>
                    <a:lstStyle/>
                    <a:p>
                      <a:pPr algn="ctr">
                        <a:lnSpc>
                          <a:spcPct val="107000"/>
                        </a:lnSpc>
                        <a:spcAft>
                          <a:spcPts val="0"/>
                        </a:spcAft>
                      </a:pPr>
                      <a:r>
                        <a:rPr lang="es-ES" sz="1100" b="1" dirty="0" smtClean="0">
                          <a:solidFill>
                            <a:schemeClr val="bg1"/>
                          </a:solidFill>
                          <a:effectLst/>
                        </a:rPr>
                        <a:t>69,24</a:t>
                      </a:r>
                      <a:endParaRPr lang="es-ES" sz="1000" b="1" dirty="0">
                        <a:solidFill>
                          <a:schemeClr val="bg1"/>
                        </a:solidFill>
                        <a:effectLst/>
                        <a:latin typeface="Times New Roman" panose="02020603050405020304" pitchFamily="18" charset="0"/>
                        <a:ea typeface="Times New Roman" panose="02020603050405020304" pitchFamily="18" charset="0"/>
                      </a:endParaRPr>
                    </a:p>
                  </a:txBody>
                  <a:tcPr marL="44450" marR="44450" marT="0" marB="0" anchor="ctr">
                    <a:solidFill>
                      <a:srgbClr val="002060"/>
                    </a:solidFill>
                  </a:tcPr>
                </a:tc>
              </a:tr>
            </a:tbl>
          </a:graphicData>
        </a:graphic>
      </p:graphicFrame>
      <p:grpSp>
        <p:nvGrpSpPr>
          <p:cNvPr id="8" name="Group 7"/>
          <p:cNvGrpSpPr/>
          <p:nvPr/>
        </p:nvGrpSpPr>
        <p:grpSpPr>
          <a:xfrm>
            <a:off x="453662" y="1196752"/>
            <a:ext cx="8998677" cy="195759"/>
            <a:chOff x="4693647" y="1023548"/>
            <a:chExt cx="4018553" cy="132388"/>
          </a:xfrm>
        </p:grpSpPr>
        <p:cxnSp>
          <p:nvCxnSpPr>
            <p:cNvPr id="11"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2" name="TxtBox:83/125"/>
            <p:cNvSpPr/>
            <p:nvPr/>
          </p:nvSpPr>
          <p:spPr bwMode="auto">
            <a:xfrm>
              <a:off x="6005848" y="1023548"/>
              <a:ext cx="1394162"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Analítica web Quito Turismo (2015)</a:t>
              </a:r>
            </a:p>
          </p:txBody>
        </p:sp>
      </p:grpSp>
      <p:sp>
        <p:nvSpPr>
          <p:cNvPr id="1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 / Google </a:t>
            </a:r>
            <a:r>
              <a:rPr lang="es-ES" b="0" i="1" dirty="0" err="1" smtClean="0">
                <a:solidFill>
                  <a:srgbClr val="002776"/>
                </a:solidFill>
              </a:rPr>
              <a:t>Analytics</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415</a:t>
            </a:fld>
            <a:endParaRPr lang="es-ES" dirty="0">
              <a:solidFill>
                <a:srgbClr val="002776"/>
              </a:solidFill>
            </a:endParaRPr>
          </a:p>
        </p:txBody>
      </p:sp>
    </p:spTree>
    <p:extLst>
      <p:ext uri="{BB962C8B-B14F-4D97-AF65-F5344CB8AC3E}">
        <p14:creationId xmlns:p14="http://schemas.microsoft.com/office/powerpoint/2010/main" val="6934679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Analítica web</a:t>
            </a:r>
            <a:endParaRPr lang="es-ES" sz="1400" i="1" dirty="0">
              <a:solidFill>
                <a:srgbClr val="00B0F0"/>
              </a:solidFill>
              <a:cs typeface="Arial" charset="0"/>
            </a:endParaRPr>
          </a:p>
        </p:txBody>
      </p:sp>
      <p:grpSp>
        <p:nvGrpSpPr>
          <p:cNvPr id="8" name="Group 7"/>
          <p:cNvGrpSpPr/>
          <p:nvPr/>
        </p:nvGrpSpPr>
        <p:grpSpPr>
          <a:xfrm>
            <a:off x="453662" y="1196752"/>
            <a:ext cx="8998677" cy="195759"/>
            <a:chOff x="4693647" y="1023548"/>
            <a:chExt cx="4018553" cy="132388"/>
          </a:xfrm>
        </p:grpSpPr>
        <p:cxnSp>
          <p:nvCxnSpPr>
            <p:cNvPr id="11"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2" name="TxtBox:83/125"/>
            <p:cNvSpPr/>
            <p:nvPr/>
          </p:nvSpPr>
          <p:spPr bwMode="auto">
            <a:xfrm>
              <a:off x="6005848" y="1023548"/>
              <a:ext cx="1394162"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Analítica web Quito Turismo (2015)</a:t>
              </a:r>
            </a:p>
          </p:txBody>
        </p:sp>
      </p:grpSp>
      <p:sp>
        <p:nvSpPr>
          <p:cNvPr id="1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 </a:t>
            </a:r>
            <a:endParaRPr lang="es-ES" b="0" i="1" dirty="0">
              <a:solidFill>
                <a:srgbClr val="002776"/>
              </a:solidFill>
            </a:endParaRPr>
          </a:p>
        </p:txBody>
      </p:sp>
      <p:pic>
        <p:nvPicPr>
          <p:cNvPr id="13" name="Imagen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860681" y="1446395"/>
            <a:ext cx="6184639" cy="5006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416</a:t>
            </a:fld>
            <a:endParaRPr lang="es-ES" dirty="0">
              <a:solidFill>
                <a:srgbClr val="002776"/>
              </a:solidFill>
            </a:endParaRPr>
          </a:p>
        </p:txBody>
      </p:sp>
    </p:spTree>
    <p:extLst>
      <p:ext uri="{BB962C8B-B14F-4D97-AF65-F5344CB8AC3E}">
        <p14:creationId xmlns:p14="http://schemas.microsoft.com/office/powerpoint/2010/main" val="34430810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Redes sociales</a:t>
            </a:r>
            <a:endParaRPr lang="es-ES" sz="1400" i="1" dirty="0">
              <a:solidFill>
                <a:srgbClr val="00B0F0"/>
              </a:solidFill>
              <a:cs typeface="Arial" charset="0"/>
            </a:endParaRPr>
          </a:p>
        </p:txBody>
      </p:sp>
      <p:sp>
        <p:nvSpPr>
          <p:cNvPr id="14" name="Content Placeholder 5"/>
          <p:cNvSpPr txBox="1">
            <a:spLocks/>
          </p:cNvSpPr>
          <p:nvPr/>
        </p:nvSpPr>
        <p:spPr bwMode="auto">
          <a:xfrm>
            <a:off x="362559" y="1067907"/>
            <a:ext cx="9198953" cy="236109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sz="1200" dirty="0">
                <a:solidFill>
                  <a:srgbClr val="002060"/>
                </a:solidFill>
              </a:rPr>
              <a:t>Las cuentas promocionales de </a:t>
            </a:r>
            <a:r>
              <a:rPr lang="es-ES" sz="1200" b="1" dirty="0">
                <a:solidFill>
                  <a:srgbClr val="002060"/>
                </a:solidFill>
              </a:rPr>
              <a:t>Facebook Quito Turismo </a:t>
            </a:r>
            <a:r>
              <a:rPr lang="es-ES" sz="1200" dirty="0">
                <a:solidFill>
                  <a:srgbClr val="002060"/>
                </a:solidFill>
              </a:rPr>
              <a:t>y </a:t>
            </a:r>
            <a:r>
              <a:rPr lang="es-ES" sz="1200" b="1" dirty="0">
                <a:solidFill>
                  <a:srgbClr val="002060"/>
                </a:solidFill>
              </a:rPr>
              <a:t>Twitter @</a:t>
            </a:r>
            <a:r>
              <a:rPr lang="es-ES" sz="1200" b="1" dirty="0" err="1">
                <a:solidFill>
                  <a:srgbClr val="002060"/>
                </a:solidFill>
              </a:rPr>
              <a:t>VisitaQuito</a:t>
            </a:r>
            <a:r>
              <a:rPr lang="es-ES" sz="1200" b="1" dirty="0">
                <a:solidFill>
                  <a:srgbClr val="002060"/>
                </a:solidFill>
              </a:rPr>
              <a:t> </a:t>
            </a:r>
            <a:r>
              <a:rPr lang="es-ES" sz="1200" dirty="0">
                <a:solidFill>
                  <a:srgbClr val="002060"/>
                </a:solidFill>
              </a:rPr>
              <a:t>alcanzan un número de </a:t>
            </a:r>
            <a:r>
              <a:rPr lang="es-ES" sz="1200" b="1" dirty="0">
                <a:solidFill>
                  <a:srgbClr val="002060"/>
                </a:solidFill>
              </a:rPr>
              <a:t>94.350 fans y 81.000 seguidores respectivamente</a:t>
            </a:r>
            <a:r>
              <a:rPr lang="es-ES" sz="1200" dirty="0">
                <a:solidFill>
                  <a:srgbClr val="002060"/>
                </a:solidFill>
              </a:rPr>
              <a:t>, lo que las posiciona como cuentas importantes que han logrado este crecimiento de manera orgánica (sin inversión de pauta o promoción</a:t>
            </a:r>
            <a:r>
              <a:rPr lang="es-ES" sz="1200" dirty="0" smtClean="0">
                <a:solidFill>
                  <a:srgbClr val="002060"/>
                </a:solidFill>
              </a:rPr>
              <a:t>)</a:t>
            </a:r>
            <a:endParaRPr lang="es-ES" sz="1200" dirty="0">
              <a:solidFill>
                <a:srgbClr val="002060"/>
              </a:solidFill>
            </a:endParaRPr>
          </a:p>
          <a:p>
            <a:pPr marL="171450" indent="-171450" algn="just">
              <a:spcAft>
                <a:spcPts val="600"/>
              </a:spcAft>
              <a:buFont typeface="Arial" panose="020B0604020202020204" pitchFamily="34" charset="0"/>
              <a:buChar char="•"/>
            </a:pPr>
            <a:r>
              <a:rPr lang="es-ES" sz="1200" dirty="0">
                <a:solidFill>
                  <a:srgbClr val="002060"/>
                </a:solidFill>
              </a:rPr>
              <a:t>La cuenta institucional </a:t>
            </a:r>
            <a:r>
              <a:rPr lang="es-ES" sz="1200" b="1" dirty="0">
                <a:solidFill>
                  <a:srgbClr val="002060"/>
                </a:solidFill>
              </a:rPr>
              <a:t>@</a:t>
            </a:r>
            <a:r>
              <a:rPr lang="es-ES" sz="1200" b="1" dirty="0" err="1">
                <a:solidFill>
                  <a:srgbClr val="002060"/>
                </a:solidFill>
              </a:rPr>
              <a:t>EPMQuitoTurismo</a:t>
            </a:r>
            <a:r>
              <a:rPr lang="es-ES" sz="1200" b="1" dirty="0">
                <a:solidFill>
                  <a:srgbClr val="002060"/>
                </a:solidFill>
              </a:rPr>
              <a:t> en Twitter </a:t>
            </a:r>
            <a:r>
              <a:rPr lang="es-ES" sz="1200" dirty="0">
                <a:solidFill>
                  <a:srgbClr val="002060"/>
                </a:solidFill>
              </a:rPr>
              <a:t>tiene al momento </a:t>
            </a:r>
            <a:r>
              <a:rPr lang="es-ES" sz="1200" b="1" dirty="0" smtClean="0">
                <a:solidFill>
                  <a:srgbClr val="002060"/>
                </a:solidFill>
              </a:rPr>
              <a:t>2.361 seguidores</a:t>
            </a:r>
            <a:endParaRPr lang="es-ES" sz="1200" dirty="0">
              <a:solidFill>
                <a:srgbClr val="002060"/>
              </a:solidFill>
            </a:endParaRPr>
          </a:p>
          <a:p>
            <a:pPr marL="447675" lvl="1" indent="-171450" algn="just">
              <a:spcAft>
                <a:spcPts val="600"/>
              </a:spcAft>
              <a:buFont typeface="Courier New" panose="02070309020205020404" pitchFamily="49" charset="0"/>
              <a:buChar char="o"/>
            </a:pPr>
            <a:r>
              <a:rPr lang="es-ES" sz="1200" dirty="0">
                <a:solidFill>
                  <a:srgbClr val="002060"/>
                </a:solidFill>
              </a:rPr>
              <a:t>A</a:t>
            </a:r>
            <a:r>
              <a:rPr lang="es-ES" sz="1200" dirty="0" smtClean="0">
                <a:solidFill>
                  <a:srgbClr val="002060"/>
                </a:solidFill>
              </a:rPr>
              <a:t>quí </a:t>
            </a:r>
            <a:r>
              <a:rPr lang="es-ES" sz="1200" dirty="0">
                <a:solidFill>
                  <a:srgbClr val="002060"/>
                </a:solidFill>
              </a:rPr>
              <a:t>se manejan los temas de gestión de la Institución Pública y servicios ciudadanos, </a:t>
            </a:r>
            <a:r>
              <a:rPr lang="es-ES" sz="1200" dirty="0" smtClean="0">
                <a:solidFill>
                  <a:srgbClr val="002060"/>
                </a:solidFill>
              </a:rPr>
              <a:t>se atiende </a:t>
            </a:r>
            <a:r>
              <a:rPr lang="es-ES" sz="1200" dirty="0">
                <a:solidFill>
                  <a:srgbClr val="002060"/>
                </a:solidFill>
              </a:rPr>
              <a:t>los </a:t>
            </a:r>
            <a:r>
              <a:rPr lang="es-ES" sz="1200" dirty="0" smtClean="0">
                <a:solidFill>
                  <a:srgbClr val="002060"/>
                </a:solidFill>
              </a:rPr>
              <a:t>pedidos </a:t>
            </a:r>
            <a:r>
              <a:rPr lang="es-ES" sz="1200" dirty="0">
                <a:solidFill>
                  <a:srgbClr val="002060"/>
                </a:solidFill>
              </a:rPr>
              <a:t>de alcaldía para difundir gestión de alcalde, de acuerdo a hitos o campañas propuestas, diariamente</a:t>
            </a:r>
            <a:r>
              <a:rPr lang="es-ES" sz="1200" dirty="0" smtClean="0">
                <a:solidFill>
                  <a:srgbClr val="002060"/>
                </a:solidFill>
              </a:rPr>
              <a:t>.</a:t>
            </a:r>
            <a:endParaRPr lang="es-ES" sz="1200" dirty="0">
              <a:solidFill>
                <a:srgbClr val="002060"/>
              </a:solidFill>
            </a:endParaRPr>
          </a:p>
        </p:txBody>
      </p:sp>
      <p:graphicFrame>
        <p:nvGraphicFramePr>
          <p:cNvPr id="15" name="Marcador de contenido 5"/>
          <p:cNvGraphicFramePr>
            <a:graphicFrameLocks noGrp="1"/>
          </p:cNvGraphicFramePr>
          <p:nvPr>
            <p:ph idx="1"/>
            <p:extLst/>
          </p:nvPr>
        </p:nvGraphicFramePr>
        <p:xfrm>
          <a:off x="388083" y="2858541"/>
          <a:ext cx="4140000" cy="3357478"/>
        </p:xfrm>
        <a:graphic>
          <a:graphicData uri="http://schemas.openxmlformats.org/drawingml/2006/table">
            <a:tbl>
              <a:tblPr firstRow="1" firstCol="1" bandRow="1">
                <a:tableStyleId>{5C22544A-7EE6-4342-B048-85BDC9FD1C3A}</a:tableStyleId>
              </a:tblPr>
              <a:tblGrid>
                <a:gridCol w="1116000"/>
                <a:gridCol w="1512000"/>
                <a:gridCol w="1512000"/>
              </a:tblGrid>
              <a:tr h="281926">
                <a:tc>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c>
                  <a:txBody>
                    <a:bodyPr/>
                    <a:lstStyle/>
                    <a:p>
                      <a:pPr marL="0" indent="0" algn="ctr">
                        <a:lnSpc>
                          <a:spcPct val="115000"/>
                        </a:lnSpc>
                        <a:spcAft>
                          <a:spcPts val="0"/>
                        </a:spcAft>
                      </a:pPr>
                      <a:r>
                        <a:rPr lang="es-ES" sz="1100" dirty="0" smtClean="0">
                          <a:effectLst/>
                        </a:rPr>
                        <a:t>Cuenta </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solidFill>
                      <a:schemeClr val="accent3"/>
                    </a:solidFill>
                  </a:tcPr>
                </a:tc>
                <a:tc>
                  <a:txBody>
                    <a:bodyPr/>
                    <a:lstStyle/>
                    <a:p>
                      <a:pPr marL="0" indent="0" algn="ctr">
                        <a:lnSpc>
                          <a:spcPct val="115000"/>
                        </a:lnSpc>
                        <a:spcAft>
                          <a:spcPts val="0"/>
                        </a:spcAft>
                      </a:pPr>
                      <a:r>
                        <a:rPr lang="es-ES" sz="1100" dirty="0" smtClean="0">
                          <a:effectLst/>
                        </a:rPr>
                        <a:t>Estado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solidFill>
                      <a:schemeClr val="accent3"/>
                    </a:solidFill>
                  </a:tcPr>
                </a:tc>
              </a:tr>
              <a:tr h="256296">
                <a:tc rowSpan="4">
                  <a:txBody>
                    <a:bodyPr/>
                    <a:lstStyle/>
                    <a:p>
                      <a:pPr marL="0" indent="0" algn="ctr">
                        <a:lnSpc>
                          <a:spcPct val="115000"/>
                        </a:lnSpc>
                        <a:spcAft>
                          <a:spcPts val="0"/>
                        </a:spcAft>
                      </a:pPr>
                      <a:r>
                        <a:rPr lang="es-ES" sz="1100" dirty="0" smtClean="0">
                          <a:effectLst/>
                        </a:rPr>
                        <a:t>Facebook</a:t>
                      </a:r>
                      <a:endParaRPr lang="es-ES" sz="1100" dirty="0">
                        <a:effectLst/>
                        <a:latin typeface="Times New Roman" panose="02020603050405020304" pitchFamily="18" charset="0"/>
                        <a:ea typeface="Times New Roman" panose="02020603050405020304" pitchFamily="18" charset="0"/>
                      </a:endParaRPr>
                    </a:p>
                  </a:txBody>
                  <a:tcPr marL="68580" marR="68580" marT="0" marB="0" anchor="ctr">
                    <a:solidFill>
                      <a:srgbClr val="002060"/>
                    </a:solidFill>
                  </a:tcPr>
                </a:tc>
                <a:tc>
                  <a:txBody>
                    <a:bodyPr/>
                    <a:lstStyle/>
                    <a:p>
                      <a:pPr marL="0" indent="0" algn="ctr">
                        <a:lnSpc>
                          <a:spcPct val="115000"/>
                        </a:lnSpc>
                        <a:spcAft>
                          <a:spcPts val="0"/>
                        </a:spcAft>
                      </a:pPr>
                      <a:r>
                        <a:rPr lang="es-ES" sz="1000" dirty="0" err="1" smtClean="0">
                          <a:effectLst/>
                        </a:rPr>
                        <a:t>QuitoTurismoEc</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r>
              <a:tr h="256296">
                <a:tc vMerge="1">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tc>
                <a:tc>
                  <a:txBody>
                    <a:bodyPr/>
                    <a:lstStyle/>
                    <a:p>
                      <a:pPr marL="0" indent="0" algn="ctr">
                        <a:lnSpc>
                          <a:spcPct val="115000"/>
                        </a:lnSpc>
                        <a:spcAft>
                          <a:spcPts val="0"/>
                        </a:spcAft>
                      </a:pPr>
                      <a:r>
                        <a:rPr lang="es-ES" sz="1000" dirty="0" err="1" smtClean="0">
                          <a:effectLst/>
                        </a:rPr>
                        <a:t>VisitQuito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r>
              <a:tr h="256296">
                <a:tc vMerge="1">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tc>
                <a:tc>
                  <a:txBody>
                    <a:bodyPr/>
                    <a:lstStyle/>
                    <a:p>
                      <a:pPr marL="0" indent="0" algn="ctr">
                        <a:lnSpc>
                          <a:spcPct val="115000"/>
                        </a:lnSpc>
                        <a:spcAft>
                          <a:spcPts val="0"/>
                        </a:spcAft>
                      </a:pPr>
                      <a:r>
                        <a:rPr lang="es-ES" sz="1000" dirty="0" err="1" smtClean="0">
                          <a:effectLst/>
                        </a:rPr>
                        <a:t>QuitoturismoDe</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r>
              <a:tr h="256296">
                <a:tc vMerge="1">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tc>
                <a:tc>
                  <a:txBody>
                    <a:bodyPr/>
                    <a:lstStyle/>
                    <a:p>
                      <a:pPr marL="0" indent="0" algn="ctr">
                        <a:lnSpc>
                          <a:spcPct val="115000"/>
                        </a:lnSpc>
                        <a:spcAft>
                          <a:spcPts val="0"/>
                        </a:spcAft>
                      </a:pPr>
                      <a:r>
                        <a:rPr lang="es-ES" sz="1000" dirty="0" smtClean="0">
                          <a:effectLst/>
                        </a:rPr>
                        <a:t>Tienda El Quinde</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c>
                  <a:txBody>
                    <a:bodyPr/>
                    <a:lstStyle/>
                    <a:p>
                      <a:pPr marL="0" indent="0" algn="ctr">
                        <a:lnSpc>
                          <a:spcPct val="115000"/>
                        </a:lnSpc>
                        <a:spcAft>
                          <a:spcPts val="0"/>
                        </a:spcAft>
                      </a:pPr>
                      <a:r>
                        <a:rPr lang="es-ES" sz="1000" dirty="0" smtClean="0">
                          <a:effectLst/>
                        </a:rPr>
                        <a:t>Desactivado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r>
              <a:tr h="256296">
                <a:tc rowSpan="5">
                  <a:txBody>
                    <a:bodyPr/>
                    <a:lstStyle/>
                    <a:p>
                      <a:pPr marL="0" indent="0" algn="ctr">
                        <a:lnSpc>
                          <a:spcPct val="115000"/>
                        </a:lnSpc>
                        <a:spcAft>
                          <a:spcPts val="0"/>
                        </a:spcAft>
                      </a:pPr>
                      <a:r>
                        <a:rPr lang="es-ES" sz="1100" dirty="0" smtClean="0">
                          <a:effectLst/>
                        </a:rPr>
                        <a:t>Twitter</a:t>
                      </a:r>
                      <a:endParaRPr lang="es-ES" sz="1100" dirty="0">
                        <a:effectLst/>
                        <a:latin typeface="Times New Roman" panose="02020603050405020304" pitchFamily="18" charset="0"/>
                        <a:ea typeface="Times New Roman" panose="02020603050405020304" pitchFamily="18" charset="0"/>
                      </a:endParaRPr>
                    </a:p>
                    <a:p>
                      <a:pPr marL="0" indent="0" algn="ctr">
                        <a:lnSpc>
                          <a:spcPct val="115000"/>
                        </a:lnSpc>
                        <a:spcAft>
                          <a:spcPts val="0"/>
                        </a:spcAft>
                      </a:pPr>
                      <a:r>
                        <a:rPr lang="es-ES" sz="1100" dirty="0" smtClean="0">
                          <a:effectLst/>
                        </a:rPr>
                        <a:t> </a:t>
                      </a:r>
                      <a:endParaRPr lang="es-ES" sz="1100" dirty="0">
                        <a:effectLst/>
                        <a:latin typeface="Times New Roman" panose="02020603050405020304" pitchFamily="18" charset="0"/>
                        <a:ea typeface="Times New Roman" panose="02020603050405020304" pitchFamily="18" charset="0"/>
                      </a:endParaRPr>
                    </a:p>
                    <a:p>
                      <a:pPr marL="0" indent="0" algn="ctr">
                        <a:lnSpc>
                          <a:spcPct val="115000"/>
                        </a:lnSpc>
                        <a:spcAft>
                          <a:spcPts val="0"/>
                        </a:spcAft>
                      </a:pPr>
                      <a:r>
                        <a:rPr lang="es-ES" sz="1100" dirty="0" smtClean="0">
                          <a:effectLst/>
                        </a:rPr>
                        <a:t> </a:t>
                      </a:r>
                      <a:endParaRPr lang="es-ES" sz="1100" dirty="0">
                        <a:effectLst/>
                        <a:latin typeface="Times New Roman" panose="02020603050405020304" pitchFamily="18" charset="0"/>
                        <a:ea typeface="Times New Roman" panose="02020603050405020304" pitchFamily="18" charset="0"/>
                      </a:endParaRPr>
                    </a:p>
                    <a:p>
                      <a:pPr marL="0" indent="0" algn="ctr">
                        <a:lnSpc>
                          <a:spcPct val="115000"/>
                        </a:lnSpc>
                        <a:spcAft>
                          <a:spcPts val="0"/>
                        </a:spcAft>
                      </a:pPr>
                      <a:r>
                        <a:rPr lang="es-ES" sz="1100" dirty="0" smtClean="0">
                          <a:effectLst/>
                        </a:rPr>
                        <a:t> </a:t>
                      </a:r>
                      <a:endParaRPr lang="es-ES" sz="1100" dirty="0">
                        <a:effectLst/>
                        <a:latin typeface="Times New Roman" panose="02020603050405020304" pitchFamily="18" charset="0"/>
                        <a:ea typeface="Times New Roman" panose="02020603050405020304" pitchFamily="18" charset="0"/>
                      </a:endParaRPr>
                    </a:p>
                    <a:p>
                      <a:pPr marL="0" indent="0" algn="ctr">
                        <a:lnSpc>
                          <a:spcPct val="115000"/>
                        </a:lnSpc>
                        <a:spcAft>
                          <a:spcPts val="0"/>
                        </a:spcAft>
                      </a:pPr>
                      <a:r>
                        <a:rPr lang="es-ES" sz="1100" dirty="0" smtClean="0">
                          <a:effectLst/>
                        </a:rPr>
                        <a:t> </a:t>
                      </a:r>
                      <a:endParaRPr lang="es-ES" sz="1100" dirty="0">
                        <a:effectLst/>
                        <a:latin typeface="Times New Roman" panose="02020603050405020304" pitchFamily="18" charset="0"/>
                        <a:ea typeface="Times New Roman" panose="02020603050405020304" pitchFamily="18" charset="0"/>
                      </a:endParaRPr>
                    </a:p>
                  </a:txBody>
                  <a:tcPr marL="68580" marR="68580" marT="0" marB="0" anchor="ctr">
                    <a:solidFill>
                      <a:srgbClr val="002060"/>
                    </a:solidFill>
                  </a:tcPr>
                </a:tc>
                <a:tc>
                  <a:txBody>
                    <a:bodyPr/>
                    <a:lstStyle/>
                    <a:p>
                      <a:pPr marL="0" indent="0" algn="ctr">
                        <a:lnSpc>
                          <a:spcPct val="115000"/>
                        </a:lnSpc>
                        <a:spcAft>
                          <a:spcPts val="0"/>
                        </a:spcAft>
                      </a:pPr>
                      <a:r>
                        <a:rPr lang="es-ES" sz="1000" dirty="0" err="1" smtClean="0">
                          <a:effectLst/>
                        </a:rPr>
                        <a:t>VisitaQuito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r>
              <a:tr h="256296">
                <a:tc vMerge="1">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tc>
                <a:tc>
                  <a:txBody>
                    <a:bodyPr/>
                    <a:lstStyle/>
                    <a:p>
                      <a:pPr marL="0" indent="0" algn="ctr">
                        <a:lnSpc>
                          <a:spcPct val="115000"/>
                        </a:lnSpc>
                        <a:spcAft>
                          <a:spcPts val="0"/>
                        </a:spcAft>
                      </a:pPr>
                      <a:r>
                        <a:rPr lang="es-ES" sz="1000" dirty="0" err="1" smtClean="0">
                          <a:effectLst/>
                        </a:rPr>
                        <a:t>VisitQuito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r>
              <a:tr h="256296">
                <a:tc vMerge="1">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tc>
                <a:tc>
                  <a:txBody>
                    <a:bodyPr/>
                    <a:lstStyle/>
                    <a:p>
                      <a:pPr marL="0" indent="0" algn="ctr">
                        <a:lnSpc>
                          <a:spcPct val="115000"/>
                        </a:lnSpc>
                        <a:spcAft>
                          <a:spcPts val="0"/>
                        </a:spcAft>
                      </a:pPr>
                      <a:r>
                        <a:rPr lang="es-ES" sz="1000" dirty="0" err="1" smtClean="0">
                          <a:effectLst/>
                        </a:rPr>
                        <a:t>UIOinvest</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c>
                  <a:txBody>
                    <a:bodyPr/>
                    <a:lstStyle/>
                    <a:p>
                      <a:pPr marL="0" indent="0" algn="ctr">
                        <a:lnSpc>
                          <a:spcPct val="115000"/>
                        </a:lnSpc>
                        <a:spcAft>
                          <a:spcPts val="0"/>
                        </a:spcAft>
                      </a:pPr>
                      <a:r>
                        <a:rPr lang="es-ES" sz="1000" dirty="0" smtClean="0">
                          <a:effectLst/>
                        </a:rPr>
                        <a:t>Desactivada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r>
              <a:tr h="256296">
                <a:tc vMerge="1">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tc>
                <a:tc>
                  <a:txBody>
                    <a:bodyPr/>
                    <a:lstStyle/>
                    <a:p>
                      <a:pPr marL="0" indent="0" algn="ctr">
                        <a:lnSpc>
                          <a:spcPct val="115000"/>
                        </a:lnSpc>
                        <a:spcAft>
                          <a:spcPts val="0"/>
                        </a:spcAft>
                      </a:pPr>
                      <a:r>
                        <a:rPr lang="es-ES" sz="1000" dirty="0" err="1" smtClean="0">
                          <a:effectLst/>
                        </a:rPr>
                        <a:t>BesucheQuito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r>
              <a:tr h="256296">
                <a:tc vMerge="1">
                  <a:txBody>
                    <a:bodyPr/>
                    <a:lstStyle/>
                    <a:p>
                      <a:pPr marL="449580" algn="just">
                        <a:lnSpc>
                          <a:spcPct val="115000"/>
                        </a:lnSpc>
                        <a:spcAft>
                          <a:spcPts val="0"/>
                        </a:spcAft>
                      </a:pPr>
                      <a:endParaRPr lang="es-ES" sz="1000" dirty="0">
                        <a:effectLst/>
                        <a:latin typeface="Times New Roman" panose="02020603050405020304" pitchFamily="18" charset="0"/>
                        <a:ea typeface="Times New Roman" panose="02020603050405020304" pitchFamily="18" charset="0"/>
                      </a:endParaRPr>
                    </a:p>
                  </a:txBody>
                  <a:tcPr marL="68580" marR="68580" marT="0" marB="0"/>
                </a:tc>
                <a:tc>
                  <a:txBody>
                    <a:bodyPr/>
                    <a:lstStyle/>
                    <a:p>
                      <a:pPr marL="0" indent="0" algn="ctr">
                        <a:lnSpc>
                          <a:spcPct val="115000"/>
                        </a:lnSpc>
                        <a:spcAft>
                          <a:spcPts val="0"/>
                        </a:spcAft>
                      </a:pPr>
                      <a:r>
                        <a:rPr lang="es-ES" sz="1000" dirty="0" err="1" smtClean="0">
                          <a:effectLst/>
                        </a:rPr>
                        <a:t>EPMQuitoTurismo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r>
              <a:tr h="256296">
                <a:tc>
                  <a:txBody>
                    <a:bodyPr/>
                    <a:lstStyle/>
                    <a:p>
                      <a:pPr marL="0" indent="0" algn="ctr">
                        <a:lnSpc>
                          <a:spcPct val="115000"/>
                        </a:lnSpc>
                        <a:spcAft>
                          <a:spcPts val="0"/>
                        </a:spcAft>
                      </a:pPr>
                      <a:r>
                        <a:rPr lang="es-ES" sz="1100" dirty="0" smtClean="0">
                          <a:effectLst/>
                        </a:rPr>
                        <a:t>Instagram</a:t>
                      </a:r>
                      <a:endParaRPr lang="es-ES" sz="1100" dirty="0">
                        <a:effectLst/>
                        <a:latin typeface="Times New Roman" panose="02020603050405020304" pitchFamily="18" charset="0"/>
                        <a:ea typeface="Times New Roman" panose="02020603050405020304" pitchFamily="18" charset="0"/>
                      </a:endParaRPr>
                    </a:p>
                  </a:txBody>
                  <a:tcPr marL="68580" marR="68580" marT="0" marB="0" anchor="ctr">
                    <a:solidFill>
                      <a:srgbClr val="002060"/>
                    </a:solidFill>
                  </a:tcPr>
                </a:tc>
                <a:tc>
                  <a:txBody>
                    <a:bodyPr/>
                    <a:lstStyle/>
                    <a:p>
                      <a:pPr marL="0" indent="0" algn="ctr">
                        <a:lnSpc>
                          <a:spcPct val="115000"/>
                        </a:lnSpc>
                        <a:spcAft>
                          <a:spcPts val="0"/>
                        </a:spcAft>
                      </a:pPr>
                      <a:r>
                        <a:rPr lang="es-ES" sz="1000" dirty="0" err="1" smtClean="0">
                          <a:effectLst/>
                        </a:rPr>
                        <a:t>quitoturismo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c>
                  <a:txBody>
                    <a:bodyPr/>
                    <a:lstStyle/>
                    <a:p>
                      <a:pPr marL="0" indent="0" algn="ctr">
                        <a:lnSpc>
                          <a:spcPct val="115000"/>
                        </a:lnSpc>
                        <a:spcAft>
                          <a:spcPts val="0"/>
                        </a:spcAft>
                      </a:pPr>
                      <a:r>
                        <a:rPr lang="es-ES" sz="1000" dirty="0" smtClean="0">
                          <a:effectLst/>
                        </a:rPr>
                        <a:t>Activo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r>
              <a:tr h="256296">
                <a:tc>
                  <a:txBody>
                    <a:bodyPr/>
                    <a:lstStyle/>
                    <a:p>
                      <a:pPr marL="0" indent="0" algn="ctr">
                        <a:lnSpc>
                          <a:spcPct val="115000"/>
                        </a:lnSpc>
                        <a:spcAft>
                          <a:spcPts val="0"/>
                        </a:spcAft>
                      </a:pPr>
                      <a:r>
                        <a:rPr lang="es-ES" sz="1100" dirty="0" err="1" smtClean="0">
                          <a:effectLst/>
                        </a:rPr>
                        <a:t>Flickr</a:t>
                      </a:r>
                      <a:endParaRPr lang="es-ES" sz="1100" dirty="0">
                        <a:effectLst/>
                        <a:latin typeface="Times New Roman" panose="02020603050405020304" pitchFamily="18" charset="0"/>
                        <a:ea typeface="Times New Roman" panose="02020603050405020304" pitchFamily="18" charset="0"/>
                      </a:endParaRPr>
                    </a:p>
                  </a:txBody>
                  <a:tcPr marL="68580" marR="68580" marT="0" marB="0" anchor="ctr">
                    <a:solidFill>
                      <a:srgbClr val="002060"/>
                    </a:solidFill>
                  </a:tcPr>
                </a:tc>
                <a:tc>
                  <a:txBody>
                    <a:bodyPr/>
                    <a:lstStyle/>
                    <a:p>
                      <a:pPr marL="0" indent="0" algn="ctr">
                        <a:lnSpc>
                          <a:spcPct val="115000"/>
                        </a:lnSpc>
                        <a:spcAft>
                          <a:spcPts val="0"/>
                        </a:spcAft>
                      </a:pPr>
                      <a:r>
                        <a:rPr lang="es-ES" sz="1000" dirty="0" err="1" smtClean="0">
                          <a:effectLst/>
                        </a:rPr>
                        <a:t>quitoturismo</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noFill/>
                  </a:tcPr>
                </a:tc>
              </a:tr>
              <a:tr h="256296">
                <a:tc>
                  <a:txBody>
                    <a:bodyPr/>
                    <a:lstStyle/>
                    <a:p>
                      <a:pPr marL="0" indent="0" algn="ctr">
                        <a:lnSpc>
                          <a:spcPct val="115000"/>
                        </a:lnSpc>
                        <a:spcAft>
                          <a:spcPts val="0"/>
                        </a:spcAft>
                      </a:pPr>
                      <a:r>
                        <a:rPr lang="es-ES" sz="1100" dirty="0" smtClean="0">
                          <a:effectLst/>
                        </a:rPr>
                        <a:t>YouTube</a:t>
                      </a:r>
                      <a:endParaRPr lang="es-ES" sz="1100" dirty="0">
                        <a:effectLst/>
                        <a:latin typeface="Times New Roman" panose="02020603050405020304" pitchFamily="18" charset="0"/>
                        <a:ea typeface="Times New Roman" panose="02020603050405020304" pitchFamily="18" charset="0"/>
                      </a:endParaRPr>
                    </a:p>
                  </a:txBody>
                  <a:tcPr marL="68580" marR="68580" marT="0" marB="0" anchor="ctr">
                    <a:solidFill>
                      <a:srgbClr val="002060"/>
                    </a:solidFill>
                  </a:tcPr>
                </a:tc>
                <a:tc>
                  <a:txBody>
                    <a:bodyPr/>
                    <a:lstStyle/>
                    <a:p>
                      <a:pPr marL="0" indent="0" algn="ctr">
                        <a:lnSpc>
                          <a:spcPct val="115000"/>
                        </a:lnSpc>
                        <a:spcAft>
                          <a:spcPts val="0"/>
                        </a:spcAft>
                      </a:pPr>
                      <a:r>
                        <a:rPr lang="es-ES" sz="1000" dirty="0" smtClean="0">
                          <a:effectLst/>
                        </a:rPr>
                        <a:t>info@quito-turismo.com</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c>
                  <a:txBody>
                    <a:bodyPr/>
                    <a:lstStyle/>
                    <a:p>
                      <a:pPr marL="0" indent="0" algn="ctr">
                        <a:lnSpc>
                          <a:spcPct val="115000"/>
                        </a:lnSpc>
                        <a:spcAft>
                          <a:spcPts val="0"/>
                        </a:spcAft>
                      </a:pPr>
                      <a:r>
                        <a:rPr lang="es-ES" sz="1000" dirty="0" smtClean="0">
                          <a:effectLst/>
                        </a:rPr>
                        <a:t>Activa</a:t>
                      </a:r>
                      <a:endParaRPr lang="es-ES" sz="1000" dirty="0">
                        <a:effectLst/>
                        <a:latin typeface="Times New Roman" panose="02020603050405020304" pitchFamily="18" charset="0"/>
                        <a:ea typeface="Times New Roman" panose="02020603050405020304" pitchFamily="18" charset="0"/>
                      </a:endParaRPr>
                    </a:p>
                  </a:txBody>
                  <a:tcPr marL="68580" marR="68580" marT="0" marB="0" anchor="ctr"/>
                </a:tc>
              </a:tr>
            </a:tbl>
          </a:graphicData>
        </a:graphic>
      </p:graphicFrame>
      <p:grpSp>
        <p:nvGrpSpPr>
          <p:cNvPr id="16" name="Group 15"/>
          <p:cNvGrpSpPr/>
          <p:nvPr/>
        </p:nvGrpSpPr>
        <p:grpSpPr>
          <a:xfrm>
            <a:off x="346811" y="2483377"/>
            <a:ext cx="4174141" cy="358816"/>
            <a:chOff x="4693647" y="968412"/>
            <a:chExt cx="4018553" cy="242660"/>
          </a:xfrm>
        </p:grpSpPr>
        <p:cxnSp>
          <p:nvCxnSpPr>
            <p:cNvPr id="17"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5533449" y="968412"/>
              <a:ext cx="2338971" cy="242660"/>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100" b="1" dirty="0" smtClean="0">
                  <a:solidFill>
                    <a:srgbClr val="002776"/>
                  </a:solidFill>
                </a:rPr>
                <a:t>Cuentas en redes sociales de Quito Turismo (2015)</a:t>
              </a:r>
            </a:p>
          </p:txBody>
        </p:sp>
      </p:grpSp>
      <p:sp>
        <p:nvSpPr>
          <p:cNvPr id="10"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a:t>
            </a:r>
            <a:endParaRPr lang="es-ES" b="0" i="1" dirty="0">
              <a:solidFill>
                <a:srgbClr val="002776"/>
              </a:solidFill>
            </a:endParaRPr>
          </a:p>
        </p:txBody>
      </p:sp>
      <p:sp>
        <p:nvSpPr>
          <p:cNvPr id="11" name="Content Placeholder 5"/>
          <p:cNvSpPr txBox="1">
            <a:spLocks/>
          </p:cNvSpPr>
          <p:nvPr/>
        </p:nvSpPr>
        <p:spPr bwMode="auto">
          <a:xfrm>
            <a:off x="4953000" y="2705323"/>
            <a:ext cx="4608512" cy="236109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sz="1200" dirty="0">
                <a:solidFill>
                  <a:srgbClr val="002060"/>
                </a:solidFill>
              </a:rPr>
              <a:t>Las redes más fuertes son Facebook y Twitter, por su número de fans y seguidores. </a:t>
            </a:r>
          </a:p>
        </p:txBody>
      </p:sp>
      <p:pic>
        <p:nvPicPr>
          <p:cNvPr id="12" name="Imagen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912733" y="3346693"/>
            <a:ext cx="4993267" cy="2602587"/>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417</a:t>
            </a:fld>
            <a:endParaRPr lang="es-ES" dirty="0">
              <a:solidFill>
                <a:srgbClr val="002776"/>
              </a:solidFill>
            </a:endParaRPr>
          </a:p>
        </p:txBody>
      </p:sp>
    </p:spTree>
    <p:extLst>
      <p:ext uri="{BB962C8B-B14F-4D97-AF65-F5344CB8AC3E}">
        <p14:creationId xmlns:p14="http://schemas.microsoft.com/office/powerpoint/2010/main" val="9357517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Desarrollo y diseño editorial</a:t>
            </a:r>
            <a:endParaRPr lang="es-ES" sz="1400" i="1" dirty="0">
              <a:solidFill>
                <a:srgbClr val="00B0F0"/>
              </a:solidFill>
              <a:cs typeface="Arial" charset="0"/>
            </a:endParaRPr>
          </a:p>
        </p:txBody>
      </p:sp>
      <p:sp>
        <p:nvSpPr>
          <p:cNvPr id="14" name="Content Placeholder 5"/>
          <p:cNvSpPr txBox="1">
            <a:spLocks/>
          </p:cNvSpPr>
          <p:nvPr/>
        </p:nvSpPr>
        <p:spPr bwMode="auto">
          <a:xfrm>
            <a:off x="362559" y="1067907"/>
            <a:ext cx="9198953" cy="169074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sz="1200" dirty="0" smtClean="0">
                <a:solidFill>
                  <a:srgbClr val="002060"/>
                </a:solidFill>
              </a:rPr>
              <a:t>Redacción y creación </a:t>
            </a:r>
            <a:r>
              <a:rPr lang="es-ES" sz="1200" b="1" dirty="0" smtClean="0">
                <a:solidFill>
                  <a:srgbClr val="002060"/>
                </a:solidFill>
              </a:rPr>
              <a:t>contenidos </a:t>
            </a:r>
            <a:r>
              <a:rPr lang="es-ES" sz="1200" b="1" dirty="0">
                <a:solidFill>
                  <a:srgbClr val="002060"/>
                </a:solidFill>
              </a:rPr>
              <a:t>para la web, blog y RS </a:t>
            </a:r>
            <a:r>
              <a:rPr lang="es-ES" sz="1200" dirty="0">
                <a:solidFill>
                  <a:srgbClr val="002060"/>
                </a:solidFill>
              </a:rPr>
              <a:t>sobre hitos de la empresa y ejes de promoción del </a:t>
            </a:r>
            <a:r>
              <a:rPr lang="es-ES" sz="1200" dirty="0" smtClean="0">
                <a:solidFill>
                  <a:srgbClr val="002060"/>
                </a:solidFill>
              </a:rPr>
              <a:t>destino: más </a:t>
            </a:r>
            <a:r>
              <a:rPr lang="es-ES" sz="1200" dirty="0">
                <a:solidFill>
                  <a:srgbClr val="002060"/>
                </a:solidFill>
              </a:rPr>
              <a:t>de 20 historias de viajes han sido escritos por los funcionarios del área.</a:t>
            </a:r>
          </a:p>
          <a:p>
            <a:pPr marL="171450" indent="-171450" algn="just">
              <a:spcAft>
                <a:spcPts val="600"/>
              </a:spcAft>
              <a:buFont typeface="Arial" panose="020B0604020202020204" pitchFamily="34" charset="0"/>
              <a:buChar char="•"/>
            </a:pPr>
            <a:r>
              <a:rPr lang="es-ES" sz="1200" dirty="0" smtClean="0">
                <a:solidFill>
                  <a:srgbClr val="002060"/>
                </a:solidFill>
              </a:rPr>
              <a:t>Creación de </a:t>
            </a:r>
            <a:r>
              <a:rPr lang="es-ES" sz="1200" b="1" dirty="0" smtClean="0">
                <a:solidFill>
                  <a:srgbClr val="002060"/>
                </a:solidFill>
              </a:rPr>
              <a:t>contenidos </a:t>
            </a:r>
            <a:r>
              <a:rPr lang="es-ES" sz="1200" b="1" dirty="0">
                <a:solidFill>
                  <a:srgbClr val="002060"/>
                </a:solidFill>
              </a:rPr>
              <a:t>a partir de necesidades o requerimientos </a:t>
            </a:r>
            <a:r>
              <a:rPr lang="es-ES" sz="1200" dirty="0">
                <a:solidFill>
                  <a:srgbClr val="002060"/>
                </a:solidFill>
              </a:rPr>
              <a:t>de medios </a:t>
            </a:r>
            <a:r>
              <a:rPr lang="es-ES" sz="1200" dirty="0" smtClean="0">
                <a:solidFill>
                  <a:srgbClr val="002060"/>
                </a:solidFill>
              </a:rPr>
              <a:t>internacionales. Por ejemplo, </a:t>
            </a:r>
            <a:r>
              <a:rPr lang="es-ES" sz="1200" dirty="0">
                <a:solidFill>
                  <a:srgbClr val="002060"/>
                </a:solidFill>
              </a:rPr>
              <a:t>para la Revista </a:t>
            </a:r>
            <a:r>
              <a:rPr lang="es-ES" sz="1200" dirty="0" err="1">
                <a:solidFill>
                  <a:srgbClr val="002060"/>
                </a:solidFill>
              </a:rPr>
              <a:t>Traveler</a:t>
            </a:r>
            <a:r>
              <a:rPr lang="es-ES" sz="1200" dirty="0">
                <a:solidFill>
                  <a:srgbClr val="002060"/>
                </a:solidFill>
              </a:rPr>
              <a:t> de </a:t>
            </a:r>
            <a:r>
              <a:rPr lang="es-ES" sz="1200" dirty="0" err="1">
                <a:solidFill>
                  <a:srgbClr val="002060"/>
                </a:solidFill>
              </a:rPr>
              <a:t>Natgeo</a:t>
            </a:r>
            <a:r>
              <a:rPr lang="es-ES" sz="1200" dirty="0">
                <a:solidFill>
                  <a:srgbClr val="002060"/>
                </a:solidFill>
              </a:rPr>
              <a:t>, se redactó, creó infografía y se diagramó la página con un itinerario “</a:t>
            </a:r>
            <a:r>
              <a:rPr lang="es-ES" sz="1200" dirty="0" err="1">
                <a:solidFill>
                  <a:srgbClr val="002060"/>
                </a:solidFill>
              </a:rPr>
              <a:t>Let’s</a:t>
            </a:r>
            <a:r>
              <a:rPr lang="es-ES" sz="1200" dirty="0">
                <a:solidFill>
                  <a:srgbClr val="002060"/>
                </a:solidFill>
              </a:rPr>
              <a:t> </a:t>
            </a:r>
            <a:r>
              <a:rPr lang="es-ES" sz="1200" dirty="0" err="1">
                <a:solidFill>
                  <a:srgbClr val="002060"/>
                </a:solidFill>
              </a:rPr>
              <a:t>go</a:t>
            </a:r>
            <a:r>
              <a:rPr lang="es-ES" sz="1200" dirty="0">
                <a:solidFill>
                  <a:srgbClr val="002060"/>
                </a:solidFill>
              </a:rPr>
              <a:t> Quito”</a:t>
            </a:r>
          </a:p>
          <a:p>
            <a:pPr marL="171450" indent="-171450" algn="just">
              <a:spcAft>
                <a:spcPts val="600"/>
              </a:spcAft>
              <a:buFont typeface="Arial" panose="020B0604020202020204" pitchFamily="34" charset="0"/>
              <a:buChar char="•"/>
            </a:pPr>
            <a:r>
              <a:rPr lang="es-ES" sz="1200" b="1" dirty="0" smtClean="0">
                <a:solidFill>
                  <a:srgbClr val="002060"/>
                </a:solidFill>
              </a:rPr>
              <a:t>Conceptualización y diseño de </a:t>
            </a:r>
            <a:r>
              <a:rPr lang="es-ES" sz="1200" b="1" dirty="0">
                <a:solidFill>
                  <a:srgbClr val="002060"/>
                </a:solidFill>
              </a:rPr>
              <a:t>materiales turísticos</a:t>
            </a:r>
            <a:r>
              <a:rPr lang="es-ES" sz="1200" dirty="0">
                <a:solidFill>
                  <a:srgbClr val="002060"/>
                </a:solidFill>
              </a:rPr>
              <a:t>, promocionales o el desarrollo del destino: mapas, guías turísticas, catálogos, folletos, artes publicitarios, </a:t>
            </a:r>
            <a:r>
              <a:rPr lang="es-ES" sz="1200" dirty="0" smtClean="0">
                <a:solidFill>
                  <a:srgbClr val="002060"/>
                </a:solidFill>
              </a:rPr>
              <a:t>señalética: en 2015 se </a:t>
            </a:r>
            <a:r>
              <a:rPr lang="es-ES" sz="1200" dirty="0">
                <a:solidFill>
                  <a:srgbClr val="002060"/>
                </a:solidFill>
              </a:rPr>
              <a:t>han diseñado más de 50 productos: diplomas, folletos, postales, avisos publicitarios, etc.</a:t>
            </a:r>
          </a:p>
          <a:p>
            <a:pPr algn="just">
              <a:spcAft>
                <a:spcPts val="600"/>
              </a:spcAft>
            </a:pPr>
            <a:endParaRPr lang="es-ES" sz="1200" dirty="0">
              <a:solidFill>
                <a:srgbClr val="002060"/>
              </a:solidFill>
            </a:endParaRPr>
          </a:p>
        </p:txBody>
      </p:sp>
      <p:pic>
        <p:nvPicPr>
          <p:cNvPr id="11" name="Imagen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360712" y="2758656"/>
            <a:ext cx="4681364" cy="3452179"/>
          </a:xfrm>
          <a:prstGeom prst="rect">
            <a:avLst/>
          </a:prstGeom>
        </p:spPr>
      </p:pic>
      <p:sp>
        <p:nvSpPr>
          <p:cNvPr id="8"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418</a:t>
            </a:fld>
            <a:endParaRPr lang="es-ES" dirty="0">
              <a:solidFill>
                <a:srgbClr val="002776"/>
              </a:solidFill>
            </a:endParaRPr>
          </a:p>
        </p:txBody>
      </p:sp>
    </p:spTree>
    <p:extLst>
      <p:ext uri="{BB962C8B-B14F-4D97-AF65-F5344CB8AC3E}">
        <p14:creationId xmlns:p14="http://schemas.microsoft.com/office/powerpoint/2010/main" val="31797800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Comunicación</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Gestión del presupuesto de </a:t>
            </a:r>
            <a:r>
              <a:rPr lang="es-ES" sz="2000" b="1" dirty="0" smtClean="0">
                <a:solidFill>
                  <a:srgbClr val="00B0F0"/>
                </a:solidFill>
                <a:cs typeface="Arial" charset="0"/>
              </a:rPr>
              <a:t>comunicación</a:t>
            </a:r>
            <a:endParaRPr lang="es-ES" sz="1400" i="1" dirty="0">
              <a:solidFill>
                <a:srgbClr val="00B0F0"/>
              </a:solidFill>
              <a:cs typeface="Arial" charset="0"/>
            </a:endParaRPr>
          </a:p>
        </p:txBody>
      </p:sp>
      <p:grpSp>
        <p:nvGrpSpPr>
          <p:cNvPr id="7" name="Group 6"/>
          <p:cNvGrpSpPr/>
          <p:nvPr/>
        </p:nvGrpSpPr>
        <p:grpSpPr>
          <a:xfrm>
            <a:off x="346811" y="1312276"/>
            <a:ext cx="8998677" cy="195759"/>
            <a:chOff x="4693647" y="1023548"/>
            <a:chExt cx="4018553" cy="132388"/>
          </a:xfrm>
        </p:grpSpPr>
        <p:cxnSp>
          <p:nvCxnSpPr>
            <p:cNvPr id="8"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9" name="TxtBox:83/125"/>
            <p:cNvSpPr/>
            <p:nvPr/>
          </p:nvSpPr>
          <p:spPr bwMode="auto">
            <a:xfrm>
              <a:off x="5800032" y="1023548"/>
              <a:ext cx="1805797" cy="13238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Distribución del presupuesto de comunicación (2015)</a:t>
              </a:r>
            </a:p>
          </p:txBody>
        </p:sp>
      </p:grpSp>
      <p:graphicFrame>
        <p:nvGraphicFramePr>
          <p:cNvPr id="10" name="Marcador de contenido 3"/>
          <p:cNvGraphicFramePr>
            <a:graphicFrameLocks noGrp="1"/>
          </p:cNvGraphicFramePr>
          <p:nvPr>
            <p:ph idx="1"/>
            <p:extLst/>
          </p:nvPr>
        </p:nvGraphicFramePr>
        <p:xfrm>
          <a:off x="344489" y="1700809"/>
          <a:ext cx="4608000" cy="4643657"/>
        </p:xfrm>
        <a:graphic>
          <a:graphicData uri="http://schemas.openxmlformats.org/drawingml/2006/table">
            <a:tbl>
              <a:tblPr firstRow="1" firstCol="1" bandRow="1">
                <a:tableStyleId>{5C22544A-7EE6-4342-B048-85BDC9FD1C3A}</a:tableStyleId>
              </a:tblPr>
              <a:tblGrid>
                <a:gridCol w="2304000"/>
                <a:gridCol w="1152000"/>
                <a:gridCol w="1152000"/>
              </a:tblGrid>
              <a:tr h="675732">
                <a:tc>
                  <a:txBody>
                    <a:bodyPr/>
                    <a:lstStyle/>
                    <a:p>
                      <a:pPr algn="ctr">
                        <a:lnSpc>
                          <a:spcPct val="115000"/>
                        </a:lnSpc>
                        <a:spcAft>
                          <a:spcPts val="0"/>
                        </a:spcAft>
                      </a:pPr>
                      <a:r>
                        <a:rPr lang="es-ES" sz="1100" dirty="0" smtClean="0">
                          <a:solidFill>
                            <a:srgbClr val="002060"/>
                          </a:solidFill>
                          <a:effectLst/>
                        </a:rPr>
                        <a:t>Proyecto</a:t>
                      </a:r>
                      <a:endParaRPr lang="es-ES" sz="1100" dirty="0">
                        <a:solidFill>
                          <a:srgbClr val="002060"/>
                        </a:solidFill>
                        <a:effectLst/>
                        <a:latin typeface="Times New Roman" panose="02020603050405020304" pitchFamily="18" charset="0"/>
                        <a:ea typeface="Times New Roman" panose="02020603050405020304" pitchFamily="18" charset="0"/>
                      </a:endParaRPr>
                    </a:p>
                  </a:txBody>
                  <a:tcPr marL="36000" marR="36000" marT="0" marB="0" anchor="ctr">
                    <a:noFill/>
                  </a:tcPr>
                </a:tc>
                <a:tc>
                  <a:txBody>
                    <a:bodyPr/>
                    <a:lstStyle/>
                    <a:p>
                      <a:pPr algn="ctr">
                        <a:lnSpc>
                          <a:spcPct val="115000"/>
                        </a:lnSpc>
                        <a:spcAft>
                          <a:spcPts val="0"/>
                        </a:spcAft>
                      </a:pPr>
                      <a:r>
                        <a:rPr lang="es-ES" sz="1100" dirty="0" smtClean="0">
                          <a:effectLst/>
                        </a:rPr>
                        <a:t>Presupuesto ($)</a:t>
                      </a:r>
                      <a:endParaRPr lang="es-ES" sz="1100" dirty="0">
                        <a:effectLst/>
                        <a:latin typeface="Times New Roman" panose="02020603050405020304" pitchFamily="18" charset="0"/>
                        <a:ea typeface="Times New Roman" panose="02020603050405020304" pitchFamily="18" charset="0"/>
                      </a:endParaRPr>
                    </a:p>
                  </a:txBody>
                  <a:tcPr marL="36000" marR="36000" marT="0" marB="0" anchor="ctr">
                    <a:solidFill>
                      <a:schemeClr val="accent3"/>
                    </a:solidFill>
                  </a:tcPr>
                </a:tc>
                <a:tc>
                  <a:txBody>
                    <a:bodyPr/>
                    <a:lstStyle/>
                    <a:p>
                      <a:pPr algn="ctr">
                        <a:lnSpc>
                          <a:spcPct val="115000"/>
                        </a:lnSpc>
                        <a:spcAft>
                          <a:spcPts val="0"/>
                        </a:spcAft>
                      </a:pPr>
                      <a:r>
                        <a:rPr lang="es-ES" sz="1100" dirty="0" smtClean="0">
                          <a:effectLst/>
                        </a:rPr>
                        <a:t>Ejecución (%)</a:t>
                      </a:r>
                      <a:endParaRPr lang="es-ES" sz="1100" dirty="0">
                        <a:effectLst/>
                        <a:latin typeface="Times New Roman" panose="02020603050405020304" pitchFamily="18" charset="0"/>
                        <a:ea typeface="Times New Roman" panose="02020603050405020304" pitchFamily="18" charset="0"/>
                      </a:endParaRPr>
                    </a:p>
                  </a:txBody>
                  <a:tcPr marL="36000" marR="36000" marT="0" marB="0" anchor="ctr">
                    <a:solidFill>
                      <a:schemeClr val="accent3"/>
                    </a:solidFill>
                  </a:tcPr>
                </a:tc>
              </a:tr>
              <a:tr h="477297">
                <a:tc>
                  <a:txBody>
                    <a:bodyPr/>
                    <a:lstStyle/>
                    <a:p>
                      <a:pPr algn="l" rtl="0" fontAlgn="ctr"/>
                      <a:r>
                        <a:rPr lang="es-ES" sz="1100" b="1" i="0" u="none" strike="noStrike" dirty="0">
                          <a:solidFill>
                            <a:srgbClr val="FFFFFF"/>
                          </a:solidFill>
                          <a:effectLst/>
                          <a:latin typeface="Arial" panose="020B0604020202020204" pitchFamily="34" charset="0"/>
                        </a:rPr>
                        <a:t>Sensibilización al ciudadano del DMQ para comprensión de la vocación turística</a:t>
                      </a:r>
                    </a:p>
                  </a:txBody>
                  <a:tcPr marL="9525" marR="9525" marT="9525" marB="0" anchor="ctr">
                    <a:solidFill>
                      <a:srgbClr val="002060"/>
                    </a:solidFill>
                  </a:tcPr>
                </a:tc>
                <a:tc>
                  <a:txBody>
                    <a:bodyPr/>
                    <a:lstStyle/>
                    <a:p>
                      <a:pPr algn="ctr" rtl="0" fontAlgn="ctr"/>
                      <a:r>
                        <a:rPr lang="es-ES" sz="1100" b="0" i="0" u="none" strike="noStrike" dirty="0">
                          <a:solidFill>
                            <a:srgbClr val="002776"/>
                          </a:solidFill>
                          <a:effectLst/>
                          <a:latin typeface="Arial" panose="020B0604020202020204" pitchFamily="34" charset="0"/>
                        </a:rPr>
                        <a:t>184.500,00</a:t>
                      </a:r>
                    </a:p>
                  </a:txBody>
                  <a:tcPr marL="9525" marR="9525" marT="9525" marB="0" anchor="ctr">
                    <a:noFill/>
                  </a:tcPr>
                </a:tc>
                <a:tc>
                  <a:txBody>
                    <a:bodyPr/>
                    <a:lstStyle/>
                    <a:p>
                      <a:pPr algn="ctr" rtl="0" fontAlgn="ctr"/>
                      <a:r>
                        <a:rPr lang="es-ES" sz="1100" b="0" i="0" u="none" strike="noStrike" dirty="0">
                          <a:solidFill>
                            <a:srgbClr val="002776"/>
                          </a:solidFill>
                          <a:effectLst/>
                          <a:latin typeface="Arial" panose="020B0604020202020204" pitchFamily="34" charset="0"/>
                        </a:rPr>
                        <a:t>100,00%</a:t>
                      </a:r>
                    </a:p>
                  </a:txBody>
                  <a:tcPr marL="9525" marR="9525" marT="9525" marB="0" anchor="ctr">
                    <a:noFill/>
                  </a:tcPr>
                </a:tc>
              </a:tr>
              <a:tr h="477297">
                <a:tc>
                  <a:txBody>
                    <a:bodyPr/>
                    <a:lstStyle/>
                    <a:p>
                      <a:pPr algn="l" rtl="0" fontAlgn="ctr"/>
                      <a:r>
                        <a:rPr lang="es-ES" sz="1100" b="1" i="0" u="none" strike="noStrike" dirty="0">
                          <a:solidFill>
                            <a:srgbClr val="FFFFFF"/>
                          </a:solidFill>
                          <a:effectLst/>
                          <a:latin typeface="Arial" panose="020B0604020202020204" pitchFamily="34" charset="0"/>
                        </a:rPr>
                        <a:t>Talento humano comunicación</a:t>
                      </a:r>
                    </a:p>
                  </a:txBody>
                  <a:tcPr marL="9525" marR="9525" marT="9525" marB="0" anchor="ctr">
                    <a:solidFill>
                      <a:srgbClr val="002060"/>
                    </a:solidFill>
                  </a:tcPr>
                </a:tc>
                <a:tc>
                  <a:txBody>
                    <a:bodyPr/>
                    <a:lstStyle/>
                    <a:p>
                      <a:pPr algn="ctr" rtl="0" fontAlgn="ctr"/>
                      <a:r>
                        <a:rPr lang="es-ES" sz="1100" b="0" i="0" u="none" strike="noStrike" dirty="0">
                          <a:solidFill>
                            <a:srgbClr val="002776"/>
                          </a:solidFill>
                          <a:effectLst/>
                          <a:latin typeface="Arial" panose="020B0604020202020204" pitchFamily="34" charset="0"/>
                        </a:rPr>
                        <a:t>182.919,05</a:t>
                      </a:r>
                    </a:p>
                  </a:txBody>
                  <a:tcPr marL="9525" marR="9525" marT="9525" marB="0" anchor="ctr"/>
                </a:tc>
                <a:tc>
                  <a:txBody>
                    <a:bodyPr/>
                    <a:lstStyle/>
                    <a:p>
                      <a:pPr algn="ctr" rtl="0" fontAlgn="ctr"/>
                      <a:r>
                        <a:rPr lang="es-ES" sz="1100" b="0" i="0" u="none" strike="noStrike" dirty="0">
                          <a:solidFill>
                            <a:srgbClr val="002776"/>
                          </a:solidFill>
                          <a:effectLst/>
                          <a:latin typeface="Arial" panose="020B0604020202020204" pitchFamily="34" charset="0"/>
                        </a:rPr>
                        <a:t>55,50%</a:t>
                      </a:r>
                    </a:p>
                  </a:txBody>
                  <a:tcPr marL="9525" marR="9525" marT="9525" marB="0" anchor="ctr"/>
                </a:tc>
              </a:tr>
              <a:tr h="477297">
                <a:tc>
                  <a:txBody>
                    <a:bodyPr/>
                    <a:lstStyle/>
                    <a:p>
                      <a:pPr algn="l" rtl="0" fontAlgn="ctr"/>
                      <a:r>
                        <a:rPr lang="es-ES" sz="1100" b="1" i="0" u="none" strike="noStrike" dirty="0" smtClean="0">
                          <a:solidFill>
                            <a:srgbClr val="FFFFFF"/>
                          </a:solidFill>
                          <a:effectLst/>
                          <a:latin typeface="Arial" panose="020B0604020202020204" pitchFamily="34" charset="0"/>
                        </a:rPr>
                        <a:t>Publicidad </a:t>
                      </a:r>
                      <a:r>
                        <a:rPr lang="es-ES" sz="1100" b="1" i="0" u="none" strike="noStrike" dirty="0" err="1" smtClean="0">
                          <a:solidFill>
                            <a:srgbClr val="FFFFFF"/>
                          </a:solidFill>
                          <a:effectLst/>
                          <a:latin typeface="Arial" panose="020B0604020202020204" pitchFamily="34" charset="0"/>
                        </a:rPr>
                        <a:t>on</a:t>
                      </a:r>
                      <a:r>
                        <a:rPr lang="es-ES" sz="1100" b="1" i="0" u="none" strike="noStrike" dirty="0" smtClean="0">
                          <a:solidFill>
                            <a:srgbClr val="FFFFFF"/>
                          </a:solidFill>
                          <a:effectLst/>
                          <a:latin typeface="Arial" panose="020B0604020202020204" pitchFamily="34" charset="0"/>
                        </a:rPr>
                        <a:t> line y off line</a:t>
                      </a:r>
                      <a:endParaRPr lang="es-ES" sz="1100" b="1" i="0" u="none" strike="noStrike" dirty="0">
                        <a:solidFill>
                          <a:srgbClr val="FFFFFF"/>
                        </a:solidFill>
                        <a:effectLst/>
                        <a:latin typeface="Arial" panose="020B0604020202020204" pitchFamily="34" charset="0"/>
                      </a:endParaRPr>
                    </a:p>
                  </a:txBody>
                  <a:tcPr marL="9525" marR="9525" marT="9525" marB="0" anchor="ctr">
                    <a:solidFill>
                      <a:srgbClr val="002060"/>
                    </a:solidFill>
                  </a:tcPr>
                </a:tc>
                <a:tc>
                  <a:txBody>
                    <a:bodyPr/>
                    <a:lstStyle/>
                    <a:p>
                      <a:pPr algn="ctr" rtl="0" fontAlgn="ctr"/>
                      <a:r>
                        <a:rPr lang="es-ES" sz="1100" b="0" i="0" u="none" strike="noStrike" dirty="0">
                          <a:solidFill>
                            <a:srgbClr val="002776"/>
                          </a:solidFill>
                          <a:effectLst/>
                          <a:latin typeface="Arial" panose="020B0604020202020204" pitchFamily="34" charset="0"/>
                        </a:rPr>
                        <a:t>80.000,00</a:t>
                      </a:r>
                    </a:p>
                  </a:txBody>
                  <a:tcPr marL="9525" marR="9525" marT="9525" marB="0" anchor="ctr">
                    <a:noFill/>
                  </a:tcPr>
                </a:tc>
                <a:tc>
                  <a:txBody>
                    <a:bodyPr/>
                    <a:lstStyle/>
                    <a:p>
                      <a:pPr algn="ctr" rtl="0" fontAlgn="ctr"/>
                      <a:r>
                        <a:rPr lang="es-ES" sz="1100" b="0" i="0" u="none" strike="noStrike" dirty="0">
                          <a:solidFill>
                            <a:srgbClr val="002776"/>
                          </a:solidFill>
                          <a:effectLst/>
                          <a:latin typeface="Arial" panose="020B0604020202020204" pitchFamily="34" charset="0"/>
                        </a:rPr>
                        <a:t>95,63%</a:t>
                      </a:r>
                    </a:p>
                  </a:txBody>
                  <a:tcPr marL="9525" marR="9525" marT="9525" marB="0" anchor="ctr">
                    <a:noFill/>
                  </a:tcPr>
                </a:tc>
              </a:tr>
              <a:tr h="477297">
                <a:tc>
                  <a:txBody>
                    <a:bodyPr/>
                    <a:lstStyle/>
                    <a:p>
                      <a:pPr algn="l" rtl="0" fontAlgn="ctr"/>
                      <a:r>
                        <a:rPr lang="es-ES" sz="1100" b="1" i="0" u="none" strike="noStrike" dirty="0">
                          <a:solidFill>
                            <a:srgbClr val="FFFFFF"/>
                          </a:solidFill>
                          <a:effectLst/>
                          <a:latin typeface="Arial" panose="020B0604020202020204" pitchFamily="34" charset="0"/>
                        </a:rPr>
                        <a:t>Gastos comunes de comunicación</a:t>
                      </a:r>
                    </a:p>
                  </a:txBody>
                  <a:tcPr marL="9525" marR="9525" marT="9525" marB="0" anchor="ctr">
                    <a:solidFill>
                      <a:srgbClr val="002060"/>
                    </a:solidFill>
                  </a:tcPr>
                </a:tc>
                <a:tc>
                  <a:txBody>
                    <a:bodyPr/>
                    <a:lstStyle/>
                    <a:p>
                      <a:pPr algn="ctr" rtl="0" fontAlgn="ctr"/>
                      <a:r>
                        <a:rPr lang="es-ES" sz="1100" b="0" i="0" u="none" strike="noStrike" dirty="0">
                          <a:solidFill>
                            <a:srgbClr val="002776"/>
                          </a:solidFill>
                          <a:effectLst/>
                          <a:latin typeface="Arial" panose="020B0604020202020204" pitchFamily="34" charset="0"/>
                        </a:rPr>
                        <a:t>65.380,29</a:t>
                      </a:r>
                    </a:p>
                  </a:txBody>
                  <a:tcPr marL="9525" marR="9525" marT="9525" marB="0" anchor="ctr"/>
                </a:tc>
                <a:tc>
                  <a:txBody>
                    <a:bodyPr/>
                    <a:lstStyle/>
                    <a:p>
                      <a:pPr algn="ctr" rtl="0" fontAlgn="ctr"/>
                      <a:r>
                        <a:rPr lang="es-ES" sz="1100" b="0" i="0" u="none" strike="noStrike" dirty="0">
                          <a:solidFill>
                            <a:srgbClr val="002776"/>
                          </a:solidFill>
                          <a:effectLst/>
                          <a:latin typeface="Arial" panose="020B0604020202020204" pitchFamily="34" charset="0"/>
                        </a:rPr>
                        <a:t>45,13%</a:t>
                      </a:r>
                    </a:p>
                  </a:txBody>
                  <a:tcPr marL="9525" marR="9525" marT="9525" marB="0" anchor="ctr"/>
                </a:tc>
              </a:tr>
              <a:tr h="591698">
                <a:tc>
                  <a:txBody>
                    <a:bodyPr/>
                    <a:lstStyle/>
                    <a:p>
                      <a:pPr algn="l" rtl="0" fontAlgn="ctr"/>
                      <a:r>
                        <a:rPr lang="es-ES" sz="1100" b="1" i="0" u="none" strike="noStrike" dirty="0">
                          <a:solidFill>
                            <a:srgbClr val="FFFFFF"/>
                          </a:solidFill>
                          <a:effectLst/>
                          <a:latin typeface="Arial" panose="020B0604020202020204" pitchFamily="34" charset="0"/>
                        </a:rPr>
                        <a:t>Gestión comunicacional</a:t>
                      </a:r>
                    </a:p>
                  </a:txBody>
                  <a:tcPr marL="9525" marR="9525" marT="9525" marB="0" anchor="ctr">
                    <a:solidFill>
                      <a:srgbClr val="002060"/>
                    </a:solidFill>
                  </a:tcPr>
                </a:tc>
                <a:tc>
                  <a:txBody>
                    <a:bodyPr/>
                    <a:lstStyle/>
                    <a:p>
                      <a:pPr algn="ctr" rtl="0" fontAlgn="ctr"/>
                      <a:r>
                        <a:rPr lang="es-ES" sz="1100" b="0" i="0" u="none" strike="noStrike" dirty="0">
                          <a:solidFill>
                            <a:srgbClr val="002776"/>
                          </a:solidFill>
                          <a:effectLst/>
                          <a:latin typeface="Arial" panose="020B0604020202020204" pitchFamily="34" charset="0"/>
                        </a:rPr>
                        <a:t>62.900,94</a:t>
                      </a:r>
                    </a:p>
                  </a:txBody>
                  <a:tcPr marL="9525" marR="9525" marT="9525" marB="0" anchor="ctr">
                    <a:noFill/>
                  </a:tcPr>
                </a:tc>
                <a:tc>
                  <a:txBody>
                    <a:bodyPr/>
                    <a:lstStyle/>
                    <a:p>
                      <a:pPr algn="ctr" rtl="0" fontAlgn="ctr"/>
                      <a:r>
                        <a:rPr lang="es-ES" sz="1100" b="0" i="0" u="none" strike="noStrike" dirty="0">
                          <a:solidFill>
                            <a:srgbClr val="002776"/>
                          </a:solidFill>
                          <a:effectLst/>
                          <a:latin typeface="Arial" panose="020B0604020202020204" pitchFamily="34" charset="0"/>
                        </a:rPr>
                        <a:t>30,51%</a:t>
                      </a:r>
                    </a:p>
                  </a:txBody>
                  <a:tcPr marL="9525" marR="9525" marT="9525" marB="0" anchor="ctr">
                    <a:noFill/>
                  </a:tcPr>
                </a:tc>
              </a:tr>
              <a:tr h="477297">
                <a:tc>
                  <a:txBody>
                    <a:bodyPr/>
                    <a:lstStyle/>
                    <a:p>
                      <a:pPr algn="l" rtl="0" fontAlgn="ctr"/>
                      <a:r>
                        <a:rPr lang="es-ES" sz="1100" b="1" i="0" u="none" strike="noStrike" dirty="0">
                          <a:solidFill>
                            <a:srgbClr val="FFFFFF"/>
                          </a:solidFill>
                          <a:effectLst/>
                          <a:latin typeface="Arial" panose="020B0604020202020204" pitchFamily="34" charset="0"/>
                        </a:rPr>
                        <a:t>Ecosistema digital</a:t>
                      </a:r>
                    </a:p>
                  </a:txBody>
                  <a:tcPr marL="9525" marR="9525" marT="9525" marB="0" anchor="ctr">
                    <a:solidFill>
                      <a:srgbClr val="002060"/>
                    </a:solidFill>
                  </a:tcPr>
                </a:tc>
                <a:tc>
                  <a:txBody>
                    <a:bodyPr/>
                    <a:lstStyle/>
                    <a:p>
                      <a:pPr algn="ctr" rtl="0" fontAlgn="ctr"/>
                      <a:r>
                        <a:rPr lang="es-ES" sz="1100" b="0" i="0" u="none" strike="noStrike" dirty="0">
                          <a:solidFill>
                            <a:srgbClr val="002776"/>
                          </a:solidFill>
                          <a:effectLst/>
                          <a:latin typeface="Arial" panose="020B0604020202020204" pitchFamily="34" charset="0"/>
                        </a:rPr>
                        <a:t>25.200,00</a:t>
                      </a:r>
                    </a:p>
                  </a:txBody>
                  <a:tcPr marL="9525" marR="9525" marT="9525" marB="0" anchor="ctr"/>
                </a:tc>
                <a:tc>
                  <a:txBody>
                    <a:bodyPr/>
                    <a:lstStyle/>
                    <a:p>
                      <a:pPr algn="ctr" rtl="0" fontAlgn="ctr"/>
                      <a:r>
                        <a:rPr lang="es-ES" sz="1100" b="0" i="0" u="none" strike="noStrike" dirty="0">
                          <a:solidFill>
                            <a:srgbClr val="002776"/>
                          </a:solidFill>
                          <a:effectLst/>
                          <a:latin typeface="Arial" panose="020B0604020202020204" pitchFamily="34" charset="0"/>
                        </a:rPr>
                        <a:t>19,60%</a:t>
                      </a:r>
                    </a:p>
                  </a:txBody>
                  <a:tcPr marL="9525" marR="9525" marT="9525" marB="0" anchor="ctr"/>
                </a:tc>
              </a:tr>
              <a:tr h="477297">
                <a:tc>
                  <a:txBody>
                    <a:bodyPr/>
                    <a:lstStyle/>
                    <a:p>
                      <a:pPr algn="l" rtl="0" fontAlgn="ctr"/>
                      <a:r>
                        <a:rPr lang="es-ES" sz="1100" b="1" i="0" u="none" strike="noStrike" dirty="0">
                          <a:solidFill>
                            <a:srgbClr val="FFFFFF"/>
                          </a:solidFill>
                          <a:effectLst/>
                          <a:latin typeface="Arial" panose="020B0604020202020204" pitchFamily="34" charset="0"/>
                        </a:rPr>
                        <a:t>Relaciones públicas y free </a:t>
                      </a:r>
                      <a:r>
                        <a:rPr lang="es-ES" sz="1100" b="1" i="0" u="none" strike="noStrike" dirty="0" err="1">
                          <a:solidFill>
                            <a:srgbClr val="FFFFFF"/>
                          </a:solidFill>
                          <a:effectLst/>
                          <a:latin typeface="Arial" panose="020B0604020202020204" pitchFamily="34" charset="0"/>
                        </a:rPr>
                        <a:t>press</a:t>
                      </a:r>
                      <a:endParaRPr lang="es-ES" sz="1100" b="1" i="0" u="none" strike="noStrike" dirty="0">
                        <a:solidFill>
                          <a:srgbClr val="FFFFFF"/>
                        </a:solidFill>
                        <a:effectLst/>
                        <a:latin typeface="Arial" panose="020B0604020202020204" pitchFamily="34" charset="0"/>
                      </a:endParaRPr>
                    </a:p>
                  </a:txBody>
                  <a:tcPr marL="9525" marR="9525" marT="9525" marB="0" anchor="ctr">
                    <a:solidFill>
                      <a:srgbClr val="002060"/>
                    </a:solidFill>
                  </a:tcPr>
                </a:tc>
                <a:tc>
                  <a:txBody>
                    <a:bodyPr/>
                    <a:lstStyle/>
                    <a:p>
                      <a:pPr algn="ctr" rtl="0" fontAlgn="ctr"/>
                      <a:r>
                        <a:rPr lang="es-ES" sz="1100" b="0" i="0" u="none" strike="noStrike" dirty="0">
                          <a:solidFill>
                            <a:srgbClr val="002776"/>
                          </a:solidFill>
                          <a:effectLst/>
                          <a:latin typeface="Arial" panose="020B0604020202020204" pitchFamily="34" charset="0"/>
                        </a:rPr>
                        <a:t>8.600,00</a:t>
                      </a:r>
                    </a:p>
                  </a:txBody>
                  <a:tcPr marL="9525" marR="9525" marT="9525" marB="0" anchor="ctr">
                    <a:noFill/>
                  </a:tcPr>
                </a:tc>
                <a:tc>
                  <a:txBody>
                    <a:bodyPr/>
                    <a:lstStyle/>
                    <a:p>
                      <a:pPr algn="ctr" rtl="0" fontAlgn="ctr"/>
                      <a:r>
                        <a:rPr lang="es-ES" sz="1100" b="0" i="0" u="none" strike="noStrike" dirty="0">
                          <a:solidFill>
                            <a:srgbClr val="002776"/>
                          </a:solidFill>
                          <a:effectLst/>
                          <a:latin typeface="Arial" panose="020B0604020202020204" pitchFamily="34" charset="0"/>
                        </a:rPr>
                        <a:t>83,72%</a:t>
                      </a:r>
                    </a:p>
                  </a:txBody>
                  <a:tcPr marL="9525" marR="9525" marT="9525" marB="0" anchor="ctr">
                    <a:noFill/>
                  </a:tcPr>
                </a:tc>
              </a:tr>
              <a:tr h="477297">
                <a:tc>
                  <a:txBody>
                    <a:bodyPr/>
                    <a:lstStyle/>
                    <a:p>
                      <a:pPr>
                        <a:lnSpc>
                          <a:spcPct val="115000"/>
                        </a:lnSpc>
                        <a:spcAft>
                          <a:spcPts val="0"/>
                        </a:spcAft>
                      </a:pPr>
                      <a:r>
                        <a:rPr lang="es-ES" sz="1100" dirty="0" smtClean="0">
                          <a:solidFill>
                            <a:schemeClr val="bg1"/>
                          </a:solidFill>
                          <a:effectLst/>
                        </a:rPr>
                        <a:t>TOTAL PRESUPUESTO</a:t>
                      </a:r>
                      <a:r>
                        <a:rPr lang="es-ES" sz="1100" baseline="0" dirty="0" smtClean="0">
                          <a:solidFill>
                            <a:schemeClr val="bg1"/>
                          </a:solidFill>
                          <a:effectLst/>
                        </a:rPr>
                        <a:t> COMUNICACIÓN</a:t>
                      </a:r>
                      <a:endParaRPr lang="es-ES" sz="1100" dirty="0">
                        <a:solidFill>
                          <a:schemeClr val="bg1"/>
                        </a:solidFill>
                        <a:effectLst/>
                        <a:latin typeface="Times New Roman" panose="02020603050405020304" pitchFamily="18" charset="0"/>
                        <a:ea typeface="Times New Roman" panose="02020603050405020304" pitchFamily="18" charset="0"/>
                      </a:endParaRPr>
                    </a:p>
                  </a:txBody>
                  <a:tcPr marL="36000" marR="36000" marT="0" marB="0" anchor="ctr">
                    <a:solidFill>
                      <a:schemeClr val="accent2"/>
                    </a:solidFill>
                  </a:tcPr>
                </a:tc>
                <a:tc>
                  <a:txBody>
                    <a:bodyPr/>
                    <a:lstStyle/>
                    <a:p>
                      <a:pPr marL="0" algn="ctr" defTabSz="806555" rtl="0" eaLnBrk="1" latinLnBrk="0" hangingPunct="1">
                        <a:lnSpc>
                          <a:spcPct val="115000"/>
                        </a:lnSpc>
                        <a:spcAft>
                          <a:spcPts val="0"/>
                        </a:spcAft>
                      </a:pPr>
                      <a:r>
                        <a:rPr lang="es-ES" sz="1100" b="1" kern="1200" dirty="0" smtClean="0">
                          <a:solidFill>
                            <a:schemeClr val="bg1"/>
                          </a:solidFill>
                          <a:effectLst/>
                          <a:latin typeface="+mn-lt"/>
                          <a:ea typeface="+mn-ea"/>
                          <a:cs typeface="+mn-cs"/>
                        </a:rPr>
                        <a:t>609.500,28</a:t>
                      </a:r>
                      <a:endParaRPr lang="es-ES" sz="1100" b="1" kern="1200" dirty="0">
                        <a:solidFill>
                          <a:schemeClr val="bg1"/>
                        </a:solidFill>
                        <a:effectLst/>
                        <a:latin typeface="+mn-lt"/>
                        <a:ea typeface="+mn-ea"/>
                        <a:cs typeface="+mn-cs"/>
                      </a:endParaRPr>
                    </a:p>
                  </a:txBody>
                  <a:tcPr marL="36000" marR="36000" marT="0" marB="0" anchor="ctr">
                    <a:solidFill>
                      <a:schemeClr val="accent2"/>
                    </a:solidFill>
                  </a:tcPr>
                </a:tc>
                <a:tc>
                  <a:txBody>
                    <a:bodyPr/>
                    <a:lstStyle/>
                    <a:p>
                      <a:pPr marL="0" algn="ctr" defTabSz="806555" rtl="0" eaLnBrk="1" latinLnBrk="0" hangingPunct="1">
                        <a:lnSpc>
                          <a:spcPct val="115000"/>
                        </a:lnSpc>
                        <a:spcAft>
                          <a:spcPts val="0"/>
                        </a:spcAft>
                      </a:pPr>
                      <a:endParaRPr lang="es-ES" sz="1100" kern="1200" dirty="0">
                        <a:solidFill>
                          <a:schemeClr val="dk1"/>
                        </a:solidFill>
                        <a:effectLst/>
                        <a:latin typeface="+mn-lt"/>
                        <a:ea typeface="+mn-ea"/>
                        <a:cs typeface="+mn-cs"/>
                      </a:endParaRPr>
                    </a:p>
                  </a:txBody>
                  <a:tcPr marL="36000" marR="36000" marT="0" marB="0" anchor="ctr">
                    <a:solidFill>
                      <a:schemeClr val="accent2"/>
                    </a:solidFill>
                  </a:tcPr>
                </a:tc>
              </a:tr>
            </a:tbl>
          </a:graphicData>
        </a:graphic>
      </p:graphicFrame>
      <p:sp>
        <p:nvSpPr>
          <p:cNvPr id="1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Comunicación</a:t>
            </a:r>
            <a:endParaRPr lang="es-ES" b="0" i="1" dirty="0">
              <a:solidFill>
                <a:srgbClr val="002776"/>
              </a:solidFill>
            </a:endParaRPr>
          </a:p>
        </p:txBody>
      </p:sp>
      <p:graphicFrame>
        <p:nvGraphicFramePr>
          <p:cNvPr id="13" name="Chart 12"/>
          <p:cNvGraphicFramePr/>
          <p:nvPr>
            <p:extLst>
              <p:ext uri="{D42A27DB-BD31-4B8C-83A1-F6EECF244321}">
                <p14:modId xmlns:p14="http://schemas.microsoft.com/office/powerpoint/2010/main" val="2098616308"/>
              </p:ext>
            </p:extLst>
          </p:nvPr>
        </p:nvGraphicFramePr>
        <p:xfrm>
          <a:off x="5097016" y="1788163"/>
          <a:ext cx="4464497" cy="4910187"/>
        </p:xfrm>
        <a:graphic>
          <a:graphicData uri="http://schemas.openxmlformats.org/drawingml/2006/chart">
            <c:chart xmlns:c="http://schemas.openxmlformats.org/drawingml/2006/chart" xmlns:r="http://schemas.openxmlformats.org/officeDocument/2006/relationships" r:id="rId3"/>
          </a:graphicData>
        </a:graphic>
      </p:graphicFrame>
      <p:sp>
        <p:nvSpPr>
          <p:cNvPr id="14" name="TxtBox:83/125"/>
          <p:cNvSpPr/>
          <p:nvPr/>
        </p:nvSpPr>
        <p:spPr bwMode="auto">
          <a:xfrm>
            <a:off x="6604162" y="2996952"/>
            <a:ext cx="1450203" cy="619913"/>
          </a:xfrm>
          <a:prstGeom prst="rect">
            <a:avLst/>
          </a:prstGeom>
          <a:noFill/>
          <a:ln w="9525" cap="flat" cmpd="sng" algn="ctr">
            <a:noFill/>
            <a:prstDash val="solid"/>
            <a:round/>
            <a:headEnd type="none" w="med" len="med"/>
            <a:tailEnd type="none" w="med" len="med"/>
          </a:ln>
          <a:effectLst/>
          <a:extLst/>
        </p:spPr>
        <p:txBody>
          <a:bodyPr wrap="square" lIns="36000" tIns="0" rIns="36000" bIns="0" anchor="ctr">
            <a:spAutoFit/>
          </a:bodyPr>
          <a:lstStyle/>
          <a:p>
            <a:pPr algn="ctr">
              <a:lnSpc>
                <a:spcPct val="106000"/>
              </a:lnSpc>
            </a:pPr>
            <a:r>
              <a:rPr lang="es-ES" sz="1400" b="1" dirty="0" smtClean="0">
                <a:solidFill>
                  <a:srgbClr val="002776"/>
                </a:solidFill>
              </a:rPr>
              <a:t>609.500,28 $</a:t>
            </a:r>
          </a:p>
          <a:p>
            <a:pPr algn="ctr">
              <a:lnSpc>
                <a:spcPct val="106000"/>
              </a:lnSpc>
            </a:pPr>
            <a:r>
              <a:rPr lang="es-ES" sz="1200" dirty="0" smtClean="0">
                <a:solidFill>
                  <a:srgbClr val="002776"/>
                </a:solidFill>
              </a:rPr>
              <a:t>Presupuesto comunicación 2015</a:t>
            </a: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419</a:t>
            </a:fld>
            <a:endParaRPr lang="es-ES" dirty="0">
              <a:solidFill>
                <a:srgbClr val="002776"/>
              </a:solidFill>
            </a:endParaRPr>
          </a:p>
        </p:txBody>
      </p:sp>
    </p:spTree>
    <p:extLst>
      <p:ext uri="{BB962C8B-B14F-4D97-AF65-F5344CB8AC3E}">
        <p14:creationId xmlns:p14="http://schemas.microsoft.com/office/powerpoint/2010/main" val="29262510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La industria a nivel mundial – </a:t>
            </a:r>
            <a:r>
              <a:rPr lang="es-ES" sz="2000" dirty="0">
                <a:solidFill>
                  <a:srgbClr val="00B0F0"/>
                </a:solidFill>
                <a:cs typeface="Arial" charset="0"/>
              </a:rPr>
              <a:t>Tendencias en la </a:t>
            </a:r>
            <a:r>
              <a:rPr lang="es-ES" sz="2000" dirty="0" smtClean="0">
                <a:solidFill>
                  <a:srgbClr val="00B0F0"/>
                </a:solidFill>
                <a:cs typeface="Arial" charset="0"/>
              </a:rPr>
              <a:t>demanda</a:t>
            </a:r>
            <a:endParaRPr lang="es-ES" sz="2000" dirty="0">
              <a:solidFill>
                <a:srgbClr val="00B0F0"/>
              </a:solidFill>
              <a:cs typeface="Arial" charset="0"/>
            </a:endParaRPr>
          </a:p>
        </p:txBody>
      </p:sp>
      <p:grpSp>
        <p:nvGrpSpPr>
          <p:cNvPr id="13" name="Group 12"/>
          <p:cNvGrpSpPr/>
          <p:nvPr/>
        </p:nvGrpSpPr>
        <p:grpSpPr>
          <a:xfrm>
            <a:off x="5126734" y="4149080"/>
            <a:ext cx="4290316" cy="431642"/>
            <a:chOff x="467246" y="1845230"/>
            <a:chExt cx="8244000" cy="431642"/>
          </a:xfrm>
        </p:grpSpPr>
        <p:cxnSp>
          <p:nvCxnSpPr>
            <p:cNvPr id="14" name="Straight Connector 13"/>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1075332" y="1845230"/>
              <a:ext cx="7027829"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Evolución en el gasto total de las organizaciones en eventos para 2016 (%), por regiones </a:t>
              </a:r>
              <a:endParaRPr lang="es-ES" sz="1100" b="1" dirty="0">
                <a:solidFill>
                  <a:srgbClr val="002060"/>
                </a:solidFill>
                <a:cs typeface="Arial" panose="020B0604020202020204" pitchFamily="34" charset="0"/>
              </a:endParaRPr>
            </a:p>
          </p:txBody>
        </p:sp>
      </p:grpSp>
      <p:grpSp>
        <p:nvGrpSpPr>
          <p:cNvPr id="16" name="Group 15"/>
          <p:cNvGrpSpPr/>
          <p:nvPr/>
        </p:nvGrpSpPr>
        <p:grpSpPr>
          <a:xfrm>
            <a:off x="5108352" y="1052736"/>
            <a:ext cx="4290316" cy="431642"/>
            <a:chOff x="467246" y="1845230"/>
            <a:chExt cx="8244000" cy="431642"/>
          </a:xfrm>
        </p:grpSpPr>
        <p:cxnSp>
          <p:nvCxnSpPr>
            <p:cNvPr id="17" name="Straight Connector 16"/>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Rectangle 17"/>
            <p:cNvSpPr/>
            <p:nvPr/>
          </p:nvSpPr>
          <p:spPr>
            <a:xfrm>
              <a:off x="2273320" y="1845230"/>
              <a:ext cx="4631853"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Número de días por tipo de reunión (esperado), 2016</a:t>
              </a:r>
              <a:endParaRPr lang="es-ES" sz="1100" b="1" dirty="0">
                <a:solidFill>
                  <a:srgbClr val="002060"/>
                </a:solidFill>
                <a:cs typeface="Arial" panose="020B0604020202020204" pitchFamily="34" charset="0"/>
              </a:endParaRPr>
            </a:p>
          </p:txBody>
        </p:sp>
      </p:grpSp>
      <p:sp>
        <p:nvSpPr>
          <p:cNvPr id="19" name="Content Placeholder 5"/>
          <p:cNvSpPr txBox="1">
            <a:spLocks/>
          </p:cNvSpPr>
          <p:nvPr/>
        </p:nvSpPr>
        <p:spPr bwMode="auto">
          <a:xfrm>
            <a:off x="344488" y="1124744"/>
            <a:ext cx="4451359" cy="330045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300"/>
              </a:spcAft>
            </a:pPr>
            <a:r>
              <a:rPr lang="es-ES" sz="1100" b="1" dirty="0" smtClean="0">
                <a:solidFill>
                  <a:srgbClr val="002060"/>
                </a:solidFill>
              </a:rPr>
              <a:t>Tendencias en la región (foco en Latinoamérica)</a:t>
            </a:r>
            <a:endParaRPr lang="es-ES" sz="1100" b="1" dirty="0">
              <a:solidFill>
                <a:srgbClr val="002060"/>
              </a:solidFill>
            </a:endParaRPr>
          </a:p>
          <a:p>
            <a:pPr algn="just"/>
            <a:r>
              <a:rPr lang="es-ES" sz="1100" dirty="0" smtClean="0">
                <a:solidFill>
                  <a:srgbClr val="002060"/>
                </a:solidFill>
              </a:rPr>
              <a:t>El sector reuniones se caracteriza por un entorno cambiante en el que los proveedores ofrecen cada vez mejores precios y acuerdos más favorables a los meeting </a:t>
            </a:r>
            <a:r>
              <a:rPr lang="es-ES" sz="1100" dirty="0" err="1" smtClean="0">
                <a:solidFill>
                  <a:srgbClr val="002060"/>
                </a:solidFill>
              </a:rPr>
              <a:t>planners</a:t>
            </a:r>
            <a:r>
              <a:rPr lang="es-ES" sz="1100" dirty="0" smtClean="0">
                <a:solidFill>
                  <a:srgbClr val="002060"/>
                </a:solidFill>
              </a:rPr>
              <a:t>.</a:t>
            </a:r>
          </a:p>
          <a:p>
            <a:pPr algn="just">
              <a:spcBef>
                <a:spcPts val="600"/>
              </a:spcBef>
              <a:spcAft>
                <a:spcPts val="300"/>
              </a:spcAft>
            </a:pPr>
            <a:r>
              <a:rPr lang="es-ES" sz="1100" b="1" dirty="0" smtClean="0">
                <a:solidFill>
                  <a:srgbClr val="002060"/>
                </a:solidFill>
              </a:rPr>
              <a:t>Crecimiento del sector farmacéutico y tendencia hacia reuniones domésticas</a:t>
            </a:r>
          </a:p>
          <a:p>
            <a:pPr marL="171450" indent="-171450" algn="just">
              <a:buFont typeface="Wingdings" panose="05000000000000000000" pitchFamily="2" charset="2"/>
              <a:buChar char="§"/>
            </a:pPr>
            <a:r>
              <a:rPr lang="es-ES" sz="1100" dirty="0" smtClean="0">
                <a:solidFill>
                  <a:srgbClr val="002060"/>
                </a:solidFill>
              </a:rPr>
              <a:t>Continuación del crecimiento de la industria farmacéutica de reuniones a medida que las compañías basadas en Norteamérica expanden sus programas de </a:t>
            </a:r>
            <a:r>
              <a:rPr lang="es-ES" sz="1100" dirty="0" err="1" smtClean="0">
                <a:solidFill>
                  <a:srgbClr val="002060"/>
                </a:solidFill>
              </a:rPr>
              <a:t>Monitoring</a:t>
            </a:r>
            <a:r>
              <a:rPr lang="es-ES" sz="1100" dirty="0" smtClean="0">
                <a:solidFill>
                  <a:srgbClr val="002060"/>
                </a:solidFill>
              </a:rPr>
              <a:t> &amp; </a:t>
            </a:r>
            <a:r>
              <a:rPr lang="es-ES" sz="1100" dirty="0" err="1" smtClean="0">
                <a:solidFill>
                  <a:srgbClr val="002060"/>
                </a:solidFill>
              </a:rPr>
              <a:t>Evaluation</a:t>
            </a:r>
            <a:endParaRPr lang="es-ES" sz="1100" dirty="0" smtClean="0">
              <a:solidFill>
                <a:srgbClr val="002060"/>
              </a:solidFill>
            </a:endParaRPr>
          </a:p>
          <a:p>
            <a:pPr marL="171450" indent="-171450" algn="just">
              <a:buFont typeface="Wingdings" panose="05000000000000000000" pitchFamily="2" charset="2"/>
              <a:buChar char="§"/>
            </a:pPr>
            <a:r>
              <a:rPr lang="es-ES" sz="1100" dirty="0" smtClean="0">
                <a:solidFill>
                  <a:srgbClr val="002060"/>
                </a:solidFill>
              </a:rPr>
              <a:t>Tendencia al incremento de las reuniones domésticas, motivado por un entorno económico desafiante</a:t>
            </a:r>
          </a:p>
          <a:p>
            <a:pPr algn="just">
              <a:spcBef>
                <a:spcPts val="600"/>
              </a:spcBef>
              <a:spcAft>
                <a:spcPts val="300"/>
              </a:spcAft>
            </a:pPr>
            <a:r>
              <a:rPr lang="es-ES" sz="1100" b="1" dirty="0" smtClean="0">
                <a:solidFill>
                  <a:srgbClr val="002060"/>
                </a:solidFill>
              </a:rPr>
              <a:t>Mayor foco en los costos y menos participantes</a:t>
            </a:r>
          </a:p>
          <a:p>
            <a:pPr marL="171450" indent="-171450" algn="just">
              <a:buFont typeface="Wingdings" panose="05000000000000000000" pitchFamily="2" charset="2"/>
              <a:buChar char="§"/>
            </a:pPr>
            <a:r>
              <a:rPr lang="es-ES" sz="1100" dirty="0" smtClean="0">
                <a:solidFill>
                  <a:srgbClr val="002060"/>
                </a:solidFill>
              </a:rPr>
              <a:t>Incremento de los hoteles </a:t>
            </a:r>
            <a:r>
              <a:rPr lang="es-ES" sz="1100" dirty="0" err="1" smtClean="0">
                <a:solidFill>
                  <a:srgbClr val="002060"/>
                </a:solidFill>
              </a:rPr>
              <a:t>midscale</a:t>
            </a:r>
            <a:r>
              <a:rPr lang="es-ES" sz="1100" dirty="0" smtClean="0">
                <a:solidFill>
                  <a:srgbClr val="002060"/>
                </a:solidFill>
              </a:rPr>
              <a:t> como sede de eventos</a:t>
            </a:r>
          </a:p>
          <a:p>
            <a:pPr marL="171450" indent="-171450" algn="just">
              <a:buFont typeface="Wingdings" panose="05000000000000000000" pitchFamily="2" charset="2"/>
              <a:buChar char="§"/>
            </a:pPr>
            <a:r>
              <a:rPr lang="es-ES" sz="1100" dirty="0" smtClean="0">
                <a:solidFill>
                  <a:srgbClr val="002060"/>
                </a:solidFill>
              </a:rPr>
              <a:t>Reducción del tamaño de las reuniones corporativas en 2015 (-10% anual) por el deterioro de las condiciones económicas en economías mayores como Brasil y Argentina</a:t>
            </a:r>
          </a:p>
        </p:txBody>
      </p:sp>
      <p:sp>
        <p:nvSpPr>
          <p:cNvPr id="20" name="TextBox 19"/>
          <p:cNvSpPr txBox="1"/>
          <p:nvPr/>
        </p:nvSpPr>
        <p:spPr>
          <a:xfrm>
            <a:off x="5097016" y="3789040"/>
            <a:ext cx="4351949" cy="332988"/>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Global Meetings &amp; </a:t>
            </a:r>
            <a:r>
              <a:rPr lang="es-ES" sz="800" i="1" dirty="0" err="1">
                <a:solidFill>
                  <a:srgbClr val="002060"/>
                </a:solidFill>
              </a:rPr>
              <a:t>Events</a:t>
            </a:r>
            <a:r>
              <a:rPr lang="es-ES" sz="800" i="1" dirty="0">
                <a:solidFill>
                  <a:srgbClr val="002060"/>
                </a:solidFill>
              </a:rPr>
              <a:t> </a:t>
            </a:r>
            <a:r>
              <a:rPr lang="es-ES" sz="800" i="1" dirty="0" err="1">
                <a:solidFill>
                  <a:srgbClr val="002060"/>
                </a:solidFill>
              </a:rPr>
              <a:t>Forecast</a:t>
            </a:r>
            <a:r>
              <a:rPr lang="es-ES" sz="800" i="1" dirty="0">
                <a:solidFill>
                  <a:srgbClr val="002060"/>
                </a:solidFill>
              </a:rPr>
              <a:t>. American Express. 2016 (último informe disponible)</a:t>
            </a:r>
          </a:p>
        </p:txBody>
      </p:sp>
      <p:sp>
        <p:nvSpPr>
          <p:cNvPr id="24" name="TextBox 23"/>
          <p:cNvSpPr txBox="1"/>
          <p:nvPr/>
        </p:nvSpPr>
        <p:spPr>
          <a:xfrm>
            <a:off x="5097016" y="6309320"/>
            <a:ext cx="4351949" cy="332988"/>
          </a:xfrm>
          <a:prstGeom prst="rect">
            <a:avLst/>
          </a:prstGeom>
          <a:noFill/>
        </p:spPr>
        <p:txBody>
          <a:bodyPr wrap="square" lIns="0" tIns="42964" rIns="85929" bIns="42964" rtlCol="0">
            <a:spAutoFit/>
          </a:bodyPr>
          <a:lstStyle/>
          <a:p>
            <a:pPr algn="just">
              <a:spcAft>
                <a:spcPts val="564"/>
              </a:spcAft>
            </a:pPr>
            <a:r>
              <a:rPr lang="es-ES" sz="800" i="1" dirty="0" smtClean="0">
                <a:solidFill>
                  <a:srgbClr val="002060"/>
                </a:solidFill>
              </a:rPr>
              <a:t>Fuente: </a:t>
            </a:r>
            <a:r>
              <a:rPr lang="es-ES" sz="800" i="1" dirty="0">
                <a:solidFill>
                  <a:srgbClr val="002060"/>
                </a:solidFill>
              </a:rPr>
              <a:t>Global Meetings &amp; </a:t>
            </a:r>
            <a:r>
              <a:rPr lang="es-ES" sz="800" i="1" dirty="0" err="1">
                <a:solidFill>
                  <a:srgbClr val="002060"/>
                </a:solidFill>
              </a:rPr>
              <a:t>Events</a:t>
            </a:r>
            <a:r>
              <a:rPr lang="es-ES" sz="800" i="1" dirty="0">
                <a:solidFill>
                  <a:srgbClr val="002060"/>
                </a:solidFill>
              </a:rPr>
              <a:t> </a:t>
            </a:r>
            <a:r>
              <a:rPr lang="es-ES" sz="800" i="1" dirty="0" err="1">
                <a:solidFill>
                  <a:srgbClr val="002060"/>
                </a:solidFill>
              </a:rPr>
              <a:t>Forecast</a:t>
            </a:r>
            <a:r>
              <a:rPr lang="es-ES" sz="800" i="1" dirty="0">
                <a:solidFill>
                  <a:srgbClr val="002060"/>
                </a:solidFill>
              </a:rPr>
              <a:t>. American Express. 2016 (último informe disponible)</a:t>
            </a:r>
          </a:p>
        </p:txBody>
      </p:sp>
      <p:sp>
        <p:nvSpPr>
          <p:cNvPr id="25" name="TextBox 24"/>
          <p:cNvSpPr txBox="1"/>
          <p:nvPr/>
        </p:nvSpPr>
        <p:spPr>
          <a:xfrm>
            <a:off x="272480" y="6211244"/>
            <a:ext cx="4351949" cy="332988"/>
          </a:xfrm>
          <a:prstGeom prst="rect">
            <a:avLst/>
          </a:prstGeom>
          <a:noFill/>
        </p:spPr>
        <p:txBody>
          <a:bodyPr wrap="square" lIns="0" tIns="42964" rIns="85929" bIns="42964" rtlCol="0">
            <a:spAutoFit/>
          </a:bodyPr>
          <a:lstStyle/>
          <a:p>
            <a:pPr algn="just">
              <a:spcAft>
                <a:spcPts val="564"/>
              </a:spcAft>
            </a:pPr>
            <a:r>
              <a:rPr lang="es-ES" sz="800" i="1" dirty="0">
                <a:solidFill>
                  <a:srgbClr val="002060"/>
                </a:solidFill>
              </a:rPr>
              <a:t>Fuente: </a:t>
            </a:r>
            <a:r>
              <a:rPr lang="es-ES" sz="800" i="1" dirty="0" err="1" smtClean="0">
                <a:solidFill>
                  <a:srgbClr val="002060"/>
                </a:solidFill>
              </a:rPr>
              <a:t>Carlson</a:t>
            </a:r>
            <a:r>
              <a:rPr lang="es-ES" sz="800" i="1" dirty="0" smtClean="0">
                <a:solidFill>
                  <a:srgbClr val="002060"/>
                </a:solidFill>
              </a:rPr>
              <a:t> </a:t>
            </a:r>
            <a:r>
              <a:rPr lang="es-ES" sz="800" i="1" dirty="0" err="1" smtClean="0">
                <a:solidFill>
                  <a:srgbClr val="002060"/>
                </a:solidFill>
              </a:rPr>
              <a:t>Wagonlit</a:t>
            </a:r>
            <a:r>
              <a:rPr lang="es-ES" sz="800" i="1" dirty="0" smtClean="0">
                <a:solidFill>
                  <a:srgbClr val="002060"/>
                </a:solidFill>
              </a:rPr>
              <a:t>, 2016 Meetings and </a:t>
            </a:r>
            <a:r>
              <a:rPr lang="es-ES" sz="800" i="1" dirty="0" err="1" smtClean="0">
                <a:solidFill>
                  <a:srgbClr val="002060"/>
                </a:solidFill>
              </a:rPr>
              <a:t>Events</a:t>
            </a:r>
            <a:r>
              <a:rPr lang="es-ES" sz="800" i="1" dirty="0" smtClean="0">
                <a:solidFill>
                  <a:srgbClr val="002060"/>
                </a:solidFill>
              </a:rPr>
              <a:t> </a:t>
            </a:r>
            <a:r>
              <a:rPr lang="es-ES" sz="800" i="1" dirty="0" err="1" smtClean="0">
                <a:solidFill>
                  <a:srgbClr val="002060"/>
                </a:solidFill>
              </a:rPr>
              <a:t>Forecast</a:t>
            </a:r>
            <a:r>
              <a:rPr lang="es-ES" sz="800" i="1" dirty="0" smtClean="0">
                <a:solidFill>
                  <a:srgbClr val="002060"/>
                </a:solidFill>
              </a:rPr>
              <a:t> - </a:t>
            </a:r>
            <a:r>
              <a:rPr lang="es-ES" sz="800" i="1" dirty="0" err="1" smtClean="0">
                <a:solidFill>
                  <a:srgbClr val="002060"/>
                </a:solidFill>
              </a:rPr>
              <a:t>September</a:t>
            </a:r>
            <a:r>
              <a:rPr lang="es-ES" sz="800" i="1" dirty="0" smtClean="0">
                <a:solidFill>
                  <a:srgbClr val="002060"/>
                </a:solidFill>
              </a:rPr>
              <a:t> 2015</a:t>
            </a:r>
            <a:r>
              <a:rPr lang="es-ES" sz="800" i="1" dirty="0">
                <a:solidFill>
                  <a:srgbClr val="002060"/>
                </a:solidFill>
              </a:rPr>
              <a:t> </a:t>
            </a:r>
            <a:r>
              <a:rPr lang="es-ES" sz="800" i="1" dirty="0" smtClean="0">
                <a:solidFill>
                  <a:srgbClr val="002060"/>
                </a:solidFill>
              </a:rPr>
              <a:t>(último informe disponible)</a:t>
            </a:r>
            <a:endParaRPr lang="es-ES" sz="800" i="1" dirty="0">
              <a:solidFill>
                <a:srgbClr val="002060"/>
              </a:solidFill>
            </a:endParaRPr>
          </a:p>
        </p:txBody>
      </p:sp>
      <p:sp>
        <p:nvSpPr>
          <p:cNvPr id="26" name="TextBox 25"/>
          <p:cNvSpPr txBox="1"/>
          <p:nvPr/>
        </p:nvSpPr>
        <p:spPr>
          <a:xfrm>
            <a:off x="8280999" y="2021121"/>
            <a:ext cx="208223" cy="107722"/>
          </a:xfrm>
          <a:prstGeom prst="rect">
            <a:avLst/>
          </a:prstGeom>
          <a:noFill/>
        </p:spPr>
        <p:txBody>
          <a:bodyPr wrap="square" lIns="0" tIns="0" rIns="0" bIns="0" rtlCol="0">
            <a:spAutoFit/>
          </a:bodyPr>
          <a:lstStyle/>
          <a:p>
            <a:pPr algn="ctr"/>
            <a:r>
              <a:rPr lang="es-ES" sz="700" b="1" dirty="0">
                <a:solidFill>
                  <a:srgbClr val="FFFFFF"/>
                </a:solidFill>
              </a:rPr>
              <a:t>1,3%</a:t>
            </a:r>
          </a:p>
        </p:txBody>
      </p:sp>
      <p:graphicFrame>
        <p:nvGraphicFramePr>
          <p:cNvPr id="33" name="Chart 32"/>
          <p:cNvGraphicFramePr/>
          <p:nvPr>
            <p:extLst>
              <p:ext uri="{D42A27DB-BD31-4B8C-83A1-F6EECF244321}">
                <p14:modId xmlns:p14="http://schemas.microsoft.com/office/powerpoint/2010/main" val="4044523594"/>
              </p:ext>
            </p:extLst>
          </p:nvPr>
        </p:nvGraphicFramePr>
        <p:xfrm>
          <a:off x="5142832" y="4614067"/>
          <a:ext cx="4255836" cy="18392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4" name="Table 33"/>
          <p:cNvGraphicFramePr>
            <a:graphicFrameLocks noGrp="1"/>
          </p:cNvGraphicFramePr>
          <p:nvPr>
            <p:extLst>
              <p:ext uri="{D42A27DB-BD31-4B8C-83A1-F6EECF244321}">
                <p14:modId xmlns:p14="http://schemas.microsoft.com/office/powerpoint/2010/main" val="1240099205"/>
              </p:ext>
            </p:extLst>
          </p:nvPr>
        </p:nvGraphicFramePr>
        <p:xfrm>
          <a:off x="5088059" y="1484378"/>
          <a:ext cx="4328991" cy="2293920"/>
        </p:xfrm>
        <a:graphic>
          <a:graphicData uri="http://schemas.openxmlformats.org/drawingml/2006/table">
            <a:tbl>
              <a:tblPr firstRow="1" bandRow="1">
                <a:tableStyleId>{5C22544A-7EE6-4342-B048-85BDC9FD1C3A}</a:tableStyleId>
              </a:tblPr>
              <a:tblGrid>
                <a:gridCol w="1520679"/>
                <a:gridCol w="669704"/>
                <a:gridCol w="648072"/>
                <a:gridCol w="648072"/>
                <a:gridCol w="432048"/>
                <a:gridCol w="410416"/>
              </a:tblGrid>
              <a:tr h="326199">
                <a:tc>
                  <a:txBody>
                    <a:bodyPr/>
                    <a:lstStyle/>
                    <a:p>
                      <a:r>
                        <a:rPr lang="es-ES" sz="900" b="1" dirty="0" smtClean="0">
                          <a:solidFill>
                            <a:schemeClr val="bg1"/>
                          </a:solidFill>
                        </a:rPr>
                        <a:t>Tipo</a:t>
                      </a:r>
                      <a:endParaRPr lang="es-ES" sz="900" b="1" dirty="0">
                        <a:solidFill>
                          <a:schemeClr val="bg1"/>
                        </a:solidFill>
                      </a:endParaRPr>
                    </a:p>
                  </a:txBody>
                  <a:tcPr marL="36000" marR="36000" marT="36000" marB="36000" anchor="ctr">
                    <a:solidFill>
                      <a:schemeClr val="accent3"/>
                    </a:solidFill>
                  </a:tcPr>
                </a:tc>
                <a:tc>
                  <a:txBody>
                    <a:bodyPr/>
                    <a:lstStyle/>
                    <a:p>
                      <a:pPr algn="ctr"/>
                      <a:r>
                        <a:rPr lang="es-ES" sz="900" dirty="0" smtClean="0">
                          <a:solidFill>
                            <a:schemeClr val="bg1"/>
                          </a:solidFill>
                        </a:rPr>
                        <a:t>Norte América</a:t>
                      </a:r>
                      <a:endParaRPr lang="es-ES" sz="900" dirty="0">
                        <a:solidFill>
                          <a:schemeClr val="bg1"/>
                        </a:solidFill>
                      </a:endParaRPr>
                    </a:p>
                  </a:txBody>
                  <a:tcPr marL="36000" marR="36000" marT="36000" marB="36000" anchor="ctr">
                    <a:solidFill>
                      <a:schemeClr val="accent3"/>
                    </a:solidFill>
                  </a:tcPr>
                </a:tc>
                <a:tc>
                  <a:txBody>
                    <a:bodyPr/>
                    <a:lstStyle/>
                    <a:p>
                      <a:pPr algn="ctr"/>
                      <a:r>
                        <a:rPr lang="es-ES" sz="900" dirty="0" smtClean="0">
                          <a:solidFill>
                            <a:schemeClr val="bg1"/>
                          </a:solidFill>
                        </a:rPr>
                        <a:t>Europa</a:t>
                      </a:r>
                      <a:endParaRPr lang="es-ES" sz="900" dirty="0">
                        <a:solidFill>
                          <a:schemeClr val="bg1"/>
                        </a:solidFill>
                      </a:endParaRPr>
                    </a:p>
                  </a:txBody>
                  <a:tcPr marL="36000" marR="36000" marT="36000" marB="36000" anchor="ctr">
                    <a:solidFill>
                      <a:schemeClr val="accent3"/>
                    </a:solidFill>
                  </a:tcPr>
                </a:tc>
                <a:tc>
                  <a:txBody>
                    <a:bodyPr/>
                    <a:lstStyle/>
                    <a:p>
                      <a:pPr algn="ctr"/>
                      <a:r>
                        <a:rPr lang="es-ES" sz="900" b="1" dirty="0" err="1" smtClean="0">
                          <a:solidFill>
                            <a:schemeClr val="bg1"/>
                          </a:solidFill>
                        </a:rPr>
                        <a:t>C&amp;Sud</a:t>
                      </a:r>
                      <a:endParaRPr lang="es-ES" sz="900" b="1" baseline="0" dirty="0" err="1" smtClean="0">
                        <a:solidFill>
                          <a:schemeClr val="bg1"/>
                        </a:solidFill>
                      </a:endParaRPr>
                    </a:p>
                    <a:p>
                      <a:pPr algn="ctr"/>
                      <a:r>
                        <a:rPr lang="es-ES" sz="900" b="1" baseline="0" dirty="0" smtClean="0">
                          <a:solidFill>
                            <a:schemeClr val="bg1"/>
                          </a:solidFill>
                        </a:rPr>
                        <a:t>América</a:t>
                      </a:r>
                      <a:endParaRPr lang="es-ES" sz="900" b="1" dirty="0">
                        <a:solidFill>
                          <a:schemeClr val="bg1"/>
                        </a:solidFill>
                      </a:endParaRPr>
                    </a:p>
                  </a:txBody>
                  <a:tcPr marL="36000" marR="36000" marT="36000" marB="36000" anchor="ctr">
                    <a:solidFill>
                      <a:schemeClr val="accent3"/>
                    </a:solidFill>
                  </a:tcPr>
                </a:tc>
                <a:tc>
                  <a:txBody>
                    <a:bodyPr/>
                    <a:lstStyle/>
                    <a:p>
                      <a:pPr algn="ctr"/>
                      <a:r>
                        <a:rPr lang="es-ES" sz="900" dirty="0" smtClean="0">
                          <a:solidFill>
                            <a:schemeClr val="bg1"/>
                          </a:solidFill>
                        </a:rPr>
                        <a:t>Asia</a:t>
                      </a:r>
                      <a:endParaRPr lang="es-ES" sz="900" dirty="0">
                        <a:solidFill>
                          <a:schemeClr val="bg1"/>
                        </a:solidFill>
                      </a:endParaRPr>
                    </a:p>
                  </a:txBody>
                  <a:tcPr marL="36000" marR="36000" marT="36000" marB="36000" anchor="ctr">
                    <a:solidFill>
                      <a:schemeClr val="accent3"/>
                    </a:solidFill>
                  </a:tcPr>
                </a:tc>
                <a:tc>
                  <a:txBody>
                    <a:bodyPr/>
                    <a:lstStyle/>
                    <a:p>
                      <a:pPr algn="ctr"/>
                      <a:r>
                        <a:rPr lang="es-ES" sz="900" b="1" dirty="0" smtClean="0">
                          <a:solidFill>
                            <a:schemeClr val="bg1"/>
                          </a:solidFill>
                        </a:rPr>
                        <a:t>Media</a:t>
                      </a:r>
                      <a:endParaRPr lang="es-ES" sz="900" b="1" dirty="0">
                        <a:solidFill>
                          <a:schemeClr val="bg1"/>
                        </a:solidFill>
                      </a:endParaRPr>
                    </a:p>
                  </a:txBody>
                  <a:tcPr marL="36000" marR="36000" marT="36000" marB="36000" anchor="ctr">
                    <a:solidFill>
                      <a:schemeClr val="accent3"/>
                    </a:solidFill>
                  </a:tcPr>
                </a:tc>
              </a:tr>
              <a:tr h="197008">
                <a:tc>
                  <a:txBody>
                    <a:bodyPr/>
                    <a:lstStyle/>
                    <a:p>
                      <a:r>
                        <a:rPr lang="es-ES" sz="900" b="1" dirty="0" smtClean="0">
                          <a:solidFill>
                            <a:srgbClr val="002060"/>
                          </a:solidFill>
                        </a:rPr>
                        <a:t>Ventas/marketing</a:t>
                      </a:r>
                      <a:endParaRPr lang="es-ES" sz="900" b="1" dirty="0">
                        <a:solidFill>
                          <a:srgbClr val="002060"/>
                        </a:solidFill>
                      </a:endParaRPr>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dirty="0" smtClean="0"/>
                        <a:t>2,4</a:t>
                      </a:r>
                      <a:endParaRPr lang="es-ES" sz="900"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dirty="0" smtClean="0"/>
                        <a:t>1,9</a:t>
                      </a:r>
                      <a:endParaRPr lang="es-ES" sz="900"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2,5</a:t>
                      </a:r>
                      <a:endParaRPr lang="es-ES" sz="900" b="1"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dirty="0" smtClean="0"/>
                        <a:t>2,2</a:t>
                      </a:r>
                      <a:endParaRPr lang="es-ES" sz="900"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2,3</a:t>
                      </a:r>
                      <a:endParaRPr lang="es-ES" sz="900" b="1" dirty="0"/>
                    </a:p>
                  </a:txBody>
                  <a:tcPr marL="36000" marR="36000" marT="36000" marB="36000" anchor="ctr">
                    <a:lnB w="12700" cap="flat" cmpd="sng" algn="ctr">
                      <a:solidFill>
                        <a:schemeClr val="accent3"/>
                      </a:solidFill>
                      <a:prstDash val="solid"/>
                      <a:round/>
                      <a:headEnd type="none" w="med" len="med"/>
                      <a:tailEnd type="none" w="med" len="med"/>
                    </a:lnB>
                    <a:noFill/>
                  </a:tcPr>
                </a:tc>
              </a:tr>
              <a:tr h="197008">
                <a:tc>
                  <a:txBody>
                    <a:bodyPr/>
                    <a:lstStyle/>
                    <a:p>
                      <a:r>
                        <a:rPr lang="es-ES" sz="900" b="1" dirty="0" smtClean="0">
                          <a:solidFill>
                            <a:srgbClr val="002060"/>
                          </a:solidFill>
                        </a:rPr>
                        <a:t>Formación</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2,5</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2,0</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2,3</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2,1</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2,2</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7008">
                <a:tc>
                  <a:txBody>
                    <a:bodyPr/>
                    <a:lstStyle/>
                    <a:p>
                      <a:r>
                        <a:rPr lang="es-ES" sz="900" b="1" dirty="0" smtClean="0">
                          <a:solidFill>
                            <a:srgbClr val="002060"/>
                          </a:solidFill>
                        </a:rPr>
                        <a:t>Reunión</a:t>
                      </a:r>
                      <a:r>
                        <a:rPr lang="es-ES" sz="900" b="1" baseline="0" dirty="0" smtClean="0">
                          <a:solidFill>
                            <a:srgbClr val="002060"/>
                          </a:solidFill>
                        </a:rPr>
                        <a:t> de equipo interno</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1,8</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1,7</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2,3</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1,9</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1,9</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7008">
                <a:tc>
                  <a:txBody>
                    <a:bodyPr/>
                    <a:lstStyle/>
                    <a:p>
                      <a:r>
                        <a:rPr lang="es-ES" sz="900" b="1" dirty="0" smtClean="0">
                          <a:solidFill>
                            <a:srgbClr val="002060"/>
                          </a:solidFill>
                        </a:rPr>
                        <a:t>Lanzamiento de producto</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2,3</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2,0</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2,5</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1,4</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2,1</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7008">
                <a:tc>
                  <a:txBody>
                    <a:bodyPr/>
                    <a:lstStyle/>
                    <a:p>
                      <a:r>
                        <a:rPr lang="es-ES" sz="900" b="1" dirty="0" smtClean="0">
                          <a:solidFill>
                            <a:srgbClr val="002060"/>
                          </a:solidFill>
                        </a:rPr>
                        <a:t>Conferencias/ferias</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3,2</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2,8</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3,3</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2,8</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3,0</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326199">
                <a:tc>
                  <a:txBody>
                    <a:bodyPr/>
                    <a:lstStyle/>
                    <a:p>
                      <a:r>
                        <a:rPr lang="es-ES" sz="900" b="1" dirty="0" smtClean="0">
                          <a:solidFill>
                            <a:srgbClr val="002060"/>
                          </a:solidFill>
                        </a:rPr>
                        <a:t>Reuniones de consejo (senior)</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2,2</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1,8</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2,4</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2,1</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2,1</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197008">
                <a:tc>
                  <a:txBody>
                    <a:bodyPr/>
                    <a:lstStyle/>
                    <a:p>
                      <a:r>
                        <a:rPr lang="es-ES" sz="900" b="1" dirty="0" smtClean="0">
                          <a:solidFill>
                            <a:srgbClr val="002060"/>
                          </a:solidFill>
                        </a:rPr>
                        <a:t>Consejo</a:t>
                      </a:r>
                      <a:r>
                        <a:rPr lang="es-ES" sz="900" b="1" baseline="0" dirty="0" smtClean="0">
                          <a:solidFill>
                            <a:srgbClr val="002060"/>
                          </a:solidFill>
                        </a:rPr>
                        <a:t> consultivo</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2,0</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1,5</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2,1</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1,9</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1,9</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r h="326199">
                <a:tc>
                  <a:txBody>
                    <a:bodyPr/>
                    <a:lstStyle/>
                    <a:p>
                      <a:r>
                        <a:rPr lang="es-ES" sz="900" b="1" dirty="0" smtClean="0">
                          <a:solidFill>
                            <a:srgbClr val="002060"/>
                          </a:solidFill>
                        </a:rPr>
                        <a:t>Eventos especiales/incentivos</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3,2</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2,5</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3,9</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3,3</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3,2</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bl>
          </a:graphicData>
        </a:graphic>
      </p:graphicFrame>
      <p:sp>
        <p:nvSpPr>
          <p:cNvPr id="35" name="Rectangle 34"/>
          <p:cNvSpPr/>
          <p:nvPr/>
        </p:nvSpPr>
        <p:spPr>
          <a:xfrm>
            <a:off x="6825208" y="4829582"/>
            <a:ext cx="864096" cy="1479738"/>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6" name="Rectangle 35"/>
          <p:cNvSpPr/>
          <p:nvPr/>
        </p:nvSpPr>
        <p:spPr>
          <a:xfrm>
            <a:off x="7905328" y="1474852"/>
            <a:ext cx="673896" cy="2326136"/>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42</a:t>
            </a:fld>
            <a:endParaRPr lang="es-ES_tradnl" dirty="0">
              <a:solidFill>
                <a:srgbClr val="002776"/>
              </a:solidFill>
            </a:endParaRPr>
          </a:p>
        </p:txBody>
      </p:sp>
      <p:grpSp>
        <p:nvGrpSpPr>
          <p:cNvPr id="28" name="Group 27"/>
          <p:cNvGrpSpPr/>
          <p:nvPr/>
        </p:nvGrpSpPr>
        <p:grpSpPr>
          <a:xfrm>
            <a:off x="344487" y="4339208"/>
            <a:ext cx="4451359" cy="431642"/>
            <a:chOff x="467246" y="1845230"/>
            <a:chExt cx="8244000" cy="431642"/>
          </a:xfrm>
        </p:grpSpPr>
        <p:cxnSp>
          <p:nvCxnSpPr>
            <p:cNvPr id="29" name="Straight Connector 28"/>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1735116" y="1845230"/>
              <a:ext cx="5708260"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Tendencias en el tamaño de las reuniones y coste por participante y día (2016)</a:t>
              </a:r>
              <a:endParaRPr lang="es-ES" sz="1100" b="1" dirty="0">
                <a:solidFill>
                  <a:srgbClr val="002060"/>
                </a:solidFill>
                <a:cs typeface="Arial" panose="020B0604020202020204" pitchFamily="34" charset="0"/>
              </a:endParaRPr>
            </a:p>
          </p:txBody>
        </p:sp>
      </p:grpSp>
      <p:graphicFrame>
        <p:nvGraphicFramePr>
          <p:cNvPr id="31" name="Table 30"/>
          <p:cNvGraphicFramePr>
            <a:graphicFrameLocks noGrp="1"/>
          </p:cNvGraphicFramePr>
          <p:nvPr>
            <p:extLst>
              <p:ext uri="{D42A27DB-BD31-4B8C-83A1-F6EECF244321}">
                <p14:modId xmlns:p14="http://schemas.microsoft.com/office/powerpoint/2010/main" val="694973524"/>
              </p:ext>
            </p:extLst>
          </p:nvPr>
        </p:nvGraphicFramePr>
        <p:xfrm>
          <a:off x="344488" y="4840245"/>
          <a:ext cx="4400679" cy="1190760"/>
        </p:xfrm>
        <a:graphic>
          <a:graphicData uri="http://schemas.openxmlformats.org/drawingml/2006/table">
            <a:tbl>
              <a:tblPr firstRow="1" bandRow="1">
                <a:tableStyleId>{5C22544A-7EE6-4342-B048-85BDC9FD1C3A}</a:tableStyleId>
              </a:tblPr>
              <a:tblGrid>
                <a:gridCol w="1520679"/>
                <a:gridCol w="720000"/>
                <a:gridCol w="720000"/>
                <a:gridCol w="720000"/>
                <a:gridCol w="720000"/>
              </a:tblGrid>
              <a:tr h="457290">
                <a:tc>
                  <a:txBody>
                    <a:bodyPr/>
                    <a:lstStyle/>
                    <a:p>
                      <a:endParaRPr lang="es-ES" sz="900" b="1" dirty="0">
                        <a:solidFill>
                          <a:schemeClr val="bg1"/>
                        </a:solidFill>
                      </a:endParaRPr>
                    </a:p>
                  </a:txBody>
                  <a:tcPr marL="36000" marR="36000" marT="36000" marB="36000" anchor="ctr">
                    <a:solidFill>
                      <a:schemeClr val="accent3"/>
                    </a:solidFill>
                  </a:tcPr>
                </a:tc>
                <a:tc>
                  <a:txBody>
                    <a:bodyPr/>
                    <a:lstStyle/>
                    <a:p>
                      <a:pPr algn="ctr"/>
                      <a:r>
                        <a:rPr lang="es-ES" sz="900" dirty="0" smtClean="0">
                          <a:solidFill>
                            <a:schemeClr val="bg1"/>
                          </a:solidFill>
                        </a:rPr>
                        <a:t>Norte América</a:t>
                      </a:r>
                      <a:endParaRPr lang="es-ES" sz="900" dirty="0">
                        <a:solidFill>
                          <a:schemeClr val="bg1"/>
                        </a:solidFill>
                      </a:endParaRPr>
                    </a:p>
                  </a:txBody>
                  <a:tcPr marL="36000" marR="36000" marT="36000" marB="36000" anchor="ctr">
                    <a:solidFill>
                      <a:schemeClr val="accent3"/>
                    </a:solidFill>
                  </a:tcPr>
                </a:tc>
                <a:tc>
                  <a:txBody>
                    <a:bodyPr/>
                    <a:lstStyle/>
                    <a:p>
                      <a:pPr algn="ctr"/>
                      <a:r>
                        <a:rPr lang="es-ES" sz="900" dirty="0" smtClean="0">
                          <a:solidFill>
                            <a:schemeClr val="bg1"/>
                          </a:solidFill>
                        </a:rPr>
                        <a:t>Europa</a:t>
                      </a:r>
                      <a:endParaRPr lang="es-ES" sz="900" dirty="0">
                        <a:solidFill>
                          <a:schemeClr val="bg1"/>
                        </a:solidFill>
                      </a:endParaRPr>
                    </a:p>
                  </a:txBody>
                  <a:tcPr marL="36000" marR="36000" marT="36000" marB="36000" anchor="ctr">
                    <a:solidFill>
                      <a:schemeClr val="accent3"/>
                    </a:solidFill>
                  </a:tcPr>
                </a:tc>
                <a:tc>
                  <a:txBody>
                    <a:bodyPr/>
                    <a:lstStyle/>
                    <a:p>
                      <a:pPr algn="ctr"/>
                      <a:r>
                        <a:rPr lang="es-ES" sz="900" b="1" baseline="0" dirty="0" smtClean="0">
                          <a:solidFill>
                            <a:schemeClr val="bg1"/>
                          </a:solidFill>
                        </a:rPr>
                        <a:t>Latino-américa</a:t>
                      </a:r>
                      <a:endParaRPr lang="es-ES" sz="900" b="1" dirty="0">
                        <a:solidFill>
                          <a:schemeClr val="bg1"/>
                        </a:solidFill>
                      </a:endParaRPr>
                    </a:p>
                  </a:txBody>
                  <a:tcPr marL="36000" marR="36000" marT="36000" marB="36000" anchor="ctr">
                    <a:solidFill>
                      <a:schemeClr val="accent3"/>
                    </a:solidFill>
                  </a:tcPr>
                </a:tc>
                <a:tc>
                  <a:txBody>
                    <a:bodyPr/>
                    <a:lstStyle/>
                    <a:p>
                      <a:pPr algn="ctr"/>
                      <a:r>
                        <a:rPr lang="es-ES" sz="900" dirty="0" smtClean="0">
                          <a:solidFill>
                            <a:schemeClr val="bg1"/>
                          </a:solidFill>
                        </a:rPr>
                        <a:t>Asia Pacífico</a:t>
                      </a:r>
                      <a:endParaRPr lang="es-ES" sz="900" dirty="0">
                        <a:solidFill>
                          <a:schemeClr val="bg1"/>
                        </a:solidFill>
                      </a:endParaRPr>
                    </a:p>
                  </a:txBody>
                  <a:tcPr marL="36000" marR="36000" marT="36000" marB="36000" anchor="ctr">
                    <a:solidFill>
                      <a:schemeClr val="accent3"/>
                    </a:solidFill>
                  </a:tcPr>
                </a:tc>
              </a:tr>
              <a:tr h="366735">
                <a:tc>
                  <a:txBody>
                    <a:bodyPr/>
                    <a:lstStyle/>
                    <a:p>
                      <a:r>
                        <a:rPr lang="es-ES" sz="900" b="1" dirty="0" smtClean="0">
                          <a:solidFill>
                            <a:srgbClr val="002060"/>
                          </a:solidFill>
                        </a:rPr>
                        <a:t>Tamaño de las reuniones</a:t>
                      </a:r>
                      <a:endParaRPr lang="es-ES" sz="900" b="1" dirty="0">
                        <a:solidFill>
                          <a:srgbClr val="002060"/>
                        </a:solidFill>
                      </a:endParaRPr>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dirty="0" smtClean="0"/>
                        <a:t>+2,0%</a:t>
                      </a:r>
                      <a:endParaRPr lang="es-ES" sz="900"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dirty="0" smtClean="0"/>
                        <a:t>+1,2%</a:t>
                      </a:r>
                      <a:endParaRPr lang="es-ES" sz="900"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-1,5%</a:t>
                      </a:r>
                      <a:endParaRPr lang="es-ES" sz="900" b="1" dirty="0"/>
                    </a:p>
                  </a:txBody>
                  <a:tcPr marL="36000" marR="36000" marT="36000" marB="36000" anchor="ctr">
                    <a:lnB w="12700" cap="flat" cmpd="sng" algn="ctr">
                      <a:solidFill>
                        <a:schemeClr val="accent3"/>
                      </a:solidFill>
                      <a:prstDash val="solid"/>
                      <a:round/>
                      <a:headEnd type="none" w="med" len="med"/>
                      <a:tailEnd type="none" w="med" len="med"/>
                    </a:lnB>
                    <a:noFill/>
                  </a:tcPr>
                </a:tc>
                <a:tc>
                  <a:txBody>
                    <a:bodyPr/>
                    <a:lstStyle/>
                    <a:p>
                      <a:pPr algn="ctr"/>
                      <a:r>
                        <a:rPr lang="es-ES" sz="900" dirty="0" smtClean="0"/>
                        <a:t>+11,0%</a:t>
                      </a:r>
                      <a:endParaRPr lang="es-ES" sz="900" dirty="0"/>
                    </a:p>
                  </a:txBody>
                  <a:tcPr marL="36000" marR="36000" marT="36000" marB="36000" anchor="ctr">
                    <a:lnB w="12700" cap="flat" cmpd="sng" algn="ctr">
                      <a:solidFill>
                        <a:schemeClr val="accent3"/>
                      </a:solidFill>
                      <a:prstDash val="solid"/>
                      <a:round/>
                      <a:headEnd type="none" w="med" len="med"/>
                      <a:tailEnd type="none" w="med" len="med"/>
                    </a:lnB>
                    <a:noFill/>
                  </a:tcPr>
                </a:tc>
              </a:tr>
              <a:tr h="366735">
                <a:tc>
                  <a:txBody>
                    <a:bodyPr/>
                    <a:lstStyle/>
                    <a:p>
                      <a:r>
                        <a:rPr lang="es-ES" sz="900" b="1" dirty="0" smtClean="0">
                          <a:solidFill>
                            <a:srgbClr val="002060"/>
                          </a:solidFill>
                        </a:rPr>
                        <a:t>Coste por participante y día</a:t>
                      </a:r>
                      <a:endParaRPr lang="es-ES" sz="900" b="1" dirty="0">
                        <a:solidFill>
                          <a:srgbClr val="002060"/>
                        </a:solidFill>
                      </a:endParaRPr>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+4,5%</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-0,4%</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b="1" dirty="0" smtClean="0"/>
                        <a:t>+1,0%</a:t>
                      </a:r>
                      <a:endParaRPr lang="es-ES" sz="900" b="1"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c>
                  <a:txBody>
                    <a:bodyPr/>
                    <a:lstStyle/>
                    <a:p>
                      <a:pPr algn="ctr"/>
                      <a:r>
                        <a:rPr lang="es-ES" sz="900" dirty="0" smtClean="0"/>
                        <a:t>+5,0%</a:t>
                      </a:r>
                      <a:endParaRPr lang="es-ES" sz="900" dirty="0"/>
                    </a:p>
                  </a:txBody>
                  <a:tcPr marL="36000" marR="36000" marT="36000" marB="36000"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noFill/>
                  </a:tcPr>
                </a:tc>
              </a:tr>
            </a:tbl>
          </a:graphicData>
        </a:graphic>
      </p:graphicFrame>
      <p:sp>
        <p:nvSpPr>
          <p:cNvPr id="32" name="Rectangle 31"/>
          <p:cNvSpPr/>
          <p:nvPr/>
        </p:nvSpPr>
        <p:spPr>
          <a:xfrm>
            <a:off x="3296816" y="4797152"/>
            <a:ext cx="720080" cy="1283959"/>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785377570"/>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4.5. Comercialización</a:t>
            </a:r>
            <a:endParaRPr lang="es-ES" sz="2800" i="1" dirty="0">
              <a:solidFill>
                <a:srgbClr val="FFFFFF"/>
              </a:solidFill>
            </a:endParaRPr>
          </a:p>
        </p:txBody>
      </p:sp>
    </p:spTree>
    <p:extLst>
      <p:ext uri="{BB962C8B-B14F-4D97-AF65-F5344CB8AC3E}">
        <p14:creationId xmlns:p14="http://schemas.microsoft.com/office/powerpoint/2010/main" val="3882106325"/>
      </p:ext>
    </p:extLst>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 Comercialización</a:t>
            </a:r>
            <a:endParaRPr lang="es-ES" sz="1400" i="1" dirty="0">
              <a:solidFill>
                <a:srgbClr val="00B0F0"/>
              </a:solidFill>
              <a:cs typeface="Arial" charset="0"/>
            </a:endParaRPr>
          </a:p>
        </p:txBody>
      </p:sp>
      <p:sp>
        <p:nvSpPr>
          <p:cNvPr id="8" name="Rectangle 7"/>
          <p:cNvSpPr/>
          <p:nvPr/>
        </p:nvSpPr>
        <p:spPr>
          <a:xfrm>
            <a:off x="634510" y="998731"/>
            <a:ext cx="8001000" cy="4616648"/>
          </a:xfrm>
          <a:prstGeom prst="rect">
            <a:avLst/>
          </a:prstGeom>
        </p:spPr>
        <p:txBody>
          <a:bodyPr>
            <a:spAutoFit/>
          </a:bodyPr>
          <a:lstStyle/>
          <a:p>
            <a:pPr>
              <a:defRPr/>
            </a:pPr>
            <a:endParaRPr lang="es-ES" sz="1200" dirty="0" smtClean="0">
              <a:solidFill>
                <a:srgbClr val="002060"/>
              </a:solidFill>
            </a:endParaRPr>
          </a:p>
          <a:p>
            <a:pPr>
              <a:defRPr/>
            </a:pPr>
            <a:r>
              <a:rPr lang="es-ES" sz="1200" dirty="0" smtClean="0">
                <a:solidFill>
                  <a:srgbClr val="002060"/>
                </a:solidFill>
              </a:rPr>
              <a:t>El área de comercialización tiene a cargo tres proyectos emblemáticos que se mencionan a continuación:</a:t>
            </a:r>
          </a:p>
          <a:p>
            <a:pPr>
              <a:defRPr/>
            </a:pPr>
            <a:endParaRPr lang="es-ES" sz="1400" dirty="0" smtClean="0">
              <a:solidFill>
                <a:srgbClr val="002060"/>
              </a:solidFill>
            </a:endParaRPr>
          </a:p>
          <a:p>
            <a:pPr marL="285750" indent="-285750">
              <a:buFontTx/>
              <a:buChar char="-"/>
              <a:defRPr/>
            </a:pPr>
            <a:r>
              <a:rPr lang="es-ES" sz="1400" b="1" dirty="0" smtClean="0">
                <a:solidFill>
                  <a:srgbClr val="002060"/>
                </a:solidFill>
              </a:rPr>
              <a:t>Centro de Convenciones Eugenio Espejo         - Centro de Convenciones Bicentenario</a:t>
            </a:r>
          </a:p>
          <a:p>
            <a:pPr marL="285750" indent="-285750">
              <a:buFontTx/>
              <a:buChar char="-"/>
              <a:defRPr/>
            </a:pPr>
            <a:endParaRPr lang="es-ES" sz="1400" b="1"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endParaRPr lang="es-ES" sz="1400" dirty="0" smtClean="0">
              <a:solidFill>
                <a:srgbClr val="002060"/>
              </a:solidFill>
            </a:endParaRPr>
          </a:p>
          <a:p>
            <a:pPr>
              <a:defRPr/>
            </a:pPr>
            <a:r>
              <a:rPr lang="es-ES" sz="1400" dirty="0" smtClean="0">
                <a:solidFill>
                  <a:srgbClr val="002060"/>
                </a:solidFill>
              </a:rPr>
              <a:t> </a:t>
            </a:r>
            <a:r>
              <a:rPr lang="es-ES" sz="1400" b="1" dirty="0" smtClean="0">
                <a:solidFill>
                  <a:srgbClr val="002060"/>
                </a:solidFill>
              </a:rPr>
              <a:t>- Organización de Eventos en Otras Sedes              - Tienda el Quinde</a:t>
            </a: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685800" indent="-342900">
              <a:defRPr/>
            </a:pPr>
            <a:endParaRPr lang="es-ES" dirty="0">
              <a:solidFill>
                <a:srgbClr val="002060"/>
              </a:solidFill>
            </a:endParaRPr>
          </a:p>
        </p:txBody>
      </p:sp>
      <p:grpSp>
        <p:nvGrpSpPr>
          <p:cNvPr id="2" name="Group 1"/>
          <p:cNvGrpSpPr/>
          <p:nvPr/>
        </p:nvGrpSpPr>
        <p:grpSpPr>
          <a:xfrm>
            <a:off x="1136576" y="1893132"/>
            <a:ext cx="6640752" cy="4214381"/>
            <a:chOff x="632520" y="2057051"/>
            <a:chExt cx="6640752" cy="4214381"/>
          </a:xfrm>
        </p:grpSpPr>
        <p:pic>
          <p:nvPicPr>
            <p:cNvPr id="9" name="Imagen 5"/>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632520" y="2057051"/>
              <a:ext cx="2817712" cy="183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 name="Imagen 11"/>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4466116" y="2057051"/>
              <a:ext cx="2807156" cy="183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Imagen 5"/>
            <p:cNvPicPr>
              <a:picLocks noChangeAspect="1"/>
            </p:cNvPicPr>
            <p:nvPr/>
          </p:nvPicPr>
          <p:blipFill>
            <a:blip r:embed="rId6" cstate="print">
              <a:extLst>
                <a:ext uri="{28A0092B-C50C-407E-A947-70E740481C1C}">
                  <a14:useLocalDpi xmlns:a14="http://schemas.microsoft.com/office/drawing/2010/main"/>
                </a:ext>
              </a:extLst>
            </a:blip>
            <a:srcRect/>
            <a:stretch>
              <a:fillRect/>
            </a:stretch>
          </p:blipFill>
          <p:spPr bwMode="auto">
            <a:xfrm>
              <a:off x="632520" y="4437112"/>
              <a:ext cx="2817712" cy="1834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Imagen 4"/>
            <p:cNvPicPr>
              <a:picLocks noChangeAspect="1"/>
            </p:cNvPicPr>
            <p:nvPr/>
          </p:nvPicPr>
          <p:blipFill>
            <a:blip r:embed="rId7">
              <a:extLst>
                <a:ext uri="{28A0092B-C50C-407E-A947-70E740481C1C}">
                  <a14:useLocalDpi xmlns:a14="http://schemas.microsoft.com/office/drawing/2010/main"/>
                </a:ext>
              </a:extLst>
            </a:blip>
            <a:srcRect/>
            <a:stretch>
              <a:fillRect/>
            </a:stretch>
          </p:blipFill>
          <p:spPr bwMode="auto">
            <a:xfrm>
              <a:off x="4635010" y="4525597"/>
              <a:ext cx="2400300" cy="165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421</a:t>
            </a:fld>
            <a:endParaRPr lang="es-ES" dirty="0">
              <a:solidFill>
                <a:srgbClr val="002776"/>
              </a:solidFill>
            </a:endParaRPr>
          </a:p>
        </p:txBody>
      </p:sp>
    </p:spTree>
    <p:extLst>
      <p:ext uri="{BB962C8B-B14F-4D97-AF65-F5344CB8AC3E}">
        <p14:creationId xmlns:p14="http://schemas.microsoft.com/office/powerpoint/2010/main" val="13506746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1124744"/>
            <a:ext cx="8001000" cy="4062651"/>
          </a:xfrm>
          <a:prstGeom prst="rect">
            <a:avLst/>
          </a:prstGeom>
        </p:spPr>
        <p:txBody>
          <a:bodyPr>
            <a:spAutoFit/>
          </a:bodyPr>
          <a:lstStyle/>
          <a:p>
            <a:pPr>
              <a:defRPr/>
            </a:pPr>
            <a:endParaRPr lang="es-ES" sz="1200" dirty="0" smtClean="0">
              <a:solidFill>
                <a:srgbClr val="002060"/>
              </a:solidFill>
            </a:endParaRPr>
          </a:p>
          <a:p>
            <a:pPr marL="285750" indent="-285750">
              <a:buFontTx/>
              <a:buChar char="-"/>
              <a:defRPr/>
            </a:pPr>
            <a:r>
              <a:rPr lang="es-ES" sz="1400" b="1" dirty="0" smtClean="0">
                <a:solidFill>
                  <a:srgbClr val="002060"/>
                </a:solidFill>
              </a:rPr>
              <a:t>Centro de Convenciones Eugenio Espejo:</a:t>
            </a:r>
          </a:p>
          <a:p>
            <a:pPr>
              <a:defRPr/>
            </a:pPr>
            <a:endParaRPr lang="es-ES" sz="1400" b="1" dirty="0" smtClean="0">
              <a:solidFill>
                <a:srgbClr val="002060"/>
              </a:solidFill>
            </a:endParaRPr>
          </a:p>
          <a:p>
            <a:pPr marL="282575" indent="-282575">
              <a:defRPr/>
            </a:pPr>
            <a:r>
              <a:rPr lang="es-ES" sz="1200" dirty="0" smtClean="0">
                <a:solidFill>
                  <a:srgbClr val="002060"/>
                </a:solidFill>
              </a:rPr>
              <a:t>      </a:t>
            </a:r>
            <a:endParaRPr lang="es-ES" sz="1100"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349250" indent="-6350">
              <a:defRPr/>
            </a:pPr>
            <a:endParaRPr lang="es-ES" sz="1200" dirty="0">
              <a:solidFill>
                <a:srgbClr val="002060"/>
              </a:solidFill>
            </a:endParaRPr>
          </a:p>
        </p:txBody>
      </p:sp>
      <p:sp>
        <p:nvSpPr>
          <p:cNvPr id="5" name="Title 1"/>
          <p:cNvSpPr txBox="1">
            <a:spLocks/>
          </p:cNvSpPr>
          <p:nvPr/>
        </p:nvSpPr>
        <p:spPr bwMode="auto">
          <a:xfrm>
            <a:off x="560512"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Proyectos Emblemáticos - CCEE</a:t>
            </a:r>
            <a:endParaRPr lang="es-ES" sz="1400" i="1" dirty="0">
              <a:solidFill>
                <a:srgbClr val="00B0F0"/>
              </a:solidFill>
              <a:cs typeface="Arial" charset="0"/>
            </a:endParaRPr>
          </a:p>
        </p:txBody>
      </p:sp>
      <p:sp>
        <p:nvSpPr>
          <p:cNvPr id="6" name="Rectángulo 8"/>
          <p:cNvSpPr>
            <a:spLocks noChangeArrowheads="1"/>
          </p:cNvSpPr>
          <p:nvPr/>
        </p:nvSpPr>
        <p:spPr bwMode="auto">
          <a:xfrm>
            <a:off x="776536" y="1678741"/>
            <a:ext cx="3960440"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r>
              <a:rPr lang="es-ES" altLang="es-EC" sz="1200" dirty="0" smtClean="0">
                <a:solidFill>
                  <a:srgbClr val="002776"/>
                </a:solidFill>
                <a:latin typeface="Arial"/>
              </a:rPr>
              <a:t>Periodo desde el año 2011 hasta el 2015</a:t>
            </a:r>
          </a:p>
          <a:p>
            <a:pPr>
              <a:defRPr/>
            </a:pPr>
            <a:endParaRPr lang="es-ES" altLang="es-EC" sz="1200" dirty="0" smtClean="0">
              <a:solidFill>
                <a:srgbClr val="002776"/>
              </a:solidFill>
              <a:latin typeface="Arial"/>
            </a:endParaRPr>
          </a:p>
          <a:p>
            <a:pPr marL="171450" indent="-171450">
              <a:buFont typeface="Arial" panose="020B0604020202020204" pitchFamily="34" charset="0"/>
              <a:buChar char="•"/>
              <a:defRPr/>
            </a:pPr>
            <a:r>
              <a:rPr lang="es-ES" altLang="es-EC" sz="1200" dirty="0" smtClean="0">
                <a:solidFill>
                  <a:srgbClr val="002776"/>
                </a:solidFill>
                <a:latin typeface="Arial"/>
              </a:rPr>
              <a:t>Facturación total USD 4’024.955</a:t>
            </a:r>
          </a:p>
          <a:p>
            <a:pPr marL="171450" indent="-171450">
              <a:buFont typeface="Arial" panose="020B0604020202020204" pitchFamily="34" charset="0"/>
              <a:buChar char="•"/>
              <a:defRPr/>
            </a:pPr>
            <a:endParaRPr lang="es-ES" altLang="es-EC" sz="1200" dirty="0" smtClean="0">
              <a:solidFill>
                <a:srgbClr val="002776"/>
              </a:solidFill>
              <a:latin typeface="Arial"/>
            </a:endParaRPr>
          </a:p>
          <a:p>
            <a:pPr marL="171450" indent="-171450">
              <a:buFont typeface="Arial" panose="020B0604020202020204" pitchFamily="34" charset="0"/>
              <a:buChar char="•"/>
              <a:defRPr/>
            </a:pPr>
            <a:r>
              <a:rPr lang="es-ES" altLang="es-EC" sz="1200" dirty="0" smtClean="0">
                <a:solidFill>
                  <a:srgbClr val="002776"/>
                </a:solidFill>
                <a:latin typeface="Arial"/>
              </a:rPr>
              <a:t>Facturación promedio anual USD 804.991</a:t>
            </a:r>
          </a:p>
          <a:p>
            <a:pPr marL="171450" indent="-171450">
              <a:buFont typeface="Arial" panose="020B0604020202020204" pitchFamily="34" charset="0"/>
              <a:buChar char="•"/>
              <a:defRPr/>
            </a:pPr>
            <a:endParaRPr lang="es-ES" altLang="es-EC" sz="1200" dirty="0" smtClean="0">
              <a:solidFill>
                <a:srgbClr val="002776"/>
              </a:solidFill>
              <a:latin typeface="Arial"/>
            </a:endParaRPr>
          </a:p>
          <a:p>
            <a:pPr marL="171450" indent="-171450">
              <a:buFont typeface="Arial" panose="020B0604020202020204" pitchFamily="34" charset="0"/>
              <a:buChar char="•"/>
              <a:defRPr/>
            </a:pPr>
            <a:r>
              <a:rPr lang="es-ES" altLang="es-EC" sz="1200" dirty="0" smtClean="0">
                <a:solidFill>
                  <a:srgbClr val="002776"/>
                </a:solidFill>
                <a:latin typeface="Arial"/>
              </a:rPr>
              <a:t>Número de eventos promedio anual 480</a:t>
            </a:r>
          </a:p>
          <a:p>
            <a:pPr marL="171450" indent="-171450">
              <a:buFont typeface="Arial" panose="020B0604020202020204" pitchFamily="34" charset="0"/>
              <a:buChar char="•"/>
              <a:defRPr/>
            </a:pPr>
            <a:endParaRPr lang="es-ES" altLang="es-EC" sz="1200" dirty="0" smtClean="0">
              <a:solidFill>
                <a:srgbClr val="002776"/>
              </a:solidFill>
              <a:latin typeface="Arial"/>
            </a:endParaRPr>
          </a:p>
          <a:p>
            <a:pPr marL="171450" indent="-171450">
              <a:buFont typeface="Arial" panose="020B0604020202020204" pitchFamily="34" charset="0"/>
              <a:buChar char="•"/>
              <a:defRPr/>
            </a:pPr>
            <a:r>
              <a:rPr lang="es-ES" altLang="es-EC" sz="1200" dirty="0" smtClean="0">
                <a:solidFill>
                  <a:srgbClr val="002776"/>
                </a:solidFill>
                <a:latin typeface="Arial"/>
              </a:rPr>
              <a:t>Margen operativo promedio: 4%</a:t>
            </a:r>
          </a:p>
          <a:p>
            <a:pPr marL="171450" indent="-171450">
              <a:buFont typeface="Arial" panose="020B0604020202020204" pitchFamily="34" charset="0"/>
              <a:buChar char="•"/>
              <a:defRPr/>
            </a:pPr>
            <a:endParaRPr lang="es-ES" altLang="es-EC" sz="1200" dirty="0" smtClean="0">
              <a:solidFill>
                <a:srgbClr val="002776"/>
              </a:solidFill>
              <a:latin typeface="Arial"/>
            </a:endParaRPr>
          </a:p>
          <a:p>
            <a:pPr marL="171450" indent="-171450">
              <a:buFont typeface="Arial" panose="020B0604020202020204" pitchFamily="34" charset="0"/>
              <a:buChar char="•"/>
              <a:defRPr/>
            </a:pPr>
            <a:r>
              <a:rPr lang="es-ES" altLang="es-EC" sz="1200" dirty="0" smtClean="0">
                <a:solidFill>
                  <a:srgbClr val="002776"/>
                </a:solidFill>
                <a:latin typeface="Arial"/>
              </a:rPr>
              <a:t>Tipo de clientes: </a:t>
            </a:r>
          </a:p>
          <a:p>
            <a:pPr>
              <a:defRPr/>
            </a:pPr>
            <a:endParaRPr lang="es-ES" altLang="es-EC" sz="1200" dirty="0" smtClean="0">
              <a:solidFill>
                <a:srgbClr val="002776"/>
              </a:solidFill>
              <a:latin typeface="Arial"/>
            </a:endParaRPr>
          </a:p>
          <a:p>
            <a:pPr>
              <a:defRPr/>
            </a:pPr>
            <a:r>
              <a:rPr lang="es-ES" altLang="es-EC" sz="1200" dirty="0" smtClean="0">
                <a:solidFill>
                  <a:srgbClr val="002776"/>
                </a:solidFill>
                <a:latin typeface="Arial"/>
              </a:rPr>
              <a:t>	60% públicos</a:t>
            </a:r>
          </a:p>
          <a:p>
            <a:pPr>
              <a:defRPr/>
            </a:pPr>
            <a:r>
              <a:rPr lang="es-ES" altLang="es-EC" sz="1200" dirty="0" smtClean="0">
                <a:solidFill>
                  <a:srgbClr val="002776"/>
                </a:solidFill>
                <a:latin typeface="Arial"/>
              </a:rPr>
              <a:t>	40% privados</a:t>
            </a:r>
          </a:p>
          <a:p>
            <a:pPr>
              <a:defRPr/>
            </a:pPr>
            <a:endParaRPr lang="es-ES" altLang="es-EC" dirty="0" smtClean="0">
              <a:solidFill>
                <a:srgbClr val="000000"/>
              </a:solidFill>
              <a:latin typeface="Verdana" panose="020B0604030504040204" pitchFamily="34" charset="0"/>
            </a:endParaRPr>
          </a:p>
          <a:p>
            <a:pPr>
              <a:defRPr/>
            </a:pPr>
            <a:r>
              <a:rPr lang="es-ES" altLang="es-EC" dirty="0" smtClean="0">
                <a:solidFill>
                  <a:srgbClr val="000000"/>
                </a:solidFill>
                <a:latin typeface="Verdana" panose="020B0604030504040204" pitchFamily="34" charset="0"/>
              </a:rPr>
              <a:t>	</a:t>
            </a:r>
            <a:endParaRPr lang="es-ES" altLang="es-EC" dirty="0" smtClean="0">
              <a:solidFill>
                <a:srgbClr val="002776"/>
              </a:solidFill>
              <a:latin typeface="Verdana" panose="020B0604030504040204" pitchFamily="34" charset="0"/>
            </a:endParaRPr>
          </a:p>
        </p:txBody>
      </p:sp>
      <p:pic>
        <p:nvPicPr>
          <p:cNvPr id="9" name="Imagen 10"/>
          <p:cNvPicPr/>
          <p:nvPr/>
        </p:nvPicPr>
        <p:blipFill>
          <a:blip r:embed="rId4">
            <a:extLst>
              <a:ext uri="{28A0092B-C50C-407E-A947-70E740481C1C}">
                <a14:useLocalDpi xmlns:a14="http://schemas.microsoft.com/office/drawing/2010/main"/>
              </a:ext>
            </a:extLst>
          </a:blip>
          <a:srcRect/>
          <a:stretch>
            <a:fillRect/>
          </a:stretch>
        </p:blipFill>
        <p:spPr bwMode="auto">
          <a:xfrm>
            <a:off x="5241032" y="1839520"/>
            <a:ext cx="3324225" cy="1343025"/>
          </a:xfrm>
          <a:prstGeom prst="rect">
            <a:avLst/>
          </a:prstGeom>
          <a:noFill/>
          <a:ln>
            <a:noFill/>
          </a:ln>
        </p:spPr>
      </p:pic>
      <p:pic>
        <p:nvPicPr>
          <p:cNvPr id="10" name="Imagen 8"/>
          <p:cNvPicPr/>
          <p:nvPr/>
        </p:nvPicPr>
        <p:blipFill>
          <a:blip r:embed="rId5">
            <a:extLst>
              <a:ext uri="{28A0092B-C50C-407E-A947-70E740481C1C}">
                <a14:useLocalDpi xmlns:a14="http://schemas.microsoft.com/office/drawing/2010/main"/>
              </a:ext>
            </a:extLst>
          </a:blip>
          <a:srcRect/>
          <a:stretch>
            <a:fillRect/>
          </a:stretch>
        </p:blipFill>
        <p:spPr bwMode="auto">
          <a:xfrm>
            <a:off x="5474394" y="3451554"/>
            <a:ext cx="2857500" cy="1724025"/>
          </a:xfrm>
          <a:prstGeom prst="rect">
            <a:avLst/>
          </a:prstGeom>
          <a:noFill/>
          <a:ln>
            <a:noFill/>
          </a:ln>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422</a:t>
            </a:fld>
            <a:endParaRPr lang="es-ES" dirty="0">
              <a:solidFill>
                <a:srgbClr val="002776"/>
              </a:solidFill>
            </a:endParaRPr>
          </a:p>
        </p:txBody>
      </p:sp>
      <p:sp>
        <p:nvSpPr>
          <p:cNvPr id="11"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158191000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1124744"/>
            <a:ext cx="8001000" cy="4062651"/>
          </a:xfrm>
          <a:prstGeom prst="rect">
            <a:avLst/>
          </a:prstGeom>
        </p:spPr>
        <p:txBody>
          <a:bodyPr>
            <a:spAutoFit/>
          </a:bodyPr>
          <a:lstStyle/>
          <a:p>
            <a:pPr>
              <a:defRPr/>
            </a:pPr>
            <a:endParaRPr lang="es-ES" sz="1200" dirty="0" smtClean="0">
              <a:solidFill>
                <a:srgbClr val="002060"/>
              </a:solidFill>
            </a:endParaRPr>
          </a:p>
          <a:p>
            <a:pPr marL="285750" indent="-285750">
              <a:buFontTx/>
              <a:buChar char="-"/>
              <a:defRPr/>
            </a:pPr>
            <a:r>
              <a:rPr lang="es-ES" sz="1400" b="1" dirty="0" err="1" smtClean="0">
                <a:solidFill>
                  <a:srgbClr val="002060"/>
                </a:solidFill>
              </a:rPr>
              <a:t>Caracteristicas</a:t>
            </a:r>
            <a:r>
              <a:rPr lang="es-ES" sz="1400" b="1" dirty="0" smtClean="0">
                <a:solidFill>
                  <a:srgbClr val="002060"/>
                </a:solidFill>
              </a:rPr>
              <a:t> y valores del Centro de Convenciones Eugenio Espejo:</a:t>
            </a:r>
          </a:p>
          <a:p>
            <a:pPr>
              <a:defRPr/>
            </a:pPr>
            <a:endParaRPr lang="es-ES" sz="1400" b="1" dirty="0" smtClean="0">
              <a:solidFill>
                <a:srgbClr val="002060"/>
              </a:solidFill>
            </a:endParaRPr>
          </a:p>
          <a:p>
            <a:pPr marL="282575" indent="-282575">
              <a:defRPr/>
            </a:pPr>
            <a:r>
              <a:rPr lang="es-ES" sz="1200" dirty="0" smtClean="0">
                <a:solidFill>
                  <a:srgbClr val="002060"/>
                </a:solidFill>
              </a:rPr>
              <a:t>      </a:t>
            </a:r>
            <a:endParaRPr lang="es-ES" sz="1100"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349250" indent="-6350">
              <a:defRPr/>
            </a:pPr>
            <a:endParaRPr lang="es-ES" sz="1200" dirty="0">
              <a:solidFill>
                <a:srgbClr val="002060"/>
              </a:solidFill>
            </a:endParaRPr>
          </a:p>
        </p:txBody>
      </p:sp>
      <p:sp>
        <p:nvSpPr>
          <p:cNvPr id="5" name="Title 1"/>
          <p:cNvSpPr txBox="1">
            <a:spLocks/>
          </p:cNvSpPr>
          <p:nvPr/>
        </p:nvSpPr>
        <p:spPr bwMode="auto">
          <a:xfrm>
            <a:off x="560512"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Proyectos Emblemáticos</a:t>
            </a:r>
            <a:endParaRPr lang="es-ES" sz="1400" i="1" dirty="0">
              <a:solidFill>
                <a:srgbClr val="00B0F0"/>
              </a:solidFill>
              <a:cs typeface="Arial" charset="0"/>
            </a:endParaRPr>
          </a:p>
        </p:txBody>
      </p:sp>
      <p:sp>
        <p:nvSpPr>
          <p:cNvPr id="6" name="Rectángulo 8"/>
          <p:cNvSpPr>
            <a:spLocks noChangeArrowheads="1"/>
          </p:cNvSpPr>
          <p:nvPr/>
        </p:nvSpPr>
        <p:spPr bwMode="auto">
          <a:xfrm>
            <a:off x="776536" y="1678741"/>
            <a:ext cx="676875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defRPr/>
            </a:pPr>
            <a:endParaRPr lang="es-ES" altLang="es-EC" dirty="0" smtClean="0">
              <a:solidFill>
                <a:srgbClr val="000000"/>
              </a:solidFill>
              <a:latin typeface="Verdana" panose="020B0604030504040204" pitchFamily="34" charset="0"/>
            </a:endParaRPr>
          </a:p>
          <a:p>
            <a:pPr>
              <a:defRPr/>
            </a:pPr>
            <a:r>
              <a:rPr lang="es-ES" altLang="es-EC" dirty="0" smtClean="0">
                <a:solidFill>
                  <a:srgbClr val="000000"/>
                </a:solidFill>
                <a:latin typeface="Verdana" panose="020B0604030504040204" pitchFamily="34" charset="0"/>
              </a:rPr>
              <a:t>	</a:t>
            </a:r>
            <a:endParaRPr lang="es-ES" altLang="es-EC" dirty="0" smtClean="0">
              <a:solidFill>
                <a:srgbClr val="002776"/>
              </a:solidFill>
              <a:latin typeface="Verdana" panose="020B0604030504040204" pitchFamily="34" charset="0"/>
            </a:endParaRPr>
          </a:p>
        </p:txBody>
      </p:sp>
      <p:pic>
        <p:nvPicPr>
          <p:cNvPr id="11" name="Imagen 12"/>
          <p:cNvPicPr/>
          <p:nvPr/>
        </p:nvPicPr>
        <p:blipFill>
          <a:blip r:embed="rId4">
            <a:extLst>
              <a:ext uri="{28A0092B-C50C-407E-A947-70E740481C1C}">
                <a14:useLocalDpi xmlns:a14="http://schemas.microsoft.com/office/drawing/2010/main"/>
              </a:ext>
            </a:extLst>
          </a:blip>
          <a:srcRect/>
          <a:stretch>
            <a:fillRect/>
          </a:stretch>
        </p:blipFill>
        <p:spPr bwMode="auto">
          <a:xfrm>
            <a:off x="755376" y="1695866"/>
            <a:ext cx="8064895" cy="2776006"/>
          </a:xfrm>
          <a:prstGeom prst="rect">
            <a:avLst/>
          </a:prstGeom>
          <a:noFill/>
          <a:ln>
            <a:noFill/>
          </a:ln>
        </p:spPr>
      </p:pic>
      <p:graphicFrame>
        <p:nvGraphicFramePr>
          <p:cNvPr id="7" name="Table 6"/>
          <p:cNvGraphicFramePr>
            <a:graphicFrameLocks noGrp="1"/>
          </p:cNvGraphicFramePr>
          <p:nvPr>
            <p:extLst/>
          </p:nvPr>
        </p:nvGraphicFramePr>
        <p:xfrm>
          <a:off x="2478623" y="4653132"/>
          <a:ext cx="5066665" cy="1339242"/>
        </p:xfrm>
        <a:graphic>
          <a:graphicData uri="http://schemas.openxmlformats.org/drawingml/2006/table">
            <a:tbl>
              <a:tblPr firstRow="1" firstCol="1" bandRow="1"/>
              <a:tblGrid>
                <a:gridCol w="2533015"/>
                <a:gridCol w="2533650"/>
              </a:tblGrid>
              <a:tr h="223207">
                <a:tc>
                  <a:txBody>
                    <a:bodyPr/>
                    <a:lstStyle/>
                    <a:p>
                      <a:pPr marL="0" marR="0" algn="ctr">
                        <a:lnSpc>
                          <a:spcPct val="115000"/>
                        </a:lnSpc>
                        <a:spcBef>
                          <a:spcPts val="0"/>
                        </a:spcBef>
                        <a:spcAft>
                          <a:spcPts val="0"/>
                        </a:spcAft>
                      </a:pPr>
                      <a:r>
                        <a:rPr lang="es-ES" sz="1000" b="1" dirty="0" smtClean="0">
                          <a:solidFill>
                            <a:srgbClr val="FFFFFF"/>
                          </a:solidFill>
                          <a:effectLst/>
                          <a:latin typeface="Calibri" panose="020F0502020204030204" pitchFamily="34" charset="0"/>
                          <a:ea typeface="Times New Roman" panose="02020603050405020304" pitchFamily="18" charset="0"/>
                          <a:cs typeface="Arial" panose="020B0604020202020204" pitchFamily="34" charset="0"/>
                        </a:rPr>
                        <a:t>ESPACIO</a:t>
                      </a:r>
                      <a:endParaRPr lang="es-ES" sz="11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solidFill>
                      <a:srgbClr val="0070C0"/>
                    </a:solidFill>
                  </a:tcPr>
                </a:tc>
                <a:tc>
                  <a:txBody>
                    <a:bodyPr/>
                    <a:lstStyle/>
                    <a:p>
                      <a:pPr marL="0" marR="0" algn="ctr">
                        <a:lnSpc>
                          <a:spcPct val="115000"/>
                        </a:lnSpc>
                        <a:spcBef>
                          <a:spcPts val="0"/>
                        </a:spcBef>
                        <a:spcAft>
                          <a:spcPts val="0"/>
                        </a:spcAft>
                      </a:pPr>
                      <a:r>
                        <a:rPr lang="es-ES" sz="1000" b="1" dirty="0" smtClean="0">
                          <a:solidFill>
                            <a:srgbClr val="FFFFFF"/>
                          </a:solidFill>
                          <a:effectLst/>
                          <a:latin typeface="Calibri" panose="020F0502020204030204" pitchFamily="34" charset="0"/>
                          <a:ea typeface="Times New Roman" panose="02020603050405020304" pitchFamily="18" charset="0"/>
                          <a:cs typeface="Arial" panose="020B0604020202020204" pitchFamily="34" charset="0"/>
                        </a:rPr>
                        <a:t>METROS CUADRADOS</a:t>
                      </a:r>
                      <a:endParaRPr lang="es-ES" sz="11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solidFill>
                      <a:srgbClr val="0070C0"/>
                    </a:solidFill>
                  </a:tcPr>
                </a:tc>
              </a:tr>
              <a:tr h="223207">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Pabellón 1</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1.296</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23207">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Pabellón 2</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927</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23207">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Pabellón 3</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784</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23207">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Capilla</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350</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r h="223207">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Patios</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c>
                  <a:txBody>
                    <a:bodyPr/>
                    <a:lstStyle/>
                    <a:p>
                      <a:pPr marL="0" marR="0" algn="ctr">
                        <a:lnSpc>
                          <a:spcPct val="115000"/>
                        </a:lnSpc>
                        <a:spcBef>
                          <a:spcPts val="0"/>
                        </a:spcBef>
                        <a:spcAft>
                          <a:spcPts val="0"/>
                        </a:spcAft>
                      </a:pPr>
                      <a:r>
                        <a:rPr lang="es-ES" sz="1000" dirty="0" smtClean="0">
                          <a:solidFill>
                            <a:srgbClr val="000000"/>
                          </a:solidFill>
                          <a:effectLst/>
                          <a:latin typeface="Calibri" panose="020F0502020204030204" pitchFamily="34" charset="0"/>
                          <a:ea typeface="Times New Roman" panose="02020603050405020304" pitchFamily="18" charset="0"/>
                          <a:cs typeface="Arial" panose="020B0604020202020204" pitchFamily="34" charset="0"/>
                        </a:rPr>
                        <a:t>1.889</a:t>
                      </a:r>
                      <a:endParaRPr lang="es-ES" sz="1100" dirty="0">
                        <a:solidFill>
                          <a:srgbClr val="000000"/>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BFBFBF"/>
                      </a:solidFill>
                      <a:prstDash val="solid"/>
                      <a:round/>
                      <a:headEnd type="none" w="med" len="med"/>
                      <a:tailEnd type="none" w="med" len="med"/>
                    </a:lnL>
                    <a:lnR w="12700" cap="flat" cmpd="sng" algn="ctr">
                      <a:solidFill>
                        <a:srgbClr val="BFBFBF"/>
                      </a:solidFill>
                      <a:prstDash val="solid"/>
                      <a:round/>
                      <a:headEnd type="none" w="med" len="med"/>
                      <a:tailEnd type="none" w="med" len="med"/>
                    </a:lnR>
                    <a:lnT w="12700" cap="flat" cmpd="sng" algn="ctr">
                      <a:solidFill>
                        <a:srgbClr val="BFBFBF"/>
                      </a:solidFill>
                      <a:prstDash val="solid"/>
                      <a:round/>
                      <a:headEnd type="none" w="med" len="med"/>
                      <a:tailEnd type="none" w="med" len="med"/>
                    </a:lnT>
                    <a:lnB w="12700" cap="flat" cmpd="sng" algn="ctr">
                      <a:solidFill>
                        <a:srgbClr val="BFBFBF"/>
                      </a:solidFill>
                      <a:prstDash val="solid"/>
                      <a:round/>
                      <a:headEnd type="none" w="med" len="med"/>
                      <a:tailEnd type="none" w="med" len="med"/>
                    </a:lnB>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423</a:t>
            </a:fld>
            <a:endParaRPr lang="es-ES" dirty="0">
              <a:solidFill>
                <a:srgbClr val="002776"/>
              </a:solidFill>
            </a:endParaRPr>
          </a:p>
        </p:txBody>
      </p:sp>
      <p:sp>
        <p:nvSpPr>
          <p:cNvPr id="9"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208827075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1555513"/>
            <a:ext cx="8500178" cy="3539430"/>
          </a:xfrm>
          <a:prstGeom prst="rect">
            <a:avLst/>
          </a:prstGeom>
        </p:spPr>
        <p:txBody>
          <a:bodyPr wrap="square">
            <a:spAutoFit/>
          </a:bodyPr>
          <a:lstStyle/>
          <a:p>
            <a:pPr>
              <a:defRPr/>
            </a:pPr>
            <a:r>
              <a:rPr lang="es-ES" sz="1400" dirty="0" smtClean="0">
                <a:solidFill>
                  <a:srgbClr val="002060"/>
                </a:solidFill>
              </a:rPr>
              <a:t>       </a:t>
            </a: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r>
              <a:rPr lang="es-ES" sz="1400" dirty="0" smtClean="0">
                <a:solidFill>
                  <a:srgbClr val="002060"/>
                </a:solidFill>
              </a:rPr>
              <a:t>Inversión: USD$ 436.705,45 (mantenimiento del edificio, equipos y mobiliario)</a:t>
            </a:r>
          </a:p>
          <a:p>
            <a:pPr marL="285750" indent="-285750">
              <a:buFontTx/>
              <a:buChar char="-"/>
              <a:defRPr/>
            </a:pPr>
            <a:r>
              <a:rPr lang="es-ES" sz="1400" dirty="0" smtClean="0">
                <a:solidFill>
                  <a:srgbClr val="002060"/>
                </a:solidFill>
              </a:rPr>
              <a:t>Tasa de descuento: 11,83% (tasa activa efectiva máxima de mayo 2016, para el sector pymes)</a:t>
            </a: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5" name="Title 1"/>
          <p:cNvSpPr txBox="1">
            <a:spLocks/>
          </p:cNvSpPr>
          <p:nvPr/>
        </p:nvSpPr>
        <p:spPr bwMode="auto">
          <a:xfrm>
            <a:off x="560512" y="260647"/>
            <a:ext cx="9217025" cy="1080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Evaluación Financiera de los Proyectos Emblemáticos – Centro de Convenciones Eugenio Espejo</a:t>
            </a:r>
            <a:endParaRPr lang="es-ES" sz="1400" i="1" dirty="0">
              <a:solidFill>
                <a:srgbClr val="00B0F0"/>
              </a:solidFill>
              <a:cs typeface="Arial" charset="0"/>
            </a:endParaRPr>
          </a:p>
        </p:txBody>
      </p:sp>
      <p:sp>
        <p:nvSpPr>
          <p:cNvPr id="2" name="TextBox 1"/>
          <p:cNvSpPr txBox="1"/>
          <p:nvPr/>
        </p:nvSpPr>
        <p:spPr>
          <a:xfrm>
            <a:off x="406162" y="1661155"/>
            <a:ext cx="8765794" cy="523220"/>
          </a:xfrm>
          <a:prstGeom prst="rect">
            <a:avLst/>
          </a:prstGeom>
          <a:noFill/>
        </p:spPr>
        <p:txBody>
          <a:bodyPr wrap="square" rtlCol="0">
            <a:spAutoFit/>
          </a:bodyPr>
          <a:lstStyle/>
          <a:p>
            <a:r>
              <a:rPr lang="es-ES" sz="1400" b="1" dirty="0" smtClean="0">
                <a:solidFill>
                  <a:srgbClr val="00B0F0"/>
                </a:solidFill>
              </a:rPr>
              <a:t>Cálculo de VAN y TIR en caso de que Quito Turismo mantenga la administración y operación del CCEE</a:t>
            </a:r>
            <a:endParaRPr lang="es-ES" sz="1400" b="1" dirty="0">
              <a:solidFill>
                <a:srgbClr val="00B0F0"/>
              </a:solidFill>
            </a:endParaRPr>
          </a:p>
        </p:txBody>
      </p:sp>
      <p:pic>
        <p:nvPicPr>
          <p:cNvPr id="9" name="Imagen 8"/>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237333" y="3354351"/>
            <a:ext cx="9431329" cy="493819"/>
          </a:xfrm>
          <a:prstGeom prst="rect">
            <a:avLst/>
          </a:prstGeom>
        </p:spPr>
      </p:pic>
      <p:pic>
        <p:nvPicPr>
          <p:cNvPr id="10" name="Imagen 9"/>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3218534" y="4308491"/>
            <a:ext cx="3468925" cy="786452"/>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424</a:t>
            </a:fld>
            <a:endParaRPr lang="es-ES" dirty="0">
              <a:solidFill>
                <a:srgbClr val="002776"/>
              </a:solidFill>
            </a:endParaRPr>
          </a:p>
        </p:txBody>
      </p:sp>
      <p:sp>
        <p:nvSpPr>
          <p:cNvPr id="11"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349441412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1555513"/>
            <a:ext cx="8500178" cy="3970318"/>
          </a:xfrm>
          <a:prstGeom prst="rect">
            <a:avLst/>
          </a:prstGeom>
        </p:spPr>
        <p:txBody>
          <a:bodyPr wrap="square">
            <a:spAutoFit/>
          </a:bodyPr>
          <a:lstStyle/>
          <a:p>
            <a:pPr>
              <a:defRPr/>
            </a:pPr>
            <a:r>
              <a:rPr lang="es-ES" sz="1400" dirty="0" smtClean="0">
                <a:solidFill>
                  <a:srgbClr val="002060"/>
                </a:solidFill>
              </a:rPr>
              <a:t>       </a:t>
            </a: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r>
              <a:rPr lang="es-ES" sz="1400" dirty="0" smtClean="0">
                <a:solidFill>
                  <a:srgbClr val="002060"/>
                </a:solidFill>
              </a:rPr>
              <a:t>Inversión: USD$ 349.128 (equipos y mobiliario)</a:t>
            </a:r>
          </a:p>
          <a:p>
            <a:pPr marL="285750" indent="-285750">
              <a:buFontTx/>
              <a:buChar char="-"/>
              <a:defRPr/>
            </a:pPr>
            <a:r>
              <a:rPr lang="es-ES" sz="1400" dirty="0" smtClean="0">
                <a:solidFill>
                  <a:srgbClr val="002060"/>
                </a:solidFill>
              </a:rPr>
              <a:t>Tasa de descuento: 11,83% (tasa activa efectiva máxima de mayo 2016, para el sector pymes)</a:t>
            </a:r>
          </a:p>
          <a:p>
            <a:pPr>
              <a:defRPr/>
            </a:pPr>
            <a:endParaRPr lang="es-ES" sz="1400" dirty="0" smtClean="0">
              <a:solidFill>
                <a:srgbClr val="002060"/>
              </a:solidFill>
            </a:endParaRPr>
          </a:p>
          <a:p>
            <a:pP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5" name="Title 1"/>
          <p:cNvSpPr txBox="1">
            <a:spLocks/>
          </p:cNvSpPr>
          <p:nvPr/>
        </p:nvSpPr>
        <p:spPr bwMode="auto">
          <a:xfrm>
            <a:off x="560512" y="260647"/>
            <a:ext cx="9217025" cy="1080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Evaluación Financiera de los Proyectos Emblemáticos – Centro de Convenciones Eugenio Espejo</a:t>
            </a:r>
            <a:endParaRPr lang="es-ES" sz="1400" i="1" dirty="0">
              <a:solidFill>
                <a:srgbClr val="00B0F0"/>
              </a:solidFill>
              <a:cs typeface="Arial" charset="0"/>
            </a:endParaRPr>
          </a:p>
        </p:txBody>
      </p:sp>
      <p:sp>
        <p:nvSpPr>
          <p:cNvPr id="2" name="TextBox 1"/>
          <p:cNvSpPr txBox="1"/>
          <p:nvPr/>
        </p:nvSpPr>
        <p:spPr>
          <a:xfrm>
            <a:off x="406162" y="1661155"/>
            <a:ext cx="8765794" cy="307777"/>
          </a:xfrm>
          <a:prstGeom prst="rect">
            <a:avLst/>
          </a:prstGeom>
          <a:noFill/>
        </p:spPr>
        <p:txBody>
          <a:bodyPr wrap="square" rtlCol="0">
            <a:spAutoFit/>
          </a:bodyPr>
          <a:lstStyle/>
          <a:p>
            <a:r>
              <a:rPr lang="es-ES" sz="1400" b="1" dirty="0" smtClean="0">
                <a:solidFill>
                  <a:srgbClr val="00B0F0"/>
                </a:solidFill>
              </a:rPr>
              <a:t>Cálculo de VAN y TIR para un actor privado (modelo de concesión)</a:t>
            </a:r>
            <a:endParaRPr lang="es-ES" sz="1400" b="1" dirty="0">
              <a:solidFill>
                <a:srgbClr val="00B0F0"/>
              </a:solidFill>
            </a:endParaRPr>
          </a:p>
        </p:txBody>
      </p:sp>
      <p:pic>
        <p:nvPicPr>
          <p:cNvPr id="11" name="Imagen 10"/>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406162" y="3328024"/>
            <a:ext cx="9083343" cy="476063"/>
          </a:xfrm>
          <a:prstGeom prst="rect">
            <a:avLst/>
          </a:prstGeom>
        </p:spPr>
      </p:pic>
      <p:pic>
        <p:nvPicPr>
          <p:cNvPr id="12" name="Imagen 11"/>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3055129" y="4416814"/>
            <a:ext cx="3467860" cy="787594"/>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425</a:t>
            </a:fld>
            <a:endParaRPr lang="es-ES" dirty="0">
              <a:solidFill>
                <a:srgbClr val="002776"/>
              </a:solidFill>
            </a:endParaRPr>
          </a:p>
        </p:txBody>
      </p:sp>
      <p:sp>
        <p:nvSpPr>
          <p:cNvPr id="9"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332655825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1124744"/>
            <a:ext cx="8001000" cy="4062651"/>
          </a:xfrm>
          <a:prstGeom prst="rect">
            <a:avLst/>
          </a:prstGeom>
        </p:spPr>
        <p:txBody>
          <a:bodyPr>
            <a:spAutoFit/>
          </a:bodyPr>
          <a:lstStyle/>
          <a:p>
            <a:pPr>
              <a:defRPr/>
            </a:pPr>
            <a:endParaRPr lang="es-ES" sz="1200" dirty="0" smtClean="0">
              <a:solidFill>
                <a:srgbClr val="002060"/>
              </a:solidFill>
            </a:endParaRPr>
          </a:p>
          <a:p>
            <a:pPr marL="285750" indent="-285750">
              <a:buFontTx/>
              <a:buChar char="-"/>
              <a:defRPr/>
            </a:pPr>
            <a:r>
              <a:rPr lang="es-ES" sz="1400" b="1" dirty="0" smtClean="0">
                <a:solidFill>
                  <a:srgbClr val="002060"/>
                </a:solidFill>
              </a:rPr>
              <a:t>Centro de Convenciones Bicentenario:</a:t>
            </a:r>
          </a:p>
          <a:p>
            <a:pPr>
              <a:defRPr/>
            </a:pPr>
            <a:endParaRPr lang="es-ES" sz="1400" b="1" dirty="0" smtClean="0">
              <a:solidFill>
                <a:srgbClr val="002060"/>
              </a:solidFill>
            </a:endParaRPr>
          </a:p>
          <a:p>
            <a:pPr marL="282575" indent="-282575">
              <a:defRPr/>
            </a:pPr>
            <a:r>
              <a:rPr lang="es-ES" sz="1200" dirty="0" smtClean="0">
                <a:solidFill>
                  <a:srgbClr val="002060"/>
                </a:solidFill>
              </a:rPr>
              <a:t>      </a:t>
            </a:r>
            <a:endParaRPr lang="es-ES" sz="1100"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1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285750" indent="-285750">
              <a:buFontTx/>
              <a:buChar char="-"/>
              <a:defRPr/>
            </a:pPr>
            <a:endParaRPr lang="es-ES" sz="1400" b="1" dirty="0" smtClean="0">
              <a:solidFill>
                <a:srgbClr val="002060"/>
              </a:solidFill>
            </a:endParaRPr>
          </a:p>
          <a:p>
            <a:pPr marL="349250" indent="-6350">
              <a:defRPr/>
            </a:pPr>
            <a:endParaRPr lang="es-ES" sz="1200" dirty="0">
              <a:solidFill>
                <a:srgbClr val="002060"/>
              </a:solidFill>
            </a:endParaRPr>
          </a:p>
        </p:txBody>
      </p:sp>
      <p:sp>
        <p:nvSpPr>
          <p:cNvPr id="5" name="Title 1"/>
          <p:cNvSpPr txBox="1">
            <a:spLocks/>
          </p:cNvSpPr>
          <p:nvPr/>
        </p:nvSpPr>
        <p:spPr bwMode="auto">
          <a:xfrm>
            <a:off x="560512"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Proyectos Emblemáticos - CCB</a:t>
            </a:r>
            <a:endParaRPr lang="es-ES" sz="1400" i="1" dirty="0">
              <a:solidFill>
                <a:srgbClr val="00B0F0"/>
              </a:solidFill>
              <a:cs typeface="Arial" charset="0"/>
            </a:endParaRPr>
          </a:p>
        </p:txBody>
      </p:sp>
      <p:sp>
        <p:nvSpPr>
          <p:cNvPr id="6" name="Rectángulo 8"/>
          <p:cNvSpPr>
            <a:spLocks noChangeArrowheads="1"/>
          </p:cNvSpPr>
          <p:nvPr/>
        </p:nvSpPr>
        <p:spPr bwMode="auto">
          <a:xfrm>
            <a:off x="776536" y="1678741"/>
            <a:ext cx="7784120" cy="33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171450" indent="-171450" algn="just">
              <a:buFont typeface="Arial" panose="020B0604020202020204" pitchFamily="34" charset="0"/>
              <a:buChar char="•"/>
              <a:defRPr/>
            </a:pPr>
            <a:r>
              <a:rPr lang="es-ES" altLang="es-EC" sz="1200" dirty="0" smtClean="0">
                <a:solidFill>
                  <a:srgbClr val="002776"/>
                </a:solidFill>
              </a:rPr>
              <a:t>Inicio de operaciones junio del 2013 </a:t>
            </a:r>
          </a:p>
          <a:p>
            <a:pPr marL="171450" indent="-171450" algn="just">
              <a:buFont typeface="Arial" panose="020B0604020202020204" pitchFamily="34" charset="0"/>
              <a:buChar char="•"/>
              <a:defRPr/>
            </a:pPr>
            <a:endParaRPr lang="es-ES" altLang="es-EC" sz="1200" dirty="0" smtClean="0">
              <a:solidFill>
                <a:srgbClr val="002776"/>
              </a:solidFill>
            </a:endParaRPr>
          </a:p>
          <a:p>
            <a:pPr marL="171450" indent="-171450" algn="just">
              <a:buFont typeface="Arial" panose="020B0604020202020204" pitchFamily="34" charset="0"/>
              <a:buChar char="•"/>
              <a:defRPr/>
            </a:pPr>
            <a:r>
              <a:rPr lang="es-ES" altLang="es-EC" sz="1200" dirty="0" smtClean="0">
                <a:solidFill>
                  <a:srgbClr val="002776"/>
                </a:solidFill>
              </a:rPr>
              <a:t>Total de eventos realizados: 156</a:t>
            </a:r>
          </a:p>
          <a:p>
            <a:pPr marL="171450" indent="-171450" algn="just">
              <a:buFont typeface="Arial" panose="020B0604020202020204" pitchFamily="34" charset="0"/>
              <a:buChar char="•"/>
              <a:defRPr/>
            </a:pPr>
            <a:endParaRPr lang="es-ES" altLang="es-EC" sz="1200" dirty="0" smtClean="0">
              <a:solidFill>
                <a:srgbClr val="002776"/>
              </a:solidFill>
            </a:endParaRPr>
          </a:p>
          <a:p>
            <a:pPr marL="171450" indent="-171450" algn="just">
              <a:buFont typeface="Arial" panose="020B0604020202020204" pitchFamily="34" charset="0"/>
              <a:buChar char="•"/>
              <a:defRPr/>
            </a:pPr>
            <a:r>
              <a:rPr lang="es-ES" altLang="es-EC" sz="1200" dirty="0" smtClean="0">
                <a:solidFill>
                  <a:srgbClr val="002776"/>
                </a:solidFill>
              </a:rPr>
              <a:t>Facturación total: USD 1’056.641,87</a:t>
            </a:r>
          </a:p>
          <a:p>
            <a:pPr marL="171450" indent="-171450" algn="just">
              <a:buFont typeface="Arial" panose="020B0604020202020204" pitchFamily="34" charset="0"/>
              <a:buChar char="•"/>
              <a:defRPr/>
            </a:pPr>
            <a:endParaRPr lang="es-ES" altLang="es-EC" sz="1200" dirty="0" smtClean="0">
              <a:solidFill>
                <a:srgbClr val="002776"/>
              </a:solidFill>
            </a:endParaRPr>
          </a:p>
          <a:p>
            <a:pPr marL="171450" indent="-171450" algn="just">
              <a:buFont typeface="Arial" panose="020B0604020202020204" pitchFamily="34" charset="0"/>
              <a:buChar char="•"/>
              <a:defRPr/>
            </a:pPr>
            <a:r>
              <a:rPr lang="es-ES" altLang="es-EC" sz="1200" dirty="0" smtClean="0">
                <a:solidFill>
                  <a:srgbClr val="002776"/>
                </a:solidFill>
              </a:rPr>
              <a:t>Margen operativo promedio: 17%</a:t>
            </a:r>
          </a:p>
          <a:p>
            <a:pPr marL="171450" indent="-171450" algn="just">
              <a:buFont typeface="Arial" panose="020B0604020202020204" pitchFamily="34" charset="0"/>
              <a:buChar char="•"/>
              <a:defRPr/>
            </a:pPr>
            <a:endParaRPr lang="es-ES" altLang="es-EC" sz="1200" dirty="0" smtClean="0">
              <a:solidFill>
                <a:srgbClr val="002776"/>
              </a:solidFill>
            </a:endParaRPr>
          </a:p>
          <a:p>
            <a:pPr marL="171450" indent="-171450" algn="just">
              <a:buFont typeface="Arial" panose="020B0604020202020204" pitchFamily="34" charset="0"/>
              <a:buChar char="•"/>
              <a:defRPr/>
            </a:pPr>
            <a:r>
              <a:rPr lang="es-ES" altLang="es-EC" sz="1200" dirty="0" smtClean="0">
                <a:solidFill>
                  <a:srgbClr val="002776"/>
                </a:solidFill>
              </a:rPr>
              <a:t>Tipo de eventos:</a:t>
            </a:r>
          </a:p>
          <a:p>
            <a:pPr algn="just">
              <a:defRPr/>
            </a:pPr>
            <a:r>
              <a:rPr lang="es-ES" altLang="es-EC" sz="1200" dirty="0" smtClean="0">
                <a:solidFill>
                  <a:srgbClr val="002776"/>
                </a:solidFill>
              </a:rPr>
              <a:t>	5% 	Conciertos </a:t>
            </a:r>
          </a:p>
          <a:p>
            <a:pPr algn="just">
              <a:defRPr/>
            </a:pPr>
            <a:r>
              <a:rPr lang="es-ES" altLang="es-EC" sz="1200" dirty="0" smtClean="0">
                <a:solidFill>
                  <a:srgbClr val="002776"/>
                </a:solidFill>
              </a:rPr>
              <a:t>	25% 	Corporativos </a:t>
            </a:r>
          </a:p>
          <a:p>
            <a:pPr algn="just">
              <a:defRPr/>
            </a:pPr>
            <a:r>
              <a:rPr lang="es-ES" altLang="es-EC" sz="1200" dirty="0" smtClean="0">
                <a:solidFill>
                  <a:srgbClr val="002776"/>
                </a:solidFill>
              </a:rPr>
              <a:t>	65%	Ferias</a:t>
            </a:r>
          </a:p>
          <a:p>
            <a:pPr algn="just">
              <a:defRPr/>
            </a:pPr>
            <a:r>
              <a:rPr lang="es-ES" altLang="es-EC" sz="1200" dirty="0" smtClean="0">
                <a:solidFill>
                  <a:srgbClr val="002776"/>
                </a:solidFill>
              </a:rPr>
              <a:t>	5% 	Sociales</a:t>
            </a:r>
          </a:p>
          <a:p>
            <a:pPr algn="just">
              <a:defRPr/>
            </a:pPr>
            <a:endParaRPr lang="es-ES" altLang="es-EC" dirty="0" smtClean="0">
              <a:solidFill>
                <a:srgbClr val="002776"/>
              </a:solidFill>
              <a:latin typeface="Verdana" panose="020B0604030504040204" pitchFamily="34" charset="0"/>
            </a:endParaRPr>
          </a:p>
          <a:p>
            <a:pPr>
              <a:defRPr/>
            </a:pPr>
            <a:endParaRPr lang="es-ES" altLang="es-EC" dirty="0" smtClean="0">
              <a:solidFill>
                <a:srgbClr val="000000"/>
              </a:solidFill>
              <a:latin typeface="Verdana" panose="020B0604030504040204" pitchFamily="34" charset="0"/>
            </a:endParaRPr>
          </a:p>
          <a:p>
            <a:pPr>
              <a:defRPr/>
            </a:pPr>
            <a:r>
              <a:rPr lang="es-ES" altLang="es-EC" dirty="0" smtClean="0">
                <a:solidFill>
                  <a:srgbClr val="000000"/>
                </a:solidFill>
                <a:latin typeface="Verdana" panose="020B0604030504040204" pitchFamily="34" charset="0"/>
              </a:rPr>
              <a:t>	</a:t>
            </a:r>
            <a:endParaRPr lang="es-ES" altLang="es-EC" dirty="0" smtClean="0">
              <a:solidFill>
                <a:srgbClr val="002776"/>
              </a:solidFill>
              <a:latin typeface="Verdana" panose="020B0604030504040204" pitchFamily="34" charset="0"/>
            </a:endParaRPr>
          </a:p>
        </p:txBody>
      </p:sp>
      <p:graphicFrame>
        <p:nvGraphicFramePr>
          <p:cNvPr id="11" name="Table 10"/>
          <p:cNvGraphicFramePr>
            <a:graphicFrameLocks noGrp="1"/>
          </p:cNvGraphicFramePr>
          <p:nvPr>
            <p:extLst/>
          </p:nvPr>
        </p:nvGraphicFramePr>
        <p:xfrm>
          <a:off x="559656" y="4170066"/>
          <a:ext cx="4394200" cy="2219325"/>
        </p:xfrm>
        <a:graphic>
          <a:graphicData uri="http://schemas.openxmlformats.org/drawingml/2006/table">
            <a:tbl>
              <a:tblPr/>
              <a:tblGrid>
                <a:gridCol w="1459445"/>
                <a:gridCol w="1002576"/>
                <a:gridCol w="980367"/>
                <a:gridCol w="951812"/>
              </a:tblGrid>
              <a:tr h="0">
                <a:tc>
                  <a:txBody>
                    <a:bodyPr/>
                    <a:lstStyle/>
                    <a:p>
                      <a:pPr algn="ctr" fontAlgn="ctr"/>
                      <a:r>
                        <a:rPr lang="es-ES" sz="1000" b="1" i="0" u="none" strike="noStrike" dirty="0" smtClean="0">
                          <a:solidFill>
                            <a:srgbClr val="FFFFFF"/>
                          </a:solidFill>
                          <a:effectLst/>
                          <a:latin typeface="Arial" panose="020B0604020202020204" pitchFamily="34" charset="0"/>
                        </a:rPr>
                        <a:t>Espacios</a:t>
                      </a:r>
                      <a:endParaRPr lang="es-ES" sz="1000" b="1" i="0" u="none" strike="noStrike" dirty="0">
                        <a:solidFill>
                          <a:srgbClr val="FFFFFF"/>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Costo Unitario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Total medidas en m2</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Tarifa Normal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Exhibiciones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2,480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5,456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Exhibiciones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2,480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5,456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eventos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2,480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6,200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Auditorio</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598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1,794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Reuniones 1</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Reuniones 2</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Reuniones 3</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Reuniones 4</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2060"/>
                          </a:solidFill>
                          <a:effectLst/>
                          <a:latin typeface="Arial" panose="020B0604020202020204" pitchFamily="34" charset="0"/>
                        </a:rPr>
                        <a:t>Salón de Reuniones 5</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258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1" i="0" u="none" strike="noStrike" dirty="0" smtClean="0">
                          <a:solidFill>
                            <a:srgbClr val="002060"/>
                          </a:solidFill>
                          <a:effectLst/>
                          <a:latin typeface="Arial" panose="020B0604020202020204" pitchFamily="34" charset="0"/>
                        </a:rPr>
                        <a:t>Total</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22.4</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8553</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1" i="0" u="none" strike="noStrike" dirty="0" smtClean="0">
                          <a:solidFill>
                            <a:srgbClr val="002060"/>
                          </a:solidFill>
                          <a:effectLst/>
                          <a:latin typeface="Arial" panose="020B0604020202020204" pitchFamily="34" charset="0"/>
                        </a:rPr>
                        <a:t>             20,194 </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3" name="Table 2"/>
          <p:cNvGraphicFramePr>
            <a:graphicFrameLocks noGrp="1"/>
          </p:cNvGraphicFramePr>
          <p:nvPr>
            <p:extLst/>
          </p:nvPr>
        </p:nvGraphicFramePr>
        <p:xfrm>
          <a:off x="5529064" y="1916832"/>
          <a:ext cx="2489200" cy="1143000"/>
        </p:xfrm>
        <a:graphic>
          <a:graphicData uri="http://schemas.openxmlformats.org/drawingml/2006/table">
            <a:tbl>
              <a:tblPr/>
              <a:tblGrid>
                <a:gridCol w="1509375"/>
                <a:gridCol w="979825"/>
              </a:tblGrid>
              <a:tr h="190500">
                <a:tc>
                  <a:txBody>
                    <a:bodyPr/>
                    <a:lstStyle/>
                    <a:p>
                      <a:pPr algn="l" fontAlgn="b"/>
                      <a:r>
                        <a:rPr lang="es-ES" sz="1000" b="1" i="0" u="none" strike="noStrike" dirty="0" smtClean="0">
                          <a:solidFill>
                            <a:srgbClr val="FFFFFF"/>
                          </a:solidFill>
                          <a:effectLst/>
                          <a:latin typeface="Arial" panose="020B0604020202020204" pitchFamily="34" charset="0"/>
                        </a:rPr>
                        <a:t>Utilidad/Perdida en US$</a:t>
                      </a:r>
                      <a:endParaRPr lang="es-ES" sz="1000" b="1" i="0" u="none" strike="noStrike" dirty="0">
                        <a:solidFill>
                          <a:srgbClr val="FFFFFF"/>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l" fontAlgn="b"/>
                      <a:r>
                        <a:rPr lang="es-ES" sz="1000" b="1" i="0" u="none" strike="noStrike" dirty="0" smtClean="0">
                          <a:solidFill>
                            <a:srgbClr val="FFFFFF"/>
                          </a:solidFill>
                          <a:effectLst/>
                          <a:latin typeface="Arial" panose="020B0604020202020204" pitchFamily="34" charset="0"/>
                        </a:rPr>
                        <a:t>Total</a:t>
                      </a:r>
                      <a:endParaRPr lang="es-ES" sz="1000" b="1" i="0" u="none" strike="noStrike" dirty="0">
                        <a:solidFill>
                          <a:srgbClr val="FFFFFF"/>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0500">
                <a:tc>
                  <a:txBody>
                    <a:bodyPr/>
                    <a:lstStyle/>
                    <a:p>
                      <a:pPr algn="r" fontAlgn="b"/>
                      <a:r>
                        <a:rPr lang="es-ES" sz="1000" b="0" i="0" u="none" strike="noStrike" dirty="0" smtClean="0">
                          <a:solidFill>
                            <a:srgbClr val="000000"/>
                          </a:solidFill>
                          <a:effectLst/>
                          <a:latin typeface="Arial" panose="020B0604020202020204" pitchFamily="34" charset="0"/>
                        </a:rPr>
                        <a:t>2012</a:t>
                      </a:r>
                      <a:endParaRPr lang="es-ES" sz="1000" b="0" i="0" u="none" strike="noStrike" dirty="0">
                        <a:solidFill>
                          <a:srgbClr val="00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1" i="0" u="none" strike="noStrike" dirty="0" smtClean="0">
                          <a:solidFill>
                            <a:srgbClr val="FF0000"/>
                          </a:solidFill>
                          <a:effectLst/>
                          <a:latin typeface="Arial" panose="020B0604020202020204" pitchFamily="34" charset="0"/>
                        </a:rPr>
                        <a:t>      (188,171.28)</a:t>
                      </a:r>
                      <a:endParaRPr lang="es-ES" sz="1000" b="1" i="0" u="none" strike="noStrike" dirty="0">
                        <a:solidFill>
                          <a:srgbClr val="FF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0500">
                <a:tc>
                  <a:txBody>
                    <a:bodyPr/>
                    <a:lstStyle/>
                    <a:p>
                      <a:pPr algn="r" fontAlgn="b"/>
                      <a:r>
                        <a:rPr lang="es-ES" sz="1000" b="0" i="0" u="none" strike="noStrike" dirty="0" smtClean="0">
                          <a:solidFill>
                            <a:srgbClr val="000000"/>
                          </a:solidFill>
                          <a:effectLst/>
                          <a:latin typeface="Arial" panose="020B0604020202020204" pitchFamily="34" charset="0"/>
                        </a:rPr>
                        <a:t>2013</a:t>
                      </a:r>
                      <a:endParaRPr lang="es-ES" sz="1000" b="0" i="0" u="none" strike="noStrike" dirty="0">
                        <a:solidFill>
                          <a:srgbClr val="00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37,258.77 </a:t>
                      </a:r>
                      <a:endParaRPr lang="es-ES" sz="1000" b="0" i="0" u="none" strike="noStrike" dirty="0">
                        <a:solidFill>
                          <a:srgbClr val="00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0500">
                <a:tc>
                  <a:txBody>
                    <a:bodyPr/>
                    <a:lstStyle/>
                    <a:p>
                      <a:pPr algn="r" fontAlgn="b"/>
                      <a:r>
                        <a:rPr lang="es-ES" sz="1000" b="0" i="0" u="none" strike="noStrike" dirty="0" smtClean="0">
                          <a:solidFill>
                            <a:srgbClr val="000000"/>
                          </a:solidFill>
                          <a:effectLst/>
                          <a:latin typeface="Arial" panose="020B0604020202020204" pitchFamily="34" charset="0"/>
                        </a:rPr>
                        <a:t>2014</a:t>
                      </a:r>
                      <a:endParaRPr lang="es-ES" sz="1000" b="0" i="0" u="none" strike="noStrike" dirty="0">
                        <a:solidFill>
                          <a:srgbClr val="00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58,707.46 </a:t>
                      </a:r>
                      <a:endParaRPr lang="es-ES" sz="1000" b="0" i="0" u="none" strike="noStrike" dirty="0">
                        <a:solidFill>
                          <a:srgbClr val="00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0500">
                <a:tc>
                  <a:txBody>
                    <a:bodyPr/>
                    <a:lstStyle/>
                    <a:p>
                      <a:pPr algn="r" fontAlgn="b"/>
                      <a:r>
                        <a:rPr lang="es-ES" sz="1000" b="0" i="0" u="none" strike="noStrike" dirty="0" smtClean="0">
                          <a:solidFill>
                            <a:srgbClr val="000000"/>
                          </a:solidFill>
                          <a:effectLst/>
                          <a:latin typeface="Arial" panose="020B0604020202020204" pitchFamily="34" charset="0"/>
                        </a:rPr>
                        <a:t>2015</a:t>
                      </a:r>
                      <a:endParaRPr lang="es-ES" sz="1000" b="0" i="0" u="none" strike="noStrike" dirty="0">
                        <a:solidFill>
                          <a:srgbClr val="00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1" i="0" u="none" strike="noStrike" dirty="0" smtClean="0">
                          <a:solidFill>
                            <a:srgbClr val="FF0000"/>
                          </a:solidFill>
                          <a:effectLst/>
                          <a:latin typeface="Arial" panose="020B0604020202020204" pitchFamily="34" charset="0"/>
                        </a:rPr>
                        <a:t>      (123,824.26)</a:t>
                      </a:r>
                      <a:endParaRPr lang="es-ES" sz="1000" b="1" i="0" u="none" strike="noStrike" dirty="0">
                        <a:solidFill>
                          <a:srgbClr val="FF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0500">
                <a:tc>
                  <a:txBody>
                    <a:bodyPr/>
                    <a:lstStyle/>
                    <a:p>
                      <a:pPr algn="r" fontAlgn="b"/>
                      <a:r>
                        <a:rPr lang="es-ES" sz="1000" b="0" i="0" u="none" strike="noStrike" dirty="0" smtClean="0">
                          <a:solidFill>
                            <a:srgbClr val="000000"/>
                          </a:solidFill>
                          <a:effectLst/>
                          <a:latin typeface="Arial" panose="020B0604020202020204" pitchFamily="34" charset="0"/>
                        </a:rPr>
                        <a:t>2016</a:t>
                      </a:r>
                      <a:endParaRPr lang="es-ES" sz="1000" b="0" i="0" u="none" strike="noStrike" dirty="0">
                        <a:solidFill>
                          <a:srgbClr val="00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1" i="0" u="none" strike="noStrike" dirty="0" smtClean="0">
                          <a:solidFill>
                            <a:srgbClr val="FF0000"/>
                          </a:solidFill>
                          <a:effectLst/>
                          <a:latin typeface="Arial" panose="020B0604020202020204" pitchFamily="34" charset="0"/>
                        </a:rPr>
                        <a:t>      (186,254.06)</a:t>
                      </a:r>
                      <a:endParaRPr lang="es-ES" sz="1000" b="1" i="0" u="none" strike="noStrike" dirty="0">
                        <a:solidFill>
                          <a:srgbClr val="FF0000"/>
                        </a:solidFill>
                        <a:effectLst/>
                        <a:latin typeface="Arial" panose="020B0604020202020204" pitchFamily="34" charset="0"/>
                      </a:endParaRPr>
                    </a:p>
                  </a:txBody>
                  <a:tcPr marL="0" marR="0" marT="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426</a:t>
            </a:fld>
            <a:endParaRPr lang="es-ES" dirty="0">
              <a:solidFill>
                <a:srgbClr val="002776"/>
              </a:solidFill>
            </a:endParaRPr>
          </a:p>
        </p:txBody>
      </p:sp>
      <p:sp>
        <p:nvSpPr>
          <p:cNvPr id="9"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106397285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195869" y="870679"/>
            <a:ext cx="8644194" cy="6124754"/>
          </a:xfrm>
          <a:prstGeom prst="rect">
            <a:avLst/>
          </a:prstGeom>
        </p:spPr>
        <p:txBody>
          <a:bodyPr wrap="square">
            <a:spAutoFit/>
          </a:bodyPr>
          <a:lstStyle/>
          <a:p>
            <a:pPr marL="282575" indent="-282575">
              <a:defRPr/>
            </a:pPr>
            <a:endParaRPr lang="es-ES" sz="1400" dirty="0" smtClean="0">
              <a:solidFill>
                <a:srgbClr val="002060"/>
              </a:solidFill>
            </a:endParaRPr>
          </a:p>
          <a:p>
            <a:pPr marL="285750" indent="-285750">
              <a:buFontTx/>
              <a:buChar char="-"/>
              <a:defRPr/>
            </a:pPr>
            <a:r>
              <a:rPr lang="es-ES" sz="1400" b="1" dirty="0" smtClean="0">
                <a:solidFill>
                  <a:srgbClr val="002060"/>
                </a:solidFill>
              </a:rPr>
              <a:t>Tienda el Quinde</a:t>
            </a:r>
          </a:p>
          <a:p>
            <a:pPr>
              <a:defRPr/>
            </a:pPr>
            <a:r>
              <a:rPr lang="es-ES" sz="1400" dirty="0" smtClean="0">
                <a:solidFill>
                  <a:srgbClr val="002060"/>
                </a:solidFill>
              </a:rPr>
              <a:t>       </a:t>
            </a:r>
          </a:p>
          <a:p>
            <a:pPr marL="282575">
              <a:defRPr/>
            </a:pPr>
            <a:r>
              <a:rPr lang="es-ES" sz="1200" dirty="0" smtClean="0">
                <a:solidFill>
                  <a:srgbClr val="002060"/>
                </a:solidFill>
              </a:rPr>
              <a:t>Es una tienda ubicada en la Calle Venezuela y Espejo, en la Planta Baja del Palacio Municipal, </a:t>
            </a:r>
          </a:p>
          <a:p>
            <a:pPr marL="285750" indent="-3175">
              <a:defRPr/>
            </a:pPr>
            <a:r>
              <a:rPr lang="es-ES" sz="1200" dirty="0" smtClean="0">
                <a:solidFill>
                  <a:srgbClr val="002060"/>
                </a:solidFill>
              </a:rPr>
              <a:t>en esta tiende se podrá encontrar todo lo relacionado a productos artesanales, comestibles (chocolates), libros e información turística, rutas parroquiales y </a:t>
            </a:r>
            <a:r>
              <a:rPr lang="es-ES" sz="1200" dirty="0" err="1" smtClean="0">
                <a:solidFill>
                  <a:srgbClr val="002060"/>
                </a:solidFill>
              </a:rPr>
              <a:t>merchandising</a:t>
            </a:r>
            <a:r>
              <a:rPr lang="es-ES" sz="1200" dirty="0" smtClean="0">
                <a:solidFill>
                  <a:srgbClr val="002060"/>
                </a:solidFill>
              </a:rPr>
              <a:t>. La operación y administración se encuentra a cargo de Quito Turismo.</a:t>
            </a:r>
          </a:p>
          <a:p>
            <a:pPr marL="285750" indent="-3175">
              <a:defRPr/>
            </a:pPr>
            <a:endParaRPr lang="es-ES" sz="1200" dirty="0" smtClean="0">
              <a:solidFill>
                <a:srgbClr val="002060"/>
              </a:solidFill>
            </a:endParaRPr>
          </a:p>
          <a:p>
            <a:pPr marL="285750" indent="-3175">
              <a:defRPr/>
            </a:pPr>
            <a:r>
              <a:rPr lang="es-ES" sz="1200" dirty="0" smtClean="0">
                <a:solidFill>
                  <a:srgbClr val="002060"/>
                </a:solidFill>
              </a:rPr>
              <a:t>Adicionalmente, Ferrocarriles del Ecuador tiene un stand dentro de la tienda, el cual es independiente y operado por funcionarios de la empresa, este espacio fue otorgado mediante convenio entre Quito Turismo y Ferrocarriles del Ecuador, donde se menciona que entre las parte habrá un intercambio de espacios con el fin de exponer los productos y servicios que oferta.</a:t>
            </a:r>
          </a:p>
          <a:p>
            <a:pPr marL="285750" indent="-3175">
              <a:defRPr/>
            </a:pPr>
            <a:endParaRPr lang="es-ES" sz="1200" dirty="0" smtClean="0">
              <a:solidFill>
                <a:srgbClr val="002060"/>
              </a:solidFill>
            </a:endParaRPr>
          </a:p>
          <a:p>
            <a:pPr algn="just">
              <a:spcBef>
                <a:spcPct val="0"/>
              </a:spcBef>
            </a:pPr>
            <a:r>
              <a:rPr lang="es-ES" altLang="es-EC" sz="1200" dirty="0" smtClean="0">
                <a:solidFill>
                  <a:srgbClr val="002776"/>
                </a:solidFill>
              </a:rPr>
              <a:t>    </a:t>
            </a:r>
          </a:p>
          <a:p>
            <a:pPr algn="just">
              <a:spcBef>
                <a:spcPct val="0"/>
              </a:spcBef>
            </a:pPr>
            <a:endParaRPr lang="es-ES" altLang="es-EC" sz="1200" dirty="0" smtClean="0">
              <a:solidFill>
                <a:srgbClr val="002776"/>
              </a:solidFill>
            </a:endParaRPr>
          </a:p>
          <a:p>
            <a:pPr algn="just">
              <a:spcBef>
                <a:spcPct val="0"/>
              </a:spcBef>
            </a:pPr>
            <a:endParaRPr lang="es-ES" altLang="es-EC" sz="1200" dirty="0" smtClean="0">
              <a:solidFill>
                <a:srgbClr val="002776"/>
              </a:solidFill>
            </a:endParaRPr>
          </a:p>
          <a:p>
            <a:pPr algn="just">
              <a:spcBef>
                <a:spcPct val="0"/>
              </a:spcBef>
            </a:pPr>
            <a:r>
              <a:rPr lang="es-ES" altLang="es-EC" sz="1200" dirty="0" smtClean="0">
                <a:solidFill>
                  <a:srgbClr val="002776"/>
                </a:solidFill>
              </a:rPr>
              <a:t>    </a:t>
            </a:r>
          </a:p>
          <a:p>
            <a:pPr marL="285750" indent="-3175">
              <a:defRPr/>
            </a:pPr>
            <a:r>
              <a:rPr lang="es-ES" sz="1400" dirty="0" smtClean="0">
                <a:solidFill>
                  <a:srgbClr val="002060"/>
                </a:solidFill>
              </a:rPr>
              <a:t> </a:t>
            </a:r>
          </a:p>
          <a:p>
            <a:pPr marL="285750" indent="-3175">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pic>
        <p:nvPicPr>
          <p:cNvPr id="9" name="Picture 2" descr="http://www.quito.com.ec/tiendaquinde/images/animacion/image1.jpg"/>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132088" y="3933056"/>
            <a:ext cx="4176712" cy="153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itle 1"/>
          <p:cNvSpPr txBox="1">
            <a:spLocks/>
          </p:cNvSpPr>
          <p:nvPr/>
        </p:nvSpPr>
        <p:spPr bwMode="auto">
          <a:xfrm>
            <a:off x="560512" y="404664"/>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Proyectos Emblemáticos</a:t>
            </a:r>
            <a:endParaRPr lang="es-ES" sz="1400" i="1" dirty="0">
              <a:solidFill>
                <a:srgbClr val="00B0F0"/>
              </a:solidFill>
              <a:cs typeface="Arial" charset="0"/>
            </a:endParaRPr>
          </a:p>
        </p:txBody>
      </p:sp>
      <p:sp>
        <p:nvSpPr>
          <p:cNvPr id="7" name="Rectángulo 2"/>
          <p:cNvSpPr>
            <a:spLocks noChangeArrowheads="1"/>
          </p:cNvSpPr>
          <p:nvPr/>
        </p:nvSpPr>
        <p:spPr bwMode="auto">
          <a:xfrm>
            <a:off x="540304" y="3366081"/>
            <a:ext cx="4247350"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just">
              <a:spcBef>
                <a:spcPct val="0"/>
              </a:spcBef>
              <a:buFontTx/>
              <a:buNone/>
            </a:pPr>
            <a:r>
              <a:rPr lang="es-ES" altLang="es-EC" sz="1200" dirty="0" smtClean="0">
                <a:solidFill>
                  <a:srgbClr val="002776"/>
                </a:solidFill>
                <a:latin typeface="Verdana" panose="020B0604030504040204" pitchFamily="34" charset="0"/>
              </a:rPr>
              <a:t>Inicio de operaciones: Noviembre 2011</a:t>
            </a:r>
          </a:p>
          <a:p>
            <a:pPr algn="just">
              <a:spcBef>
                <a:spcPct val="0"/>
              </a:spcBef>
              <a:buFontTx/>
              <a:buNone/>
            </a:pPr>
            <a:endParaRPr lang="es-ES" altLang="es-EC" sz="1200" dirty="0" smtClean="0">
              <a:solidFill>
                <a:srgbClr val="002776"/>
              </a:solidFill>
              <a:latin typeface="Verdana" panose="020B0604030504040204" pitchFamily="34" charset="0"/>
            </a:endParaRPr>
          </a:p>
          <a:p>
            <a:pPr algn="just">
              <a:spcBef>
                <a:spcPct val="0"/>
              </a:spcBef>
              <a:buFontTx/>
              <a:buNone/>
            </a:pPr>
            <a:r>
              <a:rPr lang="es-ES" altLang="es-EC" sz="1200" dirty="0" smtClean="0">
                <a:solidFill>
                  <a:srgbClr val="002776"/>
                </a:solidFill>
                <a:latin typeface="Verdana" panose="020B0604030504040204" pitchFamily="34" charset="0"/>
              </a:rPr>
              <a:t>Productos artesanales y </a:t>
            </a:r>
            <a:r>
              <a:rPr lang="es-ES" altLang="es-EC" sz="1200" dirty="0" err="1" smtClean="0">
                <a:solidFill>
                  <a:srgbClr val="002776"/>
                </a:solidFill>
                <a:latin typeface="Verdana" panose="020B0604030504040204" pitchFamily="34" charset="0"/>
              </a:rPr>
              <a:t>merchandising</a:t>
            </a:r>
            <a:r>
              <a:rPr lang="es-ES" altLang="es-EC" sz="1200" dirty="0" smtClean="0">
                <a:solidFill>
                  <a:srgbClr val="002776"/>
                </a:solidFill>
                <a:latin typeface="Verdana" panose="020B0604030504040204" pitchFamily="34" charset="0"/>
              </a:rPr>
              <a:t> como parte de la experiencia del turista en la ciudad</a:t>
            </a:r>
          </a:p>
          <a:p>
            <a:pPr algn="just">
              <a:spcBef>
                <a:spcPct val="0"/>
              </a:spcBef>
              <a:buFontTx/>
              <a:buNone/>
            </a:pPr>
            <a:endParaRPr lang="es-ES" altLang="es-EC" sz="1200" dirty="0" smtClean="0">
              <a:solidFill>
                <a:srgbClr val="002776"/>
              </a:solidFill>
              <a:latin typeface="Verdana" panose="020B0604030504040204" pitchFamily="34" charset="0"/>
            </a:endParaRPr>
          </a:p>
          <a:p>
            <a:pPr algn="just">
              <a:spcBef>
                <a:spcPct val="0"/>
              </a:spcBef>
              <a:buFontTx/>
              <a:buNone/>
            </a:pPr>
            <a:r>
              <a:rPr lang="es-ES" altLang="es-EC" sz="1200" dirty="0" smtClean="0">
                <a:solidFill>
                  <a:srgbClr val="002776"/>
                </a:solidFill>
                <a:latin typeface="Verdana" panose="020B0604030504040204" pitchFamily="34" charset="0"/>
              </a:rPr>
              <a:t>Información turística, rutas parroquiales y en el Centro Histórico.</a:t>
            </a:r>
          </a:p>
          <a:p>
            <a:pPr algn="just">
              <a:spcBef>
                <a:spcPct val="0"/>
              </a:spcBef>
              <a:buFontTx/>
              <a:buNone/>
            </a:pPr>
            <a:endParaRPr lang="es-ES" altLang="es-EC" sz="1200" dirty="0" smtClean="0">
              <a:solidFill>
                <a:srgbClr val="002776"/>
              </a:solidFill>
              <a:latin typeface="Verdana" panose="020B0604030504040204" pitchFamily="34" charset="0"/>
            </a:endParaRPr>
          </a:p>
          <a:p>
            <a:pPr algn="just">
              <a:spcBef>
                <a:spcPct val="0"/>
              </a:spcBef>
              <a:buFontTx/>
              <a:buNone/>
            </a:pPr>
            <a:endParaRPr lang="es-ES" altLang="es-EC" sz="1200" dirty="0" smtClean="0">
              <a:solidFill>
                <a:srgbClr val="002776"/>
              </a:solidFill>
              <a:latin typeface="Verdana" panose="020B0604030504040204" pitchFamily="34" charset="0"/>
            </a:endParaRPr>
          </a:p>
          <a:p>
            <a:pPr algn="just">
              <a:spcBef>
                <a:spcPct val="0"/>
              </a:spcBef>
              <a:buFontTx/>
              <a:buNone/>
            </a:pPr>
            <a:r>
              <a:rPr lang="es-ES" altLang="es-EC" sz="1200" dirty="0" smtClean="0">
                <a:solidFill>
                  <a:srgbClr val="002776"/>
                </a:solidFill>
                <a:latin typeface="Verdana" panose="020B0604030504040204" pitchFamily="34" charset="0"/>
              </a:rPr>
              <a:t>Facturación promedio anual: USD 254.886</a:t>
            </a:r>
          </a:p>
          <a:p>
            <a:pPr algn="just">
              <a:spcBef>
                <a:spcPct val="0"/>
              </a:spcBef>
              <a:buFontTx/>
              <a:buNone/>
            </a:pPr>
            <a:endParaRPr lang="es-ES" altLang="es-EC" sz="1200" dirty="0" smtClean="0">
              <a:solidFill>
                <a:srgbClr val="002776"/>
              </a:solidFill>
              <a:latin typeface="Verdana" panose="020B0604030504040204" pitchFamily="34" charset="0"/>
            </a:endParaRPr>
          </a:p>
          <a:p>
            <a:pPr algn="just">
              <a:spcBef>
                <a:spcPct val="0"/>
              </a:spcBef>
              <a:buFontTx/>
              <a:buNone/>
            </a:pPr>
            <a:r>
              <a:rPr lang="es-ES" altLang="es-EC" sz="1200" dirty="0" smtClean="0">
                <a:solidFill>
                  <a:srgbClr val="002776"/>
                </a:solidFill>
                <a:latin typeface="Verdana" panose="020B0604030504040204" pitchFamily="34" charset="0"/>
              </a:rPr>
              <a:t>	83% productos</a:t>
            </a:r>
          </a:p>
          <a:p>
            <a:pPr algn="just">
              <a:spcBef>
                <a:spcPct val="0"/>
              </a:spcBef>
              <a:buFontTx/>
              <a:buNone/>
            </a:pPr>
            <a:r>
              <a:rPr lang="es-ES" altLang="es-EC" sz="1200" dirty="0" smtClean="0">
                <a:solidFill>
                  <a:srgbClr val="002776"/>
                </a:solidFill>
                <a:latin typeface="Verdana" panose="020B0604030504040204" pitchFamily="34" charset="0"/>
              </a:rPr>
              <a:t>	17% servicios</a:t>
            </a:r>
          </a:p>
          <a:p>
            <a:pPr algn="just">
              <a:spcBef>
                <a:spcPct val="0"/>
              </a:spcBef>
              <a:buFontTx/>
              <a:buNone/>
            </a:pPr>
            <a:endParaRPr lang="es-ES" altLang="es-EC" sz="1200" dirty="0" smtClean="0">
              <a:solidFill>
                <a:srgbClr val="002776"/>
              </a:solidFill>
              <a:latin typeface="Verdana" panose="020B0604030504040204" pitchFamily="34" charset="0"/>
            </a:endParaRPr>
          </a:p>
          <a:p>
            <a:pPr algn="just">
              <a:spcBef>
                <a:spcPct val="0"/>
              </a:spcBef>
              <a:buFontTx/>
              <a:buNone/>
            </a:pPr>
            <a:r>
              <a:rPr lang="es-ES" altLang="es-EC" sz="1200" dirty="0" smtClean="0">
                <a:solidFill>
                  <a:srgbClr val="002776"/>
                </a:solidFill>
                <a:latin typeface="Verdana" panose="020B0604030504040204" pitchFamily="34" charset="0"/>
              </a:rPr>
              <a:t>Pérdida (2015): -77%</a:t>
            </a:r>
            <a:endParaRPr lang="es-ES" altLang="es-EC" sz="1200" dirty="0">
              <a:solidFill>
                <a:srgbClr val="002776"/>
              </a:solidFill>
              <a:latin typeface="Verdana" panose="020B0604030504040204" pitchFamily="34"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427</a:t>
            </a:fld>
            <a:endParaRPr lang="es-ES" dirty="0">
              <a:solidFill>
                <a:srgbClr val="002776"/>
              </a:solidFill>
            </a:endParaRPr>
          </a:p>
        </p:txBody>
      </p:sp>
      <p:sp>
        <p:nvSpPr>
          <p:cNvPr id="10"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420707003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998731"/>
            <a:ext cx="9220258" cy="6032421"/>
          </a:xfrm>
          <a:prstGeom prst="rect">
            <a:avLst/>
          </a:prstGeom>
        </p:spPr>
        <p:txBody>
          <a:bodyPr wrap="square">
            <a:spAutoFit/>
          </a:bodyPr>
          <a:lstStyle/>
          <a:p>
            <a:pPr marL="282575" indent="-282575">
              <a:defRPr/>
            </a:pPr>
            <a:endParaRPr lang="es-ES" sz="1400" dirty="0" smtClean="0">
              <a:solidFill>
                <a:srgbClr val="002060"/>
              </a:solidFill>
            </a:endParaRPr>
          </a:p>
          <a:p>
            <a:pPr marL="285750" indent="-285750">
              <a:buFontTx/>
              <a:buChar char="-"/>
              <a:defRPr/>
            </a:pPr>
            <a:endParaRPr lang="es-ES" sz="1600" b="1" dirty="0" smtClean="0">
              <a:solidFill>
                <a:srgbClr val="002060"/>
              </a:solidFill>
            </a:endParaRPr>
          </a:p>
          <a:p>
            <a:pPr marL="285750" indent="-285750">
              <a:buFontTx/>
              <a:buChar char="-"/>
              <a:defRPr/>
            </a:pPr>
            <a:r>
              <a:rPr lang="es-ES" sz="1600" b="1" dirty="0" smtClean="0">
                <a:solidFill>
                  <a:srgbClr val="002060"/>
                </a:solidFill>
              </a:rPr>
              <a:t>El Quinde Travel Center</a:t>
            </a:r>
          </a:p>
          <a:p>
            <a:pPr>
              <a:defRPr/>
            </a:pPr>
            <a:endParaRPr lang="es-ES" sz="1400" dirty="0" smtClean="0">
              <a:solidFill>
                <a:srgbClr val="002060"/>
              </a:solidFill>
            </a:endParaRPr>
          </a:p>
          <a:p>
            <a:pPr marL="282575">
              <a:defRPr/>
            </a:pPr>
            <a:r>
              <a:rPr lang="es-ES" sz="1200" dirty="0" smtClean="0">
                <a:solidFill>
                  <a:srgbClr val="002060"/>
                </a:solidFill>
              </a:rPr>
              <a:t>Con el fin de crear un modelo auto sostenible en la parte financiera y administrativa para la Tienda, se crea el “Quinde Travel Center en mes de Abril del presente año. En esta transición se pretende generar acuerdos comerciales con empresas privadas que deseen brindar servicios y productos en la tienda. Estos acuerdos comerciales generarán ingresos adicionales para la tienda, ya que toda empresa debe pagar una regalía (arriendo), de igual forma la venta de todo lo relacionado a productos artesanales, comestibles (chocolates), libros e información turística, rutas parroquiales y </a:t>
            </a:r>
            <a:r>
              <a:rPr lang="es-ES" sz="1200" dirty="0" err="1" smtClean="0">
                <a:solidFill>
                  <a:srgbClr val="002060"/>
                </a:solidFill>
              </a:rPr>
              <a:t>merchandising</a:t>
            </a:r>
            <a:r>
              <a:rPr lang="es-ES" sz="1200" dirty="0" smtClean="0">
                <a:solidFill>
                  <a:srgbClr val="002060"/>
                </a:solidFill>
              </a:rPr>
              <a:t> permanecerán para el público en general.</a:t>
            </a:r>
          </a:p>
          <a:p>
            <a:pPr marL="282575">
              <a:defRPr/>
            </a:pPr>
            <a:endParaRPr lang="es-ES" sz="1200" dirty="0" smtClean="0">
              <a:solidFill>
                <a:srgbClr val="002060"/>
              </a:solidFill>
            </a:endParaRPr>
          </a:p>
          <a:p>
            <a:pPr marL="282575">
              <a:defRPr/>
            </a:pPr>
            <a:r>
              <a:rPr lang="es-ES" sz="1200" dirty="0" smtClean="0">
                <a:solidFill>
                  <a:srgbClr val="002060"/>
                </a:solidFill>
              </a:rPr>
              <a:t>A continuación se menciona los acuerdos comerciales que hasta la presente fecha se han logrado concretar y poner en marcha:</a:t>
            </a:r>
          </a:p>
          <a:p>
            <a:pPr marL="282575">
              <a:defRPr/>
            </a:pPr>
            <a:endParaRPr lang="es-ES" sz="1200" dirty="0" smtClean="0">
              <a:solidFill>
                <a:srgbClr val="002060"/>
              </a:solidFill>
            </a:endParaRPr>
          </a:p>
          <a:p>
            <a:pPr marL="568325" indent="-285750">
              <a:buFont typeface="Arial" panose="020B0604020202020204" pitchFamily="34" charset="0"/>
              <a:buChar char="•"/>
              <a:defRPr/>
            </a:pPr>
            <a:r>
              <a:rPr lang="es-ES" sz="1200" dirty="0" smtClean="0">
                <a:solidFill>
                  <a:srgbClr val="002060"/>
                </a:solidFill>
              </a:rPr>
              <a:t>Hoja Verde Gourmet HOVGO S.A:</a:t>
            </a:r>
          </a:p>
          <a:p>
            <a:pPr marL="568325" indent="-285750">
              <a:buFont typeface="Arial" panose="020B0604020202020204" pitchFamily="34" charset="0"/>
              <a:buChar char="•"/>
              <a:defRPr/>
            </a:pPr>
            <a:r>
              <a:rPr lang="es-ES" sz="1200" dirty="0" err="1" smtClean="0">
                <a:solidFill>
                  <a:srgbClr val="002060"/>
                </a:solidFill>
              </a:rPr>
              <a:t>QuindeTour</a:t>
            </a:r>
            <a:r>
              <a:rPr lang="es-ES" sz="1200" dirty="0" smtClean="0">
                <a:solidFill>
                  <a:srgbClr val="002060"/>
                </a:solidFill>
              </a:rPr>
              <a:t> </a:t>
            </a:r>
            <a:r>
              <a:rPr lang="es-ES" sz="1200" dirty="0" err="1" smtClean="0">
                <a:solidFill>
                  <a:srgbClr val="002060"/>
                </a:solidFill>
              </a:rPr>
              <a:t>Cia</a:t>
            </a:r>
            <a:r>
              <a:rPr lang="es-ES" sz="1200" dirty="0" smtClean="0">
                <a:solidFill>
                  <a:srgbClr val="002060"/>
                </a:solidFill>
              </a:rPr>
              <a:t> LTDA</a:t>
            </a:r>
          </a:p>
          <a:p>
            <a:pPr marL="568325" indent="-285750">
              <a:buFont typeface="Arial" panose="020B0604020202020204" pitchFamily="34" charset="0"/>
              <a:buChar char="•"/>
              <a:defRPr/>
            </a:pPr>
            <a:r>
              <a:rPr lang="es-ES" sz="1200" dirty="0" err="1" smtClean="0">
                <a:solidFill>
                  <a:srgbClr val="002060"/>
                </a:solidFill>
              </a:rPr>
              <a:t>Neotropical</a:t>
            </a:r>
            <a:r>
              <a:rPr lang="es-ES" sz="1200" dirty="0" smtClean="0">
                <a:solidFill>
                  <a:srgbClr val="002060"/>
                </a:solidFill>
              </a:rPr>
              <a:t> </a:t>
            </a:r>
            <a:r>
              <a:rPr lang="es-ES" sz="1200" dirty="0" err="1" smtClean="0">
                <a:solidFill>
                  <a:srgbClr val="002060"/>
                </a:solidFill>
              </a:rPr>
              <a:t>Adventure</a:t>
            </a:r>
            <a:r>
              <a:rPr lang="es-ES" sz="1200" dirty="0" smtClean="0">
                <a:solidFill>
                  <a:srgbClr val="002060"/>
                </a:solidFill>
              </a:rPr>
              <a:t> </a:t>
            </a:r>
            <a:r>
              <a:rPr lang="es-ES" sz="1200" dirty="0" err="1" smtClean="0">
                <a:solidFill>
                  <a:srgbClr val="002060"/>
                </a:solidFill>
              </a:rPr>
              <a:t>Gear</a:t>
            </a:r>
            <a:endParaRPr lang="es-ES" sz="12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pic>
        <p:nvPicPr>
          <p:cNvPr id="10" name="Imagen 3"/>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2147961" y="4289810"/>
            <a:ext cx="1829724" cy="1829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Imagen 6"/>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6261233" y="4041114"/>
            <a:ext cx="2296197" cy="2293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itle 1"/>
          <p:cNvSpPr txBox="1">
            <a:spLocks/>
          </p:cNvSpPr>
          <p:nvPr/>
        </p:nvSpPr>
        <p:spPr bwMode="auto">
          <a:xfrm>
            <a:off x="560512"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Acuerdos Comerciales – Transición Tienda el Quinde</a:t>
            </a:r>
            <a:endParaRPr lang="es-ES" sz="14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428</a:t>
            </a:fld>
            <a:endParaRPr lang="es-ES" dirty="0">
              <a:solidFill>
                <a:srgbClr val="002776"/>
              </a:solidFill>
            </a:endParaRPr>
          </a:p>
        </p:txBody>
      </p:sp>
      <p:sp>
        <p:nvSpPr>
          <p:cNvPr id="12"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37411749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1700808"/>
            <a:ext cx="8500178" cy="7109639"/>
          </a:xfrm>
          <a:prstGeom prst="rect">
            <a:avLst/>
          </a:prstGeom>
        </p:spPr>
        <p:txBody>
          <a:bodyPr wrap="square">
            <a:spAutoFit/>
          </a:bodyPr>
          <a:lstStyle/>
          <a:p>
            <a:pPr>
              <a:defRPr/>
            </a:pPr>
            <a:r>
              <a:rPr lang="es-ES" sz="1400" dirty="0" smtClean="0">
                <a:solidFill>
                  <a:srgbClr val="002060"/>
                </a:solidFill>
              </a:rPr>
              <a:t>       </a:t>
            </a:r>
          </a:p>
          <a:p>
            <a:pPr marL="282575" indent="-282575">
              <a:defRPr/>
            </a:pPr>
            <a:r>
              <a:rPr lang="es-ES" sz="1400" b="1" dirty="0" smtClean="0">
                <a:solidFill>
                  <a:srgbClr val="002060"/>
                </a:solidFill>
              </a:rPr>
              <a:t>Hoja Verde Gourmet HOVGO S.A:</a:t>
            </a:r>
          </a:p>
          <a:p>
            <a:pPr marL="282575">
              <a:defRPr/>
            </a:pPr>
            <a:endParaRPr lang="es-ES" sz="1400" dirty="0" smtClean="0">
              <a:solidFill>
                <a:srgbClr val="002060"/>
              </a:solidFill>
            </a:endParaRPr>
          </a:p>
          <a:p>
            <a:pPr marL="282575">
              <a:defRPr/>
            </a:pPr>
            <a:r>
              <a:rPr lang="es-ES" sz="1200" dirty="0" smtClean="0">
                <a:solidFill>
                  <a:srgbClr val="002060"/>
                </a:solidFill>
              </a:rPr>
              <a:t>El objeto de este contrato es para que se desarrollen actividades como: demostración de chocolate, ventas de barras de chocolate en barras, ventas de </a:t>
            </a:r>
            <a:r>
              <a:rPr lang="es-ES" sz="1200" dirty="0" err="1" smtClean="0">
                <a:solidFill>
                  <a:srgbClr val="002060"/>
                </a:solidFill>
              </a:rPr>
              <a:t>merchandising</a:t>
            </a:r>
            <a:r>
              <a:rPr lang="es-ES" sz="1200" dirty="0" smtClean="0">
                <a:solidFill>
                  <a:srgbClr val="002060"/>
                </a:solidFill>
              </a:rPr>
              <a:t> y venta de café.</a:t>
            </a:r>
          </a:p>
          <a:p>
            <a:pPr marL="282575">
              <a:defRPr/>
            </a:pPr>
            <a:endParaRPr lang="es-ES" sz="1200" dirty="0" smtClean="0">
              <a:solidFill>
                <a:srgbClr val="002060"/>
              </a:solidFill>
            </a:endParaRPr>
          </a:p>
          <a:p>
            <a:pPr marL="282575">
              <a:defRPr/>
            </a:pPr>
            <a:r>
              <a:rPr lang="es-ES" sz="1200" dirty="0" smtClean="0">
                <a:solidFill>
                  <a:srgbClr val="002060"/>
                </a:solidFill>
              </a:rPr>
              <a:t>Hoja Verde se compromete a asumir lo siguiente:</a:t>
            </a:r>
          </a:p>
          <a:p>
            <a:pPr marL="568325" indent="-285750">
              <a:buFont typeface="Arial" panose="020B0604020202020204" pitchFamily="34" charset="0"/>
              <a:buChar char="•"/>
              <a:defRPr/>
            </a:pPr>
            <a:r>
              <a:rPr lang="es-ES" sz="1200" dirty="0" smtClean="0">
                <a:solidFill>
                  <a:srgbClr val="002060"/>
                </a:solidFill>
              </a:rPr>
              <a:t>Arriendo por un área de 24.38 m2 el valor del $400.00.</a:t>
            </a:r>
          </a:p>
          <a:p>
            <a:pPr marL="568325" indent="-285750">
              <a:buFont typeface="Arial" panose="020B0604020202020204" pitchFamily="34" charset="0"/>
              <a:buChar char="•"/>
              <a:defRPr/>
            </a:pPr>
            <a:r>
              <a:rPr lang="es-ES" sz="1200" dirty="0" smtClean="0">
                <a:solidFill>
                  <a:srgbClr val="002060"/>
                </a:solidFill>
              </a:rPr>
              <a:t>Asumir por consumo de servicios básicos, seguridad y limpieza, así como el mantenimiento del espacio por $186.75, el mismo que será reajustado de manera anual. </a:t>
            </a:r>
          </a:p>
          <a:p>
            <a:pPr marL="568325" indent="-285750">
              <a:buFont typeface="Arial" panose="020B0604020202020204" pitchFamily="34" charset="0"/>
              <a:buChar char="•"/>
              <a:defRPr/>
            </a:pPr>
            <a:r>
              <a:rPr lang="es-ES" sz="1200" dirty="0" smtClean="0">
                <a:solidFill>
                  <a:srgbClr val="002060"/>
                </a:solidFill>
              </a:rPr>
              <a:t>Contar con al menos una persona para ofrecer  el servicio, misma que será </a:t>
            </a:r>
            <a:r>
              <a:rPr lang="es-ES" sz="1200" dirty="0" err="1" smtClean="0">
                <a:solidFill>
                  <a:srgbClr val="002060"/>
                </a:solidFill>
              </a:rPr>
              <a:t>cordinada</a:t>
            </a:r>
            <a:r>
              <a:rPr lang="es-ES" sz="1200" dirty="0" smtClean="0">
                <a:solidFill>
                  <a:srgbClr val="002060"/>
                </a:solidFill>
              </a:rPr>
              <a:t> de acuerdo a la rotación y demanda.</a:t>
            </a:r>
          </a:p>
          <a:p>
            <a:pPr marL="282575">
              <a:defRPr/>
            </a:pPr>
            <a:endParaRPr lang="es-ES" sz="1200" dirty="0" smtClean="0">
              <a:solidFill>
                <a:srgbClr val="002060"/>
              </a:solidFill>
            </a:endParaRPr>
          </a:p>
          <a:p>
            <a:pPr marL="282575">
              <a:defRPr/>
            </a:pPr>
            <a:r>
              <a:rPr lang="es-ES" sz="1200" dirty="0" smtClean="0">
                <a:solidFill>
                  <a:srgbClr val="002060"/>
                </a:solidFill>
              </a:rPr>
              <a:t>El presente contrato rige a partir de la fecha de inicio de actividades de Centro de Facilitación, la fecha de culminación será informada de manera oportuna por la administración, hasta el 31 de Diciembre del 2017. Una vez culminado el presente contrato se podrá renovar el mismo por mutuo acuerdo de las partes involucradas, caso contrario se deberán realizar las reparaciones correspondientes para entregar las instalaciones en las mismas condiciones en las que fueron entregadas.</a:t>
            </a:r>
          </a:p>
          <a:p>
            <a:pPr marL="282575">
              <a:defRPr/>
            </a:pPr>
            <a:endParaRPr lang="es-ES" sz="1200" dirty="0" smtClean="0">
              <a:solidFill>
                <a:srgbClr val="002060"/>
              </a:solidFill>
            </a:endParaRPr>
          </a:p>
          <a:p>
            <a:pPr marL="282575">
              <a:defRPr/>
            </a:pPr>
            <a:r>
              <a:rPr lang="es-ES" sz="1200" dirty="0" smtClean="0">
                <a:solidFill>
                  <a:srgbClr val="002060"/>
                </a:solidFill>
              </a:rPr>
              <a:t>El presente contrato fue suscrito el día lunes, 2 de marzo del 2016.</a:t>
            </a: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5" name="Title 1"/>
          <p:cNvSpPr txBox="1">
            <a:spLocks/>
          </p:cNvSpPr>
          <p:nvPr/>
        </p:nvSpPr>
        <p:spPr bwMode="auto">
          <a:xfrm>
            <a:off x="413262" y="494506"/>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Acuerdos Comerciales – Hoja Verde</a:t>
            </a:r>
            <a:endParaRPr lang="es-ES" sz="14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429</a:t>
            </a:fld>
            <a:endParaRPr lang="es-ES" dirty="0">
              <a:solidFill>
                <a:srgbClr val="002776"/>
              </a:solidFill>
            </a:endParaRPr>
          </a:p>
        </p:txBody>
      </p:sp>
      <p:sp>
        <p:nvSpPr>
          <p:cNvPr id="6"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161747696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La industria RICE en LATAM – </a:t>
            </a:r>
            <a:r>
              <a:rPr lang="es-ES" sz="2000" dirty="0">
                <a:solidFill>
                  <a:srgbClr val="00B0F0"/>
                </a:solidFill>
                <a:cs typeface="Arial" charset="0"/>
              </a:rPr>
              <a:t>Cifras clave </a:t>
            </a:r>
            <a:endParaRPr lang="es-ES" sz="1400" i="1" dirty="0">
              <a:solidFill>
                <a:srgbClr val="00B0F0"/>
              </a:solidFill>
              <a:cs typeface="Arial" charset="0"/>
            </a:endParaRPr>
          </a:p>
        </p:txBody>
      </p:sp>
      <p:sp>
        <p:nvSpPr>
          <p:cNvPr id="25" name="Content Placeholder 5"/>
          <p:cNvSpPr txBox="1">
            <a:spLocks/>
          </p:cNvSpPr>
          <p:nvPr/>
        </p:nvSpPr>
        <p:spPr bwMode="auto">
          <a:xfrm>
            <a:off x="362559" y="1067906"/>
            <a:ext cx="9198953" cy="128097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600"/>
              </a:spcAft>
              <a:buFont typeface="Arial" panose="020B0604020202020204" pitchFamily="34" charset="0"/>
              <a:buChar char="•"/>
            </a:pPr>
            <a:r>
              <a:rPr lang="es-ES" sz="1100" dirty="0" smtClean="0">
                <a:solidFill>
                  <a:srgbClr val="002060"/>
                </a:solidFill>
              </a:rPr>
              <a:t>A </a:t>
            </a:r>
            <a:r>
              <a:rPr lang="es-ES" sz="1100" dirty="0">
                <a:solidFill>
                  <a:srgbClr val="002060"/>
                </a:solidFill>
              </a:rPr>
              <a:t>la cabeza del número de eventos </a:t>
            </a:r>
            <a:r>
              <a:rPr lang="es-ES" sz="1100" dirty="0" smtClean="0">
                <a:solidFill>
                  <a:srgbClr val="002060"/>
                </a:solidFill>
              </a:rPr>
              <a:t>(ICCA 2015) </a:t>
            </a:r>
            <a:r>
              <a:rPr lang="es-ES" sz="1100" dirty="0">
                <a:solidFill>
                  <a:srgbClr val="002060"/>
                </a:solidFill>
              </a:rPr>
              <a:t>se encuentra </a:t>
            </a:r>
            <a:r>
              <a:rPr lang="es-ES" sz="1100" b="1" dirty="0">
                <a:solidFill>
                  <a:srgbClr val="002060"/>
                </a:solidFill>
              </a:rPr>
              <a:t>Brasil</a:t>
            </a:r>
            <a:r>
              <a:rPr lang="es-ES" sz="1100" dirty="0" smtClean="0">
                <a:solidFill>
                  <a:srgbClr val="002060"/>
                </a:solidFill>
              </a:rPr>
              <a:t>, </a:t>
            </a:r>
            <a:r>
              <a:rPr lang="es-ES" sz="1100" b="1" dirty="0">
                <a:solidFill>
                  <a:srgbClr val="002060"/>
                </a:solidFill>
              </a:rPr>
              <a:t>seguido de </a:t>
            </a:r>
            <a:r>
              <a:rPr lang="es-ES" sz="1100" b="1" dirty="0" smtClean="0">
                <a:solidFill>
                  <a:srgbClr val="002060"/>
                </a:solidFill>
              </a:rPr>
              <a:t>Colombia y Argentina</a:t>
            </a:r>
            <a:endParaRPr lang="es-ES" sz="1100" dirty="0">
              <a:solidFill>
                <a:srgbClr val="002060"/>
              </a:solidFill>
            </a:endParaRPr>
          </a:p>
          <a:p>
            <a:pPr marL="171450" indent="-171450" algn="just">
              <a:spcAft>
                <a:spcPts val="600"/>
              </a:spcAft>
              <a:buFont typeface="Arial" panose="020B0604020202020204" pitchFamily="34" charset="0"/>
              <a:buChar char="•"/>
            </a:pPr>
            <a:r>
              <a:rPr lang="es-ES" sz="1100" dirty="0">
                <a:solidFill>
                  <a:srgbClr val="002060"/>
                </a:solidFill>
              </a:rPr>
              <a:t>En términos de crecimiento anual, </a:t>
            </a:r>
            <a:r>
              <a:rPr lang="es-ES" sz="1100" b="1" dirty="0" smtClean="0">
                <a:solidFill>
                  <a:srgbClr val="002060"/>
                </a:solidFill>
              </a:rPr>
              <a:t>Colombia</a:t>
            </a:r>
            <a:r>
              <a:rPr lang="es-ES" sz="1100" dirty="0" smtClean="0">
                <a:solidFill>
                  <a:srgbClr val="002060"/>
                </a:solidFill>
              </a:rPr>
              <a:t> </a:t>
            </a:r>
            <a:r>
              <a:rPr lang="es-ES" sz="1100" dirty="0">
                <a:solidFill>
                  <a:srgbClr val="002060"/>
                </a:solidFill>
              </a:rPr>
              <a:t>ha mostrado un importante crecimiento desde </a:t>
            </a:r>
            <a:r>
              <a:rPr lang="es-ES" sz="1100" dirty="0" smtClean="0">
                <a:solidFill>
                  <a:srgbClr val="002060"/>
                </a:solidFill>
              </a:rPr>
              <a:t>2004 (+19% TACC). Destaca también Perú (+10% TACC)</a:t>
            </a:r>
          </a:p>
          <a:p>
            <a:pPr marL="171450" indent="-171450" algn="just">
              <a:spcAft>
                <a:spcPts val="600"/>
              </a:spcAft>
              <a:buFont typeface="Arial" panose="020B0604020202020204" pitchFamily="34" charset="0"/>
              <a:buChar char="•"/>
            </a:pPr>
            <a:r>
              <a:rPr lang="es-ES" sz="1100" b="1" dirty="0" smtClean="0">
                <a:solidFill>
                  <a:srgbClr val="002060"/>
                </a:solidFill>
              </a:rPr>
              <a:t>Ecuador se sitúa a la cola con 44 eventos en 2015, por detrás de Uruguay y Perú, </a:t>
            </a:r>
            <a:r>
              <a:rPr lang="es-ES" sz="1100" dirty="0" smtClean="0">
                <a:solidFill>
                  <a:srgbClr val="002060"/>
                </a:solidFill>
              </a:rPr>
              <a:t>con un </a:t>
            </a:r>
            <a:r>
              <a:rPr lang="es-ES" sz="1100" b="1" dirty="0" smtClean="0">
                <a:solidFill>
                  <a:srgbClr val="002060"/>
                </a:solidFill>
              </a:rPr>
              <a:t>crecimiento anual (TACC) del 5,7%, </a:t>
            </a:r>
            <a:r>
              <a:rPr lang="es-ES" sz="1100" dirty="0" smtClean="0">
                <a:solidFill>
                  <a:srgbClr val="002060"/>
                </a:solidFill>
              </a:rPr>
              <a:t>por encima de Argentina, Chile y Brasil, y por detrás de Uruguay</a:t>
            </a:r>
            <a:endParaRPr lang="es-ES" sz="1100" dirty="0">
              <a:solidFill>
                <a:srgbClr val="002060"/>
              </a:solidFill>
            </a:endParaRPr>
          </a:p>
        </p:txBody>
      </p:sp>
      <p:sp>
        <p:nvSpPr>
          <p:cNvPr id="11" name="TextBox 10"/>
          <p:cNvSpPr txBox="1"/>
          <p:nvPr/>
        </p:nvSpPr>
        <p:spPr>
          <a:xfrm>
            <a:off x="733515" y="6500724"/>
            <a:ext cx="7304277" cy="209878"/>
          </a:xfrm>
          <a:prstGeom prst="rect">
            <a:avLst/>
          </a:prstGeom>
          <a:noFill/>
        </p:spPr>
        <p:txBody>
          <a:bodyPr wrap="square" lIns="0" tIns="42964" rIns="85929" bIns="42964" rtlCol="0">
            <a:spAutoFit/>
          </a:bodyPr>
          <a:lstStyle/>
          <a:p>
            <a:pPr algn="just"/>
            <a:r>
              <a:rPr lang="es-ES" sz="800" i="1" dirty="0" smtClean="0">
                <a:solidFill>
                  <a:srgbClr val="002060"/>
                </a:solidFill>
              </a:rPr>
              <a:t>Fuente: ICCA 2015 </a:t>
            </a:r>
            <a:r>
              <a:rPr lang="es-ES" sz="800" i="1" dirty="0" err="1" smtClean="0">
                <a:solidFill>
                  <a:srgbClr val="002060"/>
                </a:solidFill>
              </a:rPr>
              <a:t>Statistics</a:t>
            </a:r>
            <a:endParaRPr lang="es-ES" sz="800" i="1" dirty="0" smtClean="0">
              <a:solidFill>
                <a:srgbClr val="002060"/>
              </a:solidFill>
            </a:endParaRPr>
          </a:p>
        </p:txBody>
      </p:sp>
      <p:grpSp>
        <p:nvGrpSpPr>
          <p:cNvPr id="12" name="Group 11"/>
          <p:cNvGrpSpPr/>
          <p:nvPr/>
        </p:nvGrpSpPr>
        <p:grpSpPr>
          <a:xfrm>
            <a:off x="519340" y="2132856"/>
            <a:ext cx="8897710" cy="431642"/>
            <a:chOff x="467246" y="1845230"/>
            <a:chExt cx="8244000" cy="431642"/>
          </a:xfrm>
        </p:grpSpPr>
        <p:cxnSp>
          <p:nvCxnSpPr>
            <p:cNvPr id="13" name="Straight Connector 12"/>
            <p:cNvCxnSpPr/>
            <p:nvPr/>
          </p:nvCxnSpPr>
          <p:spPr>
            <a:xfrm>
              <a:off x="467246" y="2061355"/>
              <a:ext cx="82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4" name="Rectangle 13"/>
            <p:cNvSpPr/>
            <p:nvPr/>
          </p:nvSpPr>
          <p:spPr>
            <a:xfrm>
              <a:off x="2155184" y="1845230"/>
              <a:ext cx="4868125"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200" b="1" dirty="0" smtClean="0">
                  <a:solidFill>
                    <a:srgbClr val="002060"/>
                  </a:solidFill>
                  <a:cs typeface="Arial" panose="020B0604020202020204" pitchFamily="34" charset="0"/>
                </a:rPr>
                <a:t>Evolución del número de reuniones en países de LATAM, 2004-2015</a:t>
              </a:r>
              <a:endParaRPr lang="es-ES" sz="1200" b="1" dirty="0">
                <a:solidFill>
                  <a:srgbClr val="002060"/>
                </a:solidFill>
                <a:cs typeface="Arial" panose="020B0604020202020204" pitchFamily="34" charset="0"/>
              </a:endParaRPr>
            </a:p>
          </p:txBody>
        </p:sp>
      </p:grpSp>
      <p:graphicFrame>
        <p:nvGraphicFramePr>
          <p:cNvPr id="16" name="Chart 15"/>
          <p:cNvGraphicFramePr/>
          <p:nvPr>
            <p:extLst>
              <p:ext uri="{D42A27DB-BD31-4B8C-83A1-F6EECF244321}">
                <p14:modId xmlns:p14="http://schemas.microsoft.com/office/powerpoint/2010/main" val="2975027316"/>
              </p:ext>
            </p:extLst>
          </p:nvPr>
        </p:nvGraphicFramePr>
        <p:xfrm>
          <a:off x="128465" y="2726337"/>
          <a:ext cx="9577064" cy="3677248"/>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p:cNvSpPr txBox="1"/>
          <p:nvPr/>
        </p:nvSpPr>
        <p:spPr>
          <a:xfrm>
            <a:off x="383407" y="2622181"/>
            <a:ext cx="913401" cy="230820"/>
          </a:xfrm>
          <a:prstGeom prst="rect">
            <a:avLst/>
          </a:prstGeom>
          <a:noFill/>
          <a:ln>
            <a:noFill/>
          </a:ln>
        </p:spPr>
        <p:txBody>
          <a:bodyPr wrap="square" lIns="35994" tIns="45714" rIns="35994" bIns="45714" rtlCol="0">
            <a:spAutoFit/>
          </a:bodyPr>
          <a:lstStyle/>
          <a:p>
            <a:pPr algn="ctr"/>
            <a:r>
              <a:rPr lang="es-ES" sz="900" b="1" i="1" dirty="0" smtClean="0">
                <a:solidFill>
                  <a:srgbClr val="92D400"/>
                </a:solidFill>
              </a:rPr>
              <a:t>TACC: +4,4%</a:t>
            </a:r>
            <a:endParaRPr lang="es-ES" sz="900" b="1" i="1" dirty="0">
              <a:solidFill>
                <a:srgbClr val="92D400"/>
              </a:solidFill>
            </a:endParaRPr>
          </a:p>
        </p:txBody>
      </p:sp>
      <p:sp>
        <p:nvSpPr>
          <p:cNvPr id="18" name="TextBox 17"/>
          <p:cNvSpPr txBox="1"/>
          <p:nvPr/>
        </p:nvSpPr>
        <p:spPr>
          <a:xfrm>
            <a:off x="1691872" y="3938391"/>
            <a:ext cx="913401" cy="230820"/>
          </a:xfrm>
          <a:prstGeom prst="rect">
            <a:avLst/>
          </a:prstGeom>
          <a:noFill/>
          <a:ln>
            <a:noFill/>
          </a:ln>
        </p:spPr>
        <p:txBody>
          <a:bodyPr wrap="square" lIns="35994" tIns="45714" rIns="35994" bIns="45714" rtlCol="0">
            <a:spAutoFit/>
          </a:bodyPr>
          <a:lstStyle/>
          <a:p>
            <a:pPr algn="ctr"/>
            <a:r>
              <a:rPr lang="es-ES" sz="900" b="1" i="1" dirty="0" smtClean="0">
                <a:solidFill>
                  <a:srgbClr val="92D400"/>
                </a:solidFill>
              </a:rPr>
              <a:t>TACC: +19,0%</a:t>
            </a:r>
            <a:endParaRPr lang="es-ES" sz="900" b="1" i="1" dirty="0">
              <a:solidFill>
                <a:srgbClr val="92D400"/>
              </a:solidFill>
            </a:endParaRPr>
          </a:p>
        </p:txBody>
      </p:sp>
      <p:cxnSp>
        <p:nvCxnSpPr>
          <p:cNvPr id="20" name="Straight Arrow Connector 19"/>
          <p:cNvCxnSpPr/>
          <p:nvPr/>
        </p:nvCxnSpPr>
        <p:spPr>
          <a:xfrm flipV="1">
            <a:off x="200472" y="2818510"/>
            <a:ext cx="1224000" cy="189107"/>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3103495" y="3473525"/>
            <a:ext cx="913401" cy="230820"/>
          </a:xfrm>
          <a:prstGeom prst="rect">
            <a:avLst/>
          </a:prstGeom>
          <a:noFill/>
          <a:ln>
            <a:noFill/>
          </a:ln>
        </p:spPr>
        <p:txBody>
          <a:bodyPr wrap="square" lIns="35994" tIns="45714" rIns="35994" bIns="45714" rtlCol="0">
            <a:spAutoFit/>
          </a:bodyPr>
          <a:lstStyle/>
          <a:p>
            <a:pPr algn="ctr"/>
            <a:r>
              <a:rPr lang="es-ES" sz="900" b="1" i="1" dirty="0" smtClean="0">
                <a:solidFill>
                  <a:srgbClr val="92D400"/>
                </a:solidFill>
              </a:rPr>
              <a:t>TACC: +5,4%</a:t>
            </a:r>
            <a:endParaRPr lang="es-ES" sz="900" b="1" i="1" dirty="0">
              <a:solidFill>
                <a:srgbClr val="92D400"/>
              </a:solidFill>
            </a:endParaRPr>
          </a:p>
        </p:txBody>
      </p:sp>
      <p:sp>
        <p:nvSpPr>
          <p:cNvPr id="24" name="TextBox 23"/>
          <p:cNvSpPr txBox="1"/>
          <p:nvPr/>
        </p:nvSpPr>
        <p:spPr>
          <a:xfrm>
            <a:off x="4399639" y="4239587"/>
            <a:ext cx="913401" cy="230820"/>
          </a:xfrm>
          <a:prstGeom prst="rect">
            <a:avLst/>
          </a:prstGeom>
          <a:noFill/>
          <a:ln>
            <a:noFill/>
          </a:ln>
        </p:spPr>
        <p:txBody>
          <a:bodyPr wrap="square" lIns="35994" tIns="45714" rIns="35994" bIns="45714" rtlCol="0">
            <a:spAutoFit/>
          </a:bodyPr>
          <a:lstStyle/>
          <a:p>
            <a:pPr algn="ctr"/>
            <a:r>
              <a:rPr lang="es-ES" sz="900" b="1" i="1" dirty="0" smtClean="0">
                <a:solidFill>
                  <a:srgbClr val="92D400"/>
                </a:solidFill>
              </a:rPr>
              <a:t>TACC: +4,7%</a:t>
            </a:r>
            <a:endParaRPr lang="es-ES" sz="900" b="1" i="1" dirty="0">
              <a:solidFill>
                <a:srgbClr val="92D400"/>
              </a:solidFill>
            </a:endParaRPr>
          </a:p>
        </p:txBody>
      </p:sp>
      <p:sp>
        <p:nvSpPr>
          <p:cNvPr id="27" name="TextBox 26"/>
          <p:cNvSpPr txBox="1"/>
          <p:nvPr/>
        </p:nvSpPr>
        <p:spPr>
          <a:xfrm>
            <a:off x="5771284" y="4474647"/>
            <a:ext cx="913401" cy="230820"/>
          </a:xfrm>
          <a:prstGeom prst="rect">
            <a:avLst/>
          </a:prstGeom>
          <a:noFill/>
          <a:ln>
            <a:noFill/>
          </a:ln>
        </p:spPr>
        <p:txBody>
          <a:bodyPr wrap="square" lIns="35994" tIns="45714" rIns="35994" bIns="45714" rtlCol="0">
            <a:spAutoFit/>
          </a:bodyPr>
          <a:lstStyle/>
          <a:p>
            <a:pPr algn="ctr"/>
            <a:r>
              <a:rPr lang="es-ES" sz="900" b="1" i="1" dirty="0" smtClean="0">
                <a:solidFill>
                  <a:srgbClr val="92D400"/>
                </a:solidFill>
              </a:rPr>
              <a:t>TACC: +10,2%</a:t>
            </a:r>
            <a:endParaRPr lang="es-ES" sz="900" b="1" i="1" dirty="0">
              <a:solidFill>
                <a:srgbClr val="92D400"/>
              </a:solidFill>
            </a:endParaRPr>
          </a:p>
        </p:txBody>
      </p:sp>
      <p:sp>
        <p:nvSpPr>
          <p:cNvPr id="29" name="TextBox 28"/>
          <p:cNvSpPr txBox="1"/>
          <p:nvPr/>
        </p:nvSpPr>
        <p:spPr>
          <a:xfrm>
            <a:off x="7145362" y="4537726"/>
            <a:ext cx="913401" cy="230820"/>
          </a:xfrm>
          <a:prstGeom prst="rect">
            <a:avLst/>
          </a:prstGeom>
          <a:noFill/>
          <a:ln>
            <a:noFill/>
          </a:ln>
        </p:spPr>
        <p:txBody>
          <a:bodyPr wrap="square" lIns="35994" tIns="45714" rIns="35994" bIns="45714" rtlCol="0">
            <a:spAutoFit/>
          </a:bodyPr>
          <a:lstStyle/>
          <a:p>
            <a:pPr algn="ctr"/>
            <a:r>
              <a:rPr lang="es-ES" sz="900" b="1" i="1" dirty="0" smtClean="0">
                <a:solidFill>
                  <a:srgbClr val="92D400"/>
                </a:solidFill>
              </a:rPr>
              <a:t>TACC: +8,9%</a:t>
            </a:r>
            <a:endParaRPr lang="es-ES" sz="900" b="1" i="1" dirty="0">
              <a:solidFill>
                <a:srgbClr val="92D400"/>
              </a:solidFill>
            </a:endParaRPr>
          </a:p>
        </p:txBody>
      </p:sp>
      <p:sp>
        <p:nvSpPr>
          <p:cNvPr id="31" name="TextBox 30"/>
          <p:cNvSpPr txBox="1"/>
          <p:nvPr/>
        </p:nvSpPr>
        <p:spPr>
          <a:xfrm>
            <a:off x="8562762" y="4845672"/>
            <a:ext cx="913401" cy="230820"/>
          </a:xfrm>
          <a:prstGeom prst="rect">
            <a:avLst/>
          </a:prstGeom>
          <a:noFill/>
          <a:ln>
            <a:noFill/>
          </a:ln>
        </p:spPr>
        <p:txBody>
          <a:bodyPr wrap="square" lIns="35994" tIns="45714" rIns="35994" bIns="45714" rtlCol="0">
            <a:spAutoFit/>
          </a:bodyPr>
          <a:lstStyle/>
          <a:p>
            <a:pPr algn="ctr"/>
            <a:r>
              <a:rPr lang="es-ES" sz="900" b="1" i="1" dirty="0" smtClean="0">
                <a:solidFill>
                  <a:srgbClr val="FFC000"/>
                </a:solidFill>
              </a:rPr>
              <a:t>TACC: +5,7%</a:t>
            </a:r>
            <a:endParaRPr lang="es-ES" sz="900" b="1" i="1" dirty="0">
              <a:solidFill>
                <a:srgbClr val="FFC000"/>
              </a:solidFill>
            </a:endParaRPr>
          </a:p>
        </p:txBody>
      </p:sp>
      <p:sp>
        <p:nvSpPr>
          <p:cNvPr id="2" name="Rectangle 1"/>
          <p:cNvSpPr/>
          <p:nvPr/>
        </p:nvSpPr>
        <p:spPr>
          <a:xfrm>
            <a:off x="8362407" y="4717529"/>
            <a:ext cx="1372129" cy="1229751"/>
          </a:xfrm>
          <a:prstGeom prst="rect">
            <a:avLst/>
          </a:prstGeom>
          <a:noFill/>
          <a:ln>
            <a:solidFill>
              <a:srgbClr val="FFC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 name="Slide Number Placeholder 2"/>
          <p:cNvSpPr>
            <a:spLocks noGrp="1"/>
          </p:cNvSpPr>
          <p:nvPr>
            <p:ph type="sldNum" sz="quarter" idx="10"/>
          </p:nvPr>
        </p:nvSpPr>
        <p:spPr/>
        <p:txBody>
          <a:bodyPr/>
          <a:lstStyle/>
          <a:p>
            <a:fld id="{20A7A354-C5FB-4D1E-BE75-5A939ED93F75}" type="slidenum">
              <a:rPr lang="es-ES_tradnl" smtClean="0">
                <a:solidFill>
                  <a:srgbClr val="002776"/>
                </a:solidFill>
              </a:rPr>
              <a:pPr/>
              <a:t>43</a:t>
            </a:fld>
            <a:endParaRPr lang="es-ES_tradnl" dirty="0">
              <a:solidFill>
                <a:srgbClr val="002776"/>
              </a:solidFill>
            </a:endParaRPr>
          </a:p>
        </p:txBody>
      </p:sp>
      <p:cxnSp>
        <p:nvCxnSpPr>
          <p:cNvPr id="33" name="Straight Arrow Connector 32"/>
          <p:cNvCxnSpPr/>
          <p:nvPr/>
        </p:nvCxnSpPr>
        <p:spPr>
          <a:xfrm flipV="1">
            <a:off x="4325197" y="4490594"/>
            <a:ext cx="1224000" cy="189107"/>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Arrow Connector 33"/>
          <p:cNvCxnSpPr/>
          <p:nvPr/>
        </p:nvCxnSpPr>
        <p:spPr>
          <a:xfrm flipV="1">
            <a:off x="2940014" y="3715733"/>
            <a:ext cx="1224000" cy="245005"/>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35" name="Straight Arrow Connector 34"/>
          <p:cNvCxnSpPr/>
          <p:nvPr/>
        </p:nvCxnSpPr>
        <p:spPr>
          <a:xfrm flipV="1">
            <a:off x="8407463" y="5017749"/>
            <a:ext cx="1224000" cy="245005"/>
          </a:xfrm>
          <a:prstGeom prst="straightConnector1">
            <a:avLst/>
          </a:prstGeom>
          <a:ln>
            <a:solidFill>
              <a:srgbClr val="FFC000"/>
            </a:solidFill>
            <a:tailEnd type="arrow"/>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p:nvPr/>
        </p:nvCxnSpPr>
        <p:spPr>
          <a:xfrm flipV="1">
            <a:off x="7024048" y="4723682"/>
            <a:ext cx="1224000" cy="361502"/>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flipV="1">
            <a:off x="5615985" y="4618005"/>
            <a:ext cx="1224000" cy="484148"/>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41" name="Straight Arrow Connector 40"/>
          <p:cNvCxnSpPr/>
          <p:nvPr/>
        </p:nvCxnSpPr>
        <p:spPr>
          <a:xfrm flipV="1">
            <a:off x="1562083" y="4081749"/>
            <a:ext cx="1224000" cy="670665"/>
          </a:xfrm>
          <a:prstGeom prst="straightConnector1">
            <a:avLst/>
          </a:prstGeom>
          <a:ln>
            <a:solidFill>
              <a:schemeClr val="accent2"/>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54137447"/>
      </p:ext>
    </p:extLst>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67774" y="1412776"/>
            <a:ext cx="8500178" cy="6924973"/>
          </a:xfrm>
          <a:prstGeom prst="rect">
            <a:avLst/>
          </a:prstGeom>
        </p:spPr>
        <p:txBody>
          <a:bodyPr wrap="square">
            <a:spAutoFit/>
          </a:bodyPr>
          <a:lstStyle/>
          <a:p>
            <a:pPr>
              <a:defRPr/>
            </a:pPr>
            <a:r>
              <a:rPr lang="es-ES" sz="1400" dirty="0" smtClean="0">
                <a:solidFill>
                  <a:srgbClr val="002060"/>
                </a:solidFill>
              </a:rPr>
              <a:t>       </a:t>
            </a:r>
          </a:p>
          <a:p>
            <a:pPr marL="282575" indent="-282575">
              <a:defRPr/>
            </a:pPr>
            <a:r>
              <a:rPr lang="es-ES" sz="1400" b="1" dirty="0" err="1" smtClean="0">
                <a:solidFill>
                  <a:srgbClr val="002060"/>
                </a:solidFill>
              </a:rPr>
              <a:t>QuindeTour</a:t>
            </a:r>
            <a:r>
              <a:rPr lang="es-ES" sz="1400" b="1" dirty="0" smtClean="0">
                <a:solidFill>
                  <a:srgbClr val="002060"/>
                </a:solidFill>
              </a:rPr>
              <a:t> </a:t>
            </a:r>
            <a:r>
              <a:rPr lang="es-ES" sz="1400" b="1" dirty="0" err="1" smtClean="0">
                <a:solidFill>
                  <a:srgbClr val="002060"/>
                </a:solidFill>
              </a:rPr>
              <a:t>Cia</a:t>
            </a:r>
            <a:r>
              <a:rPr lang="es-ES" sz="1400" b="1" dirty="0" smtClean="0">
                <a:solidFill>
                  <a:srgbClr val="002060"/>
                </a:solidFill>
              </a:rPr>
              <a:t> LTDA. </a:t>
            </a:r>
          </a:p>
          <a:p>
            <a:pPr marL="282575">
              <a:defRPr/>
            </a:pPr>
            <a:endParaRPr lang="es-ES" sz="1400" dirty="0" smtClean="0">
              <a:solidFill>
                <a:srgbClr val="002060"/>
              </a:solidFill>
            </a:endParaRPr>
          </a:p>
          <a:p>
            <a:pPr marL="282575">
              <a:defRPr/>
            </a:pPr>
            <a:r>
              <a:rPr lang="es-ES" sz="1200" dirty="0" smtClean="0">
                <a:solidFill>
                  <a:srgbClr val="002060"/>
                </a:solidFill>
              </a:rPr>
              <a:t>El objeto de este contrato es para que se desarrolle la actividad venta de los servicios de Quinde Tour, de Bus Turístico, Quinde Tour podrá compartir este espacio con sus aliados comerciales.</a:t>
            </a:r>
          </a:p>
          <a:p>
            <a:pPr marL="282575">
              <a:defRPr/>
            </a:pPr>
            <a:endParaRPr lang="es-ES" sz="1200" dirty="0" smtClean="0">
              <a:solidFill>
                <a:srgbClr val="002060"/>
              </a:solidFill>
            </a:endParaRPr>
          </a:p>
          <a:p>
            <a:pPr marL="282575">
              <a:defRPr/>
            </a:pPr>
            <a:r>
              <a:rPr lang="es-ES" sz="1200" dirty="0" err="1" smtClean="0">
                <a:solidFill>
                  <a:srgbClr val="002060"/>
                </a:solidFill>
              </a:rPr>
              <a:t>QuindeTour</a:t>
            </a:r>
            <a:r>
              <a:rPr lang="es-ES" sz="1200" dirty="0" smtClean="0">
                <a:solidFill>
                  <a:srgbClr val="002060"/>
                </a:solidFill>
              </a:rPr>
              <a:t> se compromete a asumir lo siguiente:</a:t>
            </a:r>
          </a:p>
          <a:p>
            <a:pPr marL="568325" indent="-285750">
              <a:buFont typeface="Arial" panose="020B0604020202020204" pitchFamily="34" charset="0"/>
              <a:buChar char="•"/>
              <a:defRPr/>
            </a:pPr>
            <a:r>
              <a:rPr lang="es-ES" sz="1200" dirty="0" smtClean="0">
                <a:solidFill>
                  <a:srgbClr val="002060"/>
                </a:solidFill>
              </a:rPr>
              <a:t>Arriendo por un área de 15.01 m2 el valor del $1,000.00. mensuales dentro de los primeros cinco días.</a:t>
            </a:r>
          </a:p>
          <a:p>
            <a:pPr marL="568325" indent="-285750">
              <a:buFont typeface="Arial" panose="020B0604020202020204" pitchFamily="34" charset="0"/>
              <a:buChar char="•"/>
              <a:defRPr/>
            </a:pPr>
            <a:r>
              <a:rPr lang="es-ES" sz="1200" dirty="0" smtClean="0">
                <a:solidFill>
                  <a:srgbClr val="002060"/>
                </a:solidFill>
              </a:rPr>
              <a:t>Asumir el pago de alícuotas mensuales por consumos de servicios básicos, seguridad y limpieza así como el mantenimiento del espacio correspondiente a US$ 114,98 las mismas que serán reajustadas anualmente. </a:t>
            </a:r>
          </a:p>
          <a:p>
            <a:pPr marL="568325" indent="-285750">
              <a:buFont typeface="Arial" panose="020B0604020202020204" pitchFamily="34" charset="0"/>
              <a:buChar char="•"/>
              <a:defRPr/>
            </a:pPr>
            <a:r>
              <a:rPr lang="es-ES" sz="1200" dirty="0" smtClean="0">
                <a:solidFill>
                  <a:srgbClr val="002060"/>
                </a:solidFill>
              </a:rPr>
              <a:t>Presentar a Quito Turismo el listado de productos a ofertar en el Centro del Facilitación.</a:t>
            </a:r>
          </a:p>
          <a:p>
            <a:pPr marL="282575">
              <a:defRPr/>
            </a:pPr>
            <a:endParaRPr lang="es-ES" sz="1200" dirty="0" smtClean="0">
              <a:solidFill>
                <a:srgbClr val="002060"/>
              </a:solidFill>
            </a:endParaRPr>
          </a:p>
          <a:p>
            <a:pPr marL="282575">
              <a:defRPr/>
            </a:pPr>
            <a:r>
              <a:rPr lang="es-ES" sz="1200" dirty="0" smtClean="0">
                <a:solidFill>
                  <a:srgbClr val="002060"/>
                </a:solidFill>
              </a:rPr>
              <a:t>El presente contrato rige a partir de la fecha de inicio de actividades de Centro de Facilitación, la fecha de culminación será informada de manera oportuna por la administración, hasta el 31 de Diciembre del 2017. Una vez culminado el presente contrato se podrá renovar el mismo por mutuo acuerdo de las partes involucradas, caso contrario se deberán realizar las reparaciones correspondientes para entregar las instalaciones en las mismas condiciones en las que fueron entregadas.</a:t>
            </a:r>
          </a:p>
          <a:p>
            <a:pPr marL="282575">
              <a:defRPr/>
            </a:pPr>
            <a:endParaRPr lang="es-ES" sz="1200" dirty="0" smtClean="0">
              <a:solidFill>
                <a:srgbClr val="002060"/>
              </a:solidFill>
            </a:endParaRPr>
          </a:p>
          <a:p>
            <a:pPr marL="282575">
              <a:defRPr/>
            </a:pPr>
            <a:r>
              <a:rPr lang="es-ES" sz="1200" dirty="0" smtClean="0">
                <a:solidFill>
                  <a:srgbClr val="002060"/>
                </a:solidFill>
              </a:rPr>
              <a:t>El presente contrato fue suscrito el día Martes, 10 de marzo del 2016.</a:t>
            </a: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5" name="Title 1"/>
          <p:cNvSpPr txBox="1">
            <a:spLocks/>
          </p:cNvSpPr>
          <p:nvPr/>
        </p:nvSpPr>
        <p:spPr bwMode="auto">
          <a:xfrm>
            <a:off x="449046" y="332656"/>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Acuerdos Comerciales – Quinde Tour</a:t>
            </a:r>
            <a:endParaRPr lang="es-ES" sz="14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430</a:t>
            </a:fld>
            <a:endParaRPr lang="es-ES" dirty="0">
              <a:solidFill>
                <a:srgbClr val="002776"/>
              </a:solidFill>
            </a:endParaRPr>
          </a:p>
        </p:txBody>
      </p:sp>
      <p:sp>
        <p:nvSpPr>
          <p:cNvPr id="6"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95066108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387783" y="1484784"/>
            <a:ext cx="8500178" cy="6924973"/>
          </a:xfrm>
          <a:prstGeom prst="rect">
            <a:avLst/>
          </a:prstGeom>
        </p:spPr>
        <p:txBody>
          <a:bodyPr wrap="square">
            <a:spAutoFit/>
          </a:bodyPr>
          <a:lstStyle/>
          <a:p>
            <a:pPr>
              <a:defRPr/>
            </a:pPr>
            <a:r>
              <a:rPr lang="es-ES" sz="1400" dirty="0" smtClean="0">
                <a:solidFill>
                  <a:srgbClr val="002060"/>
                </a:solidFill>
              </a:rPr>
              <a:t>       </a:t>
            </a:r>
          </a:p>
          <a:p>
            <a:pPr marL="282575" indent="-282575">
              <a:defRPr/>
            </a:pPr>
            <a:r>
              <a:rPr lang="es-ES" sz="1400" b="1" dirty="0" err="1" smtClean="0">
                <a:solidFill>
                  <a:srgbClr val="002060"/>
                </a:solidFill>
              </a:rPr>
              <a:t>Neotropical</a:t>
            </a:r>
            <a:r>
              <a:rPr lang="es-ES" sz="1400" b="1" dirty="0" smtClean="0">
                <a:solidFill>
                  <a:srgbClr val="002060"/>
                </a:solidFill>
              </a:rPr>
              <a:t> </a:t>
            </a:r>
            <a:r>
              <a:rPr lang="es-ES" sz="1400" b="1" dirty="0" err="1" smtClean="0">
                <a:solidFill>
                  <a:srgbClr val="002060"/>
                </a:solidFill>
              </a:rPr>
              <a:t>Adventure</a:t>
            </a:r>
            <a:r>
              <a:rPr lang="es-ES" sz="1400" b="1" dirty="0" smtClean="0">
                <a:solidFill>
                  <a:srgbClr val="002060"/>
                </a:solidFill>
              </a:rPr>
              <a:t> </a:t>
            </a:r>
            <a:r>
              <a:rPr lang="es-ES" sz="1400" b="1" dirty="0" err="1" smtClean="0">
                <a:solidFill>
                  <a:srgbClr val="002060"/>
                </a:solidFill>
              </a:rPr>
              <a:t>Gear</a:t>
            </a:r>
            <a:r>
              <a:rPr lang="es-ES" sz="1400" b="1" dirty="0" smtClean="0">
                <a:solidFill>
                  <a:srgbClr val="002060"/>
                </a:solidFill>
              </a:rPr>
              <a:t>. </a:t>
            </a:r>
          </a:p>
          <a:p>
            <a:pPr marL="282575">
              <a:defRPr/>
            </a:pPr>
            <a:endParaRPr lang="es-ES" sz="1400" dirty="0" smtClean="0">
              <a:solidFill>
                <a:srgbClr val="002060"/>
              </a:solidFill>
            </a:endParaRPr>
          </a:p>
          <a:p>
            <a:pPr marL="282575">
              <a:defRPr/>
            </a:pPr>
            <a:r>
              <a:rPr lang="es-ES" sz="1200" dirty="0" smtClean="0">
                <a:solidFill>
                  <a:srgbClr val="002060"/>
                </a:solidFill>
              </a:rPr>
              <a:t>El objeto de este contrato es para que se desarrolle la actividad de venta de productos marca </a:t>
            </a:r>
            <a:r>
              <a:rPr lang="es-ES" sz="1200" dirty="0" err="1" smtClean="0">
                <a:solidFill>
                  <a:srgbClr val="002060"/>
                </a:solidFill>
              </a:rPr>
              <a:t>Neotropical</a:t>
            </a:r>
            <a:r>
              <a:rPr lang="es-ES" sz="1200" dirty="0" smtClean="0">
                <a:solidFill>
                  <a:srgbClr val="002060"/>
                </a:solidFill>
              </a:rPr>
              <a:t> </a:t>
            </a:r>
            <a:r>
              <a:rPr lang="es-ES" sz="1200" dirty="0" err="1" smtClean="0">
                <a:solidFill>
                  <a:srgbClr val="002060"/>
                </a:solidFill>
              </a:rPr>
              <a:t>Adventure</a:t>
            </a:r>
            <a:r>
              <a:rPr lang="es-ES" sz="1200" dirty="0" smtClean="0">
                <a:solidFill>
                  <a:srgbClr val="002060"/>
                </a:solidFill>
              </a:rPr>
              <a:t> </a:t>
            </a:r>
            <a:r>
              <a:rPr lang="es-ES" sz="1200" dirty="0" err="1" smtClean="0">
                <a:solidFill>
                  <a:srgbClr val="002060"/>
                </a:solidFill>
              </a:rPr>
              <a:t>Gear</a:t>
            </a:r>
            <a:r>
              <a:rPr lang="es-ES" sz="1200" dirty="0" smtClean="0">
                <a:solidFill>
                  <a:srgbClr val="002060"/>
                </a:solidFill>
              </a:rPr>
              <a:t>, como </a:t>
            </a:r>
            <a:r>
              <a:rPr lang="es-ES" sz="1200" dirty="0" err="1" smtClean="0">
                <a:solidFill>
                  <a:srgbClr val="002060"/>
                </a:solidFill>
              </a:rPr>
              <a:t>buffs</a:t>
            </a:r>
            <a:r>
              <a:rPr lang="es-ES" sz="1200" dirty="0" smtClean="0">
                <a:solidFill>
                  <a:srgbClr val="002060"/>
                </a:solidFill>
              </a:rPr>
              <a:t>, cuellos polares, </a:t>
            </a:r>
            <a:r>
              <a:rPr lang="es-ES" sz="1200" dirty="0" err="1" smtClean="0">
                <a:solidFill>
                  <a:srgbClr val="002060"/>
                </a:solidFill>
              </a:rPr>
              <a:t>buffs</a:t>
            </a:r>
            <a:r>
              <a:rPr lang="es-ES" sz="1200" dirty="0" smtClean="0">
                <a:solidFill>
                  <a:srgbClr val="002060"/>
                </a:solidFill>
              </a:rPr>
              <a:t> con capucha polar, </a:t>
            </a:r>
            <a:r>
              <a:rPr lang="es-ES" sz="1200" dirty="0" err="1" smtClean="0">
                <a:solidFill>
                  <a:srgbClr val="002060"/>
                </a:solidFill>
              </a:rPr>
              <a:t>Dry</a:t>
            </a:r>
            <a:r>
              <a:rPr lang="es-ES" sz="1200" dirty="0" smtClean="0">
                <a:solidFill>
                  <a:srgbClr val="002060"/>
                </a:solidFill>
              </a:rPr>
              <a:t> </a:t>
            </a:r>
            <a:r>
              <a:rPr lang="es-ES" sz="1200" dirty="0" err="1" smtClean="0">
                <a:solidFill>
                  <a:srgbClr val="002060"/>
                </a:solidFill>
              </a:rPr>
              <a:t>Baggs</a:t>
            </a:r>
            <a:r>
              <a:rPr lang="es-ES" sz="1200" dirty="0" smtClean="0">
                <a:solidFill>
                  <a:srgbClr val="002060"/>
                </a:solidFill>
              </a:rPr>
              <a:t> 5, 10, y 15 L, </a:t>
            </a:r>
            <a:r>
              <a:rPr lang="es-ES" sz="1200" dirty="0" err="1" smtClean="0">
                <a:solidFill>
                  <a:srgbClr val="002060"/>
                </a:solidFill>
              </a:rPr>
              <a:t>straps</a:t>
            </a:r>
            <a:r>
              <a:rPr lang="es-ES" sz="1200" dirty="0" smtClean="0">
                <a:solidFill>
                  <a:srgbClr val="002060"/>
                </a:solidFill>
              </a:rPr>
              <a:t> para binoculares y cámaras, ideales para realizar actividades turísticas.</a:t>
            </a:r>
          </a:p>
          <a:p>
            <a:pPr marL="282575">
              <a:defRPr/>
            </a:pPr>
            <a:endParaRPr lang="es-ES" sz="1200" dirty="0" smtClean="0">
              <a:solidFill>
                <a:srgbClr val="002060"/>
              </a:solidFill>
            </a:endParaRPr>
          </a:p>
          <a:p>
            <a:pPr marL="282575">
              <a:defRPr/>
            </a:pPr>
            <a:r>
              <a:rPr lang="es-ES" sz="1200" dirty="0" err="1" smtClean="0">
                <a:solidFill>
                  <a:srgbClr val="002060"/>
                </a:solidFill>
              </a:rPr>
              <a:t>Neotropical</a:t>
            </a:r>
            <a:r>
              <a:rPr lang="es-ES" sz="1200" dirty="0" smtClean="0">
                <a:solidFill>
                  <a:srgbClr val="002060"/>
                </a:solidFill>
              </a:rPr>
              <a:t> compromete a asumir lo siguiente:</a:t>
            </a:r>
          </a:p>
          <a:p>
            <a:pPr marL="568325" indent="-285750">
              <a:buFont typeface="Arial" panose="020B0604020202020204" pitchFamily="34" charset="0"/>
              <a:buChar char="•"/>
              <a:defRPr/>
            </a:pPr>
            <a:r>
              <a:rPr lang="es-ES" sz="1200" dirty="0" smtClean="0">
                <a:solidFill>
                  <a:srgbClr val="002060"/>
                </a:solidFill>
              </a:rPr>
              <a:t>Arriendo por un área de 4.52 m2 el valor del $400.00 más IVA por uso de espacio.</a:t>
            </a:r>
          </a:p>
          <a:p>
            <a:pPr marL="568325" indent="-285750">
              <a:buFont typeface="Arial" panose="020B0604020202020204" pitchFamily="34" charset="0"/>
              <a:buChar char="•"/>
              <a:defRPr/>
            </a:pPr>
            <a:r>
              <a:rPr lang="es-ES" sz="1200" dirty="0" smtClean="0">
                <a:solidFill>
                  <a:srgbClr val="002060"/>
                </a:solidFill>
              </a:rPr>
              <a:t>Asumir el pago de alícuotas mensuales por consumos de servicios básicos, seguridad y limpieza así como el mantenimiento del espacio correspondiente a US$ 34.62 las mismas que serán reajustadas anualmente. </a:t>
            </a:r>
          </a:p>
          <a:p>
            <a:pPr marL="282575">
              <a:defRPr/>
            </a:pPr>
            <a:endParaRPr lang="es-ES" sz="1200" dirty="0" smtClean="0">
              <a:solidFill>
                <a:srgbClr val="002060"/>
              </a:solidFill>
            </a:endParaRPr>
          </a:p>
          <a:p>
            <a:pPr marL="282575">
              <a:defRPr/>
            </a:pPr>
            <a:r>
              <a:rPr lang="es-ES" sz="1200" dirty="0" smtClean="0">
                <a:solidFill>
                  <a:srgbClr val="002060"/>
                </a:solidFill>
              </a:rPr>
              <a:t>El presente contrato rige a partir de la fecha de inicio de actividades de Centro de Facilitación, la fecha de culminación será informada de manera oportuna por la administración, hasta el 31 de Diciembre del 2017. Una vez culminado el presente contrato se podrá renovar el mismo por mutuo acuerdo de las partes involucradas, caso contrario se deberán realizar las reparaciones correspondientes para entregar las instalaciones en las mismas condiciones en las que fueron entregadas.</a:t>
            </a:r>
          </a:p>
          <a:p>
            <a:pPr marL="282575">
              <a:defRPr/>
            </a:pPr>
            <a:endParaRPr lang="es-ES" sz="1200" dirty="0" smtClean="0">
              <a:solidFill>
                <a:srgbClr val="002060"/>
              </a:solidFill>
            </a:endParaRPr>
          </a:p>
          <a:p>
            <a:pPr marL="282575">
              <a:defRPr/>
            </a:pPr>
            <a:r>
              <a:rPr lang="es-ES" sz="1200" dirty="0" smtClean="0">
                <a:solidFill>
                  <a:srgbClr val="002060"/>
                </a:solidFill>
              </a:rPr>
              <a:t>El presente contrato fue suscrito el día Martes, 10 de marzo del 2016.</a:t>
            </a: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5" name="Title 1"/>
          <p:cNvSpPr txBox="1">
            <a:spLocks/>
          </p:cNvSpPr>
          <p:nvPr/>
        </p:nvSpPr>
        <p:spPr bwMode="auto">
          <a:xfrm>
            <a:off x="387783" y="332656"/>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Modelo de Gestión de los Acuerdos Comerciales – </a:t>
            </a:r>
            <a:r>
              <a:rPr lang="es-ES" sz="2000" b="1" dirty="0" err="1" smtClean="0">
                <a:solidFill>
                  <a:srgbClr val="00B0F0"/>
                </a:solidFill>
                <a:cs typeface="Arial" charset="0"/>
              </a:rPr>
              <a:t>Neotropical</a:t>
            </a:r>
            <a:endParaRPr lang="es-ES" sz="14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431</a:t>
            </a:fld>
            <a:endParaRPr lang="es-ES" dirty="0">
              <a:solidFill>
                <a:srgbClr val="002776"/>
              </a:solidFill>
            </a:endParaRPr>
          </a:p>
        </p:txBody>
      </p:sp>
      <p:sp>
        <p:nvSpPr>
          <p:cNvPr id="6"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28212321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p:cNvSpPr/>
          <p:nvPr/>
        </p:nvSpPr>
        <p:spPr>
          <a:xfrm>
            <a:off x="413262" y="1555513"/>
            <a:ext cx="8500178" cy="3970318"/>
          </a:xfrm>
          <a:prstGeom prst="rect">
            <a:avLst/>
          </a:prstGeom>
        </p:spPr>
        <p:txBody>
          <a:bodyPr wrap="square">
            <a:spAutoFit/>
          </a:bodyPr>
          <a:lstStyle/>
          <a:p>
            <a:pPr>
              <a:defRPr/>
            </a:pPr>
            <a:r>
              <a:rPr lang="es-ES" sz="1400" dirty="0" smtClean="0">
                <a:solidFill>
                  <a:srgbClr val="002060"/>
                </a:solidFill>
              </a:rPr>
              <a:t>       </a:t>
            </a: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r>
              <a:rPr lang="es-ES" sz="1400" dirty="0" smtClean="0">
                <a:solidFill>
                  <a:srgbClr val="002060"/>
                </a:solidFill>
              </a:rPr>
              <a:t>Inversión: USD$ 20,000 (remodelación)</a:t>
            </a:r>
          </a:p>
          <a:p>
            <a:pPr marL="285750" indent="-285750">
              <a:buFontTx/>
              <a:buChar char="-"/>
              <a:defRPr/>
            </a:pPr>
            <a:r>
              <a:rPr lang="es-ES" sz="1400" dirty="0" smtClean="0">
                <a:solidFill>
                  <a:srgbClr val="002060"/>
                </a:solidFill>
              </a:rPr>
              <a:t>Tasa de descuento: 11,83% (tasa activa efectiva máxima de mayo 2016, para el sector pymes)</a:t>
            </a:r>
          </a:p>
          <a:p>
            <a:pPr>
              <a:defRPr/>
            </a:pPr>
            <a:endParaRPr lang="es-ES" sz="1400" dirty="0" smtClean="0">
              <a:solidFill>
                <a:srgbClr val="002060"/>
              </a:solidFill>
            </a:endParaRPr>
          </a:p>
          <a:p>
            <a:pP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5" name="Title 1"/>
          <p:cNvSpPr txBox="1">
            <a:spLocks/>
          </p:cNvSpPr>
          <p:nvPr/>
        </p:nvSpPr>
        <p:spPr bwMode="auto">
          <a:xfrm>
            <a:off x="560512" y="260647"/>
            <a:ext cx="9217025" cy="1080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de Comercialización</a:t>
            </a:r>
          </a:p>
          <a:p>
            <a:pPr fontAlgn="base">
              <a:spcBef>
                <a:spcPct val="0"/>
              </a:spcBef>
              <a:spcAft>
                <a:spcPct val="0"/>
              </a:spcAft>
            </a:pPr>
            <a:r>
              <a:rPr lang="es-ES" sz="2000" b="1" dirty="0" smtClean="0">
                <a:solidFill>
                  <a:srgbClr val="00B0F0"/>
                </a:solidFill>
                <a:cs typeface="Arial" charset="0"/>
              </a:rPr>
              <a:t>Evaluación Financiera de los Proyectos Emblemáticos – El Quinde </a:t>
            </a:r>
            <a:r>
              <a:rPr lang="es-ES" sz="2000" b="1" dirty="0" err="1" smtClean="0">
                <a:solidFill>
                  <a:srgbClr val="00B0F0"/>
                </a:solidFill>
                <a:cs typeface="Arial" charset="0"/>
              </a:rPr>
              <a:t>Visitors</a:t>
            </a:r>
            <a:r>
              <a:rPr lang="es-ES" sz="2000" b="1" dirty="0" smtClean="0">
                <a:solidFill>
                  <a:srgbClr val="00B0F0"/>
                </a:solidFill>
                <a:cs typeface="Arial" charset="0"/>
              </a:rPr>
              <a:t> Center</a:t>
            </a:r>
            <a:endParaRPr lang="es-ES" sz="1400" i="1" dirty="0">
              <a:solidFill>
                <a:srgbClr val="00B0F0"/>
              </a:solidFill>
              <a:cs typeface="Arial" charset="0"/>
            </a:endParaRPr>
          </a:p>
        </p:txBody>
      </p:sp>
      <p:sp>
        <p:nvSpPr>
          <p:cNvPr id="2" name="TextBox 1"/>
          <p:cNvSpPr txBox="1"/>
          <p:nvPr/>
        </p:nvSpPr>
        <p:spPr>
          <a:xfrm>
            <a:off x="406162" y="1661155"/>
            <a:ext cx="8765794" cy="307777"/>
          </a:xfrm>
          <a:prstGeom prst="rect">
            <a:avLst/>
          </a:prstGeom>
          <a:noFill/>
        </p:spPr>
        <p:txBody>
          <a:bodyPr wrap="square" rtlCol="0">
            <a:spAutoFit/>
          </a:bodyPr>
          <a:lstStyle/>
          <a:p>
            <a:r>
              <a:rPr lang="es-ES" sz="1400" b="1" dirty="0" smtClean="0">
                <a:solidFill>
                  <a:srgbClr val="00B0F0"/>
                </a:solidFill>
              </a:rPr>
              <a:t>Cálculo de VAN y TIR para apertura de El Quinde </a:t>
            </a:r>
            <a:r>
              <a:rPr lang="es-ES" sz="1400" b="1" dirty="0" err="1" smtClean="0">
                <a:solidFill>
                  <a:srgbClr val="00B0F0"/>
                </a:solidFill>
              </a:rPr>
              <a:t>Visitors</a:t>
            </a:r>
            <a:r>
              <a:rPr lang="es-ES" sz="1400" b="1" dirty="0" smtClean="0">
                <a:solidFill>
                  <a:srgbClr val="00B0F0"/>
                </a:solidFill>
              </a:rPr>
              <a:t> Center</a:t>
            </a:r>
            <a:endParaRPr lang="es-ES" sz="1400" b="1" dirty="0">
              <a:solidFill>
                <a:srgbClr val="00B0F0"/>
              </a:solidFill>
            </a:endParaRPr>
          </a:p>
        </p:txBody>
      </p:sp>
      <p:pic>
        <p:nvPicPr>
          <p:cNvPr id="3" name="Imagen 2"/>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329187" y="3035203"/>
            <a:ext cx="9247626" cy="787594"/>
          </a:xfrm>
          <a:prstGeom prst="rect">
            <a:avLst/>
          </a:prstGeom>
        </p:spPr>
      </p:pic>
      <p:pic>
        <p:nvPicPr>
          <p:cNvPr id="4" name="Imagen 3"/>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3055129" y="4389982"/>
            <a:ext cx="3467860" cy="787594"/>
          </a:xfrm>
          <a:prstGeom prst="rect">
            <a:avLst/>
          </a:prstGeom>
        </p:spPr>
      </p:pic>
      <p:sp>
        <p:nvSpPr>
          <p:cNvPr id="6" name="Slide Number Placeholder 5"/>
          <p:cNvSpPr>
            <a:spLocks noGrp="1"/>
          </p:cNvSpPr>
          <p:nvPr>
            <p:ph type="sldNum" sz="quarter" idx="10"/>
          </p:nvPr>
        </p:nvSpPr>
        <p:spPr/>
        <p:txBody>
          <a:bodyPr/>
          <a:lstStyle/>
          <a:p>
            <a:fld id="{20A7A354-C5FB-4D1E-BE75-5A939ED93F75}" type="slidenum">
              <a:rPr lang="es-ES" smtClean="0">
                <a:solidFill>
                  <a:srgbClr val="002776"/>
                </a:solidFill>
              </a:rPr>
              <a:pPr/>
              <a:t>432</a:t>
            </a:fld>
            <a:endParaRPr lang="es-ES" dirty="0">
              <a:solidFill>
                <a:srgbClr val="002776"/>
              </a:solidFill>
            </a:endParaRPr>
          </a:p>
        </p:txBody>
      </p:sp>
      <p:sp>
        <p:nvSpPr>
          <p:cNvPr id="9" name="Slide Number Placeholder 3"/>
          <p:cNvSpPr txBox="1">
            <a:spLocks/>
          </p:cNvSpPr>
          <p:nvPr/>
        </p:nvSpPr>
        <p:spPr>
          <a:xfrm>
            <a:off x="782702" y="6558305"/>
            <a:ext cx="3171586"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de Comercialización </a:t>
            </a:r>
            <a:endParaRPr lang="es-ES" dirty="0">
              <a:solidFill>
                <a:srgbClr val="002776"/>
              </a:solidFill>
            </a:endParaRPr>
          </a:p>
        </p:txBody>
      </p:sp>
    </p:spTree>
    <p:extLst>
      <p:ext uri="{BB962C8B-B14F-4D97-AF65-F5344CB8AC3E}">
        <p14:creationId xmlns:p14="http://schemas.microsoft.com/office/powerpoint/2010/main" val="118259243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4.6. Industria de reuniones</a:t>
            </a:r>
            <a:endParaRPr lang="es-ES" sz="2800" i="1" dirty="0">
              <a:solidFill>
                <a:srgbClr val="FFFFFF"/>
              </a:solidFill>
            </a:endParaRPr>
          </a:p>
        </p:txBody>
      </p:sp>
    </p:spTree>
    <p:extLst>
      <p:ext uri="{BB962C8B-B14F-4D97-AF65-F5344CB8AC3E}">
        <p14:creationId xmlns:p14="http://schemas.microsoft.com/office/powerpoint/2010/main" val="3478598637"/>
      </p:ext>
    </p:extLst>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Industria de reuniones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Segmentos RICE prioritarios y metas 2016</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grpSp>
        <p:nvGrpSpPr>
          <p:cNvPr id="1449" name="Group 1448"/>
          <p:cNvGrpSpPr/>
          <p:nvPr/>
        </p:nvGrpSpPr>
        <p:grpSpPr>
          <a:xfrm>
            <a:off x="346811" y="1115641"/>
            <a:ext cx="4461727" cy="391517"/>
            <a:chOff x="4693647" y="893982"/>
            <a:chExt cx="4018553" cy="391517"/>
          </a:xfrm>
        </p:grpSpPr>
        <p:cxnSp>
          <p:nvCxnSpPr>
            <p:cNvPr id="145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1" name="TxtBox:83/125"/>
            <p:cNvSpPr/>
            <p:nvPr/>
          </p:nvSpPr>
          <p:spPr bwMode="auto">
            <a:xfrm>
              <a:off x="5763363" y="893982"/>
              <a:ext cx="1879120"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Segmentos RICE target</a:t>
              </a:r>
            </a:p>
            <a:p>
              <a:pPr algn="ctr">
                <a:lnSpc>
                  <a:spcPct val="106000"/>
                </a:lnSpc>
              </a:pPr>
              <a:r>
                <a:rPr lang="es-ES" sz="1200" i="1" dirty="0" smtClean="0">
                  <a:solidFill>
                    <a:srgbClr val="002776"/>
                  </a:solidFill>
                </a:rPr>
                <a:t>En desarrollo y con potencial</a:t>
              </a:r>
              <a:endParaRPr lang="es-ES" sz="1200" i="1" dirty="0">
                <a:solidFill>
                  <a:srgbClr val="002776"/>
                </a:solidFill>
              </a:endParaRPr>
            </a:p>
          </p:txBody>
        </p:sp>
      </p:grpSp>
      <p:grpSp>
        <p:nvGrpSpPr>
          <p:cNvPr id="1452" name="Group 1451"/>
          <p:cNvGrpSpPr/>
          <p:nvPr/>
        </p:nvGrpSpPr>
        <p:grpSpPr>
          <a:xfrm>
            <a:off x="5097463" y="1115640"/>
            <a:ext cx="4461727" cy="391517"/>
            <a:chOff x="4693647" y="893981"/>
            <a:chExt cx="4018553" cy="391517"/>
          </a:xfrm>
        </p:grpSpPr>
        <p:cxnSp>
          <p:nvCxnSpPr>
            <p:cNvPr id="145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4" name="TxtBox:83/125"/>
            <p:cNvSpPr/>
            <p:nvPr/>
          </p:nvSpPr>
          <p:spPr bwMode="auto">
            <a:xfrm>
              <a:off x="5304046" y="893981"/>
              <a:ext cx="2797757"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Metas 2016</a:t>
              </a:r>
            </a:p>
            <a:p>
              <a:pPr algn="ctr">
                <a:lnSpc>
                  <a:spcPct val="106000"/>
                </a:lnSpc>
              </a:pPr>
              <a:r>
                <a:rPr lang="es-ES" sz="1200" i="1" dirty="0">
                  <a:solidFill>
                    <a:srgbClr val="002776"/>
                  </a:solidFill>
                </a:rPr>
                <a:t>Industria Reuniones Quito Turismo</a:t>
              </a:r>
            </a:p>
          </p:txBody>
        </p:sp>
      </p:grpSp>
      <p:sp>
        <p:nvSpPr>
          <p:cNvPr id="12" name="Title 1"/>
          <p:cNvSpPr txBox="1">
            <a:spLocks/>
          </p:cNvSpPr>
          <p:nvPr/>
        </p:nvSpPr>
        <p:spPr bwMode="auto">
          <a:xfrm>
            <a:off x="344488" y="2145370"/>
            <a:ext cx="2145429" cy="200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Congresos  (Asociaciones)</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Viajes de incentivos </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Ferias </a:t>
            </a:r>
          </a:p>
          <a:p>
            <a:pPr marL="171450" indent="-171450" fontAlgn="base">
              <a:spcBef>
                <a:spcPct val="0"/>
              </a:spcBef>
              <a:spcAft>
                <a:spcPts val="600"/>
              </a:spcAft>
              <a:buFont typeface="Arial" panose="020B0604020202020204" pitchFamily="34" charset="0"/>
              <a:buChar char="•"/>
            </a:pPr>
            <a:endParaRPr lang="es-ES" sz="1200" dirty="0" smtClean="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smtClean="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a:solidFill>
                <a:srgbClr val="00B0F0"/>
              </a:solidFill>
              <a:cs typeface="Arial" charset="0"/>
            </a:endParaRPr>
          </a:p>
        </p:txBody>
      </p:sp>
      <p:sp>
        <p:nvSpPr>
          <p:cNvPr id="1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endParaRPr lang="es-ES" b="0" i="1" dirty="0">
              <a:solidFill>
                <a:srgbClr val="002776"/>
              </a:solidFill>
            </a:endParaRPr>
          </a:p>
        </p:txBody>
      </p:sp>
      <p:sp>
        <p:nvSpPr>
          <p:cNvPr id="23" name="Freeform 25"/>
          <p:cNvSpPr>
            <a:spLocks/>
          </p:cNvSpPr>
          <p:nvPr/>
        </p:nvSpPr>
        <p:spPr bwMode="auto">
          <a:xfrm>
            <a:off x="5220256" y="1650670"/>
            <a:ext cx="7200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4" name="Freeform 26"/>
          <p:cNvSpPr>
            <a:spLocks/>
          </p:cNvSpPr>
          <p:nvPr/>
        </p:nvSpPr>
        <p:spPr bwMode="auto">
          <a:xfrm>
            <a:off x="5148254" y="2204864"/>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5" name="Freeform 27"/>
          <p:cNvSpPr>
            <a:spLocks/>
          </p:cNvSpPr>
          <p:nvPr/>
        </p:nvSpPr>
        <p:spPr bwMode="auto">
          <a:xfrm>
            <a:off x="5148254" y="2780928"/>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6" name="Freeform 28"/>
          <p:cNvSpPr>
            <a:spLocks noEditPoints="1"/>
          </p:cNvSpPr>
          <p:nvPr/>
        </p:nvSpPr>
        <p:spPr bwMode="auto">
          <a:xfrm>
            <a:off x="5130256" y="3356992"/>
            <a:ext cx="252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7" name="Freeform 29"/>
          <p:cNvSpPr>
            <a:spLocks/>
          </p:cNvSpPr>
          <p:nvPr/>
        </p:nvSpPr>
        <p:spPr bwMode="auto">
          <a:xfrm>
            <a:off x="5130256" y="3933056"/>
            <a:ext cx="252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28" name="TextBox 27"/>
          <p:cNvSpPr txBox="1"/>
          <p:nvPr/>
        </p:nvSpPr>
        <p:spPr bwMode="auto">
          <a:xfrm>
            <a:off x="5451678" y="1640410"/>
            <a:ext cx="4142627" cy="327852"/>
          </a:xfrm>
          <a:prstGeom prst="rect">
            <a:avLst/>
          </a:prstGeom>
        </p:spPr>
        <p:txBody>
          <a:bodyPr wrap="square" lIns="36000" rIns="36000" rtlCol="0" anchor="ctr">
            <a:noAutofit/>
          </a:bodyPr>
          <a:lstStyle/>
          <a:p>
            <a:r>
              <a:rPr lang="es-ES" sz="1200" dirty="0" smtClean="0">
                <a:solidFill>
                  <a:srgbClr val="002060"/>
                </a:solidFill>
                <a:latin typeface="Arial  "/>
                <a:ea typeface="Meiryo" panose="020B0604030504040204" pitchFamily="34" charset="-128"/>
                <a:cs typeface="Meiryo" panose="020B0604030504040204" pitchFamily="34" charset="-128"/>
              </a:rPr>
              <a:t>Duplicar la cantidad de congresos y convenciones internacionales para el 2021</a:t>
            </a:r>
            <a:endParaRPr lang="es-ES" sz="1200" dirty="0">
              <a:solidFill>
                <a:srgbClr val="002060"/>
              </a:solidFill>
              <a:latin typeface="Arial  "/>
            </a:endParaRPr>
          </a:p>
        </p:txBody>
      </p:sp>
      <p:sp>
        <p:nvSpPr>
          <p:cNvPr id="29" name="TextBox 28"/>
          <p:cNvSpPr txBox="1"/>
          <p:nvPr/>
        </p:nvSpPr>
        <p:spPr bwMode="auto">
          <a:xfrm>
            <a:off x="5451678" y="2237012"/>
            <a:ext cx="4142627" cy="327852"/>
          </a:xfrm>
          <a:prstGeom prst="rect">
            <a:avLst/>
          </a:prstGeom>
        </p:spPr>
        <p:txBody>
          <a:bodyPr wrap="square" lIns="36000" rIns="36000" rtlCol="0" anchor="ctr">
            <a:noAutofit/>
          </a:bodyPr>
          <a:lstStyle/>
          <a:p>
            <a:r>
              <a:rPr lang="es-ES" sz="1200" dirty="0" smtClean="0">
                <a:solidFill>
                  <a:srgbClr val="002060"/>
                </a:solidFill>
                <a:latin typeface="Arial  "/>
                <a:ea typeface="Meiryo" panose="020B0604030504040204" pitchFamily="34" charset="-128"/>
                <a:cs typeface="Meiryo" panose="020B0604030504040204" pitchFamily="34" charset="-128"/>
              </a:rPr>
              <a:t>Aumentar el gasto promedio del visitante </a:t>
            </a:r>
            <a:endParaRPr lang="es-ES" sz="1200" dirty="0">
              <a:solidFill>
                <a:srgbClr val="002060"/>
              </a:solidFill>
              <a:latin typeface="Arial  "/>
              <a:ea typeface="Meiryo" panose="020B0604030504040204" pitchFamily="34" charset="-128"/>
              <a:cs typeface="Meiryo" panose="020B0604030504040204" pitchFamily="34" charset="-128"/>
            </a:endParaRPr>
          </a:p>
        </p:txBody>
      </p:sp>
      <p:sp>
        <p:nvSpPr>
          <p:cNvPr id="30" name="TextBox 29"/>
          <p:cNvSpPr txBox="1"/>
          <p:nvPr/>
        </p:nvSpPr>
        <p:spPr bwMode="auto">
          <a:xfrm>
            <a:off x="5451678" y="2813587"/>
            <a:ext cx="4142627" cy="327852"/>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060"/>
                </a:solidFill>
                <a:latin typeface="Arial  "/>
                <a:ea typeface="Meiryo" panose="020B0604030504040204" pitchFamily="34" charset="-128"/>
                <a:cs typeface="Meiryo" panose="020B0604030504040204" pitchFamily="34" charset="-128"/>
              </a:rPr>
              <a:t>Aumentar al </a:t>
            </a:r>
            <a:r>
              <a:rPr lang="es-ES" sz="1200" b="1" dirty="0" smtClean="0">
                <a:solidFill>
                  <a:srgbClr val="002060"/>
                </a:solidFill>
                <a:latin typeface="Arial  "/>
                <a:ea typeface="Meiryo" panose="020B0604030504040204" pitchFamily="34" charset="-128"/>
                <a:cs typeface="Meiryo" panose="020B0604030504040204" pitchFamily="34" charset="-128"/>
              </a:rPr>
              <a:t>5% </a:t>
            </a:r>
            <a:r>
              <a:rPr lang="es-ES" sz="1200" dirty="0" smtClean="0">
                <a:solidFill>
                  <a:srgbClr val="002060"/>
                </a:solidFill>
                <a:latin typeface="Arial  "/>
                <a:ea typeface="Meiryo" panose="020B0604030504040204" pitchFamily="34" charset="-128"/>
                <a:cs typeface="Meiryo" panose="020B0604030504040204" pitchFamily="34" charset="-128"/>
              </a:rPr>
              <a:t>de la cuota de mercado de eventos a nivel Sudamericano</a:t>
            </a:r>
          </a:p>
        </p:txBody>
      </p:sp>
      <p:sp>
        <p:nvSpPr>
          <p:cNvPr id="31" name="TextBox 30"/>
          <p:cNvSpPr txBox="1"/>
          <p:nvPr/>
        </p:nvSpPr>
        <p:spPr bwMode="auto">
          <a:xfrm>
            <a:off x="5451678" y="3389140"/>
            <a:ext cx="4142627" cy="327852"/>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060"/>
                </a:solidFill>
                <a:latin typeface="Arial  "/>
                <a:ea typeface="Meiryo" panose="020B0604030504040204" pitchFamily="34" charset="-128"/>
                <a:cs typeface="Meiryo" panose="020B0604030504040204" pitchFamily="34" charset="-128"/>
              </a:rPr>
              <a:t>Aumentar el número de estadías en la ciudad ( mayor a 3 días) </a:t>
            </a:r>
          </a:p>
        </p:txBody>
      </p:sp>
      <p:sp>
        <p:nvSpPr>
          <p:cNvPr id="32" name="TextBox 31"/>
          <p:cNvSpPr txBox="1"/>
          <p:nvPr/>
        </p:nvSpPr>
        <p:spPr bwMode="auto">
          <a:xfrm>
            <a:off x="5451678" y="3949130"/>
            <a:ext cx="4142627" cy="327852"/>
          </a:xfrm>
          <a:prstGeom prst="rect">
            <a:avLst/>
          </a:prstGeom>
        </p:spPr>
        <p:txBody>
          <a:bodyPr wrap="square" lIns="36000" rIns="36000" rtlCol="0" anchor="ctr">
            <a:noAutofit/>
          </a:bodyPr>
          <a:lstStyle/>
          <a:p>
            <a:r>
              <a:rPr lang="es-ES" sz="1200" dirty="0" smtClean="0">
                <a:solidFill>
                  <a:srgbClr val="002060"/>
                </a:solidFill>
                <a:latin typeface="Arial  "/>
                <a:ea typeface="Meiryo" panose="020B0604030504040204" pitchFamily="34" charset="-128"/>
                <a:cs typeface="Meiryo" panose="020B0604030504040204" pitchFamily="34" charset="-128"/>
              </a:rPr>
              <a:t>Diversificación de mercados prioritarios. .</a:t>
            </a:r>
            <a:endParaRPr lang="es-ES" sz="1200" dirty="0">
              <a:solidFill>
                <a:srgbClr val="002060"/>
              </a:solidFill>
              <a:latin typeface="Arial  "/>
              <a:ea typeface="Meiryo" panose="020B0604030504040204" pitchFamily="34" charset="-128"/>
              <a:cs typeface="Meiryo" panose="020B0604030504040204" pitchFamily="34" charset="-128"/>
            </a:endParaRPr>
          </a:p>
        </p:txBody>
      </p:sp>
      <p:sp>
        <p:nvSpPr>
          <p:cNvPr id="33" name="Rounded Rectangle 32"/>
          <p:cNvSpPr/>
          <p:nvPr/>
        </p:nvSpPr>
        <p:spPr bwMode="auto">
          <a:xfrm>
            <a:off x="362943" y="1731949"/>
            <a:ext cx="2126974"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Segmentos en desarrollo</a:t>
            </a:r>
          </a:p>
        </p:txBody>
      </p:sp>
      <p:sp>
        <p:nvSpPr>
          <p:cNvPr id="34" name="Rounded Rectangle 33"/>
          <p:cNvSpPr/>
          <p:nvPr/>
        </p:nvSpPr>
        <p:spPr bwMode="auto">
          <a:xfrm>
            <a:off x="2681564" y="1731949"/>
            <a:ext cx="2126974" cy="252000"/>
          </a:xfrm>
          <a:prstGeom prst="roundRect">
            <a:avLst/>
          </a:prstGeom>
          <a:solidFill>
            <a:srgbClr val="00A1DE"/>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200" b="1" kern="0" dirty="0" smtClean="0">
                <a:solidFill>
                  <a:srgbClr val="FFFFFF"/>
                </a:solidFill>
                <a:cs typeface="Arial" pitchFamily="34" charset="0"/>
              </a:rPr>
              <a:t>Segmentos con potencial</a:t>
            </a:r>
          </a:p>
        </p:txBody>
      </p:sp>
      <p:sp>
        <p:nvSpPr>
          <p:cNvPr id="37" name="Title 1"/>
          <p:cNvSpPr txBox="1">
            <a:spLocks/>
          </p:cNvSpPr>
          <p:nvPr/>
        </p:nvSpPr>
        <p:spPr bwMode="auto">
          <a:xfrm>
            <a:off x="2633476" y="2145370"/>
            <a:ext cx="2145429" cy="2008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Eventos corporativos </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SERFM </a:t>
            </a:r>
          </a:p>
          <a:p>
            <a:pPr marL="171450" indent="-17145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Eventos deportivos </a:t>
            </a:r>
          </a:p>
          <a:p>
            <a:pPr marL="171450" indent="-171450" fontAlgn="base">
              <a:spcBef>
                <a:spcPct val="0"/>
              </a:spcBef>
              <a:spcAft>
                <a:spcPts val="600"/>
              </a:spcAft>
              <a:buFont typeface="Arial" panose="020B0604020202020204" pitchFamily="34" charset="0"/>
              <a:buChar char="•"/>
            </a:pPr>
            <a:endParaRPr lang="es-ES" sz="1200" dirty="0" smtClean="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smtClean="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a:solidFill>
                <a:srgbClr val="002060"/>
              </a:solidFill>
              <a:cs typeface="Arial" charset="0"/>
            </a:endParaRPr>
          </a:p>
          <a:p>
            <a:pPr marL="171450" indent="-171450" fontAlgn="base">
              <a:spcBef>
                <a:spcPct val="0"/>
              </a:spcBef>
              <a:spcAft>
                <a:spcPts val="600"/>
              </a:spcAft>
              <a:buFont typeface="Arial" panose="020B0604020202020204" pitchFamily="34" charset="0"/>
              <a:buChar char="•"/>
            </a:pPr>
            <a:endParaRPr lang="es-ES" sz="1200" dirty="0">
              <a:solidFill>
                <a:srgbClr val="00B0F0"/>
              </a:solidFill>
              <a:cs typeface="Arial" charset="0"/>
            </a:endParaRPr>
          </a:p>
        </p:txBody>
      </p:sp>
      <p:pic>
        <p:nvPicPr>
          <p:cNvPr id="37890" name="Picture 2" descr="http://www.expoceq.ec/images/noticias/foto-casaclave-abril.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a:stretch/>
        </p:blipFill>
        <p:spPr bwMode="auto">
          <a:xfrm>
            <a:off x="344488" y="4470714"/>
            <a:ext cx="3240360" cy="2054630"/>
          </a:xfrm>
          <a:prstGeom prst="rect">
            <a:avLst/>
          </a:prstGeom>
          <a:noFill/>
          <a:extLst>
            <a:ext uri="{909E8E84-426E-40DD-AFC4-6F175D3DCCD1}">
              <a14:hiddenFill xmlns:a14="http://schemas.microsoft.com/office/drawing/2010/main">
                <a:solidFill>
                  <a:srgbClr val="FFFFFF"/>
                </a:solidFill>
              </a14:hiddenFill>
            </a:ext>
          </a:extLst>
        </p:spPr>
      </p:pic>
      <p:pic>
        <p:nvPicPr>
          <p:cNvPr id="37892" name="Picture 4" descr="http://www.enquito.com.ec/sites/default/files/centro-de-convenciones-eugenio-espejo-guia-enquito-08_0.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a:stretch/>
        </p:blipFill>
        <p:spPr bwMode="auto">
          <a:xfrm>
            <a:off x="6465168" y="4470714"/>
            <a:ext cx="3100558" cy="2054630"/>
          </a:xfrm>
          <a:prstGeom prst="rect">
            <a:avLst/>
          </a:prstGeom>
          <a:noFill/>
          <a:extLst>
            <a:ext uri="{909E8E84-426E-40DD-AFC4-6F175D3DCCD1}">
              <a14:hiddenFill xmlns:a14="http://schemas.microsoft.com/office/drawing/2010/main">
                <a:solidFill>
                  <a:srgbClr val="FFFFFF"/>
                </a:solidFill>
              </a14:hiddenFill>
            </a:ext>
          </a:extLst>
        </p:spPr>
      </p:pic>
      <p:pic>
        <p:nvPicPr>
          <p:cNvPr id="37894" name="Picture 6" descr="http://www.enquito.com.ec/sites/default/files/centro-de-convenciones-eugenio-espejo-guia-enquito-07_0.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55255" y="4470714"/>
            <a:ext cx="2739506" cy="2054630"/>
          </a:xfrm>
          <a:prstGeom prst="rect">
            <a:avLst/>
          </a:prstGeom>
          <a:noFill/>
          <a:extLst>
            <a:ext uri="{909E8E84-426E-40DD-AFC4-6F175D3DCCD1}">
              <a14:hiddenFill xmlns:a14="http://schemas.microsoft.com/office/drawing/2010/main">
                <a:solidFill>
                  <a:srgbClr val="FFFFFF"/>
                </a:solidFill>
              </a14:hiddenFill>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434</a:t>
            </a:fld>
            <a:endParaRPr lang="es-ES" dirty="0">
              <a:solidFill>
                <a:srgbClr val="002776"/>
              </a:solidFill>
            </a:endParaRPr>
          </a:p>
        </p:txBody>
      </p:sp>
    </p:spTree>
    <p:extLst>
      <p:ext uri="{BB962C8B-B14F-4D97-AF65-F5344CB8AC3E}">
        <p14:creationId xmlns:p14="http://schemas.microsoft.com/office/powerpoint/2010/main" val="26354712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Industria de reuniones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Segmentos RICE prioritarios, situación actual y metas</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grpSp>
        <p:nvGrpSpPr>
          <p:cNvPr id="1452" name="Group 1451"/>
          <p:cNvGrpSpPr/>
          <p:nvPr/>
        </p:nvGrpSpPr>
        <p:grpSpPr>
          <a:xfrm>
            <a:off x="344489" y="1623194"/>
            <a:ext cx="9214702" cy="391517"/>
            <a:chOff x="4693647" y="893981"/>
            <a:chExt cx="4018553" cy="391517"/>
          </a:xfrm>
        </p:grpSpPr>
        <p:cxnSp>
          <p:nvCxnSpPr>
            <p:cNvPr id="145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4" name="TxtBox:83/125"/>
            <p:cNvSpPr/>
            <p:nvPr/>
          </p:nvSpPr>
          <p:spPr bwMode="auto">
            <a:xfrm>
              <a:off x="5110865" y="893981"/>
              <a:ext cx="3184111"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Evolución del número de eventos y participantes en la ciudad de Quito y distribución, 2006-15*</a:t>
              </a:r>
              <a:endParaRPr lang="es-ES" sz="1200" b="1" dirty="0">
                <a:solidFill>
                  <a:srgbClr val="002776"/>
                </a:solidFill>
              </a:endParaRPr>
            </a:p>
          </p:txBody>
        </p:sp>
      </p:grpSp>
      <p:sp>
        <p:nvSpPr>
          <p:cNvPr id="19"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p>
          <a:p>
            <a:r>
              <a:rPr lang="es-ES" b="0" i="1" dirty="0" smtClean="0">
                <a:solidFill>
                  <a:srgbClr val="002776"/>
                </a:solidFill>
              </a:rPr>
              <a:t>Nota: últimos datos disponibles de Quito Turismo</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435</a:t>
            </a:fld>
            <a:endParaRPr lang="es-ES" dirty="0">
              <a:solidFill>
                <a:srgbClr val="002776"/>
              </a:solidFill>
            </a:endParaRPr>
          </a:p>
        </p:txBody>
      </p:sp>
      <p:graphicFrame>
        <p:nvGraphicFramePr>
          <p:cNvPr id="26" name="Chart 25"/>
          <p:cNvGraphicFramePr/>
          <p:nvPr>
            <p:extLst>
              <p:ext uri="{D42A27DB-BD31-4B8C-83A1-F6EECF244321}">
                <p14:modId xmlns:p14="http://schemas.microsoft.com/office/powerpoint/2010/main" val="574253958"/>
              </p:ext>
            </p:extLst>
          </p:nvPr>
        </p:nvGraphicFramePr>
        <p:xfrm>
          <a:off x="632520" y="2194685"/>
          <a:ext cx="8588898" cy="4402667"/>
        </p:xfrm>
        <a:graphic>
          <a:graphicData uri="http://schemas.openxmlformats.org/drawingml/2006/chart">
            <c:chart xmlns:c="http://schemas.openxmlformats.org/drawingml/2006/chart" xmlns:r="http://schemas.openxmlformats.org/officeDocument/2006/relationships" r:id="rId3"/>
          </a:graphicData>
        </a:graphic>
      </p:graphicFrame>
      <p:sp>
        <p:nvSpPr>
          <p:cNvPr id="32" name="Rounded Rectangle 31"/>
          <p:cNvSpPr/>
          <p:nvPr/>
        </p:nvSpPr>
        <p:spPr bwMode="auto">
          <a:xfrm>
            <a:off x="1156522" y="2002096"/>
            <a:ext cx="2160240" cy="576064"/>
          </a:xfrm>
          <a:prstGeom prst="roundRect">
            <a:avLst/>
          </a:prstGeom>
          <a:solidFill>
            <a:schemeClr val="bg1"/>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i="1" u="sng" kern="0" dirty="0" smtClean="0">
                <a:solidFill>
                  <a:srgbClr val="FFFFFF">
                    <a:lumMod val="65000"/>
                  </a:srgbClr>
                </a:solidFill>
                <a:cs typeface="Arial" pitchFamily="34" charset="0"/>
              </a:rPr>
              <a:t>TACC 2006-14:</a:t>
            </a:r>
          </a:p>
          <a:p>
            <a:pPr defTabSz="914400" fontAlgn="base">
              <a:lnSpc>
                <a:spcPct val="106000"/>
              </a:lnSpc>
              <a:spcBef>
                <a:spcPct val="0"/>
              </a:spcBef>
              <a:spcAft>
                <a:spcPct val="0"/>
              </a:spcAft>
              <a:defRPr/>
            </a:pPr>
            <a:r>
              <a:rPr lang="es-ES" sz="1200" b="1" i="1" kern="0" dirty="0" smtClean="0">
                <a:solidFill>
                  <a:srgbClr val="002060"/>
                </a:solidFill>
                <a:cs typeface="Arial" pitchFamily="34" charset="0"/>
              </a:rPr>
              <a:t>Núm. Eventos: +30,9%</a:t>
            </a:r>
          </a:p>
          <a:p>
            <a:pPr defTabSz="914400" fontAlgn="base">
              <a:lnSpc>
                <a:spcPct val="106000"/>
              </a:lnSpc>
              <a:spcBef>
                <a:spcPct val="0"/>
              </a:spcBef>
              <a:spcAft>
                <a:spcPct val="0"/>
              </a:spcAft>
              <a:defRPr/>
            </a:pPr>
            <a:r>
              <a:rPr lang="es-ES" sz="1200" b="1" i="1" kern="0" dirty="0" smtClean="0">
                <a:solidFill>
                  <a:schemeClr val="accent2"/>
                </a:solidFill>
                <a:cs typeface="Arial" pitchFamily="34" charset="0"/>
              </a:rPr>
              <a:t>Núm. Participantes: +23,4%</a:t>
            </a:r>
            <a:endParaRPr lang="es-ES" sz="1200" b="1" i="1" kern="0" dirty="0">
              <a:solidFill>
                <a:schemeClr val="accent2"/>
              </a:solidFill>
              <a:cs typeface="Arial" pitchFamily="34" charset="0"/>
            </a:endParaRPr>
          </a:p>
        </p:txBody>
      </p:sp>
      <p:sp>
        <p:nvSpPr>
          <p:cNvPr id="33" name="Content Placeholder 5"/>
          <p:cNvSpPr txBox="1">
            <a:spLocks/>
          </p:cNvSpPr>
          <p:nvPr/>
        </p:nvSpPr>
        <p:spPr bwMode="auto">
          <a:xfrm>
            <a:off x="362559" y="1054792"/>
            <a:ext cx="9198953" cy="4619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Según la información del Departamento Industria Reuniones de Quito Turismo, el número de eventos realizados en Quito ha crecido a un ritmo anual del </a:t>
            </a:r>
            <a:r>
              <a:rPr lang="es-ES" sz="1200" b="1" dirty="0" smtClean="0">
                <a:solidFill>
                  <a:srgbClr val="002060"/>
                </a:solidFill>
              </a:rPr>
              <a:t>30% desde 2006. </a:t>
            </a:r>
            <a:r>
              <a:rPr lang="es-ES" sz="1200" dirty="0" smtClean="0">
                <a:solidFill>
                  <a:srgbClr val="002060"/>
                </a:solidFill>
              </a:rPr>
              <a:t>En cuanto a participantes, se observa una </a:t>
            </a:r>
            <a:r>
              <a:rPr lang="es-ES" sz="1200" b="1" dirty="0" smtClean="0">
                <a:solidFill>
                  <a:srgbClr val="002060"/>
                </a:solidFill>
              </a:rPr>
              <a:t>reducción del promedio de participantes por evento</a:t>
            </a:r>
            <a:r>
              <a:rPr lang="es-ES" sz="1200" dirty="0" smtClean="0">
                <a:solidFill>
                  <a:srgbClr val="002060"/>
                </a:solidFill>
              </a:rPr>
              <a:t>, con un </a:t>
            </a:r>
            <a:r>
              <a:rPr lang="es-ES" sz="1200" b="1" dirty="0" smtClean="0">
                <a:solidFill>
                  <a:srgbClr val="002060"/>
                </a:solidFill>
              </a:rPr>
              <a:t>crecimiento del 23% en el mismo periodo</a:t>
            </a:r>
            <a:endParaRPr lang="es-ES" sz="1200" b="1" dirty="0">
              <a:solidFill>
                <a:srgbClr val="002060"/>
              </a:solidFill>
            </a:endParaRPr>
          </a:p>
        </p:txBody>
      </p:sp>
    </p:spTree>
    <p:extLst>
      <p:ext uri="{BB962C8B-B14F-4D97-AF65-F5344CB8AC3E}">
        <p14:creationId xmlns:p14="http://schemas.microsoft.com/office/powerpoint/2010/main" val="328360018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Industria de reuniones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Segmentos RICE prioritarios, situación actual y metas</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grpSp>
        <p:nvGrpSpPr>
          <p:cNvPr id="1452" name="Group 1451"/>
          <p:cNvGrpSpPr/>
          <p:nvPr/>
        </p:nvGrpSpPr>
        <p:grpSpPr>
          <a:xfrm>
            <a:off x="344489" y="1439180"/>
            <a:ext cx="9214702" cy="391517"/>
            <a:chOff x="4693647" y="893981"/>
            <a:chExt cx="4018553" cy="391517"/>
          </a:xfrm>
        </p:grpSpPr>
        <p:cxnSp>
          <p:nvCxnSpPr>
            <p:cNvPr id="145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4" name="TxtBox:83/125"/>
            <p:cNvSpPr/>
            <p:nvPr/>
          </p:nvSpPr>
          <p:spPr bwMode="auto">
            <a:xfrm>
              <a:off x="5142235" y="893981"/>
              <a:ext cx="3121371"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Evolución de la distribución de eventos y participantes en la ciudad de Quito por tipo, 2013-15*</a:t>
              </a:r>
              <a:endParaRPr lang="es-ES" sz="1200" b="1" dirty="0">
                <a:solidFill>
                  <a:srgbClr val="002776"/>
                </a:solidFill>
              </a:endParaRPr>
            </a:p>
          </p:txBody>
        </p:sp>
      </p:gr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436</a:t>
            </a:fld>
            <a:endParaRPr lang="es-ES" dirty="0">
              <a:solidFill>
                <a:srgbClr val="002776"/>
              </a:solidFill>
            </a:endParaRPr>
          </a:p>
        </p:txBody>
      </p:sp>
      <p:sp>
        <p:nvSpPr>
          <p:cNvPr id="33" name="Content Placeholder 5"/>
          <p:cNvSpPr txBox="1">
            <a:spLocks/>
          </p:cNvSpPr>
          <p:nvPr/>
        </p:nvSpPr>
        <p:spPr bwMode="auto">
          <a:xfrm>
            <a:off x="362559" y="1054792"/>
            <a:ext cx="9198953" cy="4619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En cuanto a la distribución de eventos por tipología, en los últimos 3 años </a:t>
            </a:r>
            <a:r>
              <a:rPr lang="es-ES" sz="1200" b="1" dirty="0" smtClean="0">
                <a:solidFill>
                  <a:srgbClr val="002060"/>
                </a:solidFill>
              </a:rPr>
              <a:t>han predominado los congresos</a:t>
            </a:r>
            <a:r>
              <a:rPr lang="es-ES" sz="1200" dirty="0" smtClean="0">
                <a:solidFill>
                  <a:srgbClr val="002060"/>
                </a:solidFill>
              </a:rPr>
              <a:t> con </a:t>
            </a:r>
            <a:r>
              <a:rPr lang="es-ES" sz="1200" b="1" dirty="0" smtClean="0">
                <a:solidFill>
                  <a:srgbClr val="002060"/>
                </a:solidFill>
              </a:rPr>
              <a:t>~50% de los eventos y concentrando la mayor parte de los participantes. </a:t>
            </a:r>
            <a:r>
              <a:rPr lang="es-ES" sz="1200" dirty="0" smtClean="0">
                <a:solidFill>
                  <a:srgbClr val="002060"/>
                </a:solidFill>
              </a:rPr>
              <a:t>Destacan también los seminarios, conferencias, foros y simposios</a:t>
            </a:r>
            <a:endParaRPr lang="es-ES" sz="1200" dirty="0">
              <a:solidFill>
                <a:srgbClr val="002060"/>
              </a:solidFill>
            </a:endParaRPr>
          </a:p>
        </p:txBody>
      </p:sp>
      <p:sp>
        <p:nvSpPr>
          <p:cNvPr id="11"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p>
          <a:p>
            <a:r>
              <a:rPr lang="es-ES" b="0" i="1" dirty="0" smtClean="0">
                <a:solidFill>
                  <a:srgbClr val="002776"/>
                </a:solidFill>
              </a:rPr>
              <a:t>Nota: últimos datos disponibles de Quito Turismo</a:t>
            </a:r>
          </a:p>
        </p:txBody>
      </p:sp>
      <p:sp>
        <p:nvSpPr>
          <p:cNvPr id="12" name="Title 1"/>
          <p:cNvSpPr txBox="1">
            <a:spLocks/>
          </p:cNvSpPr>
          <p:nvPr/>
        </p:nvSpPr>
        <p:spPr bwMode="auto">
          <a:xfrm>
            <a:off x="758798" y="1801347"/>
            <a:ext cx="1791816" cy="270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i="1" dirty="0" smtClean="0">
                <a:solidFill>
                  <a:srgbClr val="002060"/>
                </a:solidFill>
                <a:cs typeface="Arial" charset="0"/>
              </a:rPr>
              <a:t>2013</a:t>
            </a:r>
            <a:endParaRPr lang="es-ES" sz="1200" i="1" dirty="0">
              <a:solidFill>
                <a:srgbClr val="002060"/>
              </a:solidFill>
              <a:cs typeface="Arial" charset="0"/>
            </a:endParaRPr>
          </a:p>
        </p:txBody>
      </p:sp>
      <p:sp>
        <p:nvSpPr>
          <p:cNvPr id="13" name="Title 1"/>
          <p:cNvSpPr txBox="1">
            <a:spLocks/>
          </p:cNvSpPr>
          <p:nvPr/>
        </p:nvSpPr>
        <p:spPr bwMode="auto">
          <a:xfrm>
            <a:off x="4055926" y="1801347"/>
            <a:ext cx="1791816" cy="270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i="1" dirty="0" smtClean="0">
                <a:solidFill>
                  <a:srgbClr val="002060"/>
                </a:solidFill>
                <a:cs typeface="Arial" charset="0"/>
              </a:rPr>
              <a:t>2014</a:t>
            </a:r>
            <a:endParaRPr lang="es-ES" sz="1200" i="1" dirty="0">
              <a:solidFill>
                <a:srgbClr val="002060"/>
              </a:solidFill>
              <a:cs typeface="Arial" charset="0"/>
            </a:endParaRPr>
          </a:p>
        </p:txBody>
      </p:sp>
      <p:sp>
        <p:nvSpPr>
          <p:cNvPr id="14" name="Title 1"/>
          <p:cNvSpPr txBox="1">
            <a:spLocks/>
          </p:cNvSpPr>
          <p:nvPr/>
        </p:nvSpPr>
        <p:spPr bwMode="auto">
          <a:xfrm>
            <a:off x="7353054" y="1801347"/>
            <a:ext cx="1791816" cy="270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i="1" dirty="0" smtClean="0">
                <a:solidFill>
                  <a:srgbClr val="002060"/>
                </a:solidFill>
                <a:cs typeface="Arial" charset="0"/>
              </a:rPr>
              <a:t>2015</a:t>
            </a:r>
            <a:endParaRPr lang="es-ES" sz="1200" i="1" dirty="0">
              <a:solidFill>
                <a:srgbClr val="002060"/>
              </a:solidFill>
              <a:cs typeface="Arial" charset="0"/>
            </a:endParaRPr>
          </a:p>
        </p:txBody>
      </p:sp>
      <p:graphicFrame>
        <p:nvGraphicFramePr>
          <p:cNvPr id="7" name="Chart 6"/>
          <p:cNvGraphicFramePr/>
          <p:nvPr>
            <p:extLst>
              <p:ext uri="{D42A27DB-BD31-4B8C-83A1-F6EECF244321}">
                <p14:modId xmlns:p14="http://schemas.microsoft.com/office/powerpoint/2010/main" val="1223937167"/>
              </p:ext>
            </p:extLst>
          </p:nvPr>
        </p:nvGraphicFramePr>
        <p:xfrm>
          <a:off x="407541" y="2055908"/>
          <a:ext cx="9108987" cy="245321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19"/>
          <p:cNvGraphicFramePr/>
          <p:nvPr>
            <p:extLst>
              <p:ext uri="{D42A27DB-BD31-4B8C-83A1-F6EECF244321}">
                <p14:modId xmlns:p14="http://schemas.microsoft.com/office/powerpoint/2010/main" val="2999140067"/>
              </p:ext>
            </p:extLst>
          </p:nvPr>
        </p:nvGraphicFramePr>
        <p:xfrm>
          <a:off x="3664209" y="2055908"/>
          <a:ext cx="9108987" cy="245321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1" name="Chart 20"/>
          <p:cNvGraphicFramePr/>
          <p:nvPr>
            <p:extLst>
              <p:ext uri="{D42A27DB-BD31-4B8C-83A1-F6EECF244321}">
                <p14:modId xmlns:p14="http://schemas.microsoft.com/office/powerpoint/2010/main" val="3509759422"/>
              </p:ext>
            </p:extLst>
          </p:nvPr>
        </p:nvGraphicFramePr>
        <p:xfrm>
          <a:off x="6969224" y="2055908"/>
          <a:ext cx="9108987" cy="2453212"/>
        </p:xfrm>
        <a:graphic>
          <a:graphicData uri="http://schemas.openxmlformats.org/drawingml/2006/chart">
            <c:chart xmlns:c="http://schemas.openxmlformats.org/drawingml/2006/chart" xmlns:r="http://schemas.openxmlformats.org/officeDocument/2006/relationships" r:id="rId5"/>
          </a:graphicData>
        </a:graphic>
      </p:graphicFrame>
      <p:sp>
        <p:nvSpPr>
          <p:cNvPr id="22" name="Rounded Rectangle 21"/>
          <p:cNvSpPr/>
          <p:nvPr/>
        </p:nvSpPr>
        <p:spPr bwMode="auto">
          <a:xfrm>
            <a:off x="38899" y="2019938"/>
            <a:ext cx="1543496" cy="576064"/>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smtClean="0">
                <a:solidFill>
                  <a:srgbClr val="FFFFFF">
                    <a:lumMod val="65000"/>
                  </a:srgbClr>
                </a:solidFill>
                <a:cs typeface="Arial" pitchFamily="34" charset="0"/>
              </a:rPr>
              <a:t>Por número de eventos</a:t>
            </a:r>
            <a:endParaRPr lang="es-ES" sz="1200" b="1" i="1" kern="0" dirty="0">
              <a:solidFill>
                <a:srgbClr val="FFFFFF">
                  <a:lumMod val="65000"/>
                </a:srgbClr>
              </a:solidFill>
              <a:cs typeface="Arial" pitchFamily="34" charset="0"/>
            </a:endParaRPr>
          </a:p>
        </p:txBody>
      </p:sp>
      <p:graphicFrame>
        <p:nvGraphicFramePr>
          <p:cNvPr id="23" name="Chart 22"/>
          <p:cNvGraphicFramePr/>
          <p:nvPr>
            <p:extLst>
              <p:ext uri="{D42A27DB-BD31-4B8C-83A1-F6EECF244321}">
                <p14:modId xmlns:p14="http://schemas.microsoft.com/office/powerpoint/2010/main" val="3829592225"/>
              </p:ext>
            </p:extLst>
          </p:nvPr>
        </p:nvGraphicFramePr>
        <p:xfrm>
          <a:off x="407541" y="4288156"/>
          <a:ext cx="9108987" cy="245321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4" name="Chart 23"/>
          <p:cNvGraphicFramePr/>
          <p:nvPr>
            <p:extLst>
              <p:ext uri="{D42A27DB-BD31-4B8C-83A1-F6EECF244321}">
                <p14:modId xmlns:p14="http://schemas.microsoft.com/office/powerpoint/2010/main" val="2334667983"/>
              </p:ext>
            </p:extLst>
          </p:nvPr>
        </p:nvGraphicFramePr>
        <p:xfrm>
          <a:off x="3664209" y="4288156"/>
          <a:ext cx="9108987" cy="245321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5" name="Chart 24"/>
          <p:cNvGraphicFramePr/>
          <p:nvPr>
            <p:extLst>
              <p:ext uri="{D42A27DB-BD31-4B8C-83A1-F6EECF244321}">
                <p14:modId xmlns:p14="http://schemas.microsoft.com/office/powerpoint/2010/main" val="252568340"/>
              </p:ext>
            </p:extLst>
          </p:nvPr>
        </p:nvGraphicFramePr>
        <p:xfrm>
          <a:off x="6969224" y="4288156"/>
          <a:ext cx="9108987" cy="2453212"/>
        </p:xfrm>
        <a:graphic>
          <a:graphicData uri="http://schemas.openxmlformats.org/drawingml/2006/chart">
            <c:chart xmlns:c="http://schemas.openxmlformats.org/drawingml/2006/chart" xmlns:r="http://schemas.openxmlformats.org/officeDocument/2006/relationships" r:id="rId8"/>
          </a:graphicData>
        </a:graphic>
      </p:graphicFrame>
      <p:sp>
        <p:nvSpPr>
          <p:cNvPr id="27" name="Rounded Rectangle 26"/>
          <p:cNvSpPr/>
          <p:nvPr/>
        </p:nvSpPr>
        <p:spPr bwMode="auto">
          <a:xfrm>
            <a:off x="38899" y="4252186"/>
            <a:ext cx="1543496" cy="576064"/>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smtClean="0">
                <a:solidFill>
                  <a:srgbClr val="FFFFFF">
                    <a:lumMod val="65000"/>
                  </a:srgbClr>
                </a:solidFill>
                <a:cs typeface="Arial" pitchFamily="34" charset="0"/>
              </a:rPr>
              <a:t>Por número de participantes</a:t>
            </a:r>
            <a:endParaRPr lang="es-ES" sz="1200" b="1" i="1" kern="0" dirty="0">
              <a:solidFill>
                <a:srgbClr val="FFFFFF">
                  <a:lumMod val="65000"/>
                </a:srgbClr>
              </a:solidFill>
              <a:cs typeface="Arial" pitchFamily="34" charset="0"/>
            </a:endParaRPr>
          </a:p>
        </p:txBody>
      </p:sp>
    </p:spTree>
    <p:extLst>
      <p:ext uri="{BB962C8B-B14F-4D97-AF65-F5344CB8AC3E}">
        <p14:creationId xmlns:p14="http://schemas.microsoft.com/office/powerpoint/2010/main" val="32522058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Industria de reuniones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Segmentos RICE prioritarios, situación actual y metas</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grpSp>
        <p:nvGrpSpPr>
          <p:cNvPr id="1452" name="Group 1451"/>
          <p:cNvGrpSpPr/>
          <p:nvPr/>
        </p:nvGrpSpPr>
        <p:grpSpPr>
          <a:xfrm>
            <a:off x="344489" y="1498352"/>
            <a:ext cx="9214702" cy="391517"/>
            <a:chOff x="4693647" y="893981"/>
            <a:chExt cx="4018553" cy="391517"/>
          </a:xfrm>
        </p:grpSpPr>
        <p:cxnSp>
          <p:nvCxnSpPr>
            <p:cNvPr id="145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4" name="TxtBox:83/125"/>
            <p:cNvSpPr/>
            <p:nvPr/>
          </p:nvSpPr>
          <p:spPr bwMode="auto">
            <a:xfrm>
              <a:off x="5029654" y="893981"/>
              <a:ext cx="3346533"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Distribución de eventos nacionales e internacionales en la ciudad de Quito, por tipo y tipología (2014)</a:t>
              </a:r>
              <a:endParaRPr lang="es-ES" sz="1200" b="1" dirty="0">
                <a:solidFill>
                  <a:srgbClr val="002776"/>
                </a:solidFill>
              </a:endParaRPr>
            </a:p>
          </p:txBody>
        </p:sp>
      </p:grpSp>
      <p:sp>
        <p:nvSpPr>
          <p:cNvPr id="2" name="Pentagon 1"/>
          <p:cNvSpPr/>
          <p:nvPr/>
        </p:nvSpPr>
        <p:spPr>
          <a:xfrm>
            <a:off x="383714" y="1824478"/>
            <a:ext cx="359593" cy="2108578"/>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Eventos nacionales</a:t>
            </a:r>
            <a:endParaRPr lang="es-ES" sz="1100" b="1" dirty="0">
              <a:solidFill>
                <a:srgbClr val="002060"/>
              </a:solidFill>
            </a:endParaRPr>
          </a:p>
        </p:txBody>
      </p:sp>
      <p:sp>
        <p:nvSpPr>
          <p:cNvPr id="14" name="Pentagon 13"/>
          <p:cNvSpPr/>
          <p:nvPr/>
        </p:nvSpPr>
        <p:spPr>
          <a:xfrm>
            <a:off x="383714" y="4370937"/>
            <a:ext cx="359593" cy="2108578"/>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Eventos internacionales</a:t>
            </a:r>
            <a:endParaRPr lang="es-ES" sz="1100" b="1" dirty="0">
              <a:solidFill>
                <a:srgbClr val="002060"/>
              </a:solidFill>
            </a:endParaRPr>
          </a:p>
        </p:txBody>
      </p:sp>
      <p:sp>
        <p:nvSpPr>
          <p:cNvPr id="19"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endParaRPr lang="es-ES" b="0" i="1" dirty="0">
              <a:solidFill>
                <a:srgbClr val="002776"/>
              </a:solidFill>
            </a:endParaRPr>
          </a:p>
        </p:txBody>
      </p:sp>
      <p:sp>
        <p:nvSpPr>
          <p:cNvPr id="20" name="Title 1"/>
          <p:cNvSpPr txBox="1">
            <a:spLocks/>
          </p:cNvSpPr>
          <p:nvPr/>
        </p:nvSpPr>
        <p:spPr bwMode="auto">
          <a:xfrm>
            <a:off x="2725440" y="1732522"/>
            <a:ext cx="1791816" cy="270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i="1" dirty="0" smtClean="0">
                <a:solidFill>
                  <a:srgbClr val="002060"/>
                </a:solidFill>
                <a:cs typeface="Arial" charset="0"/>
              </a:rPr>
              <a:t>Por tipo</a:t>
            </a:r>
            <a:endParaRPr lang="es-ES" sz="1200" i="1" dirty="0">
              <a:solidFill>
                <a:srgbClr val="002060"/>
              </a:solidFill>
              <a:cs typeface="Arial" charset="0"/>
            </a:endParaRPr>
          </a:p>
        </p:txBody>
      </p:sp>
      <p:sp>
        <p:nvSpPr>
          <p:cNvPr id="21" name="Title 1"/>
          <p:cNvSpPr txBox="1">
            <a:spLocks/>
          </p:cNvSpPr>
          <p:nvPr/>
        </p:nvSpPr>
        <p:spPr bwMode="auto">
          <a:xfrm>
            <a:off x="6973912" y="1732522"/>
            <a:ext cx="1791816" cy="270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i="1" dirty="0" smtClean="0">
                <a:solidFill>
                  <a:srgbClr val="002060"/>
                </a:solidFill>
                <a:cs typeface="Arial" charset="0"/>
              </a:rPr>
              <a:t>Por temática</a:t>
            </a:r>
            <a:endParaRPr lang="es-ES" sz="1200" i="1" dirty="0">
              <a:solidFill>
                <a:srgbClr val="002060"/>
              </a:solidFill>
              <a:cs typeface="Arial" charset="0"/>
            </a:endParaRPr>
          </a:p>
        </p:txBody>
      </p:sp>
      <p:sp>
        <p:nvSpPr>
          <p:cNvPr id="22" name="Title 1"/>
          <p:cNvSpPr txBox="1">
            <a:spLocks/>
          </p:cNvSpPr>
          <p:nvPr/>
        </p:nvSpPr>
        <p:spPr bwMode="auto">
          <a:xfrm>
            <a:off x="2725440" y="4264106"/>
            <a:ext cx="1791816" cy="270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i="1" dirty="0" smtClean="0">
                <a:solidFill>
                  <a:srgbClr val="002060"/>
                </a:solidFill>
                <a:cs typeface="Arial" charset="0"/>
              </a:rPr>
              <a:t>Por tipo</a:t>
            </a:r>
            <a:endParaRPr lang="es-ES" sz="1200" i="1" dirty="0">
              <a:solidFill>
                <a:srgbClr val="002060"/>
              </a:solidFill>
              <a:cs typeface="Arial" charset="0"/>
            </a:endParaRPr>
          </a:p>
        </p:txBody>
      </p:sp>
      <p:sp>
        <p:nvSpPr>
          <p:cNvPr id="23" name="Title 1"/>
          <p:cNvSpPr txBox="1">
            <a:spLocks/>
          </p:cNvSpPr>
          <p:nvPr/>
        </p:nvSpPr>
        <p:spPr bwMode="auto">
          <a:xfrm>
            <a:off x="6973912" y="4264106"/>
            <a:ext cx="1791816" cy="2705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algn="ctr" fontAlgn="base">
              <a:spcBef>
                <a:spcPct val="0"/>
              </a:spcBef>
              <a:spcAft>
                <a:spcPts val="300"/>
              </a:spcAft>
            </a:pPr>
            <a:r>
              <a:rPr lang="es-ES" sz="1200" i="1" dirty="0" smtClean="0">
                <a:solidFill>
                  <a:srgbClr val="002060"/>
                </a:solidFill>
                <a:cs typeface="Arial" charset="0"/>
              </a:rPr>
              <a:t>Por temática</a:t>
            </a:r>
            <a:endParaRPr lang="es-ES" sz="1200" i="1" dirty="0">
              <a:solidFill>
                <a:srgbClr val="002060"/>
              </a:solidFill>
              <a:cs typeface="Arial" charset="0"/>
            </a:endParaRPr>
          </a:p>
        </p:txBody>
      </p:sp>
      <p:sp>
        <p:nvSpPr>
          <p:cNvPr id="28" name="Rounded Rectangle 27"/>
          <p:cNvSpPr/>
          <p:nvPr/>
        </p:nvSpPr>
        <p:spPr bwMode="auto">
          <a:xfrm>
            <a:off x="732709" y="1844824"/>
            <a:ext cx="1543496" cy="576064"/>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smtClean="0">
                <a:solidFill>
                  <a:srgbClr val="FFFFFF">
                    <a:lumMod val="65000"/>
                  </a:srgbClr>
                </a:solidFill>
                <a:cs typeface="Arial" pitchFamily="34" charset="0"/>
              </a:rPr>
              <a:t>Total eventos nacionales: 53</a:t>
            </a:r>
            <a:endParaRPr lang="es-ES" sz="1200" b="1" i="1" kern="0" dirty="0">
              <a:solidFill>
                <a:srgbClr val="FFFFFF">
                  <a:lumMod val="65000"/>
                </a:srgbClr>
              </a:solidFill>
              <a:cs typeface="Arial" pitchFamily="34" charset="0"/>
            </a:endParaRPr>
          </a:p>
        </p:txBody>
      </p:sp>
      <p:sp>
        <p:nvSpPr>
          <p:cNvPr id="29" name="Rounded Rectangle 28"/>
          <p:cNvSpPr/>
          <p:nvPr/>
        </p:nvSpPr>
        <p:spPr bwMode="auto">
          <a:xfrm>
            <a:off x="732708" y="4365104"/>
            <a:ext cx="1667605" cy="576064"/>
          </a:xfrm>
          <a:prstGeom prst="roundRect">
            <a:avLst/>
          </a:prstGeom>
          <a:no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defTabSz="914400" fontAlgn="base">
              <a:lnSpc>
                <a:spcPct val="106000"/>
              </a:lnSpc>
              <a:spcBef>
                <a:spcPct val="0"/>
              </a:spcBef>
              <a:spcAft>
                <a:spcPct val="0"/>
              </a:spcAft>
              <a:defRPr/>
            </a:pPr>
            <a:r>
              <a:rPr lang="es-ES" sz="1200" b="1" i="1" kern="0" dirty="0" smtClean="0">
                <a:solidFill>
                  <a:srgbClr val="FFFFFF">
                    <a:lumMod val="65000"/>
                  </a:srgbClr>
                </a:solidFill>
                <a:cs typeface="Arial" pitchFamily="34" charset="0"/>
              </a:rPr>
              <a:t>Total eventos internacionales: 76</a:t>
            </a:r>
            <a:endParaRPr lang="es-ES" sz="1200" b="1" i="1" kern="0" dirty="0">
              <a:solidFill>
                <a:srgbClr val="FFFFFF">
                  <a:lumMod val="65000"/>
                </a:srgbClr>
              </a:solidFill>
              <a:cs typeface="Arial" pitchFamily="34"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437</a:t>
            </a:fld>
            <a:endParaRPr lang="es-ES" dirty="0">
              <a:solidFill>
                <a:srgbClr val="002776"/>
              </a:solidFill>
            </a:endParaRPr>
          </a:p>
        </p:txBody>
      </p:sp>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68624" y="1887437"/>
            <a:ext cx="8864641" cy="5031132"/>
          </a:xfrm>
          <a:prstGeom prst="rect">
            <a:avLst/>
          </a:prstGeom>
        </p:spPr>
      </p:pic>
      <p:sp>
        <p:nvSpPr>
          <p:cNvPr id="30" name="Content Placeholder 5"/>
          <p:cNvSpPr txBox="1">
            <a:spLocks/>
          </p:cNvSpPr>
          <p:nvPr/>
        </p:nvSpPr>
        <p:spPr bwMode="auto">
          <a:xfrm>
            <a:off x="362559" y="1022846"/>
            <a:ext cx="9198953" cy="4619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En 2014, el </a:t>
            </a:r>
            <a:r>
              <a:rPr lang="es-ES" sz="1200" b="1" dirty="0" smtClean="0">
                <a:solidFill>
                  <a:srgbClr val="002060"/>
                </a:solidFill>
              </a:rPr>
              <a:t>69% de los eventos fueron internacionales</a:t>
            </a:r>
            <a:r>
              <a:rPr lang="es-ES" sz="1200" dirty="0" smtClean="0">
                <a:solidFill>
                  <a:srgbClr val="002060"/>
                </a:solidFill>
              </a:rPr>
              <a:t>, destacando los </a:t>
            </a:r>
            <a:r>
              <a:rPr lang="es-ES" sz="1200" b="1" dirty="0" smtClean="0">
                <a:solidFill>
                  <a:srgbClr val="002060"/>
                </a:solidFill>
              </a:rPr>
              <a:t>congresos</a:t>
            </a:r>
            <a:r>
              <a:rPr lang="es-ES" sz="1200" dirty="0" smtClean="0">
                <a:solidFill>
                  <a:srgbClr val="002060"/>
                </a:solidFill>
              </a:rPr>
              <a:t> (54% de los eventos) y las temáticas de </a:t>
            </a:r>
            <a:r>
              <a:rPr lang="es-ES" sz="1200" b="1" dirty="0" smtClean="0">
                <a:solidFill>
                  <a:srgbClr val="002060"/>
                </a:solidFill>
              </a:rPr>
              <a:t>medicina y economía </a:t>
            </a:r>
            <a:r>
              <a:rPr lang="es-ES" sz="1200" dirty="0" smtClean="0">
                <a:solidFill>
                  <a:srgbClr val="002060"/>
                </a:solidFill>
              </a:rPr>
              <a:t>(33% y 22%, respectivamente). En el </a:t>
            </a:r>
            <a:r>
              <a:rPr lang="es-ES" sz="1200" b="1" dirty="0" smtClean="0">
                <a:solidFill>
                  <a:srgbClr val="002060"/>
                </a:solidFill>
              </a:rPr>
              <a:t>ámbito nacional</a:t>
            </a:r>
            <a:r>
              <a:rPr lang="es-ES" sz="1200" dirty="0" smtClean="0">
                <a:solidFill>
                  <a:srgbClr val="002060"/>
                </a:solidFill>
              </a:rPr>
              <a:t>, el </a:t>
            </a:r>
            <a:r>
              <a:rPr lang="es-ES" sz="1200" b="1" dirty="0" smtClean="0">
                <a:solidFill>
                  <a:srgbClr val="002060"/>
                </a:solidFill>
              </a:rPr>
              <a:t>60% de eventos fueron capacitaciones</a:t>
            </a:r>
            <a:r>
              <a:rPr lang="es-ES" sz="1200" dirty="0" smtClean="0">
                <a:solidFill>
                  <a:srgbClr val="002060"/>
                </a:solidFill>
              </a:rPr>
              <a:t>, siendo economía la temática predominante (36%)</a:t>
            </a:r>
            <a:endParaRPr lang="es-ES" sz="1200" b="1" dirty="0">
              <a:solidFill>
                <a:srgbClr val="002060"/>
              </a:solidFill>
            </a:endParaRPr>
          </a:p>
        </p:txBody>
      </p:sp>
    </p:spTree>
    <p:extLst>
      <p:ext uri="{BB962C8B-B14F-4D97-AF65-F5344CB8AC3E}">
        <p14:creationId xmlns:p14="http://schemas.microsoft.com/office/powerpoint/2010/main" val="281797551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Industria de reuniones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Criterios de priorización y selección de eventos (i/ii)</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grpSp>
        <p:nvGrpSpPr>
          <p:cNvPr id="1449" name="Group 1448"/>
          <p:cNvGrpSpPr/>
          <p:nvPr/>
        </p:nvGrpSpPr>
        <p:grpSpPr>
          <a:xfrm>
            <a:off x="346811" y="1213520"/>
            <a:ext cx="4461727" cy="195759"/>
            <a:chOff x="4693647" y="991861"/>
            <a:chExt cx="4018553" cy="195759"/>
          </a:xfrm>
        </p:grpSpPr>
        <p:cxnSp>
          <p:nvCxnSpPr>
            <p:cNvPr id="145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1" name="TxtBox:83/125"/>
            <p:cNvSpPr/>
            <p:nvPr/>
          </p:nvSpPr>
          <p:spPr bwMode="auto">
            <a:xfrm>
              <a:off x="5449076" y="991861"/>
              <a:ext cx="2507697"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Criterios de priorización de eventos</a:t>
              </a:r>
              <a:endParaRPr lang="es-ES" sz="1200" b="1" dirty="0">
                <a:solidFill>
                  <a:srgbClr val="002776"/>
                </a:solidFill>
              </a:endParaRPr>
            </a:p>
          </p:txBody>
        </p:sp>
      </p:grpSp>
      <p:grpSp>
        <p:nvGrpSpPr>
          <p:cNvPr id="1452" name="Group 1451"/>
          <p:cNvGrpSpPr/>
          <p:nvPr/>
        </p:nvGrpSpPr>
        <p:grpSpPr>
          <a:xfrm>
            <a:off x="5097463" y="1115640"/>
            <a:ext cx="4461727" cy="391517"/>
            <a:chOff x="4693647" y="893981"/>
            <a:chExt cx="4018553" cy="391517"/>
          </a:xfrm>
        </p:grpSpPr>
        <p:cxnSp>
          <p:nvCxnSpPr>
            <p:cNvPr id="145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4" name="TxtBox:83/125"/>
            <p:cNvSpPr/>
            <p:nvPr/>
          </p:nvSpPr>
          <p:spPr bwMode="auto">
            <a:xfrm>
              <a:off x="5304046" y="893981"/>
              <a:ext cx="2797757"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Composición de la cartera de congresos target de Quito Turismo</a:t>
              </a:r>
              <a:endParaRPr lang="es-ES" sz="1200" b="1" dirty="0">
                <a:solidFill>
                  <a:srgbClr val="002776"/>
                </a:solidFill>
              </a:endParaRPr>
            </a:p>
          </p:txBody>
        </p:sp>
      </p:grpSp>
      <p:sp>
        <p:nvSpPr>
          <p:cNvPr id="12" name="Pentagon 11"/>
          <p:cNvSpPr/>
          <p:nvPr/>
        </p:nvSpPr>
        <p:spPr>
          <a:xfrm>
            <a:off x="5097463" y="1855613"/>
            <a:ext cx="359593" cy="2304000"/>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Por segmento</a:t>
            </a:r>
            <a:endParaRPr lang="es-ES" sz="1100" b="1" dirty="0">
              <a:solidFill>
                <a:srgbClr val="002060"/>
              </a:solidFill>
            </a:endParaRPr>
          </a:p>
        </p:txBody>
      </p:sp>
      <p:sp>
        <p:nvSpPr>
          <p:cNvPr id="13" name="Pentagon 12"/>
          <p:cNvSpPr/>
          <p:nvPr/>
        </p:nvSpPr>
        <p:spPr>
          <a:xfrm>
            <a:off x="5097463" y="4293360"/>
            <a:ext cx="359593" cy="2304000"/>
          </a:xfrm>
          <a:prstGeom prst="homePlat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1100" b="1" dirty="0" smtClean="0">
                <a:solidFill>
                  <a:srgbClr val="002060"/>
                </a:solidFill>
              </a:rPr>
              <a:t>Por temática</a:t>
            </a:r>
            <a:endParaRPr lang="es-ES" sz="1100" b="1" dirty="0">
              <a:solidFill>
                <a:srgbClr val="002060"/>
              </a:solidFill>
            </a:endParaRPr>
          </a:p>
        </p:txBody>
      </p:sp>
      <p:sp>
        <p:nvSpPr>
          <p:cNvPr id="16" name="Title 1"/>
          <p:cNvSpPr txBox="1">
            <a:spLocks/>
          </p:cNvSpPr>
          <p:nvPr/>
        </p:nvSpPr>
        <p:spPr bwMode="auto">
          <a:xfrm>
            <a:off x="344488" y="1484784"/>
            <a:ext cx="4464050" cy="201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28600" indent="-228600" fontAlgn="base">
              <a:spcBef>
                <a:spcPct val="0"/>
              </a:spcBef>
              <a:spcAft>
                <a:spcPts val="1000"/>
              </a:spcAft>
              <a:buFont typeface="+mj-lt"/>
              <a:buAutoNum type="arabicPeriod"/>
            </a:pPr>
            <a:r>
              <a:rPr lang="es-ES" sz="1200" dirty="0" smtClean="0">
                <a:solidFill>
                  <a:srgbClr val="002060"/>
                </a:solidFill>
                <a:cs typeface="Arial" charset="0"/>
              </a:rPr>
              <a:t>El evento deberá pertenecer a una </a:t>
            </a:r>
            <a:r>
              <a:rPr lang="es-ES" sz="1200" b="1" dirty="0" smtClean="0">
                <a:solidFill>
                  <a:srgbClr val="002060"/>
                </a:solidFill>
                <a:cs typeface="Arial" charset="0"/>
              </a:rPr>
              <a:t>asociación y  organismo internacional</a:t>
            </a:r>
          </a:p>
          <a:p>
            <a:pPr marL="228600" indent="-228600" fontAlgn="base">
              <a:spcBef>
                <a:spcPct val="0"/>
              </a:spcBef>
              <a:spcAft>
                <a:spcPts val="1000"/>
              </a:spcAft>
              <a:buFont typeface="+mj-lt"/>
              <a:buAutoNum type="arabicPeriod"/>
            </a:pPr>
            <a:r>
              <a:rPr lang="es-ES" sz="1200" dirty="0" smtClean="0">
                <a:solidFill>
                  <a:srgbClr val="002060"/>
                </a:solidFill>
                <a:cs typeface="Arial" charset="0"/>
              </a:rPr>
              <a:t>Deberá tener una </a:t>
            </a:r>
            <a:r>
              <a:rPr lang="es-ES" sz="1200" b="1" dirty="0" smtClean="0">
                <a:solidFill>
                  <a:srgbClr val="002060"/>
                </a:solidFill>
                <a:cs typeface="Arial" charset="0"/>
              </a:rPr>
              <a:t>representación en Ecuador</a:t>
            </a:r>
          </a:p>
          <a:p>
            <a:pPr marL="228600" indent="-228600" fontAlgn="base">
              <a:spcBef>
                <a:spcPct val="0"/>
              </a:spcBef>
              <a:spcAft>
                <a:spcPts val="1000"/>
              </a:spcAft>
              <a:buFont typeface="+mj-lt"/>
              <a:buAutoNum type="arabicPeriod"/>
            </a:pPr>
            <a:r>
              <a:rPr lang="es-ES" sz="1200" dirty="0" smtClean="0">
                <a:solidFill>
                  <a:srgbClr val="002060"/>
                </a:solidFill>
                <a:cs typeface="Arial" charset="0"/>
              </a:rPr>
              <a:t>El </a:t>
            </a:r>
            <a:r>
              <a:rPr lang="es-ES" sz="1200" b="1" dirty="0" smtClean="0">
                <a:solidFill>
                  <a:srgbClr val="002060"/>
                </a:solidFill>
                <a:cs typeface="Arial" charset="0"/>
              </a:rPr>
              <a:t>representante del Ecuador </a:t>
            </a:r>
            <a:r>
              <a:rPr lang="es-ES" sz="1200" dirty="0" smtClean="0">
                <a:solidFill>
                  <a:srgbClr val="002060"/>
                </a:solidFill>
                <a:cs typeface="Arial" charset="0"/>
              </a:rPr>
              <a:t>de preferencia deberá ser </a:t>
            </a:r>
            <a:r>
              <a:rPr lang="es-ES" sz="1200" b="1" dirty="0" smtClean="0">
                <a:solidFill>
                  <a:srgbClr val="002060"/>
                </a:solidFill>
                <a:cs typeface="Arial" charset="0"/>
              </a:rPr>
              <a:t>parte del Directorio de la Asociación</a:t>
            </a:r>
          </a:p>
          <a:p>
            <a:pPr marL="228600" indent="-228600" fontAlgn="base">
              <a:spcBef>
                <a:spcPct val="0"/>
              </a:spcBef>
              <a:spcAft>
                <a:spcPts val="1000"/>
              </a:spcAft>
              <a:buFont typeface="+mj-lt"/>
              <a:buAutoNum type="arabicPeriod"/>
            </a:pPr>
            <a:r>
              <a:rPr lang="es-ES" sz="1200" dirty="0" smtClean="0">
                <a:solidFill>
                  <a:srgbClr val="002060"/>
                </a:solidFill>
                <a:cs typeface="Arial" charset="0"/>
              </a:rPr>
              <a:t>Evento se considera </a:t>
            </a:r>
            <a:r>
              <a:rPr lang="es-ES" sz="1200" b="1" dirty="0" smtClean="0">
                <a:solidFill>
                  <a:srgbClr val="002060"/>
                </a:solidFill>
                <a:cs typeface="Arial" charset="0"/>
              </a:rPr>
              <a:t>internacional cuando tienen el 50%de participantes internacionales </a:t>
            </a:r>
          </a:p>
          <a:p>
            <a:pPr marL="228600" indent="-228600" fontAlgn="base">
              <a:spcBef>
                <a:spcPct val="0"/>
              </a:spcBef>
              <a:spcAft>
                <a:spcPts val="1000"/>
              </a:spcAft>
              <a:buFont typeface="+mj-lt"/>
              <a:buAutoNum type="arabicPeriod"/>
            </a:pPr>
            <a:r>
              <a:rPr lang="es-ES" sz="1200" dirty="0" smtClean="0">
                <a:solidFill>
                  <a:srgbClr val="002060"/>
                </a:solidFill>
                <a:cs typeface="Arial" charset="0"/>
              </a:rPr>
              <a:t>Capacidad de evento </a:t>
            </a:r>
            <a:r>
              <a:rPr lang="es-ES" sz="1200" b="1" dirty="0" smtClean="0">
                <a:solidFill>
                  <a:srgbClr val="002060"/>
                </a:solidFill>
                <a:cs typeface="Arial" charset="0"/>
              </a:rPr>
              <a:t>hasta 4.000 personas </a:t>
            </a:r>
          </a:p>
          <a:p>
            <a:pPr marL="228600" indent="-228600" fontAlgn="base">
              <a:spcBef>
                <a:spcPct val="0"/>
              </a:spcBef>
              <a:spcAft>
                <a:spcPts val="1000"/>
              </a:spcAft>
              <a:buFont typeface="+mj-lt"/>
              <a:buAutoNum type="arabicPeriod"/>
            </a:pPr>
            <a:r>
              <a:rPr lang="es-ES" sz="1200" dirty="0" smtClean="0">
                <a:solidFill>
                  <a:srgbClr val="002060"/>
                </a:solidFill>
                <a:cs typeface="Arial" charset="0"/>
              </a:rPr>
              <a:t>Área de rotación: </a:t>
            </a:r>
            <a:r>
              <a:rPr lang="es-ES" sz="1200" b="1" dirty="0" smtClean="0">
                <a:solidFill>
                  <a:srgbClr val="002060"/>
                </a:solidFill>
                <a:cs typeface="Arial" charset="0"/>
              </a:rPr>
              <a:t>Latinoamérica y Caribe, Iberoamérica, Interamericana y Mercosur</a:t>
            </a:r>
          </a:p>
          <a:p>
            <a:pPr fontAlgn="base">
              <a:spcBef>
                <a:spcPct val="0"/>
              </a:spcBef>
              <a:spcAft>
                <a:spcPts val="1000"/>
              </a:spcAft>
            </a:pPr>
            <a:endParaRPr lang="es-ES" sz="1200" dirty="0" smtClean="0">
              <a:solidFill>
                <a:srgbClr val="002060"/>
              </a:solidFill>
              <a:cs typeface="Arial" charset="0"/>
            </a:endParaRPr>
          </a:p>
          <a:p>
            <a:pPr fontAlgn="base">
              <a:spcBef>
                <a:spcPct val="0"/>
              </a:spcBef>
              <a:spcAft>
                <a:spcPts val="1000"/>
              </a:spcAft>
            </a:pPr>
            <a:endParaRPr lang="es-ES" sz="1200" dirty="0" smtClean="0">
              <a:solidFill>
                <a:srgbClr val="002060"/>
              </a:solidFill>
              <a:cs typeface="Arial" charset="0"/>
            </a:endParaRPr>
          </a:p>
          <a:p>
            <a:pPr fontAlgn="base">
              <a:spcBef>
                <a:spcPct val="0"/>
              </a:spcBef>
              <a:spcAft>
                <a:spcPts val="1000"/>
              </a:spcAft>
            </a:pPr>
            <a:endParaRPr lang="es-ES" sz="1200" dirty="0" smtClean="0">
              <a:solidFill>
                <a:srgbClr val="002060"/>
              </a:solidFill>
              <a:cs typeface="Arial" charset="0"/>
            </a:endParaRPr>
          </a:p>
          <a:p>
            <a:pPr fontAlgn="base">
              <a:spcBef>
                <a:spcPct val="0"/>
              </a:spcBef>
              <a:spcAft>
                <a:spcPts val="1000"/>
              </a:spcAft>
            </a:pPr>
            <a:endParaRPr lang="es-ES" sz="1200" dirty="0" smtClean="0">
              <a:solidFill>
                <a:srgbClr val="002060"/>
              </a:solidFill>
              <a:cs typeface="Arial" charset="0"/>
            </a:endParaRPr>
          </a:p>
          <a:p>
            <a:pPr fontAlgn="base">
              <a:spcBef>
                <a:spcPct val="0"/>
              </a:spcBef>
              <a:spcAft>
                <a:spcPts val="1000"/>
              </a:spcAft>
            </a:pPr>
            <a:endParaRPr lang="es-ES" sz="1200" dirty="0">
              <a:solidFill>
                <a:srgbClr val="00B0F0"/>
              </a:solidFill>
              <a:cs typeface="Arial" charset="0"/>
            </a:endParaRPr>
          </a:p>
        </p:txBody>
      </p:sp>
      <p:sp>
        <p:nvSpPr>
          <p:cNvPr id="17" name="Title 1"/>
          <p:cNvSpPr txBox="1">
            <a:spLocks/>
          </p:cNvSpPr>
          <p:nvPr/>
        </p:nvSpPr>
        <p:spPr bwMode="auto">
          <a:xfrm>
            <a:off x="415581" y="5112116"/>
            <a:ext cx="2124000" cy="1197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600"/>
              </a:spcAft>
            </a:pPr>
            <a:r>
              <a:rPr lang="es-ES" sz="1200" b="1" u="sng" dirty="0" smtClean="0">
                <a:solidFill>
                  <a:srgbClr val="002060"/>
                </a:solidFill>
                <a:cs typeface="Arial" charset="0"/>
              </a:rPr>
              <a:t>Congresos destacados:</a:t>
            </a:r>
          </a:p>
          <a:p>
            <a:pPr marL="228600" indent="-228600" fontAlgn="base">
              <a:spcBef>
                <a:spcPct val="0"/>
              </a:spcBef>
              <a:spcAft>
                <a:spcPts val="600"/>
              </a:spcAft>
              <a:buFont typeface="Arial" panose="020B0604020202020204" pitchFamily="34" charset="0"/>
              <a:buChar char="•"/>
            </a:pPr>
            <a:r>
              <a:rPr lang="es-ES" sz="1200" dirty="0" err="1" smtClean="0">
                <a:solidFill>
                  <a:srgbClr val="002060"/>
                </a:solidFill>
                <a:cs typeface="Arial" charset="0"/>
              </a:rPr>
              <a:t>Panlar</a:t>
            </a:r>
            <a:r>
              <a:rPr lang="es-ES" sz="1200" dirty="0" smtClean="0">
                <a:solidFill>
                  <a:srgbClr val="002060"/>
                </a:solidFill>
                <a:cs typeface="Arial" charset="0"/>
              </a:rPr>
              <a:t>  ( </a:t>
            </a:r>
            <a:r>
              <a:rPr lang="es-ES" sz="1200" dirty="0" err="1" smtClean="0">
                <a:solidFill>
                  <a:srgbClr val="002060"/>
                </a:solidFill>
                <a:cs typeface="Arial" charset="0"/>
              </a:rPr>
              <a:t>Panamerican</a:t>
            </a:r>
            <a:r>
              <a:rPr lang="es-ES" sz="1200" dirty="0" smtClean="0">
                <a:solidFill>
                  <a:srgbClr val="002060"/>
                </a:solidFill>
                <a:cs typeface="Arial" charset="0"/>
              </a:rPr>
              <a:t> </a:t>
            </a:r>
            <a:r>
              <a:rPr lang="es-ES" sz="1200" dirty="0" err="1" smtClean="0">
                <a:solidFill>
                  <a:srgbClr val="002060"/>
                </a:solidFill>
                <a:cs typeface="Arial" charset="0"/>
              </a:rPr>
              <a:t>Congress</a:t>
            </a:r>
            <a:r>
              <a:rPr lang="es-ES" sz="1200" dirty="0" smtClean="0">
                <a:solidFill>
                  <a:srgbClr val="002060"/>
                </a:solidFill>
                <a:cs typeface="Arial" charset="0"/>
              </a:rPr>
              <a:t> of </a:t>
            </a:r>
            <a:r>
              <a:rPr lang="es-ES" sz="1200" dirty="0" err="1" smtClean="0">
                <a:solidFill>
                  <a:srgbClr val="002060"/>
                </a:solidFill>
                <a:cs typeface="Arial" charset="0"/>
              </a:rPr>
              <a:t>Rheumathology</a:t>
            </a:r>
            <a:r>
              <a:rPr lang="es-ES" sz="1200" dirty="0" smtClean="0">
                <a:solidFill>
                  <a:srgbClr val="002060"/>
                </a:solidFill>
                <a:cs typeface="Arial" charset="0"/>
              </a:rPr>
              <a:t> </a:t>
            </a:r>
          </a:p>
          <a:p>
            <a:pPr marL="228600" indent="-22860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Consejo Latinoamericano de Estrabismo </a:t>
            </a:r>
          </a:p>
        </p:txBody>
      </p:sp>
      <p:grpSp>
        <p:nvGrpSpPr>
          <p:cNvPr id="15" name="Group 14"/>
          <p:cNvGrpSpPr/>
          <p:nvPr/>
        </p:nvGrpSpPr>
        <p:grpSpPr>
          <a:xfrm>
            <a:off x="346811" y="4260247"/>
            <a:ext cx="4461727" cy="391517"/>
            <a:chOff x="4693647" y="893982"/>
            <a:chExt cx="4018553" cy="391517"/>
          </a:xfrm>
        </p:grpSpPr>
        <p:cxnSp>
          <p:nvCxnSpPr>
            <p:cNvPr id="18"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9" name="TxtBox:83/125"/>
            <p:cNvSpPr/>
            <p:nvPr/>
          </p:nvSpPr>
          <p:spPr bwMode="auto">
            <a:xfrm>
              <a:off x="5317896" y="893982"/>
              <a:ext cx="2770058"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Selección de eventos target destacados de la cartera de Quito Turismo</a:t>
              </a:r>
              <a:endParaRPr lang="es-ES" sz="1200" b="1" dirty="0">
                <a:solidFill>
                  <a:srgbClr val="002776"/>
                </a:solidFill>
              </a:endParaRPr>
            </a:p>
          </p:txBody>
        </p:sp>
      </p:grpSp>
      <p:sp>
        <p:nvSpPr>
          <p:cNvPr id="22" name="Rounded Rectangle 21"/>
          <p:cNvSpPr/>
          <p:nvPr/>
        </p:nvSpPr>
        <p:spPr bwMode="auto">
          <a:xfrm>
            <a:off x="5097463" y="1555385"/>
            <a:ext cx="4461727"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100" kern="0" dirty="0" smtClean="0">
                <a:solidFill>
                  <a:srgbClr val="FFFFFF"/>
                </a:solidFill>
                <a:cs typeface="Arial" pitchFamily="34" charset="0"/>
              </a:rPr>
              <a:t>Total congresos en cartera</a:t>
            </a:r>
            <a:r>
              <a:rPr lang="es-ES" sz="1100" b="1" kern="0" dirty="0" smtClean="0">
                <a:solidFill>
                  <a:srgbClr val="FFFFFF"/>
                </a:solidFill>
                <a:cs typeface="Arial" pitchFamily="34" charset="0"/>
              </a:rPr>
              <a:t>: 264 congresos</a:t>
            </a:r>
          </a:p>
        </p:txBody>
      </p:sp>
      <p:sp>
        <p:nvSpPr>
          <p:cNvPr id="23" name="Rounded Rectangle 22"/>
          <p:cNvSpPr/>
          <p:nvPr/>
        </p:nvSpPr>
        <p:spPr bwMode="auto">
          <a:xfrm>
            <a:off x="346811" y="4749644"/>
            <a:ext cx="4461727" cy="252000"/>
          </a:xfrm>
          <a:prstGeom prst="roundRect">
            <a:avLst/>
          </a:prstGeom>
          <a:solidFill>
            <a:srgbClr val="002060"/>
          </a:solidFill>
          <a:ln w="9525" cap="flat" cmpd="sng" algn="ctr">
            <a:noFill/>
            <a:prstDash val="solid"/>
            <a:round/>
            <a:headEnd type="none" w="med" len="med"/>
            <a:tailEnd type="none" w="med" len="med"/>
          </a:ln>
          <a:effectLst/>
        </p:spPr>
        <p:txBody>
          <a:bodyPr vert="horz" wrap="square" lIns="72000" tIns="36000" rIns="36000" bIns="36000" numCol="1" rtlCol="0" anchor="t" anchorCtr="0" compatLnSpc="1">
            <a:prstTxWarp prst="textNoShape">
              <a:avLst/>
            </a:prstTxWarp>
          </a:bodyPr>
          <a:lstStyle/>
          <a:p>
            <a:pPr algn="ctr" defTabSz="914400" fontAlgn="base">
              <a:lnSpc>
                <a:spcPct val="106000"/>
              </a:lnSpc>
              <a:spcBef>
                <a:spcPct val="0"/>
              </a:spcBef>
              <a:spcAft>
                <a:spcPct val="0"/>
              </a:spcAft>
              <a:defRPr/>
            </a:pPr>
            <a:r>
              <a:rPr lang="es-ES" sz="1100" kern="0" dirty="0" smtClean="0">
                <a:solidFill>
                  <a:srgbClr val="FFFFFF"/>
                </a:solidFill>
                <a:cs typeface="Arial" pitchFamily="34" charset="0"/>
              </a:rPr>
              <a:t>Total eventos en cartera</a:t>
            </a:r>
            <a:r>
              <a:rPr lang="es-ES" sz="1100" b="1" kern="0" dirty="0" smtClean="0">
                <a:solidFill>
                  <a:srgbClr val="FFFFFF"/>
                </a:solidFill>
                <a:cs typeface="Arial" pitchFamily="34" charset="0"/>
              </a:rPr>
              <a:t>: 264 congresos + 4 ferias</a:t>
            </a:r>
          </a:p>
        </p:txBody>
      </p:sp>
      <p:sp>
        <p:nvSpPr>
          <p:cNvPr id="24" name="Title 1"/>
          <p:cNvSpPr txBox="1">
            <a:spLocks/>
          </p:cNvSpPr>
          <p:nvPr/>
        </p:nvSpPr>
        <p:spPr bwMode="auto">
          <a:xfrm>
            <a:off x="2684538" y="5112116"/>
            <a:ext cx="2124000" cy="1197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ts val="600"/>
              </a:spcAft>
            </a:pPr>
            <a:r>
              <a:rPr lang="es-ES" sz="1200" b="1" u="sng" dirty="0" smtClean="0">
                <a:solidFill>
                  <a:srgbClr val="002060"/>
                </a:solidFill>
                <a:cs typeface="Arial" charset="0"/>
              </a:rPr>
              <a:t>Ferias destacadas:</a:t>
            </a:r>
          </a:p>
          <a:p>
            <a:pPr marL="228600" indent="-22860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IPA: Congreso Internacional de Primates</a:t>
            </a:r>
          </a:p>
          <a:p>
            <a:pPr marL="228600" indent="-228600" fontAlgn="base">
              <a:spcBef>
                <a:spcPct val="0"/>
              </a:spcBef>
              <a:spcAft>
                <a:spcPts val="600"/>
              </a:spcAft>
              <a:buFont typeface="Arial" panose="020B0604020202020204" pitchFamily="34" charset="0"/>
              <a:buChar char="•"/>
            </a:pPr>
            <a:r>
              <a:rPr lang="es-ES" sz="1200" dirty="0" err="1" smtClean="0">
                <a:solidFill>
                  <a:srgbClr val="002060"/>
                </a:solidFill>
                <a:cs typeface="Arial" charset="0"/>
              </a:rPr>
              <a:t>Routes</a:t>
            </a:r>
            <a:r>
              <a:rPr lang="es-ES" sz="1200" dirty="0" smtClean="0">
                <a:solidFill>
                  <a:srgbClr val="002060"/>
                </a:solidFill>
                <a:cs typeface="Arial" charset="0"/>
              </a:rPr>
              <a:t> </a:t>
            </a:r>
            <a:r>
              <a:rPr lang="es-ES" sz="1200" dirty="0" err="1" smtClean="0">
                <a:solidFill>
                  <a:srgbClr val="002060"/>
                </a:solidFill>
                <a:cs typeface="Arial" charset="0"/>
              </a:rPr>
              <a:t>Americas</a:t>
            </a:r>
            <a:endParaRPr lang="es-ES" sz="1200" dirty="0" smtClean="0">
              <a:solidFill>
                <a:srgbClr val="002060"/>
              </a:solidFill>
              <a:cs typeface="Arial" charset="0"/>
            </a:endParaRPr>
          </a:p>
          <a:p>
            <a:pPr marL="228600" indent="-228600" fontAlgn="base">
              <a:spcBef>
                <a:spcPct val="0"/>
              </a:spcBef>
              <a:spcAft>
                <a:spcPts val="600"/>
              </a:spcAft>
              <a:buFont typeface="Arial" panose="020B0604020202020204" pitchFamily="34" charset="0"/>
              <a:buChar char="•"/>
            </a:pPr>
            <a:r>
              <a:rPr lang="es-ES" sz="1200" dirty="0" smtClean="0">
                <a:solidFill>
                  <a:srgbClr val="002060"/>
                </a:solidFill>
                <a:cs typeface="Arial" charset="0"/>
              </a:rPr>
              <a:t>Congreso Mundial de la Naturaleza UICN</a:t>
            </a:r>
          </a:p>
        </p:txBody>
      </p:sp>
      <p:sp>
        <p:nvSpPr>
          <p:cNvPr id="26"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438</a:t>
            </a:fld>
            <a:endParaRPr lang="es-ES" dirty="0">
              <a:solidFill>
                <a:srgbClr val="002776"/>
              </a:solidFill>
            </a:endParaRPr>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514756" y="1913440"/>
            <a:ext cx="4096885" cy="4735899"/>
          </a:xfrm>
          <a:prstGeom prst="rect">
            <a:avLst/>
          </a:prstGeom>
        </p:spPr>
      </p:pic>
    </p:spTree>
    <p:extLst>
      <p:ext uri="{BB962C8B-B14F-4D97-AF65-F5344CB8AC3E}">
        <p14:creationId xmlns:p14="http://schemas.microsoft.com/office/powerpoint/2010/main" val="40350295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Industria de reuniones</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Criterios de priorización y selección de </a:t>
            </a:r>
            <a:r>
              <a:rPr lang="es-ES" sz="2000" b="1" dirty="0" smtClean="0">
                <a:solidFill>
                  <a:srgbClr val="00B0F0"/>
                </a:solidFill>
                <a:cs typeface="Arial" charset="0"/>
              </a:rPr>
              <a:t>eventos (ii/ii)</a:t>
            </a:r>
            <a:endParaRPr lang="es-ES" sz="1400"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grpSp>
        <p:nvGrpSpPr>
          <p:cNvPr id="1449" name="Group 1448"/>
          <p:cNvGrpSpPr/>
          <p:nvPr/>
        </p:nvGrpSpPr>
        <p:grpSpPr>
          <a:xfrm>
            <a:off x="346811" y="1222625"/>
            <a:ext cx="4461727" cy="391517"/>
            <a:chOff x="4693647" y="893982"/>
            <a:chExt cx="4018553" cy="391517"/>
          </a:xfrm>
        </p:grpSpPr>
        <p:cxnSp>
          <p:nvCxnSpPr>
            <p:cNvPr id="145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1" name="TxtBox:83/125"/>
            <p:cNvSpPr/>
            <p:nvPr/>
          </p:nvSpPr>
          <p:spPr bwMode="auto">
            <a:xfrm>
              <a:off x="5567831" y="893982"/>
              <a:ext cx="2270185" cy="39151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Eventos internacionales ganados para Quito a 2022</a:t>
              </a:r>
              <a:endParaRPr lang="es-ES" sz="1200" b="1" dirty="0">
                <a:solidFill>
                  <a:srgbClr val="002776"/>
                </a:solidFill>
              </a:endParaRPr>
            </a:p>
          </p:txBody>
        </p:sp>
      </p:grpSp>
      <p:grpSp>
        <p:nvGrpSpPr>
          <p:cNvPr id="1452" name="Group 1451"/>
          <p:cNvGrpSpPr/>
          <p:nvPr/>
        </p:nvGrpSpPr>
        <p:grpSpPr>
          <a:xfrm>
            <a:off x="5097463" y="1124744"/>
            <a:ext cx="4461727" cy="587277"/>
            <a:chOff x="4693647" y="796101"/>
            <a:chExt cx="4018553" cy="587277"/>
          </a:xfrm>
        </p:grpSpPr>
        <p:cxnSp>
          <p:nvCxnSpPr>
            <p:cNvPr id="145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4" name="TxtBox:83/125"/>
            <p:cNvSpPr/>
            <p:nvPr/>
          </p:nvSpPr>
          <p:spPr bwMode="auto">
            <a:xfrm>
              <a:off x="5403759" y="796101"/>
              <a:ext cx="2558102" cy="58727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Cartera de eventos internacionales target por estado (gestión 2016)  </a:t>
              </a:r>
              <a:endParaRPr lang="es-ES" sz="1200" b="1" dirty="0">
                <a:solidFill>
                  <a:srgbClr val="002776"/>
                </a:solidFill>
              </a:endParaRPr>
            </a:p>
          </p:txBody>
        </p:sp>
      </p:grpSp>
      <p:sp>
        <p:nvSpPr>
          <p:cNvPr id="26"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endParaRPr lang="es-ES" b="0" i="1"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439</a:t>
            </a:fld>
            <a:endParaRPr lang="es-ES" dirty="0">
              <a:solidFill>
                <a:srgbClr val="002776"/>
              </a:solidFill>
            </a:endParaRPr>
          </a:p>
        </p:txBody>
      </p:sp>
      <p:graphicFrame>
        <p:nvGraphicFramePr>
          <p:cNvPr id="4" name="Table 3"/>
          <p:cNvGraphicFramePr>
            <a:graphicFrameLocks noGrp="1"/>
          </p:cNvGraphicFramePr>
          <p:nvPr>
            <p:extLst>
              <p:ext uri="{D42A27DB-BD31-4B8C-83A1-F6EECF244321}">
                <p14:modId xmlns:p14="http://schemas.microsoft.com/office/powerpoint/2010/main" val="3158496405"/>
              </p:ext>
            </p:extLst>
          </p:nvPr>
        </p:nvGraphicFramePr>
        <p:xfrm>
          <a:off x="344488" y="1822839"/>
          <a:ext cx="4464050" cy="4117976"/>
        </p:xfrm>
        <a:graphic>
          <a:graphicData uri="http://schemas.openxmlformats.org/drawingml/2006/table">
            <a:tbl>
              <a:tblPr/>
              <a:tblGrid>
                <a:gridCol w="1577467"/>
                <a:gridCol w="1581093"/>
                <a:gridCol w="1305490"/>
              </a:tblGrid>
              <a:tr h="514747">
                <a:tc>
                  <a:txBody>
                    <a:bodyPr/>
                    <a:lstStyle/>
                    <a:p>
                      <a:pPr algn="ctr" fontAlgn="ctr"/>
                      <a:r>
                        <a:rPr lang="es-ES" sz="1200" b="1" i="0" u="none" strike="noStrike" dirty="0">
                          <a:solidFill>
                            <a:schemeClr val="bg1"/>
                          </a:solidFill>
                          <a:effectLst/>
                          <a:latin typeface="Arial" panose="020B0604020202020204" pitchFamily="34" charset="0"/>
                        </a:rPr>
                        <a:t>Año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ctr"/>
                      <a:r>
                        <a:rPr lang="es-ES" sz="1200" b="1" i="0" u="none" strike="noStrike" dirty="0" smtClean="0">
                          <a:solidFill>
                            <a:schemeClr val="bg1"/>
                          </a:solidFill>
                          <a:effectLst/>
                          <a:latin typeface="Arial" panose="020B0604020202020204" pitchFamily="34" charset="0"/>
                        </a:rPr>
                        <a:t>Núm.</a:t>
                      </a:r>
                      <a:r>
                        <a:rPr lang="es-ES" sz="1200" b="1" i="0" u="none" strike="noStrike" baseline="0" dirty="0" smtClean="0">
                          <a:solidFill>
                            <a:schemeClr val="bg1"/>
                          </a:solidFill>
                          <a:effectLst/>
                          <a:latin typeface="Arial" panose="020B0604020202020204" pitchFamily="34" charset="0"/>
                        </a:rPr>
                        <a:t> </a:t>
                      </a:r>
                      <a:r>
                        <a:rPr lang="es-ES" sz="1200" b="1" i="0" u="none" strike="noStrike" dirty="0" smtClean="0">
                          <a:solidFill>
                            <a:schemeClr val="bg1"/>
                          </a:solidFill>
                          <a:effectLst/>
                          <a:latin typeface="Arial" panose="020B0604020202020204" pitchFamily="34" charset="0"/>
                        </a:rPr>
                        <a:t>eventos </a:t>
                      </a:r>
                      <a:r>
                        <a:rPr lang="es-ES" sz="1200" b="1" i="0" u="none" strike="noStrike" dirty="0">
                          <a:solidFill>
                            <a:schemeClr val="bg1"/>
                          </a:solidFill>
                          <a:effectLst/>
                          <a:latin typeface="Arial" panose="020B0604020202020204" pitchFamily="34" charset="0"/>
                        </a:rPr>
                        <a:t>internacionales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ctr"/>
                      <a:r>
                        <a:rPr lang="es-ES" sz="1200" b="1" i="0" u="none" strike="noStrike" dirty="0" smtClean="0">
                          <a:solidFill>
                            <a:schemeClr val="bg1"/>
                          </a:solidFill>
                          <a:effectLst/>
                          <a:latin typeface="Arial" panose="020B0604020202020204" pitchFamily="34" charset="0"/>
                        </a:rPr>
                        <a:t>Núm.</a:t>
                      </a:r>
                      <a:r>
                        <a:rPr lang="es-ES" sz="1200" b="1" i="0" u="none" strike="noStrike" baseline="0" dirty="0" smtClean="0">
                          <a:solidFill>
                            <a:schemeClr val="bg1"/>
                          </a:solidFill>
                          <a:effectLst/>
                          <a:latin typeface="Arial" panose="020B0604020202020204" pitchFamily="34" charset="0"/>
                        </a:rPr>
                        <a:t> p</a:t>
                      </a:r>
                      <a:r>
                        <a:rPr lang="es-ES" sz="1200" b="1" i="0" u="none" strike="noStrike" dirty="0" smtClean="0">
                          <a:solidFill>
                            <a:schemeClr val="bg1"/>
                          </a:solidFill>
                          <a:effectLst/>
                          <a:latin typeface="Arial" panose="020B0604020202020204" pitchFamily="34" charset="0"/>
                        </a:rPr>
                        <a:t>articipantes</a:t>
                      </a:r>
                      <a:endParaRPr lang="es-ES" sz="1200" b="1" i="0" u="none" strike="noStrike" dirty="0">
                        <a:solidFill>
                          <a:schemeClr val="bg1"/>
                        </a:solidFill>
                        <a:effectLst/>
                        <a:latin typeface="Arial" panose="020B060402020202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514747">
                <a:tc>
                  <a:txBody>
                    <a:bodyPr/>
                    <a:lstStyle/>
                    <a:p>
                      <a:pPr algn="ctr" fontAlgn="ctr"/>
                      <a:r>
                        <a:rPr lang="es-ES" sz="1200" b="1" i="0" u="none" strike="noStrike" dirty="0">
                          <a:solidFill>
                            <a:srgbClr val="002060"/>
                          </a:solidFill>
                          <a:effectLst/>
                          <a:latin typeface="Arial" panose="020B0604020202020204" pitchFamily="34" charset="0"/>
                        </a:rPr>
                        <a:t>2016</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a:solidFill>
                            <a:srgbClr val="002060"/>
                          </a:solidFill>
                          <a:effectLst/>
                          <a:latin typeface="Arial" panose="020B0604020202020204" pitchFamily="34" charset="0"/>
                        </a:rPr>
                        <a:t>29</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35.721 </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514747">
                <a:tc>
                  <a:txBody>
                    <a:bodyPr/>
                    <a:lstStyle/>
                    <a:p>
                      <a:pPr algn="ctr" fontAlgn="ctr"/>
                      <a:r>
                        <a:rPr lang="es-ES" sz="1200" b="1" i="0" u="none" strike="noStrike" dirty="0">
                          <a:solidFill>
                            <a:srgbClr val="002060"/>
                          </a:solidFill>
                          <a:effectLst/>
                          <a:latin typeface="Arial" panose="020B0604020202020204" pitchFamily="34" charset="0"/>
                        </a:rPr>
                        <a:t>2017</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a:solidFill>
                            <a:srgbClr val="002060"/>
                          </a:solidFill>
                          <a:effectLst/>
                          <a:latin typeface="Arial" panose="020B0604020202020204" pitchFamily="34" charset="0"/>
                        </a:rPr>
                        <a:t>9</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4.550 </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514747">
                <a:tc>
                  <a:txBody>
                    <a:bodyPr/>
                    <a:lstStyle/>
                    <a:p>
                      <a:pPr algn="ctr" fontAlgn="ctr"/>
                      <a:r>
                        <a:rPr lang="es-ES" sz="1200" b="1" i="0" u="none" strike="noStrike" dirty="0">
                          <a:solidFill>
                            <a:srgbClr val="002060"/>
                          </a:solidFill>
                          <a:effectLst/>
                          <a:latin typeface="Arial" panose="020B0604020202020204" pitchFamily="34" charset="0"/>
                        </a:rPr>
                        <a:t>2018</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a:solidFill>
                            <a:srgbClr val="002060"/>
                          </a:solidFill>
                          <a:effectLst/>
                          <a:latin typeface="Arial" panose="020B0604020202020204" pitchFamily="34" charset="0"/>
                        </a:rPr>
                        <a:t>3</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3.200 </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514747">
                <a:tc>
                  <a:txBody>
                    <a:bodyPr/>
                    <a:lstStyle/>
                    <a:p>
                      <a:pPr algn="ctr" fontAlgn="ctr"/>
                      <a:r>
                        <a:rPr lang="es-ES" sz="1200" b="1" i="0" u="none" strike="noStrike" dirty="0">
                          <a:solidFill>
                            <a:srgbClr val="002060"/>
                          </a:solidFill>
                          <a:effectLst/>
                          <a:latin typeface="Arial" panose="020B0604020202020204" pitchFamily="34" charset="0"/>
                        </a:rPr>
                        <a:t>2019</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a:solidFill>
                            <a:srgbClr val="002060"/>
                          </a:solidFill>
                          <a:effectLst/>
                          <a:latin typeface="Arial" panose="020B0604020202020204" pitchFamily="34" charset="0"/>
                        </a:rPr>
                        <a:t>0</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200" b="0" i="0" u="none" strike="noStrike" dirty="0">
                          <a:solidFill>
                            <a:srgbClr val="002060"/>
                          </a:solidFill>
                          <a:effectLst/>
                          <a:latin typeface="Arial" panose="020B0604020202020204" pitchFamily="34" charset="0"/>
                        </a:rPr>
                        <a:t>0</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514747">
                <a:tc>
                  <a:txBody>
                    <a:bodyPr/>
                    <a:lstStyle/>
                    <a:p>
                      <a:pPr algn="ctr" fontAlgn="ctr"/>
                      <a:r>
                        <a:rPr lang="es-ES" sz="1200" b="1" i="0" u="none" strike="noStrike" dirty="0">
                          <a:solidFill>
                            <a:srgbClr val="002060"/>
                          </a:solidFill>
                          <a:effectLst/>
                          <a:latin typeface="Arial" panose="020B0604020202020204" pitchFamily="34" charset="0"/>
                        </a:rPr>
                        <a:t>2020</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a:solidFill>
                            <a:srgbClr val="002060"/>
                          </a:solidFill>
                          <a:effectLst/>
                          <a:latin typeface="Arial" panose="020B0604020202020204" pitchFamily="34" charset="0"/>
                        </a:rPr>
                        <a:t>0</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200" b="0" i="0" u="none" strike="noStrike" dirty="0">
                          <a:solidFill>
                            <a:srgbClr val="002060"/>
                          </a:solidFill>
                          <a:effectLst/>
                          <a:latin typeface="Arial" panose="020B0604020202020204" pitchFamily="34" charset="0"/>
                        </a:rPr>
                        <a:t> </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514747">
                <a:tc>
                  <a:txBody>
                    <a:bodyPr/>
                    <a:lstStyle/>
                    <a:p>
                      <a:pPr algn="ctr" fontAlgn="ctr"/>
                      <a:r>
                        <a:rPr lang="es-ES" sz="1200" b="1" i="0" u="none" strike="noStrike" dirty="0">
                          <a:solidFill>
                            <a:srgbClr val="002060"/>
                          </a:solidFill>
                          <a:effectLst/>
                          <a:latin typeface="Arial" panose="020B0604020202020204" pitchFamily="34" charset="0"/>
                        </a:rPr>
                        <a:t>2022</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a:solidFill>
                            <a:srgbClr val="002060"/>
                          </a:solidFill>
                          <a:effectLst/>
                          <a:latin typeface="Arial" panose="020B0604020202020204" pitchFamily="34" charset="0"/>
                        </a:rPr>
                        <a:t>1</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b"/>
                      <a:r>
                        <a:rPr lang="es-ES" sz="1200" b="0" i="0" u="none" strike="noStrike" dirty="0" smtClean="0">
                          <a:solidFill>
                            <a:srgbClr val="002060"/>
                          </a:solidFill>
                          <a:effectLst/>
                          <a:latin typeface="Arial" panose="020B0604020202020204" pitchFamily="34" charset="0"/>
                        </a:rPr>
                        <a:t>1.500</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r h="514747">
                <a:tc>
                  <a:txBody>
                    <a:bodyPr/>
                    <a:lstStyle/>
                    <a:p>
                      <a:pPr algn="ctr" fontAlgn="ctr"/>
                      <a:r>
                        <a:rPr lang="es-ES" sz="1200" b="1" i="0" u="none" strike="noStrike" dirty="0">
                          <a:solidFill>
                            <a:schemeClr val="bg1"/>
                          </a:solidFill>
                          <a:effectLst/>
                          <a:latin typeface="Arial" panose="020B0604020202020204" pitchFamily="34" charset="0"/>
                        </a:rPr>
                        <a:t>TOTAL  </a:t>
                      </a: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algn="ctr" fontAlgn="ctr"/>
                      <a:r>
                        <a:rPr lang="es-ES" sz="1200" b="1" i="0" u="none" strike="noStrike" dirty="0" smtClean="0">
                          <a:solidFill>
                            <a:schemeClr val="bg1"/>
                          </a:solidFill>
                          <a:effectLst/>
                          <a:latin typeface="Arial" panose="020B0604020202020204" pitchFamily="34" charset="0"/>
                        </a:rPr>
                        <a:t>41 </a:t>
                      </a:r>
                      <a:endParaRPr lang="es-ES" sz="1200" b="1" i="0" u="none" strike="noStrike" dirty="0">
                        <a:solidFill>
                          <a:schemeClr val="bg1"/>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algn="ctr" fontAlgn="ctr"/>
                      <a:r>
                        <a:rPr lang="es-ES" sz="1200" b="1" i="0" u="none" strike="noStrike" dirty="0" smtClean="0">
                          <a:solidFill>
                            <a:schemeClr val="bg1"/>
                          </a:solidFill>
                          <a:effectLst/>
                          <a:latin typeface="Arial" panose="020B0604020202020204" pitchFamily="34" charset="0"/>
                        </a:rPr>
                        <a:t>44.971 </a:t>
                      </a:r>
                      <a:endParaRPr lang="es-ES" sz="1200" b="1" i="0" u="none" strike="noStrike" dirty="0">
                        <a:solidFill>
                          <a:schemeClr val="bg1"/>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r>
            </a:tbl>
          </a:graphicData>
        </a:graphic>
      </p:graphicFrame>
      <p:graphicFrame>
        <p:nvGraphicFramePr>
          <p:cNvPr id="25" name="Table 24"/>
          <p:cNvGraphicFramePr>
            <a:graphicFrameLocks noGrp="1"/>
          </p:cNvGraphicFramePr>
          <p:nvPr>
            <p:extLst>
              <p:ext uri="{D42A27DB-BD31-4B8C-83A1-F6EECF244321}">
                <p14:modId xmlns:p14="http://schemas.microsoft.com/office/powerpoint/2010/main" val="3527512800"/>
              </p:ext>
            </p:extLst>
          </p:nvPr>
        </p:nvGraphicFramePr>
        <p:xfrm>
          <a:off x="5097463" y="1822839"/>
          <a:ext cx="4464000" cy="4117977"/>
        </p:xfrm>
        <a:graphic>
          <a:graphicData uri="http://schemas.openxmlformats.org/drawingml/2006/table">
            <a:tbl>
              <a:tblPr/>
              <a:tblGrid>
                <a:gridCol w="1116000"/>
                <a:gridCol w="1116000"/>
                <a:gridCol w="2232000"/>
              </a:tblGrid>
              <a:tr h="436475">
                <a:tc>
                  <a:txBody>
                    <a:bodyPr/>
                    <a:lstStyle/>
                    <a:p>
                      <a:pPr algn="ctr" fontAlgn="ctr"/>
                      <a:r>
                        <a:rPr lang="es-ES" sz="1200" b="1" i="0" u="none" strike="noStrike" dirty="0" smtClean="0">
                          <a:solidFill>
                            <a:schemeClr val="bg1"/>
                          </a:solidFill>
                          <a:effectLst/>
                          <a:latin typeface="Arial" panose="020B0604020202020204" pitchFamily="34" charset="0"/>
                        </a:rPr>
                        <a:t>Estado</a:t>
                      </a:r>
                      <a:endParaRPr lang="es-ES" sz="1200" b="1" i="0" u="none" strike="noStrike" dirty="0">
                        <a:solidFill>
                          <a:schemeClr val="bg1"/>
                        </a:solidFill>
                        <a:effectLst/>
                        <a:latin typeface="Arial" panose="020B060402020202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ctr"/>
                      <a:r>
                        <a:rPr lang="es-ES" sz="1200" b="1" i="0" u="none" strike="noStrike" dirty="0" smtClean="0">
                          <a:solidFill>
                            <a:schemeClr val="bg1"/>
                          </a:solidFill>
                          <a:effectLst/>
                          <a:latin typeface="Arial" panose="020B0604020202020204" pitchFamily="34" charset="0"/>
                        </a:rPr>
                        <a:t>Núm.</a:t>
                      </a:r>
                      <a:r>
                        <a:rPr lang="es-ES" sz="1200" b="1" i="0" u="none" strike="noStrike" baseline="0" dirty="0" smtClean="0">
                          <a:solidFill>
                            <a:schemeClr val="bg1"/>
                          </a:solidFill>
                          <a:effectLst/>
                          <a:latin typeface="Arial" panose="020B0604020202020204" pitchFamily="34" charset="0"/>
                        </a:rPr>
                        <a:t> </a:t>
                      </a:r>
                      <a:r>
                        <a:rPr lang="es-ES" sz="1200" b="1" i="0" u="none" strike="noStrike" dirty="0" smtClean="0">
                          <a:solidFill>
                            <a:schemeClr val="bg1"/>
                          </a:solidFill>
                          <a:effectLst/>
                          <a:latin typeface="Arial" panose="020B0604020202020204" pitchFamily="34" charset="0"/>
                        </a:rPr>
                        <a:t>eventos</a:t>
                      </a:r>
                      <a:endParaRPr lang="es-ES" sz="1200" b="1" i="0" u="none" strike="noStrike" dirty="0">
                        <a:solidFill>
                          <a:schemeClr val="bg1"/>
                        </a:solidFill>
                        <a:effectLst/>
                        <a:latin typeface="Arial" panose="020B060402020202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ctr"/>
                      <a:r>
                        <a:rPr lang="es-ES" sz="1200" b="1" i="0" u="none" strike="noStrike" dirty="0" smtClean="0">
                          <a:solidFill>
                            <a:schemeClr val="bg1"/>
                          </a:solidFill>
                          <a:effectLst/>
                          <a:latin typeface="Arial" panose="020B0604020202020204" pitchFamily="34" charset="0"/>
                        </a:rPr>
                        <a:t>Ejemplos</a:t>
                      </a:r>
                      <a:endParaRPr lang="es-ES" sz="1200" b="1" i="0" u="none" strike="noStrike" dirty="0">
                        <a:solidFill>
                          <a:schemeClr val="bg1"/>
                        </a:solidFill>
                        <a:effectLst/>
                        <a:latin typeface="Arial" panose="020B060402020202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496764">
                <a:tc>
                  <a:txBody>
                    <a:bodyPr/>
                    <a:lstStyle/>
                    <a:p>
                      <a:pPr algn="ctr" fontAlgn="ctr"/>
                      <a:r>
                        <a:rPr lang="es-ES" sz="1200" b="1" i="0" u="none" strike="noStrike" dirty="0" smtClean="0">
                          <a:solidFill>
                            <a:srgbClr val="002060"/>
                          </a:solidFill>
                          <a:effectLst/>
                          <a:latin typeface="Arial" panose="020B0604020202020204" pitchFamily="34" charset="0"/>
                        </a:rPr>
                        <a:t>Ganado</a:t>
                      </a:r>
                      <a:endParaRPr lang="es-ES" sz="1200" b="1"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8 (14%)</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IBA – Conferencia</a:t>
                      </a:r>
                      <a:r>
                        <a:rPr lang="es-ES" sz="1050" b="0" i="0" u="none" strike="noStrike" kern="1200" baseline="0" dirty="0" smtClean="0">
                          <a:solidFill>
                            <a:srgbClr val="002060"/>
                          </a:solidFill>
                          <a:effectLst/>
                          <a:latin typeface="Arial" panose="020B0604020202020204" pitchFamily="34" charset="0"/>
                          <a:ea typeface="+mn-ea"/>
                          <a:cs typeface="+mn-cs"/>
                        </a:rPr>
                        <a:t> de Osos </a:t>
                      </a:r>
                      <a:r>
                        <a:rPr lang="es-ES" sz="1050" b="0" i="0" u="none" strike="noStrike" kern="1200" dirty="0" smtClean="0">
                          <a:solidFill>
                            <a:srgbClr val="002060"/>
                          </a:solidFill>
                          <a:effectLst/>
                          <a:latin typeface="Arial" panose="020B0604020202020204" pitchFamily="34" charset="0"/>
                          <a:ea typeface="+mn-ea"/>
                          <a:cs typeface="+mn-cs"/>
                        </a:rPr>
                        <a:t>2017</a:t>
                      </a:r>
                    </a:p>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Congreso Latinoamericano de Botánica 2018</a:t>
                      </a:r>
                      <a:endParaRPr lang="es-ES" sz="1050" b="0" i="0" u="none" strike="noStrike" kern="1200" dirty="0">
                        <a:solidFill>
                          <a:srgbClr val="002060"/>
                        </a:solidFill>
                        <a:effectLst/>
                        <a:latin typeface="Arial" panose="020B0604020202020204" pitchFamily="34" charset="0"/>
                        <a:ea typeface="+mn-ea"/>
                        <a:cs typeface="+mn-cs"/>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496764">
                <a:tc>
                  <a:txBody>
                    <a:bodyPr/>
                    <a:lstStyle/>
                    <a:p>
                      <a:pPr algn="ctr" fontAlgn="ctr"/>
                      <a:r>
                        <a:rPr lang="es-ES" sz="1200" b="1" i="0" u="none" strike="noStrike" dirty="0" smtClean="0">
                          <a:solidFill>
                            <a:srgbClr val="002060"/>
                          </a:solidFill>
                          <a:effectLst/>
                          <a:latin typeface="Arial" panose="020B0604020202020204" pitchFamily="34" charset="0"/>
                        </a:rPr>
                        <a:t>Candidatura</a:t>
                      </a:r>
                      <a:endParaRPr lang="es-ES" sz="1200" b="1"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20 (35%)</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IATA Legal </a:t>
                      </a:r>
                      <a:r>
                        <a:rPr lang="es-ES" sz="1050" b="0" i="0" u="none" strike="noStrike" kern="1200" dirty="0" err="1" smtClean="0">
                          <a:solidFill>
                            <a:srgbClr val="002060"/>
                          </a:solidFill>
                          <a:effectLst/>
                          <a:latin typeface="Arial" panose="020B0604020202020204" pitchFamily="34" charset="0"/>
                          <a:ea typeface="+mn-ea"/>
                          <a:cs typeface="+mn-cs"/>
                        </a:rPr>
                        <a:t>Symposium</a:t>
                      </a:r>
                      <a:r>
                        <a:rPr lang="es-ES" sz="1050" b="0" i="0" u="none" strike="noStrike" kern="1200" dirty="0" smtClean="0">
                          <a:solidFill>
                            <a:srgbClr val="002060"/>
                          </a:solidFill>
                          <a:effectLst/>
                          <a:latin typeface="Arial" panose="020B0604020202020204" pitchFamily="34" charset="0"/>
                          <a:ea typeface="+mn-ea"/>
                          <a:cs typeface="+mn-cs"/>
                        </a:rPr>
                        <a:t> 2017</a:t>
                      </a:r>
                    </a:p>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Foro de Integración Energética Regional (FIER) 2018</a:t>
                      </a:r>
                      <a:endParaRPr lang="es-ES" sz="1050" b="0" i="0" u="none" strike="noStrike" kern="1200" dirty="0">
                        <a:solidFill>
                          <a:srgbClr val="002060"/>
                        </a:solidFill>
                        <a:effectLst/>
                        <a:latin typeface="Arial" panose="020B0604020202020204" pitchFamily="34" charset="0"/>
                        <a:ea typeface="+mn-ea"/>
                        <a:cs typeface="+mn-cs"/>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659130">
                <a:tc>
                  <a:txBody>
                    <a:bodyPr/>
                    <a:lstStyle/>
                    <a:p>
                      <a:pPr algn="ctr" fontAlgn="ctr"/>
                      <a:r>
                        <a:rPr lang="es-ES" sz="1200" b="1" i="0" u="none" strike="noStrike" dirty="0" smtClean="0">
                          <a:solidFill>
                            <a:srgbClr val="002060"/>
                          </a:solidFill>
                          <a:effectLst/>
                          <a:latin typeface="Arial" panose="020B0604020202020204" pitchFamily="34" charset="0"/>
                        </a:rPr>
                        <a:t>Postulación</a:t>
                      </a:r>
                      <a:endParaRPr lang="es-ES" sz="1200" b="1"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7 (12%)</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6to. Foro Mundial de la Bicicleta 2017</a:t>
                      </a:r>
                    </a:p>
                    <a:p>
                      <a:pPr marL="171450" indent="-171450" algn="l" defTabSz="806555" rtl="0" eaLnBrk="1" fontAlgn="b" latinLnBrk="0" hangingPunct="1">
                        <a:buFont typeface="Arial" panose="020B0604020202020204" pitchFamily="34" charset="0"/>
                        <a:buChar char="•"/>
                      </a:pPr>
                      <a:r>
                        <a:rPr lang="en-US" sz="1050" b="0" i="0" u="none" strike="noStrike" kern="1200" dirty="0" smtClean="0">
                          <a:solidFill>
                            <a:srgbClr val="002060"/>
                          </a:solidFill>
                          <a:effectLst/>
                          <a:latin typeface="Arial" panose="020B0604020202020204" pitchFamily="34" charset="0"/>
                          <a:ea typeface="+mn-ea"/>
                          <a:cs typeface="+mn-cs"/>
                        </a:rPr>
                        <a:t>World Federation of Tourism Guide Associations 2018</a:t>
                      </a:r>
                      <a:endParaRPr lang="es-ES" sz="1050" b="0" i="0" u="none" strike="noStrike" kern="1200" dirty="0">
                        <a:solidFill>
                          <a:srgbClr val="002060"/>
                        </a:solidFill>
                        <a:effectLst/>
                        <a:latin typeface="Arial" panose="020B0604020202020204" pitchFamily="34" charset="0"/>
                        <a:ea typeface="+mn-ea"/>
                        <a:cs typeface="+mn-cs"/>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496764">
                <a:tc>
                  <a:txBody>
                    <a:bodyPr/>
                    <a:lstStyle/>
                    <a:p>
                      <a:pPr algn="ctr" fontAlgn="ctr"/>
                      <a:r>
                        <a:rPr lang="es-ES" sz="1200" b="1" i="0" u="none" strike="noStrike" dirty="0" smtClean="0">
                          <a:solidFill>
                            <a:srgbClr val="002060"/>
                          </a:solidFill>
                          <a:effectLst/>
                          <a:latin typeface="Arial" panose="020B0604020202020204" pitchFamily="34" charset="0"/>
                        </a:rPr>
                        <a:t>Investigación</a:t>
                      </a:r>
                      <a:endParaRPr lang="es-ES" sz="1200" b="1"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15 (26%)</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FÓRMULA E 2017</a:t>
                      </a:r>
                    </a:p>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UICN Congreso Mundial de la Naturaleza 2020</a:t>
                      </a:r>
                      <a:endParaRPr lang="es-ES" sz="1050" b="0" i="0" u="none" strike="noStrike" kern="1200" dirty="0">
                        <a:solidFill>
                          <a:srgbClr val="002060"/>
                        </a:solidFill>
                        <a:effectLst/>
                        <a:latin typeface="Arial" panose="020B0604020202020204" pitchFamily="34" charset="0"/>
                        <a:ea typeface="+mn-ea"/>
                        <a:cs typeface="+mn-cs"/>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659130">
                <a:tc>
                  <a:txBody>
                    <a:bodyPr/>
                    <a:lstStyle/>
                    <a:p>
                      <a:pPr algn="ctr" fontAlgn="ctr"/>
                      <a:r>
                        <a:rPr lang="es-ES" sz="1200" b="1" i="0" u="none" strike="noStrike" dirty="0" smtClean="0">
                          <a:solidFill>
                            <a:srgbClr val="002060"/>
                          </a:solidFill>
                          <a:effectLst/>
                          <a:latin typeface="Arial" panose="020B0604020202020204" pitchFamily="34" charset="0"/>
                        </a:rPr>
                        <a:t>No</a:t>
                      </a:r>
                      <a:r>
                        <a:rPr lang="es-ES" sz="1200" b="1" i="0" u="none" strike="noStrike" baseline="0" dirty="0" smtClean="0">
                          <a:solidFill>
                            <a:srgbClr val="002060"/>
                          </a:solidFill>
                          <a:effectLst/>
                          <a:latin typeface="Arial" panose="020B0604020202020204" pitchFamily="34" charset="0"/>
                        </a:rPr>
                        <a:t> ganado</a:t>
                      </a:r>
                      <a:endParaRPr lang="es-ES" sz="1200" b="1"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4 (7%)</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AIMS Congreso Mundial de Maratones</a:t>
                      </a:r>
                      <a:r>
                        <a:rPr lang="es-ES" sz="1050" b="0" i="0" u="none" strike="noStrike" kern="1200" baseline="0" dirty="0" smtClean="0">
                          <a:solidFill>
                            <a:srgbClr val="002060"/>
                          </a:solidFill>
                          <a:effectLst/>
                          <a:latin typeface="Arial" panose="020B0604020202020204" pitchFamily="34" charset="0"/>
                          <a:ea typeface="+mn-ea"/>
                          <a:cs typeface="+mn-cs"/>
                        </a:rPr>
                        <a:t> </a:t>
                      </a:r>
                      <a:r>
                        <a:rPr lang="es-ES" sz="1050" b="0" i="0" u="none" strike="noStrike" kern="1200" dirty="0" smtClean="0">
                          <a:solidFill>
                            <a:srgbClr val="002060"/>
                          </a:solidFill>
                          <a:effectLst/>
                          <a:latin typeface="Arial" panose="020B0604020202020204" pitchFamily="34" charset="0"/>
                          <a:ea typeface="+mn-ea"/>
                          <a:cs typeface="+mn-cs"/>
                        </a:rPr>
                        <a:t>2016</a:t>
                      </a:r>
                    </a:p>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Reunión Anual de Dermatólogos Latinoamericanos (RADLA)</a:t>
                      </a:r>
                      <a:r>
                        <a:rPr lang="es-ES" sz="1050" b="0" i="0" u="none" strike="noStrike" kern="1200" baseline="0" dirty="0" smtClean="0">
                          <a:solidFill>
                            <a:srgbClr val="002060"/>
                          </a:solidFill>
                          <a:effectLst/>
                          <a:latin typeface="Arial" panose="020B0604020202020204" pitchFamily="34" charset="0"/>
                          <a:ea typeface="+mn-ea"/>
                          <a:cs typeface="+mn-cs"/>
                        </a:rPr>
                        <a:t> 2020</a:t>
                      </a:r>
                      <a:endParaRPr lang="es-ES" sz="1050" b="0" i="0" u="none" strike="noStrike" kern="1200" dirty="0">
                        <a:solidFill>
                          <a:srgbClr val="002060"/>
                        </a:solidFill>
                        <a:effectLst/>
                        <a:latin typeface="Arial" panose="020B0604020202020204" pitchFamily="34" charset="0"/>
                        <a:ea typeface="+mn-ea"/>
                        <a:cs typeface="+mn-cs"/>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tcPr>
                </a:tc>
              </a:tr>
              <a:tr h="436475">
                <a:tc>
                  <a:txBody>
                    <a:bodyPr/>
                    <a:lstStyle/>
                    <a:p>
                      <a:pPr algn="ctr" fontAlgn="ctr"/>
                      <a:r>
                        <a:rPr lang="es-ES" sz="1200" b="1" i="0" u="none" strike="noStrike" dirty="0" smtClean="0">
                          <a:solidFill>
                            <a:srgbClr val="002060"/>
                          </a:solidFill>
                          <a:effectLst/>
                          <a:latin typeface="Arial" panose="020B0604020202020204" pitchFamily="34" charset="0"/>
                        </a:rPr>
                        <a:t>Cancelado</a:t>
                      </a:r>
                      <a:endParaRPr lang="es-ES" sz="1200" b="1"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fontAlgn="ctr"/>
                      <a:r>
                        <a:rPr lang="es-ES" sz="1200" b="0" i="0" u="none" strike="noStrike" dirty="0" smtClean="0">
                          <a:solidFill>
                            <a:srgbClr val="002060"/>
                          </a:solidFill>
                          <a:effectLst/>
                          <a:latin typeface="Arial" panose="020B0604020202020204" pitchFamily="34" charset="0"/>
                        </a:rPr>
                        <a:t>1 (2%)</a:t>
                      </a:r>
                      <a:endParaRPr lang="es-ES" sz="1200" b="0" i="0" u="none" strike="noStrike" dirty="0">
                        <a:solidFill>
                          <a:srgbClr val="002060"/>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171450" indent="-171450" algn="l" defTabSz="806555" rtl="0" eaLnBrk="1" fontAlgn="b" latinLnBrk="0" hangingPunct="1">
                        <a:buFont typeface="Arial" panose="020B0604020202020204" pitchFamily="34" charset="0"/>
                        <a:buChar char="•"/>
                      </a:pPr>
                      <a:r>
                        <a:rPr lang="es-ES" sz="1050" b="0" i="0" u="none" strike="noStrike" kern="1200" dirty="0" smtClean="0">
                          <a:solidFill>
                            <a:srgbClr val="002060"/>
                          </a:solidFill>
                          <a:effectLst/>
                          <a:latin typeface="Arial" panose="020B0604020202020204" pitchFamily="34" charset="0"/>
                          <a:ea typeface="+mn-ea"/>
                          <a:cs typeface="+mn-cs"/>
                        </a:rPr>
                        <a:t>SCHLUMBERBER</a:t>
                      </a:r>
                      <a:endParaRPr lang="es-ES" sz="1050" b="0" i="0" u="none" strike="noStrike" kern="1200" dirty="0">
                        <a:solidFill>
                          <a:srgbClr val="002060"/>
                        </a:solidFill>
                        <a:effectLst/>
                        <a:latin typeface="Arial" panose="020B0604020202020204" pitchFamily="34" charset="0"/>
                        <a:ea typeface="+mn-ea"/>
                        <a:cs typeface="+mn-cs"/>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tcPr>
                </a:tc>
              </a:tr>
              <a:tr h="436475">
                <a:tc>
                  <a:txBody>
                    <a:bodyPr/>
                    <a:lstStyle/>
                    <a:p>
                      <a:pPr algn="ctr" fontAlgn="ctr"/>
                      <a:endParaRPr lang="es-ES" sz="1200" b="1" i="0" u="none" strike="noStrike" dirty="0">
                        <a:solidFill>
                          <a:schemeClr val="bg1"/>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algn="ctr" fontAlgn="ctr"/>
                      <a:r>
                        <a:rPr lang="es-ES" sz="1200" b="1" i="0" u="none" strike="noStrike" dirty="0" smtClean="0">
                          <a:solidFill>
                            <a:schemeClr val="bg1"/>
                          </a:solidFill>
                          <a:effectLst/>
                          <a:latin typeface="Arial" panose="020B0604020202020204" pitchFamily="34" charset="0"/>
                        </a:rPr>
                        <a:t>57</a:t>
                      </a:r>
                      <a:endParaRPr lang="es-ES" sz="1200" b="1" i="0" u="none" strike="noStrike" dirty="0">
                        <a:solidFill>
                          <a:schemeClr val="bg1"/>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algn="ctr" fontAlgn="ctr"/>
                      <a:endParaRPr lang="es-ES" sz="1200" b="1" i="0" u="none" strike="noStrike" dirty="0">
                        <a:solidFill>
                          <a:schemeClr val="bg1"/>
                        </a:solidFill>
                        <a:effectLst/>
                        <a:latin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r>
            </a:tbl>
          </a:graphicData>
        </a:graphic>
      </p:graphicFrame>
    </p:spTree>
    <p:extLst>
      <p:ext uri="{BB962C8B-B14F-4D97-AF65-F5344CB8AC3E}">
        <p14:creationId xmlns:p14="http://schemas.microsoft.com/office/powerpoint/2010/main" val="17872187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478852" y="1842675"/>
            <a:ext cx="8910495" cy="343346"/>
            <a:chOff x="662120" y="1889378"/>
            <a:chExt cx="8425259" cy="343346"/>
          </a:xfrm>
        </p:grpSpPr>
        <p:cxnSp>
          <p:nvCxnSpPr>
            <p:cNvPr id="27" name="Straight Connector 26"/>
            <p:cNvCxnSpPr/>
            <p:nvPr/>
          </p:nvCxnSpPr>
          <p:spPr>
            <a:xfrm>
              <a:off x="662120" y="2061355"/>
              <a:ext cx="8425259"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2087162" y="1889378"/>
              <a:ext cx="5575172" cy="3433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r>
                <a:rPr lang="es-ES" sz="1050" b="1" dirty="0">
                  <a:solidFill>
                    <a:srgbClr val="002060"/>
                  </a:solidFill>
                  <a:cs typeface="Arial" panose="020B0604020202020204" pitchFamily="34" charset="0"/>
                </a:rPr>
                <a:t>Evolución del número de </a:t>
              </a:r>
              <a:r>
                <a:rPr lang="es-ES" sz="1050" b="1" dirty="0" smtClean="0">
                  <a:solidFill>
                    <a:srgbClr val="002060"/>
                  </a:solidFill>
                  <a:cs typeface="Arial" panose="020B0604020202020204" pitchFamily="34" charset="0"/>
                </a:rPr>
                <a:t>congresos internacionales (*) en LATAM, por país  </a:t>
              </a:r>
              <a:r>
                <a:rPr lang="es-ES" sz="1050" b="1" dirty="0">
                  <a:solidFill>
                    <a:srgbClr val="002060"/>
                  </a:solidFill>
                  <a:cs typeface="Arial" panose="020B0604020202020204" pitchFamily="34" charset="0"/>
                </a:rPr>
                <a:t>(</a:t>
              </a:r>
              <a:r>
                <a:rPr lang="es-ES" sz="1050" b="1" dirty="0" smtClean="0">
                  <a:solidFill>
                    <a:srgbClr val="002060"/>
                  </a:solidFill>
                  <a:cs typeface="Arial" panose="020B0604020202020204" pitchFamily="34" charset="0"/>
                </a:rPr>
                <a:t>2007-2015)</a:t>
              </a:r>
              <a:endParaRPr lang="es-ES" sz="1200" b="1" dirty="0">
                <a:solidFill>
                  <a:srgbClr val="002060"/>
                </a:solidFill>
                <a:cs typeface="Arial" panose="020B0604020202020204" pitchFamily="34" charset="0"/>
              </a:endParaRPr>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La industria RICE en </a:t>
            </a:r>
            <a:r>
              <a:rPr lang="es-ES" sz="2000" b="1" dirty="0" smtClean="0">
                <a:solidFill>
                  <a:srgbClr val="00B0F0"/>
                </a:solidFill>
                <a:cs typeface="Arial" charset="0"/>
              </a:rPr>
              <a:t>LATAM – </a:t>
            </a:r>
            <a:r>
              <a:rPr lang="es-ES" sz="2000" dirty="0" smtClean="0">
                <a:solidFill>
                  <a:srgbClr val="00B0F0"/>
                </a:solidFill>
                <a:cs typeface="Arial" charset="0"/>
              </a:rPr>
              <a:t>Ranking ICCA (congresos)</a:t>
            </a:r>
            <a:endParaRPr lang="es-ES" sz="1400" i="1" dirty="0">
              <a:solidFill>
                <a:srgbClr val="00B0F0"/>
              </a:solidFill>
              <a:cs typeface="Arial" charset="0"/>
            </a:endParaRPr>
          </a:p>
        </p:txBody>
      </p:sp>
      <p:sp>
        <p:nvSpPr>
          <p:cNvPr id="10" name="Slide Number Placeholder 1"/>
          <p:cNvSpPr txBox="1">
            <a:spLocks/>
          </p:cNvSpPr>
          <p:nvPr/>
        </p:nvSpPr>
        <p:spPr>
          <a:xfrm>
            <a:off x="635563" y="6560936"/>
            <a:ext cx="237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ICCA </a:t>
            </a:r>
            <a:r>
              <a:rPr lang="es-ES" i="1" dirty="0" err="1" smtClean="0">
                <a:solidFill>
                  <a:srgbClr val="002776"/>
                </a:solidFill>
              </a:rPr>
              <a:t>Statistics</a:t>
            </a:r>
            <a:r>
              <a:rPr lang="es-ES" i="1" dirty="0" smtClean="0">
                <a:solidFill>
                  <a:srgbClr val="002776"/>
                </a:solidFill>
              </a:rPr>
              <a:t> 2015 </a:t>
            </a:r>
            <a:endParaRPr lang="es-ES" i="1" dirty="0">
              <a:solidFill>
                <a:srgbClr val="002776"/>
              </a:solidFill>
            </a:endParaRPr>
          </a:p>
        </p:txBody>
      </p:sp>
      <p:sp>
        <p:nvSpPr>
          <p:cNvPr id="25" name="Content Placeholder 5"/>
          <p:cNvSpPr txBox="1">
            <a:spLocks/>
          </p:cNvSpPr>
          <p:nvPr/>
        </p:nvSpPr>
        <p:spPr bwMode="auto">
          <a:xfrm>
            <a:off x="362559" y="965996"/>
            <a:ext cx="9198953" cy="43614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Ecuador ocupa la posición #10 </a:t>
            </a:r>
            <a:r>
              <a:rPr lang="es-ES" sz="1100" dirty="0" smtClean="0">
                <a:solidFill>
                  <a:srgbClr val="002060"/>
                </a:solidFill>
              </a:rPr>
              <a:t>en el ranking Américas de ICCA, con </a:t>
            </a:r>
            <a:r>
              <a:rPr lang="es-ES" sz="1100" b="1" dirty="0" smtClean="0">
                <a:solidFill>
                  <a:srgbClr val="002060"/>
                </a:solidFill>
              </a:rPr>
              <a:t>44 eventos en 2015 (TACC 8,4% 2007-2015)</a:t>
            </a:r>
            <a:r>
              <a:rPr lang="es-ES" sz="1100" dirty="0" smtClean="0">
                <a:solidFill>
                  <a:srgbClr val="002060"/>
                </a:solidFill>
              </a:rPr>
              <a:t>, por delante de Panamá y por detrás de Uruguay y Perú. Se detecta cuatro grupos de competidores, uno liderado por Brasil en solitario, otro que agrupa a México, Argentina y Colombia, luego un par en competencia con Perú y Chile, y por último, países menores en oferta de RICE en los que se encuentra Ecuador. Esto muestra un entorno altamente competitivo por un lado, y la existencia de espacio para captar mayor porción de mercado todavía. </a:t>
            </a:r>
            <a:endParaRPr lang="es-ES" sz="1100" b="1" dirty="0">
              <a:solidFill>
                <a:srgbClr val="002776"/>
              </a:solidFill>
            </a:endParaRPr>
          </a:p>
        </p:txBody>
      </p:sp>
      <p:sp>
        <p:nvSpPr>
          <p:cNvPr id="40" name="Rectangle 39"/>
          <p:cNvSpPr/>
          <p:nvPr/>
        </p:nvSpPr>
        <p:spPr>
          <a:xfrm>
            <a:off x="1960280" y="6525344"/>
            <a:ext cx="4890911" cy="215431"/>
          </a:xfrm>
          <a:prstGeom prst="rect">
            <a:avLst/>
          </a:prstGeom>
        </p:spPr>
        <p:txBody>
          <a:bodyPr wrap="square" lIns="91425" tIns="45714" rIns="91425" bIns="45714">
            <a:spAutoFit/>
          </a:bodyPr>
          <a:lstStyle/>
          <a:p>
            <a:pPr defTabSz="914247"/>
            <a:r>
              <a:rPr lang="es-ES" sz="800" i="1" dirty="0" smtClean="0">
                <a:solidFill>
                  <a:srgbClr val="002776"/>
                </a:solidFill>
              </a:rPr>
              <a:t>(*) Reuniones celebradas de forma recurrente, con </a:t>
            </a:r>
            <a:r>
              <a:rPr lang="es-ES" sz="800" i="1" dirty="0">
                <a:solidFill>
                  <a:srgbClr val="002776"/>
                </a:solidFill>
              </a:rPr>
              <a:t>+</a:t>
            </a:r>
            <a:r>
              <a:rPr lang="es-ES" sz="800" i="1" dirty="0" smtClean="0">
                <a:solidFill>
                  <a:srgbClr val="002776"/>
                </a:solidFill>
              </a:rPr>
              <a:t>50 delegados y con rotación en al menos 3 países.</a:t>
            </a:r>
            <a:endParaRPr lang="es-ES" sz="800" i="1" dirty="0">
              <a:solidFill>
                <a:srgbClr val="002776"/>
              </a:solidFill>
            </a:endParaRPr>
          </a:p>
        </p:txBody>
      </p:sp>
      <p:grpSp>
        <p:nvGrpSpPr>
          <p:cNvPr id="3" name="Group 2"/>
          <p:cNvGrpSpPr/>
          <p:nvPr/>
        </p:nvGrpSpPr>
        <p:grpSpPr>
          <a:xfrm>
            <a:off x="204346" y="2060848"/>
            <a:ext cx="9701654" cy="4293128"/>
            <a:chOff x="204346" y="1772917"/>
            <a:chExt cx="9701654" cy="2232245"/>
          </a:xfrm>
        </p:grpSpPr>
        <p:graphicFrame>
          <p:nvGraphicFramePr>
            <p:cNvPr id="9" name="Chart 8"/>
            <p:cNvGraphicFramePr/>
            <p:nvPr>
              <p:extLst>
                <p:ext uri="{D42A27DB-BD31-4B8C-83A1-F6EECF244321}">
                  <p14:modId xmlns:p14="http://schemas.microsoft.com/office/powerpoint/2010/main" val="1735160964"/>
                </p:ext>
              </p:extLst>
            </p:nvPr>
          </p:nvGraphicFramePr>
          <p:xfrm>
            <a:off x="307814" y="1772917"/>
            <a:ext cx="9125215" cy="2018753"/>
          </p:xfrm>
          <a:graphic>
            <a:graphicData uri="http://schemas.openxmlformats.org/drawingml/2006/chart">
              <c:chart xmlns:c="http://schemas.openxmlformats.org/drawingml/2006/chart" xmlns:r="http://schemas.openxmlformats.org/officeDocument/2006/relationships" r:id="rId3"/>
            </a:graphicData>
          </a:graphic>
        </p:graphicFrame>
        <p:sp>
          <p:nvSpPr>
            <p:cNvPr id="29" name="Content Placeholder 5"/>
            <p:cNvSpPr txBox="1">
              <a:spLocks/>
            </p:cNvSpPr>
            <p:nvPr/>
          </p:nvSpPr>
          <p:spPr bwMode="auto">
            <a:xfrm>
              <a:off x="204346" y="3602299"/>
              <a:ext cx="845830" cy="402863"/>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spcAft>
                  <a:spcPts val="0"/>
                </a:spcAft>
              </a:pPr>
              <a:r>
                <a:rPr lang="es-ES" sz="1000" i="1" dirty="0" smtClean="0">
                  <a:solidFill>
                    <a:srgbClr val="002060"/>
                  </a:solidFill>
                </a:rPr>
                <a:t>Posición </a:t>
              </a:r>
            </a:p>
            <a:p>
              <a:pPr>
                <a:spcAft>
                  <a:spcPts val="0"/>
                </a:spcAft>
              </a:pPr>
              <a:r>
                <a:rPr lang="es-ES" sz="1000" i="1" dirty="0" smtClean="0">
                  <a:solidFill>
                    <a:srgbClr val="002060"/>
                  </a:solidFill>
                </a:rPr>
                <a:t>Ranking Américas 2015:</a:t>
              </a:r>
              <a:endParaRPr lang="es-ES" sz="1000" i="1" dirty="0">
                <a:solidFill>
                  <a:srgbClr val="002060"/>
                </a:solidFill>
              </a:endParaRPr>
            </a:p>
          </p:txBody>
        </p:sp>
        <p:sp>
          <p:nvSpPr>
            <p:cNvPr id="30" name="Content Placeholder 5"/>
            <p:cNvSpPr txBox="1">
              <a:spLocks/>
            </p:cNvSpPr>
            <p:nvPr/>
          </p:nvSpPr>
          <p:spPr bwMode="auto">
            <a:xfrm>
              <a:off x="7314912"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10</a:t>
              </a:r>
              <a:endParaRPr lang="es-ES" sz="1000" i="1" dirty="0">
                <a:solidFill>
                  <a:srgbClr val="002060"/>
                </a:solidFill>
              </a:endParaRPr>
            </a:p>
          </p:txBody>
        </p:sp>
        <p:sp>
          <p:nvSpPr>
            <p:cNvPr id="31" name="Content Placeholder 5"/>
            <p:cNvSpPr txBox="1">
              <a:spLocks/>
            </p:cNvSpPr>
            <p:nvPr/>
          </p:nvSpPr>
          <p:spPr bwMode="auto">
            <a:xfrm>
              <a:off x="1251281"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a:t>
              </a:r>
              <a:r>
                <a:rPr lang="es-ES" sz="1000" i="1" dirty="0">
                  <a:solidFill>
                    <a:srgbClr val="002060"/>
                  </a:solidFill>
                </a:rPr>
                <a:t>3</a:t>
              </a:r>
            </a:p>
          </p:txBody>
        </p:sp>
        <p:sp>
          <p:nvSpPr>
            <p:cNvPr id="32" name="Content Placeholder 5"/>
            <p:cNvSpPr txBox="1">
              <a:spLocks/>
            </p:cNvSpPr>
            <p:nvPr/>
          </p:nvSpPr>
          <p:spPr bwMode="auto">
            <a:xfrm>
              <a:off x="2117514"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a:t>
              </a:r>
              <a:r>
                <a:rPr lang="es-ES" sz="1000" i="1" dirty="0">
                  <a:solidFill>
                    <a:srgbClr val="002060"/>
                  </a:solidFill>
                </a:rPr>
                <a:t>4</a:t>
              </a:r>
            </a:p>
          </p:txBody>
        </p:sp>
        <p:sp>
          <p:nvSpPr>
            <p:cNvPr id="33" name="Content Placeholder 5"/>
            <p:cNvSpPr txBox="1">
              <a:spLocks/>
            </p:cNvSpPr>
            <p:nvPr/>
          </p:nvSpPr>
          <p:spPr bwMode="auto">
            <a:xfrm>
              <a:off x="2983747"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5</a:t>
              </a:r>
              <a:endParaRPr lang="es-ES" sz="1000" i="1" dirty="0">
                <a:solidFill>
                  <a:srgbClr val="002060"/>
                </a:solidFill>
              </a:endParaRPr>
            </a:p>
          </p:txBody>
        </p:sp>
        <p:sp>
          <p:nvSpPr>
            <p:cNvPr id="34" name="Content Placeholder 5"/>
            <p:cNvSpPr txBox="1">
              <a:spLocks/>
            </p:cNvSpPr>
            <p:nvPr/>
          </p:nvSpPr>
          <p:spPr bwMode="auto">
            <a:xfrm>
              <a:off x="3917175"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6</a:t>
              </a:r>
              <a:endParaRPr lang="es-ES" sz="1000" i="1" dirty="0">
                <a:solidFill>
                  <a:srgbClr val="002060"/>
                </a:solidFill>
              </a:endParaRPr>
            </a:p>
          </p:txBody>
        </p:sp>
        <p:sp>
          <p:nvSpPr>
            <p:cNvPr id="35" name="Content Placeholder 5"/>
            <p:cNvSpPr txBox="1">
              <a:spLocks/>
            </p:cNvSpPr>
            <p:nvPr/>
          </p:nvSpPr>
          <p:spPr bwMode="auto">
            <a:xfrm>
              <a:off x="4783408"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7</a:t>
              </a:r>
              <a:endParaRPr lang="es-ES" sz="1000" i="1" dirty="0">
                <a:solidFill>
                  <a:srgbClr val="002060"/>
                </a:solidFill>
              </a:endParaRPr>
            </a:p>
          </p:txBody>
        </p:sp>
        <p:sp>
          <p:nvSpPr>
            <p:cNvPr id="36" name="Content Placeholder 5"/>
            <p:cNvSpPr txBox="1">
              <a:spLocks/>
            </p:cNvSpPr>
            <p:nvPr/>
          </p:nvSpPr>
          <p:spPr bwMode="auto">
            <a:xfrm>
              <a:off x="5582446"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8</a:t>
              </a:r>
              <a:endParaRPr lang="es-ES" sz="1000" i="1" dirty="0">
                <a:solidFill>
                  <a:srgbClr val="002060"/>
                </a:solidFill>
              </a:endParaRPr>
            </a:p>
          </p:txBody>
        </p:sp>
        <p:sp>
          <p:nvSpPr>
            <p:cNvPr id="37" name="Content Placeholder 5"/>
            <p:cNvSpPr txBox="1">
              <a:spLocks/>
            </p:cNvSpPr>
            <p:nvPr/>
          </p:nvSpPr>
          <p:spPr bwMode="auto">
            <a:xfrm>
              <a:off x="6448679"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9</a:t>
              </a:r>
              <a:endParaRPr lang="es-ES" sz="1000" i="1" dirty="0">
                <a:solidFill>
                  <a:srgbClr val="002060"/>
                </a:solidFill>
              </a:endParaRPr>
            </a:p>
          </p:txBody>
        </p:sp>
        <p:sp>
          <p:nvSpPr>
            <p:cNvPr id="38" name="Content Placeholder 5"/>
            <p:cNvSpPr txBox="1">
              <a:spLocks/>
            </p:cNvSpPr>
            <p:nvPr/>
          </p:nvSpPr>
          <p:spPr bwMode="auto">
            <a:xfrm>
              <a:off x="8181142" y="3791670"/>
              <a:ext cx="488561" cy="1967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1000" i="1" dirty="0" smtClean="0">
                  <a:solidFill>
                    <a:srgbClr val="002060"/>
                  </a:solidFill>
                </a:rPr>
                <a:t># 12</a:t>
              </a:r>
              <a:endParaRPr lang="es-ES" sz="1000" i="1" dirty="0">
                <a:solidFill>
                  <a:srgbClr val="002060"/>
                </a:solidFill>
              </a:endParaRPr>
            </a:p>
          </p:txBody>
        </p:sp>
        <p:sp>
          <p:nvSpPr>
            <p:cNvPr id="39" name="Rectangle 38"/>
            <p:cNvSpPr/>
            <p:nvPr/>
          </p:nvSpPr>
          <p:spPr>
            <a:xfrm>
              <a:off x="6992894" y="3586962"/>
              <a:ext cx="928313" cy="405402"/>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endParaRPr lang="es-ES" dirty="0">
                <a:solidFill>
                  <a:srgbClr val="FFFFFF"/>
                </a:solidFill>
              </a:endParaRPr>
            </a:p>
          </p:txBody>
        </p:sp>
        <p:sp>
          <p:nvSpPr>
            <p:cNvPr id="41" name="TextBox 40"/>
            <p:cNvSpPr txBox="1"/>
            <p:nvPr/>
          </p:nvSpPr>
          <p:spPr>
            <a:xfrm>
              <a:off x="9039427" y="3101892"/>
              <a:ext cx="866573" cy="253916"/>
            </a:xfrm>
            <a:prstGeom prst="rect">
              <a:avLst/>
            </a:prstGeom>
            <a:noFill/>
          </p:spPr>
          <p:txBody>
            <a:bodyPr wrap="square" rtlCol="0">
              <a:spAutoFit/>
            </a:bodyPr>
            <a:lstStyle/>
            <a:p>
              <a:pPr algn="ctr" defTabSz="914247"/>
              <a:r>
                <a:rPr lang="es-ES" sz="1000" b="1" i="1" dirty="0" smtClean="0">
                  <a:solidFill>
                    <a:schemeClr val="accent2">
                      <a:lumMod val="75000"/>
                    </a:schemeClr>
                  </a:solidFill>
                </a:rPr>
                <a:t>Ecuador</a:t>
              </a:r>
              <a:endParaRPr lang="es-ES" sz="1000" b="1" i="1" dirty="0">
                <a:solidFill>
                  <a:schemeClr val="accent2">
                    <a:lumMod val="75000"/>
                  </a:schemeClr>
                </a:solidFill>
              </a:endParaRPr>
            </a:p>
          </p:txBody>
        </p:sp>
      </p:gr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44</a:t>
            </a:fld>
            <a:endParaRPr lang="es-ES_tradnl" dirty="0">
              <a:solidFill>
                <a:srgbClr val="002776"/>
              </a:solidFill>
            </a:endParaRPr>
          </a:p>
        </p:txBody>
      </p:sp>
    </p:spTree>
    <p:extLst>
      <p:ext uri="{BB962C8B-B14F-4D97-AF65-F5344CB8AC3E}">
        <p14:creationId xmlns:p14="http://schemas.microsoft.com/office/powerpoint/2010/main" val="2274598363"/>
      </p:ext>
    </p:extLst>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Industria de reuniones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Programa de embajadores y meeting </a:t>
            </a:r>
            <a:r>
              <a:rPr lang="es-ES" sz="2000" b="1" dirty="0" err="1" smtClean="0">
                <a:solidFill>
                  <a:srgbClr val="00B0F0"/>
                </a:solidFill>
                <a:cs typeface="Arial" charset="0"/>
              </a:rPr>
              <a:t>planner</a:t>
            </a:r>
            <a:r>
              <a:rPr lang="es-ES" sz="2000" b="1" dirty="0" smtClean="0">
                <a:solidFill>
                  <a:srgbClr val="00B0F0"/>
                </a:solidFill>
                <a:cs typeface="Arial" charset="0"/>
              </a:rPr>
              <a:t> </a:t>
            </a:r>
            <a:endParaRPr lang="es-ES" sz="1400" i="1" dirty="0">
              <a:solidFill>
                <a:srgbClr val="00B0F0"/>
              </a:solidFill>
              <a:cs typeface="Arial" charset="0"/>
            </a:endParaRPr>
          </a:p>
        </p:txBody>
      </p:sp>
      <p:grpSp>
        <p:nvGrpSpPr>
          <p:cNvPr id="1449" name="Group 1448"/>
          <p:cNvGrpSpPr/>
          <p:nvPr/>
        </p:nvGrpSpPr>
        <p:grpSpPr>
          <a:xfrm>
            <a:off x="346811" y="1047904"/>
            <a:ext cx="5542293" cy="195759"/>
            <a:chOff x="4693647" y="991861"/>
            <a:chExt cx="4018553" cy="195759"/>
          </a:xfrm>
        </p:grpSpPr>
        <p:cxnSp>
          <p:nvCxnSpPr>
            <p:cNvPr id="1450"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1" name="TxtBox:83/125"/>
            <p:cNvSpPr/>
            <p:nvPr/>
          </p:nvSpPr>
          <p:spPr bwMode="auto">
            <a:xfrm>
              <a:off x="5763363" y="991861"/>
              <a:ext cx="1879120"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Programa embajadores</a:t>
              </a:r>
              <a:endParaRPr lang="es-ES" sz="1200" b="1" dirty="0">
                <a:solidFill>
                  <a:srgbClr val="002776"/>
                </a:solidFill>
              </a:endParaRPr>
            </a:p>
          </p:txBody>
        </p:sp>
      </p:grpSp>
      <p:grpSp>
        <p:nvGrpSpPr>
          <p:cNvPr id="1452" name="Group 1451"/>
          <p:cNvGrpSpPr/>
          <p:nvPr/>
        </p:nvGrpSpPr>
        <p:grpSpPr>
          <a:xfrm>
            <a:off x="6105128" y="1047903"/>
            <a:ext cx="3454062" cy="195759"/>
            <a:chOff x="4693647" y="991860"/>
            <a:chExt cx="4018553" cy="195759"/>
          </a:xfrm>
        </p:grpSpPr>
        <p:cxnSp>
          <p:nvCxnSpPr>
            <p:cNvPr id="1453" name="iBar:83/125"/>
            <p:cNvCxnSpPr>
              <a:cxnSpLocks noChangeShapeType="1"/>
            </p:cNvCxnSpPr>
            <p:nvPr/>
          </p:nvCxnSpPr>
          <p:spPr bwMode="auto">
            <a:xfrm flipV="1">
              <a:off x="4693647" y="1087307"/>
              <a:ext cx="4018553" cy="4869"/>
            </a:xfrm>
            <a:prstGeom prst="line">
              <a:avLst/>
            </a:prstGeom>
            <a:noFill/>
            <a:ln w="9525" algn="ctr">
              <a:solidFill>
                <a:srgbClr val="002060"/>
              </a:solidFill>
              <a:round/>
              <a:headEnd/>
              <a:tailEnd/>
            </a:ln>
            <a:extLst>
              <a:ext uri="{909E8E84-426E-40DD-AFC4-6F175D3DCCD1}">
                <a14:hiddenFill xmlns:a14="http://schemas.microsoft.com/office/drawing/2010/main">
                  <a:noFill/>
                </a14:hiddenFill>
              </a:ext>
            </a:extLst>
          </p:spPr>
        </p:cxnSp>
        <p:sp>
          <p:nvSpPr>
            <p:cNvPr id="1454" name="TxtBox:83/125"/>
            <p:cNvSpPr/>
            <p:nvPr/>
          </p:nvSpPr>
          <p:spPr bwMode="auto">
            <a:xfrm>
              <a:off x="5304046" y="991860"/>
              <a:ext cx="2797757" cy="19575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Meeting </a:t>
              </a:r>
              <a:r>
                <a:rPr lang="es-ES" sz="1200" b="1" dirty="0" err="1" smtClean="0">
                  <a:solidFill>
                    <a:srgbClr val="002776"/>
                  </a:solidFill>
                </a:rPr>
                <a:t>planner</a:t>
              </a:r>
              <a:r>
                <a:rPr lang="es-ES" sz="1200" b="1" dirty="0" smtClean="0">
                  <a:solidFill>
                    <a:srgbClr val="002776"/>
                  </a:solidFill>
                </a:rPr>
                <a:t> Quito Turismo</a:t>
              </a:r>
              <a:endParaRPr lang="es-ES" sz="1200" b="1" dirty="0">
                <a:solidFill>
                  <a:srgbClr val="002776"/>
                </a:solidFill>
              </a:endParaRPr>
            </a:p>
          </p:txBody>
        </p:sp>
      </p:grpSp>
      <p:pic>
        <p:nvPicPr>
          <p:cNvPr id="2" name="Imagen 1"/>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6111108" y="1314318"/>
            <a:ext cx="2106483" cy="1598670"/>
          </a:xfrm>
          <a:prstGeom prst="rect">
            <a:avLst/>
          </a:prstGeom>
          <a:effectLst>
            <a:outerShdw blurRad="50800" dist="38100" dir="8100000" algn="tr" rotWithShape="0">
              <a:prstClr val="black">
                <a:alpha val="40000"/>
              </a:prstClr>
            </a:outerShdw>
          </a:effectLst>
        </p:spPr>
      </p:pic>
      <p:pic>
        <p:nvPicPr>
          <p:cNvPr id="3" name="Imagen 2"/>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7640101" y="4932036"/>
            <a:ext cx="2229084" cy="1532495"/>
          </a:xfrm>
          <a:prstGeom prst="rect">
            <a:avLst/>
          </a:prstGeom>
          <a:effectLst>
            <a:outerShdw blurRad="50800" dist="38100" dir="8100000" algn="tr" rotWithShape="0">
              <a:prstClr val="black">
                <a:alpha val="40000"/>
              </a:prstClr>
            </a:outerShdw>
          </a:effectLst>
        </p:spPr>
      </p:pic>
      <p:pic>
        <p:nvPicPr>
          <p:cNvPr id="5" name="Imagen 4"/>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7759081" y="2508587"/>
            <a:ext cx="2106484" cy="1644800"/>
          </a:xfrm>
          <a:prstGeom prst="rect">
            <a:avLst/>
          </a:prstGeom>
          <a:effectLst>
            <a:outerShdw blurRad="50800" dist="38100" dir="8100000" algn="tr" rotWithShape="0">
              <a:prstClr val="black">
                <a:alpha val="40000"/>
              </a:prstClr>
            </a:outerShdw>
          </a:effectLst>
        </p:spPr>
      </p:pic>
      <p:pic>
        <p:nvPicPr>
          <p:cNvPr id="8" name="Imagen 7"/>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6105128" y="3898251"/>
            <a:ext cx="1993483" cy="1541571"/>
          </a:xfrm>
          <a:prstGeom prst="rect">
            <a:avLst/>
          </a:prstGeom>
          <a:effectLst>
            <a:outerShdw blurRad="50800" dist="38100" dir="8100000" algn="tr" rotWithShape="0">
              <a:prstClr val="black">
                <a:alpha val="40000"/>
              </a:prstClr>
            </a:outerShdw>
          </a:effectLst>
        </p:spPr>
      </p:pic>
      <p:sp>
        <p:nvSpPr>
          <p:cNvPr id="15" name="Slide Number Placeholder 3"/>
          <p:cNvSpPr txBox="1">
            <a:spLocks/>
          </p:cNvSpPr>
          <p:nvPr/>
        </p:nvSpPr>
        <p:spPr>
          <a:xfrm>
            <a:off x="732709" y="655410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Quito Turismo – Dpto. Industria Reuniones</a:t>
            </a:r>
            <a:endParaRPr lang="es-ES" b="0" i="1" dirty="0">
              <a:solidFill>
                <a:srgbClr val="002776"/>
              </a:solidFill>
            </a:endParaRPr>
          </a:p>
        </p:txBody>
      </p:sp>
      <p:graphicFrame>
        <p:nvGraphicFramePr>
          <p:cNvPr id="16" name="Tabla 3"/>
          <p:cNvGraphicFramePr>
            <a:graphicFrameLocks noGrp="1"/>
          </p:cNvGraphicFramePr>
          <p:nvPr>
            <p:extLst/>
          </p:nvPr>
        </p:nvGraphicFramePr>
        <p:xfrm>
          <a:off x="362561" y="1299248"/>
          <a:ext cx="5526544" cy="910971"/>
        </p:xfrm>
        <a:graphic>
          <a:graphicData uri="http://schemas.openxmlformats.org/drawingml/2006/table">
            <a:tbl>
              <a:tblPr firstCol="1" bandRow="1">
                <a:tableStyleId>{5C22544A-7EE6-4342-B048-85BDC9FD1C3A}</a:tableStyleId>
              </a:tblPr>
              <a:tblGrid>
                <a:gridCol w="1379014"/>
                <a:gridCol w="4147530"/>
              </a:tblGrid>
              <a:tr h="515962">
                <a:tc>
                  <a:txBody>
                    <a:bodyPr/>
                    <a:lstStyle/>
                    <a:p>
                      <a:pPr marL="0" indent="0" algn="l">
                        <a:lnSpc>
                          <a:spcPct val="107000"/>
                        </a:lnSpc>
                        <a:spcAft>
                          <a:spcPts val="0"/>
                        </a:spcAft>
                      </a:pPr>
                      <a:r>
                        <a:rPr lang="es-ES" sz="1000" dirty="0" smtClean="0">
                          <a:solidFill>
                            <a:schemeClr val="bg1"/>
                          </a:solidFill>
                          <a:effectLst/>
                        </a:rPr>
                        <a:t>Objetivo general:</a:t>
                      </a:r>
                      <a:endParaRPr lang="es-ES" sz="1100" dirty="0">
                        <a:solidFill>
                          <a:schemeClr val="bg1"/>
                        </a:solidFill>
                        <a:effectLst/>
                        <a:latin typeface="Calibri" panose="020F0502020204030204" pitchFamily="34" charset="0"/>
                        <a:ea typeface="Times New Roman" panose="02020603050405020304" pitchFamily="18" charset="0"/>
                      </a:endParaRPr>
                    </a:p>
                  </a:txBody>
                  <a:tcPr marL="0" marR="0" marT="0" marB="0" anchor="ctr">
                    <a:solidFill>
                      <a:srgbClr val="002060"/>
                    </a:solidFill>
                  </a:tcPr>
                </a:tc>
                <a:tc>
                  <a:txBody>
                    <a:bodyPr/>
                    <a:lstStyle/>
                    <a:p>
                      <a:pPr algn="l"/>
                      <a:r>
                        <a:rPr lang="es-ES" sz="900" dirty="0" smtClean="0">
                          <a:solidFill>
                            <a:srgbClr val="002776"/>
                          </a:solidFill>
                        </a:rPr>
                        <a:t>Apoyar y asesorar a los principales profesionales médicos, académicos, científicos y de negocios locales para </a:t>
                      </a:r>
                      <a:r>
                        <a:rPr lang="es-ES" sz="900" b="1" dirty="0" smtClean="0">
                          <a:solidFill>
                            <a:srgbClr val="002776"/>
                          </a:solidFill>
                        </a:rPr>
                        <a:t>atraer congresos internacionales a la ciudad</a:t>
                      </a:r>
                      <a:r>
                        <a:rPr lang="es-ES" sz="900" dirty="0" smtClean="0">
                          <a:solidFill>
                            <a:srgbClr val="002776"/>
                          </a:solidFill>
                        </a:rPr>
                        <a:t>, extendiendo</a:t>
                      </a:r>
                      <a:r>
                        <a:rPr lang="es-ES" sz="900" baseline="0" dirty="0" smtClean="0">
                          <a:solidFill>
                            <a:srgbClr val="002776"/>
                          </a:solidFill>
                        </a:rPr>
                        <a:t> así</a:t>
                      </a:r>
                      <a:r>
                        <a:rPr lang="es-ES" sz="900" dirty="0" smtClean="0">
                          <a:solidFill>
                            <a:srgbClr val="002776"/>
                          </a:solidFill>
                        </a:rPr>
                        <a:t> el potencial de Quito como destino de eventos internacionales</a:t>
                      </a:r>
                    </a:p>
                  </a:txBody>
                  <a:tcPr marL="36195" marR="0" marT="0" marB="36195" anchor="ctr">
                    <a:noFill/>
                  </a:tcPr>
                </a:tc>
              </a:tr>
              <a:tr h="288000">
                <a:tc>
                  <a:txBody>
                    <a:bodyPr/>
                    <a:lstStyle/>
                    <a:p>
                      <a:pPr marL="0" indent="0" algn="l">
                        <a:lnSpc>
                          <a:spcPct val="107000"/>
                        </a:lnSpc>
                        <a:spcAft>
                          <a:spcPts val="0"/>
                        </a:spcAft>
                      </a:pPr>
                      <a:r>
                        <a:rPr lang="es-ES" sz="1000" b="1" dirty="0" smtClean="0">
                          <a:solidFill>
                            <a:schemeClr val="bg1"/>
                          </a:solidFill>
                        </a:rPr>
                        <a:t>Potenciales embajadores en Quito:</a:t>
                      </a:r>
                      <a:endParaRPr lang="es-ES" sz="1100" dirty="0">
                        <a:solidFill>
                          <a:schemeClr val="bg1"/>
                        </a:solidFill>
                        <a:effectLst/>
                        <a:latin typeface="Calibri" panose="020F0502020204030204" pitchFamily="34" charset="0"/>
                        <a:ea typeface="Times New Roman" panose="02020603050405020304" pitchFamily="18" charset="0"/>
                      </a:endParaRPr>
                    </a:p>
                  </a:txBody>
                  <a:tcPr marL="0" marR="0" marT="0" marB="0" anchor="ctr">
                    <a:solidFill>
                      <a:srgbClr val="002060"/>
                    </a:solidFill>
                  </a:tcPr>
                </a:tc>
                <a:tc>
                  <a:txBody>
                    <a:bodyPr/>
                    <a:lstStyle/>
                    <a:p>
                      <a:pPr algn="l">
                        <a:lnSpc>
                          <a:spcPct val="100000"/>
                        </a:lnSpc>
                        <a:spcAft>
                          <a:spcPts val="0"/>
                        </a:spcAft>
                      </a:pPr>
                      <a:r>
                        <a:rPr lang="es-ES" sz="900" b="1" dirty="0" smtClean="0">
                          <a:effectLst/>
                        </a:rPr>
                        <a:t>266</a:t>
                      </a:r>
                      <a:endParaRPr lang="es-ES" sz="900" b="1" dirty="0">
                        <a:effectLst/>
                        <a:latin typeface="Calibri" panose="020F0502020204030204" pitchFamily="34" charset="0"/>
                        <a:ea typeface="Times New Roman" panose="02020603050405020304" pitchFamily="18" charset="0"/>
                      </a:endParaRPr>
                    </a:p>
                  </a:txBody>
                  <a:tcPr marL="36195" marR="0" marT="0" marB="36195" anchor="ctr">
                    <a:noFill/>
                  </a:tcPr>
                </a:tc>
              </a:tr>
            </a:tbl>
          </a:graphicData>
        </a:graphic>
      </p:graphicFrame>
      <p:graphicFrame>
        <p:nvGraphicFramePr>
          <p:cNvPr id="18" name="Tabla 3"/>
          <p:cNvGraphicFramePr>
            <a:graphicFrameLocks noGrp="1"/>
          </p:cNvGraphicFramePr>
          <p:nvPr>
            <p:extLst/>
          </p:nvPr>
        </p:nvGraphicFramePr>
        <p:xfrm>
          <a:off x="362560" y="4269286"/>
          <a:ext cx="5590677" cy="2184050"/>
        </p:xfrm>
        <a:graphic>
          <a:graphicData uri="http://schemas.openxmlformats.org/drawingml/2006/table">
            <a:tbl>
              <a:tblPr firstCol="1" bandRow="1">
                <a:tableStyleId>{5C22544A-7EE6-4342-B048-85BDC9FD1C3A}</a:tableStyleId>
              </a:tblPr>
              <a:tblGrid>
                <a:gridCol w="5590677"/>
              </a:tblGrid>
              <a:tr h="216000">
                <a:tc>
                  <a:txBody>
                    <a:bodyPr/>
                    <a:lstStyle/>
                    <a:p>
                      <a:pPr marL="0" indent="0" algn="l">
                        <a:lnSpc>
                          <a:spcPct val="107000"/>
                        </a:lnSpc>
                        <a:spcAft>
                          <a:spcPts val="0"/>
                        </a:spcAft>
                      </a:pPr>
                      <a:r>
                        <a:rPr lang="es-ES" sz="1000" dirty="0" smtClean="0">
                          <a:solidFill>
                            <a:schemeClr val="bg1"/>
                          </a:solidFill>
                          <a:effectLst/>
                        </a:rPr>
                        <a:t>Beneficios de ser embajador:</a:t>
                      </a:r>
                      <a:endParaRPr lang="es-ES" sz="1100" dirty="0">
                        <a:solidFill>
                          <a:schemeClr val="bg1"/>
                        </a:solidFill>
                        <a:effectLst/>
                        <a:latin typeface="Calibri" panose="020F0502020204030204" pitchFamily="34" charset="0"/>
                        <a:ea typeface="Times New Roman" panose="02020603050405020304" pitchFamily="18" charset="0"/>
                      </a:endParaRPr>
                    </a:p>
                  </a:txBody>
                  <a:tcPr marL="36195" marR="0" marT="0" marB="36195" anchor="ctr">
                    <a:solidFill>
                      <a:schemeClr val="accent3"/>
                    </a:solidFill>
                  </a:tcPr>
                </a:tc>
              </a:tr>
              <a:tr h="1968050">
                <a:tc>
                  <a:txBody>
                    <a:bodyPr/>
                    <a:lstStyle/>
                    <a:p>
                      <a:pPr marL="228600" indent="-228600">
                        <a:buFont typeface="+mj-lt"/>
                        <a:buAutoNum type="arabicPeriod"/>
                      </a:pPr>
                      <a:r>
                        <a:rPr lang="es-ES" sz="900" b="0" dirty="0" smtClean="0">
                          <a:solidFill>
                            <a:srgbClr val="002776"/>
                          </a:solidFill>
                        </a:rPr>
                        <a:t>Oportunidad de </a:t>
                      </a:r>
                      <a:r>
                        <a:rPr lang="es-ES" sz="900" b="1" dirty="0" smtClean="0">
                          <a:solidFill>
                            <a:srgbClr val="002776"/>
                          </a:solidFill>
                        </a:rPr>
                        <a:t>relacionarse con otros embajadores de Quito </a:t>
                      </a:r>
                      <a:r>
                        <a:rPr lang="es-ES" sz="900" b="0" dirty="0" smtClean="0">
                          <a:solidFill>
                            <a:srgbClr val="002776"/>
                          </a:solidFill>
                        </a:rPr>
                        <a:t>y compartir experiencias en la atracción de eventos internacionales</a:t>
                      </a:r>
                    </a:p>
                    <a:p>
                      <a:pPr marL="228600" indent="-228600">
                        <a:buFont typeface="+mj-lt"/>
                        <a:buAutoNum type="arabicPeriod"/>
                      </a:pPr>
                      <a:r>
                        <a:rPr lang="es-ES" sz="900" b="1" dirty="0" smtClean="0">
                          <a:solidFill>
                            <a:srgbClr val="002776"/>
                          </a:solidFill>
                        </a:rPr>
                        <a:t>Mayor alcance y posicionamiento </a:t>
                      </a:r>
                      <a:r>
                        <a:rPr lang="es-ES" sz="900" b="0" dirty="0" smtClean="0">
                          <a:solidFill>
                            <a:srgbClr val="002776"/>
                          </a:solidFill>
                        </a:rPr>
                        <a:t>de la asociación profesional  y del profesional, a través de la captación de eventos internacionales </a:t>
                      </a:r>
                    </a:p>
                    <a:p>
                      <a:pPr marL="228600" indent="-228600">
                        <a:buFont typeface="+mj-lt"/>
                        <a:buAutoNum type="arabicPeriod"/>
                      </a:pPr>
                      <a:r>
                        <a:rPr lang="es-ES" sz="900" b="0" dirty="0" smtClean="0">
                          <a:solidFill>
                            <a:srgbClr val="002776"/>
                          </a:solidFill>
                        </a:rPr>
                        <a:t>Un </a:t>
                      </a:r>
                      <a:r>
                        <a:rPr lang="es-ES" sz="900" b="1" dirty="0" smtClean="0">
                          <a:solidFill>
                            <a:srgbClr val="002776"/>
                          </a:solidFill>
                        </a:rPr>
                        <a:t>gestor desde Quito Turismo </a:t>
                      </a:r>
                      <a:r>
                        <a:rPr lang="es-ES" sz="900" b="0" dirty="0" smtClean="0">
                          <a:solidFill>
                            <a:srgbClr val="002776"/>
                          </a:solidFill>
                        </a:rPr>
                        <a:t>dedicado al programa de embajadores para ayudar a responder las inquietudes de los profesionales</a:t>
                      </a:r>
                    </a:p>
                    <a:p>
                      <a:pPr marL="228600" indent="-228600">
                        <a:buFont typeface="+mj-lt"/>
                        <a:buAutoNum type="arabicPeriod"/>
                      </a:pPr>
                      <a:r>
                        <a:rPr lang="es-ES" sz="900" b="1" dirty="0" smtClean="0">
                          <a:solidFill>
                            <a:srgbClr val="002776"/>
                          </a:solidFill>
                        </a:rPr>
                        <a:t>Asesoramiento de parte de Quito Turismo </a:t>
                      </a:r>
                      <a:r>
                        <a:rPr lang="es-ES" sz="900" b="0" dirty="0" smtClean="0">
                          <a:solidFill>
                            <a:srgbClr val="002776"/>
                          </a:solidFill>
                        </a:rPr>
                        <a:t>para la planificación y organización del congreso en Quito.</a:t>
                      </a:r>
                    </a:p>
                    <a:p>
                      <a:pPr marL="228600" indent="-228600">
                        <a:buFont typeface="+mj-lt"/>
                        <a:buAutoNum type="arabicPeriod"/>
                      </a:pPr>
                      <a:r>
                        <a:rPr lang="es-ES" sz="900" b="1" dirty="0" smtClean="0">
                          <a:solidFill>
                            <a:srgbClr val="002776"/>
                          </a:solidFill>
                        </a:rPr>
                        <a:t>Capacitación</a:t>
                      </a:r>
                      <a:r>
                        <a:rPr lang="es-ES" sz="900" b="0" dirty="0" smtClean="0">
                          <a:solidFill>
                            <a:srgbClr val="002776"/>
                          </a:solidFill>
                        </a:rPr>
                        <a:t> sobre el destino</a:t>
                      </a:r>
                    </a:p>
                    <a:p>
                      <a:pPr marL="228600" indent="-228600">
                        <a:buFont typeface="+mj-lt"/>
                        <a:buAutoNum type="arabicPeriod"/>
                      </a:pPr>
                      <a:r>
                        <a:rPr lang="es-ES" sz="900" b="0" dirty="0" smtClean="0">
                          <a:solidFill>
                            <a:srgbClr val="002776"/>
                          </a:solidFill>
                        </a:rPr>
                        <a:t>Entrega de </a:t>
                      </a:r>
                      <a:r>
                        <a:rPr lang="es-ES" sz="900" b="1" dirty="0" smtClean="0">
                          <a:solidFill>
                            <a:srgbClr val="002776"/>
                          </a:solidFill>
                        </a:rPr>
                        <a:t>material promocional </a:t>
                      </a:r>
                      <a:r>
                        <a:rPr lang="es-ES" sz="900" b="0" dirty="0" smtClean="0">
                          <a:solidFill>
                            <a:srgbClr val="002776"/>
                          </a:solidFill>
                        </a:rPr>
                        <a:t>especializado del destino</a:t>
                      </a:r>
                    </a:p>
                    <a:p>
                      <a:pPr marL="228600" indent="-228600">
                        <a:buFont typeface="+mj-lt"/>
                        <a:buAutoNum type="arabicPeriod"/>
                      </a:pPr>
                      <a:r>
                        <a:rPr lang="es-ES" sz="900" b="0" dirty="0" smtClean="0">
                          <a:solidFill>
                            <a:srgbClr val="002776"/>
                          </a:solidFill>
                        </a:rPr>
                        <a:t>Información de la ciudad, infraestructura y servicios para eventos</a:t>
                      </a:r>
                    </a:p>
                    <a:p>
                      <a:pPr marL="228600" indent="-228600">
                        <a:buFont typeface="+mj-lt"/>
                        <a:buAutoNum type="arabicPeriod"/>
                      </a:pPr>
                      <a:r>
                        <a:rPr lang="es-ES" sz="900" b="0" dirty="0" smtClean="0">
                          <a:solidFill>
                            <a:srgbClr val="002776"/>
                          </a:solidFill>
                        </a:rPr>
                        <a:t>Asistencia en la preparación y organización del evento</a:t>
                      </a:r>
                    </a:p>
                    <a:p>
                      <a:pPr marL="228600" indent="-228600">
                        <a:buFont typeface="+mj-lt"/>
                        <a:buAutoNum type="arabicPeriod"/>
                      </a:pPr>
                      <a:r>
                        <a:rPr lang="es-ES" sz="900" b="1" dirty="0" smtClean="0">
                          <a:solidFill>
                            <a:srgbClr val="002776"/>
                          </a:solidFill>
                        </a:rPr>
                        <a:t>Tarifas de vuelos nacionales </a:t>
                      </a:r>
                      <a:r>
                        <a:rPr lang="es-ES" sz="900" b="0" dirty="0" smtClean="0">
                          <a:solidFill>
                            <a:srgbClr val="002776"/>
                          </a:solidFill>
                        </a:rPr>
                        <a:t>e internacionales  a través de las aerolíneas </a:t>
                      </a:r>
                    </a:p>
                    <a:p>
                      <a:pPr marL="228600" indent="-228600">
                        <a:buFont typeface="+mj-lt"/>
                        <a:buAutoNum type="arabicPeriod"/>
                      </a:pPr>
                      <a:r>
                        <a:rPr lang="es-ES" sz="900" b="1" dirty="0" smtClean="0">
                          <a:solidFill>
                            <a:srgbClr val="002776"/>
                          </a:solidFill>
                        </a:rPr>
                        <a:t>Tarifas de alojamiento </a:t>
                      </a:r>
                      <a:r>
                        <a:rPr lang="es-ES" sz="900" b="0" dirty="0" smtClean="0">
                          <a:solidFill>
                            <a:srgbClr val="002776"/>
                          </a:solidFill>
                        </a:rPr>
                        <a:t>a través de la planta hotelera</a:t>
                      </a:r>
                    </a:p>
                    <a:p>
                      <a:pPr marL="228600" indent="-228600">
                        <a:buFont typeface="+mj-lt"/>
                        <a:buAutoNum type="arabicPeriod"/>
                      </a:pPr>
                      <a:r>
                        <a:rPr lang="es-ES" sz="900" b="1" dirty="0" smtClean="0">
                          <a:solidFill>
                            <a:srgbClr val="002776"/>
                          </a:solidFill>
                        </a:rPr>
                        <a:t>Apoyo económico </a:t>
                      </a:r>
                      <a:r>
                        <a:rPr lang="es-ES" sz="900" b="0" dirty="0" smtClean="0">
                          <a:solidFill>
                            <a:srgbClr val="002776"/>
                          </a:solidFill>
                        </a:rPr>
                        <a:t>a través del </a:t>
                      </a:r>
                      <a:r>
                        <a:rPr lang="es-ES" sz="900" b="0" i="1" dirty="0" smtClean="0">
                          <a:solidFill>
                            <a:srgbClr val="002776"/>
                          </a:solidFill>
                        </a:rPr>
                        <a:t>Programa de apoyo económico </a:t>
                      </a:r>
                      <a:r>
                        <a:rPr lang="es-ES" sz="900" b="0" dirty="0" smtClean="0">
                          <a:solidFill>
                            <a:srgbClr val="002776"/>
                          </a:solidFill>
                        </a:rPr>
                        <a:t>de Quito Turismo</a:t>
                      </a:r>
                    </a:p>
                  </a:txBody>
                  <a:tcPr marL="36195" marR="0" marT="0" marB="36195" anchor="ctr">
                    <a:noFill/>
                  </a:tcPr>
                </a:tc>
              </a:tr>
            </a:tbl>
          </a:graphicData>
        </a:graphic>
      </p:graphicFrame>
      <p:graphicFrame>
        <p:nvGraphicFramePr>
          <p:cNvPr id="19" name="Tabla 3"/>
          <p:cNvGraphicFramePr>
            <a:graphicFrameLocks noGrp="1"/>
          </p:cNvGraphicFramePr>
          <p:nvPr>
            <p:extLst/>
          </p:nvPr>
        </p:nvGraphicFramePr>
        <p:xfrm>
          <a:off x="344488" y="2286567"/>
          <a:ext cx="5590677" cy="1898115"/>
        </p:xfrm>
        <a:graphic>
          <a:graphicData uri="http://schemas.openxmlformats.org/drawingml/2006/table">
            <a:tbl>
              <a:tblPr firstCol="1" bandRow="1">
                <a:tableStyleId>{5C22544A-7EE6-4342-B048-85BDC9FD1C3A}</a:tableStyleId>
              </a:tblPr>
              <a:tblGrid>
                <a:gridCol w="5590677"/>
              </a:tblGrid>
              <a:tr h="216000">
                <a:tc>
                  <a:txBody>
                    <a:bodyPr/>
                    <a:lstStyle/>
                    <a:p>
                      <a:pPr marL="0" indent="0" algn="l">
                        <a:lnSpc>
                          <a:spcPct val="107000"/>
                        </a:lnSpc>
                        <a:spcAft>
                          <a:spcPts val="0"/>
                        </a:spcAft>
                      </a:pPr>
                      <a:r>
                        <a:rPr lang="es-ES" sz="1000" dirty="0" smtClean="0">
                          <a:solidFill>
                            <a:schemeClr val="bg1"/>
                          </a:solidFill>
                          <a:effectLst/>
                        </a:rPr>
                        <a:t>Metas:</a:t>
                      </a:r>
                      <a:endParaRPr lang="es-ES" sz="1100" dirty="0">
                        <a:solidFill>
                          <a:schemeClr val="bg1"/>
                        </a:solidFill>
                        <a:effectLst/>
                        <a:latin typeface="Calibri" panose="020F0502020204030204" pitchFamily="34" charset="0"/>
                        <a:ea typeface="Times New Roman" panose="02020603050405020304" pitchFamily="18" charset="0"/>
                      </a:endParaRPr>
                    </a:p>
                  </a:txBody>
                  <a:tcPr marL="36195" marR="0" marT="0" marB="36195" anchor="ctr">
                    <a:solidFill>
                      <a:schemeClr val="accent3"/>
                    </a:solidFill>
                  </a:tcPr>
                </a:tc>
              </a:tr>
              <a:tr h="1656000">
                <a:tc>
                  <a:txBody>
                    <a:bodyPr/>
                    <a:lstStyle/>
                    <a:p>
                      <a:pPr marL="228600" indent="-228600" algn="just">
                        <a:buFont typeface="+mj-lt"/>
                        <a:buAutoNum type="arabicPeriod"/>
                      </a:pPr>
                      <a:r>
                        <a:rPr lang="es-ES" sz="900" b="1" dirty="0" smtClean="0">
                          <a:solidFill>
                            <a:srgbClr val="002776"/>
                          </a:solidFill>
                        </a:rPr>
                        <a:t>Aumentar el número de congresos y conferencias internacionales </a:t>
                      </a:r>
                      <a:r>
                        <a:rPr lang="es-ES" sz="900" b="0" dirty="0" smtClean="0">
                          <a:solidFill>
                            <a:srgbClr val="002776"/>
                          </a:solidFill>
                        </a:rPr>
                        <a:t>en la ciudad de Quito, especialmente aquellas que generan transferencia de conocimiento</a:t>
                      </a:r>
                    </a:p>
                    <a:p>
                      <a:pPr marL="228600" indent="-228600" algn="just">
                        <a:buFont typeface="+mj-lt"/>
                        <a:buAutoNum type="arabicPeriod"/>
                      </a:pPr>
                      <a:r>
                        <a:rPr lang="es-ES" sz="900" b="1" dirty="0" smtClean="0">
                          <a:solidFill>
                            <a:srgbClr val="002776"/>
                          </a:solidFill>
                        </a:rPr>
                        <a:t>Aumentar la competitividad </a:t>
                      </a:r>
                      <a:r>
                        <a:rPr lang="es-ES" sz="900" b="0" dirty="0" smtClean="0">
                          <a:solidFill>
                            <a:srgbClr val="002776"/>
                          </a:solidFill>
                        </a:rPr>
                        <a:t>de la ciudad en relación con otros destinos</a:t>
                      </a:r>
                    </a:p>
                    <a:p>
                      <a:pPr marL="228600" indent="-228600" algn="just">
                        <a:buFont typeface="+mj-lt"/>
                        <a:buAutoNum type="arabicPeriod"/>
                      </a:pPr>
                      <a:r>
                        <a:rPr lang="es-ES" sz="900" b="1" dirty="0" smtClean="0">
                          <a:solidFill>
                            <a:srgbClr val="002776"/>
                          </a:solidFill>
                        </a:rPr>
                        <a:t>Reconocer y apreciar a embajadores por su contribución al turismo de reuniones</a:t>
                      </a:r>
                      <a:r>
                        <a:rPr lang="es-ES" sz="900" b="0" dirty="0" smtClean="0">
                          <a:solidFill>
                            <a:srgbClr val="002776"/>
                          </a:solidFill>
                        </a:rPr>
                        <a:t>, así como la representación de la ciudad de Quito</a:t>
                      </a:r>
                    </a:p>
                    <a:p>
                      <a:pPr marL="228600" indent="-228600" algn="just">
                        <a:buFont typeface="+mj-lt"/>
                        <a:buAutoNum type="arabicPeriod"/>
                      </a:pPr>
                      <a:r>
                        <a:rPr lang="es-ES" sz="900" b="1" dirty="0" smtClean="0">
                          <a:solidFill>
                            <a:srgbClr val="002776"/>
                          </a:solidFill>
                        </a:rPr>
                        <a:t>Promover a sectores económicos importantes de la ciudad de Quito</a:t>
                      </a:r>
                      <a:r>
                        <a:rPr lang="es-ES" sz="900" b="0" dirty="0" smtClean="0">
                          <a:solidFill>
                            <a:srgbClr val="002776"/>
                          </a:solidFill>
                        </a:rPr>
                        <a:t>, incluyendo la ciencia, la investigación, informática y tecnologías, a través de la atracción de eventos internacionales </a:t>
                      </a:r>
                    </a:p>
                    <a:p>
                      <a:pPr marL="228600" indent="-228600" algn="just">
                        <a:buFont typeface="+mj-lt"/>
                        <a:buAutoNum type="arabicPeriod"/>
                      </a:pPr>
                      <a:r>
                        <a:rPr lang="es-ES" sz="900" b="1" dirty="0" smtClean="0">
                          <a:solidFill>
                            <a:srgbClr val="002776"/>
                          </a:solidFill>
                        </a:rPr>
                        <a:t>Mayor alcance en ganar postulaciones </a:t>
                      </a:r>
                      <a:r>
                        <a:rPr lang="es-ES" sz="900" b="0" dirty="0" smtClean="0">
                          <a:solidFill>
                            <a:srgbClr val="002776"/>
                          </a:solidFill>
                        </a:rPr>
                        <a:t>en conjunto con los profesionales de la ciudad y Quito Turismo, gracias al intercambio de conocimiento profesional de parte del destino y de las asociaciones y organismos internacionales </a:t>
                      </a:r>
                    </a:p>
                    <a:p>
                      <a:pPr marL="228600" indent="-228600" algn="just">
                        <a:buFont typeface="+mj-lt"/>
                        <a:buAutoNum type="arabicPeriod"/>
                      </a:pPr>
                      <a:r>
                        <a:rPr lang="es-ES" sz="900" b="1" dirty="0" smtClean="0">
                          <a:solidFill>
                            <a:srgbClr val="002776"/>
                          </a:solidFill>
                        </a:rPr>
                        <a:t>Mejorar el profesionalismo </a:t>
                      </a:r>
                      <a:r>
                        <a:rPr lang="es-ES" sz="900" b="0" dirty="0" smtClean="0">
                          <a:solidFill>
                            <a:srgbClr val="002776"/>
                          </a:solidFill>
                        </a:rPr>
                        <a:t>en los eventos que se realiza en Quito</a:t>
                      </a:r>
                    </a:p>
                    <a:p>
                      <a:pPr marL="228600" indent="-228600" algn="just">
                        <a:buFont typeface="+mj-lt"/>
                        <a:buAutoNum type="arabicPeriod"/>
                      </a:pPr>
                      <a:r>
                        <a:rPr lang="es-ES" sz="900" b="1" dirty="0" smtClean="0">
                          <a:solidFill>
                            <a:srgbClr val="002776"/>
                          </a:solidFill>
                        </a:rPr>
                        <a:t>Contribuir al orgullo cívico </a:t>
                      </a:r>
                      <a:r>
                        <a:rPr lang="es-ES" sz="900" b="0" dirty="0" smtClean="0">
                          <a:solidFill>
                            <a:srgbClr val="002776"/>
                          </a:solidFill>
                        </a:rPr>
                        <a:t>en un destino</a:t>
                      </a:r>
                    </a:p>
                  </a:txBody>
                  <a:tcPr marL="36195" marR="0" marT="0" marB="36195" anchor="ctr">
                    <a:noFill/>
                  </a:tcPr>
                </a:tc>
              </a:tr>
            </a:tbl>
          </a:graphicData>
        </a:graphic>
      </p:graphicFrame>
      <p:sp>
        <p:nvSpPr>
          <p:cNvPr id="7" name="Slide Number Placeholder 6"/>
          <p:cNvSpPr>
            <a:spLocks noGrp="1"/>
          </p:cNvSpPr>
          <p:nvPr>
            <p:ph type="sldNum" sz="quarter" idx="10"/>
          </p:nvPr>
        </p:nvSpPr>
        <p:spPr/>
        <p:txBody>
          <a:bodyPr/>
          <a:lstStyle/>
          <a:p>
            <a:fld id="{20A7A354-C5FB-4D1E-BE75-5A939ED93F75}" type="slidenum">
              <a:rPr lang="es-ES" smtClean="0">
                <a:solidFill>
                  <a:srgbClr val="002776"/>
                </a:solidFill>
              </a:rPr>
              <a:pPr/>
              <a:t>440</a:t>
            </a:fld>
            <a:endParaRPr lang="es-ES" dirty="0">
              <a:solidFill>
                <a:srgbClr val="002776"/>
              </a:solidFill>
            </a:endParaRPr>
          </a:p>
        </p:txBody>
      </p:sp>
    </p:spTree>
    <p:extLst>
      <p:ext uri="{BB962C8B-B14F-4D97-AF65-F5344CB8AC3E}">
        <p14:creationId xmlns:p14="http://schemas.microsoft.com/office/powerpoint/2010/main" val="13108959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4.7. Agencia de Atracción de Inversiones</a:t>
            </a:r>
            <a:endParaRPr lang="es-ES" sz="2800" i="1" dirty="0">
              <a:solidFill>
                <a:srgbClr val="FFFFFF"/>
              </a:solidFill>
            </a:endParaRPr>
          </a:p>
        </p:txBody>
      </p:sp>
    </p:spTree>
    <p:extLst>
      <p:ext uri="{BB962C8B-B14F-4D97-AF65-F5344CB8AC3E}">
        <p14:creationId xmlns:p14="http://schemas.microsoft.com/office/powerpoint/2010/main" val="2985298715"/>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201851" y="116632"/>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Modelo de Gestión - Inversión</a:t>
            </a:r>
            <a:endParaRPr lang="es-ES" sz="1400" i="1" dirty="0">
              <a:solidFill>
                <a:srgbClr val="00B0F0"/>
              </a:solidFill>
              <a:cs typeface="Arial" charset="0"/>
            </a:endParaRPr>
          </a:p>
        </p:txBody>
      </p:sp>
      <p:sp>
        <p:nvSpPr>
          <p:cNvPr id="5" name="TextBox 4"/>
          <p:cNvSpPr txBox="1"/>
          <p:nvPr/>
        </p:nvSpPr>
        <p:spPr>
          <a:xfrm>
            <a:off x="191525" y="760281"/>
            <a:ext cx="9148251" cy="7879080"/>
          </a:xfrm>
          <a:prstGeom prst="rect">
            <a:avLst/>
          </a:prstGeom>
          <a:noFill/>
        </p:spPr>
        <p:txBody>
          <a:bodyPr wrap="square" rtlCol="0">
            <a:spAutoFit/>
          </a:bodyPr>
          <a:lstStyle/>
          <a:p>
            <a:pPr marL="171450" indent="-171450">
              <a:buFont typeface="Arial" panose="020B0604020202020204" pitchFamily="34" charset="0"/>
              <a:buChar char="•"/>
            </a:pPr>
            <a:r>
              <a:rPr lang="es-ES" sz="1400" b="1" dirty="0" smtClean="0">
                <a:solidFill>
                  <a:srgbClr val="002776"/>
                </a:solidFill>
              </a:rPr>
              <a:t>Antecedentes</a:t>
            </a:r>
          </a:p>
          <a:p>
            <a:pPr marL="228600" indent="-228600"/>
            <a:r>
              <a:rPr lang="es-ES" sz="1400" b="1" dirty="0" smtClean="0">
                <a:solidFill>
                  <a:srgbClr val="002776"/>
                </a:solidFill>
              </a:rPr>
              <a:t>    </a:t>
            </a:r>
            <a:r>
              <a:rPr lang="es-ES" sz="1200" dirty="0" smtClean="0">
                <a:solidFill>
                  <a:srgbClr val="002776"/>
                </a:solidFill>
              </a:rPr>
              <a:t>El 16 de Octubre del 2014 se crea la Agencia de Atracción de Inversiones en el marco de Quito Turismo con el fin de fomentar el desarrollo productivo del Distrito Metropolitano de Quito a través del impulso de la inversiones de la ciudad y la gestión de su imagen.  </a:t>
            </a:r>
          </a:p>
          <a:p>
            <a:pPr marL="228600" indent="-228600"/>
            <a:endParaRPr lang="es-ES" sz="1200" dirty="0" smtClean="0">
              <a:solidFill>
                <a:srgbClr val="002776"/>
              </a:solidFill>
            </a:endParaRPr>
          </a:p>
          <a:p>
            <a:pPr marL="228600"/>
            <a:r>
              <a:rPr lang="es-ES" sz="1200" b="1" dirty="0" smtClean="0">
                <a:solidFill>
                  <a:srgbClr val="002776"/>
                </a:solidFill>
              </a:rPr>
              <a:t>Competencias:</a:t>
            </a:r>
          </a:p>
          <a:p>
            <a:pPr marL="457200" indent="-228600">
              <a:buFont typeface="Wingdings" panose="05000000000000000000" pitchFamily="2" charset="2"/>
              <a:buChar char="ü"/>
            </a:pPr>
            <a:r>
              <a:rPr lang="es-ES" sz="1200" dirty="0" smtClean="0">
                <a:solidFill>
                  <a:srgbClr val="002776"/>
                </a:solidFill>
              </a:rPr>
              <a:t>Desarrollo de la Marca Ciudad, o modelo de </a:t>
            </a:r>
            <a:r>
              <a:rPr lang="es-ES" sz="1200" dirty="0" err="1" smtClean="0">
                <a:solidFill>
                  <a:srgbClr val="002776"/>
                </a:solidFill>
              </a:rPr>
              <a:t>atractividad</a:t>
            </a:r>
            <a:r>
              <a:rPr lang="es-ES" sz="1200" dirty="0" smtClean="0">
                <a:solidFill>
                  <a:srgbClr val="002776"/>
                </a:solidFill>
              </a:rPr>
              <a:t>.</a:t>
            </a:r>
          </a:p>
          <a:p>
            <a:pPr marL="457200" indent="-228600">
              <a:buFont typeface="Wingdings" panose="05000000000000000000" pitchFamily="2" charset="2"/>
              <a:buChar char="ü"/>
            </a:pPr>
            <a:r>
              <a:rPr lang="es-ES" sz="1200" dirty="0" smtClean="0">
                <a:solidFill>
                  <a:srgbClr val="002776"/>
                </a:solidFill>
              </a:rPr>
              <a:t>Establecer un sistema de Investigación de Mercados.</a:t>
            </a:r>
          </a:p>
          <a:p>
            <a:pPr marL="457200" indent="-228600">
              <a:buFont typeface="Wingdings" panose="05000000000000000000" pitchFamily="2" charset="2"/>
              <a:buChar char="ü"/>
            </a:pPr>
            <a:r>
              <a:rPr lang="es-ES" sz="1200" dirty="0" smtClean="0">
                <a:solidFill>
                  <a:srgbClr val="002776"/>
                </a:solidFill>
              </a:rPr>
              <a:t>Promocionar y atraer inversiones</a:t>
            </a:r>
          </a:p>
          <a:p>
            <a:pPr marL="457200" indent="-228600">
              <a:buFont typeface="Wingdings" panose="05000000000000000000" pitchFamily="2" charset="2"/>
              <a:buChar char="ü"/>
            </a:pPr>
            <a:r>
              <a:rPr lang="es-ES" sz="1200" dirty="0" smtClean="0">
                <a:solidFill>
                  <a:srgbClr val="002776"/>
                </a:solidFill>
              </a:rPr>
              <a:t>Potenciar el clima de negocios en la ciudad</a:t>
            </a:r>
          </a:p>
          <a:p>
            <a:pPr marL="228600"/>
            <a:endParaRPr lang="es-ES" sz="1200" dirty="0" smtClean="0">
              <a:solidFill>
                <a:srgbClr val="002776"/>
              </a:solidFill>
            </a:endParaRPr>
          </a:p>
          <a:p>
            <a:pPr marL="460375" indent="-285750">
              <a:buFont typeface="Courier New" panose="02070309020205020404" pitchFamily="49" charset="0"/>
              <a:buChar char="o"/>
            </a:pPr>
            <a:r>
              <a:rPr lang="es-ES" sz="1400" b="1" dirty="0" smtClean="0">
                <a:solidFill>
                  <a:srgbClr val="002776"/>
                </a:solidFill>
              </a:rPr>
              <a:t>Fomento de Inversiones:</a:t>
            </a:r>
          </a:p>
          <a:p>
            <a:pPr marL="628650" indent="-171450">
              <a:buFont typeface="Wingdings" panose="05000000000000000000" pitchFamily="2" charset="2"/>
              <a:buChar char="q"/>
            </a:pPr>
            <a:r>
              <a:rPr lang="es-ES" sz="1200" dirty="0" smtClean="0">
                <a:solidFill>
                  <a:srgbClr val="002776"/>
                </a:solidFill>
              </a:rPr>
              <a:t>Participación en conferencias Internaciones de Inversiones como:</a:t>
            </a:r>
          </a:p>
          <a:p>
            <a:pPr marL="628650" indent="-171450">
              <a:buFont typeface="Wingdings" panose="05000000000000000000" pitchFamily="2" charset="2"/>
              <a:buChar char="q"/>
            </a:pPr>
            <a:r>
              <a:rPr lang="es-ES" sz="1200" dirty="0" smtClean="0">
                <a:solidFill>
                  <a:srgbClr val="002776"/>
                </a:solidFill>
              </a:rPr>
              <a:t>Anual NYU International </a:t>
            </a:r>
            <a:r>
              <a:rPr lang="es-ES" sz="1200" dirty="0" err="1" smtClean="0">
                <a:solidFill>
                  <a:srgbClr val="002776"/>
                </a:solidFill>
              </a:rPr>
              <a:t>Hospitality</a:t>
            </a:r>
            <a:r>
              <a:rPr lang="es-ES" sz="1200" dirty="0" smtClean="0">
                <a:solidFill>
                  <a:srgbClr val="002776"/>
                </a:solidFill>
              </a:rPr>
              <a:t> </a:t>
            </a:r>
            <a:r>
              <a:rPr lang="es-ES" sz="1200" dirty="0" err="1" smtClean="0">
                <a:solidFill>
                  <a:srgbClr val="002776"/>
                </a:solidFill>
              </a:rPr>
              <a:t>Industry</a:t>
            </a:r>
            <a:r>
              <a:rPr lang="es-ES" sz="1200" dirty="0" smtClean="0">
                <a:solidFill>
                  <a:srgbClr val="002776"/>
                </a:solidFill>
              </a:rPr>
              <a:t> </a:t>
            </a:r>
            <a:r>
              <a:rPr lang="es-ES" sz="1200" dirty="0" err="1" smtClean="0">
                <a:solidFill>
                  <a:srgbClr val="002776"/>
                </a:solidFill>
              </a:rPr>
              <a:t>Investment</a:t>
            </a:r>
            <a:r>
              <a:rPr lang="es-ES" sz="1200" dirty="0" smtClean="0">
                <a:solidFill>
                  <a:srgbClr val="002776"/>
                </a:solidFill>
              </a:rPr>
              <a:t> </a:t>
            </a:r>
            <a:r>
              <a:rPr lang="es-ES" sz="1200" dirty="0" err="1" smtClean="0">
                <a:solidFill>
                  <a:srgbClr val="002776"/>
                </a:solidFill>
              </a:rPr>
              <a:t>Conference</a:t>
            </a:r>
            <a:r>
              <a:rPr lang="es-ES" sz="1200" dirty="0" smtClean="0">
                <a:solidFill>
                  <a:srgbClr val="002776"/>
                </a:solidFill>
              </a:rPr>
              <a:t>.</a:t>
            </a:r>
          </a:p>
          <a:p>
            <a:pPr marL="628650" indent="-171450">
              <a:buFont typeface="Wingdings" panose="05000000000000000000" pitchFamily="2" charset="2"/>
              <a:buChar char="q"/>
            </a:pPr>
            <a:r>
              <a:rPr lang="es-ES" sz="1200" dirty="0" smtClean="0">
                <a:solidFill>
                  <a:srgbClr val="002776"/>
                </a:solidFill>
              </a:rPr>
              <a:t>South American Hotel &amp; </a:t>
            </a:r>
            <a:r>
              <a:rPr lang="es-ES" sz="1200" dirty="0" err="1" smtClean="0">
                <a:solidFill>
                  <a:srgbClr val="002776"/>
                </a:solidFill>
              </a:rPr>
              <a:t>Tourism</a:t>
            </a:r>
            <a:r>
              <a:rPr lang="es-ES" sz="1200" dirty="0" smtClean="0">
                <a:solidFill>
                  <a:srgbClr val="002776"/>
                </a:solidFill>
              </a:rPr>
              <a:t> </a:t>
            </a:r>
            <a:r>
              <a:rPr lang="es-ES" sz="1200" dirty="0" err="1" smtClean="0">
                <a:solidFill>
                  <a:srgbClr val="002776"/>
                </a:solidFill>
              </a:rPr>
              <a:t>Investement</a:t>
            </a:r>
            <a:r>
              <a:rPr lang="es-ES" sz="1200" dirty="0" smtClean="0">
                <a:solidFill>
                  <a:srgbClr val="002776"/>
                </a:solidFill>
              </a:rPr>
              <a:t> </a:t>
            </a:r>
            <a:r>
              <a:rPr lang="es-ES" sz="1200" dirty="0" err="1" smtClean="0">
                <a:solidFill>
                  <a:srgbClr val="002776"/>
                </a:solidFill>
              </a:rPr>
              <a:t>Conference</a:t>
            </a:r>
            <a:r>
              <a:rPr lang="es-ES" sz="1200" dirty="0" smtClean="0">
                <a:solidFill>
                  <a:srgbClr val="002776"/>
                </a:solidFill>
              </a:rPr>
              <a:t> – SAHIC.</a:t>
            </a:r>
          </a:p>
          <a:p>
            <a:pPr marL="628650" indent="-171450">
              <a:buFont typeface="Wingdings" panose="05000000000000000000" pitchFamily="2" charset="2"/>
              <a:buChar char="q"/>
            </a:pPr>
            <a:r>
              <a:rPr lang="es-ES" sz="1200" dirty="0" smtClean="0">
                <a:solidFill>
                  <a:srgbClr val="002776"/>
                </a:solidFill>
              </a:rPr>
              <a:t>Hotel </a:t>
            </a:r>
            <a:r>
              <a:rPr lang="es-ES" sz="1200" dirty="0" err="1" smtClean="0">
                <a:solidFill>
                  <a:srgbClr val="002776"/>
                </a:solidFill>
              </a:rPr>
              <a:t>Opportunities</a:t>
            </a:r>
            <a:r>
              <a:rPr lang="es-ES" sz="1200" dirty="0" smtClean="0">
                <a:solidFill>
                  <a:srgbClr val="002776"/>
                </a:solidFill>
              </a:rPr>
              <a:t> </a:t>
            </a:r>
            <a:r>
              <a:rPr lang="es-ES" sz="1200" dirty="0" err="1" smtClean="0">
                <a:solidFill>
                  <a:srgbClr val="002776"/>
                </a:solidFill>
              </a:rPr>
              <a:t>Latin</a:t>
            </a:r>
            <a:r>
              <a:rPr lang="es-ES" sz="1200" dirty="0" smtClean="0">
                <a:solidFill>
                  <a:srgbClr val="002776"/>
                </a:solidFill>
              </a:rPr>
              <a:t> American – Hola – Miami.</a:t>
            </a:r>
          </a:p>
          <a:p>
            <a:pPr marL="628650" indent="-171450">
              <a:buFont typeface="Wingdings" panose="05000000000000000000" pitchFamily="2" charset="2"/>
              <a:buChar char="q"/>
            </a:pPr>
            <a:r>
              <a:rPr lang="es-ES" sz="1200" dirty="0" smtClean="0">
                <a:solidFill>
                  <a:srgbClr val="002776"/>
                </a:solidFill>
              </a:rPr>
              <a:t>XVII International Hotel </a:t>
            </a:r>
            <a:r>
              <a:rPr lang="es-ES" sz="1200" dirty="0" err="1" smtClean="0">
                <a:solidFill>
                  <a:srgbClr val="002776"/>
                </a:solidFill>
              </a:rPr>
              <a:t>Investment</a:t>
            </a:r>
            <a:r>
              <a:rPr lang="es-ES" sz="1200" dirty="0" smtClean="0">
                <a:solidFill>
                  <a:srgbClr val="002776"/>
                </a:solidFill>
              </a:rPr>
              <a:t> </a:t>
            </a:r>
            <a:r>
              <a:rPr lang="es-ES" sz="1200" dirty="0" err="1" smtClean="0">
                <a:solidFill>
                  <a:srgbClr val="002776"/>
                </a:solidFill>
              </a:rPr>
              <a:t>Forum</a:t>
            </a:r>
            <a:r>
              <a:rPr lang="es-ES" sz="1200" dirty="0" smtClean="0">
                <a:solidFill>
                  <a:srgbClr val="002776"/>
                </a:solidFill>
              </a:rPr>
              <a:t> – Berlín</a:t>
            </a:r>
          </a:p>
          <a:p>
            <a:pPr marL="628650" indent="-171450">
              <a:buFont typeface="Wingdings" panose="05000000000000000000" pitchFamily="2" charset="2"/>
              <a:buChar char="q"/>
            </a:pPr>
            <a:r>
              <a:rPr lang="es-ES" sz="1200" dirty="0" smtClean="0">
                <a:solidFill>
                  <a:srgbClr val="002776"/>
                </a:solidFill>
              </a:rPr>
              <a:t>Meeting </a:t>
            </a:r>
            <a:r>
              <a:rPr lang="es-ES" sz="1200" dirty="0" err="1" smtClean="0">
                <a:solidFill>
                  <a:srgbClr val="002776"/>
                </a:solidFill>
              </a:rPr>
              <a:t>Industry</a:t>
            </a:r>
            <a:r>
              <a:rPr lang="es-ES" sz="1200" dirty="0" smtClean="0">
                <a:solidFill>
                  <a:srgbClr val="002776"/>
                </a:solidFill>
              </a:rPr>
              <a:t> </a:t>
            </a:r>
            <a:r>
              <a:rPr lang="es-ES" sz="1200" dirty="0" err="1" smtClean="0">
                <a:solidFill>
                  <a:srgbClr val="002776"/>
                </a:solidFill>
              </a:rPr>
              <a:t>Conference</a:t>
            </a:r>
            <a:r>
              <a:rPr lang="es-ES" sz="1200" dirty="0" smtClean="0">
                <a:solidFill>
                  <a:srgbClr val="002776"/>
                </a:solidFill>
              </a:rPr>
              <a:t> – promover la ciudad a nivel local e internacional como un destino para el turismo de negocios.</a:t>
            </a:r>
          </a:p>
          <a:p>
            <a:pPr marL="457200"/>
            <a:endParaRPr lang="es-ES" sz="1200" dirty="0" smtClean="0">
              <a:solidFill>
                <a:srgbClr val="002776"/>
              </a:solidFill>
            </a:endParaRPr>
          </a:p>
          <a:p>
            <a:r>
              <a:rPr lang="es-ES" sz="1400" b="1" dirty="0" smtClean="0">
                <a:solidFill>
                  <a:srgbClr val="002776"/>
                </a:solidFill>
              </a:rPr>
              <a:t>Objetivos a largo y mediano plazo para fomentar las inversiones </a:t>
            </a:r>
          </a:p>
          <a:p>
            <a:pPr marL="457200"/>
            <a:endParaRPr lang="es-ES" sz="1200" dirty="0" smtClean="0">
              <a:solidFill>
                <a:srgbClr val="002776"/>
              </a:solidFill>
            </a:endParaRPr>
          </a:p>
          <a:p>
            <a:pPr marL="457200" indent="-228600">
              <a:buFont typeface="Courier New" panose="02070309020205020404" pitchFamily="49" charset="0"/>
              <a:buChar char="o"/>
            </a:pPr>
            <a:r>
              <a:rPr lang="es-ES" sz="1400" b="1" dirty="0" smtClean="0">
                <a:solidFill>
                  <a:srgbClr val="002776"/>
                </a:solidFill>
              </a:rPr>
              <a:t>Inteligencia de Mercados</a:t>
            </a:r>
          </a:p>
          <a:p>
            <a:pPr marL="457200"/>
            <a:r>
              <a:rPr lang="es-ES" sz="1200" dirty="0" smtClean="0">
                <a:solidFill>
                  <a:srgbClr val="002776"/>
                </a:solidFill>
              </a:rPr>
              <a:t>Generación de un primer producto con información útil y relevante el sector productivo de Quito para el inversionista o agente de negocios. - </a:t>
            </a:r>
            <a:r>
              <a:rPr lang="es-ES" sz="1200" b="1" dirty="0" smtClean="0">
                <a:solidFill>
                  <a:srgbClr val="002776"/>
                </a:solidFill>
              </a:rPr>
              <a:t>“Boletín Estadístico Trimestral – Quito en Cifras”</a:t>
            </a:r>
          </a:p>
          <a:p>
            <a:pPr marL="457200"/>
            <a:endParaRPr lang="es-ES" sz="1200" b="1" dirty="0" smtClean="0">
              <a:solidFill>
                <a:srgbClr val="002776"/>
              </a:solidFill>
            </a:endParaRPr>
          </a:p>
          <a:p>
            <a:pPr marL="457200" indent="-228600">
              <a:buFont typeface="Courier New" panose="02070309020205020404" pitchFamily="49" charset="0"/>
              <a:buChar char="o"/>
            </a:pPr>
            <a:r>
              <a:rPr lang="es-ES" sz="1400" b="1" dirty="0" smtClean="0">
                <a:solidFill>
                  <a:srgbClr val="002776"/>
                </a:solidFill>
              </a:rPr>
              <a:t>Desarrollo de una Marca Territorial.</a:t>
            </a:r>
            <a:endParaRPr lang="es-ES" sz="1400" dirty="0" smtClean="0">
              <a:solidFill>
                <a:srgbClr val="002776"/>
              </a:solidFill>
            </a:endParaRPr>
          </a:p>
          <a:p>
            <a:pPr marL="457200"/>
            <a:r>
              <a:rPr lang="es-ES" sz="1200" dirty="0" smtClean="0">
                <a:solidFill>
                  <a:srgbClr val="002776"/>
                </a:solidFill>
              </a:rPr>
              <a:t>A través de la oficina Comercial de Chicago (</a:t>
            </a:r>
            <a:r>
              <a:rPr lang="es-ES" sz="1200" dirty="0" err="1" smtClean="0">
                <a:solidFill>
                  <a:srgbClr val="002776"/>
                </a:solidFill>
              </a:rPr>
              <a:t>Proecuador</a:t>
            </a:r>
            <a:r>
              <a:rPr lang="es-ES" sz="1200" dirty="0" smtClean="0">
                <a:solidFill>
                  <a:srgbClr val="002776"/>
                </a:solidFill>
              </a:rPr>
              <a:t>) se ha establecido contacto con </a:t>
            </a:r>
            <a:r>
              <a:rPr lang="es-ES" sz="1200" dirty="0" err="1" smtClean="0">
                <a:solidFill>
                  <a:srgbClr val="002776"/>
                </a:solidFill>
              </a:rPr>
              <a:t>Kellog</a:t>
            </a:r>
            <a:r>
              <a:rPr lang="es-ES" sz="1200" dirty="0" smtClean="0">
                <a:solidFill>
                  <a:srgbClr val="002776"/>
                </a:solidFill>
              </a:rPr>
              <a:t> </a:t>
            </a:r>
            <a:r>
              <a:rPr lang="es-ES" sz="1200" dirty="0" err="1" smtClean="0">
                <a:solidFill>
                  <a:srgbClr val="002776"/>
                </a:solidFill>
              </a:rPr>
              <a:t>School</a:t>
            </a:r>
            <a:r>
              <a:rPr lang="es-ES" sz="1200" dirty="0" smtClean="0">
                <a:solidFill>
                  <a:srgbClr val="002776"/>
                </a:solidFill>
              </a:rPr>
              <a:t> of Management a fin de contar con el apoyo de un equipo de Estudiantes que permita </a:t>
            </a:r>
            <a:r>
              <a:rPr lang="es-ES" sz="1200" dirty="0" err="1" smtClean="0">
                <a:solidFill>
                  <a:srgbClr val="002776"/>
                </a:solidFill>
              </a:rPr>
              <a:t>desarollar</a:t>
            </a:r>
            <a:r>
              <a:rPr lang="es-ES" sz="1200" dirty="0" smtClean="0">
                <a:solidFill>
                  <a:srgbClr val="002776"/>
                </a:solidFill>
              </a:rPr>
              <a:t> de manera gratuita un primer dimensionamiento de la marca territorial de Quito durante el verano del 2016.</a:t>
            </a:r>
          </a:p>
          <a:p>
            <a:pPr marL="457200"/>
            <a:r>
              <a:rPr lang="es-ES" sz="1400" b="1" dirty="0" smtClean="0">
                <a:solidFill>
                  <a:srgbClr val="002776"/>
                </a:solidFill>
              </a:rPr>
              <a:t> </a:t>
            </a:r>
          </a:p>
          <a:p>
            <a:pPr marL="228600">
              <a:buFont typeface="Courier New" panose="02070309020205020404" pitchFamily="49" charset="0"/>
              <a:buChar char="o"/>
            </a:pPr>
            <a:endParaRPr lang="es-ES" sz="1200" dirty="0" smtClean="0">
              <a:solidFill>
                <a:srgbClr val="002776"/>
              </a:solidFill>
            </a:endParaRPr>
          </a:p>
          <a:p>
            <a:endParaRPr lang="es-ES" sz="1400" b="1" dirty="0" smtClean="0">
              <a:solidFill>
                <a:srgbClr val="002776"/>
              </a:solidFill>
            </a:endParaRPr>
          </a:p>
          <a:p>
            <a:pPr marL="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6"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442</a:t>
            </a:fld>
            <a:endParaRPr lang="es-ES" dirty="0">
              <a:solidFill>
                <a:srgbClr val="002776"/>
              </a:solidFill>
            </a:endParaRPr>
          </a:p>
        </p:txBody>
      </p:sp>
    </p:spTree>
    <p:extLst>
      <p:ext uri="{BB962C8B-B14F-4D97-AF65-F5344CB8AC3E}">
        <p14:creationId xmlns:p14="http://schemas.microsoft.com/office/powerpoint/2010/main" val="289268131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201851" y="116632"/>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Nuevo Centro de Convenciones</a:t>
            </a:r>
            <a:endParaRPr lang="es-ES" sz="1400" i="1" dirty="0">
              <a:solidFill>
                <a:srgbClr val="00B0F0"/>
              </a:solidFill>
              <a:cs typeface="Arial" charset="0"/>
            </a:endParaRPr>
          </a:p>
        </p:txBody>
      </p:sp>
      <p:sp>
        <p:nvSpPr>
          <p:cNvPr id="5" name="TextBox 4"/>
          <p:cNvSpPr txBox="1"/>
          <p:nvPr/>
        </p:nvSpPr>
        <p:spPr>
          <a:xfrm>
            <a:off x="236237" y="980728"/>
            <a:ext cx="9148251" cy="2554545"/>
          </a:xfrm>
          <a:prstGeom prst="rect">
            <a:avLst/>
          </a:prstGeom>
          <a:noFill/>
        </p:spPr>
        <p:txBody>
          <a:bodyPr wrap="square" rtlCol="0">
            <a:spAutoFit/>
          </a:bodyPr>
          <a:lstStyle/>
          <a:p>
            <a:pPr marL="285750" indent="-285750">
              <a:buFont typeface="Arial" panose="020B0604020202020204" pitchFamily="34" charset="0"/>
              <a:buChar char="•"/>
            </a:pPr>
            <a:r>
              <a:rPr lang="es-ES" sz="1400" b="1" dirty="0" smtClean="0">
                <a:solidFill>
                  <a:srgbClr val="002776"/>
                </a:solidFill>
              </a:rPr>
              <a:t>Centro de Convenciones Metropolitano de Quito</a:t>
            </a:r>
          </a:p>
          <a:p>
            <a:pPr marL="282575"/>
            <a:r>
              <a:rPr lang="es-ES" sz="1200" dirty="0" smtClean="0">
                <a:solidFill>
                  <a:srgbClr val="002776"/>
                </a:solidFill>
              </a:rPr>
              <a:t>El proyecto será desarrollado en 10.75 hectáreas en donde funcionaban las antiguas terminales del aeropuerto Mariscal Sucre. Los espacios para eventos  están acompañados de espacios para servicios complementarios como: comercios, áreas culturales, un </a:t>
            </a:r>
            <a:r>
              <a:rPr lang="es-ES" sz="1200" dirty="0" err="1" smtClean="0">
                <a:solidFill>
                  <a:srgbClr val="002776"/>
                </a:solidFill>
              </a:rPr>
              <a:t>business</a:t>
            </a:r>
            <a:r>
              <a:rPr lang="es-ES" sz="1200" dirty="0" smtClean="0">
                <a:solidFill>
                  <a:srgbClr val="002776"/>
                </a:solidFill>
              </a:rPr>
              <a:t> center, áreas de alojamiento, negocios de alimentos y bebidas, y una arena de espectáculos.</a:t>
            </a:r>
          </a:p>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pic>
        <p:nvPicPr>
          <p:cNvPr id="3" name="Picture 2"/>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569312" y="1988840"/>
            <a:ext cx="4455696" cy="4082033"/>
          </a:xfrm>
          <a:prstGeom prst="rect">
            <a:avLst/>
          </a:prstGeom>
        </p:spPr>
      </p:pic>
      <p:sp>
        <p:nvSpPr>
          <p:cNvPr id="8" name="TextBox 7"/>
          <p:cNvSpPr txBox="1"/>
          <p:nvPr/>
        </p:nvSpPr>
        <p:spPr>
          <a:xfrm>
            <a:off x="5243433" y="1844824"/>
            <a:ext cx="4636371" cy="5293757"/>
          </a:xfrm>
          <a:prstGeom prst="rect">
            <a:avLst/>
          </a:prstGeom>
          <a:noFill/>
        </p:spPr>
        <p:txBody>
          <a:bodyPr wrap="square" rtlCol="0">
            <a:spAutoFit/>
          </a:bodyPr>
          <a:lstStyle/>
          <a:p>
            <a:r>
              <a:rPr lang="es-ES" sz="1200" b="1" dirty="0" smtClean="0">
                <a:solidFill>
                  <a:srgbClr val="002776"/>
                </a:solidFill>
              </a:rPr>
              <a:t>El proyecto será construido en 3 etapas:</a:t>
            </a:r>
          </a:p>
          <a:p>
            <a:endParaRPr lang="es-ES" sz="1400" b="1" dirty="0" smtClean="0">
              <a:solidFill>
                <a:srgbClr val="002776"/>
              </a:solidFill>
            </a:endParaRPr>
          </a:p>
          <a:p>
            <a:r>
              <a:rPr lang="es-ES" sz="1200" b="1" dirty="0" smtClean="0">
                <a:solidFill>
                  <a:srgbClr val="002776"/>
                </a:solidFill>
              </a:rPr>
              <a:t>Primera Fase </a:t>
            </a:r>
          </a:p>
          <a:p>
            <a:r>
              <a:rPr lang="es-ES" sz="1200" dirty="0" smtClean="0">
                <a:solidFill>
                  <a:srgbClr val="002776"/>
                </a:solidFill>
              </a:rPr>
              <a:t>construcción de infraestructura de eventos, congresos y ferias.</a:t>
            </a:r>
          </a:p>
          <a:p>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r>
              <a:rPr lang="es-ES" sz="1200" b="1" dirty="0" smtClean="0">
                <a:solidFill>
                  <a:srgbClr val="002776"/>
                </a:solidFill>
              </a:rPr>
              <a:t>Segunda Fase</a:t>
            </a:r>
          </a:p>
          <a:p>
            <a:r>
              <a:rPr lang="es-ES" sz="1200" dirty="0" smtClean="0">
                <a:solidFill>
                  <a:srgbClr val="002776"/>
                </a:solidFill>
              </a:rPr>
              <a:t>recuperación de la terminal aérea original y antigua torre de control.</a:t>
            </a: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r>
              <a:rPr lang="es-ES" sz="1200" b="1" dirty="0" smtClean="0">
                <a:solidFill>
                  <a:srgbClr val="002776"/>
                </a:solidFill>
              </a:rPr>
              <a:t>Tercera fase:</a:t>
            </a:r>
          </a:p>
          <a:p>
            <a:r>
              <a:rPr lang="es-ES" sz="1200" dirty="0" smtClean="0">
                <a:solidFill>
                  <a:srgbClr val="002776"/>
                </a:solidFill>
              </a:rPr>
              <a:t>construcción de negocios complementarios.</a:t>
            </a:r>
            <a:endParaRPr lang="es-ES" sz="14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pic>
        <p:nvPicPr>
          <p:cNvPr id="4" name="Picture 3"/>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6908598" y="2832722"/>
            <a:ext cx="1095620" cy="743565"/>
          </a:xfrm>
          <a:prstGeom prst="rect">
            <a:avLst/>
          </a:prstGeom>
        </p:spPr>
      </p:pic>
      <p:pic>
        <p:nvPicPr>
          <p:cNvPr id="9" name="Picture 8"/>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6884480" y="4230528"/>
            <a:ext cx="1184038" cy="806706"/>
          </a:xfrm>
          <a:prstGeom prst="rect">
            <a:avLst/>
          </a:prstGeom>
        </p:spPr>
      </p:pic>
      <p:pic>
        <p:nvPicPr>
          <p:cNvPr id="10" name="Picture 9"/>
          <p:cNvPicPr>
            <a:picLocks noChangeAspect="1"/>
          </p:cNvPicPr>
          <p:nvPr/>
        </p:nvPicPr>
        <p:blipFill>
          <a:blip r:embed="rId7" cstate="print">
            <a:extLst>
              <a:ext uri="{28A0092B-C50C-407E-A947-70E740481C1C}">
                <a14:useLocalDpi xmlns:a14="http://schemas.microsoft.com/office/drawing/2010/main"/>
              </a:ext>
            </a:extLst>
          </a:blip>
          <a:stretch>
            <a:fillRect/>
          </a:stretch>
        </p:blipFill>
        <p:spPr>
          <a:xfrm>
            <a:off x="6835759" y="5784348"/>
            <a:ext cx="1168459" cy="727785"/>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443</a:t>
            </a:fld>
            <a:endParaRPr lang="es-ES" dirty="0">
              <a:solidFill>
                <a:srgbClr val="002776"/>
              </a:solidFill>
            </a:endParaRPr>
          </a:p>
        </p:txBody>
      </p:sp>
      <p:sp>
        <p:nvSpPr>
          <p:cNvPr id="11"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333751712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188640"/>
            <a:ext cx="9217025" cy="108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Características Generales del Nuevo Centro de Convenciones Bicentenario.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82488" y="1173320"/>
            <a:ext cx="9148251" cy="4401205"/>
          </a:xfrm>
          <a:prstGeom prst="rect">
            <a:avLst/>
          </a:prstGeom>
          <a:noFill/>
        </p:spPr>
        <p:txBody>
          <a:bodyPr wrap="square" rtlCol="0">
            <a:spAutoFit/>
          </a:bodyPr>
          <a:lstStyle/>
          <a:p>
            <a:endParaRPr lang="es-ES" sz="1400" b="1" dirty="0" smtClean="0">
              <a:solidFill>
                <a:srgbClr val="002776"/>
              </a:solidFill>
            </a:endParaRPr>
          </a:p>
          <a:p>
            <a:pPr marL="285750" indent="-285750">
              <a:buFont typeface="Arial" panose="020B0604020202020204" pitchFamily="34" charset="0"/>
              <a:buChar char="•"/>
            </a:pPr>
            <a:r>
              <a:rPr lang="es-ES" sz="1200" b="1" dirty="0" smtClean="0">
                <a:solidFill>
                  <a:srgbClr val="002776"/>
                </a:solidFill>
              </a:rPr>
              <a:t>Características:</a:t>
            </a:r>
          </a:p>
          <a:p>
            <a:r>
              <a:rPr lang="es-ES" sz="1200" b="1" dirty="0" smtClean="0">
                <a:solidFill>
                  <a:srgbClr val="002776"/>
                </a:solidFill>
              </a:rPr>
              <a:t> </a:t>
            </a:r>
          </a:p>
          <a:p>
            <a:pPr marL="454025" indent="-171450">
              <a:buFont typeface="Wingdings" panose="05000000000000000000" pitchFamily="2" charset="2"/>
              <a:buChar char="v"/>
            </a:pPr>
            <a:r>
              <a:rPr lang="es-ES" sz="1200" dirty="0" smtClean="0">
                <a:solidFill>
                  <a:srgbClr val="002776"/>
                </a:solidFill>
              </a:rPr>
              <a:t>Salones de exhibiciones de 2,480 m2 aproximadamente</a:t>
            </a:r>
          </a:p>
          <a:p>
            <a:pPr marL="685800" indent="-228600">
              <a:buFont typeface="Wingdings" panose="05000000000000000000" pitchFamily="2" charset="2"/>
              <a:buChar char="Ø"/>
            </a:pPr>
            <a:r>
              <a:rPr lang="es-ES" sz="1200" dirty="0" smtClean="0">
                <a:solidFill>
                  <a:srgbClr val="002776"/>
                </a:solidFill>
              </a:rPr>
              <a:t>Salón 1: tiene una altura 6 m2 </a:t>
            </a:r>
          </a:p>
          <a:p>
            <a:pPr marL="685800" indent="-228600">
              <a:buFont typeface="Wingdings" panose="05000000000000000000" pitchFamily="2" charset="2"/>
              <a:buChar char="Ø"/>
            </a:pPr>
            <a:r>
              <a:rPr lang="es-ES" sz="1200" dirty="0" smtClean="0">
                <a:solidFill>
                  <a:srgbClr val="002776"/>
                </a:solidFill>
              </a:rPr>
              <a:t>Salón 2 : tiene una altura de 12 m2 con capacidad para 400 personas respectivamente.</a:t>
            </a:r>
          </a:p>
          <a:p>
            <a:pPr marL="282575" indent="228600"/>
            <a:endParaRPr lang="es-ES" sz="1200" dirty="0" smtClean="0">
              <a:solidFill>
                <a:srgbClr val="002776"/>
              </a:solidFill>
            </a:endParaRPr>
          </a:p>
          <a:p>
            <a:pPr marL="454025" indent="-171450">
              <a:buFont typeface="Wingdings" panose="05000000000000000000" pitchFamily="2" charset="2"/>
              <a:buChar char="v"/>
            </a:pPr>
            <a:r>
              <a:rPr lang="es-ES" sz="1200" dirty="0" smtClean="0">
                <a:solidFill>
                  <a:srgbClr val="002776"/>
                </a:solidFill>
              </a:rPr>
              <a:t>Salón de Eventos de 2480 m2 aproximadamente para 4000 personas, el cual puede dividirse en 4 salones de 620 m2 cada uno.</a:t>
            </a:r>
          </a:p>
          <a:p>
            <a:pPr marL="454025" indent="-171450">
              <a:buFont typeface="Wingdings" panose="05000000000000000000" pitchFamily="2" charset="2"/>
              <a:buChar char="v"/>
            </a:pPr>
            <a:endParaRPr lang="es-ES" sz="1200" b="1" dirty="0" smtClean="0">
              <a:solidFill>
                <a:srgbClr val="002776"/>
              </a:solidFill>
            </a:endParaRPr>
          </a:p>
          <a:p>
            <a:pPr marL="454025" indent="-171450">
              <a:buFont typeface="Wingdings" panose="05000000000000000000" pitchFamily="2" charset="2"/>
              <a:buChar char="v"/>
            </a:pPr>
            <a:r>
              <a:rPr lang="es-ES" sz="1200" dirty="0" smtClean="0">
                <a:solidFill>
                  <a:srgbClr val="002776"/>
                </a:solidFill>
              </a:rPr>
              <a:t>Auditorio de 598 m2 con capacidad para 500 personas.</a:t>
            </a:r>
          </a:p>
          <a:p>
            <a:pPr marL="454025" indent="-171450">
              <a:buFont typeface="Wingdings" panose="05000000000000000000" pitchFamily="2" charset="2"/>
              <a:buChar char="v"/>
            </a:pPr>
            <a:endParaRPr lang="es-ES" sz="1200" dirty="0" smtClean="0">
              <a:solidFill>
                <a:srgbClr val="002776"/>
              </a:solidFill>
            </a:endParaRPr>
          </a:p>
          <a:p>
            <a:pPr marL="454025" indent="-171450">
              <a:buFont typeface="Wingdings" panose="05000000000000000000" pitchFamily="2" charset="2"/>
              <a:buChar char="v"/>
            </a:pPr>
            <a:r>
              <a:rPr lang="es-ES" sz="1200" dirty="0" smtClean="0">
                <a:solidFill>
                  <a:srgbClr val="002776"/>
                </a:solidFill>
              </a:rPr>
              <a:t>Cinco salones para reuniones </a:t>
            </a:r>
            <a:r>
              <a:rPr lang="es-ES" sz="1200" dirty="0" err="1" smtClean="0">
                <a:solidFill>
                  <a:srgbClr val="002776"/>
                </a:solidFill>
              </a:rPr>
              <a:t>work</a:t>
            </a:r>
            <a:r>
              <a:rPr lang="es-ES" sz="1200" dirty="0" smtClean="0">
                <a:solidFill>
                  <a:srgbClr val="002776"/>
                </a:solidFill>
              </a:rPr>
              <a:t> </a:t>
            </a:r>
            <a:r>
              <a:rPr lang="es-ES" sz="1200" dirty="0" err="1" smtClean="0">
                <a:solidFill>
                  <a:srgbClr val="002776"/>
                </a:solidFill>
              </a:rPr>
              <a:t>room</a:t>
            </a:r>
            <a:r>
              <a:rPr lang="es-ES" sz="1200" dirty="0" smtClean="0">
                <a:solidFill>
                  <a:srgbClr val="002776"/>
                </a:solidFill>
              </a:rPr>
              <a:t>, mismos que pueden a futuro subdividirse en 10, con un área total aproximada de 513,22 m2</a:t>
            </a:r>
          </a:p>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pic>
        <p:nvPicPr>
          <p:cNvPr id="2" name="Picture 1"/>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848544" y="3933056"/>
            <a:ext cx="7992888" cy="2376264"/>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444</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226946558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Directa por parte de QT- 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148251" cy="5878532"/>
          </a:xfrm>
          <a:prstGeom prst="rect">
            <a:avLst/>
          </a:prstGeom>
          <a:noFill/>
        </p:spPr>
        <p:txBody>
          <a:bodyPr wrap="square" rtlCol="0">
            <a:spAutoFit/>
          </a:bodyPr>
          <a:lstStyle/>
          <a:p>
            <a:r>
              <a:rPr lang="es-ES" sz="1400" b="1" dirty="0" smtClean="0">
                <a:solidFill>
                  <a:srgbClr val="002776"/>
                </a:solidFill>
              </a:rPr>
              <a:t>Proyección de Ingresos – Supuestos </a:t>
            </a:r>
          </a:p>
          <a:p>
            <a:endParaRPr lang="es-ES" sz="1400" b="1" dirty="0" smtClean="0">
              <a:solidFill>
                <a:srgbClr val="002776"/>
              </a:solidFill>
            </a:endParaRPr>
          </a:p>
          <a:p>
            <a:pPr marL="228600" indent="-228600">
              <a:buFontTx/>
              <a:buAutoNum type="alphaLcPeriod"/>
            </a:pPr>
            <a:r>
              <a:rPr lang="es-ES" sz="1200" b="1" dirty="0" smtClean="0">
                <a:solidFill>
                  <a:srgbClr val="002776"/>
                </a:solidFill>
              </a:rPr>
              <a:t>Tarifas: </a:t>
            </a:r>
            <a:r>
              <a:rPr lang="es-ES" sz="1200" dirty="0" smtClean="0">
                <a:solidFill>
                  <a:srgbClr val="002776"/>
                </a:solidFill>
              </a:rPr>
              <a:t>como referencia se ha tomado el valor por metro cuadrado.</a:t>
            </a: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r>
              <a:rPr lang="es-ES" sz="1200" b="1" dirty="0" smtClean="0">
                <a:solidFill>
                  <a:srgbClr val="002776"/>
                </a:solidFill>
              </a:rPr>
              <a:t>Ocupación: </a:t>
            </a:r>
            <a:r>
              <a:rPr lang="es-ES" sz="1200" dirty="0" smtClean="0">
                <a:solidFill>
                  <a:srgbClr val="002776"/>
                </a:solidFill>
              </a:rPr>
              <a:t>en el año 1 se estima un 20% de ocupación, esta ocupación aumenta en un 5% anualmente, hasta llegar en el año 2025 al 60%, estipulando este porcentaje como el máximo de ocupación.</a:t>
            </a:r>
          </a:p>
          <a:p>
            <a:endParaRPr lang="es-ES" sz="1200" dirty="0" smtClean="0">
              <a:solidFill>
                <a:srgbClr val="002776"/>
              </a:solidFill>
            </a:endParaRPr>
          </a:p>
          <a:p>
            <a:endParaRPr lang="es-ES" sz="1200" dirty="0" smtClean="0">
              <a:solidFill>
                <a:srgbClr val="002776"/>
              </a:solidFill>
            </a:endParaRPr>
          </a:p>
          <a:p>
            <a:r>
              <a:rPr lang="es-ES" sz="1200" b="1" dirty="0" smtClean="0">
                <a:solidFill>
                  <a:srgbClr val="002776"/>
                </a:solidFill>
              </a:rPr>
              <a:t>c.  Servicios Complementarios: se toma como referencia las estadísticas del Centro de Convenciones Eugenio espejo, los    servicios complementarios como: alimentos y bebidas, decoración y equipo representan el 30% de la facturación. </a:t>
            </a:r>
          </a:p>
          <a:p>
            <a:endParaRPr lang="es-ES" sz="1200" b="1" dirty="0" smtClean="0">
              <a:solidFill>
                <a:srgbClr val="002776"/>
              </a:solidFill>
            </a:endParaRPr>
          </a:p>
          <a:p>
            <a:r>
              <a:rPr lang="es-ES" sz="1200" b="1" dirty="0" smtClean="0">
                <a:solidFill>
                  <a:srgbClr val="002776"/>
                </a:solidFill>
              </a:rPr>
              <a:t> </a:t>
            </a: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4" name="Table 3"/>
          <p:cNvGraphicFramePr>
            <a:graphicFrameLocks noGrp="1"/>
          </p:cNvGraphicFramePr>
          <p:nvPr>
            <p:extLst/>
          </p:nvPr>
        </p:nvGraphicFramePr>
        <p:xfrm>
          <a:off x="488504" y="2042839"/>
          <a:ext cx="4394200" cy="2219325"/>
        </p:xfrm>
        <a:graphic>
          <a:graphicData uri="http://schemas.openxmlformats.org/drawingml/2006/table">
            <a:tbl>
              <a:tblPr/>
              <a:tblGrid>
                <a:gridCol w="1459445"/>
                <a:gridCol w="1002576"/>
                <a:gridCol w="980367"/>
                <a:gridCol w="951812"/>
              </a:tblGrid>
              <a:tr h="0">
                <a:tc>
                  <a:txBody>
                    <a:bodyPr/>
                    <a:lstStyle/>
                    <a:p>
                      <a:pPr algn="ctr" fontAlgn="ctr"/>
                      <a:r>
                        <a:rPr lang="es-ES" sz="1000" b="1" i="0" u="none" strike="noStrike" dirty="0" smtClean="0">
                          <a:solidFill>
                            <a:srgbClr val="FFFFFF"/>
                          </a:solidFill>
                          <a:effectLst/>
                          <a:latin typeface="Arial" panose="020B0604020202020204" pitchFamily="34" charset="0"/>
                        </a:rPr>
                        <a:t>Espacios</a:t>
                      </a:r>
                      <a:endParaRPr lang="es-ES" sz="1000" b="1" i="0" u="none" strike="noStrike" dirty="0">
                        <a:solidFill>
                          <a:srgbClr val="FFFFFF"/>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Costo Unitario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Total medidas en m2</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Tarifa Normal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Exhibiciones</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2.2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2,480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5,456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Exhibiciones</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2.2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2,480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5,456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eventos</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2,480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6,200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Auditorio</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3.0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598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1,794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Reuniones 1</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103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258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Reuniones 2</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103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258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Reuniones 3</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103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258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Reuniones 4</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103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258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0" i="0" u="none" strike="noStrike" dirty="0" smtClean="0">
                          <a:solidFill>
                            <a:srgbClr val="000000"/>
                          </a:solidFill>
                          <a:effectLst/>
                          <a:latin typeface="Arial" panose="020B0604020202020204" pitchFamily="34" charset="0"/>
                        </a:rPr>
                        <a:t>Salón de Reuniones 5</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103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0000"/>
                          </a:solidFill>
                          <a:effectLst/>
                          <a:latin typeface="Arial" panose="020B0604020202020204" pitchFamily="34" charset="0"/>
                        </a:rPr>
                        <a:t>                 258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l" fontAlgn="b"/>
                      <a:r>
                        <a:rPr lang="es-ES" sz="1000" b="1" i="0" u="none" strike="noStrike" dirty="0" smtClean="0">
                          <a:solidFill>
                            <a:srgbClr val="000000"/>
                          </a:solidFill>
                          <a:effectLst/>
                          <a:latin typeface="Arial" panose="020B0604020202020204" pitchFamily="34" charset="0"/>
                        </a:rPr>
                        <a:t>Total</a:t>
                      </a:r>
                      <a:endParaRPr lang="es-ES" sz="1000" b="1"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0000"/>
                          </a:solidFill>
                          <a:effectLst/>
                          <a:latin typeface="Arial" panose="020B0604020202020204" pitchFamily="34" charset="0"/>
                        </a:rPr>
                        <a:t>22.4</a:t>
                      </a:r>
                      <a:endParaRPr lang="es-ES" sz="1000" b="1"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0000"/>
                          </a:solidFill>
                          <a:effectLst/>
                          <a:latin typeface="Arial" panose="020B0604020202020204" pitchFamily="34" charset="0"/>
                        </a:rPr>
                        <a:t>8553</a:t>
                      </a:r>
                      <a:endParaRPr lang="es-ES" sz="1000" b="1"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1" i="0" u="none" strike="noStrike" dirty="0" smtClean="0">
                          <a:solidFill>
                            <a:srgbClr val="000000"/>
                          </a:solidFill>
                          <a:effectLst/>
                          <a:latin typeface="Arial" panose="020B0604020202020204" pitchFamily="34" charset="0"/>
                        </a:rPr>
                        <a:t>             20,194 </a:t>
                      </a:r>
                      <a:endParaRPr lang="es-ES" sz="1000" b="1"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445</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306743410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Directa por parte de QT-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148251" cy="6124754"/>
          </a:xfrm>
          <a:prstGeom prst="rect">
            <a:avLst/>
          </a:prstGeom>
          <a:noFill/>
        </p:spPr>
        <p:txBody>
          <a:bodyPr wrap="square" rtlCol="0">
            <a:spAutoFit/>
          </a:bodyPr>
          <a:lstStyle/>
          <a:p>
            <a:r>
              <a:rPr lang="es-ES" sz="1400" b="1" dirty="0" smtClean="0">
                <a:solidFill>
                  <a:srgbClr val="002776"/>
                </a:solidFill>
              </a:rPr>
              <a:t>Proyección de Ingresos – Supuestos</a:t>
            </a:r>
          </a:p>
          <a:p>
            <a:endParaRPr lang="es-ES" sz="1400" b="1" dirty="0" smtClean="0">
              <a:solidFill>
                <a:srgbClr val="002776"/>
              </a:solidFill>
            </a:endParaRPr>
          </a:p>
          <a:p>
            <a:r>
              <a:rPr lang="es-ES" sz="1200" b="1" dirty="0" smtClean="0">
                <a:solidFill>
                  <a:srgbClr val="002776"/>
                </a:solidFill>
              </a:rPr>
              <a:t>Año 2017 – 2021</a:t>
            </a: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r>
              <a:rPr lang="es-ES" sz="1200" b="1" dirty="0" smtClean="0">
                <a:solidFill>
                  <a:srgbClr val="002776"/>
                </a:solidFill>
              </a:rPr>
              <a:t>Año 2022 - 2026</a:t>
            </a: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r>
              <a:rPr lang="es-ES" sz="1200" dirty="0" smtClean="0">
                <a:solidFill>
                  <a:srgbClr val="002776"/>
                </a:solidFill>
              </a:rPr>
              <a:t>Las proyecciones de los Ingresos fueron realizadas con una inversión o capacidad máxima de $ 4,885, 750. 00 para cada año, el periodo de la proyección contempla desde el 2017 hasta el 2026.</a:t>
            </a:r>
          </a:p>
          <a:p>
            <a:endParaRPr lang="es-ES" sz="1200" dirty="0" smtClean="0">
              <a:solidFill>
                <a:srgbClr val="002776"/>
              </a:solidFill>
            </a:endParaRPr>
          </a:p>
          <a:p>
            <a:endParaRPr lang="es-ES" sz="1200" b="1" dirty="0" smtClean="0">
              <a:solidFill>
                <a:srgbClr val="002776"/>
              </a:solidFill>
            </a:endParaRPr>
          </a:p>
          <a:p>
            <a:r>
              <a:rPr lang="es-ES" sz="1200" b="1" dirty="0" smtClean="0">
                <a:solidFill>
                  <a:srgbClr val="002776"/>
                </a:solidFill>
              </a:rPr>
              <a:t> </a:t>
            </a: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3" name="Table 2"/>
          <p:cNvGraphicFramePr>
            <a:graphicFrameLocks noGrp="1"/>
          </p:cNvGraphicFramePr>
          <p:nvPr>
            <p:extLst/>
          </p:nvPr>
        </p:nvGraphicFramePr>
        <p:xfrm>
          <a:off x="278979" y="2135481"/>
          <a:ext cx="9123362" cy="1326143"/>
        </p:xfrm>
        <a:graphic>
          <a:graphicData uri="http://schemas.openxmlformats.org/drawingml/2006/table">
            <a:tbl>
              <a:tblPr/>
              <a:tblGrid>
                <a:gridCol w="1830812"/>
                <a:gridCol w="881915"/>
                <a:gridCol w="862379"/>
                <a:gridCol w="837262"/>
                <a:gridCol w="558175"/>
                <a:gridCol w="826098"/>
                <a:gridCol w="558175"/>
                <a:gridCol w="826098"/>
                <a:gridCol w="558175"/>
                <a:gridCol w="826098"/>
                <a:gridCol w="558175"/>
              </a:tblGrid>
              <a:tr h="198296">
                <a:tc>
                  <a:txBody>
                    <a:bodyPr/>
                    <a:lstStyle/>
                    <a:p>
                      <a:pPr algn="l" fontAlgn="b"/>
                      <a:r>
                        <a:rPr lang="es-ES" sz="900" b="1" i="0" u="none" strike="noStrike" dirty="0" smtClean="0">
                          <a:solidFill>
                            <a:srgbClr val="FFFFFF"/>
                          </a:solidFill>
                          <a:effectLst/>
                          <a:latin typeface="Arial" panose="020B0604020202020204" pitchFamily="34" charset="0"/>
                        </a:rPr>
                        <a:t>Año</a:t>
                      </a:r>
                      <a:endParaRPr lang="es-ES" sz="900" b="1" i="0" u="none" strike="noStrike" dirty="0">
                        <a:solidFill>
                          <a:srgbClr val="FFFFFF"/>
                        </a:solidFill>
                        <a:effectLst/>
                        <a:latin typeface="Arial" panose="020B060402020202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2017</a:t>
                      </a:r>
                      <a:endParaRPr lang="es-ES" sz="900" b="1" i="0" u="none" strike="noStrike" dirty="0">
                        <a:solidFill>
                          <a:srgbClr val="FFFFFF"/>
                        </a:solidFill>
                        <a:effectLst/>
                        <a:latin typeface="Arial" panose="020B060402020202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Calibri" panose="020F0502020204030204" pitchFamily="34" charset="0"/>
                        </a:rPr>
                        <a:t>%</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Calibri" panose="020F0502020204030204" pitchFamily="34" charset="0"/>
                        </a:rPr>
                        <a:t>2018</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Calibri" panose="020F0502020204030204" pitchFamily="34" charset="0"/>
                        </a:rPr>
                        <a:t>%</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Calibri" panose="020F0502020204030204" pitchFamily="34" charset="0"/>
                        </a:rPr>
                        <a:t>2019</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Calibri" panose="020F0502020204030204" pitchFamily="34" charset="0"/>
                        </a:rPr>
                        <a:t>%</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Calibri" panose="020F0502020204030204" pitchFamily="34" charset="0"/>
                        </a:rPr>
                        <a:t>2020</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Calibri" panose="020F0502020204030204" pitchFamily="34" charset="0"/>
                        </a:rPr>
                        <a:t>%</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Calibri" panose="020F0502020204030204" pitchFamily="34" charset="0"/>
                        </a:rPr>
                        <a:t>2021</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Calibri" panose="020F0502020204030204" pitchFamily="34" charset="0"/>
                        </a:rPr>
                        <a:t>%</a:t>
                      </a:r>
                      <a:endParaRPr lang="es-ES" sz="1000" b="1" i="0" u="none" strike="noStrike" dirty="0">
                        <a:solidFill>
                          <a:srgbClr val="FFFFFF"/>
                        </a:solidFill>
                        <a:effectLst/>
                        <a:latin typeface="Calibri" panose="020F0502020204030204" pitchFamily="34" charset="0"/>
                      </a:endParaRPr>
                    </a:p>
                  </a:txBody>
                  <a:tcPr marL="8375" marR="8375" marT="837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r>
              <a:tr h="198296">
                <a:tc>
                  <a:txBody>
                    <a:bodyPr/>
                    <a:lstStyle/>
                    <a:p>
                      <a:pPr algn="l" fontAlgn="b"/>
                      <a:r>
                        <a:rPr lang="es-ES" sz="900" b="1" i="0" u="none" strike="noStrike" dirty="0" smtClean="0">
                          <a:solidFill>
                            <a:srgbClr val="FFFFFF"/>
                          </a:solidFill>
                          <a:effectLst/>
                          <a:latin typeface="Arial" panose="020B0604020202020204" pitchFamily="34" charset="0"/>
                        </a:rPr>
                        <a:t>CAPACIDAD MÁXIMA</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  4,885,750.00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$ 4,885,750.00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$4,885,750.00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$4,885,750.00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$4,885,750.00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8296">
                <a:tc>
                  <a:txBody>
                    <a:bodyPr/>
                    <a:lstStyle/>
                    <a:p>
                      <a:pPr algn="l" fontAlgn="b"/>
                      <a:r>
                        <a:rPr lang="es-ES" sz="900" b="1" i="0" u="none" strike="noStrike" dirty="0" smtClean="0">
                          <a:solidFill>
                            <a:srgbClr val="FFFFFF"/>
                          </a:solidFill>
                          <a:effectLst/>
                          <a:latin typeface="Arial" panose="020B0604020202020204" pitchFamily="34" charset="0"/>
                        </a:rPr>
                        <a:t>% DE OCUPACIÓN</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20%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25%</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30%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35%</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40%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900" b="1" i="0" u="none" strike="noStrike" dirty="0" smtClean="0">
                          <a:solidFill>
                            <a:srgbClr val="FFFFFF"/>
                          </a:solidFill>
                          <a:effectLst/>
                          <a:latin typeface="Arial" panose="020B0604020202020204" pitchFamily="34" charset="0"/>
                        </a:rPr>
                        <a:t>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8296">
                <a:tc>
                  <a:txBody>
                    <a:bodyPr/>
                    <a:lstStyle/>
                    <a:p>
                      <a:pPr algn="l" fontAlgn="b"/>
                      <a:r>
                        <a:rPr lang="es-ES" sz="900" b="1" i="0" u="none" strike="noStrike" dirty="0" smtClean="0">
                          <a:solidFill>
                            <a:srgbClr val="FFFFFF"/>
                          </a:solidFill>
                          <a:effectLst/>
                          <a:latin typeface="Arial" panose="020B0604020202020204" pitchFamily="34" charset="0"/>
                        </a:rPr>
                        <a:t>INGRESOS</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 $  1,368,010.00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100%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 $ 1,710,012.50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100%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 $2,052,015.00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100%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 $2,394,017.50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100%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 $2,736,020.00 </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900" b="1" i="0" u="none" strike="noStrike" dirty="0" smtClean="0">
                          <a:solidFill>
                            <a:srgbClr val="FFFFFF"/>
                          </a:solidFill>
                          <a:effectLst/>
                          <a:latin typeface="Arial" panose="020B0604020202020204" pitchFamily="34" charset="0"/>
                        </a:rPr>
                        <a:t>100%</a:t>
                      </a:r>
                      <a:endParaRPr lang="es-ES" sz="900" b="1" i="0" u="none" strike="noStrike" dirty="0">
                        <a:solidFill>
                          <a:srgbClr val="FFFFFF"/>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8296">
                <a:tc>
                  <a:txBody>
                    <a:bodyPr/>
                    <a:lstStyle/>
                    <a:p>
                      <a:pPr algn="l" fontAlgn="b"/>
                      <a:r>
                        <a:rPr lang="es-ES" sz="900" b="0" i="0" u="none" strike="noStrike" dirty="0" smtClean="0">
                          <a:solidFill>
                            <a:srgbClr val="000000"/>
                          </a:solidFill>
                          <a:effectLst/>
                          <a:latin typeface="Arial" panose="020B0604020202020204" pitchFamily="34" charset="0"/>
                        </a:rPr>
                        <a:t>Ingresos espacios</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     977,150.00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71%</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$ 1,221,437.50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71%</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$1,465,725.00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71%</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$1,710,012.50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71%</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$1,954,300.00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71%</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334663">
                <a:tc>
                  <a:txBody>
                    <a:bodyPr/>
                    <a:lstStyle/>
                    <a:p>
                      <a:pPr algn="l" fontAlgn="b"/>
                      <a:r>
                        <a:rPr lang="es-ES" sz="900" b="0" i="0" u="none" strike="noStrike" dirty="0" smtClean="0">
                          <a:solidFill>
                            <a:srgbClr val="000000"/>
                          </a:solidFill>
                          <a:effectLst/>
                          <a:latin typeface="Arial" panose="020B0604020202020204" pitchFamily="34" charset="0"/>
                        </a:rPr>
                        <a:t>Ingresos servicios complementarios</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     390,860.00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29%</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    488,575.00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29%</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   586,290.00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29%</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   684,005.00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29%</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900" b="0" i="0" u="none" strike="noStrike" dirty="0" smtClean="0">
                          <a:solidFill>
                            <a:srgbClr val="000000"/>
                          </a:solidFill>
                          <a:effectLst/>
                          <a:latin typeface="Arial" panose="020B0604020202020204" pitchFamily="34" charset="0"/>
                        </a:rPr>
                        <a:t> $   781,720.00 </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900" b="0" i="0" u="none" strike="noStrike" dirty="0" smtClean="0">
                          <a:solidFill>
                            <a:srgbClr val="000000"/>
                          </a:solidFill>
                          <a:effectLst/>
                          <a:latin typeface="Arial" panose="020B0604020202020204" pitchFamily="34" charset="0"/>
                        </a:rPr>
                        <a:t>29%</a:t>
                      </a:r>
                      <a:endParaRPr lang="es-ES" sz="900" b="0" i="0" u="none" strike="noStrike" dirty="0">
                        <a:solidFill>
                          <a:srgbClr val="000000"/>
                        </a:solidFill>
                        <a:effectLst/>
                        <a:latin typeface="Arial" panose="020B0604020202020204" pitchFamily="34" charset="0"/>
                      </a:endParaRPr>
                    </a:p>
                  </a:txBody>
                  <a:tcPr marL="8375" marR="8375" marT="837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graphicFrame>
        <p:nvGraphicFramePr>
          <p:cNvPr id="9" name="Table 8"/>
          <p:cNvGraphicFramePr>
            <a:graphicFrameLocks noGrp="1"/>
          </p:cNvGraphicFramePr>
          <p:nvPr>
            <p:extLst/>
          </p:nvPr>
        </p:nvGraphicFramePr>
        <p:xfrm>
          <a:off x="280393" y="3942638"/>
          <a:ext cx="9120535" cy="1311828"/>
        </p:xfrm>
        <a:graphic>
          <a:graphicData uri="http://schemas.openxmlformats.org/drawingml/2006/table">
            <a:tbl>
              <a:tblPr/>
              <a:tblGrid>
                <a:gridCol w="1088580"/>
                <a:gridCol w="735527"/>
                <a:gridCol w="1088580"/>
                <a:gridCol w="735527"/>
                <a:gridCol w="1088580"/>
                <a:gridCol w="735527"/>
                <a:gridCol w="1088580"/>
                <a:gridCol w="735527"/>
                <a:gridCol w="1088580"/>
                <a:gridCol w="735527"/>
              </a:tblGrid>
              <a:tr h="218638">
                <a:tc>
                  <a:txBody>
                    <a:bodyPr/>
                    <a:lstStyle/>
                    <a:p>
                      <a:pPr algn="r" fontAlgn="b"/>
                      <a:r>
                        <a:rPr lang="es-ES" sz="1100" b="1" i="0" u="none" strike="noStrike" dirty="0" smtClean="0">
                          <a:solidFill>
                            <a:srgbClr val="FFFFFF"/>
                          </a:solidFill>
                          <a:effectLst/>
                          <a:latin typeface="Calibri" panose="020F0502020204030204" pitchFamily="34" charset="0"/>
                        </a:rPr>
                        <a:t>2022</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100" b="1" i="0" u="none" strike="noStrike" dirty="0" smtClean="0">
                          <a:solidFill>
                            <a:srgbClr val="FFFFFF"/>
                          </a:solidFill>
                          <a:effectLst/>
                          <a:latin typeface="Calibri" panose="020F0502020204030204" pitchFamily="34" charset="0"/>
                        </a:rPr>
                        <a:t>%</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100" b="1" i="0" u="none" strike="noStrike" dirty="0" smtClean="0">
                          <a:solidFill>
                            <a:srgbClr val="FFFFFF"/>
                          </a:solidFill>
                          <a:effectLst/>
                          <a:latin typeface="Calibri" panose="020F0502020204030204" pitchFamily="34" charset="0"/>
                        </a:rPr>
                        <a:t>2023</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100" b="1" i="0" u="none" strike="noStrike" dirty="0" smtClean="0">
                          <a:solidFill>
                            <a:srgbClr val="FFFFFF"/>
                          </a:solidFill>
                          <a:effectLst/>
                          <a:latin typeface="Calibri" panose="020F0502020204030204" pitchFamily="34" charset="0"/>
                        </a:rPr>
                        <a:t>%</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100" b="1" i="0" u="none" strike="noStrike" dirty="0" smtClean="0">
                          <a:solidFill>
                            <a:srgbClr val="FFFFFF"/>
                          </a:solidFill>
                          <a:effectLst/>
                          <a:latin typeface="Calibri" panose="020F0502020204030204" pitchFamily="34" charset="0"/>
                        </a:rPr>
                        <a:t>2024</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100" b="1" i="0" u="none" strike="noStrike" dirty="0" smtClean="0">
                          <a:solidFill>
                            <a:srgbClr val="FFFFFF"/>
                          </a:solidFill>
                          <a:effectLst/>
                          <a:latin typeface="Calibri" panose="020F0502020204030204" pitchFamily="34" charset="0"/>
                        </a:rPr>
                        <a:t>%</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100" b="1" i="0" u="none" strike="noStrike" dirty="0" smtClean="0">
                          <a:solidFill>
                            <a:srgbClr val="FFFFFF"/>
                          </a:solidFill>
                          <a:effectLst/>
                          <a:latin typeface="Calibri" panose="020F0502020204030204" pitchFamily="34" charset="0"/>
                        </a:rPr>
                        <a:t>2025</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100" b="1" i="0" u="none" strike="noStrike" dirty="0" smtClean="0">
                          <a:solidFill>
                            <a:srgbClr val="FFFFFF"/>
                          </a:solidFill>
                          <a:effectLst/>
                          <a:latin typeface="Calibri" panose="020F0502020204030204" pitchFamily="34" charset="0"/>
                        </a:rPr>
                        <a:t>%</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100" b="1" i="0" u="none" strike="noStrike" dirty="0" smtClean="0">
                          <a:solidFill>
                            <a:srgbClr val="FFFFFF"/>
                          </a:solidFill>
                          <a:effectLst/>
                          <a:latin typeface="Calibri" panose="020F0502020204030204" pitchFamily="34" charset="0"/>
                        </a:rPr>
                        <a:t>2026</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100" b="1" i="0" u="none" strike="noStrike" dirty="0" smtClean="0">
                          <a:solidFill>
                            <a:srgbClr val="FFFFFF"/>
                          </a:solidFill>
                          <a:effectLst/>
                          <a:latin typeface="Calibri" panose="020F0502020204030204" pitchFamily="34" charset="0"/>
                        </a:rPr>
                        <a:t>%</a:t>
                      </a:r>
                      <a:endParaRPr lang="es-ES" sz="1100" b="1" i="0" u="none" strike="noStrike" dirty="0">
                        <a:solidFill>
                          <a:srgbClr val="FFFFFF"/>
                        </a:solidFill>
                        <a:effectLst/>
                        <a:latin typeface="Calibri" panose="020F0502020204030204" pitchFamily="34" charset="0"/>
                      </a:endParaRPr>
                    </a:p>
                  </a:txBody>
                  <a:tcPr marL="9525" marR="9525" marT="9525" marB="0" anchor="b">
                    <a:lnL>
                      <a:noFill/>
                    </a:lnL>
                    <a:lnR>
                      <a:noFill/>
                    </a:lnR>
                    <a:lnT>
                      <a:noFill/>
                    </a:lnT>
                    <a:lnB w="6350" cap="flat" cmpd="sng" algn="ctr">
                      <a:solidFill>
                        <a:srgbClr val="000000"/>
                      </a:solidFill>
                      <a:prstDash val="solid"/>
                      <a:round/>
                      <a:headEnd type="none" w="med" len="med"/>
                      <a:tailEnd type="none" w="med" len="med"/>
                    </a:lnB>
                    <a:solidFill>
                      <a:srgbClr val="00B0F0"/>
                    </a:solidFill>
                  </a:tcPr>
                </a:tc>
              </a:tr>
              <a:tr h="218638">
                <a:tc>
                  <a:txBody>
                    <a:bodyPr/>
                    <a:lstStyle/>
                    <a:p>
                      <a:pPr algn="ctr" fontAlgn="b"/>
                      <a:r>
                        <a:rPr lang="es-ES" sz="1000" b="1" i="0" u="none" strike="noStrike" dirty="0" smtClean="0">
                          <a:solidFill>
                            <a:srgbClr val="FFFFFF"/>
                          </a:solidFill>
                          <a:effectLst/>
                          <a:latin typeface="Arial" panose="020B0604020202020204" pitchFamily="34" charset="0"/>
                        </a:rPr>
                        <a:t> $4,885,750.00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$4,885,750.00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$4,885,750.00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$4,885,750.00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$4,885,750.00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18638">
                <a:tc>
                  <a:txBody>
                    <a:bodyPr/>
                    <a:lstStyle/>
                    <a:p>
                      <a:pPr algn="ctr" fontAlgn="b"/>
                      <a:r>
                        <a:rPr lang="es-ES" sz="1000" b="1" i="0" u="none" strike="noStrike" dirty="0" smtClean="0">
                          <a:solidFill>
                            <a:srgbClr val="FFFFFF"/>
                          </a:solidFill>
                          <a:effectLst/>
                          <a:latin typeface="Arial" panose="020B0604020202020204" pitchFamily="34" charset="0"/>
                        </a:rPr>
                        <a:t>45%</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50%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55%</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60%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60%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18638">
                <a:tc>
                  <a:txBody>
                    <a:bodyPr/>
                    <a:lstStyle/>
                    <a:p>
                      <a:pPr algn="r" fontAlgn="b"/>
                      <a:r>
                        <a:rPr lang="es-ES" sz="1000" b="1" i="0" u="none" strike="noStrike" dirty="0" smtClean="0">
                          <a:solidFill>
                            <a:srgbClr val="FFFFFF"/>
                          </a:solidFill>
                          <a:effectLst/>
                          <a:latin typeface="Arial" panose="020B0604020202020204" pitchFamily="34" charset="0"/>
                        </a:rPr>
                        <a:t> $3,078,022.50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100%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 $3,420,025.00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100%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 $3,762,027.50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100%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 $4,104,030.00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100%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 $4,104,030.00 </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100%</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18638">
                <a:tc>
                  <a:txBody>
                    <a:bodyPr/>
                    <a:lstStyle/>
                    <a:p>
                      <a:pPr algn="l" fontAlgn="b"/>
                      <a:r>
                        <a:rPr lang="es-ES" sz="1000" b="0" i="0" u="none" strike="noStrike" dirty="0" smtClean="0">
                          <a:solidFill>
                            <a:srgbClr val="000000"/>
                          </a:solidFill>
                          <a:effectLst/>
                          <a:latin typeface="Arial" panose="020B0604020202020204" pitchFamily="34" charset="0"/>
                        </a:rPr>
                        <a:t> $2,198,587.50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71%</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$2,442,875.00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71%</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$2,687,162.50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71%</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$2,931,450.00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71%</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$2,931,450.00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71%</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18638">
                <a:tc>
                  <a:txBody>
                    <a:bodyPr/>
                    <a:lstStyle/>
                    <a:p>
                      <a:pPr algn="l" fontAlgn="b"/>
                      <a:r>
                        <a:rPr lang="es-ES" sz="1000" b="0" i="0" u="none" strike="noStrike" dirty="0" smtClean="0">
                          <a:solidFill>
                            <a:srgbClr val="000000"/>
                          </a:solidFill>
                          <a:effectLst/>
                          <a:latin typeface="Arial" panose="020B0604020202020204" pitchFamily="34" charset="0"/>
                        </a:rPr>
                        <a:t> $   879,435.00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29%</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   977,150.00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29%</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$1,074,865.00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29%</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$1,172,580.00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29%</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1000" b="0" i="0" u="none" strike="noStrike" dirty="0" smtClean="0">
                          <a:solidFill>
                            <a:srgbClr val="000000"/>
                          </a:solidFill>
                          <a:effectLst/>
                          <a:latin typeface="Arial" panose="020B0604020202020204" pitchFamily="34" charset="0"/>
                        </a:rPr>
                        <a:t> $1,172,580.00 </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0000"/>
                          </a:solidFill>
                          <a:effectLst/>
                          <a:latin typeface="Arial" panose="020B0604020202020204" pitchFamily="34" charset="0"/>
                        </a:rPr>
                        <a:t>29%</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446</a:t>
            </a:fld>
            <a:endParaRPr lang="es-ES" dirty="0">
              <a:solidFill>
                <a:srgbClr val="002776"/>
              </a:solidFill>
            </a:endParaRPr>
          </a:p>
        </p:txBody>
      </p:sp>
      <p:sp>
        <p:nvSpPr>
          <p:cNvPr id="10"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291551470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Directa por parte de QT-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148251" cy="5663089"/>
          </a:xfrm>
          <a:prstGeom prst="rect">
            <a:avLst/>
          </a:prstGeom>
          <a:noFill/>
        </p:spPr>
        <p:txBody>
          <a:bodyPr wrap="square" rtlCol="0">
            <a:spAutoFit/>
          </a:bodyPr>
          <a:lstStyle/>
          <a:p>
            <a:r>
              <a:rPr lang="es-ES" sz="1400" b="1" dirty="0" smtClean="0">
                <a:solidFill>
                  <a:srgbClr val="002776"/>
                </a:solidFill>
              </a:rPr>
              <a:t>Proyección de Costos – Supuestos </a:t>
            </a:r>
          </a:p>
          <a:p>
            <a:endParaRPr lang="es-ES" sz="1200" b="1" dirty="0" smtClean="0">
              <a:solidFill>
                <a:srgbClr val="002776"/>
              </a:solidFill>
            </a:endParaRPr>
          </a:p>
          <a:p>
            <a:pPr marL="228600" indent="-228600">
              <a:buFontTx/>
              <a:buAutoNum type="alphaLcPeriod"/>
            </a:pPr>
            <a:r>
              <a:rPr lang="es-ES" sz="1200" b="1" dirty="0" smtClean="0">
                <a:solidFill>
                  <a:srgbClr val="002776"/>
                </a:solidFill>
              </a:rPr>
              <a:t>Costos de Venta: </a:t>
            </a:r>
            <a:r>
              <a:rPr lang="es-ES" sz="1200" dirty="0" smtClean="0">
                <a:solidFill>
                  <a:srgbClr val="002776"/>
                </a:solidFill>
              </a:rPr>
              <a:t>Dentro de los costos de venta se han estipulado los siguientes rubros, tomando como referencia los valores promedio manejados desde el año 2012 – 2015 en el Centro de Convenciones Eugenio Espejo:</a:t>
            </a:r>
          </a:p>
          <a:p>
            <a:endParaRPr lang="es-ES" sz="1200" dirty="0" smtClean="0">
              <a:solidFill>
                <a:srgbClr val="002776"/>
              </a:solidFill>
            </a:endParaRPr>
          </a:p>
          <a:p>
            <a:pPr marL="520700" indent="-171450">
              <a:buFont typeface="Arial" panose="020B0604020202020204" pitchFamily="34" charset="0"/>
              <a:buChar char="•"/>
            </a:pPr>
            <a:r>
              <a:rPr lang="es-ES" sz="1200" dirty="0" smtClean="0">
                <a:solidFill>
                  <a:srgbClr val="002776"/>
                </a:solidFill>
              </a:rPr>
              <a:t>Catering: un 25% del total de las ventas</a:t>
            </a:r>
          </a:p>
          <a:p>
            <a:pPr marL="520700" indent="-171450">
              <a:buFont typeface="Arial" panose="020B0604020202020204" pitchFamily="34" charset="0"/>
              <a:buChar char="•"/>
            </a:pPr>
            <a:r>
              <a:rPr lang="es-ES" sz="1200" dirty="0" smtClean="0">
                <a:solidFill>
                  <a:srgbClr val="002776"/>
                </a:solidFill>
              </a:rPr>
              <a:t>Equipos: un 7% del total de las ventas </a:t>
            </a:r>
          </a:p>
          <a:p>
            <a:pPr marL="520700" indent="-171450">
              <a:buFont typeface="Arial" panose="020B0604020202020204" pitchFamily="34" charset="0"/>
              <a:buChar char="•"/>
            </a:pPr>
            <a:r>
              <a:rPr lang="es-ES" sz="1200" dirty="0" smtClean="0">
                <a:solidFill>
                  <a:srgbClr val="002776"/>
                </a:solidFill>
              </a:rPr>
              <a:t>Mobiliario: 2% del total de las ventas </a:t>
            </a:r>
          </a:p>
          <a:p>
            <a:pPr marL="520700" indent="-171450">
              <a:buFont typeface="Arial" panose="020B0604020202020204" pitchFamily="34" charset="0"/>
              <a:buChar char="•"/>
            </a:pPr>
            <a:r>
              <a:rPr lang="es-ES" sz="1200" dirty="0" smtClean="0">
                <a:solidFill>
                  <a:srgbClr val="002776"/>
                </a:solidFill>
              </a:rPr>
              <a:t>Impresiones: 1% del total de las ventas </a:t>
            </a:r>
          </a:p>
          <a:p>
            <a:pPr marL="520700" indent="-171450">
              <a:buFont typeface="Arial" panose="020B0604020202020204" pitchFamily="34" charset="0"/>
              <a:buChar char="•"/>
            </a:pPr>
            <a:r>
              <a:rPr lang="es-ES" sz="1200" dirty="0" smtClean="0">
                <a:solidFill>
                  <a:srgbClr val="002776"/>
                </a:solidFill>
              </a:rPr>
              <a:t>Servicio de limpieza: 7% del totas de las ventas</a:t>
            </a:r>
          </a:p>
          <a:p>
            <a:pPr marL="520700" indent="-171450">
              <a:buFont typeface="Arial" panose="020B0604020202020204" pitchFamily="34" charset="0"/>
              <a:buChar char="•"/>
            </a:pPr>
            <a:r>
              <a:rPr lang="es-ES" sz="1200" dirty="0" smtClean="0">
                <a:solidFill>
                  <a:srgbClr val="002776"/>
                </a:solidFill>
              </a:rPr>
              <a:t>Otros servicios: 1% del total de las ventas</a:t>
            </a:r>
          </a:p>
          <a:p>
            <a:pPr marL="520700" indent="-171450">
              <a:buFont typeface="Arial" panose="020B0604020202020204" pitchFamily="34" charset="0"/>
              <a:buChar char="•"/>
            </a:pPr>
            <a:r>
              <a:rPr lang="es-ES" sz="1200" dirty="0" smtClean="0">
                <a:solidFill>
                  <a:srgbClr val="002776"/>
                </a:solidFill>
              </a:rPr>
              <a:t>Transporte del Personal: 0.5% del total de las ventas </a:t>
            </a:r>
          </a:p>
          <a:p>
            <a:pPr marL="520700" indent="-171450">
              <a:buFont typeface="Arial" panose="020B0604020202020204" pitchFamily="34" charset="0"/>
              <a:buChar char="•"/>
            </a:pPr>
            <a:r>
              <a:rPr lang="es-ES" sz="1200" dirty="0" smtClean="0">
                <a:solidFill>
                  <a:srgbClr val="002776"/>
                </a:solidFill>
              </a:rPr>
              <a:t>Gastos de IVA: 3% del total de las ventas</a:t>
            </a: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2" name="Table 1"/>
          <p:cNvGraphicFramePr>
            <a:graphicFrameLocks noGrp="1"/>
          </p:cNvGraphicFramePr>
          <p:nvPr>
            <p:extLst/>
          </p:nvPr>
        </p:nvGraphicFramePr>
        <p:xfrm>
          <a:off x="248681" y="4088599"/>
          <a:ext cx="9123361" cy="2002690"/>
        </p:xfrm>
        <a:graphic>
          <a:graphicData uri="http://schemas.openxmlformats.org/drawingml/2006/table">
            <a:tbl>
              <a:tblPr/>
              <a:tblGrid>
                <a:gridCol w="1666182"/>
                <a:gridCol w="802612"/>
                <a:gridCol w="784832"/>
                <a:gridCol w="761973"/>
                <a:gridCol w="711175"/>
                <a:gridCol w="754354"/>
                <a:gridCol w="711175"/>
                <a:gridCol w="754354"/>
                <a:gridCol w="711175"/>
                <a:gridCol w="754354"/>
                <a:gridCol w="711175"/>
              </a:tblGrid>
              <a:tr h="200269">
                <a:tc>
                  <a:txBody>
                    <a:bodyPr/>
                    <a:lstStyle/>
                    <a:p>
                      <a:pPr algn="l" fontAlgn="b"/>
                      <a:r>
                        <a:rPr lang="es-ES" sz="800" b="1" i="0" u="none" strike="noStrike" dirty="0" smtClean="0">
                          <a:solidFill>
                            <a:srgbClr val="FFFFFF"/>
                          </a:solidFill>
                          <a:effectLst/>
                          <a:latin typeface="Arial" panose="020B0604020202020204" pitchFamily="34" charset="0"/>
                        </a:rPr>
                        <a:t>Costo de Venta en US$</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2017</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2018</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2019</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2020</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2021</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2022</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2023</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2024</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2025</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2026</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Catering</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342,003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427,503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513,004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598,504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684,005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769,506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855,006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940,507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1,026,008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1,026,008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Equipos</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95,761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119,701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143,641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167,581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191,521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215,462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239,402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263,342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287,282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287,282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Mobiliario</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27,360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34,200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47,880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54,720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61,560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68,401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75,241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82,081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82,081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Impresiones</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13,680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17,100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23,940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27,360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30,780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34,200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37,620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Servicio de limpieza</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95,761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119,701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143,641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167,581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191,521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215,462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239,402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263,342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287,282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287,282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Otros servicios</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13,680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17,100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23,940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27,360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30,780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34,200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37,620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Transporte del personal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6,840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8,550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10,260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11,970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13,680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15,390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17,100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18,810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0" i="0" u="none" strike="noStrike" dirty="0" smtClean="0">
                          <a:solidFill>
                            <a:srgbClr val="000000"/>
                          </a:solidFill>
                          <a:effectLst/>
                          <a:latin typeface="Arial" panose="020B0604020202020204" pitchFamily="34" charset="0"/>
                        </a:rPr>
                        <a:t>Gasto IVA</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51,300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61,560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71,821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82,081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92,341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102,601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112,861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123,121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123,121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0269">
                <a:tc>
                  <a:txBody>
                    <a:bodyPr/>
                    <a:lstStyle/>
                    <a:p>
                      <a:pPr algn="l" fontAlgn="b"/>
                      <a:r>
                        <a:rPr lang="es-ES" sz="800" b="1" i="0" u="none" strike="noStrike" dirty="0" smtClean="0">
                          <a:solidFill>
                            <a:srgbClr val="000000"/>
                          </a:solidFill>
                          <a:effectLst/>
                          <a:latin typeface="Arial" panose="020B0604020202020204" pitchFamily="34" charset="0"/>
                        </a:rPr>
                        <a:t>Total Costo de Venta</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636,125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795,156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954,187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1,113,218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1,272,249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1,431,280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1,590,312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1,749,343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1,908,374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1,908,374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447</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299657749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Directa por parte de QT-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6771084"/>
          </a:xfrm>
          <a:prstGeom prst="rect">
            <a:avLst/>
          </a:prstGeom>
          <a:noFill/>
        </p:spPr>
        <p:txBody>
          <a:bodyPr wrap="square" rtlCol="0">
            <a:spAutoFit/>
          </a:bodyPr>
          <a:lstStyle/>
          <a:p>
            <a:r>
              <a:rPr lang="es-ES" sz="1400" b="1" dirty="0" smtClean="0">
                <a:solidFill>
                  <a:srgbClr val="002776"/>
                </a:solidFill>
              </a:rPr>
              <a:t>Proyección de Costos – Supuestos </a:t>
            </a:r>
          </a:p>
          <a:p>
            <a:endParaRPr lang="es-ES" sz="1200" b="1" dirty="0" smtClean="0">
              <a:solidFill>
                <a:srgbClr val="002776"/>
              </a:solidFill>
            </a:endParaRPr>
          </a:p>
          <a:p>
            <a:pPr marL="228600" indent="-228600">
              <a:buFontTx/>
              <a:buAutoNum type="alphaLcPeriod" startAt="2"/>
            </a:pPr>
            <a:r>
              <a:rPr lang="es-ES" sz="1200" b="1" dirty="0" smtClean="0">
                <a:solidFill>
                  <a:srgbClr val="002776"/>
                </a:solidFill>
              </a:rPr>
              <a:t>Costos Administrativos: </a:t>
            </a:r>
            <a:r>
              <a:rPr lang="es-ES" sz="1200" dirty="0" smtClean="0">
                <a:solidFill>
                  <a:srgbClr val="002776"/>
                </a:solidFill>
              </a:rPr>
              <a:t>con respecto a los costos administrativos se ha estimado la siguiente proporción, tomando como referencia los valores históricos del Centro de Eventos Bicentenario, y Eugenio Espejo:</a:t>
            </a:r>
          </a:p>
          <a:p>
            <a:pPr marL="228600" indent="228600">
              <a:buFont typeface="Arial" panose="020B0604020202020204" pitchFamily="34" charset="0"/>
              <a:buChar char="•"/>
            </a:pPr>
            <a:r>
              <a:rPr lang="es-ES" sz="1200" dirty="0" smtClean="0">
                <a:solidFill>
                  <a:srgbClr val="002776"/>
                </a:solidFill>
              </a:rPr>
              <a:t>Agua potable el 1% de las ventas totales</a:t>
            </a:r>
          </a:p>
          <a:p>
            <a:pPr marL="228600" indent="228600">
              <a:buFont typeface="Arial" panose="020B0604020202020204" pitchFamily="34" charset="0"/>
              <a:buChar char="•"/>
            </a:pPr>
            <a:r>
              <a:rPr lang="es-ES" sz="1200" dirty="0" smtClean="0">
                <a:solidFill>
                  <a:srgbClr val="002776"/>
                </a:solidFill>
              </a:rPr>
              <a:t>Energía eléctrica el 7 % del total de las ventas </a:t>
            </a:r>
          </a:p>
          <a:p>
            <a:pPr marL="228600" indent="228600">
              <a:buFont typeface="Arial" panose="020B0604020202020204" pitchFamily="34" charset="0"/>
              <a:buChar char="•"/>
            </a:pPr>
            <a:r>
              <a:rPr lang="es-ES" sz="1200" dirty="0" err="1" smtClean="0">
                <a:solidFill>
                  <a:srgbClr val="002776"/>
                </a:solidFill>
              </a:rPr>
              <a:t>Telecomunación</a:t>
            </a:r>
            <a:r>
              <a:rPr lang="es-ES" sz="1200" dirty="0" smtClean="0">
                <a:solidFill>
                  <a:srgbClr val="002776"/>
                </a:solidFill>
              </a:rPr>
              <a:t>: un valor promedio aproximado de $ 8,000 mismo que incrementa a una tasa del 3.5% anual por valor de inflación.</a:t>
            </a:r>
          </a:p>
          <a:p>
            <a:pPr marL="228600" indent="228600">
              <a:buFont typeface="Arial" panose="020B0604020202020204" pitchFamily="34" charset="0"/>
              <a:buChar char="•"/>
            </a:pPr>
            <a:r>
              <a:rPr lang="es-ES" sz="1200" dirty="0" smtClean="0">
                <a:solidFill>
                  <a:srgbClr val="002776"/>
                </a:solidFill>
              </a:rPr>
              <a:t>Seguros: un valor promedio anual de $ 10,000 mismo que incrementa a una tasa del 3.5% de anual por valor de inflación</a:t>
            </a:r>
          </a:p>
          <a:p>
            <a:pPr marL="228600" indent="228600">
              <a:buFont typeface="Arial" panose="020B0604020202020204" pitchFamily="34" charset="0"/>
              <a:buChar char="•"/>
            </a:pPr>
            <a:r>
              <a:rPr lang="es-ES" sz="1200" dirty="0" smtClean="0">
                <a:solidFill>
                  <a:srgbClr val="002776"/>
                </a:solidFill>
              </a:rPr>
              <a:t>Jardinería y plantas: se ha estipulado un monto de $ 16,000 anuales mismo que incrementa anualmente en un 3.5%.</a:t>
            </a:r>
          </a:p>
          <a:p>
            <a:pPr marL="228600" indent="228600">
              <a:buFont typeface="Arial" panose="020B0604020202020204" pitchFamily="34" charset="0"/>
              <a:buChar char="•"/>
            </a:pPr>
            <a:r>
              <a:rPr lang="es-ES" sz="1200" dirty="0" smtClean="0">
                <a:solidFill>
                  <a:srgbClr val="002776"/>
                </a:solidFill>
              </a:rPr>
              <a:t>Mantenimiento del edificio: 5% del total de las ventas.</a:t>
            </a:r>
          </a:p>
          <a:p>
            <a:pPr marL="228600" indent="228600">
              <a:buFont typeface="Arial" panose="020B0604020202020204" pitchFamily="34" charset="0"/>
              <a:buChar char="•"/>
            </a:pPr>
            <a:r>
              <a:rPr lang="es-ES" sz="1200" dirty="0" smtClean="0">
                <a:solidFill>
                  <a:srgbClr val="002776"/>
                </a:solidFill>
              </a:rPr>
              <a:t>Mantenimiento del equipo: 1% del total de las ventas</a:t>
            </a:r>
          </a:p>
          <a:p>
            <a:pPr marL="228600" indent="228600">
              <a:buFont typeface="Arial" panose="020B0604020202020204" pitchFamily="34" charset="0"/>
              <a:buChar char="•"/>
            </a:pPr>
            <a:r>
              <a:rPr lang="es-ES" sz="1200" dirty="0" smtClean="0">
                <a:solidFill>
                  <a:srgbClr val="002776"/>
                </a:solidFill>
              </a:rPr>
              <a:t>Plan de emergencia: un valor de $7,000 anuales, que incremente en un porcentaje del 3.5% tasa de inflación.</a:t>
            </a:r>
          </a:p>
          <a:p>
            <a:pPr marL="228600" indent="228600">
              <a:buFont typeface="Arial" panose="020B0604020202020204" pitchFamily="34" charset="0"/>
              <a:buChar char="•"/>
            </a:pPr>
            <a:r>
              <a:rPr lang="es-ES" sz="1200" dirty="0" smtClean="0">
                <a:solidFill>
                  <a:srgbClr val="002776"/>
                </a:solidFill>
              </a:rPr>
              <a:t>Servicio de Vigilancia: un proporcional al 11% de las ventas</a:t>
            </a:r>
          </a:p>
          <a:p>
            <a:pPr marL="228600" indent="228600">
              <a:buFont typeface="Arial" panose="020B0604020202020204" pitchFamily="34" charset="0"/>
              <a:buChar char="•"/>
            </a:pPr>
            <a:r>
              <a:rPr lang="es-ES" sz="1200" dirty="0" smtClean="0">
                <a:solidFill>
                  <a:srgbClr val="002776"/>
                </a:solidFill>
              </a:rPr>
              <a:t>Depreciación del inmueble: se ha estipulado un valor promedio anual de $80,000.</a:t>
            </a:r>
          </a:p>
          <a:p>
            <a:pPr marL="228600" indent="228600">
              <a:buFont typeface="Arial" panose="020B0604020202020204" pitchFamily="34" charset="0"/>
              <a:buChar char="•"/>
            </a:pPr>
            <a:endParaRPr lang="es-ES" sz="1200" dirty="0" smtClean="0">
              <a:solidFill>
                <a:srgbClr val="002776"/>
              </a:solidFill>
            </a:endParaRPr>
          </a:p>
          <a:p>
            <a:pPr marL="228600"/>
            <a:endParaRPr lang="es-ES" sz="1200" dirty="0" smtClean="0">
              <a:solidFill>
                <a:srgbClr val="002776"/>
              </a:solidFill>
            </a:endParaRPr>
          </a:p>
          <a:p>
            <a:pPr marL="228600" indent="-228600">
              <a:buFontTx/>
              <a:buAutoNum type="alphaLcPeriod" startAt="2"/>
            </a:pPr>
            <a:endParaRPr lang="es-ES" sz="1200" dirty="0" smtClean="0">
              <a:solidFill>
                <a:srgbClr val="002776"/>
              </a:solidFill>
            </a:endParaRPr>
          </a:p>
          <a:p>
            <a:pPr marL="574675" indent="-171450">
              <a:buFont typeface="Arial" panose="020B0604020202020204" pitchFamily="34" charset="0"/>
              <a:buChar char="•"/>
            </a:pPr>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3" name="Table 2"/>
          <p:cNvGraphicFramePr>
            <a:graphicFrameLocks noGrp="1"/>
          </p:cNvGraphicFramePr>
          <p:nvPr>
            <p:extLst/>
          </p:nvPr>
        </p:nvGraphicFramePr>
        <p:xfrm>
          <a:off x="276152" y="4005064"/>
          <a:ext cx="9123361" cy="2325084"/>
        </p:xfrm>
        <a:graphic>
          <a:graphicData uri="http://schemas.openxmlformats.org/drawingml/2006/table">
            <a:tbl>
              <a:tblPr/>
              <a:tblGrid>
                <a:gridCol w="1666182"/>
                <a:gridCol w="802612"/>
                <a:gridCol w="784832"/>
                <a:gridCol w="761973"/>
                <a:gridCol w="711175"/>
                <a:gridCol w="754354"/>
                <a:gridCol w="711175"/>
                <a:gridCol w="754354"/>
                <a:gridCol w="711175"/>
                <a:gridCol w="754354"/>
                <a:gridCol w="711175"/>
              </a:tblGrid>
              <a:tr h="193757">
                <a:tc>
                  <a:txBody>
                    <a:bodyPr/>
                    <a:lstStyle/>
                    <a:p>
                      <a:pPr algn="l" fontAlgn="b"/>
                      <a:r>
                        <a:rPr lang="es-ES" sz="800" b="1" i="0" u="none" strike="noStrike" dirty="0" smtClean="0">
                          <a:solidFill>
                            <a:srgbClr val="FFFFFF"/>
                          </a:solidFill>
                          <a:effectLst/>
                          <a:latin typeface="Arial" panose="020B0604020202020204" pitchFamily="34" charset="0"/>
                        </a:rPr>
                        <a:t>Costo Administrativos en US$</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2017</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2018</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2019</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2020</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2021</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2022</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2023</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2024</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2025</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2026</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Agua Potable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13,680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17,100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23,940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27,360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30,780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34,200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37,620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Energía Eléctrica</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95,761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119,701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143,641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167,581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191,521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215,462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239,402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263,342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287,282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287,282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Telecomunicaciones</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8,280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8,570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8,870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9,180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9,501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9,834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10,178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10,534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10,903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Seguros</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10,350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10,712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11,087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11,475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11,877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12,293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12,723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13,168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13,629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Jardinería y plantas</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16,000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16,560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17,140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17,739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18,360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19,003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19,668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20,356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21,069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21,806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Mantenimiento edificio</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68,401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85,501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102,601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119,701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136,801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153,901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171,001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188,101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Mantenimiento de equipos</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13,680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17,100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23,940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27,360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30,780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34,200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37,620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41,040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Plan de emergencia</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7,000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7,245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7,499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7,761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8,033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8,314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8,605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8,906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9,218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9,540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Servicio de vigilancia</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150,481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188,101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225,722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263,342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300,962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338,582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376,203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413,823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451,443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451,443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0" i="0" u="none" strike="noStrike" dirty="0" smtClean="0">
                          <a:solidFill>
                            <a:srgbClr val="000000"/>
                          </a:solidFill>
                          <a:effectLst/>
                          <a:latin typeface="Arial" panose="020B0604020202020204" pitchFamily="34" charset="0"/>
                        </a:rPr>
                        <a:t>Depreciación del inmueble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80,000 </a:t>
                      </a:r>
                      <a:endParaRPr lang="es-ES" sz="800" b="0"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93757">
                <a:tc>
                  <a:txBody>
                    <a:bodyPr/>
                    <a:lstStyle/>
                    <a:p>
                      <a:pPr algn="l" fontAlgn="b"/>
                      <a:r>
                        <a:rPr lang="es-ES" sz="800" b="1" i="0" u="none" strike="noStrike" dirty="0" smtClean="0">
                          <a:solidFill>
                            <a:srgbClr val="000000"/>
                          </a:solidFill>
                          <a:effectLst/>
                          <a:latin typeface="Arial" panose="020B0604020202020204" pitchFamily="34" charset="0"/>
                        </a:rPr>
                        <a:t>Total Costos Administrativos</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463,003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549,938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636,924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723,962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811,053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898,201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985,406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1,072,670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1,159,997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1,161,886 </a:t>
                      </a:r>
                      <a:endParaRPr lang="es-ES" sz="800" b="1" i="0" u="none" strike="noStrike" dirty="0">
                        <a:solidFill>
                          <a:srgbClr val="00000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448</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121313312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Directa por parte de QT-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3816429"/>
          </a:xfrm>
          <a:prstGeom prst="rect">
            <a:avLst/>
          </a:prstGeom>
          <a:noFill/>
        </p:spPr>
        <p:txBody>
          <a:bodyPr wrap="square" rtlCol="0">
            <a:spAutoFit/>
          </a:bodyPr>
          <a:lstStyle/>
          <a:p>
            <a:r>
              <a:rPr lang="es-ES" sz="1400" b="1" dirty="0" smtClean="0">
                <a:solidFill>
                  <a:srgbClr val="002776"/>
                </a:solidFill>
              </a:rPr>
              <a:t>Proyección de Costos – Supuestos </a:t>
            </a:r>
          </a:p>
          <a:p>
            <a:pPr marL="282575" indent="-53975"/>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Gastos de Inversión: </a:t>
            </a:r>
            <a:r>
              <a:rPr lang="es-ES" sz="1200" dirty="0" smtClean="0">
                <a:solidFill>
                  <a:srgbClr val="002776"/>
                </a:solidFill>
              </a:rPr>
              <a:t>se estima una inversión del 13% del valor total de la inversión en infraestructura, es decir un monto de $ 2,000,000.00, de los cuales $500,000.00 representa valor de mobiliario y $1,500,000.00 el valor de equipos.</a:t>
            </a:r>
          </a:p>
          <a:p>
            <a:pPr marL="174625"/>
            <a:r>
              <a:rPr lang="es-ES" sz="1200" b="1" dirty="0" smtClean="0">
                <a:solidFill>
                  <a:srgbClr val="002776"/>
                </a:solidFill>
              </a:rPr>
              <a:t>Se contempla que esta inversión se realiza una única vez en el primer año de operación.</a:t>
            </a:r>
          </a:p>
          <a:p>
            <a:pPr marL="171450" indent="-171450">
              <a:buFont typeface="Arial" panose="020B0604020202020204" pitchFamily="34" charset="0"/>
              <a:buChar char="•"/>
            </a:pPr>
            <a:endParaRPr lang="es-ES" sz="1200" dirty="0" smtClean="0">
              <a:solidFill>
                <a:srgbClr val="002776"/>
              </a:solidFill>
            </a:endParaRPr>
          </a:p>
          <a:p>
            <a:pPr marL="228600" indent="-228600">
              <a:buFontTx/>
              <a:buAutoNum type="alphaLcPeriod" startAt="2"/>
            </a:pPr>
            <a:endParaRPr lang="es-ES" sz="1200" dirty="0" smtClean="0">
              <a:solidFill>
                <a:srgbClr val="002776"/>
              </a:solidFill>
            </a:endParaRPr>
          </a:p>
          <a:p>
            <a:pPr marL="574675" indent="-171450">
              <a:buFont typeface="Arial" panose="020B0604020202020204" pitchFamily="34" charset="0"/>
              <a:buChar char="•"/>
            </a:pPr>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Gastos de Promoción: </a:t>
            </a:r>
            <a:r>
              <a:rPr lang="es-ES" sz="1200" dirty="0" smtClean="0">
                <a:solidFill>
                  <a:srgbClr val="002776"/>
                </a:solidFill>
              </a:rPr>
              <a:t>se ha estimado un presupuesto de $6,000.00, el 50% en medios digitales, y el 50% en medios tradicionales, para la promoción del nuevo centro de convenciones. El valor incrementa anualmente con un tasa de inflación del 3.5%.</a:t>
            </a:r>
          </a:p>
          <a:p>
            <a:endParaRPr lang="es-ES" sz="1200" b="1" dirty="0" smtClean="0">
              <a:solidFill>
                <a:srgbClr val="002776"/>
              </a:solidFill>
            </a:endParaRPr>
          </a:p>
          <a:p>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4" name="Table 3"/>
          <p:cNvGraphicFramePr>
            <a:graphicFrameLocks noGrp="1"/>
          </p:cNvGraphicFramePr>
          <p:nvPr>
            <p:extLst/>
          </p:nvPr>
        </p:nvGraphicFramePr>
        <p:xfrm>
          <a:off x="3062808" y="2464608"/>
          <a:ext cx="3456384" cy="1041450"/>
        </p:xfrm>
        <a:graphic>
          <a:graphicData uri="http://schemas.openxmlformats.org/drawingml/2006/table">
            <a:tbl>
              <a:tblPr/>
              <a:tblGrid>
                <a:gridCol w="2332704"/>
                <a:gridCol w="1123680"/>
              </a:tblGrid>
              <a:tr h="208290">
                <a:tc>
                  <a:txBody>
                    <a:bodyPr/>
                    <a:lstStyle/>
                    <a:p>
                      <a:pPr algn="l" fontAlgn="b"/>
                      <a:r>
                        <a:rPr lang="es-ES" sz="1000" b="1" i="0" u="none" strike="noStrike" dirty="0" smtClean="0">
                          <a:solidFill>
                            <a:srgbClr val="FFFFFF"/>
                          </a:solidFill>
                          <a:effectLst/>
                          <a:latin typeface="Arial" panose="020B0604020202020204" pitchFamily="34" charset="0"/>
                        </a:rPr>
                        <a:t>Gasto de Inversión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2017</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08290">
                <a:tc>
                  <a:txBody>
                    <a:bodyPr/>
                    <a:lstStyle/>
                    <a:p>
                      <a:pPr algn="l" fontAlgn="b"/>
                      <a:r>
                        <a:rPr lang="es-ES" sz="1000" b="0" i="0" u="none" strike="noStrike" dirty="0" smtClean="0">
                          <a:solidFill>
                            <a:srgbClr val="002060"/>
                          </a:solidFill>
                          <a:effectLst/>
                          <a:latin typeface="Arial" panose="020B0604020202020204" pitchFamily="34" charset="0"/>
                        </a:rPr>
                        <a:t>Mobiliario</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500,000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8290">
                <a:tc>
                  <a:txBody>
                    <a:bodyPr/>
                    <a:lstStyle/>
                    <a:p>
                      <a:pPr algn="l" fontAlgn="b"/>
                      <a:r>
                        <a:rPr lang="es-ES" sz="1000" b="0" i="0" u="none" strike="noStrike" dirty="0" smtClean="0">
                          <a:solidFill>
                            <a:srgbClr val="002060"/>
                          </a:solidFill>
                          <a:effectLst/>
                          <a:latin typeface="Arial" panose="020B0604020202020204" pitchFamily="34" charset="0"/>
                        </a:rPr>
                        <a:t>Infraestructura</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8290">
                <a:tc>
                  <a:txBody>
                    <a:bodyPr/>
                    <a:lstStyle/>
                    <a:p>
                      <a:pPr algn="l" fontAlgn="b"/>
                      <a:r>
                        <a:rPr lang="es-ES" sz="1000" b="0" i="0" u="none" strike="noStrike" dirty="0" smtClean="0">
                          <a:solidFill>
                            <a:srgbClr val="002060"/>
                          </a:solidFill>
                          <a:effectLst/>
                          <a:latin typeface="Arial" panose="020B0604020202020204" pitchFamily="34" charset="0"/>
                        </a:rPr>
                        <a:t>Equipos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1,500,000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08290">
                <a:tc>
                  <a:txBody>
                    <a:bodyPr/>
                    <a:lstStyle/>
                    <a:p>
                      <a:pPr algn="l" fontAlgn="b"/>
                      <a:r>
                        <a:rPr lang="es-ES" sz="1000" b="1" i="0" u="none" strike="noStrike" dirty="0" smtClean="0">
                          <a:solidFill>
                            <a:srgbClr val="002060"/>
                          </a:solidFill>
                          <a:effectLst/>
                          <a:latin typeface="Arial" panose="020B0604020202020204" pitchFamily="34" charset="0"/>
                        </a:rPr>
                        <a:t>Total Gasto de Inversión </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2,000,000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graphicFrame>
        <p:nvGraphicFramePr>
          <p:cNvPr id="9" name="Table 8"/>
          <p:cNvGraphicFramePr>
            <a:graphicFrameLocks noGrp="1"/>
          </p:cNvGraphicFramePr>
          <p:nvPr>
            <p:extLst/>
          </p:nvPr>
        </p:nvGraphicFramePr>
        <p:xfrm>
          <a:off x="401463" y="4460818"/>
          <a:ext cx="9123361" cy="1219390"/>
        </p:xfrm>
        <a:graphic>
          <a:graphicData uri="http://schemas.openxmlformats.org/drawingml/2006/table">
            <a:tbl>
              <a:tblPr/>
              <a:tblGrid>
                <a:gridCol w="1666182"/>
                <a:gridCol w="802612"/>
                <a:gridCol w="784832"/>
                <a:gridCol w="761973"/>
                <a:gridCol w="711175"/>
                <a:gridCol w="754354"/>
                <a:gridCol w="711175"/>
                <a:gridCol w="754354"/>
                <a:gridCol w="711175"/>
                <a:gridCol w="754354"/>
                <a:gridCol w="711175"/>
              </a:tblGrid>
              <a:tr h="282106">
                <a:tc>
                  <a:txBody>
                    <a:bodyPr/>
                    <a:lstStyle/>
                    <a:p>
                      <a:pPr algn="l" fontAlgn="b"/>
                      <a:r>
                        <a:rPr lang="es-ES" sz="800" b="1" i="0" u="none" strike="noStrike" dirty="0" smtClean="0">
                          <a:solidFill>
                            <a:srgbClr val="FFFFFF"/>
                          </a:solidFill>
                          <a:effectLst/>
                          <a:latin typeface="Arial" panose="020B0604020202020204" pitchFamily="34" charset="0"/>
                        </a:rPr>
                        <a:t>Gastos de Promoción en US$</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2017</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2018</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2019</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2020</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2021</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2022</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2023</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2024</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2025</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2026</a:t>
                      </a:r>
                      <a:endParaRPr lang="es-ES" sz="8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82106">
                <a:tc>
                  <a:txBody>
                    <a:bodyPr/>
                    <a:lstStyle/>
                    <a:p>
                      <a:pPr algn="l" fontAlgn="b"/>
                      <a:r>
                        <a:rPr lang="es-ES" sz="1000" b="0" i="0" u="none" strike="noStrike" dirty="0" smtClean="0">
                          <a:solidFill>
                            <a:srgbClr val="002060"/>
                          </a:solidFill>
                          <a:effectLst/>
                          <a:latin typeface="Arial" panose="020B0604020202020204" pitchFamily="34" charset="0"/>
                        </a:rPr>
                        <a:t>Medios digitales</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3,000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3,105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3,214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3,326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3,443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3,563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3,688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3,817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3,950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4,089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82106">
                <a:tc>
                  <a:txBody>
                    <a:bodyPr/>
                    <a:lstStyle/>
                    <a:p>
                      <a:pPr algn="l" fontAlgn="b"/>
                      <a:r>
                        <a:rPr lang="es-ES" sz="1000" b="0" i="0" u="none" strike="noStrike" dirty="0" smtClean="0">
                          <a:solidFill>
                            <a:srgbClr val="002060"/>
                          </a:solidFill>
                          <a:effectLst/>
                          <a:latin typeface="Arial" panose="020B0604020202020204" pitchFamily="34" charset="0"/>
                        </a:rPr>
                        <a:t>Medios impresos</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3,000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3,105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3,214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3,326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3,443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3,563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3,688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3,817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3,950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4,089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82106">
                <a:tc>
                  <a:txBody>
                    <a:bodyPr/>
                    <a:lstStyle/>
                    <a:p>
                      <a:pPr algn="l" fontAlgn="b"/>
                      <a:r>
                        <a:rPr lang="es-ES" sz="1000" b="1" i="0" u="none" strike="noStrike" dirty="0" smtClean="0">
                          <a:solidFill>
                            <a:srgbClr val="002060"/>
                          </a:solidFill>
                          <a:effectLst/>
                          <a:latin typeface="Arial" panose="020B0604020202020204" pitchFamily="34" charset="0"/>
                        </a:rPr>
                        <a:t>Total Gastos de Promoción</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6,000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6,210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6,427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6,652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6,885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7,126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7,376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7,634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7,901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8,177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449</a:t>
            </a:fld>
            <a:endParaRPr lang="es-ES" dirty="0">
              <a:solidFill>
                <a:srgbClr val="002776"/>
              </a:solidFill>
            </a:endParaRPr>
          </a:p>
        </p:txBody>
      </p:sp>
      <p:sp>
        <p:nvSpPr>
          <p:cNvPr id="10"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227052212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44489" y="3933056"/>
            <a:ext cx="8923358" cy="325398"/>
            <a:chOff x="4716463" y="2078780"/>
            <a:chExt cx="3959081" cy="325398"/>
          </a:xfrm>
        </p:grpSpPr>
        <p:cxnSp>
          <p:nvCxnSpPr>
            <p:cNvPr id="20" name="Straight Connector 19"/>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1" name="Rectangle 20"/>
            <p:cNvSpPr/>
            <p:nvPr/>
          </p:nvSpPr>
          <p:spPr>
            <a:xfrm>
              <a:off x="6056486" y="2078780"/>
              <a:ext cx="1289922"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050" b="1" dirty="0" smtClean="0">
                  <a:solidFill>
                    <a:srgbClr val="002060"/>
                  </a:solidFill>
                </a:rPr>
                <a:t>Quito en el ranking </a:t>
              </a:r>
              <a:r>
                <a:rPr lang="es-ES" sz="1050" b="1" dirty="0">
                  <a:solidFill>
                    <a:srgbClr val="002060"/>
                  </a:solidFill>
                </a:rPr>
                <a:t>congresos </a:t>
              </a:r>
              <a:r>
                <a:rPr lang="es-ES" sz="1050" b="1" dirty="0" smtClean="0">
                  <a:solidFill>
                    <a:srgbClr val="002060"/>
                  </a:solidFill>
                </a:rPr>
                <a:t>ICCA 2015</a:t>
              </a:r>
              <a:endParaRPr lang="es-ES" sz="1100" b="1" dirty="0">
                <a:solidFill>
                  <a:srgbClr val="002060"/>
                </a:solidFill>
              </a:endParaRPr>
            </a:p>
          </p:txBody>
        </p:sp>
      </p:grpSp>
      <p:grpSp>
        <p:nvGrpSpPr>
          <p:cNvPr id="26" name="Group 25"/>
          <p:cNvGrpSpPr/>
          <p:nvPr/>
        </p:nvGrpSpPr>
        <p:grpSpPr>
          <a:xfrm>
            <a:off x="478852" y="1501478"/>
            <a:ext cx="8910495" cy="343346"/>
            <a:chOff x="662120" y="1889378"/>
            <a:chExt cx="8425259" cy="343346"/>
          </a:xfrm>
        </p:grpSpPr>
        <p:cxnSp>
          <p:nvCxnSpPr>
            <p:cNvPr id="27" name="Straight Connector 26"/>
            <p:cNvCxnSpPr/>
            <p:nvPr/>
          </p:nvCxnSpPr>
          <p:spPr>
            <a:xfrm>
              <a:off x="662120" y="2061355"/>
              <a:ext cx="8425259" cy="0"/>
            </a:xfrm>
            <a:prstGeom prst="line">
              <a:avLst/>
            </a:prstGeom>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1745634" y="1889378"/>
              <a:ext cx="6282243" cy="3433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r>
                <a:rPr lang="es-ES" sz="1050" b="1" dirty="0">
                  <a:solidFill>
                    <a:srgbClr val="002060"/>
                  </a:solidFill>
                  <a:cs typeface="Arial" panose="020B0604020202020204" pitchFamily="34" charset="0"/>
                </a:rPr>
                <a:t>Evolución del número de </a:t>
              </a:r>
              <a:r>
                <a:rPr lang="es-ES" sz="1050" b="1" dirty="0" smtClean="0">
                  <a:solidFill>
                    <a:srgbClr val="002060"/>
                  </a:solidFill>
                  <a:cs typeface="Arial" panose="020B0604020202020204" pitchFamily="34" charset="0"/>
                </a:rPr>
                <a:t>congresos internacionales (*) en Quito y ciudades de la región (2013-2015)</a:t>
              </a:r>
              <a:endParaRPr lang="es-ES" sz="1200" b="1" dirty="0">
                <a:solidFill>
                  <a:srgbClr val="002060"/>
                </a:solidFill>
                <a:cs typeface="Arial" panose="020B0604020202020204" pitchFamily="34" charset="0"/>
              </a:endParaRPr>
            </a:p>
          </p:txBody>
        </p:sp>
      </p:gr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La industria RICE en </a:t>
            </a:r>
            <a:r>
              <a:rPr lang="es-ES" sz="2000" b="1" dirty="0" smtClean="0">
                <a:solidFill>
                  <a:srgbClr val="00B0F0"/>
                </a:solidFill>
                <a:cs typeface="Arial" charset="0"/>
              </a:rPr>
              <a:t>LATAM – </a:t>
            </a:r>
            <a:r>
              <a:rPr lang="es-ES" sz="2000" dirty="0" smtClean="0">
                <a:solidFill>
                  <a:srgbClr val="00B0F0"/>
                </a:solidFill>
                <a:cs typeface="Arial" charset="0"/>
              </a:rPr>
              <a:t>Ranking ICCA (congresos)</a:t>
            </a:r>
            <a:endParaRPr lang="es-ES" sz="1400" i="1" dirty="0">
              <a:solidFill>
                <a:srgbClr val="00B0F0"/>
              </a:solidFill>
              <a:cs typeface="Arial" charset="0"/>
            </a:endParaRPr>
          </a:p>
        </p:txBody>
      </p:sp>
      <p:graphicFrame>
        <p:nvGraphicFramePr>
          <p:cNvPr id="9" name="Chart 8"/>
          <p:cNvGraphicFramePr/>
          <p:nvPr>
            <p:extLst>
              <p:ext uri="{D42A27DB-BD31-4B8C-83A1-F6EECF244321}">
                <p14:modId xmlns:p14="http://schemas.microsoft.com/office/powerpoint/2010/main" val="3577991889"/>
              </p:ext>
            </p:extLst>
          </p:nvPr>
        </p:nvGraphicFramePr>
        <p:xfrm>
          <a:off x="307814" y="1772917"/>
          <a:ext cx="9125215" cy="2190121"/>
        </p:xfrm>
        <a:graphic>
          <a:graphicData uri="http://schemas.openxmlformats.org/drawingml/2006/chart">
            <c:chart xmlns:c="http://schemas.openxmlformats.org/drawingml/2006/chart" xmlns:r="http://schemas.openxmlformats.org/officeDocument/2006/relationships" r:id="rId3"/>
          </a:graphicData>
        </a:graphic>
      </p:graphicFrame>
      <p:sp>
        <p:nvSpPr>
          <p:cNvPr id="10" name="Slide Number Placeholder 1"/>
          <p:cNvSpPr txBox="1">
            <a:spLocks/>
          </p:cNvSpPr>
          <p:nvPr/>
        </p:nvSpPr>
        <p:spPr>
          <a:xfrm>
            <a:off x="635563" y="6560936"/>
            <a:ext cx="2376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ICCA </a:t>
            </a:r>
            <a:r>
              <a:rPr lang="es-ES" i="1" dirty="0" err="1" smtClean="0">
                <a:solidFill>
                  <a:srgbClr val="002776"/>
                </a:solidFill>
              </a:rPr>
              <a:t>Statistics</a:t>
            </a:r>
            <a:r>
              <a:rPr lang="es-ES" i="1" dirty="0" smtClean="0">
                <a:solidFill>
                  <a:srgbClr val="002776"/>
                </a:solidFill>
              </a:rPr>
              <a:t> 2013-15 </a:t>
            </a:r>
            <a:endParaRPr lang="es-ES" i="1" dirty="0">
              <a:solidFill>
                <a:srgbClr val="002776"/>
              </a:solidFill>
            </a:endParaRPr>
          </a:p>
        </p:txBody>
      </p:sp>
      <p:graphicFrame>
        <p:nvGraphicFramePr>
          <p:cNvPr id="14" name="Table 13"/>
          <p:cNvGraphicFramePr>
            <a:graphicFrameLocks noGrp="1"/>
          </p:cNvGraphicFramePr>
          <p:nvPr>
            <p:extLst/>
          </p:nvPr>
        </p:nvGraphicFramePr>
        <p:xfrm>
          <a:off x="355653" y="4403122"/>
          <a:ext cx="2703775" cy="2105025"/>
        </p:xfrm>
        <a:graphic>
          <a:graphicData uri="http://schemas.openxmlformats.org/drawingml/2006/table">
            <a:tbl>
              <a:tblPr bandRow="1"/>
              <a:tblGrid>
                <a:gridCol w="905435"/>
                <a:gridCol w="967077"/>
                <a:gridCol w="831263"/>
              </a:tblGrid>
              <a:tr h="127643">
                <a:tc>
                  <a:txBody>
                    <a:bodyPr/>
                    <a:lstStyle/>
                    <a:p>
                      <a:pPr algn="ctr" fontAlgn="b"/>
                      <a:r>
                        <a:rPr lang="es-ES" sz="1000" b="1" i="0" u="none" strike="noStrike" dirty="0" smtClean="0">
                          <a:solidFill>
                            <a:schemeClr val="bg1"/>
                          </a:solidFill>
                          <a:effectLst/>
                          <a:latin typeface="Arial  "/>
                        </a:rPr>
                        <a:t>#</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00" b="1" i="0" u="none" strike="noStrike" dirty="0" smtClean="0">
                          <a:solidFill>
                            <a:schemeClr val="bg1"/>
                          </a:solidFill>
                          <a:effectLst/>
                          <a:latin typeface="Arial  "/>
                        </a:rPr>
                        <a:t>Ciudad</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00" b="1" i="0" u="none" strike="noStrike" dirty="0" smtClean="0">
                          <a:solidFill>
                            <a:schemeClr val="bg1"/>
                          </a:solidFill>
                          <a:effectLst/>
                          <a:latin typeface="Arial  "/>
                        </a:rPr>
                        <a:t>#</a:t>
                      </a:r>
                      <a:r>
                        <a:rPr lang="es-ES" sz="1000" b="1" i="0" u="none" strike="noStrike" baseline="0" dirty="0" smtClean="0">
                          <a:solidFill>
                            <a:schemeClr val="bg1"/>
                          </a:solidFill>
                          <a:effectLst/>
                          <a:latin typeface="Arial  "/>
                        </a:rPr>
                        <a:t> eventos </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127643">
                <a:tc>
                  <a:txBody>
                    <a:bodyPr/>
                    <a:lstStyle/>
                    <a:p>
                      <a:pPr marL="0" marR="0" indent="0" algn="ctr" defTabSz="806555" rtl="0" eaLnBrk="1" fontAlgn="ctr" latinLnBrk="0" hangingPunct="1">
                        <a:lnSpc>
                          <a:spcPct val="100000"/>
                        </a:lnSpc>
                        <a:spcBef>
                          <a:spcPts val="0"/>
                        </a:spcBef>
                        <a:spcAft>
                          <a:spcPts val="0"/>
                        </a:spcAft>
                        <a:buClrTx/>
                        <a:buSzTx/>
                        <a:buFontTx/>
                        <a:buNone/>
                        <a:tabLst/>
                        <a:defRPr/>
                      </a:pPr>
                      <a:r>
                        <a:rPr lang="es-ES" sz="1000" b="0" i="0" u="none" strike="noStrike" dirty="0" smtClean="0">
                          <a:solidFill>
                            <a:srgbClr val="002060"/>
                          </a:solidFill>
                          <a:effectLst/>
                          <a:latin typeface="Arial  "/>
                        </a:rPr>
                        <a:t>#81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Luxemburgo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fontAlgn="b"/>
                      <a:r>
                        <a:rPr lang="es-ES" sz="1000" b="0" i="0" u="none" strike="noStrike" dirty="0" smtClean="0">
                          <a:solidFill>
                            <a:srgbClr val="002060"/>
                          </a:solidFill>
                          <a:effectLst/>
                          <a:latin typeface="Arial  "/>
                        </a:rPr>
                        <a:t>32</a:t>
                      </a:r>
                      <a:endParaRPr lang="es-ES" sz="1000" b="0" i="0" u="none" strike="noStrike" dirty="0">
                        <a:solidFill>
                          <a:srgbClr val="002060"/>
                        </a:solidFill>
                        <a:effectLst/>
                        <a:latin typeface="Arial  "/>
                      </a:endParaRP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r>
              <a:tr h="127643">
                <a:tc>
                  <a:txBody>
                    <a:bodyPr/>
                    <a:lstStyle/>
                    <a:p>
                      <a:pPr algn="ctr" rtl="0" fontAlgn="ctr"/>
                      <a:r>
                        <a:rPr lang="es-ES" sz="1000" b="0" i="0" u="none" strike="noStrike" dirty="0" smtClean="0">
                          <a:solidFill>
                            <a:srgbClr val="002060"/>
                          </a:solidFill>
                          <a:effectLst/>
                          <a:latin typeface="Arial  "/>
                        </a:rPr>
                        <a:t>#82</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Manchester</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31</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err="1" smtClean="0">
                          <a:solidFill>
                            <a:srgbClr val="002060"/>
                          </a:solidFill>
                          <a:effectLst/>
                          <a:latin typeface="Arial  "/>
                        </a:rPr>
                        <a:t>Reykjavik</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00" b="0" i="0" u="none" strike="noStrike" dirty="0" smtClean="0">
                          <a:solidFill>
                            <a:srgbClr val="002060"/>
                          </a:solidFill>
                          <a:effectLst/>
                          <a:latin typeface="Arial  "/>
                        </a:rPr>
                        <a:t>31</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127643">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err="1" smtClean="0">
                          <a:solidFill>
                            <a:srgbClr val="002060"/>
                          </a:solidFill>
                          <a:effectLst/>
                          <a:latin typeface="Arial  "/>
                        </a:rPr>
                        <a:t>Vilnius</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31</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#85</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Fukuoka</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00" b="0" i="0" u="none" strike="noStrike" dirty="0" smtClean="0">
                          <a:solidFill>
                            <a:srgbClr val="002060"/>
                          </a:solidFill>
                          <a:effectLst/>
                          <a:latin typeface="Arial  "/>
                        </a:rPr>
                        <a:t>30</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127643">
                <a:tc>
                  <a:txBody>
                    <a:bodyPr/>
                    <a:lstStyle/>
                    <a:p>
                      <a:pPr algn="ctr" rtl="0" fontAlgn="ctr"/>
                      <a:r>
                        <a:rPr lang="es-ES" sz="1000" b="1" i="0" u="none" strike="noStrike" dirty="0" smtClean="0">
                          <a:solidFill>
                            <a:srgbClr val="002060"/>
                          </a:solidFill>
                          <a:effectLst/>
                          <a:latin typeface="Arial  "/>
                        </a:rPr>
                        <a:t>#85</a:t>
                      </a:r>
                      <a:endParaRPr lang="es-ES" sz="100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1" i="0" u="none" strike="noStrike" dirty="0" smtClean="0">
                          <a:solidFill>
                            <a:srgbClr val="002060"/>
                          </a:solidFill>
                          <a:effectLst/>
                          <a:latin typeface="Arial  "/>
                        </a:rPr>
                        <a:t>Quito</a:t>
                      </a:r>
                      <a:endParaRPr lang="es-ES" sz="100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1" i="0" u="none" strike="noStrike" dirty="0" smtClean="0">
                          <a:solidFill>
                            <a:srgbClr val="002060"/>
                          </a:solidFill>
                          <a:effectLst/>
                          <a:latin typeface="Arial  "/>
                        </a:rPr>
                        <a:t>30</a:t>
                      </a:r>
                      <a:endParaRPr lang="es-ES" sz="1000" b="1"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San Francisco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00" b="0" i="0" u="none" strike="noStrike" dirty="0" smtClean="0">
                          <a:solidFill>
                            <a:srgbClr val="002060"/>
                          </a:solidFill>
                          <a:effectLst/>
                          <a:latin typeface="Arial  "/>
                        </a:rPr>
                        <a:t>30</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127643">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San Petersburgo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30</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marL="0" marR="0" indent="0" algn="ctr" defTabSz="806555" rtl="0" eaLnBrk="1" fontAlgn="ctr" latinLnBrk="0" hangingPunct="1">
                        <a:lnSpc>
                          <a:spcPct val="100000"/>
                        </a:lnSpc>
                        <a:spcBef>
                          <a:spcPts val="0"/>
                        </a:spcBef>
                        <a:spcAft>
                          <a:spcPts val="0"/>
                        </a:spcAft>
                        <a:buClrTx/>
                        <a:buSzTx/>
                        <a:buFontTx/>
                        <a:buNone/>
                        <a:tabLst/>
                        <a:defRPr/>
                      </a:pPr>
                      <a:r>
                        <a:rPr lang="es-ES" sz="1000" b="0" i="0" u="none" strike="noStrike" dirty="0" smtClean="0">
                          <a:solidFill>
                            <a:srgbClr val="002060"/>
                          </a:solidFill>
                          <a:effectLst/>
                          <a:latin typeface="Arial  "/>
                        </a:rPr>
                        <a:t>#89</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Gante</a:t>
                      </a: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29</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Moscú</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29</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#335</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Guayaquil</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bl>
          </a:graphicData>
        </a:graphic>
      </p:graphicFrame>
      <p:sp>
        <p:nvSpPr>
          <p:cNvPr id="15" name="TextBox 14"/>
          <p:cNvSpPr txBox="1"/>
          <p:nvPr/>
        </p:nvSpPr>
        <p:spPr>
          <a:xfrm>
            <a:off x="951145" y="4168073"/>
            <a:ext cx="1733145" cy="253916"/>
          </a:xfrm>
          <a:prstGeom prst="rect">
            <a:avLst/>
          </a:prstGeom>
          <a:noFill/>
        </p:spPr>
        <p:txBody>
          <a:bodyPr wrap="square" rtlCol="0">
            <a:spAutoFit/>
          </a:bodyPr>
          <a:lstStyle/>
          <a:p>
            <a:pPr algn="ctr" defTabSz="914247"/>
            <a:r>
              <a:rPr lang="es-ES" sz="1050" b="1" i="1" dirty="0" smtClean="0">
                <a:solidFill>
                  <a:srgbClr val="00A1DE"/>
                </a:solidFill>
              </a:rPr>
              <a:t>Ranking mundial</a:t>
            </a:r>
            <a:endParaRPr lang="es-ES" sz="1050" b="1" i="1" dirty="0">
              <a:solidFill>
                <a:srgbClr val="00A1DE"/>
              </a:solidFill>
            </a:endParaRPr>
          </a:p>
        </p:txBody>
      </p:sp>
      <p:sp>
        <p:nvSpPr>
          <p:cNvPr id="17" name="TextBox 16"/>
          <p:cNvSpPr txBox="1"/>
          <p:nvPr/>
        </p:nvSpPr>
        <p:spPr>
          <a:xfrm>
            <a:off x="3826303" y="4168073"/>
            <a:ext cx="1839769" cy="415498"/>
          </a:xfrm>
          <a:prstGeom prst="rect">
            <a:avLst/>
          </a:prstGeom>
          <a:noFill/>
        </p:spPr>
        <p:txBody>
          <a:bodyPr wrap="square" rtlCol="0">
            <a:spAutoFit/>
          </a:bodyPr>
          <a:lstStyle/>
          <a:p>
            <a:pPr algn="ctr" defTabSz="914247"/>
            <a:r>
              <a:rPr lang="es-ES" sz="1050" b="1" i="1" dirty="0" smtClean="0">
                <a:solidFill>
                  <a:srgbClr val="00A1DE"/>
                </a:solidFill>
              </a:rPr>
              <a:t>Ranking América del Sur sur</a:t>
            </a:r>
            <a:endParaRPr lang="es-ES" sz="1050" b="1" i="1" dirty="0">
              <a:solidFill>
                <a:srgbClr val="00A1DE"/>
              </a:solidFill>
            </a:endParaRPr>
          </a:p>
        </p:txBody>
      </p:sp>
      <p:sp>
        <p:nvSpPr>
          <p:cNvPr id="18" name="Rectangle 17"/>
          <p:cNvSpPr/>
          <p:nvPr/>
        </p:nvSpPr>
        <p:spPr>
          <a:xfrm>
            <a:off x="312868" y="5363737"/>
            <a:ext cx="2772000" cy="180000"/>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endParaRPr lang="es-ES" dirty="0">
              <a:solidFill>
                <a:srgbClr val="FFFFFF"/>
              </a:solidFill>
            </a:endParaRPr>
          </a:p>
        </p:txBody>
      </p:sp>
      <p:graphicFrame>
        <p:nvGraphicFramePr>
          <p:cNvPr id="22" name="Table 21"/>
          <p:cNvGraphicFramePr>
            <a:graphicFrameLocks noGrp="1"/>
          </p:cNvGraphicFramePr>
          <p:nvPr>
            <p:extLst/>
          </p:nvPr>
        </p:nvGraphicFramePr>
        <p:xfrm>
          <a:off x="6445647" y="4403122"/>
          <a:ext cx="2812450" cy="2105025"/>
        </p:xfrm>
        <a:graphic>
          <a:graphicData uri="http://schemas.openxmlformats.org/drawingml/2006/table">
            <a:tbl>
              <a:tblPr bandRow="1"/>
              <a:tblGrid>
                <a:gridCol w="757611"/>
                <a:gridCol w="1223576"/>
                <a:gridCol w="831263"/>
              </a:tblGrid>
              <a:tr h="127643">
                <a:tc>
                  <a:txBody>
                    <a:bodyPr/>
                    <a:lstStyle/>
                    <a:p>
                      <a:pPr algn="ctr" fontAlgn="b"/>
                      <a:r>
                        <a:rPr lang="es-ES" sz="1000" b="1" i="0" u="none" strike="noStrike" dirty="0" smtClean="0">
                          <a:solidFill>
                            <a:schemeClr val="bg1"/>
                          </a:solidFill>
                          <a:effectLst/>
                          <a:latin typeface="Arial  "/>
                        </a:rPr>
                        <a:t>#</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00" b="1" i="0" u="none" strike="noStrike" dirty="0" smtClean="0">
                          <a:solidFill>
                            <a:schemeClr val="bg1"/>
                          </a:solidFill>
                          <a:effectLst/>
                          <a:latin typeface="Arial  "/>
                        </a:rPr>
                        <a:t>Ciudad</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00" b="1" i="0" u="none" strike="noStrike" dirty="0" smtClean="0">
                          <a:solidFill>
                            <a:schemeClr val="bg1"/>
                          </a:solidFill>
                          <a:effectLst/>
                          <a:latin typeface="Arial  "/>
                        </a:rPr>
                        <a:t>#</a:t>
                      </a:r>
                      <a:r>
                        <a:rPr lang="es-ES" sz="1000" b="1" i="0" u="none" strike="noStrike" baseline="0" dirty="0" smtClean="0">
                          <a:solidFill>
                            <a:schemeClr val="bg1"/>
                          </a:solidFill>
                          <a:effectLst/>
                          <a:latin typeface="Arial  "/>
                        </a:rPr>
                        <a:t> eventos </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127643">
                <a:tc>
                  <a:txBody>
                    <a:bodyPr/>
                    <a:lstStyle/>
                    <a:p>
                      <a:pPr algn="ctr" rtl="0" fontAlgn="ctr"/>
                      <a:r>
                        <a:rPr lang="es-ES" sz="1000" b="0" i="0" u="none" strike="noStrike" dirty="0" smtClean="0">
                          <a:solidFill>
                            <a:srgbClr val="002060"/>
                          </a:solidFill>
                          <a:effectLst/>
                          <a:latin typeface="Arial  "/>
                        </a:rPr>
                        <a:t>#15</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Montevideo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fontAlgn="b"/>
                      <a:r>
                        <a:rPr lang="es-ES" sz="1000" b="0" i="0" u="none" strike="noStrike" dirty="0" smtClean="0">
                          <a:solidFill>
                            <a:srgbClr val="002060"/>
                          </a:solidFill>
                          <a:effectLst/>
                          <a:latin typeface="Arial  "/>
                        </a:rPr>
                        <a:t>42</a:t>
                      </a:r>
                      <a:endParaRPr lang="es-ES" sz="1000" b="0" i="0" u="none" strike="noStrike" dirty="0">
                        <a:solidFill>
                          <a:srgbClr val="002060"/>
                        </a:solidFill>
                        <a:effectLst/>
                        <a:latin typeface="Arial  "/>
                      </a:endParaRP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r>
              <a:tr h="127643">
                <a:tc>
                  <a:txBody>
                    <a:bodyPr/>
                    <a:lstStyle/>
                    <a:p>
                      <a:pPr algn="ctr" rtl="0" fontAlgn="ctr"/>
                      <a:r>
                        <a:rPr lang="es-ES" sz="1000" b="0" i="0" u="none" strike="noStrike" dirty="0" smtClean="0">
                          <a:solidFill>
                            <a:srgbClr val="002060"/>
                          </a:solidFill>
                          <a:effectLst/>
                          <a:latin typeface="Arial  "/>
                        </a:rPr>
                        <a:t>#16</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Cartagena</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36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#17</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Medellín</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00" b="0" i="0" u="none" strike="noStrike" dirty="0" smtClean="0">
                          <a:solidFill>
                            <a:srgbClr val="002060"/>
                          </a:solidFill>
                          <a:effectLst/>
                          <a:latin typeface="Arial  "/>
                        </a:rPr>
                        <a:t>36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127643">
                <a:tc>
                  <a:txBody>
                    <a:bodyPr/>
                    <a:lstStyle/>
                    <a:p>
                      <a:pPr algn="ctr" rtl="0" fontAlgn="ctr"/>
                      <a:r>
                        <a:rPr lang="es-ES" sz="1000" b="0" i="0" u="none" strike="noStrike" dirty="0" smtClean="0">
                          <a:solidFill>
                            <a:srgbClr val="002060"/>
                          </a:solidFill>
                          <a:effectLst/>
                          <a:latin typeface="Arial  "/>
                        </a:rPr>
                        <a:t>#18</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Cancún</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35</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#19</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Panamá</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00" b="0" i="0" u="none" strike="noStrike" dirty="0" smtClean="0">
                          <a:solidFill>
                            <a:srgbClr val="002060"/>
                          </a:solidFill>
                          <a:effectLst/>
                          <a:latin typeface="Arial  "/>
                        </a:rPr>
                        <a:t>34</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127643">
                <a:tc>
                  <a:txBody>
                    <a:bodyPr/>
                    <a:lstStyle/>
                    <a:p>
                      <a:pPr algn="ctr" rtl="0" fontAlgn="ctr"/>
                      <a:r>
                        <a:rPr lang="es-ES" sz="1000" b="1" i="0" u="none" strike="noStrike" dirty="0" smtClean="0">
                          <a:solidFill>
                            <a:srgbClr val="002060"/>
                          </a:solidFill>
                          <a:effectLst/>
                          <a:latin typeface="Arial  "/>
                        </a:rPr>
                        <a:t>#20</a:t>
                      </a:r>
                      <a:endParaRPr lang="es-ES" sz="100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1" i="0" u="none" strike="noStrike" dirty="0" smtClean="0">
                          <a:solidFill>
                            <a:srgbClr val="002060"/>
                          </a:solidFill>
                          <a:effectLst/>
                          <a:latin typeface="Arial  "/>
                        </a:rPr>
                        <a:t>Quito</a:t>
                      </a:r>
                      <a:endParaRPr lang="es-ES" sz="100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1" i="0" u="none" strike="noStrike" dirty="0" smtClean="0">
                          <a:solidFill>
                            <a:srgbClr val="002060"/>
                          </a:solidFill>
                          <a:effectLst/>
                          <a:latin typeface="Arial  "/>
                        </a:rPr>
                        <a:t>30</a:t>
                      </a:r>
                      <a:endParaRPr lang="es-ES" sz="1000" b="1"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#21</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San</a:t>
                      </a:r>
                      <a:r>
                        <a:rPr lang="es-ES" sz="1000" b="0" i="0" u="none" strike="noStrike" baseline="0" dirty="0" smtClean="0">
                          <a:solidFill>
                            <a:srgbClr val="002060"/>
                          </a:solidFill>
                          <a:effectLst/>
                          <a:latin typeface="Arial  "/>
                        </a:rPr>
                        <a:t> Francisco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30</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#22</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San Diego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29</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#23</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Miami</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26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#24</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Asunción</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25</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b" latinLnBrk="0" hangingPunct="1">
                        <a:lnSpc>
                          <a:spcPct val="100000"/>
                        </a:lnSpc>
                        <a:spcBef>
                          <a:spcPts val="0"/>
                        </a:spcBef>
                        <a:spcAft>
                          <a:spcPts val="0"/>
                        </a:spcAft>
                        <a:buClrTx/>
                        <a:buSzTx/>
                        <a:buFontTx/>
                        <a:buNone/>
                        <a:tabLst/>
                        <a:defRPr/>
                      </a:pPr>
                      <a:r>
                        <a:rPr lang="es-ES" sz="1000" b="0" i="0" u="none" strike="noStrike" dirty="0" smtClean="0">
                          <a:solidFill>
                            <a:srgbClr val="002060"/>
                          </a:solidFill>
                          <a:effectLst/>
                          <a:latin typeface="Arial  "/>
                        </a:rPr>
                        <a:t>[…]</a:t>
                      </a: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#80</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Guayaquil</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bl>
          </a:graphicData>
        </a:graphic>
      </p:graphicFrame>
      <p:sp>
        <p:nvSpPr>
          <p:cNvPr id="23" name="TextBox 22"/>
          <p:cNvSpPr txBox="1"/>
          <p:nvPr/>
        </p:nvSpPr>
        <p:spPr>
          <a:xfrm>
            <a:off x="6957532" y="4168073"/>
            <a:ext cx="1733145" cy="253916"/>
          </a:xfrm>
          <a:prstGeom prst="rect">
            <a:avLst/>
          </a:prstGeom>
          <a:noFill/>
        </p:spPr>
        <p:txBody>
          <a:bodyPr wrap="square" rtlCol="0">
            <a:spAutoFit/>
          </a:bodyPr>
          <a:lstStyle/>
          <a:p>
            <a:pPr algn="ctr" defTabSz="914247"/>
            <a:r>
              <a:rPr lang="es-ES" sz="1050" b="1" i="1" dirty="0" smtClean="0">
                <a:solidFill>
                  <a:srgbClr val="00A1DE"/>
                </a:solidFill>
              </a:rPr>
              <a:t>Ranking Américas</a:t>
            </a:r>
            <a:endParaRPr lang="es-ES" sz="1050" b="1" i="1" dirty="0">
              <a:solidFill>
                <a:srgbClr val="00A1DE"/>
              </a:solidFill>
            </a:endParaRPr>
          </a:p>
        </p:txBody>
      </p:sp>
      <p:sp>
        <p:nvSpPr>
          <p:cNvPr id="24" name="Rectangle 23"/>
          <p:cNvSpPr/>
          <p:nvPr/>
        </p:nvSpPr>
        <p:spPr>
          <a:xfrm>
            <a:off x="6465872" y="5363737"/>
            <a:ext cx="2772000" cy="180000"/>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endParaRPr lang="es-ES" dirty="0">
              <a:solidFill>
                <a:srgbClr val="FFFFFF"/>
              </a:solidFill>
            </a:endParaRPr>
          </a:p>
        </p:txBody>
      </p:sp>
      <p:sp>
        <p:nvSpPr>
          <p:cNvPr id="25" name="Content Placeholder 5"/>
          <p:cNvSpPr txBox="1">
            <a:spLocks/>
          </p:cNvSpPr>
          <p:nvPr/>
        </p:nvSpPr>
        <p:spPr bwMode="auto">
          <a:xfrm>
            <a:off x="362559" y="980728"/>
            <a:ext cx="9363387" cy="43614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b="1" dirty="0" smtClean="0">
                <a:solidFill>
                  <a:srgbClr val="002060"/>
                </a:solidFill>
              </a:rPr>
              <a:t>Quito se sitúa 10º del ranking ICCA América del Sur </a:t>
            </a:r>
            <a:r>
              <a:rPr lang="es-ES" sz="1100" dirty="0" smtClean="0">
                <a:solidFill>
                  <a:srgbClr val="002060"/>
                </a:solidFill>
              </a:rPr>
              <a:t>(30 congresos, 3,55% cuota de mercado América del Sur), por delante de Asunción y por detrás de Medellín. Se sitúa en la posición </a:t>
            </a:r>
            <a:r>
              <a:rPr lang="es-ES" sz="1100" b="1" dirty="0" smtClean="0">
                <a:solidFill>
                  <a:srgbClr val="002060"/>
                </a:solidFill>
              </a:rPr>
              <a:t>20º en el ranking de Latinoamérica </a:t>
            </a:r>
            <a:r>
              <a:rPr lang="es-ES" sz="1100" dirty="0" smtClean="0">
                <a:solidFill>
                  <a:srgbClr val="002060"/>
                </a:solidFill>
              </a:rPr>
              <a:t>(1,14% cuota de mercado) y 85º a nivel mundial, por delante de San Francisco en ambos casos. Destaca el </a:t>
            </a:r>
            <a:r>
              <a:rPr lang="es-ES" sz="1100" b="1" dirty="0" smtClean="0">
                <a:solidFill>
                  <a:srgbClr val="002060"/>
                </a:solidFill>
              </a:rPr>
              <a:t>fuerte decrecimiento de número de congresos en Guayaquil </a:t>
            </a:r>
            <a:r>
              <a:rPr lang="es-ES" sz="1100" dirty="0" smtClean="0">
                <a:solidFill>
                  <a:srgbClr val="002060"/>
                </a:solidFill>
              </a:rPr>
              <a:t>(-29% TACC 2013-15)</a:t>
            </a:r>
            <a:endParaRPr lang="es-ES" sz="1100" b="1" dirty="0">
              <a:solidFill>
                <a:srgbClr val="002776"/>
              </a:solidFill>
            </a:endParaRPr>
          </a:p>
        </p:txBody>
      </p:sp>
      <p:sp>
        <p:nvSpPr>
          <p:cNvPr id="39" name="Rectangle 38"/>
          <p:cNvSpPr/>
          <p:nvPr/>
        </p:nvSpPr>
        <p:spPr>
          <a:xfrm>
            <a:off x="6191455" y="3179781"/>
            <a:ext cx="3010017" cy="177211"/>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endParaRPr lang="es-ES" dirty="0">
              <a:solidFill>
                <a:srgbClr val="FFFFFF"/>
              </a:solidFill>
            </a:endParaRPr>
          </a:p>
        </p:txBody>
      </p:sp>
      <p:sp>
        <p:nvSpPr>
          <p:cNvPr id="40" name="Rectangle 39"/>
          <p:cNvSpPr/>
          <p:nvPr/>
        </p:nvSpPr>
        <p:spPr>
          <a:xfrm>
            <a:off x="2150321" y="6525344"/>
            <a:ext cx="4890911" cy="215431"/>
          </a:xfrm>
          <a:prstGeom prst="rect">
            <a:avLst/>
          </a:prstGeom>
        </p:spPr>
        <p:txBody>
          <a:bodyPr wrap="square" lIns="91425" tIns="45714" rIns="91425" bIns="45714">
            <a:spAutoFit/>
          </a:bodyPr>
          <a:lstStyle/>
          <a:p>
            <a:pPr defTabSz="914247"/>
            <a:r>
              <a:rPr lang="es-ES" sz="800" i="1" dirty="0" smtClean="0">
                <a:solidFill>
                  <a:srgbClr val="002776"/>
                </a:solidFill>
              </a:rPr>
              <a:t>(*) Reuniones celebradas de forma recurrente, con </a:t>
            </a:r>
            <a:r>
              <a:rPr lang="es-ES" sz="800" i="1" dirty="0">
                <a:solidFill>
                  <a:srgbClr val="002776"/>
                </a:solidFill>
              </a:rPr>
              <a:t>+</a:t>
            </a:r>
            <a:r>
              <a:rPr lang="es-ES" sz="800" i="1" dirty="0" smtClean="0">
                <a:solidFill>
                  <a:srgbClr val="002776"/>
                </a:solidFill>
              </a:rPr>
              <a:t>50 delegados y con rotación en al menos 3 países.</a:t>
            </a:r>
            <a:endParaRPr lang="es-ES" sz="800" i="1" dirty="0">
              <a:solidFill>
                <a:srgbClr val="002776"/>
              </a:solidFill>
            </a:endParaRPr>
          </a:p>
        </p:txBody>
      </p:sp>
      <p:sp>
        <p:nvSpPr>
          <p:cNvPr id="41" name="TextBox 40"/>
          <p:cNvSpPr txBox="1"/>
          <p:nvPr/>
        </p:nvSpPr>
        <p:spPr>
          <a:xfrm>
            <a:off x="5494999" y="2935382"/>
            <a:ext cx="663764" cy="553998"/>
          </a:xfrm>
          <a:prstGeom prst="rect">
            <a:avLst/>
          </a:prstGeom>
          <a:noFill/>
        </p:spPr>
        <p:txBody>
          <a:bodyPr wrap="square" rtlCol="0">
            <a:spAutoFit/>
          </a:bodyPr>
          <a:lstStyle/>
          <a:p>
            <a:pPr algn="ctr" defTabSz="914247"/>
            <a:r>
              <a:rPr lang="es-ES" sz="1000" b="1" i="1" dirty="0" smtClean="0">
                <a:solidFill>
                  <a:schemeClr val="accent2">
                    <a:lumMod val="75000"/>
                  </a:schemeClr>
                </a:solidFill>
              </a:rPr>
              <a:t>Quito</a:t>
            </a:r>
          </a:p>
          <a:p>
            <a:pPr algn="ctr" defTabSz="914247"/>
            <a:r>
              <a:rPr lang="es-ES" sz="1000" i="1" dirty="0" smtClean="0">
                <a:solidFill>
                  <a:schemeClr val="accent2">
                    <a:lumMod val="75000"/>
                  </a:schemeClr>
                </a:solidFill>
              </a:rPr>
              <a:t>TACC +5,4% </a:t>
            </a:r>
            <a:endParaRPr lang="es-ES" sz="1000" i="1" dirty="0">
              <a:solidFill>
                <a:schemeClr val="accent2">
                  <a:lumMod val="75000"/>
                </a:schemeClr>
              </a:solidFill>
            </a:endParaRPr>
          </a:p>
        </p:txBody>
      </p:sp>
      <p:graphicFrame>
        <p:nvGraphicFramePr>
          <p:cNvPr id="16" name="Table 15"/>
          <p:cNvGraphicFramePr>
            <a:graphicFrameLocks noGrp="1"/>
          </p:cNvGraphicFramePr>
          <p:nvPr>
            <p:extLst/>
          </p:nvPr>
        </p:nvGraphicFramePr>
        <p:xfrm>
          <a:off x="3346312" y="4403122"/>
          <a:ext cx="2812451" cy="2105025"/>
        </p:xfrm>
        <a:graphic>
          <a:graphicData uri="http://schemas.openxmlformats.org/drawingml/2006/table">
            <a:tbl>
              <a:tblPr bandRow="1"/>
              <a:tblGrid>
                <a:gridCol w="905435"/>
                <a:gridCol w="1075753"/>
                <a:gridCol w="831263"/>
              </a:tblGrid>
              <a:tr h="127643">
                <a:tc>
                  <a:txBody>
                    <a:bodyPr/>
                    <a:lstStyle/>
                    <a:p>
                      <a:pPr algn="ctr" fontAlgn="b"/>
                      <a:r>
                        <a:rPr lang="es-ES" sz="1000" b="1" i="0" u="none" strike="noStrike" dirty="0" smtClean="0">
                          <a:solidFill>
                            <a:schemeClr val="bg1"/>
                          </a:solidFill>
                          <a:effectLst/>
                          <a:latin typeface="Arial  "/>
                        </a:rPr>
                        <a:t>#</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00" b="1" i="0" u="none" strike="noStrike" dirty="0" smtClean="0">
                          <a:solidFill>
                            <a:schemeClr val="bg1"/>
                          </a:solidFill>
                          <a:effectLst/>
                          <a:latin typeface="Arial  "/>
                        </a:rPr>
                        <a:t>Ciudad</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00" b="1" i="0" u="none" strike="noStrike" dirty="0" smtClean="0">
                          <a:solidFill>
                            <a:schemeClr val="bg1"/>
                          </a:solidFill>
                          <a:effectLst/>
                          <a:latin typeface="Arial  "/>
                        </a:rPr>
                        <a:t>#</a:t>
                      </a:r>
                      <a:r>
                        <a:rPr lang="es-ES" sz="1000" b="1" i="0" u="none" strike="noStrike" baseline="0" dirty="0" smtClean="0">
                          <a:solidFill>
                            <a:schemeClr val="bg1"/>
                          </a:solidFill>
                          <a:effectLst/>
                          <a:latin typeface="Arial  "/>
                        </a:rPr>
                        <a:t> eventos </a:t>
                      </a:r>
                      <a:endParaRPr lang="es-ES" sz="100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127643">
                <a:tc>
                  <a:txBody>
                    <a:bodyPr/>
                    <a:lstStyle/>
                    <a:p>
                      <a:pPr algn="ctr" rtl="0" fontAlgn="ctr"/>
                      <a:r>
                        <a:rPr lang="es-ES" sz="1000" b="0" i="0" u="none" strike="noStrike" dirty="0" smtClean="0">
                          <a:solidFill>
                            <a:srgbClr val="002060"/>
                          </a:solidFill>
                          <a:effectLst/>
                          <a:latin typeface="Arial  "/>
                        </a:rPr>
                        <a:t>#5</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Río de Janeiro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65</a:t>
                      </a:r>
                      <a:endParaRPr lang="es-ES" sz="1000" b="0" i="0" u="none" strike="noStrike" dirty="0">
                        <a:solidFill>
                          <a:srgbClr val="002060"/>
                        </a:solidFill>
                        <a:effectLst/>
                        <a:latin typeface="Arial  "/>
                      </a:endParaRP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#6</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Bogotá</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45</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#7</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Montevideo</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42</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#8</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Cartagena</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36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#9</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Medellín</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36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1" i="0" u="none" strike="noStrike" dirty="0" smtClean="0">
                          <a:solidFill>
                            <a:srgbClr val="002060"/>
                          </a:solidFill>
                          <a:effectLst/>
                          <a:latin typeface="Arial  "/>
                        </a:rPr>
                        <a:t>#10</a:t>
                      </a:r>
                      <a:endParaRPr lang="es-ES" sz="100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1" i="0" u="none" strike="noStrike" dirty="0" smtClean="0">
                          <a:solidFill>
                            <a:srgbClr val="002060"/>
                          </a:solidFill>
                          <a:effectLst/>
                          <a:latin typeface="Arial  "/>
                        </a:rPr>
                        <a:t>Quito</a:t>
                      </a:r>
                      <a:endParaRPr lang="es-ES" sz="100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1" i="0" u="none" strike="noStrike" dirty="0" smtClean="0">
                          <a:solidFill>
                            <a:srgbClr val="002060"/>
                          </a:solidFill>
                          <a:effectLst/>
                          <a:latin typeface="Arial  "/>
                        </a:rPr>
                        <a:t>30</a:t>
                      </a:r>
                      <a:endParaRPr lang="es-ES" sz="1000" b="1"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marL="0" marR="0" indent="0" algn="ctr" defTabSz="806555" rtl="0" eaLnBrk="1" fontAlgn="ctr" latinLnBrk="0" hangingPunct="1">
                        <a:lnSpc>
                          <a:spcPct val="100000"/>
                        </a:lnSpc>
                        <a:spcBef>
                          <a:spcPts val="0"/>
                        </a:spcBef>
                        <a:spcAft>
                          <a:spcPts val="0"/>
                        </a:spcAft>
                        <a:buClrTx/>
                        <a:buSzTx/>
                        <a:buFontTx/>
                        <a:buNone/>
                        <a:tabLst/>
                        <a:defRPr/>
                      </a:pPr>
                      <a:r>
                        <a:rPr lang="es-ES" sz="1000" b="0" i="0" u="none" strike="noStrike" dirty="0" smtClean="0">
                          <a:solidFill>
                            <a:srgbClr val="002060"/>
                          </a:solidFill>
                          <a:effectLst/>
                          <a:latin typeface="Arial  "/>
                        </a:rPr>
                        <a:t>#11</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Asunción</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25</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#12</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Punta Cana</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21</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27643">
                <a:tc>
                  <a:txBody>
                    <a:bodyPr/>
                    <a:lstStyle/>
                    <a:p>
                      <a:pPr algn="ctr" rtl="0" fontAlgn="ctr"/>
                      <a:r>
                        <a:rPr lang="es-ES" sz="1000" b="0" i="0" u="none" strike="noStrike" dirty="0" smtClean="0">
                          <a:solidFill>
                            <a:srgbClr val="002060"/>
                          </a:solidFill>
                          <a:effectLst/>
                          <a:latin typeface="Arial  "/>
                        </a:rPr>
                        <a:t>#13</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Córdoba</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r>
                        <a:rPr lang="es-ES" sz="1000" b="0" i="0" u="none" strike="noStrike" dirty="0" smtClean="0">
                          <a:solidFill>
                            <a:srgbClr val="002060"/>
                          </a:solidFill>
                          <a:effectLst/>
                          <a:latin typeface="Arial  "/>
                        </a:rPr>
                        <a:t>18</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27643">
                <a:tc>
                  <a:txBody>
                    <a:bodyPr/>
                    <a:lstStyle/>
                    <a:p>
                      <a:pPr algn="ctr" rtl="0" fontAlgn="ctr"/>
                      <a:r>
                        <a:rPr lang="es-ES" sz="1000" b="0" i="0" u="none" strike="noStrike" dirty="0" smtClean="0">
                          <a:solidFill>
                            <a:srgbClr val="002060"/>
                          </a:solidFill>
                          <a:effectLst/>
                          <a:latin typeface="Arial  "/>
                        </a:rPr>
                        <a:t>#14</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Mendoza</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15</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107114">
                <a:tc>
                  <a:txBody>
                    <a:bodyPr/>
                    <a:lstStyle/>
                    <a:p>
                      <a:pPr algn="ctr" rtl="0" fontAlgn="ct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806555" rtl="0" eaLnBrk="1" fontAlgn="b" latinLnBrk="0" hangingPunct="1">
                        <a:lnSpc>
                          <a:spcPct val="100000"/>
                        </a:lnSpc>
                        <a:spcBef>
                          <a:spcPts val="0"/>
                        </a:spcBef>
                        <a:spcAft>
                          <a:spcPts val="0"/>
                        </a:spcAft>
                        <a:buClrTx/>
                        <a:buSzTx/>
                        <a:buFontTx/>
                        <a:buNone/>
                        <a:tabLst/>
                        <a:defRPr/>
                      </a:pPr>
                      <a:r>
                        <a:rPr lang="es-ES" sz="1000" b="0" i="0" u="none" strike="noStrike" dirty="0" smtClean="0">
                          <a:solidFill>
                            <a:srgbClr val="002060"/>
                          </a:solidFill>
                          <a:effectLst/>
                          <a:latin typeface="Arial  "/>
                        </a:rPr>
                        <a:t>[…]</a:t>
                      </a: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fontAlgn="b"/>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noFill/>
                  </a:tcPr>
                </a:tc>
              </a:tr>
              <a:tr h="107114">
                <a:tc>
                  <a:txBody>
                    <a:bodyPr/>
                    <a:lstStyle/>
                    <a:p>
                      <a:pPr algn="ctr" rtl="0" fontAlgn="ctr"/>
                      <a:r>
                        <a:rPr lang="es-ES" sz="1000" b="0" i="0" u="none" strike="noStrike" dirty="0" smtClean="0">
                          <a:solidFill>
                            <a:srgbClr val="002060"/>
                          </a:solidFill>
                          <a:effectLst/>
                          <a:latin typeface="Arial  "/>
                        </a:rPr>
                        <a:t>#33</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Guayaquil</a:t>
                      </a:r>
                      <a:endParaRPr lang="es-ES" sz="100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00" b="0" i="0" u="none" strike="noStrike" dirty="0" smtClean="0">
                          <a:solidFill>
                            <a:srgbClr val="002060"/>
                          </a:solidFill>
                          <a:effectLst/>
                          <a:latin typeface="Arial  "/>
                        </a:rPr>
                        <a:t>6</a:t>
                      </a:r>
                      <a:endParaRPr lang="es-ES" sz="100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bl>
          </a:graphicData>
        </a:graphic>
      </p:graphicFrame>
      <p:sp>
        <p:nvSpPr>
          <p:cNvPr id="42" name="Rectangle 41"/>
          <p:cNvSpPr/>
          <p:nvPr/>
        </p:nvSpPr>
        <p:spPr>
          <a:xfrm>
            <a:off x="3344322" y="5363737"/>
            <a:ext cx="2772000" cy="180000"/>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endParaRPr lang="es-ES" dirty="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45</a:t>
            </a:fld>
            <a:endParaRPr lang="es-ES" dirty="0">
              <a:solidFill>
                <a:srgbClr val="002776"/>
              </a:solidFill>
            </a:endParaRPr>
          </a:p>
        </p:txBody>
      </p:sp>
      <p:graphicFrame>
        <p:nvGraphicFramePr>
          <p:cNvPr id="3" name="Table 2"/>
          <p:cNvGraphicFramePr>
            <a:graphicFrameLocks noGrp="1"/>
          </p:cNvGraphicFramePr>
          <p:nvPr>
            <p:extLst>
              <p:ext uri="{D42A27DB-BD31-4B8C-83A1-F6EECF244321}">
                <p14:modId xmlns:p14="http://schemas.microsoft.com/office/powerpoint/2010/main" val="603265497"/>
              </p:ext>
            </p:extLst>
          </p:nvPr>
        </p:nvGraphicFramePr>
        <p:xfrm>
          <a:off x="7314097" y="2017941"/>
          <a:ext cx="2160000" cy="1920900"/>
        </p:xfrm>
        <a:graphic>
          <a:graphicData uri="http://schemas.openxmlformats.org/drawingml/2006/table">
            <a:tbl>
              <a:tblPr bandRow="1">
                <a:tableStyleId>{5C22544A-7EE6-4342-B048-85BDC9FD1C3A}</a:tableStyleId>
              </a:tblPr>
              <a:tblGrid>
                <a:gridCol w="1080000"/>
                <a:gridCol w="1080000"/>
              </a:tblGrid>
              <a:tr h="192090">
                <a:tc>
                  <a:txBody>
                    <a:bodyPr/>
                    <a:lstStyle/>
                    <a:p>
                      <a:pPr algn="ctr"/>
                      <a:r>
                        <a:rPr lang="es-ES" sz="900" dirty="0" smtClean="0"/>
                        <a:t>82</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3,11</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82</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3,11</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68</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2,58</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63</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2,39</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45</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1,71</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34</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1,29</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b="1" dirty="0" smtClean="0"/>
                        <a:t>30</a:t>
                      </a:r>
                      <a:endParaRPr lang="es-ES" sz="900" b="1"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b="1" dirty="0" smtClean="0"/>
                        <a:t>1,14</a:t>
                      </a:r>
                      <a:endParaRPr lang="es-ES" sz="900" b="1"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25</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0,95</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24</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0,91</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r h="192090">
                <a:tc>
                  <a:txBody>
                    <a:bodyPr/>
                    <a:lstStyle/>
                    <a:p>
                      <a:pPr algn="ctr"/>
                      <a:r>
                        <a:rPr lang="es-ES" sz="900" dirty="0" smtClean="0"/>
                        <a:t>+50</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s-ES" sz="900" dirty="0" smtClean="0"/>
                        <a:t>&lt;0,35</a:t>
                      </a:r>
                      <a:endParaRPr lang="es-ES" sz="900" dirty="0"/>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9" name="Content Placeholder 5"/>
          <p:cNvSpPr txBox="1">
            <a:spLocks/>
          </p:cNvSpPr>
          <p:nvPr/>
        </p:nvSpPr>
        <p:spPr bwMode="auto">
          <a:xfrm>
            <a:off x="7140028" y="1834840"/>
            <a:ext cx="1368152" cy="172916"/>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900" i="1" dirty="0" smtClean="0">
                <a:solidFill>
                  <a:srgbClr val="002060"/>
                </a:solidFill>
              </a:rPr>
              <a:t>Ranking Latinoamérica 2015:</a:t>
            </a:r>
            <a:endParaRPr lang="es-ES" sz="900" i="1" dirty="0">
              <a:solidFill>
                <a:srgbClr val="002060"/>
              </a:solidFill>
            </a:endParaRPr>
          </a:p>
        </p:txBody>
      </p:sp>
      <p:sp>
        <p:nvSpPr>
          <p:cNvPr id="43" name="Content Placeholder 5"/>
          <p:cNvSpPr txBox="1">
            <a:spLocks/>
          </p:cNvSpPr>
          <p:nvPr/>
        </p:nvSpPr>
        <p:spPr bwMode="auto">
          <a:xfrm>
            <a:off x="8357794" y="1834840"/>
            <a:ext cx="1368152" cy="172916"/>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0"/>
              </a:spcAft>
            </a:pPr>
            <a:r>
              <a:rPr lang="es-ES" sz="900" i="1" dirty="0" smtClean="0">
                <a:solidFill>
                  <a:srgbClr val="002060"/>
                </a:solidFill>
              </a:rPr>
              <a:t>Cuota mercado Latinoamérica 2015 (%):</a:t>
            </a:r>
            <a:endParaRPr lang="es-ES" sz="900" i="1" dirty="0">
              <a:solidFill>
                <a:srgbClr val="002060"/>
              </a:solidFill>
            </a:endParaRPr>
          </a:p>
        </p:txBody>
      </p:sp>
    </p:spTree>
    <p:extLst>
      <p:ext uri="{BB962C8B-B14F-4D97-AF65-F5344CB8AC3E}">
        <p14:creationId xmlns:p14="http://schemas.microsoft.com/office/powerpoint/2010/main" val="424149436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Directa por parte de QT-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4001095"/>
          </a:xfrm>
          <a:prstGeom prst="rect">
            <a:avLst/>
          </a:prstGeom>
          <a:noFill/>
        </p:spPr>
        <p:txBody>
          <a:bodyPr wrap="square" rtlCol="0">
            <a:spAutoFit/>
          </a:bodyPr>
          <a:lstStyle/>
          <a:p>
            <a:r>
              <a:rPr lang="es-ES" sz="1400" b="1" dirty="0" smtClean="0">
                <a:solidFill>
                  <a:srgbClr val="002776"/>
                </a:solidFill>
              </a:rPr>
              <a:t>Proyección de Costos – Supuestos </a:t>
            </a:r>
          </a:p>
          <a:p>
            <a:pPr marL="282575" indent="-53975"/>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Gastos del personal: </a:t>
            </a:r>
            <a:r>
              <a:rPr lang="es-ES" sz="1200" dirty="0" smtClean="0">
                <a:solidFill>
                  <a:srgbClr val="002776"/>
                </a:solidFill>
              </a:rPr>
              <a:t>como referencia para los gastos de personal se ha contemplado los gatos del Centro de Convenciones Eugenio Espejo del año 2015. Se estima un crecimiento anual de estos rubros en un 3.5%.</a:t>
            </a:r>
          </a:p>
          <a:p>
            <a:pPr marL="228600" indent="-228600">
              <a:buFontTx/>
              <a:buAutoNum type="alphaLcPeriod" startAt="2"/>
            </a:pPr>
            <a:endParaRPr lang="es-ES" sz="1200" dirty="0" smtClean="0">
              <a:solidFill>
                <a:srgbClr val="002776"/>
              </a:solidFill>
            </a:endParaRPr>
          </a:p>
          <a:p>
            <a:pPr marL="574675" indent="-171450">
              <a:buFont typeface="Arial" panose="020B0604020202020204" pitchFamily="34" charset="0"/>
              <a:buChar char="•"/>
            </a:pPr>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Aporte a fortalecimiento Institucional : </a:t>
            </a:r>
            <a:r>
              <a:rPr lang="es-ES" sz="1200" dirty="0" smtClean="0">
                <a:solidFill>
                  <a:srgbClr val="002776"/>
                </a:solidFill>
              </a:rPr>
              <a:t>este rubro se refiere a los gastos administrativos y operativos indirectos por el soporte de otras áreas. Para lo cual se ha tomado como referencia el promedio cargado anualmente al Centro de Convenciones Eugenio Espejo, teniendo un monto de $120,000.00 en el primero año, mismo que incrementa anualmente 3.5%.</a:t>
            </a:r>
          </a:p>
          <a:p>
            <a:endParaRPr lang="es-ES" sz="1200" b="1" dirty="0" smtClean="0">
              <a:solidFill>
                <a:srgbClr val="002776"/>
              </a:solidFill>
            </a:endParaRPr>
          </a:p>
          <a:p>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3" name="Table 2"/>
          <p:cNvGraphicFramePr>
            <a:graphicFrameLocks noGrp="1"/>
          </p:cNvGraphicFramePr>
          <p:nvPr>
            <p:extLst/>
          </p:nvPr>
        </p:nvGraphicFramePr>
        <p:xfrm>
          <a:off x="365180" y="2312676"/>
          <a:ext cx="9123361" cy="1097312"/>
        </p:xfrm>
        <a:graphic>
          <a:graphicData uri="http://schemas.openxmlformats.org/drawingml/2006/table">
            <a:tbl>
              <a:tblPr/>
              <a:tblGrid>
                <a:gridCol w="1666182"/>
                <a:gridCol w="802612"/>
                <a:gridCol w="784832"/>
                <a:gridCol w="761973"/>
                <a:gridCol w="711175"/>
                <a:gridCol w="754354"/>
                <a:gridCol w="711175"/>
                <a:gridCol w="754354"/>
                <a:gridCol w="711175"/>
                <a:gridCol w="754354"/>
                <a:gridCol w="711175"/>
              </a:tblGrid>
              <a:tr h="129680">
                <a:tc>
                  <a:txBody>
                    <a:bodyPr/>
                    <a:lstStyle/>
                    <a:p>
                      <a:pPr algn="l" fontAlgn="b"/>
                      <a:r>
                        <a:rPr lang="es-ES" sz="1000" b="1" i="0" u="none" strike="noStrike" dirty="0" smtClean="0">
                          <a:solidFill>
                            <a:srgbClr val="FFFFFF"/>
                          </a:solidFill>
                          <a:effectLst/>
                          <a:latin typeface="Arial" panose="020B0604020202020204" pitchFamily="34" charset="0"/>
                        </a:rPr>
                        <a:t>Gastos de Personal en US$</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2017</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2018</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2019</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2020</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2021</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2022</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2023</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2024</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2025</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2026</a:t>
                      </a:r>
                      <a:endParaRPr lang="es-ES" sz="1000" b="1" i="0" u="none" strike="noStrike" dirty="0">
                        <a:solidFill>
                          <a:srgbClr val="FFFFFF"/>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29680">
                <a:tc>
                  <a:txBody>
                    <a:bodyPr/>
                    <a:lstStyle/>
                    <a:p>
                      <a:pPr algn="l" fontAlgn="b"/>
                      <a:r>
                        <a:rPr lang="es-ES" sz="1000" b="0" i="0" u="none" strike="noStrike" dirty="0" smtClean="0">
                          <a:solidFill>
                            <a:srgbClr val="002060"/>
                          </a:solidFill>
                          <a:effectLst/>
                          <a:latin typeface="Arial" panose="020B0604020202020204" pitchFamily="34" charset="0"/>
                        </a:rPr>
                        <a:t>Gastos indirectos de personal</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75,196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77,828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80,552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83,371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86,289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89,309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92,435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95,670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99,019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102,484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29680">
                <a:tc>
                  <a:txBody>
                    <a:bodyPr/>
                    <a:lstStyle/>
                    <a:p>
                      <a:pPr algn="l" fontAlgn="b"/>
                      <a:r>
                        <a:rPr lang="es-ES" sz="1000" b="0" i="0" u="none" strike="noStrike" dirty="0" smtClean="0">
                          <a:solidFill>
                            <a:srgbClr val="002060"/>
                          </a:solidFill>
                          <a:effectLst/>
                          <a:latin typeface="Arial" panose="020B0604020202020204" pitchFamily="34" charset="0"/>
                        </a:rPr>
                        <a:t>Gastos directos de personal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124,648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129,011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133,526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138,199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143,036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148,043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153,224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158,587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164,138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169,882 </a:t>
                      </a:r>
                      <a:endParaRPr lang="es-ES" sz="1000" b="0"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29680">
                <a:tc>
                  <a:txBody>
                    <a:bodyPr/>
                    <a:lstStyle/>
                    <a:p>
                      <a:pPr algn="l" fontAlgn="b"/>
                      <a:r>
                        <a:rPr lang="es-ES" sz="1000" b="1" i="0" u="none" strike="noStrike" dirty="0" smtClean="0">
                          <a:solidFill>
                            <a:srgbClr val="002060"/>
                          </a:solidFill>
                          <a:effectLst/>
                          <a:latin typeface="Arial" panose="020B0604020202020204" pitchFamily="34" charset="0"/>
                        </a:rPr>
                        <a:t>Total Gastos de Personal</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199,844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206,839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214,078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221,571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229,326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237,352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245,659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254,257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263,156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272,367 </a:t>
                      </a:r>
                      <a:endParaRPr lang="es-ES" sz="1000" b="1" i="0" u="none" strike="noStrike" dirty="0">
                        <a:solidFill>
                          <a:srgbClr val="002060"/>
                        </a:solidFill>
                        <a:effectLst/>
                        <a:latin typeface="Arial" panose="020B0604020202020204" pitchFamily="34" charset="0"/>
                      </a:endParaRPr>
                    </a:p>
                  </a:txBody>
                  <a:tcPr marL="7628" marR="7628" marT="762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graphicFrame>
        <p:nvGraphicFramePr>
          <p:cNvPr id="10" name="Table 9"/>
          <p:cNvGraphicFramePr>
            <a:graphicFrameLocks noGrp="1"/>
          </p:cNvGraphicFramePr>
          <p:nvPr>
            <p:extLst/>
          </p:nvPr>
        </p:nvGraphicFramePr>
        <p:xfrm>
          <a:off x="401462" y="4488992"/>
          <a:ext cx="9123364" cy="1444611"/>
        </p:xfrm>
        <a:graphic>
          <a:graphicData uri="http://schemas.openxmlformats.org/drawingml/2006/table">
            <a:tbl>
              <a:tblPr/>
              <a:tblGrid>
                <a:gridCol w="1723861"/>
                <a:gridCol w="796404"/>
                <a:gridCol w="778762"/>
                <a:gridCol w="756080"/>
                <a:gridCol w="705675"/>
                <a:gridCol w="748519"/>
                <a:gridCol w="705675"/>
                <a:gridCol w="748519"/>
                <a:gridCol w="705675"/>
                <a:gridCol w="748519"/>
                <a:gridCol w="705675"/>
              </a:tblGrid>
              <a:tr h="481537">
                <a:tc>
                  <a:txBody>
                    <a:bodyPr/>
                    <a:lstStyle/>
                    <a:p>
                      <a:pPr algn="l" fontAlgn="b"/>
                      <a:r>
                        <a:rPr lang="es-ES" sz="1000" b="0" i="0" u="none" strike="noStrike" dirty="0" smtClean="0">
                          <a:solidFill>
                            <a:srgbClr val="FFFFFF"/>
                          </a:solidFill>
                          <a:effectLst/>
                          <a:latin typeface="Arial" panose="020B0604020202020204" pitchFamily="34" charset="0"/>
                        </a:rPr>
                        <a:t>Aporte de Fortalecimiento Institucional en US$</a:t>
                      </a:r>
                      <a:endParaRPr lang="es-ES" sz="1000" b="0"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2017</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2018</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2019</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2020</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2021</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2022</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2023</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2024</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2025</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2026</a:t>
                      </a:r>
                      <a:endParaRPr lang="es-ES" sz="10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481537">
                <a:tc>
                  <a:txBody>
                    <a:bodyPr/>
                    <a:lstStyle/>
                    <a:p>
                      <a:pPr algn="l" fontAlgn="b"/>
                      <a:r>
                        <a:rPr lang="es-ES" sz="1000" b="0" i="0" u="none" strike="noStrike" dirty="0" smtClean="0">
                          <a:solidFill>
                            <a:srgbClr val="002060"/>
                          </a:solidFill>
                          <a:effectLst/>
                          <a:latin typeface="Arial" panose="020B0604020202020204" pitchFamily="34" charset="0"/>
                        </a:rPr>
                        <a:t>Aporte de Fortalecimiento Institucional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120,000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124,200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128,547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133,046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137,703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142,522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147,511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152,674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158,017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163,548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481537">
                <a:tc>
                  <a:txBody>
                    <a:bodyPr/>
                    <a:lstStyle/>
                    <a:p>
                      <a:pPr algn="l" fontAlgn="b"/>
                      <a:r>
                        <a:rPr lang="es-ES" sz="1000" b="0" i="0" u="none" strike="noStrike" dirty="0" smtClean="0">
                          <a:solidFill>
                            <a:srgbClr val="002060"/>
                          </a:solidFill>
                          <a:effectLst/>
                          <a:latin typeface="Arial" panose="020B0604020202020204" pitchFamily="34" charset="0"/>
                        </a:rPr>
                        <a:t>Total</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120,000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124,200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128,547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133,046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137,703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142,522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147,511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152,674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158,017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163,548 </a:t>
                      </a:r>
                      <a:endParaRPr lang="es-ES" sz="1000" b="0" i="0" u="none" strike="noStrike" dirty="0">
                        <a:solidFill>
                          <a:srgbClr val="00206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450</a:t>
            </a:fld>
            <a:endParaRPr lang="es-ES" dirty="0">
              <a:solidFill>
                <a:srgbClr val="002776"/>
              </a:solidFill>
            </a:endParaRPr>
          </a:p>
        </p:txBody>
      </p:sp>
      <p:sp>
        <p:nvSpPr>
          <p:cNvPr id="9"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297948221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Directa por parte de QT-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4278094"/>
          </a:xfrm>
          <a:prstGeom prst="rect">
            <a:avLst/>
          </a:prstGeom>
          <a:noFill/>
        </p:spPr>
        <p:txBody>
          <a:bodyPr wrap="square" rtlCol="0">
            <a:spAutoFit/>
          </a:bodyPr>
          <a:lstStyle/>
          <a:p>
            <a:r>
              <a:rPr lang="es-ES" sz="1400" b="1" dirty="0" smtClean="0">
                <a:solidFill>
                  <a:srgbClr val="002776"/>
                </a:solidFill>
              </a:rPr>
              <a:t>Proyección de Costos – Supuestos </a:t>
            </a:r>
          </a:p>
          <a:p>
            <a:pPr marL="282575" indent="-53975"/>
            <a:endParaRPr lang="es-ES" sz="1200" b="1" dirty="0" smtClean="0">
              <a:solidFill>
                <a:srgbClr val="002776"/>
              </a:solidFill>
            </a:endParaRPr>
          </a:p>
          <a:p>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r>
              <a:rPr lang="es-ES" sz="1200" dirty="0" smtClean="0">
                <a:solidFill>
                  <a:srgbClr val="002776"/>
                </a:solidFill>
              </a:rPr>
              <a:t>Para el primero año se espera una pérdida de $2,056,961.</a:t>
            </a:r>
          </a:p>
          <a:p>
            <a:endParaRPr lang="es-ES" sz="1200" dirty="0" smtClean="0">
              <a:solidFill>
                <a:srgbClr val="002776"/>
              </a:solidFill>
            </a:endParaRPr>
          </a:p>
          <a:p>
            <a:r>
              <a:rPr lang="es-ES" sz="1400" b="1" dirty="0" smtClean="0">
                <a:solidFill>
                  <a:srgbClr val="002776"/>
                </a:solidFill>
              </a:rPr>
              <a:t>Evaluación Financiera</a:t>
            </a:r>
          </a:p>
          <a:p>
            <a:endParaRPr lang="es-ES" sz="1400" b="1" dirty="0" smtClean="0">
              <a:solidFill>
                <a:srgbClr val="002776"/>
              </a:solidFill>
            </a:endParaRPr>
          </a:p>
          <a:p>
            <a:r>
              <a:rPr lang="es-ES" sz="1200" dirty="0" smtClean="0">
                <a:solidFill>
                  <a:srgbClr val="002776"/>
                </a:solidFill>
              </a:rPr>
              <a:t>Considerando los supuestos indicados, tenemos un flujo proyectado a 10 años (2017 – 2026) , que representa los siguientes resultados financieros:</a:t>
            </a: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r>
              <a:rPr lang="es-ES" sz="1200" dirty="0" smtClean="0">
                <a:solidFill>
                  <a:srgbClr val="002776"/>
                </a:solidFill>
              </a:rPr>
              <a:t>Como tasa de descuento se ha tomado como referencia la tasa activa máxima del segmento PYME publicada en el mes de Abril por el Banco Central.</a:t>
            </a:r>
          </a:p>
          <a:p>
            <a:endParaRPr lang="es-ES" sz="1400" b="1" dirty="0" smtClean="0">
              <a:solidFill>
                <a:srgbClr val="002776"/>
              </a:solidFill>
            </a:endParaRPr>
          </a:p>
          <a:p>
            <a:endParaRPr lang="es-ES" sz="1400" b="1" dirty="0" smtClean="0">
              <a:solidFill>
                <a:srgbClr val="002776"/>
              </a:solidFill>
            </a:endParaRPr>
          </a:p>
        </p:txBody>
      </p:sp>
      <p:graphicFrame>
        <p:nvGraphicFramePr>
          <p:cNvPr id="4" name="Table 3"/>
          <p:cNvGraphicFramePr>
            <a:graphicFrameLocks noGrp="1"/>
          </p:cNvGraphicFramePr>
          <p:nvPr>
            <p:extLst/>
          </p:nvPr>
        </p:nvGraphicFramePr>
        <p:xfrm>
          <a:off x="182488" y="1603857"/>
          <a:ext cx="9123364" cy="864750"/>
        </p:xfrm>
        <a:graphic>
          <a:graphicData uri="http://schemas.openxmlformats.org/drawingml/2006/table">
            <a:tbl>
              <a:tblPr/>
              <a:tblGrid>
                <a:gridCol w="1723861"/>
                <a:gridCol w="796404"/>
                <a:gridCol w="778762"/>
                <a:gridCol w="756080"/>
                <a:gridCol w="705675"/>
                <a:gridCol w="748519"/>
                <a:gridCol w="705675"/>
                <a:gridCol w="748519"/>
                <a:gridCol w="705675"/>
                <a:gridCol w="748519"/>
                <a:gridCol w="705675"/>
              </a:tblGrid>
              <a:tr h="288250">
                <a:tc>
                  <a:txBody>
                    <a:bodyPr/>
                    <a:lstStyle/>
                    <a:p>
                      <a:pPr algn="l" fontAlgn="b"/>
                      <a:r>
                        <a:rPr lang="es-ES" sz="800" b="0" i="0" u="none" strike="noStrike" dirty="0" smtClean="0">
                          <a:solidFill>
                            <a:srgbClr val="FFFFFF"/>
                          </a:solidFill>
                          <a:effectLst/>
                          <a:latin typeface="Arial" panose="020B0604020202020204" pitchFamily="34" charset="0"/>
                        </a:rPr>
                        <a:t>Utilidad/Perdida</a:t>
                      </a:r>
                      <a:endParaRPr lang="es-ES" sz="800" b="0"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2017</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2018</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2019</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2020</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2021</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2022</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2023</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2024</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2025</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2026</a:t>
                      </a:r>
                      <a:endParaRPr lang="es-ES" sz="800" b="1" i="0" u="none" strike="noStrike" dirty="0">
                        <a:solidFill>
                          <a:srgbClr val="FFFFFF"/>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88250">
                <a:tc>
                  <a:txBody>
                    <a:bodyPr/>
                    <a:lstStyle/>
                    <a:p>
                      <a:pPr algn="l" fontAlgn="b"/>
                      <a:r>
                        <a:rPr lang="es-ES" sz="800" b="0" i="0" u="none" strike="noStrike" dirty="0" smtClean="0">
                          <a:solidFill>
                            <a:srgbClr val="000000"/>
                          </a:solidFill>
                          <a:effectLst/>
                          <a:latin typeface="Arial" panose="020B0604020202020204" pitchFamily="34" charset="0"/>
                        </a:rPr>
                        <a:t>UTILIDAD / PERDIDA</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(2,056,961)</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27,670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111,852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195,568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278,804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361,541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443,762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525,450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606,585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0" i="0" u="none" strike="noStrike" dirty="0" smtClean="0">
                          <a:solidFill>
                            <a:srgbClr val="000000"/>
                          </a:solidFill>
                          <a:effectLst/>
                          <a:latin typeface="Arial" panose="020B0604020202020204" pitchFamily="34" charset="0"/>
                        </a:rPr>
                        <a:t>         589,678 </a:t>
                      </a:r>
                      <a:endParaRPr lang="es-ES" sz="800" b="0"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88250">
                <a:tc>
                  <a:txBody>
                    <a:bodyPr/>
                    <a:lstStyle/>
                    <a:p>
                      <a:pPr algn="l" fontAlgn="b"/>
                      <a:r>
                        <a:rPr lang="es-ES" sz="800" b="1" i="0" u="none" strike="noStrike" dirty="0" smtClean="0">
                          <a:solidFill>
                            <a:srgbClr val="000000"/>
                          </a:solidFill>
                          <a:effectLst/>
                          <a:latin typeface="Arial" panose="020B0604020202020204" pitchFamily="34" charset="0"/>
                        </a:rPr>
                        <a:t>Total</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FF0000"/>
                          </a:solidFill>
                          <a:effectLst/>
                          <a:latin typeface="Arial" panose="020B0604020202020204" pitchFamily="34" charset="0"/>
                        </a:rPr>
                        <a:t>        (2,056,961)</a:t>
                      </a:r>
                      <a:endParaRPr lang="es-ES" sz="800" b="1" i="0" u="none" strike="noStrike" dirty="0">
                        <a:solidFill>
                          <a:srgbClr val="FF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27,670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111,852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195,568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278,804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361,541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443,762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525,450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606,585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l" fontAlgn="b"/>
                      <a:r>
                        <a:rPr lang="es-ES" sz="800" b="1" i="0" u="none" strike="noStrike" dirty="0" smtClean="0">
                          <a:solidFill>
                            <a:srgbClr val="000000"/>
                          </a:solidFill>
                          <a:effectLst/>
                          <a:latin typeface="Arial" panose="020B0604020202020204" pitchFamily="34" charset="0"/>
                        </a:rPr>
                        <a:t>         589,678 </a:t>
                      </a:r>
                      <a:endParaRPr lang="es-ES" sz="800" b="1" i="0" u="none" strike="noStrike" dirty="0">
                        <a:solidFill>
                          <a:srgbClr val="000000"/>
                        </a:solidFill>
                        <a:effectLst/>
                        <a:latin typeface="Arial" panose="020B0604020202020204" pitchFamily="34" charset="0"/>
                      </a:endParaRPr>
                    </a:p>
                  </a:txBody>
                  <a:tcPr marL="7569" marR="7569" marT="7569"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graphicFrame>
        <p:nvGraphicFramePr>
          <p:cNvPr id="8" name="Table 7"/>
          <p:cNvGraphicFramePr>
            <a:graphicFrameLocks noGrp="1"/>
          </p:cNvGraphicFramePr>
          <p:nvPr>
            <p:extLst/>
          </p:nvPr>
        </p:nvGraphicFramePr>
        <p:xfrm>
          <a:off x="3343894" y="4030008"/>
          <a:ext cx="3238500" cy="501184"/>
        </p:xfrm>
        <a:graphic>
          <a:graphicData uri="http://schemas.openxmlformats.org/drawingml/2006/table">
            <a:tbl>
              <a:tblPr/>
              <a:tblGrid>
                <a:gridCol w="2235200"/>
                <a:gridCol w="1003300"/>
              </a:tblGrid>
              <a:tr h="250592">
                <a:tc>
                  <a:txBody>
                    <a:bodyPr/>
                    <a:lstStyle/>
                    <a:p>
                      <a:pPr algn="l" fontAlgn="b"/>
                      <a:r>
                        <a:rPr lang="es-ES" sz="1000" b="1" i="0" u="none" strike="noStrike" dirty="0" smtClean="0">
                          <a:solidFill>
                            <a:srgbClr val="FFFFFF"/>
                          </a:solidFill>
                          <a:effectLst/>
                          <a:latin typeface="Arial" panose="020B0604020202020204" pitchFamily="34" charset="0"/>
                        </a:rPr>
                        <a:t>Tasa de descuento</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0" i="0" u="none" strike="noStrike" dirty="0" smtClean="0">
                          <a:solidFill>
                            <a:srgbClr val="000000"/>
                          </a:solidFill>
                          <a:effectLst/>
                          <a:latin typeface="Arial" panose="020B0604020202020204" pitchFamily="34" charset="0"/>
                        </a:rPr>
                        <a:t>11.83%</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250592">
                <a:tc>
                  <a:txBody>
                    <a:bodyPr/>
                    <a:lstStyle/>
                    <a:p>
                      <a:pPr algn="l" fontAlgn="b"/>
                      <a:r>
                        <a:rPr lang="es-ES" sz="1000" b="1" i="0" u="none" strike="noStrike" dirty="0" smtClean="0">
                          <a:solidFill>
                            <a:srgbClr val="FFFFFF"/>
                          </a:solidFill>
                          <a:effectLst/>
                          <a:latin typeface="Arial" panose="020B0604020202020204" pitchFamily="34" charset="0"/>
                        </a:rPr>
                        <a:t>Valor presente de resultados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l" fontAlgn="b"/>
                      <a:r>
                        <a:rPr lang="es-ES" sz="1000" b="1" i="0" u="none" strike="noStrike" dirty="0" smtClean="0">
                          <a:solidFill>
                            <a:srgbClr val="FF0000"/>
                          </a:solidFill>
                          <a:effectLst/>
                          <a:latin typeface="Arial" panose="020B0604020202020204" pitchFamily="34" charset="0"/>
                        </a:rPr>
                        <a:t>           (435,750)</a:t>
                      </a:r>
                      <a:endParaRPr lang="es-ES" sz="1000" b="1" i="0" u="none" strike="noStrike" dirty="0">
                        <a:solidFill>
                          <a:srgbClr val="FF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451</a:t>
            </a:fld>
            <a:endParaRPr lang="es-ES" dirty="0">
              <a:solidFill>
                <a:srgbClr val="002776"/>
              </a:solidFill>
            </a:endParaRPr>
          </a:p>
        </p:txBody>
      </p:sp>
      <p:sp>
        <p:nvSpPr>
          <p:cNvPr id="9"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329811711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Concesionada - 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148251" cy="6247864"/>
          </a:xfrm>
          <a:prstGeom prst="rect">
            <a:avLst/>
          </a:prstGeom>
          <a:noFill/>
        </p:spPr>
        <p:txBody>
          <a:bodyPr wrap="square" rtlCol="0">
            <a:spAutoFit/>
          </a:bodyPr>
          <a:lstStyle/>
          <a:p>
            <a:r>
              <a:rPr lang="es-ES" sz="1400" b="1" dirty="0" smtClean="0">
                <a:solidFill>
                  <a:srgbClr val="002776"/>
                </a:solidFill>
              </a:rPr>
              <a:t>Proyección de Ingresos – Supuestos </a:t>
            </a:r>
          </a:p>
          <a:p>
            <a:endParaRPr lang="es-ES" sz="1400" b="1" dirty="0" smtClean="0">
              <a:solidFill>
                <a:srgbClr val="002776"/>
              </a:solidFill>
            </a:endParaRPr>
          </a:p>
          <a:p>
            <a:pPr marL="228600" indent="-228600">
              <a:buFontTx/>
              <a:buAutoNum type="alphaLcPeriod"/>
            </a:pPr>
            <a:r>
              <a:rPr lang="es-ES" sz="1200" b="1" dirty="0" smtClean="0">
                <a:solidFill>
                  <a:srgbClr val="002776"/>
                </a:solidFill>
              </a:rPr>
              <a:t>Tarifas: </a:t>
            </a:r>
            <a:r>
              <a:rPr lang="es-ES" sz="1200" dirty="0" smtClean="0">
                <a:solidFill>
                  <a:srgbClr val="002776"/>
                </a:solidFill>
              </a:rPr>
              <a:t>para el caso de la administración delegada se estima que los precios por metro cuadrado pueden ser comercializados a un mayor valor; por lo que se estima que las tarifas en un esquema de operación delegada aumenten en un 25%m teniendo en cuenta los siguientes valores.</a:t>
            </a: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r>
              <a:rPr lang="es-ES" sz="1200" b="1" dirty="0" smtClean="0">
                <a:solidFill>
                  <a:srgbClr val="002776"/>
                </a:solidFill>
              </a:rPr>
              <a:t>Ocupación: </a:t>
            </a:r>
            <a:r>
              <a:rPr lang="es-ES" sz="1200" dirty="0" smtClean="0">
                <a:solidFill>
                  <a:srgbClr val="002776"/>
                </a:solidFill>
              </a:rPr>
              <a:t>en el año 1 se estima un 20% de ocupación, esta ocupación aumenta en un 5% anualmente, hasta llegar en el año 2025 al 60%, estipulando este porcentaje como el máximo de ocupación.</a:t>
            </a:r>
          </a:p>
          <a:p>
            <a:endParaRPr lang="es-ES" sz="1200" dirty="0" smtClean="0">
              <a:solidFill>
                <a:srgbClr val="002776"/>
              </a:solidFill>
            </a:endParaRPr>
          </a:p>
          <a:p>
            <a:pPr marL="228600" indent="-228600">
              <a:buFontTx/>
              <a:buAutoNum type="alphaLcPeriod" startAt="3"/>
            </a:pPr>
            <a:r>
              <a:rPr lang="es-ES" sz="1200" b="1" dirty="0" smtClean="0">
                <a:solidFill>
                  <a:srgbClr val="002776"/>
                </a:solidFill>
              </a:rPr>
              <a:t>Servicios Complementarios: </a:t>
            </a:r>
            <a:r>
              <a:rPr lang="es-ES" sz="1200" dirty="0" smtClean="0">
                <a:solidFill>
                  <a:srgbClr val="002776"/>
                </a:solidFill>
              </a:rPr>
              <a:t>se ha estipulado el valor de venta de servicios complementarios represente el 40% del valor de la venta de espacios, considerando que un operador privado puede comercializar una mayor variedad de servicios.</a:t>
            </a:r>
          </a:p>
          <a:p>
            <a:pPr indent="228600"/>
            <a:r>
              <a:rPr lang="es-ES" sz="1200" dirty="0" smtClean="0">
                <a:solidFill>
                  <a:srgbClr val="002776"/>
                </a:solidFill>
              </a:rPr>
              <a:t>En este sentido se estima que los ingresos sean mayores a los valores gestionados de manera directa en alrededor un 25%.</a:t>
            </a:r>
          </a:p>
          <a:p>
            <a:r>
              <a:rPr lang="es-ES" sz="1200" b="1" dirty="0" smtClean="0">
                <a:solidFill>
                  <a:srgbClr val="002776"/>
                </a:solidFill>
              </a:rPr>
              <a:t> </a:t>
            </a: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3" name="Table 2"/>
          <p:cNvGraphicFramePr>
            <a:graphicFrameLocks noGrp="1"/>
          </p:cNvGraphicFramePr>
          <p:nvPr>
            <p:extLst/>
          </p:nvPr>
        </p:nvGraphicFramePr>
        <p:xfrm>
          <a:off x="2648744" y="2494836"/>
          <a:ext cx="4775199" cy="2230312"/>
        </p:xfrm>
        <a:graphic>
          <a:graphicData uri="http://schemas.openxmlformats.org/drawingml/2006/table">
            <a:tbl>
              <a:tblPr/>
              <a:tblGrid>
                <a:gridCol w="1319922"/>
                <a:gridCol w="1205698"/>
                <a:gridCol w="1208871"/>
                <a:gridCol w="1040708"/>
              </a:tblGrid>
              <a:tr h="362562">
                <a:tc>
                  <a:txBody>
                    <a:bodyPr/>
                    <a:lstStyle/>
                    <a:p>
                      <a:pPr algn="ctr" fontAlgn="ctr"/>
                      <a:r>
                        <a:rPr lang="es-ES" sz="1000" b="1" i="0" u="none" strike="noStrike" dirty="0" smtClean="0">
                          <a:solidFill>
                            <a:srgbClr val="FFFFFF"/>
                          </a:solidFill>
                          <a:effectLst/>
                          <a:latin typeface="Arial" panose="020B0604020202020204" pitchFamily="34" charset="0"/>
                        </a:rPr>
                        <a:t>Espacios</a:t>
                      </a:r>
                      <a:endParaRPr lang="es-ES" sz="1000" b="1" i="0" u="none" strike="noStrike" dirty="0">
                        <a:solidFill>
                          <a:srgbClr val="FFFFFF"/>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Costo Unitario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Total medidas en m2</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b"/>
                      <a:r>
                        <a:rPr lang="es-ES" sz="1000" b="1" i="0" u="none" strike="noStrike" dirty="0" smtClean="0">
                          <a:solidFill>
                            <a:srgbClr val="FFFFFF"/>
                          </a:solidFill>
                          <a:effectLst/>
                          <a:latin typeface="Arial" panose="020B0604020202020204" pitchFamily="34" charset="0"/>
                        </a:rPr>
                        <a:t>Tarifa Normal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Exhibiciones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2.75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2,480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6,820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Exhibiciones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2.75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2,480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6,820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eventos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2,480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7,738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Auditorio</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3.75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598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2,243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Reuniones 1</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321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Reuniones 2</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321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Reuniones 3</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321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Reuniones 4</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321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0" i="0" u="none" strike="noStrike" dirty="0" smtClean="0">
                          <a:solidFill>
                            <a:srgbClr val="002060"/>
                          </a:solidFill>
                          <a:effectLst/>
                          <a:latin typeface="Arial" panose="020B0604020202020204" pitchFamily="34" charset="0"/>
                        </a:rPr>
                        <a:t>Salón de Reuniones 5</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3.12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103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0" i="0" u="none" strike="noStrike" dirty="0" smtClean="0">
                          <a:solidFill>
                            <a:srgbClr val="002060"/>
                          </a:solidFill>
                          <a:effectLst/>
                          <a:latin typeface="Arial" panose="020B0604020202020204" pitchFamily="34" charset="0"/>
                        </a:rPr>
                        <a:t>                   321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6775">
                <a:tc>
                  <a:txBody>
                    <a:bodyPr/>
                    <a:lstStyle/>
                    <a:p>
                      <a:pPr algn="l" fontAlgn="b"/>
                      <a:r>
                        <a:rPr lang="es-ES" sz="1000" b="1" i="0" u="none" strike="noStrike" dirty="0" smtClean="0">
                          <a:solidFill>
                            <a:srgbClr val="002060"/>
                          </a:solidFill>
                          <a:effectLst/>
                          <a:latin typeface="Arial" panose="020B0604020202020204" pitchFamily="34" charset="0"/>
                        </a:rPr>
                        <a:t>Total</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27.97</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8553</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r" fontAlgn="b"/>
                      <a:r>
                        <a:rPr lang="es-ES" sz="1000" b="1" i="0" u="none" strike="noStrike" dirty="0" smtClean="0">
                          <a:solidFill>
                            <a:srgbClr val="002060"/>
                          </a:solidFill>
                          <a:effectLst/>
                          <a:latin typeface="Arial" panose="020B0604020202020204" pitchFamily="34" charset="0"/>
                        </a:rPr>
                        <a:t>               25,227 </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452</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37608643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Concesionada </a:t>
            </a:r>
            <a:r>
              <a:rPr lang="es-ES" sz="2000" b="1" dirty="0" smtClean="0">
                <a:solidFill>
                  <a:srgbClr val="00B0F0"/>
                </a:solidFill>
                <a:cs typeface="Arial" charset="0"/>
              </a:rPr>
              <a:t>- 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412760" cy="4524315"/>
          </a:xfrm>
          <a:prstGeom prst="rect">
            <a:avLst/>
          </a:prstGeom>
          <a:noFill/>
        </p:spPr>
        <p:txBody>
          <a:bodyPr wrap="square" rtlCol="0">
            <a:spAutoFit/>
          </a:bodyPr>
          <a:lstStyle/>
          <a:p>
            <a:r>
              <a:rPr lang="es-ES" sz="1400" b="1" dirty="0" smtClean="0">
                <a:solidFill>
                  <a:srgbClr val="002776"/>
                </a:solidFill>
              </a:rPr>
              <a:t>Proyección de Ingresos – Supuestos</a:t>
            </a:r>
          </a:p>
          <a:p>
            <a:endParaRPr lang="es-ES" sz="1400" b="1" dirty="0" smtClean="0">
              <a:solidFill>
                <a:srgbClr val="002776"/>
              </a:solidFill>
            </a:endParaRPr>
          </a:p>
          <a:p>
            <a:r>
              <a:rPr lang="es-ES" sz="1200" b="1" dirty="0" smtClean="0">
                <a:solidFill>
                  <a:srgbClr val="002776"/>
                </a:solidFill>
              </a:rPr>
              <a:t>Año 2017 – 2026</a:t>
            </a: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r>
              <a:rPr lang="es-ES" sz="1200" dirty="0" smtClean="0">
                <a:solidFill>
                  <a:srgbClr val="002776"/>
                </a:solidFill>
              </a:rPr>
              <a:t>Las proyecciones de los Ingresos fueron realizadas con una inversión o capacidad máxima de $ 6,103, 566.00 para cada año, el periodo de la proyección contempla desde el 2017 hasta el 2026.</a:t>
            </a:r>
          </a:p>
          <a:p>
            <a:endParaRPr lang="es-ES" sz="1200" dirty="0" smtClean="0">
              <a:solidFill>
                <a:srgbClr val="002776"/>
              </a:solidFill>
            </a:endParaRPr>
          </a:p>
          <a:p>
            <a:endParaRPr lang="es-ES" sz="1200" b="1" dirty="0" smtClean="0">
              <a:solidFill>
                <a:srgbClr val="002776"/>
              </a:solidFill>
            </a:endParaRPr>
          </a:p>
          <a:p>
            <a:r>
              <a:rPr lang="es-ES" sz="1200" b="1" dirty="0" smtClean="0">
                <a:solidFill>
                  <a:srgbClr val="002776"/>
                </a:solidFill>
              </a:rPr>
              <a:t> </a:t>
            </a: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4" name="Table 3"/>
          <p:cNvGraphicFramePr>
            <a:graphicFrameLocks noGrp="1"/>
          </p:cNvGraphicFramePr>
          <p:nvPr>
            <p:extLst/>
          </p:nvPr>
        </p:nvGraphicFramePr>
        <p:xfrm>
          <a:off x="276152" y="2002741"/>
          <a:ext cx="9123361" cy="1569018"/>
        </p:xfrm>
        <a:graphic>
          <a:graphicData uri="http://schemas.openxmlformats.org/drawingml/2006/table">
            <a:tbl>
              <a:tblPr/>
              <a:tblGrid>
                <a:gridCol w="1640155"/>
                <a:gridCol w="950090"/>
                <a:gridCol w="952590"/>
                <a:gridCol w="820078"/>
                <a:gridCol w="680064"/>
                <a:gridCol w="680064"/>
                <a:gridCol w="680064"/>
                <a:gridCol w="680064"/>
                <a:gridCol w="680064"/>
                <a:gridCol w="680064"/>
                <a:gridCol w="680064"/>
              </a:tblGrid>
              <a:tr h="127547">
                <a:tc>
                  <a:txBody>
                    <a:bodyPr/>
                    <a:lstStyle/>
                    <a:p>
                      <a:pPr algn="l" fontAlgn="b"/>
                      <a:r>
                        <a:rPr lang="es-ES" sz="1000" b="1" i="0" u="none" strike="noStrike" dirty="0" smtClean="0">
                          <a:solidFill>
                            <a:srgbClr val="002060"/>
                          </a:solidFill>
                          <a:effectLst/>
                          <a:latin typeface="Arial" panose="020B0604020202020204" pitchFamily="34" charset="0"/>
                        </a:rPr>
                        <a:t>Ingresos en US$</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2017</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2018</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2019</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2020</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2021</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2022</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2023</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2024</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2025</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2026</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27547">
                <a:tc>
                  <a:txBody>
                    <a:bodyPr/>
                    <a:lstStyle/>
                    <a:p>
                      <a:pPr algn="l" fontAlgn="b"/>
                      <a:r>
                        <a:rPr lang="es-ES" sz="1000" b="0" i="0" u="none" strike="noStrike" dirty="0" smtClean="0">
                          <a:solidFill>
                            <a:srgbClr val="002060"/>
                          </a:solidFill>
                          <a:effectLst/>
                          <a:latin typeface="Arial" panose="020B0604020202020204" pitchFamily="34" charset="0"/>
                        </a:rPr>
                        <a:t>CAPACIDAD MÁXIMA</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6,103,566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7547">
                <a:tc>
                  <a:txBody>
                    <a:bodyPr/>
                    <a:lstStyle/>
                    <a:p>
                      <a:pPr algn="l" fontAlgn="b"/>
                      <a:r>
                        <a:rPr lang="es-ES" sz="1000" b="0" i="0" u="none" strike="noStrike" dirty="0" smtClean="0">
                          <a:solidFill>
                            <a:srgbClr val="002060"/>
                          </a:solidFill>
                          <a:effectLst/>
                          <a:latin typeface="Arial" panose="020B0604020202020204" pitchFamily="34" charset="0"/>
                        </a:rPr>
                        <a:t>% DE OCUPACIÓN</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20%</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25%</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30%</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35%</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40%</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45%</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50%</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55%</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60%</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60%</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7547">
                <a:tc>
                  <a:txBody>
                    <a:bodyPr/>
                    <a:lstStyle/>
                    <a:p>
                      <a:pPr algn="l" fontAlgn="b"/>
                      <a:r>
                        <a:rPr lang="es-ES" sz="1000" b="0" i="0" u="none" strike="noStrike" dirty="0" smtClean="0">
                          <a:solidFill>
                            <a:srgbClr val="002060"/>
                          </a:solidFill>
                          <a:effectLst/>
                          <a:latin typeface="Arial" panose="020B0604020202020204" pitchFamily="34" charset="0"/>
                        </a:rPr>
                        <a:t>Ingresos espacios</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1,220,713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1,525,891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1,831,070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2,136,248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2,441,426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2,746,605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3,051,783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3,356,961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3,662,139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3,662,139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7547">
                <a:tc>
                  <a:txBody>
                    <a:bodyPr/>
                    <a:lstStyle/>
                    <a:p>
                      <a:pPr algn="l" fontAlgn="b"/>
                      <a:r>
                        <a:rPr lang="es-ES" sz="1000" b="0" i="0" u="none" strike="noStrike" dirty="0" smtClean="0">
                          <a:solidFill>
                            <a:srgbClr val="002060"/>
                          </a:solidFill>
                          <a:effectLst/>
                          <a:latin typeface="Arial" panose="020B0604020202020204" pitchFamily="34" charset="0"/>
                        </a:rPr>
                        <a:t>Ingresos servicios complementarios</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549,321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686,651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823,981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961,312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1,098,642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1,235,972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1,373,302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1,510,633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1,647,963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1,647,963 </a:t>
                      </a:r>
                      <a:endParaRPr lang="es-ES" sz="10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7547">
                <a:tc>
                  <a:txBody>
                    <a:bodyPr/>
                    <a:lstStyle/>
                    <a:p>
                      <a:pPr algn="l" fontAlgn="b"/>
                      <a:r>
                        <a:rPr lang="es-ES" sz="1000" b="1" i="0" u="none" strike="noStrike" dirty="0" smtClean="0">
                          <a:solidFill>
                            <a:srgbClr val="002060"/>
                          </a:solidFill>
                          <a:effectLst/>
                          <a:latin typeface="Arial" panose="020B0604020202020204" pitchFamily="34" charset="0"/>
                        </a:rPr>
                        <a:t>Total Ingresos</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1,770,034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2,212,543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2,655,051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3,097,560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3,540,068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3,982,577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4,425,085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4,867,594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5,310,102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5,310,102 </a:t>
                      </a:r>
                      <a:endParaRPr lang="es-ES" sz="10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453</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71581520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Concesionada -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148251" cy="6217087"/>
          </a:xfrm>
          <a:prstGeom prst="rect">
            <a:avLst/>
          </a:prstGeom>
          <a:noFill/>
        </p:spPr>
        <p:txBody>
          <a:bodyPr wrap="square" rtlCol="0">
            <a:spAutoFit/>
          </a:bodyPr>
          <a:lstStyle/>
          <a:p>
            <a:r>
              <a:rPr lang="es-ES" sz="1400" b="1" dirty="0" smtClean="0">
                <a:solidFill>
                  <a:srgbClr val="002776"/>
                </a:solidFill>
              </a:rPr>
              <a:t>Proyección de Costos – Supuestos </a:t>
            </a:r>
          </a:p>
          <a:p>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Costos de Venta: </a:t>
            </a:r>
            <a:r>
              <a:rPr lang="es-ES" sz="1200" dirty="0" smtClean="0">
                <a:solidFill>
                  <a:srgbClr val="002776"/>
                </a:solidFill>
              </a:rPr>
              <a:t>Dentro de los costos de venta se han estipulado los siguientes rubros, tomando como referencia los valores promedio manejados desde el año 2012 – 2015 en el Centro de Convenciones Eugenio Espejo:</a:t>
            </a:r>
          </a:p>
          <a:p>
            <a:endParaRPr lang="es-ES" sz="1200" dirty="0" smtClean="0">
              <a:solidFill>
                <a:srgbClr val="002776"/>
              </a:solidFill>
            </a:endParaRPr>
          </a:p>
          <a:p>
            <a:pPr marL="520700" indent="-171450">
              <a:buFont typeface="Arial" panose="020B0604020202020204" pitchFamily="34" charset="0"/>
              <a:buChar char="•"/>
            </a:pPr>
            <a:r>
              <a:rPr lang="es-ES" sz="1200" dirty="0" smtClean="0">
                <a:solidFill>
                  <a:srgbClr val="002776"/>
                </a:solidFill>
              </a:rPr>
              <a:t>Catering: un 10% del total de las ventas, considerando que el operador privado tiene la factibilidad de producir directamente.</a:t>
            </a:r>
          </a:p>
          <a:p>
            <a:pPr marL="520700" indent="-171450">
              <a:buFont typeface="Arial" panose="020B0604020202020204" pitchFamily="34" charset="0"/>
              <a:buChar char="•"/>
            </a:pPr>
            <a:r>
              <a:rPr lang="es-ES" sz="1200" dirty="0" smtClean="0">
                <a:solidFill>
                  <a:srgbClr val="002776"/>
                </a:solidFill>
              </a:rPr>
              <a:t>Equipos: un 7% del total de las ventas </a:t>
            </a:r>
          </a:p>
          <a:p>
            <a:pPr marL="520700" indent="-171450">
              <a:buFont typeface="Arial" panose="020B0604020202020204" pitchFamily="34" charset="0"/>
              <a:buChar char="•"/>
            </a:pPr>
            <a:r>
              <a:rPr lang="es-ES" sz="1200" dirty="0" smtClean="0">
                <a:solidFill>
                  <a:srgbClr val="002776"/>
                </a:solidFill>
              </a:rPr>
              <a:t>Mobiliario: 2% del total de las ventas </a:t>
            </a:r>
          </a:p>
          <a:p>
            <a:pPr marL="520700" indent="-171450">
              <a:buFont typeface="Arial" panose="020B0604020202020204" pitchFamily="34" charset="0"/>
              <a:buChar char="•"/>
            </a:pPr>
            <a:r>
              <a:rPr lang="es-ES" sz="1200" dirty="0" smtClean="0">
                <a:solidFill>
                  <a:srgbClr val="002776"/>
                </a:solidFill>
              </a:rPr>
              <a:t>Impresiones: 1% del total de las ventas </a:t>
            </a:r>
          </a:p>
          <a:p>
            <a:pPr marL="520700" indent="-171450">
              <a:buFont typeface="Arial" panose="020B0604020202020204" pitchFamily="34" charset="0"/>
              <a:buChar char="•"/>
            </a:pPr>
            <a:r>
              <a:rPr lang="es-ES" sz="1200" dirty="0" smtClean="0">
                <a:solidFill>
                  <a:srgbClr val="002776"/>
                </a:solidFill>
              </a:rPr>
              <a:t>Servicio de limpieza: 5% del totas de las ventas, considerando que un operador privado tiene una mayor posibilidad de negociación con un empresa privada.</a:t>
            </a:r>
          </a:p>
          <a:p>
            <a:pPr marL="520700" indent="-171450">
              <a:buFont typeface="Arial" panose="020B0604020202020204" pitchFamily="34" charset="0"/>
              <a:buChar char="•"/>
            </a:pPr>
            <a:r>
              <a:rPr lang="es-ES" sz="1200" dirty="0" smtClean="0">
                <a:solidFill>
                  <a:srgbClr val="002776"/>
                </a:solidFill>
              </a:rPr>
              <a:t>Otros servicios: 4% del total de las ventas, se ha incrementado la representación sobre las ventas, considerando que el operador privado tiene la capacidad de proveer una mayor cantidad de servicios.</a:t>
            </a:r>
          </a:p>
          <a:p>
            <a:pPr marL="520700" indent="-171450">
              <a:buFont typeface="Arial" panose="020B0604020202020204" pitchFamily="34" charset="0"/>
              <a:buChar char="•"/>
            </a:pPr>
            <a:r>
              <a:rPr lang="es-ES" sz="1200" dirty="0" smtClean="0">
                <a:solidFill>
                  <a:srgbClr val="002776"/>
                </a:solidFill>
              </a:rPr>
              <a:t>Transporte del Personal: 0.5% del total de las ventas.</a:t>
            </a:r>
          </a:p>
          <a:p>
            <a:pPr marL="520700" indent="-171450">
              <a:buFont typeface="Arial" panose="020B0604020202020204" pitchFamily="34" charset="0"/>
              <a:buChar char="•"/>
            </a:pPr>
            <a:r>
              <a:rPr lang="es-ES" sz="1200" dirty="0" smtClean="0">
                <a:solidFill>
                  <a:srgbClr val="002776"/>
                </a:solidFill>
              </a:rPr>
              <a:t>Gastos de IVA: 3% del total de las ventas.</a:t>
            </a:r>
          </a:p>
          <a:p>
            <a:pPr marL="349250"/>
            <a:endParaRPr lang="es-ES" sz="1200" dirty="0" smtClean="0">
              <a:solidFill>
                <a:srgbClr val="002776"/>
              </a:solidFill>
            </a:endParaRP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3" name="Table 2"/>
          <p:cNvGraphicFramePr>
            <a:graphicFrameLocks noGrp="1"/>
          </p:cNvGraphicFramePr>
          <p:nvPr>
            <p:extLst/>
          </p:nvPr>
        </p:nvGraphicFramePr>
        <p:xfrm>
          <a:off x="283665" y="4377299"/>
          <a:ext cx="9349855" cy="1932020"/>
        </p:xfrm>
        <a:graphic>
          <a:graphicData uri="http://schemas.openxmlformats.org/drawingml/2006/table">
            <a:tbl>
              <a:tblPr/>
              <a:tblGrid>
                <a:gridCol w="1680873"/>
                <a:gridCol w="973677"/>
                <a:gridCol w="976239"/>
                <a:gridCol w="840437"/>
                <a:gridCol w="696947"/>
                <a:gridCol w="696947"/>
                <a:gridCol w="696947"/>
                <a:gridCol w="696947"/>
                <a:gridCol w="696947"/>
                <a:gridCol w="696947"/>
                <a:gridCol w="696947"/>
              </a:tblGrid>
              <a:tr h="193202">
                <a:tc>
                  <a:txBody>
                    <a:bodyPr/>
                    <a:lstStyle/>
                    <a:p>
                      <a:pPr algn="l" fontAlgn="b"/>
                      <a:r>
                        <a:rPr lang="es-ES" sz="800" b="1" i="0" u="none" strike="noStrike" dirty="0" smtClean="0">
                          <a:solidFill>
                            <a:srgbClr val="FFFFFF"/>
                          </a:solidFill>
                          <a:effectLst/>
                          <a:latin typeface="Arial" panose="020B0604020202020204" pitchFamily="34" charset="0"/>
                        </a:rPr>
                        <a:t>Costo de Ventas en US$</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2017</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2018</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2019</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2020</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2021</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2022</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2023</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2024</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2025</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2026</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3202">
                <a:tc>
                  <a:txBody>
                    <a:bodyPr/>
                    <a:lstStyle/>
                    <a:p>
                      <a:pPr algn="l" fontAlgn="b"/>
                      <a:r>
                        <a:rPr lang="es-ES" sz="800" b="0" i="0" u="none" strike="noStrike" dirty="0" smtClean="0">
                          <a:solidFill>
                            <a:srgbClr val="002060"/>
                          </a:solidFill>
                          <a:effectLst/>
                          <a:latin typeface="Arial" panose="020B0604020202020204" pitchFamily="34" charset="0"/>
                        </a:rPr>
                        <a:t>Catering</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177,003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221,254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265,505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309,756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354,007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398,258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442,509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486,759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531,010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531,010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0" i="0" u="none" strike="noStrike" dirty="0" smtClean="0">
                          <a:solidFill>
                            <a:srgbClr val="002060"/>
                          </a:solidFill>
                          <a:effectLst/>
                          <a:latin typeface="Arial" panose="020B0604020202020204" pitchFamily="34" charset="0"/>
                        </a:rPr>
                        <a:t>Equipos</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123,902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154,878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185,854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216,829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247,805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278,780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309,756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340,732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371,707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371,707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0" i="0" u="none" strike="noStrike" dirty="0" smtClean="0">
                          <a:solidFill>
                            <a:srgbClr val="002060"/>
                          </a:solidFill>
                          <a:effectLst/>
                          <a:latin typeface="Arial" panose="020B0604020202020204" pitchFamily="34" charset="0"/>
                        </a:rPr>
                        <a:t>Mobiliario</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35,401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44,251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61,951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70,801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79,652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88,502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97,352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106,202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106,202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0" i="0" u="none" strike="noStrike" dirty="0" smtClean="0">
                          <a:solidFill>
                            <a:srgbClr val="002060"/>
                          </a:solidFill>
                          <a:effectLst/>
                          <a:latin typeface="Arial" panose="020B0604020202020204" pitchFamily="34" charset="0"/>
                        </a:rPr>
                        <a:t>Impresiones</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17,700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22,125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26,551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30,976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35,401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39,826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44,251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48,676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0" i="0" u="none" strike="noStrike" dirty="0" smtClean="0">
                          <a:solidFill>
                            <a:srgbClr val="002060"/>
                          </a:solidFill>
                          <a:effectLst/>
                          <a:latin typeface="Arial" panose="020B0604020202020204" pitchFamily="34" charset="0"/>
                        </a:rPr>
                        <a:t>Servicio de limpieza</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88,502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110,627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132,753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154,878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177,003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199,129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221,254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243,380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265,505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265,505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0" i="0" u="none" strike="noStrike" dirty="0" smtClean="0">
                          <a:solidFill>
                            <a:srgbClr val="002060"/>
                          </a:solidFill>
                          <a:effectLst/>
                          <a:latin typeface="Arial" panose="020B0604020202020204" pitchFamily="34" charset="0"/>
                        </a:rPr>
                        <a:t>Otros servicios</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70,801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88,502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106,202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123,902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141,603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159,303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177,003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194,704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212,404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212,404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0" i="0" u="none" strike="noStrike" dirty="0" smtClean="0">
                          <a:solidFill>
                            <a:srgbClr val="002060"/>
                          </a:solidFill>
                          <a:effectLst/>
                          <a:latin typeface="Arial" panose="020B0604020202020204" pitchFamily="34" charset="0"/>
                        </a:rPr>
                        <a:t>Transporte del personal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8,850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11,063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13,275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15,488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17,700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19,913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22,125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24,338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26,551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26,551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0" i="0" u="none" strike="noStrike" dirty="0" smtClean="0">
                          <a:solidFill>
                            <a:srgbClr val="002060"/>
                          </a:solidFill>
                          <a:effectLst/>
                          <a:latin typeface="Arial" panose="020B0604020202020204" pitchFamily="34" charset="0"/>
                        </a:rPr>
                        <a:t>Gasto IVA</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66,376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79,652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92,927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106,202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119,477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132,753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146,028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159,303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159,303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202">
                <a:tc>
                  <a:txBody>
                    <a:bodyPr/>
                    <a:lstStyle/>
                    <a:p>
                      <a:pPr algn="l" fontAlgn="b"/>
                      <a:r>
                        <a:rPr lang="es-ES" sz="800" b="1" i="0" u="none" strike="noStrike" dirty="0" smtClean="0">
                          <a:solidFill>
                            <a:srgbClr val="002060"/>
                          </a:solidFill>
                          <a:effectLst/>
                          <a:latin typeface="Arial" panose="020B0604020202020204" pitchFamily="34" charset="0"/>
                        </a:rPr>
                        <a:t>Total</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575,261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719,076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862,892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1,006,707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1,150,522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1,294,337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1,438,153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1,581,968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1,725,783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1" i="0" u="none" strike="noStrike" dirty="0" smtClean="0">
                          <a:solidFill>
                            <a:srgbClr val="002060"/>
                          </a:solidFill>
                          <a:effectLst/>
                          <a:latin typeface="Arial" panose="020B0604020202020204" pitchFamily="34" charset="0"/>
                        </a:rPr>
                        <a:t>      1,725,783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454</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261386084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Concesionada -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6771084"/>
          </a:xfrm>
          <a:prstGeom prst="rect">
            <a:avLst/>
          </a:prstGeom>
          <a:noFill/>
        </p:spPr>
        <p:txBody>
          <a:bodyPr wrap="square" rtlCol="0">
            <a:spAutoFit/>
          </a:bodyPr>
          <a:lstStyle/>
          <a:p>
            <a:r>
              <a:rPr lang="es-ES" sz="1400" b="1" dirty="0" smtClean="0">
                <a:solidFill>
                  <a:srgbClr val="002776"/>
                </a:solidFill>
              </a:rPr>
              <a:t>Proyección de Costos – Supuestos </a:t>
            </a:r>
          </a:p>
          <a:p>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Costos Administrativos: </a:t>
            </a:r>
            <a:r>
              <a:rPr lang="es-ES" sz="1200" dirty="0" smtClean="0">
                <a:solidFill>
                  <a:srgbClr val="002776"/>
                </a:solidFill>
              </a:rPr>
              <a:t>con respecto a los costos administrativos se ha estimado la siguiente proporción, tomando como referencia los valores históricos del Centro de Eventos Bicentenario, y Eugenio Espejo:</a:t>
            </a:r>
          </a:p>
          <a:p>
            <a:pPr marL="228600" indent="228600">
              <a:buFont typeface="Arial" panose="020B0604020202020204" pitchFamily="34" charset="0"/>
              <a:buChar char="•"/>
            </a:pPr>
            <a:r>
              <a:rPr lang="es-ES" sz="1200" dirty="0" smtClean="0">
                <a:solidFill>
                  <a:srgbClr val="002776"/>
                </a:solidFill>
              </a:rPr>
              <a:t>Agua potable el 1% de las ventas totales</a:t>
            </a:r>
          </a:p>
          <a:p>
            <a:pPr marL="228600" indent="228600">
              <a:buFont typeface="Arial" panose="020B0604020202020204" pitchFamily="34" charset="0"/>
              <a:buChar char="•"/>
            </a:pPr>
            <a:r>
              <a:rPr lang="es-ES" sz="1200" dirty="0" smtClean="0">
                <a:solidFill>
                  <a:srgbClr val="002776"/>
                </a:solidFill>
              </a:rPr>
              <a:t>Energía eléctrica el 7 % del total de las ventas </a:t>
            </a:r>
          </a:p>
          <a:p>
            <a:pPr marL="228600" indent="228600">
              <a:buFont typeface="Arial" panose="020B0604020202020204" pitchFamily="34" charset="0"/>
              <a:buChar char="•"/>
            </a:pPr>
            <a:r>
              <a:rPr lang="es-ES" sz="1200" dirty="0" err="1" smtClean="0">
                <a:solidFill>
                  <a:srgbClr val="002776"/>
                </a:solidFill>
              </a:rPr>
              <a:t>Telecomunación</a:t>
            </a:r>
            <a:r>
              <a:rPr lang="es-ES" sz="1200" dirty="0" smtClean="0">
                <a:solidFill>
                  <a:srgbClr val="002776"/>
                </a:solidFill>
              </a:rPr>
              <a:t>: un valor promedio aproximado de $ 10,000 mismo que incrementa a una tasa del 3.5% anual por valor de inflación.</a:t>
            </a:r>
          </a:p>
          <a:p>
            <a:pPr marL="228600" indent="228600">
              <a:buFont typeface="Arial" panose="020B0604020202020204" pitchFamily="34" charset="0"/>
              <a:buChar char="•"/>
            </a:pPr>
            <a:r>
              <a:rPr lang="es-ES" sz="1200" dirty="0" smtClean="0">
                <a:solidFill>
                  <a:srgbClr val="002776"/>
                </a:solidFill>
              </a:rPr>
              <a:t>Seguros: un valor promedio anual de $ 30,000 mismo que incrementa a una tasa del 3.5% de anual por valor de inflación</a:t>
            </a:r>
          </a:p>
          <a:p>
            <a:pPr marL="228600" indent="228600">
              <a:buFont typeface="Arial" panose="020B0604020202020204" pitchFamily="34" charset="0"/>
              <a:buChar char="•"/>
            </a:pPr>
            <a:r>
              <a:rPr lang="es-ES" sz="1200" dirty="0" smtClean="0">
                <a:solidFill>
                  <a:srgbClr val="002776"/>
                </a:solidFill>
              </a:rPr>
              <a:t>Jardinería y plantas: se ha estipulado un monto de $ 16,000 anuales mismo que incrementa anualmente en un 3.5%.</a:t>
            </a:r>
          </a:p>
          <a:p>
            <a:pPr marL="228600" indent="228600">
              <a:buFont typeface="Arial" panose="020B0604020202020204" pitchFamily="34" charset="0"/>
              <a:buChar char="•"/>
            </a:pPr>
            <a:r>
              <a:rPr lang="es-ES" sz="1200" dirty="0" smtClean="0">
                <a:solidFill>
                  <a:srgbClr val="002776"/>
                </a:solidFill>
              </a:rPr>
              <a:t>Mantenimiento del edificio: 5% del total de las ventas.</a:t>
            </a:r>
          </a:p>
          <a:p>
            <a:pPr marL="228600" indent="228600">
              <a:buFont typeface="Arial" panose="020B0604020202020204" pitchFamily="34" charset="0"/>
              <a:buChar char="•"/>
            </a:pPr>
            <a:r>
              <a:rPr lang="es-ES" sz="1200" dirty="0" smtClean="0">
                <a:solidFill>
                  <a:srgbClr val="002776"/>
                </a:solidFill>
              </a:rPr>
              <a:t>Mantenimiento del equipo: 1% del total de las ventas</a:t>
            </a:r>
          </a:p>
          <a:p>
            <a:pPr marL="228600" indent="228600">
              <a:buFont typeface="Arial" panose="020B0604020202020204" pitchFamily="34" charset="0"/>
              <a:buChar char="•"/>
            </a:pPr>
            <a:r>
              <a:rPr lang="es-ES" sz="1200" dirty="0" smtClean="0">
                <a:solidFill>
                  <a:srgbClr val="002776"/>
                </a:solidFill>
              </a:rPr>
              <a:t>Plan de emergencia: un valor de $7,000 anuales, que incremente en un porcentaje del 3.5% tasa de inflación.</a:t>
            </a:r>
          </a:p>
          <a:p>
            <a:pPr marL="228600" indent="228600">
              <a:buFont typeface="Arial" panose="020B0604020202020204" pitchFamily="34" charset="0"/>
              <a:buChar char="•"/>
            </a:pPr>
            <a:r>
              <a:rPr lang="es-ES" sz="1200" dirty="0" smtClean="0">
                <a:solidFill>
                  <a:srgbClr val="002776"/>
                </a:solidFill>
              </a:rPr>
              <a:t>Servicio de Vigilancia: un proporcional al 8,5% de las ventas</a:t>
            </a:r>
          </a:p>
          <a:p>
            <a:pPr marL="228600" indent="228600">
              <a:buFont typeface="Arial" panose="020B0604020202020204" pitchFamily="34" charset="0"/>
              <a:buChar char="•"/>
            </a:pPr>
            <a:r>
              <a:rPr lang="es-ES" sz="1200" dirty="0" smtClean="0">
                <a:solidFill>
                  <a:srgbClr val="002776"/>
                </a:solidFill>
              </a:rPr>
              <a:t>Depreciación del inmueble: se ha estipulado un valor promedio anual de $80,000.</a:t>
            </a:r>
          </a:p>
          <a:p>
            <a:pPr marL="228600" indent="228600">
              <a:buFont typeface="Arial" panose="020B0604020202020204" pitchFamily="34" charset="0"/>
              <a:buChar char="•"/>
            </a:pPr>
            <a:endParaRPr lang="es-ES" sz="1200" dirty="0" smtClean="0">
              <a:solidFill>
                <a:srgbClr val="002776"/>
              </a:solidFill>
            </a:endParaRPr>
          </a:p>
          <a:p>
            <a:pPr marL="228600"/>
            <a:endParaRPr lang="es-ES" sz="1200" dirty="0" smtClean="0">
              <a:solidFill>
                <a:srgbClr val="002776"/>
              </a:solidFill>
            </a:endParaRPr>
          </a:p>
          <a:p>
            <a:pPr marL="228600" indent="-228600">
              <a:buFontTx/>
              <a:buAutoNum type="alphaLcPeriod" startAt="2"/>
            </a:pPr>
            <a:endParaRPr lang="es-ES" sz="1200" dirty="0" smtClean="0">
              <a:solidFill>
                <a:srgbClr val="002776"/>
              </a:solidFill>
            </a:endParaRPr>
          </a:p>
          <a:p>
            <a:pPr marL="574675" indent="-171450">
              <a:buFont typeface="Arial" panose="020B0604020202020204" pitchFamily="34" charset="0"/>
              <a:buChar char="•"/>
            </a:pPr>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2" name="Table 1"/>
          <p:cNvGraphicFramePr>
            <a:graphicFrameLocks noGrp="1"/>
          </p:cNvGraphicFramePr>
          <p:nvPr>
            <p:extLst/>
          </p:nvPr>
        </p:nvGraphicFramePr>
        <p:xfrm>
          <a:off x="401463" y="4095086"/>
          <a:ext cx="9123361" cy="2142228"/>
        </p:xfrm>
        <a:graphic>
          <a:graphicData uri="http://schemas.openxmlformats.org/drawingml/2006/table">
            <a:tbl>
              <a:tblPr/>
              <a:tblGrid>
                <a:gridCol w="1640155"/>
                <a:gridCol w="950090"/>
                <a:gridCol w="952590"/>
                <a:gridCol w="820078"/>
                <a:gridCol w="680064"/>
                <a:gridCol w="680064"/>
                <a:gridCol w="680064"/>
                <a:gridCol w="680064"/>
                <a:gridCol w="680064"/>
                <a:gridCol w="680064"/>
                <a:gridCol w="680064"/>
              </a:tblGrid>
              <a:tr h="178519">
                <a:tc>
                  <a:txBody>
                    <a:bodyPr/>
                    <a:lstStyle/>
                    <a:p>
                      <a:pPr algn="l" fontAlgn="b"/>
                      <a:r>
                        <a:rPr lang="es-ES" sz="800" b="1" i="0" u="none" strike="noStrike" dirty="0" smtClean="0">
                          <a:solidFill>
                            <a:srgbClr val="FFFFFF"/>
                          </a:solidFill>
                          <a:effectLst/>
                          <a:latin typeface="Arial" panose="020B0604020202020204" pitchFamily="34" charset="0"/>
                        </a:rPr>
                        <a:t>Costo Administrativos en US$</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2017</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2018</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2019</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2020</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2021</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2022</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2023</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2024</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2025</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2026</a:t>
                      </a:r>
                      <a:endParaRPr lang="es-ES" sz="800" b="1" i="0" u="none" strike="noStrike" dirty="0">
                        <a:solidFill>
                          <a:srgbClr val="FFFFFF"/>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78519">
                <a:tc>
                  <a:txBody>
                    <a:bodyPr/>
                    <a:lstStyle/>
                    <a:p>
                      <a:pPr algn="l" fontAlgn="b"/>
                      <a:r>
                        <a:rPr lang="es-ES" sz="800" b="0" i="0" u="none" strike="noStrike" dirty="0" smtClean="0">
                          <a:solidFill>
                            <a:srgbClr val="002060"/>
                          </a:solidFill>
                          <a:effectLst/>
                          <a:latin typeface="Arial" panose="020B0604020202020204" pitchFamily="34" charset="0"/>
                        </a:rPr>
                        <a:t>Agua Potable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17,700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22,125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26,551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30,976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35,401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39,826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44,251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48,676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Energía Eléctrica</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123,902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154,878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185,854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216,829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247,805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278,780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309,756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340,732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371,707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371,707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Telecomunicaciones</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10,350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10,712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11,087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11,475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11,877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12,293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12,723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13,168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13,629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Seguros</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31,050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32,137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33,262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34,426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35,631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36,878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38,168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39,504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40,887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Jardinería y plantas</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16,000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16,560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17,140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17,739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18,360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19,003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19,668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20,356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21,069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21,806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Mantenimiento edificio</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88,502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110,627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132,753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154,878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177,003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199,129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221,254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243,380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265,505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265,505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Mantenimiento de equipos</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17,700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22,125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26,551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30,976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35,401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39,826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44,251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48,676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53,101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Plan de emergencia</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7,000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7,245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7,499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7,761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8,033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8,314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8,605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8,906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9,218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9,540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smtClean="0">
                          <a:solidFill>
                            <a:srgbClr val="002060"/>
                          </a:solidFill>
                          <a:effectLst/>
                          <a:latin typeface="Arial" panose="020B0604020202020204" pitchFamily="34" charset="0"/>
                        </a:rPr>
                        <a:t>Servicio de vigilancia</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150,453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188,066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225,679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263,293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300,906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338,519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376,132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413,745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451,359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451,359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0" i="0" u="none" strike="noStrike" dirty="0" err="1" smtClean="0">
                          <a:solidFill>
                            <a:srgbClr val="002060"/>
                          </a:solidFill>
                          <a:effectLst/>
                          <a:latin typeface="Arial" panose="020B0604020202020204" pitchFamily="34" charset="0"/>
                        </a:rPr>
                        <a:t>Depresiación</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0" i="0" u="none" strike="noStrike" dirty="0" smtClean="0">
                          <a:solidFill>
                            <a:srgbClr val="002060"/>
                          </a:solidFill>
                          <a:effectLst/>
                          <a:latin typeface="Arial" panose="020B0604020202020204" pitchFamily="34" charset="0"/>
                        </a:rPr>
                        <a:t>          80,000 </a:t>
                      </a:r>
                      <a:endParaRPr lang="es-ES" sz="800" b="0"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8519">
                <a:tc>
                  <a:txBody>
                    <a:bodyPr/>
                    <a:lstStyle/>
                    <a:p>
                      <a:pPr algn="l" fontAlgn="b"/>
                      <a:r>
                        <a:rPr lang="es-ES" sz="800" b="1" i="0" u="none" strike="noStrike" dirty="0" smtClean="0">
                          <a:solidFill>
                            <a:srgbClr val="002060"/>
                          </a:solidFill>
                          <a:effectLst/>
                          <a:latin typeface="Arial" panose="020B0604020202020204" pitchFamily="34" charset="0"/>
                        </a:rPr>
                        <a:t>Total Costos Administrativos</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541,258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643,027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744,874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846,800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948,809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1,050,904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1,153,087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1,255,362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1,357,732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800" b="1" i="0" u="none" strike="noStrike" dirty="0" smtClean="0">
                          <a:solidFill>
                            <a:srgbClr val="002060"/>
                          </a:solidFill>
                          <a:effectLst/>
                          <a:latin typeface="Arial" panose="020B0604020202020204" pitchFamily="34" charset="0"/>
                        </a:rPr>
                        <a:t>      1,360,636 </a:t>
                      </a:r>
                      <a:endParaRPr lang="es-ES" sz="800" b="1" i="0" u="none" strike="noStrike" dirty="0">
                        <a:solidFill>
                          <a:srgbClr val="002060"/>
                        </a:solidFill>
                        <a:effectLst/>
                        <a:latin typeface="Arial" panose="020B0604020202020204" pitchFamily="34" charset="0"/>
                      </a:endParaRPr>
                    </a:p>
                  </a:txBody>
                  <a:tcPr marL="7503" marR="7503" marT="750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455</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180629130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Concesionada -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4001095"/>
          </a:xfrm>
          <a:prstGeom prst="rect">
            <a:avLst/>
          </a:prstGeom>
          <a:noFill/>
        </p:spPr>
        <p:txBody>
          <a:bodyPr wrap="square" rtlCol="0">
            <a:spAutoFit/>
          </a:bodyPr>
          <a:lstStyle/>
          <a:p>
            <a:r>
              <a:rPr lang="es-ES" sz="1400" b="1" dirty="0" smtClean="0">
                <a:solidFill>
                  <a:srgbClr val="002776"/>
                </a:solidFill>
              </a:rPr>
              <a:t>Proyección de Costos – Supuestos </a:t>
            </a:r>
          </a:p>
          <a:p>
            <a:pPr marL="282575" indent="-53975"/>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Gastos de Inversión: </a:t>
            </a:r>
            <a:r>
              <a:rPr lang="es-ES" sz="1200" dirty="0" smtClean="0">
                <a:solidFill>
                  <a:srgbClr val="002776"/>
                </a:solidFill>
              </a:rPr>
              <a:t>Al igual que el escenario de operación directa, se ha estipulado una inversión de US$ 500,000.00 en mobiliario y $1,500,000.00 en equipos, a ser invertidos en el primer año de operación.</a:t>
            </a:r>
          </a:p>
          <a:p>
            <a:pPr marL="228600" indent="-228600">
              <a:buFontTx/>
              <a:buAutoNum type="alphaLcPeriod" startAt="2"/>
            </a:pPr>
            <a:endParaRPr lang="es-ES" sz="1200" dirty="0" smtClean="0">
              <a:solidFill>
                <a:srgbClr val="002776"/>
              </a:solidFill>
            </a:endParaRPr>
          </a:p>
          <a:p>
            <a:pPr marL="574675" indent="-171450">
              <a:buFont typeface="Arial" panose="020B0604020202020204" pitchFamily="34" charset="0"/>
              <a:buChar char="•"/>
            </a:pPr>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Gastos de Promoción: </a:t>
            </a:r>
            <a:r>
              <a:rPr lang="es-ES" sz="1200" dirty="0" smtClean="0">
                <a:solidFill>
                  <a:srgbClr val="002776"/>
                </a:solidFill>
              </a:rPr>
              <a:t>se contempla que un operador presupuestará un monto para gasto de promoción. Por lo que se ha considerado que tantos medios tradicionales como digitales se invierta un valor anua de $ 20,000.00, mismo que incrementan anualmente a una tasa del 3,5%.</a:t>
            </a:r>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2" name="Table 1"/>
          <p:cNvGraphicFramePr>
            <a:graphicFrameLocks noGrp="1"/>
          </p:cNvGraphicFramePr>
          <p:nvPr>
            <p:extLst/>
          </p:nvPr>
        </p:nvGraphicFramePr>
        <p:xfrm>
          <a:off x="401462" y="4357225"/>
          <a:ext cx="9123361" cy="1248884"/>
        </p:xfrm>
        <a:graphic>
          <a:graphicData uri="http://schemas.openxmlformats.org/drawingml/2006/table">
            <a:tbl>
              <a:tblPr/>
              <a:tblGrid>
                <a:gridCol w="1721296"/>
                <a:gridCol w="939788"/>
                <a:gridCol w="942261"/>
                <a:gridCol w="811186"/>
                <a:gridCol w="672690"/>
                <a:gridCol w="672690"/>
                <a:gridCol w="672690"/>
                <a:gridCol w="672690"/>
                <a:gridCol w="672690"/>
                <a:gridCol w="672690"/>
                <a:gridCol w="672690"/>
              </a:tblGrid>
              <a:tr h="126164">
                <a:tc>
                  <a:txBody>
                    <a:bodyPr/>
                    <a:lstStyle/>
                    <a:p>
                      <a:pPr algn="l" fontAlgn="b"/>
                      <a:r>
                        <a:rPr lang="es-ES" sz="1000" b="1" i="0" u="none" strike="noStrike" dirty="0" smtClean="0">
                          <a:solidFill>
                            <a:srgbClr val="FFFFFF"/>
                          </a:solidFill>
                          <a:effectLst/>
                          <a:latin typeface="Arial" panose="020B0604020202020204" pitchFamily="34" charset="0"/>
                        </a:rPr>
                        <a:t>Gastos de Promoción en US$</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2017</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2018</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2019</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2020</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2021</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2022</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2023</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2024</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2025</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2026</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26164">
                <a:tc>
                  <a:txBody>
                    <a:bodyPr/>
                    <a:lstStyle/>
                    <a:p>
                      <a:pPr algn="l" fontAlgn="b"/>
                      <a:r>
                        <a:rPr lang="es-ES" sz="1000" b="0" i="0" u="none" strike="noStrike" dirty="0" smtClean="0">
                          <a:solidFill>
                            <a:srgbClr val="002060"/>
                          </a:solidFill>
                          <a:effectLst/>
                          <a:latin typeface="Arial" panose="020B0604020202020204" pitchFamily="34" charset="0"/>
                        </a:rPr>
                        <a:t>Medios digitales</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20,000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20,700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21,425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22,174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22,950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23,754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24,585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25,446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26,336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27,258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6164">
                <a:tc>
                  <a:txBody>
                    <a:bodyPr/>
                    <a:lstStyle/>
                    <a:p>
                      <a:pPr algn="l" fontAlgn="b"/>
                      <a:r>
                        <a:rPr lang="es-ES" sz="1000" b="0" i="0" u="none" strike="noStrike" dirty="0" smtClean="0">
                          <a:solidFill>
                            <a:srgbClr val="002060"/>
                          </a:solidFill>
                          <a:effectLst/>
                          <a:latin typeface="Arial" panose="020B0604020202020204" pitchFamily="34" charset="0"/>
                        </a:rPr>
                        <a:t>Medios impresos</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20,000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20,700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21,425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22,174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22,950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23,754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24,585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25,446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26,336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27,258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6164">
                <a:tc>
                  <a:txBody>
                    <a:bodyPr/>
                    <a:lstStyle/>
                    <a:p>
                      <a:pPr algn="l" fontAlgn="b"/>
                      <a:r>
                        <a:rPr lang="es-ES" sz="1000" b="1" i="0" u="none" strike="noStrike" dirty="0" smtClean="0">
                          <a:solidFill>
                            <a:srgbClr val="002060"/>
                          </a:solidFill>
                          <a:effectLst/>
                          <a:latin typeface="Arial" panose="020B0604020202020204" pitchFamily="34" charset="0"/>
                        </a:rPr>
                        <a:t>Total Gastos de Promoción en US$</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40,000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41,400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42,849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44,349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45,901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47,507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49,170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50,891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52,672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54,516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3" name="Table 2"/>
          <p:cNvGraphicFramePr>
            <a:graphicFrameLocks noGrp="1"/>
          </p:cNvGraphicFramePr>
          <p:nvPr>
            <p:extLst/>
          </p:nvPr>
        </p:nvGraphicFramePr>
        <p:xfrm>
          <a:off x="3254993" y="2468608"/>
          <a:ext cx="3416300" cy="809625"/>
        </p:xfrm>
        <a:graphic>
          <a:graphicData uri="http://schemas.openxmlformats.org/drawingml/2006/table">
            <a:tbl>
              <a:tblPr/>
              <a:tblGrid>
                <a:gridCol w="1770015"/>
                <a:gridCol w="1646285"/>
              </a:tblGrid>
              <a:tr h="161925">
                <a:tc>
                  <a:txBody>
                    <a:bodyPr/>
                    <a:lstStyle/>
                    <a:p>
                      <a:pPr algn="l" fontAlgn="b"/>
                      <a:r>
                        <a:rPr lang="es-ES" sz="1000" b="1" i="0" u="none" strike="noStrike" dirty="0" smtClean="0">
                          <a:solidFill>
                            <a:srgbClr val="FFFFFF"/>
                          </a:solidFill>
                          <a:effectLst/>
                          <a:latin typeface="Arial" panose="020B0604020202020204" pitchFamily="34" charset="0"/>
                        </a:rPr>
                        <a:t>Gastos de Inversión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2017</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61925">
                <a:tc>
                  <a:txBody>
                    <a:bodyPr/>
                    <a:lstStyle/>
                    <a:p>
                      <a:pPr algn="l" fontAlgn="b"/>
                      <a:r>
                        <a:rPr lang="es-ES" sz="1000" b="0" i="0" u="none" strike="noStrike" dirty="0" smtClean="0">
                          <a:solidFill>
                            <a:srgbClr val="002060"/>
                          </a:solidFill>
                          <a:effectLst/>
                          <a:latin typeface="Arial" panose="020B0604020202020204" pitchFamily="34" charset="0"/>
                        </a:rPr>
                        <a:t>Mobiliario</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500,000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61925">
                <a:tc>
                  <a:txBody>
                    <a:bodyPr/>
                    <a:lstStyle/>
                    <a:p>
                      <a:pPr algn="l" fontAlgn="b"/>
                      <a:r>
                        <a:rPr lang="es-ES" sz="1000" b="0" i="0" u="none" strike="noStrike" dirty="0" smtClean="0">
                          <a:solidFill>
                            <a:srgbClr val="002060"/>
                          </a:solidFill>
                          <a:effectLst/>
                          <a:latin typeface="Arial" panose="020B0604020202020204" pitchFamily="34" charset="0"/>
                        </a:rPr>
                        <a:t>Infraestructura</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61925">
                <a:tc>
                  <a:txBody>
                    <a:bodyPr/>
                    <a:lstStyle/>
                    <a:p>
                      <a:pPr algn="l" fontAlgn="b"/>
                      <a:r>
                        <a:rPr lang="es-ES" sz="1000" b="0" i="0" u="none" strike="noStrike" dirty="0" smtClean="0">
                          <a:solidFill>
                            <a:srgbClr val="002060"/>
                          </a:solidFill>
                          <a:effectLst/>
                          <a:latin typeface="Arial" panose="020B0604020202020204" pitchFamily="34" charset="0"/>
                        </a:rPr>
                        <a:t>Equipos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1,500,000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61925">
                <a:tc>
                  <a:txBody>
                    <a:bodyPr/>
                    <a:lstStyle/>
                    <a:p>
                      <a:pPr algn="l" fontAlgn="b"/>
                      <a:r>
                        <a:rPr lang="es-ES" sz="1000" b="1" i="0" u="none" strike="noStrike" dirty="0" smtClean="0">
                          <a:solidFill>
                            <a:srgbClr val="002060"/>
                          </a:solidFill>
                          <a:effectLst/>
                          <a:latin typeface="Arial" panose="020B0604020202020204" pitchFamily="34" charset="0"/>
                        </a:rPr>
                        <a:t>Total Gastos de Inversión </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2,000,000 </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456</a:t>
            </a:fld>
            <a:endParaRPr lang="es-ES" dirty="0">
              <a:solidFill>
                <a:srgbClr val="002776"/>
              </a:solidFill>
            </a:endParaRPr>
          </a:p>
        </p:txBody>
      </p:sp>
      <p:sp>
        <p:nvSpPr>
          <p:cNvPr id="9"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136632977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Concesionada -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4185761"/>
          </a:xfrm>
          <a:prstGeom prst="rect">
            <a:avLst/>
          </a:prstGeom>
          <a:noFill/>
        </p:spPr>
        <p:txBody>
          <a:bodyPr wrap="square" rtlCol="0">
            <a:spAutoFit/>
          </a:bodyPr>
          <a:lstStyle/>
          <a:p>
            <a:r>
              <a:rPr lang="es-ES" sz="1400" b="1" dirty="0" smtClean="0">
                <a:solidFill>
                  <a:srgbClr val="002776"/>
                </a:solidFill>
              </a:rPr>
              <a:t>Proyección de Costos – Supuestos </a:t>
            </a:r>
          </a:p>
          <a:p>
            <a:pPr marL="282575" indent="-53975"/>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Gastos del personal: </a:t>
            </a:r>
            <a:r>
              <a:rPr lang="es-ES" sz="1200" dirty="0" smtClean="0">
                <a:solidFill>
                  <a:srgbClr val="002776"/>
                </a:solidFill>
              </a:rPr>
              <a:t>se ha considerado únicamente personal directo en el negocio, teniendo un equipo de 16 funcionarios, entre los cuales se incluye personal de catering.</a:t>
            </a:r>
          </a:p>
          <a:p>
            <a:pPr marL="574675" indent="-171450">
              <a:buFont typeface="Arial" panose="020B0604020202020204" pitchFamily="34" charset="0"/>
              <a:buChar char="•"/>
            </a:pPr>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pPr marL="228600" indent="-228600">
              <a:buFontTx/>
              <a:buAutoNum type="alphaLcPeriod"/>
            </a:pPr>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pPr marL="171450" indent="-171450">
              <a:buFont typeface="Arial" panose="020B0604020202020204" pitchFamily="34" charset="0"/>
              <a:buChar char="•"/>
            </a:pPr>
            <a:endParaRPr lang="es-ES" sz="1200" b="1" dirty="0" smtClean="0">
              <a:solidFill>
                <a:srgbClr val="002776"/>
              </a:solidFill>
            </a:endParaRPr>
          </a:p>
          <a:p>
            <a:pPr marL="171450" indent="-171450">
              <a:buFont typeface="Arial" panose="020B0604020202020204" pitchFamily="34" charset="0"/>
              <a:buChar char="•"/>
            </a:pPr>
            <a:r>
              <a:rPr lang="es-ES" sz="1200" b="1" dirty="0" smtClean="0">
                <a:solidFill>
                  <a:srgbClr val="002776"/>
                </a:solidFill>
              </a:rPr>
              <a:t>Participación laboral: </a:t>
            </a:r>
            <a:r>
              <a:rPr lang="es-ES" sz="1200" dirty="0" smtClean="0">
                <a:solidFill>
                  <a:srgbClr val="002776"/>
                </a:solidFill>
              </a:rPr>
              <a:t>Por concepto de repartición de utilidades se carga un 15% a los resultados operativos, teniendo que el primero año no se incluye este rubro al representarse pérdidas.</a:t>
            </a:r>
          </a:p>
          <a:p>
            <a:pPr marL="171450" indent="-171450">
              <a:buFont typeface="Arial" panose="020B0604020202020204" pitchFamily="34" charset="0"/>
              <a:buChar char="•"/>
            </a:pPr>
            <a:r>
              <a:rPr lang="es-ES" sz="1200" b="1" dirty="0" smtClean="0">
                <a:solidFill>
                  <a:srgbClr val="002776"/>
                </a:solidFill>
              </a:rPr>
              <a:t>Impuesto a la renta:  </a:t>
            </a:r>
            <a:r>
              <a:rPr lang="es-ES" sz="1200" dirty="0" smtClean="0">
                <a:solidFill>
                  <a:srgbClr val="002776"/>
                </a:solidFill>
              </a:rPr>
              <a:t>finalmente se carga el rubro de impuesto a la renta, equivalente al 25% sobre el saldo remanente luego de restar la participación de los trabajadores.</a:t>
            </a:r>
          </a:p>
          <a:p>
            <a:endParaRPr lang="es-ES" sz="1200"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graphicFrame>
        <p:nvGraphicFramePr>
          <p:cNvPr id="2" name="Table 1"/>
          <p:cNvGraphicFramePr>
            <a:graphicFrameLocks noGrp="1"/>
          </p:cNvGraphicFramePr>
          <p:nvPr>
            <p:extLst/>
          </p:nvPr>
        </p:nvGraphicFramePr>
        <p:xfrm>
          <a:off x="401463" y="2274596"/>
          <a:ext cx="9123361" cy="936663"/>
        </p:xfrm>
        <a:graphic>
          <a:graphicData uri="http://schemas.openxmlformats.org/drawingml/2006/table">
            <a:tbl>
              <a:tblPr/>
              <a:tblGrid>
                <a:gridCol w="1721296"/>
                <a:gridCol w="939788"/>
                <a:gridCol w="942261"/>
                <a:gridCol w="811186"/>
                <a:gridCol w="672690"/>
                <a:gridCol w="672690"/>
                <a:gridCol w="672690"/>
                <a:gridCol w="672690"/>
                <a:gridCol w="672690"/>
                <a:gridCol w="672690"/>
                <a:gridCol w="672690"/>
              </a:tblGrid>
              <a:tr h="126164">
                <a:tc>
                  <a:txBody>
                    <a:bodyPr/>
                    <a:lstStyle/>
                    <a:p>
                      <a:pPr algn="l" fontAlgn="b"/>
                      <a:r>
                        <a:rPr lang="es-ES" sz="1000" b="1" i="0" u="none" strike="noStrike" dirty="0" smtClean="0">
                          <a:solidFill>
                            <a:srgbClr val="FFFFFF"/>
                          </a:solidFill>
                          <a:effectLst/>
                          <a:latin typeface="Arial" panose="020B0604020202020204" pitchFamily="34" charset="0"/>
                        </a:rPr>
                        <a:t>Gastos directo de Personal en US$</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2017</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2018</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2019</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2020</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2021</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2022</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2023</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2024</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2025</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2026</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26164">
                <a:tc>
                  <a:txBody>
                    <a:bodyPr/>
                    <a:lstStyle/>
                    <a:p>
                      <a:pPr algn="l" fontAlgn="b"/>
                      <a:r>
                        <a:rPr lang="es-ES" sz="1000" b="0" i="0" u="none" strike="noStrike" dirty="0" smtClean="0">
                          <a:solidFill>
                            <a:srgbClr val="002060"/>
                          </a:solidFill>
                          <a:effectLst/>
                          <a:latin typeface="Arial" panose="020B0604020202020204" pitchFamily="34" charset="0"/>
                        </a:rPr>
                        <a:t>Gastos directos de personal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269,344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278,771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288,528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298,627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309,078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319,896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331,093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342,681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354,675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367,088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6164">
                <a:tc>
                  <a:txBody>
                    <a:bodyPr/>
                    <a:lstStyle/>
                    <a:p>
                      <a:pPr algn="l" fontAlgn="b"/>
                      <a:r>
                        <a:rPr lang="es-ES" sz="1000" b="1" i="0" u="none" strike="noStrike" dirty="0" smtClean="0">
                          <a:solidFill>
                            <a:srgbClr val="002060"/>
                          </a:solidFill>
                          <a:effectLst/>
                          <a:latin typeface="Arial" panose="020B0604020202020204" pitchFamily="34" charset="0"/>
                        </a:rPr>
                        <a:t>Total Gastos directo de personal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269,344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278,771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288,528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298,627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309,078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319,896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331,093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342,681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354,675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367,088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12" name="Table 11"/>
          <p:cNvGraphicFramePr>
            <a:graphicFrameLocks noGrp="1"/>
          </p:cNvGraphicFramePr>
          <p:nvPr>
            <p:extLst/>
          </p:nvPr>
        </p:nvGraphicFramePr>
        <p:xfrm>
          <a:off x="401463" y="4354090"/>
          <a:ext cx="9123361" cy="2106272"/>
        </p:xfrm>
        <a:graphic>
          <a:graphicData uri="http://schemas.openxmlformats.org/drawingml/2006/table">
            <a:tbl>
              <a:tblPr/>
              <a:tblGrid>
                <a:gridCol w="1721296"/>
                <a:gridCol w="939788"/>
                <a:gridCol w="942261"/>
                <a:gridCol w="811186"/>
                <a:gridCol w="672690"/>
                <a:gridCol w="672690"/>
                <a:gridCol w="672690"/>
                <a:gridCol w="672690"/>
                <a:gridCol w="672690"/>
                <a:gridCol w="672690"/>
                <a:gridCol w="672690"/>
              </a:tblGrid>
              <a:tr h="176366">
                <a:tc>
                  <a:txBody>
                    <a:bodyPr/>
                    <a:lstStyle/>
                    <a:p>
                      <a:pPr algn="ctr" fontAlgn="b"/>
                      <a:r>
                        <a:rPr lang="es-ES" sz="800" b="1" i="0" u="none" strike="noStrike" dirty="0" smtClean="0">
                          <a:solidFill>
                            <a:srgbClr val="FFFFFF"/>
                          </a:solidFill>
                          <a:effectLst/>
                          <a:latin typeface="Arial" panose="020B0604020202020204" pitchFamily="34" charset="0"/>
                        </a:rPr>
                        <a:t>Año</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2017</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2018</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2019</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2020</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2021</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2022</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2023</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2024</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2025</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2026</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76366">
                <a:tc>
                  <a:txBody>
                    <a:bodyPr/>
                    <a:lstStyle/>
                    <a:p>
                      <a:pPr algn="l" fontAlgn="b"/>
                      <a:r>
                        <a:rPr lang="es-ES" sz="800" b="1" i="0" u="none" strike="noStrike" dirty="0" smtClean="0">
                          <a:solidFill>
                            <a:srgbClr val="FFFFFF"/>
                          </a:solidFill>
                          <a:effectLst/>
                          <a:latin typeface="Arial" panose="020B0604020202020204" pitchFamily="34" charset="0"/>
                        </a:rPr>
                        <a:t>MARGEN DE CONTRIBUCIÓN</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0000"/>
                          </a:solidFill>
                          <a:effectLst/>
                          <a:latin typeface="Arial" panose="020B0604020202020204" pitchFamily="34" charset="0"/>
                        </a:rPr>
                        <a:t>              (1,386,485)</a:t>
                      </a:r>
                      <a:endParaRPr lang="es-ES" sz="800" b="1" i="0" u="none" strike="noStrike" dirty="0">
                        <a:solidFill>
                          <a:srgbClr val="FF000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809,039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1,004,437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1,199,704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1,394,836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1,589,828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1,784,675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1,979,372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2,173,915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2,169,168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76366">
                <a:tc>
                  <a:txBody>
                    <a:bodyPr/>
                    <a:lstStyle/>
                    <a:p>
                      <a:pPr algn="l" fontAlgn="b"/>
                      <a:r>
                        <a:rPr lang="es-ES" sz="800" b="1" i="0" u="none" strike="noStrike" dirty="0" smtClean="0">
                          <a:solidFill>
                            <a:srgbClr val="FFFFFF"/>
                          </a:solidFill>
                          <a:effectLst/>
                          <a:latin typeface="Arial" panose="020B0604020202020204" pitchFamily="34" charset="0"/>
                        </a:rPr>
                        <a:t>GASTOS  DE PERSONAL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269,344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278,771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288,528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298,627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309,078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319,896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331,093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342,681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354,675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367,088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76366">
                <a:tc>
                  <a:txBody>
                    <a:bodyPr/>
                    <a:lstStyle/>
                    <a:p>
                      <a:pPr algn="l" fontAlgn="b"/>
                      <a:r>
                        <a:rPr lang="es-ES" sz="800" b="0" i="0" u="none" strike="noStrike" dirty="0" smtClean="0">
                          <a:solidFill>
                            <a:srgbClr val="002060"/>
                          </a:solidFill>
                          <a:effectLst/>
                          <a:latin typeface="Arial" panose="020B0604020202020204" pitchFamily="34" charset="0"/>
                        </a:rPr>
                        <a:t>Gastos directos de personal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269,344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278,771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288,528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298,627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309,078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319,896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331,093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342,681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354,675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367,088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6366">
                <a:tc>
                  <a:txBody>
                    <a:bodyPr/>
                    <a:lstStyle/>
                    <a:p>
                      <a:pPr algn="l" fontAlgn="b"/>
                      <a:r>
                        <a:rPr lang="es-ES" sz="800" b="1" i="0" u="none" strike="noStrike" dirty="0" smtClean="0">
                          <a:solidFill>
                            <a:srgbClr val="FFFFFF"/>
                          </a:solidFill>
                          <a:effectLst/>
                          <a:latin typeface="Arial" panose="020B0604020202020204" pitchFamily="34" charset="0"/>
                        </a:rPr>
                        <a:t>REGALÍA QUITO TURISMO</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300,000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310,500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321,368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332,615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344,257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356,306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368,777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381,684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395,043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408,869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76366">
                <a:tc>
                  <a:txBody>
                    <a:bodyPr/>
                    <a:lstStyle/>
                    <a:p>
                      <a:pPr algn="l" fontAlgn="b"/>
                      <a:r>
                        <a:rPr lang="es-ES" sz="800" b="0" i="0" u="none" strike="noStrike" dirty="0" smtClean="0">
                          <a:solidFill>
                            <a:srgbClr val="002060"/>
                          </a:solidFill>
                          <a:effectLst/>
                          <a:latin typeface="Arial" panose="020B0604020202020204" pitchFamily="34" charset="0"/>
                        </a:rPr>
                        <a:t>Regalía Quito Turismo</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300,000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310,500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321,368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332,615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344,257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356,306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368,777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381,684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395,043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408,869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6366">
                <a:tc>
                  <a:txBody>
                    <a:bodyPr/>
                    <a:lstStyle/>
                    <a:p>
                      <a:pPr algn="l" fontAlgn="b"/>
                      <a:r>
                        <a:rPr lang="es-ES" sz="800" b="1" i="0" u="none" strike="noStrike" dirty="0" smtClean="0">
                          <a:solidFill>
                            <a:srgbClr val="FFFFFF"/>
                          </a:solidFill>
                          <a:effectLst/>
                          <a:latin typeface="Arial" panose="020B0604020202020204" pitchFamily="34" charset="0"/>
                        </a:rPr>
                        <a:t>RESULTADOS OPERATIVOS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0000"/>
                          </a:solidFill>
                          <a:effectLst/>
                          <a:latin typeface="Arial" panose="020B0604020202020204" pitchFamily="34" charset="0"/>
                        </a:rPr>
                        <a:t>              (1,955,829)</a:t>
                      </a:r>
                      <a:endParaRPr lang="es-ES" sz="800" b="1" i="0" u="none" strike="noStrike" dirty="0">
                        <a:solidFill>
                          <a:srgbClr val="FF000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219,768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394,541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568,462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741,500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913,626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1,084,806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1,255,008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1,424,197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1,393,210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76366">
                <a:tc>
                  <a:txBody>
                    <a:bodyPr/>
                    <a:lstStyle/>
                    <a:p>
                      <a:pPr algn="l" fontAlgn="b"/>
                      <a:r>
                        <a:rPr lang="es-ES" sz="800" b="0" i="0" u="none" strike="noStrike" dirty="0" smtClean="0">
                          <a:solidFill>
                            <a:srgbClr val="002060"/>
                          </a:solidFill>
                          <a:effectLst/>
                          <a:latin typeface="Arial" panose="020B0604020202020204" pitchFamily="34" charset="0"/>
                        </a:rPr>
                        <a:t>Participación laboral (15%)</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32,965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59,181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85,269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111,225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137,044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162,721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188,251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213,630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208,982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42612">
                <a:tc>
                  <a:txBody>
                    <a:bodyPr/>
                    <a:lstStyle/>
                    <a:p>
                      <a:pPr algn="l" fontAlgn="b"/>
                      <a:r>
                        <a:rPr lang="es-ES" sz="800" b="1" i="0" u="none" strike="noStrike" dirty="0" smtClean="0">
                          <a:solidFill>
                            <a:srgbClr val="FFFFFF"/>
                          </a:solidFill>
                          <a:effectLst/>
                          <a:latin typeface="Arial" panose="020B0604020202020204" pitchFamily="34" charset="0"/>
                        </a:rPr>
                        <a:t>UTILIDAD / PERDIDA ANTES DE IMPUESTOS</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0000"/>
                          </a:solidFill>
                          <a:effectLst/>
                          <a:latin typeface="Arial" panose="020B0604020202020204" pitchFamily="34" charset="0"/>
                        </a:rPr>
                        <a:t>              (1,955,829)</a:t>
                      </a:r>
                      <a:endParaRPr lang="es-ES" sz="800" b="1" i="0" u="none" strike="noStrike" dirty="0">
                        <a:solidFill>
                          <a:srgbClr val="FF000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186,803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335,360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483,193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630,275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776,582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922,085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1,066,757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1,210,568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1,184,229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76366">
                <a:tc>
                  <a:txBody>
                    <a:bodyPr/>
                    <a:lstStyle/>
                    <a:p>
                      <a:pPr algn="l" fontAlgn="b"/>
                      <a:r>
                        <a:rPr lang="es-ES" sz="800" b="0" i="0" u="none" strike="noStrike" dirty="0" smtClean="0">
                          <a:solidFill>
                            <a:srgbClr val="002060"/>
                          </a:solidFill>
                          <a:effectLst/>
                          <a:latin typeface="Arial" panose="020B0604020202020204" pitchFamily="34" charset="0"/>
                        </a:rPr>
                        <a:t>Impuesto a la renta</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46,701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83,840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120,798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157,569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194,145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230,521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266,689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302,642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800" b="0" i="0" u="none" strike="noStrike" dirty="0" smtClean="0">
                          <a:solidFill>
                            <a:srgbClr val="002060"/>
                          </a:solidFill>
                          <a:effectLst/>
                          <a:latin typeface="Arial" panose="020B0604020202020204" pitchFamily="34" charset="0"/>
                        </a:rPr>
                        <a:t>        296,057 </a:t>
                      </a:r>
                      <a:endParaRPr lang="es-ES" sz="8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6366">
                <a:tc>
                  <a:txBody>
                    <a:bodyPr/>
                    <a:lstStyle/>
                    <a:p>
                      <a:pPr algn="l" fontAlgn="b"/>
                      <a:r>
                        <a:rPr lang="es-ES" sz="800" b="1" i="0" u="none" strike="noStrike" dirty="0" smtClean="0">
                          <a:solidFill>
                            <a:srgbClr val="FFFFFF"/>
                          </a:solidFill>
                          <a:effectLst/>
                          <a:latin typeface="Arial" panose="020B0604020202020204" pitchFamily="34" charset="0"/>
                        </a:rPr>
                        <a:t>UTILIDAD / PERDIDA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0000"/>
                          </a:solidFill>
                          <a:effectLst/>
                          <a:latin typeface="Arial" panose="020B0604020202020204" pitchFamily="34" charset="0"/>
                        </a:rPr>
                        <a:t>              (1,955,829)</a:t>
                      </a:r>
                      <a:endParaRPr lang="es-ES" sz="800" b="1" i="0" u="none" strike="noStrike" dirty="0">
                        <a:solidFill>
                          <a:srgbClr val="FF000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140,102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251,520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362,395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472,707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582,436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691,564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800,068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907,926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800" b="1" i="0" u="none" strike="noStrike" dirty="0" smtClean="0">
                          <a:solidFill>
                            <a:srgbClr val="FFFFFF"/>
                          </a:solidFill>
                          <a:effectLst/>
                          <a:latin typeface="Arial" panose="020B0604020202020204" pitchFamily="34" charset="0"/>
                        </a:rPr>
                        <a:t>        888,171 </a:t>
                      </a:r>
                      <a:endParaRPr lang="es-ES" sz="8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bl>
          </a:graphicData>
        </a:graphic>
      </p:graphicFrame>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457</a:t>
            </a:fld>
            <a:endParaRPr lang="es-ES" dirty="0">
              <a:solidFill>
                <a:srgbClr val="002776"/>
              </a:solidFill>
            </a:endParaRPr>
          </a:p>
        </p:txBody>
      </p:sp>
      <p:sp>
        <p:nvSpPr>
          <p:cNvPr id="9"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332987189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a:t>
            </a:r>
            <a:r>
              <a:rPr lang="es-ES" sz="2000" b="1" dirty="0">
                <a:solidFill>
                  <a:srgbClr val="00B0F0"/>
                </a:solidFill>
                <a:cs typeface="Arial" charset="0"/>
              </a:rPr>
              <a:t>Concesionada - </a:t>
            </a:r>
            <a:r>
              <a:rPr lang="es-ES" sz="2000" b="1" dirty="0" smtClean="0">
                <a:solidFill>
                  <a:srgbClr val="00B0F0"/>
                </a:solidFill>
                <a:cs typeface="Arial" charset="0"/>
              </a:rPr>
              <a:t>CBC - Proyecciones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4401205"/>
          </a:xfrm>
          <a:prstGeom prst="rect">
            <a:avLst/>
          </a:prstGeom>
          <a:noFill/>
        </p:spPr>
        <p:txBody>
          <a:bodyPr wrap="square" rtlCol="0">
            <a:spAutoFit/>
          </a:bodyPr>
          <a:lstStyle/>
          <a:p>
            <a:r>
              <a:rPr lang="es-ES" sz="1400" b="1" dirty="0" smtClean="0">
                <a:solidFill>
                  <a:srgbClr val="002776"/>
                </a:solidFill>
              </a:rPr>
              <a:t>Proyección de Costos – Supuestos </a:t>
            </a:r>
          </a:p>
          <a:p>
            <a:pPr marL="282575" indent="-53975"/>
            <a:endParaRPr lang="es-ES" sz="1200" b="1" dirty="0" smtClean="0">
              <a:solidFill>
                <a:srgbClr val="002776"/>
              </a:solidFill>
            </a:endParaRPr>
          </a:p>
          <a:p>
            <a:endParaRPr lang="es-ES" sz="1200" b="1" dirty="0" smtClean="0">
              <a:solidFill>
                <a:srgbClr val="002776"/>
              </a:solidFill>
            </a:endParaRPr>
          </a:p>
          <a:p>
            <a:pPr marL="228600" indent="-228600">
              <a:buFontTx/>
              <a:buAutoNum type="alphaLcPeriod"/>
            </a:pPr>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r>
              <a:rPr lang="es-ES" sz="1200" dirty="0" smtClean="0">
                <a:solidFill>
                  <a:srgbClr val="002776"/>
                </a:solidFill>
              </a:rPr>
              <a:t>Para el primero año se espera una pérdida de $1,955,829.</a:t>
            </a:r>
          </a:p>
          <a:p>
            <a:endParaRPr lang="es-ES" sz="1200" dirty="0" smtClean="0">
              <a:solidFill>
                <a:srgbClr val="002776"/>
              </a:solidFill>
            </a:endParaRPr>
          </a:p>
          <a:p>
            <a:r>
              <a:rPr lang="es-ES" sz="1400" b="1" dirty="0" smtClean="0">
                <a:solidFill>
                  <a:srgbClr val="002776"/>
                </a:solidFill>
              </a:rPr>
              <a:t>Evaluación Financiera</a:t>
            </a:r>
          </a:p>
          <a:p>
            <a:endParaRPr lang="es-ES" sz="1400" b="1" dirty="0" smtClean="0">
              <a:solidFill>
                <a:srgbClr val="002776"/>
              </a:solidFill>
            </a:endParaRPr>
          </a:p>
          <a:p>
            <a:r>
              <a:rPr lang="es-ES" sz="1200" dirty="0" smtClean="0">
                <a:solidFill>
                  <a:srgbClr val="002776"/>
                </a:solidFill>
              </a:rPr>
              <a:t>Considerando los supuestos indicados, tenemos un flujo proyectado a 10 años (2017 – 2026) , que representa los siguientes resultados financieros:</a:t>
            </a: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200" dirty="0" smtClean="0">
              <a:solidFill>
                <a:srgbClr val="002776"/>
              </a:solidFill>
            </a:endParaRPr>
          </a:p>
          <a:p>
            <a:r>
              <a:rPr lang="es-ES" sz="1200" dirty="0" smtClean="0">
                <a:solidFill>
                  <a:srgbClr val="002776"/>
                </a:solidFill>
              </a:rPr>
              <a:t>Como tasa de descuento se ha tomado como referencia la tasa activa máxima del segmento PYME publicada en el mes de Abril por el Banco Central.</a:t>
            </a:r>
          </a:p>
          <a:p>
            <a:endParaRPr lang="es-ES" sz="1400" b="1" dirty="0" smtClean="0">
              <a:solidFill>
                <a:srgbClr val="002776"/>
              </a:solidFill>
            </a:endParaRPr>
          </a:p>
          <a:p>
            <a:endParaRPr lang="es-ES" sz="1400" b="1" dirty="0" smtClean="0">
              <a:solidFill>
                <a:srgbClr val="002776"/>
              </a:solidFill>
            </a:endParaRPr>
          </a:p>
        </p:txBody>
      </p:sp>
      <p:graphicFrame>
        <p:nvGraphicFramePr>
          <p:cNvPr id="10" name="Table 9"/>
          <p:cNvGraphicFramePr>
            <a:graphicFrameLocks noGrp="1"/>
          </p:cNvGraphicFramePr>
          <p:nvPr>
            <p:extLst/>
          </p:nvPr>
        </p:nvGraphicFramePr>
        <p:xfrm>
          <a:off x="248681" y="1844824"/>
          <a:ext cx="9123361" cy="784263"/>
        </p:xfrm>
        <a:graphic>
          <a:graphicData uri="http://schemas.openxmlformats.org/drawingml/2006/table">
            <a:tbl>
              <a:tblPr/>
              <a:tblGrid>
                <a:gridCol w="1721296"/>
                <a:gridCol w="939788"/>
                <a:gridCol w="942261"/>
                <a:gridCol w="811186"/>
                <a:gridCol w="672690"/>
                <a:gridCol w="672690"/>
                <a:gridCol w="672690"/>
                <a:gridCol w="672690"/>
                <a:gridCol w="672690"/>
                <a:gridCol w="672690"/>
                <a:gridCol w="672690"/>
              </a:tblGrid>
              <a:tr h="126164">
                <a:tc>
                  <a:txBody>
                    <a:bodyPr/>
                    <a:lstStyle/>
                    <a:p>
                      <a:pPr algn="ctr" fontAlgn="b"/>
                      <a:r>
                        <a:rPr lang="es-ES" sz="1000" b="1" i="0" u="none" strike="noStrike" dirty="0" smtClean="0">
                          <a:solidFill>
                            <a:srgbClr val="FFFFFF"/>
                          </a:solidFill>
                          <a:effectLst/>
                          <a:latin typeface="Arial" panose="020B0604020202020204" pitchFamily="34" charset="0"/>
                        </a:rPr>
                        <a:t>Utilidad/Perdida en US$</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2017</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2018</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2019</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2020</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2021</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2022</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2023</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2024</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2025</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FFFF"/>
                          </a:solidFill>
                          <a:effectLst/>
                          <a:latin typeface="Arial" panose="020B0604020202020204" pitchFamily="34" charset="0"/>
                        </a:rPr>
                        <a:t>2026</a:t>
                      </a:r>
                      <a:endParaRPr lang="es-ES" sz="1000" b="1" i="0" u="none" strike="noStrike" dirty="0">
                        <a:solidFill>
                          <a:srgbClr val="FFFFFF"/>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26164">
                <a:tc>
                  <a:txBody>
                    <a:bodyPr/>
                    <a:lstStyle/>
                    <a:p>
                      <a:pPr algn="l" fontAlgn="b"/>
                      <a:r>
                        <a:rPr lang="es-ES" sz="1000" b="0" i="0" u="none" strike="noStrike" dirty="0" smtClean="0">
                          <a:solidFill>
                            <a:srgbClr val="002060"/>
                          </a:solidFill>
                          <a:effectLst/>
                          <a:latin typeface="Arial" panose="020B0604020202020204" pitchFamily="34" charset="0"/>
                        </a:rPr>
                        <a:t>UTILIDAD / PERDIDA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FF0000"/>
                          </a:solidFill>
                          <a:effectLst/>
                          <a:latin typeface="Arial" panose="020B0604020202020204" pitchFamily="34" charset="0"/>
                        </a:rPr>
                        <a:t>              (1,955,829)</a:t>
                      </a:r>
                      <a:endParaRPr lang="es-ES" sz="1000" b="0" i="0" u="none" strike="noStrike" dirty="0">
                        <a:solidFill>
                          <a:srgbClr val="FF000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140,102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251,520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362,395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472,707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582,436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691,564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800,068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907,926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888,171 </a:t>
                      </a:r>
                      <a:endParaRPr lang="es-ES" sz="1000" b="0"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26164">
                <a:tc>
                  <a:txBody>
                    <a:bodyPr/>
                    <a:lstStyle/>
                    <a:p>
                      <a:pPr algn="l" fontAlgn="b"/>
                      <a:r>
                        <a:rPr lang="es-ES" sz="1000" b="1" i="0" u="none" strike="noStrike" dirty="0" smtClean="0">
                          <a:solidFill>
                            <a:srgbClr val="002060"/>
                          </a:solidFill>
                          <a:effectLst/>
                          <a:latin typeface="Arial" panose="020B0604020202020204" pitchFamily="34" charset="0"/>
                        </a:rPr>
                        <a:t>Total</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FF0000"/>
                          </a:solidFill>
                          <a:effectLst/>
                          <a:latin typeface="Arial" panose="020B0604020202020204" pitchFamily="34" charset="0"/>
                        </a:rPr>
                        <a:t>              (1,955,829)</a:t>
                      </a:r>
                      <a:endParaRPr lang="es-ES" sz="1000" b="1" i="0" u="none" strike="noStrike" dirty="0">
                        <a:solidFill>
                          <a:srgbClr val="FF000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140,102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251,520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362,395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472,707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582,436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691,564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800,068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907,926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1" i="0" u="none" strike="noStrike" dirty="0" smtClean="0">
                          <a:solidFill>
                            <a:srgbClr val="002060"/>
                          </a:solidFill>
                          <a:effectLst/>
                          <a:latin typeface="Arial" panose="020B0604020202020204" pitchFamily="34" charset="0"/>
                        </a:rPr>
                        <a:t>        888,171 </a:t>
                      </a:r>
                      <a:endParaRPr lang="es-ES" sz="1000" b="1" i="0" u="none" strike="noStrike" dirty="0">
                        <a:solidFill>
                          <a:srgbClr val="002060"/>
                        </a:solidFill>
                        <a:effectLst/>
                        <a:latin typeface="Arial" panose="020B0604020202020204" pitchFamily="34" charset="0"/>
                      </a:endParaRPr>
                    </a:p>
                  </a:txBody>
                  <a:tcPr marL="7421" marR="7421" marT="7421"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12" name="Table 11"/>
          <p:cNvGraphicFramePr>
            <a:graphicFrameLocks noGrp="1"/>
          </p:cNvGraphicFramePr>
          <p:nvPr>
            <p:extLst/>
          </p:nvPr>
        </p:nvGraphicFramePr>
        <p:xfrm>
          <a:off x="3168977" y="3941147"/>
          <a:ext cx="3588333" cy="446071"/>
        </p:xfrm>
        <a:graphic>
          <a:graphicData uri="http://schemas.openxmlformats.org/drawingml/2006/table">
            <a:tbl>
              <a:tblPr/>
              <a:tblGrid>
                <a:gridCol w="2344202"/>
                <a:gridCol w="1244131"/>
              </a:tblGrid>
              <a:tr h="284146">
                <a:tc>
                  <a:txBody>
                    <a:bodyPr/>
                    <a:lstStyle/>
                    <a:p>
                      <a:pPr algn="l" fontAlgn="b"/>
                      <a:r>
                        <a:rPr lang="es-ES" sz="1000" b="1" i="0" u="none" strike="noStrike" dirty="0" smtClean="0">
                          <a:solidFill>
                            <a:srgbClr val="FFFFFF"/>
                          </a:solidFill>
                          <a:effectLst/>
                          <a:latin typeface="Arial" panose="020B0604020202020204" pitchFamily="34" charset="0"/>
                        </a:rPr>
                        <a:t>Tasa de descuento</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0" i="0" u="none" strike="noStrike" dirty="0" smtClean="0">
                          <a:solidFill>
                            <a:srgbClr val="000000"/>
                          </a:solidFill>
                          <a:effectLst/>
                          <a:latin typeface="Arial" panose="020B0604020202020204" pitchFamily="34" charset="0"/>
                        </a:rPr>
                        <a:t>11.83%</a:t>
                      </a:r>
                      <a:endParaRPr lang="es-ES" sz="1000" b="0" i="0" u="none" strike="noStrike" dirty="0">
                        <a:solidFill>
                          <a:srgbClr val="00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61925">
                <a:tc>
                  <a:txBody>
                    <a:bodyPr/>
                    <a:lstStyle/>
                    <a:p>
                      <a:pPr algn="l" fontAlgn="b"/>
                      <a:r>
                        <a:rPr lang="es-ES" sz="1000" b="1" i="0" u="none" strike="noStrike" dirty="0" smtClean="0">
                          <a:solidFill>
                            <a:srgbClr val="FFFFFF"/>
                          </a:solidFill>
                          <a:effectLst/>
                          <a:latin typeface="Arial" panose="020B0604020202020204" pitchFamily="34" charset="0"/>
                        </a:rPr>
                        <a:t>Valor presente de resultados en US$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0" i="0" u="none" strike="noStrike" dirty="0" smtClean="0">
                          <a:solidFill>
                            <a:srgbClr val="FF0000"/>
                          </a:solidFill>
                          <a:effectLst/>
                          <a:latin typeface="Arial" panose="020B0604020202020204" pitchFamily="34" charset="0"/>
                        </a:rPr>
                        <a:t>                 608,224 </a:t>
                      </a:r>
                      <a:endParaRPr lang="es-ES" sz="1000" b="0" i="0" u="none" strike="noStrike" dirty="0">
                        <a:solidFill>
                          <a:srgbClr val="FF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458</a:t>
            </a:fld>
            <a:endParaRPr lang="es-ES" dirty="0">
              <a:solidFill>
                <a:srgbClr val="002776"/>
              </a:solidFill>
            </a:endParaRPr>
          </a:p>
        </p:txBody>
      </p:sp>
      <p:sp>
        <p:nvSpPr>
          <p:cNvPr id="9"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107536151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1199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Operación Directa por parte de QT vs Concesionada - CBC - Resultados </a:t>
            </a: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48752" y="1268760"/>
            <a:ext cx="9628784" cy="9171742"/>
          </a:xfrm>
          <a:prstGeom prst="rect">
            <a:avLst/>
          </a:prstGeom>
          <a:noFill/>
        </p:spPr>
        <p:txBody>
          <a:bodyPr wrap="square" rtlCol="0">
            <a:spAutoFit/>
          </a:bodyPr>
          <a:lstStyle/>
          <a:p>
            <a:r>
              <a:rPr lang="es-ES" sz="1400" b="1" dirty="0" smtClean="0">
                <a:solidFill>
                  <a:srgbClr val="002776"/>
                </a:solidFill>
              </a:rPr>
              <a:t>Resultados:</a:t>
            </a:r>
          </a:p>
          <a:p>
            <a:endParaRPr lang="es-ES" sz="1400" b="1" dirty="0" smtClean="0">
              <a:solidFill>
                <a:srgbClr val="002776"/>
              </a:solidFill>
            </a:endParaRPr>
          </a:p>
          <a:p>
            <a:pPr marL="171450" indent="-171450">
              <a:buFont typeface="Arial" panose="020B0604020202020204" pitchFamily="34" charset="0"/>
              <a:buChar char="•"/>
            </a:pPr>
            <a:r>
              <a:rPr lang="es-ES" sz="1200" dirty="0" smtClean="0">
                <a:solidFill>
                  <a:srgbClr val="002776"/>
                </a:solidFill>
              </a:rPr>
              <a:t>Tomando en cuenta como base los resultados obtenidos en los escenarios financieros de operación directa y delegada, a continuación se presenta una comparación de los ingresos receptados por Quito Turismo en ambos casos:</a:t>
            </a: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endParaRPr lang="es-ES" sz="1200" dirty="0" smtClean="0">
              <a:solidFill>
                <a:srgbClr val="002776"/>
              </a:solidFill>
            </a:endParaRPr>
          </a:p>
          <a:p>
            <a:pPr marL="171450" indent="-171450">
              <a:buFont typeface="Arial" panose="020B0604020202020204" pitchFamily="34" charset="0"/>
              <a:buChar char="•"/>
            </a:pPr>
            <a:r>
              <a:rPr lang="es-ES" sz="1200" dirty="0" smtClean="0">
                <a:solidFill>
                  <a:srgbClr val="002776"/>
                </a:solidFill>
              </a:rPr>
              <a:t>Análisis del valor presente de estos resultados:</a:t>
            </a:r>
          </a:p>
          <a:p>
            <a:pPr marL="171450" indent="-171450">
              <a:buFont typeface="Arial" panose="020B0604020202020204" pitchFamily="34" charset="0"/>
              <a:buChar char="•"/>
            </a:pPr>
            <a:endParaRPr lang="es-ES" sz="1200" dirty="0" smtClean="0">
              <a:solidFill>
                <a:srgbClr val="002776"/>
              </a:solidFill>
            </a:endParaRPr>
          </a:p>
          <a:p>
            <a:pPr marL="171450" indent="-171450">
              <a:buFont typeface="Arial" panose="020B0604020202020204" pitchFamily="34" charset="0"/>
              <a:buChar char="•"/>
            </a:pPr>
            <a:endParaRPr lang="es-ES" sz="1200"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pPr marL="282575" indent="-53975"/>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p:txBody>
      </p:sp>
      <p:graphicFrame>
        <p:nvGraphicFramePr>
          <p:cNvPr id="2" name="Table 1"/>
          <p:cNvGraphicFramePr>
            <a:graphicFrameLocks noGrp="1"/>
          </p:cNvGraphicFramePr>
          <p:nvPr>
            <p:extLst/>
          </p:nvPr>
        </p:nvGraphicFramePr>
        <p:xfrm>
          <a:off x="2686126" y="2217044"/>
          <a:ext cx="4248472" cy="2464548"/>
        </p:xfrm>
        <a:graphic>
          <a:graphicData uri="http://schemas.openxmlformats.org/drawingml/2006/table">
            <a:tbl>
              <a:tblPr/>
              <a:tblGrid>
                <a:gridCol w="1384798"/>
                <a:gridCol w="1429955"/>
                <a:gridCol w="1433719"/>
              </a:tblGrid>
              <a:tr h="205379">
                <a:tc>
                  <a:txBody>
                    <a:bodyPr/>
                    <a:lstStyle/>
                    <a:p>
                      <a:pPr algn="l" fontAlgn="b"/>
                      <a:r>
                        <a:rPr lang="es-ES" sz="1000" b="1" i="0" u="none" strike="noStrike" dirty="0" smtClean="0">
                          <a:solidFill>
                            <a:srgbClr val="FFFFFF"/>
                          </a:solidFill>
                          <a:effectLst/>
                          <a:latin typeface="Arial" panose="020B0604020202020204" pitchFamily="34" charset="0"/>
                        </a:rPr>
                        <a:t>Modelo de Gestión</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l" fontAlgn="b"/>
                      <a:r>
                        <a:rPr lang="es-ES" sz="1000" b="1" i="0" u="none" strike="noStrike" dirty="0" err="1" smtClean="0">
                          <a:solidFill>
                            <a:srgbClr val="FFFFFF"/>
                          </a:solidFill>
                          <a:effectLst/>
                          <a:latin typeface="Arial" panose="020B0604020202020204" pitchFamily="34" charset="0"/>
                        </a:rPr>
                        <a:t>Adm</a:t>
                      </a:r>
                      <a:r>
                        <a:rPr lang="es-ES" sz="1000" b="1" i="0" u="none" strike="noStrike" dirty="0" smtClean="0">
                          <a:solidFill>
                            <a:srgbClr val="FFFFFF"/>
                          </a:solidFill>
                          <a:effectLst/>
                          <a:latin typeface="Arial" panose="020B0604020202020204" pitchFamily="34" charset="0"/>
                        </a:rPr>
                        <a:t>. Directa</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l" fontAlgn="b"/>
                      <a:r>
                        <a:rPr lang="es-ES" sz="1000" b="1" i="0" u="none" strike="noStrike" dirty="0" err="1" smtClean="0">
                          <a:solidFill>
                            <a:srgbClr val="FFFFFF"/>
                          </a:solidFill>
                          <a:effectLst/>
                          <a:latin typeface="Arial" panose="020B0604020202020204" pitchFamily="34" charset="0"/>
                        </a:rPr>
                        <a:t>Adm</a:t>
                      </a:r>
                      <a:r>
                        <a:rPr lang="es-ES" sz="1000" b="1" i="0" u="none" strike="noStrike" dirty="0" smtClean="0">
                          <a:solidFill>
                            <a:srgbClr val="FFFFFF"/>
                          </a:solidFill>
                          <a:effectLst/>
                          <a:latin typeface="Arial" panose="020B0604020202020204" pitchFamily="34" charset="0"/>
                        </a:rPr>
                        <a:t>. Delegada</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2017</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FF0000"/>
                          </a:solidFill>
                          <a:effectLst/>
                          <a:latin typeface="Arial" panose="020B0604020202020204" pitchFamily="34" charset="0"/>
                        </a:rPr>
                        <a:t>              (2,056,961)</a:t>
                      </a:r>
                      <a:endParaRPr lang="es-ES" sz="1000" b="0" i="0" u="none" strike="noStrike" dirty="0">
                        <a:solidFill>
                          <a:srgbClr val="FF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300,000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2018</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27,670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310,500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2019</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111,852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321,368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2020</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195,568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332,615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2021</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278,804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344,257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2022</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361,541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356,306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2023</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443,762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368,777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2024</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525,450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381,684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2025</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606,585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395,043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r" fontAlgn="b"/>
                      <a:r>
                        <a:rPr lang="es-ES" sz="1000" b="0" i="0" u="none" strike="noStrike" dirty="0" smtClean="0">
                          <a:solidFill>
                            <a:srgbClr val="002060"/>
                          </a:solidFill>
                          <a:effectLst/>
                          <a:latin typeface="Arial" panose="020B0604020202020204" pitchFamily="34" charset="0"/>
                        </a:rPr>
                        <a:t>2026</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589,678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408,869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05379">
                <a:tc>
                  <a:txBody>
                    <a:bodyPr/>
                    <a:lstStyle/>
                    <a:p>
                      <a:pPr algn="ctr" fontAlgn="b"/>
                      <a:r>
                        <a:rPr lang="es-ES" sz="1000" b="1" i="0" u="none" strike="noStrike" dirty="0" smtClean="0">
                          <a:solidFill>
                            <a:srgbClr val="002060"/>
                          </a:solidFill>
                          <a:effectLst/>
                          <a:latin typeface="Arial" panose="020B0604020202020204" pitchFamily="34" charset="0"/>
                        </a:rPr>
                        <a:t>Total</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1" i="0" u="none" strike="noStrike" dirty="0" smtClean="0">
                          <a:solidFill>
                            <a:srgbClr val="002060"/>
                          </a:solidFill>
                          <a:effectLst/>
                          <a:latin typeface="Arial" panose="020B0604020202020204" pitchFamily="34" charset="0"/>
                        </a:rPr>
                        <a:t>               1,083,949 </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1" i="0" u="none" strike="noStrike" dirty="0" smtClean="0">
                          <a:solidFill>
                            <a:srgbClr val="002060"/>
                          </a:solidFill>
                          <a:effectLst/>
                          <a:latin typeface="Arial" panose="020B0604020202020204" pitchFamily="34" charset="0"/>
                        </a:rPr>
                        <a:t>               3,519,418 </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3" name="Table 2"/>
          <p:cNvGraphicFramePr>
            <a:graphicFrameLocks noGrp="1"/>
          </p:cNvGraphicFramePr>
          <p:nvPr>
            <p:extLst/>
          </p:nvPr>
        </p:nvGraphicFramePr>
        <p:xfrm>
          <a:off x="2864768" y="5303477"/>
          <a:ext cx="3816424" cy="789819"/>
        </p:xfrm>
        <a:graphic>
          <a:graphicData uri="http://schemas.openxmlformats.org/drawingml/2006/table">
            <a:tbl>
              <a:tblPr/>
              <a:tblGrid>
                <a:gridCol w="2432607"/>
                <a:gridCol w="1383817"/>
              </a:tblGrid>
              <a:tr h="263273">
                <a:tc>
                  <a:txBody>
                    <a:bodyPr/>
                    <a:lstStyle/>
                    <a:p>
                      <a:pPr algn="l" fontAlgn="b"/>
                      <a:r>
                        <a:rPr lang="es-ES" sz="1000" b="1" i="0" u="none" strike="noStrike" dirty="0" smtClean="0">
                          <a:solidFill>
                            <a:srgbClr val="FFFFFF"/>
                          </a:solidFill>
                          <a:effectLst/>
                          <a:latin typeface="Arial" panose="020B0604020202020204" pitchFamily="34" charset="0"/>
                        </a:rPr>
                        <a:t>Tasa de Descuentos</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11.83%</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63273">
                <a:tc>
                  <a:txBody>
                    <a:bodyPr/>
                    <a:lstStyle/>
                    <a:p>
                      <a:pPr algn="l" fontAlgn="b"/>
                      <a:r>
                        <a:rPr lang="es-ES" sz="1000" b="1" i="0" u="none" strike="noStrike" dirty="0" smtClean="0">
                          <a:solidFill>
                            <a:srgbClr val="FFFFFF"/>
                          </a:solidFill>
                          <a:effectLst/>
                          <a:latin typeface="Arial" panose="020B0604020202020204" pitchFamily="34" charset="0"/>
                        </a:rPr>
                        <a:t>VAN Ingresos QT - </a:t>
                      </a:r>
                      <a:r>
                        <a:rPr lang="es-ES" sz="1000" b="1" i="0" u="none" strike="noStrike" dirty="0" err="1" smtClean="0">
                          <a:solidFill>
                            <a:srgbClr val="FFFFFF"/>
                          </a:solidFill>
                          <a:effectLst/>
                          <a:latin typeface="Arial" panose="020B0604020202020204" pitchFamily="34" charset="0"/>
                        </a:rPr>
                        <a:t>Adm</a:t>
                      </a:r>
                      <a:r>
                        <a:rPr lang="es-ES" sz="1000" b="1" i="0" u="none" strike="noStrike" dirty="0" smtClean="0">
                          <a:solidFill>
                            <a:srgbClr val="FFFFFF"/>
                          </a:solidFill>
                          <a:effectLst/>
                          <a:latin typeface="Arial" panose="020B0604020202020204" pitchFamily="34" charset="0"/>
                        </a:rPr>
                        <a:t>. Directa</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FF0000"/>
                          </a:solidFill>
                          <a:effectLst/>
                          <a:latin typeface="Arial" panose="020B0604020202020204" pitchFamily="34" charset="0"/>
                        </a:rPr>
                        <a:t>                (435,750)</a:t>
                      </a:r>
                      <a:endParaRPr lang="es-ES" sz="1000" b="1" i="0" u="none" strike="noStrike" dirty="0">
                        <a:solidFill>
                          <a:srgbClr val="FF000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63273">
                <a:tc>
                  <a:txBody>
                    <a:bodyPr/>
                    <a:lstStyle/>
                    <a:p>
                      <a:pPr algn="l" fontAlgn="b"/>
                      <a:r>
                        <a:rPr lang="es-ES" sz="1000" b="1" i="0" u="none" strike="noStrike" dirty="0" smtClean="0">
                          <a:solidFill>
                            <a:srgbClr val="FFFFFF"/>
                          </a:solidFill>
                          <a:effectLst/>
                          <a:latin typeface="Arial" panose="020B0604020202020204" pitchFamily="34" charset="0"/>
                        </a:rPr>
                        <a:t>VAN Ingresos QT - </a:t>
                      </a:r>
                      <a:r>
                        <a:rPr lang="es-ES" sz="1000" b="1" i="0" u="none" strike="noStrike" dirty="0" err="1" smtClean="0">
                          <a:solidFill>
                            <a:srgbClr val="FFFFFF"/>
                          </a:solidFill>
                          <a:effectLst/>
                          <a:latin typeface="Arial" panose="020B0604020202020204" pitchFamily="34" charset="0"/>
                        </a:rPr>
                        <a:t>Adm</a:t>
                      </a:r>
                      <a:r>
                        <a:rPr lang="es-ES" sz="1000" b="1" i="0" u="none" strike="noStrike" dirty="0" smtClean="0">
                          <a:solidFill>
                            <a:srgbClr val="FFFFFF"/>
                          </a:solidFill>
                          <a:effectLst/>
                          <a:latin typeface="Arial" panose="020B0604020202020204" pitchFamily="34" charset="0"/>
                        </a:rPr>
                        <a:t> Delegada</a:t>
                      </a:r>
                      <a:endParaRPr lang="es-ES" sz="1000" b="1" i="0" u="none" strike="noStrike" dirty="0">
                        <a:solidFill>
                          <a:srgbClr val="FFFFFF"/>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r" fontAlgn="b"/>
                      <a:r>
                        <a:rPr lang="es-ES" sz="1000" b="1" i="0" u="none" strike="noStrike" dirty="0" smtClean="0">
                          <a:solidFill>
                            <a:srgbClr val="002060"/>
                          </a:solidFill>
                          <a:effectLst/>
                          <a:latin typeface="Arial" panose="020B0604020202020204" pitchFamily="34" charset="0"/>
                        </a:rPr>
                        <a:t>608,224</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459</a:t>
            </a:fld>
            <a:endParaRPr lang="es-ES" dirty="0">
              <a:solidFill>
                <a:srgbClr val="002776"/>
              </a:solidFill>
            </a:endParaRPr>
          </a:p>
        </p:txBody>
      </p:sp>
      <p:sp>
        <p:nvSpPr>
          <p:cNvPr id="9"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426834724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La industria RICE en LATAM </a:t>
            </a:r>
            <a:r>
              <a:rPr lang="es-ES" sz="2000" b="1" dirty="0" smtClean="0">
                <a:solidFill>
                  <a:srgbClr val="00B0F0"/>
                </a:solidFill>
                <a:cs typeface="Arial" charset="0"/>
              </a:rPr>
              <a:t>– </a:t>
            </a:r>
            <a:r>
              <a:rPr lang="es-ES" sz="2000" dirty="0">
                <a:solidFill>
                  <a:srgbClr val="00B0F0"/>
                </a:solidFill>
                <a:cs typeface="Arial" charset="0"/>
              </a:rPr>
              <a:t>Ranking </a:t>
            </a:r>
            <a:r>
              <a:rPr lang="es-ES" sz="2000" dirty="0" smtClean="0">
                <a:solidFill>
                  <a:srgbClr val="00B0F0"/>
                </a:solidFill>
                <a:cs typeface="Arial" charset="0"/>
              </a:rPr>
              <a:t>AFIDA (ferias)</a:t>
            </a:r>
            <a:endParaRPr lang="es-ES" sz="1400" i="1" dirty="0">
              <a:solidFill>
                <a:srgbClr val="00B0F0"/>
              </a:solidFill>
              <a:cs typeface="Arial" charset="0"/>
            </a:endParaRPr>
          </a:p>
        </p:txBody>
      </p:sp>
      <p:sp>
        <p:nvSpPr>
          <p:cNvPr id="25"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lvl="0" algn="just" defTabSz="913965" fontAlgn="auto">
              <a:spcBef>
                <a:spcPts val="0"/>
              </a:spcBef>
              <a:spcAft>
                <a:spcPts val="600"/>
              </a:spcAft>
            </a:pPr>
            <a:r>
              <a:rPr lang="es-ES" sz="1100" dirty="0" smtClean="0">
                <a:solidFill>
                  <a:srgbClr val="002060"/>
                </a:solidFill>
              </a:rPr>
              <a:t>En </a:t>
            </a:r>
            <a:r>
              <a:rPr lang="es-ES" sz="1100" dirty="0">
                <a:solidFill>
                  <a:srgbClr val="002060"/>
                </a:solidFill>
              </a:rPr>
              <a:t>2014 se realizaron </a:t>
            </a:r>
            <a:r>
              <a:rPr lang="es-ES" sz="1100" b="1" dirty="0">
                <a:solidFill>
                  <a:srgbClr val="002060"/>
                </a:solidFill>
              </a:rPr>
              <a:t>1.882 ferias en Latinoamérica </a:t>
            </a:r>
            <a:r>
              <a:rPr lang="es-ES" sz="1100" dirty="0">
                <a:solidFill>
                  <a:srgbClr val="002060"/>
                </a:solidFill>
              </a:rPr>
              <a:t>y un 53% se llevó a cabo en 2 países (Brasil y México). Los 4 grandes mercados con mayores niveles de desarrollo del sector ferial suponen el 73% del total. </a:t>
            </a:r>
            <a:r>
              <a:rPr lang="es-ES" sz="1100" b="1" dirty="0" smtClean="0">
                <a:solidFill>
                  <a:srgbClr val="002060"/>
                </a:solidFill>
              </a:rPr>
              <a:t>Ecuador se </a:t>
            </a:r>
            <a:r>
              <a:rPr lang="es-ES" sz="1100" b="1" dirty="0">
                <a:solidFill>
                  <a:srgbClr val="002060"/>
                </a:solidFill>
              </a:rPr>
              <a:t>sitúa </a:t>
            </a:r>
            <a:r>
              <a:rPr lang="es-ES" sz="1100" b="1" dirty="0" smtClean="0">
                <a:solidFill>
                  <a:srgbClr val="002060"/>
                </a:solidFill>
              </a:rPr>
              <a:t>como 6º destino, </a:t>
            </a:r>
            <a:r>
              <a:rPr lang="es-ES" sz="1100" b="1" dirty="0">
                <a:solidFill>
                  <a:srgbClr val="002060"/>
                </a:solidFill>
              </a:rPr>
              <a:t>con </a:t>
            </a:r>
            <a:r>
              <a:rPr lang="es-ES" sz="1100" b="1" dirty="0" smtClean="0">
                <a:solidFill>
                  <a:srgbClr val="002060"/>
                </a:solidFill>
              </a:rPr>
              <a:t>86 ferias en 2013</a:t>
            </a:r>
            <a:endParaRPr lang="es-ES" sz="1100" b="1" dirty="0">
              <a:solidFill>
                <a:srgbClr val="002060"/>
              </a:solidFill>
            </a:endParaRPr>
          </a:p>
        </p:txBody>
      </p:sp>
      <p:sp>
        <p:nvSpPr>
          <p:cNvPr id="43" name="Slide Number Placeholder 1"/>
          <p:cNvSpPr txBox="1">
            <a:spLocks/>
          </p:cNvSpPr>
          <p:nvPr/>
        </p:nvSpPr>
        <p:spPr>
          <a:xfrm>
            <a:off x="635562" y="6560936"/>
            <a:ext cx="5181533" cy="95743"/>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AFIDA – La industria ferial en América Latina 2014 (último informe disponible) </a:t>
            </a:r>
            <a:r>
              <a:rPr lang="es-ES" i="1" dirty="0">
                <a:solidFill>
                  <a:srgbClr val="002776"/>
                </a:solidFill>
              </a:rPr>
              <a:t>/ </a:t>
            </a:r>
            <a:r>
              <a:rPr lang="es-ES" i="1" dirty="0" smtClean="0">
                <a:solidFill>
                  <a:srgbClr val="002776"/>
                </a:solidFill>
              </a:rPr>
              <a:t>www.portalferias.com</a:t>
            </a:r>
            <a:endParaRPr lang="es-ES" i="1" dirty="0">
              <a:solidFill>
                <a:srgbClr val="002776"/>
              </a:solidFill>
            </a:endParaRPr>
          </a:p>
        </p:txBody>
      </p:sp>
      <p:graphicFrame>
        <p:nvGraphicFramePr>
          <p:cNvPr id="44" name="Table 43"/>
          <p:cNvGraphicFramePr>
            <a:graphicFrameLocks noGrp="1"/>
          </p:cNvGraphicFramePr>
          <p:nvPr>
            <p:extLst>
              <p:ext uri="{D42A27DB-BD31-4B8C-83A1-F6EECF244321}">
                <p14:modId xmlns:p14="http://schemas.microsoft.com/office/powerpoint/2010/main" val="1753592110"/>
              </p:ext>
            </p:extLst>
          </p:nvPr>
        </p:nvGraphicFramePr>
        <p:xfrm>
          <a:off x="493307" y="2060848"/>
          <a:ext cx="4315677" cy="4235791"/>
        </p:xfrm>
        <a:graphic>
          <a:graphicData uri="http://schemas.openxmlformats.org/drawingml/2006/table">
            <a:tbl>
              <a:tblPr bandRow="1"/>
              <a:tblGrid>
                <a:gridCol w="1173667"/>
                <a:gridCol w="1815175"/>
                <a:gridCol w="1326835"/>
              </a:tblGrid>
              <a:tr h="281777">
                <a:tc>
                  <a:txBody>
                    <a:bodyPr/>
                    <a:lstStyle/>
                    <a:p>
                      <a:pPr algn="ctr" fontAlgn="b"/>
                      <a:r>
                        <a:rPr lang="es-ES" sz="1050" b="1" i="0" u="none" strike="noStrike" dirty="0" smtClean="0">
                          <a:solidFill>
                            <a:schemeClr val="bg1"/>
                          </a:solidFill>
                          <a:effectLst/>
                          <a:latin typeface="Arial  "/>
                        </a:rPr>
                        <a:t>País</a:t>
                      </a:r>
                      <a:endParaRPr lang="es-ES" sz="105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50" b="1" i="0" u="none" strike="noStrike" dirty="0" smtClean="0">
                          <a:solidFill>
                            <a:schemeClr val="bg1"/>
                          </a:solidFill>
                          <a:effectLst/>
                          <a:latin typeface="Arial  "/>
                        </a:rPr>
                        <a:t># de Ferias</a:t>
                      </a:r>
                      <a:endParaRPr lang="es-ES" sz="105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fontAlgn="b"/>
                      <a:r>
                        <a:rPr lang="es-ES" sz="1050" b="1" i="0" u="none" strike="noStrike" dirty="0" smtClean="0">
                          <a:solidFill>
                            <a:schemeClr val="bg1"/>
                          </a:solidFill>
                          <a:effectLst/>
                          <a:latin typeface="Arial  "/>
                        </a:rPr>
                        <a:t>% share</a:t>
                      </a:r>
                      <a:endParaRPr lang="es-ES" sz="105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281777">
                <a:tc>
                  <a:txBody>
                    <a:bodyPr/>
                    <a:lstStyle/>
                    <a:p>
                      <a:pPr algn="ctr" rtl="0" fontAlgn="ctr"/>
                      <a:r>
                        <a:rPr lang="es-ES" sz="1050" b="0" i="0" u="none" strike="noStrike" dirty="0" smtClean="0">
                          <a:solidFill>
                            <a:srgbClr val="002060"/>
                          </a:solidFill>
                          <a:effectLst/>
                          <a:latin typeface="Arial  "/>
                        </a:rPr>
                        <a:t>Brasil</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dirty="0" smtClean="0">
                          <a:solidFill>
                            <a:srgbClr val="002060"/>
                          </a:solidFill>
                          <a:effectLst/>
                          <a:latin typeface="Arial  "/>
                        </a:rPr>
                        <a:t>548</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fontAlgn="b"/>
                      <a:r>
                        <a:rPr lang="es-ES" sz="1050" b="0" i="0" u="none" strike="noStrike" dirty="0" smtClean="0">
                          <a:solidFill>
                            <a:srgbClr val="002060"/>
                          </a:solidFill>
                          <a:effectLst/>
                          <a:latin typeface="Arial  "/>
                        </a:rPr>
                        <a:t>29,1%</a:t>
                      </a:r>
                      <a:endParaRPr lang="es-ES" sz="1050" b="0" i="0" u="none" strike="noStrike" dirty="0">
                        <a:solidFill>
                          <a:srgbClr val="002060"/>
                        </a:solidFill>
                        <a:effectLst/>
                        <a:latin typeface="Arial  "/>
                      </a:endParaRPr>
                    </a:p>
                  </a:txBody>
                  <a:tcPr marL="9525" marR="9525" marT="9525" marB="0" anchor="ctr">
                    <a:lnL>
                      <a:noFill/>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r>
              <a:tr h="281777">
                <a:tc>
                  <a:txBody>
                    <a:bodyPr/>
                    <a:lstStyle/>
                    <a:p>
                      <a:pPr algn="ctr" rtl="0" fontAlgn="ctr"/>
                      <a:r>
                        <a:rPr lang="es-ES" sz="1050" b="0" i="0" u="none" strike="noStrike" dirty="0" smtClean="0">
                          <a:solidFill>
                            <a:srgbClr val="002060"/>
                          </a:solidFill>
                          <a:effectLst/>
                          <a:latin typeface="Arial  "/>
                        </a:rPr>
                        <a:t>México</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449</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23,8%</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281777">
                <a:tc>
                  <a:txBody>
                    <a:bodyPr/>
                    <a:lstStyle/>
                    <a:p>
                      <a:pPr algn="ctr" rtl="0" fontAlgn="ctr"/>
                      <a:r>
                        <a:rPr lang="es-ES" sz="1050" b="0" i="0" u="none" strike="noStrike" dirty="0" smtClean="0">
                          <a:solidFill>
                            <a:srgbClr val="002060"/>
                          </a:solidFill>
                          <a:effectLst/>
                          <a:latin typeface="Arial  "/>
                        </a:rPr>
                        <a:t>Argentina</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dirty="0" smtClean="0">
                          <a:solidFill>
                            <a:srgbClr val="002060"/>
                          </a:solidFill>
                          <a:effectLst/>
                          <a:latin typeface="Arial  "/>
                        </a:rPr>
                        <a:t>197</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50" b="0" i="0" u="none" strike="noStrike" dirty="0" smtClean="0">
                          <a:solidFill>
                            <a:srgbClr val="002060"/>
                          </a:solidFill>
                          <a:effectLst/>
                          <a:latin typeface="Arial  "/>
                        </a:rPr>
                        <a:t>10,4%</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281777">
                <a:tc>
                  <a:txBody>
                    <a:bodyPr/>
                    <a:lstStyle/>
                    <a:p>
                      <a:pPr algn="ctr" rtl="0" fontAlgn="ctr"/>
                      <a:r>
                        <a:rPr lang="es-ES" sz="1050" b="0" i="0" u="none" strike="noStrike" dirty="0" smtClean="0">
                          <a:solidFill>
                            <a:srgbClr val="002060"/>
                          </a:solidFill>
                          <a:effectLst/>
                          <a:latin typeface="Arial  "/>
                        </a:rPr>
                        <a:t>Colombia</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185</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9,8%</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281777">
                <a:tc>
                  <a:txBody>
                    <a:bodyPr/>
                    <a:lstStyle/>
                    <a:p>
                      <a:pPr algn="ctr" rtl="0" fontAlgn="ctr"/>
                      <a:r>
                        <a:rPr lang="es-ES" sz="1050" b="0" i="0" u="none" strike="noStrike" dirty="0" smtClean="0">
                          <a:solidFill>
                            <a:srgbClr val="002060"/>
                          </a:solidFill>
                          <a:effectLst/>
                          <a:latin typeface="Arial  "/>
                        </a:rPr>
                        <a:t>Chile</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dirty="0" smtClean="0">
                          <a:solidFill>
                            <a:srgbClr val="002060"/>
                          </a:solidFill>
                          <a:effectLst/>
                          <a:latin typeface="Arial  "/>
                        </a:rPr>
                        <a:t>94</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50" b="0" i="0" u="none" strike="noStrike" dirty="0" smtClean="0">
                          <a:solidFill>
                            <a:srgbClr val="002060"/>
                          </a:solidFill>
                          <a:effectLst/>
                          <a:latin typeface="Arial  "/>
                        </a:rPr>
                        <a:t>4,9%</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281777">
                <a:tc>
                  <a:txBody>
                    <a:bodyPr/>
                    <a:lstStyle/>
                    <a:p>
                      <a:pPr algn="ctr" rtl="0" fontAlgn="ctr"/>
                      <a:r>
                        <a:rPr lang="es-ES" sz="1050" b="1" i="0" u="none" strike="noStrike" dirty="0" smtClean="0">
                          <a:solidFill>
                            <a:srgbClr val="002060"/>
                          </a:solidFill>
                          <a:effectLst/>
                          <a:latin typeface="Arial  "/>
                        </a:rPr>
                        <a:t>Ecuador</a:t>
                      </a:r>
                      <a:endParaRPr lang="es-ES" sz="105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1" i="0" u="none" strike="noStrike" dirty="0" smtClean="0">
                          <a:solidFill>
                            <a:srgbClr val="002060"/>
                          </a:solidFill>
                          <a:effectLst/>
                          <a:latin typeface="Arial  "/>
                        </a:rPr>
                        <a:t>86</a:t>
                      </a:r>
                      <a:endParaRPr lang="es-ES" sz="105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1" i="0" u="none" strike="noStrike" dirty="0" smtClean="0">
                          <a:solidFill>
                            <a:srgbClr val="002060"/>
                          </a:solidFill>
                          <a:effectLst/>
                          <a:latin typeface="Arial  "/>
                        </a:rPr>
                        <a:t>4,5%</a:t>
                      </a:r>
                      <a:endParaRPr lang="es-ES" sz="1050" b="1"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281777">
                <a:tc>
                  <a:txBody>
                    <a:bodyPr/>
                    <a:lstStyle/>
                    <a:p>
                      <a:pPr algn="ctr" rtl="0" fontAlgn="ctr"/>
                      <a:r>
                        <a:rPr lang="es-ES" sz="1050" b="0" i="0" u="none" strike="noStrike" dirty="0" smtClean="0">
                          <a:solidFill>
                            <a:srgbClr val="002060"/>
                          </a:solidFill>
                          <a:effectLst/>
                          <a:latin typeface="Arial  "/>
                        </a:rPr>
                        <a:t>Perú</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dirty="0" smtClean="0">
                          <a:solidFill>
                            <a:srgbClr val="002060"/>
                          </a:solidFill>
                          <a:effectLst/>
                          <a:latin typeface="Arial  "/>
                        </a:rPr>
                        <a:t>68</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50" b="0" i="0" u="none" strike="noStrike" dirty="0" smtClean="0">
                          <a:solidFill>
                            <a:srgbClr val="002060"/>
                          </a:solidFill>
                          <a:effectLst/>
                          <a:latin typeface="Arial  "/>
                        </a:rPr>
                        <a:t>3,6%</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286345">
                <a:tc>
                  <a:txBody>
                    <a:bodyPr/>
                    <a:lstStyle/>
                    <a:p>
                      <a:pPr algn="ctr" rtl="0" fontAlgn="ctr"/>
                      <a:r>
                        <a:rPr lang="es-ES" sz="1050" b="0" i="0" u="none" strike="noStrike" dirty="0" smtClean="0">
                          <a:solidFill>
                            <a:srgbClr val="002060"/>
                          </a:solidFill>
                          <a:effectLst/>
                          <a:latin typeface="Arial  "/>
                        </a:rPr>
                        <a:t>Venezuela</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42</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2,2%</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281777">
                <a:tc>
                  <a:txBody>
                    <a:bodyPr/>
                    <a:lstStyle/>
                    <a:p>
                      <a:pPr algn="ctr" rtl="0" fontAlgn="ctr"/>
                      <a:r>
                        <a:rPr lang="es-ES" sz="1050" b="0" i="0" u="none" strike="noStrike" dirty="0" smtClean="0">
                          <a:solidFill>
                            <a:srgbClr val="002060"/>
                          </a:solidFill>
                          <a:effectLst/>
                          <a:latin typeface="Arial  "/>
                        </a:rPr>
                        <a:t>Bolivia</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dirty="0" smtClean="0">
                          <a:solidFill>
                            <a:srgbClr val="002060"/>
                          </a:solidFill>
                          <a:effectLst/>
                          <a:latin typeface="Arial  "/>
                        </a:rPr>
                        <a:t>35</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50" b="0" i="0" u="none" strike="noStrike" dirty="0" smtClean="0">
                          <a:solidFill>
                            <a:srgbClr val="002060"/>
                          </a:solidFill>
                          <a:effectLst/>
                          <a:latin typeface="Arial  "/>
                        </a:rPr>
                        <a:t>1,8%</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281777">
                <a:tc>
                  <a:txBody>
                    <a:bodyPr/>
                    <a:lstStyle/>
                    <a:p>
                      <a:pPr algn="ctr" rtl="0" fontAlgn="ctr"/>
                      <a:r>
                        <a:rPr lang="es-ES" sz="1050" b="0" i="0" u="none" strike="noStrike" dirty="0" smtClean="0">
                          <a:solidFill>
                            <a:srgbClr val="002060"/>
                          </a:solidFill>
                          <a:effectLst/>
                          <a:latin typeface="Arial  "/>
                        </a:rPr>
                        <a:t>Uruguay</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30</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1,5%</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286345">
                <a:tc>
                  <a:txBody>
                    <a:bodyPr/>
                    <a:lstStyle/>
                    <a:p>
                      <a:pPr algn="ctr" rtl="0" fontAlgn="ctr"/>
                      <a:r>
                        <a:rPr lang="es-ES" sz="1050" b="0" i="0" u="none" strike="noStrike" dirty="0" smtClean="0">
                          <a:solidFill>
                            <a:srgbClr val="002060"/>
                          </a:solidFill>
                          <a:effectLst/>
                          <a:latin typeface="Arial  "/>
                        </a:rPr>
                        <a:t>Guatemala</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dirty="0" smtClean="0">
                          <a:solidFill>
                            <a:srgbClr val="002060"/>
                          </a:solidFill>
                          <a:effectLst/>
                          <a:latin typeface="Arial  "/>
                        </a:rPr>
                        <a:t>29</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r>
                        <a:rPr lang="es-ES" sz="1050" b="0" i="0" u="none" strike="noStrike" dirty="0" smtClean="0">
                          <a:solidFill>
                            <a:srgbClr val="002060"/>
                          </a:solidFill>
                          <a:effectLst/>
                          <a:latin typeface="Arial  "/>
                        </a:rPr>
                        <a:t>1,5%</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281777">
                <a:tc>
                  <a:txBody>
                    <a:bodyPr/>
                    <a:lstStyle/>
                    <a:p>
                      <a:pPr algn="ctr" rtl="0" fontAlgn="ctr"/>
                      <a:r>
                        <a:rPr lang="es-ES" sz="1050" b="0" i="0" u="none" strike="noStrike" dirty="0" smtClean="0">
                          <a:solidFill>
                            <a:srgbClr val="002060"/>
                          </a:solidFill>
                          <a:effectLst/>
                          <a:latin typeface="Arial  "/>
                        </a:rPr>
                        <a:t>Panamá</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23</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es-ES" sz="1050" b="0" i="0" u="none" strike="noStrike" dirty="0" smtClean="0">
                          <a:solidFill>
                            <a:srgbClr val="002060"/>
                          </a:solidFill>
                          <a:effectLst/>
                          <a:latin typeface="Arial  "/>
                        </a:rPr>
                        <a:t>1,3%</a:t>
                      </a:r>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r>
              <a:tr h="281777">
                <a:tc>
                  <a:txBody>
                    <a:bodyPr/>
                    <a:lstStyle/>
                    <a:p>
                      <a:pPr algn="ctr" rtl="0" fontAlgn="ctr"/>
                      <a:r>
                        <a:rPr lang="es-ES" sz="1050" b="0" i="0" u="none" strike="noStrike" dirty="0" smtClean="0">
                          <a:solidFill>
                            <a:srgbClr val="002060"/>
                          </a:solidFill>
                          <a:effectLst/>
                          <a:latin typeface="Arial  "/>
                        </a:rPr>
                        <a:t>Resto</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s-ES" sz="1050" b="0" i="0" u="none" strike="noStrike" dirty="0" smtClean="0">
                          <a:solidFill>
                            <a:srgbClr val="002060"/>
                          </a:solidFill>
                          <a:effectLst/>
                          <a:latin typeface="Arial  "/>
                        </a:rPr>
                        <a:t>96</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fontAlgn="b"/>
                      <a:endParaRPr lang="es-ES" sz="1050" b="0" i="0" u="none" strike="noStrike" dirty="0">
                        <a:solidFill>
                          <a:srgbClr val="002060"/>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tcPr>
                </a:tc>
              </a:tr>
              <a:tr h="281777">
                <a:tc>
                  <a:txBody>
                    <a:bodyPr/>
                    <a:lstStyle/>
                    <a:p>
                      <a:pPr algn="ctr" rtl="0" fontAlgn="ctr"/>
                      <a:r>
                        <a:rPr lang="es-ES" sz="1050" b="1" i="0" u="none" strike="noStrike" dirty="0" smtClean="0">
                          <a:solidFill>
                            <a:schemeClr val="bg1"/>
                          </a:solidFill>
                          <a:effectLst/>
                          <a:latin typeface="Arial  "/>
                        </a:rPr>
                        <a:t>Total</a:t>
                      </a:r>
                      <a:endParaRPr lang="es-ES" sz="1050" b="1" i="0" u="none" strike="noStrike" dirty="0">
                        <a:solidFill>
                          <a:schemeClr val="bg1"/>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algn="ctr" fontAlgn="b"/>
                      <a:r>
                        <a:rPr lang="es-ES" sz="1050" b="1" i="0" u="none" strike="noStrike" dirty="0" smtClean="0">
                          <a:solidFill>
                            <a:schemeClr val="bg1"/>
                          </a:solidFill>
                          <a:effectLst/>
                          <a:latin typeface="Arial  "/>
                        </a:rPr>
                        <a:t>1.882</a:t>
                      </a:r>
                      <a:endParaRPr lang="es-ES" sz="1050" b="1" i="0" u="none" strike="noStrike" dirty="0">
                        <a:solidFill>
                          <a:schemeClr val="bg1"/>
                        </a:solidFill>
                        <a:effectLst/>
                        <a:latin typeface="Arial  "/>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rgbClr val="002060"/>
                    </a:solidFill>
                  </a:tcPr>
                </a:tc>
                <a:tc>
                  <a:txBody>
                    <a:bodyPr/>
                    <a:lstStyle/>
                    <a:p>
                      <a:pPr algn="ctr" fontAlgn="b"/>
                      <a:r>
                        <a:rPr lang="es-ES" sz="1050" b="1" i="0" u="none" strike="noStrike" dirty="0" smtClean="0">
                          <a:solidFill>
                            <a:schemeClr val="bg1"/>
                          </a:solidFill>
                          <a:effectLst/>
                          <a:latin typeface="Arial  "/>
                        </a:rPr>
                        <a:t>100%</a:t>
                      </a:r>
                      <a:endParaRPr lang="es-ES" sz="1050" b="1" i="0" u="none" strike="noStrike" dirty="0">
                        <a:solidFill>
                          <a:schemeClr val="bg1"/>
                        </a:solidFill>
                        <a:effectLst/>
                        <a:latin typeface="Arial  "/>
                      </a:endParaRPr>
                    </a:p>
                  </a:txBody>
                  <a:tcPr marL="9525" marR="9525" marT="9525" marB="0" anchor="ctr">
                    <a:lnL>
                      <a:noFill/>
                    </a:lnL>
                    <a:lnR>
                      <a:noFill/>
                    </a:lnR>
                    <a:lnT>
                      <a:noFill/>
                    </a:lnT>
                    <a:lnB>
                      <a:noFill/>
                    </a:lnB>
                    <a:lnTlToBr w="12700" cmpd="sng">
                      <a:noFill/>
                      <a:prstDash val="solid"/>
                    </a:lnTlToBr>
                    <a:lnBlToTr w="12700" cmpd="sng">
                      <a:noFill/>
                      <a:prstDash val="solid"/>
                    </a:lnBlToTr>
                    <a:solidFill>
                      <a:srgbClr val="002060"/>
                    </a:solidFill>
                  </a:tcPr>
                </a:tc>
              </a:tr>
            </a:tbl>
          </a:graphicData>
        </a:graphic>
      </p:graphicFrame>
      <p:grpSp>
        <p:nvGrpSpPr>
          <p:cNvPr id="45" name="Group 44"/>
          <p:cNvGrpSpPr/>
          <p:nvPr/>
        </p:nvGrpSpPr>
        <p:grpSpPr>
          <a:xfrm>
            <a:off x="405690" y="1628800"/>
            <a:ext cx="4490910" cy="332308"/>
            <a:chOff x="4795847" y="1689800"/>
            <a:chExt cx="4068000" cy="332308"/>
          </a:xfrm>
        </p:grpSpPr>
        <p:cxnSp>
          <p:nvCxnSpPr>
            <p:cNvPr id="46" name="Straight Connector 45"/>
            <p:cNvCxnSpPr/>
            <p:nvPr/>
          </p:nvCxnSpPr>
          <p:spPr>
            <a:xfrm>
              <a:off x="4795847" y="1855954"/>
              <a:ext cx="4068000" cy="0"/>
            </a:xfrm>
            <a:prstGeom prst="line">
              <a:avLst/>
            </a:prstGeom>
          </p:spPr>
          <p:style>
            <a:lnRef idx="1">
              <a:schemeClr val="accent1"/>
            </a:lnRef>
            <a:fillRef idx="0">
              <a:schemeClr val="accent1"/>
            </a:fillRef>
            <a:effectRef idx="0">
              <a:schemeClr val="accent1"/>
            </a:effectRef>
            <a:fontRef idx="minor">
              <a:schemeClr val="tx1"/>
            </a:fontRef>
          </p:style>
        </p:cxnSp>
        <p:sp>
          <p:nvSpPr>
            <p:cNvPr id="47" name="Rectangle 46"/>
            <p:cNvSpPr/>
            <p:nvPr/>
          </p:nvSpPr>
          <p:spPr>
            <a:xfrm>
              <a:off x="5333107" y="1689800"/>
              <a:ext cx="2993476" cy="3323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43681"/>
              <a:r>
                <a:rPr lang="es-ES" sz="1100" b="1" dirty="0" smtClean="0">
                  <a:solidFill>
                    <a:srgbClr val="002060"/>
                  </a:solidFill>
                </a:rPr>
                <a:t>Posicionamiento de Ecuador en el sector ferias en Latinoamérica (AFIDA), 2013</a:t>
              </a:r>
              <a:endParaRPr lang="es-ES" sz="1100" b="1" dirty="0">
                <a:solidFill>
                  <a:srgbClr val="002060"/>
                </a:solidFill>
              </a:endParaRPr>
            </a:p>
          </p:txBody>
        </p:sp>
      </p:grpSp>
      <p:sp>
        <p:nvSpPr>
          <p:cNvPr id="48" name="Rectangle 47"/>
          <p:cNvSpPr/>
          <p:nvPr/>
        </p:nvSpPr>
        <p:spPr>
          <a:xfrm>
            <a:off x="458124" y="3725632"/>
            <a:ext cx="4422868" cy="317375"/>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47"/>
            <a:endParaRPr lang="es-ES" dirty="0">
              <a:solidFill>
                <a:srgbClr val="FFFFFF"/>
              </a:solidFill>
            </a:endParaRPr>
          </a:p>
        </p:txBody>
      </p:sp>
      <p:grpSp>
        <p:nvGrpSpPr>
          <p:cNvPr id="13" name="Group 12"/>
          <p:cNvGrpSpPr/>
          <p:nvPr/>
        </p:nvGrpSpPr>
        <p:grpSpPr>
          <a:xfrm>
            <a:off x="5047804" y="1628800"/>
            <a:ext cx="4490910" cy="332308"/>
            <a:chOff x="4795847" y="1689800"/>
            <a:chExt cx="4068000" cy="332308"/>
          </a:xfrm>
        </p:grpSpPr>
        <p:cxnSp>
          <p:nvCxnSpPr>
            <p:cNvPr id="14" name="Straight Connector 13"/>
            <p:cNvCxnSpPr/>
            <p:nvPr/>
          </p:nvCxnSpPr>
          <p:spPr>
            <a:xfrm>
              <a:off x="4795847" y="1855954"/>
              <a:ext cx="4068000" cy="0"/>
            </a:xfrm>
            <a:prstGeom prst="line">
              <a:avLst/>
            </a:prstGeom>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5741261" y="1689800"/>
              <a:ext cx="2177167" cy="3323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43681"/>
              <a:r>
                <a:rPr lang="es-ES" sz="1100" b="1" dirty="0" smtClean="0">
                  <a:solidFill>
                    <a:srgbClr val="002060"/>
                  </a:solidFill>
                </a:rPr>
                <a:t>Selección de ferias celebradas en Quito  (2015-16)</a:t>
              </a:r>
              <a:endParaRPr lang="es-ES" sz="1100" b="1" dirty="0">
                <a:solidFill>
                  <a:srgbClr val="002060"/>
                </a:solidFill>
              </a:endParaRPr>
            </a:p>
          </p:txBody>
        </p:sp>
      </p:grpSp>
      <p:graphicFrame>
        <p:nvGraphicFramePr>
          <p:cNvPr id="17" name="Table 16"/>
          <p:cNvGraphicFramePr>
            <a:graphicFrameLocks noGrp="1"/>
          </p:cNvGraphicFramePr>
          <p:nvPr>
            <p:extLst>
              <p:ext uri="{D42A27DB-BD31-4B8C-83A1-F6EECF244321}">
                <p14:modId xmlns:p14="http://schemas.microsoft.com/office/powerpoint/2010/main" val="2481068351"/>
              </p:ext>
            </p:extLst>
          </p:nvPr>
        </p:nvGraphicFramePr>
        <p:xfrm>
          <a:off x="5121804" y="2060848"/>
          <a:ext cx="4464000" cy="4235793"/>
        </p:xfrm>
        <a:graphic>
          <a:graphicData uri="http://schemas.openxmlformats.org/drawingml/2006/table">
            <a:tbl>
              <a:tblPr bandRow="1"/>
              <a:tblGrid>
                <a:gridCol w="2232000"/>
                <a:gridCol w="2232000"/>
              </a:tblGrid>
              <a:tr h="260041">
                <a:tc>
                  <a:txBody>
                    <a:bodyPr/>
                    <a:lstStyle/>
                    <a:p>
                      <a:pPr algn="ctr" rtl="0" fontAlgn="b"/>
                      <a:r>
                        <a:rPr lang="es-ES" sz="1050" b="1" i="0" u="none" strike="noStrike" dirty="0" smtClean="0">
                          <a:solidFill>
                            <a:schemeClr val="bg1"/>
                          </a:solidFill>
                          <a:effectLst/>
                          <a:latin typeface="Arial  "/>
                        </a:rPr>
                        <a:t>Feria</a:t>
                      </a:r>
                      <a:endParaRPr lang="es-ES" sz="105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rtl="0" fontAlgn="b"/>
                      <a:r>
                        <a:rPr lang="es-ES" sz="1050" b="1" i="0" u="none" strike="noStrike" dirty="0" smtClean="0">
                          <a:solidFill>
                            <a:schemeClr val="bg1"/>
                          </a:solidFill>
                          <a:effectLst/>
                          <a:latin typeface="Arial  "/>
                        </a:rPr>
                        <a:t>Recinto</a:t>
                      </a:r>
                      <a:endParaRPr lang="es-ES" sz="1050" b="1" i="0" u="none" strike="noStrike" dirty="0">
                        <a:solidFill>
                          <a:schemeClr val="bg1"/>
                        </a:solidFill>
                        <a:effectLst/>
                        <a:latin typeface="Arial  "/>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r>
              <a:tr h="260041">
                <a:tc>
                  <a:txBody>
                    <a:bodyPr/>
                    <a:lstStyle/>
                    <a:p>
                      <a:pPr algn="l" rtl="0" fontAlgn="ctr"/>
                      <a:r>
                        <a:rPr lang="es-ES" sz="1050" dirty="0" smtClean="0"/>
                        <a:t>XPOTEX 2016 Quito Ecuador salón de textiles y maquinaria</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806555" rtl="0" eaLnBrk="1" fontAlgn="ctr" latinLnBrk="0" hangingPunct="1"/>
                      <a:r>
                        <a:rPr lang="es-ES" sz="1050" kern="1200" dirty="0" smtClean="0">
                          <a:solidFill>
                            <a:schemeClr val="tx1"/>
                          </a:solidFill>
                          <a:latin typeface="+mn-lt"/>
                          <a:ea typeface="+mn-ea"/>
                          <a:cs typeface="+mn-cs"/>
                        </a:rPr>
                        <a:t>Centro Exposiciones Quito</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lnTlToBr w="12700" cmpd="sng">
                      <a:noFill/>
                      <a:prstDash val="solid"/>
                    </a:lnTlToBr>
                    <a:lnBlToTr w="12700" cmpd="sng">
                      <a:noFill/>
                      <a:prstDash val="solid"/>
                    </a:lnBlToTr>
                  </a:tcPr>
                </a:tc>
              </a:tr>
              <a:tr h="260041">
                <a:tc>
                  <a:txBody>
                    <a:bodyPr/>
                    <a:lstStyle/>
                    <a:p>
                      <a:pPr algn="l" rtl="0" fontAlgn="ctr"/>
                      <a:r>
                        <a:rPr lang="es-ES" sz="1050" dirty="0" smtClean="0"/>
                        <a:t>Feria laboral Enlázate Ecuador 2016</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806555" rtl="0" eaLnBrk="1" fontAlgn="ctr" latinLnBrk="0" hangingPunct="1"/>
                      <a:r>
                        <a:rPr lang="es-ES" sz="1050" kern="1200" dirty="0" smtClean="0">
                          <a:solidFill>
                            <a:schemeClr val="tx1"/>
                          </a:solidFill>
                          <a:latin typeface="+mn-lt"/>
                          <a:ea typeface="+mn-ea"/>
                          <a:cs typeface="+mn-cs"/>
                        </a:rPr>
                        <a:t>Auditorio ESPE - Campus Politécnico</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260041">
                <a:tc>
                  <a:txBody>
                    <a:bodyPr/>
                    <a:lstStyle/>
                    <a:p>
                      <a:pPr algn="l" rtl="0" fontAlgn="ctr"/>
                      <a:r>
                        <a:rPr lang="es-ES" sz="1050" dirty="0" smtClean="0"/>
                        <a:t>Feria MADI, Madera y Diseño 2015 Ecuador</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806555" rtl="0" eaLnBrk="1" fontAlgn="ctr" latinLnBrk="0" hangingPunct="1"/>
                      <a:r>
                        <a:rPr lang="es-ES" sz="1050" kern="1200" dirty="0" smtClean="0">
                          <a:solidFill>
                            <a:schemeClr val="tx1"/>
                          </a:solidFill>
                          <a:latin typeface="+mn-lt"/>
                          <a:ea typeface="+mn-ea"/>
                          <a:cs typeface="+mn-cs"/>
                        </a:rPr>
                        <a:t>Centro de Eventos Bicentenario</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260041">
                <a:tc>
                  <a:txBody>
                    <a:bodyPr/>
                    <a:lstStyle/>
                    <a:p>
                      <a:pPr algn="l" rtl="0" fontAlgn="ctr"/>
                      <a:r>
                        <a:rPr lang="es-ES" sz="1050" dirty="0" smtClean="0"/>
                        <a:t>Feria Naturaleza Dulce y Creativa Quito Ecuador 2015</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806555" rtl="0" eaLnBrk="1" fontAlgn="ctr" latinLnBrk="0" hangingPunct="1"/>
                      <a:r>
                        <a:rPr lang="es-ES" sz="1050" kern="1200" dirty="0" err="1" smtClean="0">
                          <a:solidFill>
                            <a:schemeClr val="tx1"/>
                          </a:solidFill>
                          <a:latin typeface="+mn-lt"/>
                          <a:ea typeface="+mn-ea"/>
                          <a:cs typeface="+mn-cs"/>
                        </a:rPr>
                        <a:t>n.d</a:t>
                      </a:r>
                      <a:r>
                        <a:rPr lang="es-ES" sz="1050" kern="1200" dirty="0" smtClean="0">
                          <a:solidFill>
                            <a:schemeClr val="tx1"/>
                          </a:solidFill>
                          <a:latin typeface="+mn-lt"/>
                          <a:ea typeface="+mn-ea"/>
                          <a:cs typeface="+mn-cs"/>
                        </a:rPr>
                        <a:t>.</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260041">
                <a:tc>
                  <a:txBody>
                    <a:bodyPr/>
                    <a:lstStyle/>
                    <a:p>
                      <a:pPr algn="l" rtl="0" fontAlgn="ctr"/>
                      <a:r>
                        <a:rPr lang="es-ES" sz="1050" dirty="0" smtClean="0"/>
                        <a:t>Feria industria gráfica y publicitaria </a:t>
                      </a:r>
                      <a:r>
                        <a:rPr lang="es-ES" sz="1050" dirty="0" err="1" smtClean="0"/>
                        <a:t>Figrampa</a:t>
                      </a:r>
                      <a:r>
                        <a:rPr lang="es-ES" sz="1050" dirty="0" smtClean="0"/>
                        <a:t> Quito Ecuador 2015</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806555" rtl="0" eaLnBrk="1" fontAlgn="ctr" latinLnBrk="0" hangingPunct="1"/>
                      <a:r>
                        <a:rPr lang="es-ES" sz="1050" kern="1200" dirty="0" smtClean="0">
                          <a:solidFill>
                            <a:schemeClr val="tx1"/>
                          </a:solidFill>
                          <a:latin typeface="+mn-lt"/>
                          <a:ea typeface="+mn-ea"/>
                          <a:cs typeface="+mn-cs"/>
                        </a:rPr>
                        <a:t>Centro Exposiciones Quito</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260041">
                <a:tc>
                  <a:txBody>
                    <a:bodyPr/>
                    <a:lstStyle/>
                    <a:p>
                      <a:pPr algn="l" rtl="0" fontAlgn="ctr"/>
                      <a:r>
                        <a:rPr lang="es-ES" sz="1050" dirty="0" smtClean="0"/>
                        <a:t>Feria Internacional de la Industria Gráfica Publicitaria y Afines FIGRAMPA Quito 2015</a:t>
                      </a:r>
                      <a:endParaRPr lang="es-ES" sz="1050" b="1"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806555" rtl="0" eaLnBrk="1" fontAlgn="ctr" latinLnBrk="0" hangingPunct="1">
                        <a:lnSpc>
                          <a:spcPct val="100000"/>
                        </a:lnSpc>
                        <a:spcBef>
                          <a:spcPts val="0"/>
                        </a:spcBef>
                        <a:spcAft>
                          <a:spcPts val="0"/>
                        </a:spcAft>
                        <a:buClrTx/>
                        <a:buSzTx/>
                        <a:buFontTx/>
                        <a:buNone/>
                        <a:tabLst/>
                        <a:defRPr/>
                      </a:pPr>
                      <a:r>
                        <a:rPr lang="es-ES" sz="1050" kern="1200" dirty="0" smtClean="0">
                          <a:solidFill>
                            <a:schemeClr val="tx1"/>
                          </a:solidFill>
                          <a:latin typeface="+mn-lt"/>
                          <a:ea typeface="+mn-ea"/>
                          <a:cs typeface="+mn-cs"/>
                        </a:rPr>
                        <a:t>Centro Exposiciones Quito</a:t>
                      </a: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260041">
                <a:tc>
                  <a:txBody>
                    <a:bodyPr/>
                    <a:lstStyle/>
                    <a:p>
                      <a:pPr algn="l" rtl="0" fontAlgn="ctr"/>
                      <a:r>
                        <a:rPr lang="es-ES" sz="1050" dirty="0" smtClean="0"/>
                        <a:t>Campus </a:t>
                      </a:r>
                      <a:r>
                        <a:rPr lang="es-ES" sz="1050" dirty="0" err="1" smtClean="0"/>
                        <a:t>Party</a:t>
                      </a:r>
                      <a:r>
                        <a:rPr lang="es-ES" sz="1050" dirty="0" smtClean="0"/>
                        <a:t> Ecuador 2015</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806555" rtl="0" eaLnBrk="1" fontAlgn="ctr" latinLnBrk="0" hangingPunct="1"/>
                      <a:r>
                        <a:rPr lang="es-ES" sz="1050" kern="1200" dirty="0" smtClean="0">
                          <a:solidFill>
                            <a:schemeClr val="tx1"/>
                          </a:solidFill>
                          <a:latin typeface="+mn-lt"/>
                          <a:ea typeface="+mn-ea"/>
                          <a:cs typeface="+mn-cs"/>
                        </a:rPr>
                        <a:t>CEMEXPO Quito, Ecuador Centro de Exposiciones Mitad del Mundo</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264257">
                <a:tc>
                  <a:txBody>
                    <a:bodyPr/>
                    <a:lstStyle/>
                    <a:p>
                      <a:pPr algn="l" rtl="0" fontAlgn="ctr"/>
                      <a:r>
                        <a:rPr lang="es-ES" sz="1050" dirty="0" smtClean="0"/>
                        <a:t>SIMBIO 2015 Simposio Nacional sobre Control Biológico Quito 2015</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806555" rtl="0" eaLnBrk="1" fontAlgn="ctr" latinLnBrk="0" hangingPunct="1"/>
                      <a:r>
                        <a:rPr lang="es-ES" sz="1050" kern="1200" dirty="0" err="1" smtClean="0">
                          <a:solidFill>
                            <a:schemeClr val="tx1"/>
                          </a:solidFill>
                          <a:latin typeface="+mn-lt"/>
                          <a:ea typeface="+mn-ea"/>
                          <a:cs typeface="+mn-cs"/>
                        </a:rPr>
                        <a:t>Holiday</a:t>
                      </a:r>
                      <a:r>
                        <a:rPr lang="es-ES" sz="1050" kern="1200" dirty="0" smtClean="0">
                          <a:solidFill>
                            <a:schemeClr val="tx1"/>
                          </a:solidFill>
                          <a:latin typeface="+mn-lt"/>
                          <a:ea typeface="+mn-ea"/>
                          <a:cs typeface="+mn-cs"/>
                        </a:rPr>
                        <a:t> </a:t>
                      </a:r>
                      <a:r>
                        <a:rPr lang="es-ES" sz="1050" kern="1200" dirty="0" err="1" smtClean="0">
                          <a:solidFill>
                            <a:schemeClr val="tx1"/>
                          </a:solidFill>
                          <a:latin typeface="+mn-lt"/>
                          <a:ea typeface="+mn-ea"/>
                          <a:cs typeface="+mn-cs"/>
                        </a:rPr>
                        <a:t>Inn</a:t>
                      </a:r>
                      <a:r>
                        <a:rPr lang="es-ES" sz="1050" kern="1200" dirty="0" smtClean="0">
                          <a:solidFill>
                            <a:schemeClr val="tx1"/>
                          </a:solidFill>
                          <a:latin typeface="+mn-lt"/>
                          <a:ea typeface="+mn-ea"/>
                          <a:cs typeface="+mn-cs"/>
                        </a:rPr>
                        <a:t> de la ciudad de Quito</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260041">
                <a:tc>
                  <a:txBody>
                    <a:bodyPr/>
                    <a:lstStyle/>
                    <a:p>
                      <a:pPr marL="0" marR="0" indent="0" algn="l" defTabSz="806555" rtl="0" eaLnBrk="1" fontAlgn="ctr" latinLnBrk="0" hangingPunct="1">
                        <a:lnSpc>
                          <a:spcPct val="100000"/>
                        </a:lnSpc>
                        <a:spcBef>
                          <a:spcPts val="0"/>
                        </a:spcBef>
                        <a:spcAft>
                          <a:spcPts val="0"/>
                        </a:spcAft>
                        <a:buClrTx/>
                        <a:buSzTx/>
                        <a:buFontTx/>
                        <a:buNone/>
                        <a:tabLst/>
                        <a:defRPr/>
                      </a:pPr>
                      <a:r>
                        <a:rPr lang="es-ES" sz="1050" dirty="0" smtClean="0"/>
                        <a:t>Feria Nacional del Queso Quito 2015</a:t>
                      </a: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806555" rtl="0" eaLnBrk="1" fontAlgn="ctr" latinLnBrk="0" hangingPunct="1"/>
                      <a:r>
                        <a:rPr lang="fr-FR" sz="1050" kern="1200" dirty="0" err="1" smtClean="0">
                          <a:solidFill>
                            <a:schemeClr val="tx1"/>
                          </a:solidFill>
                          <a:latin typeface="+mn-lt"/>
                          <a:ea typeface="+mn-ea"/>
                          <a:cs typeface="+mn-cs"/>
                        </a:rPr>
                        <a:t>Napoleón</a:t>
                      </a:r>
                      <a:r>
                        <a:rPr lang="fr-FR" sz="1050" kern="1200" dirty="0" smtClean="0">
                          <a:solidFill>
                            <a:schemeClr val="tx1"/>
                          </a:solidFill>
                          <a:latin typeface="+mn-lt"/>
                          <a:ea typeface="+mn-ea"/>
                          <a:cs typeface="+mn-cs"/>
                        </a:rPr>
                        <a:t> Sport Center en Cayambe</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260041">
                <a:tc>
                  <a:txBody>
                    <a:bodyPr/>
                    <a:lstStyle/>
                    <a:p>
                      <a:pPr algn="l" rtl="0" fontAlgn="ctr"/>
                      <a:r>
                        <a:rPr lang="es-ES" sz="1050" dirty="0" err="1" smtClean="0"/>
                        <a:t>ExpoFierros</a:t>
                      </a:r>
                      <a:r>
                        <a:rPr lang="es-ES" sz="1050" dirty="0" smtClean="0"/>
                        <a:t> Quito 2015</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l" defTabSz="806555" rtl="0" eaLnBrk="1" fontAlgn="ctr" latinLnBrk="0" hangingPunct="1">
                        <a:lnSpc>
                          <a:spcPct val="100000"/>
                        </a:lnSpc>
                        <a:spcBef>
                          <a:spcPts val="0"/>
                        </a:spcBef>
                        <a:spcAft>
                          <a:spcPts val="0"/>
                        </a:spcAft>
                        <a:buClrTx/>
                        <a:buSzTx/>
                        <a:buFontTx/>
                        <a:buNone/>
                        <a:tabLst/>
                        <a:defRPr/>
                      </a:pPr>
                      <a:r>
                        <a:rPr lang="es-ES" sz="1050" kern="1200" dirty="0" smtClean="0">
                          <a:solidFill>
                            <a:schemeClr val="tx1"/>
                          </a:solidFill>
                          <a:latin typeface="+mn-lt"/>
                          <a:ea typeface="+mn-ea"/>
                          <a:cs typeface="+mn-cs"/>
                        </a:rPr>
                        <a:t>Centro Exposiciones Quito</a:t>
                      </a: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r h="264257">
                <a:tc>
                  <a:txBody>
                    <a:bodyPr/>
                    <a:lstStyle/>
                    <a:p>
                      <a:pPr algn="l" rtl="0" fontAlgn="ctr"/>
                      <a:r>
                        <a:rPr lang="es-ES" sz="1050" dirty="0" smtClean="0"/>
                        <a:t>Feria del Cooperativismo y Finanzas 2015 Quito, Ecuador</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l" defTabSz="806555" rtl="0" eaLnBrk="1" fontAlgn="ctr" latinLnBrk="0" hangingPunct="1"/>
                      <a:r>
                        <a:rPr lang="es-ES" sz="1050" kern="1200" dirty="0" smtClean="0">
                          <a:solidFill>
                            <a:schemeClr val="tx1"/>
                          </a:solidFill>
                          <a:latin typeface="+mn-lt"/>
                          <a:ea typeface="+mn-ea"/>
                          <a:cs typeface="+mn-cs"/>
                        </a:rPr>
                        <a:t>Plaza de San Francisco</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r>
              <a:tr h="260041">
                <a:tc>
                  <a:txBody>
                    <a:bodyPr/>
                    <a:lstStyle/>
                    <a:p>
                      <a:pPr algn="l" rtl="0" fontAlgn="ctr"/>
                      <a:r>
                        <a:rPr lang="es-ES" sz="1050" dirty="0" smtClean="0"/>
                        <a:t>EXPOMINAS Ecuador 2015 Quito Maquinaria pesada y construcción</a:t>
                      </a:r>
                      <a:endParaRPr lang="es-ES" sz="1050" b="0" i="0" u="none" strike="noStrike" dirty="0">
                        <a:solidFill>
                          <a:srgbClr val="002060"/>
                        </a:solidFill>
                        <a:effectLst/>
                        <a:latin typeface="Arial  "/>
                      </a:endParaRPr>
                    </a:p>
                  </a:txBody>
                  <a:tcPr marL="9525" marR="952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806555" rtl="0" eaLnBrk="1" fontAlgn="ctr" latinLnBrk="0" hangingPunct="1"/>
                      <a:r>
                        <a:rPr lang="es-ES" sz="1050" kern="1200" dirty="0" smtClean="0">
                          <a:solidFill>
                            <a:schemeClr val="tx1"/>
                          </a:solidFill>
                          <a:latin typeface="+mn-lt"/>
                          <a:ea typeface="+mn-ea"/>
                          <a:cs typeface="+mn-cs"/>
                        </a:rPr>
                        <a:t>QUORUM</a:t>
                      </a:r>
                      <a:endParaRPr lang="es-ES" sz="1050" kern="1200" dirty="0">
                        <a:solidFill>
                          <a:schemeClr val="tx1"/>
                        </a:solidFill>
                        <a:latin typeface="+mn-lt"/>
                        <a:ea typeface="+mn-ea"/>
                        <a:cs typeface="+mn-cs"/>
                      </a:endParaRPr>
                    </a:p>
                  </a:txBody>
                  <a:tcPr marL="9525" marR="9525" marT="9525"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r>
            </a:tbl>
          </a:graphicData>
        </a:graphic>
      </p:graphicFrame>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46</a:t>
            </a:fld>
            <a:endParaRPr lang="es-ES_tradnl" dirty="0">
              <a:solidFill>
                <a:srgbClr val="002776"/>
              </a:solidFill>
            </a:endParaRPr>
          </a:p>
        </p:txBody>
      </p:sp>
    </p:spTree>
    <p:extLst>
      <p:ext uri="{BB962C8B-B14F-4D97-AF65-F5344CB8AC3E}">
        <p14:creationId xmlns:p14="http://schemas.microsoft.com/office/powerpoint/2010/main" val="1184265898"/>
      </p:ext>
    </p:extLst>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702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Gestión Casas Patrimoniales</a:t>
            </a:r>
          </a:p>
          <a:p>
            <a:pPr fontAlgn="base">
              <a:spcBef>
                <a:spcPct val="0"/>
              </a:spcBef>
              <a:spcAft>
                <a:spcPct val="0"/>
              </a:spcAft>
            </a:pPr>
            <a:endParaRPr lang="es-ES" sz="2000" b="1"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82488" y="1124744"/>
            <a:ext cx="9628784" cy="9510296"/>
          </a:xfrm>
          <a:prstGeom prst="rect">
            <a:avLst/>
          </a:prstGeom>
          <a:noFill/>
        </p:spPr>
        <p:txBody>
          <a:bodyPr wrap="square" rtlCol="0">
            <a:spAutoFit/>
          </a:bodyPr>
          <a:lstStyle/>
          <a:p>
            <a:pPr marL="285750" indent="-285750">
              <a:buFont typeface="Arial" panose="020B0604020202020204" pitchFamily="34" charset="0"/>
              <a:buChar char="•"/>
            </a:pPr>
            <a:r>
              <a:rPr lang="es-ES" sz="1400" b="1" dirty="0" smtClean="0">
                <a:solidFill>
                  <a:srgbClr val="002776"/>
                </a:solidFill>
              </a:rPr>
              <a:t>Casa Pérez Pallares:</a:t>
            </a:r>
          </a:p>
          <a:p>
            <a:pPr marL="282575"/>
            <a:r>
              <a:rPr lang="es-ES" sz="1200" b="1" dirty="0" smtClean="0">
                <a:solidFill>
                  <a:srgbClr val="002060"/>
                </a:solidFill>
              </a:rPr>
              <a:t>Ubicada en el Centro Histórico – Primer hotel de la ciudad</a:t>
            </a:r>
          </a:p>
          <a:p>
            <a:pPr marL="574675" indent="-171450">
              <a:buFont typeface="Wingdings" panose="05000000000000000000" pitchFamily="2" charset="2"/>
              <a:buChar char="ü"/>
            </a:pPr>
            <a:r>
              <a:rPr lang="es-ES" sz="1200" dirty="0" smtClean="0">
                <a:solidFill>
                  <a:srgbClr val="002776"/>
                </a:solidFill>
              </a:rPr>
              <a:t>Área de terreno: 1,136.34 m2</a:t>
            </a:r>
          </a:p>
          <a:p>
            <a:pPr marL="574675" indent="-171450">
              <a:buFont typeface="Wingdings" panose="05000000000000000000" pitchFamily="2" charset="2"/>
              <a:buChar char="ü"/>
            </a:pPr>
            <a:r>
              <a:rPr lang="es-ES" sz="1200" dirty="0" smtClean="0">
                <a:solidFill>
                  <a:srgbClr val="002776"/>
                </a:solidFill>
              </a:rPr>
              <a:t>Área de construcción 4,747.30 m2</a:t>
            </a:r>
          </a:p>
          <a:p>
            <a:pPr marL="574675" indent="-171450">
              <a:buFont typeface="Wingdings" panose="05000000000000000000" pitchFamily="2" charset="2"/>
              <a:buChar char="ü"/>
            </a:pPr>
            <a:r>
              <a:rPr lang="es-ES" sz="1200" dirty="0" smtClean="0">
                <a:solidFill>
                  <a:srgbClr val="002776"/>
                </a:solidFill>
              </a:rPr>
              <a:t>Uso: Hotel de primera categoría</a:t>
            </a:r>
          </a:p>
          <a:p>
            <a:pPr marL="574675" indent="-171450">
              <a:buFont typeface="Wingdings" panose="05000000000000000000" pitchFamily="2" charset="2"/>
              <a:buChar char="ü"/>
            </a:pPr>
            <a:r>
              <a:rPr lang="es-ES" sz="1200" dirty="0" smtClean="0">
                <a:solidFill>
                  <a:srgbClr val="002776"/>
                </a:solidFill>
              </a:rPr>
              <a:t>Servicios: al menos 30 habitaciones, espacios de alimentos y bebidas.</a:t>
            </a:r>
          </a:p>
          <a:p>
            <a:pPr marL="574675" indent="-171450">
              <a:buFont typeface="Wingdings" panose="05000000000000000000" pitchFamily="2" charset="2"/>
              <a:buChar char="ü"/>
            </a:pPr>
            <a:r>
              <a:rPr lang="es-ES" sz="1200" dirty="0" smtClean="0">
                <a:solidFill>
                  <a:srgbClr val="002776"/>
                </a:solidFill>
              </a:rPr>
              <a:t>Inversión inicial referencial: $4,408,141.00</a:t>
            </a:r>
          </a:p>
          <a:p>
            <a:pPr marL="574675" indent="-171450">
              <a:buFont typeface="Wingdings" panose="05000000000000000000" pitchFamily="2" charset="2"/>
              <a:buChar char="ü"/>
            </a:pPr>
            <a:r>
              <a:rPr lang="es-ES" sz="1200" dirty="0" smtClean="0">
                <a:solidFill>
                  <a:srgbClr val="002776"/>
                </a:solidFill>
              </a:rPr>
              <a:t>Plazo máximo de alianza: 21 años </a:t>
            </a:r>
          </a:p>
          <a:p>
            <a:pPr marL="574675" indent="-171450">
              <a:buFont typeface="Wingdings" panose="05000000000000000000" pitchFamily="2" charset="2"/>
              <a:buChar char="ü"/>
            </a:pPr>
            <a:r>
              <a:rPr lang="es-ES" sz="1200" dirty="0" smtClean="0">
                <a:solidFill>
                  <a:srgbClr val="002776"/>
                </a:solidFill>
              </a:rPr>
              <a:t>Regalía fija anual: $215,034.00 (Incremento Anual IPC).</a:t>
            </a:r>
          </a:p>
          <a:p>
            <a:pPr marL="574675" indent="-171450">
              <a:buFont typeface="Wingdings" panose="05000000000000000000" pitchFamily="2" charset="2"/>
              <a:buChar char="ü"/>
            </a:pPr>
            <a:r>
              <a:rPr lang="es-ES" sz="1200" dirty="0" smtClean="0">
                <a:solidFill>
                  <a:srgbClr val="002776"/>
                </a:solidFill>
              </a:rPr>
              <a:t>Regalía variable anual: 3% total de las ventas que incrementa en un 0,5% cada año.</a:t>
            </a:r>
          </a:p>
          <a:p>
            <a:pPr marL="403225"/>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r>
              <a:rPr lang="es-ES" sz="1400" b="1" dirty="0" smtClean="0">
                <a:solidFill>
                  <a:srgbClr val="002776"/>
                </a:solidFill>
              </a:rPr>
              <a:t>Casa Mejía </a:t>
            </a:r>
          </a:p>
          <a:p>
            <a:pPr marL="282575"/>
            <a:r>
              <a:rPr lang="es-ES" sz="1200" b="1" dirty="0" smtClean="0">
                <a:solidFill>
                  <a:srgbClr val="002776"/>
                </a:solidFill>
              </a:rPr>
              <a:t>Ubicada en el Centro Histórico</a:t>
            </a:r>
            <a:r>
              <a:rPr lang="es-ES" sz="1400" b="1" dirty="0" smtClean="0">
                <a:solidFill>
                  <a:srgbClr val="002776"/>
                </a:solidFill>
              </a:rPr>
              <a:t> </a:t>
            </a:r>
          </a:p>
          <a:p>
            <a:pPr marL="577850" indent="-174625">
              <a:buFont typeface="Wingdings" panose="05000000000000000000" pitchFamily="2" charset="2"/>
              <a:buChar char="ü"/>
            </a:pPr>
            <a:r>
              <a:rPr lang="es-ES" sz="1200" dirty="0" smtClean="0">
                <a:solidFill>
                  <a:srgbClr val="002776"/>
                </a:solidFill>
              </a:rPr>
              <a:t>Área de terreno: 647 m2</a:t>
            </a:r>
          </a:p>
          <a:p>
            <a:pPr marL="577850" indent="-174625">
              <a:buFont typeface="Wingdings" panose="05000000000000000000" pitchFamily="2" charset="2"/>
              <a:buChar char="ü"/>
            </a:pPr>
            <a:r>
              <a:rPr lang="es-ES" sz="1200" dirty="0" smtClean="0">
                <a:solidFill>
                  <a:srgbClr val="002776"/>
                </a:solidFill>
              </a:rPr>
              <a:t>Área de construcción 1,520.79 m2</a:t>
            </a:r>
          </a:p>
          <a:p>
            <a:pPr marL="577850" indent="-174625">
              <a:buFont typeface="Wingdings" panose="05000000000000000000" pitchFamily="2" charset="2"/>
              <a:buChar char="ü"/>
            </a:pPr>
            <a:r>
              <a:rPr lang="es-ES" sz="1200" dirty="0" smtClean="0">
                <a:solidFill>
                  <a:srgbClr val="002776"/>
                </a:solidFill>
              </a:rPr>
              <a:t>Uso: Hotel de primera categoría</a:t>
            </a:r>
          </a:p>
          <a:p>
            <a:pPr marL="577850" indent="-174625">
              <a:buFont typeface="Wingdings" panose="05000000000000000000" pitchFamily="2" charset="2"/>
              <a:buChar char="ü"/>
            </a:pPr>
            <a:r>
              <a:rPr lang="es-ES" sz="1200" dirty="0" smtClean="0">
                <a:solidFill>
                  <a:srgbClr val="002776"/>
                </a:solidFill>
              </a:rPr>
              <a:t>Servicios: al menos 15 habitaciones, espacios y bebidas.</a:t>
            </a:r>
          </a:p>
          <a:p>
            <a:pPr marL="577850" indent="-174625">
              <a:buFont typeface="Wingdings" panose="05000000000000000000" pitchFamily="2" charset="2"/>
              <a:buChar char="ü"/>
            </a:pPr>
            <a:r>
              <a:rPr lang="es-ES" sz="1200" dirty="0" smtClean="0">
                <a:solidFill>
                  <a:srgbClr val="002776"/>
                </a:solidFill>
              </a:rPr>
              <a:t>Inversión inicia referencial: $ 1,511,031.00</a:t>
            </a:r>
          </a:p>
          <a:p>
            <a:pPr marL="577850" indent="-174625">
              <a:buFont typeface="Wingdings" panose="05000000000000000000" pitchFamily="2" charset="2"/>
              <a:buChar char="ü"/>
            </a:pPr>
            <a:r>
              <a:rPr lang="es-ES" sz="1200" dirty="0" smtClean="0">
                <a:solidFill>
                  <a:srgbClr val="002776"/>
                </a:solidFill>
              </a:rPr>
              <a:t>Plazo máximo de Alianza: 40 años </a:t>
            </a:r>
          </a:p>
          <a:p>
            <a:pPr marL="577850" indent="-174625">
              <a:buFont typeface="Wingdings" panose="05000000000000000000" pitchFamily="2" charset="2"/>
              <a:buChar char="ü"/>
            </a:pPr>
            <a:r>
              <a:rPr lang="es-ES" sz="1200" dirty="0" smtClean="0">
                <a:solidFill>
                  <a:srgbClr val="002776"/>
                </a:solidFill>
              </a:rPr>
              <a:t>Regalía fija anual y variable.</a:t>
            </a:r>
          </a:p>
          <a:p>
            <a:r>
              <a:rPr lang="es-ES" sz="1400" b="1" dirty="0" smtClean="0">
                <a:solidFill>
                  <a:srgbClr val="002776"/>
                </a:solidFill>
              </a:rPr>
              <a:t> </a:t>
            </a: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pPr marL="282575" indent="-53975"/>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p:txBody>
      </p:sp>
      <p:pic>
        <p:nvPicPr>
          <p:cNvPr id="4" name="Picture 3"/>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6163197" y="1124744"/>
            <a:ext cx="3648075" cy="2114550"/>
          </a:xfrm>
          <a:prstGeom prst="rect">
            <a:avLst/>
          </a:prstGeom>
        </p:spPr>
      </p:pic>
      <p:pic>
        <p:nvPicPr>
          <p:cNvPr id="8" name="Picture 7"/>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5961112" y="3690479"/>
            <a:ext cx="2520280" cy="2466975"/>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460</a:t>
            </a:fld>
            <a:endParaRPr lang="es-ES" dirty="0">
              <a:solidFill>
                <a:srgbClr val="002776"/>
              </a:solidFill>
            </a:endParaRPr>
          </a:p>
        </p:txBody>
      </p:sp>
      <p:sp>
        <p:nvSpPr>
          <p:cNvPr id="9"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417565620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217025" cy="702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Modelo de Gestión Casas Patrimoniales</a:t>
            </a:r>
          </a:p>
          <a:p>
            <a:pPr fontAlgn="base">
              <a:spcBef>
                <a:spcPct val="0"/>
              </a:spcBef>
              <a:spcAft>
                <a:spcPct val="0"/>
              </a:spcAft>
            </a:pPr>
            <a:endParaRPr lang="es-ES" sz="2000" b="1"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82488" y="1124744"/>
            <a:ext cx="9628784" cy="7909858"/>
          </a:xfrm>
          <a:prstGeom prst="rect">
            <a:avLst/>
          </a:prstGeom>
          <a:noFill/>
        </p:spPr>
        <p:txBody>
          <a:bodyPr wrap="square" rtlCol="0">
            <a:spAutoFit/>
          </a:bodyPr>
          <a:lstStyle/>
          <a:p>
            <a:pPr marL="285750" indent="-285750">
              <a:buFont typeface="Arial" panose="020B0604020202020204" pitchFamily="34" charset="0"/>
              <a:buChar char="•"/>
            </a:pPr>
            <a:r>
              <a:rPr lang="es-ES" sz="1400" b="1" dirty="0" smtClean="0">
                <a:solidFill>
                  <a:srgbClr val="002776"/>
                </a:solidFill>
              </a:rPr>
              <a:t>Casa Pérez Pallares:</a:t>
            </a:r>
          </a:p>
          <a:p>
            <a:pPr marL="282575"/>
            <a:r>
              <a:rPr lang="es-ES" sz="1200" b="1" dirty="0" smtClean="0">
                <a:solidFill>
                  <a:srgbClr val="002060"/>
                </a:solidFill>
              </a:rPr>
              <a:t>Ubicada en el Centro Histórico –</a:t>
            </a:r>
          </a:p>
          <a:p>
            <a:pPr marL="574675" indent="-171450">
              <a:buFont typeface="Wingdings" panose="05000000000000000000" pitchFamily="2" charset="2"/>
              <a:buChar char="ü"/>
            </a:pPr>
            <a:r>
              <a:rPr lang="es-ES" sz="1200" dirty="0" smtClean="0">
                <a:solidFill>
                  <a:srgbClr val="002776"/>
                </a:solidFill>
              </a:rPr>
              <a:t>Área de terreno: 1,361.00 m2</a:t>
            </a:r>
          </a:p>
          <a:p>
            <a:pPr marL="574675" indent="-171450">
              <a:buFont typeface="Wingdings" panose="05000000000000000000" pitchFamily="2" charset="2"/>
              <a:buChar char="ü"/>
            </a:pPr>
            <a:r>
              <a:rPr lang="es-ES" sz="1200" dirty="0" smtClean="0">
                <a:solidFill>
                  <a:srgbClr val="002776"/>
                </a:solidFill>
              </a:rPr>
              <a:t>Área de construcción 1,269.44 m2</a:t>
            </a:r>
          </a:p>
          <a:p>
            <a:pPr marL="574675" indent="-171450">
              <a:buFont typeface="Wingdings" panose="05000000000000000000" pitchFamily="2" charset="2"/>
              <a:buChar char="ü"/>
            </a:pPr>
            <a:r>
              <a:rPr lang="es-ES" sz="1200" dirty="0" smtClean="0">
                <a:solidFill>
                  <a:srgbClr val="002776"/>
                </a:solidFill>
              </a:rPr>
              <a:t>Uso: salón de eventos y/o restaurante de primera categoría</a:t>
            </a:r>
          </a:p>
          <a:p>
            <a:pPr marL="574675" indent="-171450">
              <a:buFont typeface="Wingdings" panose="05000000000000000000" pitchFamily="2" charset="2"/>
              <a:buChar char="ü"/>
            </a:pPr>
            <a:r>
              <a:rPr lang="es-ES" sz="1200" dirty="0" smtClean="0">
                <a:solidFill>
                  <a:srgbClr val="002776"/>
                </a:solidFill>
              </a:rPr>
              <a:t>Servicios: salones y espacios exteriores</a:t>
            </a:r>
          </a:p>
          <a:p>
            <a:pPr marL="574675" indent="-171450">
              <a:buFont typeface="Wingdings" panose="05000000000000000000" pitchFamily="2" charset="2"/>
              <a:buChar char="ü"/>
            </a:pPr>
            <a:r>
              <a:rPr lang="es-ES" sz="1200" dirty="0" smtClean="0">
                <a:solidFill>
                  <a:srgbClr val="002776"/>
                </a:solidFill>
              </a:rPr>
              <a:t>Inversión inicial referencial: $1,056,998</a:t>
            </a:r>
          </a:p>
          <a:p>
            <a:pPr marL="574675" indent="-171450">
              <a:buFont typeface="Wingdings" panose="05000000000000000000" pitchFamily="2" charset="2"/>
              <a:buChar char="ü"/>
            </a:pPr>
            <a:r>
              <a:rPr lang="es-ES" sz="1200" dirty="0" smtClean="0">
                <a:solidFill>
                  <a:srgbClr val="002776"/>
                </a:solidFill>
              </a:rPr>
              <a:t>Plazo máximo de alianza: 10 años </a:t>
            </a:r>
          </a:p>
          <a:p>
            <a:pPr marL="574675" indent="-171450">
              <a:buFont typeface="Wingdings" panose="05000000000000000000" pitchFamily="2" charset="2"/>
              <a:buChar char="ü"/>
            </a:pPr>
            <a:r>
              <a:rPr lang="es-ES" sz="1200" dirty="0" smtClean="0">
                <a:solidFill>
                  <a:srgbClr val="002776"/>
                </a:solidFill>
              </a:rPr>
              <a:t>Regalía fija anual: $42,012.00 (Incremento Anual IPC).</a:t>
            </a:r>
          </a:p>
          <a:p>
            <a:pPr marL="574675" indent="-171450">
              <a:buFont typeface="Wingdings" panose="05000000000000000000" pitchFamily="2" charset="2"/>
              <a:buChar char="ü"/>
            </a:pPr>
            <a:r>
              <a:rPr lang="es-ES" sz="1200" dirty="0" smtClean="0">
                <a:solidFill>
                  <a:srgbClr val="002776"/>
                </a:solidFill>
              </a:rPr>
              <a:t>Regalía variable anual: 3% total de las ventas que incrementa en un 0,5% cada cinco años</a:t>
            </a:r>
          </a:p>
          <a:p>
            <a:pPr marL="403225"/>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r>
              <a:rPr lang="es-ES" sz="1200" b="1" dirty="0" smtClean="0">
                <a:solidFill>
                  <a:srgbClr val="002776"/>
                </a:solidFill>
              </a:rPr>
              <a:t>Nota: Las Casas Patrimoniales en este momentos son oficinas municipales, una vez que estas oficinas sean reubicadas se procederá a la adecuación para convertirse en Hotel – Boutique.</a:t>
            </a: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pPr marL="282575" indent="-53975"/>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p:txBody>
      </p:sp>
      <p:pic>
        <p:nvPicPr>
          <p:cNvPr id="2" name="Picture 1"/>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2720752" y="3284984"/>
            <a:ext cx="4752528" cy="2376263"/>
          </a:xfrm>
          <a:prstGeom prst="rect">
            <a:avLst/>
          </a:prstGeom>
        </p:spPr>
      </p:pic>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461</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385665060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451032" cy="702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Proyectos turísticos productivos e innovadores </a:t>
            </a:r>
          </a:p>
          <a:p>
            <a:pPr fontAlgn="base">
              <a:spcBef>
                <a:spcPct val="0"/>
              </a:spcBef>
              <a:spcAft>
                <a:spcPct val="0"/>
              </a:spcAft>
            </a:pPr>
            <a:endParaRPr lang="es-ES" sz="2000" b="1"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11" name="TextBox 10"/>
          <p:cNvSpPr txBox="1"/>
          <p:nvPr/>
        </p:nvSpPr>
        <p:spPr>
          <a:xfrm>
            <a:off x="182488" y="1124744"/>
            <a:ext cx="9628784" cy="8833187"/>
          </a:xfrm>
          <a:prstGeom prst="rect">
            <a:avLst/>
          </a:prstGeom>
          <a:noFill/>
        </p:spPr>
        <p:txBody>
          <a:bodyPr wrap="square" rtlCol="0">
            <a:spAutoFit/>
          </a:bodyPr>
          <a:lstStyle/>
          <a:p>
            <a:pPr marL="285750" indent="-285750">
              <a:buFont typeface="Arial" panose="020B0604020202020204" pitchFamily="34" charset="0"/>
              <a:buChar char="•"/>
            </a:pPr>
            <a:r>
              <a:rPr lang="es-ES" sz="1400" b="1" dirty="0" smtClean="0">
                <a:solidFill>
                  <a:srgbClr val="002776"/>
                </a:solidFill>
              </a:rPr>
              <a:t>Proyectos Turísticos Productivos e Innovadores</a:t>
            </a:r>
            <a:endParaRPr lang="es-ES" sz="1200" dirty="0" smtClean="0">
              <a:solidFill>
                <a:srgbClr val="002776"/>
              </a:solidFill>
            </a:endParaRPr>
          </a:p>
          <a:p>
            <a:pPr marL="403225" indent="-120650">
              <a:defRPr/>
            </a:pPr>
            <a:r>
              <a:rPr lang="es-ES" sz="1200" b="1" dirty="0" smtClean="0">
                <a:solidFill>
                  <a:srgbClr val="002776"/>
                </a:solidFill>
              </a:rPr>
              <a:t>Objetivos</a:t>
            </a:r>
          </a:p>
          <a:p>
            <a:pPr marL="574675" indent="-171450">
              <a:buFont typeface="Arial" panose="020B0604020202020204" pitchFamily="34" charset="0"/>
              <a:buChar char="•"/>
              <a:defRPr/>
            </a:pPr>
            <a:r>
              <a:rPr lang="es-ES" sz="1200" dirty="0" smtClean="0">
                <a:solidFill>
                  <a:srgbClr val="002776"/>
                </a:solidFill>
              </a:rPr>
              <a:t>Potenciar e innovar la actividad turística den el DMQ, a través del fomento para la creación de nuevos productos turísticos, premiando a los mejores proyectos presentados.</a:t>
            </a:r>
          </a:p>
          <a:p>
            <a:pPr marL="574675" indent="-171450">
              <a:buFont typeface="Arial" panose="020B0604020202020204" pitchFamily="34" charset="0"/>
              <a:buChar char="•"/>
              <a:defRPr/>
            </a:pPr>
            <a:r>
              <a:rPr lang="es-ES" sz="1200" dirty="0" smtClean="0">
                <a:solidFill>
                  <a:srgbClr val="002776"/>
                </a:solidFill>
              </a:rPr>
              <a:t>Fomentar el emprendimiento e inversión en negocios turísticos de calidad.</a:t>
            </a:r>
          </a:p>
          <a:p>
            <a:pPr marL="574675" indent="-171450">
              <a:buFont typeface="Arial" panose="020B0604020202020204" pitchFamily="34" charset="0"/>
              <a:buChar char="•"/>
              <a:defRPr/>
            </a:pPr>
            <a:endParaRPr lang="es-ES" sz="1200" b="1" dirty="0" smtClean="0">
              <a:solidFill>
                <a:srgbClr val="002776"/>
              </a:solidFill>
            </a:endParaRPr>
          </a:p>
          <a:p>
            <a:pPr marL="403225" indent="-120650">
              <a:defRPr/>
            </a:pPr>
            <a:r>
              <a:rPr lang="es-ES" sz="1200" b="1" dirty="0" smtClean="0">
                <a:solidFill>
                  <a:srgbClr val="002776"/>
                </a:solidFill>
              </a:rPr>
              <a:t>A continuación se menciona los proyectos que se han realizado:</a:t>
            </a:r>
          </a:p>
          <a:p>
            <a:pPr marL="568325" indent="-285750">
              <a:buFont typeface="Arial" panose="020B0604020202020204" pitchFamily="34" charset="0"/>
              <a:buChar char="•"/>
              <a:defRPr/>
            </a:pPr>
            <a:r>
              <a:rPr lang="es-ES" sz="1200" b="1" dirty="0" smtClean="0">
                <a:solidFill>
                  <a:srgbClr val="002776"/>
                </a:solidFill>
              </a:rPr>
              <a:t>2010: </a:t>
            </a:r>
            <a:r>
              <a:rPr lang="es-ES" sz="1200" dirty="0" smtClean="0">
                <a:solidFill>
                  <a:srgbClr val="002776"/>
                </a:solidFill>
              </a:rPr>
              <a:t>lanzamiento de primera convocatoria, que dio como resultado proyecto Quito Tour Bus.</a:t>
            </a:r>
          </a:p>
          <a:p>
            <a:pPr marL="568325" indent="-285750">
              <a:buFont typeface="Arial" panose="020B0604020202020204" pitchFamily="34" charset="0"/>
              <a:buChar char="•"/>
              <a:defRPr/>
            </a:pPr>
            <a:r>
              <a:rPr lang="es-ES" sz="1200" b="1" dirty="0" smtClean="0">
                <a:solidFill>
                  <a:srgbClr val="002776"/>
                </a:solidFill>
              </a:rPr>
              <a:t>2012: </a:t>
            </a:r>
            <a:r>
              <a:rPr lang="es-ES" sz="1200" dirty="0" smtClean="0">
                <a:solidFill>
                  <a:srgbClr val="002776"/>
                </a:solidFill>
              </a:rPr>
              <a:t>Lanzamiento de Quito Tour Bus</a:t>
            </a:r>
          </a:p>
          <a:p>
            <a:pPr marL="568325" indent="-285750">
              <a:buFont typeface="Arial" panose="020B0604020202020204" pitchFamily="34" charset="0"/>
              <a:buChar char="•"/>
              <a:defRPr/>
            </a:pPr>
            <a:r>
              <a:rPr lang="es-ES" sz="1200" b="1" dirty="0" smtClean="0">
                <a:solidFill>
                  <a:srgbClr val="002776"/>
                </a:solidFill>
              </a:rPr>
              <a:t>2014: </a:t>
            </a:r>
            <a:r>
              <a:rPr lang="es-ES" sz="1200" dirty="0" smtClean="0">
                <a:solidFill>
                  <a:srgbClr val="002776"/>
                </a:solidFill>
              </a:rPr>
              <a:t>lanzamiento de segunda convocatoria que dio como resultado:</a:t>
            </a:r>
          </a:p>
          <a:p>
            <a:pPr marL="863600" indent="-285750">
              <a:buFont typeface="Wingdings" panose="05000000000000000000" pitchFamily="2" charset="2"/>
              <a:buChar char="q"/>
              <a:defRPr/>
            </a:pPr>
            <a:r>
              <a:rPr lang="es-ES" sz="1200" dirty="0" err="1" smtClean="0">
                <a:solidFill>
                  <a:srgbClr val="002776"/>
                </a:solidFill>
              </a:rPr>
              <a:t>Bucket</a:t>
            </a:r>
            <a:r>
              <a:rPr lang="es-ES" sz="1200" dirty="0" smtClean="0">
                <a:solidFill>
                  <a:srgbClr val="002776"/>
                </a:solidFill>
              </a:rPr>
              <a:t> </a:t>
            </a:r>
            <a:r>
              <a:rPr lang="es-ES" sz="1200" dirty="0" err="1" smtClean="0">
                <a:solidFill>
                  <a:srgbClr val="002776"/>
                </a:solidFill>
              </a:rPr>
              <a:t>pass</a:t>
            </a:r>
            <a:endParaRPr lang="es-ES" sz="1200" dirty="0" smtClean="0">
              <a:solidFill>
                <a:srgbClr val="002776"/>
              </a:solidFill>
            </a:endParaRPr>
          </a:p>
          <a:p>
            <a:pPr marL="863600" indent="-285750">
              <a:buFont typeface="Wingdings" panose="05000000000000000000" pitchFamily="2" charset="2"/>
              <a:buChar char="q"/>
              <a:defRPr/>
            </a:pPr>
            <a:r>
              <a:rPr lang="es-ES" sz="1200" dirty="0" smtClean="0">
                <a:solidFill>
                  <a:srgbClr val="002776"/>
                </a:solidFill>
              </a:rPr>
              <a:t>Hostería </a:t>
            </a:r>
            <a:r>
              <a:rPr lang="es-ES" sz="1200" dirty="0" err="1" smtClean="0">
                <a:solidFill>
                  <a:srgbClr val="002776"/>
                </a:solidFill>
              </a:rPr>
              <a:t>Alamanda</a:t>
            </a:r>
            <a:r>
              <a:rPr lang="es-ES" sz="1200" dirty="0" smtClean="0">
                <a:solidFill>
                  <a:srgbClr val="002776"/>
                </a:solidFill>
              </a:rPr>
              <a:t> </a:t>
            </a:r>
            <a:r>
              <a:rPr lang="es-ES" sz="1200" dirty="0" err="1" smtClean="0">
                <a:solidFill>
                  <a:srgbClr val="002776"/>
                </a:solidFill>
              </a:rPr>
              <a:t>Lodge</a:t>
            </a:r>
            <a:endParaRPr lang="es-ES" sz="1200" dirty="0" smtClean="0">
              <a:solidFill>
                <a:srgbClr val="002776"/>
              </a:solidFill>
            </a:endParaRPr>
          </a:p>
          <a:p>
            <a:pPr marL="863600" indent="-285750">
              <a:buFont typeface="Wingdings" panose="05000000000000000000" pitchFamily="2" charset="2"/>
              <a:buChar char="q"/>
              <a:defRPr/>
            </a:pPr>
            <a:r>
              <a:rPr lang="es-ES" sz="1200" dirty="0" smtClean="0">
                <a:solidFill>
                  <a:srgbClr val="002776"/>
                </a:solidFill>
              </a:rPr>
              <a:t>Café Cultura</a:t>
            </a:r>
          </a:p>
          <a:p>
            <a:pPr marL="577850" indent="-295275">
              <a:buFont typeface="Arial" panose="020B0604020202020204" pitchFamily="34" charset="0"/>
              <a:buChar char="•"/>
              <a:defRPr/>
            </a:pPr>
            <a:r>
              <a:rPr lang="es-ES" sz="1200" b="1" dirty="0" smtClean="0">
                <a:solidFill>
                  <a:srgbClr val="002776"/>
                </a:solidFill>
              </a:rPr>
              <a:t>2015: </a:t>
            </a:r>
            <a:r>
              <a:rPr lang="es-ES" sz="1200" dirty="0" smtClean="0">
                <a:solidFill>
                  <a:srgbClr val="002776"/>
                </a:solidFill>
              </a:rPr>
              <a:t>Lanzamiento de </a:t>
            </a:r>
            <a:r>
              <a:rPr lang="es-ES" sz="1200" dirty="0" err="1" smtClean="0">
                <a:solidFill>
                  <a:srgbClr val="002776"/>
                </a:solidFill>
              </a:rPr>
              <a:t>Bucket</a:t>
            </a:r>
            <a:r>
              <a:rPr lang="es-ES" sz="1200" dirty="0" smtClean="0">
                <a:solidFill>
                  <a:srgbClr val="002776"/>
                </a:solidFill>
              </a:rPr>
              <a:t> </a:t>
            </a:r>
            <a:r>
              <a:rPr lang="es-ES" sz="1200" dirty="0" err="1" smtClean="0">
                <a:solidFill>
                  <a:srgbClr val="002776"/>
                </a:solidFill>
              </a:rPr>
              <a:t>pass</a:t>
            </a:r>
            <a:r>
              <a:rPr lang="es-ES" sz="1200" dirty="0" smtClean="0">
                <a:solidFill>
                  <a:srgbClr val="002776"/>
                </a:solidFill>
              </a:rPr>
              <a:t>, y apoyo en la gestión de permisos para la construcción del </a:t>
            </a:r>
            <a:r>
              <a:rPr lang="es-ES" sz="1200" dirty="0" err="1" smtClean="0">
                <a:solidFill>
                  <a:srgbClr val="002776"/>
                </a:solidFill>
              </a:rPr>
              <a:t>Alamanda</a:t>
            </a:r>
            <a:r>
              <a:rPr lang="es-ES" sz="1200" dirty="0" smtClean="0">
                <a:solidFill>
                  <a:srgbClr val="002776"/>
                </a:solidFill>
              </a:rPr>
              <a:t> </a:t>
            </a:r>
            <a:r>
              <a:rPr lang="es-ES" sz="1200" dirty="0" err="1" smtClean="0">
                <a:solidFill>
                  <a:srgbClr val="002776"/>
                </a:solidFill>
              </a:rPr>
              <a:t>Lodge</a:t>
            </a:r>
            <a:r>
              <a:rPr lang="es-ES" sz="1200" dirty="0" smtClean="0">
                <a:solidFill>
                  <a:srgbClr val="002776"/>
                </a:solidFill>
              </a:rPr>
              <a:t>.</a:t>
            </a:r>
          </a:p>
          <a:p>
            <a:pPr marL="577850" indent="-295275">
              <a:buFont typeface="Arial" panose="020B0604020202020204" pitchFamily="34" charset="0"/>
              <a:buChar char="•"/>
              <a:defRPr/>
            </a:pPr>
            <a:r>
              <a:rPr lang="es-ES" sz="1200" dirty="0" smtClean="0">
                <a:solidFill>
                  <a:srgbClr val="002776"/>
                </a:solidFill>
              </a:rPr>
              <a:t>Apoyo gestión para financiamiento Café Cultura.</a:t>
            </a:r>
          </a:p>
          <a:p>
            <a:pPr marL="577850" indent="-295275">
              <a:buFont typeface="Arial" panose="020B0604020202020204" pitchFamily="34" charset="0"/>
              <a:buChar char="•"/>
              <a:defRPr/>
            </a:pPr>
            <a:endParaRPr lang="es-ES" sz="1200" dirty="0" smtClean="0">
              <a:solidFill>
                <a:srgbClr val="002776"/>
              </a:solidFill>
            </a:endParaRPr>
          </a:p>
          <a:p>
            <a:pPr marL="282575">
              <a:defRPr/>
            </a:pPr>
            <a:r>
              <a:rPr lang="es-ES" sz="1200" dirty="0" smtClean="0">
                <a:solidFill>
                  <a:srgbClr val="002776"/>
                </a:solidFill>
              </a:rPr>
              <a:t>El 31 de Marzo del presente se año se </a:t>
            </a:r>
            <a:r>
              <a:rPr lang="es-ES" sz="1200" dirty="0" err="1" smtClean="0">
                <a:solidFill>
                  <a:srgbClr val="002776"/>
                </a:solidFill>
              </a:rPr>
              <a:t>volvío</a:t>
            </a:r>
            <a:r>
              <a:rPr lang="es-ES" sz="1200" dirty="0" smtClean="0">
                <a:solidFill>
                  <a:srgbClr val="002776"/>
                </a:solidFill>
              </a:rPr>
              <a:t> a lanzar este proyecto, y se tiene previsto un evento de sociabilización con medios de comunicación y actores clave del sector.</a:t>
            </a:r>
          </a:p>
          <a:p>
            <a:pPr marL="282575">
              <a:defRPr/>
            </a:pPr>
            <a:endParaRPr lang="es-ES" sz="1400"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pPr marL="282575" indent="-53975"/>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462</a:t>
            </a:fld>
            <a:endParaRPr lang="es-ES" dirty="0">
              <a:solidFill>
                <a:srgbClr val="002776"/>
              </a:solidFill>
            </a:endParaRPr>
          </a:p>
        </p:txBody>
      </p:sp>
      <p:sp>
        <p:nvSpPr>
          <p:cNvPr id="8" name="Slide Number Placeholder 3"/>
          <p:cNvSpPr txBox="1">
            <a:spLocks/>
          </p:cNvSpPr>
          <p:nvPr/>
        </p:nvSpPr>
        <p:spPr>
          <a:xfrm>
            <a:off x="756590" y="654069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 Quito Turismo</a:t>
            </a:r>
            <a:endParaRPr lang="es-ES" dirty="0">
              <a:solidFill>
                <a:srgbClr val="002776"/>
              </a:solidFill>
            </a:endParaRPr>
          </a:p>
        </p:txBody>
      </p:sp>
    </p:spTree>
    <p:extLst>
      <p:ext uri="{BB962C8B-B14F-4D97-AF65-F5344CB8AC3E}">
        <p14:creationId xmlns:p14="http://schemas.microsoft.com/office/powerpoint/2010/main" val="49376273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182488" y="284936"/>
            <a:ext cx="9451032" cy="702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Agencia de Atracción de Inversiones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Proyectos Emblemáticos – Museo de la Cervecería Artesanal – San Francisco</a:t>
            </a:r>
          </a:p>
          <a:p>
            <a:pPr fontAlgn="base">
              <a:spcBef>
                <a:spcPct val="0"/>
              </a:spcBef>
              <a:spcAft>
                <a:spcPct val="0"/>
              </a:spcAft>
            </a:pPr>
            <a:endParaRPr lang="es-ES" sz="2000" b="1" i="1" dirty="0">
              <a:solidFill>
                <a:srgbClr val="00B0F0"/>
              </a:solidFill>
              <a:cs typeface="Arial" charset="0"/>
            </a:endParaRPr>
          </a:p>
          <a:p>
            <a:pPr fontAlgn="base">
              <a:spcBef>
                <a:spcPct val="0"/>
              </a:spcBef>
              <a:spcAft>
                <a:spcPct val="0"/>
              </a:spcAft>
            </a:pPr>
            <a:endParaRPr lang="es-ES" sz="1400" i="1" dirty="0">
              <a:solidFill>
                <a:srgbClr val="00B0F0"/>
              </a:solidFill>
              <a:cs typeface="Arial" charset="0"/>
            </a:endParaRPr>
          </a:p>
        </p:txBody>
      </p:sp>
      <p:sp>
        <p:nvSpPr>
          <p:cNvPr id="5" name="TextBox 4"/>
          <p:cNvSpPr txBox="1"/>
          <p:nvPr/>
        </p:nvSpPr>
        <p:spPr>
          <a:xfrm>
            <a:off x="236237" y="980728"/>
            <a:ext cx="9148251" cy="1785104"/>
          </a:xfrm>
          <a:prstGeom prst="rect">
            <a:avLst/>
          </a:prstGeom>
          <a:noFill/>
        </p:spPr>
        <p:txBody>
          <a:bodyPr wrap="square" rtlCol="0">
            <a:spAutoFit/>
          </a:bodyPr>
          <a:lstStyle/>
          <a:p>
            <a:pPr marL="282575"/>
            <a:endParaRPr lang="es-ES" sz="1400" b="1"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indent="-228600"/>
            <a:endParaRPr lang="es-ES" sz="1200" dirty="0" smtClean="0">
              <a:solidFill>
                <a:srgbClr val="002776"/>
              </a:solidFill>
            </a:endParaRPr>
          </a:p>
          <a:p>
            <a:pPr marL="228600"/>
            <a:endParaRPr lang="es-ES" sz="1200"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p:txBody>
      </p:sp>
      <p:sp>
        <p:nvSpPr>
          <p:cNvPr id="6" name="Slide Number Placeholder 3"/>
          <p:cNvSpPr txBox="1">
            <a:spLocks/>
          </p:cNvSpPr>
          <p:nvPr/>
        </p:nvSpPr>
        <p:spPr>
          <a:xfrm>
            <a:off x="756590" y="6554102"/>
            <a:ext cx="7636082" cy="13700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Presentación – Agencia de Atracción de Inversiones, e Informe Técnico – Quito Turismo</a:t>
            </a:r>
            <a:endParaRPr lang="es-ES" dirty="0">
              <a:solidFill>
                <a:srgbClr val="002776"/>
              </a:solidFill>
            </a:endParaRPr>
          </a:p>
        </p:txBody>
      </p:sp>
      <p:sp>
        <p:nvSpPr>
          <p:cNvPr id="11" name="TextBox 10"/>
          <p:cNvSpPr txBox="1"/>
          <p:nvPr/>
        </p:nvSpPr>
        <p:spPr>
          <a:xfrm>
            <a:off x="182488" y="1124744"/>
            <a:ext cx="9628784" cy="11233845"/>
          </a:xfrm>
          <a:prstGeom prst="rect">
            <a:avLst/>
          </a:prstGeom>
          <a:noFill/>
        </p:spPr>
        <p:txBody>
          <a:bodyPr wrap="square" rtlCol="0">
            <a:spAutoFit/>
          </a:bodyPr>
          <a:lstStyle/>
          <a:p>
            <a:pPr marL="285750" indent="-285750">
              <a:buFont typeface="Arial" panose="020B0604020202020204" pitchFamily="34" charset="0"/>
              <a:buChar char="•"/>
            </a:pPr>
            <a:r>
              <a:rPr lang="es-ES" sz="1400" b="1" dirty="0" smtClean="0">
                <a:solidFill>
                  <a:srgbClr val="002776"/>
                </a:solidFill>
              </a:rPr>
              <a:t>Museo de la Cervecería Artesanal – San Francisco</a:t>
            </a:r>
          </a:p>
          <a:p>
            <a:pPr marL="403225" indent="-120650">
              <a:defRPr/>
            </a:pPr>
            <a:endParaRPr lang="es-ES" sz="1200" dirty="0" smtClean="0">
              <a:solidFill>
                <a:srgbClr val="002776"/>
              </a:solidFill>
            </a:endParaRPr>
          </a:p>
          <a:p>
            <a:pPr marL="403225" indent="-120650">
              <a:defRPr/>
            </a:pPr>
            <a:r>
              <a:rPr lang="es-ES" sz="1200" dirty="0" smtClean="0">
                <a:solidFill>
                  <a:srgbClr val="002776"/>
                </a:solidFill>
              </a:rPr>
              <a:t>El plan de gestión del Convento San Francisco propone, que al circuito de visitas al museo y convento se incorpore las siguientes áreas: </a:t>
            </a:r>
          </a:p>
          <a:p>
            <a:pPr marL="574675" indent="-171450">
              <a:buFont typeface="Arial" panose="020B0604020202020204" pitchFamily="34" charset="0"/>
              <a:buChar char="•"/>
              <a:defRPr/>
            </a:pPr>
            <a:r>
              <a:rPr lang="es-ES" sz="1200" dirty="0" smtClean="0">
                <a:solidFill>
                  <a:srgbClr val="002776"/>
                </a:solidFill>
              </a:rPr>
              <a:t>La antigua cervecería, ubicada en el claustro de servicios que se utilizará como museo, requiere:</a:t>
            </a:r>
          </a:p>
          <a:p>
            <a:pPr marL="574675" lvl="1" indent="-171450">
              <a:buFont typeface="Arial" panose="020B0604020202020204" pitchFamily="34" charset="0"/>
              <a:buChar char="•"/>
              <a:defRPr/>
            </a:pPr>
            <a:r>
              <a:rPr lang="es-ES" sz="1200" dirty="0" smtClean="0">
                <a:solidFill>
                  <a:srgbClr val="002776"/>
                </a:solidFill>
              </a:rPr>
              <a:t>Restauración de la cubierta y cielo raso</a:t>
            </a:r>
          </a:p>
          <a:p>
            <a:pPr marL="574675" lvl="1" indent="-171450">
              <a:buFont typeface="Arial" panose="020B0604020202020204" pitchFamily="34" charset="0"/>
              <a:buChar char="•"/>
              <a:defRPr/>
            </a:pPr>
            <a:r>
              <a:rPr lang="es-ES" sz="1200" dirty="0" smtClean="0">
                <a:solidFill>
                  <a:srgbClr val="002776"/>
                </a:solidFill>
              </a:rPr>
              <a:t>Rehabilitación del espacio interior que será utilizado como: área de degustación, área de </a:t>
            </a:r>
            <a:r>
              <a:rPr lang="es-ES" sz="1200" dirty="0" err="1" smtClean="0">
                <a:solidFill>
                  <a:srgbClr val="002776"/>
                </a:solidFill>
              </a:rPr>
              <a:t>souvenirs</a:t>
            </a:r>
            <a:r>
              <a:rPr lang="es-ES" sz="1200" dirty="0" smtClean="0">
                <a:solidFill>
                  <a:srgbClr val="002776"/>
                </a:solidFill>
              </a:rPr>
              <a:t> y museo</a:t>
            </a:r>
          </a:p>
          <a:p>
            <a:pPr marL="574675" lvl="1" indent="-171450">
              <a:buFont typeface="Arial" panose="020B0604020202020204" pitchFamily="34" charset="0"/>
              <a:buChar char="•"/>
              <a:defRPr/>
            </a:pPr>
            <a:r>
              <a:rPr lang="es-ES" sz="1200" dirty="0" smtClean="0">
                <a:solidFill>
                  <a:srgbClr val="002776"/>
                </a:solidFill>
              </a:rPr>
              <a:t>Incorporación de nuevos sistemas eléctrico, electrónico y de seguridad para el nuevo espacio.</a:t>
            </a: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574675" lvl="1" indent="-171450">
              <a:buFont typeface="Arial" panose="020B0604020202020204" pitchFamily="34" charset="0"/>
              <a:buChar char="•"/>
              <a:defRPr/>
            </a:pPr>
            <a:endParaRPr lang="es-ES" sz="1200" dirty="0" smtClean="0">
              <a:solidFill>
                <a:srgbClr val="002776"/>
              </a:solidFill>
            </a:endParaRPr>
          </a:p>
          <a:p>
            <a:pPr marL="403225" lvl="1">
              <a:defRPr/>
            </a:pPr>
            <a:endParaRPr lang="es-ES" sz="1200" dirty="0" smtClean="0">
              <a:solidFill>
                <a:srgbClr val="002776"/>
              </a:solidFill>
            </a:endParaRPr>
          </a:p>
          <a:p>
            <a:pPr marL="574675" lvl="1" indent="-171450">
              <a:buFont typeface="Arial" panose="020B0604020202020204" pitchFamily="34" charset="0"/>
              <a:buChar char="•"/>
              <a:defRPr/>
            </a:pPr>
            <a:r>
              <a:rPr lang="es-ES" sz="1200" dirty="0" smtClean="0">
                <a:solidFill>
                  <a:srgbClr val="002776"/>
                </a:solidFill>
              </a:rPr>
              <a:t>Cabe recalcar que este proyecto ya fue sacado a licitación, Quito Turismo no recibirá ninguna regalía, ya que no son dueños del inmueble, solo se ayudó en el proceso de licitación, y ofrecen acompañamiento para el desarrollo del proyecto.</a:t>
            </a:r>
          </a:p>
          <a:p>
            <a:pPr marL="282575" lvl="1">
              <a:defRPr/>
            </a:pPr>
            <a:endParaRPr lang="es-ES" sz="1200" dirty="0" smtClean="0">
              <a:solidFill>
                <a:srgbClr val="002776"/>
              </a:solidFill>
            </a:endParaRPr>
          </a:p>
          <a:p>
            <a:pPr marL="282575" lvl="1">
              <a:defRPr/>
            </a:pPr>
            <a:r>
              <a:rPr lang="es-ES" sz="1200" dirty="0" smtClean="0">
                <a:solidFill>
                  <a:srgbClr val="002776"/>
                </a:solidFill>
              </a:rPr>
              <a:t> </a:t>
            </a:r>
          </a:p>
          <a:p>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pPr marL="285750" indent="-285750">
              <a:buFont typeface="Arial" panose="020B0604020202020204" pitchFamily="34" charset="0"/>
              <a:buChar char="•"/>
            </a:pPr>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a:p>
            <a:pPr marL="282575" indent="-53975"/>
            <a:endParaRPr lang="es-ES" sz="1200" b="1" dirty="0" smtClean="0">
              <a:solidFill>
                <a:srgbClr val="002776"/>
              </a:solidFill>
            </a:endParaRPr>
          </a:p>
          <a:p>
            <a:endParaRPr lang="es-ES" sz="1200" b="1" dirty="0" smtClean="0">
              <a:solidFill>
                <a:srgbClr val="002776"/>
              </a:solidFill>
            </a:endParaRPr>
          </a:p>
          <a:p>
            <a:endParaRPr lang="es-ES" sz="1200" b="1" dirty="0" smtClean="0">
              <a:solidFill>
                <a:srgbClr val="002776"/>
              </a:solidFill>
            </a:endParaRPr>
          </a:p>
          <a:p>
            <a:pPr marL="511175"/>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200" dirty="0" smtClean="0">
              <a:solidFill>
                <a:srgbClr val="002776"/>
              </a:solidFill>
            </a:endParaRPr>
          </a:p>
          <a:p>
            <a:endParaRPr lang="es-ES" sz="1400" b="1" dirty="0" smtClean="0">
              <a:solidFill>
                <a:srgbClr val="002776"/>
              </a:solidFill>
            </a:endParaRPr>
          </a:p>
          <a:p>
            <a:endParaRPr lang="es-ES" sz="1400" b="1" dirty="0" smtClean="0">
              <a:solidFill>
                <a:srgbClr val="002776"/>
              </a:solidFill>
            </a:endParaRPr>
          </a:p>
        </p:txBody>
      </p:sp>
      <p:graphicFrame>
        <p:nvGraphicFramePr>
          <p:cNvPr id="4" name="Table 3"/>
          <p:cNvGraphicFramePr>
            <a:graphicFrameLocks noGrp="1"/>
          </p:cNvGraphicFramePr>
          <p:nvPr>
            <p:extLst/>
          </p:nvPr>
        </p:nvGraphicFramePr>
        <p:xfrm>
          <a:off x="532385" y="2901179"/>
          <a:ext cx="4464495" cy="2520281"/>
        </p:xfrm>
        <a:graphic>
          <a:graphicData uri="http://schemas.openxmlformats.org/drawingml/2006/table">
            <a:tbl>
              <a:tblPr/>
              <a:tblGrid>
                <a:gridCol w="1737436"/>
                <a:gridCol w="1343379"/>
                <a:gridCol w="1383680"/>
              </a:tblGrid>
              <a:tr h="775471">
                <a:tc>
                  <a:txBody>
                    <a:bodyPr/>
                    <a:lstStyle/>
                    <a:p>
                      <a:pPr algn="ctr" fontAlgn="ctr"/>
                      <a:r>
                        <a:rPr lang="es-ES" sz="1000" b="1" i="0" u="none" strike="noStrike" dirty="0" smtClean="0">
                          <a:solidFill>
                            <a:srgbClr val="FFFFFF"/>
                          </a:solidFill>
                          <a:effectLst/>
                          <a:latin typeface="Arial" panose="020B0604020202020204" pitchFamily="34" charset="0"/>
                        </a:rPr>
                        <a:t>Museo de la Cerveza</a:t>
                      </a:r>
                      <a:endParaRPr lang="es-ES" sz="1000" b="1" i="0" u="none" strike="noStrike" dirty="0">
                        <a:solidFill>
                          <a:srgbClr val="FFFFFF"/>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l" fontAlgn="ctr"/>
                      <a:r>
                        <a:rPr lang="es-ES" sz="1000" b="1" i="0" u="none" strike="noStrike" dirty="0" smtClean="0">
                          <a:solidFill>
                            <a:srgbClr val="FFFFFF"/>
                          </a:solidFill>
                          <a:effectLst/>
                          <a:latin typeface="Arial" panose="020B0604020202020204" pitchFamily="34" charset="0"/>
                        </a:rPr>
                        <a:t>Inversión de la Infraestructura en US$</a:t>
                      </a:r>
                      <a:endParaRPr lang="es-ES" sz="1000" b="1" i="0" u="none" strike="noStrike" dirty="0">
                        <a:solidFill>
                          <a:srgbClr val="FFFFFF"/>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c>
                  <a:txBody>
                    <a:bodyPr/>
                    <a:lstStyle/>
                    <a:p>
                      <a:pPr algn="ctr" fontAlgn="ctr"/>
                      <a:r>
                        <a:rPr lang="es-ES" sz="1000" b="1" i="0" u="none" strike="noStrike" dirty="0" smtClean="0">
                          <a:solidFill>
                            <a:srgbClr val="FFFFFF"/>
                          </a:solidFill>
                          <a:effectLst/>
                          <a:latin typeface="Arial" panose="020B0604020202020204" pitchFamily="34" charset="0"/>
                        </a:rPr>
                        <a:t>Inversión y Equipamiento en US$</a:t>
                      </a:r>
                      <a:endParaRPr lang="es-ES" sz="1000" b="1" i="0" u="none" strike="noStrike" dirty="0">
                        <a:solidFill>
                          <a:srgbClr val="FFFFFF"/>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B0F0"/>
                    </a:solidFill>
                  </a:tcPr>
                </a:tc>
              </a:tr>
              <a:tr h="193868">
                <a:tc>
                  <a:txBody>
                    <a:bodyPr/>
                    <a:lstStyle/>
                    <a:p>
                      <a:pPr algn="l" fontAlgn="b"/>
                      <a:r>
                        <a:rPr lang="es-ES" sz="1000" b="0" i="0" u="none" strike="noStrike" dirty="0" smtClean="0">
                          <a:solidFill>
                            <a:srgbClr val="002060"/>
                          </a:solidFill>
                          <a:effectLst/>
                          <a:latin typeface="Arial" panose="020B0604020202020204" pitchFamily="34" charset="0"/>
                        </a:rPr>
                        <a:t>Restaurante</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r" fontAlgn="ctr"/>
                      <a:r>
                        <a:rPr lang="es-ES" sz="1000" b="0" i="0" u="none" strike="noStrike" dirty="0" smtClean="0">
                          <a:solidFill>
                            <a:srgbClr val="002060"/>
                          </a:solidFill>
                          <a:effectLst/>
                          <a:latin typeface="Arial" panose="020B0604020202020204" pitchFamily="34" charset="0"/>
                        </a:rPr>
                        <a:t>           248,400 </a:t>
                      </a:r>
                      <a:endParaRPr lang="es-ES" sz="1000" b="0" i="0" u="none" strike="noStrike" dirty="0">
                        <a:solidFill>
                          <a:srgbClr val="002060"/>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s-ES" sz="1000" b="0" i="0" u="none" strike="noStrike" dirty="0" smtClean="0">
                          <a:solidFill>
                            <a:srgbClr val="002060"/>
                          </a:solidFill>
                          <a:effectLst/>
                          <a:latin typeface="Arial" panose="020B0604020202020204" pitchFamily="34" charset="0"/>
                        </a:rPr>
                        <a:t>             85,231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868">
                <a:tc>
                  <a:txBody>
                    <a:bodyPr/>
                    <a:lstStyle/>
                    <a:p>
                      <a:pPr algn="l" fontAlgn="b"/>
                      <a:r>
                        <a:rPr lang="es-ES" sz="1000" b="0" i="0" u="none" strike="noStrike" dirty="0" smtClean="0">
                          <a:solidFill>
                            <a:srgbClr val="002060"/>
                          </a:solidFill>
                          <a:effectLst/>
                          <a:latin typeface="Arial" panose="020B0604020202020204" pitchFamily="34" charset="0"/>
                        </a:rPr>
                        <a:t>Cafetería</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endParaRPr lang="es-EC"/>
                    </a:p>
                  </a:txBody>
                  <a:tcPr/>
                </a:tc>
                <a:tc>
                  <a:txBody>
                    <a:bodyPr/>
                    <a:lstStyle/>
                    <a:p>
                      <a:pPr algn="r" fontAlgn="b"/>
                      <a:r>
                        <a:rPr lang="es-ES" sz="1000" b="0" i="0" u="none" strike="noStrike" dirty="0" smtClean="0">
                          <a:solidFill>
                            <a:srgbClr val="002060"/>
                          </a:solidFill>
                          <a:effectLst/>
                          <a:latin typeface="Arial" panose="020B0604020202020204" pitchFamily="34" charset="0"/>
                        </a:rPr>
                        <a:t>             29,491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581603">
                <a:tc>
                  <a:txBody>
                    <a:bodyPr/>
                    <a:lstStyle/>
                    <a:p>
                      <a:pPr algn="l" fontAlgn="b"/>
                      <a:r>
                        <a:rPr lang="es-ES" sz="1000" b="0" i="0" u="none" strike="noStrike" dirty="0" err="1" smtClean="0">
                          <a:solidFill>
                            <a:srgbClr val="002060"/>
                          </a:solidFill>
                          <a:effectLst/>
                          <a:latin typeface="Arial" panose="020B0604020202020204" pitchFamily="34" charset="0"/>
                        </a:rPr>
                        <a:t>Espación</a:t>
                      </a:r>
                      <a:r>
                        <a:rPr lang="es-ES" sz="1000" b="0" i="0" u="none" strike="noStrike" dirty="0" smtClean="0">
                          <a:solidFill>
                            <a:srgbClr val="002060"/>
                          </a:solidFill>
                          <a:effectLst/>
                          <a:latin typeface="Arial" panose="020B0604020202020204" pitchFamily="34" charset="0"/>
                        </a:rPr>
                        <a:t> para la producción artesanal de cerveza</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ctr"/>
                      <a:r>
                        <a:rPr lang="es-ES" sz="1000" b="0" i="0" u="none" strike="noStrike" dirty="0" smtClean="0">
                          <a:solidFill>
                            <a:srgbClr val="002060"/>
                          </a:solidFill>
                          <a:effectLst/>
                          <a:latin typeface="Arial" panose="020B0604020202020204" pitchFamily="34" charset="0"/>
                        </a:rPr>
                        <a:t>             26,220 </a:t>
                      </a:r>
                      <a:endParaRPr lang="es-ES" sz="1000" b="0" i="0" u="none" strike="noStrike" dirty="0">
                        <a:solidFill>
                          <a:srgbClr val="002060"/>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387735">
                <a:tc>
                  <a:txBody>
                    <a:bodyPr/>
                    <a:lstStyle/>
                    <a:p>
                      <a:pPr algn="l" fontAlgn="b"/>
                      <a:r>
                        <a:rPr lang="es-ES" sz="1000" b="0" i="0" u="none" strike="noStrike" dirty="0" smtClean="0">
                          <a:solidFill>
                            <a:srgbClr val="002060"/>
                          </a:solidFill>
                          <a:effectLst/>
                          <a:latin typeface="Arial" panose="020B0604020202020204" pitchFamily="34" charset="0"/>
                        </a:rPr>
                        <a:t>Adecuación de </a:t>
                      </a:r>
                      <a:r>
                        <a:rPr lang="es-ES" sz="1000" b="0" i="0" u="none" strike="noStrike" dirty="0" err="1" smtClean="0">
                          <a:solidFill>
                            <a:srgbClr val="002060"/>
                          </a:solidFill>
                          <a:effectLst/>
                          <a:latin typeface="Arial" panose="020B0604020202020204" pitchFamily="34" charset="0"/>
                        </a:rPr>
                        <a:t>Jardínes</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21,563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868">
                <a:tc>
                  <a:txBody>
                    <a:bodyPr/>
                    <a:lstStyle/>
                    <a:p>
                      <a:pPr algn="l" fontAlgn="b"/>
                      <a:r>
                        <a:rPr lang="es-ES" sz="1000" b="0" i="0" u="none" strike="noStrike" dirty="0" smtClean="0">
                          <a:solidFill>
                            <a:srgbClr val="002060"/>
                          </a:solidFill>
                          <a:effectLst/>
                          <a:latin typeface="Arial" panose="020B0604020202020204" pitchFamily="34" charset="0"/>
                        </a:rPr>
                        <a:t>Total</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296,183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r" fontAlgn="b"/>
                      <a:r>
                        <a:rPr lang="es-ES" sz="1000" b="0" i="0" u="none" strike="noStrike" dirty="0" smtClean="0">
                          <a:solidFill>
                            <a:srgbClr val="002060"/>
                          </a:solidFill>
                          <a:effectLst/>
                          <a:latin typeface="Arial" panose="020B0604020202020204" pitchFamily="34" charset="0"/>
                        </a:rPr>
                        <a:t>            114,722 </a:t>
                      </a:r>
                      <a:endParaRPr lang="es-ES" sz="1000" b="0"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3868">
                <a:tc>
                  <a:txBody>
                    <a:bodyPr/>
                    <a:lstStyle/>
                    <a:p>
                      <a:pPr algn="l" fontAlgn="b"/>
                      <a:r>
                        <a:rPr lang="es-ES" sz="1000" b="1" i="0" u="none" strike="noStrike" dirty="0" smtClean="0">
                          <a:solidFill>
                            <a:srgbClr val="002060"/>
                          </a:solidFill>
                          <a:effectLst/>
                          <a:latin typeface="Arial" panose="020B0604020202020204" pitchFamily="34" charset="0"/>
                        </a:rPr>
                        <a:t>Inversión estimada</a:t>
                      </a:r>
                      <a:endParaRPr lang="es-ES" sz="1000" b="1" i="0" u="none" strike="noStrike" dirty="0">
                        <a:solidFill>
                          <a:srgbClr val="002060"/>
                        </a:solidFill>
                        <a:effectLst/>
                        <a:latin typeface="Arial" panose="020B060402020202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r" fontAlgn="ctr"/>
                      <a:r>
                        <a:rPr lang="es-ES" sz="1000" b="1" i="0" u="none" strike="noStrike" dirty="0" smtClean="0">
                          <a:solidFill>
                            <a:srgbClr val="002060"/>
                          </a:solidFill>
                          <a:effectLst/>
                          <a:latin typeface="Arial" panose="020B0604020202020204" pitchFamily="34" charset="0"/>
                        </a:rPr>
                        <a:t>                                     405,905 </a:t>
                      </a:r>
                      <a:endParaRPr lang="es-ES" sz="1000" b="1" i="0" u="none" strike="noStrike" dirty="0">
                        <a:solidFill>
                          <a:srgbClr val="002060"/>
                        </a:solidFill>
                        <a:effectLst/>
                        <a:latin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lang="es-EC"/>
                    </a:p>
                  </a:txBody>
                  <a:tcPr/>
                </a:tc>
              </a:tr>
            </a:tbl>
          </a:graphicData>
        </a:graphic>
      </p:graphicFrame>
      <p:pic>
        <p:nvPicPr>
          <p:cNvPr id="8" name="Picture 7"/>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5556933" y="2901178"/>
            <a:ext cx="3626960" cy="2520281"/>
          </a:xfrm>
          <a:prstGeom prst="rect">
            <a:avLst/>
          </a:prstGeom>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463</a:t>
            </a:fld>
            <a:endParaRPr lang="es-ES" dirty="0">
              <a:solidFill>
                <a:srgbClr val="002776"/>
              </a:solidFill>
            </a:endParaRPr>
          </a:p>
        </p:txBody>
      </p:sp>
    </p:spTree>
    <p:extLst>
      <p:ext uri="{BB962C8B-B14F-4D97-AF65-F5344CB8AC3E}">
        <p14:creationId xmlns:p14="http://schemas.microsoft.com/office/powerpoint/2010/main" val="127580918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4.8. Financiero</a:t>
            </a:r>
            <a:endParaRPr lang="es-ES" sz="2800" i="1" dirty="0">
              <a:solidFill>
                <a:srgbClr val="FFFFFF"/>
              </a:solidFill>
            </a:endParaRPr>
          </a:p>
        </p:txBody>
      </p:sp>
    </p:spTree>
    <p:extLst>
      <p:ext uri="{BB962C8B-B14F-4D97-AF65-F5344CB8AC3E}">
        <p14:creationId xmlns:p14="http://schemas.microsoft.com/office/powerpoint/2010/main" val="2959379117"/>
      </p:ext>
    </p:extLst>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Slide Number Placeholder 3"/>
          <p:cNvSpPr txBox="1">
            <a:spLocks/>
          </p:cNvSpPr>
          <p:nvPr/>
        </p:nvSpPr>
        <p:spPr>
          <a:xfrm>
            <a:off x="413262" y="6532355"/>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Financiera </a:t>
            </a:r>
            <a:endParaRPr lang="es-ES" dirty="0">
              <a:solidFill>
                <a:srgbClr val="002776"/>
              </a:solidFill>
            </a:endParaRPr>
          </a:p>
        </p:txBody>
      </p:sp>
      <p:sp>
        <p:nvSpPr>
          <p:cNvPr id="5" name="Rectangle 4"/>
          <p:cNvSpPr/>
          <p:nvPr/>
        </p:nvSpPr>
        <p:spPr>
          <a:xfrm>
            <a:off x="413262" y="1124744"/>
            <a:ext cx="8500178" cy="3354765"/>
          </a:xfrm>
          <a:prstGeom prst="rect">
            <a:avLst/>
          </a:prstGeom>
        </p:spPr>
        <p:txBody>
          <a:bodyPr wrap="square">
            <a:spAutoFit/>
          </a:bodyPr>
          <a:lstStyle/>
          <a:p>
            <a:pPr>
              <a:defRPr/>
            </a:pPr>
            <a:r>
              <a:rPr lang="es-ES" sz="1400" dirty="0" smtClean="0">
                <a:solidFill>
                  <a:srgbClr val="002060"/>
                </a:solidFill>
              </a:rPr>
              <a:t>       </a:t>
            </a:r>
          </a:p>
          <a:p>
            <a:pPr marL="282575" indent="-282575">
              <a:defRPr/>
            </a:pPr>
            <a:endParaRPr lang="es-ES" sz="1200" b="1"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6" name="Rectangle 5"/>
          <p:cNvSpPr/>
          <p:nvPr/>
        </p:nvSpPr>
        <p:spPr>
          <a:xfrm>
            <a:off x="560512" y="1206631"/>
            <a:ext cx="8500178" cy="8032968"/>
          </a:xfrm>
          <a:prstGeom prst="rect">
            <a:avLst/>
          </a:prstGeom>
        </p:spPr>
        <p:txBody>
          <a:bodyPr wrap="square">
            <a:spAutoFit/>
          </a:bodyPr>
          <a:lstStyle/>
          <a:p>
            <a:pPr>
              <a:defRPr/>
            </a:pPr>
            <a:r>
              <a:rPr lang="es-ES" sz="1400" dirty="0" smtClean="0">
                <a:solidFill>
                  <a:srgbClr val="002060"/>
                </a:solidFill>
              </a:rPr>
              <a:t>       </a:t>
            </a:r>
          </a:p>
          <a:p>
            <a:pPr marL="282575" indent="-282575">
              <a:defRPr/>
            </a:pPr>
            <a:r>
              <a:rPr lang="es-ES" sz="1400" b="1" dirty="0" smtClean="0">
                <a:solidFill>
                  <a:srgbClr val="002060"/>
                </a:solidFill>
              </a:rPr>
              <a:t>Fuentes de Financiamiento</a:t>
            </a:r>
          </a:p>
          <a:p>
            <a:pPr marL="282575" indent="-282575">
              <a:defRPr/>
            </a:pPr>
            <a:endParaRPr lang="es-ES" sz="1600" b="1" dirty="0" smtClean="0">
              <a:solidFill>
                <a:srgbClr val="002060"/>
              </a:solidFill>
            </a:endParaRPr>
          </a:p>
          <a:p>
            <a:pPr marL="282575" indent="-282575">
              <a:defRPr/>
            </a:pPr>
            <a:r>
              <a:rPr lang="es-ES" sz="1400" b="1" dirty="0" smtClean="0">
                <a:solidFill>
                  <a:srgbClr val="002060"/>
                </a:solidFill>
              </a:rPr>
              <a:t>Gestión Propia</a:t>
            </a:r>
          </a:p>
          <a:p>
            <a:pPr marL="282575" indent="-282575">
              <a:defRPr/>
            </a:pPr>
            <a:endParaRPr lang="es-ES" sz="1600" b="1" dirty="0" smtClean="0">
              <a:solidFill>
                <a:srgbClr val="002060"/>
              </a:solidFill>
            </a:endParaRPr>
          </a:p>
          <a:p>
            <a:pPr marL="282575" indent="-282575">
              <a:defRPr/>
            </a:pPr>
            <a:r>
              <a:rPr lang="es-ES" sz="1200" b="1" dirty="0" smtClean="0">
                <a:solidFill>
                  <a:srgbClr val="002060"/>
                </a:solidFill>
              </a:rPr>
              <a:t>Quito Turismo se financia con el 74% de ingresos provenientes de:</a:t>
            </a:r>
          </a:p>
          <a:p>
            <a:pPr marL="282575" indent="-282575">
              <a:defRPr/>
            </a:pPr>
            <a:endParaRPr lang="es-ES" sz="1200" b="1" dirty="0" smtClean="0">
              <a:solidFill>
                <a:srgbClr val="002060"/>
              </a:solidFill>
            </a:endParaRPr>
          </a:p>
          <a:p>
            <a:pPr marL="460375" indent="-285750">
              <a:buFont typeface="Arial" panose="020B0604020202020204" pitchFamily="34" charset="0"/>
              <a:buChar char="•"/>
              <a:defRPr/>
            </a:pPr>
            <a:r>
              <a:rPr lang="es-ES" sz="1200" dirty="0" smtClean="0">
                <a:solidFill>
                  <a:srgbClr val="002060"/>
                </a:solidFill>
              </a:rPr>
              <a:t>Permisos, licencias y Patentes (Distintivo Q) – 8,72%</a:t>
            </a:r>
          </a:p>
          <a:p>
            <a:pPr marL="460375" indent="-285750">
              <a:buFont typeface="Arial" panose="020B0604020202020204" pitchFamily="34" charset="0"/>
              <a:buChar char="•"/>
              <a:defRPr/>
            </a:pPr>
            <a:r>
              <a:rPr lang="es-ES" sz="1200" dirty="0" smtClean="0">
                <a:solidFill>
                  <a:srgbClr val="002060"/>
                </a:solidFill>
              </a:rPr>
              <a:t>Tasa Hotelera, Hoteles de Lujo (Primera y Segunda Categoría) – 11%</a:t>
            </a:r>
          </a:p>
          <a:p>
            <a:pPr marL="460375" indent="-285750">
              <a:buFont typeface="Arial" panose="020B0604020202020204" pitchFamily="34" charset="0"/>
              <a:buChar char="•"/>
              <a:defRPr/>
            </a:pPr>
            <a:r>
              <a:rPr lang="es-ES" sz="1200" dirty="0" smtClean="0">
                <a:solidFill>
                  <a:srgbClr val="002060"/>
                </a:solidFill>
              </a:rPr>
              <a:t>Organización y Coordinación de Eventos – 26,51%</a:t>
            </a:r>
          </a:p>
          <a:p>
            <a:pPr marL="460375" indent="-285750">
              <a:buFont typeface="Arial" panose="020B0604020202020204" pitchFamily="34" charset="0"/>
              <a:buChar char="•"/>
              <a:defRPr/>
            </a:pPr>
            <a:r>
              <a:rPr lang="es-ES" sz="1200" dirty="0" smtClean="0">
                <a:solidFill>
                  <a:srgbClr val="002060"/>
                </a:solidFill>
              </a:rPr>
              <a:t>Otros (arriendos, espacios publicitarios, cuentas por cobrar, y</a:t>
            </a:r>
          </a:p>
          <a:p>
            <a:pPr marL="174625">
              <a:defRPr/>
            </a:pPr>
            <a:r>
              <a:rPr lang="es-ES" sz="1200" dirty="0" smtClean="0">
                <a:solidFill>
                  <a:srgbClr val="002060"/>
                </a:solidFill>
              </a:rPr>
              <a:t>       ventas unidades de negocio). 26,78%</a:t>
            </a:r>
          </a:p>
          <a:p>
            <a:pPr marL="174625" indent="-174625">
              <a:defRPr/>
            </a:pPr>
            <a:endParaRPr lang="es-ES" sz="1200" b="1" dirty="0" smtClean="0">
              <a:solidFill>
                <a:srgbClr val="002060"/>
              </a:solidFill>
            </a:endParaRPr>
          </a:p>
          <a:p>
            <a:pPr marL="174625" indent="-174625">
              <a:defRPr/>
            </a:pPr>
            <a:r>
              <a:rPr lang="es-ES" sz="1400" b="1" dirty="0" smtClean="0">
                <a:solidFill>
                  <a:srgbClr val="002060"/>
                </a:solidFill>
              </a:rPr>
              <a:t>Gobierno Sectorial</a:t>
            </a:r>
          </a:p>
          <a:p>
            <a:pPr marL="174625" indent="-174625">
              <a:defRPr/>
            </a:pPr>
            <a:endParaRPr lang="es-ES" sz="1600" b="1" dirty="0" smtClean="0">
              <a:solidFill>
                <a:srgbClr val="002060"/>
              </a:solidFill>
            </a:endParaRPr>
          </a:p>
          <a:p>
            <a:pPr marL="174625" indent="-174625">
              <a:defRPr/>
            </a:pPr>
            <a:r>
              <a:rPr lang="es-ES" sz="1200" b="1" dirty="0" smtClean="0">
                <a:solidFill>
                  <a:srgbClr val="002060"/>
                </a:solidFill>
              </a:rPr>
              <a:t>Quito Turismo recibe en promedio el 27% de Entidades Públicas:</a:t>
            </a:r>
          </a:p>
          <a:p>
            <a:pPr marL="174625" indent="-174625">
              <a:defRPr/>
            </a:pPr>
            <a:endParaRPr lang="es-ES" sz="1200" b="1" dirty="0" smtClean="0">
              <a:solidFill>
                <a:srgbClr val="002060"/>
              </a:solidFill>
            </a:endParaRPr>
          </a:p>
          <a:p>
            <a:pPr marL="460375" indent="-285750">
              <a:buFont typeface="Arial" panose="020B0604020202020204" pitchFamily="34" charset="0"/>
              <a:buChar char="•"/>
              <a:defRPr/>
            </a:pPr>
            <a:r>
              <a:rPr lang="es-ES" sz="1200" dirty="0" smtClean="0">
                <a:solidFill>
                  <a:srgbClr val="002060"/>
                </a:solidFill>
              </a:rPr>
              <a:t>Gobierno Sectorial (Alcaldía) - 25%</a:t>
            </a:r>
          </a:p>
          <a:p>
            <a:pPr marL="460375" indent="-285750">
              <a:buFont typeface="Arial" panose="020B0604020202020204" pitchFamily="34" charset="0"/>
              <a:buChar char="•"/>
              <a:defRPr/>
            </a:pPr>
            <a:r>
              <a:rPr lang="es-ES" sz="1200" dirty="0" smtClean="0">
                <a:solidFill>
                  <a:srgbClr val="002060"/>
                </a:solidFill>
              </a:rPr>
              <a:t>(Convenios con entidades estatales) - 1.26%</a:t>
            </a:r>
          </a:p>
          <a:p>
            <a:pPr marL="174625" indent="-174625">
              <a:defRPr/>
            </a:pPr>
            <a:endParaRPr lang="es-ES" sz="1200" dirty="0" smtClean="0">
              <a:solidFill>
                <a:srgbClr val="002060"/>
              </a:solidFill>
            </a:endParaRPr>
          </a:p>
          <a:p>
            <a:pPr marL="174625" indent="-174625">
              <a:defRPr/>
            </a:pPr>
            <a:endParaRPr lang="es-ES" sz="1200" dirty="0" smtClean="0">
              <a:solidFill>
                <a:srgbClr val="002060"/>
              </a:solidFill>
            </a:endParaRPr>
          </a:p>
          <a:p>
            <a:pPr marL="174625" indent="-174625">
              <a:defRPr/>
            </a:pPr>
            <a:r>
              <a:rPr lang="es-ES" sz="1200" dirty="0" smtClean="0">
                <a:solidFill>
                  <a:srgbClr val="002060"/>
                </a:solidFill>
              </a:rPr>
              <a:t>Los Ingresos promedios son de $ 7,553,704.94</a:t>
            </a:r>
          </a:p>
          <a:p>
            <a:pPr marL="174625" indent="-174625">
              <a:defRPr/>
            </a:pPr>
            <a:r>
              <a:rPr lang="es-ES" sz="1200" dirty="0" smtClean="0">
                <a:solidFill>
                  <a:srgbClr val="002060"/>
                </a:solidFill>
              </a:rPr>
              <a:t>Los costos promedio son de $ 6, 725,160,39</a:t>
            </a:r>
          </a:p>
          <a:p>
            <a:pPr marL="174625" indent="-174625">
              <a:defRPr/>
            </a:pPr>
            <a:r>
              <a:rPr lang="es-ES" sz="1200" dirty="0" smtClean="0">
                <a:solidFill>
                  <a:srgbClr val="002060"/>
                </a:solidFill>
              </a:rPr>
              <a:t>La diferencia generada entre los ingresos – costos se utiliza el siguiente año es</a:t>
            </a:r>
          </a:p>
          <a:p>
            <a:pPr marL="174625" indent="-174625">
              <a:defRPr/>
            </a:pPr>
            <a:r>
              <a:rPr lang="es-ES" sz="1200" dirty="0" err="1" smtClean="0">
                <a:solidFill>
                  <a:srgbClr val="002060"/>
                </a:solidFill>
              </a:rPr>
              <a:t>denomiado</a:t>
            </a:r>
            <a:r>
              <a:rPr lang="es-ES" sz="1200" dirty="0" smtClean="0">
                <a:solidFill>
                  <a:srgbClr val="002060"/>
                </a:solidFill>
              </a:rPr>
              <a:t> como un fondo adicional.</a:t>
            </a:r>
          </a:p>
          <a:p>
            <a:pPr marL="631825" lvl="2">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graphicFrame>
        <p:nvGraphicFramePr>
          <p:cNvPr id="9" name="Chart 8"/>
          <p:cNvGraphicFramePr>
            <a:graphicFrameLocks/>
          </p:cNvGraphicFramePr>
          <p:nvPr>
            <p:extLst/>
          </p:nvPr>
        </p:nvGraphicFramePr>
        <p:xfrm>
          <a:off x="5961112" y="1712794"/>
          <a:ext cx="3793595" cy="2268755"/>
        </p:xfrm>
        <a:graphic>
          <a:graphicData uri="http://schemas.openxmlformats.org/drawingml/2006/chart">
            <c:chart xmlns:c="http://schemas.openxmlformats.org/drawingml/2006/chart" xmlns:r="http://schemas.openxmlformats.org/officeDocument/2006/relationships" r:id="rId3"/>
          </a:graphicData>
        </a:graphic>
      </p:graphicFrame>
      <p:sp>
        <p:nvSpPr>
          <p:cNvPr id="8" name="Title 1"/>
          <p:cNvSpPr txBox="1">
            <a:spLocks/>
          </p:cNvSpPr>
          <p:nvPr/>
        </p:nvSpPr>
        <p:spPr bwMode="auto">
          <a:xfrm>
            <a:off x="423769" y="385925"/>
            <a:ext cx="9217025" cy="1080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Financiera</a:t>
            </a:r>
          </a:p>
          <a:p>
            <a:pPr fontAlgn="base">
              <a:spcBef>
                <a:spcPct val="0"/>
              </a:spcBef>
              <a:spcAft>
                <a:spcPct val="0"/>
              </a:spcAft>
            </a:pPr>
            <a:r>
              <a:rPr lang="es-ES" sz="2000" b="1" dirty="0" smtClean="0">
                <a:solidFill>
                  <a:srgbClr val="00B0F0"/>
                </a:solidFill>
                <a:cs typeface="Arial" charset="0"/>
              </a:rPr>
              <a:t>Modelo de Gestión – Fuentes de Financiamiento</a:t>
            </a:r>
            <a:endParaRPr lang="es-ES" sz="1400" i="1" dirty="0">
              <a:solidFill>
                <a:srgbClr val="00B0F0"/>
              </a:solidFill>
              <a:cs typeface="Arial" charset="0"/>
            </a:endParaRPr>
          </a:p>
        </p:txBody>
      </p:sp>
      <p:graphicFrame>
        <p:nvGraphicFramePr>
          <p:cNvPr id="10" name="Chart 9"/>
          <p:cNvGraphicFramePr>
            <a:graphicFrameLocks/>
          </p:cNvGraphicFramePr>
          <p:nvPr>
            <p:extLst/>
          </p:nvPr>
        </p:nvGraphicFramePr>
        <p:xfrm>
          <a:off x="5571909" y="2286750"/>
          <a:ext cx="4572000" cy="27432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026701661"/>
      </p:ext>
    </p:extLst>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Slide Number Placeholder 3"/>
          <p:cNvSpPr txBox="1">
            <a:spLocks/>
          </p:cNvSpPr>
          <p:nvPr/>
        </p:nvSpPr>
        <p:spPr>
          <a:xfrm>
            <a:off x="413262" y="6532355"/>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Financiera </a:t>
            </a:r>
            <a:endParaRPr lang="es-ES" dirty="0">
              <a:solidFill>
                <a:srgbClr val="002776"/>
              </a:solidFill>
            </a:endParaRPr>
          </a:p>
        </p:txBody>
      </p:sp>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Financiera</a:t>
            </a:r>
          </a:p>
          <a:p>
            <a:pPr fontAlgn="base">
              <a:spcBef>
                <a:spcPct val="0"/>
              </a:spcBef>
              <a:spcAft>
                <a:spcPct val="0"/>
              </a:spcAft>
            </a:pPr>
            <a:r>
              <a:rPr lang="es-ES" sz="2000" b="1" dirty="0" smtClean="0">
                <a:solidFill>
                  <a:srgbClr val="00B0F0"/>
                </a:solidFill>
                <a:cs typeface="Arial" charset="0"/>
              </a:rPr>
              <a:t>Modelo de Gestión – Evolución de los Ingresos vs Costos</a:t>
            </a:r>
            <a:endParaRPr lang="es-ES" sz="1400" i="1" dirty="0">
              <a:solidFill>
                <a:srgbClr val="00B0F0"/>
              </a:solidFill>
              <a:cs typeface="Arial" charset="0"/>
            </a:endParaRPr>
          </a:p>
        </p:txBody>
      </p:sp>
      <p:sp>
        <p:nvSpPr>
          <p:cNvPr id="5" name="Rectangle 4"/>
          <p:cNvSpPr/>
          <p:nvPr/>
        </p:nvSpPr>
        <p:spPr>
          <a:xfrm>
            <a:off x="413262" y="1124744"/>
            <a:ext cx="8500178" cy="3354765"/>
          </a:xfrm>
          <a:prstGeom prst="rect">
            <a:avLst/>
          </a:prstGeom>
        </p:spPr>
        <p:txBody>
          <a:bodyPr wrap="square">
            <a:spAutoFit/>
          </a:bodyPr>
          <a:lstStyle/>
          <a:p>
            <a:pPr>
              <a:defRPr/>
            </a:pPr>
            <a:r>
              <a:rPr lang="es-ES" sz="1400" dirty="0" smtClean="0">
                <a:solidFill>
                  <a:srgbClr val="002060"/>
                </a:solidFill>
              </a:rPr>
              <a:t>       </a:t>
            </a:r>
          </a:p>
          <a:p>
            <a:pPr marL="282575" indent="-282575">
              <a:defRPr/>
            </a:pPr>
            <a:endParaRPr lang="es-ES" sz="1200" b="1"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6" name="Rectangle 5"/>
          <p:cNvSpPr/>
          <p:nvPr/>
        </p:nvSpPr>
        <p:spPr>
          <a:xfrm>
            <a:off x="413262" y="1128393"/>
            <a:ext cx="8500178" cy="9510296"/>
          </a:xfrm>
          <a:prstGeom prst="rect">
            <a:avLst/>
          </a:prstGeom>
        </p:spPr>
        <p:txBody>
          <a:bodyPr wrap="square">
            <a:spAutoFit/>
          </a:bodyPr>
          <a:lstStyle/>
          <a:p>
            <a:pPr>
              <a:defRPr/>
            </a:pPr>
            <a:r>
              <a:rPr lang="es-ES" sz="1400" dirty="0" smtClean="0">
                <a:solidFill>
                  <a:srgbClr val="002060"/>
                </a:solidFill>
              </a:rPr>
              <a:t>       </a:t>
            </a:r>
          </a:p>
          <a:p>
            <a:pPr marL="282575" indent="-282575">
              <a:defRPr/>
            </a:pPr>
            <a:r>
              <a:rPr lang="es-ES" sz="1400" b="1" dirty="0" smtClean="0">
                <a:solidFill>
                  <a:srgbClr val="002060"/>
                </a:solidFill>
              </a:rPr>
              <a:t>Evolución de los Ingresos VS Costos</a:t>
            </a: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marL="282575" indent="-282575">
              <a:defRPr/>
            </a:pPr>
            <a:endParaRPr lang="es-ES" sz="1400" b="1" dirty="0" smtClean="0">
              <a:solidFill>
                <a:srgbClr val="002060"/>
              </a:solidFill>
            </a:endParaRPr>
          </a:p>
          <a:p>
            <a:pPr>
              <a:defRPr/>
            </a:pPr>
            <a:r>
              <a:rPr lang="es-ES" sz="1200" dirty="0" smtClean="0">
                <a:solidFill>
                  <a:srgbClr val="002060"/>
                </a:solidFill>
              </a:rPr>
              <a:t>Los ingresos durante el periodo de análisis ha tenido una tendencia creciente, ya que se ha organizado y coordinado eventos para entidades públicas y privadas, a su vez ha existido interés por parte de los establecimientos en obtener el Distintivo Q, en este último periodo entre 2014 y 2015 han visitado a quito más turistas, por lo cual la tasa hotelera también ha crecido.</a:t>
            </a:r>
          </a:p>
          <a:p>
            <a:pPr>
              <a:defRPr/>
            </a:pPr>
            <a:endParaRPr lang="es-ES" sz="1200" dirty="0" smtClean="0">
              <a:solidFill>
                <a:srgbClr val="002060"/>
              </a:solidFill>
            </a:endParaRPr>
          </a:p>
          <a:p>
            <a:pPr>
              <a:defRPr/>
            </a:pPr>
            <a:r>
              <a:rPr lang="es-ES" sz="1200" dirty="0" smtClean="0">
                <a:solidFill>
                  <a:srgbClr val="002060"/>
                </a:solidFill>
              </a:rPr>
              <a:t>Los costos durante el periodo de análisis han tenido un crecimiento directamente proporcional con los ingresos, ya que ha aumentado el personal en Quito Turismo, y se han desarrollado productos para fomentar el turismo en Quito</a:t>
            </a:r>
          </a:p>
          <a:p>
            <a:pPr>
              <a:defRPr/>
            </a:pPr>
            <a:endParaRPr lang="es-ES" sz="1200" dirty="0" smtClean="0">
              <a:solidFill>
                <a:srgbClr val="002060"/>
              </a:solidFill>
            </a:endParaRPr>
          </a:p>
          <a:p>
            <a:pPr>
              <a:defRPr/>
            </a:pPr>
            <a:endParaRPr lang="es-ES" sz="1200" dirty="0" smtClean="0">
              <a:solidFill>
                <a:srgbClr val="002060"/>
              </a:solidFill>
            </a:endParaRPr>
          </a:p>
          <a:p>
            <a:pPr marL="282575" indent="-282575">
              <a:defRPr/>
            </a:pPr>
            <a:endParaRPr lang="es-ES" sz="1600" b="1" dirty="0" smtClean="0">
              <a:solidFill>
                <a:srgbClr val="002060"/>
              </a:solidFill>
            </a:endParaRPr>
          </a:p>
          <a:p>
            <a:pPr marL="174625" indent="-174625">
              <a:defRPr/>
            </a:pPr>
            <a:endParaRPr lang="es-ES" sz="1200" dirty="0" smtClean="0">
              <a:solidFill>
                <a:srgbClr val="002060"/>
              </a:solidFill>
            </a:endParaRPr>
          </a:p>
          <a:p>
            <a:pPr marL="174625" indent="-174625">
              <a:defRPr/>
            </a:pPr>
            <a:endParaRPr lang="es-ES" sz="1200" dirty="0" smtClean="0">
              <a:solidFill>
                <a:srgbClr val="002060"/>
              </a:solidFill>
            </a:endParaRPr>
          </a:p>
          <a:p>
            <a:pPr>
              <a:defRPr/>
            </a:pPr>
            <a:endParaRPr lang="es-ES" sz="1600" b="1" dirty="0" smtClean="0">
              <a:solidFill>
                <a:srgbClr val="002060"/>
              </a:solidFill>
            </a:endParaRPr>
          </a:p>
          <a:p>
            <a:pPr marL="631825" lvl="2">
              <a:defRPr/>
            </a:pPr>
            <a:endParaRPr lang="es-ES" sz="1400"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graphicFrame>
        <p:nvGraphicFramePr>
          <p:cNvPr id="9" name="Chart 8"/>
          <p:cNvGraphicFramePr>
            <a:graphicFrameLocks/>
          </p:cNvGraphicFramePr>
          <p:nvPr>
            <p:extLst/>
          </p:nvPr>
        </p:nvGraphicFramePr>
        <p:xfrm>
          <a:off x="488504" y="1628800"/>
          <a:ext cx="8784976" cy="317180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763802424"/>
      </p:ext>
    </p:extLst>
  </p:cSld>
  <p:clrMapOvr>
    <a:masterClrMapping/>
  </p:clrMapOvr>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Financiera</a:t>
            </a:r>
          </a:p>
          <a:p>
            <a:pPr fontAlgn="base">
              <a:spcBef>
                <a:spcPct val="0"/>
              </a:spcBef>
              <a:spcAft>
                <a:spcPct val="0"/>
              </a:spcAft>
            </a:pPr>
            <a:r>
              <a:rPr lang="es-ES" sz="2000" b="1" dirty="0" smtClean="0">
                <a:solidFill>
                  <a:srgbClr val="00B0F0"/>
                </a:solidFill>
                <a:cs typeface="Arial" charset="0"/>
              </a:rPr>
              <a:t>Modelo de Gestión – Estructura de los Ingresos y Costos</a:t>
            </a:r>
            <a:endParaRPr lang="es-ES" sz="1400" i="1" dirty="0">
              <a:solidFill>
                <a:srgbClr val="00B0F0"/>
              </a:solidFill>
              <a:cs typeface="Arial" charset="0"/>
            </a:endParaRPr>
          </a:p>
        </p:txBody>
      </p:sp>
      <p:sp>
        <p:nvSpPr>
          <p:cNvPr id="5" name="Rectangle 4"/>
          <p:cNvSpPr/>
          <p:nvPr/>
        </p:nvSpPr>
        <p:spPr>
          <a:xfrm>
            <a:off x="413262" y="1124744"/>
            <a:ext cx="8500178" cy="3354765"/>
          </a:xfrm>
          <a:prstGeom prst="rect">
            <a:avLst/>
          </a:prstGeom>
        </p:spPr>
        <p:txBody>
          <a:bodyPr wrap="square">
            <a:spAutoFit/>
          </a:bodyPr>
          <a:lstStyle/>
          <a:p>
            <a:pPr>
              <a:defRPr/>
            </a:pPr>
            <a:r>
              <a:rPr lang="es-ES" sz="1400" dirty="0" smtClean="0">
                <a:solidFill>
                  <a:srgbClr val="002060"/>
                </a:solidFill>
              </a:rPr>
              <a:t>       </a:t>
            </a:r>
          </a:p>
          <a:p>
            <a:pPr marL="282575" indent="-282575">
              <a:defRPr/>
            </a:pPr>
            <a:endParaRPr lang="es-ES" sz="1200" b="1"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9" name="Title 1"/>
          <p:cNvSpPr txBox="1">
            <a:spLocks/>
          </p:cNvSpPr>
          <p:nvPr/>
        </p:nvSpPr>
        <p:spPr bwMode="auto">
          <a:xfrm>
            <a:off x="440186" y="1148989"/>
            <a:ext cx="9217025" cy="498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002060"/>
                </a:solidFill>
                <a:cs typeface="Arial" charset="0"/>
              </a:rPr>
              <a:t>Estructura de los Ingresos y Costos</a:t>
            </a: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r>
              <a:rPr lang="es-ES" sz="1200" dirty="0" smtClean="0">
                <a:solidFill>
                  <a:srgbClr val="002060"/>
                </a:solidFill>
                <a:cs typeface="Arial" charset="0"/>
              </a:rPr>
              <a:t>A continuación se detalla la composición de los Ingresos:</a:t>
            </a:r>
          </a:p>
          <a:p>
            <a:pPr fontAlgn="base">
              <a:spcBef>
                <a:spcPct val="0"/>
              </a:spcBef>
              <a:spcAft>
                <a:spcPct val="0"/>
              </a:spcAft>
            </a:pPr>
            <a:endParaRPr lang="es-ES" sz="1600" b="1" dirty="0">
              <a:solidFill>
                <a:srgbClr val="002060"/>
              </a:solidFill>
            </a:endParaRPr>
          </a:p>
          <a:p>
            <a:pPr marL="282575" indent="-282575">
              <a:defRPr/>
            </a:pPr>
            <a:r>
              <a:rPr lang="es-ES" sz="1200" b="1" dirty="0">
                <a:solidFill>
                  <a:srgbClr val="002060"/>
                </a:solidFill>
              </a:rPr>
              <a:t>Quito Turismo se financia con el 73% de ingresos provenientes de:</a:t>
            </a:r>
          </a:p>
          <a:p>
            <a:pPr marL="282575" indent="-282575">
              <a:defRPr/>
            </a:pPr>
            <a:endParaRPr lang="es-ES" sz="1200" b="1" dirty="0">
              <a:solidFill>
                <a:srgbClr val="002060"/>
              </a:solidFill>
            </a:endParaRPr>
          </a:p>
          <a:p>
            <a:pPr marL="460375" indent="-285750">
              <a:buFont typeface="Arial" panose="020B0604020202020204" pitchFamily="34" charset="0"/>
              <a:buChar char="•"/>
              <a:defRPr/>
            </a:pPr>
            <a:r>
              <a:rPr lang="es-ES" sz="1200" dirty="0">
                <a:solidFill>
                  <a:srgbClr val="002060"/>
                </a:solidFill>
              </a:rPr>
              <a:t>Permisos, licencias y Patentes (Distintivo Q</a:t>
            </a:r>
            <a:r>
              <a:rPr lang="es-ES" sz="1200" dirty="0" smtClean="0">
                <a:solidFill>
                  <a:srgbClr val="002060"/>
                </a:solidFill>
              </a:rPr>
              <a:t>): es valor que pagan los establecimientos por obtener el Distintivo Q.</a:t>
            </a:r>
            <a:endParaRPr lang="es-ES" sz="1200" dirty="0">
              <a:solidFill>
                <a:srgbClr val="002060"/>
              </a:solidFill>
            </a:endParaRPr>
          </a:p>
          <a:p>
            <a:pPr marL="460375" indent="-285750">
              <a:buFont typeface="Arial" panose="020B0604020202020204" pitchFamily="34" charset="0"/>
              <a:buChar char="•"/>
              <a:defRPr/>
            </a:pPr>
            <a:r>
              <a:rPr lang="es-ES" sz="1200" dirty="0">
                <a:solidFill>
                  <a:srgbClr val="002060"/>
                </a:solidFill>
              </a:rPr>
              <a:t>Tasa Hotelera, Hoteles de Lujo (Primera y Segunda Categoría</a:t>
            </a:r>
            <a:r>
              <a:rPr lang="es-ES" sz="1200" dirty="0" smtClean="0">
                <a:solidFill>
                  <a:srgbClr val="002060"/>
                </a:solidFill>
              </a:rPr>
              <a:t>): es el valor que se factura a los turistas por ocupar las habitaciones de los Hoteles en Quito, según la ordenanza 0276.</a:t>
            </a:r>
            <a:endParaRPr lang="es-ES" sz="1200" dirty="0">
              <a:solidFill>
                <a:srgbClr val="002060"/>
              </a:solidFill>
            </a:endParaRPr>
          </a:p>
          <a:p>
            <a:pPr marL="460375" indent="-285750">
              <a:buFont typeface="Arial" panose="020B0604020202020204" pitchFamily="34" charset="0"/>
              <a:buChar char="•"/>
              <a:defRPr/>
            </a:pPr>
            <a:r>
              <a:rPr lang="es-ES" sz="1200" dirty="0">
                <a:solidFill>
                  <a:srgbClr val="002060"/>
                </a:solidFill>
              </a:rPr>
              <a:t>Organización y Coordinación de </a:t>
            </a:r>
            <a:r>
              <a:rPr lang="es-ES" sz="1200" dirty="0" smtClean="0">
                <a:solidFill>
                  <a:srgbClr val="002060"/>
                </a:solidFill>
              </a:rPr>
              <a:t>Eventos.</a:t>
            </a:r>
            <a:endParaRPr lang="es-ES" sz="1200" dirty="0">
              <a:solidFill>
                <a:srgbClr val="002060"/>
              </a:solidFill>
            </a:endParaRPr>
          </a:p>
          <a:p>
            <a:pPr marL="460375" indent="-285750">
              <a:buFont typeface="Arial" panose="020B0604020202020204" pitchFamily="34" charset="0"/>
              <a:buChar char="•"/>
              <a:defRPr/>
            </a:pPr>
            <a:r>
              <a:rPr lang="es-ES" sz="1200" dirty="0">
                <a:solidFill>
                  <a:srgbClr val="002060"/>
                </a:solidFill>
              </a:rPr>
              <a:t>Otros (arriendos, espacios publicitarios, cuentas por cobrar, </a:t>
            </a:r>
            <a:r>
              <a:rPr lang="es-ES" sz="1200" dirty="0" smtClean="0">
                <a:solidFill>
                  <a:srgbClr val="002060"/>
                </a:solidFill>
              </a:rPr>
              <a:t>y ventas en las unidades de </a:t>
            </a:r>
            <a:r>
              <a:rPr lang="es-ES" sz="1200" dirty="0">
                <a:solidFill>
                  <a:srgbClr val="002060"/>
                </a:solidFill>
              </a:rPr>
              <a:t>negocio).</a:t>
            </a:r>
          </a:p>
          <a:p>
            <a:pPr marL="174625" indent="-174625">
              <a:defRPr/>
            </a:pPr>
            <a:endParaRPr lang="es-ES" sz="1600" b="1" dirty="0">
              <a:solidFill>
                <a:srgbClr val="002060"/>
              </a:solidFill>
            </a:endParaRPr>
          </a:p>
          <a:p>
            <a:pPr marL="174625" indent="-174625">
              <a:defRPr/>
            </a:pPr>
            <a:r>
              <a:rPr lang="es-ES" sz="1200" b="1" dirty="0">
                <a:solidFill>
                  <a:srgbClr val="002060"/>
                </a:solidFill>
              </a:rPr>
              <a:t>Quito Turismo recibe en promedio el 27% de Entidades Públicas:</a:t>
            </a:r>
          </a:p>
          <a:p>
            <a:pPr marL="174625" indent="-174625">
              <a:defRPr/>
            </a:pPr>
            <a:endParaRPr lang="es-ES" sz="1200" b="1" dirty="0">
              <a:solidFill>
                <a:srgbClr val="002060"/>
              </a:solidFill>
            </a:endParaRPr>
          </a:p>
          <a:p>
            <a:pPr marL="460375" indent="-285750">
              <a:buFont typeface="Arial" panose="020B0604020202020204" pitchFamily="34" charset="0"/>
              <a:buChar char="•"/>
              <a:defRPr/>
            </a:pPr>
            <a:r>
              <a:rPr lang="es-ES" sz="1200" dirty="0">
                <a:solidFill>
                  <a:srgbClr val="002060"/>
                </a:solidFill>
              </a:rPr>
              <a:t>Gobierno Sectorial (</a:t>
            </a:r>
            <a:r>
              <a:rPr lang="es-ES" sz="1200" dirty="0" smtClean="0">
                <a:solidFill>
                  <a:srgbClr val="002060"/>
                </a:solidFill>
              </a:rPr>
              <a:t>Alcaldía): es el valor asignado según la Ordenanza N°309.</a:t>
            </a:r>
            <a:endParaRPr lang="es-ES" sz="1200" dirty="0">
              <a:solidFill>
                <a:srgbClr val="002060"/>
              </a:solidFill>
            </a:endParaRPr>
          </a:p>
          <a:p>
            <a:pPr marL="460375" indent="-285750">
              <a:buFont typeface="Arial" panose="020B0604020202020204" pitchFamily="34" charset="0"/>
              <a:buChar char="•"/>
              <a:defRPr/>
            </a:pPr>
            <a:r>
              <a:rPr lang="es-ES" sz="1200" dirty="0">
                <a:solidFill>
                  <a:srgbClr val="002060"/>
                </a:solidFill>
              </a:rPr>
              <a:t>Otros (Convenios con entidades estatales</a:t>
            </a:r>
            <a:r>
              <a:rPr lang="es-ES" sz="1200" dirty="0" smtClean="0">
                <a:solidFill>
                  <a:srgbClr val="002060"/>
                </a:solidFill>
              </a:rPr>
              <a:t>) es el valor asignado por convenios que se mantiene con Instituciones Estatales.</a:t>
            </a:r>
            <a:endParaRPr lang="es-ES" sz="1200" dirty="0">
              <a:solidFill>
                <a:srgbClr val="002060"/>
              </a:solidFill>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200" dirty="0">
              <a:solidFill>
                <a:srgbClr val="002060"/>
              </a:solidFill>
              <a:cs typeface="Arial" charset="0"/>
            </a:endParaRPr>
          </a:p>
          <a:p>
            <a:pPr fontAlgn="base">
              <a:spcBef>
                <a:spcPct val="0"/>
              </a:spcBef>
              <a:spcAft>
                <a:spcPct val="0"/>
              </a:spcAft>
            </a:pPr>
            <a:r>
              <a:rPr lang="es-ES" sz="1200" dirty="0" smtClean="0">
                <a:solidFill>
                  <a:srgbClr val="002060"/>
                </a:solidFill>
                <a:cs typeface="Arial" charset="0"/>
              </a:rPr>
              <a:t>A </a:t>
            </a:r>
            <a:r>
              <a:rPr lang="es-ES" sz="1200" dirty="0">
                <a:solidFill>
                  <a:srgbClr val="002060"/>
                </a:solidFill>
                <a:cs typeface="Arial" charset="0"/>
              </a:rPr>
              <a:t>continuación se detalla la composición de los </a:t>
            </a:r>
            <a:r>
              <a:rPr lang="es-ES" sz="1200" dirty="0" smtClean="0">
                <a:solidFill>
                  <a:srgbClr val="002060"/>
                </a:solidFill>
                <a:cs typeface="Arial" charset="0"/>
              </a:rPr>
              <a:t>Costos:</a:t>
            </a:r>
          </a:p>
          <a:p>
            <a:pPr fontAlgn="base">
              <a:spcBef>
                <a:spcPct val="0"/>
              </a:spcBef>
              <a:spcAft>
                <a:spcPct val="0"/>
              </a:spcAft>
            </a:pPr>
            <a:endParaRPr lang="es-ES" sz="1200" dirty="0">
              <a:solidFill>
                <a:srgbClr val="002060"/>
              </a:solidFill>
              <a:cs typeface="Arial" charset="0"/>
            </a:endParaRPr>
          </a:p>
          <a:p>
            <a:pPr marL="457200" indent="-282575" fontAlgn="base">
              <a:spcBef>
                <a:spcPct val="0"/>
              </a:spcBef>
              <a:spcAft>
                <a:spcPct val="0"/>
              </a:spcAft>
              <a:buFont typeface="Arial" panose="020B0604020202020204" pitchFamily="34" charset="0"/>
              <a:buChar char="•"/>
            </a:pPr>
            <a:r>
              <a:rPr lang="es-ES" sz="1200" dirty="0" smtClean="0">
                <a:solidFill>
                  <a:srgbClr val="002060"/>
                </a:solidFill>
                <a:cs typeface="Arial" charset="0"/>
              </a:rPr>
              <a:t>Costos de Comercialización: incluye todos los costos relacionados a sueldos y salarios, beneficios de ley, horas extras y vacaciones no gozadas.</a:t>
            </a:r>
          </a:p>
          <a:p>
            <a:pPr marL="457200" indent="-282575" fontAlgn="base">
              <a:spcBef>
                <a:spcPct val="0"/>
              </a:spcBef>
              <a:spcAft>
                <a:spcPct val="0"/>
              </a:spcAft>
              <a:buFont typeface="Arial" panose="020B0604020202020204" pitchFamily="34" charset="0"/>
              <a:buChar char="•"/>
              <a:defRPr/>
            </a:pPr>
            <a:r>
              <a:rPr lang="es-ES" sz="1200" dirty="0">
                <a:solidFill>
                  <a:srgbClr val="002060"/>
                </a:solidFill>
              </a:rPr>
              <a:t>Generación de Turismo y </a:t>
            </a:r>
            <a:r>
              <a:rPr lang="es-ES" sz="1200" dirty="0" smtClean="0">
                <a:solidFill>
                  <a:srgbClr val="002060"/>
                </a:solidFill>
              </a:rPr>
              <a:t>Apoyo: incluye todos los costos relaciones a arriendos, agua, luz, teléfono, impresiones, etc.</a:t>
            </a:r>
            <a:endParaRPr lang="es-ES" sz="1200" dirty="0">
              <a:solidFill>
                <a:srgbClr val="002060"/>
              </a:solidFill>
            </a:endParaRPr>
          </a:p>
          <a:p>
            <a:pPr marL="457200" indent="-282575" fontAlgn="base">
              <a:spcBef>
                <a:spcPct val="0"/>
              </a:spcBef>
              <a:spcAft>
                <a:spcPct val="0"/>
              </a:spcAft>
              <a:buFont typeface="Arial" panose="020B0604020202020204" pitchFamily="34" charset="0"/>
              <a:buChar char="•"/>
              <a:defRPr/>
            </a:pPr>
            <a:r>
              <a:rPr lang="es-ES" sz="1200" dirty="0">
                <a:solidFill>
                  <a:srgbClr val="002060"/>
                </a:solidFill>
              </a:rPr>
              <a:t>Activos </a:t>
            </a:r>
            <a:r>
              <a:rPr lang="es-ES" sz="1200" dirty="0" smtClean="0">
                <a:solidFill>
                  <a:srgbClr val="002060"/>
                </a:solidFill>
              </a:rPr>
              <a:t>Fijos: incluye todos los gastos relacionados a compra y renta de vehículos, inmuebles, repuestos y maquinaria y equipo</a:t>
            </a:r>
            <a:endParaRPr lang="es-ES" sz="1200" dirty="0">
              <a:solidFill>
                <a:srgbClr val="002060"/>
              </a:solidFill>
            </a:endParaRPr>
          </a:p>
          <a:p>
            <a:pPr marL="457200" indent="-282575" fontAlgn="base">
              <a:spcBef>
                <a:spcPct val="0"/>
              </a:spcBef>
              <a:spcAft>
                <a:spcPct val="0"/>
              </a:spcAft>
              <a:buFont typeface="Arial" panose="020B0604020202020204" pitchFamily="34" charset="0"/>
              <a:buChar char="•"/>
              <a:defRPr/>
            </a:pPr>
            <a:r>
              <a:rPr lang="es-ES" sz="1200" dirty="0">
                <a:solidFill>
                  <a:srgbClr val="002060"/>
                </a:solidFill>
              </a:rPr>
              <a:t>Cuentas por </a:t>
            </a:r>
            <a:r>
              <a:rPr lang="es-ES" sz="1200" dirty="0" smtClean="0">
                <a:solidFill>
                  <a:srgbClr val="002060"/>
                </a:solidFill>
              </a:rPr>
              <a:t>pagar: incluye todos los costos relaciones a rubros pendientes con personas naturales, jurídicas (Instituciones Privadas y Públicas).</a:t>
            </a:r>
            <a:endParaRPr lang="es-ES" sz="1200" dirty="0">
              <a:solidFill>
                <a:srgbClr val="002060"/>
              </a:solidFill>
            </a:endParaRPr>
          </a:p>
          <a:p>
            <a:pPr fontAlgn="base">
              <a:spcBef>
                <a:spcPct val="0"/>
              </a:spcBef>
              <a:spcAft>
                <a:spcPct val="0"/>
              </a:spcAft>
            </a:pPr>
            <a:endParaRPr lang="es-ES" sz="1200" dirty="0">
              <a:solidFill>
                <a:srgbClr val="002060"/>
              </a:solidFill>
              <a:cs typeface="Arial" charset="0"/>
            </a:endParaRPr>
          </a:p>
          <a:p>
            <a:pPr fontAlgn="base">
              <a:spcBef>
                <a:spcPct val="0"/>
              </a:spcBef>
              <a:spcAft>
                <a:spcPct val="0"/>
              </a:spcAft>
            </a:pPr>
            <a:endParaRPr lang="es-ES" sz="1200" dirty="0">
              <a:solidFill>
                <a:srgbClr val="002060"/>
              </a:solidFill>
              <a:cs typeface="Arial" charset="0"/>
            </a:endParaRPr>
          </a:p>
          <a:p>
            <a:pPr fontAlgn="base">
              <a:spcBef>
                <a:spcPct val="0"/>
              </a:spcBef>
              <a:spcAft>
                <a:spcPct val="0"/>
              </a:spcAft>
            </a:pPr>
            <a:r>
              <a:rPr lang="es-ES" sz="1400" b="1" dirty="0" smtClean="0">
                <a:solidFill>
                  <a:srgbClr val="002060"/>
                </a:solidFill>
                <a:cs typeface="Arial" charset="0"/>
              </a:rPr>
              <a:t> </a:t>
            </a: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467</a:t>
            </a:fld>
            <a:endParaRPr lang="es-ES" dirty="0">
              <a:solidFill>
                <a:srgbClr val="002776"/>
              </a:solidFill>
            </a:endParaRPr>
          </a:p>
        </p:txBody>
      </p:sp>
      <p:sp>
        <p:nvSpPr>
          <p:cNvPr id="8" name="Slide Number Placeholder 3"/>
          <p:cNvSpPr txBox="1">
            <a:spLocks/>
          </p:cNvSpPr>
          <p:nvPr/>
        </p:nvSpPr>
        <p:spPr>
          <a:xfrm>
            <a:off x="756590" y="6562803"/>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Financiera </a:t>
            </a:r>
            <a:endParaRPr lang="es-ES" dirty="0">
              <a:solidFill>
                <a:srgbClr val="002776"/>
              </a:solidFill>
            </a:endParaRPr>
          </a:p>
        </p:txBody>
      </p:sp>
    </p:spTree>
    <p:extLst>
      <p:ext uri="{BB962C8B-B14F-4D97-AF65-F5344CB8AC3E}">
        <p14:creationId xmlns:p14="http://schemas.microsoft.com/office/powerpoint/2010/main" val="405082608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Title 1"/>
          <p:cNvSpPr txBox="1">
            <a:spLocks/>
          </p:cNvSpPr>
          <p:nvPr/>
        </p:nvSpPr>
        <p:spPr bwMode="auto">
          <a:xfrm>
            <a:off x="414907" y="368493"/>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Dirección Financiera</a:t>
            </a:r>
          </a:p>
          <a:p>
            <a:pPr fontAlgn="base">
              <a:spcBef>
                <a:spcPct val="0"/>
              </a:spcBef>
              <a:spcAft>
                <a:spcPct val="0"/>
              </a:spcAft>
            </a:pPr>
            <a:r>
              <a:rPr lang="es-ES" sz="2000" b="1" dirty="0" smtClean="0">
                <a:solidFill>
                  <a:srgbClr val="00B0F0"/>
                </a:solidFill>
                <a:cs typeface="Arial" charset="0"/>
              </a:rPr>
              <a:t>Modelo de Gestión – Principales Observaciones</a:t>
            </a:r>
            <a:endParaRPr lang="es-ES" sz="1400" i="1" dirty="0">
              <a:solidFill>
                <a:srgbClr val="00B0F0"/>
              </a:solidFill>
              <a:cs typeface="Arial" charset="0"/>
            </a:endParaRPr>
          </a:p>
        </p:txBody>
      </p:sp>
      <p:sp>
        <p:nvSpPr>
          <p:cNvPr id="5" name="Rectangle 4"/>
          <p:cNvSpPr/>
          <p:nvPr/>
        </p:nvSpPr>
        <p:spPr>
          <a:xfrm>
            <a:off x="413262" y="1124744"/>
            <a:ext cx="8500178" cy="3354765"/>
          </a:xfrm>
          <a:prstGeom prst="rect">
            <a:avLst/>
          </a:prstGeom>
        </p:spPr>
        <p:txBody>
          <a:bodyPr wrap="square">
            <a:spAutoFit/>
          </a:bodyPr>
          <a:lstStyle/>
          <a:p>
            <a:pPr>
              <a:defRPr/>
            </a:pPr>
            <a:r>
              <a:rPr lang="es-ES" sz="1400" dirty="0" smtClean="0">
                <a:solidFill>
                  <a:srgbClr val="002060"/>
                </a:solidFill>
              </a:rPr>
              <a:t>       </a:t>
            </a:r>
          </a:p>
          <a:p>
            <a:pPr marL="282575" indent="-282575">
              <a:defRPr/>
            </a:pPr>
            <a:endParaRPr lang="es-ES" sz="1200" b="1" dirty="0" smtClean="0">
              <a:solidFill>
                <a:srgbClr val="002060"/>
              </a:solidFill>
            </a:endParaRPr>
          </a:p>
          <a:p>
            <a:pPr marL="282575">
              <a:defRPr/>
            </a:pPr>
            <a:endParaRPr lang="es-ES" sz="1400" dirty="0" smtClean="0">
              <a:solidFill>
                <a:srgbClr val="002060"/>
              </a:solidFill>
            </a:endParaRPr>
          </a:p>
          <a:p>
            <a:pPr marL="282575">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marL="285750" indent="-285750">
              <a:buFontTx/>
              <a:buChar char="-"/>
              <a:defRPr/>
            </a:pPr>
            <a:endParaRPr lang="es-ES" sz="1400" dirty="0" smtClean="0">
              <a:solidFill>
                <a:srgbClr val="002060"/>
              </a:solidFill>
            </a:endParaRPr>
          </a:p>
          <a:p>
            <a:pPr>
              <a:defRPr/>
            </a:pPr>
            <a:r>
              <a:rPr lang="es-ES" sz="1400" dirty="0" smtClean="0">
                <a:solidFill>
                  <a:srgbClr val="002060"/>
                </a:solidFill>
              </a:rPr>
              <a:t>  </a:t>
            </a:r>
            <a:endParaRPr lang="es-ES" dirty="0">
              <a:solidFill>
                <a:srgbClr val="002060"/>
              </a:solidFill>
            </a:endParaRPr>
          </a:p>
        </p:txBody>
      </p:sp>
      <p:sp>
        <p:nvSpPr>
          <p:cNvPr id="9" name="Title 1"/>
          <p:cNvSpPr txBox="1">
            <a:spLocks/>
          </p:cNvSpPr>
          <p:nvPr/>
        </p:nvSpPr>
        <p:spPr bwMode="auto">
          <a:xfrm>
            <a:off x="413262" y="1196752"/>
            <a:ext cx="9217025" cy="498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002060"/>
                </a:solidFill>
                <a:cs typeface="Arial" charset="0"/>
              </a:rPr>
              <a:t>Principales Observaciones</a:t>
            </a:r>
          </a:p>
          <a:p>
            <a:pPr fontAlgn="base">
              <a:spcBef>
                <a:spcPct val="0"/>
              </a:spcBef>
              <a:spcAft>
                <a:spcPct val="0"/>
              </a:spcAft>
            </a:pPr>
            <a:endParaRPr lang="es-ES" sz="1400" b="1" dirty="0">
              <a:solidFill>
                <a:srgbClr val="002060"/>
              </a:solidFill>
              <a:cs typeface="Arial" charset="0"/>
            </a:endParaRPr>
          </a:p>
          <a:p>
            <a:pPr marL="285750" indent="-285750" fontAlgn="base">
              <a:spcBef>
                <a:spcPct val="0"/>
              </a:spcBef>
              <a:spcAft>
                <a:spcPct val="0"/>
              </a:spcAft>
              <a:buFont typeface="Arial" panose="020B0604020202020204" pitchFamily="34" charset="0"/>
              <a:buChar char="•"/>
            </a:pPr>
            <a:r>
              <a:rPr lang="es-ES" sz="1400" b="1" dirty="0" smtClean="0">
                <a:solidFill>
                  <a:srgbClr val="002060"/>
                </a:solidFill>
                <a:cs typeface="Arial" charset="0"/>
              </a:rPr>
              <a:t>Criterios para la distribución de dinero para cada una de las direcciones:</a:t>
            </a:r>
          </a:p>
          <a:p>
            <a:pPr fontAlgn="base">
              <a:spcBef>
                <a:spcPct val="0"/>
              </a:spcBef>
              <a:spcAft>
                <a:spcPct val="0"/>
              </a:spcAft>
            </a:pPr>
            <a:endParaRPr lang="es-ES" sz="1400" b="1" dirty="0" smtClean="0">
              <a:solidFill>
                <a:srgbClr val="002060"/>
              </a:solidFill>
              <a:cs typeface="Arial" charset="0"/>
            </a:endParaRPr>
          </a:p>
          <a:p>
            <a:pPr marL="457200" fontAlgn="base">
              <a:spcBef>
                <a:spcPct val="0"/>
              </a:spcBef>
              <a:spcAft>
                <a:spcPct val="0"/>
              </a:spcAft>
            </a:pPr>
            <a:r>
              <a:rPr lang="es-ES" sz="1200" dirty="0" smtClean="0">
                <a:solidFill>
                  <a:srgbClr val="002060"/>
                </a:solidFill>
                <a:cs typeface="Arial" charset="0"/>
              </a:rPr>
              <a:t>Se realiza una reunión a principios de Enero de cada año con cada uno de los Directores, donde se analiza que proyectos deben desarrollarse y que proyectos quedaron inconclusos, de esta forma se asigna los recursos de acuerdo al proyecto, y la necesidad con la que debe desarrollarse.</a:t>
            </a:r>
          </a:p>
          <a:p>
            <a:pPr marL="457200" fontAlgn="base">
              <a:spcBef>
                <a:spcPct val="0"/>
              </a:spcBef>
              <a:spcAft>
                <a:spcPct val="0"/>
              </a:spcAft>
            </a:pPr>
            <a:endParaRPr lang="es-ES" sz="1200" dirty="0">
              <a:solidFill>
                <a:srgbClr val="002060"/>
              </a:solidFill>
              <a:cs typeface="Arial" charset="0"/>
            </a:endParaRPr>
          </a:p>
          <a:p>
            <a:pPr marL="282575" indent="-282575" fontAlgn="base">
              <a:spcBef>
                <a:spcPct val="0"/>
              </a:spcBef>
              <a:spcAft>
                <a:spcPct val="0"/>
              </a:spcAft>
              <a:buFont typeface="Arial" panose="020B0604020202020204" pitchFamily="34" charset="0"/>
              <a:buChar char="•"/>
            </a:pPr>
            <a:r>
              <a:rPr lang="es-ES" sz="1400" b="1" dirty="0" smtClean="0">
                <a:solidFill>
                  <a:srgbClr val="002060"/>
                </a:solidFill>
              </a:rPr>
              <a:t>Proyecciones Financieras con respecto a ingresos y Costos:</a:t>
            </a:r>
          </a:p>
          <a:p>
            <a:pPr marL="282575" indent="-282575" fontAlgn="base">
              <a:spcBef>
                <a:spcPct val="0"/>
              </a:spcBef>
              <a:spcAft>
                <a:spcPct val="0"/>
              </a:spcAft>
              <a:buFont typeface="Arial" panose="020B0604020202020204" pitchFamily="34" charset="0"/>
              <a:buChar char="•"/>
            </a:pPr>
            <a:endParaRPr lang="es-ES" sz="1400" b="1" dirty="0" smtClean="0">
              <a:solidFill>
                <a:srgbClr val="002060"/>
              </a:solidFill>
            </a:endParaRPr>
          </a:p>
          <a:p>
            <a:pPr marL="457200" fontAlgn="base">
              <a:spcBef>
                <a:spcPct val="0"/>
              </a:spcBef>
              <a:spcAft>
                <a:spcPct val="0"/>
              </a:spcAft>
            </a:pPr>
            <a:r>
              <a:rPr lang="es-ES" sz="1200" dirty="0" smtClean="0">
                <a:solidFill>
                  <a:srgbClr val="002060"/>
                </a:solidFill>
              </a:rPr>
              <a:t>Dentro de cada una de las direcciones para la planificación del siguiente año no se realizan proyecciones, solo se analiza y se revisa los proyectos o actividades que se necesitan desarrollar en base al presupuesto fijado para el año.</a:t>
            </a:r>
          </a:p>
          <a:p>
            <a:pPr marL="457200" fontAlgn="base">
              <a:spcBef>
                <a:spcPct val="0"/>
              </a:spcBef>
              <a:spcAft>
                <a:spcPct val="0"/>
              </a:spcAft>
            </a:pPr>
            <a:endParaRPr lang="es-ES" sz="1400" dirty="0">
              <a:solidFill>
                <a:srgbClr val="002060"/>
              </a:solidFill>
            </a:endParaRPr>
          </a:p>
          <a:p>
            <a:pPr marL="282575" indent="-282575" fontAlgn="base">
              <a:spcBef>
                <a:spcPct val="0"/>
              </a:spcBef>
              <a:spcAft>
                <a:spcPct val="0"/>
              </a:spcAft>
              <a:buFont typeface="Arial" panose="020B0604020202020204" pitchFamily="34" charset="0"/>
              <a:buChar char="•"/>
            </a:pPr>
            <a:r>
              <a:rPr lang="es-ES" sz="1400" b="1" dirty="0" smtClean="0">
                <a:solidFill>
                  <a:srgbClr val="002060"/>
                </a:solidFill>
              </a:rPr>
              <a:t>¿Cuáles son los criterios que se aplican para la transferencia de dinero por parte del Gobierno Sectorial a Quito Turismo?</a:t>
            </a:r>
          </a:p>
          <a:p>
            <a:pPr fontAlgn="base">
              <a:spcBef>
                <a:spcPct val="0"/>
              </a:spcBef>
              <a:spcAft>
                <a:spcPct val="0"/>
              </a:spcAft>
            </a:pPr>
            <a:endParaRPr lang="es-ES" sz="1400" b="1" dirty="0">
              <a:solidFill>
                <a:srgbClr val="002060"/>
              </a:solidFill>
            </a:endParaRPr>
          </a:p>
          <a:p>
            <a:pPr marL="457200" fontAlgn="base">
              <a:spcBef>
                <a:spcPct val="0"/>
              </a:spcBef>
              <a:spcAft>
                <a:spcPct val="0"/>
              </a:spcAft>
            </a:pPr>
            <a:r>
              <a:rPr lang="es-ES" sz="1200" dirty="0" smtClean="0">
                <a:solidFill>
                  <a:srgbClr val="002060"/>
                </a:solidFill>
              </a:rPr>
              <a:t>Según la Ordenanza Metropolitana No. 309, donde se crea la Empresa Pública Metropolitana de Gestión Turístico con sus respectivos lineamientos, y menciona cuáles son los recursos financieros de la empresa establece que:</a:t>
            </a:r>
          </a:p>
          <a:p>
            <a:pPr marL="742950" indent="-285750" fontAlgn="base">
              <a:spcBef>
                <a:spcPct val="0"/>
              </a:spcBef>
              <a:spcAft>
                <a:spcPct val="0"/>
              </a:spcAft>
              <a:buFont typeface="Arial" panose="020B0604020202020204" pitchFamily="34" charset="0"/>
              <a:buChar char="•"/>
            </a:pPr>
            <a:r>
              <a:rPr lang="es-ES" sz="1200" dirty="0" smtClean="0">
                <a:solidFill>
                  <a:srgbClr val="002060"/>
                </a:solidFill>
              </a:rPr>
              <a:t>Los recursos provenientes de la tasa por Licencia Anual de Funcionamiento de las actividades de turismo en función de la Ordenanza No. 0276.</a:t>
            </a:r>
          </a:p>
          <a:p>
            <a:pPr marL="742950" indent="-285750" fontAlgn="base">
              <a:spcBef>
                <a:spcPct val="0"/>
              </a:spcBef>
              <a:spcAft>
                <a:spcPct val="0"/>
              </a:spcAft>
              <a:buFont typeface="Arial" panose="020B0604020202020204" pitchFamily="34" charset="0"/>
              <a:buChar char="•"/>
            </a:pPr>
            <a:r>
              <a:rPr lang="es-ES" sz="1200" dirty="0" smtClean="0">
                <a:solidFill>
                  <a:srgbClr val="002060"/>
                </a:solidFill>
              </a:rPr>
              <a:t>Los recursos provenientes de la tasa de facilidades y servicios turísticos en la circunscripción del Distrito Metropolitano de Quito. – Ordenanza No. 0276</a:t>
            </a:r>
          </a:p>
          <a:p>
            <a:pPr marL="742950" indent="-285750" fontAlgn="base">
              <a:spcBef>
                <a:spcPct val="0"/>
              </a:spcBef>
              <a:spcAft>
                <a:spcPct val="0"/>
              </a:spcAft>
              <a:buFont typeface="Arial" panose="020B0604020202020204" pitchFamily="34" charset="0"/>
              <a:buChar char="•"/>
            </a:pPr>
            <a:r>
              <a:rPr lang="es-ES" sz="1200" dirty="0" smtClean="0">
                <a:solidFill>
                  <a:srgbClr val="002060"/>
                </a:solidFill>
              </a:rPr>
              <a:t>Las asignaciones presupuestarias y desembolsos anuales efectuados por el Municipio de Quito. Esta asignación presupuestaria será al menos igual al monto del valor recaudado por concepto de tasas en el ejercicio inmediatamente anterior al año de aprobación del presupuesto municipal en el que deba constar la asignación presupuestaria.</a:t>
            </a:r>
          </a:p>
          <a:p>
            <a:pPr marL="742950" indent="-285750" fontAlgn="base">
              <a:spcBef>
                <a:spcPct val="0"/>
              </a:spcBef>
              <a:spcAft>
                <a:spcPct val="0"/>
              </a:spcAft>
              <a:buFont typeface="Arial" panose="020B0604020202020204" pitchFamily="34" charset="0"/>
              <a:buChar char="•"/>
            </a:pPr>
            <a:endParaRPr lang="es-ES" sz="1400" b="1" dirty="0" smtClean="0">
              <a:solidFill>
                <a:srgbClr val="002060"/>
              </a:solidFill>
            </a:endParaRPr>
          </a:p>
          <a:p>
            <a:pPr marL="457200" fontAlgn="base">
              <a:spcBef>
                <a:spcPct val="0"/>
              </a:spcBef>
              <a:spcAft>
                <a:spcPct val="0"/>
              </a:spcAft>
            </a:pPr>
            <a:endParaRPr lang="es-ES" sz="1400" dirty="0">
              <a:solidFill>
                <a:srgbClr val="002060"/>
              </a:solidFill>
            </a:endParaRPr>
          </a:p>
          <a:p>
            <a:pPr marL="285750" indent="-285750" fontAlgn="base">
              <a:spcBef>
                <a:spcPct val="0"/>
              </a:spcBef>
              <a:spcAft>
                <a:spcPct val="0"/>
              </a:spcAft>
              <a:buFont typeface="Arial" panose="020B0604020202020204" pitchFamily="34" charset="0"/>
              <a:buChar char="•"/>
            </a:pPr>
            <a:endParaRPr lang="es-ES" sz="1400" dirty="0" smtClean="0">
              <a:solidFill>
                <a:srgbClr val="002060"/>
              </a:solidFill>
            </a:endParaRPr>
          </a:p>
          <a:p>
            <a:pPr fontAlgn="base">
              <a:spcBef>
                <a:spcPct val="0"/>
              </a:spcBef>
              <a:spcAft>
                <a:spcPct val="0"/>
              </a:spcAft>
            </a:pPr>
            <a:endParaRPr lang="es-ES" sz="1400" b="1" dirty="0">
              <a:solidFill>
                <a:srgbClr val="002060"/>
              </a:solidFill>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r>
              <a:rPr lang="es-ES" sz="1400" b="1" dirty="0" smtClean="0">
                <a:solidFill>
                  <a:srgbClr val="002060"/>
                </a:solidFill>
                <a:cs typeface="Arial" charset="0"/>
              </a:rPr>
              <a:t> </a:t>
            </a: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468</a:t>
            </a:fld>
            <a:endParaRPr lang="es-ES" dirty="0">
              <a:solidFill>
                <a:srgbClr val="002776"/>
              </a:solidFill>
            </a:endParaRPr>
          </a:p>
        </p:txBody>
      </p:sp>
      <p:sp>
        <p:nvSpPr>
          <p:cNvPr id="8" name="Slide Number Placeholder 3"/>
          <p:cNvSpPr txBox="1">
            <a:spLocks/>
          </p:cNvSpPr>
          <p:nvPr/>
        </p:nvSpPr>
        <p:spPr>
          <a:xfrm>
            <a:off x="756590" y="6562803"/>
            <a:ext cx="2370824" cy="1355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dirty="0" smtClean="0">
                <a:solidFill>
                  <a:srgbClr val="002776"/>
                </a:solidFill>
              </a:rPr>
              <a:t>Fuente: Dirección Financiera </a:t>
            </a:r>
            <a:endParaRPr lang="es-ES" dirty="0">
              <a:solidFill>
                <a:srgbClr val="002776"/>
              </a:solidFill>
            </a:endParaRPr>
          </a:p>
        </p:txBody>
      </p:sp>
    </p:spTree>
    <p:extLst>
      <p:ext uri="{BB962C8B-B14F-4D97-AF65-F5344CB8AC3E}">
        <p14:creationId xmlns:p14="http://schemas.microsoft.com/office/powerpoint/2010/main" val="133052422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4.9. Jefatura Administrativa</a:t>
            </a:r>
            <a:endParaRPr lang="es-ES" sz="2800" i="1" dirty="0">
              <a:solidFill>
                <a:srgbClr val="FFFFFF"/>
              </a:solidFill>
            </a:endParaRPr>
          </a:p>
        </p:txBody>
      </p:sp>
    </p:spTree>
    <p:extLst>
      <p:ext uri="{BB962C8B-B14F-4D97-AF65-F5344CB8AC3E}">
        <p14:creationId xmlns:p14="http://schemas.microsoft.com/office/powerpoint/2010/main" val="1385900097"/>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región (RICE)</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La industria RICE en LATAM </a:t>
            </a:r>
            <a:r>
              <a:rPr lang="es-ES" sz="2000" b="1" dirty="0" smtClean="0">
                <a:solidFill>
                  <a:srgbClr val="00B0F0"/>
                </a:solidFill>
                <a:cs typeface="Arial" charset="0"/>
              </a:rPr>
              <a:t>– </a:t>
            </a:r>
            <a:r>
              <a:rPr lang="es-ES" sz="2000" dirty="0" smtClean="0">
                <a:solidFill>
                  <a:srgbClr val="00B0F0"/>
                </a:solidFill>
                <a:cs typeface="Arial" charset="0"/>
              </a:rPr>
              <a:t>Tendencias en la demanda a nivel regional</a:t>
            </a:r>
            <a:endParaRPr lang="es-ES" sz="1400" i="1" dirty="0">
              <a:solidFill>
                <a:srgbClr val="00B0F0"/>
              </a:solidFill>
              <a:cs typeface="Arial" charset="0"/>
            </a:endParaRPr>
          </a:p>
        </p:txBody>
      </p:sp>
      <p:sp>
        <p:nvSpPr>
          <p:cNvPr id="25" name="Content Placeholder 5"/>
          <p:cNvSpPr txBox="1">
            <a:spLocks/>
          </p:cNvSpPr>
          <p:nvPr/>
        </p:nvSpPr>
        <p:spPr bwMode="auto">
          <a:xfrm>
            <a:off x="362559" y="1067907"/>
            <a:ext cx="9198953" cy="83457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a:spcAft>
                <a:spcPts val="300"/>
              </a:spcAft>
              <a:buFont typeface="Arial" panose="020B0604020202020204" pitchFamily="34" charset="0"/>
              <a:buChar char="•"/>
            </a:pPr>
            <a:r>
              <a:rPr lang="es-ES" sz="1100" dirty="0">
                <a:solidFill>
                  <a:srgbClr val="002060"/>
                </a:solidFill>
              </a:rPr>
              <a:t>A nivel regional, la tendencia es que el sector MICE siga progresando hacia una </a:t>
            </a:r>
            <a:r>
              <a:rPr lang="es-ES" sz="1100" b="1" dirty="0">
                <a:solidFill>
                  <a:srgbClr val="002060"/>
                </a:solidFill>
              </a:rPr>
              <a:t>mayor sofisticación</a:t>
            </a:r>
            <a:r>
              <a:rPr lang="es-ES" sz="1100" dirty="0">
                <a:solidFill>
                  <a:srgbClr val="002060"/>
                </a:solidFill>
              </a:rPr>
              <a:t>. </a:t>
            </a:r>
            <a:r>
              <a:rPr lang="es-ES" altLang="es-ES" sz="1100" dirty="0" smtClean="0">
                <a:solidFill>
                  <a:srgbClr val="002060"/>
                </a:solidFill>
              </a:rPr>
              <a:t>Se </a:t>
            </a:r>
            <a:r>
              <a:rPr lang="es-ES" altLang="es-ES" sz="1100" dirty="0">
                <a:solidFill>
                  <a:srgbClr val="002060"/>
                </a:solidFill>
              </a:rPr>
              <a:t>incrementa el interés en los </a:t>
            </a:r>
            <a:r>
              <a:rPr lang="es-ES" altLang="es-ES" sz="1100" b="1" dirty="0">
                <a:solidFill>
                  <a:srgbClr val="002060"/>
                </a:solidFill>
              </a:rPr>
              <a:t>modelos de gestión integral (</a:t>
            </a:r>
            <a:r>
              <a:rPr lang="es-ES" altLang="es-ES" sz="1100" b="1" i="1" dirty="0" err="1">
                <a:solidFill>
                  <a:srgbClr val="002060"/>
                </a:solidFill>
              </a:rPr>
              <a:t>end</a:t>
            </a:r>
            <a:r>
              <a:rPr lang="es-ES" altLang="es-ES" sz="1100" b="1" i="1" dirty="0">
                <a:solidFill>
                  <a:srgbClr val="002060"/>
                </a:solidFill>
              </a:rPr>
              <a:t>-to-</a:t>
            </a:r>
            <a:r>
              <a:rPr lang="es-ES" altLang="es-ES" sz="1100" b="1" i="1" dirty="0" err="1">
                <a:solidFill>
                  <a:srgbClr val="002060"/>
                </a:solidFill>
              </a:rPr>
              <a:t>end</a:t>
            </a:r>
            <a:r>
              <a:rPr lang="es-ES" altLang="es-ES" sz="1100" b="1" i="1" dirty="0">
                <a:solidFill>
                  <a:srgbClr val="002060"/>
                </a:solidFill>
              </a:rPr>
              <a:t> management)</a:t>
            </a:r>
            <a:r>
              <a:rPr lang="es-ES" altLang="es-ES" sz="1100" b="1" dirty="0">
                <a:solidFill>
                  <a:srgbClr val="002060"/>
                </a:solidFill>
              </a:rPr>
              <a:t> </a:t>
            </a:r>
            <a:r>
              <a:rPr lang="es-ES" altLang="es-ES" sz="1100" dirty="0">
                <a:solidFill>
                  <a:srgbClr val="002060"/>
                </a:solidFill>
              </a:rPr>
              <a:t>y se incrementa la </a:t>
            </a:r>
            <a:r>
              <a:rPr lang="es-ES" altLang="es-ES" sz="1100" b="1" dirty="0">
                <a:solidFill>
                  <a:srgbClr val="002060"/>
                </a:solidFill>
              </a:rPr>
              <a:t>importancia de los registros </a:t>
            </a:r>
            <a:r>
              <a:rPr lang="es-ES" altLang="es-ES" sz="1100" b="1" dirty="0" smtClean="0">
                <a:solidFill>
                  <a:srgbClr val="002060"/>
                </a:solidFill>
              </a:rPr>
              <a:t>online</a:t>
            </a:r>
          </a:p>
          <a:p>
            <a:pPr marL="171450" indent="-171450" algn="just">
              <a:spcAft>
                <a:spcPts val="300"/>
              </a:spcAft>
              <a:buFont typeface="Arial" panose="020B0604020202020204" pitchFamily="34" charset="0"/>
              <a:buChar char="•"/>
            </a:pPr>
            <a:r>
              <a:rPr lang="es-ES" altLang="es-ES" sz="1100" dirty="0" smtClean="0">
                <a:solidFill>
                  <a:srgbClr val="002060"/>
                </a:solidFill>
              </a:rPr>
              <a:t>Destaca la </a:t>
            </a:r>
            <a:r>
              <a:rPr lang="es-ES" altLang="es-ES" sz="1100" b="1" dirty="0" smtClean="0">
                <a:solidFill>
                  <a:srgbClr val="002060"/>
                </a:solidFill>
              </a:rPr>
              <a:t>influencia de la inestabilidad económico-política a la hora de planificar reuniones/eventos </a:t>
            </a:r>
            <a:r>
              <a:rPr lang="es-ES" altLang="es-ES" sz="1100" dirty="0" smtClean="0">
                <a:solidFill>
                  <a:srgbClr val="002060"/>
                </a:solidFill>
              </a:rPr>
              <a:t>en la región, siendo </a:t>
            </a:r>
            <a:r>
              <a:rPr lang="es-ES" altLang="es-ES" sz="1100" b="1" dirty="0" smtClean="0">
                <a:solidFill>
                  <a:srgbClr val="002060"/>
                </a:solidFill>
              </a:rPr>
              <a:t>clave gestionarlo adecuadamente</a:t>
            </a:r>
            <a:r>
              <a:rPr lang="es-ES" altLang="es-ES" sz="1100" dirty="0" smtClean="0">
                <a:solidFill>
                  <a:srgbClr val="002060"/>
                </a:solidFill>
              </a:rPr>
              <a:t>. Destaca también la importancia de la </a:t>
            </a:r>
            <a:r>
              <a:rPr lang="es-ES" altLang="es-ES" sz="1100" b="1" dirty="0" smtClean="0">
                <a:solidFill>
                  <a:srgbClr val="002060"/>
                </a:solidFill>
              </a:rPr>
              <a:t>gestión integral del destino </a:t>
            </a:r>
            <a:r>
              <a:rPr lang="es-ES" altLang="es-ES" sz="1100" dirty="0" smtClean="0">
                <a:solidFill>
                  <a:srgbClr val="002060"/>
                </a:solidFill>
              </a:rPr>
              <a:t>como “resort de reuniones” para este sector</a:t>
            </a:r>
          </a:p>
        </p:txBody>
      </p:sp>
      <p:sp>
        <p:nvSpPr>
          <p:cNvPr id="43" name="Slide Number Placeholder 1"/>
          <p:cNvSpPr txBox="1">
            <a:spLocks/>
          </p:cNvSpPr>
          <p:nvPr/>
        </p:nvSpPr>
        <p:spPr>
          <a:xfrm>
            <a:off x="635563" y="6560936"/>
            <a:ext cx="72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a:t>
            </a:r>
            <a:r>
              <a:rPr lang="en-US" i="1" dirty="0">
                <a:solidFill>
                  <a:srgbClr val="002776"/>
                </a:solidFill>
              </a:rPr>
              <a:t>GBTA Foundation/Carlson Wagonlit Travel. 2015 Global Travel Price </a:t>
            </a:r>
            <a:r>
              <a:rPr lang="en-US" i="1" dirty="0" smtClean="0">
                <a:solidFill>
                  <a:srgbClr val="002776"/>
                </a:solidFill>
              </a:rPr>
              <a:t>Outlook / </a:t>
            </a:r>
            <a:r>
              <a:rPr lang="es-ES" dirty="0">
                <a:solidFill>
                  <a:srgbClr val="002060"/>
                </a:solidFill>
              </a:rPr>
              <a:t>Global Meetings &amp; </a:t>
            </a:r>
            <a:r>
              <a:rPr lang="es-ES" dirty="0" err="1">
                <a:solidFill>
                  <a:srgbClr val="002060"/>
                </a:solidFill>
              </a:rPr>
              <a:t>Events</a:t>
            </a:r>
            <a:r>
              <a:rPr lang="es-ES" dirty="0">
                <a:solidFill>
                  <a:srgbClr val="002060"/>
                </a:solidFill>
              </a:rPr>
              <a:t> </a:t>
            </a:r>
            <a:r>
              <a:rPr lang="es-ES" dirty="0" err="1">
                <a:solidFill>
                  <a:srgbClr val="002060"/>
                </a:solidFill>
              </a:rPr>
              <a:t>Forecast</a:t>
            </a:r>
            <a:r>
              <a:rPr lang="es-ES" dirty="0">
                <a:solidFill>
                  <a:srgbClr val="002060"/>
                </a:solidFill>
              </a:rPr>
              <a:t>. American </a:t>
            </a:r>
            <a:r>
              <a:rPr lang="es-ES" dirty="0" smtClean="0">
                <a:solidFill>
                  <a:srgbClr val="002060"/>
                </a:solidFill>
              </a:rPr>
              <a:t>Express</a:t>
            </a:r>
            <a:endParaRPr lang="en-US" i="1" dirty="0">
              <a:solidFill>
                <a:srgbClr val="002776"/>
              </a:solidFill>
            </a:endParaRPr>
          </a:p>
        </p:txBody>
      </p:sp>
      <p:grpSp>
        <p:nvGrpSpPr>
          <p:cNvPr id="45" name="Group 44"/>
          <p:cNvGrpSpPr/>
          <p:nvPr/>
        </p:nvGrpSpPr>
        <p:grpSpPr>
          <a:xfrm>
            <a:off x="405690" y="1915939"/>
            <a:ext cx="4490910" cy="332308"/>
            <a:chOff x="4795847" y="1689800"/>
            <a:chExt cx="4068000" cy="332308"/>
          </a:xfrm>
        </p:grpSpPr>
        <p:cxnSp>
          <p:nvCxnSpPr>
            <p:cNvPr id="46" name="Straight Connector 45"/>
            <p:cNvCxnSpPr/>
            <p:nvPr/>
          </p:nvCxnSpPr>
          <p:spPr>
            <a:xfrm>
              <a:off x="4795847" y="1855954"/>
              <a:ext cx="4068000" cy="0"/>
            </a:xfrm>
            <a:prstGeom prst="line">
              <a:avLst/>
            </a:prstGeom>
          </p:spPr>
          <p:style>
            <a:lnRef idx="1">
              <a:schemeClr val="accent1"/>
            </a:lnRef>
            <a:fillRef idx="0">
              <a:schemeClr val="accent1"/>
            </a:fillRef>
            <a:effectRef idx="0">
              <a:schemeClr val="accent1"/>
            </a:effectRef>
            <a:fontRef idx="minor">
              <a:schemeClr val="tx1"/>
            </a:fontRef>
          </p:style>
        </p:cxnSp>
        <p:sp>
          <p:nvSpPr>
            <p:cNvPr id="47" name="Rectangle 46"/>
            <p:cNvSpPr/>
            <p:nvPr/>
          </p:nvSpPr>
          <p:spPr>
            <a:xfrm>
              <a:off x="5553397" y="1689800"/>
              <a:ext cx="2552899" cy="3323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43681"/>
              <a:r>
                <a:rPr lang="es-ES" sz="1100" b="1" dirty="0">
                  <a:solidFill>
                    <a:srgbClr val="002060"/>
                  </a:solidFill>
                  <a:cs typeface="Arial" panose="020B0604020202020204" pitchFamily="34" charset="0"/>
                </a:rPr>
                <a:t>Grandes tendencias </a:t>
              </a:r>
              <a:r>
                <a:rPr lang="es-ES" sz="1100" b="1" dirty="0" smtClean="0">
                  <a:solidFill>
                    <a:srgbClr val="002060"/>
                  </a:solidFill>
                  <a:cs typeface="Arial" panose="020B0604020202020204" pitchFamily="34" charset="0"/>
                </a:rPr>
                <a:t>en </a:t>
              </a:r>
              <a:r>
                <a:rPr lang="es-ES" sz="1100" b="1" dirty="0">
                  <a:solidFill>
                    <a:srgbClr val="002060"/>
                  </a:solidFill>
                  <a:cs typeface="Arial" panose="020B0604020202020204" pitchFamily="34" charset="0"/>
                </a:rPr>
                <a:t>el mercado de reuniones y </a:t>
              </a:r>
              <a:r>
                <a:rPr lang="es-ES" sz="1100" b="1" dirty="0" smtClean="0">
                  <a:solidFill>
                    <a:srgbClr val="002060"/>
                  </a:solidFill>
                  <a:cs typeface="Arial" panose="020B0604020202020204" pitchFamily="34" charset="0"/>
                </a:rPr>
                <a:t>eventos</a:t>
              </a:r>
              <a:endParaRPr lang="es-ES" sz="1100" b="1" dirty="0">
                <a:solidFill>
                  <a:srgbClr val="002060"/>
                </a:solidFill>
                <a:cs typeface="Arial" panose="020B0604020202020204" pitchFamily="34" charset="0"/>
              </a:endParaRPr>
            </a:p>
          </p:txBody>
        </p:sp>
      </p:grpSp>
      <p:grpSp>
        <p:nvGrpSpPr>
          <p:cNvPr id="13" name="Group 12"/>
          <p:cNvGrpSpPr/>
          <p:nvPr/>
        </p:nvGrpSpPr>
        <p:grpSpPr>
          <a:xfrm>
            <a:off x="5047804" y="1915939"/>
            <a:ext cx="4490910" cy="332308"/>
            <a:chOff x="4795847" y="1689800"/>
            <a:chExt cx="4068000" cy="332308"/>
          </a:xfrm>
        </p:grpSpPr>
        <p:cxnSp>
          <p:nvCxnSpPr>
            <p:cNvPr id="14" name="Straight Connector 13"/>
            <p:cNvCxnSpPr/>
            <p:nvPr/>
          </p:nvCxnSpPr>
          <p:spPr>
            <a:xfrm>
              <a:off x="4795847" y="1855954"/>
              <a:ext cx="4068000" cy="0"/>
            </a:xfrm>
            <a:prstGeom prst="line">
              <a:avLst/>
            </a:prstGeom>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5126418" y="1689800"/>
              <a:ext cx="3406859" cy="3323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43681"/>
              <a:r>
                <a:rPr lang="es-ES" sz="1100" b="1" dirty="0">
                  <a:solidFill>
                    <a:srgbClr val="002060"/>
                  </a:solidFill>
                </a:rPr>
                <a:t>Principales inquietudes </a:t>
              </a:r>
              <a:r>
                <a:rPr lang="es-ES" sz="1100" b="1" dirty="0" smtClean="0">
                  <a:solidFill>
                    <a:srgbClr val="002060"/>
                  </a:solidFill>
                </a:rPr>
                <a:t>en </a:t>
              </a:r>
              <a:r>
                <a:rPr lang="es-ES" sz="1100" b="1" dirty="0">
                  <a:solidFill>
                    <a:srgbClr val="002060"/>
                  </a:solidFill>
                </a:rPr>
                <a:t>la planificación de una reunión/evento </a:t>
              </a:r>
              <a:r>
                <a:rPr lang="es-ES" sz="1100" b="1" dirty="0" smtClean="0">
                  <a:solidFill>
                    <a:srgbClr val="002060"/>
                  </a:solidFill>
                </a:rPr>
                <a:t>en Centro/Suramérica (%)</a:t>
              </a:r>
            </a:p>
          </p:txBody>
        </p:sp>
      </p:grpSp>
      <p:grpSp>
        <p:nvGrpSpPr>
          <p:cNvPr id="3" name="Group 2"/>
          <p:cNvGrpSpPr/>
          <p:nvPr/>
        </p:nvGrpSpPr>
        <p:grpSpPr>
          <a:xfrm>
            <a:off x="364810" y="2242653"/>
            <a:ext cx="4443727" cy="491918"/>
            <a:chOff x="364810" y="2055254"/>
            <a:chExt cx="4443727" cy="491918"/>
          </a:xfrm>
        </p:grpSpPr>
        <p:sp>
          <p:nvSpPr>
            <p:cNvPr id="16" name="Rounded Rectangle 15"/>
            <p:cNvSpPr/>
            <p:nvPr/>
          </p:nvSpPr>
          <p:spPr>
            <a:xfrm>
              <a:off x="364810" y="2055254"/>
              <a:ext cx="627750" cy="49191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endParaRPr lang="es-ES" sz="1050" b="1" dirty="0">
                <a:solidFill>
                  <a:srgbClr val="FFFFFF"/>
                </a:solidFill>
              </a:endParaRPr>
            </a:p>
          </p:txBody>
        </p:sp>
        <p:sp>
          <p:nvSpPr>
            <p:cNvPr id="18" name="Freeform 49"/>
            <p:cNvSpPr>
              <a:spLocks noEditPoints="1"/>
            </p:cNvSpPr>
            <p:nvPr/>
          </p:nvSpPr>
          <p:spPr bwMode="auto">
            <a:xfrm>
              <a:off x="474722" y="2140481"/>
              <a:ext cx="407927" cy="3504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sz="1600"/>
            </a:p>
          </p:txBody>
        </p:sp>
        <p:sp>
          <p:nvSpPr>
            <p:cNvPr id="19" name="Content Placeholder 5"/>
            <p:cNvSpPr txBox="1">
              <a:spLocks/>
            </p:cNvSpPr>
            <p:nvPr/>
          </p:nvSpPr>
          <p:spPr bwMode="auto">
            <a:xfrm>
              <a:off x="1164402" y="2055254"/>
              <a:ext cx="3644135" cy="491918"/>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100" dirty="0" smtClean="0">
                  <a:solidFill>
                    <a:srgbClr val="002060"/>
                  </a:solidFill>
                </a:rPr>
                <a:t>Incremento del número de </a:t>
              </a:r>
              <a:r>
                <a:rPr lang="es-ES" sz="1100" b="1" dirty="0" smtClean="0">
                  <a:solidFill>
                    <a:srgbClr val="002060"/>
                  </a:solidFill>
                </a:rPr>
                <a:t>reuniones de ámbito nacional</a:t>
              </a:r>
              <a:endParaRPr lang="es-ES" altLang="es-ES" sz="1050" b="1" dirty="0">
                <a:solidFill>
                  <a:srgbClr val="002060"/>
                </a:solidFill>
              </a:endParaRPr>
            </a:p>
          </p:txBody>
        </p:sp>
      </p:grpSp>
      <p:grpSp>
        <p:nvGrpSpPr>
          <p:cNvPr id="5" name="Group 4"/>
          <p:cNvGrpSpPr/>
          <p:nvPr/>
        </p:nvGrpSpPr>
        <p:grpSpPr>
          <a:xfrm>
            <a:off x="364810" y="3140126"/>
            <a:ext cx="4443727" cy="491918"/>
            <a:chOff x="364810" y="2805355"/>
            <a:chExt cx="4443727" cy="491918"/>
          </a:xfrm>
        </p:grpSpPr>
        <p:sp>
          <p:nvSpPr>
            <p:cNvPr id="20" name="Rounded Rectangle 19"/>
            <p:cNvSpPr/>
            <p:nvPr/>
          </p:nvSpPr>
          <p:spPr>
            <a:xfrm>
              <a:off x="364810" y="2805355"/>
              <a:ext cx="627750" cy="49191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endParaRPr lang="es-ES" sz="1050" b="1" dirty="0">
                <a:solidFill>
                  <a:srgbClr val="FFFFFF"/>
                </a:solidFill>
              </a:endParaRPr>
            </a:p>
          </p:txBody>
        </p:sp>
        <p:sp>
          <p:nvSpPr>
            <p:cNvPr id="21" name="Content Placeholder 5"/>
            <p:cNvSpPr txBox="1">
              <a:spLocks/>
            </p:cNvSpPr>
            <p:nvPr/>
          </p:nvSpPr>
          <p:spPr bwMode="auto">
            <a:xfrm>
              <a:off x="1164402" y="2805355"/>
              <a:ext cx="3644135" cy="491918"/>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defPPr>
                <a:defRPr lang="es-ES"/>
              </a:defPPr>
              <a:lvl1pPr algn="just" defTabSz="914258" fontAlgn="base">
                <a:spcBef>
                  <a:spcPct val="0"/>
                </a:spcBef>
                <a:spcAft>
                  <a:spcPts val="600"/>
                </a:spcAft>
                <a:buFont typeface="Arial" charset="0"/>
                <a:defRPr sz="1200">
                  <a:solidFill>
                    <a:srgbClr val="002060"/>
                  </a:solidFill>
                </a:defRPr>
              </a:lvl1pPr>
              <a:lvl2pPr marL="160921" indent="-159496" defTabSz="914258" fontAlgn="base">
                <a:spcBef>
                  <a:spcPct val="0"/>
                </a:spcBef>
                <a:spcAft>
                  <a:spcPts val="269"/>
                </a:spcAft>
                <a:buChar char="•"/>
                <a:defRPr>
                  <a:solidFill>
                    <a:schemeClr val="tx2"/>
                  </a:solidFill>
                </a:defRPr>
              </a:lvl2pPr>
              <a:lvl3pPr marL="321842" indent="-159496" defTabSz="914258" fontAlgn="base">
                <a:spcBef>
                  <a:spcPct val="0"/>
                </a:spcBef>
                <a:spcAft>
                  <a:spcPts val="269"/>
                </a:spcAft>
                <a:buFont typeface="Arial" charset="0"/>
                <a:buChar char="‒"/>
                <a:defRPr>
                  <a:solidFill>
                    <a:schemeClr val="tx2"/>
                  </a:solidFill>
                </a:defRPr>
              </a:lvl3pPr>
              <a:lvl4pPr marL="482763" indent="-159496" defTabSz="914258" fontAlgn="base">
                <a:spcBef>
                  <a:spcPct val="0"/>
                </a:spcBef>
                <a:spcAft>
                  <a:spcPts val="538"/>
                </a:spcAft>
                <a:buChar char="•"/>
                <a:defRPr>
                  <a:solidFill>
                    <a:schemeClr val="tx2"/>
                  </a:solidFill>
                </a:defRPr>
              </a:lvl4pPr>
              <a:lvl5pPr marL="643683" indent="-159496" defTabSz="914258" fontAlgn="base">
                <a:spcBef>
                  <a:spcPct val="0"/>
                </a:spcBef>
                <a:spcAft>
                  <a:spcPts val="538"/>
                </a:spcAft>
                <a:buFont typeface="Arial" charset="0"/>
                <a:buChar char="‒"/>
                <a:defRPr>
                  <a:solidFill>
                    <a:schemeClr val="tx2"/>
                  </a:solidFill>
                </a:defRPr>
              </a:lvl5pPr>
              <a:lvl6pPr marL="1053817" indent="-159496" defTabSz="914258" fontAlgn="base">
                <a:spcBef>
                  <a:spcPct val="0"/>
                </a:spcBef>
                <a:spcAft>
                  <a:spcPts val="538"/>
                </a:spcAft>
                <a:buFont typeface="Arial" charset="0"/>
                <a:buChar char="‒"/>
                <a:defRPr>
                  <a:solidFill>
                    <a:schemeClr val="tx2"/>
                  </a:solidFill>
                </a:defRPr>
              </a:lvl6pPr>
              <a:lvl7pPr marL="1463951" indent="-159496" defTabSz="914258" fontAlgn="base">
                <a:spcBef>
                  <a:spcPct val="0"/>
                </a:spcBef>
                <a:spcAft>
                  <a:spcPts val="538"/>
                </a:spcAft>
                <a:buFont typeface="Arial" charset="0"/>
                <a:buChar char="‒"/>
                <a:defRPr>
                  <a:solidFill>
                    <a:schemeClr val="tx2"/>
                  </a:solidFill>
                </a:defRPr>
              </a:lvl7pPr>
              <a:lvl8pPr marL="1874085" indent="-159496" defTabSz="914258" fontAlgn="base">
                <a:spcBef>
                  <a:spcPct val="0"/>
                </a:spcBef>
                <a:spcAft>
                  <a:spcPts val="538"/>
                </a:spcAft>
                <a:buFont typeface="Arial" charset="0"/>
                <a:buChar char="‒"/>
                <a:defRPr>
                  <a:solidFill>
                    <a:schemeClr val="tx2"/>
                  </a:solidFill>
                </a:defRPr>
              </a:lvl8pPr>
              <a:lvl9pPr marL="2284219" indent="-159496" defTabSz="914258" fontAlgn="base">
                <a:spcBef>
                  <a:spcPct val="0"/>
                </a:spcBef>
                <a:spcAft>
                  <a:spcPts val="538"/>
                </a:spcAft>
                <a:buFont typeface="Arial" charset="0"/>
                <a:buChar char="‒"/>
                <a:defRPr>
                  <a:solidFill>
                    <a:schemeClr val="tx2"/>
                  </a:solidFill>
                </a:defRPr>
              </a:lvl9pPr>
            </a:lstStyle>
            <a:p>
              <a:r>
                <a:rPr lang="es-ES" altLang="es-ES" sz="1100" dirty="0"/>
                <a:t>Incremento de la popularidad de los </a:t>
              </a:r>
              <a:r>
                <a:rPr lang="es-ES" altLang="es-ES" sz="1100" b="1" dirty="0"/>
                <a:t>hoteles </a:t>
              </a:r>
              <a:r>
                <a:rPr lang="es-ES" altLang="es-ES" sz="1100" dirty="0"/>
                <a:t>precio medio </a:t>
              </a:r>
              <a:r>
                <a:rPr lang="es-ES" altLang="es-ES" sz="1100" b="1" dirty="0"/>
                <a:t>con foco centrado en la oferta MICE</a:t>
              </a:r>
            </a:p>
          </p:txBody>
        </p:sp>
        <p:grpSp>
          <p:nvGrpSpPr>
            <p:cNvPr id="24" name="Group 537"/>
            <p:cNvGrpSpPr>
              <a:grpSpLocks/>
            </p:cNvGrpSpPr>
            <p:nvPr/>
          </p:nvGrpSpPr>
          <p:grpSpPr bwMode="auto">
            <a:xfrm>
              <a:off x="453234" y="2943224"/>
              <a:ext cx="450902" cy="211818"/>
              <a:chOff x="4334" y="3194"/>
              <a:chExt cx="999" cy="538"/>
            </a:xfrm>
            <a:solidFill>
              <a:schemeClr val="bg1"/>
            </a:solidFill>
          </p:grpSpPr>
          <p:sp>
            <p:nvSpPr>
              <p:cNvPr id="26" name="Rectangle 538"/>
              <p:cNvSpPr>
                <a:spLocks noChangeArrowheads="1"/>
              </p:cNvSpPr>
              <p:nvPr/>
            </p:nvSpPr>
            <p:spPr bwMode="gray">
              <a:xfrm>
                <a:off x="4455" y="3385"/>
                <a:ext cx="756" cy="144"/>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endParaRPr lang="es-ES" altLang="es-ES" sz="1600"/>
              </a:p>
            </p:txBody>
          </p:sp>
          <p:sp>
            <p:nvSpPr>
              <p:cNvPr id="27" name="Freeform 539"/>
              <p:cNvSpPr>
                <a:spLocks/>
              </p:cNvSpPr>
              <p:nvPr/>
            </p:nvSpPr>
            <p:spPr bwMode="gray">
              <a:xfrm>
                <a:off x="4334" y="3323"/>
                <a:ext cx="931" cy="409"/>
              </a:xfrm>
              <a:custGeom>
                <a:avLst/>
                <a:gdLst>
                  <a:gd name="T0" fmla="*/ 931 w 931"/>
                  <a:gd name="T1" fmla="*/ 246 h 409"/>
                  <a:gd name="T2" fmla="*/ 83 w 931"/>
                  <a:gd name="T3" fmla="*/ 246 h 409"/>
                  <a:gd name="T4" fmla="*/ 83 w 931"/>
                  <a:gd name="T5" fmla="*/ 0 h 409"/>
                  <a:gd name="T6" fmla="*/ 0 w 931"/>
                  <a:gd name="T7" fmla="*/ 0 h 409"/>
                  <a:gd name="T8" fmla="*/ 0 w 931"/>
                  <a:gd name="T9" fmla="*/ 409 h 409"/>
                  <a:gd name="T10" fmla="*/ 83 w 931"/>
                  <a:gd name="T11" fmla="*/ 409 h 409"/>
                  <a:gd name="T12" fmla="*/ 83 w 931"/>
                  <a:gd name="T13" fmla="*/ 300 h 409"/>
                  <a:gd name="T14" fmla="*/ 931 w 931"/>
                  <a:gd name="T15" fmla="*/ 300 h 409"/>
                  <a:gd name="T16" fmla="*/ 931 w 931"/>
                  <a:gd name="T17" fmla="*/ 246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31" h="409">
                    <a:moveTo>
                      <a:pt x="931" y="246"/>
                    </a:moveTo>
                    <a:lnTo>
                      <a:pt x="83" y="246"/>
                    </a:lnTo>
                    <a:lnTo>
                      <a:pt x="83" y="0"/>
                    </a:lnTo>
                    <a:lnTo>
                      <a:pt x="0" y="0"/>
                    </a:lnTo>
                    <a:lnTo>
                      <a:pt x="0" y="409"/>
                    </a:lnTo>
                    <a:lnTo>
                      <a:pt x="83" y="409"/>
                    </a:lnTo>
                    <a:lnTo>
                      <a:pt x="83" y="300"/>
                    </a:lnTo>
                    <a:lnTo>
                      <a:pt x="931" y="300"/>
                    </a:lnTo>
                    <a:lnTo>
                      <a:pt x="931" y="2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sz="1600"/>
              </a:p>
            </p:txBody>
          </p:sp>
          <p:sp>
            <p:nvSpPr>
              <p:cNvPr id="28" name="Rectangle 540"/>
              <p:cNvSpPr>
                <a:spLocks noChangeArrowheads="1"/>
              </p:cNvSpPr>
              <p:nvPr/>
            </p:nvSpPr>
            <p:spPr bwMode="gray">
              <a:xfrm>
                <a:off x="5248" y="3201"/>
                <a:ext cx="85" cy="53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cs typeface="Arial" charset="0"/>
                  </a:defRPr>
                </a:lvl1pPr>
                <a:lvl2pPr marL="742950" indent="-285750" eaLnBrk="0" hangingPunct="0">
                  <a:defRPr>
                    <a:solidFill>
                      <a:schemeClr val="tx1"/>
                    </a:solidFill>
                    <a:latin typeface="Arial" charset="0"/>
                    <a:cs typeface="Arial" charset="0"/>
                  </a:defRPr>
                </a:lvl2pPr>
                <a:lvl3pPr marL="1143000" indent="-228600" eaLnBrk="0" hangingPunct="0">
                  <a:defRPr>
                    <a:solidFill>
                      <a:schemeClr val="tx1"/>
                    </a:solidFill>
                    <a:latin typeface="Arial" charset="0"/>
                    <a:cs typeface="Arial" charset="0"/>
                  </a:defRPr>
                </a:lvl3pPr>
                <a:lvl4pPr marL="1600200" indent="-228600" eaLnBrk="0" hangingPunct="0">
                  <a:defRPr>
                    <a:solidFill>
                      <a:schemeClr val="tx1"/>
                    </a:solidFill>
                    <a:latin typeface="Arial" charset="0"/>
                    <a:cs typeface="Arial" charset="0"/>
                  </a:defRPr>
                </a:lvl4pPr>
                <a:lvl5pPr marL="2057400" indent="-228600" eaLnBrk="0" hangingPunct="0">
                  <a:defRPr>
                    <a:solidFill>
                      <a:schemeClr val="tx1"/>
                    </a:solidFill>
                    <a:latin typeface="Arial" charset="0"/>
                    <a:cs typeface="Arial" charset="0"/>
                  </a:defRPr>
                </a:lvl5pPr>
                <a:lvl6pPr marL="2514600" indent="-228600" eaLnBrk="0" fontAlgn="base" hangingPunct="0">
                  <a:spcBef>
                    <a:spcPct val="0"/>
                  </a:spcBef>
                  <a:spcAft>
                    <a:spcPct val="0"/>
                  </a:spcAft>
                  <a:defRPr>
                    <a:solidFill>
                      <a:schemeClr val="tx1"/>
                    </a:solidFill>
                    <a:latin typeface="Arial" charset="0"/>
                    <a:cs typeface="Arial" charset="0"/>
                  </a:defRPr>
                </a:lvl6pPr>
                <a:lvl7pPr marL="2971800" indent="-228600" eaLnBrk="0" fontAlgn="base" hangingPunct="0">
                  <a:spcBef>
                    <a:spcPct val="0"/>
                  </a:spcBef>
                  <a:spcAft>
                    <a:spcPct val="0"/>
                  </a:spcAft>
                  <a:defRPr>
                    <a:solidFill>
                      <a:schemeClr val="tx1"/>
                    </a:solidFill>
                    <a:latin typeface="Arial" charset="0"/>
                    <a:cs typeface="Arial" charset="0"/>
                  </a:defRPr>
                </a:lvl7pPr>
                <a:lvl8pPr marL="3429000" indent="-228600" eaLnBrk="0" fontAlgn="base" hangingPunct="0">
                  <a:spcBef>
                    <a:spcPct val="0"/>
                  </a:spcBef>
                  <a:spcAft>
                    <a:spcPct val="0"/>
                  </a:spcAft>
                  <a:defRPr>
                    <a:solidFill>
                      <a:schemeClr val="tx1"/>
                    </a:solidFill>
                    <a:latin typeface="Arial" charset="0"/>
                    <a:cs typeface="Arial" charset="0"/>
                  </a:defRPr>
                </a:lvl8pPr>
                <a:lvl9pPr marL="3886200" indent="-228600" eaLnBrk="0" fontAlgn="base" hangingPunct="0">
                  <a:spcBef>
                    <a:spcPct val="0"/>
                  </a:spcBef>
                  <a:spcAft>
                    <a:spcPct val="0"/>
                  </a:spcAft>
                  <a:defRPr>
                    <a:solidFill>
                      <a:schemeClr val="tx1"/>
                    </a:solidFill>
                    <a:latin typeface="Arial" charset="0"/>
                    <a:cs typeface="Arial" charset="0"/>
                  </a:defRPr>
                </a:lvl9pPr>
              </a:lstStyle>
              <a:p>
                <a:pPr eaLnBrk="1" hangingPunct="1"/>
                <a:endParaRPr lang="es-ES" altLang="es-ES" sz="1600"/>
              </a:p>
            </p:txBody>
          </p:sp>
          <p:sp>
            <p:nvSpPr>
              <p:cNvPr id="29" name="Freeform 541"/>
              <p:cNvSpPr>
                <a:spLocks/>
              </p:cNvSpPr>
              <p:nvPr/>
            </p:nvSpPr>
            <p:spPr bwMode="gray">
              <a:xfrm>
                <a:off x="4939" y="3194"/>
                <a:ext cx="272" cy="165"/>
              </a:xfrm>
              <a:custGeom>
                <a:avLst/>
                <a:gdLst>
                  <a:gd name="T0" fmla="*/ 0 w 115"/>
                  <a:gd name="T1" fmla="*/ 389 h 70"/>
                  <a:gd name="T2" fmla="*/ 639 w 115"/>
                  <a:gd name="T3" fmla="*/ 389 h 70"/>
                  <a:gd name="T4" fmla="*/ 643 w 115"/>
                  <a:gd name="T5" fmla="*/ 66 h 70"/>
                  <a:gd name="T6" fmla="*/ 0 w 115"/>
                  <a:gd name="T7" fmla="*/ 389 h 7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5" h="70">
                    <a:moveTo>
                      <a:pt x="0" y="70"/>
                    </a:moveTo>
                    <a:cubicBezTo>
                      <a:pt x="114" y="70"/>
                      <a:pt x="114" y="70"/>
                      <a:pt x="114" y="70"/>
                    </a:cubicBezTo>
                    <a:cubicBezTo>
                      <a:pt x="115" y="12"/>
                      <a:pt x="115" y="12"/>
                      <a:pt x="115" y="12"/>
                    </a:cubicBezTo>
                    <a:cubicBezTo>
                      <a:pt x="115" y="12"/>
                      <a:pt x="31" y="0"/>
                      <a:pt x="0"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ES" sz="1600"/>
              </a:p>
            </p:txBody>
          </p:sp>
        </p:grpSp>
      </p:grpSp>
      <p:grpSp>
        <p:nvGrpSpPr>
          <p:cNvPr id="7" name="Group 6"/>
          <p:cNvGrpSpPr/>
          <p:nvPr/>
        </p:nvGrpSpPr>
        <p:grpSpPr>
          <a:xfrm>
            <a:off x="364810" y="4037599"/>
            <a:ext cx="4443727" cy="491918"/>
            <a:chOff x="364810" y="3555455"/>
            <a:chExt cx="4443727" cy="491918"/>
          </a:xfrm>
        </p:grpSpPr>
        <p:sp>
          <p:nvSpPr>
            <p:cNvPr id="22" name="Rounded Rectangle 21"/>
            <p:cNvSpPr/>
            <p:nvPr/>
          </p:nvSpPr>
          <p:spPr>
            <a:xfrm>
              <a:off x="364810" y="3555455"/>
              <a:ext cx="627750" cy="49191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endParaRPr lang="es-ES" sz="1050" b="1" dirty="0">
                <a:solidFill>
                  <a:srgbClr val="FFFFFF"/>
                </a:solidFill>
              </a:endParaRPr>
            </a:p>
          </p:txBody>
        </p:sp>
        <p:sp>
          <p:nvSpPr>
            <p:cNvPr id="23" name="Content Placeholder 5"/>
            <p:cNvSpPr txBox="1">
              <a:spLocks/>
            </p:cNvSpPr>
            <p:nvPr/>
          </p:nvSpPr>
          <p:spPr bwMode="auto">
            <a:xfrm>
              <a:off x="1164402" y="3555455"/>
              <a:ext cx="3644135" cy="491918"/>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defPPr>
                <a:defRPr lang="es-ES"/>
              </a:defPPr>
              <a:lvl1pPr algn="just" defTabSz="914258" fontAlgn="base">
                <a:spcBef>
                  <a:spcPct val="0"/>
                </a:spcBef>
                <a:spcAft>
                  <a:spcPts val="600"/>
                </a:spcAft>
                <a:buFont typeface="Arial" charset="0"/>
                <a:defRPr sz="1200">
                  <a:solidFill>
                    <a:srgbClr val="002060"/>
                  </a:solidFill>
                </a:defRPr>
              </a:lvl1pPr>
              <a:lvl2pPr marL="160921" indent="-159496" defTabSz="914258" fontAlgn="base">
                <a:spcBef>
                  <a:spcPct val="0"/>
                </a:spcBef>
                <a:spcAft>
                  <a:spcPts val="269"/>
                </a:spcAft>
                <a:buChar char="•"/>
                <a:defRPr>
                  <a:solidFill>
                    <a:schemeClr val="tx2"/>
                  </a:solidFill>
                </a:defRPr>
              </a:lvl2pPr>
              <a:lvl3pPr marL="321842" indent="-159496" defTabSz="914258" fontAlgn="base">
                <a:spcBef>
                  <a:spcPct val="0"/>
                </a:spcBef>
                <a:spcAft>
                  <a:spcPts val="269"/>
                </a:spcAft>
                <a:buFont typeface="Arial" charset="0"/>
                <a:buChar char="‒"/>
                <a:defRPr>
                  <a:solidFill>
                    <a:schemeClr val="tx2"/>
                  </a:solidFill>
                </a:defRPr>
              </a:lvl3pPr>
              <a:lvl4pPr marL="482763" indent="-159496" defTabSz="914258" fontAlgn="base">
                <a:spcBef>
                  <a:spcPct val="0"/>
                </a:spcBef>
                <a:spcAft>
                  <a:spcPts val="538"/>
                </a:spcAft>
                <a:buChar char="•"/>
                <a:defRPr>
                  <a:solidFill>
                    <a:schemeClr val="tx2"/>
                  </a:solidFill>
                </a:defRPr>
              </a:lvl4pPr>
              <a:lvl5pPr marL="643683" indent="-159496" defTabSz="914258" fontAlgn="base">
                <a:spcBef>
                  <a:spcPct val="0"/>
                </a:spcBef>
                <a:spcAft>
                  <a:spcPts val="538"/>
                </a:spcAft>
                <a:buFont typeface="Arial" charset="0"/>
                <a:buChar char="‒"/>
                <a:defRPr>
                  <a:solidFill>
                    <a:schemeClr val="tx2"/>
                  </a:solidFill>
                </a:defRPr>
              </a:lvl5pPr>
              <a:lvl6pPr marL="1053817" indent="-159496" defTabSz="914258" fontAlgn="base">
                <a:spcBef>
                  <a:spcPct val="0"/>
                </a:spcBef>
                <a:spcAft>
                  <a:spcPts val="538"/>
                </a:spcAft>
                <a:buFont typeface="Arial" charset="0"/>
                <a:buChar char="‒"/>
                <a:defRPr>
                  <a:solidFill>
                    <a:schemeClr val="tx2"/>
                  </a:solidFill>
                </a:defRPr>
              </a:lvl6pPr>
              <a:lvl7pPr marL="1463951" indent="-159496" defTabSz="914258" fontAlgn="base">
                <a:spcBef>
                  <a:spcPct val="0"/>
                </a:spcBef>
                <a:spcAft>
                  <a:spcPts val="538"/>
                </a:spcAft>
                <a:buFont typeface="Arial" charset="0"/>
                <a:buChar char="‒"/>
                <a:defRPr>
                  <a:solidFill>
                    <a:schemeClr val="tx2"/>
                  </a:solidFill>
                </a:defRPr>
              </a:lvl7pPr>
              <a:lvl8pPr marL="1874085" indent="-159496" defTabSz="914258" fontAlgn="base">
                <a:spcBef>
                  <a:spcPct val="0"/>
                </a:spcBef>
                <a:spcAft>
                  <a:spcPts val="538"/>
                </a:spcAft>
                <a:buFont typeface="Arial" charset="0"/>
                <a:buChar char="‒"/>
                <a:defRPr>
                  <a:solidFill>
                    <a:schemeClr val="tx2"/>
                  </a:solidFill>
                </a:defRPr>
              </a:lvl8pPr>
              <a:lvl9pPr marL="2284219" indent="-159496" defTabSz="914258" fontAlgn="base">
                <a:spcBef>
                  <a:spcPct val="0"/>
                </a:spcBef>
                <a:spcAft>
                  <a:spcPts val="538"/>
                </a:spcAft>
                <a:buFont typeface="Arial" charset="0"/>
                <a:buChar char="‒"/>
                <a:defRPr>
                  <a:solidFill>
                    <a:schemeClr val="tx2"/>
                  </a:solidFill>
                </a:defRPr>
              </a:lvl9pPr>
            </a:lstStyle>
            <a:p>
              <a:r>
                <a:rPr lang="es-ES" sz="1100" b="1" dirty="0" smtClean="0"/>
                <a:t>Reducción de los plazos de reserva </a:t>
              </a:r>
              <a:r>
                <a:rPr lang="es-ES" sz="1100" dirty="0" smtClean="0"/>
                <a:t>(menor anticipación)</a:t>
              </a:r>
              <a:endParaRPr lang="es-ES" altLang="es-ES" sz="1100" dirty="0"/>
            </a:p>
          </p:txBody>
        </p:sp>
        <p:sp>
          <p:nvSpPr>
            <p:cNvPr id="30" name="Freeform 417"/>
            <p:cNvSpPr>
              <a:spLocks noEditPoints="1"/>
            </p:cNvSpPr>
            <p:nvPr/>
          </p:nvSpPr>
          <p:spPr bwMode="auto">
            <a:xfrm>
              <a:off x="509266" y="3671119"/>
              <a:ext cx="338839" cy="260591"/>
            </a:xfrm>
            <a:custGeom>
              <a:avLst/>
              <a:gdLst>
                <a:gd name="T0" fmla="*/ 102 w 102"/>
                <a:gd name="T1" fmla="*/ 81 h 90"/>
                <a:gd name="T2" fmla="*/ 98 w 102"/>
                <a:gd name="T3" fmla="*/ 89 h 90"/>
                <a:gd name="T4" fmla="*/ 9 w 102"/>
                <a:gd name="T5" fmla="*/ 90 h 90"/>
                <a:gd name="T6" fmla="*/ 2 w 102"/>
                <a:gd name="T7" fmla="*/ 84 h 90"/>
                <a:gd name="T8" fmla="*/ 0 w 102"/>
                <a:gd name="T9" fmla="*/ 18 h 90"/>
                <a:gd name="T10" fmla="*/ 6 w 102"/>
                <a:gd name="T11" fmla="*/ 8 h 90"/>
                <a:gd name="T12" fmla="*/ 17 w 102"/>
                <a:gd name="T13" fmla="*/ 21 h 90"/>
                <a:gd name="T14" fmla="*/ 20 w 102"/>
                <a:gd name="T15" fmla="*/ 27 h 90"/>
                <a:gd name="T16" fmla="*/ 26 w 102"/>
                <a:gd name="T17" fmla="*/ 30 h 90"/>
                <a:gd name="T18" fmla="*/ 33 w 102"/>
                <a:gd name="T19" fmla="*/ 27 h 90"/>
                <a:gd name="T20" fmla="*/ 34 w 102"/>
                <a:gd name="T21" fmla="*/ 8 h 90"/>
                <a:gd name="T22" fmla="*/ 45 w 102"/>
                <a:gd name="T23" fmla="*/ 21 h 90"/>
                <a:gd name="T24" fmla="*/ 50 w 102"/>
                <a:gd name="T25" fmla="*/ 28 h 90"/>
                <a:gd name="T26" fmla="*/ 53 w 102"/>
                <a:gd name="T27" fmla="*/ 30 h 90"/>
                <a:gd name="T28" fmla="*/ 60 w 102"/>
                <a:gd name="T29" fmla="*/ 24 h 90"/>
                <a:gd name="T30" fmla="*/ 70 w 102"/>
                <a:gd name="T31" fmla="*/ 8 h 90"/>
                <a:gd name="T32" fmla="*/ 70 w 102"/>
                <a:gd name="T33" fmla="*/ 24 h 90"/>
                <a:gd name="T34" fmla="*/ 77 w 102"/>
                <a:gd name="T35" fmla="*/ 30 h 90"/>
                <a:gd name="T36" fmla="*/ 81 w 102"/>
                <a:gd name="T37" fmla="*/ 28 h 90"/>
                <a:gd name="T38" fmla="*/ 87 w 102"/>
                <a:gd name="T39" fmla="*/ 21 h 90"/>
                <a:gd name="T40" fmla="*/ 93 w 102"/>
                <a:gd name="T41" fmla="*/ 8 h 90"/>
                <a:gd name="T42" fmla="*/ 102 w 102"/>
                <a:gd name="T43" fmla="*/ 13 h 90"/>
                <a:gd name="T44" fmla="*/ 19 w 102"/>
                <a:gd name="T45" fmla="*/ 41 h 90"/>
                <a:gd name="T46" fmla="*/ 36 w 102"/>
                <a:gd name="T47" fmla="*/ 41 h 90"/>
                <a:gd name="T48" fmla="*/ 68 w 102"/>
                <a:gd name="T49" fmla="*/ 56 h 90"/>
                <a:gd name="T50" fmla="*/ 85 w 102"/>
                <a:gd name="T51" fmla="*/ 56 h 90"/>
                <a:gd name="T52" fmla="*/ 43 w 102"/>
                <a:gd name="T53" fmla="*/ 56 h 90"/>
                <a:gd name="T54" fmla="*/ 60 w 102"/>
                <a:gd name="T55" fmla="*/ 56 h 90"/>
                <a:gd name="T56" fmla="*/ 19 w 102"/>
                <a:gd name="T57" fmla="*/ 56 h 90"/>
                <a:gd name="T58" fmla="*/ 36 w 102"/>
                <a:gd name="T59" fmla="*/ 56 h 90"/>
                <a:gd name="T60" fmla="*/ 68 w 102"/>
                <a:gd name="T61" fmla="*/ 41 h 90"/>
                <a:gd name="T62" fmla="*/ 85 w 102"/>
                <a:gd name="T63" fmla="*/ 41 h 90"/>
                <a:gd name="T64" fmla="*/ 43 w 102"/>
                <a:gd name="T65" fmla="*/ 41 h 90"/>
                <a:gd name="T66" fmla="*/ 60 w 102"/>
                <a:gd name="T67" fmla="*/ 41 h 90"/>
                <a:gd name="T68" fmla="*/ 82 w 102"/>
                <a:gd name="T69" fmla="*/ 5 h 90"/>
                <a:gd name="T70" fmla="*/ 77 w 102"/>
                <a:gd name="T71" fmla="*/ 0 h 90"/>
                <a:gd name="T72" fmla="*/ 74 w 102"/>
                <a:gd name="T73" fmla="*/ 2 h 90"/>
                <a:gd name="T74" fmla="*/ 74 w 102"/>
                <a:gd name="T75" fmla="*/ 21 h 90"/>
                <a:gd name="T76" fmla="*/ 77 w 102"/>
                <a:gd name="T77" fmla="*/ 25 h 90"/>
                <a:gd name="T78" fmla="*/ 82 w 102"/>
                <a:gd name="T79" fmla="*/ 21 h 90"/>
                <a:gd name="T80" fmla="*/ 57 w 102"/>
                <a:gd name="T81" fmla="*/ 5 h 90"/>
                <a:gd name="T82" fmla="*/ 53 w 102"/>
                <a:gd name="T83" fmla="*/ 0 h 90"/>
                <a:gd name="T84" fmla="*/ 50 w 102"/>
                <a:gd name="T85" fmla="*/ 2 h 90"/>
                <a:gd name="T86" fmla="*/ 50 w 102"/>
                <a:gd name="T87" fmla="*/ 21 h 90"/>
                <a:gd name="T88" fmla="*/ 53 w 102"/>
                <a:gd name="T89" fmla="*/ 25 h 90"/>
                <a:gd name="T90" fmla="*/ 57 w 102"/>
                <a:gd name="T91" fmla="*/ 21 h 90"/>
                <a:gd name="T92" fmla="*/ 29 w 102"/>
                <a:gd name="T93" fmla="*/ 5 h 90"/>
                <a:gd name="T94" fmla="*/ 26 w 102"/>
                <a:gd name="T95" fmla="*/ 0 h 90"/>
                <a:gd name="T96" fmla="*/ 23 w 102"/>
                <a:gd name="T97" fmla="*/ 2 h 90"/>
                <a:gd name="T98" fmla="*/ 22 w 102"/>
                <a:gd name="T99" fmla="*/ 21 h 90"/>
                <a:gd name="T100" fmla="*/ 26 w 102"/>
                <a:gd name="T101" fmla="*/ 25 h 90"/>
                <a:gd name="T102" fmla="*/ 29 w 102"/>
                <a:gd name="T103" fmla="*/ 2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 h="90">
                  <a:moveTo>
                    <a:pt x="102" y="18"/>
                  </a:moveTo>
                  <a:lnTo>
                    <a:pt x="102" y="81"/>
                  </a:lnTo>
                  <a:lnTo>
                    <a:pt x="102" y="81"/>
                  </a:lnTo>
                  <a:lnTo>
                    <a:pt x="102" y="84"/>
                  </a:lnTo>
                  <a:lnTo>
                    <a:pt x="99" y="87"/>
                  </a:lnTo>
                  <a:lnTo>
                    <a:pt x="98" y="89"/>
                  </a:lnTo>
                  <a:lnTo>
                    <a:pt x="93" y="90"/>
                  </a:lnTo>
                  <a:lnTo>
                    <a:pt x="9" y="90"/>
                  </a:lnTo>
                  <a:lnTo>
                    <a:pt x="9" y="90"/>
                  </a:lnTo>
                  <a:lnTo>
                    <a:pt x="6" y="89"/>
                  </a:lnTo>
                  <a:lnTo>
                    <a:pt x="3" y="87"/>
                  </a:lnTo>
                  <a:lnTo>
                    <a:pt x="2" y="84"/>
                  </a:lnTo>
                  <a:lnTo>
                    <a:pt x="0" y="81"/>
                  </a:lnTo>
                  <a:lnTo>
                    <a:pt x="0" y="18"/>
                  </a:lnTo>
                  <a:lnTo>
                    <a:pt x="0" y="18"/>
                  </a:lnTo>
                  <a:lnTo>
                    <a:pt x="2" y="13"/>
                  </a:lnTo>
                  <a:lnTo>
                    <a:pt x="3" y="10"/>
                  </a:lnTo>
                  <a:lnTo>
                    <a:pt x="6" y="8"/>
                  </a:lnTo>
                  <a:lnTo>
                    <a:pt x="9" y="8"/>
                  </a:lnTo>
                  <a:lnTo>
                    <a:pt x="17" y="8"/>
                  </a:lnTo>
                  <a:lnTo>
                    <a:pt x="17" y="21"/>
                  </a:lnTo>
                  <a:lnTo>
                    <a:pt x="17" y="21"/>
                  </a:lnTo>
                  <a:lnTo>
                    <a:pt x="19" y="24"/>
                  </a:lnTo>
                  <a:lnTo>
                    <a:pt x="20" y="27"/>
                  </a:lnTo>
                  <a:lnTo>
                    <a:pt x="23" y="28"/>
                  </a:lnTo>
                  <a:lnTo>
                    <a:pt x="26" y="30"/>
                  </a:lnTo>
                  <a:lnTo>
                    <a:pt x="26" y="30"/>
                  </a:lnTo>
                  <a:lnTo>
                    <a:pt x="26" y="30"/>
                  </a:lnTo>
                  <a:lnTo>
                    <a:pt x="29" y="28"/>
                  </a:lnTo>
                  <a:lnTo>
                    <a:pt x="33" y="27"/>
                  </a:lnTo>
                  <a:lnTo>
                    <a:pt x="34" y="24"/>
                  </a:lnTo>
                  <a:lnTo>
                    <a:pt x="34" y="21"/>
                  </a:lnTo>
                  <a:lnTo>
                    <a:pt x="34" y="8"/>
                  </a:lnTo>
                  <a:lnTo>
                    <a:pt x="45" y="8"/>
                  </a:lnTo>
                  <a:lnTo>
                    <a:pt x="45" y="21"/>
                  </a:lnTo>
                  <a:lnTo>
                    <a:pt x="45" y="21"/>
                  </a:lnTo>
                  <a:lnTo>
                    <a:pt x="45" y="24"/>
                  </a:lnTo>
                  <a:lnTo>
                    <a:pt x="47" y="27"/>
                  </a:lnTo>
                  <a:lnTo>
                    <a:pt x="50" y="28"/>
                  </a:lnTo>
                  <a:lnTo>
                    <a:pt x="53" y="30"/>
                  </a:lnTo>
                  <a:lnTo>
                    <a:pt x="53" y="30"/>
                  </a:lnTo>
                  <a:lnTo>
                    <a:pt x="53" y="30"/>
                  </a:lnTo>
                  <a:lnTo>
                    <a:pt x="56" y="28"/>
                  </a:lnTo>
                  <a:lnTo>
                    <a:pt x="59" y="27"/>
                  </a:lnTo>
                  <a:lnTo>
                    <a:pt x="60" y="24"/>
                  </a:lnTo>
                  <a:lnTo>
                    <a:pt x="62" y="21"/>
                  </a:lnTo>
                  <a:lnTo>
                    <a:pt x="62" y="8"/>
                  </a:lnTo>
                  <a:lnTo>
                    <a:pt x="70" y="8"/>
                  </a:lnTo>
                  <a:lnTo>
                    <a:pt x="70" y="21"/>
                  </a:lnTo>
                  <a:lnTo>
                    <a:pt x="70" y="21"/>
                  </a:lnTo>
                  <a:lnTo>
                    <a:pt x="70" y="24"/>
                  </a:lnTo>
                  <a:lnTo>
                    <a:pt x="71" y="27"/>
                  </a:lnTo>
                  <a:lnTo>
                    <a:pt x="74" y="28"/>
                  </a:lnTo>
                  <a:lnTo>
                    <a:pt x="77" y="30"/>
                  </a:lnTo>
                  <a:lnTo>
                    <a:pt x="77" y="30"/>
                  </a:lnTo>
                  <a:lnTo>
                    <a:pt x="77" y="30"/>
                  </a:lnTo>
                  <a:lnTo>
                    <a:pt x="81" y="28"/>
                  </a:lnTo>
                  <a:lnTo>
                    <a:pt x="84" y="27"/>
                  </a:lnTo>
                  <a:lnTo>
                    <a:pt x="85" y="24"/>
                  </a:lnTo>
                  <a:lnTo>
                    <a:pt x="87" y="21"/>
                  </a:lnTo>
                  <a:lnTo>
                    <a:pt x="87" y="8"/>
                  </a:lnTo>
                  <a:lnTo>
                    <a:pt x="93" y="8"/>
                  </a:lnTo>
                  <a:lnTo>
                    <a:pt x="93" y="8"/>
                  </a:lnTo>
                  <a:lnTo>
                    <a:pt x="98" y="8"/>
                  </a:lnTo>
                  <a:lnTo>
                    <a:pt x="99" y="10"/>
                  </a:lnTo>
                  <a:lnTo>
                    <a:pt x="102" y="13"/>
                  </a:lnTo>
                  <a:lnTo>
                    <a:pt x="102" y="18"/>
                  </a:lnTo>
                  <a:lnTo>
                    <a:pt x="102" y="18"/>
                  </a:lnTo>
                  <a:close/>
                  <a:moveTo>
                    <a:pt x="19" y="41"/>
                  </a:moveTo>
                  <a:lnTo>
                    <a:pt x="19" y="50"/>
                  </a:lnTo>
                  <a:lnTo>
                    <a:pt x="36" y="50"/>
                  </a:lnTo>
                  <a:lnTo>
                    <a:pt x="36" y="41"/>
                  </a:lnTo>
                  <a:lnTo>
                    <a:pt x="19" y="41"/>
                  </a:lnTo>
                  <a:lnTo>
                    <a:pt x="19" y="41"/>
                  </a:lnTo>
                  <a:close/>
                  <a:moveTo>
                    <a:pt x="68" y="56"/>
                  </a:moveTo>
                  <a:lnTo>
                    <a:pt x="68" y="66"/>
                  </a:lnTo>
                  <a:lnTo>
                    <a:pt x="85" y="66"/>
                  </a:lnTo>
                  <a:lnTo>
                    <a:pt x="85" y="56"/>
                  </a:lnTo>
                  <a:lnTo>
                    <a:pt x="68" y="56"/>
                  </a:lnTo>
                  <a:lnTo>
                    <a:pt x="68" y="56"/>
                  </a:lnTo>
                  <a:close/>
                  <a:moveTo>
                    <a:pt x="43" y="56"/>
                  </a:moveTo>
                  <a:lnTo>
                    <a:pt x="43" y="66"/>
                  </a:lnTo>
                  <a:lnTo>
                    <a:pt x="60" y="66"/>
                  </a:lnTo>
                  <a:lnTo>
                    <a:pt x="60" y="56"/>
                  </a:lnTo>
                  <a:lnTo>
                    <a:pt x="43" y="56"/>
                  </a:lnTo>
                  <a:lnTo>
                    <a:pt x="43" y="56"/>
                  </a:lnTo>
                  <a:close/>
                  <a:moveTo>
                    <a:pt x="19" y="56"/>
                  </a:moveTo>
                  <a:lnTo>
                    <a:pt x="19" y="66"/>
                  </a:lnTo>
                  <a:lnTo>
                    <a:pt x="36" y="66"/>
                  </a:lnTo>
                  <a:lnTo>
                    <a:pt x="36" y="56"/>
                  </a:lnTo>
                  <a:lnTo>
                    <a:pt x="19" y="56"/>
                  </a:lnTo>
                  <a:lnTo>
                    <a:pt x="19" y="56"/>
                  </a:lnTo>
                  <a:close/>
                  <a:moveTo>
                    <a:pt x="68" y="41"/>
                  </a:moveTo>
                  <a:lnTo>
                    <a:pt x="68" y="50"/>
                  </a:lnTo>
                  <a:lnTo>
                    <a:pt x="85" y="50"/>
                  </a:lnTo>
                  <a:lnTo>
                    <a:pt x="85" y="41"/>
                  </a:lnTo>
                  <a:lnTo>
                    <a:pt x="68" y="41"/>
                  </a:lnTo>
                  <a:lnTo>
                    <a:pt x="68" y="41"/>
                  </a:lnTo>
                  <a:close/>
                  <a:moveTo>
                    <a:pt x="43" y="41"/>
                  </a:moveTo>
                  <a:lnTo>
                    <a:pt x="43" y="50"/>
                  </a:lnTo>
                  <a:lnTo>
                    <a:pt x="60" y="50"/>
                  </a:lnTo>
                  <a:lnTo>
                    <a:pt x="60" y="41"/>
                  </a:lnTo>
                  <a:lnTo>
                    <a:pt x="43" y="41"/>
                  </a:lnTo>
                  <a:lnTo>
                    <a:pt x="43" y="41"/>
                  </a:lnTo>
                  <a:close/>
                  <a:moveTo>
                    <a:pt x="82" y="5"/>
                  </a:moveTo>
                  <a:lnTo>
                    <a:pt x="82" y="5"/>
                  </a:lnTo>
                  <a:lnTo>
                    <a:pt x="81" y="2"/>
                  </a:lnTo>
                  <a:lnTo>
                    <a:pt x="77" y="0"/>
                  </a:lnTo>
                  <a:lnTo>
                    <a:pt x="77" y="0"/>
                  </a:lnTo>
                  <a:lnTo>
                    <a:pt x="77" y="0"/>
                  </a:lnTo>
                  <a:lnTo>
                    <a:pt x="74" y="2"/>
                  </a:lnTo>
                  <a:lnTo>
                    <a:pt x="74" y="5"/>
                  </a:lnTo>
                  <a:lnTo>
                    <a:pt x="74" y="21"/>
                  </a:lnTo>
                  <a:lnTo>
                    <a:pt x="74" y="21"/>
                  </a:lnTo>
                  <a:lnTo>
                    <a:pt x="74" y="24"/>
                  </a:lnTo>
                  <a:lnTo>
                    <a:pt x="77" y="25"/>
                  </a:lnTo>
                  <a:lnTo>
                    <a:pt x="77" y="25"/>
                  </a:lnTo>
                  <a:lnTo>
                    <a:pt x="77" y="25"/>
                  </a:lnTo>
                  <a:lnTo>
                    <a:pt x="81" y="24"/>
                  </a:lnTo>
                  <a:lnTo>
                    <a:pt x="82" y="21"/>
                  </a:lnTo>
                  <a:lnTo>
                    <a:pt x="82" y="5"/>
                  </a:lnTo>
                  <a:lnTo>
                    <a:pt x="82" y="5"/>
                  </a:lnTo>
                  <a:close/>
                  <a:moveTo>
                    <a:pt x="57" y="5"/>
                  </a:moveTo>
                  <a:lnTo>
                    <a:pt x="57" y="5"/>
                  </a:lnTo>
                  <a:lnTo>
                    <a:pt x="56" y="2"/>
                  </a:lnTo>
                  <a:lnTo>
                    <a:pt x="53" y="0"/>
                  </a:lnTo>
                  <a:lnTo>
                    <a:pt x="53" y="0"/>
                  </a:lnTo>
                  <a:lnTo>
                    <a:pt x="53" y="0"/>
                  </a:lnTo>
                  <a:lnTo>
                    <a:pt x="50" y="2"/>
                  </a:lnTo>
                  <a:lnTo>
                    <a:pt x="50" y="5"/>
                  </a:lnTo>
                  <a:lnTo>
                    <a:pt x="50" y="21"/>
                  </a:lnTo>
                  <a:lnTo>
                    <a:pt x="50" y="21"/>
                  </a:lnTo>
                  <a:lnTo>
                    <a:pt x="50" y="24"/>
                  </a:lnTo>
                  <a:lnTo>
                    <a:pt x="53" y="25"/>
                  </a:lnTo>
                  <a:lnTo>
                    <a:pt x="53" y="25"/>
                  </a:lnTo>
                  <a:lnTo>
                    <a:pt x="53" y="25"/>
                  </a:lnTo>
                  <a:lnTo>
                    <a:pt x="56" y="24"/>
                  </a:lnTo>
                  <a:lnTo>
                    <a:pt x="57" y="21"/>
                  </a:lnTo>
                  <a:lnTo>
                    <a:pt x="57" y="5"/>
                  </a:lnTo>
                  <a:lnTo>
                    <a:pt x="57" y="5"/>
                  </a:lnTo>
                  <a:close/>
                  <a:moveTo>
                    <a:pt x="29" y="5"/>
                  </a:moveTo>
                  <a:lnTo>
                    <a:pt x="29" y="5"/>
                  </a:lnTo>
                  <a:lnTo>
                    <a:pt x="29" y="2"/>
                  </a:lnTo>
                  <a:lnTo>
                    <a:pt x="26" y="0"/>
                  </a:lnTo>
                  <a:lnTo>
                    <a:pt x="26" y="0"/>
                  </a:lnTo>
                  <a:lnTo>
                    <a:pt x="26" y="0"/>
                  </a:lnTo>
                  <a:lnTo>
                    <a:pt x="23" y="2"/>
                  </a:lnTo>
                  <a:lnTo>
                    <a:pt x="22" y="5"/>
                  </a:lnTo>
                  <a:lnTo>
                    <a:pt x="22" y="21"/>
                  </a:lnTo>
                  <a:lnTo>
                    <a:pt x="22" y="21"/>
                  </a:lnTo>
                  <a:lnTo>
                    <a:pt x="23" y="24"/>
                  </a:lnTo>
                  <a:lnTo>
                    <a:pt x="26" y="25"/>
                  </a:lnTo>
                  <a:lnTo>
                    <a:pt x="26" y="25"/>
                  </a:lnTo>
                  <a:lnTo>
                    <a:pt x="26" y="25"/>
                  </a:lnTo>
                  <a:lnTo>
                    <a:pt x="29" y="24"/>
                  </a:lnTo>
                  <a:lnTo>
                    <a:pt x="29" y="21"/>
                  </a:lnTo>
                  <a:lnTo>
                    <a:pt x="29" y="5"/>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sz="1600"/>
            </a:p>
          </p:txBody>
        </p:sp>
      </p:grpSp>
      <p:grpSp>
        <p:nvGrpSpPr>
          <p:cNvPr id="8" name="Group 7"/>
          <p:cNvGrpSpPr/>
          <p:nvPr/>
        </p:nvGrpSpPr>
        <p:grpSpPr>
          <a:xfrm>
            <a:off x="364810" y="4935072"/>
            <a:ext cx="4443727" cy="491918"/>
            <a:chOff x="364810" y="4310635"/>
            <a:chExt cx="4443727" cy="491918"/>
          </a:xfrm>
        </p:grpSpPr>
        <p:sp>
          <p:nvSpPr>
            <p:cNvPr id="31" name="Rounded Rectangle 30"/>
            <p:cNvSpPr/>
            <p:nvPr/>
          </p:nvSpPr>
          <p:spPr>
            <a:xfrm>
              <a:off x="364810" y="4310635"/>
              <a:ext cx="627750" cy="49191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endParaRPr lang="es-ES" sz="1050" b="1" dirty="0">
                <a:solidFill>
                  <a:srgbClr val="FFFFFF"/>
                </a:solidFill>
              </a:endParaRPr>
            </a:p>
          </p:txBody>
        </p:sp>
        <p:sp>
          <p:nvSpPr>
            <p:cNvPr id="32" name="Content Placeholder 5"/>
            <p:cNvSpPr txBox="1">
              <a:spLocks/>
            </p:cNvSpPr>
            <p:nvPr/>
          </p:nvSpPr>
          <p:spPr bwMode="auto">
            <a:xfrm>
              <a:off x="1164402" y="4310635"/>
              <a:ext cx="3644135" cy="491918"/>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defPPr>
                <a:defRPr lang="es-ES"/>
              </a:defPPr>
              <a:lvl1pPr algn="just" defTabSz="914258" fontAlgn="base">
                <a:spcBef>
                  <a:spcPct val="0"/>
                </a:spcBef>
                <a:spcAft>
                  <a:spcPts val="600"/>
                </a:spcAft>
                <a:buFont typeface="Arial" charset="0"/>
                <a:defRPr sz="1200">
                  <a:solidFill>
                    <a:srgbClr val="002060"/>
                  </a:solidFill>
                </a:defRPr>
              </a:lvl1pPr>
              <a:lvl2pPr marL="160921" indent="-159496" defTabSz="914258" fontAlgn="base">
                <a:spcBef>
                  <a:spcPct val="0"/>
                </a:spcBef>
                <a:spcAft>
                  <a:spcPts val="269"/>
                </a:spcAft>
                <a:buChar char="•"/>
                <a:defRPr>
                  <a:solidFill>
                    <a:schemeClr val="tx2"/>
                  </a:solidFill>
                </a:defRPr>
              </a:lvl2pPr>
              <a:lvl3pPr marL="321842" indent="-159496" defTabSz="914258" fontAlgn="base">
                <a:spcBef>
                  <a:spcPct val="0"/>
                </a:spcBef>
                <a:spcAft>
                  <a:spcPts val="269"/>
                </a:spcAft>
                <a:buFont typeface="Arial" charset="0"/>
                <a:buChar char="‒"/>
                <a:defRPr>
                  <a:solidFill>
                    <a:schemeClr val="tx2"/>
                  </a:solidFill>
                </a:defRPr>
              </a:lvl3pPr>
              <a:lvl4pPr marL="482763" indent="-159496" defTabSz="914258" fontAlgn="base">
                <a:spcBef>
                  <a:spcPct val="0"/>
                </a:spcBef>
                <a:spcAft>
                  <a:spcPts val="538"/>
                </a:spcAft>
                <a:buChar char="•"/>
                <a:defRPr>
                  <a:solidFill>
                    <a:schemeClr val="tx2"/>
                  </a:solidFill>
                </a:defRPr>
              </a:lvl4pPr>
              <a:lvl5pPr marL="643683" indent="-159496" defTabSz="914258" fontAlgn="base">
                <a:spcBef>
                  <a:spcPct val="0"/>
                </a:spcBef>
                <a:spcAft>
                  <a:spcPts val="538"/>
                </a:spcAft>
                <a:buFont typeface="Arial" charset="0"/>
                <a:buChar char="‒"/>
                <a:defRPr>
                  <a:solidFill>
                    <a:schemeClr val="tx2"/>
                  </a:solidFill>
                </a:defRPr>
              </a:lvl5pPr>
              <a:lvl6pPr marL="1053817" indent="-159496" defTabSz="914258" fontAlgn="base">
                <a:spcBef>
                  <a:spcPct val="0"/>
                </a:spcBef>
                <a:spcAft>
                  <a:spcPts val="538"/>
                </a:spcAft>
                <a:buFont typeface="Arial" charset="0"/>
                <a:buChar char="‒"/>
                <a:defRPr>
                  <a:solidFill>
                    <a:schemeClr val="tx2"/>
                  </a:solidFill>
                </a:defRPr>
              </a:lvl6pPr>
              <a:lvl7pPr marL="1463951" indent="-159496" defTabSz="914258" fontAlgn="base">
                <a:spcBef>
                  <a:spcPct val="0"/>
                </a:spcBef>
                <a:spcAft>
                  <a:spcPts val="538"/>
                </a:spcAft>
                <a:buFont typeface="Arial" charset="0"/>
                <a:buChar char="‒"/>
                <a:defRPr>
                  <a:solidFill>
                    <a:schemeClr val="tx2"/>
                  </a:solidFill>
                </a:defRPr>
              </a:lvl7pPr>
              <a:lvl8pPr marL="1874085" indent="-159496" defTabSz="914258" fontAlgn="base">
                <a:spcBef>
                  <a:spcPct val="0"/>
                </a:spcBef>
                <a:spcAft>
                  <a:spcPts val="538"/>
                </a:spcAft>
                <a:buFont typeface="Arial" charset="0"/>
                <a:buChar char="‒"/>
                <a:defRPr>
                  <a:solidFill>
                    <a:schemeClr val="tx2"/>
                  </a:solidFill>
                </a:defRPr>
              </a:lvl8pPr>
              <a:lvl9pPr marL="2284219" indent="-159496" defTabSz="914258" fontAlgn="base">
                <a:spcBef>
                  <a:spcPct val="0"/>
                </a:spcBef>
                <a:spcAft>
                  <a:spcPts val="538"/>
                </a:spcAft>
                <a:buFont typeface="Arial" charset="0"/>
                <a:buChar char="‒"/>
                <a:defRPr>
                  <a:solidFill>
                    <a:schemeClr val="tx2"/>
                  </a:solidFill>
                </a:defRPr>
              </a:lvl9pPr>
            </a:lstStyle>
            <a:p>
              <a:r>
                <a:rPr lang="es-ES" altLang="es-ES" sz="1100" dirty="0" smtClean="0"/>
                <a:t>Clientes centrados en la </a:t>
              </a:r>
              <a:r>
                <a:rPr lang="es-ES" altLang="es-ES" sz="1100" b="1" dirty="0" smtClean="0"/>
                <a:t>reducción de los depósitos requeridos</a:t>
              </a:r>
              <a:r>
                <a:rPr lang="es-ES" altLang="es-ES" sz="1100" dirty="0" smtClean="0"/>
                <a:t>, excepto en el caso de grandes eventos/reuniones</a:t>
              </a:r>
              <a:endParaRPr lang="es-ES" altLang="es-ES" sz="1100" dirty="0"/>
            </a:p>
          </p:txBody>
        </p:sp>
        <p:sp>
          <p:nvSpPr>
            <p:cNvPr id="35" name="Freeform 34"/>
            <p:cNvSpPr>
              <a:spLocks noEditPoints="1"/>
            </p:cNvSpPr>
            <p:nvPr/>
          </p:nvSpPr>
          <p:spPr bwMode="auto">
            <a:xfrm>
              <a:off x="497111" y="4371721"/>
              <a:ext cx="363148" cy="369746"/>
            </a:xfrm>
            <a:custGeom>
              <a:avLst/>
              <a:gdLst>
                <a:gd name="T0" fmla="*/ 26 w 113"/>
                <a:gd name="T1" fmla="*/ 64 h 132"/>
                <a:gd name="T2" fmla="*/ 15 w 113"/>
                <a:gd name="T3" fmla="*/ 82 h 132"/>
                <a:gd name="T4" fmla="*/ 9 w 113"/>
                <a:gd name="T5" fmla="*/ 104 h 132"/>
                <a:gd name="T6" fmla="*/ 11 w 113"/>
                <a:gd name="T7" fmla="*/ 126 h 132"/>
                <a:gd name="T8" fmla="*/ 0 w 113"/>
                <a:gd name="T9" fmla="*/ 132 h 132"/>
                <a:gd name="T10" fmla="*/ 113 w 113"/>
                <a:gd name="T11" fmla="*/ 132 h 132"/>
                <a:gd name="T12" fmla="*/ 100 w 113"/>
                <a:gd name="T13" fmla="*/ 123 h 132"/>
                <a:gd name="T14" fmla="*/ 97 w 113"/>
                <a:gd name="T15" fmla="*/ 103 h 132"/>
                <a:gd name="T16" fmla="*/ 100 w 113"/>
                <a:gd name="T17" fmla="*/ 93 h 132"/>
                <a:gd name="T18" fmla="*/ 88 w 113"/>
                <a:gd name="T19" fmla="*/ 70 h 132"/>
                <a:gd name="T20" fmla="*/ 80 w 113"/>
                <a:gd name="T21" fmla="*/ 58 h 132"/>
                <a:gd name="T22" fmla="*/ 37 w 113"/>
                <a:gd name="T23" fmla="*/ 50 h 132"/>
                <a:gd name="T24" fmla="*/ 57 w 113"/>
                <a:gd name="T25" fmla="*/ 81 h 132"/>
                <a:gd name="T26" fmla="*/ 57 w 113"/>
                <a:gd name="T27" fmla="*/ 75 h 132"/>
                <a:gd name="T28" fmla="*/ 56 w 113"/>
                <a:gd name="T29" fmla="*/ 75 h 132"/>
                <a:gd name="T30" fmla="*/ 52 w 113"/>
                <a:gd name="T31" fmla="*/ 78 h 132"/>
                <a:gd name="T32" fmla="*/ 54 w 113"/>
                <a:gd name="T33" fmla="*/ 82 h 132"/>
                <a:gd name="T34" fmla="*/ 66 w 113"/>
                <a:gd name="T35" fmla="*/ 90 h 132"/>
                <a:gd name="T36" fmla="*/ 69 w 113"/>
                <a:gd name="T37" fmla="*/ 95 h 132"/>
                <a:gd name="T38" fmla="*/ 69 w 113"/>
                <a:gd name="T39" fmla="*/ 107 h 132"/>
                <a:gd name="T40" fmla="*/ 63 w 113"/>
                <a:gd name="T41" fmla="*/ 115 h 132"/>
                <a:gd name="T42" fmla="*/ 52 w 113"/>
                <a:gd name="T43" fmla="*/ 121 h 132"/>
                <a:gd name="T44" fmla="*/ 48 w 113"/>
                <a:gd name="T45" fmla="*/ 115 h 132"/>
                <a:gd name="T46" fmla="*/ 42 w 113"/>
                <a:gd name="T47" fmla="*/ 107 h 132"/>
                <a:gd name="T48" fmla="*/ 52 w 113"/>
                <a:gd name="T49" fmla="*/ 98 h 132"/>
                <a:gd name="T50" fmla="*/ 52 w 113"/>
                <a:gd name="T51" fmla="*/ 107 h 132"/>
                <a:gd name="T52" fmla="*/ 56 w 113"/>
                <a:gd name="T53" fmla="*/ 109 h 132"/>
                <a:gd name="T54" fmla="*/ 57 w 113"/>
                <a:gd name="T55" fmla="*/ 106 h 132"/>
                <a:gd name="T56" fmla="*/ 57 w 113"/>
                <a:gd name="T57" fmla="*/ 99 h 132"/>
                <a:gd name="T58" fmla="*/ 45 w 113"/>
                <a:gd name="T59" fmla="*/ 90 h 132"/>
                <a:gd name="T60" fmla="*/ 42 w 113"/>
                <a:gd name="T61" fmla="*/ 85 h 132"/>
                <a:gd name="T62" fmla="*/ 42 w 113"/>
                <a:gd name="T63" fmla="*/ 75 h 132"/>
                <a:gd name="T64" fmla="*/ 48 w 113"/>
                <a:gd name="T65" fmla="*/ 68 h 132"/>
                <a:gd name="T66" fmla="*/ 59 w 113"/>
                <a:gd name="T67" fmla="*/ 64 h 132"/>
                <a:gd name="T68" fmla="*/ 63 w 113"/>
                <a:gd name="T69" fmla="*/ 68 h 132"/>
                <a:gd name="T70" fmla="*/ 68 w 113"/>
                <a:gd name="T71" fmla="*/ 75 h 132"/>
                <a:gd name="T72" fmla="*/ 69 w 113"/>
                <a:gd name="T73" fmla="*/ 81 h 132"/>
                <a:gd name="T74" fmla="*/ 68 w 113"/>
                <a:gd name="T75" fmla="*/ 36 h 132"/>
                <a:gd name="T76" fmla="*/ 60 w 113"/>
                <a:gd name="T77" fmla="*/ 27 h 132"/>
                <a:gd name="T78" fmla="*/ 54 w 113"/>
                <a:gd name="T79" fmla="*/ 25 h 132"/>
                <a:gd name="T80" fmla="*/ 45 w 113"/>
                <a:gd name="T81" fmla="*/ 34 h 132"/>
                <a:gd name="T82" fmla="*/ 39 w 113"/>
                <a:gd name="T83" fmla="*/ 45 h 132"/>
                <a:gd name="T84" fmla="*/ 34 w 113"/>
                <a:gd name="T85" fmla="*/ 42 h 132"/>
                <a:gd name="T86" fmla="*/ 73 w 113"/>
                <a:gd name="T87" fmla="*/ 41 h 132"/>
                <a:gd name="T88" fmla="*/ 76 w 113"/>
                <a:gd name="T89" fmla="*/ 44 h 132"/>
                <a:gd name="T90" fmla="*/ 73 w 113"/>
                <a:gd name="T91" fmla="*/ 4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3" h="132">
                  <a:moveTo>
                    <a:pt x="37" y="50"/>
                  </a:moveTo>
                  <a:lnTo>
                    <a:pt x="37" y="50"/>
                  </a:lnTo>
                  <a:lnTo>
                    <a:pt x="26" y="64"/>
                  </a:lnTo>
                  <a:lnTo>
                    <a:pt x="17" y="78"/>
                  </a:lnTo>
                  <a:lnTo>
                    <a:pt x="20" y="81"/>
                  </a:lnTo>
                  <a:lnTo>
                    <a:pt x="15" y="82"/>
                  </a:lnTo>
                  <a:lnTo>
                    <a:pt x="15" y="82"/>
                  </a:lnTo>
                  <a:lnTo>
                    <a:pt x="11" y="93"/>
                  </a:lnTo>
                  <a:lnTo>
                    <a:pt x="9" y="104"/>
                  </a:lnTo>
                  <a:lnTo>
                    <a:pt x="9" y="115"/>
                  </a:lnTo>
                  <a:lnTo>
                    <a:pt x="11" y="126"/>
                  </a:lnTo>
                  <a:lnTo>
                    <a:pt x="11" y="126"/>
                  </a:lnTo>
                  <a:lnTo>
                    <a:pt x="1" y="126"/>
                  </a:lnTo>
                  <a:lnTo>
                    <a:pt x="1" y="126"/>
                  </a:lnTo>
                  <a:lnTo>
                    <a:pt x="0" y="132"/>
                  </a:lnTo>
                  <a:lnTo>
                    <a:pt x="0" y="132"/>
                  </a:lnTo>
                  <a:lnTo>
                    <a:pt x="113" y="132"/>
                  </a:lnTo>
                  <a:lnTo>
                    <a:pt x="113" y="132"/>
                  </a:lnTo>
                  <a:lnTo>
                    <a:pt x="108" y="127"/>
                  </a:lnTo>
                  <a:lnTo>
                    <a:pt x="108" y="127"/>
                  </a:lnTo>
                  <a:lnTo>
                    <a:pt x="100" y="123"/>
                  </a:lnTo>
                  <a:lnTo>
                    <a:pt x="100" y="123"/>
                  </a:lnTo>
                  <a:lnTo>
                    <a:pt x="102" y="109"/>
                  </a:lnTo>
                  <a:lnTo>
                    <a:pt x="97" y="103"/>
                  </a:lnTo>
                  <a:lnTo>
                    <a:pt x="102" y="101"/>
                  </a:lnTo>
                  <a:lnTo>
                    <a:pt x="102" y="101"/>
                  </a:lnTo>
                  <a:lnTo>
                    <a:pt x="100" y="93"/>
                  </a:lnTo>
                  <a:lnTo>
                    <a:pt x="99" y="85"/>
                  </a:lnTo>
                  <a:lnTo>
                    <a:pt x="93" y="73"/>
                  </a:lnTo>
                  <a:lnTo>
                    <a:pt x="88" y="70"/>
                  </a:lnTo>
                  <a:lnTo>
                    <a:pt x="88" y="65"/>
                  </a:lnTo>
                  <a:lnTo>
                    <a:pt x="88" y="65"/>
                  </a:lnTo>
                  <a:lnTo>
                    <a:pt x="80" y="58"/>
                  </a:lnTo>
                  <a:lnTo>
                    <a:pt x="71" y="51"/>
                  </a:lnTo>
                  <a:lnTo>
                    <a:pt x="71" y="51"/>
                  </a:lnTo>
                  <a:lnTo>
                    <a:pt x="37" y="50"/>
                  </a:lnTo>
                  <a:lnTo>
                    <a:pt x="37" y="50"/>
                  </a:lnTo>
                  <a:close/>
                  <a:moveTo>
                    <a:pt x="69" y="81"/>
                  </a:moveTo>
                  <a:lnTo>
                    <a:pt x="57" y="81"/>
                  </a:lnTo>
                  <a:lnTo>
                    <a:pt x="57" y="79"/>
                  </a:lnTo>
                  <a:lnTo>
                    <a:pt x="57" y="79"/>
                  </a:lnTo>
                  <a:lnTo>
                    <a:pt x="57" y="75"/>
                  </a:lnTo>
                  <a:lnTo>
                    <a:pt x="57" y="75"/>
                  </a:lnTo>
                  <a:lnTo>
                    <a:pt x="56" y="75"/>
                  </a:lnTo>
                  <a:lnTo>
                    <a:pt x="56" y="75"/>
                  </a:lnTo>
                  <a:lnTo>
                    <a:pt x="54" y="75"/>
                  </a:lnTo>
                  <a:lnTo>
                    <a:pt x="54" y="75"/>
                  </a:lnTo>
                  <a:lnTo>
                    <a:pt x="52" y="78"/>
                  </a:lnTo>
                  <a:lnTo>
                    <a:pt x="52" y="78"/>
                  </a:lnTo>
                  <a:lnTo>
                    <a:pt x="54" y="82"/>
                  </a:lnTo>
                  <a:lnTo>
                    <a:pt x="54" y="82"/>
                  </a:lnTo>
                  <a:lnTo>
                    <a:pt x="60" y="85"/>
                  </a:lnTo>
                  <a:lnTo>
                    <a:pt x="60" y="85"/>
                  </a:lnTo>
                  <a:lnTo>
                    <a:pt x="66" y="90"/>
                  </a:lnTo>
                  <a:lnTo>
                    <a:pt x="66" y="90"/>
                  </a:lnTo>
                  <a:lnTo>
                    <a:pt x="69" y="95"/>
                  </a:lnTo>
                  <a:lnTo>
                    <a:pt x="69" y="95"/>
                  </a:lnTo>
                  <a:lnTo>
                    <a:pt x="71" y="101"/>
                  </a:lnTo>
                  <a:lnTo>
                    <a:pt x="71" y="101"/>
                  </a:lnTo>
                  <a:lnTo>
                    <a:pt x="69" y="107"/>
                  </a:lnTo>
                  <a:lnTo>
                    <a:pt x="68" y="112"/>
                  </a:lnTo>
                  <a:lnTo>
                    <a:pt x="68" y="112"/>
                  </a:lnTo>
                  <a:lnTo>
                    <a:pt x="63" y="115"/>
                  </a:lnTo>
                  <a:lnTo>
                    <a:pt x="59" y="116"/>
                  </a:lnTo>
                  <a:lnTo>
                    <a:pt x="59" y="121"/>
                  </a:lnTo>
                  <a:lnTo>
                    <a:pt x="52" y="121"/>
                  </a:lnTo>
                  <a:lnTo>
                    <a:pt x="52" y="116"/>
                  </a:lnTo>
                  <a:lnTo>
                    <a:pt x="52" y="116"/>
                  </a:lnTo>
                  <a:lnTo>
                    <a:pt x="48" y="115"/>
                  </a:lnTo>
                  <a:lnTo>
                    <a:pt x="45" y="112"/>
                  </a:lnTo>
                  <a:lnTo>
                    <a:pt x="45" y="112"/>
                  </a:lnTo>
                  <a:lnTo>
                    <a:pt x="42" y="107"/>
                  </a:lnTo>
                  <a:lnTo>
                    <a:pt x="40" y="101"/>
                  </a:lnTo>
                  <a:lnTo>
                    <a:pt x="40" y="98"/>
                  </a:lnTo>
                  <a:lnTo>
                    <a:pt x="52" y="98"/>
                  </a:lnTo>
                  <a:lnTo>
                    <a:pt x="52" y="101"/>
                  </a:lnTo>
                  <a:lnTo>
                    <a:pt x="52" y="101"/>
                  </a:lnTo>
                  <a:lnTo>
                    <a:pt x="52" y="107"/>
                  </a:lnTo>
                  <a:lnTo>
                    <a:pt x="52" y="107"/>
                  </a:lnTo>
                  <a:lnTo>
                    <a:pt x="56" y="109"/>
                  </a:lnTo>
                  <a:lnTo>
                    <a:pt x="56" y="109"/>
                  </a:lnTo>
                  <a:lnTo>
                    <a:pt x="57" y="107"/>
                  </a:lnTo>
                  <a:lnTo>
                    <a:pt x="57" y="107"/>
                  </a:lnTo>
                  <a:lnTo>
                    <a:pt x="57" y="106"/>
                  </a:lnTo>
                  <a:lnTo>
                    <a:pt x="57" y="106"/>
                  </a:lnTo>
                  <a:lnTo>
                    <a:pt x="57" y="99"/>
                  </a:lnTo>
                  <a:lnTo>
                    <a:pt x="57" y="99"/>
                  </a:lnTo>
                  <a:lnTo>
                    <a:pt x="52" y="96"/>
                  </a:lnTo>
                  <a:lnTo>
                    <a:pt x="52" y="96"/>
                  </a:lnTo>
                  <a:lnTo>
                    <a:pt x="45" y="90"/>
                  </a:lnTo>
                  <a:lnTo>
                    <a:pt x="45" y="90"/>
                  </a:lnTo>
                  <a:lnTo>
                    <a:pt x="42" y="85"/>
                  </a:lnTo>
                  <a:lnTo>
                    <a:pt x="42" y="85"/>
                  </a:lnTo>
                  <a:lnTo>
                    <a:pt x="40" y="79"/>
                  </a:lnTo>
                  <a:lnTo>
                    <a:pt x="40" y="79"/>
                  </a:lnTo>
                  <a:lnTo>
                    <a:pt x="42" y="75"/>
                  </a:lnTo>
                  <a:lnTo>
                    <a:pt x="43" y="72"/>
                  </a:lnTo>
                  <a:lnTo>
                    <a:pt x="43" y="72"/>
                  </a:lnTo>
                  <a:lnTo>
                    <a:pt x="48" y="68"/>
                  </a:lnTo>
                  <a:lnTo>
                    <a:pt x="52" y="67"/>
                  </a:lnTo>
                  <a:lnTo>
                    <a:pt x="52" y="64"/>
                  </a:lnTo>
                  <a:lnTo>
                    <a:pt x="59" y="64"/>
                  </a:lnTo>
                  <a:lnTo>
                    <a:pt x="59" y="67"/>
                  </a:lnTo>
                  <a:lnTo>
                    <a:pt x="59" y="67"/>
                  </a:lnTo>
                  <a:lnTo>
                    <a:pt x="63" y="68"/>
                  </a:lnTo>
                  <a:lnTo>
                    <a:pt x="66" y="72"/>
                  </a:lnTo>
                  <a:lnTo>
                    <a:pt x="66" y="72"/>
                  </a:lnTo>
                  <a:lnTo>
                    <a:pt x="68" y="75"/>
                  </a:lnTo>
                  <a:lnTo>
                    <a:pt x="69" y="79"/>
                  </a:lnTo>
                  <a:lnTo>
                    <a:pt x="69" y="79"/>
                  </a:lnTo>
                  <a:lnTo>
                    <a:pt x="69" y="81"/>
                  </a:lnTo>
                  <a:lnTo>
                    <a:pt x="69" y="81"/>
                  </a:lnTo>
                  <a:close/>
                  <a:moveTo>
                    <a:pt x="45" y="34"/>
                  </a:moveTo>
                  <a:lnTo>
                    <a:pt x="68" y="36"/>
                  </a:lnTo>
                  <a:lnTo>
                    <a:pt x="76" y="17"/>
                  </a:lnTo>
                  <a:lnTo>
                    <a:pt x="63" y="10"/>
                  </a:lnTo>
                  <a:lnTo>
                    <a:pt x="60" y="27"/>
                  </a:lnTo>
                  <a:lnTo>
                    <a:pt x="59" y="5"/>
                  </a:lnTo>
                  <a:lnTo>
                    <a:pt x="52" y="5"/>
                  </a:lnTo>
                  <a:lnTo>
                    <a:pt x="54" y="25"/>
                  </a:lnTo>
                  <a:lnTo>
                    <a:pt x="48" y="0"/>
                  </a:lnTo>
                  <a:lnTo>
                    <a:pt x="34" y="5"/>
                  </a:lnTo>
                  <a:lnTo>
                    <a:pt x="45" y="34"/>
                  </a:lnTo>
                  <a:lnTo>
                    <a:pt x="45" y="34"/>
                  </a:lnTo>
                  <a:close/>
                  <a:moveTo>
                    <a:pt x="39" y="45"/>
                  </a:moveTo>
                  <a:lnTo>
                    <a:pt x="39" y="45"/>
                  </a:lnTo>
                  <a:lnTo>
                    <a:pt x="35" y="45"/>
                  </a:lnTo>
                  <a:lnTo>
                    <a:pt x="34" y="42"/>
                  </a:lnTo>
                  <a:lnTo>
                    <a:pt x="34" y="42"/>
                  </a:lnTo>
                  <a:lnTo>
                    <a:pt x="35" y="39"/>
                  </a:lnTo>
                  <a:lnTo>
                    <a:pt x="39" y="39"/>
                  </a:lnTo>
                  <a:lnTo>
                    <a:pt x="73" y="41"/>
                  </a:lnTo>
                  <a:lnTo>
                    <a:pt x="73" y="41"/>
                  </a:lnTo>
                  <a:lnTo>
                    <a:pt x="76" y="42"/>
                  </a:lnTo>
                  <a:lnTo>
                    <a:pt x="76" y="44"/>
                  </a:lnTo>
                  <a:lnTo>
                    <a:pt x="76" y="44"/>
                  </a:lnTo>
                  <a:lnTo>
                    <a:pt x="74" y="47"/>
                  </a:lnTo>
                  <a:lnTo>
                    <a:pt x="73" y="48"/>
                  </a:lnTo>
                  <a:lnTo>
                    <a:pt x="39" y="45"/>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sz="1600"/>
            </a:p>
          </p:txBody>
        </p:sp>
      </p:grpSp>
      <p:grpSp>
        <p:nvGrpSpPr>
          <p:cNvPr id="2" name="Group 1"/>
          <p:cNvGrpSpPr/>
          <p:nvPr/>
        </p:nvGrpSpPr>
        <p:grpSpPr>
          <a:xfrm>
            <a:off x="364810" y="5832544"/>
            <a:ext cx="4443727" cy="491918"/>
            <a:chOff x="364810" y="5385354"/>
            <a:chExt cx="4443727" cy="491918"/>
          </a:xfrm>
        </p:grpSpPr>
        <p:sp>
          <p:nvSpPr>
            <p:cNvPr id="33" name="Rounded Rectangle 32"/>
            <p:cNvSpPr/>
            <p:nvPr/>
          </p:nvSpPr>
          <p:spPr>
            <a:xfrm>
              <a:off x="364810" y="5385354"/>
              <a:ext cx="627750" cy="49191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algn="ctr"/>
              <a:endParaRPr lang="es-ES" sz="1050" b="1" dirty="0">
                <a:solidFill>
                  <a:srgbClr val="FFFFFF"/>
                </a:solidFill>
              </a:endParaRPr>
            </a:p>
          </p:txBody>
        </p:sp>
        <p:sp>
          <p:nvSpPr>
            <p:cNvPr id="34" name="Content Placeholder 5"/>
            <p:cNvSpPr txBox="1">
              <a:spLocks/>
            </p:cNvSpPr>
            <p:nvPr/>
          </p:nvSpPr>
          <p:spPr bwMode="auto">
            <a:xfrm>
              <a:off x="1164402" y="5385354"/>
              <a:ext cx="3644135" cy="491918"/>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defPPr>
                <a:defRPr lang="es-ES"/>
              </a:defPPr>
              <a:lvl1pPr algn="just" defTabSz="914258" fontAlgn="base">
                <a:spcBef>
                  <a:spcPct val="0"/>
                </a:spcBef>
                <a:spcAft>
                  <a:spcPts val="600"/>
                </a:spcAft>
                <a:buFont typeface="Arial" charset="0"/>
                <a:defRPr sz="1200">
                  <a:solidFill>
                    <a:srgbClr val="002060"/>
                  </a:solidFill>
                </a:defRPr>
              </a:lvl1pPr>
              <a:lvl2pPr marL="160921" indent="-159496" defTabSz="914258" fontAlgn="base">
                <a:spcBef>
                  <a:spcPct val="0"/>
                </a:spcBef>
                <a:spcAft>
                  <a:spcPts val="269"/>
                </a:spcAft>
                <a:buChar char="•"/>
                <a:defRPr>
                  <a:solidFill>
                    <a:schemeClr val="tx2"/>
                  </a:solidFill>
                </a:defRPr>
              </a:lvl2pPr>
              <a:lvl3pPr marL="321842" indent="-159496" defTabSz="914258" fontAlgn="base">
                <a:spcBef>
                  <a:spcPct val="0"/>
                </a:spcBef>
                <a:spcAft>
                  <a:spcPts val="269"/>
                </a:spcAft>
                <a:buFont typeface="Arial" charset="0"/>
                <a:buChar char="‒"/>
                <a:defRPr>
                  <a:solidFill>
                    <a:schemeClr val="tx2"/>
                  </a:solidFill>
                </a:defRPr>
              </a:lvl3pPr>
              <a:lvl4pPr marL="482763" indent="-159496" defTabSz="914258" fontAlgn="base">
                <a:spcBef>
                  <a:spcPct val="0"/>
                </a:spcBef>
                <a:spcAft>
                  <a:spcPts val="538"/>
                </a:spcAft>
                <a:buChar char="•"/>
                <a:defRPr>
                  <a:solidFill>
                    <a:schemeClr val="tx2"/>
                  </a:solidFill>
                </a:defRPr>
              </a:lvl4pPr>
              <a:lvl5pPr marL="643683" indent="-159496" defTabSz="914258" fontAlgn="base">
                <a:spcBef>
                  <a:spcPct val="0"/>
                </a:spcBef>
                <a:spcAft>
                  <a:spcPts val="538"/>
                </a:spcAft>
                <a:buFont typeface="Arial" charset="0"/>
                <a:buChar char="‒"/>
                <a:defRPr>
                  <a:solidFill>
                    <a:schemeClr val="tx2"/>
                  </a:solidFill>
                </a:defRPr>
              </a:lvl5pPr>
              <a:lvl6pPr marL="1053817" indent="-159496" defTabSz="914258" fontAlgn="base">
                <a:spcBef>
                  <a:spcPct val="0"/>
                </a:spcBef>
                <a:spcAft>
                  <a:spcPts val="538"/>
                </a:spcAft>
                <a:buFont typeface="Arial" charset="0"/>
                <a:buChar char="‒"/>
                <a:defRPr>
                  <a:solidFill>
                    <a:schemeClr val="tx2"/>
                  </a:solidFill>
                </a:defRPr>
              </a:lvl6pPr>
              <a:lvl7pPr marL="1463951" indent="-159496" defTabSz="914258" fontAlgn="base">
                <a:spcBef>
                  <a:spcPct val="0"/>
                </a:spcBef>
                <a:spcAft>
                  <a:spcPts val="538"/>
                </a:spcAft>
                <a:buFont typeface="Arial" charset="0"/>
                <a:buChar char="‒"/>
                <a:defRPr>
                  <a:solidFill>
                    <a:schemeClr val="tx2"/>
                  </a:solidFill>
                </a:defRPr>
              </a:lvl7pPr>
              <a:lvl8pPr marL="1874085" indent="-159496" defTabSz="914258" fontAlgn="base">
                <a:spcBef>
                  <a:spcPct val="0"/>
                </a:spcBef>
                <a:spcAft>
                  <a:spcPts val="538"/>
                </a:spcAft>
                <a:buFont typeface="Arial" charset="0"/>
                <a:buChar char="‒"/>
                <a:defRPr>
                  <a:solidFill>
                    <a:schemeClr val="tx2"/>
                  </a:solidFill>
                </a:defRPr>
              </a:lvl8pPr>
              <a:lvl9pPr marL="2284219" indent="-159496" defTabSz="914258" fontAlgn="base">
                <a:spcBef>
                  <a:spcPct val="0"/>
                </a:spcBef>
                <a:spcAft>
                  <a:spcPts val="538"/>
                </a:spcAft>
                <a:buFont typeface="Arial" charset="0"/>
                <a:buChar char="‒"/>
                <a:defRPr>
                  <a:solidFill>
                    <a:schemeClr val="tx2"/>
                  </a:solidFill>
                </a:defRPr>
              </a:lvl9pPr>
            </a:lstStyle>
            <a:p>
              <a:r>
                <a:rPr lang="es-ES" sz="1100" dirty="0" smtClean="0"/>
                <a:t>Popularización del uso de la </a:t>
              </a:r>
              <a:r>
                <a:rPr lang="es-ES" sz="1100" b="1" dirty="0" smtClean="0"/>
                <a:t>tecnología social </a:t>
              </a:r>
              <a:r>
                <a:rPr lang="es-ES" sz="1100" dirty="0" smtClean="0"/>
                <a:t>(ej. Aplicaciones para reuniones)</a:t>
              </a:r>
              <a:endParaRPr lang="es-ES" altLang="es-ES" sz="1100" dirty="0"/>
            </a:p>
          </p:txBody>
        </p:sp>
        <p:sp>
          <p:nvSpPr>
            <p:cNvPr id="36" name="Freeform 74"/>
            <p:cNvSpPr>
              <a:spLocks noEditPoints="1"/>
            </p:cNvSpPr>
            <p:nvPr/>
          </p:nvSpPr>
          <p:spPr bwMode="auto">
            <a:xfrm>
              <a:off x="488529" y="5454397"/>
              <a:ext cx="380312" cy="353832"/>
            </a:xfrm>
            <a:custGeom>
              <a:avLst/>
              <a:gdLst>
                <a:gd name="T0" fmla="*/ 164 w 178"/>
                <a:gd name="T1" fmla="*/ 4 h 190"/>
                <a:gd name="T2" fmla="*/ 10 w 178"/>
                <a:gd name="T3" fmla="*/ 6 h 190"/>
                <a:gd name="T4" fmla="*/ 2 w 178"/>
                <a:gd name="T5" fmla="*/ 186 h 190"/>
                <a:gd name="T6" fmla="*/ 178 w 178"/>
                <a:gd name="T7" fmla="*/ 184 h 190"/>
                <a:gd name="T8" fmla="*/ 150 w 178"/>
                <a:gd name="T9" fmla="*/ 154 h 190"/>
                <a:gd name="T10" fmla="*/ 156 w 178"/>
                <a:gd name="T11" fmla="*/ 144 h 190"/>
                <a:gd name="T12" fmla="*/ 148 w 178"/>
                <a:gd name="T13" fmla="*/ 142 h 190"/>
                <a:gd name="T14" fmla="*/ 154 w 178"/>
                <a:gd name="T15" fmla="*/ 132 h 190"/>
                <a:gd name="T16" fmla="*/ 146 w 178"/>
                <a:gd name="T17" fmla="*/ 152 h 190"/>
                <a:gd name="T18" fmla="*/ 136 w 178"/>
                <a:gd name="T19" fmla="*/ 146 h 190"/>
                <a:gd name="T20" fmla="*/ 132 w 178"/>
                <a:gd name="T21" fmla="*/ 134 h 190"/>
                <a:gd name="T22" fmla="*/ 142 w 178"/>
                <a:gd name="T23" fmla="*/ 142 h 190"/>
                <a:gd name="T24" fmla="*/ 152 w 178"/>
                <a:gd name="T25" fmla="*/ 14 h 190"/>
                <a:gd name="T26" fmla="*/ 22 w 178"/>
                <a:gd name="T27" fmla="*/ 14 h 190"/>
                <a:gd name="T28" fmla="*/ 120 w 178"/>
                <a:gd name="T29" fmla="*/ 134 h 190"/>
                <a:gd name="T30" fmla="*/ 112 w 178"/>
                <a:gd name="T31" fmla="*/ 144 h 190"/>
                <a:gd name="T32" fmla="*/ 112 w 178"/>
                <a:gd name="T33" fmla="*/ 154 h 190"/>
                <a:gd name="T34" fmla="*/ 110 w 178"/>
                <a:gd name="T35" fmla="*/ 142 h 190"/>
                <a:gd name="T36" fmla="*/ 116 w 178"/>
                <a:gd name="T37" fmla="*/ 132 h 190"/>
                <a:gd name="T38" fmla="*/ 106 w 178"/>
                <a:gd name="T39" fmla="*/ 144 h 190"/>
                <a:gd name="T40" fmla="*/ 98 w 178"/>
                <a:gd name="T41" fmla="*/ 154 h 190"/>
                <a:gd name="T42" fmla="*/ 96 w 178"/>
                <a:gd name="T43" fmla="*/ 142 h 190"/>
                <a:gd name="T44" fmla="*/ 104 w 178"/>
                <a:gd name="T45" fmla="*/ 134 h 190"/>
                <a:gd name="T46" fmla="*/ 86 w 178"/>
                <a:gd name="T47" fmla="*/ 144 h 190"/>
                <a:gd name="T48" fmla="*/ 86 w 178"/>
                <a:gd name="T49" fmla="*/ 154 h 190"/>
                <a:gd name="T50" fmla="*/ 82 w 178"/>
                <a:gd name="T51" fmla="*/ 134 h 190"/>
                <a:gd name="T52" fmla="*/ 92 w 178"/>
                <a:gd name="T53" fmla="*/ 140 h 190"/>
                <a:gd name="T54" fmla="*/ 80 w 178"/>
                <a:gd name="T55" fmla="*/ 144 h 190"/>
                <a:gd name="T56" fmla="*/ 72 w 178"/>
                <a:gd name="T57" fmla="*/ 152 h 190"/>
                <a:gd name="T58" fmla="*/ 78 w 178"/>
                <a:gd name="T59" fmla="*/ 132 h 190"/>
                <a:gd name="T60" fmla="*/ 70 w 178"/>
                <a:gd name="T61" fmla="*/ 140 h 190"/>
                <a:gd name="T62" fmla="*/ 68 w 178"/>
                <a:gd name="T63" fmla="*/ 146 h 190"/>
                <a:gd name="T64" fmla="*/ 58 w 178"/>
                <a:gd name="T65" fmla="*/ 146 h 190"/>
                <a:gd name="T66" fmla="*/ 68 w 178"/>
                <a:gd name="T67" fmla="*/ 134 h 190"/>
                <a:gd name="T68" fmla="*/ 58 w 178"/>
                <a:gd name="T69" fmla="*/ 140 h 190"/>
                <a:gd name="T70" fmla="*/ 56 w 178"/>
                <a:gd name="T71" fmla="*/ 152 h 190"/>
                <a:gd name="T72" fmla="*/ 44 w 178"/>
                <a:gd name="T73" fmla="*/ 140 h 190"/>
                <a:gd name="T74" fmla="*/ 54 w 178"/>
                <a:gd name="T75" fmla="*/ 140 h 190"/>
                <a:gd name="T76" fmla="*/ 42 w 178"/>
                <a:gd name="T77" fmla="*/ 134 h 190"/>
                <a:gd name="T78" fmla="*/ 32 w 178"/>
                <a:gd name="T79" fmla="*/ 134 h 190"/>
                <a:gd name="T80" fmla="*/ 20 w 178"/>
                <a:gd name="T81" fmla="*/ 134 h 190"/>
                <a:gd name="T82" fmla="*/ 28 w 178"/>
                <a:gd name="T83" fmla="*/ 140 h 190"/>
                <a:gd name="T84" fmla="*/ 18 w 178"/>
                <a:gd name="T85" fmla="*/ 146 h 190"/>
                <a:gd name="T86" fmla="*/ 28 w 178"/>
                <a:gd name="T87" fmla="*/ 154 h 190"/>
                <a:gd name="T88" fmla="*/ 22 w 178"/>
                <a:gd name="T89" fmla="*/ 166 h 190"/>
                <a:gd name="T90" fmla="*/ 24 w 178"/>
                <a:gd name="T91" fmla="*/ 156 h 190"/>
                <a:gd name="T92" fmla="*/ 28 w 178"/>
                <a:gd name="T93" fmla="*/ 166 h 190"/>
                <a:gd name="T94" fmla="*/ 38 w 178"/>
                <a:gd name="T95" fmla="*/ 156 h 190"/>
                <a:gd name="T96" fmla="*/ 32 w 178"/>
                <a:gd name="T97" fmla="*/ 146 h 190"/>
                <a:gd name="T98" fmla="*/ 42 w 178"/>
                <a:gd name="T99" fmla="*/ 152 h 190"/>
                <a:gd name="T100" fmla="*/ 42 w 178"/>
                <a:gd name="T101" fmla="*/ 158 h 190"/>
                <a:gd name="T102" fmla="*/ 124 w 178"/>
                <a:gd name="T103" fmla="*/ 164 h 190"/>
                <a:gd name="T104" fmla="*/ 130 w 178"/>
                <a:gd name="T105" fmla="*/ 144 h 190"/>
                <a:gd name="T106" fmla="*/ 124 w 178"/>
                <a:gd name="T107" fmla="*/ 154 h 190"/>
                <a:gd name="T108" fmla="*/ 126 w 178"/>
                <a:gd name="T109" fmla="*/ 158 h 190"/>
                <a:gd name="T110" fmla="*/ 138 w 178"/>
                <a:gd name="T111" fmla="*/ 164 h 190"/>
                <a:gd name="T112" fmla="*/ 140 w 178"/>
                <a:gd name="T113" fmla="*/ 158 h 190"/>
                <a:gd name="T114" fmla="*/ 160 w 178"/>
                <a:gd name="T115" fmla="*/ 16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8" h="190">
                  <a:moveTo>
                    <a:pt x="178" y="180"/>
                  </a:moveTo>
                  <a:lnTo>
                    <a:pt x="166" y="116"/>
                  </a:lnTo>
                  <a:lnTo>
                    <a:pt x="166" y="116"/>
                  </a:lnTo>
                  <a:lnTo>
                    <a:pt x="166" y="10"/>
                  </a:lnTo>
                  <a:lnTo>
                    <a:pt x="166" y="10"/>
                  </a:lnTo>
                  <a:lnTo>
                    <a:pt x="166" y="6"/>
                  </a:lnTo>
                  <a:lnTo>
                    <a:pt x="164" y="4"/>
                  </a:lnTo>
                  <a:lnTo>
                    <a:pt x="160" y="2"/>
                  </a:lnTo>
                  <a:lnTo>
                    <a:pt x="156" y="0"/>
                  </a:lnTo>
                  <a:lnTo>
                    <a:pt x="18" y="0"/>
                  </a:lnTo>
                  <a:lnTo>
                    <a:pt x="18" y="0"/>
                  </a:lnTo>
                  <a:lnTo>
                    <a:pt x="14" y="2"/>
                  </a:lnTo>
                  <a:lnTo>
                    <a:pt x="12" y="4"/>
                  </a:lnTo>
                  <a:lnTo>
                    <a:pt x="10" y="6"/>
                  </a:lnTo>
                  <a:lnTo>
                    <a:pt x="10" y="10"/>
                  </a:lnTo>
                  <a:lnTo>
                    <a:pt x="10" y="116"/>
                  </a:lnTo>
                  <a:lnTo>
                    <a:pt x="10" y="116"/>
                  </a:lnTo>
                  <a:lnTo>
                    <a:pt x="0" y="180"/>
                  </a:lnTo>
                  <a:lnTo>
                    <a:pt x="0" y="180"/>
                  </a:lnTo>
                  <a:lnTo>
                    <a:pt x="0" y="184"/>
                  </a:lnTo>
                  <a:lnTo>
                    <a:pt x="2" y="186"/>
                  </a:lnTo>
                  <a:lnTo>
                    <a:pt x="4" y="190"/>
                  </a:lnTo>
                  <a:lnTo>
                    <a:pt x="8" y="190"/>
                  </a:lnTo>
                  <a:lnTo>
                    <a:pt x="168" y="190"/>
                  </a:lnTo>
                  <a:lnTo>
                    <a:pt x="168" y="190"/>
                  </a:lnTo>
                  <a:lnTo>
                    <a:pt x="172" y="190"/>
                  </a:lnTo>
                  <a:lnTo>
                    <a:pt x="176" y="186"/>
                  </a:lnTo>
                  <a:lnTo>
                    <a:pt x="178" y="184"/>
                  </a:lnTo>
                  <a:lnTo>
                    <a:pt x="178" y="180"/>
                  </a:lnTo>
                  <a:lnTo>
                    <a:pt x="178" y="180"/>
                  </a:lnTo>
                  <a:close/>
                  <a:moveTo>
                    <a:pt x="156" y="146"/>
                  </a:moveTo>
                  <a:lnTo>
                    <a:pt x="158" y="152"/>
                  </a:lnTo>
                  <a:lnTo>
                    <a:pt x="158" y="152"/>
                  </a:lnTo>
                  <a:lnTo>
                    <a:pt x="156" y="154"/>
                  </a:lnTo>
                  <a:lnTo>
                    <a:pt x="150" y="154"/>
                  </a:lnTo>
                  <a:lnTo>
                    <a:pt x="150" y="154"/>
                  </a:lnTo>
                  <a:lnTo>
                    <a:pt x="148" y="152"/>
                  </a:lnTo>
                  <a:lnTo>
                    <a:pt x="148" y="146"/>
                  </a:lnTo>
                  <a:lnTo>
                    <a:pt x="148" y="146"/>
                  </a:lnTo>
                  <a:lnTo>
                    <a:pt x="150" y="144"/>
                  </a:lnTo>
                  <a:lnTo>
                    <a:pt x="156" y="144"/>
                  </a:lnTo>
                  <a:lnTo>
                    <a:pt x="156" y="144"/>
                  </a:lnTo>
                  <a:lnTo>
                    <a:pt x="156" y="146"/>
                  </a:lnTo>
                  <a:lnTo>
                    <a:pt x="156" y="146"/>
                  </a:lnTo>
                  <a:close/>
                  <a:moveTo>
                    <a:pt x="156" y="134"/>
                  </a:moveTo>
                  <a:lnTo>
                    <a:pt x="156" y="140"/>
                  </a:lnTo>
                  <a:lnTo>
                    <a:pt x="156" y="140"/>
                  </a:lnTo>
                  <a:lnTo>
                    <a:pt x="154" y="142"/>
                  </a:lnTo>
                  <a:lnTo>
                    <a:pt x="148" y="142"/>
                  </a:lnTo>
                  <a:lnTo>
                    <a:pt x="148" y="142"/>
                  </a:lnTo>
                  <a:lnTo>
                    <a:pt x="146" y="140"/>
                  </a:lnTo>
                  <a:lnTo>
                    <a:pt x="146" y="134"/>
                  </a:lnTo>
                  <a:lnTo>
                    <a:pt x="146" y="134"/>
                  </a:lnTo>
                  <a:lnTo>
                    <a:pt x="146" y="132"/>
                  </a:lnTo>
                  <a:lnTo>
                    <a:pt x="154" y="132"/>
                  </a:lnTo>
                  <a:lnTo>
                    <a:pt x="154" y="132"/>
                  </a:lnTo>
                  <a:lnTo>
                    <a:pt x="156" y="134"/>
                  </a:lnTo>
                  <a:lnTo>
                    <a:pt x="156" y="134"/>
                  </a:lnTo>
                  <a:close/>
                  <a:moveTo>
                    <a:pt x="136" y="144"/>
                  </a:moveTo>
                  <a:lnTo>
                    <a:pt x="144" y="144"/>
                  </a:lnTo>
                  <a:lnTo>
                    <a:pt x="144" y="144"/>
                  </a:lnTo>
                  <a:lnTo>
                    <a:pt x="146" y="146"/>
                  </a:lnTo>
                  <a:lnTo>
                    <a:pt x="146" y="152"/>
                  </a:lnTo>
                  <a:lnTo>
                    <a:pt x="146" y="152"/>
                  </a:lnTo>
                  <a:lnTo>
                    <a:pt x="144" y="154"/>
                  </a:lnTo>
                  <a:lnTo>
                    <a:pt x="138" y="154"/>
                  </a:lnTo>
                  <a:lnTo>
                    <a:pt x="138" y="154"/>
                  </a:lnTo>
                  <a:lnTo>
                    <a:pt x="136" y="152"/>
                  </a:lnTo>
                  <a:lnTo>
                    <a:pt x="136" y="146"/>
                  </a:lnTo>
                  <a:lnTo>
                    <a:pt x="136" y="146"/>
                  </a:lnTo>
                  <a:lnTo>
                    <a:pt x="136" y="144"/>
                  </a:lnTo>
                  <a:lnTo>
                    <a:pt x="136" y="144"/>
                  </a:lnTo>
                  <a:close/>
                  <a:moveTo>
                    <a:pt x="134" y="142"/>
                  </a:moveTo>
                  <a:lnTo>
                    <a:pt x="134" y="142"/>
                  </a:lnTo>
                  <a:lnTo>
                    <a:pt x="134" y="140"/>
                  </a:lnTo>
                  <a:lnTo>
                    <a:pt x="132" y="134"/>
                  </a:lnTo>
                  <a:lnTo>
                    <a:pt x="132" y="134"/>
                  </a:lnTo>
                  <a:lnTo>
                    <a:pt x="134" y="132"/>
                  </a:lnTo>
                  <a:lnTo>
                    <a:pt x="140" y="132"/>
                  </a:lnTo>
                  <a:lnTo>
                    <a:pt x="140" y="132"/>
                  </a:lnTo>
                  <a:lnTo>
                    <a:pt x="142" y="134"/>
                  </a:lnTo>
                  <a:lnTo>
                    <a:pt x="142" y="140"/>
                  </a:lnTo>
                  <a:lnTo>
                    <a:pt x="142" y="140"/>
                  </a:lnTo>
                  <a:lnTo>
                    <a:pt x="142" y="142"/>
                  </a:lnTo>
                  <a:lnTo>
                    <a:pt x="134" y="142"/>
                  </a:lnTo>
                  <a:close/>
                  <a:moveTo>
                    <a:pt x="22" y="14"/>
                  </a:moveTo>
                  <a:lnTo>
                    <a:pt x="22" y="14"/>
                  </a:lnTo>
                  <a:lnTo>
                    <a:pt x="24" y="12"/>
                  </a:lnTo>
                  <a:lnTo>
                    <a:pt x="150" y="12"/>
                  </a:lnTo>
                  <a:lnTo>
                    <a:pt x="150" y="12"/>
                  </a:lnTo>
                  <a:lnTo>
                    <a:pt x="152" y="14"/>
                  </a:lnTo>
                  <a:lnTo>
                    <a:pt x="152" y="104"/>
                  </a:lnTo>
                  <a:lnTo>
                    <a:pt x="152" y="104"/>
                  </a:lnTo>
                  <a:lnTo>
                    <a:pt x="150" y="104"/>
                  </a:lnTo>
                  <a:lnTo>
                    <a:pt x="24" y="104"/>
                  </a:lnTo>
                  <a:lnTo>
                    <a:pt x="24" y="104"/>
                  </a:lnTo>
                  <a:lnTo>
                    <a:pt x="22" y="104"/>
                  </a:lnTo>
                  <a:lnTo>
                    <a:pt x="22" y="14"/>
                  </a:lnTo>
                  <a:close/>
                  <a:moveTo>
                    <a:pt x="130" y="140"/>
                  </a:moveTo>
                  <a:lnTo>
                    <a:pt x="130" y="140"/>
                  </a:lnTo>
                  <a:lnTo>
                    <a:pt x="128" y="142"/>
                  </a:lnTo>
                  <a:lnTo>
                    <a:pt x="122" y="142"/>
                  </a:lnTo>
                  <a:lnTo>
                    <a:pt x="122" y="142"/>
                  </a:lnTo>
                  <a:lnTo>
                    <a:pt x="120" y="140"/>
                  </a:lnTo>
                  <a:lnTo>
                    <a:pt x="120" y="134"/>
                  </a:lnTo>
                  <a:lnTo>
                    <a:pt x="120" y="134"/>
                  </a:lnTo>
                  <a:lnTo>
                    <a:pt x="122" y="132"/>
                  </a:lnTo>
                  <a:lnTo>
                    <a:pt x="128" y="132"/>
                  </a:lnTo>
                  <a:lnTo>
                    <a:pt x="128" y="132"/>
                  </a:lnTo>
                  <a:lnTo>
                    <a:pt x="130" y="134"/>
                  </a:lnTo>
                  <a:lnTo>
                    <a:pt x="130" y="140"/>
                  </a:lnTo>
                  <a:close/>
                  <a:moveTo>
                    <a:pt x="112" y="144"/>
                  </a:moveTo>
                  <a:lnTo>
                    <a:pt x="118" y="144"/>
                  </a:lnTo>
                  <a:lnTo>
                    <a:pt x="118" y="144"/>
                  </a:lnTo>
                  <a:lnTo>
                    <a:pt x="120" y="146"/>
                  </a:lnTo>
                  <a:lnTo>
                    <a:pt x="120" y="152"/>
                  </a:lnTo>
                  <a:lnTo>
                    <a:pt x="120" y="152"/>
                  </a:lnTo>
                  <a:lnTo>
                    <a:pt x="118" y="154"/>
                  </a:lnTo>
                  <a:lnTo>
                    <a:pt x="112" y="154"/>
                  </a:lnTo>
                  <a:lnTo>
                    <a:pt x="112" y="154"/>
                  </a:lnTo>
                  <a:lnTo>
                    <a:pt x="110" y="152"/>
                  </a:lnTo>
                  <a:lnTo>
                    <a:pt x="110" y="146"/>
                  </a:lnTo>
                  <a:lnTo>
                    <a:pt x="110" y="146"/>
                  </a:lnTo>
                  <a:lnTo>
                    <a:pt x="112" y="144"/>
                  </a:lnTo>
                  <a:lnTo>
                    <a:pt x="112" y="144"/>
                  </a:lnTo>
                  <a:close/>
                  <a:moveTo>
                    <a:pt x="110" y="142"/>
                  </a:moveTo>
                  <a:lnTo>
                    <a:pt x="110" y="142"/>
                  </a:lnTo>
                  <a:lnTo>
                    <a:pt x="108" y="140"/>
                  </a:lnTo>
                  <a:lnTo>
                    <a:pt x="108" y="134"/>
                  </a:lnTo>
                  <a:lnTo>
                    <a:pt x="108" y="134"/>
                  </a:lnTo>
                  <a:lnTo>
                    <a:pt x="108" y="132"/>
                  </a:lnTo>
                  <a:lnTo>
                    <a:pt x="116" y="132"/>
                  </a:lnTo>
                  <a:lnTo>
                    <a:pt x="116" y="132"/>
                  </a:lnTo>
                  <a:lnTo>
                    <a:pt x="118" y="134"/>
                  </a:lnTo>
                  <a:lnTo>
                    <a:pt x="118" y="140"/>
                  </a:lnTo>
                  <a:lnTo>
                    <a:pt x="118" y="140"/>
                  </a:lnTo>
                  <a:lnTo>
                    <a:pt x="116" y="142"/>
                  </a:lnTo>
                  <a:lnTo>
                    <a:pt x="110" y="142"/>
                  </a:lnTo>
                  <a:close/>
                  <a:moveTo>
                    <a:pt x="98" y="144"/>
                  </a:moveTo>
                  <a:lnTo>
                    <a:pt x="106" y="144"/>
                  </a:lnTo>
                  <a:lnTo>
                    <a:pt x="106" y="144"/>
                  </a:lnTo>
                  <a:lnTo>
                    <a:pt x="106" y="146"/>
                  </a:lnTo>
                  <a:lnTo>
                    <a:pt x="106" y="152"/>
                  </a:lnTo>
                  <a:lnTo>
                    <a:pt x="106" y="152"/>
                  </a:lnTo>
                  <a:lnTo>
                    <a:pt x="106" y="154"/>
                  </a:lnTo>
                  <a:lnTo>
                    <a:pt x="98" y="154"/>
                  </a:lnTo>
                  <a:lnTo>
                    <a:pt x="98" y="154"/>
                  </a:lnTo>
                  <a:lnTo>
                    <a:pt x="96" y="152"/>
                  </a:lnTo>
                  <a:lnTo>
                    <a:pt x="96" y="146"/>
                  </a:lnTo>
                  <a:lnTo>
                    <a:pt x="96" y="146"/>
                  </a:lnTo>
                  <a:lnTo>
                    <a:pt x="98" y="144"/>
                  </a:lnTo>
                  <a:lnTo>
                    <a:pt x="98" y="144"/>
                  </a:lnTo>
                  <a:close/>
                  <a:moveTo>
                    <a:pt x="96" y="142"/>
                  </a:moveTo>
                  <a:lnTo>
                    <a:pt x="96" y="142"/>
                  </a:lnTo>
                  <a:lnTo>
                    <a:pt x="96" y="140"/>
                  </a:lnTo>
                  <a:lnTo>
                    <a:pt x="94" y="134"/>
                  </a:lnTo>
                  <a:lnTo>
                    <a:pt x="94" y="134"/>
                  </a:lnTo>
                  <a:lnTo>
                    <a:pt x="96" y="132"/>
                  </a:lnTo>
                  <a:lnTo>
                    <a:pt x="104" y="132"/>
                  </a:lnTo>
                  <a:lnTo>
                    <a:pt x="104" y="132"/>
                  </a:lnTo>
                  <a:lnTo>
                    <a:pt x="104" y="134"/>
                  </a:lnTo>
                  <a:lnTo>
                    <a:pt x="104" y="140"/>
                  </a:lnTo>
                  <a:lnTo>
                    <a:pt x="104" y="140"/>
                  </a:lnTo>
                  <a:lnTo>
                    <a:pt x="104" y="142"/>
                  </a:lnTo>
                  <a:lnTo>
                    <a:pt x="96" y="142"/>
                  </a:lnTo>
                  <a:close/>
                  <a:moveTo>
                    <a:pt x="84" y="146"/>
                  </a:moveTo>
                  <a:lnTo>
                    <a:pt x="84" y="146"/>
                  </a:lnTo>
                  <a:lnTo>
                    <a:pt x="86" y="144"/>
                  </a:lnTo>
                  <a:lnTo>
                    <a:pt x="92" y="144"/>
                  </a:lnTo>
                  <a:lnTo>
                    <a:pt x="92" y="144"/>
                  </a:lnTo>
                  <a:lnTo>
                    <a:pt x="94" y="146"/>
                  </a:lnTo>
                  <a:lnTo>
                    <a:pt x="94" y="152"/>
                  </a:lnTo>
                  <a:lnTo>
                    <a:pt x="94" y="152"/>
                  </a:lnTo>
                  <a:lnTo>
                    <a:pt x="92" y="154"/>
                  </a:lnTo>
                  <a:lnTo>
                    <a:pt x="86" y="154"/>
                  </a:lnTo>
                  <a:lnTo>
                    <a:pt x="86" y="154"/>
                  </a:lnTo>
                  <a:lnTo>
                    <a:pt x="84" y="152"/>
                  </a:lnTo>
                  <a:lnTo>
                    <a:pt x="84" y="146"/>
                  </a:lnTo>
                  <a:close/>
                  <a:moveTo>
                    <a:pt x="84" y="142"/>
                  </a:moveTo>
                  <a:lnTo>
                    <a:pt x="84" y="142"/>
                  </a:lnTo>
                  <a:lnTo>
                    <a:pt x="82" y="140"/>
                  </a:lnTo>
                  <a:lnTo>
                    <a:pt x="82" y="134"/>
                  </a:lnTo>
                  <a:lnTo>
                    <a:pt x="82" y="134"/>
                  </a:lnTo>
                  <a:lnTo>
                    <a:pt x="84" y="132"/>
                  </a:lnTo>
                  <a:lnTo>
                    <a:pt x="90" y="132"/>
                  </a:lnTo>
                  <a:lnTo>
                    <a:pt x="90" y="132"/>
                  </a:lnTo>
                  <a:lnTo>
                    <a:pt x="92" y="134"/>
                  </a:lnTo>
                  <a:lnTo>
                    <a:pt x="92" y="140"/>
                  </a:lnTo>
                  <a:lnTo>
                    <a:pt x="92" y="140"/>
                  </a:lnTo>
                  <a:lnTo>
                    <a:pt x="90" y="142"/>
                  </a:lnTo>
                  <a:lnTo>
                    <a:pt x="84" y="142"/>
                  </a:lnTo>
                  <a:close/>
                  <a:moveTo>
                    <a:pt x="72" y="146"/>
                  </a:moveTo>
                  <a:lnTo>
                    <a:pt x="72" y="146"/>
                  </a:lnTo>
                  <a:lnTo>
                    <a:pt x="72" y="144"/>
                  </a:lnTo>
                  <a:lnTo>
                    <a:pt x="80" y="144"/>
                  </a:lnTo>
                  <a:lnTo>
                    <a:pt x="80" y="144"/>
                  </a:lnTo>
                  <a:lnTo>
                    <a:pt x="82" y="146"/>
                  </a:lnTo>
                  <a:lnTo>
                    <a:pt x="82" y="152"/>
                  </a:lnTo>
                  <a:lnTo>
                    <a:pt x="82" y="152"/>
                  </a:lnTo>
                  <a:lnTo>
                    <a:pt x="80" y="154"/>
                  </a:lnTo>
                  <a:lnTo>
                    <a:pt x="72" y="154"/>
                  </a:lnTo>
                  <a:lnTo>
                    <a:pt x="72" y="154"/>
                  </a:lnTo>
                  <a:lnTo>
                    <a:pt x="72" y="152"/>
                  </a:lnTo>
                  <a:lnTo>
                    <a:pt x="72" y="146"/>
                  </a:lnTo>
                  <a:close/>
                  <a:moveTo>
                    <a:pt x="70" y="140"/>
                  </a:moveTo>
                  <a:lnTo>
                    <a:pt x="70" y="134"/>
                  </a:lnTo>
                  <a:lnTo>
                    <a:pt x="70" y="134"/>
                  </a:lnTo>
                  <a:lnTo>
                    <a:pt x="72" y="132"/>
                  </a:lnTo>
                  <a:lnTo>
                    <a:pt x="78" y="132"/>
                  </a:lnTo>
                  <a:lnTo>
                    <a:pt x="78" y="132"/>
                  </a:lnTo>
                  <a:lnTo>
                    <a:pt x="80" y="134"/>
                  </a:lnTo>
                  <a:lnTo>
                    <a:pt x="80" y="140"/>
                  </a:lnTo>
                  <a:lnTo>
                    <a:pt x="80" y="140"/>
                  </a:lnTo>
                  <a:lnTo>
                    <a:pt x="78" y="142"/>
                  </a:lnTo>
                  <a:lnTo>
                    <a:pt x="72" y="142"/>
                  </a:lnTo>
                  <a:lnTo>
                    <a:pt x="72" y="142"/>
                  </a:lnTo>
                  <a:lnTo>
                    <a:pt x="70" y="140"/>
                  </a:lnTo>
                  <a:lnTo>
                    <a:pt x="70" y="140"/>
                  </a:lnTo>
                  <a:close/>
                  <a:moveTo>
                    <a:pt x="58" y="146"/>
                  </a:moveTo>
                  <a:lnTo>
                    <a:pt x="58" y="146"/>
                  </a:lnTo>
                  <a:lnTo>
                    <a:pt x="60" y="144"/>
                  </a:lnTo>
                  <a:lnTo>
                    <a:pt x="66" y="144"/>
                  </a:lnTo>
                  <a:lnTo>
                    <a:pt x="66" y="144"/>
                  </a:lnTo>
                  <a:lnTo>
                    <a:pt x="68" y="146"/>
                  </a:lnTo>
                  <a:lnTo>
                    <a:pt x="68" y="152"/>
                  </a:lnTo>
                  <a:lnTo>
                    <a:pt x="68" y="152"/>
                  </a:lnTo>
                  <a:lnTo>
                    <a:pt x="66" y="154"/>
                  </a:lnTo>
                  <a:lnTo>
                    <a:pt x="60" y="154"/>
                  </a:lnTo>
                  <a:lnTo>
                    <a:pt x="60" y="154"/>
                  </a:lnTo>
                  <a:lnTo>
                    <a:pt x="58" y="152"/>
                  </a:lnTo>
                  <a:lnTo>
                    <a:pt x="58" y="146"/>
                  </a:lnTo>
                  <a:close/>
                  <a:moveTo>
                    <a:pt x="58" y="140"/>
                  </a:moveTo>
                  <a:lnTo>
                    <a:pt x="58" y="134"/>
                  </a:lnTo>
                  <a:lnTo>
                    <a:pt x="58" y="134"/>
                  </a:lnTo>
                  <a:lnTo>
                    <a:pt x="58" y="132"/>
                  </a:lnTo>
                  <a:lnTo>
                    <a:pt x="66" y="132"/>
                  </a:lnTo>
                  <a:lnTo>
                    <a:pt x="66" y="132"/>
                  </a:lnTo>
                  <a:lnTo>
                    <a:pt x="68" y="134"/>
                  </a:lnTo>
                  <a:lnTo>
                    <a:pt x="66" y="140"/>
                  </a:lnTo>
                  <a:lnTo>
                    <a:pt x="66" y="140"/>
                  </a:lnTo>
                  <a:lnTo>
                    <a:pt x="66" y="142"/>
                  </a:lnTo>
                  <a:lnTo>
                    <a:pt x="58" y="142"/>
                  </a:lnTo>
                  <a:lnTo>
                    <a:pt x="58" y="142"/>
                  </a:lnTo>
                  <a:lnTo>
                    <a:pt x="58" y="140"/>
                  </a:lnTo>
                  <a:lnTo>
                    <a:pt x="58" y="140"/>
                  </a:lnTo>
                  <a:close/>
                  <a:moveTo>
                    <a:pt x="46" y="146"/>
                  </a:moveTo>
                  <a:lnTo>
                    <a:pt x="46" y="146"/>
                  </a:lnTo>
                  <a:lnTo>
                    <a:pt x="48" y="144"/>
                  </a:lnTo>
                  <a:lnTo>
                    <a:pt x="54" y="144"/>
                  </a:lnTo>
                  <a:lnTo>
                    <a:pt x="54" y="144"/>
                  </a:lnTo>
                  <a:lnTo>
                    <a:pt x="56" y="146"/>
                  </a:lnTo>
                  <a:lnTo>
                    <a:pt x="56" y="152"/>
                  </a:lnTo>
                  <a:lnTo>
                    <a:pt x="56" y="152"/>
                  </a:lnTo>
                  <a:lnTo>
                    <a:pt x="54" y="154"/>
                  </a:lnTo>
                  <a:lnTo>
                    <a:pt x="46" y="154"/>
                  </a:lnTo>
                  <a:lnTo>
                    <a:pt x="46" y="154"/>
                  </a:lnTo>
                  <a:lnTo>
                    <a:pt x="46" y="152"/>
                  </a:lnTo>
                  <a:lnTo>
                    <a:pt x="46" y="146"/>
                  </a:lnTo>
                  <a:close/>
                  <a:moveTo>
                    <a:pt x="44" y="140"/>
                  </a:moveTo>
                  <a:lnTo>
                    <a:pt x="44" y="134"/>
                  </a:lnTo>
                  <a:lnTo>
                    <a:pt x="44" y="134"/>
                  </a:lnTo>
                  <a:lnTo>
                    <a:pt x="46" y="132"/>
                  </a:lnTo>
                  <a:lnTo>
                    <a:pt x="54" y="132"/>
                  </a:lnTo>
                  <a:lnTo>
                    <a:pt x="54" y="132"/>
                  </a:lnTo>
                  <a:lnTo>
                    <a:pt x="54" y="134"/>
                  </a:lnTo>
                  <a:lnTo>
                    <a:pt x="54" y="140"/>
                  </a:lnTo>
                  <a:lnTo>
                    <a:pt x="54" y="140"/>
                  </a:lnTo>
                  <a:lnTo>
                    <a:pt x="52" y="142"/>
                  </a:lnTo>
                  <a:lnTo>
                    <a:pt x="46" y="142"/>
                  </a:lnTo>
                  <a:lnTo>
                    <a:pt x="46" y="142"/>
                  </a:lnTo>
                  <a:lnTo>
                    <a:pt x="44" y="140"/>
                  </a:lnTo>
                  <a:lnTo>
                    <a:pt x="44" y="140"/>
                  </a:lnTo>
                  <a:close/>
                  <a:moveTo>
                    <a:pt x="42" y="134"/>
                  </a:moveTo>
                  <a:lnTo>
                    <a:pt x="42" y="140"/>
                  </a:lnTo>
                  <a:lnTo>
                    <a:pt x="42" y="140"/>
                  </a:lnTo>
                  <a:lnTo>
                    <a:pt x="40" y="142"/>
                  </a:lnTo>
                  <a:lnTo>
                    <a:pt x="34" y="142"/>
                  </a:lnTo>
                  <a:lnTo>
                    <a:pt x="34" y="142"/>
                  </a:lnTo>
                  <a:lnTo>
                    <a:pt x="32" y="140"/>
                  </a:lnTo>
                  <a:lnTo>
                    <a:pt x="32" y="134"/>
                  </a:lnTo>
                  <a:lnTo>
                    <a:pt x="32" y="134"/>
                  </a:lnTo>
                  <a:lnTo>
                    <a:pt x="34" y="132"/>
                  </a:lnTo>
                  <a:lnTo>
                    <a:pt x="40" y="132"/>
                  </a:lnTo>
                  <a:lnTo>
                    <a:pt x="40" y="132"/>
                  </a:lnTo>
                  <a:lnTo>
                    <a:pt x="42" y="134"/>
                  </a:lnTo>
                  <a:lnTo>
                    <a:pt x="42" y="134"/>
                  </a:lnTo>
                  <a:close/>
                  <a:moveTo>
                    <a:pt x="20" y="134"/>
                  </a:moveTo>
                  <a:lnTo>
                    <a:pt x="20" y="134"/>
                  </a:lnTo>
                  <a:lnTo>
                    <a:pt x="22" y="132"/>
                  </a:lnTo>
                  <a:lnTo>
                    <a:pt x="28" y="132"/>
                  </a:lnTo>
                  <a:lnTo>
                    <a:pt x="28" y="132"/>
                  </a:lnTo>
                  <a:lnTo>
                    <a:pt x="30" y="134"/>
                  </a:lnTo>
                  <a:lnTo>
                    <a:pt x="28" y="140"/>
                  </a:lnTo>
                  <a:lnTo>
                    <a:pt x="28" y="140"/>
                  </a:lnTo>
                  <a:lnTo>
                    <a:pt x="28" y="142"/>
                  </a:lnTo>
                  <a:lnTo>
                    <a:pt x="20" y="142"/>
                  </a:lnTo>
                  <a:lnTo>
                    <a:pt x="20" y="142"/>
                  </a:lnTo>
                  <a:lnTo>
                    <a:pt x="20" y="140"/>
                  </a:lnTo>
                  <a:lnTo>
                    <a:pt x="20" y="134"/>
                  </a:lnTo>
                  <a:close/>
                  <a:moveTo>
                    <a:pt x="18" y="146"/>
                  </a:moveTo>
                  <a:lnTo>
                    <a:pt x="18" y="146"/>
                  </a:lnTo>
                  <a:lnTo>
                    <a:pt x="20" y="144"/>
                  </a:lnTo>
                  <a:lnTo>
                    <a:pt x="28" y="144"/>
                  </a:lnTo>
                  <a:lnTo>
                    <a:pt x="28" y="144"/>
                  </a:lnTo>
                  <a:lnTo>
                    <a:pt x="30" y="146"/>
                  </a:lnTo>
                  <a:lnTo>
                    <a:pt x="30" y="152"/>
                  </a:lnTo>
                  <a:lnTo>
                    <a:pt x="30" y="152"/>
                  </a:lnTo>
                  <a:lnTo>
                    <a:pt x="28" y="154"/>
                  </a:lnTo>
                  <a:lnTo>
                    <a:pt x="20" y="154"/>
                  </a:lnTo>
                  <a:lnTo>
                    <a:pt x="20" y="154"/>
                  </a:lnTo>
                  <a:lnTo>
                    <a:pt x="18" y="152"/>
                  </a:lnTo>
                  <a:lnTo>
                    <a:pt x="18" y="146"/>
                  </a:lnTo>
                  <a:close/>
                  <a:moveTo>
                    <a:pt x="24" y="164"/>
                  </a:moveTo>
                  <a:lnTo>
                    <a:pt x="24" y="164"/>
                  </a:lnTo>
                  <a:lnTo>
                    <a:pt x="22" y="166"/>
                  </a:lnTo>
                  <a:lnTo>
                    <a:pt x="18" y="166"/>
                  </a:lnTo>
                  <a:lnTo>
                    <a:pt x="18" y="166"/>
                  </a:lnTo>
                  <a:lnTo>
                    <a:pt x="16" y="164"/>
                  </a:lnTo>
                  <a:lnTo>
                    <a:pt x="16" y="158"/>
                  </a:lnTo>
                  <a:lnTo>
                    <a:pt x="16" y="158"/>
                  </a:lnTo>
                  <a:lnTo>
                    <a:pt x="18" y="156"/>
                  </a:lnTo>
                  <a:lnTo>
                    <a:pt x="24" y="156"/>
                  </a:lnTo>
                  <a:lnTo>
                    <a:pt x="24" y="156"/>
                  </a:lnTo>
                  <a:lnTo>
                    <a:pt x="24" y="158"/>
                  </a:lnTo>
                  <a:lnTo>
                    <a:pt x="24" y="164"/>
                  </a:lnTo>
                  <a:close/>
                  <a:moveTo>
                    <a:pt x="38" y="164"/>
                  </a:moveTo>
                  <a:lnTo>
                    <a:pt x="38" y="164"/>
                  </a:lnTo>
                  <a:lnTo>
                    <a:pt x="38" y="166"/>
                  </a:lnTo>
                  <a:lnTo>
                    <a:pt x="28" y="166"/>
                  </a:lnTo>
                  <a:lnTo>
                    <a:pt x="28" y="166"/>
                  </a:lnTo>
                  <a:lnTo>
                    <a:pt x="28" y="164"/>
                  </a:lnTo>
                  <a:lnTo>
                    <a:pt x="28" y="158"/>
                  </a:lnTo>
                  <a:lnTo>
                    <a:pt x="28" y="158"/>
                  </a:lnTo>
                  <a:lnTo>
                    <a:pt x="30" y="156"/>
                  </a:lnTo>
                  <a:lnTo>
                    <a:pt x="38" y="156"/>
                  </a:lnTo>
                  <a:lnTo>
                    <a:pt x="38" y="156"/>
                  </a:lnTo>
                  <a:lnTo>
                    <a:pt x="40" y="158"/>
                  </a:lnTo>
                  <a:lnTo>
                    <a:pt x="38" y="164"/>
                  </a:lnTo>
                  <a:close/>
                  <a:moveTo>
                    <a:pt x="40" y="154"/>
                  </a:moveTo>
                  <a:lnTo>
                    <a:pt x="34" y="154"/>
                  </a:lnTo>
                  <a:lnTo>
                    <a:pt x="34" y="154"/>
                  </a:lnTo>
                  <a:lnTo>
                    <a:pt x="32" y="152"/>
                  </a:lnTo>
                  <a:lnTo>
                    <a:pt x="32" y="146"/>
                  </a:lnTo>
                  <a:lnTo>
                    <a:pt x="32" y="146"/>
                  </a:lnTo>
                  <a:lnTo>
                    <a:pt x="34" y="144"/>
                  </a:lnTo>
                  <a:lnTo>
                    <a:pt x="42" y="144"/>
                  </a:lnTo>
                  <a:lnTo>
                    <a:pt x="42" y="144"/>
                  </a:lnTo>
                  <a:lnTo>
                    <a:pt x="42" y="146"/>
                  </a:lnTo>
                  <a:lnTo>
                    <a:pt x="42" y="152"/>
                  </a:lnTo>
                  <a:lnTo>
                    <a:pt x="42" y="152"/>
                  </a:lnTo>
                  <a:lnTo>
                    <a:pt x="40" y="154"/>
                  </a:lnTo>
                  <a:lnTo>
                    <a:pt x="40" y="154"/>
                  </a:lnTo>
                  <a:close/>
                  <a:moveTo>
                    <a:pt x="122" y="166"/>
                  </a:moveTo>
                  <a:lnTo>
                    <a:pt x="44" y="166"/>
                  </a:lnTo>
                  <a:lnTo>
                    <a:pt x="44" y="166"/>
                  </a:lnTo>
                  <a:lnTo>
                    <a:pt x="42" y="164"/>
                  </a:lnTo>
                  <a:lnTo>
                    <a:pt x="42" y="158"/>
                  </a:lnTo>
                  <a:lnTo>
                    <a:pt x="42" y="158"/>
                  </a:lnTo>
                  <a:lnTo>
                    <a:pt x="44" y="156"/>
                  </a:lnTo>
                  <a:lnTo>
                    <a:pt x="122" y="156"/>
                  </a:lnTo>
                  <a:lnTo>
                    <a:pt x="122" y="156"/>
                  </a:lnTo>
                  <a:lnTo>
                    <a:pt x="124" y="158"/>
                  </a:lnTo>
                  <a:lnTo>
                    <a:pt x="124" y="164"/>
                  </a:lnTo>
                  <a:lnTo>
                    <a:pt x="124" y="164"/>
                  </a:lnTo>
                  <a:lnTo>
                    <a:pt x="122" y="166"/>
                  </a:lnTo>
                  <a:lnTo>
                    <a:pt x="122" y="166"/>
                  </a:lnTo>
                  <a:close/>
                  <a:moveTo>
                    <a:pt x="122" y="152"/>
                  </a:moveTo>
                  <a:lnTo>
                    <a:pt x="122" y="146"/>
                  </a:lnTo>
                  <a:lnTo>
                    <a:pt x="122" y="146"/>
                  </a:lnTo>
                  <a:lnTo>
                    <a:pt x="124" y="144"/>
                  </a:lnTo>
                  <a:lnTo>
                    <a:pt x="130" y="144"/>
                  </a:lnTo>
                  <a:lnTo>
                    <a:pt x="130" y="144"/>
                  </a:lnTo>
                  <a:lnTo>
                    <a:pt x="132" y="146"/>
                  </a:lnTo>
                  <a:lnTo>
                    <a:pt x="132" y="152"/>
                  </a:lnTo>
                  <a:lnTo>
                    <a:pt x="132" y="152"/>
                  </a:lnTo>
                  <a:lnTo>
                    <a:pt x="132" y="154"/>
                  </a:lnTo>
                  <a:lnTo>
                    <a:pt x="124" y="154"/>
                  </a:lnTo>
                  <a:lnTo>
                    <a:pt x="124" y="154"/>
                  </a:lnTo>
                  <a:lnTo>
                    <a:pt x="122" y="152"/>
                  </a:lnTo>
                  <a:lnTo>
                    <a:pt x="122" y="152"/>
                  </a:lnTo>
                  <a:close/>
                  <a:moveTo>
                    <a:pt x="138" y="166"/>
                  </a:moveTo>
                  <a:lnTo>
                    <a:pt x="128" y="166"/>
                  </a:lnTo>
                  <a:lnTo>
                    <a:pt x="128" y="166"/>
                  </a:lnTo>
                  <a:lnTo>
                    <a:pt x="126" y="164"/>
                  </a:lnTo>
                  <a:lnTo>
                    <a:pt x="126" y="158"/>
                  </a:lnTo>
                  <a:lnTo>
                    <a:pt x="126" y="158"/>
                  </a:lnTo>
                  <a:lnTo>
                    <a:pt x="128" y="156"/>
                  </a:lnTo>
                  <a:lnTo>
                    <a:pt x="136" y="156"/>
                  </a:lnTo>
                  <a:lnTo>
                    <a:pt x="136" y="156"/>
                  </a:lnTo>
                  <a:lnTo>
                    <a:pt x="138" y="158"/>
                  </a:lnTo>
                  <a:lnTo>
                    <a:pt x="138" y="164"/>
                  </a:lnTo>
                  <a:lnTo>
                    <a:pt x="138" y="164"/>
                  </a:lnTo>
                  <a:lnTo>
                    <a:pt x="138" y="166"/>
                  </a:lnTo>
                  <a:lnTo>
                    <a:pt x="138" y="166"/>
                  </a:lnTo>
                  <a:close/>
                  <a:moveTo>
                    <a:pt x="158" y="166"/>
                  </a:moveTo>
                  <a:lnTo>
                    <a:pt x="144" y="166"/>
                  </a:lnTo>
                  <a:lnTo>
                    <a:pt x="144" y="166"/>
                  </a:lnTo>
                  <a:lnTo>
                    <a:pt x="142" y="164"/>
                  </a:lnTo>
                  <a:lnTo>
                    <a:pt x="140" y="158"/>
                  </a:lnTo>
                  <a:lnTo>
                    <a:pt x="140" y="158"/>
                  </a:lnTo>
                  <a:lnTo>
                    <a:pt x="142" y="156"/>
                  </a:lnTo>
                  <a:lnTo>
                    <a:pt x="156" y="156"/>
                  </a:lnTo>
                  <a:lnTo>
                    <a:pt x="156" y="156"/>
                  </a:lnTo>
                  <a:lnTo>
                    <a:pt x="158" y="158"/>
                  </a:lnTo>
                  <a:lnTo>
                    <a:pt x="160" y="164"/>
                  </a:lnTo>
                  <a:lnTo>
                    <a:pt x="160" y="164"/>
                  </a:lnTo>
                  <a:lnTo>
                    <a:pt x="158" y="166"/>
                  </a:lnTo>
                  <a:lnTo>
                    <a:pt x="158" y="16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sz="1600"/>
            </a:p>
          </p:txBody>
        </p:sp>
      </p:grpSp>
      <p:graphicFrame>
        <p:nvGraphicFramePr>
          <p:cNvPr id="39" name="Chart 38"/>
          <p:cNvGraphicFramePr/>
          <p:nvPr>
            <p:extLst>
              <p:ext uri="{D42A27DB-BD31-4B8C-83A1-F6EECF244321}">
                <p14:modId xmlns:p14="http://schemas.microsoft.com/office/powerpoint/2010/main" val="1315582098"/>
              </p:ext>
            </p:extLst>
          </p:nvPr>
        </p:nvGraphicFramePr>
        <p:xfrm>
          <a:off x="5042372" y="2248247"/>
          <a:ext cx="4319586" cy="4133081"/>
        </p:xfrm>
        <a:graphic>
          <a:graphicData uri="http://schemas.openxmlformats.org/drawingml/2006/chart">
            <c:chart xmlns:c="http://schemas.openxmlformats.org/drawingml/2006/chart" xmlns:r="http://schemas.openxmlformats.org/officeDocument/2006/relationships" r:id="rId3"/>
          </a:graphicData>
        </a:graphic>
      </p:graphicFrame>
      <p:sp>
        <p:nvSpPr>
          <p:cNvPr id="40" name="TextBox 39"/>
          <p:cNvSpPr txBox="1"/>
          <p:nvPr/>
        </p:nvSpPr>
        <p:spPr>
          <a:xfrm>
            <a:off x="6825208" y="3424920"/>
            <a:ext cx="1080120" cy="461665"/>
          </a:xfrm>
          <a:prstGeom prst="rect">
            <a:avLst/>
          </a:prstGeom>
          <a:noFill/>
        </p:spPr>
        <p:txBody>
          <a:bodyPr wrap="square" rtlCol="0">
            <a:spAutoFit/>
          </a:bodyPr>
          <a:lstStyle/>
          <a:p>
            <a:pPr algn="ctr"/>
            <a:r>
              <a:rPr lang="es-ES" sz="1200" b="1" dirty="0" smtClean="0">
                <a:solidFill>
                  <a:schemeClr val="bg1">
                    <a:lumMod val="50000"/>
                  </a:schemeClr>
                </a:solidFill>
              </a:rPr>
              <a:t>Centro &amp; Sudamérica</a:t>
            </a:r>
            <a:endParaRPr lang="es-ES" sz="1200" b="1" dirty="0">
              <a:solidFill>
                <a:schemeClr val="bg1">
                  <a:lumMod val="50000"/>
                </a:schemeClr>
              </a:solidFill>
            </a:endParaRPr>
          </a:p>
        </p:txBody>
      </p:sp>
      <p:sp>
        <p:nvSpPr>
          <p:cNvPr id="42" name="Rectangle 41"/>
          <p:cNvSpPr/>
          <p:nvPr/>
        </p:nvSpPr>
        <p:spPr>
          <a:xfrm>
            <a:off x="5412740" y="5254039"/>
            <a:ext cx="2852627" cy="211967"/>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Slide Number Placeholder 8"/>
          <p:cNvSpPr>
            <a:spLocks noGrp="1"/>
          </p:cNvSpPr>
          <p:nvPr>
            <p:ph type="sldNum" sz="quarter" idx="10"/>
          </p:nvPr>
        </p:nvSpPr>
        <p:spPr/>
        <p:txBody>
          <a:bodyPr/>
          <a:lstStyle/>
          <a:p>
            <a:fld id="{20A7A354-C5FB-4D1E-BE75-5A939ED93F75}" type="slidenum">
              <a:rPr lang="es-ES_tradnl" smtClean="0">
                <a:solidFill>
                  <a:srgbClr val="002776"/>
                </a:solidFill>
              </a:rPr>
              <a:pPr/>
              <a:t>47</a:t>
            </a:fld>
            <a:endParaRPr lang="es-ES_tradnl" dirty="0">
              <a:solidFill>
                <a:srgbClr val="002776"/>
              </a:solidFill>
            </a:endParaRPr>
          </a:p>
        </p:txBody>
      </p:sp>
      <p:sp>
        <p:nvSpPr>
          <p:cNvPr id="41" name="Rectangle 40"/>
          <p:cNvSpPr/>
          <p:nvPr/>
        </p:nvSpPr>
        <p:spPr>
          <a:xfrm>
            <a:off x="5406314" y="6107986"/>
            <a:ext cx="3651142" cy="216476"/>
          </a:xfrm>
          <a:prstGeom prst="rect">
            <a:avLst/>
          </a:prstGeom>
          <a:noFill/>
          <a:ln w="2857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2140235530"/>
      </p:ext>
    </p:extLst>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388" y="350113"/>
            <a:ext cx="9124399" cy="1206447"/>
          </a:xfrm>
        </p:spPr>
        <p:txBody>
          <a:bodyPr/>
          <a:lstStyle/>
          <a:p>
            <a:r>
              <a:rPr lang="es-ES" sz="2400" dirty="0" smtClean="0"/>
              <a:t>Jefatura Administrativa</a:t>
            </a:r>
            <a:br>
              <a:rPr lang="es-ES" sz="2400" dirty="0" smtClean="0"/>
            </a:br>
            <a:r>
              <a:rPr lang="es-ES" sz="2000" dirty="0" smtClean="0">
                <a:solidFill>
                  <a:schemeClr val="accent3"/>
                </a:solidFill>
              </a:rPr>
              <a:t>Dentro de las obligaciones asignadas a la Jefatura Administrativa en lo que respecta a bienes inmuebles se efectúa la administración de los siguientes edificios </a:t>
            </a:r>
            <a:br>
              <a:rPr lang="es-ES" sz="2000" dirty="0" smtClean="0">
                <a:solidFill>
                  <a:schemeClr val="accent3"/>
                </a:solidFill>
              </a:rPr>
            </a:br>
            <a:r>
              <a:rPr lang="es-ES" sz="1800" dirty="0" smtClean="0">
                <a:solidFill>
                  <a:schemeClr val="accent3"/>
                </a:solidFill>
              </a:rPr>
              <a:t/>
            </a:r>
            <a:br>
              <a:rPr lang="es-ES" sz="1800" dirty="0" smtClean="0">
                <a:solidFill>
                  <a:schemeClr val="accent3"/>
                </a:solidFill>
              </a:rPr>
            </a:br>
            <a:endParaRPr lang="es-ES" sz="1800" dirty="0">
              <a:solidFill>
                <a:schemeClr val="accent3"/>
              </a:solidFill>
            </a:endParaRPr>
          </a:p>
        </p:txBody>
      </p:sp>
      <p:sp>
        <p:nvSpPr>
          <p:cNvPr id="3" name="Content Placeholder 2"/>
          <p:cNvSpPr>
            <a:spLocks noGrp="1"/>
          </p:cNvSpPr>
          <p:nvPr>
            <p:ph idx="1"/>
          </p:nvPr>
        </p:nvSpPr>
        <p:spPr>
          <a:xfrm>
            <a:off x="439260" y="1700808"/>
            <a:ext cx="9124399" cy="4709048"/>
          </a:xfrm>
        </p:spPr>
        <p:txBody>
          <a:bodyPr/>
          <a:lstStyle/>
          <a:p>
            <a:pPr marL="171450" indent="-171450">
              <a:buFont typeface="Arial" panose="020B0604020202020204" pitchFamily="34" charset="0"/>
              <a:buChar char="•"/>
            </a:pPr>
            <a:r>
              <a:rPr lang="es-ES" sz="1200" b="1" dirty="0" smtClean="0"/>
              <a:t>Oficinas Quito Turismo</a:t>
            </a:r>
            <a:r>
              <a:rPr lang="es-ES" sz="1200" dirty="0" smtClean="0"/>
              <a:t>: Mediante Resolución No. A0002 de 30 de enero de 2013, el Alcalde del Distrito Metropolitano Quito, resolvió: Artículo 1.- Autorizar a “Quito Turismo”, a coordinar, preparar, elaborar y adoptar las medidas necesarias conforme el ordenamiento jurídico nacional y metropolitano vigentes, para la ejecución del proyecto de Desarrollo del Centro de Convenciones de la Ciudad, a implementarse en el área de terreno de 11,4 hectáreas especificada en el artículo 3 de la resolución del Concejo Metropolitano No. C 408 de 31 de julio de 2012 que se individualiza luego del fraccionamiento del predio de mayor extensión en donde funciona actualmente el Aeropuerto Internacional Mariscal Sucre de Quito, proyecto que deberá ser puesto a consideración del Concejo Metropolitano para su aprobación. Artículo 2.- Encargar a “Quito Turismo”, la administración y uso del área e instalaciones referidas en el artículo anterior, mientras se cumple lo previsto en dicha norma, a fin de precautelar el uso eficiente de los recursos municipales objeto de la presente Resolución. Quito Turismo sobre el antecedente descrito traslada sus oficinas hacia las ex terminales del antiguo aeropuerto. </a:t>
            </a:r>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b="1" dirty="0" smtClean="0"/>
              <a:t>Centro de Eventos Bicentenario:</a:t>
            </a:r>
            <a:r>
              <a:rPr lang="es-ES" sz="1200" dirty="0" smtClean="0"/>
              <a:t> En los espacios actualmente utilizados por Quito Turismo se ha habilitado varios espacios que funcionan entre otros el CENTRO DE EVENTOS BICENTENARIO.</a:t>
            </a:r>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b="1" dirty="0" smtClean="0"/>
              <a:t>La Ronda: </a:t>
            </a:r>
            <a:r>
              <a:rPr lang="es-ES" sz="1200" dirty="0" smtClean="0"/>
              <a:t>En la calle Morales sector la Ronda Quito Turismo cuenta con 3 casas entregadas en administración por parte del Instituto Metropolitano de Patrimonio, y con las que se inicio el Proyecto Manos en la Ronda que entre sus objetivos tiene la revitalización del sector la Ronda en las mañanas.</a:t>
            </a:r>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b="1" dirty="0" err="1" smtClean="0"/>
              <a:t>Visitor</a:t>
            </a:r>
            <a:r>
              <a:rPr lang="es-ES" sz="1200" b="1" dirty="0" smtClean="0"/>
              <a:t> Center: </a:t>
            </a:r>
            <a:r>
              <a:rPr lang="es-ES" sz="1200" dirty="0" smtClean="0"/>
              <a:t>Quito Turismo cuenta con un proyecto cuyo fin es contar con un centro de atención integral al turista nacional y extranjero, este espacio funciona en los espacios donde atendía el ex almacén de artesanía El Quinde, en los bajos del Palacio Municipal Venezuela y Espejo esquina.</a:t>
            </a:r>
            <a:endParaRPr lang="es-ES" sz="1200" b="1"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endParaRPr lang="es-ES" dirty="0"/>
          </a:p>
        </p:txBody>
      </p:sp>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470</a:t>
            </a:fld>
            <a:endParaRPr lang="es-ES" dirty="0">
              <a:solidFill>
                <a:srgbClr val="002776"/>
              </a:solidFill>
            </a:endParaRPr>
          </a:p>
        </p:txBody>
      </p:sp>
      <p:sp>
        <p:nvSpPr>
          <p:cNvPr id="5"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8 de Junio del 2016</a:t>
            </a:r>
            <a:endParaRPr lang="es-ES" b="0" i="1" dirty="0">
              <a:solidFill>
                <a:srgbClr val="002776"/>
              </a:solidFill>
            </a:endParaRPr>
          </a:p>
        </p:txBody>
      </p:sp>
    </p:spTree>
    <p:extLst>
      <p:ext uri="{BB962C8B-B14F-4D97-AF65-F5344CB8AC3E}">
        <p14:creationId xmlns:p14="http://schemas.microsoft.com/office/powerpoint/2010/main" val="3335607612"/>
      </p:ext>
    </p:extLst>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388" y="350114"/>
            <a:ext cx="9124399" cy="1206447"/>
          </a:xfrm>
        </p:spPr>
        <p:txBody>
          <a:bodyPr/>
          <a:lstStyle/>
          <a:p>
            <a:r>
              <a:rPr lang="es-ES" sz="2400" dirty="0" smtClean="0"/>
              <a:t>Jefatura Administrativa</a:t>
            </a:r>
            <a:br>
              <a:rPr lang="es-ES" sz="2400" dirty="0" smtClean="0"/>
            </a:br>
            <a:r>
              <a:rPr lang="es-ES" sz="2000" dirty="0" smtClean="0">
                <a:solidFill>
                  <a:schemeClr val="accent3"/>
                </a:solidFill>
              </a:rPr>
              <a:t>Dentro de las obligaciones asignadas a la Jefatura Administrativa en lo que respecta a bienes inmuebles se efectúa la administración de los siguientes edificios</a:t>
            </a:r>
            <a:r>
              <a:rPr lang="es-ES" sz="1800" dirty="0" smtClean="0">
                <a:solidFill>
                  <a:schemeClr val="accent3"/>
                </a:solidFill>
              </a:rPr>
              <a:t/>
            </a:r>
            <a:br>
              <a:rPr lang="es-ES" sz="1800" dirty="0" smtClean="0">
                <a:solidFill>
                  <a:schemeClr val="accent3"/>
                </a:solidFill>
              </a:rPr>
            </a:br>
            <a:endParaRPr lang="es-ES" sz="1800" dirty="0">
              <a:solidFill>
                <a:schemeClr val="accent3"/>
              </a:solidFill>
            </a:endParaRPr>
          </a:p>
        </p:txBody>
      </p:sp>
      <p:sp>
        <p:nvSpPr>
          <p:cNvPr id="3" name="Content Placeholder 2"/>
          <p:cNvSpPr>
            <a:spLocks noGrp="1"/>
          </p:cNvSpPr>
          <p:nvPr>
            <p:ph idx="1"/>
          </p:nvPr>
        </p:nvSpPr>
        <p:spPr>
          <a:xfrm>
            <a:off x="439260" y="1700808"/>
            <a:ext cx="9124399" cy="4709048"/>
          </a:xfrm>
        </p:spPr>
        <p:txBody>
          <a:bodyPr/>
          <a:lstStyle/>
          <a:p>
            <a:pPr marL="171450" indent="-171450">
              <a:buFont typeface="Arial" panose="020B0604020202020204" pitchFamily="34" charset="0"/>
              <a:buChar char="•"/>
            </a:pPr>
            <a:r>
              <a:rPr lang="es-ES" sz="1200" b="1" dirty="0" smtClean="0"/>
              <a:t>Centro de Convenciones Eugenio Espejo: </a:t>
            </a:r>
            <a:r>
              <a:rPr lang="es-ES" sz="1200" dirty="0" smtClean="0"/>
              <a:t>Conforme lo establecido en el artículo 15, de la Ordenanza Metropolitana Nº 309, es sus literales f y g se  menciona como objetivos institucionales de Quito Turismo los siguientes:  </a:t>
            </a:r>
          </a:p>
          <a:p>
            <a:pPr marL="646142" lvl="3" indent="-171450">
              <a:buFont typeface="Arial" panose="020B0604020202020204" pitchFamily="34" charset="0"/>
              <a:buChar char="•"/>
            </a:pPr>
            <a:r>
              <a:rPr lang="es-ES" sz="1236" dirty="0" smtClean="0"/>
              <a:t>f. Desarrollar, en el marco de la legislación vigente, rubros de negocios relacionados, directa e indirectamente, con las actividades turísticas previstas en la legislación ecuatoriana, en coordinación con otras empresas;</a:t>
            </a:r>
          </a:p>
          <a:p>
            <a:pPr marL="646142" lvl="3" indent="-171450">
              <a:buFont typeface="Arial" panose="020B0604020202020204" pitchFamily="34" charset="0"/>
              <a:buChar char="•"/>
            </a:pPr>
            <a:r>
              <a:rPr lang="es-ES" sz="1236" dirty="0" smtClean="0"/>
              <a:t>g. Prestar servicios públicos, a través de la infraestructura a su cargo, como partícipe o integrador de la actividad de ferias, eventos y convenciones.</a:t>
            </a:r>
          </a:p>
          <a:p>
            <a:pPr marL="646142" lvl="3" indent="-171450">
              <a:buFont typeface="Arial" panose="020B0604020202020204" pitchFamily="34" charset="0"/>
              <a:buChar char="•"/>
            </a:pPr>
            <a:endParaRPr lang="es-ES" sz="1236" dirty="0" smtClean="0"/>
          </a:p>
          <a:p>
            <a:pPr marL="171450" indent="-171450">
              <a:buFont typeface="Arial" panose="020B0604020202020204" pitchFamily="34" charset="0"/>
              <a:buChar char="•"/>
            </a:pPr>
            <a:r>
              <a:rPr lang="es-ES" sz="1200" dirty="0" smtClean="0"/>
              <a:t>Bajo este antecedente la Dirección de Comercialización de la Empresa viene operando el Centro de Convenciones Eugenio Espejo bajo la figura de entrega en comodato por parte del Instituto Metropolitano de Patrimonio. En estos espacios o en parte de ellos según el caso; se desarrollan actividades administrativas como:  </a:t>
            </a:r>
          </a:p>
          <a:p>
            <a:pPr marL="646142" lvl="3" indent="-171450">
              <a:buFont typeface="Arial" panose="020B0604020202020204" pitchFamily="34" charset="0"/>
              <a:buChar char="•"/>
            </a:pPr>
            <a:r>
              <a:rPr lang="es-ES" sz="1236" dirty="0" smtClean="0"/>
              <a:t>Mantenimiento correctivo y preventivo de las edificaciones.</a:t>
            </a:r>
          </a:p>
          <a:p>
            <a:pPr marL="646142" lvl="3" indent="-171450">
              <a:buFont typeface="Arial" panose="020B0604020202020204" pitchFamily="34" charset="0"/>
              <a:buChar char="•"/>
            </a:pPr>
            <a:r>
              <a:rPr lang="es-ES" sz="1236" dirty="0" smtClean="0"/>
              <a:t>Administración de Servicios Complementarios (Seguridad y Limpieza)</a:t>
            </a:r>
          </a:p>
          <a:p>
            <a:pPr marL="646142" lvl="3" indent="-171450">
              <a:buFont typeface="Arial" panose="020B0604020202020204" pitchFamily="34" charset="0"/>
              <a:buChar char="•"/>
            </a:pPr>
            <a:r>
              <a:rPr lang="es-ES" sz="1236" dirty="0" smtClean="0"/>
              <a:t>Gestión del programa de seguros de los bienes Institucionales.</a:t>
            </a:r>
          </a:p>
          <a:p>
            <a:pPr marL="646142" lvl="3" indent="-171450">
              <a:buFont typeface="Arial" panose="020B0604020202020204" pitchFamily="34" charset="0"/>
              <a:buChar char="•"/>
            </a:pPr>
            <a:r>
              <a:rPr lang="es-ES" sz="1236" dirty="0" smtClean="0"/>
              <a:t>Gestión de control y pago de servicios Básicos.</a:t>
            </a:r>
          </a:p>
          <a:p>
            <a:pPr marL="646142" lvl="3" indent="-171450">
              <a:buFont typeface="Arial" panose="020B0604020202020204" pitchFamily="34" charset="0"/>
              <a:buChar char="•"/>
            </a:pPr>
            <a:r>
              <a:rPr lang="es-ES" sz="1236" dirty="0" smtClean="0"/>
              <a:t>Gestión de control y administración de Bienes Institucionales.</a:t>
            </a:r>
          </a:p>
          <a:p>
            <a:pPr marL="171450" lvl="0" indent="-171450">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dirty="0" smtClean="0"/>
              <a:t>Con las acciones descritas se da cumplimiento a lo establecido con Resolución de Alcaldía A002 de fecha 30 de enero del 2013, para el correcto uso y administración de la infraestructura del ex Aeropuerto Internacional Mariscal Sucre, así como los convenios suscritos para la administración de las casas en la Ronda. </a:t>
            </a:r>
          </a:p>
          <a:p>
            <a:pPr marL="171450" lvl="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b="1"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endParaRPr lang="es-ES" dirty="0"/>
          </a:p>
        </p:txBody>
      </p:sp>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471</a:t>
            </a:fld>
            <a:endParaRPr lang="es-ES" dirty="0">
              <a:solidFill>
                <a:srgbClr val="002776"/>
              </a:solidFill>
            </a:endParaRPr>
          </a:p>
        </p:txBody>
      </p:sp>
      <p:sp>
        <p:nvSpPr>
          <p:cNvPr id="6"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8 de Junio del 2016</a:t>
            </a:r>
            <a:endParaRPr lang="es-ES" b="0" i="1" dirty="0">
              <a:solidFill>
                <a:srgbClr val="002776"/>
              </a:solidFill>
            </a:endParaRPr>
          </a:p>
        </p:txBody>
      </p:sp>
    </p:spTree>
    <p:extLst>
      <p:ext uri="{BB962C8B-B14F-4D97-AF65-F5344CB8AC3E}">
        <p14:creationId xmlns:p14="http://schemas.microsoft.com/office/powerpoint/2010/main" val="2079820964"/>
      </p:ext>
    </p:extLst>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388" y="350114"/>
            <a:ext cx="9124399" cy="1206678"/>
          </a:xfrm>
        </p:spPr>
        <p:txBody>
          <a:bodyPr/>
          <a:lstStyle/>
          <a:p>
            <a:r>
              <a:rPr lang="es-ES" sz="2400" dirty="0" smtClean="0"/>
              <a:t>Jefatura Administrativa</a:t>
            </a:r>
            <a:br>
              <a:rPr lang="es-ES" sz="2400" dirty="0" smtClean="0"/>
            </a:br>
            <a:r>
              <a:rPr lang="es-ES" sz="2000" dirty="0" smtClean="0">
                <a:solidFill>
                  <a:schemeClr val="accent3"/>
                </a:solidFill>
              </a:rPr>
              <a:t>Dentro de las obligaciones asignadas a la Jefatura Administrativa en lo que respecta a bienes inmuebles se efectúa la administración de los siguientes edificios</a:t>
            </a:r>
            <a:endParaRPr lang="es-ES" sz="1800" dirty="0">
              <a:solidFill>
                <a:schemeClr val="accent3"/>
              </a:solidFill>
            </a:endParaRPr>
          </a:p>
        </p:txBody>
      </p:sp>
      <p:sp>
        <p:nvSpPr>
          <p:cNvPr id="3" name="Content Placeholder 2"/>
          <p:cNvSpPr>
            <a:spLocks noGrp="1"/>
          </p:cNvSpPr>
          <p:nvPr>
            <p:ph idx="1"/>
          </p:nvPr>
        </p:nvSpPr>
        <p:spPr>
          <a:xfrm>
            <a:off x="439260" y="1700808"/>
            <a:ext cx="9124399" cy="4709048"/>
          </a:xfrm>
        </p:spPr>
        <p:txBody>
          <a:bodyPr/>
          <a:lstStyle/>
          <a:p>
            <a:pPr marL="171450" indent="-171450">
              <a:buFont typeface="Arial" panose="020B0604020202020204" pitchFamily="34" charset="0"/>
              <a:buChar char="•"/>
            </a:pPr>
            <a:r>
              <a:rPr lang="es-ES" sz="1200" dirty="0" smtClean="0"/>
              <a:t>Durante el 2015 se ha invertido en estos espacios los recursos necesarios que han permitido mantenerlos operativos y en buen estado, se los ha mantenido útiles y ha evitado su abandono mientras se desarrollan nuevos proyectos como es el caso del nuevo Centro de Convenciones de Quito, esto ha viabilizado la permanencia en este lugar de otras entidades públicas y privadas como:</a:t>
            </a:r>
          </a:p>
          <a:p>
            <a:pPr marL="646142" lvl="3" indent="-171450">
              <a:buFont typeface="Arial" panose="020B0604020202020204" pitchFamily="34" charset="0"/>
              <a:buChar char="•"/>
            </a:pPr>
            <a:r>
              <a:rPr lang="es-ES" sz="1236" dirty="0" smtClean="0"/>
              <a:t>Centro de matriculación vehicular, Agencia Metropolitana de Tránsito, Balcón de Servicios Ciudadanos, EP Hábitat y Vivienda, EP Quito Turismo, Secretaría del Buen Vivir, Cruz Roja Ecuatoriana, Cajeros Bancarios, Servicios de Transporte (</a:t>
            </a:r>
            <a:r>
              <a:rPr lang="es-ES" sz="1236" dirty="0" err="1" smtClean="0"/>
              <a:t>Aeroservicios</a:t>
            </a:r>
            <a:r>
              <a:rPr lang="es-ES" sz="1236" dirty="0" smtClean="0"/>
              <a:t>), entre otros.</a:t>
            </a:r>
          </a:p>
          <a:p>
            <a:pPr marL="646142" lvl="3" indent="-171450">
              <a:buFont typeface="Arial" panose="020B0604020202020204" pitchFamily="34" charset="0"/>
              <a:buChar char="•"/>
            </a:pPr>
            <a:endParaRPr lang="es-ES" sz="1236" dirty="0" smtClean="0"/>
          </a:p>
          <a:p>
            <a:pPr marL="171450" indent="-171450">
              <a:buFont typeface="Arial" panose="020B0604020202020204" pitchFamily="34" charset="0"/>
              <a:buChar char="•"/>
            </a:pPr>
            <a:r>
              <a:rPr lang="es-ES" sz="1200" dirty="0" smtClean="0"/>
              <a:t>Mediante los procesos de arrendamiento de espacios se ha podido obtener ingresos por un monto aproximado de 433.353,75 US Dólares (año 2015), que ingresan al presupuesto para el cumplimiento de objetivos institucionales.</a:t>
            </a:r>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dirty="0" smtClean="0"/>
              <a:t>En lo que va del 2016 se ha gestionado la renovación de los siguientes contratos de arrendamiento sobre los espacios administrados por Quito Turismo ubicados en la edificación del ex Aeropuerto Internacional Mariscal Sucre:</a:t>
            </a:r>
          </a:p>
          <a:p>
            <a:pPr marL="646142" lvl="3" indent="-171450">
              <a:buFont typeface="Arial" panose="020B0604020202020204" pitchFamily="34" charset="0"/>
              <a:buChar char="•"/>
            </a:pPr>
            <a:r>
              <a:rPr lang="es-ES" sz="1236" dirty="0" smtClean="0"/>
              <a:t>Agencia Metropolitana de Tránsito. (Renovación), EP Hábitat y Vivienda. (Renovación), Secretaría del Buen Vivir. (Renovación), Servicios de Transporte </a:t>
            </a:r>
            <a:r>
              <a:rPr lang="es-ES" sz="1236" dirty="0" err="1" smtClean="0"/>
              <a:t>Aeroservicios</a:t>
            </a:r>
            <a:r>
              <a:rPr lang="es-ES" sz="1236" dirty="0" smtClean="0"/>
              <a:t>, (Reubicación), Centro de matriculación vehicular. (Convenio vigente), Balcón de Servicios Ciudadanos. (Convenio vigente)</a:t>
            </a:r>
          </a:p>
          <a:p>
            <a:endParaRPr lang="es-ES" sz="1200" dirty="0" smtClean="0"/>
          </a:p>
          <a:p>
            <a:pPr marL="171450" indent="-171450">
              <a:buFont typeface="Arial" panose="020B0604020202020204" pitchFamily="34" charset="0"/>
              <a:buChar char="•"/>
            </a:pPr>
            <a:r>
              <a:rPr lang="es-ES" sz="1200" dirty="0" smtClean="0"/>
              <a:t>Respecto a la  Ronda, el trabajo se ha centrado en facilitar servicios complementarios a estos espacios para que los artesanos que forman parte del Proyecto manos en la Ronda cuenten con facilidades en los locales, asignados servicios de limpieza seguridad, mantenimiento de edificios y servicios básicos, gestionando la renovación de los siguientes contratos:</a:t>
            </a:r>
          </a:p>
          <a:p>
            <a:pPr marL="646142" lvl="3" indent="-171450">
              <a:buFont typeface="Arial" panose="020B0604020202020204" pitchFamily="34" charset="0"/>
              <a:buChar char="•"/>
            </a:pPr>
            <a:r>
              <a:rPr lang="es-ES" sz="1236" dirty="0" smtClean="0"/>
              <a:t>Bertrand </a:t>
            </a:r>
            <a:r>
              <a:rPr lang="es-ES" sz="1236" dirty="0" err="1" smtClean="0"/>
              <a:t>Indemini</a:t>
            </a:r>
            <a:r>
              <a:rPr lang="es-ES" sz="1236" dirty="0" smtClean="0"/>
              <a:t>. (Renovación), Gerardo Zabala. (Renovación), Mayra </a:t>
            </a:r>
            <a:r>
              <a:rPr lang="es-ES" sz="1236" dirty="0" err="1" smtClean="0"/>
              <a:t>Quishpe</a:t>
            </a:r>
            <a:r>
              <a:rPr lang="es-ES" sz="1236" dirty="0" smtClean="0"/>
              <a:t>. (Renovación), Esther Fernández (Renovación), María Hernández (Renovación), Artesanía Urbana, </a:t>
            </a:r>
            <a:r>
              <a:rPr lang="es-ES" sz="1236" dirty="0" err="1" smtClean="0"/>
              <a:t>Artapaso</a:t>
            </a:r>
            <a:r>
              <a:rPr lang="es-ES" sz="1236" dirty="0" smtClean="0"/>
              <a:t>, entre otros</a:t>
            </a:r>
          </a:p>
          <a:p>
            <a:pPr marL="171450" indent="-171450">
              <a:buFont typeface="Arial" panose="020B0604020202020204" pitchFamily="34" charset="0"/>
              <a:buChar char="•"/>
            </a:pPr>
            <a:endParaRPr lang="es-ES" sz="1200" dirty="0" smtClean="0"/>
          </a:p>
          <a:p>
            <a:pPr marL="171450" lvl="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b="1"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endParaRPr lang="es-ES" dirty="0"/>
          </a:p>
        </p:txBody>
      </p:sp>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472</a:t>
            </a:fld>
            <a:endParaRPr lang="es-ES" dirty="0">
              <a:solidFill>
                <a:srgbClr val="002776"/>
              </a:solidFill>
            </a:endParaRPr>
          </a:p>
        </p:txBody>
      </p:sp>
      <p:sp>
        <p:nvSpPr>
          <p:cNvPr id="6"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8 de Junio del 2016</a:t>
            </a:r>
            <a:endParaRPr lang="es-ES" b="0" i="1" dirty="0">
              <a:solidFill>
                <a:srgbClr val="002776"/>
              </a:solidFill>
            </a:endParaRPr>
          </a:p>
        </p:txBody>
      </p:sp>
    </p:spTree>
    <p:extLst>
      <p:ext uri="{BB962C8B-B14F-4D97-AF65-F5344CB8AC3E}">
        <p14:creationId xmlns:p14="http://schemas.microsoft.com/office/powerpoint/2010/main" val="364942806"/>
      </p:ext>
    </p:extLst>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388" y="350114"/>
            <a:ext cx="9124399" cy="1206678"/>
          </a:xfrm>
        </p:spPr>
        <p:txBody>
          <a:bodyPr/>
          <a:lstStyle/>
          <a:p>
            <a:r>
              <a:rPr lang="es-ES" sz="2400" dirty="0" smtClean="0"/>
              <a:t>Jefatura Administrativa</a:t>
            </a:r>
            <a:br>
              <a:rPr lang="es-ES" sz="2400" dirty="0" smtClean="0"/>
            </a:br>
            <a:r>
              <a:rPr lang="es-ES" sz="2000" dirty="0" smtClean="0">
                <a:solidFill>
                  <a:schemeClr val="accent3"/>
                </a:solidFill>
              </a:rPr>
              <a:t>Dentro de las obligaciones asignadas a la Jefatura Administrativa en lo que respecta a bienes inmuebles se efectúa la administración de los siguientes edificios</a:t>
            </a:r>
            <a:endParaRPr lang="es-ES" sz="1800" dirty="0">
              <a:solidFill>
                <a:schemeClr val="accent3"/>
              </a:solidFill>
            </a:endParaRPr>
          </a:p>
        </p:txBody>
      </p:sp>
      <p:sp>
        <p:nvSpPr>
          <p:cNvPr id="3" name="Content Placeholder 2"/>
          <p:cNvSpPr>
            <a:spLocks noGrp="1"/>
          </p:cNvSpPr>
          <p:nvPr>
            <p:ph idx="1"/>
          </p:nvPr>
        </p:nvSpPr>
        <p:spPr>
          <a:xfrm>
            <a:off x="439260" y="1700808"/>
            <a:ext cx="9124399" cy="4709048"/>
          </a:xfrm>
        </p:spPr>
        <p:txBody>
          <a:bodyPr/>
          <a:lstStyle/>
          <a:p>
            <a:pPr marL="171450" indent="-171450">
              <a:buFont typeface="Arial" panose="020B0604020202020204" pitchFamily="34" charset="0"/>
              <a:buChar char="•"/>
            </a:pPr>
            <a:r>
              <a:rPr lang="es-ES" sz="1200" dirty="0" smtClean="0"/>
              <a:t>Actualmente la empresa cuenta con personal de soporte para mantenimientos básicos y de sistemas eléctricos, se cuenta con un stock de materiales de construcción y luminarias para asistir este tipo de mantenimientos.</a:t>
            </a:r>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dirty="0" smtClean="0"/>
              <a:t>El resumen del gasto y carga por espacio se puede resumir de la siguiente forma:</a:t>
            </a:r>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endParaRPr lang="es-ES" sz="1200" dirty="0" smtClean="0"/>
          </a:p>
          <a:p>
            <a:pPr marL="646142" lvl="3" indent="-171450">
              <a:buFont typeface="Arial" panose="020B0604020202020204" pitchFamily="34" charset="0"/>
              <a:buChar char="•"/>
            </a:pPr>
            <a:r>
              <a:rPr lang="es-ES" sz="1086" dirty="0" smtClean="0"/>
              <a:t>4) y 5) no han generado valores por mantenimiento a la fecha </a:t>
            </a:r>
          </a:p>
          <a:p>
            <a:pPr marL="171450" indent="-171450">
              <a:buFont typeface="Arial" panose="020B0604020202020204" pitchFamily="34" charset="0"/>
              <a:buChar char="•"/>
            </a:pPr>
            <a:endParaRPr lang="es-ES" sz="1050" dirty="0" smtClean="0"/>
          </a:p>
          <a:p>
            <a:pPr marL="646142" lvl="3" indent="-171450">
              <a:buFont typeface="Arial" panose="020B0604020202020204" pitchFamily="34" charset="0"/>
              <a:buChar char="•"/>
            </a:pPr>
            <a:r>
              <a:rPr lang="es-ES" sz="1086" dirty="0" smtClean="0"/>
              <a:t>1) 2) y 3) han generado un valor compartido en gastos de mantenimiento a la fecha de 18.044,44  USD y existe una carga fija de 11% 3)  y 89% 1) y 2)</a:t>
            </a:r>
          </a:p>
          <a:p>
            <a:r>
              <a:rPr lang="es-ES" sz="1050" dirty="0" smtClean="0"/>
              <a:t> </a:t>
            </a:r>
          </a:p>
          <a:p>
            <a:pPr marL="646142" lvl="3" indent="-171450">
              <a:buFont typeface="Arial" panose="020B0604020202020204" pitchFamily="34" charset="0"/>
              <a:buChar char="•"/>
            </a:pPr>
            <a:r>
              <a:rPr lang="es-ES" sz="1086" dirty="0" smtClean="0"/>
              <a:t>servicios básicos y limpieza en  5) son controlados de forma directa por el área de  comercialización </a:t>
            </a:r>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lvl="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b="1" dirty="0" smtClean="0"/>
          </a:p>
          <a:p>
            <a:pPr marL="171450" indent="-171450">
              <a:buFont typeface="Arial" panose="020B0604020202020204" pitchFamily="34" charset="0"/>
              <a:buChar char="•"/>
            </a:pPr>
            <a:endParaRPr lang="es-ES" sz="1200" dirty="0" smtClean="0"/>
          </a:p>
          <a:p>
            <a:pPr marL="171450" indent="-171450">
              <a:buFont typeface="Arial" panose="020B0604020202020204" pitchFamily="34" charset="0"/>
              <a:buChar char="•"/>
            </a:pPr>
            <a:endParaRPr lang="es-ES" sz="1200" dirty="0" smtClean="0"/>
          </a:p>
          <a:p>
            <a:endParaRPr lang="es-ES" dirty="0" smtClean="0"/>
          </a:p>
          <a:p>
            <a:endParaRPr lang="es-ES" dirty="0" smtClean="0"/>
          </a:p>
          <a:p>
            <a:endParaRPr lang="es-ES" dirty="0" smtClean="0"/>
          </a:p>
          <a:p>
            <a:pPr marL="285750" indent="-285750">
              <a:buFont typeface="Arial" panose="020B0604020202020204" pitchFamily="34" charset="0"/>
              <a:buChar char="•"/>
            </a:pPr>
            <a:endParaRPr lang="es-ES" dirty="0"/>
          </a:p>
        </p:txBody>
      </p:sp>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473</a:t>
            </a:fld>
            <a:endParaRPr lang="es-ES" dirty="0">
              <a:solidFill>
                <a:srgbClr val="002776"/>
              </a:solidFill>
            </a:endParaRPr>
          </a:p>
        </p:txBody>
      </p:sp>
      <p:graphicFrame>
        <p:nvGraphicFramePr>
          <p:cNvPr id="5" name="Table 4"/>
          <p:cNvGraphicFramePr>
            <a:graphicFrameLocks noGrp="1"/>
          </p:cNvGraphicFramePr>
          <p:nvPr>
            <p:extLst/>
          </p:nvPr>
        </p:nvGraphicFramePr>
        <p:xfrm>
          <a:off x="603396" y="2636912"/>
          <a:ext cx="8640959" cy="2376264"/>
        </p:xfrm>
        <a:graphic>
          <a:graphicData uri="http://schemas.openxmlformats.org/drawingml/2006/table">
            <a:tbl>
              <a:tblPr>
                <a:tableStyleId>{5C22544A-7EE6-4342-B048-85BDC9FD1C3A}</a:tableStyleId>
              </a:tblPr>
              <a:tblGrid>
                <a:gridCol w="278318"/>
                <a:gridCol w="2934123"/>
                <a:gridCol w="762540"/>
                <a:gridCol w="815761"/>
                <a:gridCol w="734621"/>
                <a:gridCol w="734621"/>
                <a:gridCol w="871599"/>
                <a:gridCol w="1509376"/>
              </a:tblGrid>
              <a:tr h="553029">
                <a:tc>
                  <a:txBody>
                    <a:bodyPr/>
                    <a:lstStyle/>
                    <a:p>
                      <a:pPr marL="0" marR="0" algn="ctr">
                        <a:lnSpc>
                          <a:spcPct val="115000"/>
                        </a:lnSpc>
                        <a:spcBef>
                          <a:spcPts val="0"/>
                        </a:spcBef>
                        <a:spcAft>
                          <a:spcPts val="0"/>
                        </a:spcAft>
                      </a:pPr>
                      <a:r>
                        <a:rPr lang="es-ES" sz="1000" b="1" dirty="0" smtClean="0">
                          <a:effectLst/>
                        </a:rPr>
                        <a:t>N°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b="1" dirty="0" smtClean="0">
                          <a:effectLst/>
                        </a:rPr>
                        <a:t> NOMBRE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b="1" dirty="0" smtClean="0">
                          <a:effectLst/>
                        </a:rPr>
                        <a:t> AGUA POTABLE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b="1" dirty="0" smtClean="0">
                          <a:effectLst/>
                        </a:rPr>
                        <a:t> ENERGÍA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b="1" dirty="0" smtClean="0">
                          <a:effectLst/>
                        </a:rPr>
                        <a:t> LIMPIEZA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b="1" dirty="0" smtClean="0">
                          <a:effectLst/>
                        </a:rPr>
                        <a:t>JARDINES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b="1" dirty="0" smtClean="0">
                          <a:effectLst/>
                        </a:rPr>
                        <a:t>SEGURIDAD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b="1" dirty="0" smtClean="0">
                          <a:effectLst/>
                        </a:rPr>
                        <a:t> TOTAL USD MENSUAL PROMEDIO </a:t>
                      </a:r>
                      <a:endParaRPr lang="es-ES" sz="1000" b="1"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r>
              <a:tr h="364647">
                <a:tc>
                  <a:txBody>
                    <a:bodyPr/>
                    <a:lstStyle/>
                    <a:p>
                      <a:pPr marL="0" marR="0" algn="l">
                        <a:lnSpc>
                          <a:spcPct val="115000"/>
                        </a:lnSpc>
                        <a:spcBef>
                          <a:spcPts val="0"/>
                        </a:spcBef>
                        <a:spcAft>
                          <a:spcPts val="0"/>
                        </a:spcAft>
                      </a:pPr>
                      <a:r>
                        <a:rPr lang="es-ES" sz="1000" dirty="0" smtClean="0">
                          <a:effectLst/>
                        </a:rPr>
                        <a:t>1</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l">
                        <a:lnSpc>
                          <a:spcPct val="115000"/>
                        </a:lnSpc>
                        <a:spcBef>
                          <a:spcPts val="0"/>
                        </a:spcBef>
                        <a:spcAft>
                          <a:spcPts val="0"/>
                        </a:spcAft>
                      </a:pPr>
                      <a:r>
                        <a:rPr lang="es-ES" sz="1000" dirty="0" smtClean="0">
                          <a:effectLst/>
                        </a:rPr>
                        <a:t>QUITO TURISMO</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2,93%</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48,67%</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16,91%</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10,20%</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21,29%</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1.471,16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r>
              <a:tr h="364647">
                <a:tc>
                  <a:txBody>
                    <a:bodyPr/>
                    <a:lstStyle/>
                    <a:p>
                      <a:pPr marL="0" marR="0" algn="l">
                        <a:lnSpc>
                          <a:spcPct val="115000"/>
                        </a:lnSpc>
                        <a:spcBef>
                          <a:spcPts val="0"/>
                        </a:spcBef>
                        <a:spcAft>
                          <a:spcPts val="0"/>
                        </a:spcAft>
                      </a:pPr>
                      <a:r>
                        <a:rPr lang="es-ES" sz="1000" dirty="0" smtClean="0">
                          <a:effectLst/>
                        </a:rPr>
                        <a:t>2</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l">
                        <a:lnSpc>
                          <a:spcPct val="115000"/>
                        </a:lnSpc>
                        <a:spcBef>
                          <a:spcPts val="0"/>
                        </a:spcBef>
                        <a:spcAft>
                          <a:spcPts val="0"/>
                        </a:spcAft>
                      </a:pPr>
                      <a:r>
                        <a:rPr lang="es-ES" sz="1000" dirty="0" smtClean="0">
                          <a:effectLst/>
                        </a:rPr>
                        <a:t>SALONES PARA EVENTOS  CEB</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4,17%</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69,33%</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3,98%</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2,40%</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20,12%</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3.120,85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r>
              <a:tr h="364647">
                <a:tc>
                  <a:txBody>
                    <a:bodyPr/>
                    <a:lstStyle/>
                    <a:p>
                      <a:pPr marL="0" marR="0" algn="l">
                        <a:lnSpc>
                          <a:spcPct val="115000"/>
                        </a:lnSpc>
                        <a:spcBef>
                          <a:spcPts val="0"/>
                        </a:spcBef>
                        <a:spcAft>
                          <a:spcPts val="0"/>
                        </a:spcAft>
                      </a:pPr>
                      <a:r>
                        <a:rPr lang="es-ES" sz="1000" dirty="0" smtClean="0">
                          <a:effectLst/>
                        </a:rPr>
                        <a:t>3</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l">
                        <a:lnSpc>
                          <a:spcPct val="115000"/>
                        </a:lnSpc>
                        <a:spcBef>
                          <a:spcPts val="0"/>
                        </a:spcBef>
                        <a:spcAft>
                          <a:spcPts val="0"/>
                        </a:spcAft>
                      </a:pPr>
                      <a:r>
                        <a:rPr lang="es-ES" sz="1000" dirty="0" smtClean="0">
                          <a:effectLst/>
                        </a:rPr>
                        <a:t>CASAS LA RONDA</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1,23%</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2,95%</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95,82%</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3.891,00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r>
              <a:tr h="364647">
                <a:tc>
                  <a:txBody>
                    <a:bodyPr/>
                    <a:lstStyle/>
                    <a:p>
                      <a:pPr marL="0" marR="0" algn="l">
                        <a:lnSpc>
                          <a:spcPct val="115000"/>
                        </a:lnSpc>
                        <a:spcBef>
                          <a:spcPts val="0"/>
                        </a:spcBef>
                        <a:spcAft>
                          <a:spcPts val="0"/>
                        </a:spcAft>
                      </a:pPr>
                      <a:r>
                        <a:rPr lang="es-ES" sz="1000" dirty="0" smtClean="0">
                          <a:effectLst/>
                        </a:rPr>
                        <a:t>4</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l">
                        <a:lnSpc>
                          <a:spcPct val="115000"/>
                        </a:lnSpc>
                        <a:spcBef>
                          <a:spcPts val="0"/>
                        </a:spcBef>
                        <a:spcAft>
                          <a:spcPts val="0"/>
                        </a:spcAft>
                      </a:pPr>
                      <a:r>
                        <a:rPr lang="es-ES" sz="1000" dirty="0" smtClean="0">
                          <a:effectLst/>
                        </a:rPr>
                        <a:t>VISITOR CENTER</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15,10%</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84,90%</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794,46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r>
              <a:tr h="364647">
                <a:tc>
                  <a:txBody>
                    <a:bodyPr/>
                    <a:lstStyle/>
                    <a:p>
                      <a:pPr marL="0" marR="0" algn="l">
                        <a:lnSpc>
                          <a:spcPct val="115000"/>
                        </a:lnSpc>
                        <a:spcBef>
                          <a:spcPts val="0"/>
                        </a:spcBef>
                        <a:spcAft>
                          <a:spcPts val="0"/>
                        </a:spcAft>
                      </a:pPr>
                      <a:r>
                        <a:rPr lang="es-ES" sz="1000" dirty="0" smtClean="0">
                          <a:effectLst/>
                        </a:rPr>
                        <a:t>5</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l">
                        <a:lnSpc>
                          <a:spcPct val="115000"/>
                        </a:lnSpc>
                        <a:spcBef>
                          <a:spcPts val="0"/>
                        </a:spcBef>
                        <a:spcAft>
                          <a:spcPts val="0"/>
                        </a:spcAft>
                      </a:pPr>
                      <a:r>
                        <a:rPr lang="es-ES" sz="1000" dirty="0" smtClean="0">
                          <a:effectLst/>
                        </a:rPr>
                        <a:t>CCEE</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100%</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c>
                  <a:txBody>
                    <a:bodyPr/>
                    <a:lstStyle/>
                    <a:p>
                      <a:pPr marL="0" marR="0" algn="ctr">
                        <a:lnSpc>
                          <a:spcPct val="115000"/>
                        </a:lnSpc>
                        <a:spcBef>
                          <a:spcPts val="0"/>
                        </a:spcBef>
                        <a:spcAft>
                          <a:spcPts val="0"/>
                        </a:spcAft>
                      </a:pPr>
                      <a:r>
                        <a:rPr lang="es-ES" sz="1000" dirty="0" smtClean="0">
                          <a:effectLst/>
                        </a:rPr>
                        <a:t>8.041,64 </a:t>
                      </a:r>
                      <a:endParaRPr lang="es-ES" sz="1000" dirty="0">
                        <a:solidFill>
                          <a:srgbClr val="00000A"/>
                        </a:solidFill>
                        <a:effectLst/>
                        <a:latin typeface="Calibri" panose="020F0502020204030204" pitchFamily="34" charset="0"/>
                        <a:ea typeface="Times New Roman" panose="02020603050405020304" pitchFamily="18" charset="0"/>
                        <a:cs typeface="Times New Roman" panose="02020603050405020304" pitchFamily="18" charset="0"/>
                      </a:endParaRPr>
                    </a:p>
                  </a:txBody>
                  <a:tcPr marL="44450" marR="44450" marT="0" marB="0" anchor="ctr"/>
                </a:tc>
              </a:tr>
            </a:tbl>
          </a:graphicData>
        </a:graphic>
      </p:graphicFrame>
      <p:sp>
        <p:nvSpPr>
          <p:cNvPr id="9"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8 de Junio del 2016</a:t>
            </a:r>
            <a:endParaRPr lang="es-ES" b="0" i="1" dirty="0">
              <a:solidFill>
                <a:srgbClr val="002776"/>
              </a:solidFill>
            </a:endParaRPr>
          </a:p>
        </p:txBody>
      </p:sp>
    </p:spTree>
    <p:extLst>
      <p:ext uri="{BB962C8B-B14F-4D97-AF65-F5344CB8AC3E}">
        <p14:creationId xmlns:p14="http://schemas.microsoft.com/office/powerpoint/2010/main" val="3441162671"/>
      </p:ext>
    </p:extLst>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4.10. Dirección de Sistemas  </a:t>
            </a:r>
            <a:endParaRPr lang="es-ES" sz="2800" i="1" dirty="0">
              <a:solidFill>
                <a:srgbClr val="FFFFFF"/>
              </a:solidFill>
            </a:endParaRPr>
          </a:p>
        </p:txBody>
      </p:sp>
    </p:spTree>
    <p:extLst>
      <p:ext uri="{BB962C8B-B14F-4D97-AF65-F5344CB8AC3E}">
        <p14:creationId xmlns:p14="http://schemas.microsoft.com/office/powerpoint/2010/main" val="1187666036"/>
      </p:ext>
    </p:extLst>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388" y="350113"/>
            <a:ext cx="9124399" cy="696021"/>
          </a:xfrm>
        </p:spPr>
        <p:txBody>
          <a:bodyPr/>
          <a:lstStyle/>
          <a:p>
            <a:r>
              <a:rPr lang="es-ES" sz="2400" dirty="0" smtClean="0"/>
              <a:t>Dirección Administrativa</a:t>
            </a:r>
            <a:br>
              <a:rPr lang="es-ES" sz="2400" dirty="0" smtClean="0"/>
            </a:br>
            <a:r>
              <a:rPr lang="es-ES" sz="2000" dirty="0" smtClean="0">
                <a:solidFill>
                  <a:schemeClr val="accent3"/>
                </a:solidFill>
              </a:rPr>
              <a:t>Área de Sistemas</a:t>
            </a:r>
            <a:endParaRPr lang="es-ES" sz="2000" dirty="0">
              <a:solidFill>
                <a:schemeClr val="accent3"/>
              </a:solidFill>
            </a:endParaRPr>
          </a:p>
        </p:txBody>
      </p:sp>
      <p:sp>
        <p:nvSpPr>
          <p:cNvPr id="3" name="Content Placeholder 2"/>
          <p:cNvSpPr>
            <a:spLocks noGrp="1"/>
          </p:cNvSpPr>
          <p:nvPr>
            <p:ph idx="1"/>
          </p:nvPr>
        </p:nvSpPr>
        <p:spPr/>
        <p:txBody>
          <a:bodyPr/>
          <a:lstStyle/>
          <a:p>
            <a:endParaRPr lang="es-ES" sz="1200" dirty="0" smtClean="0"/>
          </a:p>
          <a:p>
            <a:pPr marL="171450" indent="-171450">
              <a:buFont typeface="Arial" panose="020B0604020202020204" pitchFamily="34" charset="0"/>
              <a:buChar char="•"/>
            </a:pPr>
            <a:r>
              <a:rPr lang="es-ES" sz="1200" dirty="0" smtClean="0"/>
              <a:t>Nuestro mayor objetivo es asesorar, contribuir y asistir en la gestión informática institucional, dotando y manteniendo un óptimo grado de disponibilidad de la infraestructura y servicios informáticos, para alcanzar mayor productividad en el manejo, almacenamiento y administración técnica de datos, con el fin de lograr los objetivos y metas institucionales con transparencia y eficiencia.</a:t>
            </a:r>
          </a:p>
          <a:p>
            <a:pPr marL="285750" indent="-285750">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dirty="0" smtClean="0"/>
              <a:t>Obtención de la Norma ISO 27001:2005: Quito Turismo fue la primera empresa municipal y la segunda a nivel de Gobierno en la aplicación de la Norma, basada en la implementación del SGSI (Sistema de Gestión de la Seguridad de la Información) para la Asistencia Técnica y Soporte de Servicios de Tecnologías de la Información.</a:t>
            </a:r>
          </a:p>
          <a:p>
            <a:pPr marL="285750" indent="-285750">
              <a:buFont typeface="Arial" panose="020B0604020202020204" pitchFamily="34" charset="0"/>
              <a:buChar char="•"/>
            </a:pPr>
            <a:endParaRPr lang="es-ES" sz="1200" dirty="0" smtClean="0"/>
          </a:p>
          <a:p>
            <a:pPr marL="171450" indent="-171450" algn="just">
              <a:buFont typeface="Arial" panose="020B0604020202020204" pitchFamily="34" charset="0"/>
              <a:buChar char="•"/>
            </a:pPr>
            <a:r>
              <a:rPr lang="es-ES" sz="1200" dirty="0" smtClean="0"/>
              <a:t>Renovación de equipos tecnológicos </a:t>
            </a:r>
          </a:p>
          <a:p>
            <a:pPr marL="171450" indent="-171450" algn="just">
              <a:buFont typeface="Arial" panose="020B0604020202020204" pitchFamily="34" charset="0"/>
              <a:buChar char="•"/>
            </a:pPr>
            <a:r>
              <a:rPr lang="es-ES" sz="1200" dirty="0" smtClean="0"/>
              <a:t>Implementación de herramientas tecnológicas para el mejor desenvolvimiento y seguridad de la información.</a:t>
            </a:r>
          </a:p>
          <a:p>
            <a:pPr marL="171450" indent="-171450" algn="just">
              <a:buFont typeface="Arial" panose="020B0604020202020204" pitchFamily="34" charset="0"/>
              <a:buChar char="•"/>
            </a:pPr>
            <a:r>
              <a:rPr lang="es-ES" sz="1200" dirty="0" smtClean="0"/>
              <a:t>Renovación e implementación de licencias tecnológicas de acuerdo a las necesidades de las diferentes unidades.</a:t>
            </a:r>
          </a:p>
          <a:p>
            <a:pPr marL="171450" indent="-171450" algn="just">
              <a:buFont typeface="Arial" panose="020B0604020202020204" pitchFamily="34" charset="0"/>
              <a:buChar char="•"/>
            </a:pPr>
            <a:r>
              <a:rPr lang="es-ES" sz="1200" dirty="0" smtClean="0"/>
              <a:t>Implementación de sistemas como SIPOE, CRM, </a:t>
            </a:r>
            <a:r>
              <a:rPr lang="es-ES" sz="1200" dirty="0" err="1" smtClean="0"/>
              <a:t>Vidyo</a:t>
            </a:r>
            <a:r>
              <a:rPr lang="es-ES" sz="1200" dirty="0" smtClean="0"/>
              <a:t> llamada</a:t>
            </a:r>
          </a:p>
          <a:p>
            <a:pPr marL="285750" indent="-285750" algn="just">
              <a:buFont typeface="Arial" panose="020B0604020202020204" pitchFamily="34" charset="0"/>
              <a:buChar char="•"/>
            </a:pPr>
            <a:endParaRPr lang="es-ES" sz="1200" dirty="0" smtClean="0"/>
          </a:p>
          <a:p>
            <a:pPr marL="171450" indent="-171450" algn="just">
              <a:buFont typeface="Arial" panose="020B0604020202020204" pitchFamily="34" charset="0"/>
              <a:buChar char="•"/>
            </a:pPr>
            <a:r>
              <a:rPr lang="es-ES" sz="1200" dirty="0" smtClean="0"/>
              <a:t>Seguimiento  y registro de la información requerida por la Ley Orgánica de Transparencia y Acceso a la Información Pública (</a:t>
            </a:r>
            <a:r>
              <a:rPr lang="es-ES" sz="1200" dirty="0" err="1" smtClean="0"/>
              <a:t>Lotaip</a:t>
            </a:r>
            <a:r>
              <a:rPr lang="es-ES" sz="1200" dirty="0" smtClean="0"/>
              <a:t>) y Defensoría del Pueblo.</a:t>
            </a:r>
          </a:p>
          <a:p>
            <a:pPr marL="171450" indent="-171450" algn="just">
              <a:buFont typeface="Arial" panose="020B0604020202020204" pitchFamily="34" charset="0"/>
              <a:buChar char="•"/>
            </a:pPr>
            <a:r>
              <a:rPr lang="es-ES" sz="1200" dirty="0" smtClean="0"/>
              <a:t>Mantenimiento y Mejora a los equipos informáticos.</a:t>
            </a:r>
          </a:p>
          <a:p>
            <a:pPr marL="171450" indent="-171450" algn="just">
              <a:buFont typeface="Arial" panose="020B0604020202020204" pitchFamily="34" charset="0"/>
              <a:buChar char="•"/>
            </a:pPr>
            <a:r>
              <a:rPr lang="es-ES" sz="1200" dirty="0" smtClean="0"/>
              <a:t>Soporte técnico a las diferentes unidades de la empresa con el fin de solventar inmediatamente cualquier requerimiento.</a:t>
            </a:r>
          </a:p>
          <a:p>
            <a:pPr marL="171450" indent="-171450" algn="just">
              <a:buFont typeface="Arial" panose="020B0604020202020204" pitchFamily="34" charset="0"/>
              <a:buChar char="•"/>
            </a:pPr>
            <a:endParaRPr lang="es-ES" sz="1200" dirty="0" smtClean="0"/>
          </a:p>
          <a:p>
            <a:pPr marL="171450" indent="-171450" algn="just">
              <a:buFont typeface="Arial" panose="020B0604020202020204" pitchFamily="34" charset="0"/>
              <a:buChar char="•"/>
            </a:pPr>
            <a:endParaRPr lang="es-ES" sz="1200" dirty="0" smtClean="0"/>
          </a:p>
          <a:p>
            <a:pPr marL="285750" indent="-285750" algn="just">
              <a:buFont typeface="Arial" panose="020B0604020202020204" pitchFamily="34" charset="0"/>
              <a:buChar char="•"/>
            </a:pPr>
            <a:endParaRPr lang="es-ES" sz="1200" dirty="0" smtClean="0"/>
          </a:p>
          <a:p>
            <a:pPr marL="285750" indent="-285750">
              <a:buFont typeface="Arial" panose="020B0604020202020204" pitchFamily="34" charset="0"/>
              <a:buChar char="•"/>
            </a:pPr>
            <a:endParaRPr lang="es-ES" dirty="0"/>
          </a:p>
        </p:txBody>
      </p:sp>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475</a:t>
            </a:fld>
            <a:endParaRPr lang="es-ES" dirty="0">
              <a:solidFill>
                <a:srgbClr val="002776"/>
              </a:solidFill>
            </a:endParaRPr>
          </a:p>
        </p:txBody>
      </p:sp>
      <p:sp>
        <p:nvSpPr>
          <p:cNvPr id="6"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8 de Junio del 2016</a:t>
            </a:r>
            <a:endParaRPr lang="es-ES" b="0" i="1" dirty="0">
              <a:solidFill>
                <a:srgbClr val="002776"/>
              </a:solidFill>
            </a:endParaRPr>
          </a:p>
        </p:txBody>
      </p:sp>
    </p:spTree>
    <p:extLst>
      <p:ext uri="{BB962C8B-B14F-4D97-AF65-F5344CB8AC3E}">
        <p14:creationId xmlns:p14="http://schemas.microsoft.com/office/powerpoint/2010/main" val="3190591452"/>
      </p:ext>
    </p:extLst>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388" y="350113"/>
            <a:ext cx="9124399" cy="696021"/>
          </a:xfrm>
        </p:spPr>
        <p:txBody>
          <a:bodyPr/>
          <a:lstStyle/>
          <a:p>
            <a:r>
              <a:rPr lang="es-ES" sz="2400" dirty="0" smtClean="0"/>
              <a:t>Dirección Administrativa</a:t>
            </a:r>
            <a:br>
              <a:rPr lang="es-ES" sz="2400" dirty="0" smtClean="0"/>
            </a:br>
            <a:r>
              <a:rPr lang="es-ES" sz="2000" dirty="0" smtClean="0">
                <a:solidFill>
                  <a:schemeClr val="accent3"/>
                </a:solidFill>
              </a:rPr>
              <a:t>Área de Sistemas</a:t>
            </a:r>
            <a:endParaRPr lang="es-ES" sz="2000" dirty="0">
              <a:solidFill>
                <a:schemeClr val="accent3"/>
              </a:solidFill>
            </a:endParaRPr>
          </a:p>
        </p:txBody>
      </p:sp>
      <p:sp>
        <p:nvSpPr>
          <p:cNvPr id="3" name="Content Placeholder 2"/>
          <p:cNvSpPr>
            <a:spLocks noGrp="1"/>
          </p:cNvSpPr>
          <p:nvPr>
            <p:ph idx="1"/>
          </p:nvPr>
        </p:nvSpPr>
        <p:spPr/>
        <p:txBody>
          <a:bodyPr/>
          <a:lstStyle/>
          <a:p>
            <a:pPr marL="171450" indent="-171450" algn="just">
              <a:buFont typeface="Arial" panose="020B0604020202020204" pitchFamily="34" charset="0"/>
              <a:buChar char="•"/>
            </a:pPr>
            <a:endParaRPr lang="es-ES" sz="1200" dirty="0" smtClean="0"/>
          </a:p>
          <a:p>
            <a:pPr marL="171450" indent="-171450" algn="just">
              <a:buFont typeface="Arial" panose="020B0604020202020204" pitchFamily="34" charset="0"/>
              <a:buChar char="•"/>
            </a:pPr>
            <a:r>
              <a:rPr lang="es-ES" sz="1200" dirty="0" smtClean="0"/>
              <a:t>Establecer políticas dentro de las Tecnologías de Información y comunicaciones.</a:t>
            </a:r>
          </a:p>
          <a:p>
            <a:pPr marL="171450" indent="-171450" algn="just">
              <a:buFont typeface="Arial" panose="020B0604020202020204" pitchFamily="34" charset="0"/>
              <a:buChar char="•"/>
            </a:pPr>
            <a:r>
              <a:rPr lang="es-ES" sz="1200" dirty="0" smtClean="0"/>
              <a:t>Asesorar y promover soluciones informáticas y tecnológicas de conformidad a los requerimientos de las diferentes unidades.</a:t>
            </a:r>
          </a:p>
          <a:p>
            <a:pPr marL="171450" indent="-171450" algn="just">
              <a:buFont typeface="Arial" panose="020B0604020202020204" pitchFamily="34" charset="0"/>
              <a:buChar char="•"/>
            </a:pPr>
            <a:r>
              <a:rPr lang="es-ES" sz="1200" dirty="0" smtClean="0"/>
              <a:t>Gestionar para dotar o desarrollar aplicaciones y programas para Quito Turismo y para la ciudad.</a:t>
            </a:r>
          </a:p>
          <a:p>
            <a:pPr marL="285750" indent="-285750" algn="just">
              <a:buFont typeface="Arial" panose="020B0604020202020204" pitchFamily="34" charset="0"/>
              <a:buChar char="•"/>
            </a:pPr>
            <a:endParaRPr lang="es-ES" sz="1200" dirty="0" smtClean="0"/>
          </a:p>
          <a:p>
            <a:pPr marL="171450" indent="-171450" algn="just">
              <a:buFont typeface="Arial" panose="020B0604020202020204" pitchFamily="34" charset="0"/>
              <a:buChar char="•"/>
            </a:pPr>
            <a:r>
              <a:rPr lang="es-ES" sz="1200" dirty="0" smtClean="0"/>
              <a:t>Administrar, orientar la capacitación y el uso de sistemas de información, proporcionando el apoyo técnico necesario a los usuarios; coordinando la provisión de recursos  servicios informáticos y de comunicaciones para el procesamiento de datos e información de la institución.</a:t>
            </a:r>
          </a:p>
          <a:p>
            <a:pPr marL="285750" indent="-285750" algn="just">
              <a:buFont typeface="Arial" panose="020B0604020202020204" pitchFamily="34" charset="0"/>
              <a:buChar char="•"/>
            </a:pPr>
            <a:endParaRPr lang="es-ES" sz="1200" dirty="0" smtClean="0"/>
          </a:p>
          <a:p>
            <a:pPr marL="171450" indent="-171450" algn="just">
              <a:buFont typeface="Arial" panose="020B0604020202020204" pitchFamily="34" charset="0"/>
              <a:buChar char="•"/>
            </a:pPr>
            <a:r>
              <a:rPr lang="es-ES" sz="1200" dirty="0" smtClean="0"/>
              <a:t>Cumplir y hacer cumplir las leyes y reglamentos tecnológicos vigentes.</a:t>
            </a:r>
          </a:p>
          <a:p>
            <a:pPr marL="285750" indent="-285750" algn="just">
              <a:buFont typeface="Arial" panose="020B0604020202020204" pitchFamily="34" charset="0"/>
              <a:buChar char="•"/>
            </a:pPr>
            <a:endParaRPr lang="es-ES" sz="1200" dirty="0" smtClean="0"/>
          </a:p>
          <a:p>
            <a:pPr marL="171450" indent="-171450">
              <a:buFont typeface="Arial" panose="020B0604020202020204" pitchFamily="34" charset="0"/>
              <a:buChar char="•"/>
            </a:pPr>
            <a:r>
              <a:rPr lang="es-ES" sz="1200" dirty="0" smtClean="0"/>
              <a:t>Sistemas que dispone Quito Turismo:</a:t>
            </a:r>
          </a:p>
          <a:p>
            <a:pPr lvl="4">
              <a:buFont typeface="Arial" panose="020B0604020202020204" pitchFamily="34" charset="0"/>
              <a:buChar char="•"/>
            </a:pPr>
            <a:r>
              <a:rPr lang="es-ES" sz="1236" dirty="0" smtClean="0"/>
              <a:t>Catastros</a:t>
            </a:r>
          </a:p>
          <a:p>
            <a:pPr lvl="4">
              <a:buFont typeface="Arial" panose="020B0604020202020204" pitchFamily="34" charset="0"/>
              <a:buChar char="•"/>
            </a:pPr>
            <a:r>
              <a:rPr lang="es-ES" sz="1236" dirty="0" err="1" smtClean="0"/>
              <a:t>Olympo</a:t>
            </a:r>
            <a:endParaRPr lang="es-ES" sz="1236" dirty="0" smtClean="0"/>
          </a:p>
          <a:p>
            <a:pPr lvl="4">
              <a:buFont typeface="Arial" panose="020B0604020202020204" pitchFamily="34" charset="0"/>
              <a:buChar char="•"/>
            </a:pPr>
            <a:r>
              <a:rPr lang="es-ES" sz="1236" dirty="0" smtClean="0"/>
              <a:t>CRM</a:t>
            </a:r>
          </a:p>
          <a:p>
            <a:pPr lvl="4">
              <a:buFont typeface="Arial" panose="020B0604020202020204" pitchFamily="34" charset="0"/>
              <a:buChar char="•"/>
            </a:pPr>
            <a:r>
              <a:rPr lang="es-ES" sz="1236" dirty="0" err="1" smtClean="0"/>
              <a:t>Vydeo</a:t>
            </a:r>
            <a:r>
              <a:rPr lang="es-ES" sz="1236" dirty="0" smtClean="0"/>
              <a:t> Llamada</a:t>
            </a:r>
          </a:p>
          <a:p>
            <a:pPr lvl="4">
              <a:buFont typeface="Arial" panose="020B0604020202020204" pitchFamily="34" charset="0"/>
              <a:buChar char="•"/>
            </a:pPr>
            <a:r>
              <a:rPr lang="es-ES" sz="1236" dirty="0" err="1" smtClean="0"/>
              <a:t>Zimbra</a:t>
            </a:r>
            <a:endParaRPr lang="es-ES" sz="1236" dirty="0" smtClean="0"/>
          </a:p>
          <a:p>
            <a:pPr lvl="4">
              <a:buFont typeface="Arial" panose="020B0604020202020204" pitchFamily="34" charset="0"/>
              <a:buChar char="•"/>
            </a:pPr>
            <a:r>
              <a:rPr lang="es-ES" sz="1236" dirty="0" smtClean="0"/>
              <a:t>SIPOE</a:t>
            </a:r>
          </a:p>
          <a:p>
            <a:pPr lvl="4">
              <a:buFont typeface="Arial" panose="020B0604020202020204" pitchFamily="34" charset="0"/>
              <a:buChar char="•"/>
            </a:pPr>
            <a:r>
              <a:rPr lang="es-ES" sz="1236" dirty="0" smtClean="0"/>
              <a:t>Tasa Hotelera</a:t>
            </a:r>
          </a:p>
          <a:p>
            <a:pPr marL="285750" indent="-285750" algn="just">
              <a:buFont typeface="Arial" panose="020B0604020202020204" pitchFamily="34" charset="0"/>
              <a:buChar char="•"/>
            </a:pPr>
            <a:endParaRPr lang="es-ES" sz="1200" dirty="0" smtClean="0"/>
          </a:p>
          <a:p>
            <a:endParaRPr lang="es-ES" dirty="0"/>
          </a:p>
        </p:txBody>
      </p:sp>
      <p:sp>
        <p:nvSpPr>
          <p:cNvPr id="4" name="Slide Number Placeholder 3"/>
          <p:cNvSpPr>
            <a:spLocks noGrp="1"/>
          </p:cNvSpPr>
          <p:nvPr>
            <p:ph type="sldNum" sz="quarter" idx="10"/>
          </p:nvPr>
        </p:nvSpPr>
        <p:spPr/>
        <p:txBody>
          <a:bodyPr/>
          <a:lstStyle/>
          <a:p>
            <a:fld id="{20A7A354-C5FB-4D1E-BE75-5A939ED93F75}" type="slidenum">
              <a:rPr lang="es-ES" smtClean="0">
                <a:solidFill>
                  <a:srgbClr val="002776"/>
                </a:solidFill>
              </a:rPr>
              <a:pPr/>
              <a:t>476</a:t>
            </a:fld>
            <a:endParaRPr lang="es-ES" dirty="0">
              <a:solidFill>
                <a:srgbClr val="002776"/>
              </a:solidFill>
            </a:endParaRPr>
          </a:p>
        </p:txBody>
      </p:sp>
      <p:sp>
        <p:nvSpPr>
          <p:cNvPr id="5" name="Slide Number Placeholder 3"/>
          <p:cNvSpPr txBox="1">
            <a:spLocks/>
          </p:cNvSpPr>
          <p:nvPr/>
        </p:nvSpPr>
        <p:spPr>
          <a:xfrm>
            <a:off x="732708" y="6554103"/>
            <a:ext cx="42923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Esta Información fue entregada por Quito Turismo el 8 de Junio del 2016</a:t>
            </a:r>
            <a:endParaRPr lang="es-ES" b="0" i="1" dirty="0">
              <a:solidFill>
                <a:srgbClr val="002776"/>
              </a:solidFill>
            </a:endParaRPr>
          </a:p>
        </p:txBody>
      </p:sp>
    </p:spTree>
    <p:extLst>
      <p:ext uri="{BB962C8B-B14F-4D97-AF65-F5344CB8AC3E}">
        <p14:creationId xmlns:p14="http://schemas.microsoft.com/office/powerpoint/2010/main" val="2216308805"/>
      </p:ext>
    </p:extLst>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4.11. Conclusiones</a:t>
            </a:r>
            <a:endParaRPr lang="es-ES" sz="2800" i="1" dirty="0">
              <a:solidFill>
                <a:srgbClr val="FFFFFF"/>
              </a:solidFill>
            </a:endParaRPr>
          </a:p>
        </p:txBody>
      </p:sp>
    </p:spTree>
    <p:extLst>
      <p:ext uri="{BB962C8B-B14F-4D97-AF65-F5344CB8AC3E}">
        <p14:creationId xmlns:p14="http://schemas.microsoft.com/office/powerpoint/2010/main" val="868297021"/>
      </p:ext>
    </p:extLst>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Observaciones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Gestión desarrollada a Quito Turismo – Direcciones</a:t>
            </a:r>
            <a:endParaRPr lang="es-ES" sz="1400" i="1" dirty="0">
              <a:solidFill>
                <a:srgbClr val="00B0F0"/>
              </a:solidFill>
              <a:cs typeface="Arial" charset="0"/>
            </a:endParaRPr>
          </a:p>
        </p:txBody>
      </p:sp>
      <p:sp>
        <p:nvSpPr>
          <p:cNvPr id="24" name="Rounded Rectangle 23"/>
          <p:cNvSpPr/>
          <p:nvPr/>
        </p:nvSpPr>
        <p:spPr bwMode="auto">
          <a:xfrm>
            <a:off x="344488" y="1006602"/>
            <a:ext cx="9217025" cy="334126"/>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cs typeface="Arial" pitchFamily="34" charset="0"/>
              </a:rPr>
              <a:t>Observaciones generadas a la Gestión desarrollada por parte de Quito Turismo.</a:t>
            </a:r>
            <a:endParaRPr lang="es-ES" sz="1050" b="1" dirty="0">
              <a:solidFill>
                <a:srgbClr val="FFFFFF"/>
              </a:solidFill>
              <a:cs typeface="Arial" pitchFamily="34" charset="0"/>
            </a:endParaRPr>
          </a:p>
        </p:txBody>
      </p:sp>
      <p:sp>
        <p:nvSpPr>
          <p:cNvPr id="54" name="Oval 53"/>
          <p:cNvSpPr/>
          <p:nvPr/>
        </p:nvSpPr>
        <p:spPr>
          <a:xfrm>
            <a:off x="186186" y="980728"/>
            <a:ext cx="360000" cy="360000"/>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57" name="Group 56"/>
          <p:cNvGrpSpPr/>
          <p:nvPr/>
        </p:nvGrpSpPr>
        <p:grpSpPr>
          <a:xfrm>
            <a:off x="236364" y="1078460"/>
            <a:ext cx="259643" cy="164535"/>
            <a:chOff x="7309161" y="2944941"/>
            <a:chExt cx="716439" cy="454006"/>
          </a:xfrm>
          <a:solidFill>
            <a:srgbClr val="002060"/>
          </a:solidFill>
        </p:grpSpPr>
        <p:sp>
          <p:nvSpPr>
            <p:cNvPr id="58" name="Freeform 92"/>
            <p:cNvSpPr>
              <a:spLocks noEditPoints="1"/>
            </p:cNvSpPr>
            <p:nvPr/>
          </p:nvSpPr>
          <p:spPr bwMode="auto">
            <a:xfrm>
              <a:off x="7309161" y="2944941"/>
              <a:ext cx="387690" cy="454006"/>
            </a:xfrm>
            <a:custGeom>
              <a:avLst/>
              <a:gdLst>
                <a:gd name="T0" fmla="*/ 29 w 76"/>
                <a:gd name="T1" fmla="*/ 14 h 89"/>
                <a:gd name="T2" fmla="*/ 34 w 76"/>
                <a:gd name="T3" fmla="*/ 4 h 89"/>
                <a:gd name="T4" fmla="*/ 34 w 76"/>
                <a:gd name="T5" fmla="*/ 4 h 89"/>
                <a:gd name="T6" fmla="*/ 46 w 76"/>
                <a:gd name="T7" fmla="*/ 0 h 89"/>
                <a:gd name="T8" fmla="*/ 53 w 76"/>
                <a:gd name="T9" fmla="*/ 1 h 89"/>
                <a:gd name="T10" fmla="*/ 59 w 76"/>
                <a:gd name="T11" fmla="*/ 4 h 89"/>
                <a:gd name="T12" fmla="*/ 62 w 76"/>
                <a:gd name="T13" fmla="*/ 11 h 89"/>
                <a:gd name="T14" fmla="*/ 63 w 76"/>
                <a:gd name="T15" fmla="*/ 17 h 89"/>
                <a:gd name="T16" fmla="*/ 60 w 76"/>
                <a:gd name="T17" fmla="*/ 26 h 89"/>
                <a:gd name="T18" fmla="*/ 76 w 76"/>
                <a:gd name="T19" fmla="*/ 29 h 89"/>
                <a:gd name="T20" fmla="*/ 60 w 76"/>
                <a:gd name="T21" fmla="*/ 43 h 89"/>
                <a:gd name="T22" fmla="*/ 60 w 76"/>
                <a:gd name="T23" fmla="*/ 46 h 89"/>
                <a:gd name="T24" fmla="*/ 62 w 76"/>
                <a:gd name="T25" fmla="*/ 59 h 89"/>
                <a:gd name="T26" fmla="*/ 62 w 76"/>
                <a:gd name="T27" fmla="*/ 65 h 89"/>
                <a:gd name="T28" fmla="*/ 57 w 76"/>
                <a:gd name="T29" fmla="*/ 76 h 89"/>
                <a:gd name="T30" fmla="*/ 53 w 76"/>
                <a:gd name="T31" fmla="*/ 80 h 89"/>
                <a:gd name="T32" fmla="*/ 43 w 76"/>
                <a:gd name="T33" fmla="*/ 88 h 89"/>
                <a:gd name="T34" fmla="*/ 31 w 76"/>
                <a:gd name="T35" fmla="*/ 89 h 89"/>
                <a:gd name="T36" fmla="*/ 25 w 76"/>
                <a:gd name="T37" fmla="*/ 89 h 89"/>
                <a:gd name="T38" fmla="*/ 14 w 76"/>
                <a:gd name="T39" fmla="*/ 85 h 89"/>
                <a:gd name="T40" fmla="*/ 9 w 76"/>
                <a:gd name="T41" fmla="*/ 80 h 89"/>
                <a:gd name="T42" fmla="*/ 2 w 76"/>
                <a:gd name="T43" fmla="*/ 71 h 89"/>
                <a:gd name="T44" fmla="*/ 0 w 76"/>
                <a:gd name="T45" fmla="*/ 59 h 89"/>
                <a:gd name="T46" fmla="*/ 0 w 76"/>
                <a:gd name="T47" fmla="*/ 52 h 89"/>
                <a:gd name="T48" fmla="*/ 5 w 76"/>
                <a:gd name="T49" fmla="*/ 41 h 89"/>
                <a:gd name="T50" fmla="*/ 9 w 76"/>
                <a:gd name="T51" fmla="*/ 37 h 89"/>
                <a:gd name="T52" fmla="*/ 29 w 76"/>
                <a:gd name="T53" fmla="*/ 14 h 89"/>
                <a:gd name="T54" fmla="*/ 15 w 76"/>
                <a:gd name="T55" fmla="*/ 59 h 89"/>
                <a:gd name="T56" fmla="*/ 25 w 76"/>
                <a:gd name="T57" fmla="*/ 49 h 89"/>
                <a:gd name="T58" fmla="*/ 39 w 76"/>
                <a:gd name="T59" fmla="*/ 45 h 89"/>
                <a:gd name="T60" fmla="*/ 31 w 76"/>
                <a:gd name="T61" fmla="*/ 43 h 89"/>
                <a:gd name="T62" fmla="*/ 20 w 76"/>
                <a:gd name="T63" fmla="*/ 48 h 89"/>
                <a:gd name="T64" fmla="*/ 17 w 76"/>
                <a:gd name="T65" fmla="*/ 54 h 89"/>
                <a:gd name="T66" fmla="*/ 15 w 76"/>
                <a:gd name="T67" fmla="*/ 59 h 89"/>
                <a:gd name="T68" fmla="*/ 45 w 76"/>
                <a:gd name="T69" fmla="*/ 45 h 89"/>
                <a:gd name="T70" fmla="*/ 31 w 76"/>
                <a:gd name="T71" fmla="*/ 38 h 89"/>
                <a:gd name="T72" fmla="*/ 23 w 76"/>
                <a:gd name="T73" fmla="*/ 40 h 89"/>
                <a:gd name="T74" fmla="*/ 17 w 76"/>
                <a:gd name="T75" fmla="*/ 45 h 89"/>
                <a:gd name="T76" fmla="*/ 11 w 76"/>
                <a:gd name="T77" fmla="*/ 59 h 89"/>
                <a:gd name="T78" fmla="*/ 12 w 76"/>
                <a:gd name="T79" fmla="*/ 66 h 89"/>
                <a:gd name="T80" fmla="*/ 17 w 76"/>
                <a:gd name="T81" fmla="*/ 72 h 89"/>
                <a:gd name="T82" fmla="*/ 31 w 76"/>
                <a:gd name="T83" fmla="*/ 79 h 89"/>
                <a:gd name="T84" fmla="*/ 39 w 76"/>
                <a:gd name="T85" fmla="*/ 77 h 89"/>
                <a:gd name="T86" fmla="*/ 45 w 76"/>
                <a:gd name="T87" fmla="*/ 72 h 89"/>
                <a:gd name="T88" fmla="*/ 51 w 76"/>
                <a:gd name="T89" fmla="*/ 59 h 89"/>
                <a:gd name="T90" fmla="*/ 50 w 76"/>
                <a:gd name="T91" fmla="*/ 51 h 89"/>
                <a:gd name="T92" fmla="*/ 45 w 76"/>
                <a:gd name="T93" fmla="*/ 4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89">
                  <a:moveTo>
                    <a:pt x="29" y="14"/>
                  </a:moveTo>
                  <a:lnTo>
                    <a:pt x="29" y="14"/>
                  </a:lnTo>
                  <a:lnTo>
                    <a:pt x="33" y="9"/>
                  </a:lnTo>
                  <a:lnTo>
                    <a:pt x="34" y="4"/>
                  </a:lnTo>
                  <a:lnTo>
                    <a:pt x="34" y="4"/>
                  </a:lnTo>
                  <a:lnTo>
                    <a:pt x="34" y="4"/>
                  </a:lnTo>
                  <a:lnTo>
                    <a:pt x="40" y="1"/>
                  </a:lnTo>
                  <a:lnTo>
                    <a:pt x="46" y="0"/>
                  </a:lnTo>
                  <a:lnTo>
                    <a:pt x="46" y="0"/>
                  </a:lnTo>
                  <a:lnTo>
                    <a:pt x="53" y="1"/>
                  </a:lnTo>
                  <a:lnTo>
                    <a:pt x="59" y="4"/>
                  </a:lnTo>
                  <a:lnTo>
                    <a:pt x="59" y="4"/>
                  </a:lnTo>
                  <a:lnTo>
                    <a:pt x="59" y="4"/>
                  </a:lnTo>
                  <a:lnTo>
                    <a:pt x="62" y="11"/>
                  </a:lnTo>
                  <a:lnTo>
                    <a:pt x="63" y="17"/>
                  </a:lnTo>
                  <a:lnTo>
                    <a:pt x="63" y="17"/>
                  </a:lnTo>
                  <a:lnTo>
                    <a:pt x="62" y="21"/>
                  </a:lnTo>
                  <a:lnTo>
                    <a:pt x="60" y="26"/>
                  </a:lnTo>
                  <a:lnTo>
                    <a:pt x="60" y="29"/>
                  </a:lnTo>
                  <a:lnTo>
                    <a:pt x="76" y="29"/>
                  </a:lnTo>
                  <a:lnTo>
                    <a:pt x="76" y="43"/>
                  </a:lnTo>
                  <a:lnTo>
                    <a:pt x="60" y="43"/>
                  </a:lnTo>
                  <a:lnTo>
                    <a:pt x="60" y="46"/>
                  </a:lnTo>
                  <a:lnTo>
                    <a:pt x="60" y="46"/>
                  </a:lnTo>
                  <a:lnTo>
                    <a:pt x="62" y="52"/>
                  </a:lnTo>
                  <a:lnTo>
                    <a:pt x="62" y="59"/>
                  </a:lnTo>
                  <a:lnTo>
                    <a:pt x="62" y="59"/>
                  </a:lnTo>
                  <a:lnTo>
                    <a:pt x="62" y="65"/>
                  </a:lnTo>
                  <a:lnTo>
                    <a:pt x="60" y="71"/>
                  </a:lnTo>
                  <a:lnTo>
                    <a:pt x="57" y="76"/>
                  </a:lnTo>
                  <a:lnTo>
                    <a:pt x="53" y="80"/>
                  </a:lnTo>
                  <a:lnTo>
                    <a:pt x="53" y="80"/>
                  </a:lnTo>
                  <a:lnTo>
                    <a:pt x="48" y="85"/>
                  </a:lnTo>
                  <a:lnTo>
                    <a:pt x="43" y="88"/>
                  </a:lnTo>
                  <a:lnTo>
                    <a:pt x="37" y="89"/>
                  </a:lnTo>
                  <a:lnTo>
                    <a:pt x="31" y="89"/>
                  </a:lnTo>
                  <a:lnTo>
                    <a:pt x="31" y="89"/>
                  </a:lnTo>
                  <a:lnTo>
                    <a:pt x="25" y="89"/>
                  </a:lnTo>
                  <a:lnTo>
                    <a:pt x="19" y="88"/>
                  </a:lnTo>
                  <a:lnTo>
                    <a:pt x="14" y="85"/>
                  </a:lnTo>
                  <a:lnTo>
                    <a:pt x="9" y="80"/>
                  </a:lnTo>
                  <a:lnTo>
                    <a:pt x="9" y="80"/>
                  </a:lnTo>
                  <a:lnTo>
                    <a:pt x="5" y="76"/>
                  </a:lnTo>
                  <a:lnTo>
                    <a:pt x="2" y="71"/>
                  </a:lnTo>
                  <a:lnTo>
                    <a:pt x="0" y="65"/>
                  </a:lnTo>
                  <a:lnTo>
                    <a:pt x="0" y="59"/>
                  </a:lnTo>
                  <a:lnTo>
                    <a:pt x="0" y="59"/>
                  </a:lnTo>
                  <a:lnTo>
                    <a:pt x="0" y="52"/>
                  </a:lnTo>
                  <a:lnTo>
                    <a:pt x="2" y="46"/>
                  </a:lnTo>
                  <a:lnTo>
                    <a:pt x="5" y="41"/>
                  </a:lnTo>
                  <a:lnTo>
                    <a:pt x="9" y="37"/>
                  </a:lnTo>
                  <a:lnTo>
                    <a:pt x="9" y="37"/>
                  </a:lnTo>
                  <a:lnTo>
                    <a:pt x="15" y="32"/>
                  </a:lnTo>
                  <a:lnTo>
                    <a:pt x="29" y="14"/>
                  </a:lnTo>
                  <a:lnTo>
                    <a:pt x="29" y="14"/>
                  </a:lnTo>
                  <a:close/>
                  <a:moveTo>
                    <a:pt x="15" y="59"/>
                  </a:moveTo>
                  <a:lnTo>
                    <a:pt x="15" y="59"/>
                  </a:lnTo>
                  <a:lnTo>
                    <a:pt x="25" y="49"/>
                  </a:lnTo>
                  <a:lnTo>
                    <a:pt x="31" y="46"/>
                  </a:lnTo>
                  <a:lnTo>
                    <a:pt x="39" y="45"/>
                  </a:lnTo>
                  <a:lnTo>
                    <a:pt x="39" y="45"/>
                  </a:lnTo>
                  <a:lnTo>
                    <a:pt x="31" y="43"/>
                  </a:lnTo>
                  <a:lnTo>
                    <a:pt x="23" y="46"/>
                  </a:lnTo>
                  <a:lnTo>
                    <a:pt x="20" y="48"/>
                  </a:lnTo>
                  <a:lnTo>
                    <a:pt x="19" y="49"/>
                  </a:lnTo>
                  <a:lnTo>
                    <a:pt x="17" y="54"/>
                  </a:lnTo>
                  <a:lnTo>
                    <a:pt x="15" y="59"/>
                  </a:lnTo>
                  <a:lnTo>
                    <a:pt x="15" y="59"/>
                  </a:lnTo>
                  <a:close/>
                  <a:moveTo>
                    <a:pt x="45" y="45"/>
                  </a:moveTo>
                  <a:lnTo>
                    <a:pt x="45" y="45"/>
                  </a:lnTo>
                  <a:lnTo>
                    <a:pt x="39" y="40"/>
                  </a:lnTo>
                  <a:lnTo>
                    <a:pt x="31" y="38"/>
                  </a:lnTo>
                  <a:lnTo>
                    <a:pt x="31" y="38"/>
                  </a:lnTo>
                  <a:lnTo>
                    <a:pt x="23" y="40"/>
                  </a:lnTo>
                  <a:lnTo>
                    <a:pt x="17" y="45"/>
                  </a:lnTo>
                  <a:lnTo>
                    <a:pt x="17" y="45"/>
                  </a:lnTo>
                  <a:lnTo>
                    <a:pt x="12" y="51"/>
                  </a:lnTo>
                  <a:lnTo>
                    <a:pt x="11" y="59"/>
                  </a:lnTo>
                  <a:lnTo>
                    <a:pt x="11" y="59"/>
                  </a:lnTo>
                  <a:lnTo>
                    <a:pt x="12" y="66"/>
                  </a:lnTo>
                  <a:lnTo>
                    <a:pt x="17" y="72"/>
                  </a:lnTo>
                  <a:lnTo>
                    <a:pt x="17" y="72"/>
                  </a:lnTo>
                  <a:lnTo>
                    <a:pt x="23" y="77"/>
                  </a:lnTo>
                  <a:lnTo>
                    <a:pt x="31" y="79"/>
                  </a:lnTo>
                  <a:lnTo>
                    <a:pt x="31" y="79"/>
                  </a:lnTo>
                  <a:lnTo>
                    <a:pt x="39" y="77"/>
                  </a:lnTo>
                  <a:lnTo>
                    <a:pt x="45" y="72"/>
                  </a:lnTo>
                  <a:lnTo>
                    <a:pt x="45" y="72"/>
                  </a:lnTo>
                  <a:lnTo>
                    <a:pt x="50" y="66"/>
                  </a:lnTo>
                  <a:lnTo>
                    <a:pt x="51" y="59"/>
                  </a:lnTo>
                  <a:lnTo>
                    <a:pt x="51" y="59"/>
                  </a:lnTo>
                  <a:lnTo>
                    <a:pt x="50" y="51"/>
                  </a:lnTo>
                  <a:lnTo>
                    <a:pt x="45" y="45"/>
                  </a:lnTo>
                  <a:lnTo>
                    <a:pt x="45" y="45"/>
                  </a:lnTo>
                  <a:close/>
                </a:path>
              </a:pathLst>
            </a:custGeom>
            <a:grp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
          <p:nvSpPr>
            <p:cNvPr id="59" name="Freeform 93"/>
            <p:cNvSpPr>
              <a:spLocks noEditPoints="1"/>
            </p:cNvSpPr>
            <p:nvPr/>
          </p:nvSpPr>
          <p:spPr bwMode="auto">
            <a:xfrm>
              <a:off x="7694025" y="2944941"/>
              <a:ext cx="331575" cy="454006"/>
            </a:xfrm>
            <a:custGeom>
              <a:avLst/>
              <a:gdLst>
                <a:gd name="T0" fmla="*/ 34 w 65"/>
                <a:gd name="T1" fmla="*/ 14 h 89"/>
                <a:gd name="T2" fmla="*/ 30 w 65"/>
                <a:gd name="T3" fmla="*/ 4 h 89"/>
                <a:gd name="T4" fmla="*/ 30 w 65"/>
                <a:gd name="T5" fmla="*/ 4 h 89"/>
                <a:gd name="T6" fmla="*/ 19 w 65"/>
                <a:gd name="T7" fmla="*/ 0 h 89"/>
                <a:gd name="T8" fmla="*/ 11 w 65"/>
                <a:gd name="T9" fmla="*/ 1 h 89"/>
                <a:gd name="T10" fmla="*/ 6 w 65"/>
                <a:gd name="T11" fmla="*/ 4 h 89"/>
                <a:gd name="T12" fmla="*/ 3 w 65"/>
                <a:gd name="T13" fmla="*/ 11 h 89"/>
                <a:gd name="T14" fmla="*/ 2 w 65"/>
                <a:gd name="T15" fmla="*/ 17 h 89"/>
                <a:gd name="T16" fmla="*/ 5 w 65"/>
                <a:gd name="T17" fmla="*/ 26 h 89"/>
                <a:gd name="T18" fmla="*/ 0 w 65"/>
                <a:gd name="T19" fmla="*/ 29 h 89"/>
                <a:gd name="T20" fmla="*/ 5 w 65"/>
                <a:gd name="T21" fmla="*/ 43 h 89"/>
                <a:gd name="T22" fmla="*/ 5 w 65"/>
                <a:gd name="T23" fmla="*/ 46 h 89"/>
                <a:gd name="T24" fmla="*/ 2 w 65"/>
                <a:gd name="T25" fmla="*/ 59 h 89"/>
                <a:gd name="T26" fmla="*/ 3 w 65"/>
                <a:gd name="T27" fmla="*/ 65 h 89"/>
                <a:gd name="T28" fmla="*/ 8 w 65"/>
                <a:gd name="T29" fmla="*/ 76 h 89"/>
                <a:gd name="T30" fmla="*/ 11 w 65"/>
                <a:gd name="T31" fmla="*/ 80 h 89"/>
                <a:gd name="T32" fmla="*/ 22 w 65"/>
                <a:gd name="T33" fmla="*/ 88 h 89"/>
                <a:gd name="T34" fmla="*/ 34 w 65"/>
                <a:gd name="T35" fmla="*/ 89 h 89"/>
                <a:gd name="T36" fmla="*/ 40 w 65"/>
                <a:gd name="T37" fmla="*/ 89 h 89"/>
                <a:gd name="T38" fmla="*/ 51 w 65"/>
                <a:gd name="T39" fmla="*/ 85 h 89"/>
                <a:gd name="T40" fmla="*/ 56 w 65"/>
                <a:gd name="T41" fmla="*/ 80 h 89"/>
                <a:gd name="T42" fmla="*/ 62 w 65"/>
                <a:gd name="T43" fmla="*/ 71 h 89"/>
                <a:gd name="T44" fmla="*/ 65 w 65"/>
                <a:gd name="T45" fmla="*/ 59 h 89"/>
                <a:gd name="T46" fmla="*/ 64 w 65"/>
                <a:gd name="T47" fmla="*/ 52 h 89"/>
                <a:gd name="T48" fmla="*/ 59 w 65"/>
                <a:gd name="T49" fmla="*/ 41 h 89"/>
                <a:gd name="T50" fmla="*/ 56 w 65"/>
                <a:gd name="T51" fmla="*/ 37 h 89"/>
                <a:gd name="T52" fmla="*/ 34 w 65"/>
                <a:gd name="T53" fmla="*/ 14 h 89"/>
                <a:gd name="T54" fmla="*/ 17 w 65"/>
                <a:gd name="T55" fmla="*/ 59 h 89"/>
                <a:gd name="T56" fmla="*/ 19 w 65"/>
                <a:gd name="T57" fmla="*/ 54 h 89"/>
                <a:gd name="T58" fmla="*/ 23 w 65"/>
                <a:gd name="T59" fmla="*/ 48 h 89"/>
                <a:gd name="T60" fmla="*/ 33 w 65"/>
                <a:gd name="T61" fmla="*/ 43 h 89"/>
                <a:gd name="T62" fmla="*/ 40 w 65"/>
                <a:gd name="T63" fmla="*/ 45 h 89"/>
                <a:gd name="T64" fmla="*/ 28 w 65"/>
                <a:gd name="T65" fmla="*/ 49 h 89"/>
                <a:gd name="T66" fmla="*/ 17 w 65"/>
                <a:gd name="T67" fmla="*/ 59 h 89"/>
                <a:gd name="T68" fmla="*/ 19 w 65"/>
                <a:gd name="T69" fmla="*/ 45 h 89"/>
                <a:gd name="T70" fmla="*/ 34 w 65"/>
                <a:gd name="T71" fmla="*/ 38 h 89"/>
                <a:gd name="T72" fmla="*/ 42 w 65"/>
                <a:gd name="T73" fmla="*/ 40 h 89"/>
                <a:gd name="T74" fmla="*/ 48 w 65"/>
                <a:gd name="T75" fmla="*/ 45 h 89"/>
                <a:gd name="T76" fmla="*/ 54 w 65"/>
                <a:gd name="T77" fmla="*/ 59 h 89"/>
                <a:gd name="T78" fmla="*/ 53 w 65"/>
                <a:gd name="T79" fmla="*/ 66 h 89"/>
                <a:gd name="T80" fmla="*/ 48 w 65"/>
                <a:gd name="T81" fmla="*/ 72 h 89"/>
                <a:gd name="T82" fmla="*/ 34 w 65"/>
                <a:gd name="T83" fmla="*/ 79 h 89"/>
                <a:gd name="T84" fmla="*/ 25 w 65"/>
                <a:gd name="T85" fmla="*/ 77 h 89"/>
                <a:gd name="T86" fmla="*/ 19 w 65"/>
                <a:gd name="T87" fmla="*/ 72 h 89"/>
                <a:gd name="T88" fmla="*/ 13 w 65"/>
                <a:gd name="T89" fmla="*/ 59 h 89"/>
                <a:gd name="T90" fmla="*/ 14 w 65"/>
                <a:gd name="T91" fmla="*/ 51 h 89"/>
                <a:gd name="T92" fmla="*/ 19 w 65"/>
                <a:gd name="T93" fmla="*/ 4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 h="89">
                  <a:moveTo>
                    <a:pt x="34" y="14"/>
                  </a:moveTo>
                  <a:lnTo>
                    <a:pt x="34" y="14"/>
                  </a:lnTo>
                  <a:lnTo>
                    <a:pt x="33" y="9"/>
                  </a:lnTo>
                  <a:lnTo>
                    <a:pt x="30" y="4"/>
                  </a:lnTo>
                  <a:lnTo>
                    <a:pt x="30" y="4"/>
                  </a:lnTo>
                  <a:lnTo>
                    <a:pt x="30" y="4"/>
                  </a:lnTo>
                  <a:lnTo>
                    <a:pt x="25" y="1"/>
                  </a:lnTo>
                  <a:lnTo>
                    <a:pt x="19" y="0"/>
                  </a:lnTo>
                  <a:lnTo>
                    <a:pt x="19" y="0"/>
                  </a:lnTo>
                  <a:lnTo>
                    <a:pt x="11" y="1"/>
                  </a:lnTo>
                  <a:lnTo>
                    <a:pt x="6" y="4"/>
                  </a:lnTo>
                  <a:lnTo>
                    <a:pt x="6" y="4"/>
                  </a:lnTo>
                  <a:lnTo>
                    <a:pt x="6" y="4"/>
                  </a:lnTo>
                  <a:lnTo>
                    <a:pt x="3" y="11"/>
                  </a:lnTo>
                  <a:lnTo>
                    <a:pt x="2" y="17"/>
                  </a:lnTo>
                  <a:lnTo>
                    <a:pt x="2" y="17"/>
                  </a:lnTo>
                  <a:lnTo>
                    <a:pt x="2" y="21"/>
                  </a:lnTo>
                  <a:lnTo>
                    <a:pt x="5" y="26"/>
                  </a:lnTo>
                  <a:lnTo>
                    <a:pt x="5" y="29"/>
                  </a:lnTo>
                  <a:lnTo>
                    <a:pt x="0" y="29"/>
                  </a:lnTo>
                  <a:lnTo>
                    <a:pt x="0" y="43"/>
                  </a:lnTo>
                  <a:lnTo>
                    <a:pt x="5" y="43"/>
                  </a:lnTo>
                  <a:lnTo>
                    <a:pt x="5" y="46"/>
                  </a:lnTo>
                  <a:lnTo>
                    <a:pt x="5" y="46"/>
                  </a:lnTo>
                  <a:lnTo>
                    <a:pt x="3" y="52"/>
                  </a:lnTo>
                  <a:lnTo>
                    <a:pt x="2" y="59"/>
                  </a:lnTo>
                  <a:lnTo>
                    <a:pt x="2" y="59"/>
                  </a:lnTo>
                  <a:lnTo>
                    <a:pt x="3" y="65"/>
                  </a:lnTo>
                  <a:lnTo>
                    <a:pt x="5" y="71"/>
                  </a:lnTo>
                  <a:lnTo>
                    <a:pt x="8" y="76"/>
                  </a:lnTo>
                  <a:lnTo>
                    <a:pt x="11" y="80"/>
                  </a:lnTo>
                  <a:lnTo>
                    <a:pt x="11" y="80"/>
                  </a:lnTo>
                  <a:lnTo>
                    <a:pt x="16" y="85"/>
                  </a:lnTo>
                  <a:lnTo>
                    <a:pt x="22" y="88"/>
                  </a:lnTo>
                  <a:lnTo>
                    <a:pt x="26" y="89"/>
                  </a:lnTo>
                  <a:lnTo>
                    <a:pt x="34" y="89"/>
                  </a:lnTo>
                  <a:lnTo>
                    <a:pt x="34" y="89"/>
                  </a:lnTo>
                  <a:lnTo>
                    <a:pt x="40" y="89"/>
                  </a:lnTo>
                  <a:lnTo>
                    <a:pt x="45" y="88"/>
                  </a:lnTo>
                  <a:lnTo>
                    <a:pt x="51" y="85"/>
                  </a:lnTo>
                  <a:lnTo>
                    <a:pt x="56" y="80"/>
                  </a:lnTo>
                  <a:lnTo>
                    <a:pt x="56" y="80"/>
                  </a:lnTo>
                  <a:lnTo>
                    <a:pt x="59" y="76"/>
                  </a:lnTo>
                  <a:lnTo>
                    <a:pt x="62" y="71"/>
                  </a:lnTo>
                  <a:lnTo>
                    <a:pt x="64" y="65"/>
                  </a:lnTo>
                  <a:lnTo>
                    <a:pt x="65" y="59"/>
                  </a:lnTo>
                  <a:lnTo>
                    <a:pt x="65" y="59"/>
                  </a:lnTo>
                  <a:lnTo>
                    <a:pt x="64" y="52"/>
                  </a:lnTo>
                  <a:lnTo>
                    <a:pt x="62" y="46"/>
                  </a:lnTo>
                  <a:lnTo>
                    <a:pt x="59" y="41"/>
                  </a:lnTo>
                  <a:lnTo>
                    <a:pt x="56" y="37"/>
                  </a:lnTo>
                  <a:lnTo>
                    <a:pt x="56" y="37"/>
                  </a:lnTo>
                  <a:lnTo>
                    <a:pt x="50" y="32"/>
                  </a:lnTo>
                  <a:lnTo>
                    <a:pt x="34" y="14"/>
                  </a:lnTo>
                  <a:lnTo>
                    <a:pt x="34" y="14"/>
                  </a:lnTo>
                  <a:close/>
                  <a:moveTo>
                    <a:pt x="17" y="59"/>
                  </a:moveTo>
                  <a:lnTo>
                    <a:pt x="17" y="59"/>
                  </a:lnTo>
                  <a:lnTo>
                    <a:pt x="19" y="54"/>
                  </a:lnTo>
                  <a:lnTo>
                    <a:pt x="20" y="49"/>
                  </a:lnTo>
                  <a:lnTo>
                    <a:pt x="23" y="48"/>
                  </a:lnTo>
                  <a:lnTo>
                    <a:pt x="26" y="46"/>
                  </a:lnTo>
                  <a:lnTo>
                    <a:pt x="33" y="43"/>
                  </a:lnTo>
                  <a:lnTo>
                    <a:pt x="40" y="45"/>
                  </a:lnTo>
                  <a:lnTo>
                    <a:pt x="40" y="45"/>
                  </a:lnTo>
                  <a:lnTo>
                    <a:pt x="34" y="46"/>
                  </a:lnTo>
                  <a:lnTo>
                    <a:pt x="28" y="49"/>
                  </a:lnTo>
                  <a:lnTo>
                    <a:pt x="17" y="59"/>
                  </a:lnTo>
                  <a:lnTo>
                    <a:pt x="17" y="59"/>
                  </a:lnTo>
                  <a:close/>
                  <a:moveTo>
                    <a:pt x="19" y="45"/>
                  </a:moveTo>
                  <a:lnTo>
                    <a:pt x="19" y="45"/>
                  </a:lnTo>
                  <a:lnTo>
                    <a:pt x="25" y="40"/>
                  </a:lnTo>
                  <a:lnTo>
                    <a:pt x="34" y="38"/>
                  </a:lnTo>
                  <a:lnTo>
                    <a:pt x="34" y="38"/>
                  </a:lnTo>
                  <a:lnTo>
                    <a:pt x="42" y="40"/>
                  </a:lnTo>
                  <a:lnTo>
                    <a:pt x="48" y="45"/>
                  </a:lnTo>
                  <a:lnTo>
                    <a:pt x="48" y="45"/>
                  </a:lnTo>
                  <a:lnTo>
                    <a:pt x="53" y="51"/>
                  </a:lnTo>
                  <a:lnTo>
                    <a:pt x="54" y="59"/>
                  </a:lnTo>
                  <a:lnTo>
                    <a:pt x="54" y="59"/>
                  </a:lnTo>
                  <a:lnTo>
                    <a:pt x="53" y="66"/>
                  </a:lnTo>
                  <a:lnTo>
                    <a:pt x="48" y="72"/>
                  </a:lnTo>
                  <a:lnTo>
                    <a:pt x="48" y="72"/>
                  </a:lnTo>
                  <a:lnTo>
                    <a:pt x="42" y="77"/>
                  </a:lnTo>
                  <a:lnTo>
                    <a:pt x="34" y="79"/>
                  </a:lnTo>
                  <a:lnTo>
                    <a:pt x="34" y="79"/>
                  </a:lnTo>
                  <a:lnTo>
                    <a:pt x="25" y="77"/>
                  </a:lnTo>
                  <a:lnTo>
                    <a:pt x="19" y="72"/>
                  </a:lnTo>
                  <a:lnTo>
                    <a:pt x="19" y="72"/>
                  </a:lnTo>
                  <a:lnTo>
                    <a:pt x="14" y="66"/>
                  </a:lnTo>
                  <a:lnTo>
                    <a:pt x="13" y="59"/>
                  </a:lnTo>
                  <a:lnTo>
                    <a:pt x="13" y="59"/>
                  </a:lnTo>
                  <a:lnTo>
                    <a:pt x="14" y="51"/>
                  </a:lnTo>
                  <a:lnTo>
                    <a:pt x="19" y="45"/>
                  </a:lnTo>
                  <a:lnTo>
                    <a:pt x="19" y="45"/>
                  </a:lnTo>
                  <a:close/>
                </a:path>
              </a:pathLst>
            </a:custGeom>
            <a:grp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478</a:t>
            </a:fld>
            <a:endParaRPr lang="es-ES" dirty="0">
              <a:solidFill>
                <a:srgbClr val="002776"/>
              </a:solidFill>
            </a:endParaRPr>
          </a:p>
        </p:txBody>
      </p:sp>
      <p:sp>
        <p:nvSpPr>
          <p:cNvPr id="30" name="Title 1"/>
          <p:cNvSpPr txBox="1">
            <a:spLocks/>
          </p:cNvSpPr>
          <p:nvPr/>
        </p:nvSpPr>
        <p:spPr bwMode="auto">
          <a:xfrm>
            <a:off x="434726" y="1454209"/>
            <a:ext cx="9217025" cy="498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Dirección de Desarrollo:</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No se ha podido observar un trabajo en conjunto con el área de </a:t>
            </a:r>
            <a:r>
              <a:rPr lang="es-ES" sz="1200" b="1" dirty="0" smtClean="0">
                <a:solidFill>
                  <a:srgbClr val="002060"/>
                </a:solidFill>
                <a:cs typeface="Arial" charset="0"/>
              </a:rPr>
              <a:t>mercadeo</a:t>
            </a:r>
            <a:r>
              <a:rPr lang="es-ES" sz="1200" dirty="0" smtClean="0">
                <a:solidFill>
                  <a:srgbClr val="002060"/>
                </a:solidFill>
                <a:cs typeface="Arial" charset="0"/>
              </a:rPr>
              <a:t> y </a:t>
            </a:r>
            <a:r>
              <a:rPr lang="es-ES" sz="1200" b="1" dirty="0" smtClean="0">
                <a:solidFill>
                  <a:srgbClr val="002060"/>
                </a:solidFill>
                <a:cs typeface="Arial" charset="0"/>
              </a:rPr>
              <a:t>comunicación, </a:t>
            </a:r>
            <a:r>
              <a:rPr lang="es-ES" sz="1200" dirty="0" smtClean="0">
                <a:solidFill>
                  <a:srgbClr val="002060"/>
                </a:solidFill>
                <a:cs typeface="Arial" charset="0"/>
              </a:rPr>
              <a:t>ya que los productos trabajados para fomentar el turismo, no poseen un plan de negocio, o estudios de viabilidad donde se pueda evidenciar las acciones a realizar. Esto es debido a que son generados por iniciativa política y sin la respectiva coordinación con los tour operadores.</a:t>
            </a:r>
          </a:p>
          <a:p>
            <a:pPr fontAlgn="base">
              <a:spcBef>
                <a:spcPct val="0"/>
              </a:spcBef>
              <a:spcAft>
                <a:spcPct val="0"/>
              </a:spcAft>
            </a:pPr>
            <a:endParaRPr lang="es-ES" sz="1200" dirty="0" smtClean="0">
              <a:solidFill>
                <a:srgbClr val="002060"/>
              </a:solidFill>
              <a:cs typeface="Arial" charset="0"/>
            </a:endParaRPr>
          </a:p>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Dirección de Calidad</a:t>
            </a:r>
            <a:r>
              <a:rPr lang="es-ES" sz="1200" dirty="0" smtClean="0">
                <a:solidFill>
                  <a:srgbClr val="002060"/>
                </a:solidFill>
                <a:cs typeface="Arial" charset="0"/>
              </a:rPr>
              <a:t>:</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El departamento de calidad ha asumido tareas como el registro, y catastro de Quito, estas labores no le corresponden al área.</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El </a:t>
            </a:r>
            <a:r>
              <a:rPr lang="es-ES" sz="1200" b="1" dirty="0" smtClean="0">
                <a:solidFill>
                  <a:srgbClr val="002060"/>
                </a:solidFill>
                <a:cs typeface="Arial" charset="0"/>
              </a:rPr>
              <a:t>distintivo Q, </a:t>
            </a:r>
            <a:r>
              <a:rPr lang="es-ES" sz="1200" dirty="0" smtClean="0">
                <a:solidFill>
                  <a:srgbClr val="002060"/>
                </a:solidFill>
                <a:cs typeface="Arial" charset="0"/>
              </a:rPr>
              <a:t>tiene un gran desafío de mantenerse vigente frente a las calificaciones colaborativas ( tripadvisor, redes sociales, etc.), se debería replantear los beneficios para la obtención del mismo, y a su vez que sea atractivo para el mercado en que se desarrolla. El mecanismo de aplicación para el </a:t>
            </a:r>
            <a:r>
              <a:rPr lang="es-ES" sz="1200" b="1" dirty="0" smtClean="0">
                <a:solidFill>
                  <a:srgbClr val="002060"/>
                </a:solidFill>
                <a:cs typeface="Arial" charset="0"/>
              </a:rPr>
              <a:t>distintivo Q </a:t>
            </a:r>
            <a:r>
              <a:rPr lang="es-ES" sz="1200" dirty="0" smtClean="0">
                <a:solidFill>
                  <a:srgbClr val="002060"/>
                </a:solidFill>
                <a:cs typeface="Arial" charset="0"/>
              </a:rPr>
              <a:t>resulta ser muy inflexible en cuánto a los tiempos de calificación. Ha sido un fracaso en término de números de establecimientos, sin embargo los que están calificados son los establecimientos de alta gama que sirven al turismo internacional.</a:t>
            </a:r>
          </a:p>
          <a:p>
            <a:pPr fontAlgn="base">
              <a:spcBef>
                <a:spcPct val="0"/>
              </a:spcBef>
              <a:spcAft>
                <a:spcPct val="0"/>
              </a:spcAft>
            </a:pPr>
            <a:endParaRPr lang="es-ES" sz="1200" dirty="0" smtClean="0">
              <a:solidFill>
                <a:srgbClr val="002060"/>
              </a:solidFill>
              <a:cs typeface="Arial" charset="0"/>
            </a:endParaRPr>
          </a:p>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Dirección de Mercadeo</a:t>
            </a:r>
          </a:p>
          <a:p>
            <a:pPr marL="682625"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Por el momento la clasificación realizada para los mercados ha sido positiva, a pesar que se considera pocas variables de selección. La selección de los mercados no responde a una estrategia definida de marketing para cada uno. Dentro del set, no se ha considerado otros mercados importantes, y existe un desaprovechamiento de la conectividad aérea con Ámsterdam y Benelux. </a:t>
            </a:r>
          </a:p>
          <a:p>
            <a:pPr marL="682625"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Las acciones realizadas han sido irregulares y dispersas, no mantienen una continuidad para obtener la respectiva valoración de lo realizado o planeado. Por lo cuál, no se puede medir el retorno de la inversión.</a:t>
            </a:r>
          </a:p>
          <a:p>
            <a:pPr marL="682625"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Adicionalmente, uno de los graves y notorios problemas que existe es que hay una ausencia total de marketing online.</a:t>
            </a:r>
          </a:p>
          <a:p>
            <a:pPr fontAlgn="base">
              <a:spcBef>
                <a:spcPct val="0"/>
              </a:spcBef>
              <a:spcAft>
                <a:spcPct val="0"/>
              </a:spcAft>
            </a:pPr>
            <a:endParaRPr lang="es-ES" sz="1200" dirty="0">
              <a:solidFill>
                <a:srgbClr val="002060"/>
              </a:solidFill>
              <a:cs typeface="Arial" charset="0"/>
            </a:endParaRPr>
          </a:p>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Dirección de Comunicación:</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El área de comunicación gestiona el ecosistema digital existente con una función de comunicación corporativa y con una mezcla de marketing digital. El problema es que ambas funciones son incompatibles.</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Las iniciativas digitales llevadas desde comunicación no han tenido el impacto debido, en general existe un desaprovechamiento considerable de las herramientas digitales.</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No se pudo observar el diseño ni la implementación de una campaña de marketing en el corto plazo.</a:t>
            </a: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200" dirty="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Tree>
    <p:extLst>
      <p:ext uri="{BB962C8B-B14F-4D97-AF65-F5344CB8AC3E}">
        <p14:creationId xmlns:p14="http://schemas.microsoft.com/office/powerpoint/2010/main" val="2960349579"/>
      </p:ext>
    </p:extLst>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Observaciones</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Gestión desarrollada a Quito Turismo – Direcciones</a:t>
            </a:r>
            <a:endParaRPr lang="es-ES" sz="1400" i="1" dirty="0">
              <a:solidFill>
                <a:srgbClr val="00B0F0"/>
              </a:solidFill>
              <a:cs typeface="Arial" charset="0"/>
            </a:endParaRPr>
          </a:p>
        </p:txBody>
      </p:sp>
      <p:sp>
        <p:nvSpPr>
          <p:cNvPr id="24" name="Rounded Rectangle 23"/>
          <p:cNvSpPr/>
          <p:nvPr/>
        </p:nvSpPr>
        <p:spPr bwMode="auto">
          <a:xfrm>
            <a:off x="344488" y="1006602"/>
            <a:ext cx="9217025" cy="334126"/>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smtClean="0">
                <a:solidFill>
                  <a:srgbClr val="FFFFFF"/>
                </a:solidFill>
                <a:cs typeface="Arial" pitchFamily="34" charset="0"/>
              </a:rPr>
              <a:t>Observaciones generadas a la Gestión desarrollada por parte de Quito Turismo.</a:t>
            </a:r>
            <a:endParaRPr lang="es-ES" sz="1050" b="1" dirty="0">
              <a:solidFill>
                <a:srgbClr val="FFFFFF"/>
              </a:solidFill>
              <a:cs typeface="Arial" pitchFamily="34" charset="0"/>
            </a:endParaRPr>
          </a:p>
        </p:txBody>
      </p:sp>
      <p:sp>
        <p:nvSpPr>
          <p:cNvPr id="54" name="Oval 53"/>
          <p:cNvSpPr/>
          <p:nvPr/>
        </p:nvSpPr>
        <p:spPr>
          <a:xfrm>
            <a:off x="186186" y="980728"/>
            <a:ext cx="360000" cy="360000"/>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solidFill>
                <a:srgbClr val="FFFFFF"/>
              </a:solidFill>
            </a:endParaRPr>
          </a:p>
        </p:txBody>
      </p:sp>
      <p:grpSp>
        <p:nvGrpSpPr>
          <p:cNvPr id="57" name="Group 56"/>
          <p:cNvGrpSpPr/>
          <p:nvPr/>
        </p:nvGrpSpPr>
        <p:grpSpPr>
          <a:xfrm>
            <a:off x="236364" y="1078460"/>
            <a:ext cx="259643" cy="164535"/>
            <a:chOff x="7309161" y="2944941"/>
            <a:chExt cx="716439" cy="454006"/>
          </a:xfrm>
          <a:solidFill>
            <a:srgbClr val="002060"/>
          </a:solidFill>
        </p:grpSpPr>
        <p:sp>
          <p:nvSpPr>
            <p:cNvPr id="58" name="Freeform 92"/>
            <p:cNvSpPr>
              <a:spLocks noEditPoints="1"/>
            </p:cNvSpPr>
            <p:nvPr/>
          </p:nvSpPr>
          <p:spPr bwMode="auto">
            <a:xfrm>
              <a:off x="7309161" y="2944941"/>
              <a:ext cx="387690" cy="454006"/>
            </a:xfrm>
            <a:custGeom>
              <a:avLst/>
              <a:gdLst>
                <a:gd name="T0" fmla="*/ 29 w 76"/>
                <a:gd name="T1" fmla="*/ 14 h 89"/>
                <a:gd name="T2" fmla="*/ 34 w 76"/>
                <a:gd name="T3" fmla="*/ 4 h 89"/>
                <a:gd name="T4" fmla="*/ 34 w 76"/>
                <a:gd name="T5" fmla="*/ 4 h 89"/>
                <a:gd name="T6" fmla="*/ 46 w 76"/>
                <a:gd name="T7" fmla="*/ 0 h 89"/>
                <a:gd name="T8" fmla="*/ 53 w 76"/>
                <a:gd name="T9" fmla="*/ 1 h 89"/>
                <a:gd name="T10" fmla="*/ 59 w 76"/>
                <a:gd name="T11" fmla="*/ 4 h 89"/>
                <a:gd name="T12" fmla="*/ 62 w 76"/>
                <a:gd name="T13" fmla="*/ 11 h 89"/>
                <a:gd name="T14" fmla="*/ 63 w 76"/>
                <a:gd name="T15" fmla="*/ 17 h 89"/>
                <a:gd name="T16" fmla="*/ 60 w 76"/>
                <a:gd name="T17" fmla="*/ 26 h 89"/>
                <a:gd name="T18" fmla="*/ 76 w 76"/>
                <a:gd name="T19" fmla="*/ 29 h 89"/>
                <a:gd name="T20" fmla="*/ 60 w 76"/>
                <a:gd name="T21" fmla="*/ 43 h 89"/>
                <a:gd name="T22" fmla="*/ 60 w 76"/>
                <a:gd name="T23" fmla="*/ 46 h 89"/>
                <a:gd name="T24" fmla="*/ 62 w 76"/>
                <a:gd name="T25" fmla="*/ 59 h 89"/>
                <a:gd name="T26" fmla="*/ 62 w 76"/>
                <a:gd name="T27" fmla="*/ 65 h 89"/>
                <a:gd name="T28" fmla="*/ 57 w 76"/>
                <a:gd name="T29" fmla="*/ 76 h 89"/>
                <a:gd name="T30" fmla="*/ 53 w 76"/>
                <a:gd name="T31" fmla="*/ 80 h 89"/>
                <a:gd name="T32" fmla="*/ 43 w 76"/>
                <a:gd name="T33" fmla="*/ 88 h 89"/>
                <a:gd name="T34" fmla="*/ 31 w 76"/>
                <a:gd name="T35" fmla="*/ 89 h 89"/>
                <a:gd name="T36" fmla="*/ 25 w 76"/>
                <a:gd name="T37" fmla="*/ 89 h 89"/>
                <a:gd name="T38" fmla="*/ 14 w 76"/>
                <a:gd name="T39" fmla="*/ 85 h 89"/>
                <a:gd name="T40" fmla="*/ 9 w 76"/>
                <a:gd name="T41" fmla="*/ 80 h 89"/>
                <a:gd name="T42" fmla="*/ 2 w 76"/>
                <a:gd name="T43" fmla="*/ 71 h 89"/>
                <a:gd name="T44" fmla="*/ 0 w 76"/>
                <a:gd name="T45" fmla="*/ 59 h 89"/>
                <a:gd name="T46" fmla="*/ 0 w 76"/>
                <a:gd name="T47" fmla="*/ 52 h 89"/>
                <a:gd name="T48" fmla="*/ 5 w 76"/>
                <a:gd name="T49" fmla="*/ 41 h 89"/>
                <a:gd name="T50" fmla="*/ 9 w 76"/>
                <a:gd name="T51" fmla="*/ 37 h 89"/>
                <a:gd name="T52" fmla="*/ 29 w 76"/>
                <a:gd name="T53" fmla="*/ 14 h 89"/>
                <a:gd name="T54" fmla="*/ 15 w 76"/>
                <a:gd name="T55" fmla="*/ 59 h 89"/>
                <a:gd name="T56" fmla="*/ 25 w 76"/>
                <a:gd name="T57" fmla="*/ 49 h 89"/>
                <a:gd name="T58" fmla="*/ 39 w 76"/>
                <a:gd name="T59" fmla="*/ 45 h 89"/>
                <a:gd name="T60" fmla="*/ 31 w 76"/>
                <a:gd name="T61" fmla="*/ 43 h 89"/>
                <a:gd name="T62" fmla="*/ 20 w 76"/>
                <a:gd name="T63" fmla="*/ 48 h 89"/>
                <a:gd name="T64" fmla="*/ 17 w 76"/>
                <a:gd name="T65" fmla="*/ 54 h 89"/>
                <a:gd name="T66" fmla="*/ 15 w 76"/>
                <a:gd name="T67" fmla="*/ 59 h 89"/>
                <a:gd name="T68" fmla="*/ 45 w 76"/>
                <a:gd name="T69" fmla="*/ 45 h 89"/>
                <a:gd name="T70" fmla="*/ 31 w 76"/>
                <a:gd name="T71" fmla="*/ 38 h 89"/>
                <a:gd name="T72" fmla="*/ 23 w 76"/>
                <a:gd name="T73" fmla="*/ 40 h 89"/>
                <a:gd name="T74" fmla="*/ 17 w 76"/>
                <a:gd name="T75" fmla="*/ 45 h 89"/>
                <a:gd name="T76" fmla="*/ 11 w 76"/>
                <a:gd name="T77" fmla="*/ 59 h 89"/>
                <a:gd name="T78" fmla="*/ 12 w 76"/>
                <a:gd name="T79" fmla="*/ 66 h 89"/>
                <a:gd name="T80" fmla="*/ 17 w 76"/>
                <a:gd name="T81" fmla="*/ 72 h 89"/>
                <a:gd name="T82" fmla="*/ 31 w 76"/>
                <a:gd name="T83" fmla="*/ 79 h 89"/>
                <a:gd name="T84" fmla="*/ 39 w 76"/>
                <a:gd name="T85" fmla="*/ 77 h 89"/>
                <a:gd name="T86" fmla="*/ 45 w 76"/>
                <a:gd name="T87" fmla="*/ 72 h 89"/>
                <a:gd name="T88" fmla="*/ 51 w 76"/>
                <a:gd name="T89" fmla="*/ 59 h 89"/>
                <a:gd name="T90" fmla="*/ 50 w 76"/>
                <a:gd name="T91" fmla="*/ 51 h 89"/>
                <a:gd name="T92" fmla="*/ 45 w 76"/>
                <a:gd name="T93" fmla="*/ 4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89">
                  <a:moveTo>
                    <a:pt x="29" y="14"/>
                  </a:moveTo>
                  <a:lnTo>
                    <a:pt x="29" y="14"/>
                  </a:lnTo>
                  <a:lnTo>
                    <a:pt x="33" y="9"/>
                  </a:lnTo>
                  <a:lnTo>
                    <a:pt x="34" y="4"/>
                  </a:lnTo>
                  <a:lnTo>
                    <a:pt x="34" y="4"/>
                  </a:lnTo>
                  <a:lnTo>
                    <a:pt x="34" y="4"/>
                  </a:lnTo>
                  <a:lnTo>
                    <a:pt x="40" y="1"/>
                  </a:lnTo>
                  <a:lnTo>
                    <a:pt x="46" y="0"/>
                  </a:lnTo>
                  <a:lnTo>
                    <a:pt x="46" y="0"/>
                  </a:lnTo>
                  <a:lnTo>
                    <a:pt x="53" y="1"/>
                  </a:lnTo>
                  <a:lnTo>
                    <a:pt x="59" y="4"/>
                  </a:lnTo>
                  <a:lnTo>
                    <a:pt x="59" y="4"/>
                  </a:lnTo>
                  <a:lnTo>
                    <a:pt x="59" y="4"/>
                  </a:lnTo>
                  <a:lnTo>
                    <a:pt x="62" y="11"/>
                  </a:lnTo>
                  <a:lnTo>
                    <a:pt x="63" y="17"/>
                  </a:lnTo>
                  <a:lnTo>
                    <a:pt x="63" y="17"/>
                  </a:lnTo>
                  <a:lnTo>
                    <a:pt x="62" y="21"/>
                  </a:lnTo>
                  <a:lnTo>
                    <a:pt x="60" y="26"/>
                  </a:lnTo>
                  <a:lnTo>
                    <a:pt x="60" y="29"/>
                  </a:lnTo>
                  <a:lnTo>
                    <a:pt x="76" y="29"/>
                  </a:lnTo>
                  <a:lnTo>
                    <a:pt x="76" y="43"/>
                  </a:lnTo>
                  <a:lnTo>
                    <a:pt x="60" y="43"/>
                  </a:lnTo>
                  <a:lnTo>
                    <a:pt x="60" y="46"/>
                  </a:lnTo>
                  <a:lnTo>
                    <a:pt x="60" y="46"/>
                  </a:lnTo>
                  <a:lnTo>
                    <a:pt x="62" y="52"/>
                  </a:lnTo>
                  <a:lnTo>
                    <a:pt x="62" y="59"/>
                  </a:lnTo>
                  <a:lnTo>
                    <a:pt x="62" y="59"/>
                  </a:lnTo>
                  <a:lnTo>
                    <a:pt x="62" y="65"/>
                  </a:lnTo>
                  <a:lnTo>
                    <a:pt x="60" y="71"/>
                  </a:lnTo>
                  <a:lnTo>
                    <a:pt x="57" y="76"/>
                  </a:lnTo>
                  <a:lnTo>
                    <a:pt x="53" y="80"/>
                  </a:lnTo>
                  <a:lnTo>
                    <a:pt x="53" y="80"/>
                  </a:lnTo>
                  <a:lnTo>
                    <a:pt x="48" y="85"/>
                  </a:lnTo>
                  <a:lnTo>
                    <a:pt x="43" y="88"/>
                  </a:lnTo>
                  <a:lnTo>
                    <a:pt x="37" y="89"/>
                  </a:lnTo>
                  <a:lnTo>
                    <a:pt x="31" y="89"/>
                  </a:lnTo>
                  <a:lnTo>
                    <a:pt x="31" y="89"/>
                  </a:lnTo>
                  <a:lnTo>
                    <a:pt x="25" y="89"/>
                  </a:lnTo>
                  <a:lnTo>
                    <a:pt x="19" y="88"/>
                  </a:lnTo>
                  <a:lnTo>
                    <a:pt x="14" y="85"/>
                  </a:lnTo>
                  <a:lnTo>
                    <a:pt x="9" y="80"/>
                  </a:lnTo>
                  <a:lnTo>
                    <a:pt x="9" y="80"/>
                  </a:lnTo>
                  <a:lnTo>
                    <a:pt x="5" y="76"/>
                  </a:lnTo>
                  <a:lnTo>
                    <a:pt x="2" y="71"/>
                  </a:lnTo>
                  <a:lnTo>
                    <a:pt x="0" y="65"/>
                  </a:lnTo>
                  <a:lnTo>
                    <a:pt x="0" y="59"/>
                  </a:lnTo>
                  <a:lnTo>
                    <a:pt x="0" y="59"/>
                  </a:lnTo>
                  <a:lnTo>
                    <a:pt x="0" y="52"/>
                  </a:lnTo>
                  <a:lnTo>
                    <a:pt x="2" y="46"/>
                  </a:lnTo>
                  <a:lnTo>
                    <a:pt x="5" y="41"/>
                  </a:lnTo>
                  <a:lnTo>
                    <a:pt x="9" y="37"/>
                  </a:lnTo>
                  <a:lnTo>
                    <a:pt x="9" y="37"/>
                  </a:lnTo>
                  <a:lnTo>
                    <a:pt x="15" y="32"/>
                  </a:lnTo>
                  <a:lnTo>
                    <a:pt x="29" y="14"/>
                  </a:lnTo>
                  <a:lnTo>
                    <a:pt x="29" y="14"/>
                  </a:lnTo>
                  <a:close/>
                  <a:moveTo>
                    <a:pt x="15" y="59"/>
                  </a:moveTo>
                  <a:lnTo>
                    <a:pt x="15" y="59"/>
                  </a:lnTo>
                  <a:lnTo>
                    <a:pt x="25" y="49"/>
                  </a:lnTo>
                  <a:lnTo>
                    <a:pt x="31" y="46"/>
                  </a:lnTo>
                  <a:lnTo>
                    <a:pt x="39" y="45"/>
                  </a:lnTo>
                  <a:lnTo>
                    <a:pt x="39" y="45"/>
                  </a:lnTo>
                  <a:lnTo>
                    <a:pt x="31" y="43"/>
                  </a:lnTo>
                  <a:lnTo>
                    <a:pt x="23" y="46"/>
                  </a:lnTo>
                  <a:lnTo>
                    <a:pt x="20" y="48"/>
                  </a:lnTo>
                  <a:lnTo>
                    <a:pt x="19" y="49"/>
                  </a:lnTo>
                  <a:lnTo>
                    <a:pt x="17" y="54"/>
                  </a:lnTo>
                  <a:lnTo>
                    <a:pt x="15" y="59"/>
                  </a:lnTo>
                  <a:lnTo>
                    <a:pt x="15" y="59"/>
                  </a:lnTo>
                  <a:close/>
                  <a:moveTo>
                    <a:pt x="45" y="45"/>
                  </a:moveTo>
                  <a:lnTo>
                    <a:pt x="45" y="45"/>
                  </a:lnTo>
                  <a:lnTo>
                    <a:pt x="39" y="40"/>
                  </a:lnTo>
                  <a:lnTo>
                    <a:pt x="31" y="38"/>
                  </a:lnTo>
                  <a:lnTo>
                    <a:pt x="31" y="38"/>
                  </a:lnTo>
                  <a:lnTo>
                    <a:pt x="23" y="40"/>
                  </a:lnTo>
                  <a:lnTo>
                    <a:pt x="17" y="45"/>
                  </a:lnTo>
                  <a:lnTo>
                    <a:pt x="17" y="45"/>
                  </a:lnTo>
                  <a:lnTo>
                    <a:pt x="12" y="51"/>
                  </a:lnTo>
                  <a:lnTo>
                    <a:pt x="11" y="59"/>
                  </a:lnTo>
                  <a:lnTo>
                    <a:pt x="11" y="59"/>
                  </a:lnTo>
                  <a:lnTo>
                    <a:pt x="12" y="66"/>
                  </a:lnTo>
                  <a:lnTo>
                    <a:pt x="17" y="72"/>
                  </a:lnTo>
                  <a:lnTo>
                    <a:pt x="17" y="72"/>
                  </a:lnTo>
                  <a:lnTo>
                    <a:pt x="23" y="77"/>
                  </a:lnTo>
                  <a:lnTo>
                    <a:pt x="31" y="79"/>
                  </a:lnTo>
                  <a:lnTo>
                    <a:pt x="31" y="79"/>
                  </a:lnTo>
                  <a:lnTo>
                    <a:pt x="39" y="77"/>
                  </a:lnTo>
                  <a:lnTo>
                    <a:pt x="45" y="72"/>
                  </a:lnTo>
                  <a:lnTo>
                    <a:pt x="45" y="72"/>
                  </a:lnTo>
                  <a:lnTo>
                    <a:pt x="50" y="66"/>
                  </a:lnTo>
                  <a:lnTo>
                    <a:pt x="51" y="59"/>
                  </a:lnTo>
                  <a:lnTo>
                    <a:pt x="51" y="59"/>
                  </a:lnTo>
                  <a:lnTo>
                    <a:pt x="50" y="51"/>
                  </a:lnTo>
                  <a:lnTo>
                    <a:pt x="45" y="45"/>
                  </a:lnTo>
                  <a:lnTo>
                    <a:pt x="45" y="45"/>
                  </a:lnTo>
                  <a:close/>
                </a:path>
              </a:pathLst>
            </a:custGeom>
            <a:grp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
          <p:nvSpPr>
            <p:cNvPr id="59" name="Freeform 93"/>
            <p:cNvSpPr>
              <a:spLocks noEditPoints="1"/>
            </p:cNvSpPr>
            <p:nvPr/>
          </p:nvSpPr>
          <p:spPr bwMode="auto">
            <a:xfrm>
              <a:off x="7694025" y="2944941"/>
              <a:ext cx="331575" cy="454006"/>
            </a:xfrm>
            <a:custGeom>
              <a:avLst/>
              <a:gdLst>
                <a:gd name="T0" fmla="*/ 34 w 65"/>
                <a:gd name="T1" fmla="*/ 14 h 89"/>
                <a:gd name="T2" fmla="*/ 30 w 65"/>
                <a:gd name="T3" fmla="*/ 4 h 89"/>
                <a:gd name="T4" fmla="*/ 30 w 65"/>
                <a:gd name="T5" fmla="*/ 4 h 89"/>
                <a:gd name="T6" fmla="*/ 19 w 65"/>
                <a:gd name="T7" fmla="*/ 0 h 89"/>
                <a:gd name="T8" fmla="*/ 11 w 65"/>
                <a:gd name="T9" fmla="*/ 1 h 89"/>
                <a:gd name="T10" fmla="*/ 6 w 65"/>
                <a:gd name="T11" fmla="*/ 4 h 89"/>
                <a:gd name="T12" fmla="*/ 3 w 65"/>
                <a:gd name="T13" fmla="*/ 11 h 89"/>
                <a:gd name="T14" fmla="*/ 2 w 65"/>
                <a:gd name="T15" fmla="*/ 17 h 89"/>
                <a:gd name="T16" fmla="*/ 5 w 65"/>
                <a:gd name="T17" fmla="*/ 26 h 89"/>
                <a:gd name="T18" fmla="*/ 0 w 65"/>
                <a:gd name="T19" fmla="*/ 29 h 89"/>
                <a:gd name="T20" fmla="*/ 5 w 65"/>
                <a:gd name="T21" fmla="*/ 43 h 89"/>
                <a:gd name="T22" fmla="*/ 5 w 65"/>
                <a:gd name="T23" fmla="*/ 46 h 89"/>
                <a:gd name="T24" fmla="*/ 2 w 65"/>
                <a:gd name="T25" fmla="*/ 59 h 89"/>
                <a:gd name="T26" fmla="*/ 3 w 65"/>
                <a:gd name="T27" fmla="*/ 65 h 89"/>
                <a:gd name="T28" fmla="*/ 8 w 65"/>
                <a:gd name="T29" fmla="*/ 76 h 89"/>
                <a:gd name="T30" fmla="*/ 11 w 65"/>
                <a:gd name="T31" fmla="*/ 80 h 89"/>
                <a:gd name="T32" fmla="*/ 22 w 65"/>
                <a:gd name="T33" fmla="*/ 88 h 89"/>
                <a:gd name="T34" fmla="*/ 34 w 65"/>
                <a:gd name="T35" fmla="*/ 89 h 89"/>
                <a:gd name="T36" fmla="*/ 40 w 65"/>
                <a:gd name="T37" fmla="*/ 89 h 89"/>
                <a:gd name="T38" fmla="*/ 51 w 65"/>
                <a:gd name="T39" fmla="*/ 85 h 89"/>
                <a:gd name="T40" fmla="*/ 56 w 65"/>
                <a:gd name="T41" fmla="*/ 80 h 89"/>
                <a:gd name="T42" fmla="*/ 62 w 65"/>
                <a:gd name="T43" fmla="*/ 71 h 89"/>
                <a:gd name="T44" fmla="*/ 65 w 65"/>
                <a:gd name="T45" fmla="*/ 59 h 89"/>
                <a:gd name="T46" fmla="*/ 64 w 65"/>
                <a:gd name="T47" fmla="*/ 52 h 89"/>
                <a:gd name="T48" fmla="*/ 59 w 65"/>
                <a:gd name="T49" fmla="*/ 41 h 89"/>
                <a:gd name="T50" fmla="*/ 56 w 65"/>
                <a:gd name="T51" fmla="*/ 37 h 89"/>
                <a:gd name="T52" fmla="*/ 34 w 65"/>
                <a:gd name="T53" fmla="*/ 14 h 89"/>
                <a:gd name="T54" fmla="*/ 17 w 65"/>
                <a:gd name="T55" fmla="*/ 59 h 89"/>
                <a:gd name="T56" fmla="*/ 19 w 65"/>
                <a:gd name="T57" fmla="*/ 54 h 89"/>
                <a:gd name="T58" fmla="*/ 23 w 65"/>
                <a:gd name="T59" fmla="*/ 48 h 89"/>
                <a:gd name="T60" fmla="*/ 33 w 65"/>
                <a:gd name="T61" fmla="*/ 43 h 89"/>
                <a:gd name="T62" fmla="*/ 40 w 65"/>
                <a:gd name="T63" fmla="*/ 45 h 89"/>
                <a:gd name="T64" fmla="*/ 28 w 65"/>
                <a:gd name="T65" fmla="*/ 49 h 89"/>
                <a:gd name="T66" fmla="*/ 17 w 65"/>
                <a:gd name="T67" fmla="*/ 59 h 89"/>
                <a:gd name="T68" fmla="*/ 19 w 65"/>
                <a:gd name="T69" fmla="*/ 45 h 89"/>
                <a:gd name="T70" fmla="*/ 34 w 65"/>
                <a:gd name="T71" fmla="*/ 38 h 89"/>
                <a:gd name="T72" fmla="*/ 42 w 65"/>
                <a:gd name="T73" fmla="*/ 40 h 89"/>
                <a:gd name="T74" fmla="*/ 48 w 65"/>
                <a:gd name="T75" fmla="*/ 45 h 89"/>
                <a:gd name="T76" fmla="*/ 54 w 65"/>
                <a:gd name="T77" fmla="*/ 59 h 89"/>
                <a:gd name="T78" fmla="*/ 53 w 65"/>
                <a:gd name="T79" fmla="*/ 66 h 89"/>
                <a:gd name="T80" fmla="*/ 48 w 65"/>
                <a:gd name="T81" fmla="*/ 72 h 89"/>
                <a:gd name="T82" fmla="*/ 34 w 65"/>
                <a:gd name="T83" fmla="*/ 79 h 89"/>
                <a:gd name="T84" fmla="*/ 25 w 65"/>
                <a:gd name="T85" fmla="*/ 77 h 89"/>
                <a:gd name="T86" fmla="*/ 19 w 65"/>
                <a:gd name="T87" fmla="*/ 72 h 89"/>
                <a:gd name="T88" fmla="*/ 13 w 65"/>
                <a:gd name="T89" fmla="*/ 59 h 89"/>
                <a:gd name="T90" fmla="*/ 14 w 65"/>
                <a:gd name="T91" fmla="*/ 51 h 89"/>
                <a:gd name="T92" fmla="*/ 19 w 65"/>
                <a:gd name="T93" fmla="*/ 4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 h="89">
                  <a:moveTo>
                    <a:pt x="34" y="14"/>
                  </a:moveTo>
                  <a:lnTo>
                    <a:pt x="34" y="14"/>
                  </a:lnTo>
                  <a:lnTo>
                    <a:pt x="33" y="9"/>
                  </a:lnTo>
                  <a:lnTo>
                    <a:pt x="30" y="4"/>
                  </a:lnTo>
                  <a:lnTo>
                    <a:pt x="30" y="4"/>
                  </a:lnTo>
                  <a:lnTo>
                    <a:pt x="30" y="4"/>
                  </a:lnTo>
                  <a:lnTo>
                    <a:pt x="25" y="1"/>
                  </a:lnTo>
                  <a:lnTo>
                    <a:pt x="19" y="0"/>
                  </a:lnTo>
                  <a:lnTo>
                    <a:pt x="19" y="0"/>
                  </a:lnTo>
                  <a:lnTo>
                    <a:pt x="11" y="1"/>
                  </a:lnTo>
                  <a:lnTo>
                    <a:pt x="6" y="4"/>
                  </a:lnTo>
                  <a:lnTo>
                    <a:pt x="6" y="4"/>
                  </a:lnTo>
                  <a:lnTo>
                    <a:pt x="6" y="4"/>
                  </a:lnTo>
                  <a:lnTo>
                    <a:pt x="3" y="11"/>
                  </a:lnTo>
                  <a:lnTo>
                    <a:pt x="2" y="17"/>
                  </a:lnTo>
                  <a:lnTo>
                    <a:pt x="2" y="17"/>
                  </a:lnTo>
                  <a:lnTo>
                    <a:pt x="2" y="21"/>
                  </a:lnTo>
                  <a:lnTo>
                    <a:pt x="5" y="26"/>
                  </a:lnTo>
                  <a:lnTo>
                    <a:pt x="5" y="29"/>
                  </a:lnTo>
                  <a:lnTo>
                    <a:pt x="0" y="29"/>
                  </a:lnTo>
                  <a:lnTo>
                    <a:pt x="0" y="43"/>
                  </a:lnTo>
                  <a:lnTo>
                    <a:pt x="5" y="43"/>
                  </a:lnTo>
                  <a:lnTo>
                    <a:pt x="5" y="46"/>
                  </a:lnTo>
                  <a:lnTo>
                    <a:pt x="5" y="46"/>
                  </a:lnTo>
                  <a:lnTo>
                    <a:pt x="3" y="52"/>
                  </a:lnTo>
                  <a:lnTo>
                    <a:pt x="2" y="59"/>
                  </a:lnTo>
                  <a:lnTo>
                    <a:pt x="2" y="59"/>
                  </a:lnTo>
                  <a:lnTo>
                    <a:pt x="3" y="65"/>
                  </a:lnTo>
                  <a:lnTo>
                    <a:pt x="5" y="71"/>
                  </a:lnTo>
                  <a:lnTo>
                    <a:pt x="8" y="76"/>
                  </a:lnTo>
                  <a:lnTo>
                    <a:pt x="11" y="80"/>
                  </a:lnTo>
                  <a:lnTo>
                    <a:pt x="11" y="80"/>
                  </a:lnTo>
                  <a:lnTo>
                    <a:pt x="16" y="85"/>
                  </a:lnTo>
                  <a:lnTo>
                    <a:pt x="22" y="88"/>
                  </a:lnTo>
                  <a:lnTo>
                    <a:pt x="26" y="89"/>
                  </a:lnTo>
                  <a:lnTo>
                    <a:pt x="34" y="89"/>
                  </a:lnTo>
                  <a:lnTo>
                    <a:pt x="34" y="89"/>
                  </a:lnTo>
                  <a:lnTo>
                    <a:pt x="40" y="89"/>
                  </a:lnTo>
                  <a:lnTo>
                    <a:pt x="45" y="88"/>
                  </a:lnTo>
                  <a:lnTo>
                    <a:pt x="51" y="85"/>
                  </a:lnTo>
                  <a:lnTo>
                    <a:pt x="56" y="80"/>
                  </a:lnTo>
                  <a:lnTo>
                    <a:pt x="56" y="80"/>
                  </a:lnTo>
                  <a:lnTo>
                    <a:pt x="59" y="76"/>
                  </a:lnTo>
                  <a:lnTo>
                    <a:pt x="62" y="71"/>
                  </a:lnTo>
                  <a:lnTo>
                    <a:pt x="64" y="65"/>
                  </a:lnTo>
                  <a:lnTo>
                    <a:pt x="65" y="59"/>
                  </a:lnTo>
                  <a:lnTo>
                    <a:pt x="65" y="59"/>
                  </a:lnTo>
                  <a:lnTo>
                    <a:pt x="64" y="52"/>
                  </a:lnTo>
                  <a:lnTo>
                    <a:pt x="62" y="46"/>
                  </a:lnTo>
                  <a:lnTo>
                    <a:pt x="59" y="41"/>
                  </a:lnTo>
                  <a:lnTo>
                    <a:pt x="56" y="37"/>
                  </a:lnTo>
                  <a:lnTo>
                    <a:pt x="56" y="37"/>
                  </a:lnTo>
                  <a:lnTo>
                    <a:pt x="50" y="32"/>
                  </a:lnTo>
                  <a:lnTo>
                    <a:pt x="34" y="14"/>
                  </a:lnTo>
                  <a:lnTo>
                    <a:pt x="34" y="14"/>
                  </a:lnTo>
                  <a:close/>
                  <a:moveTo>
                    <a:pt x="17" y="59"/>
                  </a:moveTo>
                  <a:lnTo>
                    <a:pt x="17" y="59"/>
                  </a:lnTo>
                  <a:lnTo>
                    <a:pt x="19" y="54"/>
                  </a:lnTo>
                  <a:lnTo>
                    <a:pt x="20" y="49"/>
                  </a:lnTo>
                  <a:lnTo>
                    <a:pt x="23" y="48"/>
                  </a:lnTo>
                  <a:lnTo>
                    <a:pt x="26" y="46"/>
                  </a:lnTo>
                  <a:lnTo>
                    <a:pt x="33" y="43"/>
                  </a:lnTo>
                  <a:lnTo>
                    <a:pt x="40" y="45"/>
                  </a:lnTo>
                  <a:lnTo>
                    <a:pt x="40" y="45"/>
                  </a:lnTo>
                  <a:lnTo>
                    <a:pt x="34" y="46"/>
                  </a:lnTo>
                  <a:lnTo>
                    <a:pt x="28" y="49"/>
                  </a:lnTo>
                  <a:lnTo>
                    <a:pt x="17" y="59"/>
                  </a:lnTo>
                  <a:lnTo>
                    <a:pt x="17" y="59"/>
                  </a:lnTo>
                  <a:close/>
                  <a:moveTo>
                    <a:pt x="19" y="45"/>
                  </a:moveTo>
                  <a:lnTo>
                    <a:pt x="19" y="45"/>
                  </a:lnTo>
                  <a:lnTo>
                    <a:pt x="25" y="40"/>
                  </a:lnTo>
                  <a:lnTo>
                    <a:pt x="34" y="38"/>
                  </a:lnTo>
                  <a:lnTo>
                    <a:pt x="34" y="38"/>
                  </a:lnTo>
                  <a:lnTo>
                    <a:pt x="42" y="40"/>
                  </a:lnTo>
                  <a:lnTo>
                    <a:pt x="48" y="45"/>
                  </a:lnTo>
                  <a:lnTo>
                    <a:pt x="48" y="45"/>
                  </a:lnTo>
                  <a:lnTo>
                    <a:pt x="53" y="51"/>
                  </a:lnTo>
                  <a:lnTo>
                    <a:pt x="54" y="59"/>
                  </a:lnTo>
                  <a:lnTo>
                    <a:pt x="54" y="59"/>
                  </a:lnTo>
                  <a:lnTo>
                    <a:pt x="53" y="66"/>
                  </a:lnTo>
                  <a:lnTo>
                    <a:pt x="48" y="72"/>
                  </a:lnTo>
                  <a:lnTo>
                    <a:pt x="48" y="72"/>
                  </a:lnTo>
                  <a:lnTo>
                    <a:pt x="42" y="77"/>
                  </a:lnTo>
                  <a:lnTo>
                    <a:pt x="34" y="79"/>
                  </a:lnTo>
                  <a:lnTo>
                    <a:pt x="34" y="79"/>
                  </a:lnTo>
                  <a:lnTo>
                    <a:pt x="25" y="77"/>
                  </a:lnTo>
                  <a:lnTo>
                    <a:pt x="19" y="72"/>
                  </a:lnTo>
                  <a:lnTo>
                    <a:pt x="19" y="72"/>
                  </a:lnTo>
                  <a:lnTo>
                    <a:pt x="14" y="66"/>
                  </a:lnTo>
                  <a:lnTo>
                    <a:pt x="13" y="59"/>
                  </a:lnTo>
                  <a:lnTo>
                    <a:pt x="13" y="59"/>
                  </a:lnTo>
                  <a:lnTo>
                    <a:pt x="14" y="51"/>
                  </a:lnTo>
                  <a:lnTo>
                    <a:pt x="19" y="45"/>
                  </a:lnTo>
                  <a:lnTo>
                    <a:pt x="19" y="45"/>
                  </a:lnTo>
                  <a:close/>
                </a:path>
              </a:pathLst>
            </a:custGeom>
            <a:grp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479</a:t>
            </a:fld>
            <a:endParaRPr lang="es-ES" dirty="0">
              <a:solidFill>
                <a:srgbClr val="002776"/>
              </a:solidFill>
            </a:endParaRPr>
          </a:p>
        </p:txBody>
      </p:sp>
      <p:sp>
        <p:nvSpPr>
          <p:cNvPr id="30" name="Title 1"/>
          <p:cNvSpPr txBox="1">
            <a:spLocks/>
          </p:cNvSpPr>
          <p:nvPr/>
        </p:nvSpPr>
        <p:spPr bwMode="auto">
          <a:xfrm>
            <a:off x="434726" y="1454209"/>
            <a:ext cx="9217025" cy="498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numCol="1"/>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Dirección de Comercialización:</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El área de comercialización asume una serie de proyectos, en donde el objetivo principal es revisar y analizar cual es mejor modelo de intervención. Los proyectos gestionados por Quito Turismo a través de este departamento, son menos rentables que los proyectos gestionados desde la parte privada.</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Cabe recalcar la restructuración del concepto de Tienda el Quinde a el Quinde Travel Center, y de esta forma podría replicarse en otros lugares de la ciudad.</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Existe una desintegración del trabajo que se realiza con las áreas de Desarrollo, Mercadeo, y Comunicación, y por ende hay una pérdida de oportunidad en generación de ingresos genuinos a través de la comercialización de productos viables, y la utilización de una página web turística del destino de Quito como </a:t>
            </a:r>
            <a:r>
              <a:rPr lang="es-ES" sz="1200" b="1" dirty="0" smtClean="0">
                <a:solidFill>
                  <a:srgbClr val="002060"/>
                </a:solidFill>
                <a:cs typeface="Arial" charset="0"/>
              </a:rPr>
              <a:t>Marketplace.</a:t>
            </a:r>
          </a:p>
          <a:p>
            <a:pPr fontAlgn="base">
              <a:spcBef>
                <a:spcPct val="0"/>
              </a:spcBef>
              <a:spcAft>
                <a:spcPct val="0"/>
              </a:spcAft>
            </a:pPr>
            <a:endParaRPr lang="es-ES" sz="1200" b="1" dirty="0">
              <a:solidFill>
                <a:srgbClr val="002060"/>
              </a:solidFill>
              <a:cs typeface="Arial" charset="0"/>
            </a:endParaRPr>
          </a:p>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Dirección de Eventos y Reuniones:</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Existe un potencial para liderar el desarrollo de la industria de eventos para Quito, en colaboración con otros </a:t>
            </a:r>
            <a:r>
              <a:rPr lang="es-ES" sz="1200" dirty="0" err="1" smtClean="0">
                <a:solidFill>
                  <a:srgbClr val="002060"/>
                </a:solidFill>
                <a:cs typeface="Arial" charset="0"/>
              </a:rPr>
              <a:t>stakeholders</a:t>
            </a:r>
            <a:r>
              <a:rPr lang="es-ES" sz="1200" dirty="0" smtClean="0">
                <a:solidFill>
                  <a:srgbClr val="002060"/>
                </a:solidFill>
                <a:cs typeface="Arial" charset="0"/>
              </a:rPr>
              <a:t>, por el presupuesto que maneja y la capacidad técnica del personal involucrado. </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Se debería eliminar obstáculos que constituyan la existencia de bureaus y la confusión que genera esto a nivel de ferias internacionales.</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Hay un alto potencial para el desarrollo de viajes de incentivos.</a:t>
            </a:r>
          </a:p>
          <a:p>
            <a:pPr fontAlgn="base">
              <a:spcBef>
                <a:spcPct val="0"/>
              </a:spcBef>
              <a:spcAft>
                <a:spcPct val="0"/>
              </a:spcAft>
            </a:pPr>
            <a:endParaRPr lang="es-ES" sz="1200" b="1" dirty="0">
              <a:solidFill>
                <a:srgbClr val="002060"/>
              </a:solidFill>
              <a:cs typeface="Arial" charset="0"/>
            </a:endParaRPr>
          </a:p>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Agencia de Atracción de Inversiones:</a:t>
            </a:r>
          </a:p>
          <a:p>
            <a:pPr marL="628650" indent="-171450" fontAlgn="base">
              <a:spcBef>
                <a:spcPct val="0"/>
              </a:spcBef>
              <a:spcAft>
                <a:spcPct val="0"/>
              </a:spcAft>
              <a:buClr>
                <a:srgbClr val="92D400"/>
              </a:buClr>
              <a:buFont typeface="Arial" panose="020B0604020202020204" pitchFamily="34" charset="0"/>
              <a:buChar char="•"/>
            </a:pPr>
            <a:r>
              <a:rPr lang="es-ES" sz="1200" dirty="0" smtClean="0">
                <a:solidFill>
                  <a:srgbClr val="002060"/>
                </a:solidFill>
                <a:cs typeface="Arial" charset="0"/>
              </a:rPr>
              <a:t>La estructuración a nivel municipal con la cual se ha venido trabajando es correcta, sin embargo se deberían buscar otras fuentes de financiamiento para desarrollo de los proyectos planteados o planeados.</a:t>
            </a:r>
          </a:p>
          <a:p>
            <a:pPr fontAlgn="base">
              <a:spcBef>
                <a:spcPct val="0"/>
              </a:spcBef>
              <a:spcAft>
                <a:spcPct val="0"/>
              </a:spcAft>
            </a:pPr>
            <a:endParaRPr lang="es-ES" sz="1200" b="1" dirty="0">
              <a:solidFill>
                <a:srgbClr val="002060"/>
              </a:solidFill>
              <a:cs typeface="Arial" charset="0"/>
            </a:endParaRPr>
          </a:p>
          <a:p>
            <a:pPr marL="285750" indent="-285750" fontAlgn="base">
              <a:spcBef>
                <a:spcPct val="0"/>
              </a:spcBef>
              <a:spcAft>
                <a:spcPct val="0"/>
              </a:spcAft>
              <a:buFont typeface="Wingdings" panose="05000000000000000000" pitchFamily="2" charset="2"/>
              <a:buChar char="Ø"/>
            </a:pPr>
            <a:r>
              <a:rPr lang="es-ES" sz="1400" b="1" dirty="0" smtClean="0">
                <a:solidFill>
                  <a:srgbClr val="002060"/>
                </a:solidFill>
                <a:cs typeface="Arial" charset="0"/>
              </a:rPr>
              <a:t>Gerencia Financiera:</a:t>
            </a:r>
          </a:p>
          <a:p>
            <a:pPr marL="628650" indent="-171450" fontAlgn="base">
              <a:spcBef>
                <a:spcPct val="0"/>
              </a:spcBef>
              <a:spcAft>
                <a:spcPct val="0"/>
              </a:spcAft>
              <a:buClr>
                <a:srgbClr val="92D400"/>
              </a:buClr>
              <a:buFont typeface="Arial" panose="020B0604020202020204" pitchFamily="34" charset="0"/>
              <a:buChar char="•"/>
            </a:pPr>
            <a:r>
              <a:rPr lang="es-ES" sz="1200" dirty="0"/>
              <a:t>Dentro de cada una de las direcciones para la planificación del siguiente año no se realizan proyecciones, solo se analiza y se revisa los proyectos o actividades que se necesitan desarrollar en base al presupuesto fijado para el año</a:t>
            </a:r>
            <a:endParaRPr lang="es-ES" sz="1200" dirty="0" smtClean="0">
              <a:solidFill>
                <a:srgbClr val="002060"/>
              </a:solidFill>
              <a:cs typeface="Arial" charset="0"/>
            </a:endParaRPr>
          </a:p>
          <a:p>
            <a:pPr marL="628650" indent="-171450" fontAlgn="base">
              <a:spcBef>
                <a:spcPct val="0"/>
              </a:spcBef>
              <a:spcAft>
                <a:spcPct val="0"/>
              </a:spcAft>
              <a:buClr>
                <a:srgbClr val="92D400"/>
              </a:buClr>
              <a:buFont typeface="Arial" panose="020B0604020202020204" pitchFamily="34" charset="0"/>
              <a:buChar char="•"/>
            </a:pPr>
            <a:endParaRPr lang="es-ES" sz="1200" smtClean="0">
              <a:solidFill>
                <a:srgbClr val="002060"/>
              </a:solidFill>
              <a:cs typeface="Arial" charset="0"/>
            </a:endParaRPr>
          </a:p>
          <a:p>
            <a:pPr marL="628650" indent="-171450" fontAlgn="base">
              <a:spcBef>
                <a:spcPct val="0"/>
              </a:spcBef>
              <a:spcAft>
                <a:spcPct val="0"/>
              </a:spcAft>
              <a:buClr>
                <a:srgbClr val="92D400"/>
              </a:buClr>
              <a:buFont typeface="Arial" panose="020B0604020202020204" pitchFamily="34" charset="0"/>
              <a:buChar char="•"/>
            </a:pPr>
            <a:r>
              <a:rPr lang="es-ES" sz="1200" smtClean="0">
                <a:solidFill>
                  <a:srgbClr val="002060"/>
                </a:solidFill>
                <a:cs typeface="Arial" charset="0"/>
              </a:rPr>
              <a:t>Cabe </a:t>
            </a:r>
            <a:r>
              <a:rPr lang="es-ES" sz="1200" dirty="0" smtClean="0">
                <a:solidFill>
                  <a:srgbClr val="002060"/>
                </a:solidFill>
                <a:cs typeface="Arial" charset="0"/>
              </a:rPr>
              <a:t>recalcar, que se está trabajando en un modelo para que Quito Turismo sea autosuficiente con la generación de recursos en el largo plazo.</a:t>
            </a:r>
          </a:p>
          <a:p>
            <a:pPr marL="628650" indent="-171450" fontAlgn="base">
              <a:spcBef>
                <a:spcPct val="0"/>
              </a:spcBef>
              <a:spcAft>
                <a:spcPct val="0"/>
              </a:spcAft>
              <a:buClr>
                <a:srgbClr val="92D400"/>
              </a:buClr>
              <a:buFont typeface="Arial" panose="020B0604020202020204" pitchFamily="34" charset="0"/>
              <a:buChar char="•"/>
            </a:pPr>
            <a:endParaRPr lang="es-ES" sz="1200"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200" dirty="0">
              <a:solidFill>
                <a:srgbClr val="002060"/>
              </a:solidFill>
              <a:cs typeface="Arial" charset="0"/>
            </a:endParaRPr>
          </a:p>
          <a:p>
            <a:pPr fontAlgn="base">
              <a:spcBef>
                <a:spcPct val="0"/>
              </a:spcBef>
              <a:spcAft>
                <a:spcPct val="0"/>
              </a:spcAft>
            </a:pPr>
            <a:endParaRPr lang="es-ES" sz="1200"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a:p>
            <a:pPr fontAlgn="base">
              <a:spcBef>
                <a:spcPct val="0"/>
              </a:spcBef>
              <a:spcAft>
                <a:spcPct val="0"/>
              </a:spcAft>
            </a:pPr>
            <a:endParaRPr lang="es-ES" sz="1400" b="1" dirty="0" smtClean="0">
              <a:solidFill>
                <a:srgbClr val="002060"/>
              </a:solidFill>
              <a:cs typeface="Arial" charset="0"/>
            </a:endParaRPr>
          </a:p>
          <a:p>
            <a:pPr fontAlgn="base">
              <a:spcBef>
                <a:spcPct val="0"/>
              </a:spcBef>
              <a:spcAft>
                <a:spcPct val="0"/>
              </a:spcAft>
            </a:pPr>
            <a:endParaRPr lang="es-ES" sz="1400" b="1" dirty="0">
              <a:solidFill>
                <a:srgbClr val="002060"/>
              </a:solidFill>
              <a:cs typeface="Arial" charset="0"/>
            </a:endParaRPr>
          </a:p>
        </p:txBody>
      </p:sp>
    </p:spTree>
    <p:extLst>
      <p:ext uri="{BB962C8B-B14F-4D97-AF65-F5344CB8AC3E}">
        <p14:creationId xmlns:p14="http://schemas.microsoft.com/office/powerpoint/2010/main" val="1924585354"/>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de ciudades en la </a:t>
            </a:r>
            <a:r>
              <a:rPr lang="es-ES" b="1" dirty="0" smtClean="0">
                <a:solidFill>
                  <a:srgbClr val="002060"/>
                </a:solidFill>
                <a:cs typeface="Arial" charset="0"/>
              </a:rPr>
              <a:t>región (RICE)</a:t>
            </a: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48</a:t>
            </a:fld>
            <a:endParaRPr lang="es-ES" dirty="0">
              <a:solidFill>
                <a:srgbClr val="002776"/>
              </a:solidFill>
            </a:endParaRPr>
          </a:p>
        </p:txBody>
      </p:sp>
      <p:grpSp>
        <p:nvGrpSpPr>
          <p:cNvPr id="4" name="Group 3"/>
          <p:cNvGrpSpPr/>
          <p:nvPr/>
        </p:nvGrpSpPr>
        <p:grpSpPr>
          <a:xfrm>
            <a:off x="369499" y="1084000"/>
            <a:ext cx="9120576" cy="195759"/>
            <a:chOff x="369499" y="1554307"/>
            <a:chExt cx="8388000" cy="20866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9"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0" name="Freeform 26"/>
          <p:cNvSpPr>
            <a:spLocks/>
          </p:cNvSpPr>
          <p:nvPr/>
        </p:nvSpPr>
        <p:spPr bwMode="auto">
          <a:xfrm>
            <a:off x="520715" y="2542253"/>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1" name="Freeform 27"/>
          <p:cNvSpPr>
            <a:spLocks/>
          </p:cNvSpPr>
          <p:nvPr/>
        </p:nvSpPr>
        <p:spPr bwMode="auto">
          <a:xfrm>
            <a:off x="520715" y="3581469"/>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2" name="Freeform 28"/>
          <p:cNvSpPr>
            <a:spLocks noEditPoints="1"/>
          </p:cNvSpPr>
          <p:nvPr/>
        </p:nvSpPr>
        <p:spPr bwMode="auto">
          <a:xfrm>
            <a:off x="520715" y="462068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9"/>
          <p:cNvSpPr>
            <a:spLocks/>
          </p:cNvSpPr>
          <p:nvPr/>
        </p:nvSpPr>
        <p:spPr bwMode="auto">
          <a:xfrm>
            <a:off x="520715" y="5659900"/>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TextBox 13"/>
          <p:cNvSpPr txBox="1"/>
          <p:nvPr/>
        </p:nvSpPr>
        <p:spPr bwMode="auto">
          <a:xfrm>
            <a:off x="906012" y="3435625"/>
            <a:ext cx="8280000" cy="702743"/>
          </a:xfrm>
          <a:prstGeom prst="rect">
            <a:avLst/>
          </a:prstGeom>
        </p:spPr>
        <p:txBody>
          <a:bodyPr wrap="square" lIns="36000" rIns="36000" rtlCol="0" anchor="ctr">
            <a:noAutofit/>
          </a:bodyPr>
          <a:lstStyle/>
          <a:p>
            <a:pPr lvl="0" algn="just">
              <a:spcAft>
                <a:spcPts val="600"/>
              </a:spcAft>
            </a:pPr>
            <a:r>
              <a:rPr lang="es-ES" sz="1200" dirty="0" smtClean="0">
                <a:solidFill>
                  <a:srgbClr val="002060"/>
                </a:solidFill>
              </a:rPr>
              <a:t>En el sector ferias, </a:t>
            </a:r>
            <a:r>
              <a:rPr lang="es-ES" sz="1200" b="1" dirty="0" smtClean="0">
                <a:solidFill>
                  <a:srgbClr val="002060"/>
                </a:solidFill>
              </a:rPr>
              <a:t>Ecuador </a:t>
            </a:r>
            <a:r>
              <a:rPr lang="es-ES" sz="1200" b="1" dirty="0">
                <a:solidFill>
                  <a:srgbClr val="002060"/>
                </a:solidFill>
              </a:rPr>
              <a:t>se sitúa como 6º </a:t>
            </a:r>
            <a:r>
              <a:rPr lang="es-ES" sz="1200" b="1" dirty="0" smtClean="0">
                <a:solidFill>
                  <a:srgbClr val="002060"/>
                </a:solidFill>
              </a:rPr>
              <a:t>destino con </a:t>
            </a:r>
            <a:r>
              <a:rPr lang="es-ES" sz="1200" b="1" dirty="0">
                <a:solidFill>
                  <a:srgbClr val="002060"/>
                </a:solidFill>
              </a:rPr>
              <a:t>86 ferias</a:t>
            </a:r>
            <a:r>
              <a:rPr lang="es-ES" sz="1200" dirty="0">
                <a:solidFill>
                  <a:srgbClr val="002060"/>
                </a:solidFill>
              </a:rPr>
              <a:t> en </a:t>
            </a:r>
            <a:r>
              <a:rPr lang="es-ES" sz="1200" dirty="0" smtClean="0">
                <a:solidFill>
                  <a:srgbClr val="002060"/>
                </a:solidFill>
              </a:rPr>
              <a:t>2013, </a:t>
            </a:r>
            <a:r>
              <a:rPr lang="es-ES" sz="1200" b="1" dirty="0" smtClean="0">
                <a:solidFill>
                  <a:srgbClr val="002060"/>
                </a:solidFill>
              </a:rPr>
              <a:t>por delante de Perú y por detrás de Colombia y Chile </a:t>
            </a:r>
            <a:r>
              <a:rPr lang="es-ES" sz="1200" dirty="0" smtClean="0">
                <a:solidFill>
                  <a:srgbClr val="002060"/>
                </a:solidFill>
              </a:rPr>
              <a:t>(según el último ranking disponible de AFIDA) </a:t>
            </a:r>
            <a:endParaRPr lang="es-ES" sz="1200" dirty="0">
              <a:solidFill>
                <a:srgbClr val="002060"/>
              </a:solidFill>
            </a:endParaRPr>
          </a:p>
        </p:txBody>
      </p:sp>
      <p:sp>
        <p:nvSpPr>
          <p:cNvPr id="15" name="TextBox 14"/>
          <p:cNvSpPr txBox="1"/>
          <p:nvPr/>
        </p:nvSpPr>
        <p:spPr bwMode="auto">
          <a:xfrm>
            <a:off x="906012" y="4575224"/>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a:solidFill>
                  <a:srgbClr val="002060"/>
                </a:solidFill>
              </a:rPr>
              <a:t>Quito se sitúa 10º del ranking ICCA América del Sur </a:t>
            </a:r>
            <a:r>
              <a:rPr lang="es-ES" sz="1200" dirty="0">
                <a:solidFill>
                  <a:srgbClr val="002060"/>
                </a:solidFill>
              </a:rPr>
              <a:t>(30 congresos, 3,55% cuota de mercado), </a:t>
            </a:r>
            <a:r>
              <a:rPr lang="es-ES" sz="1200" b="1" dirty="0">
                <a:solidFill>
                  <a:srgbClr val="002060"/>
                </a:solidFill>
              </a:rPr>
              <a:t>por delante de Asunción y Punta Cana</a:t>
            </a:r>
            <a:r>
              <a:rPr lang="es-ES" sz="1200" dirty="0">
                <a:solidFill>
                  <a:srgbClr val="002060"/>
                </a:solidFill>
              </a:rPr>
              <a:t>, y por detrás de Medellín y Cartagena. </a:t>
            </a:r>
            <a:r>
              <a:rPr lang="es-ES" sz="1200" b="1" dirty="0">
                <a:solidFill>
                  <a:srgbClr val="002060"/>
                </a:solidFill>
              </a:rPr>
              <a:t>Guayaquil se sitúa en la posición 33º</a:t>
            </a:r>
            <a:endParaRPr lang="es-ES" sz="1200" b="1" dirty="0">
              <a:solidFill>
                <a:srgbClr val="002776"/>
              </a:solidFill>
            </a:endParaRPr>
          </a:p>
        </p:txBody>
      </p:sp>
      <p:sp>
        <p:nvSpPr>
          <p:cNvPr id="16" name="TextBox 15"/>
          <p:cNvSpPr txBox="1"/>
          <p:nvPr/>
        </p:nvSpPr>
        <p:spPr bwMode="auto">
          <a:xfrm>
            <a:off x="906012" y="5442489"/>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dirty="0" smtClean="0">
                <a:solidFill>
                  <a:srgbClr val="002776"/>
                </a:solidFill>
                <a:cs typeface="Arial" charset="0"/>
              </a:rPr>
              <a:t>En tendencias regionales, se prevé que el </a:t>
            </a:r>
            <a:r>
              <a:rPr lang="es-ES" sz="1200" dirty="0">
                <a:solidFill>
                  <a:srgbClr val="002776"/>
                </a:solidFill>
                <a:cs typeface="Arial" charset="0"/>
              </a:rPr>
              <a:t>sector MICE siga progresando hacia una mayor </a:t>
            </a:r>
            <a:r>
              <a:rPr lang="es-ES" sz="1200" dirty="0" smtClean="0">
                <a:solidFill>
                  <a:srgbClr val="002776"/>
                </a:solidFill>
                <a:cs typeface="Arial" charset="0"/>
              </a:rPr>
              <a:t>sofisticación </a:t>
            </a:r>
            <a:r>
              <a:rPr lang="es-ES" sz="1200" b="1" dirty="0" smtClean="0">
                <a:solidFill>
                  <a:srgbClr val="002776"/>
                </a:solidFill>
                <a:cs typeface="Arial" charset="0"/>
              </a:rPr>
              <a:t>incrementándose el </a:t>
            </a:r>
            <a:r>
              <a:rPr lang="es-ES" sz="1200" b="1" dirty="0">
                <a:solidFill>
                  <a:srgbClr val="002776"/>
                </a:solidFill>
                <a:cs typeface="Arial" charset="0"/>
              </a:rPr>
              <a:t>interés en los modelos de gestión integral </a:t>
            </a:r>
            <a:r>
              <a:rPr lang="es-ES" sz="1200" dirty="0">
                <a:solidFill>
                  <a:srgbClr val="002776"/>
                </a:solidFill>
                <a:cs typeface="Arial" charset="0"/>
              </a:rPr>
              <a:t>(</a:t>
            </a:r>
            <a:r>
              <a:rPr lang="es-ES" sz="1200" dirty="0" err="1">
                <a:solidFill>
                  <a:srgbClr val="002776"/>
                </a:solidFill>
                <a:cs typeface="Arial" charset="0"/>
              </a:rPr>
              <a:t>end</a:t>
            </a:r>
            <a:r>
              <a:rPr lang="es-ES" sz="1200" dirty="0">
                <a:solidFill>
                  <a:srgbClr val="002776"/>
                </a:solidFill>
                <a:cs typeface="Arial" charset="0"/>
              </a:rPr>
              <a:t>-to-</a:t>
            </a:r>
            <a:r>
              <a:rPr lang="es-ES" sz="1200" dirty="0" err="1">
                <a:solidFill>
                  <a:srgbClr val="002776"/>
                </a:solidFill>
                <a:cs typeface="Arial" charset="0"/>
              </a:rPr>
              <a:t>end</a:t>
            </a:r>
            <a:r>
              <a:rPr lang="es-ES" sz="1200" dirty="0">
                <a:solidFill>
                  <a:srgbClr val="002776"/>
                </a:solidFill>
                <a:cs typeface="Arial" charset="0"/>
              </a:rPr>
              <a:t> management) y </a:t>
            </a:r>
            <a:r>
              <a:rPr lang="es-ES" sz="1200" dirty="0" smtClean="0">
                <a:solidFill>
                  <a:srgbClr val="002776"/>
                </a:solidFill>
                <a:cs typeface="Arial" charset="0"/>
              </a:rPr>
              <a:t>la </a:t>
            </a:r>
            <a:r>
              <a:rPr lang="es-ES" sz="1200" b="1" dirty="0">
                <a:solidFill>
                  <a:srgbClr val="002776"/>
                </a:solidFill>
                <a:cs typeface="Arial" charset="0"/>
              </a:rPr>
              <a:t>importancia de los registros </a:t>
            </a:r>
            <a:r>
              <a:rPr lang="es-ES" sz="1200" b="1" dirty="0" smtClean="0">
                <a:solidFill>
                  <a:srgbClr val="002776"/>
                </a:solidFill>
                <a:cs typeface="Arial" charset="0"/>
              </a:rPr>
              <a:t>online</a:t>
            </a:r>
            <a:r>
              <a:rPr lang="es-ES" sz="1200" dirty="0" smtClean="0">
                <a:solidFill>
                  <a:srgbClr val="002776"/>
                </a:solidFill>
                <a:cs typeface="Arial" charset="0"/>
              </a:rPr>
              <a:t>. Destaca </a:t>
            </a:r>
            <a:r>
              <a:rPr lang="es-ES" sz="1200" dirty="0">
                <a:solidFill>
                  <a:srgbClr val="002776"/>
                </a:solidFill>
                <a:cs typeface="Arial" charset="0"/>
              </a:rPr>
              <a:t>la </a:t>
            </a:r>
            <a:r>
              <a:rPr lang="es-ES" sz="1200" b="1" dirty="0">
                <a:solidFill>
                  <a:srgbClr val="002776"/>
                </a:solidFill>
                <a:cs typeface="Arial" charset="0"/>
              </a:rPr>
              <a:t>influencia de la inestabilidad económico-política </a:t>
            </a:r>
            <a:r>
              <a:rPr lang="es-ES" sz="1200" dirty="0">
                <a:solidFill>
                  <a:srgbClr val="002776"/>
                </a:solidFill>
                <a:cs typeface="Arial" charset="0"/>
              </a:rPr>
              <a:t>a la hora de planificar reuniones/eventos en la región, siendo </a:t>
            </a:r>
            <a:r>
              <a:rPr lang="es-ES" sz="1200" dirty="0" smtClean="0">
                <a:solidFill>
                  <a:srgbClr val="002776"/>
                </a:solidFill>
                <a:cs typeface="Arial" charset="0"/>
              </a:rPr>
              <a:t>clave su adecuada gestión</a:t>
            </a:r>
            <a:endParaRPr lang="es-ES" sz="1200" dirty="0">
              <a:solidFill>
                <a:srgbClr val="002776"/>
              </a:solidFill>
              <a:cs typeface="Arial" charset="0"/>
            </a:endParaRPr>
          </a:p>
        </p:txBody>
      </p:sp>
      <p:sp>
        <p:nvSpPr>
          <p:cNvPr id="17" name="TextBox 16"/>
          <p:cNvSpPr txBox="1"/>
          <p:nvPr/>
        </p:nvSpPr>
        <p:spPr bwMode="auto">
          <a:xfrm>
            <a:off x="906012" y="2328594"/>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a:solidFill>
                  <a:srgbClr val="002060"/>
                </a:solidFill>
              </a:rPr>
              <a:t>Ecuador ocupa la posición #10 </a:t>
            </a:r>
            <a:r>
              <a:rPr lang="es-ES" sz="1200" dirty="0">
                <a:solidFill>
                  <a:srgbClr val="002060"/>
                </a:solidFill>
              </a:rPr>
              <a:t>en el ranking Américas de </a:t>
            </a:r>
            <a:r>
              <a:rPr lang="es-ES" sz="1200" dirty="0" smtClean="0">
                <a:solidFill>
                  <a:srgbClr val="002060"/>
                </a:solidFill>
              </a:rPr>
              <a:t>ICCA </a:t>
            </a:r>
            <a:r>
              <a:rPr lang="es-ES" sz="1200" dirty="0">
                <a:solidFill>
                  <a:srgbClr val="002060"/>
                </a:solidFill>
              </a:rPr>
              <a:t>con </a:t>
            </a:r>
            <a:r>
              <a:rPr lang="es-ES" sz="1200" b="1" dirty="0">
                <a:solidFill>
                  <a:srgbClr val="002060"/>
                </a:solidFill>
              </a:rPr>
              <a:t>44 eventos en </a:t>
            </a:r>
            <a:r>
              <a:rPr lang="es-ES" sz="1200" b="1" dirty="0" smtClean="0">
                <a:solidFill>
                  <a:srgbClr val="002060"/>
                </a:solidFill>
              </a:rPr>
              <a:t>2015</a:t>
            </a:r>
            <a:r>
              <a:rPr lang="es-ES" sz="1200" dirty="0" smtClean="0">
                <a:solidFill>
                  <a:srgbClr val="002060"/>
                </a:solidFill>
              </a:rPr>
              <a:t>, situándose </a:t>
            </a:r>
            <a:r>
              <a:rPr lang="es-ES" sz="1200" b="1" dirty="0" smtClean="0">
                <a:solidFill>
                  <a:srgbClr val="002060"/>
                </a:solidFill>
              </a:rPr>
              <a:t>a la cola de los países de LATAM</a:t>
            </a:r>
            <a:r>
              <a:rPr lang="es-ES" sz="1200" dirty="0" smtClean="0">
                <a:solidFill>
                  <a:srgbClr val="002060"/>
                </a:solidFill>
              </a:rPr>
              <a:t>, por delante de Asunción. Muestra un crecimiento moderado, con una TACC del</a:t>
            </a:r>
            <a:r>
              <a:rPr lang="es-ES" sz="1200" b="1" dirty="0" smtClean="0">
                <a:solidFill>
                  <a:srgbClr val="002060"/>
                </a:solidFill>
              </a:rPr>
              <a:t> +5,7% entre 2004 y 2015, por encima de Argentina, Chile y Brasil, y por detrás de Uruguay y Perú</a:t>
            </a:r>
            <a:endParaRPr lang="es-ES" sz="1200" b="1" dirty="0">
              <a:solidFill>
                <a:srgbClr val="002776"/>
              </a:solidFill>
            </a:endParaRPr>
          </a:p>
        </p:txBody>
      </p:sp>
      <p:sp>
        <p:nvSpPr>
          <p:cNvPr id="18" name="TextBox 17"/>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b="1" dirty="0">
                <a:solidFill>
                  <a:srgbClr val="002776"/>
                </a:solidFill>
              </a:rPr>
              <a:t>Crecimiento </a:t>
            </a:r>
            <a:r>
              <a:rPr lang="es-ES" b="1" dirty="0" smtClean="0">
                <a:solidFill>
                  <a:srgbClr val="002776"/>
                </a:solidFill>
              </a:rPr>
              <a:t>continuado del número de reuniones a nivel global </a:t>
            </a:r>
            <a:r>
              <a:rPr lang="es-ES" dirty="0" smtClean="0">
                <a:solidFill>
                  <a:srgbClr val="002776"/>
                </a:solidFill>
              </a:rPr>
              <a:t>a una tasa promedio de </a:t>
            </a:r>
            <a:r>
              <a:rPr lang="es-ES" b="1" dirty="0" smtClean="0">
                <a:solidFill>
                  <a:srgbClr val="002776"/>
                </a:solidFill>
              </a:rPr>
              <a:t>+3,8% TACC 2004-2015</a:t>
            </a:r>
            <a:r>
              <a:rPr lang="es-ES" dirty="0" smtClean="0">
                <a:solidFill>
                  <a:srgbClr val="002776"/>
                </a:solidFill>
              </a:rPr>
              <a:t>, destacando el </a:t>
            </a:r>
            <a:r>
              <a:rPr lang="es-ES" b="1" dirty="0" smtClean="0">
                <a:solidFill>
                  <a:srgbClr val="002776"/>
                </a:solidFill>
              </a:rPr>
              <a:t>fuerte crecimiento de la región Américas </a:t>
            </a:r>
            <a:r>
              <a:rPr lang="es-ES" dirty="0" smtClean="0">
                <a:solidFill>
                  <a:srgbClr val="002776"/>
                </a:solidFill>
              </a:rPr>
              <a:t>entre 2010 y 2013 (+7,3% TACC)</a:t>
            </a:r>
            <a:endParaRPr lang="es-ES" dirty="0">
              <a:solidFill>
                <a:srgbClr val="002776"/>
              </a:solidFill>
            </a:endParaRPr>
          </a:p>
        </p:txBody>
      </p:sp>
    </p:spTree>
    <p:extLst>
      <p:ext uri="{BB962C8B-B14F-4D97-AF65-F5344CB8AC3E}">
        <p14:creationId xmlns:p14="http://schemas.microsoft.com/office/powerpoint/2010/main" val="4287407123"/>
      </p:ext>
    </p:extLst>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5" name="Text Placeholder 1"/>
          <p:cNvSpPr txBox="1">
            <a:spLocks/>
          </p:cNvSpPr>
          <p:nvPr/>
        </p:nvSpPr>
        <p:spPr bwMode="invGray">
          <a:xfrm>
            <a:off x="1238252" y="3092944"/>
            <a:ext cx="7429500"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4.12. Anexos</a:t>
            </a:r>
            <a:endParaRPr lang="es-ES" sz="2800" i="1" dirty="0">
              <a:solidFill>
                <a:srgbClr val="FFFFFF"/>
              </a:solidFill>
            </a:endParaRPr>
          </a:p>
        </p:txBody>
      </p:sp>
    </p:spTree>
    <p:extLst>
      <p:ext uri="{BB962C8B-B14F-4D97-AF65-F5344CB8AC3E}">
        <p14:creationId xmlns:p14="http://schemas.microsoft.com/office/powerpoint/2010/main" val="2806153950"/>
      </p:ext>
    </p:extLst>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ext Placeholder 3"/>
          <p:cNvSpPr txBox="1">
            <a:spLocks/>
          </p:cNvSpPr>
          <p:nvPr/>
        </p:nvSpPr>
        <p:spPr bwMode="auto">
          <a:xfrm>
            <a:off x="450585" y="3861055"/>
            <a:ext cx="6640116" cy="228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800" dirty="0">
                <a:solidFill>
                  <a:srgbClr val="002776"/>
                </a:solidFill>
                <a:cs typeface="Arial" pitchFamily="34" charset="0"/>
              </a:rPr>
              <a:t>Deloitte se refiere a Deloitte </a:t>
            </a:r>
            <a:r>
              <a:rPr lang="es-ES" sz="800" dirty="0" err="1">
                <a:solidFill>
                  <a:srgbClr val="002776"/>
                </a:solidFill>
                <a:cs typeface="Arial" pitchFamily="34" charset="0"/>
              </a:rPr>
              <a:t>Touche</a:t>
            </a:r>
            <a:r>
              <a:rPr lang="es-ES" sz="800" dirty="0">
                <a:solidFill>
                  <a:srgbClr val="002776"/>
                </a:solidFill>
                <a:cs typeface="Arial" pitchFamily="34" charset="0"/>
              </a:rPr>
              <a:t> </a:t>
            </a:r>
            <a:r>
              <a:rPr lang="es-ES" sz="800" dirty="0" err="1">
                <a:solidFill>
                  <a:srgbClr val="002776"/>
                </a:solidFill>
                <a:cs typeface="Arial" pitchFamily="34" charset="0"/>
              </a:rPr>
              <a:t>Tohmatsu</a:t>
            </a:r>
            <a:r>
              <a:rPr lang="es-ES" sz="800" dirty="0">
                <a:solidFill>
                  <a:srgbClr val="002776"/>
                </a:solidFill>
                <a:cs typeface="Arial" pitchFamily="34" charset="0"/>
              </a:rPr>
              <a:t> </a:t>
            </a:r>
            <a:r>
              <a:rPr lang="es-ES" sz="800" dirty="0" err="1">
                <a:solidFill>
                  <a:srgbClr val="002776"/>
                </a:solidFill>
                <a:cs typeface="Arial" pitchFamily="34" charset="0"/>
              </a:rPr>
              <a:t>Limited</a:t>
            </a:r>
            <a:r>
              <a:rPr lang="es-ES" sz="800" dirty="0">
                <a:solidFill>
                  <a:srgbClr val="002776"/>
                </a:solidFill>
                <a:cs typeface="Arial" pitchFamily="34" charset="0"/>
              </a:rPr>
              <a:t>, (</a:t>
            </a:r>
            <a:r>
              <a:rPr lang="es-ES" sz="800" i="1" dirty="0" err="1">
                <a:solidFill>
                  <a:srgbClr val="002776"/>
                </a:solidFill>
                <a:cs typeface="Arial" pitchFamily="34" charset="0"/>
              </a:rPr>
              <a:t>private</a:t>
            </a:r>
            <a:r>
              <a:rPr lang="es-ES" sz="800" i="1" dirty="0">
                <a:solidFill>
                  <a:srgbClr val="002776"/>
                </a:solidFill>
                <a:cs typeface="Arial" pitchFamily="34" charset="0"/>
              </a:rPr>
              <a:t> </a:t>
            </a:r>
            <a:r>
              <a:rPr lang="es-ES" sz="800" i="1" dirty="0" err="1">
                <a:solidFill>
                  <a:srgbClr val="002776"/>
                </a:solidFill>
                <a:cs typeface="Arial" pitchFamily="34" charset="0"/>
              </a:rPr>
              <a:t>company</a:t>
            </a:r>
            <a:r>
              <a:rPr lang="es-ES" sz="800" i="1" dirty="0">
                <a:solidFill>
                  <a:srgbClr val="002776"/>
                </a:solidFill>
                <a:cs typeface="Arial" pitchFamily="34" charset="0"/>
              </a:rPr>
              <a:t> </a:t>
            </a:r>
            <a:r>
              <a:rPr lang="es-ES" sz="800" i="1" dirty="0" err="1">
                <a:solidFill>
                  <a:srgbClr val="002776"/>
                </a:solidFill>
                <a:cs typeface="Arial" pitchFamily="34" charset="0"/>
              </a:rPr>
              <a:t>limited</a:t>
            </a:r>
            <a:r>
              <a:rPr lang="es-ES" sz="800" i="1" dirty="0">
                <a:solidFill>
                  <a:srgbClr val="002776"/>
                </a:solidFill>
                <a:cs typeface="Arial" pitchFamily="34" charset="0"/>
              </a:rPr>
              <a:t> </a:t>
            </a:r>
            <a:r>
              <a:rPr lang="es-ES" sz="800" i="1" dirty="0" err="1">
                <a:solidFill>
                  <a:srgbClr val="002776"/>
                </a:solidFill>
                <a:cs typeface="Arial" pitchFamily="34" charset="0"/>
              </a:rPr>
              <a:t>by</a:t>
            </a:r>
            <a:r>
              <a:rPr lang="es-ES" sz="800" i="1" dirty="0">
                <a:solidFill>
                  <a:srgbClr val="002776"/>
                </a:solidFill>
                <a:cs typeface="Arial" pitchFamily="34" charset="0"/>
              </a:rPr>
              <a:t> </a:t>
            </a:r>
            <a:r>
              <a:rPr lang="es-ES" sz="800" i="1" dirty="0" err="1">
                <a:solidFill>
                  <a:srgbClr val="002776"/>
                </a:solidFill>
                <a:cs typeface="Arial" pitchFamily="34" charset="0"/>
              </a:rPr>
              <a:t>guarantee</a:t>
            </a:r>
            <a:r>
              <a:rPr lang="es-ES" sz="800" dirty="0">
                <a:solidFill>
                  <a:srgbClr val="002776"/>
                </a:solidFill>
                <a:cs typeface="Arial" pitchFamily="34" charset="0"/>
              </a:rPr>
              <a:t>, de acuerdo con la legislación del Reino Unido) y a su red de firmas miembro, cada una de las cuales es una entidad independiente. En www.deloitte.com/about se ofrece una descripción detallada de la estructura legal de Deloitte </a:t>
            </a:r>
            <a:r>
              <a:rPr lang="es-ES" sz="800" dirty="0" err="1">
                <a:solidFill>
                  <a:srgbClr val="002776"/>
                </a:solidFill>
                <a:cs typeface="Arial" pitchFamily="34" charset="0"/>
              </a:rPr>
              <a:t>Touche</a:t>
            </a:r>
            <a:r>
              <a:rPr lang="es-ES" sz="800" dirty="0">
                <a:solidFill>
                  <a:srgbClr val="002776"/>
                </a:solidFill>
                <a:cs typeface="Arial" pitchFamily="34" charset="0"/>
              </a:rPr>
              <a:t> </a:t>
            </a:r>
            <a:r>
              <a:rPr lang="es-ES" sz="800" dirty="0" err="1">
                <a:solidFill>
                  <a:srgbClr val="002776"/>
                </a:solidFill>
                <a:cs typeface="Arial" pitchFamily="34" charset="0"/>
              </a:rPr>
              <a:t>Tohmatsu</a:t>
            </a:r>
            <a:r>
              <a:rPr lang="es-ES" sz="800" dirty="0">
                <a:solidFill>
                  <a:srgbClr val="002776"/>
                </a:solidFill>
                <a:cs typeface="Arial" pitchFamily="34" charset="0"/>
              </a:rPr>
              <a:t> </a:t>
            </a:r>
            <a:r>
              <a:rPr lang="es-ES" sz="800" dirty="0" err="1">
                <a:solidFill>
                  <a:srgbClr val="002776"/>
                </a:solidFill>
                <a:cs typeface="Arial" pitchFamily="34" charset="0"/>
              </a:rPr>
              <a:t>Limited</a:t>
            </a:r>
            <a:r>
              <a:rPr lang="es-ES" sz="800" dirty="0">
                <a:solidFill>
                  <a:srgbClr val="002776"/>
                </a:solidFill>
                <a:cs typeface="Arial" pitchFamily="34" charset="0"/>
              </a:rPr>
              <a:t> y sus firmas miembro.</a:t>
            </a:r>
          </a:p>
          <a:p>
            <a:pPr fontAlgn="base">
              <a:spcBef>
                <a:spcPct val="0"/>
              </a:spcBef>
              <a:spcAft>
                <a:spcPct val="0"/>
              </a:spcAft>
            </a:pPr>
            <a:r>
              <a:rPr lang="es-ES" sz="800" dirty="0">
                <a:solidFill>
                  <a:srgbClr val="002776"/>
                </a:solidFill>
                <a:cs typeface="Arial" pitchFamily="34" charset="0"/>
              </a:rPr>
              <a:t> </a:t>
            </a:r>
          </a:p>
          <a:p>
            <a:pPr fontAlgn="base">
              <a:spcBef>
                <a:spcPct val="0"/>
              </a:spcBef>
              <a:spcAft>
                <a:spcPct val="0"/>
              </a:spcAft>
            </a:pPr>
            <a:r>
              <a:rPr lang="es-ES" sz="800" dirty="0">
                <a:solidFill>
                  <a:srgbClr val="002776"/>
                </a:solidFill>
                <a:cs typeface="Arial" pitchFamily="34" charset="0"/>
              </a:rPr>
              <a:t>Deloitte presta servicios de auditoría, asesoramiento fiscal y legal, consultoría y asesoramiento en transacciones corporativas a entidades que operan en un elevado número de sectores de actividad. La firma aporta su experiencia y alto nivel profesional ayudando a sus clientes a alcanzar sus objetivos empresariales en cualquier lugar del mundo. Para ello cuenta con el apoyo de una red global de firmas miembro presentes en más de 150 países y con aproximadamente 170.000 profesionales que han asumido el compromiso de ser modelo de excelencia.</a:t>
            </a:r>
          </a:p>
          <a:p>
            <a:pPr fontAlgn="base">
              <a:spcBef>
                <a:spcPct val="0"/>
              </a:spcBef>
              <a:spcAft>
                <a:spcPct val="0"/>
              </a:spcAft>
            </a:pPr>
            <a:endParaRPr lang="es-ES" sz="800" dirty="0">
              <a:solidFill>
                <a:srgbClr val="002776"/>
              </a:solidFill>
              <a:cs typeface="Arial" pitchFamily="34" charset="0"/>
            </a:endParaRPr>
          </a:p>
          <a:p>
            <a:pPr fontAlgn="base">
              <a:spcBef>
                <a:spcPct val="0"/>
              </a:spcBef>
              <a:spcAft>
                <a:spcPct val="0"/>
              </a:spcAft>
            </a:pPr>
            <a:r>
              <a:rPr lang="es-ES" sz="800" dirty="0">
                <a:solidFill>
                  <a:srgbClr val="002776"/>
                </a:solidFill>
                <a:cs typeface="Arial" pitchFamily="34" charset="0"/>
              </a:rPr>
              <a:t>Esta publicación contiene exclusivamente información de carácter general, y Deloitte </a:t>
            </a:r>
            <a:r>
              <a:rPr lang="es-ES" sz="800" dirty="0" err="1">
                <a:solidFill>
                  <a:srgbClr val="002776"/>
                </a:solidFill>
                <a:cs typeface="Arial" pitchFamily="34" charset="0"/>
              </a:rPr>
              <a:t>Touche</a:t>
            </a:r>
            <a:r>
              <a:rPr lang="es-ES" sz="800" dirty="0">
                <a:solidFill>
                  <a:srgbClr val="002776"/>
                </a:solidFill>
                <a:cs typeface="Arial" pitchFamily="34" charset="0"/>
              </a:rPr>
              <a:t> </a:t>
            </a:r>
            <a:r>
              <a:rPr lang="es-ES" sz="800" dirty="0" err="1">
                <a:solidFill>
                  <a:srgbClr val="002776"/>
                </a:solidFill>
                <a:cs typeface="Arial" pitchFamily="34" charset="0"/>
              </a:rPr>
              <a:t>Tohmatsu</a:t>
            </a:r>
            <a:r>
              <a:rPr lang="es-ES" sz="800" dirty="0">
                <a:solidFill>
                  <a:srgbClr val="002776"/>
                </a:solidFill>
                <a:cs typeface="Arial" pitchFamily="34" charset="0"/>
              </a:rPr>
              <a:t> </a:t>
            </a:r>
            <a:r>
              <a:rPr lang="es-ES" sz="800" dirty="0" err="1">
                <a:solidFill>
                  <a:srgbClr val="002776"/>
                </a:solidFill>
                <a:cs typeface="Arial" pitchFamily="34" charset="0"/>
              </a:rPr>
              <a:t>Limited</a:t>
            </a:r>
            <a:r>
              <a:rPr lang="es-ES" sz="800" dirty="0">
                <a:solidFill>
                  <a:srgbClr val="002776"/>
                </a:solidFill>
                <a:cs typeface="Arial" pitchFamily="34" charset="0"/>
              </a:rPr>
              <a:t>, Deloitte Global Services </a:t>
            </a:r>
            <a:r>
              <a:rPr lang="es-ES" sz="800" dirty="0" err="1">
                <a:solidFill>
                  <a:srgbClr val="002776"/>
                </a:solidFill>
                <a:cs typeface="Arial" pitchFamily="34" charset="0"/>
              </a:rPr>
              <a:t>Limited</a:t>
            </a:r>
            <a:r>
              <a:rPr lang="es-ES" sz="800" dirty="0">
                <a:solidFill>
                  <a:srgbClr val="002776"/>
                </a:solidFill>
                <a:cs typeface="Arial" pitchFamily="34" charset="0"/>
              </a:rPr>
              <a:t>, Deloitte Global Services Holdings </a:t>
            </a:r>
            <a:r>
              <a:rPr lang="es-ES" sz="800" dirty="0" err="1">
                <a:solidFill>
                  <a:srgbClr val="002776"/>
                </a:solidFill>
                <a:cs typeface="Arial" pitchFamily="34" charset="0"/>
              </a:rPr>
              <a:t>Limited</a:t>
            </a:r>
            <a:r>
              <a:rPr lang="es-ES" sz="800" dirty="0">
                <a:solidFill>
                  <a:srgbClr val="002776"/>
                </a:solidFill>
                <a:cs typeface="Arial" pitchFamily="34" charset="0"/>
              </a:rPr>
              <a:t>, la </a:t>
            </a:r>
            <a:r>
              <a:rPr lang="es-ES" sz="800" dirty="0" err="1">
                <a:solidFill>
                  <a:srgbClr val="002776"/>
                </a:solidFill>
                <a:cs typeface="Arial" pitchFamily="34" charset="0"/>
              </a:rPr>
              <a:t>Verein</a:t>
            </a:r>
            <a:r>
              <a:rPr lang="es-ES" sz="800" dirty="0">
                <a:solidFill>
                  <a:srgbClr val="002776"/>
                </a:solidFill>
                <a:cs typeface="Arial" pitchFamily="34" charset="0"/>
              </a:rPr>
              <a:t> Deloitte </a:t>
            </a:r>
            <a:r>
              <a:rPr lang="es-ES" sz="800" dirty="0" err="1">
                <a:solidFill>
                  <a:srgbClr val="002776"/>
                </a:solidFill>
                <a:cs typeface="Arial" pitchFamily="34" charset="0"/>
              </a:rPr>
              <a:t>Touche</a:t>
            </a:r>
            <a:r>
              <a:rPr lang="es-ES" sz="800" dirty="0">
                <a:solidFill>
                  <a:srgbClr val="002776"/>
                </a:solidFill>
                <a:cs typeface="Arial" pitchFamily="34" charset="0"/>
              </a:rPr>
              <a:t> </a:t>
            </a:r>
            <a:r>
              <a:rPr lang="es-ES" sz="800" dirty="0" err="1">
                <a:solidFill>
                  <a:srgbClr val="002776"/>
                </a:solidFill>
                <a:cs typeface="Arial" pitchFamily="34" charset="0"/>
              </a:rPr>
              <a:t>Tohmatsu</a:t>
            </a:r>
            <a:r>
              <a:rPr lang="es-ES" sz="800" dirty="0">
                <a:solidFill>
                  <a:srgbClr val="002776"/>
                </a:solidFill>
                <a:cs typeface="Arial" pitchFamily="34" charset="0"/>
              </a:rPr>
              <a:t>, así como sus firmas miembro y las empresas asociadas de las firmas mencionadas (conjuntamente, la </a:t>
            </a:r>
            <a:r>
              <a:rPr lang="es-ES" altLang="es-ES" sz="800" dirty="0">
                <a:solidFill>
                  <a:srgbClr val="002776"/>
                </a:solidFill>
                <a:cs typeface="Arial" pitchFamily="34" charset="0"/>
              </a:rPr>
              <a:t>“</a:t>
            </a:r>
            <a:r>
              <a:rPr lang="es-ES" sz="800" dirty="0">
                <a:solidFill>
                  <a:srgbClr val="002776"/>
                </a:solidFill>
                <a:cs typeface="Arial" pitchFamily="34" charset="0"/>
              </a:rPr>
              <a:t>Red Deloitte</a:t>
            </a:r>
            <a:r>
              <a:rPr lang="es-ES" altLang="es-ES" sz="800" dirty="0">
                <a:solidFill>
                  <a:srgbClr val="002776"/>
                </a:solidFill>
                <a:cs typeface="Arial" pitchFamily="34" charset="0"/>
              </a:rPr>
              <a:t>”</a:t>
            </a:r>
            <a:r>
              <a:rPr lang="es-ES" sz="800" dirty="0">
                <a:solidFill>
                  <a:srgbClr val="002776"/>
                </a:solidFill>
                <a:cs typeface="Arial" pitchFamily="34" charset="0"/>
              </a:rPr>
              <a:t>), no pretenden, por medio de esta publicación, prestar servicios o asesoramiento en materia contable, de negocios, financiera, de inversiones, legal, fiscal u otro tipo de servicio o asesoramiento profesional. Esta publicación no podrá sustituir a dicho asesoramiento o servicios profesionales, ni será utilizada como base para tomar decisiones o adoptar medidas que puedan afectar a su situación financiera o a su negocio. Antes de tomar cualquier decisión o adoptar cualquier medida que pueda afectar a su situación financiera o a su negocio, debe consultar con un asesor profesional cualificado. Ninguna entidad de la Red Deloitte se hace responsable de las pérdidas sufridas por cualquier persona que actúe basándose en esta publicación.</a:t>
            </a:r>
          </a:p>
        </p:txBody>
      </p:sp>
      <p:pic>
        <p:nvPicPr>
          <p:cNvPr id="34819" name="Picture 19" descr="DEL_PRI_RGB"/>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373203" y="2989265"/>
            <a:ext cx="3738827"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FFFFFF"/>
                </a:solidFill>
              </a:rPr>
              <a:pPr/>
              <a:t>481</a:t>
            </a:fld>
            <a:endParaRPr lang="es-ES" dirty="0">
              <a:solidFill>
                <a:srgbClr val="FFFFFF"/>
              </a:solidFill>
            </a:endParaRPr>
          </a:p>
        </p:txBody>
      </p:sp>
    </p:spTree>
    <p:extLst>
      <p:ext uri="{BB962C8B-B14F-4D97-AF65-F5344CB8AC3E}">
        <p14:creationId xmlns:p14="http://schemas.microsoft.com/office/powerpoint/2010/main" val="4003171664"/>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6" name="Text Placeholder 1"/>
          <p:cNvSpPr txBox="1">
            <a:spLocks/>
          </p:cNvSpPr>
          <p:nvPr/>
        </p:nvSpPr>
        <p:spPr bwMode="invGray">
          <a:xfrm>
            <a:off x="704528" y="3092944"/>
            <a:ext cx="8899324"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r>
              <a:rPr lang="es-ES_tradnl" sz="2800" kern="0" dirty="0" smtClean="0">
                <a:solidFill>
                  <a:schemeClr val="bg1"/>
                </a:solidFill>
              </a:rPr>
              <a:t>1.4. </a:t>
            </a:r>
            <a:r>
              <a:rPr lang="es-ES" sz="2800" dirty="0">
                <a:solidFill>
                  <a:schemeClr val="bg1"/>
                </a:solidFill>
              </a:rPr>
              <a:t>Cifras y datos de turismo de ciudades en la región</a:t>
            </a:r>
            <a:endParaRPr lang="es-ES_tradnl" sz="2800" dirty="0" smtClean="0">
              <a:solidFill>
                <a:schemeClr val="bg1"/>
              </a:solidFill>
            </a:endParaRPr>
          </a:p>
          <a:p>
            <a:pPr marL="723900" indent="0"/>
            <a:r>
              <a:rPr lang="es-ES_tradnl" sz="2800" i="1" dirty="0" smtClean="0">
                <a:solidFill>
                  <a:schemeClr val="bg1"/>
                </a:solidFill>
              </a:rPr>
              <a:t>Tráfico aéreo</a:t>
            </a:r>
            <a:endParaRPr lang="es-ES_tradnl" sz="2800" i="1" dirty="0">
              <a:solidFill>
                <a:schemeClr val="bg1"/>
              </a:solidFill>
            </a:endParaRPr>
          </a:p>
        </p:txBody>
      </p:sp>
    </p:spTree>
    <p:extLst>
      <p:ext uri="{BB962C8B-B14F-4D97-AF65-F5344CB8AC3E}">
        <p14:creationId xmlns:p14="http://schemas.microsoft.com/office/powerpoint/2010/main" val="2661190923"/>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9" y="260648"/>
            <a:ext cx="7992888"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600" b="1" dirty="0">
                <a:solidFill>
                  <a:srgbClr val="002060"/>
                </a:solidFill>
                <a:cs typeface="Arial" charset="0"/>
              </a:rPr>
              <a:t>Metodología de trabajo basada en el modelo de Deloitte Play to </a:t>
            </a:r>
            <a:r>
              <a:rPr lang="es-ES" sz="1600" b="1" dirty="0" err="1">
                <a:solidFill>
                  <a:srgbClr val="002060"/>
                </a:solidFill>
                <a:cs typeface="Arial" charset="0"/>
              </a:rPr>
              <a:t>win</a:t>
            </a:r>
            <a:endParaRPr lang="es-ES" sz="16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5</a:t>
            </a:fld>
            <a:endParaRPr lang="es-ES" dirty="0">
              <a:solidFill>
                <a:srgbClr val="002776"/>
              </a:solidFill>
            </a:endParaRPr>
          </a:p>
        </p:txBody>
      </p:sp>
      <p:sp>
        <p:nvSpPr>
          <p:cNvPr id="12" name="Rectangle 4"/>
          <p:cNvSpPr>
            <a:spLocks noChangeArrowheads="1"/>
          </p:cNvSpPr>
          <p:nvPr/>
        </p:nvSpPr>
        <p:spPr bwMode="auto">
          <a:xfrm rot="16200000">
            <a:off x="495144" y="3404401"/>
            <a:ext cx="562654" cy="143886"/>
          </a:xfrm>
          <a:prstGeom prst="rect">
            <a:avLst/>
          </a:prstGeom>
          <a:noFill/>
          <a:ln w="12700">
            <a:noFill/>
            <a:miter lim="800000"/>
            <a:headEnd/>
            <a:tailEnd/>
          </a:ln>
        </p:spPr>
        <p:txBody>
          <a:bodyPr wrap="none" lIns="0" tIns="0" rIns="0" bIns="0">
            <a:spAutoFit/>
          </a:bodyPr>
          <a:lstStyle/>
          <a:p>
            <a:pPr algn="ctr" defTabSz="903288" fontAlgn="base">
              <a:lnSpc>
                <a:spcPct val="85000"/>
              </a:lnSpc>
              <a:spcBef>
                <a:spcPct val="0"/>
              </a:spcBef>
              <a:spcAft>
                <a:spcPct val="0"/>
              </a:spcAft>
            </a:pPr>
            <a:r>
              <a:rPr lang="es-CL" altLang="ja-JP" sz="1100" b="1" dirty="0">
                <a:solidFill>
                  <a:srgbClr val="002776"/>
                </a:solidFill>
                <a:ea typeface="ＭＳ Ｐゴシック" charset="-128"/>
                <a:cs typeface="Arial" charset="0"/>
              </a:rPr>
              <a:t>Objetivo</a:t>
            </a:r>
          </a:p>
        </p:txBody>
      </p:sp>
      <p:sp>
        <p:nvSpPr>
          <p:cNvPr id="13" name="Rectangle 5"/>
          <p:cNvSpPr>
            <a:spLocks noChangeArrowheads="1"/>
          </p:cNvSpPr>
          <p:nvPr/>
        </p:nvSpPr>
        <p:spPr bwMode="auto">
          <a:xfrm>
            <a:off x="3579114" y="6249866"/>
            <a:ext cx="3140498" cy="143886"/>
          </a:xfrm>
          <a:prstGeom prst="rect">
            <a:avLst/>
          </a:prstGeom>
          <a:noFill/>
          <a:ln w="12700">
            <a:noFill/>
            <a:miter lim="800000"/>
            <a:headEnd/>
            <a:tailEnd/>
          </a:ln>
        </p:spPr>
        <p:txBody>
          <a:bodyPr wrap="square" lIns="0" tIns="0" rIns="0" bIns="0">
            <a:spAutoFit/>
          </a:bodyPr>
          <a:lstStyle/>
          <a:p>
            <a:pPr algn="ctr" defTabSz="903288" fontAlgn="base">
              <a:lnSpc>
                <a:spcPct val="85000"/>
              </a:lnSpc>
              <a:spcBef>
                <a:spcPct val="0"/>
              </a:spcBef>
              <a:spcAft>
                <a:spcPct val="0"/>
              </a:spcAft>
            </a:pPr>
            <a:r>
              <a:rPr lang="es-CL" altLang="ja-JP" sz="1100" b="1" dirty="0">
                <a:solidFill>
                  <a:srgbClr val="002776"/>
                </a:solidFill>
                <a:ea typeface="ＭＳ Ｐゴシック" charset="-128"/>
                <a:cs typeface="Arial" charset="0"/>
              </a:rPr>
              <a:t>Acciones derivadas de la estrategia</a:t>
            </a:r>
          </a:p>
        </p:txBody>
      </p:sp>
      <p:sp>
        <p:nvSpPr>
          <p:cNvPr id="14" name="Rectangle 6"/>
          <p:cNvSpPr>
            <a:spLocks noChangeArrowheads="1"/>
          </p:cNvSpPr>
          <p:nvPr/>
        </p:nvSpPr>
        <p:spPr bwMode="auto">
          <a:xfrm>
            <a:off x="934176" y="5367955"/>
            <a:ext cx="2217528" cy="654025"/>
          </a:xfrm>
          <a:prstGeom prst="rect">
            <a:avLst/>
          </a:prstGeom>
          <a:noFill/>
          <a:ln w="12700">
            <a:noFill/>
            <a:miter lim="800000"/>
            <a:headEnd/>
            <a:tailEnd/>
          </a:ln>
        </p:spPr>
        <p:txBody>
          <a:bodyPr wrap="square" lIns="0" tIns="0" rIns="0" bIns="0">
            <a:spAutoFit/>
          </a:bodyPr>
          <a:lstStyle/>
          <a:p>
            <a:pPr algn="ctr" defTabSz="903288" fontAlgn="base">
              <a:lnSpc>
                <a:spcPct val="85000"/>
              </a:lnSpc>
              <a:spcBef>
                <a:spcPct val="0"/>
              </a:spcBef>
              <a:spcAft>
                <a:spcPct val="0"/>
              </a:spcAft>
            </a:pPr>
            <a:r>
              <a:rPr lang="es-CL" altLang="ja-JP" sz="1400" b="1" dirty="0">
                <a:solidFill>
                  <a:srgbClr val="002776"/>
                </a:solidFill>
                <a:ea typeface="ＭＳ Ｐゴシック" charset="-128"/>
                <a:cs typeface="Arial" charset="0"/>
              </a:rPr>
              <a:t>¿Dónde estamos ahora?</a:t>
            </a:r>
          </a:p>
          <a:p>
            <a:pPr algn="ctr" defTabSz="903288" fontAlgn="base">
              <a:lnSpc>
                <a:spcPct val="85000"/>
              </a:lnSpc>
              <a:spcBef>
                <a:spcPct val="0"/>
              </a:spcBef>
              <a:spcAft>
                <a:spcPct val="0"/>
              </a:spcAft>
            </a:pPr>
            <a:r>
              <a:rPr lang="es-CL" altLang="ja-JP" sz="1200" i="1" dirty="0">
                <a:solidFill>
                  <a:srgbClr val="002776"/>
                </a:solidFill>
                <a:ea typeface="ＭＳ Ｐゴシック" charset="-128"/>
                <a:cs typeface="Arial" charset="0"/>
              </a:rPr>
              <a:t>Diagnóstico y análisis de la situación actual de la industria del turismo en </a:t>
            </a:r>
            <a:r>
              <a:rPr lang="es-CL" altLang="ja-JP" sz="1200" i="1" dirty="0" smtClean="0">
                <a:solidFill>
                  <a:srgbClr val="002776"/>
                </a:solidFill>
                <a:ea typeface="ＭＳ Ｐゴシック" charset="-128"/>
                <a:cs typeface="Arial" charset="0"/>
              </a:rPr>
              <a:t>Quito</a:t>
            </a:r>
            <a:endParaRPr lang="es-CL" altLang="ja-JP" sz="1200" i="1" dirty="0">
              <a:solidFill>
                <a:srgbClr val="002776"/>
              </a:solidFill>
              <a:ea typeface="ＭＳ Ｐゴシック" charset="-128"/>
              <a:cs typeface="Arial" charset="0"/>
            </a:endParaRPr>
          </a:p>
        </p:txBody>
      </p:sp>
      <p:sp>
        <p:nvSpPr>
          <p:cNvPr id="15" name="Line 7"/>
          <p:cNvSpPr>
            <a:spLocks noChangeShapeType="1"/>
          </p:cNvSpPr>
          <p:nvPr/>
        </p:nvSpPr>
        <p:spPr bwMode="auto">
          <a:xfrm flipH="1">
            <a:off x="910250" y="6177728"/>
            <a:ext cx="8028000" cy="0"/>
          </a:xfrm>
          <a:prstGeom prst="line">
            <a:avLst/>
          </a:prstGeom>
          <a:noFill/>
          <a:ln w="12700">
            <a:solidFill>
              <a:srgbClr val="002776"/>
            </a:solidFill>
            <a:round/>
            <a:headEnd/>
            <a:tailEnd/>
          </a:ln>
        </p:spPr>
        <p:txBody>
          <a:bodyPr wrap="square" lIns="36000" tIns="36000" rIns="36000" bIns="36000" anchor="ctr"/>
          <a:lstStyle/>
          <a:p>
            <a:pPr defTabSz="914400" fontAlgn="base">
              <a:spcBef>
                <a:spcPct val="0"/>
              </a:spcBef>
              <a:spcAft>
                <a:spcPct val="0"/>
              </a:spcAft>
              <a:defRPr/>
            </a:pPr>
            <a:endParaRPr lang="en-US" sz="2000" kern="0" dirty="0">
              <a:solidFill>
                <a:srgbClr val="313131"/>
              </a:solidFill>
              <a:cs typeface="Arial" charset="0"/>
            </a:endParaRPr>
          </a:p>
        </p:txBody>
      </p:sp>
      <p:sp>
        <p:nvSpPr>
          <p:cNvPr id="16" name="Line 8"/>
          <p:cNvSpPr>
            <a:spLocks noChangeShapeType="1"/>
          </p:cNvSpPr>
          <p:nvPr/>
        </p:nvSpPr>
        <p:spPr bwMode="auto">
          <a:xfrm>
            <a:off x="900917" y="1026533"/>
            <a:ext cx="0" cy="5148000"/>
          </a:xfrm>
          <a:prstGeom prst="line">
            <a:avLst/>
          </a:prstGeom>
          <a:noFill/>
          <a:ln w="12700">
            <a:solidFill>
              <a:srgbClr val="002776"/>
            </a:solidFill>
            <a:round/>
            <a:headEnd/>
            <a:tailEnd/>
          </a:ln>
        </p:spPr>
        <p:txBody>
          <a:bodyPr wrap="square" lIns="36000" tIns="36000" rIns="36000" bIns="36000" anchor="ctr"/>
          <a:lstStyle/>
          <a:p>
            <a:pPr defTabSz="914400" fontAlgn="base">
              <a:spcBef>
                <a:spcPct val="0"/>
              </a:spcBef>
              <a:spcAft>
                <a:spcPct val="0"/>
              </a:spcAft>
              <a:defRPr/>
            </a:pPr>
            <a:endParaRPr lang="en-US" sz="2000" kern="0" dirty="0">
              <a:solidFill>
                <a:srgbClr val="313131"/>
              </a:solidFill>
              <a:cs typeface="Arial" charset="0"/>
            </a:endParaRPr>
          </a:p>
        </p:txBody>
      </p:sp>
      <p:sp>
        <p:nvSpPr>
          <p:cNvPr id="17" name="Oval 22"/>
          <p:cNvSpPr>
            <a:spLocks noChangeArrowheads="1"/>
          </p:cNvSpPr>
          <p:nvPr/>
        </p:nvSpPr>
        <p:spPr bwMode="auto">
          <a:xfrm>
            <a:off x="1679026" y="4772637"/>
            <a:ext cx="468001" cy="467999"/>
          </a:xfrm>
          <a:prstGeom prst="ellipse">
            <a:avLst/>
          </a:prstGeom>
          <a:solidFill>
            <a:srgbClr val="B4B4B4"/>
          </a:solidFill>
          <a:ln w="12700" algn="ctr">
            <a:solidFill>
              <a:srgbClr val="B4B4B4"/>
            </a:solidFill>
            <a:round/>
            <a:headEnd/>
            <a:tailEnd/>
          </a:ln>
        </p:spPr>
        <p:txBody>
          <a:bodyPr wrap="square" lIns="36000" tIns="36000" rIns="36000" bIns="36000" anchor="ctr"/>
          <a:lstStyle/>
          <a:p>
            <a:pPr algn="ctr" defTabSz="914400" fontAlgn="base">
              <a:spcBef>
                <a:spcPct val="0"/>
              </a:spcBef>
              <a:spcAft>
                <a:spcPct val="0"/>
              </a:spcAft>
            </a:pPr>
            <a:endParaRPr lang="en-US" sz="1400" dirty="0">
              <a:solidFill>
                <a:srgbClr val="313131"/>
              </a:solidFill>
              <a:cs typeface="Arial" charset="0"/>
            </a:endParaRPr>
          </a:p>
        </p:txBody>
      </p:sp>
      <p:sp>
        <p:nvSpPr>
          <p:cNvPr id="18" name="Arc 25"/>
          <p:cNvSpPr>
            <a:spLocks/>
          </p:cNvSpPr>
          <p:nvPr/>
        </p:nvSpPr>
        <p:spPr bwMode="auto">
          <a:xfrm rot="18155166" flipH="1">
            <a:off x="1962506" y="4035618"/>
            <a:ext cx="1692000" cy="395654"/>
          </a:xfrm>
          <a:custGeom>
            <a:avLst/>
            <a:gdLst>
              <a:gd name="T0" fmla="*/ 2147483647 w 29767"/>
              <a:gd name="T1" fmla="*/ 0 h 26228"/>
              <a:gd name="T2" fmla="*/ 0 w 29767"/>
              <a:gd name="T3" fmla="*/ 2147483647 h 26228"/>
              <a:gd name="T4" fmla="*/ 2147483647 w 29767"/>
              <a:gd name="T5" fmla="*/ 2147483647 h 26228"/>
              <a:gd name="T6" fmla="*/ 0 60000 65536"/>
              <a:gd name="T7" fmla="*/ 0 60000 65536"/>
              <a:gd name="T8" fmla="*/ 0 60000 65536"/>
              <a:gd name="T9" fmla="*/ 0 w 29767"/>
              <a:gd name="T10" fmla="*/ 0 h 26228"/>
              <a:gd name="T11" fmla="*/ 29767 w 29767"/>
              <a:gd name="T12" fmla="*/ 26228 h 26228"/>
            </a:gdLst>
            <a:ahLst/>
            <a:cxnLst>
              <a:cxn ang="T6">
                <a:pos x="T0" y="T1"/>
              </a:cxn>
              <a:cxn ang="T7">
                <a:pos x="T2" y="T3"/>
              </a:cxn>
              <a:cxn ang="T8">
                <a:pos x="T4" y="T5"/>
              </a:cxn>
            </a:cxnLst>
            <a:rect l="T9" t="T10" r="T11" b="T12"/>
            <a:pathLst>
              <a:path w="29767" h="26228" fill="none" extrusionOk="0">
                <a:moveTo>
                  <a:pt x="29265" y="-1"/>
                </a:moveTo>
                <a:cubicBezTo>
                  <a:pt x="29598" y="1520"/>
                  <a:pt x="29767" y="3071"/>
                  <a:pt x="29767" y="4628"/>
                </a:cubicBezTo>
                <a:cubicBezTo>
                  <a:pt x="29767" y="16557"/>
                  <a:pt x="20096" y="26228"/>
                  <a:pt x="8167" y="26228"/>
                </a:cubicBezTo>
                <a:cubicBezTo>
                  <a:pt x="5366" y="26228"/>
                  <a:pt x="2592" y="25683"/>
                  <a:pt x="-1" y="24624"/>
                </a:cubicBezTo>
              </a:path>
              <a:path w="29767" h="26228" stroke="0" extrusionOk="0">
                <a:moveTo>
                  <a:pt x="29265" y="-1"/>
                </a:moveTo>
                <a:cubicBezTo>
                  <a:pt x="29598" y="1520"/>
                  <a:pt x="29767" y="3071"/>
                  <a:pt x="29767" y="4628"/>
                </a:cubicBezTo>
                <a:cubicBezTo>
                  <a:pt x="29767" y="16557"/>
                  <a:pt x="20096" y="26228"/>
                  <a:pt x="8167" y="26228"/>
                </a:cubicBezTo>
                <a:cubicBezTo>
                  <a:pt x="5366" y="26228"/>
                  <a:pt x="2592" y="25683"/>
                  <a:pt x="-1" y="24624"/>
                </a:cubicBezTo>
                <a:lnTo>
                  <a:pt x="8167" y="4628"/>
                </a:lnTo>
                <a:close/>
              </a:path>
            </a:pathLst>
          </a:custGeom>
          <a:noFill/>
          <a:ln w="19050" cap="rnd">
            <a:solidFill>
              <a:srgbClr val="002776"/>
            </a:solidFill>
            <a:round/>
            <a:headEnd type="none" w="sm" len="sm"/>
            <a:tailEnd type="triangle" w="lg" len="lg"/>
          </a:ln>
        </p:spPr>
        <p:txBody>
          <a:bodyPr wrap="square" lIns="36000" tIns="36000" rIns="36000" bIns="36000" anchor="ctr"/>
          <a:lstStyle/>
          <a:p>
            <a:pPr algn="ctr" defTabSz="914400" fontAlgn="base">
              <a:spcBef>
                <a:spcPct val="0"/>
              </a:spcBef>
              <a:spcAft>
                <a:spcPct val="0"/>
              </a:spcAft>
              <a:defRPr/>
            </a:pPr>
            <a:endParaRPr lang="en-US" sz="1400" kern="0" dirty="0">
              <a:solidFill>
                <a:srgbClr val="313131"/>
              </a:solidFill>
              <a:cs typeface="Arial" charset="0"/>
            </a:endParaRPr>
          </a:p>
        </p:txBody>
      </p:sp>
      <p:sp>
        <p:nvSpPr>
          <p:cNvPr id="19" name="Rectangle 6"/>
          <p:cNvSpPr>
            <a:spLocks noChangeArrowheads="1"/>
          </p:cNvSpPr>
          <p:nvPr/>
        </p:nvSpPr>
        <p:spPr bwMode="auto">
          <a:xfrm>
            <a:off x="5884295" y="980728"/>
            <a:ext cx="3192039" cy="497059"/>
          </a:xfrm>
          <a:prstGeom prst="rect">
            <a:avLst/>
          </a:prstGeom>
          <a:noFill/>
          <a:ln w="12700">
            <a:noFill/>
            <a:miter lim="800000"/>
            <a:headEnd/>
            <a:tailEnd/>
          </a:ln>
        </p:spPr>
        <p:txBody>
          <a:bodyPr wrap="square" lIns="0" tIns="0" rIns="0" bIns="0">
            <a:spAutoFit/>
          </a:bodyPr>
          <a:lstStyle/>
          <a:p>
            <a:pPr algn="ctr" defTabSz="903288" fontAlgn="base">
              <a:lnSpc>
                <a:spcPct val="85000"/>
              </a:lnSpc>
              <a:spcBef>
                <a:spcPct val="0"/>
              </a:spcBef>
              <a:spcAft>
                <a:spcPct val="0"/>
              </a:spcAft>
            </a:pPr>
            <a:r>
              <a:rPr lang="es-CL" altLang="ja-JP" sz="1400" b="1" dirty="0">
                <a:solidFill>
                  <a:srgbClr val="92D400"/>
                </a:solidFill>
                <a:ea typeface="ＭＳ Ｐゴシック" charset="-128"/>
                <a:cs typeface="Arial" charset="0"/>
              </a:rPr>
              <a:t>¿A dónde queremos llegar?</a:t>
            </a:r>
          </a:p>
          <a:p>
            <a:pPr algn="ctr" defTabSz="903288" fontAlgn="base">
              <a:lnSpc>
                <a:spcPct val="85000"/>
              </a:lnSpc>
              <a:spcBef>
                <a:spcPct val="0"/>
              </a:spcBef>
              <a:spcAft>
                <a:spcPct val="0"/>
              </a:spcAft>
            </a:pPr>
            <a:r>
              <a:rPr lang="es-ES" altLang="ja-JP" sz="1200" i="1" dirty="0">
                <a:solidFill>
                  <a:srgbClr val="92D400"/>
                </a:solidFill>
                <a:ea typeface="ＭＳ Ｐゴシック" charset="-128"/>
                <a:cs typeface="Arial" charset="0"/>
              </a:rPr>
              <a:t>Plan Estratégico de Desarrollo de Turismo Sostenible de Quito al 2021</a:t>
            </a:r>
            <a:endParaRPr lang="es-CL" altLang="ja-JP" sz="1400" dirty="0">
              <a:solidFill>
                <a:srgbClr val="92D400"/>
              </a:solidFill>
              <a:ea typeface="ＭＳ Ｐゴシック" charset="-128"/>
              <a:cs typeface="Arial" charset="0"/>
            </a:endParaRPr>
          </a:p>
        </p:txBody>
      </p:sp>
      <p:sp>
        <p:nvSpPr>
          <p:cNvPr id="20" name="Oval 22"/>
          <p:cNvSpPr>
            <a:spLocks noChangeArrowheads="1"/>
          </p:cNvSpPr>
          <p:nvPr/>
        </p:nvSpPr>
        <p:spPr bwMode="auto">
          <a:xfrm>
            <a:off x="5236221" y="983655"/>
            <a:ext cx="468000" cy="468000"/>
          </a:xfrm>
          <a:prstGeom prst="ellipse">
            <a:avLst/>
          </a:prstGeom>
          <a:solidFill>
            <a:srgbClr val="92D400"/>
          </a:solidFill>
          <a:ln w="12700" algn="ctr">
            <a:solidFill>
              <a:srgbClr val="92D050"/>
            </a:solidFill>
            <a:round/>
            <a:headEnd/>
            <a:tailEnd/>
          </a:ln>
        </p:spPr>
        <p:txBody>
          <a:bodyPr wrap="square" lIns="36000" tIns="36000" rIns="36000" bIns="36000" anchor="ctr"/>
          <a:lstStyle/>
          <a:p>
            <a:pPr algn="ctr" defTabSz="914400" fontAlgn="base">
              <a:spcBef>
                <a:spcPct val="0"/>
              </a:spcBef>
              <a:spcAft>
                <a:spcPct val="0"/>
              </a:spcAft>
              <a:defRPr/>
            </a:pPr>
            <a:endParaRPr lang="en-US" sz="1400" kern="0" dirty="0">
              <a:solidFill>
                <a:srgbClr val="313131"/>
              </a:solidFill>
              <a:cs typeface="Arial" charset="0"/>
            </a:endParaRPr>
          </a:p>
        </p:txBody>
      </p:sp>
      <p:sp>
        <p:nvSpPr>
          <p:cNvPr id="21" name="Rectangle 20"/>
          <p:cNvSpPr/>
          <p:nvPr/>
        </p:nvSpPr>
        <p:spPr>
          <a:xfrm>
            <a:off x="3688485" y="4632430"/>
            <a:ext cx="3009436" cy="223138"/>
          </a:xfrm>
          <a:prstGeom prst="rect">
            <a:avLst/>
          </a:prstGeom>
        </p:spPr>
        <p:txBody>
          <a:bodyPr wrap="square">
            <a:spAutoFit/>
          </a:bodyPr>
          <a:lstStyle/>
          <a:p>
            <a:pPr algn="ctr" defTabSz="903288" fontAlgn="base">
              <a:lnSpc>
                <a:spcPct val="85000"/>
              </a:lnSpc>
              <a:spcBef>
                <a:spcPct val="0"/>
              </a:spcBef>
              <a:spcAft>
                <a:spcPct val="0"/>
              </a:spcAft>
            </a:pPr>
            <a:r>
              <a:rPr lang="es-CL" altLang="ja-JP" sz="1000" b="1" dirty="0">
                <a:solidFill>
                  <a:srgbClr val="002776"/>
                </a:solidFill>
                <a:ea typeface="ＭＳ Ｐゴシック" charset="-128"/>
                <a:cs typeface="Arial" charset="0"/>
              </a:rPr>
              <a:t>¿Cuál es nuestra estrategia actual?</a:t>
            </a:r>
          </a:p>
        </p:txBody>
      </p:sp>
      <p:sp>
        <p:nvSpPr>
          <p:cNvPr id="22" name="Rectangle 21"/>
          <p:cNvSpPr/>
          <p:nvPr/>
        </p:nvSpPr>
        <p:spPr>
          <a:xfrm>
            <a:off x="4745455" y="3192485"/>
            <a:ext cx="3050000" cy="223138"/>
          </a:xfrm>
          <a:prstGeom prst="rect">
            <a:avLst/>
          </a:prstGeom>
        </p:spPr>
        <p:txBody>
          <a:bodyPr wrap="square">
            <a:spAutoFit/>
          </a:bodyPr>
          <a:lstStyle/>
          <a:p>
            <a:pPr algn="ctr" defTabSz="903288" fontAlgn="base">
              <a:lnSpc>
                <a:spcPct val="85000"/>
              </a:lnSpc>
              <a:spcBef>
                <a:spcPct val="0"/>
              </a:spcBef>
              <a:spcAft>
                <a:spcPct val="0"/>
              </a:spcAft>
            </a:pPr>
            <a:r>
              <a:rPr lang="es-CL" altLang="ja-JP" sz="1000" b="1" dirty="0">
                <a:solidFill>
                  <a:srgbClr val="002776"/>
                </a:solidFill>
                <a:ea typeface="ＭＳ Ｐゴシック" charset="-128"/>
                <a:cs typeface="Arial" charset="0"/>
              </a:rPr>
              <a:t>¿Cómo llegamos a nuestros objetivos?</a:t>
            </a:r>
          </a:p>
        </p:txBody>
      </p:sp>
      <p:sp>
        <p:nvSpPr>
          <p:cNvPr id="23" name="Rectangle 22"/>
          <p:cNvSpPr/>
          <p:nvPr/>
        </p:nvSpPr>
        <p:spPr>
          <a:xfrm>
            <a:off x="5644744" y="1734321"/>
            <a:ext cx="3106895" cy="223138"/>
          </a:xfrm>
          <a:prstGeom prst="rect">
            <a:avLst/>
          </a:prstGeom>
        </p:spPr>
        <p:txBody>
          <a:bodyPr wrap="square">
            <a:spAutoFit/>
          </a:bodyPr>
          <a:lstStyle/>
          <a:p>
            <a:pPr algn="ctr" defTabSz="903288" fontAlgn="base">
              <a:lnSpc>
                <a:spcPct val="85000"/>
              </a:lnSpc>
              <a:spcBef>
                <a:spcPct val="0"/>
              </a:spcBef>
              <a:spcAft>
                <a:spcPct val="0"/>
              </a:spcAft>
            </a:pPr>
            <a:r>
              <a:rPr lang="es-CL" altLang="ja-JP" sz="1000" b="1" dirty="0">
                <a:solidFill>
                  <a:srgbClr val="002776"/>
                </a:solidFill>
                <a:ea typeface="ＭＳ Ｐゴシック" charset="-128"/>
                <a:cs typeface="Arial" charset="0"/>
              </a:rPr>
              <a:t>¿Qué hacemos para llegar a nuestros objetivos?</a:t>
            </a:r>
          </a:p>
        </p:txBody>
      </p:sp>
      <p:sp>
        <p:nvSpPr>
          <p:cNvPr id="24" name="Arc 25"/>
          <p:cNvSpPr>
            <a:spLocks/>
          </p:cNvSpPr>
          <p:nvPr/>
        </p:nvSpPr>
        <p:spPr bwMode="auto">
          <a:xfrm rot="17807287" flipH="1">
            <a:off x="2881565" y="3326115"/>
            <a:ext cx="1872000" cy="396881"/>
          </a:xfrm>
          <a:custGeom>
            <a:avLst/>
            <a:gdLst>
              <a:gd name="T0" fmla="*/ 2147483647 w 29767"/>
              <a:gd name="T1" fmla="*/ 0 h 26228"/>
              <a:gd name="T2" fmla="*/ 0 w 29767"/>
              <a:gd name="T3" fmla="*/ 2147483647 h 26228"/>
              <a:gd name="T4" fmla="*/ 2147483647 w 29767"/>
              <a:gd name="T5" fmla="*/ 2147483647 h 26228"/>
              <a:gd name="T6" fmla="*/ 0 60000 65536"/>
              <a:gd name="T7" fmla="*/ 0 60000 65536"/>
              <a:gd name="T8" fmla="*/ 0 60000 65536"/>
              <a:gd name="T9" fmla="*/ 0 w 29767"/>
              <a:gd name="T10" fmla="*/ 0 h 26228"/>
              <a:gd name="T11" fmla="*/ 29767 w 29767"/>
              <a:gd name="T12" fmla="*/ 26228 h 26228"/>
            </a:gdLst>
            <a:ahLst/>
            <a:cxnLst>
              <a:cxn ang="T6">
                <a:pos x="T0" y="T1"/>
              </a:cxn>
              <a:cxn ang="T7">
                <a:pos x="T2" y="T3"/>
              </a:cxn>
              <a:cxn ang="T8">
                <a:pos x="T4" y="T5"/>
              </a:cxn>
            </a:cxnLst>
            <a:rect l="T9" t="T10" r="T11" b="T12"/>
            <a:pathLst>
              <a:path w="29767" h="26228" fill="none" extrusionOk="0">
                <a:moveTo>
                  <a:pt x="29265" y="-1"/>
                </a:moveTo>
                <a:cubicBezTo>
                  <a:pt x="29598" y="1520"/>
                  <a:pt x="29767" y="3071"/>
                  <a:pt x="29767" y="4628"/>
                </a:cubicBezTo>
                <a:cubicBezTo>
                  <a:pt x="29767" y="16557"/>
                  <a:pt x="20096" y="26228"/>
                  <a:pt x="8167" y="26228"/>
                </a:cubicBezTo>
                <a:cubicBezTo>
                  <a:pt x="5366" y="26228"/>
                  <a:pt x="2592" y="25683"/>
                  <a:pt x="-1" y="24624"/>
                </a:cubicBezTo>
              </a:path>
              <a:path w="29767" h="26228" stroke="0" extrusionOk="0">
                <a:moveTo>
                  <a:pt x="29265" y="-1"/>
                </a:moveTo>
                <a:cubicBezTo>
                  <a:pt x="29598" y="1520"/>
                  <a:pt x="29767" y="3071"/>
                  <a:pt x="29767" y="4628"/>
                </a:cubicBezTo>
                <a:cubicBezTo>
                  <a:pt x="29767" y="16557"/>
                  <a:pt x="20096" y="26228"/>
                  <a:pt x="8167" y="26228"/>
                </a:cubicBezTo>
                <a:cubicBezTo>
                  <a:pt x="5366" y="26228"/>
                  <a:pt x="2592" y="25683"/>
                  <a:pt x="-1" y="24624"/>
                </a:cubicBezTo>
                <a:lnTo>
                  <a:pt x="8167" y="4628"/>
                </a:lnTo>
                <a:close/>
              </a:path>
            </a:pathLst>
          </a:custGeom>
          <a:noFill/>
          <a:ln w="19050" cap="rnd">
            <a:solidFill>
              <a:srgbClr val="00B0F0"/>
            </a:solidFill>
            <a:round/>
            <a:headEnd type="none" w="sm" len="sm"/>
            <a:tailEnd type="triangle" w="lg" len="lg"/>
          </a:ln>
        </p:spPr>
        <p:txBody>
          <a:bodyPr wrap="square" lIns="36000" tIns="36000" rIns="36000" bIns="36000" anchor="ctr"/>
          <a:lstStyle/>
          <a:p>
            <a:pPr algn="ctr" defTabSz="914400" fontAlgn="base">
              <a:spcBef>
                <a:spcPct val="0"/>
              </a:spcBef>
              <a:spcAft>
                <a:spcPct val="0"/>
              </a:spcAft>
              <a:defRPr/>
            </a:pPr>
            <a:endParaRPr lang="en-US" sz="1400" dirty="0">
              <a:solidFill>
                <a:srgbClr val="313131"/>
              </a:solidFill>
              <a:cs typeface="Arial" charset="0"/>
            </a:endParaRPr>
          </a:p>
        </p:txBody>
      </p:sp>
      <p:sp>
        <p:nvSpPr>
          <p:cNvPr id="25" name="Arc 25"/>
          <p:cNvSpPr>
            <a:spLocks/>
          </p:cNvSpPr>
          <p:nvPr/>
        </p:nvSpPr>
        <p:spPr bwMode="auto">
          <a:xfrm rot="17714473" flipH="1">
            <a:off x="3908303" y="2371664"/>
            <a:ext cx="1904972" cy="457150"/>
          </a:xfrm>
          <a:custGeom>
            <a:avLst/>
            <a:gdLst>
              <a:gd name="T0" fmla="*/ 2147483647 w 29767"/>
              <a:gd name="T1" fmla="*/ 0 h 26228"/>
              <a:gd name="T2" fmla="*/ 0 w 29767"/>
              <a:gd name="T3" fmla="*/ 2147483647 h 26228"/>
              <a:gd name="T4" fmla="*/ 2147483647 w 29767"/>
              <a:gd name="T5" fmla="*/ 2147483647 h 26228"/>
              <a:gd name="T6" fmla="*/ 0 60000 65536"/>
              <a:gd name="T7" fmla="*/ 0 60000 65536"/>
              <a:gd name="T8" fmla="*/ 0 60000 65536"/>
              <a:gd name="T9" fmla="*/ 0 w 29767"/>
              <a:gd name="T10" fmla="*/ 0 h 26228"/>
              <a:gd name="T11" fmla="*/ 29767 w 29767"/>
              <a:gd name="T12" fmla="*/ 26228 h 26228"/>
            </a:gdLst>
            <a:ahLst/>
            <a:cxnLst>
              <a:cxn ang="T6">
                <a:pos x="T0" y="T1"/>
              </a:cxn>
              <a:cxn ang="T7">
                <a:pos x="T2" y="T3"/>
              </a:cxn>
              <a:cxn ang="T8">
                <a:pos x="T4" y="T5"/>
              </a:cxn>
            </a:cxnLst>
            <a:rect l="T9" t="T10" r="T11" b="T12"/>
            <a:pathLst>
              <a:path w="29767" h="26228" fill="none" extrusionOk="0">
                <a:moveTo>
                  <a:pt x="29265" y="-1"/>
                </a:moveTo>
                <a:cubicBezTo>
                  <a:pt x="29598" y="1520"/>
                  <a:pt x="29767" y="3071"/>
                  <a:pt x="29767" y="4628"/>
                </a:cubicBezTo>
                <a:cubicBezTo>
                  <a:pt x="29767" y="16557"/>
                  <a:pt x="20096" y="26228"/>
                  <a:pt x="8167" y="26228"/>
                </a:cubicBezTo>
                <a:cubicBezTo>
                  <a:pt x="5366" y="26228"/>
                  <a:pt x="2592" y="25683"/>
                  <a:pt x="-1" y="24624"/>
                </a:cubicBezTo>
              </a:path>
              <a:path w="29767" h="26228" stroke="0" extrusionOk="0">
                <a:moveTo>
                  <a:pt x="29265" y="-1"/>
                </a:moveTo>
                <a:cubicBezTo>
                  <a:pt x="29598" y="1520"/>
                  <a:pt x="29767" y="3071"/>
                  <a:pt x="29767" y="4628"/>
                </a:cubicBezTo>
                <a:cubicBezTo>
                  <a:pt x="29767" y="16557"/>
                  <a:pt x="20096" y="26228"/>
                  <a:pt x="8167" y="26228"/>
                </a:cubicBezTo>
                <a:cubicBezTo>
                  <a:pt x="5366" y="26228"/>
                  <a:pt x="2592" y="25683"/>
                  <a:pt x="-1" y="24624"/>
                </a:cubicBezTo>
                <a:lnTo>
                  <a:pt x="8167" y="4628"/>
                </a:lnTo>
                <a:close/>
              </a:path>
            </a:pathLst>
          </a:custGeom>
          <a:noFill/>
          <a:ln w="19050" cap="rnd">
            <a:solidFill>
              <a:srgbClr val="92D400"/>
            </a:solidFill>
            <a:round/>
            <a:headEnd type="none" w="sm" len="sm"/>
            <a:tailEnd type="triangle" w="lg" len="lg"/>
          </a:ln>
        </p:spPr>
        <p:txBody>
          <a:bodyPr wrap="square" lIns="36000" tIns="36000" rIns="36000" bIns="36000" anchor="ctr"/>
          <a:lstStyle/>
          <a:p>
            <a:pPr algn="ctr" defTabSz="914400" fontAlgn="base">
              <a:spcBef>
                <a:spcPct val="0"/>
              </a:spcBef>
              <a:spcAft>
                <a:spcPct val="0"/>
              </a:spcAft>
              <a:defRPr/>
            </a:pPr>
            <a:endParaRPr lang="en-US" sz="1400" kern="0" dirty="0">
              <a:solidFill>
                <a:srgbClr val="313131"/>
              </a:solidFill>
              <a:cs typeface="Arial" charset="0"/>
            </a:endParaRPr>
          </a:p>
        </p:txBody>
      </p:sp>
      <p:pic>
        <p:nvPicPr>
          <p:cNvPr id="26" name="Picture 32" descr="C:\Users\jsauvageau\Desktop\1.png"/>
          <p:cNvPicPr>
            <a:picLocks noChangeAspect="1" noChangeArrowheads="1"/>
          </p:cNvPicPr>
          <p:nvPr/>
        </p:nvPicPr>
        <p:blipFill>
          <a:blip r:embed="rId6" cstate="email">
            <a:biLevel thresh="25000"/>
            <a:extLst>
              <a:ext uri="{28A0092B-C50C-407E-A947-70E740481C1C}">
                <a14:useLocalDpi xmlns:a14="http://schemas.microsoft.com/office/drawing/2010/main" val="0"/>
              </a:ext>
            </a:extLst>
          </a:blip>
          <a:srcRect/>
          <a:stretch>
            <a:fillRect/>
          </a:stretch>
        </p:blipFill>
        <p:spPr bwMode="auto">
          <a:xfrm>
            <a:off x="5346854" y="1091655"/>
            <a:ext cx="246739" cy="252000"/>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jsauvageau\Desktop\1.png"/>
          <p:cNvPicPr>
            <a:picLocks noChangeAspect="1" noChangeArrowheads="1"/>
          </p:cNvPicPr>
          <p:nvPr/>
        </p:nvPicPr>
        <p:blipFill>
          <a:blip r:embed="rId7" cstate="email">
            <a:biLevel thresh="25000"/>
            <a:extLst>
              <a:ext uri="{28A0092B-C50C-407E-A947-70E740481C1C}">
                <a14:useLocalDpi xmlns:a14="http://schemas.microsoft.com/office/drawing/2010/main" val="0"/>
              </a:ext>
            </a:extLst>
          </a:blip>
          <a:srcRect/>
          <a:stretch>
            <a:fillRect/>
          </a:stretch>
        </p:blipFill>
        <p:spPr bwMode="auto">
          <a:xfrm>
            <a:off x="1759089" y="4880621"/>
            <a:ext cx="329652" cy="288000"/>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10"/>
          <p:cNvSpPr>
            <a:spLocks noChangeArrowheads="1"/>
          </p:cNvSpPr>
          <p:nvPr>
            <p:custDataLst>
              <p:tags r:id="rId1"/>
            </p:custDataLst>
          </p:nvPr>
        </p:nvSpPr>
        <p:spPr bwMode="gray">
          <a:xfrm>
            <a:off x="3693187" y="4860410"/>
            <a:ext cx="3398400" cy="468000"/>
          </a:xfrm>
          <a:prstGeom prst="roundRect">
            <a:avLst/>
          </a:prstGeom>
          <a:solidFill>
            <a:srgbClr val="002776"/>
          </a:solidFill>
          <a:ln w="12700" cap="rnd" algn="ctr">
            <a:noFill/>
            <a:miter lim="800000"/>
            <a:headEnd/>
            <a:tailEnd/>
          </a:ln>
        </p:spPr>
        <p:txBody>
          <a:bodyPr lIns="0" tIns="36000" rIns="36000" bIns="36000" anchor="ctr" anchorCtr="1"/>
          <a:lstStyle/>
          <a:p>
            <a:pPr defTabSz="1014664" eaLnBrk="0" fontAlgn="base" hangingPunct="0">
              <a:lnSpc>
                <a:spcPct val="106000"/>
              </a:lnSpc>
              <a:spcBef>
                <a:spcPct val="0"/>
              </a:spcBef>
              <a:spcAft>
                <a:spcPct val="0"/>
              </a:spcAft>
              <a:defRPr/>
            </a:pPr>
            <a:r>
              <a:rPr lang="es-CL" sz="1200" b="1" kern="0" dirty="0">
                <a:solidFill>
                  <a:srgbClr val="FFFFFF"/>
                </a:solidFill>
                <a:cs typeface="Arial" charset="0"/>
              </a:rPr>
              <a:t>Estrategia </a:t>
            </a:r>
            <a:r>
              <a:rPr lang="es-CL" sz="1200" b="1" kern="0" dirty="0" smtClean="0">
                <a:solidFill>
                  <a:srgbClr val="FFFFFF"/>
                </a:solidFill>
                <a:cs typeface="Arial" charset="0"/>
              </a:rPr>
              <a:t>actual</a:t>
            </a:r>
            <a:endParaRPr lang="es-CL" sz="1200" b="1" kern="0" dirty="0">
              <a:solidFill>
                <a:srgbClr val="FFFFFF"/>
              </a:solidFill>
              <a:cs typeface="Arial" charset="0"/>
            </a:endParaRPr>
          </a:p>
        </p:txBody>
      </p:sp>
      <p:sp>
        <p:nvSpPr>
          <p:cNvPr id="31" name="AutoShape 11"/>
          <p:cNvSpPr>
            <a:spLocks noChangeArrowheads="1"/>
          </p:cNvSpPr>
          <p:nvPr>
            <p:custDataLst>
              <p:tags r:id="rId2"/>
            </p:custDataLst>
          </p:nvPr>
        </p:nvSpPr>
        <p:spPr bwMode="gray">
          <a:xfrm>
            <a:off x="4707601" y="3415358"/>
            <a:ext cx="3398400" cy="468000"/>
          </a:xfrm>
          <a:prstGeom prst="roundRect">
            <a:avLst/>
          </a:prstGeom>
          <a:solidFill>
            <a:srgbClr val="00A1DE"/>
          </a:solidFill>
          <a:ln w="12700" cap="rnd" algn="ctr">
            <a:noFill/>
            <a:miter lim="800000"/>
            <a:headEnd/>
            <a:tailEnd/>
          </a:ln>
        </p:spPr>
        <p:txBody>
          <a:bodyPr lIns="0" tIns="36000" rIns="36000" bIns="36000" anchor="ctr" anchorCtr="1"/>
          <a:lstStyle/>
          <a:p>
            <a:pPr defTabSz="1014664" eaLnBrk="0" fontAlgn="base" hangingPunct="0">
              <a:lnSpc>
                <a:spcPct val="106000"/>
              </a:lnSpc>
              <a:spcBef>
                <a:spcPct val="0"/>
              </a:spcBef>
              <a:spcAft>
                <a:spcPct val="0"/>
              </a:spcAft>
            </a:pPr>
            <a:r>
              <a:rPr lang="es-CL" sz="1200" b="1" kern="0" dirty="0">
                <a:solidFill>
                  <a:srgbClr val="FFFFFF"/>
                </a:solidFill>
                <a:cs typeface="Arial" charset="0"/>
              </a:rPr>
              <a:t>Alternativas </a:t>
            </a:r>
            <a:r>
              <a:rPr lang="es-CL" sz="1200" b="1" dirty="0" smtClean="0">
                <a:solidFill>
                  <a:srgbClr val="FFFFFF"/>
                </a:solidFill>
                <a:cs typeface="Arial" charset="0"/>
              </a:rPr>
              <a:t>estratégicas</a:t>
            </a:r>
            <a:endParaRPr lang="es-CL" sz="1200" b="1" dirty="0">
              <a:solidFill>
                <a:srgbClr val="FFFFFF"/>
              </a:solidFill>
              <a:cs typeface="Arial" charset="0"/>
            </a:endParaRPr>
          </a:p>
        </p:txBody>
      </p:sp>
      <p:sp>
        <p:nvSpPr>
          <p:cNvPr id="34" name="AutoShape 11"/>
          <p:cNvSpPr>
            <a:spLocks noChangeArrowheads="1"/>
          </p:cNvSpPr>
          <p:nvPr>
            <p:custDataLst>
              <p:tags r:id="rId3"/>
            </p:custDataLst>
          </p:nvPr>
        </p:nvSpPr>
        <p:spPr bwMode="gray">
          <a:xfrm>
            <a:off x="5657486" y="1943811"/>
            <a:ext cx="3397700" cy="468000"/>
          </a:xfrm>
          <a:prstGeom prst="roundRect">
            <a:avLst/>
          </a:prstGeom>
          <a:solidFill>
            <a:srgbClr val="92D400"/>
          </a:solidFill>
          <a:ln w="12700" cap="rnd" algn="ctr">
            <a:noFill/>
            <a:miter lim="800000"/>
            <a:headEnd/>
            <a:tailEnd/>
          </a:ln>
        </p:spPr>
        <p:txBody>
          <a:bodyPr lIns="576000" tIns="36000" rIns="36000" bIns="36000" anchor="ctr" anchorCtr="1"/>
          <a:lstStyle/>
          <a:p>
            <a:pPr defTabSz="1014664" eaLnBrk="0" fontAlgn="base" hangingPunct="0">
              <a:lnSpc>
                <a:spcPct val="106000"/>
              </a:lnSpc>
              <a:spcBef>
                <a:spcPct val="0"/>
              </a:spcBef>
              <a:spcAft>
                <a:spcPct val="0"/>
              </a:spcAft>
              <a:defRPr/>
            </a:pPr>
            <a:r>
              <a:rPr lang="es-CL" sz="1200" b="1" kern="0" dirty="0" smtClean="0">
                <a:solidFill>
                  <a:srgbClr val="FFFFFF"/>
                </a:solidFill>
                <a:cs typeface="Arial" charset="0"/>
              </a:rPr>
              <a:t>Plan estratégico</a:t>
            </a:r>
            <a:endParaRPr lang="es-CL" sz="1200" b="1" kern="0" dirty="0">
              <a:solidFill>
                <a:srgbClr val="FFFFFF"/>
              </a:solidFill>
              <a:cs typeface="Arial" charset="0"/>
            </a:endParaRPr>
          </a:p>
        </p:txBody>
      </p:sp>
      <p:grpSp>
        <p:nvGrpSpPr>
          <p:cNvPr id="35" name="Group 34"/>
          <p:cNvGrpSpPr/>
          <p:nvPr/>
        </p:nvGrpSpPr>
        <p:grpSpPr>
          <a:xfrm>
            <a:off x="5846483" y="2029507"/>
            <a:ext cx="360000" cy="324000"/>
            <a:chOff x="7650163" y="5060950"/>
            <a:chExt cx="565150" cy="541338"/>
          </a:xfrm>
          <a:solidFill>
            <a:srgbClr val="FFFFFF"/>
          </a:solidFill>
        </p:grpSpPr>
        <p:sp>
          <p:nvSpPr>
            <p:cNvPr id="38" name="Freeform 460"/>
            <p:cNvSpPr>
              <a:spLocks noEditPoints="1"/>
            </p:cNvSpPr>
            <p:nvPr/>
          </p:nvSpPr>
          <p:spPr bwMode="auto">
            <a:xfrm>
              <a:off x="7926388" y="5060950"/>
              <a:ext cx="288925" cy="288925"/>
            </a:xfrm>
            <a:custGeom>
              <a:avLst/>
              <a:gdLst>
                <a:gd name="T0" fmla="*/ 44 w 49"/>
                <a:gd name="T1" fmla="*/ 27 h 49"/>
                <a:gd name="T2" fmla="*/ 45 w 49"/>
                <a:gd name="T3" fmla="*/ 37 h 49"/>
                <a:gd name="T4" fmla="*/ 36 w 49"/>
                <a:gd name="T5" fmla="*/ 40 h 49"/>
                <a:gd name="T6" fmla="*/ 29 w 49"/>
                <a:gd name="T7" fmla="*/ 48 h 49"/>
                <a:gd name="T8" fmla="*/ 20 w 49"/>
                <a:gd name="T9" fmla="*/ 43 h 49"/>
                <a:gd name="T10" fmla="*/ 9 w 49"/>
                <a:gd name="T11" fmla="*/ 43 h 49"/>
                <a:gd name="T12" fmla="*/ 5 w 49"/>
                <a:gd name="T13" fmla="*/ 28 h 49"/>
                <a:gd name="T14" fmla="*/ 6 w 49"/>
                <a:gd name="T15" fmla="*/ 19 h 49"/>
                <a:gd name="T16" fmla="*/ 6 w 49"/>
                <a:gd name="T17" fmla="*/ 10 h 49"/>
                <a:gd name="T18" fmla="*/ 14 w 49"/>
                <a:gd name="T19" fmla="*/ 8 h 49"/>
                <a:gd name="T20" fmla="*/ 20 w 49"/>
                <a:gd name="T21" fmla="*/ 0 h 49"/>
                <a:gd name="T22" fmla="*/ 29 w 49"/>
                <a:gd name="T23" fmla="*/ 5 h 49"/>
                <a:gd name="T24" fmla="*/ 38 w 49"/>
                <a:gd name="T25" fmla="*/ 4 h 49"/>
                <a:gd name="T26" fmla="*/ 40 w 49"/>
                <a:gd name="T27" fmla="*/ 13 h 49"/>
                <a:gd name="T28" fmla="*/ 49 w 49"/>
                <a:gd name="T29" fmla="*/ 18 h 49"/>
                <a:gd name="T30" fmla="*/ 41 w 49"/>
                <a:gd name="T31" fmla="*/ 24 h 49"/>
                <a:gd name="T32" fmla="*/ 41 w 49"/>
                <a:gd name="T33" fmla="*/ 24 h 49"/>
                <a:gd name="T34" fmla="*/ 40 w 49"/>
                <a:gd name="T35" fmla="*/ 39 h 49"/>
                <a:gd name="T36" fmla="*/ 38 w 49"/>
                <a:gd name="T37" fmla="*/ 13 h 49"/>
                <a:gd name="T38" fmla="*/ 36 w 49"/>
                <a:gd name="T39" fmla="*/ 8 h 49"/>
                <a:gd name="T40" fmla="*/ 35 w 49"/>
                <a:gd name="T41" fmla="*/ 15 h 49"/>
                <a:gd name="T42" fmla="*/ 35 w 49"/>
                <a:gd name="T43" fmla="*/ 15 h 49"/>
                <a:gd name="T44" fmla="*/ 34 w 49"/>
                <a:gd name="T45" fmla="*/ 22 h 49"/>
                <a:gd name="T46" fmla="*/ 35 w 49"/>
                <a:gd name="T47" fmla="*/ 22 h 49"/>
                <a:gd name="T48" fmla="*/ 33 w 49"/>
                <a:gd name="T49" fmla="*/ 36 h 49"/>
                <a:gd name="T50" fmla="*/ 34 w 49"/>
                <a:gd name="T51" fmla="*/ 36 h 49"/>
                <a:gd name="T52" fmla="*/ 33 w 49"/>
                <a:gd name="T53" fmla="*/ 26 h 49"/>
                <a:gd name="T54" fmla="*/ 33 w 49"/>
                <a:gd name="T55" fmla="*/ 26 h 49"/>
                <a:gd name="T56" fmla="*/ 18 w 49"/>
                <a:gd name="T57" fmla="*/ 26 h 49"/>
                <a:gd name="T58" fmla="*/ 29 w 49"/>
                <a:gd name="T59" fmla="*/ 23 h 49"/>
                <a:gd name="T60" fmla="*/ 28 w 49"/>
                <a:gd name="T61" fmla="*/ 17 h 49"/>
                <a:gd name="T62" fmla="*/ 24 w 49"/>
                <a:gd name="T63" fmla="*/ 6 h 49"/>
                <a:gd name="T64" fmla="*/ 22 w 49"/>
                <a:gd name="T65" fmla="*/ 31 h 49"/>
                <a:gd name="T66" fmla="*/ 22 w 49"/>
                <a:gd name="T67" fmla="*/ 31 h 49"/>
                <a:gd name="T68" fmla="*/ 23 w 49"/>
                <a:gd name="T69" fmla="*/ 16 h 49"/>
                <a:gd name="T70" fmla="*/ 23 w 49"/>
                <a:gd name="T71" fmla="*/ 39 h 49"/>
                <a:gd name="T72" fmla="*/ 22 w 49"/>
                <a:gd name="T73" fmla="*/ 4 h 49"/>
                <a:gd name="T74" fmla="*/ 19 w 49"/>
                <a:gd name="T75" fmla="*/ 41 h 49"/>
                <a:gd name="T76" fmla="*/ 19 w 49"/>
                <a:gd name="T77" fmla="*/ 41 h 49"/>
                <a:gd name="T78" fmla="*/ 21 w 49"/>
                <a:gd name="T79" fmla="*/ 30 h 49"/>
                <a:gd name="T80" fmla="*/ 20 w 49"/>
                <a:gd name="T81" fmla="*/ 38 h 49"/>
                <a:gd name="T82" fmla="*/ 17 w 49"/>
                <a:gd name="T83" fmla="*/ 20 h 49"/>
                <a:gd name="T84" fmla="*/ 18 w 49"/>
                <a:gd name="T85" fmla="*/ 20 h 49"/>
                <a:gd name="T86" fmla="*/ 17 w 49"/>
                <a:gd name="T87" fmla="*/ 27 h 49"/>
                <a:gd name="T88" fmla="*/ 15 w 49"/>
                <a:gd name="T89" fmla="*/ 39 h 49"/>
                <a:gd name="T90" fmla="*/ 14 w 49"/>
                <a:gd name="T91" fmla="*/ 10 h 49"/>
                <a:gd name="T92" fmla="*/ 14 w 49"/>
                <a:gd name="T93" fmla="*/ 10 h 49"/>
                <a:gd name="T94" fmla="*/ 10 w 49"/>
                <a:gd name="T95" fmla="*/ 7 h 49"/>
                <a:gd name="T96" fmla="*/ 10 w 49"/>
                <a:gd name="T97" fmla="*/ 1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 h="49">
                  <a:moveTo>
                    <a:pt x="48" y="28"/>
                  </a:moveTo>
                  <a:cubicBezTo>
                    <a:pt x="47" y="29"/>
                    <a:pt x="45" y="27"/>
                    <a:pt x="44" y="27"/>
                  </a:cubicBezTo>
                  <a:cubicBezTo>
                    <a:pt x="43" y="29"/>
                    <a:pt x="43" y="32"/>
                    <a:pt x="42" y="34"/>
                  </a:cubicBezTo>
                  <a:cubicBezTo>
                    <a:pt x="43" y="35"/>
                    <a:pt x="45" y="35"/>
                    <a:pt x="45" y="37"/>
                  </a:cubicBezTo>
                  <a:cubicBezTo>
                    <a:pt x="44" y="39"/>
                    <a:pt x="42" y="41"/>
                    <a:pt x="41" y="43"/>
                  </a:cubicBezTo>
                  <a:cubicBezTo>
                    <a:pt x="39" y="42"/>
                    <a:pt x="38" y="41"/>
                    <a:pt x="36" y="40"/>
                  </a:cubicBezTo>
                  <a:cubicBezTo>
                    <a:pt x="34" y="41"/>
                    <a:pt x="31" y="42"/>
                    <a:pt x="29" y="42"/>
                  </a:cubicBezTo>
                  <a:cubicBezTo>
                    <a:pt x="29" y="44"/>
                    <a:pt x="30" y="46"/>
                    <a:pt x="29" y="48"/>
                  </a:cubicBezTo>
                  <a:cubicBezTo>
                    <a:pt x="26" y="48"/>
                    <a:pt x="24" y="49"/>
                    <a:pt x="21" y="49"/>
                  </a:cubicBezTo>
                  <a:cubicBezTo>
                    <a:pt x="20" y="47"/>
                    <a:pt x="20" y="44"/>
                    <a:pt x="20" y="43"/>
                  </a:cubicBezTo>
                  <a:cubicBezTo>
                    <a:pt x="16" y="42"/>
                    <a:pt x="15" y="40"/>
                    <a:pt x="13" y="39"/>
                  </a:cubicBezTo>
                  <a:cubicBezTo>
                    <a:pt x="11" y="40"/>
                    <a:pt x="11" y="42"/>
                    <a:pt x="9" y="43"/>
                  </a:cubicBezTo>
                  <a:cubicBezTo>
                    <a:pt x="7" y="42"/>
                    <a:pt x="5" y="40"/>
                    <a:pt x="4" y="38"/>
                  </a:cubicBezTo>
                  <a:cubicBezTo>
                    <a:pt x="7" y="36"/>
                    <a:pt x="6" y="32"/>
                    <a:pt x="5" y="28"/>
                  </a:cubicBezTo>
                  <a:cubicBezTo>
                    <a:pt x="0" y="31"/>
                    <a:pt x="0" y="25"/>
                    <a:pt x="0" y="20"/>
                  </a:cubicBezTo>
                  <a:cubicBezTo>
                    <a:pt x="3" y="21"/>
                    <a:pt x="3" y="20"/>
                    <a:pt x="6" y="19"/>
                  </a:cubicBezTo>
                  <a:cubicBezTo>
                    <a:pt x="6" y="17"/>
                    <a:pt x="7" y="15"/>
                    <a:pt x="8" y="13"/>
                  </a:cubicBezTo>
                  <a:cubicBezTo>
                    <a:pt x="8" y="12"/>
                    <a:pt x="6" y="12"/>
                    <a:pt x="6" y="10"/>
                  </a:cubicBezTo>
                  <a:cubicBezTo>
                    <a:pt x="5" y="7"/>
                    <a:pt x="9" y="6"/>
                    <a:pt x="11" y="4"/>
                  </a:cubicBezTo>
                  <a:cubicBezTo>
                    <a:pt x="13" y="5"/>
                    <a:pt x="13" y="7"/>
                    <a:pt x="14" y="8"/>
                  </a:cubicBezTo>
                  <a:cubicBezTo>
                    <a:pt x="17" y="8"/>
                    <a:pt x="18" y="6"/>
                    <a:pt x="21" y="5"/>
                  </a:cubicBezTo>
                  <a:cubicBezTo>
                    <a:pt x="21" y="3"/>
                    <a:pt x="19" y="2"/>
                    <a:pt x="20" y="0"/>
                  </a:cubicBezTo>
                  <a:cubicBezTo>
                    <a:pt x="23" y="0"/>
                    <a:pt x="25" y="0"/>
                    <a:pt x="28" y="0"/>
                  </a:cubicBezTo>
                  <a:cubicBezTo>
                    <a:pt x="29" y="1"/>
                    <a:pt x="29" y="3"/>
                    <a:pt x="29" y="5"/>
                  </a:cubicBezTo>
                  <a:cubicBezTo>
                    <a:pt x="30" y="6"/>
                    <a:pt x="32" y="7"/>
                    <a:pt x="34" y="8"/>
                  </a:cubicBezTo>
                  <a:cubicBezTo>
                    <a:pt x="36" y="7"/>
                    <a:pt x="36" y="5"/>
                    <a:pt x="38" y="4"/>
                  </a:cubicBezTo>
                  <a:cubicBezTo>
                    <a:pt x="39" y="7"/>
                    <a:pt x="42" y="8"/>
                    <a:pt x="42" y="10"/>
                  </a:cubicBezTo>
                  <a:cubicBezTo>
                    <a:pt x="42" y="12"/>
                    <a:pt x="41" y="11"/>
                    <a:pt x="40" y="13"/>
                  </a:cubicBezTo>
                  <a:cubicBezTo>
                    <a:pt x="41" y="15"/>
                    <a:pt x="42" y="16"/>
                    <a:pt x="42" y="18"/>
                  </a:cubicBezTo>
                  <a:cubicBezTo>
                    <a:pt x="45" y="19"/>
                    <a:pt x="46" y="19"/>
                    <a:pt x="49" y="18"/>
                  </a:cubicBezTo>
                  <a:cubicBezTo>
                    <a:pt x="49" y="21"/>
                    <a:pt x="49" y="25"/>
                    <a:pt x="48" y="28"/>
                  </a:cubicBezTo>
                  <a:close/>
                  <a:moveTo>
                    <a:pt x="41" y="24"/>
                  </a:moveTo>
                  <a:cubicBezTo>
                    <a:pt x="40" y="25"/>
                    <a:pt x="42" y="25"/>
                    <a:pt x="42" y="24"/>
                  </a:cubicBezTo>
                  <a:cubicBezTo>
                    <a:pt x="41" y="24"/>
                    <a:pt x="41" y="24"/>
                    <a:pt x="41" y="24"/>
                  </a:cubicBezTo>
                  <a:close/>
                  <a:moveTo>
                    <a:pt x="40" y="40"/>
                  </a:moveTo>
                  <a:cubicBezTo>
                    <a:pt x="40" y="40"/>
                    <a:pt x="41" y="39"/>
                    <a:pt x="40" y="39"/>
                  </a:cubicBezTo>
                  <a:cubicBezTo>
                    <a:pt x="40" y="40"/>
                    <a:pt x="40" y="40"/>
                    <a:pt x="40" y="40"/>
                  </a:cubicBezTo>
                  <a:close/>
                  <a:moveTo>
                    <a:pt x="38" y="13"/>
                  </a:moveTo>
                  <a:cubicBezTo>
                    <a:pt x="38" y="14"/>
                    <a:pt x="38" y="13"/>
                    <a:pt x="38" y="13"/>
                  </a:cubicBezTo>
                  <a:close/>
                  <a:moveTo>
                    <a:pt x="36" y="8"/>
                  </a:moveTo>
                  <a:cubicBezTo>
                    <a:pt x="36" y="8"/>
                    <a:pt x="36" y="8"/>
                    <a:pt x="36" y="8"/>
                  </a:cubicBezTo>
                  <a:close/>
                  <a:moveTo>
                    <a:pt x="35" y="15"/>
                  </a:moveTo>
                  <a:cubicBezTo>
                    <a:pt x="35" y="15"/>
                    <a:pt x="37" y="16"/>
                    <a:pt x="36" y="15"/>
                  </a:cubicBezTo>
                  <a:cubicBezTo>
                    <a:pt x="36" y="15"/>
                    <a:pt x="35" y="15"/>
                    <a:pt x="35" y="15"/>
                  </a:cubicBezTo>
                  <a:close/>
                  <a:moveTo>
                    <a:pt x="34" y="22"/>
                  </a:moveTo>
                  <a:cubicBezTo>
                    <a:pt x="34" y="22"/>
                    <a:pt x="34" y="22"/>
                    <a:pt x="34" y="22"/>
                  </a:cubicBezTo>
                  <a:cubicBezTo>
                    <a:pt x="34" y="22"/>
                    <a:pt x="35" y="22"/>
                    <a:pt x="35" y="22"/>
                  </a:cubicBezTo>
                  <a:cubicBezTo>
                    <a:pt x="35" y="22"/>
                    <a:pt x="35" y="22"/>
                    <a:pt x="35" y="22"/>
                  </a:cubicBezTo>
                  <a:cubicBezTo>
                    <a:pt x="34" y="22"/>
                    <a:pt x="34" y="21"/>
                    <a:pt x="34" y="22"/>
                  </a:cubicBezTo>
                  <a:close/>
                  <a:moveTo>
                    <a:pt x="33" y="36"/>
                  </a:moveTo>
                  <a:cubicBezTo>
                    <a:pt x="34" y="36"/>
                    <a:pt x="34" y="36"/>
                    <a:pt x="34" y="36"/>
                  </a:cubicBezTo>
                  <a:cubicBezTo>
                    <a:pt x="34" y="36"/>
                    <a:pt x="34" y="36"/>
                    <a:pt x="34" y="36"/>
                  </a:cubicBezTo>
                  <a:cubicBezTo>
                    <a:pt x="34" y="36"/>
                    <a:pt x="33" y="36"/>
                    <a:pt x="33" y="36"/>
                  </a:cubicBezTo>
                  <a:close/>
                  <a:moveTo>
                    <a:pt x="33" y="26"/>
                  </a:moveTo>
                  <a:cubicBezTo>
                    <a:pt x="33" y="26"/>
                    <a:pt x="33" y="25"/>
                    <a:pt x="33" y="25"/>
                  </a:cubicBezTo>
                  <a:cubicBezTo>
                    <a:pt x="33" y="26"/>
                    <a:pt x="33" y="26"/>
                    <a:pt x="33" y="26"/>
                  </a:cubicBezTo>
                  <a:close/>
                  <a:moveTo>
                    <a:pt x="24" y="18"/>
                  </a:moveTo>
                  <a:cubicBezTo>
                    <a:pt x="21" y="18"/>
                    <a:pt x="17" y="22"/>
                    <a:pt x="18" y="26"/>
                  </a:cubicBezTo>
                  <a:cubicBezTo>
                    <a:pt x="19" y="28"/>
                    <a:pt x="23" y="30"/>
                    <a:pt x="25" y="30"/>
                  </a:cubicBezTo>
                  <a:cubicBezTo>
                    <a:pt x="28" y="30"/>
                    <a:pt x="30" y="27"/>
                    <a:pt x="29" y="23"/>
                  </a:cubicBezTo>
                  <a:cubicBezTo>
                    <a:pt x="28" y="20"/>
                    <a:pt x="27" y="18"/>
                    <a:pt x="24" y="18"/>
                  </a:cubicBezTo>
                  <a:close/>
                  <a:moveTo>
                    <a:pt x="28" y="17"/>
                  </a:moveTo>
                  <a:cubicBezTo>
                    <a:pt x="27" y="17"/>
                    <a:pt x="29" y="17"/>
                    <a:pt x="28" y="17"/>
                  </a:cubicBezTo>
                  <a:close/>
                  <a:moveTo>
                    <a:pt x="24" y="6"/>
                  </a:moveTo>
                  <a:cubicBezTo>
                    <a:pt x="24" y="6"/>
                    <a:pt x="24" y="6"/>
                    <a:pt x="24" y="6"/>
                  </a:cubicBezTo>
                  <a:close/>
                  <a:moveTo>
                    <a:pt x="22" y="31"/>
                  </a:moveTo>
                  <a:cubicBezTo>
                    <a:pt x="22" y="32"/>
                    <a:pt x="24" y="32"/>
                    <a:pt x="24" y="31"/>
                  </a:cubicBezTo>
                  <a:cubicBezTo>
                    <a:pt x="23" y="32"/>
                    <a:pt x="23" y="31"/>
                    <a:pt x="22" y="31"/>
                  </a:cubicBezTo>
                  <a:close/>
                  <a:moveTo>
                    <a:pt x="22" y="17"/>
                  </a:moveTo>
                  <a:cubicBezTo>
                    <a:pt x="23" y="17"/>
                    <a:pt x="23" y="17"/>
                    <a:pt x="23" y="16"/>
                  </a:cubicBezTo>
                  <a:cubicBezTo>
                    <a:pt x="23" y="16"/>
                    <a:pt x="22" y="16"/>
                    <a:pt x="22" y="17"/>
                  </a:cubicBezTo>
                  <a:close/>
                  <a:moveTo>
                    <a:pt x="23" y="39"/>
                  </a:moveTo>
                  <a:cubicBezTo>
                    <a:pt x="23" y="39"/>
                    <a:pt x="23" y="39"/>
                    <a:pt x="23" y="39"/>
                  </a:cubicBezTo>
                  <a:close/>
                  <a:moveTo>
                    <a:pt x="22" y="4"/>
                  </a:moveTo>
                  <a:cubicBezTo>
                    <a:pt x="22" y="5"/>
                    <a:pt x="22" y="4"/>
                    <a:pt x="22" y="4"/>
                  </a:cubicBezTo>
                  <a:close/>
                  <a:moveTo>
                    <a:pt x="19" y="41"/>
                  </a:moveTo>
                  <a:cubicBezTo>
                    <a:pt x="21" y="41"/>
                    <a:pt x="21" y="42"/>
                    <a:pt x="22" y="41"/>
                  </a:cubicBezTo>
                  <a:cubicBezTo>
                    <a:pt x="22" y="41"/>
                    <a:pt x="19" y="40"/>
                    <a:pt x="19" y="41"/>
                  </a:cubicBezTo>
                  <a:close/>
                  <a:moveTo>
                    <a:pt x="21" y="30"/>
                  </a:moveTo>
                  <a:cubicBezTo>
                    <a:pt x="20" y="30"/>
                    <a:pt x="22" y="30"/>
                    <a:pt x="21" y="30"/>
                  </a:cubicBezTo>
                  <a:close/>
                  <a:moveTo>
                    <a:pt x="20" y="38"/>
                  </a:moveTo>
                  <a:cubicBezTo>
                    <a:pt x="20" y="38"/>
                    <a:pt x="20" y="38"/>
                    <a:pt x="20" y="38"/>
                  </a:cubicBezTo>
                  <a:close/>
                  <a:moveTo>
                    <a:pt x="17" y="20"/>
                  </a:moveTo>
                  <a:cubicBezTo>
                    <a:pt x="17" y="20"/>
                    <a:pt x="17" y="20"/>
                    <a:pt x="17" y="20"/>
                  </a:cubicBezTo>
                  <a:cubicBezTo>
                    <a:pt x="17" y="20"/>
                    <a:pt x="18" y="20"/>
                    <a:pt x="18" y="20"/>
                  </a:cubicBezTo>
                  <a:cubicBezTo>
                    <a:pt x="18" y="20"/>
                    <a:pt x="18" y="20"/>
                    <a:pt x="18" y="20"/>
                  </a:cubicBezTo>
                  <a:cubicBezTo>
                    <a:pt x="18" y="20"/>
                    <a:pt x="17" y="20"/>
                    <a:pt x="17" y="20"/>
                  </a:cubicBezTo>
                  <a:close/>
                  <a:moveTo>
                    <a:pt x="17" y="27"/>
                  </a:moveTo>
                  <a:cubicBezTo>
                    <a:pt x="17" y="27"/>
                    <a:pt x="18" y="27"/>
                    <a:pt x="17" y="27"/>
                  </a:cubicBezTo>
                  <a:close/>
                  <a:moveTo>
                    <a:pt x="15" y="39"/>
                  </a:moveTo>
                  <a:cubicBezTo>
                    <a:pt x="15" y="38"/>
                    <a:pt x="16" y="40"/>
                    <a:pt x="15" y="39"/>
                  </a:cubicBezTo>
                  <a:close/>
                  <a:moveTo>
                    <a:pt x="14" y="10"/>
                  </a:moveTo>
                  <a:cubicBezTo>
                    <a:pt x="15" y="10"/>
                    <a:pt x="16" y="9"/>
                    <a:pt x="15" y="9"/>
                  </a:cubicBezTo>
                  <a:cubicBezTo>
                    <a:pt x="15" y="10"/>
                    <a:pt x="14" y="10"/>
                    <a:pt x="14" y="10"/>
                  </a:cubicBezTo>
                  <a:close/>
                  <a:moveTo>
                    <a:pt x="10" y="7"/>
                  </a:moveTo>
                  <a:cubicBezTo>
                    <a:pt x="10" y="7"/>
                    <a:pt x="10" y="7"/>
                    <a:pt x="10" y="7"/>
                  </a:cubicBezTo>
                  <a:close/>
                  <a:moveTo>
                    <a:pt x="10" y="18"/>
                  </a:moveTo>
                  <a:cubicBezTo>
                    <a:pt x="9" y="19"/>
                    <a:pt x="11" y="19"/>
                    <a:pt x="1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39" name="Freeform 461"/>
            <p:cNvSpPr>
              <a:spLocks noEditPoints="1"/>
            </p:cNvSpPr>
            <p:nvPr/>
          </p:nvSpPr>
          <p:spPr bwMode="auto">
            <a:xfrm>
              <a:off x="8021638" y="5356225"/>
              <a:ext cx="152400" cy="134938"/>
            </a:xfrm>
            <a:custGeom>
              <a:avLst/>
              <a:gdLst>
                <a:gd name="T0" fmla="*/ 26 w 26"/>
                <a:gd name="T1" fmla="*/ 9 h 23"/>
                <a:gd name="T2" fmla="*/ 25 w 26"/>
                <a:gd name="T3" fmla="*/ 14 h 23"/>
                <a:gd name="T4" fmla="*/ 23 w 26"/>
                <a:gd name="T5" fmla="*/ 14 h 23"/>
                <a:gd name="T6" fmla="*/ 22 w 26"/>
                <a:gd name="T7" fmla="*/ 17 h 23"/>
                <a:gd name="T8" fmla="*/ 24 w 26"/>
                <a:gd name="T9" fmla="*/ 19 h 23"/>
                <a:gd name="T10" fmla="*/ 21 w 26"/>
                <a:gd name="T11" fmla="*/ 23 h 23"/>
                <a:gd name="T12" fmla="*/ 16 w 26"/>
                <a:gd name="T13" fmla="*/ 23 h 23"/>
                <a:gd name="T14" fmla="*/ 11 w 26"/>
                <a:gd name="T15" fmla="*/ 23 h 23"/>
                <a:gd name="T16" fmla="*/ 10 w 26"/>
                <a:gd name="T17" fmla="*/ 21 h 23"/>
                <a:gd name="T18" fmla="*/ 8 w 26"/>
                <a:gd name="T19" fmla="*/ 20 h 23"/>
                <a:gd name="T20" fmla="*/ 5 w 26"/>
                <a:gd name="T21" fmla="*/ 22 h 23"/>
                <a:gd name="T22" fmla="*/ 2 w 26"/>
                <a:gd name="T23" fmla="*/ 19 h 23"/>
                <a:gd name="T24" fmla="*/ 1 w 26"/>
                <a:gd name="T25" fmla="*/ 13 h 23"/>
                <a:gd name="T26" fmla="*/ 0 w 26"/>
                <a:gd name="T27" fmla="*/ 9 h 23"/>
                <a:gd name="T28" fmla="*/ 3 w 26"/>
                <a:gd name="T29" fmla="*/ 8 h 23"/>
                <a:gd name="T30" fmla="*/ 2 w 26"/>
                <a:gd name="T31" fmla="*/ 4 h 23"/>
                <a:gd name="T32" fmla="*/ 6 w 26"/>
                <a:gd name="T33" fmla="*/ 1 h 23"/>
                <a:gd name="T34" fmla="*/ 9 w 26"/>
                <a:gd name="T35" fmla="*/ 3 h 23"/>
                <a:gd name="T36" fmla="*/ 10 w 26"/>
                <a:gd name="T37" fmla="*/ 1 h 23"/>
                <a:gd name="T38" fmla="*/ 14 w 26"/>
                <a:gd name="T39" fmla="*/ 0 h 23"/>
                <a:gd name="T40" fmla="*/ 14 w 26"/>
                <a:gd name="T41" fmla="*/ 2 h 23"/>
                <a:gd name="T42" fmla="*/ 18 w 26"/>
                <a:gd name="T43" fmla="*/ 1 h 23"/>
                <a:gd name="T44" fmla="*/ 22 w 26"/>
                <a:gd name="T45" fmla="*/ 3 h 23"/>
                <a:gd name="T46" fmla="*/ 22 w 26"/>
                <a:gd name="T47" fmla="*/ 8 h 23"/>
                <a:gd name="T48" fmla="*/ 26 w 26"/>
                <a:gd name="T49" fmla="*/ 9 h 23"/>
                <a:gd name="T50" fmla="*/ 12 w 26"/>
                <a:gd name="T51" fmla="*/ 10 h 23"/>
                <a:gd name="T52" fmla="*/ 11 w 26"/>
                <a:gd name="T53" fmla="*/ 13 h 23"/>
                <a:gd name="T54" fmla="*/ 15 w 26"/>
                <a:gd name="T55" fmla="*/ 14 h 23"/>
                <a:gd name="T56" fmla="*/ 12 w 26"/>
                <a:gd name="T57" fmla="*/ 10 h 23"/>
                <a:gd name="T58" fmla="*/ 5 w 26"/>
                <a:gd name="T59" fmla="*/ 14 h 23"/>
                <a:gd name="T60" fmla="*/ 6 w 26"/>
                <a:gd name="T61" fmla="*/ 15 h 23"/>
                <a:gd name="T62" fmla="*/ 5 w 26"/>
                <a:gd name="T63"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23">
                  <a:moveTo>
                    <a:pt x="26" y="9"/>
                  </a:moveTo>
                  <a:cubicBezTo>
                    <a:pt x="26" y="10"/>
                    <a:pt x="26" y="13"/>
                    <a:pt x="25" y="14"/>
                  </a:cubicBezTo>
                  <a:cubicBezTo>
                    <a:pt x="25" y="14"/>
                    <a:pt x="24" y="14"/>
                    <a:pt x="23" y="14"/>
                  </a:cubicBezTo>
                  <a:cubicBezTo>
                    <a:pt x="23" y="15"/>
                    <a:pt x="23" y="16"/>
                    <a:pt x="22" y="17"/>
                  </a:cubicBezTo>
                  <a:cubicBezTo>
                    <a:pt x="22" y="18"/>
                    <a:pt x="24" y="18"/>
                    <a:pt x="24" y="19"/>
                  </a:cubicBezTo>
                  <a:cubicBezTo>
                    <a:pt x="23" y="21"/>
                    <a:pt x="22" y="22"/>
                    <a:pt x="21" y="23"/>
                  </a:cubicBezTo>
                  <a:cubicBezTo>
                    <a:pt x="20" y="21"/>
                    <a:pt x="16" y="19"/>
                    <a:pt x="16" y="23"/>
                  </a:cubicBezTo>
                  <a:cubicBezTo>
                    <a:pt x="14" y="23"/>
                    <a:pt x="13" y="23"/>
                    <a:pt x="11" y="23"/>
                  </a:cubicBezTo>
                  <a:cubicBezTo>
                    <a:pt x="11" y="23"/>
                    <a:pt x="10" y="22"/>
                    <a:pt x="10" y="21"/>
                  </a:cubicBezTo>
                  <a:cubicBezTo>
                    <a:pt x="10" y="20"/>
                    <a:pt x="9" y="20"/>
                    <a:pt x="8" y="20"/>
                  </a:cubicBezTo>
                  <a:cubicBezTo>
                    <a:pt x="7" y="20"/>
                    <a:pt x="7" y="22"/>
                    <a:pt x="5" y="22"/>
                  </a:cubicBezTo>
                  <a:cubicBezTo>
                    <a:pt x="4" y="21"/>
                    <a:pt x="3" y="20"/>
                    <a:pt x="2" y="19"/>
                  </a:cubicBezTo>
                  <a:cubicBezTo>
                    <a:pt x="4" y="17"/>
                    <a:pt x="5" y="13"/>
                    <a:pt x="1" y="13"/>
                  </a:cubicBezTo>
                  <a:cubicBezTo>
                    <a:pt x="0" y="12"/>
                    <a:pt x="0" y="10"/>
                    <a:pt x="0" y="9"/>
                  </a:cubicBezTo>
                  <a:cubicBezTo>
                    <a:pt x="1" y="9"/>
                    <a:pt x="2" y="8"/>
                    <a:pt x="3" y="8"/>
                  </a:cubicBezTo>
                  <a:cubicBezTo>
                    <a:pt x="4" y="6"/>
                    <a:pt x="3" y="6"/>
                    <a:pt x="2" y="4"/>
                  </a:cubicBezTo>
                  <a:cubicBezTo>
                    <a:pt x="3" y="3"/>
                    <a:pt x="5" y="2"/>
                    <a:pt x="6" y="1"/>
                  </a:cubicBezTo>
                  <a:cubicBezTo>
                    <a:pt x="7" y="1"/>
                    <a:pt x="7" y="3"/>
                    <a:pt x="9" y="3"/>
                  </a:cubicBezTo>
                  <a:cubicBezTo>
                    <a:pt x="10" y="2"/>
                    <a:pt x="9" y="1"/>
                    <a:pt x="10" y="1"/>
                  </a:cubicBezTo>
                  <a:cubicBezTo>
                    <a:pt x="11" y="0"/>
                    <a:pt x="12" y="0"/>
                    <a:pt x="14" y="0"/>
                  </a:cubicBezTo>
                  <a:cubicBezTo>
                    <a:pt x="14" y="1"/>
                    <a:pt x="14" y="2"/>
                    <a:pt x="14" y="2"/>
                  </a:cubicBezTo>
                  <a:cubicBezTo>
                    <a:pt x="17" y="3"/>
                    <a:pt x="17" y="1"/>
                    <a:pt x="18" y="1"/>
                  </a:cubicBezTo>
                  <a:cubicBezTo>
                    <a:pt x="20" y="1"/>
                    <a:pt x="21" y="2"/>
                    <a:pt x="22" y="3"/>
                  </a:cubicBezTo>
                  <a:cubicBezTo>
                    <a:pt x="20" y="5"/>
                    <a:pt x="22" y="7"/>
                    <a:pt x="22" y="8"/>
                  </a:cubicBezTo>
                  <a:cubicBezTo>
                    <a:pt x="24" y="8"/>
                    <a:pt x="25" y="8"/>
                    <a:pt x="26" y="9"/>
                  </a:cubicBezTo>
                  <a:close/>
                  <a:moveTo>
                    <a:pt x="12" y="10"/>
                  </a:moveTo>
                  <a:cubicBezTo>
                    <a:pt x="11" y="10"/>
                    <a:pt x="11" y="11"/>
                    <a:pt x="11" y="13"/>
                  </a:cubicBezTo>
                  <a:cubicBezTo>
                    <a:pt x="12" y="13"/>
                    <a:pt x="14" y="13"/>
                    <a:pt x="15" y="14"/>
                  </a:cubicBezTo>
                  <a:cubicBezTo>
                    <a:pt x="17" y="12"/>
                    <a:pt x="15" y="9"/>
                    <a:pt x="12" y="10"/>
                  </a:cubicBezTo>
                  <a:close/>
                  <a:moveTo>
                    <a:pt x="5" y="14"/>
                  </a:moveTo>
                  <a:cubicBezTo>
                    <a:pt x="5" y="15"/>
                    <a:pt x="6" y="15"/>
                    <a:pt x="6" y="15"/>
                  </a:cubicBezTo>
                  <a:cubicBezTo>
                    <a:pt x="6" y="15"/>
                    <a:pt x="6" y="14"/>
                    <a:pt x="5"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0" name="Freeform 462"/>
            <p:cNvSpPr>
              <a:spLocks noEditPoints="1"/>
            </p:cNvSpPr>
            <p:nvPr/>
          </p:nvSpPr>
          <p:spPr bwMode="auto">
            <a:xfrm>
              <a:off x="7650163" y="5256213"/>
              <a:ext cx="358775" cy="346075"/>
            </a:xfrm>
            <a:custGeom>
              <a:avLst/>
              <a:gdLst>
                <a:gd name="T0" fmla="*/ 53 w 61"/>
                <a:gd name="T1" fmla="*/ 33 h 59"/>
                <a:gd name="T2" fmla="*/ 54 w 61"/>
                <a:gd name="T3" fmla="*/ 47 h 59"/>
                <a:gd name="T4" fmla="*/ 42 w 61"/>
                <a:gd name="T5" fmla="*/ 49 h 59"/>
                <a:gd name="T6" fmla="*/ 35 w 61"/>
                <a:gd name="T7" fmla="*/ 58 h 59"/>
                <a:gd name="T8" fmla="*/ 25 w 61"/>
                <a:gd name="T9" fmla="*/ 53 h 59"/>
                <a:gd name="T10" fmla="*/ 13 w 61"/>
                <a:gd name="T11" fmla="*/ 53 h 59"/>
                <a:gd name="T12" fmla="*/ 5 w 61"/>
                <a:gd name="T13" fmla="*/ 46 h 59"/>
                <a:gd name="T14" fmla="*/ 6 w 61"/>
                <a:gd name="T15" fmla="*/ 35 h 59"/>
                <a:gd name="T16" fmla="*/ 1 w 61"/>
                <a:gd name="T17" fmla="*/ 25 h 59"/>
                <a:gd name="T18" fmla="*/ 9 w 61"/>
                <a:gd name="T19" fmla="*/ 18 h 59"/>
                <a:gd name="T20" fmla="*/ 12 w 61"/>
                <a:gd name="T21" fmla="*/ 6 h 59"/>
                <a:gd name="T22" fmla="*/ 25 w 61"/>
                <a:gd name="T23" fmla="*/ 7 h 59"/>
                <a:gd name="T24" fmla="*/ 25 w 61"/>
                <a:gd name="T25" fmla="*/ 1 h 59"/>
                <a:gd name="T26" fmla="*/ 35 w 61"/>
                <a:gd name="T27" fmla="*/ 7 h 59"/>
                <a:gd name="T28" fmla="*/ 53 w 61"/>
                <a:gd name="T29" fmla="*/ 12 h 59"/>
                <a:gd name="T30" fmla="*/ 58 w 61"/>
                <a:gd name="T31" fmla="*/ 23 h 59"/>
                <a:gd name="T32" fmla="*/ 51 w 61"/>
                <a:gd name="T33" fmla="*/ 23 h 59"/>
                <a:gd name="T34" fmla="*/ 51 w 61"/>
                <a:gd name="T35" fmla="*/ 23 h 59"/>
                <a:gd name="T36" fmla="*/ 49 w 61"/>
                <a:gd name="T37" fmla="*/ 41 h 59"/>
                <a:gd name="T38" fmla="*/ 46 w 61"/>
                <a:gd name="T39" fmla="*/ 37 h 59"/>
                <a:gd name="T40" fmla="*/ 44 w 61"/>
                <a:gd name="T41" fmla="*/ 48 h 59"/>
                <a:gd name="T42" fmla="*/ 45 w 61"/>
                <a:gd name="T43" fmla="*/ 48 h 59"/>
                <a:gd name="T44" fmla="*/ 44 w 61"/>
                <a:gd name="T45" fmla="*/ 48 h 59"/>
                <a:gd name="T46" fmla="*/ 44 w 61"/>
                <a:gd name="T47" fmla="*/ 46 h 59"/>
                <a:gd name="T48" fmla="*/ 43 w 61"/>
                <a:gd name="T49" fmla="*/ 13 h 59"/>
                <a:gd name="T50" fmla="*/ 37 w 61"/>
                <a:gd name="T51" fmla="*/ 22 h 59"/>
                <a:gd name="T52" fmla="*/ 37 w 61"/>
                <a:gd name="T53" fmla="*/ 22 h 59"/>
                <a:gd name="T54" fmla="*/ 37 w 61"/>
                <a:gd name="T55" fmla="*/ 34 h 59"/>
                <a:gd name="T56" fmla="*/ 23 w 61"/>
                <a:gd name="T57" fmla="*/ 36 h 59"/>
                <a:gd name="T58" fmla="*/ 34 w 61"/>
                <a:gd name="T59" fmla="*/ 39 h 59"/>
                <a:gd name="T60" fmla="*/ 34 w 61"/>
                <a:gd name="T61" fmla="*/ 39 h 59"/>
                <a:gd name="T62" fmla="*/ 35 w 61"/>
                <a:gd name="T63" fmla="*/ 51 h 59"/>
                <a:gd name="T64" fmla="*/ 34 w 61"/>
                <a:gd name="T65" fmla="*/ 56 h 59"/>
                <a:gd name="T66" fmla="*/ 29 w 61"/>
                <a:gd name="T67" fmla="*/ 44 h 59"/>
                <a:gd name="T68" fmla="*/ 30 w 61"/>
                <a:gd name="T69" fmla="*/ 45 h 59"/>
                <a:gd name="T70" fmla="*/ 29 w 61"/>
                <a:gd name="T71" fmla="*/ 44 h 59"/>
                <a:gd name="T72" fmla="*/ 28 w 61"/>
                <a:gd name="T73" fmla="*/ 16 h 59"/>
                <a:gd name="T74" fmla="*/ 28 w 61"/>
                <a:gd name="T75" fmla="*/ 45 h 59"/>
                <a:gd name="T76" fmla="*/ 27 w 61"/>
                <a:gd name="T77" fmla="*/ 17 h 59"/>
                <a:gd name="T78" fmla="*/ 26 w 61"/>
                <a:gd name="T79" fmla="*/ 3 h 59"/>
                <a:gd name="T80" fmla="*/ 26 w 61"/>
                <a:gd name="T81" fmla="*/ 3 h 59"/>
                <a:gd name="T82" fmla="*/ 26 w 61"/>
                <a:gd name="T83" fmla="*/ 38 h 59"/>
                <a:gd name="T84" fmla="*/ 25 w 61"/>
                <a:gd name="T85" fmla="*/ 51 h 59"/>
                <a:gd name="T86" fmla="*/ 26 w 61"/>
                <a:gd name="T87" fmla="*/ 50 h 59"/>
                <a:gd name="T88" fmla="*/ 21 w 61"/>
                <a:gd name="T89" fmla="*/ 25 h 59"/>
                <a:gd name="T90" fmla="*/ 21 w 61"/>
                <a:gd name="T91" fmla="*/ 25 h 59"/>
                <a:gd name="T92" fmla="*/ 20 w 61"/>
                <a:gd name="T93" fmla="*/ 48 h 59"/>
                <a:gd name="T94" fmla="*/ 15 w 61"/>
                <a:gd name="T95" fmla="*/ 41 h 59"/>
                <a:gd name="T96" fmla="*/ 15 w 61"/>
                <a:gd name="T97" fmla="*/ 41 h 59"/>
                <a:gd name="T98" fmla="*/ 10 w 61"/>
                <a:gd name="T99" fmla="*/ 43 h 59"/>
                <a:gd name="T100" fmla="*/ 10 w 61"/>
                <a:gd name="T101" fmla="*/ 42 h 59"/>
                <a:gd name="T102" fmla="*/ 6 w 61"/>
                <a:gd name="T103" fmla="*/ 26 h 59"/>
                <a:gd name="T104" fmla="*/ 6 w 61"/>
                <a:gd name="T105" fmla="*/ 26 h 59"/>
                <a:gd name="T106" fmla="*/ 5 w 61"/>
                <a:gd name="T107" fmla="*/ 3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 h="59">
                  <a:moveTo>
                    <a:pt x="58" y="34"/>
                  </a:moveTo>
                  <a:cubicBezTo>
                    <a:pt x="56" y="34"/>
                    <a:pt x="55" y="33"/>
                    <a:pt x="53" y="33"/>
                  </a:cubicBezTo>
                  <a:cubicBezTo>
                    <a:pt x="52" y="36"/>
                    <a:pt x="52" y="39"/>
                    <a:pt x="50" y="42"/>
                  </a:cubicBezTo>
                  <a:cubicBezTo>
                    <a:pt x="52" y="43"/>
                    <a:pt x="53" y="45"/>
                    <a:pt x="54" y="47"/>
                  </a:cubicBezTo>
                  <a:cubicBezTo>
                    <a:pt x="52" y="50"/>
                    <a:pt x="50" y="52"/>
                    <a:pt x="47" y="54"/>
                  </a:cubicBezTo>
                  <a:cubicBezTo>
                    <a:pt x="45" y="53"/>
                    <a:pt x="44" y="51"/>
                    <a:pt x="42" y="49"/>
                  </a:cubicBezTo>
                  <a:cubicBezTo>
                    <a:pt x="40" y="50"/>
                    <a:pt x="39" y="52"/>
                    <a:pt x="36" y="52"/>
                  </a:cubicBezTo>
                  <a:cubicBezTo>
                    <a:pt x="35" y="54"/>
                    <a:pt x="36" y="57"/>
                    <a:pt x="35" y="58"/>
                  </a:cubicBezTo>
                  <a:cubicBezTo>
                    <a:pt x="32" y="59"/>
                    <a:pt x="27" y="59"/>
                    <a:pt x="25" y="57"/>
                  </a:cubicBezTo>
                  <a:cubicBezTo>
                    <a:pt x="25" y="56"/>
                    <a:pt x="25" y="54"/>
                    <a:pt x="25" y="53"/>
                  </a:cubicBezTo>
                  <a:cubicBezTo>
                    <a:pt x="22" y="52"/>
                    <a:pt x="18" y="51"/>
                    <a:pt x="16" y="49"/>
                  </a:cubicBezTo>
                  <a:cubicBezTo>
                    <a:pt x="14" y="50"/>
                    <a:pt x="14" y="52"/>
                    <a:pt x="13" y="53"/>
                  </a:cubicBezTo>
                  <a:cubicBezTo>
                    <a:pt x="11" y="53"/>
                    <a:pt x="10" y="51"/>
                    <a:pt x="9" y="50"/>
                  </a:cubicBezTo>
                  <a:cubicBezTo>
                    <a:pt x="8" y="50"/>
                    <a:pt x="5" y="48"/>
                    <a:pt x="5" y="46"/>
                  </a:cubicBezTo>
                  <a:cubicBezTo>
                    <a:pt x="5" y="44"/>
                    <a:pt x="8" y="43"/>
                    <a:pt x="8" y="42"/>
                  </a:cubicBezTo>
                  <a:cubicBezTo>
                    <a:pt x="9" y="39"/>
                    <a:pt x="6" y="38"/>
                    <a:pt x="6" y="35"/>
                  </a:cubicBezTo>
                  <a:cubicBezTo>
                    <a:pt x="4" y="34"/>
                    <a:pt x="3" y="35"/>
                    <a:pt x="0" y="35"/>
                  </a:cubicBezTo>
                  <a:cubicBezTo>
                    <a:pt x="0" y="32"/>
                    <a:pt x="0" y="27"/>
                    <a:pt x="1" y="25"/>
                  </a:cubicBezTo>
                  <a:cubicBezTo>
                    <a:pt x="3" y="24"/>
                    <a:pt x="5" y="25"/>
                    <a:pt x="6" y="24"/>
                  </a:cubicBezTo>
                  <a:cubicBezTo>
                    <a:pt x="7" y="22"/>
                    <a:pt x="7" y="19"/>
                    <a:pt x="9" y="18"/>
                  </a:cubicBezTo>
                  <a:cubicBezTo>
                    <a:pt x="8" y="16"/>
                    <a:pt x="6" y="15"/>
                    <a:pt x="5" y="14"/>
                  </a:cubicBezTo>
                  <a:cubicBezTo>
                    <a:pt x="6" y="10"/>
                    <a:pt x="9" y="8"/>
                    <a:pt x="12" y="6"/>
                  </a:cubicBezTo>
                  <a:cubicBezTo>
                    <a:pt x="13" y="8"/>
                    <a:pt x="14" y="9"/>
                    <a:pt x="15" y="10"/>
                  </a:cubicBezTo>
                  <a:cubicBezTo>
                    <a:pt x="19" y="10"/>
                    <a:pt x="21" y="7"/>
                    <a:pt x="25" y="7"/>
                  </a:cubicBezTo>
                  <a:cubicBezTo>
                    <a:pt x="25" y="5"/>
                    <a:pt x="24" y="3"/>
                    <a:pt x="24" y="1"/>
                  </a:cubicBezTo>
                  <a:cubicBezTo>
                    <a:pt x="24" y="1"/>
                    <a:pt x="25" y="1"/>
                    <a:pt x="25" y="1"/>
                  </a:cubicBezTo>
                  <a:cubicBezTo>
                    <a:pt x="27" y="1"/>
                    <a:pt x="31" y="1"/>
                    <a:pt x="34" y="0"/>
                  </a:cubicBezTo>
                  <a:cubicBezTo>
                    <a:pt x="34" y="3"/>
                    <a:pt x="34" y="5"/>
                    <a:pt x="35" y="7"/>
                  </a:cubicBezTo>
                  <a:cubicBezTo>
                    <a:pt x="38" y="8"/>
                    <a:pt x="42" y="10"/>
                    <a:pt x="44" y="6"/>
                  </a:cubicBezTo>
                  <a:cubicBezTo>
                    <a:pt x="48" y="5"/>
                    <a:pt x="53" y="8"/>
                    <a:pt x="53" y="12"/>
                  </a:cubicBezTo>
                  <a:cubicBezTo>
                    <a:pt x="48" y="15"/>
                    <a:pt x="50" y="20"/>
                    <a:pt x="53" y="23"/>
                  </a:cubicBezTo>
                  <a:cubicBezTo>
                    <a:pt x="54" y="23"/>
                    <a:pt x="56" y="24"/>
                    <a:pt x="58" y="23"/>
                  </a:cubicBezTo>
                  <a:cubicBezTo>
                    <a:pt x="61" y="24"/>
                    <a:pt x="59" y="31"/>
                    <a:pt x="58" y="34"/>
                  </a:cubicBezTo>
                  <a:close/>
                  <a:moveTo>
                    <a:pt x="51" y="23"/>
                  </a:moveTo>
                  <a:cubicBezTo>
                    <a:pt x="51" y="22"/>
                    <a:pt x="51" y="22"/>
                    <a:pt x="50" y="22"/>
                  </a:cubicBezTo>
                  <a:cubicBezTo>
                    <a:pt x="50" y="22"/>
                    <a:pt x="50" y="23"/>
                    <a:pt x="51" y="23"/>
                  </a:cubicBezTo>
                  <a:close/>
                  <a:moveTo>
                    <a:pt x="48" y="42"/>
                  </a:moveTo>
                  <a:cubicBezTo>
                    <a:pt x="49" y="42"/>
                    <a:pt x="49" y="42"/>
                    <a:pt x="49" y="41"/>
                  </a:cubicBezTo>
                  <a:cubicBezTo>
                    <a:pt x="48" y="41"/>
                    <a:pt x="48" y="42"/>
                    <a:pt x="48" y="42"/>
                  </a:cubicBezTo>
                  <a:close/>
                  <a:moveTo>
                    <a:pt x="46" y="37"/>
                  </a:moveTo>
                  <a:cubicBezTo>
                    <a:pt x="45" y="37"/>
                    <a:pt x="46" y="37"/>
                    <a:pt x="46" y="37"/>
                  </a:cubicBezTo>
                  <a:close/>
                  <a:moveTo>
                    <a:pt x="44" y="48"/>
                  </a:moveTo>
                  <a:cubicBezTo>
                    <a:pt x="44" y="48"/>
                    <a:pt x="44" y="48"/>
                    <a:pt x="44" y="48"/>
                  </a:cubicBezTo>
                  <a:cubicBezTo>
                    <a:pt x="44" y="48"/>
                    <a:pt x="45" y="48"/>
                    <a:pt x="45" y="48"/>
                  </a:cubicBezTo>
                  <a:cubicBezTo>
                    <a:pt x="45" y="48"/>
                    <a:pt x="45" y="48"/>
                    <a:pt x="45" y="48"/>
                  </a:cubicBezTo>
                  <a:cubicBezTo>
                    <a:pt x="45" y="48"/>
                    <a:pt x="44" y="48"/>
                    <a:pt x="44" y="48"/>
                  </a:cubicBezTo>
                  <a:close/>
                  <a:moveTo>
                    <a:pt x="44" y="46"/>
                  </a:moveTo>
                  <a:cubicBezTo>
                    <a:pt x="43" y="47"/>
                    <a:pt x="45" y="47"/>
                    <a:pt x="44" y="46"/>
                  </a:cubicBezTo>
                  <a:close/>
                  <a:moveTo>
                    <a:pt x="43" y="12"/>
                  </a:moveTo>
                  <a:cubicBezTo>
                    <a:pt x="43" y="13"/>
                    <a:pt x="43" y="13"/>
                    <a:pt x="43" y="13"/>
                  </a:cubicBezTo>
                  <a:cubicBezTo>
                    <a:pt x="43" y="13"/>
                    <a:pt x="43" y="12"/>
                    <a:pt x="43" y="12"/>
                  </a:cubicBezTo>
                  <a:close/>
                  <a:moveTo>
                    <a:pt x="37" y="22"/>
                  </a:moveTo>
                  <a:cubicBezTo>
                    <a:pt x="36" y="23"/>
                    <a:pt x="37" y="24"/>
                    <a:pt x="37" y="24"/>
                  </a:cubicBezTo>
                  <a:cubicBezTo>
                    <a:pt x="38" y="23"/>
                    <a:pt x="37" y="22"/>
                    <a:pt x="37" y="22"/>
                  </a:cubicBezTo>
                  <a:close/>
                  <a:moveTo>
                    <a:pt x="28" y="38"/>
                  </a:moveTo>
                  <a:cubicBezTo>
                    <a:pt x="32" y="37"/>
                    <a:pt x="36" y="37"/>
                    <a:pt x="37" y="34"/>
                  </a:cubicBezTo>
                  <a:cubicBezTo>
                    <a:pt x="41" y="24"/>
                    <a:pt x="29" y="17"/>
                    <a:pt x="23" y="24"/>
                  </a:cubicBezTo>
                  <a:cubicBezTo>
                    <a:pt x="20" y="27"/>
                    <a:pt x="20" y="32"/>
                    <a:pt x="23" y="36"/>
                  </a:cubicBezTo>
                  <a:cubicBezTo>
                    <a:pt x="25" y="36"/>
                    <a:pt x="26" y="38"/>
                    <a:pt x="28" y="38"/>
                  </a:cubicBezTo>
                  <a:close/>
                  <a:moveTo>
                    <a:pt x="34" y="39"/>
                  </a:moveTo>
                  <a:cubicBezTo>
                    <a:pt x="34" y="40"/>
                    <a:pt x="35" y="40"/>
                    <a:pt x="35" y="39"/>
                  </a:cubicBezTo>
                  <a:cubicBezTo>
                    <a:pt x="35" y="39"/>
                    <a:pt x="34" y="39"/>
                    <a:pt x="34" y="39"/>
                  </a:cubicBezTo>
                  <a:close/>
                  <a:moveTo>
                    <a:pt x="35" y="51"/>
                  </a:moveTo>
                  <a:cubicBezTo>
                    <a:pt x="34" y="51"/>
                    <a:pt x="35" y="50"/>
                    <a:pt x="35" y="51"/>
                  </a:cubicBezTo>
                  <a:close/>
                  <a:moveTo>
                    <a:pt x="33" y="57"/>
                  </a:moveTo>
                  <a:cubicBezTo>
                    <a:pt x="33" y="57"/>
                    <a:pt x="34" y="57"/>
                    <a:pt x="34" y="56"/>
                  </a:cubicBezTo>
                  <a:cubicBezTo>
                    <a:pt x="33" y="56"/>
                    <a:pt x="33" y="56"/>
                    <a:pt x="33" y="57"/>
                  </a:cubicBezTo>
                  <a:close/>
                  <a:moveTo>
                    <a:pt x="29" y="44"/>
                  </a:moveTo>
                  <a:cubicBezTo>
                    <a:pt x="29" y="44"/>
                    <a:pt x="29" y="45"/>
                    <a:pt x="29" y="45"/>
                  </a:cubicBezTo>
                  <a:cubicBezTo>
                    <a:pt x="29" y="45"/>
                    <a:pt x="30" y="45"/>
                    <a:pt x="30" y="45"/>
                  </a:cubicBezTo>
                  <a:cubicBezTo>
                    <a:pt x="30" y="45"/>
                    <a:pt x="30" y="44"/>
                    <a:pt x="30" y="44"/>
                  </a:cubicBezTo>
                  <a:cubicBezTo>
                    <a:pt x="30" y="44"/>
                    <a:pt x="29" y="44"/>
                    <a:pt x="29" y="44"/>
                  </a:cubicBezTo>
                  <a:close/>
                  <a:moveTo>
                    <a:pt x="28" y="16"/>
                  </a:moveTo>
                  <a:cubicBezTo>
                    <a:pt x="28" y="17"/>
                    <a:pt x="28" y="16"/>
                    <a:pt x="28" y="16"/>
                  </a:cubicBezTo>
                  <a:close/>
                  <a:moveTo>
                    <a:pt x="28" y="45"/>
                  </a:moveTo>
                  <a:cubicBezTo>
                    <a:pt x="28" y="43"/>
                    <a:pt x="27" y="45"/>
                    <a:pt x="28" y="45"/>
                  </a:cubicBezTo>
                  <a:close/>
                  <a:moveTo>
                    <a:pt x="27" y="17"/>
                  </a:moveTo>
                  <a:cubicBezTo>
                    <a:pt x="27" y="17"/>
                    <a:pt x="27" y="18"/>
                    <a:pt x="27" y="17"/>
                  </a:cubicBezTo>
                  <a:cubicBezTo>
                    <a:pt x="28" y="17"/>
                    <a:pt x="27" y="17"/>
                    <a:pt x="27" y="17"/>
                  </a:cubicBezTo>
                  <a:close/>
                  <a:moveTo>
                    <a:pt x="26" y="3"/>
                  </a:moveTo>
                  <a:cubicBezTo>
                    <a:pt x="26" y="4"/>
                    <a:pt x="25" y="5"/>
                    <a:pt x="26" y="5"/>
                  </a:cubicBezTo>
                  <a:cubicBezTo>
                    <a:pt x="26" y="4"/>
                    <a:pt x="26" y="3"/>
                    <a:pt x="26" y="3"/>
                  </a:cubicBezTo>
                  <a:close/>
                  <a:moveTo>
                    <a:pt x="26" y="38"/>
                  </a:moveTo>
                  <a:cubicBezTo>
                    <a:pt x="25" y="38"/>
                    <a:pt x="27" y="38"/>
                    <a:pt x="26" y="38"/>
                  </a:cubicBezTo>
                  <a:close/>
                  <a:moveTo>
                    <a:pt x="25" y="50"/>
                  </a:moveTo>
                  <a:cubicBezTo>
                    <a:pt x="25" y="50"/>
                    <a:pt x="25" y="51"/>
                    <a:pt x="25" y="51"/>
                  </a:cubicBezTo>
                  <a:cubicBezTo>
                    <a:pt x="26" y="51"/>
                    <a:pt x="26" y="51"/>
                    <a:pt x="26" y="51"/>
                  </a:cubicBezTo>
                  <a:cubicBezTo>
                    <a:pt x="26" y="51"/>
                    <a:pt x="26" y="50"/>
                    <a:pt x="26" y="50"/>
                  </a:cubicBezTo>
                  <a:cubicBezTo>
                    <a:pt x="26" y="50"/>
                    <a:pt x="26" y="50"/>
                    <a:pt x="25" y="50"/>
                  </a:cubicBezTo>
                  <a:close/>
                  <a:moveTo>
                    <a:pt x="21" y="25"/>
                  </a:moveTo>
                  <a:cubicBezTo>
                    <a:pt x="21" y="25"/>
                    <a:pt x="21" y="23"/>
                    <a:pt x="21" y="23"/>
                  </a:cubicBezTo>
                  <a:cubicBezTo>
                    <a:pt x="21" y="24"/>
                    <a:pt x="20" y="25"/>
                    <a:pt x="21" y="25"/>
                  </a:cubicBezTo>
                  <a:close/>
                  <a:moveTo>
                    <a:pt x="20" y="46"/>
                  </a:moveTo>
                  <a:cubicBezTo>
                    <a:pt x="20" y="46"/>
                    <a:pt x="20" y="47"/>
                    <a:pt x="20" y="48"/>
                  </a:cubicBezTo>
                  <a:cubicBezTo>
                    <a:pt x="21" y="48"/>
                    <a:pt x="21" y="45"/>
                    <a:pt x="20" y="46"/>
                  </a:cubicBezTo>
                  <a:close/>
                  <a:moveTo>
                    <a:pt x="15" y="41"/>
                  </a:moveTo>
                  <a:cubicBezTo>
                    <a:pt x="15" y="41"/>
                    <a:pt x="15" y="41"/>
                    <a:pt x="15" y="41"/>
                  </a:cubicBezTo>
                  <a:cubicBezTo>
                    <a:pt x="15" y="41"/>
                    <a:pt x="15" y="41"/>
                    <a:pt x="15" y="41"/>
                  </a:cubicBezTo>
                  <a:close/>
                  <a:moveTo>
                    <a:pt x="10" y="42"/>
                  </a:moveTo>
                  <a:cubicBezTo>
                    <a:pt x="10" y="42"/>
                    <a:pt x="10" y="42"/>
                    <a:pt x="10" y="43"/>
                  </a:cubicBezTo>
                  <a:cubicBezTo>
                    <a:pt x="10" y="43"/>
                    <a:pt x="10" y="43"/>
                    <a:pt x="10" y="43"/>
                  </a:cubicBezTo>
                  <a:cubicBezTo>
                    <a:pt x="10" y="42"/>
                    <a:pt x="10" y="42"/>
                    <a:pt x="10" y="42"/>
                  </a:cubicBezTo>
                  <a:cubicBezTo>
                    <a:pt x="10" y="42"/>
                    <a:pt x="10" y="42"/>
                    <a:pt x="10" y="42"/>
                  </a:cubicBezTo>
                  <a:close/>
                  <a:moveTo>
                    <a:pt x="6" y="26"/>
                  </a:moveTo>
                  <a:cubicBezTo>
                    <a:pt x="6" y="26"/>
                    <a:pt x="6" y="26"/>
                    <a:pt x="6" y="26"/>
                  </a:cubicBezTo>
                  <a:cubicBezTo>
                    <a:pt x="6" y="26"/>
                    <a:pt x="6" y="26"/>
                    <a:pt x="6" y="26"/>
                  </a:cubicBezTo>
                  <a:close/>
                  <a:moveTo>
                    <a:pt x="5" y="32"/>
                  </a:moveTo>
                  <a:cubicBezTo>
                    <a:pt x="5" y="32"/>
                    <a:pt x="6" y="32"/>
                    <a:pt x="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1" name="Freeform 463"/>
            <p:cNvSpPr>
              <a:spLocks noEditPoints="1"/>
            </p:cNvSpPr>
            <p:nvPr/>
          </p:nvSpPr>
          <p:spPr bwMode="auto">
            <a:xfrm>
              <a:off x="7732713" y="5067300"/>
              <a:ext cx="188913" cy="188913"/>
            </a:xfrm>
            <a:custGeom>
              <a:avLst/>
              <a:gdLst>
                <a:gd name="T0" fmla="*/ 31 w 32"/>
                <a:gd name="T1" fmla="*/ 19 h 32"/>
                <a:gd name="T2" fmla="*/ 26 w 32"/>
                <a:gd name="T3" fmla="*/ 22 h 32"/>
                <a:gd name="T4" fmla="*/ 28 w 32"/>
                <a:gd name="T5" fmla="*/ 24 h 32"/>
                <a:gd name="T6" fmla="*/ 24 w 32"/>
                <a:gd name="T7" fmla="*/ 28 h 32"/>
                <a:gd name="T8" fmla="*/ 21 w 32"/>
                <a:gd name="T9" fmla="*/ 26 h 32"/>
                <a:gd name="T10" fmla="*/ 18 w 32"/>
                <a:gd name="T11" fmla="*/ 27 h 32"/>
                <a:gd name="T12" fmla="*/ 18 w 32"/>
                <a:gd name="T13" fmla="*/ 31 h 32"/>
                <a:gd name="T14" fmla="*/ 12 w 32"/>
                <a:gd name="T15" fmla="*/ 32 h 32"/>
                <a:gd name="T16" fmla="*/ 11 w 32"/>
                <a:gd name="T17" fmla="*/ 26 h 32"/>
                <a:gd name="T18" fmla="*/ 7 w 32"/>
                <a:gd name="T19" fmla="*/ 28 h 32"/>
                <a:gd name="T20" fmla="*/ 4 w 32"/>
                <a:gd name="T21" fmla="*/ 25 h 32"/>
                <a:gd name="T22" fmla="*/ 1 w 32"/>
                <a:gd name="T23" fmla="*/ 19 h 32"/>
                <a:gd name="T24" fmla="*/ 1 w 32"/>
                <a:gd name="T25" fmla="*/ 13 h 32"/>
                <a:gd name="T26" fmla="*/ 4 w 32"/>
                <a:gd name="T27" fmla="*/ 13 h 32"/>
                <a:gd name="T28" fmla="*/ 3 w 32"/>
                <a:gd name="T29" fmla="*/ 8 h 32"/>
                <a:gd name="T30" fmla="*/ 6 w 32"/>
                <a:gd name="T31" fmla="*/ 4 h 32"/>
                <a:gd name="T32" fmla="*/ 9 w 32"/>
                <a:gd name="T33" fmla="*/ 6 h 32"/>
                <a:gd name="T34" fmla="*/ 13 w 32"/>
                <a:gd name="T35" fmla="*/ 4 h 32"/>
                <a:gd name="T36" fmla="*/ 13 w 32"/>
                <a:gd name="T37" fmla="*/ 0 h 32"/>
                <a:gd name="T38" fmla="*/ 18 w 32"/>
                <a:gd name="T39" fmla="*/ 1 h 32"/>
                <a:gd name="T40" fmla="*/ 18 w 32"/>
                <a:gd name="T41" fmla="*/ 4 h 32"/>
                <a:gd name="T42" fmla="*/ 23 w 32"/>
                <a:gd name="T43" fmla="*/ 3 h 32"/>
                <a:gd name="T44" fmla="*/ 27 w 32"/>
                <a:gd name="T45" fmla="*/ 9 h 32"/>
                <a:gd name="T46" fmla="*/ 28 w 32"/>
                <a:gd name="T47" fmla="*/ 13 h 32"/>
                <a:gd name="T48" fmla="*/ 31 w 32"/>
                <a:gd name="T49" fmla="*/ 19 h 32"/>
                <a:gd name="T50" fmla="*/ 22 w 32"/>
                <a:gd name="T51" fmla="*/ 8 h 32"/>
                <a:gd name="T52" fmla="*/ 21 w 32"/>
                <a:gd name="T53" fmla="*/ 7 h 32"/>
                <a:gd name="T54" fmla="*/ 22 w 32"/>
                <a:gd name="T55" fmla="*/ 8 h 32"/>
                <a:gd name="T56" fmla="*/ 20 w 32"/>
                <a:gd name="T57" fmla="*/ 25 h 32"/>
                <a:gd name="T58" fmla="*/ 20 w 32"/>
                <a:gd name="T59" fmla="*/ 25 h 32"/>
                <a:gd name="T60" fmla="*/ 14 w 32"/>
                <a:gd name="T61" fmla="*/ 13 h 32"/>
                <a:gd name="T62" fmla="*/ 13 w 32"/>
                <a:gd name="T63" fmla="*/ 18 h 32"/>
                <a:gd name="T64" fmla="*/ 14 w 32"/>
                <a:gd name="T65" fmla="*/ 13 h 32"/>
                <a:gd name="T66" fmla="*/ 16 w 32"/>
                <a:gd name="T67" fmla="*/ 28 h 32"/>
                <a:gd name="T68" fmla="*/ 16 w 32"/>
                <a:gd name="T69" fmla="*/ 28 h 32"/>
                <a:gd name="T70" fmla="*/ 13 w 32"/>
                <a:gd name="T71" fmla="*/ 28 h 32"/>
                <a:gd name="T72" fmla="*/ 14 w 32"/>
                <a:gd name="T73" fmla="*/ 29 h 32"/>
                <a:gd name="T74" fmla="*/ 13 w 32"/>
                <a:gd name="T75" fmla="*/ 28 h 32"/>
                <a:gd name="T76" fmla="*/ 6 w 32"/>
                <a:gd name="T77" fmla="*/ 19 h 32"/>
                <a:gd name="T78" fmla="*/ 6 w 32"/>
                <a:gd name="T79"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2">
                  <a:moveTo>
                    <a:pt x="31" y="19"/>
                  </a:moveTo>
                  <a:cubicBezTo>
                    <a:pt x="29" y="18"/>
                    <a:pt x="27" y="20"/>
                    <a:pt x="26" y="22"/>
                  </a:cubicBezTo>
                  <a:cubicBezTo>
                    <a:pt x="26" y="23"/>
                    <a:pt x="28" y="23"/>
                    <a:pt x="28" y="24"/>
                  </a:cubicBezTo>
                  <a:cubicBezTo>
                    <a:pt x="27" y="26"/>
                    <a:pt x="26" y="27"/>
                    <a:pt x="24" y="28"/>
                  </a:cubicBezTo>
                  <a:cubicBezTo>
                    <a:pt x="23" y="28"/>
                    <a:pt x="22" y="27"/>
                    <a:pt x="21" y="26"/>
                  </a:cubicBezTo>
                  <a:cubicBezTo>
                    <a:pt x="20" y="27"/>
                    <a:pt x="19" y="27"/>
                    <a:pt x="18" y="27"/>
                  </a:cubicBezTo>
                  <a:cubicBezTo>
                    <a:pt x="18" y="28"/>
                    <a:pt x="18" y="30"/>
                    <a:pt x="18" y="31"/>
                  </a:cubicBezTo>
                  <a:cubicBezTo>
                    <a:pt x="16" y="32"/>
                    <a:pt x="14" y="31"/>
                    <a:pt x="12" y="32"/>
                  </a:cubicBezTo>
                  <a:cubicBezTo>
                    <a:pt x="11" y="30"/>
                    <a:pt x="13" y="26"/>
                    <a:pt x="11" y="26"/>
                  </a:cubicBezTo>
                  <a:cubicBezTo>
                    <a:pt x="9" y="26"/>
                    <a:pt x="9" y="28"/>
                    <a:pt x="7" y="28"/>
                  </a:cubicBezTo>
                  <a:cubicBezTo>
                    <a:pt x="7" y="26"/>
                    <a:pt x="5" y="26"/>
                    <a:pt x="4" y="25"/>
                  </a:cubicBezTo>
                  <a:cubicBezTo>
                    <a:pt x="5" y="22"/>
                    <a:pt x="5" y="18"/>
                    <a:pt x="1" y="19"/>
                  </a:cubicBezTo>
                  <a:cubicBezTo>
                    <a:pt x="0" y="18"/>
                    <a:pt x="1" y="15"/>
                    <a:pt x="1" y="13"/>
                  </a:cubicBezTo>
                  <a:cubicBezTo>
                    <a:pt x="2" y="13"/>
                    <a:pt x="3" y="13"/>
                    <a:pt x="4" y="13"/>
                  </a:cubicBezTo>
                  <a:cubicBezTo>
                    <a:pt x="6" y="12"/>
                    <a:pt x="4" y="9"/>
                    <a:pt x="3" y="8"/>
                  </a:cubicBezTo>
                  <a:cubicBezTo>
                    <a:pt x="3" y="6"/>
                    <a:pt x="5" y="6"/>
                    <a:pt x="6" y="4"/>
                  </a:cubicBezTo>
                  <a:cubicBezTo>
                    <a:pt x="8" y="4"/>
                    <a:pt x="8" y="5"/>
                    <a:pt x="9" y="6"/>
                  </a:cubicBezTo>
                  <a:cubicBezTo>
                    <a:pt x="10" y="5"/>
                    <a:pt x="11" y="4"/>
                    <a:pt x="13" y="4"/>
                  </a:cubicBezTo>
                  <a:cubicBezTo>
                    <a:pt x="13" y="3"/>
                    <a:pt x="11" y="1"/>
                    <a:pt x="13" y="0"/>
                  </a:cubicBezTo>
                  <a:cubicBezTo>
                    <a:pt x="15" y="1"/>
                    <a:pt x="17" y="0"/>
                    <a:pt x="18" y="1"/>
                  </a:cubicBezTo>
                  <a:cubicBezTo>
                    <a:pt x="18" y="3"/>
                    <a:pt x="18" y="3"/>
                    <a:pt x="18" y="4"/>
                  </a:cubicBezTo>
                  <a:cubicBezTo>
                    <a:pt x="20" y="6"/>
                    <a:pt x="22" y="4"/>
                    <a:pt x="23" y="3"/>
                  </a:cubicBezTo>
                  <a:cubicBezTo>
                    <a:pt x="26" y="4"/>
                    <a:pt x="30" y="6"/>
                    <a:pt x="27" y="9"/>
                  </a:cubicBezTo>
                  <a:cubicBezTo>
                    <a:pt x="27" y="10"/>
                    <a:pt x="27" y="12"/>
                    <a:pt x="28" y="13"/>
                  </a:cubicBezTo>
                  <a:cubicBezTo>
                    <a:pt x="32" y="12"/>
                    <a:pt x="32" y="16"/>
                    <a:pt x="31" y="19"/>
                  </a:cubicBezTo>
                  <a:close/>
                  <a:moveTo>
                    <a:pt x="22" y="8"/>
                  </a:moveTo>
                  <a:cubicBezTo>
                    <a:pt x="22" y="7"/>
                    <a:pt x="22" y="7"/>
                    <a:pt x="21" y="7"/>
                  </a:cubicBezTo>
                  <a:cubicBezTo>
                    <a:pt x="22" y="7"/>
                    <a:pt x="21" y="8"/>
                    <a:pt x="22" y="8"/>
                  </a:cubicBezTo>
                  <a:close/>
                  <a:moveTo>
                    <a:pt x="20" y="25"/>
                  </a:moveTo>
                  <a:cubicBezTo>
                    <a:pt x="19" y="25"/>
                    <a:pt x="20" y="25"/>
                    <a:pt x="20" y="25"/>
                  </a:cubicBezTo>
                  <a:close/>
                  <a:moveTo>
                    <a:pt x="14" y="13"/>
                  </a:moveTo>
                  <a:cubicBezTo>
                    <a:pt x="13" y="13"/>
                    <a:pt x="12" y="16"/>
                    <a:pt x="13" y="18"/>
                  </a:cubicBezTo>
                  <a:cubicBezTo>
                    <a:pt x="18" y="21"/>
                    <a:pt x="20" y="12"/>
                    <a:pt x="14" y="13"/>
                  </a:cubicBezTo>
                  <a:close/>
                  <a:moveTo>
                    <a:pt x="16" y="28"/>
                  </a:moveTo>
                  <a:cubicBezTo>
                    <a:pt x="16" y="29"/>
                    <a:pt x="16" y="28"/>
                    <a:pt x="16" y="28"/>
                  </a:cubicBezTo>
                  <a:close/>
                  <a:moveTo>
                    <a:pt x="13" y="28"/>
                  </a:moveTo>
                  <a:cubicBezTo>
                    <a:pt x="13" y="29"/>
                    <a:pt x="13" y="29"/>
                    <a:pt x="14" y="29"/>
                  </a:cubicBezTo>
                  <a:cubicBezTo>
                    <a:pt x="14" y="29"/>
                    <a:pt x="14" y="28"/>
                    <a:pt x="13" y="28"/>
                  </a:cubicBezTo>
                  <a:close/>
                  <a:moveTo>
                    <a:pt x="6" y="19"/>
                  </a:moveTo>
                  <a:cubicBezTo>
                    <a:pt x="6" y="19"/>
                    <a:pt x="6" y="19"/>
                    <a:pt x="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grpSp>
      <p:grpSp>
        <p:nvGrpSpPr>
          <p:cNvPr id="42" name="Group 41"/>
          <p:cNvGrpSpPr/>
          <p:nvPr/>
        </p:nvGrpSpPr>
        <p:grpSpPr>
          <a:xfrm>
            <a:off x="3832501" y="4956502"/>
            <a:ext cx="360000" cy="324000"/>
            <a:chOff x="3148013" y="2008188"/>
            <a:chExt cx="754063" cy="825500"/>
          </a:xfrm>
          <a:solidFill>
            <a:srgbClr val="FFFFFF"/>
          </a:solidFill>
        </p:grpSpPr>
        <p:sp>
          <p:nvSpPr>
            <p:cNvPr id="43" name="Freeform 35"/>
            <p:cNvSpPr>
              <a:spLocks noEditPoints="1"/>
            </p:cNvSpPr>
            <p:nvPr/>
          </p:nvSpPr>
          <p:spPr bwMode="auto">
            <a:xfrm>
              <a:off x="3148013" y="2008188"/>
              <a:ext cx="754063" cy="825500"/>
            </a:xfrm>
            <a:custGeom>
              <a:avLst/>
              <a:gdLst>
                <a:gd name="T0" fmla="*/ 100 w 107"/>
                <a:gd name="T1" fmla="*/ 48 h 117"/>
                <a:gd name="T2" fmla="*/ 59 w 107"/>
                <a:gd name="T3" fmla="*/ 111 h 117"/>
                <a:gd name="T4" fmla="*/ 0 w 107"/>
                <a:gd name="T5" fmla="*/ 87 h 117"/>
                <a:gd name="T6" fmla="*/ 16 w 107"/>
                <a:gd name="T7" fmla="*/ 64 h 117"/>
                <a:gd name="T8" fmla="*/ 48 w 107"/>
                <a:gd name="T9" fmla="*/ 6 h 117"/>
                <a:gd name="T10" fmla="*/ 80 w 107"/>
                <a:gd name="T11" fmla="*/ 9 h 117"/>
                <a:gd name="T12" fmla="*/ 52 w 107"/>
                <a:gd name="T13" fmla="*/ 7 h 117"/>
                <a:gd name="T14" fmla="*/ 91 w 107"/>
                <a:gd name="T15" fmla="*/ 31 h 117"/>
                <a:gd name="T16" fmla="*/ 93 w 107"/>
                <a:gd name="T17" fmla="*/ 41 h 117"/>
                <a:gd name="T18" fmla="*/ 93 w 107"/>
                <a:gd name="T19" fmla="*/ 45 h 117"/>
                <a:gd name="T20" fmla="*/ 91 w 107"/>
                <a:gd name="T21" fmla="*/ 51 h 117"/>
                <a:gd name="T22" fmla="*/ 89 w 107"/>
                <a:gd name="T23" fmla="*/ 56 h 117"/>
                <a:gd name="T24" fmla="*/ 88 w 107"/>
                <a:gd name="T25" fmla="*/ 62 h 117"/>
                <a:gd name="T26" fmla="*/ 86 w 107"/>
                <a:gd name="T27" fmla="*/ 68 h 117"/>
                <a:gd name="T28" fmla="*/ 84 w 107"/>
                <a:gd name="T29" fmla="*/ 72 h 117"/>
                <a:gd name="T30" fmla="*/ 82 w 107"/>
                <a:gd name="T31" fmla="*/ 75 h 117"/>
                <a:gd name="T32" fmla="*/ 81 w 107"/>
                <a:gd name="T33" fmla="*/ 80 h 117"/>
                <a:gd name="T34" fmla="*/ 80 w 107"/>
                <a:gd name="T35" fmla="*/ 84 h 117"/>
                <a:gd name="T36" fmla="*/ 52 w 107"/>
                <a:gd name="T37" fmla="*/ 4 h 117"/>
                <a:gd name="T38" fmla="*/ 6 w 107"/>
                <a:gd name="T39" fmla="*/ 87 h 117"/>
                <a:gd name="T40" fmla="*/ 81 w 107"/>
                <a:gd name="T41" fmla="*/ 55 h 117"/>
                <a:gd name="T42" fmla="*/ 68 w 107"/>
                <a:gd name="T43" fmla="*/ 34 h 117"/>
                <a:gd name="T44" fmla="*/ 39 w 107"/>
                <a:gd name="T45" fmla="*/ 8 h 117"/>
                <a:gd name="T46" fmla="*/ 74 w 107"/>
                <a:gd name="T47" fmla="*/ 28 h 117"/>
                <a:gd name="T48" fmla="*/ 75 w 107"/>
                <a:gd name="T49" fmla="*/ 19 h 117"/>
                <a:gd name="T50" fmla="*/ 77 w 107"/>
                <a:gd name="T51" fmla="*/ 88 h 117"/>
                <a:gd name="T52" fmla="*/ 75 w 107"/>
                <a:gd name="T53" fmla="*/ 82 h 117"/>
                <a:gd name="T54" fmla="*/ 75 w 107"/>
                <a:gd name="T55" fmla="*/ 92 h 117"/>
                <a:gd name="T56" fmla="*/ 72 w 107"/>
                <a:gd name="T57" fmla="*/ 88 h 117"/>
                <a:gd name="T58" fmla="*/ 73 w 107"/>
                <a:gd name="T59" fmla="*/ 95 h 117"/>
                <a:gd name="T60" fmla="*/ 74 w 107"/>
                <a:gd name="T61" fmla="*/ 93 h 117"/>
                <a:gd name="T62" fmla="*/ 73 w 107"/>
                <a:gd name="T63" fmla="*/ 95 h 117"/>
                <a:gd name="T64" fmla="*/ 73 w 107"/>
                <a:gd name="T65" fmla="*/ 96 h 117"/>
                <a:gd name="T66" fmla="*/ 70 w 107"/>
                <a:gd name="T67" fmla="*/ 100 h 117"/>
                <a:gd name="T68" fmla="*/ 68 w 107"/>
                <a:gd name="T69" fmla="*/ 102 h 117"/>
                <a:gd name="T70" fmla="*/ 66 w 107"/>
                <a:gd name="T71" fmla="*/ 99 h 117"/>
                <a:gd name="T72" fmla="*/ 65 w 107"/>
                <a:gd name="T73" fmla="*/ 107 h 117"/>
                <a:gd name="T74" fmla="*/ 65 w 107"/>
                <a:gd name="T75" fmla="*/ 107 h 117"/>
                <a:gd name="T76" fmla="*/ 64 w 107"/>
                <a:gd name="T77" fmla="*/ 10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7" h="117">
                  <a:moveTo>
                    <a:pt x="106" y="20"/>
                  </a:moveTo>
                  <a:cubicBezTo>
                    <a:pt x="107" y="31"/>
                    <a:pt x="103" y="40"/>
                    <a:pt x="100" y="48"/>
                  </a:cubicBezTo>
                  <a:cubicBezTo>
                    <a:pt x="91" y="73"/>
                    <a:pt x="80" y="94"/>
                    <a:pt x="64" y="113"/>
                  </a:cubicBezTo>
                  <a:cubicBezTo>
                    <a:pt x="62" y="113"/>
                    <a:pt x="61" y="111"/>
                    <a:pt x="59" y="111"/>
                  </a:cubicBezTo>
                  <a:cubicBezTo>
                    <a:pt x="55" y="112"/>
                    <a:pt x="55" y="116"/>
                    <a:pt x="51" y="117"/>
                  </a:cubicBezTo>
                  <a:cubicBezTo>
                    <a:pt x="33" y="108"/>
                    <a:pt x="17" y="97"/>
                    <a:pt x="0" y="87"/>
                  </a:cubicBezTo>
                  <a:cubicBezTo>
                    <a:pt x="0" y="83"/>
                    <a:pt x="4" y="83"/>
                    <a:pt x="6" y="81"/>
                  </a:cubicBezTo>
                  <a:cubicBezTo>
                    <a:pt x="9" y="77"/>
                    <a:pt x="13" y="70"/>
                    <a:pt x="16" y="64"/>
                  </a:cubicBezTo>
                  <a:cubicBezTo>
                    <a:pt x="24" y="47"/>
                    <a:pt x="32" y="25"/>
                    <a:pt x="37" y="4"/>
                  </a:cubicBezTo>
                  <a:cubicBezTo>
                    <a:pt x="40" y="3"/>
                    <a:pt x="44" y="5"/>
                    <a:pt x="48" y="6"/>
                  </a:cubicBezTo>
                  <a:cubicBezTo>
                    <a:pt x="49" y="4"/>
                    <a:pt x="49" y="1"/>
                    <a:pt x="50" y="0"/>
                  </a:cubicBezTo>
                  <a:cubicBezTo>
                    <a:pt x="59" y="2"/>
                    <a:pt x="70" y="6"/>
                    <a:pt x="80" y="9"/>
                  </a:cubicBezTo>
                  <a:cubicBezTo>
                    <a:pt x="89" y="13"/>
                    <a:pt x="100" y="14"/>
                    <a:pt x="106" y="20"/>
                  </a:cubicBezTo>
                  <a:close/>
                  <a:moveTo>
                    <a:pt x="52" y="7"/>
                  </a:moveTo>
                  <a:cubicBezTo>
                    <a:pt x="60" y="9"/>
                    <a:pt x="69" y="11"/>
                    <a:pt x="77" y="14"/>
                  </a:cubicBezTo>
                  <a:cubicBezTo>
                    <a:pt x="81" y="20"/>
                    <a:pt x="86" y="25"/>
                    <a:pt x="91" y="31"/>
                  </a:cubicBezTo>
                  <a:cubicBezTo>
                    <a:pt x="91" y="33"/>
                    <a:pt x="90" y="34"/>
                    <a:pt x="90" y="36"/>
                  </a:cubicBezTo>
                  <a:cubicBezTo>
                    <a:pt x="91" y="37"/>
                    <a:pt x="93" y="38"/>
                    <a:pt x="93" y="41"/>
                  </a:cubicBezTo>
                  <a:cubicBezTo>
                    <a:pt x="91" y="41"/>
                    <a:pt x="91" y="39"/>
                    <a:pt x="89" y="38"/>
                  </a:cubicBezTo>
                  <a:cubicBezTo>
                    <a:pt x="89" y="41"/>
                    <a:pt x="93" y="41"/>
                    <a:pt x="93" y="45"/>
                  </a:cubicBezTo>
                  <a:cubicBezTo>
                    <a:pt x="90" y="45"/>
                    <a:pt x="91" y="42"/>
                    <a:pt x="88" y="43"/>
                  </a:cubicBezTo>
                  <a:cubicBezTo>
                    <a:pt x="87" y="48"/>
                    <a:pt x="91" y="47"/>
                    <a:pt x="91" y="51"/>
                  </a:cubicBezTo>
                  <a:cubicBezTo>
                    <a:pt x="89" y="52"/>
                    <a:pt x="89" y="49"/>
                    <a:pt x="87" y="49"/>
                  </a:cubicBezTo>
                  <a:cubicBezTo>
                    <a:pt x="86" y="53"/>
                    <a:pt x="90" y="52"/>
                    <a:pt x="89" y="56"/>
                  </a:cubicBezTo>
                  <a:cubicBezTo>
                    <a:pt x="87" y="56"/>
                    <a:pt x="86" y="53"/>
                    <a:pt x="85" y="55"/>
                  </a:cubicBezTo>
                  <a:cubicBezTo>
                    <a:pt x="84" y="59"/>
                    <a:pt x="88" y="58"/>
                    <a:pt x="88" y="62"/>
                  </a:cubicBezTo>
                  <a:cubicBezTo>
                    <a:pt x="85" y="62"/>
                    <a:pt x="85" y="59"/>
                    <a:pt x="83" y="61"/>
                  </a:cubicBezTo>
                  <a:cubicBezTo>
                    <a:pt x="81" y="65"/>
                    <a:pt x="86" y="64"/>
                    <a:pt x="86" y="68"/>
                  </a:cubicBezTo>
                  <a:cubicBezTo>
                    <a:pt x="83" y="68"/>
                    <a:pt x="83" y="66"/>
                    <a:pt x="81" y="66"/>
                  </a:cubicBezTo>
                  <a:cubicBezTo>
                    <a:pt x="81" y="70"/>
                    <a:pt x="84" y="69"/>
                    <a:pt x="84" y="72"/>
                  </a:cubicBezTo>
                  <a:cubicBezTo>
                    <a:pt x="83" y="74"/>
                    <a:pt x="81" y="70"/>
                    <a:pt x="80" y="72"/>
                  </a:cubicBezTo>
                  <a:cubicBezTo>
                    <a:pt x="81" y="72"/>
                    <a:pt x="83" y="73"/>
                    <a:pt x="82" y="75"/>
                  </a:cubicBezTo>
                  <a:cubicBezTo>
                    <a:pt x="80" y="76"/>
                    <a:pt x="79" y="72"/>
                    <a:pt x="78" y="75"/>
                  </a:cubicBezTo>
                  <a:cubicBezTo>
                    <a:pt x="76" y="78"/>
                    <a:pt x="82" y="77"/>
                    <a:pt x="81" y="80"/>
                  </a:cubicBezTo>
                  <a:cubicBezTo>
                    <a:pt x="78" y="81"/>
                    <a:pt x="79" y="79"/>
                    <a:pt x="77" y="79"/>
                  </a:cubicBezTo>
                  <a:cubicBezTo>
                    <a:pt x="76" y="82"/>
                    <a:pt x="79" y="82"/>
                    <a:pt x="80" y="84"/>
                  </a:cubicBezTo>
                  <a:cubicBezTo>
                    <a:pt x="89" y="64"/>
                    <a:pt x="101" y="48"/>
                    <a:pt x="102" y="20"/>
                  </a:cubicBezTo>
                  <a:cubicBezTo>
                    <a:pt x="85" y="15"/>
                    <a:pt x="68" y="10"/>
                    <a:pt x="52" y="4"/>
                  </a:cubicBezTo>
                  <a:cubicBezTo>
                    <a:pt x="52" y="4"/>
                    <a:pt x="51" y="5"/>
                    <a:pt x="52" y="7"/>
                  </a:cubicBezTo>
                  <a:close/>
                  <a:moveTo>
                    <a:pt x="6" y="87"/>
                  </a:moveTo>
                  <a:cubicBezTo>
                    <a:pt x="22" y="94"/>
                    <a:pt x="35" y="104"/>
                    <a:pt x="51" y="112"/>
                  </a:cubicBezTo>
                  <a:cubicBezTo>
                    <a:pt x="64" y="97"/>
                    <a:pt x="74" y="77"/>
                    <a:pt x="81" y="55"/>
                  </a:cubicBezTo>
                  <a:cubicBezTo>
                    <a:pt x="83" y="47"/>
                    <a:pt x="86" y="39"/>
                    <a:pt x="86" y="31"/>
                  </a:cubicBezTo>
                  <a:cubicBezTo>
                    <a:pt x="78" y="28"/>
                    <a:pt x="74" y="36"/>
                    <a:pt x="68" y="34"/>
                  </a:cubicBezTo>
                  <a:cubicBezTo>
                    <a:pt x="69" y="28"/>
                    <a:pt x="72" y="24"/>
                    <a:pt x="71" y="17"/>
                  </a:cubicBezTo>
                  <a:cubicBezTo>
                    <a:pt x="61" y="13"/>
                    <a:pt x="50" y="11"/>
                    <a:pt x="39" y="8"/>
                  </a:cubicBezTo>
                  <a:cubicBezTo>
                    <a:pt x="33" y="39"/>
                    <a:pt x="22" y="66"/>
                    <a:pt x="6" y="87"/>
                  </a:cubicBezTo>
                  <a:close/>
                  <a:moveTo>
                    <a:pt x="74" y="28"/>
                  </a:moveTo>
                  <a:cubicBezTo>
                    <a:pt x="76" y="27"/>
                    <a:pt x="79" y="27"/>
                    <a:pt x="80" y="25"/>
                  </a:cubicBezTo>
                  <a:cubicBezTo>
                    <a:pt x="78" y="23"/>
                    <a:pt x="77" y="20"/>
                    <a:pt x="75" y="19"/>
                  </a:cubicBezTo>
                  <a:cubicBezTo>
                    <a:pt x="75" y="22"/>
                    <a:pt x="75" y="26"/>
                    <a:pt x="74" y="28"/>
                  </a:cubicBezTo>
                  <a:close/>
                  <a:moveTo>
                    <a:pt x="77" y="88"/>
                  </a:moveTo>
                  <a:cubicBezTo>
                    <a:pt x="77" y="86"/>
                    <a:pt x="79" y="86"/>
                    <a:pt x="79" y="84"/>
                  </a:cubicBezTo>
                  <a:cubicBezTo>
                    <a:pt x="77" y="85"/>
                    <a:pt x="76" y="83"/>
                    <a:pt x="75" y="82"/>
                  </a:cubicBezTo>
                  <a:cubicBezTo>
                    <a:pt x="73" y="85"/>
                    <a:pt x="75" y="87"/>
                    <a:pt x="77" y="88"/>
                  </a:cubicBezTo>
                  <a:close/>
                  <a:moveTo>
                    <a:pt x="75" y="92"/>
                  </a:moveTo>
                  <a:cubicBezTo>
                    <a:pt x="75" y="91"/>
                    <a:pt x="75" y="91"/>
                    <a:pt x="76" y="91"/>
                  </a:cubicBezTo>
                  <a:cubicBezTo>
                    <a:pt x="75" y="89"/>
                    <a:pt x="74" y="88"/>
                    <a:pt x="72" y="88"/>
                  </a:cubicBezTo>
                  <a:cubicBezTo>
                    <a:pt x="71" y="89"/>
                    <a:pt x="73" y="91"/>
                    <a:pt x="75" y="92"/>
                  </a:cubicBezTo>
                  <a:close/>
                  <a:moveTo>
                    <a:pt x="73" y="95"/>
                  </a:moveTo>
                  <a:cubicBezTo>
                    <a:pt x="73" y="95"/>
                    <a:pt x="73" y="94"/>
                    <a:pt x="73" y="94"/>
                  </a:cubicBezTo>
                  <a:cubicBezTo>
                    <a:pt x="74" y="94"/>
                    <a:pt x="74" y="94"/>
                    <a:pt x="74" y="93"/>
                  </a:cubicBezTo>
                  <a:cubicBezTo>
                    <a:pt x="72" y="94"/>
                    <a:pt x="72" y="92"/>
                    <a:pt x="70" y="91"/>
                  </a:cubicBezTo>
                  <a:cubicBezTo>
                    <a:pt x="70" y="93"/>
                    <a:pt x="72" y="94"/>
                    <a:pt x="73" y="95"/>
                  </a:cubicBezTo>
                  <a:close/>
                  <a:moveTo>
                    <a:pt x="70" y="100"/>
                  </a:moveTo>
                  <a:cubicBezTo>
                    <a:pt x="71" y="98"/>
                    <a:pt x="72" y="97"/>
                    <a:pt x="73" y="96"/>
                  </a:cubicBezTo>
                  <a:cubicBezTo>
                    <a:pt x="70" y="96"/>
                    <a:pt x="71" y="94"/>
                    <a:pt x="68" y="94"/>
                  </a:cubicBezTo>
                  <a:cubicBezTo>
                    <a:pt x="66" y="96"/>
                    <a:pt x="69" y="98"/>
                    <a:pt x="70" y="100"/>
                  </a:cubicBezTo>
                  <a:close/>
                  <a:moveTo>
                    <a:pt x="68" y="103"/>
                  </a:moveTo>
                  <a:cubicBezTo>
                    <a:pt x="68" y="102"/>
                    <a:pt x="68" y="102"/>
                    <a:pt x="68" y="102"/>
                  </a:cubicBezTo>
                  <a:cubicBezTo>
                    <a:pt x="69" y="102"/>
                    <a:pt x="69" y="101"/>
                    <a:pt x="69" y="101"/>
                  </a:cubicBezTo>
                  <a:cubicBezTo>
                    <a:pt x="66" y="102"/>
                    <a:pt x="68" y="99"/>
                    <a:pt x="66" y="99"/>
                  </a:cubicBezTo>
                  <a:cubicBezTo>
                    <a:pt x="66" y="101"/>
                    <a:pt x="67" y="102"/>
                    <a:pt x="68" y="103"/>
                  </a:cubicBezTo>
                  <a:close/>
                  <a:moveTo>
                    <a:pt x="65" y="107"/>
                  </a:moveTo>
                  <a:cubicBezTo>
                    <a:pt x="66" y="105"/>
                    <a:pt x="65" y="103"/>
                    <a:pt x="63" y="104"/>
                  </a:cubicBezTo>
                  <a:cubicBezTo>
                    <a:pt x="63" y="105"/>
                    <a:pt x="64" y="106"/>
                    <a:pt x="65" y="107"/>
                  </a:cubicBezTo>
                  <a:close/>
                  <a:moveTo>
                    <a:pt x="61" y="107"/>
                  </a:moveTo>
                  <a:cubicBezTo>
                    <a:pt x="60" y="110"/>
                    <a:pt x="64" y="110"/>
                    <a:pt x="64" y="107"/>
                  </a:cubicBezTo>
                  <a:cubicBezTo>
                    <a:pt x="62" y="108"/>
                    <a:pt x="62" y="106"/>
                    <a:pt x="61" y="10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4" name="Freeform 42"/>
            <p:cNvSpPr>
              <a:spLocks/>
            </p:cNvSpPr>
            <p:nvPr/>
          </p:nvSpPr>
          <p:spPr bwMode="auto">
            <a:xfrm>
              <a:off x="3443288" y="2114550"/>
              <a:ext cx="155575" cy="84138"/>
            </a:xfrm>
            <a:custGeom>
              <a:avLst/>
              <a:gdLst>
                <a:gd name="T0" fmla="*/ 22 w 22"/>
                <a:gd name="T1" fmla="*/ 8 h 12"/>
                <a:gd name="T2" fmla="*/ 12 w 22"/>
                <a:gd name="T3" fmla="*/ 7 h 12"/>
                <a:gd name="T4" fmla="*/ 0 w 22"/>
                <a:gd name="T5" fmla="*/ 2 h 12"/>
                <a:gd name="T6" fmla="*/ 0 w 22"/>
                <a:gd name="T7" fmla="*/ 0 h 12"/>
                <a:gd name="T8" fmla="*/ 2 w 22"/>
                <a:gd name="T9" fmla="*/ 0 h 12"/>
                <a:gd name="T10" fmla="*/ 22 w 22"/>
                <a:gd name="T11" fmla="*/ 8 h 12"/>
              </a:gdLst>
              <a:ahLst/>
              <a:cxnLst>
                <a:cxn ang="0">
                  <a:pos x="T0" y="T1"/>
                </a:cxn>
                <a:cxn ang="0">
                  <a:pos x="T2" y="T3"/>
                </a:cxn>
                <a:cxn ang="0">
                  <a:pos x="T4" y="T5"/>
                </a:cxn>
                <a:cxn ang="0">
                  <a:pos x="T6" y="T7"/>
                </a:cxn>
                <a:cxn ang="0">
                  <a:pos x="T8" y="T9"/>
                </a:cxn>
                <a:cxn ang="0">
                  <a:pos x="T10" y="T11"/>
                </a:cxn>
              </a:cxnLst>
              <a:rect l="0" t="0" r="r" b="b"/>
              <a:pathLst>
                <a:path w="22" h="12">
                  <a:moveTo>
                    <a:pt x="22" y="8"/>
                  </a:moveTo>
                  <a:cubicBezTo>
                    <a:pt x="20" y="12"/>
                    <a:pt x="15" y="8"/>
                    <a:pt x="12" y="7"/>
                  </a:cubicBezTo>
                  <a:cubicBezTo>
                    <a:pt x="7" y="5"/>
                    <a:pt x="3" y="4"/>
                    <a:pt x="0" y="2"/>
                  </a:cubicBezTo>
                  <a:cubicBezTo>
                    <a:pt x="0" y="1"/>
                    <a:pt x="0" y="1"/>
                    <a:pt x="0" y="0"/>
                  </a:cubicBezTo>
                  <a:cubicBezTo>
                    <a:pt x="0" y="0"/>
                    <a:pt x="1" y="0"/>
                    <a:pt x="2" y="0"/>
                  </a:cubicBezTo>
                  <a:cubicBezTo>
                    <a:pt x="9" y="2"/>
                    <a:pt x="17" y="3"/>
                    <a:pt x="2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5" name="Freeform 50"/>
            <p:cNvSpPr>
              <a:spLocks/>
            </p:cNvSpPr>
            <p:nvPr/>
          </p:nvSpPr>
          <p:spPr bwMode="auto">
            <a:xfrm>
              <a:off x="3430588" y="2170113"/>
              <a:ext cx="147638" cy="71438"/>
            </a:xfrm>
            <a:custGeom>
              <a:avLst/>
              <a:gdLst>
                <a:gd name="T0" fmla="*/ 21 w 21"/>
                <a:gd name="T1" fmla="*/ 10 h 10"/>
                <a:gd name="T2" fmla="*/ 1 w 21"/>
                <a:gd name="T3" fmla="*/ 2 h 10"/>
                <a:gd name="T4" fmla="*/ 0 w 21"/>
                <a:gd name="T5" fmla="*/ 1 h 10"/>
                <a:gd name="T6" fmla="*/ 2 w 21"/>
                <a:gd name="T7" fmla="*/ 0 h 10"/>
                <a:gd name="T8" fmla="*/ 13 w 21"/>
                <a:gd name="T9" fmla="*/ 4 h 10"/>
                <a:gd name="T10" fmla="*/ 21 w 21"/>
                <a:gd name="T11" fmla="*/ 10 h 10"/>
              </a:gdLst>
              <a:ahLst/>
              <a:cxnLst>
                <a:cxn ang="0">
                  <a:pos x="T0" y="T1"/>
                </a:cxn>
                <a:cxn ang="0">
                  <a:pos x="T2" y="T3"/>
                </a:cxn>
                <a:cxn ang="0">
                  <a:pos x="T4" y="T5"/>
                </a:cxn>
                <a:cxn ang="0">
                  <a:pos x="T6" y="T7"/>
                </a:cxn>
                <a:cxn ang="0">
                  <a:pos x="T8" y="T9"/>
                </a:cxn>
                <a:cxn ang="0">
                  <a:pos x="T10" y="T11"/>
                </a:cxn>
              </a:cxnLst>
              <a:rect l="0" t="0" r="r" b="b"/>
              <a:pathLst>
                <a:path w="21" h="10">
                  <a:moveTo>
                    <a:pt x="21" y="10"/>
                  </a:moveTo>
                  <a:cubicBezTo>
                    <a:pt x="12" y="9"/>
                    <a:pt x="8" y="5"/>
                    <a:pt x="1" y="2"/>
                  </a:cubicBezTo>
                  <a:cubicBezTo>
                    <a:pt x="0" y="2"/>
                    <a:pt x="0" y="1"/>
                    <a:pt x="0" y="1"/>
                  </a:cubicBezTo>
                  <a:cubicBezTo>
                    <a:pt x="1" y="0"/>
                    <a:pt x="1" y="0"/>
                    <a:pt x="2" y="0"/>
                  </a:cubicBezTo>
                  <a:cubicBezTo>
                    <a:pt x="6" y="0"/>
                    <a:pt x="9" y="2"/>
                    <a:pt x="13" y="4"/>
                  </a:cubicBezTo>
                  <a:cubicBezTo>
                    <a:pt x="16" y="5"/>
                    <a:pt x="21" y="5"/>
                    <a:pt x="21"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6" name="Freeform 52"/>
            <p:cNvSpPr>
              <a:spLocks/>
            </p:cNvSpPr>
            <p:nvPr/>
          </p:nvSpPr>
          <p:spPr bwMode="auto">
            <a:xfrm>
              <a:off x="3408363" y="2219325"/>
              <a:ext cx="274638" cy="134938"/>
            </a:xfrm>
            <a:custGeom>
              <a:avLst/>
              <a:gdLst>
                <a:gd name="T0" fmla="*/ 39 w 39"/>
                <a:gd name="T1" fmla="*/ 19 h 19"/>
                <a:gd name="T2" fmla="*/ 18 w 39"/>
                <a:gd name="T3" fmla="*/ 12 h 19"/>
                <a:gd name="T4" fmla="*/ 0 w 39"/>
                <a:gd name="T5" fmla="*/ 2 h 19"/>
                <a:gd name="T6" fmla="*/ 1 w 39"/>
                <a:gd name="T7" fmla="*/ 1 h 19"/>
                <a:gd name="T8" fmla="*/ 2 w 39"/>
                <a:gd name="T9" fmla="*/ 1 h 19"/>
                <a:gd name="T10" fmla="*/ 31 w 39"/>
                <a:gd name="T11" fmla="*/ 13 h 19"/>
                <a:gd name="T12" fmla="*/ 39 w 39"/>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39" h="19">
                  <a:moveTo>
                    <a:pt x="39" y="19"/>
                  </a:moveTo>
                  <a:cubicBezTo>
                    <a:pt x="32" y="19"/>
                    <a:pt x="25" y="15"/>
                    <a:pt x="18" y="12"/>
                  </a:cubicBezTo>
                  <a:cubicBezTo>
                    <a:pt x="12" y="9"/>
                    <a:pt x="6" y="6"/>
                    <a:pt x="0" y="2"/>
                  </a:cubicBezTo>
                  <a:cubicBezTo>
                    <a:pt x="0" y="2"/>
                    <a:pt x="0" y="1"/>
                    <a:pt x="1" y="1"/>
                  </a:cubicBezTo>
                  <a:cubicBezTo>
                    <a:pt x="1" y="1"/>
                    <a:pt x="2" y="0"/>
                    <a:pt x="2" y="1"/>
                  </a:cubicBezTo>
                  <a:cubicBezTo>
                    <a:pt x="12" y="4"/>
                    <a:pt x="21" y="9"/>
                    <a:pt x="31" y="13"/>
                  </a:cubicBezTo>
                  <a:cubicBezTo>
                    <a:pt x="34" y="14"/>
                    <a:pt x="39" y="15"/>
                    <a:pt x="3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7" name="Freeform 62"/>
            <p:cNvSpPr>
              <a:spLocks/>
            </p:cNvSpPr>
            <p:nvPr/>
          </p:nvSpPr>
          <p:spPr bwMode="auto">
            <a:xfrm>
              <a:off x="3387725" y="2290763"/>
              <a:ext cx="288925" cy="139700"/>
            </a:xfrm>
            <a:custGeom>
              <a:avLst/>
              <a:gdLst>
                <a:gd name="T0" fmla="*/ 41 w 41"/>
                <a:gd name="T1" fmla="*/ 20 h 20"/>
                <a:gd name="T2" fmla="*/ 21 w 41"/>
                <a:gd name="T3" fmla="*/ 11 h 20"/>
                <a:gd name="T4" fmla="*/ 0 w 41"/>
                <a:gd name="T5" fmla="*/ 1 h 20"/>
                <a:gd name="T6" fmla="*/ 1 w 41"/>
                <a:gd name="T7" fmla="*/ 0 h 20"/>
                <a:gd name="T8" fmla="*/ 2 w 41"/>
                <a:gd name="T9" fmla="*/ 0 h 20"/>
                <a:gd name="T10" fmla="*/ 34 w 41"/>
                <a:gd name="T11" fmla="*/ 14 h 20"/>
                <a:gd name="T12" fmla="*/ 41 w 4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41" h="20">
                  <a:moveTo>
                    <a:pt x="41" y="20"/>
                  </a:moveTo>
                  <a:cubicBezTo>
                    <a:pt x="34" y="20"/>
                    <a:pt x="28" y="14"/>
                    <a:pt x="21" y="11"/>
                  </a:cubicBezTo>
                  <a:cubicBezTo>
                    <a:pt x="14" y="8"/>
                    <a:pt x="7" y="5"/>
                    <a:pt x="0" y="1"/>
                  </a:cubicBezTo>
                  <a:cubicBezTo>
                    <a:pt x="0" y="1"/>
                    <a:pt x="0" y="0"/>
                    <a:pt x="1" y="0"/>
                  </a:cubicBezTo>
                  <a:cubicBezTo>
                    <a:pt x="1" y="0"/>
                    <a:pt x="2" y="0"/>
                    <a:pt x="2" y="0"/>
                  </a:cubicBezTo>
                  <a:cubicBezTo>
                    <a:pt x="13" y="3"/>
                    <a:pt x="24" y="8"/>
                    <a:pt x="34" y="14"/>
                  </a:cubicBezTo>
                  <a:cubicBezTo>
                    <a:pt x="37" y="15"/>
                    <a:pt x="41" y="16"/>
                    <a:pt x="4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8" name="Freeform 64"/>
            <p:cNvSpPr>
              <a:spLocks/>
            </p:cNvSpPr>
            <p:nvPr/>
          </p:nvSpPr>
          <p:spPr bwMode="auto">
            <a:xfrm>
              <a:off x="3379788" y="2339975"/>
              <a:ext cx="92075" cy="49213"/>
            </a:xfrm>
            <a:custGeom>
              <a:avLst/>
              <a:gdLst>
                <a:gd name="T0" fmla="*/ 13 w 13"/>
                <a:gd name="T1" fmla="*/ 7 h 7"/>
                <a:gd name="T2" fmla="*/ 0 w 13"/>
                <a:gd name="T3" fmla="*/ 0 h 7"/>
                <a:gd name="T4" fmla="*/ 13 w 13"/>
                <a:gd name="T5" fmla="*/ 7 h 7"/>
              </a:gdLst>
              <a:ahLst/>
              <a:cxnLst>
                <a:cxn ang="0">
                  <a:pos x="T0" y="T1"/>
                </a:cxn>
                <a:cxn ang="0">
                  <a:pos x="T2" y="T3"/>
                </a:cxn>
                <a:cxn ang="0">
                  <a:pos x="T4" y="T5"/>
                </a:cxn>
              </a:cxnLst>
              <a:rect l="0" t="0" r="r" b="b"/>
              <a:pathLst>
                <a:path w="13" h="7">
                  <a:moveTo>
                    <a:pt x="13" y="7"/>
                  </a:moveTo>
                  <a:cubicBezTo>
                    <a:pt x="9" y="7"/>
                    <a:pt x="3" y="4"/>
                    <a:pt x="0" y="0"/>
                  </a:cubicBezTo>
                  <a:cubicBezTo>
                    <a:pt x="4" y="0"/>
                    <a:pt x="12" y="3"/>
                    <a:pt x="1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49" name="Freeform 73"/>
            <p:cNvSpPr>
              <a:spLocks noEditPoints="1"/>
            </p:cNvSpPr>
            <p:nvPr/>
          </p:nvSpPr>
          <p:spPr bwMode="auto">
            <a:xfrm>
              <a:off x="3275013" y="2430463"/>
              <a:ext cx="381000" cy="282575"/>
            </a:xfrm>
            <a:custGeom>
              <a:avLst/>
              <a:gdLst>
                <a:gd name="T0" fmla="*/ 31 w 54"/>
                <a:gd name="T1" fmla="*/ 4 h 40"/>
                <a:gd name="T2" fmla="*/ 29 w 54"/>
                <a:gd name="T3" fmla="*/ 10 h 40"/>
                <a:gd name="T4" fmla="*/ 33 w 54"/>
                <a:gd name="T5" fmla="*/ 12 h 40"/>
                <a:gd name="T6" fmla="*/ 40 w 54"/>
                <a:gd name="T7" fmla="*/ 1 h 40"/>
                <a:gd name="T8" fmla="*/ 46 w 54"/>
                <a:gd name="T9" fmla="*/ 5 h 40"/>
                <a:gd name="T10" fmla="*/ 44 w 54"/>
                <a:gd name="T11" fmla="*/ 10 h 40"/>
                <a:gd name="T12" fmla="*/ 54 w 54"/>
                <a:gd name="T13" fmla="*/ 6 h 40"/>
                <a:gd name="T14" fmla="*/ 43 w 54"/>
                <a:gd name="T15" fmla="*/ 13 h 40"/>
                <a:gd name="T16" fmla="*/ 31 w 54"/>
                <a:gd name="T17" fmla="*/ 40 h 40"/>
                <a:gd name="T18" fmla="*/ 14 w 54"/>
                <a:gd name="T19" fmla="*/ 31 h 40"/>
                <a:gd name="T20" fmla="*/ 0 w 54"/>
                <a:gd name="T21" fmla="*/ 20 h 40"/>
                <a:gd name="T22" fmla="*/ 7 w 54"/>
                <a:gd name="T23" fmla="*/ 7 h 40"/>
                <a:gd name="T24" fmla="*/ 18 w 54"/>
                <a:gd name="T25" fmla="*/ 10 h 40"/>
                <a:gd name="T26" fmla="*/ 25 w 54"/>
                <a:gd name="T27" fmla="*/ 0 h 40"/>
                <a:gd name="T28" fmla="*/ 31 w 54"/>
                <a:gd name="T29" fmla="*/ 4 h 40"/>
                <a:gd name="T30" fmla="*/ 10 w 54"/>
                <a:gd name="T31" fmla="*/ 24 h 40"/>
                <a:gd name="T32" fmla="*/ 11 w 54"/>
                <a:gd name="T33" fmla="*/ 24 h 40"/>
                <a:gd name="T34" fmla="*/ 18 w 54"/>
                <a:gd name="T35" fmla="*/ 12 h 40"/>
                <a:gd name="T36" fmla="*/ 10 w 54"/>
                <a:gd name="T37" fmla="*/ 24 h 40"/>
                <a:gd name="T38" fmla="*/ 23 w 54"/>
                <a:gd name="T39" fmla="*/ 32 h 40"/>
                <a:gd name="T40" fmla="*/ 32 w 54"/>
                <a:gd name="T41" fmla="*/ 13 h 40"/>
                <a:gd name="T42" fmla="*/ 27 w 54"/>
                <a:gd name="T43" fmla="*/ 13 h 40"/>
                <a:gd name="T44" fmla="*/ 23 w 54"/>
                <a:gd name="T45"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40">
                  <a:moveTo>
                    <a:pt x="31" y="4"/>
                  </a:moveTo>
                  <a:cubicBezTo>
                    <a:pt x="31" y="7"/>
                    <a:pt x="30" y="8"/>
                    <a:pt x="29" y="10"/>
                  </a:cubicBezTo>
                  <a:cubicBezTo>
                    <a:pt x="30" y="11"/>
                    <a:pt x="32" y="11"/>
                    <a:pt x="33" y="12"/>
                  </a:cubicBezTo>
                  <a:cubicBezTo>
                    <a:pt x="36" y="8"/>
                    <a:pt x="37" y="5"/>
                    <a:pt x="40" y="1"/>
                  </a:cubicBezTo>
                  <a:cubicBezTo>
                    <a:pt x="43" y="2"/>
                    <a:pt x="44" y="3"/>
                    <a:pt x="46" y="5"/>
                  </a:cubicBezTo>
                  <a:cubicBezTo>
                    <a:pt x="45" y="7"/>
                    <a:pt x="44" y="8"/>
                    <a:pt x="44" y="10"/>
                  </a:cubicBezTo>
                  <a:cubicBezTo>
                    <a:pt x="48" y="10"/>
                    <a:pt x="50" y="5"/>
                    <a:pt x="54" y="6"/>
                  </a:cubicBezTo>
                  <a:cubicBezTo>
                    <a:pt x="52" y="10"/>
                    <a:pt x="48" y="12"/>
                    <a:pt x="43" y="13"/>
                  </a:cubicBezTo>
                  <a:cubicBezTo>
                    <a:pt x="39" y="22"/>
                    <a:pt x="35" y="31"/>
                    <a:pt x="31" y="40"/>
                  </a:cubicBezTo>
                  <a:cubicBezTo>
                    <a:pt x="25" y="38"/>
                    <a:pt x="19" y="34"/>
                    <a:pt x="14" y="31"/>
                  </a:cubicBezTo>
                  <a:cubicBezTo>
                    <a:pt x="9" y="27"/>
                    <a:pt x="4" y="24"/>
                    <a:pt x="0" y="20"/>
                  </a:cubicBezTo>
                  <a:cubicBezTo>
                    <a:pt x="3" y="17"/>
                    <a:pt x="6" y="12"/>
                    <a:pt x="7" y="7"/>
                  </a:cubicBezTo>
                  <a:cubicBezTo>
                    <a:pt x="11" y="5"/>
                    <a:pt x="15" y="8"/>
                    <a:pt x="18" y="10"/>
                  </a:cubicBezTo>
                  <a:cubicBezTo>
                    <a:pt x="21" y="8"/>
                    <a:pt x="22" y="3"/>
                    <a:pt x="25" y="0"/>
                  </a:cubicBezTo>
                  <a:cubicBezTo>
                    <a:pt x="28" y="0"/>
                    <a:pt x="30" y="2"/>
                    <a:pt x="31" y="4"/>
                  </a:cubicBezTo>
                  <a:close/>
                  <a:moveTo>
                    <a:pt x="10" y="24"/>
                  </a:moveTo>
                  <a:cubicBezTo>
                    <a:pt x="10" y="24"/>
                    <a:pt x="11" y="24"/>
                    <a:pt x="11" y="24"/>
                  </a:cubicBezTo>
                  <a:cubicBezTo>
                    <a:pt x="15" y="22"/>
                    <a:pt x="15" y="16"/>
                    <a:pt x="18" y="12"/>
                  </a:cubicBezTo>
                  <a:cubicBezTo>
                    <a:pt x="12" y="12"/>
                    <a:pt x="12" y="20"/>
                    <a:pt x="10" y="24"/>
                  </a:cubicBezTo>
                  <a:close/>
                  <a:moveTo>
                    <a:pt x="23" y="32"/>
                  </a:moveTo>
                  <a:cubicBezTo>
                    <a:pt x="26" y="25"/>
                    <a:pt x="30" y="21"/>
                    <a:pt x="32" y="13"/>
                  </a:cubicBezTo>
                  <a:cubicBezTo>
                    <a:pt x="30" y="13"/>
                    <a:pt x="29" y="13"/>
                    <a:pt x="27" y="13"/>
                  </a:cubicBezTo>
                  <a:cubicBezTo>
                    <a:pt x="27" y="19"/>
                    <a:pt x="16" y="29"/>
                    <a:pt x="2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grpSp>
      <p:grpSp>
        <p:nvGrpSpPr>
          <p:cNvPr id="50" name="Group 49"/>
          <p:cNvGrpSpPr>
            <a:grpSpLocks noChangeAspect="1"/>
          </p:cNvGrpSpPr>
          <p:nvPr/>
        </p:nvGrpSpPr>
        <p:grpSpPr>
          <a:xfrm>
            <a:off x="4817463" y="3505098"/>
            <a:ext cx="315720" cy="324000"/>
            <a:chOff x="4259263" y="555625"/>
            <a:chExt cx="1876425" cy="1925638"/>
          </a:xfrm>
          <a:solidFill>
            <a:srgbClr val="FFFFFF"/>
          </a:solidFill>
        </p:grpSpPr>
        <p:sp>
          <p:nvSpPr>
            <p:cNvPr id="51" name="Freeform 31"/>
            <p:cNvSpPr>
              <a:spLocks noEditPoints="1"/>
            </p:cNvSpPr>
            <p:nvPr/>
          </p:nvSpPr>
          <p:spPr bwMode="auto">
            <a:xfrm>
              <a:off x="4259263" y="555625"/>
              <a:ext cx="1876425" cy="1925638"/>
            </a:xfrm>
            <a:custGeom>
              <a:avLst/>
              <a:gdLst>
                <a:gd name="T0" fmla="*/ 188 w 192"/>
                <a:gd name="T1" fmla="*/ 42 h 197"/>
                <a:gd name="T2" fmla="*/ 170 w 192"/>
                <a:gd name="T3" fmla="*/ 19 h 197"/>
                <a:gd name="T4" fmla="*/ 150 w 192"/>
                <a:gd name="T5" fmla="*/ 7 h 197"/>
                <a:gd name="T6" fmla="*/ 116 w 192"/>
                <a:gd name="T7" fmla="*/ 1 h 197"/>
                <a:gd name="T8" fmla="*/ 89 w 192"/>
                <a:gd name="T9" fmla="*/ 6 h 197"/>
                <a:gd name="T10" fmla="*/ 68 w 192"/>
                <a:gd name="T11" fmla="*/ 16 h 197"/>
                <a:gd name="T12" fmla="*/ 57 w 192"/>
                <a:gd name="T13" fmla="*/ 29 h 197"/>
                <a:gd name="T14" fmla="*/ 50 w 192"/>
                <a:gd name="T15" fmla="*/ 49 h 197"/>
                <a:gd name="T16" fmla="*/ 18 w 192"/>
                <a:gd name="T17" fmla="*/ 53 h 197"/>
                <a:gd name="T18" fmla="*/ 5 w 192"/>
                <a:gd name="T19" fmla="*/ 65 h 197"/>
                <a:gd name="T20" fmla="*/ 1 w 192"/>
                <a:gd name="T21" fmla="*/ 91 h 197"/>
                <a:gd name="T22" fmla="*/ 3 w 192"/>
                <a:gd name="T23" fmla="*/ 138 h 197"/>
                <a:gd name="T24" fmla="*/ 12 w 192"/>
                <a:gd name="T25" fmla="*/ 153 h 197"/>
                <a:gd name="T26" fmla="*/ 36 w 192"/>
                <a:gd name="T27" fmla="*/ 161 h 197"/>
                <a:gd name="T28" fmla="*/ 42 w 192"/>
                <a:gd name="T29" fmla="*/ 182 h 197"/>
                <a:gd name="T30" fmla="*/ 54 w 192"/>
                <a:gd name="T31" fmla="*/ 188 h 197"/>
                <a:gd name="T32" fmla="*/ 65 w 192"/>
                <a:gd name="T33" fmla="*/ 168 h 197"/>
                <a:gd name="T34" fmla="*/ 77 w 192"/>
                <a:gd name="T35" fmla="*/ 158 h 197"/>
                <a:gd name="T36" fmla="*/ 95 w 192"/>
                <a:gd name="T37" fmla="*/ 149 h 197"/>
                <a:gd name="T38" fmla="*/ 105 w 192"/>
                <a:gd name="T39" fmla="*/ 126 h 197"/>
                <a:gd name="T40" fmla="*/ 123 w 192"/>
                <a:gd name="T41" fmla="*/ 127 h 197"/>
                <a:gd name="T42" fmla="*/ 147 w 192"/>
                <a:gd name="T43" fmla="*/ 139 h 197"/>
                <a:gd name="T44" fmla="*/ 164 w 192"/>
                <a:gd name="T45" fmla="*/ 144 h 197"/>
                <a:gd name="T46" fmla="*/ 171 w 192"/>
                <a:gd name="T47" fmla="*/ 113 h 197"/>
                <a:gd name="T48" fmla="*/ 187 w 192"/>
                <a:gd name="T49" fmla="*/ 98 h 197"/>
                <a:gd name="T50" fmla="*/ 191 w 192"/>
                <a:gd name="T51" fmla="*/ 73 h 197"/>
                <a:gd name="T52" fmla="*/ 50 w 192"/>
                <a:gd name="T53" fmla="*/ 190 h 197"/>
                <a:gd name="T54" fmla="*/ 95 w 192"/>
                <a:gd name="T55" fmla="*/ 142 h 197"/>
                <a:gd name="T56" fmla="*/ 69 w 192"/>
                <a:gd name="T57" fmla="*/ 157 h 197"/>
                <a:gd name="T58" fmla="*/ 56 w 192"/>
                <a:gd name="T59" fmla="*/ 173 h 197"/>
                <a:gd name="T60" fmla="*/ 47 w 192"/>
                <a:gd name="T61" fmla="*/ 184 h 197"/>
                <a:gd name="T62" fmla="*/ 46 w 192"/>
                <a:gd name="T63" fmla="*/ 158 h 197"/>
                <a:gd name="T64" fmla="*/ 40 w 192"/>
                <a:gd name="T65" fmla="*/ 150 h 197"/>
                <a:gd name="T66" fmla="*/ 47 w 192"/>
                <a:gd name="T67" fmla="*/ 129 h 197"/>
                <a:gd name="T68" fmla="*/ 54 w 192"/>
                <a:gd name="T69" fmla="*/ 108 h 197"/>
                <a:gd name="T70" fmla="*/ 47 w 192"/>
                <a:gd name="T71" fmla="*/ 86 h 197"/>
                <a:gd name="T72" fmla="*/ 43 w 192"/>
                <a:gd name="T73" fmla="*/ 59 h 197"/>
                <a:gd name="T74" fmla="*/ 54 w 192"/>
                <a:gd name="T75" fmla="*/ 78 h 197"/>
                <a:gd name="T76" fmla="*/ 61 w 192"/>
                <a:gd name="T77" fmla="*/ 100 h 197"/>
                <a:gd name="T78" fmla="*/ 75 w 192"/>
                <a:gd name="T79" fmla="*/ 115 h 197"/>
                <a:gd name="T80" fmla="*/ 91 w 192"/>
                <a:gd name="T81" fmla="*/ 122 h 197"/>
                <a:gd name="T82" fmla="*/ 140 w 192"/>
                <a:gd name="T83" fmla="*/ 11 h 197"/>
                <a:gd name="T84" fmla="*/ 125 w 192"/>
                <a:gd name="T85" fmla="*/ 20 h 197"/>
                <a:gd name="T86" fmla="*/ 120 w 192"/>
                <a:gd name="T87" fmla="*/ 43 h 197"/>
                <a:gd name="T88" fmla="*/ 116 w 192"/>
                <a:gd name="T89" fmla="*/ 63 h 197"/>
                <a:gd name="T90" fmla="*/ 112 w 192"/>
                <a:gd name="T91" fmla="*/ 80 h 197"/>
                <a:gd name="T92" fmla="*/ 117 w 192"/>
                <a:gd name="T93" fmla="*/ 94 h 197"/>
                <a:gd name="T94" fmla="*/ 119 w 192"/>
                <a:gd name="T95" fmla="*/ 112 h 197"/>
                <a:gd name="T96" fmla="*/ 127 w 192"/>
                <a:gd name="T97" fmla="*/ 122 h 197"/>
                <a:gd name="T98" fmla="*/ 105 w 192"/>
                <a:gd name="T99" fmla="*/ 106 h 197"/>
                <a:gd name="T100" fmla="*/ 104 w 192"/>
                <a:gd name="T101" fmla="*/ 80 h 197"/>
                <a:gd name="T102" fmla="*/ 98 w 192"/>
                <a:gd name="T103" fmla="*/ 64 h 197"/>
                <a:gd name="T104" fmla="*/ 79 w 192"/>
                <a:gd name="T105" fmla="*/ 54 h 197"/>
                <a:gd name="T106" fmla="*/ 57 w 192"/>
                <a:gd name="T107" fmla="*/ 43 h 197"/>
                <a:gd name="T108" fmla="*/ 69 w 192"/>
                <a:gd name="T109" fmla="*/ 24 h 197"/>
                <a:gd name="T110" fmla="*/ 91 w 192"/>
                <a:gd name="T111" fmla="*/ 11 h 197"/>
                <a:gd name="T112" fmla="*/ 110 w 192"/>
                <a:gd name="T113" fmla="*/ 7 h 197"/>
                <a:gd name="T114" fmla="*/ 135 w 192"/>
                <a:gd name="T115" fmla="*/ 8 h 197"/>
                <a:gd name="T116" fmla="*/ 150 w 192"/>
                <a:gd name="T117" fmla="*/ 140 h 197"/>
                <a:gd name="T118" fmla="*/ 155 w 192"/>
                <a:gd name="T119" fmla="*/ 144 h 197"/>
                <a:gd name="T120" fmla="*/ 160 w 192"/>
                <a:gd name="T121" fmla="*/ 133 h 197"/>
                <a:gd name="T122" fmla="*/ 184 w 192"/>
                <a:gd name="T123" fmla="*/ 9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2" h="197">
                  <a:moveTo>
                    <a:pt x="191" y="70"/>
                  </a:moveTo>
                  <a:cubicBezTo>
                    <a:pt x="192" y="69"/>
                    <a:pt x="191" y="68"/>
                    <a:pt x="191" y="68"/>
                  </a:cubicBezTo>
                  <a:cubicBezTo>
                    <a:pt x="191" y="67"/>
                    <a:pt x="191" y="67"/>
                    <a:pt x="191" y="66"/>
                  </a:cubicBezTo>
                  <a:cubicBezTo>
                    <a:pt x="191" y="66"/>
                    <a:pt x="191" y="65"/>
                    <a:pt x="191" y="64"/>
                  </a:cubicBezTo>
                  <a:cubicBezTo>
                    <a:pt x="191" y="63"/>
                    <a:pt x="191" y="63"/>
                    <a:pt x="191" y="62"/>
                  </a:cubicBezTo>
                  <a:cubicBezTo>
                    <a:pt x="191" y="62"/>
                    <a:pt x="191" y="61"/>
                    <a:pt x="191" y="61"/>
                  </a:cubicBezTo>
                  <a:cubicBezTo>
                    <a:pt x="191" y="61"/>
                    <a:pt x="191" y="61"/>
                    <a:pt x="191" y="60"/>
                  </a:cubicBezTo>
                  <a:cubicBezTo>
                    <a:pt x="191" y="60"/>
                    <a:pt x="191" y="58"/>
                    <a:pt x="191" y="58"/>
                  </a:cubicBezTo>
                  <a:cubicBezTo>
                    <a:pt x="191" y="58"/>
                    <a:pt x="191" y="58"/>
                    <a:pt x="191" y="57"/>
                  </a:cubicBezTo>
                  <a:cubicBezTo>
                    <a:pt x="191" y="57"/>
                    <a:pt x="191" y="57"/>
                    <a:pt x="190" y="56"/>
                  </a:cubicBezTo>
                  <a:cubicBezTo>
                    <a:pt x="190" y="56"/>
                    <a:pt x="190" y="55"/>
                    <a:pt x="190" y="55"/>
                  </a:cubicBezTo>
                  <a:cubicBezTo>
                    <a:pt x="190" y="54"/>
                    <a:pt x="189" y="53"/>
                    <a:pt x="189" y="52"/>
                  </a:cubicBezTo>
                  <a:cubicBezTo>
                    <a:pt x="189" y="51"/>
                    <a:pt x="189" y="51"/>
                    <a:pt x="189" y="51"/>
                  </a:cubicBezTo>
                  <a:cubicBezTo>
                    <a:pt x="189" y="50"/>
                    <a:pt x="189" y="50"/>
                    <a:pt x="189" y="49"/>
                  </a:cubicBezTo>
                  <a:cubicBezTo>
                    <a:pt x="190" y="48"/>
                    <a:pt x="189" y="47"/>
                    <a:pt x="189" y="46"/>
                  </a:cubicBezTo>
                  <a:cubicBezTo>
                    <a:pt x="189" y="46"/>
                    <a:pt x="189" y="45"/>
                    <a:pt x="189" y="45"/>
                  </a:cubicBezTo>
                  <a:cubicBezTo>
                    <a:pt x="189" y="44"/>
                    <a:pt x="188" y="43"/>
                    <a:pt x="188" y="42"/>
                  </a:cubicBezTo>
                  <a:cubicBezTo>
                    <a:pt x="188" y="41"/>
                    <a:pt x="188" y="41"/>
                    <a:pt x="188" y="41"/>
                  </a:cubicBezTo>
                  <a:cubicBezTo>
                    <a:pt x="188" y="40"/>
                    <a:pt x="188" y="40"/>
                    <a:pt x="188" y="39"/>
                  </a:cubicBezTo>
                  <a:cubicBezTo>
                    <a:pt x="187" y="39"/>
                    <a:pt x="187" y="38"/>
                    <a:pt x="187" y="38"/>
                  </a:cubicBezTo>
                  <a:cubicBezTo>
                    <a:pt x="187" y="37"/>
                    <a:pt x="187" y="37"/>
                    <a:pt x="187" y="36"/>
                  </a:cubicBezTo>
                  <a:cubicBezTo>
                    <a:pt x="186" y="36"/>
                    <a:pt x="186" y="35"/>
                    <a:pt x="186" y="35"/>
                  </a:cubicBezTo>
                  <a:cubicBezTo>
                    <a:pt x="186" y="35"/>
                    <a:pt x="186" y="34"/>
                    <a:pt x="186" y="34"/>
                  </a:cubicBezTo>
                  <a:cubicBezTo>
                    <a:pt x="185" y="33"/>
                    <a:pt x="184" y="31"/>
                    <a:pt x="183" y="30"/>
                  </a:cubicBezTo>
                  <a:cubicBezTo>
                    <a:pt x="182" y="29"/>
                    <a:pt x="182" y="28"/>
                    <a:pt x="181" y="27"/>
                  </a:cubicBezTo>
                  <a:cubicBezTo>
                    <a:pt x="181" y="26"/>
                    <a:pt x="180" y="26"/>
                    <a:pt x="180" y="26"/>
                  </a:cubicBezTo>
                  <a:cubicBezTo>
                    <a:pt x="179" y="26"/>
                    <a:pt x="179" y="25"/>
                    <a:pt x="179" y="25"/>
                  </a:cubicBezTo>
                  <a:cubicBezTo>
                    <a:pt x="179" y="25"/>
                    <a:pt x="178" y="25"/>
                    <a:pt x="178" y="24"/>
                  </a:cubicBezTo>
                  <a:cubicBezTo>
                    <a:pt x="177" y="24"/>
                    <a:pt x="177" y="23"/>
                    <a:pt x="176" y="23"/>
                  </a:cubicBezTo>
                  <a:cubicBezTo>
                    <a:pt x="176" y="23"/>
                    <a:pt x="176" y="23"/>
                    <a:pt x="176" y="23"/>
                  </a:cubicBezTo>
                  <a:cubicBezTo>
                    <a:pt x="176" y="23"/>
                    <a:pt x="175" y="22"/>
                    <a:pt x="175" y="22"/>
                  </a:cubicBezTo>
                  <a:cubicBezTo>
                    <a:pt x="175" y="22"/>
                    <a:pt x="174" y="22"/>
                    <a:pt x="174" y="21"/>
                  </a:cubicBezTo>
                  <a:cubicBezTo>
                    <a:pt x="173" y="21"/>
                    <a:pt x="173" y="20"/>
                    <a:pt x="172" y="20"/>
                  </a:cubicBezTo>
                  <a:cubicBezTo>
                    <a:pt x="171" y="19"/>
                    <a:pt x="171" y="19"/>
                    <a:pt x="170" y="19"/>
                  </a:cubicBezTo>
                  <a:cubicBezTo>
                    <a:pt x="170" y="18"/>
                    <a:pt x="169" y="18"/>
                    <a:pt x="169" y="18"/>
                  </a:cubicBezTo>
                  <a:cubicBezTo>
                    <a:pt x="169" y="18"/>
                    <a:pt x="168" y="18"/>
                    <a:pt x="167" y="17"/>
                  </a:cubicBezTo>
                  <a:cubicBezTo>
                    <a:pt x="167" y="17"/>
                    <a:pt x="167" y="17"/>
                    <a:pt x="167" y="17"/>
                  </a:cubicBezTo>
                  <a:cubicBezTo>
                    <a:pt x="166" y="16"/>
                    <a:pt x="165" y="16"/>
                    <a:pt x="165" y="15"/>
                  </a:cubicBezTo>
                  <a:cubicBezTo>
                    <a:pt x="164" y="15"/>
                    <a:pt x="164" y="15"/>
                    <a:pt x="164" y="15"/>
                  </a:cubicBezTo>
                  <a:cubicBezTo>
                    <a:pt x="164" y="14"/>
                    <a:pt x="163" y="15"/>
                    <a:pt x="163" y="14"/>
                  </a:cubicBezTo>
                  <a:cubicBezTo>
                    <a:pt x="162" y="14"/>
                    <a:pt x="162" y="13"/>
                    <a:pt x="161" y="13"/>
                  </a:cubicBezTo>
                  <a:cubicBezTo>
                    <a:pt x="161" y="13"/>
                    <a:pt x="160" y="13"/>
                    <a:pt x="159" y="12"/>
                  </a:cubicBezTo>
                  <a:cubicBezTo>
                    <a:pt x="159" y="12"/>
                    <a:pt x="159" y="12"/>
                    <a:pt x="158" y="11"/>
                  </a:cubicBezTo>
                  <a:cubicBezTo>
                    <a:pt x="158" y="11"/>
                    <a:pt x="157" y="11"/>
                    <a:pt x="157" y="11"/>
                  </a:cubicBezTo>
                  <a:cubicBezTo>
                    <a:pt x="156" y="11"/>
                    <a:pt x="156" y="10"/>
                    <a:pt x="156" y="10"/>
                  </a:cubicBezTo>
                  <a:cubicBezTo>
                    <a:pt x="155" y="10"/>
                    <a:pt x="155" y="10"/>
                    <a:pt x="155" y="10"/>
                  </a:cubicBezTo>
                  <a:cubicBezTo>
                    <a:pt x="154" y="9"/>
                    <a:pt x="154" y="9"/>
                    <a:pt x="153" y="9"/>
                  </a:cubicBezTo>
                  <a:cubicBezTo>
                    <a:pt x="153" y="8"/>
                    <a:pt x="153" y="8"/>
                    <a:pt x="152" y="8"/>
                  </a:cubicBezTo>
                  <a:cubicBezTo>
                    <a:pt x="152" y="8"/>
                    <a:pt x="152" y="8"/>
                    <a:pt x="152" y="8"/>
                  </a:cubicBezTo>
                  <a:cubicBezTo>
                    <a:pt x="151" y="8"/>
                    <a:pt x="151" y="8"/>
                    <a:pt x="151" y="8"/>
                  </a:cubicBezTo>
                  <a:cubicBezTo>
                    <a:pt x="151" y="7"/>
                    <a:pt x="150" y="7"/>
                    <a:pt x="150" y="7"/>
                  </a:cubicBezTo>
                  <a:cubicBezTo>
                    <a:pt x="150" y="7"/>
                    <a:pt x="149" y="7"/>
                    <a:pt x="149" y="7"/>
                  </a:cubicBezTo>
                  <a:cubicBezTo>
                    <a:pt x="149" y="6"/>
                    <a:pt x="149" y="6"/>
                    <a:pt x="148" y="6"/>
                  </a:cubicBezTo>
                  <a:cubicBezTo>
                    <a:pt x="148" y="6"/>
                    <a:pt x="147" y="6"/>
                    <a:pt x="147" y="6"/>
                  </a:cubicBezTo>
                  <a:cubicBezTo>
                    <a:pt x="146" y="5"/>
                    <a:pt x="146" y="5"/>
                    <a:pt x="146" y="5"/>
                  </a:cubicBezTo>
                  <a:cubicBezTo>
                    <a:pt x="145" y="5"/>
                    <a:pt x="145" y="5"/>
                    <a:pt x="144" y="5"/>
                  </a:cubicBezTo>
                  <a:cubicBezTo>
                    <a:pt x="144" y="5"/>
                    <a:pt x="143" y="4"/>
                    <a:pt x="143" y="4"/>
                  </a:cubicBezTo>
                  <a:cubicBezTo>
                    <a:pt x="143" y="4"/>
                    <a:pt x="143" y="4"/>
                    <a:pt x="142" y="4"/>
                  </a:cubicBezTo>
                  <a:cubicBezTo>
                    <a:pt x="142" y="4"/>
                    <a:pt x="141" y="4"/>
                    <a:pt x="140" y="3"/>
                  </a:cubicBezTo>
                  <a:cubicBezTo>
                    <a:pt x="140" y="3"/>
                    <a:pt x="139" y="3"/>
                    <a:pt x="139" y="3"/>
                  </a:cubicBezTo>
                  <a:cubicBezTo>
                    <a:pt x="139" y="3"/>
                    <a:pt x="139" y="3"/>
                    <a:pt x="138" y="3"/>
                  </a:cubicBezTo>
                  <a:cubicBezTo>
                    <a:pt x="138" y="3"/>
                    <a:pt x="137" y="2"/>
                    <a:pt x="136" y="2"/>
                  </a:cubicBezTo>
                  <a:cubicBezTo>
                    <a:pt x="134" y="2"/>
                    <a:pt x="132" y="2"/>
                    <a:pt x="130" y="1"/>
                  </a:cubicBezTo>
                  <a:cubicBezTo>
                    <a:pt x="129" y="1"/>
                    <a:pt x="129" y="1"/>
                    <a:pt x="128" y="1"/>
                  </a:cubicBezTo>
                  <a:cubicBezTo>
                    <a:pt x="126" y="1"/>
                    <a:pt x="123" y="0"/>
                    <a:pt x="120" y="0"/>
                  </a:cubicBezTo>
                  <a:cubicBezTo>
                    <a:pt x="119" y="1"/>
                    <a:pt x="119" y="1"/>
                    <a:pt x="118" y="1"/>
                  </a:cubicBezTo>
                  <a:cubicBezTo>
                    <a:pt x="117" y="1"/>
                    <a:pt x="117" y="1"/>
                    <a:pt x="117" y="1"/>
                  </a:cubicBezTo>
                  <a:cubicBezTo>
                    <a:pt x="116" y="1"/>
                    <a:pt x="116" y="1"/>
                    <a:pt x="116" y="1"/>
                  </a:cubicBezTo>
                  <a:cubicBezTo>
                    <a:pt x="115" y="1"/>
                    <a:pt x="115" y="1"/>
                    <a:pt x="114" y="1"/>
                  </a:cubicBezTo>
                  <a:cubicBezTo>
                    <a:pt x="112" y="1"/>
                    <a:pt x="111" y="1"/>
                    <a:pt x="109" y="1"/>
                  </a:cubicBezTo>
                  <a:cubicBezTo>
                    <a:pt x="109" y="1"/>
                    <a:pt x="108" y="1"/>
                    <a:pt x="107" y="1"/>
                  </a:cubicBezTo>
                  <a:cubicBezTo>
                    <a:pt x="107" y="1"/>
                    <a:pt x="106" y="1"/>
                    <a:pt x="106" y="1"/>
                  </a:cubicBezTo>
                  <a:cubicBezTo>
                    <a:pt x="106" y="2"/>
                    <a:pt x="105" y="2"/>
                    <a:pt x="105" y="2"/>
                  </a:cubicBezTo>
                  <a:cubicBezTo>
                    <a:pt x="105" y="2"/>
                    <a:pt x="104" y="2"/>
                    <a:pt x="104" y="2"/>
                  </a:cubicBezTo>
                  <a:cubicBezTo>
                    <a:pt x="104" y="2"/>
                    <a:pt x="103" y="2"/>
                    <a:pt x="103" y="2"/>
                  </a:cubicBezTo>
                  <a:cubicBezTo>
                    <a:pt x="103" y="2"/>
                    <a:pt x="103" y="2"/>
                    <a:pt x="102" y="2"/>
                  </a:cubicBezTo>
                  <a:cubicBezTo>
                    <a:pt x="102" y="2"/>
                    <a:pt x="102" y="2"/>
                    <a:pt x="101" y="3"/>
                  </a:cubicBezTo>
                  <a:cubicBezTo>
                    <a:pt x="101" y="3"/>
                    <a:pt x="100" y="3"/>
                    <a:pt x="99" y="3"/>
                  </a:cubicBezTo>
                  <a:cubicBezTo>
                    <a:pt x="98" y="3"/>
                    <a:pt x="98" y="3"/>
                    <a:pt x="97" y="3"/>
                  </a:cubicBezTo>
                  <a:cubicBezTo>
                    <a:pt x="97" y="3"/>
                    <a:pt x="96" y="4"/>
                    <a:pt x="96" y="4"/>
                  </a:cubicBezTo>
                  <a:cubicBezTo>
                    <a:pt x="96" y="4"/>
                    <a:pt x="95" y="3"/>
                    <a:pt x="95" y="4"/>
                  </a:cubicBezTo>
                  <a:cubicBezTo>
                    <a:pt x="95" y="4"/>
                    <a:pt x="94" y="4"/>
                    <a:pt x="94" y="4"/>
                  </a:cubicBezTo>
                  <a:cubicBezTo>
                    <a:pt x="94" y="4"/>
                    <a:pt x="93" y="4"/>
                    <a:pt x="93" y="4"/>
                  </a:cubicBezTo>
                  <a:cubicBezTo>
                    <a:pt x="92" y="5"/>
                    <a:pt x="91" y="5"/>
                    <a:pt x="90" y="5"/>
                  </a:cubicBezTo>
                  <a:cubicBezTo>
                    <a:pt x="89" y="6"/>
                    <a:pt x="89" y="6"/>
                    <a:pt x="89" y="6"/>
                  </a:cubicBezTo>
                  <a:cubicBezTo>
                    <a:pt x="88" y="6"/>
                    <a:pt x="88" y="6"/>
                    <a:pt x="88" y="6"/>
                  </a:cubicBezTo>
                  <a:cubicBezTo>
                    <a:pt x="87" y="6"/>
                    <a:pt x="87" y="6"/>
                    <a:pt x="87" y="6"/>
                  </a:cubicBezTo>
                  <a:cubicBezTo>
                    <a:pt x="86" y="6"/>
                    <a:pt x="86" y="6"/>
                    <a:pt x="86" y="6"/>
                  </a:cubicBezTo>
                  <a:cubicBezTo>
                    <a:pt x="85" y="7"/>
                    <a:pt x="85" y="7"/>
                    <a:pt x="85" y="7"/>
                  </a:cubicBezTo>
                  <a:cubicBezTo>
                    <a:pt x="85" y="7"/>
                    <a:pt x="84" y="7"/>
                    <a:pt x="84" y="7"/>
                  </a:cubicBezTo>
                  <a:cubicBezTo>
                    <a:pt x="84" y="7"/>
                    <a:pt x="83" y="7"/>
                    <a:pt x="83" y="7"/>
                  </a:cubicBezTo>
                  <a:cubicBezTo>
                    <a:pt x="82" y="8"/>
                    <a:pt x="81" y="8"/>
                    <a:pt x="81" y="8"/>
                  </a:cubicBezTo>
                  <a:cubicBezTo>
                    <a:pt x="80" y="8"/>
                    <a:pt x="80" y="8"/>
                    <a:pt x="80" y="8"/>
                  </a:cubicBezTo>
                  <a:cubicBezTo>
                    <a:pt x="80" y="8"/>
                    <a:pt x="79" y="9"/>
                    <a:pt x="79" y="9"/>
                  </a:cubicBezTo>
                  <a:cubicBezTo>
                    <a:pt x="79" y="9"/>
                    <a:pt x="79" y="9"/>
                    <a:pt x="78" y="9"/>
                  </a:cubicBezTo>
                  <a:cubicBezTo>
                    <a:pt x="78" y="9"/>
                    <a:pt x="78" y="9"/>
                    <a:pt x="78" y="9"/>
                  </a:cubicBezTo>
                  <a:cubicBezTo>
                    <a:pt x="78" y="10"/>
                    <a:pt x="78" y="10"/>
                    <a:pt x="77" y="10"/>
                  </a:cubicBezTo>
                  <a:cubicBezTo>
                    <a:pt x="76" y="10"/>
                    <a:pt x="75" y="11"/>
                    <a:pt x="75" y="11"/>
                  </a:cubicBezTo>
                  <a:cubicBezTo>
                    <a:pt x="74" y="11"/>
                    <a:pt x="74" y="12"/>
                    <a:pt x="74" y="12"/>
                  </a:cubicBezTo>
                  <a:cubicBezTo>
                    <a:pt x="73" y="12"/>
                    <a:pt x="72" y="13"/>
                    <a:pt x="72" y="13"/>
                  </a:cubicBezTo>
                  <a:cubicBezTo>
                    <a:pt x="71" y="13"/>
                    <a:pt x="71" y="14"/>
                    <a:pt x="71" y="14"/>
                  </a:cubicBezTo>
                  <a:cubicBezTo>
                    <a:pt x="70" y="15"/>
                    <a:pt x="69" y="15"/>
                    <a:pt x="68" y="16"/>
                  </a:cubicBezTo>
                  <a:cubicBezTo>
                    <a:pt x="68" y="16"/>
                    <a:pt x="68" y="16"/>
                    <a:pt x="68" y="16"/>
                  </a:cubicBezTo>
                  <a:cubicBezTo>
                    <a:pt x="68" y="16"/>
                    <a:pt x="68" y="16"/>
                    <a:pt x="68" y="16"/>
                  </a:cubicBezTo>
                  <a:cubicBezTo>
                    <a:pt x="68" y="17"/>
                    <a:pt x="67" y="17"/>
                    <a:pt x="67" y="17"/>
                  </a:cubicBezTo>
                  <a:cubicBezTo>
                    <a:pt x="67" y="17"/>
                    <a:pt x="67" y="17"/>
                    <a:pt x="66" y="18"/>
                  </a:cubicBezTo>
                  <a:cubicBezTo>
                    <a:pt x="66" y="18"/>
                    <a:pt x="66" y="18"/>
                    <a:pt x="65" y="19"/>
                  </a:cubicBezTo>
                  <a:cubicBezTo>
                    <a:pt x="65" y="19"/>
                    <a:pt x="65" y="19"/>
                    <a:pt x="65" y="19"/>
                  </a:cubicBezTo>
                  <a:cubicBezTo>
                    <a:pt x="65" y="19"/>
                    <a:pt x="64" y="19"/>
                    <a:pt x="64" y="20"/>
                  </a:cubicBezTo>
                  <a:cubicBezTo>
                    <a:pt x="64" y="20"/>
                    <a:pt x="64" y="20"/>
                    <a:pt x="64" y="20"/>
                  </a:cubicBezTo>
                  <a:cubicBezTo>
                    <a:pt x="63" y="21"/>
                    <a:pt x="63" y="22"/>
                    <a:pt x="63" y="22"/>
                  </a:cubicBezTo>
                  <a:cubicBezTo>
                    <a:pt x="62" y="22"/>
                    <a:pt x="62" y="22"/>
                    <a:pt x="62" y="22"/>
                  </a:cubicBezTo>
                  <a:cubicBezTo>
                    <a:pt x="62" y="23"/>
                    <a:pt x="62" y="23"/>
                    <a:pt x="61" y="24"/>
                  </a:cubicBezTo>
                  <a:cubicBezTo>
                    <a:pt x="61" y="24"/>
                    <a:pt x="61" y="24"/>
                    <a:pt x="61" y="24"/>
                  </a:cubicBezTo>
                  <a:cubicBezTo>
                    <a:pt x="60" y="24"/>
                    <a:pt x="60" y="25"/>
                    <a:pt x="60" y="25"/>
                  </a:cubicBezTo>
                  <a:cubicBezTo>
                    <a:pt x="60" y="25"/>
                    <a:pt x="59" y="26"/>
                    <a:pt x="59" y="26"/>
                  </a:cubicBezTo>
                  <a:cubicBezTo>
                    <a:pt x="59" y="26"/>
                    <a:pt x="58" y="27"/>
                    <a:pt x="58" y="28"/>
                  </a:cubicBezTo>
                  <a:cubicBezTo>
                    <a:pt x="58" y="28"/>
                    <a:pt x="58" y="28"/>
                    <a:pt x="58" y="28"/>
                  </a:cubicBezTo>
                  <a:cubicBezTo>
                    <a:pt x="57" y="28"/>
                    <a:pt x="57" y="29"/>
                    <a:pt x="57" y="29"/>
                  </a:cubicBezTo>
                  <a:cubicBezTo>
                    <a:pt x="57" y="29"/>
                    <a:pt x="57" y="30"/>
                    <a:pt x="56" y="30"/>
                  </a:cubicBezTo>
                  <a:cubicBezTo>
                    <a:pt x="56" y="30"/>
                    <a:pt x="56" y="31"/>
                    <a:pt x="56" y="31"/>
                  </a:cubicBezTo>
                  <a:cubicBezTo>
                    <a:pt x="56" y="31"/>
                    <a:pt x="56" y="31"/>
                    <a:pt x="56" y="32"/>
                  </a:cubicBezTo>
                  <a:cubicBezTo>
                    <a:pt x="55" y="32"/>
                    <a:pt x="55" y="33"/>
                    <a:pt x="55" y="33"/>
                  </a:cubicBezTo>
                  <a:cubicBezTo>
                    <a:pt x="55" y="34"/>
                    <a:pt x="54" y="34"/>
                    <a:pt x="54" y="34"/>
                  </a:cubicBezTo>
                  <a:cubicBezTo>
                    <a:pt x="54" y="34"/>
                    <a:pt x="54" y="35"/>
                    <a:pt x="54" y="35"/>
                  </a:cubicBezTo>
                  <a:cubicBezTo>
                    <a:pt x="54" y="35"/>
                    <a:pt x="53" y="36"/>
                    <a:pt x="53" y="36"/>
                  </a:cubicBezTo>
                  <a:cubicBezTo>
                    <a:pt x="53" y="36"/>
                    <a:pt x="53" y="36"/>
                    <a:pt x="53" y="37"/>
                  </a:cubicBezTo>
                  <a:cubicBezTo>
                    <a:pt x="53" y="37"/>
                    <a:pt x="53" y="37"/>
                    <a:pt x="53" y="37"/>
                  </a:cubicBezTo>
                  <a:cubicBezTo>
                    <a:pt x="52" y="38"/>
                    <a:pt x="52" y="39"/>
                    <a:pt x="52" y="40"/>
                  </a:cubicBezTo>
                  <a:cubicBezTo>
                    <a:pt x="52" y="40"/>
                    <a:pt x="52" y="40"/>
                    <a:pt x="51" y="41"/>
                  </a:cubicBezTo>
                  <a:cubicBezTo>
                    <a:pt x="51" y="41"/>
                    <a:pt x="51" y="42"/>
                    <a:pt x="51" y="42"/>
                  </a:cubicBezTo>
                  <a:cubicBezTo>
                    <a:pt x="51" y="42"/>
                    <a:pt x="51" y="43"/>
                    <a:pt x="51" y="43"/>
                  </a:cubicBezTo>
                  <a:cubicBezTo>
                    <a:pt x="51" y="44"/>
                    <a:pt x="51" y="44"/>
                    <a:pt x="51" y="44"/>
                  </a:cubicBezTo>
                  <a:cubicBezTo>
                    <a:pt x="51" y="45"/>
                    <a:pt x="51" y="45"/>
                    <a:pt x="51" y="45"/>
                  </a:cubicBezTo>
                  <a:cubicBezTo>
                    <a:pt x="51" y="46"/>
                    <a:pt x="51" y="46"/>
                    <a:pt x="51" y="47"/>
                  </a:cubicBezTo>
                  <a:cubicBezTo>
                    <a:pt x="51" y="47"/>
                    <a:pt x="50" y="48"/>
                    <a:pt x="50" y="49"/>
                  </a:cubicBezTo>
                  <a:cubicBezTo>
                    <a:pt x="50" y="49"/>
                    <a:pt x="50" y="49"/>
                    <a:pt x="50" y="50"/>
                  </a:cubicBezTo>
                  <a:cubicBezTo>
                    <a:pt x="50" y="50"/>
                    <a:pt x="50" y="50"/>
                    <a:pt x="50" y="51"/>
                  </a:cubicBezTo>
                  <a:cubicBezTo>
                    <a:pt x="49" y="51"/>
                    <a:pt x="48" y="51"/>
                    <a:pt x="47" y="50"/>
                  </a:cubicBezTo>
                  <a:cubicBezTo>
                    <a:pt x="46" y="50"/>
                    <a:pt x="46" y="51"/>
                    <a:pt x="45" y="50"/>
                  </a:cubicBezTo>
                  <a:cubicBezTo>
                    <a:pt x="44" y="50"/>
                    <a:pt x="44" y="50"/>
                    <a:pt x="43" y="50"/>
                  </a:cubicBezTo>
                  <a:cubicBezTo>
                    <a:pt x="43" y="50"/>
                    <a:pt x="43" y="51"/>
                    <a:pt x="42" y="50"/>
                  </a:cubicBezTo>
                  <a:cubicBezTo>
                    <a:pt x="42" y="50"/>
                    <a:pt x="41" y="50"/>
                    <a:pt x="41" y="50"/>
                  </a:cubicBezTo>
                  <a:cubicBezTo>
                    <a:pt x="39" y="50"/>
                    <a:pt x="38" y="50"/>
                    <a:pt x="37" y="50"/>
                  </a:cubicBezTo>
                  <a:cubicBezTo>
                    <a:pt x="36" y="50"/>
                    <a:pt x="35" y="51"/>
                    <a:pt x="34" y="51"/>
                  </a:cubicBezTo>
                  <a:cubicBezTo>
                    <a:pt x="33" y="51"/>
                    <a:pt x="33" y="51"/>
                    <a:pt x="32" y="51"/>
                  </a:cubicBezTo>
                  <a:cubicBezTo>
                    <a:pt x="30" y="51"/>
                    <a:pt x="27" y="51"/>
                    <a:pt x="24" y="52"/>
                  </a:cubicBezTo>
                  <a:cubicBezTo>
                    <a:pt x="24" y="52"/>
                    <a:pt x="24" y="52"/>
                    <a:pt x="23" y="52"/>
                  </a:cubicBezTo>
                  <a:cubicBezTo>
                    <a:pt x="23" y="52"/>
                    <a:pt x="23" y="52"/>
                    <a:pt x="23" y="52"/>
                  </a:cubicBezTo>
                  <a:cubicBezTo>
                    <a:pt x="22" y="52"/>
                    <a:pt x="22" y="52"/>
                    <a:pt x="21" y="52"/>
                  </a:cubicBezTo>
                  <a:cubicBezTo>
                    <a:pt x="21" y="52"/>
                    <a:pt x="21" y="53"/>
                    <a:pt x="20" y="53"/>
                  </a:cubicBezTo>
                  <a:cubicBezTo>
                    <a:pt x="20" y="53"/>
                    <a:pt x="20" y="53"/>
                    <a:pt x="19" y="53"/>
                  </a:cubicBezTo>
                  <a:cubicBezTo>
                    <a:pt x="19" y="53"/>
                    <a:pt x="19" y="53"/>
                    <a:pt x="18" y="53"/>
                  </a:cubicBezTo>
                  <a:cubicBezTo>
                    <a:pt x="18" y="53"/>
                    <a:pt x="18" y="53"/>
                    <a:pt x="18" y="53"/>
                  </a:cubicBezTo>
                  <a:cubicBezTo>
                    <a:pt x="17" y="54"/>
                    <a:pt x="16" y="54"/>
                    <a:pt x="16" y="54"/>
                  </a:cubicBezTo>
                  <a:cubicBezTo>
                    <a:pt x="15" y="55"/>
                    <a:pt x="15" y="55"/>
                    <a:pt x="15" y="55"/>
                  </a:cubicBezTo>
                  <a:cubicBezTo>
                    <a:pt x="15" y="55"/>
                    <a:pt x="14" y="55"/>
                    <a:pt x="14" y="55"/>
                  </a:cubicBezTo>
                  <a:cubicBezTo>
                    <a:pt x="14" y="55"/>
                    <a:pt x="14" y="56"/>
                    <a:pt x="13" y="56"/>
                  </a:cubicBezTo>
                  <a:cubicBezTo>
                    <a:pt x="13" y="56"/>
                    <a:pt x="13" y="56"/>
                    <a:pt x="12" y="56"/>
                  </a:cubicBezTo>
                  <a:cubicBezTo>
                    <a:pt x="12" y="57"/>
                    <a:pt x="12" y="57"/>
                    <a:pt x="11" y="58"/>
                  </a:cubicBezTo>
                  <a:cubicBezTo>
                    <a:pt x="11" y="58"/>
                    <a:pt x="10" y="59"/>
                    <a:pt x="9" y="59"/>
                  </a:cubicBezTo>
                  <a:cubicBezTo>
                    <a:pt x="9" y="59"/>
                    <a:pt x="9" y="59"/>
                    <a:pt x="9" y="60"/>
                  </a:cubicBezTo>
                  <a:cubicBezTo>
                    <a:pt x="9" y="60"/>
                    <a:pt x="8" y="60"/>
                    <a:pt x="8" y="61"/>
                  </a:cubicBezTo>
                  <a:cubicBezTo>
                    <a:pt x="8" y="61"/>
                    <a:pt x="8" y="61"/>
                    <a:pt x="8" y="61"/>
                  </a:cubicBezTo>
                  <a:cubicBezTo>
                    <a:pt x="7" y="62"/>
                    <a:pt x="7" y="62"/>
                    <a:pt x="7" y="62"/>
                  </a:cubicBezTo>
                  <a:cubicBezTo>
                    <a:pt x="7" y="62"/>
                    <a:pt x="7" y="62"/>
                    <a:pt x="7" y="62"/>
                  </a:cubicBezTo>
                  <a:cubicBezTo>
                    <a:pt x="7" y="62"/>
                    <a:pt x="6" y="62"/>
                    <a:pt x="6" y="62"/>
                  </a:cubicBezTo>
                  <a:cubicBezTo>
                    <a:pt x="6" y="63"/>
                    <a:pt x="6" y="63"/>
                    <a:pt x="6" y="63"/>
                  </a:cubicBezTo>
                  <a:cubicBezTo>
                    <a:pt x="6" y="63"/>
                    <a:pt x="5" y="63"/>
                    <a:pt x="5" y="64"/>
                  </a:cubicBezTo>
                  <a:cubicBezTo>
                    <a:pt x="5" y="64"/>
                    <a:pt x="5" y="65"/>
                    <a:pt x="5" y="65"/>
                  </a:cubicBezTo>
                  <a:cubicBezTo>
                    <a:pt x="5" y="66"/>
                    <a:pt x="4" y="66"/>
                    <a:pt x="4" y="67"/>
                  </a:cubicBezTo>
                  <a:cubicBezTo>
                    <a:pt x="4" y="67"/>
                    <a:pt x="4" y="68"/>
                    <a:pt x="4" y="68"/>
                  </a:cubicBezTo>
                  <a:cubicBezTo>
                    <a:pt x="4" y="68"/>
                    <a:pt x="4" y="69"/>
                    <a:pt x="4" y="69"/>
                  </a:cubicBezTo>
                  <a:cubicBezTo>
                    <a:pt x="3" y="70"/>
                    <a:pt x="4" y="70"/>
                    <a:pt x="4" y="70"/>
                  </a:cubicBezTo>
                  <a:cubicBezTo>
                    <a:pt x="4" y="71"/>
                    <a:pt x="4" y="71"/>
                    <a:pt x="4" y="72"/>
                  </a:cubicBezTo>
                  <a:cubicBezTo>
                    <a:pt x="4" y="72"/>
                    <a:pt x="4" y="73"/>
                    <a:pt x="4" y="73"/>
                  </a:cubicBezTo>
                  <a:cubicBezTo>
                    <a:pt x="3" y="74"/>
                    <a:pt x="3" y="74"/>
                    <a:pt x="3" y="75"/>
                  </a:cubicBezTo>
                  <a:cubicBezTo>
                    <a:pt x="3" y="75"/>
                    <a:pt x="3" y="75"/>
                    <a:pt x="3" y="76"/>
                  </a:cubicBezTo>
                  <a:cubicBezTo>
                    <a:pt x="3" y="76"/>
                    <a:pt x="3" y="77"/>
                    <a:pt x="3" y="77"/>
                  </a:cubicBezTo>
                  <a:cubicBezTo>
                    <a:pt x="3" y="78"/>
                    <a:pt x="2" y="78"/>
                    <a:pt x="2" y="79"/>
                  </a:cubicBezTo>
                  <a:cubicBezTo>
                    <a:pt x="2" y="80"/>
                    <a:pt x="2" y="80"/>
                    <a:pt x="2" y="81"/>
                  </a:cubicBezTo>
                  <a:cubicBezTo>
                    <a:pt x="2" y="81"/>
                    <a:pt x="2" y="81"/>
                    <a:pt x="2" y="81"/>
                  </a:cubicBezTo>
                  <a:cubicBezTo>
                    <a:pt x="2" y="82"/>
                    <a:pt x="2" y="82"/>
                    <a:pt x="2" y="82"/>
                  </a:cubicBezTo>
                  <a:cubicBezTo>
                    <a:pt x="2" y="84"/>
                    <a:pt x="2" y="85"/>
                    <a:pt x="1" y="87"/>
                  </a:cubicBezTo>
                  <a:cubicBezTo>
                    <a:pt x="1" y="87"/>
                    <a:pt x="1" y="88"/>
                    <a:pt x="1" y="88"/>
                  </a:cubicBezTo>
                  <a:cubicBezTo>
                    <a:pt x="1" y="89"/>
                    <a:pt x="1" y="89"/>
                    <a:pt x="1" y="89"/>
                  </a:cubicBezTo>
                  <a:cubicBezTo>
                    <a:pt x="1" y="90"/>
                    <a:pt x="1" y="91"/>
                    <a:pt x="1" y="91"/>
                  </a:cubicBezTo>
                  <a:cubicBezTo>
                    <a:pt x="1" y="92"/>
                    <a:pt x="1" y="93"/>
                    <a:pt x="1" y="94"/>
                  </a:cubicBezTo>
                  <a:cubicBezTo>
                    <a:pt x="1" y="95"/>
                    <a:pt x="1" y="96"/>
                    <a:pt x="1" y="97"/>
                  </a:cubicBezTo>
                  <a:cubicBezTo>
                    <a:pt x="1" y="97"/>
                    <a:pt x="1" y="98"/>
                    <a:pt x="1" y="98"/>
                  </a:cubicBezTo>
                  <a:cubicBezTo>
                    <a:pt x="1" y="98"/>
                    <a:pt x="1" y="99"/>
                    <a:pt x="1" y="99"/>
                  </a:cubicBezTo>
                  <a:cubicBezTo>
                    <a:pt x="0" y="101"/>
                    <a:pt x="1" y="103"/>
                    <a:pt x="1" y="106"/>
                  </a:cubicBezTo>
                  <a:cubicBezTo>
                    <a:pt x="0" y="107"/>
                    <a:pt x="0" y="110"/>
                    <a:pt x="0" y="111"/>
                  </a:cubicBezTo>
                  <a:cubicBezTo>
                    <a:pt x="0" y="112"/>
                    <a:pt x="0" y="112"/>
                    <a:pt x="0" y="113"/>
                  </a:cubicBezTo>
                  <a:cubicBezTo>
                    <a:pt x="0" y="113"/>
                    <a:pt x="1" y="114"/>
                    <a:pt x="1" y="114"/>
                  </a:cubicBezTo>
                  <a:cubicBezTo>
                    <a:pt x="1" y="115"/>
                    <a:pt x="1" y="116"/>
                    <a:pt x="0" y="117"/>
                  </a:cubicBezTo>
                  <a:cubicBezTo>
                    <a:pt x="0" y="118"/>
                    <a:pt x="0" y="118"/>
                    <a:pt x="0" y="119"/>
                  </a:cubicBezTo>
                  <a:cubicBezTo>
                    <a:pt x="0" y="120"/>
                    <a:pt x="0" y="120"/>
                    <a:pt x="1" y="121"/>
                  </a:cubicBezTo>
                  <a:cubicBezTo>
                    <a:pt x="1" y="122"/>
                    <a:pt x="1" y="123"/>
                    <a:pt x="0" y="123"/>
                  </a:cubicBezTo>
                  <a:cubicBezTo>
                    <a:pt x="0" y="124"/>
                    <a:pt x="0" y="124"/>
                    <a:pt x="1" y="125"/>
                  </a:cubicBezTo>
                  <a:cubicBezTo>
                    <a:pt x="1" y="126"/>
                    <a:pt x="1" y="127"/>
                    <a:pt x="1" y="128"/>
                  </a:cubicBezTo>
                  <a:cubicBezTo>
                    <a:pt x="1" y="129"/>
                    <a:pt x="1" y="130"/>
                    <a:pt x="1" y="131"/>
                  </a:cubicBezTo>
                  <a:cubicBezTo>
                    <a:pt x="1" y="131"/>
                    <a:pt x="1" y="131"/>
                    <a:pt x="1" y="131"/>
                  </a:cubicBezTo>
                  <a:cubicBezTo>
                    <a:pt x="2" y="133"/>
                    <a:pt x="2" y="136"/>
                    <a:pt x="3" y="138"/>
                  </a:cubicBezTo>
                  <a:cubicBezTo>
                    <a:pt x="3" y="139"/>
                    <a:pt x="3" y="139"/>
                    <a:pt x="3" y="139"/>
                  </a:cubicBezTo>
                  <a:cubicBezTo>
                    <a:pt x="3" y="141"/>
                    <a:pt x="3" y="142"/>
                    <a:pt x="4" y="143"/>
                  </a:cubicBezTo>
                  <a:cubicBezTo>
                    <a:pt x="4" y="143"/>
                    <a:pt x="4" y="143"/>
                    <a:pt x="4" y="144"/>
                  </a:cubicBezTo>
                  <a:cubicBezTo>
                    <a:pt x="4" y="144"/>
                    <a:pt x="4" y="144"/>
                    <a:pt x="4" y="145"/>
                  </a:cubicBezTo>
                  <a:cubicBezTo>
                    <a:pt x="5" y="145"/>
                    <a:pt x="5" y="145"/>
                    <a:pt x="5" y="145"/>
                  </a:cubicBezTo>
                  <a:cubicBezTo>
                    <a:pt x="5" y="145"/>
                    <a:pt x="5" y="146"/>
                    <a:pt x="5" y="146"/>
                  </a:cubicBezTo>
                  <a:cubicBezTo>
                    <a:pt x="6" y="146"/>
                    <a:pt x="6" y="146"/>
                    <a:pt x="6" y="146"/>
                  </a:cubicBezTo>
                  <a:cubicBezTo>
                    <a:pt x="6" y="147"/>
                    <a:pt x="6" y="147"/>
                    <a:pt x="6" y="147"/>
                  </a:cubicBezTo>
                  <a:cubicBezTo>
                    <a:pt x="6" y="148"/>
                    <a:pt x="6" y="148"/>
                    <a:pt x="6" y="148"/>
                  </a:cubicBezTo>
                  <a:cubicBezTo>
                    <a:pt x="6" y="148"/>
                    <a:pt x="7" y="148"/>
                    <a:pt x="7" y="148"/>
                  </a:cubicBezTo>
                  <a:cubicBezTo>
                    <a:pt x="7" y="149"/>
                    <a:pt x="7" y="149"/>
                    <a:pt x="7" y="149"/>
                  </a:cubicBezTo>
                  <a:cubicBezTo>
                    <a:pt x="8" y="149"/>
                    <a:pt x="8" y="150"/>
                    <a:pt x="8" y="150"/>
                  </a:cubicBezTo>
                  <a:cubicBezTo>
                    <a:pt x="8" y="150"/>
                    <a:pt x="9" y="150"/>
                    <a:pt x="9" y="150"/>
                  </a:cubicBezTo>
                  <a:cubicBezTo>
                    <a:pt x="9" y="151"/>
                    <a:pt x="9" y="151"/>
                    <a:pt x="10" y="151"/>
                  </a:cubicBezTo>
                  <a:cubicBezTo>
                    <a:pt x="10" y="151"/>
                    <a:pt x="10" y="151"/>
                    <a:pt x="10" y="152"/>
                  </a:cubicBezTo>
                  <a:cubicBezTo>
                    <a:pt x="11" y="152"/>
                    <a:pt x="11" y="152"/>
                    <a:pt x="11" y="152"/>
                  </a:cubicBezTo>
                  <a:cubicBezTo>
                    <a:pt x="11" y="153"/>
                    <a:pt x="12" y="153"/>
                    <a:pt x="12" y="153"/>
                  </a:cubicBezTo>
                  <a:cubicBezTo>
                    <a:pt x="12" y="153"/>
                    <a:pt x="13" y="154"/>
                    <a:pt x="13" y="154"/>
                  </a:cubicBezTo>
                  <a:cubicBezTo>
                    <a:pt x="13" y="154"/>
                    <a:pt x="13" y="154"/>
                    <a:pt x="14" y="154"/>
                  </a:cubicBezTo>
                  <a:cubicBezTo>
                    <a:pt x="14" y="154"/>
                    <a:pt x="15" y="154"/>
                    <a:pt x="15" y="155"/>
                  </a:cubicBezTo>
                  <a:cubicBezTo>
                    <a:pt x="15" y="155"/>
                    <a:pt x="15" y="155"/>
                    <a:pt x="16" y="155"/>
                  </a:cubicBezTo>
                  <a:cubicBezTo>
                    <a:pt x="16" y="155"/>
                    <a:pt x="16" y="155"/>
                    <a:pt x="16" y="155"/>
                  </a:cubicBezTo>
                  <a:cubicBezTo>
                    <a:pt x="16" y="155"/>
                    <a:pt x="16" y="156"/>
                    <a:pt x="17" y="156"/>
                  </a:cubicBezTo>
                  <a:cubicBezTo>
                    <a:pt x="18" y="156"/>
                    <a:pt x="19" y="156"/>
                    <a:pt x="19" y="156"/>
                  </a:cubicBezTo>
                  <a:cubicBezTo>
                    <a:pt x="20" y="157"/>
                    <a:pt x="21" y="157"/>
                    <a:pt x="22" y="157"/>
                  </a:cubicBezTo>
                  <a:cubicBezTo>
                    <a:pt x="22" y="158"/>
                    <a:pt x="23" y="157"/>
                    <a:pt x="23" y="158"/>
                  </a:cubicBezTo>
                  <a:cubicBezTo>
                    <a:pt x="24" y="158"/>
                    <a:pt x="24" y="158"/>
                    <a:pt x="25" y="158"/>
                  </a:cubicBezTo>
                  <a:cubicBezTo>
                    <a:pt x="25" y="158"/>
                    <a:pt x="25" y="158"/>
                    <a:pt x="26" y="158"/>
                  </a:cubicBezTo>
                  <a:cubicBezTo>
                    <a:pt x="26" y="158"/>
                    <a:pt x="27" y="159"/>
                    <a:pt x="27" y="159"/>
                  </a:cubicBezTo>
                  <a:cubicBezTo>
                    <a:pt x="28" y="159"/>
                    <a:pt x="28" y="159"/>
                    <a:pt x="28" y="159"/>
                  </a:cubicBezTo>
                  <a:cubicBezTo>
                    <a:pt x="29" y="159"/>
                    <a:pt x="30" y="159"/>
                    <a:pt x="31" y="160"/>
                  </a:cubicBezTo>
                  <a:cubicBezTo>
                    <a:pt x="31" y="160"/>
                    <a:pt x="31" y="159"/>
                    <a:pt x="31" y="159"/>
                  </a:cubicBezTo>
                  <a:cubicBezTo>
                    <a:pt x="32" y="160"/>
                    <a:pt x="33" y="160"/>
                    <a:pt x="34" y="160"/>
                  </a:cubicBezTo>
                  <a:cubicBezTo>
                    <a:pt x="34" y="160"/>
                    <a:pt x="35" y="160"/>
                    <a:pt x="36" y="161"/>
                  </a:cubicBezTo>
                  <a:cubicBezTo>
                    <a:pt x="36" y="161"/>
                    <a:pt x="37" y="161"/>
                    <a:pt x="37" y="161"/>
                  </a:cubicBezTo>
                  <a:cubicBezTo>
                    <a:pt x="37" y="161"/>
                    <a:pt x="38" y="161"/>
                    <a:pt x="38" y="161"/>
                  </a:cubicBezTo>
                  <a:cubicBezTo>
                    <a:pt x="38" y="161"/>
                    <a:pt x="39" y="161"/>
                    <a:pt x="39" y="162"/>
                  </a:cubicBezTo>
                  <a:cubicBezTo>
                    <a:pt x="39" y="162"/>
                    <a:pt x="40" y="162"/>
                    <a:pt x="40" y="162"/>
                  </a:cubicBezTo>
                  <a:cubicBezTo>
                    <a:pt x="40" y="162"/>
                    <a:pt x="40" y="162"/>
                    <a:pt x="41" y="163"/>
                  </a:cubicBezTo>
                  <a:cubicBezTo>
                    <a:pt x="41" y="163"/>
                    <a:pt x="41" y="163"/>
                    <a:pt x="41" y="163"/>
                  </a:cubicBezTo>
                  <a:cubicBezTo>
                    <a:pt x="41" y="164"/>
                    <a:pt x="41" y="164"/>
                    <a:pt x="41" y="164"/>
                  </a:cubicBezTo>
                  <a:cubicBezTo>
                    <a:pt x="42" y="165"/>
                    <a:pt x="42" y="165"/>
                    <a:pt x="42" y="165"/>
                  </a:cubicBezTo>
                  <a:cubicBezTo>
                    <a:pt x="42" y="166"/>
                    <a:pt x="42" y="166"/>
                    <a:pt x="42" y="167"/>
                  </a:cubicBezTo>
                  <a:cubicBezTo>
                    <a:pt x="42" y="167"/>
                    <a:pt x="42" y="168"/>
                    <a:pt x="43" y="169"/>
                  </a:cubicBezTo>
                  <a:cubicBezTo>
                    <a:pt x="43" y="170"/>
                    <a:pt x="43" y="172"/>
                    <a:pt x="43" y="173"/>
                  </a:cubicBezTo>
                  <a:cubicBezTo>
                    <a:pt x="43" y="173"/>
                    <a:pt x="43" y="174"/>
                    <a:pt x="43" y="175"/>
                  </a:cubicBezTo>
                  <a:cubicBezTo>
                    <a:pt x="43" y="175"/>
                    <a:pt x="43" y="176"/>
                    <a:pt x="42" y="176"/>
                  </a:cubicBezTo>
                  <a:cubicBezTo>
                    <a:pt x="42" y="177"/>
                    <a:pt x="42" y="177"/>
                    <a:pt x="42" y="177"/>
                  </a:cubicBezTo>
                  <a:cubicBezTo>
                    <a:pt x="42" y="178"/>
                    <a:pt x="42" y="179"/>
                    <a:pt x="42" y="179"/>
                  </a:cubicBezTo>
                  <a:cubicBezTo>
                    <a:pt x="42" y="179"/>
                    <a:pt x="42" y="180"/>
                    <a:pt x="42" y="180"/>
                  </a:cubicBezTo>
                  <a:cubicBezTo>
                    <a:pt x="42" y="181"/>
                    <a:pt x="43" y="182"/>
                    <a:pt x="42" y="182"/>
                  </a:cubicBezTo>
                  <a:cubicBezTo>
                    <a:pt x="42" y="184"/>
                    <a:pt x="42" y="185"/>
                    <a:pt x="42" y="187"/>
                  </a:cubicBezTo>
                  <a:cubicBezTo>
                    <a:pt x="42" y="187"/>
                    <a:pt x="42" y="188"/>
                    <a:pt x="42" y="189"/>
                  </a:cubicBezTo>
                  <a:cubicBezTo>
                    <a:pt x="42" y="189"/>
                    <a:pt x="41" y="190"/>
                    <a:pt x="41" y="190"/>
                  </a:cubicBezTo>
                  <a:cubicBezTo>
                    <a:pt x="41" y="190"/>
                    <a:pt x="41" y="191"/>
                    <a:pt x="41" y="191"/>
                  </a:cubicBezTo>
                  <a:cubicBezTo>
                    <a:pt x="41" y="192"/>
                    <a:pt x="41" y="192"/>
                    <a:pt x="40" y="193"/>
                  </a:cubicBezTo>
                  <a:cubicBezTo>
                    <a:pt x="40" y="193"/>
                    <a:pt x="40" y="193"/>
                    <a:pt x="40" y="193"/>
                  </a:cubicBezTo>
                  <a:cubicBezTo>
                    <a:pt x="40" y="194"/>
                    <a:pt x="40" y="194"/>
                    <a:pt x="40" y="195"/>
                  </a:cubicBezTo>
                  <a:cubicBezTo>
                    <a:pt x="40" y="195"/>
                    <a:pt x="42" y="196"/>
                    <a:pt x="42" y="196"/>
                  </a:cubicBezTo>
                  <a:cubicBezTo>
                    <a:pt x="43" y="196"/>
                    <a:pt x="43" y="196"/>
                    <a:pt x="43" y="196"/>
                  </a:cubicBezTo>
                  <a:cubicBezTo>
                    <a:pt x="44" y="196"/>
                    <a:pt x="44" y="197"/>
                    <a:pt x="44" y="197"/>
                  </a:cubicBezTo>
                  <a:cubicBezTo>
                    <a:pt x="45" y="197"/>
                    <a:pt x="46" y="196"/>
                    <a:pt x="47" y="196"/>
                  </a:cubicBezTo>
                  <a:cubicBezTo>
                    <a:pt x="47" y="196"/>
                    <a:pt x="47" y="196"/>
                    <a:pt x="48" y="195"/>
                  </a:cubicBezTo>
                  <a:cubicBezTo>
                    <a:pt x="49" y="194"/>
                    <a:pt x="51" y="193"/>
                    <a:pt x="52" y="192"/>
                  </a:cubicBezTo>
                  <a:cubicBezTo>
                    <a:pt x="52" y="191"/>
                    <a:pt x="52" y="191"/>
                    <a:pt x="53" y="191"/>
                  </a:cubicBezTo>
                  <a:cubicBezTo>
                    <a:pt x="53" y="190"/>
                    <a:pt x="53" y="190"/>
                    <a:pt x="53" y="190"/>
                  </a:cubicBezTo>
                  <a:cubicBezTo>
                    <a:pt x="53" y="190"/>
                    <a:pt x="53" y="189"/>
                    <a:pt x="53" y="189"/>
                  </a:cubicBezTo>
                  <a:cubicBezTo>
                    <a:pt x="54" y="189"/>
                    <a:pt x="54" y="189"/>
                    <a:pt x="54" y="188"/>
                  </a:cubicBezTo>
                  <a:cubicBezTo>
                    <a:pt x="54" y="188"/>
                    <a:pt x="55" y="187"/>
                    <a:pt x="55" y="187"/>
                  </a:cubicBezTo>
                  <a:cubicBezTo>
                    <a:pt x="55" y="186"/>
                    <a:pt x="55" y="186"/>
                    <a:pt x="56" y="185"/>
                  </a:cubicBezTo>
                  <a:cubicBezTo>
                    <a:pt x="56" y="185"/>
                    <a:pt x="56" y="185"/>
                    <a:pt x="56" y="185"/>
                  </a:cubicBezTo>
                  <a:cubicBezTo>
                    <a:pt x="57" y="184"/>
                    <a:pt x="57" y="184"/>
                    <a:pt x="57" y="183"/>
                  </a:cubicBezTo>
                  <a:cubicBezTo>
                    <a:pt x="57" y="183"/>
                    <a:pt x="57" y="183"/>
                    <a:pt x="57" y="182"/>
                  </a:cubicBezTo>
                  <a:cubicBezTo>
                    <a:pt x="57" y="182"/>
                    <a:pt x="57" y="182"/>
                    <a:pt x="58" y="181"/>
                  </a:cubicBezTo>
                  <a:cubicBezTo>
                    <a:pt x="58" y="181"/>
                    <a:pt x="58" y="180"/>
                    <a:pt x="58" y="180"/>
                  </a:cubicBezTo>
                  <a:cubicBezTo>
                    <a:pt x="59" y="179"/>
                    <a:pt x="59" y="179"/>
                    <a:pt x="59" y="178"/>
                  </a:cubicBezTo>
                  <a:cubicBezTo>
                    <a:pt x="59" y="178"/>
                    <a:pt x="60" y="178"/>
                    <a:pt x="60" y="177"/>
                  </a:cubicBezTo>
                  <a:cubicBezTo>
                    <a:pt x="60" y="177"/>
                    <a:pt x="60" y="177"/>
                    <a:pt x="60" y="176"/>
                  </a:cubicBezTo>
                  <a:cubicBezTo>
                    <a:pt x="60" y="176"/>
                    <a:pt x="61" y="175"/>
                    <a:pt x="61" y="175"/>
                  </a:cubicBezTo>
                  <a:cubicBezTo>
                    <a:pt x="61" y="175"/>
                    <a:pt x="61" y="174"/>
                    <a:pt x="61" y="173"/>
                  </a:cubicBezTo>
                  <a:cubicBezTo>
                    <a:pt x="62" y="173"/>
                    <a:pt x="62" y="173"/>
                    <a:pt x="62" y="173"/>
                  </a:cubicBezTo>
                  <a:cubicBezTo>
                    <a:pt x="62" y="172"/>
                    <a:pt x="62" y="172"/>
                    <a:pt x="63" y="172"/>
                  </a:cubicBezTo>
                  <a:cubicBezTo>
                    <a:pt x="63" y="171"/>
                    <a:pt x="63" y="171"/>
                    <a:pt x="63" y="171"/>
                  </a:cubicBezTo>
                  <a:cubicBezTo>
                    <a:pt x="63" y="170"/>
                    <a:pt x="64" y="170"/>
                    <a:pt x="64" y="170"/>
                  </a:cubicBezTo>
                  <a:cubicBezTo>
                    <a:pt x="64" y="169"/>
                    <a:pt x="64" y="169"/>
                    <a:pt x="65" y="168"/>
                  </a:cubicBezTo>
                  <a:cubicBezTo>
                    <a:pt x="65" y="168"/>
                    <a:pt x="65" y="168"/>
                    <a:pt x="65" y="168"/>
                  </a:cubicBezTo>
                  <a:cubicBezTo>
                    <a:pt x="65" y="168"/>
                    <a:pt x="65" y="167"/>
                    <a:pt x="65" y="167"/>
                  </a:cubicBezTo>
                  <a:cubicBezTo>
                    <a:pt x="65" y="167"/>
                    <a:pt x="65" y="167"/>
                    <a:pt x="65" y="166"/>
                  </a:cubicBezTo>
                  <a:cubicBezTo>
                    <a:pt x="65" y="166"/>
                    <a:pt x="66" y="165"/>
                    <a:pt x="66" y="165"/>
                  </a:cubicBezTo>
                  <a:cubicBezTo>
                    <a:pt x="66" y="165"/>
                    <a:pt x="66" y="164"/>
                    <a:pt x="66" y="164"/>
                  </a:cubicBezTo>
                  <a:cubicBezTo>
                    <a:pt x="66" y="164"/>
                    <a:pt x="66" y="163"/>
                    <a:pt x="66" y="163"/>
                  </a:cubicBezTo>
                  <a:cubicBezTo>
                    <a:pt x="67" y="163"/>
                    <a:pt x="67" y="162"/>
                    <a:pt x="67" y="162"/>
                  </a:cubicBezTo>
                  <a:cubicBezTo>
                    <a:pt x="67" y="162"/>
                    <a:pt x="68" y="162"/>
                    <a:pt x="68" y="162"/>
                  </a:cubicBezTo>
                  <a:cubicBezTo>
                    <a:pt x="68" y="161"/>
                    <a:pt x="69" y="161"/>
                    <a:pt x="69" y="161"/>
                  </a:cubicBezTo>
                  <a:cubicBezTo>
                    <a:pt x="70" y="161"/>
                    <a:pt x="70" y="161"/>
                    <a:pt x="71" y="161"/>
                  </a:cubicBezTo>
                  <a:cubicBezTo>
                    <a:pt x="71" y="161"/>
                    <a:pt x="72" y="160"/>
                    <a:pt x="72" y="160"/>
                  </a:cubicBezTo>
                  <a:cubicBezTo>
                    <a:pt x="73" y="160"/>
                    <a:pt x="73" y="160"/>
                    <a:pt x="73" y="160"/>
                  </a:cubicBezTo>
                  <a:cubicBezTo>
                    <a:pt x="73" y="160"/>
                    <a:pt x="74" y="160"/>
                    <a:pt x="74" y="160"/>
                  </a:cubicBezTo>
                  <a:cubicBezTo>
                    <a:pt x="74" y="160"/>
                    <a:pt x="75" y="160"/>
                    <a:pt x="75" y="160"/>
                  </a:cubicBezTo>
                  <a:cubicBezTo>
                    <a:pt x="75" y="160"/>
                    <a:pt x="75" y="159"/>
                    <a:pt x="76" y="159"/>
                  </a:cubicBezTo>
                  <a:cubicBezTo>
                    <a:pt x="76" y="159"/>
                    <a:pt x="76" y="159"/>
                    <a:pt x="76" y="159"/>
                  </a:cubicBezTo>
                  <a:cubicBezTo>
                    <a:pt x="77" y="159"/>
                    <a:pt x="77" y="159"/>
                    <a:pt x="77" y="158"/>
                  </a:cubicBezTo>
                  <a:cubicBezTo>
                    <a:pt x="77" y="158"/>
                    <a:pt x="78" y="158"/>
                    <a:pt x="78" y="158"/>
                  </a:cubicBezTo>
                  <a:cubicBezTo>
                    <a:pt x="78" y="158"/>
                    <a:pt x="79" y="158"/>
                    <a:pt x="79" y="158"/>
                  </a:cubicBezTo>
                  <a:cubicBezTo>
                    <a:pt x="79" y="158"/>
                    <a:pt x="80" y="158"/>
                    <a:pt x="80" y="158"/>
                  </a:cubicBezTo>
                  <a:cubicBezTo>
                    <a:pt x="80" y="158"/>
                    <a:pt x="81" y="157"/>
                    <a:pt x="81" y="157"/>
                  </a:cubicBezTo>
                  <a:cubicBezTo>
                    <a:pt x="81" y="157"/>
                    <a:pt x="82" y="157"/>
                    <a:pt x="82" y="157"/>
                  </a:cubicBezTo>
                  <a:cubicBezTo>
                    <a:pt x="83" y="157"/>
                    <a:pt x="83" y="156"/>
                    <a:pt x="84" y="156"/>
                  </a:cubicBezTo>
                  <a:cubicBezTo>
                    <a:pt x="84" y="156"/>
                    <a:pt x="85" y="156"/>
                    <a:pt x="85" y="156"/>
                  </a:cubicBezTo>
                  <a:cubicBezTo>
                    <a:pt x="85" y="156"/>
                    <a:pt x="85" y="155"/>
                    <a:pt x="85" y="155"/>
                  </a:cubicBezTo>
                  <a:cubicBezTo>
                    <a:pt x="86" y="155"/>
                    <a:pt x="86" y="155"/>
                    <a:pt x="87" y="155"/>
                  </a:cubicBezTo>
                  <a:cubicBezTo>
                    <a:pt x="87" y="154"/>
                    <a:pt x="88" y="154"/>
                    <a:pt x="88" y="154"/>
                  </a:cubicBezTo>
                  <a:cubicBezTo>
                    <a:pt x="89" y="153"/>
                    <a:pt x="89" y="153"/>
                    <a:pt x="89" y="153"/>
                  </a:cubicBezTo>
                  <a:cubicBezTo>
                    <a:pt x="90" y="152"/>
                    <a:pt x="90" y="152"/>
                    <a:pt x="91" y="152"/>
                  </a:cubicBezTo>
                  <a:cubicBezTo>
                    <a:pt x="91" y="151"/>
                    <a:pt x="92" y="151"/>
                    <a:pt x="92" y="151"/>
                  </a:cubicBezTo>
                  <a:cubicBezTo>
                    <a:pt x="92" y="151"/>
                    <a:pt x="93" y="150"/>
                    <a:pt x="93" y="150"/>
                  </a:cubicBezTo>
                  <a:cubicBezTo>
                    <a:pt x="93" y="150"/>
                    <a:pt x="93" y="150"/>
                    <a:pt x="94" y="150"/>
                  </a:cubicBezTo>
                  <a:cubicBezTo>
                    <a:pt x="94" y="150"/>
                    <a:pt x="94" y="149"/>
                    <a:pt x="94" y="149"/>
                  </a:cubicBezTo>
                  <a:cubicBezTo>
                    <a:pt x="94" y="149"/>
                    <a:pt x="95" y="149"/>
                    <a:pt x="95" y="149"/>
                  </a:cubicBezTo>
                  <a:cubicBezTo>
                    <a:pt x="95" y="149"/>
                    <a:pt x="95" y="148"/>
                    <a:pt x="95" y="148"/>
                  </a:cubicBezTo>
                  <a:cubicBezTo>
                    <a:pt x="96" y="148"/>
                    <a:pt x="96" y="148"/>
                    <a:pt x="96" y="148"/>
                  </a:cubicBezTo>
                  <a:cubicBezTo>
                    <a:pt x="97" y="147"/>
                    <a:pt x="97" y="147"/>
                    <a:pt x="98" y="146"/>
                  </a:cubicBezTo>
                  <a:cubicBezTo>
                    <a:pt x="98" y="146"/>
                    <a:pt x="99" y="146"/>
                    <a:pt x="99" y="146"/>
                  </a:cubicBezTo>
                  <a:cubicBezTo>
                    <a:pt x="99" y="145"/>
                    <a:pt x="99" y="145"/>
                    <a:pt x="99" y="145"/>
                  </a:cubicBezTo>
                  <a:cubicBezTo>
                    <a:pt x="99" y="145"/>
                    <a:pt x="99" y="145"/>
                    <a:pt x="100" y="144"/>
                  </a:cubicBezTo>
                  <a:cubicBezTo>
                    <a:pt x="100" y="144"/>
                    <a:pt x="100" y="144"/>
                    <a:pt x="100" y="144"/>
                  </a:cubicBezTo>
                  <a:cubicBezTo>
                    <a:pt x="100" y="144"/>
                    <a:pt x="100" y="144"/>
                    <a:pt x="101" y="143"/>
                  </a:cubicBezTo>
                  <a:cubicBezTo>
                    <a:pt x="101" y="143"/>
                    <a:pt x="101" y="142"/>
                    <a:pt x="101" y="141"/>
                  </a:cubicBezTo>
                  <a:cubicBezTo>
                    <a:pt x="102" y="141"/>
                    <a:pt x="102" y="140"/>
                    <a:pt x="102" y="140"/>
                  </a:cubicBezTo>
                  <a:cubicBezTo>
                    <a:pt x="102" y="140"/>
                    <a:pt x="102" y="139"/>
                    <a:pt x="102" y="139"/>
                  </a:cubicBezTo>
                  <a:cubicBezTo>
                    <a:pt x="102" y="139"/>
                    <a:pt x="103" y="138"/>
                    <a:pt x="103" y="138"/>
                  </a:cubicBezTo>
                  <a:cubicBezTo>
                    <a:pt x="103" y="137"/>
                    <a:pt x="103" y="137"/>
                    <a:pt x="103" y="137"/>
                  </a:cubicBezTo>
                  <a:cubicBezTo>
                    <a:pt x="103" y="136"/>
                    <a:pt x="104" y="135"/>
                    <a:pt x="104" y="134"/>
                  </a:cubicBezTo>
                  <a:cubicBezTo>
                    <a:pt x="104" y="134"/>
                    <a:pt x="104" y="132"/>
                    <a:pt x="104" y="131"/>
                  </a:cubicBezTo>
                  <a:cubicBezTo>
                    <a:pt x="104" y="131"/>
                    <a:pt x="104" y="129"/>
                    <a:pt x="105" y="128"/>
                  </a:cubicBezTo>
                  <a:cubicBezTo>
                    <a:pt x="105" y="128"/>
                    <a:pt x="105" y="127"/>
                    <a:pt x="105" y="126"/>
                  </a:cubicBezTo>
                  <a:cubicBezTo>
                    <a:pt x="105" y="126"/>
                    <a:pt x="105" y="126"/>
                    <a:pt x="105" y="126"/>
                  </a:cubicBezTo>
                  <a:cubicBezTo>
                    <a:pt x="106" y="126"/>
                    <a:pt x="106" y="126"/>
                    <a:pt x="107" y="126"/>
                  </a:cubicBezTo>
                  <a:cubicBezTo>
                    <a:pt x="107" y="126"/>
                    <a:pt x="108" y="126"/>
                    <a:pt x="108" y="126"/>
                  </a:cubicBezTo>
                  <a:cubicBezTo>
                    <a:pt x="108" y="126"/>
                    <a:pt x="108" y="126"/>
                    <a:pt x="108" y="126"/>
                  </a:cubicBezTo>
                  <a:cubicBezTo>
                    <a:pt x="109" y="126"/>
                    <a:pt x="110" y="126"/>
                    <a:pt x="110" y="126"/>
                  </a:cubicBezTo>
                  <a:cubicBezTo>
                    <a:pt x="110" y="126"/>
                    <a:pt x="111" y="127"/>
                    <a:pt x="111" y="127"/>
                  </a:cubicBezTo>
                  <a:cubicBezTo>
                    <a:pt x="111" y="127"/>
                    <a:pt x="112" y="127"/>
                    <a:pt x="112" y="127"/>
                  </a:cubicBezTo>
                  <a:cubicBezTo>
                    <a:pt x="113" y="127"/>
                    <a:pt x="113" y="127"/>
                    <a:pt x="113" y="127"/>
                  </a:cubicBezTo>
                  <a:cubicBezTo>
                    <a:pt x="113" y="127"/>
                    <a:pt x="114" y="127"/>
                    <a:pt x="114" y="127"/>
                  </a:cubicBezTo>
                  <a:cubicBezTo>
                    <a:pt x="115" y="127"/>
                    <a:pt x="115" y="127"/>
                    <a:pt x="115" y="127"/>
                  </a:cubicBezTo>
                  <a:cubicBezTo>
                    <a:pt x="115" y="127"/>
                    <a:pt x="116" y="127"/>
                    <a:pt x="116" y="127"/>
                  </a:cubicBezTo>
                  <a:cubicBezTo>
                    <a:pt x="116" y="128"/>
                    <a:pt x="117" y="127"/>
                    <a:pt x="117" y="127"/>
                  </a:cubicBezTo>
                  <a:cubicBezTo>
                    <a:pt x="117" y="127"/>
                    <a:pt x="118" y="127"/>
                    <a:pt x="118" y="128"/>
                  </a:cubicBezTo>
                  <a:cubicBezTo>
                    <a:pt x="118" y="127"/>
                    <a:pt x="119" y="127"/>
                    <a:pt x="119" y="127"/>
                  </a:cubicBezTo>
                  <a:cubicBezTo>
                    <a:pt x="120" y="128"/>
                    <a:pt x="121" y="127"/>
                    <a:pt x="122" y="127"/>
                  </a:cubicBezTo>
                  <a:cubicBezTo>
                    <a:pt x="122" y="127"/>
                    <a:pt x="122" y="127"/>
                    <a:pt x="123" y="127"/>
                  </a:cubicBezTo>
                  <a:cubicBezTo>
                    <a:pt x="123" y="127"/>
                    <a:pt x="123" y="127"/>
                    <a:pt x="123" y="127"/>
                  </a:cubicBezTo>
                  <a:cubicBezTo>
                    <a:pt x="124" y="127"/>
                    <a:pt x="124" y="127"/>
                    <a:pt x="125" y="127"/>
                  </a:cubicBezTo>
                  <a:cubicBezTo>
                    <a:pt x="126" y="127"/>
                    <a:pt x="127" y="127"/>
                    <a:pt x="128" y="126"/>
                  </a:cubicBezTo>
                  <a:cubicBezTo>
                    <a:pt x="129" y="126"/>
                    <a:pt x="129" y="126"/>
                    <a:pt x="130" y="126"/>
                  </a:cubicBezTo>
                  <a:cubicBezTo>
                    <a:pt x="130" y="126"/>
                    <a:pt x="130" y="126"/>
                    <a:pt x="131" y="126"/>
                  </a:cubicBezTo>
                  <a:cubicBezTo>
                    <a:pt x="131" y="126"/>
                    <a:pt x="131" y="126"/>
                    <a:pt x="132" y="126"/>
                  </a:cubicBezTo>
                  <a:cubicBezTo>
                    <a:pt x="132" y="126"/>
                    <a:pt x="132" y="126"/>
                    <a:pt x="132" y="126"/>
                  </a:cubicBezTo>
                  <a:cubicBezTo>
                    <a:pt x="133" y="126"/>
                    <a:pt x="134" y="126"/>
                    <a:pt x="134" y="125"/>
                  </a:cubicBezTo>
                  <a:cubicBezTo>
                    <a:pt x="134" y="125"/>
                    <a:pt x="135" y="125"/>
                    <a:pt x="135" y="125"/>
                  </a:cubicBezTo>
                  <a:cubicBezTo>
                    <a:pt x="136" y="125"/>
                    <a:pt x="136" y="126"/>
                    <a:pt x="136" y="127"/>
                  </a:cubicBezTo>
                  <a:cubicBezTo>
                    <a:pt x="138" y="128"/>
                    <a:pt x="139" y="130"/>
                    <a:pt x="140" y="131"/>
                  </a:cubicBezTo>
                  <a:cubicBezTo>
                    <a:pt x="140" y="131"/>
                    <a:pt x="141" y="132"/>
                    <a:pt x="141" y="132"/>
                  </a:cubicBezTo>
                  <a:cubicBezTo>
                    <a:pt x="141" y="133"/>
                    <a:pt x="142" y="133"/>
                    <a:pt x="142" y="134"/>
                  </a:cubicBezTo>
                  <a:cubicBezTo>
                    <a:pt x="143" y="134"/>
                    <a:pt x="143" y="134"/>
                    <a:pt x="143" y="134"/>
                  </a:cubicBezTo>
                  <a:cubicBezTo>
                    <a:pt x="144" y="135"/>
                    <a:pt x="144" y="135"/>
                    <a:pt x="144" y="136"/>
                  </a:cubicBezTo>
                  <a:cubicBezTo>
                    <a:pt x="144" y="136"/>
                    <a:pt x="144" y="136"/>
                    <a:pt x="144" y="136"/>
                  </a:cubicBezTo>
                  <a:cubicBezTo>
                    <a:pt x="145" y="137"/>
                    <a:pt x="145" y="137"/>
                    <a:pt x="146" y="138"/>
                  </a:cubicBezTo>
                  <a:cubicBezTo>
                    <a:pt x="146" y="138"/>
                    <a:pt x="147" y="139"/>
                    <a:pt x="147" y="139"/>
                  </a:cubicBezTo>
                  <a:cubicBezTo>
                    <a:pt x="147" y="139"/>
                    <a:pt x="147" y="140"/>
                    <a:pt x="148" y="140"/>
                  </a:cubicBezTo>
                  <a:cubicBezTo>
                    <a:pt x="148" y="140"/>
                    <a:pt x="148" y="140"/>
                    <a:pt x="148" y="140"/>
                  </a:cubicBezTo>
                  <a:cubicBezTo>
                    <a:pt x="148" y="140"/>
                    <a:pt x="148" y="140"/>
                    <a:pt x="148" y="140"/>
                  </a:cubicBezTo>
                  <a:cubicBezTo>
                    <a:pt x="149" y="141"/>
                    <a:pt x="149" y="141"/>
                    <a:pt x="150" y="142"/>
                  </a:cubicBezTo>
                  <a:cubicBezTo>
                    <a:pt x="151" y="144"/>
                    <a:pt x="153" y="145"/>
                    <a:pt x="155" y="147"/>
                  </a:cubicBezTo>
                  <a:cubicBezTo>
                    <a:pt x="155" y="147"/>
                    <a:pt x="156" y="148"/>
                    <a:pt x="156" y="148"/>
                  </a:cubicBezTo>
                  <a:cubicBezTo>
                    <a:pt x="157" y="148"/>
                    <a:pt x="157" y="149"/>
                    <a:pt x="158" y="149"/>
                  </a:cubicBezTo>
                  <a:cubicBezTo>
                    <a:pt x="158" y="149"/>
                    <a:pt x="159" y="150"/>
                    <a:pt x="159" y="150"/>
                  </a:cubicBezTo>
                  <a:cubicBezTo>
                    <a:pt x="159" y="150"/>
                    <a:pt x="159" y="150"/>
                    <a:pt x="159" y="150"/>
                  </a:cubicBezTo>
                  <a:cubicBezTo>
                    <a:pt x="160" y="150"/>
                    <a:pt x="160" y="150"/>
                    <a:pt x="160" y="150"/>
                  </a:cubicBezTo>
                  <a:cubicBezTo>
                    <a:pt x="161" y="150"/>
                    <a:pt x="161" y="150"/>
                    <a:pt x="161" y="150"/>
                  </a:cubicBezTo>
                  <a:cubicBezTo>
                    <a:pt x="161" y="151"/>
                    <a:pt x="162" y="151"/>
                    <a:pt x="162" y="151"/>
                  </a:cubicBezTo>
                  <a:cubicBezTo>
                    <a:pt x="162" y="151"/>
                    <a:pt x="163" y="151"/>
                    <a:pt x="163" y="151"/>
                  </a:cubicBezTo>
                  <a:cubicBezTo>
                    <a:pt x="163" y="151"/>
                    <a:pt x="165" y="149"/>
                    <a:pt x="165" y="149"/>
                  </a:cubicBezTo>
                  <a:cubicBezTo>
                    <a:pt x="165" y="149"/>
                    <a:pt x="166" y="148"/>
                    <a:pt x="166" y="148"/>
                  </a:cubicBezTo>
                  <a:cubicBezTo>
                    <a:pt x="166" y="147"/>
                    <a:pt x="164" y="146"/>
                    <a:pt x="164" y="145"/>
                  </a:cubicBezTo>
                  <a:cubicBezTo>
                    <a:pt x="164" y="145"/>
                    <a:pt x="164" y="144"/>
                    <a:pt x="164" y="144"/>
                  </a:cubicBezTo>
                  <a:cubicBezTo>
                    <a:pt x="163" y="143"/>
                    <a:pt x="163" y="143"/>
                    <a:pt x="163" y="143"/>
                  </a:cubicBezTo>
                  <a:cubicBezTo>
                    <a:pt x="162" y="142"/>
                    <a:pt x="162" y="141"/>
                    <a:pt x="162" y="140"/>
                  </a:cubicBezTo>
                  <a:cubicBezTo>
                    <a:pt x="162" y="139"/>
                    <a:pt x="162" y="138"/>
                    <a:pt x="162" y="138"/>
                  </a:cubicBezTo>
                  <a:cubicBezTo>
                    <a:pt x="161" y="136"/>
                    <a:pt x="161" y="132"/>
                    <a:pt x="162" y="130"/>
                  </a:cubicBezTo>
                  <a:cubicBezTo>
                    <a:pt x="162" y="130"/>
                    <a:pt x="162" y="129"/>
                    <a:pt x="162" y="129"/>
                  </a:cubicBezTo>
                  <a:cubicBezTo>
                    <a:pt x="162" y="129"/>
                    <a:pt x="162" y="128"/>
                    <a:pt x="162" y="128"/>
                  </a:cubicBezTo>
                  <a:cubicBezTo>
                    <a:pt x="162" y="128"/>
                    <a:pt x="162" y="127"/>
                    <a:pt x="162" y="127"/>
                  </a:cubicBezTo>
                  <a:cubicBezTo>
                    <a:pt x="163" y="125"/>
                    <a:pt x="163" y="124"/>
                    <a:pt x="164" y="122"/>
                  </a:cubicBezTo>
                  <a:cubicBezTo>
                    <a:pt x="164" y="122"/>
                    <a:pt x="164" y="121"/>
                    <a:pt x="164" y="121"/>
                  </a:cubicBezTo>
                  <a:cubicBezTo>
                    <a:pt x="164" y="120"/>
                    <a:pt x="164" y="119"/>
                    <a:pt x="164" y="118"/>
                  </a:cubicBezTo>
                  <a:cubicBezTo>
                    <a:pt x="164" y="118"/>
                    <a:pt x="165" y="118"/>
                    <a:pt x="165" y="118"/>
                  </a:cubicBezTo>
                  <a:cubicBezTo>
                    <a:pt x="165" y="117"/>
                    <a:pt x="165" y="117"/>
                    <a:pt x="165" y="116"/>
                  </a:cubicBezTo>
                  <a:cubicBezTo>
                    <a:pt x="166" y="116"/>
                    <a:pt x="166" y="116"/>
                    <a:pt x="166" y="115"/>
                  </a:cubicBezTo>
                  <a:cubicBezTo>
                    <a:pt x="167" y="115"/>
                    <a:pt x="168" y="115"/>
                    <a:pt x="168" y="115"/>
                  </a:cubicBezTo>
                  <a:cubicBezTo>
                    <a:pt x="168" y="115"/>
                    <a:pt x="169" y="114"/>
                    <a:pt x="169" y="114"/>
                  </a:cubicBezTo>
                  <a:cubicBezTo>
                    <a:pt x="169" y="114"/>
                    <a:pt x="170" y="114"/>
                    <a:pt x="170" y="114"/>
                  </a:cubicBezTo>
                  <a:cubicBezTo>
                    <a:pt x="170" y="114"/>
                    <a:pt x="171" y="113"/>
                    <a:pt x="171" y="113"/>
                  </a:cubicBezTo>
                  <a:cubicBezTo>
                    <a:pt x="172" y="113"/>
                    <a:pt x="172" y="113"/>
                    <a:pt x="172" y="113"/>
                  </a:cubicBezTo>
                  <a:cubicBezTo>
                    <a:pt x="173" y="113"/>
                    <a:pt x="173" y="112"/>
                    <a:pt x="173" y="112"/>
                  </a:cubicBezTo>
                  <a:cubicBezTo>
                    <a:pt x="174" y="112"/>
                    <a:pt x="174" y="112"/>
                    <a:pt x="175" y="112"/>
                  </a:cubicBezTo>
                  <a:cubicBezTo>
                    <a:pt x="175" y="111"/>
                    <a:pt x="175" y="111"/>
                    <a:pt x="176" y="111"/>
                  </a:cubicBezTo>
                  <a:cubicBezTo>
                    <a:pt x="176" y="111"/>
                    <a:pt x="176" y="111"/>
                    <a:pt x="176" y="111"/>
                  </a:cubicBezTo>
                  <a:cubicBezTo>
                    <a:pt x="176" y="110"/>
                    <a:pt x="177" y="110"/>
                    <a:pt x="177" y="110"/>
                  </a:cubicBezTo>
                  <a:cubicBezTo>
                    <a:pt x="177" y="110"/>
                    <a:pt x="177" y="110"/>
                    <a:pt x="177" y="110"/>
                  </a:cubicBezTo>
                  <a:cubicBezTo>
                    <a:pt x="178" y="110"/>
                    <a:pt x="178" y="109"/>
                    <a:pt x="178" y="109"/>
                  </a:cubicBezTo>
                  <a:cubicBezTo>
                    <a:pt x="179" y="109"/>
                    <a:pt x="179" y="109"/>
                    <a:pt x="179" y="108"/>
                  </a:cubicBezTo>
                  <a:cubicBezTo>
                    <a:pt x="179" y="108"/>
                    <a:pt x="180" y="107"/>
                    <a:pt x="180" y="107"/>
                  </a:cubicBezTo>
                  <a:cubicBezTo>
                    <a:pt x="180" y="107"/>
                    <a:pt x="181" y="106"/>
                    <a:pt x="182" y="106"/>
                  </a:cubicBezTo>
                  <a:cubicBezTo>
                    <a:pt x="182" y="106"/>
                    <a:pt x="182" y="105"/>
                    <a:pt x="182" y="105"/>
                  </a:cubicBezTo>
                  <a:cubicBezTo>
                    <a:pt x="182" y="105"/>
                    <a:pt x="183" y="104"/>
                    <a:pt x="183" y="104"/>
                  </a:cubicBezTo>
                  <a:cubicBezTo>
                    <a:pt x="184" y="103"/>
                    <a:pt x="184" y="103"/>
                    <a:pt x="184" y="102"/>
                  </a:cubicBezTo>
                  <a:cubicBezTo>
                    <a:pt x="184" y="102"/>
                    <a:pt x="185" y="101"/>
                    <a:pt x="185" y="101"/>
                  </a:cubicBezTo>
                  <a:cubicBezTo>
                    <a:pt x="185" y="101"/>
                    <a:pt x="185" y="101"/>
                    <a:pt x="185" y="101"/>
                  </a:cubicBezTo>
                  <a:cubicBezTo>
                    <a:pt x="185" y="100"/>
                    <a:pt x="186" y="99"/>
                    <a:pt x="187" y="98"/>
                  </a:cubicBezTo>
                  <a:cubicBezTo>
                    <a:pt x="187" y="97"/>
                    <a:pt x="187" y="95"/>
                    <a:pt x="188" y="94"/>
                  </a:cubicBezTo>
                  <a:cubicBezTo>
                    <a:pt x="188" y="94"/>
                    <a:pt x="188" y="93"/>
                    <a:pt x="188" y="93"/>
                  </a:cubicBezTo>
                  <a:cubicBezTo>
                    <a:pt x="188" y="92"/>
                    <a:pt x="188" y="92"/>
                    <a:pt x="188" y="92"/>
                  </a:cubicBezTo>
                  <a:cubicBezTo>
                    <a:pt x="188" y="92"/>
                    <a:pt x="189" y="91"/>
                    <a:pt x="189" y="91"/>
                  </a:cubicBezTo>
                  <a:cubicBezTo>
                    <a:pt x="189" y="90"/>
                    <a:pt x="189" y="90"/>
                    <a:pt x="189" y="90"/>
                  </a:cubicBezTo>
                  <a:cubicBezTo>
                    <a:pt x="189" y="89"/>
                    <a:pt x="189" y="89"/>
                    <a:pt x="189" y="89"/>
                  </a:cubicBezTo>
                  <a:cubicBezTo>
                    <a:pt x="189" y="88"/>
                    <a:pt x="189" y="88"/>
                    <a:pt x="189" y="88"/>
                  </a:cubicBezTo>
                  <a:cubicBezTo>
                    <a:pt x="190" y="87"/>
                    <a:pt x="190" y="87"/>
                    <a:pt x="190" y="86"/>
                  </a:cubicBezTo>
                  <a:cubicBezTo>
                    <a:pt x="190" y="86"/>
                    <a:pt x="190" y="85"/>
                    <a:pt x="190" y="85"/>
                  </a:cubicBezTo>
                  <a:cubicBezTo>
                    <a:pt x="190" y="84"/>
                    <a:pt x="191" y="83"/>
                    <a:pt x="191" y="82"/>
                  </a:cubicBezTo>
                  <a:cubicBezTo>
                    <a:pt x="191" y="82"/>
                    <a:pt x="191" y="82"/>
                    <a:pt x="191" y="82"/>
                  </a:cubicBezTo>
                  <a:cubicBezTo>
                    <a:pt x="191" y="82"/>
                    <a:pt x="191" y="81"/>
                    <a:pt x="191" y="81"/>
                  </a:cubicBezTo>
                  <a:cubicBezTo>
                    <a:pt x="191" y="81"/>
                    <a:pt x="191" y="80"/>
                    <a:pt x="191" y="80"/>
                  </a:cubicBezTo>
                  <a:cubicBezTo>
                    <a:pt x="191" y="79"/>
                    <a:pt x="191" y="79"/>
                    <a:pt x="191" y="78"/>
                  </a:cubicBezTo>
                  <a:cubicBezTo>
                    <a:pt x="191" y="77"/>
                    <a:pt x="191" y="76"/>
                    <a:pt x="191" y="75"/>
                  </a:cubicBezTo>
                  <a:cubicBezTo>
                    <a:pt x="191" y="75"/>
                    <a:pt x="191" y="74"/>
                    <a:pt x="191" y="74"/>
                  </a:cubicBezTo>
                  <a:cubicBezTo>
                    <a:pt x="191" y="74"/>
                    <a:pt x="191" y="73"/>
                    <a:pt x="191" y="73"/>
                  </a:cubicBezTo>
                  <a:cubicBezTo>
                    <a:pt x="191" y="73"/>
                    <a:pt x="191" y="72"/>
                    <a:pt x="191" y="72"/>
                  </a:cubicBezTo>
                  <a:cubicBezTo>
                    <a:pt x="191" y="71"/>
                    <a:pt x="191" y="70"/>
                    <a:pt x="191" y="70"/>
                  </a:cubicBezTo>
                  <a:close/>
                  <a:moveTo>
                    <a:pt x="2" y="114"/>
                  </a:moveTo>
                  <a:cubicBezTo>
                    <a:pt x="2" y="114"/>
                    <a:pt x="2" y="114"/>
                    <a:pt x="2" y="114"/>
                  </a:cubicBezTo>
                  <a:cubicBezTo>
                    <a:pt x="1" y="114"/>
                    <a:pt x="1" y="114"/>
                    <a:pt x="1" y="114"/>
                  </a:cubicBezTo>
                  <a:cubicBezTo>
                    <a:pt x="1" y="114"/>
                    <a:pt x="1" y="114"/>
                    <a:pt x="1" y="114"/>
                  </a:cubicBezTo>
                  <a:cubicBezTo>
                    <a:pt x="2" y="113"/>
                    <a:pt x="2" y="113"/>
                    <a:pt x="2" y="113"/>
                  </a:cubicBezTo>
                  <a:cubicBezTo>
                    <a:pt x="2" y="113"/>
                    <a:pt x="2" y="113"/>
                    <a:pt x="2" y="113"/>
                  </a:cubicBezTo>
                  <a:lnTo>
                    <a:pt x="2" y="114"/>
                  </a:lnTo>
                  <a:close/>
                  <a:moveTo>
                    <a:pt x="4" y="109"/>
                  </a:moveTo>
                  <a:cubicBezTo>
                    <a:pt x="4" y="109"/>
                    <a:pt x="4" y="109"/>
                    <a:pt x="4" y="109"/>
                  </a:cubicBezTo>
                  <a:cubicBezTo>
                    <a:pt x="4" y="109"/>
                    <a:pt x="4" y="109"/>
                    <a:pt x="4" y="109"/>
                  </a:cubicBezTo>
                  <a:close/>
                  <a:moveTo>
                    <a:pt x="45" y="185"/>
                  </a:moveTo>
                  <a:cubicBezTo>
                    <a:pt x="46" y="185"/>
                    <a:pt x="45" y="185"/>
                    <a:pt x="46" y="185"/>
                  </a:cubicBezTo>
                  <a:cubicBezTo>
                    <a:pt x="45" y="185"/>
                    <a:pt x="46" y="185"/>
                    <a:pt x="45" y="185"/>
                  </a:cubicBezTo>
                  <a:close/>
                  <a:moveTo>
                    <a:pt x="50" y="190"/>
                  </a:moveTo>
                  <a:cubicBezTo>
                    <a:pt x="50" y="190"/>
                    <a:pt x="50" y="190"/>
                    <a:pt x="50" y="190"/>
                  </a:cubicBezTo>
                  <a:cubicBezTo>
                    <a:pt x="49" y="190"/>
                    <a:pt x="49" y="190"/>
                    <a:pt x="49" y="190"/>
                  </a:cubicBezTo>
                  <a:cubicBezTo>
                    <a:pt x="49" y="190"/>
                    <a:pt x="49" y="190"/>
                    <a:pt x="49" y="189"/>
                  </a:cubicBezTo>
                  <a:cubicBezTo>
                    <a:pt x="49" y="189"/>
                    <a:pt x="50" y="189"/>
                    <a:pt x="50" y="189"/>
                  </a:cubicBezTo>
                  <a:cubicBezTo>
                    <a:pt x="50" y="189"/>
                    <a:pt x="50" y="189"/>
                    <a:pt x="50" y="189"/>
                  </a:cubicBezTo>
                  <a:cubicBezTo>
                    <a:pt x="50" y="189"/>
                    <a:pt x="50" y="189"/>
                    <a:pt x="50" y="189"/>
                  </a:cubicBezTo>
                  <a:cubicBezTo>
                    <a:pt x="50" y="190"/>
                    <a:pt x="50" y="190"/>
                    <a:pt x="50" y="190"/>
                  </a:cubicBezTo>
                  <a:close/>
                  <a:moveTo>
                    <a:pt x="75" y="156"/>
                  </a:moveTo>
                  <a:cubicBezTo>
                    <a:pt x="75" y="156"/>
                    <a:pt x="75" y="156"/>
                    <a:pt x="75" y="156"/>
                  </a:cubicBezTo>
                  <a:cubicBezTo>
                    <a:pt x="75" y="156"/>
                    <a:pt x="75" y="156"/>
                    <a:pt x="75" y="156"/>
                  </a:cubicBezTo>
                  <a:close/>
                  <a:moveTo>
                    <a:pt x="99" y="129"/>
                  </a:moveTo>
                  <a:cubicBezTo>
                    <a:pt x="99" y="130"/>
                    <a:pt x="99" y="130"/>
                    <a:pt x="99" y="131"/>
                  </a:cubicBezTo>
                  <a:cubicBezTo>
                    <a:pt x="99" y="132"/>
                    <a:pt x="99" y="132"/>
                    <a:pt x="99" y="133"/>
                  </a:cubicBezTo>
                  <a:cubicBezTo>
                    <a:pt x="99" y="135"/>
                    <a:pt x="98" y="136"/>
                    <a:pt x="97" y="138"/>
                  </a:cubicBezTo>
                  <a:cubicBezTo>
                    <a:pt x="97" y="138"/>
                    <a:pt x="97" y="139"/>
                    <a:pt x="96" y="139"/>
                  </a:cubicBezTo>
                  <a:cubicBezTo>
                    <a:pt x="96" y="139"/>
                    <a:pt x="96" y="140"/>
                    <a:pt x="96" y="140"/>
                  </a:cubicBezTo>
                  <a:cubicBezTo>
                    <a:pt x="96" y="140"/>
                    <a:pt x="96" y="141"/>
                    <a:pt x="96" y="141"/>
                  </a:cubicBezTo>
                  <a:cubicBezTo>
                    <a:pt x="95" y="141"/>
                    <a:pt x="95" y="141"/>
                    <a:pt x="95" y="142"/>
                  </a:cubicBezTo>
                  <a:cubicBezTo>
                    <a:pt x="95" y="142"/>
                    <a:pt x="94" y="143"/>
                    <a:pt x="94" y="143"/>
                  </a:cubicBezTo>
                  <a:cubicBezTo>
                    <a:pt x="93" y="143"/>
                    <a:pt x="93" y="144"/>
                    <a:pt x="93" y="144"/>
                  </a:cubicBezTo>
                  <a:cubicBezTo>
                    <a:pt x="93" y="144"/>
                    <a:pt x="92" y="144"/>
                    <a:pt x="92" y="144"/>
                  </a:cubicBezTo>
                  <a:cubicBezTo>
                    <a:pt x="92" y="144"/>
                    <a:pt x="92" y="145"/>
                    <a:pt x="91" y="145"/>
                  </a:cubicBezTo>
                  <a:cubicBezTo>
                    <a:pt x="91" y="145"/>
                    <a:pt x="90" y="146"/>
                    <a:pt x="90" y="146"/>
                  </a:cubicBezTo>
                  <a:cubicBezTo>
                    <a:pt x="89" y="146"/>
                    <a:pt x="89" y="147"/>
                    <a:pt x="89" y="147"/>
                  </a:cubicBezTo>
                  <a:cubicBezTo>
                    <a:pt x="88" y="148"/>
                    <a:pt x="87" y="148"/>
                    <a:pt x="87" y="149"/>
                  </a:cubicBezTo>
                  <a:cubicBezTo>
                    <a:pt x="87" y="149"/>
                    <a:pt x="86" y="149"/>
                    <a:pt x="86" y="149"/>
                  </a:cubicBezTo>
                  <a:cubicBezTo>
                    <a:pt x="86" y="149"/>
                    <a:pt x="86" y="149"/>
                    <a:pt x="85" y="150"/>
                  </a:cubicBezTo>
                  <a:cubicBezTo>
                    <a:pt x="85" y="150"/>
                    <a:pt x="84" y="150"/>
                    <a:pt x="84" y="151"/>
                  </a:cubicBezTo>
                  <a:cubicBezTo>
                    <a:pt x="81" y="152"/>
                    <a:pt x="79" y="153"/>
                    <a:pt x="76" y="154"/>
                  </a:cubicBezTo>
                  <a:cubicBezTo>
                    <a:pt x="76" y="154"/>
                    <a:pt x="75" y="155"/>
                    <a:pt x="75" y="155"/>
                  </a:cubicBezTo>
                  <a:cubicBezTo>
                    <a:pt x="74" y="155"/>
                    <a:pt x="73" y="155"/>
                    <a:pt x="73" y="156"/>
                  </a:cubicBezTo>
                  <a:cubicBezTo>
                    <a:pt x="72" y="156"/>
                    <a:pt x="72" y="156"/>
                    <a:pt x="72" y="156"/>
                  </a:cubicBezTo>
                  <a:cubicBezTo>
                    <a:pt x="71" y="156"/>
                    <a:pt x="71" y="156"/>
                    <a:pt x="71" y="156"/>
                  </a:cubicBezTo>
                  <a:cubicBezTo>
                    <a:pt x="70" y="156"/>
                    <a:pt x="70" y="156"/>
                    <a:pt x="70" y="156"/>
                  </a:cubicBezTo>
                  <a:cubicBezTo>
                    <a:pt x="70" y="156"/>
                    <a:pt x="69" y="157"/>
                    <a:pt x="69" y="157"/>
                  </a:cubicBezTo>
                  <a:cubicBezTo>
                    <a:pt x="69" y="157"/>
                    <a:pt x="69" y="157"/>
                    <a:pt x="69" y="157"/>
                  </a:cubicBezTo>
                  <a:cubicBezTo>
                    <a:pt x="68" y="157"/>
                    <a:pt x="67" y="157"/>
                    <a:pt x="66" y="157"/>
                  </a:cubicBezTo>
                  <a:cubicBezTo>
                    <a:pt x="66" y="157"/>
                    <a:pt x="65" y="157"/>
                    <a:pt x="65" y="157"/>
                  </a:cubicBezTo>
                  <a:cubicBezTo>
                    <a:pt x="64" y="157"/>
                    <a:pt x="64" y="157"/>
                    <a:pt x="64" y="157"/>
                  </a:cubicBezTo>
                  <a:cubicBezTo>
                    <a:pt x="63" y="157"/>
                    <a:pt x="63" y="157"/>
                    <a:pt x="63" y="157"/>
                  </a:cubicBezTo>
                  <a:cubicBezTo>
                    <a:pt x="62" y="157"/>
                    <a:pt x="62" y="157"/>
                    <a:pt x="61" y="158"/>
                  </a:cubicBezTo>
                  <a:cubicBezTo>
                    <a:pt x="61" y="158"/>
                    <a:pt x="61" y="159"/>
                    <a:pt x="61" y="159"/>
                  </a:cubicBezTo>
                  <a:cubicBezTo>
                    <a:pt x="61" y="160"/>
                    <a:pt x="61" y="160"/>
                    <a:pt x="61" y="160"/>
                  </a:cubicBezTo>
                  <a:cubicBezTo>
                    <a:pt x="61" y="160"/>
                    <a:pt x="61" y="161"/>
                    <a:pt x="61" y="161"/>
                  </a:cubicBezTo>
                  <a:cubicBezTo>
                    <a:pt x="61" y="161"/>
                    <a:pt x="61" y="162"/>
                    <a:pt x="61" y="162"/>
                  </a:cubicBezTo>
                  <a:cubicBezTo>
                    <a:pt x="61" y="162"/>
                    <a:pt x="61" y="163"/>
                    <a:pt x="61" y="163"/>
                  </a:cubicBezTo>
                  <a:cubicBezTo>
                    <a:pt x="61" y="163"/>
                    <a:pt x="61" y="163"/>
                    <a:pt x="61" y="164"/>
                  </a:cubicBezTo>
                  <a:cubicBezTo>
                    <a:pt x="61" y="164"/>
                    <a:pt x="60" y="164"/>
                    <a:pt x="60" y="165"/>
                  </a:cubicBezTo>
                  <a:cubicBezTo>
                    <a:pt x="60" y="165"/>
                    <a:pt x="60" y="166"/>
                    <a:pt x="60" y="166"/>
                  </a:cubicBezTo>
                  <a:cubicBezTo>
                    <a:pt x="60" y="166"/>
                    <a:pt x="60" y="167"/>
                    <a:pt x="60" y="167"/>
                  </a:cubicBezTo>
                  <a:cubicBezTo>
                    <a:pt x="59" y="167"/>
                    <a:pt x="59" y="168"/>
                    <a:pt x="59" y="168"/>
                  </a:cubicBezTo>
                  <a:cubicBezTo>
                    <a:pt x="58" y="170"/>
                    <a:pt x="57" y="171"/>
                    <a:pt x="56" y="173"/>
                  </a:cubicBezTo>
                  <a:cubicBezTo>
                    <a:pt x="56" y="173"/>
                    <a:pt x="56" y="174"/>
                    <a:pt x="56" y="174"/>
                  </a:cubicBezTo>
                  <a:cubicBezTo>
                    <a:pt x="56" y="175"/>
                    <a:pt x="55" y="175"/>
                    <a:pt x="55" y="176"/>
                  </a:cubicBezTo>
                  <a:cubicBezTo>
                    <a:pt x="55" y="176"/>
                    <a:pt x="55" y="176"/>
                    <a:pt x="55" y="177"/>
                  </a:cubicBezTo>
                  <a:cubicBezTo>
                    <a:pt x="54" y="177"/>
                    <a:pt x="54" y="177"/>
                    <a:pt x="54" y="178"/>
                  </a:cubicBezTo>
                  <a:cubicBezTo>
                    <a:pt x="54" y="178"/>
                    <a:pt x="54" y="178"/>
                    <a:pt x="54" y="179"/>
                  </a:cubicBezTo>
                  <a:cubicBezTo>
                    <a:pt x="53" y="180"/>
                    <a:pt x="53" y="181"/>
                    <a:pt x="52" y="182"/>
                  </a:cubicBezTo>
                  <a:cubicBezTo>
                    <a:pt x="52" y="183"/>
                    <a:pt x="51" y="184"/>
                    <a:pt x="50" y="185"/>
                  </a:cubicBezTo>
                  <a:cubicBezTo>
                    <a:pt x="50" y="186"/>
                    <a:pt x="50" y="186"/>
                    <a:pt x="50" y="186"/>
                  </a:cubicBezTo>
                  <a:cubicBezTo>
                    <a:pt x="50" y="186"/>
                    <a:pt x="50" y="187"/>
                    <a:pt x="49" y="187"/>
                  </a:cubicBezTo>
                  <a:cubicBezTo>
                    <a:pt x="49" y="187"/>
                    <a:pt x="49" y="188"/>
                    <a:pt x="49" y="188"/>
                  </a:cubicBezTo>
                  <a:cubicBezTo>
                    <a:pt x="48" y="188"/>
                    <a:pt x="48" y="189"/>
                    <a:pt x="48" y="189"/>
                  </a:cubicBezTo>
                  <a:cubicBezTo>
                    <a:pt x="48" y="189"/>
                    <a:pt x="47" y="190"/>
                    <a:pt x="47" y="190"/>
                  </a:cubicBezTo>
                  <a:cubicBezTo>
                    <a:pt x="47" y="190"/>
                    <a:pt x="46" y="190"/>
                    <a:pt x="46" y="190"/>
                  </a:cubicBezTo>
                  <a:cubicBezTo>
                    <a:pt x="46" y="190"/>
                    <a:pt x="46" y="189"/>
                    <a:pt x="46" y="189"/>
                  </a:cubicBezTo>
                  <a:cubicBezTo>
                    <a:pt x="46" y="188"/>
                    <a:pt x="46" y="188"/>
                    <a:pt x="46" y="188"/>
                  </a:cubicBezTo>
                  <a:cubicBezTo>
                    <a:pt x="47" y="187"/>
                    <a:pt x="47" y="186"/>
                    <a:pt x="47" y="185"/>
                  </a:cubicBezTo>
                  <a:cubicBezTo>
                    <a:pt x="47" y="185"/>
                    <a:pt x="47" y="185"/>
                    <a:pt x="47" y="184"/>
                  </a:cubicBezTo>
                  <a:cubicBezTo>
                    <a:pt x="47" y="183"/>
                    <a:pt x="47" y="182"/>
                    <a:pt x="47" y="181"/>
                  </a:cubicBezTo>
                  <a:cubicBezTo>
                    <a:pt x="47" y="180"/>
                    <a:pt x="48" y="179"/>
                    <a:pt x="48" y="178"/>
                  </a:cubicBezTo>
                  <a:cubicBezTo>
                    <a:pt x="48" y="177"/>
                    <a:pt x="48" y="177"/>
                    <a:pt x="48" y="177"/>
                  </a:cubicBezTo>
                  <a:cubicBezTo>
                    <a:pt x="48" y="176"/>
                    <a:pt x="48" y="176"/>
                    <a:pt x="48" y="176"/>
                  </a:cubicBezTo>
                  <a:cubicBezTo>
                    <a:pt x="48" y="175"/>
                    <a:pt x="48" y="175"/>
                    <a:pt x="48" y="175"/>
                  </a:cubicBezTo>
                  <a:cubicBezTo>
                    <a:pt x="48" y="175"/>
                    <a:pt x="48" y="174"/>
                    <a:pt x="48" y="174"/>
                  </a:cubicBezTo>
                  <a:cubicBezTo>
                    <a:pt x="48" y="174"/>
                    <a:pt x="48" y="172"/>
                    <a:pt x="48" y="172"/>
                  </a:cubicBezTo>
                  <a:cubicBezTo>
                    <a:pt x="48" y="172"/>
                    <a:pt x="48" y="171"/>
                    <a:pt x="48" y="171"/>
                  </a:cubicBezTo>
                  <a:cubicBezTo>
                    <a:pt x="48" y="171"/>
                    <a:pt x="48" y="171"/>
                    <a:pt x="48" y="170"/>
                  </a:cubicBezTo>
                  <a:cubicBezTo>
                    <a:pt x="48" y="170"/>
                    <a:pt x="48" y="170"/>
                    <a:pt x="48" y="169"/>
                  </a:cubicBezTo>
                  <a:cubicBezTo>
                    <a:pt x="48" y="169"/>
                    <a:pt x="48" y="169"/>
                    <a:pt x="48" y="168"/>
                  </a:cubicBezTo>
                  <a:cubicBezTo>
                    <a:pt x="47" y="167"/>
                    <a:pt x="47" y="166"/>
                    <a:pt x="47" y="165"/>
                  </a:cubicBezTo>
                  <a:cubicBezTo>
                    <a:pt x="47" y="165"/>
                    <a:pt x="47" y="164"/>
                    <a:pt x="47" y="163"/>
                  </a:cubicBezTo>
                  <a:cubicBezTo>
                    <a:pt x="47" y="163"/>
                    <a:pt x="46" y="163"/>
                    <a:pt x="46" y="162"/>
                  </a:cubicBezTo>
                  <a:cubicBezTo>
                    <a:pt x="46" y="162"/>
                    <a:pt x="46" y="161"/>
                    <a:pt x="46" y="161"/>
                  </a:cubicBezTo>
                  <a:cubicBezTo>
                    <a:pt x="46" y="161"/>
                    <a:pt x="46" y="160"/>
                    <a:pt x="46" y="160"/>
                  </a:cubicBezTo>
                  <a:cubicBezTo>
                    <a:pt x="46" y="159"/>
                    <a:pt x="46" y="159"/>
                    <a:pt x="46" y="158"/>
                  </a:cubicBezTo>
                  <a:cubicBezTo>
                    <a:pt x="45" y="158"/>
                    <a:pt x="45" y="158"/>
                    <a:pt x="45" y="158"/>
                  </a:cubicBezTo>
                  <a:cubicBezTo>
                    <a:pt x="45" y="157"/>
                    <a:pt x="45" y="157"/>
                    <a:pt x="44" y="157"/>
                  </a:cubicBezTo>
                  <a:cubicBezTo>
                    <a:pt x="44" y="157"/>
                    <a:pt x="44" y="157"/>
                    <a:pt x="43" y="156"/>
                  </a:cubicBezTo>
                  <a:cubicBezTo>
                    <a:pt x="43" y="156"/>
                    <a:pt x="42" y="156"/>
                    <a:pt x="42" y="155"/>
                  </a:cubicBezTo>
                  <a:cubicBezTo>
                    <a:pt x="41" y="155"/>
                    <a:pt x="41" y="155"/>
                    <a:pt x="40" y="155"/>
                  </a:cubicBezTo>
                  <a:cubicBezTo>
                    <a:pt x="40" y="155"/>
                    <a:pt x="40" y="154"/>
                    <a:pt x="39" y="154"/>
                  </a:cubicBezTo>
                  <a:cubicBezTo>
                    <a:pt x="39" y="154"/>
                    <a:pt x="39" y="154"/>
                    <a:pt x="38" y="154"/>
                  </a:cubicBezTo>
                  <a:cubicBezTo>
                    <a:pt x="38" y="154"/>
                    <a:pt x="38" y="154"/>
                    <a:pt x="38" y="154"/>
                  </a:cubicBezTo>
                  <a:cubicBezTo>
                    <a:pt x="37" y="154"/>
                    <a:pt x="36" y="154"/>
                    <a:pt x="36" y="154"/>
                  </a:cubicBezTo>
                  <a:cubicBezTo>
                    <a:pt x="36" y="154"/>
                    <a:pt x="36" y="154"/>
                    <a:pt x="36" y="154"/>
                  </a:cubicBezTo>
                  <a:cubicBezTo>
                    <a:pt x="36" y="153"/>
                    <a:pt x="36" y="153"/>
                    <a:pt x="37" y="153"/>
                  </a:cubicBezTo>
                  <a:cubicBezTo>
                    <a:pt x="37" y="153"/>
                    <a:pt x="38" y="153"/>
                    <a:pt x="38" y="153"/>
                  </a:cubicBezTo>
                  <a:cubicBezTo>
                    <a:pt x="38" y="152"/>
                    <a:pt x="38" y="152"/>
                    <a:pt x="38" y="152"/>
                  </a:cubicBezTo>
                  <a:cubicBezTo>
                    <a:pt x="38" y="152"/>
                    <a:pt x="39" y="152"/>
                    <a:pt x="39" y="152"/>
                  </a:cubicBezTo>
                  <a:cubicBezTo>
                    <a:pt x="39" y="152"/>
                    <a:pt x="39" y="151"/>
                    <a:pt x="39" y="151"/>
                  </a:cubicBezTo>
                  <a:cubicBezTo>
                    <a:pt x="39" y="151"/>
                    <a:pt x="40" y="151"/>
                    <a:pt x="40" y="150"/>
                  </a:cubicBezTo>
                  <a:cubicBezTo>
                    <a:pt x="40" y="150"/>
                    <a:pt x="40" y="150"/>
                    <a:pt x="40" y="150"/>
                  </a:cubicBezTo>
                  <a:cubicBezTo>
                    <a:pt x="41" y="149"/>
                    <a:pt x="41" y="149"/>
                    <a:pt x="41" y="149"/>
                  </a:cubicBezTo>
                  <a:cubicBezTo>
                    <a:pt x="41" y="149"/>
                    <a:pt x="41" y="148"/>
                    <a:pt x="42" y="148"/>
                  </a:cubicBezTo>
                  <a:cubicBezTo>
                    <a:pt x="42" y="148"/>
                    <a:pt x="42" y="147"/>
                    <a:pt x="42" y="147"/>
                  </a:cubicBezTo>
                  <a:cubicBezTo>
                    <a:pt x="42" y="147"/>
                    <a:pt x="42" y="147"/>
                    <a:pt x="42" y="147"/>
                  </a:cubicBezTo>
                  <a:cubicBezTo>
                    <a:pt x="42" y="146"/>
                    <a:pt x="43" y="146"/>
                    <a:pt x="42" y="145"/>
                  </a:cubicBezTo>
                  <a:cubicBezTo>
                    <a:pt x="42" y="144"/>
                    <a:pt x="42" y="142"/>
                    <a:pt x="42" y="141"/>
                  </a:cubicBezTo>
                  <a:cubicBezTo>
                    <a:pt x="42" y="141"/>
                    <a:pt x="43" y="140"/>
                    <a:pt x="43" y="140"/>
                  </a:cubicBezTo>
                  <a:cubicBezTo>
                    <a:pt x="43" y="140"/>
                    <a:pt x="44" y="140"/>
                    <a:pt x="44" y="140"/>
                  </a:cubicBezTo>
                  <a:cubicBezTo>
                    <a:pt x="44" y="140"/>
                    <a:pt x="44" y="140"/>
                    <a:pt x="44" y="139"/>
                  </a:cubicBezTo>
                  <a:cubicBezTo>
                    <a:pt x="44" y="139"/>
                    <a:pt x="45" y="139"/>
                    <a:pt x="45" y="139"/>
                  </a:cubicBezTo>
                  <a:cubicBezTo>
                    <a:pt x="45" y="138"/>
                    <a:pt x="46" y="138"/>
                    <a:pt x="46" y="138"/>
                  </a:cubicBezTo>
                  <a:cubicBezTo>
                    <a:pt x="46" y="137"/>
                    <a:pt x="46" y="137"/>
                    <a:pt x="46" y="137"/>
                  </a:cubicBezTo>
                  <a:cubicBezTo>
                    <a:pt x="47" y="136"/>
                    <a:pt x="47" y="136"/>
                    <a:pt x="47" y="136"/>
                  </a:cubicBezTo>
                  <a:cubicBezTo>
                    <a:pt x="47" y="136"/>
                    <a:pt x="47" y="135"/>
                    <a:pt x="47" y="135"/>
                  </a:cubicBezTo>
                  <a:cubicBezTo>
                    <a:pt x="47" y="134"/>
                    <a:pt x="47" y="133"/>
                    <a:pt x="47" y="132"/>
                  </a:cubicBezTo>
                  <a:cubicBezTo>
                    <a:pt x="46" y="132"/>
                    <a:pt x="46" y="131"/>
                    <a:pt x="46" y="130"/>
                  </a:cubicBezTo>
                  <a:cubicBezTo>
                    <a:pt x="47" y="130"/>
                    <a:pt x="47" y="129"/>
                    <a:pt x="47" y="129"/>
                  </a:cubicBezTo>
                  <a:cubicBezTo>
                    <a:pt x="48" y="128"/>
                    <a:pt x="48" y="128"/>
                    <a:pt x="48" y="127"/>
                  </a:cubicBezTo>
                  <a:cubicBezTo>
                    <a:pt x="48" y="126"/>
                    <a:pt x="49" y="125"/>
                    <a:pt x="49" y="123"/>
                  </a:cubicBezTo>
                  <a:cubicBezTo>
                    <a:pt x="48" y="122"/>
                    <a:pt x="49" y="121"/>
                    <a:pt x="48" y="120"/>
                  </a:cubicBezTo>
                  <a:cubicBezTo>
                    <a:pt x="48" y="119"/>
                    <a:pt x="50" y="118"/>
                    <a:pt x="51" y="117"/>
                  </a:cubicBezTo>
                  <a:cubicBezTo>
                    <a:pt x="52" y="117"/>
                    <a:pt x="53" y="117"/>
                    <a:pt x="53" y="117"/>
                  </a:cubicBezTo>
                  <a:cubicBezTo>
                    <a:pt x="53" y="117"/>
                    <a:pt x="54" y="117"/>
                    <a:pt x="54" y="116"/>
                  </a:cubicBezTo>
                  <a:cubicBezTo>
                    <a:pt x="54" y="116"/>
                    <a:pt x="54" y="116"/>
                    <a:pt x="55" y="116"/>
                  </a:cubicBezTo>
                  <a:cubicBezTo>
                    <a:pt x="55" y="116"/>
                    <a:pt x="55" y="116"/>
                    <a:pt x="55" y="115"/>
                  </a:cubicBezTo>
                  <a:cubicBezTo>
                    <a:pt x="55" y="115"/>
                    <a:pt x="55" y="115"/>
                    <a:pt x="55" y="114"/>
                  </a:cubicBezTo>
                  <a:cubicBezTo>
                    <a:pt x="55" y="114"/>
                    <a:pt x="55" y="114"/>
                    <a:pt x="55" y="114"/>
                  </a:cubicBezTo>
                  <a:cubicBezTo>
                    <a:pt x="55" y="113"/>
                    <a:pt x="56" y="112"/>
                    <a:pt x="56" y="112"/>
                  </a:cubicBezTo>
                  <a:cubicBezTo>
                    <a:pt x="56" y="112"/>
                    <a:pt x="55" y="112"/>
                    <a:pt x="55" y="112"/>
                  </a:cubicBezTo>
                  <a:cubicBezTo>
                    <a:pt x="55" y="111"/>
                    <a:pt x="55" y="111"/>
                    <a:pt x="55" y="111"/>
                  </a:cubicBezTo>
                  <a:cubicBezTo>
                    <a:pt x="55" y="111"/>
                    <a:pt x="55" y="111"/>
                    <a:pt x="55" y="111"/>
                  </a:cubicBezTo>
                  <a:cubicBezTo>
                    <a:pt x="55" y="110"/>
                    <a:pt x="55" y="110"/>
                    <a:pt x="55" y="109"/>
                  </a:cubicBezTo>
                  <a:cubicBezTo>
                    <a:pt x="54" y="109"/>
                    <a:pt x="54" y="108"/>
                    <a:pt x="54" y="108"/>
                  </a:cubicBezTo>
                  <a:cubicBezTo>
                    <a:pt x="54" y="108"/>
                    <a:pt x="54" y="108"/>
                    <a:pt x="54" y="108"/>
                  </a:cubicBezTo>
                  <a:cubicBezTo>
                    <a:pt x="53" y="107"/>
                    <a:pt x="53" y="107"/>
                    <a:pt x="52" y="107"/>
                  </a:cubicBezTo>
                  <a:cubicBezTo>
                    <a:pt x="52" y="107"/>
                    <a:pt x="52" y="106"/>
                    <a:pt x="52" y="106"/>
                  </a:cubicBezTo>
                  <a:cubicBezTo>
                    <a:pt x="52" y="106"/>
                    <a:pt x="51" y="106"/>
                    <a:pt x="51" y="106"/>
                  </a:cubicBezTo>
                  <a:cubicBezTo>
                    <a:pt x="51" y="106"/>
                    <a:pt x="51" y="105"/>
                    <a:pt x="51" y="105"/>
                  </a:cubicBezTo>
                  <a:cubicBezTo>
                    <a:pt x="51" y="105"/>
                    <a:pt x="50" y="104"/>
                    <a:pt x="50" y="104"/>
                  </a:cubicBezTo>
                  <a:cubicBezTo>
                    <a:pt x="49" y="104"/>
                    <a:pt x="49" y="104"/>
                    <a:pt x="49" y="104"/>
                  </a:cubicBezTo>
                  <a:cubicBezTo>
                    <a:pt x="49" y="103"/>
                    <a:pt x="48" y="103"/>
                    <a:pt x="48" y="103"/>
                  </a:cubicBezTo>
                  <a:cubicBezTo>
                    <a:pt x="48" y="103"/>
                    <a:pt x="48" y="102"/>
                    <a:pt x="48" y="102"/>
                  </a:cubicBezTo>
                  <a:cubicBezTo>
                    <a:pt x="48" y="102"/>
                    <a:pt x="48" y="101"/>
                    <a:pt x="47" y="101"/>
                  </a:cubicBezTo>
                  <a:cubicBezTo>
                    <a:pt x="47" y="101"/>
                    <a:pt x="47" y="101"/>
                    <a:pt x="47" y="100"/>
                  </a:cubicBezTo>
                  <a:cubicBezTo>
                    <a:pt x="47" y="100"/>
                    <a:pt x="47" y="100"/>
                    <a:pt x="47" y="100"/>
                  </a:cubicBezTo>
                  <a:cubicBezTo>
                    <a:pt x="47" y="99"/>
                    <a:pt x="47" y="98"/>
                    <a:pt x="47" y="98"/>
                  </a:cubicBezTo>
                  <a:cubicBezTo>
                    <a:pt x="47" y="97"/>
                    <a:pt x="46" y="97"/>
                    <a:pt x="46" y="96"/>
                  </a:cubicBezTo>
                  <a:cubicBezTo>
                    <a:pt x="47" y="94"/>
                    <a:pt x="48" y="92"/>
                    <a:pt x="48" y="90"/>
                  </a:cubicBezTo>
                  <a:cubicBezTo>
                    <a:pt x="48" y="90"/>
                    <a:pt x="48" y="89"/>
                    <a:pt x="48" y="89"/>
                  </a:cubicBezTo>
                  <a:cubicBezTo>
                    <a:pt x="48" y="88"/>
                    <a:pt x="48" y="88"/>
                    <a:pt x="47" y="87"/>
                  </a:cubicBezTo>
                  <a:cubicBezTo>
                    <a:pt x="47" y="87"/>
                    <a:pt x="47" y="86"/>
                    <a:pt x="47" y="86"/>
                  </a:cubicBezTo>
                  <a:cubicBezTo>
                    <a:pt x="47" y="85"/>
                    <a:pt x="47" y="85"/>
                    <a:pt x="47" y="84"/>
                  </a:cubicBezTo>
                  <a:cubicBezTo>
                    <a:pt x="47" y="84"/>
                    <a:pt x="47" y="84"/>
                    <a:pt x="47" y="84"/>
                  </a:cubicBezTo>
                  <a:cubicBezTo>
                    <a:pt x="46" y="83"/>
                    <a:pt x="46" y="83"/>
                    <a:pt x="46" y="83"/>
                  </a:cubicBezTo>
                  <a:cubicBezTo>
                    <a:pt x="46" y="82"/>
                    <a:pt x="45" y="81"/>
                    <a:pt x="45" y="80"/>
                  </a:cubicBezTo>
                  <a:cubicBezTo>
                    <a:pt x="45" y="80"/>
                    <a:pt x="45" y="80"/>
                    <a:pt x="45" y="80"/>
                  </a:cubicBezTo>
                  <a:cubicBezTo>
                    <a:pt x="45" y="79"/>
                    <a:pt x="45" y="79"/>
                    <a:pt x="45" y="78"/>
                  </a:cubicBezTo>
                  <a:cubicBezTo>
                    <a:pt x="45" y="78"/>
                    <a:pt x="45" y="78"/>
                    <a:pt x="45" y="78"/>
                  </a:cubicBezTo>
                  <a:cubicBezTo>
                    <a:pt x="45" y="77"/>
                    <a:pt x="45" y="76"/>
                    <a:pt x="45" y="76"/>
                  </a:cubicBezTo>
                  <a:cubicBezTo>
                    <a:pt x="45" y="75"/>
                    <a:pt x="44" y="75"/>
                    <a:pt x="44" y="75"/>
                  </a:cubicBezTo>
                  <a:cubicBezTo>
                    <a:pt x="44" y="73"/>
                    <a:pt x="43" y="71"/>
                    <a:pt x="43" y="69"/>
                  </a:cubicBezTo>
                  <a:cubicBezTo>
                    <a:pt x="42" y="69"/>
                    <a:pt x="43" y="68"/>
                    <a:pt x="43" y="68"/>
                  </a:cubicBezTo>
                  <a:cubicBezTo>
                    <a:pt x="43" y="67"/>
                    <a:pt x="43" y="67"/>
                    <a:pt x="44" y="66"/>
                  </a:cubicBezTo>
                  <a:cubicBezTo>
                    <a:pt x="44" y="66"/>
                    <a:pt x="44" y="66"/>
                    <a:pt x="44" y="66"/>
                  </a:cubicBezTo>
                  <a:cubicBezTo>
                    <a:pt x="44" y="65"/>
                    <a:pt x="44" y="65"/>
                    <a:pt x="44" y="65"/>
                  </a:cubicBezTo>
                  <a:cubicBezTo>
                    <a:pt x="44" y="64"/>
                    <a:pt x="44" y="63"/>
                    <a:pt x="44" y="63"/>
                  </a:cubicBezTo>
                  <a:cubicBezTo>
                    <a:pt x="44" y="62"/>
                    <a:pt x="44" y="61"/>
                    <a:pt x="43" y="61"/>
                  </a:cubicBezTo>
                  <a:cubicBezTo>
                    <a:pt x="43" y="60"/>
                    <a:pt x="43" y="60"/>
                    <a:pt x="43" y="59"/>
                  </a:cubicBezTo>
                  <a:cubicBezTo>
                    <a:pt x="43" y="58"/>
                    <a:pt x="42" y="57"/>
                    <a:pt x="42" y="56"/>
                  </a:cubicBezTo>
                  <a:cubicBezTo>
                    <a:pt x="42" y="56"/>
                    <a:pt x="42" y="56"/>
                    <a:pt x="42" y="56"/>
                  </a:cubicBezTo>
                  <a:cubicBezTo>
                    <a:pt x="42" y="56"/>
                    <a:pt x="43" y="56"/>
                    <a:pt x="43" y="56"/>
                  </a:cubicBezTo>
                  <a:cubicBezTo>
                    <a:pt x="44" y="56"/>
                    <a:pt x="44" y="56"/>
                    <a:pt x="45" y="56"/>
                  </a:cubicBezTo>
                  <a:cubicBezTo>
                    <a:pt x="46" y="56"/>
                    <a:pt x="46" y="56"/>
                    <a:pt x="47" y="56"/>
                  </a:cubicBezTo>
                  <a:cubicBezTo>
                    <a:pt x="48" y="56"/>
                    <a:pt x="49" y="56"/>
                    <a:pt x="49" y="56"/>
                  </a:cubicBezTo>
                  <a:cubicBezTo>
                    <a:pt x="49" y="57"/>
                    <a:pt x="50" y="57"/>
                    <a:pt x="50" y="58"/>
                  </a:cubicBezTo>
                  <a:cubicBezTo>
                    <a:pt x="50" y="58"/>
                    <a:pt x="50" y="58"/>
                    <a:pt x="50" y="59"/>
                  </a:cubicBezTo>
                  <a:cubicBezTo>
                    <a:pt x="51" y="60"/>
                    <a:pt x="51" y="60"/>
                    <a:pt x="52" y="61"/>
                  </a:cubicBezTo>
                  <a:cubicBezTo>
                    <a:pt x="52" y="61"/>
                    <a:pt x="52" y="62"/>
                    <a:pt x="52" y="63"/>
                  </a:cubicBezTo>
                  <a:cubicBezTo>
                    <a:pt x="52" y="63"/>
                    <a:pt x="53" y="64"/>
                    <a:pt x="53" y="64"/>
                  </a:cubicBezTo>
                  <a:cubicBezTo>
                    <a:pt x="53" y="65"/>
                    <a:pt x="52" y="65"/>
                    <a:pt x="53" y="66"/>
                  </a:cubicBezTo>
                  <a:cubicBezTo>
                    <a:pt x="53" y="66"/>
                    <a:pt x="54" y="68"/>
                    <a:pt x="53" y="69"/>
                  </a:cubicBezTo>
                  <a:cubicBezTo>
                    <a:pt x="53" y="70"/>
                    <a:pt x="54" y="71"/>
                    <a:pt x="54" y="72"/>
                  </a:cubicBezTo>
                  <a:cubicBezTo>
                    <a:pt x="53" y="73"/>
                    <a:pt x="54" y="75"/>
                    <a:pt x="54" y="76"/>
                  </a:cubicBezTo>
                  <a:cubicBezTo>
                    <a:pt x="54" y="76"/>
                    <a:pt x="54" y="77"/>
                    <a:pt x="54" y="77"/>
                  </a:cubicBezTo>
                  <a:cubicBezTo>
                    <a:pt x="54" y="77"/>
                    <a:pt x="54" y="77"/>
                    <a:pt x="54" y="78"/>
                  </a:cubicBezTo>
                  <a:cubicBezTo>
                    <a:pt x="54" y="78"/>
                    <a:pt x="54" y="79"/>
                    <a:pt x="54" y="80"/>
                  </a:cubicBezTo>
                  <a:cubicBezTo>
                    <a:pt x="54" y="80"/>
                    <a:pt x="54" y="80"/>
                    <a:pt x="54" y="80"/>
                  </a:cubicBezTo>
                  <a:cubicBezTo>
                    <a:pt x="54" y="81"/>
                    <a:pt x="54" y="81"/>
                    <a:pt x="54" y="82"/>
                  </a:cubicBezTo>
                  <a:cubicBezTo>
                    <a:pt x="54" y="82"/>
                    <a:pt x="55" y="83"/>
                    <a:pt x="55" y="83"/>
                  </a:cubicBezTo>
                  <a:cubicBezTo>
                    <a:pt x="54" y="83"/>
                    <a:pt x="54" y="84"/>
                    <a:pt x="54" y="84"/>
                  </a:cubicBezTo>
                  <a:cubicBezTo>
                    <a:pt x="55" y="85"/>
                    <a:pt x="55" y="87"/>
                    <a:pt x="55" y="88"/>
                  </a:cubicBezTo>
                  <a:cubicBezTo>
                    <a:pt x="55" y="88"/>
                    <a:pt x="56" y="89"/>
                    <a:pt x="56" y="89"/>
                  </a:cubicBezTo>
                  <a:cubicBezTo>
                    <a:pt x="56" y="90"/>
                    <a:pt x="56" y="90"/>
                    <a:pt x="56" y="91"/>
                  </a:cubicBezTo>
                  <a:cubicBezTo>
                    <a:pt x="56" y="91"/>
                    <a:pt x="57" y="92"/>
                    <a:pt x="57" y="92"/>
                  </a:cubicBezTo>
                  <a:cubicBezTo>
                    <a:pt x="57" y="93"/>
                    <a:pt x="57" y="93"/>
                    <a:pt x="58" y="94"/>
                  </a:cubicBezTo>
                  <a:cubicBezTo>
                    <a:pt x="58" y="94"/>
                    <a:pt x="58" y="95"/>
                    <a:pt x="58" y="95"/>
                  </a:cubicBezTo>
                  <a:cubicBezTo>
                    <a:pt x="59" y="95"/>
                    <a:pt x="59" y="96"/>
                    <a:pt x="59" y="97"/>
                  </a:cubicBezTo>
                  <a:cubicBezTo>
                    <a:pt x="59" y="97"/>
                    <a:pt x="59" y="97"/>
                    <a:pt x="59" y="97"/>
                  </a:cubicBezTo>
                  <a:cubicBezTo>
                    <a:pt x="60" y="98"/>
                    <a:pt x="60" y="98"/>
                    <a:pt x="60" y="99"/>
                  </a:cubicBezTo>
                  <a:cubicBezTo>
                    <a:pt x="60" y="99"/>
                    <a:pt x="60" y="99"/>
                    <a:pt x="60" y="99"/>
                  </a:cubicBezTo>
                  <a:cubicBezTo>
                    <a:pt x="60" y="99"/>
                    <a:pt x="61" y="100"/>
                    <a:pt x="61" y="100"/>
                  </a:cubicBezTo>
                  <a:cubicBezTo>
                    <a:pt x="61" y="100"/>
                    <a:pt x="61" y="100"/>
                    <a:pt x="61" y="100"/>
                  </a:cubicBezTo>
                  <a:cubicBezTo>
                    <a:pt x="62" y="101"/>
                    <a:pt x="62" y="101"/>
                    <a:pt x="62" y="102"/>
                  </a:cubicBezTo>
                  <a:cubicBezTo>
                    <a:pt x="63" y="102"/>
                    <a:pt x="63" y="103"/>
                    <a:pt x="63" y="103"/>
                  </a:cubicBezTo>
                  <a:cubicBezTo>
                    <a:pt x="64" y="104"/>
                    <a:pt x="64" y="104"/>
                    <a:pt x="64" y="105"/>
                  </a:cubicBezTo>
                  <a:cubicBezTo>
                    <a:pt x="64" y="105"/>
                    <a:pt x="65" y="105"/>
                    <a:pt x="65" y="105"/>
                  </a:cubicBezTo>
                  <a:cubicBezTo>
                    <a:pt x="65" y="106"/>
                    <a:pt x="65" y="106"/>
                    <a:pt x="65" y="106"/>
                  </a:cubicBezTo>
                  <a:cubicBezTo>
                    <a:pt x="65" y="106"/>
                    <a:pt x="65" y="106"/>
                    <a:pt x="65" y="106"/>
                  </a:cubicBezTo>
                  <a:cubicBezTo>
                    <a:pt x="66" y="106"/>
                    <a:pt x="66" y="106"/>
                    <a:pt x="66" y="107"/>
                  </a:cubicBezTo>
                  <a:cubicBezTo>
                    <a:pt x="66" y="107"/>
                    <a:pt x="66" y="107"/>
                    <a:pt x="66" y="107"/>
                  </a:cubicBezTo>
                  <a:cubicBezTo>
                    <a:pt x="67" y="108"/>
                    <a:pt x="67" y="108"/>
                    <a:pt x="67" y="108"/>
                  </a:cubicBezTo>
                  <a:cubicBezTo>
                    <a:pt x="67" y="108"/>
                    <a:pt x="67" y="109"/>
                    <a:pt x="68" y="109"/>
                  </a:cubicBezTo>
                  <a:cubicBezTo>
                    <a:pt x="68" y="109"/>
                    <a:pt x="69" y="110"/>
                    <a:pt x="69" y="110"/>
                  </a:cubicBezTo>
                  <a:cubicBezTo>
                    <a:pt x="70" y="110"/>
                    <a:pt x="70" y="111"/>
                    <a:pt x="70" y="111"/>
                  </a:cubicBezTo>
                  <a:cubicBezTo>
                    <a:pt x="70" y="111"/>
                    <a:pt x="70" y="111"/>
                    <a:pt x="71" y="111"/>
                  </a:cubicBezTo>
                  <a:cubicBezTo>
                    <a:pt x="71" y="111"/>
                    <a:pt x="71" y="112"/>
                    <a:pt x="72" y="112"/>
                  </a:cubicBezTo>
                  <a:cubicBezTo>
                    <a:pt x="72" y="113"/>
                    <a:pt x="73" y="113"/>
                    <a:pt x="73" y="113"/>
                  </a:cubicBezTo>
                  <a:cubicBezTo>
                    <a:pt x="73" y="113"/>
                    <a:pt x="74" y="114"/>
                    <a:pt x="74" y="114"/>
                  </a:cubicBezTo>
                  <a:cubicBezTo>
                    <a:pt x="74" y="114"/>
                    <a:pt x="75" y="114"/>
                    <a:pt x="75" y="115"/>
                  </a:cubicBezTo>
                  <a:cubicBezTo>
                    <a:pt x="75" y="115"/>
                    <a:pt x="75" y="115"/>
                    <a:pt x="75" y="115"/>
                  </a:cubicBezTo>
                  <a:cubicBezTo>
                    <a:pt x="76" y="115"/>
                    <a:pt x="76" y="115"/>
                    <a:pt x="76" y="115"/>
                  </a:cubicBezTo>
                  <a:cubicBezTo>
                    <a:pt x="76" y="116"/>
                    <a:pt x="76" y="116"/>
                    <a:pt x="76" y="116"/>
                  </a:cubicBezTo>
                  <a:cubicBezTo>
                    <a:pt x="77" y="116"/>
                    <a:pt x="77" y="116"/>
                    <a:pt x="78" y="116"/>
                  </a:cubicBezTo>
                  <a:cubicBezTo>
                    <a:pt x="78" y="117"/>
                    <a:pt x="78" y="117"/>
                    <a:pt x="78" y="117"/>
                  </a:cubicBezTo>
                  <a:cubicBezTo>
                    <a:pt x="78" y="117"/>
                    <a:pt x="79" y="117"/>
                    <a:pt x="79" y="117"/>
                  </a:cubicBezTo>
                  <a:cubicBezTo>
                    <a:pt x="79" y="118"/>
                    <a:pt x="79" y="118"/>
                    <a:pt x="79" y="118"/>
                  </a:cubicBezTo>
                  <a:cubicBezTo>
                    <a:pt x="80" y="118"/>
                    <a:pt x="80" y="118"/>
                    <a:pt x="81" y="118"/>
                  </a:cubicBezTo>
                  <a:cubicBezTo>
                    <a:pt x="81" y="118"/>
                    <a:pt x="81" y="119"/>
                    <a:pt x="81" y="119"/>
                  </a:cubicBezTo>
                  <a:cubicBezTo>
                    <a:pt x="82" y="119"/>
                    <a:pt x="82" y="119"/>
                    <a:pt x="82" y="119"/>
                  </a:cubicBezTo>
                  <a:cubicBezTo>
                    <a:pt x="83" y="120"/>
                    <a:pt x="83" y="120"/>
                    <a:pt x="84" y="120"/>
                  </a:cubicBezTo>
                  <a:cubicBezTo>
                    <a:pt x="84" y="120"/>
                    <a:pt x="85" y="120"/>
                    <a:pt x="85" y="120"/>
                  </a:cubicBezTo>
                  <a:cubicBezTo>
                    <a:pt x="86" y="121"/>
                    <a:pt x="86" y="121"/>
                    <a:pt x="86" y="121"/>
                  </a:cubicBezTo>
                  <a:cubicBezTo>
                    <a:pt x="86" y="121"/>
                    <a:pt x="87" y="121"/>
                    <a:pt x="87" y="121"/>
                  </a:cubicBezTo>
                  <a:cubicBezTo>
                    <a:pt x="88" y="121"/>
                    <a:pt x="88" y="122"/>
                    <a:pt x="89" y="122"/>
                  </a:cubicBezTo>
                  <a:cubicBezTo>
                    <a:pt x="89" y="122"/>
                    <a:pt x="89" y="122"/>
                    <a:pt x="89" y="122"/>
                  </a:cubicBezTo>
                  <a:cubicBezTo>
                    <a:pt x="90" y="122"/>
                    <a:pt x="91" y="122"/>
                    <a:pt x="91" y="122"/>
                  </a:cubicBezTo>
                  <a:cubicBezTo>
                    <a:pt x="92" y="123"/>
                    <a:pt x="93" y="123"/>
                    <a:pt x="94" y="124"/>
                  </a:cubicBezTo>
                  <a:cubicBezTo>
                    <a:pt x="95" y="124"/>
                    <a:pt x="96" y="124"/>
                    <a:pt x="96" y="124"/>
                  </a:cubicBezTo>
                  <a:cubicBezTo>
                    <a:pt x="97" y="124"/>
                    <a:pt x="97" y="124"/>
                    <a:pt x="98" y="124"/>
                  </a:cubicBezTo>
                  <a:cubicBezTo>
                    <a:pt x="98" y="125"/>
                    <a:pt x="99" y="125"/>
                    <a:pt x="99" y="125"/>
                  </a:cubicBezTo>
                  <a:cubicBezTo>
                    <a:pt x="100" y="125"/>
                    <a:pt x="99" y="128"/>
                    <a:pt x="99" y="129"/>
                  </a:cubicBezTo>
                  <a:close/>
                  <a:moveTo>
                    <a:pt x="103" y="128"/>
                  </a:moveTo>
                  <a:cubicBezTo>
                    <a:pt x="103" y="128"/>
                    <a:pt x="103" y="128"/>
                    <a:pt x="103" y="128"/>
                  </a:cubicBezTo>
                  <a:cubicBezTo>
                    <a:pt x="103" y="128"/>
                    <a:pt x="103" y="127"/>
                    <a:pt x="103" y="127"/>
                  </a:cubicBezTo>
                  <a:cubicBezTo>
                    <a:pt x="103" y="127"/>
                    <a:pt x="103" y="127"/>
                    <a:pt x="103" y="127"/>
                  </a:cubicBezTo>
                  <a:cubicBezTo>
                    <a:pt x="103" y="127"/>
                    <a:pt x="103" y="127"/>
                    <a:pt x="103" y="127"/>
                  </a:cubicBezTo>
                  <a:cubicBezTo>
                    <a:pt x="103" y="128"/>
                    <a:pt x="103" y="128"/>
                    <a:pt x="103" y="128"/>
                  </a:cubicBezTo>
                  <a:close/>
                  <a:moveTo>
                    <a:pt x="104" y="115"/>
                  </a:moveTo>
                  <a:cubicBezTo>
                    <a:pt x="104" y="115"/>
                    <a:pt x="104" y="115"/>
                    <a:pt x="104" y="115"/>
                  </a:cubicBezTo>
                  <a:cubicBezTo>
                    <a:pt x="104" y="115"/>
                    <a:pt x="104" y="115"/>
                    <a:pt x="104" y="115"/>
                  </a:cubicBezTo>
                  <a:cubicBezTo>
                    <a:pt x="104" y="115"/>
                    <a:pt x="104" y="115"/>
                    <a:pt x="104" y="115"/>
                  </a:cubicBezTo>
                  <a:cubicBezTo>
                    <a:pt x="104" y="115"/>
                    <a:pt x="104" y="115"/>
                    <a:pt x="104" y="115"/>
                  </a:cubicBezTo>
                  <a:close/>
                  <a:moveTo>
                    <a:pt x="140" y="11"/>
                  </a:moveTo>
                  <a:cubicBezTo>
                    <a:pt x="140" y="11"/>
                    <a:pt x="139" y="11"/>
                    <a:pt x="139" y="11"/>
                  </a:cubicBezTo>
                  <a:cubicBezTo>
                    <a:pt x="139" y="11"/>
                    <a:pt x="138" y="11"/>
                    <a:pt x="138" y="11"/>
                  </a:cubicBezTo>
                  <a:cubicBezTo>
                    <a:pt x="138" y="11"/>
                    <a:pt x="138" y="12"/>
                    <a:pt x="138" y="12"/>
                  </a:cubicBezTo>
                  <a:cubicBezTo>
                    <a:pt x="137" y="12"/>
                    <a:pt x="137" y="12"/>
                    <a:pt x="137" y="12"/>
                  </a:cubicBezTo>
                  <a:cubicBezTo>
                    <a:pt x="136" y="12"/>
                    <a:pt x="136" y="13"/>
                    <a:pt x="136" y="13"/>
                  </a:cubicBezTo>
                  <a:cubicBezTo>
                    <a:pt x="135" y="13"/>
                    <a:pt x="135" y="13"/>
                    <a:pt x="134" y="13"/>
                  </a:cubicBezTo>
                  <a:cubicBezTo>
                    <a:pt x="134" y="13"/>
                    <a:pt x="134" y="14"/>
                    <a:pt x="133" y="14"/>
                  </a:cubicBezTo>
                  <a:cubicBezTo>
                    <a:pt x="133" y="14"/>
                    <a:pt x="133" y="14"/>
                    <a:pt x="132" y="14"/>
                  </a:cubicBezTo>
                  <a:cubicBezTo>
                    <a:pt x="132" y="14"/>
                    <a:pt x="131" y="15"/>
                    <a:pt x="131" y="15"/>
                  </a:cubicBezTo>
                  <a:cubicBezTo>
                    <a:pt x="130" y="15"/>
                    <a:pt x="130" y="15"/>
                    <a:pt x="130" y="15"/>
                  </a:cubicBezTo>
                  <a:cubicBezTo>
                    <a:pt x="130" y="16"/>
                    <a:pt x="130" y="16"/>
                    <a:pt x="129" y="16"/>
                  </a:cubicBezTo>
                  <a:cubicBezTo>
                    <a:pt x="129" y="16"/>
                    <a:pt x="129" y="16"/>
                    <a:pt x="128" y="17"/>
                  </a:cubicBezTo>
                  <a:cubicBezTo>
                    <a:pt x="128" y="17"/>
                    <a:pt x="128" y="17"/>
                    <a:pt x="128" y="17"/>
                  </a:cubicBezTo>
                  <a:cubicBezTo>
                    <a:pt x="128" y="18"/>
                    <a:pt x="128" y="18"/>
                    <a:pt x="128" y="18"/>
                  </a:cubicBezTo>
                  <a:cubicBezTo>
                    <a:pt x="127" y="19"/>
                    <a:pt x="126" y="19"/>
                    <a:pt x="126" y="19"/>
                  </a:cubicBezTo>
                  <a:cubicBezTo>
                    <a:pt x="126" y="20"/>
                    <a:pt x="126" y="20"/>
                    <a:pt x="126" y="20"/>
                  </a:cubicBezTo>
                  <a:cubicBezTo>
                    <a:pt x="126" y="20"/>
                    <a:pt x="126" y="20"/>
                    <a:pt x="125" y="20"/>
                  </a:cubicBezTo>
                  <a:cubicBezTo>
                    <a:pt x="125" y="21"/>
                    <a:pt x="125" y="22"/>
                    <a:pt x="124" y="23"/>
                  </a:cubicBezTo>
                  <a:cubicBezTo>
                    <a:pt x="124" y="23"/>
                    <a:pt x="124" y="23"/>
                    <a:pt x="124" y="23"/>
                  </a:cubicBezTo>
                  <a:cubicBezTo>
                    <a:pt x="124" y="24"/>
                    <a:pt x="123" y="25"/>
                    <a:pt x="123" y="26"/>
                  </a:cubicBezTo>
                  <a:cubicBezTo>
                    <a:pt x="123" y="27"/>
                    <a:pt x="123" y="28"/>
                    <a:pt x="123" y="29"/>
                  </a:cubicBezTo>
                  <a:cubicBezTo>
                    <a:pt x="123" y="29"/>
                    <a:pt x="123" y="29"/>
                    <a:pt x="123" y="29"/>
                  </a:cubicBezTo>
                  <a:cubicBezTo>
                    <a:pt x="123" y="29"/>
                    <a:pt x="123" y="31"/>
                    <a:pt x="123" y="31"/>
                  </a:cubicBezTo>
                  <a:cubicBezTo>
                    <a:pt x="123" y="31"/>
                    <a:pt x="123" y="32"/>
                    <a:pt x="123" y="32"/>
                  </a:cubicBezTo>
                  <a:cubicBezTo>
                    <a:pt x="123" y="32"/>
                    <a:pt x="123" y="33"/>
                    <a:pt x="123" y="33"/>
                  </a:cubicBezTo>
                  <a:cubicBezTo>
                    <a:pt x="123" y="33"/>
                    <a:pt x="123" y="34"/>
                    <a:pt x="123" y="34"/>
                  </a:cubicBezTo>
                  <a:cubicBezTo>
                    <a:pt x="123" y="35"/>
                    <a:pt x="123" y="35"/>
                    <a:pt x="122" y="36"/>
                  </a:cubicBezTo>
                  <a:cubicBezTo>
                    <a:pt x="122" y="36"/>
                    <a:pt x="122" y="36"/>
                    <a:pt x="122" y="36"/>
                  </a:cubicBezTo>
                  <a:cubicBezTo>
                    <a:pt x="122" y="37"/>
                    <a:pt x="122" y="37"/>
                    <a:pt x="121" y="37"/>
                  </a:cubicBezTo>
                  <a:cubicBezTo>
                    <a:pt x="121" y="38"/>
                    <a:pt x="121" y="38"/>
                    <a:pt x="121" y="38"/>
                  </a:cubicBezTo>
                  <a:cubicBezTo>
                    <a:pt x="121" y="38"/>
                    <a:pt x="121" y="39"/>
                    <a:pt x="121" y="39"/>
                  </a:cubicBezTo>
                  <a:cubicBezTo>
                    <a:pt x="121" y="39"/>
                    <a:pt x="121" y="40"/>
                    <a:pt x="121" y="40"/>
                  </a:cubicBezTo>
                  <a:cubicBezTo>
                    <a:pt x="121" y="41"/>
                    <a:pt x="121" y="41"/>
                    <a:pt x="121" y="42"/>
                  </a:cubicBezTo>
                  <a:cubicBezTo>
                    <a:pt x="120" y="42"/>
                    <a:pt x="120" y="42"/>
                    <a:pt x="120" y="43"/>
                  </a:cubicBezTo>
                  <a:cubicBezTo>
                    <a:pt x="120" y="43"/>
                    <a:pt x="120" y="44"/>
                    <a:pt x="120" y="45"/>
                  </a:cubicBezTo>
                  <a:cubicBezTo>
                    <a:pt x="120" y="45"/>
                    <a:pt x="120" y="45"/>
                    <a:pt x="120" y="45"/>
                  </a:cubicBezTo>
                  <a:cubicBezTo>
                    <a:pt x="119" y="46"/>
                    <a:pt x="119" y="47"/>
                    <a:pt x="119" y="48"/>
                  </a:cubicBezTo>
                  <a:cubicBezTo>
                    <a:pt x="119" y="49"/>
                    <a:pt x="119" y="50"/>
                    <a:pt x="119" y="51"/>
                  </a:cubicBezTo>
                  <a:cubicBezTo>
                    <a:pt x="119" y="51"/>
                    <a:pt x="119" y="52"/>
                    <a:pt x="119" y="52"/>
                  </a:cubicBezTo>
                  <a:cubicBezTo>
                    <a:pt x="119" y="52"/>
                    <a:pt x="119" y="53"/>
                    <a:pt x="119" y="53"/>
                  </a:cubicBezTo>
                  <a:cubicBezTo>
                    <a:pt x="119" y="53"/>
                    <a:pt x="119" y="54"/>
                    <a:pt x="119" y="54"/>
                  </a:cubicBezTo>
                  <a:cubicBezTo>
                    <a:pt x="119" y="54"/>
                    <a:pt x="119" y="55"/>
                    <a:pt x="119" y="55"/>
                  </a:cubicBezTo>
                  <a:cubicBezTo>
                    <a:pt x="119" y="55"/>
                    <a:pt x="119" y="56"/>
                    <a:pt x="119" y="56"/>
                  </a:cubicBezTo>
                  <a:cubicBezTo>
                    <a:pt x="119" y="56"/>
                    <a:pt x="119" y="57"/>
                    <a:pt x="119" y="57"/>
                  </a:cubicBezTo>
                  <a:cubicBezTo>
                    <a:pt x="119" y="58"/>
                    <a:pt x="119" y="58"/>
                    <a:pt x="119" y="58"/>
                  </a:cubicBezTo>
                  <a:cubicBezTo>
                    <a:pt x="119" y="58"/>
                    <a:pt x="119" y="59"/>
                    <a:pt x="119" y="59"/>
                  </a:cubicBezTo>
                  <a:cubicBezTo>
                    <a:pt x="119" y="60"/>
                    <a:pt x="119" y="60"/>
                    <a:pt x="119" y="60"/>
                  </a:cubicBezTo>
                  <a:cubicBezTo>
                    <a:pt x="119" y="60"/>
                    <a:pt x="118" y="61"/>
                    <a:pt x="118" y="61"/>
                  </a:cubicBezTo>
                  <a:cubicBezTo>
                    <a:pt x="118" y="61"/>
                    <a:pt x="118" y="61"/>
                    <a:pt x="118" y="61"/>
                  </a:cubicBezTo>
                  <a:cubicBezTo>
                    <a:pt x="117" y="62"/>
                    <a:pt x="117" y="62"/>
                    <a:pt x="117" y="62"/>
                  </a:cubicBezTo>
                  <a:cubicBezTo>
                    <a:pt x="117" y="62"/>
                    <a:pt x="116" y="62"/>
                    <a:pt x="116" y="63"/>
                  </a:cubicBezTo>
                  <a:cubicBezTo>
                    <a:pt x="116" y="63"/>
                    <a:pt x="116" y="63"/>
                    <a:pt x="116" y="63"/>
                  </a:cubicBezTo>
                  <a:cubicBezTo>
                    <a:pt x="116" y="64"/>
                    <a:pt x="115" y="64"/>
                    <a:pt x="115" y="65"/>
                  </a:cubicBezTo>
                  <a:cubicBezTo>
                    <a:pt x="114" y="65"/>
                    <a:pt x="114" y="66"/>
                    <a:pt x="113" y="67"/>
                  </a:cubicBezTo>
                  <a:cubicBezTo>
                    <a:pt x="113" y="67"/>
                    <a:pt x="113" y="67"/>
                    <a:pt x="113" y="67"/>
                  </a:cubicBezTo>
                  <a:cubicBezTo>
                    <a:pt x="113" y="67"/>
                    <a:pt x="113" y="68"/>
                    <a:pt x="113" y="68"/>
                  </a:cubicBezTo>
                  <a:cubicBezTo>
                    <a:pt x="113" y="68"/>
                    <a:pt x="112" y="69"/>
                    <a:pt x="112" y="69"/>
                  </a:cubicBezTo>
                  <a:cubicBezTo>
                    <a:pt x="112" y="69"/>
                    <a:pt x="112" y="70"/>
                    <a:pt x="112" y="70"/>
                  </a:cubicBezTo>
                  <a:cubicBezTo>
                    <a:pt x="112" y="70"/>
                    <a:pt x="112" y="70"/>
                    <a:pt x="112" y="71"/>
                  </a:cubicBezTo>
                  <a:cubicBezTo>
                    <a:pt x="111" y="71"/>
                    <a:pt x="112" y="71"/>
                    <a:pt x="111" y="71"/>
                  </a:cubicBezTo>
                  <a:cubicBezTo>
                    <a:pt x="111" y="71"/>
                    <a:pt x="111" y="72"/>
                    <a:pt x="111" y="72"/>
                  </a:cubicBezTo>
                  <a:cubicBezTo>
                    <a:pt x="111" y="72"/>
                    <a:pt x="111" y="72"/>
                    <a:pt x="111" y="73"/>
                  </a:cubicBezTo>
                  <a:cubicBezTo>
                    <a:pt x="111" y="73"/>
                    <a:pt x="110" y="73"/>
                    <a:pt x="110" y="74"/>
                  </a:cubicBezTo>
                  <a:cubicBezTo>
                    <a:pt x="110" y="74"/>
                    <a:pt x="110" y="74"/>
                    <a:pt x="110" y="74"/>
                  </a:cubicBezTo>
                  <a:cubicBezTo>
                    <a:pt x="110" y="74"/>
                    <a:pt x="110" y="75"/>
                    <a:pt x="110" y="75"/>
                  </a:cubicBezTo>
                  <a:cubicBezTo>
                    <a:pt x="110" y="75"/>
                    <a:pt x="110" y="76"/>
                    <a:pt x="110" y="76"/>
                  </a:cubicBezTo>
                  <a:cubicBezTo>
                    <a:pt x="110" y="76"/>
                    <a:pt x="110" y="77"/>
                    <a:pt x="110" y="77"/>
                  </a:cubicBezTo>
                  <a:cubicBezTo>
                    <a:pt x="110" y="78"/>
                    <a:pt x="111" y="79"/>
                    <a:pt x="112" y="80"/>
                  </a:cubicBezTo>
                  <a:cubicBezTo>
                    <a:pt x="112" y="80"/>
                    <a:pt x="113" y="80"/>
                    <a:pt x="113" y="81"/>
                  </a:cubicBezTo>
                  <a:cubicBezTo>
                    <a:pt x="113" y="81"/>
                    <a:pt x="114" y="81"/>
                    <a:pt x="115" y="81"/>
                  </a:cubicBezTo>
                  <a:cubicBezTo>
                    <a:pt x="115" y="82"/>
                    <a:pt x="116" y="82"/>
                    <a:pt x="116" y="82"/>
                  </a:cubicBezTo>
                  <a:cubicBezTo>
                    <a:pt x="116" y="82"/>
                    <a:pt x="116" y="82"/>
                    <a:pt x="116" y="82"/>
                  </a:cubicBezTo>
                  <a:cubicBezTo>
                    <a:pt x="117" y="82"/>
                    <a:pt x="117" y="82"/>
                    <a:pt x="117" y="82"/>
                  </a:cubicBezTo>
                  <a:cubicBezTo>
                    <a:pt x="117" y="83"/>
                    <a:pt x="118" y="83"/>
                    <a:pt x="118" y="83"/>
                  </a:cubicBezTo>
                  <a:cubicBezTo>
                    <a:pt x="118" y="84"/>
                    <a:pt x="117" y="85"/>
                    <a:pt x="117" y="85"/>
                  </a:cubicBezTo>
                  <a:cubicBezTo>
                    <a:pt x="117" y="85"/>
                    <a:pt x="117" y="86"/>
                    <a:pt x="117" y="86"/>
                  </a:cubicBezTo>
                  <a:cubicBezTo>
                    <a:pt x="116" y="86"/>
                    <a:pt x="116" y="86"/>
                    <a:pt x="116" y="86"/>
                  </a:cubicBezTo>
                  <a:cubicBezTo>
                    <a:pt x="116" y="86"/>
                    <a:pt x="116" y="87"/>
                    <a:pt x="116" y="87"/>
                  </a:cubicBezTo>
                  <a:cubicBezTo>
                    <a:pt x="116" y="87"/>
                    <a:pt x="116" y="88"/>
                    <a:pt x="116" y="88"/>
                  </a:cubicBezTo>
                  <a:cubicBezTo>
                    <a:pt x="116" y="88"/>
                    <a:pt x="116" y="88"/>
                    <a:pt x="116" y="88"/>
                  </a:cubicBezTo>
                  <a:cubicBezTo>
                    <a:pt x="116" y="89"/>
                    <a:pt x="116" y="89"/>
                    <a:pt x="116" y="89"/>
                  </a:cubicBezTo>
                  <a:cubicBezTo>
                    <a:pt x="116" y="90"/>
                    <a:pt x="116" y="90"/>
                    <a:pt x="116" y="90"/>
                  </a:cubicBezTo>
                  <a:cubicBezTo>
                    <a:pt x="116" y="91"/>
                    <a:pt x="116" y="91"/>
                    <a:pt x="116" y="92"/>
                  </a:cubicBezTo>
                  <a:cubicBezTo>
                    <a:pt x="116" y="92"/>
                    <a:pt x="117" y="93"/>
                    <a:pt x="117" y="93"/>
                  </a:cubicBezTo>
                  <a:cubicBezTo>
                    <a:pt x="117" y="94"/>
                    <a:pt x="117" y="94"/>
                    <a:pt x="117" y="94"/>
                  </a:cubicBezTo>
                  <a:cubicBezTo>
                    <a:pt x="116" y="95"/>
                    <a:pt x="117" y="95"/>
                    <a:pt x="117" y="95"/>
                  </a:cubicBezTo>
                  <a:cubicBezTo>
                    <a:pt x="116" y="96"/>
                    <a:pt x="116" y="97"/>
                    <a:pt x="116" y="97"/>
                  </a:cubicBezTo>
                  <a:cubicBezTo>
                    <a:pt x="116" y="97"/>
                    <a:pt x="116" y="97"/>
                    <a:pt x="116" y="97"/>
                  </a:cubicBezTo>
                  <a:cubicBezTo>
                    <a:pt x="116" y="98"/>
                    <a:pt x="116" y="98"/>
                    <a:pt x="116" y="98"/>
                  </a:cubicBezTo>
                  <a:cubicBezTo>
                    <a:pt x="116" y="98"/>
                    <a:pt x="117" y="99"/>
                    <a:pt x="117" y="99"/>
                  </a:cubicBezTo>
                  <a:cubicBezTo>
                    <a:pt x="117" y="100"/>
                    <a:pt x="117" y="100"/>
                    <a:pt x="118" y="100"/>
                  </a:cubicBezTo>
                  <a:cubicBezTo>
                    <a:pt x="118" y="100"/>
                    <a:pt x="118" y="101"/>
                    <a:pt x="118" y="101"/>
                  </a:cubicBezTo>
                  <a:cubicBezTo>
                    <a:pt x="118" y="102"/>
                    <a:pt x="118" y="102"/>
                    <a:pt x="118" y="103"/>
                  </a:cubicBezTo>
                  <a:cubicBezTo>
                    <a:pt x="118" y="103"/>
                    <a:pt x="118" y="103"/>
                    <a:pt x="118" y="104"/>
                  </a:cubicBezTo>
                  <a:cubicBezTo>
                    <a:pt x="118" y="104"/>
                    <a:pt x="117" y="105"/>
                    <a:pt x="117" y="105"/>
                  </a:cubicBezTo>
                  <a:cubicBezTo>
                    <a:pt x="117" y="105"/>
                    <a:pt x="117" y="106"/>
                    <a:pt x="117" y="106"/>
                  </a:cubicBezTo>
                  <a:cubicBezTo>
                    <a:pt x="117" y="106"/>
                    <a:pt x="117" y="107"/>
                    <a:pt x="117" y="107"/>
                  </a:cubicBezTo>
                  <a:cubicBezTo>
                    <a:pt x="117" y="107"/>
                    <a:pt x="117" y="108"/>
                    <a:pt x="117" y="108"/>
                  </a:cubicBezTo>
                  <a:cubicBezTo>
                    <a:pt x="117" y="108"/>
                    <a:pt x="117" y="109"/>
                    <a:pt x="118" y="109"/>
                  </a:cubicBezTo>
                  <a:cubicBezTo>
                    <a:pt x="118" y="110"/>
                    <a:pt x="118" y="110"/>
                    <a:pt x="118" y="110"/>
                  </a:cubicBezTo>
                  <a:cubicBezTo>
                    <a:pt x="118" y="110"/>
                    <a:pt x="118" y="111"/>
                    <a:pt x="118" y="111"/>
                  </a:cubicBezTo>
                  <a:cubicBezTo>
                    <a:pt x="118" y="111"/>
                    <a:pt x="118" y="112"/>
                    <a:pt x="119" y="112"/>
                  </a:cubicBezTo>
                  <a:cubicBezTo>
                    <a:pt x="119" y="112"/>
                    <a:pt x="119" y="113"/>
                    <a:pt x="119" y="113"/>
                  </a:cubicBezTo>
                  <a:cubicBezTo>
                    <a:pt x="119" y="113"/>
                    <a:pt x="119" y="113"/>
                    <a:pt x="120" y="114"/>
                  </a:cubicBezTo>
                  <a:cubicBezTo>
                    <a:pt x="120" y="114"/>
                    <a:pt x="120" y="114"/>
                    <a:pt x="121" y="115"/>
                  </a:cubicBezTo>
                  <a:cubicBezTo>
                    <a:pt x="121" y="115"/>
                    <a:pt x="121" y="115"/>
                    <a:pt x="121" y="115"/>
                  </a:cubicBezTo>
                  <a:cubicBezTo>
                    <a:pt x="122" y="115"/>
                    <a:pt x="122" y="115"/>
                    <a:pt x="123" y="116"/>
                  </a:cubicBezTo>
                  <a:cubicBezTo>
                    <a:pt x="123" y="116"/>
                    <a:pt x="124" y="116"/>
                    <a:pt x="124" y="116"/>
                  </a:cubicBezTo>
                  <a:cubicBezTo>
                    <a:pt x="125" y="116"/>
                    <a:pt x="125" y="116"/>
                    <a:pt x="125" y="116"/>
                  </a:cubicBezTo>
                  <a:cubicBezTo>
                    <a:pt x="126" y="116"/>
                    <a:pt x="126" y="116"/>
                    <a:pt x="126" y="116"/>
                  </a:cubicBezTo>
                  <a:cubicBezTo>
                    <a:pt x="127" y="116"/>
                    <a:pt x="127" y="116"/>
                    <a:pt x="128" y="116"/>
                  </a:cubicBezTo>
                  <a:cubicBezTo>
                    <a:pt x="128" y="116"/>
                    <a:pt x="128" y="117"/>
                    <a:pt x="129" y="117"/>
                  </a:cubicBezTo>
                  <a:cubicBezTo>
                    <a:pt x="129" y="117"/>
                    <a:pt x="129" y="117"/>
                    <a:pt x="130" y="117"/>
                  </a:cubicBezTo>
                  <a:cubicBezTo>
                    <a:pt x="130" y="118"/>
                    <a:pt x="131" y="119"/>
                    <a:pt x="132" y="120"/>
                  </a:cubicBezTo>
                  <a:cubicBezTo>
                    <a:pt x="132" y="120"/>
                    <a:pt x="132" y="120"/>
                    <a:pt x="132" y="121"/>
                  </a:cubicBezTo>
                  <a:cubicBezTo>
                    <a:pt x="132" y="121"/>
                    <a:pt x="131" y="121"/>
                    <a:pt x="131" y="121"/>
                  </a:cubicBezTo>
                  <a:cubicBezTo>
                    <a:pt x="130" y="121"/>
                    <a:pt x="130" y="121"/>
                    <a:pt x="130" y="121"/>
                  </a:cubicBezTo>
                  <a:cubicBezTo>
                    <a:pt x="129" y="122"/>
                    <a:pt x="129" y="122"/>
                    <a:pt x="128" y="122"/>
                  </a:cubicBezTo>
                  <a:cubicBezTo>
                    <a:pt x="128" y="122"/>
                    <a:pt x="128" y="122"/>
                    <a:pt x="127" y="122"/>
                  </a:cubicBezTo>
                  <a:cubicBezTo>
                    <a:pt x="127" y="122"/>
                    <a:pt x="126" y="122"/>
                    <a:pt x="125" y="122"/>
                  </a:cubicBezTo>
                  <a:cubicBezTo>
                    <a:pt x="125" y="122"/>
                    <a:pt x="123" y="122"/>
                    <a:pt x="123" y="122"/>
                  </a:cubicBezTo>
                  <a:cubicBezTo>
                    <a:pt x="122" y="123"/>
                    <a:pt x="122" y="122"/>
                    <a:pt x="122" y="122"/>
                  </a:cubicBezTo>
                  <a:cubicBezTo>
                    <a:pt x="121" y="122"/>
                    <a:pt x="121" y="122"/>
                    <a:pt x="120" y="123"/>
                  </a:cubicBezTo>
                  <a:cubicBezTo>
                    <a:pt x="120" y="123"/>
                    <a:pt x="119" y="122"/>
                    <a:pt x="119" y="122"/>
                  </a:cubicBezTo>
                  <a:cubicBezTo>
                    <a:pt x="117" y="122"/>
                    <a:pt x="116" y="122"/>
                    <a:pt x="114" y="122"/>
                  </a:cubicBezTo>
                  <a:cubicBezTo>
                    <a:pt x="114" y="122"/>
                    <a:pt x="113" y="122"/>
                    <a:pt x="113" y="122"/>
                  </a:cubicBezTo>
                  <a:cubicBezTo>
                    <a:pt x="111" y="122"/>
                    <a:pt x="109" y="122"/>
                    <a:pt x="108" y="121"/>
                  </a:cubicBezTo>
                  <a:cubicBezTo>
                    <a:pt x="108" y="121"/>
                    <a:pt x="108" y="121"/>
                    <a:pt x="108" y="121"/>
                  </a:cubicBezTo>
                  <a:cubicBezTo>
                    <a:pt x="107" y="121"/>
                    <a:pt x="106" y="121"/>
                    <a:pt x="105" y="121"/>
                  </a:cubicBezTo>
                  <a:cubicBezTo>
                    <a:pt x="105" y="120"/>
                    <a:pt x="105" y="119"/>
                    <a:pt x="105" y="118"/>
                  </a:cubicBezTo>
                  <a:cubicBezTo>
                    <a:pt x="105" y="116"/>
                    <a:pt x="105" y="113"/>
                    <a:pt x="105" y="111"/>
                  </a:cubicBezTo>
                  <a:cubicBezTo>
                    <a:pt x="105" y="111"/>
                    <a:pt x="105" y="111"/>
                    <a:pt x="105" y="110"/>
                  </a:cubicBezTo>
                  <a:cubicBezTo>
                    <a:pt x="105" y="110"/>
                    <a:pt x="105" y="109"/>
                    <a:pt x="105" y="109"/>
                  </a:cubicBezTo>
                  <a:cubicBezTo>
                    <a:pt x="106" y="108"/>
                    <a:pt x="105" y="108"/>
                    <a:pt x="105" y="108"/>
                  </a:cubicBezTo>
                  <a:cubicBezTo>
                    <a:pt x="105" y="107"/>
                    <a:pt x="105" y="107"/>
                    <a:pt x="105" y="106"/>
                  </a:cubicBezTo>
                  <a:cubicBezTo>
                    <a:pt x="105" y="106"/>
                    <a:pt x="105" y="106"/>
                    <a:pt x="105" y="106"/>
                  </a:cubicBezTo>
                  <a:cubicBezTo>
                    <a:pt x="105" y="105"/>
                    <a:pt x="106" y="104"/>
                    <a:pt x="105" y="103"/>
                  </a:cubicBezTo>
                  <a:cubicBezTo>
                    <a:pt x="105" y="103"/>
                    <a:pt x="105" y="102"/>
                    <a:pt x="105" y="102"/>
                  </a:cubicBezTo>
                  <a:cubicBezTo>
                    <a:pt x="105" y="102"/>
                    <a:pt x="105" y="101"/>
                    <a:pt x="105" y="100"/>
                  </a:cubicBezTo>
                  <a:cubicBezTo>
                    <a:pt x="106" y="99"/>
                    <a:pt x="105" y="98"/>
                    <a:pt x="105" y="98"/>
                  </a:cubicBezTo>
                  <a:cubicBezTo>
                    <a:pt x="105" y="97"/>
                    <a:pt x="105" y="97"/>
                    <a:pt x="105" y="96"/>
                  </a:cubicBezTo>
                  <a:cubicBezTo>
                    <a:pt x="105" y="96"/>
                    <a:pt x="105" y="96"/>
                    <a:pt x="105" y="96"/>
                  </a:cubicBezTo>
                  <a:cubicBezTo>
                    <a:pt x="105" y="95"/>
                    <a:pt x="105" y="95"/>
                    <a:pt x="105" y="94"/>
                  </a:cubicBezTo>
                  <a:cubicBezTo>
                    <a:pt x="105" y="94"/>
                    <a:pt x="105" y="92"/>
                    <a:pt x="105" y="92"/>
                  </a:cubicBezTo>
                  <a:cubicBezTo>
                    <a:pt x="105" y="91"/>
                    <a:pt x="105" y="91"/>
                    <a:pt x="105" y="90"/>
                  </a:cubicBezTo>
                  <a:cubicBezTo>
                    <a:pt x="105" y="90"/>
                    <a:pt x="105" y="89"/>
                    <a:pt x="105" y="89"/>
                  </a:cubicBezTo>
                  <a:cubicBezTo>
                    <a:pt x="105" y="89"/>
                    <a:pt x="105" y="89"/>
                    <a:pt x="105" y="88"/>
                  </a:cubicBezTo>
                  <a:cubicBezTo>
                    <a:pt x="105" y="88"/>
                    <a:pt x="105" y="88"/>
                    <a:pt x="105" y="87"/>
                  </a:cubicBezTo>
                  <a:cubicBezTo>
                    <a:pt x="105" y="87"/>
                    <a:pt x="105" y="87"/>
                    <a:pt x="105" y="86"/>
                  </a:cubicBezTo>
                  <a:cubicBezTo>
                    <a:pt x="105" y="86"/>
                    <a:pt x="105" y="85"/>
                    <a:pt x="105" y="85"/>
                  </a:cubicBezTo>
                  <a:cubicBezTo>
                    <a:pt x="104" y="84"/>
                    <a:pt x="104" y="83"/>
                    <a:pt x="104" y="83"/>
                  </a:cubicBezTo>
                  <a:cubicBezTo>
                    <a:pt x="104" y="82"/>
                    <a:pt x="104" y="82"/>
                    <a:pt x="104" y="81"/>
                  </a:cubicBezTo>
                  <a:cubicBezTo>
                    <a:pt x="104" y="81"/>
                    <a:pt x="104" y="81"/>
                    <a:pt x="104" y="80"/>
                  </a:cubicBezTo>
                  <a:cubicBezTo>
                    <a:pt x="104" y="80"/>
                    <a:pt x="104" y="80"/>
                    <a:pt x="104" y="79"/>
                  </a:cubicBezTo>
                  <a:cubicBezTo>
                    <a:pt x="104" y="79"/>
                    <a:pt x="103" y="78"/>
                    <a:pt x="103" y="78"/>
                  </a:cubicBezTo>
                  <a:cubicBezTo>
                    <a:pt x="103" y="77"/>
                    <a:pt x="103" y="77"/>
                    <a:pt x="103" y="76"/>
                  </a:cubicBezTo>
                  <a:cubicBezTo>
                    <a:pt x="103" y="76"/>
                    <a:pt x="103" y="75"/>
                    <a:pt x="103" y="75"/>
                  </a:cubicBezTo>
                  <a:cubicBezTo>
                    <a:pt x="103" y="75"/>
                    <a:pt x="103" y="75"/>
                    <a:pt x="103" y="74"/>
                  </a:cubicBezTo>
                  <a:cubicBezTo>
                    <a:pt x="103" y="74"/>
                    <a:pt x="103" y="74"/>
                    <a:pt x="103" y="73"/>
                  </a:cubicBezTo>
                  <a:cubicBezTo>
                    <a:pt x="103" y="73"/>
                    <a:pt x="102" y="73"/>
                    <a:pt x="102" y="72"/>
                  </a:cubicBezTo>
                  <a:cubicBezTo>
                    <a:pt x="102" y="72"/>
                    <a:pt x="102" y="72"/>
                    <a:pt x="102" y="72"/>
                  </a:cubicBezTo>
                  <a:cubicBezTo>
                    <a:pt x="102" y="71"/>
                    <a:pt x="102" y="71"/>
                    <a:pt x="102" y="71"/>
                  </a:cubicBezTo>
                  <a:cubicBezTo>
                    <a:pt x="102" y="70"/>
                    <a:pt x="101" y="69"/>
                    <a:pt x="101" y="68"/>
                  </a:cubicBezTo>
                  <a:cubicBezTo>
                    <a:pt x="101" y="68"/>
                    <a:pt x="101" y="68"/>
                    <a:pt x="101" y="68"/>
                  </a:cubicBezTo>
                  <a:cubicBezTo>
                    <a:pt x="101" y="67"/>
                    <a:pt x="100" y="67"/>
                    <a:pt x="100" y="67"/>
                  </a:cubicBezTo>
                  <a:cubicBezTo>
                    <a:pt x="100" y="67"/>
                    <a:pt x="100" y="66"/>
                    <a:pt x="100" y="66"/>
                  </a:cubicBezTo>
                  <a:cubicBezTo>
                    <a:pt x="100" y="66"/>
                    <a:pt x="100" y="66"/>
                    <a:pt x="100" y="66"/>
                  </a:cubicBezTo>
                  <a:cubicBezTo>
                    <a:pt x="99" y="65"/>
                    <a:pt x="99" y="65"/>
                    <a:pt x="99" y="65"/>
                  </a:cubicBezTo>
                  <a:cubicBezTo>
                    <a:pt x="99" y="65"/>
                    <a:pt x="99" y="65"/>
                    <a:pt x="99" y="64"/>
                  </a:cubicBezTo>
                  <a:cubicBezTo>
                    <a:pt x="98" y="64"/>
                    <a:pt x="98" y="64"/>
                    <a:pt x="98" y="64"/>
                  </a:cubicBezTo>
                  <a:cubicBezTo>
                    <a:pt x="98" y="63"/>
                    <a:pt x="98" y="63"/>
                    <a:pt x="98" y="63"/>
                  </a:cubicBezTo>
                  <a:cubicBezTo>
                    <a:pt x="97" y="62"/>
                    <a:pt x="97" y="62"/>
                    <a:pt x="96" y="61"/>
                  </a:cubicBezTo>
                  <a:cubicBezTo>
                    <a:pt x="96" y="61"/>
                    <a:pt x="95" y="61"/>
                    <a:pt x="95" y="60"/>
                  </a:cubicBezTo>
                  <a:cubicBezTo>
                    <a:pt x="95" y="60"/>
                    <a:pt x="94" y="60"/>
                    <a:pt x="93" y="59"/>
                  </a:cubicBezTo>
                  <a:cubicBezTo>
                    <a:pt x="93" y="59"/>
                    <a:pt x="93" y="59"/>
                    <a:pt x="93" y="59"/>
                  </a:cubicBezTo>
                  <a:cubicBezTo>
                    <a:pt x="92" y="58"/>
                    <a:pt x="92" y="58"/>
                    <a:pt x="92" y="58"/>
                  </a:cubicBezTo>
                  <a:cubicBezTo>
                    <a:pt x="92" y="58"/>
                    <a:pt x="91" y="58"/>
                    <a:pt x="91" y="58"/>
                  </a:cubicBezTo>
                  <a:cubicBezTo>
                    <a:pt x="91" y="58"/>
                    <a:pt x="91" y="58"/>
                    <a:pt x="90" y="57"/>
                  </a:cubicBezTo>
                  <a:cubicBezTo>
                    <a:pt x="90" y="57"/>
                    <a:pt x="90" y="57"/>
                    <a:pt x="90" y="57"/>
                  </a:cubicBezTo>
                  <a:cubicBezTo>
                    <a:pt x="89" y="57"/>
                    <a:pt x="89" y="57"/>
                    <a:pt x="88" y="57"/>
                  </a:cubicBezTo>
                  <a:cubicBezTo>
                    <a:pt x="87" y="56"/>
                    <a:pt x="86" y="56"/>
                    <a:pt x="85" y="55"/>
                  </a:cubicBezTo>
                  <a:cubicBezTo>
                    <a:pt x="85" y="55"/>
                    <a:pt x="84" y="55"/>
                    <a:pt x="83" y="55"/>
                  </a:cubicBezTo>
                  <a:cubicBezTo>
                    <a:pt x="83" y="55"/>
                    <a:pt x="83" y="56"/>
                    <a:pt x="82" y="55"/>
                  </a:cubicBezTo>
                  <a:cubicBezTo>
                    <a:pt x="82" y="55"/>
                    <a:pt x="82" y="55"/>
                    <a:pt x="81" y="55"/>
                  </a:cubicBezTo>
                  <a:cubicBezTo>
                    <a:pt x="81" y="55"/>
                    <a:pt x="81" y="55"/>
                    <a:pt x="81" y="55"/>
                  </a:cubicBezTo>
                  <a:cubicBezTo>
                    <a:pt x="80" y="55"/>
                    <a:pt x="80" y="55"/>
                    <a:pt x="80" y="54"/>
                  </a:cubicBezTo>
                  <a:cubicBezTo>
                    <a:pt x="79" y="54"/>
                    <a:pt x="79" y="54"/>
                    <a:pt x="79" y="54"/>
                  </a:cubicBezTo>
                  <a:cubicBezTo>
                    <a:pt x="78" y="54"/>
                    <a:pt x="78" y="54"/>
                    <a:pt x="78" y="54"/>
                  </a:cubicBezTo>
                  <a:cubicBezTo>
                    <a:pt x="77" y="53"/>
                    <a:pt x="76" y="54"/>
                    <a:pt x="76" y="54"/>
                  </a:cubicBezTo>
                  <a:cubicBezTo>
                    <a:pt x="75" y="54"/>
                    <a:pt x="75" y="54"/>
                    <a:pt x="75" y="53"/>
                  </a:cubicBezTo>
                  <a:cubicBezTo>
                    <a:pt x="74" y="53"/>
                    <a:pt x="74" y="54"/>
                    <a:pt x="73" y="53"/>
                  </a:cubicBezTo>
                  <a:cubicBezTo>
                    <a:pt x="73" y="53"/>
                    <a:pt x="73" y="53"/>
                    <a:pt x="73" y="53"/>
                  </a:cubicBezTo>
                  <a:cubicBezTo>
                    <a:pt x="72" y="53"/>
                    <a:pt x="72" y="53"/>
                    <a:pt x="72" y="53"/>
                  </a:cubicBezTo>
                  <a:cubicBezTo>
                    <a:pt x="71" y="53"/>
                    <a:pt x="71" y="53"/>
                    <a:pt x="70" y="53"/>
                  </a:cubicBezTo>
                  <a:cubicBezTo>
                    <a:pt x="69" y="53"/>
                    <a:pt x="67" y="53"/>
                    <a:pt x="66" y="53"/>
                  </a:cubicBezTo>
                  <a:cubicBezTo>
                    <a:pt x="66" y="52"/>
                    <a:pt x="65" y="53"/>
                    <a:pt x="64" y="52"/>
                  </a:cubicBezTo>
                  <a:cubicBezTo>
                    <a:pt x="63" y="52"/>
                    <a:pt x="61" y="52"/>
                    <a:pt x="59" y="52"/>
                  </a:cubicBezTo>
                  <a:cubicBezTo>
                    <a:pt x="59" y="52"/>
                    <a:pt x="58" y="52"/>
                    <a:pt x="58" y="52"/>
                  </a:cubicBezTo>
                  <a:cubicBezTo>
                    <a:pt x="57" y="51"/>
                    <a:pt x="56" y="51"/>
                    <a:pt x="56" y="50"/>
                  </a:cubicBezTo>
                  <a:cubicBezTo>
                    <a:pt x="56" y="49"/>
                    <a:pt x="56" y="48"/>
                    <a:pt x="56" y="47"/>
                  </a:cubicBezTo>
                  <a:cubicBezTo>
                    <a:pt x="56" y="47"/>
                    <a:pt x="56" y="47"/>
                    <a:pt x="56" y="46"/>
                  </a:cubicBezTo>
                  <a:cubicBezTo>
                    <a:pt x="56" y="46"/>
                    <a:pt x="57" y="46"/>
                    <a:pt x="57" y="45"/>
                  </a:cubicBezTo>
                  <a:cubicBezTo>
                    <a:pt x="57" y="45"/>
                    <a:pt x="57" y="44"/>
                    <a:pt x="57" y="43"/>
                  </a:cubicBezTo>
                  <a:cubicBezTo>
                    <a:pt x="57" y="43"/>
                    <a:pt x="57" y="43"/>
                    <a:pt x="57" y="43"/>
                  </a:cubicBezTo>
                  <a:cubicBezTo>
                    <a:pt x="57" y="42"/>
                    <a:pt x="57" y="42"/>
                    <a:pt x="57" y="42"/>
                  </a:cubicBezTo>
                  <a:cubicBezTo>
                    <a:pt x="57" y="42"/>
                    <a:pt x="58" y="41"/>
                    <a:pt x="58" y="41"/>
                  </a:cubicBezTo>
                  <a:cubicBezTo>
                    <a:pt x="58" y="40"/>
                    <a:pt x="58" y="40"/>
                    <a:pt x="59" y="39"/>
                  </a:cubicBezTo>
                  <a:cubicBezTo>
                    <a:pt x="59" y="39"/>
                    <a:pt x="59" y="38"/>
                    <a:pt x="59" y="38"/>
                  </a:cubicBezTo>
                  <a:cubicBezTo>
                    <a:pt x="59" y="38"/>
                    <a:pt x="59" y="38"/>
                    <a:pt x="59" y="37"/>
                  </a:cubicBezTo>
                  <a:cubicBezTo>
                    <a:pt x="59" y="37"/>
                    <a:pt x="59" y="37"/>
                    <a:pt x="60" y="37"/>
                  </a:cubicBezTo>
                  <a:cubicBezTo>
                    <a:pt x="60" y="37"/>
                    <a:pt x="60" y="36"/>
                    <a:pt x="60" y="36"/>
                  </a:cubicBezTo>
                  <a:cubicBezTo>
                    <a:pt x="60" y="36"/>
                    <a:pt x="60" y="36"/>
                    <a:pt x="60" y="36"/>
                  </a:cubicBezTo>
                  <a:cubicBezTo>
                    <a:pt x="60" y="36"/>
                    <a:pt x="60" y="35"/>
                    <a:pt x="61" y="35"/>
                  </a:cubicBezTo>
                  <a:cubicBezTo>
                    <a:pt x="61" y="34"/>
                    <a:pt x="61" y="34"/>
                    <a:pt x="61" y="34"/>
                  </a:cubicBezTo>
                  <a:cubicBezTo>
                    <a:pt x="62" y="33"/>
                    <a:pt x="62" y="33"/>
                    <a:pt x="62" y="32"/>
                  </a:cubicBezTo>
                  <a:cubicBezTo>
                    <a:pt x="63" y="31"/>
                    <a:pt x="63" y="31"/>
                    <a:pt x="64" y="30"/>
                  </a:cubicBezTo>
                  <a:cubicBezTo>
                    <a:pt x="64" y="29"/>
                    <a:pt x="65" y="29"/>
                    <a:pt x="65" y="28"/>
                  </a:cubicBezTo>
                  <a:cubicBezTo>
                    <a:pt x="65" y="28"/>
                    <a:pt x="65" y="28"/>
                    <a:pt x="65" y="27"/>
                  </a:cubicBezTo>
                  <a:cubicBezTo>
                    <a:pt x="66" y="27"/>
                    <a:pt x="66" y="27"/>
                    <a:pt x="66" y="27"/>
                  </a:cubicBezTo>
                  <a:cubicBezTo>
                    <a:pt x="67" y="27"/>
                    <a:pt x="67" y="26"/>
                    <a:pt x="67" y="26"/>
                  </a:cubicBezTo>
                  <a:cubicBezTo>
                    <a:pt x="68" y="25"/>
                    <a:pt x="68" y="25"/>
                    <a:pt x="69" y="24"/>
                  </a:cubicBezTo>
                  <a:cubicBezTo>
                    <a:pt x="69" y="24"/>
                    <a:pt x="69" y="24"/>
                    <a:pt x="69" y="24"/>
                  </a:cubicBezTo>
                  <a:cubicBezTo>
                    <a:pt x="69" y="24"/>
                    <a:pt x="69" y="23"/>
                    <a:pt x="69" y="23"/>
                  </a:cubicBezTo>
                  <a:cubicBezTo>
                    <a:pt x="70" y="23"/>
                    <a:pt x="70" y="23"/>
                    <a:pt x="70" y="22"/>
                  </a:cubicBezTo>
                  <a:cubicBezTo>
                    <a:pt x="71" y="22"/>
                    <a:pt x="71" y="22"/>
                    <a:pt x="72" y="21"/>
                  </a:cubicBezTo>
                  <a:cubicBezTo>
                    <a:pt x="72" y="21"/>
                    <a:pt x="72" y="21"/>
                    <a:pt x="72" y="20"/>
                  </a:cubicBezTo>
                  <a:cubicBezTo>
                    <a:pt x="72" y="20"/>
                    <a:pt x="73" y="20"/>
                    <a:pt x="73" y="20"/>
                  </a:cubicBezTo>
                  <a:cubicBezTo>
                    <a:pt x="73" y="20"/>
                    <a:pt x="74" y="19"/>
                    <a:pt x="74" y="19"/>
                  </a:cubicBezTo>
                  <a:cubicBezTo>
                    <a:pt x="75" y="18"/>
                    <a:pt x="76" y="17"/>
                    <a:pt x="78" y="17"/>
                  </a:cubicBezTo>
                  <a:cubicBezTo>
                    <a:pt x="78" y="16"/>
                    <a:pt x="79" y="16"/>
                    <a:pt x="79" y="15"/>
                  </a:cubicBezTo>
                  <a:cubicBezTo>
                    <a:pt x="79" y="15"/>
                    <a:pt x="80" y="15"/>
                    <a:pt x="80" y="15"/>
                  </a:cubicBezTo>
                  <a:cubicBezTo>
                    <a:pt x="81" y="14"/>
                    <a:pt x="82" y="14"/>
                    <a:pt x="83" y="14"/>
                  </a:cubicBezTo>
                  <a:cubicBezTo>
                    <a:pt x="84" y="13"/>
                    <a:pt x="85" y="13"/>
                    <a:pt x="85" y="13"/>
                  </a:cubicBezTo>
                  <a:cubicBezTo>
                    <a:pt x="86" y="13"/>
                    <a:pt x="86" y="13"/>
                    <a:pt x="86" y="13"/>
                  </a:cubicBezTo>
                  <a:cubicBezTo>
                    <a:pt x="86" y="12"/>
                    <a:pt x="87" y="12"/>
                    <a:pt x="87" y="12"/>
                  </a:cubicBezTo>
                  <a:cubicBezTo>
                    <a:pt x="87" y="12"/>
                    <a:pt x="88" y="12"/>
                    <a:pt x="88" y="12"/>
                  </a:cubicBezTo>
                  <a:cubicBezTo>
                    <a:pt x="88" y="12"/>
                    <a:pt x="89" y="12"/>
                    <a:pt x="90" y="12"/>
                  </a:cubicBezTo>
                  <a:cubicBezTo>
                    <a:pt x="90" y="12"/>
                    <a:pt x="91" y="11"/>
                    <a:pt x="91" y="11"/>
                  </a:cubicBezTo>
                  <a:cubicBezTo>
                    <a:pt x="92" y="11"/>
                    <a:pt x="92" y="11"/>
                    <a:pt x="92" y="11"/>
                  </a:cubicBezTo>
                  <a:cubicBezTo>
                    <a:pt x="93" y="11"/>
                    <a:pt x="94" y="10"/>
                    <a:pt x="94" y="10"/>
                  </a:cubicBezTo>
                  <a:cubicBezTo>
                    <a:pt x="95" y="10"/>
                    <a:pt x="96" y="10"/>
                    <a:pt x="96" y="10"/>
                  </a:cubicBezTo>
                  <a:cubicBezTo>
                    <a:pt x="96" y="10"/>
                    <a:pt x="97" y="10"/>
                    <a:pt x="97" y="10"/>
                  </a:cubicBezTo>
                  <a:cubicBezTo>
                    <a:pt x="97" y="9"/>
                    <a:pt x="98" y="9"/>
                    <a:pt x="98" y="9"/>
                  </a:cubicBezTo>
                  <a:cubicBezTo>
                    <a:pt x="99" y="9"/>
                    <a:pt x="99" y="9"/>
                    <a:pt x="99" y="9"/>
                  </a:cubicBezTo>
                  <a:cubicBezTo>
                    <a:pt x="100" y="9"/>
                    <a:pt x="100" y="9"/>
                    <a:pt x="100" y="9"/>
                  </a:cubicBezTo>
                  <a:cubicBezTo>
                    <a:pt x="101" y="9"/>
                    <a:pt x="101" y="9"/>
                    <a:pt x="101" y="8"/>
                  </a:cubicBezTo>
                  <a:cubicBezTo>
                    <a:pt x="101" y="8"/>
                    <a:pt x="102" y="8"/>
                    <a:pt x="102" y="8"/>
                  </a:cubicBezTo>
                  <a:cubicBezTo>
                    <a:pt x="102" y="8"/>
                    <a:pt x="103" y="8"/>
                    <a:pt x="103" y="8"/>
                  </a:cubicBezTo>
                  <a:cubicBezTo>
                    <a:pt x="104" y="8"/>
                    <a:pt x="104" y="8"/>
                    <a:pt x="104" y="8"/>
                  </a:cubicBezTo>
                  <a:cubicBezTo>
                    <a:pt x="104" y="8"/>
                    <a:pt x="105" y="8"/>
                    <a:pt x="105" y="8"/>
                  </a:cubicBezTo>
                  <a:cubicBezTo>
                    <a:pt x="105" y="7"/>
                    <a:pt x="106" y="7"/>
                    <a:pt x="106" y="7"/>
                  </a:cubicBezTo>
                  <a:cubicBezTo>
                    <a:pt x="106" y="7"/>
                    <a:pt x="106" y="7"/>
                    <a:pt x="107" y="7"/>
                  </a:cubicBezTo>
                  <a:cubicBezTo>
                    <a:pt x="107" y="7"/>
                    <a:pt x="107" y="7"/>
                    <a:pt x="107" y="7"/>
                  </a:cubicBezTo>
                  <a:cubicBezTo>
                    <a:pt x="108" y="7"/>
                    <a:pt x="108" y="7"/>
                    <a:pt x="109" y="7"/>
                  </a:cubicBezTo>
                  <a:cubicBezTo>
                    <a:pt x="109" y="7"/>
                    <a:pt x="109" y="7"/>
                    <a:pt x="110" y="7"/>
                  </a:cubicBezTo>
                  <a:cubicBezTo>
                    <a:pt x="110" y="7"/>
                    <a:pt x="111" y="7"/>
                    <a:pt x="111" y="7"/>
                  </a:cubicBezTo>
                  <a:cubicBezTo>
                    <a:pt x="111" y="7"/>
                    <a:pt x="112" y="6"/>
                    <a:pt x="112" y="6"/>
                  </a:cubicBezTo>
                  <a:cubicBezTo>
                    <a:pt x="112" y="6"/>
                    <a:pt x="112" y="6"/>
                    <a:pt x="113" y="6"/>
                  </a:cubicBezTo>
                  <a:cubicBezTo>
                    <a:pt x="114" y="6"/>
                    <a:pt x="115" y="6"/>
                    <a:pt x="115" y="6"/>
                  </a:cubicBezTo>
                  <a:cubicBezTo>
                    <a:pt x="116" y="6"/>
                    <a:pt x="117" y="6"/>
                    <a:pt x="117" y="6"/>
                  </a:cubicBezTo>
                  <a:cubicBezTo>
                    <a:pt x="119" y="6"/>
                    <a:pt x="120" y="6"/>
                    <a:pt x="121" y="7"/>
                  </a:cubicBezTo>
                  <a:cubicBezTo>
                    <a:pt x="121" y="7"/>
                    <a:pt x="122" y="7"/>
                    <a:pt x="122" y="7"/>
                  </a:cubicBezTo>
                  <a:cubicBezTo>
                    <a:pt x="123" y="7"/>
                    <a:pt x="123" y="7"/>
                    <a:pt x="124" y="7"/>
                  </a:cubicBezTo>
                  <a:cubicBezTo>
                    <a:pt x="124" y="7"/>
                    <a:pt x="124" y="7"/>
                    <a:pt x="124" y="7"/>
                  </a:cubicBezTo>
                  <a:cubicBezTo>
                    <a:pt x="124" y="7"/>
                    <a:pt x="125" y="7"/>
                    <a:pt x="125" y="7"/>
                  </a:cubicBezTo>
                  <a:cubicBezTo>
                    <a:pt x="125" y="7"/>
                    <a:pt x="126" y="7"/>
                    <a:pt x="126" y="7"/>
                  </a:cubicBezTo>
                  <a:cubicBezTo>
                    <a:pt x="127" y="7"/>
                    <a:pt x="128" y="7"/>
                    <a:pt x="128" y="7"/>
                  </a:cubicBezTo>
                  <a:cubicBezTo>
                    <a:pt x="129" y="7"/>
                    <a:pt x="129" y="7"/>
                    <a:pt x="129" y="7"/>
                  </a:cubicBezTo>
                  <a:cubicBezTo>
                    <a:pt x="130" y="7"/>
                    <a:pt x="130" y="7"/>
                    <a:pt x="130" y="7"/>
                  </a:cubicBezTo>
                  <a:cubicBezTo>
                    <a:pt x="131" y="7"/>
                    <a:pt x="131" y="7"/>
                    <a:pt x="132" y="7"/>
                  </a:cubicBezTo>
                  <a:cubicBezTo>
                    <a:pt x="132" y="7"/>
                    <a:pt x="133" y="7"/>
                    <a:pt x="134" y="7"/>
                  </a:cubicBezTo>
                  <a:cubicBezTo>
                    <a:pt x="134" y="7"/>
                    <a:pt x="135" y="8"/>
                    <a:pt x="135" y="8"/>
                  </a:cubicBezTo>
                  <a:cubicBezTo>
                    <a:pt x="136" y="8"/>
                    <a:pt x="136" y="8"/>
                    <a:pt x="137" y="8"/>
                  </a:cubicBezTo>
                  <a:cubicBezTo>
                    <a:pt x="137" y="8"/>
                    <a:pt x="138" y="8"/>
                    <a:pt x="138" y="9"/>
                  </a:cubicBezTo>
                  <a:cubicBezTo>
                    <a:pt x="138" y="9"/>
                    <a:pt x="139" y="9"/>
                    <a:pt x="139" y="9"/>
                  </a:cubicBezTo>
                  <a:cubicBezTo>
                    <a:pt x="139" y="9"/>
                    <a:pt x="139" y="9"/>
                    <a:pt x="139" y="9"/>
                  </a:cubicBezTo>
                  <a:cubicBezTo>
                    <a:pt x="139" y="9"/>
                    <a:pt x="140" y="9"/>
                    <a:pt x="140" y="9"/>
                  </a:cubicBezTo>
                  <a:cubicBezTo>
                    <a:pt x="140" y="9"/>
                    <a:pt x="141" y="10"/>
                    <a:pt x="141" y="10"/>
                  </a:cubicBezTo>
                  <a:cubicBezTo>
                    <a:pt x="141" y="11"/>
                    <a:pt x="140" y="11"/>
                    <a:pt x="140" y="11"/>
                  </a:cubicBezTo>
                  <a:close/>
                  <a:moveTo>
                    <a:pt x="124" y="31"/>
                  </a:moveTo>
                  <a:cubicBezTo>
                    <a:pt x="124" y="31"/>
                    <a:pt x="124" y="31"/>
                    <a:pt x="124" y="31"/>
                  </a:cubicBezTo>
                  <a:cubicBezTo>
                    <a:pt x="124" y="31"/>
                    <a:pt x="124" y="31"/>
                    <a:pt x="124" y="31"/>
                  </a:cubicBezTo>
                  <a:cubicBezTo>
                    <a:pt x="124" y="31"/>
                    <a:pt x="124" y="31"/>
                    <a:pt x="124" y="31"/>
                  </a:cubicBezTo>
                  <a:cubicBezTo>
                    <a:pt x="124" y="31"/>
                    <a:pt x="124" y="31"/>
                    <a:pt x="124" y="31"/>
                  </a:cubicBezTo>
                  <a:cubicBezTo>
                    <a:pt x="124" y="31"/>
                    <a:pt x="124" y="31"/>
                    <a:pt x="124" y="31"/>
                  </a:cubicBezTo>
                  <a:close/>
                  <a:moveTo>
                    <a:pt x="150" y="140"/>
                  </a:moveTo>
                  <a:cubicBezTo>
                    <a:pt x="150" y="140"/>
                    <a:pt x="150" y="140"/>
                    <a:pt x="150" y="140"/>
                  </a:cubicBezTo>
                  <a:cubicBezTo>
                    <a:pt x="150" y="140"/>
                    <a:pt x="150" y="140"/>
                    <a:pt x="150" y="140"/>
                  </a:cubicBezTo>
                  <a:cubicBezTo>
                    <a:pt x="150" y="140"/>
                    <a:pt x="150" y="140"/>
                    <a:pt x="150" y="140"/>
                  </a:cubicBezTo>
                  <a:cubicBezTo>
                    <a:pt x="150" y="140"/>
                    <a:pt x="150" y="140"/>
                    <a:pt x="150" y="140"/>
                  </a:cubicBezTo>
                  <a:close/>
                  <a:moveTo>
                    <a:pt x="151" y="142"/>
                  </a:moveTo>
                  <a:cubicBezTo>
                    <a:pt x="151" y="142"/>
                    <a:pt x="151" y="142"/>
                    <a:pt x="151" y="142"/>
                  </a:cubicBezTo>
                  <a:cubicBezTo>
                    <a:pt x="151" y="142"/>
                    <a:pt x="151" y="142"/>
                    <a:pt x="151" y="142"/>
                  </a:cubicBezTo>
                  <a:cubicBezTo>
                    <a:pt x="151" y="142"/>
                    <a:pt x="151" y="142"/>
                    <a:pt x="151" y="142"/>
                  </a:cubicBezTo>
                  <a:cubicBezTo>
                    <a:pt x="150" y="142"/>
                    <a:pt x="150" y="142"/>
                    <a:pt x="150" y="142"/>
                  </a:cubicBezTo>
                  <a:cubicBezTo>
                    <a:pt x="150" y="141"/>
                    <a:pt x="150" y="141"/>
                    <a:pt x="150" y="141"/>
                  </a:cubicBezTo>
                  <a:cubicBezTo>
                    <a:pt x="151" y="141"/>
                    <a:pt x="151" y="141"/>
                    <a:pt x="151" y="141"/>
                  </a:cubicBezTo>
                  <a:cubicBezTo>
                    <a:pt x="151" y="141"/>
                    <a:pt x="151" y="141"/>
                    <a:pt x="151" y="141"/>
                  </a:cubicBezTo>
                  <a:cubicBezTo>
                    <a:pt x="151" y="141"/>
                    <a:pt x="151" y="141"/>
                    <a:pt x="151" y="141"/>
                  </a:cubicBezTo>
                  <a:cubicBezTo>
                    <a:pt x="151" y="141"/>
                    <a:pt x="151" y="142"/>
                    <a:pt x="151" y="142"/>
                  </a:cubicBezTo>
                  <a:close/>
                  <a:moveTo>
                    <a:pt x="152" y="143"/>
                  </a:moveTo>
                  <a:cubicBezTo>
                    <a:pt x="152" y="143"/>
                    <a:pt x="152" y="143"/>
                    <a:pt x="152" y="143"/>
                  </a:cubicBezTo>
                  <a:cubicBezTo>
                    <a:pt x="152" y="142"/>
                    <a:pt x="152" y="142"/>
                    <a:pt x="152" y="142"/>
                  </a:cubicBezTo>
                  <a:cubicBezTo>
                    <a:pt x="152" y="142"/>
                    <a:pt x="152" y="142"/>
                    <a:pt x="152" y="142"/>
                  </a:cubicBezTo>
                  <a:lnTo>
                    <a:pt x="152" y="143"/>
                  </a:lnTo>
                  <a:close/>
                  <a:moveTo>
                    <a:pt x="155" y="144"/>
                  </a:moveTo>
                  <a:cubicBezTo>
                    <a:pt x="155" y="144"/>
                    <a:pt x="155" y="144"/>
                    <a:pt x="155" y="144"/>
                  </a:cubicBezTo>
                  <a:cubicBezTo>
                    <a:pt x="155" y="144"/>
                    <a:pt x="155" y="144"/>
                    <a:pt x="155" y="144"/>
                  </a:cubicBezTo>
                  <a:cubicBezTo>
                    <a:pt x="155" y="144"/>
                    <a:pt x="155" y="144"/>
                    <a:pt x="155" y="144"/>
                  </a:cubicBezTo>
                  <a:close/>
                  <a:moveTo>
                    <a:pt x="158" y="144"/>
                  </a:moveTo>
                  <a:cubicBezTo>
                    <a:pt x="158" y="144"/>
                    <a:pt x="158" y="144"/>
                    <a:pt x="158" y="144"/>
                  </a:cubicBezTo>
                  <a:cubicBezTo>
                    <a:pt x="158" y="144"/>
                    <a:pt x="158" y="144"/>
                    <a:pt x="158" y="144"/>
                  </a:cubicBezTo>
                  <a:cubicBezTo>
                    <a:pt x="158" y="144"/>
                    <a:pt x="158" y="144"/>
                    <a:pt x="158" y="144"/>
                  </a:cubicBezTo>
                  <a:cubicBezTo>
                    <a:pt x="158" y="143"/>
                    <a:pt x="158" y="144"/>
                    <a:pt x="158" y="143"/>
                  </a:cubicBezTo>
                  <a:cubicBezTo>
                    <a:pt x="158" y="143"/>
                    <a:pt x="158" y="143"/>
                    <a:pt x="158" y="143"/>
                  </a:cubicBezTo>
                  <a:cubicBezTo>
                    <a:pt x="158" y="144"/>
                    <a:pt x="158" y="144"/>
                    <a:pt x="158" y="144"/>
                  </a:cubicBezTo>
                  <a:cubicBezTo>
                    <a:pt x="159" y="144"/>
                    <a:pt x="159" y="144"/>
                    <a:pt x="159" y="144"/>
                  </a:cubicBezTo>
                  <a:lnTo>
                    <a:pt x="158" y="144"/>
                  </a:lnTo>
                  <a:close/>
                  <a:moveTo>
                    <a:pt x="159" y="133"/>
                  </a:moveTo>
                  <a:cubicBezTo>
                    <a:pt x="159" y="133"/>
                    <a:pt x="159" y="133"/>
                    <a:pt x="159" y="133"/>
                  </a:cubicBezTo>
                  <a:cubicBezTo>
                    <a:pt x="159" y="133"/>
                    <a:pt x="159" y="133"/>
                    <a:pt x="159"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0" y="133"/>
                    <a:pt x="160" y="133"/>
                    <a:pt x="160" y="133"/>
                  </a:cubicBezTo>
                  <a:lnTo>
                    <a:pt x="159" y="133"/>
                  </a:lnTo>
                  <a:close/>
                  <a:moveTo>
                    <a:pt x="160" y="140"/>
                  </a:moveTo>
                  <a:cubicBezTo>
                    <a:pt x="160" y="140"/>
                    <a:pt x="160" y="140"/>
                    <a:pt x="160" y="140"/>
                  </a:cubicBezTo>
                  <a:cubicBezTo>
                    <a:pt x="160" y="140"/>
                    <a:pt x="160" y="140"/>
                    <a:pt x="160" y="140"/>
                  </a:cubicBezTo>
                  <a:cubicBezTo>
                    <a:pt x="160" y="140"/>
                    <a:pt x="160" y="140"/>
                    <a:pt x="160" y="140"/>
                  </a:cubicBezTo>
                  <a:cubicBezTo>
                    <a:pt x="160" y="140"/>
                    <a:pt x="160" y="140"/>
                    <a:pt x="160" y="140"/>
                  </a:cubicBezTo>
                  <a:close/>
                  <a:moveTo>
                    <a:pt x="160" y="119"/>
                  </a:moveTo>
                  <a:cubicBezTo>
                    <a:pt x="160" y="119"/>
                    <a:pt x="160" y="119"/>
                    <a:pt x="160" y="119"/>
                  </a:cubicBezTo>
                  <a:cubicBezTo>
                    <a:pt x="160" y="119"/>
                    <a:pt x="160" y="119"/>
                    <a:pt x="160" y="119"/>
                  </a:cubicBezTo>
                  <a:cubicBezTo>
                    <a:pt x="160" y="119"/>
                    <a:pt x="160" y="119"/>
                    <a:pt x="160" y="119"/>
                  </a:cubicBezTo>
                  <a:cubicBezTo>
                    <a:pt x="160" y="119"/>
                    <a:pt x="160" y="119"/>
                    <a:pt x="160" y="119"/>
                  </a:cubicBezTo>
                  <a:close/>
                  <a:moveTo>
                    <a:pt x="183" y="95"/>
                  </a:moveTo>
                  <a:cubicBezTo>
                    <a:pt x="183" y="95"/>
                    <a:pt x="183" y="95"/>
                    <a:pt x="183" y="95"/>
                  </a:cubicBezTo>
                  <a:cubicBezTo>
                    <a:pt x="184" y="95"/>
                    <a:pt x="184" y="95"/>
                    <a:pt x="184" y="95"/>
                  </a:cubicBezTo>
                  <a:cubicBezTo>
                    <a:pt x="184" y="95"/>
                    <a:pt x="184" y="95"/>
                    <a:pt x="184" y="95"/>
                  </a:cubicBezTo>
                  <a:lnTo>
                    <a:pt x="183" y="95"/>
                  </a:lnTo>
                  <a:close/>
                  <a:moveTo>
                    <a:pt x="185" y="93"/>
                  </a:moveTo>
                  <a:cubicBezTo>
                    <a:pt x="185" y="93"/>
                    <a:pt x="185" y="93"/>
                    <a:pt x="185" y="93"/>
                  </a:cubicBezTo>
                  <a:cubicBezTo>
                    <a:pt x="185" y="93"/>
                    <a:pt x="185" y="93"/>
                    <a:pt x="185" y="93"/>
                  </a:cubicBezTo>
                  <a:cubicBezTo>
                    <a:pt x="185" y="93"/>
                    <a:pt x="185" y="92"/>
                    <a:pt x="185" y="92"/>
                  </a:cubicBezTo>
                  <a:cubicBezTo>
                    <a:pt x="185" y="92"/>
                    <a:pt x="185" y="92"/>
                    <a:pt x="185" y="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52" name="Freeform 32"/>
            <p:cNvSpPr>
              <a:spLocks/>
            </p:cNvSpPr>
            <p:nvPr/>
          </p:nvSpPr>
          <p:spPr bwMode="auto">
            <a:xfrm>
              <a:off x="4806950" y="1112838"/>
              <a:ext cx="439738" cy="606425"/>
            </a:xfrm>
            <a:custGeom>
              <a:avLst/>
              <a:gdLst>
                <a:gd name="T0" fmla="*/ 1 w 45"/>
                <a:gd name="T1" fmla="*/ 1 h 62"/>
                <a:gd name="T2" fmla="*/ 2 w 45"/>
                <a:gd name="T3" fmla="*/ 6 h 62"/>
                <a:gd name="T4" fmla="*/ 2 w 45"/>
                <a:gd name="T5" fmla="*/ 8 h 62"/>
                <a:gd name="T6" fmla="*/ 2 w 45"/>
                <a:gd name="T7" fmla="*/ 11 h 62"/>
                <a:gd name="T8" fmla="*/ 3 w 45"/>
                <a:gd name="T9" fmla="*/ 16 h 62"/>
                <a:gd name="T10" fmla="*/ 3 w 45"/>
                <a:gd name="T11" fmla="*/ 18 h 62"/>
                <a:gd name="T12" fmla="*/ 3 w 45"/>
                <a:gd name="T13" fmla="*/ 20 h 62"/>
                <a:gd name="T14" fmla="*/ 3 w 45"/>
                <a:gd name="T15" fmla="*/ 25 h 62"/>
                <a:gd name="T16" fmla="*/ 4 w 45"/>
                <a:gd name="T17" fmla="*/ 29 h 62"/>
                <a:gd name="T18" fmla="*/ 5 w 45"/>
                <a:gd name="T19" fmla="*/ 30 h 62"/>
                <a:gd name="T20" fmla="*/ 5 w 45"/>
                <a:gd name="T21" fmla="*/ 32 h 62"/>
                <a:gd name="T22" fmla="*/ 6 w 45"/>
                <a:gd name="T23" fmla="*/ 34 h 62"/>
                <a:gd name="T24" fmla="*/ 11 w 45"/>
                <a:gd name="T25" fmla="*/ 42 h 62"/>
                <a:gd name="T26" fmla="*/ 13 w 45"/>
                <a:gd name="T27" fmla="*/ 45 h 62"/>
                <a:gd name="T28" fmla="*/ 14 w 45"/>
                <a:gd name="T29" fmla="*/ 46 h 62"/>
                <a:gd name="T30" fmla="*/ 17 w 45"/>
                <a:gd name="T31" fmla="*/ 50 h 62"/>
                <a:gd name="T32" fmla="*/ 19 w 45"/>
                <a:gd name="T33" fmla="*/ 51 h 62"/>
                <a:gd name="T34" fmla="*/ 21 w 45"/>
                <a:gd name="T35" fmla="*/ 53 h 62"/>
                <a:gd name="T36" fmla="*/ 22 w 45"/>
                <a:gd name="T37" fmla="*/ 53 h 62"/>
                <a:gd name="T38" fmla="*/ 23 w 45"/>
                <a:gd name="T39" fmla="*/ 54 h 62"/>
                <a:gd name="T40" fmla="*/ 24 w 45"/>
                <a:gd name="T41" fmla="*/ 55 h 62"/>
                <a:gd name="T42" fmla="*/ 26 w 45"/>
                <a:gd name="T43" fmla="*/ 56 h 62"/>
                <a:gd name="T44" fmla="*/ 29 w 45"/>
                <a:gd name="T45" fmla="*/ 58 h 62"/>
                <a:gd name="T46" fmla="*/ 31 w 45"/>
                <a:gd name="T47" fmla="*/ 58 h 62"/>
                <a:gd name="T48" fmla="*/ 35 w 45"/>
                <a:gd name="T49" fmla="*/ 60 h 62"/>
                <a:gd name="T50" fmla="*/ 40 w 45"/>
                <a:gd name="T51" fmla="*/ 62 h 62"/>
                <a:gd name="T52" fmla="*/ 44 w 45"/>
                <a:gd name="T53" fmla="*/ 62 h 62"/>
                <a:gd name="T54" fmla="*/ 44 w 45"/>
                <a:gd name="T55" fmla="*/ 57 h 62"/>
                <a:gd name="T56" fmla="*/ 44 w 45"/>
                <a:gd name="T57" fmla="*/ 52 h 62"/>
                <a:gd name="T58" fmla="*/ 44 w 45"/>
                <a:gd name="T59" fmla="*/ 48 h 62"/>
                <a:gd name="T60" fmla="*/ 45 w 45"/>
                <a:gd name="T61" fmla="*/ 45 h 62"/>
                <a:gd name="T62" fmla="*/ 44 w 45"/>
                <a:gd name="T63" fmla="*/ 42 h 62"/>
                <a:gd name="T64" fmla="*/ 44 w 45"/>
                <a:gd name="T65" fmla="*/ 35 h 62"/>
                <a:gd name="T66" fmla="*/ 44 w 45"/>
                <a:gd name="T67" fmla="*/ 32 h 62"/>
                <a:gd name="T68" fmla="*/ 44 w 45"/>
                <a:gd name="T69" fmla="*/ 27 h 62"/>
                <a:gd name="T70" fmla="*/ 43 w 45"/>
                <a:gd name="T71" fmla="*/ 25 h 62"/>
                <a:gd name="T72" fmla="*/ 43 w 45"/>
                <a:gd name="T73" fmla="*/ 23 h 62"/>
                <a:gd name="T74" fmla="*/ 42 w 45"/>
                <a:gd name="T75" fmla="*/ 17 h 62"/>
                <a:gd name="T76" fmla="*/ 41 w 45"/>
                <a:gd name="T77" fmla="*/ 13 h 62"/>
                <a:gd name="T78" fmla="*/ 40 w 45"/>
                <a:gd name="T79" fmla="*/ 12 h 62"/>
                <a:gd name="T80" fmla="*/ 39 w 45"/>
                <a:gd name="T81" fmla="*/ 9 h 62"/>
                <a:gd name="T82" fmla="*/ 37 w 45"/>
                <a:gd name="T83" fmla="*/ 7 h 62"/>
                <a:gd name="T84" fmla="*/ 34 w 45"/>
                <a:gd name="T85" fmla="*/ 5 h 62"/>
                <a:gd name="T86" fmla="*/ 32 w 45"/>
                <a:gd name="T87" fmla="*/ 4 h 62"/>
                <a:gd name="T88" fmla="*/ 31 w 45"/>
                <a:gd name="T89" fmla="*/ 4 h 62"/>
                <a:gd name="T90" fmla="*/ 27 w 45"/>
                <a:gd name="T91" fmla="*/ 3 h 62"/>
                <a:gd name="T92" fmla="*/ 23 w 45"/>
                <a:gd name="T93" fmla="*/ 3 h 62"/>
                <a:gd name="T94" fmla="*/ 20 w 45"/>
                <a:gd name="T95" fmla="*/ 2 h 62"/>
                <a:gd name="T96" fmla="*/ 15 w 45"/>
                <a:gd name="T97" fmla="*/ 2 h 62"/>
                <a:gd name="T98" fmla="*/ 10 w 45"/>
                <a:gd name="T99" fmla="*/ 1 h 62"/>
                <a:gd name="T100" fmla="*/ 1 w 45"/>
                <a:gd name="T10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 h="62">
                  <a:moveTo>
                    <a:pt x="1" y="0"/>
                  </a:moveTo>
                  <a:cubicBezTo>
                    <a:pt x="1" y="0"/>
                    <a:pt x="1" y="1"/>
                    <a:pt x="1" y="1"/>
                  </a:cubicBezTo>
                  <a:cubicBezTo>
                    <a:pt x="0" y="1"/>
                    <a:pt x="1" y="4"/>
                    <a:pt x="2" y="5"/>
                  </a:cubicBezTo>
                  <a:cubicBezTo>
                    <a:pt x="2" y="5"/>
                    <a:pt x="2" y="5"/>
                    <a:pt x="2" y="6"/>
                  </a:cubicBezTo>
                  <a:cubicBezTo>
                    <a:pt x="2" y="6"/>
                    <a:pt x="2" y="6"/>
                    <a:pt x="2" y="7"/>
                  </a:cubicBezTo>
                  <a:cubicBezTo>
                    <a:pt x="2" y="7"/>
                    <a:pt x="2" y="7"/>
                    <a:pt x="2" y="8"/>
                  </a:cubicBezTo>
                  <a:cubicBezTo>
                    <a:pt x="2" y="8"/>
                    <a:pt x="2" y="9"/>
                    <a:pt x="2" y="9"/>
                  </a:cubicBezTo>
                  <a:cubicBezTo>
                    <a:pt x="2" y="10"/>
                    <a:pt x="2" y="11"/>
                    <a:pt x="2" y="11"/>
                  </a:cubicBezTo>
                  <a:cubicBezTo>
                    <a:pt x="2" y="13"/>
                    <a:pt x="3" y="14"/>
                    <a:pt x="3" y="15"/>
                  </a:cubicBezTo>
                  <a:cubicBezTo>
                    <a:pt x="3" y="16"/>
                    <a:pt x="3" y="16"/>
                    <a:pt x="3" y="16"/>
                  </a:cubicBezTo>
                  <a:cubicBezTo>
                    <a:pt x="3" y="17"/>
                    <a:pt x="3" y="17"/>
                    <a:pt x="3" y="17"/>
                  </a:cubicBezTo>
                  <a:cubicBezTo>
                    <a:pt x="3" y="17"/>
                    <a:pt x="3" y="18"/>
                    <a:pt x="3" y="18"/>
                  </a:cubicBezTo>
                  <a:cubicBezTo>
                    <a:pt x="3" y="18"/>
                    <a:pt x="3" y="19"/>
                    <a:pt x="3" y="20"/>
                  </a:cubicBezTo>
                  <a:cubicBezTo>
                    <a:pt x="3" y="20"/>
                    <a:pt x="3" y="20"/>
                    <a:pt x="3" y="20"/>
                  </a:cubicBezTo>
                  <a:cubicBezTo>
                    <a:pt x="3" y="21"/>
                    <a:pt x="3" y="22"/>
                    <a:pt x="3" y="23"/>
                  </a:cubicBezTo>
                  <a:cubicBezTo>
                    <a:pt x="4" y="24"/>
                    <a:pt x="3" y="24"/>
                    <a:pt x="3" y="25"/>
                  </a:cubicBezTo>
                  <a:cubicBezTo>
                    <a:pt x="3" y="25"/>
                    <a:pt x="4" y="26"/>
                    <a:pt x="4" y="26"/>
                  </a:cubicBezTo>
                  <a:cubicBezTo>
                    <a:pt x="4" y="27"/>
                    <a:pt x="4" y="28"/>
                    <a:pt x="4" y="29"/>
                  </a:cubicBezTo>
                  <a:cubicBezTo>
                    <a:pt x="4" y="29"/>
                    <a:pt x="4" y="29"/>
                    <a:pt x="4" y="29"/>
                  </a:cubicBezTo>
                  <a:cubicBezTo>
                    <a:pt x="5" y="30"/>
                    <a:pt x="5" y="30"/>
                    <a:pt x="5" y="30"/>
                  </a:cubicBezTo>
                  <a:cubicBezTo>
                    <a:pt x="5" y="31"/>
                    <a:pt x="5" y="31"/>
                    <a:pt x="5" y="31"/>
                  </a:cubicBezTo>
                  <a:cubicBezTo>
                    <a:pt x="5" y="31"/>
                    <a:pt x="5" y="32"/>
                    <a:pt x="5" y="32"/>
                  </a:cubicBezTo>
                  <a:cubicBezTo>
                    <a:pt x="5" y="32"/>
                    <a:pt x="6" y="32"/>
                    <a:pt x="6" y="33"/>
                  </a:cubicBezTo>
                  <a:cubicBezTo>
                    <a:pt x="6" y="33"/>
                    <a:pt x="6" y="33"/>
                    <a:pt x="6" y="34"/>
                  </a:cubicBezTo>
                  <a:cubicBezTo>
                    <a:pt x="7" y="36"/>
                    <a:pt x="8" y="38"/>
                    <a:pt x="9" y="40"/>
                  </a:cubicBezTo>
                  <a:cubicBezTo>
                    <a:pt x="10" y="41"/>
                    <a:pt x="11" y="41"/>
                    <a:pt x="11" y="42"/>
                  </a:cubicBezTo>
                  <a:cubicBezTo>
                    <a:pt x="12" y="43"/>
                    <a:pt x="12" y="44"/>
                    <a:pt x="12" y="44"/>
                  </a:cubicBezTo>
                  <a:cubicBezTo>
                    <a:pt x="13" y="45"/>
                    <a:pt x="13" y="45"/>
                    <a:pt x="13" y="45"/>
                  </a:cubicBezTo>
                  <a:cubicBezTo>
                    <a:pt x="13" y="45"/>
                    <a:pt x="13" y="45"/>
                    <a:pt x="13" y="45"/>
                  </a:cubicBezTo>
                  <a:cubicBezTo>
                    <a:pt x="13" y="46"/>
                    <a:pt x="14" y="46"/>
                    <a:pt x="14" y="46"/>
                  </a:cubicBezTo>
                  <a:cubicBezTo>
                    <a:pt x="15" y="47"/>
                    <a:pt x="16" y="48"/>
                    <a:pt x="17" y="49"/>
                  </a:cubicBezTo>
                  <a:cubicBezTo>
                    <a:pt x="17" y="49"/>
                    <a:pt x="17" y="50"/>
                    <a:pt x="17" y="50"/>
                  </a:cubicBezTo>
                  <a:cubicBezTo>
                    <a:pt x="18" y="50"/>
                    <a:pt x="18" y="50"/>
                    <a:pt x="18" y="50"/>
                  </a:cubicBezTo>
                  <a:cubicBezTo>
                    <a:pt x="19" y="51"/>
                    <a:pt x="19" y="51"/>
                    <a:pt x="19" y="51"/>
                  </a:cubicBezTo>
                  <a:cubicBezTo>
                    <a:pt x="20" y="52"/>
                    <a:pt x="20" y="52"/>
                    <a:pt x="21" y="52"/>
                  </a:cubicBezTo>
                  <a:cubicBezTo>
                    <a:pt x="21" y="52"/>
                    <a:pt x="21" y="53"/>
                    <a:pt x="21" y="53"/>
                  </a:cubicBezTo>
                  <a:cubicBezTo>
                    <a:pt x="21" y="53"/>
                    <a:pt x="21" y="53"/>
                    <a:pt x="21" y="53"/>
                  </a:cubicBezTo>
                  <a:cubicBezTo>
                    <a:pt x="21" y="53"/>
                    <a:pt x="22" y="53"/>
                    <a:pt x="22" y="53"/>
                  </a:cubicBezTo>
                  <a:cubicBezTo>
                    <a:pt x="22" y="54"/>
                    <a:pt x="22" y="54"/>
                    <a:pt x="23" y="54"/>
                  </a:cubicBezTo>
                  <a:cubicBezTo>
                    <a:pt x="23" y="54"/>
                    <a:pt x="23" y="54"/>
                    <a:pt x="23" y="54"/>
                  </a:cubicBezTo>
                  <a:cubicBezTo>
                    <a:pt x="23" y="54"/>
                    <a:pt x="23" y="54"/>
                    <a:pt x="24" y="55"/>
                  </a:cubicBezTo>
                  <a:cubicBezTo>
                    <a:pt x="24" y="55"/>
                    <a:pt x="24" y="55"/>
                    <a:pt x="24" y="55"/>
                  </a:cubicBezTo>
                  <a:cubicBezTo>
                    <a:pt x="24" y="55"/>
                    <a:pt x="25" y="55"/>
                    <a:pt x="25" y="55"/>
                  </a:cubicBezTo>
                  <a:cubicBezTo>
                    <a:pt x="25" y="55"/>
                    <a:pt x="26" y="56"/>
                    <a:pt x="26" y="56"/>
                  </a:cubicBezTo>
                  <a:cubicBezTo>
                    <a:pt x="26" y="56"/>
                    <a:pt x="26" y="56"/>
                    <a:pt x="26" y="56"/>
                  </a:cubicBezTo>
                  <a:cubicBezTo>
                    <a:pt x="27" y="57"/>
                    <a:pt x="28" y="57"/>
                    <a:pt x="29" y="58"/>
                  </a:cubicBezTo>
                  <a:cubicBezTo>
                    <a:pt x="29" y="58"/>
                    <a:pt x="30" y="58"/>
                    <a:pt x="30" y="58"/>
                  </a:cubicBezTo>
                  <a:cubicBezTo>
                    <a:pt x="30" y="58"/>
                    <a:pt x="30" y="58"/>
                    <a:pt x="31" y="58"/>
                  </a:cubicBezTo>
                  <a:cubicBezTo>
                    <a:pt x="31" y="59"/>
                    <a:pt x="32" y="59"/>
                    <a:pt x="33" y="59"/>
                  </a:cubicBezTo>
                  <a:cubicBezTo>
                    <a:pt x="33" y="59"/>
                    <a:pt x="34" y="60"/>
                    <a:pt x="35" y="60"/>
                  </a:cubicBezTo>
                  <a:cubicBezTo>
                    <a:pt x="36" y="61"/>
                    <a:pt x="37" y="61"/>
                    <a:pt x="38" y="61"/>
                  </a:cubicBezTo>
                  <a:cubicBezTo>
                    <a:pt x="39" y="61"/>
                    <a:pt x="39" y="62"/>
                    <a:pt x="40" y="62"/>
                  </a:cubicBezTo>
                  <a:cubicBezTo>
                    <a:pt x="40" y="62"/>
                    <a:pt x="40" y="62"/>
                    <a:pt x="41" y="62"/>
                  </a:cubicBezTo>
                  <a:cubicBezTo>
                    <a:pt x="42" y="62"/>
                    <a:pt x="43" y="62"/>
                    <a:pt x="44" y="62"/>
                  </a:cubicBezTo>
                  <a:cubicBezTo>
                    <a:pt x="44" y="61"/>
                    <a:pt x="44" y="61"/>
                    <a:pt x="44" y="60"/>
                  </a:cubicBezTo>
                  <a:cubicBezTo>
                    <a:pt x="44" y="59"/>
                    <a:pt x="44" y="58"/>
                    <a:pt x="44" y="57"/>
                  </a:cubicBezTo>
                  <a:cubicBezTo>
                    <a:pt x="44" y="56"/>
                    <a:pt x="44" y="56"/>
                    <a:pt x="44" y="55"/>
                  </a:cubicBezTo>
                  <a:cubicBezTo>
                    <a:pt x="44" y="54"/>
                    <a:pt x="44" y="53"/>
                    <a:pt x="44" y="52"/>
                  </a:cubicBezTo>
                  <a:cubicBezTo>
                    <a:pt x="44" y="52"/>
                    <a:pt x="44" y="51"/>
                    <a:pt x="44" y="51"/>
                  </a:cubicBezTo>
                  <a:cubicBezTo>
                    <a:pt x="45" y="50"/>
                    <a:pt x="45" y="49"/>
                    <a:pt x="44" y="48"/>
                  </a:cubicBezTo>
                  <a:cubicBezTo>
                    <a:pt x="44" y="48"/>
                    <a:pt x="45" y="47"/>
                    <a:pt x="44" y="47"/>
                  </a:cubicBezTo>
                  <a:cubicBezTo>
                    <a:pt x="44" y="46"/>
                    <a:pt x="45" y="46"/>
                    <a:pt x="45" y="45"/>
                  </a:cubicBezTo>
                  <a:cubicBezTo>
                    <a:pt x="45" y="44"/>
                    <a:pt x="45" y="44"/>
                    <a:pt x="44" y="43"/>
                  </a:cubicBezTo>
                  <a:cubicBezTo>
                    <a:pt x="44" y="43"/>
                    <a:pt x="44" y="43"/>
                    <a:pt x="44" y="42"/>
                  </a:cubicBezTo>
                  <a:cubicBezTo>
                    <a:pt x="45" y="42"/>
                    <a:pt x="44" y="41"/>
                    <a:pt x="44" y="41"/>
                  </a:cubicBezTo>
                  <a:cubicBezTo>
                    <a:pt x="44" y="39"/>
                    <a:pt x="44" y="37"/>
                    <a:pt x="44" y="35"/>
                  </a:cubicBezTo>
                  <a:cubicBezTo>
                    <a:pt x="44" y="34"/>
                    <a:pt x="44" y="34"/>
                    <a:pt x="44" y="34"/>
                  </a:cubicBezTo>
                  <a:cubicBezTo>
                    <a:pt x="44" y="33"/>
                    <a:pt x="44" y="33"/>
                    <a:pt x="44" y="32"/>
                  </a:cubicBezTo>
                  <a:cubicBezTo>
                    <a:pt x="44" y="31"/>
                    <a:pt x="44" y="29"/>
                    <a:pt x="44" y="28"/>
                  </a:cubicBezTo>
                  <a:cubicBezTo>
                    <a:pt x="44" y="28"/>
                    <a:pt x="44" y="27"/>
                    <a:pt x="44" y="27"/>
                  </a:cubicBezTo>
                  <a:cubicBezTo>
                    <a:pt x="44" y="26"/>
                    <a:pt x="44" y="26"/>
                    <a:pt x="43" y="26"/>
                  </a:cubicBezTo>
                  <a:cubicBezTo>
                    <a:pt x="43" y="25"/>
                    <a:pt x="43" y="25"/>
                    <a:pt x="43" y="25"/>
                  </a:cubicBezTo>
                  <a:cubicBezTo>
                    <a:pt x="43" y="25"/>
                    <a:pt x="43" y="25"/>
                    <a:pt x="43" y="24"/>
                  </a:cubicBezTo>
                  <a:cubicBezTo>
                    <a:pt x="43" y="24"/>
                    <a:pt x="43" y="23"/>
                    <a:pt x="43" y="23"/>
                  </a:cubicBezTo>
                  <a:cubicBezTo>
                    <a:pt x="43" y="22"/>
                    <a:pt x="43" y="20"/>
                    <a:pt x="42" y="19"/>
                  </a:cubicBezTo>
                  <a:cubicBezTo>
                    <a:pt x="42" y="19"/>
                    <a:pt x="42" y="18"/>
                    <a:pt x="42" y="17"/>
                  </a:cubicBezTo>
                  <a:cubicBezTo>
                    <a:pt x="42" y="16"/>
                    <a:pt x="41" y="15"/>
                    <a:pt x="41" y="14"/>
                  </a:cubicBezTo>
                  <a:cubicBezTo>
                    <a:pt x="41" y="14"/>
                    <a:pt x="41" y="14"/>
                    <a:pt x="41" y="13"/>
                  </a:cubicBezTo>
                  <a:cubicBezTo>
                    <a:pt x="41" y="13"/>
                    <a:pt x="40" y="13"/>
                    <a:pt x="40" y="13"/>
                  </a:cubicBezTo>
                  <a:cubicBezTo>
                    <a:pt x="40" y="13"/>
                    <a:pt x="40" y="12"/>
                    <a:pt x="40" y="12"/>
                  </a:cubicBezTo>
                  <a:cubicBezTo>
                    <a:pt x="40" y="11"/>
                    <a:pt x="40" y="11"/>
                    <a:pt x="39" y="11"/>
                  </a:cubicBezTo>
                  <a:cubicBezTo>
                    <a:pt x="39" y="10"/>
                    <a:pt x="39" y="10"/>
                    <a:pt x="39" y="9"/>
                  </a:cubicBezTo>
                  <a:cubicBezTo>
                    <a:pt x="38" y="9"/>
                    <a:pt x="38" y="8"/>
                    <a:pt x="37" y="8"/>
                  </a:cubicBezTo>
                  <a:cubicBezTo>
                    <a:pt x="37" y="8"/>
                    <a:pt x="37" y="7"/>
                    <a:pt x="37" y="7"/>
                  </a:cubicBezTo>
                  <a:cubicBezTo>
                    <a:pt x="36" y="7"/>
                    <a:pt x="36" y="7"/>
                    <a:pt x="36" y="7"/>
                  </a:cubicBezTo>
                  <a:cubicBezTo>
                    <a:pt x="35" y="6"/>
                    <a:pt x="35" y="6"/>
                    <a:pt x="34" y="5"/>
                  </a:cubicBezTo>
                  <a:cubicBezTo>
                    <a:pt x="34" y="5"/>
                    <a:pt x="33" y="5"/>
                    <a:pt x="33" y="5"/>
                  </a:cubicBezTo>
                  <a:cubicBezTo>
                    <a:pt x="33" y="4"/>
                    <a:pt x="32" y="4"/>
                    <a:pt x="32" y="4"/>
                  </a:cubicBezTo>
                  <a:cubicBezTo>
                    <a:pt x="32" y="4"/>
                    <a:pt x="31" y="4"/>
                    <a:pt x="31" y="4"/>
                  </a:cubicBezTo>
                  <a:cubicBezTo>
                    <a:pt x="31" y="4"/>
                    <a:pt x="31" y="4"/>
                    <a:pt x="31" y="4"/>
                  </a:cubicBezTo>
                  <a:cubicBezTo>
                    <a:pt x="30" y="4"/>
                    <a:pt x="29" y="3"/>
                    <a:pt x="29" y="3"/>
                  </a:cubicBezTo>
                  <a:cubicBezTo>
                    <a:pt x="28" y="3"/>
                    <a:pt x="28" y="3"/>
                    <a:pt x="27" y="3"/>
                  </a:cubicBezTo>
                  <a:cubicBezTo>
                    <a:pt x="26" y="3"/>
                    <a:pt x="26" y="3"/>
                    <a:pt x="25" y="3"/>
                  </a:cubicBezTo>
                  <a:cubicBezTo>
                    <a:pt x="24" y="3"/>
                    <a:pt x="24" y="3"/>
                    <a:pt x="23" y="3"/>
                  </a:cubicBezTo>
                  <a:cubicBezTo>
                    <a:pt x="23" y="3"/>
                    <a:pt x="22" y="2"/>
                    <a:pt x="22" y="2"/>
                  </a:cubicBezTo>
                  <a:cubicBezTo>
                    <a:pt x="21" y="2"/>
                    <a:pt x="21" y="2"/>
                    <a:pt x="20" y="2"/>
                  </a:cubicBezTo>
                  <a:cubicBezTo>
                    <a:pt x="19" y="2"/>
                    <a:pt x="19" y="2"/>
                    <a:pt x="18" y="2"/>
                  </a:cubicBezTo>
                  <a:cubicBezTo>
                    <a:pt x="17" y="2"/>
                    <a:pt x="16" y="2"/>
                    <a:pt x="15" y="2"/>
                  </a:cubicBezTo>
                  <a:cubicBezTo>
                    <a:pt x="15" y="2"/>
                    <a:pt x="14" y="1"/>
                    <a:pt x="13" y="1"/>
                  </a:cubicBezTo>
                  <a:cubicBezTo>
                    <a:pt x="12" y="1"/>
                    <a:pt x="11" y="1"/>
                    <a:pt x="10" y="1"/>
                  </a:cubicBezTo>
                  <a:cubicBezTo>
                    <a:pt x="10" y="1"/>
                    <a:pt x="9" y="1"/>
                    <a:pt x="9" y="1"/>
                  </a:cubicBezTo>
                  <a:cubicBezTo>
                    <a:pt x="6" y="1"/>
                    <a:pt x="4"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53" name="Freeform 33"/>
            <p:cNvSpPr>
              <a:spLocks/>
            </p:cNvSpPr>
            <p:nvPr/>
          </p:nvSpPr>
          <p:spPr bwMode="auto">
            <a:xfrm>
              <a:off x="5392738" y="701675"/>
              <a:ext cx="693738" cy="1241425"/>
            </a:xfrm>
            <a:custGeom>
              <a:avLst/>
              <a:gdLst>
                <a:gd name="T0" fmla="*/ 27 w 71"/>
                <a:gd name="T1" fmla="*/ 1 h 127"/>
                <a:gd name="T2" fmla="*/ 22 w 71"/>
                <a:gd name="T3" fmla="*/ 3 h 127"/>
                <a:gd name="T4" fmla="*/ 18 w 71"/>
                <a:gd name="T5" fmla="*/ 5 h 127"/>
                <a:gd name="T6" fmla="*/ 14 w 71"/>
                <a:gd name="T7" fmla="*/ 7 h 127"/>
                <a:gd name="T8" fmla="*/ 12 w 71"/>
                <a:gd name="T9" fmla="*/ 13 h 127"/>
                <a:gd name="T10" fmla="*/ 12 w 71"/>
                <a:gd name="T11" fmla="*/ 21 h 127"/>
                <a:gd name="T12" fmla="*/ 11 w 71"/>
                <a:gd name="T13" fmla="*/ 25 h 127"/>
                <a:gd name="T14" fmla="*/ 9 w 71"/>
                <a:gd name="T15" fmla="*/ 30 h 127"/>
                <a:gd name="T16" fmla="*/ 8 w 71"/>
                <a:gd name="T17" fmla="*/ 34 h 127"/>
                <a:gd name="T18" fmla="*/ 9 w 71"/>
                <a:gd name="T19" fmla="*/ 38 h 127"/>
                <a:gd name="T20" fmla="*/ 10 w 71"/>
                <a:gd name="T21" fmla="*/ 42 h 127"/>
                <a:gd name="T22" fmla="*/ 8 w 71"/>
                <a:gd name="T23" fmla="*/ 47 h 127"/>
                <a:gd name="T24" fmla="*/ 6 w 71"/>
                <a:gd name="T25" fmla="*/ 50 h 127"/>
                <a:gd name="T26" fmla="*/ 3 w 71"/>
                <a:gd name="T27" fmla="*/ 53 h 127"/>
                <a:gd name="T28" fmla="*/ 0 w 71"/>
                <a:gd name="T29" fmla="*/ 60 h 127"/>
                <a:gd name="T30" fmla="*/ 5 w 71"/>
                <a:gd name="T31" fmla="*/ 63 h 127"/>
                <a:gd name="T32" fmla="*/ 7 w 71"/>
                <a:gd name="T33" fmla="*/ 66 h 127"/>
                <a:gd name="T34" fmla="*/ 7 w 71"/>
                <a:gd name="T35" fmla="*/ 70 h 127"/>
                <a:gd name="T36" fmla="*/ 7 w 71"/>
                <a:gd name="T37" fmla="*/ 77 h 127"/>
                <a:gd name="T38" fmla="*/ 8 w 71"/>
                <a:gd name="T39" fmla="*/ 79 h 127"/>
                <a:gd name="T40" fmla="*/ 9 w 71"/>
                <a:gd name="T41" fmla="*/ 86 h 127"/>
                <a:gd name="T42" fmla="*/ 7 w 71"/>
                <a:gd name="T43" fmla="*/ 89 h 127"/>
                <a:gd name="T44" fmla="*/ 7 w 71"/>
                <a:gd name="T45" fmla="*/ 94 h 127"/>
                <a:gd name="T46" fmla="*/ 11 w 71"/>
                <a:gd name="T47" fmla="*/ 96 h 127"/>
                <a:gd name="T48" fmla="*/ 15 w 71"/>
                <a:gd name="T49" fmla="*/ 97 h 127"/>
                <a:gd name="T50" fmla="*/ 18 w 71"/>
                <a:gd name="T51" fmla="*/ 99 h 127"/>
                <a:gd name="T52" fmla="*/ 20 w 71"/>
                <a:gd name="T53" fmla="*/ 102 h 127"/>
                <a:gd name="T54" fmla="*/ 23 w 71"/>
                <a:gd name="T55" fmla="*/ 107 h 127"/>
                <a:gd name="T56" fmla="*/ 30 w 71"/>
                <a:gd name="T57" fmla="*/ 116 h 127"/>
                <a:gd name="T58" fmla="*/ 41 w 71"/>
                <a:gd name="T59" fmla="*/ 127 h 127"/>
                <a:gd name="T60" fmla="*/ 41 w 71"/>
                <a:gd name="T61" fmla="*/ 119 h 127"/>
                <a:gd name="T62" fmla="*/ 43 w 71"/>
                <a:gd name="T63" fmla="*/ 104 h 127"/>
                <a:gd name="T64" fmla="*/ 45 w 71"/>
                <a:gd name="T65" fmla="*/ 98 h 127"/>
                <a:gd name="T66" fmla="*/ 47 w 71"/>
                <a:gd name="T67" fmla="*/ 96 h 127"/>
                <a:gd name="T68" fmla="*/ 54 w 71"/>
                <a:gd name="T69" fmla="*/ 93 h 127"/>
                <a:gd name="T70" fmla="*/ 58 w 71"/>
                <a:gd name="T71" fmla="*/ 91 h 127"/>
                <a:gd name="T72" fmla="*/ 63 w 71"/>
                <a:gd name="T73" fmla="*/ 86 h 127"/>
                <a:gd name="T74" fmla="*/ 66 w 71"/>
                <a:gd name="T75" fmla="*/ 81 h 127"/>
                <a:gd name="T76" fmla="*/ 68 w 71"/>
                <a:gd name="T77" fmla="*/ 73 h 127"/>
                <a:gd name="T78" fmla="*/ 70 w 71"/>
                <a:gd name="T79" fmla="*/ 58 h 127"/>
                <a:gd name="T80" fmla="*/ 70 w 71"/>
                <a:gd name="T81" fmla="*/ 48 h 127"/>
                <a:gd name="T82" fmla="*/ 70 w 71"/>
                <a:gd name="T83" fmla="*/ 42 h 127"/>
                <a:gd name="T84" fmla="*/ 68 w 71"/>
                <a:gd name="T85" fmla="*/ 34 h 127"/>
                <a:gd name="T86" fmla="*/ 67 w 71"/>
                <a:gd name="T87" fmla="*/ 28 h 127"/>
                <a:gd name="T88" fmla="*/ 66 w 71"/>
                <a:gd name="T89" fmla="*/ 24 h 127"/>
                <a:gd name="T90" fmla="*/ 64 w 71"/>
                <a:gd name="T91" fmla="*/ 21 h 127"/>
                <a:gd name="T92" fmla="*/ 62 w 71"/>
                <a:gd name="T93" fmla="*/ 19 h 127"/>
                <a:gd name="T94" fmla="*/ 61 w 71"/>
                <a:gd name="T95" fmla="*/ 16 h 127"/>
                <a:gd name="T96" fmla="*/ 57 w 71"/>
                <a:gd name="T97" fmla="*/ 13 h 127"/>
                <a:gd name="T98" fmla="*/ 54 w 71"/>
                <a:gd name="T99" fmla="*/ 10 h 127"/>
                <a:gd name="T100" fmla="*/ 50 w 71"/>
                <a:gd name="T101" fmla="*/ 8 h 127"/>
                <a:gd name="T102" fmla="*/ 47 w 71"/>
                <a:gd name="T103" fmla="*/ 6 h 127"/>
                <a:gd name="T104" fmla="*/ 43 w 71"/>
                <a:gd name="T105" fmla="*/ 4 h 127"/>
                <a:gd name="T106" fmla="*/ 39 w 71"/>
                <a:gd name="T107" fmla="*/ 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1" h="127">
                  <a:moveTo>
                    <a:pt x="35" y="0"/>
                  </a:moveTo>
                  <a:cubicBezTo>
                    <a:pt x="34" y="0"/>
                    <a:pt x="32" y="0"/>
                    <a:pt x="32" y="0"/>
                  </a:cubicBezTo>
                  <a:cubicBezTo>
                    <a:pt x="30" y="0"/>
                    <a:pt x="29" y="0"/>
                    <a:pt x="28" y="1"/>
                  </a:cubicBezTo>
                  <a:cubicBezTo>
                    <a:pt x="28" y="1"/>
                    <a:pt x="27" y="1"/>
                    <a:pt x="27" y="1"/>
                  </a:cubicBezTo>
                  <a:cubicBezTo>
                    <a:pt x="26" y="1"/>
                    <a:pt x="25" y="1"/>
                    <a:pt x="25" y="1"/>
                  </a:cubicBezTo>
                  <a:cubicBezTo>
                    <a:pt x="24" y="2"/>
                    <a:pt x="24" y="2"/>
                    <a:pt x="24" y="2"/>
                  </a:cubicBezTo>
                  <a:cubicBezTo>
                    <a:pt x="24" y="2"/>
                    <a:pt x="24" y="2"/>
                    <a:pt x="23" y="2"/>
                  </a:cubicBezTo>
                  <a:cubicBezTo>
                    <a:pt x="23" y="2"/>
                    <a:pt x="23" y="3"/>
                    <a:pt x="22" y="3"/>
                  </a:cubicBezTo>
                  <a:cubicBezTo>
                    <a:pt x="22" y="3"/>
                    <a:pt x="22" y="3"/>
                    <a:pt x="21" y="4"/>
                  </a:cubicBezTo>
                  <a:cubicBezTo>
                    <a:pt x="21" y="4"/>
                    <a:pt x="20" y="4"/>
                    <a:pt x="20" y="4"/>
                  </a:cubicBezTo>
                  <a:cubicBezTo>
                    <a:pt x="19" y="4"/>
                    <a:pt x="19" y="4"/>
                    <a:pt x="19" y="5"/>
                  </a:cubicBezTo>
                  <a:cubicBezTo>
                    <a:pt x="19" y="5"/>
                    <a:pt x="18" y="5"/>
                    <a:pt x="18" y="5"/>
                  </a:cubicBezTo>
                  <a:cubicBezTo>
                    <a:pt x="18" y="5"/>
                    <a:pt x="18" y="5"/>
                    <a:pt x="18" y="5"/>
                  </a:cubicBezTo>
                  <a:cubicBezTo>
                    <a:pt x="17" y="5"/>
                    <a:pt x="17" y="5"/>
                    <a:pt x="17" y="6"/>
                  </a:cubicBezTo>
                  <a:cubicBezTo>
                    <a:pt x="16" y="6"/>
                    <a:pt x="16" y="6"/>
                    <a:pt x="16" y="6"/>
                  </a:cubicBezTo>
                  <a:cubicBezTo>
                    <a:pt x="15" y="7"/>
                    <a:pt x="15" y="7"/>
                    <a:pt x="14" y="7"/>
                  </a:cubicBezTo>
                  <a:cubicBezTo>
                    <a:pt x="13" y="8"/>
                    <a:pt x="13" y="9"/>
                    <a:pt x="13" y="11"/>
                  </a:cubicBezTo>
                  <a:cubicBezTo>
                    <a:pt x="13" y="11"/>
                    <a:pt x="13" y="11"/>
                    <a:pt x="13" y="12"/>
                  </a:cubicBezTo>
                  <a:cubicBezTo>
                    <a:pt x="12" y="12"/>
                    <a:pt x="12" y="12"/>
                    <a:pt x="12" y="13"/>
                  </a:cubicBezTo>
                  <a:cubicBezTo>
                    <a:pt x="12" y="13"/>
                    <a:pt x="12" y="13"/>
                    <a:pt x="12" y="13"/>
                  </a:cubicBezTo>
                  <a:cubicBezTo>
                    <a:pt x="12" y="14"/>
                    <a:pt x="12" y="14"/>
                    <a:pt x="12" y="15"/>
                  </a:cubicBezTo>
                  <a:cubicBezTo>
                    <a:pt x="12" y="16"/>
                    <a:pt x="12" y="16"/>
                    <a:pt x="12" y="17"/>
                  </a:cubicBezTo>
                  <a:cubicBezTo>
                    <a:pt x="12" y="17"/>
                    <a:pt x="12" y="18"/>
                    <a:pt x="12" y="19"/>
                  </a:cubicBezTo>
                  <a:cubicBezTo>
                    <a:pt x="12" y="19"/>
                    <a:pt x="12" y="20"/>
                    <a:pt x="12" y="21"/>
                  </a:cubicBezTo>
                  <a:cubicBezTo>
                    <a:pt x="12" y="21"/>
                    <a:pt x="12" y="22"/>
                    <a:pt x="12" y="22"/>
                  </a:cubicBezTo>
                  <a:cubicBezTo>
                    <a:pt x="11" y="23"/>
                    <a:pt x="11" y="23"/>
                    <a:pt x="11" y="24"/>
                  </a:cubicBezTo>
                  <a:cubicBezTo>
                    <a:pt x="11" y="24"/>
                    <a:pt x="11" y="24"/>
                    <a:pt x="11" y="25"/>
                  </a:cubicBezTo>
                  <a:cubicBezTo>
                    <a:pt x="11" y="25"/>
                    <a:pt x="11" y="25"/>
                    <a:pt x="11" y="25"/>
                  </a:cubicBezTo>
                  <a:cubicBezTo>
                    <a:pt x="10" y="26"/>
                    <a:pt x="10" y="26"/>
                    <a:pt x="10" y="27"/>
                  </a:cubicBezTo>
                  <a:cubicBezTo>
                    <a:pt x="10" y="27"/>
                    <a:pt x="10" y="28"/>
                    <a:pt x="10" y="28"/>
                  </a:cubicBezTo>
                  <a:cubicBezTo>
                    <a:pt x="10" y="28"/>
                    <a:pt x="10" y="29"/>
                    <a:pt x="10" y="29"/>
                  </a:cubicBezTo>
                  <a:cubicBezTo>
                    <a:pt x="10" y="29"/>
                    <a:pt x="9" y="29"/>
                    <a:pt x="9" y="30"/>
                  </a:cubicBezTo>
                  <a:cubicBezTo>
                    <a:pt x="9" y="30"/>
                    <a:pt x="9" y="31"/>
                    <a:pt x="9" y="31"/>
                  </a:cubicBezTo>
                  <a:cubicBezTo>
                    <a:pt x="9" y="31"/>
                    <a:pt x="9" y="32"/>
                    <a:pt x="8" y="32"/>
                  </a:cubicBezTo>
                  <a:cubicBezTo>
                    <a:pt x="8" y="32"/>
                    <a:pt x="8" y="33"/>
                    <a:pt x="8" y="33"/>
                  </a:cubicBezTo>
                  <a:cubicBezTo>
                    <a:pt x="8" y="33"/>
                    <a:pt x="8" y="34"/>
                    <a:pt x="8" y="34"/>
                  </a:cubicBezTo>
                  <a:cubicBezTo>
                    <a:pt x="8" y="35"/>
                    <a:pt x="8" y="35"/>
                    <a:pt x="8" y="35"/>
                  </a:cubicBezTo>
                  <a:cubicBezTo>
                    <a:pt x="8" y="36"/>
                    <a:pt x="8" y="36"/>
                    <a:pt x="9" y="36"/>
                  </a:cubicBezTo>
                  <a:cubicBezTo>
                    <a:pt x="9" y="37"/>
                    <a:pt x="9" y="37"/>
                    <a:pt x="9" y="37"/>
                  </a:cubicBezTo>
                  <a:cubicBezTo>
                    <a:pt x="9" y="37"/>
                    <a:pt x="9" y="38"/>
                    <a:pt x="9" y="38"/>
                  </a:cubicBezTo>
                  <a:cubicBezTo>
                    <a:pt x="9" y="38"/>
                    <a:pt x="9" y="39"/>
                    <a:pt x="9" y="39"/>
                  </a:cubicBezTo>
                  <a:cubicBezTo>
                    <a:pt x="9" y="40"/>
                    <a:pt x="10" y="40"/>
                    <a:pt x="10" y="41"/>
                  </a:cubicBezTo>
                  <a:cubicBezTo>
                    <a:pt x="10" y="41"/>
                    <a:pt x="10" y="41"/>
                    <a:pt x="10" y="42"/>
                  </a:cubicBezTo>
                  <a:cubicBezTo>
                    <a:pt x="10" y="42"/>
                    <a:pt x="10" y="42"/>
                    <a:pt x="10" y="42"/>
                  </a:cubicBezTo>
                  <a:cubicBezTo>
                    <a:pt x="10" y="43"/>
                    <a:pt x="10" y="43"/>
                    <a:pt x="10" y="43"/>
                  </a:cubicBezTo>
                  <a:cubicBezTo>
                    <a:pt x="9" y="44"/>
                    <a:pt x="9" y="44"/>
                    <a:pt x="9" y="45"/>
                  </a:cubicBezTo>
                  <a:cubicBezTo>
                    <a:pt x="9" y="45"/>
                    <a:pt x="9" y="46"/>
                    <a:pt x="9" y="46"/>
                  </a:cubicBezTo>
                  <a:cubicBezTo>
                    <a:pt x="8" y="46"/>
                    <a:pt x="8" y="46"/>
                    <a:pt x="8" y="47"/>
                  </a:cubicBezTo>
                  <a:cubicBezTo>
                    <a:pt x="8" y="47"/>
                    <a:pt x="8" y="48"/>
                    <a:pt x="8" y="48"/>
                  </a:cubicBezTo>
                  <a:cubicBezTo>
                    <a:pt x="7" y="48"/>
                    <a:pt x="7" y="48"/>
                    <a:pt x="7" y="48"/>
                  </a:cubicBezTo>
                  <a:cubicBezTo>
                    <a:pt x="7" y="49"/>
                    <a:pt x="7" y="49"/>
                    <a:pt x="6" y="49"/>
                  </a:cubicBezTo>
                  <a:cubicBezTo>
                    <a:pt x="6" y="50"/>
                    <a:pt x="6" y="50"/>
                    <a:pt x="6" y="50"/>
                  </a:cubicBezTo>
                  <a:cubicBezTo>
                    <a:pt x="5" y="51"/>
                    <a:pt x="5" y="51"/>
                    <a:pt x="5" y="51"/>
                  </a:cubicBezTo>
                  <a:cubicBezTo>
                    <a:pt x="4" y="51"/>
                    <a:pt x="4" y="51"/>
                    <a:pt x="4" y="52"/>
                  </a:cubicBezTo>
                  <a:cubicBezTo>
                    <a:pt x="4" y="52"/>
                    <a:pt x="4" y="52"/>
                    <a:pt x="3" y="52"/>
                  </a:cubicBezTo>
                  <a:cubicBezTo>
                    <a:pt x="3" y="52"/>
                    <a:pt x="3" y="53"/>
                    <a:pt x="3" y="53"/>
                  </a:cubicBezTo>
                  <a:cubicBezTo>
                    <a:pt x="3" y="53"/>
                    <a:pt x="3" y="54"/>
                    <a:pt x="3" y="54"/>
                  </a:cubicBezTo>
                  <a:cubicBezTo>
                    <a:pt x="2" y="54"/>
                    <a:pt x="2" y="54"/>
                    <a:pt x="2" y="54"/>
                  </a:cubicBezTo>
                  <a:cubicBezTo>
                    <a:pt x="2" y="55"/>
                    <a:pt x="2" y="55"/>
                    <a:pt x="2" y="55"/>
                  </a:cubicBezTo>
                  <a:cubicBezTo>
                    <a:pt x="1" y="56"/>
                    <a:pt x="0" y="58"/>
                    <a:pt x="0" y="60"/>
                  </a:cubicBezTo>
                  <a:cubicBezTo>
                    <a:pt x="1" y="60"/>
                    <a:pt x="1" y="61"/>
                    <a:pt x="1" y="62"/>
                  </a:cubicBezTo>
                  <a:cubicBezTo>
                    <a:pt x="2" y="62"/>
                    <a:pt x="2" y="62"/>
                    <a:pt x="2" y="62"/>
                  </a:cubicBezTo>
                  <a:cubicBezTo>
                    <a:pt x="2" y="62"/>
                    <a:pt x="3" y="62"/>
                    <a:pt x="3" y="62"/>
                  </a:cubicBezTo>
                  <a:cubicBezTo>
                    <a:pt x="3" y="62"/>
                    <a:pt x="4" y="63"/>
                    <a:pt x="5" y="63"/>
                  </a:cubicBezTo>
                  <a:cubicBezTo>
                    <a:pt x="5" y="63"/>
                    <a:pt x="5" y="63"/>
                    <a:pt x="5" y="63"/>
                  </a:cubicBezTo>
                  <a:cubicBezTo>
                    <a:pt x="5" y="63"/>
                    <a:pt x="5" y="64"/>
                    <a:pt x="6" y="64"/>
                  </a:cubicBezTo>
                  <a:cubicBezTo>
                    <a:pt x="6" y="64"/>
                    <a:pt x="6" y="64"/>
                    <a:pt x="7" y="64"/>
                  </a:cubicBezTo>
                  <a:cubicBezTo>
                    <a:pt x="7" y="65"/>
                    <a:pt x="7" y="65"/>
                    <a:pt x="7" y="66"/>
                  </a:cubicBezTo>
                  <a:cubicBezTo>
                    <a:pt x="7" y="66"/>
                    <a:pt x="7" y="66"/>
                    <a:pt x="7" y="66"/>
                  </a:cubicBezTo>
                  <a:cubicBezTo>
                    <a:pt x="8" y="67"/>
                    <a:pt x="7" y="68"/>
                    <a:pt x="7" y="68"/>
                  </a:cubicBezTo>
                  <a:cubicBezTo>
                    <a:pt x="7" y="68"/>
                    <a:pt x="7" y="69"/>
                    <a:pt x="7" y="69"/>
                  </a:cubicBezTo>
                  <a:cubicBezTo>
                    <a:pt x="7" y="69"/>
                    <a:pt x="7" y="70"/>
                    <a:pt x="7" y="70"/>
                  </a:cubicBezTo>
                  <a:cubicBezTo>
                    <a:pt x="7" y="70"/>
                    <a:pt x="7" y="70"/>
                    <a:pt x="7" y="71"/>
                  </a:cubicBezTo>
                  <a:cubicBezTo>
                    <a:pt x="6" y="72"/>
                    <a:pt x="5" y="74"/>
                    <a:pt x="6" y="75"/>
                  </a:cubicBezTo>
                  <a:cubicBezTo>
                    <a:pt x="6" y="76"/>
                    <a:pt x="6" y="76"/>
                    <a:pt x="6" y="76"/>
                  </a:cubicBezTo>
                  <a:cubicBezTo>
                    <a:pt x="6" y="76"/>
                    <a:pt x="7" y="76"/>
                    <a:pt x="7" y="77"/>
                  </a:cubicBezTo>
                  <a:cubicBezTo>
                    <a:pt x="7" y="77"/>
                    <a:pt x="7" y="77"/>
                    <a:pt x="7" y="77"/>
                  </a:cubicBezTo>
                  <a:cubicBezTo>
                    <a:pt x="7" y="78"/>
                    <a:pt x="7" y="78"/>
                    <a:pt x="7" y="78"/>
                  </a:cubicBezTo>
                  <a:cubicBezTo>
                    <a:pt x="7" y="78"/>
                    <a:pt x="7" y="78"/>
                    <a:pt x="7" y="79"/>
                  </a:cubicBezTo>
                  <a:cubicBezTo>
                    <a:pt x="7" y="79"/>
                    <a:pt x="8" y="79"/>
                    <a:pt x="8" y="79"/>
                  </a:cubicBezTo>
                  <a:cubicBezTo>
                    <a:pt x="8" y="80"/>
                    <a:pt x="7" y="82"/>
                    <a:pt x="7" y="83"/>
                  </a:cubicBezTo>
                  <a:cubicBezTo>
                    <a:pt x="8" y="83"/>
                    <a:pt x="8" y="83"/>
                    <a:pt x="8" y="84"/>
                  </a:cubicBezTo>
                  <a:cubicBezTo>
                    <a:pt x="9" y="84"/>
                    <a:pt x="9" y="84"/>
                    <a:pt x="9" y="84"/>
                  </a:cubicBezTo>
                  <a:cubicBezTo>
                    <a:pt x="9" y="84"/>
                    <a:pt x="9" y="85"/>
                    <a:pt x="9" y="86"/>
                  </a:cubicBezTo>
                  <a:cubicBezTo>
                    <a:pt x="9" y="86"/>
                    <a:pt x="9" y="86"/>
                    <a:pt x="9" y="86"/>
                  </a:cubicBezTo>
                  <a:cubicBezTo>
                    <a:pt x="9" y="87"/>
                    <a:pt x="8" y="88"/>
                    <a:pt x="8" y="88"/>
                  </a:cubicBezTo>
                  <a:cubicBezTo>
                    <a:pt x="8" y="88"/>
                    <a:pt x="8" y="88"/>
                    <a:pt x="8" y="89"/>
                  </a:cubicBezTo>
                  <a:cubicBezTo>
                    <a:pt x="7" y="89"/>
                    <a:pt x="8" y="89"/>
                    <a:pt x="7" y="89"/>
                  </a:cubicBezTo>
                  <a:cubicBezTo>
                    <a:pt x="7" y="90"/>
                    <a:pt x="7" y="90"/>
                    <a:pt x="7" y="90"/>
                  </a:cubicBezTo>
                  <a:cubicBezTo>
                    <a:pt x="7" y="90"/>
                    <a:pt x="7" y="91"/>
                    <a:pt x="7" y="91"/>
                  </a:cubicBezTo>
                  <a:cubicBezTo>
                    <a:pt x="7" y="91"/>
                    <a:pt x="7" y="91"/>
                    <a:pt x="7" y="92"/>
                  </a:cubicBezTo>
                  <a:cubicBezTo>
                    <a:pt x="6" y="92"/>
                    <a:pt x="7" y="93"/>
                    <a:pt x="7" y="94"/>
                  </a:cubicBezTo>
                  <a:cubicBezTo>
                    <a:pt x="7" y="94"/>
                    <a:pt x="7" y="94"/>
                    <a:pt x="7" y="94"/>
                  </a:cubicBezTo>
                  <a:cubicBezTo>
                    <a:pt x="8" y="94"/>
                    <a:pt x="8" y="95"/>
                    <a:pt x="8" y="95"/>
                  </a:cubicBezTo>
                  <a:cubicBezTo>
                    <a:pt x="8" y="95"/>
                    <a:pt x="9" y="96"/>
                    <a:pt x="10" y="96"/>
                  </a:cubicBezTo>
                  <a:cubicBezTo>
                    <a:pt x="10" y="96"/>
                    <a:pt x="11" y="96"/>
                    <a:pt x="11" y="96"/>
                  </a:cubicBezTo>
                  <a:cubicBezTo>
                    <a:pt x="11" y="96"/>
                    <a:pt x="11" y="96"/>
                    <a:pt x="12" y="96"/>
                  </a:cubicBezTo>
                  <a:cubicBezTo>
                    <a:pt x="12" y="96"/>
                    <a:pt x="13" y="96"/>
                    <a:pt x="13" y="97"/>
                  </a:cubicBezTo>
                  <a:cubicBezTo>
                    <a:pt x="13" y="97"/>
                    <a:pt x="14" y="97"/>
                    <a:pt x="14" y="97"/>
                  </a:cubicBezTo>
                  <a:cubicBezTo>
                    <a:pt x="14" y="97"/>
                    <a:pt x="14" y="97"/>
                    <a:pt x="15" y="97"/>
                  </a:cubicBezTo>
                  <a:cubicBezTo>
                    <a:pt x="15" y="97"/>
                    <a:pt x="15" y="98"/>
                    <a:pt x="15" y="98"/>
                  </a:cubicBezTo>
                  <a:cubicBezTo>
                    <a:pt x="16" y="98"/>
                    <a:pt x="16" y="98"/>
                    <a:pt x="16" y="98"/>
                  </a:cubicBezTo>
                  <a:cubicBezTo>
                    <a:pt x="16" y="98"/>
                    <a:pt x="17" y="98"/>
                    <a:pt x="17" y="99"/>
                  </a:cubicBezTo>
                  <a:cubicBezTo>
                    <a:pt x="17" y="99"/>
                    <a:pt x="18" y="99"/>
                    <a:pt x="18" y="99"/>
                  </a:cubicBezTo>
                  <a:cubicBezTo>
                    <a:pt x="18" y="100"/>
                    <a:pt x="18" y="100"/>
                    <a:pt x="19" y="100"/>
                  </a:cubicBezTo>
                  <a:cubicBezTo>
                    <a:pt x="19" y="101"/>
                    <a:pt x="19" y="101"/>
                    <a:pt x="19" y="101"/>
                  </a:cubicBezTo>
                  <a:cubicBezTo>
                    <a:pt x="19" y="101"/>
                    <a:pt x="19" y="101"/>
                    <a:pt x="20" y="102"/>
                  </a:cubicBezTo>
                  <a:cubicBezTo>
                    <a:pt x="20" y="102"/>
                    <a:pt x="20" y="102"/>
                    <a:pt x="20" y="102"/>
                  </a:cubicBezTo>
                  <a:cubicBezTo>
                    <a:pt x="21" y="103"/>
                    <a:pt x="21" y="103"/>
                    <a:pt x="21" y="104"/>
                  </a:cubicBezTo>
                  <a:cubicBezTo>
                    <a:pt x="21" y="104"/>
                    <a:pt x="22" y="104"/>
                    <a:pt x="22" y="104"/>
                  </a:cubicBezTo>
                  <a:cubicBezTo>
                    <a:pt x="22" y="105"/>
                    <a:pt x="23" y="106"/>
                    <a:pt x="23" y="106"/>
                  </a:cubicBezTo>
                  <a:cubicBezTo>
                    <a:pt x="23" y="106"/>
                    <a:pt x="23" y="107"/>
                    <a:pt x="23" y="107"/>
                  </a:cubicBezTo>
                  <a:cubicBezTo>
                    <a:pt x="24" y="108"/>
                    <a:pt x="24" y="108"/>
                    <a:pt x="25" y="109"/>
                  </a:cubicBezTo>
                  <a:cubicBezTo>
                    <a:pt x="25" y="110"/>
                    <a:pt x="25" y="110"/>
                    <a:pt x="26" y="111"/>
                  </a:cubicBezTo>
                  <a:cubicBezTo>
                    <a:pt x="26" y="111"/>
                    <a:pt x="27" y="112"/>
                    <a:pt x="27" y="112"/>
                  </a:cubicBezTo>
                  <a:cubicBezTo>
                    <a:pt x="28" y="113"/>
                    <a:pt x="29" y="115"/>
                    <a:pt x="30" y="116"/>
                  </a:cubicBezTo>
                  <a:cubicBezTo>
                    <a:pt x="31" y="116"/>
                    <a:pt x="31" y="117"/>
                    <a:pt x="31" y="117"/>
                  </a:cubicBezTo>
                  <a:cubicBezTo>
                    <a:pt x="34" y="120"/>
                    <a:pt x="36" y="122"/>
                    <a:pt x="39" y="125"/>
                  </a:cubicBezTo>
                  <a:cubicBezTo>
                    <a:pt x="39" y="125"/>
                    <a:pt x="40" y="126"/>
                    <a:pt x="40" y="127"/>
                  </a:cubicBezTo>
                  <a:cubicBezTo>
                    <a:pt x="41" y="127"/>
                    <a:pt x="41" y="127"/>
                    <a:pt x="41" y="127"/>
                  </a:cubicBezTo>
                  <a:cubicBezTo>
                    <a:pt x="41" y="127"/>
                    <a:pt x="41" y="127"/>
                    <a:pt x="41" y="127"/>
                  </a:cubicBezTo>
                  <a:cubicBezTo>
                    <a:pt x="42" y="127"/>
                    <a:pt x="41" y="125"/>
                    <a:pt x="41" y="125"/>
                  </a:cubicBezTo>
                  <a:cubicBezTo>
                    <a:pt x="41" y="124"/>
                    <a:pt x="40" y="121"/>
                    <a:pt x="41" y="120"/>
                  </a:cubicBezTo>
                  <a:cubicBezTo>
                    <a:pt x="41" y="120"/>
                    <a:pt x="41" y="119"/>
                    <a:pt x="41" y="119"/>
                  </a:cubicBezTo>
                  <a:cubicBezTo>
                    <a:pt x="41" y="118"/>
                    <a:pt x="41" y="116"/>
                    <a:pt x="41" y="116"/>
                  </a:cubicBezTo>
                  <a:cubicBezTo>
                    <a:pt x="41" y="115"/>
                    <a:pt x="41" y="115"/>
                    <a:pt x="41" y="115"/>
                  </a:cubicBezTo>
                  <a:cubicBezTo>
                    <a:pt x="42" y="111"/>
                    <a:pt x="42" y="108"/>
                    <a:pt x="43" y="105"/>
                  </a:cubicBezTo>
                  <a:cubicBezTo>
                    <a:pt x="43" y="104"/>
                    <a:pt x="43" y="104"/>
                    <a:pt x="43" y="104"/>
                  </a:cubicBezTo>
                  <a:cubicBezTo>
                    <a:pt x="43" y="103"/>
                    <a:pt x="43" y="102"/>
                    <a:pt x="43" y="102"/>
                  </a:cubicBezTo>
                  <a:cubicBezTo>
                    <a:pt x="44" y="101"/>
                    <a:pt x="43" y="101"/>
                    <a:pt x="44" y="100"/>
                  </a:cubicBezTo>
                  <a:cubicBezTo>
                    <a:pt x="44" y="100"/>
                    <a:pt x="44" y="100"/>
                    <a:pt x="44" y="99"/>
                  </a:cubicBezTo>
                  <a:cubicBezTo>
                    <a:pt x="44" y="99"/>
                    <a:pt x="44" y="99"/>
                    <a:pt x="45" y="98"/>
                  </a:cubicBezTo>
                  <a:cubicBezTo>
                    <a:pt x="45" y="98"/>
                    <a:pt x="45" y="98"/>
                    <a:pt x="45" y="98"/>
                  </a:cubicBezTo>
                  <a:cubicBezTo>
                    <a:pt x="46" y="97"/>
                    <a:pt x="45" y="97"/>
                    <a:pt x="46" y="97"/>
                  </a:cubicBezTo>
                  <a:cubicBezTo>
                    <a:pt x="46" y="97"/>
                    <a:pt x="46" y="97"/>
                    <a:pt x="46" y="97"/>
                  </a:cubicBezTo>
                  <a:cubicBezTo>
                    <a:pt x="46" y="97"/>
                    <a:pt x="47" y="96"/>
                    <a:pt x="47" y="96"/>
                  </a:cubicBezTo>
                  <a:cubicBezTo>
                    <a:pt x="48" y="96"/>
                    <a:pt x="49" y="96"/>
                    <a:pt x="50" y="96"/>
                  </a:cubicBezTo>
                  <a:cubicBezTo>
                    <a:pt x="51" y="95"/>
                    <a:pt x="52" y="95"/>
                    <a:pt x="53" y="94"/>
                  </a:cubicBezTo>
                  <a:cubicBezTo>
                    <a:pt x="53" y="94"/>
                    <a:pt x="53" y="94"/>
                    <a:pt x="54" y="94"/>
                  </a:cubicBezTo>
                  <a:cubicBezTo>
                    <a:pt x="54" y="94"/>
                    <a:pt x="54" y="93"/>
                    <a:pt x="54" y="93"/>
                  </a:cubicBezTo>
                  <a:cubicBezTo>
                    <a:pt x="55" y="93"/>
                    <a:pt x="55" y="93"/>
                    <a:pt x="55" y="93"/>
                  </a:cubicBezTo>
                  <a:cubicBezTo>
                    <a:pt x="55" y="93"/>
                    <a:pt x="56" y="93"/>
                    <a:pt x="56" y="92"/>
                  </a:cubicBezTo>
                  <a:cubicBezTo>
                    <a:pt x="56" y="92"/>
                    <a:pt x="56" y="92"/>
                    <a:pt x="56" y="92"/>
                  </a:cubicBezTo>
                  <a:cubicBezTo>
                    <a:pt x="57" y="92"/>
                    <a:pt x="57" y="91"/>
                    <a:pt x="58" y="91"/>
                  </a:cubicBezTo>
                  <a:cubicBezTo>
                    <a:pt x="58" y="91"/>
                    <a:pt x="59" y="90"/>
                    <a:pt x="59" y="90"/>
                  </a:cubicBezTo>
                  <a:cubicBezTo>
                    <a:pt x="60" y="89"/>
                    <a:pt x="61" y="89"/>
                    <a:pt x="61" y="88"/>
                  </a:cubicBezTo>
                  <a:cubicBezTo>
                    <a:pt x="62" y="88"/>
                    <a:pt x="62" y="87"/>
                    <a:pt x="62" y="87"/>
                  </a:cubicBezTo>
                  <a:cubicBezTo>
                    <a:pt x="63" y="87"/>
                    <a:pt x="63" y="86"/>
                    <a:pt x="63" y="86"/>
                  </a:cubicBezTo>
                  <a:cubicBezTo>
                    <a:pt x="63" y="86"/>
                    <a:pt x="63" y="85"/>
                    <a:pt x="64" y="85"/>
                  </a:cubicBezTo>
                  <a:cubicBezTo>
                    <a:pt x="64" y="84"/>
                    <a:pt x="64" y="84"/>
                    <a:pt x="64" y="84"/>
                  </a:cubicBezTo>
                  <a:cubicBezTo>
                    <a:pt x="64" y="83"/>
                    <a:pt x="65" y="82"/>
                    <a:pt x="65" y="82"/>
                  </a:cubicBezTo>
                  <a:cubicBezTo>
                    <a:pt x="66" y="81"/>
                    <a:pt x="66" y="81"/>
                    <a:pt x="66" y="81"/>
                  </a:cubicBezTo>
                  <a:cubicBezTo>
                    <a:pt x="66" y="80"/>
                    <a:pt x="66" y="80"/>
                    <a:pt x="67" y="80"/>
                  </a:cubicBezTo>
                  <a:cubicBezTo>
                    <a:pt x="67" y="79"/>
                    <a:pt x="67" y="79"/>
                    <a:pt x="67" y="78"/>
                  </a:cubicBezTo>
                  <a:cubicBezTo>
                    <a:pt x="67" y="77"/>
                    <a:pt x="68" y="76"/>
                    <a:pt x="68" y="75"/>
                  </a:cubicBezTo>
                  <a:cubicBezTo>
                    <a:pt x="68" y="74"/>
                    <a:pt x="68" y="74"/>
                    <a:pt x="68" y="73"/>
                  </a:cubicBezTo>
                  <a:cubicBezTo>
                    <a:pt x="69" y="71"/>
                    <a:pt x="70" y="69"/>
                    <a:pt x="70" y="66"/>
                  </a:cubicBezTo>
                  <a:cubicBezTo>
                    <a:pt x="70" y="66"/>
                    <a:pt x="70" y="65"/>
                    <a:pt x="70" y="64"/>
                  </a:cubicBezTo>
                  <a:cubicBezTo>
                    <a:pt x="70" y="64"/>
                    <a:pt x="70" y="63"/>
                    <a:pt x="70" y="63"/>
                  </a:cubicBezTo>
                  <a:cubicBezTo>
                    <a:pt x="71" y="61"/>
                    <a:pt x="71" y="59"/>
                    <a:pt x="70" y="58"/>
                  </a:cubicBezTo>
                  <a:cubicBezTo>
                    <a:pt x="70" y="57"/>
                    <a:pt x="70" y="57"/>
                    <a:pt x="70" y="56"/>
                  </a:cubicBezTo>
                  <a:cubicBezTo>
                    <a:pt x="70" y="55"/>
                    <a:pt x="70" y="54"/>
                    <a:pt x="70" y="53"/>
                  </a:cubicBezTo>
                  <a:cubicBezTo>
                    <a:pt x="70" y="52"/>
                    <a:pt x="70" y="51"/>
                    <a:pt x="70" y="51"/>
                  </a:cubicBezTo>
                  <a:cubicBezTo>
                    <a:pt x="70" y="50"/>
                    <a:pt x="70" y="49"/>
                    <a:pt x="70" y="48"/>
                  </a:cubicBezTo>
                  <a:cubicBezTo>
                    <a:pt x="70" y="48"/>
                    <a:pt x="70" y="48"/>
                    <a:pt x="70" y="47"/>
                  </a:cubicBezTo>
                  <a:cubicBezTo>
                    <a:pt x="70" y="47"/>
                    <a:pt x="70" y="45"/>
                    <a:pt x="70" y="45"/>
                  </a:cubicBezTo>
                  <a:cubicBezTo>
                    <a:pt x="70" y="45"/>
                    <a:pt x="70" y="44"/>
                    <a:pt x="70" y="44"/>
                  </a:cubicBezTo>
                  <a:cubicBezTo>
                    <a:pt x="70" y="44"/>
                    <a:pt x="70" y="43"/>
                    <a:pt x="70" y="42"/>
                  </a:cubicBezTo>
                  <a:cubicBezTo>
                    <a:pt x="70" y="42"/>
                    <a:pt x="69" y="41"/>
                    <a:pt x="69" y="41"/>
                  </a:cubicBezTo>
                  <a:cubicBezTo>
                    <a:pt x="69" y="40"/>
                    <a:pt x="69" y="40"/>
                    <a:pt x="68" y="39"/>
                  </a:cubicBezTo>
                  <a:cubicBezTo>
                    <a:pt x="68" y="38"/>
                    <a:pt x="68" y="38"/>
                    <a:pt x="68" y="37"/>
                  </a:cubicBezTo>
                  <a:cubicBezTo>
                    <a:pt x="68" y="36"/>
                    <a:pt x="68" y="35"/>
                    <a:pt x="68" y="34"/>
                  </a:cubicBezTo>
                  <a:cubicBezTo>
                    <a:pt x="68" y="34"/>
                    <a:pt x="68" y="34"/>
                    <a:pt x="68" y="33"/>
                  </a:cubicBezTo>
                  <a:cubicBezTo>
                    <a:pt x="68" y="32"/>
                    <a:pt x="68" y="32"/>
                    <a:pt x="68" y="31"/>
                  </a:cubicBezTo>
                  <a:cubicBezTo>
                    <a:pt x="68" y="31"/>
                    <a:pt x="68" y="30"/>
                    <a:pt x="68" y="30"/>
                  </a:cubicBezTo>
                  <a:cubicBezTo>
                    <a:pt x="67" y="29"/>
                    <a:pt x="67" y="29"/>
                    <a:pt x="67" y="28"/>
                  </a:cubicBezTo>
                  <a:cubicBezTo>
                    <a:pt x="67" y="28"/>
                    <a:pt x="67" y="27"/>
                    <a:pt x="67" y="27"/>
                  </a:cubicBezTo>
                  <a:cubicBezTo>
                    <a:pt x="67" y="27"/>
                    <a:pt x="67" y="26"/>
                    <a:pt x="67" y="26"/>
                  </a:cubicBezTo>
                  <a:cubicBezTo>
                    <a:pt x="66" y="26"/>
                    <a:pt x="66" y="25"/>
                    <a:pt x="66" y="25"/>
                  </a:cubicBezTo>
                  <a:cubicBezTo>
                    <a:pt x="66" y="25"/>
                    <a:pt x="66" y="24"/>
                    <a:pt x="66" y="24"/>
                  </a:cubicBezTo>
                  <a:cubicBezTo>
                    <a:pt x="66" y="24"/>
                    <a:pt x="66" y="24"/>
                    <a:pt x="66" y="23"/>
                  </a:cubicBezTo>
                  <a:cubicBezTo>
                    <a:pt x="65" y="23"/>
                    <a:pt x="65" y="22"/>
                    <a:pt x="65" y="22"/>
                  </a:cubicBezTo>
                  <a:cubicBezTo>
                    <a:pt x="65" y="22"/>
                    <a:pt x="64" y="21"/>
                    <a:pt x="64" y="21"/>
                  </a:cubicBezTo>
                  <a:cubicBezTo>
                    <a:pt x="64" y="21"/>
                    <a:pt x="64" y="21"/>
                    <a:pt x="64" y="21"/>
                  </a:cubicBezTo>
                  <a:cubicBezTo>
                    <a:pt x="64" y="20"/>
                    <a:pt x="64" y="20"/>
                    <a:pt x="64" y="20"/>
                  </a:cubicBezTo>
                  <a:cubicBezTo>
                    <a:pt x="63" y="20"/>
                    <a:pt x="63" y="20"/>
                    <a:pt x="63" y="20"/>
                  </a:cubicBezTo>
                  <a:cubicBezTo>
                    <a:pt x="63" y="19"/>
                    <a:pt x="63" y="19"/>
                    <a:pt x="63" y="19"/>
                  </a:cubicBezTo>
                  <a:cubicBezTo>
                    <a:pt x="63" y="19"/>
                    <a:pt x="62" y="19"/>
                    <a:pt x="62" y="19"/>
                  </a:cubicBezTo>
                  <a:cubicBezTo>
                    <a:pt x="62" y="18"/>
                    <a:pt x="62" y="18"/>
                    <a:pt x="62" y="18"/>
                  </a:cubicBezTo>
                  <a:cubicBezTo>
                    <a:pt x="62" y="18"/>
                    <a:pt x="62" y="17"/>
                    <a:pt x="61" y="17"/>
                  </a:cubicBezTo>
                  <a:cubicBezTo>
                    <a:pt x="61" y="17"/>
                    <a:pt x="61" y="16"/>
                    <a:pt x="61" y="16"/>
                  </a:cubicBezTo>
                  <a:cubicBezTo>
                    <a:pt x="61" y="16"/>
                    <a:pt x="61" y="16"/>
                    <a:pt x="61" y="16"/>
                  </a:cubicBezTo>
                  <a:cubicBezTo>
                    <a:pt x="60" y="16"/>
                    <a:pt x="60" y="16"/>
                    <a:pt x="60" y="15"/>
                  </a:cubicBezTo>
                  <a:cubicBezTo>
                    <a:pt x="60" y="15"/>
                    <a:pt x="60" y="15"/>
                    <a:pt x="59" y="15"/>
                  </a:cubicBezTo>
                  <a:cubicBezTo>
                    <a:pt x="59" y="14"/>
                    <a:pt x="58" y="14"/>
                    <a:pt x="58" y="13"/>
                  </a:cubicBezTo>
                  <a:cubicBezTo>
                    <a:pt x="57" y="13"/>
                    <a:pt x="57" y="13"/>
                    <a:pt x="57" y="13"/>
                  </a:cubicBezTo>
                  <a:cubicBezTo>
                    <a:pt x="56" y="13"/>
                    <a:pt x="56" y="12"/>
                    <a:pt x="56" y="12"/>
                  </a:cubicBezTo>
                  <a:cubicBezTo>
                    <a:pt x="56" y="12"/>
                    <a:pt x="56" y="12"/>
                    <a:pt x="56" y="12"/>
                  </a:cubicBezTo>
                  <a:cubicBezTo>
                    <a:pt x="55" y="12"/>
                    <a:pt x="55" y="11"/>
                    <a:pt x="55" y="11"/>
                  </a:cubicBezTo>
                  <a:cubicBezTo>
                    <a:pt x="55" y="11"/>
                    <a:pt x="54" y="11"/>
                    <a:pt x="54" y="10"/>
                  </a:cubicBezTo>
                  <a:cubicBezTo>
                    <a:pt x="53" y="10"/>
                    <a:pt x="53" y="10"/>
                    <a:pt x="53" y="10"/>
                  </a:cubicBezTo>
                  <a:cubicBezTo>
                    <a:pt x="53" y="9"/>
                    <a:pt x="52" y="9"/>
                    <a:pt x="51" y="9"/>
                  </a:cubicBezTo>
                  <a:cubicBezTo>
                    <a:pt x="51" y="9"/>
                    <a:pt x="51" y="9"/>
                    <a:pt x="50" y="8"/>
                  </a:cubicBezTo>
                  <a:cubicBezTo>
                    <a:pt x="50" y="8"/>
                    <a:pt x="50" y="8"/>
                    <a:pt x="50" y="8"/>
                  </a:cubicBezTo>
                  <a:cubicBezTo>
                    <a:pt x="49" y="8"/>
                    <a:pt x="49" y="8"/>
                    <a:pt x="49" y="8"/>
                  </a:cubicBezTo>
                  <a:cubicBezTo>
                    <a:pt x="49" y="7"/>
                    <a:pt x="49" y="7"/>
                    <a:pt x="48" y="7"/>
                  </a:cubicBezTo>
                  <a:cubicBezTo>
                    <a:pt x="48" y="7"/>
                    <a:pt x="48" y="7"/>
                    <a:pt x="48" y="7"/>
                  </a:cubicBezTo>
                  <a:cubicBezTo>
                    <a:pt x="48" y="7"/>
                    <a:pt x="47" y="6"/>
                    <a:pt x="47" y="6"/>
                  </a:cubicBezTo>
                  <a:cubicBezTo>
                    <a:pt x="46" y="6"/>
                    <a:pt x="46" y="6"/>
                    <a:pt x="45" y="5"/>
                  </a:cubicBezTo>
                  <a:cubicBezTo>
                    <a:pt x="45" y="5"/>
                    <a:pt x="45" y="5"/>
                    <a:pt x="45" y="5"/>
                  </a:cubicBezTo>
                  <a:cubicBezTo>
                    <a:pt x="45" y="5"/>
                    <a:pt x="44" y="5"/>
                    <a:pt x="44" y="5"/>
                  </a:cubicBezTo>
                  <a:cubicBezTo>
                    <a:pt x="44" y="4"/>
                    <a:pt x="44" y="4"/>
                    <a:pt x="43" y="4"/>
                  </a:cubicBezTo>
                  <a:cubicBezTo>
                    <a:pt x="43" y="4"/>
                    <a:pt x="43" y="4"/>
                    <a:pt x="43" y="4"/>
                  </a:cubicBezTo>
                  <a:cubicBezTo>
                    <a:pt x="42" y="4"/>
                    <a:pt x="42" y="3"/>
                    <a:pt x="42" y="3"/>
                  </a:cubicBezTo>
                  <a:cubicBezTo>
                    <a:pt x="41" y="3"/>
                    <a:pt x="41" y="3"/>
                    <a:pt x="40" y="2"/>
                  </a:cubicBezTo>
                  <a:cubicBezTo>
                    <a:pt x="40" y="2"/>
                    <a:pt x="40" y="2"/>
                    <a:pt x="39" y="1"/>
                  </a:cubicBezTo>
                  <a:cubicBezTo>
                    <a:pt x="38" y="1"/>
                    <a:pt x="38" y="1"/>
                    <a:pt x="37" y="1"/>
                  </a:cubicBezTo>
                  <a:cubicBezTo>
                    <a:pt x="36" y="0"/>
                    <a:pt x="36"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sp>
          <p:nvSpPr>
            <p:cNvPr id="54" name="Freeform 34"/>
            <p:cNvSpPr>
              <a:spLocks/>
            </p:cNvSpPr>
            <p:nvPr/>
          </p:nvSpPr>
          <p:spPr bwMode="auto">
            <a:xfrm>
              <a:off x="4308475" y="1103313"/>
              <a:ext cx="420688" cy="928688"/>
            </a:xfrm>
            <a:custGeom>
              <a:avLst/>
              <a:gdLst>
                <a:gd name="T0" fmla="*/ 24 w 43"/>
                <a:gd name="T1" fmla="*/ 1 h 95"/>
                <a:gd name="T2" fmla="*/ 20 w 43"/>
                <a:gd name="T3" fmla="*/ 1 h 95"/>
                <a:gd name="T4" fmla="*/ 18 w 43"/>
                <a:gd name="T5" fmla="*/ 2 h 95"/>
                <a:gd name="T6" fmla="*/ 11 w 43"/>
                <a:gd name="T7" fmla="*/ 5 h 95"/>
                <a:gd name="T8" fmla="*/ 7 w 43"/>
                <a:gd name="T9" fmla="*/ 9 h 95"/>
                <a:gd name="T10" fmla="*/ 4 w 43"/>
                <a:gd name="T11" fmla="*/ 15 h 95"/>
                <a:gd name="T12" fmla="*/ 3 w 43"/>
                <a:gd name="T13" fmla="*/ 21 h 95"/>
                <a:gd name="T14" fmla="*/ 2 w 43"/>
                <a:gd name="T15" fmla="*/ 27 h 95"/>
                <a:gd name="T16" fmla="*/ 1 w 43"/>
                <a:gd name="T17" fmla="*/ 31 h 95"/>
                <a:gd name="T18" fmla="*/ 1 w 43"/>
                <a:gd name="T19" fmla="*/ 35 h 95"/>
                <a:gd name="T20" fmla="*/ 1 w 43"/>
                <a:gd name="T21" fmla="*/ 40 h 95"/>
                <a:gd name="T22" fmla="*/ 0 w 43"/>
                <a:gd name="T23" fmla="*/ 46 h 95"/>
                <a:gd name="T24" fmla="*/ 0 w 43"/>
                <a:gd name="T25" fmla="*/ 50 h 95"/>
                <a:gd name="T26" fmla="*/ 0 w 43"/>
                <a:gd name="T27" fmla="*/ 53 h 95"/>
                <a:gd name="T28" fmla="*/ 0 w 43"/>
                <a:gd name="T29" fmla="*/ 59 h 95"/>
                <a:gd name="T30" fmla="*/ 0 w 43"/>
                <a:gd name="T31" fmla="*/ 67 h 95"/>
                <a:gd name="T32" fmla="*/ 0 w 43"/>
                <a:gd name="T33" fmla="*/ 73 h 95"/>
                <a:gd name="T34" fmla="*/ 2 w 43"/>
                <a:gd name="T35" fmla="*/ 81 h 95"/>
                <a:gd name="T36" fmla="*/ 3 w 43"/>
                <a:gd name="T37" fmla="*/ 84 h 95"/>
                <a:gd name="T38" fmla="*/ 4 w 43"/>
                <a:gd name="T39" fmla="*/ 87 h 95"/>
                <a:gd name="T40" fmla="*/ 9 w 43"/>
                <a:gd name="T41" fmla="*/ 91 h 95"/>
                <a:gd name="T42" fmla="*/ 12 w 43"/>
                <a:gd name="T43" fmla="*/ 94 h 95"/>
                <a:gd name="T44" fmla="*/ 16 w 43"/>
                <a:gd name="T45" fmla="*/ 94 h 95"/>
                <a:gd name="T46" fmla="*/ 25 w 43"/>
                <a:gd name="T47" fmla="*/ 94 h 95"/>
                <a:gd name="T48" fmla="*/ 29 w 43"/>
                <a:gd name="T49" fmla="*/ 92 h 95"/>
                <a:gd name="T50" fmla="*/ 31 w 43"/>
                <a:gd name="T51" fmla="*/ 89 h 95"/>
                <a:gd name="T52" fmla="*/ 31 w 43"/>
                <a:gd name="T53" fmla="*/ 85 h 95"/>
                <a:gd name="T54" fmla="*/ 32 w 43"/>
                <a:gd name="T55" fmla="*/ 80 h 95"/>
                <a:gd name="T56" fmla="*/ 35 w 43"/>
                <a:gd name="T57" fmla="*/ 78 h 95"/>
                <a:gd name="T58" fmla="*/ 35 w 43"/>
                <a:gd name="T59" fmla="*/ 75 h 95"/>
                <a:gd name="T60" fmla="*/ 35 w 43"/>
                <a:gd name="T61" fmla="*/ 71 h 95"/>
                <a:gd name="T62" fmla="*/ 37 w 43"/>
                <a:gd name="T63" fmla="*/ 69 h 95"/>
                <a:gd name="T64" fmla="*/ 37 w 43"/>
                <a:gd name="T65" fmla="*/ 63 h 95"/>
                <a:gd name="T66" fmla="*/ 37 w 43"/>
                <a:gd name="T67" fmla="*/ 60 h 95"/>
                <a:gd name="T68" fmla="*/ 38 w 43"/>
                <a:gd name="T69" fmla="*/ 58 h 95"/>
                <a:gd name="T70" fmla="*/ 41 w 43"/>
                <a:gd name="T71" fmla="*/ 56 h 95"/>
                <a:gd name="T72" fmla="*/ 43 w 43"/>
                <a:gd name="T73" fmla="*/ 54 h 95"/>
                <a:gd name="T74" fmla="*/ 41 w 43"/>
                <a:gd name="T75" fmla="*/ 52 h 95"/>
                <a:gd name="T76" fmla="*/ 40 w 43"/>
                <a:gd name="T77" fmla="*/ 49 h 95"/>
                <a:gd name="T78" fmla="*/ 38 w 43"/>
                <a:gd name="T79" fmla="*/ 47 h 95"/>
                <a:gd name="T80" fmla="*/ 36 w 43"/>
                <a:gd name="T81" fmla="*/ 44 h 95"/>
                <a:gd name="T82" fmla="*/ 36 w 43"/>
                <a:gd name="T83" fmla="*/ 39 h 95"/>
                <a:gd name="T84" fmla="*/ 37 w 43"/>
                <a:gd name="T85" fmla="*/ 34 h 95"/>
                <a:gd name="T86" fmla="*/ 36 w 43"/>
                <a:gd name="T87" fmla="*/ 29 h 95"/>
                <a:gd name="T88" fmla="*/ 36 w 43"/>
                <a:gd name="T89" fmla="*/ 27 h 95"/>
                <a:gd name="T90" fmla="*/ 35 w 43"/>
                <a:gd name="T91" fmla="*/ 24 h 95"/>
                <a:gd name="T92" fmla="*/ 34 w 43"/>
                <a:gd name="T93" fmla="*/ 19 h 95"/>
                <a:gd name="T94" fmla="*/ 32 w 43"/>
                <a:gd name="T95" fmla="*/ 15 h 95"/>
                <a:gd name="T96" fmla="*/ 33 w 43"/>
                <a:gd name="T97" fmla="*/ 9 h 95"/>
                <a:gd name="T98" fmla="*/ 33 w 43"/>
                <a:gd name="T99" fmla="*/ 4 h 95"/>
                <a:gd name="T100" fmla="*/ 32 w 43"/>
                <a:gd name="T101" fmla="*/ 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 h="95">
                  <a:moveTo>
                    <a:pt x="28" y="0"/>
                  </a:moveTo>
                  <a:cubicBezTo>
                    <a:pt x="27" y="1"/>
                    <a:pt x="26" y="1"/>
                    <a:pt x="25" y="1"/>
                  </a:cubicBezTo>
                  <a:cubicBezTo>
                    <a:pt x="24" y="1"/>
                    <a:pt x="24" y="1"/>
                    <a:pt x="24" y="1"/>
                  </a:cubicBezTo>
                  <a:cubicBezTo>
                    <a:pt x="23" y="1"/>
                    <a:pt x="23" y="1"/>
                    <a:pt x="23" y="1"/>
                  </a:cubicBezTo>
                  <a:cubicBezTo>
                    <a:pt x="23" y="1"/>
                    <a:pt x="22" y="1"/>
                    <a:pt x="22" y="1"/>
                  </a:cubicBezTo>
                  <a:cubicBezTo>
                    <a:pt x="21" y="1"/>
                    <a:pt x="21" y="1"/>
                    <a:pt x="20" y="1"/>
                  </a:cubicBezTo>
                  <a:cubicBezTo>
                    <a:pt x="20" y="1"/>
                    <a:pt x="20" y="2"/>
                    <a:pt x="19" y="2"/>
                  </a:cubicBezTo>
                  <a:cubicBezTo>
                    <a:pt x="19" y="2"/>
                    <a:pt x="19" y="2"/>
                    <a:pt x="18" y="2"/>
                  </a:cubicBezTo>
                  <a:cubicBezTo>
                    <a:pt x="18" y="2"/>
                    <a:pt x="18" y="2"/>
                    <a:pt x="18" y="2"/>
                  </a:cubicBezTo>
                  <a:cubicBezTo>
                    <a:pt x="17" y="2"/>
                    <a:pt x="17" y="2"/>
                    <a:pt x="16" y="2"/>
                  </a:cubicBezTo>
                  <a:cubicBezTo>
                    <a:pt x="15" y="3"/>
                    <a:pt x="13" y="3"/>
                    <a:pt x="12" y="4"/>
                  </a:cubicBezTo>
                  <a:cubicBezTo>
                    <a:pt x="12" y="4"/>
                    <a:pt x="11" y="5"/>
                    <a:pt x="11" y="5"/>
                  </a:cubicBezTo>
                  <a:cubicBezTo>
                    <a:pt x="11" y="5"/>
                    <a:pt x="10" y="6"/>
                    <a:pt x="9" y="6"/>
                  </a:cubicBezTo>
                  <a:cubicBezTo>
                    <a:pt x="9" y="7"/>
                    <a:pt x="8" y="7"/>
                    <a:pt x="8" y="8"/>
                  </a:cubicBezTo>
                  <a:cubicBezTo>
                    <a:pt x="7" y="9"/>
                    <a:pt x="7" y="9"/>
                    <a:pt x="7" y="9"/>
                  </a:cubicBezTo>
                  <a:cubicBezTo>
                    <a:pt x="6" y="10"/>
                    <a:pt x="6" y="11"/>
                    <a:pt x="6" y="12"/>
                  </a:cubicBezTo>
                  <a:cubicBezTo>
                    <a:pt x="5" y="12"/>
                    <a:pt x="5" y="13"/>
                    <a:pt x="5" y="13"/>
                  </a:cubicBezTo>
                  <a:cubicBezTo>
                    <a:pt x="4" y="14"/>
                    <a:pt x="4" y="15"/>
                    <a:pt x="4" y="15"/>
                  </a:cubicBezTo>
                  <a:cubicBezTo>
                    <a:pt x="4" y="16"/>
                    <a:pt x="4" y="16"/>
                    <a:pt x="4" y="16"/>
                  </a:cubicBezTo>
                  <a:cubicBezTo>
                    <a:pt x="4" y="17"/>
                    <a:pt x="3" y="19"/>
                    <a:pt x="3" y="20"/>
                  </a:cubicBezTo>
                  <a:cubicBezTo>
                    <a:pt x="3" y="20"/>
                    <a:pt x="3" y="21"/>
                    <a:pt x="3" y="21"/>
                  </a:cubicBezTo>
                  <a:cubicBezTo>
                    <a:pt x="3" y="22"/>
                    <a:pt x="3" y="23"/>
                    <a:pt x="2" y="24"/>
                  </a:cubicBezTo>
                  <a:cubicBezTo>
                    <a:pt x="2" y="25"/>
                    <a:pt x="2" y="25"/>
                    <a:pt x="2" y="26"/>
                  </a:cubicBezTo>
                  <a:cubicBezTo>
                    <a:pt x="2" y="26"/>
                    <a:pt x="2" y="26"/>
                    <a:pt x="2" y="27"/>
                  </a:cubicBezTo>
                  <a:cubicBezTo>
                    <a:pt x="2" y="27"/>
                    <a:pt x="2" y="28"/>
                    <a:pt x="2" y="28"/>
                  </a:cubicBezTo>
                  <a:cubicBezTo>
                    <a:pt x="2" y="29"/>
                    <a:pt x="2" y="29"/>
                    <a:pt x="2" y="29"/>
                  </a:cubicBezTo>
                  <a:cubicBezTo>
                    <a:pt x="2" y="30"/>
                    <a:pt x="1" y="31"/>
                    <a:pt x="1" y="31"/>
                  </a:cubicBezTo>
                  <a:cubicBezTo>
                    <a:pt x="1" y="32"/>
                    <a:pt x="1" y="32"/>
                    <a:pt x="1" y="33"/>
                  </a:cubicBezTo>
                  <a:cubicBezTo>
                    <a:pt x="1" y="33"/>
                    <a:pt x="1" y="33"/>
                    <a:pt x="1" y="33"/>
                  </a:cubicBezTo>
                  <a:cubicBezTo>
                    <a:pt x="1" y="34"/>
                    <a:pt x="1" y="35"/>
                    <a:pt x="1" y="35"/>
                  </a:cubicBezTo>
                  <a:cubicBezTo>
                    <a:pt x="1" y="36"/>
                    <a:pt x="1" y="36"/>
                    <a:pt x="1" y="37"/>
                  </a:cubicBezTo>
                  <a:cubicBezTo>
                    <a:pt x="1" y="37"/>
                    <a:pt x="1" y="37"/>
                    <a:pt x="1" y="38"/>
                  </a:cubicBezTo>
                  <a:cubicBezTo>
                    <a:pt x="1" y="39"/>
                    <a:pt x="1" y="39"/>
                    <a:pt x="1" y="40"/>
                  </a:cubicBezTo>
                  <a:cubicBezTo>
                    <a:pt x="1" y="40"/>
                    <a:pt x="0" y="41"/>
                    <a:pt x="1" y="42"/>
                  </a:cubicBezTo>
                  <a:cubicBezTo>
                    <a:pt x="1" y="42"/>
                    <a:pt x="1" y="43"/>
                    <a:pt x="1" y="43"/>
                  </a:cubicBezTo>
                  <a:cubicBezTo>
                    <a:pt x="1" y="44"/>
                    <a:pt x="0" y="45"/>
                    <a:pt x="0" y="46"/>
                  </a:cubicBezTo>
                  <a:cubicBezTo>
                    <a:pt x="0" y="46"/>
                    <a:pt x="1" y="47"/>
                    <a:pt x="1" y="47"/>
                  </a:cubicBezTo>
                  <a:cubicBezTo>
                    <a:pt x="0" y="48"/>
                    <a:pt x="0" y="48"/>
                    <a:pt x="0" y="49"/>
                  </a:cubicBezTo>
                  <a:cubicBezTo>
                    <a:pt x="0" y="49"/>
                    <a:pt x="0" y="50"/>
                    <a:pt x="0" y="50"/>
                  </a:cubicBezTo>
                  <a:cubicBezTo>
                    <a:pt x="0" y="50"/>
                    <a:pt x="0" y="50"/>
                    <a:pt x="0" y="51"/>
                  </a:cubicBezTo>
                  <a:cubicBezTo>
                    <a:pt x="0" y="51"/>
                    <a:pt x="0" y="52"/>
                    <a:pt x="0" y="53"/>
                  </a:cubicBezTo>
                  <a:cubicBezTo>
                    <a:pt x="0" y="53"/>
                    <a:pt x="0" y="53"/>
                    <a:pt x="0" y="53"/>
                  </a:cubicBezTo>
                  <a:cubicBezTo>
                    <a:pt x="0" y="54"/>
                    <a:pt x="0" y="54"/>
                    <a:pt x="0" y="55"/>
                  </a:cubicBezTo>
                  <a:cubicBezTo>
                    <a:pt x="0" y="55"/>
                    <a:pt x="0" y="56"/>
                    <a:pt x="0" y="57"/>
                  </a:cubicBezTo>
                  <a:cubicBezTo>
                    <a:pt x="0" y="57"/>
                    <a:pt x="0" y="58"/>
                    <a:pt x="0" y="59"/>
                  </a:cubicBezTo>
                  <a:cubicBezTo>
                    <a:pt x="0" y="59"/>
                    <a:pt x="0" y="59"/>
                    <a:pt x="0" y="60"/>
                  </a:cubicBezTo>
                  <a:cubicBezTo>
                    <a:pt x="0" y="60"/>
                    <a:pt x="0" y="63"/>
                    <a:pt x="0" y="64"/>
                  </a:cubicBezTo>
                  <a:cubicBezTo>
                    <a:pt x="0" y="65"/>
                    <a:pt x="0" y="66"/>
                    <a:pt x="0" y="67"/>
                  </a:cubicBezTo>
                  <a:cubicBezTo>
                    <a:pt x="0" y="67"/>
                    <a:pt x="0" y="68"/>
                    <a:pt x="0" y="68"/>
                  </a:cubicBezTo>
                  <a:cubicBezTo>
                    <a:pt x="0" y="69"/>
                    <a:pt x="1" y="70"/>
                    <a:pt x="0" y="71"/>
                  </a:cubicBezTo>
                  <a:cubicBezTo>
                    <a:pt x="0" y="71"/>
                    <a:pt x="0" y="72"/>
                    <a:pt x="0" y="73"/>
                  </a:cubicBezTo>
                  <a:cubicBezTo>
                    <a:pt x="1" y="74"/>
                    <a:pt x="1" y="76"/>
                    <a:pt x="2" y="78"/>
                  </a:cubicBezTo>
                  <a:cubicBezTo>
                    <a:pt x="2" y="79"/>
                    <a:pt x="2" y="79"/>
                    <a:pt x="2" y="79"/>
                  </a:cubicBezTo>
                  <a:cubicBezTo>
                    <a:pt x="2" y="80"/>
                    <a:pt x="2" y="81"/>
                    <a:pt x="2" y="81"/>
                  </a:cubicBezTo>
                  <a:cubicBezTo>
                    <a:pt x="2" y="82"/>
                    <a:pt x="3" y="82"/>
                    <a:pt x="3" y="82"/>
                  </a:cubicBezTo>
                  <a:cubicBezTo>
                    <a:pt x="3" y="83"/>
                    <a:pt x="3" y="83"/>
                    <a:pt x="3" y="83"/>
                  </a:cubicBezTo>
                  <a:cubicBezTo>
                    <a:pt x="3" y="84"/>
                    <a:pt x="3" y="84"/>
                    <a:pt x="3" y="84"/>
                  </a:cubicBezTo>
                  <a:cubicBezTo>
                    <a:pt x="3" y="85"/>
                    <a:pt x="3" y="85"/>
                    <a:pt x="3" y="85"/>
                  </a:cubicBezTo>
                  <a:cubicBezTo>
                    <a:pt x="3" y="86"/>
                    <a:pt x="4" y="86"/>
                    <a:pt x="4" y="87"/>
                  </a:cubicBezTo>
                  <a:cubicBezTo>
                    <a:pt x="4" y="87"/>
                    <a:pt x="4" y="87"/>
                    <a:pt x="4" y="87"/>
                  </a:cubicBezTo>
                  <a:cubicBezTo>
                    <a:pt x="5" y="88"/>
                    <a:pt x="6" y="89"/>
                    <a:pt x="7" y="90"/>
                  </a:cubicBezTo>
                  <a:cubicBezTo>
                    <a:pt x="7" y="90"/>
                    <a:pt x="7" y="90"/>
                    <a:pt x="8" y="91"/>
                  </a:cubicBezTo>
                  <a:cubicBezTo>
                    <a:pt x="8" y="91"/>
                    <a:pt x="8" y="91"/>
                    <a:pt x="9" y="91"/>
                  </a:cubicBezTo>
                  <a:cubicBezTo>
                    <a:pt x="9" y="91"/>
                    <a:pt x="9" y="92"/>
                    <a:pt x="9" y="92"/>
                  </a:cubicBezTo>
                  <a:cubicBezTo>
                    <a:pt x="10" y="92"/>
                    <a:pt x="11" y="92"/>
                    <a:pt x="11" y="93"/>
                  </a:cubicBezTo>
                  <a:cubicBezTo>
                    <a:pt x="11" y="93"/>
                    <a:pt x="12" y="93"/>
                    <a:pt x="12" y="94"/>
                  </a:cubicBezTo>
                  <a:cubicBezTo>
                    <a:pt x="13" y="94"/>
                    <a:pt x="13" y="94"/>
                    <a:pt x="14" y="94"/>
                  </a:cubicBezTo>
                  <a:cubicBezTo>
                    <a:pt x="14" y="94"/>
                    <a:pt x="15" y="94"/>
                    <a:pt x="15" y="95"/>
                  </a:cubicBezTo>
                  <a:cubicBezTo>
                    <a:pt x="15" y="95"/>
                    <a:pt x="16" y="95"/>
                    <a:pt x="16" y="94"/>
                  </a:cubicBezTo>
                  <a:cubicBezTo>
                    <a:pt x="17" y="94"/>
                    <a:pt x="18" y="95"/>
                    <a:pt x="19" y="94"/>
                  </a:cubicBezTo>
                  <a:cubicBezTo>
                    <a:pt x="20" y="94"/>
                    <a:pt x="21" y="94"/>
                    <a:pt x="23" y="94"/>
                  </a:cubicBezTo>
                  <a:cubicBezTo>
                    <a:pt x="23" y="94"/>
                    <a:pt x="24" y="94"/>
                    <a:pt x="25" y="94"/>
                  </a:cubicBezTo>
                  <a:cubicBezTo>
                    <a:pt x="26" y="94"/>
                    <a:pt x="26" y="93"/>
                    <a:pt x="27" y="93"/>
                  </a:cubicBezTo>
                  <a:cubicBezTo>
                    <a:pt x="27" y="93"/>
                    <a:pt x="28" y="93"/>
                    <a:pt x="28" y="93"/>
                  </a:cubicBezTo>
                  <a:cubicBezTo>
                    <a:pt x="29" y="93"/>
                    <a:pt x="29" y="92"/>
                    <a:pt x="29" y="92"/>
                  </a:cubicBezTo>
                  <a:cubicBezTo>
                    <a:pt x="29" y="92"/>
                    <a:pt x="30" y="92"/>
                    <a:pt x="30" y="92"/>
                  </a:cubicBezTo>
                  <a:cubicBezTo>
                    <a:pt x="30" y="92"/>
                    <a:pt x="31" y="90"/>
                    <a:pt x="31" y="90"/>
                  </a:cubicBezTo>
                  <a:cubicBezTo>
                    <a:pt x="31" y="89"/>
                    <a:pt x="31" y="89"/>
                    <a:pt x="31" y="89"/>
                  </a:cubicBezTo>
                  <a:cubicBezTo>
                    <a:pt x="31" y="88"/>
                    <a:pt x="32" y="88"/>
                    <a:pt x="31" y="88"/>
                  </a:cubicBezTo>
                  <a:cubicBezTo>
                    <a:pt x="31" y="87"/>
                    <a:pt x="31" y="87"/>
                    <a:pt x="31" y="87"/>
                  </a:cubicBezTo>
                  <a:cubicBezTo>
                    <a:pt x="31" y="86"/>
                    <a:pt x="31" y="85"/>
                    <a:pt x="31" y="85"/>
                  </a:cubicBezTo>
                  <a:cubicBezTo>
                    <a:pt x="31" y="85"/>
                    <a:pt x="31" y="84"/>
                    <a:pt x="31" y="84"/>
                  </a:cubicBezTo>
                  <a:cubicBezTo>
                    <a:pt x="31" y="83"/>
                    <a:pt x="31" y="82"/>
                    <a:pt x="31" y="81"/>
                  </a:cubicBezTo>
                  <a:cubicBezTo>
                    <a:pt x="31" y="81"/>
                    <a:pt x="32" y="80"/>
                    <a:pt x="32" y="80"/>
                  </a:cubicBezTo>
                  <a:cubicBezTo>
                    <a:pt x="32" y="80"/>
                    <a:pt x="32" y="80"/>
                    <a:pt x="33" y="80"/>
                  </a:cubicBezTo>
                  <a:cubicBezTo>
                    <a:pt x="33" y="80"/>
                    <a:pt x="33" y="79"/>
                    <a:pt x="34" y="79"/>
                  </a:cubicBezTo>
                  <a:cubicBezTo>
                    <a:pt x="34" y="78"/>
                    <a:pt x="35" y="79"/>
                    <a:pt x="35" y="78"/>
                  </a:cubicBezTo>
                  <a:cubicBezTo>
                    <a:pt x="35" y="78"/>
                    <a:pt x="35" y="77"/>
                    <a:pt x="35" y="77"/>
                  </a:cubicBezTo>
                  <a:cubicBezTo>
                    <a:pt x="35" y="77"/>
                    <a:pt x="35" y="77"/>
                    <a:pt x="35" y="77"/>
                  </a:cubicBezTo>
                  <a:cubicBezTo>
                    <a:pt x="35" y="76"/>
                    <a:pt x="35" y="76"/>
                    <a:pt x="35" y="75"/>
                  </a:cubicBezTo>
                  <a:cubicBezTo>
                    <a:pt x="34" y="75"/>
                    <a:pt x="34" y="74"/>
                    <a:pt x="34" y="73"/>
                  </a:cubicBezTo>
                  <a:cubicBezTo>
                    <a:pt x="34" y="73"/>
                    <a:pt x="34" y="72"/>
                    <a:pt x="35" y="72"/>
                  </a:cubicBezTo>
                  <a:cubicBezTo>
                    <a:pt x="35" y="72"/>
                    <a:pt x="35" y="72"/>
                    <a:pt x="35" y="71"/>
                  </a:cubicBezTo>
                  <a:cubicBezTo>
                    <a:pt x="35" y="71"/>
                    <a:pt x="35" y="71"/>
                    <a:pt x="35" y="71"/>
                  </a:cubicBezTo>
                  <a:cubicBezTo>
                    <a:pt x="36" y="70"/>
                    <a:pt x="36" y="70"/>
                    <a:pt x="36" y="70"/>
                  </a:cubicBezTo>
                  <a:cubicBezTo>
                    <a:pt x="36" y="70"/>
                    <a:pt x="37" y="70"/>
                    <a:pt x="37" y="69"/>
                  </a:cubicBezTo>
                  <a:cubicBezTo>
                    <a:pt x="37" y="69"/>
                    <a:pt x="37" y="69"/>
                    <a:pt x="37" y="69"/>
                  </a:cubicBezTo>
                  <a:cubicBezTo>
                    <a:pt x="37" y="67"/>
                    <a:pt x="37" y="66"/>
                    <a:pt x="37" y="64"/>
                  </a:cubicBezTo>
                  <a:cubicBezTo>
                    <a:pt x="37" y="64"/>
                    <a:pt x="37" y="63"/>
                    <a:pt x="37" y="63"/>
                  </a:cubicBezTo>
                  <a:cubicBezTo>
                    <a:pt x="37" y="63"/>
                    <a:pt x="37" y="63"/>
                    <a:pt x="37" y="62"/>
                  </a:cubicBezTo>
                  <a:cubicBezTo>
                    <a:pt x="37" y="62"/>
                    <a:pt x="37" y="61"/>
                    <a:pt x="37" y="61"/>
                  </a:cubicBezTo>
                  <a:cubicBezTo>
                    <a:pt x="37" y="61"/>
                    <a:pt x="37" y="61"/>
                    <a:pt x="37" y="60"/>
                  </a:cubicBezTo>
                  <a:cubicBezTo>
                    <a:pt x="37" y="60"/>
                    <a:pt x="37" y="60"/>
                    <a:pt x="37" y="60"/>
                  </a:cubicBezTo>
                  <a:cubicBezTo>
                    <a:pt x="37" y="59"/>
                    <a:pt x="38" y="59"/>
                    <a:pt x="38" y="59"/>
                  </a:cubicBezTo>
                  <a:cubicBezTo>
                    <a:pt x="38" y="58"/>
                    <a:pt x="38" y="58"/>
                    <a:pt x="38" y="58"/>
                  </a:cubicBezTo>
                  <a:cubicBezTo>
                    <a:pt x="39" y="57"/>
                    <a:pt x="39" y="57"/>
                    <a:pt x="40" y="57"/>
                  </a:cubicBezTo>
                  <a:cubicBezTo>
                    <a:pt x="40" y="57"/>
                    <a:pt x="40" y="56"/>
                    <a:pt x="40" y="56"/>
                  </a:cubicBezTo>
                  <a:cubicBezTo>
                    <a:pt x="40" y="56"/>
                    <a:pt x="41" y="56"/>
                    <a:pt x="41" y="56"/>
                  </a:cubicBezTo>
                  <a:cubicBezTo>
                    <a:pt x="41" y="56"/>
                    <a:pt x="41" y="56"/>
                    <a:pt x="42" y="56"/>
                  </a:cubicBezTo>
                  <a:cubicBezTo>
                    <a:pt x="42" y="55"/>
                    <a:pt x="42" y="56"/>
                    <a:pt x="43" y="55"/>
                  </a:cubicBezTo>
                  <a:cubicBezTo>
                    <a:pt x="43" y="55"/>
                    <a:pt x="43" y="54"/>
                    <a:pt x="43" y="54"/>
                  </a:cubicBezTo>
                  <a:cubicBezTo>
                    <a:pt x="43" y="54"/>
                    <a:pt x="43" y="53"/>
                    <a:pt x="43" y="53"/>
                  </a:cubicBezTo>
                  <a:cubicBezTo>
                    <a:pt x="42" y="53"/>
                    <a:pt x="42" y="53"/>
                    <a:pt x="42" y="52"/>
                  </a:cubicBezTo>
                  <a:cubicBezTo>
                    <a:pt x="42" y="52"/>
                    <a:pt x="42" y="52"/>
                    <a:pt x="41" y="52"/>
                  </a:cubicBezTo>
                  <a:cubicBezTo>
                    <a:pt x="41" y="51"/>
                    <a:pt x="41" y="51"/>
                    <a:pt x="41" y="51"/>
                  </a:cubicBezTo>
                  <a:cubicBezTo>
                    <a:pt x="41" y="50"/>
                    <a:pt x="40" y="50"/>
                    <a:pt x="40" y="50"/>
                  </a:cubicBezTo>
                  <a:cubicBezTo>
                    <a:pt x="40" y="50"/>
                    <a:pt x="40" y="49"/>
                    <a:pt x="40" y="49"/>
                  </a:cubicBezTo>
                  <a:cubicBezTo>
                    <a:pt x="40" y="49"/>
                    <a:pt x="39" y="49"/>
                    <a:pt x="39" y="48"/>
                  </a:cubicBezTo>
                  <a:cubicBezTo>
                    <a:pt x="39" y="48"/>
                    <a:pt x="38" y="48"/>
                    <a:pt x="38" y="48"/>
                  </a:cubicBezTo>
                  <a:cubicBezTo>
                    <a:pt x="38" y="47"/>
                    <a:pt x="38" y="47"/>
                    <a:pt x="38" y="47"/>
                  </a:cubicBezTo>
                  <a:cubicBezTo>
                    <a:pt x="38" y="46"/>
                    <a:pt x="37" y="46"/>
                    <a:pt x="37" y="45"/>
                  </a:cubicBezTo>
                  <a:cubicBezTo>
                    <a:pt x="37" y="45"/>
                    <a:pt x="37" y="45"/>
                    <a:pt x="37" y="44"/>
                  </a:cubicBezTo>
                  <a:cubicBezTo>
                    <a:pt x="37" y="44"/>
                    <a:pt x="37" y="44"/>
                    <a:pt x="36" y="44"/>
                  </a:cubicBezTo>
                  <a:cubicBezTo>
                    <a:pt x="36" y="43"/>
                    <a:pt x="36" y="43"/>
                    <a:pt x="36" y="42"/>
                  </a:cubicBezTo>
                  <a:cubicBezTo>
                    <a:pt x="36" y="41"/>
                    <a:pt x="36" y="41"/>
                    <a:pt x="36" y="40"/>
                  </a:cubicBezTo>
                  <a:cubicBezTo>
                    <a:pt x="36" y="39"/>
                    <a:pt x="36" y="39"/>
                    <a:pt x="36" y="39"/>
                  </a:cubicBezTo>
                  <a:cubicBezTo>
                    <a:pt x="36" y="38"/>
                    <a:pt x="36" y="37"/>
                    <a:pt x="36" y="37"/>
                  </a:cubicBezTo>
                  <a:cubicBezTo>
                    <a:pt x="36" y="36"/>
                    <a:pt x="36" y="36"/>
                    <a:pt x="36" y="35"/>
                  </a:cubicBezTo>
                  <a:cubicBezTo>
                    <a:pt x="37" y="35"/>
                    <a:pt x="37" y="35"/>
                    <a:pt x="37" y="34"/>
                  </a:cubicBezTo>
                  <a:cubicBezTo>
                    <a:pt x="37" y="33"/>
                    <a:pt x="37" y="32"/>
                    <a:pt x="37" y="31"/>
                  </a:cubicBezTo>
                  <a:cubicBezTo>
                    <a:pt x="37" y="31"/>
                    <a:pt x="37" y="30"/>
                    <a:pt x="37" y="30"/>
                  </a:cubicBezTo>
                  <a:cubicBezTo>
                    <a:pt x="37" y="30"/>
                    <a:pt x="36" y="29"/>
                    <a:pt x="36" y="29"/>
                  </a:cubicBezTo>
                  <a:cubicBezTo>
                    <a:pt x="36" y="29"/>
                    <a:pt x="36" y="28"/>
                    <a:pt x="36" y="28"/>
                  </a:cubicBezTo>
                  <a:cubicBezTo>
                    <a:pt x="36" y="28"/>
                    <a:pt x="36" y="28"/>
                    <a:pt x="36" y="28"/>
                  </a:cubicBezTo>
                  <a:cubicBezTo>
                    <a:pt x="36" y="27"/>
                    <a:pt x="36" y="27"/>
                    <a:pt x="36" y="27"/>
                  </a:cubicBezTo>
                  <a:cubicBezTo>
                    <a:pt x="36" y="26"/>
                    <a:pt x="35" y="26"/>
                    <a:pt x="35" y="26"/>
                  </a:cubicBezTo>
                  <a:cubicBezTo>
                    <a:pt x="35" y="26"/>
                    <a:pt x="35" y="25"/>
                    <a:pt x="35" y="25"/>
                  </a:cubicBezTo>
                  <a:cubicBezTo>
                    <a:pt x="35" y="24"/>
                    <a:pt x="35" y="24"/>
                    <a:pt x="35" y="24"/>
                  </a:cubicBezTo>
                  <a:cubicBezTo>
                    <a:pt x="35" y="23"/>
                    <a:pt x="35" y="23"/>
                    <a:pt x="35" y="22"/>
                  </a:cubicBezTo>
                  <a:cubicBezTo>
                    <a:pt x="35" y="22"/>
                    <a:pt x="35" y="21"/>
                    <a:pt x="34" y="20"/>
                  </a:cubicBezTo>
                  <a:cubicBezTo>
                    <a:pt x="34" y="20"/>
                    <a:pt x="34" y="19"/>
                    <a:pt x="34" y="19"/>
                  </a:cubicBezTo>
                  <a:cubicBezTo>
                    <a:pt x="34" y="19"/>
                    <a:pt x="34" y="18"/>
                    <a:pt x="34" y="18"/>
                  </a:cubicBezTo>
                  <a:cubicBezTo>
                    <a:pt x="33" y="17"/>
                    <a:pt x="33" y="16"/>
                    <a:pt x="33" y="16"/>
                  </a:cubicBezTo>
                  <a:cubicBezTo>
                    <a:pt x="33" y="15"/>
                    <a:pt x="32" y="15"/>
                    <a:pt x="32" y="15"/>
                  </a:cubicBezTo>
                  <a:cubicBezTo>
                    <a:pt x="32" y="15"/>
                    <a:pt x="31" y="14"/>
                    <a:pt x="31" y="13"/>
                  </a:cubicBezTo>
                  <a:cubicBezTo>
                    <a:pt x="31" y="12"/>
                    <a:pt x="33" y="11"/>
                    <a:pt x="33" y="10"/>
                  </a:cubicBezTo>
                  <a:cubicBezTo>
                    <a:pt x="33" y="10"/>
                    <a:pt x="33" y="10"/>
                    <a:pt x="33" y="9"/>
                  </a:cubicBezTo>
                  <a:cubicBezTo>
                    <a:pt x="34" y="8"/>
                    <a:pt x="34" y="7"/>
                    <a:pt x="34" y="6"/>
                  </a:cubicBezTo>
                  <a:cubicBezTo>
                    <a:pt x="34" y="6"/>
                    <a:pt x="34" y="5"/>
                    <a:pt x="34" y="5"/>
                  </a:cubicBezTo>
                  <a:cubicBezTo>
                    <a:pt x="33" y="5"/>
                    <a:pt x="33" y="4"/>
                    <a:pt x="33" y="4"/>
                  </a:cubicBezTo>
                  <a:cubicBezTo>
                    <a:pt x="33" y="4"/>
                    <a:pt x="33" y="3"/>
                    <a:pt x="33" y="3"/>
                  </a:cubicBezTo>
                  <a:cubicBezTo>
                    <a:pt x="33" y="3"/>
                    <a:pt x="32" y="3"/>
                    <a:pt x="32" y="2"/>
                  </a:cubicBezTo>
                  <a:cubicBezTo>
                    <a:pt x="32" y="2"/>
                    <a:pt x="32" y="2"/>
                    <a:pt x="32" y="2"/>
                  </a:cubicBezTo>
                  <a:cubicBezTo>
                    <a:pt x="31" y="1"/>
                    <a:pt x="30" y="1"/>
                    <a:pt x="30" y="1"/>
                  </a:cubicBezTo>
                  <a:cubicBezTo>
                    <a:pt x="29" y="0"/>
                    <a:pt x="28" y="0"/>
                    <a:pt x="2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defRPr/>
              </a:pPr>
              <a:endParaRPr lang="en-US" sz="2400" kern="0">
                <a:solidFill>
                  <a:srgbClr val="000000"/>
                </a:solidFill>
                <a:cs typeface="Arial" charset="0"/>
              </a:endParaRPr>
            </a:p>
          </p:txBody>
        </p:sp>
      </p:grpSp>
      <p:sp>
        <p:nvSpPr>
          <p:cNvPr id="55" name="Rectangle 54"/>
          <p:cNvSpPr/>
          <p:nvPr/>
        </p:nvSpPr>
        <p:spPr>
          <a:xfrm>
            <a:off x="5657486" y="2389507"/>
            <a:ext cx="3397700" cy="670665"/>
          </a:xfrm>
          <a:prstGeom prst="rect">
            <a:avLst/>
          </a:prstGeom>
          <a:noFill/>
          <a:ln w="6350" cap="flat" cmpd="sng" algn="ctr">
            <a:solidFill>
              <a:srgbClr val="A4D400"/>
            </a:solidFill>
            <a:prstDash val="dash"/>
          </a:ln>
          <a:effectLst/>
        </p:spPr>
        <p:txBody>
          <a:bodyPr lIns="36000" tIns="36000" rIns="36000" bIns="36000" rtlCol="0" anchor="ctr"/>
          <a:lstStyle/>
          <a:p>
            <a:pPr defTabSz="914400" fontAlgn="base">
              <a:spcBef>
                <a:spcPct val="0"/>
              </a:spcBef>
              <a:spcAft>
                <a:spcPct val="0"/>
              </a:spcAft>
            </a:pPr>
            <a:r>
              <a:rPr lang="es-CL" sz="1000" i="1" dirty="0">
                <a:solidFill>
                  <a:srgbClr val="002776"/>
                </a:solidFill>
                <a:cs typeface="Arial" charset="0"/>
              </a:rPr>
              <a:t>Detallar </a:t>
            </a:r>
            <a:r>
              <a:rPr lang="es-CL" sz="1000" i="1" dirty="0" smtClean="0">
                <a:solidFill>
                  <a:srgbClr val="002776"/>
                </a:solidFill>
                <a:cs typeface="Arial" charset="0"/>
              </a:rPr>
              <a:t>mediante </a:t>
            </a:r>
            <a:r>
              <a:rPr lang="es-CL" sz="1000" i="1" dirty="0">
                <a:solidFill>
                  <a:srgbClr val="002776"/>
                </a:solidFill>
                <a:cs typeface="Arial" charset="0"/>
              </a:rPr>
              <a:t>el plan </a:t>
            </a:r>
            <a:r>
              <a:rPr lang="es-CL" sz="1000" i="1" dirty="0" smtClean="0">
                <a:solidFill>
                  <a:srgbClr val="002776"/>
                </a:solidFill>
                <a:cs typeface="Arial" charset="0"/>
              </a:rPr>
              <a:t>estratégico las iniciativas </a:t>
            </a:r>
            <a:r>
              <a:rPr lang="es-CL" sz="1000" i="1" dirty="0">
                <a:solidFill>
                  <a:srgbClr val="002776"/>
                </a:solidFill>
                <a:cs typeface="Arial" charset="0"/>
              </a:rPr>
              <a:t>claves que permitirán el logro de la nueva </a:t>
            </a:r>
            <a:r>
              <a:rPr lang="es-CL" sz="1000" i="1" dirty="0" smtClean="0">
                <a:solidFill>
                  <a:srgbClr val="002776"/>
                </a:solidFill>
                <a:cs typeface="Arial" charset="0"/>
              </a:rPr>
              <a:t>estrategia </a:t>
            </a:r>
            <a:endParaRPr lang="es-CL" sz="1000" i="1" dirty="0">
              <a:solidFill>
                <a:srgbClr val="002776"/>
              </a:solidFill>
              <a:cs typeface="Arial" charset="0"/>
            </a:endParaRPr>
          </a:p>
        </p:txBody>
      </p:sp>
      <p:sp>
        <p:nvSpPr>
          <p:cNvPr id="56" name="Rectangle 55"/>
          <p:cNvSpPr/>
          <p:nvPr/>
        </p:nvSpPr>
        <p:spPr>
          <a:xfrm>
            <a:off x="4707601" y="3851184"/>
            <a:ext cx="3398400" cy="668692"/>
          </a:xfrm>
          <a:prstGeom prst="rect">
            <a:avLst/>
          </a:prstGeom>
          <a:noFill/>
          <a:ln w="6350" cap="flat" cmpd="sng" algn="ctr">
            <a:solidFill>
              <a:srgbClr val="00A1DE"/>
            </a:solidFill>
            <a:prstDash val="dash"/>
          </a:ln>
          <a:effectLst/>
        </p:spPr>
        <p:txBody>
          <a:bodyPr lIns="36000" tIns="36000" rIns="36000" bIns="36000" rtlCol="0" anchor="ctr"/>
          <a:lstStyle/>
          <a:p>
            <a:pPr defTabSz="914400" fontAlgn="base">
              <a:spcBef>
                <a:spcPct val="0"/>
              </a:spcBef>
              <a:spcAft>
                <a:spcPct val="0"/>
              </a:spcAft>
            </a:pPr>
            <a:r>
              <a:rPr lang="es-CL" sz="1000" i="1" dirty="0">
                <a:solidFill>
                  <a:srgbClr val="002776"/>
                </a:solidFill>
                <a:cs typeface="Arial" charset="0"/>
              </a:rPr>
              <a:t>Evaluar alternativas estratégicas que permitan alcanzar el objetivo de posicionar a </a:t>
            </a:r>
            <a:r>
              <a:rPr lang="es-CL" sz="1000" i="1" dirty="0" smtClean="0">
                <a:solidFill>
                  <a:srgbClr val="002776"/>
                </a:solidFill>
                <a:cs typeface="Arial" charset="0"/>
              </a:rPr>
              <a:t>Quito en </a:t>
            </a:r>
            <a:r>
              <a:rPr lang="es-CL" sz="1000" i="1" dirty="0">
                <a:solidFill>
                  <a:srgbClr val="002776"/>
                </a:solidFill>
                <a:cs typeface="Arial" charset="0"/>
              </a:rPr>
              <a:t>los distintos mercados y perfiles de </a:t>
            </a:r>
            <a:r>
              <a:rPr lang="es-CL" sz="1000" i="1" dirty="0" smtClean="0">
                <a:solidFill>
                  <a:srgbClr val="002776"/>
                </a:solidFill>
                <a:cs typeface="Arial" charset="0"/>
              </a:rPr>
              <a:t>turistas</a:t>
            </a:r>
            <a:endParaRPr lang="es-CL" sz="1000" i="1" dirty="0">
              <a:solidFill>
                <a:srgbClr val="002776"/>
              </a:solidFill>
              <a:cs typeface="Arial" charset="0"/>
            </a:endParaRPr>
          </a:p>
        </p:txBody>
      </p:sp>
      <p:sp>
        <p:nvSpPr>
          <p:cNvPr id="57" name="Rectangle 56"/>
          <p:cNvSpPr/>
          <p:nvPr/>
        </p:nvSpPr>
        <p:spPr>
          <a:xfrm>
            <a:off x="3693187" y="5310888"/>
            <a:ext cx="3398400" cy="812580"/>
          </a:xfrm>
          <a:prstGeom prst="rect">
            <a:avLst/>
          </a:prstGeom>
          <a:noFill/>
          <a:ln w="6350" cap="flat" cmpd="sng" algn="ctr">
            <a:solidFill>
              <a:srgbClr val="002776"/>
            </a:solidFill>
            <a:prstDash val="dash"/>
          </a:ln>
          <a:effectLst/>
        </p:spPr>
        <p:txBody>
          <a:bodyPr lIns="36000" tIns="36000" rIns="36000" bIns="36000" rtlCol="0" anchor="ctr"/>
          <a:lstStyle/>
          <a:p>
            <a:pPr defTabSz="914400" fontAlgn="base">
              <a:spcBef>
                <a:spcPct val="0"/>
              </a:spcBef>
              <a:spcAft>
                <a:spcPct val="0"/>
              </a:spcAft>
            </a:pPr>
            <a:r>
              <a:rPr lang="es-CL" sz="1000" i="1" dirty="0">
                <a:solidFill>
                  <a:srgbClr val="002776"/>
                </a:solidFill>
                <a:cs typeface="Arial" charset="0"/>
              </a:rPr>
              <a:t>Levantar información relevante sobre la actual estrategia o planes vigentes relacionados a </a:t>
            </a:r>
            <a:r>
              <a:rPr lang="es-CL" sz="1000" i="1" dirty="0" smtClean="0">
                <a:solidFill>
                  <a:srgbClr val="002776"/>
                </a:solidFill>
                <a:cs typeface="Arial" charset="0"/>
              </a:rPr>
              <a:t>la estrategia turística de Quito Turismo que </a:t>
            </a:r>
            <a:r>
              <a:rPr lang="es-CL" sz="1000" i="1" dirty="0">
                <a:solidFill>
                  <a:srgbClr val="002776"/>
                </a:solidFill>
                <a:cs typeface="Arial" charset="0"/>
              </a:rPr>
              <a:t>nos permitan detectar oportunidades de mejora y nuevas posibilidades a futuro en términos </a:t>
            </a:r>
            <a:r>
              <a:rPr lang="es-CL" sz="1000" i="1" dirty="0" smtClean="0">
                <a:solidFill>
                  <a:srgbClr val="002776"/>
                </a:solidFill>
                <a:cs typeface="Arial" charset="0"/>
              </a:rPr>
              <a:t>de </a:t>
            </a:r>
            <a:r>
              <a:rPr lang="es-CL" sz="1000" i="1" dirty="0">
                <a:solidFill>
                  <a:srgbClr val="002776"/>
                </a:solidFill>
                <a:cs typeface="Arial" charset="0"/>
              </a:rPr>
              <a:t>productos, </a:t>
            </a:r>
            <a:r>
              <a:rPr lang="es-CL" sz="1000" i="1" dirty="0" smtClean="0">
                <a:solidFill>
                  <a:srgbClr val="002776"/>
                </a:solidFill>
                <a:cs typeface="Arial" charset="0"/>
              </a:rPr>
              <a:t>mercados, socios estratégicos y acciones</a:t>
            </a:r>
            <a:endParaRPr lang="es-CL" sz="1000" i="1" dirty="0">
              <a:solidFill>
                <a:srgbClr val="002776"/>
              </a:solidFill>
              <a:cs typeface="Arial" charset="0"/>
            </a:endParaRPr>
          </a:p>
        </p:txBody>
      </p:sp>
    </p:spTree>
    <p:extLst>
      <p:ext uri="{BB962C8B-B14F-4D97-AF65-F5344CB8AC3E}">
        <p14:creationId xmlns:p14="http://schemas.microsoft.com/office/powerpoint/2010/main" val="1782298720"/>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28" name="TextBox 27"/>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None/>
            </a:pPr>
            <a:r>
              <a:rPr lang="es-ES" sz="1400" b="0" dirty="0" smtClean="0"/>
              <a:t>Determinar la </a:t>
            </a:r>
            <a:r>
              <a:rPr lang="es-ES" sz="1400" dirty="0" smtClean="0"/>
              <a:t>situación actual de la conectividad aérea internacional de Quito </a:t>
            </a:r>
            <a:r>
              <a:rPr lang="es-ES" sz="1400" b="0" dirty="0" smtClean="0"/>
              <a:t>a través de la </a:t>
            </a:r>
            <a:r>
              <a:rPr lang="es-ES" sz="1400" dirty="0" smtClean="0"/>
              <a:t>comparación</a:t>
            </a:r>
            <a:r>
              <a:rPr lang="es-ES" sz="1400" b="0" dirty="0" smtClean="0"/>
              <a:t> de cifras e indicadores clave </a:t>
            </a:r>
            <a:r>
              <a:rPr lang="es-ES" sz="1400" dirty="0" smtClean="0"/>
              <a:t>con los principales competidores </a:t>
            </a:r>
            <a:r>
              <a:rPr lang="es-ES" sz="1400" b="0" dirty="0" smtClean="0"/>
              <a:t>de la región</a:t>
            </a:r>
            <a:endParaRPr lang="es-ES" sz="1400" b="0" dirty="0"/>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50</a:t>
            </a:fld>
            <a:endParaRPr lang="es-ES" dirty="0">
              <a:solidFill>
                <a:srgbClr val="002776"/>
              </a:solidFill>
            </a:endParaRPr>
          </a:p>
        </p:txBody>
      </p:sp>
      <p:grpSp>
        <p:nvGrpSpPr>
          <p:cNvPr id="4" name="Group 3"/>
          <p:cNvGrpSpPr/>
          <p:nvPr/>
        </p:nvGrpSpPr>
        <p:grpSpPr>
          <a:xfrm>
            <a:off x="369499" y="1142563"/>
            <a:ext cx="9150044" cy="195759"/>
            <a:chOff x="369499" y="1604824"/>
            <a:chExt cx="8388000" cy="107637"/>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6" name="Group 15"/>
          <p:cNvGrpSpPr/>
          <p:nvPr/>
        </p:nvGrpSpPr>
        <p:grpSpPr>
          <a:xfrm>
            <a:off x="369499" y="3298787"/>
            <a:ext cx="4439039" cy="195758"/>
            <a:chOff x="369499" y="1592133"/>
            <a:chExt cx="8388000" cy="133018"/>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19" name="Group 18"/>
          <p:cNvGrpSpPr/>
          <p:nvPr/>
        </p:nvGrpSpPr>
        <p:grpSpPr>
          <a:xfrm>
            <a:off x="5080504" y="3298799"/>
            <a:ext cx="4439039" cy="195759"/>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3" name="TextBox 22"/>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El sector aéreo en Latinoamérica</a:t>
            </a:r>
            <a:r>
              <a:rPr lang="es-ES" sz="1200" dirty="0" smtClean="0">
                <a:solidFill>
                  <a:srgbClr val="002776"/>
                </a:solidFill>
                <a:cs typeface="Arial" charset="0"/>
              </a:rPr>
              <a:t>: cifras clave</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Análisis comparativo por ciudades seleccionadas en la región</a:t>
            </a:r>
            <a:r>
              <a:rPr lang="es-ES" sz="1200" dirty="0" smtClean="0">
                <a:solidFill>
                  <a:srgbClr val="002776"/>
                </a:solidFill>
                <a:cs typeface="Arial" charset="0"/>
              </a:rPr>
              <a:t>,</a:t>
            </a:r>
            <a:r>
              <a:rPr lang="es-ES" sz="1200" b="1" dirty="0" smtClean="0">
                <a:solidFill>
                  <a:srgbClr val="002776"/>
                </a:solidFill>
                <a:cs typeface="Arial" charset="0"/>
              </a:rPr>
              <a:t> </a:t>
            </a:r>
            <a:r>
              <a:rPr lang="es-ES" sz="1200" dirty="0" smtClean="0">
                <a:solidFill>
                  <a:srgbClr val="002776"/>
                </a:solidFill>
                <a:cs typeface="Arial" charset="0"/>
              </a:rPr>
              <a:t>a dos niveles: </a:t>
            </a:r>
          </a:p>
          <a:p>
            <a:pPr marL="630020" lvl="1" indent="-171450" defTabSz="914400" fontAlgn="base">
              <a:spcAft>
                <a:spcPts val="600"/>
              </a:spcAft>
              <a:buClr>
                <a:srgbClr val="002060"/>
              </a:buClr>
              <a:buFont typeface="Arial" panose="020B0604020202020204" pitchFamily="34" charset="0"/>
              <a:buChar char="•"/>
            </a:pPr>
            <a:r>
              <a:rPr lang="es-ES" sz="1200" b="1" dirty="0" smtClean="0">
                <a:solidFill>
                  <a:srgbClr val="002776"/>
                </a:solidFill>
                <a:cs typeface="Arial" charset="0"/>
              </a:rPr>
              <a:t>Tráfico aéreo</a:t>
            </a:r>
          </a:p>
          <a:p>
            <a:pPr marL="630020" lvl="1" indent="-171450" defTabSz="914400" fontAlgn="base">
              <a:spcAft>
                <a:spcPts val="600"/>
              </a:spcAft>
              <a:buClr>
                <a:srgbClr val="002060"/>
              </a:buClr>
              <a:buFont typeface="Arial" panose="020B0604020202020204" pitchFamily="34" charset="0"/>
              <a:buChar char="•"/>
            </a:pPr>
            <a:r>
              <a:rPr lang="es-ES" sz="1200" b="1" dirty="0" smtClean="0">
                <a:solidFill>
                  <a:srgbClr val="002776"/>
                </a:solidFill>
                <a:cs typeface="Arial" charset="0"/>
              </a:rPr>
              <a:t>Principales aeropuertos</a:t>
            </a:r>
            <a:endParaRPr lang="es-ES" sz="1200" dirty="0">
              <a:solidFill>
                <a:srgbClr val="002776"/>
              </a:solidFill>
              <a:cs typeface="Arial" charset="0"/>
            </a:endParaRPr>
          </a:p>
          <a:p>
            <a:pPr marL="180975" defTabSz="914400" fontAlgn="base">
              <a:spcAft>
                <a:spcPts val="600"/>
              </a:spcAft>
              <a:buClr>
                <a:srgbClr val="002060"/>
              </a:buClr>
            </a:pPr>
            <a:r>
              <a:rPr lang="es-ES" sz="1200" dirty="0" smtClean="0">
                <a:solidFill>
                  <a:srgbClr val="002776"/>
                </a:solidFill>
                <a:cs typeface="Arial" charset="0"/>
              </a:rPr>
              <a:t>Las ciudades comparadas son: México, Bogotá, Santiago de Chile, Lima, Panamá, Buenos Aires, Quito, Guayaquil, San José y Asunción</a:t>
            </a:r>
            <a:endParaRPr lang="es-ES" sz="1200" dirty="0">
              <a:solidFill>
                <a:srgbClr val="002776"/>
              </a:solidFill>
              <a:cs typeface="Arial" charset="0"/>
            </a:endParaRPr>
          </a:p>
        </p:txBody>
      </p:sp>
      <p:sp>
        <p:nvSpPr>
          <p:cNvPr id="24" name="TextBox 23"/>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Obtención y análisis de estadísticas de </a:t>
            </a:r>
            <a:r>
              <a:rPr lang="es-ES" sz="1200" dirty="0" err="1" smtClean="0">
                <a:solidFill>
                  <a:srgbClr val="002776"/>
                </a:solidFill>
                <a:cs typeface="Arial" charset="0"/>
              </a:rPr>
              <a:t>Flightglobal</a:t>
            </a:r>
            <a:r>
              <a:rPr lang="es-ES" sz="1200" dirty="0" smtClean="0">
                <a:solidFill>
                  <a:srgbClr val="002776"/>
                </a:solidFill>
                <a:cs typeface="Arial" charset="0"/>
              </a:rPr>
              <a:t> y otras fuentes relevantes en el sector</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Elaboración de fichas de información por aeropuerto, facilitando su comparación y obtención de conclusiones </a:t>
            </a:r>
            <a:endParaRPr lang="es-ES" sz="1200" dirty="0">
              <a:solidFill>
                <a:srgbClr val="002776"/>
              </a:solidFill>
              <a:cs typeface="Arial" charset="0"/>
            </a:endParaRPr>
          </a:p>
        </p:txBody>
      </p:sp>
      <p:sp>
        <p:nvSpPr>
          <p:cNvPr id="25"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999804911"/>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a:t>
            </a:r>
            <a:r>
              <a:rPr lang="es-ES" b="1" dirty="0" smtClean="0">
                <a:solidFill>
                  <a:srgbClr val="002060"/>
                </a:solidFill>
                <a:cs typeface="Arial" charset="0"/>
              </a:rPr>
              <a:t>transporte aéreo en </a:t>
            </a:r>
            <a:r>
              <a:rPr lang="es-ES" b="1" dirty="0">
                <a:solidFill>
                  <a:srgbClr val="002060"/>
                </a:solidFill>
                <a:cs typeface="Arial" charset="0"/>
              </a:rPr>
              <a:t>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sector aéreo en Latinoamérica – </a:t>
            </a:r>
            <a:r>
              <a:rPr lang="es-ES" sz="2000" dirty="0" smtClean="0">
                <a:solidFill>
                  <a:srgbClr val="00B0F0"/>
                </a:solidFill>
                <a:cs typeface="Arial" charset="0"/>
              </a:rPr>
              <a:t>Tráfico de pasajeros de las aerolíneas ALTA</a:t>
            </a:r>
            <a:endParaRPr lang="es-ES" sz="1400" i="1" dirty="0">
              <a:solidFill>
                <a:srgbClr val="00B0F0"/>
              </a:solidFill>
              <a:cs typeface="Arial" charset="0"/>
            </a:endParaRPr>
          </a:p>
        </p:txBody>
      </p:sp>
      <p:sp>
        <p:nvSpPr>
          <p:cNvPr id="7" name="Slide Number Placeholder 3"/>
          <p:cNvSpPr txBox="1">
            <a:spLocks/>
          </p:cNvSpPr>
          <p:nvPr/>
        </p:nvSpPr>
        <p:spPr>
          <a:xfrm>
            <a:off x="732709" y="6568128"/>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ALTA (Junio 2016)</a:t>
            </a:r>
            <a:endParaRPr lang="es-ES" sz="900" b="0" i="1" dirty="0">
              <a:solidFill>
                <a:srgbClr val="002776"/>
              </a:solidFill>
            </a:endParaRPr>
          </a:p>
        </p:txBody>
      </p:sp>
      <p:grpSp>
        <p:nvGrpSpPr>
          <p:cNvPr id="37" name="Group 36"/>
          <p:cNvGrpSpPr/>
          <p:nvPr/>
        </p:nvGrpSpPr>
        <p:grpSpPr>
          <a:xfrm>
            <a:off x="5097015" y="1628800"/>
            <a:ext cx="4393060" cy="325398"/>
            <a:chOff x="4716463" y="2078780"/>
            <a:chExt cx="3959081" cy="325398"/>
          </a:xfrm>
        </p:grpSpPr>
        <p:cxnSp>
          <p:nvCxnSpPr>
            <p:cNvPr id="38" name="Straight Connector 37"/>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5477510" y="2078780"/>
              <a:ext cx="2512409"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Cifras clave del tráfico de pasajeros por aerolíneas ALTA, Abril 2016</a:t>
              </a:r>
              <a:endParaRPr lang="es-ES" sz="1100" b="1" dirty="0">
                <a:solidFill>
                  <a:srgbClr val="002060"/>
                </a:solidFill>
              </a:endParaRPr>
            </a:p>
          </p:txBody>
        </p:sp>
      </p:grpSp>
      <p:sp>
        <p:nvSpPr>
          <p:cNvPr id="12" name="Content Placeholder 5"/>
          <p:cNvSpPr txBox="1">
            <a:spLocks/>
          </p:cNvSpPr>
          <p:nvPr/>
        </p:nvSpPr>
        <p:spPr bwMode="auto">
          <a:xfrm>
            <a:off x="362559" y="106790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600"/>
              </a:spcAft>
            </a:pPr>
            <a:r>
              <a:rPr lang="es-ES" sz="1200" dirty="0" smtClean="0">
                <a:solidFill>
                  <a:srgbClr val="002060"/>
                </a:solidFill>
              </a:rPr>
              <a:t>El </a:t>
            </a:r>
            <a:r>
              <a:rPr lang="es-ES" sz="1200" b="1" dirty="0">
                <a:solidFill>
                  <a:srgbClr val="002060"/>
                </a:solidFill>
              </a:rPr>
              <a:t>número de pasajeros transportados por </a:t>
            </a:r>
            <a:r>
              <a:rPr lang="es-ES" sz="1200" b="1" dirty="0" smtClean="0">
                <a:solidFill>
                  <a:srgbClr val="002060"/>
                </a:solidFill>
              </a:rPr>
              <a:t>las aerolíneas ALTA </a:t>
            </a:r>
            <a:r>
              <a:rPr lang="es-ES" sz="1200" dirty="0" smtClean="0">
                <a:solidFill>
                  <a:srgbClr val="002060"/>
                </a:solidFill>
              </a:rPr>
              <a:t>aumento </a:t>
            </a:r>
            <a:r>
              <a:rPr lang="es-ES" sz="1200" dirty="0">
                <a:solidFill>
                  <a:srgbClr val="002060"/>
                </a:solidFill>
              </a:rPr>
              <a:t>un </a:t>
            </a:r>
            <a:r>
              <a:rPr lang="es-ES" sz="1200" b="1" dirty="0" smtClean="0">
                <a:solidFill>
                  <a:srgbClr val="002060"/>
                </a:solidFill>
              </a:rPr>
              <a:t>+4</a:t>
            </a:r>
            <a:r>
              <a:rPr lang="es-ES" sz="1200" b="1" dirty="0">
                <a:solidFill>
                  <a:srgbClr val="002060"/>
                </a:solidFill>
              </a:rPr>
              <a:t>% </a:t>
            </a:r>
            <a:r>
              <a:rPr lang="es-ES" sz="1200" b="1" dirty="0" smtClean="0">
                <a:solidFill>
                  <a:srgbClr val="002060"/>
                </a:solidFill>
              </a:rPr>
              <a:t>en abril 2016 </a:t>
            </a:r>
            <a:r>
              <a:rPr lang="es-ES" sz="1200" dirty="0" smtClean="0">
                <a:solidFill>
                  <a:srgbClr val="002060"/>
                </a:solidFill>
              </a:rPr>
              <a:t>(excluyendo </a:t>
            </a:r>
            <a:r>
              <a:rPr lang="es-ES" sz="1200" dirty="0">
                <a:solidFill>
                  <a:srgbClr val="002060"/>
                </a:solidFill>
              </a:rPr>
              <a:t>el tráfico doméstico en </a:t>
            </a:r>
            <a:r>
              <a:rPr lang="es-ES" sz="1200" dirty="0" smtClean="0">
                <a:solidFill>
                  <a:srgbClr val="002060"/>
                </a:solidFill>
              </a:rPr>
              <a:t>Brasil), habiendo transportado </a:t>
            </a:r>
            <a:r>
              <a:rPr lang="es-ES" sz="1200" b="1" dirty="0" smtClean="0">
                <a:solidFill>
                  <a:srgbClr val="002060"/>
                </a:solidFill>
              </a:rPr>
              <a:t>9,5M de </a:t>
            </a:r>
            <a:r>
              <a:rPr lang="es-ES" sz="1200" b="1" dirty="0">
                <a:solidFill>
                  <a:srgbClr val="002060"/>
                </a:solidFill>
              </a:rPr>
              <a:t>pasajeros </a:t>
            </a:r>
            <a:r>
              <a:rPr lang="es-ES" sz="1200" dirty="0" smtClean="0">
                <a:solidFill>
                  <a:srgbClr val="002060"/>
                </a:solidFill>
              </a:rPr>
              <a:t>(+4% vs año anterior). El </a:t>
            </a:r>
            <a:r>
              <a:rPr lang="es-ES" sz="1200" b="1" dirty="0">
                <a:solidFill>
                  <a:srgbClr val="002060"/>
                </a:solidFill>
              </a:rPr>
              <a:t>tráfico (RPK) creció 5,7</a:t>
            </a:r>
            <a:r>
              <a:rPr lang="es-ES" sz="1200" dirty="0">
                <a:solidFill>
                  <a:srgbClr val="002060"/>
                </a:solidFill>
              </a:rPr>
              <a:t>% y la </a:t>
            </a:r>
            <a:r>
              <a:rPr lang="es-ES" sz="1200" b="1" dirty="0">
                <a:solidFill>
                  <a:srgbClr val="002060"/>
                </a:solidFill>
              </a:rPr>
              <a:t>capacidad (ASK) aumentó un 5%</a:t>
            </a:r>
            <a:r>
              <a:rPr lang="es-ES" sz="1200" dirty="0">
                <a:solidFill>
                  <a:srgbClr val="002060"/>
                </a:solidFill>
              </a:rPr>
              <a:t>, con lo que el </a:t>
            </a:r>
            <a:r>
              <a:rPr lang="es-ES" sz="1200" b="1" dirty="0">
                <a:solidFill>
                  <a:srgbClr val="002060"/>
                </a:solidFill>
              </a:rPr>
              <a:t>factor de ocupación alcanzó el 77,7</a:t>
            </a:r>
            <a:r>
              <a:rPr lang="es-ES" sz="1200" b="1" dirty="0" smtClean="0">
                <a:solidFill>
                  <a:srgbClr val="002060"/>
                </a:solidFill>
              </a:rPr>
              <a:t>% </a:t>
            </a:r>
            <a:r>
              <a:rPr lang="es-ES" sz="1200" dirty="0" smtClean="0">
                <a:solidFill>
                  <a:srgbClr val="002060"/>
                </a:solidFill>
              </a:rPr>
              <a:t>(+0,5 </a:t>
            </a:r>
            <a:r>
              <a:rPr lang="es-ES" sz="1200" dirty="0">
                <a:solidFill>
                  <a:srgbClr val="002060"/>
                </a:solidFill>
              </a:rPr>
              <a:t>puntos porcentuales </a:t>
            </a:r>
            <a:r>
              <a:rPr lang="es-ES" sz="1200" dirty="0" smtClean="0">
                <a:solidFill>
                  <a:srgbClr val="002060"/>
                </a:solidFill>
              </a:rPr>
              <a:t>vs Abril 2015)</a:t>
            </a:r>
            <a:endParaRPr lang="es-ES" sz="1200" dirty="0">
              <a:solidFill>
                <a:srgbClr val="002776"/>
              </a:solidFill>
            </a:endParaRPr>
          </a:p>
        </p:txBody>
      </p:sp>
      <p:pic>
        <p:nvPicPr>
          <p:cNvPr id="3" name="Picture 2" descr="Screen Clippi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2898" y="1975655"/>
            <a:ext cx="4096239" cy="2106019"/>
          </a:xfrm>
          <a:prstGeom prst="rect">
            <a:avLst/>
          </a:prstGeom>
        </p:spPr>
      </p:pic>
      <p:grpSp>
        <p:nvGrpSpPr>
          <p:cNvPr id="14" name="Group 13"/>
          <p:cNvGrpSpPr/>
          <p:nvPr/>
        </p:nvGrpSpPr>
        <p:grpSpPr>
          <a:xfrm>
            <a:off x="5097015" y="4192523"/>
            <a:ext cx="4277158" cy="325398"/>
            <a:chOff x="4716463" y="2078780"/>
            <a:chExt cx="3959081" cy="325398"/>
          </a:xfrm>
        </p:grpSpPr>
        <p:cxnSp>
          <p:nvCxnSpPr>
            <p:cNvPr id="15" name="Straight Connector 14"/>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Rectangle 15"/>
            <p:cNvSpPr/>
            <p:nvPr/>
          </p:nvSpPr>
          <p:spPr>
            <a:xfrm>
              <a:off x="5618895" y="2078780"/>
              <a:ext cx="2229637"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err="1">
                  <a:solidFill>
                    <a:srgbClr val="002060"/>
                  </a:solidFill>
                </a:rPr>
                <a:t>Distribucion</a:t>
              </a:r>
              <a:r>
                <a:rPr lang="es-ES" sz="1100" b="1" dirty="0">
                  <a:solidFill>
                    <a:srgbClr val="002060"/>
                  </a:solidFill>
                </a:rPr>
                <a:t> de Trafico desde y hacia </a:t>
              </a:r>
              <a:r>
                <a:rPr lang="es-ES" sz="1100" b="1" dirty="0" err="1">
                  <a:solidFill>
                    <a:srgbClr val="002060"/>
                  </a:solidFill>
                </a:rPr>
                <a:t>Latinoamerica</a:t>
              </a:r>
              <a:r>
                <a:rPr lang="es-ES" sz="1100" b="1" dirty="0">
                  <a:solidFill>
                    <a:srgbClr val="002060"/>
                  </a:solidFill>
                </a:rPr>
                <a:t> y el </a:t>
              </a:r>
              <a:r>
                <a:rPr lang="es-ES" sz="1100" b="1" dirty="0" smtClean="0">
                  <a:solidFill>
                    <a:srgbClr val="002060"/>
                  </a:solidFill>
                </a:rPr>
                <a:t>Caribe</a:t>
              </a:r>
              <a:endParaRPr lang="es-ES" sz="1100" b="1" dirty="0">
                <a:solidFill>
                  <a:srgbClr val="002060"/>
                </a:solidFill>
              </a:endParaRPr>
            </a:p>
          </p:txBody>
        </p:sp>
      </p:grpSp>
      <p:graphicFrame>
        <p:nvGraphicFramePr>
          <p:cNvPr id="9" name="Chart 8"/>
          <p:cNvGraphicFramePr/>
          <p:nvPr>
            <p:extLst/>
          </p:nvPr>
        </p:nvGraphicFramePr>
        <p:xfrm>
          <a:off x="5097463" y="4789752"/>
          <a:ext cx="4276710" cy="1911641"/>
        </p:xfrm>
        <a:graphic>
          <a:graphicData uri="http://schemas.openxmlformats.org/drawingml/2006/chart">
            <c:chart xmlns:c="http://schemas.openxmlformats.org/drawingml/2006/chart" xmlns:r="http://schemas.openxmlformats.org/officeDocument/2006/relationships" r:id="rId4"/>
          </a:graphicData>
        </a:graphic>
      </p:graphicFrame>
      <p:sp>
        <p:nvSpPr>
          <p:cNvPr id="21" name="Content Placeholder 5"/>
          <p:cNvSpPr txBox="1">
            <a:spLocks/>
          </p:cNvSpPr>
          <p:nvPr/>
        </p:nvSpPr>
        <p:spPr bwMode="auto">
          <a:xfrm>
            <a:off x="362559" y="4189039"/>
            <a:ext cx="4374989" cy="141937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300"/>
              </a:spcAft>
            </a:pPr>
            <a:r>
              <a:rPr lang="es-ES" sz="1100" b="1" i="1" u="sng" dirty="0" smtClean="0">
                <a:solidFill>
                  <a:srgbClr val="002060"/>
                </a:solidFill>
              </a:rPr>
              <a:t>Tráfico desde y hacia Latinoamérica y el Caribe</a:t>
            </a:r>
          </a:p>
          <a:p>
            <a:pPr algn="just">
              <a:spcAft>
                <a:spcPts val="300"/>
              </a:spcAft>
            </a:pPr>
            <a:r>
              <a:rPr lang="es-ES" sz="1050" dirty="0">
                <a:solidFill>
                  <a:srgbClr val="002776"/>
                </a:solidFill>
              </a:rPr>
              <a:t>Las aerolíneas miembros de ALTA transportaron </a:t>
            </a:r>
            <a:r>
              <a:rPr lang="es-ES" sz="1050" b="1" dirty="0" smtClean="0">
                <a:solidFill>
                  <a:srgbClr val="002776"/>
                </a:solidFill>
              </a:rPr>
              <a:t>1,6 </a:t>
            </a:r>
            <a:r>
              <a:rPr lang="es-ES" sz="1050" b="1" dirty="0">
                <a:solidFill>
                  <a:srgbClr val="002776"/>
                </a:solidFill>
              </a:rPr>
              <a:t>millones de pasajeros desde y hacia la región en Marzo de </a:t>
            </a:r>
            <a:r>
              <a:rPr lang="es-ES" sz="1050" b="1" dirty="0" smtClean="0">
                <a:solidFill>
                  <a:srgbClr val="002776"/>
                </a:solidFill>
              </a:rPr>
              <a:t>2016 </a:t>
            </a:r>
            <a:r>
              <a:rPr lang="es-ES" sz="1050" dirty="0" smtClean="0">
                <a:solidFill>
                  <a:srgbClr val="002776"/>
                </a:solidFill>
              </a:rPr>
              <a:t>(+7,9</a:t>
            </a:r>
            <a:r>
              <a:rPr lang="es-ES" sz="1050" dirty="0">
                <a:solidFill>
                  <a:srgbClr val="002776"/>
                </a:solidFill>
              </a:rPr>
              <a:t>% </a:t>
            </a:r>
            <a:r>
              <a:rPr lang="es-ES" sz="1050" dirty="0" smtClean="0">
                <a:solidFill>
                  <a:srgbClr val="002776"/>
                </a:solidFill>
              </a:rPr>
              <a:t>vs 2015). </a:t>
            </a:r>
            <a:r>
              <a:rPr lang="es-ES" sz="1050" dirty="0">
                <a:solidFill>
                  <a:srgbClr val="002776"/>
                </a:solidFill>
              </a:rPr>
              <a:t>El </a:t>
            </a:r>
            <a:r>
              <a:rPr lang="es-ES" sz="1050" b="1" dirty="0">
                <a:solidFill>
                  <a:srgbClr val="002776"/>
                </a:solidFill>
              </a:rPr>
              <a:t>tráfico (RPK) creció 10,8% </a:t>
            </a:r>
            <a:r>
              <a:rPr lang="es-ES" sz="1050" dirty="0">
                <a:solidFill>
                  <a:srgbClr val="002776"/>
                </a:solidFill>
              </a:rPr>
              <a:t>y la </a:t>
            </a:r>
            <a:r>
              <a:rPr lang="es-ES" sz="1050" b="1" dirty="0">
                <a:solidFill>
                  <a:srgbClr val="002776"/>
                </a:solidFill>
              </a:rPr>
              <a:t>capacidad (ASK) aumentó un </a:t>
            </a:r>
            <a:r>
              <a:rPr lang="es-ES" sz="1050" b="1" dirty="0" smtClean="0">
                <a:solidFill>
                  <a:srgbClr val="002776"/>
                </a:solidFill>
              </a:rPr>
              <a:t>8,7%</a:t>
            </a:r>
            <a:r>
              <a:rPr lang="es-ES" sz="1050" dirty="0" smtClean="0">
                <a:solidFill>
                  <a:srgbClr val="002776"/>
                </a:solidFill>
              </a:rPr>
              <a:t>; el </a:t>
            </a:r>
            <a:r>
              <a:rPr lang="es-ES" sz="1050" dirty="0">
                <a:solidFill>
                  <a:srgbClr val="002776"/>
                </a:solidFill>
              </a:rPr>
              <a:t>factor de ocupación alcanzó el </a:t>
            </a:r>
            <a:r>
              <a:rPr lang="es-ES" sz="1050" dirty="0" smtClean="0">
                <a:solidFill>
                  <a:srgbClr val="002776"/>
                </a:solidFill>
              </a:rPr>
              <a:t>80,9%. </a:t>
            </a:r>
          </a:p>
          <a:p>
            <a:pPr algn="just">
              <a:spcAft>
                <a:spcPts val="300"/>
              </a:spcAft>
            </a:pPr>
            <a:r>
              <a:rPr lang="es-ES" sz="1050" dirty="0" smtClean="0">
                <a:solidFill>
                  <a:srgbClr val="002776"/>
                </a:solidFill>
              </a:rPr>
              <a:t>En relación a los datos acumulado a marzo:</a:t>
            </a:r>
            <a:endParaRPr lang="es-ES" sz="1050" dirty="0">
              <a:solidFill>
                <a:srgbClr val="002776"/>
              </a:solidFill>
            </a:endParaRPr>
          </a:p>
        </p:txBody>
      </p:sp>
      <p:grpSp>
        <p:nvGrpSpPr>
          <p:cNvPr id="22" name="Group 21"/>
          <p:cNvGrpSpPr/>
          <p:nvPr/>
        </p:nvGrpSpPr>
        <p:grpSpPr>
          <a:xfrm>
            <a:off x="344488" y="1628800"/>
            <a:ext cx="4393060" cy="325398"/>
            <a:chOff x="4716463" y="2078780"/>
            <a:chExt cx="3959081" cy="325398"/>
          </a:xfrm>
        </p:grpSpPr>
        <p:cxnSp>
          <p:nvCxnSpPr>
            <p:cNvPr id="23" name="Straight Connector 22"/>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24" name="Rectangle 23"/>
            <p:cNvSpPr/>
            <p:nvPr/>
          </p:nvSpPr>
          <p:spPr>
            <a:xfrm>
              <a:off x="5618895" y="2078780"/>
              <a:ext cx="2229637"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Crecimiento del tráfico de pasajeros, Abril 2015-Abril 2016</a:t>
              </a:r>
              <a:endParaRPr lang="es-ES" sz="1100" b="1" dirty="0">
                <a:solidFill>
                  <a:srgbClr val="002060"/>
                </a:solidFill>
              </a:endParaRPr>
            </a:p>
          </p:txBody>
        </p:sp>
      </p:grpSp>
      <p:graphicFrame>
        <p:nvGraphicFramePr>
          <p:cNvPr id="25" name="Table 24"/>
          <p:cNvGraphicFramePr>
            <a:graphicFrameLocks noGrp="1"/>
          </p:cNvGraphicFramePr>
          <p:nvPr>
            <p:extLst/>
          </p:nvPr>
        </p:nvGraphicFramePr>
        <p:xfrm>
          <a:off x="5097016" y="2067359"/>
          <a:ext cx="4393058" cy="1785190"/>
        </p:xfrm>
        <a:graphic>
          <a:graphicData uri="http://schemas.openxmlformats.org/drawingml/2006/table">
            <a:tbl>
              <a:tblPr firstRow="1" bandRow="1">
                <a:tableStyleId>{5C22544A-7EE6-4342-B048-85BDC9FD1C3A}</a:tableStyleId>
              </a:tblPr>
              <a:tblGrid>
                <a:gridCol w="1136047"/>
                <a:gridCol w="1054783"/>
                <a:gridCol w="1054783"/>
                <a:gridCol w="1147445"/>
              </a:tblGrid>
              <a:tr h="357038">
                <a:tc>
                  <a:txBody>
                    <a:bodyPr/>
                    <a:lstStyle/>
                    <a:p>
                      <a:endParaRPr lang="es-ES" sz="1000" dirty="0"/>
                    </a:p>
                  </a:txBody>
                  <a:tcPr anchor="ctr">
                    <a:solidFill>
                      <a:schemeClr val="accent3"/>
                    </a:solidFill>
                  </a:tcPr>
                </a:tc>
                <a:tc>
                  <a:txBody>
                    <a:bodyPr/>
                    <a:lstStyle/>
                    <a:p>
                      <a:pPr algn="ctr"/>
                      <a:r>
                        <a:rPr lang="es-ES" sz="1000" dirty="0" err="1" smtClean="0"/>
                        <a:t>Acum</a:t>
                      </a:r>
                      <a:r>
                        <a:rPr lang="es-ES" sz="1000" dirty="0" smtClean="0"/>
                        <a:t>. 2016</a:t>
                      </a:r>
                      <a:endParaRPr lang="es-ES" sz="1000" dirty="0"/>
                    </a:p>
                  </a:txBody>
                  <a:tcPr anchor="ctr">
                    <a:solidFill>
                      <a:schemeClr val="accent3"/>
                    </a:solidFill>
                  </a:tcPr>
                </a:tc>
                <a:tc>
                  <a:txBody>
                    <a:bodyPr/>
                    <a:lstStyle/>
                    <a:p>
                      <a:pPr algn="ctr"/>
                      <a:r>
                        <a:rPr lang="es-ES" sz="1000" dirty="0" err="1" smtClean="0"/>
                        <a:t>Acum</a:t>
                      </a:r>
                      <a:r>
                        <a:rPr lang="es-ES" sz="1000" dirty="0" smtClean="0"/>
                        <a:t>.</a:t>
                      </a:r>
                      <a:r>
                        <a:rPr lang="es-ES" sz="1000" baseline="0" dirty="0" smtClean="0"/>
                        <a:t> </a:t>
                      </a:r>
                      <a:r>
                        <a:rPr lang="es-ES" sz="1000" dirty="0" smtClean="0"/>
                        <a:t>2015</a:t>
                      </a:r>
                      <a:endParaRPr lang="es-ES" sz="1000" dirty="0"/>
                    </a:p>
                  </a:txBody>
                  <a:tcPr anchor="ctr">
                    <a:solidFill>
                      <a:schemeClr val="accent3"/>
                    </a:solidFill>
                  </a:tcPr>
                </a:tc>
                <a:tc>
                  <a:txBody>
                    <a:bodyPr/>
                    <a:lstStyle/>
                    <a:p>
                      <a:pPr algn="ctr"/>
                      <a:r>
                        <a:rPr lang="es-ES" sz="1000" dirty="0" smtClean="0"/>
                        <a:t>Variación</a:t>
                      </a:r>
                      <a:endParaRPr lang="es-ES" sz="1000" dirty="0"/>
                    </a:p>
                  </a:txBody>
                  <a:tcPr anchor="ctr">
                    <a:solidFill>
                      <a:schemeClr val="accent3"/>
                    </a:solidFill>
                  </a:tcPr>
                </a:tc>
              </a:tr>
              <a:tr h="357038">
                <a:tc>
                  <a:txBody>
                    <a:bodyPr/>
                    <a:lstStyle/>
                    <a:p>
                      <a:r>
                        <a:rPr lang="es-ES" sz="900" b="1" dirty="0" smtClean="0"/>
                        <a:t>Pasajeros</a:t>
                      </a:r>
                      <a:endParaRPr lang="es-ES" sz="900" b="1" dirty="0"/>
                    </a:p>
                  </a:txBody>
                  <a:tcPr anchor="ctr">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40.473.984</a:t>
                      </a:r>
                    </a:p>
                  </a:txBody>
                  <a:tcPr anchor="ctr">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37.422.381</a:t>
                      </a:r>
                      <a:endParaRPr lang="es-ES" sz="1000" b="0" dirty="0"/>
                    </a:p>
                  </a:txBody>
                  <a:tcPr anchor="ctr">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8,2%</a:t>
                      </a:r>
                      <a:endParaRPr lang="es-ES" sz="1000" b="1" i="1" dirty="0">
                        <a:solidFill>
                          <a:srgbClr val="00B050"/>
                        </a:solidFill>
                      </a:endParaRPr>
                    </a:p>
                  </a:txBody>
                  <a:tcPr anchor="ctr">
                    <a:lnB w="12700" cap="flat" cmpd="sng" algn="ctr">
                      <a:solidFill>
                        <a:schemeClr val="accent3"/>
                      </a:solidFill>
                      <a:prstDash val="solid"/>
                      <a:round/>
                      <a:headEnd type="none" w="med" len="med"/>
                      <a:tailEnd type="none" w="med" len="med"/>
                    </a:lnB>
                    <a:solidFill>
                      <a:schemeClr val="bg1"/>
                    </a:solidFill>
                  </a:tcPr>
                </a:tc>
              </a:tr>
              <a:tr h="357038">
                <a:tc>
                  <a:txBody>
                    <a:bodyPr/>
                    <a:lstStyle/>
                    <a:p>
                      <a:r>
                        <a:rPr lang="es-ES" sz="900" b="1" dirty="0" smtClean="0"/>
                        <a:t>RPK</a:t>
                      </a:r>
                      <a:r>
                        <a:rPr lang="es-ES" sz="900" b="1" baseline="0" dirty="0" smtClean="0"/>
                        <a:t> (millones)</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73.825,2</a:t>
                      </a: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67.597,4</a:t>
                      </a: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+9,2%</a:t>
                      </a:r>
                      <a:endParaRPr lang="es-ES" sz="1000" b="1" i="1" dirty="0">
                        <a:solidFill>
                          <a:srgbClr val="00B050"/>
                        </a:solidFill>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357038">
                <a:tc>
                  <a:txBody>
                    <a:bodyPr/>
                    <a:lstStyle/>
                    <a:p>
                      <a:r>
                        <a:rPr lang="es-ES" sz="900" b="1" dirty="0" smtClean="0"/>
                        <a:t>ASK </a:t>
                      </a:r>
                      <a:r>
                        <a:rPr lang="es-ES" sz="900" b="1" baseline="0" dirty="0" smtClean="0"/>
                        <a:t>(millones)</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92.683,7</a:t>
                      </a:r>
                      <a:endParaRPr lang="es-ES" sz="1000" b="0" i="0" u="none" strike="noStrike" kern="1200" baseline="0" dirty="0">
                        <a:solidFill>
                          <a:schemeClr val="dk1"/>
                        </a:solidFill>
                        <a:latin typeface="+mn-lt"/>
                        <a:ea typeface="+mn-ea"/>
                        <a:cs typeface="+mn-cs"/>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86.029,1</a:t>
                      </a: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+7,7%</a:t>
                      </a:r>
                      <a:endParaRPr lang="es-ES" sz="1000" b="1" i="1" dirty="0">
                        <a:solidFill>
                          <a:srgbClr val="00B050"/>
                        </a:solidFill>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357038">
                <a:tc>
                  <a:txBody>
                    <a:bodyPr/>
                    <a:lstStyle/>
                    <a:p>
                      <a:r>
                        <a:rPr lang="es-ES" sz="900" b="1" dirty="0" smtClean="0"/>
                        <a:t>PLF</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b="0" i="0" u="none" strike="noStrike" kern="1200" baseline="0" dirty="0" smtClean="0">
                          <a:solidFill>
                            <a:schemeClr val="dk1"/>
                          </a:solidFill>
                          <a:latin typeface="+mn-lt"/>
                          <a:ea typeface="+mn-ea"/>
                          <a:cs typeface="+mn-cs"/>
                        </a:rPr>
                        <a:t>79,7%</a:t>
                      </a:r>
                      <a:endParaRPr lang="es-ES" sz="1000" b="0" i="0" u="none" strike="noStrike" kern="1200" baseline="0" dirty="0">
                        <a:solidFill>
                          <a:schemeClr val="dk1"/>
                        </a:solidFill>
                        <a:latin typeface="+mn-lt"/>
                        <a:ea typeface="+mn-ea"/>
                        <a:cs typeface="+mn-cs"/>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b="0" i="0" u="none" strike="noStrike" kern="1200" baseline="0" dirty="0" smtClean="0">
                          <a:solidFill>
                            <a:schemeClr val="dk1"/>
                          </a:solidFill>
                          <a:latin typeface="+mn-lt"/>
                          <a:ea typeface="+mn-ea"/>
                          <a:cs typeface="+mn-cs"/>
                        </a:rPr>
                        <a:t>78,6%</a:t>
                      </a:r>
                      <a:endParaRPr lang="es-ES" sz="1000" b="0" i="0" u="none" strike="noStrike" kern="1200" baseline="0" dirty="0">
                        <a:solidFill>
                          <a:schemeClr val="dk1"/>
                        </a:solidFill>
                        <a:latin typeface="+mn-lt"/>
                        <a:ea typeface="+mn-ea"/>
                        <a:cs typeface="+mn-cs"/>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1,1 pts.</a:t>
                      </a:r>
                      <a:endParaRPr lang="es-ES" sz="1000" b="1" i="1" dirty="0">
                        <a:solidFill>
                          <a:srgbClr val="00B050"/>
                        </a:solidFill>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bl>
          </a:graphicData>
        </a:graphic>
      </p:graphicFrame>
      <p:graphicFrame>
        <p:nvGraphicFramePr>
          <p:cNvPr id="26" name="Table 25"/>
          <p:cNvGraphicFramePr>
            <a:graphicFrameLocks noGrp="1"/>
          </p:cNvGraphicFramePr>
          <p:nvPr>
            <p:extLst/>
          </p:nvPr>
        </p:nvGraphicFramePr>
        <p:xfrm>
          <a:off x="344488" y="5262151"/>
          <a:ext cx="4434902" cy="1203960"/>
        </p:xfrm>
        <a:graphic>
          <a:graphicData uri="http://schemas.openxmlformats.org/drawingml/2006/table">
            <a:tbl>
              <a:tblPr firstRow="1" bandRow="1">
                <a:tableStyleId>{5C22544A-7EE6-4342-B048-85BDC9FD1C3A}</a:tableStyleId>
              </a:tblPr>
              <a:tblGrid>
                <a:gridCol w="1146868"/>
                <a:gridCol w="1064830"/>
                <a:gridCol w="1064830"/>
                <a:gridCol w="1158374"/>
              </a:tblGrid>
              <a:tr h="206636">
                <a:tc>
                  <a:txBody>
                    <a:bodyPr/>
                    <a:lstStyle/>
                    <a:p>
                      <a:r>
                        <a:rPr lang="es-ES" sz="800" b="0" i="1" dirty="0" smtClean="0"/>
                        <a:t>Acumulado a Marzo </a:t>
                      </a:r>
                      <a:endParaRPr lang="es-ES" sz="800" b="0" i="1" dirty="0"/>
                    </a:p>
                  </a:txBody>
                  <a:tcPr anchor="ctr">
                    <a:solidFill>
                      <a:schemeClr val="accent3"/>
                    </a:solidFill>
                  </a:tcPr>
                </a:tc>
                <a:tc>
                  <a:txBody>
                    <a:bodyPr/>
                    <a:lstStyle/>
                    <a:p>
                      <a:pPr algn="ctr"/>
                      <a:r>
                        <a:rPr lang="es-ES" sz="900" dirty="0" err="1" smtClean="0"/>
                        <a:t>Acum</a:t>
                      </a:r>
                      <a:r>
                        <a:rPr lang="es-ES" sz="900" dirty="0" smtClean="0"/>
                        <a:t>. 2016</a:t>
                      </a:r>
                      <a:endParaRPr lang="es-ES" sz="900" dirty="0"/>
                    </a:p>
                  </a:txBody>
                  <a:tcPr anchor="ctr">
                    <a:solidFill>
                      <a:schemeClr val="accent3"/>
                    </a:solidFill>
                  </a:tcPr>
                </a:tc>
                <a:tc>
                  <a:txBody>
                    <a:bodyPr/>
                    <a:lstStyle/>
                    <a:p>
                      <a:pPr algn="ctr"/>
                      <a:r>
                        <a:rPr lang="es-ES" sz="900" dirty="0" err="1" smtClean="0"/>
                        <a:t>Acum</a:t>
                      </a:r>
                      <a:r>
                        <a:rPr lang="es-ES" sz="900" dirty="0" smtClean="0"/>
                        <a:t>.</a:t>
                      </a:r>
                      <a:r>
                        <a:rPr lang="es-ES" sz="900" baseline="0" dirty="0" smtClean="0"/>
                        <a:t> </a:t>
                      </a:r>
                      <a:r>
                        <a:rPr lang="es-ES" sz="900" dirty="0" smtClean="0"/>
                        <a:t>2015</a:t>
                      </a:r>
                      <a:endParaRPr lang="es-ES" sz="900" dirty="0"/>
                    </a:p>
                  </a:txBody>
                  <a:tcPr anchor="ctr">
                    <a:solidFill>
                      <a:schemeClr val="accent3"/>
                    </a:solidFill>
                  </a:tcPr>
                </a:tc>
                <a:tc>
                  <a:txBody>
                    <a:bodyPr/>
                    <a:lstStyle/>
                    <a:p>
                      <a:pPr algn="ctr"/>
                      <a:r>
                        <a:rPr lang="es-ES" sz="900" dirty="0" smtClean="0"/>
                        <a:t>Variación</a:t>
                      </a:r>
                      <a:endParaRPr lang="es-ES" sz="900" dirty="0"/>
                    </a:p>
                  </a:txBody>
                  <a:tcPr anchor="ctr">
                    <a:solidFill>
                      <a:schemeClr val="accent3"/>
                    </a:solidFill>
                  </a:tcPr>
                </a:tc>
              </a:tr>
              <a:tr h="217257">
                <a:tc>
                  <a:txBody>
                    <a:bodyPr/>
                    <a:lstStyle/>
                    <a:p>
                      <a:r>
                        <a:rPr lang="es-ES" sz="900" b="1" dirty="0" smtClean="0"/>
                        <a:t>Pasajeros</a:t>
                      </a:r>
                      <a:endParaRPr lang="es-ES" sz="900" b="1" dirty="0"/>
                    </a:p>
                  </a:txBody>
                  <a:tcPr anchor="ctr">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4.818.673</a:t>
                      </a:r>
                    </a:p>
                  </a:txBody>
                  <a:tcPr anchor="ctr">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4.445.265</a:t>
                      </a:r>
                    </a:p>
                  </a:txBody>
                  <a:tcPr anchor="ctr">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+6,8%</a:t>
                      </a:r>
                      <a:endParaRPr lang="es-ES" sz="1000" b="1" i="1" dirty="0">
                        <a:solidFill>
                          <a:srgbClr val="00B050"/>
                        </a:solidFill>
                      </a:endParaRPr>
                    </a:p>
                  </a:txBody>
                  <a:tcPr anchor="ctr">
                    <a:lnB w="12700" cap="flat" cmpd="sng" algn="ctr">
                      <a:solidFill>
                        <a:schemeClr val="accent3"/>
                      </a:solidFill>
                      <a:prstDash val="solid"/>
                      <a:round/>
                      <a:headEnd type="none" w="med" len="med"/>
                      <a:tailEnd type="none" w="med" len="med"/>
                    </a:lnB>
                    <a:solidFill>
                      <a:schemeClr val="bg1"/>
                    </a:solidFill>
                  </a:tcPr>
                </a:tc>
              </a:tr>
              <a:tr h="217257">
                <a:tc>
                  <a:txBody>
                    <a:bodyPr/>
                    <a:lstStyle/>
                    <a:p>
                      <a:r>
                        <a:rPr lang="es-ES" sz="900" b="1" dirty="0" smtClean="0"/>
                        <a:t>RPK</a:t>
                      </a:r>
                      <a:r>
                        <a:rPr lang="es-ES" sz="900" b="1" baseline="0" dirty="0" smtClean="0"/>
                        <a:t> (millones)</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30.237</a:t>
                      </a: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27.487</a:t>
                      </a: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+10,0%</a:t>
                      </a:r>
                      <a:endParaRPr lang="es-ES" sz="1000" b="1" i="1" dirty="0">
                        <a:solidFill>
                          <a:srgbClr val="00B050"/>
                        </a:solidFill>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217257">
                <a:tc>
                  <a:txBody>
                    <a:bodyPr/>
                    <a:lstStyle/>
                    <a:p>
                      <a:r>
                        <a:rPr lang="es-ES" sz="900" b="1" dirty="0" smtClean="0"/>
                        <a:t>ASK </a:t>
                      </a:r>
                      <a:r>
                        <a:rPr lang="es-ES" sz="900" b="1" baseline="0" dirty="0" smtClean="0"/>
                        <a:t>(millones)</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37.075,1</a:t>
                      </a: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_tradnl" sz="1000" b="0" i="0" u="none" strike="noStrike" kern="1200" baseline="0" dirty="0" smtClean="0">
                          <a:solidFill>
                            <a:schemeClr val="dk1"/>
                          </a:solidFill>
                          <a:latin typeface="+mn-lt"/>
                          <a:ea typeface="+mn-ea"/>
                          <a:cs typeface="+mn-cs"/>
                        </a:rPr>
                        <a:t>34.256,0</a:t>
                      </a: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+8,2%</a:t>
                      </a:r>
                      <a:endParaRPr lang="es-ES" sz="1000" b="1" i="1" dirty="0">
                        <a:solidFill>
                          <a:srgbClr val="00B050"/>
                        </a:solidFill>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r h="217257">
                <a:tc>
                  <a:txBody>
                    <a:bodyPr/>
                    <a:lstStyle/>
                    <a:p>
                      <a:r>
                        <a:rPr lang="es-ES" sz="900" b="1" dirty="0" smtClean="0"/>
                        <a:t>PLF</a:t>
                      </a:r>
                      <a:endParaRPr lang="es-ES" sz="900" b="1" dirty="0"/>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D1F2FF"/>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b="0" i="0" u="none" strike="noStrike" kern="1200" baseline="0" dirty="0" smtClean="0">
                          <a:solidFill>
                            <a:schemeClr val="dk1"/>
                          </a:solidFill>
                          <a:latin typeface="+mn-lt"/>
                          <a:ea typeface="+mn-ea"/>
                          <a:cs typeface="+mn-cs"/>
                        </a:rPr>
                        <a:t>81,6%</a:t>
                      </a:r>
                      <a:endParaRPr lang="es-ES" sz="1000" b="0" i="0" u="none" strike="noStrike" kern="1200" baseline="0" dirty="0">
                        <a:solidFill>
                          <a:schemeClr val="dk1"/>
                        </a:solidFill>
                        <a:latin typeface="+mn-lt"/>
                        <a:ea typeface="+mn-ea"/>
                        <a:cs typeface="+mn-cs"/>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b="0" i="0" u="none" strike="noStrike" kern="1200" baseline="0" dirty="0" smtClean="0">
                          <a:solidFill>
                            <a:schemeClr val="dk1"/>
                          </a:solidFill>
                          <a:latin typeface="+mn-lt"/>
                          <a:ea typeface="+mn-ea"/>
                          <a:cs typeface="+mn-cs"/>
                        </a:rPr>
                        <a:t>80,2%</a:t>
                      </a:r>
                      <a:endParaRPr lang="es-ES" sz="1000" b="0" i="0" u="none" strike="noStrike" kern="1200" baseline="0" dirty="0">
                        <a:solidFill>
                          <a:schemeClr val="dk1"/>
                        </a:solidFill>
                        <a:latin typeface="+mn-lt"/>
                        <a:ea typeface="+mn-ea"/>
                        <a:cs typeface="+mn-cs"/>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c>
                  <a:txBody>
                    <a:bodyPr/>
                    <a:lstStyle/>
                    <a:p>
                      <a:pPr algn="ctr"/>
                      <a:r>
                        <a:rPr lang="es-ES" sz="1000" b="1" i="1" dirty="0" smtClean="0">
                          <a:solidFill>
                            <a:srgbClr val="00B050"/>
                          </a:solidFill>
                        </a:rPr>
                        <a:t>+1,</a:t>
                      </a:r>
                      <a:r>
                        <a:rPr lang="es-ES" sz="1000" b="1" i="1" baseline="0" dirty="0" smtClean="0">
                          <a:solidFill>
                            <a:srgbClr val="00B050"/>
                          </a:solidFill>
                        </a:rPr>
                        <a:t>4 pts.</a:t>
                      </a:r>
                      <a:endParaRPr lang="es-ES" sz="1000" b="1" i="1" dirty="0">
                        <a:solidFill>
                          <a:srgbClr val="00B050"/>
                        </a:solidFill>
                      </a:endParaRPr>
                    </a:p>
                  </a:txBody>
                  <a:tcPr anchor="ct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bg1"/>
                    </a:solidFill>
                  </a:tcPr>
                </a:tc>
              </a:tr>
            </a:tbl>
          </a:graphicData>
        </a:graphic>
      </p:graphicFrame>
    </p:spTree>
    <p:extLst>
      <p:ext uri="{BB962C8B-B14F-4D97-AF65-F5344CB8AC3E}">
        <p14:creationId xmlns:p14="http://schemas.microsoft.com/office/powerpoint/2010/main" val="90802564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a:t>
            </a:r>
            <a:r>
              <a:rPr lang="es-ES" b="1" dirty="0" smtClean="0">
                <a:solidFill>
                  <a:srgbClr val="002060"/>
                </a:solidFill>
                <a:cs typeface="Arial" charset="0"/>
              </a:rPr>
              <a:t>transporte aéreo en </a:t>
            </a:r>
            <a:r>
              <a:rPr lang="es-ES" b="1" dirty="0">
                <a:solidFill>
                  <a:srgbClr val="002060"/>
                </a:solidFill>
                <a:cs typeface="Arial" charset="0"/>
              </a:rPr>
              <a:t>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sector aéreo en Latinoamérica – </a:t>
            </a:r>
            <a:r>
              <a:rPr lang="es-ES" sz="2000" dirty="0" smtClean="0">
                <a:solidFill>
                  <a:srgbClr val="00B0F0"/>
                </a:solidFill>
                <a:cs typeface="Arial" charset="0"/>
              </a:rPr>
              <a:t>Contexto positivo y crecimiento </a:t>
            </a:r>
            <a:endParaRPr lang="es-ES" sz="1400" i="1" dirty="0">
              <a:solidFill>
                <a:srgbClr val="00B0F0"/>
              </a:solidFill>
              <a:cs typeface="Arial" charset="0"/>
            </a:endParaRPr>
          </a:p>
        </p:txBody>
      </p:sp>
      <p:sp>
        <p:nvSpPr>
          <p:cNvPr id="7" name="Slide Number Placeholder 3"/>
          <p:cNvSpPr txBox="1">
            <a:spLocks/>
          </p:cNvSpPr>
          <p:nvPr/>
        </p:nvSpPr>
        <p:spPr>
          <a:xfrm>
            <a:off x="732709" y="652511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u="sng" dirty="0" smtClean="0">
                <a:solidFill>
                  <a:srgbClr val="002776"/>
                </a:solidFill>
              </a:rPr>
              <a:t>Nota:</a:t>
            </a:r>
            <a:r>
              <a:rPr lang="es-ES" b="0" i="1" dirty="0" smtClean="0">
                <a:solidFill>
                  <a:srgbClr val="002776"/>
                </a:solidFill>
              </a:rPr>
              <a:t> Aviones con &gt;100 asientos</a:t>
            </a:r>
          </a:p>
          <a:p>
            <a:r>
              <a:rPr lang="es-ES" b="0" i="1" dirty="0" smtClean="0">
                <a:solidFill>
                  <a:srgbClr val="002776"/>
                </a:solidFill>
              </a:rPr>
              <a:t>Fuente: </a:t>
            </a:r>
            <a:r>
              <a:rPr lang="es-ES" sz="900" b="0" i="1" dirty="0" smtClean="0">
                <a:solidFill>
                  <a:srgbClr val="002776"/>
                </a:solidFill>
              </a:rPr>
              <a:t>AIRBUS, </a:t>
            </a:r>
            <a:r>
              <a:rPr lang="es-ES" sz="900" b="0" i="1" dirty="0" err="1" smtClean="0">
                <a:solidFill>
                  <a:srgbClr val="002776"/>
                </a:solidFill>
              </a:rPr>
              <a:t>Flying</a:t>
            </a:r>
            <a:r>
              <a:rPr lang="es-ES" sz="900" b="0" i="1" dirty="0" smtClean="0">
                <a:solidFill>
                  <a:srgbClr val="002776"/>
                </a:solidFill>
              </a:rPr>
              <a:t> </a:t>
            </a:r>
            <a:r>
              <a:rPr lang="es-ES" sz="900" b="0" i="1" dirty="0" err="1" smtClean="0">
                <a:solidFill>
                  <a:srgbClr val="002776"/>
                </a:solidFill>
              </a:rPr>
              <a:t>by</a:t>
            </a:r>
            <a:r>
              <a:rPr lang="es-ES" sz="900" b="0" i="1" dirty="0" smtClean="0">
                <a:solidFill>
                  <a:srgbClr val="002776"/>
                </a:solidFill>
              </a:rPr>
              <a:t> </a:t>
            </a:r>
            <a:r>
              <a:rPr lang="es-ES" sz="900" b="0" i="1" dirty="0" err="1" smtClean="0">
                <a:solidFill>
                  <a:srgbClr val="002776"/>
                </a:solidFill>
              </a:rPr>
              <a:t>numbers</a:t>
            </a:r>
            <a:r>
              <a:rPr lang="es-ES" sz="900" b="0" i="1" dirty="0" smtClean="0">
                <a:solidFill>
                  <a:srgbClr val="002776"/>
                </a:solidFill>
              </a:rPr>
              <a:t> 2015-2034</a:t>
            </a:r>
            <a:endParaRPr lang="es-ES" sz="900" b="0" i="1" dirty="0">
              <a:solidFill>
                <a:srgbClr val="002776"/>
              </a:solidFill>
            </a:endParaRPr>
          </a:p>
        </p:txBody>
      </p:sp>
      <p:grpSp>
        <p:nvGrpSpPr>
          <p:cNvPr id="37" name="Group 36"/>
          <p:cNvGrpSpPr/>
          <p:nvPr/>
        </p:nvGrpSpPr>
        <p:grpSpPr>
          <a:xfrm>
            <a:off x="3080792" y="1149850"/>
            <a:ext cx="6293382" cy="325398"/>
            <a:chOff x="4716463" y="2078780"/>
            <a:chExt cx="3959081" cy="325398"/>
          </a:xfrm>
        </p:grpSpPr>
        <p:cxnSp>
          <p:nvCxnSpPr>
            <p:cNvPr id="38" name="Straight Connector 37"/>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5754161" y="2078780"/>
              <a:ext cx="1959100"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Promedio de asientos por vuelo, 1994-2014</a:t>
              </a:r>
              <a:endParaRPr lang="es-ES" sz="1100" b="1" dirty="0">
                <a:solidFill>
                  <a:srgbClr val="002060"/>
                </a:solidFill>
              </a:endParaRPr>
            </a:p>
          </p:txBody>
        </p:sp>
      </p:gr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52</a:t>
            </a:fld>
            <a:endParaRPr lang="es-ES" dirty="0">
              <a:solidFill>
                <a:srgbClr val="002776"/>
              </a:solidFill>
            </a:endParaRPr>
          </a:p>
        </p:txBody>
      </p:sp>
      <p:graphicFrame>
        <p:nvGraphicFramePr>
          <p:cNvPr id="45" name="Chart 44"/>
          <p:cNvGraphicFramePr/>
          <p:nvPr/>
        </p:nvGraphicFramePr>
        <p:xfrm>
          <a:off x="2915549" y="1652270"/>
          <a:ext cx="6458625" cy="3730881"/>
        </p:xfrm>
        <a:graphic>
          <a:graphicData uri="http://schemas.openxmlformats.org/drawingml/2006/chart">
            <c:chart xmlns:c="http://schemas.openxmlformats.org/drawingml/2006/chart" xmlns:r="http://schemas.openxmlformats.org/officeDocument/2006/relationships" r:id="rId3"/>
          </a:graphicData>
        </a:graphic>
      </p:graphicFrame>
      <p:sp>
        <p:nvSpPr>
          <p:cNvPr id="47" name="TextBox 46"/>
          <p:cNvSpPr txBox="1"/>
          <p:nvPr/>
        </p:nvSpPr>
        <p:spPr>
          <a:xfrm>
            <a:off x="7043636" y="3861048"/>
            <a:ext cx="1653780" cy="430833"/>
          </a:xfrm>
          <a:prstGeom prst="rect">
            <a:avLst/>
          </a:prstGeom>
          <a:noFill/>
          <a:ln>
            <a:noFill/>
          </a:ln>
        </p:spPr>
        <p:txBody>
          <a:bodyPr wrap="square" lIns="35977" tIns="45693" rIns="35977" bIns="45693" rtlCol="0">
            <a:spAutoFit/>
          </a:bodyPr>
          <a:lstStyle/>
          <a:p>
            <a:pPr defTabSz="914400" fontAlgn="base">
              <a:spcBef>
                <a:spcPct val="0"/>
              </a:spcBef>
              <a:spcAft>
                <a:spcPct val="0"/>
              </a:spcAft>
            </a:pPr>
            <a:r>
              <a:rPr lang="es-ES" sz="1100" b="1" i="1" dirty="0" smtClean="0">
                <a:solidFill>
                  <a:srgbClr val="92D400"/>
                </a:solidFill>
                <a:cs typeface="Arial" pitchFamily="34" charset="0"/>
              </a:rPr>
              <a:t>TACC Latinoamérica 1994-14: +0,8%</a:t>
            </a:r>
            <a:endParaRPr lang="es-ES" sz="1100" b="1" i="1" dirty="0">
              <a:solidFill>
                <a:srgbClr val="92D400"/>
              </a:solidFill>
              <a:cs typeface="Arial" pitchFamily="34" charset="0"/>
            </a:endParaRPr>
          </a:p>
        </p:txBody>
      </p:sp>
      <p:sp>
        <p:nvSpPr>
          <p:cNvPr id="44" name="Content Placeholder 5"/>
          <p:cNvSpPr txBox="1">
            <a:spLocks/>
          </p:cNvSpPr>
          <p:nvPr/>
        </p:nvSpPr>
        <p:spPr bwMode="auto">
          <a:xfrm>
            <a:off x="362559" y="1149849"/>
            <a:ext cx="2358193" cy="5023671"/>
          </a:xfrm>
          <a:prstGeom prst="rect">
            <a:avLst/>
          </a:prstGeom>
          <a:solidFill>
            <a:schemeClr val="bg1"/>
          </a:solid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1200"/>
              </a:spcAft>
            </a:pPr>
            <a:r>
              <a:rPr lang="es-ES" sz="1100" dirty="0" smtClean="0">
                <a:solidFill>
                  <a:srgbClr val="002060"/>
                </a:solidFill>
              </a:rPr>
              <a:t>El </a:t>
            </a:r>
            <a:r>
              <a:rPr lang="es-ES" sz="1100" b="1" dirty="0" smtClean="0">
                <a:solidFill>
                  <a:srgbClr val="002060"/>
                </a:solidFill>
              </a:rPr>
              <a:t>tráfico aéreo hacia/desde/en Latinoamérica y Caribe </a:t>
            </a:r>
            <a:r>
              <a:rPr lang="es-ES" sz="1100" dirty="0" smtClean="0">
                <a:solidFill>
                  <a:srgbClr val="002060"/>
                </a:solidFill>
              </a:rPr>
              <a:t>se prevé que crezca a una </a:t>
            </a:r>
            <a:r>
              <a:rPr lang="es-ES" sz="1100" b="1" dirty="0" smtClean="0">
                <a:solidFill>
                  <a:srgbClr val="002060"/>
                </a:solidFill>
              </a:rPr>
              <a:t>TACC</a:t>
            </a:r>
            <a:r>
              <a:rPr lang="es-ES" sz="1100" dirty="0" smtClean="0">
                <a:solidFill>
                  <a:srgbClr val="002060"/>
                </a:solidFill>
              </a:rPr>
              <a:t> </a:t>
            </a:r>
            <a:r>
              <a:rPr lang="es-ES" sz="1100" b="1" dirty="0" smtClean="0">
                <a:solidFill>
                  <a:srgbClr val="002060"/>
                </a:solidFill>
              </a:rPr>
              <a:t>4,7% anual</a:t>
            </a:r>
            <a:r>
              <a:rPr lang="es-ES" sz="1100" dirty="0" smtClean="0">
                <a:solidFill>
                  <a:srgbClr val="002060"/>
                </a:solidFill>
              </a:rPr>
              <a:t>, por encima de la tasa mundial (4,6%). </a:t>
            </a:r>
          </a:p>
          <a:p>
            <a:pPr algn="just">
              <a:spcAft>
                <a:spcPts val="300"/>
              </a:spcAft>
            </a:pPr>
            <a:r>
              <a:rPr lang="es-ES" sz="1100" dirty="0" smtClean="0">
                <a:solidFill>
                  <a:srgbClr val="002060"/>
                </a:solidFill>
              </a:rPr>
              <a:t>Tres de los top 20 flujos de mayor tráfico continúan estando ligados a la región:</a:t>
            </a:r>
          </a:p>
          <a:p>
            <a:pPr marL="171450" indent="-171450" algn="just">
              <a:spcAft>
                <a:spcPts val="300"/>
              </a:spcAft>
              <a:buFont typeface="Arial" panose="020B0604020202020204" pitchFamily="34" charset="0"/>
              <a:buChar char="•"/>
            </a:pPr>
            <a:r>
              <a:rPr lang="es-ES" sz="1100" b="1" dirty="0" smtClean="0">
                <a:solidFill>
                  <a:srgbClr val="002060"/>
                </a:solidFill>
              </a:rPr>
              <a:t>Europa Occidental – Sudamérica </a:t>
            </a:r>
            <a:r>
              <a:rPr lang="es-ES" sz="1100" dirty="0" smtClean="0">
                <a:solidFill>
                  <a:srgbClr val="002060"/>
                </a:solidFill>
              </a:rPr>
              <a:t>(TACC +3,9%)</a:t>
            </a:r>
          </a:p>
          <a:p>
            <a:pPr marL="171450" indent="-171450" algn="just">
              <a:spcAft>
                <a:spcPts val="300"/>
              </a:spcAft>
              <a:buFont typeface="Arial" panose="020B0604020202020204" pitchFamily="34" charset="0"/>
              <a:buChar char="•"/>
            </a:pPr>
            <a:r>
              <a:rPr lang="es-ES" sz="1100" b="1" dirty="0" smtClean="0">
                <a:solidFill>
                  <a:srgbClr val="002060"/>
                </a:solidFill>
              </a:rPr>
              <a:t>Sudamérica – EEUU </a:t>
            </a:r>
            <a:r>
              <a:rPr lang="es-ES" sz="1100" dirty="0" smtClean="0">
                <a:solidFill>
                  <a:srgbClr val="002060"/>
                </a:solidFill>
              </a:rPr>
              <a:t>(TACC +4,9%)</a:t>
            </a:r>
          </a:p>
          <a:p>
            <a:pPr marL="171450" indent="-171450" algn="just">
              <a:spcAft>
                <a:spcPts val="1200"/>
              </a:spcAft>
              <a:buFont typeface="Arial" panose="020B0604020202020204" pitchFamily="34" charset="0"/>
              <a:buChar char="•"/>
            </a:pPr>
            <a:r>
              <a:rPr lang="es-ES" sz="1100" dirty="0">
                <a:solidFill>
                  <a:srgbClr val="002060"/>
                </a:solidFill>
              </a:rPr>
              <a:t>V</a:t>
            </a:r>
            <a:r>
              <a:rPr lang="es-ES" sz="1100" dirty="0" smtClean="0">
                <a:solidFill>
                  <a:srgbClr val="002060"/>
                </a:solidFill>
              </a:rPr>
              <a:t>uelos domésticos en Brasil (TACC +5,4%). </a:t>
            </a:r>
          </a:p>
          <a:p>
            <a:pPr algn="just">
              <a:spcAft>
                <a:spcPts val="1200"/>
              </a:spcAft>
            </a:pPr>
            <a:r>
              <a:rPr lang="es-ES" sz="1100" dirty="0" smtClean="0">
                <a:solidFill>
                  <a:srgbClr val="002060"/>
                </a:solidFill>
              </a:rPr>
              <a:t>El </a:t>
            </a:r>
            <a:r>
              <a:rPr lang="es-ES" sz="1100" b="1" dirty="0" smtClean="0">
                <a:solidFill>
                  <a:srgbClr val="002060"/>
                </a:solidFill>
              </a:rPr>
              <a:t>crecimiento previsto a largo plazo </a:t>
            </a:r>
            <a:r>
              <a:rPr lang="es-ES" sz="1100" dirty="0" smtClean="0">
                <a:solidFill>
                  <a:srgbClr val="002060"/>
                </a:solidFill>
              </a:rPr>
              <a:t>del mercado aéreo en la región se soporta en factores como el </a:t>
            </a:r>
            <a:r>
              <a:rPr lang="es-ES" sz="1100" b="1" dirty="0" smtClean="0">
                <a:solidFill>
                  <a:srgbClr val="002060"/>
                </a:solidFill>
              </a:rPr>
              <a:t>contexto económico y social</a:t>
            </a:r>
            <a:r>
              <a:rPr lang="es-ES" sz="1100" dirty="0" smtClean="0">
                <a:solidFill>
                  <a:srgbClr val="002060"/>
                </a:solidFill>
              </a:rPr>
              <a:t>, la </a:t>
            </a:r>
            <a:r>
              <a:rPr lang="es-ES" sz="1100" b="1" dirty="0" smtClean="0">
                <a:solidFill>
                  <a:srgbClr val="002060"/>
                </a:solidFill>
              </a:rPr>
              <a:t>consolidación de las aerolíneas regionales</a:t>
            </a:r>
            <a:r>
              <a:rPr lang="es-ES" sz="1100" dirty="0" smtClean="0">
                <a:solidFill>
                  <a:srgbClr val="002060"/>
                </a:solidFill>
              </a:rPr>
              <a:t> ya establecidas, estimulación de </a:t>
            </a:r>
            <a:r>
              <a:rPr lang="es-ES" sz="1100" b="1" dirty="0" smtClean="0">
                <a:solidFill>
                  <a:srgbClr val="002060"/>
                </a:solidFill>
              </a:rPr>
              <a:t>aerolíneas </a:t>
            </a:r>
            <a:r>
              <a:rPr lang="es-ES" sz="1100" b="1" dirty="0" err="1" smtClean="0">
                <a:solidFill>
                  <a:srgbClr val="002060"/>
                </a:solidFill>
              </a:rPr>
              <a:t>low</a:t>
            </a:r>
            <a:r>
              <a:rPr lang="es-ES" sz="1100" b="1" dirty="0" smtClean="0">
                <a:solidFill>
                  <a:srgbClr val="002060"/>
                </a:solidFill>
              </a:rPr>
              <a:t> </a:t>
            </a:r>
            <a:r>
              <a:rPr lang="es-ES" sz="1100" b="1" dirty="0" err="1" smtClean="0">
                <a:solidFill>
                  <a:srgbClr val="002060"/>
                </a:solidFill>
              </a:rPr>
              <a:t>cost</a:t>
            </a:r>
            <a:r>
              <a:rPr lang="es-ES" sz="1100" b="1" dirty="0" smtClean="0">
                <a:solidFill>
                  <a:srgbClr val="002060"/>
                </a:solidFill>
              </a:rPr>
              <a:t> </a:t>
            </a:r>
            <a:r>
              <a:rPr lang="es-ES" sz="1100" dirty="0" smtClean="0">
                <a:solidFill>
                  <a:srgbClr val="002060"/>
                </a:solidFill>
              </a:rPr>
              <a:t>y una </a:t>
            </a:r>
            <a:r>
              <a:rPr lang="es-ES" sz="1100" b="1" dirty="0" smtClean="0">
                <a:solidFill>
                  <a:srgbClr val="002060"/>
                </a:solidFill>
              </a:rPr>
              <a:t>moderna flota </a:t>
            </a:r>
            <a:r>
              <a:rPr lang="es-ES" sz="1100" dirty="0" smtClean="0">
                <a:solidFill>
                  <a:srgbClr val="002060"/>
                </a:solidFill>
              </a:rPr>
              <a:t>de aeronaves de pasajeros. </a:t>
            </a:r>
          </a:p>
          <a:p>
            <a:pPr algn="just">
              <a:spcAft>
                <a:spcPts val="1200"/>
              </a:spcAft>
            </a:pPr>
            <a:r>
              <a:rPr lang="es-ES" sz="1100" dirty="0" smtClean="0">
                <a:solidFill>
                  <a:srgbClr val="002060"/>
                </a:solidFill>
              </a:rPr>
              <a:t>El </a:t>
            </a:r>
            <a:r>
              <a:rPr lang="es-ES" sz="1100" b="1" dirty="0" smtClean="0">
                <a:solidFill>
                  <a:srgbClr val="002060"/>
                </a:solidFill>
              </a:rPr>
              <a:t>tráfico en la región (doméstico e intrarregional) </a:t>
            </a:r>
            <a:r>
              <a:rPr lang="es-ES" sz="1100" dirty="0" smtClean="0">
                <a:solidFill>
                  <a:srgbClr val="002060"/>
                </a:solidFill>
              </a:rPr>
              <a:t>contribuirá al crecimiento de pasajeros, representando más del </a:t>
            </a:r>
            <a:r>
              <a:rPr lang="es-ES" sz="1100" b="1" dirty="0" smtClean="0">
                <a:solidFill>
                  <a:srgbClr val="002060"/>
                </a:solidFill>
              </a:rPr>
              <a:t>35% del total en 2034 </a:t>
            </a:r>
            <a:r>
              <a:rPr lang="es-ES" sz="1100" dirty="0" smtClean="0">
                <a:solidFill>
                  <a:srgbClr val="002060"/>
                </a:solidFill>
              </a:rPr>
              <a:t>(vs. ~30% en la actualidad).</a:t>
            </a:r>
          </a:p>
        </p:txBody>
      </p:sp>
      <p:sp>
        <p:nvSpPr>
          <p:cNvPr id="48" name="Content Placeholder 5"/>
          <p:cNvSpPr txBox="1">
            <a:spLocks/>
          </p:cNvSpPr>
          <p:nvPr/>
        </p:nvSpPr>
        <p:spPr bwMode="auto">
          <a:xfrm>
            <a:off x="3080793" y="5599503"/>
            <a:ext cx="6120680" cy="99784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r>
              <a:rPr lang="es-ES" sz="1100" dirty="0" smtClean="0">
                <a:solidFill>
                  <a:srgbClr val="002060"/>
                </a:solidFill>
              </a:rPr>
              <a:t>Otro factor positivo es el hecho de que las aerolíneas regionales han y continuarán gestionando el crecimiento del tráfico aéreo a través del </a:t>
            </a:r>
            <a:r>
              <a:rPr lang="es-ES" sz="1100" b="1" dirty="0" smtClean="0">
                <a:solidFill>
                  <a:srgbClr val="002060"/>
                </a:solidFill>
              </a:rPr>
              <a:t>uso de aeronaves más grandes</a:t>
            </a:r>
            <a:r>
              <a:rPr lang="es-ES" sz="1100" dirty="0" smtClean="0">
                <a:solidFill>
                  <a:srgbClr val="002060"/>
                </a:solidFill>
              </a:rPr>
              <a:t>. Este hecho se ha notado ya en el período 1994-2014 con un </a:t>
            </a:r>
            <a:r>
              <a:rPr lang="es-ES" sz="1100" b="1" dirty="0" smtClean="0">
                <a:solidFill>
                  <a:srgbClr val="002060"/>
                </a:solidFill>
              </a:rPr>
              <a:t>incremento del 0,8% anual del número de asientos por vuelo</a:t>
            </a:r>
            <a:r>
              <a:rPr lang="es-ES" sz="1100" dirty="0" smtClean="0">
                <a:solidFill>
                  <a:srgbClr val="002060"/>
                </a:solidFill>
              </a:rPr>
              <a:t>, cercano a la tasa a nivel mundo para el mismo periodo (0,9%).</a:t>
            </a:r>
          </a:p>
        </p:txBody>
      </p:sp>
    </p:spTree>
    <p:extLst>
      <p:ext uri="{BB962C8B-B14F-4D97-AF65-F5344CB8AC3E}">
        <p14:creationId xmlns:p14="http://schemas.microsoft.com/office/powerpoint/2010/main" val="395074954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Rounded Rectangle 61"/>
          <p:cNvSpPr/>
          <p:nvPr/>
        </p:nvSpPr>
        <p:spPr>
          <a:xfrm>
            <a:off x="344488" y="1149850"/>
            <a:ext cx="2376264" cy="2178132"/>
          </a:xfrm>
          <a:prstGeom prst="roundRect">
            <a:avLst>
              <a:gd name="adj" fmla="val 6481"/>
            </a:avLst>
          </a:prstGeom>
          <a:solidFill>
            <a:srgbClr val="E4F1F8"/>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rgbClr val="FFFFFF"/>
              </a:solidFill>
            </a:endParaRPr>
          </a:p>
        </p:txBody>
      </p:sp>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sector aéreo en Latinoamérica – </a:t>
            </a:r>
            <a:r>
              <a:rPr lang="es-ES" sz="2000" dirty="0" smtClean="0">
                <a:solidFill>
                  <a:srgbClr val="00B0F0"/>
                </a:solidFill>
                <a:cs typeface="Arial" charset="0"/>
              </a:rPr>
              <a:t>Cifras clave</a:t>
            </a:r>
            <a:endParaRPr lang="es-ES" sz="1400" i="1" dirty="0">
              <a:solidFill>
                <a:srgbClr val="00B0F0"/>
              </a:solidFill>
              <a:cs typeface="Arial" charset="0"/>
            </a:endParaRPr>
          </a:p>
        </p:txBody>
      </p:sp>
      <p:grpSp>
        <p:nvGrpSpPr>
          <p:cNvPr id="37" name="Group 36"/>
          <p:cNvGrpSpPr/>
          <p:nvPr/>
        </p:nvGrpSpPr>
        <p:grpSpPr>
          <a:xfrm>
            <a:off x="3080792" y="1110458"/>
            <a:ext cx="6293382" cy="325398"/>
            <a:chOff x="4716463" y="2078780"/>
            <a:chExt cx="3959081" cy="325398"/>
          </a:xfrm>
        </p:grpSpPr>
        <p:cxnSp>
          <p:nvCxnSpPr>
            <p:cNvPr id="38" name="Straight Connector 37"/>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5838071" y="2078780"/>
              <a:ext cx="1791283"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Crecimiento de los ingresos por pasajero kilómetro (RPK), 2014-34</a:t>
              </a:r>
              <a:endParaRPr lang="es-ES" sz="1100" b="1" dirty="0">
                <a:solidFill>
                  <a:srgbClr val="002060"/>
                </a:solidFill>
              </a:endParaRPr>
            </a:p>
          </p:txBody>
        </p:sp>
      </p:grpSp>
      <p:sp>
        <p:nvSpPr>
          <p:cNvPr id="2" name="Slide Number Placeholder 1"/>
          <p:cNvSpPr>
            <a:spLocks noGrp="1"/>
          </p:cNvSpPr>
          <p:nvPr>
            <p:ph type="sldNum" sz="quarter" idx="10"/>
          </p:nvPr>
        </p:nvSpPr>
        <p:spPr/>
        <p:txBody>
          <a:bodyPr/>
          <a:lstStyle/>
          <a:p>
            <a:fld id="{20A7A354-C5FB-4D1E-BE75-5A939ED93F75}" type="slidenum">
              <a:rPr lang="es-ES_tradnl" smtClean="0">
                <a:solidFill>
                  <a:srgbClr val="002776"/>
                </a:solidFill>
              </a:rPr>
              <a:pPr/>
              <a:t>53</a:t>
            </a:fld>
            <a:endParaRPr lang="es-ES_tradnl" dirty="0">
              <a:solidFill>
                <a:srgbClr val="002776"/>
              </a:solidFill>
            </a:endParaRPr>
          </a:p>
        </p:txBody>
      </p:sp>
      <p:sp>
        <p:nvSpPr>
          <p:cNvPr id="44" name="Content Placeholder 5"/>
          <p:cNvSpPr txBox="1">
            <a:spLocks/>
          </p:cNvSpPr>
          <p:nvPr/>
        </p:nvSpPr>
        <p:spPr bwMode="auto">
          <a:xfrm>
            <a:off x="434567" y="1277483"/>
            <a:ext cx="2358193" cy="32539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300"/>
              </a:spcAft>
            </a:pPr>
            <a:r>
              <a:rPr lang="es-ES" sz="1100" b="1" dirty="0" smtClean="0">
                <a:solidFill>
                  <a:srgbClr val="002060"/>
                </a:solidFill>
              </a:rPr>
              <a:t>Tráfico aéreo en Latinoamérica:</a:t>
            </a:r>
          </a:p>
          <a:p>
            <a:pPr algn="just">
              <a:spcAft>
                <a:spcPts val="300"/>
              </a:spcAft>
            </a:pPr>
            <a:r>
              <a:rPr lang="es-ES" sz="1100" dirty="0">
                <a:solidFill>
                  <a:srgbClr val="002060"/>
                </a:solidFill>
              </a:rPr>
              <a:t>TACC 2014-2034</a:t>
            </a:r>
          </a:p>
          <a:p>
            <a:pPr algn="just">
              <a:spcAft>
                <a:spcPts val="300"/>
              </a:spcAft>
            </a:pPr>
            <a:endParaRPr lang="es-ES" sz="1100" b="1" dirty="0" smtClean="0">
              <a:solidFill>
                <a:srgbClr val="002060"/>
              </a:solidFill>
            </a:endParaRPr>
          </a:p>
        </p:txBody>
      </p:sp>
      <p:graphicFrame>
        <p:nvGraphicFramePr>
          <p:cNvPr id="51" name="Chart 50"/>
          <p:cNvGraphicFramePr/>
          <p:nvPr>
            <p:extLst/>
          </p:nvPr>
        </p:nvGraphicFramePr>
        <p:xfrm>
          <a:off x="3080792" y="1402651"/>
          <a:ext cx="6293382" cy="2030696"/>
        </p:xfrm>
        <a:graphic>
          <a:graphicData uri="http://schemas.openxmlformats.org/drawingml/2006/chart">
            <c:chart xmlns:c="http://schemas.openxmlformats.org/drawingml/2006/chart" xmlns:r="http://schemas.openxmlformats.org/officeDocument/2006/relationships" r:id="rId3"/>
          </a:graphicData>
        </a:graphic>
      </p:graphicFrame>
      <p:grpSp>
        <p:nvGrpSpPr>
          <p:cNvPr id="52" name="Group 51"/>
          <p:cNvGrpSpPr/>
          <p:nvPr/>
        </p:nvGrpSpPr>
        <p:grpSpPr>
          <a:xfrm>
            <a:off x="344488" y="3600171"/>
            <a:ext cx="4464050" cy="325398"/>
            <a:chOff x="4716463" y="2078780"/>
            <a:chExt cx="3959081" cy="325398"/>
          </a:xfrm>
        </p:grpSpPr>
        <p:cxnSp>
          <p:nvCxnSpPr>
            <p:cNvPr id="53" name="Straight Connector 52"/>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5359820" y="2078780"/>
              <a:ext cx="2747788"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Evolución de la flota en servicio, 2015-2034</a:t>
              </a:r>
            </a:p>
            <a:p>
              <a:pPr algn="ctr" defTabSz="859416" fontAlgn="base">
                <a:spcBef>
                  <a:spcPct val="0"/>
                </a:spcBef>
                <a:spcAft>
                  <a:spcPct val="0"/>
                </a:spcAft>
              </a:pPr>
              <a:r>
                <a:rPr lang="es-ES" sz="1100" dirty="0" smtClean="0">
                  <a:solidFill>
                    <a:srgbClr val="002060"/>
                  </a:solidFill>
                </a:rPr>
                <a:t>Tamaño de la flota*</a:t>
              </a:r>
              <a:endParaRPr lang="es-ES" sz="1100" dirty="0">
                <a:solidFill>
                  <a:srgbClr val="002060"/>
                </a:solidFill>
              </a:endParaRPr>
            </a:p>
          </p:txBody>
        </p:sp>
      </p:grpSp>
      <p:sp>
        <p:nvSpPr>
          <p:cNvPr id="56" name="Title 1"/>
          <p:cNvSpPr txBox="1">
            <a:spLocks/>
          </p:cNvSpPr>
          <p:nvPr/>
        </p:nvSpPr>
        <p:spPr bwMode="auto">
          <a:xfrm>
            <a:off x="433823" y="1700808"/>
            <a:ext cx="864096"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800" b="1" dirty="0" smtClean="0">
                <a:solidFill>
                  <a:srgbClr val="002060"/>
                </a:solidFill>
                <a:cs typeface="Arial" charset="0"/>
              </a:rPr>
              <a:t>5,3%</a:t>
            </a:r>
            <a:endParaRPr lang="es-ES" sz="1600" i="1" dirty="0">
              <a:solidFill>
                <a:srgbClr val="00B0F0"/>
              </a:solidFill>
              <a:cs typeface="Arial" charset="0"/>
            </a:endParaRPr>
          </a:p>
        </p:txBody>
      </p:sp>
      <p:sp>
        <p:nvSpPr>
          <p:cNvPr id="57" name="Title 1"/>
          <p:cNvSpPr txBox="1">
            <a:spLocks/>
          </p:cNvSpPr>
          <p:nvPr/>
        </p:nvSpPr>
        <p:spPr bwMode="auto">
          <a:xfrm>
            <a:off x="1302944" y="1700808"/>
            <a:ext cx="1345800"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err="1" smtClean="0">
                <a:solidFill>
                  <a:srgbClr val="002060"/>
                </a:solidFill>
                <a:cs typeface="Arial" charset="0"/>
              </a:rPr>
              <a:t>Intra</a:t>
            </a:r>
            <a:r>
              <a:rPr lang="es-ES" sz="1400" b="1" dirty="0" smtClean="0">
                <a:solidFill>
                  <a:srgbClr val="002060"/>
                </a:solidFill>
                <a:cs typeface="Arial" charset="0"/>
              </a:rPr>
              <a:t>-regional &amp; Doméstico</a:t>
            </a:r>
            <a:endParaRPr lang="es-ES" sz="1400" i="1" dirty="0">
              <a:solidFill>
                <a:srgbClr val="00B0F0"/>
              </a:solidFill>
              <a:cs typeface="Arial" charset="0"/>
            </a:endParaRPr>
          </a:p>
        </p:txBody>
      </p:sp>
      <p:sp>
        <p:nvSpPr>
          <p:cNvPr id="58" name="Title 1"/>
          <p:cNvSpPr txBox="1">
            <a:spLocks/>
          </p:cNvSpPr>
          <p:nvPr/>
        </p:nvSpPr>
        <p:spPr bwMode="auto">
          <a:xfrm>
            <a:off x="1302944" y="2362471"/>
            <a:ext cx="1345800"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002060"/>
                </a:solidFill>
                <a:cs typeface="Arial" charset="0"/>
              </a:rPr>
              <a:t>Inter-regional</a:t>
            </a:r>
            <a:endParaRPr lang="es-ES" sz="1400" i="1" dirty="0">
              <a:solidFill>
                <a:srgbClr val="00B0F0"/>
              </a:solidFill>
              <a:cs typeface="Arial" charset="0"/>
            </a:endParaRPr>
          </a:p>
        </p:txBody>
      </p:sp>
      <p:sp>
        <p:nvSpPr>
          <p:cNvPr id="59" name="Title 1"/>
          <p:cNvSpPr txBox="1">
            <a:spLocks/>
          </p:cNvSpPr>
          <p:nvPr/>
        </p:nvSpPr>
        <p:spPr bwMode="auto">
          <a:xfrm>
            <a:off x="433823" y="2204864"/>
            <a:ext cx="864096"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800" b="1" dirty="0">
                <a:solidFill>
                  <a:srgbClr val="002060"/>
                </a:solidFill>
                <a:cs typeface="Arial" charset="0"/>
              </a:rPr>
              <a:t>4</a:t>
            </a:r>
            <a:r>
              <a:rPr lang="es-ES" sz="2800" b="1" dirty="0" smtClean="0">
                <a:solidFill>
                  <a:srgbClr val="002060"/>
                </a:solidFill>
                <a:cs typeface="Arial" charset="0"/>
              </a:rPr>
              <a:t>,3%</a:t>
            </a:r>
            <a:endParaRPr lang="es-ES" sz="1600" i="1" dirty="0">
              <a:solidFill>
                <a:srgbClr val="00B0F0"/>
              </a:solidFill>
              <a:cs typeface="Arial" charset="0"/>
            </a:endParaRPr>
          </a:p>
        </p:txBody>
      </p:sp>
      <p:sp>
        <p:nvSpPr>
          <p:cNvPr id="60" name="Title 1"/>
          <p:cNvSpPr txBox="1">
            <a:spLocks/>
          </p:cNvSpPr>
          <p:nvPr/>
        </p:nvSpPr>
        <p:spPr bwMode="auto">
          <a:xfrm>
            <a:off x="1302944" y="2866527"/>
            <a:ext cx="1345800"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400" b="1" dirty="0" smtClean="0">
                <a:solidFill>
                  <a:srgbClr val="92D400"/>
                </a:solidFill>
                <a:cs typeface="Arial" charset="0"/>
              </a:rPr>
              <a:t>Tráfico total</a:t>
            </a:r>
            <a:endParaRPr lang="es-ES" sz="1400" i="1" dirty="0">
              <a:solidFill>
                <a:srgbClr val="92D400"/>
              </a:solidFill>
              <a:cs typeface="Arial" charset="0"/>
            </a:endParaRPr>
          </a:p>
        </p:txBody>
      </p:sp>
      <p:sp>
        <p:nvSpPr>
          <p:cNvPr id="61" name="Title 1"/>
          <p:cNvSpPr txBox="1">
            <a:spLocks/>
          </p:cNvSpPr>
          <p:nvPr/>
        </p:nvSpPr>
        <p:spPr bwMode="auto">
          <a:xfrm>
            <a:off x="433823" y="2708920"/>
            <a:ext cx="864096" cy="4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800" b="1" dirty="0" smtClean="0">
                <a:solidFill>
                  <a:srgbClr val="92D400"/>
                </a:solidFill>
                <a:cs typeface="Arial" charset="0"/>
              </a:rPr>
              <a:t>4,7%</a:t>
            </a:r>
            <a:endParaRPr lang="es-ES" sz="1600" i="1" dirty="0">
              <a:solidFill>
                <a:srgbClr val="92D400"/>
              </a:solidFill>
              <a:cs typeface="Arial" charset="0"/>
            </a:endParaRPr>
          </a:p>
        </p:txBody>
      </p:sp>
      <p:sp>
        <p:nvSpPr>
          <p:cNvPr id="64" name="Slide Number Placeholder 3"/>
          <p:cNvSpPr txBox="1">
            <a:spLocks/>
          </p:cNvSpPr>
          <p:nvPr/>
        </p:nvSpPr>
        <p:spPr>
          <a:xfrm>
            <a:off x="732709" y="652511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u="sng" dirty="0" smtClean="0">
                <a:solidFill>
                  <a:srgbClr val="002776"/>
                </a:solidFill>
              </a:rPr>
              <a:t>Nota:</a:t>
            </a:r>
            <a:r>
              <a:rPr lang="es-ES" b="0" i="1" dirty="0" smtClean="0">
                <a:solidFill>
                  <a:srgbClr val="002776"/>
                </a:solidFill>
              </a:rPr>
              <a:t> Aviones con &gt;100 asientos</a:t>
            </a:r>
          </a:p>
          <a:p>
            <a:r>
              <a:rPr lang="es-ES" b="0" i="1" dirty="0" smtClean="0">
                <a:solidFill>
                  <a:srgbClr val="002776"/>
                </a:solidFill>
              </a:rPr>
              <a:t>Fuente: </a:t>
            </a:r>
            <a:r>
              <a:rPr lang="es-ES" sz="900" b="0" i="1" dirty="0" smtClean="0">
                <a:solidFill>
                  <a:srgbClr val="002776"/>
                </a:solidFill>
              </a:rPr>
              <a:t>AIRBUS, </a:t>
            </a:r>
            <a:r>
              <a:rPr lang="es-ES" sz="900" b="0" i="1" dirty="0" err="1" smtClean="0">
                <a:solidFill>
                  <a:srgbClr val="002776"/>
                </a:solidFill>
              </a:rPr>
              <a:t>Flying</a:t>
            </a:r>
            <a:r>
              <a:rPr lang="es-ES" sz="900" b="0" i="1" dirty="0" smtClean="0">
                <a:solidFill>
                  <a:srgbClr val="002776"/>
                </a:solidFill>
              </a:rPr>
              <a:t> </a:t>
            </a:r>
            <a:r>
              <a:rPr lang="es-ES" sz="900" b="0" i="1" dirty="0" err="1" smtClean="0">
                <a:solidFill>
                  <a:srgbClr val="002776"/>
                </a:solidFill>
              </a:rPr>
              <a:t>by</a:t>
            </a:r>
            <a:r>
              <a:rPr lang="es-ES" sz="900" b="0" i="1" dirty="0" smtClean="0">
                <a:solidFill>
                  <a:srgbClr val="002776"/>
                </a:solidFill>
              </a:rPr>
              <a:t> </a:t>
            </a:r>
            <a:r>
              <a:rPr lang="es-ES" sz="900" b="0" i="1" dirty="0" err="1" smtClean="0">
                <a:solidFill>
                  <a:srgbClr val="002776"/>
                </a:solidFill>
              </a:rPr>
              <a:t>numbers</a:t>
            </a:r>
            <a:r>
              <a:rPr lang="es-ES" sz="900" b="0" i="1" dirty="0" smtClean="0">
                <a:solidFill>
                  <a:srgbClr val="002776"/>
                </a:solidFill>
              </a:rPr>
              <a:t> 2015-2034</a:t>
            </a:r>
            <a:endParaRPr lang="es-ES" sz="900" b="0" i="1" dirty="0">
              <a:solidFill>
                <a:srgbClr val="002776"/>
              </a:solidFill>
            </a:endParaRPr>
          </a:p>
        </p:txBody>
      </p:sp>
      <p:grpSp>
        <p:nvGrpSpPr>
          <p:cNvPr id="74" name="Group 73"/>
          <p:cNvGrpSpPr/>
          <p:nvPr/>
        </p:nvGrpSpPr>
        <p:grpSpPr>
          <a:xfrm>
            <a:off x="344488" y="3942738"/>
            <a:ext cx="4223042" cy="2473619"/>
            <a:chOff x="521095" y="3942738"/>
            <a:chExt cx="4223042" cy="2473619"/>
          </a:xfrm>
        </p:grpSpPr>
        <p:graphicFrame>
          <p:nvGraphicFramePr>
            <p:cNvPr id="66" name="Chart 65"/>
            <p:cNvGraphicFramePr/>
            <p:nvPr>
              <p:extLst/>
            </p:nvPr>
          </p:nvGraphicFramePr>
          <p:xfrm>
            <a:off x="521095" y="4043588"/>
            <a:ext cx="4042412" cy="2372769"/>
          </p:xfrm>
          <a:graphic>
            <a:graphicData uri="http://schemas.openxmlformats.org/drawingml/2006/chart">
              <c:chart xmlns:c="http://schemas.openxmlformats.org/drawingml/2006/chart" xmlns:r="http://schemas.openxmlformats.org/officeDocument/2006/relationships" r:id="rId4"/>
            </a:graphicData>
          </a:graphic>
        </p:graphicFrame>
        <p:sp>
          <p:nvSpPr>
            <p:cNvPr id="68" name="Right Brace 67"/>
            <p:cNvSpPr/>
            <p:nvPr/>
          </p:nvSpPr>
          <p:spPr>
            <a:xfrm>
              <a:off x="3728864" y="4145141"/>
              <a:ext cx="189298" cy="1504604"/>
            </a:xfrm>
            <a:prstGeom prst="rightBrace">
              <a:avLst>
                <a:gd name="adj1" fmla="val 96651"/>
                <a:gd name="adj2" fmla="val 50000"/>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s-ES">
                <a:solidFill>
                  <a:srgbClr val="002776"/>
                </a:solidFill>
              </a:endParaRPr>
            </a:p>
          </p:txBody>
        </p:sp>
        <p:sp>
          <p:nvSpPr>
            <p:cNvPr id="67" name="Rectangle 66"/>
            <p:cNvSpPr/>
            <p:nvPr/>
          </p:nvSpPr>
          <p:spPr>
            <a:xfrm>
              <a:off x="3686701" y="4378867"/>
              <a:ext cx="1057436"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859416" fontAlgn="base">
                <a:spcBef>
                  <a:spcPct val="0"/>
                </a:spcBef>
                <a:spcAft>
                  <a:spcPct val="0"/>
                </a:spcAft>
              </a:pPr>
              <a:r>
                <a:rPr lang="es-ES" sz="1600" b="1" dirty="0" smtClean="0">
                  <a:solidFill>
                    <a:srgbClr val="92D400"/>
                  </a:solidFill>
                </a:rPr>
                <a:t>2.510</a:t>
              </a:r>
            </a:p>
            <a:p>
              <a:pPr defTabSz="859416" fontAlgn="base">
                <a:spcBef>
                  <a:spcPct val="0"/>
                </a:spcBef>
                <a:spcAft>
                  <a:spcPct val="0"/>
                </a:spcAft>
              </a:pPr>
              <a:r>
                <a:rPr lang="es-ES" sz="1100" b="1" dirty="0" smtClean="0">
                  <a:solidFill>
                    <a:srgbClr val="92D400"/>
                  </a:solidFill>
                </a:rPr>
                <a:t>nueva flota </a:t>
              </a:r>
            </a:p>
          </p:txBody>
        </p:sp>
        <p:sp>
          <p:nvSpPr>
            <p:cNvPr id="69" name="Rectangle 68"/>
            <p:cNvSpPr/>
            <p:nvPr/>
          </p:nvSpPr>
          <p:spPr>
            <a:xfrm>
              <a:off x="3081891" y="3942738"/>
              <a:ext cx="615228" cy="21639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dirty="0" smtClean="0">
                  <a:solidFill>
                    <a:srgbClr val="002060"/>
                  </a:solidFill>
                </a:rPr>
                <a:t>2.801</a:t>
              </a:r>
            </a:p>
          </p:txBody>
        </p:sp>
        <p:sp>
          <p:nvSpPr>
            <p:cNvPr id="70" name="Rectangle 69"/>
            <p:cNvSpPr/>
            <p:nvPr/>
          </p:nvSpPr>
          <p:spPr>
            <a:xfrm>
              <a:off x="1568450" y="4843102"/>
              <a:ext cx="615228" cy="21639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200" dirty="0" smtClean="0">
                  <a:solidFill>
                    <a:srgbClr val="002060"/>
                  </a:solidFill>
                </a:rPr>
                <a:t>1.266</a:t>
              </a:r>
            </a:p>
          </p:txBody>
        </p:sp>
      </p:grpSp>
      <p:grpSp>
        <p:nvGrpSpPr>
          <p:cNvPr id="71" name="Group 70"/>
          <p:cNvGrpSpPr/>
          <p:nvPr/>
        </p:nvGrpSpPr>
        <p:grpSpPr>
          <a:xfrm>
            <a:off x="5097463" y="3600171"/>
            <a:ext cx="4464050" cy="325398"/>
            <a:chOff x="4716463" y="2078780"/>
            <a:chExt cx="3959081" cy="325398"/>
          </a:xfrm>
        </p:grpSpPr>
        <p:cxnSp>
          <p:nvCxnSpPr>
            <p:cNvPr id="72" name="Straight Connector 71"/>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73" name="Rectangle 72"/>
            <p:cNvSpPr/>
            <p:nvPr/>
          </p:nvSpPr>
          <p:spPr>
            <a:xfrm>
              <a:off x="5673000" y="2078780"/>
              <a:ext cx="2121424"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Nueva flota, por segmento</a:t>
              </a:r>
            </a:p>
            <a:p>
              <a:pPr algn="ctr" defTabSz="859416" fontAlgn="base">
                <a:spcBef>
                  <a:spcPct val="0"/>
                </a:spcBef>
                <a:spcAft>
                  <a:spcPct val="0"/>
                </a:spcAft>
              </a:pPr>
              <a:r>
                <a:rPr lang="es-ES" sz="1100" dirty="0" smtClean="0">
                  <a:solidFill>
                    <a:srgbClr val="002060"/>
                  </a:solidFill>
                </a:rPr>
                <a:t>Número </a:t>
              </a:r>
              <a:r>
                <a:rPr lang="es-ES" sz="1100" dirty="0">
                  <a:solidFill>
                    <a:srgbClr val="002060"/>
                  </a:solidFill>
                </a:rPr>
                <a:t>de aeronaves nuevas </a:t>
              </a:r>
            </a:p>
          </p:txBody>
        </p:sp>
      </p:grpSp>
      <p:graphicFrame>
        <p:nvGraphicFramePr>
          <p:cNvPr id="75" name="Chart 74"/>
          <p:cNvGraphicFramePr/>
          <p:nvPr>
            <p:extLst/>
          </p:nvPr>
        </p:nvGraphicFramePr>
        <p:xfrm>
          <a:off x="5179485" y="4241425"/>
          <a:ext cx="4382028" cy="2173856"/>
        </p:xfrm>
        <a:graphic>
          <a:graphicData uri="http://schemas.openxmlformats.org/drawingml/2006/chart">
            <c:chart xmlns:c="http://schemas.openxmlformats.org/drawingml/2006/chart" xmlns:r="http://schemas.openxmlformats.org/officeDocument/2006/relationships" r:id="rId5"/>
          </a:graphicData>
        </a:graphic>
      </p:graphicFrame>
      <p:sp>
        <p:nvSpPr>
          <p:cNvPr id="77" name="Freeform 547"/>
          <p:cNvSpPr>
            <a:spLocks/>
          </p:cNvSpPr>
          <p:nvPr/>
        </p:nvSpPr>
        <p:spPr bwMode="gray">
          <a:xfrm rot="16200000">
            <a:off x="5632047" y="4033132"/>
            <a:ext cx="302421" cy="297658"/>
          </a:xfrm>
          <a:custGeom>
            <a:avLst/>
            <a:gdLst>
              <a:gd name="T0" fmla="*/ 253 w 509"/>
              <a:gd name="T1" fmla="*/ 126 h 501"/>
              <a:gd name="T2" fmla="*/ 197 w 509"/>
              <a:gd name="T3" fmla="*/ 125 h 501"/>
              <a:gd name="T4" fmla="*/ 179 w 509"/>
              <a:gd name="T5" fmla="*/ 105 h 501"/>
              <a:gd name="T6" fmla="*/ 189 w 509"/>
              <a:gd name="T7" fmla="*/ 94 h 501"/>
              <a:gd name="T8" fmla="*/ 171 w 509"/>
              <a:gd name="T9" fmla="*/ 93 h 501"/>
              <a:gd name="T10" fmla="*/ 144 w 509"/>
              <a:gd name="T11" fmla="*/ 67 h 501"/>
              <a:gd name="T12" fmla="*/ 153 w 509"/>
              <a:gd name="T13" fmla="*/ 55 h 501"/>
              <a:gd name="T14" fmla="*/ 133 w 509"/>
              <a:gd name="T15" fmla="*/ 55 h 501"/>
              <a:gd name="T16" fmla="*/ 78 w 509"/>
              <a:gd name="T17" fmla="*/ 12 h 501"/>
              <a:gd name="T18" fmla="*/ 135 w 509"/>
              <a:gd name="T19" fmla="*/ 124 h 501"/>
              <a:gd name="T20" fmla="*/ 37 w 509"/>
              <a:gd name="T21" fmla="*/ 126 h 501"/>
              <a:gd name="T22" fmla="*/ 7 w 509"/>
              <a:gd name="T23" fmla="*/ 100 h 501"/>
              <a:gd name="T24" fmla="*/ 4 w 509"/>
              <a:gd name="T25" fmla="*/ 108 h 501"/>
              <a:gd name="T26" fmla="*/ 15 w 509"/>
              <a:gd name="T27" fmla="*/ 133 h 501"/>
              <a:gd name="T28" fmla="*/ 3 w 509"/>
              <a:gd name="T29" fmla="*/ 140 h 501"/>
              <a:gd name="T30" fmla="*/ 3 w 509"/>
              <a:gd name="T31" fmla="*/ 140 h 501"/>
              <a:gd name="T32" fmla="*/ 3 w 509"/>
              <a:gd name="T33" fmla="*/ 140 h 501"/>
              <a:gd name="T34" fmla="*/ 15 w 509"/>
              <a:gd name="T35" fmla="*/ 147 h 501"/>
              <a:gd name="T36" fmla="*/ 4 w 509"/>
              <a:gd name="T37" fmla="*/ 173 h 501"/>
              <a:gd name="T38" fmla="*/ 7 w 509"/>
              <a:gd name="T39" fmla="*/ 180 h 501"/>
              <a:gd name="T40" fmla="*/ 37 w 509"/>
              <a:gd name="T41" fmla="*/ 154 h 501"/>
              <a:gd name="T42" fmla="*/ 135 w 509"/>
              <a:gd name="T43" fmla="*/ 157 h 501"/>
              <a:gd name="T44" fmla="*/ 77 w 509"/>
              <a:gd name="T45" fmla="*/ 269 h 501"/>
              <a:gd name="T46" fmla="*/ 132 w 509"/>
              <a:gd name="T47" fmla="*/ 227 h 501"/>
              <a:gd name="T48" fmla="*/ 153 w 509"/>
              <a:gd name="T49" fmla="*/ 227 h 501"/>
              <a:gd name="T50" fmla="*/ 143 w 509"/>
              <a:gd name="T51" fmla="*/ 215 h 501"/>
              <a:gd name="T52" fmla="*/ 170 w 509"/>
              <a:gd name="T53" fmla="*/ 188 h 501"/>
              <a:gd name="T54" fmla="*/ 188 w 509"/>
              <a:gd name="T55" fmla="*/ 187 h 501"/>
              <a:gd name="T56" fmla="*/ 179 w 509"/>
              <a:gd name="T57" fmla="*/ 177 h 501"/>
              <a:gd name="T58" fmla="*/ 197 w 509"/>
              <a:gd name="T59" fmla="*/ 156 h 501"/>
              <a:gd name="T60" fmla="*/ 253 w 509"/>
              <a:gd name="T61" fmla="*/ 156 h 501"/>
              <a:gd name="T62" fmla="*/ 285 w 509"/>
              <a:gd name="T63" fmla="*/ 141 h 501"/>
              <a:gd name="T64" fmla="*/ 253 w 509"/>
              <a:gd name="T65" fmla="*/ 126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9" h="501">
                <a:moveTo>
                  <a:pt x="452" y="226"/>
                </a:moveTo>
                <a:cubicBezTo>
                  <a:pt x="404" y="224"/>
                  <a:pt x="352" y="223"/>
                  <a:pt x="352" y="223"/>
                </a:cubicBezTo>
                <a:cubicBezTo>
                  <a:pt x="319" y="187"/>
                  <a:pt x="319" y="187"/>
                  <a:pt x="319" y="187"/>
                </a:cubicBezTo>
                <a:cubicBezTo>
                  <a:pt x="319" y="187"/>
                  <a:pt x="334" y="181"/>
                  <a:pt x="336" y="169"/>
                </a:cubicBezTo>
                <a:cubicBezTo>
                  <a:pt x="338" y="157"/>
                  <a:pt x="306" y="166"/>
                  <a:pt x="304" y="166"/>
                </a:cubicBezTo>
                <a:cubicBezTo>
                  <a:pt x="302" y="166"/>
                  <a:pt x="256" y="119"/>
                  <a:pt x="256" y="119"/>
                </a:cubicBezTo>
                <a:cubicBezTo>
                  <a:pt x="256" y="119"/>
                  <a:pt x="274" y="111"/>
                  <a:pt x="273" y="97"/>
                </a:cubicBezTo>
                <a:cubicBezTo>
                  <a:pt x="273" y="97"/>
                  <a:pt x="257" y="91"/>
                  <a:pt x="238" y="97"/>
                </a:cubicBezTo>
                <a:cubicBezTo>
                  <a:pt x="238" y="97"/>
                  <a:pt x="155" y="0"/>
                  <a:pt x="139" y="22"/>
                </a:cubicBezTo>
                <a:cubicBezTo>
                  <a:pt x="139" y="22"/>
                  <a:pt x="233" y="157"/>
                  <a:pt x="240" y="222"/>
                </a:cubicBezTo>
                <a:cubicBezTo>
                  <a:pt x="67" y="226"/>
                  <a:pt x="67" y="226"/>
                  <a:pt x="67" y="226"/>
                </a:cubicBezTo>
                <a:cubicBezTo>
                  <a:pt x="13" y="178"/>
                  <a:pt x="13" y="178"/>
                  <a:pt x="13" y="178"/>
                </a:cubicBezTo>
                <a:cubicBezTo>
                  <a:pt x="13" y="178"/>
                  <a:pt x="0" y="175"/>
                  <a:pt x="7" y="192"/>
                </a:cubicBezTo>
                <a:cubicBezTo>
                  <a:pt x="14" y="208"/>
                  <a:pt x="27" y="238"/>
                  <a:pt x="27" y="238"/>
                </a:cubicBezTo>
                <a:cubicBezTo>
                  <a:pt x="27" y="238"/>
                  <a:pt x="21" y="248"/>
                  <a:pt x="6" y="250"/>
                </a:cubicBezTo>
                <a:cubicBezTo>
                  <a:pt x="5" y="250"/>
                  <a:pt x="4" y="250"/>
                  <a:pt x="5" y="250"/>
                </a:cubicBezTo>
                <a:cubicBezTo>
                  <a:pt x="4" y="250"/>
                  <a:pt x="5" y="250"/>
                  <a:pt x="6" y="250"/>
                </a:cubicBezTo>
                <a:cubicBezTo>
                  <a:pt x="20" y="252"/>
                  <a:pt x="27" y="263"/>
                  <a:pt x="27" y="263"/>
                </a:cubicBezTo>
                <a:cubicBezTo>
                  <a:pt x="27" y="263"/>
                  <a:pt x="13" y="292"/>
                  <a:pt x="7" y="309"/>
                </a:cubicBezTo>
                <a:cubicBezTo>
                  <a:pt x="0" y="325"/>
                  <a:pt x="12" y="322"/>
                  <a:pt x="12" y="322"/>
                </a:cubicBezTo>
                <a:cubicBezTo>
                  <a:pt x="67" y="275"/>
                  <a:pt x="67" y="275"/>
                  <a:pt x="67" y="275"/>
                </a:cubicBezTo>
                <a:cubicBezTo>
                  <a:pt x="240" y="280"/>
                  <a:pt x="240" y="280"/>
                  <a:pt x="240" y="280"/>
                </a:cubicBezTo>
                <a:cubicBezTo>
                  <a:pt x="232" y="345"/>
                  <a:pt x="137" y="479"/>
                  <a:pt x="137" y="479"/>
                </a:cubicBezTo>
                <a:cubicBezTo>
                  <a:pt x="153" y="501"/>
                  <a:pt x="237" y="405"/>
                  <a:pt x="237" y="405"/>
                </a:cubicBezTo>
                <a:cubicBezTo>
                  <a:pt x="256" y="411"/>
                  <a:pt x="272" y="405"/>
                  <a:pt x="272" y="405"/>
                </a:cubicBezTo>
                <a:cubicBezTo>
                  <a:pt x="273" y="392"/>
                  <a:pt x="255" y="383"/>
                  <a:pt x="255" y="383"/>
                </a:cubicBezTo>
                <a:cubicBezTo>
                  <a:pt x="255" y="383"/>
                  <a:pt x="301" y="336"/>
                  <a:pt x="303" y="336"/>
                </a:cubicBezTo>
                <a:cubicBezTo>
                  <a:pt x="306" y="336"/>
                  <a:pt x="337" y="346"/>
                  <a:pt x="335" y="334"/>
                </a:cubicBezTo>
                <a:cubicBezTo>
                  <a:pt x="333" y="322"/>
                  <a:pt x="319" y="315"/>
                  <a:pt x="319" y="315"/>
                </a:cubicBezTo>
                <a:cubicBezTo>
                  <a:pt x="352" y="279"/>
                  <a:pt x="352" y="279"/>
                  <a:pt x="352" y="279"/>
                </a:cubicBezTo>
                <a:cubicBezTo>
                  <a:pt x="352" y="279"/>
                  <a:pt x="403" y="279"/>
                  <a:pt x="452" y="278"/>
                </a:cubicBezTo>
                <a:cubicBezTo>
                  <a:pt x="500" y="277"/>
                  <a:pt x="509" y="252"/>
                  <a:pt x="509" y="252"/>
                </a:cubicBezTo>
                <a:cubicBezTo>
                  <a:pt x="509" y="252"/>
                  <a:pt x="500" y="227"/>
                  <a:pt x="452" y="226"/>
                </a:cubicBezTo>
                <a:close/>
              </a:path>
            </a:pathLst>
          </a:custGeom>
          <a:solidFill>
            <a:schemeClr val="accent3"/>
          </a:solidFill>
          <a:ln>
            <a:noFill/>
          </a:ln>
        </p:spPr>
        <p:txBody>
          <a:bodyPr/>
          <a:lstStyle/>
          <a:p>
            <a:endParaRPr lang="es-ES">
              <a:solidFill>
                <a:srgbClr val="002776"/>
              </a:solidFill>
            </a:endParaRPr>
          </a:p>
        </p:txBody>
      </p:sp>
      <p:sp>
        <p:nvSpPr>
          <p:cNvPr id="78" name="Freeform 547"/>
          <p:cNvSpPr>
            <a:spLocks/>
          </p:cNvSpPr>
          <p:nvPr/>
        </p:nvSpPr>
        <p:spPr bwMode="gray">
          <a:xfrm rot="16200000">
            <a:off x="6693276" y="5246050"/>
            <a:ext cx="302421" cy="297658"/>
          </a:xfrm>
          <a:custGeom>
            <a:avLst/>
            <a:gdLst>
              <a:gd name="T0" fmla="*/ 253 w 509"/>
              <a:gd name="T1" fmla="*/ 126 h 501"/>
              <a:gd name="T2" fmla="*/ 197 w 509"/>
              <a:gd name="T3" fmla="*/ 125 h 501"/>
              <a:gd name="T4" fmla="*/ 179 w 509"/>
              <a:gd name="T5" fmla="*/ 105 h 501"/>
              <a:gd name="T6" fmla="*/ 189 w 509"/>
              <a:gd name="T7" fmla="*/ 94 h 501"/>
              <a:gd name="T8" fmla="*/ 171 w 509"/>
              <a:gd name="T9" fmla="*/ 93 h 501"/>
              <a:gd name="T10" fmla="*/ 144 w 509"/>
              <a:gd name="T11" fmla="*/ 67 h 501"/>
              <a:gd name="T12" fmla="*/ 153 w 509"/>
              <a:gd name="T13" fmla="*/ 55 h 501"/>
              <a:gd name="T14" fmla="*/ 133 w 509"/>
              <a:gd name="T15" fmla="*/ 55 h 501"/>
              <a:gd name="T16" fmla="*/ 78 w 509"/>
              <a:gd name="T17" fmla="*/ 12 h 501"/>
              <a:gd name="T18" fmla="*/ 135 w 509"/>
              <a:gd name="T19" fmla="*/ 124 h 501"/>
              <a:gd name="T20" fmla="*/ 37 w 509"/>
              <a:gd name="T21" fmla="*/ 126 h 501"/>
              <a:gd name="T22" fmla="*/ 7 w 509"/>
              <a:gd name="T23" fmla="*/ 100 h 501"/>
              <a:gd name="T24" fmla="*/ 4 w 509"/>
              <a:gd name="T25" fmla="*/ 108 h 501"/>
              <a:gd name="T26" fmla="*/ 15 w 509"/>
              <a:gd name="T27" fmla="*/ 133 h 501"/>
              <a:gd name="T28" fmla="*/ 3 w 509"/>
              <a:gd name="T29" fmla="*/ 140 h 501"/>
              <a:gd name="T30" fmla="*/ 3 w 509"/>
              <a:gd name="T31" fmla="*/ 140 h 501"/>
              <a:gd name="T32" fmla="*/ 3 w 509"/>
              <a:gd name="T33" fmla="*/ 140 h 501"/>
              <a:gd name="T34" fmla="*/ 15 w 509"/>
              <a:gd name="T35" fmla="*/ 147 h 501"/>
              <a:gd name="T36" fmla="*/ 4 w 509"/>
              <a:gd name="T37" fmla="*/ 173 h 501"/>
              <a:gd name="T38" fmla="*/ 7 w 509"/>
              <a:gd name="T39" fmla="*/ 180 h 501"/>
              <a:gd name="T40" fmla="*/ 37 w 509"/>
              <a:gd name="T41" fmla="*/ 154 h 501"/>
              <a:gd name="T42" fmla="*/ 135 w 509"/>
              <a:gd name="T43" fmla="*/ 157 h 501"/>
              <a:gd name="T44" fmla="*/ 77 w 509"/>
              <a:gd name="T45" fmla="*/ 269 h 501"/>
              <a:gd name="T46" fmla="*/ 132 w 509"/>
              <a:gd name="T47" fmla="*/ 227 h 501"/>
              <a:gd name="T48" fmla="*/ 153 w 509"/>
              <a:gd name="T49" fmla="*/ 227 h 501"/>
              <a:gd name="T50" fmla="*/ 143 w 509"/>
              <a:gd name="T51" fmla="*/ 215 h 501"/>
              <a:gd name="T52" fmla="*/ 170 w 509"/>
              <a:gd name="T53" fmla="*/ 188 h 501"/>
              <a:gd name="T54" fmla="*/ 188 w 509"/>
              <a:gd name="T55" fmla="*/ 187 h 501"/>
              <a:gd name="T56" fmla="*/ 179 w 509"/>
              <a:gd name="T57" fmla="*/ 177 h 501"/>
              <a:gd name="T58" fmla="*/ 197 w 509"/>
              <a:gd name="T59" fmla="*/ 156 h 501"/>
              <a:gd name="T60" fmla="*/ 253 w 509"/>
              <a:gd name="T61" fmla="*/ 156 h 501"/>
              <a:gd name="T62" fmla="*/ 285 w 509"/>
              <a:gd name="T63" fmla="*/ 141 h 501"/>
              <a:gd name="T64" fmla="*/ 253 w 509"/>
              <a:gd name="T65" fmla="*/ 126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9" h="501">
                <a:moveTo>
                  <a:pt x="452" y="226"/>
                </a:moveTo>
                <a:cubicBezTo>
                  <a:pt x="404" y="224"/>
                  <a:pt x="352" y="223"/>
                  <a:pt x="352" y="223"/>
                </a:cubicBezTo>
                <a:cubicBezTo>
                  <a:pt x="319" y="187"/>
                  <a:pt x="319" y="187"/>
                  <a:pt x="319" y="187"/>
                </a:cubicBezTo>
                <a:cubicBezTo>
                  <a:pt x="319" y="187"/>
                  <a:pt x="334" y="181"/>
                  <a:pt x="336" y="169"/>
                </a:cubicBezTo>
                <a:cubicBezTo>
                  <a:pt x="338" y="157"/>
                  <a:pt x="306" y="166"/>
                  <a:pt x="304" y="166"/>
                </a:cubicBezTo>
                <a:cubicBezTo>
                  <a:pt x="302" y="166"/>
                  <a:pt x="256" y="119"/>
                  <a:pt x="256" y="119"/>
                </a:cubicBezTo>
                <a:cubicBezTo>
                  <a:pt x="256" y="119"/>
                  <a:pt x="274" y="111"/>
                  <a:pt x="273" y="97"/>
                </a:cubicBezTo>
                <a:cubicBezTo>
                  <a:pt x="273" y="97"/>
                  <a:pt x="257" y="91"/>
                  <a:pt x="238" y="97"/>
                </a:cubicBezTo>
                <a:cubicBezTo>
                  <a:pt x="238" y="97"/>
                  <a:pt x="155" y="0"/>
                  <a:pt x="139" y="22"/>
                </a:cubicBezTo>
                <a:cubicBezTo>
                  <a:pt x="139" y="22"/>
                  <a:pt x="233" y="157"/>
                  <a:pt x="240" y="222"/>
                </a:cubicBezTo>
                <a:cubicBezTo>
                  <a:pt x="67" y="226"/>
                  <a:pt x="67" y="226"/>
                  <a:pt x="67" y="226"/>
                </a:cubicBezTo>
                <a:cubicBezTo>
                  <a:pt x="13" y="178"/>
                  <a:pt x="13" y="178"/>
                  <a:pt x="13" y="178"/>
                </a:cubicBezTo>
                <a:cubicBezTo>
                  <a:pt x="13" y="178"/>
                  <a:pt x="0" y="175"/>
                  <a:pt x="7" y="192"/>
                </a:cubicBezTo>
                <a:cubicBezTo>
                  <a:pt x="14" y="208"/>
                  <a:pt x="27" y="238"/>
                  <a:pt x="27" y="238"/>
                </a:cubicBezTo>
                <a:cubicBezTo>
                  <a:pt x="27" y="238"/>
                  <a:pt x="21" y="248"/>
                  <a:pt x="6" y="250"/>
                </a:cubicBezTo>
                <a:cubicBezTo>
                  <a:pt x="5" y="250"/>
                  <a:pt x="4" y="250"/>
                  <a:pt x="5" y="250"/>
                </a:cubicBezTo>
                <a:cubicBezTo>
                  <a:pt x="4" y="250"/>
                  <a:pt x="5" y="250"/>
                  <a:pt x="6" y="250"/>
                </a:cubicBezTo>
                <a:cubicBezTo>
                  <a:pt x="20" y="252"/>
                  <a:pt x="27" y="263"/>
                  <a:pt x="27" y="263"/>
                </a:cubicBezTo>
                <a:cubicBezTo>
                  <a:pt x="27" y="263"/>
                  <a:pt x="13" y="292"/>
                  <a:pt x="7" y="309"/>
                </a:cubicBezTo>
                <a:cubicBezTo>
                  <a:pt x="0" y="325"/>
                  <a:pt x="12" y="322"/>
                  <a:pt x="12" y="322"/>
                </a:cubicBezTo>
                <a:cubicBezTo>
                  <a:pt x="67" y="275"/>
                  <a:pt x="67" y="275"/>
                  <a:pt x="67" y="275"/>
                </a:cubicBezTo>
                <a:cubicBezTo>
                  <a:pt x="240" y="280"/>
                  <a:pt x="240" y="280"/>
                  <a:pt x="240" y="280"/>
                </a:cubicBezTo>
                <a:cubicBezTo>
                  <a:pt x="232" y="345"/>
                  <a:pt x="137" y="479"/>
                  <a:pt x="137" y="479"/>
                </a:cubicBezTo>
                <a:cubicBezTo>
                  <a:pt x="153" y="501"/>
                  <a:pt x="237" y="405"/>
                  <a:pt x="237" y="405"/>
                </a:cubicBezTo>
                <a:cubicBezTo>
                  <a:pt x="256" y="411"/>
                  <a:pt x="272" y="405"/>
                  <a:pt x="272" y="405"/>
                </a:cubicBezTo>
                <a:cubicBezTo>
                  <a:pt x="273" y="392"/>
                  <a:pt x="255" y="383"/>
                  <a:pt x="255" y="383"/>
                </a:cubicBezTo>
                <a:cubicBezTo>
                  <a:pt x="255" y="383"/>
                  <a:pt x="301" y="336"/>
                  <a:pt x="303" y="336"/>
                </a:cubicBezTo>
                <a:cubicBezTo>
                  <a:pt x="306" y="336"/>
                  <a:pt x="337" y="346"/>
                  <a:pt x="335" y="334"/>
                </a:cubicBezTo>
                <a:cubicBezTo>
                  <a:pt x="333" y="322"/>
                  <a:pt x="319" y="315"/>
                  <a:pt x="319" y="315"/>
                </a:cubicBezTo>
                <a:cubicBezTo>
                  <a:pt x="352" y="279"/>
                  <a:pt x="352" y="279"/>
                  <a:pt x="352" y="279"/>
                </a:cubicBezTo>
                <a:cubicBezTo>
                  <a:pt x="352" y="279"/>
                  <a:pt x="403" y="279"/>
                  <a:pt x="452" y="278"/>
                </a:cubicBezTo>
                <a:cubicBezTo>
                  <a:pt x="500" y="277"/>
                  <a:pt x="509" y="252"/>
                  <a:pt x="509" y="252"/>
                </a:cubicBezTo>
                <a:cubicBezTo>
                  <a:pt x="509" y="252"/>
                  <a:pt x="500" y="227"/>
                  <a:pt x="452" y="226"/>
                </a:cubicBezTo>
                <a:close/>
              </a:path>
            </a:pathLst>
          </a:custGeom>
          <a:solidFill>
            <a:schemeClr val="accent3"/>
          </a:solidFill>
          <a:ln>
            <a:noFill/>
          </a:ln>
        </p:spPr>
        <p:txBody>
          <a:bodyPr/>
          <a:lstStyle/>
          <a:p>
            <a:endParaRPr lang="es-ES">
              <a:solidFill>
                <a:srgbClr val="002776"/>
              </a:solidFill>
            </a:endParaRPr>
          </a:p>
        </p:txBody>
      </p:sp>
      <p:sp>
        <p:nvSpPr>
          <p:cNvPr id="79" name="Freeform 547"/>
          <p:cNvSpPr>
            <a:spLocks/>
          </p:cNvSpPr>
          <p:nvPr/>
        </p:nvSpPr>
        <p:spPr bwMode="gray">
          <a:xfrm rot="16200000">
            <a:off x="7699424" y="5203491"/>
            <a:ext cx="388899" cy="382774"/>
          </a:xfrm>
          <a:custGeom>
            <a:avLst/>
            <a:gdLst>
              <a:gd name="T0" fmla="*/ 253 w 509"/>
              <a:gd name="T1" fmla="*/ 126 h 501"/>
              <a:gd name="T2" fmla="*/ 197 w 509"/>
              <a:gd name="T3" fmla="*/ 125 h 501"/>
              <a:gd name="T4" fmla="*/ 179 w 509"/>
              <a:gd name="T5" fmla="*/ 105 h 501"/>
              <a:gd name="T6" fmla="*/ 189 w 509"/>
              <a:gd name="T7" fmla="*/ 94 h 501"/>
              <a:gd name="T8" fmla="*/ 171 w 509"/>
              <a:gd name="T9" fmla="*/ 93 h 501"/>
              <a:gd name="T10" fmla="*/ 144 w 509"/>
              <a:gd name="T11" fmla="*/ 67 h 501"/>
              <a:gd name="T12" fmla="*/ 153 w 509"/>
              <a:gd name="T13" fmla="*/ 55 h 501"/>
              <a:gd name="T14" fmla="*/ 133 w 509"/>
              <a:gd name="T15" fmla="*/ 55 h 501"/>
              <a:gd name="T16" fmla="*/ 78 w 509"/>
              <a:gd name="T17" fmla="*/ 12 h 501"/>
              <a:gd name="T18" fmla="*/ 135 w 509"/>
              <a:gd name="T19" fmla="*/ 124 h 501"/>
              <a:gd name="T20" fmla="*/ 37 w 509"/>
              <a:gd name="T21" fmla="*/ 126 h 501"/>
              <a:gd name="T22" fmla="*/ 7 w 509"/>
              <a:gd name="T23" fmla="*/ 100 h 501"/>
              <a:gd name="T24" fmla="*/ 4 w 509"/>
              <a:gd name="T25" fmla="*/ 108 h 501"/>
              <a:gd name="T26" fmla="*/ 15 w 509"/>
              <a:gd name="T27" fmla="*/ 133 h 501"/>
              <a:gd name="T28" fmla="*/ 3 w 509"/>
              <a:gd name="T29" fmla="*/ 140 h 501"/>
              <a:gd name="T30" fmla="*/ 3 w 509"/>
              <a:gd name="T31" fmla="*/ 140 h 501"/>
              <a:gd name="T32" fmla="*/ 3 w 509"/>
              <a:gd name="T33" fmla="*/ 140 h 501"/>
              <a:gd name="T34" fmla="*/ 15 w 509"/>
              <a:gd name="T35" fmla="*/ 147 h 501"/>
              <a:gd name="T36" fmla="*/ 4 w 509"/>
              <a:gd name="T37" fmla="*/ 173 h 501"/>
              <a:gd name="T38" fmla="*/ 7 w 509"/>
              <a:gd name="T39" fmla="*/ 180 h 501"/>
              <a:gd name="T40" fmla="*/ 37 w 509"/>
              <a:gd name="T41" fmla="*/ 154 h 501"/>
              <a:gd name="T42" fmla="*/ 135 w 509"/>
              <a:gd name="T43" fmla="*/ 157 h 501"/>
              <a:gd name="T44" fmla="*/ 77 w 509"/>
              <a:gd name="T45" fmla="*/ 269 h 501"/>
              <a:gd name="T46" fmla="*/ 132 w 509"/>
              <a:gd name="T47" fmla="*/ 227 h 501"/>
              <a:gd name="T48" fmla="*/ 153 w 509"/>
              <a:gd name="T49" fmla="*/ 227 h 501"/>
              <a:gd name="T50" fmla="*/ 143 w 509"/>
              <a:gd name="T51" fmla="*/ 215 h 501"/>
              <a:gd name="T52" fmla="*/ 170 w 509"/>
              <a:gd name="T53" fmla="*/ 188 h 501"/>
              <a:gd name="T54" fmla="*/ 188 w 509"/>
              <a:gd name="T55" fmla="*/ 187 h 501"/>
              <a:gd name="T56" fmla="*/ 179 w 509"/>
              <a:gd name="T57" fmla="*/ 177 h 501"/>
              <a:gd name="T58" fmla="*/ 197 w 509"/>
              <a:gd name="T59" fmla="*/ 156 h 501"/>
              <a:gd name="T60" fmla="*/ 253 w 509"/>
              <a:gd name="T61" fmla="*/ 156 h 501"/>
              <a:gd name="T62" fmla="*/ 285 w 509"/>
              <a:gd name="T63" fmla="*/ 141 h 501"/>
              <a:gd name="T64" fmla="*/ 253 w 509"/>
              <a:gd name="T65" fmla="*/ 126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9" h="501">
                <a:moveTo>
                  <a:pt x="452" y="226"/>
                </a:moveTo>
                <a:cubicBezTo>
                  <a:pt x="404" y="224"/>
                  <a:pt x="352" y="223"/>
                  <a:pt x="352" y="223"/>
                </a:cubicBezTo>
                <a:cubicBezTo>
                  <a:pt x="319" y="187"/>
                  <a:pt x="319" y="187"/>
                  <a:pt x="319" y="187"/>
                </a:cubicBezTo>
                <a:cubicBezTo>
                  <a:pt x="319" y="187"/>
                  <a:pt x="334" y="181"/>
                  <a:pt x="336" y="169"/>
                </a:cubicBezTo>
                <a:cubicBezTo>
                  <a:pt x="338" y="157"/>
                  <a:pt x="306" y="166"/>
                  <a:pt x="304" y="166"/>
                </a:cubicBezTo>
                <a:cubicBezTo>
                  <a:pt x="302" y="166"/>
                  <a:pt x="256" y="119"/>
                  <a:pt x="256" y="119"/>
                </a:cubicBezTo>
                <a:cubicBezTo>
                  <a:pt x="256" y="119"/>
                  <a:pt x="274" y="111"/>
                  <a:pt x="273" y="97"/>
                </a:cubicBezTo>
                <a:cubicBezTo>
                  <a:pt x="273" y="97"/>
                  <a:pt x="257" y="91"/>
                  <a:pt x="238" y="97"/>
                </a:cubicBezTo>
                <a:cubicBezTo>
                  <a:pt x="238" y="97"/>
                  <a:pt x="155" y="0"/>
                  <a:pt x="139" y="22"/>
                </a:cubicBezTo>
                <a:cubicBezTo>
                  <a:pt x="139" y="22"/>
                  <a:pt x="233" y="157"/>
                  <a:pt x="240" y="222"/>
                </a:cubicBezTo>
                <a:cubicBezTo>
                  <a:pt x="67" y="226"/>
                  <a:pt x="67" y="226"/>
                  <a:pt x="67" y="226"/>
                </a:cubicBezTo>
                <a:cubicBezTo>
                  <a:pt x="13" y="178"/>
                  <a:pt x="13" y="178"/>
                  <a:pt x="13" y="178"/>
                </a:cubicBezTo>
                <a:cubicBezTo>
                  <a:pt x="13" y="178"/>
                  <a:pt x="0" y="175"/>
                  <a:pt x="7" y="192"/>
                </a:cubicBezTo>
                <a:cubicBezTo>
                  <a:pt x="14" y="208"/>
                  <a:pt x="27" y="238"/>
                  <a:pt x="27" y="238"/>
                </a:cubicBezTo>
                <a:cubicBezTo>
                  <a:pt x="27" y="238"/>
                  <a:pt x="21" y="248"/>
                  <a:pt x="6" y="250"/>
                </a:cubicBezTo>
                <a:cubicBezTo>
                  <a:pt x="5" y="250"/>
                  <a:pt x="4" y="250"/>
                  <a:pt x="5" y="250"/>
                </a:cubicBezTo>
                <a:cubicBezTo>
                  <a:pt x="4" y="250"/>
                  <a:pt x="5" y="250"/>
                  <a:pt x="6" y="250"/>
                </a:cubicBezTo>
                <a:cubicBezTo>
                  <a:pt x="20" y="252"/>
                  <a:pt x="27" y="263"/>
                  <a:pt x="27" y="263"/>
                </a:cubicBezTo>
                <a:cubicBezTo>
                  <a:pt x="27" y="263"/>
                  <a:pt x="13" y="292"/>
                  <a:pt x="7" y="309"/>
                </a:cubicBezTo>
                <a:cubicBezTo>
                  <a:pt x="0" y="325"/>
                  <a:pt x="12" y="322"/>
                  <a:pt x="12" y="322"/>
                </a:cubicBezTo>
                <a:cubicBezTo>
                  <a:pt x="67" y="275"/>
                  <a:pt x="67" y="275"/>
                  <a:pt x="67" y="275"/>
                </a:cubicBezTo>
                <a:cubicBezTo>
                  <a:pt x="240" y="280"/>
                  <a:pt x="240" y="280"/>
                  <a:pt x="240" y="280"/>
                </a:cubicBezTo>
                <a:cubicBezTo>
                  <a:pt x="232" y="345"/>
                  <a:pt x="137" y="479"/>
                  <a:pt x="137" y="479"/>
                </a:cubicBezTo>
                <a:cubicBezTo>
                  <a:pt x="153" y="501"/>
                  <a:pt x="237" y="405"/>
                  <a:pt x="237" y="405"/>
                </a:cubicBezTo>
                <a:cubicBezTo>
                  <a:pt x="256" y="411"/>
                  <a:pt x="272" y="405"/>
                  <a:pt x="272" y="405"/>
                </a:cubicBezTo>
                <a:cubicBezTo>
                  <a:pt x="273" y="392"/>
                  <a:pt x="255" y="383"/>
                  <a:pt x="255" y="383"/>
                </a:cubicBezTo>
                <a:cubicBezTo>
                  <a:pt x="255" y="383"/>
                  <a:pt x="301" y="336"/>
                  <a:pt x="303" y="336"/>
                </a:cubicBezTo>
                <a:cubicBezTo>
                  <a:pt x="306" y="336"/>
                  <a:pt x="337" y="346"/>
                  <a:pt x="335" y="334"/>
                </a:cubicBezTo>
                <a:cubicBezTo>
                  <a:pt x="333" y="322"/>
                  <a:pt x="319" y="315"/>
                  <a:pt x="319" y="315"/>
                </a:cubicBezTo>
                <a:cubicBezTo>
                  <a:pt x="352" y="279"/>
                  <a:pt x="352" y="279"/>
                  <a:pt x="352" y="279"/>
                </a:cubicBezTo>
                <a:cubicBezTo>
                  <a:pt x="352" y="279"/>
                  <a:pt x="403" y="279"/>
                  <a:pt x="452" y="278"/>
                </a:cubicBezTo>
                <a:cubicBezTo>
                  <a:pt x="500" y="277"/>
                  <a:pt x="509" y="252"/>
                  <a:pt x="509" y="252"/>
                </a:cubicBezTo>
                <a:cubicBezTo>
                  <a:pt x="509" y="252"/>
                  <a:pt x="500" y="227"/>
                  <a:pt x="452" y="226"/>
                </a:cubicBezTo>
                <a:close/>
              </a:path>
            </a:pathLst>
          </a:custGeom>
          <a:solidFill>
            <a:schemeClr val="accent3"/>
          </a:solidFill>
          <a:ln>
            <a:noFill/>
          </a:ln>
        </p:spPr>
        <p:txBody>
          <a:bodyPr/>
          <a:lstStyle/>
          <a:p>
            <a:endParaRPr lang="es-ES">
              <a:solidFill>
                <a:srgbClr val="002776"/>
              </a:solidFill>
            </a:endParaRPr>
          </a:p>
        </p:txBody>
      </p:sp>
      <p:sp>
        <p:nvSpPr>
          <p:cNvPr id="80" name="Freeform 547"/>
          <p:cNvSpPr>
            <a:spLocks/>
          </p:cNvSpPr>
          <p:nvPr/>
        </p:nvSpPr>
        <p:spPr bwMode="gray">
          <a:xfrm rot="16200000">
            <a:off x="8777977" y="5135587"/>
            <a:ext cx="529833" cy="521488"/>
          </a:xfrm>
          <a:custGeom>
            <a:avLst/>
            <a:gdLst>
              <a:gd name="T0" fmla="*/ 253 w 509"/>
              <a:gd name="T1" fmla="*/ 126 h 501"/>
              <a:gd name="T2" fmla="*/ 197 w 509"/>
              <a:gd name="T3" fmla="*/ 125 h 501"/>
              <a:gd name="T4" fmla="*/ 179 w 509"/>
              <a:gd name="T5" fmla="*/ 105 h 501"/>
              <a:gd name="T6" fmla="*/ 189 w 509"/>
              <a:gd name="T7" fmla="*/ 94 h 501"/>
              <a:gd name="T8" fmla="*/ 171 w 509"/>
              <a:gd name="T9" fmla="*/ 93 h 501"/>
              <a:gd name="T10" fmla="*/ 144 w 509"/>
              <a:gd name="T11" fmla="*/ 67 h 501"/>
              <a:gd name="T12" fmla="*/ 153 w 509"/>
              <a:gd name="T13" fmla="*/ 55 h 501"/>
              <a:gd name="T14" fmla="*/ 133 w 509"/>
              <a:gd name="T15" fmla="*/ 55 h 501"/>
              <a:gd name="T16" fmla="*/ 78 w 509"/>
              <a:gd name="T17" fmla="*/ 12 h 501"/>
              <a:gd name="T18" fmla="*/ 135 w 509"/>
              <a:gd name="T19" fmla="*/ 124 h 501"/>
              <a:gd name="T20" fmla="*/ 37 w 509"/>
              <a:gd name="T21" fmla="*/ 126 h 501"/>
              <a:gd name="T22" fmla="*/ 7 w 509"/>
              <a:gd name="T23" fmla="*/ 100 h 501"/>
              <a:gd name="T24" fmla="*/ 4 w 509"/>
              <a:gd name="T25" fmla="*/ 108 h 501"/>
              <a:gd name="T26" fmla="*/ 15 w 509"/>
              <a:gd name="T27" fmla="*/ 133 h 501"/>
              <a:gd name="T28" fmla="*/ 3 w 509"/>
              <a:gd name="T29" fmla="*/ 140 h 501"/>
              <a:gd name="T30" fmla="*/ 3 w 509"/>
              <a:gd name="T31" fmla="*/ 140 h 501"/>
              <a:gd name="T32" fmla="*/ 3 w 509"/>
              <a:gd name="T33" fmla="*/ 140 h 501"/>
              <a:gd name="T34" fmla="*/ 15 w 509"/>
              <a:gd name="T35" fmla="*/ 147 h 501"/>
              <a:gd name="T36" fmla="*/ 4 w 509"/>
              <a:gd name="T37" fmla="*/ 173 h 501"/>
              <a:gd name="T38" fmla="*/ 7 w 509"/>
              <a:gd name="T39" fmla="*/ 180 h 501"/>
              <a:gd name="T40" fmla="*/ 37 w 509"/>
              <a:gd name="T41" fmla="*/ 154 h 501"/>
              <a:gd name="T42" fmla="*/ 135 w 509"/>
              <a:gd name="T43" fmla="*/ 157 h 501"/>
              <a:gd name="T44" fmla="*/ 77 w 509"/>
              <a:gd name="T45" fmla="*/ 269 h 501"/>
              <a:gd name="T46" fmla="*/ 132 w 509"/>
              <a:gd name="T47" fmla="*/ 227 h 501"/>
              <a:gd name="T48" fmla="*/ 153 w 509"/>
              <a:gd name="T49" fmla="*/ 227 h 501"/>
              <a:gd name="T50" fmla="*/ 143 w 509"/>
              <a:gd name="T51" fmla="*/ 215 h 501"/>
              <a:gd name="T52" fmla="*/ 170 w 509"/>
              <a:gd name="T53" fmla="*/ 188 h 501"/>
              <a:gd name="T54" fmla="*/ 188 w 509"/>
              <a:gd name="T55" fmla="*/ 187 h 501"/>
              <a:gd name="T56" fmla="*/ 179 w 509"/>
              <a:gd name="T57" fmla="*/ 177 h 501"/>
              <a:gd name="T58" fmla="*/ 197 w 509"/>
              <a:gd name="T59" fmla="*/ 156 h 501"/>
              <a:gd name="T60" fmla="*/ 253 w 509"/>
              <a:gd name="T61" fmla="*/ 156 h 501"/>
              <a:gd name="T62" fmla="*/ 285 w 509"/>
              <a:gd name="T63" fmla="*/ 141 h 501"/>
              <a:gd name="T64" fmla="*/ 253 w 509"/>
              <a:gd name="T65" fmla="*/ 126 h 5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09" h="501">
                <a:moveTo>
                  <a:pt x="452" y="226"/>
                </a:moveTo>
                <a:cubicBezTo>
                  <a:pt x="404" y="224"/>
                  <a:pt x="352" y="223"/>
                  <a:pt x="352" y="223"/>
                </a:cubicBezTo>
                <a:cubicBezTo>
                  <a:pt x="319" y="187"/>
                  <a:pt x="319" y="187"/>
                  <a:pt x="319" y="187"/>
                </a:cubicBezTo>
                <a:cubicBezTo>
                  <a:pt x="319" y="187"/>
                  <a:pt x="334" y="181"/>
                  <a:pt x="336" y="169"/>
                </a:cubicBezTo>
                <a:cubicBezTo>
                  <a:pt x="338" y="157"/>
                  <a:pt x="306" y="166"/>
                  <a:pt x="304" y="166"/>
                </a:cubicBezTo>
                <a:cubicBezTo>
                  <a:pt x="302" y="166"/>
                  <a:pt x="256" y="119"/>
                  <a:pt x="256" y="119"/>
                </a:cubicBezTo>
                <a:cubicBezTo>
                  <a:pt x="256" y="119"/>
                  <a:pt x="274" y="111"/>
                  <a:pt x="273" y="97"/>
                </a:cubicBezTo>
                <a:cubicBezTo>
                  <a:pt x="273" y="97"/>
                  <a:pt x="257" y="91"/>
                  <a:pt x="238" y="97"/>
                </a:cubicBezTo>
                <a:cubicBezTo>
                  <a:pt x="238" y="97"/>
                  <a:pt x="155" y="0"/>
                  <a:pt x="139" y="22"/>
                </a:cubicBezTo>
                <a:cubicBezTo>
                  <a:pt x="139" y="22"/>
                  <a:pt x="233" y="157"/>
                  <a:pt x="240" y="222"/>
                </a:cubicBezTo>
                <a:cubicBezTo>
                  <a:pt x="67" y="226"/>
                  <a:pt x="67" y="226"/>
                  <a:pt x="67" y="226"/>
                </a:cubicBezTo>
                <a:cubicBezTo>
                  <a:pt x="13" y="178"/>
                  <a:pt x="13" y="178"/>
                  <a:pt x="13" y="178"/>
                </a:cubicBezTo>
                <a:cubicBezTo>
                  <a:pt x="13" y="178"/>
                  <a:pt x="0" y="175"/>
                  <a:pt x="7" y="192"/>
                </a:cubicBezTo>
                <a:cubicBezTo>
                  <a:pt x="14" y="208"/>
                  <a:pt x="27" y="238"/>
                  <a:pt x="27" y="238"/>
                </a:cubicBezTo>
                <a:cubicBezTo>
                  <a:pt x="27" y="238"/>
                  <a:pt x="21" y="248"/>
                  <a:pt x="6" y="250"/>
                </a:cubicBezTo>
                <a:cubicBezTo>
                  <a:pt x="5" y="250"/>
                  <a:pt x="4" y="250"/>
                  <a:pt x="5" y="250"/>
                </a:cubicBezTo>
                <a:cubicBezTo>
                  <a:pt x="4" y="250"/>
                  <a:pt x="5" y="250"/>
                  <a:pt x="6" y="250"/>
                </a:cubicBezTo>
                <a:cubicBezTo>
                  <a:pt x="20" y="252"/>
                  <a:pt x="27" y="263"/>
                  <a:pt x="27" y="263"/>
                </a:cubicBezTo>
                <a:cubicBezTo>
                  <a:pt x="27" y="263"/>
                  <a:pt x="13" y="292"/>
                  <a:pt x="7" y="309"/>
                </a:cubicBezTo>
                <a:cubicBezTo>
                  <a:pt x="0" y="325"/>
                  <a:pt x="12" y="322"/>
                  <a:pt x="12" y="322"/>
                </a:cubicBezTo>
                <a:cubicBezTo>
                  <a:pt x="67" y="275"/>
                  <a:pt x="67" y="275"/>
                  <a:pt x="67" y="275"/>
                </a:cubicBezTo>
                <a:cubicBezTo>
                  <a:pt x="240" y="280"/>
                  <a:pt x="240" y="280"/>
                  <a:pt x="240" y="280"/>
                </a:cubicBezTo>
                <a:cubicBezTo>
                  <a:pt x="232" y="345"/>
                  <a:pt x="137" y="479"/>
                  <a:pt x="137" y="479"/>
                </a:cubicBezTo>
                <a:cubicBezTo>
                  <a:pt x="153" y="501"/>
                  <a:pt x="237" y="405"/>
                  <a:pt x="237" y="405"/>
                </a:cubicBezTo>
                <a:cubicBezTo>
                  <a:pt x="256" y="411"/>
                  <a:pt x="272" y="405"/>
                  <a:pt x="272" y="405"/>
                </a:cubicBezTo>
                <a:cubicBezTo>
                  <a:pt x="273" y="392"/>
                  <a:pt x="255" y="383"/>
                  <a:pt x="255" y="383"/>
                </a:cubicBezTo>
                <a:cubicBezTo>
                  <a:pt x="255" y="383"/>
                  <a:pt x="301" y="336"/>
                  <a:pt x="303" y="336"/>
                </a:cubicBezTo>
                <a:cubicBezTo>
                  <a:pt x="306" y="336"/>
                  <a:pt x="337" y="346"/>
                  <a:pt x="335" y="334"/>
                </a:cubicBezTo>
                <a:cubicBezTo>
                  <a:pt x="333" y="322"/>
                  <a:pt x="319" y="315"/>
                  <a:pt x="319" y="315"/>
                </a:cubicBezTo>
                <a:cubicBezTo>
                  <a:pt x="352" y="279"/>
                  <a:pt x="352" y="279"/>
                  <a:pt x="352" y="279"/>
                </a:cubicBezTo>
                <a:cubicBezTo>
                  <a:pt x="352" y="279"/>
                  <a:pt x="403" y="279"/>
                  <a:pt x="452" y="278"/>
                </a:cubicBezTo>
                <a:cubicBezTo>
                  <a:pt x="500" y="277"/>
                  <a:pt x="509" y="252"/>
                  <a:pt x="509" y="252"/>
                </a:cubicBezTo>
                <a:cubicBezTo>
                  <a:pt x="509" y="252"/>
                  <a:pt x="500" y="227"/>
                  <a:pt x="452" y="226"/>
                </a:cubicBezTo>
                <a:close/>
              </a:path>
            </a:pathLst>
          </a:custGeom>
          <a:solidFill>
            <a:schemeClr val="accent3"/>
          </a:solidFill>
          <a:ln>
            <a:noFill/>
          </a:ln>
        </p:spPr>
        <p:txBody>
          <a:bodyPr/>
          <a:lstStyle/>
          <a:p>
            <a:endParaRPr lang="es-ES">
              <a:solidFill>
                <a:srgbClr val="002776"/>
              </a:solidFill>
            </a:endParaRPr>
          </a:p>
        </p:txBody>
      </p:sp>
    </p:spTree>
    <p:extLst>
      <p:ext uri="{BB962C8B-B14F-4D97-AF65-F5344CB8AC3E}">
        <p14:creationId xmlns:p14="http://schemas.microsoft.com/office/powerpoint/2010/main" val="300326269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El sector aéreo en Latinoamérica – </a:t>
            </a:r>
            <a:r>
              <a:rPr lang="es-ES" sz="2000" dirty="0" smtClean="0">
                <a:solidFill>
                  <a:srgbClr val="00B0F0"/>
                </a:solidFill>
                <a:cs typeface="Arial" charset="0"/>
              </a:rPr>
              <a:t>Incremento de las aerolíneas </a:t>
            </a:r>
            <a:r>
              <a:rPr lang="es-ES" sz="2000" dirty="0" err="1" smtClean="0">
                <a:solidFill>
                  <a:srgbClr val="00B0F0"/>
                </a:solidFill>
                <a:cs typeface="Arial" charset="0"/>
              </a:rPr>
              <a:t>low</a:t>
            </a:r>
            <a:r>
              <a:rPr lang="es-ES" sz="2000" dirty="0" smtClean="0">
                <a:solidFill>
                  <a:srgbClr val="00B0F0"/>
                </a:solidFill>
                <a:cs typeface="Arial" charset="0"/>
              </a:rPr>
              <a:t> </a:t>
            </a:r>
            <a:r>
              <a:rPr lang="es-ES" sz="2000" dirty="0" err="1" smtClean="0">
                <a:solidFill>
                  <a:srgbClr val="00B0F0"/>
                </a:solidFill>
                <a:cs typeface="Arial" charset="0"/>
              </a:rPr>
              <a:t>cost</a:t>
            </a:r>
            <a:r>
              <a:rPr lang="es-ES" sz="2000" dirty="0" smtClean="0">
                <a:solidFill>
                  <a:srgbClr val="00B0F0"/>
                </a:solidFill>
                <a:cs typeface="Arial" charset="0"/>
              </a:rPr>
              <a:t> </a:t>
            </a:r>
            <a:endParaRPr lang="es-ES" sz="1400" i="1" dirty="0">
              <a:solidFill>
                <a:srgbClr val="00B0F0"/>
              </a:solidFill>
              <a:cs typeface="Arial" charset="0"/>
            </a:endParaRPr>
          </a:p>
        </p:txBody>
      </p:sp>
      <p:sp>
        <p:nvSpPr>
          <p:cNvPr id="7" name="Slide Number Placeholder 3"/>
          <p:cNvSpPr txBox="1">
            <a:spLocks/>
          </p:cNvSpPr>
          <p:nvPr/>
        </p:nvSpPr>
        <p:spPr>
          <a:xfrm>
            <a:off x="732709" y="6525113"/>
            <a:ext cx="36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r>
              <a:rPr lang="es-ES" b="0" i="1" dirty="0" smtClean="0">
                <a:solidFill>
                  <a:srgbClr val="002776"/>
                </a:solidFill>
              </a:rPr>
              <a:t>Fuente: </a:t>
            </a:r>
            <a:r>
              <a:rPr lang="es-ES" sz="900" b="0" i="1" dirty="0" smtClean="0">
                <a:solidFill>
                  <a:srgbClr val="002776"/>
                </a:solidFill>
              </a:rPr>
              <a:t>AIRBUS, </a:t>
            </a:r>
            <a:r>
              <a:rPr lang="es-ES" sz="900" b="0" i="1" dirty="0" err="1" smtClean="0">
                <a:solidFill>
                  <a:srgbClr val="002776"/>
                </a:solidFill>
              </a:rPr>
              <a:t>Flying</a:t>
            </a:r>
            <a:r>
              <a:rPr lang="es-ES" sz="900" b="0" i="1" dirty="0" smtClean="0">
                <a:solidFill>
                  <a:srgbClr val="002776"/>
                </a:solidFill>
              </a:rPr>
              <a:t> </a:t>
            </a:r>
            <a:r>
              <a:rPr lang="es-ES" sz="900" b="0" i="1" dirty="0" err="1" smtClean="0">
                <a:solidFill>
                  <a:srgbClr val="002776"/>
                </a:solidFill>
              </a:rPr>
              <a:t>by</a:t>
            </a:r>
            <a:r>
              <a:rPr lang="es-ES" sz="900" b="0" i="1" dirty="0" smtClean="0">
                <a:solidFill>
                  <a:srgbClr val="002776"/>
                </a:solidFill>
              </a:rPr>
              <a:t> </a:t>
            </a:r>
            <a:r>
              <a:rPr lang="es-ES" sz="900" b="0" i="1" dirty="0" err="1" smtClean="0">
                <a:solidFill>
                  <a:srgbClr val="002776"/>
                </a:solidFill>
              </a:rPr>
              <a:t>numbers</a:t>
            </a:r>
            <a:r>
              <a:rPr lang="es-ES" sz="900" b="0" i="1" dirty="0" smtClean="0">
                <a:solidFill>
                  <a:srgbClr val="002776"/>
                </a:solidFill>
              </a:rPr>
              <a:t> 2015-2034</a:t>
            </a:r>
            <a:endParaRPr lang="es-ES" sz="900" b="0" i="1" dirty="0">
              <a:solidFill>
                <a:srgbClr val="002776"/>
              </a:solidFill>
            </a:endParaRPr>
          </a:p>
        </p:txBody>
      </p:sp>
      <p:grpSp>
        <p:nvGrpSpPr>
          <p:cNvPr id="37" name="Group 36"/>
          <p:cNvGrpSpPr/>
          <p:nvPr/>
        </p:nvGrpSpPr>
        <p:grpSpPr>
          <a:xfrm>
            <a:off x="3584848" y="1149850"/>
            <a:ext cx="5789326" cy="325398"/>
            <a:chOff x="4716463" y="2078780"/>
            <a:chExt cx="3959081" cy="325398"/>
          </a:xfrm>
        </p:grpSpPr>
        <p:cxnSp>
          <p:nvCxnSpPr>
            <p:cNvPr id="38" name="Straight Connector 37"/>
            <p:cNvCxnSpPr/>
            <p:nvPr/>
          </p:nvCxnSpPr>
          <p:spPr>
            <a:xfrm>
              <a:off x="4716463" y="2259889"/>
              <a:ext cx="3959081"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Rectangle 38"/>
            <p:cNvSpPr/>
            <p:nvPr/>
          </p:nvSpPr>
          <p:spPr>
            <a:xfrm>
              <a:off x="5464946" y="2078780"/>
              <a:ext cx="2537536" cy="325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859416" fontAlgn="base">
                <a:spcBef>
                  <a:spcPct val="0"/>
                </a:spcBef>
                <a:spcAft>
                  <a:spcPct val="0"/>
                </a:spcAft>
              </a:pPr>
              <a:r>
                <a:rPr lang="es-ES" sz="1100" b="1" dirty="0" smtClean="0">
                  <a:solidFill>
                    <a:srgbClr val="002060"/>
                  </a:solidFill>
                </a:rPr>
                <a:t>Distribución de asientos ofrecidos por aerolíneas tradicionales y </a:t>
              </a:r>
              <a:r>
                <a:rPr lang="es-ES" sz="1100" b="1" dirty="0" err="1" smtClean="0">
                  <a:solidFill>
                    <a:srgbClr val="002060"/>
                  </a:solidFill>
                </a:rPr>
                <a:t>low</a:t>
              </a:r>
              <a:r>
                <a:rPr lang="es-ES" sz="1100" b="1" dirty="0" smtClean="0">
                  <a:solidFill>
                    <a:srgbClr val="002060"/>
                  </a:solidFill>
                </a:rPr>
                <a:t> </a:t>
              </a:r>
              <a:r>
                <a:rPr lang="es-ES" sz="1100" b="1" dirty="0" err="1" smtClean="0">
                  <a:solidFill>
                    <a:srgbClr val="002060"/>
                  </a:solidFill>
                </a:rPr>
                <a:t>cost</a:t>
              </a:r>
              <a:r>
                <a:rPr lang="es-ES" sz="1100" b="1" dirty="0" smtClean="0">
                  <a:solidFill>
                    <a:srgbClr val="002060"/>
                  </a:solidFill>
                </a:rPr>
                <a:t> (millones de asientos), 1994-2014</a:t>
              </a:r>
              <a:endParaRPr lang="es-ES" sz="1100" b="1" dirty="0">
                <a:solidFill>
                  <a:srgbClr val="002060"/>
                </a:solidFill>
              </a:endParaRPr>
            </a:p>
          </p:txBody>
        </p:sp>
      </p:gr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54</a:t>
            </a:fld>
            <a:endParaRPr lang="es-ES" dirty="0">
              <a:solidFill>
                <a:srgbClr val="002776"/>
              </a:solidFill>
            </a:endParaRPr>
          </a:p>
        </p:txBody>
      </p:sp>
      <p:sp>
        <p:nvSpPr>
          <p:cNvPr id="47" name="TextBox 46"/>
          <p:cNvSpPr txBox="1"/>
          <p:nvPr/>
        </p:nvSpPr>
        <p:spPr>
          <a:xfrm>
            <a:off x="7041232" y="4519055"/>
            <a:ext cx="1653780" cy="430833"/>
          </a:xfrm>
          <a:prstGeom prst="rect">
            <a:avLst/>
          </a:prstGeom>
          <a:noFill/>
          <a:ln>
            <a:noFill/>
          </a:ln>
        </p:spPr>
        <p:txBody>
          <a:bodyPr wrap="square" lIns="35977" tIns="45693" rIns="35977" bIns="45693" rtlCol="0">
            <a:spAutoFit/>
          </a:bodyPr>
          <a:lstStyle/>
          <a:p>
            <a:pPr defTabSz="914400" fontAlgn="base">
              <a:spcBef>
                <a:spcPct val="0"/>
              </a:spcBef>
              <a:spcAft>
                <a:spcPct val="0"/>
              </a:spcAft>
            </a:pPr>
            <a:r>
              <a:rPr lang="es-ES" sz="1100" b="1" i="1" dirty="0" smtClean="0">
                <a:solidFill>
                  <a:srgbClr val="92D400"/>
                </a:solidFill>
                <a:cs typeface="Arial" pitchFamily="34" charset="0"/>
              </a:rPr>
              <a:t>TACC Latinoamérica 1994-14: +0,8%</a:t>
            </a:r>
            <a:endParaRPr lang="es-ES" sz="1100" b="1" i="1" dirty="0">
              <a:solidFill>
                <a:srgbClr val="92D400"/>
              </a:solidFill>
              <a:cs typeface="Arial" pitchFamily="34" charset="0"/>
            </a:endParaRPr>
          </a:p>
        </p:txBody>
      </p:sp>
      <p:sp>
        <p:nvSpPr>
          <p:cNvPr id="44" name="Content Placeholder 5"/>
          <p:cNvSpPr txBox="1">
            <a:spLocks/>
          </p:cNvSpPr>
          <p:nvPr/>
        </p:nvSpPr>
        <p:spPr bwMode="auto">
          <a:xfrm>
            <a:off x="362559" y="1149849"/>
            <a:ext cx="2807834" cy="5023671"/>
          </a:xfrm>
          <a:prstGeom prst="rect">
            <a:avLst/>
          </a:prstGeom>
          <a:solidFill>
            <a:schemeClr val="bg1"/>
          </a:solid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a:spcAft>
                <a:spcPts val="1200"/>
              </a:spcAft>
            </a:pPr>
            <a:r>
              <a:rPr lang="es-ES" sz="1100" b="1" u="sng" dirty="0" smtClean="0">
                <a:solidFill>
                  <a:srgbClr val="002060"/>
                </a:solidFill>
              </a:rPr>
              <a:t>Las aerolíneas </a:t>
            </a:r>
            <a:r>
              <a:rPr lang="es-ES" sz="1100" b="1" u="sng" dirty="0" err="1" smtClean="0">
                <a:solidFill>
                  <a:srgbClr val="002060"/>
                </a:solidFill>
              </a:rPr>
              <a:t>low</a:t>
            </a:r>
            <a:r>
              <a:rPr lang="es-ES" sz="1100" b="1" u="sng" dirty="0" smtClean="0">
                <a:solidFill>
                  <a:srgbClr val="002060"/>
                </a:solidFill>
              </a:rPr>
              <a:t> </a:t>
            </a:r>
            <a:r>
              <a:rPr lang="es-ES" sz="1100" b="1" u="sng" dirty="0" err="1" smtClean="0">
                <a:solidFill>
                  <a:srgbClr val="002060"/>
                </a:solidFill>
              </a:rPr>
              <a:t>cost</a:t>
            </a:r>
            <a:r>
              <a:rPr lang="es-ES" sz="1100" b="1" u="sng" dirty="0" smtClean="0">
                <a:solidFill>
                  <a:srgbClr val="002060"/>
                </a:solidFill>
              </a:rPr>
              <a:t> representan el 35% del tráfico regional en Latinoamérica. </a:t>
            </a:r>
          </a:p>
          <a:p>
            <a:pPr>
              <a:spcAft>
                <a:spcPts val="1200"/>
              </a:spcAft>
            </a:pPr>
            <a:r>
              <a:rPr lang="es-ES" sz="1100" b="1" dirty="0" smtClean="0">
                <a:solidFill>
                  <a:srgbClr val="002060"/>
                </a:solidFill>
              </a:rPr>
              <a:t>Más de 110 millones de asientos </a:t>
            </a:r>
            <a:r>
              <a:rPr lang="es-ES" sz="1100" dirty="0" smtClean="0">
                <a:solidFill>
                  <a:srgbClr val="002060"/>
                </a:solidFill>
              </a:rPr>
              <a:t>fueron ofrecidos por aerolíneas </a:t>
            </a:r>
            <a:r>
              <a:rPr lang="es-ES" sz="1100" dirty="0" err="1" smtClean="0">
                <a:solidFill>
                  <a:srgbClr val="002060"/>
                </a:solidFill>
              </a:rPr>
              <a:t>low</a:t>
            </a:r>
            <a:r>
              <a:rPr lang="es-ES" sz="1100" dirty="0" smtClean="0">
                <a:solidFill>
                  <a:srgbClr val="002060"/>
                </a:solidFill>
              </a:rPr>
              <a:t> </a:t>
            </a:r>
            <a:r>
              <a:rPr lang="es-ES" sz="1100" dirty="0" err="1" smtClean="0">
                <a:solidFill>
                  <a:srgbClr val="002060"/>
                </a:solidFill>
              </a:rPr>
              <a:t>cost</a:t>
            </a:r>
            <a:r>
              <a:rPr lang="es-ES" sz="1100" dirty="0" smtClean="0">
                <a:solidFill>
                  <a:srgbClr val="002060"/>
                </a:solidFill>
              </a:rPr>
              <a:t> en 2014 en rutas que conectaban aeropuertos latinoamericanos (1/3 de la cuota de Mercado del tráfico intrarregional). </a:t>
            </a:r>
          </a:p>
          <a:p>
            <a:pPr>
              <a:spcAft>
                <a:spcPts val="1200"/>
              </a:spcAft>
            </a:pPr>
            <a:r>
              <a:rPr lang="es-ES" sz="1100" dirty="0" smtClean="0">
                <a:solidFill>
                  <a:srgbClr val="002060"/>
                </a:solidFill>
              </a:rPr>
              <a:t>Durante la última década, las aerolíneas </a:t>
            </a:r>
            <a:r>
              <a:rPr lang="es-ES" sz="1100" dirty="0" err="1" smtClean="0">
                <a:solidFill>
                  <a:srgbClr val="002060"/>
                </a:solidFill>
              </a:rPr>
              <a:t>low</a:t>
            </a:r>
            <a:r>
              <a:rPr lang="es-ES" sz="1100" dirty="0" smtClean="0">
                <a:solidFill>
                  <a:srgbClr val="002060"/>
                </a:solidFill>
              </a:rPr>
              <a:t> </a:t>
            </a:r>
            <a:r>
              <a:rPr lang="es-ES" sz="1100" dirty="0" err="1" smtClean="0">
                <a:solidFill>
                  <a:srgbClr val="002060"/>
                </a:solidFill>
              </a:rPr>
              <a:t>cost</a:t>
            </a:r>
            <a:r>
              <a:rPr lang="es-ES" sz="1100" dirty="0" smtClean="0">
                <a:solidFill>
                  <a:srgbClr val="002060"/>
                </a:solidFill>
              </a:rPr>
              <a:t> en Latinoamérica </a:t>
            </a:r>
            <a:r>
              <a:rPr lang="es-ES" sz="1100" b="1" dirty="0" smtClean="0">
                <a:solidFill>
                  <a:srgbClr val="002060"/>
                </a:solidFill>
              </a:rPr>
              <a:t>han contribuido al aumento de tráfico de pasajeros </a:t>
            </a:r>
            <a:r>
              <a:rPr lang="es-ES" sz="1100" dirty="0" smtClean="0">
                <a:solidFill>
                  <a:srgbClr val="002060"/>
                </a:solidFill>
              </a:rPr>
              <a:t>(10,9% TACC 2004-14 vs 6,4% TACC 1994-04).</a:t>
            </a:r>
          </a:p>
          <a:p>
            <a:pPr>
              <a:spcAft>
                <a:spcPts val="1200"/>
              </a:spcAft>
            </a:pPr>
            <a:r>
              <a:rPr lang="es-ES" sz="1100" dirty="0" smtClean="0">
                <a:solidFill>
                  <a:srgbClr val="002060"/>
                </a:solidFill>
              </a:rPr>
              <a:t>Sin embargo, </a:t>
            </a:r>
            <a:r>
              <a:rPr lang="es-ES" sz="1100" b="1" dirty="0" smtClean="0">
                <a:solidFill>
                  <a:srgbClr val="002060"/>
                </a:solidFill>
              </a:rPr>
              <a:t>existen</a:t>
            </a:r>
            <a:r>
              <a:rPr lang="es-ES" sz="1100" dirty="0" smtClean="0">
                <a:solidFill>
                  <a:srgbClr val="002060"/>
                </a:solidFill>
              </a:rPr>
              <a:t> </a:t>
            </a:r>
            <a:r>
              <a:rPr lang="es-ES" sz="1100" b="1" dirty="0" smtClean="0">
                <a:solidFill>
                  <a:srgbClr val="002060"/>
                </a:solidFill>
              </a:rPr>
              <a:t>disparidades </a:t>
            </a:r>
            <a:r>
              <a:rPr lang="es-ES" sz="1100" dirty="0" smtClean="0">
                <a:solidFill>
                  <a:srgbClr val="002060"/>
                </a:solidFill>
              </a:rPr>
              <a:t>en el mercado </a:t>
            </a:r>
            <a:r>
              <a:rPr lang="es-ES" sz="1100" dirty="0" err="1" smtClean="0">
                <a:solidFill>
                  <a:srgbClr val="002060"/>
                </a:solidFill>
              </a:rPr>
              <a:t>low</a:t>
            </a:r>
            <a:r>
              <a:rPr lang="es-ES" sz="1100" dirty="0" smtClean="0">
                <a:solidFill>
                  <a:srgbClr val="002060"/>
                </a:solidFill>
              </a:rPr>
              <a:t> </a:t>
            </a:r>
            <a:r>
              <a:rPr lang="es-ES" sz="1100" dirty="0" err="1" smtClean="0">
                <a:solidFill>
                  <a:srgbClr val="002060"/>
                </a:solidFill>
              </a:rPr>
              <a:t>cost</a:t>
            </a:r>
            <a:r>
              <a:rPr lang="es-ES" sz="1100" dirty="0" smtClean="0">
                <a:solidFill>
                  <a:srgbClr val="002060"/>
                </a:solidFill>
              </a:rPr>
              <a:t> entre los diferentes países de la región. Las </a:t>
            </a:r>
            <a:r>
              <a:rPr lang="es-ES" sz="1100" dirty="0" err="1" smtClean="0">
                <a:solidFill>
                  <a:srgbClr val="002060"/>
                </a:solidFill>
              </a:rPr>
              <a:t>low</a:t>
            </a:r>
            <a:r>
              <a:rPr lang="es-ES" sz="1100" dirty="0" smtClean="0">
                <a:solidFill>
                  <a:srgbClr val="002060"/>
                </a:solidFill>
              </a:rPr>
              <a:t> </a:t>
            </a:r>
            <a:r>
              <a:rPr lang="es-ES" sz="1100" dirty="0" err="1" smtClean="0">
                <a:solidFill>
                  <a:srgbClr val="002060"/>
                </a:solidFill>
              </a:rPr>
              <a:t>cost</a:t>
            </a:r>
            <a:r>
              <a:rPr lang="es-ES" sz="1100" dirty="0" smtClean="0">
                <a:solidFill>
                  <a:srgbClr val="002060"/>
                </a:solidFill>
              </a:rPr>
              <a:t> </a:t>
            </a:r>
            <a:r>
              <a:rPr lang="es-ES" sz="1100" b="1" dirty="0" smtClean="0">
                <a:solidFill>
                  <a:srgbClr val="002060"/>
                </a:solidFill>
              </a:rPr>
              <a:t>concentran más del 55% del mercado doméstico en México y Brasil</a:t>
            </a:r>
            <a:r>
              <a:rPr lang="es-ES" sz="1100" dirty="0" smtClean="0">
                <a:solidFill>
                  <a:srgbClr val="002060"/>
                </a:solidFill>
              </a:rPr>
              <a:t>, existiendo aún </a:t>
            </a:r>
            <a:r>
              <a:rPr lang="es-ES" sz="1100" b="1" dirty="0" smtClean="0">
                <a:solidFill>
                  <a:srgbClr val="002060"/>
                </a:solidFill>
              </a:rPr>
              <a:t>potencial de crecimiento en otros países </a:t>
            </a:r>
            <a:r>
              <a:rPr lang="es-ES" sz="1100" dirty="0" smtClean="0">
                <a:solidFill>
                  <a:srgbClr val="002060"/>
                </a:solidFill>
              </a:rPr>
              <a:t>donde representan menos del 2% del trafico. </a:t>
            </a:r>
          </a:p>
        </p:txBody>
      </p:sp>
      <p:pic>
        <p:nvPicPr>
          <p:cNvPr id="3" name="Picture 2" descr="Screen Clipping"/>
          <p:cNvPicPr>
            <a:picLocks noChangeAspect="1"/>
          </p:cNvPicPr>
          <p:nvPr/>
        </p:nvPicPr>
        <p:blipFill rotWithShape="1">
          <a:blip r:embed="rId3"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a:off x="3563761" y="1909260"/>
            <a:ext cx="6087325" cy="4256688"/>
          </a:xfrm>
          <a:prstGeom prst="rect">
            <a:avLst/>
          </a:prstGeom>
        </p:spPr>
      </p:pic>
      <p:sp>
        <p:nvSpPr>
          <p:cNvPr id="13" name="Content Placeholder 5"/>
          <p:cNvSpPr txBox="1">
            <a:spLocks/>
          </p:cNvSpPr>
          <p:nvPr/>
        </p:nvSpPr>
        <p:spPr bwMode="auto">
          <a:xfrm>
            <a:off x="7977336" y="3589126"/>
            <a:ext cx="717676" cy="338482"/>
          </a:xfrm>
          <a:prstGeom prst="rect">
            <a:avLst/>
          </a:prstGeom>
          <a:solidFill>
            <a:srgbClr val="D0E7F2"/>
          </a:solid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1200"/>
              </a:spcAft>
            </a:pPr>
            <a:r>
              <a:rPr lang="es-ES" sz="1100" b="1" dirty="0" smtClean="0">
                <a:solidFill>
                  <a:srgbClr val="002060"/>
                </a:solidFill>
              </a:rPr>
              <a:t>Aerolíneas </a:t>
            </a:r>
            <a:r>
              <a:rPr lang="es-ES" sz="1100" b="1" dirty="0" err="1" smtClean="0">
                <a:solidFill>
                  <a:srgbClr val="002060"/>
                </a:solidFill>
              </a:rPr>
              <a:t>low</a:t>
            </a:r>
            <a:r>
              <a:rPr lang="es-ES" sz="1100" b="1" dirty="0" smtClean="0">
                <a:solidFill>
                  <a:srgbClr val="002060"/>
                </a:solidFill>
              </a:rPr>
              <a:t> </a:t>
            </a:r>
            <a:r>
              <a:rPr lang="es-ES" sz="1100" b="1" dirty="0" err="1" smtClean="0">
                <a:solidFill>
                  <a:srgbClr val="002060"/>
                </a:solidFill>
              </a:rPr>
              <a:t>cost</a:t>
            </a:r>
            <a:endParaRPr lang="es-ES" sz="1100" b="1" dirty="0" smtClean="0">
              <a:solidFill>
                <a:srgbClr val="002060"/>
              </a:solidFill>
            </a:endParaRPr>
          </a:p>
        </p:txBody>
      </p:sp>
      <p:sp>
        <p:nvSpPr>
          <p:cNvPr id="14" name="Content Placeholder 5"/>
          <p:cNvSpPr txBox="1">
            <a:spLocks/>
          </p:cNvSpPr>
          <p:nvPr/>
        </p:nvSpPr>
        <p:spPr bwMode="auto">
          <a:xfrm>
            <a:off x="7691542" y="4537063"/>
            <a:ext cx="1396838" cy="338482"/>
          </a:xfrm>
          <a:prstGeom prst="rect">
            <a:avLst/>
          </a:prstGeom>
          <a:solidFill>
            <a:srgbClr val="A8D2E6"/>
          </a:solid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ctr">
              <a:spcAft>
                <a:spcPts val="1200"/>
              </a:spcAft>
            </a:pPr>
            <a:r>
              <a:rPr lang="es-ES" sz="1100" b="1" dirty="0" smtClean="0">
                <a:solidFill>
                  <a:srgbClr val="002060"/>
                </a:solidFill>
              </a:rPr>
              <a:t>Aerolíneas tradicionales</a:t>
            </a:r>
          </a:p>
        </p:txBody>
      </p:sp>
    </p:spTree>
    <p:extLst>
      <p:ext uri="{BB962C8B-B14F-4D97-AF65-F5344CB8AC3E}">
        <p14:creationId xmlns:p14="http://schemas.microsoft.com/office/powerpoint/2010/main" val="335112346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b="1"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Análisis comparativo – </a:t>
            </a:r>
            <a:r>
              <a:rPr lang="es-ES" sz="2000" dirty="0">
                <a:solidFill>
                  <a:srgbClr val="00B0F0"/>
                </a:solidFill>
                <a:cs typeface="Arial" charset="0"/>
              </a:rPr>
              <a:t>Tráfico aéreo </a:t>
            </a:r>
            <a:r>
              <a:rPr lang="es-ES" sz="2000" dirty="0" smtClean="0">
                <a:solidFill>
                  <a:srgbClr val="00B0F0"/>
                </a:solidFill>
                <a:cs typeface="Arial" charset="0"/>
              </a:rPr>
              <a:t>en principales ciudades comparadas (i/iii)</a:t>
            </a:r>
            <a:endParaRPr lang="es-ES" sz="2000" i="1" dirty="0">
              <a:solidFill>
                <a:srgbClr val="00B0F0"/>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55</a:t>
            </a:fld>
            <a:endParaRPr lang="es-ES" dirty="0">
              <a:solidFill>
                <a:srgbClr val="002776"/>
              </a:solidFill>
            </a:endParaRPr>
          </a:p>
        </p:txBody>
      </p:sp>
      <p:grpSp>
        <p:nvGrpSpPr>
          <p:cNvPr id="112" name="29 Grupo"/>
          <p:cNvGrpSpPr/>
          <p:nvPr>
            <p:custDataLst>
              <p:tags r:id="rId1"/>
            </p:custDataLst>
          </p:nvPr>
        </p:nvGrpSpPr>
        <p:grpSpPr>
          <a:xfrm>
            <a:off x="2313865" y="1016989"/>
            <a:ext cx="4406405" cy="5428308"/>
            <a:chOff x="1328178" y="2834764"/>
            <a:chExt cx="2013575" cy="2480549"/>
          </a:xfrm>
        </p:grpSpPr>
        <p:sp>
          <p:nvSpPr>
            <p:cNvPr id="113" name="Freeform 159"/>
            <p:cNvSpPr>
              <a:spLocks/>
            </p:cNvSpPr>
            <p:nvPr/>
          </p:nvSpPr>
          <p:spPr bwMode="auto">
            <a:xfrm>
              <a:off x="2079273" y="3491745"/>
              <a:ext cx="87006" cy="71025"/>
            </a:xfrm>
            <a:custGeom>
              <a:avLst/>
              <a:gdLst>
                <a:gd name="T0" fmla="*/ 0 w 107"/>
                <a:gd name="T1" fmla="*/ 45552 h 92"/>
                <a:gd name="T2" fmla="*/ 1626 w 107"/>
                <a:gd name="T3" fmla="*/ 23162 h 92"/>
                <a:gd name="T4" fmla="*/ 1626 w 107"/>
                <a:gd name="T5" fmla="*/ 3088 h 92"/>
                <a:gd name="T6" fmla="*/ 11385 w 107"/>
                <a:gd name="T7" fmla="*/ 0 h 92"/>
                <a:gd name="T8" fmla="*/ 18704 w 107"/>
                <a:gd name="T9" fmla="*/ 12353 h 92"/>
                <a:gd name="T10" fmla="*/ 31715 w 107"/>
                <a:gd name="T11" fmla="*/ 16985 h 92"/>
                <a:gd name="T12" fmla="*/ 39847 w 107"/>
                <a:gd name="T13" fmla="*/ 24706 h 92"/>
                <a:gd name="T14" fmla="*/ 77254 w 107"/>
                <a:gd name="T15" fmla="*/ 10809 h 92"/>
                <a:gd name="T16" fmla="*/ 82133 w 107"/>
                <a:gd name="T17" fmla="*/ 15441 h 92"/>
                <a:gd name="T18" fmla="*/ 87012 w 107"/>
                <a:gd name="T19" fmla="*/ 23162 h 92"/>
                <a:gd name="T20" fmla="*/ 66682 w 107"/>
                <a:gd name="T21" fmla="*/ 40919 h 92"/>
                <a:gd name="T22" fmla="*/ 78880 w 107"/>
                <a:gd name="T23" fmla="*/ 60221 h 92"/>
                <a:gd name="T24" fmla="*/ 55297 w 107"/>
                <a:gd name="T25" fmla="*/ 71030 h 92"/>
                <a:gd name="T26" fmla="*/ 50418 w 107"/>
                <a:gd name="T27" fmla="*/ 50956 h 92"/>
                <a:gd name="T28" fmla="*/ 47165 w 107"/>
                <a:gd name="T29" fmla="*/ 57133 h 92"/>
                <a:gd name="T30" fmla="*/ 33341 w 107"/>
                <a:gd name="T31" fmla="*/ 45552 h 92"/>
                <a:gd name="T32" fmla="*/ 6506 w 107"/>
                <a:gd name="T33" fmla="*/ 37831 h 92"/>
                <a:gd name="T34" fmla="*/ 0 w 107"/>
                <a:gd name="T35" fmla="*/ 45552 h 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7"/>
                <a:gd name="T55" fmla="*/ 0 h 92"/>
                <a:gd name="T56" fmla="*/ 107 w 107"/>
                <a:gd name="T57" fmla="*/ 92 h 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7" h="92">
                  <a:moveTo>
                    <a:pt x="0" y="59"/>
                  </a:moveTo>
                  <a:lnTo>
                    <a:pt x="2" y="30"/>
                  </a:lnTo>
                  <a:lnTo>
                    <a:pt x="2" y="4"/>
                  </a:lnTo>
                  <a:lnTo>
                    <a:pt x="14" y="0"/>
                  </a:lnTo>
                  <a:lnTo>
                    <a:pt x="23" y="16"/>
                  </a:lnTo>
                  <a:lnTo>
                    <a:pt x="39" y="22"/>
                  </a:lnTo>
                  <a:lnTo>
                    <a:pt x="49" y="32"/>
                  </a:lnTo>
                  <a:lnTo>
                    <a:pt x="95" y="14"/>
                  </a:lnTo>
                  <a:lnTo>
                    <a:pt x="101" y="20"/>
                  </a:lnTo>
                  <a:lnTo>
                    <a:pt x="107" y="30"/>
                  </a:lnTo>
                  <a:lnTo>
                    <a:pt x="82" y="53"/>
                  </a:lnTo>
                  <a:lnTo>
                    <a:pt x="97" y="78"/>
                  </a:lnTo>
                  <a:lnTo>
                    <a:pt x="68" y="92"/>
                  </a:lnTo>
                  <a:lnTo>
                    <a:pt x="62" y="66"/>
                  </a:lnTo>
                  <a:lnTo>
                    <a:pt x="58" y="74"/>
                  </a:lnTo>
                  <a:lnTo>
                    <a:pt x="41" y="59"/>
                  </a:lnTo>
                  <a:lnTo>
                    <a:pt x="8" y="49"/>
                  </a:lnTo>
                  <a:lnTo>
                    <a:pt x="0" y="59"/>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14" name="Freeform 160"/>
            <p:cNvSpPr>
              <a:spLocks/>
            </p:cNvSpPr>
            <p:nvPr/>
          </p:nvSpPr>
          <p:spPr bwMode="auto">
            <a:xfrm>
              <a:off x="2166279" y="3498849"/>
              <a:ext cx="63923" cy="58596"/>
            </a:xfrm>
            <a:custGeom>
              <a:avLst/>
              <a:gdLst>
                <a:gd name="T0" fmla="*/ 37223 w 79"/>
                <a:gd name="T1" fmla="*/ 32026 h 86"/>
                <a:gd name="T2" fmla="*/ 46934 w 79"/>
                <a:gd name="T3" fmla="*/ 33388 h 86"/>
                <a:gd name="T4" fmla="*/ 43697 w 79"/>
                <a:gd name="T5" fmla="*/ 27937 h 86"/>
                <a:gd name="T6" fmla="*/ 35605 w 79"/>
                <a:gd name="T7" fmla="*/ 26574 h 86"/>
                <a:gd name="T8" fmla="*/ 28322 w 79"/>
                <a:gd name="T9" fmla="*/ 19760 h 86"/>
                <a:gd name="T10" fmla="*/ 8901 w 79"/>
                <a:gd name="T11" fmla="*/ 12265 h 86"/>
                <a:gd name="T12" fmla="*/ 1618 w 79"/>
                <a:gd name="T13" fmla="*/ 6814 h 86"/>
                <a:gd name="T14" fmla="*/ 0 w 79"/>
                <a:gd name="T15" fmla="*/ 0 h 86"/>
                <a:gd name="T16" fmla="*/ 26704 w 79"/>
                <a:gd name="T17" fmla="*/ 1363 h 86"/>
                <a:gd name="T18" fmla="*/ 45315 w 79"/>
                <a:gd name="T19" fmla="*/ 10902 h 86"/>
                <a:gd name="T20" fmla="*/ 62309 w 79"/>
                <a:gd name="T21" fmla="*/ 21123 h 86"/>
                <a:gd name="T22" fmla="*/ 63927 w 79"/>
                <a:gd name="T23" fmla="*/ 40884 h 86"/>
                <a:gd name="T24" fmla="*/ 53407 w 79"/>
                <a:gd name="T25" fmla="*/ 47698 h 86"/>
                <a:gd name="T26" fmla="*/ 46934 w 79"/>
                <a:gd name="T27" fmla="*/ 58600 h 86"/>
                <a:gd name="T28" fmla="*/ 40460 w 79"/>
                <a:gd name="T29" fmla="*/ 50423 h 86"/>
                <a:gd name="T30" fmla="*/ 37223 w 79"/>
                <a:gd name="T31" fmla="*/ 32026 h 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6"/>
                <a:gd name="T50" fmla="*/ 79 w 79"/>
                <a:gd name="T51" fmla="*/ 86 h 8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6">
                  <a:moveTo>
                    <a:pt x="46" y="47"/>
                  </a:moveTo>
                  <a:lnTo>
                    <a:pt x="58" y="49"/>
                  </a:lnTo>
                  <a:lnTo>
                    <a:pt x="54" y="41"/>
                  </a:lnTo>
                  <a:lnTo>
                    <a:pt x="44" y="39"/>
                  </a:lnTo>
                  <a:lnTo>
                    <a:pt x="35" y="29"/>
                  </a:lnTo>
                  <a:lnTo>
                    <a:pt x="11" y="18"/>
                  </a:lnTo>
                  <a:lnTo>
                    <a:pt x="2" y="10"/>
                  </a:lnTo>
                  <a:lnTo>
                    <a:pt x="0" y="0"/>
                  </a:lnTo>
                  <a:lnTo>
                    <a:pt x="33" y="2"/>
                  </a:lnTo>
                  <a:lnTo>
                    <a:pt x="56" y="16"/>
                  </a:lnTo>
                  <a:lnTo>
                    <a:pt x="77" y="31"/>
                  </a:lnTo>
                  <a:lnTo>
                    <a:pt x="79" y="60"/>
                  </a:lnTo>
                  <a:lnTo>
                    <a:pt x="66" y="70"/>
                  </a:lnTo>
                  <a:lnTo>
                    <a:pt x="58" y="86"/>
                  </a:lnTo>
                  <a:lnTo>
                    <a:pt x="50" y="74"/>
                  </a:lnTo>
                  <a:lnTo>
                    <a:pt x="46" y="47"/>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15" name="Freeform 161"/>
            <p:cNvSpPr>
              <a:spLocks/>
            </p:cNvSpPr>
            <p:nvPr/>
          </p:nvSpPr>
          <p:spPr bwMode="auto">
            <a:xfrm>
              <a:off x="2823266" y="3605386"/>
              <a:ext cx="71025" cy="99435"/>
            </a:xfrm>
            <a:custGeom>
              <a:avLst/>
              <a:gdLst>
                <a:gd name="T0" fmla="*/ 55963 w 99"/>
                <a:gd name="T1" fmla="*/ 25974 h 134"/>
                <a:gd name="T2" fmla="*/ 33721 w 99"/>
                <a:gd name="T3" fmla="*/ 4453 h 134"/>
                <a:gd name="T4" fmla="*/ 16502 w 99"/>
                <a:gd name="T5" fmla="*/ 0 h 134"/>
                <a:gd name="T6" fmla="*/ 11480 w 99"/>
                <a:gd name="T7" fmla="*/ 9647 h 134"/>
                <a:gd name="T8" fmla="*/ 4305 w 99"/>
                <a:gd name="T9" fmla="*/ 32653 h 134"/>
                <a:gd name="T10" fmla="*/ 12915 w 99"/>
                <a:gd name="T11" fmla="*/ 67531 h 134"/>
                <a:gd name="T12" fmla="*/ 0 w 99"/>
                <a:gd name="T13" fmla="*/ 94989 h 134"/>
                <a:gd name="T14" fmla="*/ 15784 w 99"/>
                <a:gd name="T15" fmla="*/ 97958 h 134"/>
                <a:gd name="T16" fmla="*/ 38744 w 99"/>
                <a:gd name="T17" fmla="*/ 99442 h 134"/>
                <a:gd name="T18" fmla="*/ 54528 w 99"/>
                <a:gd name="T19" fmla="*/ 73468 h 134"/>
                <a:gd name="T20" fmla="*/ 71030 w 99"/>
                <a:gd name="T21" fmla="*/ 47495 h 134"/>
                <a:gd name="T22" fmla="*/ 65290 w 99"/>
                <a:gd name="T23" fmla="*/ 31910 h 134"/>
                <a:gd name="T24" fmla="*/ 63855 w 99"/>
                <a:gd name="T25" fmla="*/ 35621 h 134"/>
                <a:gd name="T26" fmla="*/ 55963 w 99"/>
                <a:gd name="T27" fmla="*/ 25974 h 1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9"/>
                <a:gd name="T43" fmla="*/ 0 h 134"/>
                <a:gd name="T44" fmla="*/ 99 w 99"/>
                <a:gd name="T45" fmla="*/ 134 h 13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9" h="134">
                  <a:moveTo>
                    <a:pt x="78" y="35"/>
                  </a:moveTo>
                  <a:lnTo>
                    <a:pt x="47" y="6"/>
                  </a:lnTo>
                  <a:lnTo>
                    <a:pt x="23" y="0"/>
                  </a:lnTo>
                  <a:lnTo>
                    <a:pt x="16" y="13"/>
                  </a:lnTo>
                  <a:lnTo>
                    <a:pt x="6" y="44"/>
                  </a:lnTo>
                  <a:lnTo>
                    <a:pt x="18" y="91"/>
                  </a:lnTo>
                  <a:lnTo>
                    <a:pt x="0" y="128"/>
                  </a:lnTo>
                  <a:lnTo>
                    <a:pt x="22" y="132"/>
                  </a:lnTo>
                  <a:lnTo>
                    <a:pt x="54" y="134"/>
                  </a:lnTo>
                  <a:lnTo>
                    <a:pt x="76" y="99"/>
                  </a:lnTo>
                  <a:lnTo>
                    <a:pt x="99" y="64"/>
                  </a:lnTo>
                  <a:lnTo>
                    <a:pt x="91" y="43"/>
                  </a:lnTo>
                  <a:lnTo>
                    <a:pt x="89" y="48"/>
                  </a:lnTo>
                  <a:lnTo>
                    <a:pt x="78" y="35"/>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17" name="Freeform 162"/>
            <p:cNvSpPr>
              <a:spLocks/>
            </p:cNvSpPr>
            <p:nvPr/>
          </p:nvSpPr>
          <p:spPr bwMode="auto">
            <a:xfrm>
              <a:off x="2180485" y="3415394"/>
              <a:ext cx="317840" cy="466989"/>
            </a:xfrm>
            <a:custGeom>
              <a:avLst/>
              <a:gdLst>
                <a:gd name="T0" fmla="*/ 124789 w 405"/>
                <a:gd name="T1" fmla="*/ 42996 h 630"/>
                <a:gd name="T2" fmla="*/ 113017 w 405"/>
                <a:gd name="T3" fmla="*/ 38548 h 630"/>
                <a:gd name="T4" fmla="*/ 91041 w 405"/>
                <a:gd name="T5" fmla="*/ 81544 h 630"/>
                <a:gd name="T6" fmla="*/ 59648 w 405"/>
                <a:gd name="T7" fmla="*/ 123798 h 630"/>
                <a:gd name="T8" fmla="*/ 47090 w 405"/>
                <a:gd name="T9" fmla="*/ 103042 h 630"/>
                <a:gd name="T10" fmla="*/ 38457 w 405"/>
                <a:gd name="T11" fmla="*/ 131953 h 630"/>
                <a:gd name="T12" fmla="*/ 40027 w 405"/>
                <a:gd name="T13" fmla="*/ 154933 h 630"/>
                <a:gd name="T14" fmla="*/ 40027 w 405"/>
                <a:gd name="T15" fmla="*/ 192740 h 630"/>
                <a:gd name="T16" fmla="*/ 43951 w 405"/>
                <a:gd name="T17" fmla="*/ 235735 h 630"/>
                <a:gd name="T18" fmla="*/ 30609 w 405"/>
                <a:gd name="T19" fmla="*/ 269835 h 630"/>
                <a:gd name="T20" fmla="*/ 9418 w 405"/>
                <a:gd name="T21" fmla="*/ 292816 h 630"/>
                <a:gd name="T22" fmla="*/ 3139 w 405"/>
                <a:gd name="T23" fmla="*/ 307642 h 630"/>
                <a:gd name="T24" fmla="*/ 41596 w 405"/>
                <a:gd name="T25" fmla="*/ 335812 h 630"/>
                <a:gd name="T26" fmla="*/ 95750 w 405"/>
                <a:gd name="T27" fmla="*/ 350638 h 630"/>
                <a:gd name="T28" fmla="*/ 113017 w 405"/>
                <a:gd name="T29" fmla="*/ 361757 h 630"/>
                <a:gd name="T30" fmla="*/ 147550 w 405"/>
                <a:gd name="T31" fmla="*/ 398082 h 630"/>
                <a:gd name="T32" fmla="*/ 184437 w 405"/>
                <a:gd name="T33" fmla="*/ 412166 h 630"/>
                <a:gd name="T34" fmla="*/ 231528 w 405"/>
                <a:gd name="T35" fmla="*/ 421062 h 630"/>
                <a:gd name="T36" fmla="*/ 237806 w 405"/>
                <a:gd name="T37" fmla="*/ 467023 h 630"/>
                <a:gd name="T38" fmla="*/ 249579 w 405"/>
                <a:gd name="T39" fmla="*/ 387703 h 630"/>
                <a:gd name="T40" fmla="*/ 233097 w 405"/>
                <a:gd name="T41" fmla="*/ 332105 h 630"/>
                <a:gd name="T42" fmla="*/ 257427 w 405"/>
                <a:gd name="T43" fmla="*/ 323210 h 630"/>
                <a:gd name="T44" fmla="*/ 239376 w 405"/>
                <a:gd name="T45" fmla="*/ 298746 h 630"/>
                <a:gd name="T46" fmla="*/ 284897 w 405"/>
                <a:gd name="T47" fmla="*/ 298746 h 630"/>
                <a:gd name="T48" fmla="*/ 288036 w 405"/>
                <a:gd name="T49" fmla="*/ 297264 h 630"/>
                <a:gd name="T50" fmla="*/ 312366 w 405"/>
                <a:gd name="T51" fmla="*/ 312090 h 630"/>
                <a:gd name="T52" fmla="*/ 312366 w 405"/>
                <a:gd name="T53" fmla="*/ 289851 h 630"/>
                <a:gd name="T54" fmla="*/ 306087 w 405"/>
                <a:gd name="T55" fmla="*/ 255751 h 630"/>
                <a:gd name="T56" fmla="*/ 299809 w 405"/>
                <a:gd name="T57" fmla="*/ 196446 h 630"/>
                <a:gd name="T58" fmla="*/ 283327 w 405"/>
                <a:gd name="T59" fmla="*/ 173466 h 630"/>
                <a:gd name="T60" fmla="*/ 236237 w 405"/>
                <a:gd name="T61" fmla="*/ 150485 h 630"/>
                <a:gd name="T62" fmla="*/ 196210 w 405"/>
                <a:gd name="T63" fmla="*/ 149003 h 630"/>
                <a:gd name="T64" fmla="*/ 178159 w 405"/>
                <a:gd name="T65" fmla="*/ 120833 h 630"/>
                <a:gd name="T66" fmla="*/ 153829 w 405"/>
                <a:gd name="T67" fmla="*/ 88957 h 630"/>
                <a:gd name="T68" fmla="*/ 179728 w 405"/>
                <a:gd name="T69" fmla="*/ 41513 h 630"/>
                <a:gd name="T70" fmla="*/ 211907 w 405"/>
                <a:gd name="T71" fmla="*/ 12602 h 630"/>
                <a:gd name="T72" fmla="*/ 197780 w 405"/>
                <a:gd name="T73" fmla="*/ 1483 h 630"/>
                <a:gd name="T74" fmla="*/ 149120 w 405"/>
                <a:gd name="T75" fmla="*/ 30394 h 6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05"/>
                <a:gd name="T115" fmla="*/ 0 h 630"/>
                <a:gd name="T116" fmla="*/ 405 w 405"/>
                <a:gd name="T117" fmla="*/ 630 h 6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05" h="630">
                  <a:moveTo>
                    <a:pt x="171" y="42"/>
                  </a:moveTo>
                  <a:lnTo>
                    <a:pt x="159" y="58"/>
                  </a:lnTo>
                  <a:lnTo>
                    <a:pt x="163" y="50"/>
                  </a:lnTo>
                  <a:lnTo>
                    <a:pt x="144" y="52"/>
                  </a:lnTo>
                  <a:lnTo>
                    <a:pt x="120" y="83"/>
                  </a:lnTo>
                  <a:lnTo>
                    <a:pt x="116" y="110"/>
                  </a:lnTo>
                  <a:lnTo>
                    <a:pt x="80" y="145"/>
                  </a:lnTo>
                  <a:lnTo>
                    <a:pt x="76" y="167"/>
                  </a:lnTo>
                  <a:lnTo>
                    <a:pt x="68" y="149"/>
                  </a:lnTo>
                  <a:lnTo>
                    <a:pt x="60" y="139"/>
                  </a:lnTo>
                  <a:lnTo>
                    <a:pt x="62" y="168"/>
                  </a:lnTo>
                  <a:lnTo>
                    <a:pt x="49" y="178"/>
                  </a:lnTo>
                  <a:lnTo>
                    <a:pt x="41" y="194"/>
                  </a:lnTo>
                  <a:lnTo>
                    <a:pt x="51" y="209"/>
                  </a:lnTo>
                  <a:lnTo>
                    <a:pt x="58" y="244"/>
                  </a:lnTo>
                  <a:lnTo>
                    <a:pt x="51" y="260"/>
                  </a:lnTo>
                  <a:lnTo>
                    <a:pt x="53" y="289"/>
                  </a:lnTo>
                  <a:lnTo>
                    <a:pt x="56" y="318"/>
                  </a:lnTo>
                  <a:lnTo>
                    <a:pt x="60" y="322"/>
                  </a:lnTo>
                  <a:lnTo>
                    <a:pt x="39" y="364"/>
                  </a:lnTo>
                  <a:lnTo>
                    <a:pt x="18" y="374"/>
                  </a:lnTo>
                  <a:lnTo>
                    <a:pt x="12" y="395"/>
                  </a:lnTo>
                  <a:lnTo>
                    <a:pt x="0" y="401"/>
                  </a:lnTo>
                  <a:lnTo>
                    <a:pt x="4" y="415"/>
                  </a:lnTo>
                  <a:lnTo>
                    <a:pt x="31" y="434"/>
                  </a:lnTo>
                  <a:lnTo>
                    <a:pt x="53" y="453"/>
                  </a:lnTo>
                  <a:lnTo>
                    <a:pt x="84" y="453"/>
                  </a:lnTo>
                  <a:lnTo>
                    <a:pt x="122" y="473"/>
                  </a:lnTo>
                  <a:lnTo>
                    <a:pt x="124" y="471"/>
                  </a:lnTo>
                  <a:lnTo>
                    <a:pt x="144" y="488"/>
                  </a:lnTo>
                  <a:lnTo>
                    <a:pt x="161" y="508"/>
                  </a:lnTo>
                  <a:lnTo>
                    <a:pt x="188" y="537"/>
                  </a:lnTo>
                  <a:lnTo>
                    <a:pt x="194" y="554"/>
                  </a:lnTo>
                  <a:lnTo>
                    <a:pt x="235" y="556"/>
                  </a:lnTo>
                  <a:lnTo>
                    <a:pt x="262" y="556"/>
                  </a:lnTo>
                  <a:lnTo>
                    <a:pt x="295" y="568"/>
                  </a:lnTo>
                  <a:lnTo>
                    <a:pt x="281" y="614"/>
                  </a:lnTo>
                  <a:lnTo>
                    <a:pt x="303" y="630"/>
                  </a:lnTo>
                  <a:lnTo>
                    <a:pt x="310" y="576"/>
                  </a:lnTo>
                  <a:lnTo>
                    <a:pt x="318" y="523"/>
                  </a:lnTo>
                  <a:lnTo>
                    <a:pt x="305" y="483"/>
                  </a:lnTo>
                  <a:lnTo>
                    <a:pt x="297" y="448"/>
                  </a:lnTo>
                  <a:lnTo>
                    <a:pt x="322" y="446"/>
                  </a:lnTo>
                  <a:lnTo>
                    <a:pt x="328" y="436"/>
                  </a:lnTo>
                  <a:lnTo>
                    <a:pt x="308" y="428"/>
                  </a:lnTo>
                  <a:lnTo>
                    <a:pt x="305" y="403"/>
                  </a:lnTo>
                  <a:lnTo>
                    <a:pt x="334" y="403"/>
                  </a:lnTo>
                  <a:lnTo>
                    <a:pt x="363" y="403"/>
                  </a:lnTo>
                  <a:lnTo>
                    <a:pt x="359" y="397"/>
                  </a:lnTo>
                  <a:lnTo>
                    <a:pt x="367" y="401"/>
                  </a:lnTo>
                  <a:lnTo>
                    <a:pt x="386" y="388"/>
                  </a:lnTo>
                  <a:lnTo>
                    <a:pt x="398" y="421"/>
                  </a:lnTo>
                  <a:lnTo>
                    <a:pt x="405" y="422"/>
                  </a:lnTo>
                  <a:lnTo>
                    <a:pt x="398" y="391"/>
                  </a:lnTo>
                  <a:lnTo>
                    <a:pt x="378" y="362"/>
                  </a:lnTo>
                  <a:lnTo>
                    <a:pt x="390" y="345"/>
                  </a:lnTo>
                  <a:lnTo>
                    <a:pt x="374" y="296"/>
                  </a:lnTo>
                  <a:lnTo>
                    <a:pt x="382" y="265"/>
                  </a:lnTo>
                  <a:lnTo>
                    <a:pt x="390" y="232"/>
                  </a:lnTo>
                  <a:lnTo>
                    <a:pt x="361" y="234"/>
                  </a:lnTo>
                  <a:lnTo>
                    <a:pt x="332" y="236"/>
                  </a:lnTo>
                  <a:lnTo>
                    <a:pt x="301" y="203"/>
                  </a:lnTo>
                  <a:lnTo>
                    <a:pt x="275" y="201"/>
                  </a:lnTo>
                  <a:lnTo>
                    <a:pt x="250" y="201"/>
                  </a:lnTo>
                  <a:lnTo>
                    <a:pt x="225" y="188"/>
                  </a:lnTo>
                  <a:lnTo>
                    <a:pt x="227" y="163"/>
                  </a:lnTo>
                  <a:lnTo>
                    <a:pt x="210" y="120"/>
                  </a:lnTo>
                  <a:lnTo>
                    <a:pt x="196" y="120"/>
                  </a:lnTo>
                  <a:lnTo>
                    <a:pt x="210" y="89"/>
                  </a:lnTo>
                  <a:lnTo>
                    <a:pt x="229" y="56"/>
                  </a:lnTo>
                  <a:lnTo>
                    <a:pt x="248" y="25"/>
                  </a:lnTo>
                  <a:lnTo>
                    <a:pt x="270" y="17"/>
                  </a:lnTo>
                  <a:lnTo>
                    <a:pt x="274" y="0"/>
                  </a:lnTo>
                  <a:lnTo>
                    <a:pt x="252" y="2"/>
                  </a:lnTo>
                  <a:lnTo>
                    <a:pt x="221" y="21"/>
                  </a:lnTo>
                  <a:lnTo>
                    <a:pt x="190" y="41"/>
                  </a:lnTo>
                  <a:lnTo>
                    <a:pt x="171" y="42"/>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18" name="Freeform 163"/>
            <p:cNvSpPr>
              <a:spLocks/>
            </p:cNvSpPr>
            <p:nvPr/>
          </p:nvSpPr>
          <p:spPr bwMode="auto">
            <a:xfrm>
              <a:off x="2649253" y="3527259"/>
              <a:ext cx="122519" cy="202421"/>
            </a:xfrm>
            <a:custGeom>
              <a:avLst/>
              <a:gdLst>
                <a:gd name="T0" fmla="*/ 98638 w 159"/>
                <a:gd name="T1" fmla="*/ 144808 h 274"/>
                <a:gd name="T2" fmla="*/ 85538 w 159"/>
                <a:gd name="T3" fmla="*/ 129293 h 274"/>
                <a:gd name="T4" fmla="*/ 88620 w 159"/>
                <a:gd name="T5" fmla="*/ 104912 h 274"/>
                <a:gd name="T6" fmla="*/ 100179 w 159"/>
                <a:gd name="T7" fmla="*/ 99002 h 274"/>
                <a:gd name="T8" fmla="*/ 104803 w 159"/>
                <a:gd name="T9" fmla="*/ 84964 h 274"/>
                <a:gd name="T10" fmla="*/ 103262 w 159"/>
                <a:gd name="T11" fmla="*/ 63538 h 274"/>
                <a:gd name="T12" fmla="*/ 76290 w 159"/>
                <a:gd name="T13" fmla="*/ 45807 h 274"/>
                <a:gd name="T14" fmla="*/ 70126 w 159"/>
                <a:gd name="T15" fmla="*/ 56150 h 274"/>
                <a:gd name="T16" fmla="*/ 71667 w 159"/>
                <a:gd name="T17" fmla="*/ 28814 h 274"/>
                <a:gd name="T18" fmla="*/ 57025 w 159"/>
                <a:gd name="T19" fmla="*/ 16993 h 274"/>
                <a:gd name="T20" fmla="*/ 42384 w 159"/>
                <a:gd name="T21" fmla="*/ 4433 h 274"/>
                <a:gd name="T22" fmla="*/ 47778 w 159"/>
                <a:gd name="T23" fmla="*/ 8866 h 274"/>
                <a:gd name="T24" fmla="*/ 37760 w 159"/>
                <a:gd name="T25" fmla="*/ 0 h 274"/>
                <a:gd name="T26" fmla="*/ 40842 w 159"/>
                <a:gd name="T27" fmla="*/ 5911 h 274"/>
                <a:gd name="T28" fmla="*/ 16953 w 159"/>
                <a:gd name="T29" fmla="*/ 27336 h 274"/>
                <a:gd name="T30" fmla="*/ 26971 w 159"/>
                <a:gd name="T31" fmla="*/ 39157 h 274"/>
                <a:gd name="T32" fmla="*/ 9247 w 159"/>
                <a:gd name="T33" fmla="*/ 50240 h 274"/>
                <a:gd name="T34" fmla="*/ 0 w 159"/>
                <a:gd name="T35" fmla="*/ 71665 h 274"/>
                <a:gd name="T36" fmla="*/ 13871 w 159"/>
                <a:gd name="T37" fmla="*/ 93091 h 274"/>
                <a:gd name="T38" fmla="*/ 28513 w 159"/>
                <a:gd name="T39" fmla="*/ 91613 h 274"/>
                <a:gd name="T40" fmla="*/ 31595 w 159"/>
                <a:gd name="T41" fmla="*/ 107867 h 274"/>
                <a:gd name="T42" fmla="*/ 42384 w 159"/>
                <a:gd name="T43" fmla="*/ 123383 h 274"/>
                <a:gd name="T44" fmla="*/ 34677 w 159"/>
                <a:gd name="T45" fmla="*/ 147763 h 274"/>
                <a:gd name="T46" fmla="*/ 37760 w 159"/>
                <a:gd name="T47" fmla="*/ 181010 h 274"/>
                <a:gd name="T48" fmla="*/ 55484 w 159"/>
                <a:gd name="T49" fmla="*/ 202436 h 274"/>
                <a:gd name="T50" fmla="*/ 70126 w 159"/>
                <a:gd name="T51" fmla="*/ 202436 h 274"/>
                <a:gd name="T52" fmla="*/ 97097 w 159"/>
                <a:gd name="T53" fmla="*/ 189137 h 274"/>
                <a:gd name="T54" fmla="*/ 122527 w 159"/>
                <a:gd name="T55" fmla="*/ 184704 h 274"/>
                <a:gd name="T56" fmla="*/ 110968 w 159"/>
                <a:gd name="T57" fmla="*/ 164756 h 274"/>
                <a:gd name="T58" fmla="*/ 98638 w 159"/>
                <a:gd name="T59" fmla="*/ 144808 h 2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9"/>
                <a:gd name="T91" fmla="*/ 0 h 274"/>
                <a:gd name="T92" fmla="*/ 159 w 159"/>
                <a:gd name="T93" fmla="*/ 274 h 2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9" h="274">
                  <a:moveTo>
                    <a:pt x="128" y="196"/>
                  </a:moveTo>
                  <a:lnTo>
                    <a:pt x="111" y="175"/>
                  </a:lnTo>
                  <a:lnTo>
                    <a:pt x="115" y="142"/>
                  </a:lnTo>
                  <a:lnTo>
                    <a:pt x="130" y="134"/>
                  </a:lnTo>
                  <a:lnTo>
                    <a:pt x="136" y="115"/>
                  </a:lnTo>
                  <a:lnTo>
                    <a:pt x="134" y="86"/>
                  </a:lnTo>
                  <a:lnTo>
                    <a:pt x="99" y="62"/>
                  </a:lnTo>
                  <a:lnTo>
                    <a:pt x="91" y="76"/>
                  </a:lnTo>
                  <a:lnTo>
                    <a:pt x="93" y="39"/>
                  </a:lnTo>
                  <a:lnTo>
                    <a:pt x="74" y="23"/>
                  </a:lnTo>
                  <a:lnTo>
                    <a:pt x="55" y="6"/>
                  </a:lnTo>
                  <a:lnTo>
                    <a:pt x="62" y="12"/>
                  </a:lnTo>
                  <a:lnTo>
                    <a:pt x="49" y="0"/>
                  </a:lnTo>
                  <a:lnTo>
                    <a:pt x="53" y="8"/>
                  </a:lnTo>
                  <a:lnTo>
                    <a:pt x="22" y="37"/>
                  </a:lnTo>
                  <a:lnTo>
                    <a:pt x="35" y="53"/>
                  </a:lnTo>
                  <a:lnTo>
                    <a:pt x="12" y="68"/>
                  </a:lnTo>
                  <a:lnTo>
                    <a:pt x="0" y="97"/>
                  </a:lnTo>
                  <a:lnTo>
                    <a:pt x="18" y="126"/>
                  </a:lnTo>
                  <a:lnTo>
                    <a:pt x="37" y="124"/>
                  </a:lnTo>
                  <a:lnTo>
                    <a:pt x="41" y="146"/>
                  </a:lnTo>
                  <a:lnTo>
                    <a:pt x="55" y="167"/>
                  </a:lnTo>
                  <a:lnTo>
                    <a:pt x="45" y="200"/>
                  </a:lnTo>
                  <a:lnTo>
                    <a:pt x="49" y="245"/>
                  </a:lnTo>
                  <a:lnTo>
                    <a:pt x="72" y="274"/>
                  </a:lnTo>
                  <a:lnTo>
                    <a:pt x="91" y="274"/>
                  </a:lnTo>
                  <a:lnTo>
                    <a:pt x="126" y="256"/>
                  </a:lnTo>
                  <a:lnTo>
                    <a:pt x="159" y="250"/>
                  </a:lnTo>
                  <a:lnTo>
                    <a:pt x="144" y="223"/>
                  </a:lnTo>
                  <a:lnTo>
                    <a:pt x="128" y="196"/>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19" name="Freeform 164"/>
            <p:cNvSpPr>
              <a:spLocks/>
            </p:cNvSpPr>
            <p:nvPr/>
          </p:nvSpPr>
          <p:spPr bwMode="auto">
            <a:xfrm>
              <a:off x="2736259" y="3598284"/>
              <a:ext cx="101212" cy="118967"/>
            </a:xfrm>
            <a:custGeom>
              <a:avLst/>
              <a:gdLst>
                <a:gd name="T0" fmla="*/ 13036 w 132"/>
                <a:gd name="T1" fmla="*/ 74456 h 155"/>
                <a:gd name="T2" fmla="*/ 0 w 132"/>
                <a:gd name="T3" fmla="*/ 58337 h 155"/>
                <a:gd name="T4" fmla="*/ 3067 w 132"/>
                <a:gd name="T5" fmla="*/ 33006 h 155"/>
                <a:gd name="T6" fmla="*/ 14569 w 132"/>
                <a:gd name="T7" fmla="*/ 26866 h 155"/>
                <a:gd name="T8" fmla="*/ 19170 w 132"/>
                <a:gd name="T9" fmla="*/ 12281 h 155"/>
                <a:gd name="T10" fmla="*/ 23771 w 132"/>
                <a:gd name="T11" fmla="*/ 1535 h 155"/>
                <a:gd name="T12" fmla="*/ 53676 w 132"/>
                <a:gd name="T13" fmla="*/ 3070 h 155"/>
                <a:gd name="T14" fmla="*/ 77447 w 132"/>
                <a:gd name="T15" fmla="*/ 1535 h 155"/>
                <a:gd name="T16" fmla="*/ 75913 w 132"/>
                <a:gd name="T17" fmla="*/ 0 h 155"/>
                <a:gd name="T18" fmla="*/ 101218 w 132"/>
                <a:gd name="T19" fmla="*/ 1535 h 155"/>
                <a:gd name="T20" fmla="*/ 98151 w 132"/>
                <a:gd name="T21" fmla="*/ 16119 h 155"/>
                <a:gd name="T22" fmla="*/ 90483 w 132"/>
                <a:gd name="T23" fmla="*/ 39915 h 155"/>
                <a:gd name="T24" fmla="*/ 99684 w 132"/>
                <a:gd name="T25" fmla="*/ 75991 h 155"/>
                <a:gd name="T26" fmla="*/ 85882 w 132"/>
                <a:gd name="T27" fmla="*/ 104392 h 155"/>
                <a:gd name="T28" fmla="*/ 69779 w 132"/>
                <a:gd name="T29" fmla="*/ 99786 h 155"/>
                <a:gd name="T30" fmla="*/ 47542 w 132"/>
                <a:gd name="T31" fmla="*/ 104392 h 155"/>
                <a:gd name="T32" fmla="*/ 49075 w 132"/>
                <a:gd name="T33" fmla="*/ 118976 h 155"/>
                <a:gd name="T34" fmla="*/ 36807 w 132"/>
                <a:gd name="T35" fmla="*/ 115906 h 155"/>
                <a:gd name="T36" fmla="*/ 25305 w 132"/>
                <a:gd name="T37" fmla="*/ 95181 h 155"/>
                <a:gd name="T38" fmla="*/ 13036 w 132"/>
                <a:gd name="T39" fmla="*/ 74456 h 1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2"/>
                <a:gd name="T61" fmla="*/ 0 h 155"/>
                <a:gd name="T62" fmla="*/ 132 w 132"/>
                <a:gd name="T63" fmla="*/ 155 h 15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2" h="155">
                  <a:moveTo>
                    <a:pt x="17" y="97"/>
                  </a:moveTo>
                  <a:lnTo>
                    <a:pt x="0" y="76"/>
                  </a:lnTo>
                  <a:lnTo>
                    <a:pt x="4" y="43"/>
                  </a:lnTo>
                  <a:lnTo>
                    <a:pt x="19" y="35"/>
                  </a:lnTo>
                  <a:lnTo>
                    <a:pt x="25" y="16"/>
                  </a:lnTo>
                  <a:lnTo>
                    <a:pt x="31" y="2"/>
                  </a:lnTo>
                  <a:lnTo>
                    <a:pt x="70" y="4"/>
                  </a:lnTo>
                  <a:lnTo>
                    <a:pt x="101" y="2"/>
                  </a:lnTo>
                  <a:lnTo>
                    <a:pt x="99" y="0"/>
                  </a:lnTo>
                  <a:lnTo>
                    <a:pt x="132" y="2"/>
                  </a:lnTo>
                  <a:lnTo>
                    <a:pt x="128" y="21"/>
                  </a:lnTo>
                  <a:lnTo>
                    <a:pt x="118" y="52"/>
                  </a:lnTo>
                  <a:lnTo>
                    <a:pt x="130" y="99"/>
                  </a:lnTo>
                  <a:lnTo>
                    <a:pt x="112" y="136"/>
                  </a:lnTo>
                  <a:lnTo>
                    <a:pt x="91" y="130"/>
                  </a:lnTo>
                  <a:lnTo>
                    <a:pt x="62" y="136"/>
                  </a:lnTo>
                  <a:lnTo>
                    <a:pt x="64" y="155"/>
                  </a:lnTo>
                  <a:lnTo>
                    <a:pt x="48" y="151"/>
                  </a:lnTo>
                  <a:lnTo>
                    <a:pt x="33" y="124"/>
                  </a:lnTo>
                  <a:lnTo>
                    <a:pt x="17" y="97"/>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20" name="Freeform 165"/>
            <p:cNvSpPr>
              <a:spLocks/>
            </p:cNvSpPr>
            <p:nvPr/>
          </p:nvSpPr>
          <p:spPr bwMode="auto">
            <a:xfrm>
              <a:off x="2635048" y="3463335"/>
              <a:ext cx="28410" cy="17757"/>
            </a:xfrm>
            <a:custGeom>
              <a:avLst/>
              <a:gdLst>
                <a:gd name="T0" fmla="*/ 8249 w 31"/>
                <a:gd name="T1" fmla="*/ 0 h 25"/>
                <a:gd name="T2" fmla="*/ 28412 w 31"/>
                <a:gd name="T3" fmla="*/ 0 h 25"/>
                <a:gd name="T4" fmla="*/ 19247 w 31"/>
                <a:gd name="T5" fmla="*/ 17758 h 25"/>
                <a:gd name="T6" fmla="*/ 0 w 31"/>
                <a:gd name="T7" fmla="*/ 16337 h 25"/>
                <a:gd name="T8" fmla="*/ 11915 w 31"/>
                <a:gd name="T9" fmla="*/ 5683 h 25"/>
                <a:gd name="T10" fmla="*/ 8249 w 31"/>
                <a:gd name="T11" fmla="*/ 0 h 25"/>
                <a:gd name="T12" fmla="*/ 0 60000 65536"/>
                <a:gd name="T13" fmla="*/ 0 60000 65536"/>
                <a:gd name="T14" fmla="*/ 0 60000 65536"/>
                <a:gd name="T15" fmla="*/ 0 60000 65536"/>
                <a:gd name="T16" fmla="*/ 0 60000 65536"/>
                <a:gd name="T17" fmla="*/ 0 60000 65536"/>
                <a:gd name="T18" fmla="*/ 0 w 31"/>
                <a:gd name="T19" fmla="*/ 0 h 25"/>
                <a:gd name="T20" fmla="*/ 31 w 31"/>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1" h="25">
                  <a:moveTo>
                    <a:pt x="9" y="0"/>
                  </a:moveTo>
                  <a:lnTo>
                    <a:pt x="31" y="0"/>
                  </a:lnTo>
                  <a:lnTo>
                    <a:pt x="21" y="25"/>
                  </a:lnTo>
                  <a:lnTo>
                    <a:pt x="0" y="23"/>
                  </a:lnTo>
                  <a:lnTo>
                    <a:pt x="13" y="8"/>
                  </a:lnTo>
                  <a:lnTo>
                    <a:pt x="9"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21" name="Freeform 166"/>
            <p:cNvSpPr>
              <a:spLocks/>
            </p:cNvSpPr>
            <p:nvPr/>
          </p:nvSpPr>
          <p:spPr bwMode="auto">
            <a:xfrm>
              <a:off x="2331414" y="3420721"/>
              <a:ext cx="355127" cy="319613"/>
            </a:xfrm>
            <a:custGeom>
              <a:avLst/>
              <a:gdLst>
                <a:gd name="T0" fmla="*/ 293863 w 452"/>
                <a:gd name="T1" fmla="*/ 65547 h 434"/>
                <a:gd name="T2" fmla="*/ 277363 w 452"/>
                <a:gd name="T3" fmla="*/ 59656 h 434"/>
                <a:gd name="T4" fmla="*/ 275791 w 452"/>
                <a:gd name="T5" fmla="*/ 50818 h 434"/>
                <a:gd name="T6" fmla="*/ 274220 w 452"/>
                <a:gd name="T7" fmla="*/ 42716 h 434"/>
                <a:gd name="T8" fmla="*/ 254577 w 452"/>
                <a:gd name="T9" fmla="*/ 47135 h 434"/>
                <a:gd name="T10" fmla="*/ 191718 w 452"/>
                <a:gd name="T11" fmla="*/ 47135 h 434"/>
                <a:gd name="T12" fmla="*/ 143003 w 452"/>
                <a:gd name="T13" fmla="*/ 47135 h 434"/>
                <a:gd name="T14" fmla="*/ 105288 w 452"/>
                <a:gd name="T15" fmla="*/ 18412 h 434"/>
                <a:gd name="T16" fmla="*/ 86430 w 452"/>
                <a:gd name="T17" fmla="*/ 11047 h 434"/>
                <a:gd name="T18" fmla="*/ 92716 w 452"/>
                <a:gd name="T19" fmla="*/ 19885 h 434"/>
                <a:gd name="T20" fmla="*/ 53430 w 452"/>
                <a:gd name="T21" fmla="*/ 38297 h 434"/>
                <a:gd name="T22" fmla="*/ 48715 w 452"/>
                <a:gd name="T23" fmla="*/ 86906 h 434"/>
                <a:gd name="T24" fmla="*/ 48715 w 452"/>
                <a:gd name="T25" fmla="*/ 44189 h 434"/>
                <a:gd name="T26" fmla="*/ 58144 w 452"/>
                <a:gd name="T27" fmla="*/ 8101 h 434"/>
                <a:gd name="T28" fmla="*/ 25929 w 452"/>
                <a:gd name="T29" fmla="*/ 36824 h 434"/>
                <a:gd name="T30" fmla="*/ 0 w 452"/>
                <a:gd name="T31" fmla="*/ 83960 h 434"/>
                <a:gd name="T32" fmla="*/ 24358 w 452"/>
                <a:gd name="T33" fmla="*/ 115629 h 434"/>
                <a:gd name="T34" fmla="*/ 42429 w 452"/>
                <a:gd name="T35" fmla="*/ 143615 h 434"/>
                <a:gd name="T36" fmla="*/ 82502 w 452"/>
                <a:gd name="T37" fmla="*/ 145088 h 434"/>
                <a:gd name="T38" fmla="*/ 129645 w 452"/>
                <a:gd name="T39" fmla="*/ 167919 h 434"/>
                <a:gd name="T40" fmla="*/ 146146 w 452"/>
                <a:gd name="T41" fmla="*/ 190751 h 434"/>
                <a:gd name="T42" fmla="*/ 152432 w 452"/>
                <a:gd name="T43" fmla="*/ 249670 h 434"/>
                <a:gd name="T44" fmla="*/ 158717 w 452"/>
                <a:gd name="T45" fmla="*/ 283548 h 434"/>
                <a:gd name="T46" fmla="*/ 185432 w 452"/>
                <a:gd name="T47" fmla="*/ 319636 h 434"/>
                <a:gd name="T48" fmla="*/ 202718 w 452"/>
                <a:gd name="T49" fmla="*/ 319636 h 434"/>
                <a:gd name="T50" fmla="*/ 253005 w 452"/>
                <a:gd name="T51" fmla="*/ 281339 h 434"/>
                <a:gd name="T52" fmla="*/ 240433 w 452"/>
                <a:gd name="T53" fmla="*/ 268082 h 434"/>
                <a:gd name="T54" fmla="*/ 223933 w 452"/>
                <a:gd name="T55" fmla="*/ 222420 h 434"/>
                <a:gd name="T56" fmla="*/ 274220 w 452"/>
                <a:gd name="T57" fmla="*/ 237886 h 434"/>
                <a:gd name="T58" fmla="*/ 301720 w 452"/>
                <a:gd name="T59" fmla="*/ 219474 h 434"/>
                <a:gd name="T60" fmla="*/ 330792 w 452"/>
                <a:gd name="T61" fmla="*/ 195169 h 434"/>
                <a:gd name="T62" fmla="*/ 313506 w 452"/>
                <a:gd name="T63" fmla="*/ 173811 h 434"/>
                <a:gd name="T64" fmla="*/ 341007 w 452"/>
                <a:gd name="T65" fmla="*/ 141406 h 434"/>
                <a:gd name="T66" fmla="*/ 355150 w 452"/>
                <a:gd name="T67" fmla="*/ 108264 h 434"/>
                <a:gd name="T68" fmla="*/ 324507 w 452"/>
                <a:gd name="T69" fmla="*/ 100899 h 434"/>
                <a:gd name="T70" fmla="*/ 313506 w 452"/>
                <a:gd name="T71" fmla="*/ 99426 h 434"/>
                <a:gd name="T72" fmla="*/ 330792 w 452"/>
                <a:gd name="T73" fmla="*/ 81014 h 434"/>
                <a:gd name="T74" fmla="*/ 304863 w 452"/>
                <a:gd name="T75" fmla="*/ 68493 h 434"/>
                <a:gd name="T76" fmla="*/ 295435 w 452"/>
                <a:gd name="T77" fmla="*/ 69966 h 4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52"/>
                <a:gd name="T118" fmla="*/ 0 h 434"/>
                <a:gd name="T119" fmla="*/ 452 w 452"/>
                <a:gd name="T120" fmla="*/ 434 h 4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52" h="434">
                  <a:moveTo>
                    <a:pt x="376" y="95"/>
                  </a:moveTo>
                  <a:lnTo>
                    <a:pt x="374" y="89"/>
                  </a:lnTo>
                  <a:lnTo>
                    <a:pt x="366" y="79"/>
                  </a:lnTo>
                  <a:lnTo>
                    <a:pt x="353" y="81"/>
                  </a:lnTo>
                  <a:lnTo>
                    <a:pt x="361" y="79"/>
                  </a:lnTo>
                  <a:lnTo>
                    <a:pt x="351" y="69"/>
                  </a:lnTo>
                  <a:lnTo>
                    <a:pt x="384" y="58"/>
                  </a:lnTo>
                  <a:lnTo>
                    <a:pt x="349" y="58"/>
                  </a:lnTo>
                  <a:lnTo>
                    <a:pt x="312" y="60"/>
                  </a:lnTo>
                  <a:lnTo>
                    <a:pt x="324" y="64"/>
                  </a:lnTo>
                  <a:lnTo>
                    <a:pt x="291" y="79"/>
                  </a:lnTo>
                  <a:lnTo>
                    <a:pt x="244" y="64"/>
                  </a:lnTo>
                  <a:lnTo>
                    <a:pt x="213" y="64"/>
                  </a:lnTo>
                  <a:lnTo>
                    <a:pt x="182" y="64"/>
                  </a:lnTo>
                  <a:lnTo>
                    <a:pt x="171" y="40"/>
                  </a:lnTo>
                  <a:lnTo>
                    <a:pt x="134" y="25"/>
                  </a:lnTo>
                  <a:lnTo>
                    <a:pt x="120" y="0"/>
                  </a:lnTo>
                  <a:lnTo>
                    <a:pt x="110" y="15"/>
                  </a:lnTo>
                  <a:lnTo>
                    <a:pt x="126" y="25"/>
                  </a:lnTo>
                  <a:lnTo>
                    <a:pt x="118" y="27"/>
                  </a:lnTo>
                  <a:lnTo>
                    <a:pt x="74" y="44"/>
                  </a:lnTo>
                  <a:lnTo>
                    <a:pt x="68" y="52"/>
                  </a:lnTo>
                  <a:lnTo>
                    <a:pt x="78" y="100"/>
                  </a:lnTo>
                  <a:lnTo>
                    <a:pt x="62" y="118"/>
                  </a:lnTo>
                  <a:lnTo>
                    <a:pt x="45" y="93"/>
                  </a:lnTo>
                  <a:lnTo>
                    <a:pt x="62" y="60"/>
                  </a:lnTo>
                  <a:lnTo>
                    <a:pt x="52" y="29"/>
                  </a:lnTo>
                  <a:lnTo>
                    <a:pt x="74" y="11"/>
                  </a:lnTo>
                  <a:lnTo>
                    <a:pt x="52" y="19"/>
                  </a:lnTo>
                  <a:lnTo>
                    <a:pt x="33" y="50"/>
                  </a:lnTo>
                  <a:lnTo>
                    <a:pt x="14" y="83"/>
                  </a:lnTo>
                  <a:lnTo>
                    <a:pt x="0" y="114"/>
                  </a:lnTo>
                  <a:lnTo>
                    <a:pt x="14" y="114"/>
                  </a:lnTo>
                  <a:lnTo>
                    <a:pt x="31" y="157"/>
                  </a:lnTo>
                  <a:lnTo>
                    <a:pt x="29" y="182"/>
                  </a:lnTo>
                  <a:lnTo>
                    <a:pt x="54" y="195"/>
                  </a:lnTo>
                  <a:lnTo>
                    <a:pt x="79" y="195"/>
                  </a:lnTo>
                  <a:lnTo>
                    <a:pt x="105" y="197"/>
                  </a:lnTo>
                  <a:lnTo>
                    <a:pt x="136" y="230"/>
                  </a:lnTo>
                  <a:lnTo>
                    <a:pt x="165" y="228"/>
                  </a:lnTo>
                  <a:lnTo>
                    <a:pt x="194" y="226"/>
                  </a:lnTo>
                  <a:lnTo>
                    <a:pt x="186" y="259"/>
                  </a:lnTo>
                  <a:lnTo>
                    <a:pt x="178" y="290"/>
                  </a:lnTo>
                  <a:lnTo>
                    <a:pt x="194" y="339"/>
                  </a:lnTo>
                  <a:lnTo>
                    <a:pt x="182" y="356"/>
                  </a:lnTo>
                  <a:lnTo>
                    <a:pt x="202" y="385"/>
                  </a:lnTo>
                  <a:lnTo>
                    <a:pt x="209" y="416"/>
                  </a:lnTo>
                  <a:lnTo>
                    <a:pt x="236" y="434"/>
                  </a:lnTo>
                  <a:lnTo>
                    <a:pt x="254" y="432"/>
                  </a:lnTo>
                  <a:lnTo>
                    <a:pt x="258" y="434"/>
                  </a:lnTo>
                  <a:lnTo>
                    <a:pt x="293" y="409"/>
                  </a:lnTo>
                  <a:lnTo>
                    <a:pt x="322" y="382"/>
                  </a:lnTo>
                  <a:lnTo>
                    <a:pt x="328" y="372"/>
                  </a:lnTo>
                  <a:lnTo>
                    <a:pt x="306" y="364"/>
                  </a:lnTo>
                  <a:lnTo>
                    <a:pt x="297" y="321"/>
                  </a:lnTo>
                  <a:lnTo>
                    <a:pt x="285" y="302"/>
                  </a:lnTo>
                  <a:lnTo>
                    <a:pt x="318" y="312"/>
                  </a:lnTo>
                  <a:lnTo>
                    <a:pt x="349" y="323"/>
                  </a:lnTo>
                  <a:lnTo>
                    <a:pt x="355" y="310"/>
                  </a:lnTo>
                  <a:lnTo>
                    <a:pt x="384" y="298"/>
                  </a:lnTo>
                  <a:lnTo>
                    <a:pt x="411" y="287"/>
                  </a:lnTo>
                  <a:lnTo>
                    <a:pt x="421" y="265"/>
                  </a:lnTo>
                  <a:lnTo>
                    <a:pt x="417" y="265"/>
                  </a:lnTo>
                  <a:lnTo>
                    <a:pt x="399" y="236"/>
                  </a:lnTo>
                  <a:lnTo>
                    <a:pt x="411" y="207"/>
                  </a:lnTo>
                  <a:lnTo>
                    <a:pt x="434" y="192"/>
                  </a:lnTo>
                  <a:lnTo>
                    <a:pt x="421" y="176"/>
                  </a:lnTo>
                  <a:lnTo>
                    <a:pt x="452" y="147"/>
                  </a:lnTo>
                  <a:lnTo>
                    <a:pt x="448" y="139"/>
                  </a:lnTo>
                  <a:lnTo>
                    <a:pt x="413" y="137"/>
                  </a:lnTo>
                  <a:lnTo>
                    <a:pt x="392" y="137"/>
                  </a:lnTo>
                  <a:lnTo>
                    <a:pt x="399" y="135"/>
                  </a:lnTo>
                  <a:lnTo>
                    <a:pt x="411" y="118"/>
                  </a:lnTo>
                  <a:lnTo>
                    <a:pt x="421" y="110"/>
                  </a:lnTo>
                  <a:lnTo>
                    <a:pt x="399" y="91"/>
                  </a:lnTo>
                  <a:lnTo>
                    <a:pt x="388" y="93"/>
                  </a:lnTo>
                  <a:lnTo>
                    <a:pt x="374" y="85"/>
                  </a:lnTo>
                  <a:lnTo>
                    <a:pt x="376" y="95"/>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23" name="Freeform 167"/>
            <p:cNvSpPr>
              <a:spLocks/>
            </p:cNvSpPr>
            <p:nvPr/>
          </p:nvSpPr>
          <p:spPr bwMode="auto">
            <a:xfrm>
              <a:off x="2578227" y="3450906"/>
              <a:ext cx="14205" cy="5327"/>
            </a:xfrm>
            <a:custGeom>
              <a:avLst/>
              <a:gdLst>
                <a:gd name="T0" fmla="*/ 14206 w 16"/>
                <a:gd name="T1" fmla="*/ 5327 h 4"/>
                <a:gd name="T2" fmla="*/ 14206 w 16"/>
                <a:gd name="T3" fmla="*/ 2664 h 4"/>
                <a:gd name="T4" fmla="*/ 0 w 16"/>
                <a:gd name="T5" fmla="*/ 0 h 4"/>
                <a:gd name="T6" fmla="*/ 14206 w 16"/>
                <a:gd name="T7" fmla="*/ 5327 h 4"/>
                <a:gd name="T8" fmla="*/ 0 60000 65536"/>
                <a:gd name="T9" fmla="*/ 0 60000 65536"/>
                <a:gd name="T10" fmla="*/ 0 60000 65536"/>
                <a:gd name="T11" fmla="*/ 0 60000 65536"/>
                <a:gd name="T12" fmla="*/ 0 w 16"/>
                <a:gd name="T13" fmla="*/ 0 h 4"/>
                <a:gd name="T14" fmla="*/ 16 w 16"/>
                <a:gd name="T15" fmla="*/ 4 h 4"/>
              </a:gdLst>
              <a:ahLst/>
              <a:cxnLst>
                <a:cxn ang="T8">
                  <a:pos x="T0" y="T1"/>
                </a:cxn>
                <a:cxn ang="T9">
                  <a:pos x="T2" y="T3"/>
                </a:cxn>
                <a:cxn ang="T10">
                  <a:pos x="T4" y="T5"/>
                </a:cxn>
                <a:cxn ang="T11">
                  <a:pos x="T6" y="T7"/>
                </a:cxn>
              </a:cxnLst>
              <a:rect l="T12" t="T13" r="T14" b="T15"/>
              <a:pathLst>
                <a:path w="16" h="4">
                  <a:moveTo>
                    <a:pt x="16" y="4"/>
                  </a:moveTo>
                  <a:lnTo>
                    <a:pt x="16" y="2"/>
                  </a:lnTo>
                  <a:lnTo>
                    <a:pt x="0" y="0"/>
                  </a:lnTo>
                  <a:lnTo>
                    <a:pt x="16" y="4"/>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0" name="Freeform 168"/>
            <p:cNvSpPr>
              <a:spLocks/>
            </p:cNvSpPr>
            <p:nvPr/>
          </p:nvSpPr>
          <p:spPr bwMode="auto">
            <a:xfrm>
              <a:off x="2072170" y="3108211"/>
              <a:ext cx="273449" cy="88782"/>
            </a:xfrm>
            <a:custGeom>
              <a:avLst/>
              <a:gdLst>
                <a:gd name="T0" fmla="*/ 191823 w 345"/>
                <a:gd name="T1" fmla="*/ 34933 h 122"/>
                <a:gd name="T2" fmla="*/ 191823 w 345"/>
                <a:gd name="T3" fmla="*/ 37844 h 122"/>
                <a:gd name="T4" fmla="*/ 165665 w 345"/>
                <a:gd name="T5" fmla="*/ 25472 h 122"/>
                <a:gd name="T6" fmla="*/ 139507 w 345"/>
                <a:gd name="T7" fmla="*/ 12372 h 122"/>
                <a:gd name="T8" fmla="*/ 119691 w 345"/>
                <a:gd name="T9" fmla="*/ 5822 h 122"/>
                <a:gd name="T10" fmla="*/ 99875 w 345"/>
                <a:gd name="T11" fmla="*/ 1456 h 122"/>
                <a:gd name="T12" fmla="*/ 90363 w 345"/>
                <a:gd name="T13" fmla="*/ 0 h 122"/>
                <a:gd name="T14" fmla="*/ 57864 w 345"/>
                <a:gd name="T15" fmla="*/ 5822 h 122"/>
                <a:gd name="T16" fmla="*/ 27743 w 345"/>
                <a:gd name="T17" fmla="*/ 10917 h 122"/>
                <a:gd name="T18" fmla="*/ 13475 w 345"/>
                <a:gd name="T19" fmla="*/ 28383 h 122"/>
                <a:gd name="T20" fmla="*/ 0 w 345"/>
                <a:gd name="T21" fmla="*/ 36389 h 122"/>
                <a:gd name="T22" fmla="*/ 8719 w 345"/>
                <a:gd name="T23" fmla="*/ 33477 h 122"/>
                <a:gd name="T24" fmla="*/ 30121 w 345"/>
                <a:gd name="T25" fmla="*/ 25472 h 122"/>
                <a:gd name="T26" fmla="*/ 52315 w 345"/>
                <a:gd name="T27" fmla="*/ 15283 h 122"/>
                <a:gd name="T28" fmla="*/ 85607 w 345"/>
                <a:gd name="T29" fmla="*/ 15283 h 122"/>
                <a:gd name="T30" fmla="*/ 73717 w 345"/>
                <a:gd name="T31" fmla="*/ 19650 h 122"/>
                <a:gd name="T32" fmla="*/ 96704 w 345"/>
                <a:gd name="T33" fmla="*/ 25472 h 122"/>
                <a:gd name="T34" fmla="*/ 110179 w 345"/>
                <a:gd name="T35" fmla="*/ 29111 h 122"/>
                <a:gd name="T36" fmla="*/ 118106 w 345"/>
                <a:gd name="T37" fmla="*/ 33477 h 122"/>
                <a:gd name="T38" fmla="*/ 154568 w 345"/>
                <a:gd name="T39" fmla="*/ 42211 h 122"/>
                <a:gd name="T40" fmla="*/ 162494 w 345"/>
                <a:gd name="T41" fmla="*/ 57494 h 122"/>
                <a:gd name="T42" fmla="*/ 193408 w 345"/>
                <a:gd name="T43" fmla="*/ 72049 h 122"/>
                <a:gd name="T44" fmla="*/ 179140 w 345"/>
                <a:gd name="T45" fmla="*/ 88788 h 122"/>
                <a:gd name="T46" fmla="*/ 203712 w 345"/>
                <a:gd name="T47" fmla="*/ 88788 h 122"/>
                <a:gd name="T48" fmla="*/ 229870 w 345"/>
                <a:gd name="T49" fmla="*/ 87332 h 122"/>
                <a:gd name="T50" fmla="*/ 252064 w 345"/>
                <a:gd name="T51" fmla="*/ 84421 h 122"/>
                <a:gd name="T52" fmla="*/ 273466 w 345"/>
                <a:gd name="T53" fmla="*/ 81510 h 122"/>
                <a:gd name="T54" fmla="*/ 252857 w 345"/>
                <a:gd name="T55" fmla="*/ 73505 h 122"/>
                <a:gd name="T56" fmla="*/ 234626 w 345"/>
                <a:gd name="T57" fmla="*/ 63316 h 122"/>
                <a:gd name="T58" fmla="*/ 233041 w 345"/>
                <a:gd name="T59" fmla="*/ 54583 h 122"/>
                <a:gd name="T60" fmla="*/ 214810 w 345"/>
                <a:gd name="T61" fmla="*/ 49488 h 122"/>
                <a:gd name="T62" fmla="*/ 194993 w 345"/>
                <a:gd name="T63" fmla="*/ 42211 h 122"/>
                <a:gd name="T64" fmla="*/ 191823 w 345"/>
                <a:gd name="T65" fmla="*/ 34933 h 1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5"/>
                <a:gd name="T100" fmla="*/ 0 h 122"/>
                <a:gd name="T101" fmla="*/ 345 w 345"/>
                <a:gd name="T102" fmla="*/ 122 h 1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5" h="122">
                  <a:moveTo>
                    <a:pt x="242" y="48"/>
                  </a:moveTo>
                  <a:lnTo>
                    <a:pt x="242" y="52"/>
                  </a:lnTo>
                  <a:lnTo>
                    <a:pt x="209" y="35"/>
                  </a:lnTo>
                  <a:lnTo>
                    <a:pt x="176" y="17"/>
                  </a:lnTo>
                  <a:lnTo>
                    <a:pt x="151" y="8"/>
                  </a:lnTo>
                  <a:lnTo>
                    <a:pt x="126" y="2"/>
                  </a:lnTo>
                  <a:lnTo>
                    <a:pt x="114" y="0"/>
                  </a:lnTo>
                  <a:lnTo>
                    <a:pt x="73" y="8"/>
                  </a:lnTo>
                  <a:lnTo>
                    <a:pt x="35" y="15"/>
                  </a:lnTo>
                  <a:lnTo>
                    <a:pt x="17" y="39"/>
                  </a:lnTo>
                  <a:lnTo>
                    <a:pt x="0" y="50"/>
                  </a:lnTo>
                  <a:lnTo>
                    <a:pt x="11" y="46"/>
                  </a:lnTo>
                  <a:lnTo>
                    <a:pt x="38" y="35"/>
                  </a:lnTo>
                  <a:lnTo>
                    <a:pt x="66" y="21"/>
                  </a:lnTo>
                  <a:lnTo>
                    <a:pt x="108" y="21"/>
                  </a:lnTo>
                  <a:lnTo>
                    <a:pt x="93" y="27"/>
                  </a:lnTo>
                  <a:lnTo>
                    <a:pt x="122" y="35"/>
                  </a:lnTo>
                  <a:lnTo>
                    <a:pt x="139" y="40"/>
                  </a:lnTo>
                  <a:lnTo>
                    <a:pt x="149" y="46"/>
                  </a:lnTo>
                  <a:lnTo>
                    <a:pt x="195" y="58"/>
                  </a:lnTo>
                  <a:lnTo>
                    <a:pt x="205" y="79"/>
                  </a:lnTo>
                  <a:lnTo>
                    <a:pt x="244" y="99"/>
                  </a:lnTo>
                  <a:lnTo>
                    <a:pt x="226" y="122"/>
                  </a:lnTo>
                  <a:lnTo>
                    <a:pt x="257" y="122"/>
                  </a:lnTo>
                  <a:lnTo>
                    <a:pt x="290" y="120"/>
                  </a:lnTo>
                  <a:lnTo>
                    <a:pt x="318" y="116"/>
                  </a:lnTo>
                  <a:lnTo>
                    <a:pt x="345" y="112"/>
                  </a:lnTo>
                  <a:lnTo>
                    <a:pt x="319" y="101"/>
                  </a:lnTo>
                  <a:lnTo>
                    <a:pt x="296" y="87"/>
                  </a:lnTo>
                  <a:lnTo>
                    <a:pt x="294" y="75"/>
                  </a:lnTo>
                  <a:lnTo>
                    <a:pt x="271" y="68"/>
                  </a:lnTo>
                  <a:lnTo>
                    <a:pt x="246" y="58"/>
                  </a:lnTo>
                  <a:lnTo>
                    <a:pt x="242" y="48"/>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1" name="Freeform 169"/>
            <p:cNvSpPr>
              <a:spLocks/>
            </p:cNvSpPr>
            <p:nvPr/>
          </p:nvSpPr>
          <p:spPr bwMode="auto">
            <a:xfrm>
              <a:off x="2114786" y="3143724"/>
              <a:ext cx="15981" cy="10654"/>
            </a:xfrm>
            <a:custGeom>
              <a:avLst/>
              <a:gdLst>
                <a:gd name="T0" fmla="*/ 0 w 17"/>
                <a:gd name="T1" fmla="*/ 10655 h 16"/>
                <a:gd name="T2" fmla="*/ 15982 w 17"/>
                <a:gd name="T3" fmla="*/ 10655 h 16"/>
                <a:gd name="T4" fmla="*/ 5641 w 17"/>
                <a:gd name="T5" fmla="*/ 0 h 16"/>
                <a:gd name="T6" fmla="*/ 0 w 17"/>
                <a:gd name="T7" fmla="*/ 10655 h 16"/>
                <a:gd name="T8" fmla="*/ 0 60000 65536"/>
                <a:gd name="T9" fmla="*/ 0 60000 65536"/>
                <a:gd name="T10" fmla="*/ 0 60000 65536"/>
                <a:gd name="T11" fmla="*/ 0 60000 65536"/>
                <a:gd name="T12" fmla="*/ 0 w 17"/>
                <a:gd name="T13" fmla="*/ 0 h 16"/>
                <a:gd name="T14" fmla="*/ 17 w 17"/>
                <a:gd name="T15" fmla="*/ 16 h 16"/>
              </a:gdLst>
              <a:ahLst/>
              <a:cxnLst>
                <a:cxn ang="T8">
                  <a:pos x="T0" y="T1"/>
                </a:cxn>
                <a:cxn ang="T9">
                  <a:pos x="T2" y="T3"/>
                </a:cxn>
                <a:cxn ang="T10">
                  <a:pos x="T4" y="T5"/>
                </a:cxn>
                <a:cxn ang="T11">
                  <a:pos x="T6" y="T7"/>
                </a:cxn>
              </a:cxnLst>
              <a:rect l="T12" t="T13" r="T14" b="T15"/>
              <a:pathLst>
                <a:path w="17" h="16">
                  <a:moveTo>
                    <a:pt x="0" y="16"/>
                  </a:moveTo>
                  <a:lnTo>
                    <a:pt x="17" y="16"/>
                  </a:lnTo>
                  <a:lnTo>
                    <a:pt x="6" y="0"/>
                  </a:lnTo>
                  <a:lnTo>
                    <a:pt x="0" y="16"/>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2" name="Freeform 170"/>
            <p:cNvSpPr>
              <a:spLocks/>
            </p:cNvSpPr>
            <p:nvPr/>
          </p:nvSpPr>
          <p:spPr bwMode="auto">
            <a:xfrm>
              <a:off x="2152074" y="3214749"/>
              <a:ext cx="7103" cy="5327"/>
            </a:xfrm>
            <a:custGeom>
              <a:avLst/>
              <a:gdLst>
                <a:gd name="T0" fmla="*/ 7103 w 10"/>
                <a:gd name="T1" fmla="*/ 3551 h 6"/>
                <a:gd name="T2" fmla="*/ 7103 w 10"/>
                <a:gd name="T3" fmla="*/ 1776 h 6"/>
                <a:gd name="T4" fmla="*/ 5682 w 10"/>
                <a:gd name="T5" fmla="*/ 1776 h 6"/>
                <a:gd name="T6" fmla="*/ 4262 w 10"/>
                <a:gd name="T7" fmla="*/ 1776 h 6"/>
                <a:gd name="T8" fmla="*/ 2841 w 10"/>
                <a:gd name="T9" fmla="*/ 1776 h 6"/>
                <a:gd name="T10" fmla="*/ 2841 w 10"/>
                <a:gd name="T11" fmla="*/ 3551 h 6"/>
                <a:gd name="T12" fmla="*/ 1421 w 10"/>
                <a:gd name="T13" fmla="*/ 3551 h 6"/>
                <a:gd name="T14" fmla="*/ 0 w 10"/>
                <a:gd name="T15" fmla="*/ 3551 h 6"/>
                <a:gd name="T16" fmla="*/ 0 w 10"/>
                <a:gd name="T17" fmla="*/ 1776 h 6"/>
                <a:gd name="T18" fmla="*/ 0 w 10"/>
                <a:gd name="T19" fmla="*/ 0 h 6"/>
                <a:gd name="T20" fmla="*/ 1421 w 10"/>
                <a:gd name="T21" fmla="*/ 0 h 6"/>
                <a:gd name="T22" fmla="*/ 0 w 10"/>
                <a:gd name="T23" fmla="*/ 0 h 6"/>
                <a:gd name="T24" fmla="*/ 0 w 10"/>
                <a:gd name="T25" fmla="*/ 1776 h 6"/>
                <a:gd name="T26" fmla="*/ 0 w 10"/>
                <a:gd name="T27" fmla="*/ 3551 h 6"/>
                <a:gd name="T28" fmla="*/ 0 w 10"/>
                <a:gd name="T29" fmla="*/ 5327 h 6"/>
                <a:gd name="T30" fmla="*/ 1421 w 10"/>
                <a:gd name="T31" fmla="*/ 5327 h 6"/>
                <a:gd name="T32" fmla="*/ 2841 w 10"/>
                <a:gd name="T33" fmla="*/ 5327 h 6"/>
                <a:gd name="T34" fmla="*/ 4262 w 10"/>
                <a:gd name="T35" fmla="*/ 3551 h 6"/>
                <a:gd name="T36" fmla="*/ 5682 w 10"/>
                <a:gd name="T37" fmla="*/ 3551 h 6"/>
                <a:gd name="T38" fmla="*/ 7103 w 10"/>
                <a:gd name="T39" fmla="*/ 3551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
                <a:gd name="T61" fmla="*/ 0 h 6"/>
                <a:gd name="T62" fmla="*/ 10 w 10"/>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 h="6">
                  <a:moveTo>
                    <a:pt x="10" y="4"/>
                  </a:moveTo>
                  <a:lnTo>
                    <a:pt x="10" y="2"/>
                  </a:lnTo>
                  <a:lnTo>
                    <a:pt x="8" y="2"/>
                  </a:lnTo>
                  <a:lnTo>
                    <a:pt x="6" y="2"/>
                  </a:lnTo>
                  <a:lnTo>
                    <a:pt x="4" y="2"/>
                  </a:lnTo>
                  <a:lnTo>
                    <a:pt x="4" y="4"/>
                  </a:lnTo>
                  <a:lnTo>
                    <a:pt x="2" y="4"/>
                  </a:lnTo>
                  <a:lnTo>
                    <a:pt x="0" y="4"/>
                  </a:lnTo>
                  <a:lnTo>
                    <a:pt x="0" y="2"/>
                  </a:lnTo>
                  <a:lnTo>
                    <a:pt x="0" y="0"/>
                  </a:lnTo>
                  <a:lnTo>
                    <a:pt x="2" y="0"/>
                  </a:lnTo>
                  <a:lnTo>
                    <a:pt x="0" y="0"/>
                  </a:lnTo>
                  <a:lnTo>
                    <a:pt x="0" y="2"/>
                  </a:lnTo>
                  <a:lnTo>
                    <a:pt x="0" y="4"/>
                  </a:lnTo>
                  <a:lnTo>
                    <a:pt x="0" y="6"/>
                  </a:lnTo>
                  <a:lnTo>
                    <a:pt x="2" y="6"/>
                  </a:lnTo>
                  <a:lnTo>
                    <a:pt x="4" y="6"/>
                  </a:lnTo>
                  <a:lnTo>
                    <a:pt x="6" y="4"/>
                  </a:lnTo>
                  <a:lnTo>
                    <a:pt x="8" y="4"/>
                  </a:lnTo>
                  <a:lnTo>
                    <a:pt x="10" y="4"/>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3" name="Freeform 171"/>
            <p:cNvSpPr>
              <a:spLocks/>
            </p:cNvSpPr>
            <p:nvPr/>
          </p:nvSpPr>
          <p:spPr bwMode="auto">
            <a:xfrm>
              <a:off x="2194690" y="3202320"/>
              <a:ext cx="0" cy="5327"/>
            </a:xfrm>
            <a:custGeom>
              <a:avLst/>
              <a:gdLst>
                <a:gd name="T0" fmla="*/ 0 w 4"/>
                <a:gd name="T1" fmla="*/ 0 h 4"/>
                <a:gd name="T2" fmla="*/ 0 w 4"/>
                <a:gd name="T3" fmla="*/ 0 h 4"/>
                <a:gd name="T4" fmla="*/ 0 w 4"/>
                <a:gd name="T5" fmla="*/ 2664 h 4"/>
                <a:gd name="T6" fmla="*/ 0 w 4"/>
                <a:gd name="T7" fmla="*/ 2664 h 4"/>
                <a:gd name="T8" fmla="*/ 0 w 4"/>
                <a:gd name="T9" fmla="*/ 5327 h 4"/>
                <a:gd name="T10" fmla="*/ 0 w 4"/>
                <a:gd name="T11" fmla="*/ 2664 h 4"/>
                <a:gd name="T12" fmla="*/ 0 w 4"/>
                <a:gd name="T13" fmla="*/ 2664 h 4"/>
                <a:gd name="T14" fmla="*/ 0 w 4"/>
                <a:gd name="T15" fmla="*/ 2664 h 4"/>
                <a:gd name="T16" fmla="*/ 0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0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0"/>
                  </a:moveTo>
                  <a:lnTo>
                    <a:pt x="2" y="0"/>
                  </a:lnTo>
                  <a:lnTo>
                    <a:pt x="2" y="2"/>
                  </a:lnTo>
                  <a:lnTo>
                    <a:pt x="0" y="2"/>
                  </a:lnTo>
                  <a:lnTo>
                    <a:pt x="0" y="4"/>
                  </a:lnTo>
                  <a:lnTo>
                    <a:pt x="0" y="2"/>
                  </a:lnTo>
                  <a:lnTo>
                    <a:pt x="2" y="2"/>
                  </a:lnTo>
                  <a:lnTo>
                    <a:pt x="4" y="2"/>
                  </a:lnTo>
                  <a:lnTo>
                    <a:pt x="4"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4" name="Freeform 172"/>
            <p:cNvSpPr>
              <a:spLocks/>
            </p:cNvSpPr>
            <p:nvPr/>
          </p:nvSpPr>
          <p:spPr bwMode="auto">
            <a:xfrm>
              <a:off x="2187587" y="3207646"/>
              <a:ext cx="0" cy="0"/>
            </a:xfrm>
            <a:custGeom>
              <a:avLst/>
              <a:gdLst>
                <a:gd name="T0" fmla="*/ 0 w 4"/>
                <a:gd name="T1" fmla="*/ 0 h 2"/>
                <a:gd name="T2" fmla="*/ 0 w 4"/>
                <a:gd name="T3" fmla="*/ 0 h 2"/>
                <a:gd name="T4" fmla="*/ 0 w 4"/>
                <a:gd name="T5" fmla="*/ 0 h 2"/>
                <a:gd name="T6" fmla="*/ 0 w 4"/>
                <a:gd name="T7" fmla="*/ 0 h 2"/>
                <a:gd name="T8" fmla="*/ 0 w 4"/>
                <a:gd name="T9" fmla="*/ 0 h 2"/>
                <a:gd name="T10" fmla="*/ 0 w 4"/>
                <a:gd name="T11" fmla="*/ 0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0" y="0"/>
                  </a:lnTo>
                  <a:lnTo>
                    <a:pt x="0" y="2"/>
                  </a:lnTo>
                  <a:lnTo>
                    <a:pt x="2" y="2"/>
                  </a:lnTo>
                  <a:lnTo>
                    <a:pt x="2" y="0"/>
                  </a:lnTo>
                  <a:lnTo>
                    <a:pt x="4"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5" name="Freeform 173"/>
            <p:cNvSpPr>
              <a:spLocks/>
            </p:cNvSpPr>
            <p:nvPr/>
          </p:nvSpPr>
          <p:spPr bwMode="auto">
            <a:xfrm>
              <a:off x="2578227" y="3243159"/>
              <a:ext cx="7103" cy="0"/>
            </a:xfrm>
            <a:custGeom>
              <a:avLst/>
              <a:gdLst>
                <a:gd name="T0" fmla="*/ 7103 w 6"/>
                <a:gd name="T1" fmla="*/ 0 h 2"/>
                <a:gd name="T2" fmla="*/ 4735 w 6"/>
                <a:gd name="T3" fmla="*/ 0 h 2"/>
                <a:gd name="T4" fmla="*/ 2368 w 6"/>
                <a:gd name="T5" fmla="*/ 0 h 2"/>
                <a:gd name="T6" fmla="*/ 2368 w 6"/>
                <a:gd name="T7" fmla="*/ 0 h 2"/>
                <a:gd name="T8" fmla="*/ 0 w 6"/>
                <a:gd name="T9" fmla="*/ 0 h 2"/>
                <a:gd name="T10" fmla="*/ 2368 w 6"/>
                <a:gd name="T11" fmla="*/ 0 h 2"/>
                <a:gd name="T12" fmla="*/ 4735 w 6"/>
                <a:gd name="T13" fmla="*/ 0 h 2"/>
                <a:gd name="T14" fmla="*/ 4735 w 6"/>
                <a:gd name="T15" fmla="*/ 0 h 2"/>
                <a:gd name="T16" fmla="*/ 4735 w 6"/>
                <a:gd name="T17" fmla="*/ 0 h 2"/>
                <a:gd name="T18" fmla="*/ 4735 w 6"/>
                <a:gd name="T19" fmla="*/ 0 h 2"/>
                <a:gd name="T20" fmla="*/ 7103 w 6"/>
                <a:gd name="T21" fmla="*/ 0 h 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2"/>
                <a:gd name="T35" fmla="*/ 6 w 6"/>
                <a:gd name="T36" fmla="*/ 0 h 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2">
                  <a:moveTo>
                    <a:pt x="6" y="0"/>
                  </a:moveTo>
                  <a:lnTo>
                    <a:pt x="4" y="0"/>
                  </a:lnTo>
                  <a:lnTo>
                    <a:pt x="2" y="0"/>
                  </a:lnTo>
                  <a:lnTo>
                    <a:pt x="2" y="2"/>
                  </a:lnTo>
                  <a:lnTo>
                    <a:pt x="0" y="2"/>
                  </a:lnTo>
                  <a:lnTo>
                    <a:pt x="2" y="2"/>
                  </a:lnTo>
                  <a:lnTo>
                    <a:pt x="4" y="2"/>
                  </a:lnTo>
                  <a:lnTo>
                    <a:pt x="4" y="0"/>
                  </a:lnTo>
                  <a:lnTo>
                    <a:pt x="4" y="2"/>
                  </a:lnTo>
                  <a:lnTo>
                    <a:pt x="4" y="0"/>
                  </a:lnTo>
                  <a:lnTo>
                    <a:pt x="6"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6" name="Freeform 174"/>
            <p:cNvSpPr>
              <a:spLocks/>
            </p:cNvSpPr>
            <p:nvPr/>
          </p:nvSpPr>
          <p:spPr bwMode="auto">
            <a:xfrm>
              <a:off x="2592432" y="3232504"/>
              <a:ext cx="0" cy="5327"/>
            </a:xfrm>
            <a:custGeom>
              <a:avLst/>
              <a:gdLst>
                <a:gd name="T0" fmla="*/ 0 w 4"/>
                <a:gd name="T1" fmla="*/ 5327 h 2"/>
                <a:gd name="T2" fmla="*/ 0 w 4"/>
                <a:gd name="T3" fmla="*/ 0 h 2"/>
                <a:gd name="T4" fmla="*/ 0 w 4"/>
                <a:gd name="T5" fmla="*/ 0 h 2"/>
                <a:gd name="T6" fmla="*/ 0 w 4"/>
                <a:gd name="T7" fmla="*/ 0 h 2"/>
                <a:gd name="T8" fmla="*/ 0 w 4"/>
                <a:gd name="T9" fmla="*/ 0 h 2"/>
                <a:gd name="T10" fmla="*/ 0 w 4"/>
                <a:gd name="T11" fmla="*/ 5327 h 2"/>
                <a:gd name="T12" fmla="*/ 0 w 4"/>
                <a:gd name="T13" fmla="*/ 5327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0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2"/>
                  </a:moveTo>
                  <a:lnTo>
                    <a:pt x="4" y="0"/>
                  </a:lnTo>
                  <a:lnTo>
                    <a:pt x="2" y="0"/>
                  </a:lnTo>
                  <a:lnTo>
                    <a:pt x="0" y="0"/>
                  </a:lnTo>
                  <a:lnTo>
                    <a:pt x="2" y="0"/>
                  </a:lnTo>
                  <a:lnTo>
                    <a:pt x="2" y="2"/>
                  </a:lnTo>
                  <a:lnTo>
                    <a:pt x="4" y="2"/>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7" name="Freeform 175"/>
            <p:cNvSpPr>
              <a:spLocks/>
            </p:cNvSpPr>
            <p:nvPr/>
          </p:nvSpPr>
          <p:spPr bwMode="auto">
            <a:xfrm>
              <a:off x="2592432" y="3243159"/>
              <a:ext cx="0" cy="0"/>
            </a:xfrm>
            <a:custGeom>
              <a:avLst/>
              <a:gdLst>
                <a:gd name="T0" fmla="*/ 0 w 4"/>
                <a:gd name="T1" fmla="*/ 0 h 2"/>
                <a:gd name="T2" fmla="*/ 0 w 4"/>
                <a:gd name="T3" fmla="*/ 0 h 2"/>
                <a:gd name="T4" fmla="*/ 0 w 4"/>
                <a:gd name="T5" fmla="*/ 0 h 2"/>
                <a:gd name="T6" fmla="*/ 0 w 4"/>
                <a:gd name="T7" fmla="*/ 0 h 2"/>
                <a:gd name="T8" fmla="*/ 0 w 4"/>
                <a:gd name="T9" fmla="*/ 0 h 2"/>
                <a:gd name="T10" fmla="*/ 0 w 4"/>
                <a:gd name="T11" fmla="*/ 0 h 2"/>
                <a:gd name="T12" fmla="*/ 0 w 4"/>
                <a:gd name="T13" fmla="*/ 0 h 2"/>
                <a:gd name="T14" fmla="*/ 0 60000 65536"/>
                <a:gd name="T15" fmla="*/ 0 60000 65536"/>
                <a:gd name="T16" fmla="*/ 0 60000 65536"/>
                <a:gd name="T17" fmla="*/ 0 60000 65536"/>
                <a:gd name="T18" fmla="*/ 0 60000 65536"/>
                <a:gd name="T19" fmla="*/ 0 60000 65536"/>
                <a:gd name="T20" fmla="*/ 0 60000 65536"/>
                <a:gd name="T21" fmla="*/ 0 w 4"/>
                <a:gd name="T22" fmla="*/ 0 h 2"/>
                <a:gd name="T23" fmla="*/ 4 w 4"/>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2">
                  <a:moveTo>
                    <a:pt x="4" y="0"/>
                  </a:moveTo>
                  <a:lnTo>
                    <a:pt x="2" y="0"/>
                  </a:lnTo>
                  <a:lnTo>
                    <a:pt x="2" y="2"/>
                  </a:lnTo>
                  <a:lnTo>
                    <a:pt x="0" y="2"/>
                  </a:lnTo>
                  <a:lnTo>
                    <a:pt x="0" y="0"/>
                  </a:lnTo>
                  <a:lnTo>
                    <a:pt x="2" y="0"/>
                  </a:lnTo>
                  <a:lnTo>
                    <a:pt x="4"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8" name="Freeform 176"/>
            <p:cNvSpPr>
              <a:spLocks/>
            </p:cNvSpPr>
            <p:nvPr/>
          </p:nvSpPr>
          <p:spPr bwMode="auto">
            <a:xfrm>
              <a:off x="2578227" y="3243159"/>
              <a:ext cx="0" cy="0"/>
            </a:xfrm>
            <a:custGeom>
              <a:avLst/>
              <a:gdLst>
                <a:gd name="T0" fmla="*/ 0 w 2"/>
                <a:gd name="T1" fmla="*/ 0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79" name="Freeform 177"/>
            <p:cNvSpPr>
              <a:spLocks/>
            </p:cNvSpPr>
            <p:nvPr/>
          </p:nvSpPr>
          <p:spPr bwMode="auto">
            <a:xfrm>
              <a:off x="2585330" y="3243159"/>
              <a:ext cx="0" cy="0"/>
            </a:xfrm>
            <a:custGeom>
              <a:avLst/>
              <a:gdLst>
                <a:gd name="T0" fmla="*/ 0 w 2"/>
                <a:gd name="T1" fmla="*/ 0 w 2"/>
                <a:gd name="T2" fmla="*/ 0 w 2"/>
                <a:gd name="T3" fmla="*/ 0 60000 65536"/>
                <a:gd name="T4" fmla="*/ 0 60000 65536"/>
                <a:gd name="T5" fmla="*/ 0 60000 65536"/>
                <a:gd name="T6" fmla="*/ 0 w 2"/>
                <a:gd name="T7" fmla="*/ 2 w 2"/>
              </a:gdLst>
              <a:ahLst/>
              <a:cxnLst>
                <a:cxn ang="T3">
                  <a:pos x="T0" y="0"/>
                </a:cxn>
                <a:cxn ang="T4">
                  <a:pos x="T1" y="0"/>
                </a:cxn>
                <a:cxn ang="T5">
                  <a:pos x="T2" y="0"/>
                </a:cxn>
              </a:cxnLst>
              <a:rect l="T6" t="0" r="T7" b="0"/>
              <a:pathLst>
                <a:path w="2">
                  <a:moveTo>
                    <a:pt x="2" y="0"/>
                  </a:moveTo>
                  <a:lnTo>
                    <a:pt x="0" y="0"/>
                  </a:lnTo>
                  <a:lnTo>
                    <a:pt x="2"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0" name="Rectangle 178"/>
            <p:cNvSpPr>
              <a:spLocks noChangeArrowheads="1"/>
            </p:cNvSpPr>
            <p:nvPr/>
          </p:nvSpPr>
          <p:spPr bwMode="auto">
            <a:xfrm>
              <a:off x="2578227" y="3243159"/>
              <a:ext cx="7103" cy="0"/>
            </a:xfrm>
            <a:prstGeom prst="rect">
              <a:avLst/>
            </a:prstGeom>
            <a:solidFill>
              <a:srgbClr val="9FAAAF">
                <a:lumMod val="20000"/>
                <a:lumOff val="80000"/>
              </a:srgbClr>
            </a:solidFill>
            <a:ln w="1651">
              <a:solidFill>
                <a:srgbClr val="BFC9C9"/>
              </a:solidFill>
              <a:miter lim="800000"/>
              <a:headEnd/>
              <a:tailEnd/>
            </a:ln>
          </p:spPr>
          <p:txBody>
            <a:bodyPr/>
            <a:lstStyle/>
            <a:p>
              <a:pPr marL="0" marR="0" lvl="0" indent="0" algn="ctr" defTabSz="914400" eaLnBrk="0" fontAlgn="auto" latinLnBrk="0" hangingPunct="0">
                <a:lnSpc>
                  <a:spcPct val="100000"/>
                </a:lnSpc>
                <a:spcBef>
                  <a:spcPts val="0"/>
                </a:spcBef>
                <a:spcAft>
                  <a:spcPts val="0"/>
                </a:spcAft>
                <a:buClrTx/>
                <a:buSzTx/>
                <a:buFontTx/>
                <a:buNone/>
                <a:tabLst/>
                <a:defRPr/>
              </a:pPr>
              <a:endParaRPr kumimoji="0" lang="es-ES" sz="1000" b="0" i="0" u="none" strike="noStrike" kern="0" cap="none" spc="0" normalizeH="0" baseline="0" noProof="0" smtClean="0">
                <a:ln>
                  <a:noFill/>
                </a:ln>
                <a:solidFill>
                  <a:prstClr val="black"/>
                </a:solidFill>
                <a:effectLst/>
                <a:uLnTx/>
                <a:uFillTx/>
              </a:endParaRPr>
            </a:p>
          </p:txBody>
        </p:sp>
        <p:sp>
          <p:nvSpPr>
            <p:cNvPr id="181" name="Freeform 179"/>
            <p:cNvSpPr>
              <a:spLocks/>
            </p:cNvSpPr>
            <p:nvPr/>
          </p:nvSpPr>
          <p:spPr bwMode="auto">
            <a:xfrm>
              <a:off x="2397113" y="3202320"/>
              <a:ext cx="87006" cy="65698"/>
            </a:xfrm>
            <a:custGeom>
              <a:avLst/>
              <a:gdLst>
                <a:gd name="T0" fmla="*/ 6637 w 118"/>
                <a:gd name="T1" fmla="*/ 4531 h 87"/>
                <a:gd name="T2" fmla="*/ 3687 w 118"/>
                <a:gd name="T3" fmla="*/ 24922 h 87"/>
                <a:gd name="T4" fmla="*/ 0 w 118"/>
                <a:gd name="T5" fmla="*/ 34740 h 87"/>
                <a:gd name="T6" fmla="*/ 2212 w 118"/>
                <a:gd name="T7" fmla="*/ 52864 h 87"/>
                <a:gd name="T8" fmla="*/ 9586 w 118"/>
                <a:gd name="T9" fmla="*/ 65703 h 87"/>
                <a:gd name="T10" fmla="*/ 19910 w 118"/>
                <a:gd name="T11" fmla="*/ 49844 h 87"/>
                <a:gd name="T12" fmla="*/ 32445 w 118"/>
                <a:gd name="T13" fmla="*/ 42292 h 87"/>
                <a:gd name="T14" fmla="*/ 44243 w 118"/>
                <a:gd name="T15" fmla="*/ 43802 h 87"/>
                <a:gd name="T16" fmla="*/ 75214 w 118"/>
                <a:gd name="T17" fmla="*/ 45312 h 87"/>
                <a:gd name="T18" fmla="*/ 87012 w 118"/>
                <a:gd name="T19" fmla="*/ 34740 h 87"/>
                <a:gd name="T20" fmla="*/ 59729 w 118"/>
                <a:gd name="T21" fmla="*/ 21901 h 87"/>
                <a:gd name="T22" fmla="*/ 65628 w 118"/>
                <a:gd name="T23" fmla="*/ 15859 h 87"/>
                <a:gd name="T24" fmla="*/ 52355 w 118"/>
                <a:gd name="T25" fmla="*/ 9818 h 87"/>
                <a:gd name="T26" fmla="*/ 18435 w 118"/>
                <a:gd name="T27" fmla="*/ 0 h 87"/>
                <a:gd name="T28" fmla="*/ 6637 w 118"/>
                <a:gd name="T29" fmla="*/ 4531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8"/>
                <a:gd name="T46" fmla="*/ 0 h 87"/>
                <a:gd name="T47" fmla="*/ 118 w 118"/>
                <a:gd name="T48" fmla="*/ 87 h 8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8" h="87">
                  <a:moveTo>
                    <a:pt x="9" y="6"/>
                  </a:moveTo>
                  <a:lnTo>
                    <a:pt x="5" y="33"/>
                  </a:lnTo>
                  <a:lnTo>
                    <a:pt x="0" y="46"/>
                  </a:lnTo>
                  <a:lnTo>
                    <a:pt x="3" y="70"/>
                  </a:lnTo>
                  <a:lnTo>
                    <a:pt x="13" y="87"/>
                  </a:lnTo>
                  <a:lnTo>
                    <a:pt x="27" y="66"/>
                  </a:lnTo>
                  <a:lnTo>
                    <a:pt x="44" y="56"/>
                  </a:lnTo>
                  <a:lnTo>
                    <a:pt x="60" y="58"/>
                  </a:lnTo>
                  <a:lnTo>
                    <a:pt x="102" y="60"/>
                  </a:lnTo>
                  <a:lnTo>
                    <a:pt x="118" y="46"/>
                  </a:lnTo>
                  <a:lnTo>
                    <a:pt x="81" y="29"/>
                  </a:lnTo>
                  <a:lnTo>
                    <a:pt x="89" y="21"/>
                  </a:lnTo>
                  <a:lnTo>
                    <a:pt x="71" y="13"/>
                  </a:lnTo>
                  <a:lnTo>
                    <a:pt x="25" y="0"/>
                  </a:lnTo>
                  <a:lnTo>
                    <a:pt x="9" y="6"/>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2" name="Freeform 180"/>
            <p:cNvSpPr>
              <a:spLocks/>
            </p:cNvSpPr>
            <p:nvPr/>
          </p:nvSpPr>
          <p:spPr bwMode="auto">
            <a:xfrm>
              <a:off x="2331414" y="3202320"/>
              <a:ext cx="72801" cy="53269"/>
            </a:xfrm>
            <a:custGeom>
              <a:avLst/>
              <a:gdLst>
                <a:gd name="T0" fmla="*/ 72806 w 95"/>
                <a:gd name="T1" fmla="*/ 3134 h 68"/>
                <a:gd name="T2" fmla="*/ 69740 w 95"/>
                <a:gd name="T3" fmla="*/ 24286 h 68"/>
                <a:gd name="T4" fmla="*/ 65909 w 95"/>
                <a:gd name="T5" fmla="*/ 34471 h 68"/>
                <a:gd name="T6" fmla="*/ 68208 w 95"/>
                <a:gd name="T7" fmla="*/ 53273 h 68"/>
                <a:gd name="T8" fmla="*/ 42151 w 95"/>
                <a:gd name="T9" fmla="*/ 51706 h 68"/>
                <a:gd name="T10" fmla="*/ 16860 w 95"/>
                <a:gd name="T11" fmla="*/ 50139 h 68"/>
                <a:gd name="T12" fmla="*/ 0 w 95"/>
                <a:gd name="T13" fmla="*/ 40738 h 68"/>
                <a:gd name="T14" fmla="*/ 13795 w 95"/>
                <a:gd name="T15" fmla="*/ 36038 h 68"/>
                <a:gd name="T16" fmla="*/ 34487 w 95"/>
                <a:gd name="T17" fmla="*/ 37604 h 68"/>
                <a:gd name="T18" fmla="*/ 55179 w 95"/>
                <a:gd name="T19" fmla="*/ 37604 h 68"/>
                <a:gd name="T20" fmla="*/ 45983 w 95"/>
                <a:gd name="T21" fmla="*/ 14885 h 68"/>
                <a:gd name="T22" fmla="*/ 36020 w 95"/>
                <a:gd name="T23" fmla="*/ 6267 h 68"/>
                <a:gd name="T24" fmla="*/ 32954 w 95"/>
                <a:gd name="T25" fmla="*/ 0 h 68"/>
                <a:gd name="T26" fmla="*/ 58245 w 95"/>
                <a:gd name="T27" fmla="*/ 1567 h 68"/>
                <a:gd name="T28" fmla="*/ 72806 w 95"/>
                <a:gd name="T29" fmla="*/ 3134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5"/>
                <a:gd name="T46" fmla="*/ 0 h 68"/>
                <a:gd name="T47" fmla="*/ 95 w 95"/>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5" h="68">
                  <a:moveTo>
                    <a:pt x="95" y="4"/>
                  </a:moveTo>
                  <a:lnTo>
                    <a:pt x="91" y="31"/>
                  </a:lnTo>
                  <a:lnTo>
                    <a:pt x="86" y="44"/>
                  </a:lnTo>
                  <a:lnTo>
                    <a:pt x="89" y="68"/>
                  </a:lnTo>
                  <a:lnTo>
                    <a:pt x="55" y="66"/>
                  </a:lnTo>
                  <a:lnTo>
                    <a:pt x="22" y="64"/>
                  </a:lnTo>
                  <a:lnTo>
                    <a:pt x="0" y="52"/>
                  </a:lnTo>
                  <a:lnTo>
                    <a:pt x="18" y="46"/>
                  </a:lnTo>
                  <a:lnTo>
                    <a:pt x="45" y="48"/>
                  </a:lnTo>
                  <a:lnTo>
                    <a:pt x="72" y="48"/>
                  </a:lnTo>
                  <a:lnTo>
                    <a:pt x="60" y="19"/>
                  </a:lnTo>
                  <a:lnTo>
                    <a:pt x="47" y="8"/>
                  </a:lnTo>
                  <a:lnTo>
                    <a:pt x="43" y="0"/>
                  </a:lnTo>
                  <a:lnTo>
                    <a:pt x="76" y="2"/>
                  </a:lnTo>
                  <a:lnTo>
                    <a:pt x="95" y="4"/>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3" name="Freeform 181"/>
            <p:cNvSpPr>
              <a:spLocks/>
            </p:cNvSpPr>
            <p:nvPr/>
          </p:nvSpPr>
          <p:spPr bwMode="auto">
            <a:xfrm>
              <a:off x="2397113" y="3149050"/>
              <a:ext cx="7103" cy="0"/>
            </a:xfrm>
            <a:custGeom>
              <a:avLst/>
              <a:gdLst>
                <a:gd name="T0" fmla="*/ 3044 w 7"/>
                <a:gd name="T1" fmla="*/ 0 h 4"/>
                <a:gd name="T2" fmla="*/ 2029 w 7"/>
                <a:gd name="T3" fmla="*/ 0 h 4"/>
                <a:gd name="T4" fmla="*/ 0 w 7"/>
                <a:gd name="T5" fmla="*/ 0 h 4"/>
                <a:gd name="T6" fmla="*/ 7103 w 7"/>
                <a:gd name="T7" fmla="*/ 0 h 4"/>
                <a:gd name="T8" fmla="*/ 3044 w 7"/>
                <a:gd name="T9" fmla="*/ 0 h 4"/>
                <a:gd name="T10" fmla="*/ 0 60000 65536"/>
                <a:gd name="T11" fmla="*/ 0 60000 65536"/>
                <a:gd name="T12" fmla="*/ 0 60000 65536"/>
                <a:gd name="T13" fmla="*/ 0 60000 65536"/>
                <a:gd name="T14" fmla="*/ 0 60000 65536"/>
                <a:gd name="T15" fmla="*/ 0 w 7"/>
                <a:gd name="T16" fmla="*/ 0 h 4"/>
                <a:gd name="T17" fmla="*/ 7 w 7"/>
                <a:gd name="T18" fmla="*/ 0 h 4"/>
              </a:gdLst>
              <a:ahLst/>
              <a:cxnLst>
                <a:cxn ang="T10">
                  <a:pos x="T0" y="T1"/>
                </a:cxn>
                <a:cxn ang="T11">
                  <a:pos x="T2" y="T3"/>
                </a:cxn>
                <a:cxn ang="T12">
                  <a:pos x="T4" y="T5"/>
                </a:cxn>
                <a:cxn ang="T13">
                  <a:pos x="T6" y="T7"/>
                </a:cxn>
                <a:cxn ang="T14">
                  <a:pos x="T8" y="T9"/>
                </a:cxn>
              </a:cxnLst>
              <a:rect l="T15" t="T16" r="T17" b="T18"/>
              <a:pathLst>
                <a:path w="7" h="4">
                  <a:moveTo>
                    <a:pt x="3" y="4"/>
                  </a:moveTo>
                  <a:lnTo>
                    <a:pt x="2" y="2"/>
                  </a:lnTo>
                  <a:lnTo>
                    <a:pt x="0" y="0"/>
                  </a:lnTo>
                  <a:lnTo>
                    <a:pt x="7" y="2"/>
                  </a:lnTo>
                  <a:lnTo>
                    <a:pt x="3" y="4"/>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4" name="Freeform 182"/>
            <p:cNvSpPr>
              <a:spLocks/>
            </p:cNvSpPr>
            <p:nvPr/>
          </p:nvSpPr>
          <p:spPr bwMode="auto">
            <a:xfrm>
              <a:off x="2411318" y="3149050"/>
              <a:ext cx="0" cy="0"/>
            </a:xfrm>
            <a:custGeom>
              <a:avLst/>
              <a:gdLst>
                <a:gd name="T0" fmla="*/ 0 w 6"/>
                <a:gd name="T1" fmla="*/ 0 h 2"/>
                <a:gd name="T2" fmla="*/ 0 w 6"/>
                <a:gd name="T3" fmla="*/ 0 h 2"/>
                <a:gd name="T4" fmla="*/ 0 w 6"/>
                <a:gd name="T5" fmla="*/ 0 h 2"/>
                <a:gd name="T6" fmla="*/ 0 w 6"/>
                <a:gd name="T7" fmla="*/ 0 h 2"/>
                <a:gd name="T8" fmla="*/ 0 w 6"/>
                <a:gd name="T9" fmla="*/ 0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6" y="2"/>
                  </a:moveTo>
                  <a:lnTo>
                    <a:pt x="6" y="0"/>
                  </a:lnTo>
                  <a:lnTo>
                    <a:pt x="0" y="0"/>
                  </a:lnTo>
                  <a:lnTo>
                    <a:pt x="4" y="2"/>
                  </a:lnTo>
                  <a:lnTo>
                    <a:pt x="6" y="2"/>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5" name="Freeform 183"/>
            <p:cNvSpPr>
              <a:spLocks/>
            </p:cNvSpPr>
            <p:nvPr/>
          </p:nvSpPr>
          <p:spPr bwMode="auto">
            <a:xfrm>
              <a:off x="2663458" y="3367452"/>
              <a:ext cx="7103" cy="12429"/>
            </a:xfrm>
            <a:custGeom>
              <a:avLst/>
              <a:gdLst>
                <a:gd name="T0" fmla="*/ 3044 w 7"/>
                <a:gd name="T1" fmla="*/ 12430 h 13"/>
                <a:gd name="T2" fmla="*/ 0 w 7"/>
                <a:gd name="T3" fmla="*/ 7649 h 13"/>
                <a:gd name="T4" fmla="*/ 7103 w 7"/>
                <a:gd name="T5" fmla="*/ 0 h 13"/>
                <a:gd name="T6" fmla="*/ 3044 w 7"/>
                <a:gd name="T7" fmla="*/ 12430 h 13"/>
                <a:gd name="T8" fmla="*/ 0 60000 65536"/>
                <a:gd name="T9" fmla="*/ 0 60000 65536"/>
                <a:gd name="T10" fmla="*/ 0 60000 65536"/>
                <a:gd name="T11" fmla="*/ 0 60000 65536"/>
                <a:gd name="T12" fmla="*/ 0 w 7"/>
                <a:gd name="T13" fmla="*/ 0 h 13"/>
                <a:gd name="T14" fmla="*/ 7 w 7"/>
                <a:gd name="T15" fmla="*/ 13 h 13"/>
              </a:gdLst>
              <a:ahLst/>
              <a:cxnLst>
                <a:cxn ang="T8">
                  <a:pos x="T0" y="T1"/>
                </a:cxn>
                <a:cxn ang="T9">
                  <a:pos x="T2" y="T3"/>
                </a:cxn>
                <a:cxn ang="T10">
                  <a:pos x="T4" y="T5"/>
                </a:cxn>
                <a:cxn ang="T11">
                  <a:pos x="T6" y="T7"/>
                </a:cxn>
              </a:cxnLst>
              <a:rect l="T12" t="T13" r="T14" b="T15"/>
              <a:pathLst>
                <a:path w="7" h="13">
                  <a:moveTo>
                    <a:pt x="3" y="13"/>
                  </a:moveTo>
                  <a:lnTo>
                    <a:pt x="0" y="8"/>
                  </a:lnTo>
                  <a:lnTo>
                    <a:pt x="7" y="0"/>
                  </a:lnTo>
                  <a:lnTo>
                    <a:pt x="3" y="13"/>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6" name="Freeform 184"/>
            <p:cNvSpPr>
              <a:spLocks/>
            </p:cNvSpPr>
            <p:nvPr/>
          </p:nvSpPr>
          <p:spPr bwMode="auto">
            <a:xfrm>
              <a:off x="2006472" y="3450906"/>
              <a:ext cx="87006" cy="88782"/>
            </a:xfrm>
            <a:custGeom>
              <a:avLst/>
              <a:gdLst>
                <a:gd name="T0" fmla="*/ 18360 w 109"/>
                <a:gd name="T1" fmla="*/ 44780 h 115"/>
                <a:gd name="T2" fmla="*/ 0 w 109"/>
                <a:gd name="T3" fmla="*/ 20846 h 115"/>
                <a:gd name="T4" fmla="*/ 4790 w 109"/>
                <a:gd name="T5" fmla="*/ 7721 h 115"/>
                <a:gd name="T6" fmla="*/ 4790 w 109"/>
                <a:gd name="T7" fmla="*/ 3088 h 115"/>
                <a:gd name="T8" fmla="*/ 7983 w 109"/>
                <a:gd name="T9" fmla="*/ 0 h 115"/>
                <a:gd name="T10" fmla="*/ 44703 w 109"/>
                <a:gd name="T11" fmla="*/ 7721 h 115"/>
                <a:gd name="T12" fmla="*/ 60669 w 109"/>
                <a:gd name="T13" fmla="*/ 4632 h 115"/>
                <a:gd name="T14" fmla="*/ 74240 w 109"/>
                <a:gd name="T15" fmla="*/ 23934 h 115"/>
                <a:gd name="T16" fmla="*/ 87012 w 109"/>
                <a:gd name="T17" fmla="*/ 43236 h 115"/>
                <a:gd name="T18" fmla="*/ 77433 w 109"/>
                <a:gd name="T19" fmla="*/ 46324 h 115"/>
                <a:gd name="T20" fmla="*/ 77433 w 109"/>
                <a:gd name="T21" fmla="*/ 66398 h 115"/>
                <a:gd name="T22" fmla="*/ 75836 w 109"/>
                <a:gd name="T23" fmla="*/ 88788 h 115"/>
                <a:gd name="T24" fmla="*/ 63862 w 109"/>
                <a:gd name="T25" fmla="*/ 68714 h 115"/>
                <a:gd name="T26" fmla="*/ 63862 w 109"/>
                <a:gd name="T27" fmla="*/ 77979 h 115"/>
                <a:gd name="T28" fmla="*/ 57476 w 109"/>
                <a:gd name="T29" fmla="*/ 68714 h 115"/>
                <a:gd name="T30" fmla="*/ 51090 w 109"/>
                <a:gd name="T31" fmla="*/ 50957 h 115"/>
                <a:gd name="T32" fmla="*/ 32729 w 109"/>
                <a:gd name="T33" fmla="*/ 37831 h 115"/>
                <a:gd name="T34" fmla="*/ 17562 w 109"/>
                <a:gd name="T35" fmla="*/ 23934 h 115"/>
                <a:gd name="T36" fmla="*/ 23150 w 109"/>
                <a:gd name="T37" fmla="*/ 39376 h 115"/>
                <a:gd name="T38" fmla="*/ 18360 w 109"/>
                <a:gd name="T39" fmla="*/ 44780 h 1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115"/>
                <a:gd name="T62" fmla="*/ 109 w 109"/>
                <a:gd name="T63" fmla="*/ 115 h 1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115">
                  <a:moveTo>
                    <a:pt x="23" y="58"/>
                  </a:moveTo>
                  <a:lnTo>
                    <a:pt x="0" y="27"/>
                  </a:lnTo>
                  <a:lnTo>
                    <a:pt x="6" y="10"/>
                  </a:lnTo>
                  <a:lnTo>
                    <a:pt x="6" y="4"/>
                  </a:lnTo>
                  <a:lnTo>
                    <a:pt x="10" y="0"/>
                  </a:lnTo>
                  <a:lnTo>
                    <a:pt x="56" y="10"/>
                  </a:lnTo>
                  <a:lnTo>
                    <a:pt x="76" y="6"/>
                  </a:lnTo>
                  <a:lnTo>
                    <a:pt x="93" y="31"/>
                  </a:lnTo>
                  <a:lnTo>
                    <a:pt x="109" y="56"/>
                  </a:lnTo>
                  <a:lnTo>
                    <a:pt x="97" y="60"/>
                  </a:lnTo>
                  <a:lnTo>
                    <a:pt x="97" y="86"/>
                  </a:lnTo>
                  <a:lnTo>
                    <a:pt x="95" y="115"/>
                  </a:lnTo>
                  <a:lnTo>
                    <a:pt x="80" y="89"/>
                  </a:lnTo>
                  <a:lnTo>
                    <a:pt x="80" y="101"/>
                  </a:lnTo>
                  <a:lnTo>
                    <a:pt x="72" y="89"/>
                  </a:lnTo>
                  <a:lnTo>
                    <a:pt x="64" y="66"/>
                  </a:lnTo>
                  <a:lnTo>
                    <a:pt x="41" y="49"/>
                  </a:lnTo>
                  <a:lnTo>
                    <a:pt x="22" y="31"/>
                  </a:lnTo>
                  <a:lnTo>
                    <a:pt x="29" y="51"/>
                  </a:lnTo>
                  <a:lnTo>
                    <a:pt x="23" y="58"/>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7" name="Freeform 185"/>
            <p:cNvSpPr>
              <a:spLocks/>
            </p:cNvSpPr>
            <p:nvPr/>
          </p:nvSpPr>
          <p:spPr bwMode="auto">
            <a:xfrm>
              <a:off x="2425523" y="3402965"/>
              <a:ext cx="7103" cy="12429"/>
            </a:xfrm>
            <a:custGeom>
              <a:avLst/>
              <a:gdLst>
                <a:gd name="T0" fmla="*/ 2368 w 6"/>
                <a:gd name="T1" fmla="*/ 0 h 8"/>
                <a:gd name="T2" fmla="*/ 0 w 6"/>
                <a:gd name="T3" fmla="*/ 3108 h 8"/>
                <a:gd name="T4" fmla="*/ 7103 w 6"/>
                <a:gd name="T5" fmla="*/ 12430 h 8"/>
                <a:gd name="T6" fmla="*/ 2368 w 6"/>
                <a:gd name="T7" fmla="*/ 0 h 8"/>
                <a:gd name="T8" fmla="*/ 0 60000 65536"/>
                <a:gd name="T9" fmla="*/ 0 60000 65536"/>
                <a:gd name="T10" fmla="*/ 0 60000 65536"/>
                <a:gd name="T11" fmla="*/ 0 60000 65536"/>
                <a:gd name="T12" fmla="*/ 0 w 6"/>
                <a:gd name="T13" fmla="*/ 0 h 8"/>
                <a:gd name="T14" fmla="*/ 6 w 6"/>
                <a:gd name="T15" fmla="*/ 8 h 8"/>
              </a:gdLst>
              <a:ahLst/>
              <a:cxnLst>
                <a:cxn ang="T8">
                  <a:pos x="T0" y="T1"/>
                </a:cxn>
                <a:cxn ang="T9">
                  <a:pos x="T2" y="T3"/>
                </a:cxn>
                <a:cxn ang="T10">
                  <a:pos x="T4" y="T5"/>
                </a:cxn>
                <a:cxn ang="T11">
                  <a:pos x="T6" y="T7"/>
                </a:cxn>
              </a:cxnLst>
              <a:rect l="T12" t="T13" r="T14" b="T15"/>
              <a:pathLst>
                <a:path w="6" h="8">
                  <a:moveTo>
                    <a:pt x="2" y="0"/>
                  </a:moveTo>
                  <a:lnTo>
                    <a:pt x="0" y="2"/>
                  </a:lnTo>
                  <a:lnTo>
                    <a:pt x="6" y="8"/>
                  </a:lnTo>
                  <a:lnTo>
                    <a:pt x="2"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8" name="Freeform 186"/>
            <p:cNvSpPr>
              <a:spLocks/>
            </p:cNvSpPr>
            <p:nvPr/>
          </p:nvSpPr>
          <p:spPr bwMode="auto">
            <a:xfrm>
              <a:off x="2700747" y="3385208"/>
              <a:ext cx="7103" cy="7102"/>
            </a:xfrm>
            <a:custGeom>
              <a:avLst/>
              <a:gdLst>
                <a:gd name="T0" fmla="*/ 7103 w 8"/>
                <a:gd name="T1" fmla="*/ 5327 h 8"/>
                <a:gd name="T2" fmla="*/ 1776 w 8"/>
                <a:gd name="T3" fmla="*/ 7103 h 8"/>
                <a:gd name="T4" fmla="*/ 0 w 8"/>
                <a:gd name="T5" fmla="*/ 0 h 8"/>
                <a:gd name="T6" fmla="*/ 7103 w 8"/>
                <a:gd name="T7" fmla="*/ 5327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6"/>
                  </a:moveTo>
                  <a:lnTo>
                    <a:pt x="2" y="8"/>
                  </a:lnTo>
                  <a:lnTo>
                    <a:pt x="0" y="0"/>
                  </a:lnTo>
                  <a:lnTo>
                    <a:pt x="8" y="6"/>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89" name="Freeform 187"/>
            <p:cNvSpPr>
              <a:spLocks/>
            </p:cNvSpPr>
            <p:nvPr/>
          </p:nvSpPr>
          <p:spPr bwMode="auto">
            <a:xfrm>
              <a:off x="2656355" y="3321286"/>
              <a:ext cx="7103" cy="17757"/>
            </a:xfrm>
            <a:custGeom>
              <a:avLst/>
              <a:gdLst>
                <a:gd name="T0" fmla="*/ 7103 w 6"/>
                <a:gd name="T1" fmla="*/ 10655 h 15"/>
                <a:gd name="T2" fmla="*/ 2368 w 6"/>
                <a:gd name="T3" fmla="*/ 17758 h 15"/>
                <a:gd name="T4" fmla="*/ 0 w 6"/>
                <a:gd name="T5" fmla="*/ 0 h 15"/>
                <a:gd name="T6" fmla="*/ 4735 w 6"/>
                <a:gd name="T7" fmla="*/ 0 h 15"/>
                <a:gd name="T8" fmla="*/ 7103 w 6"/>
                <a:gd name="T9" fmla="*/ 10655 h 15"/>
                <a:gd name="T10" fmla="*/ 0 60000 65536"/>
                <a:gd name="T11" fmla="*/ 0 60000 65536"/>
                <a:gd name="T12" fmla="*/ 0 60000 65536"/>
                <a:gd name="T13" fmla="*/ 0 60000 65536"/>
                <a:gd name="T14" fmla="*/ 0 60000 65536"/>
                <a:gd name="T15" fmla="*/ 0 w 6"/>
                <a:gd name="T16" fmla="*/ 0 h 15"/>
                <a:gd name="T17" fmla="*/ 6 w 6"/>
                <a:gd name="T18" fmla="*/ 15 h 15"/>
              </a:gdLst>
              <a:ahLst/>
              <a:cxnLst>
                <a:cxn ang="T10">
                  <a:pos x="T0" y="T1"/>
                </a:cxn>
                <a:cxn ang="T11">
                  <a:pos x="T2" y="T3"/>
                </a:cxn>
                <a:cxn ang="T12">
                  <a:pos x="T4" y="T5"/>
                </a:cxn>
                <a:cxn ang="T13">
                  <a:pos x="T6" y="T7"/>
                </a:cxn>
                <a:cxn ang="T14">
                  <a:pos x="T8" y="T9"/>
                </a:cxn>
              </a:cxnLst>
              <a:rect l="T15" t="T16" r="T17" b="T18"/>
              <a:pathLst>
                <a:path w="6" h="15">
                  <a:moveTo>
                    <a:pt x="6" y="9"/>
                  </a:moveTo>
                  <a:lnTo>
                    <a:pt x="2" y="15"/>
                  </a:lnTo>
                  <a:lnTo>
                    <a:pt x="0" y="0"/>
                  </a:lnTo>
                  <a:lnTo>
                    <a:pt x="4" y="0"/>
                  </a:lnTo>
                  <a:lnTo>
                    <a:pt x="6" y="9"/>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0" name="Freeform 188"/>
            <p:cNvSpPr>
              <a:spLocks/>
            </p:cNvSpPr>
            <p:nvPr/>
          </p:nvSpPr>
          <p:spPr bwMode="auto">
            <a:xfrm>
              <a:off x="1907036" y="3356798"/>
              <a:ext cx="56820" cy="35512"/>
            </a:xfrm>
            <a:custGeom>
              <a:avLst/>
              <a:gdLst>
                <a:gd name="T0" fmla="*/ 56824 w 76"/>
                <a:gd name="T1" fmla="*/ 26817 h 49"/>
                <a:gd name="T2" fmla="*/ 49347 w 76"/>
                <a:gd name="T3" fmla="*/ 35515 h 49"/>
                <a:gd name="T4" fmla="*/ 36637 w 76"/>
                <a:gd name="T5" fmla="*/ 32616 h 49"/>
                <a:gd name="T6" fmla="*/ 19440 w 76"/>
                <a:gd name="T7" fmla="*/ 25368 h 49"/>
                <a:gd name="T8" fmla="*/ 0 w 76"/>
                <a:gd name="T9" fmla="*/ 18845 h 49"/>
                <a:gd name="T10" fmla="*/ 20187 w 76"/>
                <a:gd name="T11" fmla="*/ 0 h 49"/>
                <a:gd name="T12" fmla="*/ 36637 w 76"/>
                <a:gd name="T13" fmla="*/ 11597 h 49"/>
                <a:gd name="T14" fmla="*/ 56824 w 76"/>
                <a:gd name="T15" fmla="*/ 14496 h 49"/>
                <a:gd name="T16" fmla="*/ 56824 w 76"/>
                <a:gd name="T17" fmla="*/ 26817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49"/>
                <a:gd name="T29" fmla="*/ 76 w 76"/>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49">
                  <a:moveTo>
                    <a:pt x="76" y="37"/>
                  </a:moveTo>
                  <a:lnTo>
                    <a:pt x="66" y="49"/>
                  </a:lnTo>
                  <a:lnTo>
                    <a:pt x="49" y="45"/>
                  </a:lnTo>
                  <a:lnTo>
                    <a:pt x="26" y="35"/>
                  </a:lnTo>
                  <a:lnTo>
                    <a:pt x="0" y="26"/>
                  </a:lnTo>
                  <a:lnTo>
                    <a:pt x="27" y="0"/>
                  </a:lnTo>
                  <a:lnTo>
                    <a:pt x="49" y="16"/>
                  </a:lnTo>
                  <a:lnTo>
                    <a:pt x="76" y="20"/>
                  </a:lnTo>
                  <a:lnTo>
                    <a:pt x="76" y="37"/>
                  </a:lnTo>
                  <a:close/>
                </a:path>
              </a:pathLst>
            </a:custGeom>
            <a:solidFill>
              <a:srgbClr val="9FAAAF">
                <a:lumMod val="20000"/>
                <a:lumOff val="80000"/>
              </a:srgbClr>
            </a:solidFill>
            <a:ln w="1588"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1" name="Freeform 189"/>
            <p:cNvSpPr>
              <a:spLocks/>
            </p:cNvSpPr>
            <p:nvPr/>
          </p:nvSpPr>
          <p:spPr bwMode="auto">
            <a:xfrm>
              <a:off x="2642150" y="3420721"/>
              <a:ext cx="7103" cy="7102"/>
            </a:xfrm>
            <a:custGeom>
              <a:avLst/>
              <a:gdLst>
                <a:gd name="T0" fmla="*/ 7103 w 6"/>
                <a:gd name="T1" fmla="*/ 3157 h 9"/>
                <a:gd name="T2" fmla="*/ 7103 w 6"/>
                <a:gd name="T3" fmla="*/ 1578 h 9"/>
                <a:gd name="T4" fmla="*/ 7103 w 6"/>
                <a:gd name="T5" fmla="*/ 0 h 9"/>
                <a:gd name="T6" fmla="*/ 4735 w 6"/>
                <a:gd name="T7" fmla="*/ 0 h 9"/>
                <a:gd name="T8" fmla="*/ 2368 w 6"/>
                <a:gd name="T9" fmla="*/ 1578 h 9"/>
                <a:gd name="T10" fmla="*/ 2368 w 6"/>
                <a:gd name="T11" fmla="*/ 3157 h 9"/>
                <a:gd name="T12" fmla="*/ 0 w 6"/>
                <a:gd name="T13" fmla="*/ 3946 h 9"/>
                <a:gd name="T14" fmla="*/ 2368 w 6"/>
                <a:gd name="T15" fmla="*/ 3946 h 9"/>
                <a:gd name="T16" fmla="*/ 2368 w 6"/>
                <a:gd name="T17" fmla="*/ 5525 h 9"/>
                <a:gd name="T18" fmla="*/ 0 w 6"/>
                <a:gd name="T19" fmla="*/ 5525 h 9"/>
                <a:gd name="T20" fmla="*/ 0 w 6"/>
                <a:gd name="T21" fmla="*/ 7103 h 9"/>
                <a:gd name="T22" fmla="*/ 0 w 6"/>
                <a:gd name="T23" fmla="*/ 5525 h 9"/>
                <a:gd name="T24" fmla="*/ 2368 w 6"/>
                <a:gd name="T25" fmla="*/ 5525 h 9"/>
                <a:gd name="T26" fmla="*/ 4735 w 6"/>
                <a:gd name="T27" fmla="*/ 5525 h 9"/>
                <a:gd name="T28" fmla="*/ 7103 w 6"/>
                <a:gd name="T29" fmla="*/ 5525 h 9"/>
                <a:gd name="T30" fmla="*/ 7103 w 6"/>
                <a:gd name="T31" fmla="*/ 3946 h 9"/>
                <a:gd name="T32" fmla="*/ 7103 w 6"/>
                <a:gd name="T33" fmla="*/ 3157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9"/>
                <a:gd name="T53" fmla="*/ 6 w 6"/>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9">
                  <a:moveTo>
                    <a:pt x="6" y="4"/>
                  </a:moveTo>
                  <a:lnTo>
                    <a:pt x="6" y="2"/>
                  </a:lnTo>
                  <a:lnTo>
                    <a:pt x="6" y="0"/>
                  </a:lnTo>
                  <a:lnTo>
                    <a:pt x="4" y="0"/>
                  </a:lnTo>
                  <a:lnTo>
                    <a:pt x="2" y="2"/>
                  </a:lnTo>
                  <a:lnTo>
                    <a:pt x="2" y="4"/>
                  </a:lnTo>
                  <a:lnTo>
                    <a:pt x="0" y="5"/>
                  </a:lnTo>
                  <a:lnTo>
                    <a:pt x="2" y="5"/>
                  </a:lnTo>
                  <a:lnTo>
                    <a:pt x="2" y="7"/>
                  </a:lnTo>
                  <a:lnTo>
                    <a:pt x="0" y="7"/>
                  </a:lnTo>
                  <a:lnTo>
                    <a:pt x="0" y="9"/>
                  </a:lnTo>
                  <a:lnTo>
                    <a:pt x="0" y="7"/>
                  </a:lnTo>
                  <a:lnTo>
                    <a:pt x="2" y="7"/>
                  </a:lnTo>
                  <a:lnTo>
                    <a:pt x="4" y="7"/>
                  </a:lnTo>
                  <a:lnTo>
                    <a:pt x="6" y="7"/>
                  </a:lnTo>
                  <a:lnTo>
                    <a:pt x="6" y="5"/>
                  </a:lnTo>
                  <a:lnTo>
                    <a:pt x="6" y="4"/>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2" name="Freeform 190"/>
            <p:cNvSpPr>
              <a:spLocks/>
            </p:cNvSpPr>
            <p:nvPr/>
          </p:nvSpPr>
          <p:spPr bwMode="auto">
            <a:xfrm>
              <a:off x="2649253" y="3415394"/>
              <a:ext cx="0" cy="0"/>
            </a:xfrm>
            <a:custGeom>
              <a:avLst/>
              <a:gdLst>
                <a:gd name="T0" fmla="*/ 0 h 2"/>
                <a:gd name="T1" fmla="*/ 0 h 2"/>
                <a:gd name="T2" fmla="*/ 0 h 2"/>
                <a:gd name="T3" fmla="*/ 0 60000 65536"/>
                <a:gd name="T4" fmla="*/ 0 60000 65536"/>
                <a:gd name="T5" fmla="*/ 0 60000 65536"/>
                <a:gd name="T6" fmla="*/ 0 h 2"/>
                <a:gd name="T7" fmla="*/ 2 h 2"/>
              </a:gdLst>
              <a:ahLst/>
              <a:cxnLst>
                <a:cxn ang="T3">
                  <a:pos x="0" y="T0"/>
                </a:cxn>
                <a:cxn ang="T4">
                  <a:pos x="0" y="T1"/>
                </a:cxn>
                <a:cxn ang="T5">
                  <a:pos x="0" y="T2"/>
                </a:cxn>
              </a:cxnLst>
              <a:rect l="0" t="T6" r="0" b="T7"/>
              <a:pathLst>
                <a:path h="2">
                  <a:moveTo>
                    <a:pt x="0" y="0"/>
                  </a:moveTo>
                  <a:lnTo>
                    <a:pt x="0" y="2"/>
                  </a:lnTo>
                  <a:lnTo>
                    <a:pt x="0"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3" name="Freeform 191"/>
            <p:cNvSpPr>
              <a:spLocks/>
            </p:cNvSpPr>
            <p:nvPr/>
          </p:nvSpPr>
          <p:spPr bwMode="auto">
            <a:xfrm>
              <a:off x="1928344" y="3314183"/>
              <a:ext cx="165135" cy="83454"/>
            </a:xfrm>
            <a:custGeom>
              <a:avLst/>
              <a:gdLst>
                <a:gd name="T0" fmla="*/ 88864 w 210"/>
                <a:gd name="T1" fmla="*/ 57144 h 111"/>
                <a:gd name="T2" fmla="*/ 79427 w 210"/>
                <a:gd name="T3" fmla="*/ 60151 h 111"/>
                <a:gd name="T4" fmla="*/ 66058 w 210"/>
                <a:gd name="T5" fmla="*/ 65415 h 111"/>
                <a:gd name="T6" fmla="*/ 56621 w 210"/>
                <a:gd name="T7" fmla="*/ 83460 h 111"/>
                <a:gd name="T8" fmla="*/ 50330 w 210"/>
                <a:gd name="T9" fmla="*/ 83460 h 111"/>
                <a:gd name="T10" fmla="*/ 47971 w 210"/>
                <a:gd name="T11" fmla="*/ 72934 h 111"/>
                <a:gd name="T12" fmla="*/ 38534 w 210"/>
                <a:gd name="T13" fmla="*/ 69926 h 111"/>
                <a:gd name="T14" fmla="*/ 38534 w 210"/>
                <a:gd name="T15" fmla="*/ 57144 h 111"/>
                <a:gd name="T16" fmla="*/ 17301 w 210"/>
                <a:gd name="T17" fmla="*/ 54136 h 111"/>
                <a:gd name="T18" fmla="*/ 0 w 210"/>
                <a:gd name="T19" fmla="*/ 42106 h 111"/>
                <a:gd name="T20" fmla="*/ 17301 w 210"/>
                <a:gd name="T21" fmla="*/ 18797 h 111"/>
                <a:gd name="T22" fmla="*/ 33815 w 210"/>
                <a:gd name="T23" fmla="*/ 4511 h 111"/>
                <a:gd name="T24" fmla="*/ 38534 w 210"/>
                <a:gd name="T25" fmla="*/ 4511 h 111"/>
                <a:gd name="T26" fmla="*/ 62912 w 210"/>
                <a:gd name="T27" fmla="*/ 3008 h 111"/>
                <a:gd name="T28" fmla="*/ 87291 w 210"/>
                <a:gd name="T29" fmla="*/ 0 h 111"/>
                <a:gd name="T30" fmla="*/ 108524 w 210"/>
                <a:gd name="T31" fmla="*/ 1504 h 111"/>
                <a:gd name="T32" fmla="*/ 129757 w 210"/>
                <a:gd name="T33" fmla="*/ 1504 h 111"/>
                <a:gd name="T34" fmla="*/ 147058 w 210"/>
                <a:gd name="T35" fmla="*/ 13534 h 111"/>
                <a:gd name="T36" fmla="*/ 142339 w 210"/>
                <a:gd name="T37" fmla="*/ 10526 h 111"/>
                <a:gd name="T38" fmla="*/ 145485 w 210"/>
                <a:gd name="T39" fmla="*/ 15790 h 111"/>
                <a:gd name="T40" fmla="*/ 154135 w 210"/>
                <a:gd name="T41" fmla="*/ 15790 h 111"/>
                <a:gd name="T42" fmla="*/ 165145 w 210"/>
                <a:gd name="T43" fmla="*/ 26316 h 111"/>
                <a:gd name="T44" fmla="*/ 143912 w 210"/>
                <a:gd name="T45" fmla="*/ 29324 h 111"/>
                <a:gd name="T46" fmla="*/ 122679 w 210"/>
                <a:gd name="T47" fmla="*/ 32331 h 111"/>
                <a:gd name="T48" fmla="*/ 88864 w 210"/>
                <a:gd name="T49" fmla="*/ 57144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0"/>
                <a:gd name="T76" fmla="*/ 0 h 111"/>
                <a:gd name="T77" fmla="*/ 210 w 210"/>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0" h="111">
                  <a:moveTo>
                    <a:pt x="113" y="76"/>
                  </a:moveTo>
                  <a:lnTo>
                    <a:pt x="101" y="80"/>
                  </a:lnTo>
                  <a:lnTo>
                    <a:pt x="84" y="87"/>
                  </a:lnTo>
                  <a:lnTo>
                    <a:pt x="72" y="111"/>
                  </a:lnTo>
                  <a:lnTo>
                    <a:pt x="64" y="111"/>
                  </a:lnTo>
                  <a:lnTo>
                    <a:pt x="61" y="97"/>
                  </a:lnTo>
                  <a:lnTo>
                    <a:pt x="49" y="93"/>
                  </a:lnTo>
                  <a:lnTo>
                    <a:pt x="49" y="76"/>
                  </a:lnTo>
                  <a:lnTo>
                    <a:pt x="22" y="72"/>
                  </a:lnTo>
                  <a:lnTo>
                    <a:pt x="0" y="56"/>
                  </a:lnTo>
                  <a:lnTo>
                    <a:pt x="22" y="25"/>
                  </a:lnTo>
                  <a:lnTo>
                    <a:pt x="43" y="6"/>
                  </a:lnTo>
                  <a:lnTo>
                    <a:pt x="49" y="6"/>
                  </a:lnTo>
                  <a:lnTo>
                    <a:pt x="80" y="4"/>
                  </a:lnTo>
                  <a:lnTo>
                    <a:pt x="111" y="0"/>
                  </a:lnTo>
                  <a:lnTo>
                    <a:pt x="138" y="2"/>
                  </a:lnTo>
                  <a:lnTo>
                    <a:pt x="165" y="2"/>
                  </a:lnTo>
                  <a:lnTo>
                    <a:pt x="187" y="18"/>
                  </a:lnTo>
                  <a:lnTo>
                    <a:pt x="181" y="14"/>
                  </a:lnTo>
                  <a:lnTo>
                    <a:pt x="185" y="21"/>
                  </a:lnTo>
                  <a:lnTo>
                    <a:pt x="196" y="21"/>
                  </a:lnTo>
                  <a:lnTo>
                    <a:pt x="210" y="35"/>
                  </a:lnTo>
                  <a:lnTo>
                    <a:pt x="183" y="39"/>
                  </a:lnTo>
                  <a:lnTo>
                    <a:pt x="156" y="43"/>
                  </a:lnTo>
                  <a:lnTo>
                    <a:pt x="113" y="76"/>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4" name="Freeform 192"/>
            <p:cNvSpPr>
              <a:spLocks/>
            </p:cNvSpPr>
            <p:nvPr/>
          </p:nvSpPr>
          <p:spPr bwMode="auto">
            <a:xfrm>
              <a:off x="2663458" y="3344369"/>
              <a:ext cx="7103" cy="12429"/>
            </a:xfrm>
            <a:custGeom>
              <a:avLst/>
              <a:gdLst>
                <a:gd name="T0" fmla="*/ 7103 w 11"/>
                <a:gd name="T1" fmla="*/ 10518 h 13"/>
                <a:gd name="T2" fmla="*/ 0 w 11"/>
                <a:gd name="T3" fmla="*/ 0 h 13"/>
                <a:gd name="T4" fmla="*/ 7103 w 11"/>
                <a:gd name="T5" fmla="*/ 12430 h 13"/>
                <a:gd name="T6" fmla="*/ 7103 w 11"/>
                <a:gd name="T7" fmla="*/ 10518 h 13"/>
                <a:gd name="T8" fmla="*/ 0 60000 65536"/>
                <a:gd name="T9" fmla="*/ 0 60000 65536"/>
                <a:gd name="T10" fmla="*/ 0 60000 65536"/>
                <a:gd name="T11" fmla="*/ 0 60000 65536"/>
                <a:gd name="T12" fmla="*/ 0 w 11"/>
                <a:gd name="T13" fmla="*/ 0 h 13"/>
                <a:gd name="T14" fmla="*/ 11 w 11"/>
                <a:gd name="T15" fmla="*/ 13 h 13"/>
              </a:gdLst>
              <a:ahLst/>
              <a:cxnLst>
                <a:cxn ang="T8">
                  <a:pos x="T0" y="T1"/>
                </a:cxn>
                <a:cxn ang="T9">
                  <a:pos x="T2" y="T3"/>
                </a:cxn>
                <a:cxn ang="T10">
                  <a:pos x="T4" y="T5"/>
                </a:cxn>
                <a:cxn ang="T11">
                  <a:pos x="T6" y="T7"/>
                </a:cxn>
              </a:cxnLst>
              <a:rect l="T12" t="T13" r="T14" b="T15"/>
              <a:pathLst>
                <a:path w="11" h="13">
                  <a:moveTo>
                    <a:pt x="11" y="11"/>
                  </a:moveTo>
                  <a:lnTo>
                    <a:pt x="0" y="0"/>
                  </a:lnTo>
                  <a:lnTo>
                    <a:pt x="11" y="13"/>
                  </a:lnTo>
                  <a:lnTo>
                    <a:pt x="11" y="11"/>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5" name="Freeform 193"/>
            <p:cNvSpPr>
              <a:spLocks/>
            </p:cNvSpPr>
            <p:nvPr/>
          </p:nvSpPr>
          <p:spPr bwMode="auto">
            <a:xfrm>
              <a:off x="1963856" y="3339043"/>
              <a:ext cx="129622" cy="117191"/>
            </a:xfrm>
            <a:custGeom>
              <a:avLst/>
              <a:gdLst>
                <a:gd name="T0" fmla="*/ 50548 w 159"/>
                <a:gd name="T1" fmla="*/ 30221 h 159"/>
                <a:gd name="T2" fmla="*/ 40764 w 159"/>
                <a:gd name="T3" fmla="*/ 33170 h 159"/>
                <a:gd name="T4" fmla="*/ 26904 w 159"/>
                <a:gd name="T5" fmla="*/ 38330 h 159"/>
                <a:gd name="T6" fmla="*/ 17121 w 159"/>
                <a:gd name="T7" fmla="*/ 56020 h 159"/>
                <a:gd name="T8" fmla="*/ 10599 w 159"/>
                <a:gd name="T9" fmla="*/ 56020 h 159"/>
                <a:gd name="T10" fmla="*/ 0 w 159"/>
                <a:gd name="T11" fmla="*/ 58231 h 159"/>
                <a:gd name="T12" fmla="*/ 25274 w 159"/>
                <a:gd name="T13" fmla="*/ 84030 h 159"/>
                <a:gd name="T14" fmla="*/ 50548 w 159"/>
                <a:gd name="T15" fmla="*/ 109829 h 159"/>
                <a:gd name="T16" fmla="*/ 88051 w 159"/>
                <a:gd name="T17" fmla="*/ 117200 h 159"/>
                <a:gd name="T18" fmla="*/ 104356 w 159"/>
                <a:gd name="T19" fmla="*/ 114252 h 159"/>
                <a:gd name="T20" fmla="*/ 104356 w 159"/>
                <a:gd name="T21" fmla="*/ 95824 h 159"/>
                <a:gd name="T22" fmla="*/ 105987 w 159"/>
                <a:gd name="T23" fmla="*/ 81082 h 159"/>
                <a:gd name="T24" fmla="*/ 111694 w 159"/>
                <a:gd name="T25" fmla="*/ 64128 h 159"/>
                <a:gd name="T26" fmla="*/ 113324 w 159"/>
                <a:gd name="T27" fmla="*/ 70025 h 159"/>
                <a:gd name="T28" fmla="*/ 116585 w 159"/>
                <a:gd name="T29" fmla="*/ 48649 h 159"/>
                <a:gd name="T30" fmla="*/ 121477 w 159"/>
                <a:gd name="T31" fmla="*/ 25799 h 159"/>
                <a:gd name="T32" fmla="*/ 121477 w 159"/>
                <a:gd name="T33" fmla="*/ 4423 h 159"/>
                <a:gd name="T34" fmla="*/ 129630 w 159"/>
                <a:gd name="T35" fmla="*/ 0 h 159"/>
                <a:gd name="T36" fmla="*/ 107617 w 159"/>
                <a:gd name="T37" fmla="*/ 2948 h 159"/>
                <a:gd name="T38" fmla="*/ 85605 w 159"/>
                <a:gd name="T39" fmla="*/ 5897 h 159"/>
                <a:gd name="T40" fmla="*/ 50548 w 159"/>
                <a:gd name="T41" fmla="*/ 30221 h 15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9"/>
                <a:gd name="T64" fmla="*/ 0 h 159"/>
                <a:gd name="T65" fmla="*/ 159 w 159"/>
                <a:gd name="T66" fmla="*/ 159 h 15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9" h="159">
                  <a:moveTo>
                    <a:pt x="62" y="41"/>
                  </a:moveTo>
                  <a:lnTo>
                    <a:pt x="50" y="45"/>
                  </a:lnTo>
                  <a:lnTo>
                    <a:pt x="33" y="52"/>
                  </a:lnTo>
                  <a:lnTo>
                    <a:pt x="21" y="76"/>
                  </a:lnTo>
                  <a:lnTo>
                    <a:pt x="13" y="76"/>
                  </a:lnTo>
                  <a:lnTo>
                    <a:pt x="0" y="79"/>
                  </a:lnTo>
                  <a:lnTo>
                    <a:pt x="31" y="114"/>
                  </a:lnTo>
                  <a:lnTo>
                    <a:pt x="62" y="149"/>
                  </a:lnTo>
                  <a:lnTo>
                    <a:pt x="108" y="159"/>
                  </a:lnTo>
                  <a:lnTo>
                    <a:pt x="128" y="155"/>
                  </a:lnTo>
                  <a:lnTo>
                    <a:pt x="128" y="130"/>
                  </a:lnTo>
                  <a:lnTo>
                    <a:pt x="130" y="110"/>
                  </a:lnTo>
                  <a:lnTo>
                    <a:pt x="137" y="87"/>
                  </a:lnTo>
                  <a:lnTo>
                    <a:pt x="139" y="95"/>
                  </a:lnTo>
                  <a:lnTo>
                    <a:pt x="143" y="66"/>
                  </a:lnTo>
                  <a:lnTo>
                    <a:pt x="149" y="35"/>
                  </a:lnTo>
                  <a:lnTo>
                    <a:pt x="149" y="6"/>
                  </a:lnTo>
                  <a:lnTo>
                    <a:pt x="159" y="0"/>
                  </a:lnTo>
                  <a:lnTo>
                    <a:pt x="132" y="4"/>
                  </a:lnTo>
                  <a:lnTo>
                    <a:pt x="105" y="8"/>
                  </a:lnTo>
                  <a:lnTo>
                    <a:pt x="62" y="41"/>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6" name="Freeform 194"/>
            <p:cNvSpPr>
              <a:spLocks/>
            </p:cNvSpPr>
            <p:nvPr/>
          </p:nvSpPr>
          <p:spPr bwMode="auto">
            <a:xfrm>
              <a:off x="2656355" y="3385208"/>
              <a:ext cx="7103" cy="7102"/>
            </a:xfrm>
            <a:custGeom>
              <a:avLst/>
              <a:gdLst>
                <a:gd name="T0" fmla="*/ 7103 w 4"/>
                <a:gd name="T1" fmla="*/ 7103 h 8"/>
                <a:gd name="T2" fmla="*/ 7103 w 4"/>
                <a:gd name="T3" fmla="*/ 0 h 8"/>
                <a:gd name="T4" fmla="*/ 0 w 4"/>
                <a:gd name="T5" fmla="*/ 3552 h 8"/>
                <a:gd name="T6" fmla="*/ 7103 w 4"/>
                <a:gd name="T7" fmla="*/ 7103 h 8"/>
                <a:gd name="T8" fmla="*/ 0 60000 65536"/>
                <a:gd name="T9" fmla="*/ 0 60000 65536"/>
                <a:gd name="T10" fmla="*/ 0 60000 65536"/>
                <a:gd name="T11" fmla="*/ 0 60000 65536"/>
                <a:gd name="T12" fmla="*/ 0 w 4"/>
                <a:gd name="T13" fmla="*/ 0 h 8"/>
                <a:gd name="T14" fmla="*/ 4 w 4"/>
                <a:gd name="T15" fmla="*/ 8 h 8"/>
              </a:gdLst>
              <a:ahLst/>
              <a:cxnLst>
                <a:cxn ang="T8">
                  <a:pos x="T0" y="T1"/>
                </a:cxn>
                <a:cxn ang="T9">
                  <a:pos x="T2" y="T3"/>
                </a:cxn>
                <a:cxn ang="T10">
                  <a:pos x="T4" y="T5"/>
                </a:cxn>
                <a:cxn ang="T11">
                  <a:pos x="T6" y="T7"/>
                </a:cxn>
              </a:cxnLst>
              <a:rect l="T12" t="T13" r="T14" b="T15"/>
              <a:pathLst>
                <a:path w="4" h="8">
                  <a:moveTo>
                    <a:pt x="4" y="8"/>
                  </a:moveTo>
                  <a:lnTo>
                    <a:pt x="4" y="0"/>
                  </a:lnTo>
                  <a:lnTo>
                    <a:pt x="0" y="4"/>
                  </a:lnTo>
                  <a:lnTo>
                    <a:pt x="4" y="8"/>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7" name="Freeform 195"/>
            <p:cNvSpPr>
              <a:spLocks/>
            </p:cNvSpPr>
            <p:nvPr/>
          </p:nvSpPr>
          <p:spPr bwMode="auto">
            <a:xfrm>
              <a:off x="2635048" y="3278671"/>
              <a:ext cx="0" cy="0"/>
            </a:xfrm>
            <a:custGeom>
              <a:avLst/>
              <a:gdLst>
                <a:gd name="T0" fmla="*/ 0 w 2"/>
                <a:gd name="T1" fmla="*/ 0 h 2"/>
                <a:gd name="T2" fmla="*/ 0 w 2"/>
                <a:gd name="T3" fmla="*/ 0 h 2"/>
                <a:gd name="T4" fmla="*/ 0 w 2"/>
                <a:gd name="T5" fmla="*/ 0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2"/>
                  </a:moveTo>
                  <a:lnTo>
                    <a:pt x="0" y="0"/>
                  </a:lnTo>
                  <a:lnTo>
                    <a:pt x="2" y="2"/>
                  </a:lnTo>
                  <a:lnTo>
                    <a:pt x="0" y="2"/>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8" name="Freeform 196"/>
            <p:cNvSpPr>
              <a:spLocks/>
            </p:cNvSpPr>
            <p:nvPr/>
          </p:nvSpPr>
          <p:spPr bwMode="auto">
            <a:xfrm>
              <a:off x="2627945" y="3273344"/>
              <a:ext cx="7103" cy="5327"/>
            </a:xfrm>
            <a:custGeom>
              <a:avLst/>
              <a:gdLst>
                <a:gd name="T0" fmla="*/ 7103 w 8"/>
                <a:gd name="T1" fmla="*/ 5327 h 6"/>
                <a:gd name="T2" fmla="*/ 0 w 8"/>
                <a:gd name="T3" fmla="*/ 0 h 6"/>
                <a:gd name="T4" fmla="*/ 5327 w 8"/>
                <a:gd name="T5" fmla="*/ 3551 h 6"/>
                <a:gd name="T6" fmla="*/ 7103 w 8"/>
                <a:gd name="T7" fmla="*/ 5327 h 6"/>
                <a:gd name="T8" fmla="*/ 0 60000 65536"/>
                <a:gd name="T9" fmla="*/ 0 60000 65536"/>
                <a:gd name="T10" fmla="*/ 0 60000 65536"/>
                <a:gd name="T11" fmla="*/ 0 60000 65536"/>
                <a:gd name="T12" fmla="*/ 0 w 8"/>
                <a:gd name="T13" fmla="*/ 0 h 6"/>
                <a:gd name="T14" fmla="*/ 8 w 8"/>
                <a:gd name="T15" fmla="*/ 6 h 6"/>
              </a:gdLst>
              <a:ahLst/>
              <a:cxnLst>
                <a:cxn ang="T8">
                  <a:pos x="T0" y="T1"/>
                </a:cxn>
                <a:cxn ang="T9">
                  <a:pos x="T2" y="T3"/>
                </a:cxn>
                <a:cxn ang="T10">
                  <a:pos x="T4" y="T5"/>
                </a:cxn>
                <a:cxn ang="T11">
                  <a:pos x="T6" y="T7"/>
                </a:cxn>
              </a:cxnLst>
              <a:rect l="T12" t="T13" r="T14" b="T15"/>
              <a:pathLst>
                <a:path w="8" h="6">
                  <a:moveTo>
                    <a:pt x="8" y="6"/>
                  </a:moveTo>
                  <a:lnTo>
                    <a:pt x="0" y="0"/>
                  </a:lnTo>
                  <a:lnTo>
                    <a:pt x="6" y="4"/>
                  </a:lnTo>
                  <a:lnTo>
                    <a:pt x="8" y="6"/>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199" name="Freeform 197"/>
            <p:cNvSpPr>
              <a:spLocks/>
            </p:cNvSpPr>
            <p:nvPr/>
          </p:nvSpPr>
          <p:spPr bwMode="auto">
            <a:xfrm>
              <a:off x="2656355" y="3303530"/>
              <a:ext cx="0" cy="5327"/>
            </a:xfrm>
            <a:custGeom>
              <a:avLst/>
              <a:gdLst>
                <a:gd name="T0" fmla="*/ 0 w 6"/>
                <a:gd name="T1" fmla="*/ 0 h 9"/>
                <a:gd name="T2" fmla="*/ 0 w 6"/>
                <a:gd name="T3" fmla="*/ 592 h 9"/>
                <a:gd name="T4" fmla="*/ 0 w 6"/>
                <a:gd name="T5" fmla="*/ 5327 h 9"/>
                <a:gd name="T6" fmla="*/ 0 w 6"/>
                <a:gd name="T7" fmla="*/ 0 h 9"/>
                <a:gd name="T8" fmla="*/ 0 60000 65536"/>
                <a:gd name="T9" fmla="*/ 0 60000 65536"/>
                <a:gd name="T10" fmla="*/ 0 60000 65536"/>
                <a:gd name="T11" fmla="*/ 0 60000 65536"/>
                <a:gd name="T12" fmla="*/ 0 w 6"/>
                <a:gd name="T13" fmla="*/ 0 h 9"/>
                <a:gd name="T14" fmla="*/ 0 w 6"/>
                <a:gd name="T15" fmla="*/ 9 h 9"/>
              </a:gdLst>
              <a:ahLst/>
              <a:cxnLst>
                <a:cxn ang="T8">
                  <a:pos x="T0" y="T1"/>
                </a:cxn>
                <a:cxn ang="T9">
                  <a:pos x="T2" y="T3"/>
                </a:cxn>
                <a:cxn ang="T10">
                  <a:pos x="T4" y="T5"/>
                </a:cxn>
                <a:cxn ang="T11">
                  <a:pos x="T6" y="T7"/>
                </a:cxn>
              </a:cxnLst>
              <a:rect l="T12" t="T13" r="T14" b="T15"/>
              <a:pathLst>
                <a:path w="6" h="9">
                  <a:moveTo>
                    <a:pt x="6" y="0"/>
                  </a:moveTo>
                  <a:lnTo>
                    <a:pt x="6" y="1"/>
                  </a:lnTo>
                  <a:lnTo>
                    <a:pt x="0" y="9"/>
                  </a:lnTo>
                  <a:lnTo>
                    <a:pt x="6"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0" name="Freeform 198"/>
            <p:cNvSpPr>
              <a:spLocks/>
            </p:cNvSpPr>
            <p:nvPr/>
          </p:nvSpPr>
          <p:spPr bwMode="auto">
            <a:xfrm>
              <a:off x="2620843" y="3243159"/>
              <a:ext cx="7103" cy="7102"/>
            </a:xfrm>
            <a:custGeom>
              <a:avLst/>
              <a:gdLst>
                <a:gd name="T0" fmla="*/ 7103 w 8"/>
                <a:gd name="T1" fmla="*/ 0 h 4"/>
                <a:gd name="T2" fmla="*/ 5327 w 8"/>
                <a:gd name="T3" fmla="*/ 0 h 4"/>
                <a:gd name="T4" fmla="*/ 3552 w 8"/>
                <a:gd name="T5" fmla="*/ 0 h 4"/>
                <a:gd name="T6" fmla="*/ 3552 w 8"/>
                <a:gd name="T7" fmla="*/ 3552 h 4"/>
                <a:gd name="T8" fmla="*/ 1776 w 8"/>
                <a:gd name="T9" fmla="*/ 3552 h 4"/>
                <a:gd name="T10" fmla="*/ 1776 w 8"/>
                <a:gd name="T11" fmla="*/ 7103 h 4"/>
                <a:gd name="T12" fmla="*/ 0 w 8"/>
                <a:gd name="T13" fmla="*/ 7103 h 4"/>
                <a:gd name="T14" fmla="*/ 1776 w 8"/>
                <a:gd name="T15" fmla="*/ 7103 h 4"/>
                <a:gd name="T16" fmla="*/ 3552 w 8"/>
                <a:gd name="T17" fmla="*/ 7103 h 4"/>
                <a:gd name="T18" fmla="*/ 5327 w 8"/>
                <a:gd name="T19" fmla="*/ 3552 h 4"/>
                <a:gd name="T20" fmla="*/ 7103 w 8"/>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4"/>
                <a:gd name="T35" fmla="*/ 8 w 8"/>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4">
                  <a:moveTo>
                    <a:pt x="8" y="0"/>
                  </a:moveTo>
                  <a:lnTo>
                    <a:pt x="6" y="0"/>
                  </a:lnTo>
                  <a:lnTo>
                    <a:pt x="4" y="0"/>
                  </a:lnTo>
                  <a:lnTo>
                    <a:pt x="4" y="2"/>
                  </a:lnTo>
                  <a:lnTo>
                    <a:pt x="2" y="2"/>
                  </a:lnTo>
                  <a:lnTo>
                    <a:pt x="2" y="4"/>
                  </a:lnTo>
                  <a:lnTo>
                    <a:pt x="0" y="4"/>
                  </a:lnTo>
                  <a:lnTo>
                    <a:pt x="2" y="4"/>
                  </a:lnTo>
                  <a:lnTo>
                    <a:pt x="4" y="4"/>
                  </a:lnTo>
                  <a:lnTo>
                    <a:pt x="6" y="2"/>
                  </a:lnTo>
                  <a:lnTo>
                    <a:pt x="8"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1" name="Freeform 199"/>
            <p:cNvSpPr>
              <a:spLocks/>
            </p:cNvSpPr>
            <p:nvPr/>
          </p:nvSpPr>
          <p:spPr bwMode="auto">
            <a:xfrm>
              <a:off x="2649253" y="3278671"/>
              <a:ext cx="7103" cy="7102"/>
            </a:xfrm>
            <a:custGeom>
              <a:avLst/>
              <a:gdLst>
                <a:gd name="T0" fmla="*/ 3552 w 8"/>
                <a:gd name="T1" fmla="*/ 0 h 5"/>
                <a:gd name="T2" fmla="*/ 1776 w 8"/>
                <a:gd name="T3" fmla="*/ 2841 h 5"/>
                <a:gd name="T4" fmla="*/ 0 w 8"/>
                <a:gd name="T5" fmla="*/ 7103 h 5"/>
                <a:gd name="T6" fmla="*/ 7103 w 8"/>
                <a:gd name="T7" fmla="*/ 4262 h 5"/>
                <a:gd name="T8" fmla="*/ 3552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4" y="0"/>
                  </a:moveTo>
                  <a:lnTo>
                    <a:pt x="2" y="2"/>
                  </a:lnTo>
                  <a:lnTo>
                    <a:pt x="0" y="5"/>
                  </a:lnTo>
                  <a:lnTo>
                    <a:pt x="8" y="3"/>
                  </a:lnTo>
                  <a:lnTo>
                    <a:pt x="4"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2" name="Freeform 200"/>
            <p:cNvSpPr>
              <a:spLocks/>
            </p:cNvSpPr>
            <p:nvPr/>
          </p:nvSpPr>
          <p:spPr bwMode="auto">
            <a:xfrm>
              <a:off x="2656355" y="3260914"/>
              <a:ext cx="0" cy="7102"/>
            </a:xfrm>
            <a:custGeom>
              <a:avLst/>
              <a:gdLst>
                <a:gd name="T0" fmla="*/ 0 w 6"/>
                <a:gd name="T1" fmla="*/ 7103 h 4"/>
                <a:gd name="T2" fmla="*/ 0 w 6"/>
                <a:gd name="T3" fmla="*/ 7103 h 4"/>
                <a:gd name="T4" fmla="*/ 0 w 6"/>
                <a:gd name="T5" fmla="*/ 0 h 4"/>
                <a:gd name="T6" fmla="*/ 0 w 6"/>
                <a:gd name="T7" fmla="*/ 3552 h 4"/>
                <a:gd name="T8" fmla="*/ 0 w 6"/>
                <a:gd name="T9" fmla="*/ 0 h 4"/>
                <a:gd name="T10" fmla="*/ 0 w 6"/>
                <a:gd name="T11" fmla="*/ 3552 h 4"/>
                <a:gd name="T12" fmla="*/ 0 w 6"/>
                <a:gd name="T13" fmla="*/ 7103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0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6" y="4"/>
                  </a:moveTo>
                  <a:lnTo>
                    <a:pt x="4" y="4"/>
                  </a:lnTo>
                  <a:lnTo>
                    <a:pt x="0" y="0"/>
                  </a:lnTo>
                  <a:lnTo>
                    <a:pt x="2" y="2"/>
                  </a:lnTo>
                  <a:lnTo>
                    <a:pt x="2" y="0"/>
                  </a:lnTo>
                  <a:lnTo>
                    <a:pt x="6" y="2"/>
                  </a:lnTo>
                  <a:lnTo>
                    <a:pt x="6" y="4"/>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3" name="Freeform 201"/>
            <p:cNvSpPr>
              <a:spLocks/>
            </p:cNvSpPr>
            <p:nvPr/>
          </p:nvSpPr>
          <p:spPr bwMode="auto">
            <a:xfrm>
              <a:off x="1942549" y="3243159"/>
              <a:ext cx="28410" cy="71025"/>
            </a:xfrm>
            <a:custGeom>
              <a:avLst/>
              <a:gdLst>
                <a:gd name="T0" fmla="*/ 17047 w 45"/>
                <a:gd name="T1" fmla="*/ 57398 h 99"/>
                <a:gd name="T2" fmla="*/ 6314 w 45"/>
                <a:gd name="T3" fmla="*/ 71030 h 99"/>
                <a:gd name="T4" fmla="*/ 0 w 45"/>
                <a:gd name="T5" fmla="*/ 71030 h 99"/>
                <a:gd name="T6" fmla="*/ 3788 w 45"/>
                <a:gd name="T7" fmla="*/ 44483 h 99"/>
                <a:gd name="T8" fmla="*/ 7577 w 45"/>
                <a:gd name="T9" fmla="*/ 17937 h 99"/>
                <a:gd name="T10" fmla="*/ 25886 w 45"/>
                <a:gd name="T11" fmla="*/ 0 h 99"/>
                <a:gd name="T12" fmla="*/ 28412 w 45"/>
                <a:gd name="T13" fmla="*/ 4305 h 99"/>
                <a:gd name="T14" fmla="*/ 22098 w 45"/>
                <a:gd name="T15" fmla="*/ 30851 h 99"/>
                <a:gd name="T16" fmla="*/ 17047 w 45"/>
                <a:gd name="T17" fmla="*/ 57398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
                <a:gd name="T28" fmla="*/ 0 h 99"/>
                <a:gd name="T29" fmla="*/ 45 w 45"/>
                <a:gd name="T30" fmla="*/ 99 h 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 h="99">
                  <a:moveTo>
                    <a:pt x="27" y="80"/>
                  </a:moveTo>
                  <a:lnTo>
                    <a:pt x="10" y="99"/>
                  </a:lnTo>
                  <a:lnTo>
                    <a:pt x="0" y="99"/>
                  </a:lnTo>
                  <a:lnTo>
                    <a:pt x="6" y="62"/>
                  </a:lnTo>
                  <a:lnTo>
                    <a:pt x="12" y="25"/>
                  </a:lnTo>
                  <a:lnTo>
                    <a:pt x="41" y="0"/>
                  </a:lnTo>
                  <a:lnTo>
                    <a:pt x="45" y="6"/>
                  </a:lnTo>
                  <a:lnTo>
                    <a:pt x="35" y="43"/>
                  </a:lnTo>
                  <a:lnTo>
                    <a:pt x="27" y="80"/>
                  </a:lnTo>
                  <a:close/>
                </a:path>
              </a:pathLst>
            </a:custGeom>
            <a:solidFill>
              <a:srgbClr val="9FAAAF">
                <a:lumMod val="20000"/>
                <a:lumOff val="80000"/>
              </a:srgbClr>
            </a:solidFill>
            <a:ln w="1588"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4" name="Freeform 202"/>
            <p:cNvSpPr>
              <a:spLocks/>
            </p:cNvSpPr>
            <p:nvPr/>
          </p:nvSpPr>
          <p:spPr bwMode="auto">
            <a:xfrm>
              <a:off x="1855542" y="3260914"/>
              <a:ext cx="108314" cy="113640"/>
            </a:xfrm>
            <a:custGeom>
              <a:avLst/>
              <a:gdLst>
                <a:gd name="T0" fmla="*/ 10131 w 139"/>
                <a:gd name="T1" fmla="*/ 100535 h 156"/>
                <a:gd name="T2" fmla="*/ 0 w 139"/>
                <a:gd name="T3" fmla="*/ 90336 h 156"/>
                <a:gd name="T4" fmla="*/ 2338 w 139"/>
                <a:gd name="T5" fmla="*/ 70666 h 156"/>
                <a:gd name="T6" fmla="*/ 19482 w 139"/>
                <a:gd name="T7" fmla="*/ 49539 h 156"/>
                <a:gd name="T8" fmla="*/ 52212 w 139"/>
                <a:gd name="T9" fmla="*/ 43711 h 156"/>
                <a:gd name="T10" fmla="*/ 34289 w 139"/>
                <a:gd name="T11" fmla="*/ 18941 h 156"/>
                <a:gd name="T12" fmla="*/ 43640 w 139"/>
                <a:gd name="T13" fmla="*/ 16027 h 156"/>
                <a:gd name="T14" fmla="*/ 45199 w 139"/>
                <a:gd name="T15" fmla="*/ 0 h 156"/>
                <a:gd name="T16" fmla="*/ 69357 w 139"/>
                <a:gd name="T17" fmla="*/ 0 h 156"/>
                <a:gd name="T18" fmla="*/ 93515 w 139"/>
                <a:gd name="T19" fmla="*/ 0 h 156"/>
                <a:gd name="T20" fmla="*/ 88839 w 139"/>
                <a:gd name="T21" fmla="*/ 26955 h 156"/>
                <a:gd name="T22" fmla="*/ 84163 w 139"/>
                <a:gd name="T23" fmla="*/ 53910 h 156"/>
                <a:gd name="T24" fmla="*/ 91956 w 139"/>
                <a:gd name="T25" fmla="*/ 53910 h 156"/>
                <a:gd name="T26" fmla="*/ 100528 w 139"/>
                <a:gd name="T27" fmla="*/ 55367 h 156"/>
                <a:gd name="T28" fmla="*/ 108321 w 139"/>
                <a:gd name="T29" fmla="*/ 58281 h 156"/>
                <a:gd name="T30" fmla="*/ 91956 w 139"/>
                <a:gd name="T31" fmla="*/ 72123 h 156"/>
                <a:gd name="T32" fmla="*/ 74812 w 139"/>
                <a:gd name="T33" fmla="*/ 94707 h 156"/>
                <a:gd name="T34" fmla="*/ 53771 w 139"/>
                <a:gd name="T35" fmla="*/ 113648 h 156"/>
                <a:gd name="T36" fmla="*/ 32730 w 139"/>
                <a:gd name="T37" fmla="*/ 107820 h 156"/>
                <a:gd name="T38" fmla="*/ 10131 w 139"/>
                <a:gd name="T39" fmla="*/ 100535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9"/>
                <a:gd name="T61" fmla="*/ 0 h 156"/>
                <a:gd name="T62" fmla="*/ 139 w 139"/>
                <a:gd name="T63" fmla="*/ 156 h 1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9" h="156">
                  <a:moveTo>
                    <a:pt x="13" y="138"/>
                  </a:moveTo>
                  <a:lnTo>
                    <a:pt x="0" y="124"/>
                  </a:lnTo>
                  <a:lnTo>
                    <a:pt x="3" y="97"/>
                  </a:lnTo>
                  <a:lnTo>
                    <a:pt x="25" y="68"/>
                  </a:lnTo>
                  <a:lnTo>
                    <a:pt x="67" y="60"/>
                  </a:lnTo>
                  <a:lnTo>
                    <a:pt x="44" y="26"/>
                  </a:lnTo>
                  <a:lnTo>
                    <a:pt x="56" y="22"/>
                  </a:lnTo>
                  <a:lnTo>
                    <a:pt x="58" y="0"/>
                  </a:lnTo>
                  <a:lnTo>
                    <a:pt x="89" y="0"/>
                  </a:lnTo>
                  <a:lnTo>
                    <a:pt x="120" y="0"/>
                  </a:lnTo>
                  <a:lnTo>
                    <a:pt x="114" y="37"/>
                  </a:lnTo>
                  <a:lnTo>
                    <a:pt x="108" y="74"/>
                  </a:lnTo>
                  <a:lnTo>
                    <a:pt x="118" y="74"/>
                  </a:lnTo>
                  <a:lnTo>
                    <a:pt x="129" y="76"/>
                  </a:lnTo>
                  <a:lnTo>
                    <a:pt x="139" y="80"/>
                  </a:lnTo>
                  <a:lnTo>
                    <a:pt x="118" y="99"/>
                  </a:lnTo>
                  <a:lnTo>
                    <a:pt x="96" y="130"/>
                  </a:lnTo>
                  <a:lnTo>
                    <a:pt x="69" y="156"/>
                  </a:lnTo>
                  <a:lnTo>
                    <a:pt x="42" y="148"/>
                  </a:lnTo>
                  <a:lnTo>
                    <a:pt x="13" y="138"/>
                  </a:lnTo>
                  <a:close/>
                </a:path>
              </a:pathLst>
            </a:custGeom>
            <a:solidFill>
              <a:srgbClr val="9FAAAF">
                <a:lumMod val="20000"/>
                <a:lumOff val="80000"/>
              </a:srgbClr>
            </a:solidFill>
            <a:ln w="1588"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5" name="Freeform 203"/>
            <p:cNvSpPr>
              <a:spLocks/>
            </p:cNvSpPr>
            <p:nvPr/>
          </p:nvSpPr>
          <p:spPr bwMode="auto">
            <a:xfrm>
              <a:off x="2223100" y="3243159"/>
              <a:ext cx="58596" cy="17757"/>
            </a:xfrm>
            <a:custGeom>
              <a:avLst/>
              <a:gdLst>
                <a:gd name="T0" fmla="*/ 23603 w 72"/>
                <a:gd name="T1" fmla="*/ 0 h 27"/>
                <a:gd name="T2" fmla="*/ 0 w 72"/>
                <a:gd name="T3" fmla="*/ 6577 h 27"/>
                <a:gd name="T4" fmla="*/ 31742 w 72"/>
                <a:gd name="T5" fmla="*/ 17758 h 27"/>
                <a:gd name="T6" fmla="*/ 58600 w 72"/>
                <a:gd name="T7" fmla="*/ 14469 h 27"/>
                <a:gd name="T8" fmla="*/ 23603 w 72"/>
                <a:gd name="T9" fmla="*/ 0 h 27"/>
                <a:gd name="T10" fmla="*/ 0 60000 65536"/>
                <a:gd name="T11" fmla="*/ 0 60000 65536"/>
                <a:gd name="T12" fmla="*/ 0 60000 65536"/>
                <a:gd name="T13" fmla="*/ 0 60000 65536"/>
                <a:gd name="T14" fmla="*/ 0 60000 65536"/>
                <a:gd name="T15" fmla="*/ 0 w 72"/>
                <a:gd name="T16" fmla="*/ 0 h 27"/>
                <a:gd name="T17" fmla="*/ 72 w 72"/>
                <a:gd name="T18" fmla="*/ 27 h 27"/>
              </a:gdLst>
              <a:ahLst/>
              <a:cxnLst>
                <a:cxn ang="T10">
                  <a:pos x="T0" y="T1"/>
                </a:cxn>
                <a:cxn ang="T11">
                  <a:pos x="T2" y="T3"/>
                </a:cxn>
                <a:cxn ang="T12">
                  <a:pos x="T4" y="T5"/>
                </a:cxn>
                <a:cxn ang="T13">
                  <a:pos x="T6" y="T7"/>
                </a:cxn>
                <a:cxn ang="T14">
                  <a:pos x="T8" y="T9"/>
                </a:cxn>
              </a:cxnLst>
              <a:rect l="T15" t="T16" r="T17" b="T18"/>
              <a:pathLst>
                <a:path w="72" h="27">
                  <a:moveTo>
                    <a:pt x="29" y="0"/>
                  </a:moveTo>
                  <a:lnTo>
                    <a:pt x="0" y="10"/>
                  </a:lnTo>
                  <a:lnTo>
                    <a:pt x="39" y="27"/>
                  </a:lnTo>
                  <a:lnTo>
                    <a:pt x="72" y="22"/>
                  </a:lnTo>
                  <a:lnTo>
                    <a:pt x="29"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6" name="Freeform 204"/>
            <p:cNvSpPr>
              <a:spLocks/>
            </p:cNvSpPr>
            <p:nvPr/>
          </p:nvSpPr>
          <p:spPr bwMode="auto">
            <a:xfrm>
              <a:off x="2512529" y="3243159"/>
              <a:ext cx="42615" cy="12429"/>
            </a:xfrm>
            <a:custGeom>
              <a:avLst/>
              <a:gdLst>
                <a:gd name="T0" fmla="*/ 42618 w 52"/>
                <a:gd name="T1" fmla="*/ 6215 h 20"/>
                <a:gd name="T2" fmla="*/ 39340 w 52"/>
                <a:gd name="T3" fmla="*/ 7458 h 20"/>
                <a:gd name="T4" fmla="*/ 9015 w 52"/>
                <a:gd name="T5" fmla="*/ 12430 h 20"/>
                <a:gd name="T6" fmla="*/ 0 w 52"/>
                <a:gd name="T7" fmla="*/ 9944 h 20"/>
                <a:gd name="T8" fmla="*/ 2459 w 52"/>
                <a:gd name="T9" fmla="*/ 0 h 20"/>
                <a:gd name="T10" fmla="*/ 42618 w 52"/>
                <a:gd name="T11" fmla="*/ 6215 h 20"/>
                <a:gd name="T12" fmla="*/ 0 60000 65536"/>
                <a:gd name="T13" fmla="*/ 0 60000 65536"/>
                <a:gd name="T14" fmla="*/ 0 60000 65536"/>
                <a:gd name="T15" fmla="*/ 0 60000 65536"/>
                <a:gd name="T16" fmla="*/ 0 60000 65536"/>
                <a:gd name="T17" fmla="*/ 0 60000 65536"/>
                <a:gd name="T18" fmla="*/ 0 w 52"/>
                <a:gd name="T19" fmla="*/ 0 h 20"/>
                <a:gd name="T20" fmla="*/ 52 w 52"/>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52" h="20">
                  <a:moveTo>
                    <a:pt x="52" y="10"/>
                  </a:moveTo>
                  <a:lnTo>
                    <a:pt x="48" y="12"/>
                  </a:lnTo>
                  <a:lnTo>
                    <a:pt x="11" y="20"/>
                  </a:lnTo>
                  <a:lnTo>
                    <a:pt x="0" y="16"/>
                  </a:lnTo>
                  <a:lnTo>
                    <a:pt x="3" y="0"/>
                  </a:lnTo>
                  <a:lnTo>
                    <a:pt x="52" y="1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7" name="Freeform 205"/>
            <p:cNvSpPr>
              <a:spLocks/>
            </p:cNvSpPr>
            <p:nvPr/>
          </p:nvSpPr>
          <p:spPr bwMode="auto">
            <a:xfrm>
              <a:off x="2578227" y="3260914"/>
              <a:ext cx="0" cy="0"/>
            </a:xfrm>
            <a:custGeom>
              <a:avLst/>
              <a:gdLst>
                <a:gd name="T0" fmla="*/ 0 w 10"/>
                <a:gd name="T1" fmla="*/ 0 h 2"/>
                <a:gd name="T2" fmla="*/ 0 w 10"/>
                <a:gd name="T3" fmla="*/ 0 h 2"/>
                <a:gd name="T4" fmla="*/ 0 w 10"/>
                <a:gd name="T5" fmla="*/ 0 h 2"/>
                <a:gd name="T6" fmla="*/ 0 w 10"/>
                <a:gd name="T7" fmla="*/ 0 h 2"/>
                <a:gd name="T8" fmla="*/ 0 60000 65536"/>
                <a:gd name="T9" fmla="*/ 0 60000 65536"/>
                <a:gd name="T10" fmla="*/ 0 60000 65536"/>
                <a:gd name="T11" fmla="*/ 0 60000 65536"/>
                <a:gd name="T12" fmla="*/ 0 w 10"/>
                <a:gd name="T13" fmla="*/ 0 h 2"/>
                <a:gd name="T14" fmla="*/ 10 w 10"/>
                <a:gd name="T15" fmla="*/ 2 h 2"/>
              </a:gdLst>
              <a:ahLst/>
              <a:cxnLst>
                <a:cxn ang="T8">
                  <a:pos x="T0" y="T1"/>
                </a:cxn>
                <a:cxn ang="T9">
                  <a:pos x="T2" y="T3"/>
                </a:cxn>
                <a:cxn ang="T10">
                  <a:pos x="T4" y="T5"/>
                </a:cxn>
                <a:cxn ang="T11">
                  <a:pos x="T6" y="T7"/>
                </a:cxn>
              </a:cxnLst>
              <a:rect l="T12" t="T13" r="T14" b="T15"/>
              <a:pathLst>
                <a:path w="10" h="2">
                  <a:moveTo>
                    <a:pt x="10" y="2"/>
                  </a:moveTo>
                  <a:lnTo>
                    <a:pt x="4" y="0"/>
                  </a:lnTo>
                  <a:lnTo>
                    <a:pt x="0" y="2"/>
                  </a:lnTo>
                  <a:lnTo>
                    <a:pt x="10" y="2"/>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8" name="Freeform 206"/>
            <p:cNvSpPr>
              <a:spLocks/>
            </p:cNvSpPr>
            <p:nvPr/>
          </p:nvSpPr>
          <p:spPr bwMode="auto">
            <a:xfrm>
              <a:off x="1328178" y="2834764"/>
              <a:ext cx="694275" cy="514931"/>
            </a:xfrm>
            <a:custGeom>
              <a:avLst/>
              <a:gdLst>
                <a:gd name="T0" fmla="*/ 87572 w 888"/>
                <a:gd name="T1" fmla="*/ 249999 h 688"/>
                <a:gd name="T2" fmla="*/ 57860 w 888"/>
                <a:gd name="T3" fmla="*/ 180389 h 688"/>
                <a:gd name="T4" fmla="*/ 21111 w 888"/>
                <a:gd name="T5" fmla="*/ 151197 h 688"/>
                <a:gd name="T6" fmla="*/ 34403 w 888"/>
                <a:gd name="T7" fmla="*/ 111527 h 688"/>
                <a:gd name="T8" fmla="*/ 3128 w 888"/>
                <a:gd name="T9" fmla="*/ 39671 h 688"/>
                <a:gd name="T10" fmla="*/ 60206 w 888"/>
                <a:gd name="T11" fmla="*/ 0 h 688"/>
                <a:gd name="T12" fmla="*/ 119629 w 888"/>
                <a:gd name="T13" fmla="*/ 27695 h 688"/>
                <a:gd name="T14" fmla="*/ 210329 w 888"/>
                <a:gd name="T15" fmla="*/ 38174 h 688"/>
                <a:gd name="T16" fmla="*/ 279135 w 888"/>
                <a:gd name="T17" fmla="*/ 52395 h 688"/>
                <a:gd name="T18" fmla="*/ 318230 w 888"/>
                <a:gd name="T19" fmla="*/ 104790 h 688"/>
                <a:gd name="T20" fmla="*/ 381563 w 888"/>
                <a:gd name="T21" fmla="*/ 113024 h 688"/>
                <a:gd name="T22" fmla="*/ 419875 w 888"/>
                <a:gd name="T23" fmla="*/ 185628 h 688"/>
                <a:gd name="T24" fmla="*/ 419875 w 888"/>
                <a:gd name="T25" fmla="*/ 267215 h 688"/>
                <a:gd name="T26" fmla="*/ 433168 w 888"/>
                <a:gd name="T27" fmla="*/ 358532 h 688"/>
                <a:gd name="T28" fmla="*/ 451933 w 888"/>
                <a:gd name="T29" fmla="*/ 395957 h 688"/>
                <a:gd name="T30" fmla="*/ 530122 w 888"/>
                <a:gd name="T31" fmla="*/ 401945 h 688"/>
                <a:gd name="T32" fmla="*/ 566871 w 888"/>
                <a:gd name="T33" fmla="*/ 395957 h 688"/>
                <a:gd name="T34" fmla="*/ 598928 w 888"/>
                <a:gd name="T35" fmla="*/ 336826 h 688"/>
                <a:gd name="T36" fmla="*/ 675554 w 888"/>
                <a:gd name="T37" fmla="*/ 318113 h 688"/>
                <a:gd name="T38" fmla="*/ 694319 w 888"/>
                <a:gd name="T39" fmla="*/ 327844 h 688"/>
                <a:gd name="T40" fmla="*/ 665389 w 888"/>
                <a:gd name="T41" fmla="*/ 377245 h 688"/>
                <a:gd name="T42" fmla="*/ 648969 w 888"/>
                <a:gd name="T43" fmla="*/ 395957 h 688"/>
                <a:gd name="T44" fmla="*/ 595801 w 888"/>
                <a:gd name="T45" fmla="*/ 422155 h 688"/>
                <a:gd name="T46" fmla="*/ 560616 w 888"/>
                <a:gd name="T47" fmla="*/ 441616 h 688"/>
                <a:gd name="T48" fmla="*/ 528558 w 888"/>
                <a:gd name="T49" fmla="*/ 494759 h 688"/>
                <a:gd name="T50" fmla="*/ 476172 w 888"/>
                <a:gd name="T51" fmla="*/ 466316 h 688"/>
                <a:gd name="T52" fmla="*/ 458970 w 888"/>
                <a:gd name="T53" fmla="*/ 467065 h 688"/>
                <a:gd name="T54" fmla="*/ 413620 w 888"/>
                <a:gd name="T55" fmla="*/ 482035 h 688"/>
                <a:gd name="T56" fmla="*/ 327612 w 888"/>
                <a:gd name="T57" fmla="*/ 443861 h 688"/>
                <a:gd name="T58" fmla="*/ 263497 w 888"/>
                <a:gd name="T59" fmla="*/ 410927 h 688"/>
                <a:gd name="T60" fmla="*/ 207201 w 888"/>
                <a:gd name="T61" fmla="*/ 367514 h 688"/>
                <a:gd name="T62" fmla="*/ 210329 w 888"/>
                <a:gd name="T63" fmla="*/ 335329 h 688"/>
                <a:gd name="T64" fmla="*/ 200164 w 888"/>
                <a:gd name="T65" fmla="*/ 273203 h 688"/>
                <a:gd name="T66" fmla="*/ 175925 w 888"/>
                <a:gd name="T67" fmla="*/ 235029 h 688"/>
                <a:gd name="T68" fmla="*/ 163415 w 888"/>
                <a:gd name="T69" fmla="*/ 214820 h 688"/>
                <a:gd name="T70" fmla="*/ 137613 w 888"/>
                <a:gd name="T71" fmla="*/ 197604 h 688"/>
                <a:gd name="T72" fmla="*/ 119629 w 888"/>
                <a:gd name="T73" fmla="*/ 142215 h 688"/>
                <a:gd name="T74" fmla="*/ 93827 w 888"/>
                <a:gd name="T75" fmla="*/ 98802 h 688"/>
                <a:gd name="T76" fmla="*/ 66461 w 888"/>
                <a:gd name="T77" fmla="*/ 33683 h 688"/>
                <a:gd name="T78" fmla="*/ 40658 w 888"/>
                <a:gd name="T79" fmla="*/ 81587 h 688"/>
                <a:gd name="T80" fmla="*/ 74280 w 888"/>
                <a:gd name="T81" fmla="*/ 149700 h 688"/>
                <a:gd name="T82" fmla="*/ 89136 w 888"/>
                <a:gd name="T83" fmla="*/ 200598 h 688"/>
                <a:gd name="T84" fmla="*/ 116502 w 888"/>
                <a:gd name="T85" fmla="*/ 253742 h 6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88"/>
                <a:gd name="T130" fmla="*/ 0 h 688"/>
                <a:gd name="T131" fmla="*/ 888 w 888"/>
                <a:gd name="T132" fmla="*/ 688 h 6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88" h="688">
                  <a:moveTo>
                    <a:pt x="153" y="359"/>
                  </a:moveTo>
                  <a:lnTo>
                    <a:pt x="132" y="369"/>
                  </a:lnTo>
                  <a:lnTo>
                    <a:pt x="112" y="334"/>
                  </a:lnTo>
                  <a:lnTo>
                    <a:pt x="79" y="301"/>
                  </a:lnTo>
                  <a:lnTo>
                    <a:pt x="85" y="270"/>
                  </a:lnTo>
                  <a:lnTo>
                    <a:pt x="74" y="241"/>
                  </a:lnTo>
                  <a:lnTo>
                    <a:pt x="64" y="219"/>
                  </a:lnTo>
                  <a:lnTo>
                    <a:pt x="43" y="219"/>
                  </a:lnTo>
                  <a:lnTo>
                    <a:pt x="27" y="202"/>
                  </a:lnTo>
                  <a:lnTo>
                    <a:pt x="12" y="184"/>
                  </a:lnTo>
                  <a:lnTo>
                    <a:pt x="39" y="188"/>
                  </a:lnTo>
                  <a:lnTo>
                    <a:pt x="44" y="149"/>
                  </a:lnTo>
                  <a:lnTo>
                    <a:pt x="27" y="124"/>
                  </a:lnTo>
                  <a:lnTo>
                    <a:pt x="10" y="99"/>
                  </a:lnTo>
                  <a:lnTo>
                    <a:pt x="4" y="53"/>
                  </a:lnTo>
                  <a:lnTo>
                    <a:pt x="0" y="4"/>
                  </a:lnTo>
                  <a:lnTo>
                    <a:pt x="39" y="2"/>
                  </a:lnTo>
                  <a:lnTo>
                    <a:pt x="77" y="0"/>
                  </a:lnTo>
                  <a:lnTo>
                    <a:pt x="103" y="14"/>
                  </a:lnTo>
                  <a:lnTo>
                    <a:pt x="128" y="25"/>
                  </a:lnTo>
                  <a:lnTo>
                    <a:pt x="153" y="37"/>
                  </a:lnTo>
                  <a:lnTo>
                    <a:pt x="178" y="51"/>
                  </a:lnTo>
                  <a:lnTo>
                    <a:pt x="225" y="51"/>
                  </a:lnTo>
                  <a:lnTo>
                    <a:pt x="269" y="51"/>
                  </a:lnTo>
                  <a:lnTo>
                    <a:pt x="275" y="33"/>
                  </a:lnTo>
                  <a:lnTo>
                    <a:pt x="329" y="33"/>
                  </a:lnTo>
                  <a:lnTo>
                    <a:pt x="357" y="70"/>
                  </a:lnTo>
                  <a:lnTo>
                    <a:pt x="368" y="109"/>
                  </a:lnTo>
                  <a:lnTo>
                    <a:pt x="388" y="124"/>
                  </a:lnTo>
                  <a:lnTo>
                    <a:pt x="407" y="140"/>
                  </a:lnTo>
                  <a:lnTo>
                    <a:pt x="430" y="111"/>
                  </a:lnTo>
                  <a:lnTo>
                    <a:pt x="475" y="117"/>
                  </a:lnTo>
                  <a:lnTo>
                    <a:pt x="488" y="151"/>
                  </a:lnTo>
                  <a:lnTo>
                    <a:pt x="504" y="186"/>
                  </a:lnTo>
                  <a:lnTo>
                    <a:pt x="516" y="231"/>
                  </a:lnTo>
                  <a:lnTo>
                    <a:pt x="537" y="248"/>
                  </a:lnTo>
                  <a:lnTo>
                    <a:pt x="576" y="254"/>
                  </a:lnTo>
                  <a:lnTo>
                    <a:pt x="556" y="305"/>
                  </a:lnTo>
                  <a:lnTo>
                    <a:pt x="537" y="357"/>
                  </a:lnTo>
                  <a:lnTo>
                    <a:pt x="531" y="407"/>
                  </a:lnTo>
                  <a:lnTo>
                    <a:pt x="543" y="444"/>
                  </a:lnTo>
                  <a:lnTo>
                    <a:pt x="554" y="479"/>
                  </a:lnTo>
                  <a:lnTo>
                    <a:pt x="564" y="502"/>
                  </a:lnTo>
                  <a:lnTo>
                    <a:pt x="574" y="528"/>
                  </a:lnTo>
                  <a:lnTo>
                    <a:pt x="578" y="529"/>
                  </a:lnTo>
                  <a:lnTo>
                    <a:pt x="612" y="547"/>
                  </a:lnTo>
                  <a:lnTo>
                    <a:pt x="643" y="545"/>
                  </a:lnTo>
                  <a:lnTo>
                    <a:pt x="678" y="537"/>
                  </a:lnTo>
                  <a:lnTo>
                    <a:pt x="702" y="535"/>
                  </a:lnTo>
                  <a:lnTo>
                    <a:pt x="715" y="539"/>
                  </a:lnTo>
                  <a:lnTo>
                    <a:pt x="725" y="529"/>
                  </a:lnTo>
                  <a:lnTo>
                    <a:pt x="723" y="524"/>
                  </a:lnTo>
                  <a:lnTo>
                    <a:pt x="748" y="497"/>
                  </a:lnTo>
                  <a:lnTo>
                    <a:pt x="766" y="450"/>
                  </a:lnTo>
                  <a:lnTo>
                    <a:pt x="800" y="431"/>
                  </a:lnTo>
                  <a:lnTo>
                    <a:pt x="831" y="429"/>
                  </a:lnTo>
                  <a:lnTo>
                    <a:pt x="864" y="425"/>
                  </a:lnTo>
                  <a:lnTo>
                    <a:pt x="872" y="423"/>
                  </a:lnTo>
                  <a:lnTo>
                    <a:pt x="886" y="433"/>
                  </a:lnTo>
                  <a:lnTo>
                    <a:pt x="888" y="438"/>
                  </a:lnTo>
                  <a:lnTo>
                    <a:pt x="857" y="485"/>
                  </a:lnTo>
                  <a:lnTo>
                    <a:pt x="851" y="498"/>
                  </a:lnTo>
                  <a:lnTo>
                    <a:pt x="851" y="504"/>
                  </a:lnTo>
                  <a:lnTo>
                    <a:pt x="851" y="508"/>
                  </a:lnTo>
                  <a:lnTo>
                    <a:pt x="835" y="545"/>
                  </a:lnTo>
                  <a:lnTo>
                    <a:pt x="830" y="529"/>
                  </a:lnTo>
                  <a:lnTo>
                    <a:pt x="822" y="539"/>
                  </a:lnTo>
                  <a:lnTo>
                    <a:pt x="793" y="564"/>
                  </a:lnTo>
                  <a:lnTo>
                    <a:pt x="762" y="564"/>
                  </a:lnTo>
                  <a:lnTo>
                    <a:pt x="731" y="564"/>
                  </a:lnTo>
                  <a:lnTo>
                    <a:pt x="729" y="586"/>
                  </a:lnTo>
                  <a:lnTo>
                    <a:pt x="717" y="590"/>
                  </a:lnTo>
                  <a:lnTo>
                    <a:pt x="740" y="624"/>
                  </a:lnTo>
                  <a:lnTo>
                    <a:pt x="698" y="632"/>
                  </a:lnTo>
                  <a:lnTo>
                    <a:pt x="676" y="661"/>
                  </a:lnTo>
                  <a:lnTo>
                    <a:pt x="673" y="688"/>
                  </a:lnTo>
                  <a:lnTo>
                    <a:pt x="642" y="656"/>
                  </a:lnTo>
                  <a:lnTo>
                    <a:pt x="609" y="623"/>
                  </a:lnTo>
                  <a:lnTo>
                    <a:pt x="622" y="634"/>
                  </a:lnTo>
                  <a:lnTo>
                    <a:pt x="603" y="623"/>
                  </a:lnTo>
                  <a:lnTo>
                    <a:pt x="587" y="624"/>
                  </a:lnTo>
                  <a:lnTo>
                    <a:pt x="595" y="626"/>
                  </a:lnTo>
                  <a:lnTo>
                    <a:pt x="562" y="636"/>
                  </a:lnTo>
                  <a:lnTo>
                    <a:pt x="529" y="644"/>
                  </a:lnTo>
                  <a:lnTo>
                    <a:pt x="492" y="628"/>
                  </a:lnTo>
                  <a:lnTo>
                    <a:pt x="455" y="611"/>
                  </a:lnTo>
                  <a:lnTo>
                    <a:pt x="419" y="593"/>
                  </a:lnTo>
                  <a:lnTo>
                    <a:pt x="382" y="576"/>
                  </a:lnTo>
                  <a:lnTo>
                    <a:pt x="360" y="561"/>
                  </a:lnTo>
                  <a:lnTo>
                    <a:pt x="337" y="549"/>
                  </a:lnTo>
                  <a:lnTo>
                    <a:pt x="314" y="535"/>
                  </a:lnTo>
                  <a:lnTo>
                    <a:pt x="289" y="512"/>
                  </a:lnTo>
                  <a:lnTo>
                    <a:pt x="265" y="491"/>
                  </a:lnTo>
                  <a:lnTo>
                    <a:pt x="262" y="464"/>
                  </a:lnTo>
                  <a:lnTo>
                    <a:pt x="275" y="458"/>
                  </a:lnTo>
                  <a:lnTo>
                    <a:pt x="269" y="448"/>
                  </a:lnTo>
                  <a:lnTo>
                    <a:pt x="279" y="425"/>
                  </a:lnTo>
                  <a:lnTo>
                    <a:pt x="267" y="394"/>
                  </a:lnTo>
                  <a:lnTo>
                    <a:pt x="256" y="365"/>
                  </a:lnTo>
                  <a:lnTo>
                    <a:pt x="236" y="338"/>
                  </a:lnTo>
                  <a:lnTo>
                    <a:pt x="217" y="310"/>
                  </a:lnTo>
                  <a:lnTo>
                    <a:pt x="225" y="314"/>
                  </a:lnTo>
                  <a:lnTo>
                    <a:pt x="211" y="295"/>
                  </a:lnTo>
                  <a:lnTo>
                    <a:pt x="205" y="289"/>
                  </a:lnTo>
                  <a:lnTo>
                    <a:pt x="209" y="287"/>
                  </a:lnTo>
                  <a:lnTo>
                    <a:pt x="184" y="274"/>
                  </a:lnTo>
                  <a:lnTo>
                    <a:pt x="190" y="266"/>
                  </a:lnTo>
                  <a:lnTo>
                    <a:pt x="176" y="264"/>
                  </a:lnTo>
                  <a:lnTo>
                    <a:pt x="186" y="241"/>
                  </a:lnTo>
                  <a:lnTo>
                    <a:pt x="174" y="229"/>
                  </a:lnTo>
                  <a:lnTo>
                    <a:pt x="153" y="190"/>
                  </a:lnTo>
                  <a:lnTo>
                    <a:pt x="153" y="180"/>
                  </a:lnTo>
                  <a:lnTo>
                    <a:pt x="132" y="165"/>
                  </a:lnTo>
                  <a:lnTo>
                    <a:pt x="120" y="132"/>
                  </a:lnTo>
                  <a:lnTo>
                    <a:pt x="107" y="99"/>
                  </a:lnTo>
                  <a:lnTo>
                    <a:pt x="107" y="54"/>
                  </a:lnTo>
                  <a:lnTo>
                    <a:pt x="85" y="45"/>
                  </a:lnTo>
                  <a:lnTo>
                    <a:pt x="60" y="29"/>
                  </a:lnTo>
                  <a:lnTo>
                    <a:pt x="56" y="68"/>
                  </a:lnTo>
                  <a:lnTo>
                    <a:pt x="52" y="109"/>
                  </a:lnTo>
                  <a:lnTo>
                    <a:pt x="70" y="140"/>
                  </a:lnTo>
                  <a:lnTo>
                    <a:pt x="87" y="173"/>
                  </a:lnTo>
                  <a:lnTo>
                    <a:pt x="95" y="200"/>
                  </a:lnTo>
                  <a:lnTo>
                    <a:pt x="105" y="227"/>
                  </a:lnTo>
                  <a:lnTo>
                    <a:pt x="108" y="223"/>
                  </a:lnTo>
                  <a:lnTo>
                    <a:pt x="114" y="268"/>
                  </a:lnTo>
                  <a:lnTo>
                    <a:pt x="120" y="312"/>
                  </a:lnTo>
                  <a:lnTo>
                    <a:pt x="134" y="320"/>
                  </a:lnTo>
                  <a:lnTo>
                    <a:pt x="149" y="339"/>
                  </a:lnTo>
                  <a:lnTo>
                    <a:pt x="153" y="359"/>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09" name="Freeform 207"/>
            <p:cNvSpPr>
              <a:spLocks/>
            </p:cNvSpPr>
            <p:nvPr/>
          </p:nvSpPr>
          <p:spPr bwMode="auto">
            <a:xfrm>
              <a:off x="2253286" y="3047840"/>
              <a:ext cx="14205" cy="24859"/>
            </a:xfrm>
            <a:custGeom>
              <a:avLst/>
              <a:gdLst>
                <a:gd name="T0" fmla="*/ 14206 w 18"/>
                <a:gd name="T1" fmla="*/ 23146 h 29"/>
                <a:gd name="T2" fmla="*/ 9471 w 18"/>
                <a:gd name="T3" fmla="*/ 0 h 29"/>
                <a:gd name="T4" fmla="*/ 0 w 18"/>
                <a:gd name="T5" fmla="*/ 19717 h 29"/>
                <a:gd name="T6" fmla="*/ 3157 w 18"/>
                <a:gd name="T7" fmla="*/ 24861 h 29"/>
                <a:gd name="T8" fmla="*/ 14206 w 18"/>
                <a:gd name="T9" fmla="*/ 23146 h 29"/>
                <a:gd name="T10" fmla="*/ 0 60000 65536"/>
                <a:gd name="T11" fmla="*/ 0 60000 65536"/>
                <a:gd name="T12" fmla="*/ 0 60000 65536"/>
                <a:gd name="T13" fmla="*/ 0 60000 65536"/>
                <a:gd name="T14" fmla="*/ 0 60000 65536"/>
                <a:gd name="T15" fmla="*/ 0 w 18"/>
                <a:gd name="T16" fmla="*/ 0 h 29"/>
                <a:gd name="T17" fmla="*/ 18 w 18"/>
                <a:gd name="T18" fmla="*/ 29 h 29"/>
              </a:gdLst>
              <a:ahLst/>
              <a:cxnLst>
                <a:cxn ang="T10">
                  <a:pos x="T0" y="T1"/>
                </a:cxn>
                <a:cxn ang="T11">
                  <a:pos x="T2" y="T3"/>
                </a:cxn>
                <a:cxn ang="T12">
                  <a:pos x="T4" y="T5"/>
                </a:cxn>
                <a:cxn ang="T13">
                  <a:pos x="T6" y="T7"/>
                </a:cxn>
                <a:cxn ang="T14">
                  <a:pos x="T8" y="T9"/>
                </a:cxn>
              </a:cxnLst>
              <a:rect l="T15" t="T16" r="T17" b="T18"/>
              <a:pathLst>
                <a:path w="18" h="29">
                  <a:moveTo>
                    <a:pt x="18" y="27"/>
                  </a:moveTo>
                  <a:lnTo>
                    <a:pt x="12" y="0"/>
                  </a:lnTo>
                  <a:lnTo>
                    <a:pt x="0" y="23"/>
                  </a:lnTo>
                  <a:lnTo>
                    <a:pt x="4" y="29"/>
                  </a:lnTo>
                  <a:lnTo>
                    <a:pt x="18" y="27"/>
                  </a:lnTo>
                  <a:close/>
                </a:path>
              </a:pathLst>
            </a:custGeom>
            <a:solidFill>
              <a:srgbClr val="9FAAAF">
                <a:lumMod val="20000"/>
                <a:lumOff val="80000"/>
              </a:srgbClr>
            </a:solidFill>
            <a:ln w="1651">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0" name="Freeform 208"/>
            <p:cNvSpPr>
              <a:spLocks/>
            </p:cNvSpPr>
            <p:nvPr/>
          </p:nvSpPr>
          <p:spPr bwMode="auto">
            <a:xfrm>
              <a:off x="2274594" y="3001673"/>
              <a:ext cx="14205" cy="23083"/>
            </a:xfrm>
            <a:custGeom>
              <a:avLst/>
              <a:gdLst>
                <a:gd name="T0" fmla="*/ 7103 w 24"/>
                <a:gd name="T1" fmla="*/ 23085 h 35"/>
                <a:gd name="T2" fmla="*/ 10655 w 24"/>
                <a:gd name="T3" fmla="*/ 11872 h 35"/>
                <a:gd name="T4" fmla="*/ 0 w 24"/>
                <a:gd name="T5" fmla="*/ 0 h 35"/>
                <a:gd name="T6" fmla="*/ 14206 w 24"/>
                <a:gd name="T7" fmla="*/ 15830 h 35"/>
                <a:gd name="T8" fmla="*/ 7103 w 24"/>
                <a:gd name="T9" fmla="*/ 23085 h 35"/>
                <a:gd name="T10" fmla="*/ 0 60000 65536"/>
                <a:gd name="T11" fmla="*/ 0 60000 65536"/>
                <a:gd name="T12" fmla="*/ 0 60000 65536"/>
                <a:gd name="T13" fmla="*/ 0 60000 65536"/>
                <a:gd name="T14" fmla="*/ 0 60000 65536"/>
                <a:gd name="T15" fmla="*/ 0 w 24"/>
                <a:gd name="T16" fmla="*/ 0 h 35"/>
                <a:gd name="T17" fmla="*/ 24 w 24"/>
                <a:gd name="T18" fmla="*/ 35 h 35"/>
              </a:gdLst>
              <a:ahLst/>
              <a:cxnLst>
                <a:cxn ang="T10">
                  <a:pos x="T0" y="T1"/>
                </a:cxn>
                <a:cxn ang="T11">
                  <a:pos x="T2" y="T3"/>
                </a:cxn>
                <a:cxn ang="T12">
                  <a:pos x="T4" y="T5"/>
                </a:cxn>
                <a:cxn ang="T13">
                  <a:pos x="T6" y="T7"/>
                </a:cxn>
                <a:cxn ang="T14">
                  <a:pos x="T8" y="T9"/>
                </a:cxn>
              </a:cxnLst>
              <a:rect l="T15" t="T16" r="T17" b="T18"/>
              <a:pathLst>
                <a:path w="24" h="35">
                  <a:moveTo>
                    <a:pt x="12" y="35"/>
                  </a:moveTo>
                  <a:lnTo>
                    <a:pt x="18" y="18"/>
                  </a:lnTo>
                  <a:lnTo>
                    <a:pt x="0" y="0"/>
                  </a:lnTo>
                  <a:lnTo>
                    <a:pt x="24" y="24"/>
                  </a:lnTo>
                  <a:lnTo>
                    <a:pt x="12" y="35"/>
                  </a:lnTo>
                  <a:close/>
                </a:path>
              </a:pathLst>
            </a:custGeom>
            <a:solidFill>
              <a:srgbClr val="9FAAAF">
                <a:lumMod val="20000"/>
                <a:lumOff val="80000"/>
              </a:srgbClr>
            </a:solidFill>
            <a:ln w="1651">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1" name="Freeform 209"/>
            <p:cNvSpPr>
              <a:spLocks/>
            </p:cNvSpPr>
            <p:nvPr/>
          </p:nvSpPr>
          <p:spPr bwMode="auto">
            <a:xfrm>
              <a:off x="2295901" y="3042513"/>
              <a:ext cx="14205" cy="23083"/>
            </a:xfrm>
            <a:custGeom>
              <a:avLst/>
              <a:gdLst>
                <a:gd name="T0" fmla="*/ 8524 w 15"/>
                <a:gd name="T1" fmla="*/ 23085 h 27"/>
                <a:gd name="T2" fmla="*/ 14206 w 15"/>
                <a:gd name="T3" fmla="*/ 12825 h 27"/>
                <a:gd name="T4" fmla="*/ 947 w 15"/>
                <a:gd name="T5" fmla="*/ 0 h 27"/>
                <a:gd name="T6" fmla="*/ 0 w 15"/>
                <a:gd name="T7" fmla="*/ 855 h 27"/>
                <a:gd name="T8" fmla="*/ 6629 w 15"/>
                <a:gd name="T9" fmla="*/ 7695 h 27"/>
                <a:gd name="T10" fmla="*/ 12312 w 15"/>
                <a:gd name="T11" fmla="*/ 12825 h 27"/>
                <a:gd name="T12" fmla="*/ 6629 w 15"/>
                <a:gd name="T13" fmla="*/ 21375 h 27"/>
                <a:gd name="T14" fmla="*/ 8524 w 15"/>
                <a:gd name="T15" fmla="*/ 23085 h 27"/>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7"/>
                <a:gd name="T26" fmla="*/ 15 w 15"/>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7">
                  <a:moveTo>
                    <a:pt x="9" y="27"/>
                  </a:moveTo>
                  <a:lnTo>
                    <a:pt x="15" y="15"/>
                  </a:lnTo>
                  <a:lnTo>
                    <a:pt x="1" y="0"/>
                  </a:lnTo>
                  <a:lnTo>
                    <a:pt x="0" y="1"/>
                  </a:lnTo>
                  <a:lnTo>
                    <a:pt x="7" y="9"/>
                  </a:lnTo>
                  <a:lnTo>
                    <a:pt x="13" y="15"/>
                  </a:lnTo>
                  <a:lnTo>
                    <a:pt x="7" y="25"/>
                  </a:lnTo>
                  <a:lnTo>
                    <a:pt x="9" y="27"/>
                  </a:lnTo>
                  <a:close/>
                </a:path>
              </a:pathLst>
            </a:custGeom>
            <a:solidFill>
              <a:srgbClr val="9FAAAF">
                <a:lumMod val="20000"/>
                <a:lumOff val="80000"/>
              </a:srgbClr>
            </a:solidFill>
            <a:ln w="1651">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2" name="Freeform 210"/>
            <p:cNvSpPr>
              <a:spLocks/>
            </p:cNvSpPr>
            <p:nvPr/>
          </p:nvSpPr>
          <p:spPr bwMode="auto">
            <a:xfrm>
              <a:off x="2354497" y="3161480"/>
              <a:ext cx="21308" cy="10654"/>
            </a:xfrm>
            <a:custGeom>
              <a:avLst/>
              <a:gdLst>
                <a:gd name="T0" fmla="*/ 21309 w 21"/>
                <a:gd name="T1" fmla="*/ 0 h 13"/>
                <a:gd name="T2" fmla="*/ 19280 w 21"/>
                <a:gd name="T3" fmla="*/ 4098 h 13"/>
                <a:gd name="T4" fmla="*/ 0 w 21"/>
                <a:gd name="T5" fmla="*/ 10655 h 13"/>
                <a:gd name="T6" fmla="*/ 21309 w 21"/>
                <a:gd name="T7" fmla="*/ 0 h 13"/>
                <a:gd name="T8" fmla="*/ 0 60000 65536"/>
                <a:gd name="T9" fmla="*/ 0 60000 65536"/>
                <a:gd name="T10" fmla="*/ 0 60000 65536"/>
                <a:gd name="T11" fmla="*/ 0 60000 65536"/>
                <a:gd name="T12" fmla="*/ 0 w 21"/>
                <a:gd name="T13" fmla="*/ 0 h 13"/>
                <a:gd name="T14" fmla="*/ 21 w 21"/>
                <a:gd name="T15" fmla="*/ 13 h 13"/>
              </a:gdLst>
              <a:ahLst/>
              <a:cxnLst>
                <a:cxn ang="T8">
                  <a:pos x="T0" y="T1"/>
                </a:cxn>
                <a:cxn ang="T9">
                  <a:pos x="T2" y="T3"/>
                </a:cxn>
                <a:cxn ang="T10">
                  <a:pos x="T4" y="T5"/>
                </a:cxn>
                <a:cxn ang="T11">
                  <a:pos x="T6" y="T7"/>
                </a:cxn>
              </a:cxnLst>
              <a:rect l="T12" t="T13" r="T14" b="T15"/>
              <a:pathLst>
                <a:path w="21" h="13">
                  <a:moveTo>
                    <a:pt x="21" y="0"/>
                  </a:moveTo>
                  <a:lnTo>
                    <a:pt x="19" y="5"/>
                  </a:lnTo>
                  <a:lnTo>
                    <a:pt x="0" y="13"/>
                  </a:lnTo>
                  <a:lnTo>
                    <a:pt x="21" y="0"/>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3" name="Freeform 211"/>
            <p:cNvSpPr>
              <a:spLocks/>
            </p:cNvSpPr>
            <p:nvPr/>
          </p:nvSpPr>
          <p:spPr bwMode="auto">
            <a:xfrm>
              <a:off x="2345619" y="3125967"/>
              <a:ext cx="8878" cy="5327"/>
            </a:xfrm>
            <a:custGeom>
              <a:avLst/>
              <a:gdLst>
                <a:gd name="T0" fmla="*/ 8879 w 12"/>
                <a:gd name="T1" fmla="*/ 1776 h 12"/>
                <a:gd name="T2" fmla="*/ 4440 w 12"/>
                <a:gd name="T3" fmla="*/ 0 h 12"/>
                <a:gd name="T4" fmla="*/ 0 w 12"/>
                <a:gd name="T5" fmla="*/ 5327 h 12"/>
                <a:gd name="T6" fmla="*/ 8879 w 12"/>
                <a:gd name="T7" fmla="*/ 1776 h 12"/>
                <a:gd name="T8" fmla="*/ 0 60000 65536"/>
                <a:gd name="T9" fmla="*/ 0 60000 65536"/>
                <a:gd name="T10" fmla="*/ 0 60000 65536"/>
                <a:gd name="T11" fmla="*/ 0 60000 65536"/>
                <a:gd name="T12" fmla="*/ 0 w 12"/>
                <a:gd name="T13" fmla="*/ 0 h 12"/>
                <a:gd name="T14" fmla="*/ 12 w 12"/>
                <a:gd name="T15" fmla="*/ 12 h 12"/>
              </a:gdLst>
              <a:ahLst/>
              <a:cxnLst>
                <a:cxn ang="T8">
                  <a:pos x="T0" y="T1"/>
                </a:cxn>
                <a:cxn ang="T9">
                  <a:pos x="T2" y="T3"/>
                </a:cxn>
                <a:cxn ang="T10">
                  <a:pos x="T4" y="T5"/>
                </a:cxn>
                <a:cxn ang="T11">
                  <a:pos x="T6" y="T7"/>
                </a:cxn>
              </a:cxnLst>
              <a:rect l="T12" t="T13" r="T14" b="T15"/>
              <a:pathLst>
                <a:path w="12" h="12">
                  <a:moveTo>
                    <a:pt x="12" y="4"/>
                  </a:moveTo>
                  <a:lnTo>
                    <a:pt x="6" y="0"/>
                  </a:lnTo>
                  <a:lnTo>
                    <a:pt x="0" y="12"/>
                  </a:lnTo>
                  <a:lnTo>
                    <a:pt x="12" y="4"/>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4" name="Freeform 212"/>
            <p:cNvSpPr>
              <a:spLocks/>
            </p:cNvSpPr>
            <p:nvPr/>
          </p:nvSpPr>
          <p:spPr bwMode="auto">
            <a:xfrm>
              <a:off x="2246183" y="3007001"/>
              <a:ext cx="21308" cy="5327"/>
            </a:xfrm>
            <a:custGeom>
              <a:avLst/>
              <a:gdLst>
                <a:gd name="T0" fmla="*/ 7915 w 35"/>
                <a:gd name="T1" fmla="*/ 0 h 4"/>
                <a:gd name="T2" fmla="*/ 21309 w 35"/>
                <a:gd name="T3" fmla="*/ 2664 h 4"/>
                <a:gd name="T4" fmla="*/ 14003 w 35"/>
                <a:gd name="T5" fmla="*/ 5327 h 4"/>
                <a:gd name="T6" fmla="*/ 0 w 35"/>
                <a:gd name="T7" fmla="*/ 0 h 4"/>
                <a:gd name="T8" fmla="*/ 7915 w 35"/>
                <a:gd name="T9" fmla="*/ 0 h 4"/>
                <a:gd name="T10" fmla="*/ 0 60000 65536"/>
                <a:gd name="T11" fmla="*/ 0 60000 65536"/>
                <a:gd name="T12" fmla="*/ 0 60000 65536"/>
                <a:gd name="T13" fmla="*/ 0 60000 65536"/>
                <a:gd name="T14" fmla="*/ 0 60000 65536"/>
                <a:gd name="T15" fmla="*/ 0 w 35"/>
                <a:gd name="T16" fmla="*/ 0 h 4"/>
                <a:gd name="T17" fmla="*/ 35 w 35"/>
                <a:gd name="T18" fmla="*/ 4 h 4"/>
              </a:gdLst>
              <a:ahLst/>
              <a:cxnLst>
                <a:cxn ang="T10">
                  <a:pos x="T0" y="T1"/>
                </a:cxn>
                <a:cxn ang="T11">
                  <a:pos x="T2" y="T3"/>
                </a:cxn>
                <a:cxn ang="T12">
                  <a:pos x="T4" y="T5"/>
                </a:cxn>
                <a:cxn ang="T13">
                  <a:pos x="T6" y="T7"/>
                </a:cxn>
                <a:cxn ang="T14">
                  <a:pos x="T8" y="T9"/>
                </a:cxn>
              </a:cxnLst>
              <a:rect l="T15" t="T16" r="T17" b="T18"/>
              <a:pathLst>
                <a:path w="35" h="4">
                  <a:moveTo>
                    <a:pt x="13" y="0"/>
                  </a:moveTo>
                  <a:lnTo>
                    <a:pt x="35" y="2"/>
                  </a:lnTo>
                  <a:lnTo>
                    <a:pt x="23" y="4"/>
                  </a:lnTo>
                  <a:lnTo>
                    <a:pt x="0" y="0"/>
                  </a:lnTo>
                  <a:lnTo>
                    <a:pt x="13" y="0"/>
                  </a:lnTo>
                  <a:close/>
                </a:path>
              </a:pathLst>
            </a:custGeom>
            <a:solidFill>
              <a:srgbClr val="9FAAAF">
                <a:lumMod val="20000"/>
                <a:lumOff val="80000"/>
              </a:srgbClr>
            </a:solidFill>
            <a:ln w="1651">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5" name="Freeform 213"/>
            <p:cNvSpPr>
              <a:spLocks/>
            </p:cNvSpPr>
            <p:nvPr/>
          </p:nvSpPr>
          <p:spPr bwMode="auto">
            <a:xfrm>
              <a:off x="2260388" y="3078026"/>
              <a:ext cx="7103" cy="12429"/>
            </a:xfrm>
            <a:custGeom>
              <a:avLst/>
              <a:gdLst>
                <a:gd name="T0" fmla="*/ 7103 w 8"/>
                <a:gd name="T1" fmla="*/ 10654 h 14"/>
                <a:gd name="T2" fmla="*/ 3552 w 8"/>
                <a:gd name="T3" fmla="*/ 3551 h 14"/>
                <a:gd name="T4" fmla="*/ 0 w 8"/>
                <a:gd name="T5" fmla="*/ 0 h 14"/>
                <a:gd name="T6" fmla="*/ 3552 w 8"/>
                <a:gd name="T7" fmla="*/ 12430 h 14"/>
                <a:gd name="T8" fmla="*/ 7103 w 8"/>
                <a:gd name="T9" fmla="*/ 10654 h 14"/>
                <a:gd name="T10" fmla="*/ 0 60000 65536"/>
                <a:gd name="T11" fmla="*/ 0 60000 65536"/>
                <a:gd name="T12" fmla="*/ 0 60000 65536"/>
                <a:gd name="T13" fmla="*/ 0 60000 65536"/>
                <a:gd name="T14" fmla="*/ 0 60000 65536"/>
                <a:gd name="T15" fmla="*/ 0 w 8"/>
                <a:gd name="T16" fmla="*/ 0 h 14"/>
                <a:gd name="T17" fmla="*/ 8 w 8"/>
                <a:gd name="T18" fmla="*/ 14 h 14"/>
              </a:gdLst>
              <a:ahLst/>
              <a:cxnLst>
                <a:cxn ang="T10">
                  <a:pos x="T0" y="T1"/>
                </a:cxn>
                <a:cxn ang="T11">
                  <a:pos x="T2" y="T3"/>
                </a:cxn>
                <a:cxn ang="T12">
                  <a:pos x="T4" y="T5"/>
                </a:cxn>
                <a:cxn ang="T13">
                  <a:pos x="T6" y="T7"/>
                </a:cxn>
                <a:cxn ang="T14">
                  <a:pos x="T8" y="T9"/>
                </a:cxn>
              </a:cxnLst>
              <a:rect l="T15" t="T16" r="T17" b="T18"/>
              <a:pathLst>
                <a:path w="8" h="14">
                  <a:moveTo>
                    <a:pt x="8" y="12"/>
                  </a:moveTo>
                  <a:lnTo>
                    <a:pt x="4" y="4"/>
                  </a:lnTo>
                  <a:lnTo>
                    <a:pt x="0" y="0"/>
                  </a:lnTo>
                  <a:lnTo>
                    <a:pt x="4" y="14"/>
                  </a:lnTo>
                  <a:lnTo>
                    <a:pt x="8" y="12"/>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6" name="Freeform 237"/>
            <p:cNvSpPr>
              <a:spLocks/>
            </p:cNvSpPr>
            <p:nvPr/>
          </p:nvSpPr>
          <p:spPr bwMode="auto">
            <a:xfrm>
              <a:off x="2917375" y="5214102"/>
              <a:ext cx="35513" cy="30186"/>
            </a:xfrm>
            <a:custGeom>
              <a:avLst/>
              <a:gdLst>
                <a:gd name="T0" fmla="*/ 35515 w 49"/>
                <a:gd name="T1" fmla="*/ 12238 h 37"/>
                <a:gd name="T2" fmla="*/ 28267 w 49"/>
                <a:gd name="T3" fmla="*/ 6527 h 37"/>
                <a:gd name="T4" fmla="*/ 21019 w 49"/>
                <a:gd name="T5" fmla="*/ 6527 h 37"/>
                <a:gd name="T6" fmla="*/ 17395 w 49"/>
                <a:gd name="T7" fmla="*/ 4895 h 37"/>
                <a:gd name="T8" fmla="*/ 7248 w 49"/>
                <a:gd name="T9" fmla="*/ 0 h 37"/>
                <a:gd name="T10" fmla="*/ 7248 w 49"/>
                <a:gd name="T11" fmla="*/ 8975 h 37"/>
                <a:gd name="T12" fmla="*/ 0 w 49"/>
                <a:gd name="T13" fmla="*/ 20397 h 37"/>
                <a:gd name="T14" fmla="*/ 7248 w 49"/>
                <a:gd name="T15" fmla="*/ 30188 h 37"/>
                <a:gd name="T16" fmla="*/ 11597 w 49"/>
                <a:gd name="T17" fmla="*/ 23661 h 37"/>
                <a:gd name="T18" fmla="*/ 15946 w 49"/>
                <a:gd name="T19" fmla="*/ 22029 h 37"/>
                <a:gd name="T20" fmla="*/ 15946 w 49"/>
                <a:gd name="T21" fmla="*/ 18766 h 37"/>
                <a:gd name="T22" fmla="*/ 35515 w 49"/>
                <a:gd name="T23" fmla="*/ 12238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37"/>
                <a:gd name="T38" fmla="*/ 49 w 49"/>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37">
                  <a:moveTo>
                    <a:pt x="49" y="15"/>
                  </a:moveTo>
                  <a:lnTo>
                    <a:pt x="39" y="8"/>
                  </a:lnTo>
                  <a:lnTo>
                    <a:pt x="29" y="8"/>
                  </a:lnTo>
                  <a:lnTo>
                    <a:pt x="24" y="6"/>
                  </a:lnTo>
                  <a:lnTo>
                    <a:pt x="10" y="0"/>
                  </a:lnTo>
                  <a:lnTo>
                    <a:pt x="10" y="11"/>
                  </a:lnTo>
                  <a:lnTo>
                    <a:pt x="0" y="25"/>
                  </a:lnTo>
                  <a:lnTo>
                    <a:pt x="10" y="37"/>
                  </a:lnTo>
                  <a:lnTo>
                    <a:pt x="16" y="29"/>
                  </a:lnTo>
                  <a:lnTo>
                    <a:pt x="22" y="27"/>
                  </a:lnTo>
                  <a:lnTo>
                    <a:pt x="22" y="23"/>
                  </a:lnTo>
                  <a:lnTo>
                    <a:pt x="49" y="15"/>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7" name="Freeform 238"/>
            <p:cNvSpPr>
              <a:spLocks/>
            </p:cNvSpPr>
            <p:nvPr/>
          </p:nvSpPr>
          <p:spPr bwMode="auto">
            <a:xfrm>
              <a:off x="2887189" y="5221204"/>
              <a:ext cx="30186" cy="17757"/>
            </a:xfrm>
            <a:custGeom>
              <a:avLst/>
              <a:gdLst>
                <a:gd name="T0" fmla="*/ 8159 w 37"/>
                <a:gd name="T1" fmla="*/ 6393 h 25"/>
                <a:gd name="T2" fmla="*/ 1632 w 37"/>
                <a:gd name="T3" fmla="*/ 1421 h 25"/>
                <a:gd name="T4" fmla="*/ 30188 w 37"/>
                <a:gd name="T5" fmla="*/ 0 h 25"/>
                <a:gd name="T6" fmla="*/ 16318 w 37"/>
                <a:gd name="T7" fmla="*/ 13496 h 25"/>
                <a:gd name="T8" fmla="*/ 0 w 37"/>
                <a:gd name="T9" fmla="*/ 17758 h 25"/>
                <a:gd name="T10" fmla="*/ 9791 w 37"/>
                <a:gd name="T11" fmla="*/ 10655 h 25"/>
                <a:gd name="T12" fmla="*/ 4895 w 37"/>
                <a:gd name="T13" fmla="*/ 9234 h 25"/>
                <a:gd name="T14" fmla="*/ 8159 w 37"/>
                <a:gd name="T15" fmla="*/ 6393 h 25"/>
                <a:gd name="T16" fmla="*/ 0 60000 65536"/>
                <a:gd name="T17" fmla="*/ 0 60000 65536"/>
                <a:gd name="T18" fmla="*/ 0 60000 65536"/>
                <a:gd name="T19" fmla="*/ 0 60000 65536"/>
                <a:gd name="T20" fmla="*/ 0 60000 65536"/>
                <a:gd name="T21" fmla="*/ 0 60000 65536"/>
                <a:gd name="T22" fmla="*/ 0 60000 65536"/>
                <a:gd name="T23" fmla="*/ 0 60000 65536"/>
                <a:gd name="T24" fmla="*/ 0 w 37"/>
                <a:gd name="T25" fmla="*/ 0 h 25"/>
                <a:gd name="T26" fmla="*/ 37 w 37"/>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 h="25">
                  <a:moveTo>
                    <a:pt x="10" y="9"/>
                  </a:moveTo>
                  <a:lnTo>
                    <a:pt x="2" y="2"/>
                  </a:lnTo>
                  <a:lnTo>
                    <a:pt x="37" y="0"/>
                  </a:lnTo>
                  <a:lnTo>
                    <a:pt x="20" y="19"/>
                  </a:lnTo>
                  <a:lnTo>
                    <a:pt x="0" y="25"/>
                  </a:lnTo>
                  <a:lnTo>
                    <a:pt x="12" y="15"/>
                  </a:lnTo>
                  <a:lnTo>
                    <a:pt x="6" y="13"/>
                  </a:lnTo>
                  <a:lnTo>
                    <a:pt x="10" y="9"/>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8" name="Freeform 240"/>
            <p:cNvSpPr>
              <a:spLocks/>
            </p:cNvSpPr>
            <p:nvPr/>
          </p:nvSpPr>
          <p:spPr bwMode="auto">
            <a:xfrm>
              <a:off x="2432626" y="4042189"/>
              <a:ext cx="332045" cy="372881"/>
            </a:xfrm>
            <a:custGeom>
              <a:avLst/>
              <a:gdLst>
                <a:gd name="T0" fmla="*/ 223749 w 420"/>
                <a:gd name="T1" fmla="*/ 294125 h 497"/>
                <a:gd name="T2" fmla="*/ 217424 w 420"/>
                <a:gd name="T3" fmla="*/ 324888 h 497"/>
                <a:gd name="T4" fmla="*/ 211099 w 420"/>
                <a:gd name="T5" fmla="*/ 354900 h 497"/>
                <a:gd name="T6" fmla="*/ 205565 w 420"/>
                <a:gd name="T7" fmla="*/ 349648 h 497"/>
                <a:gd name="T8" fmla="*/ 174730 w 420"/>
                <a:gd name="T9" fmla="*/ 353400 h 497"/>
                <a:gd name="T10" fmla="*/ 166824 w 420"/>
                <a:gd name="T11" fmla="*/ 369907 h 497"/>
                <a:gd name="T12" fmla="*/ 153383 w 420"/>
                <a:gd name="T13" fmla="*/ 351899 h 497"/>
                <a:gd name="T14" fmla="*/ 120967 w 420"/>
                <a:gd name="T15" fmla="*/ 346647 h 497"/>
                <a:gd name="T16" fmla="*/ 116223 w 420"/>
                <a:gd name="T17" fmla="*/ 343646 h 497"/>
                <a:gd name="T18" fmla="*/ 94876 w 420"/>
                <a:gd name="T19" fmla="*/ 372908 h 497"/>
                <a:gd name="T20" fmla="*/ 76691 w 420"/>
                <a:gd name="T21" fmla="*/ 369907 h 497"/>
                <a:gd name="T22" fmla="*/ 64041 w 420"/>
                <a:gd name="T23" fmla="*/ 343646 h 497"/>
                <a:gd name="T24" fmla="*/ 53763 w 420"/>
                <a:gd name="T25" fmla="*/ 318885 h 497"/>
                <a:gd name="T26" fmla="*/ 47438 w 420"/>
                <a:gd name="T27" fmla="*/ 294125 h 497"/>
                <a:gd name="T28" fmla="*/ 47438 w 420"/>
                <a:gd name="T29" fmla="*/ 272365 h 497"/>
                <a:gd name="T30" fmla="*/ 33207 w 420"/>
                <a:gd name="T31" fmla="*/ 253607 h 497"/>
                <a:gd name="T32" fmla="*/ 24510 w 420"/>
                <a:gd name="T33" fmla="*/ 234099 h 497"/>
                <a:gd name="T34" fmla="*/ 18185 w 420"/>
                <a:gd name="T35" fmla="*/ 221344 h 497"/>
                <a:gd name="T36" fmla="*/ 18185 w 420"/>
                <a:gd name="T37" fmla="*/ 209339 h 497"/>
                <a:gd name="T38" fmla="*/ 29253 w 420"/>
                <a:gd name="T39" fmla="*/ 185329 h 497"/>
                <a:gd name="T40" fmla="*/ 21347 w 420"/>
                <a:gd name="T41" fmla="*/ 182327 h 497"/>
                <a:gd name="T42" fmla="*/ 16603 w 420"/>
                <a:gd name="T43" fmla="*/ 159067 h 497"/>
                <a:gd name="T44" fmla="*/ 18185 w 420"/>
                <a:gd name="T45" fmla="*/ 135808 h 497"/>
                <a:gd name="T46" fmla="*/ 22928 w 420"/>
                <a:gd name="T47" fmla="*/ 119301 h 497"/>
                <a:gd name="T48" fmla="*/ 22928 w 420"/>
                <a:gd name="T49" fmla="*/ 84786 h 497"/>
                <a:gd name="T50" fmla="*/ 27672 w 420"/>
                <a:gd name="T51" fmla="*/ 77283 h 497"/>
                <a:gd name="T52" fmla="*/ 13441 w 420"/>
                <a:gd name="T53" fmla="*/ 55524 h 497"/>
                <a:gd name="T54" fmla="*/ 0 w 420"/>
                <a:gd name="T55" fmla="*/ 33764 h 497"/>
                <a:gd name="T56" fmla="*/ 34788 w 420"/>
                <a:gd name="T57" fmla="*/ 35265 h 497"/>
                <a:gd name="T58" fmla="*/ 47438 w 420"/>
                <a:gd name="T59" fmla="*/ 26261 h 497"/>
                <a:gd name="T60" fmla="*/ 68785 w 420"/>
                <a:gd name="T61" fmla="*/ 13506 h 497"/>
                <a:gd name="T62" fmla="*/ 90132 w 420"/>
                <a:gd name="T63" fmla="*/ 0 h 497"/>
                <a:gd name="T64" fmla="*/ 111479 w 420"/>
                <a:gd name="T65" fmla="*/ 1501 h 497"/>
                <a:gd name="T66" fmla="*/ 113061 w 420"/>
                <a:gd name="T67" fmla="*/ 26261 h 497"/>
                <a:gd name="T68" fmla="*/ 116223 w 420"/>
                <a:gd name="T69" fmla="*/ 49521 h 497"/>
                <a:gd name="T70" fmla="*/ 135989 w 420"/>
                <a:gd name="T71" fmla="*/ 69780 h 497"/>
                <a:gd name="T72" fmla="*/ 156545 w 420"/>
                <a:gd name="T73" fmla="*/ 77283 h 497"/>
                <a:gd name="T74" fmla="*/ 179474 w 420"/>
                <a:gd name="T75" fmla="*/ 87787 h 497"/>
                <a:gd name="T76" fmla="*/ 207937 w 420"/>
                <a:gd name="T77" fmla="*/ 106545 h 497"/>
                <a:gd name="T78" fmla="*/ 238771 w 420"/>
                <a:gd name="T79" fmla="*/ 112548 h 497"/>
                <a:gd name="T80" fmla="*/ 246678 w 420"/>
                <a:gd name="T81" fmla="*/ 123802 h 497"/>
                <a:gd name="T82" fmla="*/ 249840 w 420"/>
                <a:gd name="T83" fmla="*/ 151564 h 497"/>
                <a:gd name="T84" fmla="*/ 245096 w 420"/>
                <a:gd name="T85" fmla="*/ 151564 h 497"/>
                <a:gd name="T86" fmla="*/ 256165 w 420"/>
                <a:gd name="T87" fmla="*/ 162819 h 497"/>
                <a:gd name="T88" fmla="*/ 258537 w 420"/>
                <a:gd name="T89" fmla="*/ 185329 h 497"/>
                <a:gd name="T90" fmla="*/ 283047 w 420"/>
                <a:gd name="T91" fmla="*/ 187579 h 497"/>
                <a:gd name="T92" fmla="*/ 307556 w 420"/>
                <a:gd name="T93" fmla="*/ 190581 h 497"/>
                <a:gd name="T94" fmla="*/ 310719 w 420"/>
                <a:gd name="T95" fmla="*/ 215341 h 497"/>
                <a:gd name="T96" fmla="*/ 328113 w 420"/>
                <a:gd name="T97" fmla="*/ 230348 h 497"/>
                <a:gd name="T98" fmla="*/ 332066 w 420"/>
                <a:gd name="T99" fmla="*/ 241602 h 497"/>
                <a:gd name="T100" fmla="*/ 326532 w 420"/>
                <a:gd name="T101" fmla="*/ 263362 h 497"/>
                <a:gd name="T102" fmla="*/ 321788 w 420"/>
                <a:gd name="T103" fmla="*/ 283620 h 497"/>
                <a:gd name="T104" fmla="*/ 324950 w 420"/>
                <a:gd name="T105" fmla="*/ 294125 h 497"/>
                <a:gd name="T106" fmla="*/ 321788 w 420"/>
                <a:gd name="T107" fmla="*/ 297126 h 497"/>
                <a:gd name="T108" fmla="*/ 321788 w 420"/>
                <a:gd name="T109" fmla="*/ 292624 h 497"/>
                <a:gd name="T110" fmla="*/ 294116 w 420"/>
                <a:gd name="T111" fmla="*/ 273866 h 497"/>
                <a:gd name="T112" fmla="*/ 260118 w 420"/>
                <a:gd name="T113" fmla="*/ 278368 h 497"/>
                <a:gd name="T114" fmla="*/ 226912 w 420"/>
                <a:gd name="T115" fmla="*/ 282120 h 497"/>
                <a:gd name="T116" fmla="*/ 223749 w 420"/>
                <a:gd name="T117" fmla="*/ 294125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0"/>
                <a:gd name="T178" fmla="*/ 0 h 497"/>
                <a:gd name="T179" fmla="*/ 420 w 420"/>
                <a:gd name="T180" fmla="*/ 497 h 4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0" h="497">
                  <a:moveTo>
                    <a:pt x="283" y="392"/>
                  </a:moveTo>
                  <a:lnTo>
                    <a:pt x="275" y="433"/>
                  </a:lnTo>
                  <a:lnTo>
                    <a:pt x="267" y="473"/>
                  </a:lnTo>
                  <a:lnTo>
                    <a:pt x="260" y="466"/>
                  </a:lnTo>
                  <a:lnTo>
                    <a:pt x="221" y="471"/>
                  </a:lnTo>
                  <a:lnTo>
                    <a:pt x="211" y="493"/>
                  </a:lnTo>
                  <a:lnTo>
                    <a:pt x="194" y="469"/>
                  </a:lnTo>
                  <a:lnTo>
                    <a:pt x="153" y="462"/>
                  </a:lnTo>
                  <a:lnTo>
                    <a:pt x="147" y="458"/>
                  </a:lnTo>
                  <a:lnTo>
                    <a:pt x="120" y="497"/>
                  </a:lnTo>
                  <a:lnTo>
                    <a:pt x="97" y="493"/>
                  </a:lnTo>
                  <a:lnTo>
                    <a:pt x="81" y="458"/>
                  </a:lnTo>
                  <a:lnTo>
                    <a:pt x="68" y="425"/>
                  </a:lnTo>
                  <a:lnTo>
                    <a:pt x="60" y="392"/>
                  </a:lnTo>
                  <a:lnTo>
                    <a:pt x="60" y="363"/>
                  </a:lnTo>
                  <a:lnTo>
                    <a:pt x="42" y="338"/>
                  </a:lnTo>
                  <a:lnTo>
                    <a:pt x="31" y="312"/>
                  </a:lnTo>
                  <a:lnTo>
                    <a:pt x="23" y="295"/>
                  </a:lnTo>
                  <a:lnTo>
                    <a:pt x="23" y="279"/>
                  </a:lnTo>
                  <a:lnTo>
                    <a:pt x="37" y="247"/>
                  </a:lnTo>
                  <a:lnTo>
                    <a:pt x="27" y="243"/>
                  </a:lnTo>
                  <a:lnTo>
                    <a:pt x="21" y="212"/>
                  </a:lnTo>
                  <a:lnTo>
                    <a:pt x="23" y="181"/>
                  </a:lnTo>
                  <a:lnTo>
                    <a:pt x="29" y="159"/>
                  </a:lnTo>
                  <a:lnTo>
                    <a:pt x="29" y="113"/>
                  </a:lnTo>
                  <a:lnTo>
                    <a:pt x="35" y="103"/>
                  </a:lnTo>
                  <a:lnTo>
                    <a:pt x="17" y="74"/>
                  </a:lnTo>
                  <a:lnTo>
                    <a:pt x="0" y="45"/>
                  </a:lnTo>
                  <a:lnTo>
                    <a:pt x="44" y="47"/>
                  </a:lnTo>
                  <a:lnTo>
                    <a:pt x="60" y="35"/>
                  </a:lnTo>
                  <a:lnTo>
                    <a:pt x="87" y="18"/>
                  </a:lnTo>
                  <a:lnTo>
                    <a:pt x="114" y="0"/>
                  </a:lnTo>
                  <a:lnTo>
                    <a:pt x="141" y="2"/>
                  </a:lnTo>
                  <a:lnTo>
                    <a:pt x="143" y="35"/>
                  </a:lnTo>
                  <a:lnTo>
                    <a:pt x="147" y="66"/>
                  </a:lnTo>
                  <a:lnTo>
                    <a:pt x="172" y="93"/>
                  </a:lnTo>
                  <a:lnTo>
                    <a:pt x="198" y="103"/>
                  </a:lnTo>
                  <a:lnTo>
                    <a:pt x="227" y="117"/>
                  </a:lnTo>
                  <a:lnTo>
                    <a:pt x="263" y="142"/>
                  </a:lnTo>
                  <a:lnTo>
                    <a:pt x="302" y="150"/>
                  </a:lnTo>
                  <a:lnTo>
                    <a:pt x="312" y="165"/>
                  </a:lnTo>
                  <a:lnTo>
                    <a:pt x="316" y="202"/>
                  </a:lnTo>
                  <a:lnTo>
                    <a:pt x="310" y="202"/>
                  </a:lnTo>
                  <a:lnTo>
                    <a:pt x="324" y="217"/>
                  </a:lnTo>
                  <a:lnTo>
                    <a:pt x="327" y="247"/>
                  </a:lnTo>
                  <a:lnTo>
                    <a:pt x="358" y="250"/>
                  </a:lnTo>
                  <a:lnTo>
                    <a:pt x="389" y="254"/>
                  </a:lnTo>
                  <a:lnTo>
                    <a:pt x="393" y="287"/>
                  </a:lnTo>
                  <a:lnTo>
                    <a:pt x="415" y="307"/>
                  </a:lnTo>
                  <a:lnTo>
                    <a:pt x="420" y="322"/>
                  </a:lnTo>
                  <a:lnTo>
                    <a:pt x="413" y="351"/>
                  </a:lnTo>
                  <a:lnTo>
                    <a:pt x="407" y="378"/>
                  </a:lnTo>
                  <a:lnTo>
                    <a:pt x="411" y="392"/>
                  </a:lnTo>
                  <a:lnTo>
                    <a:pt x="407" y="396"/>
                  </a:lnTo>
                  <a:lnTo>
                    <a:pt x="407" y="390"/>
                  </a:lnTo>
                  <a:lnTo>
                    <a:pt x="372" y="365"/>
                  </a:lnTo>
                  <a:lnTo>
                    <a:pt x="329" y="371"/>
                  </a:lnTo>
                  <a:lnTo>
                    <a:pt x="287" y="376"/>
                  </a:lnTo>
                  <a:lnTo>
                    <a:pt x="283" y="392"/>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19" name="Freeform 254"/>
            <p:cNvSpPr>
              <a:spLocks/>
            </p:cNvSpPr>
            <p:nvPr/>
          </p:nvSpPr>
          <p:spPr bwMode="auto">
            <a:xfrm>
              <a:off x="2317209" y="3616039"/>
              <a:ext cx="1024544" cy="1107990"/>
            </a:xfrm>
            <a:custGeom>
              <a:avLst/>
              <a:gdLst>
                <a:gd name="T0" fmla="*/ 769630 w 1310"/>
                <a:gd name="T1" fmla="*/ 217283 h 1484"/>
                <a:gd name="T2" fmla="*/ 756333 w 1310"/>
                <a:gd name="T3" fmla="*/ 192643 h 1484"/>
                <a:gd name="T4" fmla="*/ 722701 w 1310"/>
                <a:gd name="T5" fmla="*/ 179950 h 1484"/>
                <a:gd name="T6" fmla="*/ 689851 w 1310"/>
                <a:gd name="T7" fmla="*/ 169496 h 1484"/>
                <a:gd name="T8" fmla="*/ 651526 w 1310"/>
                <a:gd name="T9" fmla="*/ 198617 h 1484"/>
                <a:gd name="T10" fmla="*/ 618676 w 1310"/>
                <a:gd name="T11" fmla="*/ 204590 h 1484"/>
                <a:gd name="T12" fmla="*/ 565490 w 1310"/>
                <a:gd name="T13" fmla="*/ 195630 h 1484"/>
                <a:gd name="T14" fmla="*/ 607726 w 1310"/>
                <a:gd name="T15" fmla="*/ 132162 h 1484"/>
                <a:gd name="T16" fmla="*/ 599905 w 1310"/>
                <a:gd name="T17" fmla="*/ 64214 h 1484"/>
                <a:gd name="T18" fmla="*/ 585044 w 1310"/>
                <a:gd name="T19" fmla="*/ 33601 h 1484"/>
                <a:gd name="T20" fmla="*/ 545155 w 1310"/>
                <a:gd name="T21" fmla="*/ 87361 h 1484"/>
                <a:gd name="T22" fmla="*/ 463812 w 1310"/>
                <a:gd name="T23" fmla="*/ 82881 h 1484"/>
                <a:gd name="T24" fmla="*/ 399676 w 1310"/>
                <a:gd name="T25" fmla="*/ 112002 h 1484"/>
                <a:gd name="T26" fmla="*/ 371518 w 1310"/>
                <a:gd name="T27" fmla="*/ 32107 h 1484"/>
                <a:gd name="T28" fmla="*/ 345708 w 1310"/>
                <a:gd name="T29" fmla="*/ 1493 h 1484"/>
                <a:gd name="T30" fmla="*/ 289393 w 1310"/>
                <a:gd name="T31" fmla="*/ 44801 h 1484"/>
                <a:gd name="T32" fmla="*/ 255761 w 1310"/>
                <a:gd name="T33" fmla="*/ 75415 h 1484"/>
                <a:gd name="T34" fmla="*/ 218218 w 1310"/>
                <a:gd name="T35" fmla="*/ 127682 h 1484"/>
                <a:gd name="T36" fmla="*/ 174418 w 1310"/>
                <a:gd name="T37" fmla="*/ 113495 h 1484"/>
                <a:gd name="T38" fmla="*/ 147043 w 1310"/>
                <a:gd name="T39" fmla="*/ 100055 h 1484"/>
                <a:gd name="T40" fmla="*/ 119668 w 1310"/>
                <a:gd name="T41" fmla="*/ 124695 h 1484"/>
                <a:gd name="T42" fmla="*/ 111847 w 1310"/>
                <a:gd name="T43" fmla="*/ 189656 h 1484"/>
                <a:gd name="T44" fmla="*/ 69611 w 1310"/>
                <a:gd name="T45" fmla="*/ 274031 h 1484"/>
                <a:gd name="T46" fmla="*/ 13296 w 1310"/>
                <a:gd name="T47" fmla="*/ 336005 h 1484"/>
                <a:gd name="T48" fmla="*/ 22682 w 1310"/>
                <a:gd name="T49" fmla="*/ 414407 h 1484"/>
                <a:gd name="T50" fmla="*/ 87600 w 1310"/>
                <a:gd name="T51" fmla="*/ 420380 h 1484"/>
                <a:gd name="T52" fmla="*/ 152518 w 1310"/>
                <a:gd name="T53" fmla="*/ 462194 h 1484"/>
                <a:gd name="T54" fmla="*/ 228386 w 1310"/>
                <a:gd name="T55" fmla="*/ 428594 h 1484"/>
                <a:gd name="T56" fmla="*/ 272968 w 1310"/>
                <a:gd name="T57" fmla="*/ 504008 h 1484"/>
                <a:gd name="T58" fmla="*/ 362133 w 1310"/>
                <a:gd name="T59" fmla="*/ 550302 h 1484"/>
                <a:gd name="T60" fmla="*/ 373865 w 1310"/>
                <a:gd name="T61" fmla="*/ 611530 h 1484"/>
                <a:gd name="T62" fmla="*/ 442694 w 1310"/>
                <a:gd name="T63" fmla="*/ 656330 h 1484"/>
                <a:gd name="T64" fmla="*/ 439565 w 1310"/>
                <a:gd name="T65" fmla="*/ 719798 h 1484"/>
                <a:gd name="T66" fmla="*/ 481801 w 1310"/>
                <a:gd name="T67" fmla="*/ 780279 h 1484"/>
                <a:gd name="T68" fmla="*/ 530294 w 1310"/>
                <a:gd name="T69" fmla="*/ 828067 h 1484"/>
                <a:gd name="T70" fmla="*/ 559233 w 1310"/>
                <a:gd name="T71" fmla="*/ 877347 h 1484"/>
                <a:gd name="T72" fmla="*/ 524037 w 1310"/>
                <a:gd name="T73" fmla="*/ 957242 h 1484"/>
                <a:gd name="T74" fmla="*/ 483365 w 1310"/>
                <a:gd name="T75" fmla="*/ 1008016 h 1484"/>
                <a:gd name="T76" fmla="*/ 551412 w 1310"/>
                <a:gd name="T77" fmla="*/ 1037883 h 1484"/>
                <a:gd name="T78" fmla="*/ 609290 w 1310"/>
                <a:gd name="T79" fmla="*/ 1108071 h 1484"/>
                <a:gd name="T80" fmla="*/ 636665 w 1310"/>
                <a:gd name="T81" fmla="*/ 1037883 h 1484"/>
                <a:gd name="T82" fmla="*/ 657783 w 1310"/>
                <a:gd name="T83" fmla="*/ 1011003 h 1484"/>
                <a:gd name="T84" fmla="*/ 633537 w 1310"/>
                <a:gd name="T85" fmla="*/ 1058790 h 1484"/>
                <a:gd name="T86" fmla="*/ 680465 w 1310"/>
                <a:gd name="T87" fmla="*/ 991589 h 1484"/>
                <a:gd name="T88" fmla="*/ 700019 w 1310"/>
                <a:gd name="T89" fmla="*/ 932602 h 1484"/>
                <a:gd name="T90" fmla="*/ 698455 w 1310"/>
                <a:gd name="T91" fmla="*/ 874361 h 1484"/>
                <a:gd name="T92" fmla="*/ 750076 w 1310"/>
                <a:gd name="T93" fmla="*/ 828067 h 1484"/>
                <a:gd name="T94" fmla="*/ 818123 w 1310"/>
                <a:gd name="T95" fmla="*/ 803426 h 1484"/>
                <a:gd name="T96" fmla="*/ 861141 w 1310"/>
                <a:gd name="T97" fmla="*/ 798199 h 1484"/>
                <a:gd name="T98" fmla="*/ 898684 w 1310"/>
                <a:gd name="T99" fmla="*/ 719798 h 1484"/>
                <a:gd name="T100" fmla="*/ 922930 w 1310"/>
                <a:gd name="T101" fmla="*/ 618250 h 1484"/>
                <a:gd name="T102" fmla="*/ 918237 w 1310"/>
                <a:gd name="T103" fmla="*/ 540595 h 1484"/>
                <a:gd name="T104" fmla="*/ 947177 w 1310"/>
                <a:gd name="T105" fmla="*/ 496541 h 1484"/>
                <a:gd name="T106" fmla="*/ 982373 w 1310"/>
                <a:gd name="T107" fmla="*/ 445020 h 1484"/>
                <a:gd name="T108" fmla="*/ 1013659 w 1310"/>
                <a:gd name="T109" fmla="*/ 324805 h 1484"/>
                <a:gd name="T110" fmla="*/ 932316 w 1310"/>
                <a:gd name="T111" fmla="*/ 263578 h 1484"/>
                <a:gd name="T112" fmla="*/ 818123 w 1310"/>
                <a:gd name="T113" fmla="*/ 226244 h 14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10"/>
                <a:gd name="T172" fmla="*/ 0 h 1484"/>
                <a:gd name="T173" fmla="*/ 1310 w 1310"/>
                <a:gd name="T174" fmla="*/ 1484 h 14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10" h="1484">
                  <a:moveTo>
                    <a:pt x="994" y="291"/>
                  </a:moveTo>
                  <a:lnTo>
                    <a:pt x="988" y="297"/>
                  </a:lnTo>
                  <a:lnTo>
                    <a:pt x="975" y="320"/>
                  </a:lnTo>
                  <a:lnTo>
                    <a:pt x="984" y="291"/>
                  </a:lnTo>
                  <a:lnTo>
                    <a:pt x="981" y="285"/>
                  </a:lnTo>
                  <a:lnTo>
                    <a:pt x="975" y="287"/>
                  </a:lnTo>
                  <a:lnTo>
                    <a:pt x="979" y="270"/>
                  </a:lnTo>
                  <a:lnTo>
                    <a:pt x="967" y="258"/>
                  </a:lnTo>
                  <a:lnTo>
                    <a:pt x="953" y="260"/>
                  </a:lnTo>
                  <a:lnTo>
                    <a:pt x="949" y="254"/>
                  </a:lnTo>
                  <a:lnTo>
                    <a:pt x="938" y="248"/>
                  </a:lnTo>
                  <a:lnTo>
                    <a:pt x="924" y="241"/>
                  </a:lnTo>
                  <a:lnTo>
                    <a:pt x="911" y="235"/>
                  </a:lnTo>
                  <a:lnTo>
                    <a:pt x="899" y="233"/>
                  </a:lnTo>
                  <a:lnTo>
                    <a:pt x="882" y="223"/>
                  </a:lnTo>
                  <a:lnTo>
                    <a:pt x="882" y="227"/>
                  </a:lnTo>
                  <a:lnTo>
                    <a:pt x="858" y="233"/>
                  </a:lnTo>
                  <a:lnTo>
                    <a:pt x="847" y="256"/>
                  </a:lnTo>
                  <a:lnTo>
                    <a:pt x="847" y="260"/>
                  </a:lnTo>
                  <a:lnTo>
                    <a:pt x="833" y="266"/>
                  </a:lnTo>
                  <a:lnTo>
                    <a:pt x="810" y="299"/>
                  </a:lnTo>
                  <a:lnTo>
                    <a:pt x="812" y="272"/>
                  </a:lnTo>
                  <a:lnTo>
                    <a:pt x="802" y="279"/>
                  </a:lnTo>
                  <a:lnTo>
                    <a:pt x="791" y="274"/>
                  </a:lnTo>
                  <a:lnTo>
                    <a:pt x="779" y="274"/>
                  </a:lnTo>
                  <a:lnTo>
                    <a:pt x="769" y="237"/>
                  </a:lnTo>
                  <a:lnTo>
                    <a:pt x="746" y="248"/>
                  </a:lnTo>
                  <a:lnTo>
                    <a:pt x="723" y="262"/>
                  </a:lnTo>
                  <a:lnTo>
                    <a:pt x="711" y="258"/>
                  </a:lnTo>
                  <a:lnTo>
                    <a:pt x="734" y="243"/>
                  </a:lnTo>
                  <a:lnTo>
                    <a:pt x="756" y="202"/>
                  </a:lnTo>
                  <a:lnTo>
                    <a:pt x="777" y="177"/>
                  </a:lnTo>
                  <a:lnTo>
                    <a:pt x="800" y="152"/>
                  </a:lnTo>
                  <a:lnTo>
                    <a:pt x="791" y="132"/>
                  </a:lnTo>
                  <a:lnTo>
                    <a:pt x="775" y="119"/>
                  </a:lnTo>
                  <a:lnTo>
                    <a:pt x="767" y="86"/>
                  </a:lnTo>
                  <a:lnTo>
                    <a:pt x="760" y="53"/>
                  </a:lnTo>
                  <a:lnTo>
                    <a:pt x="760" y="57"/>
                  </a:lnTo>
                  <a:lnTo>
                    <a:pt x="746" y="37"/>
                  </a:lnTo>
                  <a:lnTo>
                    <a:pt x="748" y="45"/>
                  </a:lnTo>
                  <a:lnTo>
                    <a:pt x="744" y="45"/>
                  </a:lnTo>
                  <a:lnTo>
                    <a:pt x="742" y="47"/>
                  </a:lnTo>
                  <a:lnTo>
                    <a:pt x="719" y="82"/>
                  </a:lnTo>
                  <a:lnTo>
                    <a:pt x="697" y="117"/>
                  </a:lnTo>
                  <a:lnTo>
                    <a:pt x="665" y="115"/>
                  </a:lnTo>
                  <a:lnTo>
                    <a:pt x="643" y="111"/>
                  </a:lnTo>
                  <a:lnTo>
                    <a:pt x="622" y="105"/>
                  </a:lnTo>
                  <a:lnTo>
                    <a:pt x="593" y="111"/>
                  </a:lnTo>
                  <a:lnTo>
                    <a:pt x="595" y="130"/>
                  </a:lnTo>
                  <a:lnTo>
                    <a:pt x="579" y="126"/>
                  </a:lnTo>
                  <a:lnTo>
                    <a:pt x="546" y="132"/>
                  </a:lnTo>
                  <a:lnTo>
                    <a:pt x="511" y="150"/>
                  </a:lnTo>
                  <a:lnTo>
                    <a:pt x="492" y="150"/>
                  </a:lnTo>
                  <a:lnTo>
                    <a:pt x="469" y="121"/>
                  </a:lnTo>
                  <a:lnTo>
                    <a:pt x="465" y="76"/>
                  </a:lnTo>
                  <a:lnTo>
                    <a:pt x="475" y="43"/>
                  </a:lnTo>
                  <a:lnTo>
                    <a:pt x="461" y="22"/>
                  </a:lnTo>
                  <a:lnTo>
                    <a:pt x="457" y="0"/>
                  </a:lnTo>
                  <a:lnTo>
                    <a:pt x="438" y="2"/>
                  </a:lnTo>
                  <a:lnTo>
                    <a:pt x="442" y="2"/>
                  </a:lnTo>
                  <a:lnTo>
                    <a:pt x="432" y="24"/>
                  </a:lnTo>
                  <a:lnTo>
                    <a:pt x="405" y="35"/>
                  </a:lnTo>
                  <a:lnTo>
                    <a:pt x="376" y="47"/>
                  </a:lnTo>
                  <a:lnTo>
                    <a:pt x="370" y="60"/>
                  </a:lnTo>
                  <a:lnTo>
                    <a:pt x="339" y="49"/>
                  </a:lnTo>
                  <a:lnTo>
                    <a:pt x="306" y="39"/>
                  </a:lnTo>
                  <a:lnTo>
                    <a:pt x="318" y="58"/>
                  </a:lnTo>
                  <a:lnTo>
                    <a:pt x="327" y="101"/>
                  </a:lnTo>
                  <a:lnTo>
                    <a:pt x="349" y="109"/>
                  </a:lnTo>
                  <a:lnTo>
                    <a:pt x="343" y="119"/>
                  </a:lnTo>
                  <a:lnTo>
                    <a:pt x="314" y="146"/>
                  </a:lnTo>
                  <a:lnTo>
                    <a:pt x="279" y="171"/>
                  </a:lnTo>
                  <a:lnTo>
                    <a:pt x="275" y="169"/>
                  </a:lnTo>
                  <a:lnTo>
                    <a:pt x="257" y="171"/>
                  </a:lnTo>
                  <a:lnTo>
                    <a:pt x="230" y="153"/>
                  </a:lnTo>
                  <a:lnTo>
                    <a:pt x="223" y="152"/>
                  </a:lnTo>
                  <a:lnTo>
                    <a:pt x="211" y="119"/>
                  </a:lnTo>
                  <a:lnTo>
                    <a:pt x="192" y="132"/>
                  </a:lnTo>
                  <a:lnTo>
                    <a:pt x="184" y="128"/>
                  </a:lnTo>
                  <a:lnTo>
                    <a:pt x="188" y="134"/>
                  </a:lnTo>
                  <a:lnTo>
                    <a:pt x="159" y="134"/>
                  </a:lnTo>
                  <a:lnTo>
                    <a:pt x="130" y="134"/>
                  </a:lnTo>
                  <a:lnTo>
                    <a:pt x="133" y="159"/>
                  </a:lnTo>
                  <a:lnTo>
                    <a:pt x="153" y="167"/>
                  </a:lnTo>
                  <a:lnTo>
                    <a:pt x="147" y="177"/>
                  </a:lnTo>
                  <a:lnTo>
                    <a:pt x="122" y="179"/>
                  </a:lnTo>
                  <a:lnTo>
                    <a:pt x="130" y="214"/>
                  </a:lnTo>
                  <a:lnTo>
                    <a:pt x="143" y="254"/>
                  </a:lnTo>
                  <a:lnTo>
                    <a:pt x="135" y="307"/>
                  </a:lnTo>
                  <a:lnTo>
                    <a:pt x="128" y="361"/>
                  </a:lnTo>
                  <a:lnTo>
                    <a:pt x="116" y="359"/>
                  </a:lnTo>
                  <a:lnTo>
                    <a:pt x="89" y="367"/>
                  </a:lnTo>
                  <a:lnTo>
                    <a:pt x="62" y="380"/>
                  </a:lnTo>
                  <a:lnTo>
                    <a:pt x="35" y="392"/>
                  </a:lnTo>
                  <a:lnTo>
                    <a:pt x="27" y="421"/>
                  </a:lnTo>
                  <a:lnTo>
                    <a:pt x="17" y="450"/>
                  </a:lnTo>
                  <a:lnTo>
                    <a:pt x="0" y="481"/>
                  </a:lnTo>
                  <a:lnTo>
                    <a:pt x="15" y="510"/>
                  </a:lnTo>
                  <a:lnTo>
                    <a:pt x="31" y="539"/>
                  </a:lnTo>
                  <a:lnTo>
                    <a:pt x="29" y="555"/>
                  </a:lnTo>
                  <a:lnTo>
                    <a:pt x="42" y="559"/>
                  </a:lnTo>
                  <a:lnTo>
                    <a:pt x="62" y="574"/>
                  </a:lnTo>
                  <a:lnTo>
                    <a:pt x="89" y="580"/>
                  </a:lnTo>
                  <a:lnTo>
                    <a:pt x="112" y="563"/>
                  </a:lnTo>
                  <a:lnTo>
                    <a:pt x="114" y="592"/>
                  </a:lnTo>
                  <a:lnTo>
                    <a:pt x="116" y="619"/>
                  </a:lnTo>
                  <a:lnTo>
                    <a:pt x="151" y="617"/>
                  </a:lnTo>
                  <a:lnTo>
                    <a:pt x="195" y="619"/>
                  </a:lnTo>
                  <a:lnTo>
                    <a:pt x="211" y="607"/>
                  </a:lnTo>
                  <a:lnTo>
                    <a:pt x="238" y="590"/>
                  </a:lnTo>
                  <a:lnTo>
                    <a:pt x="265" y="572"/>
                  </a:lnTo>
                  <a:lnTo>
                    <a:pt x="292" y="574"/>
                  </a:lnTo>
                  <a:lnTo>
                    <a:pt x="294" y="607"/>
                  </a:lnTo>
                  <a:lnTo>
                    <a:pt x="298" y="638"/>
                  </a:lnTo>
                  <a:lnTo>
                    <a:pt x="323" y="665"/>
                  </a:lnTo>
                  <a:lnTo>
                    <a:pt x="349" y="675"/>
                  </a:lnTo>
                  <a:lnTo>
                    <a:pt x="378" y="689"/>
                  </a:lnTo>
                  <a:lnTo>
                    <a:pt x="414" y="714"/>
                  </a:lnTo>
                  <a:lnTo>
                    <a:pt x="453" y="722"/>
                  </a:lnTo>
                  <a:lnTo>
                    <a:pt x="463" y="737"/>
                  </a:lnTo>
                  <a:lnTo>
                    <a:pt x="467" y="774"/>
                  </a:lnTo>
                  <a:lnTo>
                    <a:pt x="461" y="774"/>
                  </a:lnTo>
                  <a:lnTo>
                    <a:pt x="475" y="789"/>
                  </a:lnTo>
                  <a:lnTo>
                    <a:pt x="478" y="819"/>
                  </a:lnTo>
                  <a:lnTo>
                    <a:pt x="509" y="822"/>
                  </a:lnTo>
                  <a:lnTo>
                    <a:pt x="540" y="826"/>
                  </a:lnTo>
                  <a:lnTo>
                    <a:pt x="544" y="859"/>
                  </a:lnTo>
                  <a:lnTo>
                    <a:pt x="566" y="879"/>
                  </a:lnTo>
                  <a:lnTo>
                    <a:pt x="571" y="894"/>
                  </a:lnTo>
                  <a:lnTo>
                    <a:pt x="564" y="923"/>
                  </a:lnTo>
                  <a:lnTo>
                    <a:pt x="558" y="950"/>
                  </a:lnTo>
                  <a:lnTo>
                    <a:pt x="562" y="964"/>
                  </a:lnTo>
                  <a:lnTo>
                    <a:pt x="558" y="968"/>
                  </a:lnTo>
                  <a:lnTo>
                    <a:pt x="564" y="985"/>
                  </a:lnTo>
                  <a:lnTo>
                    <a:pt x="570" y="1038"/>
                  </a:lnTo>
                  <a:lnTo>
                    <a:pt x="616" y="1045"/>
                  </a:lnTo>
                  <a:lnTo>
                    <a:pt x="641" y="1047"/>
                  </a:lnTo>
                  <a:lnTo>
                    <a:pt x="651" y="1080"/>
                  </a:lnTo>
                  <a:lnTo>
                    <a:pt x="661" y="1111"/>
                  </a:lnTo>
                  <a:lnTo>
                    <a:pt x="678" y="1109"/>
                  </a:lnTo>
                  <a:lnTo>
                    <a:pt x="696" y="1113"/>
                  </a:lnTo>
                  <a:lnTo>
                    <a:pt x="694" y="1142"/>
                  </a:lnTo>
                  <a:lnTo>
                    <a:pt x="694" y="1173"/>
                  </a:lnTo>
                  <a:lnTo>
                    <a:pt x="715" y="1175"/>
                  </a:lnTo>
                  <a:lnTo>
                    <a:pt x="729" y="1224"/>
                  </a:lnTo>
                  <a:lnTo>
                    <a:pt x="709" y="1241"/>
                  </a:lnTo>
                  <a:lnTo>
                    <a:pt x="688" y="1261"/>
                  </a:lnTo>
                  <a:lnTo>
                    <a:pt x="670" y="1282"/>
                  </a:lnTo>
                  <a:lnTo>
                    <a:pt x="653" y="1305"/>
                  </a:lnTo>
                  <a:lnTo>
                    <a:pt x="635" y="1326"/>
                  </a:lnTo>
                  <a:lnTo>
                    <a:pt x="618" y="1348"/>
                  </a:lnTo>
                  <a:lnTo>
                    <a:pt x="618" y="1350"/>
                  </a:lnTo>
                  <a:lnTo>
                    <a:pt x="635" y="1346"/>
                  </a:lnTo>
                  <a:lnTo>
                    <a:pt x="676" y="1377"/>
                  </a:lnTo>
                  <a:lnTo>
                    <a:pt x="686" y="1379"/>
                  </a:lnTo>
                  <a:lnTo>
                    <a:pt x="705" y="1390"/>
                  </a:lnTo>
                  <a:lnTo>
                    <a:pt x="740" y="1416"/>
                  </a:lnTo>
                  <a:lnTo>
                    <a:pt x="775" y="1441"/>
                  </a:lnTo>
                  <a:lnTo>
                    <a:pt x="771" y="1458"/>
                  </a:lnTo>
                  <a:lnTo>
                    <a:pt x="779" y="1484"/>
                  </a:lnTo>
                  <a:lnTo>
                    <a:pt x="791" y="1460"/>
                  </a:lnTo>
                  <a:lnTo>
                    <a:pt x="802" y="1437"/>
                  </a:lnTo>
                  <a:lnTo>
                    <a:pt x="804" y="1414"/>
                  </a:lnTo>
                  <a:lnTo>
                    <a:pt x="814" y="1390"/>
                  </a:lnTo>
                  <a:lnTo>
                    <a:pt x="827" y="1373"/>
                  </a:lnTo>
                  <a:lnTo>
                    <a:pt x="823" y="1350"/>
                  </a:lnTo>
                  <a:lnTo>
                    <a:pt x="825" y="1348"/>
                  </a:lnTo>
                  <a:lnTo>
                    <a:pt x="841" y="1354"/>
                  </a:lnTo>
                  <a:lnTo>
                    <a:pt x="849" y="1356"/>
                  </a:lnTo>
                  <a:lnTo>
                    <a:pt x="833" y="1383"/>
                  </a:lnTo>
                  <a:lnTo>
                    <a:pt x="820" y="1410"/>
                  </a:lnTo>
                  <a:lnTo>
                    <a:pt x="810" y="1418"/>
                  </a:lnTo>
                  <a:lnTo>
                    <a:pt x="812" y="1422"/>
                  </a:lnTo>
                  <a:lnTo>
                    <a:pt x="833" y="1390"/>
                  </a:lnTo>
                  <a:lnTo>
                    <a:pt x="856" y="1359"/>
                  </a:lnTo>
                  <a:lnTo>
                    <a:pt x="870" y="1328"/>
                  </a:lnTo>
                  <a:lnTo>
                    <a:pt x="884" y="1297"/>
                  </a:lnTo>
                  <a:lnTo>
                    <a:pt x="893" y="1280"/>
                  </a:lnTo>
                  <a:lnTo>
                    <a:pt x="895" y="1280"/>
                  </a:lnTo>
                  <a:lnTo>
                    <a:pt x="895" y="1249"/>
                  </a:lnTo>
                  <a:lnTo>
                    <a:pt x="895" y="1218"/>
                  </a:lnTo>
                  <a:lnTo>
                    <a:pt x="887" y="1199"/>
                  </a:lnTo>
                  <a:lnTo>
                    <a:pt x="887" y="1185"/>
                  </a:lnTo>
                  <a:lnTo>
                    <a:pt x="893" y="1171"/>
                  </a:lnTo>
                  <a:lnTo>
                    <a:pt x="887" y="1169"/>
                  </a:lnTo>
                  <a:lnTo>
                    <a:pt x="901" y="1166"/>
                  </a:lnTo>
                  <a:lnTo>
                    <a:pt x="930" y="1138"/>
                  </a:lnTo>
                  <a:lnTo>
                    <a:pt x="959" y="1109"/>
                  </a:lnTo>
                  <a:lnTo>
                    <a:pt x="986" y="1102"/>
                  </a:lnTo>
                  <a:lnTo>
                    <a:pt x="1012" y="1084"/>
                  </a:lnTo>
                  <a:lnTo>
                    <a:pt x="1023" y="1074"/>
                  </a:lnTo>
                  <a:lnTo>
                    <a:pt x="1046" y="1076"/>
                  </a:lnTo>
                  <a:lnTo>
                    <a:pt x="1035" y="1078"/>
                  </a:lnTo>
                  <a:lnTo>
                    <a:pt x="1058" y="1071"/>
                  </a:lnTo>
                  <a:lnTo>
                    <a:pt x="1062" y="1069"/>
                  </a:lnTo>
                  <a:lnTo>
                    <a:pt x="1101" y="1069"/>
                  </a:lnTo>
                  <a:lnTo>
                    <a:pt x="1108" y="1047"/>
                  </a:lnTo>
                  <a:lnTo>
                    <a:pt x="1130" y="1036"/>
                  </a:lnTo>
                  <a:lnTo>
                    <a:pt x="1134" y="993"/>
                  </a:lnTo>
                  <a:lnTo>
                    <a:pt x="1149" y="964"/>
                  </a:lnTo>
                  <a:lnTo>
                    <a:pt x="1165" y="935"/>
                  </a:lnTo>
                  <a:lnTo>
                    <a:pt x="1170" y="882"/>
                  </a:lnTo>
                  <a:lnTo>
                    <a:pt x="1178" y="865"/>
                  </a:lnTo>
                  <a:lnTo>
                    <a:pt x="1180" y="828"/>
                  </a:lnTo>
                  <a:lnTo>
                    <a:pt x="1182" y="791"/>
                  </a:lnTo>
                  <a:lnTo>
                    <a:pt x="1180" y="762"/>
                  </a:lnTo>
                  <a:lnTo>
                    <a:pt x="1180" y="735"/>
                  </a:lnTo>
                  <a:lnTo>
                    <a:pt x="1174" y="724"/>
                  </a:lnTo>
                  <a:lnTo>
                    <a:pt x="1180" y="687"/>
                  </a:lnTo>
                  <a:lnTo>
                    <a:pt x="1190" y="685"/>
                  </a:lnTo>
                  <a:lnTo>
                    <a:pt x="1194" y="696"/>
                  </a:lnTo>
                  <a:lnTo>
                    <a:pt x="1211" y="665"/>
                  </a:lnTo>
                  <a:lnTo>
                    <a:pt x="1229" y="636"/>
                  </a:lnTo>
                  <a:lnTo>
                    <a:pt x="1229" y="632"/>
                  </a:lnTo>
                  <a:lnTo>
                    <a:pt x="1236" y="623"/>
                  </a:lnTo>
                  <a:lnTo>
                    <a:pt x="1256" y="596"/>
                  </a:lnTo>
                  <a:lnTo>
                    <a:pt x="1275" y="568"/>
                  </a:lnTo>
                  <a:lnTo>
                    <a:pt x="1304" y="526"/>
                  </a:lnTo>
                  <a:lnTo>
                    <a:pt x="1310" y="473"/>
                  </a:lnTo>
                  <a:lnTo>
                    <a:pt x="1296" y="435"/>
                  </a:lnTo>
                  <a:lnTo>
                    <a:pt x="1283" y="394"/>
                  </a:lnTo>
                  <a:lnTo>
                    <a:pt x="1254" y="390"/>
                  </a:lnTo>
                  <a:lnTo>
                    <a:pt x="1227" y="386"/>
                  </a:lnTo>
                  <a:lnTo>
                    <a:pt x="1192" y="353"/>
                  </a:lnTo>
                  <a:lnTo>
                    <a:pt x="1155" y="320"/>
                  </a:lnTo>
                  <a:lnTo>
                    <a:pt x="1108" y="309"/>
                  </a:lnTo>
                  <a:lnTo>
                    <a:pt x="1077" y="309"/>
                  </a:lnTo>
                  <a:lnTo>
                    <a:pt x="1046" y="303"/>
                  </a:lnTo>
                  <a:lnTo>
                    <a:pt x="1017" y="295"/>
                  </a:lnTo>
                  <a:lnTo>
                    <a:pt x="992" y="303"/>
                  </a:lnTo>
                  <a:lnTo>
                    <a:pt x="994" y="291"/>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0" name="Freeform 255"/>
            <p:cNvSpPr>
              <a:spLocks/>
            </p:cNvSpPr>
            <p:nvPr/>
          </p:nvSpPr>
          <p:spPr bwMode="auto">
            <a:xfrm>
              <a:off x="2924477" y="3770519"/>
              <a:ext cx="56820" cy="47942"/>
            </a:xfrm>
            <a:custGeom>
              <a:avLst/>
              <a:gdLst>
                <a:gd name="T0" fmla="*/ 29122 w 80"/>
                <a:gd name="T1" fmla="*/ 43586 h 66"/>
                <a:gd name="T2" fmla="*/ 24861 w 80"/>
                <a:gd name="T3" fmla="*/ 46492 h 66"/>
                <a:gd name="T4" fmla="*/ 12785 w 80"/>
                <a:gd name="T5" fmla="*/ 40681 h 66"/>
                <a:gd name="T6" fmla="*/ 8524 w 80"/>
                <a:gd name="T7" fmla="*/ 47945 h 66"/>
                <a:gd name="T8" fmla="*/ 0 w 80"/>
                <a:gd name="T9" fmla="*/ 26878 h 66"/>
                <a:gd name="T10" fmla="*/ 2841 w 80"/>
                <a:gd name="T11" fmla="*/ 26878 h 66"/>
                <a:gd name="T12" fmla="*/ 1421 w 80"/>
                <a:gd name="T13" fmla="*/ 15255 h 66"/>
                <a:gd name="T14" fmla="*/ 9944 w 80"/>
                <a:gd name="T15" fmla="*/ 0 h 66"/>
                <a:gd name="T16" fmla="*/ 33384 w 80"/>
                <a:gd name="T17" fmla="*/ 4359 h 66"/>
                <a:gd name="T18" fmla="*/ 56824 w 80"/>
                <a:gd name="T19" fmla="*/ 7264 h 66"/>
                <a:gd name="T20" fmla="*/ 45459 w 80"/>
                <a:gd name="T21" fmla="*/ 31237 h 66"/>
                <a:gd name="T22" fmla="*/ 44039 w 80"/>
                <a:gd name="T23" fmla="*/ 33416 h 66"/>
                <a:gd name="T24" fmla="*/ 41197 w 80"/>
                <a:gd name="T25" fmla="*/ 39228 h 66"/>
                <a:gd name="T26" fmla="*/ 36936 w 80"/>
                <a:gd name="T27" fmla="*/ 39228 h 66"/>
                <a:gd name="T28" fmla="*/ 29122 w 80"/>
                <a:gd name="T29" fmla="*/ 43586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66"/>
                <a:gd name="T47" fmla="*/ 80 w 80"/>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66">
                  <a:moveTo>
                    <a:pt x="41" y="60"/>
                  </a:moveTo>
                  <a:lnTo>
                    <a:pt x="35" y="64"/>
                  </a:lnTo>
                  <a:lnTo>
                    <a:pt x="18" y="56"/>
                  </a:lnTo>
                  <a:lnTo>
                    <a:pt x="12" y="66"/>
                  </a:lnTo>
                  <a:lnTo>
                    <a:pt x="0" y="37"/>
                  </a:lnTo>
                  <a:lnTo>
                    <a:pt x="4" y="37"/>
                  </a:lnTo>
                  <a:lnTo>
                    <a:pt x="2" y="21"/>
                  </a:lnTo>
                  <a:lnTo>
                    <a:pt x="14" y="0"/>
                  </a:lnTo>
                  <a:lnTo>
                    <a:pt x="47" y="6"/>
                  </a:lnTo>
                  <a:lnTo>
                    <a:pt x="80" y="10"/>
                  </a:lnTo>
                  <a:lnTo>
                    <a:pt x="64" y="43"/>
                  </a:lnTo>
                  <a:lnTo>
                    <a:pt x="62" y="46"/>
                  </a:lnTo>
                  <a:lnTo>
                    <a:pt x="58" y="54"/>
                  </a:lnTo>
                  <a:lnTo>
                    <a:pt x="52" y="54"/>
                  </a:lnTo>
                  <a:lnTo>
                    <a:pt x="41" y="6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1" name="Freeform 259"/>
            <p:cNvSpPr>
              <a:spLocks/>
            </p:cNvSpPr>
            <p:nvPr/>
          </p:nvSpPr>
          <p:spPr bwMode="auto">
            <a:xfrm>
              <a:off x="2642150" y="4315635"/>
              <a:ext cx="216628" cy="230831"/>
            </a:xfrm>
            <a:custGeom>
              <a:avLst/>
              <a:gdLst>
                <a:gd name="T0" fmla="*/ 12469 w 278"/>
                <a:gd name="T1" fmla="*/ 20237 h 308"/>
                <a:gd name="T2" fmla="*/ 6234 w 278"/>
                <a:gd name="T3" fmla="*/ 50966 h 308"/>
                <a:gd name="T4" fmla="*/ 0 w 278"/>
                <a:gd name="T5" fmla="*/ 80947 h 308"/>
                <a:gd name="T6" fmla="*/ 24158 w 278"/>
                <a:gd name="T7" fmla="*/ 104181 h 308"/>
                <a:gd name="T8" fmla="*/ 49874 w 278"/>
                <a:gd name="T9" fmla="*/ 127416 h 308"/>
                <a:gd name="T10" fmla="*/ 70915 w 278"/>
                <a:gd name="T11" fmla="*/ 137909 h 308"/>
                <a:gd name="T12" fmla="*/ 92735 w 278"/>
                <a:gd name="T13" fmla="*/ 146903 h 308"/>
                <a:gd name="T14" fmla="*/ 116893 w 278"/>
                <a:gd name="T15" fmla="*/ 159645 h 308"/>
                <a:gd name="T16" fmla="*/ 139492 w 278"/>
                <a:gd name="T17" fmla="*/ 173136 h 308"/>
                <a:gd name="T18" fmla="*/ 130141 w 278"/>
                <a:gd name="T19" fmla="*/ 200118 h 308"/>
                <a:gd name="T20" fmla="*/ 119231 w 278"/>
                <a:gd name="T21" fmla="*/ 226351 h 308"/>
                <a:gd name="T22" fmla="*/ 149623 w 278"/>
                <a:gd name="T23" fmla="*/ 229349 h 308"/>
                <a:gd name="T24" fmla="*/ 180015 w 278"/>
                <a:gd name="T25" fmla="*/ 230848 h 308"/>
                <a:gd name="T26" fmla="*/ 196380 w 278"/>
                <a:gd name="T27" fmla="*/ 224852 h 308"/>
                <a:gd name="T28" fmla="*/ 216642 w 278"/>
                <a:gd name="T29" fmla="*/ 194872 h 308"/>
                <a:gd name="T30" fmla="*/ 215083 w 278"/>
                <a:gd name="T31" fmla="*/ 176884 h 308"/>
                <a:gd name="T32" fmla="*/ 215083 w 278"/>
                <a:gd name="T33" fmla="*/ 153649 h 308"/>
                <a:gd name="T34" fmla="*/ 216642 w 278"/>
                <a:gd name="T35" fmla="*/ 131913 h 308"/>
                <a:gd name="T36" fmla="*/ 202615 w 278"/>
                <a:gd name="T37" fmla="*/ 128915 h 308"/>
                <a:gd name="T38" fmla="*/ 189367 w 278"/>
                <a:gd name="T39" fmla="*/ 130414 h 308"/>
                <a:gd name="T40" fmla="*/ 181574 w 278"/>
                <a:gd name="T41" fmla="*/ 107179 h 308"/>
                <a:gd name="T42" fmla="*/ 173781 w 278"/>
                <a:gd name="T43" fmla="*/ 82446 h 308"/>
                <a:gd name="T44" fmla="*/ 154299 w 278"/>
                <a:gd name="T45" fmla="*/ 80947 h 308"/>
                <a:gd name="T46" fmla="*/ 118452 w 278"/>
                <a:gd name="T47" fmla="*/ 75700 h 308"/>
                <a:gd name="T48" fmla="*/ 113776 w 278"/>
                <a:gd name="T49" fmla="*/ 35976 h 308"/>
                <a:gd name="T50" fmla="*/ 109100 w 278"/>
                <a:gd name="T51" fmla="*/ 23235 h 308"/>
                <a:gd name="T52" fmla="*/ 109100 w 278"/>
                <a:gd name="T53" fmla="*/ 18738 h 308"/>
                <a:gd name="T54" fmla="*/ 81825 w 278"/>
                <a:gd name="T55" fmla="*/ 0 h 308"/>
                <a:gd name="T56" fmla="*/ 48316 w 278"/>
                <a:gd name="T57" fmla="*/ 4497 h 308"/>
                <a:gd name="T58" fmla="*/ 15586 w 278"/>
                <a:gd name="T59" fmla="*/ 8245 h 308"/>
                <a:gd name="T60" fmla="*/ 12469 w 278"/>
                <a:gd name="T61" fmla="*/ 20237 h 30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78"/>
                <a:gd name="T94" fmla="*/ 0 h 308"/>
                <a:gd name="T95" fmla="*/ 278 w 278"/>
                <a:gd name="T96" fmla="*/ 308 h 30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78" h="308">
                  <a:moveTo>
                    <a:pt x="16" y="27"/>
                  </a:moveTo>
                  <a:lnTo>
                    <a:pt x="8" y="68"/>
                  </a:lnTo>
                  <a:lnTo>
                    <a:pt x="0" y="108"/>
                  </a:lnTo>
                  <a:lnTo>
                    <a:pt x="31" y="139"/>
                  </a:lnTo>
                  <a:lnTo>
                    <a:pt x="64" y="170"/>
                  </a:lnTo>
                  <a:lnTo>
                    <a:pt x="91" y="184"/>
                  </a:lnTo>
                  <a:lnTo>
                    <a:pt x="119" y="196"/>
                  </a:lnTo>
                  <a:lnTo>
                    <a:pt x="150" y="213"/>
                  </a:lnTo>
                  <a:lnTo>
                    <a:pt x="179" y="231"/>
                  </a:lnTo>
                  <a:lnTo>
                    <a:pt x="167" y="267"/>
                  </a:lnTo>
                  <a:lnTo>
                    <a:pt x="153" y="302"/>
                  </a:lnTo>
                  <a:lnTo>
                    <a:pt x="192" y="306"/>
                  </a:lnTo>
                  <a:lnTo>
                    <a:pt x="231" y="308"/>
                  </a:lnTo>
                  <a:lnTo>
                    <a:pt x="252" y="300"/>
                  </a:lnTo>
                  <a:lnTo>
                    <a:pt x="278" y="260"/>
                  </a:lnTo>
                  <a:lnTo>
                    <a:pt x="276" y="236"/>
                  </a:lnTo>
                  <a:lnTo>
                    <a:pt x="276" y="205"/>
                  </a:lnTo>
                  <a:lnTo>
                    <a:pt x="278" y="176"/>
                  </a:lnTo>
                  <a:lnTo>
                    <a:pt x="260" y="172"/>
                  </a:lnTo>
                  <a:lnTo>
                    <a:pt x="243" y="174"/>
                  </a:lnTo>
                  <a:lnTo>
                    <a:pt x="233" y="143"/>
                  </a:lnTo>
                  <a:lnTo>
                    <a:pt x="223" y="110"/>
                  </a:lnTo>
                  <a:lnTo>
                    <a:pt x="198" y="108"/>
                  </a:lnTo>
                  <a:lnTo>
                    <a:pt x="152" y="101"/>
                  </a:lnTo>
                  <a:lnTo>
                    <a:pt x="146" y="48"/>
                  </a:lnTo>
                  <a:lnTo>
                    <a:pt x="140" y="31"/>
                  </a:lnTo>
                  <a:lnTo>
                    <a:pt x="140" y="25"/>
                  </a:lnTo>
                  <a:lnTo>
                    <a:pt x="105" y="0"/>
                  </a:lnTo>
                  <a:lnTo>
                    <a:pt x="62" y="6"/>
                  </a:lnTo>
                  <a:lnTo>
                    <a:pt x="20" y="11"/>
                  </a:lnTo>
                  <a:lnTo>
                    <a:pt x="16" y="27"/>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2" name="Freeform 268"/>
            <p:cNvSpPr>
              <a:spLocks/>
            </p:cNvSpPr>
            <p:nvPr/>
          </p:nvSpPr>
          <p:spPr bwMode="auto">
            <a:xfrm>
              <a:off x="2801958" y="4622819"/>
              <a:ext cx="129622" cy="136723"/>
            </a:xfrm>
            <a:custGeom>
              <a:avLst/>
              <a:gdLst>
                <a:gd name="T0" fmla="*/ 126487 w 165"/>
                <a:gd name="T1" fmla="*/ 71372 h 182"/>
                <a:gd name="T2" fmla="*/ 98990 w 165"/>
                <a:gd name="T3" fmla="*/ 52590 h 182"/>
                <a:gd name="T4" fmla="*/ 71493 w 165"/>
                <a:gd name="T5" fmla="*/ 33056 h 182"/>
                <a:gd name="T6" fmla="*/ 56566 w 165"/>
                <a:gd name="T7" fmla="*/ 24792 h 182"/>
                <a:gd name="T8" fmla="*/ 48709 w 165"/>
                <a:gd name="T9" fmla="*/ 23290 h 182"/>
                <a:gd name="T10" fmla="*/ 16498 w 165"/>
                <a:gd name="T11" fmla="*/ 0 h 182"/>
                <a:gd name="T12" fmla="*/ 3143 w 165"/>
                <a:gd name="T13" fmla="*/ 3005 h 182"/>
                <a:gd name="T14" fmla="*/ 4714 w 165"/>
                <a:gd name="T15" fmla="*/ 4508 h 182"/>
                <a:gd name="T16" fmla="*/ 3143 w 165"/>
                <a:gd name="T17" fmla="*/ 36061 h 182"/>
                <a:gd name="T18" fmla="*/ 1571 w 165"/>
                <a:gd name="T19" fmla="*/ 66864 h 182"/>
                <a:gd name="T20" fmla="*/ 3143 w 165"/>
                <a:gd name="T21" fmla="*/ 71372 h 182"/>
                <a:gd name="T22" fmla="*/ 0 w 165"/>
                <a:gd name="T23" fmla="*/ 94661 h 182"/>
                <a:gd name="T24" fmla="*/ 14141 w 165"/>
                <a:gd name="T25" fmla="*/ 117951 h 182"/>
                <a:gd name="T26" fmla="*/ 45567 w 165"/>
                <a:gd name="T27" fmla="*/ 129220 h 182"/>
                <a:gd name="T28" fmla="*/ 87206 w 165"/>
                <a:gd name="T29" fmla="*/ 136733 h 182"/>
                <a:gd name="T30" fmla="*/ 111560 w 165"/>
                <a:gd name="T31" fmla="*/ 128469 h 182"/>
                <a:gd name="T32" fmla="*/ 129630 w 165"/>
                <a:gd name="T33" fmla="*/ 103677 h 182"/>
                <a:gd name="T34" fmla="*/ 123345 w 165"/>
                <a:gd name="T35" fmla="*/ 84143 h 182"/>
                <a:gd name="T36" fmla="*/ 126487 w 165"/>
                <a:gd name="T37" fmla="*/ 71372 h 1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5"/>
                <a:gd name="T58" fmla="*/ 0 h 182"/>
                <a:gd name="T59" fmla="*/ 165 w 165"/>
                <a:gd name="T60" fmla="*/ 182 h 18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5" h="182">
                  <a:moveTo>
                    <a:pt x="161" y="95"/>
                  </a:moveTo>
                  <a:lnTo>
                    <a:pt x="126" y="70"/>
                  </a:lnTo>
                  <a:lnTo>
                    <a:pt x="91" y="44"/>
                  </a:lnTo>
                  <a:lnTo>
                    <a:pt x="72" y="33"/>
                  </a:lnTo>
                  <a:lnTo>
                    <a:pt x="62" y="31"/>
                  </a:lnTo>
                  <a:lnTo>
                    <a:pt x="21" y="0"/>
                  </a:lnTo>
                  <a:lnTo>
                    <a:pt x="4" y="4"/>
                  </a:lnTo>
                  <a:lnTo>
                    <a:pt x="6" y="6"/>
                  </a:lnTo>
                  <a:lnTo>
                    <a:pt x="4" y="48"/>
                  </a:lnTo>
                  <a:lnTo>
                    <a:pt x="2" y="89"/>
                  </a:lnTo>
                  <a:lnTo>
                    <a:pt x="4" y="95"/>
                  </a:lnTo>
                  <a:lnTo>
                    <a:pt x="0" y="126"/>
                  </a:lnTo>
                  <a:lnTo>
                    <a:pt x="18" y="157"/>
                  </a:lnTo>
                  <a:lnTo>
                    <a:pt x="58" y="172"/>
                  </a:lnTo>
                  <a:lnTo>
                    <a:pt x="111" y="182"/>
                  </a:lnTo>
                  <a:lnTo>
                    <a:pt x="142" y="171"/>
                  </a:lnTo>
                  <a:lnTo>
                    <a:pt x="165" y="138"/>
                  </a:lnTo>
                  <a:lnTo>
                    <a:pt x="157" y="112"/>
                  </a:lnTo>
                  <a:lnTo>
                    <a:pt x="161" y="95"/>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3" name="Freeform 269"/>
            <p:cNvSpPr>
              <a:spLocks/>
            </p:cNvSpPr>
            <p:nvPr/>
          </p:nvSpPr>
          <p:spPr bwMode="auto">
            <a:xfrm>
              <a:off x="2484119" y="4386661"/>
              <a:ext cx="403070" cy="857626"/>
            </a:xfrm>
            <a:custGeom>
              <a:avLst/>
              <a:gdLst>
                <a:gd name="T0" fmla="*/ 225075 w 514"/>
                <a:gd name="T1" fmla="*/ 544245 h 1152"/>
                <a:gd name="T2" fmla="*/ 218801 w 514"/>
                <a:gd name="T3" fmla="*/ 577004 h 1152"/>
                <a:gd name="T4" fmla="*/ 235270 w 514"/>
                <a:gd name="T5" fmla="*/ 578493 h 1152"/>
                <a:gd name="T6" fmla="*/ 250955 w 514"/>
                <a:gd name="T7" fmla="*/ 594873 h 1152"/>
                <a:gd name="T8" fmla="*/ 218801 w 514"/>
                <a:gd name="T9" fmla="*/ 590406 h 1152"/>
                <a:gd name="T10" fmla="*/ 220370 w 514"/>
                <a:gd name="T11" fmla="*/ 620931 h 1152"/>
                <a:gd name="T12" fmla="*/ 218801 w 514"/>
                <a:gd name="T13" fmla="*/ 655179 h 1152"/>
                <a:gd name="T14" fmla="*/ 192921 w 514"/>
                <a:gd name="T15" fmla="*/ 693894 h 1152"/>
                <a:gd name="T16" fmla="*/ 244681 w 514"/>
                <a:gd name="T17" fmla="*/ 721441 h 1152"/>
                <a:gd name="T18" fmla="*/ 244681 w 514"/>
                <a:gd name="T19" fmla="*/ 737821 h 1152"/>
                <a:gd name="T20" fmla="*/ 218801 w 514"/>
                <a:gd name="T21" fmla="*/ 773558 h 1152"/>
                <a:gd name="T22" fmla="*/ 203901 w 514"/>
                <a:gd name="T23" fmla="*/ 790682 h 1152"/>
                <a:gd name="T24" fmla="*/ 210959 w 514"/>
                <a:gd name="T25" fmla="*/ 798127 h 1152"/>
                <a:gd name="T26" fmla="*/ 200764 w 514"/>
                <a:gd name="T27" fmla="*/ 819718 h 1152"/>
                <a:gd name="T28" fmla="*/ 205469 w 514"/>
                <a:gd name="T29" fmla="*/ 836842 h 1152"/>
                <a:gd name="T30" fmla="*/ 236838 w 514"/>
                <a:gd name="T31" fmla="*/ 857689 h 1152"/>
                <a:gd name="T32" fmla="*/ 150573 w 514"/>
                <a:gd name="T33" fmla="*/ 842799 h 1152"/>
                <a:gd name="T34" fmla="*/ 121556 w 514"/>
                <a:gd name="T35" fmla="*/ 810040 h 1152"/>
                <a:gd name="T36" fmla="*/ 84697 w 514"/>
                <a:gd name="T37" fmla="*/ 775047 h 1152"/>
                <a:gd name="T38" fmla="*/ 95676 w 514"/>
                <a:gd name="T39" fmla="*/ 719952 h 1152"/>
                <a:gd name="T40" fmla="*/ 89403 w 514"/>
                <a:gd name="T41" fmla="*/ 667091 h 1152"/>
                <a:gd name="T42" fmla="*/ 72934 w 514"/>
                <a:gd name="T43" fmla="*/ 649223 h 1152"/>
                <a:gd name="T44" fmla="*/ 69797 w 514"/>
                <a:gd name="T45" fmla="*/ 632099 h 1152"/>
                <a:gd name="T46" fmla="*/ 47054 w 514"/>
                <a:gd name="T47" fmla="*/ 587428 h 1152"/>
                <a:gd name="T48" fmla="*/ 36075 w 514"/>
                <a:gd name="T49" fmla="*/ 527121 h 1152"/>
                <a:gd name="T50" fmla="*/ 37643 w 514"/>
                <a:gd name="T51" fmla="*/ 479472 h 1152"/>
                <a:gd name="T52" fmla="*/ 27448 w 514"/>
                <a:gd name="T53" fmla="*/ 440012 h 1152"/>
                <a:gd name="T54" fmla="*/ 32154 w 514"/>
                <a:gd name="T55" fmla="*/ 396830 h 1152"/>
                <a:gd name="T56" fmla="*/ 30585 w 514"/>
                <a:gd name="T57" fmla="*/ 341735 h 1152"/>
                <a:gd name="T58" fmla="*/ 11763 w 514"/>
                <a:gd name="T59" fmla="*/ 303020 h 1152"/>
                <a:gd name="T60" fmla="*/ 0 w 514"/>
                <a:gd name="T61" fmla="*/ 261327 h 1152"/>
                <a:gd name="T62" fmla="*/ 3137 w 514"/>
                <a:gd name="T63" fmla="*/ 221867 h 1152"/>
                <a:gd name="T64" fmla="*/ 13332 w 514"/>
                <a:gd name="T65" fmla="*/ 177196 h 1152"/>
                <a:gd name="T66" fmla="*/ 30585 w 514"/>
                <a:gd name="T67" fmla="*/ 144437 h 1152"/>
                <a:gd name="T68" fmla="*/ 16469 w 514"/>
                <a:gd name="T69" fmla="*/ 87854 h 1152"/>
                <a:gd name="T70" fmla="*/ 43917 w 514"/>
                <a:gd name="T71" fmla="*/ 61795 h 1152"/>
                <a:gd name="T72" fmla="*/ 43917 w 514"/>
                <a:gd name="T73" fmla="*/ 29036 h 1152"/>
                <a:gd name="T74" fmla="*/ 69797 w 514"/>
                <a:gd name="T75" fmla="*/ 2978 h 1152"/>
                <a:gd name="T76" fmla="*/ 115282 w 514"/>
                <a:gd name="T77" fmla="*/ 26058 h 1152"/>
                <a:gd name="T78" fmla="*/ 153710 w 514"/>
                <a:gd name="T79" fmla="*/ 5956 h 1152"/>
                <a:gd name="T80" fmla="*/ 183511 w 514"/>
                <a:gd name="T81" fmla="*/ 34248 h 1152"/>
                <a:gd name="T82" fmla="*/ 230565 w 514"/>
                <a:gd name="T83" fmla="*/ 67751 h 1152"/>
                <a:gd name="T84" fmla="*/ 276834 w 514"/>
                <a:gd name="T85" fmla="*/ 89343 h 1152"/>
                <a:gd name="T86" fmla="*/ 290166 w 514"/>
                <a:gd name="T87" fmla="*/ 129547 h 1152"/>
                <a:gd name="T88" fmla="*/ 309772 w 514"/>
                <a:gd name="T89" fmla="*/ 158583 h 1152"/>
                <a:gd name="T90" fmla="*/ 356826 w 514"/>
                <a:gd name="T91" fmla="*/ 154116 h 1152"/>
                <a:gd name="T92" fmla="*/ 375648 w 514"/>
                <a:gd name="T93" fmla="*/ 106467 h 1152"/>
                <a:gd name="T94" fmla="*/ 403096 w 514"/>
                <a:gd name="T95" fmla="*/ 144437 h 1152"/>
                <a:gd name="T96" fmla="*/ 370942 w 514"/>
                <a:gd name="T97" fmla="*/ 171984 h 1152"/>
                <a:gd name="T98" fmla="*/ 343494 w 514"/>
                <a:gd name="T99" fmla="*/ 204743 h 1152"/>
                <a:gd name="T100" fmla="*/ 316046 w 514"/>
                <a:gd name="T101" fmla="*/ 236758 h 1152"/>
                <a:gd name="T102" fmla="*/ 316046 w 514"/>
                <a:gd name="T103" fmla="*/ 271006 h 1152"/>
                <a:gd name="T104" fmla="*/ 317614 w 514"/>
                <a:gd name="T105" fmla="*/ 320144 h 1152"/>
                <a:gd name="T106" fmla="*/ 322320 w 514"/>
                <a:gd name="T107" fmla="*/ 363327 h 1152"/>
                <a:gd name="T108" fmla="*/ 358395 w 514"/>
                <a:gd name="T109" fmla="*/ 407253 h 1152"/>
                <a:gd name="T110" fmla="*/ 366237 w 514"/>
                <a:gd name="T111" fmla="*/ 442990 h 1152"/>
                <a:gd name="T112" fmla="*/ 334083 w 514"/>
                <a:gd name="T113" fmla="*/ 472027 h 1152"/>
                <a:gd name="T114" fmla="*/ 293303 w 514"/>
                <a:gd name="T115" fmla="*/ 481706 h 1152"/>
                <a:gd name="T116" fmla="*/ 252523 w 514"/>
                <a:gd name="T117" fmla="*/ 484684 h 1152"/>
                <a:gd name="T118" fmla="*/ 264287 w 514"/>
                <a:gd name="T119" fmla="*/ 530844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14"/>
                <a:gd name="T181" fmla="*/ 0 h 1152"/>
                <a:gd name="T182" fmla="*/ 514 w 514"/>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14" h="1152">
                  <a:moveTo>
                    <a:pt x="329" y="731"/>
                  </a:moveTo>
                  <a:lnTo>
                    <a:pt x="287" y="731"/>
                  </a:lnTo>
                  <a:lnTo>
                    <a:pt x="254" y="723"/>
                  </a:lnTo>
                  <a:lnTo>
                    <a:pt x="279" y="775"/>
                  </a:lnTo>
                  <a:lnTo>
                    <a:pt x="289" y="779"/>
                  </a:lnTo>
                  <a:lnTo>
                    <a:pt x="300" y="777"/>
                  </a:lnTo>
                  <a:lnTo>
                    <a:pt x="310" y="770"/>
                  </a:lnTo>
                  <a:lnTo>
                    <a:pt x="320" y="799"/>
                  </a:lnTo>
                  <a:lnTo>
                    <a:pt x="302" y="793"/>
                  </a:lnTo>
                  <a:lnTo>
                    <a:pt x="279" y="793"/>
                  </a:lnTo>
                  <a:lnTo>
                    <a:pt x="302" y="804"/>
                  </a:lnTo>
                  <a:lnTo>
                    <a:pt x="281" y="834"/>
                  </a:lnTo>
                  <a:lnTo>
                    <a:pt x="283" y="865"/>
                  </a:lnTo>
                  <a:lnTo>
                    <a:pt x="279" y="880"/>
                  </a:lnTo>
                  <a:lnTo>
                    <a:pt x="244" y="898"/>
                  </a:lnTo>
                  <a:lnTo>
                    <a:pt x="246" y="932"/>
                  </a:lnTo>
                  <a:lnTo>
                    <a:pt x="294" y="958"/>
                  </a:lnTo>
                  <a:lnTo>
                    <a:pt x="312" y="969"/>
                  </a:lnTo>
                  <a:lnTo>
                    <a:pt x="302" y="987"/>
                  </a:lnTo>
                  <a:lnTo>
                    <a:pt x="312" y="991"/>
                  </a:lnTo>
                  <a:lnTo>
                    <a:pt x="294" y="1014"/>
                  </a:lnTo>
                  <a:lnTo>
                    <a:pt x="279" y="1039"/>
                  </a:lnTo>
                  <a:lnTo>
                    <a:pt x="277" y="1068"/>
                  </a:lnTo>
                  <a:lnTo>
                    <a:pt x="260" y="1062"/>
                  </a:lnTo>
                  <a:lnTo>
                    <a:pt x="254" y="1064"/>
                  </a:lnTo>
                  <a:lnTo>
                    <a:pt x="269" y="1072"/>
                  </a:lnTo>
                  <a:lnTo>
                    <a:pt x="256" y="1093"/>
                  </a:lnTo>
                  <a:lnTo>
                    <a:pt x="256" y="1101"/>
                  </a:lnTo>
                  <a:lnTo>
                    <a:pt x="269" y="1124"/>
                  </a:lnTo>
                  <a:lnTo>
                    <a:pt x="262" y="1124"/>
                  </a:lnTo>
                  <a:lnTo>
                    <a:pt x="283" y="1134"/>
                  </a:lnTo>
                  <a:lnTo>
                    <a:pt x="302" y="1152"/>
                  </a:lnTo>
                  <a:lnTo>
                    <a:pt x="250" y="1138"/>
                  </a:lnTo>
                  <a:lnTo>
                    <a:pt x="192" y="1132"/>
                  </a:lnTo>
                  <a:lnTo>
                    <a:pt x="174" y="1117"/>
                  </a:lnTo>
                  <a:lnTo>
                    <a:pt x="155" y="1088"/>
                  </a:lnTo>
                  <a:lnTo>
                    <a:pt x="137" y="1090"/>
                  </a:lnTo>
                  <a:lnTo>
                    <a:pt x="108" y="1041"/>
                  </a:lnTo>
                  <a:lnTo>
                    <a:pt x="128" y="1018"/>
                  </a:lnTo>
                  <a:lnTo>
                    <a:pt x="122" y="967"/>
                  </a:lnTo>
                  <a:lnTo>
                    <a:pt x="116" y="925"/>
                  </a:lnTo>
                  <a:lnTo>
                    <a:pt x="114" y="896"/>
                  </a:lnTo>
                  <a:lnTo>
                    <a:pt x="106" y="880"/>
                  </a:lnTo>
                  <a:lnTo>
                    <a:pt x="93" y="872"/>
                  </a:lnTo>
                  <a:lnTo>
                    <a:pt x="114" y="865"/>
                  </a:lnTo>
                  <a:lnTo>
                    <a:pt x="89" y="849"/>
                  </a:lnTo>
                  <a:lnTo>
                    <a:pt x="75" y="810"/>
                  </a:lnTo>
                  <a:lnTo>
                    <a:pt x="60" y="789"/>
                  </a:lnTo>
                  <a:lnTo>
                    <a:pt x="58" y="758"/>
                  </a:lnTo>
                  <a:lnTo>
                    <a:pt x="46" y="708"/>
                  </a:lnTo>
                  <a:lnTo>
                    <a:pt x="42" y="669"/>
                  </a:lnTo>
                  <a:lnTo>
                    <a:pt x="48" y="644"/>
                  </a:lnTo>
                  <a:lnTo>
                    <a:pt x="44" y="622"/>
                  </a:lnTo>
                  <a:lnTo>
                    <a:pt x="35" y="591"/>
                  </a:lnTo>
                  <a:lnTo>
                    <a:pt x="25" y="558"/>
                  </a:lnTo>
                  <a:lnTo>
                    <a:pt x="41" y="533"/>
                  </a:lnTo>
                  <a:lnTo>
                    <a:pt x="33" y="508"/>
                  </a:lnTo>
                  <a:lnTo>
                    <a:pt x="39" y="459"/>
                  </a:lnTo>
                  <a:lnTo>
                    <a:pt x="31" y="438"/>
                  </a:lnTo>
                  <a:lnTo>
                    <a:pt x="15" y="407"/>
                  </a:lnTo>
                  <a:lnTo>
                    <a:pt x="0" y="376"/>
                  </a:lnTo>
                  <a:lnTo>
                    <a:pt x="0" y="351"/>
                  </a:lnTo>
                  <a:lnTo>
                    <a:pt x="6" y="328"/>
                  </a:lnTo>
                  <a:lnTo>
                    <a:pt x="4" y="298"/>
                  </a:lnTo>
                  <a:lnTo>
                    <a:pt x="4" y="271"/>
                  </a:lnTo>
                  <a:lnTo>
                    <a:pt x="17" y="238"/>
                  </a:lnTo>
                  <a:lnTo>
                    <a:pt x="31" y="203"/>
                  </a:lnTo>
                  <a:lnTo>
                    <a:pt x="39" y="194"/>
                  </a:lnTo>
                  <a:lnTo>
                    <a:pt x="27" y="170"/>
                  </a:lnTo>
                  <a:lnTo>
                    <a:pt x="21" y="118"/>
                  </a:lnTo>
                  <a:lnTo>
                    <a:pt x="27" y="99"/>
                  </a:lnTo>
                  <a:lnTo>
                    <a:pt x="56" y="83"/>
                  </a:lnTo>
                  <a:lnTo>
                    <a:pt x="62" y="44"/>
                  </a:lnTo>
                  <a:lnTo>
                    <a:pt x="56" y="39"/>
                  </a:lnTo>
                  <a:lnTo>
                    <a:pt x="83" y="0"/>
                  </a:lnTo>
                  <a:lnTo>
                    <a:pt x="89" y="4"/>
                  </a:lnTo>
                  <a:lnTo>
                    <a:pt x="130" y="11"/>
                  </a:lnTo>
                  <a:lnTo>
                    <a:pt x="147" y="35"/>
                  </a:lnTo>
                  <a:lnTo>
                    <a:pt x="157" y="13"/>
                  </a:lnTo>
                  <a:lnTo>
                    <a:pt x="196" y="8"/>
                  </a:lnTo>
                  <a:lnTo>
                    <a:pt x="203" y="15"/>
                  </a:lnTo>
                  <a:lnTo>
                    <a:pt x="234" y="46"/>
                  </a:lnTo>
                  <a:lnTo>
                    <a:pt x="267" y="77"/>
                  </a:lnTo>
                  <a:lnTo>
                    <a:pt x="294" y="91"/>
                  </a:lnTo>
                  <a:lnTo>
                    <a:pt x="322" y="103"/>
                  </a:lnTo>
                  <a:lnTo>
                    <a:pt x="353" y="120"/>
                  </a:lnTo>
                  <a:lnTo>
                    <a:pt x="382" y="138"/>
                  </a:lnTo>
                  <a:lnTo>
                    <a:pt x="370" y="174"/>
                  </a:lnTo>
                  <a:lnTo>
                    <a:pt x="356" y="209"/>
                  </a:lnTo>
                  <a:lnTo>
                    <a:pt x="395" y="213"/>
                  </a:lnTo>
                  <a:lnTo>
                    <a:pt x="434" y="215"/>
                  </a:lnTo>
                  <a:lnTo>
                    <a:pt x="455" y="207"/>
                  </a:lnTo>
                  <a:lnTo>
                    <a:pt x="481" y="167"/>
                  </a:lnTo>
                  <a:lnTo>
                    <a:pt x="479" y="143"/>
                  </a:lnTo>
                  <a:lnTo>
                    <a:pt x="500" y="145"/>
                  </a:lnTo>
                  <a:lnTo>
                    <a:pt x="514" y="194"/>
                  </a:lnTo>
                  <a:lnTo>
                    <a:pt x="494" y="211"/>
                  </a:lnTo>
                  <a:lnTo>
                    <a:pt x="473" y="231"/>
                  </a:lnTo>
                  <a:lnTo>
                    <a:pt x="455" y="252"/>
                  </a:lnTo>
                  <a:lnTo>
                    <a:pt x="438" y="275"/>
                  </a:lnTo>
                  <a:lnTo>
                    <a:pt x="420" y="296"/>
                  </a:lnTo>
                  <a:lnTo>
                    <a:pt x="403" y="318"/>
                  </a:lnTo>
                  <a:lnTo>
                    <a:pt x="405" y="322"/>
                  </a:lnTo>
                  <a:lnTo>
                    <a:pt x="403" y="364"/>
                  </a:lnTo>
                  <a:lnTo>
                    <a:pt x="401" y="405"/>
                  </a:lnTo>
                  <a:lnTo>
                    <a:pt x="405" y="430"/>
                  </a:lnTo>
                  <a:lnTo>
                    <a:pt x="397" y="446"/>
                  </a:lnTo>
                  <a:lnTo>
                    <a:pt x="411" y="488"/>
                  </a:lnTo>
                  <a:lnTo>
                    <a:pt x="455" y="519"/>
                  </a:lnTo>
                  <a:lnTo>
                    <a:pt x="457" y="547"/>
                  </a:lnTo>
                  <a:lnTo>
                    <a:pt x="479" y="562"/>
                  </a:lnTo>
                  <a:lnTo>
                    <a:pt x="467" y="595"/>
                  </a:lnTo>
                  <a:lnTo>
                    <a:pt x="453" y="628"/>
                  </a:lnTo>
                  <a:lnTo>
                    <a:pt x="426" y="634"/>
                  </a:lnTo>
                  <a:lnTo>
                    <a:pt x="399" y="642"/>
                  </a:lnTo>
                  <a:lnTo>
                    <a:pt x="374" y="647"/>
                  </a:lnTo>
                  <a:lnTo>
                    <a:pt x="347" y="655"/>
                  </a:lnTo>
                  <a:lnTo>
                    <a:pt x="322" y="651"/>
                  </a:lnTo>
                  <a:lnTo>
                    <a:pt x="329" y="665"/>
                  </a:lnTo>
                  <a:lnTo>
                    <a:pt x="337" y="713"/>
                  </a:lnTo>
                  <a:lnTo>
                    <a:pt x="329" y="731"/>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4" name="Freeform 270"/>
            <p:cNvSpPr>
              <a:spLocks/>
            </p:cNvSpPr>
            <p:nvPr/>
          </p:nvSpPr>
          <p:spPr bwMode="auto">
            <a:xfrm>
              <a:off x="2722054" y="5256717"/>
              <a:ext cx="101212" cy="58596"/>
            </a:xfrm>
            <a:custGeom>
              <a:avLst/>
              <a:gdLst>
                <a:gd name="T0" fmla="*/ 9640 w 126"/>
                <a:gd name="T1" fmla="*/ 12557 h 84"/>
                <a:gd name="T2" fmla="*/ 0 w 126"/>
                <a:gd name="T3" fmla="*/ 0 h 84"/>
                <a:gd name="T4" fmla="*/ 14460 w 126"/>
                <a:gd name="T5" fmla="*/ 28602 h 84"/>
                <a:gd name="T6" fmla="*/ 26509 w 126"/>
                <a:gd name="T7" fmla="*/ 57205 h 84"/>
                <a:gd name="T8" fmla="*/ 64265 w 126"/>
                <a:gd name="T9" fmla="*/ 57205 h 84"/>
                <a:gd name="T10" fmla="*/ 101218 w 126"/>
                <a:gd name="T11" fmla="*/ 58600 h 84"/>
                <a:gd name="T12" fmla="*/ 98005 w 126"/>
                <a:gd name="T13" fmla="*/ 51624 h 84"/>
                <a:gd name="T14" fmla="*/ 44986 w 126"/>
                <a:gd name="T15" fmla="*/ 35579 h 84"/>
                <a:gd name="T16" fmla="*/ 9640 w 126"/>
                <a:gd name="T17" fmla="*/ 12557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6"/>
                <a:gd name="T28" fmla="*/ 0 h 84"/>
                <a:gd name="T29" fmla="*/ 126 w 126"/>
                <a:gd name="T30" fmla="*/ 84 h 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6" h="84">
                  <a:moveTo>
                    <a:pt x="12" y="18"/>
                  </a:moveTo>
                  <a:lnTo>
                    <a:pt x="0" y="0"/>
                  </a:lnTo>
                  <a:lnTo>
                    <a:pt x="18" y="41"/>
                  </a:lnTo>
                  <a:lnTo>
                    <a:pt x="33" y="82"/>
                  </a:lnTo>
                  <a:lnTo>
                    <a:pt x="80" y="82"/>
                  </a:lnTo>
                  <a:lnTo>
                    <a:pt x="126" y="84"/>
                  </a:lnTo>
                  <a:lnTo>
                    <a:pt x="122" y="74"/>
                  </a:lnTo>
                  <a:lnTo>
                    <a:pt x="56" y="51"/>
                  </a:lnTo>
                  <a:lnTo>
                    <a:pt x="12" y="18"/>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5" name="Freeform 271"/>
            <p:cNvSpPr>
              <a:spLocks/>
            </p:cNvSpPr>
            <p:nvPr/>
          </p:nvSpPr>
          <p:spPr bwMode="auto">
            <a:xfrm>
              <a:off x="2432626" y="4267694"/>
              <a:ext cx="289430" cy="1024535"/>
            </a:xfrm>
            <a:custGeom>
              <a:avLst/>
              <a:gdLst>
                <a:gd name="T0" fmla="*/ 28945 w 370"/>
                <a:gd name="T1" fmla="*/ 405808 h 1371"/>
                <a:gd name="T2" fmla="*/ 32074 w 370"/>
                <a:gd name="T3" fmla="*/ 473817 h 1371"/>
                <a:gd name="T4" fmla="*/ 24251 w 370"/>
                <a:gd name="T5" fmla="*/ 550793 h 1371"/>
                <a:gd name="T6" fmla="*/ 35985 w 370"/>
                <a:gd name="T7" fmla="*/ 606844 h 1371"/>
                <a:gd name="T8" fmla="*/ 54760 w 370"/>
                <a:gd name="T9" fmla="*/ 683821 h 1371"/>
                <a:gd name="T10" fmla="*/ 75882 w 370"/>
                <a:gd name="T11" fmla="*/ 683821 h 1371"/>
                <a:gd name="T12" fmla="*/ 87617 w 370"/>
                <a:gd name="T13" fmla="*/ 702504 h 1371"/>
                <a:gd name="T14" fmla="*/ 87617 w 370"/>
                <a:gd name="T15" fmla="*/ 724177 h 1371"/>
                <a:gd name="T16" fmla="*/ 104827 w 370"/>
                <a:gd name="T17" fmla="*/ 765281 h 1371"/>
                <a:gd name="T18" fmla="*/ 98569 w 370"/>
                <a:gd name="T19" fmla="*/ 791438 h 1371"/>
                <a:gd name="T20" fmla="*/ 103263 w 370"/>
                <a:gd name="T21" fmla="*/ 811617 h 1371"/>
                <a:gd name="T22" fmla="*/ 85270 w 370"/>
                <a:gd name="T23" fmla="*/ 814606 h 1371"/>
                <a:gd name="T24" fmla="*/ 72753 w 370"/>
                <a:gd name="T25" fmla="*/ 807133 h 1371"/>
                <a:gd name="T26" fmla="*/ 72753 w 370"/>
                <a:gd name="T27" fmla="*/ 822827 h 1371"/>
                <a:gd name="T28" fmla="*/ 97004 w 370"/>
                <a:gd name="T29" fmla="*/ 847489 h 1371"/>
                <a:gd name="T30" fmla="*/ 113432 w 370"/>
                <a:gd name="T31" fmla="*/ 854963 h 1371"/>
                <a:gd name="T32" fmla="*/ 124384 w 370"/>
                <a:gd name="T33" fmla="*/ 869162 h 1371"/>
                <a:gd name="T34" fmla="*/ 111868 w 370"/>
                <a:gd name="T35" fmla="*/ 882614 h 1371"/>
                <a:gd name="T36" fmla="*/ 129078 w 370"/>
                <a:gd name="T37" fmla="*/ 919982 h 1371"/>
                <a:gd name="T38" fmla="*/ 147071 w 370"/>
                <a:gd name="T39" fmla="*/ 943149 h 1371"/>
                <a:gd name="T40" fmla="*/ 161934 w 370"/>
                <a:gd name="T41" fmla="*/ 961833 h 1371"/>
                <a:gd name="T42" fmla="*/ 169757 w 370"/>
                <a:gd name="T43" fmla="*/ 976780 h 1371"/>
                <a:gd name="T44" fmla="*/ 195573 w 370"/>
                <a:gd name="T45" fmla="*/ 1001442 h 1371"/>
                <a:gd name="T46" fmla="*/ 208872 w 370"/>
                <a:gd name="T47" fmla="*/ 1011158 h 1371"/>
                <a:gd name="T48" fmla="*/ 263632 w 370"/>
                <a:gd name="T49" fmla="*/ 981264 h 1371"/>
                <a:gd name="T50" fmla="*/ 203396 w 370"/>
                <a:gd name="T51" fmla="*/ 967812 h 1371"/>
                <a:gd name="T52" fmla="*/ 160370 w 370"/>
                <a:gd name="T53" fmla="*/ 936423 h 1371"/>
                <a:gd name="T54" fmla="*/ 148635 w 370"/>
                <a:gd name="T55" fmla="*/ 844500 h 1371"/>
                <a:gd name="T56" fmla="*/ 136119 w 370"/>
                <a:gd name="T57" fmla="*/ 779481 h 1371"/>
                <a:gd name="T58" fmla="*/ 122820 w 370"/>
                <a:gd name="T59" fmla="*/ 756313 h 1371"/>
                <a:gd name="T60" fmla="*/ 98569 w 370"/>
                <a:gd name="T61" fmla="*/ 688305 h 1371"/>
                <a:gd name="T62" fmla="*/ 90746 w 370"/>
                <a:gd name="T63" fmla="*/ 603107 h 1371"/>
                <a:gd name="T64" fmla="*/ 72753 w 370"/>
                <a:gd name="T65" fmla="*/ 538836 h 1371"/>
                <a:gd name="T66" fmla="*/ 83705 w 370"/>
                <a:gd name="T67" fmla="*/ 464849 h 1371"/>
                <a:gd name="T68" fmla="*/ 53196 w 370"/>
                <a:gd name="T69" fmla="*/ 402819 h 1371"/>
                <a:gd name="T70" fmla="*/ 56325 w 370"/>
                <a:gd name="T71" fmla="*/ 344526 h 1371"/>
                <a:gd name="T72" fmla="*/ 77447 w 370"/>
                <a:gd name="T73" fmla="*/ 273528 h 1371"/>
                <a:gd name="T74" fmla="*/ 69624 w 370"/>
                <a:gd name="T75" fmla="*/ 210004 h 1371"/>
                <a:gd name="T76" fmla="*/ 101698 w 370"/>
                <a:gd name="T77" fmla="*/ 154700 h 1371"/>
                <a:gd name="T78" fmla="*/ 66495 w 370"/>
                <a:gd name="T79" fmla="*/ 121817 h 1371"/>
                <a:gd name="T80" fmla="*/ 50067 w 370"/>
                <a:gd name="T81" fmla="*/ 50819 h 1371"/>
                <a:gd name="T82" fmla="*/ 21122 w 370"/>
                <a:gd name="T83" fmla="*/ 0 h 1371"/>
                <a:gd name="T84" fmla="*/ 0 w 370"/>
                <a:gd name="T85" fmla="*/ 23168 h 1371"/>
                <a:gd name="T86" fmla="*/ 13299 w 370"/>
                <a:gd name="T87" fmla="*/ 127796 h 1371"/>
                <a:gd name="T88" fmla="*/ 16428 w 370"/>
                <a:gd name="T89" fmla="*/ 205520 h 1371"/>
                <a:gd name="T90" fmla="*/ 16428 w 370"/>
                <a:gd name="T91" fmla="*/ 317622 h 137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70"/>
                <a:gd name="T139" fmla="*/ 0 h 1371"/>
                <a:gd name="T140" fmla="*/ 370 w 370"/>
                <a:gd name="T141" fmla="*/ 1371 h 137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70" h="1371">
                  <a:moveTo>
                    <a:pt x="23" y="487"/>
                  </a:moveTo>
                  <a:lnTo>
                    <a:pt x="31" y="514"/>
                  </a:lnTo>
                  <a:lnTo>
                    <a:pt x="37" y="543"/>
                  </a:lnTo>
                  <a:lnTo>
                    <a:pt x="41" y="572"/>
                  </a:lnTo>
                  <a:lnTo>
                    <a:pt x="45" y="601"/>
                  </a:lnTo>
                  <a:lnTo>
                    <a:pt x="41" y="634"/>
                  </a:lnTo>
                  <a:lnTo>
                    <a:pt x="37" y="669"/>
                  </a:lnTo>
                  <a:lnTo>
                    <a:pt x="33" y="702"/>
                  </a:lnTo>
                  <a:lnTo>
                    <a:pt x="31" y="737"/>
                  </a:lnTo>
                  <a:lnTo>
                    <a:pt x="23" y="748"/>
                  </a:lnTo>
                  <a:lnTo>
                    <a:pt x="35" y="781"/>
                  </a:lnTo>
                  <a:lnTo>
                    <a:pt x="46" y="812"/>
                  </a:lnTo>
                  <a:lnTo>
                    <a:pt x="54" y="849"/>
                  </a:lnTo>
                  <a:lnTo>
                    <a:pt x="50" y="882"/>
                  </a:lnTo>
                  <a:lnTo>
                    <a:pt x="70" y="915"/>
                  </a:lnTo>
                  <a:lnTo>
                    <a:pt x="72" y="921"/>
                  </a:lnTo>
                  <a:lnTo>
                    <a:pt x="85" y="915"/>
                  </a:lnTo>
                  <a:lnTo>
                    <a:pt x="97" y="915"/>
                  </a:lnTo>
                  <a:lnTo>
                    <a:pt x="107" y="909"/>
                  </a:lnTo>
                  <a:lnTo>
                    <a:pt x="103" y="931"/>
                  </a:lnTo>
                  <a:lnTo>
                    <a:pt x="112" y="940"/>
                  </a:lnTo>
                  <a:lnTo>
                    <a:pt x="109" y="936"/>
                  </a:lnTo>
                  <a:lnTo>
                    <a:pt x="109" y="948"/>
                  </a:lnTo>
                  <a:lnTo>
                    <a:pt x="112" y="969"/>
                  </a:lnTo>
                  <a:lnTo>
                    <a:pt x="114" y="995"/>
                  </a:lnTo>
                  <a:lnTo>
                    <a:pt x="116" y="1008"/>
                  </a:lnTo>
                  <a:lnTo>
                    <a:pt x="134" y="1024"/>
                  </a:lnTo>
                  <a:lnTo>
                    <a:pt x="124" y="1049"/>
                  </a:lnTo>
                  <a:lnTo>
                    <a:pt x="134" y="1057"/>
                  </a:lnTo>
                  <a:lnTo>
                    <a:pt x="126" y="1059"/>
                  </a:lnTo>
                  <a:lnTo>
                    <a:pt x="128" y="1068"/>
                  </a:lnTo>
                  <a:lnTo>
                    <a:pt x="130" y="1088"/>
                  </a:lnTo>
                  <a:lnTo>
                    <a:pt x="132" y="1086"/>
                  </a:lnTo>
                  <a:lnTo>
                    <a:pt x="122" y="1101"/>
                  </a:lnTo>
                  <a:lnTo>
                    <a:pt x="120" y="1090"/>
                  </a:lnTo>
                  <a:lnTo>
                    <a:pt x="109" y="1090"/>
                  </a:lnTo>
                  <a:lnTo>
                    <a:pt x="110" y="1076"/>
                  </a:lnTo>
                  <a:lnTo>
                    <a:pt x="103" y="1078"/>
                  </a:lnTo>
                  <a:lnTo>
                    <a:pt x="93" y="1080"/>
                  </a:lnTo>
                  <a:lnTo>
                    <a:pt x="78" y="1111"/>
                  </a:lnTo>
                  <a:lnTo>
                    <a:pt x="81" y="1107"/>
                  </a:lnTo>
                  <a:lnTo>
                    <a:pt x="93" y="1101"/>
                  </a:lnTo>
                  <a:lnTo>
                    <a:pt x="110" y="1109"/>
                  </a:lnTo>
                  <a:lnTo>
                    <a:pt x="134" y="1126"/>
                  </a:lnTo>
                  <a:lnTo>
                    <a:pt x="124" y="1134"/>
                  </a:lnTo>
                  <a:lnTo>
                    <a:pt x="132" y="1140"/>
                  </a:lnTo>
                  <a:lnTo>
                    <a:pt x="118" y="1146"/>
                  </a:lnTo>
                  <a:lnTo>
                    <a:pt x="145" y="1144"/>
                  </a:lnTo>
                  <a:lnTo>
                    <a:pt x="147" y="1140"/>
                  </a:lnTo>
                  <a:lnTo>
                    <a:pt x="159" y="1154"/>
                  </a:lnTo>
                  <a:lnTo>
                    <a:pt x="159" y="1163"/>
                  </a:lnTo>
                  <a:lnTo>
                    <a:pt x="138" y="1159"/>
                  </a:lnTo>
                  <a:lnTo>
                    <a:pt x="128" y="1157"/>
                  </a:lnTo>
                  <a:lnTo>
                    <a:pt x="143" y="1181"/>
                  </a:lnTo>
                  <a:lnTo>
                    <a:pt x="157" y="1206"/>
                  </a:lnTo>
                  <a:lnTo>
                    <a:pt x="159" y="1220"/>
                  </a:lnTo>
                  <a:lnTo>
                    <a:pt x="165" y="1231"/>
                  </a:lnTo>
                  <a:lnTo>
                    <a:pt x="159" y="1237"/>
                  </a:lnTo>
                  <a:lnTo>
                    <a:pt x="174" y="1247"/>
                  </a:lnTo>
                  <a:lnTo>
                    <a:pt x="188" y="1262"/>
                  </a:lnTo>
                  <a:lnTo>
                    <a:pt x="186" y="1268"/>
                  </a:lnTo>
                  <a:lnTo>
                    <a:pt x="200" y="1278"/>
                  </a:lnTo>
                  <a:lnTo>
                    <a:pt x="207" y="1287"/>
                  </a:lnTo>
                  <a:lnTo>
                    <a:pt x="200" y="1284"/>
                  </a:lnTo>
                  <a:lnTo>
                    <a:pt x="215" y="1297"/>
                  </a:lnTo>
                  <a:lnTo>
                    <a:pt x="217" y="1307"/>
                  </a:lnTo>
                  <a:lnTo>
                    <a:pt x="231" y="1324"/>
                  </a:lnTo>
                  <a:lnTo>
                    <a:pt x="235" y="1332"/>
                  </a:lnTo>
                  <a:lnTo>
                    <a:pt x="250" y="1340"/>
                  </a:lnTo>
                  <a:lnTo>
                    <a:pt x="254" y="1346"/>
                  </a:lnTo>
                  <a:lnTo>
                    <a:pt x="250" y="1348"/>
                  </a:lnTo>
                  <a:lnTo>
                    <a:pt x="267" y="1353"/>
                  </a:lnTo>
                  <a:lnTo>
                    <a:pt x="312" y="1371"/>
                  </a:lnTo>
                  <a:lnTo>
                    <a:pt x="314" y="1324"/>
                  </a:lnTo>
                  <a:lnTo>
                    <a:pt x="337" y="1313"/>
                  </a:lnTo>
                  <a:lnTo>
                    <a:pt x="370" y="1315"/>
                  </a:lnTo>
                  <a:lnTo>
                    <a:pt x="318" y="1301"/>
                  </a:lnTo>
                  <a:lnTo>
                    <a:pt x="260" y="1295"/>
                  </a:lnTo>
                  <a:lnTo>
                    <a:pt x="242" y="1280"/>
                  </a:lnTo>
                  <a:lnTo>
                    <a:pt x="223" y="1251"/>
                  </a:lnTo>
                  <a:lnTo>
                    <a:pt x="205" y="1253"/>
                  </a:lnTo>
                  <a:lnTo>
                    <a:pt x="176" y="1204"/>
                  </a:lnTo>
                  <a:lnTo>
                    <a:pt x="196" y="1181"/>
                  </a:lnTo>
                  <a:lnTo>
                    <a:pt x="190" y="1130"/>
                  </a:lnTo>
                  <a:lnTo>
                    <a:pt x="184" y="1088"/>
                  </a:lnTo>
                  <a:lnTo>
                    <a:pt x="182" y="1059"/>
                  </a:lnTo>
                  <a:lnTo>
                    <a:pt x="174" y="1043"/>
                  </a:lnTo>
                  <a:lnTo>
                    <a:pt x="161" y="1035"/>
                  </a:lnTo>
                  <a:lnTo>
                    <a:pt x="182" y="1028"/>
                  </a:lnTo>
                  <a:lnTo>
                    <a:pt x="157" y="1012"/>
                  </a:lnTo>
                  <a:lnTo>
                    <a:pt x="143" y="973"/>
                  </a:lnTo>
                  <a:lnTo>
                    <a:pt x="128" y="952"/>
                  </a:lnTo>
                  <a:lnTo>
                    <a:pt x="126" y="921"/>
                  </a:lnTo>
                  <a:lnTo>
                    <a:pt x="114" y="871"/>
                  </a:lnTo>
                  <a:lnTo>
                    <a:pt x="110" y="832"/>
                  </a:lnTo>
                  <a:lnTo>
                    <a:pt x="116" y="807"/>
                  </a:lnTo>
                  <a:lnTo>
                    <a:pt x="112" y="785"/>
                  </a:lnTo>
                  <a:lnTo>
                    <a:pt x="103" y="754"/>
                  </a:lnTo>
                  <a:lnTo>
                    <a:pt x="93" y="721"/>
                  </a:lnTo>
                  <a:lnTo>
                    <a:pt x="109" y="696"/>
                  </a:lnTo>
                  <a:lnTo>
                    <a:pt x="101" y="671"/>
                  </a:lnTo>
                  <a:lnTo>
                    <a:pt x="107" y="622"/>
                  </a:lnTo>
                  <a:lnTo>
                    <a:pt x="99" y="601"/>
                  </a:lnTo>
                  <a:lnTo>
                    <a:pt x="83" y="570"/>
                  </a:lnTo>
                  <a:lnTo>
                    <a:pt x="68" y="539"/>
                  </a:lnTo>
                  <a:lnTo>
                    <a:pt x="68" y="514"/>
                  </a:lnTo>
                  <a:lnTo>
                    <a:pt x="74" y="491"/>
                  </a:lnTo>
                  <a:lnTo>
                    <a:pt x="72" y="461"/>
                  </a:lnTo>
                  <a:lnTo>
                    <a:pt x="72" y="434"/>
                  </a:lnTo>
                  <a:lnTo>
                    <a:pt x="85" y="401"/>
                  </a:lnTo>
                  <a:lnTo>
                    <a:pt x="99" y="366"/>
                  </a:lnTo>
                  <a:lnTo>
                    <a:pt x="107" y="357"/>
                  </a:lnTo>
                  <a:lnTo>
                    <a:pt x="95" y="333"/>
                  </a:lnTo>
                  <a:lnTo>
                    <a:pt x="89" y="281"/>
                  </a:lnTo>
                  <a:lnTo>
                    <a:pt x="95" y="262"/>
                  </a:lnTo>
                  <a:lnTo>
                    <a:pt x="124" y="246"/>
                  </a:lnTo>
                  <a:lnTo>
                    <a:pt x="130" y="207"/>
                  </a:lnTo>
                  <a:lnTo>
                    <a:pt x="124" y="202"/>
                  </a:lnTo>
                  <a:lnTo>
                    <a:pt x="101" y="198"/>
                  </a:lnTo>
                  <a:lnTo>
                    <a:pt x="85" y="163"/>
                  </a:lnTo>
                  <a:lnTo>
                    <a:pt x="72" y="130"/>
                  </a:lnTo>
                  <a:lnTo>
                    <a:pt x="64" y="97"/>
                  </a:lnTo>
                  <a:lnTo>
                    <a:pt x="64" y="68"/>
                  </a:lnTo>
                  <a:lnTo>
                    <a:pt x="46" y="43"/>
                  </a:lnTo>
                  <a:lnTo>
                    <a:pt x="35" y="17"/>
                  </a:lnTo>
                  <a:lnTo>
                    <a:pt x="27" y="0"/>
                  </a:lnTo>
                  <a:lnTo>
                    <a:pt x="17" y="14"/>
                  </a:lnTo>
                  <a:lnTo>
                    <a:pt x="6" y="31"/>
                  </a:lnTo>
                  <a:lnTo>
                    <a:pt x="0" y="31"/>
                  </a:lnTo>
                  <a:lnTo>
                    <a:pt x="8" y="79"/>
                  </a:lnTo>
                  <a:lnTo>
                    <a:pt x="17" y="128"/>
                  </a:lnTo>
                  <a:lnTo>
                    <a:pt x="17" y="171"/>
                  </a:lnTo>
                  <a:lnTo>
                    <a:pt x="17" y="211"/>
                  </a:lnTo>
                  <a:lnTo>
                    <a:pt x="15" y="229"/>
                  </a:lnTo>
                  <a:lnTo>
                    <a:pt x="21" y="275"/>
                  </a:lnTo>
                  <a:lnTo>
                    <a:pt x="23" y="316"/>
                  </a:lnTo>
                  <a:lnTo>
                    <a:pt x="21" y="370"/>
                  </a:lnTo>
                  <a:lnTo>
                    <a:pt x="21" y="425"/>
                  </a:lnTo>
                  <a:lnTo>
                    <a:pt x="23" y="448"/>
                  </a:lnTo>
                  <a:lnTo>
                    <a:pt x="23" y="487"/>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6" name="Freeform 272"/>
            <p:cNvSpPr>
              <a:spLocks/>
            </p:cNvSpPr>
            <p:nvPr/>
          </p:nvSpPr>
          <p:spPr bwMode="auto">
            <a:xfrm>
              <a:off x="2670560" y="5249614"/>
              <a:ext cx="72801" cy="65698"/>
            </a:xfrm>
            <a:custGeom>
              <a:avLst/>
              <a:gdLst>
                <a:gd name="T0" fmla="*/ 48037 w 97"/>
                <a:gd name="T1" fmla="*/ 3056 h 86"/>
                <a:gd name="T2" fmla="*/ 61547 w 97"/>
                <a:gd name="T3" fmla="*/ 34379 h 86"/>
                <a:gd name="T4" fmla="*/ 72806 w 97"/>
                <a:gd name="T5" fmla="*/ 65703 h 86"/>
                <a:gd name="T6" fmla="*/ 66051 w 97"/>
                <a:gd name="T7" fmla="*/ 64175 h 86"/>
                <a:gd name="T8" fmla="*/ 55543 w 97"/>
                <a:gd name="T9" fmla="*/ 65703 h 86"/>
                <a:gd name="T10" fmla="*/ 29273 w 97"/>
                <a:gd name="T11" fmla="*/ 62647 h 86"/>
                <a:gd name="T12" fmla="*/ 20266 w 97"/>
                <a:gd name="T13" fmla="*/ 61119 h 86"/>
                <a:gd name="T14" fmla="*/ 0 w 97"/>
                <a:gd name="T15" fmla="*/ 58063 h 86"/>
                <a:gd name="T16" fmla="*/ 6005 w 97"/>
                <a:gd name="T17" fmla="*/ 55007 h 86"/>
                <a:gd name="T18" fmla="*/ 18014 w 97"/>
                <a:gd name="T19" fmla="*/ 50423 h 86"/>
                <a:gd name="T20" fmla="*/ 24769 w 97"/>
                <a:gd name="T21" fmla="*/ 55007 h 86"/>
                <a:gd name="T22" fmla="*/ 32275 w 97"/>
                <a:gd name="T23" fmla="*/ 55007 h 86"/>
                <a:gd name="T24" fmla="*/ 20266 w 97"/>
                <a:gd name="T25" fmla="*/ 48895 h 86"/>
                <a:gd name="T26" fmla="*/ 35277 w 97"/>
                <a:gd name="T27" fmla="*/ 51951 h 86"/>
                <a:gd name="T28" fmla="*/ 42783 w 97"/>
                <a:gd name="T29" fmla="*/ 53479 h 86"/>
                <a:gd name="T30" fmla="*/ 55543 w 97"/>
                <a:gd name="T31" fmla="*/ 56535 h 86"/>
                <a:gd name="T32" fmla="*/ 58545 w 97"/>
                <a:gd name="T33" fmla="*/ 56535 h 86"/>
                <a:gd name="T34" fmla="*/ 30774 w 97"/>
                <a:gd name="T35" fmla="*/ 40491 h 86"/>
                <a:gd name="T36" fmla="*/ 42783 w 97"/>
                <a:gd name="T37" fmla="*/ 26740 h 86"/>
                <a:gd name="T38" fmla="*/ 23268 w 97"/>
                <a:gd name="T39" fmla="*/ 26740 h 86"/>
                <a:gd name="T40" fmla="*/ 16513 w 97"/>
                <a:gd name="T41" fmla="*/ 6112 h 86"/>
                <a:gd name="T42" fmla="*/ 24769 w 97"/>
                <a:gd name="T43" fmla="*/ 0 h 86"/>
                <a:gd name="T44" fmla="*/ 48037 w 97"/>
                <a:gd name="T45" fmla="*/ 3056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7"/>
                <a:gd name="T70" fmla="*/ 0 h 86"/>
                <a:gd name="T71" fmla="*/ 97 w 97"/>
                <a:gd name="T72" fmla="*/ 86 h 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7" h="86">
                  <a:moveTo>
                    <a:pt x="64" y="4"/>
                  </a:moveTo>
                  <a:lnTo>
                    <a:pt x="82" y="45"/>
                  </a:lnTo>
                  <a:lnTo>
                    <a:pt x="97" y="86"/>
                  </a:lnTo>
                  <a:lnTo>
                    <a:pt x="88" y="84"/>
                  </a:lnTo>
                  <a:lnTo>
                    <a:pt x="74" y="86"/>
                  </a:lnTo>
                  <a:lnTo>
                    <a:pt x="39" y="82"/>
                  </a:lnTo>
                  <a:lnTo>
                    <a:pt x="27" y="80"/>
                  </a:lnTo>
                  <a:lnTo>
                    <a:pt x="0" y="76"/>
                  </a:lnTo>
                  <a:lnTo>
                    <a:pt x="8" y="72"/>
                  </a:lnTo>
                  <a:lnTo>
                    <a:pt x="24" y="66"/>
                  </a:lnTo>
                  <a:lnTo>
                    <a:pt x="33" y="72"/>
                  </a:lnTo>
                  <a:lnTo>
                    <a:pt x="43" y="72"/>
                  </a:lnTo>
                  <a:lnTo>
                    <a:pt x="27" y="64"/>
                  </a:lnTo>
                  <a:lnTo>
                    <a:pt x="47" y="68"/>
                  </a:lnTo>
                  <a:lnTo>
                    <a:pt x="57" y="70"/>
                  </a:lnTo>
                  <a:lnTo>
                    <a:pt x="74" y="74"/>
                  </a:lnTo>
                  <a:lnTo>
                    <a:pt x="78" y="74"/>
                  </a:lnTo>
                  <a:lnTo>
                    <a:pt x="41" y="53"/>
                  </a:lnTo>
                  <a:lnTo>
                    <a:pt x="57" y="35"/>
                  </a:lnTo>
                  <a:lnTo>
                    <a:pt x="31" y="35"/>
                  </a:lnTo>
                  <a:lnTo>
                    <a:pt x="22" y="8"/>
                  </a:lnTo>
                  <a:lnTo>
                    <a:pt x="33" y="0"/>
                  </a:lnTo>
                  <a:lnTo>
                    <a:pt x="64" y="4"/>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7" name="Freeform 273"/>
            <p:cNvSpPr>
              <a:spLocks/>
            </p:cNvSpPr>
            <p:nvPr/>
          </p:nvSpPr>
          <p:spPr bwMode="auto">
            <a:xfrm>
              <a:off x="2484119" y="4954861"/>
              <a:ext cx="21308" cy="40839"/>
            </a:xfrm>
            <a:custGeom>
              <a:avLst/>
              <a:gdLst>
                <a:gd name="T0" fmla="*/ 7892 w 27"/>
                <a:gd name="T1" fmla="*/ 0 h 56"/>
                <a:gd name="T2" fmla="*/ 0 w 27"/>
                <a:gd name="T3" fmla="*/ 4376 h 56"/>
                <a:gd name="T4" fmla="*/ 11049 w 27"/>
                <a:gd name="T5" fmla="*/ 40842 h 56"/>
                <a:gd name="T6" fmla="*/ 19731 w 27"/>
                <a:gd name="T7" fmla="*/ 37925 h 56"/>
                <a:gd name="T8" fmla="*/ 21309 w 27"/>
                <a:gd name="T9" fmla="*/ 31361 h 56"/>
                <a:gd name="T10" fmla="*/ 14995 w 27"/>
                <a:gd name="T11" fmla="*/ 13857 h 56"/>
                <a:gd name="T12" fmla="*/ 19731 w 27"/>
                <a:gd name="T13" fmla="*/ 12398 h 56"/>
                <a:gd name="T14" fmla="*/ 7892 w 27"/>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56"/>
                <a:gd name="T26" fmla="*/ 27 w 27"/>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56">
                  <a:moveTo>
                    <a:pt x="10" y="0"/>
                  </a:moveTo>
                  <a:lnTo>
                    <a:pt x="0" y="6"/>
                  </a:lnTo>
                  <a:lnTo>
                    <a:pt x="14" y="56"/>
                  </a:lnTo>
                  <a:lnTo>
                    <a:pt x="25" y="52"/>
                  </a:lnTo>
                  <a:lnTo>
                    <a:pt x="27" y="43"/>
                  </a:lnTo>
                  <a:lnTo>
                    <a:pt x="19" y="19"/>
                  </a:lnTo>
                  <a:lnTo>
                    <a:pt x="25" y="17"/>
                  </a:lnTo>
                  <a:lnTo>
                    <a:pt x="10"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8" name="Freeform 274"/>
            <p:cNvSpPr>
              <a:spLocks/>
            </p:cNvSpPr>
            <p:nvPr/>
          </p:nvSpPr>
          <p:spPr bwMode="auto">
            <a:xfrm>
              <a:off x="2526735" y="5150179"/>
              <a:ext cx="21308" cy="35512"/>
            </a:xfrm>
            <a:custGeom>
              <a:avLst/>
              <a:gdLst>
                <a:gd name="T0" fmla="*/ 11757 w 29"/>
                <a:gd name="T1" fmla="*/ 0 h 48"/>
                <a:gd name="T2" fmla="*/ 0 w 29"/>
                <a:gd name="T3" fmla="*/ 14058 h 48"/>
                <a:gd name="T4" fmla="*/ 13226 w 29"/>
                <a:gd name="T5" fmla="*/ 29596 h 48"/>
                <a:gd name="T6" fmla="*/ 21309 w 29"/>
                <a:gd name="T7" fmla="*/ 35515 h 48"/>
                <a:gd name="T8" fmla="*/ 21309 w 29"/>
                <a:gd name="T9" fmla="*/ 24417 h 48"/>
                <a:gd name="T10" fmla="*/ 11757 w 29"/>
                <a:gd name="T11" fmla="*/ 0 h 48"/>
                <a:gd name="T12" fmla="*/ 0 60000 65536"/>
                <a:gd name="T13" fmla="*/ 0 60000 65536"/>
                <a:gd name="T14" fmla="*/ 0 60000 65536"/>
                <a:gd name="T15" fmla="*/ 0 60000 65536"/>
                <a:gd name="T16" fmla="*/ 0 60000 65536"/>
                <a:gd name="T17" fmla="*/ 0 60000 65536"/>
                <a:gd name="T18" fmla="*/ 0 w 29"/>
                <a:gd name="T19" fmla="*/ 0 h 48"/>
                <a:gd name="T20" fmla="*/ 29 w 29"/>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29" h="48">
                  <a:moveTo>
                    <a:pt x="16" y="0"/>
                  </a:moveTo>
                  <a:lnTo>
                    <a:pt x="0" y="19"/>
                  </a:lnTo>
                  <a:lnTo>
                    <a:pt x="18" y="40"/>
                  </a:lnTo>
                  <a:lnTo>
                    <a:pt x="29" y="48"/>
                  </a:lnTo>
                  <a:lnTo>
                    <a:pt x="29" y="33"/>
                  </a:lnTo>
                  <a:lnTo>
                    <a:pt x="16" y="0"/>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29" name="Freeform 289"/>
            <p:cNvSpPr>
              <a:spLocks/>
            </p:cNvSpPr>
            <p:nvPr/>
          </p:nvSpPr>
          <p:spPr bwMode="auto">
            <a:xfrm>
              <a:off x="2130767" y="3722578"/>
              <a:ext cx="150929" cy="184665"/>
            </a:xfrm>
            <a:custGeom>
              <a:avLst/>
              <a:gdLst>
                <a:gd name="T0" fmla="*/ 0 w 190"/>
                <a:gd name="T1" fmla="*/ 73417 h 244"/>
                <a:gd name="T2" fmla="*/ 3178 w 190"/>
                <a:gd name="T3" fmla="*/ 102178 h 244"/>
                <a:gd name="T4" fmla="*/ 0 w 190"/>
                <a:gd name="T5" fmla="*/ 106720 h 244"/>
                <a:gd name="T6" fmla="*/ 19066 w 190"/>
                <a:gd name="T7" fmla="*/ 115802 h 244"/>
                <a:gd name="T8" fmla="*/ 23038 w 190"/>
                <a:gd name="T9" fmla="*/ 108233 h 244"/>
                <a:gd name="T10" fmla="*/ 26216 w 190"/>
                <a:gd name="T11" fmla="*/ 114288 h 244"/>
                <a:gd name="T12" fmla="*/ 26216 w 190"/>
                <a:gd name="T13" fmla="*/ 133210 h 244"/>
                <a:gd name="T14" fmla="*/ 15888 w 190"/>
                <a:gd name="T15" fmla="*/ 137752 h 244"/>
                <a:gd name="T16" fmla="*/ 19066 w 190"/>
                <a:gd name="T17" fmla="*/ 155160 h 244"/>
                <a:gd name="T18" fmla="*/ 12711 w 190"/>
                <a:gd name="T19" fmla="*/ 167270 h 244"/>
                <a:gd name="T20" fmla="*/ 21449 w 190"/>
                <a:gd name="T21" fmla="*/ 164242 h 244"/>
                <a:gd name="T22" fmla="*/ 50843 w 190"/>
                <a:gd name="T23" fmla="*/ 184678 h 244"/>
                <a:gd name="T24" fmla="*/ 58787 w 190"/>
                <a:gd name="T25" fmla="*/ 174082 h 244"/>
                <a:gd name="T26" fmla="*/ 61964 w 190"/>
                <a:gd name="T27" fmla="*/ 161215 h 244"/>
                <a:gd name="T28" fmla="*/ 68320 w 190"/>
                <a:gd name="T29" fmla="*/ 150619 h 244"/>
                <a:gd name="T30" fmla="*/ 72292 w 190"/>
                <a:gd name="T31" fmla="*/ 134724 h 244"/>
                <a:gd name="T32" fmla="*/ 75470 w 190"/>
                <a:gd name="T33" fmla="*/ 134724 h 244"/>
                <a:gd name="T34" fmla="*/ 75470 w 190"/>
                <a:gd name="T35" fmla="*/ 139265 h 244"/>
                <a:gd name="T36" fmla="*/ 80236 w 190"/>
                <a:gd name="T37" fmla="*/ 139265 h 244"/>
                <a:gd name="T38" fmla="*/ 78647 w 190"/>
                <a:gd name="T39" fmla="*/ 133210 h 244"/>
                <a:gd name="T40" fmla="*/ 83414 w 190"/>
                <a:gd name="T41" fmla="*/ 127155 h 244"/>
                <a:gd name="T42" fmla="*/ 100096 w 190"/>
                <a:gd name="T43" fmla="*/ 120343 h 244"/>
                <a:gd name="T44" fmla="*/ 129490 w 190"/>
                <a:gd name="T45" fmla="*/ 102178 h 244"/>
                <a:gd name="T46" fmla="*/ 146173 w 190"/>
                <a:gd name="T47" fmla="*/ 68876 h 244"/>
                <a:gd name="T48" fmla="*/ 150939 w 190"/>
                <a:gd name="T49" fmla="*/ 68876 h 244"/>
                <a:gd name="T50" fmla="*/ 142200 w 190"/>
                <a:gd name="T51" fmla="*/ 46926 h 244"/>
                <a:gd name="T52" fmla="*/ 149350 w 190"/>
                <a:gd name="T53" fmla="*/ 43899 h 244"/>
                <a:gd name="T54" fmla="*/ 119162 w 190"/>
                <a:gd name="T55" fmla="*/ 28761 h 244"/>
                <a:gd name="T56" fmla="*/ 94535 w 190"/>
                <a:gd name="T57" fmla="*/ 28761 h 244"/>
                <a:gd name="T58" fmla="*/ 77058 w 190"/>
                <a:gd name="T59" fmla="*/ 14381 h 244"/>
                <a:gd name="T60" fmla="*/ 55609 w 190"/>
                <a:gd name="T61" fmla="*/ 0 h 244"/>
                <a:gd name="T62" fmla="*/ 44487 w 190"/>
                <a:gd name="T63" fmla="*/ 9839 h 244"/>
                <a:gd name="T64" fmla="*/ 21449 w 190"/>
                <a:gd name="T65" fmla="*/ 21949 h 244"/>
                <a:gd name="T66" fmla="*/ 15888 w 190"/>
                <a:gd name="T67" fmla="*/ 45413 h 244"/>
                <a:gd name="T68" fmla="*/ 12711 w 190"/>
                <a:gd name="T69" fmla="*/ 58280 h 244"/>
                <a:gd name="T70" fmla="*/ 0 w 190"/>
                <a:gd name="T71" fmla="*/ 73417 h 2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0"/>
                <a:gd name="T109" fmla="*/ 0 h 244"/>
                <a:gd name="T110" fmla="*/ 190 w 190"/>
                <a:gd name="T111" fmla="*/ 244 h 2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0" h="244">
                  <a:moveTo>
                    <a:pt x="0" y="97"/>
                  </a:moveTo>
                  <a:lnTo>
                    <a:pt x="4" y="135"/>
                  </a:lnTo>
                  <a:lnTo>
                    <a:pt x="0" y="141"/>
                  </a:lnTo>
                  <a:lnTo>
                    <a:pt x="24" y="153"/>
                  </a:lnTo>
                  <a:lnTo>
                    <a:pt x="29" y="143"/>
                  </a:lnTo>
                  <a:lnTo>
                    <a:pt x="33" y="151"/>
                  </a:lnTo>
                  <a:lnTo>
                    <a:pt x="33" y="176"/>
                  </a:lnTo>
                  <a:lnTo>
                    <a:pt x="20" y="182"/>
                  </a:lnTo>
                  <a:lnTo>
                    <a:pt x="24" y="205"/>
                  </a:lnTo>
                  <a:lnTo>
                    <a:pt x="16" y="221"/>
                  </a:lnTo>
                  <a:lnTo>
                    <a:pt x="27" y="217"/>
                  </a:lnTo>
                  <a:lnTo>
                    <a:pt x="64" y="244"/>
                  </a:lnTo>
                  <a:lnTo>
                    <a:pt x="74" y="230"/>
                  </a:lnTo>
                  <a:lnTo>
                    <a:pt x="78" y="213"/>
                  </a:lnTo>
                  <a:lnTo>
                    <a:pt x="86" y="199"/>
                  </a:lnTo>
                  <a:lnTo>
                    <a:pt x="91" y="178"/>
                  </a:lnTo>
                  <a:lnTo>
                    <a:pt x="95" y="178"/>
                  </a:lnTo>
                  <a:lnTo>
                    <a:pt x="95" y="184"/>
                  </a:lnTo>
                  <a:lnTo>
                    <a:pt x="101" y="184"/>
                  </a:lnTo>
                  <a:lnTo>
                    <a:pt x="99" y="176"/>
                  </a:lnTo>
                  <a:lnTo>
                    <a:pt x="105" y="168"/>
                  </a:lnTo>
                  <a:lnTo>
                    <a:pt x="126" y="159"/>
                  </a:lnTo>
                  <a:lnTo>
                    <a:pt x="163" y="135"/>
                  </a:lnTo>
                  <a:lnTo>
                    <a:pt x="184" y="91"/>
                  </a:lnTo>
                  <a:lnTo>
                    <a:pt x="190" y="91"/>
                  </a:lnTo>
                  <a:lnTo>
                    <a:pt x="179" y="62"/>
                  </a:lnTo>
                  <a:lnTo>
                    <a:pt x="188" y="58"/>
                  </a:lnTo>
                  <a:lnTo>
                    <a:pt x="150" y="38"/>
                  </a:lnTo>
                  <a:lnTo>
                    <a:pt x="119" y="38"/>
                  </a:lnTo>
                  <a:lnTo>
                    <a:pt x="97" y="19"/>
                  </a:lnTo>
                  <a:lnTo>
                    <a:pt x="70" y="0"/>
                  </a:lnTo>
                  <a:lnTo>
                    <a:pt x="56" y="13"/>
                  </a:lnTo>
                  <a:lnTo>
                    <a:pt x="27" y="29"/>
                  </a:lnTo>
                  <a:lnTo>
                    <a:pt x="20" y="60"/>
                  </a:lnTo>
                  <a:lnTo>
                    <a:pt x="16" y="77"/>
                  </a:lnTo>
                  <a:lnTo>
                    <a:pt x="0" y="97"/>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30" name="Freeform 290"/>
            <p:cNvSpPr>
              <a:spLocks/>
            </p:cNvSpPr>
            <p:nvPr/>
          </p:nvSpPr>
          <p:spPr bwMode="auto">
            <a:xfrm>
              <a:off x="1848440" y="3770519"/>
              <a:ext cx="14205" cy="23083"/>
            </a:xfrm>
            <a:custGeom>
              <a:avLst/>
              <a:gdLst>
                <a:gd name="T0" fmla="*/ 0 w 19"/>
                <a:gd name="T1" fmla="*/ 0 h 35"/>
                <a:gd name="T2" fmla="*/ 8225 w 19"/>
                <a:gd name="T3" fmla="*/ 13851 h 35"/>
                <a:gd name="T4" fmla="*/ 0 w 19"/>
                <a:gd name="T5" fmla="*/ 21766 h 35"/>
                <a:gd name="T6" fmla="*/ 14206 w 19"/>
                <a:gd name="T7" fmla="*/ 23085 h 35"/>
                <a:gd name="T8" fmla="*/ 5234 w 19"/>
                <a:gd name="T9" fmla="*/ 0 h 35"/>
                <a:gd name="T10" fmla="*/ 0 w 19"/>
                <a:gd name="T11" fmla="*/ 0 h 35"/>
                <a:gd name="T12" fmla="*/ 0 60000 65536"/>
                <a:gd name="T13" fmla="*/ 0 60000 65536"/>
                <a:gd name="T14" fmla="*/ 0 60000 65536"/>
                <a:gd name="T15" fmla="*/ 0 60000 65536"/>
                <a:gd name="T16" fmla="*/ 0 60000 65536"/>
                <a:gd name="T17" fmla="*/ 0 60000 65536"/>
                <a:gd name="T18" fmla="*/ 0 w 19"/>
                <a:gd name="T19" fmla="*/ 0 h 35"/>
                <a:gd name="T20" fmla="*/ 19 w 19"/>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19" h="35">
                  <a:moveTo>
                    <a:pt x="0" y="0"/>
                  </a:moveTo>
                  <a:lnTo>
                    <a:pt x="11" y="21"/>
                  </a:lnTo>
                  <a:lnTo>
                    <a:pt x="0" y="33"/>
                  </a:lnTo>
                  <a:lnTo>
                    <a:pt x="19" y="35"/>
                  </a:lnTo>
                  <a:lnTo>
                    <a:pt x="7" y="0"/>
                  </a:lnTo>
                  <a:lnTo>
                    <a:pt x="0" y="0"/>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31" name="Freeform 291"/>
            <p:cNvSpPr>
              <a:spLocks/>
            </p:cNvSpPr>
            <p:nvPr/>
          </p:nvSpPr>
          <p:spPr bwMode="auto">
            <a:xfrm>
              <a:off x="2152074" y="3841544"/>
              <a:ext cx="0" cy="5327"/>
            </a:xfrm>
            <a:custGeom>
              <a:avLst/>
              <a:gdLst>
                <a:gd name="T0" fmla="*/ 0 w 8"/>
                <a:gd name="T1" fmla="*/ 1332 h 8"/>
                <a:gd name="T2" fmla="*/ 0 w 8"/>
                <a:gd name="T3" fmla="*/ 5327 h 8"/>
                <a:gd name="T4" fmla="*/ 0 w 8"/>
                <a:gd name="T5" fmla="*/ 0 h 8"/>
                <a:gd name="T6" fmla="*/ 0 w 8"/>
                <a:gd name="T7" fmla="*/ 1332 h 8"/>
                <a:gd name="T8" fmla="*/ 0 60000 65536"/>
                <a:gd name="T9" fmla="*/ 0 60000 65536"/>
                <a:gd name="T10" fmla="*/ 0 60000 65536"/>
                <a:gd name="T11" fmla="*/ 0 60000 65536"/>
                <a:gd name="T12" fmla="*/ 0 w 8"/>
                <a:gd name="T13" fmla="*/ 0 h 8"/>
                <a:gd name="T14" fmla="*/ 0 w 8"/>
                <a:gd name="T15" fmla="*/ 8 h 8"/>
              </a:gdLst>
              <a:ahLst/>
              <a:cxnLst>
                <a:cxn ang="T8">
                  <a:pos x="T0" y="T1"/>
                </a:cxn>
                <a:cxn ang="T9">
                  <a:pos x="T2" y="T3"/>
                </a:cxn>
                <a:cxn ang="T10">
                  <a:pos x="T4" y="T5"/>
                </a:cxn>
                <a:cxn ang="T11">
                  <a:pos x="T6" y="T7"/>
                </a:cxn>
              </a:cxnLst>
              <a:rect l="T12" t="T13" r="T14" b="T15"/>
              <a:pathLst>
                <a:path w="8" h="8">
                  <a:moveTo>
                    <a:pt x="8" y="2"/>
                  </a:moveTo>
                  <a:lnTo>
                    <a:pt x="2" y="8"/>
                  </a:lnTo>
                  <a:lnTo>
                    <a:pt x="0" y="0"/>
                  </a:lnTo>
                  <a:lnTo>
                    <a:pt x="8" y="2"/>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32" name="Freeform 292"/>
            <p:cNvSpPr>
              <a:spLocks/>
            </p:cNvSpPr>
            <p:nvPr/>
          </p:nvSpPr>
          <p:spPr bwMode="auto">
            <a:xfrm>
              <a:off x="1876850" y="3782948"/>
              <a:ext cx="7103" cy="5327"/>
            </a:xfrm>
            <a:custGeom>
              <a:avLst/>
              <a:gdLst>
                <a:gd name="T0" fmla="*/ 7103 w 11"/>
                <a:gd name="T1" fmla="*/ 2664 h 4"/>
                <a:gd name="T2" fmla="*/ 7103 w 11"/>
                <a:gd name="T3" fmla="*/ 5327 h 4"/>
                <a:gd name="T4" fmla="*/ 0 w 11"/>
                <a:gd name="T5" fmla="*/ 0 h 4"/>
                <a:gd name="T6" fmla="*/ 7103 w 11"/>
                <a:gd name="T7" fmla="*/ 2664 h 4"/>
                <a:gd name="T8" fmla="*/ 0 60000 65536"/>
                <a:gd name="T9" fmla="*/ 0 60000 65536"/>
                <a:gd name="T10" fmla="*/ 0 60000 65536"/>
                <a:gd name="T11" fmla="*/ 0 60000 65536"/>
                <a:gd name="T12" fmla="*/ 0 w 11"/>
                <a:gd name="T13" fmla="*/ 0 h 4"/>
                <a:gd name="T14" fmla="*/ 11 w 11"/>
                <a:gd name="T15" fmla="*/ 4 h 4"/>
              </a:gdLst>
              <a:ahLst/>
              <a:cxnLst>
                <a:cxn ang="T8">
                  <a:pos x="T0" y="T1"/>
                </a:cxn>
                <a:cxn ang="T9">
                  <a:pos x="T2" y="T3"/>
                </a:cxn>
                <a:cxn ang="T10">
                  <a:pos x="T4" y="T5"/>
                </a:cxn>
                <a:cxn ang="T11">
                  <a:pos x="T6" y="T7"/>
                </a:cxn>
              </a:cxnLst>
              <a:rect l="T12" t="T13" r="T14" b="T15"/>
              <a:pathLst>
                <a:path w="11" h="4">
                  <a:moveTo>
                    <a:pt x="11" y="2"/>
                  </a:moveTo>
                  <a:lnTo>
                    <a:pt x="11" y="4"/>
                  </a:lnTo>
                  <a:lnTo>
                    <a:pt x="0" y="0"/>
                  </a:lnTo>
                  <a:lnTo>
                    <a:pt x="11" y="2"/>
                  </a:lnTo>
                  <a:close/>
                </a:path>
              </a:pathLst>
            </a:custGeom>
            <a:solidFill>
              <a:srgbClr val="9FAAAF">
                <a:lumMod val="20000"/>
                <a:lumOff val="80000"/>
              </a:srgbClr>
            </a:solidFill>
            <a:ln w="1588">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33" name="Freeform 295"/>
            <p:cNvSpPr>
              <a:spLocks/>
            </p:cNvSpPr>
            <p:nvPr/>
          </p:nvSpPr>
          <p:spPr bwMode="auto">
            <a:xfrm>
              <a:off x="2121888" y="3770519"/>
              <a:ext cx="348025" cy="520258"/>
            </a:xfrm>
            <a:custGeom>
              <a:avLst/>
              <a:gdLst>
                <a:gd name="T0" fmla="*/ 336973 w 440"/>
                <a:gd name="T1" fmla="*/ 411901 h 696"/>
                <a:gd name="T2" fmla="*/ 340137 w 440"/>
                <a:gd name="T3" fmla="*/ 458249 h 696"/>
                <a:gd name="T4" fmla="*/ 336973 w 440"/>
                <a:gd name="T5" fmla="*/ 485161 h 696"/>
                <a:gd name="T6" fmla="*/ 329063 w 440"/>
                <a:gd name="T7" fmla="*/ 507588 h 696"/>
                <a:gd name="T8" fmla="*/ 315615 w 440"/>
                <a:gd name="T9" fmla="*/ 520296 h 696"/>
                <a:gd name="T10" fmla="*/ 286348 w 440"/>
                <a:gd name="T11" fmla="*/ 494132 h 696"/>
                <a:gd name="T12" fmla="*/ 240469 w 440"/>
                <a:gd name="T13" fmla="*/ 467967 h 696"/>
                <a:gd name="T14" fmla="*/ 194590 w 440"/>
                <a:gd name="T15" fmla="*/ 443298 h 696"/>
                <a:gd name="T16" fmla="*/ 148711 w 440"/>
                <a:gd name="T17" fmla="*/ 401435 h 696"/>
                <a:gd name="T18" fmla="*/ 131309 w 440"/>
                <a:gd name="T19" fmla="*/ 355087 h 696"/>
                <a:gd name="T20" fmla="*/ 102832 w 440"/>
                <a:gd name="T21" fmla="*/ 304254 h 696"/>
                <a:gd name="T22" fmla="*/ 78311 w 440"/>
                <a:gd name="T23" fmla="*/ 263886 h 696"/>
                <a:gd name="T24" fmla="*/ 56162 w 440"/>
                <a:gd name="T25" fmla="*/ 222023 h 696"/>
                <a:gd name="T26" fmla="*/ 26104 w 440"/>
                <a:gd name="T27" fmla="*/ 186888 h 696"/>
                <a:gd name="T28" fmla="*/ 8701 w 440"/>
                <a:gd name="T29" fmla="*/ 165209 h 696"/>
                <a:gd name="T30" fmla="*/ 11865 w 440"/>
                <a:gd name="T31" fmla="*/ 111385 h 696"/>
                <a:gd name="T32" fmla="*/ 27686 w 440"/>
                <a:gd name="T33" fmla="*/ 111385 h 696"/>
                <a:gd name="T34" fmla="*/ 30059 w 440"/>
                <a:gd name="T35" fmla="*/ 120356 h 696"/>
                <a:gd name="T36" fmla="*/ 67236 w 440"/>
                <a:gd name="T37" fmla="*/ 130074 h 696"/>
                <a:gd name="T38" fmla="*/ 76729 w 440"/>
                <a:gd name="T39" fmla="*/ 106900 h 696"/>
                <a:gd name="T40" fmla="*/ 83848 w 440"/>
                <a:gd name="T41" fmla="*/ 91201 h 696"/>
                <a:gd name="T42" fmla="*/ 88594 w 440"/>
                <a:gd name="T43" fmla="*/ 95687 h 696"/>
                <a:gd name="T44" fmla="*/ 91758 w 440"/>
                <a:gd name="T45" fmla="*/ 83726 h 696"/>
                <a:gd name="T46" fmla="*/ 137637 w 440"/>
                <a:gd name="T47" fmla="*/ 59057 h 696"/>
                <a:gd name="T48" fmla="*/ 158994 w 440"/>
                <a:gd name="T49" fmla="*/ 26164 h 696"/>
                <a:gd name="T50" fmla="*/ 157412 w 440"/>
                <a:gd name="T51" fmla="*/ 1495 h 696"/>
                <a:gd name="T52" fmla="*/ 174815 w 440"/>
                <a:gd name="T53" fmla="*/ 12708 h 696"/>
                <a:gd name="T54" fmla="*/ 209619 w 440"/>
                <a:gd name="T55" fmla="*/ 49338 h 696"/>
                <a:gd name="T56" fmla="*/ 246797 w 440"/>
                <a:gd name="T57" fmla="*/ 63542 h 696"/>
                <a:gd name="T58" fmla="*/ 294258 w 440"/>
                <a:gd name="T59" fmla="*/ 72513 h 696"/>
                <a:gd name="T60" fmla="*/ 300586 w 440"/>
                <a:gd name="T61" fmla="*/ 118861 h 696"/>
                <a:gd name="T62" fmla="*/ 269736 w 440"/>
                <a:gd name="T63" fmla="*/ 123346 h 696"/>
                <a:gd name="T64" fmla="*/ 227022 w 440"/>
                <a:gd name="T65" fmla="*/ 142035 h 696"/>
                <a:gd name="T66" fmla="*/ 212783 w 440"/>
                <a:gd name="T67" fmla="*/ 185393 h 696"/>
                <a:gd name="T68" fmla="*/ 211201 w 440"/>
                <a:gd name="T69" fmla="*/ 230246 h 696"/>
                <a:gd name="T70" fmla="*/ 222276 w 440"/>
                <a:gd name="T71" fmla="*/ 263886 h 696"/>
                <a:gd name="T72" fmla="*/ 248379 w 440"/>
                <a:gd name="T73" fmla="*/ 278089 h 696"/>
                <a:gd name="T74" fmla="*/ 287930 w 440"/>
                <a:gd name="T75" fmla="*/ 269866 h 696"/>
                <a:gd name="T76" fmla="*/ 291094 w 440"/>
                <a:gd name="T77" fmla="*/ 311729 h 696"/>
                <a:gd name="T78" fmla="*/ 332227 w 440"/>
                <a:gd name="T79" fmla="*/ 331913 h 696"/>
                <a:gd name="T80" fmla="*/ 341719 w 440"/>
                <a:gd name="T81" fmla="*/ 361067 h 6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40"/>
                <a:gd name="T124" fmla="*/ 0 h 696"/>
                <a:gd name="T125" fmla="*/ 440 w 440"/>
                <a:gd name="T126" fmla="*/ 696 h 6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40" h="696">
                  <a:moveTo>
                    <a:pt x="432" y="529"/>
                  </a:moveTo>
                  <a:lnTo>
                    <a:pt x="426" y="551"/>
                  </a:lnTo>
                  <a:lnTo>
                    <a:pt x="424" y="582"/>
                  </a:lnTo>
                  <a:lnTo>
                    <a:pt x="430" y="613"/>
                  </a:lnTo>
                  <a:lnTo>
                    <a:pt x="440" y="617"/>
                  </a:lnTo>
                  <a:lnTo>
                    <a:pt x="426" y="649"/>
                  </a:lnTo>
                  <a:lnTo>
                    <a:pt x="426" y="665"/>
                  </a:lnTo>
                  <a:lnTo>
                    <a:pt x="416" y="679"/>
                  </a:lnTo>
                  <a:lnTo>
                    <a:pt x="405" y="696"/>
                  </a:lnTo>
                  <a:lnTo>
                    <a:pt x="399" y="696"/>
                  </a:lnTo>
                  <a:lnTo>
                    <a:pt x="376" y="679"/>
                  </a:lnTo>
                  <a:lnTo>
                    <a:pt x="362" y="661"/>
                  </a:lnTo>
                  <a:lnTo>
                    <a:pt x="333" y="644"/>
                  </a:lnTo>
                  <a:lnTo>
                    <a:pt x="304" y="626"/>
                  </a:lnTo>
                  <a:lnTo>
                    <a:pt x="275" y="611"/>
                  </a:lnTo>
                  <a:lnTo>
                    <a:pt x="246" y="593"/>
                  </a:lnTo>
                  <a:lnTo>
                    <a:pt x="217" y="564"/>
                  </a:lnTo>
                  <a:lnTo>
                    <a:pt x="188" y="537"/>
                  </a:lnTo>
                  <a:lnTo>
                    <a:pt x="190" y="518"/>
                  </a:lnTo>
                  <a:lnTo>
                    <a:pt x="166" y="475"/>
                  </a:lnTo>
                  <a:lnTo>
                    <a:pt x="145" y="434"/>
                  </a:lnTo>
                  <a:lnTo>
                    <a:pt x="130" y="407"/>
                  </a:lnTo>
                  <a:lnTo>
                    <a:pt x="114" y="382"/>
                  </a:lnTo>
                  <a:lnTo>
                    <a:pt x="99" y="353"/>
                  </a:lnTo>
                  <a:lnTo>
                    <a:pt x="85" y="326"/>
                  </a:lnTo>
                  <a:lnTo>
                    <a:pt x="71" y="297"/>
                  </a:lnTo>
                  <a:lnTo>
                    <a:pt x="56" y="269"/>
                  </a:lnTo>
                  <a:lnTo>
                    <a:pt x="33" y="250"/>
                  </a:lnTo>
                  <a:lnTo>
                    <a:pt x="9" y="231"/>
                  </a:lnTo>
                  <a:lnTo>
                    <a:pt x="11" y="221"/>
                  </a:lnTo>
                  <a:lnTo>
                    <a:pt x="0" y="171"/>
                  </a:lnTo>
                  <a:lnTo>
                    <a:pt x="15" y="149"/>
                  </a:lnTo>
                  <a:lnTo>
                    <a:pt x="31" y="126"/>
                  </a:lnTo>
                  <a:lnTo>
                    <a:pt x="35" y="149"/>
                  </a:lnTo>
                  <a:lnTo>
                    <a:pt x="27" y="165"/>
                  </a:lnTo>
                  <a:lnTo>
                    <a:pt x="38" y="161"/>
                  </a:lnTo>
                  <a:lnTo>
                    <a:pt x="75" y="188"/>
                  </a:lnTo>
                  <a:lnTo>
                    <a:pt x="85" y="174"/>
                  </a:lnTo>
                  <a:lnTo>
                    <a:pt x="89" y="157"/>
                  </a:lnTo>
                  <a:lnTo>
                    <a:pt x="97" y="143"/>
                  </a:lnTo>
                  <a:lnTo>
                    <a:pt x="102" y="122"/>
                  </a:lnTo>
                  <a:lnTo>
                    <a:pt x="106" y="122"/>
                  </a:lnTo>
                  <a:lnTo>
                    <a:pt x="106" y="128"/>
                  </a:lnTo>
                  <a:lnTo>
                    <a:pt x="112" y="128"/>
                  </a:lnTo>
                  <a:lnTo>
                    <a:pt x="110" y="120"/>
                  </a:lnTo>
                  <a:lnTo>
                    <a:pt x="116" y="112"/>
                  </a:lnTo>
                  <a:lnTo>
                    <a:pt x="137" y="103"/>
                  </a:lnTo>
                  <a:lnTo>
                    <a:pt x="174" y="79"/>
                  </a:lnTo>
                  <a:lnTo>
                    <a:pt x="195" y="35"/>
                  </a:lnTo>
                  <a:lnTo>
                    <a:pt x="201" y="35"/>
                  </a:lnTo>
                  <a:lnTo>
                    <a:pt x="190" y="6"/>
                  </a:lnTo>
                  <a:lnTo>
                    <a:pt x="199" y="2"/>
                  </a:lnTo>
                  <a:lnTo>
                    <a:pt x="201" y="0"/>
                  </a:lnTo>
                  <a:lnTo>
                    <a:pt x="221" y="17"/>
                  </a:lnTo>
                  <a:lnTo>
                    <a:pt x="238" y="37"/>
                  </a:lnTo>
                  <a:lnTo>
                    <a:pt x="265" y="66"/>
                  </a:lnTo>
                  <a:lnTo>
                    <a:pt x="271" y="83"/>
                  </a:lnTo>
                  <a:lnTo>
                    <a:pt x="312" y="85"/>
                  </a:lnTo>
                  <a:lnTo>
                    <a:pt x="339" y="85"/>
                  </a:lnTo>
                  <a:lnTo>
                    <a:pt x="372" y="97"/>
                  </a:lnTo>
                  <a:lnTo>
                    <a:pt x="358" y="143"/>
                  </a:lnTo>
                  <a:lnTo>
                    <a:pt x="380" y="159"/>
                  </a:lnTo>
                  <a:lnTo>
                    <a:pt x="368" y="157"/>
                  </a:lnTo>
                  <a:lnTo>
                    <a:pt x="341" y="165"/>
                  </a:lnTo>
                  <a:lnTo>
                    <a:pt x="314" y="178"/>
                  </a:lnTo>
                  <a:lnTo>
                    <a:pt x="287" y="190"/>
                  </a:lnTo>
                  <a:lnTo>
                    <a:pt x="279" y="219"/>
                  </a:lnTo>
                  <a:lnTo>
                    <a:pt x="269" y="248"/>
                  </a:lnTo>
                  <a:lnTo>
                    <a:pt x="252" y="279"/>
                  </a:lnTo>
                  <a:lnTo>
                    <a:pt x="267" y="308"/>
                  </a:lnTo>
                  <a:lnTo>
                    <a:pt x="283" y="337"/>
                  </a:lnTo>
                  <a:lnTo>
                    <a:pt x="281" y="353"/>
                  </a:lnTo>
                  <a:lnTo>
                    <a:pt x="294" y="357"/>
                  </a:lnTo>
                  <a:lnTo>
                    <a:pt x="314" y="372"/>
                  </a:lnTo>
                  <a:lnTo>
                    <a:pt x="341" y="378"/>
                  </a:lnTo>
                  <a:lnTo>
                    <a:pt x="364" y="361"/>
                  </a:lnTo>
                  <a:lnTo>
                    <a:pt x="366" y="390"/>
                  </a:lnTo>
                  <a:lnTo>
                    <a:pt x="368" y="417"/>
                  </a:lnTo>
                  <a:lnTo>
                    <a:pt x="403" y="415"/>
                  </a:lnTo>
                  <a:lnTo>
                    <a:pt x="420" y="444"/>
                  </a:lnTo>
                  <a:lnTo>
                    <a:pt x="438" y="473"/>
                  </a:lnTo>
                  <a:lnTo>
                    <a:pt x="432" y="483"/>
                  </a:lnTo>
                  <a:lnTo>
                    <a:pt x="432" y="529"/>
                  </a:lnTo>
                  <a:close/>
                </a:path>
              </a:pathLst>
            </a:custGeom>
            <a:solidFill>
              <a:srgbClr val="9FAAAF">
                <a:lumMod val="20000"/>
                <a:lumOff val="80000"/>
              </a:srgbClr>
            </a:solidFill>
            <a:ln w="1651" cap="flat" cmpd="sng">
              <a:solidFill>
                <a:srgbClr val="BFC9C9"/>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sp>
          <p:nvSpPr>
            <p:cNvPr id="234" name="Freeform 473"/>
            <p:cNvSpPr>
              <a:spLocks/>
            </p:cNvSpPr>
            <p:nvPr/>
          </p:nvSpPr>
          <p:spPr bwMode="auto">
            <a:xfrm>
              <a:off x="2635048" y="2847194"/>
              <a:ext cx="0" cy="5327"/>
            </a:xfrm>
            <a:custGeom>
              <a:avLst/>
              <a:gdLst>
                <a:gd name="T0" fmla="*/ 0 w 8"/>
                <a:gd name="T1" fmla="*/ 0 h 6"/>
                <a:gd name="T2" fmla="*/ 0 w 8"/>
                <a:gd name="T3" fmla="*/ 0 h 6"/>
                <a:gd name="T4" fmla="*/ 0 w 8"/>
                <a:gd name="T5" fmla="*/ 3551 h 6"/>
                <a:gd name="T6" fmla="*/ 0 w 8"/>
                <a:gd name="T7" fmla="*/ 3551 h 6"/>
                <a:gd name="T8" fmla="*/ 0 w 8"/>
                <a:gd name="T9" fmla="*/ 5327 h 6"/>
                <a:gd name="T10" fmla="*/ 0 w 8"/>
                <a:gd name="T11" fmla="*/ 5327 h 6"/>
                <a:gd name="T12" fmla="*/ 0 w 8"/>
                <a:gd name="T13" fmla="*/ 3551 h 6"/>
                <a:gd name="T14" fmla="*/ 0 w 8"/>
                <a:gd name="T15" fmla="*/ 1776 h 6"/>
                <a:gd name="T16" fmla="*/ 0 w 8"/>
                <a:gd name="T17" fmla="*/ 0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6"/>
                <a:gd name="T29" fmla="*/ 0 w 8"/>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6">
                  <a:moveTo>
                    <a:pt x="8" y="0"/>
                  </a:moveTo>
                  <a:lnTo>
                    <a:pt x="6" y="0"/>
                  </a:lnTo>
                  <a:lnTo>
                    <a:pt x="4" y="4"/>
                  </a:lnTo>
                  <a:lnTo>
                    <a:pt x="2" y="4"/>
                  </a:lnTo>
                  <a:lnTo>
                    <a:pt x="0" y="6"/>
                  </a:lnTo>
                  <a:lnTo>
                    <a:pt x="2" y="6"/>
                  </a:lnTo>
                  <a:lnTo>
                    <a:pt x="4" y="4"/>
                  </a:lnTo>
                  <a:lnTo>
                    <a:pt x="6" y="2"/>
                  </a:lnTo>
                  <a:lnTo>
                    <a:pt x="8" y="0"/>
                  </a:lnTo>
                  <a:close/>
                </a:path>
              </a:pathLst>
            </a:custGeom>
            <a:solidFill>
              <a:srgbClr val="9FAAAF">
                <a:lumMod val="20000"/>
                <a:lumOff val="80000"/>
              </a:srgbClr>
            </a:solidFill>
            <a:ln w="1651">
              <a:solidFill>
                <a:srgbClr val="BFC9C9"/>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smtClean="0">
                <a:ln>
                  <a:noFill/>
                </a:ln>
                <a:solidFill>
                  <a:prstClr val="black"/>
                </a:solidFill>
                <a:effectLst/>
                <a:uLnTx/>
                <a:uFillTx/>
              </a:endParaRPr>
            </a:p>
          </p:txBody>
        </p:sp>
      </p:grpSp>
      <p:sp>
        <p:nvSpPr>
          <p:cNvPr id="235" name="253 Forma libre"/>
          <p:cNvSpPr/>
          <p:nvPr>
            <p:custDataLst>
              <p:tags r:id="rId2"/>
            </p:custDataLst>
          </p:nvPr>
        </p:nvSpPr>
        <p:spPr>
          <a:xfrm>
            <a:off x="5488354" y="4422877"/>
            <a:ext cx="535365" cy="184331"/>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Lst>
            <a:ahLst/>
            <a:cxnLst>
              <a:cxn ang="0">
                <a:pos x="connsiteX0" y="connsiteY0"/>
              </a:cxn>
              <a:cxn ang="0">
                <a:pos x="connsiteX1" y="connsiteY1"/>
              </a:cxn>
              <a:cxn ang="0">
                <a:pos x="connsiteX2" y="connsiteY2"/>
              </a:cxn>
            </a:cxnLst>
            <a:rect l="l" t="t" r="r" b="b"/>
            <a:pathLst>
              <a:path w="914400" h="1814610">
                <a:moveTo>
                  <a:pt x="0" y="1814610"/>
                </a:moveTo>
                <a:lnTo>
                  <a:pt x="0" y="0"/>
                </a:lnTo>
                <a:lnTo>
                  <a:pt x="914400" y="0"/>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236" name="254 Forma libre"/>
          <p:cNvSpPr/>
          <p:nvPr>
            <p:custDataLst>
              <p:tags r:id="rId3"/>
            </p:custDataLst>
          </p:nvPr>
        </p:nvSpPr>
        <p:spPr>
          <a:xfrm>
            <a:off x="4843320" y="4938332"/>
            <a:ext cx="1549840" cy="237599"/>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Lst>
            <a:ahLst/>
            <a:cxnLst>
              <a:cxn ang="0">
                <a:pos x="connsiteX0" y="connsiteY0"/>
              </a:cxn>
              <a:cxn ang="0">
                <a:pos x="connsiteX1" y="connsiteY1"/>
              </a:cxn>
              <a:cxn ang="0">
                <a:pos x="connsiteX2" y="connsiteY2"/>
              </a:cxn>
            </a:cxnLst>
            <a:rect l="l" t="t" r="r" b="b"/>
            <a:pathLst>
              <a:path w="914400" h="1814610">
                <a:moveTo>
                  <a:pt x="0" y="1814610"/>
                </a:moveTo>
                <a:lnTo>
                  <a:pt x="0" y="0"/>
                </a:lnTo>
                <a:lnTo>
                  <a:pt x="914400" y="0"/>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237" name="255 Forma libre"/>
          <p:cNvSpPr/>
          <p:nvPr>
            <p:custDataLst>
              <p:tags r:id="rId4"/>
            </p:custDataLst>
          </p:nvPr>
        </p:nvSpPr>
        <p:spPr>
          <a:xfrm flipH="1" flipV="1">
            <a:off x="3982472" y="3849359"/>
            <a:ext cx="364169" cy="310743"/>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Lst>
            <a:ahLst/>
            <a:cxnLst>
              <a:cxn ang="0">
                <a:pos x="connsiteX0" y="connsiteY0"/>
              </a:cxn>
              <a:cxn ang="0">
                <a:pos x="connsiteX1" y="connsiteY1"/>
              </a:cxn>
              <a:cxn ang="0">
                <a:pos x="connsiteX2" y="connsiteY2"/>
              </a:cxn>
            </a:cxnLst>
            <a:rect l="l" t="t" r="r" b="b"/>
            <a:pathLst>
              <a:path w="914400" h="1814610">
                <a:moveTo>
                  <a:pt x="0" y="1814610"/>
                </a:moveTo>
                <a:lnTo>
                  <a:pt x="0" y="0"/>
                </a:lnTo>
                <a:lnTo>
                  <a:pt x="914400" y="0"/>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238" name="265 CuadroTexto"/>
          <p:cNvSpPr txBox="1"/>
          <p:nvPr/>
        </p:nvSpPr>
        <p:spPr>
          <a:xfrm>
            <a:off x="4187546" y="2366636"/>
            <a:ext cx="849696" cy="2308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1" i="0" u="none" strike="noStrike" kern="0" cap="none" spc="0" normalizeH="0" baseline="0" noProof="0" dirty="0" smtClean="0">
                <a:ln>
                  <a:noFill/>
                </a:ln>
                <a:solidFill>
                  <a:prstClr val="black"/>
                </a:solidFill>
                <a:effectLst/>
                <a:uLnTx/>
                <a:uFillTx/>
              </a:rPr>
              <a:t>Panamá</a:t>
            </a:r>
          </a:p>
        </p:txBody>
      </p:sp>
      <p:sp>
        <p:nvSpPr>
          <p:cNvPr id="239" name="266 CuadroTexto"/>
          <p:cNvSpPr txBox="1"/>
          <p:nvPr/>
        </p:nvSpPr>
        <p:spPr>
          <a:xfrm>
            <a:off x="4471756" y="2647315"/>
            <a:ext cx="763289" cy="2308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1" i="0" u="none" strike="noStrike" kern="0" cap="none" spc="0" normalizeH="0" baseline="0" noProof="0" dirty="0" smtClean="0">
                <a:ln>
                  <a:noFill/>
                </a:ln>
                <a:solidFill>
                  <a:prstClr val="black"/>
                </a:solidFill>
                <a:effectLst/>
                <a:uLnTx/>
                <a:uFillTx/>
              </a:rPr>
              <a:t>Bogotá</a:t>
            </a:r>
          </a:p>
        </p:txBody>
      </p:sp>
      <p:sp>
        <p:nvSpPr>
          <p:cNvPr id="240" name="267 CuadroTexto"/>
          <p:cNvSpPr txBox="1"/>
          <p:nvPr/>
        </p:nvSpPr>
        <p:spPr>
          <a:xfrm>
            <a:off x="4381105" y="3721089"/>
            <a:ext cx="504056" cy="2308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1" i="0" u="none" strike="noStrike" kern="0" cap="none" spc="0" normalizeH="0" baseline="0" noProof="0" dirty="0" smtClean="0">
                <a:ln>
                  <a:noFill/>
                </a:ln>
                <a:solidFill>
                  <a:prstClr val="black"/>
                </a:solidFill>
                <a:effectLst/>
                <a:uLnTx/>
                <a:uFillTx/>
              </a:rPr>
              <a:t>Lima</a:t>
            </a:r>
          </a:p>
        </p:txBody>
      </p:sp>
      <p:sp>
        <p:nvSpPr>
          <p:cNvPr id="241" name="268 CuadroTexto"/>
          <p:cNvSpPr txBox="1"/>
          <p:nvPr/>
        </p:nvSpPr>
        <p:spPr>
          <a:xfrm>
            <a:off x="4799459" y="4941168"/>
            <a:ext cx="1187580" cy="2308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1" i="0" u="none" strike="noStrike" kern="0" cap="none" spc="0" normalizeH="0" baseline="0" noProof="0" dirty="0" smtClean="0">
                <a:ln>
                  <a:noFill/>
                </a:ln>
                <a:solidFill>
                  <a:prstClr val="black"/>
                </a:solidFill>
                <a:effectLst/>
                <a:uLnTx/>
                <a:uFillTx/>
              </a:rPr>
              <a:t>Santiago de Chile</a:t>
            </a:r>
          </a:p>
        </p:txBody>
      </p:sp>
      <p:sp>
        <p:nvSpPr>
          <p:cNvPr id="242" name="269 CuadroTexto"/>
          <p:cNvSpPr txBox="1"/>
          <p:nvPr/>
        </p:nvSpPr>
        <p:spPr>
          <a:xfrm>
            <a:off x="4838012" y="5147667"/>
            <a:ext cx="734485" cy="369332"/>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s-ES" sz="900" b="1" i="0" u="none" strike="noStrike" kern="0" cap="none" spc="0" normalizeH="0" baseline="0" noProof="0" dirty="0" smtClean="0">
                <a:ln>
                  <a:noFill/>
                </a:ln>
                <a:solidFill>
                  <a:prstClr val="black"/>
                </a:solidFill>
                <a:effectLst/>
                <a:uLnTx/>
                <a:uFillTx/>
              </a:rPr>
              <a:t>Buenos Aires</a:t>
            </a:r>
          </a:p>
        </p:txBody>
      </p:sp>
      <p:sp>
        <p:nvSpPr>
          <p:cNvPr id="243" name="272 CuadroTexto"/>
          <p:cNvSpPr txBox="1"/>
          <p:nvPr/>
        </p:nvSpPr>
        <p:spPr>
          <a:xfrm>
            <a:off x="3108495" y="2261461"/>
            <a:ext cx="825846" cy="230832"/>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s-ES" sz="900" b="1" i="0" u="none" strike="noStrike" kern="0" cap="none" spc="0" normalizeH="0" baseline="0" noProof="0" dirty="0" smtClean="0">
                <a:ln>
                  <a:noFill/>
                </a:ln>
                <a:solidFill>
                  <a:prstClr val="black"/>
                </a:solidFill>
                <a:effectLst/>
                <a:uLnTx/>
                <a:uFillTx/>
              </a:rPr>
              <a:t>San José</a:t>
            </a:r>
          </a:p>
        </p:txBody>
      </p:sp>
      <p:sp>
        <p:nvSpPr>
          <p:cNvPr id="244" name="264 CuadroTexto"/>
          <p:cNvSpPr txBox="1"/>
          <p:nvPr/>
        </p:nvSpPr>
        <p:spPr>
          <a:xfrm>
            <a:off x="1817622" y="1698700"/>
            <a:ext cx="1263170" cy="230832"/>
          </a:xfrm>
          <a:prstGeom prst="rect">
            <a:avLst/>
          </a:prstGeom>
          <a:noFill/>
        </p:spPr>
        <p:txBody>
          <a:bodyPr wrap="square" rtlCol="0">
            <a:spAutoFit/>
          </a:bodyPr>
          <a:lstStyle/>
          <a:p>
            <a:pPr algn="r" defTabSz="914400"/>
            <a:r>
              <a:rPr lang="es-ES" sz="900" b="1" dirty="0" smtClean="0">
                <a:solidFill>
                  <a:prstClr val="black"/>
                </a:solidFill>
              </a:rPr>
              <a:t>Ciudad de México</a:t>
            </a:r>
            <a:endParaRPr lang="es-ES" sz="900" b="1" dirty="0">
              <a:solidFill>
                <a:prstClr val="black"/>
              </a:solidFill>
            </a:endParaRPr>
          </a:p>
        </p:txBody>
      </p:sp>
      <p:sp>
        <p:nvSpPr>
          <p:cNvPr id="258" name="243 Forma libre"/>
          <p:cNvSpPr/>
          <p:nvPr>
            <p:custDataLst>
              <p:tags r:id="rId5"/>
            </p:custDataLst>
          </p:nvPr>
        </p:nvSpPr>
        <p:spPr>
          <a:xfrm flipV="1">
            <a:off x="3080792" y="1313354"/>
            <a:ext cx="2993281" cy="503444"/>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 name="connsiteX0" fmla="*/ 0 w 946029"/>
              <a:gd name="connsiteY0" fmla="*/ 1814610 h 8166480"/>
              <a:gd name="connsiteX1" fmla="*/ 0 w 946029"/>
              <a:gd name="connsiteY1" fmla="*/ 0 h 8166480"/>
              <a:gd name="connsiteX2" fmla="*/ 946029 w 946029"/>
              <a:gd name="connsiteY2" fmla="*/ 8166480 h 8166480"/>
              <a:gd name="connsiteX0" fmla="*/ 0 w 946029"/>
              <a:gd name="connsiteY0" fmla="*/ 0 h 6351870"/>
              <a:gd name="connsiteX1" fmla="*/ 861283 w 946029"/>
              <a:gd name="connsiteY1" fmla="*/ 184502 h 6351870"/>
              <a:gd name="connsiteX2" fmla="*/ 946029 w 946029"/>
              <a:gd name="connsiteY2" fmla="*/ 6351870 h 6351870"/>
              <a:gd name="connsiteX0" fmla="*/ 0 w 861283"/>
              <a:gd name="connsiteY0" fmla="*/ 0 h 6223842"/>
              <a:gd name="connsiteX1" fmla="*/ 861283 w 861283"/>
              <a:gd name="connsiteY1" fmla="*/ 184502 h 6223842"/>
              <a:gd name="connsiteX2" fmla="*/ 860602 w 861283"/>
              <a:gd name="connsiteY2" fmla="*/ 6223842 h 6223842"/>
              <a:gd name="connsiteX0" fmla="*/ 0 w 860602"/>
              <a:gd name="connsiteY0" fmla="*/ 143275 h 6367117"/>
              <a:gd name="connsiteX1" fmla="*/ 852223 w 860602"/>
              <a:gd name="connsiteY1" fmla="*/ 0 h 6367117"/>
              <a:gd name="connsiteX2" fmla="*/ 860602 w 860602"/>
              <a:gd name="connsiteY2" fmla="*/ 6367117 h 6367117"/>
              <a:gd name="connsiteX0" fmla="*/ 0 w 868241"/>
              <a:gd name="connsiteY0" fmla="*/ 15247 h 6239089"/>
              <a:gd name="connsiteX1" fmla="*/ 868241 w 868241"/>
              <a:gd name="connsiteY1" fmla="*/ 0 h 6239089"/>
              <a:gd name="connsiteX2" fmla="*/ 860602 w 868241"/>
              <a:gd name="connsiteY2" fmla="*/ 6239089 h 6239089"/>
              <a:gd name="connsiteX0" fmla="*/ 0 w 873826"/>
              <a:gd name="connsiteY0" fmla="*/ 15247 h 5983033"/>
              <a:gd name="connsiteX1" fmla="*/ 868241 w 873826"/>
              <a:gd name="connsiteY1" fmla="*/ 0 h 5983033"/>
              <a:gd name="connsiteX2" fmla="*/ 871280 w 873826"/>
              <a:gd name="connsiteY2" fmla="*/ 5983033 h 5983033"/>
              <a:gd name="connsiteX0" fmla="*/ 0 w 870105"/>
              <a:gd name="connsiteY0" fmla="*/ 15247 h 6089009"/>
              <a:gd name="connsiteX1" fmla="*/ 868241 w 870105"/>
              <a:gd name="connsiteY1" fmla="*/ 0 h 6089009"/>
              <a:gd name="connsiteX2" fmla="*/ 867559 w 870105"/>
              <a:gd name="connsiteY2" fmla="*/ 6089009 h 6089009"/>
              <a:gd name="connsiteX0" fmla="*/ 9644 w 879749"/>
              <a:gd name="connsiteY0" fmla="*/ 0 h 6313667"/>
              <a:gd name="connsiteX1" fmla="*/ 2546 w 879749"/>
              <a:gd name="connsiteY1" fmla="*/ 4233971 h 6313667"/>
              <a:gd name="connsiteX2" fmla="*/ 877203 w 879749"/>
              <a:gd name="connsiteY2" fmla="*/ 6073762 h 6313667"/>
              <a:gd name="connsiteX0" fmla="*/ 7098 w 874657"/>
              <a:gd name="connsiteY0" fmla="*/ 0 h 6073762"/>
              <a:gd name="connsiteX1" fmla="*/ 0 w 874657"/>
              <a:gd name="connsiteY1" fmla="*/ 4233971 h 6073762"/>
              <a:gd name="connsiteX2" fmla="*/ 874657 w 874657"/>
              <a:gd name="connsiteY2" fmla="*/ 6073762 h 6073762"/>
              <a:gd name="connsiteX0" fmla="*/ 2649 w 870208"/>
              <a:gd name="connsiteY0" fmla="*/ 0 h 6154388"/>
              <a:gd name="connsiteX1" fmla="*/ 0 w 870208"/>
              <a:gd name="connsiteY1" fmla="*/ 6154388 h 6154388"/>
              <a:gd name="connsiteX2" fmla="*/ 870208 w 870208"/>
              <a:gd name="connsiteY2" fmla="*/ 6073762 h 6154388"/>
              <a:gd name="connsiteX0" fmla="*/ 972 w 868531"/>
              <a:gd name="connsiteY0" fmla="*/ 0 h 6073762"/>
              <a:gd name="connsiteX1" fmla="*/ 0 w 868531"/>
              <a:gd name="connsiteY1" fmla="*/ 6025646 h 6073762"/>
              <a:gd name="connsiteX2" fmla="*/ 868531 w 868531"/>
              <a:gd name="connsiteY2" fmla="*/ 6073762 h 6073762"/>
            </a:gdLst>
            <a:ahLst/>
            <a:cxnLst>
              <a:cxn ang="0">
                <a:pos x="connsiteX0" y="connsiteY0"/>
              </a:cxn>
              <a:cxn ang="0">
                <a:pos x="connsiteX1" y="connsiteY1"/>
              </a:cxn>
              <a:cxn ang="0">
                <a:pos x="connsiteX2" y="connsiteY2"/>
              </a:cxn>
            </a:cxnLst>
            <a:rect l="l" t="t" r="r" b="b"/>
            <a:pathLst>
              <a:path w="868531" h="6073762">
                <a:moveTo>
                  <a:pt x="972" y="0"/>
                </a:moveTo>
                <a:lnTo>
                  <a:pt x="0" y="6025646"/>
                </a:lnTo>
                <a:lnTo>
                  <a:pt x="868531" y="6073762"/>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graphicFrame>
        <p:nvGraphicFramePr>
          <p:cNvPr id="259" name="276 Tabla"/>
          <p:cNvGraphicFramePr>
            <a:graphicFrameLocks noGrp="1"/>
          </p:cNvGraphicFramePr>
          <p:nvPr>
            <p:custDataLst>
              <p:tags r:id="rId6"/>
            </p:custDataLst>
            <p:extLst>
              <p:ext uri="{D42A27DB-BD31-4B8C-83A1-F6EECF244321}">
                <p14:modId xmlns:p14="http://schemas.microsoft.com/office/powerpoint/2010/main" val="2574179971"/>
              </p:ext>
            </p:extLst>
          </p:nvPr>
        </p:nvGraphicFramePr>
        <p:xfrm>
          <a:off x="5907573" y="1155334"/>
          <a:ext cx="3797955" cy="314970"/>
        </p:xfrm>
        <a:graphic>
          <a:graphicData uri="http://schemas.openxmlformats.org/drawingml/2006/table">
            <a:tbl>
              <a:tblPr/>
              <a:tblGrid>
                <a:gridCol w="729357"/>
                <a:gridCol w="800504"/>
                <a:gridCol w="667086"/>
                <a:gridCol w="755444"/>
                <a:gridCol w="84556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dirty="0" smtClean="0">
                          <a:solidFill>
                            <a:schemeClr val="bg1"/>
                          </a:solidFill>
                          <a:latin typeface="+mn-lt"/>
                        </a:rPr>
                        <a:t>MEX</a:t>
                      </a:r>
                      <a:endParaRPr lang="es-ES" sz="1000" b="1" i="0" u="none" strike="noStrike" baseline="0" dirty="0" smtClean="0">
                        <a:solidFill>
                          <a:schemeClr val="bg1"/>
                        </a:solidFill>
                        <a:latin typeface="+mn-lt"/>
                      </a:endParaRP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38,4 MPax</a:t>
                      </a:r>
                      <a:endParaRPr lang="es-ES" sz="900" b="0" i="0" u="none" strike="noStrike" kern="1200" dirty="0">
                        <a:solidFill>
                          <a:srgbClr val="001747"/>
                        </a:solidFill>
                        <a:latin typeface="+mn-lt"/>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100</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26</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15.841</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sp>
        <p:nvSpPr>
          <p:cNvPr id="260" name="253 Forma libre"/>
          <p:cNvSpPr/>
          <p:nvPr>
            <p:custDataLst>
              <p:tags r:id="rId7"/>
            </p:custDataLst>
          </p:nvPr>
        </p:nvSpPr>
        <p:spPr>
          <a:xfrm flipH="1" flipV="1">
            <a:off x="2101774" y="3246613"/>
            <a:ext cx="2044591" cy="412644"/>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Lst>
            <a:ahLst/>
            <a:cxnLst>
              <a:cxn ang="0">
                <a:pos x="connsiteX0" y="connsiteY0"/>
              </a:cxn>
              <a:cxn ang="0">
                <a:pos x="connsiteX1" y="connsiteY1"/>
              </a:cxn>
              <a:cxn ang="0">
                <a:pos x="connsiteX2" y="connsiteY2"/>
              </a:cxn>
            </a:cxnLst>
            <a:rect l="l" t="t" r="r" b="b"/>
            <a:pathLst>
              <a:path w="914400" h="1814610">
                <a:moveTo>
                  <a:pt x="0" y="1814610"/>
                </a:moveTo>
                <a:lnTo>
                  <a:pt x="0" y="0"/>
                </a:lnTo>
                <a:lnTo>
                  <a:pt x="914400" y="0"/>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270" name="266 CuadroTexto"/>
          <p:cNvSpPr txBox="1"/>
          <p:nvPr/>
        </p:nvSpPr>
        <p:spPr>
          <a:xfrm>
            <a:off x="4187306" y="2948384"/>
            <a:ext cx="763289" cy="2308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900" b="1" i="0" u="none" strike="noStrike" kern="0" cap="none" spc="0" normalizeH="0" baseline="0" noProof="0" dirty="0" smtClean="0">
                <a:ln>
                  <a:noFill/>
                </a:ln>
                <a:solidFill>
                  <a:prstClr val="black"/>
                </a:solidFill>
                <a:effectLst/>
                <a:uLnTx/>
                <a:uFillTx/>
              </a:rPr>
              <a:t>Quito</a:t>
            </a:r>
          </a:p>
        </p:txBody>
      </p:sp>
      <p:sp>
        <p:nvSpPr>
          <p:cNvPr id="271" name="264 CuadroTexto"/>
          <p:cNvSpPr txBox="1"/>
          <p:nvPr/>
        </p:nvSpPr>
        <p:spPr>
          <a:xfrm>
            <a:off x="4588953" y="4422879"/>
            <a:ext cx="921700" cy="230832"/>
          </a:xfrm>
          <a:prstGeom prst="rect">
            <a:avLst/>
          </a:prstGeom>
          <a:noFill/>
        </p:spPr>
        <p:txBody>
          <a:bodyPr wrap="square" rtlCol="0">
            <a:spAutoFit/>
          </a:bodyPr>
          <a:lstStyle/>
          <a:p>
            <a:pPr algn="r" defTabSz="914400"/>
            <a:r>
              <a:rPr lang="es-ES" sz="900" b="1" dirty="0" smtClean="0">
                <a:solidFill>
                  <a:prstClr val="black"/>
                </a:solidFill>
              </a:rPr>
              <a:t>Asunción </a:t>
            </a:r>
            <a:endParaRPr lang="es-ES" sz="900" b="1" dirty="0">
              <a:solidFill>
                <a:prstClr val="black"/>
              </a:solidFill>
            </a:endParaRPr>
          </a:p>
        </p:txBody>
      </p:sp>
      <p:graphicFrame>
        <p:nvGraphicFramePr>
          <p:cNvPr id="272" name="276 Tabla"/>
          <p:cNvGraphicFramePr>
            <a:graphicFrameLocks noGrp="1"/>
          </p:cNvGraphicFramePr>
          <p:nvPr>
            <p:custDataLst>
              <p:tags r:id="rId8"/>
            </p:custDataLst>
            <p:extLst>
              <p:ext uri="{D42A27DB-BD31-4B8C-83A1-F6EECF244321}">
                <p14:modId xmlns:p14="http://schemas.microsoft.com/office/powerpoint/2010/main" val="606788349"/>
              </p:ext>
            </p:extLst>
          </p:nvPr>
        </p:nvGraphicFramePr>
        <p:xfrm>
          <a:off x="5907572" y="2177926"/>
          <a:ext cx="3797955" cy="314970"/>
        </p:xfrm>
        <a:graphic>
          <a:graphicData uri="http://schemas.openxmlformats.org/drawingml/2006/table">
            <a:tbl>
              <a:tblPr/>
              <a:tblGrid>
                <a:gridCol w="729357"/>
                <a:gridCol w="800504"/>
                <a:gridCol w="667086"/>
                <a:gridCol w="756788"/>
                <a:gridCol w="844220"/>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baseline="0" dirty="0" smtClean="0">
                          <a:solidFill>
                            <a:schemeClr val="bg1"/>
                          </a:solidFill>
                          <a:latin typeface="+mn-lt"/>
                        </a:rPr>
                        <a:t>PTY</a:t>
                      </a: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13,4 MPax</a:t>
                      </a:r>
                      <a:endParaRPr lang="es-ES" sz="900" b="0" i="0" u="none" strike="noStrike" kern="1200" dirty="0">
                        <a:solidFill>
                          <a:srgbClr val="001747"/>
                        </a:solidFill>
                        <a:latin typeface="+mn-lt"/>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83</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19</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5.366</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graphicFrame>
        <p:nvGraphicFramePr>
          <p:cNvPr id="273" name="276 Tabla"/>
          <p:cNvGraphicFramePr>
            <a:graphicFrameLocks noGrp="1"/>
          </p:cNvGraphicFramePr>
          <p:nvPr>
            <p:custDataLst>
              <p:tags r:id="rId9"/>
            </p:custDataLst>
            <p:extLst>
              <p:ext uri="{D42A27DB-BD31-4B8C-83A1-F6EECF244321}">
                <p14:modId xmlns:p14="http://schemas.microsoft.com/office/powerpoint/2010/main" val="3467850226"/>
              </p:ext>
            </p:extLst>
          </p:nvPr>
        </p:nvGraphicFramePr>
        <p:xfrm>
          <a:off x="5907573" y="1664081"/>
          <a:ext cx="3797955" cy="314970"/>
        </p:xfrm>
        <a:graphic>
          <a:graphicData uri="http://schemas.openxmlformats.org/drawingml/2006/table">
            <a:tbl>
              <a:tblPr/>
              <a:tblGrid>
                <a:gridCol w="729357"/>
                <a:gridCol w="800504"/>
                <a:gridCol w="667086"/>
                <a:gridCol w="755444"/>
                <a:gridCol w="84556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dirty="0" smtClean="0">
                          <a:solidFill>
                            <a:schemeClr val="bg1"/>
                          </a:solidFill>
                          <a:latin typeface="+mn-lt"/>
                        </a:rPr>
                        <a:t>SJO</a:t>
                      </a:r>
                      <a:endParaRPr lang="es-ES" sz="1000" b="1" i="0" u="none" strike="noStrike" baseline="0" dirty="0" smtClean="0">
                        <a:solidFill>
                          <a:schemeClr val="bg1"/>
                        </a:solidFill>
                        <a:latin typeface="+mn-lt"/>
                      </a:endParaRP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3,9 MPax</a:t>
                      </a:r>
                      <a:endParaRPr lang="es-ES" sz="900" b="0" i="0" u="none" strike="noStrike" kern="1200" dirty="0">
                        <a:solidFill>
                          <a:srgbClr val="001747"/>
                        </a:solidFill>
                        <a:latin typeface="+mn-lt"/>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41</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20</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2.453</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graphicFrame>
        <p:nvGraphicFramePr>
          <p:cNvPr id="274" name="276 Tabla"/>
          <p:cNvGraphicFramePr>
            <a:graphicFrameLocks noGrp="1"/>
          </p:cNvGraphicFramePr>
          <p:nvPr>
            <p:custDataLst>
              <p:tags r:id="rId10"/>
            </p:custDataLst>
            <p:extLst>
              <p:ext uri="{D42A27DB-BD31-4B8C-83A1-F6EECF244321}">
                <p14:modId xmlns:p14="http://schemas.microsoft.com/office/powerpoint/2010/main" val="1809401655"/>
              </p:ext>
            </p:extLst>
          </p:nvPr>
        </p:nvGraphicFramePr>
        <p:xfrm>
          <a:off x="199065" y="3501008"/>
          <a:ext cx="3793430" cy="314970"/>
        </p:xfrm>
        <a:graphic>
          <a:graphicData uri="http://schemas.openxmlformats.org/drawingml/2006/table">
            <a:tbl>
              <a:tblPr/>
              <a:tblGrid>
                <a:gridCol w="728488"/>
                <a:gridCol w="799550"/>
                <a:gridCol w="666291"/>
                <a:gridCol w="755887"/>
                <a:gridCol w="84321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dirty="0" smtClean="0">
                          <a:solidFill>
                            <a:schemeClr val="bg1"/>
                          </a:solidFill>
                          <a:latin typeface="+mn-lt"/>
                        </a:rPr>
                        <a:t>GYE</a:t>
                      </a:r>
                      <a:endParaRPr lang="es-ES" sz="1000" b="1" i="0" u="none" strike="noStrike" baseline="0" dirty="0" smtClean="0">
                        <a:solidFill>
                          <a:schemeClr val="bg1"/>
                        </a:solidFill>
                        <a:latin typeface="+mn-lt"/>
                      </a:endParaRP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3,9 MPax</a:t>
                      </a:r>
                      <a:endParaRPr lang="es-ES" sz="900" b="0" i="0" u="none" strike="noStrike" kern="1200" dirty="0">
                        <a:solidFill>
                          <a:srgbClr val="001747"/>
                        </a:solidFill>
                        <a:latin typeface="+mn-lt"/>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20</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9</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1.671</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graphicFrame>
        <p:nvGraphicFramePr>
          <p:cNvPr id="277" name="276 Tabla"/>
          <p:cNvGraphicFramePr>
            <a:graphicFrameLocks noGrp="1"/>
          </p:cNvGraphicFramePr>
          <p:nvPr>
            <p:custDataLst>
              <p:tags r:id="rId11"/>
            </p:custDataLst>
            <p:extLst/>
          </p:nvPr>
        </p:nvGraphicFramePr>
        <p:xfrm>
          <a:off x="5907573" y="4277327"/>
          <a:ext cx="3797955" cy="314970"/>
        </p:xfrm>
        <a:graphic>
          <a:graphicData uri="http://schemas.openxmlformats.org/drawingml/2006/table">
            <a:tbl>
              <a:tblPr/>
              <a:tblGrid>
                <a:gridCol w="729357"/>
                <a:gridCol w="800504"/>
                <a:gridCol w="667086"/>
                <a:gridCol w="755444"/>
                <a:gridCol w="84556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baseline="0" dirty="0" smtClean="0">
                          <a:solidFill>
                            <a:schemeClr val="bg1"/>
                          </a:solidFill>
                          <a:latin typeface="+mn-lt"/>
                        </a:rPr>
                        <a:t>ASU</a:t>
                      </a: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baseline="0" dirty="0" smtClean="0">
                          <a:solidFill>
                            <a:srgbClr val="000000"/>
                          </a:solidFill>
                          <a:latin typeface="+mn-lt"/>
                        </a:rPr>
                        <a:t>0,97 </a:t>
                      </a:r>
                      <a:r>
                        <a:rPr lang="es-ES" sz="900" b="0" i="0" u="none" strike="noStrike" kern="1200" dirty="0" smtClean="0">
                          <a:solidFill>
                            <a:srgbClr val="000000"/>
                          </a:solidFill>
                          <a:latin typeface="Arial"/>
                          <a:ea typeface="+mn-ea"/>
                          <a:cs typeface="+mn-cs"/>
                        </a:rPr>
                        <a:t>MPax</a:t>
                      </a:r>
                      <a:endParaRPr lang="es-ES" sz="900" b="0" i="0" u="none" strike="noStrike" kern="1200" dirty="0">
                        <a:solidFill>
                          <a:srgbClr val="000000"/>
                        </a:solidFill>
                        <a:latin typeface="Arial"/>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11</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11</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430</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graphicFrame>
        <p:nvGraphicFramePr>
          <p:cNvPr id="297" name="276 Tabla"/>
          <p:cNvGraphicFramePr>
            <a:graphicFrameLocks noGrp="1"/>
          </p:cNvGraphicFramePr>
          <p:nvPr>
            <p:custDataLst>
              <p:tags r:id="rId12"/>
            </p:custDataLst>
            <p:extLst>
              <p:ext uri="{D42A27DB-BD31-4B8C-83A1-F6EECF244321}">
                <p14:modId xmlns:p14="http://schemas.microsoft.com/office/powerpoint/2010/main" val="274101534"/>
              </p:ext>
            </p:extLst>
          </p:nvPr>
        </p:nvGraphicFramePr>
        <p:xfrm>
          <a:off x="5905610" y="4787021"/>
          <a:ext cx="3793429" cy="314970"/>
        </p:xfrm>
        <a:graphic>
          <a:graphicData uri="http://schemas.openxmlformats.org/drawingml/2006/table">
            <a:tbl>
              <a:tblPr/>
              <a:tblGrid>
                <a:gridCol w="728488"/>
                <a:gridCol w="799550"/>
                <a:gridCol w="666291"/>
                <a:gridCol w="755886"/>
                <a:gridCol w="84321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baseline="0" dirty="0" smtClean="0">
                          <a:solidFill>
                            <a:schemeClr val="bg1"/>
                          </a:solidFill>
                          <a:latin typeface="+mn-lt"/>
                        </a:rPr>
                        <a:t>SCL</a:t>
                      </a: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19,1 MPax</a:t>
                      </a:r>
                      <a:endParaRPr lang="es-ES" sz="900" b="0" i="0" u="none" strike="noStrike" kern="1200" dirty="0">
                        <a:solidFill>
                          <a:srgbClr val="001747"/>
                        </a:solidFill>
                        <a:latin typeface="+mn-lt"/>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41</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24</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5.016</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graphicFrame>
        <p:nvGraphicFramePr>
          <p:cNvPr id="304" name="276 Tabla"/>
          <p:cNvGraphicFramePr>
            <a:graphicFrameLocks noGrp="1"/>
          </p:cNvGraphicFramePr>
          <p:nvPr>
            <p:custDataLst>
              <p:tags r:id="rId13"/>
            </p:custDataLst>
            <p:extLst>
              <p:ext uri="{D42A27DB-BD31-4B8C-83A1-F6EECF244321}">
                <p14:modId xmlns:p14="http://schemas.microsoft.com/office/powerpoint/2010/main" val="540722121"/>
              </p:ext>
            </p:extLst>
          </p:nvPr>
        </p:nvGraphicFramePr>
        <p:xfrm>
          <a:off x="199066" y="3975843"/>
          <a:ext cx="3793430" cy="314970"/>
        </p:xfrm>
        <a:graphic>
          <a:graphicData uri="http://schemas.openxmlformats.org/drawingml/2006/table">
            <a:tbl>
              <a:tblPr/>
              <a:tblGrid>
                <a:gridCol w="728488"/>
                <a:gridCol w="799551"/>
                <a:gridCol w="666291"/>
                <a:gridCol w="755886"/>
                <a:gridCol w="84321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dirty="0" smtClean="0">
                          <a:solidFill>
                            <a:schemeClr val="bg1"/>
                          </a:solidFill>
                          <a:latin typeface="+mn-lt"/>
                        </a:rPr>
                        <a:t>LIM</a:t>
                      </a:r>
                      <a:endParaRPr lang="es-ES" sz="1000" b="1" i="0" u="none" strike="noStrike" baseline="0" dirty="0" smtClean="0">
                        <a:solidFill>
                          <a:schemeClr val="bg1"/>
                        </a:solidFill>
                        <a:latin typeface="+mn-lt"/>
                      </a:endParaRP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17,1 MPax</a:t>
                      </a:r>
                      <a:endParaRPr lang="es-ES" sz="900" b="0" i="0" u="none" strike="noStrike" kern="1200" dirty="0">
                        <a:solidFill>
                          <a:srgbClr val="001747"/>
                        </a:solidFill>
                        <a:latin typeface="+mn-lt"/>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60</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31</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6.327</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graphicFrame>
        <p:nvGraphicFramePr>
          <p:cNvPr id="305" name="276 Tabla"/>
          <p:cNvGraphicFramePr>
            <a:graphicFrameLocks noGrp="1"/>
          </p:cNvGraphicFramePr>
          <p:nvPr>
            <p:custDataLst>
              <p:tags r:id="rId14"/>
            </p:custDataLst>
            <p:extLst>
              <p:ext uri="{D42A27DB-BD31-4B8C-83A1-F6EECF244321}">
                <p14:modId xmlns:p14="http://schemas.microsoft.com/office/powerpoint/2010/main" val="3766802439"/>
              </p:ext>
            </p:extLst>
          </p:nvPr>
        </p:nvGraphicFramePr>
        <p:xfrm>
          <a:off x="199065" y="2559046"/>
          <a:ext cx="3797955" cy="314970"/>
        </p:xfrm>
        <a:graphic>
          <a:graphicData uri="http://schemas.openxmlformats.org/drawingml/2006/table">
            <a:tbl>
              <a:tblPr/>
              <a:tblGrid>
                <a:gridCol w="729357"/>
                <a:gridCol w="800504"/>
                <a:gridCol w="667086"/>
                <a:gridCol w="755444"/>
                <a:gridCol w="84556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dirty="0" smtClean="0">
                          <a:solidFill>
                            <a:schemeClr val="bg1"/>
                          </a:solidFill>
                          <a:latin typeface="+mn-lt"/>
                        </a:rPr>
                        <a:t>BOG</a:t>
                      </a:r>
                      <a:endParaRPr lang="es-ES" sz="1000" b="1" i="0" u="none" strike="noStrike" baseline="0" dirty="0" smtClean="0">
                        <a:solidFill>
                          <a:schemeClr val="bg1"/>
                        </a:solidFill>
                        <a:latin typeface="+mn-lt"/>
                      </a:endParaRP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Tráfico total</a:t>
                      </a:r>
                      <a:r>
                        <a:rPr lang="es-ES" sz="900" b="1" i="0" u="none" strike="noStrike" baseline="30000" dirty="0" smtClean="0">
                          <a:solidFill>
                            <a:schemeClr val="bg1"/>
                          </a:solidFill>
                          <a:latin typeface="+mn-lt"/>
                        </a:rPr>
                        <a:t>1</a:t>
                      </a:r>
                      <a:endParaRPr lang="es-ES" sz="900" b="1" i="0" u="none" strike="noStrike" baseline="30000"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baseline="30000"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1747"/>
                          </a:solidFill>
                          <a:latin typeface="+mn-lt"/>
                        </a:rPr>
                        <a:t>30,4 MPax</a:t>
                      </a:r>
                      <a:endParaRPr lang="es-ES" sz="900" b="0" i="0" u="none" strike="noStrike" dirty="0">
                        <a:solidFill>
                          <a:srgbClr val="001747"/>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80</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24</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11.153</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graphicFrame>
        <p:nvGraphicFramePr>
          <p:cNvPr id="315" name="276 Tabla"/>
          <p:cNvGraphicFramePr>
            <a:graphicFrameLocks noGrp="1"/>
          </p:cNvGraphicFramePr>
          <p:nvPr>
            <p:custDataLst>
              <p:tags r:id="rId15"/>
            </p:custDataLst>
            <p:extLst>
              <p:ext uri="{D42A27DB-BD31-4B8C-83A1-F6EECF244321}">
                <p14:modId xmlns:p14="http://schemas.microsoft.com/office/powerpoint/2010/main" val="4176888438"/>
              </p:ext>
            </p:extLst>
          </p:nvPr>
        </p:nvGraphicFramePr>
        <p:xfrm>
          <a:off x="5907573" y="5296715"/>
          <a:ext cx="3797955" cy="314970"/>
        </p:xfrm>
        <a:graphic>
          <a:graphicData uri="http://schemas.openxmlformats.org/drawingml/2006/table">
            <a:tbl>
              <a:tblPr/>
              <a:tblGrid>
                <a:gridCol w="729357"/>
                <a:gridCol w="800504"/>
                <a:gridCol w="667086"/>
                <a:gridCol w="755444"/>
                <a:gridCol w="845564"/>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dirty="0" smtClean="0">
                          <a:solidFill>
                            <a:schemeClr val="bg1"/>
                          </a:solidFill>
                          <a:latin typeface="+mn-lt"/>
                        </a:rPr>
                        <a:t>EZE</a:t>
                      </a:r>
                      <a:endParaRPr lang="es-ES" sz="800" b="1" i="0" u="none" strike="noStrike" baseline="0" dirty="0" smtClean="0">
                        <a:solidFill>
                          <a:schemeClr val="bg1"/>
                        </a:solidFill>
                        <a:latin typeface="+mn-lt"/>
                      </a:endParaRP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1D5C0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rgbClr val="73A81C"/>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9,1 MPax</a:t>
                      </a:r>
                      <a:endParaRPr lang="es-ES" sz="900" b="0" i="0" u="none" strike="noStrike" kern="1200" dirty="0">
                        <a:solidFill>
                          <a:srgbClr val="001747"/>
                        </a:solidFill>
                        <a:latin typeface="+mn-lt"/>
                        <a:ea typeface="+mn-ea"/>
                        <a:cs typeface="+mn-cs"/>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52</a:t>
                      </a: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32</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2.440</a:t>
                      </a:r>
                      <a:endParaRPr lang="es-ES" sz="900" b="0" i="0" u="none" strike="noStrike" dirty="0">
                        <a:solidFill>
                          <a:srgbClr val="000000"/>
                        </a:solidFill>
                        <a:latin typeface="+mn-lt"/>
                      </a:endParaRPr>
                    </a:p>
                  </a:txBody>
                  <a:tcPr marL="9525" marR="9525" marT="9525" marB="10800" anchor="ctr">
                    <a:lnL w="9525" cap="flat" cmpd="sng" algn="ctr">
                      <a:solidFill>
                        <a:srgbClr val="1D5C0C"/>
                      </a:solidFill>
                      <a:prstDash val="solid"/>
                      <a:round/>
                      <a:headEnd type="none" w="med" len="med"/>
                      <a:tailEnd type="none" w="med" len="med"/>
                    </a:lnL>
                    <a:lnR w="9525" cap="flat" cmpd="sng" algn="ctr">
                      <a:solidFill>
                        <a:srgbClr val="1D5C0C"/>
                      </a:solidFill>
                      <a:prstDash val="solid"/>
                      <a:round/>
                      <a:headEnd type="none" w="med" len="med"/>
                      <a:tailEnd type="none" w="med" len="med"/>
                    </a:lnR>
                    <a:lnT w="9525" cap="flat" cmpd="sng" algn="ctr">
                      <a:solidFill>
                        <a:srgbClr val="1D5C0C"/>
                      </a:solidFill>
                      <a:prstDash val="solid"/>
                      <a:round/>
                      <a:headEnd type="none" w="med" len="med"/>
                      <a:tailEnd type="none" w="med" len="med"/>
                    </a:lnT>
                    <a:lnB w="9525" cap="flat" cmpd="sng" algn="ctr">
                      <a:solidFill>
                        <a:srgbClr val="1D5C0C"/>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sp>
        <p:nvSpPr>
          <p:cNvPr id="316" name="266 CuadroTexto"/>
          <p:cNvSpPr txBox="1"/>
          <p:nvPr/>
        </p:nvSpPr>
        <p:spPr>
          <a:xfrm>
            <a:off x="4121872" y="3132965"/>
            <a:ext cx="763289" cy="230832"/>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s-ES" sz="900" b="1" kern="0" noProof="0" dirty="0" smtClean="0">
                <a:solidFill>
                  <a:prstClr val="black"/>
                </a:solidFill>
              </a:rPr>
              <a:t>Guayaquil</a:t>
            </a:r>
            <a:endParaRPr kumimoji="0" lang="es-ES" sz="900" b="1" i="0" u="none" strike="noStrike" kern="0" cap="none" spc="0" normalizeH="0" baseline="0" noProof="0" dirty="0" smtClean="0">
              <a:ln>
                <a:noFill/>
              </a:ln>
              <a:solidFill>
                <a:prstClr val="black"/>
              </a:solidFill>
              <a:effectLst/>
              <a:uLnTx/>
              <a:uFillTx/>
            </a:endParaRPr>
          </a:p>
        </p:txBody>
      </p:sp>
      <p:sp>
        <p:nvSpPr>
          <p:cNvPr id="317" name="TextBox 316"/>
          <p:cNvSpPr txBox="1"/>
          <p:nvPr/>
        </p:nvSpPr>
        <p:spPr>
          <a:xfrm>
            <a:off x="6246468" y="5789970"/>
            <a:ext cx="3419651" cy="707886"/>
          </a:xfrm>
          <a:prstGeom prst="rect">
            <a:avLst/>
          </a:prstGeom>
          <a:noFill/>
        </p:spPr>
        <p:txBody>
          <a:bodyPr wrap="square" rtlCol="0">
            <a:spAutoFit/>
          </a:bodyPr>
          <a:lstStyle/>
          <a:p>
            <a:r>
              <a:rPr lang="es-ES" sz="800" dirty="0" smtClean="0"/>
              <a:t>NOTAS:</a:t>
            </a:r>
          </a:p>
          <a:p>
            <a:r>
              <a:rPr lang="es-ES" sz="800" dirty="0" smtClean="0"/>
              <a:t>1. Tráfico total de pasajeros anuales en el aeropuerto principal de la ciudad (en millones).</a:t>
            </a:r>
          </a:p>
          <a:p>
            <a:r>
              <a:rPr lang="es-ES" sz="800" dirty="0" smtClean="0"/>
              <a:t>2. Frecuencias: frecuencias mensuales medias de vuelos comerciales con origen en cada aeropuerto para el año indicado.</a:t>
            </a:r>
            <a:endParaRPr lang="es-ES" sz="800" dirty="0"/>
          </a:p>
        </p:txBody>
      </p:sp>
      <p:sp>
        <p:nvSpPr>
          <p:cNvPr id="318" name="253 Forma libre"/>
          <p:cNvSpPr/>
          <p:nvPr>
            <p:custDataLst>
              <p:tags r:id="rId16"/>
            </p:custDataLst>
          </p:nvPr>
        </p:nvSpPr>
        <p:spPr>
          <a:xfrm flipV="1">
            <a:off x="5548923" y="5229075"/>
            <a:ext cx="528069" cy="225125"/>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Lst>
            <a:ahLst/>
            <a:cxnLst>
              <a:cxn ang="0">
                <a:pos x="connsiteX0" y="connsiteY0"/>
              </a:cxn>
              <a:cxn ang="0">
                <a:pos x="connsiteX1" y="connsiteY1"/>
              </a:cxn>
              <a:cxn ang="0">
                <a:pos x="connsiteX2" y="connsiteY2"/>
              </a:cxn>
            </a:cxnLst>
            <a:rect l="l" t="t" r="r" b="b"/>
            <a:pathLst>
              <a:path w="914400" h="1814610">
                <a:moveTo>
                  <a:pt x="0" y="1814610"/>
                </a:moveTo>
                <a:lnTo>
                  <a:pt x="0" y="0"/>
                </a:lnTo>
                <a:lnTo>
                  <a:pt x="914400" y="0"/>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319" name="253 Forma libre"/>
          <p:cNvSpPr/>
          <p:nvPr>
            <p:custDataLst>
              <p:tags r:id="rId17"/>
            </p:custDataLst>
          </p:nvPr>
        </p:nvSpPr>
        <p:spPr>
          <a:xfrm flipH="1" flipV="1">
            <a:off x="3879810" y="3070226"/>
            <a:ext cx="325969" cy="117695"/>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Lst>
            <a:ahLst/>
            <a:cxnLst>
              <a:cxn ang="0">
                <a:pos x="connsiteX0" y="connsiteY0"/>
              </a:cxn>
              <a:cxn ang="0">
                <a:pos x="connsiteX1" y="connsiteY1"/>
              </a:cxn>
              <a:cxn ang="0">
                <a:pos x="connsiteX2" y="connsiteY2"/>
              </a:cxn>
            </a:cxnLst>
            <a:rect l="l" t="t" r="r" b="b"/>
            <a:pathLst>
              <a:path w="914400" h="1814610">
                <a:moveTo>
                  <a:pt x="0" y="1814610"/>
                </a:moveTo>
                <a:lnTo>
                  <a:pt x="0" y="0"/>
                </a:lnTo>
                <a:lnTo>
                  <a:pt x="914400" y="0"/>
                </a:lnTo>
              </a:path>
            </a:pathLst>
          </a:custGeom>
          <a:noFill/>
          <a:ln w="9525" cap="flat" cmpd="sng" algn="ctr">
            <a:solidFill>
              <a:schemeClr val="tx2">
                <a:lumMod val="60000"/>
                <a:lumOff val="40000"/>
              </a:scheme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320" name="243 Forma libre"/>
          <p:cNvSpPr/>
          <p:nvPr>
            <p:custDataLst>
              <p:tags r:id="rId18"/>
            </p:custDataLst>
          </p:nvPr>
        </p:nvSpPr>
        <p:spPr>
          <a:xfrm flipV="1">
            <a:off x="4179005" y="2326259"/>
            <a:ext cx="2646202" cy="155059"/>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 name="connsiteX0" fmla="*/ 0 w 946029"/>
              <a:gd name="connsiteY0" fmla="*/ 1814610 h 8166480"/>
              <a:gd name="connsiteX1" fmla="*/ 0 w 946029"/>
              <a:gd name="connsiteY1" fmla="*/ 0 h 8166480"/>
              <a:gd name="connsiteX2" fmla="*/ 946029 w 946029"/>
              <a:gd name="connsiteY2" fmla="*/ 8166480 h 8166480"/>
              <a:gd name="connsiteX0" fmla="*/ 0 w 946029"/>
              <a:gd name="connsiteY0" fmla="*/ 0 h 6351870"/>
              <a:gd name="connsiteX1" fmla="*/ 861283 w 946029"/>
              <a:gd name="connsiteY1" fmla="*/ 184502 h 6351870"/>
              <a:gd name="connsiteX2" fmla="*/ 946029 w 946029"/>
              <a:gd name="connsiteY2" fmla="*/ 6351870 h 6351870"/>
              <a:gd name="connsiteX0" fmla="*/ 0 w 861283"/>
              <a:gd name="connsiteY0" fmla="*/ 0 h 6223842"/>
              <a:gd name="connsiteX1" fmla="*/ 861283 w 861283"/>
              <a:gd name="connsiteY1" fmla="*/ 184502 h 6223842"/>
              <a:gd name="connsiteX2" fmla="*/ 860602 w 861283"/>
              <a:gd name="connsiteY2" fmla="*/ 6223842 h 6223842"/>
              <a:gd name="connsiteX0" fmla="*/ 0 w 860602"/>
              <a:gd name="connsiteY0" fmla="*/ 143275 h 6367117"/>
              <a:gd name="connsiteX1" fmla="*/ 852223 w 860602"/>
              <a:gd name="connsiteY1" fmla="*/ 0 h 6367117"/>
              <a:gd name="connsiteX2" fmla="*/ 860602 w 860602"/>
              <a:gd name="connsiteY2" fmla="*/ 6367117 h 6367117"/>
              <a:gd name="connsiteX0" fmla="*/ 0 w 868241"/>
              <a:gd name="connsiteY0" fmla="*/ 15247 h 6239089"/>
              <a:gd name="connsiteX1" fmla="*/ 868241 w 868241"/>
              <a:gd name="connsiteY1" fmla="*/ 0 h 6239089"/>
              <a:gd name="connsiteX2" fmla="*/ 860602 w 868241"/>
              <a:gd name="connsiteY2" fmla="*/ 6239089 h 6239089"/>
              <a:gd name="connsiteX0" fmla="*/ 0 w 873826"/>
              <a:gd name="connsiteY0" fmla="*/ 15247 h 5983033"/>
              <a:gd name="connsiteX1" fmla="*/ 868241 w 873826"/>
              <a:gd name="connsiteY1" fmla="*/ 0 h 5983033"/>
              <a:gd name="connsiteX2" fmla="*/ 871280 w 873826"/>
              <a:gd name="connsiteY2" fmla="*/ 5983033 h 5983033"/>
              <a:gd name="connsiteX0" fmla="*/ 0 w 870105"/>
              <a:gd name="connsiteY0" fmla="*/ 15247 h 6089009"/>
              <a:gd name="connsiteX1" fmla="*/ 868241 w 870105"/>
              <a:gd name="connsiteY1" fmla="*/ 0 h 6089009"/>
              <a:gd name="connsiteX2" fmla="*/ 867559 w 870105"/>
              <a:gd name="connsiteY2" fmla="*/ 6089009 h 6089009"/>
              <a:gd name="connsiteX0" fmla="*/ 9644 w 879749"/>
              <a:gd name="connsiteY0" fmla="*/ 0 h 6313667"/>
              <a:gd name="connsiteX1" fmla="*/ 2546 w 879749"/>
              <a:gd name="connsiteY1" fmla="*/ 4233971 h 6313667"/>
              <a:gd name="connsiteX2" fmla="*/ 877203 w 879749"/>
              <a:gd name="connsiteY2" fmla="*/ 6073762 h 6313667"/>
              <a:gd name="connsiteX0" fmla="*/ 7098 w 874657"/>
              <a:gd name="connsiteY0" fmla="*/ 0 h 6073762"/>
              <a:gd name="connsiteX1" fmla="*/ 0 w 874657"/>
              <a:gd name="connsiteY1" fmla="*/ 4233971 h 6073762"/>
              <a:gd name="connsiteX2" fmla="*/ 874657 w 874657"/>
              <a:gd name="connsiteY2" fmla="*/ 6073762 h 6073762"/>
              <a:gd name="connsiteX0" fmla="*/ 2649 w 870208"/>
              <a:gd name="connsiteY0" fmla="*/ 0 h 6154388"/>
              <a:gd name="connsiteX1" fmla="*/ 0 w 870208"/>
              <a:gd name="connsiteY1" fmla="*/ 6154388 h 6154388"/>
              <a:gd name="connsiteX2" fmla="*/ 870208 w 870208"/>
              <a:gd name="connsiteY2" fmla="*/ 6073762 h 6154388"/>
              <a:gd name="connsiteX0" fmla="*/ 972 w 868531"/>
              <a:gd name="connsiteY0" fmla="*/ 0 h 6073762"/>
              <a:gd name="connsiteX1" fmla="*/ 0 w 868531"/>
              <a:gd name="connsiteY1" fmla="*/ 6025646 h 6073762"/>
              <a:gd name="connsiteX2" fmla="*/ 868531 w 868531"/>
              <a:gd name="connsiteY2" fmla="*/ 6073762 h 6073762"/>
            </a:gdLst>
            <a:ahLst/>
            <a:cxnLst>
              <a:cxn ang="0">
                <a:pos x="connsiteX0" y="connsiteY0"/>
              </a:cxn>
              <a:cxn ang="0">
                <a:pos x="connsiteX1" y="connsiteY1"/>
              </a:cxn>
              <a:cxn ang="0">
                <a:pos x="connsiteX2" y="connsiteY2"/>
              </a:cxn>
            </a:cxnLst>
            <a:rect l="l" t="t" r="r" b="b"/>
            <a:pathLst>
              <a:path w="868531" h="6073762">
                <a:moveTo>
                  <a:pt x="972" y="0"/>
                </a:moveTo>
                <a:lnTo>
                  <a:pt x="0" y="6025646"/>
                </a:lnTo>
                <a:lnTo>
                  <a:pt x="868531" y="6073762"/>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321" name="243 Forma libre"/>
          <p:cNvSpPr/>
          <p:nvPr>
            <p:custDataLst>
              <p:tags r:id="rId19"/>
            </p:custDataLst>
          </p:nvPr>
        </p:nvSpPr>
        <p:spPr>
          <a:xfrm flipH="1" flipV="1">
            <a:off x="2101773" y="2714914"/>
            <a:ext cx="2376303" cy="52391"/>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 name="connsiteX0" fmla="*/ 0 w 946029"/>
              <a:gd name="connsiteY0" fmla="*/ 1814610 h 8166480"/>
              <a:gd name="connsiteX1" fmla="*/ 0 w 946029"/>
              <a:gd name="connsiteY1" fmla="*/ 0 h 8166480"/>
              <a:gd name="connsiteX2" fmla="*/ 946029 w 946029"/>
              <a:gd name="connsiteY2" fmla="*/ 8166480 h 8166480"/>
              <a:gd name="connsiteX0" fmla="*/ 0 w 946029"/>
              <a:gd name="connsiteY0" fmla="*/ 0 h 6351870"/>
              <a:gd name="connsiteX1" fmla="*/ 861283 w 946029"/>
              <a:gd name="connsiteY1" fmla="*/ 184502 h 6351870"/>
              <a:gd name="connsiteX2" fmla="*/ 946029 w 946029"/>
              <a:gd name="connsiteY2" fmla="*/ 6351870 h 6351870"/>
              <a:gd name="connsiteX0" fmla="*/ 0 w 861283"/>
              <a:gd name="connsiteY0" fmla="*/ 0 h 6223842"/>
              <a:gd name="connsiteX1" fmla="*/ 861283 w 861283"/>
              <a:gd name="connsiteY1" fmla="*/ 184502 h 6223842"/>
              <a:gd name="connsiteX2" fmla="*/ 860602 w 861283"/>
              <a:gd name="connsiteY2" fmla="*/ 6223842 h 6223842"/>
              <a:gd name="connsiteX0" fmla="*/ 0 w 860602"/>
              <a:gd name="connsiteY0" fmla="*/ 143275 h 6367117"/>
              <a:gd name="connsiteX1" fmla="*/ 852223 w 860602"/>
              <a:gd name="connsiteY1" fmla="*/ 0 h 6367117"/>
              <a:gd name="connsiteX2" fmla="*/ 860602 w 860602"/>
              <a:gd name="connsiteY2" fmla="*/ 6367117 h 6367117"/>
              <a:gd name="connsiteX0" fmla="*/ 0 w 868241"/>
              <a:gd name="connsiteY0" fmla="*/ 15247 h 6239089"/>
              <a:gd name="connsiteX1" fmla="*/ 868241 w 868241"/>
              <a:gd name="connsiteY1" fmla="*/ 0 h 6239089"/>
              <a:gd name="connsiteX2" fmla="*/ 860602 w 868241"/>
              <a:gd name="connsiteY2" fmla="*/ 6239089 h 6239089"/>
              <a:gd name="connsiteX0" fmla="*/ 0 w 873826"/>
              <a:gd name="connsiteY0" fmla="*/ 15247 h 5983033"/>
              <a:gd name="connsiteX1" fmla="*/ 868241 w 873826"/>
              <a:gd name="connsiteY1" fmla="*/ 0 h 5983033"/>
              <a:gd name="connsiteX2" fmla="*/ 871280 w 873826"/>
              <a:gd name="connsiteY2" fmla="*/ 5983033 h 5983033"/>
              <a:gd name="connsiteX0" fmla="*/ 0 w 870105"/>
              <a:gd name="connsiteY0" fmla="*/ 15247 h 6089009"/>
              <a:gd name="connsiteX1" fmla="*/ 868241 w 870105"/>
              <a:gd name="connsiteY1" fmla="*/ 0 h 6089009"/>
              <a:gd name="connsiteX2" fmla="*/ 867559 w 870105"/>
              <a:gd name="connsiteY2" fmla="*/ 6089009 h 6089009"/>
              <a:gd name="connsiteX0" fmla="*/ 9644 w 879749"/>
              <a:gd name="connsiteY0" fmla="*/ 0 h 6313667"/>
              <a:gd name="connsiteX1" fmla="*/ 2546 w 879749"/>
              <a:gd name="connsiteY1" fmla="*/ 4233971 h 6313667"/>
              <a:gd name="connsiteX2" fmla="*/ 877203 w 879749"/>
              <a:gd name="connsiteY2" fmla="*/ 6073762 h 6313667"/>
              <a:gd name="connsiteX0" fmla="*/ 7098 w 874657"/>
              <a:gd name="connsiteY0" fmla="*/ 0 h 6073762"/>
              <a:gd name="connsiteX1" fmla="*/ 0 w 874657"/>
              <a:gd name="connsiteY1" fmla="*/ 4233971 h 6073762"/>
              <a:gd name="connsiteX2" fmla="*/ 874657 w 874657"/>
              <a:gd name="connsiteY2" fmla="*/ 6073762 h 6073762"/>
              <a:gd name="connsiteX0" fmla="*/ 2649 w 870208"/>
              <a:gd name="connsiteY0" fmla="*/ 0 h 6154388"/>
              <a:gd name="connsiteX1" fmla="*/ 0 w 870208"/>
              <a:gd name="connsiteY1" fmla="*/ 6154388 h 6154388"/>
              <a:gd name="connsiteX2" fmla="*/ 870208 w 870208"/>
              <a:gd name="connsiteY2" fmla="*/ 6073762 h 6154388"/>
              <a:gd name="connsiteX0" fmla="*/ 972 w 868531"/>
              <a:gd name="connsiteY0" fmla="*/ 0 h 6073762"/>
              <a:gd name="connsiteX1" fmla="*/ 0 w 868531"/>
              <a:gd name="connsiteY1" fmla="*/ 6025646 h 6073762"/>
              <a:gd name="connsiteX2" fmla="*/ 868531 w 868531"/>
              <a:gd name="connsiteY2" fmla="*/ 6073762 h 6073762"/>
            </a:gdLst>
            <a:ahLst/>
            <a:cxnLst>
              <a:cxn ang="0">
                <a:pos x="connsiteX0" y="connsiteY0"/>
              </a:cxn>
              <a:cxn ang="0">
                <a:pos x="connsiteX1" y="connsiteY1"/>
              </a:cxn>
              <a:cxn ang="0">
                <a:pos x="connsiteX2" y="connsiteY2"/>
              </a:cxn>
            </a:cxnLst>
            <a:rect l="l" t="t" r="r" b="b"/>
            <a:pathLst>
              <a:path w="868531" h="6073762">
                <a:moveTo>
                  <a:pt x="972" y="0"/>
                </a:moveTo>
                <a:lnTo>
                  <a:pt x="0" y="6025646"/>
                </a:lnTo>
                <a:lnTo>
                  <a:pt x="868531" y="6073762"/>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322" name="243 Forma libre"/>
          <p:cNvSpPr/>
          <p:nvPr>
            <p:custDataLst>
              <p:tags r:id="rId20"/>
            </p:custDataLst>
          </p:nvPr>
        </p:nvSpPr>
        <p:spPr>
          <a:xfrm flipV="1">
            <a:off x="3907679" y="1822615"/>
            <a:ext cx="2274413" cy="606369"/>
          </a:xfrm>
          <a:custGeom>
            <a:avLst/>
            <a:gdLst>
              <a:gd name="connsiteX0" fmla="*/ 0 w 914400"/>
              <a:gd name="connsiteY0" fmla="*/ 0 h 1814610"/>
              <a:gd name="connsiteX1" fmla="*/ 914400 w 914400"/>
              <a:gd name="connsiteY1" fmla="*/ 0 h 1814610"/>
              <a:gd name="connsiteX2" fmla="*/ 914400 w 914400"/>
              <a:gd name="connsiteY2" fmla="*/ 1814610 h 1814610"/>
              <a:gd name="connsiteX3" fmla="*/ 0 w 914400"/>
              <a:gd name="connsiteY3" fmla="*/ 1814610 h 1814610"/>
              <a:gd name="connsiteX4" fmla="*/ 0 w 914400"/>
              <a:gd name="connsiteY4" fmla="*/ 0 h 1814610"/>
              <a:gd name="connsiteX0" fmla="*/ 914400 w 1005840"/>
              <a:gd name="connsiteY0" fmla="*/ 1814610 h 1906050"/>
              <a:gd name="connsiteX1" fmla="*/ 0 w 1005840"/>
              <a:gd name="connsiteY1" fmla="*/ 1814610 h 1906050"/>
              <a:gd name="connsiteX2" fmla="*/ 0 w 1005840"/>
              <a:gd name="connsiteY2" fmla="*/ 0 h 1906050"/>
              <a:gd name="connsiteX3" fmla="*/ 914400 w 1005840"/>
              <a:gd name="connsiteY3" fmla="*/ 0 h 1906050"/>
              <a:gd name="connsiteX4" fmla="*/ 1005840 w 1005840"/>
              <a:gd name="connsiteY4" fmla="*/ 1906050 h 1906050"/>
              <a:gd name="connsiteX0" fmla="*/ 914400 w 914400"/>
              <a:gd name="connsiteY0" fmla="*/ 1814610 h 1814610"/>
              <a:gd name="connsiteX1" fmla="*/ 0 w 914400"/>
              <a:gd name="connsiteY1" fmla="*/ 1814610 h 1814610"/>
              <a:gd name="connsiteX2" fmla="*/ 0 w 914400"/>
              <a:gd name="connsiteY2" fmla="*/ 0 h 1814610"/>
              <a:gd name="connsiteX3" fmla="*/ 914400 w 914400"/>
              <a:gd name="connsiteY3" fmla="*/ 0 h 1814610"/>
              <a:gd name="connsiteX0" fmla="*/ 0 w 914400"/>
              <a:gd name="connsiteY0" fmla="*/ 1814610 h 1814610"/>
              <a:gd name="connsiteX1" fmla="*/ 0 w 914400"/>
              <a:gd name="connsiteY1" fmla="*/ 0 h 1814610"/>
              <a:gd name="connsiteX2" fmla="*/ 914400 w 914400"/>
              <a:gd name="connsiteY2" fmla="*/ 0 h 1814610"/>
              <a:gd name="connsiteX0" fmla="*/ 0 w 946029"/>
              <a:gd name="connsiteY0" fmla="*/ 1814610 h 8166480"/>
              <a:gd name="connsiteX1" fmla="*/ 0 w 946029"/>
              <a:gd name="connsiteY1" fmla="*/ 0 h 8166480"/>
              <a:gd name="connsiteX2" fmla="*/ 946029 w 946029"/>
              <a:gd name="connsiteY2" fmla="*/ 8166480 h 8166480"/>
              <a:gd name="connsiteX0" fmla="*/ 0 w 946029"/>
              <a:gd name="connsiteY0" fmla="*/ 0 h 6351870"/>
              <a:gd name="connsiteX1" fmla="*/ 861283 w 946029"/>
              <a:gd name="connsiteY1" fmla="*/ 184502 h 6351870"/>
              <a:gd name="connsiteX2" fmla="*/ 946029 w 946029"/>
              <a:gd name="connsiteY2" fmla="*/ 6351870 h 6351870"/>
              <a:gd name="connsiteX0" fmla="*/ 0 w 861283"/>
              <a:gd name="connsiteY0" fmla="*/ 0 h 6223842"/>
              <a:gd name="connsiteX1" fmla="*/ 861283 w 861283"/>
              <a:gd name="connsiteY1" fmla="*/ 184502 h 6223842"/>
              <a:gd name="connsiteX2" fmla="*/ 860602 w 861283"/>
              <a:gd name="connsiteY2" fmla="*/ 6223842 h 6223842"/>
              <a:gd name="connsiteX0" fmla="*/ 0 w 860602"/>
              <a:gd name="connsiteY0" fmla="*/ 143275 h 6367117"/>
              <a:gd name="connsiteX1" fmla="*/ 852223 w 860602"/>
              <a:gd name="connsiteY1" fmla="*/ 0 h 6367117"/>
              <a:gd name="connsiteX2" fmla="*/ 860602 w 860602"/>
              <a:gd name="connsiteY2" fmla="*/ 6367117 h 6367117"/>
              <a:gd name="connsiteX0" fmla="*/ 0 w 868241"/>
              <a:gd name="connsiteY0" fmla="*/ 15247 h 6239089"/>
              <a:gd name="connsiteX1" fmla="*/ 868241 w 868241"/>
              <a:gd name="connsiteY1" fmla="*/ 0 h 6239089"/>
              <a:gd name="connsiteX2" fmla="*/ 860602 w 868241"/>
              <a:gd name="connsiteY2" fmla="*/ 6239089 h 6239089"/>
              <a:gd name="connsiteX0" fmla="*/ 0 w 873826"/>
              <a:gd name="connsiteY0" fmla="*/ 15247 h 5983033"/>
              <a:gd name="connsiteX1" fmla="*/ 868241 w 873826"/>
              <a:gd name="connsiteY1" fmla="*/ 0 h 5983033"/>
              <a:gd name="connsiteX2" fmla="*/ 871280 w 873826"/>
              <a:gd name="connsiteY2" fmla="*/ 5983033 h 5983033"/>
              <a:gd name="connsiteX0" fmla="*/ 0 w 870105"/>
              <a:gd name="connsiteY0" fmla="*/ 15247 h 6089009"/>
              <a:gd name="connsiteX1" fmla="*/ 868241 w 870105"/>
              <a:gd name="connsiteY1" fmla="*/ 0 h 6089009"/>
              <a:gd name="connsiteX2" fmla="*/ 867559 w 870105"/>
              <a:gd name="connsiteY2" fmla="*/ 6089009 h 6089009"/>
              <a:gd name="connsiteX0" fmla="*/ 9644 w 879749"/>
              <a:gd name="connsiteY0" fmla="*/ 0 h 6313667"/>
              <a:gd name="connsiteX1" fmla="*/ 2546 w 879749"/>
              <a:gd name="connsiteY1" fmla="*/ 4233971 h 6313667"/>
              <a:gd name="connsiteX2" fmla="*/ 877203 w 879749"/>
              <a:gd name="connsiteY2" fmla="*/ 6073762 h 6313667"/>
              <a:gd name="connsiteX0" fmla="*/ 7098 w 874657"/>
              <a:gd name="connsiteY0" fmla="*/ 0 h 6073762"/>
              <a:gd name="connsiteX1" fmla="*/ 0 w 874657"/>
              <a:gd name="connsiteY1" fmla="*/ 4233971 h 6073762"/>
              <a:gd name="connsiteX2" fmla="*/ 874657 w 874657"/>
              <a:gd name="connsiteY2" fmla="*/ 6073762 h 6073762"/>
              <a:gd name="connsiteX0" fmla="*/ 2649 w 870208"/>
              <a:gd name="connsiteY0" fmla="*/ 0 h 6154388"/>
              <a:gd name="connsiteX1" fmla="*/ 0 w 870208"/>
              <a:gd name="connsiteY1" fmla="*/ 6154388 h 6154388"/>
              <a:gd name="connsiteX2" fmla="*/ 870208 w 870208"/>
              <a:gd name="connsiteY2" fmla="*/ 6073762 h 6154388"/>
              <a:gd name="connsiteX0" fmla="*/ 972 w 868531"/>
              <a:gd name="connsiteY0" fmla="*/ 0 h 6073762"/>
              <a:gd name="connsiteX1" fmla="*/ 0 w 868531"/>
              <a:gd name="connsiteY1" fmla="*/ 6025646 h 6073762"/>
              <a:gd name="connsiteX2" fmla="*/ 868531 w 868531"/>
              <a:gd name="connsiteY2" fmla="*/ 6073762 h 6073762"/>
            </a:gdLst>
            <a:ahLst/>
            <a:cxnLst>
              <a:cxn ang="0">
                <a:pos x="connsiteX0" y="connsiteY0"/>
              </a:cxn>
              <a:cxn ang="0">
                <a:pos x="connsiteX1" y="connsiteY1"/>
              </a:cxn>
              <a:cxn ang="0">
                <a:pos x="connsiteX2" y="connsiteY2"/>
              </a:cxn>
            </a:cxnLst>
            <a:rect l="l" t="t" r="r" b="b"/>
            <a:pathLst>
              <a:path w="868531" h="6073762">
                <a:moveTo>
                  <a:pt x="972" y="0"/>
                </a:moveTo>
                <a:lnTo>
                  <a:pt x="0" y="6025646"/>
                </a:lnTo>
                <a:lnTo>
                  <a:pt x="868531" y="6073762"/>
                </a:lnTo>
              </a:path>
            </a:pathLst>
          </a:custGeom>
          <a:noFill/>
          <a:ln w="9525" cap="flat" cmpd="sng" algn="ctr">
            <a:solidFill>
              <a:srgbClr val="1D5C0C">
                <a:shade val="95000"/>
                <a:satMod val="105000"/>
              </a:srgbClr>
            </a:solidFill>
            <a:prstDash val="solid"/>
            <a:headEnd type="oval" w="med" len="med"/>
            <a:tailEnd type="none" w="med" len="med"/>
          </a:ln>
          <a:effectLst/>
        </p:spPr>
        <p:txBody>
          <a:bodyPr lIns="36000" rIns="36000" rtlCol="0" anchor="ctr"/>
          <a:lstStyle/>
          <a:p>
            <a:pPr marL="0" marR="0" lvl="0" indent="0" algn="ctr" defTabSz="914400" eaLnBrk="1" fontAlgn="auto" latinLnBrk="0" hangingPunct="1">
              <a:lnSpc>
                <a:spcPct val="100000"/>
              </a:lnSpc>
              <a:spcBef>
                <a:spcPts val="300"/>
              </a:spcBef>
              <a:spcAft>
                <a:spcPts val="0"/>
              </a:spcAft>
              <a:buClrTx/>
              <a:buSzTx/>
              <a:buFontTx/>
              <a:buNone/>
              <a:tabLst/>
              <a:defRPr/>
            </a:pPr>
            <a:endParaRPr kumimoji="0" lang="es-ES" sz="1100" b="0" i="0" u="none" strike="noStrike" kern="0" cap="none" spc="0" normalizeH="0" baseline="0" noProof="0" dirty="0" smtClean="0">
              <a:ln>
                <a:noFill/>
              </a:ln>
              <a:solidFill>
                <a:prstClr val="black"/>
              </a:solidFill>
              <a:effectLst/>
              <a:uLnTx/>
              <a:uFillTx/>
              <a:latin typeface="Arial"/>
              <a:ea typeface="+mn-ea"/>
              <a:cs typeface="+mn-cs"/>
            </a:endParaRPr>
          </a:p>
        </p:txBody>
      </p:sp>
      <p:sp>
        <p:nvSpPr>
          <p:cNvPr id="323" name="TextBox 322"/>
          <p:cNvSpPr txBox="1"/>
          <p:nvPr/>
        </p:nvSpPr>
        <p:spPr>
          <a:xfrm>
            <a:off x="596523" y="6480911"/>
            <a:ext cx="6877430" cy="338554"/>
          </a:xfrm>
          <a:prstGeom prst="rect">
            <a:avLst/>
          </a:prstGeom>
          <a:noFill/>
        </p:spPr>
        <p:txBody>
          <a:bodyPr wrap="square" rtlCol="0">
            <a:spAutoFit/>
          </a:bodyPr>
          <a:lstStyle/>
          <a:p>
            <a:r>
              <a:rPr lang="es-ES" sz="800" dirty="0" smtClean="0">
                <a:solidFill>
                  <a:schemeClr val="bg2">
                    <a:lumMod val="50000"/>
                  </a:schemeClr>
                </a:solidFill>
              </a:rPr>
              <a:t>Fuentes: </a:t>
            </a:r>
            <a:r>
              <a:rPr lang="es-ES" sz="800" dirty="0" err="1" smtClean="0">
                <a:solidFill>
                  <a:schemeClr val="bg2">
                    <a:lumMod val="50000"/>
                  </a:schemeClr>
                </a:solidFill>
              </a:rPr>
              <a:t>Flightglobal</a:t>
            </a:r>
            <a:r>
              <a:rPr lang="es-ES" sz="800" dirty="0" smtClean="0">
                <a:solidFill>
                  <a:schemeClr val="bg2">
                    <a:lumMod val="50000"/>
                  </a:schemeClr>
                </a:solidFill>
              </a:rPr>
              <a:t>, </a:t>
            </a:r>
            <a:r>
              <a:rPr lang="es-ES" sz="800" dirty="0" err="1" smtClean="0">
                <a:solidFill>
                  <a:schemeClr val="bg2">
                    <a:lumMod val="50000"/>
                  </a:schemeClr>
                </a:solidFill>
              </a:rPr>
              <a:t>Quiport</a:t>
            </a:r>
            <a:r>
              <a:rPr lang="es-ES" sz="800" dirty="0" smtClean="0">
                <a:solidFill>
                  <a:schemeClr val="bg2">
                    <a:lumMod val="50000"/>
                  </a:schemeClr>
                </a:solidFill>
              </a:rPr>
              <a:t>, páginas web oficiales de los aeropuertos de El Dorado y Tocumen; </a:t>
            </a:r>
            <a:r>
              <a:rPr lang="es-ES" sz="800" dirty="0">
                <a:solidFill>
                  <a:schemeClr val="bg2">
                    <a:lumMod val="50000"/>
                  </a:schemeClr>
                </a:solidFill>
              </a:rPr>
              <a:t>Ministerio </a:t>
            </a:r>
            <a:r>
              <a:rPr lang="es-ES" sz="800" dirty="0" smtClean="0">
                <a:solidFill>
                  <a:schemeClr val="bg2">
                    <a:lumMod val="50000"/>
                  </a:schemeClr>
                </a:solidFill>
              </a:rPr>
              <a:t>de Transportes </a:t>
            </a:r>
            <a:r>
              <a:rPr lang="es-ES" sz="800" dirty="0">
                <a:solidFill>
                  <a:schemeClr val="bg2">
                    <a:lumMod val="50000"/>
                  </a:schemeClr>
                </a:solidFill>
              </a:rPr>
              <a:t>y Telecomunicaciones </a:t>
            </a:r>
            <a:r>
              <a:rPr lang="es-ES" sz="800" dirty="0" smtClean="0">
                <a:solidFill>
                  <a:schemeClr val="bg2">
                    <a:lumMod val="50000"/>
                  </a:schemeClr>
                </a:solidFill>
              </a:rPr>
              <a:t>de Chile</a:t>
            </a:r>
            <a:r>
              <a:rPr lang="es-ES" sz="800" dirty="0">
                <a:solidFill>
                  <a:schemeClr val="bg2">
                    <a:lumMod val="50000"/>
                  </a:schemeClr>
                </a:solidFill>
              </a:rPr>
              <a:t>, Ministerio de Transportes y </a:t>
            </a:r>
            <a:r>
              <a:rPr lang="es-ES" sz="800" dirty="0" smtClean="0">
                <a:solidFill>
                  <a:schemeClr val="bg2">
                    <a:lumMod val="50000"/>
                  </a:schemeClr>
                </a:solidFill>
              </a:rPr>
              <a:t>Comunicaciones del Perú; estadísticas estatales de México, Costa Rica, Paraguay y Argentina.</a:t>
            </a:r>
            <a:endParaRPr lang="es-ES" sz="800" dirty="0">
              <a:solidFill>
                <a:schemeClr val="bg2">
                  <a:lumMod val="50000"/>
                </a:schemeClr>
              </a:solidFill>
            </a:endParaRPr>
          </a:p>
        </p:txBody>
      </p:sp>
      <p:graphicFrame>
        <p:nvGraphicFramePr>
          <p:cNvPr id="324" name="276 Tabla"/>
          <p:cNvGraphicFramePr>
            <a:graphicFrameLocks noGrp="1"/>
          </p:cNvGraphicFramePr>
          <p:nvPr>
            <p:custDataLst>
              <p:tags r:id="rId21"/>
            </p:custDataLst>
            <p:extLst>
              <p:ext uri="{D42A27DB-BD31-4B8C-83A1-F6EECF244321}">
                <p14:modId xmlns:p14="http://schemas.microsoft.com/office/powerpoint/2010/main" val="4232213000"/>
              </p:ext>
            </p:extLst>
          </p:nvPr>
        </p:nvGraphicFramePr>
        <p:xfrm>
          <a:off x="199066" y="3029322"/>
          <a:ext cx="3793430" cy="314970"/>
        </p:xfrm>
        <a:graphic>
          <a:graphicData uri="http://schemas.openxmlformats.org/drawingml/2006/table">
            <a:tbl>
              <a:tblPr/>
              <a:tblGrid>
                <a:gridCol w="728488"/>
                <a:gridCol w="799550"/>
                <a:gridCol w="666291"/>
                <a:gridCol w="754676"/>
                <a:gridCol w="844425"/>
              </a:tblGrid>
              <a:tr h="107334">
                <a:tc rowSpan="2">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1000" b="1" i="0" u="none" strike="noStrike" baseline="0" dirty="0" smtClean="0">
                          <a:solidFill>
                            <a:schemeClr val="bg1"/>
                          </a:solidFill>
                          <a:latin typeface="+mn-lt"/>
                        </a:rPr>
                        <a:t>UIO</a:t>
                      </a:r>
                    </a:p>
                    <a:p>
                      <a:pPr marL="0" marR="0" indent="0" algn="ctr" defTabSz="914400" rtl="0" eaLnBrk="1" fontAlgn="ctr" latinLnBrk="0" hangingPunct="1">
                        <a:lnSpc>
                          <a:spcPct val="100000"/>
                        </a:lnSpc>
                        <a:spcBef>
                          <a:spcPts val="0"/>
                        </a:spcBef>
                        <a:spcAft>
                          <a:spcPts val="0"/>
                        </a:spcAft>
                        <a:buClrTx/>
                        <a:buSzTx/>
                        <a:buFontTx/>
                        <a:buNone/>
                        <a:tabLst/>
                        <a:defRPr/>
                      </a:pPr>
                      <a:r>
                        <a:rPr lang="es-ES" sz="900" b="1" i="0" u="none" strike="noStrike" baseline="0" dirty="0" smtClean="0">
                          <a:solidFill>
                            <a:schemeClr val="bg1"/>
                          </a:solidFill>
                          <a:latin typeface="+mn-lt"/>
                        </a:rPr>
                        <a:t>2015</a:t>
                      </a:r>
                      <a:endParaRPr lang="es-ES" sz="900" b="0" i="0" u="none" strike="noStrike" dirty="0">
                        <a:solidFill>
                          <a:srgbClr val="000000"/>
                        </a:solidFill>
                        <a:latin typeface="+mn-lt"/>
                      </a:endParaRPr>
                    </a:p>
                  </a:txBody>
                  <a:tcPr marL="9525" marR="9525" marT="9525" marB="10800" anchor="ctr">
                    <a:lnL w="12700" cap="flat" cmpd="sng" algn="ctr">
                      <a:solidFill>
                        <a:schemeClr val="tx1">
                          <a:lumMod val="60000"/>
                          <a:lumOff val="40000"/>
                        </a:schemeClr>
                      </a:solidFill>
                      <a:prstDash val="solid"/>
                      <a:round/>
                      <a:headEnd type="none" w="med" len="med"/>
                      <a:tailEnd type="none" w="med" len="med"/>
                    </a:lnL>
                    <a:lnR w="12700" cap="flat" cmpd="sng" algn="ctr">
                      <a:solidFill>
                        <a:schemeClr val="tx1">
                          <a:lumMod val="60000"/>
                          <a:lumOff val="40000"/>
                        </a:schemeClr>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60000"/>
                        <a:lumOff val="40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kern="1200" dirty="0" smtClean="0">
                          <a:solidFill>
                            <a:schemeClr val="bg1"/>
                          </a:solidFill>
                          <a:latin typeface="Arial"/>
                          <a:ea typeface="+mn-ea"/>
                          <a:cs typeface="+mn-cs"/>
                        </a:rPr>
                        <a:t>Tráfico total</a:t>
                      </a:r>
                      <a:r>
                        <a:rPr lang="es-ES" sz="900" b="1" i="0" u="none" strike="noStrike" kern="1200" baseline="30000" dirty="0" smtClean="0">
                          <a:solidFill>
                            <a:schemeClr val="bg1"/>
                          </a:solidFill>
                          <a:latin typeface="Arial"/>
                          <a:ea typeface="+mn-ea"/>
                          <a:cs typeface="+mn-cs"/>
                        </a:rPr>
                        <a:t>1</a:t>
                      </a:r>
                      <a:endParaRPr lang="es-ES" sz="900" b="1" i="0" u="none" strike="noStrike" kern="1200" dirty="0">
                        <a:solidFill>
                          <a:schemeClr val="bg1"/>
                        </a:solidFill>
                        <a:latin typeface="Arial"/>
                        <a:ea typeface="+mn-ea"/>
                        <a:cs typeface="+mn-cs"/>
                      </a:endParaRPr>
                    </a:p>
                  </a:txBody>
                  <a:tcPr marL="9525" marR="9525" marT="9525" marB="10800" anchor="ctr">
                    <a:lnL w="12700" cap="flat" cmpd="sng" algn="ctr">
                      <a:solidFill>
                        <a:schemeClr val="tx1">
                          <a:lumMod val="60000"/>
                          <a:lumOff val="40000"/>
                        </a:schemeClr>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Destinos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1" i="0" u="none" strike="noStrike" dirty="0" smtClean="0">
                          <a:solidFill>
                            <a:schemeClr val="bg1"/>
                          </a:solidFill>
                          <a:latin typeface="+mn-lt"/>
                        </a:rPr>
                        <a:t>Aerolíneas</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9525" cap="flat" cmpd="sng" algn="ctr">
                      <a:solidFill>
                        <a:sysClr val="window" lastClr="FFFFFF"/>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fontAlgn="ctr"/>
                      <a:r>
                        <a:rPr lang="es-ES" sz="900" b="1" i="0" u="none" strike="noStrike" dirty="0" smtClean="0">
                          <a:solidFill>
                            <a:schemeClr val="bg1"/>
                          </a:solidFill>
                          <a:latin typeface="+mn-lt"/>
                        </a:rPr>
                        <a:t>Frecuencias</a:t>
                      </a:r>
                      <a:r>
                        <a:rPr lang="es-ES" sz="900" b="1" i="0" u="none" strike="noStrike" baseline="30000" dirty="0" smtClean="0">
                          <a:solidFill>
                            <a:schemeClr val="bg1"/>
                          </a:solidFill>
                          <a:latin typeface="+mn-lt"/>
                        </a:rPr>
                        <a:t>2</a:t>
                      </a:r>
                      <a:endParaRPr lang="es-ES" sz="900" b="1" i="0" u="none" strike="noStrike" dirty="0">
                        <a:solidFill>
                          <a:schemeClr val="bg1"/>
                        </a:solidFill>
                        <a:latin typeface="+mn-lt"/>
                      </a:endParaRPr>
                    </a:p>
                  </a:txBody>
                  <a:tcPr marL="9525" marR="9525" marT="9525" marB="10800" anchor="ctr">
                    <a:lnL w="9525" cap="flat" cmpd="sng" algn="ctr">
                      <a:solidFill>
                        <a:sysClr val="window" lastClr="FFFFFF"/>
                      </a:solidFill>
                      <a:prstDash val="solid"/>
                      <a:round/>
                      <a:headEnd type="none" w="med" len="med"/>
                      <a:tailEnd type="none" w="med" len="med"/>
                    </a:lnL>
                    <a:lnR w="12700" cap="flat" cmpd="sng" algn="ctr">
                      <a:solidFill>
                        <a:schemeClr val="tx1">
                          <a:lumMod val="60000"/>
                          <a:lumOff val="40000"/>
                        </a:schemeClr>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r>
              <a:tr h="139451">
                <a:tc vMerge="1">
                  <a:txBody>
                    <a:bodyPr/>
                    <a:lstStyle/>
                    <a:p>
                      <a:pPr algn="ctr" fontAlgn="ctr"/>
                      <a:endParaRPr lang="es-ES" sz="700" b="0" i="0" u="none" strike="noStrike" dirty="0">
                        <a:solidFill>
                          <a:srgbClr val="000000"/>
                        </a:solidFill>
                        <a:latin typeface="+mn-lt"/>
                      </a:endParaRPr>
                    </a:p>
                  </a:txBody>
                  <a:tcPr marL="9525" marR="9525" marT="9525" marB="10800" anchor="ctr">
                    <a:lnL w="9525" cap="flat" cmpd="sng" algn="ctr">
                      <a:solidFill>
                        <a:schemeClr val="accent1"/>
                      </a:solidFill>
                      <a:prstDash val="solid"/>
                      <a:round/>
                      <a:headEnd type="none" w="med" len="med"/>
                      <a:tailEnd type="none" w="med" len="med"/>
                    </a:lnL>
                    <a:lnR w="9525" cap="flat" cmpd="sng" algn="ctr">
                      <a:solidFill>
                        <a:schemeClr val="accent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95000"/>
                      </a:schemeClr>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algn="ctr" defTabSz="806555" rtl="0" eaLnBrk="1" fontAlgn="ctr" latinLnBrk="0" hangingPunct="1"/>
                      <a:r>
                        <a:rPr lang="es-ES" sz="900" b="0" i="0" u="none" strike="noStrike" kern="1200" dirty="0" smtClean="0">
                          <a:solidFill>
                            <a:srgbClr val="001747"/>
                          </a:solidFill>
                          <a:latin typeface="+mn-lt"/>
                          <a:ea typeface="+mn-ea"/>
                          <a:cs typeface="+mn-cs"/>
                        </a:rPr>
                        <a:t>5,5 MPax</a:t>
                      </a:r>
                      <a:endParaRPr lang="es-ES" sz="900" b="0" i="0" u="none" strike="noStrike" kern="1200" dirty="0">
                        <a:solidFill>
                          <a:srgbClr val="001747"/>
                        </a:solidFill>
                        <a:latin typeface="+mn-lt"/>
                        <a:ea typeface="+mn-ea"/>
                        <a:cs typeface="+mn-cs"/>
                      </a:endParaRPr>
                    </a:p>
                  </a:txBody>
                  <a:tcPr marL="9525" marR="9525" marT="9525" marB="10800" anchor="ctr">
                    <a:lnL w="12700" cap="flat" cmpd="sng" algn="ctr">
                      <a:solidFill>
                        <a:schemeClr val="tx1">
                          <a:lumMod val="60000"/>
                          <a:lumOff val="40000"/>
                        </a:schemeClr>
                      </a:solidFill>
                      <a:prstDash val="solid"/>
                      <a:round/>
                      <a:headEnd type="none" w="med" len="med"/>
                      <a:tailEnd type="none" w="med" len="med"/>
                    </a:lnL>
                    <a:lnR w="12700" cap="flat" cmpd="sng" algn="ctr">
                      <a:solidFill>
                        <a:schemeClr val="tx1">
                          <a:lumMod val="60000"/>
                          <a:lumOff val="40000"/>
                        </a:schemeClr>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marL="0" marR="0" indent="0" algn="ctr" defTabSz="914400" rtl="0" eaLnBrk="1" fontAlgn="ctr" latinLnBrk="0" hangingPunct="1">
                        <a:lnSpc>
                          <a:spcPct val="100000"/>
                        </a:lnSpc>
                        <a:spcBef>
                          <a:spcPts val="0"/>
                        </a:spcBef>
                        <a:spcAft>
                          <a:spcPts val="0"/>
                        </a:spcAft>
                        <a:buClrTx/>
                        <a:buSzTx/>
                        <a:buFontTx/>
                        <a:buNone/>
                        <a:tabLst/>
                        <a:defRPr/>
                      </a:pPr>
                      <a:r>
                        <a:rPr lang="es-ES" sz="900" b="0" i="0" u="none" strike="noStrike" dirty="0" smtClean="0">
                          <a:solidFill>
                            <a:srgbClr val="000000"/>
                          </a:solidFill>
                          <a:latin typeface="+mn-lt"/>
                        </a:rPr>
                        <a:t>27</a:t>
                      </a:r>
                    </a:p>
                  </a:txBody>
                  <a:tcPr marL="9525" marR="9525" marT="9525" marB="10800" anchor="ctr">
                    <a:lnL w="12700" cap="flat" cmpd="sng" algn="ctr">
                      <a:solidFill>
                        <a:schemeClr val="tx1">
                          <a:lumMod val="60000"/>
                          <a:lumOff val="40000"/>
                        </a:schemeClr>
                      </a:solidFill>
                      <a:prstDash val="solid"/>
                      <a:round/>
                      <a:headEnd type="none" w="med" len="med"/>
                      <a:tailEnd type="none" w="med" len="med"/>
                    </a:lnL>
                    <a:lnR w="12700" cap="flat" cmpd="sng" algn="ctr">
                      <a:solidFill>
                        <a:schemeClr val="tx1">
                          <a:lumMod val="60000"/>
                          <a:lumOff val="40000"/>
                        </a:schemeClr>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lvl1pPr marL="0" algn="l" defTabSz="806555" rtl="0" eaLnBrk="1" latinLnBrk="0" hangingPunct="1">
                        <a:defRPr sz="1588" kern="1200">
                          <a:solidFill>
                            <a:schemeClr val="tx1"/>
                          </a:solidFill>
                          <a:latin typeface="Arial"/>
                        </a:defRPr>
                      </a:lvl1pPr>
                      <a:lvl2pPr marL="403277" algn="l" defTabSz="806555" rtl="0" eaLnBrk="1" latinLnBrk="0" hangingPunct="1">
                        <a:defRPr sz="1588" kern="1200">
                          <a:solidFill>
                            <a:schemeClr val="tx1"/>
                          </a:solidFill>
                          <a:latin typeface="Arial"/>
                        </a:defRPr>
                      </a:lvl2pPr>
                      <a:lvl3pPr marL="806555" algn="l" defTabSz="806555" rtl="0" eaLnBrk="1" latinLnBrk="0" hangingPunct="1">
                        <a:defRPr sz="1588" kern="1200">
                          <a:solidFill>
                            <a:schemeClr val="tx1"/>
                          </a:solidFill>
                          <a:latin typeface="Arial"/>
                        </a:defRPr>
                      </a:lvl3pPr>
                      <a:lvl4pPr marL="1209832" algn="l" defTabSz="806555" rtl="0" eaLnBrk="1" latinLnBrk="0" hangingPunct="1">
                        <a:defRPr sz="1588" kern="1200">
                          <a:solidFill>
                            <a:schemeClr val="tx1"/>
                          </a:solidFill>
                          <a:latin typeface="Arial"/>
                        </a:defRPr>
                      </a:lvl4pPr>
                      <a:lvl5pPr marL="1613108" algn="l" defTabSz="806555" rtl="0" eaLnBrk="1" latinLnBrk="0" hangingPunct="1">
                        <a:defRPr sz="1588" kern="1200">
                          <a:solidFill>
                            <a:schemeClr val="tx1"/>
                          </a:solidFill>
                          <a:latin typeface="Arial"/>
                        </a:defRPr>
                      </a:lvl5pPr>
                      <a:lvl6pPr marL="2016385" algn="l" defTabSz="806555" rtl="0" eaLnBrk="1" latinLnBrk="0" hangingPunct="1">
                        <a:defRPr sz="1588" kern="1200">
                          <a:solidFill>
                            <a:schemeClr val="tx1"/>
                          </a:solidFill>
                          <a:latin typeface="Arial"/>
                        </a:defRPr>
                      </a:lvl6pPr>
                      <a:lvl7pPr marL="2419663" algn="l" defTabSz="806555" rtl="0" eaLnBrk="1" latinLnBrk="0" hangingPunct="1">
                        <a:defRPr sz="1588" kern="1200">
                          <a:solidFill>
                            <a:schemeClr val="tx1"/>
                          </a:solidFill>
                          <a:latin typeface="Arial"/>
                        </a:defRPr>
                      </a:lvl7pPr>
                      <a:lvl8pPr marL="2822940" algn="l" defTabSz="806555" rtl="0" eaLnBrk="1" latinLnBrk="0" hangingPunct="1">
                        <a:defRPr sz="1588" kern="1200">
                          <a:solidFill>
                            <a:schemeClr val="tx1"/>
                          </a:solidFill>
                          <a:latin typeface="Arial"/>
                        </a:defRPr>
                      </a:lvl8pPr>
                      <a:lvl9pPr marL="3226218" algn="l" defTabSz="806555" rtl="0" eaLnBrk="1" latinLnBrk="0" hangingPunct="1">
                        <a:defRPr sz="1588" kern="1200">
                          <a:solidFill>
                            <a:schemeClr val="tx1"/>
                          </a:solidFill>
                          <a:latin typeface="Arial"/>
                        </a:defRPr>
                      </a:lvl9pPr>
                    </a:lstStyle>
                    <a:p>
                      <a:pPr algn="ctr" fontAlgn="ctr"/>
                      <a:r>
                        <a:rPr lang="es-ES" sz="900" b="0" i="0" u="none" strike="noStrike" dirty="0" smtClean="0">
                          <a:solidFill>
                            <a:srgbClr val="000000"/>
                          </a:solidFill>
                          <a:latin typeface="+mn-lt"/>
                        </a:rPr>
                        <a:t>13</a:t>
                      </a:r>
                      <a:endParaRPr lang="es-ES" sz="900" b="0" i="0" u="none" strike="noStrike" dirty="0">
                        <a:solidFill>
                          <a:srgbClr val="000000"/>
                        </a:solidFill>
                        <a:latin typeface="+mn-lt"/>
                      </a:endParaRPr>
                    </a:p>
                  </a:txBody>
                  <a:tcPr marL="9525" marR="9525" marT="9525" marB="10800" anchor="ctr">
                    <a:lnL w="12700" cap="flat" cmpd="sng" algn="ctr">
                      <a:solidFill>
                        <a:schemeClr val="tx1">
                          <a:lumMod val="60000"/>
                          <a:lumOff val="40000"/>
                        </a:schemeClr>
                      </a:solidFill>
                      <a:prstDash val="solid"/>
                      <a:round/>
                      <a:headEnd type="none" w="med" len="med"/>
                      <a:tailEnd type="none" w="med" len="med"/>
                    </a:lnL>
                    <a:lnR w="12700" cap="flat" cmpd="sng" algn="ctr">
                      <a:solidFill>
                        <a:schemeClr val="tx1">
                          <a:lumMod val="60000"/>
                          <a:lumOff val="40000"/>
                        </a:schemeClr>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c>
                  <a:txBody>
                    <a:bodyPr/>
                    <a:lstStyle/>
                    <a:p>
                      <a:pPr algn="ctr" fontAlgn="ctr"/>
                      <a:r>
                        <a:rPr lang="es-ES" sz="900" b="0" i="0" u="none" strike="noStrike" dirty="0" smtClean="0">
                          <a:solidFill>
                            <a:srgbClr val="000000"/>
                          </a:solidFill>
                          <a:latin typeface="+mn-lt"/>
                        </a:rPr>
                        <a:t>2.128</a:t>
                      </a:r>
                      <a:endParaRPr lang="es-ES" sz="900" b="0" i="0" u="none" strike="noStrike" dirty="0">
                        <a:solidFill>
                          <a:srgbClr val="000000"/>
                        </a:solidFill>
                        <a:latin typeface="+mn-lt"/>
                      </a:endParaRPr>
                    </a:p>
                  </a:txBody>
                  <a:tcPr marL="9525" marR="9525" marT="9525" marB="10800" anchor="ctr">
                    <a:lnL w="12700" cap="flat" cmpd="sng" algn="ctr">
                      <a:solidFill>
                        <a:schemeClr val="tx1">
                          <a:lumMod val="60000"/>
                          <a:lumOff val="40000"/>
                        </a:schemeClr>
                      </a:solidFill>
                      <a:prstDash val="solid"/>
                      <a:round/>
                      <a:headEnd type="none" w="med" len="med"/>
                      <a:tailEnd type="none" w="med" len="med"/>
                    </a:lnL>
                    <a:lnR w="12700" cap="flat" cmpd="sng" algn="ctr">
                      <a:solidFill>
                        <a:schemeClr val="tx1">
                          <a:lumMod val="60000"/>
                          <a:lumOff val="40000"/>
                        </a:schemeClr>
                      </a:solidFill>
                      <a:prstDash val="solid"/>
                      <a:round/>
                      <a:headEnd type="none" w="med" len="med"/>
                      <a:tailEnd type="none" w="med" len="med"/>
                    </a:lnR>
                    <a:lnT w="12700" cap="flat" cmpd="sng" algn="ctr">
                      <a:solidFill>
                        <a:schemeClr val="tx1">
                          <a:lumMod val="60000"/>
                          <a:lumOff val="40000"/>
                        </a:schemeClr>
                      </a:solidFill>
                      <a:prstDash val="solid"/>
                      <a:round/>
                      <a:headEnd type="none" w="med" len="med"/>
                      <a:tailEnd type="none" w="med" len="med"/>
                    </a:lnT>
                    <a:lnB w="12700" cap="flat" cmpd="sng" algn="ctr">
                      <a:solidFill>
                        <a:schemeClr val="tx1">
                          <a:lumMod val="60000"/>
                          <a:lumOff val="40000"/>
                        </a:schemeClr>
                      </a:solidFill>
                      <a:prstDash val="solid"/>
                      <a:round/>
                      <a:headEnd type="none" w="med" len="med"/>
                      <a:tailEnd type="none" w="med" len="med"/>
                    </a:lnB>
                    <a:lnTlToBr w="12700" cmpd="sng">
                      <a:noFill/>
                      <a:prstDash val="solid"/>
                    </a:lnTlToBr>
                    <a:lnBlToTr w="12700" cmpd="sng">
                      <a:noFill/>
                      <a:prstDash val="solid"/>
                    </a:lnBlToTr>
                    <a:solidFill>
                      <a:sysClr val="window" lastClr="FFFFFF"/>
                    </a:solidFill>
                  </a:tcPr>
                </a:tc>
              </a:tr>
            </a:tbl>
          </a:graphicData>
        </a:graphic>
      </p:graphicFrame>
      <p:sp>
        <p:nvSpPr>
          <p:cNvPr id="325" name="Rectangle 324"/>
          <p:cNvSpPr/>
          <p:nvPr/>
        </p:nvSpPr>
        <p:spPr>
          <a:xfrm>
            <a:off x="66642" y="4514752"/>
            <a:ext cx="4648597" cy="1592744"/>
          </a:xfrm>
          <a:prstGeom prst="rect">
            <a:avLst/>
          </a:prstGeom>
        </p:spPr>
        <p:txBody>
          <a:bodyPr wrap="square">
            <a:spAutoFit/>
          </a:bodyPr>
          <a:lstStyle/>
          <a:p>
            <a:pPr marL="171450" indent="-171450">
              <a:spcBef>
                <a:spcPts val="300"/>
              </a:spcBef>
              <a:buFont typeface="Arial" panose="020B0604020202020204" pitchFamily="34" charset="0"/>
              <a:buChar char="•"/>
            </a:pPr>
            <a:r>
              <a:rPr lang="es-ES" altLang="es-ES" sz="900" b="1" dirty="0" smtClean="0"/>
              <a:t>Ciudad </a:t>
            </a:r>
            <a:r>
              <a:rPr lang="es-ES" altLang="es-ES" sz="900" b="1" dirty="0"/>
              <a:t>de México-Benito Juárez y Bogotá-El </a:t>
            </a:r>
            <a:r>
              <a:rPr lang="es-ES" altLang="es-ES" sz="900" b="1" dirty="0" smtClean="0"/>
              <a:t>Dorado </a:t>
            </a:r>
            <a:r>
              <a:rPr lang="es-ES" altLang="es-ES" sz="900" dirty="0" smtClean="0"/>
              <a:t>se erigen como los </a:t>
            </a:r>
            <a:r>
              <a:rPr lang="es-ES" altLang="es-ES" sz="900" b="1" dirty="0" smtClean="0"/>
              <a:t>aeropuertos de mayor tamaño </a:t>
            </a:r>
            <a:r>
              <a:rPr lang="es-ES" altLang="es-ES" sz="900" dirty="0" smtClean="0"/>
              <a:t>del conjunto en estudio con </a:t>
            </a:r>
            <a:r>
              <a:rPr lang="es-ES" altLang="es-ES" sz="900" b="1" dirty="0" smtClean="0"/>
              <a:t>más de 30 MPax</a:t>
            </a:r>
            <a:r>
              <a:rPr lang="es-ES" altLang="es-ES" sz="900" dirty="0" smtClean="0"/>
              <a:t>, 80 destinos, 20 aerolíneas y 10.000 frecuencias totales mensuales.</a:t>
            </a:r>
          </a:p>
          <a:p>
            <a:pPr marL="171450" indent="-171450">
              <a:spcBef>
                <a:spcPts val="300"/>
              </a:spcBef>
              <a:buFont typeface="Arial" panose="020B0604020202020204" pitchFamily="34" charset="0"/>
              <a:buChar char="•"/>
            </a:pPr>
            <a:r>
              <a:rPr lang="es-ES" altLang="es-ES" sz="900" b="1" dirty="0" smtClean="0"/>
              <a:t>Santiago de Chile y Lima se posicionan seguidamente </a:t>
            </a:r>
            <a:r>
              <a:rPr lang="es-ES" altLang="es-ES" sz="900" dirty="0" smtClean="0"/>
              <a:t>con un volumen de tráfico entre los 17 y 20 Mpax, 40 a 60 destinos ofertados y mas de 5.000 frecuencias.</a:t>
            </a:r>
          </a:p>
          <a:p>
            <a:pPr marL="171450" indent="-171450">
              <a:spcBef>
                <a:spcPts val="300"/>
              </a:spcBef>
              <a:buFont typeface="Arial" panose="020B0604020202020204" pitchFamily="34" charset="0"/>
              <a:buChar char="•"/>
            </a:pPr>
            <a:r>
              <a:rPr lang="es-ES" altLang="es-ES" sz="900" b="1" dirty="0" smtClean="0"/>
              <a:t>Panamá</a:t>
            </a:r>
            <a:r>
              <a:rPr lang="es-ES" altLang="es-ES" sz="900" dirty="0" smtClean="0"/>
              <a:t>, claro </a:t>
            </a:r>
            <a:r>
              <a:rPr lang="es-ES" altLang="es-ES" sz="900" dirty="0"/>
              <a:t>punto de conexión norte-sur </a:t>
            </a:r>
            <a:r>
              <a:rPr lang="es-ES" altLang="es-ES" sz="900" dirty="0" smtClean="0"/>
              <a:t>y a </a:t>
            </a:r>
            <a:r>
              <a:rPr lang="es-ES" altLang="es-ES" sz="900" dirty="0"/>
              <a:t>destinos </a:t>
            </a:r>
            <a:r>
              <a:rPr lang="es-ES" altLang="es-ES" sz="900" dirty="0" smtClean="0"/>
              <a:t>transoceánicos, es </a:t>
            </a:r>
            <a:r>
              <a:rPr lang="es-ES" altLang="es-ES" sz="900" dirty="0"/>
              <a:t>el </a:t>
            </a:r>
            <a:r>
              <a:rPr lang="es-ES" altLang="es-ES" sz="900" b="1" dirty="0"/>
              <a:t>segundo aeropuerto </a:t>
            </a:r>
            <a:r>
              <a:rPr lang="es-ES" altLang="es-ES" sz="900" b="1" dirty="0" smtClean="0"/>
              <a:t>con mayor oferta de destinos</a:t>
            </a:r>
            <a:r>
              <a:rPr lang="es-ES" altLang="es-ES" sz="900" dirty="0" smtClean="0"/>
              <a:t>, solo detrás de AICM.</a:t>
            </a:r>
          </a:p>
          <a:p>
            <a:pPr marL="171450" indent="-171450">
              <a:spcBef>
                <a:spcPts val="300"/>
              </a:spcBef>
              <a:buFont typeface="Arial" panose="020B0604020202020204" pitchFamily="34" charset="0"/>
              <a:buChar char="•"/>
            </a:pPr>
            <a:r>
              <a:rPr lang="es-ES" altLang="es-ES" sz="900" b="1" dirty="0" smtClean="0"/>
              <a:t>Quito, Guayaquil, San José y Asunción </a:t>
            </a:r>
            <a:r>
              <a:rPr lang="es-ES" altLang="es-ES" sz="900" dirty="0" smtClean="0"/>
              <a:t>presentan </a:t>
            </a:r>
            <a:r>
              <a:rPr lang="es-ES" altLang="es-ES" sz="900" b="1" dirty="0" smtClean="0"/>
              <a:t>menos de 6 MPax totales</a:t>
            </a:r>
            <a:r>
              <a:rPr lang="es-ES" altLang="es-ES" sz="900" dirty="0" smtClean="0"/>
              <a:t>. Quito registra el mayor tráfico total (5,5 </a:t>
            </a:r>
            <a:r>
              <a:rPr lang="es-ES" altLang="es-ES" sz="900" dirty="0" err="1" smtClean="0"/>
              <a:t>MPax</a:t>
            </a:r>
            <a:r>
              <a:rPr lang="es-ES" altLang="es-ES" sz="900" dirty="0" smtClean="0"/>
              <a:t>), mientras que San José, el mayor número de destinos (41) en este grupo.  </a:t>
            </a:r>
          </a:p>
        </p:txBody>
      </p:sp>
    </p:spTree>
    <p:extLst>
      <p:ext uri="{BB962C8B-B14F-4D97-AF65-F5344CB8AC3E}">
        <p14:creationId xmlns:p14="http://schemas.microsoft.com/office/powerpoint/2010/main" val="1800794200"/>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eaLnBrk="1" fontAlgn="base" hangingPunct="1">
              <a:spcBef>
                <a:spcPct val="0"/>
              </a:spcBef>
              <a:spcAft>
                <a:spcPct val="0"/>
              </a:spcAft>
            </a:pPr>
            <a:r>
              <a:rPr lang="es-ES" sz="2000" b="1" dirty="0">
                <a:solidFill>
                  <a:srgbClr val="00B0F0"/>
                </a:solidFill>
                <a:latin typeface="Arial"/>
                <a:cs typeface="Arial" charset="0"/>
              </a:rPr>
              <a:t>Análisis comparativo – </a:t>
            </a:r>
            <a:r>
              <a:rPr lang="es-ES" sz="2000" dirty="0">
                <a:solidFill>
                  <a:srgbClr val="00B0F0"/>
                </a:solidFill>
                <a:latin typeface="Arial"/>
                <a:cs typeface="Arial" charset="0"/>
              </a:rPr>
              <a:t>Tráfico aéreo en principales ciudades comparadas (</a:t>
            </a:r>
            <a:r>
              <a:rPr lang="es-ES" sz="2000" dirty="0" smtClean="0">
                <a:solidFill>
                  <a:srgbClr val="00B0F0"/>
                </a:solidFill>
                <a:latin typeface="Arial"/>
                <a:cs typeface="Arial" charset="0"/>
              </a:rPr>
              <a:t>ii/iii)</a:t>
            </a:r>
            <a:endParaRPr lang="es-ES" sz="2000" i="1" dirty="0">
              <a:solidFill>
                <a:srgbClr val="00B0F0"/>
              </a:solidFill>
              <a:latin typeface="Aria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56</a:t>
            </a:fld>
            <a:endParaRPr lang="es-ES" dirty="0">
              <a:solidFill>
                <a:srgbClr val="002776"/>
              </a:solidFill>
            </a:endParaRPr>
          </a:p>
        </p:txBody>
      </p:sp>
      <p:sp>
        <p:nvSpPr>
          <p:cNvPr id="23" name="Rectangle 22"/>
          <p:cNvSpPr/>
          <p:nvPr/>
        </p:nvSpPr>
        <p:spPr>
          <a:xfrm>
            <a:off x="28859" y="875294"/>
            <a:ext cx="5789240"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1100" b="1" dirty="0" smtClean="0">
                <a:solidFill>
                  <a:srgbClr val="002060"/>
                </a:solidFill>
                <a:cs typeface="Arial" panose="020B0604020202020204" pitchFamily="34" charset="0"/>
              </a:rPr>
              <a:t>Componentes de tráfico de pasajeros Doméstico-Internacional-Tránsito 2015*</a:t>
            </a:r>
            <a:endParaRPr lang="es-ES" sz="1100" b="1" dirty="0">
              <a:solidFill>
                <a:srgbClr val="002060"/>
              </a:solidFill>
              <a:cs typeface="Arial" panose="020B0604020202020204" pitchFamily="34" charset="0"/>
            </a:endParaRPr>
          </a:p>
        </p:txBody>
      </p:sp>
      <p:sp>
        <p:nvSpPr>
          <p:cNvPr id="24" name="TextBox 23"/>
          <p:cNvSpPr txBox="1"/>
          <p:nvPr/>
        </p:nvSpPr>
        <p:spPr>
          <a:xfrm>
            <a:off x="758930" y="6405071"/>
            <a:ext cx="7159507" cy="338554"/>
          </a:xfrm>
          <a:prstGeom prst="rect">
            <a:avLst/>
          </a:prstGeom>
          <a:solidFill>
            <a:schemeClr val="bg1"/>
          </a:solidFill>
        </p:spPr>
        <p:txBody>
          <a:bodyPr wrap="square" rtlCol="0">
            <a:spAutoFit/>
          </a:bodyPr>
          <a:lstStyle/>
          <a:p>
            <a:r>
              <a:rPr lang="es-ES" sz="800" dirty="0" smtClean="0">
                <a:solidFill>
                  <a:srgbClr val="FFFFFF">
                    <a:lumMod val="50000"/>
                  </a:srgbClr>
                </a:solidFill>
              </a:rPr>
              <a:t>Fuentes: </a:t>
            </a:r>
            <a:r>
              <a:rPr lang="es-ES" sz="800" dirty="0" err="1" smtClean="0">
                <a:solidFill>
                  <a:srgbClr val="FFFFFF">
                    <a:lumMod val="50000"/>
                  </a:srgbClr>
                </a:solidFill>
              </a:rPr>
              <a:t>Flightglobal</a:t>
            </a:r>
            <a:r>
              <a:rPr lang="es-ES" sz="800" dirty="0">
                <a:solidFill>
                  <a:srgbClr val="FFFFFF">
                    <a:lumMod val="50000"/>
                  </a:srgbClr>
                </a:solidFill>
              </a:rPr>
              <a:t>, </a:t>
            </a:r>
            <a:r>
              <a:rPr lang="es-ES" sz="800" dirty="0" err="1">
                <a:solidFill>
                  <a:srgbClr val="FFFFFF">
                    <a:lumMod val="50000"/>
                  </a:srgbClr>
                </a:solidFill>
              </a:rPr>
              <a:t>Quiport</a:t>
            </a:r>
            <a:r>
              <a:rPr lang="es-ES" sz="800" dirty="0">
                <a:solidFill>
                  <a:srgbClr val="FFFFFF">
                    <a:lumMod val="50000"/>
                  </a:srgbClr>
                </a:solidFill>
              </a:rPr>
              <a:t>, páginas </a:t>
            </a:r>
            <a:r>
              <a:rPr lang="es-ES" sz="800" dirty="0" smtClean="0">
                <a:solidFill>
                  <a:srgbClr val="FFFFFF">
                    <a:lumMod val="50000"/>
                  </a:srgbClr>
                </a:solidFill>
              </a:rPr>
              <a:t>web oficiales de los aeropuertos de El Dorado y Tocumen; </a:t>
            </a:r>
            <a:r>
              <a:rPr lang="es-ES" sz="800" dirty="0">
                <a:solidFill>
                  <a:srgbClr val="FFFFFF">
                    <a:lumMod val="50000"/>
                  </a:srgbClr>
                </a:solidFill>
              </a:rPr>
              <a:t>Ministerio </a:t>
            </a:r>
            <a:r>
              <a:rPr lang="es-ES" sz="800" dirty="0" smtClean="0">
                <a:solidFill>
                  <a:srgbClr val="FFFFFF">
                    <a:lumMod val="50000"/>
                  </a:srgbClr>
                </a:solidFill>
              </a:rPr>
              <a:t>de Transportes </a:t>
            </a:r>
            <a:r>
              <a:rPr lang="es-ES" sz="800" dirty="0">
                <a:solidFill>
                  <a:srgbClr val="FFFFFF">
                    <a:lumMod val="50000"/>
                  </a:srgbClr>
                </a:solidFill>
              </a:rPr>
              <a:t>y Telecomunicaciones </a:t>
            </a:r>
            <a:r>
              <a:rPr lang="es-ES" sz="800" dirty="0" smtClean="0">
                <a:solidFill>
                  <a:srgbClr val="FFFFFF">
                    <a:lumMod val="50000"/>
                  </a:srgbClr>
                </a:solidFill>
              </a:rPr>
              <a:t>de Chile</a:t>
            </a:r>
            <a:r>
              <a:rPr lang="es-ES" sz="800" dirty="0">
                <a:solidFill>
                  <a:srgbClr val="FFFFFF">
                    <a:lumMod val="50000"/>
                  </a:srgbClr>
                </a:solidFill>
              </a:rPr>
              <a:t>, Ministerio de Transportes y </a:t>
            </a:r>
            <a:r>
              <a:rPr lang="es-ES" sz="800" dirty="0" smtClean="0">
                <a:solidFill>
                  <a:srgbClr val="FFFFFF">
                    <a:lumMod val="50000"/>
                  </a:srgbClr>
                </a:solidFill>
              </a:rPr>
              <a:t>Comunicaciones del Perú; estadísticas estatales de México, Costa Rica, Paraguay y Argentina.</a:t>
            </a:r>
            <a:endParaRPr lang="es-ES" sz="800" dirty="0">
              <a:solidFill>
                <a:srgbClr val="FFFFFF">
                  <a:lumMod val="50000"/>
                </a:srgbClr>
              </a:solidFill>
            </a:endParaRPr>
          </a:p>
        </p:txBody>
      </p:sp>
      <p:sp>
        <p:nvSpPr>
          <p:cNvPr id="27" name="Rectangle 26"/>
          <p:cNvSpPr/>
          <p:nvPr/>
        </p:nvSpPr>
        <p:spPr>
          <a:xfrm>
            <a:off x="6825208" y="1306936"/>
            <a:ext cx="2929776" cy="4447371"/>
          </a:xfrm>
          <a:prstGeom prst="rect">
            <a:avLst/>
          </a:prstGeom>
        </p:spPr>
        <p:txBody>
          <a:bodyPr wrap="square">
            <a:spAutoFit/>
          </a:bodyPr>
          <a:lstStyle/>
          <a:p>
            <a:pPr marL="171450" indent="-171450">
              <a:spcBef>
                <a:spcPts val="300"/>
              </a:spcBef>
              <a:buFont typeface="Arial" panose="020B0604020202020204" pitchFamily="34" charset="0"/>
              <a:buChar char="•"/>
            </a:pPr>
            <a:r>
              <a:rPr lang="es-ES" altLang="es-ES" sz="1050" dirty="0">
                <a:solidFill>
                  <a:srgbClr val="002776"/>
                </a:solidFill>
              </a:rPr>
              <a:t>En </a:t>
            </a:r>
            <a:r>
              <a:rPr lang="es-ES" altLang="es-ES" sz="1050" b="1" dirty="0">
                <a:solidFill>
                  <a:srgbClr val="002776"/>
                </a:solidFill>
              </a:rPr>
              <a:t>Ciudad de </a:t>
            </a:r>
            <a:r>
              <a:rPr lang="es-ES" altLang="es-ES" sz="1050" b="1" dirty="0" smtClean="0">
                <a:solidFill>
                  <a:srgbClr val="002776"/>
                </a:solidFill>
              </a:rPr>
              <a:t>México y Bogotá, la </a:t>
            </a:r>
            <a:r>
              <a:rPr lang="es-ES" altLang="es-ES" sz="1050" b="1" dirty="0">
                <a:solidFill>
                  <a:srgbClr val="002776"/>
                </a:solidFill>
              </a:rPr>
              <a:t>componente de tráfico internacional</a:t>
            </a:r>
            <a:r>
              <a:rPr lang="es-ES" altLang="es-ES" sz="1050" dirty="0">
                <a:solidFill>
                  <a:srgbClr val="002776"/>
                </a:solidFill>
              </a:rPr>
              <a:t> de pasajeros representa alrededor </a:t>
            </a:r>
            <a:r>
              <a:rPr lang="es-ES" altLang="es-ES" sz="1050" b="1" dirty="0">
                <a:solidFill>
                  <a:srgbClr val="002776"/>
                </a:solidFill>
              </a:rPr>
              <a:t>de un tercio del tráfico total </a:t>
            </a:r>
            <a:r>
              <a:rPr lang="es-ES" altLang="es-ES" sz="1050" b="1" dirty="0" smtClean="0">
                <a:solidFill>
                  <a:srgbClr val="002776"/>
                </a:solidFill>
              </a:rPr>
              <a:t>anual</a:t>
            </a:r>
            <a:r>
              <a:rPr lang="es-ES" altLang="es-ES" sz="1050" dirty="0" smtClean="0">
                <a:solidFill>
                  <a:srgbClr val="002776"/>
                </a:solidFill>
              </a:rPr>
              <a:t>, presentando un </a:t>
            </a:r>
            <a:r>
              <a:rPr lang="es-ES" altLang="es-ES" sz="1050" dirty="0">
                <a:solidFill>
                  <a:srgbClr val="002776"/>
                </a:solidFill>
              </a:rPr>
              <a:t>importante rol del segmento </a:t>
            </a:r>
            <a:r>
              <a:rPr lang="es-ES" altLang="es-ES" sz="1050" dirty="0" smtClean="0">
                <a:solidFill>
                  <a:srgbClr val="002776"/>
                </a:solidFill>
              </a:rPr>
              <a:t>doméstico además de la relevante actividad internacional.</a:t>
            </a:r>
          </a:p>
          <a:p>
            <a:pPr marL="171450" indent="-171450">
              <a:spcBef>
                <a:spcPts val="300"/>
              </a:spcBef>
              <a:buFont typeface="Arial" panose="020B0604020202020204" pitchFamily="34" charset="0"/>
              <a:buChar char="•"/>
            </a:pPr>
            <a:r>
              <a:rPr lang="es-ES" altLang="es-ES" sz="1050" dirty="0" smtClean="0">
                <a:solidFill>
                  <a:srgbClr val="002776"/>
                </a:solidFill>
              </a:rPr>
              <a:t>En </a:t>
            </a:r>
            <a:r>
              <a:rPr lang="es-ES" altLang="es-ES" sz="1050" b="1" dirty="0" smtClean="0">
                <a:solidFill>
                  <a:srgbClr val="002776"/>
                </a:solidFill>
              </a:rPr>
              <a:t>Santiago y Lima se observa </a:t>
            </a:r>
            <a:r>
              <a:rPr lang="es-ES" altLang="es-ES" sz="1050" b="1" dirty="0">
                <a:solidFill>
                  <a:srgbClr val="002776"/>
                </a:solidFill>
              </a:rPr>
              <a:t>un comportamiento más equilibrado </a:t>
            </a:r>
            <a:r>
              <a:rPr lang="es-ES" altLang="es-ES" sz="1050" dirty="0">
                <a:solidFill>
                  <a:srgbClr val="002776"/>
                </a:solidFill>
              </a:rPr>
              <a:t>en cuanto a las distribución de tráfico </a:t>
            </a:r>
            <a:r>
              <a:rPr lang="es-ES" altLang="es-ES" sz="1050" dirty="0" smtClean="0">
                <a:solidFill>
                  <a:srgbClr val="002776"/>
                </a:solidFill>
              </a:rPr>
              <a:t>internacional/ doméstico.</a:t>
            </a:r>
          </a:p>
          <a:p>
            <a:pPr marL="171450" lvl="1" indent="-171450">
              <a:spcBef>
                <a:spcPts val="300"/>
              </a:spcBef>
              <a:buFont typeface="Arial" panose="020B0604020202020204" pitchFamily="34" charset="0"/>
              <a:buChar char="•"/>
            </a:pPr>
            <a:r>
              <a:rPr lang="es-ES" altLang="es-ES" sz="1050" dirty="0" smtClean="0">
                <a:solidFill>
                  <a:srgbClr val="002776"/>
                </a:solidFill>
              </a:rPr>
              <a:t>En </a:t>
            </a:r>
            <a:r>
              <a:rPr lang="es-ES" altLang="es-ES" sz="1050" b="1" dirty="0" smtClean="0">
                <a:solidFill>
                  <a:srgbClr val="002776"/>
                </a:solidFill>
              </a:rPr>
              <a:t>Panamá</a:t>
            </a:r>
            <a:r>
              <a:rPr lang="es-ES" altLang="es-ES" sz="1050" dirty="0" smtClean="0">
                <a:solidFill>
                  <a:srgbClr val="002776"/>
                </a:solidFill>
              </a:rPr>
              <a:t> se observa un </a:t>
            </a:r>
            <a:r>
              <a:rPr lang="es-ES" altLang="es-ES" sz="1050" b="1" dirty="0" smtClean="0">
                <a:solidFill>
                  <a:srgbClr val="002776"/>
                </a:solidFill>
              </a:rPr>
              <a:t>componente marginal de </a:t>
            </a:r>
            <a:r>
              <a:rPr lang="es-ES" altLang="es-ES" sz="1050" b="1" dirty="0">
                <a:solidFill>
                  <a:srgbClr val="002776"/>
                </a:solidFill>
              </a:rPr>
              <a:t>tráfico de pasajeros </a:t>
            </a:r>
            <a:r>
              <a:rPr lang="es-ES" altLang="es-ES" sz="1050" b="1" dirty="0" smtClean="0">
                <a:solidFill>
                  <a:srgbClr val="002776"/>
                </a:solidFill>
              </a:rPr>
              <a:t>domésticos</a:t>
            </a:r>
            <a:r>
              <a:rPr lang="es-ES" altLang="es-ES" sz="1050" dirty="0" smtClean="0">
                <a:solidFill>
                  <a:srgbClr val="002776"/>
                </a:solidFill>
              </a:rPr>
              <a:t> (1%), con un </a:t>
            </a:r>
            <a:r>
              <a:rPr lang="es-ES" altLang="es-ES" sz="1050" dirty="0">
                <a:solidFill>
                  <a:srgbClr val="002776"/>
                </a:solidFill>
              </a:rPr>
              <a:t>32% de tráfico internacional y un </a:t>
            </a:r>
            <a:r>
              <a:rPr lang="es-ES" altLang="es-ES" sz="1050" dirty="0" smtClean="0">
                <a:solidFill>
                  <a:srgbClr val="002776"/>
                </a:solidFill>
              </a:rPr>
              <a:t>67% en </a:t>
            </a:r>
            <a:r>
              <a:rPr lang="es-ES" altLang="es-ES" sz="1050" dirty="0">
                <a:solidFill>
                  <a:srgbClr val="002776"/>
                </a:solidFill>
              </a:rPr>
              <a:t>conexión </a:t>
            </a:r>
            <a:r>
              <a:rPr lang="es-ES" altLang="es-ES" sz="1050" dirty="0" smtClean="0">
                <a:solidFill>
                  <a:srgbClr val="002776"/>
                </a:solidFill>
              </a:rPr>
              <a:t>directa.</a:t>
            </a:r>
          </a:p>
          <a:p>
            <a:pPr marL="171450" lvl="1" indent="-171450">
              <a:spcBef>
                <a:spcPts val="300"/>
              </a:spcBef>
              <a:buFont typeface="Arial" panose="020B0604020202020204" pitchFamily="34" charset="0"/>
              <a:buChar char="•"/>
            </a:pPr>
            <a:r>
              <a:rPr lang="es-ES" altLang="es-ES" sz="1050" b="1" dirty="0" err="1">
                <a:solidFill>
                  <a:srgbClr val="002776"/>
                </a:solidFill>
              </a:rPr>
              <a:t>Ezeiza</a:t>
            </a:r>
            <a:r>
              <a:rPr lang="es-ES" altLang="es-ES" sz="1050" dirty="0">
                <a:solidFill>
                  <a:srgbClr val="002776"/>
                </a:solidFill>
              </a:rPr>
              <a:t> presenta una componente de </a:t>
            </a:r>
            <a:r>
              <a:rPr lang="es-ES" altLang="es-ES" sz="1050" b="1" dirty="0">
                <a:solidFill>
                  <a:srgbClr val="002776"/>
                </a:solidFill>
              </a:rPr>
              <a:t>tráfico internacional de pasajeros netamente dominante </a:t>
            </a:r>
            <a:r>
              <a:rPr lang="es-ES" altLang="es-ES" sz="1050" dirty="0">
                <a:solidFill>
                  <a:srgbClr val="002776"/>
                </a:solidFill>
              </a:rPr>
              <a:t>(93</a:t>
            </a:r>
            <a:r>
              <a:rPr lang="es-ES" altLang="es-ES" sz="1050" dirty="0" smtClean="0">
                <a:solidFill>
                  <a:srgbClr val="002776"/>
                </a:solidFill>
              </a:rPr>
              <a:t>%). </a:t>
            </a:r>
          </a:p>
          <a:p>
            <a:pPr marL="171450" lvl="1" indent="-171450">
              <a:spcBef>
                <a:spcPts val="300"/>
              </a:spcBef>
              <a:buFont typeface="Arial" panose="020B0604020202020204" pitchFamily="34" charset="0"/>
              <a:buChar char="•"/>
            </a:pPr>
            <a:r>
              <a:rPr lang="es-ES" altLang="es-ES" sz="1050" b="1" dirty="0" smtClean="0">
                <a:solidFill>
                  <a:srgbClr val="002776"/>
                </a:solidFill>
              </a:rPr>
              <a:t>Quito </a:t>
            </a:r>
            <a:r>
              <a:rPr lang="es-ES" altLang="es-ES" sz="1050" b="1" dirty="0">
                <a:solidFill>
                  <a:srgbClr val="002776"/>
                </a:solidFill>
              </a:rPr>
              <a:t>y Guayaquil </a:t>
            </a:r>
            <a:r>
              <a:rPr lang="es-ES" altLang="es-ES" sz="1050" dirty="0" smtClean="0">
                <a:solidFill>
                  <a:srgbClr val="002776"/>
                </a:solidFill>
              </a:rPr>
              <a:t>poseen </a:t>
            </a:r>
            <a:r>
              <a:rPr lang="es-ES" altLang="es-ES" sz="1050" dirty="0">
                <a:solidFill>
                  <a:srgbClr val="002776"/>
                </a:solidFill>
              </a:rPr>
              <a:t>un comportamiento muy similar entre sí, ambos con </a:t>
            </a:r>
            <a:r>
              <a:rPr lang="es-ES" altLang="es-ES" sz="1050" b="1" dirty="0">
                <a:solidFill>
                  <a:srgbClr val="002776"/>
                </a:solidFill>
              </a:rPr>
              <a:t>un 43% de componente internacional </a:t>
            </a:r>
            <a:r>
              <a:rPr lang="es-ES" altLang="es-ES" sz="1050" dirty="0">
                <a:solidFill>
                  <a:srgbClr val="002776"/>
                </a:solidFill>
              </a:rPr>
              <a:t>sobre su total de </a:t>
            </a:r>
            <a:r>
              <a:rPr lang="es-ES" altLang="es-ES" sz="1050" dirty="0" smtClean="0">
                <a:solidFill>
                  <a:srgbClr val="002776"/>
                </a:solidFill>
              </a:rPr>
              <a:t>tráfico.</a:t>
            </a:r>
          </a:p>
          <a:p>
            <a:pPr marL="171450" lvl="1" indent="-171450">
              <a:spcBef>
                <a:spcPts val="300"/>
              </a:spcBef>
              <a:buFont typeface="Arial" panose="020B0604020202020204" pitchFamily="34" charset="0"/>
              <a:buChar char="•"/>
            </a:pPr>
            <a:r>
              <a:rPr lang="es-ES" altLang="es-ES" sz="1050" b="1" dirty="0">
                <a:solidFill>
                  <a:srgbClr val="002776"/>
                </a:solidFill>
              </a:rPr>
              <a:t>San José y </a:t>
            </a:r>
            <a:r>
              <a:rPr lang="es-ES" altLang="es-ES" sz="1050" b="1" dirty="0" smtClean="0">
                <a:solidFill>
                  <a:srgbClr val="002776"/>
                </a:solidFill>
              </a:rPr>
              <a:t>Asunción </a:t>
            </a:r>
            <a:r>
              <a:rPr lang="es-ES" altLang="es-ES" sz="1050" dirty="0" smtClean="0">
                <a:solidFill>
                  <a:srgbClr val="002776"/>
                </a:solidFill>
              </a:rPr>
              <a:t>presentan un </a:t>
            </a:r>
            <a:r>
              <a:rPr lang="es-ES" altLang="es-ES" sz="1050" dirty="0">
                <a:solidFill>
                  <a:srgbClr val="002776"/>
                </a:solidFill>
              </a:rPr>
              <a:t>tráfico de pasajeros </a:t>
            </a:r>
            <a:r>
              <a:rPr lang="es-ES" altLang="es-ES" sz="1050" b="1" dirty="0">
                <a:solidFill>
                  <a:srgbClr val="002776"/>
                </a:solidFill>
              </a:rPr>
              <a:t>mayoritariamente </a:t>
            </a:r>
            <a:r>
              <a:rPr lang="es-ES" altLang="es-ES" sz="1050" b="1" dirty="0" smtClean="0">
                <a:solidFill>
                  <a:srgbClr val="002776"/>
                </a:solidFill>
              </a:rPr>
              <a:t>internacional</a:t>
            </a:r>
            <a:r>
              <a:rPr lang="es-ES" altLang="es-ES" sz="1050" b="1" dirty="0">
                <a:solidFill>
                  <a:srgbClr val="002776"/>
                </a:solidFill>
              </a:rPr>
              <a:t>.</a:t>
            </a:r>
          </a:p>
        </p:txBody>
      </p:sp>
      <p:pic>
        <p:nvPicPr>
          <p:cNvPr id="3" name="Picture 2"/>
          <p:cNvPicPr>
            <a:picLocks noChangeAspect="1"/>
          </p:cNvPicPr>
          <p:nvPr/>
        </p:nvPicPr>
        <p:blipFill>
          <a:blip r:embed="rId3"/>
          <a:stretch>
            <a:fillRect/>
          </a:stretch>
        </p:blipFill>
        <p:spPr>
          <a:xfrm>
            <a:off x="322911" y="1261356"/>
            <a:ext cx="6576057" cy="5040263"/>
          </a:xfrm>
          <a:prstGeom prst="rect">
            <a:avLst/>
          </a:prstGeom>
        </p:spPr>
      </p:pic>
    </p:spTree>
    <p:extLst>
      <p:ext uri="{BB962C8B-B14F-4D97-AF65-F5344CB8AC3E}">
        <p14:creationId xmlns:p14="http://schemas.microsoft.com/office/powerpoint/2010/main" val="2380362118"/>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2000" dirty="0">
                <a:solidFill>
                  <a:srgbClr val="00B0F0"/>
                </a:solidFill>
                <a:latin typeface="Arial"/>
                <a:ea typeface="+mn-ea"/>
                <a:cs typeface="Arial" charset="0"/>
              </a:rPr>
              <a:t>Tráfico aéreo en principales ciudades comparadas (</a:t>
            </a:r>
            <a:r>
              <a:rPr lang="es-ES" sz="2000" dirty="0" smtClean="0">
                <a:solidFill>
                  <a:srgbClr val="00B0F0"/>
                </a:solidFill>
                <a:latin typeface="Arial"/>
                <a:ea typeface="+mn-ea"/>
                <a:cs typeface="Arial" charset="0"/>
              </a:rPr>
              <a:t>iii/iii)</a:t>
            </a:r>
            <a:endParaRPr lang="es-ES" sz="2000" i="1" dirty="0">
              <a:solidFill>
                <a:srgbClr val="00B0F0"/>
              </a:solidFill>
              <a:latin typeface="Arial"/>
              <a:ea typeface="+mn-ea"/>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57</a:t>
            </a:fld>
            <a:endParaRPr lang="es-ES" dirty="0">
              <a:solidFill>
                <a:srgbClr val="002776"/>
              </a:solidFill>
            </a:endParaRPr>
          </a:p>
        </p:txBody>
      </p:sp>
      <p:graphicFrame>
        <p:nvGraphicFramePr>
          <p:cNvPr id="12" name="Chart 11"/>
          <p:cNvGraphicFramePr>
            <a:graphicFrameLocks/>
          </p:cNvGraphicFramePr>
          <p:nvPr>
            <p:extLst>
              <p:ext uri="{D42A27DB-BD31-4B8C-83A1-F6EECF244321}">
                <p14:modId xmlns:p14="http://schemas.microsoft.com/office/powerpoint/2010/main" val="2598728929"/>
              </p:ext>
            </p:extLst>
          </p:nvPr>
        </p:nvGraphicFramePr>
        <p:xfrm>
          <a:off x="1136576" y="1361764"/>
          <a:ext cx="5760640" cy="4763154"/>
        </p:xfrm>
        <a:graphic>
          <a:graphicData uri="http://schemas.openxmlformats.org/drawingml/2006/chart">
            <c:chart xmlns:c="http://schemas.openxmlformats.org/drawingml/2006/chart" xmlns:r="http://schemas.openxmlformats.org/officeDocument/2006/relationships" r:id="rId3"/>
          </a:graphicData>
        </a:graphic>
      </p:graphicFrame>
      <p:sp>
        <p:nvSpPr>
          <p:cNvPr id="13" name="TextBox 12"/>
          <p:cNvSpPr txBox="1"/>
          <p:nvPr/>
        </p:nvSpPr>
        <p:spPr>
          <a:xfrm>
            <a:off x="920552" y="6359796"/>
            <a:ext cx="7159507" cy="338554"/>
          </a:xfrm>
          <a:prstGeom prst="rect">
            <a:avLst/>
          </a:prstGeom>
          <a:solidFill>
            <a:schemeClr val="bg1"/>
          </a:solidFill>
        </p:spPr>
        <p:txBody>
          <a:bodyPr wrap="square" rtlCol="0">
            <a:spAutoFit/>
          </a:bodyPr>
          <a:lstStyle/>
          <a:p>
            <a:r>
              <a:rPr lang="es-ES" sz="800" dirty="0" smtClean="0">
                <a:solidFill>
                  <a:schemeClr val="bg2">
                    <a:lumMod val="50000"/>
                  </a:schemeClr>
                </a:solidFill>
              </a:rPr>
              <a:t>Fuentes: </a:t>
            </a:r>
            <a:r>
              <a:rPr lang="es-ES" sz="800" dirty="0" err="1" smtClean="0">
                <a:solidFill>
                  <a:schemeClr val="bg2">
                    <a:lumMod val="50000"/>
                  </a:schemeClr>
                </a:solidFill>
              </a:rPr>
              <a:t>Flightglobal</a:t>
            </a:r>
            <a:r>
              <a:rPr lang="es-ES" sz="800" dirty="0">
                <a:solidFill>
                  <a:schemeClr val="bg2">
                    <a:lumMod val="50000"/>
                  </a:schemeClr>
                </a:solidFill>
              </a:rPr>
              <a:t>, </a:t>
            </a:r>
            <a:r>
              <a:rPr lang="es-ES" sz="800" dirty="0" err="1">
                <a:solidFill>
                  <a:schemeClr val="bg2">
                    <a:lumMod val="50000"/>
                  </a:schemeClr>
                </a:solidFill>
              </a:rPr>
              <a:t>Quiport</a:t>
            </a:r>
            <a:r>
              <a:rPr lang="es-ES" sz="800" dirty="0">
                <a:solidFill>
                  <a:schemeClr val="bg2">
                    <a:lumMod val="50000"/>
                  </a:schemeClr>
                </a:solidFill>
              </a:rPr>
              <a:t>, páginas </a:t>
            </a:r>
            <a:r>
              <a:rPr lang="es-ES" sz="800" dirty="0" smtClean="0">
                <a:solidFill>
                  <a:schemeClr val="bg2">
                    <a:lumMod val="50000"/>
                  </a:schemeClr>
                </a:solidFill>
              </a:rPr>
              <a:t>web oficiales de los aeropuertos de El Dorado y Tocumen; </a:t>
            </a:r>
            <a:r>
              <a:rPr lang="es-ES" sz="800" dirty="0">
                <a:solidFill>
                  <a:schemeClr val="bg2">
                    <a:lumMod val="50000"/>
                  </a:schemeClr>
                </a:solidFill>
              </a:rPr>
              <a:t>Ministerio </a:t>
            </a:r>
            <a:r>
              <a:rPr lang="es-ES" sz="800" dirty="0" smtClean="0">
                <a:solidFill>
                  <a:schemeClr val="bg2">
                    <a:lumMod val="50000"/>
                  </a:schemeClr>
                </a:solidFill>
              </a:rPr>
              <a:t>de Transportes </a:t>
            </a:r>
            <a:r>
              <a:rPr lang="es-ES" sz="800" dirty="0">
                <a:solidFill>
                  <a:schemeClr val="bg2">
                    <a:lumMod val="50000"/>
                  </a:schemeClr>
                </a:solidFill>
              </a:rPr>
              <a:t>y Telecomunicaciones </a:t>
            </a:r>
            <a:r>
              <a:rPr lang="es-ES" sz="800" dirty="0" smtClean="0">
                <a:solidFill>
                  <a:schemeClr val="bg2">
                    <a:lumMod val="50000"/>
                  </a:schemeClr>
                </a:solidFill>
              </a:rPr>
              <a:t>de Chile</a:t>
            </a:r>
            <a:r>
              <a:rPr lang="es-ES" sz="800" dirty="0">
                <a:solidFill>
                  <a:schemeClr val="bg2">
                    <a:lumMod val="50000"/>
                  </a:schemeClr>
                </a:solidFill>
              </a:rPr>
              <a:t>, Ministerio de Transportes y </a:t>
            </a:r>
            <a:r>
              <a:rPr lang="es-ES" sz="800" dirty="0" smtClean="0">
                <a:solidFill>
                  <a:schemeClr val="bg2">
                    <a:lumMod val="50000"/>
                  </a:schemeClr>
                </a:solidFill>
              </a:rPr>
              <a:t>Comunicaciones del Perú; estadísticas estatales de México, Costa Rica, Paraguay y Argentina.</a:t>
            </a:r>
            <a:endParaRPr lang="es-ES" sz="800" dirty="0">
              <a:solidFill>
                <a:schemeClr val="bg2">
                  <a:lumMod val="50000"/>
                </a:schemeClr>
              </a:solidFill>
            </a:endParaRPr>
          </a:p>
        </p:txBody>
      </p:sp>
      <p:sp>
        <p:nvSpPr>
          <p:cNvPr id="14" name="Rectangle 13"/>
          <p:cNvSpPr/>
          <p:nvPr/>
        </p:nvSpPr>
        <p:spPr>
          <a:xfrm>
            <a:off x="200472" y="910504"/>
            <a:ext cx="6313546" cy="4316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 sz="1100" b="1" dirty="0" smtClean="0">
                <a:solidFill>
                  <a:srgbClr val="002060"/>
                </a:solidFill>
                <a:cs typeface="Arial" panose="020B0604020202020204" pitchFamily="34" charset="0"/>
              </a:rPr>
              <a:t>Número medio de frecuencias mensuales ofertadas a destinos domésticos e internacionales (regional/intercontinental) en 2015</a:t>
            </a:r>
            <a:endParaRPr lang="es-ES" sz="1100" b="1" dirty="0">
              <a:solidFill>
                <a:srgbClr val="002060"/>
              </a:solidFill>
              <a:cs typeface="Arial" panose="020B0604020202020204" pitchFamily="34" charset="0"/>
            </a:endParaRPr>
          </a:p>
        </p:txBody>
      </p:sp>
      <p:sp>
        <p:nvSpPr>
          <p:cNvPr id="15" name="Rounded Rectangle 14"/>
          <p:cNvSpPr/>
          <p:nvPr/>
        </p:nvSpPr>
        <p:spPr>
          <a:xfrm>
            <a:off x="344488" y="4969312"/>
            <a:ext cx="930253" cy="33189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t>Segmento </a:t>
            </a:r>
            <a:r>
              <a:rPr lang="es-ES" sz="800" dirty="0" smtClean="0"/>
              <a:t>Doméstico</a:t>
            </a:r>
            <a:endParaRPr lang="es-ES" sz="800" dirty="0"/>
          </a:p>
        </p:txBody>
      </p:sp>
      <p:sp>
        <p:nvSpPr>
          <p:cNvPr id="16" name="Rounded Rectangle 15"/>
          <p:cNvSpPr/>
          <p:nvPr/>
        </p:nvSpPr>
        <p:spPr>
          <a:xfrm>
            <a:off x="333821" y="3505145"/>
            <a:ext cx="930253" cy="342069"/>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a:t>Segmento </a:t>
            </a:r>
            <a:r>
              <a:rPr lang="es-ES" sz="800" dirty="0" smtClean="0"/>
              <a:t>Regional</a:t>
            </a:r>
            <a:endParaRPr lang="es-ES" sz="800" dirty="0"/>
          </a:p>
        </p:txBody>
      </p:sp>
      <p:sp>
        <p:nvSpPr>
          <p:cNvPr id="17" name="Rounded Rectangle 16"/>
          <p:cNvSpPr/>
          <p:nvPr/>
        </p:nvSpPr>
        <p:spPr>
          <a:xfrm>
            <a:off x="351680" y="2012984"/>
            <a:ext cx="930253" cy="370063"/>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smtClean="0"/>
              <a:t>Segmento Intercontinental</a:t>
            </a:r>
            <a:endParaRPr lang="es-ES" sz="800" dirty="0"/>
          </a:p>
        </p:txBody>
      </p:sp>
      <p:sp>
        <p:nvSpPr>
          <p:cNvPr id="18" name="Rounded Rectangle 17"/>
          <p:cNvSpPr/>
          <p:nvPr/>
        </p:nvSpPr>
        <p:spPr>
          <a:xfrm>
            <a:off x="4880992" y="6087261"/>
            <a:ext cx="1296000" cy="193743"/>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 sz="800" dirty="0" smtClean="0"/>
              <a:t>Frecuencias Mensuales</a:t>
            </a:r>
            <a:endParaRPr lang="es-ES" sz="800" dirty="0"/>
          </a:p>
        </p:txBody>
      </p:sp>
      <p:sp>
        <p:nvSpPr>
          <p:cNvPr id="19" name="Rectangle 18"/>
          <p:cNvSpPr/>
          <p:nvPr/>
        </p:nvSpPr>
        <p:spPr>
          <a:xfrm>
            <a:off x="6825208" y="1306936"/>
            <a:ext cx="2929776" cy="4647426"/>
          </a:xfrm>
          <a:prstGeom prst="rect">
            <a:avLst/>
          </a:prstGeom>
        </p:spPr>
        <p:txBody>
          <a:bodyPr wrap="square">
            <a:spAutoFit/>
          </a:bodyPr>
          <a:lstStyle/>
          <a:p>
            <a:pPr marL="171450" indent="-171450">
              <a:spcBef>
                <a:spcPts val="300"/>
              </a:spcBef>
              <a:buFont typeface="Arial" panose="020B0604020202020204" pitchFamily="34" charset="0"/>
              <a:buChar char="•"/>
            </a:pPr>
            <a:r>
              <a:rPr lang="es-ES" altLang="es-ES" sz="1050" dirty="0" smtClean="0"/>
              <a:t>En </a:t>
            </a:r>
            <a:r>
              <a:rPr lang="es-ES" altLang="es-ES" sz="1050" b="1" dirty="0" smtClean="0"/>
              <a:t>Ciudad </a:t>
            </a:r>
            <a:r>
              <a:rPr lang="es-ES" altLang="es-ES" sz="1050" b="1" dirty="0"/>
              <a:t>de </a:t>
            </a:r>
            <a:r>
              <a:rPr lang="es-ES" altLang="es-ES" sz="1050" b="1" dirty="0" smtClean="0"/>
              <a:t>México y Bogotá </a:t>
            </a:r>
            <a:r>
              <a:rPr lang="es-ES" altLang="es-ES" sz="1050" dirty="0" smtClean="0"/>
              <a:t>el </a:t>
            </a:r>
            <a:r>
              <a:rPr lang="es-ES" altLang="es-ES" sz="1050" dirty="0"/>
              <a:t>número medio de frecuencias mensuales de vuelos internacionales (regionales e intercontinentales) es </a:t>
            </a:r>
            <a:r>
              <a:rPr lang="es-ES" altLang="es-ES" sz="1050" b="1" dirty="0"/>
              <a:t>levemente</a:t>
            </a:r>
            <a:r>
              <a:rPr lang="es-ES" altLang="es-ES" sz="1050" dirty="0"/>
              <a:t> </a:t>
            </a:r>
            <a:r>
              <a:rPr lang="es-ES" altLang="es-ES" sz="1050" b="1" dirty="0"/>
              <a:t>superior a la cuarta parte del total </a:t>
            </a:r>
            <a:r>
              <a:rPr lang="es-ES" altLang="es-ES" sz="1050" dirty="0"/>
              <a:t>para todo tipo de </a:t>
            </a:r>
            <a:r>
              <a:rPr lang="es-ES" altLang="es-ES" sz="1050" dirty="0" smtClean="0"/>
              <a:t>destinos.</a:t>
            </a:r>
          </a:p>
          <a:p>
            <a:pPr marL="171450" indent="-171450">
              <a:spcBef>
                <a:spcPts val="300"/>
              </a:spcBef>
              <a:buFont typeface="Arial" panose="020B0604020202020204" pitchFamily="34" charset="0"/>
              <a:buChar char="•"/>
            </a:pPr>
            <a:r>
              <a:rPr lang="es-ES" altLang="es-ES" sz="1050" b="1" dirty="0" smtClean="0"/>
              <a:t>Santiago </a:t>
            </a:r>
            <a:r>
              <a:rPr lang="es-ES" altLang="es-ES" sz="1050" b="1" dirty="0"/>
              <a:t>y </a:t>
            </a:r>
            <a:r>
              <a:rPr lang="es-ES" altLang="es-ES" sz="1050" b="1" dirty="0" smtClean="0"/>
              <a:t>Lima </a:t>
            </a:r>
            <a:r>
              <a:rPr lang="es-ES" altLang="es-ES" sz="1050" dirty="0" smtClean="0"/>
              <a:t>registran un </a:t>
            </a:r>
            <a:r>
              <a:rPr lang="es-ES" altLang="es-ES" sz="1050" dirty="0"/>
              <a:t>número medio de </a:t>
            </a:r>
            <a:r>
              <a:rPr lang="es-ES" altLang="es-ES" sz="1050" b="1" dirty="0"/>
              <a:t>frecuencias internacionales de un </a:t>
            </a:r>
            <a:r>
              <a:rPr lang="es-ES" altLang="es-ES" sz="1050" b="1" dirty="0" smtClean="0"/>
              <a:t>45% </a:t>
            </a:r>
            <a:r>
              <a:rPr lang="es-ES" altLang="es-ES" sz="1050" b="1" dirty="0"/>
              <a:t>y </a:t>
            </a:r>
            <a:r>
              <a:rPr lang="es-ES" altLang="es-ES" sz="1050" b="1" dirty="0" smtClean="0"/>
              <a:t>41%, </a:t>
            </a:r>
            <a:r>
              <a:rPr lang="es-ES" altLang="es-ES" sz="1050" dirty="0" smtClean="0"/>
              <a:t>respectivamente.</a:t>
            </a:r>
          </a:p>
          <a:p>
            <a:pPr marL="171450" indent="-171450">
              <a:spcBef>
                <a:spcPts val="300"/>
              </a:spcBef>
              <a:buFont typeface="Arial" panose="020B0604020202020204" pitchFamily="34" charset="0"/>
              <a:buChar char="•"/>
            </a:pPr>
            <a:r>
              <a:rPr lang="es-ES" altLang="es-ES" sz="1050" b="1" dirty="0" err="1" smtClean="0"/>
              <a:t>Ezeiza</a:t>
            </a:r>
            <a:r>
              <a:rPr lang="es-ES" altLang="es-ES" sz="1050" dirty="0" smtClean="0"/>
              <a:t> </a:t>
            </a:r>
            <a:r>
              <a:rPr lang="es-ES" altLang="es-ES" sz="1050" dirty="0"/>
              <a:t>presenta </a:t>
            </a:r>
            <a:r>
              <a:rPr lang="es-ES" altLang="es-ES" sz="1050" dirty="0" smtClean="0"/>
              <a:t>un número </a:t>
            </a:r>
            <a:r>
              <a:rPr lang="es-ES" altLang="es-ES" sz="1050" dirty="0"/>
              <a:t>medio de frecuencias </a:t>
            </a:r>
            <a:r>
              <a:rPr lang="es-ES" altLang="es-ES" sz="1050" dirty="0" smtClean="0"/>
              <a:t>mensuales hacia destinos </a:t>
            </a:r>
            <a:r>
              <a:rPr lang="es-ES" altLang="es-ES" sz="1050" b="1" dirty="0"/>
              <a:t>internacionales </a:t>
            </a:r>
            <a:r>
              <a:rPr lang="es-ES" altLang="es-ES" sz="1050" b="1" dirty="0" smtClean="0"/>
              <a:t>de un 89% sobre su oferta total.</a:t>
            </a:r>
          </a:p>
          <a:p>
            <a:pPr marL="171450" indent="-171450">
              <a:spcBef>
                <a:spcPts val="300"/>
              </a:spcBef>
              <a:buFont typeface="Arial" panose="020B0604020202020204" pitchFamily="34" charset="0"/>
              <a:buChar char="•"/>
            </a:pPr>
            <a:r>
              <a:rPr lang="es-ES" altLang="es-ES" sz="1050" b="1" dirty="0"/>
              <a:t>San José y </a:t>
            </a:r>
            <a:r>
              <a:rPr lang="es-ES" altLang="es-ES" sz="1050" b="1" dirty="0" smtClean="0"/>
              <a:t>Asunción </a:t>
            </a:r>
            <a:r>
              <a:rPr lang="es-ES" altLang="es-ES" sz="1050" dirty="0" smtClean="0"/>
              <a:t>ofertan una </a:t>
            </a:r>
            <a:r>
              <a:rPr lang="es-ES" altLang="es-ES" sz="1050" dirty="0"/>
              <a:t>media mensual de </a:t>
            </a:r>
            <a:r>
              <a:rPr lang="es-ES" altLang="es-ES" sz="1050" b="1" dirty="0"/>
              <a:t>frecuencias a destinos internacionales del 65% y 95% </a:t>
            </a:r>
            <a:r>
              <a:rPr lang="es-ES" altLang="es-ES" sz="1050" dirty="0" smtClean="0"/>
              <a:t>respectivamente</a:t>
            </a:r>
            <a:r>
              <a:rPr lang="es-ES" altLang="es-ES" sz="1050" b="1" dirty="0" smtClean="0"/>
              <a:t>. </a:t>
            </a:r>
          </a:p>
          <a:p>
            <a:pPr marL="171450" indent="-171450">
              <a:spcBef>
                <a:spcPts val="300"/>
              </a:spcBef>
              <a:buFont typeface="Arial" panose="020B0604020202020204" pitchFamily="34" charset="0"/>
              <a:buChar char="•"/>
            </a:pPr>
            <a:r>
              <a:rPr lang="es-ES" altLang="es-ES" sz="1050" dirty="0" smtClean="0"/>
              <a:t>En </a:t>
            </a:r>
            <a:r>
              <a:rPr lang="es-ES" altLang="es-ES" sz="1050" b="1" dirty="0" smtClean="0"/>
              <a:t>Asunción</a:t>
            </a:r>
            <a:r>
              <a:rPr lang="es-ES" altLang="es-ES" sz="1050" dirty="0" smtClean="0"/>
              <a:t> es </a:t>
            </a:r>
            <a:r>
              <a:rPr lang="es-ES" altLang="es-ES" sz="1050" b="1" dirty="0"/>
              <a:t>destacable el alto número de frecuencias mensuales a destinos regionales</a:t>
            </a:r>
            <a:r>
              <a:rPr lang="es-ES" altLang="es-ES" sz="1050" dirty="0"/>
              <a:t> (404), frente al segmento intercontinental (9) y al doméstico (22), lo que refleja su carácter de aeropuerto enfocado al tráfico regional </a:t>
            </a:r>
            <a:r>
              <a:rPr lang="es-ES" altLang="es-ES" sz="1050" dirty="0" smtClean="0"/>
              <a:t>sudamericano.</a:t>
            </a:r>
          </a:p>
          <a:p>
            <a:pPr marL="171450" indent="-171450">
              <a:spcBef>
                <a:spcPts val="300"/>
              </a:spcBef>
              <a:buFont typeface="Arial" panose="020B0604020202020204" pitchFamily="34" charset="0"/>
              <a:buChar char="•"/>
            </a:pPr>
            <a:r>
              <a:rPr lang="es-ES" altLang="es-ES" sz="1050" dirty="0" smtClean="0"/>
              <a:t>En </a:t>
            </a:r>
            <a:r>
              <a:rPr lang="es-ES" altLang="es-ES" sz="1050" b="1" dirty="0"/>
              <a:t>San </a:t>
            </a:r>
            <a:r>
              <a:rPr lang="es-ES" altLang="es-ES" sz="1050" b="1" dirty="0" smtClean="0"/>
              <a:t>José</a:t>
            </a:r>
            <a:r>
              <a:rPr lang="es-ES" altLang="es-ES" sz="1050" dirty="0" smtClean="0"/>
              <a:t>, </a:t>
            </a:r>
            <a:r>
              <a:rPr lang="es-ES" altLang="es-ES" sz="1050" dirty="0"/>
              <a:t>el valor de las frecuencias mensuales intercontinentales dúplica el número de las frecuencias </a:t>
            </a:r>
            <a:r>
              <a:rPr lang="es-ES" altLang="es-ES" sz="1050" dirty="0" smtClean="0"/>
              <a:t>regionales.</a:t>
            </a:r>
          </a:p>
        </p:txBody>
      </p:sp>
    </p:spTree>
    <p:extLst>
      <p:ext uri="{BB962C8B-B14F-4D97-AF65-F5344CB8AC3E}">
        <p14:creationId xmlns:p14="http://schemas.microsoft.com/office/powerpoint/2010/main" val="1063181039"/>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36104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(i/xi)</a:t>
            </a:r>
            <a:endParaRPr lang="es-ES" sz="1800" i="1" dirty="0">
              <a:solidFill>
                <a:srgbClr val="00B0F0"/>
              </a:solidFill>
              <a:latin typeface="Arial"/>
              <a:ea typeface="+mn-ea"/>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58</a:t>
            </a:fld>
            <a:endParaRPr lang="es-ES" dirty="0">
              <a:solidFill>
                <a:srgbClr val="002776"/>
              </a:solidFill>
            </a:endParaRPr>
          </a:p>
        </p:txBody>
      </p:sp>
      <p:grpSp>
        <p:nvGrpSpPr>
          <p:cNvPr id="5" name="Group 4"/>
          <p:cNvGrpSpPr/>
          <p:nvPr/>
        </p:nvGrpSpPr>
        <p:grpSpPr>
          <a:xfrm>
            <a:off x="329107" y="1124744"/>
            <a:ext cx="9247787" cy="5328592"/>
            <a:chOff x="583066" y="1404664"/>
            <a:chExt cx="8694495" cy="5009784"/>
          </a:xfrm>
        </p:grpSpPr>
        <p:sp>
          <p:nvSpPr>
            <p:cNvPr id="23" name="Rounded Rectangle 22"/>
            <p:cNvSpPr/>
            <p:nvPr/>
          </p:nvSpPr>
          <p:spPr>
            <a:xfrm>
              <a:off x="583066" y="1404664"/>
              <a:ext cx="215257" cy="5009784"/>
            </a:xfrm>
            <a:prstGeom prst="roundRect">
              <a:avLst/>
            </a:prstGeom>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&gt;30 </a:t>
              </a:r>
              <a:r>
                <a:rPr lang="es-ES" sz="800" dirty="0" err="1"/>
                <a:t>MPax</a:t>
              </a:r>
              <a:endParaRPr lang="es-ES" sz="800" dirty="0"/>
            </a:p>
          </p:txBody>
        </p:sp>
        <p:sp>
          <p:nvSpPr>
            <p:cNvPr id="24" name="Rectangle 23"/>
            <p:cNvSpPr/>
            <p:nvPr/>
          </p:nvSpPr>
          <p:spPr>
            <a:xfrm>
              <a:off x="769538" y="1404664"/>
              <a:ext cx="459056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Benito Juárez - Ciudad de México</a:t>
              </a:r>
            </a:p>
          </p:txBody>
        </p:sp>
        <p:sp>
          <p:nvSpPr>
            <p:cNvPr id="25" name="Rectangle 24"/>
            <p:cNvSpPr/>
            <p:nvPr/>
          </p:nvSpPr>
          <p:spPr>
            <a:xfrm>
              <a:off x="76953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26" name="Rectangle 25"/>
            <p:cNvSpPr/>
            <p:nvPr/>
          </p:nvSpPr>
          <p:spPr>
            <a:xfrm>
              <a:off x="854630" y="1645920"/>
              <a:ext cx="6079652" cy="1708160"/>
            </a:xfrm>
            <a:prstGeom prst="rect">
              <a:avLst/>
            </a:prstGeom>
          </p:spPr>
          <p:txBody>
            <a:bodyPr wrap="square">
              <a:spAutoFit/>
            </a:bodyPr>
            <a:lstStyle/>
            <a:p>
              <a:r>
                <a:rPr lang="es-ES" sz="1050" dirty="0"/>
                <a:t>Aeropuerto principal del país y centro aéreo con mayor volumen de tráfico de Latinoamérica, el AICM es </a:t>
              </a:r>
              <a:r>
                <a:rPr lang="es-ES" sz="1050" dirty="0" err="1"/>
                <a:t>hub</a:t>
              </a:r>
              <a:r>
                <a:rPr lang="es-ES" sz="1050" dirty="0"/>
                <a:t> de Aeroméxico, y a raíz de esto, centro de conexiones de la alianza </a:t>
              </a:r>
              <a:r>
                <a:rPr lang="es-ES" sz="1050" dirty="0" err="1"/>
                <a:t>SkyTeam</a:t>
              </a:r>
              <a:r>
                <a:rPr lang="es-ES" sz="1050" dirty="0"/>
                <a:t>. Asimismo es </a:t>
              </a:r>
              <a:r>
                <a:rPr lang="es-ES" sz="1050" dirty="0" err="1"/>
                <a:t>hub</a:t>
              </a:r>
              <a:r>
                <a:rPr lang="es-ES" sz="1050" dirty="0"/>
                <a:t> de </a:t>
              </a:r>
              <a:r>
                <a:rPr lang="es-ES" sz="1050" dirty="0" err="1"/>
                <a:t>Aeromar</a:t>
              </a:r>
              <a:r>
                <a:rPr lang="es-ES" sz="1050" dirty="0"/>
                <a:t>, </a:t>
              </a:r>
              <a:r>
                <a:rPr lang="es-ES" sz="1050" dirty="0" err="1"/>
                <a:t>Interjet</a:t>
              </a:r>
              <a:r>
                <a:rPr lang="es-ES" sz="1050" dirty="0"/>
                <a:t>, </a:t>
              </a:r>
              <a:r>
                <a:rPr lang="es-ES" sz="1050" dirty="0" err="1"/>
                <a:t>Volaris</a:t>
              </a:r>
              <a:r>
                <a:rPr lang="es-ES" sz="1050" dirty="0"/>
                <a:t> y una ciudad foco de Viva </a:t>
              </a:r>
              <a:r>
                <a:rPr lang="es-ES" sz="1050" dirty="0" err="1"/>
                <a:t>Aerobus</a:t>
              </a:r>
              <a:r>
                <a:rPr lang="es-ES" sz="1050" dirty="0"/>
                <a:t>.</a:t>
              </a:r>
            </a:p>
            <a:p>
              <a:pPr marL="171450" indent="-171450">
                <a:buFont typeface="Wingdings" panose="05000000000000000000" pitchFamily="2" charset="2"/>
                <a:buChar char="ü"/>
              </a:pPr>
              <a:r>
                <a:rPr lang="es-ES" sz="1050" b="1" dirty="0"/>
                <a:t>Tráfico anual total: </a:t>
              </a:r>
              <a:r>
                <a:rPr lang="es-ES" sz="1050" dirty="0"/>
                <a:t>38,4 Mpax en 2015</a:t>
              </a:r>
            </a:p>
            <a:p>
              <a:pPr marL="171450" indent="-171450">
                <a:buFont typeface="Wingdings" panose="05000000000000000000" pitchFamily="2" charset="2"/>
                <a:buChar char="ü"/>
              </a:pPr>
              <a:r>
                <a:rPr lang="es-ES" sz="1050" b="1" dirty="0"/>
                <a:t>Destinos regulares operados: </a:t>
              </a:r>
              <a:r>
                <a:rPr lang="es-ES" sz="1050" dirty="0"/>
                <a:t>100 destinos, de ellos 52 domésticos y 48 internacionales</a:t>
              </a:r>
            </a:p>
            <a:p>
              <a:pPr marL="171450" indent="-171450">
                <a:buFont typeface="Wingdings" panose="05000000000000000000" pitchFamily="2" charset="2"/>
                <a:buChar char="ü"/>
              </a:pPr>
              <a:r>
                <a:rPr lang="es-ES" sz="1050" b="1" dirty="0"/>
                <a:t>Componente de tráfico internacional de pasajeros:</a:t>
              </a:r>
              <a:r>
                <a:rPr lang="es-ES" sz="1050" dirty="0"/>
                <a:t> 33% 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28% </a:t>
              </a:r>
              <a:r>
                <a:rPr lang="es-ES_tradnl" altLang="es-ES" sz="1050" dirty="0"/>
                <a:t>de la oferta total</a:t>
              </a:r>
              <a:r>
                <a:rPr lang="es-ES" altLang="es-ES" sz="1050" dirty="0"/>
                <a:t>.</a:t>
              </a:r>
            </a:p>
            <a:p>
              <a:pPr marL="171450" lvl="1" indent="-171450">
                <a:buFont typeface="Wingdings" panose="05000000000000000000" pitchFamily="2" charset="2"/>
                <a:buChar char="ü"/>
              </a:pPr>
              <a:r>
                <a:rPr lang="es-ES" altLang="es-ES" sz="1050" dirty="0"/>
                <a:t>Importante rol del segmento doméstico y equilibrio entre la oferta de frecuencias regionales e intercontinentales en el internacional.</a:t>
              </a:r>
            </a:p>
          </p:txBody>
        </p:sp>
        <p:grpSp>
          <p:nvGrpSpPr>
            <p:cNvPr id="27" name="Group 26"/>
            <p:cNvGrpSpPr>
              <a:grpSpLocks noChangeAspect="1"/>
            </p:cNvGrpSpPr>
            <p:nvPr/>
          </p:nvGrpSpPr>
          <p:grpSpPr>
            <a:xfrm>
              <a:off x="6981682" y="1808320"/>
              <a:ext cx="2232378" cy="1374538"/>
              <a:chOff x="2960176" y="4840980"/>
              <a:chExt cx="2618617" cy="1612356"/>
            </a:xfrm>
          </p:grpSpPr>
          <p:pic>
            <p:nvPicPr>
              <p:cNvPr id="28" name="Picture 27"/>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2960176" y="4840980"/>
                <a:ext cx="2618617" cy="1612356"/>
              </a:xfrm>
              <a:prstGeom prst="roundRect">
                <a:avLst>
                  <a:gd name="adj" fmla="val 8832"/>
                </a:avLst>
              </a:prstGeom>
            </p:spPr>
          </p:pic>
          <p:sp>
            <p:nvSpPr>
              <p:cNvPr id="29" name="TextBox 28"/>
              <p:cNvSpPr txBox="1"/>
              <p:nvPr/>
            </p:nvSpPr>
            <p:spPr>
              <a:xfrm>
                <a:off x="2969950" y="6113462"/>
                <a:ext cx="601259" cy="319547"/>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nvGrpSpPr>
            <p:cNvPr id="30" name="Group 29"/>
            <p:cNvGrpSpPr>
              <a:grpSpLocks noChangeAspect="1"/>
            </p:cNvGrpSpPr>
            <p:nvPr/>
          </p:nvGrpSpPr>
          <p:grpSpPr>
            <a:xfrm>
              <a:off x="6981682" y="3247790"/>
              <a:ext cx="2232378" cy="1369288"/>
              <a:chOff x="6108073" y="2977322"/>
              <a:chExt cx="2505780" cy="1536986"/>
            </a:xfrm>
          </p:grpSpPr>
          <p:pic>
            <p:nvPicPr>
              <p:cNvPr id="31" name="Picture 30"/>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108073" y="2977322"/>
                <a:ext cx="2505780" cy="1536986"/>
              </a:xfrm>
              <a:prstGeom prst="roundRect">
                <a:avLst>
                  <a:gd name="adj" fmla="val 8594"/>
                </a:avLst>
              </a:prstGeom>
              <a:solidFill>
                <a:srgbClr val="FFFFFF">
                  <a:shade val="85000"/>
                </a:srgbClr>
              </a:solidFill>
              <a:ln>
                <a:noFill/>
              </a:ln>
              <a:effectLst/>
            </p:spPr>
          </p:pic>
          <p:sp>
            <p:nvSpPr>
              <p:cNvPr id="32" name="TextBox 31"/>
              <p:cNvSpPr txBox="1"/>
              <p:nvPr/>
            </p:nvSpPr>
            <p:spPr>
              <a:xfrm>
                <a:off x="6124343" y="4195604"/>
                <a:ext cx="568434" cy="305778"/>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33" name="Group 32"/>
            <p:cNvGrpSpPr>
              <a:grpSpLocks noChangeAspect="1"/>
            </p:cNvGrpSpPr>
            <p:nvPr/>
          </p:nvGrpSpPr>
          <p:grpSpPr>
            <a:xfrm>
              <a:off x="6990021" y="4699341"/>
              <a:ext cx="2209597" cy="1624704"/>
              <a:chOff x="6026180" y="3061527"/>
              <a:chExt cx="1864797" cy="1371175"/>
            </a:xfrm>
          </p:grpSpPr>
          <p:grpSp>
            <p:nvGrpSpPr>
              <p:cNvPr id="34" name="Group 33"/>
              <p:cNvGrpSpPr/>
              <p:nvPr/>
            </p:nvGrpSpPr>
            <p:grpSpPr>
              <a:xfrm>
                <a:off x="6026180" y="3061527"/>
                <a:ext cx="1864797" cy="1371175"/>
                <a:chOff x="4664968" y="2492894"/>
                <a:chExt cx="2625469" cy="1930493"/>
              </a:xfrm>
            </p:grpSpPr>
            <p:pic>
              <p:nvPicPr>
                <p:cNvPr id="36" name="Picture 35"/>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4664968" y="2492894"/>
                  <a:ext cx="2625469" cy="1930493"/>
                </a:xfrm>
                <a:prstGeom prst="roundRect">
                  <a:avLst>
                    <a:gd name="adj" fmla="val 6931"/>
                  </a:avLst>
                </a:prstGeom>
              </p:spPr>
            </p:pic>
            <p:pic>
              <p:nvPicPr>
                <p:cNvPr id="37" name="Picture 36"/>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4683896" y="3831773"/>
                  <a:ext cx="504056" cy="576065"/>
                </a:xfrm>
                <a:prstGeom prst="roundRect">
                  <a:avLst>
                    <a:gd name="adj" fmla="val 9108"/>
                  </a:avLst>
                </a:prstGeom>
                <a:ln>
                  <a:solidFill>
                    <a:schemeClr val="bg1">
                      <a:lumMod val="50000"/>
                    </a:schemeClr>
                  </a:solidFill>
                  <a:prstDash val="dash"/>
                </a:ln>
              </p:spPr>
            </p:pic>
          </p:grpSp>
          <p:sp>
            <p:nvSpPr>
              <p:cNvPr id="35" name="TextBox 34"/>
              <p:cNvSpPr txBox="1"/>
              <p:nvPr/>
            </p:nvSpPr>
            <p:spPr>
              <a:xfrm>
                <a:off x="6036945" y="3061527"/>
                <a:ext cx="419144" cy="229906"/>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sp>
          <p:nvSpPr>
            <p:cNvPr id="38" name="Rectangle 37"/>
            <p:cNvSpPr/>
            <p:nvPr/>
          </p:nvSpPr>
          <p:spPr>
            <a:xfrm>
              <a:off x="952212" y="3556000"/>
              <a:ext cx="1845028" cy="2754959"/>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graphicFrame>
          <p:nvGraphicFramePr>
            <p:cNvPr id="39" name="Chart 38"/>
            <p:cNvGraphicFramePr>
              <a:graphicFrameLocks/>
            </p:cNvGraphicFramePr>
            <p:nvPr>
              <p:extLst>
                <p:ext uri="{D42A27DB-BD31-4B8C-83A1-F6EECF244321}">
                  <p14:modId xmlns:p14="http://schemas.microsoft.com/office/powerpoint/2010/main" val="549577576"/>
                </p:ext>
              </p:extLst>
            </p:nvPr>
          </p:nvGraphicFramePr>
          <p:xfrm>
            <a:off x="887894" y="4043784"/>
            <a:ext cx="936000" cy="68400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0" name="Chart 39"/>
            <p:cNvGraphicFramePr>
              <a:graphicFrameLocks/>
            </p:cNvGraphicFramePr>
            <p:nvPr>
              <p:extLst>
                <p:ext uri="{D42A27DB-BD31-4B8C-83A1-F6EECF244321}">
                  <p14:modId xmlns:p14="http://schemas.microsoft.com/office/powerpoint/2010/main" val="2423378126"/>
                </p:ext>
              </p:extLst>
            </p:nvPr>
          </p:nvGraphicFramePr>
          <p:xfrm>
            <a:off x="874269" y="4484518"/>
            <a:ext cx="936000" cy="68400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1" name="Chart 40"/>
            <p:cNvGraphicFramePr>
              <a:graphicFrameLocks/>
            </p:cNvGraphicFramePr>
            <p:nvPr>
              <p:extLst>
                <p:ext uri="{D42A27DB-BD31-4B8C-83A1-F6EECF244321}">
                  <p14:modId xmlns:p14="http://schemas.microsoft.com/office/powerpoint/2010/main" val="1460469129"/>
                </p:ext>
              </p:extLst>
            </p:nvPr>
          </p:nvGraphicFramePr>
          <p:xfrm>
            <a:off x="857799" y="4905138"/>
            <a:ext cx="936000" cy="68400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2" name="Chart 41"/>
            <p:cNvGraphicFramePr>
              <a:graphicFrameLocks/>
            </p:cNvGraphicFramePr>
            <p:nvPr>
              <p:extLst>
                <p:ext uri="{D42A27DB-BD31-4B8C-83A1-F6EECF244321}">
                  <p14:modId xmlns:p14="http://schemas.microsoft.com/office/powerpoint/2010/main" val="2027761411"/>
                </p:ext>
              </p:extLst>
            </p:nvPr>
          </p:nvGraphicFramePr>
          <p:xfrm>
            <a:off x="857799" y="5351345"/>
            <a:ext cx="936000" cy="684000"/>
          </p:xfrm>
          <a:graphic>
            <a:graphicData uri="http://schemas.openxmlformats.org/drawingml/2006/chart">
              <c:chart xmlns:c="http://schemas.openxmlformats.org/drawingml/2006/chart" xmlns:r="http://schemas.openxmlformats.org/officeDocument/2006/relationships" r:id="rId10"/>
            </a:graphicData>
          </a:graphic>
        </p:graphicFrame>
        <p:pic>
          <p:nvPicPr>
            <p:cNvPr id="43" name="Picture 42"/>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718071" y="4307164"/>
              <a:ext cx="875081" cy="157241"/>
            </a:xfrm>
            <a:prstGeom prst="rect">
              <a:avLst/>
            </a:prstGeom>
          </p:spPr>
        </p:pic>
        <p:pic>
          <p:nvPicPr>
            <p:cNvPr id="44" name="Picture 43"/>
            <p:cNvPicPr>
              <a:picLocks noChangeAspect="1"/>
            </p:cNvPicPr>
            <p:nvPr/>
          </p:nvPicPr>
          <p:blipFill>
            <a:blip r:embed="rId12"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730982" y="4719829"/>
              <a:ext cx="783707" cy="155566"/>
            </a:xfrm>
            <a:prstGeom prst="rect">
              <a:avLst/>
            </a:prstGeom>
          </p:spPr>
        </p:pic>
        <p:pic>
          <p:nvPicPr>
            <p:cNvPr id="45" name="Picture 44"/>
            <p:cNvPicPr>
              <a:picLocks noChangeAspect="1"/>
            </p:cNvPicPr>
            <p:nvPr/>
          </p:nvPicPr>
          <p:blipFill>
            <a:blip r:embed="rId13"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689142" y="5079711"/>
              <a:ext cx="857088" cy="372379"/>
            </a:xfrm>
            <a:prstGeom prst="rect">
              <a:avLst/>
            </a:prstGeom>
          </p:spPr>
        </p:pic>
        <p:pic>
          <p:nvPicPr>
            <p:cNvPr id="46" name="Picture 45"/>
            <p:cNvPicPr>
              <a:picLocks noChangeAspect="1"/>
            </p:cNvPicPr>
            <p:nvPr/>
          </p:nvPicPr>
          <p:blipFill>
            <a:blip r:embed="rId14"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689143" y="5556883"/>
              <a:ext cx="869083" cy="166864"/>
            </a:xfrm>
            <a:prstGeom prst="rect">
              <a:avLst/>
            </a:prstGeom>
          </p:spPr>
        </p:pic>
        <p:grpSp>
          <p:nvGrpSpPr>
            <p:cNvPr id="47" name="Group 46"/>
            <p:cNvGrpSpPr/>
            <p:nvPr/>
          </p:nvGrpSpPr>
          <p:grpSpPr>
            <a:xfrm>
              <a:off x="2891653" y="3395413"/>
              <a:ext cx="3969656" cy="2915544"/>
              <a:chOff x="4861935" y="3549619"/>
              <a:chExt cx="4373710" cy="2462225"/>
            </a:xfrm>
          </p:grpSpPr>
          <p:sp>
            <p:nvSpPr>
              <p:cNvPr id="48" name="TextBox 47"/>
              <p:cNvSpPr txBox="1"/>
              <p:nvPr/>
            </p:nvSpPr>
            <p:spPr>
              <a:xfrm>
                <a:off x="4861935" y="3819523"/>
                <a:ext cx="4372970" cy="2144360"/>
              </a:xfrm>
              <a:prstGeom prst="rect">
                <a:avLst/>
              </a:prstGeom>
              <a:noFill/>
            </p:spPr>
            <p:txBody>
              <a:bodyPr wrap="square" rtlCol="0">
                <a:spAutoFit/>
              </a:bodyPr>
              <a:lstStyle>
                <a:defPPr>
                  <a:defRPr lang="es-ES"/>
                </a:defPPr>
                <a:lvl1pPr marL="171450" indent="-171450" algn="just">
                  <a:spcBef>
                    <a:spcPts val="300"/>
                  </a:spcBef>
                  <a:buFont typeface="Courier New" panose="02070309020205020404" pitchFamily="49" charset="0"/>
                  <a:buChar char="o"/>
                  <a:defRPr sz="1000"/>
                </a:lvl1pPr>
                <a:lvl2pPr marL="360363" lvl="1" indent="-184150" algn="just">
                  <a:spcBef>
                    <a:spcPts val="300"/>
                  </a:spcBef>
                  <a:buFont typeface="Arial" panose="020B0604020202020204" pitchFamily="34" charset="0"/>
                  <a:buChar char="•"/>
                  <a:defRPr sz="1000"/>
                </a:lvl2pPr>
              </a:lstStyle>
              <a:p>
                <a:pPr marL="158750">
                  <a:buFont typeface="Wingdings" panose="05000000000000000000" pitchFamily="2" charset="2"/>
                  <a:buChar char="Ø"/>
                </a:pPr>
                <a:r>
                  <a:rPr lang="es-ES" sz="900" dirty="0"/>
                  <a:t>Actividad en MEX (</a:t>
                </a:r>
                <a:r>
                  <a:rPr lang="es-ES" sz="900" dirty="0" err="1"/>
                  <a:t>hub</a:t>
                </a:r>
                <a:r>
                  <a:rPr lang="es-ES" sz="900" dirty="0"/>
                  <a:t> principal): 82 destinos</a:t>
                </a:r>
              </a:p>
              <a:p>
                <a:pPr marL="158750">
                  <a:buFont typeface="Wingdings" panose="05000000000000000000" pitchFamily="2" charset="2"/>
                  <a:buChar char="Ø"/>
                </a:pPr>
                <a:r>
                  <a:rPr lang="es-ES" sz="900" dirty="0"/>
                  <a:t>Otros centros de conexión:</a:t>
                </a:r>
              </a:p>
              <a:p>
                <a:pPr marL="628432" lvl="1" indent="-171450"/>
                <a:r>
                  <a:rPr lang="es-ES" sz="900" dirty="0"/>
                  <a:t>Aeropuerto de Monterrey – MTY: 23 destinos.</a:t>
                </a:r>
              </a:p>
              <a:p>
                <a:pPr marL="628432" lvl="1" indent="-171450"/>
                <a:r>
                  <a:rPr lang="es-ES" sz="900" dirty="0"/>
                  <a:t>Aeropuerto Internacional de Guadalajara – GDL: 19 destinos.</a:t>
                </a:r>
              </a:p>
              <a:p>
                <a:pPr>
                  <a:buFont typeface="Wingdings" panose="05000000000000000000" pitchFamily="2" charset="2"/>
                  <a:buChar char="Ø"/>
                </a:pPr>
                <a:r>
                  <a:rPr lang="es-ES" sz="900" dirty="0"/>
                  <a:t>Líneas estratégicas para mejora de conectividad son:</a:t>
                </a:r>
              </a:p>
              <a:p>
                <a:pPr marL="628432" lvl="1" indent="-171450"/>
                <a:r>
                  <a:rPr lang="es-ES" sz="900" dirty="0"/>
                  <a:t>A través de su filial </a:t>
                </a:r>
                <a:r>
                  <a:rPr lang="es-ES" sz="900" b="1" dirty="0"/>
                  <a:t>Aeroméxico </a:t>
                </a:r>
                <a:r>
                  <a:rPr lang="es-ES" sz="900" b="1" dirty="0" err="1"/>
                  <a:t>Connect</a:t>
                </a:r>
                <a:r>
                  <a:rPr lang="es-ES" sz="900" dirty="0"/>
                  <a:t>, los principales </a:t>
                </a:r>
                <a:r>
                  <a:rPr lang="es-ES" sz="900" dirty="0" err="1"/>
                  <a:t>hubs</a:t>
                </a:r>
                <a:r>
                  <a:rPr lang="es-ES" sz="900" dirty="0"/>
                  <a:t> del grupo reciben tráfico de pasajeros desde pequeños aeropuertos regionales a lo largo de México, Estados Unidos y Latinoamérica.</a:t>
                </a:r>
              </a:p>
              <a:p>
                <a:pPr marL="628432" lvl="1" indent="-171450"/>
                <a:r>
                  <a:rPr lang="es-ES" sz="900" dirty="0"/>
                  <a:t>En la actualidad Delta Airlines y Aeroméxico se encuentran en proceso de </a:t>
                </a:r>
                <a:r>
                  <a:rPr lang="es-ES" sz="900" dirty="0" err="1"/>
                  <a:t>Joint</a:t>
                </a:r>
                <a:r>
                  <a:rPr lang="es-ES" sz="900" dirty="0"/>
                  <a:t> Venture. Las compañías esperan comenzar su actividad a finales de 2016 encontrándose a la espera de que las diferentes autoridades reguladoras aprueben la sociedad. En la actualidad las compañías poseen un amplio acuerdo de código compartido que cubre todas las rutas desde sus respectivos países.</a:t>
                </a:r>
              </a:p>
            </p:txBody>
          </p:sp>
          <p:sp>
            <p:nvSpPr>
              <p:cNvPr id="49" name="Rounded Rectangle 48"/>
              <p:cNvSpPr/>
              <p:nvPr/>
            </p:nvSpPr>
            <p:spPr>
              <a:xfrm>
                <a:off x="4861935" y="3702902"/>
                <a:ext cx="4373710" cy="2308942"/>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pic>
            <p:nvPicPr>
              <p:cNvPr id="50" name="Picture 49"/>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5335121" y="3549619"/>
                <a:ext cx="1948826" cy="276785"/>
              </a:xfrm>
              <a:prstGeom prst="rect">
                <a:avLst/>
              </a:prstGeom>
              <a:solidFill>
                <a:schemeClr val="bg1"/>
              </a:solidFill>
            </p:spPr>
          </p:pic>
        </p:grpSp>
        <p:pic>
          <p:nvPicPr>
            <p:cNvPr id="51" name="Picture 50"/>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6176741" y="3675470"/>
              <a:ext cx="503086" cy="513928"/>
            </a:xfrm>
            <a:prstGeom prst="rect">
              <a:avLst/>
            </a:prstGeom>
          </p:spPr>
        </p:pic>
      </p:grpSp>
    </p:spTree>
    <p:extLst>
      <p:ext uri="{BB962C8B-B14F-4D97-AF65-F5344CB8AC3E}">
        <p14:creationId xmlns:p14="http://schemas.microsoft.com/office/powerpoint/2010/main" val="2503848813"/>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59</a:t>
            </a:fld>
            <a:endParaRPr lang="es-ES" dirty="0">
              <a:solidFill>
                <a:srgbClr val="002776"/>
              </a:solidFill>
            </a:endParaRPr>
          </a:p>
        </p:txBody>
      </p:sp>
      <p:grpSp>
        <p:nvGrpSpPr>
          <p:cNvPr id="3" name="Group 2"/>
          <p:cNvGrpSpPr/>
          <p:nvPr/>
        </p:nvGrpSpPr>
        <p:grpSpPr>
          <a:xfrm>
            <a:off x="258913" y="1124892"/>
            <a:ext cx="9388174" cy="5400452"/>
            <a:chOff x="565286" y="1404664"/>
            <a:chExt cx="8709035" cy="5009784"/>
          </a:xfrm>
        </p:grpSpPr>
        <p:sp>
          <p:nvSpPr>
            <p:cNvPr id="52" name="Rounded Rectangle 51"/>
            <p:cNvSpPr/>
            <p:nvPr/>
          </p:nvSpPr>
          <p:spPr>
            <a:xfrm>
              <a:off x="565286" y="1404664"/>
              <a:ext cx="215257" cy="5009784"/>
            </a:xfrm>
            <a:prstGeom prst="roundRect">
              <a:avLst/>
            </a:prstGeom>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&gt;30 </a:t>
              </a:r>
              <a:r>
                <a:rPr lang="es-ES" sz="800" dirty="0" err="1"/>
                <a:t>MPax</a:t>
              </a:r>
              <a:endParaRPr lang="es-ES" sz="800" dirty="0"/>
            </a:p>
          </p:txBody>
        </p:sp>
        <p:sp>
          <p:nvSpPr>
            <p:cNvPr id="53" name="Rectangle 52"/>
            <p:cNvSpPr/>
            <p:nvPr/>
          </p:nvSpPr>
          <p:spPr>
            <a:xfrm>
              <a:off x="766297" y="1404664"/>
              <a:ext cx="4590564"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de Bogotá - El Dorado</a:t>
              </a:r>
            </a:p>
          </p:txBody>
        </p:sp>
        <p:sp>
          <p:nvSpPr>
            <p:cNvPr id="54" name="Rectangle 53"/>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dirty="0"/>
            </a:p>
          </p:txBody>
        </p:sp>
        <p:sp>
          <p:nvSpPr>
            <p:cNvPr id="55" name="Rectangle 54"/>
            <p:cNvSpPr/>
            <p:nvPr/>
          </p:nvSpPr>
          <p:spPr>
            <a:xfrm>
              <a:off x="851390" y="1772049"/>
              <a:ext cx="6079652" cy="1708160"/>
            </a:xfrm>
            <a:prstGeom prst="rect">
              <a:avLst/>
            </a:prstGeom>
          </p:spPr>
          <p:txBody>
            <a:bodyPr wrap="square">
              <a:spAutoFit/>
            </a:bodyPr>
            <a:lstStyle/>
            <a:p>
              <a:r>
                <a:rPr lang="es-ES" sz="1050" dirty="0"/>
                <a:t>Principal aeropuerto de Colombia y segundo más importante de América del Sur (dependiendo de si se considera o no a Sao Paulo </a:t>
              </a:r>
              <a:r>
                <a:rPr lang="es-ES" sz="1050" dirty="0" err="1"/>
                <a:t>Guarulhos</a:t>
              </a:r>
              <a:r>
                <a:rPr lang="es-ES" sz="1050" dirty="0"/>
                <a:t>), </a:t>
              </a:r>
              <a:r>
                <a:rPr lang="es-ES" sz="1050" dirty="0" err="1"/>
                <a:t>hub</a:t>
              </a:r>
              <a:r>
                <a:rPr lang="es-ES" sz="1050" dirty="0"/>
                <a:t> principal de Avianca, sede principal de LAN Colombia y </a:t>
              </a:r>
              <a:r>
                <a:rPr lang="es-ES" sz="1050" dirty="0" err="1"/>
                <a:t>hub</a:t>
              </a:r>
              <a:r>
                <a:rPr lang="es-ES" sz="1050" dirty="0"/>
                <a:t> secundario de COPA Colombia.</a:t>
              </a:r>
            </a:p>
            <a:p>
              <a:pPr marL="171450" indent="-171450">
                <a:buFont typeface="Wingdings" panose="05000000000000000000" pitchFamily="2" charset="2"/>
                <a:buChar char="ü"/>
              </a:pPr>
              <a:r>
                <a:rPr lang="es-ES" sz="1050" b="1" dirty="0"/>
                <a:t>Tráfico anual total: </a:t>
              </a:r>
              <a:r>
                <a:rPr lang="es-ES" sz="1050" dirty="0"/>
                <a:t>30,4 Mpax en 2015</a:t>
              </a:r>
            </a:p>
            <a:p>
              <a:pPr marL="171450" indent="-171450">
                <a:buFont typeface="Wingdings" panose="05000000000000000000" pitchFamily="2" charset="2"/>
                <a:buChar char="ü"/>
              </a:pPr>
              <a:r>
                <a:rPr lang="es-ES" sz="1050" b="1" dirty="0"/>
                <a:t>Destinos regulares operados: </a:t>
              </a:r>
              <a:r>
                <a:rPr lang="es-ES" sz="1050" dirty="0"/>
                <a:t>80 destinos, de ellos 37 domésticos y 43 internacionales</a:t>
              </a:r>
            </a:p>
            <a:p>
              <a:pPr marL="171450" indent="-171450">
                <a:buFont typeface="Wingdings" panose="05000000000000000000" pitchFamily="2" charset="2"/>
                <a:buChar char="ü"/>
              </a:pPr>
              <a:r>
                <a:rPr lang="es-ES" sz="1050" b="1" dirty="0"/>
                <a:t>Componente de tráfico internacional de pasajeros:</a:t>
              </a:r>
              <a:r>
                <a:rPr lang="es-ES" sz="1050" dirty="0"/>
                <a:t> 31% 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26% de la oferta total.</a:t>
              </a:r>
            </a:p>
            <a:p>
              <a:pPr marL="171450" lvl="1" indent="-171450">
                <a:buFont typeface="Wingdings" panose="05000000000000000000" pitchFamily="2" charset="2"/>
                <a:buChar char="ü"/>
              </a:pPr>
              <a:r>
                <a:rPr lang="es-ES" altLang="es-ES" sz="1050" dirty="0"/>
                <a:t>Importante rol del segmento doméstico y equilibrio entre la oferta de frecuencias regionales e intercontinentales en el internacional.</a:t>
              </a:r>
            </a:p>
          </p:txBody>
        </p:sp>
        <p:sp>
          <p:nvSpPr>
            <p:cNvPr id="56" name="Rectangle 55"/>
            <p:cNvSpPr/>
            <p:nvPr/>
          </p:nvSpPr>
          <p:spPr>
            <a:xfrm>
              <a:off x="948972" y="3556000"/>
              <a:ext cx="1845028" cy="2754959"/>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sp>
          <p:nvSpPr>
            <p:cNvPr id="57" name="Rounded Rectangle 56"/>
            <p:cNvSpPr/>
            <p:nvPr/>
          </p:nvSpPr>
          <p:spPr>
            <a:xfrm>
              <a:off x="2888413" y="3576917"/>
              <a:ext cx="4218875" cy="2734040"/>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nvGrpSpPr>
            <p:cNvPr id="58" name="Group 57"/>
            <p:cNvGrpSpPr>
              <a:grpSpLocks noChangeAspect="1"/>
            </p:cNvGrpSpPr>
            <p:nvPr/>
          </p:nvGrpSpPr>
          <p:grpSpPr>
            <a:xfrm>
              <a:off x="7271614" y="1718268"/>
              <a:ext cx="1900116" cy="1784958"/>
              <a:chOff x="7408369" y="4369009"/>
              <a:chExt cx="2208060" cy="2074239"/>
            </a:xfrm>
          </p:grpSpPr>
          <p:pic>
            <p:nvPicPr>
              <p:cNvPr id="59" name="Picture 58"/>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7408369" y="4369009"/>
                <a:ext cx="2208060" cy="2074239"/>
              </a:xfrm>
              <a:prstGeom prst="roundRect">
                <a:avLst>
                  <a:gd name="adj" fmla="val 7765"/>
                </a:avLst>
              </a:prstGeom>
            </p:spPr>
          </p:pic>
          <p:sp>
            <p:nvSpPr>
              <p:cNvPr id="60" name="TextBox 59"/>
              <p:cNvSpPr txBox="1"/>
              <p:nvPr/>
            </p:nvSpPr>
            <p:spPr>
              <a:xfrm>
                <a:off x="7421572" y="6124389"/>
                <a:ext cx="613018" cy="316564"/>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nvGrpSpPr>
            <p:cNvPr id="61" name="Group 60"/>
            <p:cNvGrpSpPr>
              <a:grpSpLocks noChangeAspect="1"/>
            </p:cNvGrpSpPr>
            <p:nvPr/>
          </p:nvGrpSpPr>
          <p:grpSpPr>
            <a:xfrm>
              <a:off x="7477077" y="3584606"/>
              <a:ext cx="1487172" cy="1333605"/>
              <a:chOff x="7833320" y="1411048"/>
              <a:chExt cx="1728192" cy="1549738"/>
            </a:xfrm>
          </p:grpSpPr>
          <p:pic>
            <p:nvPicPr>
              <p:cNvPr id="62" name="Picture 61"/>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7833320" y="1411048"/>
                <a:ext cx="1728192" cy="1549738"/>
              </a:xfrm>
              <a:prstGeom prst="roundRect">
                <a:avLst>
                  <a:gd name="adj" fmla="val 8594"/>
                </a:avLst>
              </a:prstGeom>
              <a:solidFill>
                <a:srgbClr val="FFFFFF">
                  <a:shade val="85000"/>
                </a:srgbClr>
              </a:solidFill>
              <a:ln>
                <a:noFill/>
              </a:ln>
              <a:effectLst/>
            </p:spPr>
          </p:pic>
          <p:sp>
            <p:nvSpPr>
              <p:cNvPr id="63" name="TextBox 62"/>
              <p:cNvSpPr txBox="1"/>
              <p:nvPr/>
            </p:nvSpPr>
            <p:spPr>
              <a:xfrm>
                <a:off x="8921917" y="1411988"/>
                <a:ext cx="621885" cy="316564"/>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64" name="Group 63"/>
            <p:cNvGrpSpPr>
              <a:grpSpLocks noChangeAspect="1"/>
            </p:cNvGrpSpPr>
            <p:nvPr/>
          </p:nvGrpSpPr>
          <p:grpSpPr>
            <a:xfrm>
              <a:off x="7271725" y="4962612"/>
              <a:ext cx="1897876" cy="1381526"/>
              <a:chOff x="2438614" y="4841758"/>
              <a:chExt cx="2205457" cy="1605425"/>
            </a:xfrm>
          </p:grpSpPr>
          <p:grpSp>
            <p:nvGrpSpPr>
              <p:cNvPr id="65" name="Group 64"/>
              <p:cNvGrpSpPr/>
              <p:nvPr/>
            </p:nvGrpSpPr>
            <p:grpSpPr>
              <a:xfrm>
                <a:off x="2438614" y="4841758"/>
                <a:ext cx="2205457" cy="1605425"/>
                <a:chOff x="776536" y="2348880"/>
                <a:chExt cx="4320479" cy="3024336"/>
              </a:xfrm>
            </p:grpSpPr>
            <p:pic>
              <p:nvPicPr>
                <p:cNvPr id="67" name="Picture 66"/>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776536" y="2348880"/>
                  <a:ext cx="4320479" cy="3024336"/>
                </a:xfrm>
                <a:prstGeom prst="roundRect">
                  <a:avLst>
                    <a:gd name="adj" fmla="val 6553"/>
                  </a:avLst>
                </a:prstGeom>
              </p:spPr>
            </p:pic>
            <p:pic>
              <p:nvPicPr>
                <p:cNvPr id="68" name="Picture 67"/>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3917689" y="2370597"/>
                  <a:ext cx="1148539" cy="1027642"/>
                </a:xfrm>
                <a:prstGeom prst="roundRect">
                  <a:avLst>
                    <a:gd name="adj" fmla="val 7268"/>
                  </a:avLst>
                </a:prstGeom>
                <a:ln>
                  <a:solidFill>
                    <a:schemeClr val="bg1">
                      <a:lumMod val="50000"/>
                    </a:schemeClr>
                  </a:solidFill>
                  <a:prstDash val="dash"/>
                </a:ln>
              </p:spPr>
            </p:pic>
          </p:grpSp>
          <p:sp>
            <p:nvSpPr>
              <p:cNvPr id="66" name="TextBox 65"/>
              <p:cNvSpPr txBox="1"/>
              <p:nvPr/>
            </p:nvSpPr>
            <p:spPr>
              <a:xfrm>
                <a:off x="2450782" y="6109770"/>
                <a:ext cx="551938" cy="316564"/>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graphicFrame>
          <p:nvGraphicFramePr>
            <p:cNvPr id="69" name="Chart 68"/>
            <p:cNvGraphicFramePr>
              <a:graphicFrameLocks/>
            </p:cNvGraphicFramePr>
            <p:nvPr>
              <p:extLst>
                <p:ext uri="{D42A27DB-BD31-4B8C-83A1-F6EECF244321}">
                  <p14:modId xmlns:p14="http://schemas.microsoft.com/office/powerpoint/2010/main" val="1831869917"/>
                </p:ext>
              </p:extLst>
            </p:nvPr>
          </p:nvGraphicFramePr>
          <p:xfrm>
            <a:off x="824085" y="4458490"/>
            <a:ext cx="936103" cy="683739"/>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0" name="Chart 69"/>
            <p:cNvGraphicFramePr>
              <a:graphicFrameLocks/>
            </p:cNvGraphicFramePr>
            <p:nvPr>
              <p:extLst>
                <p:ext uri="{D42A27DB-BD31-4B8C-83A1-F6EECF244321}">
                  <p14:modId xmlns:p14="http://schemas.microsoft.com/office/powerpoint/2010/main" val="3714079838"/>
                </p:ext>
              </p:extLst>
            </p:nvPr>
          </p:nvGraphicFramePr>
          <p:xfrm>
            <a:off x="824756" y="4043914"/>
            <a:ext cx="936000" cy="683739"/>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71" name="Chart 70"/>
            <p:cNvGraphicFramePr>
              <a:graphicFrameLocks/>
            </p:cNvGraphicFramePr>
            <p:nvPr>
              <p:extLst>
                <p:ext uri="{D42A27DB-BD31-4B8C-83A1-F6EECF244321}">
                  <p14:modId xmlns:p14="http://schemas.microsoft.com/office/powerpoint/2010/main" val="435800463"/>
                </p:ext>
              </p:extLst>
            </p:nvPr>
          </p:nvGraphicFramePr>
          <p:xfrm>
            <a:off x="823413" y="4871091"/>
            <a:ext cx="936103" cy="684000"/>
          </p:xfrm>
          <a:graphic>
            <a:graphicData uri="http://schemas.openxmlformats.org/drawingml/2006/chart">
              <c:chart xmlns:c="http://schemas.openxmlformats.org/drawingml/2006/chart" xmlns:r="http://schemas.openxmlformats.org/officeDocument/2006/relationships" r:id="rId9"/>
            </a:graphicData>
          </a:graphic>
        </p:graphicFrame>
        <p:pic>
          <p:nvPicPr>
            <p:cNvPr id="72" name="Picture 71"/>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1658348" y="4702874"/>
              <a:ext cx="567684" cy="202663"/>
            </a:xfrm>
            <a:prstGeom prst="rect">
              <a:avLst/>
            </a:prstGeom>
          </p:spPr>
        </p:pic>
        <p:pic>
          <p:nvPicPr>
            <p:cNvPr id="73" name="Picture 72"/>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657268" y="5051913"/>
              <a:ext cx="556716" cy="257102"/>
            </a:xfrm>
            <a:prstGeom prst="rect">
              <a:avLst/>
            </a:prstGeom>
          </p:spPr>
        </p:pic>
        <p:pic>
          <p:nvPicPr>
            <p:cNvPr id="74" name="Picture 73"/>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1662723" y="4279991"/>
              <a:ext cx="785656" cy="215270"/>
            </a:xfrm>
            <a:prstGeom prst="rect">
              <a:avLst/>
            </a:prstGeom>
          </p:spPr>
        </p:pic>
        <p:pic>
          <p:nvPicPr>
            <p:cNvPr id="75" name="Picture 74"/>
            <p:cNvPicPr>
              <a:picLocks noChangeAspect="1"/>
            </p:cNvPicPr>
            <p:nvPr/>
          </p:nvPicPr>
          <p:blipFill rotWithShape="1">
            <a:blip r:embed="rId13"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1658501" y="5527206"/>
              <a:ext cx="765711" cy="197234"/>
            </a:xfrm>
            <a:prstGeom prst="rect">
              <a:avLst/>
            </a:prstGeom>
          </p:spPr>
        </p:pic>
        <p:graphicFrame>
          <p:nvGraphicFramePr>
            <p:cNvPr id="76" name="Chart 75"/>
            <p:cNvGraphicFramePr>
              <a:graphicFrameLocks/>
            </p:cNvGraphicFramePr>
            <p:nvPr>
              <p:extLst>
                <p:ext uri="{D42A27DB-BD31-4B8C-83A1-F6EECF244321}">
                  <p14:modId xmlns:p14="http://schemas.microsoft.com/office/powerpoint/2010/main" val="34927996"/>
                </p:ext>
              </p:extLst>
            </p:nvPr>
          </p:nvGraphicFramePr>
          <p:xfrm>
            <a:off x="830175" y="5283955"/>
            <a:ext cx="936103" cy="683739"/>
          </p:xfrm>
          <a:graphic>
            <a:graphicData uri="http://schemas.openxmlformats.org/drawingml/2006/chart">
              <c:chart xmlns:c="http://schemas.openxmlformats.org/drawingml/2006/chart" xmlns:r="http://schemas.openxmlformats.org/officeDocument/2006/relationships" r:id="rId14"/>
            </a:graphicData>
          </a:graphic>
        </p:graphicFrame>
        <p:sp>
          <p:nvSpPr>
            <p:cNvPr id="77" name="TextBox 76"/>
            <p:cNvSpPr txBox="1"/>
            <p:nvPr/>
          </p:nvSpPr>
          <p:spPr>
            <a:xfrm>
              <a:off x="2966476" y="3781638"/>
              <a:ext cx="3935460" cy="2439129"/>
            </a:xfrm>
            <a:prstGeom prst="rect">
              <a:avLst/>
            </a:prstGeom>
            <a:noFill/>
          </p:spPr>
          <p:txBody>
            <a:bodyPr wrap="square" rtlCol="0">
              <a:spAutoFit/>
            </a:bodyPr>
            <a:lstStyle/>
            <a:p>
              <a:pPr marL="171450" indent="-171450" algn="just">
                <a:spcBef>
                  <a:spcPts val="300"/>
                </a:spcBef>
                <a:buFont typeface="Wingdings" panose="05000000000000000000" pitchFamily="2" charset="2"/>
                <a:buChar char="Ø"/>
              </a:pPr>
              <a:r>
                <a:rPr lang="es-ES" sz="900" dirty="0"/>
                <a:t>Actividad en BOG (</a:t>
              </a:r>
              <a:r>
                <a:rPr lang="es-ES" sz="900" dirty="0" err="1"/>
                <a:t>hub</a:t>
              </a:r>
              <a:r>
                <a:rPr lang="es-ES" sz="900" dirty="0"/>
                <a:t> principal): 52 destinos</a:t>
              </a:r>
            </a:p>
            <a:p>
              <a:pPr marL="171450" indent="-171450" algn="just">
                <a:spcBef>
                  <a:spcPts val="300"/>
                </a:spcBef>
                <a:buFont typeface="Wingdings" panose="05000000000000000000" pitchFamily="2" charset="2"/>
                <a:buChar char="Ø"/>
              </a:pPr>
              <a:r>
                <a:rPr lang="es-ES" sz="900" dirty="0"/>
                <a:t>Otros centros de conexión:</a:t>
              </a:r>
            </a:p>
            <a:p>
              <a:pPr marL="628432" lvl="1" indent="-171450">
                <a:spcBef>
                  <a:spcPts val="300"/>
                </a:spcBef>
                <a:buFont typeface="Arial" panose="020B0604020202020204" pitchFamily="34" charset="0"/>
                <a:buChar char="•"/>
              </a:pPr>
              <a:r>
                <a:rPr lang="es-ES" sz="900" dirty="0"/>
                <a:t>Aeropuerto Internacional Monseñor Oscar Arnulfo Romero de San Salvador – SAL: 29 destinos.</a:t>
              </a:r>
            </a:p>
            <a:p>
              <a:pPr marL="628432" lvl="1" indent="-171450" algn="just">
                <a:spcBef>
                  <a:spcPts val="300"/>
                </a:spcBef>
                <a:buFont typeface="Arial" panose="020B0604020202020204" pitchFamily="34" charset="0"/>
                <a:buChar char="•"/>
              </a:pPr>
              <a:r>
                <a:rPr lang="es-ES" sz="900" dirty="0"/>
                <a:t>Aeropuerto Internacional Jorge Chávez – LIM: 29 destinos.</a:t>
              </a:r>
            </a:p>
            <a:p>
              <a:pPr marL="628432" lvl="1" indent="-171450" algn="just">
                <a:spcBef>
                  <a:spcPts val="300"/>
                </a:spcBef>
                <a:buFont typeface="Arial" panose="020B0604020202020204" pitchFamily="34" charset="0"/>
                <a:buChar char="•"/>
              </a:pPr>
              <a:r>
                <a:rPr lang="es-ES" sz="900" dirty="0"/>
                <a:t>Aeropuerto Internacional de San José – SJO: Después de la suspensión de 24 rutas Avianca informó del cierre de su centro de distribución en este aeropuerto durante 2013.</a:t>
              </a:r>
            </a:p>
            <a:p>
              <a:pPr marL="171450" indent="-171450" algn="just">
                <a:spcBef>
                  <a:spcPts val="300"/>
                </a:spcBef>
                <a:buFont typeface="Wingdings" panose="05000000000000000000" pitchFamily="2" charset="2"/>
                <a:buChar char="Ø"/>
              </a:pPr>
              <a:r>
                <a:rPr lang="es-ES" sz="900" dirty="0"/>
                <a:t>Con el objetivo de reforzar su nudo de conexiones el grupo ha incorporado a su matriz:</a:t>
              </a:r>
            </a:p>
            <a:p>
              <a:pPr marL="628432" lvl="1" indent="-171450" algn="just">
                <a:spcBef>
                  <a:spcPts val="300"/>
                </a:spcBef>
                <a:buFont typeface="Arial" panose="020B0604020202020204" pitchFamily="34" charset="0"/>
                <a:buChar char="•"/>
              </a:pPr>
              <a:r>
                <a:rPr lang="es-ES" sz="900" dirty="0"/>
                <a:t>Aerolíneas de bandera como TACA en El Salvador (se une al grupo en 2013) o LACSA en Costa Rica.</a:t>
              </a:r>
            </a:p>
            <a:p>
              <a:pPr marL="628432" lvl="1" indent="-171450" algn="just">
                <a:spcBef>
                  <a:spcPts val="300"/>
                </a:spcBef>
                <a:buFont typeface="Arial" panose="020B0604020202020204" pitchFamily="34" charset="0"/>
                <a:buChar char="•"/>
              </a:pPr>
              <a:r>
                <a:rPr lang="es-ES" sz="900" dirty="0"/>
                <a:t>Aerolíneas mas pequeñas que suponen un aumento de la oferta de destinos regionales como </a:t>
              </a:r>
              <a:r>
                <a:rPr lang="es-ES" sz="900" dirty="0" err="1"/>
                <a:t>Aerogal</a:t>
              </a:r>
              <a:r>
                <a:rPr lang="es-ES" sz="900" dirty="0"/>
                <a:t> en Ecuador (2013) o Sam en El Dorado.</a:t>
              </a:r>
            </a:p>
          </p:txBody>
        </p:sp>
        <p:pic>
          <p:nvPicPr>
            <p:cNvPr id="78" name="Picture 77"/>
            <p:cNvPicPr/>
            <p:nvPr/>
          </p:nvPicPr>
          <p:blipFill>
            <a:blip r:embed="rId15" cstate="print">
              <a:extLst>
                <a:ext uri="{28A0092B-C50C-407E-A947-70E740481C1C}">
                  <a14:useLocalDpi xmlns:a14="http://schemas.microsoft.com/office/drawing/2010/main" val="0"/>
                </a:ext>
              </a:extLst>
            </a:blip>
            <a:stretch>
              <a:fillRect/>
            </a:stretch>
          </p:blipFill>
          <p:spPr>
            <a:xfrm>
              <a:off x="3326393" y="3455317"/>
              <a:ext cx="1102246" cy="258576"/>
            </a:xfrm>
            <a:prstGeom prst="rect">
              <a:avLst/>
            </a:prstGeom>
            <a:solidFill>
              <a:schemeClr val="bg1"/>
            </a:solidFill>
          </p:spPr>
        </p:pic>
        <p:pic>
          <p:nvPicPr>
            <p:cNvPr id="79" name="Picture 78"/>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6355470" y="3687306"/>
              <a:ext cx="497747" cy="444500"/>
            </a:xfrm>
            <a:prstGeom prst="rect">
              <a:avLst/>
            </a:prstGeom>
          </p:spPr>
        </p:pic>
      </p:grpSp>
      <p:sp>
        <p:nvSpPr>
          <p:cNvPr id="80" name="Title 1"/>
          <p:cNvSpPr txBox="1">
            <a:spLocks/>
          </p:cNvSpPr>
          <p:nvPr/>
        </p:nvSpPr>
        <p:spPr bwMode="auto">
          <a:xfrm>
            <a:off x="344488" y="260648"/>
            <a:ext cx="9433048"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(ii/xi)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3469851690"/>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es-CL" sz="3200" b="1" dirty="0">
                <a:solidFill>
                  <a:schemeClr val="bg2"/>
                </a:solidFill>
              </a:rPr>
              <a:t>1. </a:t>
            </a:r>
            <a:r>
              <a:rPr lang="es-CL" sz="3200" b="1" dirty="0" smtClean="0">
                <a:solidFill>
                  <a:schemeClr val="bg2"/>
                </a:solidFill>
              </a:rPr>
              <a:t>Análisis histórico 2010-2015</a:t>
            </a:r>
            <a:endParaRPr lang="es-CL" sz="3200" b="1" dirty="0">
              <a:solidFill>
                <a:schemeClr val="bg2"/>
              </a:solidFill>
            </a:endParaRPr>
          </a:p>
        </p:txBody>
      </p:sp>
    </p:spTree>
    <p:extLst>
      <p:ext uri="{BB962C8B-B14F-4D97-AF65-F5344CB8AC3E}">
        <p14:creationId xmlns:p14="http://schemas.microsoft.com/office/powerpoint/2010/main" val="1224045856"/>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60</a:t>
            </a:fld>
            <a:endParaRPr lang="es-ES" dirty="0">
              <a:solidFill>
                <a:srgbClr val="002776"/>
              </a:solidFill>
            </a:endParaRPr>
          </a:p>
        </p:txBody>
      </p:sp>
      <p:grpSp>
        <p:nvGrpSpPr>
          <p:cNvPr id="4" name="Group 3"/>
          <p:cNvGrpSpPr/>
          <p:nvPr/>
        </p:nvGrpSpPr>
        <p:grpSpPr>
          <a:xfrm>
            <a:off x="344488" y="1196752"/>
            <a:ext cx="9145587" cy="5260906"/>
            <a:chOff x="565286" y="1404664"/>
            <a:chExt cx="8709035" cy="5009784"/>
          </a:xfrm>
        </p:grpSpPr>
        <p:sp>
          <p:nvSpPr>
            <p:cNvPr id="33" name="Rounded Rectangle 32"/>
            <p:cNvSpPr/>
            <p:nvPr/>
          </p:nvSpPr>
          <p:spPr>
            <a:xfrm>
              <a:off x="565286" y="1404664"/>
              <a:ext cx="215257" cy="5009784"/>
            </a:xfrm>
            <a:prstGeom prst="roundRect">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10--30 </a:t>
              </a:r>
              <a:r>
                <a:rPr lang="es-ES" sz="800" dirty="0" err="1"/>
                <a:t>MPax</a:t>
              </a:r>
              <a:endParaRPr lang="es-ES" sz="800" dirty="0"/>
            </a:p>
          </p:txBody>
        </p:sp>
        <p:sp>
          <p:nvSpPr>
            <p:cNvPr id="34" name="Rectangle 33"/>
            <p:cNvSpPr/>
            <p:nvPr/>
          </p:nvSpPr>
          <p:spPr>
            <a:xfrm>
              <a:off x="766297" y="1404664"/>
              <a:ext cx="517730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Arturo Merino Benítez – Santiago de Chile</a:t>
              </a:r>
            </a:p>
          </p:txBody>
        </p:sp>
        <p:sp>
          <p:nvSpPr>
            <p:cNvPr id="35" name="Rectangle 34"/>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dirty="0"/>
            </a:p>
          </p:txBody>
        </p:sp>
        <p:sp>
          <p:nvSpPr>
            <p:cNvPr id="36" name="Rectangle 35"/>
            <p:cNvSpPr/>
            <p:nvPr/>
          </p:nvSpPr>
          <p:spPr>
            <a:xfrm>
              <a:off x="851390" y="1772050"/>
              <a:ext cx="6079652" cy="1384995"/>
            </a:xfrm>
            <a:prstGeom prst="rect">
              <a:avLst/>
            </a:prstGeom>
          </p:spPr>
          <p:txBody>
            <a:bodyPr wrap="square">
              <a:spAutoFit/>
            </a:bodyPr>
            <a:lstStyle/>
            <a:p>
              <a:r>
                <a:rPr lang="es-ES" sz="1050" dirty="0"/>
                <a:t>Uno de los aeropuertos más importante de Sudamérica, el aeropuerto es la principal puerta de entrada al país y </a:t>
              </a:r>
              <a:r>
                <a:rPr lang="es-ES" sz="1050" dirty="0" err="1"/>
                <a:t>hub</a:t>
              </a:r>
              <a:r>
                <a:rPr lang="es-ES" sz="1050" dirty="0"/>
                <a:t> principal de </a:t>
              </a:r>
              <a:r>
                <a:rPr lang="es-ES" sz="1050" dirty="0" err="1"/>
                <a:t>Lan</a:t>
              </a:r>
              <a:r>
                <a:rPr lang="es-ES" sz="1050" dirty="0"/>
                <a:t> Airlines.</a:t>
              </a:r>
            </a:p>
            <a:p>
              <a:pPr marL="171450" indent="-171450">
                <a:buFont typeface="Wingdings" panose="05000000000000000000" pitchFamily="2" charset="2"/>
                <a:buChar char="ü"/>
              </a:pPr>
              <a:r>
                <a:rPr lang="es-ES" sz="1050" b="1" dirty="0"/>
                <a:t>Tráfico anual total: </a:t>
              </a:r>
              <a:r>
                <a:rPr lang="es-ES" sz="1050" dirty="0"/>
                <a:t>19,1 Mpax en 2015</a:t>
              </a:r>
            </a:p>
            <a:p>
              <a:pPr marL="171450" indent="-171450">
                <a:buFont typeface="Wingdings" panose="05000000000000000000" pitchFamily="2" charset="2"/>
                <a:buChar char="ü"/>
              </a:pPr>
              <a:r>
                <a:rPr lang="es-ES" sz="1050" b="1" dirty="0"/>
                <a:t>Destinos regulares operados: </a:t>
              </a:r>
              <a:r>
                <a:rPr lang="es-ES" sz="1050" dirty="0"/>
                <a:t>41 destinos, de ellos 14 domésticos y 27 internacionales</a:t>
              </a:r>
            </a:p>
            <a:p>
              <a:pPr marL="171450" indent="-171450">
                <a:buFont typeface="Wingdings" panose="05000000000000000000" pitchFamily="2" charset="2"/>
                <a:buChar char="ü"/>
              </a:pPr>
              <a:r>
                <a:rPr lang="es-ES" sz="1050" b="1" dirty="0"/>
                <a:t>Componente de tráfico internacional de pasajeros:</a:t>
              </a:r>
              <a:r>
                <a:rPr lang="es-ES" sz="1050" dirty="0"/>
                <a:t> 43% 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45% de la oferta total</a:t>
              </a:r>
            </a:p>
            <a:p>
              <a:pPr marL="171450" lvl="1" indent="-171450">
                <a:buFont typeface="Wingdings" panose="05000000000000000000" pitchFamily="2" charset="2"/>
                <a:buChar char="ü"/>
              </a:pPr>
              <a:r>
                <a:rPr lang="es-ES" altLang="es-ES" sz="1050" dirty="0"/>
                <a:t>Comportamiento equilibrado en cuanto a las distribución de tráfico internacional/doméstico.</a:t>
              </a:r>
            </a:p>
          </p:txBody>
        </p:sp>
        <p:sp>
          <p:nvSpPr>
            <p:cNvPr id="37" name="Rectangle 36"/>
            <p:cNvSpPr/>
            <p:nvPr/>
          </p:nvSpPr>
          <p:spPr>
            <a:xfrm>
              <a:off x="948972" y="3556000"/>
              <a:ext cx="1845028" cy="2754959"/>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sp>
          <p:nvSpPr>
            <p:cNvPr id="38" name="Rounded Rectangle 37"/>
            <p:cNvSpPr/>
            <p:nvPr/>
          </p:nvSpPr>
          <p:spPr>
            <a:xfrm>
              <a:off x="2888413" y="3576917"/>
              <a:ext cx="4218875" cy="2734040"/>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aphicFrame>
          <p:nvGraphicFramePr>
            <p:cNvPr id="39" name="Chart 38"/>
            <p:cNvGraphicFramePr>
              <a:graphicFrameLocks/>
            </p:cNvGraphicFramePr>
            <p:nvPr>
              <p:extLst>
                <p:ext uri="{D42A27DB-BD31-4B8C-83A1-F6EECF244321}">
                  <p14:modId xmlns:p14="http://schemas.microsoft.com/office/powerpoint/2010/main" val="3786925676"/>
                </p:ext>
              </p:extLst>
            </p:nvPr>
          </p:nvGraphicFramePr>
          <p:xfrm>
            <a:off x="824085" y="4458490"/>
            <a:ext cx="936103" cy="68373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0" name="Chart 39"/>
            <p:cNvGraphicFramePr>
              <a:graphicFrameLocks/>
            </p:cNvGraphicFramePr>
            <p:nvPr>
              <p:extLst>
                <p:ext uri="{D42A27DB-BD31-4B8C-83A1-F6EECF244321}">
                  <p14:modId xmlns:p14="http://schemas.microsoft.com/office/powerpoint/2010/main" val="2858405983"/>
                </p:ext>
              </p:extLst>
            </p:nvPr>
          </p:nvGraphicFramePr>
          <p:xfrm>
            <a:off x="824756" y="4043914"/>
            <a:ext cx="936000" cy="68373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1" name="Chart 40"/>
            <p:cNvGraphicFramePr>
              <a:graphicFrameLocks/>
            </p:cNvGraphicFramePr>
            <p:nvPr>
              <p:extLst>
                <p:ext uri="{D42A27DB-BD31-4B8C-83A1-F6EECF244321}">
                  <p14:modId xmlns:p14="http://schemas.microsoft.com/office/powerpoint/2010/main" val="2984890738"/>
                </p:ext>
              </p:extLst>
            </p:nvPr>
          </p:nvGraphicFramePr>
          <p:xfrm>
            <a:off x="823413" y="4871091"/>
            <a:ext cx="936103" cy="684000"/>
          </p:xfrm>
          <a:graphic>
            <a:graphicData uri="http://schemas.openxmlformats.org/drawingml/2006/chart">
              <c:chart xmlns:c="http://schemas.openxmlformats.org/drawingml/2006/chart" xmlns:r="http://schemas.openxmlformats.org/officeDocument/2006/relationships" r:id="rId5"/>
            </a:graphicData>
          </a:graphic>
        </p:graphicFrame>
        <p:pic>
          <p:nvPicPr>
            <p:cNvPr id="42" name="Picture 41"/>
            <p:cNvPicPr>
              <a:picLocks noChangeAspect="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1658501" y="5527206"/>
              <a:ext cx="765711" cy="197234"/>
            </a:xfrm>
            <a:prstGeom prst="rect">
              <a:avLst/>
            </a:prstGeom>
          </p:spPr>
        </p:pic>
        <p:graphicFrame>
          <p:nvGraphicFramePr>
            <p:cNvPr id="43" name="Chart 42"/>
            <p:cNvGraphicFramePr>
              <a:graphicFrameLocks/>
            </p:cNvGraphicFramePr>
            <p:nvPr>
              <p:extLst>
                <p:ext uri="{D42A27DB-BD31-4B8C-83A1-F6EECF244321}">
                  <p14:modId xmlns:p14="http://schemas.microsoft.com/office/powerpoint/2010/main" val="4064367763"/>
                </p:ext>
              </p:extLst>
            </p:nvPr>
          </p:nvGraphicFramePr>
          <p:xfrm>
            <a:off x="830175" y="5283955"/>
            <a:ext cx="936103" cy="683739"/>
          </p:xfrm>
          <a:graphic>
            <a:graphicData uri="http://schemas.openxmlformats.org/drawingml/2006/chart">
              <c:chart xmlns:c="http://schemas.openxmlformats.org/drawingml/2006/chart" xmlns:r="http://schemas.openxmlformats.org/officeDocument/2006/relationships" r:id="rId7"/>
            </a:graphicData>
          </a:graphic>
        </p:graphicFrame>
        <p:sp>
          <p:nvSpPr>
            <p:cNvPr id="44" name="TextBox 43"/>
            <p:cNvSpPr txBox="1"/>
            <p:nvPr/>
          </p:nvSpPr>
          <p:spPr>
            <a:xfrm>
              <a:off x="2966476" y="3781638"/>
              <a:ext cx="3935460" cy="2516073"/>
            </a:xfrm>
            <a:prstGeom prst="rect">
              <a:avLst/>
            </a:prstGeom>
            <a:noFill/>
          </p:spPr>
          <p:txBody>
            <a:bodyPr wrap="square" rtlCol="0">
              <a:spAutoFit/>
            </a:bodyPr>
            <a:lstStyle/>
            <a:p>
              <a:pPr marL="171450" indent="-171450" algn="just">
                <a:spcBef>
                  <a:spcPts val="300"/>
                </a:spcBef>
                <a:buFont typeface="Wingdings" panose="05000000000000000000" pitchFamily="2" charset="2"/>
                <a:buChar char="Ø"/>
              </a:pPr>
              <a:r>
                <a:rPr lang="es-ES" sz="900" dirty="0"/>
                <a:t>Actividad en SCL (</a:t>
              </a:r>
              <a:r>
                <a:rPr lang="es-ES" sz="900" dirty="0" err="1"/>
                <a:t>hub</a:t>
              </a:r>
              <a:r>
                <a:rPr lang="es-ES" sz="900" dirty="0"/>
                <a:t> principal): 36 destinos</a:t>
              </a:r>
            </a:p>
            <a:p>
              <a:pPr marL="171450" indent="-171450" algn="just">
                <a:spcBef>
                  <a:spcPts val="300"/>
                </a:spcBef>
                <a:buFont typeface="Wingdings" panose="05000000000000000000" pitchFamily="2" charset="2"/>
                <a:buChar char="Ø"/>
              </a:pPr>
              <a:r>
                <a:rPr lang="es-ES" sz="900" dirty="0"/>
                <a:t>Otros centros de conexión:</a:t>
              </a:r>
            </a:p>
            <a:p>
              <a:pPr marL="628432" lvl="1" indent="-171450" algn="just">
                <a:spcBef>
                  <a:spcPts val="300"/>
                </a:spcBef>
                <a:buFont typeface="Arial" panose="020B0604020202020204" pitchFamily="34" charset="0"/>
                <a:buChar char="•"/>
              </a:pPr>
              <a:r>
                <a:rPr lang="es-ES" sz="900" dirty="0"/>
                <a:t>Aeropuerto El Dorado, Bogotá – BOG: 21 destinos.</a:t>
              </a:r>
            </a:p>
            <a:p>
              <a:pPr marL="628432" lvl="1" indent="-171450" algn="just">
                <a:spcBef>
                  <a:spcPts val="300"/>
                </a:spcBef>
                <a:buFont typeface="Arial" panose="020B0604020202020204" pitchFamily="34" charset="0"/>
                <a:buChar char="•"/>
              </a:pPr>
              <a:r>
                <a:rPr lang="es-ES" sz="900" dirty="0"/>
                <a:t>Aeropuerto Jorge </a:t>
              </a:r>
              <a:r>
                <a:rPr lang="es-ES" sz="900" dirty="0" err="1"/>
                <a:t>Chavez</a:t>
              </a:r>
              <a:r>
                <a:rPr lang="es-ES" sz="900" dirty="0"/>
                <a:t>, Lima – LIM: 36 destinos.</a:t>
              </a:r>
            </a:p>
            <a:p>
              <a:pPr marL="628432" lvl="1" indent="-171450" algn="just">
                <a:spcBef>
                  <a:spcPts val="300"/>
                </a:spcBef>
                <a:buFont typeface="Arial" panose="020B0604020202020204" pitchFamily="34" charset="0"/>
                <a:buChar char="•"/>
              </a:pPr>
              <a:r>
                <a:rPr lang="es-ES" sz="900" dirty="0"/>
                <a:t>Aeroparque Jorge </a:t>
              </a:r>
              <a:r>
                <a:rPr lang="es-ES" sz="900" dirty="0" err="1"/>
                <a:t>Newbery</a:t>
              </a:r>
              <a:r>
                <a:rPr lang="es-ES" sz="900" dirty="0"/>
                <a:t>, Buenos Aires – AEP: 14 destinos.</a:t>
              </a:r>
            </a:p>
            <a:p>
              <a:pPr marL="171450" indent="-171450" algn="just">
                <a:spcBef>
                  <a:spcPts val="300"/>
                </a:spcBef>
                <a:buFont typeface="Wingdings" panose="05000000000000000000" pitchFamily="2" charset="2"/>
                <a:buChar char="Ø"/>
              </a:pPr>
              <a:r>
                <a:rPr lang="es-ES" sz="900" dirty="0"/>
                <a:t>Como parte de su estrategia de expansión LAN abrió filiales para diferentes mercados: LAN Argentina, LAN Ecuador, LAN Perú y LAN Colombia.</a:t>
              </a:r>
            </a:p>
            <a:p>
              <a:pPr marL="171450" indent="-171450" algn="just">
                <a:spcBef>
                  <a:spcPts val="300"/>
                </a:spcBef>
                <a:buFont typeface="Wingdings" panose="05000000000000000000" pitchFamily="2" charset="2"/>
                <a:buChar char="Ø"/>
              </a:pPr>
              <a:r>
                <a:rPr lang="es-ES" sz="900" dirty="0"/>
                <a:t>LATAM </a:t>
              </a:r>
              <a:r>
                <a:rPr lang="es-ES" sz="900" dirty="0" err="1"/>
                <a:t>Group</a:t>
              </a:r>
              <a:r>
                <a:rPr lang="es-ES" sz="900" dirty="0"/>
                <a:t>: Fusión de LAN y TAM, convirtiéndose LATAM en el mayor operador en Sudamérica.</a:t>
              </a:r>
            </a:p>
            <a:p>
              <a:pPr marL="628432" lvl="1" indent="-171450" algn="just">
                <a:spcBef>
                  <a:spcPts val="300"/>
                </a:spcBef>
                <a:buFont typeface="Arial" panose="020B0604020202020204" pitchFamily="34" charset="0"/>
                <a:buChar char="•"/>
              </a:pPr>
              <a:r>
                <a:rPr lang="es-ES" sz="900" dirty="0" err="1"/>
                <a:t>Fusion</a:t>
              </a:r>
              <a:r>
                <a:rPr lang="es-ES" sz="900" dirty="0"/>
                <a:t> en 2012</a:t>
              </a:r>
            </a:p>
            <a:p>
              <a:pPr marL="628432" lvl="1" indent="-171450" algn="just">
                <a:spcBef>
                  <a:spcPts val="300"/>
                </a:spcBef>
                <a:buFont typeface="Arial" panose="020B0604020202020204" pitchFamily="34" charset="0"/>
                <a:buChar char="•"/>
              </a:pPr>
              <a:r>
                <a:rPr lang="es-ES" sz="900" dirty="0"/>
                <a:t>Inicio de operación conjunta en mayo de 2016. </a:t>
              </a:r>
            </a:p>
            <a:p>
              <a:pPr marL="628432" lvl="1" indent="-171450" algn="just">
                <a:spcBef>
                  <a:spcPts val="300"/>
                </a:spcBef>
                <a:buFont typeface="Arial" panose="020B0604020202020204" pitchFamily="34" charset="0"/>
                <a:buChar char="•"/>
              </a:pPr>
              <a:r>
                <a:rPr lang="es-ES" sz="900" dirty="0"/>
                <a:t>En estudio la creación de un nuevo </a:t>
              </a:r>
              <a:r>
                <a:rPr lang="es-ES" sz="900" dirty="0" err="1"/>
                <a:t>hub</a:t>
              </a:r>
              <a:r>
                <a:rPr lang="es-ES" sz="900" dirty="0"/>
                <a:t> en el Noreste de Brasil: Fortaleza, Natal o Recife.</a:t>
              </a:r>
            </a:p>
          </p:txBody>
        </p:sp>
        <p:grpSp>
          <p:nvGrpSpPr>
            <p:cNvPr id="45" name="Group 44"/>
            <p:cNvGrpSpPr>
              <a:grpSpLocks noChangeAspect="1"/>
            </p:cNvGrpSpPr>
            <p:nvPr/>
          </p:nvGrpSpPr>
          <p:grpSpPr>
            <a:xfrm>
              <a:off x="7413598" y="3370895"/>
              <a:ext cx="1721137" cy="1626345"/>
              <a:chOff x="4092250" y="4843824"/>
              <a:chExt cx="1870111" cy="1892391"/>
            </a:xfrm>
          </p:grpSpPr>
          <p:pic>
            <p:nvPicPr>
              <p:cNvPr id="46" name="Picture 45"/>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4092250" y="4843824"/>
                <a:ext cx="1870111" cy="1870111"/>
              </a:xfrm>
              <a:prstGeom prst="roundRect">
                <a:avLst>
                  <a:gd name="adj" fmla="val 8594"/>
                </a:avLst>
              </a:prstGeom>
              <a:solidFill>
                <a:srgbClr val="FFFFFF">
                  <a:shade val="85000"/>
                </a:srgbClr>
              </a:solidFill>
              <a:ln>
                <a:noFill/>
              </a:ln>
              <a:effectLst/>
            </p:spPr>
          </p:pic>
          <p:sp>
            <p:nvSpPr>
              <p:cNvPr id="47" name="TextBox 46"/>
              <p:cNvSpPr txBox="1"/>
              <p:nvPr/>
            </p:nvSpPr>
            <p:spPr>
              <a:xfrm>
                <a:off x="5362778" y="6419237"/>
                <a:ext cx="585956" cy="316978"/>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48" name="Group 47"/>
            <p:cNvGrpSpPr>
              <a:grpSpLocks noChangeAspect="1"/>
            </p:cNvGrpSpPr>
            <p:nvPr/>
          </p:nvGrpSpPr>
          <p:grpSpPr>
            <a:xfrm>
              <a:off x="7425365" y="5036186"/>
              <a:ext cx="1709370" cy="1251593"/>
              <a:chOff x="7955534" y="1409656"/>
              <a:chExt cx="1709370" cy="1251593"/>
            </a:xfrm>
          </p:grpSpPr>
          <p:pic>
            <p:nvPicPr>
              <p:cNvPr id="49" name="Picture 48"/>
              <p:cNvPicPr>
                <a:picLocks noChangeAspect="1"/>
              </p:cNvPicPr>
              <p:nvPr/>
            </p:nvPicPr>
            <p:blipFill rotWithShape="1">
              <a:blip r:embed="rId9" cstate="print">
                <a:extLst>
                  <a:ext uri="{28A0092B-C50C-407E-A947-70E740481C1C}">
                    <a14:useLocalDpi xmlns:a14="http://schemas.microsoft.com/office/drawing/2010/main" val="0"/>
                  </a:ext>
                </a:extLst>
              </a:blip>
              <a:srcRect/>
              <a:stretch/>
            </p:blipFill>
            <p:spPr>
              <a:xfrm>
                <a:off x="7955534" y="1409657"/>
                <a:ext cx="1683197" cy="1214186"/>
              </a:xfrm>
              <a:prstGeom prst="roundRect">
                <a:avLst>
                  <a:gd name="adj" fmla="val 6375"/>
                </a:avLst>
              </a:prstGeom>
            </p:spPr>
          </p:pic>
          <p:grpSp>
            <p:nvGrpSpPr>
              <p:cNvPr id="50" name="Group 49"/>
              <p:cNvGrpSpPr/>
              <p:nvPr/>
            </p:nvGrpSpPr>
            <p:grpSpPr>
              <a:xfrm>
                <a:off x="7973269" y="1409656"/>
                <a:ext cx="1691635" cy="1251593"/>
                <a:chOff x="3850860" y="1268757"/>
                <a:chExt cx="4414508" cy="3340190"/>
              </a:xfrm>
            </p:grpSpPr>
            <p:pic>
              <p:nvPicPr>
                <p:cNvPr id="80" name="Picture 79"/>
                <p:cNvPicPr>
                  <a:picLocks noChangeAspect="1"/>
                </p:cNvPicPr>
                <p:nvPr/>
              </p:nvPicPr>
              <p:blipFill rotWithShape="1">
                <a:blip r:embed="rId9" cstate="print">
                  <a:extLst>
                    <a:ext uri="{28A0092B-C50C-407E-A947-70E740481C1C}">
                      <a14:useLocalDpi xmlns:a14="http://schemas.microsoft.com/office/drawing/2010/main" val="0"/>
                    </a:ext>
                  </a:extLst>
                </a:blip>
                <a:srcRect/>
                <a:stretch/>
              </p:blipFill>
              <p:spPr>
                <a:xfrm>
                  <a:off x="3872880" y="1268757"/>
                  <a:ext cx="4392488" cy="3340190"/>
                </a:xfrm>
                <a:prstGeom prst="roundRect">
                  <a:avLst>
                    <a:gd name="adj" fmla="val 6375"/>
                  </a:avLst>
                </a:prstGeom>
              </p:spPr>
            </p:pic>
            <p:pic>
              <p:nvPicPr>
                <p:cNvPr id="81" name="Picture 80"/>
                <p:cNvPicPr>
                  <a:picLocks noChangeAspect="1"/>
                </p:cNvPicPr>
                <p:nvPr/>
              </p:nvPicPr>
              <p:blipFill rotWithShape="1">
                <a:blip r:embed="rId10" cstate="print">
                  <a:extLst>
                    <a:ext uri="{28A0092B-C50C-407E-A947-70E740481C1C}">
                      <a14:useLocalDpi xmlns:a14="http://schemas.microsoft.com/office/drawing/2010/main" val="0"/>
                    </a:ext>
                  </a:extLst>
                </a:blip>
                <a:srcRect/>
                <a:stretch/>
              </p:blipFill>
              <p:spPr>
                <a:xfrm>
                  <a:off x="3850860" y="3634058"/>
                  <a:ext cx="1296144" cy="936107"/>
                </a:xfrm>
                <a:prstGeom prst="roundRect">
                  <a:avLst>
                    <a:gd name="adj" fmla="val 8750"/>
                  </a:avLst>
                </a:prstGeom>
                <a:ln>
                  <a:solidFill>
                    <a:schemeClr val="bg1">
                      <a:lumMod val="50000"/>
                    </a:schemeClr>
                  </a:solidFill>
                  <a:prstDash val="dash"/>
                </a:ln>
              </p:spPr>
            </p:pic>
          </p:grpSp>
          <p:sp>
            <p:nvSpPr>
              <p:cNvPr id="51" name="TextBox 50"/>
              <p:cNvSpPr txBox="1"/>
              <p:nvPr/>
            </p:nvSpPr>
            <p:spPr>
              <a:xfrm>
                <a:off x="9183818" y="2374302"/>
                <a:ext cx="468000"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grpSp>
          <p:nvGrpSpPr>
            <p:cNvPr id="82" name="Group 81"/>
            <p:cNvGrpSpPr>
              <a:grpSpLocks noChangeAspect="1"/>
            </p:cNvGrpSpPr>
            <p:nvPr/>
          </p:nvGrpSpPr>
          <p:grpSpPr>
            <a:xfrm>
              <a:off x="7425365" y="1720551"/>
              <a:ext cx="1683198" cy="1603389"/>
              <a:chOff x="7408368" y="2207806"/>
              <a:chExt cx="2208061" cy="2103367"/>
            </a:xfrm>
          </p:grpSpPr>
          <p:pic>
            <p:nvPicPr>
              <p:cNvPr id="83" name="Picture 82"/>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7408368" y="2207806"/>
                <a:ext cx="2208061" cy="2103367"/>
              </a:xfrm>
              <a:prstGeom prst="roundRect">
                <a:avLst>
                  <a:gd name="adj" fmla="val 5799"/>
                </a:avLst>
              </a:prstGeom>
            </p:spPr>
          </p:pic>
          <p:sp>
            <p:nvSpPr>
              <p:cNvPr id="84" name="TextBox 83"/>
              <p:cNvSpPr txBox="1"/>
              <p:nvPr/>
            </p:nvSpPr>
            <p:spPr>
              <a:xfrm>
                <a:off x="7421572" y="3923400"/>
                <a:ext cx="807575" cy="357361"/>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pic>
          <p:nvPicPr>
            <p:cNvPr id="85" name="Picture 84"/>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1657268" y="4287200"/>
              <a:ext cx="567684" cy="202663"/>
            </a:xfrm>
            <a:prstGeom prst="rect">
              <a:avLst/>
            </a:prstGeom>
          </p:spPr>
        </p:pic>
        <p:pic>
          <p:nvPicPr>
            <p:cNvPr id="86" name="Picture 85"/>
            <p:cNvPicPr>
              <a:picLocks noChangeAspect="1"/>
            </p:cNvPicPr>
            <p:nvPr/>
          </p:nvPicPr>
          <p:blipFill rotWithShape="1">
            <a:blip r:embed="rId13" cstate="print">
              <a:extLst>
                <a:ext uri="{28A0092B-C50C-407E-A947-70E740481C1C}">
                  <a14:useLocalDpi xmlns:a14="http://schemas.microsoft.com/office/drawing/2010/main" val="0"/>
                </a:ext>
              </a:extLst>
            </a:blip>
            <a:srcRect l="18570" r="18095"/>
            <a:stretch/>
          </p:blipFill>
          <p:spPr>
            <a:xfrm>
              <a:off x="1657268" y="4661152"/>
              <a:ext cx="640100" cy="341106"/>
            </a:xfrm>
            <a:prstGeom prst="rect">
              <a:avLst/>
            </a:prstGeom>
          </p:spPr>
        </p:pic>
        <p:pic>
          <p:nvPicPr>
            <p:cNvPr id="87" name="Picture 86"/>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1644143" y="5148515"/>
              <a:ext cx="451101" cy="158562"/>
            </a:xfrm>
            <a:prstGeom prst="rect">
              <a:avLst/>
            </a:prstGeom>
          </p:spPr>
        </p:pic>
        <p:pic>
          <p:nvPicPr>
            <p:cNvPr id="88" name="Picture 87"/>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3283689" y="3433789"/>
              <a:ext cx="936104" cy="334189"/>
            </a:xfrm>
            <a:prstGeom prst="rect">
              <a:avLst/>
            </a:prstGeom>
            <a:solidFill>
              <a:srgbClr val="FFFFFF"/>
            </a:solidFill>
          </p:spPr>
        </p:pic>
        <p:pic>
          <p:nvPicPr>
            <p:cNvPr id="89" name="Picture 88"/>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6367319" y="3705350"/>
              <a:ext cx="561763" cy="561763"/>
            </a:xfrm>
            <a:prstGeom prst="rect">
              <a:avLst/>
            </a:prstGeom>
          </p:spPr>
        </p:pic>
      </p:grpSp>
      <p:sp>
        <p:nvSpPr>
          <p:cNvPr id="90"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(iii/xi)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1050925000"/>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61</a:t>
            </a:fld>
            <a:endParaRPr lang="es-ES" dirty="0">
              <a:solidFill>
                <a:srgbClr val="002776"/>
              </a:solidFill>
            </a:endParaRPr>
          </a:p>
        </p:txBody>
      </p:sp>
      <p:grpSp>
        <p:nvGrpSpPr>
          <p:cNvPr id="3" name="Group 2"/>
          <p:cNvGrpSpPr/>
          <p:nvPr/>
        </p:nvGrpSpPr>
        <p:grpSpPr>
          <a:xfrm>
            <a:off x="348421" y="1122684"/>
            <a:ext cx="9141654" cy="5258644"/>
            <a:chOff x="565286" y="1404664"/>
            <a:chExt cx="8709035" cy="5009784"/>
          </a:xfrm>
        </p:grpSpPr>
        <p:sp>
          <p:nvSpPr>
            <p:cNvPr id="52" name="Rounded Rectangle 51"/>
            <p:cNvSpPr/>
            <p:nvPr/>
          </p:nvSpPr>
          <p:spPr>
            <a:xfrm>
              <a:off x="565286" y="1404664"/>
              <a:ext cx="215257" cy="5009784"/>
            </a:xfrm>
            <a:prstGeom prst="roundRect">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10--30 </a:t>
              </a:r>
              <a:r>
                <a:rPr lang="es-ES" sz="800" dirty="0" err="1"/>
                <a:t>MPax</a:t>
              </a:r>
              <a:endParaRPr lang="es-ES" sz="800" dirty="0"/>
            </a:p>
          </p:txBody>
        </p:sp>
        <p:sp>
          <p:nvSpPr>
            <p:cNvPr id="53" name="Rectangle 52"/>
            <p:cNvSpPr/>
            <p:nvPr/>
          </p:nvSpPr>
          <p:spPr>
            <a:xfrm>
              <a:off x="766297" y="1404664"/>
              <a:ext cx="517730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_tradnl" sz="1200" b="1" dirty="0">
                  <a:solidFill>
                    <a:schemeClr val="tx1"/>
                  </a:solidFill>
                </a:rPr>
                <a:t>Aeropuerto Internacional Jorge Chávez – Lima</a:t>
              </a:r>
            </a:p>
          </p:txBody>
        </p:sp>
        <p:sp>
          <p:nvSpPr>
            <p:cNvPr id="54" name="Rectangle 53"/>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_tradnl" dirty="0"/>
            </a:p>
          </p:txBody>
        </p:sp>
        <p:sp>
          <p:nvSpPr>
            <p:cNvPr id="55" name="Rectangle 54"/>
            <p:cNvSpPr/>
            <p:nvPr/>
          </p:nvSpPr>
          <p:spPr>
            <a:xfrm>
              <a:off x="851390" y="1684123"/>
              <a:ext cx="6079652" cy="1708160"/>
            </a:xfrm>
            <a:prstGeom prst="rect">
              <a:avLst/>
            </a:prstGeom>
          </p:spPr>
          <p:txBody>
            <a:bodyPr wrap="square">
              <a:spAutoFit/>
            </a:bodyPr>
            <a:lstStyle/>
            <a:p>
              <a:r>
                <a:rPr lang="es-ES" sz="1050" dirty="0"/>
                <a:t>Ubicado en el distrito de Callao, es el aeropuerto de conexión de preferencia en la región andina, distribuyendo buena parte del tráfico que vuela entre los países del sur y norte de Sudamérica. Además actúa como </a:t>
              </a:r>
              <a:r>
                <a:rPr lang="es-ES" sz="1050" dirty="0" err="1"/>
                <a:t>hub</a:t>
              </a:r>
              <a:r>
                <a:rPr lang="es-ES" sz="1050" dirty="0"/>
                <a:t> regional de Avianca para vuelos con destino Bolivia y Ecuador entre otros aeropuertos de la región.</a:t>
              </a:r>
            </a:p>
            <a:p>
              <a:pPr marL="171450" indent="-171450">
                <a:buFont typeface="Wingdings" panose="05000000000000000000" pitchFamily="2" charset="2"/>
                <a:buChar char="ü"/>
              </a:pPr>
              <a:r>
                <a:rPr lang="es-ES" sz="1050" b="1" dirty="0"/>
                <a:t>Tráfico anual total: </a:t>
              </a:r>
              <a:r>
                <a:rPr lang="es-ES" sz="1050" dirty="0"/>
                <a:t>17,1 Mpax en 2015</a:t>
              </a:r>
            </a:p>
            <a:p>
              <a:pPr marL="171450" indent="-171450">
                <a:buFont typeface="Wingdings" panose="05000000000000000000" pitchFamily="2" charset="2"/>
                <a:buChar char="ü"/>
              </a:pPr>
              <a:r>
                <a:rPr lang="es-ES" sz="1050" b="1" dirty="0"/>
                <a:t>Destinos regulares operados: </a:t>
              </a:r>
              <a:r>
                <a:rPr lang="es-ES" sz="1050" dirty="0"/>
                <a:t>60 destinos, de ellos 20 domésticos y 40 internacionales</a:t>
              </a:r>
              <a:endParaRPr lang="es-ES_tradnl" sz="1050" dirty="0"/>
            </a:p>
            <a:p>
              <a:pPr marL="171450" indent="-171450">
                <a:buFont typeface="Wingdings" panose="05000000000000000000" pitchFamily="2" charset="2"/>
                <a:buChar char="ü"/>
              </a:pPr>
              <a:r>
                <a:rPr lang="es-ES_tradnl" sz="1050" b="1" dirty="0"/>
                <a:t>Componente de tráfico internacional de pasajeros:</a:t>
              </a:r>
              <a:r>
                <a:rPr lang="es-ES_tradnl" sz="1050" dirty="0"/>
                <a:t> 48% del tráfico total anual</a:t>
              </a:r>
            </a:p>
            <a:p>
              <a:pPr marL="171450" indent="-171450">
                <a:buFont typeface="Wingdings" panose="05000000000000000000" pitchFamily="2" charset="2"/>
                <a:buChar char="ü"/>
              </a:pPr>
              <a:r>
                <a:rPr lang="es-ES_tradnl" altLang="es-ES" sz="1050" b="1" dirty="0"/>
                <a:t>Número medio de frecuencias mensuales de vuelos internacionales (regionales e intercontinentales):</a:t>
              </a:r>
              <a:r>
                <a:rPr lang="es-ES_tradnl" altLang="es-ES" sz="1050" dirty="0"/>
                <a:t> 41% de la oferta total</a:t>
              </a:r>
            </a:p>
            <a:p>
              <a:pPr marL="171450" lvl="1" indent="-171450">
                <a:buFont typeface="Wingdings" panose="05000000000000000000" pitchFamily="2" charset="2"/>
                <a:buChar char="ü"/>
              </a:pPr>
              <a:r>
                <a:rPr lang="es-ES" altLang="es-ES" sz="1050" dirty="0"/>
                <a:t>Comportamiento equilibrado en cuanto a las distribución de tráfico internacional/doméstico</a:t>
              </a:r>
              <a:r>
                <a:rPr lang="es-ES_tradnl" altLang="es-ES" sz="1050" dirty="0"/>
                <a:t>.</a:t>
              </a:r>
            </a:p>
          </p:txBody>
        </p:sp>
        <p:sp>
          <p:nvSpPr>
            <p:cNvPr id="56" name="Rectangle 55"/>
            <p:cNvSpPr/>
            <p:nvPr/>
          </p:nvSpPr>
          <p:spPr>
            <a:xfrm>
              <a:off x="948972" y="3556000"/>
              <a:ext cx="1845028" cy="2754959"/>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_tradnl" sz="1100" b="1" dirty="0">
                  <a:solidFill>
                    <a:schemeClr val="tx1"/>
                  </a:solidFill>
                </a:rPr>
                <a:t>Principales aerolíneas y </a:t>
              </a:r>
              <a:r>
                <a:rPr lang="es-ES_tradnl" sz="1100" b="1" dirty="0" err="1">
                  <a:solidFill>
                    <a:schemeClr val="tx1"/>
                  </a:solidFill>
                </a:rPr>
                <a:t>market</a:t>
              </a:r>
              <a:r>
                <a:rPr lang="es-ES_tradnl" sz="1100" b="1" dirty="0">
                  <a:solidFill>
                    <a:schemeClr val="tx1"/>
                  </a:solidFill>
                </a:rPr>
                <a:t> share</a:t>
              </a:r>
            </a:p>
          </p:txBody>
        </p:sp>
        <p:sp>
          <p:nvSpPr>
            <p:cNvPr id="57" name="Rounded Rectangle 56"/>
            <p:cNvSpPr/>
            <p:nvPr/>
          </p:nvSpPr>
          <p:spPr>
            <a:xfrm>
              <a:off x="2888413" y="3576917"/>
              <a:ext cx="4218875" cy="2734040"/>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aphicFrame>
          <p:nvGraphicFramePr>
            <p:cNvPr id="58" name="Chart 57"/>
            <p:cNvGraphicFramePr>
              <a:graphicFrameLocks/>
            </p:cNvGraphicFramePr>
            <p:nvPr>
              <p:extLst>
                <p:ext uri="{D42A27DB-BD31-4B8C-83A1-F6EECF244321}">
                  <p14:modId xmlns:p14="http://schemas.microsoft.com/office/powerpoint/2010/main" val="1343571276"/>
                </p:ext>
              </p:extLst>
            </p:nvPr>
          </p:nvGraphicFramePr>
          <p:xfrm>
            <a:off x="824085" y="4458490"/>
            <a:ext cx="936103" cy="68373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9" name="Chart 58"/>
            <p:cNvGraphicFramePr>
              <a:graphicFrameLocks/>
            </p:cNvGraphicFramePr>
            <p:nvPr>
              <p:extLst>
                <p:ext uri="{D42A27DB-BD31-4B8C-83A1-F6EECF244321}">
                  <p14:modId xmlns:p14="http://schemas.microsoft.com/office/powerpoint/2010/main" val="1352668091"/>
                </p:ext>
              </p:extLst>
            </p:nvPr>
          </p:nvGraphicFramePr>
          <p:xfrm>
            <a:off x="823413" y="4871091"/>
            <a:ext cx="936103" cy="684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0" name="Chart 59"/>
            <p:cNvGraphicFramePr>
              <a:graphicFrameLocks/>
            </p:cNvGraphicFramePr>
            <p:nvPr>
              <p:extLst>
                <p:ext uri="{D42A27DB-BD31-4B8C-83A1-F6EECF244321}">
                  <p14:modId xmlns:p14="http://schemas.microsoft.com/office/powerpoint/2010/main" val="3909724326"/>
                </p:ext>
              </p:extLst>
            </p:nvPr>
          </p:nvGraphicFramePr>
          <p:xfrm>
            <a:off x="830175" y="5283955"/>
            <a:ext cx="936103" cy="683739"/>
          </p:xfrm>
          <a:graphic>
            <a:graphicData uri="http://schemas.openxmlformats.org/drawingml/2006/chart">
              <c:chart xmlns:c="http://schemas.openxmlformats.org/drawingml/2006/chart" xmlns:r="http://schemas.openxmlformats.org/officeDocument/2006/relationships" r:id="rId5"/>
            </a:graphicData>
          </a:graphic>
        </p:graphicFrame>
        <p:sp>
          <p:nvSpPr>
            <p:cNvPr id="61" name="TextBox 60"/>
            <p:cNvSpPr txBox="1"/>
            <p:nvPr/>
          </p:nvSpPr>
          <p:spPr>
            <a:xfrm>
              <a:off x="2966476" y="3781637"/>
              <a:ext cx="3935460" cy="2339102"/>
            </a:xfrm>
            <a:prstGeom prst="rect">
              <a:avLst/>
            </a:prstGeom>
            <a:noFill/>
          </p:spPr>
          <p:txBody>
            <a:bodyPr wrap="square" rtlCol="0">
              <a:spAutoFit/>
            </a:bodyPr>
            <a:lstStyle/>
            <a:p>
              <a:pPr marL="171450" indent="-171450" algn="just">
                <a:spcBef>
                  <a:spcPts val="300"/>
                </a:spcBef>
                <a:buFont typeface="Wingdings" panose="05000000000000000000" pitchFamily="2" charset="2"/>
                <a:buChar char="Ø"/>
              </a:pPr>
              <a:r>
                <a:rPr lang="es-ES" sz="900" dirty="0"/>
                <a:t>Actividad en LIM (</a:t>
              </a:r>
              <a:r>
                <a:rPr lang="es-ES" sz="900" dirty="0" err="1"/>
                <a:t>hub</a:t>
              </a:r>
              <a:r>
                <a:rPr lang="es-ES" sz="900" dirty="0"/>
                <a:t> principal): 36 destinos</a:t>
              </a:r>
            </a:p>
            <a:p>
              <a:pPr marL="171450" indent="-171450" algn="just">
                <a:spcBef>
                  <a:spcPts val="300"/>
                </a:spcBef>
                <a:buFont typeface="Wingdings" panose="05000000000000000000" pitchFamily="2" charset="2"/>
                <a:buChar char="Ø"/>
              </a:pPr>
              <a:r>
                <a:rPr lang="es-ES" sz="900" dirty="0"/>
                <a:t>Otros centros de conexión:</a:t>
              </a:r>
            </a:p>
            <a:p>
              <a:pPr marL="628432" lvl="1" indent="-171450" algn="just">
                <a:spcBef>
                  <a:spcPts val="300"/>
                </a:spcBef>
                <a:buFont typeface="Arial" panose="020B0604020202020204" pitchFamily="34" charset="0"/>
                <a:buChar char="•"/>
              </a:pPr>
              <a:r>
                <a:rPr lang="es-ES" sz="900" dirty="0"/>
                <a:t>Aeropuerto El Dorado, Bogotá – BOG: 21 destinos.</a:t>
              </a:r>
            </a:p>
            <a:p>
              <a:pPr marL="628432" lvl="1" indent="-171450" algn="just">
                <a:spcBef>
                  <a:spcPts val="300"/>
                </a:spcBef>
                <a:buFont typeface="Arial" panose="020B0604020202020204" pitchFamily="34" charset="0"/>
                <a:buChar char="•"/>
              </a:pPr>
              <a:r>
                <a:rPr lang="es-ES" sz="900" dirty="0"/>
                <a:t>Aeroparque Jorge </a:t>
              </a:r>
              <a:r>
                <a:rPr lang="es-ES" sz="900" dirty="0" err="1"/>
                <a:t>Newbery</a:t>
              </a:r>
              <a:r>
                <a:rPr lang="es-ES" sz="900" dirty="0"/>
                <a:t>, Buenos Aires – AEP: 14 destinos.</a:t>
              </a:r>
            </a:p>
            <a:p>
              <a:pPr marL="171450" indent="-171450" algn="just">
                <a:spcBef>
                  <a:spcPts val="300"/>
                </a:spcBef>
                <a:buFont typeface="Wingdings" panose="05000000000000000000" pitchFamily="2" charset="2"/>
                <a:buChar char="Ø"/>
              </a:pPr>
              <a:r>
                <a:rPr lang="es-ES" sz="900" dirty="0"/>
                <a:t>Como parte de su estrategia de expansión LAN abrió filiales para diferentes mercados: LAN Argentina, LAN Ecuador, LAN Perú y LAN Colombia.</a:t>
              </a:r>
            </a:p>
            <a:p>
              <a:pPr marL="171450" indent="-171450" algn="just">
                <a:spcBef>
                  <a:spcPts val="300"/>
                </a:spcBef>
                <a:buFont typeface="Wingdings" panose="05000000000000000000" pitchFamily="2" charset="2"/>
                <a:buChar char="Ø"/>
              </a:pPr>
              <a:r>
                <a:rPr lang="es-ES" sz="900" dirty="0"/>
                <a:t>LATAM </a:t>
              </a:r>
              <a:r>
                <a:rPr lang="es-ES" sz="900" dirty="0" err="1"/>
                <a:t>Group</a:t>
              </a:r>
              <a:r>
                <a:rPr lang="es-ES" sz="900" dirty="0"/>
                <a:t>: Fusión de LAN y TAM, convirtiéndose LATAM en el mayor operador en Sudamérica.</a:t>
              </a:r>
            </a:p>
            <a:p>
              <a:pPr marL="628432" lvl="1" indent="-171450" algn="just">
                <a:spcBef>
                  <a:spcPts val="300"/>
                </a:spcBef>
                <a:buFont typeface="Arial" panose="020B0604020202020204" pitchFamily="34" charset="0"/>
                <a:buChar char="•"/>
              </a:pPr>
              <a:r>
                <a:rPr lang="es-ES" sz="900" dirty="0" err="1"/>
                <a:t>Fusion</a:t>
              </a:r>
              <a:r>
                <a:rPr lang="es-ES" sz="900" dirty="0"/>
                <a:t> en 2012</a:t>
              </a:r>
            </a:p>
            <a:p>
              <a:pPr marL="628432" lvl="1" indent="-171450" algn="just">
                <a:spcBef>
                  <a:spcPts val="300"/>
                </a:spcBef>
                <a:buFont typeface="Arial" panose="020B0604020202020204" pitchFamily="34" charset="0"/>
                <a:buChar char="•"/>
              </a:pPr>
              <a:r>
                <a:rPr lang="es-ES" sz="900" dirty="0"/>
                <a:t>Inicio de operación conjunta en mayo de 2016. </a:t>
              </a:r>
            </a:p>
            <a:p>
              <a:pPr marL="628432" lvl="1" indent="-171450" algn="just">
                <a:spcBef>
                  <a:spcPts val="300"/>
                </a:spcBef>
                <a:buFont typeface="Arial" panose="020B0604020202020204" pitchFamily="34" charset="0"/>
                <a:buChar char="•"/>
              </a:pPr>
              <a:r>
                <a:rPr lang="es-ES" sz="900" dirty="0"/>
                <a:t>En estudio la creación de un nuevo </a:t>
              </a:r>
              <a:r>
                <a:rPr lang="es-ES" sz="900" dirty="0" err="1"/>
                <a:t>hub</a:t>
              </a:r>
              <a:r>
                <a:rPr lang="es-ES" sz="900" dirty="0"/>
                <a:t> en el Noreste de Brasil: Fortaleza, Natal o Recife.</a:t>
              </a:r>
            </a:p>
          </p:txBody>
        </p:sp>
        <p:pic>
          <p:nvPicPr>
            <p:cNvPr id="62" name="Picture 61"/>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657268" y="4287200"/>
              <a:ext cx="567684" cy="202663"/>
            </a:xfrm>
            <a:prstGeom prst="rect">
              <a:avLst/>
            </a:prstGeom>
          </p:spPr>
        </p:pic>
        <p:pic>
          <p:nvPicPr>
            <p:cNvPr id="63" name="Picture 62"/>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283689" y="3433789"/>
              <a:ext cx="936104" cy="334189"/>
            </a:xfrm>
            <a:prstGeom prst="rect">
              <a:avLst/>
            </a:prstGeom>
            <a:solidFill>
              <a:srgbClr val="FFFFFF"/>
            </a:solidFill>
          </p:spPr>
        </p:pic>
        <p:grpSp>
          <p:nvGrpSpPr>
            <p:cNvPr id="64" name="Group 63"/>
            <p:cNvGrpSpPr>
              <a:grpSpLocks noChangeAspect="1"/>
            </p:cNvGrpSpPr>
            <p:nvPr/>
          </p:nvGrpSpPr>
          <p:grpSpPr>
            <a:xfrm>
              <a:off x="7543802" y="1708805"/>
              <a:ext cx="1574311" cy="1574312"/>
              <a:chOff x="5627518" y="4707907"/>
              <a:chExt cx="1730621" cy="1730622"/>
            </a:xfrm>
          </p:grpSpPr>
          <p:pic>
            <p:nvPicPr>
              <p:cNvPr id="65" name="Picture 64"/>
              <p:cNvPicPr>
                <a:picLocks noChangeAspect="1"/>
              </p:cNvPicPr>
              <p:nvPr/>
            </p:nvPicPr>
            <p:blipFill rotWithShape="1">
              <a:blip r:embed="rId7" cstate="print">
                <a:extLst>
                  <a:ext uri="{28A0092B-C50C-407E-A947-70E740481C1C}">
                    <a14:useLocalDpi xmlns:a14="http://schemas.microsoft.com/office/drawing/2010/main" val="0"/>
                  </a:ext>
                </a:extLst>
              </a:blip>
              <a:srcRect/>
              <a:stretch/>
            </p:blipFill>
            <p:spPr>
              <a:xfrm>
                <a:off x="5627518" y="4707907"/>
                <a:ext cx="1730621" cy="1730621"/>
              </a:xfrm>
              <a:prstGeom prst="roundRect">
                <a:avLst>
                  <a:gd name="adj" fmla="val 7522"/>
                </a:avLst>
              </a:prstGeom>
            </p:spPr>
          </p:pic>
          <p:sp>
            <p:nvSpPr>
              <p:cNvPr id="66" name="TextBox 65"/>
              <p:cNvSpPr txBox="1"/>
              <p:nvPr/>
            </p:nvSpPr>
            <p:spPr>
              <a:xfrm>
                <a:off x="5639697" y="6139066"/>
                <a:ext cx="616063" cy="299463"/>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nvGrpSpPr>
            <p:cNvPr id="67" name="Group 66"/>
            <p:cNvGrpSpPr>
              <a:grpSpLocks noChangeAspect="1"/>
            </p:cNvGrpSpPr>
            <p:nvPr/>
          </p:nvGrpSpPr>
          <p:grpSpPr>
            <a:xfrm>
              <a:off x="7562293" y="3345200"/>
              <a:ext cx="1542916" cy="1419167"/>
              <a:chOff x="6115708" y="1400986"/>
              <a:chExt cx="1696109" cy="1560073"/>
            </a:xfrm>
          </p:grpSpPr>
          <p:pic>
            <p:nvPicPr>
              <p:cNvPr id="68" name="Picture 67"/>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6115708" y="1411061"/>
                <a:ext cx="1696109" cy="1549998"/>
              </a:xfrm>
              <a:prstGeom prst="roundRect">
                <a:avLst>
                  <a:gd name="adj" fmla="val 8594"/>
                </a:avLst>
              </a:prstGeom>
              <a:solidFill>
                <a:srgbClr val="FFFFFF">
                  <a:shade val="85000"/>
                </a:srgbClr>
              </a:solidFill>
              <a:ln>
                <a:noFill/>
              </a:ln>
              <a:effectLst/>
            </p:spPr>
          </p:pic>
          <p:sp>
            <p:nvSpPr>
              <p:cNvPr id="69" name="TextBox 68"/>
              <p:cNvSpPr txBox="1"/>
              <p:nvPr/>
            </p:nvSpPr>
            <p:spPr>
              <a:xfrm>
                <a:off x="7220844" y="1400986"/>
                <a:ext cx="576419" cy="299462"/>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70" name="Group 69"/>
            <p:cNvGrpSpPr>
              <a:grpSpLocks noChangeAspect="1"/>
            </p:cNvGrpSpPr>
            <p:nvPr/>
          </p:nvGrpSpPr>
          <p:grpSpPr>
            <a:xfrm>
              <a:off x="7562295" y="4812815"/>
              <a:ext cx="1555820" cy="1516221"/>
              <a:chOff x="6691252" y="4832981"/>
              <a:chExt cx="1728350" cy="1614206"/>
            </a:xfrm>
          </p:grpSpPr>
          <p:grpSp>
            <p:nvGrpSpPr>
              <p:cNvPr id="71" name="Group 70"/>
              <p:cNvGrpSpPr/>
              <p:nvPr/>
            </p:nvGrpSpPr>
            <p:grpSpPr>
              <a:xfrm>
                <a:off x="6691252" y="4832981"/>
                <a:ext cx="1728350" cy="1614206"/>
                <a:chOff x="5720719" y="4840371"/>
                <a:chExt cx="1851068" cy="1633831"/>
              </a:xfrm>
            </p:grpSpPr>
            <p:pic>
              <p:nvPicPr>
                <p:cNvPr id="73" name="Picture 72"/>
                <p:cNvPicPr>
                  <a:picLocks noChangeAspect="1"/>
                </p:cNvPicPr>
                <p:nvPr/>
              </p:nvPicPr>
              <p:blipFill rotWithShape="1">
                <a:blip r:embed="rId9" cstate="print">
                  <a:extLst>
                    <a:ext uri="{28A0092B-C50C-407E-A947-70E740481C1C}">
                      <a14:useLocalDpi xmlns:a14="http://schemas.microsoft.com/office/drawing/2010/main" val="0"/>
                    </a:ext>
                  </a:extLst>
                </a:blip>
                <a:srcRect/>
                <a:stretch/>
              </p:blipFill>
              <p:spPr>
                <a:xfrm>
                  <a:off x="5720719" y="4840371"/>
                  <a:ext cx="1850204" cy="1633831"/>
                </a:xfrm>
                <a:prstGeom prst="roundRect">
                  <a:avLst>
                    <a:gd name="adj" fmla="val 8611"/>
                  </a:avLst>
                </a:prstGeom>
              </p:spPr>
            </p:pic>
            <p:pic>
              <p:nvPicPr>
                <p:cNvPr id="74" name="Picture 73"/>
                <p:cNvPicPr>
                  <a:picLocks noChangeAspect="1"/>
                </p:cNvPicPr>
                <p:nvPr/>
              </p:nvPicPr>
              <p:blipFill rotWithShape="1">
                <a:blip r:embed="rId10" cstate="print">
                  <a:extLst>
                    <a:ext uri="{28A0092B-C50C-407E-A947-70E740481C1C}">
                      <a14:useLocalDpi xmlns:a14="http://schemas.microsoft.com/office/drawing/2010/main" val="0"/>
                    </a:ext>
                  </a:extLst>
                </a:blip>
                <a:srcRect/>
                <a:stretch/>
              </p:blipFill>
              <p:spPr>
                <a:xfrm>
                  <a:off x="6899057" y="4845477"/>
                  <a:ext cx="672730" cy="583033"/>
                </a:xfrm>
                <a:prstGeom prst="roundRect">
                  <a:avLst>
                    <a:gd name="adj" fmla="val 11548"/>
                  </a:avLst>
                </a:prstGeom>
                <a:ln w="9525">
                  <a:solidFill>
                    <a:schemeClr val="bg1">
                      <a:lumMod val="50000"/>
                    </a:schemeClr>
                  </a:solidFill>
                  <a:prstDash val="dash"/>
                </a:ln>
              </p:spPr>
            </p:pic>
          </p:grpSp>
          <p:sp>
            <p:nvSpPr>
              <p:cNvPr id="72" name="TextBox 71"/>
              <p:cNvSpPr txBox="1"/>
              <p:nvPr/>
            </p:nvSpPr>
            <p:spPr>
              <a:xfrm>
                <a:off x="7912243" y="6157167"/>
                <a:ext cx="493026" cy="290020"/>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grpSp>
          <p:nvGrpSpPr>
            <p:cNvPr id="75" name="Group 74"/>
            <p:cNvGrpSpPr/>
            <p:nvPr/>
          </p:nvGrpSpPr>
          <p:grpSpPr>
            <a:xfrm>
              <a:off x="824756" y="4043914"/>
              <a:ext cx="936000" cy="683739"/>
              <a:chOff x="443756" y="4043913"/>
              <a:chExt cx="936000" cy="683739"/>
            </a:xfrm>
          </p:grpSpPr>
          <p:graphicFrame>
            <p:nvGraphicFramePr>
              <p:cNvPr id="76" name="Chart 75"/>
              <p:cNvGraphicFramePr>
                <a:graphicFrameLocks/>
              </p:cNvGraphicFramePr>
              <p:nvPr>
                <p:extLst/>
              </p:nvPr>
            </p:nvGraphicFramePr>
            <p:xfrm>
              <a:off x="443756" y="4043913"/>
              <a:ext cx="936000" cy="683739"/>
            </p:xfrm>
            <a:graphic>
              <a:graphicData uri="http://schemas.openxmlformats.org/drawingml/2006/chart">
                <c:chart xmlns:c="http://schemas.openxmlformats.org/drawingml/2006/chart" xmlns:r="http://schemas.openxmlformats.org/officeDocument/2006/relationships" r:id="rId11"/>
              </a:graphicData>
            </a:graphic>
          </p:graphicFrame>
          <p:sp>
            <p:nvSpPr>
              <p:cNvPr id="77" name="Pie 76"/>
              <p:cNvSpPr/>
              <p:nvPr/>
            </p:nvSpPr>
            <p:spPr>
              <a:xfrm>
                <a:off x="755267" y="4226719"/>
                <a:ext cx="315650" cy="321469"/>
              </a:xfrm>
              <a:prstGeom prst="pie">
                <a:avLst>
                  <a:gd name="adj1" fmla="val 5569159"/>
                  <a:gd name="adj2" fmla="val 1617279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pic>
          <p:nvPicPr>
            <p:cNvPr id="78" name="Picture 77"/>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1662723" y="4698225"/>
              <a:ext cx="785656" cy="215270"/>
            </a:xfrm>
            <a:prstGeom prst="rect">
              <a:avLst/>
            </a:prstGeom>
          </p:spPr>
        </p:pic>
        <p:pic>
          <p:nvPicPr>
            <p:cNvPr id="79" name="Picture 78"/>
            <p:cNvPicPr>
              <a:picLocks noChangeAspect="1"/>
            </p:cNvPicPr>
            <p:nvPr/>
          </p:nvPicPr>
          <p:blipFill rotWithShape="1">
            <a:blip r:embed="rId13" cstate="print">
              <a:extLst>
                <a:ext uri="{28A0092B-C50C-407E-A947-70E740481C1C}">
                  <a14:useLocalDpi xmlns:a14="http://schemas.microsoft.com/office/drawing/2010/main" val="0"/>
                </a:ext>
              </a:extLst>
            </a:blip>
            <a:srcRect t="29048" b="29048"/>
            <a:stretch/>
          </p:blipFill>
          <p:spPr>
            <a:xfrm>
              <a:off x="1692526" y="5103468"/>
              <a:ext cx="822173" cy="219246"/>
            </a:xfrm>
            <a:prstGeom prst="rect">
              <a:avLst/>
            </a:prstGeom>
          </p:spPr>
        </p:pic>
        <p:pic>
          <p:nvPicPr>
            <p:cNvPr id="90" name="Picture 89"/>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1692525" y="5500691"/>
              <a:ext cx="521998" cy="196126"/>
            </a:xfrm>
            <a:prstGeom prst="rect">
              <a:avLst/>
            </a:prstGeom>
          </p:spPr>
        </p:pic>
        <p:pic>
          <p:nvPicPr>
            <p:cNvPr id="91" name="Picture 90"/>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6367319" y="3705350"/>
              <a:ext cx="561763" cy="561763"/>
            </a:xfrm>
            <a:prstGeom prst="rect">
              <a:avLst/>
            </a:prstGeom>
          </p:spPr>
        </p:pic>
      </p:grpSp>
      <p:sp>
        <p:nvSpPr>
          <p:cNvPr id="93"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(iv/xi)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1691113352"/>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62</a:t>
            </a:fld>
            <a:endParaRPr lang="es-ES" dirty="0">
              <a:solidFill>
                <a:srgbClr val="002776"/>
              </a:solidFill>
            </a:endParaRPr>
          </a:p>
        </p:txBody>
      </p:sp>
      <p:grpSp>
        <p:nvGrpSpPr>
          <p:cNvPr id="4" name="Group 3"/>
          <p:cNvGrpSpPr/>
          <p:nvPr/>
        </p:nvGrpSpPr>
        <p:grpSpPr>
          <a:xfrm>
            <a:off x="344488" y="1192430"/>
            <a:ext cx="9145587" cy="5260906"/>
            <a:chOff x="565286" y="1404664"/>
            <a:chExt cx="8709035" cy="5009784"/>
          </a:xfrm>
        </p:grpSpPr>
        <p:sp>
          <p:nvSpPr>
            <p:cNvPr id="35" name="Rounded Rectangle 34"/>
            <p:cNvSpPr/>
            <p:nvPr/>
          </p:nvSpPr>
          <p:spPr>
            <a:xfrm>
              <a:off x="565286" y="1404664"/>
              <a:ext cx="215257" cy="5009784"/>
            </a:xfrm>
            <a:prstGeom prst="roundRect">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10--30 </a:t>
              </a:r>
              <a:r>
                <a:rPr lang="es-ES" sz="800" dirty="0" err="1"/>
                <a:t>MPax</a:t>
              </a:r>
              <a:endParaRPr lang="es-ES" sz="800" dirty="0"/>
            </a:p>
          </p:txBody>
        </p:sp>
        <p:sp>
          <p:nvSpPr>
            <p:cNvPr id="36" name="Rectangle 35"/>
            <p:cNvSpPr/>
            <p:nvPr/>
          </p:nvSpPr>
          <p:spPr>
            <a:xfrm>
              <a:off x="766297" y="1404664"/>
              <a:ext cx="517730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de Tocumen – Ciudad de Panamá</a:t>
              </a:r>
            </a:p>
          </p:txBody>
        </p:sp>
        <p:sp>
          <p:nvSpPr>
            <p:cNvPr id="37" name="Rectangle 36"/>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dirty="0"/>
            </a:p>
          </p:txBody>
        </p:sp>
        <p:sp>
          <p:nvSpPr>
            <p:cNvPr id="38" name="Rectangle 37"/>
            <p:cNvSpPr/>
            <p:nvPr/>
          </p:nvSpPr>
          <p:spPr>
            <a:xfrm>
              <a:off x="851390" y="1684124"/>
              <a:ext cx="5654736" cy="2031325"/>
            </a:xfrm>
            <a:prstGeom prst="rect">
              <a:avLst/>
            </a:prstGeom>
          </p:spPr>
          <p:txBody>
            <a:bodyPr wrap="square">
              <a:spAutoFit/>
            </a:bodyPr>
            <a:lstStyle/>
            <a:p>
              <a:r>
                <a:rPr lang="es-ES" sz="1050" dirty="0"/>
                <a:t>Puerta de entrada al país y </a:t>
              </a:r>
              <a:r>
                <a:rPr lang="es-ES" sz="1050" dirty="0" err="1"/>
                <a:t>hub</a:t>
              </a:r>
              <a:r>
                <a:rPr lang="es-ES" sz="1050" dirty="0"/>
                <a:t> principal de Copa Airlines. Las circunstancias geográficas, macroeconómicas y políticas del país lo han posicionado históricamente como un claro punto de conexión norte-sur así como a ciertos destinos transoceánicos. </a:t>
              </a:r>
            </a:p>
            <a:p>
              <a:pPr marL="171450" indent="-171450">
                <a:buFont typeface="Wingdings" panose="05000000000000000000" pitchFamily="2" charset="2"/>
                <a:buChar char="ü"/>
              </a:pPr>
              <a:r>
                <a:rPr lang="es-ES" sz="1050" b="1" dirty="0"/>
                <a:t>Tráfico anual total: </a:t>
              </a:r>
              <a:r>
                <a:rPr lang="es-ES" sz="1050" dirty="0"/>
                <a:t>13,4 Mpax en 2015</a:t>
              </a:r>
            </a:p>
            <a:p>
              <a:pPr marL="171450" indent="-171450">
                <a:buFont typeface="Wingdings" panose="05000000000000000000" pitchFamily="2" charset="2"/>
                <a:buChar char="ü"/>
              </a:pPr>
              <a:r>
                <a:rPr lang="es-ES" sz="1050" b="1" dirty="0"/>
                <a:t>Destinos regulares operados: </a:t>
              </a:r>
              <a:r>
                <a:rPr lang="es-ES" sz="1050" dirty="0"/>
                <a:t>83 destinos, de ellos 1 doméstico (Ciudad de David) y 82 internacionales</a:t>
              </a:r>
            </a:p>
            <a:p>
              <a:pPr marL="171450" indent="-171450">
                <a:buFont typeface="Wingdings" panose="05000000000000000000" pitchFamily="2" charset="2"/>
                <a:buChar char="ü"/>
              </a:pPr>
              <a:r>
                <a:rPr lang="es-ES" sz="1050" b="1" dirty="0"/>
                <a:t>Componente de tráfico internacional de pasajeros: </a:t>
              </a:r>
              <a:r>
                <a:rPr lang="es-ES" sz="1050" dirty="0"/>
                <a:t>99% del tráfico total anual (32 % origen-destino y 67% en conexión).</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99% de la oferta total.</a:t>
              </a:r>
            </a:p>
            <a:p>
              <a:pPr marL="171450" lvl="1" indent="-171450">
                <a:buFont typeface="Wingdings" panose="05000000000000000000" pitchFamily="2" charset="2"/>
                <a:buChar char="ü"/>
              </a:pPr>
              <a:r>
                <a:rPr lang="es-ES" altLang="es-ES" sz="1050" dirty="0"/>
                <a:t>Carácter eminentemente internacional, con componente prácticamente nula de tráfico de pasajeros domésticos.</a:t>
              </a:r>
            </a:p>
          </p:txBody>
        </p:sp>
        <p:sp>
          <p:nvSpPr>
            <p:cNvPr id="39" name="Rectangle 38"/>
            <p:cNvSpPr/>
            <p:nvPr/>
          </p:nvSpPr>
          <p:spPr>
            <a:xfrm>
              <a:off x="948972" y="3715448"/>
              <a:ext cx="1845028" cy="2595510"/>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sp>
          <p:nvSpPr>
            <p:cNvPr id="40" name="Rounded Rectangle 39"/>
            <p:cNvSpPr/>
            <p:nvPr/>
          </p:nvSpPr>
          <p:spPr>
            <a:xfrm>
              <a:off x="2888413" y="3715448"/>
              <a:ext cx="3467057" cy="2595509"/>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aphicFrame>
          <p:nvGraphicFramePr>
            <p:cNvPr id="41" name="Chart 40"/>
            <p:cNvGraphicFramePr>
              <a:graphicFrameLocks/>
            </p:cNvGraphicFramePr>
            <p:nvPr>
              <p:extLst>
                <p:ext uri="{D42A27DB-BD31-4B8C-83A1-F6EECF244321}">
                  <p14:modId xmlns:p14="http://schemas.microsoft.com/office/powerpoint/2010/main" val="4211687203"/>
                </p:ext>
              </p:extLst>
            </p:nvPr>
          </p:nvGraphicFramePr>
          <p:xfrm>
            <a:off x="824085" y="4458490"/>
            <a:ext cx="936103" cy="683739"/>
          </p:xfrm>
          <a:graphic>
            <a:graphicData uri="http://schemas.openxmlformats.org/drawingml/2006/chart">
              <c:chart xmlns:c="http://schemas.openxmlformats.org/drawingml/2006/chart" xmlns:r="http://schemas.openxmlformats.org/officeDocument/2006/relationships" r:id="rId3"/>
            </a:graphicData>
          </a:graphic>
        </p:graphicFrame>
        <p:sp>
          <p:nvSpPr>
            <p:cNvPr id="42" name="TextBox 41"/>
            <p:cNvSpPr txBox="1"/>
            <p:nvPr/>
          </p:nvSpPr>
          <p:spPr>
            <a:xfrm>
              <a:off x="2966477" y="3942816"/>
              <a:ext cx="3272303" cy="2262158"/>
            </a:xfrm>
            <a:prstGeom prst="rect">
              <a:avLst/>
            </a:prstGeom>
            <a:noFill/>
          </p:spPr>
          <p:txBody>
            <a:bodyPr wrap="square" rtlCol="0">
              <a:spAutoFit/>
            </a:bodyPr>
            <a:lstStyle/>
            <a:p>
              <a:pPr marL="171450" indent="-171450" algn="just">
                <a:spcBef>
                  <a:spcPts val="300"/>
                </a:spcBef>
                <a:buFont typeface="Wingdings" panose="05000000000000000000" pitchFamily="2" charset="2"/>
                <a:buChar char="Ø"/>
              </a:pPr>
              <a:r>
                <a:rPr lang="es-ES" sz="900" dirty="0"/>
                <a:t>Actividad en PTY (</a:t>
              </a:r>
              <a:r>
                <a:rPr lang="es-ES" sz="900" dirty="0" err="1"/>
                <a:t>hub</a:t>
              </a:r>
              <a:r>
                <a:rPr lang="es-ES" sz="900" dirty="0"/>
                <a:t> principal): 64 destinos</a:t>
              </a:r>
            </a:p>
            <a:p>
              <a:pPr marL="171450" indent="-171450" algn="just">
                <a:spcBef>
                  <a:spcPts val="300"/>
                </a:spcBef>
                <a:buFont typeface="Wingdings" panose="05000000000000000000" pitchFamily="2" charset="2"/>
                <a:buChar char="Ø"/>
              </a:pPr>
              <a:r>
                <a:rPr lang="es-ES" sz="900" dirty="0"/>
                <a:t>Otros centros de conexión:</a:t>
              </a:r>
            </a:p>
            <a:p>
              <a:pPr marL="628432" lvl="1" indent="-171450" algn="just">
                <a:spcBef>
                  <a:spcPts val="300"/>
                </a:spcBef>
                <a:buFont typeface="Arial" panose="020B0604020202020204" pitchFamily="34" charset="0"/>
                <a:buChar char="•"/>
              </a:pPr>
              <a:r>
                <a:rPr lang="es-ES" sz="900" dirty="0"/>
                <a:t>Aeropuerto Internacional Juan Santamaría – SJO: 4 destinos.</a:t>
              </a:r>
            </a:p>
            <a:p>
              <a:pPr marL="628432" lvl="1" indent="-171450" algn="just">
                <a:spcBef>
                  <a:spcPts val="300"/>
                </a:spcBef>
                <a:buFont typeface="Arial" panose="020B0604020202020204" pitchFamily="34" charset="0"/>
                <a:buChar char="•"/>
              </a:pPr>
              <a:r>
                <a:rPr lang="es-ES" sz="900" dirty="0"/>
                <a:t>Aeropuerto El Dorado, Bogotá – BOG: 24 destinos (Copa Colombia).</a:t>
              </a:r>
            </a:p>
            <a:p>
              <a:pPr marL="171450" indent="-171450" algn="just">
                <a:spcBef>
                  <a:spcPts val="300"/>
                </a:spcBef>
                <a:buFont typeface="Wingdings" panose="05000000000000000000" pitchFamily="2" charset="2"/>
                <a:buChar char="Ø"/>
              </a:pPr>
              <a:r>
                <a:rPr lang="es-ES" sz="900" dirty="0"/>
                <a:t>Copa lleva incrementando su red de destinos desde sus hubs de manera sostenida desde inicio de los años 2000. </a:t>
              </a:r>
            </a:p>
            <a:p>
              <a:pPr marL="171450" indent="-171450" algn="just">
                <a:spcBef>
                  <a:spcPts val="300"/>
                </a:spcBef>
                <a:buFont typeface="Wingdings" panose="05000000000000000000" pitchFamily="2" charset="2"/>
                <a:buChar char="Ø"/>
              </a:pPr>
              <a:r>
                <a:rPr lang="es-ES" sz="900" dirty="0"/>
                <a:t>En 2006 la compañía adquirió la línea colombiana Aero República S.A., transformándola en su filial local, que opera como Copa Colombia desde octubre de 2010.</a:t>
              </a:r>
            </a:p>
            <a:p>
              <a:pPr marL="171450" indent="-171450" algn="just">
                <a:spcBef>
                  <a:spcPts val="300"/>
                </a:spcBef>
                <a:buFont typeface="Wingdings" panose="05000000000000000000" pitchFamily="2" charset="2"/>
                <a:buChar char="Ø"/>
              </a:pPr>
              <a:r>
                <a:rPr lang="es-ES" sz="900" dirty="0"/>
                <a:t>Actualmente la compañía se encuentra en plena expansión de flota con el objetivo de reforzar su posición como operador de conexión a lo largo del continente.</a:t>
              </a:r>
            </a:p>
          </p:txBody>
        </p:sp>
        <p:pic>
          <p:nvPicPr>
            <p:cNvPr id="43" name="Picture 4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662723" y="4698225"/>
              <a:ext cx="785656" cy="215270"/>
            </a:xfrm>
            <a:prstGeom prst="rect">
              <a:avLst/>
            </a:prstGeom>
          </p:spPr>
        </p:pic>
        <p:graphicFrame>
          <p:nvGraphicFramePr>
            <p:cNvPr id="44" name="Chart 43"/>
            <p:cNvGraphicFramePr>
              <a:graphicFrameLocks/>
            </p:cNvGraphicFramePr>
            <p:nvPr>
              <p:extLst>
                <p:ext uri="{D42A27DB-BD31-4B8C-83A1-F6EECF244321}">
                  <p14:modId xmlns:p14="http://schemas.microsoft.com/office/powerpoint/2010/main" val="2959643102"/>
                </p:ext>
              </p:extLst>
            </p:nvPr>
          </p:nvGraphicFramePr>
          <p:xfrm>
            <a:off x="837848" y="4869145"/>
            <a:ext cx="936000" cy="6840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5" name="Chart 44"/>
            <p:cNvGraphicFramePr>
              <a:graphicFrameLocks/>
            </p:cNvGraphicFramePr>
            <p:nvPr>
              <p:extLst>
                <p:ext uri="{D42A27DB-BD31-4B8C-83A1-F6EECF244321}">
                  <p14:modId xmlns:p14="http://schemas.microsoft.com/office/powerpoint/2010/main" val="317716383"/>
                </p:ext>
              </p:extLst>
            </p:nvPr>
          </p:nvGraphicFramePr>
          <p:xfrm>
            <a:off x="832393" y="4479326"/>
            <a:ext cx="936000" cy="6840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6" name="Chart 45"/>
            <p:cNvGraphicFramePr>
              <a:graphicFrameLocks/>
            </p:cNvGraphicFramePr>
            <p:nvPr>
              <p:extLst>
                <p:ext uri="{D42A27DB-BD31-4B8C-83A1-F6EECF244321}">
                  <p14:modId xmlns:p14="http://schemas.microsoft.com/office/powerpoint/2010/main" val="262071431"/>
                </p:ext>
              </p:extLst>
            </p:nvPr>
          </p:nvGraphicFramePr>
          <p:xfrm>
            <a:off x="829784" y="5256754"/>
            <a:ext cx="936000" cy="684000"/>
          </p:xfrm>
          <a:graphic>
            <a:graphicData uri="http://schemas.openxmlformats.org/drawingml/2006/chart">
              <c:chart xmlns:c="http://schemas.openxmlformats.org/drawingml/2006/chart" xmlns:r="http://schemas.openxmlformats.org/officeDocument/2006/relationships" r:id="rId7"/>
            </a:graphicData>
          </a:graphic>
        </p:graphicFrame>
        <p:pic>
          <p:nvPicPr>
            <p:cNvPr id="47" name="Picture 46"/>
            <p:cNvPicPr>
              <a:picLocks noChangeAspect="1"/>
            </p:cNvPicPr>
            <p:nvPr/>
          </p:nvPicPr>
          <p:blipFill rotWithShape="1">
            <a:blip r:embed="rId8"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1662724" y="4290500"/>
              <a:ext cx="765711" cy="197234"/>
            </a:xfrm>
            <a:prstGeom prst="rect">
              <a:avLst/>
            </a:prstGeom>
          </p:spPr>
        </p:pic>
        <p:pic>
          <p:nvPicPr>
            <p:cNvPr id="48" name="Picture 47"/>
            <p:cNvPicPr>
              <a:picLocks noChangeAspect="1"/>
            </p:cNvPicPr>
            <p:nvPr/>
          </p:nvPicPr>
          <p:blipFill>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662723" y="5105060"/>
              <a:ext cx="637652" cy="213291"/>
            </a:xfrm>
            <a:prstGeom prst="rect">
              <a:avLst/>
            </a:prstGeom>
          </p:spPr>
        </p:pic>
        <p:graphicFrame>
          <p:nvGraphicFramePr>
            <p:cNvPr id="49" name="Chart 48"/>
            <p:cNvGraphicFramePr>
              <a:graphicFrameLocks/>
            </p:cNvGraphicFramePr>
            <p:nvPr>
              <p:extLst>
                <p:ext uri="{D42A27DB-BD31-4B8C-83A1-F6EECF244321}">
                  <p14:modId xmlns:p14="http://schemas.microsoft.com/office/powerpoint/2010/main" val="1997818509"/>
                </p:ext>
              </p:extLst>
            </p:nvPr>
          </p:nvGraphicFramePr>
          <p:xfrm>
            <a:off x="824187" y="4045626"/>
            <a:ext cx="936000" cy="684000"/>
          </p:xfrm>
          <a:graphic>
            <a:graphicData uri="http://schemas.openxmlformats.org/drawingml/2006/chart">
              <c:chart xmlns:c="http://schemas.openxmlformats.org/drawingml/2006/chart" xmlns:r="http://schemas.openxmlformats.org/officeDocument/2006/relationships" r:id="rId10"/>
            </a:graphicData>
          </a:graphic>
        </p:graphicFrame>
        <p:pic>
          <p:nvPicPr>
            <p:cNvPr id="50" name="Picture 49"/>
            <p:cNvPicPr>
              <a:picLocks noChangeAspect="1"/>
            </p:cNvPicPr>
            <p:nvPr/>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616224" y="5404583"/>
              <a:ext cx="822232" cy="396877"/>
            </a:xfrm>
            <a:prstGeom prst="rect">
              <a:avLst/>
            </a:prstGeom>
          </p:spPr>
        </p:pic>
        <p:pic>
          <p:nvPicPr>
            <p:cNvPr id="51" name="Picture 50"/>
            <p:cNvPicPr>
              <a:picLocks noChangeAspect="1"/>
            </p:cNvPicPr>
            <p:nvPr/>
          </p:nvPicPr>
          <p:blipFill rotWithShape="1">
            <a:blip r:embed="rId8"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3323652" y="3560726"/>
              <a:ext cx="1289395" cy="332126"/>
            </a:xfrm>
            <a:prstGeom prst="rect">
              <a:avLst/>
            </a:prstGeom>
            <a:solidFill>
              <a:schemeClr val="bg1"/>
            </a:solidFill>
          </p:spPr>
        </p:pic>
        <p:pic>
          <p:nvPicPr>
            <p:cNvPr id="80" name="Picture 79"/>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5614936" y="3814276"/>
              <a:ext cx="497747" cy="444500"/>
            </a:xfrm>
            <a:prstGeom prst="rect">
              <a:avLst/>
            </a:prstGeom>
          </p:spPr>
        </p:pic>
        <p:grpSp>
          <p:nvGrpSpPr>
            <p:cNvPr id="81" name="Group 80"/>
            <p:cNvGrpSpPr>
              <a:grpSpLocks noChangeAspect="1"/>
            </p:cNvGrpSpPr>
            <p:nvPr/>
          </p:nvGrpSpPr>
          <p:grpSpPr>
            <a:xfrm>
              <a:off x="6506126" y="1744085"/>
              <a:ext cx="2660752" cy="2675188"/>
              <a:chOff x="395171" y="4843824"/>
              <a:chExt cx="1857687" cy="1867766"/>
            </a:xfrm>
          </p:grpSpPr>
          <p:pic>
            <p:nvPicPr>
              <p:cNvPr id="82" name="Picture 81"/>
              <p:cNvPicPr>
                <a:picLocks noChangeAspect="1"/>
              </p:cNvPicPr>
              <p:nvPr/>
            </p:nvPicPr>
            <p:blipFill rotWithShape="1">
              <a:blip r:embed="rId13" cstate="print">
                <a:extLst>
                  <a:ext uri="{28A0092B-C50C-407E-A947-70E740481C1C}">
                    <a14:useLocalDpi xmlns:a14="http://schemas.microsoft.com/office/drawing/2010/main" val="0"/>
                  </a:ext>
                </a:extLst>
              </a:blip>
              <a:srcRect/>
              <a:stretch/>
            </p:blipFill>
            <p:spPr>
              <a:xfrm>
                <a:off x="395171" y="4843824"/>
                <a:ext cx="1857687" cy="1867766"/>
              </a:xfrm>
              <a:prstGeom prst="roundRect">
                <a:avLst>
                  <a:gd name="adj" fmla="val 8594"/>
                </a:avLst>
              </a:prstGeom>
              <a:solidFill>
                <a:srgbClr val="FFFFFF">
                  <a:shade val="85000"/>
                </a:srgbClr>
              </a:solidFill>
              <a:ln>
                <a:noFill/>
              </a:ln>
              <a:effectLst/>
            </p:spPr>
          </p:pic>
          <p:sp>
            <p:nvSpPr>
              <p:cNvPr id="83" name="TextBox 82"/>
              <p:cNvSpPr txBox="1"/>
              <p:nvPr/>
            </p:nvSpPr>
            <p:spPr>
              <a:xfrm>
                <a:off x="1757110" y="6518731"/>
                <a:ext cx="478256" cy="19019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84" name="Group 83"/>
            <p:cNvGrpSpPr>
              <a:grpSpLocks noChangeAspect="1"/>
            </p:cNvGrpSpPr>
            <p:nvPr/>
          </p:nvGrpSpPr>
          <p:grpSpPr>
            <a:xfrm>
              <a:off x="6506127" y="4524769"/>
              <a:ext cx="2650531" cy="1792648"/>
              <a:chOff x="6026179" y="1409657"/>
              <a:chExt cx="1850551" cy="1251593"/>
            </a:xfrm>
          </p:grpSpPr>
          <p:grpSp>
            <p:nvGrpSpPr>
              <p:cNvPr id="85" name="Group 84"/>
              <p:cNvGrpSpPr/>
              <p:nvPr/>
            </p:nvGrpSpPr>
            <p:grpSpPr>
              <a:xfrm>
                <a:off x="6026179" y="1409657"/>
                <a:ext cx="1850551" cy="1251593"/>
                <a:chOff x="4763767" y="4851593"/>
                <a:chExt cx="2566224" cy="1595590"/>
              </a:xfrm>
            </p:grpSpPr>
            <p:pic>
              <p:nvPicPr>
                <p:cNvPr id="87" name="Picture 86"/>
                <p:cNvPicPr>
                  <a:picLocks noChangeAspect="1"/>
                </p:cNvPicPr>
                <p:nvPr/>
              </p:nvPicPr>
              <p:blipFill rotWithShape="1">
                <a:blip r:embed="rId14" cstate="print">
                  <a:extLst>
                    <a:ext uri="{28A0092B-C50C-407E-A947-70E740481C1C}">
                      <a14:useLocalDpi xmlns:a14="http://schemas.microsoft.com/office/drawing/2010/main" val="0"/>
                    </a:ext>
                  </a:extLst>
                </a:blip>
                <a:srcRect/>
                <a:stretch/>
              </p:blipFill>
              <p:spPr>
                <a:xfrm>
                  <a:off x="4763767" y="4851593"/>
                  <a:ext cx="2566224" cy="1595590"/>
                </a:xfrm>
                <a:prstGeom prst="roundRect">
                  <a:avLst>
                    <a:gd name="adj" fmla="val 6491"/>
                  </a:avLst>
                </a:prstGeom>
              </p:spPr>
            </p:pic>
            <p:pic>
              <p:nvPicPr>
                <p:cNvPr id="88" name="Picture 87"/>
                <p:cNvPicPr>
                  <a:picLocks noChangeAspect="1"/>
                </p:cNvPicPr>
                <p:nvPr/>
              </p:nvPicPr>
              <p:blipFill rotWithShape="1">
                <a:blip r:embed="rId15" cstate="print">
                  <a:extLst>
                    <a:ext uri="{28A0092B-C50C-407E-A947-70E740481C1C}">
                      <a14:useLocalDpi xmlns:a14="http://schemas.microsoft.com/office/drawing/2010/main" val="0"/>
                    </a:ext>
                  </a:extLst>
                </a:blip>
                <a:srcRect r="-604"/>
                <a:stretch/>
              </p:blipFill>
              <p:spPr>
                <a:xfrm>
                  <a:off x="6490310" y="4864373"/>
                  <a:ext cx="821934" cy="456630"/>
                </a:xfrm>
                <a:prstGeom prst="roundRect">
                  <a:avLst>
                    <a:gd name="adj" fmla="val 5438"/>
                  </a:avLst>
                </a:prstGeom>
                <a:ln>
                  <a:solidFill>
                    <a:schemeClr val="bg1">
                      <a:lumMod val="50000"/>
                    </a:schemeClr>
                  </a:solidFill>
                  <a:prstDash val="dash"/>
                </a:ln>
              </p:spPr>
            </p:pic>
          </p:grpSp>
          <p:sp>
            <p:nvSpPr>
              <p:cNvPr id="86" name="TextBox 85"/>
              <p:cNvSpPr txBox="1"/>
              <p:nvPr/>
            </p:nvSpPr>
            <p:spPr>
              <a:xfrm>
                <a:off x="6034304" y="2471055"/>
                <a:ext cx="468000" cy="19019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grpSp>
      <p:sp>
        <p:nvSpPr>
          <p:cNvPr id="89"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(v/xi)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2926804515"/>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63</a:t>
            </a:fld>
            <a:endParaRPr lang="es-ES" dirty="0">
              <a:solidFill>
                <a:srgbClr val="002776"/>
              </a:solidFill>
            </a:endParaRPr>
          </a:p>
        </p:txBody>
      </p:sp>
      <p:sp>
        <p:nvSpPr>
          <p:cNvPr id="90"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(vi/xi)</a:t>
            </a:r>
            <a:endParaRPr lang="es-ES" sz="1800" i="1" dirty="0">
              <a:solidFill>
                <a:srgbClr val="00B0F0"/>
              </a:solidFill>
              <a:latin typeface="Arial"/>
              <a:ea typeface="+mn-ea"/>
              <a:cs typeface="Arial" charset="0"/>
            </a:endParaRPr>
          </a:p>
        </p:txBody>
      </p:sp>
      <p:grpSp>
        <p:nvGrpSpPr>
          <p:cNvPr id="4" name="Group 3"/>
          <p:cNvGrpSpPr/>
          <p:nvPr/>
        </p:nvGrpSpPr>
        <p:grpSpPr>
          <a:xfrm>
            <a:off x="344488" y="1052736"/>
            <a:ext cx="9391667" cy="5400452"/>
            <a:chOff x="565286" y="1404664"/>
            <a:chExt cx="8712275" cy="5009784"/>
          </a:xfrm>
        </p:grpSpPr>
        <p:sp>
          <p:nvSpPr>
            <p:cNvPr id="38" name="Rectangle 37"/>
            <p:cNvSpPr/>
            <p:nvPr/>
          </p:nvSpPr>
          <p:spPr>
            <a:xfrm>
              <a:off x="769538" y="1404664"/>
              <a:ext cx="459056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a:t>
              </a:r>
              <a:r>
                <a:rPr lang="es-ES" sz="1200" b="1" dirty="0" smtClean="0">
                  <a:solidFill>
                    <a:schemeClr val="tx1"/>
                  </a:solidFill>
                </a:rPr>
                <a:t>Mariscal Sucre </a:t>
              </a:r>
              <a:r>
                <a:rPr lang="es-ES" sz="1200" b="1" dirty="0">
                  <a:solidFill>
                    <a:schemeClr val="tx1"/>
                  </a:solidFill>
                </a:rPr>
                <a:t>- </a:t>
              </a:r>
              <a:r>
                <a:rPr lang="es-ES" sz="1200" b="1" dirty="0" smtClean="0">
                  <a:solidFill>
                    <a:schemeClr val="tx1"/>
                  </a:solidFill>
                </a:rPr>
                <a:t>Quito</a:t>
              </a:r>
              <a:endParaRPr lang="es-ES" sz="1200" b="1" dirty="0">
                <a:solidFill>
                  <a:schemeClr val="tx1"/>
                </a:solidFill>
              </a:endParaRPr>
            </a:p>
          </p:txBody>
        </p:sp>
        <p:sp>
          <p:nvSpPr>
            <p:cNvPr id="39" name="Rectangle 38"/>
            <p:cNvSpPr/>
            <p:nvPr/>
          </p:nvSpPr>
          <p:spPr>
            <a:xfrm>
              <a:off x="76953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p>
          </p:txBody>
        </p:sp>
        <p:sp>
          <p:nvSpPr>
            <p:cNvPr id="40" name="Rectangle 39"/>
            <p:cNvSpPr/>
            <p:nvPr/>
          </p:nvSpPr>
          <p:spPr>
            <a:xfrm>
              <a:off x="915857" y="1742177"/>
              <a:ext cx="6258611" cy="1546577"/>
            </a:xfrm>
            <a:prstGeom prst="rect">
              <a:avLst/>
            </a:prstGeom>
          </p:spPr>
          <p:txBody>
            <a:bodyPr wrap="square">
              <a:spAutoFit/>
            </a:bodyPr>
            <a:lstStyle/>
            <a:p>
              <a:r>
                <a:rPr lang="es-ES" sz="1050" dirty="0"/>
                <a:t>Aeropuerto principal del país </a:t>
              </a:r>
              <a:r>
                <a:rPr lang="es-ES" sz="1050" dirty="0" smtClean="0"/>
                <a:t>donde la aerolínea estatal </a:t>
              </a:r>
              <a:r>
                <a:rPr lang="es-ES" sz="1050" dirty="0" err="1" smtClean="0"/>
                <a:t>Tame</a:t>
              </a:r>
              <a:r>
                <a:rPr lang="es-ES" sz="1050" dirty="0" smtClean="0"/>
                <a:t> tiene su mayor centro de operaciones con un </a:t>
              </a:r>
              <a:r>
                <a:rPr lang="es-ES" sz="1050" dirty="0" err="1" smtClean="0"/>
                <a:t>market</a:t>
              </a:r>
              <a:r>
                <a:rPr lang="es-ES" sz="1050" dirty="0" smtClean="0"/>
                <a:t> share superior al 35% respecto al total de asientos ofertados. No obstante, Quito opera en competencia con Guayaquil principalmente por el tráfico internacional.</a:t>
              </a:r>
              <a:endParaRPr lang="es-ES" sz="1050" dirty="0"/>
            </a:p>
            <a:p>
              <a:pPr marL="171450" indent="-171450">
                <a:buFont typeface="Wingdings" panose="05000000000000000000" pitchFamily="2" charset="2"/>
                <a:buChar char="ü"/>
              </a:pPr>
              <a:r>
                <a:rPr lang="es-ES" sz="1050" b="1" dirty="0"/>
                <a:t>Tráfico anual total: </a:t>
              </a:r>
              <a:r>
                <a:rPr lang="es-ES" sz="1050" dirty="0" smtClean="0"/>
                <a:t>5,5 </a:t>
              </a:r>
              <a:r>
                <a:rPr lang="es-ES" sz="1050" dirty="0" err="1"/>
                <a:t>Mpax</a:t>
              </a:r>
              <a:r>
                <a:rPr lang="es-ES" sz="1050" dirty="0"/>
                <a:t> en 2015</a:t>
              </a:r>
            </a:p>
            <a:p>
              <a:pPr marL="171450" indent="-171450">
                <a:buFont typeface="Wingdings" panose="05000000000000000000" pitchFamily="2" charset="2"/>
                <a:buChar char="ü"/>
              </a:pPr>
              <a:r>
                <a:rPr lang="es-ES" sz="1050" b="1" dirty="0"/>
                <a:t>Destinos regulares operados: </a:t>
              </a:r>
              <a:r>
                <a:rPr lang="es-ES" sz="1050" dirty="0" smtClean="0"/>
                <a:t>27 </a:t>
              </a:r>
              <a:r>
                <a:rPr lang="es-ES" sz="1050" dirty="0"/>
                <a:t>destinos, de ellos </a:t>
              </a:r>
              <a:r>
                <a:rPr lang="es-ES" sz="1050" dirty="0" smtClean="0"/>
                <a:t>11 domésticos </a:t>
              </a:r>
              <a:r>
                <a:rPr lang="es-ES" sz="1050" dirty="0"/>
                <a:t>y </a:t>
              </a:r>
              <a:r>
                <a:rPr lang="es-ES" sz="1050" dirty="0" smtClean="0"/>
                <a:t>16 </a:t>
              </a:r>
              <a:r>
                <a:rPr lang="es-ES" sz="1050" dirty="0"/>
                <a:t>internacionales</a:t>
              </a:r>
            </a:p>
            <a:p>
              <a:pPr marL="171450" indent="-171450">
                <a:buFont typeface="Wingdings" panose="05000000000000000000" pitchFamily="2" charset="2"/>
                <a:buChar char="ü"/>
              </a:pPr>
              <a:r>
                <a:rPr lang="es-ES" sz="1050" b="1" dirty="0"/>
                <a:t>Componente de tráfico internacional de pasajeros:</a:t>
              </a:r>
              <a:r>
                <a:rPr lang="es-ES" sz="1050" dirty="0"/>
                <a:t> </a:t>
              </a:r>
              <a:r>
                <a:rPr lang="es-ES" sz="1050" dirty="0" smtClean="0"/>
                <a:t>43% </a:t>
              </a:r>
              <a:r>
                <a:rPr lang="es-ES" sz="1050" dirty="0"/>
                <a:t>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a:t>
              </a:r>
              <a:r>
                <a:rPr lang="es-ES" altLang="es-ES" sz="1050" dirty="0" smtClean="0"/>
                <a:t>37% </a:t>
              </a:r>
              <a:r>
                <a:rPr lang="es-ES_tradnl" altLang="es-ES" sz="1050" dirty="0"/>
                <a:t>de la oferta total</a:t>
              </a:r>
              <a:r>
                <a:rPr lang="es-ES" altLang="es-ES" sz="1050" dirty="0"/>
                <a:t>.</a:t>
              </a:r>
            </a:p>
            <a:p>
              <a:pPr marL="171450" lvl="1" indent="-171450">
                <a:buFont typeface="Wingdings" panose="05000000000000000000" pitchFamily="2" charset="2"/>
                <a:buChar char="ü"/>
              </a:pPr>
              <a:r>
                <a:rPr lang="es-ES" altLang="es-ES" sz="1050" dirty="0"/>
                <a:t>Carácter equilibrado en cuanto al balance de tráfico de pasajeros domésticos e internacionales.</a:t>
              </a:r>
            </a:p>
          </p:txBody>
        </p:sp>
        <p:sp>
          <p:nvSpPr>
            <p:cNvPr id="41" name="Rectangle 40"/>
            <p:cNvSpPr/>
            <p:nvPr/>
          </p:nvSpPr>
          <p:spPr>
            <a:xfrm>
              <a:off x="952212" y="3556000"/>
              <a:ext cx="1845028" cy="2754959"/>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grpSp>
          <p:nvGrpSpPr>
            <p:cNvPr id="42" name="Group 41"/>
            <p:cNvGrpSpPr/>
            <p:nvPr/>
          </p:nvGrpSpPr>
          <p:grpSpPr>
            <a:xfrm>
              <a:off x="2891653" y="3576917"/>
              <a:ext cx="3969656" cy="2734040"/>
              <a:chOff x="4861935" y="3702902"/>
              <a:chExt cx="4373710" cy="2308942"/>
            </a:xfrm>
          </p:grpSpPr>
          <p:sp>
            <p:nvSpPr>
              <p:cNvPr id="43" name="TextBox 42"/>
              <p:cNvSpPr txBox="1"/>
              <p:nvPr/>
            </p:nvSpPr>
            <p:spPr>
              <a:xfrm>
                <a:off x="5000828" y="4023268"/>
                <a:ext cx="4095922" cy="1527044"/>
              </a:xfrm>
              <a:prstGeom prst="rect">
                <a:avLst/>
              </a:prstGeom>
              <a:noFill/>
            </p:spPr>
            <p:txBody>
              <a:bodyPr wrap="square" rtlCol="0">
                <a:spAutoFit/>
              </a:bodyPr>
              <a:lstStyle>
                <a:defPPr>
                  <a:defRPr lang="es-ES"/>
                </a:defPPr>
                <a:lvl1pPr marL="171450" indent="-171450" algn="just">
                  <a:spcBef>
                    <a:spcPts val="300"/>
                  </a:spcBef>
                  <a:buFont typeface="Courier New" panose="02070309020205020404" pitchFamily="49" charset="0"/>
                  <a:buChar char="o"/>
                  <a:defRPr sz="1000"/>
                </a:lvl1pPr>
                <a:lvl2pPr marL="360363" lvl="1" indent="-184150" algn="just">
                  <a:spcBef>
                    <a:spcPts val="300"/>
                  </a:spcBef>
                  <a:buFont typeface="Arial" panose="020B0604020202020204" pitchFamily="34" charset="0"/>
                  <a:buChar char="•"/>
                  <a:defRPr sz="1000"/>
                </a:lvl2pPr>
              </a:lstStyle>
              <a:p>
                <a:pPr marL="158750">
                  <a:buFont typeface="Wingdings" panose="05000000000000000000" pitchFamily="2" charset="2"/>
                  <a:buChar char="Ø"/>
                </a:pPr>
                <a:r>
                  <a:rPr lang="es-ES" sz="900" dirty="0"/>
                  <a:t>Actividad </a:t>
                </a:r>
                <a:r>
                  <a:rPr lang="es-ES" sz="900" dirty="0" smtClean="0"/>
                  <a:t>en UIO </a:t>
                </a:r>
                <a:r>
                  <a:rPr lang="es-ES" sz="900" dirty="0"/>
                  <a:t>(</a:t>
                </a:r>
                <a:r>
                  <a:rPr lang="es-ES" sz="900" dirty="0" err="1"/>
                  <a:t>hub</a:t>
                </a:r>
                <a:r>
                  <a:rPr lang="es-ES" sz="900" dirty="0"/>
                  <a:t> principal): </a:t>
                </a:r>
                <a:r>
                  <a:rPr lang="es-ES" sz="900" dirty="0" smtClean="0"/>
                  <a:t>14 </a:t>
                </a:r>
                <a:r>
                  <a:rPr lang="es-ES" sz="900" dirty="0"/>
                  <a:t>destinos</a:t>
                </a:r>
              </a:p>
              <a:p>
                <a:pPr marL="158750">
                  <a:buFont typeface="Wingdings" panose="05000000000000000000" pitchFamily="2" charset="2"/>
                  <a:buChar char="Ø"/>
                </a:pPr>
                <a:r>
                  <a:rPr lang="es-ES" sz="900" dirty="0"/>
                  <a:t>Otros centros de conexión:</a:t>
                </a:r>
              </a:p>
              <a:p>
                <a:pPr marL="628432" lvl="1" indent="-171450"/>
                <a:r>
                  <a:rPr lang="es-ES" sz="900" dirty="0"/>
                  <a:t>Aeropuerto de </a:t>
                </a:r>
                <a:r>
                  <a:rPr lang="es-ES" sz="900" dirty="0" smtClean="0"/>
                  <a:t>Guayaquil – GYE: 10 destinos.</a:t>
                </a:r>
                <a:endParaRPr lang="es-ES" sz="900" dirty="0"/>
              </a:p>
              <a:p>
                <a:pPr>
                  <a:buFont typeface="Wingdings" panose="05000000000000000000" pitchFamily="2" charset="2"/>
                  <a:buChar char="Ø"/>
                </a:pPr>
                <a:r>
                  <a:rPr lang="es-ES" sz="900" dirty="0"/>
                  <a:t>Líneas estratégicas para mejora de </a:t>
                </a:r>
                <a:r>
                  <a:rPr lang="es-ES" sz="900" dirty="0" smtClean="0"/>
                  <a:t>conectividad:</a:t>
                </a:r>
                <a:endParaRPr lang="es-ES" sz="900" dirty="0"/>
              </a:p>
              <a:p>
                <a:pPr marL="628432" lvl="1" indent="-171450"/>
                <a:r>
                  <a:rPr lang="es-ES" sz="900" dirty="0" smtClean="0"/>
                  <a:t>Alianza de códigos compartidos con Copa Airlines.</a:t>
                </a:r>
                <a:endParaRPr lang="es-ES" sz="900" dirty="0"/>
              </a:p>
              <a:p>
                <a:pPr marL="628432" lvl="1" indent="-171450"/>
                <a:r>
                  <a:rPr lang="es-ES" sz="900" dirty="0" smtClean="0"/>
                  <a:t>En la actualidad la aerolínea se encuentra en </a:t>
                </a:r>
                <a:r>
                  <a:rPr lang="es-ES" sz="900" dirty="0"/>
                  <a:t>búsqueda </a:t>
                </a:r>
                <a:r>
                  <a:rPr lang="es-ES" sz="900" dirty="0" smtClean="0"/>
                  <a:t>de </a:t>
                </a:r>
                <a:r>
                  <a:rPr lang="es-ES" sz="900" dirty="0"/>
                  <a:t>un socio privado para iniciar una alianza Público-Privada. </a:t>
                </a:r>
                <a:r>
                  <a:rPr lang="es-ES" sz="900" dirty="0" smtClean="0"/>
                  <a:t>Dado el nivel de oferta de la aerolínea en el aeropuerto de Quito el papel de este nuevo socio es clave en el desarrollo del transporte aéreo en el aeropuerto tanto a nivel doméstico como internacional.</a:t>
                </a:r>
                <a:endParaRPr lang="es-ES" sz="900" dirty="0"/>
              </a:p>
            </p:txBody>
          </p:sp>
          <p:sp>
            <p:nvSpPr>
              <p:cNvPr id="44" name="Rounded Rectangle 43"/>
              <p:cNvSpPr/>
              <p:nvPr/>
            </p:nvSpPr>
            <p:spPr>
              <a:xfrm>
                <a:off x="4861935" y="3702902"/>
                <a:ext cx="4373710" cy="2308942"/>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pSp>
        <p:sp>
          <p:nvSpPr>
            <p:cNvPr id="45" name="Rounded Rectangle 44"/>
            <p:cNvSpPr/>
            <p:nvPr/>
          </p:nvSpPr>
          <p:spPr>
            <a:xfrm>
              <a:off x="565286" y="1404664"/>
              <a:ext cx="215257" cy="5009784"/>
            </a:xfrm>
            <a:prstGeom prst="roundRect">
              <a:avLst/>
            </a:prstGeom>
            <a:solidFill>
              <a:schemeClr val="bg1">
                <a:lumMod val="5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&lt;10 MPax</a:t>
              </a:r>
            </a:p>
          </p:txBody>
        </p:sp>
        <p:grpSp>
          <p:nvGrpSpPr>
            <p:cNvPr id="46" name="Group 45"/>
            <p:cNvGrpSpPr/>
            <p:nvPr/>
          </p:nvGrpSpPr>
          <p:grpSpPr>
            <a:xfrm>
              <a:off x="7487627" y="1714624"/>
              <a:ext cx="1517962" cy="4631120"/>
              <a:chOff x="7421100" y="1623046"/>
              <a:chExt cx="1517962" cy="4631120"/>
            </a:xfrm>
          </p:grpSpPr>
          <p:pic>
            <p:nvPicPr>
              <p:cNvPr id="47" name="Picture 46"/>
              <p:cNvPicPr>
                <a:picLocks noChangeAspect="1"/>
              </p:cNvPicPr>
              <p:nvPr/>
            </p:nvPicPr>
            <p:blipFill rotWithShape="1">
              <a:blip r:embed="rId3" cstate="print">
                <a:extLst>
                  <a:ext uri="{28A0092B-C50C-407E-A947-70E740481C1C}">
                    <a14:useLocalDpi xmlns:a14="http://schemas.microsoft.com/office/drawing/2010/main" val="0"/>
                  </a:ext>
                </a:extLst>
              </a:blip>
              <a:srcRect/>
              <a:stretch/>
            </p:blipFill>
            <p:spPr>
              <a:xfrm>
                <a:off x="7422442" y="1623046"/>
                <a:ext cx="1516619" cy="1029152"/>
              </a:xfrm>
              <a:prstGeom prst="roundRect">
                <a:avLst>
                  <a:gd name="adj" fmla="val 8594"/>
                </a:avLst>
              </a:prstGeom>
              <a:solidFill>
                <a:srgbClr val="FFFFFF">
                  <a:shade val="85000"/>
                </a:srgbClr>
              </a:solidFill>
              <a:ln>
                <a:noFill/>
              </a:ln>
              <a:effectLst/>
            </p:spPr>
          </p:pic>
          <p:sp>
            <p:nvSpPr>
              <p:cNvPr id="48" name="TextBox 47"/>
              <p:cNvSpPr txBox="1"/>
              <p:nvPr/>
            </p:nvSpPr>
            <p:spPr>
              <a:xfrm>
                <a:off x="7421772" y="2356291"/>
                <a:ext cx="506413"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smtClean="0">
                    <a:solidFill>
                      <a:schemeClr val="bg1"/>
                    </a:solidFill>
                  </a:rPr>
                  <a:t>DOM</a:t>
                </a:r>
                <a:endParaRPr lang="es-ES" sz="1000" b="1" dirty="0">
                  <a:solidFill>
                    <a:schemeClr val="bg1"/>
                  </a:solidFill>
                </a:endParaRPr>
              </a:p>
            </p:txBody>
          </p:sp>
          <p:pic>
            <p:nvPicPr>
              <p:cNvPr id="49" name="Picture 48"/>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7422443" y="2744222"/>
                <a:ext cx="1516618" cy="2391506"/>
              </a:xfrm>
              <a:prstGeom prst="roundRect">
                <a:avLst>
                  <a:gd name="adj" fmla="val 8594"/>
                </a:avLst>
              </a:prstGeom>
              <a:solidFill>
                <a:srgbClr val="FFFFFF">
                  <a:shade val="85000"/>
                </a:srgbClr>
              </a:solidFill>
              <a:ln>
                <a:noFill/>
              </a:ln>
              <a:effectLst/>
            </p:spPr>
          </p:pic>
          <p:pic>
            <p:nvPicPr>
              <p:cNvPr id="50" name="Picture 49"/>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7422443" y="1701282"/>
                <a:ext cx="415327" cy="436460"/>
              </a:xfrm>
              <a:prstGeom prst="roundRect">
                <a:avLst>
                  <a:gd name="adj" fmla="val 8594"/>
                </a:avLst>
              </a:prstGeom>
              <a:solidFill>
                <a:schemeClr val="tx1"/>
              </a:solidFill>
              <a:ln>
                <a:solidFill>
                  <a:schemeClr val="bg1">
                    <a:lumMod val="50000"/>
                  </a:schemeClr>
                </a:solidFill>
                <a:prstDash val="dash"/>
              </a:ln>
              <a:effectLst/>
            </p:spPr>
          </p:pic>
          <p:pic>
            <p:nvPicPr>
              <p:cNvPr id="51" name="Picture 50"/>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7421772" y="5251244"/>
                <a:ext cx="1517290" cy="1002922"/>
              </a:xfrm>
              <a:prstGeom prst="roundRect">
                <a:avLst>
                  <a:gd name="adj" fmla="val 7332"/>
                </a:avLst>
              </a:prstGeom>
            </p:spPr>
          </p:pic>
          <p:pic>
            <p:nvPicPr>
              <p:cNvPr id="80" name="Picture 79"/>
              <p:cNvPicPr>
                <a:picLocks noChangeAspect="1"/>
              </p:cNvPicPr>
              <p:nvPr/>
            </p:nvPicPr>
            <p:blipFill rotWithShape="1">
              <a:blip r:embed="rId7" cstate="print">
                <a:extLst>
                  <a:ext uri="{28A0092B-C50C-407E-A947-70E740481C1C}">
                    <a14:useLocalDpi xmlns:a14="http://schemas.microsoft.com/office/drawing/2010/main" val="0"/>
                  </a:ext>
                </a:extLst>
              </a:blip>
              <a:srcRect b="-46"/>
              <a:stretch/>
            </p:blipFill>
            <p:spPr>
              <a:xfrm>
                <a:off x="8445391" y="5255145"/>
                <a:ext cx="493670" cy="352586"/>
              </a:xfrm>
              <a:prstGeom prst="rect">
                <a:avLst/>
              </a:prstGeom>
              <a:ln>
                <a:solidFill>
                  <a:schemeClr val="bg1">
                    <a:lumMod val="50000"/>
                  </a:schemeClr>
                </a:solidFill>
                <a:prstDash val="dash"/>
              </a:ln>
              <a:effectLst/>
            </p:spPr>
          </p:pic>
          <p:sp>
            <p:nvSpPr>
              <p:cNvPr id="81" name="TextBox 80"/>
              <p:cNvSpPr txBox="1"/>
              <p:nvPr/>
            </p:nvSpPr>
            <p:spPr>
              <a:xfrm>
                <a:off x="7421100" y="4844867"/>
                <a:ext cx="506413"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smtClean="0">
                    <a:solidFill>
                      <a:schemeClr val="bg1"/>
                    </a:solidFill>
                  </a:rPr>
                  <a:t>REG</a:t>
                </a:r>
                <a:endParaRPr lang="es-ES" sz="1000" b="1" dirty="0">
                  <a:solidFill>
                    <a:schemeClr val="bg1"/>
                  </a:solidFill>
                </a:endParaRPr>
              </a:p>
            </p:txBody>
          </p:sp>
          <p:sp>
            <p:nvSpPr>
              <p:cNvPr id="82" name="TextBox 81"/>
              <p:cNvSpPr txBox="1"/>
              <p:nvPr/>
            </p:nvSpPr>
            <p:spPr>
              <a:xfrm>
                <a:off x="8413192" y="5962278"/>
                <a:ext cx="506413"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smtClean="0">
                    <a:solidFill>
                      <a:schemeClr val="bg1"/>
                    </a:solidFill>
                  </a:rPr>
                  <a:t>INT</a:t>
                </a:r>
                <a:endParaRPr lang="es-ES" sz="1000" b="1" dirty="0">
                  <a:solidFill>
                    <a:schemeClr val="bg1"/>
                  </a:solidFill>
                </a:endParaRPr>
              </a:p>
            </p:txBody>
          </p:sp>
        </p:grpSp>
        <p:sp>
          <p:nvSpPr>
            <p:cNvPr id="83" name="Rectangle 82"/>
            <p:cNvSpPr/>
            <p:nvPr/>
          </p:nvSpPr>
          <p:spPr>
            <a:xfrm>
              <a:off x="3351547" y="3393619"/>
              <a:ext cx="1023686" cy="3213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84" name="Picture 83"/>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3181314" y="3005223"/>
              <a:ext cx="1307637" cy="980728"/>
            </a:xfrm>
            <a:prstGeom prst="rect">
              <a:avLst/>
            </a:prstGeom>
          </p:spPr>
        </p:pic>
        <p:pic>
          <p:nvPicPr>
            <p:cNvPr id="85" name="Picture 84"/>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667354" y="5145123"/>
              <a:ext cx="785656" cy="215270"/>
            </a:xfrm>
            <a:prstGeom prst="rect">
              <a:avLst/>
            </a:prstGeom>
          </p:spPr>
        </p:pic>
        <p:pic>
          <p:nvPicPr>
            <p:cNvPr id="86" name="Picture 85"/>
            <p:cNvPicPr>
              <a:picLocks noChangeAspect="1"/>
            </p:cNvPicPr>
            <p:nvPr/>
          </p:nvPicPr>
          <p:blipFill rotWithShape="1">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1677327" y="5594728"/>
              <a:ext cx="765711" cy="197234"/>
            </a:xfrm>
            <a:prstGeom prst="rect">
              <a:avLst/>
            </a:prstGeom>
          </p:spPr>
        </p:pic>
        <p:pic>
          <p:nvPicPr>
            <p:cNvPr id="87" name="Picture 86"/>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600009" y="3965521"/>
              <a:ext cx="896335" cy="672252"/>
            </a:xfrm>
            <a:prstGeom prst="rect">
              <a:avLst/>
            </a:prstGeom>
          </p:spPr>
        </p:pic>
        <p:pic>
          <p:nvPicPr>
            <p:cNvPr id="88" name="Picture 87"/>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1696084" y="4663242"/>
              <a:ext cx="724033" cy="258480"/>
            </a:xfrm>
            <a:prstGeom prst="rect">
              <a:avLst/>
            </a:prstGeom>
          </p:spPr>
        </p:pic>
        <p:graphicFrame>
          <p:nvGraphicFramePr>
            <p:cNvPr id="91" name="Chart 90"/>
            <p:cNvGraphicFramePr>
              <a:graphicFrameLocks/>
            </p:cNvGraphicFramePr>
            <p:nvPr>
              <p:extLst>
                <p:ext uri="{D42A27DB-BD31-4B8C-83A1-F6EECF244321}">
                  <p14:modId xmlns:p14="http://schemas.microsoft.com/office/powerpoint/2010/main" val="1332242396"/>
                </p:ext>
              </p:extLst>
            </p:nvPr>
          </p:nvGraphicFramePr>
          <p:xfrm>
            <a:off x="1074697" y="4006563"/>
            <a:ext cx="566418" cy="658327"/>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92" name="Chart 91"/>
            <p:cNvGraphicFramePr>
              <a:graphicFrameLocks/>
            </p:cNvGraphicFramePr>
            <p:nvPr>
              <p:extLst>
                <p:ext uri="{D42A27DB-BD31-4B8C-83A1-F6EECF244321}">
                  <p14:modId xmlns:p14="http://schemas.microsoft.com/office/powerpoint/2010/main" val="4113942005"/>
                </p:ext>
              </p:extLst>
            </p:nvPr>
          </p:nvGraphicFramePr>
          <p:xfrm>
            <a:off x="1074697" y="4429191"/>
            <a:ext cx="566418" cy="658327"/>
          </p:xfrm>
          <a:graphic>
            <a:graphicData uri="http://schemas.openxmlformats.org/drawingml/2006/chart">
              <c:chart xmlns:c="http://schemas.openxmlformats.org/drawingml/2006/chart" xmlns:r="http://schemas.openxmlformats.org/officeDocument/2006/relationships" r:id="rId14"/>
            </a:graphicData>
          </a:graphic>
        </p:graphicFrame>
        <p:graphicFrame>
          <p:nvGraphicFramePr>
            <p:cNvPr id="93" name="Chart 92"/>
            <p:cNvGraphicFramePr>
              <a:graphicFrameLocks/>
            </p:cNvGraphicFramePr>
            <p:nvPr>
              <p:extLst>
                <p:ext uri="{D42A27DB-BD31-4B8C-83A1-F6EECF244321}">
                  <p14:modId xmlns:p14="http://schemas.microsoft.com/office/powerpoint/2010/main" val="2175379381"/>
                </p:ext>
              </p:extLst>
            </p:nvPr>
          </p:nvGraphicFramePr>
          <p:xfrm>
            <a:off x="1074697" y="4895521"/>
            <a:ext cx="566418" cy="658327"/>
          </p:xfrm>
          <a:graphic>
            <a:graphicData uri="http://schemas.openxmlformats.org/drawingml/2006/chart">
              <c:chart xmlns:c="http://schemas.openxmlformats.org/drawingml/2006/chart" xmlns:r="http://schemas.openxmlformats.org/officeDocument/2006/relationships" r:id="rId15"/>
            </a:graphicData>
          </a:graphic>
        </p:graphicFrame>
        <p:graphicFrame>
          <p:nvGraphicFramePr>
            <p:cNvPr id="94" name="Chart 93"/>
            <p:cNvGraphicFramePr>
              <a:graphicFrameLocks/>
            </p:cNvGraphicFramePr>
            <p:nvPr>
              <p:extLst>
                <p:ext uri="{D42A27DB-BD31-4B8C-83A1-F6EECF244321}">
                  <p14:modId xmlns:p14="http://schemas.microsoft.com/office/powerpoint/2010/main" val="4234815157"/>
                </p:ext>
              </p:extLst>
            </p:nvPr>
          </p:nvGraphicFramePr>
          <p:xfrm>
            <a:off x="1074697" y="5375213"/>
            <a:ext cx="566418" cy="658327"/>
          </p:xfrm>
          <a:graphic>
            <a:graphicData uri="http://schemas.openxmlformats.org/drawingml/2006/chart">
              <c:chart xmlns:c="http://schemas.openxmlformats.org/drawingml/2006/chart" xmlns:r="http://schemas.openxmlformats.org/officeDocument/2006/relationships" r:id="rId16"/>
            </a:graphicData>
          </a:graphic>
        </p:graphicFrame>
      </p:grpSp>
    </p:spTree>
    <p:extLst>
      <p:ext uri="{BB962C8B-B14F-4D97-AF65-F5344CB8AC3E}">
        <p14:creationId xmlns:p14="http://schemas.microsoft.com/office/powerpoint/2010/main" val="23763502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64</a:t>
            </a:fld>
            <a:endParaRPr lang="es-ES" dirty="0">
              <a:solidFill>
                <a:srgbClr val="002776"/>
              </a:solidFill>
            </a:endParaRPr>
          </a:p>
        </p:txBody>
      </p:sp>
      <p:grpSp>
        <p:nvGrpSpPr>
          <p:cNvPr id="3" name="Group 2"/>
          <p:cNvGrpSpPr/>
          <p:nvPr/>
        </p:nvGrpSpPr>
        <p:grpSpPr>
          <a:xfrm>
            <a:off x="344488" y="1124744"/>
            <a:ext cx="9262995" cy="5328444"/>
            <a:chOff x="565286" y="1404664"/>
            <a:chExt cx="8709035" cy="5009784"/>
          </a:xfrm>
        </p:grpSpPr>
        <p:sp>
          <p:nvSpPr>
            <p:cNvPr id="31" name="Rounded Rectangle 30"/>
            <p:cNvSpPr/>
            <p:nvPr/>
          </p:nvSpPr>
          <p:spPr>
            <a:xfrm>
              <a:off x="565286" y="1404664"/>
              <a:ext cx="215257" cy="5009784"/>
            </a:xfrm>
            <a:prstGeom prst="roundRect">
              <a:avLst/>
            </a:prstGeom>
            <a:solidFill>
              <a:schemeClr val="bg1">
                <a:lumMod val="5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&lt;10 </a:t>
              </a:r>
              <a:r>
                <a:rPr lang="es-ES" sz="800" dirty="0" err="1"/>
                <a:t>MPax</a:t>
              </a:r>
              <a:endParaRPr lang="es-ES" sz="800" dirty="0"/>
            </a:p>
          </p:txBody>
        </p:sp>
        <p:sp>
          <p:nvSpPr>
            <p:cNvPr id="32" name="Rectangle 31"/>
            <p:cNvSpPr/>
            <p:nvPr/>
          </p:nvSpPr>
          <p:spPr>
            <a:xfrm>
              <a:off x="766297" y="1404664"/>
              <a:ext cx="517730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a:t>
              </a:r>
              <a:r>
                <a:rPr lang="es-ES" sz="1200" b="1" dirty="0" err="1">
                  <a:solidFill>
                    <a:schemeClr val="tx1"/>
                  </a:solidFill>
                </a:rPr>
                <a:t>Ezeiza</a:t>
              </a:r>
              <a:r>
                <a:rPr lang="es-ES" sz="1200" b="1" dirty="0">
                  <a:solidFill>
                    <a:schemeClr val="tx1"/>
                  </a:solidFill>
                </a:rPr>
                <a:t> – Buenos Aires</a:t>
              </a:r>
            </a:p>
          </p:txBody>
        </p:sp>
        <p:sp>
          <p:nvSpPr>
            <p:cNvPr id="33" name="Rectangle 32"/>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dirty="0"/>
            </a:p>
          </p:txBody>
        </p:sp>
        <p:sp>
          <p:nvSpPr>
            <p:cNvPr id="34" name="Rectangle 33"/>
            <p:cNvSpPr/>
            <p:nvPr/>
          </p:nvSpPr>
          <p:spPr>
            <a:xfrm>
              <a:off x="851390" y="1684123"/>
              <a:ext cx="6079652" cy="2061764"/>
            </a:xfrm>
            <a:prstGeom prst="rect">
              <a:avLst/>
            </a:prstGeom>
          </p:spPr>
          <p:txBody>
            <a:bodyPr wrap="square">
              <a:spAutoFit/>
            </a:bodyPr>
            <a:lstStyle/>
            <a:p>
              <a:r>
                <a:rPr lang="es-ES" sz="1050" dirty="0"/>
                <a:t>También conocido como Ministro Pistarini, </a:t>
              </a:r>
              <a:r>
                <a:rPr lang="es-ES" sz="1050" dirty="0" err="1"/>
                <a:t>Ezeiza</a:t>
              </a:r>
              <a:r>
                <a:rPr lang="es-ES" sz="1050" dirty="0"/>
                <a:t> es el principal aeropuerto internacional de Argentina, y uno de los  más importantes del cono sur, junto con Santiago y Lima. Es la base de operaciones a nivel internacional de Aerolíneas Argentinas, y uno de los principales </a:t>
              </a:r>
              <a:r>
                <a:rPr lang="es-ES" sz="1050" dirty="0" err="1"/>
                <a:t>bubs</a:t>
              </a:r>
              <a:r>
                <a:rPr lang="es-ES" sz="1050" dirty="0"/>
                <a:t> de la alianza </a:t>
              </a:r>
              <a:r>
                <a:rPr lang="es-ES" sz="1050" dirty="0" err="1"/>
                <a:t>SkyTeam</a:t>
              </a:r>
              <a:r>
                <a:rPr lang="es-ES" sz="1050" dirty="0"/>
                <a:t> en el mundo. La mayor parte de su tráfico de pasajeros es internacional, aunque cabe señalar que </a:t>
              </a:r>
              <a:r>
                <a:rPr lang="es-ES" sz="1050" dirty="0" err="1"/>
                <a:t>Ezeiza</a:t>
              </a:r>
              <a:r>
                <a:rPr lang="es-ES" sz="1050" dirty="0"/>
                <a:t> funciona en binomio con el Aeroparque Jorge </a:t>
              </a:r>
              <a:r>
                <a:rPr lang="es-ES" sz="1050" dirty="0" err="1"/>
                <a:t>Newbery</a:t>
              </a:r>
              <a:r>
                <a:rPr lang="es-ES" sz="1050" dirty="0"/>
                <a:t>, que asume mayoritariamente la operación doméstica. </a:t>
              </a:r>
            </a:p>
            <a:p>
              <a:pPr marL="171450" indent="-171450">
                <a:buFont typeface="Wingdings" panose="05000000000000000000" pitchFamily="2" charset="2"/>
                <a:buChar char="ü"/>
              </a:pPr>
              <a:r>
                <a:rPr lang="es-ES" sz="1050" b="1" dirty="0"/>
                <a:t>Tráfico anual total: </a:t>
              </a:r>
              <a:r>
                <a:rPr lang="es-ES" sz="1050" dirty="0"/>
                <a:t>9,1 Mpax en 2015</a:t>
              </a:r>
            </a:p>
            <a:p>
              <a:pPr marL="171450" indent="-171450">
                <a:buFont typeface="Wingdings" panose="05000000000000000000" pitchFamily="2" charset="2"/>
                <a:buChar char="ü"/>
              </a:pPr>
              <a:r>
                <a:rPr lang="es-ES" sz="1050" b="1" dirty="0"/>
                <a:t>Destinos regulares operados: </a:t>
              </a:r>
              <a:r>
                <a:rPr lang="es-ES" sz="1050" dirty="0"/>
                <a:t>52 destinos, de ellos 16 domésticos y 36 internacionales</a:t>
              </a:r>
            </a:p>
            <a:p>
              <a:pPr marL="171450" indent="-171450">
                <a:buFont typeface="Wingdings" panose="05000000000000000000" pitchFamily="2" charset="2"/>
                <a:buChar char="ü"/>
              </a:pPr>
              <a:r>
                <a:rPr lang="es-ES" sz="1050" b="1" dirty="0"/>
                <a:t>Componente de tráfico internacional de pasajeros:</a:t>
              </a:r>
              <a:r>
                <a:rPr lang="es-ES" sz="1050" dirty="0"/>
                <a:t> 93% 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89% de la oferta total.</a:t>
              </a:r>
            </a:p>
            <a:p>
              <a:pPr marL="171450" lvl="1" indent="-171450">
                <a:buFont typeface="Wingdings" panose="05000000000000000000" pitchFamily="2" charset="2"/>
                <a:buChar char="ü"/>
              </a:pPr>
              <a:r>
                <a:rPr lang="es-ES" altLang="es-ES" sz="1050" dirty="0"/>
                <a:t>Carácter predominantemente internacional, con componente muy baja de tráfico de pasajeros domésticos.</a:t>
              </a:r>
            </a:p>
          </p:txBody>
        </p:sp>
        <p:sp>
          <p:nvSpPr>
            <p:cNvPr id="52" name="Rectangle 51"/>
            <p:cNvSpPr/>
            <p:nvPr/>
          </p:nvSpPr>
          <p:spPr>
            <a:xfrm>
              <a:off x="948972" y="3877032"/>
              <a:ext cx="1845028" cy="2433927"/>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sp>
          <p:nvSpPr>
            <p:cNvPr id="53" name="Rounded Rectangle 52"/>
            <p:cNvSpPr/>
            <p:nvPr/>
          </p:nvSpPr>
          <p:spPr>
            <a:xfrm>
              <a:off x="2888413" y="3877032"/>
              <a:ext cx="4218875" cy="2433925"/>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54" name="TextBox 53"/>
            <p:cNvSpPr txBox="1"/>
            <p:nvPr/>
          </p:nvSpPr>
          <p:spPr>
            <a:xfrm>
              <a:off x="2966476" y="4031716"/>
              <a:ext cx="3935460" cy="1830268"/>
            </a:xfrm>
            <a:prstGeom prst="rect">
              <a:avLst/>
            </a:prstGeom>
            <a:noFill/>
          </p:spPr>
          <p:txBody>
            <a:bodyPr wrap="square" rtlCol="0">
              <a:spAutoFit/>
            </a:bodyPr>
            <a:lstStyle/>
            <a:p>
              <a:pPr marL="171450" indent="-171450" algn="just">
                <a:spcBef>
                  <a:spcPts val="300"/>
                </a:spcBef>
                <a:buFont typeface="Wingdings" panose="05000000000000000000" pitchFamily="2" charset="2"/>
                <a:buChar char="Ø"/>
              </a:pPr>
              <a:r>
                <a:rPr lang="es-ES" sz="900" dirty="0"/>
                <a:t>Actividad en EZE (</a:t>
              </a:r>
              <a:r>
                <a:rPr lang="es-ES" sz="900" dirty="0" err="1"/>
                <a:t>hub</a:t>
              </a:r>
              <a:r>
                <a:rPr lang="es-ES" sz="900" dirty="0"/>
                <a:t> secundario): 29 destinos</a:t>
              </a:r>
            </a:p>
            <a:p>
              <a:pPr marL="171450" indent="-171450" algn="just">
                <a:spcBef>
                  <a:spcPts val="300"/>
                </a:spcBef>
                <a:buFont typeface="Wingdings" panose="05000000000000000000" pitchFamily="2" charset="2"/>
                <a:buChar char="Ø"/>
              </a:pPr>
              <a:r>
                <a:rPr lang="es-ES" sz="900" dirty="0"/>
                <a:t>Otros centros de conexión:</a:t>
              </a:r>
            </a:p>
            <a:p>
              <a:pPr marL="628432" lvl="1" indent="-171450" algn="just">
                <a:spcBef>
                  <a:spcPts val="300"/>
                </a:spcBef>
                <a:buFont typeface="Arial" panose="020B0604020202020204" pitchFamily="34" charset="0"/>
                <a:buChar char="•"/>
              </a:pPr>
              <a:r>
                <a:rPr lang="es-ES" sz="900" dirty="0"/>
                <a:t>Aeroparque Jorge </a:t>
              </a:r>
              <a:r>
                <a:rPr lang="es-ES" sz="900" dirty="0" err="1"/>
                <a:t>Newbery</a:t>
              </a:r>
              <a:r>
                <a:rPr lang="es-ES" sz="900" dirty="0"/>
                <a:t>, Buenos Aires (</a:t>
              </a:r>
              <a:r>
                <a:rPr lang="es-ES" sz="900" dirty="0" err="1"/>
                <a:t>hub</a:t>
              </a:r>
              <a:r>
                <a:rPr lang="es-ES" sz="900" dirty="0"/>
                <a:t> principal) – AEP: 45 destinos.</a:t>
              </a:r>
            </a:p>
            <a:p>
              <a:pPr marL="628432" lvl="1" indent="-171450" algn="just">
                <a:spcBef>
                  <a:spcPts val="300"/>
                </a:spcBef>
                <a:buFont typeface="Arial" panose="020B0604020202020204" pitchFamily="34" charset="0"/>
                <a:buChar char="•"/>
              </a:pPr>
              <a:r>
                <a:rPr lang="es-ES" sz="900" dirty="0"/>
                <a:t>Aeropuerto Internacional Ingeniero Ambrosio </a:t>
              </a:r>
              <a:r>
                <a:rPr lang="es-ES" sz="900" dirty="0" err="1"/>
                <a:t>Taravella</a:t>
              </a:r>
              <a:r>
                <a:rPr lang="es-ES" sz="900" dirty="0"/>
                <a:t>, Córdoba – COR: 11 destinos.</a:t>
              </a:r>
            </a:p>
            <a:p>
              <a:pPr marL="171450" indent="-171450" algn="just">
                <a:spcBef>
                  <a:spcPts val="300"/>
                </a:spcBef>
                <a:buFont typeface="Wingdings" panose="05000000000000000000" pitchFamily="2" charset="2"/>
                <a:buChar char="Ø"/>
              </a:pPr>
              <a:r>
                <a:rPr lang="es-ES" sz="900" dirty="0"/>
                <a:t>Aerolíneas Argentinas ha atravesado en los últimos años muchos cambios a nivel corporativo: su privatización y posterior re estatización, resintiéndose su operativa, equipamiento y red de destinos en el proceso.</a:t>
              </a:r>
            </a:p>
            <a:p>
              <a:pPr marL="171450" indent="-171450" algn="just">
                <a:spcBef>
                  <a:spcPts val="300"/>
                </a:spcBef>
                <a:buFont typeface="Wingdings" panose="05000000000000000000" pitchFamily="2" charset="2"/>
                <a:buChar char="Ø"/>
              </a:pPr>
              <a:r>
                <a:rPr lang="es-ES" sz="900" dirty="0"/>
                <a:t>Los esfuerzos de la compañía de centran actualmente en mejorar su performance económica y operativa a fin de sanear su balance, lo que no permite una estrategia agresiva de expansión de destinos.</a:t>
              </a:r>
            </a:p>
          </p:txBody>
        </p:sp>
        <p:graphicFrame>
          <p:nvGraphicFramePr>
            <p:cNvPr id="55" name="Chart 54"/>
            <p:cNvGraphicFramePr>
              <a:graphicFrameLocks/>
            </p:cNvGraphicFramePr>
            <p:nvPr>
              <p:extLst/>
            </p:nvPr>
          </p:nvGraphicFramePr>
          <p:xfrm>
            <a:off x="837848" y="5123145"/>
            <a:ext cx="936000" cy="684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6" name="Chart 55"/>
            <p:cNvGraphicFramePr>
              <a:graphicFrameLocks/>
            </p:cNvGraphicFramePr>
            <p:nvPr>
              <p:extLst/>
            </p:nvPr>
          </p:nvGraphicFramePr>
          <p:xfrm>
            <a:off x="829784" y="5510754"/>
            <a:ext cx="936000" cy="684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7" name="Chart 56"/>
            <p:cNvGraphicFramePr>
              <a:graphicFrameLocks/>
            </p:cNvGraphicFramePr>
            <p:nvPr>
              <p:extLst/>
            </p:nvPr>
          </p:nvGraphicFramePr>
          <p:xfrm>
            <a:off x="824187" y="4299626"/>
            <a:ext cx="936000" cy="684000"/>
          </p:xfrm>
          <a:graphic>
            <a:graphicData uri="http://schemas.openxmlformats.org/drawingml/2006/chart">
              <c:chart xmlns:c="http://schemas.openxmlformats.org/drawingml/2006/chart" xmlns:r="http://schemas.openxmlformats.org/officeDocument/2006/relationships" r:id="rId5"/>
            </a:graphicData>
          </a:graphic>
        </p:graphicFrame>
        <p:pic>
          <p:nvPicPr>
            <p:cNvPr id="58" name="Picture 57"/>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580220" y="5260562"/>
              <a:ext cx="822232" cy="396877"/>
            </a:xfrm>
            <a:prstGeom prst="rect">
              <a:avLst/>
            </a:prstGeom>
          </p:spPr>
        </p:pic>
        <p:pic>
          <p:nvPicPr>
            <p:cNvPr id="59" name="Picture 58"/>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6176741" y="3916770"/>
              <a:ext cx="503086" cy="513928"/>
            </a:xfrm>
            <a:prstGeom prst="rect">
              <a:avLst/>
            </a:prstGeom>
          </p:spPr>
        </p:pic>
        <p:pic>
          <p:nvPicPr>
            <p:cNvPr id="60" name="Picture 59"/>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1612026" y="4491598"/>
              <a:ext cx="779413" cy="309385"/>
            </a:xfrm>
            <a:prstGeom prst="rect">
              <a:avLst/>
            </a:prstGeom>
          </p:spPr>
        </p:pic>
        <p:pic>
          <p:nvPicPr>
            <p:cNvPr id="61" name="Picture 60"/>
            <p:cNvPicPr>
              <a:picLocks noChangeAspect="1"/>
            </p:cNvPicPr>
            <p:nvPr/>
          </p:nvPicPr>
          <p:blipFill rotWithShape="1">
            <a:blip r:embed="rId9" cstate="print">
              <a:extLst>
                <a:ext uri="{28A0092B-C50C-407E-A947-70E740481C1C}">
                  <a14:useLocalDpi xmlns:a14="http://schemas.microsoft.com/office/drawing/2010/main" val="0"/>
                </a:ext>
              </a:extLst>
            </a:blip>
            <a:srcRect/>
            <a:stretch/>
          </p:blipFill>
          <p:spPr>
            <a:xfrm>
              <a:off x="3249007" y="3696365"/>
              <a:ext cx="2017113" cy="333713"/>
            </a:xfrm>
            <a:prstGeom prst="rect">
              <a:avLst/>
            </a:prstGeom>
          </p:spPr>
        </p:pic>
        <p:grpSp>
          <p:nvGrpSpPr>
            <p:cNvPr id="62" name="Group 61"/>
            <p:cNvGrpSpPr/>
            <p:nvPr/>
          </p:nvGrpSpPr>
          <p:grpSpPr>
            <a:xfrm>
              <a:off x="824756" y="4310614"/>
              <a:ext cx="936000" cy="683739"/>
              <a:chOff x="443756" y="4043913"/>
              <a:chExt cx="936000" cy="683739"/>
            </a:xfrm>
          </p:grpSpPr>
          <p:graphicFrame>
            <p:nvGraphicFramePr>
              <p:cNvPr id="63" name="Chart 62"/>
              <p:cNvGraphicFramePr>
                <a:graphicFrameLocks/>
              </p:cNvGraphicFramePr>
              <p:nvPr>
                <p:extLst/>
              </p:nvPr>
            </p:nvGraphicFramePr>
            <p:xfrm>
              <a:off x="443756" y="4043913"/>
              <a:ext cx="936000" cy="683739"/>
            </p:xfrm>
            <a:graphic>
              <a:graphicData uri="http://schemas.openxmlformats.org/drawingml/2006/chart">
                <c:chart xmlns:c="http://schemas.openxmlformats.org/drawingml/2006/chart" xmlns:r="http://schemas.openxmlformats.org/officeDocument/2006/relationships" r:id="rId10"/>
              </a:graphicData>
            </a:graphic>
          </p:graphicFrame>
          <p:sp>
            <p:nvSpPr>
              <p:cNvPr id="64" name="Pie 63"/>
              <p:cNvSpPr/>
              <p:nvPr/>
            </p:nvSpPr>
            <p:spPr>
              <a:xfrm>
                <a:off x="755267" y="4226719"/>
                <a:ext cx="315650" cy="321469"/>
              </a:xfrm>
              <a:prstGeom prst="pie">
                <a:avLst>
                  <a:gd name="adj1" fmla="val 1555561"/>
                  <a:gd name="adj2" fmla="val 1617279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grpSp>
          <p:nvGrpSpPr>
            <p:cNvPr id="65" name="Group 64"/>
            <p:cNvGrpSpPr/>
            <p:nvPr/>
          </p:nvGrpSpPr>
          <p:grpSpPr>
            <a:xfrm>
              <a:off x="1147601" y="4912351"/>
              <a:ext cx="316073" cy="321469"/>
              <a:chOff x="766600" y="4912350"/>
              <a:chExt cx="316073" cy="321469"/>
            </a:xfrm>
          </p:grpSpPr>
          <p:sp>
            <p:nvSpPr>
              <p:cNvPr id="66" name="Pie 65"/>
              <p:cNvSpPr/>
              <p:nvPr/>
            </p:nvSpPr>
            <p:spPr>
              <a:xfrm>
                <a:off x="766600" y="4912350"/>
                <a:ext cx="315650" cy="321469"/>
              </a:xfrm>
              <a:prstGeom prst="pie">
                <a:avLst>
                  <a:gd name="adj1" fmla="val 13988129"/>
                  <a:gd name="adj2" fmla="val 13520690"/>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sp>
            <p:nvSpPr>
              <p:cNvPr id="67" name="Pie 66"/>
              <p:cNvSpPr/>
              <p:nvPr/>
            </p:nvSpPr>
            <p:spPr>
              <a:xfrm>
                <a:off x="767023" y="4912350"/>
                <a:ext cx="315650" cy="321469"/>
              </a:xfrm>
              <a:prstGeom prst="pie">
                <a:avLst>
                  <a:gd name="adj1" fmla="val 4067175"/>
                  <a:gd name="adj2" fmla="val 159055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pic>
          <p:nvPicPr>
            <p:cNvPr id="68" name="Picture 67"/>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657268" y="4962592"/>
              <a:ext cx="567684" cy="202663"/>
            </a:xfrm>
            <a:prstGeom prst="rect">
              <a:avLst/>
            </a:prstGeom>
          </p:spPr>
        </p:pic>
        <p:pic>
          <p:nvPicPr>
            <p:cNvPr id="69" name="Picture 68"/>
            <p:cNvPicPr>
              <a:picLocks noChangeAspect="1"/>
            </p:cNvPicPr>
            <p:nvPr/>
          </p:nvPicPr>
          <p:blipFill>
            <a:blip r:embed="rId12"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569464" y="5674329"/>
              <a:ext cx="552306" cy="369125"/>
            </a:xfrm>
            <a:prstGeom prst="rect">
              <a:avLst/>
            </a:prstGeom>
          </p:spPr>
        </p:pic>
        <p:grpSp>
          <p:nvGrpSpPr>
            <p:cNvPr id="70" name="Group 69"/>
            <p:cNvGrpSpPr>
              <a:grpSpLocks noChangeAspect="1"/>
            </p:cNvGrpSpPr>
            <p:nvPr/>
          </p:nvGrpSpPr>
          <p:grpSpPr>
            <a:xfrm>
              <a:off x="7661181" y="1684123"/>
              <a:ext cx="1347268" cy="2025221"/>
              <a:chOff x="5579316" y="1381622"/>
              <a:chExt cx="1762298" cy="2649099"/>
            </a:xfrm>
          </p:grpSpPr>
          <p:pic>
            <p:nvPicPr>
              <p:cNvPr id="71" name="Picture 70"/>
              <p:cNvPicPr>
                <a:picLocks noChangeAspect="1"/>
              </p:cNvPicPr>
              <p:nvPr/>
            </p:nvPicPr>
            <p:blipFill rotWithShape="1">
              <a:blip r:embed="rId13" cstate="print">
                <a:extLst>
                  <a:ext uri="{28A0092B-C50C-407E-A947-70E740481C1C}">
                    <a14:useLocalDpi xmlns:a14="http://schemas.microsoft.com/office/drawing/2010/main" val="0"/>
                  </a:ext>
                </a:extLst>
              </a:blip>
              <a:srcRect/>
              <a:stretch/>
            </p:blipFill>
            <p:spPr>
              <a:xfrm>
                <a:off x="5579316" y="1381622"/>
                <a:ext cx="1762298" cy="2649099"/>
              </a:xfrm>
              <a:prstGeom prst="roundRect">
                <a:avLst>
                  <a:gd name="adj" fmla="val 9108"/>
                </a:avLst>
              </a:prstGeom>
            </p:spPr>
          </p:pic>
          <p:sp>
            <p:nvSpPr>
              <p:cNvPr id="72" name="TextBox 71"/>
              <p:cNvSpPr txBox="1"/>
              <p:nvPr/>
            </p:nvSpPr>
            <p:spPr>
              <a:xfrm>
                <a:off x="6599017" y="3666343"/>
                <a:ext cx="724507" cy="335024"/>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nvGrpSpPr>
            <p:cNvPr id="73" name="Group 72"/>
            <p:cNvGrpSpPr>
              <a:grpSpLocks noChangeAspect="1"/>
            </p:cNvGrpSpPr>
            <p:nvPr/>
          </p:nvGrpSpPr>
          <p:grpSpPr>
            <a:xfrm>
              <a:off x="7661180" y="3747544"/>
              <a:ext cx="1393375" cy="1362411"/>
              <a:chOff x="6122582" y="4843824"/>
              <a:chExt cx="1910214" cy="1867766"/>
            </a:xfrm>
          </p:grpSpPr>
          <p:pic>
            <p:nvPicPr>
              <p:cNvPr id="74" name="Picture 73"/>
              <p:cNvPicPr>
                <a:picLocks noChangeAspect="1"/>
              </p:cNvPicPr>
              <p:nvPr/>
            </p:nvPicPr>
            <p:blipFill rotWithShape="1">
              <a:blip r:embed="rId14" cstate="print">
                <a:extLst>
                  <a:ext uri="{28A0092B-C50C-407E-A947-70E740481C1C}">
                    <a14:useLocalDpi xmlns:a14="http://schemas.microsoft.com/office/drawing/2010/main" val="0"/>
                  </a:ext>
                </a:extLst>
              </a:blip>
              <a:srcRect/>
              <a:stretch/>
            </p:blipFill>
            <p:spPr>
              <a:xfrm>
                <a:off x="6122582" y="4843824"/>
                <a:ext cx="1910214" cy="1867766"/>
              </a:xfrm>
              <a:prstGeom prst="roundRect">
                <a:avLst>
                  <a:gd name="adj" fmla="val 8594"/>
                </a:avLst>
              </a:prstGeom>
              <a:solidFill>
                <a:srgbClr val="FFFFFF">
                  <a:shade val="85000"/>
                </a:srgbClr>
              </a:solidFill>
              <a:ln>
                <a:noFill/>
              </a:ln>
              <a:effectLst/>
            </p:spPr>
          </p:pic>
          <p:sp>
            <p:nvSpPr>
              <p:cNvPr id="75" name="TextBox 74"/>
              <p:cNvSpPr txBox="1"/>
              <p:nvPr/>
            </p:nvSpPr>
            <p:spPr>
              <a:xfrm>
                <a:off x="7197829" y="6334000"/>
                <a:ext cx="817513" cy="351127"/>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76" name="Group 75"/>
            <p:cNvGrpSpPr>
              <a:grpSpLocks noChangeAspect="1"/>
            </p:cNvGrpSpPr>
            <p:nvPr/>
          </p:nvGrpSpPr>
          <p:grpSpPr>
            <a:xfrm>
              <a:off x="7661180" y="5150563"/>
              <a:ext cx="1387517" cy="1171180"/>
              <a:chOff x="4684527" y="4841759"/>
              <a:chExt cx="1902184" cy="1605602"/>
            </a:xfrm>
          </p:grpSpPr>
          <p:grpSp>
            <p:nvGrpSpPr>
              <p:cNvPr id="77" name="Group 76"/>
              <p:cNvGrpSpPr/>
              <p:nvPr/>
            </p:nvGrpSpPr>
            <p:grpSpPr>
              <a:xfrm>
                <a:off x="4684527" y="4841759"/>
                <a:ext cx="1902184" cy="1605602"/>
                <a:chOff x="3271199" y="1409943"/>
                <a:chExt cx="3948138" cy="3479369"/>
              </a:xfrm>
            </p:grpSpPr>
            <p:pic>
              <p:nvPicPr>
                <p:cNvPr id="79" name="Picture 78"/>
                <p:cNvPicPr>
                  <a:picLocks noChangeAspect="1"/>
                </p:cNvPicPr>
                <p:nvPr/>
              </p:nvPicPr>
              <p:blipFill rotWithShape="1">
                <a:blip r:embed="rId15" cstate="print">
                  <a:clrChange>
                    <a:clrFrom>
                      <a:srgbClr val="A7D8E6"/>
                    </a:clrFrom>
                    <a:clrTo>
                      <a:srgbClr val="A7D8E6">
                        <a:alpha val="0"/>
                      </a:srgbClr>
                    </a:clrTo>
                  </a:clrChange>
                  <a:extLst>
                    <a:ext uri="{28A0092B-C50C-407E-A947-70E740481C1C}">
                      <a14:useLocalDpi xmlns:a14="http://schemas.microsoft.com/office/drawing/2010/main" val="0"/>
                    </a:ext>
                  </a:extLst>
                </a:blip>
                <a:srcRect/>
                <a:stretch/>
              </p:blipFill>
              <p:spPr>
                <a:xfrm>
                  <a:off x="3271199" y="1409943"/>
                  <a:ext cx="3948138" cy="3479369"/>
                </a:xfrm>
                <a:prstGeom prst="roundRect">
                  <a:avLst>
                    <a:gd name="adj" fmla="val 4720"/>
                  </a:avLst>
                </a:prstGeom>
              </p:spPr>
            </p:pic>
            <p:pic>
              <p:nvPicPr>
                <p:cNvPr id="89" name="Picture 88"/>
                <p:cNvPicPr>
                  <a:picLocks noChangeAspect="1"/>
                </p:cNvPicPr>
                <p:nvPr/>
              </p:nvPicPr>
              <p:blipFill rotWithShape="1">
                <a:blip r:embed="rId16" cstate="print">
                  <a:clrChange>
                    <a:clrFrom>
                      <a:srgbClr val="A7D8E6"/>
                    </a:clrFrom>
                    <a:clrTo>
                      <a:srgbClr val="A7D8E6">
                        <a:alpha val="0"/>
                      </a:srgbClr>
                    </a:clrTo>
                  </a:clrChange>
                  <a:extLst>
                    <a:ext uri="{28A0092B-C50C-407E-A947-70E740481C1C}">
                      <a14:useLocalDpi xmlns:a14="http://schemas.microsoft.com/office/drawing/2010/main" val="0"/>
                    </a:ext>
                  </a:extLst>
                </a:blip>
                <a:srcRect/>
                <a:stretch/>
              </p:blipFill>
              <p:spPr>
                <a:xfrm>
                  <a:off x="3386680" y="4074771"/>
                  <a:ext cx="864096" cy="792091"/>
                </a:xfrm>
                <a:prstGeom prst="roundRect">
                  <a:avLst>
                    <a:gd name="adj" fmla="val 4599"/>
                  </a:avLst>
                </a:prstGeom>
                <a:ln w="9525">
                  <a:solidFill>
                    <a:schemeClr val="bg1">
                      <a:lumMod val="50000"/>
                    </a:schemeClr>
                  </a:solidFill>
                  <a:prstDash val="dash"/>
                </a:ln>
              </p:spPr>
            </p:pic>
          </p:grpSp>
          <p:sp>
            <p:nvSpPr>
              <p:cNvPr id="78" name="TextBox 77"/>
              <p:cNvSpPr txBox="1"/>
              <p:nvPr/>
            </p:nvSpPr>
            <p:spPr>
              <a:xfrm>
                <a:off x="5746715" y="6064675"/>
                <a:ext cx="815433" cy="351127"/>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grpSp>
      <p:sp>
        <p:nvSpPr>
          <p:cNvPr id="90"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(vii/xi)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904064227"/>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65</a:t>
            </a:fld>
            <a:endParaRPr lang="es-ES" dirty="0">
              <a:solidFill>
                <a:srgbClr val="002776"/>
              </a:solidFill>
            </a:endParaRPr>
          </a:p>
        </p:txBody>
      </p:sp>
      <p:grpSp>
        <p:nvGrpSpPr>
          <p:cNvPr id="4" name="Group 3"/>
          <p:cNvGrpSpPr/>
          <p:nvPr/>
        </p:nvGrpSpPr>
        <p:grpSpPr>
          <a:xfrm>
            <a:off x="344488" y="1196752"/>
            <a:ext cx="9145587" cy="5260906"/>
            <a:chOff x="565286" y="1404664"/>
            <a:chExt cx="8709035" cy="5009784"/>
          </a:xfrm>
        </p:grpSpPr>
        <p:sp>
          <p:nvSpPr>
            <p:cNvPr id="38" name="Rounded Rectangle 37"/>
            <p:cNvSpPr/>
            <p:nvPr/>
          </p:nvSpPr>
          <p:spPr>
            <a:xfrm>
              <a:off x="565286" y="1404664"/>
              <a:ext cx="215257" cy="5009784"/>
            </a:xfrm>
            <a:prstGeom prst="roundRect">
              <a:avLst/>
            </a:prstGeom>
            <a:solidFill>
              <a:schemeClr val="bg1">
                <a:lumMod val="5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&lt;10 </a:t>
              </a:r>
              <a:r>
                <a:rPr lang="es-ES" sz="800" dirty="0" err="1"/>
                <a:t>MPax</a:t>
              </a:r>
              <a:endParaRPr lang="es-ES" sz="800" dirty="0"/>
            </a:p>
          </p:txBody>
        </p:sp>
        <p:sp>
          <p:nvSpPr>
            <p:cNvPr id="39" name="Rectangle 38"/>
            <p:cNvSpPr/>
            <p:nvPr/>
          </p:nvSpPr>
          <p:spPr>
            <a:xfrm>
              <a:off x="766297" y="1404664"/>
              <a:ext cx="517730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José Joaquín de Olmedo – Guayaquil</a:t>
              </a:r>
            </a:p>
          </p:txBody>
        </p:sp>
        <p:sp>
          <p:nvSpPr>
            <p:cNvPr id="40" name="Rectangle 39"/>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dirty="0"/>
            </a:p>
          </p:txBody>
        </p:sp>
        <p:sp>
          <p:nvSpPr>
            <p:cNvPr id="41" name="Rectangle 40"/>
            <p:cNvSpPr/>
            <p:nvPr/>
          </p:nvSpPr>
          <p:spPr>
            <a:xfrm>
              <a:off x="851390" y="1684124"/>
              <a:ext cx="6425710" cy="1869743"/>
            </a:xfrm>
            <a:prstGeom prst="rect">
              <a:avLst/>
            </a:prstGeom>
          </p:spPr>
          <p:txBody>
            <a:bodyPr wrap="square">
              <a:spAutoFit/>
            </a:bodyPr>
            <a:lstStyle/>
            <a:p>
              <a:r>
                <a:rPr lang="es-ES" sz="1050" dirty="0"/>
                <a:t>Segundo aeropuerto con más movimiento de pasajeros en Ecuador, es el centro de operaciones de LAN Ecuador, aunque TAME es la compañía que ofrece una mayor red de destinos y presenta un mayor volumen de trafico en el aeropuerto. El aeropuerto sirve a destinos tanto nacionales como internacionales en directa competencia con Quito, primer aeropuerto del país en términos de volumen de tráfico de pasajeros.</a:t>
              </a:r>
            </a:p>
            <a:p>
              <a:pPr marL="171450" indent="-171450">
                <a:buFont typeface="Wingdings" panose="05000000000000000000" pitchFamily="2" charset="2"/>
                <a:buChar char="ü"/>
              </a:pPr>
              <a:r>
                <a:rPr lang="es-ES" sz="1050" b="1" dirty="0"/>
                <a:t>Tráfico anual total: </a:t>
              </a:r>
              <a:r>
                <a:rPr lang="es-ES" sz="1050" dirty="0"/>
                <a:t>3,9 Mpax en 2015</a:t>
              </a:r>
            </a:p>
            <a:p>
              <a:pPr marL="171450" indent="-171450">
                <a:buFont typeface="Wingdings" panose="05000000000000000000" pitchFamily="2" charset="2"/>
                <a:buChar char="ü"/>
              </a:pPr>
              <a:r>
                <a:rPr lang="es-ES" sz="1050" b="1" dirty="0"/>
                <a:t>Destinos regulares operados: </a:t>
              </a:r>
              <a:r>
                <a:rPr lang="es-ES" sz="1050" dirty="0"/>
                <a:t>20 destinos, de ellos 7 domésticos y 13 internacionales</a:t>
              </a:r>
            </a:p>
            <a:p>
              <a:pPr marL="171450" indent="-171450">
                <a:buFont typeface="Wingdings" panose="05000000000000000000" pitchFamily="2" charset="2"/>
                <a:buChar char="ü"/>
              </a:pPr>
              <a:r>
                <a:rPr lang="es-ES" sz="1050" b="1" dirty="0"/>
                <a:t>Componente de tráfico internacional de pasajeros:</a:t>
              </a:r>
              <a:r>
                <a:rPr lang="es-ES" sz="1050" dirty="0"/>
                <a:t> 43% 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32% de la oferta total.</a:t>
              </a:r>
            </a:p>
            <a:p>
              <a:pPr marL="171450" lvl="1" indent="-171450">
                <a:buFont typeface="Wingdings" panose="05000000000000000000" pitchFamily="2" charset="2"/>
                <a:buChar char="ü"/>
              </a:pPr>
              <a:r>
                <a:rPr lang="es-ES" altLang="es-ES" sz="1050" dirty="0"/>
                <a:t>Carácter equilibrado en cuanto al balance de tráfico de pasajeros domésticos e internacionales.</a:t>
              </a:r>
            </a:p>
          </p:txBody>
        </p:sp>
        <p:sp>
          <p:nvSpPr>
            <p:cNvPr id="42" name="Rectangle 41"/>
            <p:cNvSpPr/>
            <p:nvPr/>
          </p:nvSpPr>
          <p:spPr>
            <a:xfrm>
              <a:off x="948972" y="3693522"/>
              <a:ext cx="1845028" cy="2617436"/>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graphicFrame>
          <p:nvGraphicFramePr>
            <p:cNvPr id="43" name="Chart 42"/>
            <p:cNvGraphicFramePr>
              <a:graphicFrameLocks/>
            </p:cNvGraphicFramePr>
            <p:nvPr>
              <p:extLst>
                <p:ext uri="{D42A27DB-BD31-4B8C-83A1-F6EECF244321}">
                  <p14:modId xmlns:p14="http://schemas.microsoft.com/office/powerpoint/2010/main" val="603377375"/>
                </p:ext>
              </p:extLst>
            </p:nvPr>
          </p:nvGraphicFramePr>
          <p:xfrm>
            <a:off x="824187" y="4131656"/>
            <a:ext cx="936000" cy="684000"/>
          </p:xfrm>
          <a:graphic>
            <a:graphicData uri="http://schemas.openxmlformats.org/drawingml/2006/chart">
              <c:chart xmlns:c="http://schemas.openxmlformats.org/drawingml/2006/chart" xmlns:r="http://schemas.openxmlformats.org/officeDocument/2006/relationships" r:id="rId3"/>
            </a:graphicData>
          </a:graphic>
        </p:graphicFrame>
        <p:grpSp>
          <p:nvGrpSpPr>
            <p:cNvPr id="44" name="Group 43"/>
            <p:cNvGrpSpPr/>
            <p:nvPr/>
          </p:nvGrpSpPr>
          <p:grpSpPr>
            <a:xfrm>
              <a:off x="824756" y="4142644"/>
              <a:ext cx="936000" cy="683739"/>
              <a:chOff x="443756" y="4043913"/>
              <a:chExt cx="936000" cy="683739"/>
            </a:xfrm>
          </p:grpSpPr>
          <p:graphicFrame>
            <p:nvGraphicFramePr>
              <p:cNvPr id="45" name="Chart 44"/>
              <p:cNvGraphicFramePr>
                <a:graphicFrameLocks/>
              </p:cNvGraphicFramePr>
              <p:nvPr>
                <p:extLst/>
              </p:nvPr>
            </p:nvGraphicFramePr>
            <p:xfrm>
              <a:off x="443756" y="4043913"/>
              <a:ext cx="936000" cy="683739"/>
            </p:xfrm>
            <a:graphic>
              <a:graphicData uri="http://schemas.openxmlformats.org/drawingml/2006/chart">
                <c:chart xmlns:c="http://schemas.openxmlformats.org/drawingml/2006/chart" xmlns:r="http://schemas.openxmlformats.org/officeDocument/2006/relationships" r:id="rId4"/>
              </a:graphicData>
            </a:graphic>
          </p:graphicFrame>
          <p:sp>
            <p:nvSpPr>
              <p:cNvPr id="46" name="Pie 45"/>
              <p:cNvSpPr/>
              <p:nvPr/>
            </p:nvSpPr>
            <p:spPr>
              <a:xfrm>
                <a:off x="755267" y="4226719"/>
                <a:ext cx="315650" cy="321469"/>
              </a:xfrm>
              <a:prstGeom prst="pie">
                <a:avLst>
                  <a:gd name="adj1" fmla="val 1555561"/>
                  <a:gd name="adj2" fmla="val 1617279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grpSp>
          <p:nvGrpSpPr>
            <p:cNvPr id="47" name="Group 46"/>
            <p:cNvGrpSpPr/>
            <p:nvPr/>
          </p:nvGrpSpPr>
          <p:grpSpPr>
            <a:xfrm>
              <a:off x="1147601" y="4744381"/>
              <a:ext cx="316073" cy="321469"/>
              <a:chOff x="766600" y="4912350"/>
              <a:chExt cx="316073" cy="321469"/>
            </a:xfrm>
          </p:grpSpPr>
          <p:sp>
            <p:nvSpPr>
              <p:cNvPr id="48" name="Pie 47"/>
              <p:cNvSpPr/>
              <p:nvPr/>
            </p:nvSpPr>
            <p:spPr>
              <a:xfrm>
                <a:off x="766600" y="4912350"/>
                <a:ext cx="315650" cy="321469"/>
              </a:xfrm>
              <a:prstGeom prst="pie">
                <a:avLst>
                  <a:gd name="adj1" fmla="val 13988129"/>
                  <a:gd name="adj2" fmla="val 13520690"/>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sp>
            <p:nvSpPr>
              <p:cNvPr id="49" name="Pie 48"/>
              <p:cNvSpPr/>
              <p:nvPr/>
            </p:nvSpPr>
            <p:spPr>
              <a:xfrm>
                <a:off x="767023" y="4912350"/>
                <a:ext cx="315650" cy="321469"/>
              </a:xfrm>
              <a:prstGeom prst="pie">
                <a:avLst>
                  <a:gd name="adj1" fmla="val 5967454"/>
                  <a:gd name="adj2" fmla="val 159055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pic>
          <p:nvPicPr>
            <p:cNvPr id="50" name="Picture 4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657268" y="4794622"/>
              <a:ext cx="567684" cy="202663"/>
            </a:xfrm>
            <a:prstGeom prst="rect">
              <a:avLst/>
            </a:prstGeom>
          </p:spPr>
        </p:pic>
        <p:pic>
          <p:nvPicPr>
            <p:cNvPr id="51" name="Picture 50"/>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644305" y="5202717"/>
              <a:ext cx="785656" cy="215270"/>
            </a:xfrm>
            <a:prstGeom prst="rect">
              <a:avLst/>
            </a:prstGeom>
          </p:spPr>
        </p:pic>
        <p:pic>
          <p:nvPicPr>
            <p:cNvPr id="80" name="Picture 79"/>
            <p:cNvPicPr>
              <a:picLocks noChangeAspect="1"/>
            </p:cNvPicPr>
            <p:nvPr/>
          </p:nvPicPr>
          <p:blipFill rotWithShape="1">
            <a:blip r:embed="rId7"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1616546" y="5628053"/>
              <a:ext cx="765711" cy="197234"/>
            </a:xfrm>
            <a:prstGeom prst="rect">
              <a:avLst/>
            </a:prstGeom>
          </p:spPr>
        </p:pic>
        <p:pic>
          <p:nvPicPr>
            <p:cNvPr id="81" name="Picture 80"/>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1639212" y="4350028"/>
              <a:ext cx="513138" cy="268968"/>
            </a:xfrm>
            <a:prstGeom prst="rect">
              <a:avLst/>
            </a:prstGeom>
          </p:spPr>
        </p:pic>
        <p:grpSp>
          <p:nvGrpSpPr>
            <p:cNvPr id="82" name="Group 81"/>
            <p:cNvGrpSpPr/>
            <p:nvPr/>
          </p:nvGrpSpPr>
          <p:grpSpPr>
            <a:xfrm>
              <a:off x="1147601" y="5129009"/>
              <a:ext cx="316073" cy="321469"/>
              <a:chOff x="766600" y="4912350"/>
              <a:chExt cx="316073" cy="321469"/>
            </a:xfrm>
          </p:grpSpPr>
          <p:sp>
            <p:nvSpPr>
              <p:cNvPr id="83" name="Pie 82"/>
              <p:cNvSpPr/>
              <p:nvPr/>
            </p:nvSpPr>
            <p:spPr>
              <a:xfrm>
                <a:off x="766600" y="4912350"/>
                <a:ext cx="315650" cy="321469"/>
              </a:xfrm>
              <a:prstGeom prst="pie">
                <a:avLst>
                  <a:gd name="adj1" fmla="val 13988129"/>
                  <a:gd name="adj2" fmla="val 13520690"/>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sp>
            <p:nvSpPr>
              <p:cNvPr id="84" name="Pie 83"/>
              <p:cNvSpPr/>
              <p:nvPr/>
            </p:nvSpPr>
            <p:spPr>
              <a:xfrm>
                <a:off x="767023" y="4912350"/>
                <a:ext cx="315650" cy="321469"/>
              </a:xfrm>
              <a:prstGeom prst="pie">
                <a:avLst>
                  <a:gd name="adj1" fmla="val 10814633"/>
                  <a:gd name="adj2" fmla="val 6338528"/>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grpSp>
          <p:nvGrpSpPr>
            <p:cNvPr id="85" name="Group 84"/>
            <p:cNvGrpSpPr/>
            <p:nvPr/>
          </p:nvGrpSpPr>
          <p:grpSpPr>
            <a:xfrm>
              <a:off x="1147601" y="5539984"/>
              <a:ext cx="316073" cy="321469"/>
              <a:chOff x="766600" y="4912350"/>
              <a:chExt cx="316073" cy="321469"/>
            </a:xfrm>
          </p:grpSpPr>
          <p:sp>
            <p:nvSpPr>
              <p:cNvPr id="86" name="Pie 85"/>
              <p:cNvSpPr/>
              <p:nvPr/>
            </p:nvSpPr>
            <p:spPr>
              <a:xfrm>
                <a:off x="766600" y="4912350"/>
                <a:ext cx="315650" cy="321469"/>
              </a:xfrm>
              <a:prstGeom prst="pie">
                <a:avLst>
                  <a:gd name="adj1" fmla="val 13988129"/>
                  <a:gd name="adj2" fmla="val 13520690"/>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sp>
            <p:nvSpPr>
              <p:cNvPr id="87" name="Pie 86"/>
              <p:cNvSpPr/>
              <p:nvPr/>
            </p:nvSpPr>
            <p:spPr>
              <a:xfrm>
                <a:off x="767023" y="4912350"/>
                <a:ext cx="315650" cy="321469"/>
              </a:xfrm>
              <a:prstGeom prst="pie">
                <a:avLst>
                  <a:gd name="adj1" fmla="val 12205945"/>
                  <a:gd name="adj2" fmla="val 1095421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sp>
          <p:nvSpPr>
            <p:cNvPr id="88" name="Rounded Rectangle 87"/>
            <p:cNvSpPr/>
            <p:nvPr/>
          </p:nvSpPr>
          <p:spPr>
            <a:xfrm>
              <a:off x="2888413" y="3695047"/>
              <a:ext cx="4218875" cy="2615910"/>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sp>
          <p:nvSpPr>
            <p:cNvPr id="90" name="TextBox 89"/>
            <p:cNvSpPr txBox="1"/>
            <p:nvPr/>
          </p:nvSpPr>
          <p:spPr>
            <a:xfrm>
              <a:off x="2966476" y="3896298"/>
              <a:ext cx="3935460" cy="2339102"/>
            </a:xfrm>
            <a:prstGeom prst="rect">
              <a:avLst/>
            </a:prstGeom>
            <a:noFill/>
          </p:spPr>
          <p:txBody>
            <a:bodyPr wrap="square" rtlCol="0">
              <a:spAutoFit/>
            </a:bodyPr>
            <a:lstStyle/>
            <a:p>
              <a:pPr marL="171450" indent="-171450" algn="just">
                <a:spcBef>
                  <a:spcPts val="300"/>
                </a:spcBef>
                <a:buFont typeface="Wingdings" panose="05000000000000000000" pitchFamily="2" charset="2"/>
                <a:buChar char="Ø"/>
              </a:pPr>
              <a:r>
                <a:rPr lang="es-ES" sz="900" dirty="0"/>
                <a:t>Actividad en GYE (</a:t>
              </a:r>
              <a:r>
                <a:rPr lang="es-ES" sz="900" dirty="0" err="1"/>
                <a:t>hub</a:t>
              </a:r>
              <a:r>
                <a:rPr lang="es-ES" sz="900" dirty="0"/>
                <a:t> principal): 7 destinos</a:t>
              </a:r>
            </a:p>
            <a:p>
              <a:pPr marL="171450" indent="-171450" algn="just">
                <a:spcBef>
                  <a:spcPts val="300"/>
                </a:spcBef>
                <a:buFont typeface="Wingdings" panose="05000000000000000000" pitchFamily="2" charset="2"/>
                <a:buChar char="Ø"/>
              </a:pPr>
              <a:r>
                <a:rPr lang="es-ES" sz="900" dirty="0"/>
                <a:t>Otros centros de conexión:</a:t>
              </a:r>
            </a:p>
            <a:p>
              <a:pPr marL="628432" lvl="1" indent="-171450" algn="just">
                <a:spcBef>
                  <a:spcPts val="300"/>
                </a:spcBef>
                <a:buFont typeface="Arial" panose="020B0604020202020204" pitchFamily="34" charset="0"/>
                <a:buChar char="•"/>
              </a:pPr>
              <a:r>
                <a:rPr lang="es-ES" sz="900" dirty="0"/>
                <a:t>Aeropuerto El Dorado, Bogotá – BOG: 21 destinos.</a:t>
              </a:r>
            </a:p>
            <a:p>
              <a:pPr marL="628432" lvl="1" indent="-171450" algn="just">
                <a:spcBef>
                  <a:spcPts val="300"/>
                </a:spcBef>
                <a:buFont typeface="Arial" panose="020B0604020202020204" pitchFamily="34" charset="0"/>
                <a:buChar char="•"/>
              </a:pPr>
              <a:r>
                <a:rPr lang="es-ES" sz="900" dirty="0"/>
                <a:t>Aeroparque Jorge </a:t>
              </a:r>
              <a:r>
                <a:rPr lang="es-ES" sz="900" dirty="0" err="1"/>
                <a:t>Newbery</a:t>
              </a:r>
              <a:r>
                <a:rPr lang="es-ES" sz="900" dirty="0"/>
                <a:t>, Buenos Aires – AEP: 14 destinos.</a:t>
              </a:r>
            </a:p>
            <a:p>
              <a:pPr marL="171450" indent="-171450" algn="just">
                <a:spcBef>
                  <a:spcPts val="300"/>
                </a:spcBef>
                <a:buFont typeface="Wingdings" panose="05000000000000000000" pitchFamily="2" charset="2"/>
                <a:buChar char="Ø"/>
              </a:pPr>
              <a:r>
                <a:rPr lang="es-ES" sz="900" dirty="0"/>
                <a:t>Como parte de su estrategia de expansión LAN abrió filiales para diferentes mercados: LAN Argentina, LAN Ecuador, LAN Perú y LAN Colombia.</a:t>
              </a:r>
            </a:p>
            <a:p>
              <a:pPr marL="171450" indent="-171450" algn="just">
                <a:spcBef>
                  <a:spcPts val="300"/>
                </a:spcBef>
                <a:buFont typeface="Wingdings" panose="05000000000000000000" pitchFamily="2" charset="2"/>
                <a:buChar char="Ø"/>
              </a:pPr>
              <a:r>
                <a:rPr lang="es-ES" sz="900" dirty="0"/>
                <a:t>LATAM </a:t>
              </a:r>
              <a:r>
                <a:rPr lang="es-ES" sz="900" dirty="0" err="1"/>
                <a:t>Group</a:t>
              </a:r>
              <a:r>
                <a:rPr lang="es-ES" sz="900" dirty="0"/>
                <a:t>: Fusión de LAN y TAM, convirtiéndose LATAM en el mayor operador en Sudamérica.</a:t>
              </a:r>
            </a:p>
            <a:p>
              <a:pPr marL="628432" lvl="1" indent="-171450" algn="just">
                <a:spcBef>
                  <a:spcPts val="300"/>
                </a:spcBef>
                <a:buFont typeface="Arial" panose="020B0604020202020204" pitchFamily="34" charset="0"/>
                <a:buChar char="•"/>
              </a:pPr>
              <a:r>
                <a:rPr lang="es-ES" sz="900" dirty="0" err="1"/>
                <a:t>Fusion</a:t>
              </a:r>
              <a:r>
                <a:rPr lang="es-ES" sz="900" dirty="0"/>
                <a:t> en 2012</a:t>
              </a:r>
            </a:p>
            <a:p>
              <a:pPr marL="628432" lvl="1" indent="-171450" algn="just">
                <a:spcBef>
                  <a:spcPts val="300"/>
                </a:spcBef>
                <a:buFont typeface="Arial" panose="020B0604020202020204" pitchFamily="34" charset="0"/>
                <a:buChar char="•"/>
              </a:pPr>
              <a:r>
                <a:rPr lang="es-ES" sz="900" dirty="0"/>
                <a:t>Inicio de operación conjunta en mayo de 2016. </a:t>
              </a:r>
            </a:p>
            <a:p>
              <a:pPr marL="628432" lvl="1" indent="-171450" algn="just">
                <a:spcBef>
                  <a:spcPts val="300"/>
                </a:spcBef>
                <a:buFont typeface="Arial" panose="020B0604020202020204" pitchFamily="34" charset="0"/>
                <a:buChar char="•"/>
              </a:pPr>
              <a:r>
                <a:rPr lang="es-ES" sz="900" dirty="0"/>
                <a:t>En estudio la creación de un nuevo </a:t>
              </a:r>
              <a:r>
                <a:rPr lang="es-ES" sz="900" dirty="0" err="1"/>
                <a:t>hub</a:t>
              </a:r>
              <a:r>
                <a:rPr lang="es-ES" sz="900" dirty="0"/>
                <a:t> en el Noreste de Brasil: Fortaleza, Natal o Recife.</a:t>
              </a:r>
            </a:p>
          </p:txBody>
        </p:sp>
        <p:pic>
          <p:nvPicPr>
            <p:cNvPr id="91" name="Picture 90"/>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312727" y="3800886"/>
              <a:ext cx="561763" cy="561763"/>
            </a:xfrm>
            <a:prstGeom prst="rect">
              <a:avLst/>
            </a:prstGeom>
          </p:spPr>
        </p:pic>
        <p:pic>
          <p:nvPicPr>
            <p:cNvPr id="92" name="Picture 9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283689" y="3542973"/>
              <a:ext cx="936104" cy="334189"/>
            </a:xfrm>
            <a:prstGeom prst="rect">
              <a:avLst/>
            </a:prstGeom>
            <a:solidFill>
              <a:srgbClr val="FFFFFF"/>
            </a:solidFill>
          </p:spPr>
        </p:pic>
        <p:grpSp>
          <p:nvGrpSpPr>
            <p:cNvPr id="93" name="Group 92"/>
            <p:cNvGrpSpPr/>
            <p:nvPr/>
          </p:nvGrpSpPr>
          <p:grpSpPr>
            <a:xfrm>
              <a:off x="7375430" y="1684123"/>
              <a:ext cx="1709369" cy="825732"/>
              <a:chOff x="7784846" y="1327922"/>
              <a:chExt cx="1709369" cy="825732"/>
            </a:xfrm>
          </p:grpSpPr>
          <p:pic>
            <p:nvPicPr>
              <p:cNvPr id="94" name="Picture 93"/>
              <p:cNvPicPr>
                <a:picLocks noChangeAspect="1"/>
              </p:cNvPicPr>
              <p:nvPr/>
            </p:nvPicPr>
            <p:blipFill rotWithShape="1">
              <a:blip r:embed="rId10" cstate="print">
                <a:extLst>
                  <a:ext uri="{28A0092B-C50C-407E-A947-70E740481C1C}">
                    <a14:useLocalDpi xmlns:a14="http://schemas.microsoft.com/office/drawing/2010/main" val="0"/>
                  </a:ext>
                </a:extLst>
              </a:blip>
              <a:srcRect/>
              <a:stretch/>
            </p:blipFill>
            <p:spPr>
              <a:xfrm>
                <a:off x="7784846" y="1327922"/>
                <a:ext cx="1709369" cy="825732"/>
              </a:xfrm>
              <a:prstGeom prst="roundRect">
                <a:avLst>
                  <a:gd name="adj" fmla="val 9094"/>
                </a:avLst>
              </a:prstGeom>
            </p:spPr>
          </p:pic>
          <p:sp>
            <p:nvSpPr>
              <p:cNvPr id="95" name="TextBox 94"/>
              <p:cNvSpPr txBox="1"/>
              <p:nvPr/>
            </p:nvSpPr>
            <p:spPr>
              <a:xfrm>
                <a:off x="7784846" y="1872027"/>
                <a:ext cx="642658"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nvGrpSpPr>
            <p:cNvPr id="96" name="Group 95"/>
            <p:cNvGrpSpPr/>
            <p:nvPr/>
          </p:nvGrpSpPr>
          <p:grpSpPr>
            <a:xfrm>
              <a:off x="7375430" y="2589915"/>
              <a:ext cx="1709369" cy="2285508"/>
              <a:chOff x="8263525" y="3015700"/>
              <a:chExt cx="1709369" cy="2285508"/>
            </a:xfrm>
          </p:grpSpPr>
          <p:pic>
            <p:nvPicPr>
              <p:cNvPr id="97" name="Picture 96"/>
              <p:cNvPicPr>
                <a:picLocks noChangeAspect="1"/>
              </p:cNvPicPr>
              <p:nvPr/>
            </p:nvPicPr>
            <p:blipFill rotWithShape="1">
              <a:blip r:embed="rId11" cstate="print">
                <a:extLst>
                  <a:ext uri="{28A0092B-C50C-407E-A947-70E740481C1C}">
                    <a14:useLocalDpi xmlns:a14="http://schemas.microsoft.com/office/drawing/2010/main" val="0"/>
                  </a:ext>
                </a:extLst>
              </a:blip>
              <a:srcRect/>
              <a:stretch/>
            </p:blipFill>
            <p:spPr>
              <a:xfrm>
                <a:off x="8263525" y="3015700"/>
                <a:ext cx="1709369" cy="2285508"/>
              </a:xfrm>
              <a:prstGeom prst="roundRect">
                <a:avLst>
                  <a:gd name="adj" fmla="val 8594"/>
                </a:avLst>
              </a:prstGeom>
              <a:solidFill>
                <a:srgbClr val="FFFFFF">
                  <a:shade val="85000"/>
                </a:srgbClr>
              </a:solidFill>
              <a:ln>
                <a:noFill/>
              </a:ln>
              <a:effectLst/>
            </p:spPr>
          </p:pic>
          <p:sp>
            <p:nvSpPr>
              <p:cNvPr id="98" name="TextBox 97"/>
              <p:cNvSpPr txBox="1"/>
              <p:nvPr/>
            </p:nvSpPr>
            <p:spPr>
              <a:xfrm>
                <a:off x="8263525" y="5021953"/>
                <a:ext cx="504000"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99" name="Group 98"/>
            <p:cNvGrpSpPr/>
            <p:nvPr/>
          </p:nvGrpSpPr>
          <p:grpSpPr>
            <a:xfrm>
              <a:off x="7375429" y="4955484"/>
              <a:ext cx="1709370" cy="1353013"/>
              <a:chOff x="7955534" y="3061527"/>
              <a:chExt cx="1709370" cy="1353013"/>
            </a:xfrm>
          </p:grpSpPr>
          <p:pic>
            <p:nvPicPr>
              <p:cNvPr id="100" name="Picture 99"/>
              <p:cNvPicPr>
                <a:picLocks noChangeAspect="1"/>
              </p:cNvPicPr>
              <p:nvPr/>
            </p:nvPicPr>
            <p:blipFill rotWithShape="1">
              <a:blip r:embed="rId12" cstate="print">
                <a:extLst>
                  <a:ext uri="{28A0092B-C50C-407E-A947-70E740481C1C}">
                    <a14:useLocalDpi xmlns:a14="http://schemas.microsoft.com/office/drawing/2010/main" val="0"/>
                  </a:ext>
                </a:extLst>
              </a:blip>
              <a:srcRect/>
              <a:stretch/>
            </p:blipFill>
            <p:spPr>
              <a:xfrm>
                <a:off x="7955534" y="3061527"/>
                <a:ext cx="1709370" cy="1353013"/>
              </a:xfrm>
              <a:prstGeom prst="roundRect">
                <a:avLst>
                  <a:gd name="adj" fmla="val 8508"/>
                </a:avLst>
              </a:prstGeom>
            </p:spPr>
          </p:pic>
          <p:sp>
            <p:nvSpPr>
              <p:cNvPr id="101" name="TextBox 100"/>
              <p:cNvSpPr txBox="1"/>
              <p:nvPr/>
            </p:nvSpPr>
            <p:spPr>
              <a:xfrm>
                <a:off x="9147818" y="4126557"/>
                <a:ext cx="504000"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grpSp>
      <p:sp>
        <p:nvSpPr>
          <p:cNvPr id="102" name="Title 1"/>
          <p:cNvSpPr txBox="1">
            <a:spLocks/>
          </p:cNvSpPr>
          <p:nvPr/>
        </p:nvSpPr>
        <p:spPr bwMode="auto">
          <a:xfrm>
            <a:off x="344488" y="260648"/>
            <a:ext cx="972108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(viii/xi)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2500752901"/>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66</a:t>
            </a:fld>
            <a:endParaRPr lang="es-ES" dirty="0">
              <a:solidFill>
                <a:srgbClr val="002776"/>
              </a:solidFill>
            </a:endParaRPr>
          </a:p>
        </p:txBody>
      </p:sp>
      <p:grpSp>
        <p:nvGrpSpPr>
          <p:cNvPr id="3" name="Group 2"/>
          <p:cNvGrpSpPr/>
          <p:nvPr/>
        </p:nvGrpSpPr>
        <p:grpSpPr>
          <a:xfrm>
            <a:off x="344488" y="1124744"/>
            <a:ext cx="9262995" cy="5328444"/>
            <a:chOff x="565286" y="1404664"/>
            <a:chExt cx="8709035" cy="5009784"/>
          </a:xfrm>
        </p:grpSpPr>
        <p:sp>
          <p:nvSpPr>
            <p:cNvPr id="52" name="Rounded Rectangle 51"/>
            <p:cNvSpPr/>
            <p:nvPr/>
          </p:nvSpPr>
          <p:spPr>
            <a:xfrm>
              <a:off x="565286" y="1404664"/>
              <a:ext cx="215257" cy="5009784"/>
            </a:xfrm>
            <a:prstGeom prst="roundRect">
              <a:avLst/>
            </a:prstGeom>
            <a:solidFill>
              <a:schemeClr val="bg1">
                <a:lumMod val="5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&lt;10 </a:t>
              </a:r>
              <a:r>
                <a:rPr lang="es-ES" sz="800" dirty="0" err="1"/>
                <a:t>MPax</a:t>
              </a:r>
              <a:endParaRPr lang="es-ES" sz="800" dirty="0"/>
            </a:p>
          </p:txBody>
        </p:sp>
        <p:sp>
          <p:nvSpPr>
            <p:cNvPr id="53" name="Rectangle 52"/>
            <p:cNvSpPr/>
            <p:nvPr/>
          </p:nvSpPr>
          <p:spPr>
            <a:xfrm>
              <a:off x="766297" y="1404664"/>
              <a:ext cx="517730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Aeropuerto Internacional Juan Santamaría – San José de Costa Rica</a:t>
              </a:r>
            </a:p>
          </p:txBody>
        </p:sp>
        <p:sp>
          <p:nvSpPr>
            <p:cNvPr id="54" name="Rectangle 53"/>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dirty="0"/>
            </a:p>
          </p:txBody>
        </p:sp>
        <p:sp>
          <p:nvSpPr>
            <p:cNvPr id="55" name="Rectangle 54"/>
            <p:cNvSpPr/>
            <p:nvPr/>
          </p:nvSpPr>
          <p:spPr>
            <a:xfrm>
              <a:off x="851390" y="1684124"/>
              <a:ext cx="6082810" cy="1869743"/>
            </a:xfrm>
            <a:prstGeom prst="rect">
              <a:avLst/>
            </a:prstGeom>
          </p:spPr>
          <p:txBody>
            <a:bodyPr wrap="square">
              <a:spAutoFit/>
            </a:bodyPr>
            <a:lstStyle/>
            <a:p>
              <a:r>
                <a:rPr lang="es-ES" sz="1050" dirty="0"/>
                <a:t>Principal aeropuerto de Costa Rica, es foco de operaciones de Copa Airlines, y sirve asimismo a otras aerolíneas que operan destinos en Centroamérica, Norteamérica, Sudamérica y Europa. El tráfico doméstico está mayormente reservado al Aeropuerto Internacional Tobías Bolaños, a 25 km de distancia, con el cual opera en un sistema binomial.</a:t>
              </a:r>
            </a:p>
            <a:p>
              <a:endParaRPr lang="es-ES" sz="1050" dirty="0"/>
            </a:p>
            <a:p>
              <a:pPr marL="171450" indent="-171450">
                <a:buFont typeface="Wingdings" panose="05000000000000000000" pitchFamily="2" charset="2"/>
                <a:buChar char="ü"/>
              </a:pPr>
              <a:r>
                <a:rPr lang="es-ES" sz="1050" b="1" dirty="0"/>
                <a:t>Tráfico anual total: </a:t>
              </a:r>
              <a:r>
                <a:rPr lang="es-ES" sz="1050" dirty="0"/>
                <a:t>3,9 Mpax en 2015</a:t>
              </a:r>
            </a:p>
            <a:p>
              <a:pPr marL="171450" indent="-171450">
                <a:buFont typeface="Wingdings" panose="05000000000000000000" pitchFamily="2" charset="2"/>
                <a:buChar char="ü"/>
              </a:pPr>
              <a:r>
                <a:rPr lang="es-ES" sz="1050" b="1" dirty="0"/>
                <a:t>Destinos regulares operados: </a:t>
              </a:r>
              <a:r>
                <a:rPr lang="es-ES" sz="1050" dirty="0"/>
                <a:t>41 en total, de ellos 13 domésticos y 28 internacionales</a:t>
              </a:r>
            </a:p>
            <a:p>
              <a:pPr marL="171450" indent="-171450">
                <a:buFont typeface="Wingdings" panose="05000000000000000000" pitchFamily="2" charset="2"/>
                <a:buChar char="ü"/>
              </a:pPr>
              <a:r>
                <a:rPr lang="es-ES" sz="1050" b="1" dirty="0"/>
                <a:t>Componente de tráfico internacional de pasajeros: </a:t>
              </a:r>
              <a:r>
                <a:rPr lang="es-ES" sz="1050" dirty="0"/>
                <a:t>95% 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a:t>
              </a:r>
              <a:r>
                <a:rPr lang="es-ES" altLang="es-ES" sz="1050" dirty="0"/>
                <a:t> 65% de la oferta total</a:t>
              </a:r>
            </a:p>
            <a:p>
              <a:pPr marL="171450" lvl="1" indent="-171450">
                <a:buFont typeface="Wingdings" panose="05000000000000000000" pitchFamily="2" charset="2"/>
                <a:buChar char="ü"/>
              </a:pPr>
              <a:r>
                <a:rPr lang="es-ES" altLang="es-ES" sz="1050" dirty="0"/>
                <a:t>Carácter predominantemente internacional</a:t>
              </a:r>
            </a:p>
          </p:txBody>
        </p:sp>
        <p:sp>
          <p:nvSpPr>
            <p:cNvPr id="56" name="Rectangle 55"/>
            <p:cNvSpPr/>
            <p:nvPr/>
          </p:nvSpPr>
          <p:spPr>
            <a:xfrm>
              <a:off x="948972" y="3693522"/>
              <a:ext cx="1845028" cy="2617436"/>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graphicFrame>
          <p:nvGraphicFramePr>
            <p:cNvPr id="57" name="Chart 56"/>
            <p:cNvGraphicFramePr>
              <a:graphicFrameLocks/>
            </p:cNvGraphicFramePr>
            <p:nvPr>
              <p:extLst>
                <p:ext uri="{D42A27DB-BD31-4B8C-83A1-F6EECF244321}">
                  <p14:modId xmlns:p14="http://schemas.microsoft.com/office/powerpoint/2010/main" val="2057404757"/>
                </p:ext>
              </p:extLst>
            </p:nvPr>
          </p:nvGraphicFramePr>
          <p:xfrm>
            <a:off x="824187" y="4131656"/>
            <a:ext cx="936000" cy="684000"/>
          </p:xfrm>
          <a:graphic>
            <a:graphicData uri="http://schemas.openxmlformats.org/drawingml/2006/chart">
              <c:chart xmlns:c="http://schemas.openxmlformats.org/drawingml/2006/chart" xmlns:r="http://schemas.openxmlformats.org/officeDocument/2006/relationships" r:id="rId3"/>
            </a:graphicData>
          </a:graphic>
        </p:graphicFrame>
        <p:sp>
          <p:nvSpPr>
            <p:cNvPr id="58" name="Rounded Rectangle 57"/>
            <p:cNvSpPr/>
            <p:nvPr/>
          </p:nvSpPr>
          <p:spPr>
            <a:xfrm>
              <a:off x="2888413" y="3695047"/>
              <a:ext cx="4218875" cy="2615910"/>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graphicFrame>
          <p:nvGraphicFramePr>
            <p:cNvPr id="59" name="Chart 58"/>
            <p:cNvGraphicFramePr>
              <a:graphicFrameLocks/>
            </p:cNvGraphicFramePr>
            <p:nvPr>
              <p:extLst>
                <p:ext uri="{D42A27DB-BD31-4B8C-83A1-F6EECF244321}">
                  <p14:modId xmlns:p14="http://schemas.microsoft.com/office/powerpoint/2010/main" val="2928702360"/>
                </p:ext>
              </p:extLst>
            </p:nvPr>
          </p:nvGraphicFramePr>
          <p:xfrm>
            <a:off x="817064" y="4125625"/>
            <a:ext cx="936000" cy="684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0" name="Chart 59"/>
            <p:cNvGraphicFramePr>
              <a:graphicFrameLocks/>
            </p:cNvGraphicFramePr>
            <p:nvPr>
              <p:extLst>
                <p:ext uri="{D42A27DB-BD31-4B8C-83A1-F6EECF244321}">
                  <p14:modId xmlns:p14="http://schemas.microsoft.com/office/powerpoint/2010/main" val="4246673635"/>
                </p:ext>
              </p:extLst>
            </p:nvPr>
          </p:nvGraphicFramePr>
          <p:xfrm>
            <a:off x="822419" y="4550961"/>
            <a:ext cx="936000" cy="6840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1" name="Chart 60"/>
            <p:cNvGraphicFramePr>
              <a:graphicFrameLocks/>
            </p:cNvGraphicFramePr>
            <p:nvPr>
              <p:extLst>
                <p:ext uri="{D42A27DB-BD31-4B8C-83A1-F6EECF244321}">
                  <p14:modId xmlns:p14="http://schemas.microsoft.com/office/powerpoint/2010/main" val="1132889371"/>
                </p:ext>
              </p:extLst>
            </p:nvPr>
          </p:nvGraphicFramePr>
          <p:xfrm>
            <a:off x="823428" y="4962789"/>
            <a:ext cx="936000" cy="6840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2" name="Chart 61"/>
            <p:cNvGraphicFramePr>
              <a:graphicFrameLocks/>
            </p:cNvGraphicFramePr>
            <p:nvPr>
              <p:extLst>
                <p:ext uri="{D42A27DB-BD31-4B8C-83A1-F6EECF244321}">
                  <p14:modId xmlns:p14="http://schemas.microsoft.com/office/powerpoint/2010/main" val="4070127210"/>
                </p:ext>
              </p:extLst>
            </p:nvPr>
          </p:nvGraphicFramePr>
          <p:xfrm>
            <a:off x="829828" y="5384670"/>
            <a:ext cx="936000" cy="684000"/>
          </p:xfrm>
          <a:graphic>
            <a:graphicData uri="http://schemas.openxmlformats.org/drawingml/2006/chart">
              <c:chart xmlns:c="http://schemas.openxmlformats.org/drawingml/2006/chart" xmlns:r="http://schemas.openxmlformats.org/officeDocument/2006/relationships" r:id="rId7"/>
            </a:graphicData>
          </a:graphic>
        </p:graphicFrame>
        <p:pic>
          <p:nvPicPr>
            <p:cNvPr id="63" name="Picture 62"/>
            <p:cNvPicPr>
              <a:picLocks noChangeAspect="1"/>
            </p:cNvPicPr>
            <p:nvPr/>
          </p:nvPicPr>
          <p:blipFill>
            <a:blip r:embed="rId8"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616454" y="5526682"/>
              <a:ext cx="822232" cy="396877"/>
            </a:xfrm>
            <a:prstGeom prst="rect">
              <a:avLst/>
            </a:prstGeom>
          </p:spPr>
        </p:pic>
        <p:pic>
          <p:nvPicPr>
            <p:cNvPr id="64" name="Picture 63"/>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1634742" y="4790889"/>
              <a:ext cx="785656" cy="215270"/>
            </a:xfrm>
            <a:prstGeom prst="rect">
              <a:avLst/>
            </a:prstGeom>
          </p:spPr>
        </p:pic>
        <p:pic>
          <p:nvPicPr>
            <p:cNvPr id="65" name="Picture 64"/>
            <p:cNvPicPr>
              <a:picLocks noChangeAspect="1"/>
            </p:cNvPicPr>
            <p:nvPr/>
          </p:nvPicPr>
          <p:blipFill rotWithShape="1">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1615054" y="4369008"/>
              <a:ext cx="765711" cy="197234"/>
            </a:xfrm>
            <a:prstGeom prst="rect">
              <a:avLst/>
            </a:prstGeom>
          </p:spPr>
        </p:pic>
        <p:pic>
          <p:nvPicPr>
            <p:cNvPr id="66" name="Picture 65"/>
            <p:cNvPicPr>
              <a:picLocks noChangeAspect="1"/>
            </p:cNvPicPr>
            <p:nvPr/>
          </p:nvPicPr>
          <p:blipFill>
            <a:blip r:embed="rId11"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657693" y="5194559"/>
              <a:ext cx="637652" cy="213291"/>
            </a:xfrm>
            <a:prstGeom prst="rect">
              <a:avLst/>
            </a:prstGeom>
          </p:spPr>
        </p:pic>
        <p:sp>
          <p:nvSpPr>
            <p:cNvPr id="67" name="TextBox 66"/>
            <p:cNvSpPr txBox="1"/>
            <p:nvPr/>
          </p:nvSpPr>
          <p:spPr>
            <a:xfrm>
              <a:off x="2966476" y="3942816"/>
              <a:ext cx="3967724" cy="2262158"/>
            </a:xfrm>
            <a:prstGeom prst="rect">
              <a:avLst/>
            </a:prstGeom>
            <a:noFill/>
          </p:spPr>
          <p:txBody>
            <a:bodyPr wrap="square" rtlCol="0">
              <a:spAutoFit/>
            </a:bodyPr>
            <a:lstStyle/>
            <a:p>
              <a:pPr marL="171450" indent="-171450" algn="just">
                <a:spcBef>
                  <a:spcPts val="300"/>
                </a:spcBef>
                <a:buFont typeface="Wingdings" panose="05000000000000000000" pitchFamily="2" charset="2"/>
                <a:buChar char="Ø"/>
              </a:pPr>
              <a:r>
                <a:rPr lang="es-ES" sz="900" dirty="0"/>
                <a:t>Actividad en SJO (focal </a:t>
              </a:r>
              <a:r>
                <a:rPr lang="es-ES" sz="900" dirty="0" err="1"/>
                <a:t>city</a:t>
              </a:r>
              <a:r>
                <a:rPr lang="es-ES" sz="900" dirty="0"/>
                <a:t>): 4 destinos</a:t>
              </a:r>
            </a:p>
            <a:p>
              <a:pPr marL="171450" indent="-171450" algn="just">
                <a:spcBef>
                  <a:spcPts val="300"/>
                </a:spcBef>
                <a:buFont typeface="Wingdings" panose="05000000000000000000" pitchFamily="2" charset="2"/>
                <a:buChar char="Ø"/>
              </a:pPr>
              <a:r>
                <a:rPr lang="es-ES" sz="900" dirty="0"/>
                <a:t>Otros centros de conexión:</a:t>
              </a:r>
            </a:p>
            <a:p>
              <a:pPr marL="628432" lvl="1" indent="-171450" algn="just">
                <a:spcBef>
                  <a:spcPts val="300"/>
                </a:spcBef>
                <a:buFont typeface="Arial" panose="020B0604020202020204" pitchFamily="34" charset="0"/>
                <a:buChar char="•"/>
              </a:pPr>
              <a:r>
                <a:rPr lang="es-ES" sz="900" dirty="0"/>
                <a:t>Aeropuerto Internacional de Tocumen – PTY (</a:t>
              </a:r>
              <a:r>
                <a:rPr lang="es-ES" sz="900" dirty="0" err="1"/>
                <a:t>hub</a:t>
              </a:r>
              <a:r>
                <a:rPr lang="es-ES" sz="900" dirty="0"/>
                <a:t> principal): 64 destinos.</a:t>
              </a:r>
            </a:p>
            <a:p>
              <a:pPr marL="628432" lvl="1" indent="-171450" algn="just">
                <a:spcBef>
                  <a:spcPts val="300"/>
                </a:spcBef>
                <a:buFont typeface="Arial" panose="020B0604020202020204" pitchFamily="34" charset="0"/>
                <a:buChar char="•"/>
              </a:pPr>
              <a:r>
                <a:rPr lang="es-ES" sz="900" dirty="0"/>
                <a:t>Aeropuerto El Dorado, Bogotá – BOG: 24 destinos (Copa Colombia).</a:t>
              </a:r>
            </a:p>
            <a:p>
              <a:pPr marL="171450" indent="-171450" algn="just">
                <a:spcBef>
                  <a:spcPts val="300"/>
                </a:spcBef>
                <a:buFont typeface="Wingdings" panose="05000000000000000000" pitchFamily="2" charset="2"/>
                <a:buChar char="Ø"/>
              </a:pPr>
              <a:r>
                <a:rPr lang="es-ES" sz="900" dirty="0"/>
                <a:t>Copa lleva incrementando su red de destinos desde sus hubs de manera sostenida desde inicio de los años 2000. </a:t>
              </a:r>
            </a:p>
            <a:p>
              <a:pPr marL="171450" indent="-171450" algn="just">
                <a:spcBef>
                  <a:spcPts val="300"/>
                </a:spcBef>
                <a:buFont typeface="Wingdings" panose="05000000000000000000" pitchFamily="2" charset="2"/>
                <a:buChar char="Ø"/>
              </a:pPr>
              <a:r>
                <a:rPr lang="es-ES" sz="900" dirty="0"/>
                <a:t>En 2006 la compañía adquirió la línea colombiana Aero República S.A., transformándola en su filial local, que opera como Copa Colombia desde octubre de 2010.</a:t>
              </a:r>
            </a:p>
            <a:p>
              <a:pPr marL="171450" indent="-171450" algn="just">
                <a:spcBef>
                  <a:spcPts val="300"/>
                </a:spcBef>
                <a:buFont typeface="Wingdings" panose="05000000000000000000" pitchFamily="2" charset="2"/>
                <a:buChar char="Ø"/>
              </a:pPr>
              <a:r>
                <a:rPr lang="es-ES" sz="900" dirty="0"/>
                <a:t>Actualmente la compañía se encuentra en plena expansión de flota con el objetivo de reforzar su posición como operador de conexión a lo largo del continente.</a:t>
              </a:r>
            </a:p>
          </p:txBody>
        </p:sp>
        <p:pic>
          <p:nvPicPr>
            <p:cNvPr id="68" name="Picture 67"/>
            <p:cNvPicPr>
              <a:picLocks noChangeAspect="1"/>
            </p:cNvPicPr>
            <p:nvPr/>
          </p:nvPicPr>
          <p:blipFill rotWithShape="1">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3233065" y="3555391"/>
              <a:ext cx="1289395" cy="332126"/>
            </a:xfrm>
            <a:prstGeom prst="rect">
              <a:avLst/>
            </a:prstGeom>
            <a:solidFill>
              <a:schemeClr val="bg1"/>
            </a:solidFill>
          </p:spPr>
        </p:pic>
        <p:pic>
          <p:nvPicPr>
            <p:cNvPr id="69" name="Picture 68"/>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6321652" y="3803160"/>
              <a:ext cx="497747" cy="444500"/>
            </a:xfrm>
            <a:prstGeom prst="rect">
              <a:avLst/>
            </a:prstGeom>
          </p:spPr>
        </p:pic>
        <p:grpSp>
          <p:nvGrpSpPr>
            <p:cNvPr id="70" name="Group 69"/>
            <p:cNvGrpSpPr/>
            <p:nvPr/>
          </p:nvGrpSpPr>
          <p:grpSpPr>
            <a:xfrm>
              <a:off x="7201700" y="1731910"/>
              <a:ext cx="2005313" cy="1297340"/>
              <a:chOff x="344488" y="4840980"/>
              <a:chExt cx="2566320" cy="1621557"/>
            </a:xfrm>
          </p:grpSpPr>
          <p:pic>
            <p:nvPicPr>
              <p:cNvPr id="71" name="Picture 70"/>
              <p:cNvPicPr>
                <a:picLocks noChangeAspect="1"/>
              </p:cNvPicPr>
              <p:nvPr/>
            </p:nvPicPr>
            <p:blipFill rotWithShape="1">
              <a:blip r:embed="rId13" cstate="print">
                <a:extLst>
                  <a:ext uri="{28A0092B-C50C-407E-A947-70E740481C1C}">
                    <a14:useLocalDpi xmlns:a14="http://schemas.microsoft.com/office/drawing/2010/main" val="0"/>
                  </a:ext>
                </a:extLst>
              </a:blip>
              <a:srcRect/>
              <a:stretch/>
            </p:blipFill>
            <p:spPr>
              <a:xfrm>
                <a:off x="344488" y="4840980"/>
                <a:ext cx="2566320" cy="1621557"/>
              </a:xfrm>
              <a:prstGeom prst="roundRect">
                <a:avLst>
                  <a:gd name="adj" fmla="val 9152"/>
                </a:avLst>
              </a:prstGeom>
            </p:spPr>
          </p:pic>
          <p:sp>
            <p:nvSpPr>
              <p:cNvPr id="72" name="TextBox 71"/>
              <p:cNvSpPr txBox="1"/>
              <p:nvPr/>
            </p:nvSpPr>
            <p:spPr>
              <a:xfrm>
                <a:off x="359954" y="6091776"/>
                <a:ext cx="685638" cy="340494"/>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nvGrpSpPr>
            <p:cNvPr id="73" name="Group 72"/>
            <p:cNvGrpSpPr/>
            <p:nvPr/>
          </p:nvGrpSpPr>
          <p:grpSpPr>
            <a:xfrm>
              <a:off x="7185352" y="3132006"/>
              <a:ext cx="2021661" cy="1477835"/>
              <a:chOff x="8066418" y="5349978"/>
              <a:chExt cx="1497285" cy="1111404"/>
            </a:xfrm>
          </p:grpSpPr>
          <p:pic>
            <p:nvPicPr>
              <p:cNvPr id="74" name="Picture 73"/>
              <p:cNvPicPr>
                <a:picLocks noChangeAspect="1"/>
              </p:cNvPicPr>
              <p:nvPr/>
            </p:nvPicPr>
            <p:blipFill rotWithShape="1">
              <a:blip r:embed="rId14" cstate="print">
                <a:extLst>
                  <a:ext uri="{28A0092B-C50C-407E-A947-70E740481C1C}">
                    <a14:useLocalDpi xmlns:a14="http://schemas.microsoft.com/office/drawing/2010/main" val="0"/>
                  </a:ext>
                </a:extLst>
              </a:blip>
              <a:srcRect/>
              <a:stretch/>
            </p:blipFill>
            <p:spPr>
              <a:xfrm>
                <a:off x="8066418" y="5349978"/>
                <a:ext cx="1497285" cy="1109100"/>
              </a:xfrm>
              <a:prstGeom prst="roundRect">
                <a:avLst>
                  <a:gd name="adj" fmla="val 8594"/>
                </a:avLst>
              </a:prstGeom>
              <a:solidFill>
                <a:srgbClr val="FFFFFF">
                  <a:shade val="85000"/>
                </a:srgbClr>
              </a:solidFill>
              <a:ln>
                <a:noFill/>
              </a:ln>
              <a:effectLst/>
            </p:spPr>
          </p:pic>
          <p:sp>
            <p:nvSpPr>
              <p:cNvPr id="75" name="TextBox 74"/>
              <p:cNvSpPr txBox="1"/>
              <p:nvPr/>
            </p:nvSpPr>
            <p:spPr>
              <a:xfrm>
                <a:off x="8079544" y="6256513"/>
                <a:ext cx="404724" cy="204869"/>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REG</a:t>
                </a:r>
              </a:p>
            </p:txBody>
          </p:sp>
        </p:grpSp>
        <p:grpSp>
          <p:nvGrpSpPr>
            <p:cNvPr id="76" name="Group 75"/>
            <p:cNvGrpSpPr/>
            <p:nvPr/>
          </p:nvGrpSpPr>
          <p:grpSpPr>
            <a:xfrm>
              <a:off x="7201699" y="4699195"/>
              <a:ext cx="2016224" cy="1605425"/>
              <a:chOff x="145062" y="5115367"/>
              <a:chExt cx="2016224" cy="1605425"/>
            </a:xfrm>
          </p:grpSpPr>
          <p:pic>
            <p:nvPicPr>
              <p:cNvPr id="77" name="Picture 76"/>
              <p:cNvPicPr>
                <a:picLocks noChangeAspect="1"/>
              </p:cNvPicPr>
              <p:nvPr/>
            </p:nvPicPr>
            <p:blipFill rotWithShape="1">
              <a:blip r:embed="rId15" cstate="print">
                <a:extLst>
                  <a:ext uri="{28A0092B-C50C-407E-A947-70E740481C1C}">
                    <a14:useLocalDpi xmlns:a14="http://schemas.microsoft.com/office/drawing/2010/main" val="0"/>
                  </a:ext>
                </a:extLst>
              </a:blip>
              <a:srcRect/>
              <a:stretch/>
            </p:blipFill>
            <p:spPr>
              <a:xfrm>
                <a:off x="145062" y="5115367"/>
                <a:ext cx="2016224" cy="1605425"/>
              </a:xfrm>
              <a:prstGeom prst="roundRect">
                <a:avLst>
                  <a:gd name="adj" fmla="val 7618"/>
                </a:avLst>
              </a:prstGeom>
            </p:spPr>
          </p:pic>
          <p:pic>
            <p:nvPicPr>
              <p:cNvPr id="78" name="Picture 77"/>
              <p:cNvPicPr>
                <a:picLocks noChangeAspect="1"/>
              </p:cNvPicPr>
              <p:nvPr/>
            </p:nvPicPr>
            <p:blipFill rotWithShape="1">
              <a:blip r:embed="rId16" cstate="print">
                <a:extLst>
                  <a:ext uri="{28A0092B-C50C-407E-A947-70E740481C1C}">
                    <a14:useLocalDpi xmlns:a14="http://schemas.microsoft.com/office/drawing/2010/main" val="0"/>
                  </a:ext>
                </a:extLst>
              </a:blip>
              <a:srcRect/>
              <a:stretch/>
            </p:blipFill>
            <p:spPr>
              <a:xfrm>
                <a:off x="1641226" y="5134244"/>
                <a:ext cx="512440" cy="576064"/>
              </a:xfrm>
              <a:prstGeom prst="roundRect">
                <a:avLst>
                  <a:gd name="adj" fmla="val 9232"/>
                </a:avLst>
              </a:prstGeom>
              <a:ln>
                <a:solidFill>
                  <a:schemeClr val="bg1">
                    <a:lumMod val="50000"/>
                  </a:schemeClr>
                </a:solidFill>
                <a:prstDash val="dash"/>
              </a:ln>
            </p:spPr>
          </p:pic>
          <p:sp>
            <p:nvSpPr>
              <p:cNvPr id="79" name="TextBox 78"/>
              <p:cNvSpPr txBox="1"/>
              <p:nvPr/>
            </p:nvSpPr>
            <p:spPr>
              <a:xfrm>
                <a:off x="157147" y="6431284"/>
                <a:ext cx="468000"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INT</a:t>
                </a:r>
              </a:p>
            </p:txBody>
          </p:sp>
        </p:grpSp>
        <p:grpSp>
          <p:nvGrpSpPr>
            <p:cNvPr id="89" name="Group 88"/>
            <p:cNvGrpSpPr/>
            <p:nvPr/>
          </p:nvGrpSpPr>
          <p:grpSpPr>
            <a:xfrm>
              <a:off x="7185352" y="1759394"/>
              <a:ext cx="2005313" cy="1297340"/>
              <a:chOff x="344488" y="4840980"/>
              <a:chExt cx="2566320" cy="1621557"/>
            </a:xfrm>
          </p:grpSpPr>
          <p:pic>
            <p:nvPicPr>
              <p:cNvPr id="102" name="Picture 101"/>
              <p:cNvPicPr>
                <a:picLocks noChangeAspect="1"/>
              </p:cNvPicPr>
              <p:nvPr/>
            </p:nvPicPr>
            <p:blipFill rotWithShape="1">
              <a:blip r:embed="rId13" cstate="print">
                <a:extLst>
                  <a:ext uri="{28A0092B-C50C-407E-A947-70E740481C1C}">
                    <a14:useLocalDpi xmlns:a14="http://schemas.microsoft.com/office/drawing/2010/main" val="0"/>
                  </a:ext>
                </a:extLst>
              </a:blip>
              <a:srcRect/>
              <a:stretch/>
            </p:blipFill>
            <p:spPr>
              <a:xfrm>
                <a:off x="344488" y="4840980"/>
                <a:ext cx="2566320" cy="1621557"/>
              </a:xfrm>
              <a:prstGeom prst="roundRect">
                <a:avLst>
                  <a:gd name="adj" fmla="val 9152"/>
                </a:avLst>
              </a:prstGeom>
            </p:spPr>
          </p:pic>
          <p:sp>
            <p:nvSpPr>
              <p:cNvPr id="103" name="TextBox 102"/>
              <p:cNvSpPr txBox="1"/>
              <p:nvPr/>
            </p:nvSpPr>
            <p:spPr>
              <a:xfrm>
                <a:off x="359954" y="6091776"/>
                <a:ext cx="685638" cy="340494"/>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sp>
        <p:nvSpPr>
          <p:cNvPr id="104" name="Title 1"/>
          <p:cNvSpPr txBox="1">
            <a:spLocks/>
          </p:cNvSpPr>
          <p:nvPr/>
        </p:nvSpPr>
        <p:spPr bwMode="auto">
          <a:xfrm>
            <a:off x="344488" y="260648"/>
            <a:ext cx="964907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(ix/xi)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918991492"/>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67</a:t>
            </a:fld>
            <a:endParaRPr lang="es-ES" dirty="0">
              <a:solidFill>
                <a:srgbClr val="002776"/>
              </a:solidFill>
            </a:endParaRPr>
          </a:p>
        </p:txBody>
      </p:sp>
      <p:grpSp>
        <p:nvGrpSpPr>
          <p:cNvPr id="4" name="Group 3"/>
          <p:cNvGrpSpPr/>
          <p:nvPr/>
        </p:nvGrpSpPr>
        <p:grpSpPr>
          <a:xfrm>
            <a:off x="344488" y="1124744"/>
            <a:ext cx="9145587" cy="5260906"/>
            <a:chOff x="565286" y="1404664"/>
            <a:chExt cx="8709035" cy="5009784"/>
          </a:xfrm>
        </p:grpSpPr>
        <p:sp>
          <p:nvSpPr>
            <p:cNvPr id="36" name="Rounded Rectangle 35"/>
            <p:cNvSpPr/>
            <p:nvPr/>
          </p:nvSpPr>
          <p:spPr>
            <a:xfrm>
              <a:off x="565286" y="1404664"/>
              <a:ext cx="215257" cy="5009784"/>
            </a:xfrm>
            <a:prstGeom prst="roundRect">
              <a:avLst/>
            </a:prstGeom>
            <a:solidFill>
              <a:schemeClr val="bg1">
                <a:lumMod val="5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s-ES" sz="800" dirty="0"/>
                <a:t>&lt;10 </a:t>
              </a:r>
              <a:r>
                <a:rPr lang="es-ES" sz="800" dirty="0" err="1"/>
                <a:t>MPax</a:t>
              </a:r>
              <a:endParaRPr lang="es-ES" sz="800" dirty="0"/>
            </a:p>
          </p:txBody>
        </p:sp>
        <p:sp>
          <p:nvSpPr>
            <p:cNvPr id="37" name="Rectangle 36"/>
            <p:cNvSpPr/>
            <p:nvPr/>
          </p:nvSpPr>
          <p:spPr>
            <a:xfrm>
              <a:off x="766297" y="1404664"/>
              <a:ext cx="5177303" cy="241256"/>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s-ES" sz="1200" b="1" dirty="0">
                  <a:solidFill>
                    <a:schemeClr val="tx1"/>
                  </a:solidFill>
                </a:rPr>
                <a:t> Aeropuerto Internacional Silvio </a:t>
              </a:r>
              <a:r>
                <a:rPr lang="es-ES" sz="1200" b="1" dirty="0" err="1">
                  <a:solidFill>
                    <a:schemeClr val="tx1"/>
                  </a:solidFill>
                </a:rPr>
                <a:t>Pettirossi</a:t>
              </a:r>
              <a:r>
                <a:rPr lang="es-ES" sz="1200" b="1" dirty="0">
                  <a:solidFill>
                    <a:schemeClr val="tx1"/>
                  </a:solidFill>
                </a:rPr>
                <a:t> – Asunción</a:t>
              </a:r>
            </a:p>
          </p:txBody>
        </p:sp>
        <p:sp>
          <p:nvSpPr>
            <p:cNvPr id="38" name="Rectangle 37"/>
            <p:cNvSpPr/>
            <p:nvPr/>
          </p:nvSpPr>
          <p:spPr>
            <a:xfrm>
              <a:off x="766298" y="1645920"/>
              <a:ext cx="8508023" cy="4768528"/>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dirty="0"/>
            </a:p>
          </p:txBody>
        </p:sp>
        <p:sp>
          <p:nvSpPr>
            <p:cNvPr id="39" name="Rectangle 38"/>
            <p:cNvSpPr/>
            <p:nvPr/>
          </p:nvSpPr>
          <p:spPr>
            <a:xfrm>
              <a:off x="851390" y="1684124"/>
              <a:ext cx="6404665" cy="1869743"/>
            </a:xfrm>
            <a:prstGeom prst="rect">
              <a:avLst/>
            </a:prstGeom>
          </p:spPr>
          <p:txBody>
            <a:bodyPr wrap="square">
              <a:spAutoFit/>
            </a:bodyPr>
            <a:lstStyle/>
            <a:p>
              <a:r>
                <a:rPr lang="es-ES" sz="1050" dirty="0"/>
                <a:t>Principal aeropuerto del país, con tráficos muy por encima de los otros dos que componen el sistema (Ciudad del Este y Encarnación), es foco de operaciones de Copa Airlines, es centro de operaciones para TAM Airlines Paraguay y sirve a otras 10 aerolíneas (de las 2 aerolíneas que llegaron a operar en su peor momento, en 2006).</a:t>
              </a:r>
            </a:p>
            <a:p>
              <a:endParaRPr lang="es-ES" sz="1050" dirty="0"/>
            </a:p>
            <a:p>
              <a:pPr marL="171450" indent="-171450">
                <a:buFont typeface="Wingdings" panose="05000000000000000000" pitchFamily="2" charset="2"/>
                <a:buChar char="ü"/>
              </a:pPr>
              <a:r>
                <a:rPr lang="es-ES" sz="1050" b="1" dirty="0"/>
                <a:t>Tráfico anual total: </a:t>
              </a:r>
              <a:r>
                <a:rPr lang="es-ES" sz="1050" dirty="0"/>
                <a:t>0,97 Mpax en 2015</a:t>
              </a:r>
            </a:p>
            <a:p>
              <a:pPr marL="171450" indent="-171450">
                <a:buFont typeface="Wingdings" panose="05000000000000000000" pitchFamily="2" charset="2"/>
                <a:buChar char="ü"/>
              </a:pPr>
              <a:r>
                <a:rPr lang="es-ES" sz="1050" b="1" dirty="0"/>
                <a:t>Destinos regulares operados: </a:t>
              </a:r>
              <a:r>
                <a:rPr lang="es-ES" sz="1050" dirty="0"/>
                <a:t>11 en total, de ellos 1 doméstico y 10 internacionales</a:t>
              </a:r>
            </a:p>
            <a:p>
              <a:pPr marL="171450" indent="-171450">
                <a:buFont typeface="Wingdings" panose="05000000000000000000" pitchFamily="2" charset="2"/>
                <a:buChar char="ü"/>
              </a:pPr>
              <a:r>
                <a:rPr lang="es-ES" sz="1050" b="1" dirty="0"/>
                <a:t>Componente de tráfico internacional de pasajeros: </a:t>
              </a:r>
              <a:r>
                <a:rPr lang="es-ES" sz="1050" dirty="0"/>
                <a:t>89 % del tráfico total anual</a:t>
              </a:r>
            </a:p>
            <a:p>
              <a:pPr marL="171450" indent="-171450">
                <a:buFont typeface="Wingdings" panose="05000000000000000000" pitchFamily="2" charset="2"/>
                <a:buChar char="ü"/>
              </a:pPr>
              <a:r>
                <a:rPr lang="es-ES" altLang="es-ES" sz="1050" b="1" dirty="0"/>
                <a:t>Número medio de frecuencias mensuales de vuelos internacionales (regionales e intercontinentales): </a:t>
              </a:r>
              <a:r>
                <a:rPr lang="es-ES" altLang="es-ES" sz="1050" dirty="0"/>
                <a:t>95% de la oferta total</a:t>
              </a:r>
            </a:p>
            <a:p>
              <a:pPr marL="171450" lvl="1" indent="-171450">
                <a:buFont typeface="Wingdings" panose="05000000000000000000" pitchFamily="2" charset="2"/>
                <a:buChar char="ü"/>
              </a:pPr>
              <a:r>
                <a:rPr lang="es-ES" altLang="es-ES" sz="1050" dirty="0"/>
                <a:t>Carácter predominantemente internacional</a:t>
              </a:r>
            </a:p>
          </p:txBody>
        </p:sp>
        <p:sp>
          <p:nvSpPr>
            <p:cNvPr id="40" name="Rectangle 39"/>
            <p:cNvSpPr/>
            <p:nvPr/>
          </p:nvSpPr>
          <p:spPr>
            <a:xfrm>
              <a:off x="948972" y="3693522"/>
              <a:ext cx="1845028" cy="2617436"/>
            </a:xfrm>
            <a:prstGeom prst="rect">
              <a:avLst/>
            </a:prstGeom>
            <a:solidFill>
              <a:schemeClr val="bg1">
                <a:lumMod val="95000"/>
              </a:schemeClr>
            </a:solidFill>
            <a:ln>
              <a:solidFill>
                <a:schemeClr val="accent1"/>
              </a:solid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r>
                <a:rPr lang="es-ES" sz="1100" b="1" dirty="0">
                  <a:solidFill>
                    <a:schemeClr val="tx1"/>
                  </a:solidFill>
                </a:rPr>
                <a:t>Principales aerolíneas y </a:t>
              </a:r>
              <a:r>
                <a:rPr lang="es-ES" sz="1100" b="1" dirty="0" err="1">
                  <a:solidFill>
                    <a:schemeClr val="tx1"/>
                  </a:solidFill>
                </a:rPr>
                <a:t>market</a:t>
              </a:r>
              <a:r>
                <a:rPr lang="es-ES" sz="1100" b="1" dirty="0">
                  <a:solidFill>
                    <a:schemeClr val="tx1"/>
                  </a:solidFill>
                </a:rPr>
                <a:t> share</a:t>
              </a:r>
            </a:p>
          </p:txBody>
        </p:sp>
        <p:sp>
          <p:nvSpPr>
            <p:cNvPr id="41" name="Rounded Rectangle 40"/>
            <p:cNvSpPr/>
            <p:nvPr/>
          </p:nvSpPr>
          <p:spPr>
            <a:xfrm>
              <a:off x="2888413" y="3695047"/>
              <a:ext cx="4218875" cy="2615910"/>
            </a:xfrm>
            <a:prstGeom prst="roundRect">
              <a:avLst/>
            </a:prstGeom>
            <a:noFill/>
            <a:ln w="19050">
              <a:solidFill>
                <a:schemeClr val="accent4">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dirty="0"/>
            </a:p>
          </p:txBody>
        </p:sp>
        <p:pic>
          <p:nvPicPr>
            <p:cNvPr id="42" name="Picture 41"/>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1615054" y="5622444"/>
              <a:ext cx="765711" cy="197234"/>
            </a:xfrm>
            <a:prstGeom prst="rect">
              <a:avLst/>
            </a:prstGeom>
          </p:spPr>
        </p:pic>
        <p:sp>
          <p:nvSpPr>
            <p:cNvPr id="43" name="TextBox 42"/>
            <p:cNvSpPr txBox="1"/>
            <p:nvPr/>
          </p:nvSpPr>
          <p:spPr>
            <a:xfrm>
              <a:off x="2982824" y="3959070"/>
              <a:ext cx="4015310" cy="2323713"/>
            </a:xfrm>
            <a:prstGeom prst="rect">
              <a:avLst/>
            </a:prstGeom>
            <a:noFill/>
          </p:spPr>
          <p:txBody>
            <a:bodyPr wrap="square" rtlCol="0">
              <a:spAutoFit/>
            </a:bodyPr>
            <a:lstStyle>
              <a:defPPr>
                <a:defRPr lang="es-ES"/>
              </a:defPPr>
              <a:lvl1pPr marL="171450" indent="-171450" algn="just">
                <a:spcBef>
                  <a:spcPts val="300"/>
                </a:spcBef>
                <a:buFont typeface="Courier New" panose="02070309020205020404" pitchFamily="49" charset="0"/>
                <a:buChar char="o"/>
                <a:defRPr sz="1000"/>
              </a:lvl1pPr>
              <a:lvl2pPr marL="360363" lvl="1" indent="-184150" algn="just">
                <a:spcBef>
                  <a:spcPts val="300"/>
                </a:spcBef>
                <a:buFont typeface="Arial" panose="020B0604020202020204" pitchFamily="34" charset="0"/>
                <a:buChar char="•"/>
                <a:defRPr sz="1000"/>
              </a:lvl2pPr>
            </a:lstStyle>
            <a:p>
              <a:pPr marL="158750">
                <a:buFont typeface="Wingdings" panose="05000000000000000000" pitchFamily="2" charset="2"/>
                <a:buChar char="Ø"/>
              </a:pPr>
              <a:r>
                <a:rPr lang="es-ES" dirty="0"/>
                <a:t>A través de la filial TAM Paraguay</a:t>
              </a:r>
            </a:p>
            <a:p>
              <a:pPr marL="158750">
                <a:buFont typeface="Wingdings" panose="05000000000000000000" pitchFamily="2" charset="2"/>
                <a:buChar char="Ø"/>
              </a:pPr>
              <a:r>
                <a:rPr lang="es-ES" dirty="0"/>
                <a:t>Actividad en ASU (</a:t>
              </a:r>
              <a:r>
                <a:rPr lang="es-ES" dirty="0" err="1"/>
                <a:t>hub</a:t>
              </a:r>
              <a:r>
                <a:rPr lang="es-ES" dirty="0"/>
                <a:t> principal de la filial): 8 destinos</a:t>
              </a:r>
            </a:p>
            <a:p>
              <a:pPr marL="158750">
                <a:buFont typeface="Wingdings" panose="05000000000000000000" pitchFamily="2" charset="2"/>
                <a:buChar char="Ø"/>
              </a:pPr>
              <a:r>
                <a:rPr lang="es-ES" dirty="0"/>
                <a:t>Otros centros de conexión (de TAM Airlines):</a:t>
              </a:r>
            </a:p>
            <a:p>
              <a:pPr marL="628432" lvl="1" indent="-171450"/>
              <a:r>
                <a:rPr lang="es-ES" dirty="0"/>
                <a:t>Aeropuerto Internacional de Guarulhos – GRU: 46 destinos.</a:t>
              </a:r>
            </a:p>
            <a:p>
              <a:pPr marL="628432" lvl="1" indent="-171450"/>
              <a:r>
                <a:rPr lang="es-ES" dirty="0"/>
                <a:t>Aeropuerto Internacional de Brasilia – BSB: 45 destinos.</a:t>
              </a:r>
            </a:p>
            <a:p>
              <a:pPr marL="628432" lvl="1" indent="-171450"/>
              <a:r>
                <a:rPr lang="es-ES" dirty="0"/>
                <a:t>Aeropuerto de Sao Paulo </a:t>
              </a:r>
              <a:r>
                <a:rPr lang="es-ES" dirty="0" err="1"/>
                <a:t>Congonhas</a:t>
              </a:r>
              <a:r>
                <a:rPr lang="es-ES" dirty="0"/>
                <a:t> – CGH: 23 destinos</a:t>
              </a:r>
            </a:p>
            <a:p>
              <a:pPr>
                <a:buFont typeface="Wingdings" panose="05000000000000000000" pitchFamily="2" charset="2"/>
                <a:buChar char="Ø"/>
              </a:pPr>
              <a:r>
                <a:rPr lang="es-ES" dirty="0"/>
                <a:t>La presencia de TAM  se ha visto reforzada en Paraguay y otros países de la región. En el caso de Paraguay, LAP, la aerolínea de bandera de país, se unió a la matriz del grupo como TAM Airlines (Paraguay) y posteriormente al grupo LATAM a través de la unión de TAM y LAN.</a:t>
              </a:r>
            </a:p>
          </p:txBody>
        </p:sp>
        <p:pic>
          <p:nvPicPr>
            <p:cNvPr id="44" name="Picture 4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334670" y="3598930"/>
              <a:ext cx="819949" cy="288212"/>
            </a:xfrm>
            <a:prstGeom prst="rect">
              <a:avLst/>
            </a:prstGeom>
            <a:solidFill>
              <a:schemeClr val="bg1"/>
            </a:solidFill>
          </p:spPr>
        </p:pic>
        <p:pic>
          <p:nvPicPr>
            <p:cNvPr id="45" name="Picture 4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355232" y="3850399"/>
              <a:ext cx="561763" cy="561763"/>
            </a:xfrm>
            <a:prstGeom prst="rect">
              <a:avLst/>
            </a:prstGeom>
          </p:spPr>
        </p:pic>
        <p:pic>
          <p:nvPicPr>
            <p:cNvPr id="46" name="Picture 4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621926" y="4385464"/>
              <a:ext cx="451101" cy="158562"/>
            </a:xfrm>
            <a:prstGeom prst="rect">
              <a:avLst/>
            </a:prstGeom>
          </p:spPr>
        </p:pic>
        <p:pic>
          <p:nvPicPr>
            <p:cNvPr id="47" name="Picture 46"/>
            <p:cNvPicPr>
              <a:picLocks noChangeAspect="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571322" y="4725007"/>
              <a:ext cx="552306" cy="369125"/>
            </a:xfrm>
            <a:prstGeom prst="rect">
              <a:avLst/>
            </a:prstGeom>
          </p:spPr>
        </p:pic>
        <p:pic>
          <p:nvPicPr>
            <p:cNvPr id="48" name="Picture 47"/>
            <p:cNvPicPr>
              <a:picLocks noChangeAspect="1"/>
            </p:cNvPicPr>
            <p:nvPr/>
          </p:nvPicPr>
          <p:blipFill rotWithShape="1">
            <a:blip r:embed="rId7" cstate="print">
              <a:extLst>
                <a:ext uri="{28A0092B-C50C-407E-A947-70E740481C1C}">
                  <a14:useLocalDpi xmlns:a14="http://schemas.microsoft.com/office/drawing/2010/main" val="0"/>
                </a:ext>
              </a:extLst>
            </a:blip>
            <a:srcRect/>
            <a:stretch/>
          </p:blipFill>
          <p:spPr>
            <a:xfrm>
              <a:off x="1612026" y="5164040"/>
              <a:ext cx="779413" cy="309385"/>
            </a:xfrm>
            <a:prstGeom prst="rect">
              <a:avLst/>
            </a:prstGeom>
          </p:spPr>
        </p:pic>
        <p:grpSp>
          <p:nvGrpSpPr>
            <p:cNvPr id="49" name="Group 48"/>
            <p:cNvGrpSpPr/>
            <p:nvPr/>
          </p:nvGrpSpPr>
          <p:grpSpPr>
            <a:xfrm>
              <a:off x="824756" y="4142644"/>
              <a:ext cx="936000" cy="683739"/>
              <a:chOff x="443756" y="4043913"/>
              <a:chExt cx="936000" cy="683739"/>
            </a:xfrm>
          </p:grpSpPr>
          <p:graphicFrame>
            <p:nvGraphicFramePr>
              <p:cNvPr id="50" name="Chart 49"/>
              <p:cNvGraphicFramePr>
                <a:graphicFrameLocks/>
              </p:cNvGraphicFramePr>
              <p:nvPr>
                <p:extLst/>
              </p:nvPr>
            </p:nvGraphicFramePr>
            <p:xfrm>
              <a:off x="443756" y="4043913"/>
              <a:ext cx="936000" cy="683739"/>
            </p:xfrm>
            <a:graphic>
              <a:graphicData uri="http://schemas.openxmlformats.org/drawingml/2006/chart">
                <c:chart xmlns:c="http://schemas.openxmlformats.org/drawingml/2006/chart" xmlns:r="http://schemas.openxmlformats.org/officeDocument/2006/relationships" r:id="rId8"/>
              </a:graphicData>
            </a:graphic>
          </p:graphicFrame>
          <p:sp>
            <p:nvSpPr>
              <p:cNvPr id="51" name="Pie 50"/>
              <p:cNvSpPr/>
              <p:nvPr/>
            </p:nvSpPr>
            <p:spPr>
              <a:xfrm>
                <a:off x="755267" y="4226719"/>
                <a:ext cx="315650" cy="321469"/>
              </a:xfrm>
              <a:prstGeom prst="pie">
                <a:avLst>
                  <a:gd name="adj1" fmla="val 1555561"/>
                  <a:gd name="adj2" fmla="val 1617279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grpSp>
          <p:nvGrpSpPr>
            <p:cNvPr id="80" name="Group 79"/>
            <p:cNvGrpSpPr/>
            <p:nvPr/>
          </p:nvGrpSpPr>
          <p:grpSpPr>
            <a:xfrm>
              <a:off x="1147601" y="4744381"/>
              <a:ext cx="316073" cy="321469"/>
              <a:chOff x="766600" y="4912350"/>
              <a:chExt cx="316073" cy="321469"/>
            </a:xfrm>
          </p:grpSpPr>
          <p:sp>
            <p:nvSpPr>
              <p:cNvPr id="81" name="Pie 80"/>
              <p:cNvSpPr/>
              <p:nvPr/>
            </p:nvSpPr>
            <p:spPr>
              <a:xfrm>
                <a:off x="766600" y="4912350"/>
                <a:ext cx="315650" cy="321469"/>
              </a:xfrm>
              <a:prstGeom prst="pie">
                <a:avLst>
                  <a:gd name="adj1" fmla="val 13988129"/>
                  <a:gd name="adj2" fmla="val 13520690"/>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sp>
            <p:nvSpPr>
              <p:cNvPr id="82" name="Pie 81"/>
              <p:cNvSpPr/>
              <p:nvPr/>
            </p:nvSpPr>
            <p:spPr>
              <a:xfrm>
                <a:off x="767023" y="4912350"/>
                <a:ext cx="315650" cy="321469"/>
              </a:xfrm>
              <a:prstGeom prst="pie">
                <a:avLst>
                  <a:gd name="adj1" fmla="val 4523259"/>
                  <a:gd name="adj2" fmla="val 159055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grpSp>
          <p:nvGrpSpPr>
            <p:cNvPr id="83" name="Group 82"/>
            <p:cNvGrpSpPr/>
            <p:nvPr/>
          </p:nvGrpSpPr>
          <p:grpSpPr>
            <a:xfrm>
              <a:off x="1147601" y="5129009"/>
              <a:ext cx="316073" cy="321469"/>
              <a:chOff x="766600" y="4912350"/>
              <a:chExt cx="316073" cy="321469"/>
            </a:xfrm>
          </p:grpSpPr>
          <p:sp>
            <p:nvSpPr>
              <p:cNvPr id="84" name="Pie 83"/>
              <p:cNvSpPr/>
              <p:nvPr/>
            </p:nvSpPr>
            <p:spPr>
              <a:xfrm>
                <a:off x="766600" y="4912350"/>
                <a:ext cx="315650" cy="321469"/>
              </a:xfrm>
              <a:prstGeom prst="pie">
                <a:avLst>
                  <a:gd name="adj1" fmla="val 13988129"/>
                  <a:gd name="adj2" fmla="val 13520690"/>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sp>
            <p:nvSpPr>
              <p:cNvPr id="85" name="Pie 84"/>
              <p:cNvSpPr/>
              <p:nvPr/>
            </p:nvSpPr>
            <p:spPr>
              <a:xfrm>
                <a:off x="767023" y="4912350"/>
                <a:ext cx="315650" cy="321469"/>
              </a:xfrm>
              <a:prstGeom prst="pie">
                <a:avLst>
                  <a:gd name="adj1" fmla="val 7415082"/>
                  <a:gd name="adj2" fmla="val 4367326"/>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grpSp>
          <p:nvGrpSpPr>
            <p:cNvPr id="86" name="Group 85"/>
            <p:cNvGrpSpPr/>
            <p:nvPr/>
          </p:nvGrpSpPr>
          <p:grpSpPr>
            <a:xfrm>
              <a:off x="1147601" y="5539984"/>
              <a:ext cx="316073" cy="321469"/>
              <a:chOff x="766600" y="4912350"/>
              <a:chExt cx="316073" cy="321469"/>
            </a:xfrm>
          </p:grpSpPr>
          <p:sp>
            <p:nvSpPr>
              <p:cNvPr id="87" name="Pie 86"/>
              <p:cNvSpPr/>
              <p:nvPr/>
            </p:nvSpPr>
            <p:spPr>
              <a:xfrm>
                <a:off x="766600" y="4912350"/>
                <a:ext cx="315650" cy="321469"/>
              </a:xfrm>
              <a:prstGeom prst="pie">
                <a:avLst>
                  <a:gd name="adj1" fmla="val 13988129"/>
                  <a:gd name="adj2" fmla="val 13520690"/>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sp>
            <p:nvSpPr>
              <p:cNvPr id="88" name="Pie 87"/>
              <p:cNvSpPr/>
              <p:nvPr/>
            </p:nvSpPr>
            <p:spPr>
              <a:xfrm>
                <a:off x="767023" y="4912350"/>
                <a:ext cx="315650" cy="321469"/>
              </a:xfrm>
              <a:prstGeom prst="pie">
                <a:avLst>
                  <a:gd name="adj1" fmla="val 10711615"/>
                  <a:gd name="adj2" fmla="val 7854488"/>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s-ES">
                  <a:solidFill>
                    <a:schemeClr val="tx1"/>
                  </a:solidFill>
                </a:endParaRPr>
              </a:p>
            </p:txBody>
          </p:sp>
        </p:grpSp>
        <p:grpSp>
          <p:nvGrpSpPr>
            <p:cNvPr id="90" name="Group 89"/>
            <p:cNvGrpSpPr/>
            <p:nvPr/>
          </p:nvGrpSpPr>
          <p:grpSpPr>
            <a:xfrm>
              <a:off x="7398722" y="1859425"/>
              <a:ext cx="1744790" cy="549378"/>
              <a:chOff x="5596823" y="4094625"/>
              <a:chExt cx="1744790" cy="549378"/>
            </a:xfrm>
          </p:grpSpPr>
          <p:pic>
            <p:nvPicPr>
              <p:cNvPr id="91" name="Picture 90"/>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596823" y="4094625"/>
                <a:ext cx="1744790" cy="549378"/>
              </a:xfrm>
              <a:prstGeom prst="roundRect">
                <a:avLst>
                  <a:gd name="adj" fmla="val 11866"/>
                </a:avLst>
              </a:prstGeom>
            </p:spPr>
          </p:pic>
          <p:sp>
            <p:nvSpPr>
              <p:cNvPr id="92" name="TextBox 91"/>
              <p:cNvSpPr txBox="1"/>
              <p:nvPr/>
            </p:nvSpPr>
            <p:spPr>
              <a:xfrm>
                <a:off x="6724244" y="4361180"/>
                <a:ext cx="605510" cy="272415"/>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DOM</a:t>
                </a:r>
              </a:p>
            </p:txBody>
          </p:sp>
        </p:grpSp>
        <p:grpSp>
          <p:nvGrpSpPr>
            <p:cNvPr id="93" name="Group 92"/>
            <p:cNvGrpSpPr/>
            <p:nvPr/>
          </p:nvGrpSpPr>
          <p:grpSpPr>
            <a:xfrm>
              <a:off x="7411369" y="2523828"/>
              <a:ext cx="1720284" cy="2100091"/>
              <a:chOff x="2431629" y="4843824"/>
              <a:chExt cx="1481850" cy="1862898"/>
            </a:xfrm>
          </p:grpSpPr>
          <p:pic>
            <p:nvPicPr>
              <p:cNvPr id="94" name="Picture 93"/>
              <p:cNvPicPr>
                <a:picLocks noChangeAspect="1"/>
              </p:cNvPicPr>
              <p:nvPr/>
            </p:nvPicPr>
            <p:blipFill rotWithShape="1">
              <a:blip r:embed="rId10" cstate="print">
                <a:extLst>
                  <a:ext uri="{28A0092B-C50C-407E-A947-70E740481C1C}">
                    <a14:useLocalDpi xmlns:a14="http://schemas.microsoft.com/office/drawing/2010/main" val="0"/>
                  </a:ext>
                </a:extLst>
              </a:blip>
              <a:srcRect/>
              <a:stretch/>
            </p:blipFill>
            <p:spPr>
              <a:xfrm>
                <a:off x="2431629" y="4843824"/>
                <a:ext cx="1481850" cy="1862898"/>
              </a:xfrm>
              <a:prstGeom prst="roundRect">
                <a:avLst>
                  <a:gd name="adj" fmla="val 8594"/>
                </a:avLst>
              </a:prstGeom>
              <a:solidFill>
                <a:srgbClr val="FFFFFF">
                  <a:shade val="85000"/>
                </a:srgbClr>
              </a:solidFill>
              <a:ln>
                <a:noFill/>
              </a:ln>
              <a:effectLst/>
            </p:spPr>
          </p:pic>
          <p:sp>
            <p:nvSpPr>
              <p:cNvPr id="95" name="TextBox 94"/>
              <p:cNvSpPr txBox="1"/>
              <p:nvPr/>
            </p:nvSpPr>
            <p:spPr>
              <a:xfrm>
                <a:off x="3421268" y="4871802"/>
                <a:ext cx="482222" cy="241647"/>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ASU</a:t>
                </a:r>
              </a:p>
            </p:txBody>
          </p:sp>
        </p:grpSp>
        <p:grpSp>
          <p:nvGrpSpPr>
            <p:cNvPr id="96" name="Group 95"/>
            <p:cNvGrpSpPr/>
            <p:nvPr/>
          </p:nvGrpSpPr>
          <p:grpSpPr>
            <a:xfrm>
              <a:off x="7411370" y="4723956"/>
              <a:ext cx="1708688" cy="1596966"/>
              <a:chOff x="8495461" y="4996439"/>
              <a:chExt cx="1171889" cy="1450744"/>
            </a:xfrm>
          </p:grpSpPr>
          <p:pic>
            <p:nvPicPr>
              <p:cNvPr id="97" name="Picture 96"/>
              <p:cNvPicPr>
                <a:picLocks noChangeAspect="1"/>
              </p:cNvPicPr>
              <p:nvPr/>
            </p:nvPicPr>
            <p:blipFill rotWithShape="1">
              <a:blip r:embed="rId11" cstate="print">
                <a:extLst>
                  <a:ext uri="{28A0092B-C50C-407E-A947-70E740481C1C}">
                    <a14:useLocalDpi xmlns:a14="http://schemas.microsoft.com/office/drawing/2010/main" val="0"/>
                  </a:ext>
                </a:extLst>
              </a:blip>
              <a:srcRect/>
              <a:stretch/>
            </p:blipFill>
            <p:spPr>
              <a:xfrm>
                <a:off x="8495461" y="4996439"/>
                <a:ext cx="1171889" cy="1450744"/>
              </a:xfrm>
              <a:prstGeom prst="roundRect">
                <a:avLst>
                  <a:gd name="adj" fmla="val 7449"/>
                </a:avLst>
              </a:prstGeom>
            </p:spPr>
          </p:pic>
          <p:sp>
            <p:nvSpPr>
              <p:cNvPr id="98" name="TextBox 97"/>
              <p:cNvSpPr txBox="1"/>
              <p:nvPr/>
            </p:nvSpPr>
            <p:spPr>
              <a:xfrm>
                <a:off x="9149996" y="6175973"/>
                <a:ext cx="504000" cy="247472"/>
              </a:xfrm>
              <a:prstGeom prst="roundRect">
                <a:avLst/>
              </a:prstGeom>
              <a:solidFill>
                <a:schemeClr val="accent2"/>
              </a:solidFill>
            </p:spPr>
            <p:style>
              <a:lnRef idx="2">
                <a:schemeClr val="accent2"/>
              </a:lnRef>
              <a:fillRef idx="1">
                <a:schemeClr val="lt1"/>
              </a:fillRef>
              <a:effectRef idx="0">
                <a:schemeClr val="accent2"/>
              </a:effectRef>
              <a:fontRef idx="minor">
                <a:schemeClr val="dk1"/>
              </a:fontRef>
            </p:style>
            <p:txBody>
              <a:bodyPr wrap="square" rtlCol="0" anchor="ctr">
                <a:spAutoFit/>
              </a:bodyPr>
              <a:lstStyle/>
              <a:p>
                <a:pPr algn="ctr"/>
                <a:r>
                  <a:rPr lang="es-ES" sz="1000" b="1" dirty="0">
                    <a:solidFill>
                      <a:schemeClr val="bg1"/>
                    </a:solidFill>
                  </a:rPr>
                  <a:t>ASU</a:t>
                </a:r>
              </a:p>
            </p:txBody>
          </p:sp>
        </p:grpSp>
      </p:grpSp>
      <p:sp>
        <p:nvSpPr>
          <p:cNvPr id="99"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(x/xi)</a:t>
            </a:r>
            <a:endParaRPr lang="es-ES" sz="1800" i="1" dirty="0">
              <a:solidFill>
                <a:srgbClr val="00B0F0"/>
              </a:solidFill>
              <a:latin typeface="Arial"/>
              <a:ea typeface="+mn-ea"/>
              <a:cs typeface="Arial" charset="0"/>
            </a:endParaRPr>
          </a:p>
        </p:txBody>
      </p:sp>
    </p:spTree>
    <p:extLst>
      <p:ext uri="{BB962C8B-B14F-4D97-AF65-F5344CB8AC3E}">
        <p14:creationId xmlns:p14="http://schemas.microsoft.com/office/powerpoint/2010/main" val="3232538804"/>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68</a:t>
            </a:fld>
            <a:endParaRPr lang="es-ES" dirty="0">
              <a:solidFill>
                <a:srgbClr val="002776"/>
              </a:solidFill>
            </a:endParaRPr>
          </a:p>
        </p:txBody>
      </p:sp>
      <p:sp>
        <p:nvSpPr>
          <p:cNvPr id="99" name="Title 1"/>
          <p:cNvSpPr txBox="1">
            <a:spLocks/>
          </p:cNvSpPr>
          <p:nvPr/>
        </p:nvSpPr>
        <p:spPr bwMode="auto">
          <a:xfrm>
            <a:off x="344488" y="260648"/>
            <a:ext cx="9561512"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dirty="0" smtClean="0">
              <a:solidFill>
                <a:srgbClr val="002060"/>
              </a:solidFill>
              <a:cs typeface="Arial" charset="0"/>
            </a:endParaRPr>
          </a:p>
          <a:p>
            <a:pPr lvl="0" eaLnBrk="1" fontAlgn="base" hangingPunct="1">
              <a:spcBef>
                <a:spcPct val="0"/>
              </a:spcBef>
              <a:spcAft>
                <a:spcPct val="0"/>
              </a:spcAft>
            </a:pPr>
            <a:r>
              <a:rPr lang="es-ES" sz="2000" b="1" dirty="0">
                <a:solidFill>
                  <a:srgbClr val="00B0F0"/>
                </a:solidFill>
                <a:latin typeface="Arial"/>
                <a:ea typeface="+mn-ea"/>
                <a:cs typeface="Arial" charset="0"/>
              </a:rPr>
              <a:t>Análisis comparativo – </a:t>
            </a:r>
            <a:r>
              <a:rPr lang="es-ES" sz="1800" dirty="0" smtClean="0">
                <a:solidFill>
                  <a:srgbClr val="00B0F0"/>
                </a:solidFill>
                <a:latin typeface="Arial"/>
                <a:ea typeface="+mn-ea"/>
                <a:cs typeface="Arial" charset="0"/>
              </a:rPr>
              <a:t>Principales aeropuertos en las ciudades comparadas (xi/xi)</a:t>
            </a:r>
            <a:endParaRPr lang="es-ES" sz="1800" i="1" dirty="0">
              <a:solidFill>
                <a:srgbClr val="00B0F0"/>
              </a:solidFill>
              <a:latin typeface="Arial"/>
              <a:ea typeface="+mn-ea"/>
              <a:cs typeface="Arial" charset="0"/>
            </a:endParaRPr>
          </a:p>
        </p:txBody>
      </p:sp>
      <p:graphicFrame>
        <p:nvGraphicFramePr>
          <p:cNvPr id="52" name="Table 51"/>
          <p:cNvGraphicFramePr>
            <a:graphicFrameLocks noGrp="1"/>
          </p:cNvGraphicFramePr>
          <p:nvPr>
            <p:extLst>
              <p:ext uri="{D42A27DB-BD31-4B8C-83A1-F6EECF244321}">
                <p14:modId xmlns:p14="http://schemas.microsoft.com/office/powerpoint/2010/main" val="2482095481"/>
              </p:ext>
            </p:extLst>
          </p:nvPr>
        </p:nvGraphicFramePr>
        <p:xfrm>
          <a:off x="272480" y="1369093"/>
          <a:ext cx="9366566" cy="4320478"/>
        </p:xfrm>
        <a:graphic>
          <a:graphicData uri="http://schemas.openxmlformats.org/drawingml/2006/table">
            <a:tbl>
              <a:tblPr firstRow="1" firstCol="1" bandRow="1">
                <a:tableStyleId>{5C22544A-7EE6-4342-B048-85BDC9FD1C3A}</a:tableStyleId>
              </a:tblPr>
              <a:tblGrid>
                <a:gridCol w="2225776"/>
                <a:gridCol w="714079"/>
                <a:gridCol w="714079"/>
                <a:gridCol w="714079"/>
                <a:gridCol w="714079"/>
                <a:gridCol w="714079"/>
                <a:gridCol w="714079"/>
                <a:gridCol w="714079"/>
                <a:gridCol w="714079"/>
                <a:gridCol w="714079"/>
                <a:gridCol w="714079"/>
              </a:tblGrid>
              <a:tr h="360040">
                <a:tc>
                  <a:txBody>
                    <a:bodyPr/>
                    <a:lstStyle/>
                    <a:p>
                      <a:pPr algn="ctr"/>
                      <a:endParaRPr lang="es-ES" sz="1000" dirty="0"/>
                    </a:p>
                  </a:txBody>
                  <a:tcPr anchor="ctr">
                    <a:lnL w="12700" cmpd="sng">
                      <a:noFill/>
                    </a:lnL>
                    <a:lnR w="12700" cap="flat" cmpd="sng" algn="ctr">
                      <a:noFill/>
                      <a:prstDash val="solid"/>
                      <a:round/>
                      <a:headEnd type="none" w="med" len="med"/>
                      <a:tailEnd type="none" w="med" len="med"/>
                    </a:lnR>
                    <a:lnT w="12700" cmpd="sng">
                      <a:noFill/>
                    </a:lnT>
                    <a:lnB w="38100" cmpd="sng">
                      <a:noFill/>
                    </a:lnB>
                    <a:lnTlToBr w="12700" cmpd="sng">
                      <a:noFill/>
                      <a:prstDash val="solid"/>
                    </a:lnTlToBr>
                    <a:lnBlToTr w="12700" cmpd="sng">
                      <a:noFill/>
                      <a:prstDash val="solid"/>
                    </a:lnBlToTr>
                    <a:noFill/>
                  </a:tcPr>
                </a:tc>
                <a:tc>
                  <a:txBody>
                    <a:bodyPr/>
                    <a:lstStyle/>
                    <a:p>
                      <a:pPr algn="ctr"/>
                      <a:r>
                        <a:rPr lang="es-ES" sz="1000" dirty="0" smtClean="0"/>
                        <a:t>MEX</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BOG</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SCL</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LIM</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PTY</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EZE</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solidFill>
                            <a:schemeClr val="tx1">
                              <a:lumMod val="40000"/>
                              <a:lumOff val="60000"/>
                            </a:schemeClr>
                          </a:solidFill>
                        </a:rPr>
                        <a:t>UIO</a:t>
                      </a:r>
                      <a:endParaRPr lang="es-ES" sz="1000" dirty="0">
                        <a:solidFill>
                          <a:schemeClr val="tx1">
                            <a:lumMod val="40000"/>
                            <a:lumOff val="6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a:r>
                        <a:rPr lang="es-ES" sz="1000" dirty="0" smtClean="0"/>
                        <a:t>GYE</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SJO</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ASU</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660073">
                <a:tc>
                  <a:txBody>
                    <a:bodyPr/>
                    <a:lstStyle/>
                    <a:p>
                      <a:pPr marL="0" marR="0" indent="0" algn="l" defTabSz="806555" rtl="0" eaLnBrk="1" fontAlgn="auto" latinLnBrk="0" hangingPunct="1">
                        <a:lnSpc>
                          <a:spcPct val="100000"/>
                        </a:lnSpc>
                        <a:spcBef>
                          <a:spcPts val="0"/>
                        </a:spcBef>
                        <a:spcAft>
                          <a:spcPts val="0"/>
                        </a:spcAft>
                        <a:buClrTx/>
                        <a:buSzTx/>
                        <a:buFontTx/>
                        <a:buNone/>
                        <a:tabLst/>
                        <a:defRPr/>
                      </a:pPr>
                      <a:r>
                        <a:rPr lang="es-ES" sz="1000" dirty="0" smtClean="0">
                          <a:solidFill>
                            <a:schemeClr val="tx1"/>
                          </a:solidFill>
                        </a:rPr>
                        <a:t>Tráfico total 2015</a:t>
                      </a:r>
                    </a:p>
                    <a:p>
                      <a:pPr marL="0" marR="0" indent="0" algn="l" defTabSz="806555" rtl="0" eaLnBrk="1" fontAlgn="auto" latinLnBrk="0" hangingPunct="1">
                        <a:lnSpc>
                          <a:spcPct val="100000"/>
                        </a:lnSpc>
                        <a:spcBef>
                          <a:spcPts val="0"/>
                        </a:spcBef>
                        <a:spcAft>
                          <a:spcPts val="0"/>
                        </a:spcAft>
                        <a:buClrTx/>
                        <a:buSzTx/>
                        <a:buFontTx/>
                        <a:buNone/>
                        <a:tabLst/>
                        <a:defRPr/>
                      </a:pPr>
                      <a:r>
                        <a:rPr lang="es-ES" sz="1000" dirty="0" smtClean="0">
                          <a:solidFill>
                            <a:schemeClr val="tx1"/>
                          </a:solidFill>
                        </a:rPr>
                        <a:t>MPax</a:t>
                      </a:r>
                    </a:p>
                  </a:txBody>
                  <a:tcPr anchor="ctr">
                    <a:lnL w="12700" cmpd="sng">
                      <a:noFill/>
                    </a:lnL>
                    <a:lnR w="12700" cap="flat" cmpd="sng" algn="ctr">
                      <a:no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rgbClr val="CBCDD6"/>
                    </a:solidFill>
                  </a:tcPr>
                </a:tc>
                <a:tc>
                  <a:txBody>
                    <a:bodyPr/>
                    <a:lstStyle/>
                    <a:p>
                      <a:pPr algn="ctr"/>
                      <a:r>
                        <a:rPr lang="es-ES" sz="1000" dirty="0" smtClean="0"/>
                        <a:t>38,43</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30,38</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19,05</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17,1</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13,4</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9,13</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solidFill>
                            <a:schemeClr val="tx1">
                              <a:lumMod val="60000"/>
                              <a:lumOff val="40000"/>
                            </a:schemeClr>
                          </a:solidFill>
                        </a:rPr>
                        <a:t>5,62</a:t>
                      </a:r>
                      <a:endParaRPr lang="es-ES" sz="1000" dirty="0">
                        <a:solidFill>
                          <a:schemeClr val="tx1">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ctr"/>
                      <a:r>
                        <a:rPr lang="es-ES" sz="1000" dirty="0" smtClean="0"/>
                        <a:t>3,91</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3,91</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0,97</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660073">
                <a:tc>
                  <a:txBody>
                    <a:bodyPr/>
                    <a:lstStyle/>
                    <a:p>
                      <a:pPr algn="l"/>
                      <a:r>
                        <a:rPr lang="es-ES" sz="1000" dirty="0" smtClean="0">
                          <a:solidFill>
                            <a:schemeClr val="tx1"/>
                          </a:solidFill>
                        </a:rPr>
                        <a:t>Principal Aerolínea</a:t>
                      </a:r>
                      <a:endParaRPr lang="es-ES" sz="1000" dirty="0">
                        <a:solidFill>
                          <a:schemeClr val="tx1"/>
                        </a:solidFill>
                      </a:endParaRPr>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E8EC"/>
                    </a:solidFill>
                  </a:tcPr>
                </a:tc>
                <a:tc>
                  <a:txBody>
                    <a:bodyPr/>
                    <a:lstStyle/>
                    <a:p>
                      <a:pPr algn="l"/>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smtClean="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smtClean="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smtClean="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a:solidFill>
                          <a:schemeClr val="tx1">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l"/>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660073">
                <a:tc>
                  <a:txBody>
                    <a:bodyPr/>
                    <a:lstStyle/>
                    <a:p>
                      <a:pPr algn="l"/>
                      <a:r>
                        <a:rPr lang="es-ES" sz="1000" dirty="0" smtClean="0">
                          <a:solidFill>
                            <a:schemeClr val="tx1"/>
                          </a:solidFill>
                        </a:rPr>
                        <a:t>Destinos regulares</a:t>
                      </a:r>
                      <a:endParaRPr lang="es-ES" sz="1000" dirty="0">
                        <a:solidFill>
                          <a:schemeClr val="tx1"/>
                        </a:solidFill>
                      </a:endParaRPr>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BCDD6"/>
                    </a:solidFill>
                  </a:tcPr>
                </a:tc>
                <a:tc>
                  <a:txBody>
                    <a:bodyPr/>
                    <a:lstStyle/>
                    <a:p>
                      <a:pPr algn="l"/>
                      <a:r>
                        <a:rPr lang="es-ES" sz="1000" dirty="0" smtClean="0"/>
                        <a:t>Dom: 52</a:t>
                      </a:r>
                    </a:p>
                    <a:p>
                      <a:pPr algn="l"/>
                      <a:r>
                        <a:rPr lang="es-ES" sz="1000" dirty="0" err="1" smtClean="0"/>
                        <a:t>Int</a:t>
                      </a:r>
                      <a:r>
                        <a:rPr lang="es-ES" sz="1000" dirty="0" smtClean="0"/>
                        <a:t>: 48</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t>Dom: 37</a:t>
                      </a:r>
                    </a:p>
                    <a:p>
                      <a:pPr algn="l"/>
                      <a:r>
                        <a:rPr lang="es-ES" sz="1000" dirty="0" err="1" smtClean="0"/>
                        <a:t>Int</a:t>
                      </a:r>
                      <a:r>
                        <a:rPr lang="es-ES" sz="1000" dirty="0" smtClean="0"/>
                        <a:t>: 43</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t>Dom: 14</a:t>
                      </a:r>
                    </a:p>
                    <a:p>
                      <a:pPr algn="l"/>
                      <a:r>
                        <a:rPr lang="es-ES" sz="1000" dirty="0" err="1" smtClean="0"/>
                        <a:t>Int</a:t>
                      </a:r>
                      <a:r>
                        <a:rPr lang="es-ES" sz="1000" dirty="0" smtClean="0"/>
                        <a:t>: 27</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t>Dom: 20</a:t>
                      </a:r>
                    </a:p>
                    <a:p>
                      <a:pPr algn="l"/>
                      <a:r>
                        <a:rPr lang="es-ES" sz="1000" dirty="0" err="1" smtClean="0"/>
                        <a:t>Int</a:t>
                      </a:r>
                      <a:r>
                        <a:rPr lang="es-ES" sz="1000" dirty="0" smtClean="0"/>
                        <a:t>: 40</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t>Dom: 1</a:t>
                      </a:r>
                    </a:p>
                    <a:p>
                      <a:pPr algn="l"/>
                      <a:r>
                        <a:rPr lang="es-ES" sz="1000" dirty="0" err="1" smtClean="0"/>
                        <a:t>Int</a:t>
                      </a:r>
                      <a:r>
                        <a:rPr lang="es-ES" sz="1000" dirty="0" smtClean="0"/>
                        <a:t>: 82</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t>Dom: 16</a:t>
                      </a:r>
                    </a:p>
                    <a:p>
                      <a:pPr algn="l"/>
                      <a:r>
                        <a:rPr lang="es-ES" sz="1000" dirty="0" err="1" smtClean="0"/>
                        <a:t>Int</a:t>
                      </a:r>
                      <a:r>
                        <a:rPr lang="es-ES" sz="1000" dirty="0" smtClean="0"/>
                        <a:t>: 36</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solidFill>
                            <a:schemeClr val="tx1">
                              <a:lumMod val="60000"/>
                              <a:lumOff val="40000"/>
                            </a:schemeClr>
                          </a:solidFill>
                        </a:rPr>
                        <a:t>Dom: 11</a:t>
                      </a:r>
                    </a:p>
                    <a:p>
                      <a:pPr algn="l"/>
                      <a:r>
                        <a:rPr lang="es-ES" sz="1000" dirty="0" err="1" smtClean="0">
                          <a:solidFill>
                            <a:schemeClr val="tx1">
                              <a:lumMod val="60000"/>
                              <a:lumOff val="40000"/>
                            </a:schemeClr>
                          </a:solidFill>
                        </a:rPr>
                        <a:t>Int</a:t>
                      </a:r>
                      <a:r>
                        <a:rPr lang="es-ES" sz="1000" dirty="0" smtClean="0">
                          <a:solidFill>
                            <a:schemeClr val="tx1">
                              <a:lumMod val="60000"/>
                              <a:lumOff val="40000"/>
                            </a:schemeClr>
                          </a:solidFill>
                        </a:rPr>
                        <a:t>: 16</a:t>
                      </a:r>
                      <a:endParaRPr lang="es-ES" sz="1000" dirty="0">
                        <a:solidFill>
                          <a:schemeClr val="tx1">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l"/>
                      <a:r>
                        <a:rPr lang="es-ES" sz="1000" dirty="0" smtClean="0"/>
                        <a:t>Dom: 7</a:t>
                      </a:r>
                    </a:p>
                    <a:p>
                      <a:pPr algn="l"/>
                      <a:r>
                        <a:rPr lang="es-ES" sz="1000" dirty="0" err="1" smtClean="0"/>
                        <a:t>Int</a:t>
                      </a:r>
                      <a:r>
                        <a:rPr lang="es-ES" sz="1000" dirty="0" smtClean="0"/>
                        <a:t>: 13</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t>Dom: 13</a:t>
                      </a:r>
                    </a:p>
                    <a:p>
                      <a:pPr algn="l"/>
                      <a:r>
                        <a:rPr lang="es-ES" sz="1000" dirty="0" err="1" smtClean="0"/>
                        <a:t>Int</a:t>
                      </a:r>
                      <a:r>
                        <a:rPr lang="es-ES" sz="1000" dirty="0" smtClean="0"/>
                        <a:t>: 28</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s-ES" sz="1000" dirty="0" smtClean="0"/>
                        <a:t>Dom: 1</a:t>
                      </a:r>
                    </a:p>
                    <a:p>
                      <a:pPr algn="l"/>
                      <a:r>
                        <a:rPr lang="es-ES" sz="1000" dirty="0" err="1" smtClean="0"/>
                        <a:t>Int</a:t>
                      </a:r>
                      <a:r>
                        <a:rPr lang="es-ES" sz="1000" dirty="0" smtClean="0"/>
                        <a:t>: 10</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660073">
                <a:tc>
                  <a:txBody>
                    <a:bodyPr/>
                    <a:lstStyle/>
                    <a:p>
                      <a:pPr marL="0" marR="0" indent="0" algn="l" defTabSz="806555" rtl="0" eaLnBrk="1" fontAlgn="auto" latinLnBrk="0" hangingPunct="1">
                        <a:lnSpc>
                          <a:spcPct val="100000"/>
                        </a:lnSpc>
                        <a:spcBef>
                          <a:spcPts val="0"/>
                        </a:spcBef>
                        <a:spcAft>
                          <a:spcPts val="0"/>
                        </a:spcAft>
                        <a:buClrTx/>
                        <a:buSzTx/>
                        <a:buFontTx/>
                        <a:buNone/>
                        <a:tabLst/>
                        <a:defRPr/>
                      </a:pPr>
                      <a:r>
                        <a:rPr lang="es-ES" sz="1000" b="1" kern="1200" dirty="0" smtClean="0">
                          <a:solidFill>
                            <a:schemeClr val="tx1"/>
                          </a:solidFill>
                          <a:latin typeface="+mn-lt"/>
                          <a:ea typeface="+mn-ea"/>
                          <a:cs typeface="+mn-cs"/>
                        </a:rPr>
                        <a:t>Tráfico internacional (%)</a:t>
                      </a:r>
                      <a:endParaRPr lang="es-ES" sz="1000" b="1" kern="1200" dirty="0">
                        <a:solidFill>
                          <a:schemeClr val="tx1"/>
                        </a:solidFill>
                        <a:latin typeface="+mn-lt"/>
                        <a:ea typeface="+mn-ea"/>
                        <a:cs typeface="+mn-cs"/>
                      </a:endParaRPr>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E8EC"/>
                    </a:solidFill>
                  </a:tcPr>
                </a:tc>
                <a:tc>
                  <a:txBody>
                    <a:bodyPr/>
                    <a:lstStyle/>
                    <a:p>
                      <a:pPr algn="ctr"/>
                      <a:r>
                        <a:rPr lang="es-ES" sz="1000" dirty="0" smtClean="0"/>
                        <a:t>33%</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31%</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43%</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48%</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32%</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93%</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solidFill>
                            <a:schemeClr val="tx1">
                              <a:lumMod val="60000"/>
                              <a:lumOff val="40000"/>
                            </a:schemeClr>
                          </a:solidFill>
                        </a:rPr>
                        <a:t>43%</a:t>
                      </a:r>
                      <a:endParaRPr lang="es-ES" sz="1000" dirty="0">
                        <a:solidFill>
                          <a:schemeClr val="tx1">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dirty="0" smtClean="0"/>
                        <a:t>42%</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95%</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89%</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660073">
                <a:tc>
                  <a:txBody>
                    <a:bodyPr/>
                    <a:lstStyle/>
                    <a:p>
                      <a:pPr algn="l"/>
                      <a:r>
                        <a:rPr lang="es-ES" sz="1000" dirty="0" smtClean="0">
                          <a:solidFill>
                            <a:schemeClr val="tx1"/>
                          </a:solidFill>
                        </a:rPr>
                        <a:t>Número medio de frecuencias mensuales de vuelos a destinos internacionales (%) </a:t>
                      </a:r>
                      <a:endParaRPr lang="es-ES" sz="1000" dirty="0">
                        <a:solidFill>
                          <a:schemeClr val="tx1"/>
                        </a:solidFill>
                      </a:endParaRPr>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BCDD6"/>
                    </a:solidFill>
                  </a:tcPr>
                </a:tc>
                <a:tc>
                  <a:txBody>
                    <a:bodyPr/>
                    <a:lstStyle/>
                    <a:p>
                      <a:pPr algn="ctr"/>
                      <a:r>
                        <a:rPr lang="es-ES" sz="1000" dirty="0" smtClean="0"/>
                        <a:t>28%</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26%</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45%</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41%</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99%</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89%</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solidFill>
                            <a:schemeClr val="tx1">
                              <a:lumMod val="60000"/>
                              <a:lumOff val="40000"/>
                            </a:schemeClr>
                          </a:solidFill>
                        </a:rPr>
                        <a:t>37%</a:t>
                      </a:r>
                      <a:endParaRPr lang="es-ES" sz="1000" dirty="0">
                        <a:solidFill>
                          <a:schemeClr val="tx1">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p>
                      <a:pPr algn="ctr"/>
                      <a:r>
                        <a:rPr lang="es-ES" sz="1000" dirty="0" smtClean="0"/>
                        <a:t>32%</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65%</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95%</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r h="660073">
                <a:tc>
                  <a:txBody>
                    <a:bodyPr/>
                    <a:lstStyle/>
                    <a:p>
                      <a:pPr marL="0" marR="0" indent="0" algn="l" defTabSz="806555" rtl="0" eaLnBrk="1" fontAlgn="auto" latinLnBrk="0" hangingPunct="1">
                        <a:lnSpc>
                          <a:spcPct val="100000"/>
                        </a:lnSpc>
                        <a:spcBef>
                          <a:spcPts val="0"/>
                        </a:spcBef>
                        <a:spcAft>
                          <a:spcPts val="0"/>
                        </a:spcAft>
                        <a:buClrTx/>
                        <a:buSzTx/>
                        <a:buFontTx/>
                        <a:buNone/>
                        <a:tabLst/>
                        <a:defRPr/>
                      </a:pPr>
                      <a:r>
                        <a:rPr lang="es-ES" altLang="es-ES" sz="1000" b="1" kern="1200" dirty="0" smtClean="0">
                          <a:solidFill>
                            <a:schemeClr val="tx1"/>
                          </a:solidFill>
                          <a:latin typeface="+mn-lt"/>
                          <a:ea typeface="+mn-ea"/>
                          <a:cs typeface="+mn-cs"/>
                        </a:rPr>
                        <a:t>Carácter del</a:t>
                      </a:r>
                      <a:r>
                        <a:rPr lang="es-ES" altLang="es-ES" sz="1000" b="1" kern="1200" baseline="0" dirty="0" smtClean="0">
                          <a:solidFill>
                            <a:schemeClr val="tx1"/>
                          </a:solidFill>
                          <a:latin typeface="+mn-lt"/>
                          <a:ea typeface="+mn-ea"/>
                          <a:cs typeface="+mn-cs"/>
                        </a:rPr>
                        <a:t> tráfico</a:t>
                      </a:r>
                      <a:endParaRPr lang="es-ES" sz="1000" b="1" kern="1200" dirty="0">
                        <a:solidFill>
                          <a:schemeClr val="tx1"/>
                        </a:solidFill>
                        <a:latin typeface="+mn-lt"/>
                        <a:ea typeface="+mn-ea"/>
                        <a:cs typeface="+mn-cs"/>
                      </a:endParaRPr>
                    </a:p>
                  </a:txBody>
                  <a:tcPr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E7E8EC"/>
                    </a:solidFill>
                  </a:tcPr>
                </a:tc>
                <a:tc>
                  <a:txBody>
                    <a:bodyPr/>
                    <a:lstStyle/>
                    <a:p>
                      <a:pPr algn="ctr"/>
                      <a:r>
                        <a:rPr lang="es-ES" sz="1000" dirty="0" smtClean="0"/>
                        <a:t>DOM</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dirty="0" smtClean="0"/>
                        <a:t>DOM</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EQUIL.</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t>EQUIL.</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dirty="0" smtClean="0"/>
                        <a:t>INT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dirty="0" smtClean="0"/>
                        <a:t>INT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s-ES" sz="1000" dirty="0" smtClean="0">
                          <a:solidFill>
                            <a:schemeClr val="tx1">
                              <a:lumMod val="60000"/>
                              <a:lumOff val="40000"/>
                            </a:schemeClr>
                          </a:solidFill>
                        </a:rPr>
                        <a:t>EQUIL.</a:t>
                      </a:r>
                      <a:endParaRPr lang="es-ES" sz="1000" dirty="0">
                        <a:solidFill>
                          <a:schemeClr val="tx1">
                            <a:lumMod val="60000"/>
                            <a:lumOff val="40000"/>
                          </a:schemeClr>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s-ES" sz="1000" dirty="0" smtClean="0"/>
                        <a:t>EQUIL.</a:t>
                      </a:r>
                      <a:endParaRPr lang="es-ES" sz="1000" dirty="0"/>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dirty="0" smtClean="0"/>
                        <a:t>INT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806555" rtl="0" eaLnBrk="1" fontAlgn="auto" latinLnBrk="0" hangingPunct="1">
                        <a:lnSpc>
                          <a:spcPct val="100000"/>
                        </a:lnSpc>
                        <a:spcBef>
                          <a:spcPts val="0"/>
                        </a:spcBef>
                        <a:spcAft>
                          <a:spcPts val="0"/>
                        </a:spcAft>
                        <a:buClrTx/>
                        <a:buSzTx/>
                        <a:buFontTx/>
                        <a:buNone/>
                        <a:tabLst/>
                        <a:defRPr/>
                      </a:pPr>
                      <a:r>
                        <a:rPr lang="es-ES" sz="1000" dirty="0" smtClean="0"/>
                        <a:t>INT</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r>
            </a:tbl>
          </a:graphicData>
        </a:graphic>
      </p:graphicFrame>
      <p:sp>
        <p:nvSpPr>
          <p:cNvPr id="53" name="TextBox 52"/>
          <p:cNvSpPr txBox="1"/>
          <p:nvPr/>
        </p:nvSpPr>
        <p:spPr>
          <a:xfrm>
            <a:off x="5984895" y="5689571"/>
            <a:ext cx="3821950" cy="830997"/>
          </a:xfrm>
          <a:prstGeom prst="rect">
            <a:avLst/>
          </a:prstGeom>
          <a:noFill/>
        </p:spPr>
        <p:txBody>
          <a:bodyPr wrap="square" rtlCol="0">
            <a:spAutoFit/>
          </a:bodyPr>
          <a:lstStyle/>
          <a:p>
            <a:r>
              <a:rPr lang="es-ES" sz="800" dirty="0" smtClean="0"/>
              <a:t>NOTAS:</a:t>
            </a:r>
          </a:p>
          <a:p>
            <a:r>
              <a:rPr lang="es-ES" sz="800" dirty="0" smtClean="0"/>
              <a:t>1. Tráfico en los aeropuertos de GYE y SJO corresponde a 2014</a:t>
            </a:r>
          </a:p>
          <a:p>
            <a:r>
              <a:rPr lang="es-ES" sz="800" dirty="0" smtClean="0"/>
              <a:t>2. Frecuencias: frecuencias mensuales medias de vuelos comerciales con origen en cada aeropuerto para el año indicado.</a:t>
            </a:r>
          </a:p>
          <a:p>
            <a:r>
              <a:rPr lang="es-ES" sz="800" dirty="0" smtClean="0"/>
              <a:t>3. DOM: Predominantemente doméstico. INT: </a:t>
            </a:r>
            <a:r>
              <a:rPr lang="es-ES" sz="800" dirty="0"/>
              <a:t>Predominantemente </a:t>
            </a:r>
            <a:r>
              <a:rPr lang="es-ES" sz="800" dirty="0" smtClean="0"/>
              <a:t>internacional. EQUIL.: Equilibrado</a:t>
            </a:r>
            <a:endParaRPr lang="es-ES" sz="800" dirty="0"/>
          </a:p>
        </p:txBody>
      </p:sp>
      <p:sp>
        <p:nvSpPr>
          <p:cNvPr id="54" name="TextBox 53"/>
          <p:cNvSpPr txBox="1"/>
          <p:nvPr/>
        </p:nvSpPr>
        <p:spPr>
          <a:xfrm>
            <a:off x="603396" y="6135687"/>
            <a:ext cx="5472608" cy="461665"/>
          </a:xfrm>
          <a:prstGeom prst="rect">
            <a:avLst/>
          </a:prstGeom>
          <a:noFill/>
        </p:spPr>
        <p:txBody>
          <a:bodyPr wrap="square" rtlCol="0">
            <a:spAutoFit/>
          </a:bodyPr>
          <a:lstStyle/>
          <a:p>
            <a:r>
              <a:rPr lang="es-ES" sz="800" dirty="0" smtClean="0">
                <a:solidFill>
                  <a:schemeClr val="bg2">
                    <a:lumMod val="50000"/>
                  </a:schemeClr>
                </a:solidFill>
              </a:rPr>
              <a:t>Fuentes: </a:t>
            </a:r>
            <a:r>
              <a:rPr lang="es-ES" sz="800" dirty="0" err="1" smtClean="0">
                <a:solidFill>
                  <a:schemeClr val="bg2">
                    <a:lumMod val="50000"/>
                  </a:schemeClr>
                </a:solidFill>
              </a:rPr>
              <a:t>Flightglobal</a:t>
            </a:r>
            <a:r>
              <a:rPr lang="es-ES" sz="800" dirty="0" smtClean="0">
                <a:solidFill>
                  <a:schemeClr val="bg2">
                    <a:lumMod val="50000"/>
                  </a:schemeClr>
                </a:solidFill>
              </a:rPr>
              <a:t>, </a:t>
            </a:r>
            <a:r>
              <a:rPr lang="es-ES" sz="800" dirty="0" err="1" smtClean="0">
                <a:solidFill>
                  <a:schemeClr val="bg2">
                    <a:lumMod val="50000"/>
                  </a:schemeClr>
                </a:solidFill>
              </a:rPr>
              <a:t>Quiport</a:t>
            </a:r>
            <a:r>
              <a:rPr lang="es-ES" sz="800" dirty="0" smtClean="0">
                <a:solidFill>
                  <a:schemeClr val="bg2">
                    <a:lumMod val="50000"/>
                  </a:schemeClr>
                </a:solidFill>
              </a:rPr>
              <a:t>, páginas web oficiales de los aeropuertos de El Dorado y Tocumen; </a:t>
            </a:r>
            <a:r>
              <a:rPr lang="es-ES" sz="800" dirty="0">
                <a:solidFill>
                  <a:schemeClr val="bg2">
                    <a:lumMod val="50000"/>
                  </a:schemeClr>
                </a:solidFill>
              </a:rPr>
              <a:t>Ministerio </a:t>
            </a:r>
            <a:r>
              <a:rPr lang="es-ES" sz="800" dirty="0" smtClean="0">
                <a:solidFill>
                  <a:schemeClr val="bg2">
                    <a:lumMod val="50000"/>
                  </a:schemeClr>
                </a:solidFill>
              </a:rPr>
              <a:t>de Transportes </a:t>
            </a:r>
            <a:r>
              <a:rPr lang="es-ES" sz="800" dirty="0">
                <a:solidFill>
                  <a:schemeClr val="bg2">
                    <a:lumMod val="50000"/>
                  </a:schemeClr>
                </a:solidFill>
              </a:rPr>
              <a:t>y Telecomunicaciones </a:t>
            </a:r>
            <a:r>
              <a:rPr lang="es-ES" sz="800" dirty="0" smtClean="0">
                <a:solidFill>
                  <a:schemeClr val="bg2">
                    <a:lumMod val="50000"/>
                  </a:schemeClr>
                </a:solidFill>
              </a:rPr>
              <a:t>de Chile</a:t>
            </a:r>
            <a:r>
              <a:rPr lang="es-ES" sz="800" dirty="0">
                <a:solidFill>
                  <a:schemeClr val="bg2">
                    <a:lumMod val="50000"/>
                  </a:schemeClr>
                </a:solidFill>
              </a:rPr>
              <a:t>, Ministerio de Transportes y </a:t>
            </a:r>
            <a:r>
              <a:rPr lang="es-ES" sz="800" dirty="0" smtClean="0">
                <a:solidFill>
                  <a:schemeClr val="bg2">
                    <a:lumMod val="50000"/>
                  </a:schemeClr>
                </a:solidFill>
              </a:rPr>
              <a:t>Comunicaciones del Perú; estadísticas estatales de México, Costa Rica, Paraguay y Argentina.</a:t>
            </a:r>
            <a:endParaRPr lang="es-ES" sz="800" dirty="0">
              <a:solidFill>
                <a:schemeClr val="bg2">
                  <a:lumMod val="50000"/>
                </a:schemeClr>
              </a:solidFill>
            </a:endParaRPr>
          </a:p>
        </p:txBody>
      </p:sp>
      <p:pic>
        <p:nvPicPr>
          <p:cNvPr id="55" name="Picture 5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04728" y="2665237"/>
            <a:ext cx="679482" cy="122095"/>
          </a:xfrm>
          <a:prstGeom prst="rect">
            <a:avLst/>
          </a:prstGeom>
        </p:spPr>
      </p:pic>
      <p:pic>
        <p:nvPicPr>
          <p:cNvPr id="56" name="Picture 5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284201" y="2618650"/>
            <a:ext cx="615627" cy="168682"/>
          </a:xfrm>
          <a:prstGeom prst="rect">
            <a:avLst/>
          </a:prstGeom>
        </p:spPr>
      </p:pic>
      <p:pic>
        <p:nvPicPr>
          <p:cNvPr id="57" name="Picture 5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999819" y="2601659"/>
            <a:ext cx="567684" cy="202663"/>
          </a:xfrm>
          <a:prstGeom prst="rect">
            <a:avLst/>
          </a:prstGeom>
        </p:spPr>
      </p:pic>
      <p:pic>
        <p:nvPicPr>
          <p:cNvPr id="58" name="Picture 5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715437" y="2601659"/>
            <a:ext cx="567684" cy="202663"/>
          </a:xfrm>
          <a:prstGeom prst="rect">
            <a:avLst/>
          </a:prstGeom>
        </p:spPr>
      </p:pic>
      <p:pic>
        <p:nvPicPr>
          <p:cNvPr id="59" name="Picture 58"/>
          <p:cNvPicPr>
            <a:picLocks noChangeAspect="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5416458" y="2618650"/>
            <a:ext cx="577025" cy="148632"/>
          </a:xfrm>
          <a:prstGeom prst="rect">
            <a:avLst/>
          </a:prstGeom>
        </p:spPr>
      </p:pic>
      <p:pic>
        <p:nvPicPr>
          <p:cNvPr id="60" name="Picture 59"/>
          <p:cNvPicPr>
            <a:picLocks noChangeAspect="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b="35420"/>
          <a:stretch/>
        </p:blipFill>
        <p:spPr>
          <a:xfrm>
            <a:off x="8290166" y="2620677"/>
            <a:ext cx="577025" cy="148632"/>
          </a:xfrm>
          <a:prstGeom prst="rect">
            <a:avLst/>
          </a:prstGeom>
        </p:spPr>
      </p:pic>
      <p:pic>
        <p:nvPicPr>
          <p:cNvPr id="61" name="Picture 60"/>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074583" y="2631209"/>
            <a:ext cx="451101" cy="158562"/>
          </a:xfrm>
          <a:prstGeom prst="rect">
            <a:avLst/>
          </a:prstGeom>
        </p:spPr>
      </p:pic>
      <p:pic>
        <p:nvPicPr>
          <p:cNvPr id="62" name="Picture 61"/>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6126820" y="2576386"/>
            <a:ext cx="574224" cy="227936"/>
          </a:xfrm>
          <a:prstGeom prst="rect">
            <a:avLst/>
          </a:prstGeom>
        </p:spPr>
      </p:pic>
      <p:pic>
        <p:nvPicPr>
          <p:cNvPr id="63" name="Picture 62"/>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720176" y="2353003"/>
            <a:ext cx="832624" cy="624468"/>
          </a:xfrm>
          <a:prstGeom prst="rect">
            <a:avLst/>
          </a:prstGeom>
        </p:spPr>
      </p:pic>
      <p:pic>
        <p:nvPicPr>
          <p:cNvPr id="64" name="Picture 63"/>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7479558" y="2353003"/>
            <a:ext cx="832624" cy="624468"/>
          </a:xfrm>
          <a:prstGeom prst="rect">
            <a:avLst/>
          </a:prstGeom>
        </p:spPr>
      </p:pic>
    </p:spTree>
    <p:extLst>
      <p:ext uri="{BB962C8B-B14F-4D97-AF65-F5344CB8AC3E}">
        <p14:creationId xmlns:p14="http://schemas.microsoft.com/office/powerpoint/2010/main" val="616968040"/>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transporte aéreo en la región</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Conclusiones</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69</a:t>
            </a:fld>
            <a:endParaRPr lang="es-ES" dirty="0">
              <a:solidFill>
                <a:srgbClr val="002776"/>
              </a:solidFill>
            </a:endParaRPr>
          </a:p>
        </p:txBody>
      </p:sp>
      <p:grpSp>
        <p:nvGrpSpPr>
          <p:cNvPr id="4" name="Group 3"/>
          <p:cNvGrpSpPr/>
          <p:nvPr/>
        </p:nvGrpSpPr>
        <p:grpSpPr>
          <a:xfrm>
            <a:off x="369499" y="1084000"/>
            <a:ext cx="9120576" cy="195759"/>
            <a:chOff x="369499" y="1554307"/>
            <a:chExt cx="8388000" cy="20866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467475" y="1554307"/>
              <a:ext cx="2183270" cy="20866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Conclusiones generales</a:t>
              </a:r>
              <a:endParaRPr lang="es-ES" sz="1200" b="1" dirty="0">
                <a:solidFill>
                  <a:srgbClr val="002776"/>
                </a:solidFill>
              </a:endParaRPr>
            </a:p>
          </p:txBody>
        </p:sp>
      </p:grpSp>
      <p:sp>
        <p:nvSpPr>
          <p:cNvPr id="9" name="Freeform 25"/>
          <p:cNvSpPr>
            <a:spLocks/>
          </p:cNvSpPr>
          <p:nvPr/>
        </p:nvSpPr>
        <p:spPr bwMode="auto">
          <a:xfrm>
            <a:off x="602405" y="1503037"/>
            <a:ext cx="52620" cy="3600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0" name="Freeform 26"/>
          <p:cNvSpPr>
            <a:spLocks/>
          </p:cNvSpPr>
          <p:nvPr/>
        </p:nvSpPr>
        <p:spPr bwMode="auto">
          <a:xfrm>
            <a:off x="520715" y="2542253"/>
            <a:ext cx="216000" cy="36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1" name="Freeform 27"/>
          <p:cNvSpPr>
            <a:spLocks/>
          </p:cNvSpPr>
          <p:nvPr/>
        </p:nvSpPr>
        <p:spPr bwMode="auto">
          <a:xfrm>
            <a:off x="520715" y="3581469"/>
            <a:ext cx="216000" cy="36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2" name="Freeform 28"/>
          <p:cNvSpPr>
            <a:spLocks noEditPoints="1"/>
          </p:cNvSpPr>
          <p:nvPr/>
        </p:nvSpPr>
        <p:spPr bwMode="auto">
          <a:xfrm>
            <a:off x="520715" y="4620685"/>
            <a:ext cx="216000" cy="36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3" name="Freeform 29"/>
          <p:cNvSpPr>
            <a:spLocks/>
          </p:cNvSpPr>
          <p:nvPr/>
        </p:nvSpPr>
        <p:spPr bwMode="auto">
          <a:xfrm>
            <a:off x="520715" y="5659900"/>
            <a:ext cx="216000" cy="36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ES" dirty="0">
              <a:solidFill>
                <a:srgbClr val="000000"/>
              </a:solidFill>
              <a:cs typeface="Arial" charset="0"/>
            </a:endParaRPr>
          </a:p>
        </p:txBody>
      </p:sp>
      <p:sp>
        <p:nvSpPr>
          <p:cNvPr id="14" name="TextBox 13"/>
          <p:cNvSpPr txBox="1"/>
          <p:nvPr/>
        </p:nvSpPr>
        <p:spPr bwMode="auto">
          <a:xfrm>
            <a:off x="906012" y="3435625"/>
            <a:ext cx="8280000" cy="702743"/>
          </a:xfrm>
          <a:prstGeom prst="rect">
            <a:avLst/>
          </a:prstGeom>
        </p:spPr>
        <p:txBody>
          <a:bodyPr wrap="square" lIns="36000" rIns="36000" rtlCol="0" anchor="ctr">
            <a:noAutofit/>
          </a:bodyPr>
          <a:lstStyle/>
          <a:p>
            <a:pPr algn="just">
              <a:spcAft>
                <a:spcPts val="600"/>
              </a:spcAft>
            </a:pPr>
            <a:r>
              <a:rPr lang="es-ES" altLang="es-ES" sz="1200" b="1" dirty="0">
                <a:solidFill>
                  <a:srgbClr val="002060"/>
                </a:solidFill>
              </a:rPr>
              <a:t>Quito, Guayaquil, San José y Asunción </a:t>
            </a:r>
            <a:r>
              <a:rPr lang="es-ES" altLang="es-ES" sz="1200" dirty="0">
                <a:solidFill>
                  <a:srgbClr val="002060"/>
                </a:solidFill>
              </a:rPr>
              <a:t>presentan </a:t>
            </a:r>
            <a:r>
              <a:rPr lang="es-ES" altLang="es-ES" sz="1200" b="1" dirty="0">
                <a:solidFill>
                  <a:srgbClr val="002060"/>
                </a:solidFill>
              </a:rPr>
              <a:t>menos de 6 </a:t>
            </a:r>
            <a:r>
              <a:rPr lang="es-ES" altLang="es-ES" sz="1200" b="1" dirty="0" err="1">
                <a:solidFill>
                  <a:srgbClr val="002060"/>
                </a:solidFill>
              </a:rPr>
              <a:t>MPax</a:t>
            </a:r>
            <a:r>
              <a:rPr lang="es-ES" altLang="es-ES" sz="1200" b="1" dirty="0">
                <a:solidFill>
                  <a:srgbClr val="002060"/>
                </a:solidFill>
              </a:rPr>
              <a:t> totales</a:t>
            </a:r>
            <a:r>
              <a:rPr lang="es-ES" altLang="es-ES" sz="1200" dirty="0">
                <a:solidFill>
                  <a:srgbClr val="002060"/>
                </a:solidFill>
              </a:rPr>
              <a:t>. </a:t>
            </a:r>
            <a:r>
              <a:rPr lang="es-ES" altLang="es-ES" sz="1200" b="1" dirty="0" smtClean="0">
                <a:solidFill>
                  <a:srgbClr val="002060"/>
                </a:solidFill>
              </a:rPr>
              <a:t>Quito (</a:t>
            </a:r>
            <a:r>
              <a:rPr lang="es-ES" altLang="es-ES" sz="1200" b="1" dirty="0">
                <a:solidFill>
                  <a:srgbClr val="002060"/>
                </a:solidFill>
              </a:rPr>
              <a:t>5,5 </a:t>
            </a:r>
            <a:r>
              <a:rPr lang="es-ES" altLang="es-ES" sz="1200" b="1" dirty="0" err="1">
                <a:solidFill>
                  <a:srgbClr val="002060"/>
                </a:solidFill>
              </a:rPr>
              <a:t>MPax</a:t>
            </a:r>
            <a:r>
              <a:rPr lang="es-ES" altLang="es-ES" sz="1200" b="1" dirty="0">
                <a:solidFill>
                  <a:srgbClr val="002060"/>
                </a:solidFill>
              </a:rPr>
              <a:t>)</a:t>
            </a:r>
            <a:r>
              <a:rPr lang="es-ES" altLang="es-ES" sz="1200" b="1" dirty="0" smtClean="0">
                <a:solidFill>
                  <a:srgbClr val="002060"/>
                </a:solidFill>
              </a:rPr>
              <a:t> </a:t>
            </a:r>
            <a:r>
              <a:rPr lang="es-ES" altLang="es-ES" sz="1200" dirty="0">
                <a:solidFill>
                  <a:srgbClr val="002060"/>
                </a:solidFill>
              </a:rPr>
              <a:t>registra el mayor tráfico </a:t>
            </a:r>
            <a:r>
              <a:rPr lang="es-ES" altLang="es-ES" sz="1200" dirty="0" smtClean="0">
                <a:solidFill>
                  <a:srgbClr val="002060"/>
                </a:solidFill>
              </a:rPr>
              <a:t>total, </a:t>
            </a:r>
            <a:r>
              <a:rPr lang="es-ES" altLang="es-ES" sz="1200" dirty="0">
                <a:solidFill>
                  <a:srgbClr val="002060"/>
                </a:solidFill>
              </a:rPr>
              <a:t>mientras que San José, el mayor número de destinos (41) en este grupo</a:t>
            </a:r>
            <a:endParaRPr lang="es-ES" sz="1200" dirty="0">
              <a:solidFill>
                <a:srgbClr val="002060"/>
              </a:solidFill>
            </a:endParaRPr>
          </a:p>
        </p:txBody>
      </p:sp>
      <p:sp>
        <p:nvSpPr>
          <p:cNvPr id="15" name="TextBox 14"/>
          <p:cNvSpPr txBox="1"/>
          <p:nvPr/>
        </p:nvSpPr>
        <p:spPr bwMode="auto">
          <a:xfrm>
            <a:off x="906012" y="4575224"/>
            <a:ext cx="8280000" cy="509960"/>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altLang="es-ES" sz="1200" i="1" dirty="0" smtClean="0">
                <a:solidFill>
                  <a:srgbClr val="002060"/>
                </a:solidFill>
              </a:rPr>
              <a:t>A nivel de composición del tráfico de pasajeros, </a:t>
            </a:r>
            <a:r>
              <a:rPr lang="es-ES" altLang="es-ES" sz="1200" b="1" dirty="0" smtClean="0">
                <a:solidFill>
                  <a:srgbClr val="002060"/>
                </a:solidFill>
              </a:rPr>
              <a:t>Quito </a:t>
            </a:r>
            <a:r>
              <a:rPr lang="es-ES" altLang="es-ES" sz="1200" b="1" dirty="0">
                <a:solidFill>
                  <a:srgbClr val="002060"/>
                </a:solidFill>
              </a:rPr>
              <a:t>y Guayaquil </a:t>
            </a:r>
            <a:r>
              <a:rPr lang="es-ES" altLang="es-ES" sz="1200" dirty="0" smtClean="0">
                <a:solidFill>
                  <a:srgbClr val="002060"/>
                </a:solidFill>
              </a:rPr>
              <a:t>muestran un </a:t>
            </a:r>
            <a:r>
              <a:rPr lang="es-ES" altLang="es-ES" sz="1200" dirty="0">
                <a:solidFill>
                  <a:srgbClr val="002060"/>
                </a:solidFill>
              </a:rPr>
              <a:t>comportamiento muy </a:t>
            </a:r>
            <a:r>
              <a:rPr lang="es-ES" altLang="es-ES" sz="1200" dirty="0" smtClean="0">
                <a:solidFill>
                  <a:srgbClr val="002060"/>
                </a:solidFill>
              </a:rPr>
              <a:t>similar, con </a:t>
            </a:r>
            <a:r>
              <a:rPr lang="es-ES" altLang="es-ES" sz="1200" b="1" dirty="0">
                <a:solidFill>
                  <a:srgbClr val="002060"/>
                </a:solidFill>
              </a:rPr>
              <a:t>un 43% de componente internacional </a:t>
            </a:r>
            <a:r>
              <a:rPr lang="es-ES" altLang="es-ES" sz="1200" dirty="0">
                <a:solidFill>
                  <a:srgbClr val="002060"/>
                </a:solidFill>
              </a:rPr>
              <a:t>sobre su total de </a:t>
            </a:r>
            <a:r>
              <a:rPr lang="es-ES" altLang="es-ES" sz="1200" dirty="0" smtClean="0">
                <a:solidFill>
                  <a:srgbClr val="002060"/>
                </a:solidFill>
              </a:rPr>
              <a:t>tráfico. En cuanto a las ciudades analizadas, </a:t>
            </a:r>
            <a:r>
              <a:rPr lang="es-ES" altLang="es-ES" sz="1200" b="1" dirty="0" smtClean="0">
                <a:solidFill>
                  <a:srgbClr val="002060"/>
                </a:solidFill>
              </a:rPr>
              <a:t>Santiago de Chile muestra también una composición equilibrada </a:t>
            </a:r>
            <a:r>
              <a:rPr lang="es-ES" altLang="es-ES" sz="1200" dirty="0" smtClean="0">
                <a:solidFill>
                  <a:srgbClr val="002060"/>
                </a:solidFill>
              </a:rPr>
              <a:t>y destaca el </a:t>
            </a:r>
            <a:r>
              <a:rPr lang="es-ES" altLang="es-ES" sz="1200" b="1" dirty="0" smtClean="0">
                <a:solidFill>
                  <a:srgbClr val="002060"/>
                </a:solidFill>
              </a:rPr>
              <a:t>peso internacional en San José y </a:t>
            </a:r>
            <a:r>
              <a:rPr lang="es-ES" altLang="es-ES" sz="1200" b="1" dirty="0" err="1" smtClean="0">
                <a:solidFill>
                  <a:srgbClr val="002060"/>
                </a:solidFill>
              </a:rPr>
              <a:t>Ezeiza</a:t>
            </a:r>
            <a:endParaRPr lang="es-ES" sz="1200" b="1" dirty="0">
              <a:solidFill>
                <a:srgbClr val="002060"/>
              </a:solidFill>
            </a:endParaRPr>
          </a:p>
        </p:txBody>
      </p:sp>
      <p:sp>
        <p:nvSpPr>
          <p:cNvPr id="16" name="TextBox 15"/>
          <p:cNvSpPr txBox="1"/>
          <p:nvPr/>
        </p:nvSpPr>
        <p:spPr bwMode="auto">
          <a:xfrm>
            <a:off x="906012" y="5442489"/>
            <a:ext cx="8280000" cy="794823"/>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i="1" dirty="0" smtClean="0">
                <a:solidFill>
                  <a:srgbClr val="002776"/>
                </a:solidFill>
                <a:cs typeface="Arial" charset="0"/>
              </a:rPr>
              <a:t>En relación al número de frecuencias a destinos internacionales</a:t>
            </a:r>
            <a:r>
              <a:rPr lang="es-ES" sz="1200" dirty="0" smtClean="0">
                <a:solidFill>
                  <a:srgbClr val="002776"/>
                </a:solidFill>
                <a:cs typeface="Arial" charset="0"/>
              </a:rPr>
              <a:t>, </a:t>
            </a:r>
            <a:r>
              <a:rPr lang="es-ES" sz="1200" b="1" dirty="0" smtClean="0">
                <a:solidFill>
                  <a:srgbClr val="002776"/>
                </a:solidFill>
                <a:cs typeface="Arial" charset="0"/>
              </a:rPr>
              <a:t>Quito y Guayaquil se sitúan en  un 32%-37%</a:t>
            </a:r>
            <a:r>
              <a:rPr lang="es-ES" sz="1200" dirty="0">
                <a:solidFill>
                  <a:srgbClr val="002776"/>
                </a:solidFill>
                <a:cs typeface="Arial" charset="0"/>
              </a:rPr>
              <a:t> </a:t>
            </a:r>
            <a:r>
              <a:rPr lang="es-ES" sz="1200" dirty="0" smtClean="0">
                <a:solidFill>
                  <a:srgbClr val="002776"/>
                </a:solidFill>
                <a:cs typeface="Arial" charset="0"/>
              </a:rPr>
              <a:t>(por encima de Bogotá y México), con 11 y 7 destinos internacionales regulares, respectivamente</a:t>
            </a:r>
            <a:endParaRPr lang="es-ES" sz="1200" dirty="0">
              <a:solidFill>
                <a:srgbClr val="002776"/>
              </a:solidFill>
              <a:cs typeface="Arial" charset="0"/>
            </a:endParaRPr>
          </a:p>
        </p:txBody>
      </p:sp>
      <p:sp>
        <p:nvSpPr>
          <p:cNvPr id="17" name="TextBox 16"/>
          <p:cNvSpPr txBox="1"/>
          <p:nvPr/>
        </p:nvSpPr>
        <p:spPr bwMode="auto">
          <a:xfrm>
            <a:off x="906012" y="2328594"/>
            <a:ext cx="8280000" cy="830391"/>
          </a:xfrm>
          <a:prstGeom prst="rect">
            <a:avLst/>
          </a:prstGeom>
        </p:spPr>
        <p:txBody>
          <a:bodyPr wrap="square" lIns="36000" rIns="36000" rtlCol="0" anchor="ctr">
            <a:noAutofit/>
          </a:bodyPr>
          <a:lstStyle/>
          <a:p>
            <a:pPr marL="1588" fontAlgn="base">
              <a:lnSpc>
                <a:spcPct val="106000"/>
              </a:lnSpc>
              <a:spcBef>
                <a:spcPct val="40000"/>
              </a:spcBef>
              <a:spcAft>
                <a:spcPct val="0"/>
              </a:spcAft>
              <a:buClr>
                <a:srgbClr val="000000"/>
              </a:buClr>
            </a:pPr>
            <a:r>
              <a:rPr lang="es-ES" sz="1200" b="1" dirty="0">
                <a:solidFill>
                  <a:srgbClr val="002060"/>
                </a:solidFill>
              </a:rPr>
              <a:t>Ciudad de México-Benito Juárez y Bogotá-El Dorado </a:t>
            </a:r>
            <a:r>
              <a:rPr lang="es-ES" sz="1200" dirty="0">
                <a:solidFill>
                  <a:srgbClr val="002060"/>
                </a:solidFill>
              </a:rPr>
              <a:t>se erigen como los </a:t>
            </a:r>
            <a:r>
              <a:rPr lang="es-ES" sz="1200" b="1" dirty="0">
                <a:solidFill>
                  <a:srgbClr val="002060"/>
                </a:solidFill>
              </a:rPr>
              <a:t>aeropuertos de mayor tamaño </a:t>
            </a:r>
            <a:r>
              <a:rPr lang="es-ES" sz="1200" dirty="0">
                <a:solidFill>
                  <a:srgbClr val="002060"/>
                </a:solidFill>
              </a:rPr>
              <a:t>del conjunto en estudio con </a:t>
            </a:r>
            <a:r>
              <a:rPr lang="es-ES" sz="1200" b="1" dirty="0">
                <a:solidFill>
                  <a:srgbClr val="002060"/>
                </a:solidFill>
              </a:rPr>
              <a:t>más de </a:t>
            </a:r>
            <a:r>
              <a:rPr lang="es-ES" sz="1200" b="1" dirty="0" smtClean="0">
                <a:solidFill>
                  <a:srgbClr val="002060"/>
                </a:solidFill>
              </a:rPr>
              <a:t>30 </a:t>
            </a:r>
            <a:r>
              <a:rPr lang="es-ES" sz="1200" b="1" dirty="0" err="1" smtClean="0">
                <a:solidFill>
                  <a:srgbClr val="002060"/>
                </a:solidFill>
              </a:rPr>
              <a:t>MPax</a:t>
            </a:r>
            <a:r>
              <a:rPr lang="es-ES" sz="1200" dirty="0">
                <a:solidFill>
                  <a:srgbClr val="002060"/>
                </a:solidFill>
              </a:rPr>
              <a:t>, 80 destinos, 20 aerolíneas y 10.000 frecuencias totales </a:t>
            </a:r>
            <a:r>
              <a:rPr lang="es-ES" sz="1200" dirty="0" smtClean="0">
                <a:solidFill>
                  <a:srgbClr val="002060"/>
                </a:solidFill>
              </a:rPr>
              <a:t>mensuales</a:t>
            </a:r>
            <a:endParaRPr lang="es-ES" sz="1200" dirty="0">
              <a:solidFill>
                <a:srgbClr val="002060"/>
              </a:solidFill>
            </a:endParaRPr>
          </a:p>
        </p:txBody>
      </p:sp>
      <p:sp>
        <p:nvSpPr>
          <p:cNvPr id="18" name="TextBox 17"/>
          <p:cNvSpPr txBox="1"/>
          <p:nvPr/>
        </p:nvSpPr>
        <p:spPr bwMode="auto">
          <a:xfrm>
            <a:off x="906012" y="1463900"/>
            <a:ext cx="8280000" cy="588053"/>
          </a:xfrm>
          <a:prstGeom prst="rect">
            <a:avLst/>
          </a:prstGeom>
        </p:spPr>
        <p:txBody>
          <a:bodyPr wrap="square" lIns="36000" rIns="36000" rtlCol="0" anchor="ctr">
            <a:noAutofit/>
          </a:bodyPr>
          <a:lstStyle>
            <a:defPPr>
              <a:defRPr lang="es-ES"/>
            </a:defPPr>
            <a:lvl1pPr marL="1588" fontAlgn="base">
              <a:lnSpc>
                <a:spcPct val="106000"/>
              </a:lnSpc>
              <a:spcBef>
                <a:spcPct val="40000"/>
              </a:spcBef>
              <a:spcAft>
                <a:spcPct val="0"/>
              </a:spcAft>
              <a:buClr>
                <a:srgbClr val="000000"/>
              </a:buClr>
              <a:defRPr sz="1200">
                <a:solidFill>
                  <a:schemeClr val="accent1"/>
                </a:solidFill>
                <a:latin typeface="Arial" charset="0"/>
                <a:cs typeface="Arial" charset="0"/>
              </a:defRPr>
            </a:lvl1pPr>
          </a:lstStyle>
          <a:p>
            <a:r>
              <a:rPr lang="es-ES" dirty="0" smtClean="0">
                <a:solidFill>
                  <a:srgbClr val="002060"/>
                </a:solidFill>
              </a:rPr>
              <a:t>A nivel regional, se prevé que el </a:t>
            </a:r>
            <a:r>
              <a:rPr lang="es-ES" b="1" dirty="0">
                <a:solidFill>
                  <a:srgbClr val="002060"/>
                </a:solidFill>
              </a:rPr>
              <a:t>tráfico aéreo hacia/desde/en Latinoamérica y Caribe </a:t>
            </a:r>
            <a:r>
              <a:rPr lang="es-ES" dirty="0" smtClean="0">
                <a:solidFill>
                  <a:srgbClr val="002060"/>
                </a:solidFill>
              </a:rPr>
              <a:t>crezca </a:t>
            </a:r>
            <a:r>
              <a:rPr lang="es-ES" dirty="0">
                <a:solidFill>
                  <a:srgbClr val="002060"/>
                </a:solidFill>
              </a:rPr>
              <a:t>a una </a:t>
            </a:r>
            <a:r>
              <a:rPr lang="es-ES" b="1" dirty="0">
                <a:solidFill>
                  <a:srgbClr val="002060"/>
                </a:solidFill>
              </a:rPr>
              <a:t>TACC</a:t>
            </a:r>
            <a:r>
              <a:rPr lang="es-ES" dirty="0">
                <a:solidFill>
                  <a:srgbClr val="002060"/>
                </a:solidFill>
              </a:rPr>
              <a:t> </a:t>
            </a:r>
            <a:r>
              <a:rPr lang="es-ES" b="1" dirty="0">
                <a:solidFill>
                  <a:srgbClr val="002060"/>
                </a:solidFill>
              </a:rPr>
              <a:t>4,7% anual</a:t>
            </a:r>
            <a:r>
              <a:rPr lang="es-ES" dirty="0">
                <a:solidFill>
                  <a:srgbClr val="002060"/>
                </a:solidFill>
              </a:rPr>
              <a:t>, por encima de la tasa mundial (4,6</a:t>
            </a:r>
            <a:r>
              <a:rPr lang="es-ES" dirty="0" smtClean="0">
                <a:solidFill>
                  <a:srgbClr val="002060"/>
                </a:solidFill>
              </a:rPr>
              <a:t>%), motivado por un </a:t>
            </a:r>
            <a:r>
              <a:rPr lang="es-ES" b="1" dirty="0" smtClean="0">
                <a:solidFill>
                  <a:srgbClr val="002060"/>
                </a:solidFill>
              </a:rPr>
              <a:t>contexto económico y social </a:t>
            </a:r>
            <a:r>
              <a:rPr lang="es-ES" dirty="0" smtClean="0">
                <a:solidFill>
                  <a:srgbClr val="002060"/>
                </a:solidFill>
              </a:rPr>
              <a:t>favorable, la </a:t>
            </a:r>
            <a:r>
              <a:rPr lang="es-ES" b="1" dirty="0" smtClean="0">
                <a:solidFill>
                  <a:srgbClr val="002060"/>
                </a:solidFill>
              </a:rPr>
              <a:t>consolidación de las aerolíneas regionales</a:t>
            </a:r>
            <a:r>
              <a:rPr lang="es-ES" dirty="0" smtClean="0">
                <a:solidFill>
                  <a:srgbClr val="002060"/>
                </a:solidFill>
              </a:rPr>
              <a:t> y el impulso del </a:t>
            </a:r>
            <a:r>
              <a:rPr lang="es-ES" b="1" dirty="0" smtClean="0">
                <a:solidFill>
                  <a:srgbClr val="002060"/>
                </a:solidFill>
              </a:rPr>
              <a:t>tráfico doméstico e intrarregional</a:t>
            </a:r>
            <a:r>
              <a:rPr lang="es-ES" dirty="0" smtClean="0">
                <a:solidFill>
                  <a:srgbClr val="002060"/>
                </a:solidFill>
              </a:rPr>
              <a:t>	</a:t>
            </a:r>
            <a:endParaRPr lang="es-ES" dirty="0">
              <a:solidFill>
                <a:srgbClr val="002060"/>
              </a:solidFill>
            </a:endParaRPr>
          </a:p>
        </p:txBody>
      </p:sp>
    </p:spTree>
    <p:extLst>
      <p:ext uri="{BB962C8B-B14F-4D97-AF65-F5344CB8AC3E}">
        <p14:creationId xmlns:p14="http://schemas.microsoft.com/office/powerpoint/2010/main" val="716265176"/>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rotWithShape="1">
          <a:blip r:embed="rId3">
            <a:extLst>
              <a:ext uri="{28A0092B-C50C-407E-A947-70E740481C1C}">
                <a14:useLocalDpi xmlns:a14="http://schemas.microsoft.com/office/drawing/2010/main" val="0"/>
              </a:ext>
            </a:extLst>
          </a:blip>
          <a:srcRect l="37986" r="4637"/>
          <a:stretch/>
        </p:blipFill>
        <p:spPr>
          <a:xfrm>
            <a:off x="344487" y="1361402"/>
            <a:ext cx="4459371" cy="5176348"/>
          </a:xfrm>
          <a:prstGeom prst="rect">
            <a:avLst/>
          </a:prstGeom>
        </p:spPr>
      </p:pic>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smtClean="0">
                <a:solidFill>
                  <a:srgbClr val="002060"/>
                </a:solidFill>
                <a:cs typeface="Arial" charset="0"/>
              </a:rPr>
              <a:t>Análisis histórico 2010-15</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generales y contenidos</a:t>
            </a:r>
            <a:endParaRPr lang="es-ES" sz="1400" i="1" dirty="0">
              <a:solidFill>
                <a:srgbClr val="00B0F0"/>
              </a:solidFill>
              <a:cs typeface="Arial" charset="0"/>
            </a:endParaRPr>
          </a:p>
        </p:txBody>
      </p:sp>
      <p:sp>
        <p:nvSpPr>
          <p:cNvPr id="28" name="TextBox 27"/>
          <p:cNvSpPr txBox="1"/>
          <p:nvPr/>
        </p:nvSpPr>
        <p:spPr bwMode="auto">
          <a:xfrm>
            <a:off x="853489" y="2364167"/>
            <a:ext cx="3431024" cy="3080065"/>
          </a:xfrm>
          <a:prstGeom prst="roundRect">
            <a:avLst/>
          </a:prstGeom>
          <a:solidFill>
            <a:schemeClr val="bg1">
              <a:alpha val="77000"/>
            </a:schemeClr>
          </a:solidFill>
        </p:spPr>
        <p:txBody>
          <a:bodyPr wrap="square" lIns="36000" rIns="36000" rtlCol="0" anchor="t">
            <a:noAutofit/>
          </a:bodyPr>
          <a:lstStyle/>
          <a:p>
            <a:pPr marL="1588" algn="ctr" defTabSz="914400" fontAlgn="base">
              <a:lnSpc>
                <a:spcPct val="150000"/>
              </a:lnSpc>
              <a:spcAft>
                <a:spcPts val="300"/>
              </a:spcAft>
              <a:buClr>
                <a:srgbClr val="002060"/>
              </a:buClr>
            </a:pPr>
            <a:r>
              <a:rPr lang="es-ES" sz="1600" b="1" dirty="0">
                <a:solidFill>
                  <a:srgbClr val="00A1DE"/>
                </a:solidFill>
                <a:cs typeface="Arial" charset="0"/>
              </a:rPr>
              <a:t>El objetivo principal del capítulo </a:t>
            </a:r>
            <a:r>
              <a:rPr lang="es-ES" sz="1600" b="1" dirty="0" smtClean="0">
                <a:solidFill>
                  <a:srgbClr val="00A1DE"/>
                </a:solidFill>
                <a:cs typeface="Arial" charset="0"/>
              </a:rPr>
              <a:t>es proporcionar una </a:t>
            </a:r>
            <a:r>
              <a:rPr lang="es-ES" sz="2000" b="1" dirty="0" smtClean="0">
                <a:solidFill>
                  <a:srgbClr val="00A1DE"/>
                </a:solidFill>
                <a:cs typeface="Arial" charset="0"/>
              </a:rPr>
              <a:t>visión completa</a:t>
            </a:r>
            <a:r>
              <a:rPr lang="es-ES" b="1" dirty="0" smtClean="0">
                <a:solidFill>
                  <a:srgbClr val="00A1DE"/>
                </a:solidFill>
                <a:cs typeface="Arial" charset="0"/>
              </a:rPr>
              <a:t> </a:t>
            </a:r>
            <a:r>
              <a:rPr lang="es-ES" sz="1600" b="1" dirty="0" smtClean="0">
                <a:solidFill>
                  <a:srgbClr val="00A1DE"/>
                </a:solidFill>
                <a:cs typeface="Arial" charset="0"/>
              </a:rPr>
              <a:t>del contexto turístico en el mundo y la región para entender mejor la </a:t>
            </a:r>
            <a:r>
              <a:rPr lang="es-ES" sz="2000" b="1" dirty="0" smtClean="0">
                <a:solidFill>
                  <a:srgbClr val="00A1DE"/>
                </a:solidFill>
                <a:cs typeface="Arial" charset="0"/>
              </a:rPr>
              <a:t>situación y evolución de Quito </a:t>
            </a:r>
            <a:r>
              <a:rPr lang="es-ES" sz="1600" b="1" dirty="0" smtClean="0">
                <a:solidFill>
                  <a:srgbClr val="00A1DE"/>
                </a:solidFill>
                <a:cs typeface="Arial" charset="0"/>
              </a:rPr>
              <a:t>en este contexto</a:t>
            </a:r>
            <a:endParaRPr lang="es-ES" sz="1600" b="1" dirty="0">
              <a:solidFill>
                <a:srgbClr val="00A1DE"/>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7</a:t>
            </a:fld>
            <a:endParaRPr lang="es-ES" dirty="0">
              <a:solidFill>
                <a:srgbClr val="002776"/>
              </a:solidFill>
            </a:endParaRPr>
          </a:p>
        </p:txBody>
      </p:sp>
      <p:grpSp>
        <p:nvGrpSpPr>
          <p:cNvPr id="4" name="Group 3"/>
          <p:cNvGrpSpPr/>
          <p:nvPr/>
        </p:nvGrpSpPr>
        <p:grpSpPr>
          <a:xfrm>
            <a:off x="369499" y="1119481"/>
            <a:ext cx="4439039" cy="195760"/>
            <a:chOff x="369499" y="1592133"/>
            <a:chExt cx="8388000" cy="133019"/>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2884566" y="1592133"/>
              <a:ext cx="3349084" cy="133019"/>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33" name="Group 32"/>
          <p:cNvGrpSpPr/>
          <p:nvPr/>
        </p:nvGrpSpPr>
        <p:grpSpPr>
          <a:xfrm>
            <a:off x="5080504" y="1119486"/>
            <a:ext cx="4439039" cy="195759"/>
            <a:chOff x="369499" y="1592133"/>
            <a:chExt cx="8388000" cy="133018"/>
          </a:xfrm>
        </p:grpSpPr>
        <p:cxnSp>
          <p:nvCxnSpPr>
            <p:cNvPr id="36"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7"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Contenidos del capítulo</a:t>
              </a:r>
              <a:endParaRPr lang="es-ES" sz="1200" b="1" dirty="0">
                <a:solidFill>
                  <a:srgbClr val="002776"/>
                </a:solidFill>
              </a:endParaRPr>
            </a:p>
          </p:txBody>
        </p:sp>
      </p:grpSp>
      <p:sp>
        <p:nvSpPr>
          <p:cNvPr id="12" name="TextBox 11"/>
          <p:cNvSpPr txBox="1"/>
          <p:nvPr/>
        </p:nvSpPr>
        <p:spPr bwMode="auto">
          <a:xfrm>
            <a:off x="5062841" y="1361402"/>
            <a:ext cx="4469715" cy="328315"/>
          </a:xfrm>
          <a:prstGeom prst="rect">
            <a:avLst/>
          </a:prstGeom>
        </p:spPr>
        <p:txBody>
          <a:bodyPr wrap="square" lIns="36000" rIns="36000" rtlCol="0" anchor="t">
            <a:noAutofit/>
          </a:bodyPr>
          <a:lstStyle/>
          <a:p>
            <a:pPr marL="1588" defTabSz="914400" fontAlgn="base">
              <a:spcAft>
                <a:spcPts val="300"/>
              </a:spcAft>
              <a:buClr>
                <a:srgbClr val="002060"/>
              </a:buClr>
            </a:pPr>
            <a:r>
              <a:rPr lang="es-ES" sz="1200" dirty="0" smtClean="0">
                <a:solidFill>
                  <a:srgbClr val="002776"/>
                </a:solidFill>
                <a:cs typeface="Arial" charset="0"/>
              </a:rPr>
              <a:t>El capítulo se compone de 4 grandes bloques: </a:t>
            </a:r>
          </a:p>
        </p:txBody>
      </p:sp>
      <p:sp>
        <p:nvSpPr>
          <p:cNvPr id="13" name="TextBox 12"/>
          <p:cNvSpPr txBox="1"/>
          <p:nvPr/>
        </p:nvSpPr>
        <p:spPr bwMode="auto">
          <a:xfrm>
            <a:off x="5080505" y="1704364"/>
            <a:ext cx="1384663"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smtClean="0"/>
              <a:t>1.1. Cifras y datos de turismo en el mundo</a:t>
            </a:r>
            <a:endParaRPr lang="es-ES" sz="1200" dirty="0"/>
          </a:p>
        </p:txBody>
      </p:sp>
      <p:sp>
        <p:nvSpPr>
          <p:cNvPr id="15" name="TextBox 14"/>
          <p:cNvSpPr txBox="1"/>
          <p:nvPr/>
        </p:nvSpPr>
        <p:spPr bwMode="auto">
          <a:xfrm>
            <a:off x="5080505" y="2927315"/>
            <a:ext cx="1384663"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smtClean="0"/>
              <a:t>1.2.-1.4 </a:t>
            </a:r>
            <a:r>
              <a:rPr lang="es-ES" sz="1200" dirty="0"/>
              <a:t>Cifras y datos de turismo de ciudades en la </a:t>
            </a:r>
            <a:r>
              <a:rPr lang="es-ES" sz="1200" dirty="0" smtClean="0"/>
              <a:t>región</a:t>
            </a:r>
            <a:endParaRPr lang="es-ES" sz="1200" dirty="0"/>
          </a:p>
        </p:txBody>
      </p:sp>
      <p:sp>
        <p:nvSpPr>
          <p:cNvPr id="16" name="TextBox 15"/>
          <p:cNvSpPr txBox="1"/>
          <p:nvPr/>
        </p:nvSpPr>
        <p:spPr bwMode="auto">
          <a:xfrm>
            <a:off x="5080505" y="4150266"/>
            <a:ext cx="1384663"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a:t>1.5. Cifras y datos de turismo en el Ecuador y Quito</a:t>
            </a:r>
          </a:p>
        </p:txBody>
      </p:sp>
      <p:sp>
        <p:nvSpPr>
          <p:cNvPr id="17" name="TextBox 16"/>
          <p:cNvSpPr txBox="1"/>
          <p:nvPr/>
        </p:nvSpPr>
        <p:spPr bwMode="auto">
          <a:xfrm>
            <a:off x="5080505" y="5373216"/>
            <a:ext cx="1384663"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200" dirty="0"/>
              <a:t>1.6. Modelo de gestión de Quito Turismo</a:t>
            </a:r>
          </a:p>
        </p:txBody>
      </p:sp>
      <p:sp>
        <p:nvSpPr>
          <p:cNvPr id="18" name="TextBox 17"/>
          <p:cNvSpPr txBox="1"/>
          <p:nvPr/>
        </p:nvSpPr>
        <p:spPr bwMode="auto">
          <a:xfrm>
            <a:off x="6537176" y="1704364"/>
            <a:ext cx="2982367" cy="976885"/>
          </a:xfrm>
          <a:prstGeom prst="roundRect">
            <a:avLst/>
          </a:prstGeom>
          <a:no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a:spcAft>
                <a:spcPts val="300"/>
              </a:spcAft>
            </a:pPr>
            <a:r>
              <a:rPr lang="es-ES" sz="1000" b="0" dirty="0" smtClean="0"/>
              <a:t>Incluye </a:t>
            </a:r>
            <a:r>
              <a:rPr lang="es-ES" sz="1000" dirty="0" smtClean="0"/>
              <a:t>información clave </a:t>
            </a:r>
            <a:r>
              <a:rPr lang="es-ES" sz="1000" b="0" dirty="0" smtClean="0"/>
              <a:t>de llegadas, divisas y tendencias, en el mundo y la región</a:t>
            </a:r>
          </a:p>
          <a:p>
            <a:pPr>
              <a:spcAft>
                <a:spcPts val="300"/>
              </a:spcAft>
            </a:pPr>
            <a:r>
              <a:rPr lang="es-ES" sz="1000" b="0" dirty="0" smtClean="0"/>
              <a:t>El </a:t>
            </a:r>
            <a:r>
              <a:rPr lang="es-ES" sz="1000" b="0" dirty="0"/>
              <a:t>objetivo </a:t>
            </a:r>
            <a:r>
              <a:rPr lang="es-ES" sz="1000" b="0" dirty="0" smtClean="0"/>
              <a:t>es </a:t>
            </a:r>
            <a:r>
              <a:rPr lang="es-ES" sz="1000" b="0" dirty="0"/>
              <a:t>proporcionar una </a:t>
            </a:r>
            <a:r>
              <a:rPr lang="es-ES" sz="1000" dirty="0"/>
              <a:t>visión general del sector turístico latinoamericano en el mundo </a:t>
            </a:r>
            <a:r>
              <a:rPr lang="es-ES" sz="1000" b="0" dirty="0"/>
              <a:t>y su </a:t>
            </a:r>
            <a:r>
              <a:rPr lang="es-ES" sz="1000" b="0" dirty="0" smtClean="0"/>
              <a:t>evolución</a:t>
            </a:r>
            <a:endParaRPr lang="es-ES" sz="1000" b="0" dirty="0"/>
          </a:p>
        </p:txBody>
      </p:sp>
      <p:sp>
        <p:nvSpPr>
          <p:cNvPr id="19" name="TextBox 18"/>
          <p:cNvSpPr txBox="1"/>
          <p:nvPr/>
        </p:nvSpPr>
        <p:spPr bwMode="auto">
          <a:xfrm>
            <a:off x="6537176" y="2927315"/>
            <a:ext cx="2982367" cy="976885"/>
          </a:xfrm>
          <a:prstGeom prst="roundRect">
            <a:avLst/>
          </a:prstGeom>
          <a:noFill/>
        </p:spPr>
        <p:txBody>
          <a:bodyPr wrap="square" lIns="36000" rIns="36000" rtlCol="0" anchor="ctr">
            <a:noAutofit/>
          </a:bodyPr>
          <a:lstStyle>
            <a:defPPr>
              <a:defRPr lang="es-ES"/>
            </a:defPPr>
            <a:lvl1pPr marL="1588" indent="0" defTabSz="914400" fontAlgn="base">
              <a:spcAft>
                <a:spcPts val="600"/>
              </a:spcAft>
              <a:buClr>
                <a:srgbClr val="002060"/>
              </a:buClr>
              <a:buFont typeface="Wingdings" panose="05000000000000000000" pitchFamily="2" charset="2"/>
              <a:buNone/>
              <a:defRPr sz="1100" b="0">
                <a:solidFill>
                  <a:srgbClr val="002776"/>
                </a:solidFill>
                <a:cs typeface="Arial" charset="0"/>
              </a:defRPr>
            </a:lvl1pPr>
          </a:lstStyle>
          <a:p>
            <a:pPr marL="173038" indent="-171450">
              <a:spcAft>
                <a:spcPts val="300"/>
              </a:spcAft>
              <a:buFont typeface="Wingdings" panose="05000000000000000000" pitchFamily="2" charset="2"/>
              <a:buChar char="ü"/>
            </a:pPr>
            <a:r>
              <a:rPr lang="es-ES" sz="1000" dirty="0" smtClean="0"/>
              <a:t>Incluye un </a:t>
            </a:r>
            <a:r>
              <a:rPr lang="es-ES" sz="1000" b="1" dirty="0" smtClean="0"/>
              <a:t>análisis comparativo </a:t>
            </a:r>
            <a:r>
              <a:rPr lang="es-ES" sz="1000" dirty="0" smtClean="0"/>
              <a:t>del </a:t>
            </a:r>
            <a:r>
              <a:rPr lang="es-ES" sz="1000" b="1" dirty="0" smtClean="0"/>
              <a:t>sector turístico</a:t>
            </a:r>
            <a:r>
              <a:rPr lang="es-ES" sz="1000" dirty="0" smtClean="0"/>
              <a:t>, </a:t>
            </a:r>
            <a:r>
              <a:rPr lang="es-ES" sz="1000" b="1" dirty="0" smtClean="0"/>
              <a:t>RICE</a:t>
            </a:r>
            <a:r>
              <a:rPr lang="es-ES" sz="1000" dirty="0" smtClean="0"/>
              <a:t> y </a:t>
            </a:r>
            <a:r>
              <a:rPr lang="es-ES" sz="1000" b="1" dirty="0" smtClean="0"/>
              <a:t>tráfico aéreo </a:t>
            </a:r>
            <a:r>
              <a:rPr lang="es-ES" sz="1000" dirty="0" smtClean="0"/>
              <a:t>de Ecuador y Quito vs. sus competidores</a:t>
            </a:r>
          </a:p>
          <a:p>
            <a:pPr marL="173038" indent="-171450">
              <a:spcAft>
                <a:spcPts val="300"/>
              </a:spcAft>
              <a:buFont typeface="Wingdings" panose="05000000000000000000" pitchFamily="2" charset="2"/>
              <a:buChar char="ü"/>
            </a:pPr>
            <a:r>
              <a:rPr lang="es-ES" sz="1000" dirty="0" smtClean="0"/>
              <a:t>El objetivo es entender </a:t>
            </a:r>
            <a:r>
              <a:rPr lang="es-ES" sz="1000" dirty="0"/>
              <a:t>y analizar la </a:t>
            </a:r>
            <a:r>
              <a:rPr lang="es-ES" sz="1000" b="1" dirty="0"/>
              <a:t>situación actual </a:t>
            </a:r>
            <a:r>
              <a:rPr lang="es-ES" sz="1000" b="1" dirty="0" smtClean="0"/>
              <a:t>de </a:t>
            </a:r>
            <a:r>
              <a:rPr lang="es-ES" sz="1000" b="1" dirty="0"/>
              <a:t>Ecuador y Quito </a:t>
            </a:r>
            <a:r>
              <a:rPr lang="es-ES" sz="1000" dirty="0" smtClean="0"/>
              <a:t>en éstas tres áreas en </a:t>
            </a:r>
            <a:r>
              <a:rPr lang="es-ES" sz="1000" dirty="0"/>
              <a:t>relación a sus </a:t>
            </a:r>
            <a:r>
              <a:rPr lang="es-ES" sz="1000" dirty="0" smtClean="0"/>
              <a:t>competidores</a:t>
            </a:r>
            <a:endParaRPr lang="es-ES" sz="1000" dirty="0"/>
          </a:p>
        </p:txBody>
      </p:sp>
      <p:sp>
        <p:nvSpPr>
          <p:cNvPr id="20" name="TextBox 19"/>
          <p:cNvSpPr txBox="1"/>
          <p:nvPr/>
        </p:nvSpPr>
        <p:spPr bwMode="auto">
          <a:xfrm>
            <a:off x="6537176" y="4150266"/>
            <a:ext cx="2982367" cy="976885"/>
          </a:xfrm>
          <a:prstGeom prst="roundRect">
            <a:avLst/>
          </a:prstGeom>
          <a:noFill/>
        </p:spPr>
        <p:txBody>
          <a:bodyPr wrap="square" lIns="36000" rIns="36000" rtlCol="0" anchor="ctr">
            <a:noAutofit/>
          </a:bodyPr>
          <a:lstStyle>
            <a:defPPr>
              <a:defRPr lang="es-ES"/>
            </a:defPPr>
            <a:lvl1pPr marL="1588" indent="0" defTabSz="914400" fontAlgn="base">
              <a:spcAft>
                <a:spcPts val="300"/>
              </a:spcAft>
              <a:buClr>
                <a:srgbClr val="002060"/>
              </a:buClr>
              <a:buFont typeface="Wingdings" panose="05000000000000000000" pitchFamily="2" charset="2"/>
              <a:buNone/>
              <a:defRPr sz="1100" b="0">
                <a:solidFill>
                  <a:srgbClr val="002776"/>
                </a:solidFill>
                <a:cs typeface="Arial" charset="0"/>
              </a:defRPr>
            </a:lvl1pPr>
          </a:lstStyle>
          <a:p>
            <a:pPr marL="173038" indent="-171450">
              <a:buFont typeface="Wingdings" panose="05000000000000000000" pitchFamily="2" charset="2"/>
              <a:buChar char="ü"/>
            </a:pPr>
            <a:r>
              <a:rPr lang="es-ES" sz="1000" dirty="0" smtClean="0"/>
              <a:t>Incluye el análisis de las estadísticas generadas por parte Quito Turismo, con ciudades comparativas en Ecuador y la región.</a:t>
            </a:r>
            <a:endParaRPr lang="es-ES" sz="1000" dirty="0"/>
          </a:p>
        </p:txBody>
      </p:sp>
      <p:sp>
        <p:nvSpPr>
          <p:cNvPr id="21" name="TextBox 20"/>
          <p:cNvSpPr txBox="1"/>
          <p:nvPr/>
        </p:nvSpPr>
        <p:spPr bwMode="auto">
          <a:xfrm>
            <a:off x="6537176" y="5373216"/>
            <a:ext cx="2982367" cy="976885"/>
          </a:xfrm>
          <a:prstGeom prst="roundRect">
            <a:avLst/>
          </a:prstGeom>
          <a:noFill/>
        </p:spPr>
        <p:txBody>
          <a:bodyPr wrap="square" lIns="36000" rIns="36000" rtlCol="0" anchor="ctr">
            <a:noAutofit/>
          </a:bodyPr>
          <a:lstStyle>
            <a:defPPr>
              <a:defRPr lang="es-ES"/>
            </a:defPPr>
            <a:lvl1pPr marL="1588" indent="0" defTabSz="914400" fontAlgn="base">
              <a:spcAft>
                <a:spcPts val="300"/>
              </a:spcAft>
              <a:buClr>
                <a:srgbClr val="002060"/>
              </a:buClr>
              <a:buFont typeface="Wingdings" panose="05000000000000000000" pitchFamily="2" charset="2"/>
              <a:buNone/>
              <a:defRPr sz="1100" b="0">
                <a:solidFill>
                  <a:srgbClr val="002776"/>
                </a:solidFill>
                <a:cs typeface="Arial" charset="0"/>
              </a:defRPr>
            </a:lvl1pPr>
          </a:lstStyle>
          <a:p>
            <a:pPr marL="173038" indent="-171450">
              <a:buFont typeface="Wingdings" panose="05000000000000000000" pitchFamily="2" charset="2"/>
              <a:buChar char="ü"/>
            </a:pPr>
            <a:r>
              <a:rPr lang="es-ES" sz="1000" dirty="0" smtClean="0"/>
              <a:t>Incluye el análisis al modelo de gestión por parte de Quito Turismo dentro del periodo (2010 – 2015).</a:t>
            </a:r>
            <a:endParaRPr lang="es-ES" sz="1000" dirty="0"/>
          </a:p>
        </p:txBody>
      </p:sp>
    </p:spTree>
    <p:extLst>
      <p:ext uri="{BB962C8B-B14F-4D97-AF65-F5344CB8AC3E}">
        <p14:creationId xmlns:p14="http://schemas.microsoft.com/office/powerpoint/2010/main" val="1533478714"/>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848544" y="3092944"/>
            <a:ext cx="82512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0" indent="0">
              <a:buClr>
                <a:srgbClr val="000000"/>
              </a:buClr>
            </a:pPr>
            <a:r>
              <a:rPr lang="es-ES" sz="2800" kern="0" dirty="0" smtClean="0">
                <a:solidFill>
                  <a:srgbClr val="FFFFFF"/>
                </a:solidFill>
              </a:rPr>
              <a:t>1.5. </a:t>
            </a:r>
            <a:r>
              <a:rPr lang="es-ES_tradnl" sz="2800" dirty="0">
                <a:solidFill>
                  <a:schemeClr val="bg1"/>
                </a:solidFill>
              </a:rPr>
              <a:t>Cifras y datos de turismo en el Ecuador y Quito</a:t>
            </a:r>
            <a:endParaRPr lang="es-ES" sz="2800" i="1" dirty="0">
              <a:solidFill>
                <a:srgbClr val="FFFFFF"/>
              </a:solidFill>
            </a:endParaRPr>
          </a:p>
        </p:txBody>
      </p:sp>
    </p:spTree>
    <p:extLst>
      <p:ext uri="{BB962C8B-B14F-4D97-AF65-F5344CB8AC3E}">
        <p14:creationId xmlns:p14="http://schemas.microsoft.com/office/powerpoint/2010/main" val="2402680870"/>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16927" y="34079"/>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Ecuador y Quito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 </a:t>
            </a:r>
            <a:endParaRPr lang="es-ES" sz="1400" i="1" dirty="0">
              <a:solidFill>
                <a:srgbClr val="00B0F0"/>
              </a:solidFill>
              <a:cs typeface="Arial" charset="0"/>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71</a:t>
            </a:fld>
            <a:endParaRPr lang="es-ES" dirty="0">
              <a:solidFill>
                <a:srgbClr val="002776"/>
              </a:solidFill>
            </a:endParaRPr>
          </a:p>
        </p:txBody>
      </p:sp>
      <p:grpSp>
        <p:nvGrpSpPr>
          <p:cNvPr id="17" name="Group 16"/>
          <p:cNvGrpSpPr/>
          <p:nvPr/>
        </p:nvGrpSpPr>
        <p:grpSpPr>
          <a:xfrm>
            <a:off x="383908" y="1478857"/>
            <a:ext cx="9150044" cy="195759"/>
            <a:chOff x="369499" y="1604825"/>
            <a:chExt cx="8388000" cy="107637"/>
          </a:xfrm>
        </p:grpSpPr>
        <p:cxnSp>
          <p:nvCxnSpPr>
            <p:cNvPr id="18"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9" name="TxtBox:83/125"/>
            <p:cNvSpPr/>
            <p:nvPr/>
          </p:nvSpPr>
          <p:spPr bwMode="auto">
            <a:xfrm>
              <a:off x="3560987" y="1604825"/>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Contenido del Capítulo</a:t>
              </a:r>
              <a:endParaRPr lang="es-ES" sz="1200" b="1" dirty="0">
                <a:solidFill>
                  <a:srgbClr val="002776"/>
                </a:solidFill>
              </a:endParaRPr>
            </a:p>
          </p:txBody>
        </p:sp>
      </p:grpSp>
      <p:sp>
        <p:nvSpPr>
          <p:cNvPr id="29" name="Freeform 92"/>
          <p:cNvSpPr>
            <a:spLocks noEditPoints="1"/>
          </p:cNvSpPr>
          <p:nvPr/>
        </p:nvSpPr>
        <p:spPr bwMode="auto">
          <a:xfrm>
            <a:off x="8244711" y="4564800"/>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
        <p:nvSpPr>
          <p:cNvPr id="28" name="Rectangle 27"/>
          <p:cNvSpPr/>
          <p:nvPr/>
        </p:nvSpPr>
        <p:spPr>
          <a:xfrm>
            <a:off x="603396" y="1393841"/>
            <a:ext cx="8404100" cy="5139869"/>
          </a:xfrm>
          <a:prstGeom prst="rect">
            <a:avLst/>
          </a:prstGeom>
        </p:spPr>
        <p:txBody>
          <a:bodyPr wrap="square">
            <a:spAutoFit/>
          </a:bodyPr>
          <a:lstStyle/>
          <a:p>
            <a:pPr algn="just">
              <a:spcAft>
                <a:spcPts val="600"/>
              </a:spcAft>
            </a:pPr>
            <a:endParaRPr lang="es-ES" sz="1100" dirty="0" smtClean="0">
              <a:solidFill>
                <a:srgbClr val="002060"/>
              </a:solidFill>
              <a:cs typeface="Arial" pitchFamily="34" charset="0"/>
            </a:endParaRPr>
          </a:p>
          <a:p>
            <a:pPr algn="just">
              <a:spcAft>
                <a:spcPts val="600"/>
              </a:spcAft>
            </a:pPr>
            <a:r>
              <a:rPr lang="es-ES" sz="1100" dirty="0" smtClean="0">
                <a:solidFill>
                  <a:srgbClr val="002060"/>
                </a:solidFill>
                <a:cs typeface="Arial" pitchFamily="34" charset="0"/>
              </a:rPr>
              <a:t>A continuación se describe los indicadores que se analizarán en este capítulo:</a:t>
            </a:r>
            <a:endParaRPr lang="es-ES" sz="1200" b="1" dirty="0" smtClean="0">
              <a:solidFill>
                <a:srgbClr val="002060"/>
              </a:solidFill>
              <a:cs typeface="Arial" pitchFamily="34" charset="0"/>
            </a:endParaRPr>
          </a:p>
          <a:p>
            <a:pPr algn="just">
              <a:spcAft>
                <a:spcPts val="600"/>
              </a:spcAft>
            </a:pPr>
            <a:r>
              <a:rPr lang="es-ES" sz="1200" b="1" dirty="0" smtClean="0">
                <a:solidFill>
                  <a:srgbClr val="002060"/>
                </a:solidFill>
                <a:cs typeface="Arial" pitchFamily="34" charset="0"/>
              </a:rPr>
              <a:t>Ecuador:</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Evolución de llegadas internacionales a aeropuertos en la Región</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Llegadas Internacionales a Ecuador</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Generación de divisas por parte de los turistas para el Ecuador.</a:t>
            </a:r>
          </a:p>
          <a:p>
            <a:pPr algn="just">
              <a:spcAft>
                <a:spcPts val="600"/>
              </a:spcAft>
            </a:pPr>
            <a:r>
              <a:rPr lang="es-ES" sz="1200" b="1" dirty="0" smtClean="0">
                <a:solidFill>
                  <a:srgbClr val="002060"/>
                </a:solidFill>
                <a:cs typeface="Arial" pitchFamily="34" charset="0"/>
              </a:rPr>
              <a:t>Quito:</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Llegadas Internacionales a Quito (2008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Generación de divisas por parte de los turistas a Quito (2008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Market Share: definición de un set competitivo para Quito (2008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Organización del viaje realizado por los turista a Quito. </a:t>
            </a:r>
            <a:r>
              <a:rPr lang="es-ES" sz="1100" dirty="0">
                <a:solidFill>
                  <a:srgbClr val="002060"/>
                </a:solidFill>
                <a:cs typeface="Arial" pitchFamily="34" charset="0"/>
              </a:rPr>
              <a:t>(2008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Evolución de las llegadas internacionales a Quito de </a:t>
            </a:r>
            <a:r>
              <a:rPr lang="es-ES" sz="1100" dirty="0">
                <a:solidFill>
                  <a:srgbClr val="002060"/>
                </a:solidFill>
                <a:cs typeface="Arial" pitchFamily="34" charset="0"/>
              </a:rPr>
              <a:t>distintos países. </a:t>
            </a:r>
            <a:r>
              <a:rPr lang="es-ES" sz="1100" dirty="0" smtClean="0">
                <a:solidFill>
                  <a:srgbClr val="002060"/>
                </a:solidFill>
                <a:cs typeface="Arial" pitchFamily="34" charset="0"/>
              </a:rPr>
              <a:t>(</a:t>
            </a:r>
            <a:r>
              <a:rPr lang="es-ES" sz="1100" dirty="0">
                <a:solidFill>
                  <a:srgbClr val="002060"/>
                </a:solidFill>
                <a:cs typeface="Arial" pitchFamily="34" charset="0"/>
              </a:rPr>
              <a:t>2008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Pernoctaciones de los turistas no residentes </a:t>
            </a:r>
            <a:r>
              <a:rPr lang="es-ES" sz="1100" dirty="0">
                <a:solidFill>
                  <a:srgbClr val="002060"/>
                </a:solidFill>
                <a:cs typeface="Arial" pitchFamily="34" charset="0"/>
              </a:rPr>
              <a:t>en Quito. (</a:t>
            </a:r>
            <a:r>
              <a:rPr lang="es-ES" sz="1100" dirty="0" smtClean="0">
                <a:solidFill>
                  <a:srgbClr val="002060"/>
                </a:solidFill>
                <a:cs typeface="Arial" pitchFamily="34" charset="0"/>
              </a:rPr>
              <a:t>2006 </a:t>
            </a:r>
            <a:r>
              <a:rPr lang="es-ES" sz="1100" dirty="0">
                <a:solidFill>
                  <a:srgbClr val="002060"/>
                </a:solidFill>
                <a:cs typeface="Arial" pitchFamily="34" charset="0"/>
              </a:rPr>
              <a:t>– 2015)</a:t>
            </a:r>
            <a:endParaRPr lang="es-ES" sz="1100" dirty="0" smtClean="0">
              <a:solidFill>
                <a:srgbClr val="002060"/>
              </a:solidFill>
              <a:cs typeface="Arial" pitchFamily="34" charset="0"/>
            </a:endParaRP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Estancia promedio (días) de los turistas no residentes en Quito. </a:t>
            </a:r>
            <a:r>
              <a:rPr lang="es-ES" sz="1100" dirty="0">
                <a:solidFill>
                  <a:srgbClr val="002060"/>
                </a:solidFill>
                <a:cs typeface="Arial" pitchFamily="34" charset="0"/>
              </a:rPr>
              <a:t>(</a:t>
            </a:r>
            <a:r>
              <a:rPr lang="es-ES" sz="1100" dirty="0" smtClean="0">
                <a:solidFill>
                  <a:srgbClr val="002060"/>
                </a:solidFill>
                <a:cs typeface="Arial" pitchFamily="34" charset="0"/>
              </a:rPr>
              <a:t>2006 </a:t>
            </a:r>
            <a:r>
              <a:rPr lang="es-ES" sz="1100" dirty="0">
                <a:solidFill>
                  <a:srgbClr val="002060"/>
                </a:solidFill>
                <a:cs typeface="Arial" pitchFamily="34" charset="0"/>
              </a:rPr>
              <a:t>–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Tasa de ocupación hoteleras de los turistas no residentes en Quito (2006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Gasto promedio total y diario generado por los turistas en Quito </a:t>
            </a:r>
            <a:r>
              <a:rPr lang="es-ES" sz="1100" dirty="0">
                <a:solidFill>
                  <a:srgbClr val="002060"/>
                </a:solidFill>
                <a:cs typeface="Arial" pitchFamily="34" charset="0"/>
              </a:rPr>
              <a:t>(</a:t>
            </a:r>
            <a:r>
              <a:rPr lang="es-ES" sz="1100" dirty="0" smtClean="0">
                <a:solidFill>
                  <a:srgbClr val="002060"/>
                </a:solidFill>
                <a:cs typeface="Arial" pitchFamily="34" charset="0"/>
              </a:rPr>
              <a:t>2006 </a:t>
            </a:r>
            <a:r>
              <a:rPr lang="es-ES" sz="1100" dirty="0">
                <a:solidFill>
                  <a:srgbClr val="002060"/>
                </a:solidFill>
                <a:cs typeface="Arial" pitchFamily="34" charset="0"/>
              </a:rPr>
              <a:t>– 2015</a:t>
            </a:r>
            <a:r>
              <a:rPr lang="es-ES" sz="1100" dirty="0" smtClean="0">
                <a:solidFill>
                  <a:srgbClr val="002060"/>
                </a:solidFill>
                <a:cs typeface="Arial" pitchFamily="34" charset="0"/>
              </a:rPr>
              <a:t>)</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Estructura del gasto (%) de los turistas en Quito (Agosto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Evolución del gasto promedio generado por los turistas en Quito (2008 – 2015)</a:t>
            </a:r>
          </a:p>
          <a:p>
            <a:pPr marL="171450" indent="-171450" algn="just">
              <a:spcAft>
                <a:spcPts val="600"/>
              </a:spcAft>
              <a:buFont typeface="Wingdings" panose="05000000000000000000" pitchFamily="2" charset="2"/>
              <a:buChar char="ü"/>
            </a:pPr>
            <a:r>
              <a:rPr lang="es-ES" sz="1100" dirty="0" smtClean="0">
                <a:solidFill>
                  <a:srgbClr val="002060"/>
                </a:solidFill>
                <a:cs typeface="Arial" pitchFamily="34" charset="0"/>
              </a:rPr>
              <a:t>Catastro de Quito – Establecimientos registrados a la fecha de la revisión 2015)</a:t>
            </a:r>
            <a:endParaRPr lang="es-ES" sz="1100" dirty="0">
              <a:solidFill>
                <a:srgbClr val="002060"/>
              </a:solidFill>
              <a:cs typeface="Arial" pitchFamily="34" charset="0"/>
            </a:endParaRPr>
          </a:p>
          <a:p>
            <a:pPr algn="just">
              <a:spcAft>
                <a:spcPts val="600"/>
              </a:spcAft>
            </a:pPr>
            <a:r>
              <a:rPr lang="es-ES" sz="1100" dirty="0" smtClean="0">
                <a:solidFill>
                  <a:srgbClr val="002060"/>
                </a:solidFill>
                <a:cs typeface="Arial" pitchFamily="34" charset="0"/>
              </a:rPr>
              <a:t>Se realizará el respectivo análisis de cada apartado, con el fin de conocer cual es la situación del turismo en Quito en la actualidad, y a su vez se realizará comparativos con ciudades de la región. (Si la información estuviese disponible.)</a:t>
            </a:r>
          </a:p>
        </p:txBody>
      </p:sp>
      <p:sp>
        <p:nvSpPr>
          <p:cNvPr id="9" name="TextBox 8"/>
          <p:cNvSpPr txBox="1"/>
          <p:nvPr/>
        </p:nvSpPr>
        <p:spPr bwMode="auto">
          <a:xfrm>
            <a:off x="756590" y="953373"/>
            <a:ext cx="7833501" cy="440468"/>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smtClean="0"/>
              <a:t>En base indicadores económicos, datos, y cifras de hoteles, y catastro conocer la situación actual de Quito frente a otras ciudades de Ecuador y la región en el Turismo.</a:t>
            </a:r>
            <a:endParaRPr lang="es-ES" sz="1400" b="0" dirty="0"/>
          </a:p>
        </p:txBody>
      </p:sp>
      <p:grpSp>
        <p:nvGrpSpPr>
          <p:cNvPr id="10" name="Group 9"/>
          <p:cNvGrpSpPr/>
          <p:nvPr/>
        </p:nvGrpSpPr>
        <p:grpSpPr>
          <a:xfrm>
            <a:off x="316927" y="754599"/>
            <a:ext cx="9150044" cy="195759"/>
            <a:chOff x="369499" y="1604824"/>
            <a:chExt cx="8388000" cy="107637"/>
          </a:xfrm>
        </p:grpSpPr>
        <p:cxnSp>
          <p:nvCxnSpPr>
            <p:cNvPr id="11"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2"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spTree>
    <p:extLst>
      <p:ext uri="{BB962C8B-B14F-4D97-AF65-F5344CB8AC3E}">
        <p14:creationId xmlns:p14="http://schemas.microsoft.com/office/powerpoint/2010/main" val="3793448681"/>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1.5.1  </a:t>
            </a:r>
            <a:r>
              <a:rPr lang="es-ES" sz="2800" dirty="0" smtClean="0">
                <a:solidFill>
                  <a:srgbClr val="FFFFFF"/>
                </a:solidFill>
              </a:rPr>
              <a:t>Evolución de las llegadas internacionales a  aeropuertos de la región y Ecuador</a:t>
            </a:r>
            <a:endParaRPr lang="es-ES" sz="2800" i="1" dirty="0">
              <a:solidFill>
                <a:srgbClr val="FFFFFF"/>
              </a:solidFill>
            </a:endParaRPr>
          </a:p>
        </p:txBody>
      </p:sp>
    </p:spTree>
    <p:extLst>
      <p:ext uri="{BB962C8B-B14F-4D97-AF65-F5344CB8AC3E}">
        <p14:creationId xmlns:p14="http://schemas.microsoft.com/office/powerpoint/2010/main" val="3629069382"/>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32871" y="98007"/>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a:t>
            </a:r>
            <a:r>
              <a:rPr lang="es-ES" b="1" dirty="0" smtClean="0">
                <a:solidFill>
                  <a:srgbClr val="002060"/>
                </a:solidFill>
                <a:cs typeface="Arial" charset="0"/>
              </a:rPr>
              <a:t>para </a:t>
            </a:r>
            <a:r>
              <a:rPr lang="es-ES" b="1" dirty="0">
                <a:solidFill>
                  <a:srgbClr val="002060"/>
                </a:solidFill>
                <a:cs typeface="Arial" charset="0"/>
              </a:rPr>
              <a:t>Ecuador y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Evolución de las llegadas Internacionales a Aeropuertos de la región </a:t>
            </a:r>
            <a:endParaRPr lang="es-ES" sz="1400" i="1" dirty="0">
              <a:solidFill>
                <a:srgbClr val="00B0F0"/>
              </a:solidFill>
              <a:cs typeface="Arial" charset="0"/>
            </a:endParaRPr>
          </a:p>
        </p:txBody>
      </p:sp>
      <p:sp>
        <p:nvSpPr>
          <p:cNvPr id="25" name="Content Placeholder 5"/>
          <p:cNvSpPr txBox="1">
            <a:spLocks/>
          </p:cNvSpPr>
          <p:nvPr/>
        </p:nvSpPr>
        <p:spPr bwMode="auto">
          <a:xfrm>
            <a:off x="603396" y="117888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endParaRPr lang="es-ES" sz="1200" dirty="0">
              <a:solidFill>
                <a:srgbClr val="002060"/>
              </a:solidFill>
            </a:endParaRPr>
          </a:p>
        </p:txBody>
      </p:sp>
      <p:sp>
        <p:nvSpPr>
          <p:cNvPr id="11" name="Rounded Rectangle 10"/>
          <p:cNvSpPr/>
          <p:nvPr/>
        </p:nvSpPr>
        <p:spPr bwMode="auto">
          <a:xfrm>
            <a:off x="344487" y="1769839"/>
            <a:ext cx="9217025" cy="372935"/>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050" b="1" kern="0" dirty="0" smtClean="0">
                <a:solidFill>
                  <a:srgbClr val="FFFFFF"/>
                </a:solidFill>
              </a:rPr>
              <a:t>Evolución de las llegadas internacionales a los aeropuertos de la región</a:t>
            </a:r>
          </a:p>
          <a:p>
            <a:pPr algn="ctr" defTabSz="914400" fontAlgn="base">
              <a:lnSpc>
                <a:spcPct val="106000"/>
              </a:lnSpc>
              <a:spcBef>
                <a:spcPct val="0"/>
              </a:spcBef>
              <a:spcAft>
                <a:spcPct val="0"/>
              </a:spcAft>
              <a:defRPr/>
            </a:pPr>
            <a:r>
              <a:rPr lang="es-ES" sz="1050" b="1" kern="0" dirty="0" smtClean="0">
                <a:solidFill>
                  <a:srgbClr val="FFFFFF"/>
                </a:solidFill>
              </a:rPr>
              <a:t> 2008-2015 (en miles de personas)</a:t>
            </a:r>
          </a:p>
        </p:txBody>
      </p:sp>
      <p:sp>
        <p:nvSpPr>
          <p:cNvPr id="12" name="Slide Number Placeholder 1"/>
          <p:cNvSpPr txBox="1">
            <a:spLocks/>
          </p:cNvSpPr>
          <p:nvPr/>
        </p:nvSpPr>
        <p:spPr>
          <a:xfrm>
            <a:off x="612442" y="6389264"/>
            <a:ext cx="7992954" cy="338865"/>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cs typeface="Arial" panose="020B0604020202020204" pitchFamily="34" charset="0"/>
              </a:rPr>
              <a:t>Nota: % es la proporción en términos porcentuales de las llegadas internacionales a cada aeropuerto de cada ciudad.</a:t>
            </a:r>
          </a:p>
          <a:p>
            <a:pPr marL="1588" fontAlgn="base">
              <a:lnSpc>
                <a:spcPct val="100000"/>
              </a:lnSpc>
              <a:spcAft>
                <a:spcPct val="0"/>
              </a:spcAft>
              <a:buClr>
                <a:srgbClr val="000000"/>
              </a:buClr>
            </a:pPr>
            <a:r>
              <a:rPr lang="es-ES" i="1" dirty="0">
                <a:solidFill>
                  <a:srgbClr val="002776"/>
                </a:solidFill>
                <a:cs typeface="Arial" panose="020B0604020202020204" pitchFamily="34" charset="0"/>
              </a:rPr>
              <a:t> </a:t>
            </a:r>
            <a:r>
              <a:rPr lang="es-ES" i="1" dirty="0" smtClean="0">
                <a:solidFill>
                  <a:srgbClr val="002776"/>
                </a:solidFill>
                <a:cs typeface="Arial" panose="020B0604020202020204" pitchFamily="34" charset="0"/>
              </a:rPr>
              <a:t>         * Total de las llegadas internacionales a cada aeropuerto en miles de personas.</a:t>
            </a:r>
          </a:p>
          <a:p>
            <a:pPr marL="1588" fontAlgn="base">
              <a:lnSpc>
                <a:spcPct val="100000"/>
              </a:lnSpc>
              <a:spcAft>
                <a:spcPct val="0"/>
              </a:spcAft>
              <a:buClr>
                <a:srgbClr val="000000"/>
              </a:buClr>
            </a:pPr>
            <a:r>
              <a:rPr lang="es-ES" i="1" dirty="0" smtClean="0">
                <a:solidFill>
                  <a:srgbClr val="002776"/>
                </a:solidFill>
                <a:cs typeface="Arial" panose="020B0604020202020204" pitchFamily="34" charset="0"/>
              </a:rPr>
              <a:t>Fuente: Información obtenida de las estadísticas de cada aeropuerto México, Bogotá, Santiago de Chile, Lima, y Panamá</a:t>
            </a:r>
            <a:r>
              <a:rPr lang="es-ES" i="1" dirty="0" smtClean="0">
                <a:solidFill>
                  <a:srgbClr val="002776"/>
                </a:solidFill>
                <a:cs typeface="Arial" charset="0"/>
              </a:rPr>
              <a:t>. Quito, Guayaquil, San José, Asunción y Buenos Aires</a:t>
            </a:r>
          </a:p>
          <a:p>
            <a:pPr marL="1588" fontAlgn="base">
              <a:lnSpc>
                <a:spcPct val="106000"/>
              </a:lnSpc>
              <a:spcBef>
                <a:spcPct val="40000"/>
              </a:spcBef>
              <a:spcAft>
                <a:spcPct val="0"/>
              </a:spcAft>
              <a:buClr>
                <a:srgbClr val="000000"/>
              </a:buClr>
            </a:pPr>
            <a:r>
              <a:rPr lang="es-ES" i="1" dirty="0" smtClean="0">
                <a:solidFill>
                  <a:srgbClr val="002776"/>
                </a:solidFill>
                <a:cs typeface="Arial" charset="0"/>
              </a:rPr>
              <a:t>           </a:t>
            </a:r>
            <a:endParaRPr lang="es-ES" i="1" dirty="0">
              <a:solidFill>
                <a:srgbClr val="002776"/>
              </a:solidFill>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73</a:t>
            </a:fld>
            <a:endParaRPr lang="es-ES" dirty="0">
              <a:solidFill>
                <a:srgbClr val="002776"/>
              </a:solidFill>
            </a:endParaRPr>
          </a:p>
        </p:txBody>
      </p:sp>
      <p:sp>
        <p:nvSpPr>
          <p:cNvPr id="10" name="Content Placeholder 5"/>
          <p:cNvSpPr txBox="1">
            <a:spLocks/>
          </p:cNvSpPr>
          <p:nvPr/>
        </p:nvSpPr>
        <p:spPr bwMode="auto">
          <a:xfrm>
            <a:off x="350943" y="759724"/>
            <a:ext cx="9418480" cy="93559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600"/>
              </a:spcAft>
            </a:pPr>
            <a:r>
              <a:rPr lang="es-ES" sz="1200" dirty="0" smtClean="0">
                <a:solidFill>
                  <a:srgbClr val="002060"/>
                </a:solidFill>
              </a:rPr>
              <a:t>Las evolución de las llegadas </a:t>
            </a:r>
            <a:r>
              <a:rPr lang="es-ES" sz="1200" dirty="0">
                <a:solidFill>
                  <a:srgbClr val="002060"/>
                </a:solidFill>
              </a:rPr>
              <a:t>i</a:t>
            </a:r>
            <a:r>
              <a:rPr lang="es-ES" sz="1200" dirty="0" smtClean="0">
                <a:solidFill>
                  <a:srgbClr val="002060"/>
                </a:solidFill>
              </a:rPr>
              <a:t>nternacionales a aeropuertos en la región mantienen una TACC global de 9.41% (2008 -2015). En el análisis se destacan tres grupos: los de mayor crecimiento compuesto </a:t>
            </a:r>
            <a:r>
              <a:rPr lang="es-ES" sz="1200" dirty="0" smtClean="0">
                <a:solidFill>
                  <a:srgbClr val="3C8A2E"/>
                </a:solidFill>
              </a:rPr>
              <a:t>(verde)</a:t>
            </a:r>
            <a:r>
              <a:rPr lang="es-ES" sz="1200" dirty="0" smtClean="0">
                <a:solidFill>
                  <a:srgbClr val="002060"/>
                </a:solidFill>
              </a:rPr>
              <a:t>: Bogotá 13.14%, Lima 10.30% y Santiago de Chile con una tasa del 10.23%. Los de crecimiento promedio </a:t>
            </a:r>
            <a:r>
              <a:rPr lang="es-ES" sz="1200" dirty="0" smtClean="0">
                <a:solidFill>
                  <a:srgbClr val="FFC000"/>
                </a:solidFill>
              </a:rPr>
              <a:t>(amarillo)</a:t>
            </a:r>
            <a:r>
              <a:rPr lang="es-ES" sz="1200" dirty="0" smtClean="0">
                <a:solidFill>
                  <a:srgbClr val="002060"/>
                </a:solidFill>
              </a:rPr>
              <a:t>: México con una tasa del 8.40%, Guayaquil 8.25%, Quito con 7.70% y Panamá con un crecimiento compuesto del 7.15%. Y por último, los aeropuertos que obtuvieron menor crecimiento </a:t>
            </a:r>
            <a:r>
              <a:rPr lang="es-ES" sz="1200" dirty="0" smtClean="0">
                <a:solidFill>
                  <a:srgbClr val="FF0000"/>
                </a:solidFill>
              </a:rPr>
              <a:t>(rojo)</a:t>
            </a:r>
            <a:r>
              <a:rPr lang="es-ES" sz="1200" dirty="0" smtClean="0">
                <a:solidFill>
                  <a:srgbClr val="002060"/>
                </a:solidFill>
              </a:rPr>
              <a:t> fueron: San José 3.61%, Asunción 2.79% y Buenos Aíres con el 1.02%. De esta forma se observa que Quito creció a un ritmo promedio comparado con la región.</a:t>
            </a:r>
            <a:endParaRPr lang="es-ES" sz="1200" dirty="0">
              <a:solidFill>
                <a:srgbClr val="002060"/>
              </a:solidFill>
            </a:endParaRPr>
          </a:p>
        </p:txBody>
      </p:sp>
      <p:sp>
        <p:nvSpPr>
          <p:cNvPr id="48" name="Slide Number Placeholder 1"/>
          <p:cNvSpPr txBox="1">
            <a:spLocks/>
          </p:cNvSpPr>
          <p:nvPr/>
        </p:nvSpPr>
        <p:spPr>
          <a:xfrm>
            <a:off x="450203" y="6554103"/>
            <a:ext cx="306387"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898972" rtl="0" eaLnBrk="1" latinLnBrk="0" hangingPunct="1">
              <a:lnSpc>
                <a:spcPts val="1059"/>
              </a:lnSpc>
              <a:defRPr sz="882" b="1" kern="1200">
                <a:solidFill>
                  <a:schemeClr val="tx2"/>
                </a:solidFill>
                <a:latin typeface="+mn-lt"/>
                <a:ea typeface="+mn-ea"/>
                <a:cs typeface="+mn-cs"/>
              </a:defRPr>
            </a:lvl1pPr>
            <a:lvl2pPr marL="456982" algn="l" defTabSz="913965" rtl="0" eaLnBrk="1" latinLnBrk="0" hangingPunct="1">
              <a:defRPr sz="1800" kern="1200">
                <a:solidFill>
                  <a:schemeClr val="tx1"/>
                </a:solidFill>
                <a:latin typeface="+mn-lt"/>
                <a:ea typeface="+mn-ea"/>
                <a:cs typeface="+mn-cs"/>
              </a:defRPr>
            </a:lvl2pPr>
            <a:lvl3pPr marL="913965" algn="l" defTabSz="913965" rtl="0" eaLnBrk="1" latinLnBrk="0" hangingPunct="1">
              <a:defRPr sz="1800" kern="1200">
                <a:solidFill>
                  <a:schemeClr val="tx1"/>
                </a:solidFill>
                <a:latin typeface="+mn-lt"/>
                <a:ea typeface="+mn-ea"/>
                <a:cs typeface="+mn-cs"/>
              </a:defRPr>
            </a:lvl3pPr>
            <a:lvl4pPr marL="1370947" algn="l" defTabSz="913965" rtl="0" eaLnBrk="1" latinLnBrk="0" hangingPunct="1">
              <a:defRPr sz="1800" kern="1200">
                <a:solidFill>
                  <a:schemeClr val="tx1"/>
                </a:solidFill>
                <a:latin typeface="+mn-lt"/>
                <a:ea typeface="+mn-ea"/>
                <a:cs typeface="+mn-cs"/>
              </a:defRPr>
            </a:lvl4pPr>
            <a:lvl5pPr marL="1827931" algn="l" defTabSz="913965" rtl="0" eaLnBrk="1" latinLnBrk="0" hangingPunct="1">
              <a:defRPr sz="1800" kern="1200">
                <a:solidFill>
                  <a:schemeClr val="tx1"/>
                </a:solidFill>
                <a:latin typeface="+mn-lt"/>
                <a:ea typeface="+mn-ea"/>
                <a:cs typeface="+mn-cs"/>
              </a:defRPr>
            </a:lvl5pPr>
            <a:lvl6pPr marL="2284912" algn="l" defTabSz="913965" rtl="0" eaLnBrk="1" latinLnBrk="0" hangingPunct="1">
              <a:defRPr sz="1800" kern="1200">
                <a:solidFill>
                  <a:schemeClr val="tx1"/>
                </a:solidFill>
                <a:latin typeface="+mn-lt"/>
                <a:ea typeface="+mn-ea"/>
                <a:cs typeface="+mn-cs"/>
              </a:defRPr>
            </a:lvl6pPr>
            <a:lvl7pPr marL="2741895" algn="l" defTabSz="913965" rtl="0" eaLnBrk="1" latinLnBrk="0" hangingPunct="1">
              <a:defRPr sz="1800" kern="1200">
                <a:solidFill>
                  <a:schemeClr val="tx1"/>
                </a:solidFill>
                <a:latin typeface="+mn-lt"/>
                <a:ea typeface="+mn-ea"/>
                <a:cs typeface="+mn-cs"/>
              </a:defRPr>
            </a:lvl7pPr>
            <a:lvl8pPr marL="3198878" algn="l" defTabSz="913965" rtl="0" eaLnBrk="1" latinLnBrk="0" hangingPunct="1">
              <a:defRPr sz="1800" kern="1200">
                <a:solidFill>
                  <a:schemeClr val="tx1"/>
                </a:solidFill>
                <a:latin typeface="+mn-lt"/>
                <a:ea typeface="+mn-ea"/>
                <a:cs typeface="+mn-cs"/>
              </a:defRPr>
            </a:lvl8pPr>
            <a:lvl9pPr marL="3655862" algn="l" defTabSz="913965" rtl="0" eaLnBrk="1" latinLnBrk="0" hangingPunct="1">
              <a:defRPr sz="1800" kern="1200">
                <a:solidFill>
                  <a:schemeClr val="tx1"/>
                </a:solidFill>
                <a:latin typeface="+mn-lt"/>
                <a:ea typeface="+mn-ea"/>
                <a:cs typeface="+mn-cs"/>
              </a:defRPr>
            </a:lvl9pPr>
          </a:lstStyle>
          <a:p>
            <a:fld id="{20A7A354-C5FB-4D1E-BE75-5A939ED93F75}" type="slidenum">
              <a:rPr lang="es-ES" smtClean="0">
                <a:solidFill>
                  <a:srgbClr val="002776"/>
                </a:solidFill>
              </a:rPr>
              <a:pPr/>
              <a:t>73</a:t>
            </a:fld>
            <a:endParaRPr lang="es-ES" dirty="0">
              <a:solidFill>
                <a:srgbClr val="002776"/>
              </a:solidFill>
            </a:endParaRPr>
          </a:p>
        </p:txBody>
      </p:sp>
      <p:sp>
        <p:nvSpPr>
          <p:cNvPr id="49" name="TextBox 48"/>
          <p:cNvSpPr txBox="1"/>
          <p:nvPr/>
        </p:nvSpPr>
        <p:spPr>
          <a:xfrm>
            <a:off x="605829" y="5892448"/>
            <a:ext cx="2417277"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México 2008-15: +8,40%</a:t>
            </a:r>
          </a:p>
        </p:txBody>
      </p:sp>
      <p:sp>
        <p:nvSpPr>
          <p:cNvPr id="50" name="TextBox 49"/>
          <p:cNvSpPr txBox="1"/>
          <p:nvPr/>
        </p:nvSpPr>
        <p:spPr>
          <a:xfrm>
            <a:off x="1161524" y="5662551"/>
            <a:ext cx="2417277"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Bogotá 2008-15: +13,14 %</a:t>
            </a:r>
          </a:p>
        </p:txBody>
      </p:sp>
      <p:sp>
        <p:nvSpPr>
          <p:cNvPr id="51" name="TextBox 50"/>
          <p:cNvSpPr txBox="1"/>
          <p:nvPr/>
        </p:nvSpPr>
        <p:spPr>
          <a:xfrm>
            <a:off x="6352843" y="5658865"/>
            <a:ext cx="2915015"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Santiago de Chile 2008-15: +10,23	</a:t>
            </a:r>
          </a:p>
        </p:txBody>
      </p:sp>
      <p:sp>
        <p:nvSpPr>
          <p:cNvPr id="52" name="TextBox 51"/>
          <p:cNvSpPr txBox="1"/>
          <p:nvPr/>
        </p:nvSpPr>
        <p:spPr>
          <a:xfrm>
            <a:off x="3841684" y="5662551"/>
            <a:ext cx="2670175"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Lima 2008-15: +10,30% </a:t>
            </a:r>
          </a:p>
        </p:txBody>
      </p:sp>
      <p:sp>
        <p:nvSpPr>
          <p:cNvPr id="53" name="TextBox 52"/>
          <p:cNvSpPr txBox="1"/>
          <p:nvPr/>
        </p:nvSpPr>
        <p:spPr>
          <a:xfrm>
            <a:off x="7010621" y="5903404"/>
            <a:ext cx="2670175"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Panamá 2008-15: +7,15%</a:t>
            </a:r>
          </a:p>
        </p:txBody>
      </p:sp>
      <p:sp>
        <p:nvSpPr>
          <p:cNvPr id="55" name="Rectangle 54"/>
          <p:cNvSpPr/>
          <p:nvPr/>
        </p:nvSpPr>
        <p:spPr>
          <a:xfrm>
            <a:off x="5955312" y="6155901"/>
            <a:ext cx="2650084" cy="261610"/>
          </a:xfrm>
          <a:prstGeom prst="rect">
            <a:avLst/>
          </a:prstGeom>
        </p:spPr>
        <p:txBody>
          <a:bodyPr wrap="none">
            <a:spAutoFit/>
          </a:bodyPr>
          <a:lstStyle/>
          <a:p>
            <a:pPr defTabSz="914400">
              <a:defRPr/>
            </a:pPr>
            <a:r>
              <a:rPr lang="es-ES" sz="1100" b="1" i="1" kern="0" dirty="0">
                <a:solidFill>
                  <a:srgbClr val="002776">
                    <a:lumMod val="50000"/>
                  </a:srgbClr>
                </a:solidFill>
              </a:rPr>
              <a:t>TACC Buenos Aires 2008-15: +1,02%</a:t>
            </a:r>
          </a:p>
        </p:txBody>
      </p:sp>
      <p:sp>
        <p:nvSpPr>
          <p:cNvPr id="56" name="TextBox 55"/>
          <p:cNvSpPr txBox="1"/>
          <p:nvPr/>
        </p:nvSpPr>
        <p:spPr>
          <a:xfrm>
            <a:off x="5092617" y="5902041"/>
            <a:ext cx="2417277"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Quito 2008-15: +7,70	</a:t>
            </a:r>
          </a:p>
        </p:txBody>
      </p:sp>
      <p:sp>
        <p:nvSpPr>
          <p:cNvPr id="57" name="TextBox 56"/>
          <p:cNvSpPr txBox="1"/>
          <p:nvPr/>
        </p:nvSpPr>
        <p:spPr>
          <a:xfrm>
            <a:off x="2750985" y="5906740"/>
            <a:ext cx="2670175"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Guayaquil 2008-14: +8,25%</a:t>
            </a:r>
          </a:p>
        </p:txBody>
      </p:sp>
      <p:sp>
        <p:nvSpPr>
          <p:cNvPr id="58" name="TextBox 57"/>
          <p:cNvSpPr txBox="1"/>
          <p:nvPr/>
        </p:nvSpPr>
        <p:spPr>
          <a:xfrm>
            <a:off x="1349864" y="6143224"/>
            <a:ext cx="2670175"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San José 2009-15: +3,61%</a:t>
            </a:r>
          </a:p>
        </p:txBody>
      </p:sp>
      <p:sp>
        <p:nvSpPr>
          <p:cNvPr id="59" name="TextBox 58"/>
          <p:cNvSpPr txBox="1"/>
          <p:nvPr/>
        </p:nvSpPr>
        <p:spPr>
          <a:xfrm>
            <a:off x="3731197" y="6143224"/>
            <a:ext cx="2670175" cy="261556"/>
          </a:xfrm>
          <a:prstGeom prst="rect">
            <a:avLst/>
          </a:prstGeom>
          <a:noFill/>
          <a:ln>
            <a:noFill/>
          </a:ln>
        </p:spPr>
        <p:txBody>
          <a:bodyPr wrap="square" lIns="35977" tIns="45693" rIns="35977" bIns="45693" rtlCol="0">
            <a:spAutoFit/>
          </a:bodyPr>
          <a:lstStyle/>
          <a:p>
            <a:pPr defTabSz="914400">
              <a:defRPr/>
            </a:pPr>
            <a:r>
              <a:rPr lang="es-ES" sz="1100" b="1" i="1" kern="0" dirty="0" smtClean="0">
                <a:solidFill>
                  <a:srgbClr val="002776">
                    <a:lumMod val="50000"/>
                  </a:srgbClr>
                </a:solidFill>
              </a:rPr>
              <a:t>TACC Asunción 2008-15: +2,79%</a:t>
            </a:r>
          </a:p>
        </p:txBody>
      </p:sp>
      <p:pic>
        <p:nvPicPr>
          <p:cNvPr id="7" name="Picture 6"/>
          <p:cNvPicPr>
            <a:picLocks noChangeAspect="1"/>
          </p:cNvPicPr>
          <p:nvPr/>
        </p:nvPicPr>
        <p:blipFill>
          <a:blip r:embed="rId3"/>
          <a:stretch>
            <a:fillRect/>
          </a:stretch>
        </p:blipFill>
        <p:spPr>
          <a:xfrm>
            <a:off x="289796" y="2138523"/>
            <a:ext cx="9271715" cy="3543913"/>
          </a:xfrm>
          <a:prstGeom prst="rect">
            <a:avLst/>
          </a:prstGeom>
        </p:spPr>
      </p:pic>
    </p:spTree>
    <p:extLst>
      <p:ext uri="{BB962C8B-B14F-4D97-AF65-F5344CB8AC3E}">
        <p14:creationId xmlns:p14="http://schemas.microsoft.com/office/powerpoint/2010/main" val="292683969"/>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1.5.2 </a:t>
            </a:r>
            <a:r>
              <a:rPr lang="es-ES" sz="2800" dirty="0" smtClean="0">
                <a:solidFill>
                  <a:srgbClr val="FFFFFF"/>
                </a:solidFill>
              </a:rPr>
              <a:t>Evolución de las llegadas de turistas a Ecuador vs ingresos generados por los turistas - Ecuador</a:t>
            </a:r>
            <a:endParaRPr lang="es-ES" sz="2800" i="1" dirty="0">
              <a:solidFill>
                <a:srgbClr val="FFFFFF"/>
              </a:solidFill>
            </a:endParaRPr>
          </a:p>
        </p:txBody>
      </p:sp>
    </p:spTree>
    <p:extLst>
      <p:ext uri="{BB962C8B-B14F-4D97-AF65-F5344CB8AC3E}">
        <p14:creationId xmlns:p14="http://schemas.microsoft.com/office/powerpoint/2010/main" val="374165112"/>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Content Placeholder 5"/>
          <p:cNvSpPr txBox="1">
            <a:spLocks/>
          </p:cNvSpPr>
          <p:nvPr/>
        </p:nvSpPr>
        <p:spPr bwMode="auto">
          <a:xfrm>
            <a:off x="326415" y="836712"/>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600"/>
              </a:spcAft>
            </a:pPr>
            <a:r>
              <a:rPr lang="es-ES" sz="1200" dirty="0" smtClean="0">
                <a:solidFill>
                  <a:srgbClr val="002060"/>
                </a:solidFill>
              </a:rPr>
              <a:t>La evolución de las llegadas de turistas internacionales a Ecuador mantuvo una tasa de crecimiento compuesto durante el periodo de análisis 2008 - 2015 del 10.3%, a su vez, la entrada de </a:t>
            </a:r>
            <a:r>
              <a:rPr lang="es-ES" sz="1200" dirty="0" err="1" smtClean="0">
                <a:solidFill>
                  <a:srgbClr val="002060"/>
                </a:solidFill>
              </a:rPr>
              <a:t>divias</a:t>
            </a:r>
            <a:r>
              <a:rPr lang="es-ES" sz="1200" dirty="0" smtClean="0">
                <a:solidFill>
                  <a:srgbClr val="002060"/>
                </a:solidFill>
              </a:rPr>
              <a:t> por concepto de turismo alcanzaron un crecimiento compuesto del 10.3%. Las llegadas de turistas internacionales </a:t>
            </a:r>
            <a:r>
              <a:rPr lang="es-ES" sz="1200" dirty="0">
                <a:solidFill>
                  <a:srgbClr val="002060"/>
                </a:solidFill>
              </a:rPr>
              <a:t>y </a:t>
            </a:r>
            <a:r>
              <a:rPr lang="es-ES" sz="1200" dirty="0" smtClean="0">
                <a:solidFill>
                  <a:srgbClr val="002060"/>
                </a:solidFill>
              </a:rPr>
              <a:t>la entrada de divisas a Ecuador </a:t>
            </a:r>
            <a:r>
              <a:rPr lang="es-ES" sz="1200" dirty="0">
                <a:solidFill>
                  <a:srgbClr val="002060"/>
                </a:solidFill>
              </a:rPr>
              <a:t>han evolucionado </a:t>
            </a:r>
            <a:r>
              <a:rPr lang="es-ES" sz="1200" dirty="0" smtClean="0">
                <a:solidFill>
                  <a:srgbClr val="002060"/>
                </a:solidFill>
              </a:rPr>
              <a:t>proporcionalmente en el período. </a:t>
            </a:r>
            <a:endParaRPr lang="es-ES" sz="1200" dirty="0">
              <a:solidFill>
                <a:srgbClr val="002060"/>
              </a:solidFill>
            </a:endParaRPr>
          </a:p>
        </p:txBody>
      </p:sp>
      <p:sp>
        <p:nvSpPr>
          <p:cNvPr id="43" name="Slide Number Placeholder 1"/>
          <p:cNvSpPr txBox="1">
            <a:spLocks/>
          </p:cNvSpPr>
          <p:nvPr/>
        </p:nvSpPr>
        <p:spPr>
          <a:xfrm>
            <a:off x="724901" y="6306312"/>
            <a:ext cx="8980627" cy="392038"/>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cs typeface="Arial" charset="0"/>
              </a:rPr>
              <a:t>Nota</a:t>
            </a:r>
            <a:r>
              <a:rPr lang="es-ES" i="1" dirty="0" smtClean="0">
                <a:solidFill>
                  <a:srgbClr val="002776"/>
                </a:solidFill>
                <a:cs typeface="Arial" charset="0"/>
              </a:rPr>
              <a:t>:  la información presentada por el Ministerio de Turismo en esta lámina, difiere con la información proporcionada de la lámina anterior del las llegadas internacionales al Aeropuerto de Quito.</a:t>
            </a:r>
          </a:p>
          <a:p>
            <a:r>
              <a:rPr lang="es-ES" i="1" dirty="0" smtClean="0">
                <a:solidFill>
                  <a:srgbClr val="002776"/>
                </a:solidFill>
                <a:cs typeface="Arial" charset="0"/>
              </a:rPr>
              <a:t>            * representa el total de las llegadas internacionales a Ecuador en cada año</a:t>
            </a:r>
          </a:p>
          <a:p>
            <a:r>
              <a:rPr lang="es-ES" i="1" dirty="0" smtClean="0">
                <a:solidFill>
                  <a:srgbClr val="002776"/>
                </a:solidFill>
                <a:cs typeface="Arial" charset="0"/>
              </a:rPr>
              <a:t>Fuente</a:t>
            </a:r>
            <a:r>
              <a:rPr lang="es-ES" i="1" dirty="0">
                <a:solidFill>
                  <a:srgbClr val="002776"/>
                </a:solidFill>
                <a:cs typeface="Arial" charset="0"/>
              </a:rPr>
              <a:t>: Principales Indicadores de Turismo – Enero – 2015 – Ministerio de Turismo</a:t>
            </a:r>
          </a:p>
          <a:p>
            <a:r>
              <a:rPr lang="es-ES" i="1" dirty="0">
                <a:solidFill>
                  <a:srgbClr val="002776"/>
                </a:solidFill>
                <a:cs typeface="Arial" charset="0"/>
              </a:rPr>
              <a:t>             Boletín de Información Estadística Mensual  - Ministerio de Turismo</a:t>
            </a:r>
          </a:p>
          <a:p>
            <a:r>
              <a:rPr lang="es-ES" i="1" dirty="0" smtClean="0">
                <a:solidFill>
                  <a:srgbClr val="002776"/>
                </a:solidFill>
                <a:cs typeface="Arial" charset="0"/>
              </a:rPr>
              <a:t> </a:t>
            </a:r>
            <a:endParaRPr lang="es-ES" i="1" dirty="0">
              <a:solidFill>
                <a:srgbClr val="002776"/>
              </a:solidFill>
            </a:endParaRPr>
          </a:p>
        </p:txBody>
      </p:sp>
      <p:sp>
        <p:nvSpPr>
          <p:cNvPr id="13" name="Rounded Rectangle 12"/>
          <p:cNvSpPr/>
          <p:nvPr/>
        </p:nvSpPr>
        <p:spPr bwMode="auto">
          <a:xfrm>
            <a:off x="724902" y="1784353"/>
            <a:ext cx="8401978" cy="36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050" b="1" kern="0" dirty="0" smtClean="0">
                <a:solidFill>
                  <a:srgbClr val="FFFFFF"/>
                </a:solidFill>
              </a:rPr>
              <a:t>Llegadas de turistas </a:t>
            </a:r>
            <a:r>
              <a:rPr lang="es-ES" sz="1050" b="1" kern="0" dirty="0">
                <a:solidFill>
                  <a:srgbClr val="FFFFFF"/>
                </a:solidFill>
              </a:rPr>
              <a:t>internacionales (en </a:t>
            </a:r>
            <a:r>
              <a:rPr lang="es-ES" sz="1050" b="1" kern="0" dirty="0" smtClean="0">
                <a:solidFill>
                  <a:srgbClr val="FFFFFF"/>
                </a:solidFill>
              </a:rPr>
              <a:t>miles </a:t>
            </a:r>
            <a:r>
              <a:rPr lang="es-ES" sz="1050" b="1" kern="0" dirty="0">
                <a:solidFill>
                  <a:srgbClr val="FFFFFF"/>
                </a:solidFill>
              </a:rPr>
              <a:t>de personas) </a:t>
            </a:r>
            <a:r>
              <a:rPr lang="es-ES" sz="1050" b="1" kern="0" dirty="0" smtClean="0">
                <a:solidFill>
                  <a:srgbClr val="FFFFFF"/>
                </a:solidFill>
              </a:rPr>
              <a:t>e ingresos por divisas de turismo en el Ecuador</a:t>
            </a:r>
          </a:p>
          <a:p>
            <a:pPr algn="ctr" defTabSz="914400" fontAlgn="base">
              <a:lnSpc>
                <a:spcPct val="106000"/>
              </a:lnSpc>
              <a:spcBef>
                <a:spcPct val="0"/>
              </a:spcBef>
              <a:spcAft>
                <a:spcPct val="0"/>
              </a:spcAft>
              <a:defRPr/>
            </a:pPr>
            <a:r>
              <a:rPr lang="es-ES" sz="1050" b="1" kern="0" dirty="0" smtClean="0">
                <a:solidFill>
                  <a:srgbClr val="FFFFFF"/>
                </a:solidFill>
              </a:rPr>
              <a:t>(en millones de dólares</a:t>
            </a:r>
            <a:r>
              <a:rPr lang="es-ES" sz="1050" b="1" kern="0" dirty="0">
                <a:solidFill>
                  <a:srgbClr val="FFFFFF"/>
                </a:solidFill>
              </a:rPr>
              <a:t>) 2008-2015 </a:t>
            </a:r>
            <a:endParaRPr lang="es-ES" sz="1050" b="1" kern="0" dirty="0" smtClean="0">
              <a:solidFill>
                <a:srgbClr val="FFFFFF"/>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75</a:t>
            </a:fld>
            <a:endParaRPr lang="es-ES" dirty="0">
              <a:solidFill>
                <a:srgbClr val="002776"/>
              </a:solidFill>
            </a:endParaRPr>
          </a:p>
        </p:txBody>
      </p:sp>
      <p:sp>
        <p:nvSpPr>
          <p:cNvPr id="10" name="Title 1"/>
          <p:cNvSpPr txBox="1">
            <a:spLocks/>
          </p:cNvSpPr>
          <p:nvPr/>
        </p:nvSpPr>
        <p:spPr bwMode="auto">
          <a:xfrm>
            <a:off x="326415" y="105654"/>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a:t>
            </a:r>
            <a:r>
              <a:rPr lang="es-ES" b="1" dirty="0" smtClean="0">
                <a:solidFill>
                  <a:srgbClr val="002060"/>
                </a:solidFill>
                <a:cs typeface="Arial" charset="0"/>
              </a:rPr>
              <a:t>para </a:t>
            </a:r>
            <a:r>
              <a:rPr lang="es-ES" b="1" dirty="0">
                <a:solidFill>
                  <a:srgbClr val="002060"/>
                </a:solidFill>
                <a:cs typeface="Arial" charset="0"/>
              </a:rPr>
              <a:t>Ecuador y 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Evolución de las llegadas Internacionales vs Ingresos por </a:t>
            </a:r>
            <a:r>
              <a:rPr lang="es-ES" sz="2000" b="1" dirty="0">
                <a:solidFill>
                  <a:srgbClr val="00B0F0"/>
                </a:solidFill>
                <a:cs typeface="Arial" charset="0"/>
              </a:rPr>
              <a:t>divisas </a:t>
            </a:r>
            <a:r>
              <a:rPr lang="es-ES" sz="2000" b="1" dirty="0" smtClean="0">
                <a:solidFill>
                  <a:srgbClr val="00B0F0"/>
                </a:solidFill>
                <a:cs typeface="Arial" charset="0"/>
              </a:rPr>
              <a:t>- </a:t>
            </a:r>
            <a:r>
              <a:rPr lang="es-ES" sz="2000" b="1" dirty="0">
                <a:solidFill>
                  <a:srgbClr val="00B0F0"/>
                </a:solidFill>
                <a:cs typeface="Arial" charset="0"/>
              </a:rPr>
              <a:t>Ecuador  </a:t>
            </a:r>
            <a:endParaRPr lang="es-ES" sz="1400" i="1" dirty="0">
              <a:solidFill>
                <a:srgbClr val="00B0F0"/>
              </a:solidFill>
              <a:cs typeface="Arial" charset="0"/>
            </a:endParaRPr>
          </a:p>
        </p:txBody>
      </p:sp>
      <p:pic>
        <p:nvPicPr>
          <p:cNvPr id="3" name="Picture 2"/>
          <p:cNvPicPr>
            <a:picLocks noChangeAspect="1"/>
          </p:cNvPicPr>
          <p:nvPr/>
        </p:nvPicPr>
        <p:blipFill>
          <a:blip r:embed="rId3"/>
          <a:stretch>
            <a:fillRect/>
          </a:stretch>
        </p:blipFill>
        <p:spPr>
          <a:xfrm>
            <a:off x="715900" y="2144353"/>
            <a:ext cx="8410980" cy="4096340"/>
          </a:xfrm>
          <a:prstGeom prst="rect">
            <a:avLst/>
          </a:prstGeom>
        </p:spPr>
      </p:pic>
    </p:spTree>
    <p:extLst>
      <p:ext uri="{BB962C8B-B14F-4D97-AF65-F5344CB8AC3E}">
        <p14:creationId xmlns:p14="http://schemas.microsoft.com/office/powerpoint/2010/main" val="3265561379"/>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26415" y="134714"/>
            <a:ext cx="916309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Ecuador y Quito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Ingreso por divisas </a:t>
            </a:r>
            <a:r>
              <a:rPr lang="es-ES" sz="2000" b="1" dirty="0">
                <a:solidFill>
                  <a:srgbClr val="00B0F0"/>
                </a:solidFill>
                <a:cs typeface="Arial" charset="0"/>
              </a:rPr>
              <a:t>T</a:t>
            </a:r>
            <a:r>
              <a:rPr lang="es-ES" sz="2000" b="1" dirty="0" smtClean="0">
                <a:solidFill>
                  <a:srgbClr val="00B0F0"/>
                </a:solidFill>
                <a:cs typeface="Arial" charset="0"/>
              </a:rPr>
              <a:t>urismo en términos nominales y reales - Ecuador</a:t>
            </a:r>
            <a:endParaRPr lang="es-ES" sz="1400" i="1" dirty="0">
              <a:solidFill>
                <a:srgbClr val="00B0F0"/>
              </a:solidFill>
              <a:cs typeface="Arial" charset="0"/>
            </a:endParaRPr>
          </a:p>
        </p:txBody>
      </p:sp>
      <p:sp>
        <p:nvSpPr>
          <p:cNvPr id="43" name="Slide Number Placeholder 1"/>
          <p:cNvSpPr txBox="1">
            <a:spLocks/>
          </p:cNvSpPr>
          <p:nvPr/>
        </p:nvSpPr>
        <p:spPr>
          <a:xfrm>
            <a:off x="635563" y="6560936"/>
            <a:ext cx="5400000" cy="254030"/>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Fuente: Boletín de Información Estadística - </a:t>
            </a:r>
            <a:r>
              <a:rPr lang="es-ES" i="1" dirty="0" smtClean="0">
                <a:solidFill>
                  <a:srgbClr val="002776"/>
                </a:solidFill>
                <a:cs typeface="Arial" charset="0"/>
              </a:rPr>
              <a:t>Banco Central del Ecuador.</a:t>
            </a:r>
          </a:p>
          <a:p>
            <a:pPr marL="1588" fontAlgn="base">
              <a:lnSpc>
                <a:spcPct val="100000"/>
              </a:lnSpc>
              <a:spcAft>
                <a:spcPct val="0"/>
              </a:spcAft>
              <a:buClr>
                <a:srgbClr val="000000"/>
              </a:buClr>
            </a:pPr>
            <a:r>
              <a:rPr lang="es-ES" i="1" dirty="0" smtClean="0">
                <a:solidFill>
                  <a:srgbClr val="002776"/>
                </a:solidFill>
                <a:cs typeface="Arial" charset="0"/>
              </a:rPr>
              <a:t>             Presentación IPC – INEC - 2015</a:t>
            </a:r>
          </a:p>
          <a:p>
            <a:pPr marL="1588" fontAlgn="base">
              <a:lnSpc>
                <a:spcPct val="100000"/>
              </a:lnSpc>
              <a:spcAft>
                <a:spcPct val="0"/>
              </a:spcAft>
              <a:buClr>
                <a:srgbClr val="000000"/>
              </a:buClr>
            </a:pPr>
            <a:r>
              <a:rPr lang="es-ES" i="1" dirty="0">
                <a:solidFill>
                  <a:srgbClr val="002776"/>
                </a:solidFill>
                <a:cs typeface="Arial" charset="0"/>
              </a:rPr>
              <a:t>	</a:t>
            </a:r>
            <a:endParaRPr lang="es-ES" i="1" dirty="0" smtClean="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p:txBody>
      </p:sp>
      <p:sp>
        <p:nvSpPr>
          <p:cNvPr id="11" name="Rounded Rectangle 10"/>
          <p:cNvSpPr/>
          <p:nvPr/>
        </p:nvSpPr>
        <p:spPr bwMode="auto">
          <a:xfrm>
            <a:off x="635563" y="1761953"/>
            <a:ext cx="8401978" cy="36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050" b="1" kern="0" dirty="0" smtClean="0">
                <a:solidFill>
                  <a:srgbClr val="FFFFFF"/>
                </a:solidFill>
              </a:rPr>
              <a:t>Ingreso por divisas de Turismo a Ecuador en términos reales y nominales</a:t>
            </a:r>
          </a:p>
          <a:p>
            <a:pPr algn="ctr" defTabSz="914400" fontAlgn="base">
              <a:lnSpc>
                <a:spcPct val="106000"/>
              </a:lnSpc>
              <a:spcBef>
                <a:spcPct val="0"/>
              </a:spcBef>
              <a:spcAft>
                <a:spcPct val="0"/>
              </a:spcAft>
              <a:defRPr/>
            </a:pPr>
            <a:r>
              <a:rPr lang="es-ES" sz="1050" b="1" kern="0" dirty="0" smtClean="0">
                <a:solidFill>
                  <a:srgbClr val="FFFFFF"/>
                </a:solidFill>
              </a:rPr>
              <a:t> 2008-2015 (en millones</a:t>
            </a:r>
            <a:r>
              <a:rPr lang="es-ES" sz="1050" b="1" kern="0" dirty="0">
                <a:solidFill>
                  <a:srgbClr val="FFFFFF"/>
                </a:solidFill>
              </a:rPr>
              <a:t> </a:t>
            </a:r>
            <a:r>
              <a:rPr lang="es-ES" sz="1050" b="1" kern="0" dirty="0" smtClean="0">
                <a:solidFill>
                  <a:srgbClr val="FFFFFF"/>
                </a:solidFill>
              </a:rPr>
              <a:t>de dólares)</a:t>
            </a:r>
          </a:p>
        </p:txBody>
      </p:sp>
      <p:sp>
        <p:nvSpPr>
          <p:cNvPr id="18" name="TextBox 17"/>
          <p:cNvSpPr txBox="1"/>
          <p:nvPr/>
        </p:nvSpPr>
        <p:spPr bwMode="auto">
          <a:xfrm>
            <a:off x="326415" y="5806930"/>
            <a:ext cx="9089610" cy="630557"/>
          </a:xfrm>
          <a:prstGeom prst="rect">
            <a:avLst/>
          </a:prstGeom>
        </p:spPr>
        <p:txBody>
          <a:bodyPr wrap="square" rtlCol="0">
            <a:spAutoFit/>
          </a:bodyPr>
          <a:lstStyle/>
          <a:p>
            <a:pPr marL="1588" fontAlgn="base">
              <a:lnSpc>
                <a:spcPct val="106000"/>
              </a:lnSpc>
              <a:spcBef>
                <a:spcPct val="40000"/>
              </a:spcBef>
              <a:spcAft>
                <a:spcPct val="0"/>
              </a:spcAft>
              <a:buClr>
                <a:srgbClr val="000000"/>
              </a:buClr>
            </a:pPr>
            <a:r>
              <a:rPr lang="es-ES" sz="1100" dirty="0">
                <a:solidFill>
                  <a:srgbClr val="002060"/>
                </a:solidFill>
              </a:rPr>
              <a:t>Nota: El valor nominal es el monto gastado en moneda corriente, mientras que el valor real es el valor nominal llevado al valor inicial (2008), descontado el IPC anual acumulado.  El uso de los valores reales y nominales permite comprender la verdadera evolución de los ingresos en términos de poder adquisitivo que genera el turismo en </a:t>
            </a:r>
            <a:r>
              <a:rPr lang="es-ES" sz="1100" dirty="0" smtClean="0">
                <a:solidFill>
                  <a:srgbClr val="002060"/>
                </a:solidFill>
              </a:rPr>
              <a:t>Ecuador.</a:t>
            </a:r>
            <a:endParaRPr lang="es-ES" sz="1100" dirty="0">
              <a:solidFill>
                <a:srgbClr val="002060"/>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76</a:t>
            </a:fld>
            <a:endParaRPr lang="es-ES" dirty="0">
              <a:solidFill>
                <a:srgbClr val="002776"/>
              </a:solidFill>
            </a:endParaRPr>
          </a:p>
        </p:txBody>
      </p:sp>
      <p:sp>
        <p:nvSpPr>
          <p:cNvPr id="14" name="TextBox 13"/>
          <p:cNvSpPr txBox="1"/>
          <p:nvPr/>
        </p:nvSpPr>
        <p:spPr bwMode="auto">
          <a:xfrm>
            <a:off x="257078" y="797488"/>
            <a:ext cx="9158947" cy="875368"/>
          </a:xfrm>
          <a:prstGeom prst="rect">
            <a:avLst/>
          </a:prstGeom>
        </p:spPr>
        <p:txBody>
          <a:bodyPr wrap="square" rtlCol="0">
            <a:spAutoFit/>
          </a:bodyPr>
          <a:lstStyle/>
          <a:p>
            <a:pPr marL="1588" fontAlgn="base">
              <a:lnSpc>
                <a:spcPct val="106000"/>
              </a:lnSpc>
              <a:spcBef>
                <a:spcPct val="40000"/>
              </a:spcBef>
              <a:spcAft>
                <a:spcPct val="0"/>
              </a:spcAft>
              <a:buClr>
                <a:srgbClr val="000000"/>
              </a:buClr>
            </a:pPr>
            <a:r>
              <a:rPr lang="es-ES" sz="1200" dirty="0">
                <a:solidFill>
                  <a:srgbClr val="002060"/>
                </a:solidFill>
              </a:rPr>
              <a:t>E</a:t>
            </a:r>
            <a:r>
              <a:rPr lang="es-ES" sz="1200" dirty="0" smtClean="0">
                <a:solidFill>
                  <a:srgbClr val="002060"/>
                </a:solidFill>
              </a:rPr>
              <a:t>l crecimiento compuesto del ingreso de divisas por turismo en términos reales durante el periodo de análisis 2008 – 2015 fue del </a:t>
            </a:r>
            <a:r>
              <a:rPr lang="es-ES" sz="1200" dirty="0">
                <a:solidFill>
                  <a:srgbClr val="002060"/>
                </a:solidFill>
              </a:rPr>
              <a:t>6.8% (inflación total en el periodo mencionado ha sido en promedio del 4% anual</a:t>
            </a:r>
            <a:r>
              <a:rPr lang="es-ES" sz="1200" dirty="0" smtClean="0">
                <a:solidFill>
                  <a:srgbClr val="002060"/>
                </a:solidFill>
              </a:rPr>
              <a:t>). Mientras que el crecimiento compuesto del ingreso por divisas en términos nominales alcanzó un porcentaje del 10.3%. Se observa un estancamiento en el ingreso de divisas reales entre 2014 y 2015. </a:t>
            </a:r>
            <a:endParaRPr lang="es-ES" sz="1200" dirty="0">
              <a:solidFill>
                <a:srgbClr val="002060"/>
              </a:solidFill>
            </a:endParaRPr>
          </a:p>
        </p:txBody>
      </p:sp>
      <p:pic>
        <p:nvPicPr>
          <p:cNvPr id="2" name="Picture 1"/>
          <p:cNvPicPr>
            <a:picLocks noChangeAspect="1"/>
          </p:cNvPicPr>
          <p:nvPr/>
        </p:nvPicPr>
        <p:blipFill>
          <a:blip r:embed="rId3"/>
          <a:stretch>
            <a:fillRect/>
          </a:stretch>
        </p:blipFill>
        <p:spPr>
          <a:xfrm>
            <a:off x="635563" y="2134923"/>
            <a:ext cx="8401978" cy="3694305"/>
          </a:xfrm>
          <a:prstGeom prst="rect">
            <a:avLst/>
          </a:prstGeom>
        </p:spPr>
      </p:pic>
    </p:spTree>
    <p:extLst>
      <p:ext uri="{BB962C8B-B14F-4D97-AF65-F5344CB8AC3E}">
        <p14:creationId xmlns:p14="http://schemas.microsoft.com/office/powerpoint/2010/main" val="837202097"/>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1.5.3  </a:t>
            </a:r>
            <a:r>
              <a:rPr lang="es-ES" sz="2800" dirty="0" smtClean="0">
                <a:solidFill>
                  <a:srgbClr val="FFFFFF"/>
                </a:solidFill>
              </a:rPr>
              <a:t>Evolución de las llegadas de turistas a Quito vs ingresos por divisas - Quito</a:t>
            </a:r>
            <a:endParaRPr lang="es-ES" sz="2800" i="1" dirty="0">
              <a:solidFill>
                <a:srgbClr val="FFFFFF"/>
              </a:solidFill>
            </a:endParaRPr>
          </a:p>
        </p:txBody>
      </p:sp>
    </p:spTree>
    <p:extLst>
      <p:ext uri="{BB962C8B-B14F-4D97-AF65-F5344CB8AC3E}">
        <p14:creationId xmlns:p14="http://schemas.microsoft.com/office/powerpoint/2010/main" val="429128187"/>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Evolución de las llegadas </a:t>
            </a:r>
            <a:r>
              <a:rPr lang="es-ES" sz="2000" b="1" dirty="0" smtClean="0">
                <a:solidFill>
                  <a:srgbClr val="00B0F0"/>
                </a:solidFill>
                <a:cs typeface="Arial" charset="0"/>
              </a:rPr>
              <a:t>de turistas a Quito </a:t>
            </a:r>
            <a:r>
              <a:rPr lang="es-ES" sz="2000" b="1" dirty="0">
                <a:solidFill>
                  <a:srgbClr val="00B0F0"/>
                </a:solidFill>
                <a:cs typeface="Arial" charset="0"/>
              </a:rPr>
              <a:t>vs Ingresos por </a:t>
            </a:r>
            <a:r>
              <a:rPr lang="es-ES" sz="2000" b="1" dirty="0" smtClean="0">
                <a:solidFill>
                  <a:srgbClr val="00B0F0"/>
                </a:solidFill>
                <a:cs typeface="Arial" charset="0"/>
              </a:rPr>
              <a:t>divisas</a:t>
            </a:r>
            <a:endParaRPr lang="es-ES" sz="1400" i="1" dirty="0">
              <a:solidFill>
                <a:srgbClr val="00B0F0"/>
              </a:solidFill>
              <a:cs typeface="Arial" charset="0"/>
            </a:endParaRPr>
          </a:p>
        </p:txBody>
      </p:sp>
      <p:sp>
        <p:nvSpPr>
          <p:cNvPr id="43" name="Slide Number Placeholder 1"/>
          <p:cNvSpPr txBox="1">
            <a:spLocks/>
          </p:cNvSpPr>
          <p:nvPr/>
        </p:nvSpPr>
        <p:spPr>
          <a:xfrm>
            <a:off x="603396" y="6698350"/>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smtClean="0">
                <a:solidFill>
                  <a:srgbClr val="002776"/>
                </a:solidFill>
              </a:rPr>
              <a:t>Fuente: </a:t>
            </a:r>
            <a:r>
              <a:rPr lang="es-ES" i="1" dirty="0" smtClean="0">
                <a:solidFill>
                  <a:srgbClr val="002776"/>
                </a:solidFill>
                <a:cs typeface="Arial" charset="0"/>
              </a:rPr>
              <a:t>Principales Indicadores de Turismo – Enero – 2015 – Ministerio de Turismo </a:t>
            </a:r>
            <a:endParaRPr lang="es-ES" i="1" dirty="0">
              <a:solidFill>
                <a:srgbClr val="002776"/>
              </a:solidFill>
            </a:endParaRPr>
          </a:p>
        </p:txBody>
      </p:sp>
      <p:sp>
        <p:nvSpPr>
          <p:cNvPr id="13" name="Rounded Rectangle 12"/>
          <p:cNvSpPr/>
          <p:nvPr/>
        </p:nvSpPr>
        <p:spPr bwMode="auto">
          <a:xfrm>
            <a:off x="700774" y="1772856"/>
            <a:ext cx="8401978" cy="36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050" b="1" kern="0" dirty="0" smtClean="0">
                <a:solidFill>
                  <a:srgbClr val="FFFFFF"/>
                </a:solidFill>
              </a:rPr>
              <a:t>Llegadas de turistas </a:t>
            </a:r>
            <a:r>
              <a:rPr lang="es-ES" sz="1050" b="1" kern="0" dirty="0">
                <a:solidFill>
                  <a:srgbClr val="FFFFFF"/>
                </a:solidFill>
              </a:rPr>
              <a:t>internacionales (en </a:t>
            </a:r>
            <a:r>
              <a:rPr lang="es-ES" sz="1050" b="1" kern="0" dirty="0" smtClean="0">
                <a:solidFill>
                  <a:srgbClr val="FFFFFF"/>
                </a:solidFill>
              </a:rPr>
              <a:t>miles </a:t>
            </a:r>
            <a:r>
              <a:rPr lang="es-ES" sz="1050" b="1" kern="0" dirty="0">
                <a:solidFill>
                  <a:srgbClr val="FFFFFF"/>
                </a:solidFill>
              </a:rPr>
              <a:t>de personas) </a:t>
            </a:r>
            <a:r>
              <a:rPr lang="es-ES" sz="1050" b="1" kern="0" dirty="0" smtClean="0">
                <a:solidFill>
                  <a:srgbClr val="FFFFFF"/>
                </a:solidFill>
              </a:rPr>
              <a:t>e ingresos por divisas de turismo a </a:t>
            </a:r>
            <a:r>
              <a:rPr lang="es-ES" sz="1050" b="1" kern="0" dirty="0">
                <a:solidFill>
                  <a:srgbClr val="FFFFFF"/>
                </a:solidFill>
              </a:rPr>
              <a:t>Quito </a:t>
            </a:r>
            <a:r>
              <a:rPr lang="es-ES" sz="1050" b="1" kern="0" dirty="0" smtClean="0">
                <a:solidFill>
                  <a:srgbClr val="FFFFFF"/>
                </a:solidFill>
              </a:rPr>
              <a:t>(en millones de dólares)</a:t>
            </a:r>
          </a:p>
          <a:p>
            <a:pPr algn="ctr" defTabSz="914400" fontAlgn="base">
              <a:lnSpc>
                <a:spcPct val="106000"/>
              </a:lnSpc>
              <a:spcBef>
                <a:spcPct val="0"/>
              </a:spcBef>
              <a:spcAft>
                <a:spcPct val="0"/>
              </a:spcAft>
              <a:defRPr/>
            </a:pPr>
            <a:r>
              <a:rPr lang="es-ES" sz="1050" b="1" kern="0" dirty="0" smtClean="0">
                <a:solidFill>
                  <a:srgbClr val="FFFFFF"/>
                </a:solidFill>
              </a:rPr>
              <a:t> 2008-2015</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78</a:t>
            </a:fld>
            <a:endParaRPr lang="es-ES" dirty="0">
              <a:solidFill>
                <a:srgbClr val="002776"/>
              </a:solidFill>
            </a:endParaRPr>
          </a:p>
        </p:txBody>
      </p:sp>
      <p:sp>
        <p:nvSpPr>
          <p:cNvPr id="15" name="Content Placeholder 5"/>
          <p:cNvSpPr txBox="1">
            <a:spLocks/>
          </p:cNvSpPr>
          <p:nvPr/>
        </p:nvSpPr>
        <p:spPr bwMode="auto">
          <a:xfrm>
            <a:off x="319142" y="959374"/>
            <a:ext cx="9198953" cy="79777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600"/>
              </a:spcAft>
            </a:pPr>
            <a:r>
              <a:rPr lang="es-ES" sz="1150" dirty="0" smtClean="0">
                <a:solidFill>
                  <a:srgbClr val="002060"/>
                </a:solidFill>
              </a:rPr>
              <a:t>La evolución de las llegadas de turistas internacionales que visitaron Quito mantuvo una tasa de crecimiento compuesto durante el periodo de análisis 2008 - 2015 del 6%, a su vez, la entrada de dividas por concepto de turismo a Quito alcanzó un crecimiento compuesto del 8.3%. Las llegadas de turistas internacionales ha crecido en menor medida que la entrada de divisas. Finalmente, se observa un estancamiento entre 2014 y 2015 en llegadas y un retroceso en divisas. </a:t>
            </a:r>
            <a:endParaRPr lang="es-ES" sz="1150" dirty="0">
              <a:solidFill>
                <a:srgbClr val="002060"/>
              </a:solidFill>
            </a:endParaRPr>
          </a:p>
        </p:txBody>
      </p:sp>
      <p:sp>
        <p:nvSpPr>
          <p:cNvPr id="11" name="Slide Number Placeholder 1"/>
          <p:cNvSpPr txBox="1">
            <a:spLocks/>
          </p:cNvSpPr>
          <p:nvPr/>
        </p:nvSpPr>
        <p:spPr>
          <a:xfrm>
            <a:off x="603397" y="6554103"/>
            <a:ext cx="8022012" cy="30420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r>
              <a:rPr lang="es-ES" i="1" dirty="0">
                <a:solidFill>
                  <a:srgbClr val="002776"/>
                </a:solidFill>
                <a:cs typeface="Arial" charset="0"/>
              </a:rPr>
              <a:t>Nota</a:t>
            </a:r>
            <a:r>
              <a:rPr lang="es-ES" i="1" dirty="0" smtClean="0">
                <a:solidFill>
                  <a:srgbClr val="002776"/>
                </a:solidFill>
                <a:cs typeface="Arial" charset="0"/>
              </a:rPr>
              <a:t>:  la información presentada por Quito Turismo en esta lámina, difiere con la información de la lámina primera del las llegadas internacionales al Aeropuerto de Quito.</a:t>
            </a:r>
          </a:p>
        </p:txBody>
      </p:sp>
      <p:pic>
        <p:nvPicPr>
          <p:cNvPr id="2" name="Picture 1"/>
          <p:cNvPicPr>
            <a:picLocks noChangeAspect="1"/>
          </p:cNvPicPr>
          <p:nvPr/>
        </p:nvPicPr>
        <p:blipFill>
          <a:blip r:embed="rId3"/>
          <a:stretch>
            <a:fillRect/>
          </a:stretch>
        </p:blipFill>
        <p:spPr>
          <a:xfrm>
            <a:off x="700774" y="2148566"/>
            <a:ext cx="8401978" cy="4348505"/>
          </a:xfrm>
          <a:prstGeom prst="rect">
            <a:avLst/>
          </a:prstGeom>
        </p:spPr>
      </p:pic>
    </p:spTree>
    <p:extLst>
      <p:ext uri="{BB962C8B-B14F-4D97-AF65-F5344CB8AC3E}">
        <p14:creationId xmlns:p14="http://schemas.microsoft.com/office/powerpoint/2010/main" val="2108287970"/>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Content Placeholder 5"/>
          <p:cNvSpPr txBox="1">
            <a:spLocks/>
          </p:cNvSpPr>
          <p:nvPr/>
        </p:nvSpPr>
        <p:spPr bwMode="auto">
          <a:xfrm>
            <a:off x="603396" y="117888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endParaRPr lang="es-ES" sz="1200" dirty="0">
              <a:solidFill>
                <a:srgbClr val="002060"/>
              </a:solidFill>
            </a:endParaRPr>
          </a:p>
        </p:txBody>
      </p:sp>
      <p:sp>
        <p:nvSpPr>
          <p:cNvPr id="11" name="Rounded Rectangle 10"/>
          <p:cNvSpPr/>
          <p:nvPr/>
        </p:nvSpPr>
        <p:spPr bwMode="auto">
          <a:xfrm>
            <a:off x="603396" y="1744038"/>
            <a:ext cx="8401978" cy="36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050" b="1" kern="0" dirty="0" smtClean="0">
                <a:solidFill>
                  <a:srgbClr val="FFFFFF"/>
                </a:solidFill>
              </a:rPr>
              <a:t>Ingreso de divisas a Quito en términos reales </a:t>
            </a:r>
            <a:r>
              <a:rPr lang="es-ES" sz="1050" b="1" kern="0" dirty="0">
                <a:solidFill>
                  <a:srgbClr val="FFFFFF"/>
                </a:solidFill>
              </a:rPr>
              <a:t>y nominales (en millones de dólares</a:t>
            </a:r>
            <a:r>
              <a:rPr lang="es-ES" sz="1050" b="1" kern="0" dirty="0" smtClean="0">
                <a:solidFill>
                  <a:srgbClr val="FFFFFF"/>
                </a:solidFill>
              </a:rPr>
              <a:t>) </a:t>
            </a:r>
          </a:p>
          <a:p>
            <a:pPr algn="ctr" defTabSz="914400" fontAlgn="base">
              <a:lnSpc>
                <a:spcPct val="106000"/>
              </a:lnSpc>
              <a:spcBef>
                <a:spcPct val="0"/>
              </a:spcBef>
              <a:spcAft>
                <a:spcPct val="0"/>
              </a:spcAft>
              <a:defRPr/>
            </a:pPr>
            <a:r>
              <a:rPr lang="es-ES" sz="1050" b="1" kern="0" dirty="0" smtClean="0">
                <a:solidFill>
                  <a:srgbClr val="FFFFFF"/>
                </a:solidFill>
              </a:rPr>
              <a:t> 2008-2015</a:t>
            </a:r>
          </a:p>
        </p:txBody>
      </p:sp>
      <p:sp>
        <p:nvSpPr>
          <p:cNvPr id="18" name="TextBox 17"/>
          <p:cNvSpPr txBox="1"/>
          <p:nvPr/>
        </p:nvSpPr>
        <p:spPr bwMode="auto">
          <a:xfrm>
            <a:off x="484029" y="5837631"/>
            <a:ext cx="8784976" cy="877676"/>
          </a:xfrm>
          <a:prstGeom prst="rect">
            <a:avLst/>
          </a:prstGeom>
        </p:spPr>
        <p:txBody>
          <a:bodyPr wrap="square" rtlCol="0">
            <a:spAutoFit/>
          </a:bodyPr>
          <a:lstStyle/>
          <a:p>
            <a:pPr marL="1588" fontAlgn="base">
              <a:lnSpc>
                <a:spcPct val="106000"/>
              </a:lnSpc>
              <a:spcBef>
                <a:spcPct val="40000"/>
              </a:spcBef>
              <a:spcAft>
                <a:spcPct val="0"/>
              </a:spcAft>
              <a:buClr>
                <a:srgbClr val="000000"/>
              </a:buClr>
            </a:pPr>
            <a:r>
              <a:rPr lang="es-ES" sz="1100" dirty="0">
                <a:solidFill>
                  <a:srgbClr val="002060"/>
                </a:solidFill>
              </a:rPr>
              <a:t>Nota: El valor nominal es el monto gastado en moneda corriente, mientras que el valor real es el valor nominal llevado al valor inicial (2008), descontado el IPC anual acumulado.  El uso de los valores reales y nominales permite comprender la verdadera evolución de los ingresos en términos de poder adquisitivo que genera el turismo en Ecuador </a:t>
            </a:r>
          </a:p>
          <a:p>
            <a:pPr marL="1588" fontAlgn="base">
              <a:lnSpc>
                <a:spcPct val="106000"/>
              </a:lnSpc>
              <a:spcBef>
                <a:spcPct val="40000"/>
              </a:spcBef>
              <a:spcAft>
                <a:spcPct val="0"/>
              </a:spcAft>
              <a:buClr>
                <a:srgbClr val="000000"/>
              </a:buClr>
            </a:pPr>
            <a:endParaRPr lang="es-ES" sz="1100" dirty="0">
              <a:solidFill>
                <a:srgbClr val="002060"/>
              </a:solidFill>
              <a:ea typeface="MS PGothic" pitchFamily="34" charset="-128"/>
              <a:cs typeface="Arial" charset="0"/>
            </a:endParaRPr>
          </a:p>
        </p:txBody>
      </p:sp>
      <p:sp>
        <p:nvSpPr>
          <p:cNvPr id="12" name="Slide Number Placeholder 1"/>
          <p:cNvSpPr txBox="1">
            <a:spLocks/>
          </p:cNvSpPr>
          <p:nvPr/>
        </p:nvSpPr>
        <p:spPr>
          <a:xfrm>
            <a:off x="603396" y="6459644"/>
            <a:ext cx="5400000" cy="427606"/>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Fuente: Boletín de Información Estadística - </a:t>
            </a:r>
            <a:r>
              <a:rPr lang="es-ES" i="1" dirty="0" smtClean="0">
                <a:solidFill>
                  <a:srgbClr val="002776"/>
                </a:solidFill>
                <a:cs typeface="Arial" charset="0"/>
              </a:rPr>
              <a:t>Banco Central del Ecuador</a:t>
            </a:r>
          </a:p>
          <a:p>
            <a:pPr marL="1588" fontAlgn="base">
              <a:lnSpc>
                <a:spcPct val="100000"/>
              </a:lnSpc>
              <a:spcAft>
                <a:spcPct val="0"/>
              </a:spcAft>
              <a:buClr>
                <a:srgbClr val="000000"/>
              </a:buClr>
            </a:pPr>
            <a:r>
              <a:rPr lang="es-ES" i="1" dirty="0">
                <a:solidFill>
                  <a:srgbClr val="002776"/>
                </a:solidFill>
                <a:cs typeface="Arial" charset="0"/>
              </a:rPr>
              <a:t> </a:t>
            </a:r>
            <a:r>
              <a:rPr lang="es-ES" i="1" dirty="0" smtClean="0">
                <a:solidFill>
                  <a:srgbClr val="002776"/>
                </a:solidFill>
                <a:cs typeface="Arial" charset="0"/>
              </a:rPr>
              <a:t>            Información Proporcionada por Quito Turismo</a:t>
            </a:r>
          </a:p>
          <a:p>
            <a:pPr marL="1588" fontAlgn="base">
              <a:lnSpc>
                <a:spcPct val="100000"/>
              </a:lnSpc>
              <a:spcAft>
                <a:spcPct val="0"/>
              </a:spcAft>
              <a:buClr>
                <a:srgbClr val="000000"/>
              </a:buClr>
            </a:pPr>
            <a:r>
              <a:rPr lang="es-ES" i="1" dirty="0">
                <a:solidFill>
                  <a:srgbClr val="002776"/>
                </a:solidFill>
                <a:cs typeface="Arial" charset="0"/>
              </a:rPr>
              <a:t> </a:t>
            </a:r>
            <a:r>
              <a:rPr lang="es-ES" i="1" dirty="0" smtClean="0">
                <a:solidFill>
                  <a:srgbClr val="002776"/>
                </a:solidFill>
                <a:cs typeface="Arial" charset="0"/>
              </a:rPr>
              <a:t>           Presentación </a:t>
            </a:r>
            <a:r>
              <a:rPr lang="es-ES" i="1" dirty="0">
                <a:solidFill>
                  <a:srgbClr val="002776"/>
                </a:solidFill>
                <a:cs typeface="Arial" charset="0"/>
              </a:rPr>
              <a:t>IPC – INEC </a:t>
            </a:r>
            <a:r>
              <a:rPr lang="es-ES" i="1" dirty="0" smtClean="0">
                <a:solidFill>
                  <a:srgbClr val="002776"/>
                </a:solidFill>
                <a:cs typeface="Arial" charset="0"/>
              </a:rPr>
              <a:t>– 2015 - Ciudades</a:t>
            </a: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79</a:t>
            </a:fld>
            <a:endParaRPr lang="es-ES" dirty="0">
              <a:solidFill>
                <a:srgbClr val="002776"/>
              </a:solidFill>
            </a:endParaRPr>
          </a:p>
        </p:txBody>
      </p:sp>
      <p:sp>
        <p:nvSpPr>
          <p:cNvPr id="14" name="Title 1"/>
          <p:cNvSpPr txBox="1">
            <a:spLocks/>
          </p:cNvSpPr>
          <p:nvPr/>
        </p:nvSpPr>
        <p:spPr bwMode="auto">
          <a:xfrm>
            <a:off x="326415" y="134714"/>
            <a:ext cx="9163090"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Ingreso por divisas </a:t>
            </a:r>
            <a:r>
              <a:rPr lang="es-ES" sz="2000" b="1" dirty="0">
                <a:solidFill>
                  <a:srgbClr val="00B0F0"/>
                </a:solidFill>
                <a:cs typeface="Arial" charset="0"/>
              </a:rPr>
              <a:t>T</a:t>
            </a:r>
            <a:r>
              <a:rPr lang="es-ES" sz="2000" b="1" dirty="0" smtClean="0">
                <a:solidFill>
                  <a:srgbClr val="00B0F0"/>
                </a:solidFill>
                <a:cs typeface="Arial" charset="0"/>
              </a:rPr>
              <a:t>urismo en términos nominales y reales - Quito</a:t>
            </a:r>
            <a:endParaRPr lang="es-ES" sz="1400" i="1" dirty="0">
              <a:solidFill>
                <a:srgbClr val="00B0F0"/>
              </a:solidFill>
              <a:cs typeface="Arial" charset="0"/>
            </a:endParaRPr>
          </a:p>
        </p:txBody>
      </p:sp>
      <p:sp>
        <p:nvSpPr>
          <p:cNvPr id="15" name="TextBox 14"/>
          <p:cNvSpPr txBox="1"/>
          <p:nvPr/>
        </p:nvSpPr>
        <p:spPr bwMode="auto">
          <a:xfrm>
            <a:off x="224911" y="798678"/>
            <a:ext cx="9158947" cy="1144993"/>
          </a:xfrm>
          <a:prstGeom prst="rect">
            <a:avLst/>
          </a:prstGeom>
        </p:spPr>
        <p:txBody>
          <a:bodyPr wrap="square" rtlCol="0">
            <a:spAutoFit/>
          </a:bodyPr>
          <a:lstStyle/>
          <a:p>
            <a:pPr marL="1588" fontAlgn="base">
              <a:lnSpc>
                <a:spcPct val="106000"/>
              </a:lnSpc>
              <a:spcBef>
                <a:spcPct val="40000"/>
              </a:spcBef>
              <a:spcAft>
                <a:spcPct val="0"/>
              </a:spcAft>
              <a:buClr>
                <a:srgbClr val="000000"/>
              </a:buClr>
            </a:pPr>
            <a:r>
              <a:rPr lang="es-ES" sz="1200" dirty="0">
                <a:solidFill>
                  <a:srgbClr val="002060"/>
                </a:solidFill>
              </a:rPr>
              <a:t>E</a:t>
            </a:r>
            <a:r>
              <a:rPr lang="es-ES" sz="1200" dirty="0" smtClean="0">
                <a:solidFill>
                  <a:srgbClr val="002060"/>
                </a:solidFill>
              </a:rPr>
              <a:t>l crecimiento compuesto del ingreso de divisas por turismo a Quito en términos reales durante el periodo de análisis 2008 – 2015 alcanzó un porcentaje del 4.1%. Mientras que el crecimiento compuesto del ingreso por divisas en términos nominales alcanzó un porcentaje del 8.3%. Los ingresos por divisas reales no superaron el nivel alcanzado en 2009 recién hasta el año 2014. La </a:t>
            </a:r>
            <a:r>
              <a:rPr lang="es-ES" sz="1200" dirty="0">
                <a:solidFill>
                  <a:srgbClr val="002060"/>
                </a:solidFill>
              </a:rPr>
              <a:t>inflación </a:t>
            </a:r>
            <a:r>
              <a:rPr lang="es-ES" sz="1200" dirty="0" smtClean="0">
                <a:solidFill>
                  <a:srgbClr val="002060"/>
                </a:solidFill>
              </a:rPr>
              <a:t>para la ciudad de Quito en </a:t>
            </a:r>
            <a:r>
              <a:rPr lang="es-ES" sz="1200" dirty="0">
                <a:solidFill>
                  <a:srgbClr val="002060"/>
                </a:solidFill>
              </a:rPr>
              <a:t>el periodo mencionado </a:t>
            </a:r>
            <a:r>
              <a:rPr lang="es-ES" sz="1200" dirty="0" smtClean="0">
                <a:solidFill>
                  <a:srgbClr val="002060"/>
                </a:solidFill>
              </a:rPr>
              <a:t>ha </a:t>
            </a:r>
            <a:r>
              <a:rPr lang="es-ES" sz="1200" dirty="0">
                <a:solidFill>
                  <a:srgbClr val="002060"/>
                </a:solidFill>
              </a:rPr>
              <a:t>sido en promedio del </a:t>
            </a:r>
            <a:r>
              <a:rPr lang="es-ES" sz="1200" dirty="0" smtClean="0">
                <a:solidFill>
                  <a:srgbClr val="002060"/>
                </a:solidFill>
              </a:rPr>
              <a:t>3.20% anual.</a:t>
            </a:r>
            <a:endParaRPr lang="es-ES" sz="1200" dirty="0">
              <a:solidFill>
                <a:srgbClr val="002060"/>
              </a:solidFill>
            </a:endParaRPr>
          </a:p>
          <a:p>
            <a:pPr marL="1588" fontAlgn="base">
              <a:lnSpc>
                <a:spcPct val="106000"/>
              </a:lnSpc>
              <a:spcBef>
                <a:spcPct val="40000"/>
              </a:spcBef>
              <a:spcAft>
                <a:spcPct val="0"/>
              </a:spcAft>
              <a:buClr>
                <a:srgbClr val="000000"/>
              </a:buClr>
            </a:pPr>
            <a:endParaRPr lang="es-ES" sz="1200" dirty="0">
              <a:solidFill>
                <a:srgbClr val="002060"/>
              </a:solidFill>
            </a:endParaRPr>
          </a:p>
        </p:txBody>
      </p:sp>
      <p:pic>
        <p:nvPicPr>
          <p:cNvPr id="3" name="Picture 2"/>
          <p:cNvPicPr>
            <a:picLocks noChangeAspect="1"/>
          </p:cNvPicPr>
          <p:nvPr/>
        </p:nvPicPr>
        <p:blipFill>
          <a:blip r:embed="rId3"/>
          <a:stretch>
            <a:fillRect/>
          </a:stretch>
        </p:blipFill>
        <p:spPr>
          <a:xfrm>
            <a:off x="603396" y="2104038"/>
            <a:ext cx="8401978" cy="3810804"/>
          </a:xfrm>
          <a:prstGeom prst="rect">
            <a:avLst/>
          </a:prstGeom>
        </p:spPr>
      </p:pic>
    </p:spTree>
    <p:extLst>
      <p:ext uri="{BB962C8B-B14F-4D97-AF65-F5344CB8AC3E}">
        <p14:creationId xmlns:p14="http://schemas.microsoft.com/office/powerpoint/2010/main" val="180366222"/>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1238252" y="3092944"/>
            <a:ext cx="7429500" cy="1344168"/>
          </a:xfrm>
        </p:spPr>
        <p:txBody>
          <a:bodyPr anchor="t"/>
          <a:lstStyle/>
          <a:p>
            <a:pPr marL="0" indent="0"/>
            <a:r>
              <a:rPr lang="es-ES_tradnl" sz="2800" dirty="0">
                <a:solidFill>
                  <a:schemeClr val="bg1"/>
                </a:solidFill>
              </a:rPr>
              <a:t>1.1. </a:t>
            </a:r>
            <a:r>
              <a:rPr lang="es-ES_tradnl" sz="2800" dirty="0" smtClean="0">
                <a:solidFill>
                  <a:schemeClr val="bg1"/>
                </a:solidFill>
              </a:rPr>
              <a:t>Cifras y datos de turismo en el mundo</a:t>
            </a:r>
            <a:endParaRPr lang="es-ES_tradnl" sz="2800" dirty="0">
              <a:solidFill>
                <a:schemeClr val="bg1"/>
              </a:solidFill>
            </a:endParaRPr>
          </a:p>
        </p:txBody>
      </p:sp>
    </p:spTree>
    <p:extLst>
      <p:ext uri="{BB962C8B-B14F-4D97-AF65-F5344CB8AC3E}">
        <p14:creationId xmlns:p14="http://schemas.microsoft.com/office/powerpoint/2010/main" val="4105090214"/>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35449" y="-19809"/>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Relación entre las llegadas internacionales a Ecuador vs Quito</a:t>
            </a:r>
            <a:endParaRPr lang="es-ES" sz="1400" i="1" dirty="0">
              <a:solidFill>
                <a:srgbClr val="00B0F0"/>
              </a:solidFill>
              <a:cs typeface="Arial" charset="0"/>
            </a:endParaRPr>
          </a:p>
        </p:txBody>
      </p:sp>
      <p:sp>
        <p:nvSpPr>
          <p:cNvPr id="25" name="Content Placeholder 5"/>
          <p:cNvSpPr txBox="1">
            <a:spLocks/>
          </p:cNvSpPr>
          <p:nvPr/>
        </p:nvSpPr>
        <p:spPr bwMode="auto">
          <a:xfrm>
            <a:off x="603396" y="1178887"/>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endParaRPr lang="es-ES" sz="1200" dirty="0">
              <a:solidFill>
                <a:srgbClr val="002060"/>
              </a:solidFill>
            </a:endParaRPr>
          </a:p>
        </p:txBody>
      </p:sp>
      <p:sp>
        <p:nvSpPr>
          <p:cNvPr id="11" name="Rounded Rectangle 10"/>
          <p:cNvSpPr/>
          <p:nvPr/>
        </p:nvSpPr>
        <p:spPr bwMode="auto">
          <a:xfrm>
            <a:off x="335450" y="1842853"/>
            <a:ext cx="9217025" cy="36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050" b="1" kern="0" dirty="0" smtClean="0">
                <a:solidFill>
                  <a:srgbClr val="FFFFFF"/>
                </a:solidFill>
              </a:rPr>
              <a:t>Correlación entre llegadas internacionales a Ecuador vs Quito </a:t>
            </a:r>
          </a:p>
          <a:p>
            <a:pPr algn="ctr" defTabSz="914400" fontAlgn="base">
              <a:lnSpc>
                <a:spcPct val="106000"/>
              </a:lnSpc>
              <a:spcBef>
                <a:spcPct val="0"/>
              </a:spcBef>
              <a:spcAft>
                <a:spcPct val="0"/>
              </a:spcAft>
              <a:defRPr/>
            </a:pPr>
            <a:r>
              <a:rPr lang="es-ES" sz="1050" b="1" kern="0" dirty="0" smtClean="0">
                <a:solidFill>
                  <a:srgbClr val="FFFFFF"/>
                </a:solidFill>
              </a:rPr>
              <a:t> 2008-2015 (en miles de personas)</a:t>
            </a:r>
          </a:p>
        </p:txBody>
      </p:sp>
      <p:sp>
        <p:nvSpPr>
          <p:cNvPr id="12" name="Slide Number Placeholder 1"/>
          <p:cNvSpPr txBox="1">
            <a:spLocks/>
          </p:cNvSpPr>
          <p:nvPr/>
        </p:nvSpPr>
        <p:spPr>
          <a:xfrm>
            <a:off x="611744" y="6359485"/>
            <a:ext cx="5400000" cy="26723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cs typeface="Arial" charset="0"/>
              </a:rPr>
              <a:t>Boletín de Información Estadística Mensual  - Ministerio de </a:t>
            </a:r>
            <a:r>
              <a:rPr lang="es-ES" i="1" dirty="0" smtClean="0">
                <a:solidFill>
                  <a:srgbClr val="002776"/>
                </a:solidFill>
                <a:cs typeface="Arial" charset="0"/>
              </a:rPr>
              <a:t>Turismo</a:t>
            </a:r>
          </a:p>
          <a:p>
            <a:pPr marL="1588" fontAlgn="base">
              <a:lnSpc>
                <a:spcPct val="106000"/>
              </a:lnSpc>
              <a:spcBef>
                <a:spcPct val="40000"/>
              </a:spcBef>
              <a:spcAft>
                <a:spcPct val="0"/>
              </a:spcAft>
              <a:buClr>
                <a:srgbClr val="000000"/>
              </a:buClr>
            </a:pPr>
            <a:r>
              <a:rPr lang="es-ES" i="1" dirty="0" smtClean="0">
                <a:solidFill>
                  <a:srgbClr val="002776"/>
                </a:solidFill>
                <a:cs typeface="Arial" charset="0"/>
              </a:rPr>
              <a:t>             </a:t>
            </a:r>
            <a:r>
              <a:rPr lang="es-ES" i="1" dirty="0">
                <a:solidFill>
                  <a:srgbClr val="002776"/>
                </a:solidFill>
                <a:cs typeface="Arial" charset="0"/>
              </a:rPr>
              <a:t>Principales Indicadores de Turismo – Enero – 2015 – Ministerio de Turismo </a:t>
            </a:r>
            <a:endParaRPr lang="es-ES" i="1" dirty="0">
              <a:solidFill>
                <a:srgbClr val="002776"/>
              </a:solidFill>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80</a:t>
            </a:fld>
            <a:endParaRPr lang="es-ES" dirty="0">
              <a:solidFill>
                <a:srgbClr val="002776"/>
              </a:solidFill>
            </a:endParaRPr>
          </a:p>
        </p:txBody>
      </p:sp>
      <p:sp>
        <p:nvSpPr>
          <p:cNvPr id="8" name="Content Placeholder 5"/>
          <p:cNvSpPr txBox="1">
            <a:spLocks/>
          </p:cNvSpPr>
          <p:nvPr/>
        </p:nvSpPr>
        <p:spPr bwMode="auto">
          <a:xfrm>
            <a:off x="335449" y="657537"/>
            <a:ext cx="9198953" cy="110137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600"/>
              </a:spcAft>
            </a:pPr>
            <a:r>
              <a:rPr lang="es-ES" sz="1200" dirty="0" smtClean="0">
                <a:solidFill>
                  <a:srgbClr val="002060"/>
                </a:solidFill>
              </a:rPr>
              <a:t>De acuerdo al análisis de correlación, se evidencia que a partir del año 2009, las llegadas Internacionales a Ecuador tienen una relación directamente proporcional con respecto a las llegadas internacionales a Quito. A excepción del año 2008 y 2009, en que las llegadas a Quito se redujeron mientras las llegadas al país crecían. A partir del 2011, la relación de llegadas a Quito es más que proporcional que las llegadas a Ecuador, y en el 2015 inclusive se mantiene un leve incremento a Quito versus una leve caída a Ecuador. </a:t>
            </a:r>
            <a:endParaRPr lang="es-ES" sz="1200" dirty="0">
              <a:solidFill>
                <a:srgbClr val="002060"/>
              </a:solidFill>
            </a:endParaRPr>
          </a:p>
        </p:txBody>
      </p:sp>
      <p:pic>
        <p:nvPicPr>
          <p:cNvPr id="4" name="Picture 3"/>
          <p:cNvPicPr>
            <a:picLocks noChangeAspect="1"/>
          </p:cNvPicPr>
          <p:nvPr/>
        </p:nvPicPr>
        <p:blipFill>
          <a:blip r:embed="rId3"/>
          <a:stretch>
            <a:fillRect/>
          </a:stretch>
        </p:blipFill>
        <p:spPr>
          <a:xfrm>
            <a:off x="310084" y="2202853"/>
            <a:ext cx="9242390" cy="4072704"/>
          </a:xfrm>
          <a:prstGeom prst="rect">
            <a:avLst/>
          </a:prstGeom>
        </p:spPr>
      </p:pic>
    </p:spTree>
    <p:extLst>
      <p:ext uri="{BB962C8B-B14F-4D97-AF65-F5344CB8AC3E}">
        <p14:creationId xmlns:p14="http://schemas.microsoft.com/office/powerpoint/2010/main" val="1990774264"/>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1.5.4  </a:t>
            </a:r>
            <a:r>
              <a:rPr lang="es-ES" sz="2800" dirty="0" err="1" smtClean="0">
                <a:solidFill>
                  <a:srgbClr val="FFFFFF"/>
                </a:solidFill>
              </a:rPr>
              <a:t>Market</a:t>
            </a:r>
            <a:r>
              <a:rPr lang="es-ES" sz="2800" dirty="0" smtClean="0">
                <a:solidFill>
                  <a:srgbClr val="FFFFFF"/>
                </a:solidFill>
              </a:rPr>
              <a:t> Share – Cuota de Mercado</a:t>
            </a:r>
            <a:endParaRPr lang="es-ES" sz="2800" i="1" dirty="0">
              <a:solidFill>
                <a:srgbClr val="FFFFFF"/>
              </a:solidFill>
            </a:endParaRPr>
          </a:p>
        </p:txBody>
      </p:sp>
    </p:spTree>
    <p:extLst>
      <p:ext uri="{BB962C8B-B14F-4D97-AF65-F5344CB8AC3E}">
        <p14:creationId xmlns:p14="http://schemas.microsoft.com/office/powerpoint/2010/main" val="2198412497"/>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Rounded Rectangle 494"/>
          <p:cNvSpPr/>
          <p:nvPr/>
        </p:nvSpPr>
        <p:spPr bwMode="auto">
          <a:xfrm>
            <a:off x="729970" y="1524643"/>
            <a:ext cx="8754726" cy="319739"/>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pPr>
            <a:r>
              <a:rPr lang="es-ES" sz="1050" b="1" dirty="0">
                <a:solidFill>
                  <a:srgbClr val="FFFFFF"/>
                </a:solidFill>
                <a:cs typeface="Arial" pitchFamily="34" charset="0"/>
              </a:rPr>
              <a:t>Market Share </a:t>
            </a:r>
            <a:r>
              <a:rPr lang="es-ES" sz="1050" b="1" dirty="0" smtClean="0">
                <a:solidFill>
                  <a:srgbClr val="FFFFFF"/>
                </a:solidFill>
                <a:cs typeface="Arial" pitchFamily="34" charset="0"/>
              </a:rPr>
              <a:t> Introducción año </a:t>
            </a:r>
            <a:r>
              <a:rPr lang="es-ES" sz="1050" b="1" dirty="0">
                <a:solidFill>
                  <a:srgbClr val="FFFFFF"/>
                </a:solidFill>
                <a:cs typeface="Arial" pitchFamily="34" charset="0"/>
              </a:rPr>
              <a:t>2008 - 2015</a:t>
            </a:r>
          </a:p>
        </p:txBody>
      </p:sp>
      <p:sp>
        <p:nvSpPr>
          <p:cNvPr id="496" name="Title 1"/>
          <p:cNvSpPr txBox="1">
            <a:spLocks/>
          </p:cNvSpPr>
          <p:nvPr/>
        </p:nvSpPr>
        <p:spPr bwMode="auto">
          <a:xfrm>
            <a:off x="784725" y="108475"/>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defTabSz="914400" fontAlgn="base">
              <a:spcBef>
                <a:spcPct val="0"/>
              </a:spcBef>
              <a:spcAft>
                <a:spcPct val="0"/>
              </a:spcAft>
            </a:pPr>
            <a:r>
              <a:rPr lang="es-ES" b="1" dirty="0">
                <a:solidFill>
                  <a:srgbClr val="002060"/>
                </a:solidFill>
                <a:cs typeface="Arial" charset="0"/>
              </a:rPr>
              <a:t>Cifras y datos de turismo en el Ecuador y Quito</a:t>
            </a:r>
            <a:endParaRPr lang="es-ES" dirty="0">
              <a:solidFill>
                <a:srgbClr val="002060"/>
              </a:solidFill>
              <a:cs typeface="Arial" charset="0"/>
            </a:endParaRPr>
          </a:p>
          <a:p>
            <a:pPr defTabSz="914400" fontAlgn="base">
              <a:spcBef>
                <a:spcPct val="0"/>
              </a:spcBef>
              <a:spcAft>
                <a:spcPct val="0"/>
              </a:spcAft>
            </a:pPr>
            <a:r>
              <a:rPr lang="es-ES" sz="2000" b="1" dirty="0">
                <a:solidFill>
                  <a:srgbClr val="00B0F0"/>
                </a:solidFill>
                <a:cs typeface="Arial" charset="0"/>
              </a:rPr>
              <a:t>Market share – Llegadas internacionales del set competitivo a Quito</a:t>
            </a:r>
            <a:endParaRPr lang="es-ES" sz="1400" i="1" dirty="0">
              <a:solidFill>
                <a:srgbClr val="00B0F0"/>
              </a:solidFill>
              <a:cs typeface="Arial" charset="0"/>
            </a:endParaRPr>
          </a:p>
        </p:txBody>
      </p:sp>
      <p:sp>
        <p:nvSpPr>
          <p:cNvPr id="497" name="Content Placeholder 5"/>
          <p:cNvSpPr txBox="1">
            <a:spLocks/>
          </p:cNvSpPr>
          <p:nvPr/>
        </p:nvSpPr>
        <p:spPr bwMode="auto">
          <a:xfrm>
            <a:off x="834346" y="1919528"/>
            <a:ext cx="8308656" cy="22248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Font typeface="Wingdings" panose="05000000000000000000" pitchFamily="2" charset="2"/>
              <a:buChar char="ü"/>
            </a:pPr>
            <a:r>
              <a:rPr lang="es-ES" sz="1200" dirty="0">
                <a:solidFill>
                  <a:srgbClr val="002060"/>
                </a:solidFill>
              </a:rPr>
              <a:t>Para el análisis del </a:t>
            </a:r>
            <a:r>
              <a:rPr lang="es-ES" sz="1200" dirty="0" err="1">
                <a:solidFill>
                  <a:srgbClr val="002060"/>
                </a:solidFill>
              </a:rPr>
              <a:t>market</a:t>
            </a:r>
            <a:r>
              <a:rPr lang="es-ES" sz="1200" dirty="0">
                <a:solidFill>
                  <a:srgbClr val="002060"/>
                </a:solidFill>
              </a:rPr>
              <a:t> share, el </a:t>
            </a:r>
            <a:r>
              <a:rPr lang="es-ES" sz="1200" b="1" dirty="0">
                <a:solidFill>
                  <a:srgbClr val="002060"/>
                </a:solidFill>
              </a:rPr>
              <a:t>set de mercados competitivos </a:t>
            </a:r>
            <a:r>
              <a:rPr lang="es-ES" sz="1200" dirty="0">
                <a:solidFill>
                  <a:srgbClr val="002060"/>
                </a:solidFill>
              </a:rPr>
              <a:t>seleccionado por parte de </a:t>
            </a:r>
            <a:r>
              <a:rPr lang="es-ES" sz="1200" b="1" dirty="0">
                <a:solidFill>
                  <a:srgbClr val="002060"/>
                </a:solidFill>
              </a:rPr>
              <a:t>Quito Turismo</a:t>
            </a:r>
            <a:r>
              <a:rPr lang="es-ES" sz="1200" dirty="0">
                <a:solidFill>
                  <a:srgbClr val="002060"/>
                </a:solidFill>
              </a:rPr>
              <a:t> fueron: </a:t>
            </a:r>
          </a:p>
        </p:txBody>
      </p:sp>
      <p:sp>
        <p:nvSpPr>
          <p:cNvPr id="2" name="Rectangle 1"/>
          <p:cNvSpPr/>
          <p:nvPr/>
        </p:nvSpPr>
        <p:spPr>
          <a:xfrm>
            <a:off x="760375" y="836712"/>
            <a:ext cx="8404100" cy="461665"/>
          </a:xfrm>
          <a:prstGeom prst="rect">
            <a:avLst/>
          </a:prstGeom>
        </p:spPr>
        <p:txBody>
          <a:bodyPr wrap="square">
            <a:spAutoFit/>
          </a:bodyPr>
          <a:lstStyle/>
          <a:p>
            <a:pPr algn="just">
              <a:spcAft>
                <a:spcPts val="600"/>
              </a:spcAft>
            </a:pPr>
            <a:r>
              <a:rPr lang="es-ES" sz="1200" dirty="0" smtClean="0">
                <a:solidFill>
                  <a:srgbClr val="002060"/>
                </a:solidFill>
                <a:cs typeface="Arial" pitchFamily="34" charset="0"/>
              </a:rPr>
              <a:t>El </a:t>
            </a:r>
            <a:r>
              <a:rPr lang="es-ES" sz="1200" b="1" dirty="0" err="1" smtClean="0">
                <a:solidFill>
                  <a:srgbClr val="002776"/>
                </a:solidFill>
                <a:cs typeface="Arial" pitchFamily="34" charset="0"/>
              </a:rPr>
              <a:t>market</a:t>
            </a:r>
            <a:r>
              <a:rPr lang="es-ES" sz="1200" b="1" dirty="0" smtClean="0">
                <a:solidFill>
                  <a:srgbClr val="002776"/>
                </a:solidFill>
                <a:cs typeface="Arial" pitchFamily="34" charset="0"/>
              </a:rPr>
              <a:t> share </a:t>
            </a:r>
            <a:r>
              <a:rPr lang="es-ES" sz="1200" dirty="0" smtClean="0">
                <a:solidFill>
                  <a:srgbClr val="002060"/>
                </a:solidFill>
                <a:cs typeface="Arial" pitchFamily="34" charset="0"/>
              </a:rPr>
              <a:t>permite conocer la cuota de mercado en % de turistas internacionales de algún país, que son captados por Quito, en relación a otros destinos competitivos escogidos.</a:t>
            </a:r>
            <a:endParaRPr lang="es-ES" sz="1200" dirty="0">
              <a:solidFill>
                <a:srgbClr val="002060"/>
              </a:solidFill>
              <a:cs typeface="Arial" pitchFamily="34" charset="0"/>
            </a:endParaRPr>
          </a:p>
        </p:txBody>
      </p:sp>
      <p:sp>
        <p:nvSpPr>
          <p:cNvPr id="6" name="Content Placeholder 5"/>
          <p:cNvSpPr txBox="1">
            <a:spLocks/>
          </p:cNvSpPr>
          <p:nvPr/>
        </p:nvSpPr>
        <p:spPr bwMode="auto">
          <a:xfrm>
            <a:off x="834104" y="2424688"/>
            <a:ext cx="8404100" cy="9520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Font typeface="Wingdings" panose="05000000000000000000" pitchFamily="2" charset="2"/>
              <a:buChar char="ü"/>
            </a:pPr>
            <a:r>
              <a:rPr lang="es-ES" sz="1200" dirty="0">
                <a:solidFill>
                  <a:srgbClr val="002060"/>
                </a:solidFill>
              </a:rPr>
              <a:t>Las </a:t>
            </a:r>
            <a:r>
              <a:rPr lang="es-ES" sz="1200" b="1" dirty="0">
                <a:solidFill>
                  <a:srgbClr val="002060"/>
                </a:solidFill>
              </a:rPr>
              <a:t>ciudades competidoras</a:t>
            </a:r>
            <a:r>
              <a:rPr lang="es-ES" sz="1200" dirty="0">
                <a:solidFill>
                  <a:srgbClr val="002060"/>
                </a:solidFill>
              </a:rPr>
              <a:t> para Quito escogidas por parte de </a:t>
            </a:r>
            <a:r>
              <a:rPr lang="es-ES" sz="1200" b="1" dirty="0">
                <a:solidFill>
                  <a:srgbClr val="002060"/>
                </a:solidFill>
              </a:rPr>
              <a:t>Quito Turismo  </a:t>
            </a:r>
            <a:r>
              <a:rPr lang="es-ES" sz="1200" dirty="0" smtClean="0">
                <a:solidFill>
                  <a:srgbClr val="002060"/>
                </a:solidFill>
              </a:rPr>
              <a:t>fueron: </a:t>
            </a:r>
            <a:endParaRPr lang="es-ES" sz="1200" dirty="0">
              <a:solidFill>
                <a:srgbClr val="002060"/>
              </a:solidFill>
            </a:endParaRPr>
          </a:p>
        </p:txBody>
      </p:sp>
      <p:sp>
        <p:nvSpPr>
          <p:cNvPr id="7" name="Content Placeholder 5"/>
          <p:cNvSpPr txBox="1">
            <a:spLocks/>
          </p:cNvSpPr>
          <p:nvPr/>
        </p:nvSpPr>
        <p:spPr bwMode="auto">
          <a:xfrm>
            <a:off x="834105" y="2080922"/>
            <a:ext cx="851019" cy="25895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Alemania</a:t>
            </a:r>
          </a:p>
          <a:p>
            <a:pPr algn="just" defTabSz="913965" fontAlgn="auto">
              <a:spcBef>
                <a:spcPts val="0"/>
              </a:spcBef>
              <a:spcAft>
                <a:spcPts val="600"/>
              </a:spcAft>
            </a:pPr>
            <a:endParaRPr lang="es-ES" sz="1200" dirty="0">
              <a:solidFill>
                <a:srgbClr val="002060"/>
              </a:solidFill>
            </a:endParaRPr>
          </a:p>
        </p:txBody>
      </p:sp>
      <p:sp>
        <p:nvSpPr>
          <p:cNvPr id="8" name="Content Placeholder 5"/>
          <p:cNvSpPr txBox="1">
            <a:spLocks/>
          </p:cNvSpPr>
          <p:nvPr/>
        </p:nvSpPr>
        <p:spPr bwMode="auto">
          <a:xfrm>
            <a:off x="3224536" y="2117687"/>
            <a:ext cx="936498" cy="25206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Canadá </a:t>
            </a:r>
          </a:p>
        </p:txBody>
      </p:sp>
      <p:sp>
        <p:nvSpPr>
          <p:cNvPr id="9" name="Content Placeholder 5"/>
          <p:cNvSpPr txBox="1">
            <a:spLocks/>
          </p:cNvSpPr>
          <p:nvPr/>
        </p:nvSpPr>
        <p:spPr bwMode="auto">
          <a:xfrm>
            <a:off x="5885086" y="2108476"/>
            <a:ext cx="1245602" cy="41694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Estados Unidos</a:t>
            </a:r>
          </a:p>
        </p:txBody>
      </p:sp>
      <p:sp>
        <p:nvSpPr>
          <p:cNvPr id="11" name="Content Placeholder 5"/>
          <p:cNvSpPr txBox="1">
            <a:spLocks/>
          </p:cNvSpPr>
          <p:nvPr/>
        </p:nvSpPr>
        <p:spPr bwMode="auto">
          <a:xfrm>
            <a:off x="1704120" y="2092677"/>
            <a:ext cx="923051" cy="23544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Argentina</a:t>
            </a:r>
          </a:p>
        </p:txBody>
      </p:sp>
      <p:sp>
        <p:nvSpPr>
          <p:cNvPr id="12" name="Content Placeholder 5"/>
          <p:cNvSpPr txBox="1">
            <a:spLocks/>
          </p:cNvSpPr>
          <p:nvPr/>
        </p:nvSpPr>
        <p:spPr bwMode="auto">
          <a:xfrm>
            <a:off x="2595404" y="2110986"/>
            <a:ext cx="694634" cy="22806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Brasil</a:t>
            </a:r>
          </a:p>
        </p:txBody>
      </p:sp>
      <p:sp>
        <p:nvSpPr>
          <p:cNvPr id="13" name="Content Placeholder 5"/>
          <p:cNvSpPr txBox="1">
            <a:spLocks/>
          </p:cNvSpPr>
          <p:nvPr/>
        </p:nvSpPr>
        <p:spPr bwMode="auto">
          <a:xfrm>
            <a:off x="7331297" y="2113798"/>
            <a:ext cx="752722" cy="27026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México</a:t>
            </a:r>
          </a:p>
        </p:txBody>
      </p:sp>
      <p:sp>
        <p:nvSpPr>
          <p:cNvPr id="14" name="Content Placeholder 5"/>
          <p:cNvSpPr txBox="1">
            <a:spLocks/>
          </p:cNvSpPr>
          <p:nvPr/>
        </p:nvSpPr>
        <p:spPr bwMode="auto">
          <a:xfrm>
            <a:off x="8067187" y="2103962"/>
            <a:ext cx="1253385" cy="44831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Reino Unido.</a:t>
            </a:r>
          </a:p>
        </p:txBody>
      </p:sp>
      <p:sp>
        <p:nvSpPr>
          <p:cNvPr id="15" name="Content Placeholder 5"/>
          <p:cNvSpPr txBox="1">
            <a:spLocks/>
          </p:cNvSpPr>
          <p:nvPr/>
        </p:nvSpPr>
        <p:spPr bwMode="auto">
          <a:xfrm>
            <a:off x="4025927" y="2113780"/>
            <a:ext cx="936498" cy="22992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Colombia</a:t>
            </a:r>
          </a:p>
        </p:txBody>
      </p:sp>
      <p:sp>
        <p:nvSpPr>
          <p:cNvPr id="16" name="Content Placeholder 5"/>
          <p:cNvSpPr txBox="1">
            <a:spLocks/>
          </p:cNvSpPr>
          <p:nvPr/>
        </p:nvSpPr>
        <p:spPr bwMode="auto">
          <a:xfrm>
            <a:off x="4948588" y="2118951"/>
            <a:ext cx="936498" cy="23747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00A1DE"/>
              </a:buClr>
              <a:buFont typeface="Arial" panose="020B0604020202020204" pitchFamily="34" charset="0"/>
              <a:buChar char="•"/>
            </a:pPr>
            <a:r>
              <a:rPr lang="es-ES" sz="1200" dirty="0">
                <a:solidFill>
                  <a:srgbClr val="002060"/>
                </a:solidFill>
              </a:rPr>
              <a:t>Ecuador</a:t>
            </a:r>
          </a:p>
        </p:txBody>
      </p:sp>
      <p:sp>
        <p:nvSpPr>
          <p:cNvPr id="17" name="Content Placeholder 5"/>
          <p:cNvSpPr txBox="1">
            <a:spLocks/>
          </p:cNvSpPr>
          <p:nvPr/>
        </p:nvSpPr>
        <p:spPr bwMode="auto">
          <a:xfrm>
            <a:off x="2498475" y="2663641"/>
            <a:ext cx="1875766" cy="28032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Buenos Aires - Argentina </a:t>
            </a:r>
          </a:p>
          <a:p>
            <a:pPr algn="just" defTabSz="913965" fontAlgn="auto">
              <a:spcBef>
                <a:spcPts val="0"/>
              </a:spcBef>
              <a:spcAft>
                <a:spcPts val="600"/>
              </a:spcAft>
              <a:buClr>
                <a:srgbClr val="00A1DE"/>
              </a:buClr>
            </a:pPr>
            <a:endParaRPr lang="es-ES" sz="1200" dirty="0">
              <a:solidFill>
                <a:srgbClr val="002060"/>
              </a:solidFill>
            </a:endParaRPr>
          </a:p>
        </p:txBody>
      </p:sp>
      <p:sp>
        <p:nvSpPr>
          <p:cNvPr id="18" name="Content Placeholder 5"/>
          <p:cNvSpPr txBox="1">
            <a:spLocks/>
          </p:cNvSpPr>
          <p:nvPr/>
        </p:nvSpPr>
        <p:spPr bwMode="auto">
          <a:xfrm>
            <a:off x="4449324" y="2681815"/>
            <a:ext cx="1442763" cy="23669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Bogotá - Colombia</a:t>
            </a:r>
          </a:p>
          <a:p>
            <a:pPr marL="171450" indent="-171450" algn="just" defTabSz="913965" fontAlgn="auto">
              <a:spcBef>
                <a:spcPts val="0"/>
              </a:spcBef>
              <a:spcAft>
                <a:spcPts val="600"/>
              </a:spcAft>
              <a:buClr>
                <a:srgbClr val="92D400"/>
              </a:buClr>
              <a:buFont typeface="Arial" panose="020B0604020202020204" pitchFamily="34" charset="0"/>
              <a:buChar char="•"/>
            </a:pPr>
            <a:endParaRPr lang="es-ES" sz="1200" dirty="0">
              <a:solidFill>
                <a:srgbClr val="002060"/>
              </a:solidFill>
            </a:endParaRPr>
          </a:p>
        </p:txBody>
      </p:sp>
      <p:sp>
        <p:nvSpPr>
          <p:cNvPr id="19" name="Content Placeholder 5"/>
          <p:cNvSpPr txBox="1">
            <a:spLocks/>
          </p:cNvSpPr>
          <p:nvPr/>
        </p:nvSpPr>
        <p:spPr bwMode="auto">
          <a:xfrm>
            <a:off x="2214832" y="2899582"/>
            <a:ext cx="1097863" cy="26240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Lima - Perú</a:t>
            </a:r>
          </a:p>
          <a:p>
            <a:pPr algn="just" defTabSz="913965" fontAlgn="auto">
              <a:spcBef>
                <a:spcPts val="0"/>
              </a:spcBef>
              <a:spcAft>
                <a:spcPts val="600"/>
              </a:spcAft>
              <a:buClr>
                <a:srgbClr val="92D400"/>
              </a:buClr>
            </a:pPr>
            <a:endParaRPr lang="es-ES" sz="1200" dirty="0">
              <a:solidFill>
                <a:srgbClr val="002060"/>
              </a:solidFill>
            </a:endParaRPr>
          </a:p>
        </p:txBody>
      </p:sp>
      <p:sp>
        <p:nvSpPr>
          <p:cNvPr id="20" name="Content Placeholder 5"/>
          <p:cNvSpPr txBox="1">
            <a:spLocks/>
          </p:cNvSpPr>
          <p:nvPr/>
        </p:nvSpPr>
        <p:spPr bwMode="auto">
          <a:xfrm>
            <a:off x="854777" y="2897181"/>
            <a:ext cx="1360055" cy="24449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La Paz - Bolivia</a:t>
            </a:r>
          </a:p>
          <a:p>
            <a:pPr algn="just" defTabSz="913965" fontAlgn="auto">
              <a:spcBef>
                <a:spcPts val="0"/>
              </a:spcBef>
              <a:spcAft>
                <a:spcPts val="600"/>
              </a:spcAft>
              <a:buClr>
                <a:srgbClr val="92D400"/>
              </a:buClr>
            </a:pPr>
            <a:endParaRPr lang="es-ES" sz="1200" dirty="0">
              <a:solidFill>
                <a:srgbClr val="002060"/>
              </a:solidFill>
            </a:endParaRPr>
          </a:p>
        </p:txBody>
      </p:sp>
      <p:sp>
        <p:nvSpPr>
          <p:cNvPr id="21" name="Content Placeholder 5"/>
          <p:cNvSpPr txBox="1">
            <a:spLocks/>
          </p:cNvSpPr>
          <p:nvPr/>
        </p:nvSpPr>
        <p:spPr bwMode="auto">
          <a:xfrm>
            <a:off x="854776" y="3146307"/>
            <a:ext cx="1877625" cy="24453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México D.F. </a:t>
            </a:r>
            <a:r>
              <a:rPr lang="es-ES" sz="1200" dirty="0" smtClean="0">
                <a:solidFill>
                  <a:srgbClr val="002060"/>
                </a:solidFill>
              </a:rPr>
              <a:t>– México.</a:t>
            </a:r>
            <a:endParaRPr lang="es-ES" sz="1200" dirty="0">
              <a:solidFill>
                <a:srgbClr val="002060"/>
              </a:solidFill>
            </a:endParaRPr>
          </a:p>
          <a:p>
            <a:pPr algn="just" defTabSz="913965" fontAlgn="auto">
              <a:spcBef>
                <a:spcPts val="0"/>
              </a:spcBef>
              <a:spcAft>
                <a:spcPts val="600"/>
              </a:spcAft>
              <a:buClr>
                <a:srgbClr val="92D400"/>
              </a:buClr>
            </a:pPr>
            <a:endParaRPr lang="es-ES" sz="1200" dirty="0">
              <a:solidFill>
                <a:srgbClr val="002060"/>
              </a:solidFill>
            </a:endParaRPr>
          </a:p>
        </p:txBody>
      </p:sp>
      <p:sp>
        <p:nvSpPr>
          <p:cNvPr id="22" name="Content Placeholder 5"/>
          <p:cNvSpPr txBox="1">
            <a:spLocks/>
          </p:cNvSpPr>
          <p:nvPr/>
        </p:nvSpPr>
        <p:spPr bwMode="auto">
          <a:xfrm>
            <a:off x="6016479" y="2694297"/>
            <a:ext cx="2258054" cy="24289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Ciudad de Panamá - Panamá</a:t>
            </a:r>
          </a:p>
          <a:p>
            <a:pPr algn="just" defTabSz="913965" fontAlgn="auto">
              <a:spcBef>
                <a:spcPts val="0"/>
              </a:spcBef>
              <a:spcAft>
                <a:spcPts val="600"/>
              </a:spcAft>
              <a:buClr>
                <a:srgbClr val="92D400"/>
              </a:buClr>
            </a:pPr>
            <a:endParaRPr lang="es-ES" sz="1200" dirty="0">
              <a:solidFill>
                <a:srgbClr val="002060"/>
              </a:solidFill>
            </a:endParaRPr>
          </a:p>
        </p:txBody>
      </p:sp>
      <p:sp>
        <p:nvSpPr>
          <p:cNvPr id="24" name="Content Placeholder 5"/>
          <p:cNvSpPr txBox="1">
            <a:spLocks/>
          </p:cNvSpPr>
          <p:nvPr/>
        </p:nvSpPr>
        <p:spPr bwMode="auto">
          <a:xfrm>
            <a:off x="4652493" y="2931664"/>
            <a:ext cx="2044411" cy="24371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San José – Costa Rica </a:t>
            </a:r>
          </a:p>
          <a:p>
            <a:pPr algn="just" defTabSz="913965" fontAlgn="auto">
              <a:spcBef>
                <a:spcPts val="0"/>
              </a:spcBef>
              <a:spcAft>
                <a:spcPts val="600"/>
              </a:spcAft>
              <a:buClr>
                <a:srgbClr val="92D400"/>
              </a:buClr>
            </a:pPr>
            <a:endParaRPr lang="es-ES" sz="1200" dirty="0">
              <a:solidFill>
                <a:srgbClr val="002060"/>
              </a:solidFill>
            </a:endParaRPr>
          </a:p>
        </p:txBody>
      </p:sp>
      <p:sp>
        <p:nvSpPr>
          <p:cNvPr id="25" name="Content Placeholder 5"/>
          <p:cNvSpPr txBox="1">
            <a:spLocks/>
          </p:cNvSpPr>
          <p:nvPr/>
        </p:nvSpPr>
        <p:spPr bwMode="auto">
          <a:xfrm>
            <a:off x="834346" y="3452623"/>
            <a:ext cx="8308656" cy="212456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Font typeface="Wingdings" panose="05000000000000000000" pitchFamily="2" charset="2"/>
              <a:buChar char="ü"/>
            </a:pPr>
            <a:r>
              <a:rPr lang="es-ES" sz="1200" dirty="0">
                <a:solidFill>
                  <a:srgbClr val="002060"/>
                </a:solidFill>
              </a:rPr>
              <a:t>Para el respectivo análisis del </a:t>
            </a:r>
            <a:r>
              <a:rPr lang="es-ES" sz="1200" dirty="0" err="1">
                <a:solidFill>
                  <a:srgbClr val="002060"/>
                </a:solidFill>
              </a:rPr>
              <a:t>market</a:t>
            </a:r>
            <a:r>
              <a:rPr lang="es-ES" sz="1200" dirty="0">
                <a:solidFill>
                  <a:srgbClr val="002060"/>
                </a:solidFill>
              </a:rPr>
              <a:t> share, la información de las llegadas internacionales fueron obtenidas de:</a:t>
            </a:r>
          </a:p>
          <a:p>
            <a:pPr marL="349250" indent="-349250" algn="just" defTabSz="913965" fontAlgn="auto">
              <a:spcBef>
                <a:spcPts val="0"/>
              </a:spcBef>
              <a:spcAft>
                <a:spcPts val="600"/>
              </a:spcAft>
              <a:buFont typeface="Arial" panose="020B0604020202020204" pitchFamily="34" charset="0"/>
              <a:buChar char="•"/>
            </a:pPr>
            <a:r>
              <a:rPr lang="es-ES" sz="1200" dirty="0">
                <a:solidFill>
                  <a:srgbClr val="002060"/>
                </a:solidFill>
              </a:rPr>
              <a:t>Bogotá: Observatorio Turístico de Bogotá – Estadísticas - Llegadas Internacionales por Mercado, </a:t>
            </a:r>
          </a:p>
          <a:p>
            <a:pPr marL="349250" indent="-349250" algn="just" defTabSz="913965" fontAlgn="auto">
              <a:spcBef>
                <a:spcPts val="0"/>
              </a:spcBef>
              <a:spcAft>
                <a:spcPts val="600"/>
              </a:spcAft>
              <a:buFont typeface="Arial" panose="020B0604020202020204" pitchFamily="34" charset="0"/>
              <a:buChar char="•"/>
            </a:pPr>
            <a:r>
              <a:rPr lang="es-ES" sz="1200" dirty="0">
                <a:solidFill>
                  <a:srgbClr val="002060"/>
                </a:solidFill>
              </a:rPr>
              <a:t>Lima:  Ministerio de Comercio Exterior y Turismo – Mincetur – Llegadas Internacionales por Mercado a Lima y </a:t>
            </a:r>
            <a:r>
              <a:rPr lang="es-ES" sz="1200" dirty="0" err="1" smtClean="0">
                <a:solidFill>
                  <a:srgbClr val="002060"/>
                </a:solidFill>
              </a:rPr>
              <a:t>PromPeru</a:t>
            </a:r>
            <a:endParaRPr lang="es-ES" sz="1200" dirty="0" smtClean="0">
              <a:solidFill>
                <a:srgbClr val="002060"/>
              </a:solidFill>
            </a:endParaRPr>
          </a:p>
          <a:p>
            <a:pPr marL="349250" indent="-349250" algn="just" defTabSz="913965" fontAlgn="auto">
              <a:spcBef>
                <a:spcPts val="0"/>
              </a:spcBef>
              <a:spcAft>
                <a:spcPts val="600"/>
              </a:spcAft>
              <a:buFont typeface="Arial" panose="020B0604020202020204" pitchFamily="34" charset="0"/>
              <a:buChar char="•"/>
            </a:pPr>
            <a:r>
              <a:rPr lang="es-ES" sz="1200" dirty="0" smtClean="0">
                <a:solidFill>
                  <a:srgbClr val="002060"/>
                </a:solidFill>
              </a:rPr>
              <a:t>La </a:t>
            </a:r>
            <a:r>
              <a:rPr lang="es-ES" sz="1200" dirty="0">
                <a:solidFill>
                  <a:srgbClr val="002060"/>
                </a:solidFill>
              </a:rPr>
              <a:t>Paz: Instituto Nacional de Estadística – INE – Estadísticas de Turismo – Llegadas Internacionales por mercado a la Paz</a:t>
            </a:r>
          </a:p>
          <a:p>
            <a:pPr marL="349250" indent="-349250" algn="just" defTabSz="913965" fontAlgn="auto">
              <a:spcBef>
                <a:spcPts val="0"/>
              </a:spcBef>
              <a:spcAft>
                <a:spcPts val="600"/>
              </a:spcAft>
              <a:buFont typeface="Arial" panose="020B0604020202020204" pitchFamily="34" charset="0"/>
              <a:buChar char="•"/>
            </a:pPr>
            <a:r>
              <a:rPr lang="es-ES" sz="1200" dirty="0">
                <a:solidFill>
                  <a:srgbClr val="002060"/>
                </a:solidFill>
              </a:rPr>
              <a:t>México D.F.: Datatur – Análisis Integral de Turismo – Llegadas Internacionales por mercado a </a:t>
            </a:r>
            <a:r>
              <a:rPr lang="es-ES" sz="1200" dirty="0" smtClean="0">
                <a:solidFill>
                  <a:srgbClr val="002060"/>
                </a:solidFill>
              </a:rPr>
              <a:t>México </a:t>
            </a:r>
            <a:r>
              <a:rPr lang="es-ES" sz="1200" dirty="0">
                <a:solidFill>
                  <a:srgbClr val="002060"/>
                </a:solidFill>
              </a:rPr>
              <a:t>D.F..</a:t>
            </a:r>
          </a:p>
          <a:p>
            <a:pPr marL="349250" indent="-349250" algn="just" defTabSz="913965" fontAlgn="auto">
              <a:spcBef>
                <a:spcPts val="0"/>
              </a:spcBef>
              <a:spcAft>
                <a:spcPts val="600"/>
              </a:spcAft>
              <a:buFont typeface="Arial" panose="020B0604020202020204" pitchFamily="34" charset="0"/>
              <a:buChar char="•"/>
            </a:pPr>
            <a:r>
              <a:rPr lang="es-ES" sz="1200" dirty="0">
                <a:solidFill>
                  <a:srgbClr val="002060"/>
                </a:solidFill>
              </a:rPr>
              <a:t>San José: Instituto Costarricense de Turismo – Anuario de llegadas internacionales al Aeropuerto Juan Santa María</a:t>
            </a:r>
          </a:p>
          <a:p>
            <a:pPr marL="349250" indent="-349250" algn="just" defTabSz="913965" fontAlgn="auto">
              <a:spcBef>
                <a:spcPts val="0"/>
              </a:spcBef>
              <a:spcAft>
                <a:spcPts val="600"/>
              </a:spcAft>
              <a:buFont typeface="Arial" panose="020B0604020202020204" pitchFamily="34" charset="0"/>
              <a:buChar char="•"/>
            </a:pPr>
            <a:r>
              <a:rPr lang="es-ES" sz="1200" dirty="0">
                <a:solidFill>
                  <a:srgbClr val="002060"/>
                </a:solidFill>
              </a:rPr>
              <a:t>Quito: Principales Indicadores de Turismo – Quito Turismo.</a:t>
            </a:r>
          </a:p>
          <a:p>
            <a:pPr algn="just" defTabSz="913965" fontAlgn="auto">
              <a:spcBef>
                <a:spcPts val="0"/>
              </a:spcBef>
              <a:spcAft>
                <a:spcPts val="600"/>
              </a:spcAft>
            </a:pPr>
            <a:endParaRPr lang="es-ES" sz="1200" dirty="0">
              <a:solidFill>
                <a:srgbClr val="002060"/>
              </a:solidFill>
            </a:endParaRPr>
          </a:p>
          <a:p>
            <a:pPr algn="just" defTabSz="913965" fontAlgn="auto">
              <a:spcBef>
                <a:spcPts val="0"/>
              </a:spcBef>
              <a:spcAft>
                <a:spcPts val="600"/>
              </a:spcAft>
            </a:pPr>
            <a:endParaRPr lang="es-ES" sz="1200" dirty="0">
              <a:solidFill>
                <a:srgbClr val="002060"/>
              </a:solidFill>
            </a:endParaRPr>
          </a:p>
        </p:txBody>
      </p:sp>
      <p:sp>
        <p:nvSpPr>
          <p:cNvPr id="26" name="Content Placeholder 5"/>
          <p:cNvSpPr txBox="1">
            <a:spLocks/>
          </p:cNvSpPr>
          <p:nvPr/>
        </p:nvSpPr>
        <p:spPr bwMode="auto">
          <a:xfrm>
            <a:off x="6507887" y="2958525"/>
            <a:ext cx="1939492" cy="2001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Santiago de Chile - Chile</a:t>
            </a:r>
          </a:p>
          <a:p>
            <a:pPr algn="just" defTabSz="913965" fontAlgn="auto">
              <a:spcBef>
                <a:spcPts val="0"/>
              </a:spcBef>
              <a:spcAft>
                <a:spcPts val="600"/>
              </a:spcAft>
              <a:buClr>
                <a:srgbClr val="92D400"/>
              </a:buClr>
            </a:pPr>
            <a:endParaRPr lang="es-ES" sz="1200" dirty="0">
              <a:solidFill>
                <a:srgbClr val="002060"/>
              </a:solidFill>
            </a:endParaRPr>
          </a:p>
        </p:txBody>
      </p:sp>
      <p:sp>
        <p:nvSpPr>
          <p:cNvPr id="27" name="Content Placeholder 5"/>
          <p:cNvSpPr txBox="1">
            <a:spLocks/>
          </p:cNvSpPr>
          <p:nvPr/>
        </p:nvSpPr>
        <p:spPr bwMode="auto">
          <a:xfrm>
            <a:off x="3290039" y="2918274"/>
            <a:ext cx="2044411" cy="243717"/>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Quito </a:t>
            </a:r>
            <a:r>
              <a:rPr lang="es-ES" sz="1200" dirty="0" smtClean="0">
                <a:solidFill>
                  <a:srgbClr val="002060"/>
                </a:solidFill>
              </a:rPr>
              <a:t>- </a:t>
            </a:r>
            <a:r>
              <a:rPr lang="es-ES" sz="1200" dirty="0">
                <a:solidFill>
                  <a:srgbClr val="002060"/>
                </a:solidFill>
              </a:rPr>
              <a:t>Ecuador</a:t>
            </a:r>
          </a:p>
          <a:p>
            <a:pPr algn="just" defTabSz="913965" fontAlgn="auto">
              <a:spcBef>
                <a:spcPts val="0"/>
              </a:spcBef>
              <a:spcAft>
                <a:spcPts val="600"/>
              </a:spcAft>
              <a:buClr>
                <a:srgbClr val="92D400"/>
              </a:buClr>
            </a:pPr>
            <a:endParaRPr lang="es-ES" sz="1200" dirty="0">
              <a:solidFill>
                <a:srgbClr val="002060"/>
              </a:solidFill>
            </a:endParaRPr>
          </a:p>
        </p:txBody>
      </p:sp>
      <p:sp>
        <p:nvSpPr>
          <p:cNvPr id="28" name="Content Placeholder 5"/>
          <p:cNvSpPr txBox="1">
            <a:spLocks/>
          </p:cNvSpPr>
          <p:nvPr/>
        </p:nvSpPr>
        <p:spPr bwMode="auto">
          <a:xfrm>
            <a:off x="856237" y="2642202"/>
            <a:ext cx="1939492" cy="20019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Clr>
                <a:srgbClr val="92D400"/>
              </a:buClr>
              <a:buFont typeface="Arial" panose="020B0604020202020204" pitchFamily="34" charset="0"/>
              <a:buChar char="•"/>
            </a:pPr>
            <a:r>
              <a:rPr lang="es-ES" sz="1200" dirty="0">
                <a:solidFill>
                  <a:srgbClr val="002060"/>
                </a:solidFill>
              </a:rPr>
              <a:t>Asunción- Paraguay</a:t>
            </a:r>
          </a:p>
          <a:p>
            <a:pPr marL="171450" indent="-171450" algn="just" defTabSz="913965" fontAlgn="auto">
              <a:spcBef>
                <a:spcPts val="0"/>
              </a:spcBef>
              <a:spcAft>
                <a:spcPts val="600"/>
              </a:spcAft>
              <a:buClr>
                <a:srgbClr val="92D400"/>
              </a:buClr>
              <a:buFont typeface="Wingdings" panose="05000000000000000000" pitchFamily="2" charset="2"/>
              <a:buChar char="ü"/>
            </a:pPr>
            <a:endParaRPr lang="es-ES" sz="1200" dirty="0">
              <a:solidFill>
                <a:srgbClr val="002060"/>
              </a:solidFill>
            </a:endParaRPr>
          </a:p>
        </p:txBody>
      </p:sp>
      <p:sp>
        <p:nvSpPr>
          <p:cNvPr id="29" name="Content Placeholder 5"/>
          <p:cNvSpPr txBox="1">
            <a:spLocks/>
          </p:cNvSpPr>
          <p:nvPr/>
        </p:nvSpPr>
        <p:spPr bwMode="auto">
          <a:xfrm>
            <a:off x="784724" y="5653121"/>
            <a:ext cx="8535847" cy="634159"/>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marL="171450" indent="-171450" algn="just" defTabSz="913965" fontAlgn="auto">
              <a:spcBef>
                <a:spcPts val="0"/>
              </a:spcBef>
              <a:spcAft>
                <a:spcPts val="600"/>
              </a:spcAft>
              <a:buFont typeface="Wingdings" panose="05000000000000000000" pitchFamily="2" charset="2"/>
              <a:buChar char="ü"/>
            </a:pPr>
            <a:r>
              <a:rPr lang="es-ES" sz="1200" dirty="0">
                <a:solidFill>
                  <a:srgbClr val="002060"/>
                </a:solidFill>
              </a:rPr>
              <a:t>Información que no pudo ser encontrada, ya que no existía las llegadas internacionales por mercado, sino de manera global por país y </a:t>
            </a:r>
            <a:r>
              <a:rPr lang="es-ES" sz="1200" dirty="0" smtClean="0">
                <a:solidFill>
                  <a:srgbClr val="002060"/>
                </a:solidFill>
              </a:rPr>
              <a:t>no </a:t>
            </a:r>
            <a:r>
              <a:rPr lang="es-ES" sz="1200" dirty="0">
                <a:solidFill>
                  <a:srgbClr val="002060"/>
                </a:solidFill>
              </a:rPr>
              <a:t>por ciudad en las oficinas de </a:t>
            </a:r>
            <a:r>
              <a:rPr lang="es-ES" sz="1200" dirty="0" smtClean="0">
                <a:solidFill>
                  <a:srgbClr val="002060"/>
                </a:solidFill>
              </a:rPr>
              <a:t>turismo de : Buenos Aires, Asunción</a:t>
            </a:r>
            <a:r>
              <a:rPr lang="es-ES" sz="1200" dirty="0">
                <a:solidFill>
                  <a:srgbClr val="002060"/>
                </a:solidFill>
              </a:rPr>
              <a:t>, Ciudad de Panamá, y Santiago de Chile. Adicionalmente, se investigó en cada aeropuerto, pero no había por mercado, sino de manera global y tampoco series históricas.</a:t>
            </a:r>
          </a:p>
          <a:p>
            <a:pPr algn="just" defTabSz="913965" fontAlgn="auto">
              <a:spcBef>
                <a:spcPts val="0"/>
              </a:spcBef>
              <a:spcAft>
                <a:spcPts val="600"/>
              </a:spcAft>
            </a:pPr>
            <a:endParaRPr lang="es-ES" sz="1200" dirty="0">
              <a:solidFill>
                <a:srgbClr val="002060"/>
              </a:solidFill>
            </a:endParaRPr>
          </a:p>
          <a:p>
            <a:pPr algn="just" defTabSz="913965" fontAlgn="auto">
              <a:spcBef>
                <a:spcPts val="0"/>
              </a:spcBef>
              <a:spcAft>
                <a:spcPts val="600"/>
              </a:spcAft>
            </a:pPr>
            <a:endParaRPr lang="es-ES" sz="1200" dirty="0">
              <a:solidFill>
                <a:srgbClr val="002060"/>
              </a:solidFill>
            </a:endParaRPr>
          </a:p>
        </p:txBody>
      </p:sp>
      <p:sp>
        <p:nvSpPr>
          <p:cNvPr id="30" name="TextBox 29"/>
          <p:cNvSpPr txBox="1"/>
          <p:nvPr/>
        </p:nvSpPr>
        <p:spPr bwMode="auto">
          <a:xfrm>
            <a:off x="834104" y="6536450"/>
            <a:ext cx="7667605"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Nota:  Para la  ciudad de Buenos Aires se envió una carta solicitado información de las llegadas internacionales por mercado, y hasta la fecha de hoy no hubo respuesta alguna, a pesar de dar el seguimiento respectivo..</a:t>
            </a:r>
            <a:endParaRPr lang="es-ES" sz="800" i="1" dirty="0">
              <a:solidFill>
                <a:srgbClr val="002776"/>
              </a:solidFill>
              <a:cs typeface="Arial" charset="0"/>
            </a:endParaRPr>
          </a:p>
        </p:txBody>
      </p:sp>
      <p:sp>
        <p:nvSpPr>
          <p:cNvPr id="31" name="Line 47"/>
          <p:cNvSpPr>
            <a:spLocks noChangeShapeType="1"/>
          </p:cNvSpPr>
          <p:nvPr/>
        </p:nvSpPr>
        <p:spPr bwMode="invGray">
          <a:xfrm>
            <a:off x="447112" y="1440594"/>
            <a:ext cx="9030626" cy="0"/>
          </a:xfrm>
          <a:prstGeom prst="line">
            <a:avLst/>
          </a:prstGeom>
          <a:noFill/>
          <a:ln w="6350">
            <a:solidFill>
              <a:schemeClr val="accent1"/>
            </a:solidFill>
            <a:round/>
            <a:headEnd/>
            <a:tailEnd/>
          </a:ln>
          <a:effectLst/>
        </p:spPr>
        <p:txBody>
          <a:bodyPr wrap="none" anchor="ctr"/>
          <a:lstStyle/>
          <a:p>
            <a:pPr defTabSz="914400" fontAlgn="base">
              <a:lnSpc>
                <a:spcPct val="106000"/>
              </a:lnSpc>
              <a:spcBef>
                <a:spcPct val="0"/>
              </a:spcBef>
              <a:spcAft>
                <a:spcPct val="0"/>
              </a:spcAft>
              <a:buFont typeface="Wingdings 2" pitchFamily="18" charset="2"/>
              <a:buNone/>
              <a:defRPr/>
            </a:pPr>
            <a:endParaRPr lang="es-ES" sz="2400" dirty="0">
              <a:solidFill>
                <a:srgbClr val="000000"/>
              </a:solidFill>
              <a:cs typeface="Arial" pitchFamily="34" charset="0"/>
            </a:endParaRPr>
          </a:p>
        </p:txBody>
      </p:sp>
    </p:spTree>
    <p:extLst>
      <p:ext uri="{BB962C8B-B14F-4D97-AF65-F5344CB8AC3E}">
        <p14:creationId xmlns:p14="http://schemas.microsoft.com/office/powerpoint/2010/main" val="2592627185"/>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bwMode="auto">
          <a:xfrm>
            <a:off x="235320" y="6339700"/>
            <a:ext cx="9179323" cy="389689"/>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800" i="1" dirty="0" smtClean="0">
                <a:solidFill>
                  <a:srgbClr val="002776"/>
                </a:solidFill>
                <a:cs typeface="Arial" pitchFamily="34" charset="0"/>
              </a:rPr>
              <a:t>Nota: El % de la cuota de mercado representa la proporción de personas extrajeras que arribaron a cada una de las ciudades durante el año 2015. La variación de cuota de mercado (2008- 2015) representa la tasa de crecimiento  porcentual del país de procedencia con respecto a cada una de las ciudades entre el 2008 y  2015.</a:t>
            </a:r>
          </a:p>
          <a:p>
            <a:pPr marL="282575" indent="-282575" defTabSz="914400" fontAlgn="base">
              <a:lnSpc>
                <a:spcPct val="106000"/>
              </a:lnSpc>
              <a:spcBef>
                <a:spcPct val="0"/>
              </a:spcBef>
              <a:spcAft>
                <a:spcPct val="0"/>
              </a:spcAft>
            </a:pPr>
            <a:r>
              <a:rPr lang="es-ES" sz="800" i="1" dirty="0" smtClean="0">
                <a:solidFill>
                  <a:srgbClr val="002776"/>
                </a:solidFill>
                <a:cs typeface="Arial" pitchFamily="34" charset="0"/>
              </a:rPr>
              <a:t>          </a:t>
            </a:r>
            <a:r>
              <a:rPr lang="es-ES" sz="800" i="1" dirty="0" smtClean="0">
                <a:solidFill>
                  <a:srgbClr val="3C8A2E"/>
                </a:solidFill>
                <a:cs typeface="Arial" pitchFamily="34" charset="0"/>
              </a:rPr>
              <a:t>Color Verde:</a:t>
            </a:r>
            <a:r>
              <a:rPr lang="es-ES" sz="800" i="1" dirty="0" smtClean="0">
                <a:solidFill>
                  <a:srgbClr val="002776"/>
                </a:solidFill>
                <a:cs typeface="Arial" pitchFamily="34" charset="0"/>
              </a:rPr>
              <a:t> representa un crecimiento considerable entre los años antes mencionados.</a:t>
            </a:r>
          </a:p>
          <a:p>
            <a:pPr marL="282575" indent="-282575" defTabSz="914400" fontAlgn="base">
              <a:lnSpc>
                <a:spcPct val="106000"/>
              </a:lnSpc>
              <a:spcBef>
                <a:spcPct val="0"/>
              </a:spcBef>
              <a:spcAft>
                <a:spcPct val="0"/>
              </a:spcAft>
            </a:pPr>
            <a:r>
              <a:rPr lang="es-ES" sz="800" i="1" dirty="0" smtClean="0">
                <a:solidFill>
                  <a:srgbClr val="002776"/>
                </a:solidFill>
                <a:cs typeface="Arial" pitchFamily="34" charset="0"/>
              </a:rPr>
              <a:t>	</a:t>
            </a:r>
            <a:r>
              <a:rPr lang="es-ES" sz="800" i="1" dirty="0" smtClean="0">
                <a:solidFill>
                  <a:srgbClr val="000000"/>
                </a:solidFill>
                <a:cs typeface="Arial" pitchFamily="34" charset="0"/>
              </a:rPr>
              <a:t>Color Negro:</a:t>
            </a:r>
            <a:r>
              <a:rPr lang="es-ES" sz="800" i="1" dirty="0" smtClean="0">
                <a:solidFill>
                  <a:srgbClr val="002776"/>
                </a:solidFill>
                <a:cs typeface="Arial" pitchFamily="34" charset="0"/>
              </a:rPr>
              <a:t> representa  un crecimiento ligero entre los años antes mencionados.</a:t>
            </a:r>
          </a:p>
          <a:p>
            <a:pPr marL="282575" indent="-282575" defTabSz="914400" fontAlgn="base">
              <a:lnSpc>
                <a:spcPct val="106000"/>
              </a:lnSpc>
              <a:spcBef>
                <a:spcPct val="0"/>
              </a:spcBef>
              <a:spcAft>
                <a:spcPct val="0"/>
              </a:spcAft>
            </a:pPr>
            <a:r>
              <a:rPr lang="es-ES" sz="800" i="1" dirty="0" smtClean="0">
                <a:solidFill>
                  <a:srgbClr val="002776"/>
                </a:solidFill>
                <a:cs typeface="Arial" pitchFamily="34" charset="0"/>
              </a:rPr>
              <a:t>	</a:t>
            </a:r>
            <a:r>
              <a:rPr lang="es-ES" sz="800" i="1" dirty="0" smtClean="0">
                <a:solidFill>
                  <a:srgbClr val="FF0000"/>
                </a:solidFill>
                <a:cs typeface="Arial" pitchFamily="34" charset="0"/>
              </a:rPr>
              <a:t>Color Rojo:</a:t>
            </a:r>
            <a:r>
              <a:rPr lang="es-ES" sz="800" i="1" dirty="0" smtClean="0">
                <a:solidFill>
                  <a:srgbClr val="002776"/>
                </a:solidFill>
                <a:cs typeface="Arial" pitchFamily="34" charset="0"/>
              </a:rPr>
              <a:t>   representa un decrecimiento entre lo años antes mencionados</a:t>
            </a:r>
            <a:endParaRPr lang="es-ES" sz="800" i="1" dirty="0">
              <a:solidFill>
                <a:srgbClr val="002776"/>
              </a:solidFill>
              <a:cs typeface="Arial" pitchFamily="34" charset="0"/>
            </a:endParaRPr>
          </a:p>
        </p:txBody>
      </p:sp>
      <p:grpSp>
        <p:nvGrpSpPr>
          <p:cNvPr id="14" name="Group 13"/>
          <p:cNvGrpSpPr/>
          <p:nvPr/>
        </p:nvGrpSpPr>
        <p:grpSpPr>
          <a:xfrm>
            <a:off x="2648745" y="829290"/>
            <a:ext cx="4608512" cy="5329760"/>
            <a:chOff x="658906" y="858154"/>
            <a:chExt cx="8177667" cy="5329760"/>
          </a:xfrm>
          <a:solidFill>
            <a:srgbClr val="CCECFF"/>
          </a:solidFill>
        </p:grpSpPr>
        <p:sp>
          <p:nvSpPr>
            <p:cNvPr id="337" name="Freeform 253"/>
            <p:cNvSpPr>
              <a:spLocks/>
            </p:cNvSpPr>
            <p:nvPr/>
          </p:nvSpPr>
          <p:spPr bwMode="auto">
            <a:xfrm>
              <a:off x="4736922" y="3829316"/>
              <a:ext cx="962717" cy="370876"/>
            </a:xfrm>
            <a:custGeom>
              <a:avLst/>
              <a:gdLst>
                <a:gd name="T0" fmla="*/ 58 w 89"/>
                <a:gd name="T1" fmla="*/ 21 h 89"/>
                <a:gd name="T2" fmla="*/ 58 w 89"/>
                <a:gd name="T3" fmla="*/ 21 h 89"/>
                <a:gd name="T4" fmla="*/ 42 w 89"/>
                <a:gd name="T5" fmla="*/ 13 h 89"/>
                <a:gd name="T6" fmla="*/ 29 w 89"/>
                <a:gd name="T7" fmla="*/ 4 h 89"/>
                <a:gd name="T8" fmla="*/ 29 w 89"/>
                <a:gd name="T9" fmla="*/ 4 h 89"/>
                <a:gd name="T10" fmla="*/ 23 w 89"/>
                <a:gd name="T11" fmla="*/ 1 h 89"/>
                <a:gd name="T12" fmla="*/ 16 w 89"/>
                <a:gd name="T13" fmla="*/ 0 h 89"/>
                <a:gd name="T14" fmla="*/ 16 w 89"/>
                <a:gd name="T15" fmla="*/ 0 h 89"/>
                <a:gd name="T16" fmla="*/ 10 w 89"/>
                <a:gd name="T17" fmla="*/ 4 h 89"/>
                <a:gd name="T18" fmla="*/ 8 w 89"/>
                <a:gd name="T19" fmla="*/ 5 h 89"/>
                <a:gd name="T20" fmla="*/ 8 w 89"/>
                <a:gd name="T21" fmla="*/ 8 h 89"/>
                <a:gd name="T22" fmla="*/ 8 w 89"/>
                <a:gd name="T23" fmla="*/ 8 h 89"/>
                <a:gd name="T24" fmla="*/ 7 w 89"/>
                <a:gd name="T25" fmla="*/ 27 h 89"/>
                <a:gd name="T26" fmla="*/ 5 w 89"/>
                <a:gd name="T27" fmla="*/ 40 h 89"/>
                <a:gd name="T28" fmla="*/ 4 w 89"/>
                <a:gd name="T29" fmla="*/ 50 h 89"/>
                <a:gd name="T30" fmla="*/ 4 w 89"/>
                <a:gd name="T31" fmla="*/ 50 h 89"/>
                <a:gd name="T32" fmla="*/ 1 w 89"/>
                <a:gd name="T33" fmla="*/ 62 h 89"/>
                <a:gd name="T34" fmla="*/ 0 w 89"/>
                <a:gd name="T35" fmla="*/ 75 h 89"/>
                <a:gd name="T36" fmla="*/ 0 w 89"/>
                <a:gd name="T37" fmla="*/ 75 h 89"/>
                <a:gd name="T38" fmla="*/ 10 w 89"/>
                <a:gd name="T39" fmla="*/ 79 h 89"/>
                <a:gd name="T40" fmla="*/ 10 w 89"/>
                <a:gd name="T41" fmla="*/ 79 h 89"/>
                <a:gd name="T42" fmla="*/ 13 w 89"/>
                <a:gd name="T43" fmla="*/ 81 h 89"/>
                <a:gd name="T44" fmla="*/ 16 w 89"/>
                <a:gd name="T45" fmla="*/ 81 h 89"/>
                <a:gd name="T46" fmla="*/ 20 w 89"/>
                <a:gd name="T47" fmla="*/ 81 h 89"/>
                <a:gd name="T48" fmla="*/ 23 w 89"/>
                <a:gd name="T49" fmla="*/ 82 h 89"/>
                <a:gd name="T50" fmla="*/ 23 w 89"/>
                <a:gd name="T51" fmla="*/ 82 h 89"/>
                <a:gd name="T52" fmla="*/ 27 w 89"/>
                <a:gd name="T53" fmla="*/ 87 h 89"/>
                <a:gd name="T54" fmla="*/ 32 w 89"/>
                <a:gd name="T55" fmla="*/ 88 h 89"/>
                <a:gd name="T56" fmla="*/ 37 w 89"/>
                <a:gd name="T57" fmla="*/ 89 h 89"/>
                <a:gd name="T58" fmla="*/ 37 w 89"/>
                <a:gd name="T59" fmla="*/ 89 h 89"/>
                <a:gd name="T60" fmla="*/ 53 w 89"/>
                <a:gd name="T61" fmla="*/ 88 h 89"/>
                <a:gd name="T62" fmla="*/ 62 w 89"/>
                <a:gd name="T63" fmla="*/ 87 h 89"/>
                <a:gd name="T64" fmla="*/ 68 w 89"/>
                <a:gd name="T65" fmla="*/ 84 h 89"/>
                <a:gd name="T66" fmla="*/ 68 w 89"/>
                <a:gd name="T67" fmla="*/ 84 h 89"/>
                <a:gd name="T68" fmla="*/ 75 w 89"/>
                <a:gd name="T69" fmla="*/ 76 h 89"/>
                <a:gd name="T70" fmla="*/ 82 w 89"/>
                <a:gd name="T71" fmla="*/ 68 h 89"/>
                <a:gd name="T72" fmla="*/ 82 w 89"/>
                <a:gd name="T73" fmla="*/ 68 h 89"/>
                <a:gd name="T74" fmla="*/ 87 w 89"/>
                <a:gd name="T75" fmla="*/ 59 h 89"/>
                <a:gd name="T76" fmla="*/ 89 w 89"/>
                <a:gd name="T77" fmla="*/ 52 h 89"/>
                <a:gd name="T78" fmla="*/ 89 w 89"/>
                <a:gd name="T79" fmla="*/ 52 h 89"/>
                <a:gd name="T80" fmla="*/ 82 w 89"/>
                <a:gd name="T81" fmla="*/ 46 h 89"/>
                <a:gd name="T82" fmla="*/ 75 w 89"/>
                <a:gd name="T83" fmla="*/ 39 h 89"/>
                <a:gd name="T84" fmla="*/ 75 w 89"/>
                <a:gd name="T85" fmla="*/ 39 h 89"/>
                <a:gd name="T86" fmla="*/ 69 w 89"/>
                <a:gd name="T87" fmla="*/ 33 h 89"/>
                <a:gd name="T88" fmla="*/ 68 w 89"/>
                <a:gd name="T89" fmla="*/ 29 h 89"/>
                <a:gd name="T90" fmla="*/ 63 w 89"/>
                <a:gd name="T91" fmla="*/ 26 h 89"/>
                <a:gd name="T92" fmla="*/ 58 w 89"/>
                <a:gd name="T93"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89">
                  <a:moveTo>
                    <a:pt x="58" y="21"/>
                  </a:moveTo>
                  <a:lnTo>
                    <a:pt x="58" y="21"/>
                  </a:lnTo>
                  <a:lnTo>
                    <a:pt x="42" y="13"/>
                  </a:lnTo>
                  <a:lnTo>
                    <a:pt x="29" y="4"/>
                  </a:lnTo>
                  <a:lnTo>
                    <a:pt x="29" y="4"/>
                  </a:lnTo>
                  <a:lnTo>
                    <a:pt x="23" y="1"/>
                  </a:lnTo>
                  <a:lnTo>
                    <a:pt x="16" y="0"/>
                  </a:lnTo>
                  <a:lnTo>
                    <a:pt x="16" y="0"/>
                  </a:lnTo>
                  <a:lnTo>
                    <a:pt x="10" y="4"/>
                  </a:lnTo>
                  <a:lnTo>
                    <a:pt x="8" y="5"/>
                  </a:lnTo>
                  <a:lnTo>
                    <a:pt x="8" y="8"/>
                  </a:lnTo>
                  <a:lnTo>
                    <a:pt x="8" y="8"/>
                  </a:lnTo>
                  <a:lnTo>
                    <a:pt x="7" y="27"/>
                  </a:lnTo>
                  <a:lnTo>
                    <a:pt x="5" y="40"/>
                  </a:lnTo>
                  <a:lnTo>
                    <a:pt x="4" y="50"/>
                  </a:lnTo>
                  <a:lnTo>
                    <a:pt x="4" y="50"/>
                  </a:lnTo>
                  <a:lnTo>
                    <a:pt x="1" y="62"/>
                  </a:lnTo>
                  <a:lnTo>
                    <a:pt x="0" y="75"/>
                  </a:lnTo>
                  <a:lnTo>
                    <a:pt x="0" y="75"/>
                  </a:lnTo>
                  <a:lnTo>
                    <a:pt x="10" y="79"/>
                  </a:lnTo>
                  <a:lnTo>
                    <a:pt x="10" y="79"/>
                  </a:lnTo>
                  <a:lnTo>
                    <a:pt x="13" y="81"/>
                  </a:lnTo>
                  <a:lnTo>
                    <a:pt x="16" y="81"/>
                  </a:lnTo>
                  <a:lnTo>
                    <a:pt x="20" y="81"/>
                  </a:lnTo>
                  <a:lnTo>
                    <a:pt x="23" y="82"/>
                  </a:lnTo>
                  <a:lnTo>
                    <a:pt x="23" y="82"/>
                  </a:lnTo>
                  <a:lnTo>
                    <a:pt x="27" y="87"/>
                  </a:lnTo>
                  <a:lnTo>
                    <a:pt x="32" y="88"/>
                  </a:lnTo>
                  <a:lnTo>
                    <a:pt x="37" y="89"/>
                  </a:lnTo>
                  <a:lnTo>
                    <a:pt x="37" y="89"/>
                  </a:lnTo>
                  <a:lnTo>
                    <a:pt x="53" y="88"/>
                  </a:lnTo>
                  <a:lnTo>
                    <a:pt x="62" y="87"/>
                  </a:lnTo>
                  <a:lnTo>
                    <a:pt x="68" y="84"/>
                  </a:lnTo>
                  <a:lnTo>
                    <a:pt x="68" y="84"/>
                  </a:lnTo>
                  <a:lnTo>
                    <a:pt x="75" y="76"/>
                  </a:lnTo>
                  <a:lnTo>
                    <a:pt x="82" y="68"/>
                  </a:lnTo>
                  <a:lnTo>
                    <a:pt x="82" y="68"/>
                  </a:lnTo>
                  <a:lnTo>
                    <a:pt x="87" y="59"/>
                  </a:lnTo>
                  <a:lnTo>
                    <a:pt x="89" y="52"/>
                  </a:lnTo>
                  <a:lnTo>
                    <a:pt x="89" y="52"/>
                  </a:lnTo>
                  <a:lnTo>
                    <a:pt x="82" y="46"/>
                  </a:lnTo>
                  <a:lnTo>
                    <a:pt x="75" y="39"/>
                  </a:lnTo>
                  <a:lnTo>
                    <a:pt x="75" y="39"/>
                  </a:lnTo>
                  <a:lnTo>
                    <a:pt x="69" y="33"/>
                  </a:lnTo>
                  <a:lnTo>
                    <a:pt x="68" y="29"/>
                  </a:lnTo>
                  <a:lnTo>
                    <a:pt x="63" y="26"/>
                  </a:lnTo>
                  <a:lnTo>
                    <a:pt x="58" y="21"/>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38" name="Freeform 254"/>
            <p:cNvSpPr>
              <a:spLocks/>
            </p:cNvSpPr>
            <p:nvPr/>
          </p:nvSpPr>
          <p:spPr bwMode="auto">
            <a:xfrm>
              <a:off x="4736922" y="3829316"/>
              <a:ext cx="962717" cy="370876"/>
            </a:xfrm>
            <a:custGeom>
              <a:avLst/>
              <a:gdLst>
                <a:gd name="T0" fmla="*/ 58 w 89"/>
                <a:gd name="T1" fmla="*/ 21 h 89"/>
                <a:gd name="T2" fmla="*/ 58 w 89"/>
                <a:gd name="T3" fmla="*/ 21 h 89"/>
                <a:gd name="T4" fmla="*/ 42 w 89"/>
                <a:gd name="T5" fmla="*/ 13 h 89"/>
                <a:gd name="T6" fmla="*/ 29 w 89"/>
                <a:gd name="T7" fmla="*/ 4 h 89"/>
                <a:gd name="T8" fmla="*/ 29 w 89"/>
                <a:gd name="T9" fmla="*/ 4 h 89"/>
                <a:gd name="T10" fmla="*/ 23 w 89"/>
                <a:gd name="T11" fmla="*/ 1 h 89"/>
                <a:gd name="T12" fmla="*/ 16 w 89"/>
                <a:gd name="T13" fmla="*/ 0 h 89"/>
                <a:gd name="T14" fmla="*/ 16 w 89"/>
                <a:gd name="T15" fmla="*/ 0 h 89"/>
                <a:gd name="T16" fmla="*/ 10 w 89"/>
                <a:gd name="T17" fmla="*/ 4 h 89"/>
                <a:gd name="T18" fmla="*/ 8 w 89"/>
                <a:gd name="T19" fmla="*/ 5 h 89"/>
                <a:gd name="T20" fmla="*/ 8 w 89"/>
                <a:gd name="T21" fmla="*/ 8 h 89"/>
                <a:gd name="T22" fmla="*/ 8 w 89"/>
                <a:gd name="T23" fmla="*/ 8 h 89"/>
                <a:gd name="T24" fmla="*/ 7 w 89"/>
                <a:gd name="T25" fmla="*/ 27 h 89"/>
                <a:gd name="T26" fmla="*/ 5 w 89"/>
                <a:gd name="T27" fmla="*/ 40 h 89"/>
                <a:gd name="T28" fmla="*/ 4 w 89"/>
                <a:gd name="T29" fmla="*/ 50 h 89"/>
                <a:gd name="T30" fmla="*/ 4 w 89"/>
                <a:gd name="T31" fmla="*/ 50 h 89"/>
                <a:gd name="T32" fmla="*/ 1 w 89"/>
                <a:gd name="T33" fmla="*/ 62 h 89"/>
                <a:gd name="T34" fmla="*/ 0 w 89"/>
                <a:gd name="T35" fmla="*/ 75 h 89"/>
                <a:gd name="T36" fmla="*/ 0 w 89"/>
                <a:gd name="T37" fmla="*/ 75 h 89"/>
                <a:gd name="T38" fmla="*/ 10 w 89"/>
                <a:gd name="T39" fmla="*/ 79 h 89"/>
                <a:gd name="T40" fmla="*/ 10 w 89"/>
                <a:gd name="T41" fmla="*/ 79 h 89"/>
                <a:gd name="T42" fmla="*/ 13 w 89"/>
                <a:gd name="T43" fmla="*/ 81 h 89"/>
                <a:gd name="T44" fmla="*/ 16 w 89"/>
                <a:gd name="T45" fmla="*/ 81 h 89"/>
                <a:gd name="T46" fmla="*/ 20 w 89"/>
                <a:gd name="T47" fmla="*/ 81 h 89"/>
                <a:gd name="T48" fmla="*/ 23 w 89"/>
                <a:gd name="T49" fmla="*/ 82 h 89"/>
                <a:gd name="T50" fmla="*/ 23 w 89"/>
                <a:gd name="T51" fmla="*/ 82 h 89"/>
                <a:gd name="T52" fmla="*/ 27 w 89"/>
                <a:gd name="T53" fmla="*/ 87 h 89"/>
                <a:gd name="T54" fmla="*/ 32 w 89"/>
                <a:gd name="T55" fmla="*/ 88 h 89"/>
                <a:gd name="T56" fmla="*/ 37 w 89"/>
                <a:gd name="T57" fmla="*/ 89 h 89"/>
                <a:gd name="T58" fmla="*/ 37 w 89"/>
                <a:gd name="T59" fmla="*/ 89 h 89"/>
                <a:gd name="T60" fmla="*/ 53 w 89"/>
                <a:gd name="T61" fmla="*/ 88 h 89"/>
                <a:gd name="T62" fmla="*/ 62 w 89"/>
                <a:gd name="T63" fmla="*/ 87 h 89"/>
                <a:gd name="T64" fmla="*/ 68 w 89"/>
                <a:gd name="T65" fmla="*/ 84 h 89"/>
                <a:gd name="T66" fmla="*/ 68 w 89"/>
                <a:gd name="T67" fmla="*/ 84 h 89"/>
                <a:gd name="T68" fmla="*/ 75 w 89"/>
                <a:gd name="T69" fmla="*/ 76 h 89"/>
                <a:gd name="T70" fmla="*/ 82 w 89"/>
                <a:gd name="T71" fmla="*/ 68 h 89"/>
                <a:gd name="T72" fmla="*/ 82 w 89"/>
                <a:gd name="T73" fmla="*/ 68 h 89"/>
                <a:gd name="T74" fmla="*/ 87 w 89"/>
                <a:gd name="T75" fmla="*/ 59 h 89"/>
                <a:gd name="T76" fmla="*/ 89 w 89"/>
                <a:gd name="T77" fmla="*/ 52 h 89"/>
                <a:gd name="T78" fmla="*/ 89 w 89"/>
                <a:gd name="T79" fmla="*/ 52 h 89"/>
                <a:gd name="T80" fmla="*/ 82 w 89"/>
                <a:gd name="T81" fmla="*/ 46 h 89"/>
                <a:gd name="T82" fmla="*/ 75 w 89"/>
                <a:gd name="T83" fmla="*/ 39 h 89"/>
                <a:gd name="T84" fmla="*/ 75 w 89"/>
                <a:gd name="T85" fmla="*/ 39 h 89"/>
                <a:gd name="T86" fmla="*/ 69 w 89"/>
                <a:gd name="T87" fmla="*/ 33 h 89"/>
                <a:gd name="T88" fmla="*/ 68 w 89"/>
                <a:gd name="T89" fmla="*/ 29 h 89"/>
                <a:gd name="T90" fmla="*/ 63 w 89"/>
                <a:gd name="T91" fmla="*/ 26 h 89"/>
                <a:gd name="T92" fmla="*/ 58 w 89"/>
                <a:gd name="T93"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89">
                  <a:moveTo>
                    <a:pt x="58" y="21"/>
                  </a:moveTo>
                  <a:lnTo>
                    <a:pt x="58" y="21"/>
                  </a:lnTo>
                  <a:lnTo>
                    <a:pt x="42" y="13"/>
                  </a:lnTo>
                  <a:lnTo>
                    <a:pt x="29" y="4"/>
                  </a:lnTo>
                  <a:lnTo>
                    <a:pt x="29" y="4"/>
                  </a:lnTo>
                  <a:lnTo>
                    <a:pt x="23" y="1"/>
                  </a:lnTo>
                  <a:lnTo>
                    <a:pt x="16" y="0"/>
                  </a:lnTo>
                  <a:lnTo>
                    <a:pt x="16" y="0"/>
                  </a:lnTo>
                  <a:lnTo>
                    <a:pt x="10" y="4"/>
                  </a:lnTo>
                  <a:lnTo>
                    <a:pt x="8" y="5"/>
                  </a:lnTo>
                  <a:lnTo>
                    <a:pt x="8" y="8"/>
                  </a:lnTo>
                  <a:lnTo>
                    <a:pt x="8" y="8"/>
                  </a:lnTo>
                  <a:lnTo>
                    <a:pt x="7" y="27"/>
                  </a:lnTo>
                  <a:lnTo>
                    <a:pt x="5" y="40"/>
                  </a:lnTo>
                  <a:lnTo>
                    <a:pt x="4" y="50"/>
                  </a:lnTo>
                  <a:lnTo>
                    <a:pt x="4" y="50"/>
                  </a:lnTo>
                  <a:lnTo>
                    <a:pt x="1" y="62"/>
                  </a:lnTo>
                  <a:lnTo>
                    <a:pt x="0" y="75"/>
                  </a:lnTo>
                  <a:lnTo>
                    <a:pt x="0" y="75"/>
                  </a:lnTo>
                  <a:lnTo>
                    <a:pt x="10" y="79"/>
                  </a:lnTo>
                  <a:lnTo>
                    <a:pt x="10" y="79"/>
                  </a:lnTo>
                  <a:lnTo>
                    <a:pt x="13" y="81"/>
                  </a:lnTo>
                  <a:lnTo>
                    <a:pt x="16" y="81"/>
                  </a:lnTo>
                  <a:lnTo>
                    <a:pt x="20" y="81"/>
                  </a:lnTo>
                  <a:lnTo>
                    <a:pt x="23" y="82"/>
                  </a:lnTo>
                  <a:lnTo>
                    <a:pt x="23" y="82"/>
                  </a:lnTo>
                  <a:lnTo>
                    <a:pt x="27" y="87"/>
                  </a:lnTo>
                  <a:lnTo>
                    <a:pt x="32" y="88"/>
                  </a:lnTo>
                  <a:lnTo>
                    <a:pt x="37" y="89"/>
                  </a:lnTo>
                  <a:lnTo>
                    <a:pt x="37" y="89"/>
                  </a:lnTo>
                  <a:lnTo>
                    <a:pt x="53" y="88"/>
                  </a:lnTo>
                  <a:lnTo>
                    <a:pt x="62" y="87"/>
                  </a:lnTo>
                  <a:lnTo>
                    <a:pt x="68" y="84"/>
                  </a:lnTo>
                  <a:lnTo>
                    <a:pt x="68" y="84"/>
                  </a:lnTo>
                  <a:lnTo>
                    <a:pt x="75" y="76"/>
                  </a:lnTo>
                  <a:lnTo>
                    <a:pt x="82" y="68"/>
                  </a:lnTo>
                  <a:lnTo>
                    <a:pt x="82" y="68"/>
                  </a:lnTo>
                  <a:lnTo>
                    <a:pt x="87" y="59"/>
                  </a:lnTo>
                  <a:lnTo>
                    <a:pt x="89" y="52"/>
                  </a:lnTo>
                  <a:lnTo>
                    <a:pt x="89" y="52"/>
                  </a:lnTo>
                  <a:lnTo>
                    <a:pt x="82" y="46"/>
                  </a:lnTo>
                  <a:lnTo>
                    <a:pt x="75" y="39"/>
                  </a:lnTo>
                  <a:lnTo>
                    <a:pt x="75" y="39"/>
                  </a:lnTo>
                  <a:lnTo>
                    <a:pt x="69" y="33"/>
                  </a:lnTo>
                  <a:lnTo>
                    <a:pt x="68" y="29"/>
                  </a:lnTo>
                  <a:lnTo>
                    <a:pt x="63" y="26"/>
                  </a:lnTo>
                  <a:lnTo>
                    <a:pt x="58" y="21"/>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39" name="Freeform 255"/>
            <p:cNvSpPr>
              <a:spLocks noEditPoints="1"/>
            </p:cNvSpPr>
            <p:nvPr/>
          </p:nvSpPr>
          <p:spPr bwMode="auto">
            <a:xfrm>
              <a:off x="1924500" y="1412381"/>
              <a:ext cx="6912073" cy="2633626"/>
            </a:xfrm>
            <a:custGeom>
              <a:avLst/>
              <a:gdLst>
                <a:gd name="T0" fmla="*/ 620 w 639"/>
                <a:gd name="T1" fmla="*/ 157 h 632"/>
                <a:gd name="T2" fmla="*/ 568 w 639"/>
                <a:gd name="T3" fmla="*/ 136 h 632"/>
                <a:gd name="T4" fmla="*/ 513 w 639"/>
                <a:gd name="T5" fmla="*/ 125 h 632"/>
                <a:gd name="T6" fmla="*/ 481 w 639"/>
                <a:gd name="T7" fmla="*/ 119 h 632"/>
                <a:gd name="T8" fmla="*/ 436 w 639"/>
                <a:gd name="T9" fmla="*/ 92 h 632"/>
                <a:gd name="T10" fmla="*/ 412 w 639"/>
                <a:gd name="T11" fmla="*/ 112 h 632"/>
                <a:gd name="T12" fmla="*/ 418 w 639"/>
                <a:gd name="T13" fmla="*/ 87 h 632"/>
                <a:gd name="T14" fmla="*/ 391 w 639"/>
                <a:gd name="T15" fmla="*/ 78 h 632"/>
                <a:gd name="T16" fmla="*/ 378 w 639"/>
                <a:gd name="T17" fmla="*/ 86 h 632"/>
                <a:gd name="T18" fmla="*/ 394 w 639"/>
                <a:gd name="T19" fmla="*/ 60 h 632"/>
                <a:gd name="T20" fmla="*/ 373 w 639"/>
                <a:gd name="T21" fmla="*/ 21 h 632"/>
                <a:gd name="T22" fmla="*/ 336 w 639"/>
                <a:gd name="T23" fmla="*/ 50 h 632"/>
                <a:gd name="T24" fmla="*/ 300 w 639"/>
                <a:gd name="T25" fmla="*/ 47 h 632"/>
                <a:gd name="T26" fmla="*/ 258 w 639"/>
                <a:gd name="T27" fmla="*/ 63 h 632"/>
                <a:gd name="T28" fmla="*/ 236 w 639"/>
                <a:gd name="T29" fmla="*/ 45 h 632"/>
                <a:gd name="T30" fmla="*/ 225 w 639"/>
                <a:gd name="T31" fmla="*/ 0 h 632"/>
                <a:gd name="T32" fmla="*/ 203 w 639"/>
                <a:gd name="T33" fmla="*/ 19 h 632"/>
                <a:gd name="T34" fmla="*/ 157 w 639"/>
                <a:gd name="T35" fmla="*/ 15 h 632"/>
                <a:gd name="T36" fmla="*/ 167 w 639"/>
                <a:gd name="T37" fmla="*/ 50 h 632"/>
                <a:gd name="T38" fmla="*/ 137 w 639"/>
                <a:gd name="T39" fmla="*/ 70 h 632"/>
                <a:gd name="T40" fmla="*/ 105 w 639"/>
                <a:gd name="T41" fmla="*/ 54 h 632"/>
                <a:gd name="T42" fmla="*/ 87 w 639"/>
                <a:gd name="T43" fmla="*/ 65 h 632"/>
                <a:gd name="T44" fmla="*/ 76 w 639"/>
                <a:gd name="T45" fmla="*/ 84 h 632"/>
                <a:gd name="T46" fmla="*/ 70 w 639"/>
                <a:gd name="T47" fmla="*/ 134 h 632"/>
                <a:gd name="T48" fmla="*/ 53 w 639"/>
                <a:gd name="T49" fmla="*/ 151 h 632"/>
                <a:gd name="T50" fmla="*/ 31 w 639"/>
                <a:gd name="T51" fmla="*/ 154 h 632"/>
                <a:gd name="T52" fmla="*/ 11 w 639"/>
                <a:gd name="T53" fmla="*/ 177 h 632"/>
                <a:gd name="T54" fmla="*/ 11 w 639"/>
                <a:gd name="T55" fmla="*/ 218 h 632"/>
                <a:gd name="T56" fmla="*/ 50 w 639"/>
                <a:gd name="T57" fmla="*/ 225 h 632"/>
                <a:gd name="T58" fmla="*/ 61 w 639"/>
                <a:gd name="T59" fmla="*/ 247 h 632"/>
                <a:gd name="T60" fmla="*/ 109 w 639"/>
                <a:gd name="T61" fmla="*/ 238 h 632"/>
                <a:gd name="T62" fmla="*/ 141 w 639"/>
                <a:gd name="T63" fmla="*/ 231 h 632"/>
                <a:gd name="T64" fmla="*/ 157 w 639"/>
                <a:gd name="T65" fmla="*/ 270 h 632"/>
                <a:gd name="T66" fmla="*/ 199 w 639"/>
                <a:gd name="T67" fmla="*/ 289 h 632"/>
                <a:gd name="T68" fmla="*/ 223 w 639"/>
                <a:gd name="T69" fmla="*/ 299 h 632"/>
                <a:gd name="T70" fmla="*/ 236 w 639"/>
                <a:gd name="T71" fmla="*/ 331 h 632"/>
                <a:gd name="T72" fmla="*/ 258 w 639"/>
                <a:gd name="T73" fmla="*/ 335 h 632"/>
                <a:gd name="T74" fmla="*/ 270 w 639"/>
                <a:gd name="T75" fmla="*/ 358 h 632"/>
                <a:gd name="T76" fmla="*/ 265 w 639"/>
                <a:gd name="T77" fmla="*/ 401 h 632"/>
                <a:gd name="T78" fmla="*/ 296 w 639"/>
                <a:gd name="T79" fmla="*/ 435 h 632"/>
                <a:gd name="T80" fmla="*/ 309 w 639"/>
                <a:gd name="T81" fmla="*/ 458 h 632"/>
                <a:gd name="T82" fmla="*/ 316 w 639"/>
                <a:gd name="T83" fmla="*/ 487 h 632"/>
                <a:gd name="T84" fmla="*/ 329 w 639"/>
                <a:gd name="T85" fmla="*/ 516 h 632"/>
                <a:gd name="T86" fmla="*/ 287 w 639"/>
                <a:gd name="T87" fmla="*/ 556 h 632"/>
                <a:gd name="T88" fmla="*/ 289 w 639"/>
                <a:gd name="T89" fmla="*/ 584 h 632"/>
                <a:gd name="T90" fmla="*/ 335 w 639"/>
                <a:gd name="T91" fmla="*/ 619 h 632"/>
                <a:gd name="T92" fmla="*/ 352 w 639"/>
                <a:gd name="T93" fmla="*/ 623 h 632"/>
                <a:gd name="T94" fmla="*/ 367 w 639"/>
                <a:gd name="T95" fmla="*/ 588 h 632"/>
                <a:gd name="T96" fmla="*/ 373 w 639"/>
                <a:gd name="T97" fmla="*/ 593 h 632"/>
                <a:gd name="T98" fmla="*/ 393 w 639"/>
                <a:gd name="T99" fmla="*/ 575 h 632"/>
                <a:gd name="T100" fmla="*/ 416 w 639"/>
                <a:gd name="T101" fmla="*/ 546 h 632"/>
                <a:gd name="T102" fmla="*/ 416 w 639"/>
                <a:gd name="T103" fmla="*/ 525 h 632"/>
                <a:gd name="T104" fmla="*/ 418 w 639"/>
                <a:gd name="T105" fmla="*/ 497 h 632"/>
                <a:gd name="T106" fmla="*/ 461 w 639"/>
                <a:gd name="T107" fmla="*/ 462 h 632"/>
                <a:gd name="T108" fmla="*/ 497 w 639"/>
                <a:gd name="T109" fmla="*/ 449 h 632"/>
                <a:gd name="T110" fmla="*/ 542 w 639"/>
                <a:gd name="T111" fmla="*/ 417 h 632"/>
                <a:gd name="T112" fmla="*/ 562 w 639"/>
                <a:gd name="T113" fmla="*/ 373 h 632"/>
                <a:gd name="T114" fmla="*/ 572 w 639"/>
                <a:gd name="T115" fmla="*/ 326 h 632"/>
                <a:gd name="T116" fmla="*/ 587 w 639"/>
                <a:gd name="T117" fmla="*/ 274 h 632"/>
                <a:gd name="T118" fmla="*/ 636 w 639"/>
                <a:gd name="T119" fmla="*/ 209 h 632"/>
                <a:gd name="T120" fmla="*/ 403 w 639"/>
                <a:gd name="T121" fmla="*/ 154 h 632"/>
                <a:gd name="T122" fmla="*/ 406 w 639"/>
                <a:gd name="T123" fmla="*/ 142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39" h="632">
                  <a:moveTo>
                    <a:pt x="635" y="173"/>
                  </a:moveTo>
                  <a:lnTo>
                    <a:pt x="635" y="173"/>
                  </a:lnTo>
                  <a:lnTo>
                    <a:pt x="633" y="168"/>
                  </a:lnTo>
                  <a:lnTo>
                    <a:pt x="632" y="165"/>
                  </a:lnTo>
                  <a:lnTo>
                    <a:pt x="632" y="162"/>
                  </a:lnTo>
                  <a:lnTo>
                    <a:pt x="629" y="161"/>
                  </a:lnTo>
                  <a:lnTo>
                    <a:pt x="629" y="161"/>
                  </a:lnTo>
                  <a:lnTo>
                    <a:pt x="620" y="157"/>
                  </a:lnTo>
                  <a:lnTo>
                    <a:pt x="613" y="154"/>
                  </a:lnTo>
                  <a:lnTo>
                    <a:pt x="606" y="152"/>
                  </a:lnTo>
                  <a:lnTo>
                    <a:pt x="606" y="152"/>
                  </a:lnTo>
                  <a:lnTo>
                    <a:pt x="591" y="151"/>
                  </a:lnTo>
                  <a:lnTo>
                    <a:pt x="584" y="149"/>
                  </a:lnTo>
                  <a:lnTo>
                    <a:pt x="580" y="147"/>
                  </a:lnTo>
                  <a:lnTo>
                    <a:pt x="580" y="147"/>
                  </a:lnTo>
                  <a:lnTo>
                    <a:pt x="568" y="136"/>
                  </a:lnTo>
                  <a:lnTo>
                    <a:pt x="562" y="131"/>
                  </a:lnTo>
                  <a:lnTo>
                    <a:pt x="558" y="129"/>
                  </a:lnTo>
                  <a:lnTo>
                    <a:pt x="552" y="129"/>
                  </a:lnTo>
                  <a:lnTo>
                    <a:pt x="552" y="129"/>
                  </a:lnTo>
                  <a:lnTo>
                    <a:pt x="533" y="128"/>
                  </a:lnTo>
                  <a:lnTo>
                    <a:pt x="517" y="126"/>
                  </a:lnTo>
                  <a:lnTo>
                    <a:pt x="517" y="126"/>
                  </a:lnTo>
                  <a:lnTo>
                    <a:pt x="513" y="125"/>
                  </a:lnTo>
                  <a:lnTo>
                    <a:pt x="509" y="123"/>
                  </a:lnTo>
                  <a:lnTo>
                    <a:pt x="504" y="120"/>
                  </a:lnTo>
                  <a:lnTo>
                    <a:pt x="499" y="120"/>
                  </a:lnTo>
                  <a:lnTo>
                    <a:pt x="499" y="120"/>
                  </a:lnTo>
                  <a:lnTo>
                    <a:pt x="490" y="120"/>
                  </a:lnTo>
                  <a:lnTo>
                    <a:pt x="490" y="120"/>
                  </a:lnTo>
                  <a:lnTo>
                    <a:pt x="486" y="120"/>
                  </a:lnTo>
                  <a:lnTo>
                    <a:pt x="481" y="119"/>
                  </a:lnTo>
                  <a:lnTo>
                    <a:pt x="481" y="119"/>
                  </a:lnTo>
                  <a:lnTo>
                    <a:pt x="477" y="113"/>
                  </a:lnTo>
                  <a:lnTo>
                    <a:pt x="474" y="110"/>
                  </a:lnTo>
                  <a:lnTo>
                    <a:pt x="471" y="109"/>
                  </a:lnTo>
                  <a:lnTo>
                    <a:pt x="471" y="109"/>
                  </a:lnTo>
                  <a:lnTo>
                    <a:pt x="444" y="96"/>
                  </a:lnTo>
                  <a:lnTo>
                    <a:pt x="444" y="96"/>
                  </a:lnTo>
                  <a:lnTo>
                    <a:pt x="436" y="92"/>
                  </a:lnTo>
                  <a:lnTo>
                    <a:pt x="432" y="90"/>
                  </a:lnTo>
                  <a:lnTo>
                    <a:pt x="428" y="92"/>
                  </a:lnTo>
                  <a:lnTo>
                    <a:pt x="428" y="92"/>
                  </a:lnTo>
                  <a:lnTo>
                    <a:pt x="423" y="96"/>
                  </a:lnTo>
                  <a:lnTo>
                    <a:pt x="419" y="103"/>
                  </a:lnTo>
                  <a:lnTo>
                    <a:pt x="416" y="109"/>
                  </a:lnTo>
                  <a:lnTo>
                    <a:pt x="413" y="112"/>
                  </a:lnTo>
                  <a:lnTo>
                    <a:pt x="412" y="112"/>
                  </a:lnTo>
                  <a:lnTo>
                    <a:pt x="412" y="112"/>
                  </a:lnTo>
                  <a:lnTo>
                    <a:pt x="412" y="112"/>
                  </a:lnTo>
                  <a:lnTo>
                    <a:pt x="412" y="110"/>
                  </a:lnTo>
                  <a:lnTo>
                    <a:pt x="415" y="105"/>
                  </a:lnTo>
                  <a:lnTo>
                    <a:pt x="420" y="94"/>
                  </a:lnTo>
                  <a:lnTo>
                    <a:pt x="420" y="94"/>
                  </a:lnTo>
                  <a:lnTo>
                    <a:pt x="419" y="90"/>
                  </a:lnTo>
                  <a:lnTo>
                    <a:pt x="418" y="87"/>
                  </a:lnTo>
                  <a:lnTo>
                    <a:pt x="413" y="86"/>
                  </a:lnTo>
                  <a:lnTo>
                    <a:pt x="413" y="86"/>
                  </a:lnTo>
                  <a:lnTo>
                    <a:pt x="403" y="87"/>
                  </a:lnTo>
                  <a:lnTo>
                    <a:pt x="400" y="87"/>
                  </a:lnTo>
                  <a:lnTo>
                    <a:pt x="397" y="86"/>
                  </a:lnTo>
                  <a:lnTo>
                    <a:pt x="397" y="86"/>
                  </a:lnTo>
                  <a:lnTo>
                    <a:pt x="393" y="80"/>
                  </a:lnTo>
                  <a:lnTo>
                    <a:pt x="391" y="78"/>
                  </a:lnTo>
                  <a:lnTo>
                    <a:pt x="389" y="80"/>
                  </a:lnTo>
                  <a:lnTo>
                    <a:pt x="389" y="80"/>
                  </a:lnTo>
                  <a:lnTo>
                    <a:pt x="383" y="86"/>
                  </a:lnTo>
                  <a:lnTo>
                    <a:pt x="381" y="87"/>
                  </a:lnTo>
                  <a:lnTo>
                    <a:pt x="380" y="87"/>
                  </a:lnTo>
                  <a:lnTo>
                    <a:pt x="378" y="87"/>
                  </a:lnTo>
                  <a:lnTo>
                    <a:pt x="378" y="87"/>
                  </a:lnTo>
                  <a:lnTo>
                    <a:pt x="378" y="86"/>
                  </a:lnTo>
                  <a:lnTo>
                    <a:pt x="380" y="84"/>
                  </a:lnTo>
                  <a:lnTo>
                    <a:pt x="383" y="81"/>
                  </a:lnTo>
                  <a:lnTo>
                    <a:pt x="390" y="76"/>
                  </a:lnTo>
                  <a:lnTo>
                    <a:pt x="390" y="76"/>
                  </a:lnTo>
                  <a:lnTo>
                    <a:pt x="391" y="73"/>
                  </a:lnTo>
                  <a:lnTo>
                    <a:pt x="393" y="68"/>
                  </a:lnTo>
                  <a:lnTo>
                    <a:pt x="394" y="64"/>
                  </a:lnTo>
                  <a:lnTo>
                    <a:pt x="394" y="60"/>
                  </a:lnTo>
                  <a:lnTo>
                    <a:pt x="394" y="60"/>
                  </a:lnTo>
                  <a:lnTo>
                    <a:pt x="391" y="55"/>
                  </a:lnTo>
                  <a:lnTo>
                    <a:pt x="387" y="50"/>
                  </a:lnTo>
                  <a:lnTo>
                    <a:pt x="387" y="50"/>
                  </a:lnTo>
                  <a:lnTo>
                    <a:pt x="384" y="44"/>
                  </a:lnTo>
                  <a:lnTo>
                    <a:pt x="380" y="35"/>
                  </a:lnTo>
                  <a:lnTo>
                    <a:pt x="373" y="21"/>
                  </a:lnTo>
                  <a:lnTo>
                    <a:pt x="373" y="21"/>
                  </a:lnTo>
                  <a:lnTo>
                    <a:pt x="370" y="16"/>
                  </a:lnTo>
                  <a:lnTo>
                    <a:pt x="370" y="16"/>
                  </a:lnTo>
                  <a:lnTo>
                    <a:pt x="362" y="29"/>
                  </a:lnTo>
                  <a:lnTo>
                    <a:pt x="355" y="38"/>
                  </a:lnTo>
                  <a:lnTo>
                    <a:pt x="355" y="38"/>
                  </a:lnTo>
                  <a:lnTo>
                    <a:pt x="349" y="44"/>
                  </a:lnTo>
                  <a:lnTo>
                    <a:pt x="342" y="48"/>
                  </a:lnTo>
                  <a:lnTo>
                    <a:pt x="336" y="50"/>
                  </a:lnTo>
                  <a:lnTo>
                    <a:pt x="332" y="51"/>
                  </a:lnTo>
                  <a:lnTo>
                    <a:pt x="332" y="51"/>
                  </a:lnTo>
                  <a:lnTo>
                    <a:pt x="328" y="51"/>
                  </a:lnTo>
                  <a:lnTo>
                    <a:pt x="320" y="50"/>
                  </a:lnTo>
                  <a:lnTo>
                    <a:pt x="320" y="50"/>
                  </a:lnTo>
                  <a:lnTo>
                    <a:pt x="310" y="47"/>
                  </a:lnTo>
                  <a:lnTo>
                    <a:pt x="305" y="47"/>
                  </a:lnTo>
                  <a:lnTo>
                    <a:pt x="300" y="47"/>
                  </a:lnTo>
                  <a:lnTo>
                    <a:pt x="300" y="47"/>
                  </a:lnTo>
                  <a:lnTo>
                    <a:pt x="292" y="50"/>
                  </a:lnTo>
                  <a:lnTo>
                    <a:pt x="281" y="52"/>
                  </a:lnTo>
                  <a:lnTo>
                    <a:pt x="273" y="57"/>
                  </a:lnTo>
                  <a:lnTo>
                    <a:pt x="265" y="58"/>
                  </a:lnTo>
                  <a:lnTo>
                    <a:pt x="265" y="58"/>
                  </a:lnTo>
                  <a:lnTo>
                    <a:pt x="261" y="60"/>
                  </a:lnTo>
                  <a:lnTo>
                    <a:pt x="258" y="63"/>
                  </a:lnTo>
                  <a:lnTo>
                    <a:pt x="255" y="65"/>
                  </a:lnTo>
                  <a:lnTo>
                    <a:pt x="251" y="67"/>
                  </a:lnTo>
                  <a:lnTo>
                    <a:pt x="251" y="67"/>
                  </a:lnTo>
                  <a:lnTo>
                    <a:pt x="248" y="67"/>
                  </a:lnTo>
                  <a:lnTo>
                    <a:pt x="245" y="64"/>
                  </a:lnTo>
                  <a:lnTo>
                    <a:pt x="241" y="60"/>
                  </a:lnTo>
                  <a:lnTo>
                    <a:pt x="238" y="52"/>
                  </a:lnTo>
                  <a:lnTo>
                    <a:pt x="236" y="45"/>
                  </a:lnTo>
                  <a:lnTo>
                    <a:pt x="236" y="45"/>
                  </a:lnTo>
                  <a:lnTo>
                    <a:pt x="236" y="32"/>
                  </a:lnTo>
                  <a:lnTo>
                    <a:pt x="236" y="21"/>
                  </a:lnTo>
                  <a:lnTo>
                    <a:pt x="236" y="21"/>
                  </a:lnTo>
                  <a:lnTo>
                    <a:pt x="236" y="15"/>
                  </a:lnTo>
                  <a:lnTo>
                    <a:pt x="234" y="8"/>
                  </a:lnTo>
                  <a:lnTo>
                    <a:pt x="229" y="3"/>
                  </a:lnTo>
                  <a:lnTo>
                    <a:pt x="225" y="0"/>
                  </a:lnTo>
                  <a:lnTo>
                    <a:pt x="225" y="0"/>
                  </a:lnTo>
                  <a:lnTo>
                    <a:pt x="223" y="0"/>
                  </a:lnTo>
                  <a:lnTo>
                    <a:pt x="222" y="2"/>
                  </a:lnTo>
                  <a:lnTo>
                    <a:pt x="219" y="6"/>
                  </a:lnTo>
                  <a:lnTo>
                    <a:pt x="216" y="12"/>
                  </a:lnTo>
                  <a:lnTo>
                    <a:pt x="212" y="16"/>
                  </a:lnTo>
                  <a:lnTo>
                    <a:pt x="212" y="16"/>
                  </a:lnTo>
                  <a:lnTo>
                    <a:pt x="203" y="19"/>
                  </a:lnTo>
                  <a:lnTo>
                    <a:pt x="190" y="21"/>
                  </a:lnTo>
                  <a:lnTo>
                    <a:pt x="170" y="21"/>
                  </a:lnTo>
                  <a:lnTo>
                    <a:pt x="170" y="21"/>
                  </a:lnTo>
                  <a:lnTo>
                    <a:pt x="167" y="21"/>
                  </a:lnTo>
                  <a:lnTo>
                    <a:pt x="166" y="19"/>
                  </a:lnTo>
                  <a:lnTo>
                    <a:pt x="163" y="16"/>
                  </a:lnTo>
                  <a:lnTo>
                    <a:pt x="158" y="15"/>
                  </a:lnTo>
                  <a:lnTo>
                    <a:pt x="157" y="15"/>
                  </a:lnTo>
                  <a:lnTo>
                    <a:pt x="154" y="16"/>
                  </a:lnTo>
                  <a:lnTo>
                    <a:pt x="154" y="16"/>
                  </a:lnTo>
                  <a:lnTo>
                    <a:pt x="152" y="18"/>
                  </a:lnTo>
                  <a:lnTo>
                    <a:pt x="152" y="22"/>
                  </a:lnTo>
                  <a:lnTo>
                    <a:pt x="157" y="29"/>
                  </a:lnTo>
                  <a:lnTo>
                    <a:pt x="166" y="47"/>
                  </a:lnTo>
                  <a:lnTo>
                    <a:pt x="166" y="47"/>
                  </a:lnTo>
                  <a:lnTo>
                    <a:pt x="167" y="50"/>
                  </a:lnTo>
                  <a:lnTo>
                    <a:pt x="167" y="51"/>
                  </a:lnTo>
                  <a:lnTo>
                    <a:pt x="164" y="55"/>
                  </a:lnTo>
                  <a:lnTo>
                    <a:pt x="160" y="60"/>
                  </a:lnTo>
                  <a:lnTo>
                    <a:pt x="155" y="63"/>
                  </a:lnTo>
                  <a:lnTo>
                    <a:pt x="155" y="63"/>
                  </a:lnTo>
                  <a:lnTo>
                    <a:pt x="145" y="68"/>
                  </a:lnTo>
                  <a:lnTo>
                    <a:pt x="137" y="70"/>
                  </a:lnTo>
                  <a:lnTo>
                    <a:pt x="137" y="70"/>
                  </a:lnTo>
                  <a:lnTo>
                    <a:pt x="131" y="68"/>
                  </a:lnTo>
                  <a:lnTo>
                    <a:pt x="125" y="64"/>
                  </a:lnTo>
                  <a:lnTo>
                    <a:pt x="121" y="60"/>
                  </a:lnTo>
                  <a:lnTo>
                    <a:pt x="118" y="55"/>
                  </a:lnTo>
                  <a:lnTo>
                    <a:pt x="118" y="55"/>
                  </a:lnTo>
                  <a:lnTo>
                    <a:pt x="116" y="52"/>
                  </a:lnTo>
                  <a:lnTo>
                    <a:pt x="113" y="52"/>
                  </a:lnTo>
                  <a:lnTo>
                    <a:pt x="105" y="54"/>
                  </a:lnTo>
                  <a:lnTo>
                    <a:pt x="105" y="54"/>
                  </a:lnTo>
                  <a:lnTo>
                    <a:pt x="102" y="54"/>
                  </a:lnTo>
                  <a:lnTo>
                    <a:pt x="102" y="57"/>
                  </a:lnTo>
                  <a:lnTo>
                    <a:pt x="103" y="63"/>
                  </a:lnTo>
                  <a:lnTo>
                    <a:pt x="103" y="63"/>
                  </a:lnTo>
                  <a:lnTo>
                    <a:pt x="102" y="65"/>
                  </a:lnTo>
                  <a:lnTo>
                    <a:pt x="97" y="65"/>
                  </a:lnTo>
                  <a:lnTo>
                    <a:pt x="87" y="65"/>
                  </a:lnTo>
                  <a:lnTo>
                    <a:pt x="87" y="65"/>
                  </a:lnTo>
                  <a:lnTo>
                    <a:pt x="83" y="65"/>
                  </a:lnTo>
                  <a:lnTo>
                    <a:pt x="80" y="68"/>
                  </a:lnTo>
                  <a:lnTo>
                    <a:pt x="73" y="77"/>
                  </a:lnTo>
                  <a:lnTo>
                    <a:pt x="73" y="77"/>
                  </a:lnTo>
                  <a:lnTo>
                    <a:pt x="73" y="78"/>
                  </a:lnTo>
                  <a:lnTo>
                    <a:pt x="73" y="80"/>
                  </a:lnTo>
                  <a:lnTo>
                    <a:pt x="76" y="84"/>
                  </a:lnTo>
                  <a:lnTo>
                    <a:pt x="80" y="90"/>
                  </a:lnTo>
                  <a:lnTo>
                    <a:pt x="83" y="94"/>
                  </a:lnTo>
                  <a:lnTo>
                    <a:pt x="83" y="94"/>
                  </a:lnTo>
                  <a:lnTo>
                    <a:pt x="83" y="102"/>
                  </a:lnTo>
                  <a:lnTo>
                    <a:pt x="80" y="109"/>
                  </a:lnTo>
                  <a:lnTo>
                    <a:pt x="74" y="125"/>
                  </a:lnTo>
                  <a:lnTo>
                    <a:pt x="74" y="125"/>
                  </a:lnTo>
                  <a:lnTo>
                    <a:pt x="70" y="134"/>
                  </a:lnTo>
                  <a:lnTo>
                    <a:pt x="68" y="142"/>
                  </a:lnTo>
                  <a:lnTo>
                    <a:pt x="67" y="152"/>
                  </a:lnTo>
                  <a:lnTo>
                    <a:pt x="64" y="151"/>
                  </a:lnTo>
                  <a:lnTo>
                    <a:pt x="64" y="151"/>
                  </a:lnTo>
                  <a:lnTo>
                    <a:pt x="61" y="151"/>
                  </a:lnTo>
                  <a:lnTo>
                    <a:pt x="57" y="151"/>
                  </a:lnTo>
                  <a:lnTo>
                    <a:pt x="57" y="151"/>
                  </a:lnTo>
                  <a:lnTo>
                    <a:pt x="53" y="151"/>
                  </a:lnTo>
                  <a:lnTo>
                    <a:pt x="48" y="152"/>
                  </a:lnTo>
                  <a:lnTo>
                    <a:pt x="48" y="152"/>
                  </a:lnTo>
                  <a:lnTo>
                    <a:pt x="44" y="154"/>
                  </a:lnTo>
                  <a:lnTo>
                    <a:pt x="40" y="154"/>
                  </a:lnTo>
                  <a:lnTo>
                    <a:pt x="40" y="154"/>
                  </a:lnTo>
                  <a:lnTo>
                    <a:pt x="35" y="154"/>
                  </a:lnTo>
                  <a:lnTo>
                    <a:pt x="31" y="154"/>
                  </a:lnTo>
                  <a:lnTo>
                    <a:pt x="31" y="154"/>
                  </a:lnTo>
                  <a:lnTo>
                    <a:pt x="26" y="157"/>
                  </a:lnTo>
                  <a:lnTo>
                    <a:pt x="22" y="161"/>
                  </a:lnTo>
                  <a:lnTo>
                    <a:pt x="21" y="165"/>
                  </a:lnTo>
                  <a:lnTo>
                    <a:pt x="19" y="170"/>
                  </a:lnTo>
                  <a:lnTo>
                    <a:pt x="19" y="170"/>
                  </a:lnTo>
                  <a:lnTo>
                    <a:pt x="19" y="171"/>
                  </a:lnTo>
                  <a:lnTo>
                    <a:pt x="16" y="173"/>
                  </a:lnTo>
                  <a:lnTo>
                    <a:pt x="11" y="177"/>
                  </a:lnTo>
                  <a:lnTo>
                    <a:pt x="3" y="181"/>
                  </a:lnTo>
                  <a:lnTo>
                    <a:pt x="0" y="184"/>
                  </a:lnTo>
                  <a:lnTo>
                    <a:pt x="0" y="184"/>
                  </a:lnTo>
                  <a:lnTo>
                    <a:pt x="0" y="189"/>
                  </a:lnTo>
                  <a:lnTo>
                    <a:pt x="3" y="197"/>
                  </a:lnTo>
                  <a:lnTo>
                    <a:pt x="8" y="215"/>
                  </a:lnTo>
                  <a:lnTo>
                    <a:pt x="8" y="215"/>
                  </a:lnTo>
                  <a:lnTo>
                    <a:pt x="11" y="218"/>
                  </a:lnTo>
                  <a:lnTo>
                    <a:pt x="13" y="220"/>
                  </a:lnTo>
                  <a:lnTo>
                    <a:pt x="22" y="225"/>
                  </a:lnTo>
                  <a:lnTo>
                    <a:pt x="31" y="228"/>
                  </a:lnTo>
                  <a:lnTo>
                    <a:pt x="38" y="229"/>
                  </a:lnTo>
                  <a:lnTo>
                    <a:pt x="38" y="229"/>
                  </a:lnTo>
                  <a:lnTo>
                    <a:pt x="44" y="228"/>
                  </a:lnTo>
                  <a:lnTo>
                    <a:pt x="50" y="225"/>
                  </a:lnTo>
                  <a:lnTo>
                    <a:pt x="50" y="225"/>
                  </a:lnTo>
                  <a:lnTo>
                    <a:pt x="55" y="222"/>
                  </a:lnTo>
                  <a:lnTo>
                    <a:pt x="58" y="222"/>
                  </a:lnTo>
                  <a:lnTo>
                    <a:pt x="58" y="222"/>
                  </a:lnTo>
                  <a:lnTo>
                    <a:pt x="60" y="225"/>
                  </a:lnTo>
                  <a:lnTo>
                    <a:pt x="60" y="232"/>
                  </a:lnTo>
                  <a:lnTo>
                    <a:pt x="60" y="241"/>
                  </a:lnTo>
                  <a:lnTo>
                    <a:pt x="61" y="247"/>
                  </a:lnTo>
                  <a:lnTo>
                    <a:pt x="61" y="247"/>
                  </a:lnTo>
                  <a:lnTo>
                    <a:pt x="63" y="248"/>
                  </a:lnTo>
                  <a:lnTo>
                    <a:pt x="66" y="248"/>
                  </a:lnTo>
                  <a:lnTo>
                    <a:pt x="73" y="248"/>
                  </a:lnTo>
                  <a:lnTo>
                    <a:pt x="90" y="247"/>
                  </a:lnTo>
                  <a:lnTo>
                    <a:pt x="90" y="247"/>
                  </a:lnTo>
                  <a:lnTo>
                    <a:pt x="97" y="245"/>
                  </a:lnTo>
                  <a:lnTo>
                    <a:pt x="103" y="242"/>
                  </a:lnTo>
                  <a:lnTo>
                    <a:pt x="109" y="238"/>
                  </a:lnTo>
                  <a:lnTo>
                    <a:pt x="115" y="235"/>
                  </a:lnTo>
                  <a:lnTo>
                    <a:pt x="115" y="235"/>
                  </a:lnTo>
                  <a:lnTo>
                    <a:pt x="126" y="231"/>
                  </a:lnTo>
                  <a:lnTo>
                    <a:pt x="132" y="228"/>
                  </a:lnTo>
                  <a:lnTo>
                    <a:pt x="138" y="226"/>
                  </a:lnTo>
                  <a:lnTo>
                    <a:pt x="138" y="226"/>
                  </a:lnTo>
                  <a:lnTo>
                    <a:pt x="139" y="228"/>
                  </a:lnTo>
                  <a:lnTo>
                    <a:pt x="141" y="231"/>
                  </a:lnTo>
                  <a:lnTo>
                    <a:pt x="142" y="239"/>
                  </a:lnTo>
                  <a:lnTo>
                    <a:pt x="141" y="248"/>
                  </a:lnTo>
                  <a:lnTo>
                    <a:pt x="141" y="254"/>
                  </a:lnTo>
                  <a:lnTo>
                    <a:pt x="141" y="254"/>
                  </a:lnTo>
                  <a:lnTo>
                    <a:pt x="144" y="258"/>
                  </a:lnTo>
                  <a:lnTo>
                    <a:pt x="147" y="261"/>
                  </a:lnTo>
                  <a:lnTo>
                    <a:pt x="157" y="270"/>
                  </a:lnTo>
                  <a:lnTo>
                    <a:pt x="157" y="270"/>
                  </a:lnTo>
                  <a:lnTo>
                    <a:pt x="161" y="273"/>
                  </a:lnTo>
                  <a:lnTo>
                    <a:pt x="168" y="274"/>
                  </a:lnTo>
                  <a:lnTo>
                    <a:pt x="181" y="277"/>
                  </a:lnTo>
                  <a:lnTo>
                    <a:pt x="181" y="277"/>
                  </a:lnTo>
                  <a:lnTo>
                    <a:pt x="186" y="280"/>
                  </a:lnTo>
                  <a:lnTo>
                    <a:pt x="192" y="283"/>
                  </a:lnTo>
                  <a:lnTo>
                    <a:pt x="199" y="289"/>
                  </a:lnTo>
                  <a:lnTo>
                    <a:pt x="199" y="289"/>
                  </a:lnTo>
                  <a:lnTo>
                    <a:pt x="200" y="290"/>
                  </a:lnTo>
                  <a:lnTo>
                    <a:pt x="203" y="291"/>
                  </a:lnTo>
                  <a:lnTo>
                    <a:pt x="210" y="291"/>
                  </a:lnTo>
                  <a:lnTo>
                    <a:pt x="218" y="293"/>
                  </a:lnTo>
                  <a:lnTo>
                    <a:pt x="221" y="294"/>
                  </a:lnTo>
                  <a:lnTo>
                    <a:pt x="222" y="296"/>
                  </a:lnTo>
                  <a:lnTo>
                    <a:pt x="222" y="296"/>
                  </a:lnTo>
                  <a:lnTo>
                    <a:pt x="223" y="299"/>
                  </a:lnTo>
                  <a:lnTo>
                    <a:pt x="223" y="302"/>
                  </a:lnTo>
                  <a:lnTo>
                    <a:pt x="223" y="306"/>
                  </a:lnTo>
                  <a:lnTo>
                    <a:pt x="225" y="309"/>
                  </a:lnTo>
                  <a:lnTo>
                    <a:pt x="225" y="309"/>
                  </a:lnTo>
                  <a:lnTo>
                    <a:pt x="231" y="320"/>
                  </a:lnTo>
                  <a:lnTo>
                    <a:pt x="234" y="326"/>
                  </a:lnTo>
                  <a:lnTo>
                    <a:pt x="236" y="331"/>
                  </a:lnTo>
                  <a:lnTo>
                    <a:pt x="236" y="331"/>
                  </a:lnTo>
                  <a:lnTo>
                    <a:pt x="239" y="332"/>
                  </a:lnTo>
                  <a:lnTo>
                    <a:pt x="242" y="333"/>
                  </a:lnTo>
                  <a:lnTo>
                    <a:pt x="250" y="333"/>
                  </a:lnTo>
                  <a:lnTo>
                    <a:pt x="250" y="333"/>
                  </a:lnTo>
                  <a:lnTo>
                    <a:pt x="255" y="332"/>
                  </a:lnTo>
                  <a:lnTo>
                    <a:pt x="255" y="332"/>
                  </a:lnTo>
                  <a:lnTo>
                    <a:pt x="257" y="333"/>
                  </a:lnTo>
                  <a:lnTo>
                    <a:pt x="258" y="335"/>
                  </a:lnTo>
                  <a:lnTo>
                    <a:pt x="258" y="338"/>
                  </a:lnTo>
                  <a:lnTo>
                    <a:pt x="258" y="348"/>
                  </a:lnTo>
                  <a:lnTo>
                    <a:pt x="258" y="348"/>
                  </a:lnTo>
                  <a:lnTo>
                    <a:pt x="260" y="351"/>
                  </a:lnTo>
                  <a:lnTo>
                    <a:pt x="263" y="354"/>
                  </a:lnTo>
                  <a:lnTo>
                    <a:pt x="267" y="355"/>
                  </a:lnTo>
                  <a:lnTo>
                    <a:pt x="270" y="358"/>
                  </a:lnTo>
                  <a:lnTo>
                    <a:pt x="270" y="358"/>
                  </a:lnTo>
                  <a:lnTo>
                    <a:pt x="271" y="362"/>
                  </a:lnTo>
                  <a:lnTo>
                    <a:pt x="271" y="370"/>
                  </a:lnTo>
                  <a:lnTo>
                    <a:pt x="270" y="378"/>
                  </a:lnTo>
                  <a:lnTo>
                    <a:pt x="267" y="384"/>
                  </a:lnTo>
                  <a:lnTo>
                    <a:pt x="267" y="384"/>
                  </a:lnTo>
                  <a:lnTo>
                    <a:pt x="264" y="388"/>
                  </a:lnTo>
                  <a:lnTo>
                    <a:pt x="264" y="393"/>
                  </a:lnTo>
                  <a:lnTo>
                    <a:pt x="265" y="401"/>
                  </a:lnTo>
                  <a:lnTo>
                    <a:pt x="265" y="401"/>
                  </a:lnTo>
                  <a:lnTo>
                    <a:pt x="268" y="415"/>
                  </a:lnTo>
                  <a:lnTo>
                    <a:pt x="270" y="428"/>
                  </a:lnTo>
                  <a:lnTo>
                    <a:pt x="270" y="428"/>
                  </a:lnTo>
                  <a:lnTo>
                    <a:pt x="271" y="430"/>
                  </a:lnTo>
                  <a:lnTo>
                    <a:pt x="274" y="432"/>
                  </a:lnTo>
                  <a:lnTo>
                    <a:pt x="286" y="435"/>
                  </a:lnTo>
                  <a:lnTo>
                    <a:pt x="296" y="435"/>
                  </a:lnTo>
                  <a:lnTo>
                    <a:pt x="302" y="436"/>
                  </a:lnTo>
                  <a:lnTo>
                    <a:pt x="302" y="436"/>
                  </a:lnTo>
                  <a:lnTo>
                    <a:pt x="305" y="439"/>
                  </a:lnTo>
                  <a:lnTo>
                    <a:pt x="306" y="443"/>
                  </a:lnTo>
                  <a:lnTo>
                    <a:pt x="309" y="449"/>
                  </a:lnTo>
                  <a:lnTo>
                    <a:pt x="309" y="454"/>
                  </a:lnTo>
                  <a:lnTo>
                    <a:pt x="309" y="454"/>
                  </a:lnTo>
                  <a:lnTo>
                    <a:pt x="309" y="458"/>
                  </a:lnTo>
                  <a:lnTo>
                    <a:pt x="312" y="461"/>
                  </a:lnTo>
                  <a:lnTo>
                    <a:pt x="316" y="465"/>
                  </a:lnTo>
                  <a:lnTo>
                    <a:pt x="316" y="465"/>
                  </a:lnTo>
                  <a:lnTo>
                    <a:pt x="318" y="470"/>
                  </a:lnTo>
                  <a:lnTo>
                    <a:pt x="319" y="475"/>
                  </a:lnTo>
                  <a:lnTo>
                    <a:pt x="318" y="483"/>
                  </a:lnTo>
                  <a:lnTo>
                    <a:pt x="316" y="487"/>
                  </a:lnTo>
                  <a:lnTo>
                    <a:pt x="316" y="487"/>
                  </a:lnTo>
                  <a:lnTo>
                    <a:pt x="315" y="490"/>
                  </a:lnTo>
                  <a:lnTo>
                    <a:pt x="316" y="493"/>
                  </a:lnTo>
                  <a:lnTo>
                    <a:pt x="323" y="497"/>
                  </a:lnTo>
                  <a:lnTo>
                    <a:pt x="323" y="497"/>
                  </a:lnTo>
                  <a:lnTo>
                    <a:pt x="325" y="499"/>
                  </a:lnTo>
                  <a:lnTo>
                    <a:pt x="326" y="501"/>
                  </a:lnTo>
                  <a:lnTo>
                    <a:pt x="329" y="507"/>
                  </a:lnTo>
                  <a:lnTo>
                    <a:pt x="329" y="516"/>
                  </a:lnTo>
                  <a:lnTo>
                    <a:pt x="329" y="522"/>
                  </a:lnTo>
                  <a:lnTo>
                    <a:pt x="329" y="522"/>
                  </a:lnTo>
                  <a:lnTo>
                    <a:pt x="328" y="523"/>
                  </a:lnTo>
                  <a:lnTo>
                    <a:pt x="325" y="528"/>
                  </a:lnTo>
                  <a:lnTo>
                    <a:pt x="315" y="535"/>
                  </a:lnTo>
                  <a:lnTo>
                    <a:pt x="293" y="551"/>
                  </a:lnTo>
                  <a:lnTo>
                    <a:pt x="293" y="551"/>
                  </a:lnTo>
                  <a:lnTo>
                    <a:pt x="287" y="556"/>
                  </a:lnTo>
                  <a:lnTo>
                    <a:pt x="283" y="562"/>
                  </a:lnTo>
                  <a:lnTo>
                    <a:pt x="280" y="570"/>
                  </a:lnTo>
                  <a:lnTo>
                    <a:pt x="277" y="575"/>
                  </a:lnTo>
                  <a:lnTo>
                    <a:pt x="277" y="575"/>
                  </a:lnTo>
                  <a:lnTo>
                    <a:pt x="276" y="580"/>
                  </a:lnTo>
                  <a:lnTo>
                    <a:pt x="276" y="580"/>
                  </a:lnTo>
                  <a:lnTo>
                    <a:pt x="283" y="581"/>
                  </a:lnTo>
                  <a:lnTo>
                    <a:pt x="289" y="584"/>
                  </a:lnTo>
                  <a:lnTo>
                    <a:pt x="289" y="584"/>
                  </a:lnTo>
                  <a:lnTo>
                    <a:pt x="302" y="593"/>
                  </a:lnTo>
                  <a:lnTo>
                    <a:pt x="318" y="601"/>
                  </a:lnTo>
                  <a:lnTo>
                    <a:pt x="318" y="601"/>
                  </a:lnTo>
                  <a:lnTo>
                    <a:pt x="323" y="606"/>
                  </a:lnTo>
                  <a:lnTo>
                    <a:pt x="328" y="609"/>
                  </a:lnTo>
                  <a:lnTo>
                    <a:pt x="329" y="613"/>
                  </a:lnTo>
                  <a:lnTo>
                    <a:pt x="335" y="619"/>
                  </a:lnTo>
                  <a:lnTo>
                    <a:pt x="335" y="619"/>
                  </a:lnTo>
                  <a:lnTo>
                    <a:pt x="342" y="626"/>
                  </a:lnTo>
                  <a:lnTo>
                    <a:pt x="349" y="632"/>
                  </a:lnTo>
                  <a:lnTo>
                    <a:pt x="349" y="632"/>
                  </a:lnTo>
                  <a:lnTo>
                    <a:pt x="351" y="627"/>
                  </a:lnTo>
                  <a:lnTo>
                    <a:pt x="351" y="627"/>
                  </a:lnTo>
                  <a:lnTo>
                    <a:pt x="351" y="625"/>
                  </a:lnTo>
                  <a:lnTo>
                    <a:pt x="352" y="623"/>
                  </a:lnTo>
                  <a:lnTo>
                    <a:pt x="357" y="619"/>
                  </a:lnTo>
                  <a:lnTo>
                    <a:pt x="357" y="619"/>
                  </a:lnTo>
                  <a:lnTo>
                    <a:pt x="362" y="613"/>
                  </a:lnTo>
                  <a:lnTo>
                    <a:pt x="364" y="610"/>
                  </a:lnTo>
                  <a:lnTo>
                    <a:pt x="365" y="606"/>
                  </a:lnTo>
                  <a:lnTo>
                    <a:pt x="365" y="606"/>
                  </a:lnTo>
                  <a:lnTo>
                    <a:pt x="365" y="594"/>
                  </a:lnTo>
                  <a:lnTo>
                    <a:pt x="367" y="588"/>
                  </a:lnTo>
                  <a:lnTo>
                    <a:pt x="368" y="585"/>
                  </a:lnTo>
                  <a:lnTo>
                    <a:pt x="368" y="585"/>
                  </a:lnTo>
                  <a:lnTo>
                    <a:pt x="371" y="584"/>
                  </a:lnTo>
                  <a:lnTo>
                    <a:pt x="374" y="583"/>
                  </a:lnTo>
                  <a:lnTo>
                    <a:pt x="377" y="583"/>
                  </a:lnTo>
                  <a:lnTo>
                    <a:pt x="377" y="584"/>
                  </a:lnTo>
                  <a:lnTo>
                    <a:pt x="377" y="584"/>
                  </a:lnTo>
                  <a:lnTo>
                    <a:pt x="373" y="593"/>
                  </a:lnTo>
                  <a:lnTo>
                    <a:pt x="371" y="597"/>
                  </a:lnTo>
                  <a:lnTo>
                    <a:pt x="371" y="598"/>
                  </a:lnTo>
                  <a:lnTo>
                    <a:pt x="373" y="598"/>
                  </a:lnTo>
                  <a:lnTo>
                    <a:pt x="373" y="598"/>
                  </a:lnTo>
                  <a:lnTo>
                    <a:pt x="381" y="591"/>
                  </a:lnTo>
                  <a:lnTo>
                    <a:pt x="390" y="583"/>
                  </a:lnTo>
                  <a:lnTo>
                    <a:pt x="390" y="583"/>
                  </a:lnTo>
                  <a:lnTo>
                    <a:pt x="393" y="575"/>
                  </a:lnTo>
                  <a:lnTo>
                    <a:pt x="397" y="567"/>
                  </a:lnTo>
                  <a:lnTo>
                    <a:pt x="400" y="558"/>
                  </a:lnTo>
                  <a:lnTo>
                    <a:pt x="402" y="555"/>
                  </a:lnTo>
                  <a:lnTo>
                    <a:pt x="404" y="554"/>
                  </a:lnTo>
                  <a:lnTo>
                    <a:pt x="404" y="554"/>
                  </a:lnTo>
                  <a:lnTo>
                    <a:pt x="412" y="551"/>
                  </a:lnTo>
                  <a:lnTo>
                    <a:pt x="413" y="549"/>
                  </a:lnTo>
                  <a:lnTo>
                    <a:pt x="416" y="546"/>
                  </a:lnTo>
                  <a:lnTo>
                    <a:pt x="416" y="546"/>
                  </a:lnTo>
                  <a:lnTo>
                    <a:pt x="416" y="543"/>
                  </a:lnTo>
                  <a:lnTo>
                    <a:pt x="416" y="539"/>
                  </a:lnTo>
                  <a:lnTo>
                    <a:pt x="416" y="535"/>
                  </a:lnTo>
                  <a:lnTo>
                    <a:pt x="418" y="532"/>
                  </a:lnTo>
                  <a:lnTo>
                    <a:pt x="418" y="532"/>
                  </a:lnTo>
                  <a:lnTo>
                    <a:pt x="418" y="528"/>
                  </a:lnTo>
                  <a:lnTo>
                    <a:pt x="416" y="525"/>
                  </a:lnTo>
                  <a:lnTo>
                    <a:pt x="415" y="520"/>
                  </a:lnTo>
                  <a:lnTo>
                    <a:pt x="415" y="516"/>
                  </a:lnTo>
                  <a:lnTo>
                    <a:pt x="415" y="516"/>
                  </a:lnTo>
                  <a:lnTo>
                    <a:pt x="415" y="512"/>
                  </a:lnTo>
                  <a:lnTo>
                    <a:pt x="415" y="507"/>
                  </a:lnTo>
                  <a:lnTo>
                    <a:pt x="415" y="501"/>
                  </a:lnTo>
                  <a:lnTo>
                    <a:pt x="418" y="497"/>
                  </a:lnTo>
                  <a:lnTo>
                    <a:pt x="418" y="497"/>
                  </a:lnTo>
                  <a:lnTo>
                    <a:pt x="431" y="483"/>
                  </a:lnTo>
                  <a:lnTo>
                    <a:pt x="438" y="475"/>
                  </a:lnTo>
                  <a:lnTo>
                    <a:pt x="446" y="471"/>
                  </a:lnTo>
                  <a:lnTo>
                    <a:pt x="446" y="471"/>
                  </a:lnTo>
                  <a:lnTo>
                    <a:pt x="451" y="470"/>
                  </a:lnTo>
                  <a:lnTo>
                    <a:pt x="455" y="467"/>
                  </a:lnTo>
                  <a:lnTo>
                    <a:pt x="458" y="465"/>
                  </a:lnTo>
                  <a:lnTo>
                    <a:pt x="461" y="462"/>
                  </a:lnTo>
                  <a:lnTo>
                    <a:pt x="461" y="462"/>
                  </a:lnTo>
                  <a:lnTo>
                    <a:pt x="465" y="461"/>
                  </a:lnTo>
                  <a:lnTo>
                    <a:pt x="470" y="458"/>
                  </a:lnTo>
                  <a:lnTo>
                    <a:pt x="474" y="454"/>
                  </a:lnTo>
                  <a:lnTo>
                    <a:pt x="478" y="451"/>
                  </a:lnTo>
                  <a:lnTo>
                    <a:pt x="478" y="451"/>
                  </a:lnTo>
                  <a:lnTo>
                    <a:pt x="487" y="449"/>
                  </a:lnTo>
                  <a:lnTo>
                    <a:pt x="497" y="449"/>
                  </a:lnTo>
                  <a:lnTo>
                    <a:pt x="509" y="448"/>
                  </a:lnTo>
                  <a:lnTo>
                    <a:pt x="517" y="446"/>
                  </a:lnTo>
                  <a:lnTo>
                    <a:pt x="517" y="446"/>
                  </a:lnTo>
                  <a:lnTo>
                    <a:pt x="525" y="443"/>
                  </a:lnTo>
                  <a:lnTo>
                    <a:pt x="529" y="439"/>
                  </a:lnTo>
                  <a:lnTo>
                    <a:pt x="536" y="432"/>
                  </a:lnTo>
                  <a:lnTo>
                    <a:pt x="536" y="432"/>
                  </a:lnTo>
                  <a:lnTo>
                    <a:pt x="542" y="417"/>
                  </a:lnTo>
                  <a:lnTo>
                    <a:pt x="548" y="407"/>
                  </a:lnTo>
                  <a:lnTo>
                    <a:pt x="552" y="401"/>
                  </a:lnTo>
                  <a:lnTo>
                    <a:pt x="552" y="401"/>
                  </a:lnTo>
                  <a:lnTo>
                    <a:pt x="555" y="396"/>
                  </a:lnTo>
                  <a:lnTo>
                    <a:pt x="558" y="388"/>
                  </a:lnTo>
                  <a:lnTo>
                    <a:pt x="561" y="380"/>
                  </a:lnTo>
                  <a:lnTo>
                    <a:pt x="562" y="373"/>
                  </a:lnTo>
                  <a:lnTo>
                    <a:pt x="562" y="373"/>
                  </a:lnTo>
                  <a:lnTo>
                    <a:pt x="564" y="364"/>
                  </a:lnTo>
                  <a:lnTo>
                    <a:pt x="565" y="355"/>
                  </a:lnTo>
                  <a:lnTo>
                    <a:pt x="568" y="342"/>
                  </a:lnTo>
                  <a:lnTo>
                    <a:pt x="568" y="342"/>
                  </a:lnTo>
                  <a:lnTo>
                    <a:pt x="570" y="339"/>
                  </a:lnTo>
                  <a:lnTo>
                    <a:pt x="571" y="336"/>
                  </a:lnTo>
                  <a:lnTo>
                    <a:pt x="571" y="333"/>
                  </a:lnTo>
                  <a:lnTo>
                    <a:pt x="572" y="326"/>
                  </a:lnTo>
                  <a:lnTo>
                    <a:pt x="572" y="326"/>
                  </a:lnTo>
                  <a:lnTo>
                    <a:pt x="571" y="303"/>
                  </a:lnTo>
                  <a:lnTo>
                    <a:pt x="571" y="293"/>
                  </a:lnTo>
                  <a:lnTo>
                    <a:pt x="572" y="289"/>
                  </a:lnTo>
                  <a:lnTo>
                    <a:pt x="574" y="287"/>
                  </a:lnTo>
                  <a:lnTo>
                    <a:pt x="574" y="287"/>
                  </a:lnTo>
                  <a:lnTo>
                    <a:pt x="581" y="281"/>
                  </a:lnTo>
                  <a:lnTo>
                    <a:pt x="587" y="274"/>
                  </a:lnTo>
                  <a:lnTo>
                    <a:pt x="587" y="274"/>
                  </a:lnTo>
                  <a:lnTo>
                    <a:pt x="599" y="255"/>
                  </a:lnTo>
                  <a:lnTo>
                    <a:pt x="606" y="245"/>
                  </a:lnTo>
                  <a:lnTo>
                    <a:pt x="613" y="236"/>
                  </a:lnTo>
                  <a:lnTo>
                    <a:pt x="613" y="236"/>
                  </a:lnTo>
                  <a:lnTo>
                    <a:pt x="622" y="229"/>
                  </a:lnTo>
                  <a:lnTo>
                    <a:pt x="630" y="219"/>
                  </a:lnTo>
                  <a:lnTo>
                    <a:pt x="636" y="209"/>
                  </a:lnTo>
                  <a:lnTo>
                    <a:pt x="638" y="205"/>
                  </a:lnTo>
                  <a:lnTo>
                    <a:pt x="639" y="200"/>
                  </a:lnTo>
                  <a:lnTo>
                    <a:pt x="639" y="200"/>
                  </a:lnTo>
                  <a:lnTo>
                    <a:pt x="638" y="186"/>
                  </a:lnTo>
                  <a:lnTo>
                    <a:pt x="636" y="178"/>
                  </a:lnTo>
                  <a:lnTo>
                    <a:pt x="635" y="173"/>
                  </a:lnTo>
                  <a:close/>
                  <a:moveTo>
                    <a:pt x="403" y="154"/>
                  </a:moveTo>
                  <a:lnTo>
                    <a:pt x="403" y="154"/>
                  </a:lnTo>
                  <a:lnTo>
                    <a:pt x="402" y="154"/>
                  </a:lnTo>
                  <a:lnTo>
                    <a:pt x="400" y="152"/>
                  </a:lnTo>
                  <a:lnTo>
                    <a:pt x="400" y="148"/>
                  </a:lnTo>
                  <a:lnTo>
                    <a:pt x="402" y="144"/>
                  </a:lnTo>
                  <a:lnTo>
                    <a:pt x="403" y="141"/>
                  </a:lnTo>
                  <a:lnTo>
                    <a:pt x="403" y="141"/>
                  </a:lnTo>
                  <a:lnTo>
                    <a:pt x="404" y="141"/>
                  </a:lnTo>
                  <a:lnTo>
                    <a:pt x="406" y="142"/>
                  </a:lnTo>
                  <a:lnTo>
                    <a:pt x="406" y="147"/>
                  </a:lnTo>
                  <a:lnTo>
                    <a:pt x="406" y="151"/>
                  </a:lnTo>
                  <a:lnTo>
                    <a:pt x="404" y="154"/>
                  </a:lnTo>
                  <a:lnTo>
                    <a:pt x="403" y="154"/>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0" name="Freeform 256"/>
            <p:cNvSpPr>
              <a:spLocks/>
            </p:cNvSpPr>
            <p:nvPr/>
          </p:nvSpPr>
          <p:spPr bwMode="auto">
            <a:xfrm>
              <a:off x="1924500" y="1412381"/>
              <a:ext cx="6912073" cy="2633626"/>
            </a:xfrm>
            <a:custGeom>
              <a:avLst/>
              <a:gdLst>
                <a:gd name="T0" fmla="*/ 620 w 639"/>
                <a:gd name="T1" fmla="*/ 157 h 632"/>
                <a:gd name="T2" fmla="*/ 568 w 639"/>
                <a:gd name="T3" fmla="*/ 136 h 632"/>
                <a:gd name="T4" fmla="*/ 513 w 639"/>
                <a:gd name="T5" fmla="*/ 125 h 632"/>
                <a:gd name="T6" fmla="*/ 481 w 639"/>
                <a:gd name="T7" fmla="*/ 119 h 632"/>
                <a:gd name="T8" fmla="*/ 436 w 639"/>
                <a:gd name="T9" fmla="*/ 92 h 632"/>
                <a:gd name="T10" fmla="*/ 412 w 639"/>
                <a:gd name="T11" fmla="*/ 112 h 632"/>
                <a:gd name="T12" fmla="*/ 418 w 639"/>
                <a:gd name="T13" fmla="*/ 87 h 632"/>
                <a:gd name="T14" fmla="*/ 391 w 639"/>
                <a:gd name="T15" fmla="*/ 78 h 632"/>
                <a:gd name="T16" fmla="*/ 378 w 639"/>
                <a:gd name="T17" fmla="*/ 86 h 632"/>
                <a:gd name="T18" fmla="*/ 394 w 639"/>
                <a:gd name="T19" fmla="*/ 60 h 632"/>
                <a:gd name="T20" fmla="*/ 373 w 639"/>
                <a:gd name="T21" fmla="*/ 21 h 632"/>
                <a:gd name="T22" fmla="*/ 336 w 639"/>
                <a:gd name="T23" fmla="*/ 50 h 632"/>
                <a:gd name="T24" fmla="*/ 300 w 639"/>
                <a:gd name="T25" fmla="*/ 47 h 632"/>
                <a:gd name="T26" fmla="*/ 258 w 639"/>
                <a:gd name="T27" fmla="*/ 63 h 632"/>
                <a:gd name="T28" fmla="*/ 236 w 639"/>
                <a:gd name="T29" fmla="*/ 45 h 632"/>
                <a:gd name="T30" fmla="*/ 225 w 639"/>
                <a:gd name="T31" fmla="*/ 0 h 632"/>
                <a:gd name="T32" fmla="*/ 203 w 639"/>
                <a:gd name="T33" fmla="*/ 19 h 632"/>
                <a:gd name="T34" fmla="*/ 157 w 639"/>
                <a:gd name="T35" fmla="*/ 15 h 632"/>
                <a:gd name="T36" fmla="*/ 167 w 639"/>
                <a:gd name="T37" fmla="*/ 50 h 632"/>
                <a:gd name="T38" fmla="*/ 137 w 639"/>
                <a:gd name="T39" fmla="*/ 70 h 632"/>
                <a:gd name="T40" fmla="*/ 105 w 639"/>
                <a:gd name="T41" fmla="*/ 54 h 632"/>
                <a:gd name="T42" fmla="*/ 87 w 639"/>
                <a:gd name="T43" fmla="*/ 65 h 632"/>
                <a:gd name="T44" fmla="*/ 76 w 639"/>
                <a:gd name="T45" fmla="*/ 84 h 632"/>
                <a:gd name="T46" fmla="*/ 70 w 639"/>
                <a:gd name="T47" fmla="*/ 134 h 632"/>
                <a:gd name="T48" fmla="*/ 53 w 639"/>
                <a:gd name="T49" fmla="*/ 151 h 632"/>
                <a:gd name="T50" fmla="*/ 31 w 639"/>
                <a:gd name="T51" fmla="*/ 154 h 632"/>
                <a:gd name="T52" fmla="*/ 11 w 639"/>
                <a:gd name="T53" fmla="*/ 177 h 632"/>
                <a:gd name="T54" fmla="*/ 11 w 639"/>
                <a:gd name="T55" fmla="*/ 218 h 632"/>
                <a:gd name="T56" fmla="*/ 50 w 639"/>
                <a:gd name="T57" fmla="*/ 225 h 632"/>
                <a:gd name="T58" fmla="*/ 61 w 639"/>
                <a:gd name="T59" fmla="*/ 247 h 632"/>
                <a:gd name="T60" fmla="*/ 109 w 639"/>
                <a:gd name="T61" fmla="*/ 238 h 632"/>
                <a:gd name="T62" fmla="*/ 141 w 639"/>
                <a:gd name="T63" fmla="*/ 231 h 632"/>
                <a:gd name="T64" fmla="*/ 157 w 639"/>
                <a:gd name="T65" fmla="*/ 270 h 632"/>
                <a:gd name="T66" fmla="*/ 199 w 639"/>
                <a:gd name="T67" fmla="*/ 289 h 632"/>
                <a:gd name="T68" fmla="*/ 223 w 639"/>
                <a:gd name="T69" fmla="*/ 299 h 632"/>
                <a:gd name="T70" fmla="*/ 236 w 639"/>
                <a:gd name="T71" fmla="*/ 331 h 632"/>
                <a:gd name="T72" fmla="*/ 258 w 639"/>
                <a:gd name="T73" fmla="*/ 335 h 632"/>
                <a:gd name="T74" fmla="*/ 270 w 639"/>
                <a:gd name="T75" fmla="*/ 358 h 632"/>
                <a:gd name="T76" fmla="*/ 265 w 639"/>
                <a:gd name="T77" fmla="*/ 401 h 632"/>
                <a:gd name="T78" fmla="*/ 296 w 639"/>
                <a:gd name="T79" fmla="*/ 435 h 632"/>
                <a:gd name="T80" fmla="*/ 309 w 639"/>
                <a:gd name="T81" fmla="*/ 458 h 632"/>
                <a:gd name="T82" fmla="*/ 316 w 639"/>
                <a:gd name="T83" fmla="*/ 487 h 632"/>
                <a:gd name="T84" fmla="*/ 329 w 639"/>
                <a:gd name="T85" fmla="*/ 516 h 632"/>
                <a:gd name="T86" fmla="*/ 287 w 639"/>
                <a:gd name="T87" fmla="*/ 556 h 632"/>
                <a:gd name="T88" fmla="*/ 289 w 639"/>
                <a:gd name="T89" fmla="*/ 584 h 632"/>
                <a:gd name="T90" fmla="*/ 335 w 639"/>
                <a:gd name="T91" fmla="*/ 619 h 632"/>
                <a:gd name="T92" fmla="*/ 352 w 639"/>
                <a:gd name="T93" fmla="*/ 623 h 632"/>
                <a:gd name="T94" fmla="*/ 367 w 639"/>
                <a:gd name="T95" fmla="*/ 588 h 632"/>
                <a:gd name="T96" fmla="*/ 373 w 639"/>
                <a:gd name="T97" fmla="*/ 593 h 632"/>
                <a:gd name="T98" fmla="*/ 393 w 639"/>
                <a:gd name="T99" fmla="*/ 575 h 632"/>
                <a:gd name="T100" fmla="*/ 416 w 639"/>
                <a:gd name="T101" fmla="*/ 546 h 632"/>
                <a:gd name="T102" fmla="*/ 416 w 639"/>
                <a:gd name="T103" fmla="*/ 525 h 632"/>
                <a:gd name="T104" fmla="*/ 418 w 639"/>
                <a:gd name="T105" fmla="*/ 497 h 632"/>
                <a:gd name="T106" fmla="*/ 461 w 639"/>
                <a:gd name="T107" fmla="*/ 462 h 632"/>
                <a:gd name="T108" fmla="*/ 497 w 639"/>
                <a:gd name="T109" fmla="*/ 449 h 632"/>
                <a:gd name="T110" fmla="*/ 542 w 639"/>
                <a:gd name="T111" fmla="*/ 417 h 632"/>
                <a:gd name="T112" fmla="*/ 562 w 639"/>
                <a:gd name="T113" fmla="*/ 373 h 632"/>
                <a:gd name="T114" fmla="*/ 572 w 639"/>
                <a:gd name="T115" fmla="*/ 326 h 632"/>
                <a:gd name="T116" fmla="*/ 587 w 639"/>
                <a:gd name="T117" fmla="*/ 274 h 632"/>
                <a:gd name="T118" fmla="*/ 636 w 639"/>
                <a:gd name="T119" fmla="*/ 20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9" h="632">
                  <a:moveTo>
                    <a:pt x="635" y="173"/>
                  </a:moveTo>
                  <a:lnTo>
                    <a:pt x="635" y="173"/>
                  </a:lnTo>
                  <a:lnTo>
                    <a:pt x="633" y="168"/>
                  </a:lnTo>
                  <a:lnTo>
                    <a:pt x="632" y="165"/>
                  </a:lnTo>
                  <a:lnTo>
                    <a:pt x="632" y="162"/>
                  </a:lnTo>
                  <a:lnTo>
                    <a:pt x="629" y="161"/>
                  </a:lnTo>
                  <a:lnTo>
                    <a:pt x="629" y="161"/>
                  </a:lnTo>
                  <a:lnTo>
                    <a:pt x="620" y="157"/>
                  </a:lnTo>
                  <a:lnTo>
                    <a:pt x="613" y="154"/>
                  </a:lnTo>
                  <a:lnTo>
                    <a:pt x="606" y="152"/>
                  </a:lnTo>
                  <a:lnTo>
                    <a:pt x="606" y="152"/>
                  </a:lnTo>
                  <a:lnTo>
                    <a:pt x="591" y="151"/>
                  </a:lnTo>
                  <a:lnTo>
                    <a:pt x="584" y="149"/>
                  </a:lnTo>
                  <a:lnTo>
                    <a:pt x="580" y="147"/>
                  </a:lnTo>
                  <a:lnTo>
                    <a:pt x="580" y="147"/>
                  </a:lnTo>
                  <a:lnTo>
                    <a:pt x="568" y="136"/>
                  </a:lnTo>
                  <a:lnTo>
                    <a:pt x="562" y="131"/>
                  </a:lnTo>
                  <a:lnTo>
                    <a:pt x="558" y="129"/>
                  </a:lnTo>
                  <a:lnTo>
                    <a:pt x="552" y="129"/>
                  </a:lnTo>
                  <a:lnTo>
                    <a:pt x="552" y="129"/>
                  </a:lnTo>
                  <a:lnTo>
                    <a:pt x="533" y="128"/>
                  </a:lnTo>
                  <a:lnTo>
                    <a:pt x="517" y="126"/>
                  </a:lnTo>
                  <a:lnTo>
                    <a:pt x="517" y="126"/>
                  </a:lnTo>
                  <a:lnTo>
                    <a:pt x="513" y="125"/>
                  </a:lnTo>
                  <a:lnTo>
                    <a:pt x="509" y="123"/>
                  </a:lnTo>
                  <a:lnTo>
                    <a:pt x="504" y="120"/>
                  </a:lnTo>
                  <a:lnTo>
                    <a:pt x="499" y="120"/>
                  </a:lnTo>
                  <a:lnTo>
                    <a:pt x="499" y="120"/>
                  </a:lnTo>
                  <a:lnTo>
                    <a:pt x="490" y="120"/>
                  </a:lnTo>
                  <a:lnTo>
                    <a:pt x="490" y="120"/>
                  </a:lnTo>
                  <a:lnTo>
                    <a:pt x="486" y="120"/>
                  </a:lnTo>
                  <a:lnTo>
                    <a:pt x="481" y="119"/>
                  </a:lnTo>
                  <a:lnTo>
                    <a:pt x="481" y="119"/>
                  </a:lnTo>
                  <a:lnTo>
                    <a:pt x="477" y="113"/>
                  </a:lnTo>
                  <a:lnTo>
                    <a:pt x="474" y="110"/>
                  </a:lnTo>
                  <a:lnTo>
                    <a:pt x="471" y="109"/>
                  </a:lnTo>
                  <a:lnTo>
                    <a:pt x="471" y="109"/>
                  </a:lnTo>
                  <a:lnTo>
                    <a:pt x="444" y="96"/>
                  </a:lnTo>
                  <a:lnTo>
                    <a:pt x="444" y="96"/>
                  </a:lnTo>
                  <a:lnTo>
                    <a:pt x="436" y="92"/>
                  </a:lnTo>
                  <a:lnTo>
                    <a:pt x="432" y="90"/>
                  </a:lnTo>
                  <a:lnTo>
                    <a:pt x="428" y="92"/>
                  </a:lnTo>
                  <a:lnTo>
                    <a:pt x="428" y="92"/>
                  </a:lnTo>
                  <a:lnTo>
                    <a:pt x="423" y="96"/>
                  </a:lnTo>
                  <a:lnTo>
                    <a:pt x="419" y="103"/>
                  </a:lnTo>
                  <a:lnTo>
                    <a:pt x="416" y="109"/>
                  </a:lnTo>
                  <a:lnTo>
                    <a:pt x="413" y="112"/>
                  </a:lnTo>
                  <a:lnTo>
                    <a:pt x="412" y="112"/>
                  </a:lnTo>
                  <a:lnTo>
                    <a:pt x="412" y="112"/>
                  </a:lnTo>
                  <a:lnTo>
                    <a:pt x="412" y="112"/>
                  </a:lnTo>
                  <a:lnTo>
                    <a:pt x="412" y="110"/>
                  </a:lnTo>
                  <a:lnTo>
                    <a:pt x="415" y="105"/>
                  </a:lnTo>
                  <a:lnTo>
                    <a:pt x="420" y="94"/>
                  </a:lnTo>
                  <a:lnTo>
                    <a:pt x="420" y="94"/>
                  </a:lnTo>
                  <a:lnTo>
                    <a:pt x="419" y="90"/>
                  </a:lnTo>
                  <a:lnTo>
                    <a:pt x="418" y="87"/>
                  </a:lnTo>
                  <a:lnTo>
                    <a:pt x="413" y="86"/>
                  </a:lnTo>
                  <a:lnTo>
                    <a:pt x="413" y="86"/>
                  </a:lnTo>
                  <a:lnTo>
                    <a:pt x="403" y="87"/>
                  </a:lnTo>
                  <a:lnTo>
                    <a:pt x="400" y="87"/>
                  </a:lnTo>
                  <a:lnTo>
                    <a:pt x="397" y="86"/>
                  </a:lnTo>
                  <a:lnTo>
                    <a:pt x="397" y="86"/>
                  </a:lnTo>
                  <a:lnTo>
                    <a:pt x="393" y="80"/>
                  </a:lnTo>
                  <a:lnTo>
                    <a:pt x="391" y="78"/>
                  </a:lnTo>
                  <a:lnTo>
                    <a:pt x="389" y="80"/>
                  </a:lnTo>
                  <a:lnTo>
                    <a:pt x="389" y="80"/>
                  </a:lnTo>
                  <a:lnTo>
                    <a:pt x="383" y="86"/>
                  </a:lnTo>
                  <a:lnTo>
                    <a:pt x="381" y="87"/>
                  </a:lnTo>
                  <a:lnTo>
                    <a:pt x="380" y="87"/>
                  </a:lnTo>
                  <a:lnTo>
                    <a:pt x="378" y="87"/>
                  </a:lnTo>
                  <a:lnTo>
                    <a:pt x="378" y="87"/>
                  </a:lnTo>
                  <a:lnTo>
                    <a:pt x="378" y="86"/>
                  </a:lnTo>
                  <a:lnTo>
                    <a:pt x="380" y="84"/>
                  </a:lnTo>
                  <a:lnTo>
                    <a:pt x="383" y="81"/>
                  </a:lnTo>
                  <a:lnTo>
                    <a:pt x="390" y="76"/>
                  </a:lnTo>
                  <a:lnTo>
                    <a:pt x="390" y="76"/>
                  </a:lnTo>
                  <a:lnTo>
                    <a:pt x="391" y="73"/>
                  </a:lnTo>
                  <a:lnTo>
                    <a:pt x="393" y="68"/>
                  </a:lnTo>
                  <a:lnTo>
                    <a:pt x="394" y="64"/>
                  </a:lnTo>
                  <a:lnTo>
                    <a:pt x="394" y="60"/>
                  </a:lnTo>
                  <a:lnTo>
                    <a:pt x="394" y="60"/>
                  </a:lnTo>
                  <a:lnTo>
                    <a:pt x="391" y="55"/>
                  </a:lnTo>
                  <a:lnTo>
                    <a:pt x="387" y="50"/>
                  </a:lnTo>
                  <a:lnTo>
                    <a:pt x="387" y="50"/>
                  </a:lnTo>
                  <a:lnTo>
                    <a:pt x="384" y="44"/>
                  </a:lnTo>
                  <a:lnTo>
                    <a:pt x="380" y="35"/>
                  </a:lnTo>
                  <a:lnTo>
                    <a:pt x="373" y="21"/>
                  </a:lnTo>
                  <a:lnTo>
                    <a:pt x="373" y="21"/>
                  </a:lnTo>
                  <a:lnTo>
                    <a:pt x="370" y="16"/>
                  </a:lnTo>
                  <a:lnTo>
                    <a:pt x="370" y="16"/>
                  </a:lnTo>
                  <a:lnTo>
                    <a:pt x="362" y="29"/>
                  </a:lnTo>
                  <a:lnTo>
                    <a:pt x="355" y="38"/>
                  </a:lnTo>
                  <a:lnTo>
                    <a:pt x="355" y="38"/>
                  </a:lnTo>
                  <a:lnTo>
                    <a:pt x="349" y="44"/>
                  </a:lnTo>
                  <a:lnTo>
                    <a:pt x="342" y="48"/>
                  </a:lnTo>
                  <a:lnTo>
                    <a:pt x="336" y="50"/>
                  </a:lnTo>
                  <a:lnTo>
                    <a:pt x="332" y="51"/>
                  </a:lnTo>
                  <a:lnTo>
                    <a:pt x="332" y="51"/>
                  </a:lnTo>
                  <a:lnTo>
                    <a:pt x="328" y="51"/>
                  </a:lnTo>
                  <a:lnTo>
                    <a:pt x="320" y="50"/>
                  </a:lnTo>
                  <a:lnTo>
                    <a:pt x="320" y="50"/>
                  </a:lnTo>
                  <a:lnTo>
                    <a:pt x="310" y="47"/>
                  </a:lnTo>
                  <a:lnTo>
                    <a:pt x="305" y="47"/>
                  </a:lnTo>
                  <a:lnTo>
                    <a:pt x="300" y="47"/>
                  </a:lnTo>
                  <a:lnTo>
                    <a:pt x="300" y="47"/>
                  </a:lnTo>
                  <a:lnTo>
                    <a:pt x="292" y="50"/>
                  </a:lnTo>
                  <a:lnTo>
                    <a:pt x="281" y="52"/>
                  </a:lnTo>
                  <a:lnTo>
                    <a:pt x="273" y="57"/>
                  </a:lnTo>
                  <a:lnTo>
                    <a:pt x="265" y="58"/>
                  </a:lnTo>
                  <a:lnTo>
                    <a:pt x="265" y="58"/>
                  </a:lnTo>
                  <a:lnTo>
                    <a:pt x="261" y="60"/>
                  </a:lnTo>
                  <a:lnTo>
                    <a:pt x="258" y="63"/>
                  </a:lnTo>
                  <a:lnTo>
                    <a:pt x="255" y="65"/>
                  </a:lnTo>
                  <a:lnTo>
                    <a:pt x="251" y="67"/>
                  </a:lnTo>
                  <a:lnTo>
                    <a:pt x="251" y="67"/>
                  </a:lnTo>
                  <a:lnTo>
                    <a:pt x="248" y="67"/>
                  </a:lnTo>
                  <a:lnTo>
                    <a:pt x="245" y="64"/>
                  </a:lnTo>
                  <a:lnTo>
                    <a:pt x="241" y="60"/>
                  </a:lnTo>
                  <a:lnTo>
                    <a:pt x="238" y="52"/>
                  </a:lnTo>
                  <a:lnTo>
                    <a:pt x="236" y="45"/>
                  </a:lnTo>
                  <a:lnTo>
                    <a:pt x="236" y="45"/>
                  </a:lnTo>
                  <a:lnTo>
                    <a:pt x="236" y="32"/>
                  </a:lnTo>
                  <a:lnTo>
                    <a:pt x="236" y="21"/>
                  </a:lnTo>
                  <a:lnTo>
                    <a:pt x="236" y="21"/>
                  </a:lnTo>
                  <a:lnTo>
                    <a:pt x="236" y="15"/>
                  </a:lnTo>
                  <a:lnTo>
                    <a:pt x="234" y="8"/>
                  </a:lnTo>
                  <a:lnTo>
                    <a:pt x="229" y="3"/>
                  </a:lnTo>
                  <a:lnTo>
                    <a:pt x="225" y="0"/>
                  </a:lnTo>
                  <a:lnTo>
                    <a:pt x="225" y="0"/>
                  </a:lnTo>
                  <a:lnTo>
                    <a:pt x="223" y="0"/>
                  </a:lnTo>
                  <a:lnTo>
                    <a:pt x="222" y="2"/>
                  </a:lnTo>
                  <a:lnTo>
                    <a:pt x="219" y="6"/>
                  </a:lnTo>
                  <a:lnTo>
                    <a:pt x="216" y="12"/>
                  </a:lnTo>
                  <a:lnTo>
                    <a:pt x="212" y="16"/>
                  </a:lnTo>
                  <a:lnTo>
                    <a:pt x="212" y="16"/>
                  </a:lnTo>
                  <a:lnTo>
                    <a:pt x="203" y="19"/>
                  </a:lnTo>
                  <a:lnTo>
                    <a:pt x="190" y="21"/>
                  </a:lnTo>
                  <a:lnTo>
                    <a:pt x="170" y="21"/>
                  </a:lnTo>
                  <a:lnTo>
                    <a:pt x="170" y="21"/>
                  </a:lnTo>
                  <a:lnTo>
                    <a:pt x="167" y="21"/>
                  </a:lnTo>
                  <a:lnTo>
                    <a:pt x="166" y="19"/>
                  </a:lnTo>
                  <a:lnTo>
                    <a:pt x="163" y="16"/>
                  </a:lnTo>
                  <a:lnTo>
                    <a:pt x="158" y="15"/>
                  </a:lnTo>
                  <a:lnTo>
                    <a:pt x="157" y="15"/>
                  </a:lnTo>
                  <a:lnTo>
                    <a:pt x="154" y="16"/>
                  </a:lnTo>
                  <a:lnTo>
                    <a:pt x="154" y="16"/>
                  </a:lnTo>
                  <a:lnTo>
                    <a:pt x="152" y="18"/>
                  </a:lnTo>
                  <a:lnTo>
                    <a:pt x="152" y="22"/>
                  </a:lnTo>
                  <a:lnTo>
                    <a:pt x="157" y="29"/>
                  </a:lnTo>
                  <a:lnTo>
                    <a:pt x="166" y="47"/>
                  </a:lnTo>
                  <a:lnTo>
                    <a:pt x="166" y="47"/>
                  </a:lnTo>
                  <a:lnTo>
                    <a:pt x="167" y="50"/>
                  </a:lnTo>
                  <a:lnTo>
                    <a:pt x="167" y="51"/>
                  </a:lnTo>
                  <a:lnTo>
                    <a:pt x="164" y="55"/>
                  </a:lnTo>
                  <a:lnTo>
                    <a:pt x="160" y="60"/>
                  </a:lnTo>
                  <a:lnTo>
                    <a:pt x="155" y="63"/>
                  </a:lnTo>
                  <a:lnTo>
                    <a:pt x="155" y="63"/>
                  </a:lnTo>
                  <a:lnTo>
                    <a:pt x="145" y="68"/>
                  </a:lnTo>
                  <a:lnTo>
                    <a:pt x="137" y="70"/>
                  </a:lnTo>
                  <a:lnTo>
                    <a:pt x="137" y="70"/>
                  </a:lnTo>
                  <a:lnTo>
                    <a:pt x="131" y="68"/>
                  </a:lnTo>
                  <a:lnTo>
                    <a:pt x="125" y="64"/>
                  </a:lnTo>
                  <a:lnTo>
                    <a:pt x="121" y="60"/>
                  </a:lnTo>
                  <a:lnTo>
                    <a:pt x="118" y="55"/>
                  </a:lnTo>
                  <a:lnTo>
                    <a:pt x="118" y="55"/>
                  </a:lnTo>
                  <a:lnTo>
                    <a:pt x="116" y="52"/>
                  </a:lnTo>
                  <a:lnTo>
                    <a:pt x="113" y="52"/>
                  </a:lnTo>
                  <a:lnTo>
                    <a:pt x="105" y="54"/>
                  </a:lnTo>
                  <a:lnTo>
                    <a:pt x="105" y="54"/>
                  </a:lnTo>
                  <a:lnTo>
                    <a:pt x="102" y="54"/>
                  </a:lnTo>
                  <a:lnTo>
                    <a:pt x="102" y="57"/>
                  </a:lnTo>
                  <a:lnTo>
                    <a:pt x="103" y="63"/>
                  </a:lnTo>
                  <a:lnTo>
                    <a:pt x="103" y="63"/>
                  </a:lnTo>
                  <a:lnTo>
                    <a:pt x="102" y="65"/>
                  </a:lnTo>
                  <a:lnTo>
                    <a:pt x="97" y="65"/>
                  </a:lnTo>
                  <a:lnTo>
                    <a:pt x="87" y="65"/>
                  </a:lnTo>
                  <a:lnTo>
                    <a:pt x="87" y="65"/>
                  </a:lnTo>
                  <a:lnTo>
                    <a:pt x="83" y="65"/>
                  </a:lnTo>
                  <a:lnTo>
                    <a:pt x="80" y="68"/>
                  </a:lnTo>
                  <a:lnTo>
                    <a:pt x="73" y="77"/>
                  </a:lnTo>
                  <a:lnTo>
                    <a:pt x="73" y="77"/>
                  </a:lnTo>
                  <a:lnTo>
                    <a:pt x="73" y="78"/>
                  </a:lnTo>
                  <a:lnTo>
                    <a:pt x="73" y="80"/>
                  </a:lnTo>
                  <a:lnTo>
                    <a:pt x="76" y="84"/>
                  </a:lnTo>
                  <a:lnTo>
                    <a:pt x="80" y="90"/>
                  </a:lnTo>
                  <a:lnTo>
                    <a:pt x="83" y="94"/>
                  </a:lnTo>
                  <a:lnTo>
                    <a:pt x="83" y="94"/>
                  </a:lnTo>
                  <a:lnTo>
                    <a:pt x="83" y="102"/>
                  </a:lnTo>
                  <a:lnTo>
                    <a:pt x="80" y="109"/>
                  </a:lnTo>
                  <a:lnTo>
                    <a:pt x="74" y="125"/>
                  </a:lnTo>
                  <a:lnTo>
                    <a:pt x="74" y="125"/>
                  </a:lnTo>
                  <a:lnTo>
                    <a:pt x="70" y="134"/>
                  </a:lnTo>
                  <a:lnTo>
                    <a:pt x="68" y="142"/>
                  </a:lnTo>
                  <a:lnTo>
                    <a:pt x="67" y="152"/>
                  </a:lnTo>
                  <a:lnTo>
                    <a:pt x="64" y="151"/>
                  </a:lnTo>
                  <a:lnTo>
                    <a:pt x="64" y="151"/>
                  </a:lnTo>
                  <a:lnTo>
                    <a:pt x="61" y="151"/>
                  </a:lnTo>
                  <a:lnTo>
                    <a:pt x="57" y="151"/>
                  </a:lnTo>
                  <a:lnTo>
                    <a:pt x="57" y="151"/>
                  </a:lnTo>
                  <a:lnTo>
                    <a:pt x="53" y="151"/>
                  </a:lnTo>
                  <a:lnTo>
                    <a:pt x="48" y="152"/>
                  </a:lnTo>
                  <a:lnTo>
                    <a:pt x="48" y="152"/>
                  </a:lnTo>
                  <a:lnTo>
                    <a:pt x="44" y="154"/>
                  </a:lnTo>
                  <a:lnTo>
                    <a:pt x="40" y="154"/>
                  </a:lnTo>
                  <a:lnTo>
                    <a:pt x="40" y="154"/>
                  </a:lnTo>
                  <a:lnTo>
                    <a:pt x="35" y="154"/>
                  </a:lnTo>
                  <a:lnTo>
                    <a:pt x="31" y="154"/>
                  </a:lnTo>
                  <a:lnTo>
                    <a:pt x="31" y="154"/>
                  </a:lnTo>
                  <a:lnTo>
                    <a:pt x="26" y="157"/>
                  </a:lnTo>
                  <a:lnTo>
                    <a:pt x="22" y="161"/>
                  </a:lnTo>
                  <a:lnTo>
                    <a:pt x="21" y="165"/>
                  </a:lnTo>
                  <a:lnTo>
                    <a:pt x="19" y="170"/>
                  </a:lnTo>
                  <a:lnTo>
                    <a:pt x="19" y="170"/>
                  </a:lnTo>
                  <a:lnTo>
                    <a:pt x="19" y="171"/>
                  </a:lnTo>
                  <a:lnTo>
                    <a:pt x="16" y="173"/>
                  </a:lnTo>
                  <a:lnTo>
                    <a:pt x="11" y="177"/>
                  </a:lnTo>
                  <a:lnTo>
                    <a:pt x="3" y="181"/>
                  </a:lnTo>
                  <a:lnTo>
                    <a:pt x="0" y="184"/>
                  </a:lnTo>
                  <a:lnTo>
                    <a:pt x="0" y="184"/>
                  </a:lnTo>
                  <a:lnTo>
                    <a:pt x="0" y="189"/>
                  </a:lnTo>
                  <a:lnTo>
                    <a:pt x="3" y="197"/>
                  </a:lnTo>
                  <a:lnTo>
                    <a:pt x="8" y="215"/>
                  </a:lnTo>
                  <a:lnTo>
                    <a:pt x="8" y="215"/>
                  </a:lnTo>
                  <a:lnTo>
                    <a:pt x="11" y="218"/>
                  </a:lnTo>
                  <a:lnTo>
                    <a:pt x="13" y="220"/>
                  </a:lnTo>
                  <a:lnTo>
                    <a:pt x="22" y="225"/>
                  </a:lnTo>
                  <a:lnTo>
                    <a:pt x="31" y="228"/>
                  </a:lnTo>
                  <a:lnTo>
                    <a:pt x="38" y="229"/>
                  </a:lnTo>
                  <a:lnTo>
                    <a:pt x="38" y="229"/>
                  </a:lnTo>
                  <a:lnTo>
                    <a:pt x="44" y="228"/>
                  </a:lnTo>
                  <a:lnTo>
                    <a:pt x="50" y="225"/>
                  </a:lnTo>
                  <a:lnTo>
                    <a:pt x="50" y="225"/>
                  </a:lnTo>
                  <a:lnTo>
                    <a:pt x="55" y="222"/>
                  </a:lnTo>
                  <a:lnTo>
                    <a:pt x="58" y="222"/>
                  </a:lnTo>
                  <a:lnTo>
                    <a:pt x="58" y="222"/>
                  </a:lnTo>
                  <a:lnTo>
                    <a:pt x="60" y="225"/>
                  </a:lnTo>
                  <a:lnTo>
                    <a:pt x="60" y="232"/>
                  </a:lnTo>
                  <a:lnTo>
                    <a:pt x="60" y="241"/>
                  </a:lnTo>
                  <a:lnTo>
                    <a:pt x="61" y="247"/>
                  </a:lnTo>
                  <a:lnTo>
                    <a:pt x="61" y="247"/>
                  </a:lnTo>
                  <a:lnTo>
                    <a:pt x="63" y="248"/>
                  </a:lnTo>
                  <a:lnTo>
                    <a:pt x="66" y="248"/>
                  </a:lnTo>
                  <a:lnTo>
                    <a:pt x="73" y="248"/>
                  </a:lnTo>
                  <a:lnTo>
                    <a:pt x="90" y="247"/>
                  </a:lnTo>
                  <a:lnTo>
                    <a:pt x="90" y="247"/>
                  </a:lnTo>
                  <a:lnTo>
                    <a:pt x="97" y="245"/>
                  </a:lnTo>
                  <a:lnTo>
                    <a:pt x="103" y="242"/>
                  </a:lnTo>
                  <a:lnTo>
                    <a:pt x="109" y="238"/>
                  </a:lnTo>
                  <a:lnTo>
                    <a:pt x="115" y="235"/>
                  </a:lnTo>
                  <a:lnTo>
                    <a:pt x="115" y="235"/>
                  </a:lnTo>
                  <a:lnTo>
                    <a:pt x="126" y="231"/>
                  </a:lnTo>
                  <a:lnTo>
                    <a:pt x="132" y="228"/>
                  </a:lnTo>
                  <a:lnTo>
                    <a:pt x="138" y="226"/>
                  </a:lnTo>
                  <a:lnTo>
                    <a:pt x="138" y="226"/>
                  </a:lnTo>
                  <a:lnTo>
                    <a:pt x="139" y="228"/>
                  </a:lnTo>
                  <a:lnTo>
                    <a:pt x="141" y="231"/>
                  </a:lnTo>
                  <a:lnTo>
                    <a:pt x="142" y="239"/>
                  </a:lnTo>
                  <a:lnTo>
                    <a:pt x="141" y="248"/>
                  </a:lnTo>
                  <a:lnTo>
                    <a:pt x="141" y="254"/>
                  </a:lnTo>
                  <a:lnTo>
                    <a:pt x="141" y="254"/>
                  </a:lnTo>
                  <a:lnTo>
                    <a:pt x="144" y="258"/>
                  </a:lnTo>
                  <a:lnTo>
                    <a:pt x="147" y="261"/>
                  </a:lnTo>
                  <a:lnTo>
                    <a:pt x="157" y="270"/>
                  </a:lnTo>
                  <a:lnTo>
                    <a:pt x="157" y="270"/>
                  </a:lnTo>
                  <a:lnTo>
                    <a:pt x="161" y="273"/>
                  </a:lnTo>
                  <a:lnTo>
                    <a:pt x="168" y="274"/>
                  </a:lnTo>
                  <a:lnTo>
                    <a:pt x="181" y="277"/>
                  </a:lnTo>
                  <a:lnTo>
                    <a:pt x="181" y="277"/>
                  </a:lnTo>
                  <a:lnTo>
                    <a:pt x="186" y="280"/>
                  </a:lnTo>
                  <a:lnTo>
                    <a:pt x="192" y="283"/>
                  </a:lnTo>
                  <a:lnTo>
                    <a:pt x="199" y="289"/>
                  </a:lnTo>
                  <a:lnTo>
                    <a:pt x="199" y="289"/>
                  </a:lnTo>
                  <a:lnTo>
                    <a:pt x="200" y="290"/>
                  </a:lnTo>
                  <a:lnTo>
                    <a:pt x="203" y="291"/>
                  </a:lnTo>
                  <a:lnTo>
                    <a:pt x="210" y="291"/>
                  </a:lnTo>
                  <a:lnTo>
                    <a:pt x="218" y="293"/>
                  </a:lnTo>
                  <a:lnTo>
                    <a:pt x="221" y="294"/>
                  </a:lnTo>
                  <a:lnTo>
                    <a:pt x="222" y="296"/>
                  </a:lnTo>
                  <a:lnTo>
                    <a:pt x="222" y="296"/>
                  </a:lnTo>
                  <a:lnTo>
                    <a:pt x="223" y="299"/>
                  </a:lnTo>
                  <a:lnTo>
                    <a:pt x="223" y="302"/>
                  </a:lnTo>
                  <a:lnTo>
                    <a:pt x="223" y="306"/>
                  </a:lnTo>
                  <a:lnTo>
                    <a:pt x="225" y="309"/>
                  </a:lnTo>
                  <a:lnTo>
                    <a:pt x="225" y="309"/>
                  </a:lnTo>
                  <a:lnTo>
                    <a:pt x="231" y="320"/>
                  </a:lnTo>
                  <a:lnTo>
                    <a:pt x="234" y="326"/>
                  </a:lnTo>
                  <a:lnTo>
                    <a:pt x="236" y="331"/>
                  </a:lnTo>
                  <a:lnTo>
                    <a:pt x="236" y="331"/>
                  </a:lnTo>
                  <a:lnTo>
                    <a:pt x="239" y="332"/>
                  </a:lnTo>
                  <a:lnTo>
                    <a:pt x="242" y="333"/>
                  </a:lnTo>
                  <a:lnTo>
                    <a:pt x="250" y="333"/>
                  </a:lnTo>
                  <a:lnTo>
                    <a:pt x="250" y="333"/>
                  </a:lnTo>
                  <a:lnTo>
                    <a:pt x="255" y="332"/>
                  </a:lnTo>
                  <a:lnTo>
                    <a:pt x="255" y="332"/>
                  </a:lnTo>
                  <a:lnTo>
                    <a:pt x="257" y="333"/>
                  </a:lnTo>
                  <a:lnTo>
                    <a:pt x="258" y="335"/>
                  </a:lnTo>
                  <a:lnTo>
                    <a:pt x="258" y="338"/>
                  </a:lnTo>
                  <a:lnTo>
                    <a:pt x="258" y="348"/>
                  </a:lnTo>
                  <a:lnTo>
                    <a:pt x="258" y="348"/>
                  </a:lnTo>
                  <a:lnTo>
                    <a:pt x="260" y="351"/>
                  </a:lnTo>
                  <a:lnTo>
                    <a:pt x="263" y="354"/>
                  </a:lnTo>
                  <a:lnTo>
                    <a:pt x="267" y="355"/>
                  </a:lnTo>
                  <a:lnTo>
                    <a:pt x="270" y="358"/>
                  </a:lnTo>
                  <a:lnTo>
                    <a:pt x="270" y="358"/>
                  </a:lnTo>
                  <a:lnTo>
                    <a:pt x="271" y="362"/>
                  </a:lnTo>
                  <a:lnTo>
                    <a:pt x="271" y="370"/>
                  </a:lnTo>
                  <a:lnTo>
                    <a:pt x="270" y="378"/>
                  </a:lnTo>
                  <a:lnTo>
                    <a:pt x="267" y="384"/>
                  </a:lnTo>
                  <a:lnTo>
                    <a:pt x="267" y="384"/>
                  </a:lnTo>
                  <a:lnTo>
                    <a:pt x="264" y="388"/>
                  </a:lnTo>
                  <a:lnTo>
                    <a:pt x="264" y="393"/>
                  </a:lnTo>
                  <a:lnTo>
                    <a:pt x="265" y="401"/>
                  </a:lnTo>
                  <a:lnTo>
                    <a:pt x="265" y="401"/>
                  </a:lnTo>
                  <a:lnTo>
                    <a:pt x="268" y="415"/>
                  </a:lnTo>
                  <a:lnTo>
                    <a:pt x="270" y="428"/>
                  </a:lnTo>
                  <a:lnTo>
                    <a:pt x="270" y="428"/>
                  </a:lnTo>
                  <a:lnTo>
                    <a:pt x="271" y="430"/>
                  </a:lnTo>
                  <a:lnTo>
                    <a:pt x="274" y="432"/>
                  </a:lnTo>
                  <a:lnTo>
                    <a:pt x="286" y="435"/>
                  </a:lnTo>
                  <a:lnTo>
                    <a:pt x="296" y="435"/>
                  </a:lnTo>
                  <a:lnTo>
                    <a:pt x="302" y="436"/>
                  </a:lnTo>
                  <a:lnTo>
                    <a:pt x="302" y="436"/>
                  </a:lnTo>
                  <a:lnTo>
                    <a:pt x="305" y="439"/>
                  </a:lnTo>
                  <a:lnTo>
                    <a:pt x="306" y="443"/>
                  </a:lnTo>
                  <a:lnTo>
                    <a:pt x="309" y="449"/>
                  </a:lnTo>
                  <a:lnTo>
                    <a:pt x="309" y="454"/>
                  </a:lnTo>
                  <a:lnTo>
                    <a:pt x="309" y="454"/>
                  </a:lnTo>
                  <a:lnTo>
                    <a:pt x="309" y="458"/>
                  </a:lnTo>
                  <a:lnTo>
                    <a:pt x="312" y="461"/>
                  </a:lnTo>
                  <a:lnTo>
                    <a:pt x="316" y="465"/>
                  </a:lnTo>
                  <a:lnTo>
                    <a:pt x="316" y="465"/>
                  </a:lnTo>
                  <a:lnTo>
                    <a:pt x="318" y="470"/>
                  </a:lnTo>
                  <a:lnTo>
                    <a:pt x="319" y="475"/>
                  </a:lnTo>
                  <a:lnTo>
                    <a:pt x="318" y="483"/>
                  </a:lnTo>
                  <a:lnTo>
                    <a:pt x="316" y="487"/>
                  </a:lnTo>
                  <a:lnTo>
                    <a:pt x="316" y="487"/>
                  </a:lnTo>
                  <a:lnTo>
                    <a:pt x="315" y="490"/>
                  </a:lnTo>
                  <a:lnTo>
                    <a:pt x="316" y="493"/>
                  </a:lnTo>
                  <a:lnTo>
                    <a:pt x="323" y="497"/>
                  </a:lnTo>
                  <a:lnTo>
                    <a:pt x="323" y="497"/>
                  </a:lnTo>
                  <a:lnTo>
                    <a:pt x="325" y="499"/>
                  </a:lnTo>
                  <a:lnTo>
                    <a:pt x="326" y="501"/>
                  </a:lnTo>
                  <a:lnTo>
                    <a:pt x="329" y="507"/>
                  </a:lnTo>
                  <a:lnTo>
                    <a:pt x="329" y="516"/>
                  </a:lnTo>
                  <a:lnTo>
                    <a:pt x="329" y="522"/>
                  </a:lnTo>
                  <a:lnTo>
                    <a:pt x="329" y="522"/>
                  </a:lnTo>
                  <a:lnTo>
                    <a:pt x="328" y="523"/>
                  </a:lnTo>
                  <a:lnTo>
                    <a:pt x="325" y="528"/>
                  </a:lnTo>
                  <a:lnTo>
                    <a:pt x="315" y="535"/>
                  </a:lnTo>
                  <a:lnTo>
                    <a:pt x="293" y="551"/>
                  </a:lnTo>
                  <a:lnTo>
                    <a:pt x="293" y="551"/>
                  </a:lnTo>
                  <a:lnTo>
                    <a:pt x="287" y="556"/>
                  </a:lnTo>
                  <a:lnTo>
                    <a:pt x="283" y="562"/>
                  </a:lnTo>
                  <a:lnTo>
                    <a:pt x="280" y="570"/>
                  </a:lnTo>
                  <a:lnTo>
                    <a:pt x="277" y="575"/>
                  </a:lnTo>
                  <a:lnTo>
                    <a:pt x="277" y="575"/>
                  </a:lnTo>
                  <a:lnTo>
                    <a:pt x="276" y="580"/>
                  </a:lnTo>
                  <a:lnTo>
                    <a:pt x="276" y="580"/>
                  </a:lnTo>
                  <a:lnTo>
                    <a:pt x="283" y="581"/>
                  </a:lnTo>
                  <a:lnTo>
                    <a:pt x="289" y="584"/>
                  </a:lnTo>
                  <a:lnTo>
                    <a:pt x="289" y="584"/>
                  </a:lnTo>
                  <a:lnTo>
                    <a:pt x="302" y="593"/>
                  </a:lnTo>
                  <a:lnTo>
                    <a:pt x="318" y="601"/>
                  </a:lnTo>
                  <a:lnTo>
                    <a:pt x="318" y="601"/>
                  </a:lnTo>
                  <a:lnTo>
                    <a:pt x="323" y="606"/>
                  </a:lnTo>
                  <a:lnTo>
                    <a:pt x="328" y="609"/>
                  </a:lnTo>
                  <a:lnTo>
                    <a:pt x="329" y="613"/>
                  </a:lnTo>
                  <a:lnTo>
                    <a:pt x="335" y="619"/>
                  </a:lnTo>
                  <a:lnTo>
                    <a:pt x="335" y="619"/>
                  </a:lnTo>
                  <a:lnTo>
                    <a:pt x="342" y="626"/>
                  </a:lnTo>
                  <a:lnTo>
                    <a:pt x="349" y="632"/>
                  </a:lnTo>
                  <a:lnTo>
                    <a:pt x="349" y="632"/>
                  </a:lnTo>
                  <a:lnTo>
                    <a:pt x="351" y="627"/>
                  </a:lnTo>
                  <a:lnTo>
                    <a:pt x="351" y="627"/>
                  </a:lnTo>
                  <a:lnTo>
                    <a:pt x="351" y="625"/>
                  </a:lnTo>
                  <a:lnTo>
                    <a:pt x="352" y="623"/>
                  </a:lnTo>
                  <a:lnTo>
                    <a:pt x="357" y="619"/>
                  </a:lnTo>
                  <a:lnTo>
                    <a:pt x="357" y="619"/>
                  </a:lnTo>
                  <a:lnTo>
                    <a:pt x="362" y="613"/>
                  </a:lnTo>
                  <a:lnTo>
                    <a:pt x="364" y="610"/>
                  </a:lnTo>
                  <a:lnTo>
                    <a:pt x="365" y="606"/>
                  </a:lnTo>
                  <a:lnTo>
                    <a:pt x="365" y="606"/>
                  </a:lnTo>
                  <a:lnTo>
                    <a:pt x="365" y="594"/>
                  </a:lnTo>
                  <a:lnTo>
                    <a:pt x="367" y="588"/>
                  </a:lnTo>
                  <a:lnTo>
                    <a:pt x="368" y="585"/>
                  </a:lnTo>
                  <a:lnTo>
                    <a:pt x="368" y="585"/>
                  </a:lnTo>
                  <a:lnTo>
                    <a:pt x="371" y="584"/>
                  </a:lnTo>
                  <a:lnTo>
                    <a:pt x="374" y="583"/>
                  </a:lnTo>
                  <a:lnTo>
                    <a:pt x="377" y="583"/>
                  </a:lnTo>
                  <a:lnTo>
                    <a:pt x="377" y="584"/>
                  </a:lnTo>
                  <a:lnTo>
                    <a:pt x="377" y="584"/>
                  </a:lnTo>
                  <a:lnTo>
                    <a:pt x="373" y="593"/>
                  </a:lnTo>
                  <a:lnTo>
                    <a:pt x="371" y="597"/>
                  </a:lnTo>
                  <a:lnTo>
                    <a:pt x="371" y="598"/>
                  </a:lnTo>
                  <a:lnTo>
                    <a:pt x="373" y="598"/>
                  </a:lnTo>
                  <a:lnTo>
                    <a:pt x="373" y="598"/>
                  </a:lnTo>
                  <a:lnTo>
                    <a:pt x="381" y="591"/>
                  </a:lnTo>
                  <a:lnTo>
                    <a:pt x="390" y="583"/>
                  </a:lnTo>
                  <a:lnTo>
                    <a:pt x="390" y="583"/>
                  </a:lnTo>
                  <a:lnTo>
                    <a:pt x="393" y="575"/>
                  </a:lnTo>
                  <a:lnTo>
                    <a:pt x="397" y="567"/>
                  </a:lnTo>
                  <a:lnTo>
                    <a:pt x="400" y="558"/>
                  </a:lnTo>
                  <a:lnTo>
                    <a:pt x="402" y="555"/>
                  </a:lnTo>
                  <a:lnTo>
                    <a:pt x="404" y="554"/>
                  </a:lnTo>
                  <a:lnTo>
                    <a:pt x="404" y="554"/>
                  </a:lnTo>
                  <a:lnTo>
                    <a:pt x="412" y="551"/>
                  </a:lnTo>
                  <a:lnTo>
                    <a:pt x="413" y="549"/>
                  </a:lnTo>
                  <a:lnTo>
                    <a:pt x="416" y="546"/>
                  </a:lnTo>
                  <a:lnTo>
                    <a:pt x="416" y="546"/>
                  </a:lnTo>
                  <a:lnTo>
                    <a:pt x="416" y="543"/>
                  </a:lnTo>
                  <a:lnTo>
                    <a:pt x="416" y="539"/>
                  </a:lnTo>
                  <a:lnTo>
                    <a:pt x="416" y="535"/>
                  </a:lnTo>
                  <a:lnTo>
                    <a:pt x="418" y="532"/>
                  </a:lnTo>
                  <a:lnTo>
                    <a:pt x="418" y="532"/>
                  </a:lnTo>
                  <a:lnTo>
                    <a:pt x="418" y="528"/>
                  </a:lnTo>
                  <a:lnTo>
                    <a:pt x="416" y="525"/>
                  </a:lnTo>
                  <a:lnTo>
                    <a:pt x="415" y="520"/>
                  </a:lnTo>
                  <a:lnTo>
                    <a:pt x="415" y="516"/>
                  </a:lnTo>
                  <a:lnTo>
                    <a:pt x="415" y="516"/>
                  </a:lnTo>
                  <a:lnTo>
                    <a:pt x="415" y="512"/>
                  </a:lnTo>
                  <a:lnTo>
                    <a:pt x="415" y="507"/>
                  </a:lnTo>
                  <a:lnTo>
                    <a:pt x="415" y="501"/>
                  </a:lnTo>
                  <a:lnTo>
                    <a:pt x="418" y="497"/>
                  </a:lnTo>
                  <a:lnTo>
                    <a:pt x="418" y="497"/>
                  </a:lnTo>
                  <a:lnTo>
                    <a:pt x="431" y="483"/>
                  </a:lnTo>
                  <a:lnTo>
                    <a:pt x="438" y="475"/>
                  </a:lnTo>
                  <a:lnTo>
                    <a:pt x="446" y="471"/>
                  </a:lnTo>
                  <a:lnTo>
                    <a:pt x="446" y="471"/>
                  </a:lnTo>
                  <a:lnTo>
                    <a:pt x="451" y="470"/>
                  </a:lnTo>
                  <a:lnTo>
                    <a:pt x="455" y="467"/>
                  </a:lnTo>
                  <a:lnTo>
                    <a:pt x="458" y="465"/>
                  </a:lnTo>
                  <a:lnTo>
                    <a:pt x="461" y="462"/>
                  </a:lnTo>
                  <a:lnTo>
                    <a:pt x="461" y="462"/>
                  </a:lnTo>
                  <a:lnTo>
                    <a:pt x="465" y="461"/>
                  </a:lnTo>
                  <a:lnTo>
                    <a:pt x="470" y="458"/>
                  </a:lnTo>
                  <a:lnTo>
                    <a:pt x="474" y="454"/>
                  </a:lnTo>
                  <a:lnTo>
                    <a:pt x="478" y="451"/>
                  </a:lnTo>
                  <a:lnTo>
                    <a:pt x="478" y="451"/>
                  </a:lnTo>
                  <a:lnTo>
                    <a:pt x="487" y="449"/>
                  </a:lnTo>
                  <a:lnTo>
                    <a:pt x="497" y="449"/>
                  </a:lnTo>
                  <a:lnTo>
                    <a:pt x="509" y="448"/>
                  </a:lnTo>
                  <a:lnTo>
                    <a:pt x="517" y="446"/>
                  </a:lnTo>
                  <a:lnTo>
                    <a:pt x="517" y="446"/>
                  </a:lnTo>
                  <a:lnTo>
                    <a:pt x="525" y="443"/>
                  </a:lnTo>
                  <a:lnTo>
                    <a:pt x="529" y="439"/>
                  </a:lnTo>
                  <a:lnTo>
                    <a:pt x="536" y="432"/>
                  </a:lnTo>
                  <a:lnTo>
                    <a:pt x="536" y="432"/>
                  </a:lnTo>
                  <a:lnTo>
                    <a:pt x="542" y="417"/>
                  </a:lnTo>
                  <a:lnTo>
                    <a:pt x="548" y="407"/>
                  </a:lnTo>
                  <a:lnTo>
                    <a:pt x="552" y="401"/>
                  </a:lnTo>
                  <a:lnTo>
                    <a:pt x="552" y="401"/>
                  </a:lnTo>
                  <a:lnTo>
                    <a:pt x="555" y="396"/>
                  </a:lnTo>
                  <a:lnTo>
                    <a:pt x="558" y="388"/>
                  </a:lnTo>
                  <a:lnTo>
                    <a:pt x="561" y="380"/>
                  </a:lnTo>
                  <a:lnTo>
                    <a:pt x="562" y="373"/>
                  </a:lnTo>
                  <a:lnTo>
                    <a:pt x="562" y="373"/>
                  </a:lnTo>
                  <a:lnTo>
                    <a:pt x="564" y="364"/>
                  </a:lnTo>
                  <a:lnTo>
                    <a:pt x="565" y="355"/>
                  </a:lnTo>
                  <a:lnTo>
                    <a:pt x="568" y="342"/>
                  </a:lnTo>
                  <a:lnTo>
                    <a:pt x="568" y="342"/>
                  </a:lnTo>
                  <a:lnTo>
                    <a:pt x="570" y="339"/>
                  </a:lnTo>
                  <a:lnTo>
                    <a:pt x="571" y="336"/>
                  </a:lnTo>
                  <a:lnTo>
                    <a:pt x="571" y="333"/>
                  </a:lnTo>
                  <a:lnTo>
                    <a:pt x="572" y="326"/>
                  </a:lnTo>
                  <a:lnTo>
                    <a:pt x="572" y="326"/>
                  </a:lnTo>
                  <a:lnTo>
                    <a:pt x="571" y="303"/>
                  </a:lnTo>
                  <a:lnTo>
                    <a:pt x="571" y="293"/>
                  </a:lnTo>
                  <a:lnTo>
                    <a:pt x="572" y="289"/>
                  </a:lnTo>
                  <a:lnTo>
                    <a:pt x="574" y="287"/>
                  </a:lnTo>
                  <a:lnTo>
                    <a:pt x="574" y="287"/>
                  </a:lnTo>
                  <a:lnTo>
                    <a:pt x="581" y="281"/>
                  </a:lnTo>
                  <a:lnTo>
                    <a:pt x="587" y="274"/>
                  </a:lnTo>
                  <a:lnTo>
                    <a:pt x="587" y="274"/>
                  </a:lnTo>
                  <a:lnTo>
                    <a:pt x="599" y="255"/>
                  </a:lnTo>
                  <a:lnTo>
                    <a:pt x="606" y="245"/>
                  </a:lnTo>
                  <a:lnTo>
                    <a:pt x="613" y="236"/>
                  </a:lnTo>
                  <a:lnTo>
                    <a:pt x="613" y="236"/>
                  </a:lnTo>
                  <a:lnTo>
                    <a:pt x="622" y="229"/>
                  </a:lnTo>
                  <a:lnTo>
                    <a:pt x="630" y="219"/>
                  </a:lnTo>
                  <a:lnTo>
                    <a:pt x="636" y="209"/>
                  </a:lnTo>
                  <a:lnTo>
                    <a:pt x="638" y="205"/>
                  </a:lnTo>
                  <a:lnTo>
                    <a:pt x="639" y="200"/>
                  </a:lnTo>
                  <a:lnTo>
                    <a:pt x="639" y="200"/>
                  </a:lnTo>
                  <a:lnTo>
                    <a:pt x="638" y="186"/>
                  </a:lnTo>
                  <a:lnTo>
                    <a:pt x="636" y="178"/>
                  </a:lnTo>
                  <a:lnTo>
                    <a:pt x="635" y="173"/>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1" name="Freeform 257"/>
            <p:cNvSpPr>
              <a:spLocks/>
            </p:cNvSpPr>
            <p:nvPr/>
          </p:nvSpPr>
          <p:spPr bwMode="auto">
            <a:xfrm>
              <a:off x="6251304" y="1999947"/>
              <a:ext cx="64902" cy="54174"/>
            </a:xfrm>
            <a:custGeom>
              <a:avLst/>
              <a:gdLst>
                <a:gd name="T0" fmla="*/ 3 w 6"/>
                <a:gd name="T1" fmla="*/ 13 h 13"/>
                <a:gd name="T2" fmla="*/ 3 w 6"/>
                <a:gd name="T3" fmla="*/ 13 h 13"/>
                <a:gd name="T4" fmla="*/ 2 w 6"/>
                <a:gd name="T5" fmla="*/ 13 h 13"/>
                <a:gd name="T6" fmla="*/ 0 w 6"/>
                <a:gd name="T7" fmla="*/ 11 h 13"/>
                <a:gd name="T8" fmla="*/ 0 w 6"/>
                <a:gd name="T9" fmla="*/ 7 h 13"/>
                <a:gd name="T10" fmla="*/ 2 w 6"/>
                <a:gd name="T11" fmla="*/ 3 h 13"/>
                <a:gd name="T12" fmla="*/ 3 w 6"/>
                <a:gd name="T13" fmla="*/ 0 h 13"/>
                <a:gd name="T14" fmla="*/ 3 w 6"/>
                <a:gd name="T15" fmla="*/ 0 h 13"/>
                <a:gd name="T16" fmla="*/ 4 w 6"/>
                <a:gd name="T17" fmla="*/ 0 h 13"/>
                <a:gd name="T18" fmla="*/ 6 w 6"/>
                <a:gd name="T19" fmla="*/ 1 h 13"/>
                <a:gd name="T20" fmla="*/ 6 w 6"/>
                <a:gd name="T21" fmla="*/ 6 h 13"/>
                <a:gd name="T22" fmla="*/ 6 w 6"/>
                <a:gd name="T23" fmla="*/ 10 h 13"/>
                <a:gd name="T24" fmla="*/ 4 w 6"/>
                <a:gd name="T25" fmla="*/ 13 h 13"/>
                <a:gd name="T26" fmla="*/ 3 w 6"/>
                <a:gd name="T2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3">
                  <a:moveTo>
                    <a:pt x="3" y="13"/>
                  </a:moveTo>
                  <a:lnTo>
                    <a:pt x="3" y="13"/>
                  </a:lnTo>
                  <a:lnTo>
                    <a:pt x="2" y="13"/>
                  </a:lnTo>
                  <a:lnTo>
                    <a:pt x="0" y="11"/>
                  </a:lnTo>
                  <a:lnTo>
                    <a:pt x="0" y="7"/>
                  </a:lnTo>
                  <a:lnTo>
                    <a:pt x="2" y="3"/>
                  </a:lnTo>
                  <a:lnTo>
                    <a:pt x="3" y="0"/>
                  </a:lnTo>
                  <a:lnTo>
                    <a:pt x="3" y="0"/>
                  </a:lnTo>
                  <a:lnTo>
                    <a:pt x="4" y="0"/>
                  </a:lnTo>
                  <a:lnTo>
                    <a:pt x="6" y="1"/>
                  </a:lnTo>
                  <a:lnTo>
                    <a:pt x="6" y="6"/>
                  </a:lnTo>
                  <a:lnTo>
                    <a:pt x="6" y="10"/>
                  </a:lnTo>
                  <a:lnTo>
                    <a:pt x="4" y="13"/>
                  </a:lnTo>
                  <a:lnTo>
                    <a:pt x="3" y="13"/>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2" name="Freeform 262"/>
            <p:cNvSpPr>
              <a:spLocks/>
            </p:cNvSpPr>
            <p:nvPr/>
          </p:nvSpPr>
          <p:spPr bwMode="auto">
            <a:xfrm>
              <a:off x="1751428" y="2933385"/>
              <a:ext cx="1417032" cy="2996167"/>
            </a:xfrm>
            <a:custGeom>
              <a:avLst/>
              <a:gdLst>
                <a:gd name="T0" fmla="*/ 48 w 131"/>
                <a:gd name="T1" fmla="*/ 652 h 719"/>
                <a:gd name="T2" fmla="*/ 31 w 131"/>
                <a:gd name="T3" fmla="*/ 655 h 719"/>
                <a:gd name="T4" fmla="*/ 32 w 131"/>
                <a:gd name="T5" fmla="*/ 625 h 719"/>
                <a:gd name="T6" fmla="*/ 54 w 131"/>
                <a:gd name="T7" fmla="*/ 571 h 719"/>
                <a:gd name="T8" fmla="*/ 56 w 131"/>
                <a:gd name="T9" fmla="*/ 535 h 719"/>
                <a:gd name="T10" fmla="*/ 61 w 131"/>
                <a:gd name="T11" fmla="*/ 519 h 719"/>
                <a:gd name="T12" fmla="*/ 66 w 131"/>
                <a:gd name="T13" fmla="*/ 509 h 719"/>
                <a:gd name="T14" fmla="*/ 53 w 131"/>
                <a:gd name="T15" fmla="*/ 491 h 719"/>
                <a:gd name="T16" fmla="*/ 53 w 131"/>
                <a:gd name="T17" fmla="*/ 467 h 719"/>
                <a:gd name="T18" fmla="*/ 57 w 131"/>
                <a:gd name="T19" fmla="*/ 415 h 719"/>
                <a:gd name="T20" fmla="*/ 66 w 131"/>
                <a:gd name="T21" fmla="*/ 386 h 719"/>
                <a:gd name="T22" fmla="*/ 76 w 131"/>
                <a:gd name="T23" fmla="*/ 331 h 719"/>
                <a:gd name="T24" fmla="*/ 82 w 131"/>
                <a:gd name="T25" fmla="*/ 300 h 719"/>
                <a:gd name="T26" fmla="*/ 77 w 131"/>
                <a:gd name="T27" fmla="*/ 233 h 719"/>
                <a:gd name="T28" fmla="*/ 102 w 131"/>
                <a:gd name="T29" fmla="*/ 136 h 719"/>
                <a:gd name="T30" fmla="*/ 129 w 131"/>
                <a:gd name="T31" fmla="*/ 96 h 719"/>
                <a:gd name="T32" fmla="*/ 119 w 131"/>
                <a:gd name="T33" fmla="*/ 84 h 719"/>
                <a:gd name="T34" fmla="*/ 106 w 131"/>
                <a:gd name="T35" fmla="*/ 38 h 719"/>
                <a:gd name="T36" fmla="*/ 96 w 131"/>
                <a:gd name="T37" fmla="*/ 10 h 719"/>
                <a:gd name="T38" fmla="*/ 74 w 131"/>
                <a:gd name="T39" fmla="*/ 12 h 719"/>
                <a:gd name="T40" fmla="*/ 76 w 131"/>
                <a:gd name="T41" fmla="*/ 47 h 719"/>
                <a:gd name="T42" fmla="*/ 77 w 131"/>
                <a:gd name="T43" fmla="*/ 87 h 719"/>
                <a:gd name="T44" fmla="*/ 69 w 131"/>
                <a:gd name="T45" fmla="*/ 99 h 719"/>
                <a:gd name="T46" fmla="*/ 70 w 131"/>
                <a:gd name="T47" fmla="*/ 141 h 719"/>
                <a:gd name="T48" fmla="*/ 63 w 131"/>
                <a:gd name="T49" fmla="*/ 187 h 719"/>
                <a:gd name="T50" fmla="*/ 58 w 131"/>
                <a:gd name="T51" fmla="*/ 207 h 719"/>
                <a:gd name="T52" fmla="*/ 60 w 131"/>
                <a:gd name="T53" fmla="*/ 247 h 719"/>
                <a:gd name="T54" fmla="*/ 47 w 131"/>
                <a:gd name="T55" fmla="*/ 306 h 719"/>
                <a:gd name="T56" fmla="*/ 25 w 131"/>
                <a:gd name="T57" fmla="*/ 355 h 719"/>
                <a:gd name="T58" fmla="*/ 29 w 131"/>
                <a:gd name="T59" fmla="*/ 377 h 719"/>
                <a:gd name="T60" fmla="*/ 27 w 131"/>
                <a:gd name="T61" fmla="*/ 409 h 719"/>
                <a:gd name="T62" fmla="*/ 24 w 131"/>
                <a:gd name="T63" fmla="*/ 448 h 719"/>
                <a:gd name="T64" fmla="*/ 24 w 131"/>
                <a:gd name="T65" fmla="*/ 477 h 719"/>
                <a:gd name="T66" fmla="*/ 35 w 131"/>
                <a:gd name="T67" fmla="*/ 455 h 719"/>
                <a:gd name="T68" fmla="*/ 37 w 131"/>
                <a:gd name="T69" fmla="*/ 446 h 719"/>
                <a:gd name="T70" fmla="*/ 40 w 131"/>
                <a:gd name="T71" fmla="*/ 465 h 719"/>
                <a:gd name="T72" fmla="*/ 34 w 131"/>
                <a:gd name="T73" fmla="*/ 493 h 719"/>
                <a:gd name="T74" fmla="*/ 35 w 131"/>
                <a:gd name="T75" fmla="*/ 513 h 719"/>
                <a:gd name="T76" fmla="*/ 35 w 131"/>
                <a:gd name="T77" fmla="*/ 523 h 719"/>
                <a:gd name="T78" fmla="*/ 28 w 131"/>
                <a:gd name="T79" fmla="*/ 541 h 719"/>
                <a:gd name="T80" fmla="*/ 16 w 131"/>
                <a:gd name="T81" fmla="*/ 538 h 719"/>
                <a:gd name="T82" fmla="*/ 6 w 131"/>
                <a:gd name="T83" fmla="*/ 538 h 719"/>
                <a:gd name="T84" fmla="*/ 0 w 131"/>
                <a:gd name="T85" fmla="*/ 561 h 719"/>
                <a:gd name="T86" fmla="*/ 9 w 131"/>
                <a:gd name="T87" fmla="*/ 559 h 719"/>
                <a:gd name="T88" fmla="*/ 27 w 131"/>
                <a:gd name="T89" fmla="*/ 584 h 719"/>
                <a:gd name="T90" fmla="*/ 21 w 131"/>
                <a:gd name="T91" fmla="*/ 587 h 719"/>
                <a:gd name="T92" fmla="*/ 18 w 131"/>
                <a:gd name="T93" fmla="*/ 601 h 719"/>
                <a:gd name="T94" fmla="*/ 16 w 131"/>
                <a:gd name="T95" fmla="*/ 619 h 719"/>
                <a:gd name="T96" fmla="*/ 15 w 131"/>
                <a:gd name="T97" fmla="*/ 629 h 719"/>
                <a:gd name="T98" fmla="*/ 15 w 131"/>
                <a:gd name="T99" fmla="*/ 645 h 719"/>
                <a:gd name="T100" fmla="*/ 15 w 131"/>
                <a:gd name="T101" fmla="*/ 661 h 719"/>
                <a:gd name="T102" fmla="*/ 18 w 131"/>
                <a:gd name="T103" fmla="*/ 678 h 719"/>
                <a:gd name="T104" fmla="*/ 18 w 131"/>
                <a:gd name="T105" fmla="*/ 690 h 719"/>
                <a:gd name="T106" fmla="*/ 22 w 131"/>
                <a:gd name="T107" fmla="*/ 704 h 719"/>
                <a:gd name="T108" fmla="*/ 29 w 131"/>
                <a:gd name="T109" fmla="*/ 696 h 719"/>
                <a:gd name="T110" fmla="*/ 32 w 131"/>
                <a:gd name="T111" fmla="*/ 716 h 719"/>
                <a:gd name="T112" fmla="*/ 45 w 131"/>
                <a:gd name="T113" fmla="*/ 713 h 719"/>
                <a:gd name="T114" fmla="*/ 61 w 131"/>
                <a:gd name="T115" fmla="*/ 709 h 719"/>
                <a:gd name="T116" fmla="*/ 73 w 131"/>
                <a:gd name="T117" fmla="*/ 710 h 719"/>
                <a:gd name="T118" fmla="*/ 95 w 131"/>
                <a:gd name="T119" fmla="*/ 697 h 719"/>
                <a:gd name="T120" fmla="*/ 79 w 131"/>
                <a:gd name="T121" fmla="*/ 68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719">
                  <a:moveTo>
                    <a:pt x="51" y="684"/>
                  </a:moveTo>
                  <a:lnTo>
                    <a:pt x="51" y="684"/>
                  </a:lnTo>
                  <a:lnTo>
                    <a:pt x="48" y="677"/>
                  </a:lnTo>
                  <a:lnTo>
                    <a:pt x="48" y="669"/>
                  </a:lnTo>
                  <a:lnTo>
                    <a:pt x="48" y="656"/>
                  </a:lnTo>
                  <a:lnTo>
                    <a:pt x="48" y="656"/>
                  </a:lnTo>
                  <a:lnTo>
                    <a:pt x="48" y="652"/>
                  </a:lnTo>
                  <a:lnTo>
                    <a:pt x="47" y="651"/>
                  </a:lnTo>
                  <a:lnTo>
                    <a:pt x="45" y="651"/>
                  </a:lnTo>
                  <a:lnTo>
                    <a:pt x="42" y="652"/>
                  </a:lnTo>
                  <a:lnTo>
                    <a:pt x="42" y="652"/>
                  </a:lnTo>
                  <a:lnTo>
                    <a:pt x="37" y="656"/>
                  </a:lnTo>
                  <a:lnTo>
                    <a:pt x="34" y="656"/>
                  </a:lnTo>
                  <a:lnTo>
                    <a:pt x="31" y="655"/>
                  </a:lnTo>
                  <a:lnTo>
                    <a:pt x="31" y="655"/>
                  </a:lnTo>
                  <a:lnTo>
                    <a:pt x="29" y="651"/>
                  </a:lnTo>
                  <a:lnTo>
                    <a:pt x="28" y="642"/>
                  </a:lnTo>
                  <a:lnTo>
                    <a:pt x="28" y="633"/>
                  </a:lnTo>
                  <a:lnTo>
                    <a:pt x="29" y="629"/>
                  </a:lnTo>
                  <a:lnTo>
                    <a:pt x="32" y="625"/>
                  </a:lnTo>
                  <a:lnTo>
                    <a:pt x="32" y="625"/>
                  </a:lnTo>
                  <a:lnTo>
                    <a:pt x="42" y="610"/>
                  </a:lnTo>
                  <a:lnTo>
                    <a:pt x="45" y="604"/>
                  </a:lnTo>
                  <a:lnTo>
                    <a:pt x="47" y="598"/>
                  </a:lnTo>
                  <a:lnTo>
                    <a:pt x="47" y="598"/>
                  </a:lnTo>
                  <a:lnTo>
                    <a:pt x="48" y="585"/>
                  </a:lnTo>
                  <a:lnTo>
                    <a:pt x="50" y="578"/>
                  </a:lnTo>
                  <a:lnTo>
                    <a:pt x="54" y="571"/>
                  </a:lnTo>
                  <a:lnTo>
                    <a:pt x="54" y="571"/>
                  </a:lnTo>
                  <a:lnTo>
                    <a:pt x="56" y="568"/>
                  </a:lnTo>
                  <a:lnTo>
                    <a:pt x="56" y="564"/>
                  </a:lnTo>
                  <a:lnTo>
                    <a:pt x="57" y="552"/>
                  </a:lnTo>
                  <a:lnTo>
                    <a:pt x="56" y="542"/>
                  </a:lnTo>
                  <a:lnTo>
                    <a:pt x="56" y="535"/>
                  </a:lnTo>
                  <a:lnTo>
                    <a:pt x="56" y="535"/>
                  </a:lnTo>
                  <a:lnTo>
                    <a:pt x="54" y="532"/>
                  </a:lnTo>
                  <a:lnTo>
                    <a:pt x="56" y="529"/>
                  </a:lnTo>
                  <a:lnTo>
                    <a:pt x="58" y="526"/>
                  </a:lnTo>
                  <a:lnTo>
                    <a:pt x="61" y="522"/>
                  </a:lnTo>
                  <a:lnTo>
                    <a:pt x="63" y="520"/>
                  </a:lnTo>
                  <a:lnTo>
                    <a:pt x="61" y="519"/>
                  </a:lnTo>
                  <a:lnTo>
                    <a:pt x="61" y="519"/>
                  </a:lnTo>
                  <a:lnTo>
                    <a:pt x="56" y="513"/>
                  </a:lnTo>
                  <a:lnTo>
                    <a:pt x="54" y="513"/>
                  </a:lnTo>
                  <a:lnTo>
                    <a:pt x="56" y="512"/>
                  </a:lnTo>
                  <a:lnTo>
                    <a:pt x="56" y="512"/>
                  </a:lnTo>
                  <a:lnTo>
                    <a:pt x="61" y="510"/>
                  </a:lnTo>
                  <a:lnTo>
                    <a:pt x="66" y="509"/>
                  </a:lnTo>
                  <a:lnTo>
                    <a:pt x="66" y="509"/>
                  </a:lnTo>
                  <a:lnTo>
                    <a:pt x="64" y="506"/>
                  </a:lnTo>
                  <a:lnTo>
                    <a:pt x="64" y="506"/>
                  </a:lnTo>
                  <a:lnTo>
                    <a:pt x="60" y="503"/>
                  </a:lnTo>
                  <a:lnTo>
                    <a:pt x="56" y="500"/>
                  </a:lnTo>
                  <a:lnTo>
                    <a:pt x="53" y="496"/>
                  </a:lnTo>
                  <a:lnTo>
                    <a:pt x="51" y="494"/>
                  </a:lnTo>
                  <a:lnTo>
                    <a:pt x="53" y="491"/>
                  </a:lnTo>
                  <a:lnTo>
                    <a:pt x="53" y="491"/>
                  </a:lnTo>
                  <a:lnTo>
                    <a:pt x="54" y="487"/>
                  </a:lnTo>
                  <a:lnTo>
                    <a:pt x="57" y="486"/>
                  </a:lnTo>
                  <a:lnTo>
                    <a:pt x="58" y="483"/>
                  </a:lnTo>
                  <a:lnTo>
                    <a:pt x="57" y="478"/>
                  </a:lnTo>
                  <a:lnTo>
                    <a:pt x="57" y="478"/>
                  </a:lnTo>
                  <a:lnTo>
                    <a:pt x="53" y="467"/>
                  </a:lnTo>
                  <a:lnTo>
                    <a:pt x="51" y="461"/>
                  </a:lnTo>
                  <a:lnTo>
                    <a:pt x="51" y="455"/>
                  </a:lnTo>
                  <a:lnTo>
                    <a:pt x="51" y="455"/>
                  </a:lnTo>
                  <a:lnTo>
                    <a:pt x="54" y="441"/>
                  </a:lnTo>
                  <a:lnTo>
                    <a:pt x="56" y="423"/>
                  </a:lnTo>
                  <a:lnTo>
                    <a:pt x="56" y="423"/>
                  </a:lnTo>
                  <a:lnTo>
                    <a:pt x="57" y="415"/>
                  </a:lnTo>
                  <a:lnTo>
                    <a:pt x="58" y="407"/>
                  </a:lnTo>
                  <a:lnTo>
                    <a:pt x="58" y="407"/>
                  </a:lnTo>
                  <a:lnTo>
                    <a:pt x="60" y="403"/>
                  </a:lnTo>
                  <a:lnTo>
                    <a:pt x="61" y="397"/>
                  </a:lnTo>
                  <a:lnTo>
                    <a:pt x="64" y="390"/>
                  </a:lnTo>
                  <a:lnTo>
                    <a:pt x="64" y="390"/>
                  </a:lnTo>
                  <a:lnTo>
                    <a:pt x="66" y="386"/>
                  </a:lnTo>
                  <a:lnTo>
                    <a:pt x="66" y="377"/>
                  </a:lnTo>
                  <a:lnTo>
                    <a:pt x="64" y="357"/>
                  </a:lnTo>
                  <a:lnTo>
                    <a:pt x="64" y="357"/>
                  </a:lnTo>
                  <a:lnTo>
                    <a:pt x="66" y="348"/>
                  </a:lnTo>
                  <a:lnTo>
                    <a:pt x="69" y="341"/>
                  </a:lnTo>
                  <a:lnTo>
                    <a:pt x="71" y="335"/>
                  </a:lnTo>
                  <a:lnTo>
                    <a:pt x="76" y="331"/>
                  </a:lnTo>
                  <a:lnTo>
                    <a:pt x="76" y="331"/>
                  </a:lnTo>
                  <a:lnTo>
                    <a:pt x="77" y="328"/>
                  </a:lnTo>
                  <a:lnTo>
                    <a:pt x="79" y="323"/>
                  </a:lnTo>
                  <a:lnTo>
                    <a:pt x="79" y="315"/>
                  </a:lnTo>
                  <a:lnTo>
                    <a:pt x="80" y="307"/>
                  </a:lnTo>
                  <a:lnTo>
                    <a:pt x="82" y="300"/>
                  </a:lnTo>
                  <a:lnTo>
                    <a:pt x="82" y="300"/>
                  </a:lnTo>
                  <a:lnTo>
                    <a:pt x="82" y="297"/>
                  </a:lnTo>
                  <a:lnTo>
                    <a:pt x="83" y="293"/>
                  </a:lnTo>
                  <a:lnTo>
                    <a:pt x="82" y="280"/>
                  </a:lnTo>
                  <a:lnTo>
                    <a:pt x="80" y="258"/>
                  </a:lnTo>
                  <a:lnTo>
                    <a:pt x="80" y="258"/>
                  </a:lnTo>
                  <a:lnTo>
                    <a:pt x="79" y="242"/>
                  </a:lnTo>
                  <a:lnTo>
                    <a:pt x="77" y="233"/>
                  </a:lnTo>
                  <a:lnTo>
                    <a:pt x="79" y="225"/>
                  </a:lnTo>
                  <a:lnTo>
                    <a:pt x="79" y="225"/>
                  </a:lnTo>
                  <a:lnTo>
                    <a:pt x="90" y="189"/>
                  </a:lnTo>
                  <a:lnTo>
                    <a:pt x="100" y="152"/>
                  </a:lnTo>
                  <a:lnTo>
                    <a:pt x="100" y="152"/>
                  </a:lnTo>
                  <a:lnTo>
                    <a:pt x="100" y="145"/>
                  </a:lnTo>
                  <a:lnTo>
                    <a:pt x="102" y="136"/>
                  </a:lnTo>
                  <a:lnTo>
                    <a:pt x="103" y="128"/>
                  </a:lnTo>
                  <a:lnTo>
                    <a:pt x="106" y="123"/>
                  </a:lnTo>
                  <a:lnTo>
                    <a:pt x="108" y="121"/>
                  </a:lnTo>
                  <a:lnTo>
                    <a:pt x="108" y="121"/>
                  </a:lnTo>
                  <a:lnTo>
                    <a:pt x="115" y="113"/>
                  </a:lnTo>
                  <a:lnTo>
                    <a:pt x="124" y="105"/>
                  </a:lnTo>
                  <a:lnTo>
                    <a:pt x="129" y="96"/>
                  </a:lnTo>
                  <a:lnTo>
                    <a:pt x="131" y="93"/>
                  </a:lnTo>
                  <a:lnTo>
                    <a:pt x="131" y="90"/>
                  </a:lnTo>
                  <a:lnTo>
                    <a:pt x="131" y="90"/>
                  </a:lnTo>
                  <a:lnTo>
                    <a:pt x="126" y="89"/>
                  </a:lnTo>
                  <a:lnTo>
                    <a:pt x="124" y="89"/>
                  </a:lnTo>
                  <a:lnTo>
                    <a:pt x="119" y="87"/>
                  </a:lnTo>
                  <a:lnTo>
                    <a:pt x="119" y="84"/>
                  </a:lnTo>
                  <a:lnTo>
                    <a:pt x="118" y="81"/>
                  </a:lnTo>
                  <a:lnTo>
                    <a:pt x="118" y="81"/>
                  </a:lnTo>
                  <a:lnTo>
                    <a:pt x="113" y="63"/>
                  </a:lnTo>
                  <a:lnTo>
                    <a:pt x="108" y="47"/>
                  </a:lnTo>
                  <a:lnTo>
                    <a:pt x="108" y="47"/>
                  </a:lnTo>
                  <a:lnTo>
                    <a:pt x="106" y="41"/>
                  </a:lnTo>
                  <a:lnTo>
                    <a:pt x="106" y="38"/>
                  </a:lnTo>
                  <a:lnTo>
                    <a:pt x="108" y="35"/>
                  </a:lnTo>
                  <a:lnTo>
                    <a:pt x="105" y="31"/>
                  </a:lnTo>
                  <a:lnTo>
                    <a:pt x="105" y="31"/>
                  </a:lnTo>
                  <a:lnTo>
                    <a:pt x="98" y="21"/>
                  </a:lnTo>
                  <a:lnTo>
                    <a:pt x="96" y="16"/>
                  </a:lnTo>
                  <a:lnTo>
                    <a:pt x="96" y="10"/>
                  </a:lnTo>
                  <a:lnTo>
                    <a:pt x="96" y="10"/>
                  </a:lnTo>
                  <a:lnTo>
                    <a:pt x="98" y="3"/>
                  </a:lnTo>
                  <a:lnTo>
                    <a:pt x="96" y="0"/>
                  </a:lnTo>
                  <a:lnTo>
                    <a:pt x="93" y="0"/>
                  </a:lnTo>
                  <a:lnTo>
                    <a:pt x="93" y="0"/>
                  </a:lnTo>
                  <a:lnTo>
                    <a:pt x="86" y="3"/>
                  </a:lnTo>
                  <a:lnTo>
                    <a:pt x="74" y="12"/>
                  </a:lnTo>
                  <a:lnTo>
                    <a:pt x="74" y="12"/>
                  </a:lnTo>
                  <a:lnTo>
                    <a:pt x="79" y="21"/>
                  </a:lnTo>
                  <a:lnTo>
                    <a:pt x="80" y="25"/>
                  </a:lnTo>
                  <a:lnTo>
                    <a:pt x="79" y="29"/>
                  </a:lnTo>
                  <a:lnTo>
                    <a:pt x="79" y="29"/>
                  </a:lnTo>
                  <a:lnTo>
                    <a:pt x="76" y="38"/>
                  </a:lnTo>
                  <a:lnTo>
                    <a:pt x="76" y="42"/>
                  </a:lnTo>
                  <a:lnTo>
                    <a:pt x="76" y="47"/>
                  </a:lnTo>
                  <a:lnTo>
                    <a:pt x="76" y="47"/>
                  </a:lnTo>
                  <a:lnTo>
                    <a:pt x="79" y="52"/>
                  </a:lnTo>
                  <a:lnTo>
                    <a:pt x="79" y="57"/>
                  </a:lnTo>
                  <a:lnTo>
                    <a:pt x="79" y="63"/>
                  </a:lnTo>
                  <a:lnTo>
                    <a:pt x="79" y="63"/>
                  </a:lnTo>
                  <a:lnTo>
                    <a:pt x="79" y="78"/>
                  </a:lnTo>
                  <a:lnTo>
                    <a:pt x="77" y="87"/>
                  </a:lnTo>
                  <a:lnTo>
                    <a:pt x="77" y="89"/>
                  </a:lnTo>
                  <a:lnTo>
                    <a:pt x="76" y="90"/>
                  </a:lnTo>
                  <a:lnTo>
                    <a:pt x="76" y="90"/>
                  </a:lnTo>
                  <a:lnTo>
                    <a:pt x="70" y="94"/>
                  </a:lnTo>
                  <a:lnTo>
                    <a:pt x="69" y="96"/>
                  </a:lnTo>
                  <a:lnTo>
                    <a:pt x="69" y="99"/>
                  </a:lnTo>
                  <a:lnTo>
                    <a:pt x="69" y="99"/>
                  </a:lnTo>
                  <a:lnTo>
                    <a:pt x="71" y="107"/>
                  </a:lnTo>
                  <a:lnTo>
                    <a:pt x="71" y="113"/>
                  </a:lnTo>
                  <a:lnTo>
                    <a:pt x="71" y="119"/>
                  </a:lnTo>
                  <a:lnTo>
                    <a:pt x="71" y="119"/>
                  </a:lnTo>
                  <a:lnTo>
                    <a:pt x="70" y="131"/>
                  </a:lnTo>
                  <a:lnTo>
                    <a:pt x="70" y="141"/>
                  </a:lnTo>
                  <a:lnTo>
                    <a:pt x="70" y="141"/>
                  </a:lnTo>
                  <a:lnTo>
                    <a:pt x="67" y="154"/>
                  </a:lnTo>
                  <a:lnTo>
                    <a:pt x="66" y="167"/>
                  </a:lnTo>
                  <a:lnTo>
                    <a:pt x="66" y="167"/>
                  </a:lnTo>
                  <a:lnTo>
                    <a:pt x="66" y="177"/>
                  </a:lnTo>
                  <a:lnTo>
                    <a:pt x="64" y="184"/>
                  </a:lnTo>
                  <a:lnTo>
                    <a:pt x="63" y="187"/>
                  </a:lnTo>
                  <a:lnTo>
                    <a:pt x="63" y="187"/>
                  </a:lnTo>
                  <a:lnTo>
                    <a:pt x="60" y="190"/>
                  </a:lnTo>
                  <a:lnTo>
                    <a:pt x="57" y="196"/>
                  </a:lnTo>
                  <a:lnTo>
                    <a:pt x="56" y="202"/>
                  </a:lnTo>
                  <a:lnTo>
                    <a:pt x="56" y="203"/>
                  </a:lnTo>
                  <a:lnTo>
                    <a:pt x="57" y="206"/>
                  </a:lnTo>
                  <a:lnTo>
                    <a:pt x="57" y="206"/>
                  </a:lnTo>
                  <a:lnTo>
                    <a:pt x="58" y="207"/>
                  </a:lnTo>
                  <a:lnTo>
                    <a:pt x="60" y="210"/>
                  </a:lnTo>
                  <a:lnTo>
                    <a:pt x="57" y="215"/>
                  </a:lnTo>
                  <a:lnTo>
                    <a:pt x="57" y="215"/>
                  </a:lnTo>
                  <a:lnTo>
                    <a:pt x="57" y="222"/>
                  </a:lnTo>
                  <a:lnTo>
                    <a:pt x="57" y="231"/>
                  </a:lnTo>
                  <a:lnTo>
                    <a:pt x="60" y="247"/>
                  </a:lnTo>
                  <a:lnTo>
                    <a:pt x="60" y="247"/>
                  </a:lnTo>
                  <a:lnTo>
                    <a:pt x="60" y="254"/>
                  </a:lnTo>
                  <a:lnTo>
                    <a:pt x="60" y="261"/>
                  </a:lnTo>
                  <a:lnTo>
                    <a:pt x="58" y="274"/>
                  </a:lnTo>
                  <a:lnTo>
                    <a:pt x="58" y="274"/>
                  </a:lnTo>
                  <a:lnTo>
                    <a:pt x="51" y="290"/>
                  </a:lnTo>
                  <a:lnTo>
                    <a:pt x="51" y="290"/>
                  </a:lnTo>
                  <a:lnTo>
                    <a:pt x="47" y="306"/>
                  </a:lnTo>
                  <a:lnTo>
                    <a:pt x="40" y="323"/>
                  </a:lnTo>
                  <a:lnTo>
                    <a:pt x="40" y="323"/>
                  </a:lnTo>
                  <a:lnTo>
                    <a:pt x="35" y="336"/>
                  </a:lnTo>
                  <a:lnTo>
                    <a:pt x="34" y="342"/>
                  </a:lnTo>
                  <a:lnTo>
                    <a:pt x="31" y="348"/>
                  </a:lnTo>
                  <a:lnTo>
                    <a:pt x="31" y="348"/>
                  </a:lnTo>
                  <a:lnTo>
                    <a:pt x="25" y="355"/>
                  </a:lnTo>
                  <a:lnTo>
                    <a:pt x="24" y="359"/>
                  </a:lnTo>
                  <a:lnTo>
                    <a:pt x="25" y="364"/>
                  </a:lnTo>
                  <a:lnTo>
                    <a:pt x="25" y="364"/>
                  </a:lnTo>
                  <a:lnTo>
                    <a:pt x="29" y="370"/>
                  </a:lnTo>
                  <a:lnTo>
                    <a:pt x="31" y="373"/>
                  </a:lnTo>
                  <a:lnTo>
                    <a:pt x="29" y="377"/>
                  </a:lnTo>
                  <a:lnTo>
                    <a:pt x="29" y="377"/>
                  </a:lnTo>
                  <a:lnTo>
                    <a:pt x="29" y="380"/>
                  </a:lnTo>
                  <a:lnTo>
                    <a:pt x="31" y="383"/>
                  </a:lnTo>
                  <a:lnTo>
                    <a:pt x="31" y="386"/>
                  </a:lnTo>
                  <a:lnTo>
                    <a:pt x="31" y="390"/>
                  </a:lnTo>
                  <a:lnTo>
                    <a:pt x="31" y="390"/>
                  </a:lnTo>
                  <a:lnTo>
                    <a:pt x="29" y="400"/>
                  </a:lnTo>
                  <a:lnTo>
                    <a:pt x="27" y="409"/>
                  </a:lnTo>
                  <a:lnTo>
                    <a:pt x="27" y="409"/>
                  </a:lnTo>
                  <a:lnTo>
                    <a:pt x="25" y="415"/>
                  </a:lnTo>
                  <a:lnTo>
                    <a:pt x="25" y="422"/>
                  </a:lnTo>
                  <a:lnTo>
                    <a:pt x="24" y="433"/>
                  </a:lnTo>
                  <a:lnTo>
                    <a:pt x="24" y="433"/>
                  </a:lnTo>
                  <a:lnTo>
                    <a:pt x="25" y="442"/>
                  </a:lnTo>
                  <a:lnTo>
                    <a:pt x="24" y="448"/>
                  </a:lnTo>
                  <a:lnTo>
                    <a:pt x="24" y="448"/>
                  </a:lnTo>
                  <a:lnTo>
                    <a:pt x="21" y="454"/>
                  </a:lnTo>
                  <a:lnTo>
                    <a:pt x="19" y="462"/>
                  </a:lnTo>
                  <a:lnTo>
                    <a:pt x="19" y="462"/>
                  </a:lnTo>
                  <a:lnTo>
                    <a:pt x="21" y="471"/>
                  </a:lnTo>
                  <a:lnTo>
                    <a:pt x="22" y="475"/>
                  </a:lnTo>
                  <a:lnTo>
                    <a:pt x="24" y="477"/>
                  </a:lnTo>
                  <a:lnTo>
                    <a:pt x="24" y="477"/>
                  </a:lnTo>
                  <a:lnTo>
                    <a:pt x="25" y="475"/>
                  </a:lnTo>
                  <a:lnTo>
                    <a:pt x="28" y="471"/>
                  </a:lnTo>
                  <a:lnTo>
                    <a:pt x="29" y="462"/>
                  </a:lnTo>
                  <a:lnTo>
                    <a:pt x="29" y="462"/>
                  </a:lnTo>
                  <a:lnTo>
                    <a:pt x="34" y="458"/>
                  </a:lnTo>
                  <a:lnTo>
                    <a:pt x="35" y="455"/>
                  </a:lnTo>
                  <a:lnTo>
                    <a:pt x="35" y="452"/>
                  </a:lnTo>
                  <a:lnTo>
                    <a:pt x="35" y="452"/>
                  </a:lnTo>
                  <a:lnTo>
                    <a:pt x="34" y="446"/>
                  </a:lnTo>
                  <a:lnTo>
                    <a:pt x="34" y="445"/>
                  </a:lnTo>
                  <a:lnTo>
                    <a:pt x="35" y="445"/>
                  </a:lnTo>
                  <a:lnTo>
                    <a:pt x="35" y="445"/>
                  </a:lnTo>
                  <a:lnTo>
                    <a:pt x="37" y="446"/>
                  </a:lnTo>
                  <a:lnTo>
                    <a:pt x="38" y="445"/>
                  </a:lnTo>
                  <a:lnTo>
                    <a:pt x="40" y="445"/>
                  </a:lnTo>
                  <a:lnTo>
                    <a:pt x="40" y="449"/>
                  </a:lnTo>
                  <a:lnTo>
                    <a:pt x="40" y="449"/>
                  </a:lnTo>
                  <a:lnTo>
                    <a:pt x="41" y="457"/>
                  </a:lnTo>
                  <a:lnTo>
                    <a:pt x="40" y="465"/>
                  </a:lnTo>
                  <a:lnTo>
                    <a:pt x="40" y="465"/>
                  </a:lnTo>
                  <a:lnTo>
                    <a:pt x="38" y="471"/>
                  </a:lnTo>
                  <a:lnTo>
                    <a:pt x="38" y="478"/>
                  </a:lnTo>
                  <a:lnTo>
                    <a:pt x="40" y="483"/>
                  </a:lnTo>
                  <a:lnTo>
                    <a:pt x="38" y="486"/>
                  </a:lnTo>
                  <a:lnTo>
                    <a:pt x="38" y="486"/>
                  </a:lnTo>
                  <a:lnTo>
                    <a:pt x="37" y="490"/>
                  </a:lnTo>
                  <a:lnTo>
                    <a:pt x="34" y="493"/>
                  </a:lnTo>
                  <a:lnTo>
                    <a:pt x="34" y="493"/>
                  </a:lnTo>
                  <a:lnTo>
                    <a:pt x="38" y="499"/>
                  </a:lnTo>
                  <a:lnTo>
                    <a:pt x="40" y="504"/>
                  </a:lnTo>
                  <a:lnTo>
                    <a:pt x="40" y="504"/>
                  </a:lnTo>
                  <a:lnTo>
                    <a:pt x="38" y="509"/>
                  </a:lnTo>
                  <a:lnTo>
                    <a:pt x="37" y="512"/>
                  </a:lnTo>
                  <a:lnTo>
                    <a:pt x="35" y="513"/>
                  </a:lnTo>
                  <a:lnTo>
                    <a:pt x="35" y="513"/>
                  </a:lnTo>
                  <a:lnTo>
                    <a:pt x="32" y="513"/>
                  </a:lnTo>
                  <a:lnTo>
                    <a:pt x="31" y="514"/>
                  </a:lnTo>
                  <a:lnTo>
                    <a:pt x="31" y="517"/>
                  </a:lnTo>
                  <a:lnTo>
                    <a:pt x="32" y="520"/>
                  </a:lnTo>
                  <a:lnTo>
                    <a:pt x="32" y="520"/>
                  </a:lnTo>
                  <a:lnTo>
                    <a:pt x="35" y="523"/>
                  </a:lnTo>
                  <a:lnTo>
                    <a:pt x="34" y="526"/>
                  </a:lnTo>
                  <a:lnTo>
                    <a:pt x="34" y="526"/>
                  </a:lnTo>
                  <a:lnTo>
                    <a:pt x="31" y="529"/>
                  </a:lnTo>
                  <a:lnTo>
                    <a:pt x="29" y="532"/>
                  </a:lnTo>
                  <a:lnTo>
                    <a:pt x="28" y="538"/>
                  </a:lnTo>
                  <a:lnTo>
                    <a:pt x="28" y="538"/>
                  </a:lnTo>
                  <a:lnTo>
                    <a:pt x="28" y="541"/>
                  </a:lnTo>
                  <a:lnTo>
                    <a:pt x="27" y="542"/>
                  </a:lnTo>
                  <a:lnTo>
                    <a:pt x="24" y="541"/>
                  </a:lnTo>
                  <a:lnTo>
                    <a:pt x="24" y="541"/>
                  </a:lnTo>
                  <a:lnTo>
                    <a:pt x="21" y="539"/>
                  </a:lnTo>
                  <a:lnTo>
                    <a:pt x="19" y="539"/>
                  </a:lnTo>
                  <a:lnTo>
                    <a:pt x="18" y="539"/>
                  </a:lnTo>
                  <a:lnTo>
                    <a:pt x="16" y="538"/>
                  </a:lnTo>
                  <a:lnTo>
                    <a:pt x="16" y="538"/>
                  </a:lnTo>
                  <a:lnTo>
                    <a:pt x="14" y="535"/>
                  </a:lnTo>
                  <a:lnTo>
                    <a:pt x="11" y="533"/>
                  </a:lnTo>
                  <a:lnTo>
                    <a:pt x="9" y="533"/>
                  </a:lnTo>
                  <a:lnTo>
                    <a:pt x="6" y="535"/>
                  </a:lnTo>
                  <a:lnTo>
                    <a:pt x="6" y="535"/>
                  </a:lnTo>
                  <a:lnTo>
                    <a:pt x="6" y="538"/>
                  </a:lnTo>
                  <a:lnTo>
                    <a:pt x="6" y="541"/>
                  </a:lnTo>
                  <a:lnTo>
                    <a:pt x="6" y="542"/>
                  </a:lnTo>
                  <a:lnTo>
                    <a:pt x="5" y="543"/>
                  </a:lnTo>
                  <a:lnTo>
                    <a:pt x="5" y="543"/>
                  </a:lnTo>
                  <a:lnTo>
                    <a:pt x="2" y="548"/>
                  </a:lnTo>
                  <a:lnTo>
                    <a:pt x="0" y="555"/>
                  </a:lnTo>
                  <a:lnTo>
                    <a:pt x="0" y="561"/>
                  </a:lnTo>
                  <a:lnTo>
                    <a:pt x="0" y="562"/>
                  </a:lnTo>
                  <a:lnTo>
                    <a:pt x="0" y="562"/>
                  </a:lnTo>
                  <a:lnTo>
                    <a:pt x="0" y="562"/>
                  </a:lnTo>
                  <a:lnTo>
                    <a:pt x="6" y="558"/>
                  </a:lnTo>
                  <a:lnTo>
                    <a:pt x="8" y="558"/>
                  </a:lnTo>
                  <a:lnTo>
                    <a:pt x="9" y="559"/>
                  </a:lnTo>
                  <a:lnTo>
                    <a:pt x="9" y="559"/>
                  </a:lnTo>
                  <a:lnTo>
                    <a:pt x="12" y="572"/>
                  </a:lnTo>
                  <a:lnTo>
                    <a:pt x="12" y="572"/>
                  </a:lnTo>
                  <a:lnTo>
                    <a:pt x="15" y="578"/>
                  </a:lnTo>
                  <a:lnTo>
                    <a:pt x="16" y="581"/>
                  </a:lnTo>
                  <a:lnTo>
                    <a:pt x="18" y="583"/>
                  </a:lnTo>
                  <a:lnTo>
                    <a:pt x="18" y="583"/>
                  </a:lnTo>
                  <a:lnTo>
                    <a:pt x="27" y="584"/>
                  </a:lnTo>
                  <a:lnTo>
                    <a:pt x="29" y="585"/>
                  </a:lnTo>
                  <a:lnTo>
                    <a:pt x="29" y="585"/>
                  </a:lnTo>
                  <a:lnTo>
                    <a:pt x="29" y="587"/>
                  </a:lnTo>
                  <a:lnTo>
                    <a:pt x="29" y="587"/>
                  </a:lnTo>
                  <a:lnTo>
                    <a:pt x="28" y="587"/>
                  </a:lnTo>
                  <a:lnTo>
                    <a:pt x="24" y="587"/>
                  </a:lnTo>
                  <a:lnTo>
                    <a:pt x="21" y="587"/>
                  </a:lnTo>
                  <a:lnTo>
                    <a:pt x="16" y="588"/>
                  </a:lnTo>
                  <a:lnTo>
                    <a:pt x="16" y="588"/>
                  </a:lnTo>
                  <a:lnTo>
                    <a:pt x="15" y="590"/>
                  </a:lnTo>
                  <a:lnTo>
                    <a:pt x="15" y="593"/>
                  </a:lnTo>
                  <a:lnTo>
                    <a:pt x="18" y="598"/>
                  </a:lnTo>
                  <a:lnTo>
                    <a:pt x="18" y="598"/>
                  </a:lnTo>
                  <a:lnTo>
                    <a:pt x="18" y="601"/>
                  </a:lnTo>
                  <a:lnTo>
                    <a:pt x="18" y="603"/>
                  </a:lnTo>
                  <a:lnTo>
                    <a:pt x="15" y="607"/>
                  </a:lnTo>
                  <a:lnTo>
                    <a:pt x="15" y="607"/>
                  </a:lnTo>
                  <a:lnTo>
                    <a:pt x="14" y="613"/>
                  </a:lnTo>
                  <a:lnTo>
                    <a:pt x="15" y="616"/>
                  </a:lnTo>
                  <a:lnTo>
                    <a:pt x="16" y="619"/>
                  </a:lnTo>
                  <a:lnTo>
                    <a:pt x="16" y="619"/>
                  </a:lnTo>
                  <a:lnTo>
                    <a:pt x="19" y="619"/>
                  </a:lnTo>
                  <a:lnTo>
                    <a:pt x="21" y="622"/>
                  </a:lnTo>
                  <a:lnTo>
                    <a:pt x="19" y="623"/>
                  </a:lnTo>
                  <a:lnTo>
                    <a:pt x="18" y="625"/>
                  </a:lnTo>
                  <a:lnTo>
                    <a:pt x="18" y="625"/>
                  </a:lnTo>
                  <a:lnTo>
                    <a:pt x="15" y="626"/>
                  </a:lnTo>
                  <a:lnTo>
                    <a:pt x="15" y="629"/>
                  </a:lnTo>
                  <a:lnTo>
                    <a:pt x="18" y="635"/>
                  </a:lnTo>
                  <a:lnTo>
                    <a:pt x="18" y="635"/>
                  </a:lnTo>
                  <a:lnTo>
                    <a:pt x="19" y="642"/>
                  </a:lnTo>
                  <a:lnTo>
                    <a:pt x="19" y="643"/>
                  </a:lnTo>
                  <a:lnTo>
                    <a:pt x="16" y="645"/>
                  </a:lnTo>
                  <a:lnTo>
                    <a:pt x="16" y="645"/>
                  </a:lnTo>
                  <a:lnTo>
                    <a:pt x="15" y="645"/>
                  </a:lnTo>
                  <a:lnTo>
                    <a:pt x="15" y="646"/>
                  </a:lnTo>
                  <a:lnTo>
                    <a:pt x="16" y="651"/>
                  </a:lnTo>
                  <a:lnTo>
                    <a:pt x="18" y="655"/>
                  </a:lnTo>
                  <a:lnTo>
                    <a:pt x="18" y="658"/>
                  </a:lnTo>
                  <a:lnTo>
                    <a:pt x="18" y="658"/>
                  </a:lnTo>
                  <a:lnTo>
                    <a:pt x="16" y="659"/>
                  </a:lnTo>
                  <a:lnTo>
                    <a:pt x="15" y="661"/>
                  </a:lnTo>
                  <a:lnTo>
                    <a:pt x="18" y="665"/>
                  </a:lnTo>
                  <a:lnTo>
                    <a:pt x="18" y="665"/>
                  </a:lnTo>
                  <a:lnTo>
                    <a:pt x="21" y="671"/>
                  </a:lnTo>
                  <a:lnTo>
                    <a:pt x="21" y="672"/>
                  </a:lnTo>
                  <a:lnTo>
                    <a:pt x="19" y="675"/>
                  </a:lnTo>
                  <a:lnTo>
                    <a:pt x="19" y="675"/>
                  </a:lnTo>
                  <a:lnTo>
                    <a:pt x="18" y="678"/>
                  </a:lnTo>
                  <a:lnTo>
                    <a:pt x="18" y="681"/>
                  </a:lnTo>
                  <a:lnTo>
                    <a:pt x="19" y="684"/>
                  </a:lnTo>
                  <a:lnTo>
                    <a:pt x="18" y="687"/>
                  </a:lnTo>
                  <a:lnTo>
                    <a:pt x="18" y="687"/>
                  </a:lnTo>
                  <a:lnTo>
                    <a:pt x="16" y="687"/>
                  </a:lnTo>
                  <a:lnTo>
                    <a:pt x="16" y="688"/>
                  </a:lnTo>
                  <a:lnTo>
                    <a:pt x="18" y="690"/>
                  </a:lnTo>
                  <a:lnTo>
                    <a:pt x="18" y="693"/>
                  </a:lnTo>
                  <a:lnTo>
                    <a:pt x="18" y="693"/>
                  </a:lnTo>
                  <a:lnTo>
                    <a:pt x="18" y="697"/>
                  </a:lnTo>
                  <a:lnTo>
                    <a:pt x="19" y="701"/>
                  </a:lnTo>
                  <a:lnTo>
                    <a:pt x="21" y="704"/>
                  </a:lnTo>
                  <a:lnTo>
                    <a:pt x="22" y="704"/>
                  </a:lnTo>
                  <a:lnTo>
                    <a:pt x="22" y="704"/>
                  </a:lnTo>
                  <a:lnTo>
                    <a:pt x="22" y="704"/>
                  </a:lnTo>
                  <a:lnTo>
                    <a:pt x="27" y="697"/>
                  </a:lnTo>
                  <a:lnTo>
                    <a:pt x="29" y="693"/>
                  </a:lnTo>
                  <a:lnTo>
                    <a:pt x="29" y="693"/>
                  </a:lnTo>
                  <a:lnTo>
                    <a:pt x="31" y="693"/>
                  </a:lnTo>
                  <a:lnTo>
                    <a:pt x="31" y="693"/>
                  </a:lnTo>
                  <a:lnTo>
                    <a:pt x="29" y="696"/>
                  </a:lnTo>
                  <a:lnTo>
                    <a:pt x="28" y="703"/>
                  </a:lnTo>
                  <a:lnTo>
                    <a:pt x="28" y="703"/>
                  </a:lnTo>
                  <a:lnTo>
                    <a:pt x="27" y="710"/>
                  </a:lnTo>
                  <a:lnTo>
                    <a:pt x="27" y="713"/>
                  </a:lnTo>
                  <a:lnTo>
                    <a:pt x="28" y="716"/>
                  </a:lnTo>
                  <a:lnTo>
                    <a:pt x="28" y="716"/>
                  </a:lnTo>
                  <a:lnTo>
                    <a:pt x="32" y="716"/>
                  </a:lnTo>
                  <a:lnTo>
                    <a:pt x="35" y="716"/>
                  </a:lnTo>
                  <a:lnTo>
                    <a:pt x="38" y="716"/>
                  </a:lnTo>
                  <a:lnTo>
                    <a:pt x="37" y="717"/>
                  </a:lnTo>
                  <a:lnTo>
                    <a:pt x="37" y="717"/>
                  </a:lnTo>
                  <a:lnTo>
                    <a:pt x="37" y="719"/>
                  </a:lnTo>
                  <a:lnTo>
                    <a:pt x="40" y="719"/>
                  </a:lnTo>
                  <a:lnTo>
                    <a:pt x="45" y="713"/>
                  </a:lnTo>
                  <a:lnTo>
                    <a:pt x="45" y="713"/>
                  </a:lnTo>
                  <a:lnTo>
                    <a:pt x="54" y="707"/>
                  </a:lnTo>
                  <a:lnTo>
                    <a:pt x="58" y="706"/>
                  </a:lnTo>
                  <a:lnTo>
                    <a:pt x="60" y="704"/>
                  </a:lnTo>
                  <a:lnTo>
                    <a:pt x="61" y="706"/>
                  </a:lnTo>
                  <a:lnTo>
                    <a:pt x="61" y="706"/>
                  </a:lnTo>
                  <a:lnTo>
                    <a:pt x="61" y="709"/>
                  </a:lnTo>
                  <a:lnTo>
                    <a:pt x="60" y="711"/>
                  </a:lnTo>
                  <a:lnTo>
                    <a:pt x="60" y="714"/>
                  </a:lnTo>
                  <a:lnTo>
                    <a:pt x="63" y="714"/>
                  </a:lnTo>
                  <a:lnTo>
                    <a:pt x="63" y="714"/>
                  </a:lnTo>
                  <a:lnTo>
                    <a:pt x="70" y="714"/>
                  </a:lnTo>
                  <a:lnTo>
                    <a:pt x="71" y="713"/>
                  </a:lnTo>
                  <a:lnTo>
                    <a:pt x="73" y="710"/>
                  </a:lnTo>
                  <a:lnTo>
                    <a:pt x="73" y="710"/>
                  </a:lnTo>
                  <a:lnTo>
                    <a:pt x="74" y="706"/>
                  </a:lnTo>
                  <a:lnTo>
                    <a:pt x="77" y="704"/>
                  </a:lnTo>
                  <a:lnTo>
                    <a:pt x="84" y="700"/>
                  </a:lnTo>
                  <a:lnTo>
                    <a:pt x="84" y="700"/>
                  </a:lnTo>
                  <a:lnTo>
                    <a:pt x="92" y="698"/>
                  </a:lnTo>
                  <a:lnTo>
                    <a:pt x="95" y="697"/>
                  </a:lnTo>
                  <a:lnTo>
                    <a:pt x="96" y="694"/>
                  </a:lnTo>
                  <a:lnTo>
                    <a:pt x="96" y="694"/>
                  </a:lnTo>
                  <a:lnTo>
                    <a:pt x="98" y="693"/>
                  </a:lnTo>
                  <a:lnTo>
                    <a:pt x="98" y="693"/>
                  </a:lnTo>
                  <a:lnTo>
                    <a:pt x="89" y="690"/>
                  </a:lnTo>
                  <a:lnTo>
                    <a:pt x="79" y="688"/>
                  </a:lnTo>
                  <a:lnTo>
                    <a:pt x="79" y="688"/>
                  </a:lnTo>
                  <a:lnTo>
                    <a:pt x="63" y="688"/>
                  </a:lnTo>
                  <a:lnTo>
                    <a:pt x="56" y="687"/>
                  </a:lnTo>
                  <a:lnTo>
                    <a:pt x="53" y="685"/>
                  </a:lnTo>
                  <a:lnTo>
                    <a:pt x="51" y="684"/>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3" name="Freeform 263"/>
            <p:cNvSpPr>
              <a:spLocks/>
            </p:cNvSpPr>
            <p:nvPr/>
          </p:nvSpPr>
          <p:spPr bwMode="auto">
            <a:xfrm>
              <a:off x="1751428" y="2933385"/>
              <a:ext cx="1417032" cy="2996167"/>
            </a:xfrm>
            <a:custGeom>
              <a:avLst/>
              <a:gdLst>
                <a:gd name="T0" fmla="*/ 48 w 131"/>
                <a:gd name="T1" fmla="*/ 652 h 719"/>
                <a:gd name="T2" fmla="*/ 31 w 131"/>
                <a:gd name="T3" fmla="*/ 655 h 719"/>
                <a:gd name="T4" fmla="*/ 32 w 131"/>
                <a:gd name="T5" fmla="*/ 625 h 719"/>
                <a:gd name="T6" fmla="*/ 54 w 131"/>
                <a:gd name="T7" fmla="*/ 571 h 719"/>
                <a:gd name="T8" fmla="*/ 56 w 131"/>
                <a:gd name="T9" fmla="*/ 535 h 719"/>
                <a:gd name="T10" fmla="*/ 61 w 131"/>
                <a:gd name="T11" fmla="*/ 519 h 719"/>
                <a:gd name="T12" fmla="*/ 66 w 131"/>
                <a:gd name="T13" fmla="*/ 509 h 719"/>
                <a:gd name="T14" fmla="*/ 53 w 131"/>
                <a:gd name="T15" fmla="*/ 491 h 719"/>
                <a:gd name="T16" fmla="*/ 53 w 131"/>
                <a:gd name="T17" fmla="*/ 467 h 719"/>
                <a:gd name="T18" fmla="*/ 57 w 131"/>
                <a:gd name="T19" fmla="*/ 415 h 719"/>
                <a:gd name="T20" fmla="*/ 66 w 131"/>
                <a:gd name="T21" fmla="*/ 386 h 719"/>
                <a:gd name="T22" fmla="*/ 76 w 131"/>
                <a:gd name="T23" fmla="*/ 331 h 719"/>
                <a:gd name="T24" fmla="*/ 82 w 131"/>
                <a:gd name="T25" fmla="*/ 300 h 719"/>
                <a:gd name="T26" fmla="*/ 77 w 131"/>
                <a:gd name="T27" fmla="*/ 233 h 719"/>
                <a:gd name="T28" fmla="*/ 102 w 131"/>
                <a:gd name="T29" fmla="*/ 136 h 719"/>
                <a:gd name="T30" fmla="*/ 129 w 131"/>
                <a:gd name="T31" fmla="*/ 96 h 719"/>
                <a:gd name="T32" fmla="*/ 119 w 131"/>
                <a:gd name="T33" fmla="*/ 84 h 719"/>
                <a:gd name="T34" fmla="*/ 106 w 131"/>
                <a:gd name="T35" fmla="*/ 38 h 719"/>
                <a:gd name="T36" fmla="*/ 96 w 131"/>
                <a:gd name="T37" fmla="*/ 10 h 719"/>
                <a:gd name="T38" fmla="*/ 74 w 131"/>
                <a:gd name="T39" fmla="*/ 12 h 719"/>
                <a:gd name="T40" fmla="*/ 76 w 131"/>
                <a:gd name="T41" fmla="*/ 47 h 719"/>
                <a:gd name="T42" fmla="*/ 77 w 131"/>
                <a:gd name="T43" fmla="*/ 87 h 719"/>
                <a:gd name="T44" fmla="*/ 69 w 131"/>
                <a:gd name="T45" fmla="*/ 99 h 719"/>
                <a:gd name="T46" fmla="*/ 70 w 131"/>
                <a:gd name="T47" fmla="*/ 141 h 719"/>
                <a:gd name="T48" fmla="*/ 63 w 131"/>
                <a:gd name="T49" fmla="*/ 187 h 719"/>
                <a:gd name="T50" fmla="*/ 58 w 131"/>
                <a:gd name="T51" fmla="*/ 207 h 719"/>
                <a:gd name="T52" fmla="*/ 60 w 131"/>
                <a:gd name="T53" fmla="*/ 247 h 719"/>
                <a:gd name="T54" fmla="*/ 47 w 131"/>
                <a:gd name="T55" fmla="*/ 306 h 719"/>
                <a:gd name="T56" fmla="*/ 25 w 131"/>
                <a:gd name="T57" fmla="*/ 355 h 719"/>
                <a:gd name="T58" fmla="*/ 29 w 131"/>
                <a:gd name="T59" fmla="*/ 377 h 719"/>
                <a:gd name="T60" fmla="*/ 27 w 131"/>
                <a:gd name="T61" fmla="*/ 409 h 719"/>
                <a:gd name="T62" fmla="*/ 24 w 131"/>
                <a:gd name="T63" fmla="*/ 448 h 719"/>
                <a:gd name="T64" fmla="*/ 24 w 131"/>
                <a:gd name="T65" fmla="*/ 477 h 719"/>
                <a:gd name="T66" fmla="*/ 35 w 131"/>
                <a:gd name="T67" fmla="*/ 455 h 719"/>
                <a:gd name="T68" fmla="*/ 37 w 131"/>
                <a:gd name="T69" fmla="*/ 446 h 719"/>
                <a:gd name="T70" fmla="*/ 40 w 131"/>
                <a:gd name="T71" fmla="*/ 465 h 719"/>
                <a:gd name="T72" fmla="*/ 34 w 131"/>
                <a:gd name="T73" fmla="*/ 493 h 719"/>
                <a:gd name="T74" fmla="*/ 35 w 131"/>
                <a:gd name="T75" fmla="*/ 513 h 719"/>
                <a:gd name="T76" fmla="*/ 35 w 131"/>
                <a:gd name="T77" fmla="*/ 523 h 719"/>
                <a:gd name="T78" fmla="*/ 28 w 131"/>
                <a:gd name="T79" fmla="*/ 541 h 719"/>
                <a:gd name="T80" fmla="*/ 16 w 131"/>
                <a:gd name="T81" fmla="*/ 538 h 719"/>
                <a:gd name="T82" fmla="*/ 6 w 131"/>
                <a:gd name="T83" fmla="*/ 538 h 719"/>
                <a:gd name="T84" fmla="*/ 0 w 131"/>
                <a:gd name="T85" fmla="*/ 561 h 719"/>
                <a:gd name="T86" fmla="*/ 9 w 131"/>
                <a:gd name="T87" fmla="*/ 559 h 719"/>
                <a:gd name="T88" fmla="*/ 27 w 131"/>
                <a:gd name="T89" fmla="*/ 584 h 719"/>
                <a:gd name="T90" fmla="*/ 21 w 131"/>
                <a:gd name="T91" fmla="*/ 587 h 719"/>
                <a:gd name="T92" fmla="*/ 18 w 131"/>
                <a:gd name="T93" fmla="*/ 601 h 719"/>
                <a:gd name="T94" fmla="*/ 16 w 131"/>
                <a:gd name="T95" fmla="*/ 619 h 719"/>
                <a:gd name="T96" fmla="*/ 15 w 131"/>
                <a:gd name="T97" fmla="*/ 629 h 719"/>
                <a:gd name="T98" fmla="*/ 15 w 131"/>
                <a:gd name="T99" fmla="*/ 645 h 719"/>
                <a:gd name="T100" fmla="*/ 15 w 131"/>
                <a:gd name="T101" fmla="*/ 661 h 719"/>
                <a:gd name="T102" fmla="*/ 18 w 131"/>
                <a:gd name="T103" fmla="*/ 678 h 719"/>
                <a:gd name="T104" fmla="*/ 18 w 131"/>
                <a:gd name="T105" fmla="*/ 690 h 719"/>
                <a:gd name="T106" fmla="*/ 22 w 131"/>
                <a:gd name="T107" fmla="*/ 704 h 719"/>
                <a:gd name="T108" fmla="*/ 29 w 131"/>
                <a:gd name="T109" fmla="*/ 696 h 719"/>
                <a:gd name="T110" fmla="*/ 32 w 131"/>
                <a:gd name="T111" fmla="*/ 716 h 719"/>
                <a:gd name="T112" fmla="*/ 45 w 131"/>
                <a:gd name="T113" fmla="*/ 713 h 719"/>
                <a:gd name="T114" fmla="*/ 61 w 131"/>
                <a:gd name="T115" fmla="*/ 709 h 719"/>
                <a:gd name="T116" fmla="*/ 73 w 131"/>
                <a:gd name="T117" fmla="*/ 710 h 719"/>
                <a:gd name="T118" fmla="*/ 95 w 131"/>
                <a:gd name="T119" fmla="*/ 697 h 719"/>
                <a:gd name="T120" fmla="*/ 79 w 131"/>
                <a:gd name="T121" fmla="*/ 68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719">
                  <a:moveTo>
                    <a:pt x="51" y="684"/>
                  </a:moveTo>
                  <a:lnTo>
                    <a:pt x="51" y="684"/>
                  </a:lnTo>
                  <a:lnTo>
                    <a:pt x="48" y="677"/>
                  </a:lnTo>
                  <a:lnTo>
                    <a:pt x="48" y="669"/>
                  </a:lnTo>
                  <a:lnTo>
                    <a:pt x="48" y="656"/>
                  </a:lnTo>
                  <a:lnTo>
                    <a:pt x="48" y="656"/>
                  </a:lnTo>
                  <a:lnTo>
                    <a:pt x="48" y="652"/>
                  </a:lnTo>
                  <a:lnTo>
                    <a:pt x="47" y="651"/>
                  </a:lnTo>
                  <a:lnTo>
                    <a:pt x="45" y="651"/>
                  </a:lnTo>
                  <a:lnTo>
                    <a:pt x="42" y="652"/>
                  </a:lnTo>
                  <a:lnTo>
                    <a:pt x="42" y="652"/>
                  </a:lnTo>
                  <a:lnTo>
                    <a:pt x="37" y="656"/>
                  </a:lnTo>
                  <a:lnTo>
                    <a:pt x="34" y="656"/>
                  </a:lnTo>
                  <a:lnTo>
                    <a:pt x="31" y="655"/>
                  </a:lnTo>
                  <a:lnTo>
                    <a:pt x="31" y="655"/>
                  </a:lnTo>
                  <a:lnTo>
                    <a:pt x="29" y="651"/>
                  </a:lnTo>
                  <a:lnTo>
                    <a:pt x="28" y="642"/>
                  </a:lnTo>
                  <a:lnTo>
                    <a:pt x="28" y="633"/>
                  </a:lnTo>
                  <a:lnTo>
                    <a:pt x="29" y="629"/>
                  </a:lnTo>
                  <a:lnTo>
                    <a:pt x="32" y="625"/>
                  </a:lnTo>
                  <a:lnTo>
                    <a:pt x="32" y="625"/>
                  </a:lnTo>
                  <a:lnTo>
                    <a:pt x="42" y="610"/>
                  </a:lnTo>
                  <a:lnTo>
                    <a:pt x="45" y="604"/>
                  </a:lnTo>
                  <a:lnTo>
                    <a:pt x="47" y="598"/>
                  </a:lnTo>
                  <a:lnTo>
                    <a:pt x="47" y="598"/>
                  </a:lnTo>
                  <a:lnTo>
                    <a:pt x="48" y="585"/>
                  </a:lnTo>
                  <a:lnTo>
                    <a:pt x="50" y="578"/>
                  </a:lnTo>
                  <a:lnTo>
                    <a:pt x="54" y="571"/>
                  </a:lnTo>
                  <a:lnTo>
                    <a:pt x="54" y="571"/>
                  </a:lnTo>
                  <a:lnTo>
                    <a:pt x="56" y="568"/>
                  </a:lnTo>
                  <a:lnTo>
                    <a:pt x="56" y="564"/>
                  </a:lnTo>
                  <a:lnTo>
                    <a:pt x="57" y="552"/>
                  </a:lnTo>
                  <a:lnTo>
                    <a:pt x="56" y="542"/>
                  </a:lnTo>
                  <a:lnTo>
                    <a:pt x="56" y="535"/>
                  </a:lnTo>
                  <a:lnTo>
                    <a:pt x="56" y="535"/>
                  </a:lnTo>
                  <a:lnTo>
                    <a:pt x="54" y="532"/>
                  </a:lnTo>
                  <a:lnTo>
                    <a:pt x="56" y="529"/>
                  </a:lnTo>
                  <a:lnTo>
                    <a:pt x="58" y="526"/>
                  </a:lnTo>
                  <a:lnTo>
                    <a:pt x="61" y="522"/>
                  </a:lnTo>
                  <a:lnTo>
                    <a:pt x="63" y="520"/>
                  </a:lnTo>
                  <a:lnTo>
                    <a:pt x="61" y="519"/>
                  </a:lnTo>
                  <a:lnTo>
                    <a:pt x="61" y="519"/>
                  </a:lnTo>
                  <a:lnTo>
                    <a:pt x="56" y="513"/>
                  </a:lnTo>
                  <a:lnTo>
                    <a:pt x="54" y="513"/>
                  </a:lnTo>
                  <a:lnTo>
                    <a:pt x="56" y="512"/>
                  </a:lnTo>
                  <a:lnTo>
                    <a:pt x="56" y="512"/>
                  </a:lnTo>
                  <a:lnTo>
                    <a:pt x="61" y="510"/>
                  </a:lnTo>
                  <a:lnTo>
                    <a:pt x="66" y="509"/>
                  </a:lnTo>
                  <a:lnTo>
                    <a:pt x="66" y="509"/>
                  </a:lnTo>
                  <a:lnTo>
                    <a:pt x="64" y="506"/>
                  </a:lnTo>
                  <a:lnTo>
                    <a:pt x="64" y="506"/>
                  </a:lnTo>
                  <a:lnTo>
                    <a:pt x="60" y="503"/>
                  </a:lnTo>
                  <a:lnTo>
                    <a:pt x="56" y="500"/>
                  </a:lnTo>
                  <a:lnTo>
                    <a:pt x="53" y="496"/>
                  </a:lnTo>
                  <a:lnTo>
                    <a:pt x="51" y="494"/>
                  </a:lnTo>
                  <a:lnTo>
                    <a:pt x="53" y="491"/>
                  </a:lnTo>
                  <a:lnTo>
                    <a:pt x="53" y="491"/>
                  </a:lnTo>
                  <a:lnTo>
                    <a:pt x="54" y="487"/>
                  </a:lnTo>
                  <a:lnTo>
                    <a:pt x="57" y="486"/>
                  </a:lnTo>
                  <a:lnTo>
                    <a:pt x="58" y="483"/>
                  </a:lnTo>
                  <a:lnTo>
                    <a:pt x="57" y="478"/>
                  </a:lnTo>
                  <a:lnTo>
                    <a:pt x="57" y="478"/>
                  </a:lnTo>
                  <a:lnTo>
                    <a:pt x="53" y="467"/>
                  </a:lnTo>
                  <a:lnTo>
                    <a:pt x="51" y="461"/>
                  </a:lnTo>
                  <a:lnTo>
                    <a:pt x="51" y="455"/>
                  </a:lnTo>
                  <a:lnTo>
                    <a:pt x="51" y="455"/>
                  </a:lnTo>
                  <a:lnTo>
                    <a:pt x="54" y="441"/>
                  </a:lnTo>
                  <a:lnTo>
                    <a:pt x="56" y="423"/>
                  </a:lnTo>
                  <a:lnTo>
                    <a:pt x="56" y="423"/>
                  </a:lnTo>
                  <a:lnTo>
                    <a:pt x="57" y="415"/>
                  </a:lnTo>
                  <a:lnTo>
                    <a:pt x="58" y="407"/>
                  </a:lnTo>
                  <a:lnTo>
                    <a:pt x="58" y="407"/>
                  </a:lnTo>
                  <a:lnTo>
                    <a:pt x="60" y="403"/>
                  </a:lnTo>
                  <a:lnTo>
                    <a:pt x="61" y="397"/>
                  </a:lnTo>
                  <a:lnTo>
                    <a:pt x="64" y="390"/>
                  </a:lnTo>
                  <a:lnTo>
                    <a:pt x="64" y="390"/>
                  </a:lnTo>
                  <a:lnTo>
                    <a:pt x="66" y="386"/>
                  </a:lnTo>
                  <a:lnTo>
                    <a:pt x="66" y="377"/>
                  </a:lnTo>
                  <a:lnTo>
                    <a:pt x="64" y="357"/>
                  </a:lnTo>
                  <a:lnTo>
                    <a:pt x="64" y="357"/>
                  </a:lnTo>
                  <a:lnTo>
                    <a:pt x="66" y="348"/>
                  </a:lnTo>
                  <a:lnTo>
                    <a:pt x="69" y="341"/>
                  </a:lnTo>
                  <a:lnTo>
                    <a:pt x="71" y="335"/>
                  </a:lnTo>
                  <a:lnTo>
                    <a:pt x="76" y="331"/>
                  </a:lnTo>
                  <a:lnTo>
                    <a:pt x="76" y="331"/>
                  </a:lnTo>
                  <a:lnTo>
                    <a:pt x="77" y="328"/>
                  </a:lnTo>
                  <a:lnTo>
                    <a:pt x="79" y="323"/>
                  </a:lnTo>
                  <a:lnTo>
                    <a:pt x="79" y="315"/>
                  </a:lnTo>
                  <a:lnTo>
                    <a:pt x="80" y="307"/>
                  </a:lnTo>
                  <a:lnTo>
                    <a:pt x="82" y="300"/>
                  </a:lnTo>
                  <a:lnTo>
                    <a:pt x="82" y="300"/>
                  </a:lnTo>
                  <a:lnTo>
                    <a:pt x="82" y="297"/>
                  </a:lnTo>
                  <a:lnTo>
                    <a:pt x="83" y="293"/>
                  </a:lnTo>
                  <a:lnTo>
                    <a:pt x="82" y="280"/>
                  </a:lnTo>
                  <a:lnTo>
                    <a:pt x="80" y="258"/>
                  </a:lnTo>
                  <a:lnTo>
                    <a:pt x="80" y="258"/>
                  </a:lnTo>
                  <a:lnTo>
                    <a:pt x="79" y="242"/>
                  </a:lnTo>
                  <a:lnTo>
                    <a:pt x="77" y="233"/>
                  </a:lnTo>
                  <a:lnTo>
                    <a:pt x="79" y="225"/>
                  </a:lnTo>
                  <a:lnTo>
                    <a:pt x="79" y="225"/>
                  </a:lnTo>
                  <a:lnTo>
                    <a:pt x="90" y="189"/>
                  </a:lnTo>
                  <a:lnTo>
                    <a:pt x="100" y="152"/>
                  </a:lnTo>
                  <a:lnTo>
                    <a:pt x="100" y="152"/>
                  </a:lnTo>
                  <a:lnTo>
                    <a:pt x="100" y="145"/>
                  </a:lnTo>
                  <a:lnTo>
                    <a:pt x="102" y="136"/>
                  </a:lnTo>
                  <a:lnTo>
                    <a:pt x="103" y="128"/>
                  </a:lnTo>
                  <a:lnTo>
                    <a:pt x="106" y="123"/>
                  </a:lnTo>
                  <a:lnTo>
                    <a:pt x="108" y="121"/>
                  </a:lnTo>
                  <a:lnTo>
                    <a:pt x="108" y="121"/>
                  </a:lnTo>
                  <a:lnTo>
                    <a:pt x="115" y="113"/>
                  </a:lnTo>
                  <a:lnTo>
                    <a:pt x="124" y="105"/>
                  </a:lnTo>
                  <a:lnTo>
                    <a:pt x="129" y="96"/>
                  </a:lnTo>
                  <a:lnTo>
                    <a:pt x="131" y="93"/>
                  </a:lnTo>
                  <a:lnTo>
                    <a:pt x="131" y="90"/>
                  </a:lnTo>
                  <a:lnTo>
                    <a:pt x="131" y="90"/>
                  </a:lnTo>
                  <a:lnTo>
                    <a:pt x="126" y="89"/>
                  </a:lnTo>
                  <a:lnTo>
                    <a:pt x="124" y="89"/>
                  </a:lnTo>
                  <a:lnTo>
                    <a:pt x="119" y="87"/>
                  </a:lnTo>
                  <a:lnTo>
                    <a:pt x="119" y="84"/>
                  </a:lnTo>
                  <a:lnTo>
                    <a:pt x="118" y="81"/>
                  </a:lnTo>
                  <a:lnTo>
                    <a:pt x="118" y="81"/>
                  </a:lnTo>
                  <a:lnTo>
                    <a:pt x="113" y="63"/>
                  </a:lnTo>
                  <a:lnTo>
                    <a:pt x="108" y="47"/>
                  </a:lnTo>
                  <a:lnTo>
                    <a:pt x="108" y="47"/>
                  </a:lnTo>
                  <a:lnTo>
                    <a:pt x="106" y="41"/>
                  </a:lnTo>
                  <a:lnTo>
                    <a:pt x="106" y="38"/>
                  </a:lnTo>
                  <a:lnTo>
                    <a:pt x="108" y="35"/>
                  </a:lnTo>
                  <a:lnTo>
                    <a:pt x="105" y="31"/>
                  </a:lnTo>
                  <a:lnTo>
                    <a:pt x="105" y="31"/>
                  </a:lnTo>
                  <a:lnTo>
                    <a:pt x="98" y="21"/>
                  </a:lnTo>
                  <a:lnTo>
                    <a:pt x="96" y="16"/>
                  </a:lnTo>
                  <a:lnTo>
                    <a:pt x="96" y="10"/>
                  </a:lnTo>
                  <a:lnTo>
                    <a:pt x="96" y="10"/>
                  </a:lnTo>
                  <a:lnTo>
                    <a:pt x="98" y="3"/>
                  </a:lnTo>
                  <a:lnTo>
                    <a:pt x="96" y="0"/>
                  </a:lnTo>
                  <a:lnTo>
                    <a:pt x="93" y="0"/>
                  </a:lnTo>
                  <a:lnTo>
                    <a:pt x="93" y="0"/>
                  </a:lnTo>
                  <a:lnTo>
                    <a:pt x="86" y="3"/>
                  </a:lnTo>
                  <a:lnTo>
                    <a:pt x="74" y="12"/>
                  </a:lnTo>
                  <a:lnTo>
                    <a:pt x="74" y="12"/>
                  </a:lnTo>
                  <a:lnTo>
                    <a:pt x="79" y="21"/>
                  </a:lnTo>
                  <a:lnTo>
                    <a:pt x="80" y="25"/>
                  </a:lnTo>
                  <a:lnTo>
                    <a:pt x="79" y="29"/>
                  </a:lnTo>
                  <a:lnTo>
                    <a:pt x="79" y="29"/>
                  </a:lnTo>
                  <a:lnTo>
                    <a:pt x="76" y="38"/>
                  </a:lnTo>
                  <a:lnTo>
                    <a:pt x="76" y="42"/>
                  </a:lnTo>
                  <a:lnTo>
                    <a:pt x="76" y="47"/>
                  </a:lnTo>
                  <a:lnTo>
                    <a:pt x="76" y="47"/>
                  </a:lnTo>
                  <a:lnTo>
                    <a:pt x="79" y="52"/>
                  </a:lnTo>
                  <a:lnTo>
                    <a:pt x="79" y="57"/>
                  </a:lnTo>
                  <a:lnTo>
                    <a:pt x="79" y="63"/>
                  </a:lnTo>
                  <a:lnTo>
                    <a:pt x="79" y="63"/>
                  </a:lnTo>
                  <a:lnTo>
                    <a:pt x="79" y="78"/>
                  </a:lnTo>
                  <a:lnTo>
                    <a:pt x="77" y="87"/>
                  </a:lnTo>
                  <a:lnTo>
                    <a:pt x="77" y="89"/>
                  </a:lnTo>
                  <a:lnTo>
                    <a:pt x="76" y="90"/>
                  </a:lnTo>
                  <a:lnTo>
                    <a:pt x="76" y="90"/>
                  </a:lnTo>
                  <a:lnTo>
                    <a:pt x="70" y="94"/>
                  </a:lnTo>
                  <a:lnTo>
                    <a:pt x="69" y="96"/>
                  </a:lnTo>
                  <a:lnTo>
                    <a:pt x="69" y="99"/>
                  </a:lnTo>
                  <a:lnTo>
                    <a:pt x="69" y="99"/>
                  </a:lnTo>
                  <a:lnTo>
                    <a:pt x="71" y="107"/>
                  </a:lnTo>
                  <a:lnTo>
                    <a:pt x="71" y="113"/>
                  </a:lnTo>
                  <a:lnTo>
                    <a:pt x="71" y="119"/>
                  </a:lnTo>
                  <a:lnTo>
                    <a:pt x="71" y="119"/>
                  </a:lnTo>
                  <a:lnTo>
                    <a:pt x="70" y="131"/>
                  </a:lnTo>
                  <a:lnTo>
                    <a:pt x="70" y="141"/>
                  </a:lnTo>
                  <a:lnTo>
                    <a:pt x="70" y="141"/>
                  </a:lnTo>
                  <a:lnTo>
                    <a:pt x="67" y="154"/>
                  </a:lnTo>
                  <a:lnTo>
                    <a:pt x="66" y="167"/>
                  </a:lnTo>
                  <a:lnTo>
                    <a:pt x="66" y="167"/>
                  </a:lnTo>
                  <a:lnTo>
                    <a:pt x="66" y="177"/>
                  </a:lnTo>
                  <a:lnTo>
                    <a:pt x="64" y="184"/>
                  </a:lnTo>
                  <a:lnTo>
                    <a:pt x="63" y="187"/>
                  </a:lnTo>
                  <a:lnTo>
                    <a:pt x="63" y="187"/>
                  </a:lnTo>
                  <a:lnTo>
                    <a:pt x="60" y="190"/>
                  </a:lnTo>
                  <a:lnTo>
                    <a:pt x="57" y="196"/>
                  </a:lnTo>
                  <a:lnTo>
                    <a:pt x="56" y="202"/>
                  </a:lnTo>
                  <a:lnTo>
                    <a:pt x="56" y="203"/>
                  </a:lnTo>
                  <a:lnTo>
                    <a:pt x="57" y="206"/>
                  </a:lnTo>
                  <a:lnTo>
                    <a:pt x="57" y="206"/>
                  </a:lnTo>
                  <a:lnTo>
                    <a:pt x="58" y="207"/>
                  </a:lnTo>
                  <a:lnTo>
                    <a:pt x="60" y="210"/>
                  </a:lnTo>
                  <a:lnTo>
                    <a:pt x="57" y="215"/>
                  </a:lnTo>
                  <a:lnTo>
                    <a:pt x="57" y="215"/>
                  </a:lnTo>
                  <a:lnTo>
                    <a:pt x="57" y="222"/>
                  </a:lnTo>
                  <a:lnTo>
                    <a:pt x="57" y="231"/>
                  </a:lnTo>
                  <a:lnTo>
                    <a:pt x="60" y="247"/>
                  </a:lnTo>
                  <a:lnTo>
                    <a:pt x="60" y="247"/>
                  </a:lnTo>
                  <a:lnTo>
                    <a:pt x="60" y="254"/>
                  </a:lnTo>
                  <a:lnTo>
                    <a:pt x="60" y="261"/>
                  </a:lnTo>
                  <a:lnTo>
                    <a:pt x="58" y="274"/>
                  </a:lnTo>
                  <a:lnTo>
                    <a:pt x="58" y="274"/>
                  </a:lnTo>
                  <a:lnTo>
                    <a:pt x="51" y="290"/>
                  </a:lnTo>
                  <a:lnTo>
                    <a:pt x="51" y="290"/>
                  </a:lnTo>
                  <a:lnTo>
                    <a:pt x="47" y="306"/>
                  </a:lnTo>
                  <a:lnTo>
                    <a:pt x="40" y="323"/>
                  </a:lnTo>
                  <a:lnTo>
                    <a:pt x="40" y="323"/>
                  </a:lnTo>
                  <a:lnTo>
                    <a:pt x="35" y="336"/>
                  </a:lnTo>
                  <a:lnTo>
                    <a:pt x="34" y="342"/>
                  </a:lnTo>
                  <a:lnTo>
                    <a:pt x="31" y="348"/>
                  </a:lnTo>
                  <a:lnTo>
                    <a:pt x="31" y="348"/>
                  </a:lnTo>
                  <a:lnTo>
                    <a:pt x="25" y="355"/>
                  </a:lnTo>
                  <a:lnTo>
                    <a:pt x="24" y="359"/>
                  </a:lnTo>
                  <a:lnTo>
                    <a:pt x="25" y="364"/>
                  </a:lnTo>
                  <a:lnTo>
                    <a:pt x="25" y="364"/>
                  </a:lnTo>
                  <a:lnTo>
                    <a:pt x="29" y="370"/>
                  </a:lnTo>
                  <a:lnTo>
                    <a:pt x="31" y="373"/>
                  </a:lnTo>
                  <a:lnTo>
                    <a:pt x="29" y="377"/>
                  </a:lnTo>
                  <a:lnTo>
                    <a:pt x="29" y="377"/>
                  </a:lnTo>
                  <a:lnTo>
                    <a:pt x="29" y="380"/>
                  </a:lnTo>
                  <a:lnTo>
                    <a:pt x="31" y="383"/>
                  </a:lnTo>
                  <a:lnTo>
                    <a:pt x="31" y="386"/>
                  </a:lnTo>
                  <a:lnTo>
                    <a:pt x="31" y="390"/>
                  </a:lnTo>
                  <a:lnTo>
                    <a:pt x="31" y="390"/>
                  </a:lnTo>
                  <a:lnTo>
                    <a:pt x="29" y="400"/>
                  </a:lnTo>
                  <a:lnTo>
                    <a:pt x="27" y="409"/>
                  </a:lnTo>
                  <a:lnTo>
                    <a:pt x="27" y="409"/>
                  </a:lnTo>
                  <a:lnTo>
                    <a:pt x="25" y="415"/>
                  </a:lnTo>
                  <a:lnTo>
                    <a:pt x="25" y="422"/>
                  </a:lnTo>
                  <a:lnTo>
                    <a:pt x="24" y="433"/>
                  </a:lnTo>
                  <a:lnTo>
                    <a:pt x="24" y="433"/>
                  </a:lnTo>
                  <a:lnTo>
                    <a:pt x="25" y="442"/>
                  </a:lnTo>
                  <a:lnTo>
                    <a:pt x="24" y="448"/>
                  </a:lnTo>
                  <a:lnTo>
                    <a:pt x="24" y="448"/>
                  </a:lnTo>
                  <a:lnTo>
                    <a:pt x="21" y="454"/>
                  </a:lnTo>
                  <a:lnTo>
                    <a:pt x="19" y="462"/>
                  </a:lnTo>
                  <a:lnTo>
                    <a:pt x="19" y="462"/>
                  </a:lnTo>
                  <a:lnTo>
                    <a:pt x="21" y="471"/>
                  </a:lnTo>
                  <a:lnTo>
                    <a:pt x="22" y="475"/>
                  </a:lnTo>
                  <a:lnTo>
                    <a:pt x="24" y="477"/>
                  </a:lnTo>
                  <a:lnTo>
                    <a:pt x="24" y="477"/>
                  </a:lnTo>
                  <a:lnTo>
                    <a:pt x="25" y="475"/>
                  </a:lnTo>
                  <a:lnTo>
                    <a:pt x="28" y="471"/>
                  </a:lnTo>
                  <a:lnTo>
                    <a:pt x="29" y="462"/>
                  </a:lnTo>
                  <a:lnTo>
                    <a:pt x="29" y="462"/>
                  </a:lnTo>
                  <a:lnTo>
                    <a:pt x="34" y="458"/>
                  </a:lnTo>
                  <a:lnTo>
                    <a:pt x="35" y="455"/>
                  </a:lnTo>
                  <a:lnTo>
                    <a:pt x="35" y="452"/>
                  </a:lnTo>
                  <a:lnTo>
                    <a:pt x="35" y="452"/>
                  </a:lnTo>
                  <a:lnTo>
                    <a:pt x="34" y="446"/>
                  </a:lnTo>
                  <a:lnTo>
                    <a:pt x="34" y="445"/>
                  </a:lnTo>
                  <a:lnTo>
                    <a:pt x="35" y="445"/>
                  </a:lnTo>
                  <a:lnTo>
                    <a:pt x="35" y="445"/>
                  </a:lnTo>
                  <a:lnTo>
                    <a:pt x="37" y="446"/>
                  </a:lnTo>
                  <a:lnTo>
                    <a:pt x="38" y="445"/>
                  </a:lnTo>
                  <a:lnTo>
                    <a:pt x="40" y="445"/>
                  </a:lnTo>
                  <a:lnTo>
                    <a:pt x="40" y="449"/>
                  </a:lnTo>
                  <a:lnTo>
                    <a:pt x="40" y="449"/>
                  </a:lnTo>
                  <a:lnTo>
                    <a:pt x="41" y="457"/>
                  </a:lnTo>
                  <a:lnTo>
                    <a:pt x="40" y="465"/>
                  </a:lnTo>
                  <a:lnTo>
                    <a:pt x="40" y="465"/>
                  </a:lnTo>
                  <a:lnTo>
                    <a:pt x="38" y="471"/>
                  </a:lnTo>
                  <a:lnTo>
                    <a:pt x="38" y="478"/>
                  </a:lnTo>
                  <a:lnTo>
                    <a:pt x="40" y="483"/>
                  </a:lnTo>
                  <a:lnTo>
                    <a:pt x="38" y="486"/>
                  </a:lnTo>
                  <a:lnTo>
                    <a:pt x="38" y="486"/>
                  </a:lnTo>
                  <a:lnTo>
                    <a:pt x="37" y="490"/>
                  </a:lnTo>
                  <a:lnTo>
                    <a:pt x="34" y="493"/>
                  </a:lnTo>
                  <a:lnTo>
                    <a:pt x="34" y="493"/>
                  </a:lnTo>
                  <a:lnTo>
                    <a:pt x="38" y="499"/>
                  </a:lnTo>
                  <a:lnTo>
                    <a:pt x="40" y="504"/>
                  </a:lnTo>
                  <a:lnTo>
                    <a:pt x="40" y="504"/>
                  </a:lnTo>
                  <a:lnTo>
                    <a:pt x="38" y="509"/>
                  </a:lnTo>
                  <a:lnTo>
                    <a:pt x="37" y="512"/>
                  </a:lnTo>
                  <a:lnTo>
                    <a:pt x="35" y="513"/>
                  </a:lnTo>
                  <a:lnTo>
                    <a:pt x="35" y="513"/>
                  </a:lnTo>
                  <a:lnTo>
                    <a:pt x="32" y="513"/>
                  </a:lnTo>
                  <a:lnTo>
                    <a:pt x="31" y="514"/>
                  </a:lnTo>
                  <a:lnTo>
                    <a:pt x="31" y="517"/>
                  </a:lnTo>
                  <a:lnTo>
                    <a:pt x="32" y="520"/>
                  </a:lnTo>
                  <a:lnTo>
                    <a:pt x="32" y="520"/>
                  </a:lnTo>
                  <a:lnTo>
                    <a:pt x="35" y="523"/>
                  </a:lnTo>
                  <a:lnTo>
                    <a:pt x="34" y="526"/>
                  </a:lnTo>
                  <a:lnTo>
                    <a:pt x="34" y="526"/>
                  </a:lnTo>
                  <a:lnTo>
                    <a:pt x="31" y="529"/>
                  </a:lnTo>
                  <a:lnTo>
                    <a:pt x="29" y="532"/>
                  </a:lnTo>
                  <a:lnTo>
                    <a:pt x="28" y="538"/>
                  </a:lnTo>
                  <a:lnTo>
                    <a:pt x="28" y="538"/>
                  </a:lnTo>
                  <a:lnTo>
                    <a:pt x="28" y="541"/>
                  </a:lnTo>
                  <a:lnTo>
                    <a:pt x="27" y="542"/>
                  </a:lnTo>
                  <a:lnTo>
                    <a:pt x="24" y="541"/>
                  </a:lnTo>
                  <a:lnTo>
                    <a:pt x="24" y="541"/>
                  </a:lnTo>
                  <a:lnTo>
                    <a:pt x="21" y="539"/>
                  </a:lnTo>
                  <a:lnTo>
                    <a:pt x="19" y="539"/>
                  </a:lnTo>
                  <a:lnTo>
                    <a:pt x="18" y="539"/>
                  </a:lnTo>
                  <a:lnTo>
                    <a:pt x="16" y="538"/>
                  </a:lnTo>
                  <a:lnTo>
                    <a:pt x="16" y="538"/>
                  </a:lnTo>
                  <a:lnTo>
                    <a:pt x="14" y="535"/>
                  </a:lnTo>
                  <a:lnTo>
                    <a:pt x="11" y="533"/>
                  </a:lnTo>
                  <a:lnTo>
                    <a:pt x="9" y="533"/>
                  </a:lnTo>
                  <a:lnTo>
                    <a:pt x="6" y="535"/>
                  </a:lnTo>
                  <a:lnTo>
                    <a:pt x="6" y="535"/>
                  </a:lnTo>
                  <a:lnTo>
                    <a:pt x="6" y="538"/>
                  </a:lnTo>
                  <a:lnTo>
                    <a:pt x="6" y="541"/>
                  </a:lnTo>
                  <a:lnTo>
                    <a:pt x="6" y="542"/>
                  </a:lnTo>
                  <a:lnTo>
                    <a:pt x="5" y="543"/>
                  </a:lnTo>
                  <a:lnTo>
                    <a:pt x="5" y="543"/>
                  </a:lnTo>
                  <a:lnTo>
                    <a:pt x="2" y="548"/>
                  </a:lnTo>
                  <a:lnTo>
                    <a:pt x="0" y="555"/>
                  </a:lnTo>
                  <a:lnTo>
                    <a:pt x="0" y="561"/>
                  </a:lnTo>
                  <a:lnTo>
                    <a:pt x="0" y="562"/>
                  </a:lnTo>
                  <a:lnTo>
                    <a:pt x="0" y="562"/>
                  </a:lnTo>
                  <a:lnTo>
                    <a:pt x="0" y="562"/>
                  </a:lnTo>
                  <a:lnTo>
                    <a:pt x="6" y="558"/>
                  </a:lnTo>
                  <a:lnTo>
                    <a:pt x="8" y="558"/>
                  </a:lnTo>
                  <a:lnTo>
                    <a:pt x="9" y="559"/>
                  </a:lnTo>
                  <a:lnTo>
                    <a:pt x="9" y="559"/>
                  </a:lnTo>
                  <a:lnTo>
                    <a:pt x="12" y="572"/>
                  </a:lnTo>
                  <a:lnTo>
                    <a:pt x="12" y="572"/>
                  </a:lnTo>
                  <a:lnTo>
                    <a:pt x="15" y="578"/>
                  </a:lnTo>
                  <a:lnTo>
                    <a:pt x="16" y="581"/>
                  </a:lnTo>
                  <a:lnTo>
                    <a:pt x="18" y="583"/>
                  </a:lnTo>
                  <a:lnTo>
                    <a:pt x="18" y="583"/>
                  </a:lnTo>
                  <a:lnTo>
                    <a:pt x="27" y="584"/>
                  </a:lnTo>
                  <a:lnTo>
                    <a:pt x="29" y="585"/>
                  </a:lnTo>
                  <a:lnTo>
                    <a:pt x="29" y="585"/>
                  </a:lnTo>
                  <a:lnTo>
                    <a:pt x="29" y="587"/>
                  </a:lnTo>
                  <a:lnTo>
                    <a:pt x="29" y="587"/>
                  </a:lnTo>
                  <a:lnTo>
                    <a:pt x="28" y="587"/>
                  </a:lnTo>
                  <a:lnTo>
                    <a:pt x="24" y="587"/>
                  </a:lnTo>
                  <a:lnTo>
                    <a:pt x="21" y="587"/>
                  </a:lnTo>
                  <a:lnTo>
                    <a:pt x="16" y="588"/>
                  </a:lnTo>
                  <a:lnTo>
                    <a:pt x="16" y="588"/>
                  </a:lnTo>
                  <a:lnTo>
                    <a:pt x="15" y="590"/>
                  </a:lnTo>
                  <a:lnTo>
                    <a:pt x="15" y="593"/>
                  </a:lnTo>
                  <a:lnTo>
                    <a:pt x="18" y="598"/>
                  </a:lnTo>
                  <a:lnTo>
                    <a:pt x="18" y="598"/>
                  </a:lnTo>
                  <a:lnTo>
                    <a:pt x="18" y="601"/>
                  </a:lnTo>
                  <a:lnTo>
                    <a:pt x="18" y="603"/>
                  </a:lnTo>
                  <a:lnTo>
                    <a:pt x="15" y="607"/>
                  </a:lnTo>
                  <a:lnTo>
                    <a:pt x="15" y="607"/>
                  </a:lnTo>
                  <a:lnTo>
                    <a:pt x="14" y="613"/>
                  </a:lnTo>
                  <a:lnTo>
                    <a:pt x="15" y="616"/>
                  </a:lnTo>
                  <a:lnTo>
                    <a:pt x="16" y="619"/>
                  </a:lnTo>
                  <a:lnTo>
                    <a:pt x="16" y="619"/>
                  </a:lnTo>
                  <a:lnTo>
                    <a:pt x="19" y="619"/>
                  </a:lnTo>
                  <a:lnTo>
                    <a:pt x="21" y="622"/>
                  </a:lnTo>
                  <a:lnTo>
                    <a:pt x="19" y="623"/>
                  </a:lnTo>
                  <a:lnTo>
                    <a:pt x="18" y="625"/>
                  </a:lnTo>
                  <a:lnTo>
                    <a:pt x="18" y="625"/>
                  </a:lnTo>
                  <a:lnTo>
                    <a:pt x="15" y="626"/>
                  </a:lnTo>
                  <a:lnTo>
                    <a:pt x="15" y="629"/>
                  </a:lnTo>
                  <a:lnTo>
                    <a:pt x="18" y="635"/>
                  </a:lnTo>
                  <a:lnTo>
                    <a:pt x="18" y="635"/>
                  </a:lnTo>
                  <a:lnTo>
                    <a:pt x="19" y="642"/>
                  </a:lnTo>
                  <a:lnTo>
                    <a:pt x="19" y="643"/>
                  </a:lnTo>
                  <a:lnTo>
                    <a:pt x="16" y="645"/>
                  </a:lnTo>
                  <a:lnTo>
                    <a:pt x="16" y="645"/>
                  </a:lnTo>
                  <a:lnTo>
                    <a:pt x="15" y="645"/>
                  </a:lnTo>
                  <a:lnTo>
                    <a:pt x="15" y="646"/>
                  </a:lnTo>
                  <a:lnTo>
                    <a:pt x="16" y="651"/>
                  </a:lnTo>
                  <a:lnTo>
                    <a:pt x="18" y="655"/>
                  </a:lnTo>
                  <a:lnTo>
                    <a:pt x="18" y="658"/>
                  </a:lnTo>
                  <a:lnTo>
                    <a:pt x="18" y="658"/>
                  </a:lnTo>
                  <a:lnTo>
                    <a:pt x="16" y="659"/>
                  </a:lnTo>
                  <a:lnTo>
                    <a:pt x="15" y="661"/>
                  </a:lnTo>
                  <a:lnTo>
                    <a:pt x="18" y="665"/>
                  </a:lnTo>
                  <a:lnTo>
                    <a:pt x="18" y="665"/>
                  </a:lnTo>
                  <a:lnTo>
                    <a:pt x="21" y="671"/>
                  </a:lnTo>
                  <a:lnTo>
                    <a:pt x="21" y="672"/>
                  </a:lnTo>
                  <a:lnTo>
                    <a:pt x="19" y="675"/>
                  </a:lnTo>
                  <a:lnTo>
                    <a:pt x="19" y="675"/>
                  </a:lnTo>
                  <a:lnTo>
                    <a:pt x="18" y="678"/>
                  </a:lnTo>
                  <a:lnTo>
                    <a:pt x="18" y="681"/>
                  </a:lnTo>
                  <a:lnTo>
                    <a:pt x="19" y="684"/>
                  </a:lnTo>
                  <a:lnTo>
                    <a:pt x="18" y="687"/>
                  </a:lnTo>
                  <a:lnTo>
                    <a:pt x="18" y="687"/>
                  </a:lnTo>
                  <a:lnTo>
                    <a:pt x="16" y="687"/>
                  </a:lnTo>
                  <a:lnTo>
                    <a:pt x="16" y="688"/>
                  </a:lnTo>
                  <a:lnTo>
                    <a:pt x="18" y="690"/>
                  </a:lnTo>
                  <a:lnTo>
                    <a:pt x="18" y="693"/>
                  </a:lnTo>
                  <a:lnTo>
                    <a:pt x="18" y="693"/>
                  </a:lnTo>
                  <a:lnTo>
                    <a:pt x="18" y="697"/>
                  </a:lnTo>
                  <a:lnTo>
                    <a:pt x="19" y="701"/>
                  </a:lnTo>
                  <a:lnTo>
                    <a:pt x="21" y="704"/>
                  </a:lnTo>
                  <a:lnTo>
                    <a:pt x="22" y="704"/>
                  </a:lnTo>
                  <a:lnTo>
                    <a:pt x="22" y="704"/>
                  </a:lnTo>
                  <a:lnTo>
                    <a:pt x="22" y="704"/>
                  </a:lnTo>
                  <a:lnTo>
                    <a:pt x="27" y="697"/>
                  </a:lnTo>
                  <a:lnTo>
                    <a:pt x="29" y="693"/>
                  </a:lnTo>
                  <a:lnTo>
                    <a:pt x="29" y="693"/>
                  </a:lnTo>
                  <a:lnTo>
                    <a:pt x="31" y="693"/>
                  </a:lnTo>
                  <a:lnTo>
                    <a:pt x="31" y="693"/>
                  </a:lnTo>
                  <a:lnTo>
                    <a:pt x="29" y="696"/>
                  </a:lnTo>
                  <a:lnTo>
                    <a:pt x="28" y="703"/>
                  </a:lnTo>
                  <a:lnTo>
                    <a:pt x="28" y="703"/>
                  </a:lnTo>
                  <a:lnTo>
                    <a:pt x="27" y="710"/>
                  </a:lnTo>
                  <a:lnTo>
                    <a:pt x="27" y="713"/>
                  </a:lnTo>
                  <a:lnTo>
                    <a:pt x="28" y="716"/>
                  </a:lnTo>
                  <a:lnTo>
                    <a:pt x="28" y="716"/>
                  </a:lnTo>
                  <a:lnTo>
                    <a:pt x="32" y="716"/>
                  </a:lnTo>
                  <a:lnTo>
                    <a:pt x="35" y="716"/>
                  </a:lnTo>
                  <a:lnTo>
                    <a:pt x="38" y="716"/>
                  </a:lnTo>
                  <a:lnTo>
                    <a:pt x="37" y="717"/>
                  </a:lnTo>
                  <a:lnTo>
                    <a:pt x="37" y="717"/>
                  </a:lnTo>
                  <a:lnTo>
                    <a:pt x="37" y="719"/>
                  </a:lnTo>
                  <a:lnTo>
                    <a:pt x="40" y="719"/>
                  </a:lnTo>
                  <a:lnTo>
                    <a:pt x="45" y="713"/>
                  </a:lnTo>
                  <a:lnTo>
                    <a:pt x="45" y="713"/>
                  </a:lnTo>
                  <a:lnTo>
                    <a:pt x="54" y="707"/>
                  </a:lnTo>
                  <a:lnTo>
                    <a:pt x="58" y="706"/>
                  </a:lnTo>
                  <a:lnTo>
                    <a:pt x="60" y="704"/>
                  </a:lnTo>
                  <a:lnTo>
                    <a:pt x="61" y="706"/>
                  </a:lnTo>
                  <a:lnTo>
                    <a:pt x="61" y="706"/>
                  </a:lnTo>
                  <a:lnTo>
                    <a:pt x="61" y="709"/>
                  </a:lnTo>
                  <a:lnTo>
                    <a:pt x="60" y="711"/>
                  </a:lnTo>
                  <a:lnTo>
                    <a:pt x="60" y="714"/>
                  </a:lnTo>
                  <a:lnTo>
                    <a:pt x="63" y="714"/>
                  </a:lnTo>
                  <a:lnTo>
                    <a:pt x="63" y="714"/>
                  </a:lnTo>
                  <a:lnTo>
                    <a:pt x="70" y="714"/>
                  </a:lnTo>
                  <a:lnTo>
                    <a:pt x="71" y="713"/>
                  </a:lnTo>
                  <a:lnTo>
                    <a:pt x="73" y="710"/>
                  </a:lnTo>
                  <a:lnTo>
                    <a:pt x="73" y="710"/>
                  </a:lnTo>
                  <a:lnTo>
                    <a:pt x="74" y="706"/>
                  </a:lnTo>
                  <a:lnTo>
                    <a:pt x="77" y="704"/>
                  </a:lnTo>
                  <a:lnTo>
                    <a:pt x="84" y="700"/>
                  </a:lnTo>
                  <a:lnTo>
                    <a:pt x="84" y="700"/>
                  </a:lnTo>
                  <a:lnTo>
                    <a:pt x="92" y="698"/>
                  </a:lnTo>
                  <a:lnTo>
                    <a:pt x="95" y="697"/>
                  </a:lnTo>
                  <a:lnTo>
                    <a:pt x="96" y="694"/>
                  </a:lnTo>
                  <a:lnTo>
                    <a:pt x="96" y="694"/>
                  </a:lnTo>
                  <a:lnTo>
                    <a:pt x="98" y="693"/>
                  </a:lnTo>
                  <a:lnTo>
                    <a:pt x="98" y="693"/>
                  </a:lnTo>
                  <a:lnTo>
                    <a:pt x="89" y="690"/>
                  </a:lnTo>
                  <a:lnTo>
                    <a:pt x="79" y="688"/>
                  </a:lnTo>
                  <a:lnTo>
                    <a:pt x="79" y="688"/>
                  </a:lnTo>
                  <a:lnTo>
                    <a:pt x="63" y="688"/>
                  </a:lnTo>
                  <a:lnTo>
                    <a:pt x="56" y="687"/>
                  </a:lnTo>
                  <a:lnTo>
                    <a:pt x="53" y="685"/>
                  </a:lnTo>
                  <a:lnTo>
                    <a:pt x="51" y="684"/>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4" name="Freeform 659"/>
            <p:cNvSpPr>
              <a:spLocks noEditPoints="1"/>
            </p:cNvSpPr>
            <p:nvPr/>
          </p:nvSpPr>
          <p:spPr bwMode="auto">
            <a:xfrm>
              <a:off x="2692504" y="2354155"/>
              <a:ext cx="2163402" cy="950106"/>
            </a:xfrm>
            <a:custGeom>
              <a:avLst/>
              <a:gdLst>
                <a:gd name="T0" fmla="*/ 196 w 200"/>
                <a:gd name="T1" fmla="*/ 129 h 228"/>
                <a:gd name="T2" fmla="*/ 187 w 200"/>
                <a:gd name="T3" fmla="*/ 122 h 228"/>
                <a:gd name="T4" fmla="*/ 187 w 200"/>
                <a:gd name="T5" fmla="*/ 109 h 228"/>
                <a:gd name="T6" fmla="*/ 184 w 200"/>
                <a:gd name="T7" fmla="*/ 106 h 228"/>
                <a:gd name="T8" fmla="*/ 165 w 200"/>
                <a:gd name="T9" fmla="*/ 105 h 228"/>
                <a:gd name="T10" fmla="*/ 160 w 200"/>
                <a:gd name="T11" fmla="*/ 94 h 228"/>
                <a:gd name="T12" fmla="*/ 152 w 200"/>
                <a:gd name="T13" fmla="*/ 80 h 228"/>
                <a:gd name="T14" fmla="*/ 151 w 200"/>
                <a:gd name="T15" fmla="*/ 70 h 228"/>
                <a:gd name="T16" fmla="*/ 147 w 200"/>
                <a:gd name="T17" fmla="*/ 67 h 228"/>
                <a:gd name="T18" fmla="*/ 129 w 200"/>
                <a:gd name="T19" fmla="*/ 64 h 228"/>
                <a:gd name="T20" fmla="*/ 121 w 200"/>
                <a:gd name="T21" fmla="*/ 57 h 228"/>
                <a:gd name="T22" fmla="*/ 110 w 200"/>
                <a:gd name="T23" fmla="*/ 51 h 228"/>
                <a:gd name="T24" fmla="*/ 86 w 200"/>
                <a:gd name="T25" fmla="*/ 44 h 228"/>
                <a:gd name="T26" fmla="*/ 73 w 200"/>
                <a:gd name="T27" fmla="*/ 32 h 228"/>
                <a:gd name="T28" fmla="*/ 70 w 200"/>
                <a:gd name="T29" fmla="*/ 22 h 228"/>
                <a:gd name="T30" fmla="*/ 68 w 200"/>
                <a:gd name="T31" fmla="*/ 2 h 228"/>
                <a:gd name="T32" fmla="*/ 61 w 200"/>
                <a:gd name="T33" fmla="*/ 2 h 228"/>
                <a:gd name="T34" fmla="*/ 44 w 200"/>
                <a:gd name="T35" fmla="*/ 9 h 228"/>
                <a:gd name="T36" fmla="*/ 26 w 200"/>
                <a:gd name="T37" fmla="*/ 19 h 228"/>
                <a:gd name="T38" fmla="*/ 5 w 200"/>
                <a:gd name="T39" fmla="*/ 22 h 228"/>
                <a:gd name="T40" fmla="*/ 8 w 200"/>
                <a:gd name="T41" fmla="*/ 47 h 228"/>
                <a:gd name="T42" fmla="*/ 6 w 200"/>
                <a:gd name="T43" fmla="*/ 58 h 228"/>
                <a:gd name="T44" fmla="*/ 2 w 200"/>
                <a:gd name="T45" fmla="*/ 89 h 228"/>
                <a:gd name="T46" fmla="*/ 0 w 200"/>
                <a:gd name="T47" fmla="*/ 93 h 228"/>
                <a:gd name="T48" fmla="*/ 8 w 200"/>
                <a:gd name="T49" fmla="*/ 102 h 228"/>
                <a:gd name="T50" fmla="*/ 16 w 200"/>
                <a:gd name="T51" fmla="*/ 110 h 228"/>
                <a:gd name="T52" fmla="*/ 21 w 200"/>
                <a:gd name="T53" fmla="*/ 116 h 228"/>
                <a:gd name="T54" fmla="*/ 21 w 200"/>
                <a:gd name="T55" fmla="*/ 122 h 228"/>
                <a:gd name="T56" fmla="*/ 6 w 200"/>
                <a:gd name="T57" fmla="*/ 139 h 228"/>
                <a:gd name="T58" fmla="*/ 11 w 200"/>
                <a:gd name="T59" fmla="*/ 142 h 228"/>
                <a:gd name="T60" fmla="*/ 9 w 200"/>
                <a:gd name="T61" fmla="*/ 155 h 228"/>
                <a:gd name="T62" fmla="*/ 18 w 200"/>
                <a:gd name="T63" fmla="*/ 170 h 228"/>
                <a:gd name="T64" fmla="*/ 19 w 200"/>
                <a:gd name="T65" fmla="*/ 180 h 228"/>
                <a:gd name="T66" fmla="*/ 26 w 200"/>
                <a:gd name="T67" fmla="*/ 202 h 228"/>
                <a:gd name="T68" fmla="*/ 32 w 200"/>
                <a:gd name="T69" fmla="*/ 223 h 228"/>
                <a:gd name="T70" fmla="*/ 37 w 200"/>
                <a:gd name="T71" fmla="*/ 228 h 228"/>
                <a:gd name="T72" fmla="*/ 63 w 200"/>
                <a:gd name="T73" fmla="*/ 215 h 228"/>
                <a:gd name="T74" fmla="*/ 87 w 200"/>
                <a:gd name="T75" fmla="*/ 219 h 228"/>
                <a:gd name="T76" fmla="*/ 93 w 200"/>
                <a:gd name="T77" fmla="*/ 212 h 228"/>
                <a:gd name="T78" fmla="*/ 99 w 200"/>
                <a:gd name="T79" fmla="*/ 206 h 228"/>
                <a:gd name="T80" fmla="*/ 115 w 200"/>
                <a:gd name="T81" fmla="*/ 207 h 228"/>
                <a:gd name="T82" fmla="*/ 123 w 200"/>
                <a:gd name="T83" fmla="*/ 174 h 228"/>
                <a:gd name="T84" fmla="*/ 126 w 200"/>
                <a:gd name="T85" fmla="*/ 160 h 228"/>
                <a:gd name="T86" fmla="*/ 134 w 200"/>
                <a:gd name="T87" fmla="*/ 155 h 228"/>
                <a:gd name="T88" fmla="*/ 145 w 200"/>
                <a:gd name="T89" fmla="*/ 158 h 228"/>
                <a:gd name="T90" fmla="*/ 157 w 200"/>
                <a:gd name="T91" fmla="*/ 160 h 228"/>
                <a:gd name="T92" fmla="*/ 179 w 200"/>
                <a:gd name="T93" fmla="*/ 154 h 228"/>
                <a:gd name="T94" fmla="*/ 193 w 200"/>
                <a:gd name="T95" fmla="*/ 162 h 228"/>
                <a:gd name="T96" fmla="*/ 196 w 200"/>
                <a:gd name="T97" fmla="*/ 158 h 228"/>
                <a:gd name="T98" fmla="*/ 200 w 200"/>
                <a:gd name="T99" fmla="*/ 136 h 228"/>
                <a:gd name="T100" fmla="*/ 45 w 200"/>
                <a:gd name="T101" fmla="*/ 167 h 228"/>
                <a:gd name="T102" fmla="*/ 39 w 200"/>
                <a:gd name="T103" fmla="*/ 162 h 228"/>
                <a:gd name="T104" fmla="*/ 39 w 200"/>
                <a:gd name="T105" fmla="*/ 157 h 228"/>
                <a:gd name="T106" fmla="*/ 45 w 200"/>
                <a:gd name="T107" fmla="*/ 16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228">
                  <a:moveTo>
                    <a:pt x="199" y="132"/>
                  </a:moveTo>
                  <a:lnTo>
                    <a:pt x="199" y="132"/>
                  </a:lnTo>
                  <a:lnTo>
                    <a:pt x="196" y="129"/>
                  </a:lnTo>
                  <a:lnTo>
                    <a:pt x="192" y="128"/>
                  </a:lnTo>
                  <a:lnTo>
                    <a:pt x="189" y="125"/>
                  </a:lnTo>
                  <a:lnTo>
                    <a:pt x="187" y="122"/>
                  </a:lnTo>
                  <a:lnTo>
                    <a:pt x="187" y="122"/>
                  </a:lnTo>
                  <a:lnTo>
                    <a:pt x="187" y="112"/>
                  </a:lnTo>
                  <a:lnTo>
                    <a:pt x="187" y="109"/>
                  </a:lnTo>
                  <a:lnTo>
                    <a:pt x="186" y="107"/>
                  </a:lnTo>
                  <a:lnTo>
                    <a:pt x="184" y="106"/>
                  </a:lnTo>
                  <a:lnTo>
                    <a:pt x="184" y="106"/>
                  </a:lnTo>
                  <a:lnTo>
                    <a:pt x="176" y="107"/>
                  </a:lnTo>
                  <a:lnTo>
                    <a:pt x="170" y="107"/>
                  </a:lnTo>
                  <a:lnTo>
                    <a:pt x="165" y="105"/>
                  </a:lnTo>
                  <a:lnTo>
                    <a:pt x="165" y="105"/>
                  </a:lnTo>
                  <a:lnTo>
                    <a:pt x="163" y="100"/>
                  </a:lnTo>
                  <a:lnTo>
                    <a:pt x="160" y="94"/>
                  </a:lnTo>
                  <a:lnTo>
                    <a:pt x="154" y="83"/>
                  </a:lnTo>
                  <a:lnTo>
                    <a:pt x="154" y="83"/>
                  </a:lnTo>
                  <a:lnTo>
                    <a:pt x="152" y="80"/>
                  </a:lnTo>
                  <a:lnTo>
                    <a:pt x="152" y="76"/>
                  </a:lnTo>
                  <a:lnTo>
                    <a:pt x="152" y="73"/>
                  </a:lnTo>
                  <a:lnTo>
                    <a:pt x="151" y="70"/>
                  </a:lnTo>
                  <a:lnTo>
                    <a:pt x="151" y="70"/>
                  </a:lnTo>
                  <a:lnTo>
                    <a:pt x="150" y="68"/>
                  </a:lnTo>
                  <a:lnTo>
                    <a:pt x="147" y="67"/>
                  </a:lnTo>
                  <a:lnTo>
                    <a:pt x="139" y="65"/>
                  </a:lnTo>
                  <a:lnTo>
                    <a:pt x="132" y="65"/>
                  </a:lnTo>
                  <a:lnTo>
                    <a:pt x="129" y="64"/>
                  </a:lnTo>
                  <a:lnTo>
                    <a:pt x="128" y="63"/>
                  </a:lnTo>
                  <a:lnTo>
                    <a:pt x="128" y="63"/>
                  </a:lnTo>
                  <a:lnTo>
                    <a:pt x="121" y="57"/>
                  </a:lnTo>
                  <a:lnTo>
                    <a:pt x="115" y="54"/>
                  </a:lnTo>
                  <a:lnTo>
                    <a:pt x="110" y="51"/>
                  </a:lnTo>
                  <a:lnTo>
                    <a:pt x="110" y="51"/>
                  </a:lnTo>
                  <a:lnTo>
                    <a:pt x="97" y="48"/>
                  </a:lnTo>
                  <a:lnTo>
                    <a:pt x="90" y="47"/>
                  </a:lnTo>
                  <a:lnTo>
                    <a:pt x="86" y="44"/>
                  </a:lnTo>
                  <a:lnTo>
                    <a:pt x="86" y="44"/>
                  </a:lnTo>
                  <a:lnTo>
                    <a:pt x="76" y="35"/>
                  </a:lnTo>
                  <a:lnTo>
                    <a:pt x="73" y="32"/>
                  </a:lnTo>
                  <a:lnTo>
                    <a:pt x="70" y="28"/>
                  </a:lnTo>
                  <a:lnTo>
                    <a:pt x="70" y="28"/>
                  </a:lnTo>
                  <a:lnTo>
                    <a:pt x="70" y="22"/>
                  </a:lnTo>
                  <a:lnTo>
                    <a:pt x="71" y="13"/>
                  </a:lnTo>
                  <a:lnTo>
                    <a:pt x="70" y="5"/>
                  </a:lnTo>
                  <a:lnTo>
                    <a:pt x="68" y="2"/>
                  </a:lnTo>
                  <a:lnTo>
                    <a:pt x="67" y="0"/>
                  </a:lnTo>
                  <a:lnTo>
                    <a:pt x="67" y="0"/>
                  </a:lnTo>
                  <a:lnTo>
                    <a:pt x="61" y="2"/>
                  </a:lnTo>
                  <a:lnTo>
                    <a:pt x="55" y="5"/>
                  </a:lnTo>
                  <a:lnTo>
                    <a:pt x="44" y="9"/>
                  </a:lnTo>
                  <a:lnTo>
                    <a:pt x="44" y="9"/>
                  </a:lnTo>
                  <a:lnTo>
                    <a:pt x="38" y="12"/>
                  </a:lnTo>
                  <a:lnTo>
                    <a:pt x="32" y="16"/>
                  </a:lnTo>
                  <a:lnTo>
                    <a:pt x="26" y="19"/>
                  </a:lnTo>
                  <a:lnTo>
                    <a:pt x="19" y="21"/>
                  </a:lnTo>
                  <a:lnTo>
                    <a:pt x="19" y="21"/>
                  </a:lnTo>
                  <a:lnTo>
                    <a:pt x="5" y="22"/>
                  </a:lnTo>
                  <a:lnTo>
                    <a:pt x="5" y="22"/>
                  </a:lnTo>
                  <a:lnTo>
                    <a:pt x="8" y="39"/>
                  </a:lnTo>
                  <a:lnTo>
                    <a:pt x="8" y="47"/>
                  </a:lnTo>
                  <a:lnTo>
                    <a:pt x="8" y="51"/>
                  </a:lnTo>
                  <a:lnTo>
                    <a:pt x="8" y="51"/>
                  </a:lnTo>
                  <a:lnTo>
                    <a:pt x="6" y="58"/>
                  </a:lnTo>
                  <a:lnTo>
                    <a:pt x="5" y="70"/>
                  </a:lnTo>
                  <a:lnTo>
                    <a:pt x="3" y="81"/>
                  </a:lnTo>
                  <a:lnTo>
                    <a:pt x="2" y="89"/>
                  </a:lnTo>
                  <a:lnTo>
                    <a:pt x="2" y="89"/>
                  </a:lnTo>
                  <a:lnTo>
                    <a:pt x="0" y="90"/>
                  </a:lnTo>
                  <a:lnTo>
                    <a:pt x="0" y="93"/>
                  </a:lnTo>
                  <a:lnTo>
                    <a:pt x="3" y="100"/>
                  </a:lnTo>
                  <a:lnTo>
                    <a:pt x="3" y="100"/>
                  </a:lnTo>
                  <a:lnTo>
                    <a:pt x="8" y="102"/>
                  </a:lnTo>
                  <a:lnTo>
                    <a:pt x="8" y="102"/>
                  </a:lnTo>
                  <a:lnTo>
                    <a:pt x="12" y="106"/>
                  </a:lnTo>
                  <a:lnTo>
                    <a:pt x="16" y="110"/>
                  </a:lnTo>
                  <a:lnTo>
                    <a:pt x="16" y="110"/>
                  </a:lnTo>
                  <a:lnTo>
                    <a:pt x="21" y="113"/>
                  </a:lnTo>
                  <a:lnTo>
                    <a:pt x="21" y="116"/>
                  </a:lnTo>
                  <a:lnTo>
                    <a:pt x="21" y="119"/>
                  </a:lnTo>
                  <a:lnTo>
                    <a:pt x="21" y="119"/>
                  </a:lnTo>
                  <a:lnTo>
                    <a:pt x="21" y="122"/>
                  </a:lnTo>
                  <a:lnTo>
                    <a:pt x="19" y="125"/>
                  </a:lnTo>
                  <a:lnTo>
                    <a:pt x="13" y="131"/>
                  </a:lnTo>
                  <a:lnTo>
                    <a:pt x="6" y="139"/>
                  </a:lnTo>
                  <a:lnTo>
                    <a:pt x="6" y="139"/>
                  </a:lnTo>
                  <a:lnTo>
                    <a:pt x="9" y="139"/>
                  </a:lnTo>
                  <a:lnTo>
                    <a:pt x="11" y="142"/>
                  </a:lnTo>
                  <a:lnTo>
                    <a:pt x="9" y="149"/>
                  </a:lnTo>
                  <a:lnTo>
                    <a:pt x="9" y="149"/>
                  </a:lnTo>
                  <a:lnTo>
                    <a:pt x="9" y="155"/>
                  </a:lnTo>
                  <a:lnTo>
                    <a:pt x="11" y="160"/>
                  </a:lnTo>
                  <a:lnTo>
                    <a:pt x="18" y="170"/>
                  </a:lnTo>
                  <a:lnTo>
                    <a:pt x="18" y="170"/>
                  </a:lnTo>
                  <a:lnTo>
                    <a:pt x="21" y="174"/>
                  </a:lnTo>
                  <a:lnTo>
                    <a:pt x="19" y="177"/>
                  </a:lnTo>
                  <a:lnTo>
                    <a:pt x="19" y="180"/>
                  </a:lnTo>
                  <a:lnTo>
                    <a:pt x="21" y="186"/>
                  </a:lnTo>
                  <a:lnTo>
                    <a:pt x="21" y="186"/>
                  </a:lnTo>
                  <a:lnTo>
                    <a:pt x="26" y="202"/>
                  </a:lnTo>
                  <a:lnTo>
                    <a:pt x="31" y="220"/>
                  </a:lnTo>
                  <a:lnTo>
                    <a:pt x="31" y="220"/>
                  </a:lnTo>
                  <a:lnTo>
                    <a:pt x="32" y="223"/>
                  </a:lnTo>
                  <a:lnTo>
                    <a:pt x="34" y="226"/>
                  </a:lnTo>
                  <a:lnTo>
                    <a:pt x="37" y="228"/>
                  </a:lnTo>
                  <a:lnTo>
                    <a:pt x="37" y="228"/>
                  </a:lnTo>
                  <a:lnTo>
                    <a:pt x="57" y="215"/>
                  </a:lnTo>
                  <a:lnTo>
                    <a:pt x="57" y="215"/>
                  </a:lnTo>
                  <a:lnTo>
                    <a:pt x="63" y="215"/>
                  </a:lnTo>
                  <a:lnTo>
                    <a:pt x="71" y="216"/>
                  </a:lnTo>
                  <a:lnTo>
                    <a:pt x="87" y="219"/>
                  </a:lnTo>
                  <a:lnTo>
                    <a:pt x="87" y="219"/>
                  </a:lnTo>
                  <a:lnTo>
                    <a:pt x="90" y="217"/>
                  </a:lnTo>
                  <a:lnTo>
                    <a:pt x="92" y="215"/>
                  </a:lnTo>
                  <a:lnTo>
                    <a:pt x="93" y="212"/>
                  </a:lnTo>
                  <a:lnTo>
                    <a:pt x="95" y="209"/>
                  </a:lnTo>
                  <a:lnTo>
                    <a:pt x="95" y="209"/>
                  </a:lnTo>
                  <a:lnTo>
                    <a:pt x="99" y="206"/>
                  </a:lnTo>
                  <a:lnTo>
                    <a:pt x="103" y="206"/>
                  </a:lnTo>
                  <a:lnTo>
                    <a:pt x="115" y="207"/>
                  </a:lnTo>
                  <a:lnTo>
                    <a:pt x="115" y="207"/>
                  </a:lnTo>
                  <a:lnTo>
                    <a:pt x="123" y="210"/>
                  </a:lnTo>
                  <a:lnTo>
                    <a:pt x="123" y="210"/>
                  </a:lnTo>
                  <a:lnTo>
                    <a:pt x="123" y="174"/>
                  </a:lnTo>
                  <a:lnTo>
                    <a:pt x="123" y="174"/>
                  </a:lnTo>
                  <a:lnTo>
                    <a:pt x="123" y="165"/>
                  </a:lnTo>
                  <a:lnTo>
                    <a:pt x="126" y="160"/>
                  </a:lnTo>
                  <a:lnTo>
                    <a:pt x="129" y="155"/>
                  </a:lnTo>
                  <a:lnTo>
                    <a:pt x="131" y="155"/>
                  </a:lnTo>
                  <a:lnTo>
                    <a:pt x="134" y="155"/>
                  </a:lnTo>
                  <a:lnTo>
                    <a:pt x="134" y="155"/>
                  </a:lnTo>
                  <a:lnTo>
                    <a:pt x="139" y="157"/>
                  </a:lnTo>
                  <a:lnTo>
                    <a:pt x="145" y="158"/>
                  </a:lnTo>
                  <a:lnTo>
                    <a:pt x="151" y="160"/>
                  </a:lnTo>
                  <a:lnTo>
                    <a:pt x="157" y="160"/>
                  </a:lnTo>
                  <a:lnTo>
                    <a:pt x="157" y="160"/>
                  </a:lnTo>
                  <a:lnTo>
                    <a:pt x="170" y="154"/>
                  </a:lnTo>
                  <a:lnTo>
                    <a:pt x="176" y="154"/>
                  </a:lnTo>
                  <a:lnTo>
                    <a:pt x="179" y="154"/>
                  </a:lnTo>
                  <a:lnTo>
                    <a:pt x="179" y="154"/>
                  </a:lnTo>
                  <a:lnTo>
                    <a:pt x="184" y="157"/>
                  </a:lnTo>
                  <a:lnTo>
                    <a:pt x="193" y="162"/>
                  </a:lnTo>
                  <a:lnTo>
                    <a:pt x="193" y="162"/>
                  </a:lnTo>
                  <a:lnTo>
                    <a:pt x="196" y="158"/>
                  </a:lnTo>
                  <a:lnTo>
                    <a:pt x="196" y="158"/>
                  </a:lnTo>
                  <a:lnTo>
                    <a:pt x="199" y="152"/>
                  </a:lnTo>
                  <a:lnTo>
                    <a:pt x="200" y="144"/>
                  </a:lnTo>
                  <a:lnTo>
                    <a:pt x="200" y="136"/>
                  </a:lnTo>
                  <a:lnTo>
                    <a:pt x="199" y="132"/>
                  </a:lnTo>
                  <a:close/>
                  <a:moveTo>
                    <a:pt x="45" y="167"/>
                  </a:moveTo>
                  <a:lnTo>
                    <a:pt x="45" y="167"/>
                  </a:lnTo>
                  <a:lnTo>
                    <a:pt x="44" y="167"/>
                  </a:lnTo>
                  <a:lnTo>
                    <a:pt x="42" y="167"/>
                  </a:lnTo>
                  <a:lnTo>
                    <a:pt x="39" y="162"/>
                  </a:lnTo>
                  <a:lnTo>
                    <a:pt x="38" y="158"/>
                  </a:lnTo>
                  <a:lnTo>
                    <a:pt x="39" y="157"/>
                  </a:lnTo>
                  <a:lnTo>
                    <a:pt x="39" y="157"/>
                  </a:lnTo>
                  <a:lnTo>
                    <a:pt x="39" y="157"/>
                  </a:lnTo>
                  <a:lnTo>
                    <a:pt x="42" y="158"/>
                  </a:lnTo>
                  <a:lnTo>
                    <a:pt x="45" y="160"/>
                  </a:lnTo>
                  <a:lnTo>
                    <a:pt x="47" y="162"/>
                  </a:lnTo>
                  <a:lnTo>
                    <a:pt x="45" y="167"/>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5" name="Freeform 661"/>
            <p:cNvSpPr>
              <a:spLocks/>
            </p:cNvSpPr>
            <p:nvPr/>
          </p:nvSpPr>
          <p:spPr bwMode="auto">
            <a:xfrm>
              <a:off x="3103550" y="3008393"/>
              <a:ext cx="97357" cy="41671"/>
            </a:xfrm>
            <a:custGeom>
              <a:avLst/>
              <a:gdLst>
                <a:gd name="T0" fmla="*/ 7 w 9"/>
                <a:gd name="T1" fmla="*/ 10 h 10"/>
                <a:gd name="T2" fmla="*/ 7 w 9"/>
                <a:gd name="T3" fmla="*/ 10 h 10"/>
                <a:gd name="T4" fmla="*/ 6 w 9"/>
                <a:gd name="T5" fmla="*/ 10 h 10"/>
                <a:gd name="T6" fmla="*/ 4 w 9"/>
                <a:gd name="T7" fmla="*/ 10 h 10"/>
                <a:gd name="T8" fmla="*/ 1 w 9"/>
                <a:gd name="T9" fmla="*/ 5 h 10"/>
                <a:gd name="T10" fmla="*/ 0 w 9"/>
                <a:gd name="T11" fmla="*/ 1 h 10"/>
                <a:gd name="T12" fmla="*/ 1 w 9"/>
                <a:gd name="T13" fmla="*/ 0 h 10"/>
                <a:gd name="T14" fmla="*/ 1 w 9"/>
                <a:gd name="T15" fmla="*/ 0 h 10"/>
                <a:gd name="T16" fmla="*/ 1 w 9"/>
                <a:gd name="T17" fmla="*/ 0 h 10"/>
                <a:gd name="T18" fmla="*/ 4 w 9"/>
                <a:gd name="T19" fmla="*/ 1 h 10"/>
                <a:gd name="T20" fmla="*/ 7 w 9"/>
                <a:gd name="T21" fmla="*/ 3 h 10"/>
                <a:gd name="T22" fmla="*/ 9 w 9"/>
                <a:gd name="T23" fmla="*/ 5 h 10"/>
                <a:gd name="T24" fmla="*/ 7 w 9"/>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0">
                  <a:moveTo>
                    <a:pt x="7" y="10"/>
                  </a:moveTo>
                  <a:lnTo>
                    <a:pt x="7" y="10"/>
                  </a:lnTo>
                  <a:lnTo>
                    <a:pt x="6" y="10"/>
                  </a:lnTo>
                  <a:lnTo>
                    <a:pt x="4" y="10"/>
                  </a:lnTo>
                  <a:lnTo>
                    <a:pt x="1" y="5"/>
                  </a:lnTo>
                  <a:lnTo>
                    <a:pt x="0" y="1"/>
                  </a:lnTo>
                  <a:lnTo>
                    <a:pt x="1" y="0"/>
                  </a:lnTo>
                  <a:lnTo>
                    <a:pt x="1" y="0"/>
                  </a:lnTo>
                  <a:lnTo>
                    <a:pt x="1" y="0"/>
                  </a:lnTo>
                  <a:lnTo>
                    <a:pt x="4" y="1"/>
                  </a:lnTo>
                  <a:lnTo>
                    <a:pt x="7" y="3"/>
                  </a:lnTo>
                  <a:lnTo>
                    <a:pt x="9" y="5"/>
                  </a:lnTo>
                  <a:lnTo>
                    <a:pt x="7" y="10"/>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6" name="Freeform 662"/>
            <p:cNvSpPr>
              <a:spLocks/>
            </p:cNvSpPr>
            <p:nvPr/>
          </p:nvSpPr>
          <p:spPr bwMode="auto">
            <a:xfrm>
              <a:off x="658906" y="1770757"/>
              <a:ext cx="2260759" cy="1212636"/>
            </a:xfrm>
            <a:custGeom>
              <a:avLst/>
              <a:gdLst>
                <a:gd name="T0" fmla="*/ 203 w 209"/>
                <a:gd name="T1" fmla="*/ 259 h 291"/>
                <a:gd name="T2" fmla="*/ 190 w 209"/>
                <a:gd name="T3" fmla="*/ 253 h 291"/>
                <a:gd name="T4" fmla="*/ 185 w 209"/>
                <a:gd name="T5" fmla="*/ 242 h 291"/>
                <a:gd name="T6" fmla="*/ 188 w 209"/>
                <a:gd name="T7" fmla="*/ 233 h 291"/>
                <a:gd name="T8" fmla="*/ 191 w 209"/>
                <a:gd name="T9" fmla="*/ 221 h 291"/>
                <a:gd name="T10" fmla="*/ 196 w 209"/>
                <a:gd name="T11" fmla="*/ 191 h 291"/>
                <a:gd name="T12" fmla="*/ 193 w 209"/>
                <a:gd name="T13" fmla="*/ 162 h 291"/>
                <a:gd name="T14" fmla="*/ 178 w 209"/>
                <a:gd name="T15" fmla="*/ 161 h 291"/>
                <a:gd name="T16" fmla="*/ 175 w 209"/>
                <a:gd name="T17" fmla="*/ 136 h 291"/>
                <a:gd name="T18" fmla="*/ 161 w 209"/>
                <a:gd name="T19" fmla="*/ 142 h 291"/>
                <a:gd name="T20" fmla="*/ 139 w 209"/>
                <a:gd name="T21" fmla="*/ 139 h 291"/>
                <a:gd name="T22" fmla="*/ 125 w 209"/>
                <a:gd name="T23" fmla="*/ 129 h 291"/>
                <a:gd name="T24" fmla="*/ 117 w 209"/>
                <a:gd name="T25" fmla="*/ 98 h 291"/>
                <a:gd name="T26" fmla="*/ 136 w 209"/>
                <a:gd name="T27" fmla="*/ 85 h 291"/>
                <a:gd name="T28" fmla="*/ 139 w 209"/>
                <a:gd name="T29" fmla="*/ 75 h 291"/>
                <a:gd name="T30" fmla="*/ 152 w 209"/>
                <a:gd name="T31" fmla="*/ 68 h 291"/>
                <a:gd name="T32" fmla="*/ 165 w 209"/>
                <a:gd name="T33" fmla="*/ 66 h 291"/>
                <a:gd name="T34" fmla="*/ 181 w 209"/>
                <a:gd name="T35" fmla="*/ 65 h 291"/>
                <a:gd name="T36" fmla="*/ 180 w 209"/>
                <a:gd name="T37" fmla="*/ 56 h 291"/>
                <a:gd name="T38" fmla="*/ 180 w 209"/>
                <a:gd name="T39" fmla="*/ 40 h 291"/>
                <a:gd name="T40" fmla="*/ 175 w 209"/>
                <a:gd name="T41" fmla="*/ 34 h 291"/>
                <a:gd name="T42" fmla="*/ 159 w 209"/>
                <a:gd name="T43" fmla="*/ 33 h 291"/>
                <a:gd name="T44" fmla="*/ 126 w 209"/>
                <a:gd name="T45" fmla="*/ 16 h 291"/>
                <a:gd name="T46" fmla="*/ 109 w 209"/>
                <a:gd name="T47" fmla="*/ 0 h 291"/>
                <a:gd name="T48" fmla="*/ 106 w 209"/>
                <a:gd name="T49" fmla="*/ 16 h 291"/>
                <a:gd name="T50" fmla="*/ 93 w 209"/>
                <a:gd name="T51" fmla="*/ 30 h 291"/>
                <a:gd name="T52" fmla="*/ 84 w 209"/>
                <a:gd name="T53" fmla="*/ 37 h 291"/>
                <a:gd name="T54" fmla="*/ 55 w 209"/>
                <a:gd name="T55" fmla="*/ 48 h 291"/>
                <a:gd name="T56" fmla="*/ 44 w 209"/>
                <a:gd name="T57" fmla="*/ 68 h 291"/>
                <a:gd name="T58" fmla="*/ 29 w 209"/>
                <a:gd name="T59" fmla="*/ 65 h 291"/>
                <a:gd name="T60" fmla="*/ 17 w 209"/>
                <a:gd name="T61" fmla="*/ 62 h 291"/>
                <a:gd name="T62" fmla="*/ 19 w 209"/>
                <a:gd name="T63" fmla="*/ 50 h 291"/>
                <a:gd name="T64" fmla="*/ 15 w 209"/>
                <a:gd name="T65" fmla="*/ 46 h 291"/>
                <a:gd name="T66" fmla="*/ 0 w 209"/>
                <a:gd name="T67" fmla="*/ 62 h 291"/>
                <a:gd name="T68" fmla="*/ 6 w 209"/>
                <a:gd name="T69" fmla="*/ 71 h 291"/>
                <a:gd name="T70" fmla="*/ 3 w 209"/>
                <a:gd name="T71" fmla="*/ 78 h 291"/>
                <a:gd name="T72" fmla="*/ 12 w 209"/>
                <a:gd name="T73" fmla="*/ 82 h 291"/>
                <a:gd name="T74" fmla="*/ 28 w 209"/>
                <a:gd name="T75" fmla="*/ 95 h 291"/>
                <a:gd name="T76" fmla="*/ 30 w 209"/>
                <a:gd name="T77" fmla="*/ 107 h 291"/>
                <a:gd name="T78" fmla="*/ 44 w 209"/>
                <a:gd name="T79" fmla="*/ 123 h 291"/>
                <a:gd name="T80" fmla="*/ 65 w 209"/>
                <a:gd name="T81" fmla="*/ 163 h 291"/>
                <a:gd name="T82" fmla="*/ 77 w 209"/>
                <a:gd name="T83" fmla="*/ 178 h 291"/>
                <a:gd name="T84" fmla="*/ 78 w 209"/>
                <a:gd name="T85" fmla="*/ 195 h 291"/>
                <a:gd name="T86" fmla="*/ 87 w 209"/>
                <a:gd name="T87" fmla="*/ 223 h 291"/>
                <a:gd name="T88" fmla="*/ 101 w 209"/>
                <a:gd name="T89" fmla="*/ 239 h 291"/>
                <a:gd name="T90" fmla="*/ 122 w 209"/>
                <a:gd name="T91" fmla="*/ 256 h 291"/>
                <a:gd name="T92" fmla="*/ 159 w 209"/>
                <a:gd name="T93" fmla="*/ 276 h 291"/>
                <a:gd name="T94" fmla="*/ 175 w 209"/>
                <a:gd name="T95" fmla="*/ 289 h 291"/>
                <a:gd name="T96" fmla="*/ 194 w 209"/>
                <a:gd name="T97" fmla="*/ 279 h 291"/>
                <a:gd name="T98" fmla="*/ 209 w 209"/>
                <a:gd name="T99" fmla="*/ 26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 h="291">
                  <a:moveTo>
                    <a:pt x="209" y="259"/>
                  </a:moveTo>
                  <a:lnTo>
                    <a:pt x="209" y="259"/>
                  </a:lnTo>
                  <a:lnTo>
                    <a:pt x="206" y="259"/>
                  </a:lnTo>
                  <a:lnTo>
                    <a:pt x="203" y="259"/>
                  </a:lnTo>
                  <a:lnTo>
                    <a:pt x="203" y="259"/>
                  </a:lnTo>
                  <a:lnTo>
                    <a:pt x="197" y="259"/>
                  </a:lnTo>
                  <a:lnTo>
                    <a:pt x="194" y="258"/>
                  </a:lnTo>
                  <a:lnTo>
                    <a:pt x="190" y="253"/>
                  </a:lnTo>
                  <a:lnTo>
                    <a:pt x="190" y="253"/>
                  </a:lnTo>
                  <a:lnTo>
                    <a:pt x="184" y="247"/>
                  </a:lnTo>
                  <a:lnTo>
                    <a:pt x="184" y="245"/>
                  </a:lnTo>
                  <a:lnTo>
                    <a:pt x="185" y="242"/>
                  </a:lnTo>
                  <a:lnTo>
                    <a:pt x="185" y="242"/>
                  </a:lnTo>
                  <a:lnTo>
                    <a:pt x="191" y="240"/>
                  </a:lnTo>
                  <a:lnTo>
                    <a:pt x="191" y="240"/>
                  </a:lnTo>
                  <a:lnTo>
                    <a:pt x="188" y="233"/>
                  </a:lnTo>
                  <a:lnTo>
                    <a:pt x="188" y="230"/>
                  </a:lnTo>
                  <a:lnTo>
                    <a:pt x="190" y="229"/>
                  </a:lnTo>
                  <a:lnTo>
                    <a:pt x="190" y="229"/>
                  </a:lnTo>
                  <a:lnTo>
                    <a:pt x="191" y="221"/>
                  </a:lnTo>
                  <a:lnTo>
                    <a:pt x="193" y="210"/>
                  </a:lnTo>
                  <a:lnTo>
                    <a:pt x="194" y="198"/>
                  </a:lnTo>
                  <a:lnTo>
                    <a:pt x="196" y="191"/>
                  </a:lnTo>
                  <a:lnTo>
                    <a:pt x="196" y="191"/>
                  </a:lnTo>
                  <a:lnTo>
                    <a:pt x="196" y="187"/>
                  </a:lnTo>
                  <a:lnTo>
                    <a:pt x="196" y="179"/>
                  </a:lnTo>
                  <a:lnTo>
                    <a:pt x="193" y="162"/>
                  </a:lnTo>
                  <a:lnTo>
                    <a:pt x="193" y="162"/>
                  </a:lnTo>
                  <a:lnTo>
                    <a:pt x="183" y="162"/>
                  </a:lnTo>
                  <a:lnTo>
                    <a:pt x="180" y="162"/>
                  </a:lnTo>
                  <a:lnTo>
                    <a:pt x="178" y="161"/>
                  </a:lnTo>
                  <a:lnTo>
                    <a:pt x="178" y="161"/>
                  </a:lnTo>
                  <a:lnTo>
                    <a:pt x="177" y="155"/>
                  </a:lnTo>
                  <a:lnTo>
                    <a:pt x="177" y="146"/>
                  </a:lnTo>
                  <a:lnTo>
                    <a:pt x="177" y="139"/>
                  </a:lnTo>
                  <a:lnTo>
                    <a:pt x="175" y="136"/>
                  </a:lnTo>
                  <a:lnTo>
                    <a:pt x="175" y="136"/>
                  </a:lnTo>
                  <a:lnTo>
                    <a:pt x="172" y="136"/>
                  </a:lnTo>
                  <a:lnTo>
                    <a:pt x="167" y="139"/>
                  </a:lnTo>
                  <a:lnTo>
                    <a:pt x="161" y="142"/>
                  </a:lnTo>
                  <a:lnTo>
                    <a:pt x="155" y="143"/>
                  </a:lnTo>
                  <a:lnTo>
                    <a:pt x="155" y="143"/>
                  </a:lnTo>
                  <a:lnTo>
                    <a:pt x="148" y="142"/>
                  </a:lnTo>
                  <a:lnTo>
                    <a:pt x="139" y="139"/>
                  </a:lnTo>
                  <a:lnTo>
                    <a:pt x="130" y="134"/>
                  </a:lnTo>
                  <a:lnTo>
                    <a:pt x="128" y="132"/>
                  </a:lnTo>
                  <a:lnTo>
                    <a:pt x="125" y="129"/>
                  </a:lnTo>
                  <a:lnTo>
                    <a:pt x="125" y="129"/>
                  </a:lnTo>
                  <a:lnTo>
                    <a:pt x="120" y="111"/>
                  </a:lnTo>
                  <a:lnTo>
                    <a:pt x="117" y="103"/>
                  </a:lnTo>
                  <a:lnTo>
                    <a:pt x="117" y="98"/>
                  </a:lnTo>
                  <a:lnTo>
                    <a:pt x="117" y="98"/>
                  </a:lnTo>
                  <a:lnTo>
                    <a:pt x="120" y="95"/>
                  </a:lnTo>
                  <a:lnTo>
                    <a:pt x="128" y="91"/>
                  </a:lnTo>
                  <a:lnTo>
                    <a:pt x="133" y="87"/>
                  </a:lnTo>
                  <a:lnTo>
                    <a:pt x="136" y="85"/>
                  </a:lnTo>
                  <a:lnTo>
                    <a:pt x="136" y="84"/>
                  </a:lnTo>
                  <a:lnTo>
                    <a:pt x="136" y="84"/>
                  </a:lnTo>
                  <a:lnTo>
                    <a:pt x="138" y="79"/>
                  </a:lnTo>
                  <a:lnTo>
                    <a:pt x="139" y="75"/>
                  </a:lnTo>
                  <a:lnTo>
                    <a:pt x="143" y="71"/>
                  </a:lnTo>
                  <a:lnTo>
                    <a:pt x="148" y="68"/>
                  </a:lnTo>
                  <a:lnTo>
                    <a:pt x="148" y="68"/>
                  </a:lnTo>
                  <a:lnTo>
                    <a:pt x="152" y="68"/>
                  </a:lnTo>
                  <a:lnTo>
                    <a:pt x="157" y="68"/>
                  </a:lnTo>
                  <a:lnTo>
                    <a:pt x="161" y="68"/>
                  </a:lnTo>
                  <a:lnTo>
                    <a:pt x="165" y="66"/>
                  </a:lnTo>
                  <a:lnTo>
                    <a:pt x="165" y="66"/>
                  </a:lnTo>
                  <a:lnTo>
                    <a:pt x="170" y="65"/>
                  </a:lnTo>
                  <a:lnTo>
                    <a:pt x="175" y="65"/>
                  </a:lnTo>
                  <a:lnTo>
                    <a:pt x="180" y="65"/>
                  </a:lnTo>
                  <a:lnTo>
                    <a:pt x="181" y="65"/>
                  </a:lnTo>
                  <a:lnTo>
                    <a:pt x="181" y="63"/>
                  </a:lnTo>
                  <a:lnTo>
                    <a:pt x="181" y="63"/>
                  </a:lnTo>
                  <a:lnTo>
                    <a:pt x="181" y="59"/>
                  </a:lnTo>
                  <a:lnTo>
                    <a:pt x="180" y="56"/>
                  </a:lnTo>
                  <a:lnTo>
                    <a:pt x="178" y="52"/>
                  </a:lnTo>
                  <a:lnTo>
                    <a:pt x="178" y="49"/>
                  </a:lnTo>
                  <a:lnTo>
                    <a:pt x="178" y="49"/>
                  </a:lnTo>
                  <a:lnTo>
                    <a:pt x="180" y="40"/>
                  </a:lnTo>
                  <a:lnTo>
                    <a:pt x="180" y="36"/>
                  </a:lnTo>
                  <a:lnTo>
                    <a:pt x="178" y="34"/>
                  </a:lnTo>
                  <a:lnTo>
                    <a:pt x="178" y="34"/>
                  </a:lnTo>
                  <a:lnTo>
                    <a:pt x="175" y="34"/>
                  </a:lnTo>
                  <a:lnTo>
                    <a:pt x="172" y="36"/>
                  </a:lnTo>
                  <a:lnTo>
                    <a:pt x="167" y="36"/>
                  </a:lnTo>
                  <a:lnTo>
                    <a:pt x="159" y="33"/>
                  </a:lnTo>
                  <a:lnTo>
                    <a:pt x="159" y="33"/>
                  </a:lnTo>
                  <a:lnTo>
                    <a:pt x="142" y="26"/>
                  </a:lnTo>
                  <a:lnTo>
                    <a:pt x="133" y="21"/>
                  </a:lnTo>
                  <a:lnTo>
                    <a:pt x="126" y="16"/>
                  </a:lnTo>
                  <a:lnTo>
                    <a:pt x="126" y="16"/>
                  </a:lnTo>
                  <a:lnTo>
                    <a:pt x="117" y="6"/>
                  </a:lnTo>
                  <a:lnTo>
                    <a:pt x="113" y="1"/>
                  </a:lnTo>
                  <a:lnTo>
                    <a:pt x="109" y="0"/>
                  </a:lnTo>
                  <a:lnTo>
                    <a:pt x="109" y="0"/>
                  </a:lnTo>
                  <a:lnTo>
                    <a:pt x="106" y="0"/>
                  </a:lnTo>
                  <a:lnTo>
                    <a:pt x="106" y="0"/>
                  </a:lnTo>
                  <a:lnTo>
                    <a:pt x="107" y="10"/>
                  </a:lnTo>
                  <a:lnTo>
                    <a:pt x="106" y="16"/>
                  </a:lnTo>
                  <a:lnTo>
                    <a:pt x="106" y="16"/>
                  </a:lnTo>
                  <a:lnTo>
                    <a:pt x="103" y="21"/>
                  </a:lnTo>
                  <a:lnTo>
                    <a:pt x="99" y="26"/>
                  </a:lnTo>
                  <a:lnTo>
                    <a:pt x="93" y="30"/>
                  </a:lnTo>
                  <a:lnTo>
                    <a:pt x="90" y="34"/>
                  </a:lnTo>
                  <a:lnTo>
                    <a:pt x="90" y="34"/>
                  </a:lnTo>
                  <a:lnTo>
                    <a:pt x="87" y="36"/>
                  </a:lnTo>
                  <a:lnTo>
                    <a:pt x="84" y="37"/>
                  </a:lnTo>
                  <a:lnTo>
                    <a:pt x="75" y="42"/>
                  </a:lnTo>
                  <a:lnTo>
                    <a:pt x="58" y="46"/>
                  </a:lnTo>
                  <a:lnTo>
                    <a:pt x="58" y="46"/>
                  </a:lnTo>
                  <a:lnTo>
                    <a:pt x="55" y="48"/>
                  </a:lnTo>
                  <a:lnTo>
                    <a:pt x="52" y="50"/>
                  </a:lnTo>
                  <a:lnTo>
                    <a:pt x="49" y="58"/>
                  </a:lnTo>
                  <a:lnTo>
                    <a:pt x="45" y="65"/>
                  </a:lnTo>
                  <a:lnTo>
                    <a:pt x="44" y="68"/>
                  </a:lnTo>
                  <a:lnTo>
                    <a:pt x="44" y="68"/>
                  </a:lnTo>
                  <a:lnTo>
                    <a:pt x="39" y="68"/>
                  </a:lnTo>
                  <a:lnTo>
                    <a:pt x="33" y="68"/>
                  </a:lnTo>
                  <a:lnTo>
                    <a:pt x="29" y="65"/>
                  </a:lnTo>
                  <a:lnTo>
                    <a:pt x="25" y="63"/>
                  </a:lnTo>
                  <a:lnTo>
                    <a:pt x="25" y="63"/>
                  </a:lnTo>
                  <a:lnTo>
                    <a:pt x="22" y="62"/>
                  </a:lnTo>
                  <a:lnTo>
                    <a:pt x="17" y="62"/>
                  </a:lnTo>
                  <a:lnTo>
                    <a:pt x="13" y="62"/>
                  </a:lnTo>
                  <a:lnTo>
                    <a:pt x="13" y="62"/>
                  </a:lnTo>
                  <a:lnTo>
                    <a:pt x="15" y="58"/>
                  </a:lnTo>
                  <a:lnTo>
                    <a:pt x="19" y="50"/>
                  </a:lnTo>
                  <a:lnTo>
                    <a:pt x="19" y="50"/>
                  </a:lnTo>
                  <a:lnTo>
                    <a:pt x="17" y="49"/>
                  </a:lnTo>
                  <a:lnTo>
                    <a:pt x="15" y="46"/>
                  </a:lnTo>
                  <a:lnTo>
                    <a:pt x="15" y="46"/>
                  </a:lnTo>
                  <a:lnTo>
                    <a:pt x="10" y="49"/>
                  </a:lnTo>
                  <a:lnTo>
                    <a:pt x="4" y="55"/>
                  </a:lnTo>
                  <a:lnTo>
                    <a:pt x="4" y="55"/>
                  </a:lnTo>
                  <a:lnTo>
                    <a:pt x="0" y="62"/>
                  </a:lnTo>
                  <a:lnTo>
                    <a:pt x="0" y="63"/>
                  </a:lnTo>
                  <a:lnTo>
                    <a:pt x="2" y="66"/>
                  </a:lnTo>
                  <a:lnTo>
                    <a:pt x="2" y="66"/>
                  </a:lnTo>
                  <a:lnTo>
                    <a:pt x="6" y="71"/>
                  </a:lnTo>
                  <a:lnTo>
                    <a:pt x="7" y="72"/>
                  </a:lnTo>
                  <a:lnTo>
                    <a:pt x="6" y="74"/>
                  </a:lnTo>
                  <a:lnTo>
                    <a:pt x="6" y="74"/>
                  </a:lnTo>
                  <a:lnTo>
                    <a:pt x="3" y="78"/>
                  </a:lnTo>
                  <a:lnTo>
                    <a:pt x="3" y="79"/>
                  </a:lnTo>
                  <a:lnTo>
                    <a:pt x="6" y="81"/>
                  </a:lnTo>
                  <a:lnTo>
                    <a:pt x="6" y="81"/>
                  </a:lnTo>
                  <a:lnTo>
                    <a:pt x="12" y="82"/>
                  </a:lnTo>
                  <a:lnTo>
                    <a:pt x="17" y="87"/>
                  </a:lnTo>
                  <a:lnTo>
                    <a:pt x="25" y="91"/>
                  </a:lnTo>
                  <a:lnTo>
                    <a:pt x="28" y="95"/>
                  </a:lnTo>
                  <a:lnTo>
                    <a:pt x="28" y="95"/>
                  </a:lnTo>
                  <a:lnTo>
                    <a:pt x="29" y="98"/>
                  </a:lnTo>
                  <a:lnTo>
                    <a:pt x="29" y="101"/>
                  </a:lnTo>
                  <a:lnTo>
                    <a:pt x="29" y="103"/>
                  </a:lnTo>
                  <a:lnTo>
                    <a:pt x="30" y="107"/>
                  </a:lnTo>
                  <a:lnTo>
                    <a:pt x="30" y="107"/>
                  </a:lnTo>
                  <a:lnTo>
                    <a:pt x="39" y="116"/>
                  </a:lnTo>
                  <a:lnTo>
                    <a:pt x="42" y="120"/>
                  </a:lnTo>
                  <a:lnTo>
                    <a:pt x="44" y="123"/>
                  </a:lnTo>
                  <a:lnTo>
                    <a:pt x="44" y="123"/>
                  </a:lnTo>
                  <a:lnTo>
                    <a:pt x="48" y="130"/>
                  </a:lnTo>
                  <a:lnTo>
                    <a:pt x="54" y="143"/>
                  </a:lnTo>
                  <a:lnTo>
                    <a:pt x="65" y="163"/>
                  </a:lnTo>
                  <a:lnTo>
                    <a:pt x="65" y="163"/>
                  </a:lnTo>
                  <a:lnTo>
                    <a:pt x="68" y="168"/>
                  </a:lnTo>
                  <a:lnTo>
                    <a:pt x="73" y="174"/>
                  </a:lnTo>
                  <a:lnTo>
                    <a:pt x="77" y="178"/>
                  </a:lnTo>
                  <a:lnTo>
                    <a:pt x="78" y="181"/>
                  </a:lnTo>
                  <a:lnTo>
                    <a:pt x="78" y="184"/>
                  </a:lnTo>
                  <a:lnTo>
                    <a:pt x="78" y="184"/>
                  </a:lnTo>
                  <a:lnTo>
                    <a:pt x="78" y="195"/>
                  </a:lnTo>
                  <a:lnTo>
                    <a:pt x="80" y="201"/>
                  </a:lnTo>
                  <a:lnTo>
                    <a:pt x="81" y="208"/>
                  </a:lnTo>
                  <a:lnTo>
                    <a:pt x="81" y="208"/>
                  </a:lnTo>
                  <a:lnTo>
                    <a:pt x="87" y="223"/>
                  </a:lnTo>
                  <a:lnTo>
                    <a:pt x="90" y="229"/>
                  </a:lnTo>
                  <a:lnTo>
                    <a:pt x="93" y="231"/>
                  </a:lnTo>
                  <a:lnTo>
                    <a:pt x="93" y="231"/>
                  </a:lnTo>
                  <a:lnTo>
                    <a:pt x="101" y="239"/>
                  </a:lnTo>
                  <a:lnTo>
                    <a:pt x="110" y="247"/>
                  </a:lnTo>
                  <a:lnTo>
                    <a:pt x="110" y="247"/>
                  </a:lnTo>
                  <a:lnTo>
                    <a:pt x="115" y="252"/>
                  </a:lnTo>
                  <a:lnTo>
                    <a:pt x="122" y="256"/>
                  </a:lnTo>
                  <a:lnTo>
                    <a:pt x="135" y="262"/>
                  </a:lnTo>
                  <a:lnTo>
                    <a:pt x="135" y="262"/>
                  </a:lnTo>
                  <a:lnTo>
                    <a:pt x="148" y="268"/>
                  </a:lnTo>
                  <a:lnTo>
                    <a:pt x="159" y="276"/>
                  </a:lnTo>
                  <a:lnTo>
                    <a:pt x="159" y="276"/>
                  </a:lnTo>
                  <a:lnTo>
                    <a:pt x="168" y="282"/>
                  </a:lnTo>
                  <a:lnTo>
                    <a:pt x="172" y="287"/>
                  </a:lnTo>
                  <a:lnTo>
                    <a:pt x="175" y="289"/>
                  </a:lnTo>
                  <a:lnTo>
                    <a:pt x="175" y="291"/>
                  </a:lnTo>
                  <a:lnTo>
                    <a:pt x="175" y="291"/>
                  </a:lnTo>
                  <a:lnTo>
                    <a:pt x="187" y="282"/>
                  </a:lnTo>
                  <a:lnTo>
                    <a:pt x="194" y="279"/>
                  </a:lnTo>
                  <a:lnTo>
                    <a:pt x="194" y="279"/>
                  </a:lnTo>
                  <a:lnTo>
                    <a:pt x="201" y="271"/>
                  </a:lnTo>
                  <a:lnTo>
                    <a:pt x="207" y="265"/>
                  </a:lnTo>
                  <a:lnTo>
                    <a:pt x="209" y="262"/>
                  </a:lnTo>
                  <a:lnTo>
                    <a:pt x="209" y="259"/>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7" name="Freeform 663"/>
            <p:cNvSpPr>
              <a:spLocks/>
            </p:cNvSpPr>
            <p:nvPr/>
          </p:nvSpPr>
          <p:spPr bwMode="auto">
            <a:xfrm>
              <a:off x="658906" y="1770757"/>
              <a:ext cx="2260759" cy="1212636"/>
            </a:xfrm>
            <a:custGeom>
              <a:avLst/>
              <a:gdLst>
                <a:gd name="T0" fmla="*/ 203 w 209"/>
                <a:gd name="T1" fmla="*/ 259 h 291"/>
                <a:gd name="T2" fmla="*/ 190 w 209"/>
                <a:gd name="T3" fmla="*/ 253 h 291"/>
                <a:gd name="T4" fmla="*/ 185 w 209"/>
                <a:gd name="T5" fmla="*/ 242 h 291"/>
                <a:gd name="T6" fmla="*/ 188 w 209"/>
                <a:gd name="T7" fmla="*/ 233 h 291"/>
                <a:gd name="T8" fmla="*/ 191 w 209"/>
                <a:gd name="T9" fmla="*/ 221 h 291"/>
                <a:gd name="T10" fmla="*/ 196 w 209"/>
                <a:gd name="T11" fmla="*/ 191 h 291"/>
                <a:gd name="T12" fmla="*/ 193 w 209"/>
                <a:gd name="T13" fmla="*/ 162 h 291"/>
                <a:gd name="T14" fmla="*/ 178 w 209"/>
                <a:gd name="T15" fmla="*/ 161 h 291"/>
                <a:gd name="T16" fmla="*/ 175 w 209"/>
                <a:gd name="T17" fmla="*/ 136 h 291"/>
                <a:gd name="T18" fmla="*/ 161 w 209"/>
                <a:gd name="T19" fmla="*/ 142 h 291"/>
                <a:gd name="T20" fmla="*/ 139 w 209"/>
                <a:gd name="T21" fmla="*/ 139 h 291"/>
                <a:gd name="T22" fmla="*/ 125 w 209"/>
                <a:gd name="T23" fmla="*/ 129 h 291"/>
                <a:gd name="T24" fmla="*/ 117 w 209"/>
                <a:gd name="T25" fmla="*/ 98 h 291"/>
                <a:gd name="T26" fmla="*/ 136 w 209"/>
                <a:gd name="T27" fmla="*/ 85 h 291"/>
                <a:gd name="T28" fmla="*/ 139 w 209"/>
                <a:gd name="T29" fmla="*/ 75 h 291"/>
                <a:gd name="T30" fmla="*/ 152 w 209"/>
                <a:gd name="T31" fmla="*/ 68 h 291"/>
                <a:gd name="T32" fmla="*/ 165 w 209"/>
                <a:gd name="T33" fmla="*/ 66 h 291"/>
                <a:gd name="T34" fmla="*/ 181 w 209"/>
                <a:gd name="T35" fmla="*/ 65 h 291"/>
                <a:gd name="T36" fmla="*/ 180 w 209"/>
                <a:gd name="T37" fmla="*/ 56 h 291"/>
                <a:gd name="T38" fmla="*/ 180 w 209"/>
                <a:gd name="T39" fmla="*/ 40 h 291"/>
                <a:gd name="T40" fmla="*/ 175 w 209"/>
                <a:gd name="T41" fmla="*/ 34 h 291"/>
                <a:gd name="T42" fmla="*/ 159 w 209"/>
                <a:gd name="T43" fmla="*/ 33 h 291"/>
                <a:gd name="T44" fmla="*/ 126 w 209"/>
                <a:gd name="T45" fmla="*/ 16 h 291"/>
                <a:gd name="T46" fmla="*/ 109 w 209"/>
                <a:gd name="T47" fmla="*/ 0 h 291"/>
                <a:gd name="T48" fmla="*/ 106 w 209"/>
                <a:gd name="T49" fmla="*/ 16 h 291"/>
                <a:gd name="T50" fmla="*/ 93 w 209"/>
                <a:gd name="T51" fmla="*/ 30 h 291"/>
                <a:gd name="T52" fmla="*/ 84 w 209"/>
                <a:gd name="T53" fmla="*/ 37 h 291"/>
                <a:gd name="T54" fmla="*/ 55 w 209"/>
                <a:gd name="T55" fmla="*/ 48 h 291"/>
                <a:gd name="T56" fmla="*/ 44 w 209"/>
                <a:gd name="T57" fmla="*/ 68 h 291"/>
                <a:gd name="T58" fmla="*/ 29 w 209"/>
                <a:gd name="T59" fmla="*/ 65 h 291"/>
                <a:gd name="T60" fmla="*/ 17 w 209"/>
                <a:gd name="T61" fmla="*/ 62 h 291"/>
                <a:gd name="T62" fmla="*/ 19 w 209"/>
                <a:gd name="T63" fmla="*/ 50 h 291"/>
                <a:gd name="T64" fmla="*/ 15 w 209"/>
                <a:gd name="T65" fmla="*/ 46 h 291"/>
                <a:gd name="T66" fmla="*/ 0 w 209"/>
                <a:gd name="T67" fmla="*/ 62 h 291"/>
                <a:gd name="T68" fmla="*/ 6 w 209"/>
                <a:gd name="T69" fmla="*/ 71 h 291"/>
                <a:gd name="T70" fmla="*/ 3 w 209"/>
                <a:gd name="T71" fmla="*/ 78 h 291"/>
                <a:gd name="T72" fmla="*/ 12 w 209"/>
                <a:gd name="T73" fmla="*/ 82 h 291"/>
                <a:gd name="T74" fmla="*/ 28 w 209"/>
                <a:gd name="T75" fmla="*/ 95 h 291"/>
                <a:gd name="T76" fmla="*/ 30 w 209"/>
                <a:gd name="T77" fmla="*/ 107 h 291"/>
                <a:gd name="T78" fmla="*/ 44 w 209"/>
                <a:gd name="T79" fmla="*/ 123 h 291"/>
                <a:gd name="T80" fmla="*/ 65 w 209"/>
                <a:gd name="T81" fmla="*/ 163 h 291"/>
                <a:gd name="T82" fmla="*/ 77 w 209"/>
                <a:gd name="T83" fmla="*/ 178 h 291"/>
                <a:gd name="T84" fmla="*/ 78 w 209"/>
                <a:gd name="T85" fmla="*/ 195 h 291"/>
                <a:gd name="T86" fmla="*/ 87 w 209"/>
                <a:gd name="T87" fmla="*/ 223 h 291"/>
                <a:gd name="T88" fmla="*/ 101 w 209"/>
                <a:gd name="T89" fmla="*/ 239 h 291"/>
                <a:gd name="T90" fmla="*/ 122 w 209"/>
                <a:gd name="T91" fmla="*/ 256 h 291"/>
                <a:gd name="T92" fmla="*/ 159 w 209"/>
                <a:gd name="T93" fmla="*/ 276 h 291"/>
                <a:gd name="T94" fmla="*/ 175 w 209"/>
                <a:gd name="T95" fmla="*/ 289 h 291"/>
                <a:gd name="T96" fmla="*/ 194 w 209"/>
                <a:gd name="T97" fmla="*/ 279 h 291"/>
                <a:gd name="T98" fmla="*/ 209 w 209"/>
                <a:gd name="T99" fmla="*/ 26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9" h="291">
                  <a:moveTo>
                    <a:pt x="209" y="259"/>
                  </a:moveTo>
                  <a:lnTo>
                    <a:pt x="209" y="259"/>
                  </a:lnTo>
                  <a:lnTo>
                    <a:pt x="206" y="259"/>
                  </a:lnTo>
                  <a:lnTo>
                    <a:pt x="203" y="259"/>
                  </a:lnTo>
                  <a:lnTo>
                    <a:pt x="203" y="259"/>
                  </a:lnTo>
                  <a:lnTo>
                    <a:pt x="197" y="259"/>
                  </a:lnTo>
                  <a:lnTo>
                    <a:pt x="194" y="258"/>
                  </a:lnTo>
                  <a:lnTo>
                    <a:pt x="190" y="253"/>
                  </a:lnTo>
                  <a:lnTo>
                    <a:pt x="190" y="253"/>
                  </a:lnTo>
                  <a:lnTo>
                    <a:pt x="184" y="247"/>
                  </a:lnTo>
                  <a:lnTo>
                    <a:pt x="184" y="245"/>
                  </a:lnTo>
                  <a:lnTo>
                    <a:pt x="185" y="242"/>
                  </a:lnTo>
                  <a:lnTo>
                    <a:pt x="185" y="242"/>
                  </a:lnTo>
                  <a:lnTo>
                    <a:pt x="191" y="240"/>
                  </a:lnTo>
                  <a:lnTo>
                    <a:pt x="191" y="240"/>
                  </a:lnTo>
                  <a:lnTo>
                    <a:pt x="188" y="233"/>
                  </a:lnTo>
                  <a:lnTo>
                    <a:pt x="188" y="230"/>
                  </a:lnTo>
                  <a:lnTo>
                    <a:pt x="190" y="229"/>
                  </a:lnTo>
                  <a:lnTo>
                    <a:pt x="190" y="229"/>
                  </a:lnTo>
                  <a:lnTo>
                    <a:pt x="191" y="221"/>
                  </a:lnTo>
                  <a:lnTo>
                    <a:pt x="193" y="210"/>
                  </a:lnTo>
                  <a:lnTo>
                    <a:pt x="194" y="198"/>
                  </a:lnTo>
                  <a:lnTo>
                    <a:pt x="196" y="191"/>
                  </a:lnTo>
                  <a:lnTo>
                    <a:pt x="196" y="191"/>
                  </a:lnTo>
                  <a:lnTo>
                    <a:pt x="196" y="187"/>
                  </a:lnTo>
                  <a:lnTo>
                    <a:pt x="196" y="179"/>
                  </a:lnTo>
                  <a:lnTo>
                    <a:pt x="193" y="162"/>
                  </a:lnTo>
                  <a:lnTo>
                    <a:pt x="193" y="162"/>
                  </a:lnTo>
                  <a:lnTo>
                    <a:pt x="183" y="162"/>
                  </a:lnTo>
                  <a:lnTo>
                    <a:pt x="180" y="162"/>
                  </a:lnTo>
                  <a:lnTo>
                    <a:pt x="178" y="161"/>
                  </a:lnTo>
                  <a:lnTo>
                    <a:pt x="178" y="161"/>
                  </a:lnTo>
                  <a:lnTo>
                    <a:pt x="177" y="155"/>
                  </a:lnTo>
                  <a:lnTo>
                    <a:pt x="177" y="146"/>
                  </a:lnTo>
                  <a:lnTo>
                    <a:pt x="177" y="139"/>
                  </a:lnTo>
                  <a:lnTo>
                    <a:pt x="175" y="136"/>
                  </a:lnTo>
                  <a:lnTo>
                    <a:pt x="175" y="136"/>
                  </a:lnTo>
                  <a:lnTo>
                    <a:pt x="172" y="136"/>
                  </a:lnTo>
                  <a:lnTo>
                    <a:pt x="167" y="139"/>
                  </a:lnTo>
                  <a:lnTo>
                    <a:pt x="161" y="142"/>
                  </a:lnTo>
                  <a:lnTo>
                    <a:pt x="155" y="143"/>
                  </a:lnTo>
                  <a:lnTo>
                    <a:pt x="155" y="143"/>
                  </a:lnTo>
                  <a:lnTo>
                    <a:pt x="148" y="142"/>
                  </a:lnTo>
                  <a:lnTo>
                    <a:pt x="139" y="139"/>
                  </a:lnTo>
                  <a:lnTo>
                    <a:pt x="130" y="134"/>
                  </a:lnTo>
                  <a:lnTo>
                    <a:pt x="128" y="132"/>
                  </a:lnTo>
                  <a:lnTo>
                    <a:pt x="125" y="129"/>
                  </a:lnTo>
                  <a:lnTo>
                    <a:pt x="125" y="129"/>
                  </a:lnTo>
                  <a:lnTo>
                    <a:pt x="120" y="111"/>
                  </a:lnTo>
                  <a:lnTo>
                    <a:pt x="117" y="103"/>
                  </a:lnTo>
                  <a:lnTo>
                    <a:pt x="117" y="98"/>
                  </a:lnTo>
                  <a:lnTo>
                    <a:pt x="117" y="98"/>
                  </a:lnTo>
                  <a:lnTo>
                    <a:pt x="120" y="95"/>
                  </a:lnTo>
                  <a:lnTo>
                    <a:pt x="128" y="91"/>
                  </a:lnTo>
                  <a:lnTo>
                    <a:pt x="133" y="87"/>
                  </a:lnTo>
                  <a:lnTo>
                    <a:pt x="136" y="85"/>
                  </a:lnTo>
                  <a:lnTo>
                    <a:pt x="136" y="84"/>
                  </a:lnTo>
                  <a:lnTo>
                    <a:pt x="136" y="84"/>
                  </a:lnTo>
                  <a:lnTo>
                    <a:pt x="138" y="79"/>
                  </a:lnTo>
                  <a:lnTo>
                    <a:pt x="139" y="75"/>
                  </a:lnTo>
                  <a:lnTo>
                    <a:pt x="143" y="71"/>
                  </a:lnTo>
                  <a:lnTo>
                    <a:pt x="148" y="68"/>
                  </a:lnTo>
                  <a:lnTo>
                    <a:pt x="148" y="68"/>
                  </a:lnTo>
                  <a:lnTo>
                    <a:pt x="152" y="68"/>
                  </a:lnTo>
                  <a:lnTo>
                    <a:pt x="157" y="68"/>
                  </a:lnTo>
                  <a:lnTo>
                    <a:pt x="161" y="68"/>
                  </a:lnTo>
                  <a:lnTo>
                    <a:pt x="165" y="66"/>
                  </a:lnTo>
                  <a:lnTo>
                    <a:pt x="165" y="66"/>
                  </a:lnTo>
                  <a:lnTo>
                    <a:pt x="170" y="65"/>
                  </a:lnTo>
                  <a:lnTo>
                    <a:pt x="175" y="65"/>
                  </a:lnTo>
                  <a:lnTo>
                    <a:pt x="180" y="65"/>
                  </a:lnTo>
                  <a:lnTo>
                    <a:pt x="181" y="65"/>
                  </a:lnTo>
                  <a:lnTo>
                    <a:pt x="181" y="63"/>
                  </a:lnTo>
                  <a:lnTo>
                    <a:pt x="181" y="63"/>
                  </a:lnTo>
                  <a:lnTo>
                    <a:pt x="181" y="59"/>
                  </a:lnTo>
                  <a:lnTo>
                    <a:pt x="180" y="56"/>
                  </a:lnTo>
                  <a:lnTo>
                    <a:pt x="178" y="52"/>
                  </a:lnTo>
                  <a:lnTo>
                    <a:pt x="178" y="49"/>
                  </a:lnTo>
                  <a:lnTo>
                    <a:pt x="178" y="49"/>
                  </a:lnTo>
                  <a:lnTo>
                    <a:pt x="180" y="40"/>
                  </a:lnTo>
                  <a:lnTo>
                    <a:pt x="180" y="36"/>
                  </a:lnTo>
                  <a:lnTo>
                    <a:pt x="178" y="34"/>
                  </a:lnTo>
                  <a:lnTo>
                    <a:pt x="178" y="34"/>
                  </a:lnTo>
                  <a:lnTo>
                    <a:pt x="175" y="34"/>
                  </a:lnTo>
                  <a:lnTo>
                    <a:pt x="172" y="36"/>
                  </a:lnTo>
                  <a:lnTo>
                    <a:pt x="167" y="36"/>
                  </a:lnTo>
                  <a:lnTo>
                    <a:pt x="159" y="33"/>
                  </a:lnTo>
                  <a:lnTo>
                    <a:pt x="159" y="33"/>
                  </a:lnTo>
                  <a:lnTo>
                    <a:pt x="142" y="26"/>
                  </a:lnTo>
                  <a:lnTo>
                    <a:pt x="133" y="21"/>
                  </a:lnTo>
                  <a:lnTo>
                    <a:pt x="126" y="16"/>
                  </a:lnTo>
                  <a:lnTo>
                    <a:pt x="126" y="16"/>
                  </a:lnTo>
                  <a:lnTo>
                    <a:pt x="117" y="6"/>
                  </a:lnTo>
                  <a:lnTo>
                    <a:pt x="113" y="1"/>
                  </a:lnTo>
                  <a:lnTo>
                    <a:pt x="109" y="0"/>
                  </a:lnTo>
                  <a:lnTo>
                    <a:pt x="109" y="0"/>
                  </a:lnTo>
                  <a:lnTo>
                    <a:pt x="106" y="0"/>
                  </a:lnTo>
                  <a:lnTo>
                    <a:pt x="106" y="0"/>
                  </a:lnTo>
                  <a:lnTo>
                    <a:pt x="107" y="10"/>
                  </a:lnTo>
                  <a:lnTo>
                    <a:pt x="106" y="16"/>
                  </a:lnTo>
                  <a:lnTo>
                    <a:pt x="106" y="16"/>
                  </a:lnTo>
                  <a:lnTo>
                    <a:pt x="103" y="21"/>
                  </a:lnTo>
                  <a:lnTo>
                    <a:pt x="99" y="26"/>
                  </a:lnTo>
                  <a:lnTo>
                    <a:pt x="93" y="30"/>
                  </a:lnTo>
                  <a:lnTo>
                    <a:pt x="90" y="34"/>
                  </a:lnTo>
                  <a:lnTo>
                    <a:pt x="90" y="34"/>
                  </a:lnTo>
                  <a:lnTo>
                    <a:pt x="87" y="36"/>
                  </a:lnTo>
                  <a:lnTo>
                    <a:pt x="84" y="37"/>
                  </a:lnTo>
                  <a:lnTo>
                    <a:pt x="75" y="42"/>
                  </a:lnTo>
                  <a:lnTo>
                    <a:pt x="58" y="46"/>
                  </a:lnTo>
                  <a:lnTo>
                    <a:pt x="58" y="46"/>
                  </a:lnTo>
                  <a:lnTo>
                    <a:pt x="55" y="48"/>
                  </a:lnTo>
                  <a:lnTo>
                    <a:pt x="52" y="50"/>
                  </a:lnTo>
                  <a:lnTo>
                    <a:pt x="49" y="58"/>
                  </a:lnTo>
                  <a:lnTo>
                    <a:pt x="45" y="65"/>
                  </a:lnTo>
                  <a:lnTo>
                    <a:pt x="44" y="68"/>
                  </a:lnTo>
                  <a:lnTo>
                    <a:pt x="44" y="68"/>
                  </a:lnTo>
                  <a:lnTo>
                    <a:pt x="39" y="68"/>
                  </a:lnTo>
                  <a:lnTo>
                    <a:pt x="33" y="68"/>
                  </a:lnTo>
                  <a:lnTo>
                    <a:pt x="29" y="65"/>
                  </a:lnTo>
                  <a:lnTo>
                    <a:pt x="25" y="63"/>
                  </a:lnTo>
                  <a:lnTo>
                    <a:pt x="25" y="63"/>
                  </a:lnTo>
                  <a:lnTo>
                    <a:pt x="22" y="62"/>
                  </a:lnTo>
                  <a:lnTo>
                    <a:pt x="17" y="62"/>
                  </a:lnTo>
                  <a:lnTo>
                    <a:pt x="13" y="62"/>
                  </a:lnTo>
                  <a:lnTo>
                    <a:pt x="13" y="62"/>
                  </a:lnTo>
                  <a:lnTo>
                    <a:pt x="15" y="58"/>
                  </a:lnTo>
                  <a:lnTo>
                    <a:pt x="19" y="50"/>
                  </a:lnTo>
                  <a:lnTo>
                    <a:pt x="19" y="50"/>
                  </a:lnTo>
                  <a:lnTo>
                    <a:pt x="17" y="49"/>
                  </a:lnTo>
                  <a:lnTo>
                    <a:pt x="15" y="46"/>
                  </a:lnTo>
                  <a:lnTo>
                    <a:pt x="15" y="46"/>
                  </a:lnTo>
                  <a:lnTo>
                    <a:pt x="10" y="49"/>
                  </a:lnTo>
                  <a:lnTo>
                    <a:pt x="4" y="55"/>
                  </a:lnTo>
                  <a:lnTo>
                    <a:pt x="4" y="55"/>
                  </a:lnTo>
                  <a:lnTo>
                    <a:pt x="0" y="62"/>
                  </a:lnTo>
                  <a:lnTo>
                    <a:pt x="0" y="63"/>
                  </a:lnTo>
                  <a:lnTo>
                    <a:pt x="2" y="66"/>
                  </a:lnTo>
                  <a:lnTo>
                    <a:pt x="2" y="66"/>
                  </a:lnTo>
                  <a:lnTo>
                    <a:pt x="6" y="71"/>
                  </a:lnTo>
                  <a:lnTo>
                    <a:pt x="7" y="72"/>
                  </a:lnTo>
                  <a:lnTo>
                    <a:pt x="6" y="74"/>
                  </a:lnTo>
                  <a:lnTo>
                    <a:pt x="6" y="74"/>
                  </a:lnTo>
                  <a:lnTo>
                    <a:pt x="3" y="78"/>
                  </a:lnTo>
                  <a:lnTo>
                    <a:pt x="3" y="79"/>
                  </a:lnTo>
                  <a:lnTo>
                    <a:pt x="6" y="81"/>
                  </a:lnTo>
                  <a:lnTo>
                    <a:pt x="6" y="81"/>
                  </a:lnTo>
                  <a:lnTo>
                    <a:pt x="12" y="82"/>
                  </a:lnTo>
                  <a:lnTo>
                    <a:pt x="17" y="87"/>
                  </a:lnTo>
                  <a:lnTo>
                    <a:pt x="25" y="91"/>
                  </a:lnTo>
                  <a:lnTo>
                    <a:pt x="28" y="95"/>
                  </a:lnTo>
                  <a:lnTo>
                    <a:pt x="28" y="95"/>
                  </a:lnTo>
                  <a:lnTo>
                    <a:pt x="29" y="98"/>
                  </a:lnTo>
                  <a:lnTo>
                    <a:pt x="29" y="101"/>
                  </a:lnTo>
                  <a:lnTo>
                    <a:pt x="29" y="103"/>
                  </a:lnTo>
                  <a:lnTo>
                    <a:pt x="30" y="107"/>
                  </a:lnTo>
                  <a:lnTo>
                    <a:pt x="30" y="107"/>
                  </a:lnTo>
                  <a:lnTo>
                    <a:pt x="39" y="116"/>
                  </a:lnTo>
                  <a:lnTo>
                    <a:pt x="42" y="120"/>
                  </a:lnTo>
                  <a:lnTo>
                    <a:pt x="44" y="123"/>
                  </a:lnTo>
                  <a:lnTo>
                    <a:pt x="44" y="123"/>
                  </a:lnTo>
                  <a:lnTo>
                    <a:pt x="48" y="130"/>
                  </a:lnTo>
                  <a:lnTo>
                    <a:pt x="54" y="143"/>
                  </a:lnTo>
                  <a:lnTo>
                    <a:pt x="65" y="163"/>
                  </a:lnTo>
                  <a:lnTo>
                    <a:pt x="65" y="163"/>
                  </a:lnTo>
                  <a:lnTo>
                    <a:pt x="68" y="168"/>
                  </a:lnTo>
                  <a:lnTo>
                    <a:pt x="73" y="174"/>
                  </a:lnTo>
                  <a:lnTo>
                    <a:pt x="77" y="178"/>
                  </a:lnTo>
                  <a:lnTo>
                    <a:pt x="78" y="181"/>
                  </a:lnTo>
                  <a:lnTo>
                    <a:pt x="78" y="184"/>
                  </a:lnTo>
                  <a:lnTo>
                    <a:pt x="78" y="184"/>
                  </a:lnTo>
                  <a:lnTo>
                    <a:pt x="78" y="195"/>
                  </a:lnTo>
                  <a:lnTo>
                    <a:pt x="80" y="201"/>
                  </a:lnTo>
                  <a:lnTo>
                    <a:pt x="81" y="208"/>
                  </a:lnTo>
                  <a:lnTo>
                    <a:pt x="81" y="208"/>
                  </a:lnTo>
                  <a:lnTo>
                    <a:pt x="87" y="223"/>
                  </a:lnTo>
                  <a:lnTo>
                    <a:pt x="90" y="229"/>
                  </a:lnTo>
                  <a:lnTo>
                    <a:pt x="93" y="231"/>
                  </a:lnTo>
                  <a:lnTo>
                    <a:pt x="93" y="231"/>
                  </a:lnTo>
                  <a:lnTo>
                    <a:pt x="101" y="239"/>
                  </a:lnTo>
                  <a:lnTo>
                    <a:pt x="110" y="247"/>
                  </a:lnTo>
                  <a:lnTo>
                    <a:pt x="110" y="247"/>
                  </a:lnTo>
                  <a:lnTo>
                    <a:pt x="115" y="252"/>
                  </a:lnTo>
                  <a:lnTo>
                    <a:pt x="122" y="256"/>
                  </a:lnTo>
                  <a:lnTo>
                    <a:pt x="135" y="262"/>
                  </a:lnTo>
                  <a:lnTo>
                    <a:pt x="135" y="262"/>
                  </a:lnTo>
                  <a:lnTo>
                    <a:pt x="148" y="268"/>
                  </a:lnTo>
                  <a:lnTo>
                    <a:pt x="159" y="276"/>
                  </a:lnTo>
                  <a:lnTo>
                    <a:pt x="159" y="276"/>
                  </a:lnTo>
                  <a:lnTo>
                    <a:pt x="168" y="282"/>
                  </a:lnTo>
                  <a:lnTo>
                    <a:pt x="172" y="287"/>
                  </a:lnTo>
                  <a:lnTo>
                    <a:pt x="175" y="289"/>
                  </a:lnTo>
                  <a:lnTo>
                    <a:pt x="175" y="291"/>
                  </a:lnTo>
                  <a:lnTo>
                    <a:pt x="175" y="291"/>
                  </a:lnTo>
                  <a:lnTo>
                    <a:pt x="187" y="282"/>
                  </a:lnTo>
                  <a:lnTo>
                    <a:pt x="194" y="279"/>
                  </a:lnTo>
                  <a:lnTo>
                    <a:pt x="194" y="279"/>
                  </a:lnTo>
                  <a:lnTo>
                    <a:pt x="201" y="271"/>
                  </a:lnTo>
                  <a:lnTo>
                    <a:pt x="207" y="265"/>
                  </a:lnTo>
                  <a:lnTo>
                    <a:pt x="209" y="262"/>
                  </a:lnTo>
                  <a:lnTo>
                    <a:pt x="209" y="259"/>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8" name="Freeform 664"/>
            <p:cNvSpPr>
              <a:spLocks/>
            </p:cNvSpPr>
            <p:nvPr/>
          </p:nvSpPr>
          <p:spPr bwMode="auto">
            <a:xfrm>
              <a:off x="788710" y="1674911"/>
              <a:ext cx="1027619" cy="379210"/>
            </a:xfrm>
            <a:custGeom>
              <a:avLst/>
              <a:gdLst>
                <a:gd name="T0" fmla="*/ 7 w 95"/>
                <a:gd name="T1" fmla="*/ 73 h 91"/>
                <a:gd name="T2" fmla="*/ 1 w 95"/>
                <a:gd name="T3" fmla="*/ 85 h 91"/>
                <a:gd name="T4" fmla="*/ 5 w 95"/>
                <a:gd name="T5" fmla="*/ 85 h 91"/>
                <a:gd name="T6" fmla="*/ 13 w 95"/>
                <a:gd name="T7" fmla="*/ 86 h 91"/>
                <a:gd name="T8" fmla="*/ 17 w 95"/>
                <a:gd name="T9" fmla="*/ 88 h 91"/>
                <a:gd name="T10" fmla="*/ 27 w 95"/>
                <a:gd name="T11" fmla="*/ 91 h 91"/>
                <a:gd name="T12" fmla="*/ 32 w 95"/>
                <a:gd name="T13" fmla="*/ 91 h 91"/>
                <a:gd name="T14" fmla="*/ 37 w 95"/>
                <a:gd name="T15" fmla="*/ 81 h 91"/>
                <a:gd name="T16" fmla="*/ 43 w 95"/>
                <a:gd name="T17" fmla="*/ 71 h 91"/>
                <a:gd name="T18" fmla="*/ 46 w 95"/>
                <a:gd name="T19" fmla="*/ 69 h 91"/>
                <a:gd name="T20" fmla="*/ 72 w 95"/>
                <a:gd name="T21" fmla="*/ 60 h 91"/>
                <a:gd name="T22" fmla="*/ 78 w 95"/>
                <a:gd name="T23" fmla="*/ 57 h 91"/>
                <a:gd name="T24" fmla="*/ 81 w 95"/>
                <a:gd name="T25" fmla="*/ 53 h 91"/>
                <a:gd name="T26" fmla="*/ 91 w 95"/>
                <a:gd name="T27" fmla="*/ 44 h 91"/>
                <a:gd name="T28" fmla="*/ 94 w 95"/>
                <a:gd name="T29" fmla="*/ 39 h 91"/>
                <a:gd name="T30" fmla="*/ 94 w 95"/>
                <a:gd name="T31" fmla="*/ 23 h 91"/>
                <a:gd name="T32" fmla="*/ 81 w 95"/>
                <a:gd name="T33" fmla="*/ 20 h 91"/>
                <a:gd name="T34" fmla="*/ 69 w 95"/>
                <a:gd name="T35" fmla="*/ 15 h 91"/>
                <a:gd name="T36" fmla="*/ 45 w 95"/>
                <a:gd name="T37" fmla="*/ 2 h 91"/>
                <a:gd name="T38" fmla="*/ 33 w 95"/>
                <a:gd name="T39" fmla="*/ 0 h 91"/>
                <a:gd name="T40" fmla="*/ 24 w 95"/>
                <a:gd name="T41" fmla="*/ 7 h 91"/>
                <a:gd name="T42" fmla="*/ 18 w 95"/>
                <a:gd name="T43" fmla="*/ 11 h 91"/>
                <a:gd name="T44" fmla="*/ 13 w 95"/>
                <a:gd name="T45" fmla="*/ 18 h 91"/>
                <a:gd name="T46" fmla="*/ 13 w 95"/>
                <a:gd name="T47" fmla="*/ 24 h 91"/>
                <a:gd name="T48" fmla="*/ 8 w 95"/>
                <a:gd name="T49" fmla="*/ 27 h 91"/>
                <a:gd name="T50" fmla="*/ 3 w 95"/>
                <a:gd name="T51" fmla="*/ 33 h 91"/>
                <a:gd name="T52" fmla="*/ 1 w 95"/>
                <a:gd name="T53" fmla="*/ 39 h 91"/>
                <a:gd name="T54" fmla="*/ 0 w 95"/>
                <a:gd name="T55" fmla="*/ 50 h 91"/>
                <a:gd name="T56" fmla="*/ 3 w 95"/>
                <a:gd name="T57" fmla="*/ 60 h 91"/>
                <a:gd name="T58" fmla="*/ 5 w 95"/>
                <a:gd name="T59" fmla="*/ 63 h 91"/>
                <a:gd name="T60" fmla="*/ 4 w 95"/>
                <a:gd name="T61" fmla="*/ 68 h 91"/>
                <a:gd name="T62" fmla="*/ 3 w 95"/>
                <a:gd name="T63" fmla="*/ 69 h 91"/>
                <a:gd name="T64" fmla="*/ 5 w 95"/>
                <a:gd name="T65" fmla="*/ 7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5" h="91">
                  <a:moveTo>
                    <a:pt x="7" y="73"/>
                  </a:moveTo>
                  <a:lnTo>
                    <a:pt x="7" y="73"/>
                  </a:lnTo>
                  <a:lnTo>
                    <a:pt x="3" y="81"/>
                  </a:lnTo>
                  <a:lnTo>
                    <a:pt x="1" y="85"/>
                  </a:lnTo>
                  <a:lnTo>
                    <a:pt x="1" y="85"/>
                  </a:lnTo>
                  <a:lnTo>
                    <a:pt x="5" y="85"/>
                  </a:lnTo>
                  <a:lnTo>
                    <a:pt x="10" y="85"/>
                  </a:lnTo>
                  <a:lnTo>
                    <a:pt x="13" y="86"/>
                  </a:lnTo>
                  <a:lnTo>
                    <a:pt x="13" y="86"/>
                  </a:lnTo>
                  <a:lnTo>
                    <a:pt x="17" y="88"/>
                  </a:lnTo>
                  <a:lnTo>
                    <a:pt x="21" y="91"/>
                  </a:lnTo>
                  <a:lnTo>
                    <a:pt x="27" y="91"/>
                  </a:lnTo>
                  <a:lnTo>
                    <a:pt x="32" y="91"/>
                  </a:lnTo>
                  <a:lnTo>
                    <a:pt x="32" y="91"/>
                  </a:lnTo>
                  <a:lnTo>
                    <a:pt x="33" y="88"/>
                  </a:lnTo>
                  <a:lnTo>
                    <a:pt x="37" y="81"/>
                  </a:lnTo>
                  <a:lnTo>
                    <a:pt x="40" y="73"/>
                  </a:lnTo>
                  <a:lnTo>
                    <a:pt x="43" y="71"/>
                  </a:lnTo>
                  <a:lnTo>
                    <a:pt x="46" y="69"/>
                  </a:lnTo>
                  <a:lnTo>
                    <a:pt x="46" y="69"/>
                  </a:lnTo>
                  <a:lnTo>
                    <a:pt x="63" y="65"/>
                  </a:lnTo>
                  <a:lnTo>
                    <a:pt x="72" y="60"/>
                  </a:lnTo>
                  <a:lnTo>
                    <a:pt x="75" y="59"/>
                  </a:lnTo>
                  <a:lnTo>
                    <a:pt x="78" y="57"/>
                  </a:lnTo>
                  <a:lnTo>
                    <a:pt x="78" y="57"/>
                  </a:lnTo>
                  <a:lnTo>
                    <a:pt x="81" y="53"/>
                  </a:lnTo>
                  <a:lnTo>
                    <a:pt x="87" y="49"/>
                  </a:lnTo>
                  <a:lnTo>
                    <a:pt x="91" y="44"/>
                  </a:lnTo>
                  <a:lnTo>
                    <a:pt x="94" y="39"/>
                  </a:lnTo>
                  <a:lnTo>
                    <a:pt x="94" y="39"/>
                  </a:lnTo>
                  <a:lnTo>
                    <a:pt x="95" y="33"/>
                  </a:lnTo>
                  <a:lnTo>
                    <a:pt x="94" y="23"/>
                  </a:lnTo>
                  <a:lnTo>
                    <a:pt x="94" y="23"/>
                  </a:lnTo>
                  <a:lnTo>
                    <a:pt x="81" y="20"/>
                  </a:lnTo>
                  <a:lnTo>
                    <a:pt x="69" y="15"/>
                  </a:lnTo>
                  <a:lnTo>
                    <a:pt x="69" y="15"/>
                  </a:lnTo>
                  <a:lnTo>
                    <a:pt x="55" y="8"/>
                  </a:lnTo>
                  <a:lnTo>
                    <a:pt x="45" y="2"/>
                  </a:lnTo>
                  <a:lnTo>
                    <a:pt x="33" y="0"/>
                  </a:lnTo>
                  <a:lnTo>
                    <a:pt x="33" y="0"/>
                  </a:lnTo>
                  <a:lnTo>
                    <a:pt x="29" y="4"/>
                  </a:lnTo>
                  <a:lnTo>
                    <a:pt x="24" y="7"/>
                  </a:lnTo>
                  <a:lnTo>
                    <a:pt x="24" y="7"/>
                  </a:lnTo>
                  <a:lnTo>
                    <a:pt x="18" y="11"/>
                  </a:lnTo>
                  <a:lnTo>
                    <a:pt x="16" y="14"/>
                  </a:lnTo>
                  <a:lnTo>
                    <a:pt x="13" y="18"/>
                  </a:lnTo>
                  <a:lnTo>
                    <a:pt x="13" y="18"/>
                  </a:lnTo>
                  <a:lnTo>
                    <a:pt x="13" y="24"/>
                  </a:lnTo>
                  <a:lnTo>
                    <a:pt x="11" y="26"/>
                  </a:lnTo>
                  <a:lnTo>
                    <a:pt x="8" y="27"/>
                  </a:lnTo>
                  <a:lnTo>
                    <a:pt x="8" y="27"/>
                  </a:lnTo>
                  <a:lnTo>
                    <a:pt x="3" y="33"/>
                  </a:lnTo>
                  <a:lnTo>
                    <a:pt x="1" y="36"/>
                  </a:lnTo>
                  <a:lnTo>
                    <a:pt x="1" y="39"/>
                  </a:lnTo>
                  <a:lnTo>
                    <a:pt x="1" y="39"/>
                  </a:lnTo>
                  <a:lnTo>
                    <a:pt x="0" y="50"/>
                  </a:lnTo>
                  <a:lnTo>
                    <a:pt x="1" y="56"/>
                  </a:lnTo>
                  <a:lnTo>
                    <a:pt x="3" y="60"/>
                  </a:lnTo>
                  <a:lnTo>
                    <a:pt x="3" y="60"/>
                  </a:lnTo>
                  <a:lnTo>
                    <a:pt x="5" y="63"/>
                  </a:lnTo>
                  <a:lnTo>
                    <a:pt x="5" y="65"/>
                  </a:lnTo>
                  <a:lnTo>
                    <a:pt x="4" y="68"/>
                  </a:lnTo>
                  <a:lnTo>
                    <a:pt x="4" y="69"/>
                  </a:lnTo>
                  <a:lnTo>
                    <a:pt x="3" y="69"/>
                  </a:lnTo>
                  <a:lnTo>
                    <a:pt x="3" y="69"/>
                  </a:lnTo>
                  <a:lnTo>
                    <a:pt x="5" y="72"/>
                  </a:lnTo>
                  <a:lnTo>
                    <a:pt x="7" y="73"/>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49" name="Freeform 666"/>
            <p:cNvSpPr>
              <a:spLocks/>
            </p:cNvSpPr>
            <p:nvPr/>
          </p:nvSpPr>
          <p:spPr bwMode="auto">
            <a:xfrm>
              <a:off x="2054297" y="3212584"/>
              <a:ext cx="3450630" cy="2621126"/>
            </a:xfrm>
            <a:custGeom>
              <a:avLst/>
              <a:gdLst>
                <a:gd name="T0" fmla="*/ 291 w 319"/>
                <a:gd name="T1" fmla="*/ 85 h 629"/>
                <a:gd name="T2" fmla="*/ 282 w 319"/>
                <a:gd name="T3" fmla="*/ 96 h 629"/>
                <a:gd name="T4" fmla="*/ 269 w 319"/>
                <a:gd name="T5" fmla="*/ 94 h 629"/>
                <a:gd name="T6" fmla="*/ 246 w 319"/>
                <a:gd name="T7" fmla="*/ 80 h 629"/>
                <a:gd name="T8" fmla="*/ 242 w 319"/>
                <a:gd name="T9" fmla="*/ 49 h 629"/>
                <a:gd name="T10" fmla="*/ 206 w 319"/>
                <a:gd name="T11" fmla="*/ 14 h 629"/>
                <a:gd name="T12" fmla="*/ 194 w 319"/>
                <a:gd name="T13" fmla="*/ 14 h 629"/>
                <a:gd name="T14" fmla="*/ 174 w 319"/>
                <a:gd name="T15" fmla="*/ 1 h 629"/>
                <a:gd name="T16" fmla="*/ 151 w 319"/>
                <a:gd name="T17" fmla="*/ 9 h 629"/>
                <a:gd name="T18" fmla="*/ 116 w 319"/>
                <a:gd name="T19" fmla="*/ 9 h 629"/>
                <a:gd name="T20" fmla="*/ 103 w 319"/>
                <a:gd name="T21" fmla="*/ 23 h 629"/>
                <a:gd name="T22" fmla="*/ 80 w 319"/>
                <a:gd name="T23" fmla="*/ 54 h 629"/>
                <a:gd name="T24" fmla="*/ 72 w 319"/>
                <a:gd name="T25" fmla="*/ 85 h 629"/>
                <a:gd name="T26" fmla="*/ 52 w 319"/>
                <a:gd name="T27" fmla="*/ 191 h 629"/>
                <a:gd name="T28" fmla="*/ 54 w 319"/>
                <a:gd name="T29" fmla="*/ 235 h 629"/>
                <a:gd name="T30" fmla="*/ 48 w 319"/>
                <a:gd name="T31" fmla="*/ 264 h 629"/>
                <a:gd name="T32" fmla="*/ 38 w 319"/>
                <a:gd name="T33" fmla="*/ 310 h 629"/>
                <a:gd name="T34" fmla="*/ 30 w 319"/>
                <a:gd name="T35" fmla="*/ 340 h 629"/>
                <a:gd name="T36" fmla="*/ 23 w 319"/>
                <a:gd name="T37" fmla="*/ 388 h 629"/>
                <a:gd name="T38" fmla="*/ 30 w 319"/>
                <a:gd name="T39" fmla="*/ 416 h 629"/>
                <a:gd name="T40" fmla="*/ 25 w 319"/>
                <a:gd name="T41" fmla="*/ 429 h 629"/>
                <a:gd name="T42" fmla="*/ 38 w 319"/>
                <a:gd name="T43" fmla="*/ 442 h 629"/>
                <a:gd name="T44" fmla="*/ 33 w 319"/>
                <a:gd name="T45" fmla="*/ 452 h 629"/>
                <a:gd name="T46" fmla="*/ 26 w 319"/>
                <a:gd name="T47" fmla="*/ 465 h 629"/>
                <a:gd name="T48" fmla="*/ 28 w 319"/>
                <a:gd name="T49" fmla="*/ 501 h 629"/>
                <a:gd name="T50" fmla="*/ 19 w 319"/>
                <a:gd name="T51" fmla="*/ 531 h 629"/>
                <a:gd name="T52" fmla="*/ 0 w 319"/>
                <a:gd name="T53" fmla="*/ 566 h 629"/>
                <a:gd name="T54" fmla="*/ 9 w 319"/>
                <a:gd name="T55" fmla="*/ 589 h 629"/>
                <a:gd name="T56" fmla="*/ 20 w 319"/>
                <a:gd name="T57" fmla="*/ 589 h 629"/>
                <a:gd name="T58" fmla="*/ 25 w 319"/>
                <a:gd name="T59" fmla="*/ 618 h 629"/>
                <a:gd name="T60" fmla="*/ 70 w 319"/>
                <a:gd name="T61" fmla="*/ 624 h 629"/>
                <a:gd name="T62" fmla="*/ 77 w 319"/>
                <a:gd name="T63" fmla="*/ 627 h 629"/>
                <a:gd name="T64" fmla="*/ 77 w 319"/>
                <a:gd name="T65" fmla="*/ 617 h 629"/>
                <a:gd name="T66" fmla="*/ 71 w 319"/>
                <a:gd name="T67" fmla="*/ 594 h 629"/>
                <a:gd name="T68" fmla="*/ 80 w 319"/>
                <a:gd name="T69" fmla="*/ 589 h 629"/>
                <a:gd name="T70" fmla="*/ 78 w 319"/>
                <a:gd name="T71" fmla="*/ 581 h 629"/>
                <a:gd name="T72" fmla="*/ 90 w 319"/>
                <a:gd name="T73" fmla="*/ 579 h 629"/>
                <a:gd name="T74" fmla="*/ 98 w 319"/>
                <a:gd name="T75" fmla="*/ 559 h 629"/>
                <a:gd name="T76" fmla="*/ 106 w 319"/>
                <a:gd name="T77" fmla="*/ 534 h 629"/>
                <a:gd name="T78" fmla="*/ 123 w 319"/>
                <a:gd name="T79" fmla="*/ 524 h 629"/>
                <a:gd name="T80" fmla="*/ 126 w 319"/>
                <a:gd name="T81" fmla="*/ 500 h 629"/>
                <a:gd name="T82" fmla="*/ 97 w 319"/>
                <a:gd name="T83" fmla="*/ 475 h 629"/>
                <a:gd name="T84" fmla="*/ 117 w 319"/>
                <a:gd name="T85" fmla="*/ 452 h 629"/>
                <a:gd name="T86" fmla="*/ 132 w 319"/>
                <a:gd name="T87" fmla="*/ 443 h 629"/>
                <a:gd name="T88" fmla="*/ 139 w 319"/>
                <a:gd name="T89" fmla="*/ 416 h 629"/>
                <a:gd name="T90" fmla="*/ 149 w 319"/>
                <a:gd name="T91" fmla="*/ 401 h 629"/>
                <a:gd name="T92" fmla="*/ 151 w 319"/>
                <a:gd name="T93" fmla="*/ 390 h 629"/>
                <a:gd name="T94" fmla="*/ 139 w 319"/>
                <a:gd name="T95" fmla="*/ 368 h 629"/>
                <a:gd name="T96" fmla="*/ 156 w 319"/>
                <a:gd name="T97" fmla="*/ 363 h 629"/>
                <a:gd name="T98" fmla="*/ 184 w 319"/>
                <a:gd name="T99" fmla="*/ 361 h 629"/>
                <a:gd name="T100" fmla="*/ 185 w 319"/>
                <a:gd name="T101" fmla="*/ 343 h 629"/>
                <a:gd name="T102" fmla="*/ 187 w 319"/>
                <a:gd name="T103" fmla="*/ 323 h 629"/>
                <a:gd name="T104" fmla="*/ 227 w 319"/>
                <a:gd name="T105" fmla="*/ 317 h 629"/>
                <a:gd name="T106" fmla="*/ 265 w 319"/>
                <a:gd name="T107" fmla="*/ 298 h 629"/>
                <a:gd name="T108" fmla="*/ 274 w 319"/>
                <a:gd name="T109" fmla="*/ 269 h 629"/>
                <a:gd name="T110" fmla="*/ 264 w 319"/>
                <a:gd name="T111" fmla="*/ 259 h 629"/>
                <a:gd name="T112" fmla="*/ 248 w 319"/>
                <a:gd name="T113" fmla="*/ 230 h 629"/>
                <a:gd name="T114" fmla="*/ 248 w 319"/>
                <a:gd name="T115" fmla="*/ 223 h 629"/>
                <a:gd name="T116" fmla="*/ 255 w 319"/>
                <a:gd name="T117" fmla="*/ 175 h 629"/>
                <a:gd name="T118" fmla="*/ 265 w 319"/>
                <a:gd name="T119" fmla="*/ 143 h 629"/>
                <a:gd name="T120" fmla="*/ 281 w 319"/>
                <a:gd name="T121" fmla="*/ 119 h 629"/>
                <a:gd name="T122" fmla="*/ 319 w 319"/>
                <a:gd name="T123" fmla="*/ 84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 h="629">
                  <a:moveTo>
                    <a:pt x="311" y="65"/>
                  </a:moveTo>
                  <a:lnTo>
                    <a:pt x="311" y="65"/>
                  </a:lnTo>
                  <a:lnTo>
                    <a:pt x="304" y="61"/>
                  </a:lnTo>
                  <a:lnTo>
                    <a:pt x="304" y="61"/>
                  </a:lnTo>
                  <a:lnTo>
                    <a:pt x="297" y="75"/>
                  </a:lnTo>
                  <a:lnTo>
                    <a:pt x="291" y="85"/>
                  </a:lnTo>
                  <a:lnTo>
                    <a:pt x="291" y="85"/>
                  </a:lnTo>
                  <a:lnTo>
                    <a:pt x="291" y="90"/>
                  </a:lnTo>
                  <a:lnTo>
                    <a:pt x="288" y="96"/>
                  </a:lnTo>
                  <a:lnTo>
                    <a:pt x="285" y="97"/>
                  </a:lnTo>
                  <a:lnTo>
                    <a:pt x="284" y="97"/>
                  </a:lnTo>
                  <a:lnTo>
                    <a:pt x="282" y="96"/>
                  </a:lnTo>
                  <a:lnTo>
                    <a:pt x="282" y="96"/>
                  </a:lnTo>
                  <a:lnTo>
                    <a:pt x="280" y="93"/>
                  </a:lnTo>
                  <a:lnTo>
                    <a:pt x="277" y="93"/>
                  </a:lnTo>
                  <a:lnTo>
                    <a:pt x="274" y="94"/>
                  </a:lnTo>
                  <a:lnTo>
                    <a:pt x="269" y="94"/>
                  </a:lnTo>
                  <a:lnTo>
                    <a:pt x="269" y="94"/>
                  </a:lnTo>
                  <a:lnTo>
                    <a:pt x="255" y="94"/>
                  </a:lnTo>
                  <a:lnTo>
                    <a:pt x="246" y="93"/>
                  </a:lnTo>
                  <a:lnTo>
                    <a:pt x="245" y="91"/>
                  </a:lnTo>
                  <a:lnTo>
                    <a:pt x="245" y="88"/>
                  </a:lnTo>
                  <a:lnTo>
                    <a:pt x="245" y="88"/>
                  </a:lnTo>
                  <a:lnTo>
                    <a:pt x="246" y="80"/>
                  </a:lnTo>
                  <a:lnTo>
                    <a:pt x="251" y="71"/>
                  </a:lnTo>
                  <a:lnTo>
                    <a:pt x="255" y="62"/>
                  </a:lnTo>
                  <a:lnTo>
                    <a:pt x="255" y="59"/>
                  </a:lnTo>
                  <a:lnTo>
                    <a:pt x="255" y="58"/>
                  </a:lnTo>
                  <a:lnTo>
                    <a:pt x="255" y="58"/>
                  </a:lnTo>
                  <a:lnTo>
                    <a:pt x="242" y="49"/>
                  </a:lnTo>
                  <a:lnTo>
                    <a:pt x="226" y="39"/>
                  </a:lnTo>
                  <a:lnTo>
                    <a:pt x="226" y="39"/>
                  </a:lnTo>
                  <a:lnTo>
                    <a:pt x="219" y="32"/>
                  </a:lnTo>
                  <a:lnTo>
                    <a:pt x="213" y="23"/>
                  </a:lnTo>
                  <a:lnTo>
                    <a:pt x="207" y="17"/>
                  </a:lnTo>
                  <a:lnTo>
                    <a:pt x="206" y="14"/>
                  </a:lnTo>
                  <a:lnTo>
                    <a:pt x="203" y="14"/>
                  </a:lnTo>
                  <a:lnTo>
                    <a:pt x="203" y="14"/>
                  </a:lnTo>
                  <a:lnTo>
                    <a:pt x="200" y="16"/>
                  </a:lnTo>
                  <a:lnTo>
                    <a:pt x="197" y="16"/>
                  </a:lnTo>
                  <a:lnTo>
                    <a:pt x="196" y="17"/>
                  </a:lnTo>
                  <a:lnTo>
                    <a:pt x="194" y="14"/>
                  </a:lnTo>
                  <a:lnTo>
                    <a:pt x="194" y="14"/>
                  </a:lnTo>
                  <a:lnTo>
                    <a:pt x="190" y="10"/>
                  </a:lnTo>
                  <a:lnTo>
                    <a:pt x="185" y="7"/>
                  </a:lnTo>
                  <a:lnTo>
                    <a:pt x="180" y="3"/>
                  </a:lnTo>
                  <a:lnTo>
                    <a:pt x="174" y="1"/>
                  </a:lnTo>
                  <a:lnTo>
                    <a:pt x="174" y="1"/>
                  </a:lnTo>
                  <a:lnTo>
                    <a:pt x="162" y="0"/>
                  </a:lnTo>
                  <a:lnTo>
                    <a:pt x="158" y="0"/>
                  </a:lnTo>
                  <a:lnTo>
                    <a:pt x="154" y="3"/>
                  </a:lnTo>
                  <a:lnTo>
                    <a:pt x="154" y="3"/>
                  </a:lnTo>
                  <a:lnTo>
                    <a:pt x="152" y="6"/>
                  </a:lnTo>
                  <a:lnTo>
                    <a:pt x="151" y="9"/>
                  </a:lnTo>
                  <a:lnTo>
                    <a:pt x="149" y="11"/>
                  </a:lnTo>
                  <a:lnTo>
                    <a:pt x="146" y="13"/>
                  </a:lnTo>
                  <a:lnTo>
                    <a:pt x="146" y="13"/>
                  </a:lnTo>
                  <a:lnTo>
                    <a:pt x="130" y="10"/>
                  </a:lnTo>
                  <a:lnTo>
                    <a:pt x="122" y="9"/>
                  </a:lnTo>
                  <a:lnTo>
                    <a:pt x="116" y="9"/>
                  </a:lnTo>
                  <a:lnTo>
                    <a:pt x="116" y="9"/>
                  </a:lnTo>
                  <a:lnTo>
                    <a:pt x="96" y="22"/>
                  </a:lnTo>
                  <a:lnTo>
                    <a:pt x="96" y="22"/>
                  </a:lnTo>
                  <a:lnTo>
                    <a:pt x="100" y="22"/>
                  </a:lnTo>
                  <a:lnTo>
                    <a:pt x="103" y="23"/>
                  </a:lnTo>
                  <a:lnTo>
                    <a:pt x="103" y="23"/>
                  </a:lnTo>
                  <a:lnTo>
                    <a:pt x="103" y="26"/>
                  </a:lnTo>
                  <a:lnTo>
                    <a:pt x="101" y="29"/>
                  </a:lnTo>
                  <a:lnTo>
                    <a:pt x="96" y="38"/>
                  </a:lnTo>
                  <a:lnTo>
                    <a:pt x="87" y="46"/>
                  </a:lnTo>
                  <a:lnTo>
                    <a:pt x="80" y="54"/>
                  </a:lnTo>
                  <a:lnTo>
                    <a:pt x="80" y="54"/>
                  </a:lnTo>
                  <a:lnTo>
                    <a:pt x="78" y="56"/>
                  </a:lnTo>
                  <a:lnTo>
                    <a:pt x="75" y="61"/>
                  </a:lnTo>
                  <a:lnTo>
                    <a:pt x="74" y="69"/>
                  </a:lnTo>
                  <a:lnTo>
                    <a:pt x="72" y="78"/>
                  </a:lnTo>
                  <a:lnTo>
                    <a:pt x="72" y="85"/>
                  </a:lnTo>
                  <a:lnTo>
                    <a:pt x="72" y="85"/>
                  </a:lnTo>
                  <a:lnTo>
                    <a:pt x="62" y="122"/>
                  </a:lnTo>
                  <a:lnTo>
                    <a:pt x="51" y="158"/>
                  </a:lnTo>
                  <a:lnTo>
                    <a:pt x="51" y="158"/>
                  </a:lnTo>
                  <a:lnTo>
                    <a:pt x="49" y="166"/>
                  </a:lnTo>
                  <a:lnTo>
                    <a:pt x="51" y="175"/>
                  </a:lnTo>
                  <a:lnTo>
                    <a:pt x="52" y="191"/>
                  </a:lnTo>
                  <a:lnTo>
                    <a:pt x="52" y="191"/>
                  </a:lnTo>
                  <a:lnTo>
                    <a:pt x="54" y="213"/>
                  </a:lnTo>
                  <a:lnTo>
                    <a:pt x="55" y="226"/>
                  </a:lnTo>
                  <a:lnTo>
                    <a:pt x="54" y="230"/>
                  </a:lnTo>
                  <a:lnTo>
                    <a:pt x="54" y="235"/>
                  </a:lnTo>
                  <a:lnTo>
                    <a:pt x="54" y="235"/>
                  </a:lnTo>
                  <a:lnTo>
                    <a:pt x="52" y="240"/>
                  </a:lnTo>
                  <a:lnTo>
                    <a:pt x="51" y="248"/>
                  </a:lnTo>
                  <a:lnTo>
                    <a:pt x="51" y="256"/>
                  </a:lnTo>
                  <a:lnTo>
                    <a:pt x="49" y="261"/>
                  </a:lnTo>
                  <a:lnTo>
                    <a:pt x="48" y="264"/>
                  </a:lnTo>
                  <a:lnTo>
                    <a:pt x="48" y="264"/>
                  </a:lnTo>
                  <a:lnTo>
                    <a:pt x="43" y="268"/>
                  </a:lnTo>
                  <a:lnTo>
                    <a:pt x="41" y="274"/>
                  </a:lnTo>
                  <a:lnTo>
                    <a:pt x="38" y="281"/>
                  </a:lnTo>
                  <a:lnTo>
                    <a:pt x="36" y="290"/>
                  </a:lnTo>
                  <a:lnTo>
                    <a:pt x="36" y="290"/>
                  </a:lnTo>
                  <a:lnTo>
                    <a:pt x="38" y="310"/>
                  </a:lnTo>
                  <a:lnTo>
                    <a:pt x="38" y="319"/>
                  </a:lnTo>
                  <a:lnTo>
                    <a:pt x="36" y="323"/>
                  </a:lnTo>
                  <a:lnTo>
                    <a:pt x="36" y="323"/>
                  </a:lnTo>
                  <a:lnTo>
                    <a:pt x="33" y="330"/>
                  </a:lnTo>
                  <a:lnTo>
                    <a:pt x="32" y="336"/>
                  </a:lnTo>
                  <a:lnTo>
                    <a:pt x="30" y="340"/>
                  </a:lnTo>
                  <a:lnTo>
                    <a:pt x="30" y="340"/>
                  </a:lnTo>
                  <a:lnTo>
                    <a:pt x="29" y="348"/>
                  </a:lnTo>
                  <a:lnTo>
                    <a:pt x="28" y="356"/>
                  </a:lnTo>
                  <a:lnTo>
                    <a:pt x="28" y="356"/>
                  </a:lnTo>
                  <a:lnTo>
                    <a:pt x="26" y="374"/>
                  </a:lnTo>
                  <a:lnTo>
                    <a:pt x="23" y="388"/>
                  </a:lnTo>
                  <a:lnTo>
                    <a:pt x="23" y="388"/>
                  </a:lnTo>
                  <a:lnTo>
                    <a:pt x="23" y="394"/>
                  </a:lnTo>
                  <a:lnTo>
                    <a:pt x="25" y="400"/>
                  </a:lnTo>
                  <a:lnTo>
                    <a:pt x="29" y="411"/>
                  </a:lnTo>
                  <a:lnTo>
                    <a:pt x="29" y="411"/>
                  </a:lnTo>
                  <a:lnTo>
                    <a:pt x="30" y="416"/>
                  </a:lnTo>
                  <a:lnTo>
                    <a:pt x="29" y="419"/>
                  </a:lnTo>
                  <a:lnTo>
                    <a:pt x="26" y="420"/>
                  </a:lnTo>
                  <a:lnTo>
                    <a:pt x="25" y="424"/>
                  </a:lnTo>
                  <a:lnTo>
                    <a:pt x="25" y="424"/>
                  </a:lnTo>
                  <a:lnTo>
                    <a:pt x="23" y="427"/>
                  </a:lnTo>
                  <a:lnTo>
                    <a:pt x="25" y="429"/>
                  </a:lnTo>
                  <a:lnTo>
                    <a:pt x="28" y="433"/>
                  </a:lnTo>
                  <a:lnTo>
                    <a:pt x="32" y="436"/>
                  </a:lnTo>
                  <a:lnTo>
                    <a:pt x="36" y="439"/>
                  </a:lnTo>
                  <a:lnTo>
                    <a:pt x="36" y="439"/>
                  </a:lnTo>
                  <a:lnTo>
                    <a:pt x="38" y="442"/>
                  </a:lnTo>
                  <a:lnTo>
                    <a:pt x="38" y="442"/>
                  </a:lnTo>
                  <a:lnTo>
                    <a:pt x="33" y="443"/>
                  </a:lnTo>
                  <a:lnTo>
                    <a:pt x="28" y="445"/>
                  </a:lnTo>
                  <a:lnTo>
                    <a:pt x="28" y="445"/>
                  </a:lnTo>
                  <a:lnTo>
                    <a:pt x="26" y="446"/>
                  </a:lnTo>
                  <a:lnTo>
                    <a:pt x="28" y="446"/>
                  </a:lnTo>
                  <a:lnTo>
                    <a:pt x="33" y="452"/>
                  </a:lnTo>
                  <a:lnTo>
                    <a:pt x="33" y="452"/>
                  </a:lnTo>
                  <a:lnTo>
                    <a:pt x="35" y="453"/>
                  </a:lnTo>
                  <a:lnTo>
                    <a:pt x="33" y="455"/>
                  </a:lnTo>
                  <a:lnTo>
                    <a:pt x="30" y="459"/>
                  </a:lnTo>
                  <a:lnTo>
                    <a:pt x="28" y="462"/>
                  </a:lnTo>
                  <a:lnTo>
                    <a:pt x="26" y="465"/>
                  </a:lnTo>
                  <a:lnTo>
                    <a:pt x="28" y="468"/>
                  </a:lnTo>
                  <a:lnTo>
                    <a:pt x="28" y="468"/>
                  </a:lnTo>
                  <a:lnTo>
                    <a:pt x="28" y="475"/>
                  </a:lnTo>
                  <a:lnTo>
                    <a:pt x="29" y="485"/>
                  </a:lnTo>
                  <a:lnTo>
                    <a:pt x="28" y="497"/>
                  </a:lnTo>
                  <a:lnTo>
                    <a:pt x="28" y="501"/>
                  </a:lnTo>
                  <a:lnTo>
                    <a:pt x="26" y="504"/>
                  </a:lnTo>
                  <a:lnTo>
                    <a:pt x="26" y="504"/>
                  </a:lnTo>
                  <a:lnTo>
                    <a:pt x="22" y="511"/>
                  </a:lnTo>
                  <a:lnTo>
                    <a:pt x="20" y="518"/>
                  </a:lnTo>
                  <a:lnTo>
                    <a:pt x="19" y="531"/>
                  </a:lnTo>
                  <a:lnTo>
                    <a:pt x="19" y="531"/>
                  </a:lnTo>
                  <a:lnTo>
                    <a:pt x="17" y="537"/>
                  </a:lnTo>
                  <a:lnTo>
                    <a:pt x="14" y="543"/>
                  </a:lnTo>
                  <a:lnTo>
                    <a:pt x="4" y="558"/>
                  </a:lnTo>
                  <a:lnTo>
                    <a:pt x="4" y="558"/>
                  </a:lnTo>
                  <a:lnTo>
                    <a:pt x="1" y="562"/>
                  </a:lnTo>
                  <a:lnTo>
                    <a:pt x="0" y="566"/>
                  </a:lnTo>
                  <a:lnTo>
                    <a:pt x="0" y="575"/>
                  </a:lnTo>
                  <a:lnTo>
                    <a:pt x="1" y="584"/>
                  </a:lnTo>
                  <a:lnTo>
                    <a:pt x="3" y="588"/>
                  </a:lnTo>
                  <a:lnTo>
                    <a:pt x="3" y="588"/>
                  </a:lnTo>
                  <a:lnTo>
                    <a:pt x="6" y="589"/>
                  </a:lnTo>
                  <a:lnTo>
                    <a:pt x="9" y="589"/>
                  </a:lnTo>
                  <a:lnTo>
                    <a:pt x="14" y="585"/>
                  </a:lnTo>
                  <a:lnTo>
                    <a:pt x="14" y="585"/>
                  </a:lnTo>
                  <a:lnTo>
                    <a:pt x="17" y="584"/>
                  </a:lnTo>
                  <a:lnTo>
                    <a:pt x="19" y="584"/>
                  </a:lnTo>
                  <a:lnTo>
                    <a:pt x="20" y="585"/>
                  </a:lnTo>
                  <a:lnTo>
                    <a:pt x="20" y="589"/>
                  </a:lnTo>
                  <a:lnTo>
                    <a:pt x="20" y="589"/>
                  </a:lnTo>
                  <a:lnTo>
                    <a:pt x="20" y="602"/>
                  </a:lnTo>
                  <a:lnTo>
                    <a:pt x="20" y="610"/>
                  </a:lnTo>
                  <a:lnTo>
                    <a:pt x="23" y="617"/>
                  </a:lnTo>
                  <a:lnTo>
                    <a:pt x="23" y="617"/>
                  </a:lnTo>
                  <a:lnTo>
                    <a:pt x="25" y="618"/>
                  </a:lnTo>
                  <a:lnTo>
                    <a:pt x="28" y="620"/>
                  </a:lnTo>
                  <a:lnTo>
                    <a:pt x="35" y="621"/>
                  </a:lnTo>
                  <a:lnTo>
                    <a:pt x="51" y="621"/>
                  </a:lnTo>
                  <a:lnTo>
                    <a:pt x="51" y="621"/>
                  </a:lnTo>
                  <a:lnTo>
                    <a:pt x="61" y="623"/>
                  </a:lnTo>
                  <a:lnTo>
                    <a:pt x="70" y="624"/>
                  </a:lnTo>
                  <a:lnTo>
                    <a:pt x="70" y="624"/>
                  </a:lnTo>
                  <a:lnTo>
                    <a:pt x="72" y="624"/>
                  </a:lnTo>
                  <a:lnTo>
                    <a:pt x="75" y="626"/>
                  </a:lnTo>
                  <a:lnTo>
                    <a:pt x="75" y="626"/>
                  </a:lnTo>
                  <a:lnTo>
                    <a:pt x="77" y="627"/>
                  </a:lnTo>
                  <a:lnTo>
                    <a:pt x="77" y="627"/>
                  </a:lnTo>
                  <a:lnTo>
                    <a:pt x="80" y="629"/>
                  </a:lnTo>
                  <a:lnTo>
                    <a:pt x="80" y="629"/>
                  </a:lnTo>
                  <a:lnTo>
                    <a:pt x="83" y="629"/>
                  </a:lnTo>
                  <a:lnTo>
                    <a:pt x="81" y="626"/>
                  </a:lnTo>
                  <a:lnTo>
                    <a:pt x="81" y="626"/>
                  </a:lnTo>
                  <a:lnTo>
                    <a:pt x="77" y="617"/>
                  </a:lnTo>
                  <a:lnTo>
                    <a:pt x="77" y="610"/>
                  </a:lnTo>
                  <a:lnTo>
                    <a:pt x="77" y="610"/>
                  </a:lnTo>
                  <a:lnTo>
                    <a:pt x="75" y="605"/>
                  </a:lnTo>
                  <a:lnTo>
                    <a:pt x="72" y="601"/>
                  </a:lnTo>
                  <a:lnTo>
                    <a:pt x="71" y="597"/>
                  </a:lnTo>
                  <a:lnTo>
                    <a:pt x="71" y="594"/>
                  </a:lnTo>
                  <a:lnTo>
                    <a:pt x="71" y="594"/>
                  </a:lnTo>
                  <a:lnTo>
                    <a:pt x="74" y="592"/>
                  </a:lnTo>
                  <a:lnTo>
                    <a:pt x="77" y="592"/>
                  </a:lnTo>
                  <a:lnTo>
                    <a:pt x="78" y="591"/>
                  </a:lnTo>
                  <a:lnTo>
                    <a:pt x="80" y="589"/>
                  </a:lnTo>
                  <a:lnTo>
                    <a:pt x="80" y="589"/>
                  </a:lnTo>
                  <a:lnTo>
                    <a:pt x="78" y="587"/>
                  </a:lnTo>
                  <a:lnTo>
                    <a:pt x="75" y="584"/>
                  </a:lnTo>
                  <a:lnTo>
                    <a:pt x="75" y="582"/>
                  </a:lnTo>
                  <a:lnTo>
                    <a:pt x="77" y="581"/>
                  </a:lnTo>
                  <a:lnTo>
                    <a:pt x="77" y="581"/>
                  </a:lnTo>
                  <a:lnTo>
                    <a:pt x="78" y="581"/>
                  </a:lnTo>
                  <a:lnTo>
                    <a:pt x="80" y="582"/>
                  </a:lnTo>
                  <a:lnTo>
                    <a:pt x="81" y="584"/>
                  </a:lnTo>
                  <a:lnTo>
                    <a:pt x="84" y="582"/>
                  </a:lnTo>
                  <a:lnTo>
                    <a:pt x="84" y="582"/>
                  </a:lnTo>
                  <a:lnTo>
                    <a:pt x="88" y="581"/>
                  </a:lnTo>
                  <a:lnTo>
                    <a:pt x="90" y="579"/>
                  </a:lnTo>
                  <a:lnTo>
                    <a:pt x="90" y="576"/>
                  </a:lnTo>
                  <a:lnTo>
                    <a:pt x="91" y="575"/>
                  </a:lnTo>
                  <a:lnTo>
                    <a:pt x="91" y="575"/>
                  </a:lnTo>
                  <a:lnTo>
                    <a:pt x="94" y="571"/>
                  </a:lnTo>
                  <a:lnTo>
                    <a:pt x="97" y="566"/>
                  </a:lnTo>
                  <a:lnTo>
                    <a:pt x="98" y="559"/>
                  </a:lnTo>
                  <a:lnTo>
                    <a:pt x="98" y="553"/>
                  </a:lnTo>
                  <a:lnTo>
                    <a:pt x="98" y="553"/>
                  </a:lnTo>
                  <a:lnTo>
                    <a:pt x="98" y="550"/>
                  </a:lnTo>
                  <a:lnTo>
                    <a:pt x="98" y="547"/>
                  </a:lnTo>
                  <a:lnTo>
                    <a:pt x="101" y="540"/>
                  </a:lnTo>
                  <a:lnTo>
                    <a:pt x="106" y="534"/>
                  </a:lnTo>
                  <a:lnTo>
                    <a:pt x="112" y="531"/>
                  </a:lnTo>
                  <a:lnTo>
                    <a:pt x="112" y="531"/>
                  </a:lnTo>
                  <a:lnTo>
                    <a:pt x="114" y="530"/>
                  </a:lnTo>
                  <a:lnTo>
                    <a:pt x="119" y="527"/>
                  </a:lnTo>
                  <a:lnTo>
                    <a:pt x="123" y="524"/>
                  </a:lnTo>
                  <a:lnTo>
                    <a:pt x="123" y="524"/>
                  </a:lnTo>
                  <a:lnTo>
                    <a:pt x="126" y="520"/>
                  </a:lnTo>
                  <a:lnTo>
                    <a:pt x="127" y="513"/>
                  </a:lnTo>
                  <a:lnTo>
                    <a:pt x="127" y="505"/>
                  </a:lnTo>
                  <a:lnTo>
                    <a:pt x="126" y="503"/>
                  </a:lnTo>
                  <a:lnTo>
                    <a:pt x="126" y="500"/>
                  </a:lnTo>
                  <a:lnTo>
                    <a:pt x="126" y="500"/>
                  </a:lnTo>
                  <a:lnTo>
                    <a:pt x="112" y="494"/>
                  </a:lnTo>
                  <a:lnTo>
                    <a:pt x="112" y="494"/>
                  </a:lnTo>
                  <a:lnTo>
                    <a:pt x="106" y="489"/>
                  </a:lnTo>
                  <a:lnTo>
                    <a:pt x="101" y="484"/>
                  </a:lnTo>
                  <a:lnTo>
                    <a:pt x="97" y="478"/>
                  </a:lnTo>
                  <a:lnTo>
                    <a:pt x="97" y="475"/>
                  </a:lnTo>
                  <a:lnTo>
                    <a:pt x="97" y="474"/>
                  </a:lnTo>
                  <a:lnTo>
                    <a:pt x="97" y="474"/>
                  </a:lnTo>
                  <a:lnTo>
                    <a:pt x="106" y="459"/>
                  </a:lnTo>
                  <a:lnTo>
                    <a:pt x="106" y="459"/>
                  </a:lnTo>
                  <a:lnTo>
                    <a:pt x="110" y="456"/>
                  </a:lnTo>
                  <a:lnTo>
                    <a:pt x="117" y="452"/>
                  </a:lnTo>
                  <a:lnTo>
                    <a:pt x="126" y="449"/>
                  </a:lnTo>
                  <a:lnTo>
                    <a:pt x="126" y="449"/>
                  </a:lnTo>
                  <a:lnTo>
                    <a:pt x="129" y="449"/>
                  </a:lnTo>
                  <a:lnTo>
                    <a:pt x="129" y="446"/>
                  </a:lnTo>
                  <a:lnTo>
                    <a:pt x="132" y="443"/>
                  </a:lnTo>
                  <a:lnTo>
                    <a:pt x="132" y="443"/>
                  </a:lnTo>
                  <a:lnTo>
                    <a:pt x="135" y="439"/>
                  </a:lnTo>
                  <a:lnTo>
                    <a:pt x="138" y="436"/>
                  </a:lnTo>
                  <a:lnTo>
                    <a:pt x="138" y="436"/>
                  </a:lnTo>
                  <a:lnTo>
                    <a:pt x="138" y="426"/>
                  </a:lnTo>
                  <a:lnTo>
                    <a:pt x="138" y="420"/>
                  </a:lnTo>
                  <a:lnTo>
                    <a:pt x="139" y="416"/>
                  </a:lnTo>
                  <a:lnTo>
                    <a:pt x="139" y="416"/>
                  </a:lnTo>
                  <a:lnTo>
                    <a:pt x="146" y="407"/>
                  </a:lnTo>
                  <a:lnTo>
                    <a:pt x="149" y="404"/>
                  </a:lnTo>
                  <a:lnTo>
                    <a:pt x="151" y="403"/>
                  </a:lnTo>
                  <a:lnTo>
                    <a:pt x="149" y="401"/>
                  </a:lnTo>
                  <a:lnTo>
                    <a:pt x="149" y="401"/>
                  </a:lnTo>
                  <a:lnTo>
                    <a:pt x="145" y="400"/>
                  </a:lnTo>
                  <a:lnTo>
                    <a:pt x="143" y="398"/>
                  </a:lnTo>
                  <a:lnTo>
                    <a:pt x="143" y="397"/>
                  </a:lnTo>
                  <a:lnTo>
                    <a:pt x="143" y="397"/>
                  </a:lnTo>
                  <a:lnTo>
                    <a:pt x="149" y="392"/>
                  </a:lnTo>
                  <a:lnTo>
                    <a:pt x="151" y="390"/>
                  </a:lnTo>
                  <a:lnTo>
                    <a:pt x="149" y="388"/>
                  </a:lnTo>
                  <a:lnTo>
                    <a:pt x="149" y="388"/>
                  </a:lnTo>
                  <a:lnTo>
                    <a:pt x="143" y="379"/>
                  </a:lnTo>
                  <a:lnTo>
                    <a:pt x="140" y="374"/>
                  </a:lnTo>
                  <a:lnTo>
                    <a:pt x="139" y="368"/>
                  </a:lnTo>
                  <a:lnTo>
                    <a:pt x="139" y="368"/>
                  </a:lnTo>
                  <a:lnTo>
                    <a:pt x="138" y="363"/>
                  </a:lnTo>
                  <a:lnTo>
                    <a:pt x="139" y="361"/>
                  </a:lnTo>
                  <a:lnTo>
                    <a:pt x="142" y="359"/>
                  </a:lnTo>
                  <a:lnTo>
                    <a:pt x="145" y="359"/>
                  </a:lnTo>
                  <a:lnTo>
                    <a:pt x="145" y="359"/>
                  </a:lnTo>
                  <a:lnTo>
                    <a:pt x="156" y="363"/>
                  </a:lnTo>
                  <a:lnTo>
                    <a:pt x="162" y="366"/>
                  </a:lnTo>
                  <a:lnTo>
                    <a:pt x="168" y="366"/>
                  </a:lnTo>
                  <a:lnTo>
                    <a:pt x="168" y="366"/>
                  </a:lnTo>
                  <a:lnTo>
                    <a:pt x="177" y="365"/>
                  </a:lnTo>
                  <a:lnTo>
                    <a:pt x="181" y="363"/>
                  </a:lnTo>
                  <a:lnTo>
                    <a:pt x="184" y="361"/>
                  </a:lnTo>
                  <a:lnTo>
                    <a:pt x="184" y="361"/>
                  </a:lnTo>
                  <a:lnTo>
                    <a:pt x="185" y="356"/>
                  </a:lnTo>
                  <a:lnTo>
                    <a:pt x="185" y="352"/>
                  </a:lnTo>
                  <a:lnTo>
                    <a:pt x="185" y="348"/>
                  </a:lnTo>
                  <a:lnTo>
                    <a:pt x="185" y="343"/>
                  </a:lnTo>
                  <a:lnTo>
                    <a:pt x="185" y="343"/>
                  </a:lnTo>
                  <a:lnTo>
                    <a:pt x="185" y="337"/>
                  </a:lnTo>
                  <a:lnTo>
                    <a:pt x="185" y="332"/>
                  </a:lnTo>
                  <a:lnTo>
                    <a:pt x="185" y="327"/>
                  </a:lnTo>
                  <a:lnTo>
                    <a:pt x="185" y="324"/>
                  </a:lnTo>
                  <a:lnTo>
                    <a:pt x="187" y="323"/>
                  </a:lnTo>
                  <a:lnTo>
                    <a:pt x="187" y="323"/>
                  </a:lnTo>
                  <a:lnTo>
                    <a:pt x="193" y="320"/>
                  </a:lnTo>
                  <a:lnTo>
                    <a:pt x="201" y="320"/>
                  </a:lnTo>
                  <a:lnTo>
                    <a:pt x="201" y="320"/>
                  </a:lnTo>
                  <a:lnTo>
                    <a:pt x="214" y="319"/>
                  </a:lnTo>
                  <a:lnTo>
                    <a:pt x="227" y="317"/>
                  </a:lnTo>
                  <a:lnTo>
                    <a:pt x="227" y="317"/>
                  </a:lnTo>
                  <a:lnTo>
                    <a:pt x="236" y="314"/>
                  </a:lnTo>
                  <a:lnTo>
                    <a:pt x="248" y="310"/>
                  </a:lnTo>
                  <a:lnTo>
                    <a:pt x="258" y="304"/>
                  </a:lnTo>
                  <a:lnTo>
                    <a:pt x="262" y="301"/>
                  </a:lnTo>
                  <a:lnTo>
                    <a:pt x="265" y="298"/>
                  </a:lnTo>
                  <a:lnTo>
                    <a:pt x="265" y="298"/>
                  </a:lnTo>
                  <a:lnTo>
                    <a:pt x="272" y="285"/>
                  </a:lnTo>
                  <a:lnTo>
                    <a:pt x="275" y="279"/>
                  </a:lnTo>
                  <a:lnTo>
                    <a:pt x="275" y="275"/>
                  </a:lnTo>
                  <a:lnTo>
                    <a:pt x="275" y="275"/>
                  </a:lnTo>
                  <a:lnTo>
                    <a:pt x="275" y="271"/>
                  </a:lnTo>
                  <a:lnTo>
                    <a:pt x="274" y="269"/>
                  </a:lnTo>
                  <a:lnTo>
                    <a:pt x="272" y="266"/>
                  </a:lnTo>
                  <a:lnTo>
                    <a:pt x="269" y="266"/>
                  </a:lnTo>
                  <a:lnTo>
                    <a:pt x="269" y="266"/>
                  </a:lnTo>
                  <a:lnTo>
                    <a:pt x="265" y="264"/>
                  </a:lnTo>
                  <a:lnTo>
                    <a:pt x="264" y="262"/>
                  </a:lnTo>
                  <a:lnTo>
                    <a:pt x="264" y="259"/>
                  </a:lnTo>
                  <a:lnTo>
                    <a:pt x="264" y="259"/>
                  </a:lnTo>
                  <a:lnTo>
                    <a:pt x="268" y="253"/>
                  </a:lnTo>
                  <a:lnTo>
                    <a:pt x="268" y="249"/>
                  </a:lnTo>
                  <a:lnTo>
                    <a:pt x="266" y="246"/>
                  </a:lnTo>
                  <a:lnTo>
                    <a:pt x="266" y="246"/>
                  </a:lnTo>
                  <a:lnTo>
                    <a:pt x="248" y="230"/>
                  </a:lnTo>
                  <a:lnTo>
                    <a:pt x="248" y="230"/>
                  </a:lnTo>
                  <a:lnTo>
                    <a:pt x="243" y="224"/>
                  </a:lnTo>
                  <a:lnTo>
                    <a:pt x="242" y="223"/>
                  </a:lnTo>
                  <a:lnTo>
                    <a:pt x="243" y="222"/>
                  </a:lnTo>
                  <a:lnTo>
                    <a:pt x="243" y="222"/>
                  </a:lnTo>
                  <a:lnTo>
                    <a:pt x="248" y="223"/>
                  </a:lnTo>
                  <a:lnTo>
                    <a:pt x="248" y="223"/>
                  </a:lnTo>
                  <a:lnTo>
                    <a:pt x="249" y="210"/>
                  </a:lnTo>
                  <a:lnTo>
                    <a:pt x="252" y="198"/>
                  </a:lnTo>
                  <a:lnTo>
                    <a:pt x="252" y="198"/>
                  </a:lnTo>
                  <a:lnTo>
                    <a:pt x="253" y="188"/>
                  </a:lnTo>
                  <a:lnTo>
                    <a:pt x="255" y="175"/>
                  </a:lnTo>
                  <a:lnTo>
                    <a:pt x="256" y="156"/>
                  </a:lnTo>
                  <a:lnTo>
                    <a:pt x="256" y="156"/>
                  </a:lnTo>
                  <a:lnTo>
                    <a:pt x="256" y="153"/>
                  </a:lnTo>
                  <a:lnTo>
                    <a:pt x="259" y="151"/>
                  </a:lnTo>
                  <a:lnTo>
                    <a:pt x="264" y="148"/>
                  </a:lnTo>
                  <a:lnTo>
                    <a:pt x="265" y="143"/>
                  </a:lnTo>
                  <a:lnTo>
                    <a:pt x="265" y="143"/>
                  </a:lnTo>
                  <a:lnTo>
                    <a:pt x="268" y="138"/>
                  </a:lnTo>
                  <a:lnTo>
                    <a:pt x="271" y="130"/>
                  </a:lnTo>
                  <a:lnTo>
                    <a:pt x="275" y="124"/>
                  </a:lnTo>
                  <a:lnTo>
                    <a:pt x="281" y="119"/>
                  </a:lnTo>
                  <a:lnTo>
                    <a:pt x="281" y="119"/>
                  </a:lnTo>
                  <a:lnTo>
                    <a:pt x="303" y="103"/>
                  </a:lnTo>
                  <a:lnTo>
                    <a:pt x="313" y="96"/>
                  </a:lnTo>
                  <a:lnTo>
                    <a:pt x="316" y="91"/>
                  </a:lnTo>
                  <a:lnTo>
                    <a:pt x="317" y="90"/>
                  </a:lnTo>
                  <a:lnTo>
                    <a:pt x="317" y="90"/>
                  </a:lnTo>
                  <a:lnTo>
                    <a:pt x="319" y="84"/>
                  </a:lnTo>
                  <a:lnTo>
                    <a:pt x="317" y="75"/>
                  </a:lnTo>
                  <a:lnTo>
                    <a:pt x="314" y="69"/>
                  </a:lnTo>
                  <a:lnTo>
                    <a:pt x="313" y="67"/>
                  </a:lnTo>
                  <a:lnTo>
                    <a:pt x="311" y="65"/>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0" name="Freeform 667"/>
            <p:cNvSpPr>
              <a:spLocks/>
            </p:cNvSpPr>
            <p:nvPr/>
          </p:nvSpPr>
          <p:spPr bwMode="auto">
            <a:xfrm>
              <a:off x="2054297" y="3212584"/>
              <a:ext cx="3450630" cy="2621126"/>
            </a:xfrm>
            <a:custGeom>
              <a:avLst/>
              <a:gdLst>
                <a:gd name="T0" fmla="*/ 291 w 319"/>
                <a:gd name="T1" fmla="*/ 85 h 629"/>
                <a:gd name="T2" fmla="*/ 282 w 319"/>
                <a:gd name="T3" fmla="*/ 96 h 629"/>
                <a:gd name="T4" fmla="*/ 269 w 319"/>
                <a:gd name="T5" fmla="*/ 94 h 629"/>
                <a:gd name="T6" fmla="*/ 246 w 319"/>
                <a:gd name="T7" fmla="*/ 80 h 629"/>
                <a:gd name="T8" fmla="*/ 242 w 319"/>
                <a:gd name="T9" fmla="*/ 49 h 629"/>
                <a:gd name="T10" fmla="*/ 206 w 319"/>
                <a:gd name="T11" fmla="*/ 14 h 629"/>
                <a:gd name="T12" fmla="*/ 194 w 319"/>
                <a:gd name="T13" fmla="*/ 14 h 629"/>
                <a:gd name="T14" fmla="*/ 174 w 319"/>
                <a:gd name="T15" fmla="*/ 1 h 629"/>
                <a:gd name="T16" fmla="*/ 151 w 319"/>
                <a:gd name="T17" fmla="*/ 9 h 629"/>
                <a:gd name="T18" fmla="*/ 116 w 319"/>
                <a:gd name="T19" fmla="*/ 9 h 629"/>
                <a:gd name="T20" fmla="*/ 103 w 319"/>
                <a:gd name="T21" fmla="*/ 23 h 629"/>
                <a:gd name="T22" fmla="*/ 80 w 319"/>
                <a:gd name="T23" fmla="*/ 54 h 629"/>
                <a:gd name="T24" fmla="*/ 72 w 319"/>
                <a:gd name="T25" fmla="*/ 85 h 629"/>
                <a:gd name="T26" fmla="*/ 52 w 319"/>
                <a:gd name="T27" fmla="*/ 191 h 629"/>
                <a:gd name="T28" fmla="*/ 54 w 319"/>
                <a:gd name="T29" fmla="*/ 235 h 629"/>
                <a:gd name="T30" fmla="*/ 48 w 319"/>
                <a:gd name="T31" fmla="*/ 264 h 629"/>
                <a:gd name="T32" fmla="*/ 38 w 319"/>
                <a:gd name="T33" fmla="*/ 310 h 629"/>
                <a:gd name="T34" fmla="*/ 30 w 319"/>
                <a:gd name="T35" fmla="*/ 340 h 629"/>
                <a:gd name="T36" fmla="*/ 23 w 319"/>
                <a:gd name="T37" fmla="*/ 388 h 629"/>
                <a:gd name="T38" fmla="*/ 30 w 319"/>
                <a:gd name="T39" fmla="*/ 416 h 629"/>
                <a:gd name="T40" fmla="*/ 25 w 319"/>
                <a:gd name="T41" fmla="*/ 429 h 629"/>
                <a:gd name="T42" fmla="*/ 38 w 319"/>
                <a:gd name="T43" fmla="*/ 442 h 629"/>
                <a:gd name="T44" fmla="*/ 33 w 319"/>
                <a:gd name="T45" fmla="*/ 452 h 629"/>
                <a:gd name="T46" fmla="*/ 26 w 319"/>
                <a:gd name="T47" fmla="*/ 465 h 629"/>
                <a:gd name="T48" fmla="*/ 28 w 319"/>
                <a:gd name="T49" fmla="*/ 501 h 629"/>
                <a:gd name="T50" fmla="*/ 19 w 319"/>
                <a:gd name="T51" fmla="*/ 531 h 629"/>
                <a:gd name="T52" fmla="*/ 0 w 319"/>
                <a:gd name="T53" fmla="*/ 566 h 629"/>
                <a:gd name="T54" fmla="*/ 9 w 319"/>
                <a:gd name="T55" fmla="*/ 589 h 629"/>
                <a:gd name="T56" fmla="*/ 20 w 319"/>
                <a:gd name="T57" fmla="*/ 589 h 629"/>
                <a:gd name="T58" fmla="*/ 25 w 319"/>
                <a:gd name="T59" fmla="*/ 618 h 629"/>
                <a:gd name="T60" fmla="*/ 70 w 319"/>
                <a:gd name="T61" fmla="*/ 624 h 629"/>
                <a:gd name="T62" fmla="*/ 77 w 319"/>
                <a:gd name="T63" fmla="*/ 627 h 629"/>
                <a:gd name="T64" fmla="*/ 77 w 319"/>
                <a:gd name="T65" fmla="*/ 617 h 629"/>
                <a:gd name="T66" fmla="*/ 71 w 319"/>
                <a:gd name="T67" fmla="*/ 594 h 629"/>
                <a:gd name="T68" fmla="*/ 80 w 319"/>
                <a:gd name="T69" fmla="*/ 589 h 629"/>
                <a:gd name="T70" fmla="*/ 78 w 319"/>
                <a:gd name="T71" fmla="*/ 581 h 629"/>
                <a:gd name="T72" fmla="*/ 90 w 319"/>
                <a:gd name="T73" fmla="*/ 579 h 629"/>
                <a:gd name="T74" fmla="*/ 98 w 319"/>
                <a:gd name="T75" fmla="*/ 559 h 629"/>
                <a:gd name="T76" fmla="*/ 106 w 319"/>
                <a:gd name="T77" fmla="*/ 534 h 629"/>
                <a:gd name="T78" fmla="*/ 123 w 319"/>
                <a:gd name="T79" fmla="*/ 524 h 629"/>
                <a:gd name="T80" fmla="*/ 126 w 319"/>
                <a:gd name="T81" fmla="*/ 500 h 629"/>
                <a:gd name="T82" fmla="*/ 97 w 319"/>
                <a:gd name="T83" fmla="*/ 475 h 629"/>
                <a:gd name="T84" fmla="*/ 117 w 319"/>
                <a:gd name="T85" fmla="*/ 452 h 629"/>
                <a:gd name="T86" fmla="*/ 132 w 319"/>
                <a:gd name="T87" fmla="*/ 443 h 629"/>
                <a:gd name="T88" fmla="*/ 139 w 319"/>
                <a:gd name="T89" fmla="*/ 416 h 629"/>
                <a:gd name="T90" fmla="*/ 149 w 319"/>
                <a:gd name="T91" fmla="*/ 401 h 629"/>
                <a:gd name="T92" fmla="*/ 151 w 319"/>
                <a:gd name="T93" fmla="*/ 390 h 629"/>
                <a:gd name="T94" fmla="*/ 139 w 319"/>
                <a:gd name="T95" fmla="*/ 368 h 629"/>
                <a:gd name="T96" fmla="*/ 156 w 319"/>
                <a:gd name="T97" fmla="*/ 363 h 629"/>
                <a:gd name="T98" fmla="*/ 184 w 319"/>
                <a:gd name="T99" fmla="*/ 361 h 629"/>
                <a:gd name="T100" fmla="*/ 185 w 319"/>
                <a:gd name="T101" fmla="*/ 343 h 629"/>
                <a:gd name="T102" fmla="*/ 187 w 319"/>
                <a:gd name="T103" fmla="*/ 323 h 629"/>
                <a:gd name="T104" fmla="*/ 227 w 319"/>
                <a:gd name="T105" fmla="*/ 317 h 629"/>
                <a:gd name="T106" fmla="*/ 265 w 319"/>
                <a:gd name="T107" fmla="*/ 298 h 629"/>
                <a:gd name="T108" fmla="*/ 274 w 319"/>
                <a:gd name="T109" fmla="*/ 269 h 629"/>
                <a:gd name="T110" fmla="*/ 264 w 319"/>
                <a:gd name="T111" fmla="*/ 259 h 629"/>
                <a:gd name="T112" fmla="*/ 248 w 319"/>
                <a:gd name="T113" fmla="*/ 230 h 629"/>
                <a:gd name="T114" fmla="*/ 248 w 319"/>
                <a:gd name="T115" fmla="*/ 223 h 629"/>
                <a:gd name="T116" fmla="*/ 255 w 319"/>
                <a:gd name="T117" fmla="*/ 175 h 629"/>
                <a:gd name="T118" fmla="*/ 265 w 319"/>
                <a:gd name="T119" fmla="*/ 143 h 629"/>
                <a:gd name="T120" fmla="*/ 281 w 319"/>
                <a:gd name="T121" fmla="*/ 119 h 629"/>
                <a:gd name="T122" fmla="*/ 319 w 319"/>
                <a:gd name="T123" fmla="*/ 84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 h="629">
                  <a:moveTo>
                    <a:pt x="311" y="65"/>
                  </a:moveTo>
                  <a:lnTo>
                    <a:pt x="311" y="65"/>
                  </a:lnTo>
                  <a:lnTo>
                    <a:pt x="304" y="61"/>
                  </a:lnTo>
                  <a:lnTo>
                    <a:pt x="304" y="61"/>
                  </a:lnTo>
                  <a:lnTo>
                    <a:pt x="297" y="75"/>
                  </a:lnTo>
                  <a:lnTo>
                    <a:pt x="291" y="85"/>
                  </a:lnTo>
                  <a:lnTo>
                    <a:pt x="291" y="85"/>
                  </a:lnTo>
                  <a:lnTo>
                    <a:pt x="291" y="90"/>
                  </a:lnTo>
                  <a:lnTo>
                    <a:pt x="288" y="96"/>
                  </a:lnTo>
                  <a:lnTo>
                    <a:pt x="285" y="97"/>
                  </a:lnTo>
                  <a:lnTo>
                    <a:pt x="284" y="97"/>
                  </a:lnTo>
                  <a:lnTo>
                    <a:pt x="282" y="96"/>
                  </a:lnTo>
                  <a:lnTo>
                    <a:pt x="282" y="96"/>
                  </a:lnTo>
                  <a:lnTo>
                    <a:pt x="280" y="93"/>
                  </a:lnTo>
                  <a:lnTo>
                    <a:pt x="277" y="93"/>
                  </a:lnTo>
                  <a:lnTo>
                    <a:pt x="274" y="94"/>
                  </a:lnTo>
                  <a:lnTo>
                    <a:pt x="269" y="94"/>
                  </a:lnTo>
                  <a:lnTo>
                    <a:pt x="269" y="94"/>
                  </a:lnTo>
                  <a:lnTo>
                    <a:pt x="255" y="94"/>
                  </a:lnTo>
                  <a:lnTo>
                    <a:pt x="246" y="93"/>
                  </a:lnTo>
                  <a:lnTo>
                    <a:pt x="245" y="91"/>
                  </a:lnTo>
                  <a:lnTo>
                    <a:pt x="245" y="88"/>
                  </a:lnTo>
                  <a:lnTo>
                    <a:pt x="245" y="88"/>
                  </a:lnTo>
                  <a:lnTo>
                    <a:pt x="246" y="80"/>
                  </a:lnTo>
                  <a:lnTo>
                    <a:pt x="251" y="71"/>
                  </a:lnTo>
                  <a:lnTo>
                    <a:pt x="255" y="62"/>
                  </a:lnTo>
                  <a:lnTo>
                    <a:pt x="255" y="59"/>
                  </a:lnTo>
                  <a:lnTo>
                    <a:pt x="255" y="58"/>
                  </a:lnTo>
                  <a:lnTo>
                    <a:pt x="255" y="58"/>
                  </a:lnTo>
                  <a:lnTo>
                    <a:pt x="242" y="49"/>
                  </a:lnTo>
                  <a:lnTo>
                    <a:pt x="226" y="39"/>
                  </a:lnTo>
                  <a:lnTo>
                    <a:pt x="226" y="39"/>
                  </a:lnTo>
                  <a:lnTo>
                    <a:pt x="219" y="32"/>
                  </a:lnTo>
                  <a:lnTo>
                    <a:pt x="213" y="23"/>
                  </a:lnTo>
                  <a:lnTo>
                    <a:pt x="207" y="17"/>
                  </a:lnTo>
                  <a:lnTo>
                    <a:pt x="206" y="14"/>
                  </a:lnTo>
                  <a:lnTo>
                    <a:pt x="203" y="14"/>
                  </a:lnTo>
                  <a:lnTo>
                    <a:pt x="203" y="14"/>
                  </a:lnTo>
                  <a:lnTo>
                    <a:pt x="200" y="16"/>
                  </a:lnTo>
                  <a:lnTo>
                    <a:pt x="197" y="16"/>
                  </a:lnTo>
                  <a:lnTo>
                    <a:pt x="196" y="17"/>
                  </a:lnTo>
                  <a:lnTo>
                    <a:pt x="194" y="14"/>
                  </a:lnTo>
                  <a:lnTo>
                    <a:pt x="194" y="14"/>
                  </a:lnTo>
                  <a:lnTo>
                    <a:pt x="190" y="10"/>
                  </a:lnTo>
                  <a:lnTo>
                    <a:pt x="185" y="7"/>
                  </a:lnTo>
                  <a:lnTo>
                    <a:pt x="180" y="3"/>
                  </a:lnTo>
                  <a:lnTo>
                    <a:pt x="174" y="1"/>
                  </a:lnTo>
                  <a:lnTo>
                    <a:pt x="174" y="1"/>
                  </a:lnTo>
                  <a:lnTo>
                    <a:pt x="162" y="0"/>
                  </a:lnTo>
                  <a:lnTo>
                    <a:pt x="158" y="0"/>
                  </a:lnTo>
                  <a:lnTo>
                    <a:pt x="154" y="3"/>
                  </a:lnTo>
                  <a:lnTo>
                    <a:pt x="154" y="3"/>
                  </a:lnTo>
                  <a:lnTo>
                    <a:pt x="152" y="6"/>
                  </a:lnTo>
                  <a:lnTo>
                    <a:pt x="151" y="9"/>
                  </a:lnTo>
                  <a:lnTo>
                    <a:pt x="149" y="11"/>
                  </a:lnTo>
                  <a:lnTo>
                    <a:pt x="146" y="13"/>
                  </a:lnTo>
                  <a:lnTo>
                    <a:pt x="146" y="13"/>
                  </a:lnTo>
                  <a:lnTo>
                    <a:pt x="130" y="10"/>
                  </a:lnTo>
                  <a:lnTo>
                    <a:pt x="122" y="9"/>
                  </a:lnTo>
                  <a:lnTo>
                    <a:pt x="116" y="9"/>
                  </a:lnTo>
                  <a:lnTo>
                    <a:pt x="116" y="9"/>
                  </a:lnTo>
                  <a:lnTo>
                    <a:pt x="96" y="22"/>
                  </a:lnTo>
                  <a:lnTo>
                    <a:pt x="96" y="22"/>
                  </a:lnTo>
                  <a:lnTo>
                    <a:pt x="100" y="22"/>
                  </a:lnTo>
                  <a:lnTo>
                    <a:pt x="103" y="23"/>
                  </a:lnTo>
                  <a:lnTo>
                    <a:pt x="103" y="23"/>
                  </a:lnTo>
                  <a:lnTo>
                    <a:pt x="103" y="26"/>
                  </a:lnTo>
                  <a:lnTo>
                    <a:pt x="101" y="29"/>
                  </a:lnTo>
                  <a:lnTo>
                    <a:pt x="96" y="38"/>
                  </a:lnTo>
                  <a:lnTo>
                    <a:pt x="87" y="46"/>
                  </a:lnTo>
                  <a:lnTo>
                    <a:pt x="80" y="54"/>
                  </a:lnTo>
                  <a:lnTo>
                    <a:pt x="80" y="54"/>
                  </a:lnTo>
                  <a:lnTo>
                    <a:pt x="78" y="56"/>
                  </a:lnTo>
                  <a:lnTo>
                    <a:pt x="75" y="61"/>
                  </a:lnTo>
                  <a:lnTo>
                    <a:pt x="74" y="69"/>
                  </a:lnTo>
                  <a:lnTo>
                    <a:pt x="72" y="78"/>
                  </a:lnTo>
                  <a:lnTo>
                    <a:pt x="72" y="85"/>
                  </a:lnTo>
                  <a:lnTo>
                    <a:pt x="72" y="85"/>
                  </a:lnTo>
                  <a:lnTo>
                    <a:pt x="62" y="122"/>
                  </a:lnTo>
                  <a:lnTo>
                    <a:pt x="51" y="158"/>
                  </a:lnTo>
                  <a:lnTo>
                    <a:pt x="51" y="158"/>
                  </a:lnTo>
                  <a:lnTo>
                    <a:pt x="49" y="166"/>
                  </a:lnTo>
                  <a:lnTo>
                    <a:pt x="51" y="175"/>
                  </a:lnTo>
                  <a:lnTo>
                    <a:pt x="52" y="191"/>
                  </a:lnTo>
                  <a:lnTo>
                    <a:pt x="52" y="191"/>
                  </a:lnTo>
                  <a:lnTo>
                    <a:pt x="54" y="213"/>
                  </a:lnTo>
                  <a:lnTo>
                    <a:pt x="55" y="226"/>
                  </a:lnTo>
                  <a:lnTo>
                    <a:pt x="54" y="230"/>
                  </a:lnTo>
                  <a:lnTo>
                    <a:pt x="54" y="235"/>
                  </a:lnTo>
                  <a:lnTo>
                    <a:pt x="54" y="235"/>
                  </a:lnTo>
                  <a:lnTo>
                    <a:pt x="52" y="240"/>
                  </a:lnTo>
                  <a:lnTo>
                    <a:pt x="51" y="248"/>
                  </a:lnTo>
                  <a:lnTo>
                    <a:pt x="51" y="256"/>
                  </a:lnTo>
                  <a:lnTo>
                    <a:pt x="49" y="261"/>
                  </a:lnTo>
                  <a:lnTo>
                    <a:pt x="48" y="264"/>
                  </a:lnTo>
                  <a:lnTo>
                    <a:pt x="48" y="264"/>
                  </a:lnTo>
                  <a:lnTo>
                    <a:pt x="43" y="268"/>
                  </a:lnTo>
                  <a:lnTo>
                    <a:pt x="41" y="274"/>
                  </a:lnTo>
                  <a:lnTo>
                    <a:pt x="38" y="281"/>
                  </a:lnTo>
                  <a:lnTo>
                    <a:pt x="36" y="290"/>
                  </a:lnTo>
                  <a:lnTo>
                    <a:pt x="36" y="290"/>
                  </a:lnTo>
                  <a:lnTo>
                    <a:pt x="38" y="310"/>
                  </a:lnTo>
                  <a:lnTo>
                    <a:pt x="38" y="319"/>
                  </a:lnTo>
                  <a:lnTo>
                    <a:pt x="36" y="323"/>
                  </a:lnTo>
                  <a:lnTo>
                    <a:pt x="36" y="323"/>
                  </a:lnTo>
                  <a:lnTo>
                    <a:pt x="33" y="330"/>
                  </a:lnTo>
                  <a:lnTo>
                    <a:pt x="32" y="336"/>
                  </a:lnTo>
                  <a:lnTo>
                    <a:pt x="30" y="340"/>
                  </a:lnTo>
                  <a:lnTo>
                    <a:pt x="30" y="340"/>
                  </a:lnTo>
                  <a:lnTo>
                    <a:pt x="29" y="348"/>
                  </a:lnTo>
                  <a:lnTo>
                    <a:pt x="28" y="356"/>
                  </a:lnTo>
                  <a:lnTo>
                    <a:pt x="28" y="356"/>
                  </a:lnTo>
                  <a:lnTo>
                    <a:pt x="26" y="374"/>
                  </a:lnTo>
                  <a:lnTo>
                    <a:pt x="23" y="388"/>
                  </a:lnTo>
                  <a:lnTo>
                    <a:pt x="23" y="388"/>
                  </a:lnTo>
                  <a:lnTo>
                    <a:pt x="23" y="394"/>
                  </a:lnTo>
                  <a:lnTo>
                    <a:pt x="25" y="400"/>
                  </a:lnTo>
                  <a:lnTo>
                    <a:pt x="29" y="411"/>
                  </a:lnTo>
                  <a:lnTo>
                    <a:pt x="29" y="411"/>
                  </a:lnTo>
                  <a:lnTo>
                    <a:pt x="30" y="416"/>
                  </a:lnTo>
                  <a:lnTo>
                    <a:pt x="29" y="419"/>
                  </a:lnTo>
                  <a:lnTo>
                    <a:pt x="26" y="420"/>
                  </a:lnTo>
                  <a:lnTo>
                    <a:pt x="25" y="424"/>
                  </a:lnTo>
                  <a:lnTo>
                    <a:pt x="25" y="424"/>
                  </a:lnTo>
                  <a:lnTo>
                    <a:pt x="23" y="427"/>
                  </a:lnTo>
                  <a:lnTo>
                    <a:pt x="25" y="429"/>
                  </a:lnTo>
                  <a:lnTo>
                    <a:pt x="28" y="433"/>
                  </a:lnTo>
                  <a:lnTo>
                    <a:pt x="32" y="436"/>
                  </a:lnTo>
                  <a:lnTo>
                    <a:pt x="36" y="439"/>
                  </a:lnTo>
                  <a:lnTo>
                    <a:pt x="36" y="439"/>
                  </a:lnTo>
                  <a:lnTo>
                    <a:pt x="38" y="442"/>
                  </a:lnTo>
                  <a:lnTo>
                    <a:pt x="38" y="442"/>
                  </a:lnTo>
                  <a:lnTo>
                    <a:pt x="33" y="443"/>
                  </a:lnTo>
                  <a:lnTo>
                    <a:pt x="28" y="445"/>
                  </a:lnTo>
                  <a:lnTo>
                    <a:pt x="28" y="445"/>
                  </a:lnTo>
                  <a:lnTo>
                    <a:pt x="26" y="446"/>
                  </a:lnTo>
                  <a:lnTo>
                    <a:pt x="28" y="446"/>
                  </a:lnTo>
                  <a:lnTo>
                    <a:pt x="33" y="452"/>
                  </a:lnTo>
                  <a:lnTo>
                    <a:pt x="33" y="452"/>
                  </a:lnTo>
                  <a:lnTo>
                    <a:pt x="35" y="453"/>
                  </a:lnTo>
                  <a:lnTo>
                    <a:pt x="33" y="455"/>
                  </a:lnTo>
                  <a:lnTo>
                    <a:pt x="30" y="459"/>
                  </a:lnTo>
                  <a:lnTo>
                    <a:pt x="28" y="462"/>
                  </a:lnTo>
                  <a:lnTo>
                    <a:pt x="26" y="465"/>
                  </a:lnTo>
                  <a:lnTo>
                    <a:pt x="28" y="468"/>
                  </a:lnTo>
                  <a:lnTo>
                    <a:pt x="28" y="468"/>
                  </a:lnTo>
                  <a:lnTo>
                    <a:pt x="28" y="475"/>
                  </a:lnTo>
                  <a:lnTo>
                    <a:pt x="29" y="485"/>
                  </a:lnTo>
                  <a:lnTo>
                    <a:pt x="28" y="497"/>
                  </a:lnTo>
                  <a:lnTo>
                    <a:pt x="28" y="501"/>
                  </a:lnTo>
                  <a:lnTo>
                    <a:pt x="26" y="504"/>
                  </a:lnTo>
                  <a:lnTo>
                    <a:pt x="26" y="504"/>
                  </a:lnTo>
                  <a:lnTo>
                    <a:pt x="22" y="511"/>
                  </a:lnTo>
                  <a:lnTo>
                    <a:pt x="20" y="518"/>
                  </a:lnTo>
                  <a:lnTo>
                    <a:pt x="19" y="531"/>
                  </a:lnTo>
                  <a:lnTo>
                    <a:pt x="19" y="531"/>
                  </a:lnTo>
                  <a:lnTo>
                    <a:pt x="17" y="537"/>
                  </a:lnTo>
                  <a:lnTo>
                    <a:pt x="14" y="543"/>
                  </a:lnTo>
                  <a:lnTo>
                    <a:pt x="4" y="558"/>
                  </a:lnTo>
                  <a:lnTo>
                    <a:pt x="4" y="558"/>
                  </a:lnTo>
                  <a:lnTo>
                    <a:pt x="1" y="562"/>
                  </a:lnTo>
                  <a:lnTo>
                    <a:pt x="0" y="566"/>
                  </a:lnTo>
                  <a:lnTo>
                    <a:pt x="0" y="575"/>
                  </a:lnTo>
                  <a:lnTo>
                    <a:pt x="1" y="584"/>
                  </a:lnTo>
                  <a:lnTo>
                    <a:pt x="3" y="588"/>
                  </a:lnTo>
                  <a:lnTo>
                    <a:pt x="3" y="588"/>
                  </a:lnTo>
                  <a:lnTo>
                    <a:pt x="6" y="589"/>
                  </a:lnTo>
                  <a:lnTo>
                    <a:pt x="9" y="589"/>
                  </a:lnTo>
                  <a:lnTo>
                    <a:pt x="14" y="585"/>
                  </a:lnTo>
                  <a:lnTo>
                    <a:pt x="14" y="585"/>
                  </a:lnTo>
                  <a:lnTo>
                    <a:pt x="17" y="584"/>
                  </a:lnTo>
                  <a:lnTo>
                    <a:pt x="19" y="584"/>
                  </a:lnTo>
                  <a:lnTo>
                    <a:pt x="20" y="585"/>
                  </a:lnTo>
                  <a:lnTo>
                    <a:pt x="20" y="589"/>
                  </a:lnTo>
                  <a:lnTo>
                    <a:pt x="20" y="589"/>
                  </a:lnTo>
                  <a:lnTo>
                    <a:pt x="20" y="602"/>
                  </a:lnTo>
                  <a:lnTo>
                    <a:pt x="20" y="610"/>
                  </a:lnTo>
                  <a:lnTo>
                    <a:pt x="23" y="617"/>
                  </a:lnTo>
                  <a:lnTo>
                    <a:pt x="23" y="617"/>
                  </a:lnTo>
                  <a:lnTo>
                    <a:pt x="25" y="618"/>
                  </a:lnTo>
                  <a:lnTo>
                    <a:pt x="28" y="620"/>
                  </a:lnTo>
                  <a:lnTo>
                    <a:pt x="35" y="621"/>
                  </a:lnTo>
                  <a:lnTo>
                    <a:pt x="51" y="621"/>
                  </a:lnTo>
                  <a:lnTo>
                    <a:pt x="51" y="621"/>
                  </a:lnTo>
                  <a:lnTo>
                    <a:pt x="61" y="623"/>
                  </a:lnTo>
                  <a:lnTo>
                    <a:pt x="70" y="624"/>
                  </a:lnTo>
                  <a:lnTo>
                    <a:pt x="70" y="624"/>
                  </a:lnTo>
                  <a:lnTo>
                    <a:pt x="72" y="624"/>
                  </a:lnTo>
                  <a:lnTo>
                    <a:pt x="75" y="626"/>
                  </a:lnTo>
                  <a:lnTo>
                    <a:pt x="75" y="626"/>
                  </a:lnTo>
                  <a:lnTo>
                    <a:pt x="77" y="627"/>
                  </a:lnTo>
                  <a:lnTo>
                    <a:pt x="77" y="627"/>
                  </a:lnTo>
                  <a:lnTo>
                    <a:pt x="80" y="629"/>
                  </a:lnTo>
                  <a:lnTo>
                    <a:pt x="80" y="629"/>
                  </a:lnTo>
                  <a:lnTo>
                    <a:pt x="83" y="629"/>
                  </a:lnTo>
                  <a:lnTo>
                    <a:pt x="81" y="626"/>
                  </a:lnTo>
                  <a:lnTo>
                    <a:pt x="81" y="626"/>
                  </a:lnTo>
                  <a:lnTo>
                    <a:pt x="77" y="617"/>
                  </a:lnTo>
                  <a:lnTo>
                    <a:pt x="77" y="610"/>
                  </a:lnTo>
                  <a:lnTo>
                    <a:pt x="77" y="610"/>
                  </a:lnTo>
                  <a:lnTo>
                    <a:pt x="75" y="605"/>
                  </a:lnTo>
                  <a:lnTo>
                    <a:pt x="72" y="601"/>
                  </a:lnTo>
                  <a:lnTo>
                    <a:pt x="71" y="597"/>
                  </a:lnTo>
                  <a:lnTo>
                    <a:pt x="71" y="594"/>
                  </a:lnTo>
                  <a:lnTo>
                    <a:pt x="71" y="594"/>
                  </a:lnTo>
                  <a:lnTo>
                    <a:pt x="74" y="592"/>
                  </a:lnTo>
                  <a:lnTo>
                    <a:pt x="77" y="592"/>
                  </a:lnTo>
                  <a:lnTo>
                    <a:pt x="78" y="591"/>
                  </a:lnTo>
                  <a:lnTo>
                    <a:pt x="80" y="589"/>
                  </a:lnTo>
                  <a:lnTo>
                    <a:pt x="80" y="589"/>
                  </a:lnTo>
                  <a:lnTo>
                    <a:pt x="78" y="587"/>
                  </a:lnTo>
                  <a:lnTo>
                    <a:pt x="75" y="584"/>
                  </a:lnTo>
                  <a:lnTo>
                    <a:pt x="75" y="582"/>
                  </a:lnTo>
                  <a:lnTo>
                    <a:pt x="77" y="581"/>
                  </a:lnTo>
                  <a:lnTo>
                    <a:pt x="77" y="581"/>
                  </a:lnTo>
                  <a:lnTo>
                    <a:pt x="78" y="581"/>
                  </a:lnTo>
                  <a:lnTo>
                    <a:pt x="80" y="582"/>
                  </a:lnTo>
                  <a:lnTo>
                    <a:pt x="81" y="584"/>
                  </a:lnTo>
                  <a:lnTo>
                    <a:pt x="84" y="582"/>
                  </a:lnTo>
                  <a:lnTo>
                    <a:pt x="84" y="582"/>
                  </a:lnTo>
                  <a:lnTo>
                    <a:pt x="88" y="581"/>
                  </a:lnTo>
                  <a:lnTo>
                    <a:pt x="90" y="579"/>
                  </a:lnTo>
                  <a:lnTo>
                    <a:pt x="90" y="576"/>
                  </a:lnTo>
                  <a:lnTo>
                    <a:pt x="91" y="575"/>
                  </a:lnTo>
                  <a:lnTo>
                    <a:pt x="91" y="575"/>
                  </a:lnTo>
                  <a:lnTo>
                    <a:pt x="94" y="571"/>
                  </a:lnTo>
                  <a:lnTo>
                    <a:pt x="97" y="566"/>
                  </a:lnTo>
                  <a:lnTo>
                    <a:pt x="98" y="559"/>
                  </a:lnTo>
                  <a:lnTo>
                    <a:pt x="98" y="553"/>
                  </a:lnTo>
                  <a:lnTo>
                    <a:pt x="98" y="553"/>
                  </a:lnTo>
                  <a:lnTo>
                    <a:pt x="98" y="550"/>
                  </a:lnTo>
                  <a:lnTo>
                    <a:pt x="98" y="547"/>
                  </a:lnTo>
                  <a:lnTo>
                    <a:pt x="101" y="540"/>
                  </a:lnTo>
                  <a:lnTo>
                    <a:pt x="106" y="534"/>
                  </a:lnTo>
                  <a:lnTo>
                    <a:pt x="112" y="531"/>
                  </a:lnTo>
                  <a:lnTo>
                    <a:pt x="112" y="531"/>
                  </a:lnTo>
                  <a:lnTo>
                    <a:pt x="114" y="530"/>
                  </a:lnTo>
                  <a:lnTo>
                    <a:pt x="119" y="527"/>
                  </a:lnTo>
                  <a:lnTo>
                    <a:pt x="123" y="524"/>
                  </a:lnTo>
                  <a:lnTo>
                    <a:pt x="123" y="524"/>
                  </a:lnTo>
                  <a:lnTo>
                    <a:pt x="126" y="520"/>
                  </a:lnTo>
                  <a:lnTo>
                    <a:pt x="127" y="513"/>
                  </a:lnTo>
                  <a:lnTo>
                    <a:pt x="127" y="505"/>
                  </a:lnTo>
                  <a:lnTo>
                    <a:pt x="126" y="503"/>
                  </a:lnTo>
                  <a:lnTo>
                    <a:pt x="126" y="500"/>
                  </a:lnTo>
                  <a:lnTo>
                    <a:pt x="126" y="500"/>
                  </a:lnTo>
                  <a:lnTo>
                    <a:pt x="112" y="494"/>
                  </a:lnTo>
                  <a:lnTo>
                    <a:pt x="112" y="494"/>
                  </a:lnTo>
                  <a:lnTo>
                    <a:pt x="106" y="489"/>
                  </a:lnTo>
                  <a:lnTo>
                    <a:pt x="101" y="484"/>
                  </a:lnTo>
                  <a:lnTo>
                    <a:pt x="97" y="478"/>
                  </a:lnTo>
                  <a:lnTo>
                    <a:pt x="97" y="475"/>
                  </a:lnTo>
                  <a:lnTo>
                    <a:pt x="97" y="474"/>
                  </a:lnTo>
                  <a:lnTo>
                    <a:pt x="97" y="474"/>
                  </a:lnTo>
                  <a:lnTo>
                    <a:pt x="106" y="459"/>
                  </a:lnTo>
                  <a:lnTo>
                    <a:pt x="106" y="459"/>
                  </a:lnTo>
                  <a:lnTo>
                    <a:pt x="110" y="456"/>
                  </a:lnTo>
                  <a:lnTo>
                    <a:pt x="117" y="452"/>
                  </a:lnTo>
                  <a:lnTo>
                    <a:pt x="126" y="449"/>
                  </a:lnTo>
                  <a:lnTo>
                    <a:pt x="126" y="449"/>
                  </a:lnTo>
                  <a:lnTo>
                    <a:pt x="129" y="449"/>
                  </a:lnTo>
                  <a:lnTo>
                    <a:pt x="129" y="446"/>
                  </a:lnTo>
                  <a:lnTo>
                    <a:pt x="132" y="443"/>
                  </a:lnTo>
                  <a:lnTo>
                    <a:pt x="132" y="443"/>
                  </a:lnTo>
                  <a:lnTo>
                    <a:pt x="135" y="439"/>
                  </a:lnTo>
                  <a:lnTo>
                    <a:pt x="138" y="436"/>
                  </a:lnTo>
                  <a:lnTo>
                    <a:pt x="138" y="436"/>
                  </a:lnTo>
                  <a:lnTo>
                    <a:pt x="138" y="426"/>
                  </a:lnTo>
                  <a:lnTo>
                    <a:pt x="138" y="420"/>
                  </a:lnTo>
                  <a:lnTo>
                    <a:pt x="139" y="416"/>
                  </a:lnTo>
                  <a:lnTo>
                    <a:pt x="139" y="416"/>
                  </a:lnTo>
                  <a:lnTo>
                    <a:pt x="146" y="407"/>
                  </a:lnTo>
                  <a:lnTo>
                    <a:pt x="149" y="404"/>
                  </a:lnTo>
                  <a:lnTo>
                    <a:pt x="151" y="403"/>
                  </a:lnTo>
                  <a:lnTo>
                    <a:pt x="149" y="401"/>
                  </a:lnTo>
                  <a:lnTo>
                    <a:pt x="149" y="401"/>
                  </a:lnTo>
                  <a:lnTo>
                    <a:pt x="145" y="400"/>
                  </a:lnTo>
                  <a:lnTo>
                    <a:pt x="143" y="398"/>
                  </a:lnTo>
                  <a:lnTo>
                    <a:pt x="143" y="397"/>
                  </a:lnTo>
                  <a:lnTo>
                    <a:pt x="143" y="397"/>
                  </a:lnTo>
                  <a:lnTo>
                    <a:pt x="149" y="392"/>
                  </a:lnTo>
                  <a:lnTo>
                    <a:pt x="151" y="390"/>
                  </a:lnTo>
                  <a:lnTo>
                    <a:pt x="149" y="388"/>
                  </a:lnTo>
                  <a:lnTo>
                    <a:pt x="149" y="388"/>
                  </a:lnTo>
                  <a:lnTo>
                    <a:pt x="143" y="379"/>
                  </a:lnTo>
                  <a:lnTo>
                    <a:pt x="140" y="374"/>
                  </a:lnTo>
                  <a:lnTo>
                    <a:pt x="139" y="368"/>
                  </a:lnTo>
                  <a:lnTo>
                    <a:pt x="139" y="368"/>
                  </a:lnTo>
                  <a:lnTo>
                    <a:pt x="138" y="363"/>
                  </a:lnTo>
                  <a:lnTo>
                    <a:pt x="139" y="361"/>
                  </a:lnTo>
                  <a:lnTo>
                    <a:pt x="142" y="359"/>
                  </a:lnTo>
                  <a:lnTo>
                    <a:pt x="145" y="359"/>
                  </a:lnTo>
                  <a:lnTo>
                    <a:pt x="145" y="359"/>
                  </a:lnTo>
                  <a:lnTo>
                    <a:pt x="156" y="363"/>
                  </a:lnTo>
                  <a:lnTo>
                    <a:pt x="162" y="366"/>
                  </a:lnTo>
                  <a:lnTo>
                    <a:pt x="168" y="366"/>
                  </a:lnTo>
                  <a:lnTo>
                    <a:pt x="168" y="366"/>
                  </a:lnTo>
                  <a:lnTo>
                    <a:pt x="177" y="365"/>
                  </a:lnTo>
                  <a:lnTo>
                    <a:pt x="181" y="363"/>
                  </a:lnTo>
                  <a:lnTo>
                    <a:pt x="184" y="361"/>
                  </a:lnTo>
                  <a:lnTo>
                    <a:pt x="184" y="361"/>
                  </a:lnTo>
                  <a:lnTo>
                    <a:pt x="185" y="356"/>
                  </a:lnTo>
                  <a:lnTo>
                    <a:pt x="185" y="352"/>
                  </a:lnTo>
                  <a:lnTo>
                    <a:pt x="185" y="348"/>
                  </a:lnTo>
                  <a:lnTo>
                    <a:pt x="185" y="343"/>
                  </a:lnTo>
                  <a:lnTo>
                    <a:pt x="185" y="343"/>
                  </a:lnTo>
                  <a:lnTo>
                    <a:pt x="185" y="337"/>
                  </a:lnTo>
                  <a:lnTo>
                    <a:pt x="185" y="332"/>
                  </a:lnTo>
                  <a:lnTo>
                    <a:pt x="185" y="327"/>
                  </a:lnTo>
                  <a:lnTo>
                    <a:pt x="185" y="324"/>
                  </a:lnTo>
                  <a:lnTo>
                    <a:pt x="187" y="323"/>
                  </a:lnTo>
                  <a:lnTo>
                    <a:pt x="187" y="323"/>
                  </a:lnTo>
                  <a:lnTo>
                    <a:pt x="193" y="320"/>
                  </a:lnTo>
                  <a:lnTo>
                    <a:pt x="201" y="320"/>
                  </a:lnTo>
                  <a:lnTo>
                    <a:pt x="201" y="320"/>
                  </a:lnTo>
                  <a:lnTo>
                    <a:pt x="214" y="319"/>
                  </a:lnTo>
                  <a:lnTo>
                    <a:pt x="227" y="317"/>
                  </a:lnTo>
                  <a:lnTo>
                    <a:pt x="227" y="317"/>
                  </a:lnTo>
                  <a:lnTo>
                    <a:pt x="236" y="314"/>
                  </a:lnTo>
                  <a:lnTo>
                    <a:pt x="248" y="310"/>
                  </a:lnTo>
                  <a:lnTo>
                    <a:pt x="258" y="304"/>
                  </a:lnTo>
                  <a:lnTo>
                    <a:pt x="262" y="301"/>
                  </a:lnTo>
                  <a:lnTo>
                    <a:pt x="265" y="298"/>
                  </a:lnTo>
                  <a:lnTo>
                    <a:pt x="265" y="298"/>
                  </a:lnTo>
                  <a:lnTo>
                    <a:pt x="272" y="285"/>
                  </a:lnTo>
                  <a:lnTo>
                    <a:pt x="275" y="279"/>
                  </a:lnTo>
                  <a:lnTo>
                    <a:pt x="275" y="275"/>
                  </a:lnTo>
                  <a:lnTo>
                    <a:pt x="275" y="275"/>
                  </a:lnTo>
                  <a:lnTo>
                    <a:pt x="275" y="271"/>
                  </a:lnTo>
                  <a:lnTo>
                    <a:pt x="274" y="269"/>
                  </a:lnTo>
                  <a:lnTo>
                    <a:pt x="272" y="266"/>
                  </a:lnTo>
                  <a:lnTo>
                    <a:pt x="269" y="266"/>
                  </a:lnTo>
                  <a:lnTo>
                    <a:pt x="269" y="266"/>
                  </a:lnTo>
                  <a:lnTo>
                    <a:pt x="265" y="264"/>
                  </a:lnTo>
                  <a:lnTo>
                    <a:pt x="264" y="262"/>
                  </a:lnTo>
                  <a:lnTo>
                    <a:pt x="264" y="259"/>
                  </a:lnTo>
                  <a:lnTo>
                    <a:pt x="264" y="259"/>
                  </a:lnTo>
                  <a:lnTo>
                    <a:pt x="268" y="253"/>
                  </a:lnTo>
                  <a:lnTo>
                    <a:pt x="268" y="249"/>
                  </a:lnTo>
                  <a:lnTo>
                    <a:pt x="266" y="246"/>
                  </a:lnTo>
                  <a:lnTo>
                    <a:pt x="266" y="246"/>
                  </a:lnTo>
                  <a:lnTo>
                    <a:pt x="248" y="230"/>
                  </a:lnTo>
                  <a:lnTo>
                    <a:pt x="248" y="230"/>
                  </a:lnTo>
                  <a:lnTo>
                    <a:pt x="243" y="224"/>
                  </a:lnTo>
                  <a:lnTo>
                    <a:pt x="242" y="223"/>
                  </a:lnTo>
                  <a:lnTo>
                    <a:pt x="243" y="222"/>
                  </a:lnTo>
                  <a:lnTo>
                    <a:pt x="243" y="222"/>
                  </a:lnTo>
                  <a:lnTo>
                    <a:pt x="248" y="223"/>
                  </a:lnTo>
                  <a:lnTo>
                    <a:pt x="248" y="223"/>
                  </a:lnTo>
                  <a:lnTo>
                    <a:pt x="249" y="210"/>
                  </a:lnTo>
                  <a:lnTo>
                    <a:pt x="252" y="198"/>
                  </a:lnTo>
                  <a:lnTo>
                    <a:pt x="252" y="198"/>
                  </a:lnTo>
                  <a:lnTo>
                    <a:pt x="253" y="188"/>
                  </a:lnTo>
                  <a:lnTo>
                    <a:pt x="255" y="175"/>
                  </a:lnTo>
                  <a:lnTo>
                    <a:pt x="256" y="156"/>
                  </a:lnTo>
                  <a:lnTo>
                    <a:pt x="256" y="156"/>
                  </a:lnTo>
                  <a:lnTo>
                    <a:pt x="256" y="153"/>
                  </a:lnTo>
                  <a:lnTo>
                    <a:pt x="259" y="151"/>
                  </a:lnTo>
                  <a:lnTo>
                    <a:pt x="264" y="148"/>
                  </a:lnTo>
                  <a:lnTo>
                    <a:pt x="265" y="143"/>
                  </a:lnTo>
                  <a:lnTo>
                    <a:pt x="265" y="143"/>
                  </a:lnTo>
                  <a:lnTo>
                    <a:pt x="268" y="138"/>
                  </a:lnTo>
                  <a:lnTo>
                    <a:pt x="271" y="130"/>
                  </a:lnTo>
                  <a:lnTo>
                    <a:pt x="275" y="124"/>
                  </a:lnTo>
                  <a:lnTo>
                    <a:pt x="281" y="119"/>
                  </a:lnTo>
                  <a:lnTo>
                    <a:pt x="281" y="119"/>
                  </a:lnTo>
                  <a:lnTo>
                    <a:pt x="303" y="103"/>
                  </a:lnTo>
                  <a:lnTo>
                    <a:pt x="313" y="96"/>
                  </a:lnTo>
                  <a:lnTo>
                    <a:pt x="316" y="91"/>
                  </a:lnTo>
                  <a:lnTo>
                    <a:pt x="317" y="90"/>
                  </a:lnTo>
                  <a:lnTo>
                    <a:pt x="317" y="90"/>
                  </a:lnTo>
                  <a:lnTo>
                    <a:pt x="319" y="84"/>
                  </a:lnTo>
                  <a:lnTo>
                    <a:pt x="317" y="75"/>
                  </a:lnTo>
                  <a:lnTo>
                    <a:pt x="314" y="69"/>
                  </a:lnTo>
                  <a:lnTo>
                    <a:pt x="313" y="67"/>
                  </a:lnTo>
                  <a:lnTo>
                    <a:pt x="311" y="65"/>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1" name="Freeform 668"/>
            <p:cNvSpPr>
              <a:spLocks/>
            </p:cNvSpPr>
            <p:nvPr/>
          </p:nvSpPr>
          <p:spPr bwMode="auto">
            <a:xfrm>
              <a:off x="4022993" y="2995893"/>
              <a:ext cx="1352130" cy="620904"/>
            </a:xfrm>
            <a:custGeom>
              <a:avLst/>
              <a:gdLst>
                <a:gd name="T0" fmla="*/ 122 w 125"/>
                <a:gd name="T1" fmla="*/ 107 h 149"/>
                <a:gd name="T2" fmla="*/ 125 w 125"/>
                <a:gd name="T3" fmla="*/ 95 h 149"/>
                <a:gd name="T4" fmla="*/ 122 w 125"/>
                <a:gd name="T5" fmla="*/ 85 h 149"/>
                <a:gd name="T6" fmla="*/ 118 w 125"/>
                <a:gd name="T7" fmla="*/ 81 h 149"/>
                <a:gd name="T8" fmla="*/ 115 w 125"/>
                <a:gd name="T9" fmla="*/ 74 h 149"/>
                <a:gd name="T10" fmla="*/ 115 w 125"/>
                <a:gd name="T11" fmla="*/ 69 h 149"/>
                <a:gd name="T12" fmla="*/ 111 w 125"/>
                <a:gd name="T13" fmla="*/ 59 h 149"/>
                <a:gd name="T14" fmla="*/ 108 w 125"/>
                <a:gd name="T15" fmla="*/ 56 h 149"/>
                <a:gd name="T16" fmla="*/ 92 w 125"/>
                <a:gd name="T17" fmla="*/ 55 h 149"/>
                <a:gd name="T18" fmla="*/ 77 w 125"/>
                <a:gd name="T19" fmla="*/ 50 h 149"/>
                <a:gd name="T20" fmla="*/ 76 w 125"/>
                <a:gd name="T21" fmla="*/ 48 h 149"/>
                <a:gd name="T22" fmla="*/ 71 w 125"/>
                <a:gd name="T23" fmla="*/ 21 h 149"/>
                <a:gd name="T24" fmla="*/ 70 w 125"/>
                <a:gd name="T25" fmla="*/ 16 h 149"/>
                <a:gd name="T26" fmla="*/ 70 w 125"/>
                <a:gd name="T27" fmla="*/ 8 h 149"/>
                <a:gd name="T28" fmla="*/ 56 w 125"/>
                <a:gd name="T29" fmla="*/ 0 h 149"/>
                <a:gd name="T30" fmla="*/ 53 w 125"/>
                <a:gd name="T31" fmla="*/ 0 h 149"/>
                <a:gd name="T32" fmla="*/ 34 w 125"/>
                <a:gd name="T33" fmla="*/ 6 h 149"/>
                <a:gd name="T34" fmla="*/ 28 w 125"/>
                <a:gd name="T35" fmla="*/ 6 h 149"/>
                <a:gd name="T36" fmla="*/ 16 w 125"/>
                <a:gd name="T37" fmla="*/ 3 h 149"/>
                <a:gd name="T38" fmla="*/ 11 w 125"/>
                <a:gd name="T39" fmla="*/ 1 h 149"/>
                <a:gd name="T40" fmla="*/ 6 w 125"/>
                <a:gd name="T41" fmla="*/ 1 h 149"/>
                <a:gd name="T42" fmla="*/ 0 w 125"/>
                <a:gd name="T43" fmla="*/ 11 h 149"/>
                <a:gd name="T44" fmla="*/ 0 w 125"/>
                <a:gd name="T45" fmla="*/ 20 h 149"/>
                <a:gd name="T46" fmla="*/ 0 w 125"/>
                <a:gd name="T47" fmla="*/ 56 h 149"/>
                <a:gd name="T48" fmla="*/ 12 w 125"/>
                <a:gd name="T49" fmla="*/ 66 h 149"/>
                <a:gd name="T50" fmla="*/ 14 w 125"/>
                <a:gd name="T51" fmla="*/ 69 h 149"/>
                <a:gd name="T52" fmla="*/ 18 w 125"/>
                <a:gd name="T53" fmla="*/ 68 h 149"/>
                <a:gd name="T54" fmla="*/ 21 w 125"/>
                <a:gd name="T55" fmla="*/ 66 h 149"/>
                <a:gd name="T56" fmla="*/ 25 w 125"/>
                <a:gd name="T57" fmla="*/ 69 h 149"/>
                <a:gd name="T58" fmla="*/ 37 w 125"/>
                <a:gd name="T59" fmla="*/ 84 h 149"/>
                <a:gd name="T60" fmla="*/ 44 w 125"/>
                <a:gd name="T61" fmla="*/ 91 h 149"/>
                <a:gd name="T62" fmla="*/ 73 w 125"/>
                <a:gd name="T63" fmla="*/ 110 h 149"/>
                <a:gd name="T64" fmla="*/ 73 w 125"/>
                <a:gd name="T65" fmla="*/ 111 h 149"/>
                <a:gd name="T66" fmla="*/ 69 w 125"/>
                <a:gd name="T67" fmla="*/ 123 h 149"/>
                <a:gd name="T68" fmla="*/ 63 w 125"/>
                <a:gd name="T69" fmla="*/ 140 h 149"/>
                <a:gd name="T70" fmla="*/ 63 w 125"/>
                <a:gd name="T71" fmla="*/ 143 h 149"/>
                <a:gd name="T72" fmla="*/ 73 w 125"/>
                <a:gd name="T73" fmla="*/ 146 h 149"/>
                <a:gd name="T74" fmla="*/ 87 w 125"/>
                <a:gd name="T75" fmla="*/ 146 h 149"/>
                <a:gd name="T76" fmla="*/ 95 w 125"/>
                <a:gd name="T77" fmla="*/ 145 h 149"/>
                <a:gd name="T78" fmla="*/ 100 w 125"/>
                <a:gd name="T79" fmla="*/ 148 h 149"/>
                <a:gd name="T80" fmla="*/ 102 w 125"/>
                <a:gd name="T81" fmla="*/ 149 h 149"/>
                <a:gd name="T82" fmla="*/ 106 w 125"/>
                <a:gd name="T83" fmla="*/ 148 h 149"/>
                <a:gd name="T84" fmla="*/ 109 w 125"/>
                <a:gd name="T85" fmla="*/ 137 h 149"/>
                <a:gd name="T86" fmla="*/ 115 w 125"/>
                <a:gd name="T87" fmla="*/ 127 h 149"/>
                <a:gd name="T88" fmla="*/ 122 w 125"/>
                <a:gd name="T89" fmla="*/ 113 h 149"/>
                <a:gd name="T90" fmla="*/ 122 w 125"/>
                <a:gd name="T91" fmla="*/ 107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5" h="149">
                  <a:moveTo>
                    <a:pt x="122" y="107"/>
                  </a:moveTo>
                  <a:lnTo>
                    <a:pt x="122" y="107"/>
                  </a:lnTo>
                  <a:lnTo>
                    <a:pt x="124" y="103"/>
                  </a:lnTo>
                  <a:lnTo>
                    <a:pt x="125" y="95"/>
                  </a:lnTo>
                  <a:lnTo>
                    <a:pt x="124" y="90"/>
                  </a:lnTo>
                  <a:lnTo>
                    <a:pt x="122" y="85"/>
                  </a:lnTo>
                  <a:lnTo>
                    <a:pt x="122" y="85"/>
                  </a:lnTo>
                  <a:lnTo>
                    <a:pt x="118" y="81"/>
                  </a:lnTo>
                  <a:lnTo>
                    <a:pt x="115" y="78"/>
                  </a:lnTo>
                  <a:lnTo>
                    <a:pt x="115" y="74"/>
                  </a:lnTo>
                  <a:lnTo>
                    <a:pt x="115" y="74"/>
                  </a:lnTo>
                  <a:lnTo>
                    <a:pt x="115" y="69"/>
                  </a:lnTo>
                  <a:lnTo>
                    <a:pt x="112" y="63"/>
                  </a:lnTo>
                  <a:lnTo>
                    <a:pt x="111" y="59"/>
                  </a:lnTo>
                  <a:lnTo>
                    <a:pt x="108" y="56"/>
                  </a:lnTo>
                  <a:lnTo>
                    <a:pt x="108" y="56"/>
                  </a:lnTo>
                  <a:lnTo>
                    <a:pt x="102" y="55"/>
                  </a:lnTo>
                  <a:lnTo>
                    <a:pt x="92" y="55"/>
                  </a:lnTo>
                  <a:lnTo>
                    <a:pt x="80" y="52"/>
                  </a:lnTo>
                  <a:lnTo>
                    <a:pt x="77" y="50"/>
                  </a:lnTo>
                  <a:lnTo>
                    <a:pt x="76" y="48"/>
                  </a:lnTo>
                  <a:lnTo>
                    <a:pt x="76" y="48"/>
                  </a:lnTo>
                  <a:lnTo>
                    <a:pt x="74" y="35"/>
                  </a:lnTo>
                  <a:lnTo>
                    <a:pt x="71" y="21"/>
                  </a:lnTo>
                  <a:lnTo>
                    <a:pt x="71" y="21"/>
                  </a:lnTo>
                  <a:lnTo>
                    <a:pt x="70" y="16"/>
                  </a:lnTo>
                  <a:lnTo>
                    <a:pt x="70" y="13"/>
                  </a:lnTo>
                  <a:lnTo>
                    <a:pt x="70" y="8"/>
                  </a:lnTo>
                  <a:lnTo>
                    <a:pt x="70" y="8"/>
                  </a:lnTo>
                  <a:lnTo>
                    <a:pt x="56" y="0"/>
                  </a:lnTo>
                  <a:lnTo>
                    <a:pt x="56" y="0"/>
                  </a:lnTo>
                  <a:lnTo>
                    <a:pt x="53" y="0"/>
                  </a:lnTo>
                  <a:lnTo>
                    <a:pt x="47" y="0"/>
                  </a:lnTo>
                  <a:lnTo>
                    <a:pt x="34" y="6"/>
                  </a:lnTo>
                  <a:lnTo>
                    <a:pt x="34" y="6"/>
                  </a:lnTo>
                  <a:lnTo>
                    <a:pt x="28" y="6"/>
                  </a:lnTo>
                  <a:lnTo>
                    <a:pt x="22" y="4"/>
                  </a:lnTo>
                  <a:lnTo>
                    <a:pt x="16" y="3"/>
                  </a:lnTo>
                  <a:lnTo>
                    <a:pt x="11" y="1"/>
                  </a:lnTo>
                  <a:lnTo>
                    <a:pt x="11" y="1"/>
                  </a:lnTo>
                  <a:lnTo>
                    <a:pt x="8" y="1"/>
                  </a:lnTo>
                  <a:lnTo>
                    <a:pt x="6" y="1"/>
                  </a:lnTo>
                  <a:lnTo>
                    <a:pt x="3" y="6"/>
                  </a:lnTo>
                  <a:lnTo>
                    <a:pt x="0" y="11"/>
                  </a:lnTo>
                  <a:lnTo>
                    <a:pt x="0" y="20"/>
                  </a:lnTo>
                  <a:lnTo>
                    <a:pt x="0" y="20"/>
                  </a:lnTo>
                  <a:lnTo>
                    <a:pt x="0" y="56"/>
                  </a:lnTo>
                  <a:lnTo>
                    <a:pt x="0" y="56"/>
                  </a:lnTo>
                  <a:lnTo>
                    <a:pt x="6" y="61"/>
                  </a:lnTo>
                  <a:lnTo>
                    <a:pt x="12" y="66"/>
                  </a:lnTo>
                  <a:lnTo>
                    <a:pt x="12" y="66"/>
                  </a:lnTo>
                  <a:lnTo>
                    <a:pt x="14" y="69"/>
                  </a:lnTo>
                  <a:lnTo>
                    <a:pt x="15" y="68"/>
                  </a:lnTo>
                  <a:lnTo>
                    <a:pt x="18" y="68"/>
                  </a:lnTo>
                  <a:lnTo>
                    <a:pt x="21" y="66"/>
                  </a:lnTo>
                  <a:lnTo>
                    <a:pt x="21" y="66"/>
                  </a:lnTo>
                  <a:lnTo>
                    <a:pt x="24" y="66"/>
                  </a:lnTo>
                  <a:lnTo>
                    <a:pt x="25" y="69"/>
                  </a:lnTo>
                  <a:lnTo>
                    <a:pt x="31" y="75"/>
                  </a:lnTo>
                  <a:lnTo>
                    <a:pt x="37" y="84"/>
                  </a:lnTo>
                  <a:lnTo>
                    <a:pt x="44" y="91"/>
                  </a:lnTo>
                  <a:lnTo>
                    <a:pt x="44" y="91"/>
                  </a:lnTo>
                  <a:lnTo>
                    <a:pt x="60" y="101"/>
                  </a:lnTo>
                  <a:lnTo>
                    <a:pt x="73" y="110"/>
                  </a:lnTo>
                  <a:lnTo>
                    <a:pt x="73" y="110"/>
                  </a:lnTo>
                  <a:lnTo>
                    <a:pt x="73" y="111"/>
                  </a:lnTo>
                  <a:lnTo>
                    <a:pt x="73" y="114"/>
                  </a:lnTo>
                  <a:lnTo>
                    <a:pt x="69" y="123"/>
                  </a:lnTo>
                  <a:lnTo>
                    <a:pt x="64" y="132"/>
                  </a:lnTo>
                  <a:lnTo>
                    <a:pt x="63" y="140"/>
                  </a:lnTo>
                  <a:lnTo>
                    <a:pt x="63" y="140"/>
                  </a:lnTo>
                  <a:lnTo>
                    <a:pt x="63" y="143"/>
                  </a:lnTo>
                  <a:lnTo>
                    <a:pt x="64" y="145"/>
                  </a:lnTo>
                  <a:lnTo>
                    <a:pt x="73" y="146"/>
                  </a:lnTo>
                  <a:lnTo>
                    <a:pt x="87" y="146"/>
                  </a:lnTo>
                  <a:lnTo>
                    <a:pt x="87" y="146"/>
                  </a:lnTo>
                  <a:lnTo>
                    <a:pt x="92" y="146"/>
                  </a:lnTo>
                  <a:lnTo>
                    <a:pt x="95" y="145"/>
                  </a:lnTo>
                  <a:lnTo>
                    <a:pt x="98" y="145"/>
                  </a:lnTo>
                  <a:lnTo>
                    <a:pt x="100" y="148"/>
                  </a:lnTo>
                  <a:lnTo>
                    <a:pt x="100" y="148"/>
                  </a:lnTo>
                  <a:lnTo>
                    <a:pt x="102" y="149"/>
                  </a:lnTo>
                  <a:lnTo>
                    <a:pt x="103" y="149"/>
                  </a:lnTo>
                  <a:lnTo>
                    <a:pt x="106" y="148"/>
                  </a:lnTo>
                  <a:lnTo>
                    <a:pt x="109" y="142"/>
                  </a:lnTo>
                  <a:lnTo>
                    <a:pt x="109" y="137"/>
                  </a:lnTo>
                  <a:lnTo>
                    <a:pt x="109" y="137"/>
                  </a:lnTo>
                  <a:lnTo>
                    <a:pt x="115" y="127"/>
                  </a:lnTo>
                  <a:lnTo>
                    <a:pt x="122" y="113"/>
                  </a:lnTo>
                  <a:lnTo>
                    <a:pt x="122" y="113"/>
                  </a:lnTo>
                  <a:lnTo>
                    <a:pt x="121" y="110"/>
                  </a:lnTo>
                  <a:lnTo>
                    <a:pt x="122" y="107"/>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2" name="Freeform 670"/>
            <p:cNvSpPr>
              <a:spLocks/>
            </p:cNvSpPr>
            <p:nvPr/>
          </p:nvSpPr>
          <p:spPr bwMode="auto">
            <a:xfrm>
              <a:off x="1145668" y="924828"/>
              <a:ext cx="2033598" cy="1120959"/>
            </a:xfrm>
            <a:custGeom>
              <a:avLst/>
              <a:gdLst>
                <a:gd name="T0" fmla="*/ 171 w 188"/>
                <a:gd name="T1" fmla="*/ 127 h 269"/>
                <a:gd name="T2" fmla="*/ 172 w 188"/>
                <a:gd name="T3" fmla="*/ 119 h 269"/>
                <a:gd name="T4" fmla="*/ 182 w 188"/>
                <a:gd name="T5" fmla="*/ 100 h 269"/>
                <a:gd name="T6" fmla="*/ 174 w 188"/>
                <a:gd name="T7" fmla="*/ 100 h 269"/>
                <a:gd name="T8" fmla="*/ 164 w 188"/>
                <a:gd name="T9" fmla="*/ 101 h 269"/>
                <a:gd name="T10" fmla="*/ 116 w 188"/>
                <a:gd name="T11" fmla="*/ 90 h 269"/>
                <a:gd name="T12" fmla="*/ 104 w 188"/>
                <a:gd name="T13" fmla="*/ 84 h 269"/>
                <a:gd name="T14" fmla="*/ 98 w 188"/>
                <a:gd name="T15" fmla="*/ 74 h 269"/>
                <a:gd name="T16" fmla="*/ 94 w 188"/>
                <a:gd name="T17" fmla="*/ 55 h 269"/>
                <a:gd name="T18" fmla="*/ 93 w 188"/>
                <a:gd name="T19" fmla="*/ 52 h 269"/>
                <a:gd name="T20" fmla="*/ 96 w 188"/>
                <a:gd name="T21" fmla="*/ 36 h 269"/>
                <a:gd name="T22" fmla="*/ 104 w 188"/>
                <a:gd name="T23" fmla="*/ 20 h 269"/>
                <a:gd name="T24" fmla="*/ 116 w 188"/>
                <a:gd name="T25" fmla="*/ 19 h 269"/>
                <a:gd name="T26" fmla="*/ 120 w 188"/>
                <a:gd name="T27" fmla="*/ 14 h 269"/>
                <a:gd name="T28" fmla="*/ 126 w 188"/>
                <a:gd name="T29" fmla="*/ 7 h 269"/>
                <a:gd name="T30" fmla="*/ 119 w 188"/>
                <a:gd name="T31" fmla="*/ 1 h 269"/>
                <a:gd name="T32" fmla="*/ 107 w 188"/>
                <a:gd name="T33" fmla="*/ 4 h 269"/>
                <a:gd name="T34" fmla="*/ 91 w 188"/>
                <a:gd name="T35" fmla="*/ 17 h 269"/>
                <a:gd name="T36" fmla="*/ 83 w 188"/>
                <a:gd name="T37" fmla="*/ 16 h 269"/>
                <a:gd name="T38" fmla="*/ 77 w 188"/>
                <a:gd name="T39" fmla="*/ 16 h 269"/>
                <a:gd name="T40" fmla="*/ 64 w 188"/>
                <a:gd name="T41" fmla="*/ 26 h 269"/>
                <a:gd name="T42" fmla="*/ 56 w 188"/>
                <a:gd name="T43" fmla="*/ 29 h 269"/>
                <a:gd name="T44" fmla="*/ 55 w 188"/>
                <a:gd name="T45" fmla="*/ 33 h 269"/>
                <a:gd name="T46" fmla="*/ 52 w 188"/>
                <a:gd name="T47" fmla="*/ 41 h 269"/>
                <a:gd name="T48" fmla="*/ 52 w 188"/>
                <a:gd name="T49" fmla="*/ 48 h 269"/>
                <a:gd name="T50" fmla="*/ 48 w 188"/>
                <a:gd name="T51" fmla="*/ 51 h 269"/>
                <a:gd name="T52" fmla="*/ 39 w 188"/>
                <a:gd name="T53" fmla="*/ 61 h 269"/>
                <a:gd name="T54" fmla="*/ 29 w 188"/>
                <a:gd name="T55" fmla="*/ 61 h 269"/>
                <a:gd name="T56" fmla="*/ 26 w 188"/>
                <a:gd name="T57" fmla="*/ 74 h 269"/>
                <a:gd name="T58" fmla="*/ 25 w 188"/>
                <a:gd name="T59" fmla="*/ 94 h 269"/>
                <a:gd name="T60" fmla="*/ 26 w 188"/>
                <a:gd name="T61" fmla="*/ 110 h 269"/>
                <a:gd name="T62" fmla="*/ 26 w 188"/>
                <a:gd name="T63" fmla="*/ 113 h 269"/>
                <a:gd name="T64" fmla="*/ 25 w 188"/>
                <a:gd name="T65" fmla="*/ 122 h 269"/>
                <a:gd name="T66" fmla="*/ 26 w 188"/>
                <a:gd name="T67" fmla="*/ 126 h 269"/>
                <a:gd name="T68" fmla="*/ 26 w 188"/>
                <a:gd name="T69" fmla="*/ 136 h 269"/>
                <a:gd name="T70" fmla="*/ 26 w 188"/>
                <a:gd name="T71" fmla="*/ 145 h 269"/>
                <a:gd name="T72" fmla="*/ 20 w 188"/>
                <a:gd name="T73" fmla="*/ 155 h 269"/>
                <a:gd name="T74" fmla="*/ 10 w 188"/>
                <a:gd name="T75" fmla="*/ 156 h 269"/>
                <a:gd name="T76" fmla="*/ 7 w 188"/>
                <a:gd name="T77" fmla="*/ 165 h 269"/>
                <a:gd name="T78" fmla="*/ 4 w 188"/>
                <a:gd name="T79" fmla="*/ 174 h 269"/>
                <a:gd name="T80" fmla="*/ 12 w 188"/>
                <a:gd name="T81" fmla="*/ 182 h 269"/>
                <a:gd name="T82" fmla="*/ 36 w 188"/>
                <a:gd name="T83" fmla="*/ 195 h 269"/>
                <a:gd name="T84" fmla="*/ 64 w 188"/>
                <a:gd name="T85" fmla="*/ 203 h 269"/>
                <a:gd name="T86" fmla="*/ 72 w 188"/>
                <a:gd name="T87" fmla="*/ 209 h 269"/>
                <a:gd name="T88" fmla="*/ 88 w 188"/>
                <a:gd name="T89" fmla="*/ 224 h 269"/>
                <a:gd name="T90" fmla="*/ 114 w 188"/>
                <a:gd name="T91" fmla="*/ 236 h 269"/>
                <a:gd name="T92" fmla="*/ 130 w 188"/>
                <a:gd name="T93" fmla="*/ 237 h 269"/>
                <a:gd name="T94" fmla="*/ 135 w 188"/>
                <a:gd name="T95" fmla="*/ 239 h 269"/>
                <a:gd name="T96" fmla="*/ 133 w 188"/>
                <a:gd name="T97" fmla="*/ 252 h 269"/>
                <a:gd name="T98" fmla="*/ 136 w 188"/>
                <a:gd name="T99" fmla="*/ 262 h 269"/>
                <a:gd name="T100" fmla="*/ 136 w 188"/>
                <a:gd name="T101" fmla="*/ 268 h 269"/>
                <a:gd name="T102" fmla="*/ 140 w 188"/>
                <a:gd name="T103" fmla="*/ 259 h 269"/>
                <a:gd name="T104" fmla="*/ 146 w 188"/>
                <a:gd name="T105" fmla="*/ 242 h 269"/>
                <a:gd name="T106" fmla="*/ 155 w 188"/>
                <a:gd name="T107" fmla="*/ 211 h 269"/>
                <a:gd name="T108" fmla="*/ 148 w 188"/>
                <a:gd name="T109" fmla="*/ 201 h 269"/>
                <a:gd name="T110" fmla="*/ 145 w 188"/>
                <a:gd name="T111" fmla="*/ 194 h 269"/>
                <a:gd name="T112" fmla="*/ 155 w 188"/>
                <a:gd name="T113" fmla="*/ 182 h 269"/>
                <a:gd name="T114" fmla="*/ 169 w 188"/>
                <a:gd name="T115" fmla="*/ 184 h 269"/>
                <a:gd name="T116" fmla="*/ 175 w 188"/>
                <a:gd name="T117" fmla="*/ 180 h 269"/>
                <a:gd name="T118" fmla="*/ 177 w 188"/>
                <a:gd name="T119" fmla="*/ 171 h 269"/>
                <a:gd name="T120" fmla="*/ 188 w 188"/>
                <a:gd name="T121" fmla="*/ 169 h 269"/>
                <a:gd name="T122" fmla="*/ 184 w 188"/>
                <a:gd name="T123" fmla="*/ 161 h 269"/>
                <a:gd name="T124" fmla="*/ 180 w 188"/>
                <a:gd name="T125" fmla="*/ 15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269">
                  <a:moveTo>
                    <a:pt x="175" y="138"/>
                  </a:moveTo>
                  <a:lnTo>
                    <a:pt x="175" y="138"/>
                  </a:lnTo>
                  <a:lnTo>
                    <a:pt x="171" y="127"/>
                  </a:lnTo>
                  <a:lnTo>
                    <a:pt x="171" y="123"/>
                  </a:lnTo>
                  <a:lnTo>
                    <a:pt x="172" y="119"/>
                  </a:lnTo>
                  <a:lnTo>
                    <a:pt x="172" y="119"/>
                  </a:lnTo>
                  <a:lnTo>
                    <a:pt x="180" y="107"/>
                  </a:lnTo>
                  <a:lnTo>
                    <a:pt x="182" y="101"/>
                  </a:lnTo>
                  <a:lnTo>
                    <a:pt x="182" y="100"/>
                  </a:lnTo>
                  <a:lnTo>
                    <a:pt x="181" y="98"/>
                  </a:lnTo>
                  <a:lnTo>
                    <a:pt x="181" y="98"/>
                  </a:lnTo>
                  <a:lnTo>
                    <a:pt x="174" y="100"/>
                  </a:lnTo>
                  <a:lnTo>
                    <a:pt x="169" y="101"/>
                  </a:lnTo>
                  <a:lnTo>
                    <a:pt x="164" y="101"/>
                  </a:lnTo>
                  <a:lnTo>
                    <a:pt x="164" y="101"/>
                  </a:lnTo>
                  <a:lnTo>
                    <a:pt x="140" y="94"/>
                  </a:lnTo>
                  <a:lnTo>
                    <a:pt x="126" y="91"/>
                  </a:lnTo>
                  <a:lnTo>
                    <a:pt x="116" y="90"/>
                  </a:lnTo>
                  <a:lnTo>
                    <a:pt x="116" y="90"/>
                  </a:lnTo>
                  <a:lnTo>
                    <a:pt x="110" y="88"/>
                  </a:lnTo>
                  <a:lnTo>
                    <a:pt x="104" y="84"/>
                  </a:lnTo>
                  <a:lnTo>
                    <a:pt x="101" y="80"/>
                  </a:lnTo>
                  <a:lnTo>
                    <a:pt x="98" y="74"/>
                  </a:lnTo>
                  <a:lnTo>
                    <a:pt x="98" y="74"/>
                  </a:lnTo>
                  <a:lnTo>
                    <a:pt x="98" y="64"/>
                  </a:lnTo>
                  <a:lnTo>
                    <a:pt x="97" y="58"/>
                  </a:lnTo>
                  <a:lnTo>
                    <a:pt x="94" y="55"/>
                  </a:lnTo>
                  <a:lnTo>
                    <a:pt x="94" y="55"/>
                  </a:lnTo>
                  <a:lnTo>
                    <a:pt x="93" y="54"/>
                  </a:lnTo>
                  <a:lnTo>
                    <a:pt x="93" y="52"/>
                  </a:lnTo>
                  <a:lnTo>
                    <a:pt x="93" y="48"/>
                  </a:lnTo>
                  <a:lnTo>
                    <a:pt x="96" y="36"/>
                  </a:lnTo>
                  <a:lnTo>
                    <a:pt x="96" y="36"/>
                  </a:lnTo>
                  <a:lnTo>
                    <a:pt x="97" y="30"/>
                  </a:lnTo>
                  <a:lnTo>
                    <a:pt x="101" y="23"/>
                  </a:lnTo>
                  <a:lnTo>
                    <a:pt x="104" y="20"/>
                  </a:lnTo>
                  <a:lnTo>
                    <a:pt x="107" y="19"/>
                  </a:lnTo>
                  <a:lnTo>
                    <a:pt x="112" y="17"/>
                  </a:lnTo>
                  <a:lnTo>
                    <a:pt x="116" y="19"/>
                  </a:lnTo>
                  <a:lnTo>
                    <a:pt x="116" y="19"/>
                  </a:lnTo>
                  <a:lnTo>
                    <a:pt x="120" y="14"/>
                  </a:lnTo>
                  <a:lnTo>
                    <a:pt x="120" y="14"/>
                  </a:lnTo>
                  <a:lnTo>
                    <a:pt x="123" y="13"/>
                  </a:lnTo>
                  <a:lnTo>
                    <a:pt x="126" y="10"/>
                  </a:lnTo>
                  <a:lnTo>
                    <a:pt x="126" y="7"/>
                  </a:lnTo>
                  <a:lnTo>
                    <a:pt x="123" y="3"/>
                  </a:lnTo>
                  <a:lnTo>
                    <a:pt x="123" y="3"/>
                  </a:lnTo>
                  <a:lnTo>
                    <a:pt x="119" y="1"/>
                  </a:lnTo>
                  <a:lnTo>
                    <a:pt x="116" y="0"/>
                  </a:lnTo>
                  <a:lnTo>
                    <a:pt x="112" y="1"/>
                  </a:lnTo>
                  <a:lnTo>
                    <a:pt x="107" y="4"/>
                  </a:lnTo>
                  <a:lnTo>
                    <a:pt x="107" y="4"/>
                  </a:lnTo>
                  <a:lnTo>
                    <a:pt x="97" y="13"/>
                  </a:lnTo>
                  <a:lnTo>
                    <a:pt x="91" y="17"/>
                  </a:lnTo>
                  <a:lnTo>
                    <a:pt x="87" y="19"/>
                  </a:lnTo>
                  <a:lnTo>
                    <a:pt x="87" y="19"/>
                  </a:lnTo>
                  <a:lnTo>
                    <a:pt x="83" y="16"/>
                  </a:lnTo>
                  <a:lnTo>
                    <a:pt x="80" y="16"/>
                  </a:lnTo>
                  <a:lnTo>
                    <a:pt x="77" y="16"/>
                  </a:lnTo>
                  <a:lnTo>
                    <a:pt x="77" y="16"/>
                  </a:lnTo>
                  <a:lnTo>
                    <a:pt x="71" y="22"/>
                  </a:lnTo>
                  <a:lnTo>
                    <a:pt x="67" y="25"/>
                  </a:lnTo>
                  <a:lnTo>
                    <a:pt x="64" y="26"/>
                  </a:lnTo>
                  <a:lnTo>
                    <a:pt x="64" y="26"/>
                  </a:lnTo>
                  <a:lnTo>
                    <a:pt x="58" y="27"/>
                  </a:lnTo>
                  <a:lnTo>
                    <a:pt x="56" y="29"/>
                  </a:lnTo>
                  <a:lnTo>
                    <a:pt x="56" y="32"/>
                  </a:lnTo>
                  <a:lnTo>
                    <a:pt x="56" y="32"/>
                  </a:lnTo>
                  <a:lnTo>
                    <a:pt x="55" y="33"/>
                  </a:lnTo>
                  <a:lnTo>
                    <a:pt x="54" y="36"/>
                  </a:lnTo>
                  <a:lnTo>
                    <a:pt x="52" y="38"/>
                  </a:lnTo>
                  <a:lnTo>
                    <a:pt x="52" y="41"/>
                  </a:lnTo>
                  <a:lnTo>
                    <a:pt x="52" y="41"/>
                  </a:lnTo>
                  <a:lnTo>
                    <a:pt x="54" y="46"/>
                  </a:lnTo>
                  <a:lnTo>
                    <a:pt x="52" y="48"/>
                  </a:lnTo>
                  <a:lnTo>
                    <a:pt x="51" y="48"/>
                  </a:lnTo>
                  <a:lnTo>
                    <a:pt x="51" y="48"/>
                  </a:lnTo>
                  <a:lnTo>
                    <a:pt x="48" y="51"/>
                  </a:lnTo>
                  <a:lnTo>
                    <a:pt x="45" y="54"/>
                  </a:lnTo>
                  <a:lnTo>
                    <a:pt x="39" y="61"/>
                  </a:lnTo>
                  <a:lnTo>
                    <a:pt x="39" y="61"/>
                  </a:lnTo>
                  <a:lnTo>
                    <a:pt x="35" y="62"/>
                  </a:lnTo>
                  <a:lnTo>
                    <a:pt x="32" y="62"/>
                  </a:lnTo>
                  <a:lnTo>
                    <a:pt x="29" y="61"/>
                  </a:lnTo>
                  <a:lnTo>
                    <a:pt x="29" y="61"/>
                  </a:lnTo>
                  <a:lnTo>
                    <a:pt x="29" y="61"/>
                  </a:lnTo>
                  <a:lnTo>
                    <a:pt x="26" y="74"/>
                  </a:lnTo>
                  <a:lnTo>
                    <a:pt x="22" y="88"/>
                  </a:lnTo>
                  <a:lnTo>
                    <a:pt x="22" y="88"/>
                  </a:lnTo>
                  <a:lnTo>
                    <a:pt x="25" y="94"/>
                  </a:lnTo>
                  <a:lnTo>
                    <a:pt x="25" y="101"/>
                  </a:lnTo>
                  <a:lnTo>
                    <a:pt x="25" y="101"/>
                  </a:lnTo>
                  <a:lnTo>
                    <a:pt x="26" y="110"/>
                  </a:lnTo>
                  <a:lnTo>
                    <a:pt x="26" y="111"/>
                  </a:lnTo>
                  <a:lnTo>
                    <a:pt x="26" y="113"/>
                  </a:lnTo>
                  <a:lnTo>
                    <a:pt x="26" y="113"/>
                  </a:lnTo>
                  <a:lnTo>
                    <a:pt x="23" y="117"/>
                  </a:lnTo>
                  <a:lnTo>
                    <a:pt x="25" y="120"/>
                  </a:lnTo>
                  <a:lnTo>
                    <a:pt x="25" y="122"/>
                  </a:lnTo>
                  <a:lnTo>
                    <a:pt x="25" y="122"/>
                  </a:lnTo>
                  <a:lnTo>
                    <a:pt x="26" y="125"/>
                  </a:lnTo>
                  <a:lnTo>
                    <a:pt x="26" y="126"/>
                  </a:lnTo>
                  <a:lnTo>
                    <a:pt x="25" y="133"/>
                  </a:lnTo>
                  <a:lnTo>
                    <a:pt x="25" y="133"/>
                  </a:lnTo>
                  <a:lnTo>
                    <a:pt x="26" y="136"/>
                  </a:lnTo>
                  <a:lnTo>
                    <a:pt x="28" y="139"/>
                  </a:lnTo>
                  <a:lnTo>
                    <a:pt x="28" y="142"/>
                  </a:lnTo>
                  <a:lnTo>
                    <a:pt x="26" y="145"/>
                  </a:lnTo>
                  <a:lnTo>
                    <a:pt x="26" y="145"/>
                  </a:lnTo>
                  <a:lnTo>
                    <a:pt x="22" y="152"/>
                  </a:lnTo>
                  <a:lnTo>
                    <a:pt x="20" y="155"/>
                  </a:lnTo>
                  <a:lnTo>
                    <a:pt x="17" y="156"/>
                  </a:lnTo>
                  <a:lnTo>
                    <a:pt x="17" y="156"/>
                  </a:lnTo>
                  <a:lnTo>
                    <a:pt x="10" y="156"/>
                  </a:lnTo>
                  <a:lnTo>
                    <a:pt x="7" y="159"/>
                  </a:lnTo>
                  <a:lnTo>
                    <a:pt x="7" y="159"/>
                  </a:lnTo>
                  <a:lnTo>
                    <a:pt x="7" y="165"/>
                  </a:lnTo>
                  <a:lnTo>
                    <a:pt x="6" y="169"/>
                  </a:lnTo>
                  <a:lnTo>
                    <a:pt x="4" y="174"/>
                  </a:lnTo>
                  <a:lnTo>
                    <a:pt x="4" y="174"/>
                  </a:lnTo>
                  <a:lnTo>
                    <a:pt x="0" y="180"/>
                  </a:lnTo>
                  <a:lnTo>
                    <a:pt x="0" y="180"/>
                  </a:lnTo>
                  <a:lnTo>
                    <a:pt x="12" y="182"/>
                  </a:lnTo>
                  <a:lnTo>
                    <a:pt x="22" y="188"/>
                  </a:lnTo>
                  <a:lnTo>
                    <a:pt x="36" y="195"/>
                  </a:lnTo>
                  <a:lnTo>
                    <a:pt x="36" y="195"/>
                  </a:lnTo>
                  <a:lnTo>
                    <a:pt x="42" y="198"/>
                  </a:lnTo>
                  <a:lnTo>
                    <a:pt x="48" y="200"/>
                  </a:lnTo>
                  <a:lnTo>
                    <a:pt x="64" y="203"/>
                  </a:lnTo>
                  <a:lnTo>
                    <a:pt x="64" y="203"/>
                  </a:lnTo>
                  <a:lnTo>
                    <a:pt x="68" y="204"/>
                  </a:lnTo>
                  <a:lnTo>
                    <a:pt x="72" y="209"/>
                  </a:lnTo>
                  <a:lnTo>
                    <a:pt x="81" y="219"/>
                  </a:lnTo>
                  <a:lnTo>
                    <a:pt x="81" y="219"/>
                  </a:lnTo>
                  <a:lnTo>
                    <a:pt x="88" y="224"/>
                  </a:lnTo>
                  <a:lnTo>
                    <a:pt x="97" y="229"/>
                  </a:lnTo>
                  <a:lnTo>
                    <a:pt x="114" y="236"/>
                  </a:lnTo>
                  <a:lnTo>
                    <a:pt x="114" y="236"/>
                  </a:lnTo>
                  <a:lnTo>
                    <a:pt x="122" y="239"/>
                  </a:lnTo>
                  <a:lnTo>
                    <a:pt x="127" y="239"/>
                  </a:lnTo>
                  <a:lnTo>
                    <a:pt x="130" y="237"/>
                  </a:lnTo>
                  <a:lnTo>
                    <a:pt x="133" y="237"/>
                  </a:lnTo>
                  <a:lnTo>
                    <a:pt x="133" y="237"/>
                  </a:lnTo>
                  <a:lnTo>
                    <a:pt x="135" y="239"/>
                  </a:lnTo>
                  <a:lnTo>
                    <a:pt x="135" y="243"/>
                  </a:lnTo>
                  <a:lnTo>
                    <a:pt x="133" y="252"/>
                  </a:lnTo>
                  <a:lnTo>
                    <a:pt x="133" y="252"/>
                  </a:lnTo>
                  <a:lnTo>
                    <a:pt x="133" y="255"/>
                  </a:lnTo>
                  <a:lnTo>
                    <a:pt x="135" y="259"/>
                  </a:lnTo>
                  <a:lnTo>
                    <a:pt x="136" y="262"/>
                  </a:lnTo>
                  <a:lnTo>
                    <a:pt x="136" y="266"/>
                  </a:lnTo>
                  <a:lnTo>
                    <a:pt x="136" y="266"/>
                  </a:lnTo>
                  <a:lnTo>
                    <a:pt x="136" y="268"/>
                  </a:lnTo>
                  <a:lnTo>
                    <a:pt x="139" y="269"/>
                  </a:lnTo>
                  <a:lnTo>
                    <a:pt x="139" y="269"/>
                  </a:lnTo>
                  <a:lnTo>
                    <a:pt x="140" y="259"/>
                  </a:lnTo>
                  <a:lnTo>
                    <a:pt x="142" y="251"/>
                  </a:lnTo>
                  <a:lnTo>
                    <a:pt x="146" y="242"/>
                  </a:lnTo>
                  <a:lnTo>
                    <a:pt x="146" y="242"/>
                  </a:lnTo>
                  <a:lnTo>
                    <a:pt x="152" y="226"/>
                  </a:lnTo>
                  <a:lnTo>
                    <a:pt x="155" y="219"/>
                  </a:lnTo>
                  <a:lnTo>
                    <a:pt x="155" y="211"/>
                  </a:lnTo>
                  <a:lnTo>
                    <a:pt x="155" y="211"/>
                  </a:lnTo>
                  <a:lnTo>
                    <a:pt x="152" y="207"/>
                  </a:lnTo>
                  <a:lnTo>
                    <a:pt x="148" y="201"/>
                  </a:lnTo>
                  <a:lnTo>
                    <a:pt x="145" y="197"/>
                  </a:lnTo>
                  <a:lnTo>
                    <a:pt x="145" y="195"/>
                  </a:lnTo>
                  <a:lnTo>
                    <a:pt x="145" y="194"/>
                  </a:lnTo>
                  <a:lnTo>
                    <a:pt x="145" y="194"/>
                  </a:lnTo>
                  <a:lnTo>
                    <a:pt x="152" y="185"/>
                  </a:lnTo>
                  <a:lnTo>
                    <a:pt x="155" y="182"/>
                  </a:lnTo>
                  <a:lnTo>
                    <a:pt x="159" y="182"/>
                  </a:lnTo>
                  <a:lnTo>
                    <a:pt x="159" y="182"/>
                  </a:lnTo>
                  <a:lnTo>
                    <a:pt x="169" y="184"/>
                  </a:lnTo>
                  <a:lnTo>
                    <a:pt x="174" y="182"/>
                  </a:lnTo>
                  <a:lnTo>
                    <a:pt x="175" y="180"/>
                  </a:lnTo>
                  <a:lnTo>
                    <a:pt x="175" y="180"/>
                  </a:lnTo>
                  <a:lnTo>
                    <a:pt x="174" y="174"/>
                  </a:lnTo>
                  <a:lnTo>
                    <a:pt x="174" y="171"/>
                  </a:lnTo>
                  <a:lnTo>
                    <a:pt x="177" y="171"/>
                  </a:lnTo>
                  <a:lnTo>
                    <a:pt x="177" y="171"/>
                  </a:lnTo>
                  <a:lnTo>
                    <a:pt x="184" y="169"/>
                  </a:lnTo>
                  <a:lnTo>
                    <a:pt x="188" y="169"/>
                  </a:lnTo>
                  <a:lnTo>
                    <a:pt x="188" y="169"/>
                  </a:lnTo>
                  <a:lnTo>
                    <a:pt x="187" y="165"/>
                  </a:lnTo>
                  <a:lnTo>
                    <a:pt x="184" y="161"/>
                  </a:lnTo>
                  <a:lnTo>
                    <a:pt x="184" y="161"/>
                  </a:lnTo>
                  <a:lnTo>
                    <a:pt x="181" y="155"/>
                  </a:lnTo>
                  <a:lnTo>
                    <a:pt x="180" y="151"/>
                  </a:lnTo>
                  <a:lnTo>
                    <a:pt x="175" y="138"/>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3" name="Freeform 671"/>
            <p:cNvSpPr>
              <a:spLocks/>
            </p:cNvSpPr>
            <p:nvPr/>
          </p:nvSpPr>
          <p:spPr bwMode="auto">
            <a:xfrm>
              <a:off x="1145668" y="924828"/>
              <a:ext cx="2033598" cy="1120959"/>
            </a:xfrm>
            <a:custGeom>
              <a:avLst/>
              <a:gdLst>
                <a:gd name="T0" fmla="*/ 171 w 188"/>
                <a:gd name="T1" fmla="*/ 127 h 269"/>
                <a:gd name="T2" fmla="*/ 172 w 188"/>
                <a:gd name="T3" fmla="*/ 119 h 269"/>
                <a:gd name="T4" fmla="*/ 182 w 188"/>
                <a:gd name="T5" fmla="*/ 100 h 269"/>
                <a:gd name="T6" fmla="*/ 174 w 188"/>
                <a:gd name="T7" fmla="*/ 100 h 269"/>
                <a:gd name="T8" fmla="*/ 164 w 188"/>
                <a:gd name="T9" fmla="*/ 101 h 269"/>
                <a:gd name="T10" fmla="*/ 116 w 188"/>
                <a:gd name="T11" fmla="*/ 90 h 269"/>
                <a:gd name="T12" fmla="*/ 104 w 188"/>
                <a:gd name="T13" fmla="*/ 84 h 269"/>
                <a:gd name="T14" fmla="*/ 98 w 188"/>
                <a:gd name="T15" fmla="*/ 74 h 269"/>
                <a:gd name="T16" fmla="*/ 94 w 188"/>
                <a:gd name="T17" fmla="*/ 55 h 269"/>
                <a:gd name="T18" fmla="*/ 93 w 188"/>
                <a:gd name="T19" fmla="*/ 52 h 269"/>
                <a:gd name="T20" fmla="*/ 96 w 188"/>
                <a:gd name="T21" fmla="*/ 36 h 269"/>
                <a:gd name="T22" fmla="*/ 104 w 188"/>
                <a:gd name="T23" fmla="*/ 20 h 269"/>
                <a:gd name="T24" fmla="*/ 116 w 188"/>
                <a:gd name="T25" fmla="*/ 19 h 269"/>
                <a:gd name="T26" fmla="*/ 120 w 188"/>
                <a:gd name="T27" fmla="*/ 14 h 269"/>
                <a:gd name="T28" fmla="*/ 126 w 188"/>
                <a:gd name="T29" fmla="*/ 7 h 269"/>
                <a:gd name="T30" fmla="*/ 119 w 188"/>
                <a:gd name="T31" fmla="*/ 1 h 269"/>
                <a:gd name="T32" fmla="*/ 107 w 188"/>
                <a:gd name="T33" fmla="*/ 4 h 269"/>
                <a:gd name="T34" fmla="*/ 91 w 188"/>
                <a:gd name="T35" fmla="*/ 17 h 269"/>
                <a:gd name="T36" fmla="*/ 83 w 188"/>
                <a:gd name="T37" fmla="*/ 16 h 269"/>
                <a:gd name="T38" fmla="*/ 77 w 188"/>
                <a:gd name="T39" fmla="*/ 16 h 269"/>
                <a:gd name="T40" fmla="*/ 64 w 188"/>
                <a:gd name="T41" fmla="*/ 26 h 269"/>
                <a:gd name="T42" fmla="*/ 56 w 188"/>
                <a:gd name="T43" fmla="*/ 29 h 269"/>
                <a:gd name="T44" fmla="*/ 55 w 188"/>
                <a:gd name="T45" fmla="*/ 33 h 269"/>
                <a:gd name="T46" fmla="*/ 52 w 188"/>
                <a:gd name="T47" fmla="*/ 41 h 269"/>
                <a:gd name="T48" fmla="*/ 52 w 188"/>
                <a:gd name="T49" fmla="*/ 48 h 269"/>
                <a:gd name="T50" fmla="*/ 48 w 188"/>
                <a:gd name="T51" fmla="*/ 51 h 269"/>
                <a:gd name="T52" fmla="*/ 39 w 188"/>
                <a:gd name="T53" fmla="*/ 61 h 269"/>
                <a:gd name="T54" fmla="*/ 29 w 188"/>
                <a:gd name="T55" fmla="*/ 61 h 269"/>
                <a:gd name="T56" fmla="*/ 26 w 188"/>
                <a:gd name="T57" fmla="*/ 74 h 269"/>
                <a:gd name="T58" fmla="*/ 25 w 188"/>
                <a:gd name="T59" fmla="*/ 94 h 269"/>
                <a:gd name="T60" fmla="*/ 26 w 188"/>
                <a:gd name="T61" fmla="*/ 110 h 269"/>
                <a:gd name="T62" fmla="*/ 26 w 188"/>
                <a:gd name="T63" fmla="*/ 113 h 269"/>
                <a:gd name="T64" fmla="*/ 25 w 188"/>
                <a:gd name="T65" fmla="*/ 122 h 269"/>
                <a:gd name="T66" fmla="*/ 26 w 188"/>
                <a:gd name="T67" fmla="*/ 126 h 269"/>
                <a:gd name="T68" fmla="*/ 26 w 188"/>
                <a:gd name="T69" fmla="*/ 136 h 269"/>
                <a:gd name="T70" fmla="*/ 26 w 188"/>
                <a:gd name="T71" fmla="*/ 145 h 269"/>
                <a:gd name="T72" fmla="*/ 20 w 188"/>
                <a:gd name="T73" fmla="*/ 155 h 269"/>
                <a:gd name="T74" fmla="*/ 10 w 188"/>
                <a:gd name="T75" fmla="*/ 156 h 269"/>
                <a:gd name="T76" fmla="*/ 7 w 188"/>
                <a:gd name="T77" fmla="*/ 165 h 269"/>
                <a:gd name="T78" fmla="*/ 4 w 188"/>
                <a:gd name="T79" fmla="*/ 174 h 269"/>
                <a:gd name="T80" fmla="*/ 12 w 188"/>
                <a:gd name="T81" fmla="*/ 182 h 269"/>
                <a:gd name="T82" fmla="*/ 36 w 188"/>
                <a:gd name="T83" fmla="*/ 195 h 269"/>
                <a:gd name="T84" fmla="*/ 64 w 188"/>
                <a:gd name="T85" fmla="*/ 203 h 269"/>
                <a:gd name="T86" fmla="*/ 72 w 188"/>
                <a:gd name="T87" fmla="*/ 209 h 269"/>
                <a:gd name="T88" fmla="*/ 88 w 188"/>
                <a:gd name="T89" fmla="*/ 224 h 269"/>
                <a:gd name="T90" fmla="*/ 114 w 188"/>
                <a:gd name="T91" fmla="*/ 236 h 269"/>
                <a:gd name="T92" fmla="*/ 130 w 188"/>
                <a:gd name="T93" fmla="*/ 237 h 269"/>
                <a:gd name="T94" fmla="*/ 135 w 188"/>
                <a:gd name="T95" fmla="*/ 239 h 269"/>
                <a:gd name="T96" fmla="*/ 133 w 188"/>
                <a:gd name="T97" fmla="*/ 252 h 269"/>
                <a:gd name="T98" fmla="*/ 136 w 188"/>
                <a:gd name="T99" fmla="*/ 262 h 269"/>
                <a:gd name="T100" fmla="*/ 136 w 188"/>
                <a:gd name="T101" fmla="*/ 268 h 269"/>
                <a:gd name="T102" fmla="*/ 140 w 188"/>
                <a:gd name="T103" fmla="*/ 259 h 269"/>
                <a:gd name="T104" fmla="*/ 146 w 188"/>
                <a:gd name="T105" fmla="*/ 242 h 269"/>
                <a:gd name="T106" fmla="*/ 155 w 188"/>
                <a:gd name="T107" fmla="*/ 211 h 269"/>
                <a:gd name="T108" fmla="*/ 148 w 188"/>
                <a:gd name="T109" fmla="*/ 201 h 269"/>
                <a:gd name="T110" fmla="*/ 145 w 188"/>
                <a:gd name="T111" fmla="*/ 194 h 269"/>
                <a:gd name="T112" fmla="*/ 155 w 188"/>
                <a:gd name="T113" fmla="*/ 182 h 269"/>
                <a:gd name="T114" fmla="*/ 169 w 188"/>
                <a:gd name="T115" fmla="*/ 184 h 269"/>
                <a:gd name="T116" fmla="*/ 175 w 188"/>
                <a:gd name="T117" fmla="*/ 180 h 269"/>
                <a:gd name="T118" fmla="*/ 177 w 188"/>
                <a:gd name="T119" fmla="*/ 171 h 269"/>
                <a:gd name="T120" fmla="*/ 188 w 188"/>
                <a:gd name="T121" fmla="*/ 169 h 269"/>
                <a:gd name="T122" fmla="*/ 184 w 188"/>
                <a:gd name="T123" fmla="*/ 161 h 269"/>
                <a:gd name="T124" fmla="*/ 180 w 188"/>
                <a:gd name="T125" fmla="*/ 15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269">
                  <a:moveTo>
                    <a:pt x="175" y="138"/>
                  </a:moveTo>
                  <a:lnTo>
                    <a:pt x="175" y="138"/>
                  </a:lnTo>
                  <a:lnTo>
                    <a:pt x="171" y="127"/>
                  </a:lnTo>
                  <a:lnTo>
                    <a:pt x="171" y="123"/>
                  </a:lnTo>
                  <a:lnTo>
                    <a:pt x="172" y="119"/>
                  </a:lnTo>
                  <a:lnTo>
                    <a:pt x="172" y="119"/>
                  </a:lnTo>
                  <a:lnTo>
                    <a:pt x="180" y="107"/>
                  </a:lnTo>
                  <a:lnTo>
                    <a:pt x="182" y="101"/>
                  </a:lnTo>
                  <a:lnTo>
                    <a:pt x="182" y="100"/>
                  </a:lnTo>
                  <a:lnTo>
                    <a:pt x="181" y="98"/>
                  </a:lnTo>
                  <a:lnTo>
                    <a:pt x="181" y="98"/>
                  </a:lnTo>
                  <a:lnTo>
                    <a:pt x="174" y="100"/>
                  </a:lnTo>
                  <a:lnTo>
                    <a:pt x="169" y="101"/>
                  </a:lnTo>
                  <a:lnTo>
                    <a:pt x="164" y="101"/>
                  </a:lnTo>
                  <a:lnTo>
                    <a:pt x="164" y="101"/>
                  </a:lnTo>
                  <a:lnTo>
                    <a:pt x="140" y="94"/>
                  </a:lnTo>
                  <a:lnTo>
                    <a:pt x="126" y="91"/>
                  </a:lnTo>
                  <a:lnTo>
                    <a:pt x="116" y="90"/>
                  </a:lnTo>
                  <a:lnTo>
                    <a:pt x="116" y="90"/>
                  </a:lnTo>
                  <a:lnTo>
                    <a:pt x="110" y="88"/>
                  </a:lnTo>
                  <a:lnTo>
                    <a:pt x="104" y="84"/>
                  </a:lnTo>
                  <a:lnTo>
                    <a:pt x="101" y="80"/>
                  </a:lnTo>
                  <a:lnTo>
                    <a:pt x="98" y="74"/>
                  </a:lnTo>
                  <a:lnTo>
                    <a:pt x="98" y="74"/>
                  </a:lnTo>
                  <a:lnTo>
                    <a:pt x="98" y="64"/>
                  </a:lnTo>
                  <a:lnTo>
                    <a:pt x="97" y="58"/>
                  </a:lnTo>
                  <a:lnTo>
                    <a:pt x="94" y="55"/>
                  </a:lnTo>
                  <a:lnTo>
                    <a:pt x="94" y="55"/>
                  </a:lnTo>
                  <a:lnTo>
                    <a:pt x="93" y="54"/>
                  </a:lnTo>
                  <a:lnTo>
                    <a:pt x="93" y="52"/>
                  </a:lnTo>
                  <a:lnTo>
                    <a:pt x="93" y="48"/>
                  </a:lnTo>
                  <a:lnTo>
                    <a:pt x="96" y="36"/>
                  </a:lnTo>
                  <a:lnTo>
                    <a:pt x="96" y="36"/>
                  </a:lnTo>
                  <a:lnTo>
                    <a:pt x="97" y="30"/>
                  </a:lnTo>
                  <a:lnTo>
                    <a:pt x="101" y="23"/>
                  </a:lnTo>
                  <a:lnTo>
                    <a:pt x="104" y="20"/>
                  </a:lnTo>
                  <a:lnTo>
                    <a:pt x="107" y="19"/>
                  </a:lnTo>
                  <a:lnTo>
                    <a:pt x="112" y="17"/>
                  </a:lnTo>
                  <a:lnTo>
                    <a:pt x="116" y="19"/>
                  </a:lnTo>
                  <a:lnTo>
                    <a:pt x="116" y="19"/>
                  </a:lnTo>
                  <a:lnTo>
                    <a:pt x="120" y="14"/>
                  </a:lnTo>
                  <a:lnTo>
                    <a:pt x="120" y="14"/>
                  </a:lnTo>
                  <a:lnTo>
                    <a:pt x="123" y="13"/>
                  </a:lnTo>
                  <a:lnTo>
                    <a:pt x="126" y="10"/>
                  </a:lnTo>
                  <a:lnTo>
                    <a:pt x="126" y="7"/>
                  </a:lnTo>
                  <a:lnTo>
                    <a:pt x="123" y="3"/>
                  </a:lnTo>
                  <a:lnTo>
                    <a:pt x="123" y="3"/>
                  </a:lnTo>
                  <a:lnTo>
                    <a:pt x="119" y="1"/>
                  </a:lnTo>
                  <a:lnTo>
                    <a:pt x="116" y="0"/>
                  </a:lnTo>
                  <a:lnTo>
                    <a:pt x="112" y="1"/>
                  </a:lnTo>
                  <a:lnTo>
                    <a:pt x="107" y="4"/>
                  </a:lnTo>
                  <a:lnTo>
                    <a:pt x="107" y="4"/>
                  </a:lnTo>
                  <a:lnTo>
                    <a:pt x="97" y="13"/>
                  </a:lnTo>
                  <a:lnTo>
                    <a:pt x="91" y="17"/>
                  </a:lnTo>
                  <a:lnTo>
                    <a:pt x="87" y="19"/>
                  </a:lnTo>
                  <a:lnTo>
                    <a:pt x="87" y="19"/>
                  </a:lnTo>
                  <a:lnTo>
                    <a:pt x="83" y="16"/>
                  </a:lnTo>
                  <a:lnTo>
                    <a:pt x="80" y="16"/>
                  </a:lnTo>
                  <a:lnTo>
                    <a:pt x="77" y="16"/>
                  </a:lnTo>
                  <a:lnTo>
                    <a:pt x="77" y="16"/>
                  </a:lnTo>
                  <a:lnTo>
                    <a:pt x="71" y="22"/>
                  </a:lnTo>
                  <a:lnTo>
                    <a:pt x="67" y="25"/>
                  </a:lnTo>
                  <a:lnTo>
                    <a:pt x="64" y="26"/>
                  </a:lnTo>
                  <a:lnTo>
                    <a:pt x="64" y="26"/>
                  </a:lnTo>
                  <a:lnTo>
                    <a:pt x="58" y="27"/>
                  </a:lnTo>
                  <a:lnTo>
                    <a:pt x="56" y="29"/>
                  </a:lnTo>
                  <a:lnTo>
                    <a:pt x="56" y="32"/>
                  </a:lnTo>
                  <a:lnTo>
                    <a:pt x="56" y="32"/>
                  </a:lnTo>
                  <a:lnTo>
                    <a:pt x="55" y="33"/>
                  </a:lnTo>
                  <a:lnTo>
                    <a:pt x="54" y="36"/>
                  </a:lnTo>
                  <a:lnTo>
                    <a:pt x="52" y="38"/>
                  </a:lnTo>
                  <a:lnTo>
                    <a:pt x="52" y="41"/>
                  </a:lnTo>
                  <a:lnTo>
                    <a:pt x="52" y="41"/>
                  </a:lnTo>
                  <a:lnTo>
                    <a:pt x="54" y="46"/>
                  </a:lnTo>
                  <a:lnTo>
                    <a:pt x="52" y="48"/>
                  </a:lnTo>
                  <a:lnTo>
                    <a:pt x="51" y="48"/>
                  </a:lnTo>
                  <a:lnTo>
                    <a:pt x="51" y="48"/>
                  </a:lnTo>
                  <a:lnTo>
                    <a:pt x="48" y="51"/>
                  </a:lnTo>
                  <a:lnTo>
                    <a:pt x="45" y="54"/>
                  </a:lnTo>
                  <a:lnTo>
                    <a:pt x="39" y="61"/>
                  </a:lnTo>
                  <a:lnTo>
                    <a:pt x="39" y="61"/>
                  </a:lnTo>
                  <a:lnTo>
                    <a:pt x="35" y="62"/>
                  </a:lnTo>
                  <a:lnTo>
                    <a:pt x="32" y="62"/>
                  </a:lnTo>
                  <a:lnTo>
                    <a:pt x="29" y="61"/>
                  </a:lnTo>
                  <a:lnTo>
                    <a:pt x="29" y="61"/>
                  </a:lnTo>
                  <a:lnTo>
                    <a:pt x="29" y="61"/>
                  </a:lnTo>
                  <a:lnTo>
                    <a:pt x="26" y="74"/>
                  </a:lnTo>
                  <a:lnTo>
                    <a:pt x="22" y="88"/>
                  </a:lnTo>
                  <a:lnTo>
                    <a:pt x="22" y="88"/>
                  </a:lnTo>
                  <a:lnTo>
                    <a:pt x="25" y="94"/>
                  </a:lnTo>
                  <a:lnTo>
                    <a:pt x="25" y="101"/>
                  </a:lnTo>
                  <a:lnTo>
                    <a:pt x="25" y="101"/>
                  </a:lnTo>
                  <a:lnTo>
                    <a:pt x="26" y="110"/>
                  </a:lnTo>
                  <a:lnTo>
                    <a:pt x="26" y="111"/>
                  </a:lnTo>
                  <a:lnTo>
                    <a:pt x="26" y="113"/>
                  </a:lnTo>
                  <a:lnTo>
                    <a:pt x="26" y="113"/>
                  </a:lnTo>
                  <a:lnTo>
                    <a:pt x="23" y="117"/>
                  </a:lnTo>
                  <a:lnTo>
                    <a:pt x="25" y="120"/>
                  </a:lnTo>
                  <a:lnTo>
                    <a:pt x="25" y="122"/>
                  </a:lnTo>
                  <a:lnTo>
                    <a:pt x="25" y="122"/>
                  </a:lnTo>
                  <a:lnTo>
                    <a:pt x="26" y="125"/>
                  </a:lnTo>
                  <a:lnTo>
                    <a:pt x="26" y="126"/>
                  </a:lnTo>
                  <a:lnTo>
                    <a:pt x="25" y="133"/>
                  </a:lnTo>
                  <a:lnTo>
                    <a:pt x="25" y="133"/>
                  </a:lnTo>
                  <a:lnTo>
                    <a:pt x="26" y="136"/>
                  </a:lnTo>
                  <a:lnTo>
                    <a:pt x="28" y="139"/>
                  </a:lnTo>
                  <a:lnTo>
                    <a:pt x="28" y="142"/>
                  </a:lnTo>
                  <a:lnTo>
                    <a:pt x="26" y="145"/>
                  </a:lnTo>
                  <a:lnTo>
                    <a:pt x="26" y="145"/>
                  </a:lnTo>
                  <a:lnTo>
                    <a:pt x="22" y="152"/>
                  </a:lnTo>
                  <a:lnTo>
                    <a:pt x="20" y="155"/>
                  </a:lnTo>
                  <a:lnTo>
                    <a:pt x="17" y="156"/>
                  </a:lnTo>
                  <a:lnTo>
                    <a:pt x="17" y="156"/>
                  </a:lnTo>
                  <a:lnTo>
                    <a:pt x="10" y="156"/>
                  </a:lnTo>
                  <a:lnTo>
                    <a:pt x="7" y="159"/>
                  </a:lnTo>
                  <a:lnTo>
                    <a:pt x="7" y="159"/>
                  </a:lnTo>
                  <a:lnTo>
                    <a:pt x="7" y="165"/>
                  </a:lnTo>
                  <a:lnTo>
                    <a:pt x="6" y="169"/>
                  </a:lnTo>
                  <a:lnTo>
                    <a:pt x="4" y="174"/>
                  </a:lnTo>
                  <a:lnTo>
                    <a:pt x="4" y="174"/>
                  </a:lnTo>
                  <a:lnTo>
                    <a:pt x="0" y="180"/>
                  </a:lnTo>
                  <a:lnTo>
                    <a:pt x="0" y="180"/>
                  </a:lnTo>
                  <a:lnTo>
                    <a:pt x="12" y="182"/>
                  </a:lnTo>
                  <a:lnTo>
                    <a:pt x="22" y="188"/>
                  </a:lnTo>
                  <a:lnTo>
                    <a:pt x="36" y="195"/>
                  </a:lnTo>
                  <a:lnTo>
                    <a:pt x="36" y="195"/>
                  </a:lnTo>
                  <a:lnTo>
                    <a:pt x="42" y="198"/>
                  </a:lnTo>
                  <a:lnTo>
                    <a:pt x="48" y="200"/>
                  </a:lnTo>
                  <a:lnTo>
                    <a:pt x="64" y="203"/>
                  </a:lnTo>
                  <a:lnTo>
                    <a:pt x="64" y="203"/>
                  </a:lnTo>
                  <a:lnTo>
                    <a:pt x="68" y="204"/>
                  </a:lnTo>
                  <a:lnTo>
                    <a:pt x="72" y="209"/>
                  </a:lnTo>
                  <a:lnTo>
                    <a:pt x="81" y="219"/>
                  </a:lnTo>
                  <a:lnTo>
                    <a:pt x="81" y="219"/>
                  </a:lnTo>
                  <a:lnTo>
                    <a:pt x="88" y="224"/>
                  </a:lnTo>
                  <a:lnTo>
                    <a:pt x="97" y="229"/>
                  </a:lnTo>
                  <a:lnTo>
                    <a:pt x="114" y="236"/>
                  </a:lnTo>
                  <a:lnTo>
                    <a:pt x="114" y="236"/>
                  </a:lnTo>
                  <a:lnTo>
                    <a:pt x="122" y="239"/>
                  </a:lnTo>
                  <a:lnTo>
                    <a:pt x="127" y="239"/>
                  </a:lnTo>
                  <a:lnTo>
                    <a:pt x="130" y="237"/>
                  </a:lnTo>
                  <a:lnTo>
                    <a:pt x="133" y="237"/>
                  </a:lnTo>
                  <a:lnTo>
                    <a:pt x="133" y="237"/>
                  </a:lnTo>
                  <a:lnTo>
                    <a:pt x="135" y="239"/>
                  </a:lnTo>
                  <a:lnTo>
                    <a:pt x="135" y="243"/>
                  </a:lnTo>
                  <a:lnTo>
                    <a:pt x="133" y="252"/>
                  </a:lnTo>
                  <a:lnTo>
                    <a:pt x="133" y="252"/>
                  </a:lnTo>
                  <a:lnTo>
                    <a:pt x="133" y="255"/>
                  </a:lnTo>
                  <a:lnTo>
                    <a:pt x="135" y="259"/>
                  </a:lnTo>
                  <a:lnTo>
                    <a:pt x="136" y="262"/>
                  </a:lnTo>
                  <a:lnTo>
                    <a:pt x="136" y="266"/>
                  </a:lnTo>
                  <a:lnTo>
                    <a:pt x="136" y="266"/>
                  </a:lnTo>
                  <a:lnTo>
                    <a:pt x="136" y="268"/>
                  </a:lnTo>
                  <a:lnTo>
                    <a:pt x="139" y="269"/>
                  </a:lnTo>
                  <a:lnTo>
                    <a:pt x="139" y="269"/>
                  </a:lnTo>
                  <a:lnTo>
                    <a:pt x="140" y="259"/>
                  </a:lnTo>
                  <a:lnTo>
                    <a:pt x="142" y="251"/>
                  </a:lnTo>
                  <a:lnTo>
                    <a:pt x="146" y="242"/>
                  </a:lnTo>
                  <a:lnTo>
                    <a:pt x="146" y="242"/>
                  </a:lnTo>
                  <a:lnTo>
                    <a:pt x="152" y="226"/>
                  </a:lnTo>
                  <a:lnTo>
                    <a:pt x="155" y="219"/>
                  </a:lnTo>
                  <a:lnTo>
                    <a:pt x="155" y="211"/>
                  </a:lnTo>
                  <a:lnTo>
                    <a:pt x="155" y="211"/>
                  </a:lnTo>
                  <a:lnTo>
                    <a:pt x="152" y="207"/>
                  </a:lnTo>
                  <a:lnTo>
                    <a:pt x="148" y="201"/>
                  </a:lnTo>
                  <a:lnTo>
                    <a:pt x="145" y="197"/>
                  </a:lnTo>
                  <a:lnTo>
                    <a:pt x="145" y="195"/>
                  </a:lnTo>
                  <a:lnTo>
                    <a:pt x="145" y="194"/>
                  </a:lnTo>
                  <a:lnTo>
                    <a:pt x="145" y="194"/>
                  </a:lnTo>
                  <a:lnTo>
                    <a:pt x="152" y="185"/>
                  </a:lnTo>
                  <a:lnTo>
                    <a:pt x="155" y="182"/>
                  </a:lnTo>
                  <a:lnTo>
                    <a:pt x="159" y="182"/>
                  </a:lnTo>
                  <a:lnTo>
                    <a:pt x="159" y="182"/>
                  </a:lnTo>
                  <a:lnTo>
                    <a:pt x="169" y="184"/>
                  </a:lnTo>
                  <a:lnTo>
                    <a:pt x="174" y="182"/>
                  </a:lnTo>
                  <a:lnTo>
                    <a:pt x="175" y="180"/>
                  </a:lnTo>
                  <a:lnTo>
                    <a:pt x="175" y="180"/>
                  </a:lnTo>
                  <a:lnTo>
                    <a:pt x="174" y="174"/>
                  </a:lnTo>
                  <a:lnTo>
                    <a:pt x="174" y="171"/>
                  </a:lnTo>
                  <a:lnTo>
                    <a:pt x="177" y="171"/>
                  </a:lnTo>
                  <a:lnTo>
                    <a:pt x="177" y="171"/>
                  </a:lnTo>
                  <a:lnTo>
                    <a:pt x="184" y="169"/>
                  </a:lnTo>
                  <a:lnTo>
                    <a:pt x="188" y="169"/>
                  </a:lnTo>
                  <a:lnTo>
                    <a:pt x="188" y="169"/>
                  </a:lnTo>
                  <a:lnTo>
                    <a:pt x="187" y="165"/>
                  </a:lnTo>
                  <a:lnTo>
                    <a:pt x="184" y="161"/>
                  </a:lnTo>
                  <a:lnTo>
                    <a:pt x="184" y="161"/>
                  </a:lnTo>
                  <a:lnTo>
                    <a:pt x="181" y="155"/>
                  </a:lnTo>
                  <a:lnTo>
                    <a:pt x="180" y="151"/>
                  </a:lnTo>
                  <a:lnTo>
                    <a:pt x="175" y="138"/>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4" name="Freeform 672"/>
            <p:cNvSpPr>
              <a:spLocks/>
            </p:cNvSpPr>
            <p:nvPr/>
          </p:nvSpPr>
          <p:spPr bwMode="auto">
            <a:xfrm>
              <a:off x="5364302" y="1370712"/>
              <a:ext cx="562485" cy="254196"/>
            </a:xfrm>
            <a:custGeom>
              <a:avLst/>
              <a:gdLst>
                <a:gd name="T0" fmla="*/ 14 w 52"/>
                <a:gd name="T1" fmla="*/ 61 h 61"/>
                <a:gd name="T2" fmla="*/ 14 w 52"/>
                <a:gd name="T3" fmla="*/ 61 h 61"/>
                <a:gd name="T4" fmla="*/ 2 w 52"/>
                <a:gd name="T5" fmla="*/ 60 h 61"/>
                <a:gd name="T6" fmla="*/ 2 w 52"/>
                <a:gd name="T7" fmla="*/ 60 h 61"/>
                <a:gd name="T8" fmla="*/ 0 w 52"/>
                <a:gd name="T9" fmla="*/ 58 h 61"/>
                <a:gd name="T10" fmla="*/ 0 w 52"/>
                <a:gd name="T11" fmla="*/ 58 h 61"/>
                <a:gd name="T12" fmla="*/ 7 w 52"/>
                <a:gd name="T13" fmla="*/ 46 h 61"/>
                <a:gd name="T14" fmla="*/ 10 w 52"/>
                <a:gd name="T15" fmla="*/ 41 h 61"/>
                <a:gd name="T16" fmla="*/ 11 w 52"/>
                <a:gd name="T17" fmla="*/ 36 h 61"/>
                <a:gd name="T18" fmla="*/ 11 w 52"/>
                <a:gd name="T19" fmla="*/ 36 h 61"/>
                <a:gd name="T20" fmla="*/ 10 w 52"/>
                <a:gd name="T21" fmla="*/ 31 h 61"/>
                <a:gd name="T22" fmla="*/ 5 w 52"/>
                <a:gd name="T23" fmla="*/ 25 h 61"/>
                <a:gd name="T24" fmla="*/ 2 w 52"/>
                <a:gd name="T25" fmla="*/ 19 h 61"/>
                <a:gd name="T26" fmla="*/ 1 w 52"/>
                <a:gd name="T27" fmla="*/ 15 h 61"/>
                <a:gd name="T28" fmla="*/ 1 w 52"/>
                <a:gd name="T29" fmla="*/ 15 h 61"/>
                <a:gd name="T30" fmla="*/ 1 w 52"/>
                <a:gd name="T31" fmla="*/ 13 h 61"/>
                <a:gd name="T32" fmla="*/ 1 w 52"/>
                <a:gd name="T33" fmla="*/ 13 h 61"/>
                <a:gd name="T34" fmla="*/ 7 w 52"/>
                <a:gd name="T35" fmla="*/ 0 h 61"/>
                <a:gd name="T36" fmla="*/ 7 w 52"/>
                <a:gd name="T37" fmla="*/ 0 h 61"/>
                <a:gd name="T38" fmla="*/ 26 w 52"/>
                <a:gd name="T39" fmla="*/ 9 h 61"/>
                <a:gd name="T40" fmla="*/ 39 w 52"/>
                <a:gd name="T41" fmla="*/ 16 h 61"/>
                <a:gd name="T42" fmla="*/ 39 w 52"/>
                <a:gd name="T43" fmla="*/ 16 h 61"/>
                <a:gd name="T44" fmla="*/ 52 w 52"/>
                <a:gd name="T45" fmla="*/ 26 h 61"/>
                <a:gd name="T46" fmla="*/ 52 w 52"/>
                <a:gd name="T47" fmla="*/ 26 h 61"/>
                <a:gd name="T48" fmla="*/ 44 w 52"/>
                <a:gd name="T49" fmla="*/ 39 h 61"/>
                <a:gd name="T50" fmla="*/ 37 w 52"/>
                <a:gd name="T51" fmla="*/ 48 h 61"/>
                <a:gd name="T52" fmla="*/ 37 w 52"/>
                <a:gd name="T53" fmla="*/ 48 h 61"/>
                <a:gd name="T54" fmla="*/ 31 w 52"/>
                <a:gd name="T55" fmla="*/ 54 h 61"/>
                <a:gd name="T56" fmla="*/ 24 w 52"/>
                <a:gd name="T57" fmla="*/ 58 h 61"/>
                <a:gd name="T58" fmla="*/ 18 w 52"/>
                <a:gd name="T59" fmla="*/ 60 h 61"/>
                <a:gd name="T60" fmla="*/ 14 w 52"/>
                <a:gd name="T61" fmla="*/ 61 h 61"/>
                <a:gd name="T62" fmla="*/ 14 w 52"/>
                <a:gd name="T63" fmla="*/ 61 h 61"/>
                <a:gd name="T64" fmla="*/ 14 w 52"/>
                <a:gd name="T6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 h="61">
                  <a:moveTo>
                    <a:pt x="14" y="61"/>
                  </a:moveTo>
                  <a:lnTo>
                    <a:pt x="14" y="61"/>
                  </a:lnTo>
                  <a:lnTo>
                    <a:pt x="2" y="60"/>
                  </a:lnTo>
                  <a:lnTo>
                    <a:pt x="2" y="60"/>
                  </a:lnTo>
                  <a:lnTo>
                    <a:pt x="0" y="58"/>
                  </a:lnTo>
                  <a:lnTo>
                    <a:pt x="0" y="58"/>
                  </a:lnTo>
                  <a:lnTo>
                    <a:pt x="7" y="46"/>
                  </a:lnTo>
                  <a:lnTo>
                    <a:pt x="10" y="41"/>
                  </a:lnTo>
                  <a:lnTo>
                    <a:pt x="11" y="36"/>
                  </a:lnTo>
                  <a:lnTo>
                    <a:pt x="11" y="36"/>
                  </a:lnTo>
                  <a:lnTo>
                    <a:pt x="10" y="31"/>
                  </a:lnTo>
                  <a:lnTo>
                    <a:pt x="5" y="25"/>
                  </a:lnTo>
                  <a:lnTo>
                    <a:pt x="2" y="19"/>
                  </a:lnTo>
                  <a:lnTo>
                    <a:pt x="1" y="15"/>
                  </a:lnTo>
                  <a:lnTo>
                    <a:pt x="1" y="15"/>
                  </a:lnTo>
                  <a:lnTo>
                    <a:pt x="1" y="13"/>
                  </a:lnTo>
                  <a:lnTo>
                    <a:pt x="1" y="13"/>
                  </a:lnTo>
                  <a:lnTo>
                    <a:pt x="7" y="0"/>
                  </a:lnTo>
                  <a:lnTo>
                    <a:pt x="7" y="0"/>
                  </a:lnTo>
                  <a:lnTo>
                    <a:pt x="26" y="9"/>
                  </a:lnTo>
                  <a:lnTo>
                    <a:pt x="39" y="16"/>
                  </a:lnTo>
                  <a:lnTo>
                    <a:pt x="39" y="16"/>
                  </a:lnTo>
                  <a:lnTo>
                    <a:pt x="52" y="26"/>
                  </a:lnTo>
                  <a:lnTo>
                    <a:pt x="52" y="26"/>
                  </a:lnTo>
                  <a:lnTo>
                    <a:pt x="44" y="39"/>
                  </a:lnTo>
                  <a:lnTo>
                    <a:pt x="37" y="48"/>
                  </a:lnTo>
                  <a:lnTo>
                    <a:pt x="37" y="48"/>
                  </a:lnTo>
                  <a:lnTo>
                    <a:pt x="31" y="54"/>
                  </a:lnTo>
                  <a:lnTo>
                    <a:pt x="24" y="58"/>
                  </a:lnTo>
                  <a:lnTo>
                    <a:pt x="18" y="60"/>
                  </a:lnTo>
                  <a:lnTo>
                    <a:pt x="14" y="61"/>
                  </a:lnTo>
                  <a:lnTo>
                    <a:pt x="14" y="61"/>
                  </a:lnTo>
                  <a:lnTo>
                    <a:pt x="14" y="61"/>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5" name="Freeform 673"/>
            <p:cNvSpPr>
              <a:spLocks/>
            </p:cNvSpPr>
            <p:nvPr/>
          </p:nvSpPr>
          <p:spPr bwMode="auto">
            <a:xfrm>
              <a:off x="5364302" y="1370712"/>
              <a:ext cx="562485" cy="254196"/>
            </a:xfrm>
            <a:custGeom>
              <a:avLst/>
              <a:gdLst>
                <a:gd name="T0" fmla="*/ 14 w 52"/>
                <a:gd name="T1" fmla="*/ 61 h 61"/>
                <a:gd name="T2" fmla="*/ 14 w 52"/>
                <a:gd name="T3" fmla="*/ 61 h 61"/>
                <a:gd name="T4" fmla="*/ 2 w 52"/>
                <a:gd name="T5" fmla="*/ 60 h 61"/>
                <a:gd name="T6" fmla="*/ 2 w 52"/>
                <a:gd name="T7" fmla="*/ 60 h 61"/>
                <a:gd name="T8" fmla="*/ 0 w 52"/>
                <a:gd name="T9" fmla="*/ 58 h 61"/>
                <a:gd name="T10" fmla="*/ 0 w 52"/>
                <a:gd name="T11" fmla="*/ 58 h 61"/>
                <a:gd name="T12" fmla="*/ 7 w 52"/>
                <a:gd name="T13" fmla="*/ 46 h 61"/>
                <a:gd name="T14" fmla="*/ 10 w 52"/>
                <a:gd name="T15" fmla="*/ 41 h 61"/>
                <a:gd name="T16" fmla="*/ 11 w 52"/>
                <a:gd name="T17" fmla="*/ 36 h 61"/>
                <a:gd name="T18" fmla="*/ 11 w 52"/>
                <a:gd name="T19" fmla="*/ 36 h 61"/>
                <a:gd name="T20" fmla="*/ 10 w 52"/>
                <a:gd name="T21" fmla="*/ 31 h 61"/>
                <a:gd name="T22" fmla="*/ 5 w 52"/>
                <a:gd name="T23" fmla="*/ 25 h 61"/>
                <a:gd name="T24" fmla="*/ 2 w 52"/>
                <a:gd name="T25" fmla="*/ 19 h 61"/>
                <a:gd name="T26" fmla="*/ 1 w 52"/>
                <a:gd name="T27" fmla="*/ 15 h 61"/>
                <a:gd name="T28" fmla="*/ 1 w 52"/>
                <a:gd name="T29" fmla="*/ 15 h 61"/>
                <a:gd name="T30" fmla="*/ 1 w 52"/>
                <a:gd name="T31" fmla="*/ 13 h 61"/>
                <a:gd name="T32" fmla="*/ 1 w 52"/>
                <a:gd name="T33" fmla="*/ 13 h 61"/>
                <a:gd name="T34" fmla="*/ 7 w 52"/>
                <a:gd name="T35" fmla="*/ 0 h 61"/>
                <a:gd name="T36" fmla="*/ 7 w 52"/>
                <a:gd name="T37" fmla="*/ 0 h 61"/>
                <a:gd name="T38" fmla="*/ 26 w 52"/>
                <a:gd name="T39" fmla="*/ 9 h 61"/>
                <a:gd name="T40" fmla="*/ 39 w 52"/>
                <a:gd name="T41" fmla="*/ 16 h 61"/>
                <a:gd name="T42" fmla="*/ 39 w 52"/>
                <a:gd name="T43" fmla="*/ 16 h 61"/>
                <a:gd name="T44" fmla="*/ 52 w 52"/>
                <a:gd name="T45" fmla="*/ 26 h 61"/>
                <a:gd name="T46" fmla="*/ 52 w 52"/>
                <a:gd name="T47" fmla="*/ 26 h 61"/>
                <a:gd name="T48" fmla="*/ 44 w 52"/>
                <a:gd name="T49" fmla="*/ 39 h 61"/>
                <a:gd name="T50" fmla="*/ 37 w 52"/>
                <a:gd name="T51" fmla="*/ 48 h 61"/>
                <a:gd name="T52" fmla="*/ 37 w 52"/>
                <a:gd name="T53" fmla="*/ 48 h 61"/>
                <a:gd name="T54" fmla="*/ 31 w 52"/>
                <a:gd name="T55" fmla="*/ 54 h 61"/>
                <a:gd name="T56" fmla="*/ 24 w 52"/>
                <a:gd name="T57" fmla="*/ 58 h 61"/>
                <a:gd name="T58" fmla="*/ 18 w 52"/>
                <a:gd name="T59" fmla="*/ 60 h 61"/>
                <a:gd name="T60" fmla="*/ 14 w 52"/>
                <a:gd name="T61" fmla="*/ 61 h 61"/>
                <a:gd name="T62" fmla="*/ 14 w 52"/>
                <a:gd name="T63" fmla="*/ 61 h 61"/>
                <a:gd name="T64" fmla="*/ 14 w 52"/>
                <a:gd name="T6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 h="61">
                  <a:moveTo>
                    <a:pt x="14" y="61"/>
                  </a:moveTo>
                  <a:lnTo>
                    <a:pt x="14" y="61"/>
                  </a:lnTo>
                  <a:lnTo>
                    <a:pt x="2" y="60"/>
                  </a:lnTo>
                  <a:lnTo>
                    <a:pt x="2" y="60"/>
                  </a:lnTo>
                  <a:lnTo>
                    <a:pt x="0" y="58"/>
                  </a:lnTo>
                  <a:lnTo>
                    <a:pt x="0" y="58"/>
                  </a:lnTo>
                  <a:lnTo>
                    <a:pt x="7" y="46"/>
                  </a:lnTo>
                  <a:lnTo>
                    <a:pt x="10" y="41"/>
                  </a:lnTo>
                  <a:lnTo>
                    <a:pt x="11" y="36"/>
                  </a:lnTo>
                  <a:lnTo>
                    <a:pt x="11" y="36"/>
                  </a:lnTo>
                  <a:lnTo>
                    <a:pt x="10" y="31"/>
                  </a:lnTo>
                  <a:lnTo>
                    <a:pt x="5" y="25"/>
                  </a:lnTo>
                  <a:lnTo>
                    <a:pt x="2" y="19"/>
                  </a:lnTo>
                  <a:lnTo>
                    <a:pt x="1" y="15"/>
                  </a:lnTo>
                  <a:lnTo>
                    <a:pt x="1" y="15"/>
                  </a:lnTo>
                  <a:lnTo>
                    <a:pt x="1" y="13"/>
                  </a:lnTo>
                  <a:lnTo>
                    <a:pt x="1" y="13"/>
                  </a:lnTo>
                  <a:lnTo>
                    <a:pt x="7" y="0"/>
                  </a:lnTo>
                  <a:lnTo>
                    <a:pt x="7" y="0"/>
                  </a:lnTo>
                  <a:lnTo>
                    <a:pt x="26" y="9"/>
                  </a:lnTo>
                  <a:lnTo>
                    <a:pt x="39" y="16"/>
                  </a:lnTo>
                  <a:lnTo>
                    <a:pt x="39" y="16"/>
                  </a:lnTo>
                  <a:lnTo>
                    <a:pt x="52" y="26"/>
                  </a:lnTo>
                  <a:lnTo>
                    <a:pt x="52" y="26"/>
                  </a:lnTo>
                  <a:lnTo>
                    <a:pt x="44" y="39"/>
                  </a:lnTo>
                  <a:lnTo>
                    <a:pt x="37" y="48"/>
                  </a:lnTo>
                  <a:lnTo>
                    <a:pt x="37" y="48"/>
                  </a:lnTo>
                  <a:lnTo>
                    <a:pt x="31" y="54"/>
                  </a:lnTo>
                  <a:lnTo>
                    <a:pt x="24" y="58"/>
                  </a:lnTo>
                  <a:lnTo>
                    <a:pt x="18" y="60"/>
                  </a:lnTo>
                  <a:lnTo>
                    <a:pt x="14" y="61"/>
                  </a:lnTo>
                  <a:lnTo>
                    <a:pt x="14" y="61"/>
                  </a:lnTo>
                  <a:lnTo>
                    <a:pt x="14" y="61"/>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6" name="Freeform 674"/>
            <p:cNvSpPr>
              <a:spLocks/>
            </p:cNvSpPr>
            <p:nvPr/>
          </p:nvSpPr>
          <p:spPr bwMode="auto">
            <a:xfrm>
              <a:off x="5364302" y="1479058"/>
              <a:ext cx="562485" cy="145851"/>
            </a:xfrm>
            <a:custGeom>
              <a:avLst/>
              <a:gdLst>
                <a:gd name="T0" fmla="*/ 14 w 52"/>
                <a:gd name="T1" fmla="*/ 35 h 35"/>
                <a:gd name="T2" fmla="*/ 14 w 52"/>
                <a:gd name="T3" fmla="*/ 35 h 35"/>
                <a:gd name="T4" fmla="*/ 8 w 52"/>
                <a:gd name="T5" fmla="*/ 35 h 35"/>
                <a:gd name="T6" fmla="*/ 0 w 52"/>
                <a:gd name="T7" fmla="*/ 32 h 35"/>
                <a:gd name="T8" fmla="*/ 0 w 52"/>
                <a:gd name="T9" fmla="*/ 32 h 35"/>
                <a:gd name="T10" fmla="*/ 0 w 52"/>
                <a:gd name="T11" fmla="*/ 32 h 35"/>
                <a:gd name="T12" fmla="*/ 0 w 52"/>
                <a:gd name="T13" fmla="*/ 32 h 35"/>
                <a:gd name="T14" fmla="*/ 2 w 52"/>
                <a:gd name="T15" fmla="*/ 34 h 35"/>
                <a:gd name="T16" fmla="*/ 2 w 52"/>
                <a:gd name="T17" fmla="*/ 34 h 35"/>
                <a:gd name="T18" fmla="*/ 14 w 52"/>
                <a:gd name="T19" fmla="*/ 35 h 35"/>
                <a:gd name="T20" fmla="*/ 14 w 52"/>
                <a:gd name="T21" fmla="*/ 35 h 35"/>
                <a:gd name="T22" fmla="*/ 14 w 52"/>
                <a:gd name="T23" fmla="*/ 35 h 35"/>
                <a:gd name="T24" fmla="*/ 14 w 52"/>
                <a:gd name="T25" fmla="*/ 35 h 35"/>
                <a:gd name="T26" fmla="*/ 18 w 52"/>
                <a:gd name="T27" fmla="*/ 34 h 35"/>
                <a:gd name="T28" fmla="*/ 24 w 52"/>
                <a:gd name="T29" fmla="*/ 32 h 35"/>
                <a:gd name="T30" fmla="*/ 31 w 52"/>
                <a:gd name="T31" fmla="*/ 28 h 35"/>
                <a:gd name="T32" fmla="*/ 37 w 52"/>
                <a:gd name="T33" fmla="*/ 22 h 35"/>
                <a:gd name="T34" fmla="*/ 37 w 52"/>
                <a:gd name="T35" fmla="*/ 22 h 35"/>
                <a:gd name="T36" fmla="*/ 44 w 52"/>
                <a:gd name="T37" fmla="*/ 13 h 35"/>
                <a:gd name="T38" fmla="*/ 52 w 52"/>
                <a:gd name="T39" fmla="*/ 0 h 35"/>
                <a:gd name="T40" fmla="*/ 52 w 52"/>
                <a:gd name="T41" fmla="*/ 0 h 35"/>
                <a:gd name="T42" fmla="*/ 44 w 52"/>
                <a:gd name="T43" fmla="*/ 13 h 35"/>
                <a:gd name="T44" fmla="*/ 37 w 52"/>
                <a:gd name="T45" fmla="*/ 22 h 35"/>
                <a:gd name="T46" fmla="*/ 37 w 52"/>
                <a:gd name="T47" fmla="*/ 22 h 35"/>
                <a:gd name="T48" fmla="*/ 31 w 52"/>
                <a:gd name="T49" fmla="*/ 28 h 35"/>
                <a:gd name="T50" fmla="*/ 24 w 52"/>
                <a:gd name="T51" fmla="*/ 32 h 35"/>
                <a:gd name="T52" fmla="*/ 18 w 52"/>
                <a:gd name="T53" fmla="*/ 34 h 35"/>
                <a:gd name="T54" fmla="*/ 14 w 52"/>
                <a:gd name="T55" fmla="*/ 35 h 35"/>
                <a:gd name="T56" fmla="*/ 14 w 52"/>
                <a:gd name="T57" fmla="*/ 35 h 35"/>
                <a:gd name="T58" fmla="*/ 14 w 52"/>
                <a:gd name="T5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35">
                  <a:moveTo>
                    <a:pt x="14" y="35"/>
                  </a:moveTo>
                  <a:lnTo>
                    <a:pt x="14" y="35"/>
                  </a:lnTo>
                  <a:lnTo>
                    <a:pt x="8" y="35"/>
                  </a:lnTo>
                  <a:lnTo>
                    <a:pt x="0" y="32"/>
                  </a:lnTo>
                  <a:lnTo>
                    <a:pt x="0" y="32"/>
                  </a:lnTo>
                  <a:lnTo>
                    <a:pt x="0" y="32"/>
                  </a:lnTo>
                  <a:lnTo>
                    <a:pt x="0" y="32"/>
                  </a:lnTo>
                  <a:lnTo>
                    <a:pt x="2" y="34"/>
                  </a:lnTo>
                  <a:lnTo>
                    <a:pt x="2" y="34"/>
                  </a:lnTo>
                  <a:lnTo>
                    <a:pt x="14" y="35"/>
                  </a:lnTo>
                  <a:lnTo>
                    <a:pt x="14" y="35"/>
                  </a:lnTo>
                  <a:lnTo>
                    <a:pt x="14" y="35"/>
                  </a:lnTo>
                  <a:lnTo>
                    <a:pt x="14" y="35"/>
                  </a:lnTo>
                  <a:lnTo>
                    <a:pt x="18" y="34"/>
                  </a:lnTo>
                  <a:lnTo>
                    <a:pt x="24" y="32"/>
                  </a:lnTo>
                  <a:lnTo>
                    <a:pt x="31" y="28"/>
                  </a:lnTo>
                  <a:lnTo>
                    <a:pt x="37" y="22"/>
                  </a:lnTo>
                  <a:lnTo>
                    <a:pt x="37" y="22"/>
                  </a:lnTo>
                  <a:lnTo>
                    <a:pt x="44" y="13"/>
                  </a:lnTo>
                  <a:lnTo>
                    <a:pt x="52" y="0"/>
                  </a:lnTo>
                  <a:lnTo>
                    <a:pt x="52" y="0"/>
                  </a:lnTo>
                  <a:lnTo>
                    <a:pt x="44" y="13"/>
                  </a:lnTo>
                  <a:lnTo>
                    <a:pt x="37" y="22"/>
                  </a:lnTo>
                  <a:lnTo>
                    <a:pt x="37" y="22"/>
                  </a:lnTo>
                  <a:lnTo>
                    <a:pt x="31" y="28"/>
                  </a:lnTo>
                  <a:lnTo>
                    <a:pt x="24" y="32"/>
                  </a:lnTo>
                  <a:lnTo>
                    <a:pt x="18" y="34"/>
                  </a:lnTo>
                  <a:lnTo>
                    <a:pt x="14" y="35"/>
                  </a:lnTo>
                  <a:lnTo>
                    <a:pt x="14" y="35"/>
                  </a:lnTo>
                  <a:lnTo>
                    <a:pt x="14" y="35"/>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7" name="Freeform 675"/>
            <p:cNvSpPr>
              <a:spLocks/>
            </p:cNvSpPr>
            <p:nvPr/>
          </p:nvSpPr>
          <p:spPr bwMode="auto">
            <a:xfrm>
              <a:off x="5364302" y="1479058"/>
              <a:ext cx="562485" cy="145851"/>
            </a:xfrm>
            <a:custGeom>
              <a:avLst/>
              <a:gdLst>
                <a:gd name="T0" fmla="*/ 14 w 52"/>
                <a:gd name="T1" fmla="*/ 35 h 35"/>
                <a:gd name="T2" fmla="*/ 14 w 52"/>
                <a:gd name="T3" fmla="*/ 35 h 35"/>
                <a:gd name="T4" fmla="*/ 8 w 52"/>
                <a:gd name="T5" fmla="*/ 35 h 35"/>
                <a:gd name="T6" fmla="*/ 0 w 52"/>
                <a:gd name="T7" fmla="*/ 32 h 35"/>
                <a:gd name="T8" fmla="*/ 0 w 52"/>
                <a:gd name="T9" fmla="*/ 32 h 35"/>
                <a:gd name="T10" fmla="*/ 0 w 52"/>
                <a:gd name="T11" fmla="*/ 32 h 35"/>
                <a:gd name="T12" fmla="*/ 0 w 52"/>
                <a:gd name="T13" fmla="*/ 32 h 35"/>
                <a:gd name="T14" fmla="*/ 2 w 52"/>
                <a:gd name="T15" fmla="*/ 34 h 35"/>
                <a:gd name="T16" fmla="*/ 2 w 52"/>
                <a:gd name="T17" fmla="*/ 34 h 35"/>
                <a:gd name="T18" fmla="*/ 14 w 52"/>
                <a:gd name="T19" fmla="*/ 35 h 35"/>
                <a:gd name="T20" fmla="*/ 14 w 52"/>
                <a:gd name="T21" fmla="*/ 35 h 35"/>
                <a:gd name="T22" fmla="*/ 14 w 52"/>
                <a:gd name="T23" fmla="*/ 35 h 35"/>
                <a:gd name="T24" fmla="*/ 14 w 52"/>
                <a:gd name="T25" fmla="*/ 35 h 35"/>
                <a:gd name="T26" fmla="*/ 18 w 52"/>
                <a:gd name="T27" fmla="*/ 34 h 35"/>
                <a:gd name="T28" fmla="*/ 24 w 52"/>
                <a:gd name="T29" fmla="*/ 32 h 35"/>
                <a:gd name="T30" fmla="*/ 31 w 52"/>
                <a:gd name="T31" fmla="*/ 28 h 35"/>
                <a:gd name="T32" fmla="*/ 37 w 52"/>
                <a:gd name="T33" fmla="*/ 22 h 35"/>
                <a:gd name="T34" fmla="*/ 37 w 52"/>
                <a:gd name="T35" fmla="*/ 22 h 35"/>
                <a:gd name="T36" fmla="*/ 44 w 52"/>
                <a:gd name="T37" fmla="*/ 13 h 35"/>
                <a:gd name="T38" fmla="*/ 52 w 52"/>
                <a:gd name="T39" fmla="*/ 0 h 35"/>
                <a:gd name="T40" fmla="*/ 52 w 52"/>
                <a:gd name="T41" fmla="*/ 0 h 35"/>
                <a:gd name="T42" fmla="*/ 44 w 52"/>
                <a:gd name="T43" fmla="*/ 13 h 35"/>
                <a:gd name="T44" fmla="*/ 37 w 52"/>
                <a:gd name="T45" fmla="*/ 22 h 35"/>
                <a:gd name="T46" fmla="*/ 37 w 52"/>
                <a:gd name="T47" fmla="*/ 22 h 35"/>
                <a:gd name="T48" fmla="*/ 31 w 52"/>
                <a:gd name="T49" fmla="*/ 28 h 35"/>
                <a:gd name="T50" fmla="*/ 24 w 52"/>
                <a:gd name="T51" fmla="*/ 32 h 35"/>
                <a:gd name="T52" fmla="*/ 18 w 52"/>
                <a:gd name="T53" fmla="*/ 34 h 35"/>
                <a:gd name="T54" fmla="*/ 14 w 52"/>
                <a:gd name="T55" fmla="*/ 35 h 35"/>
                <a:gd name="T56" fmla="*/ 14 w 52"/>
                <a:gd name="T57" fmla="*/ 35 h 35"/>
                <a:gd name="T58" fmla="*/ 14 w 52"/>
                <a:gd name="T5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2" h="35">
                  <a:moveTo>
                    <a:pt x="14" y="35"/>
                  </a:moveTo>
                  <a:lnTo>
                    <a:pt x="14" y="35"/>
                  </a:lnTo>
                  <a:lnTo>
                    <a:pt x="8" y="35"/>
                  </a:lnTo>
                  <a:lnTo>
                    <a:pt x="0" y="32"/>
                  </a:lnTo>
                  <a:lnTo>
                    <a:pt x="0" y="32"/>
                  </a:lnTo>
                  <a:lnTo>
                    <a:pt x="0" y="32"/>
                  </a:lnTo>
                  <a:lnTo>
                    <a:pt x="0" y="32"/>
                  </a:lnTo>
                  <a:lnTo>
                    <a:pt x="2" y="34"/>
                  </a:lnTo>
                  <a:lnTo>
                    <a:pt x="2" y="34"/>
                  </a:lnTo>
                  <a:lnTo>
                    <a:pt x="14" y="35"/>
                  </a:lnTo>
                  <a:lnTo>
                    <a:pt x="14" y="35"/>
                  </a:lnTo>
                  <a:lnTo>
                    <a:pt x="14" y="35"/>
                  </a:lnTo>
                  <a:lnTo>
                    <a:pt x="14" y="35"/>
                  </a:lnTo>
                  <a:lnTo>
                    <a:pt x="18" y="34"/>
                  </a:lnTo>
                  <a:lnTo>
                    <a:pt x="24" y="32"/>
                  </a:lnTo>
                  <a:lnTo>
                    <a:pt x="31" y="28"/>
                  </a:lnTo>
                  <a:lnTo>
                    <a:pt x="37" y="22"/>
                  </a:lnTo>
                  <a:lnTo>
                    <a:pt x="37" y="22"/>
                  </a:lnTo>
                  <a:lnTo>
                    <a:pt x="44" y="13"/>
                  </a:lnTo>
                  <a:lnTo>
                    <a:pt x="52" y="0"/>
                  </a:lnTo>
                  <a:lnTo>
                    <a:pt x="52" y="0"/>
                  </a:lnTo>
                  <a:lnTo>
                    <a:pt x="44" y="13"/>
                  </a:lnTo>
                  <a:lnTo>
                    <a:pt x="37" y="22"/>
                  </a:lnTo>
                  <a:lnTo>
                    <a:pt x="37" y="22"/>
                  </a:lnTo>
                  <a:lnTo>
                    <a:pt x="31" y="28"/>
                  </a:lnTo>
                  <a:lnTo>
                    <a:pt x="24" y="32"/>
                  </a:lnTo>
                  <a:lnTo>
                    <a:pt x="18" y="34"/>
                  </a:lnTo>
                  <a:lnTo>
                    <a:pt x="14" y="35"/>
                  </a:lnTo>
                  <a:lnTo>
                    <a:pt x="14" y="35"/>
                  </a:lnTo>
                  <a:lnTo>
                    <a:pt x="14" y="35"/>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8" name="Freeform 676"/>
            <p:cNvSpPr>
              <a:spLocks noEditPoints="1"/>
            </p:cNvSpPr>
            <p:nvPr/>
          </p:nvSpPr>
          <p:spPr bwMode="auto">
            <a:xfrm>
              <a:off x="2151653" y="991502"/>
              <a:ext cx="2304027" cy="712580"/>
            </a:xfrm>
            <a:custGeom>
              <a:avLst/>
              <a:gdLst>
                <a:gd name="T0" fmla="*/ 198 w 213"/>
                <a:gd name="T1" fmla="*/ 80 h 171"/>
                <a:gd name="T2" fmla="*/ 208 w 213"/>
                <a:gd name="T3" fmla="*/ 69 h 171"/>
                <a:gd name="T4" fmla="*/ 202 w 213"/>
                <a:gd name="T5" fmla="*/ 64 h 171"/>
                <a:gd name="T6" fmla="*/ 200 w 213"/>
                <a:gd name="T7" fmla="*/ 58 h 171"/>
                <a:gd name="T8" fmla="*/ 213 w 213"/>
                <a:gd name="T9" fmla="*/ 51 h 171"/>
                <a:gd name="T10" fmla="*/ 200 w 213"/>
                <a:gd name="T11" fmla="*/ 46 h 171"/>
                <a:gd name="T12" fmla="*/ 197 w 213"/>
                <a:gd name="T13" fmla="*/ 42 h 171"/>
                <a:gd name="T14" fmla="*/ 192 w 213"/>
                <a:gd name="T15" fmla="*/ 29 h 171"/>
                <a:gd name="T16" fmla="*/ 194 w 213"/>
                <a:gd name="T17" fmla="*/ 22 h 171"/>
                <a:gd name="T18" fmla="*/ 195 w 213"/>
                <a:gd name="T19" fmla="*/ 14 h 171"/>
                <a:gd name="T20" fmla="*/ 185 w 213"/>
                <a:gd name="T21" fmla="*/ 22 h 171"/>
                <a:gd name="T22" fmla="*/ 176 w 213"/>
                <a:gd name="T23" fmla="*/ 23 h 171"/>
                <a:gd name="T24" fmla="*/ 165 w 213"/>
                <a:gd name="T25" fmla="*/ 16 h 171"/>
                <a:gd name="T26" fmla="*/ 152 w 213"/>
                <a:gd name="T27" fmla="*/ 16 h 171"/>
                <a:gd name="T28" fmla="*/ 137 w 213"/>
                <a:gd name="T29" fmla="*/ 20 h 171"/>
                <a:gd name="T30" fmla="*/ 121 w 213"/>
                <a:gd name="T31" fmla="*/ 20 h 171"/>
                <a:gd name="T32" fmla="*/ 103 w 213"/>
                <a:gd name="T33" fmla="*/ 11 h 171"/>
                <a:gd name="T34" fmla="*/ 91 w 213"/>
                <a:gd name="T35" fmla="*/ 16 h 171"/>
                <a:gd name="T36" fmla="*/ 82 w 213"/>
                <a:gd name="T37" fmla="*/ 17 h 171"/>
                <a:gd name="T38" fmla="*/ 81 w 213"/>
                <a:gd name="T39" fmla="*/ 11 h 171"/>
                <a:gd name="T40" fmla="*/ 79 w 213"/>
                <a:gd name="T41" fmla="*/ 6 h 171"/>
                <a:gd name="T42" fmla="*/ 61 w 213"/>
                <a:gd name="T43" fmla="*/ 0 h 171"/>
                <a:gd name="T44" fmla="*/ 45 w 213"/>
                <a:gd name="T45" fmla="*/ 6 h 171"/>
                <a:gd name="T46" fmla="*/ 29 w 213"/>
                <a:gd name="T47" fmla="*/ 10 h 171"/>
                <a:gd name="T48" fmla="*/ 20 w 213"/>
                <a:gd name="T49" fmla="*/ 11 h 171"/>
                <a:gd name="T50" fmla="*/ 20 w 213"/>
                <a:gd name="T51" fmla="*/ 6 h 171"/>
                <a:gd name="T52" fmla="*/ 19 w 213"/>
                <a:gd name="T53" fmla="*/ 1 h 171"/>
                <a:gd name="T54" fmla="*/ 8 w 213"/>
                <a:gd name="T55" fmla="*/ 7 h 171"/>
                <a:gd name="T56" fmla="*/ 3 w 213"/>
                <a:gd name="T57" fmla="*/ 20 h 171"/>
                <a:gd name="T58" fmla="*/ 0 w 213"/>
                <a:gd name="T59" fmla="*/ 38 h 171"/>
                <a:gd name="T60" fmla="*/ 4 w 213"/>
                <a:gd name="T61" fmla="*/ 42 h 171"/>
                <a:gd name="T62" fmla="*/ 5 w 213"/>
                <a:gd name="T63" fmla="*/ 58 h 171"/>
                <a:gd name="T64" fmla="*/ 17 w 213"/>
                <a:gd name="T65" fmla="*/ 72 h 171"/>
                <a:gd name="T66" fmla="*/ 33 w 213"/>
                <a:gd name="T67" fmla="*/ 75 h 171"/>
                <a:gd name="T68" fmla="*/ 71 w 213"/>
                <a:gd name="T69" fmla="*/ 85 h 171"/>
                <a:gd name="T70" fmla="*/ 88 w 213"/>
                <a:gd name="T71" fmla="*/ 82 h 171"/>
                <a:gd name="T72" fmla="*/ 89 w 213"/>
                <a:gd name="T73" fmla="*/ 85 h 171"/>
                <a:gd name="T74" fmla="*/ 79 w 213"/>
                <a:gd name="T75" fmla="*/ 103 h 171"/>
                <a:gd name="T76" fmla="*/ 82 w 213"/>
                <a:gd name="T77" fmla="*/ 122 h 171"/>
                <a:gd name="T78" fmla="*/ 88 w 213"/>
                <a:gd name="T79" fmla="*/ 139 h 171"/>
                <a:gd name="T80" fmla="*/ 94 w 213"/>
                <a:gd name="T81" fmla="*/ 149 h 171"/>
                <a:gd name="T82" fmla="*/ 97 w 213"/>
                <a:gd name="T83" fmla="*/ 156 h 171"/>
                <a:gd name="T84" fmla="*/ 104 w 213"/>
                <a:gd name="T85" fmla="*/ 165 h 171"/>
                <a:gd name="T86" fmla="*/ 116 w 213"/>
                <a:gd name="T87" fmla="*/ 171 h 171"/>
                <a:gd name="T88" fmla="*/ 134 w 213"/>
                <a:gd name="T89" fmla="*/ 164 h 171"/>
                <a:gd name="T90" fmla="*/ 146 w 213"/>
                <a:gd name="T91" fmla="*/ 152 h 171"/>
                <a:gd name="T92" fmla="*/ 145 w 213"/>
                <a:gd name="T93" fmla="*/ 148 h 171"/>
                <a:gd name="T94" fmla="*/ 131 w 213"/>
                <a:gd name="T95" fmla="*/ 119 h 171"/>
                <a:gd name="T96" fmla="*/ 136 w 213"/>
                <a:gd name="T97" fmla="*/ 116 h 171"/>
                <a:gd name="T98" fmla="*/ 145 w 213"/>
                <a:gd name="T99" fmla="*/ 120 h 171"/>
                <a:gd name="T100" fmla="*/ 149 w 213"/>
                <a:gd name="T101" fmla="*/ 122 h 171"/>
                <a:gd name="T102" fmla="*/ 191 w 213"/>
                <a:gd name="T103" fmla="*/ 117 h 171"/>
                <a:gd name="T104" fmla="*/ 195 w 213"/>
                <a:gd name="T105" fmla="*/ 113 h 171"/>
                <a:gd name="T106" fmla="*/ 200 w 213"/>
                <a:gd name="T107" fmla="*/ 101 h 171"/>
                <a:gd name="T108" fmla="*/ 192 w 213"/>
                <a:gd name="T109" fmla="*/ 97 h 171"/>
                <a:gd name="T110" fmla="*/ 189 w 213"/>
                <a:gd name="T111" fmla="*/ 90 h 171"/>
                <a:gd name="T112" fmla="*/ 34 w 213"/>
                <a:gd name="T113" fmla="*/ 39 h 171"/>
                <a:gd name="T114" fmla="*/ 19 w 213"/>
                <a:gd name="T115" fmla="*/ 38 h 171"/>
                <a:gd name="T116" fmla="*/ 19 w 213"/>
                <a:gd name="T117" fmla="*/ 33 h 171"/>
                <a:gd name="T118" fmla="*/ 20 w 213"/>
                <a:gd name="T119" fmla="*/ 25 h 171"/>
                <a:gd name="T120" fmla="*/ 30 w 213"/>
                <a:gd name="T121" fmla="*/ 20 h 171"/>
                <a:gd name="T122" fmla="*/ 37 w 213"/>
                <a:gd name="T123" fmla="*/ 33 h 171"/>
                <a:gd name="T124" fmla="*/ 34 w 213"/>
                <a:gd name="T125" fmla="*/ 39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 h="171">
                  <a:moveTo>
                    <a:pt x="192" y="85"/>
                  </a:moveTo>
                  <a:lnTo>
                    <a:pt x="192" y="85"/>
                  </a:lnTo>
                  <a:lnTo>
                    <a:pt x="198" y="80"/>
                  </a:lnTo>
                  <a:lnTo>
                    <a:pt x="205" y="75"/>
                  </a:lnTo>
                  <a:lnTo>
                    <a:pt x="208" y="71"/>
                  </a:lnTo>
                  <a:lnTo>
                    <a:pt x="208" y="69"/>
                  </a:lnTo>
                  <a:lnTo>
                    <a:pt x="208" y="67"/>
                  </a:lnTo>
                  <a:lnTo>
                    <a:pt x="208" y="67"/>
                  </a:lnTo>
                  <a:lnTo>
                    <a:pt x="202" y="64"/>
                  </a:lnTo>
                  <a:lnTo>
                    <a:pt x="198" y="62"/>
                  </a:lnTo>
                  <a:lnTo>
                    <a:pt x="197" y="61"/>
                  </a:lnTo>
                  <a:lnTo>
                    <a:pt x="200" y="58"/>
                  </a:lnTo>
                  <a:lnTo>
                    <a:pt x="200" y="58"/>
                  </a:lnTo>
                  <a:lnTo>
                    <a:pt x="213" y="51"/>
                  </a:lnTo>
                  <a:lnTo>
                    <a:pt x="213" y="51"/>
                  </a:lnTo>
                  <a:lnTo>
                    <a:pt x="205" y="48"/>
                  </a:lnTo>
                  <a:lnTo>
                    <a:pt x="200" y="46"/>
                  </a:lnTo>
                  <a:lnTo>
                    <a:pt x="200" y="46"/>
                  </a:lnTo>
                  <a:lnTo>
                    <a:pt x="197" y="46"/>
                  </a:lnTo>
                  <a:lnTo>
                    <a:pt x="197" y="45"/>
                  </a:lnTo>
                  <a:lnTo>
                    <a:pt x="197" y="42"/>
                  </a:lnTo>
                  <a:lnTo>
                    <a:pt x="195" y="38"/>
                  </a:lnTo>
                  <a:lnTo>
                    <a:pt x="195" y="38"/>
                  </a:lnTo>
                  <a:lnTo>
                    <a:pt x="192" y="29"/>
                  </a:lnTo>
                  <a:lnTo>
                    <a:pt x="192" y="25"/>
                  </a:lnTo>
                  <a:lnTo>
                    <a:pt x="194" y="22"/>
                  </a:lnTo>
                  <a:lnTo>
                    <a:pt x="194" y="22"/>
                  </a:lnTo>
                  <a:lnTo>
                    <a:pt x="197" y="19"/>
                  </a:lnTo>
                  <a:lnTo>
                    <a:pt x="197" y="16"/>
                  </a:lnTo>
                  <a:lnTo>
                    <a:pt x="195" y="14"/>
                  </a:lnTo>
                  <a:lnTo>
                    <a:pt x="192" y="16"/>
                  </a:lnTo>
                  <a:lnTo>
                    <a:pt x="192" y="16"/>
                  </a:lnTo>
                  <a:lnTo>
                    <a:pt x="185" y="22"/>
                  </a:lnTo>
                  <a:lnTo>
                    <a:pt x="181" y="23"/>
                  </a:lnTo>
                  <a:lnTo>
                    <a:pt x="176" y="23"/>
                  </a:lnTo>
                  <a:lnTo>
                    <a:pt x="176" y="23"/>
                  </a:lnTo>
                  <a:lnTo>
                    <a:pt x="171" y="20"/>
                  </a:lnTo>
                  <a:lnTo>
                    <a:pt x="168" y="19"/>
                  </a:lnTo>
                  <a:lnTo>
                    <a:pt x="165" y="16"/>
                  </a:lnTo>
                  <a:lnTo>
                    <a:pt x="159" y="16"/>
                  </a:lnTo>
                  <a:lnTo>
                    <a:pt x="159" y="16"/>
                  </a:lnTo>
                  <a:lnTo>
                    <a:pt x="152" y="16"/>
                  </a:lnTo>
                  <a:lnTo>
                    <a:pt x="145" y="19"/>
                  </a:lnTo>
                  <a:lnTo>
                    <a:pt x="145" y="19"/>
                  </a:lnTo>
                  <a:lnTo>
                    <a:pt x="137" y="20"/>
                  </a:lnTo>
                  <a:lnTo>
                    <a:pt x="130" y="22"/>
                  </a:lnTo>
                  <a:lnTo>
                    <a:pt x="130" y="22"/>
                  </a:lnTo>
                  <a:lnTo>
                    <a:pt x="121" y="20"/>
                  </a:lnTo>
                  <a:lnTo>
                    <a:pt x="114" y="16"/>
                  </a:lnTo>
                  <a:lnTo>
                    <a:pt x="107" y="13"/>
                  </a:lnTo>
                  <a:lnTo>
                    <a:pt x="103" y="11"/>
                  </a:lnTo>
                  <a:lnTo>
                    <a:pt x="103" y="11"/>
                  </a:lnTo>
                  <a:lnTo>
                    <a:pt x="97" y="13"/>
                  </a:lnTo>
                  <a:lnTo>
                    <a:pt x="91" y="16"/>
                  </a:lnTo>
                  <a:lnTo>
                    <a:pt x="85" y="17"/>
                  </a:lnTo>
                  <a:lnTo>
                    <a:pt x="84" y="17"/>
                  </a:lnTo>
                  <a:lnTo>
                    <a:pt x="82" y="17"/>
                  </a:lnTo>
                  <a:lnTo>
                    <a:pt x="82" y="17"/>
                  </a:lnTo>
                  <a:lnTo>
                    <a:pt x="81" y="14"/>
                  </a:lnTo>
                  <a:lnTo>
                    <a:pt x="81" y="11"/>
                  </a:lnTo>
                  <a:lnTo>
                    <a:pt x="81" y="9"/>
                  </a:lnTo>
                  <a:lnTo>
                    <a:pt x="79" y="6"/>
                  </a:lnTo>
                  <a:lnTo>
                    <a:pt x="79" y="6"/>
                  </a:lnTo>
                  <a:lnTo>
                    <a:pt x="74" y="4"/>
                  </a:lnTo>
                  <a:lnTo>
                    <a:pt x="68" y="1"/>
                  </a:lnTo>
                  <a:lnTo>
                    <a:pt x="61" y="0"/>
                  </a:lnTo>
                  <a:lnTo>
                    <a:pt x="55" y="1"/>
                  </a:lnTo>
                  <a:lnTo>
                    <a:pt x="55" y="1"/>
                  </a:lnTo>
                  <a:lnTo>
                    <a:pt x="45" y="6"/>
                  </a:lnTo>
                  <a:lnTo>
                    <a:pt x="33" y="9"/>
                  </a:lnTo>
                  <a:lnTo>
                    <a:pt x="33" y="9"/>
                  </a:lnTo>
                  <a:lnTo>
                    <a:pt x="29" y="10"/>
                  </a:lnTo>
                  <a:lnTo>
                    <a:pt x="24" y="11"/>
                  </a:lnTo>
                  <a:lnTo>
                    <a:pt x="21" y="11"/>
                  </a:lnTo>
                  <a:lnTo>
                    <a:pt x="20" y="11"/>
                  </a:lnTo>
                  <a:lnTo>
                    <a:pt x="20" y="10"/>
                  </a:lnTo>
                  <a:lnTo>
                    <a:pt x="20" y="10"/>
                  </a:lnTo>
                  <a:lnTo>
                    <a:pt x="20" y="6"/>
                  </a:lnTo>
                  <a:lnTo>
                    <a:pt x="23" y="3"/>
                  </a:lnTo>
                  <a:lnTo>
                    <a:pt x="23" y="3"/>
                  </a:lnTo>
                  <a:lnTo>
                    <a:pt x="19" y="1"/>
                  </a:lnTo>
                  <a:lnTo>
                    <a:pt x="14" y="3"/>
                  </a:lnTo>
                  <a:lnTo>
                    <a:pt x="11" y="4"/>
                  </a:lnTo>
                  <a:lnTo>
                    <a:pt x="8" y="7"/>
                  </a:lnTo>
                  <a:lnTo>
                    <a:pt x="4" y="14"/>
                  </a:lnTo>
                  <a:lnTo>
                    <a:pt x="3" y="20"/>
                  </a:lnTo>
                  <a:lnTo>
                    <a:pt x="3" y="20"/>
                  </a:lnTo>
                  <a:lnTo>
                    <a:pt x="0" y="32"/>
                  </a:lnTo>
                  <a:lnTo>
                    <a:pt x="0" y="36"/>
                  </a:lnTo>
                  <a:lnTo>
                    <a:pt x="0" y="38"/>
                  </a:lnTo>
                  <a:lnTo>
                    <a:pt x="1" y="39"/>
                  </a:lnTo>
                  <a:lnTo>
                    <a:pt x="1" y="39"/>
                  </a:lnTo>
                  <a:lnTo>
                    <a:pt x="4" y="42"/>
                  </a:lnTo>
                  <a:lnTo>
                    <a:pt x="5" y="48"/>
                  </a:lnTo>
                  <a:lnTo>
                    <a:pt x="5" y="58"/>
                  </a:lnTo>
                  <a:lnTo>
                    <a:pt x="5" y="58"/>
                  </a:lnTo>
                  <a:lnTo>
                    <a:pt x="8" y="64"/>
                  </a:lnTo>
                  <a:lnTo>
                    <a:pt x="11" y="68"/>
                  </a:lnTo>
                  <a:lnTo>
                    <a:pt x="17" y="72"/>
                  </a:lnTo>
                  <a:lnTo>
                    <a:pt x="23" y="74"/>
                  </a:lnTo>
                  <a:lnTo>
                    <a:pt x="23" y="74"/>
                  </a:lnTo>
                  <a:lnTo>
                    <a:pt x="33" y="75"/>
                  </a:lnTo>
                  <a:lnTo>
                    <a:pt x="47" y="78"/>
                  </a:lnTo>
                  <a:lnTo>
                    <a:pt x="71" y="85"/>
                  </a:lnTo>
                  <a:lnTo>
                    <a:pt x="71" y="85"/>
                  </a:lnTo>
                  <a:lnTo>
                    <a:pt x="76" y="85"/>
                  </a:lnTo>
                  <a:lnTo>
                    <a:pt x="81" y="84"/>
                  </a:lnTo>
                  <a:lnTo>
                    <a:pt x="88" y="82"/>
                  </a:lnTo>
                  <a:lnTo>
                    <a:pt x="88" y="82"/>
                  </a:lnTo>
                  <a:lnTo>
                    <a:pt x="89" y="84"/>
                  </a:lnTo>
                  <a:lnTo>
                    <a:pt x="89" y="85"/>
                  </a:lnTo>
                  <a:lnTo>
                    <a:pt x="87" y="91"/>
                  </a:lnTo>
                  <a:lnTo>
                    <a:pt x="79" y="103"/>
                  </a:lnTo>
                  <a:lnTo>
                    <a:pt x="79" y="103"/>
                  </a:lnTo>
                  <a:lnTo>
                    <a:pt x="78" y="107"/>
                  </a:lnTo>
                  <a:lnTo>
                    <a:pt x="78" y="111"/>
                  </a:lnTo>
                  <a:lnTo>
                    <a:pt x="82" y="122"/>
                  </a:lnTo>
                  <a:lnTo>
                    <a:pt x="82" y="122"/>
                  </a:lnTo>
                  <a:lnTo>
                    <a:pt x="87" y="135"/>
                  </a:lnTo>
                  <a:lnTo>
                    <a:pt x="88" y="139"/>
                  </a:lnTo>
                  <a:lnTo>
                    <a:pt x="91" y="145"/>
                  </a:lnTo>
                  <a:lnTo>
                    <a:pt x="91" y="145"/>
                  </a:lnTo>
                  <a:lnTo>
                    <a:pt x="94" y="149"/>
                  </a:lnTo>
                  <a:lnTo>
                    <a:pt x="95" y="153"/>
                  </a:lnTo>
                  <a:lnTo>
                    <a:pt x="95" y="153"/>
                  </a:lnTo>
                  <a:lnTo>
                    <a:pt x="97" y="156"/>
                  </a:lnTo>
                  <a:lnTo>
                    <a:pt x="97" y="156"/>
                  </a:lnTo>
                  <a:lnTo>
                    <a:pt x="100" y="161"/>
                  </a:lnTo>
                  <a:lnTo>
                    <a:pt x="104" y="165"/>
                  </a:lnTo>
                  <a:lnTo>
                    <a:pt x="110" y="169"/>
                  </a:lnTo>
                  <a:lnTo>
                    <a:pt x="116" y="171"/>
                  </a:lnTo>
                  <a:lnTo>
                    <a:pt x="116" y="171"/>
                  </a:lnTo>
                  <a:lnTo>
                    <a:pt x="124" y="169"/>
                  </a:lnTo>
                  <a:lnTo>
                    <a:pt x="134" y="164"/>
                  </a:lnTo>
                  <a:lnTo>
                    <a:pt x="134" y="164"/>
                  </a:lnTo>
                  <a:lnTo>
                    <a:pt x="139" y="161"/>
                  </a:lnTo>
                  <a:lnTo>
                    <a:pt x="143" y="156"/>
                  </a:lnTo>
                  <a:lnTo>
                    <a:pt x="146" y="152"/>
                  </a:lnTo>
                  <a:lnTo>
                    <a:pt x="146" y="151"/>
                  </a:lnTo>
                  <a:lnTo>
                    <a:pt x="145" y="148"/>
                  </a:lnTo>
                  <a:lnTo>
                    <a:pt x="145" y="148"/>
                  </a:lnTo>
                  <a:lnTo>
                    <a:pt x="136" y="130"/>
                  </a:lnTo>
                  <a:lnTo>
                    <a:pt x="131" y="123"/>
                  </a:lnTo>
                  <a:lnTo>
                    <a:pt x="131" y="119"/>
                  </a:lnTo>
                  <a:lnTo>
                    <a:pt x="133" y="117"/>
                  </a:lnTo>
                  <a:lnTo>
                    <a:pt x="133" y="117"/>
                  </a:lnTo>
                  <a:lnTo>
                    <a:pt x="136" y="116"/>
                  </a:lnTo>
                  <a:lnTo>
                    <a:pt x="137" y="116"/>
                  </a:lnTo>
                  <a:lnTo>
                    <a:pt x="142" y="117"/>
                  </a:lnTo>
                  <a:lnTo>
                    <a:pt x="145" y="120"/>
                  </a:lnTo>
                  <a:lnTo>
                    <a:pt x="146" y="122"/>
                  </a:lnTo>
                  <a:lnTo>
                    <a:pt x="149" y="122"/>
                  </a:lnTo>
                  <a:lnTo>
                    <a:pt x="149" y="122"/>
                  </a:lnTo>
                  <a:lnTo>
                    <a:pt x="169" y="122"/>
                  </a:lnTo>
                  <a:lnTo>
                    <a:pt x="182" y="120"/>
                  </a:lnTo>
                  <a:lnTo>
                    <a:pt x="191" y="117"/>
                  </a:lnTo>
                  <a:lnTo>
                    <a:pt x="191" y="117"/>
                  </a:lnTo>
                  <a:lnTo>
                    <a:pt x="194" y="116"/>
                  </a:lnTo>
                  <a:lnTo>
                    <a:pt x="195" y="113"/>
                  </a:lnTo>
                  <a:lnTo>
                    <a:pt x="198" y="106"/>
                  </a:lnTo>
                  <a:lnTo>
                    <a:pt x="198" y="106"/>
                  </a:lnTo>
                  <a:lnTo>
                    <a:pt x="200" y="101"/>
                  </a:lnTo>
                  <a:lnTo>
                    <a:pt x="200" y="101"/>
                  </a:lnTo>
                  <a:lnTo>
                    <a:pt x="198" y="100"/>
                  </a:lnTo>
                  <a:lnTo>
                    <a:pt x="192" y="97"/>
                  </a:lnTo>
                  <a:lnTo>
                    <a:pt x="191" y="94"/>
                  </a:lnTo>
                  <a:lnTo>
                    <a:pt x="189" y="93"/>
                  </a:lnTo>
                  <a:lnTo>
                    <a:pt x="189" y="90"/>
                  </a:lnTo>
                  <a:lnTo>
                    <a:pt x="192" y="85"/>
                  </a:lnTo>
                  <a:close/>
                  <a:moveTo>
                    <a:pt x="34" y="39"/>
                  </a:moveTo>
                  <a:lnTo>
                    <a:pt x="34" y="39"/>
                  </a:lnTo>
                  <a:lnTo>
                    <a:pt x="24" y="40"/>
                  </a:lnTo>
                  <a:lnTo>
                    <a:pt x="20" y="39"/>
                  </a:lnTo>
                  <a:lnTo>
                    <a:pt x="19" y="38"/>
                  </a:lnTo>
                  <a:lnTo>
                    <a:pt x="19" y="36"/>
                  </a:lnTo>
                  <a:lnTo>
                    <a:pt x="19" y="36"/>
                  </a:lnTo>
                  <a:lnTo>
                    <a:pt x="19" y="33"/>
                  </a:lnTo>
                  <a:lnTo>
                    <a:pt x="19" y="30"/>
                  </a:lnTo>
                  <a:lnTo>
                    <a:pt x="19" y="27"/>
                  </a:lnTo>
                  <a:lnTo>
                    <a:pt x="20" y="25"/>
                  </a:lnTo>
                  <a:lnTo>
                    <a:pt x="20" y="25"/>
                  </a:lnTo>
                  <a:lnTo>
                    <a:pt x="27" y="20"/>
                  </a:lnTo>
                  <a:lnTo>
                    <a:pt x="30" y="20"/>
                  </a:lnTo>
                  <a:lnTo>
                    <a:pt x="32" y="22"/>
                  </a:lnTo>
                  <a:lnTo>
                    <a:pt x="32" y="22"/>
                  </a:lnTo>
                  <a:lnTo>
                    <a:pt x="37" y="33"/>
                  </a:lnTo>
                  <a:lnTo>
                    <a:pt x="37" y="38"/>
                  </a:lnTo>
                  <a:lnTo>
                    <a:pt x="37" y="39"/>
                  </a:lnTo>
                  <a:lnTo>
                    <a:pt x="34" y="39"/>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59" name="Freeform 678"/>
            <p:cNvSpPr>
              <a:spLocks/>
            </p:cNvSpPr>
            <p:nvPr/>
          </p:nvSpPr>
          <p:spPr bwMode="auto">
            <a:xfrm>
              <a:off x="2357173" y="1074845"/>
              <a:ext cx="194706" cy="83343"/>
            </a:xfrm>
            <a:custGeom>
              <a:avLst/>
              <a:gdLst>
                <a:gd name="T0" fmla="*/ 15 w 18"/>
                <a:gd name="T1" fmla="*/ 19 h 20"/>
                <a:gd name="T2" fmla="*/ 15 w 18"/>
                <a:gd name="T3" fmla="*/ 19 h 20"/>
                <a:gd name="T4" fmla="*/ 5 w 18"/>
                <a:gd name="T5" fmla="*/ 20 h 20"/>
                <a:gd name="T6" fmla="*/ 1 w 18"/>
                <a:gd name="T7" fmla="*/ 19 h 20"/>
                <a:gd name="T8" fmla="*/ 0 w 18"/>
                <a:gd name="T9" fmla="*/ 18 h 20"/>
                <a:gd name="T10" fmla="*/ 0 w 18"/>
                <a:gd name="T11" fmla="*/ 16 h 20"/>
                <a:gd name="T12" fmla="*/ 0 w 18"/>
                <a:gd name="T13" fmla="*/ 16 h 20"/>
                <a:gd name="T14" fmla="*/ 0 w 18"/>
                <a:gd name="T15" fmla="*/ 13 h 20"/>
                <a:gd name="T16" fmla="*/ 0 w 18"/>
                <a:gd name="T17" fmla="*/ 10 h 20"/>
                <a:gd name="T18" fmla="*/ 0 w 18"/>
                <a:gd name="T19" fmla="*/ 7 h 20"/>
                <a:gd name="T20" fmla="*/ 1 w 18"/>
                <a:gd name="T21" fmla="*/ 5 h 20"/>
                <a:gd name="T22" fmla="*/ 1 w 18"/>
                <a:gd name="T23" fmla="*/ 5 h 20"/>
                <a:gd name="T24" fmla="*/ 8 w 18"/>
                <a:gd name="T25" fmla="*/ 0 h 20"/>
                <a:gd name="T26" fmla="*/ 11 w 18"/>
                <a:gd name="T27" fmla="*/ 0 h 20"/>
                <a:gd name="T28" fmla="*/ 13 w 18"/>
                <a:gd name="T29" fmla="*/ 2 h 20"/>
                <a:gd name="T30" fmla="*/ 13 w 18"/>
                <a:gd name="T31" fmla="*/ 2 h 20"/>
                <a:gd name="T32" fmla="*/ 18 w 18"/>
                <a:gd name="T33" fmla="*/ 13 h 20"/>
                <a:gd name="T34" fmla="*/ 18 w 18"/>
                <a:gd name="T35" fmla="*/ 18 h 20"/>
                <a:gd name="T36" fmla="*/ 18 w 18"/>
                <a:gd name="T37" fmla="*/ 19 h 20"/>
                <a:gd name="T38" fmla="*/ 15 w 18"/>
                <a:gd name="T39"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20">
                  <a:moveTo>
                    <a:pt x="15" y="19"/>
                  </a:moveTo>
                  <a:lnTo>
                    <a:pt x="15" y="19"/>
                  </a:lnTo>
                  <a:lnTo>
                    <a:pt x="5" y="20"/>
                  </a:lnTo>
                  <a:lnTo>
                    <a:pt x="1" y="19"/>
                  </a:lnTo>
                  <a:lnTo>
                    <a:pt x="0" y="18"/>
                  </a:lnTo>
                  <a:lnTo>
                    <a:pt x="0" y="16"/>
                  </a:lnTo>
                  <a:lnTo>
                    <a:pt x="0" y="16"/>
                  </a:lnTo>
                  <a:lnTo>
                    <a:pt x="0" y="13"/>
                  </a:lnTo>
                  <a:lnTo>
                    <a:pt x="0" y="10"/>
                  </a:lnTo>
                  <a:lnTo>
                    <a:pt x="0" y="7"/>
                  </a:lnTo>
                  <a:lnTo>
                    <a:pt x="1" y="5"/>
                  </a:lnTo>
                  <a:lnTo>
                    <a:pt x="1" y="5"/>
                  </a:lnTo>
                  <a:lnTo>
                    <a:pt x="8" y="0"/>
                  </a:lnTo>
                  <a:lnTo>
                    <a:pt x="11" y="0"/>
                  </a:lnTo>
                  <a:lnTo>
                    <a:pt x="13" y="2"/>
                  </a:lnTo>
                  <a:lnTo>
                    <a:pt x="13" y="2"/>
                  </a:lnTo>
                  <a:lnTo>
                    <a:pt x="18" y="13"/>
                  </a:lnTo>
                  <a:lnTo>
                    <a:pt x="18" y="18"/>
                  </a:lnTo>
                  <a:lnTo>
                    <a:pt x="18" y="19"/>
                  </a:lnTo>
                  <a:lnTo>
                    <a:pt x="15" y="19"/>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0" name="Freeform 679"/>
            <p:cNvSpPr>
              <a:spLocks/>
            </p:cNvSpPr>
            <p:nvPr/>
          </p:nvSpPr>
          <p:spPr bwMode="auto">
            <a:xfrm>
              <a:off x="4845086" y="1345709"/>
              <a:ext cx="638207" cy="266696"/>
            </a:xfrm>
            <a:custGeom>
              <a:avLst/>
              <a:gdLst>
                <a:gd name="T0" fmla="*/ 48 w 59"/>
                <a:gd name="T1" fmla="*/ 64 h 64"/>
                <a:gd name="T2" fmla="*/ 48 w 59"/>
                <a:gd name="T3" fmla="*/ 64 h 64"/>
                <a:gd name="T4" fmla="*/ 35 w 59"/>
                <a:gd name="T5" fmla="*/ 63 h 64"/>
                <a:gd name="T6" fmla="*/ 35 w 59"/>
                <a:gd name="T7" fmla="*/ 63 h 64"/>
                <a:gd name="T8" fmla="*/ 30 w 59"/>
                <a:gd name="T9" fmla="*/ 63 h 64"/>
                <a:gd name="T10" fmla="*/ 30 w 59"/>
                <a:gd name="T11" fmla="*/ 63 h 64"/>
                <a:gd name="T12" fmla="*/ 29 w 59"/>
                <a:gd name="T13" fmla="*/ 63 h 64"/>
                <a:gd name="T14" fmla="*/ 29 w 59"/>
                <a:gd name="T15" fmla="*/ 63 h 64"/>
                <a:gd name="T16" fmla="*/ 11 w 59"/>
                <a:gd name="T17" fmla="*/ 48 h 64"/>
                <a:gd name="T18" fmla="*/ 4 w 59"/>
                <a:gd name="T19" fmla="*/ 39 h 64"/>
                <a:gd name="T20" fmla="*/ 1 w 59"/>
                <a:gd name="T21" fmla="*/ 37 h 64"/>
                <a:gd name="T22" fmla="*/ 0 w 59"/>
                <a:gd name="T23" fmla="*/ 34 h 64"/>
                <a:gd name="T24" fmla="*/ 0 w 59"/>
                <a:gd name="T25" fmla="*/ 34 h 64"/>
                <a:gd name="T26" fmla="*/ 1 w 59"/>
                <a:gd name="T27" fmla="*/ 32 h 64"/>
                <a:gd name="T28" fmla="*/ 1 w 59"/>
                <a:gd name="T29" fmla="*/ 32 h 64"/>
                <a:gd name="T30" fmla="*/ 7 w 59"/>
                <a:gd name="T31" fmla="*/ 21 h 64"/>
                <a:gd name="T32" fmla="*/ 10 w 59"/>
                <a:gd name="T33" fmla="*/ 16 h 64"/>
                <a:gd name="T34" fmla="*/ 10 w 59"/>
                <a:gd name="T35" fmla="*/ 12 h 64"/>
                <a:gd name="T36" fmla="*/ 10 w 59"/>
                <a:gd name="T37" fmla="*/ 0 h 64"/>
                <a:gd name="T38" fmla="*/ 10 w 59"/>
                <a:gd name="T39" fmla="*/ 0 h 64"/>
                <a:gd name="T40" fmla="*/ 17 w 59"/>
                <a:gd name="T41" fmla="*/ 5 h 64"/>
                <a:gd name="T42" fmla="*/ 17 w 59"/>
                <a:gd name="T43" fmla="*/ 5 h 64"/>
                <a:gd name="T44" fmla="*/ 24 w 59"/>
                <a:gd name="T45" fmla="*/ 5 h 64"/>
                <a:gd name="T46" fmla="*/ 24 w 59"/>
                <a:gd name="T47" fmla="*/ 5 h 64"/>
                <a:gd name="T48" fmla="*/ 45 w 59"/>
                <a:gd name="T49" fmla="*/ 3 h 64"/>
                <a:gd name="T50" fmla="*/ 45 w 59"/>
                <a:gd name="T51" fmla="*/ 3 h 64"/>
                <a:gd name="T52" fmla="*/ 49 w 59"/>
                <a:gd name="T53" fmla="*/ 3 h 64"/>
                <a:gd name="T54" fmla="*/ 55 w 59"/>
                <a:gd name="T55" fmla="*/ 6 h 64"/>
                <a:gd name="T56" fmla="*/ 55 w 59"/>
                <a:gd name="T57" fmla="*/ 6 h 64"/>
                <a:gd name="T58" fmla="*/ 49 w 59"/>
                <a:gd name="T59" fmla="*/ 19 h 64"/>
                <a:gd name="T60" fmla="*/ 49 w 59"/>
                <a:gd name="T61" fmla="*/ 19 h 64"/>
                <a:gd name="T62" fmla="*/ 49 w 59"/>
                <a:gd name="T63" fmla="*/ 21 h 64"/>
                <a:gd name="T64" fmla="*/ 49 w 59"/>
                <a:gd name="T65" fmla="*/ 21 h 64"/>
                <a:gd name="T66" fmla="*/ 50 w 59"/>
                <a:gd name="T67" fmla="*/ 25 h 64"/>
                <a:gd name="T68" fmla="*/ 53 w 59"/>
                <a:gd name="T69" fmla="*/ 31 h 64"/>
                <a:gd name="T70" fmla="*/ 58 w 59"/>
                <a:gd name="T71" fmla="*/ 37 h 64"/>
                <a:gd name="T72" fmla="*/ 59 w 59"/>
                <a:gd name="T73" fmla="*/ 42 h 64"/>
                <a:gd name="T74" fmla="*/ 59 w 59"/>
                <a:gd name="T75" fmla="*/ 42 h 64"/>
                <a:gd name="T76" fmla="*/ 58 w 59"/>
                <a:gd name="T77" fmla="*/ 47 h 64"/>
                <a:gd name="T78" fmla="*/ 55 w 59"/>
                <a:gd name="T79" fmla="*/ 52 h 64"/>
                <a:gd name="T80" fmla="*/ 48 w 59"/>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64">
                  <a:moveTo>
                    <a:pt x="48" y="64"/>
                  </a:moveTo>
                  <a:lnTo>
                    <a:pt x="48" y="64"/>
                  </a:lnTo>
                  <a:lnTo>
                    <a:pt x="35" y="63"/>
                  </a:lnTo>
                  <a:lnTo>
                    <a:pt x="35" y="63"/>
                  </a:lnTo>
                  <a:lnTo>
                    <a:pt x="30" y="63"/>
                  </a:lnTo>
                  <a:lnTo>
                    <a:pt x="30" y="63"/>
                  </a:lnTo>
                  <a:lnTo>
                    <a:pt x="29" y="63"/>
                  </a:lnTo>
                  <a:lnTo>
                    <a:pt x="29" y="63"/>
                  </a:lnTo>
                  <a:lnTo>
                    <a:pt x="11" y="48"/>
                  </a:lnTo>
                  <a:lnTo>
                    <a:pt x="4" y="39"/>
                  </a:lnTo>
                  <a:lnTo>
                    <a:pt x="1" y="37"/>
                  </a:lnTo>
                  <a:lnTo>
                    <a:pt x="0" y="34"/>
                  </a:lnTo>
                  <a:lnTo>
                    <a:pt x="0" y="34"/>
                  </a:lnTo>
                  <a:lnTo>
                    <a:pt x="1" y="32"/>
                  </a:lnTo>
                  <a:lnTo>
                    <a:pt x="1" y="32"/>
                  </a:lnTo>
                  <a:lnTo>
                    <a:pt x="7" y="21"/>
                  </a:lnTo>
                  <a:lnTo>
                    <a:pt x="10" y="16"/>
                  </a:lnTo>
                  <a:lnTo>
                    <a:pt x="10" y="12"/>
                  </a:lnTo>
                  <a:lnTo>
                    <a:pt x="10" y="0"/>
                  </a:lnTo>
                  <a:lnTo>
                    <a:pt x="10" y="0"/>
                  </a:lnTo>
                  <a:lnTo>
                    <a:pt x="17" y="5"/>
                  </a:lnTo>
                  <a:lnTo>
                    <a:pt x="17" y="5"/>
                  </a:lnTo>
                  <a:lnTo>
                    <a:pt x="24" y="5"/>
                  </a:lnTo>
                  <a:lnTo>
                    <a:pt x="24" y="5"/>
                  </a:lnTo>
                  <a:lnTo>
                    <a:pt x="45" y="3"/>
                  </a:lnTo>
                  <a:lnTo>
                    <a:pt x="45" y="3"/>
                  </a:lnTo>
                  <a:lnTo>
                    <a:pt x="49" y="3"/>
                  </a:lnTo>
                  <a:lnTo>
                    <a:pt x="55" y="6"/>
                  </a:lnTo>
                  <a:lnTo>
                    <a:pt x="55" y="6"/>
                  </a:lnTo>
                  <a:lnTo>
                    <a:pt x="49" y="19"/>
                  </a:lnTo>
                  <a:lnTo>
                    <a:pt x="49" y="19"/>
                  </a:lnTo>
                  <a:lnTo>
                    <a:pt x="49" y="21"/>
                  </a:lnTo>
                  <a:lnTo>
                    <a:pt x="49" y="21"/>
                  </a:lnTo>
                  <a:lnTo>
                    <a:pt x="50" y="25"/>
                  </a:lnTo>
                  <a:lnTo>
                    <a:pt x="53" y="31"/>
                  </a:lnTo>
                  <a:lnTo>
                    <a:pt x="58" y="37"/>
                  </a:lnTo>
                  <a:lnTo>
                    <a:pt x="59" y="42"/>
                  </a:lnTo>
                  <a:lnTo>
                    <a:pt x="59" y="42"/>
                  </a:lnTo>
                  <a:lnTo>
                    <a:pt x="58" y="47"/>
                  </a:lnTo>
                  <a:lnTo>
                    <a:pt x="55" y="52"/>
                  </a:lnTo>
                  <a:lnTo>
                    <a:pt x="48" y="64"/>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1" name="Freeform 680"/>
            <p:cNvSpPr>
              <a:spLocks/>
            </p:cNvSpPr>
            <p:nvPr/>
          </p:nvSpPr>
          <p:spPr bwMode="auto">
            <a:xfrm>
              <a:off x="4845086" y="1345709"/>
              <a:ext cx="638207" cy="266696"/>
            </a:xfrm>
            <a:custGeom>
              <a:avLst/>
              <a:gdLst>
                <a:gd name="T0" fmla="*/ 48 w 59"/>
                <a:gd name="T1" fmla="*/ 64 h 64"/>
                <a:gd name="T2" fmla="*/ 48 w 59"/>
                <a:gd name="T3" fmla="*/ 64 h 64"/>
                <a:gd name="T4" fmla="*/ 35 w 59"/>
                <a:gd name="T5" fmla="*/ 63 h 64"/>
                <a:gd name="T6" fmla="*/ 35 w 59"/>
                <a:gd name="T7" fmla="*/ 63 h 64"/>
                <a:gd name="T8" fmla="*/ 30 w 59"/>
                <a:gd name="T9" fmla="*/ 63 h 64"/>
                <a:gd name="T10" fmla="*/ 30 w 59"/>
                <a:gd name="T11" fmla="*/ 63 h 64"/>
                <a:gd name="T12" fmla="*/ 29 w 59"/>
                <a:gd name="T13" fmla="*/ 63 h 64"/>
                <a:gd name="T14" fmla="*/ 29 w 59"/>
                <a:gd name="T15" fmla="*/ 63 h 64"/>
                <a:gd name="T16" fmla="*/ 11 w 59"/>
                <a:gd name="T17" fmla="*/ 48 h 64"/>
                <a:gd name="T18" fmla="*/ 4 w 59"/>
                <a:gd name="T19" fmla="*/ 39 h 64"/>
                <a:gd name="T20" fmla="*/ 1 w 59"/>
                <a:gd name="T21" fmla="*/ 37 h 64"/>
                <a:gd name="T22" fmla="*/ 0 w 59"/>
                <a:gd name="T23" fmla="*/ 34 h 64"/>
                <a:gd name="T24" fmla="*/ 0 w 59"/>
                <a:gd name="T25" fmla="*/ 34 h 64"/>
                <a:gd name="T26" fmla="*/ 1 w 59"/>
                <a:gd name="T27" fmla="*/ 32 h 64"/>
                <a:gd name="T28" fmla="*/ 1 w 59"/>
                <a:gd name="T29" fmla="*/ 32 h 64"/>
                <a:gd name="T30" fmla="*/ 7 w 59"/>
                <a:gd name="T31" fmla="*/ 21 h 64"/>
                <a:gd name="T32" fmla="*/ 10 w 59"/>
                <a:gd name="T33" fmla="*/ 16 h 64"/>
                <a:gd name="T34" fmla="*/ 10 w 59"/>
                <a:gd name="T35" fmla="*/ 12 h 64"/>
                <a:gd name="T36" fmla="*/ 10 w 59"/>
                <a:gd name="T37" fmla="*/ 0 h 64"/>
                <a:gd name="T38" fmla="*/ 10 w 59"/>
                <a:gd name="T39" fmla="*/ 0 h 64"/>
                <a:gd name="T40" fmla="*/ 17 w 59"/>
                <a:gd name="T41" fmla="*/ 5 h 64"/>
                <a:gd name="T42" fmla="*/ 17 w 59"/>
                <a:gd name="T43" fmla="*/ 5 h 64"/>
                <a:gd name="T44" fmla="*/ 24 w 59"/>
                <a:gd name="T45" fmla="*/ 5 h 64"/>
                <a:gd name="T46" fmla="*/ 24 w 59"/>
                <a:gd name="T47" fmla="*/ 5 h 64"/>
                <a:gd name="T48" fmla="*/ 45 w 59"/>
                <a:gd name="T49" fmla="*/ 3 h 64"/>
                <a:gd name="T50" fmla="*/ 45 w 59"/>
                <a:gd name="T51" fmla="*/ 3 h 64"/>
                <a:gd name="T52" fmla="*/ 49 w 59"/>
                <a:gd name="T53" fmla="*/ 3 h 64"/>
                <a:gd name="T54" fmla="*/ 55 w 59"/>
                <a:gd name="T55" fmla="*/ 6 h 64"/>
                <a:gd name="T56" fmla="*/ 55 w 59"/>
                <a:gd name="T57" fmla="*/ 6 h 64"/>
                <a:gd name="T58" fmla="*/ 49 w 59"/>
                <a:gd name="T59" fmla="*/ 19 h 64"/>
                <a:gd name="T60" fmla="*/ 49 w 59"/>
                <a:gd name="T61" fmla="*/ 19 h 64"/>
                <a:gd name="T62" fmla="*/ 49 w 59"/>
                <a:gd name="T63" fmla="*/ 21 h 64"/>
                <a:gd name="T64" fmla="*/ 49 w 59"/>
                <a:gd name="T65" fmla="*/ 21 h 64"/>
                <a:gd name="T66" fmla="*/ 50 w 59"/>
                <a:gd name="T67" fmla="*/ 25 h 64"/>
                <a:gd name="T68" fmla="*/ 53 w 59"/>
                <a:gd name="T69" fmla="*/ 31 h 64"/>
                <a:gd name="T70" fmla="*/ 58 w 59"/>
                <a:gd name="T71" fmla="*/ 37 h 64"/>
                <a:gd name="T72" fmla="*/ 59 w 59"/>
                <a:gd name="T73" fmla="*/ 42 h 64"/>
                <a:gd name="T74" fmla="*/ 59 w 59"/>
                <a:gd name="T75" fmla="*/ 42 h 64"/>
                <a:gd name="T76" fmla="*/ 58 w 59"/>
                <a:gd name="T77" fmla="*/ 47 h 64"/>
                <a:gd name="T78" fmla="*/ 55 w 59"/>
                <a:gd name="T79" fmla="*/ 52 h 64"/>
                <a:gd name="T80" fmla="*/ 48 w 59"/>
                <a:gd name="T81"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64">
                  <a:moveTo>
                    <a:pt x="48" y="64"/>
                  </a:moveTo>
                  <a:lnTo>
                    <a:pt x="48" y="64"/>
                  </a:lnTo>
                  <a:lnTo>
                    <a:pt x="35" y="63"/>
                  </a:lnTo>
                  <a:lnTo>
                    <a:pt x="35" y="63"/>
                  </a:lnTo>
                  <a:lnTo>
                    <a:pt x="30" y="63"/>
                  </a:lnTo>
                  <a:lnTo>
                    <a:pt x="30" y="63"/>
                  </a:lnTo>
                  <a:lnTo>
                    <a:pt x="29" y="63"/>
                  </a:lnTo>
                  <a:lnTo>
                    <a:pt x="29" y="63"/>
                  </a:lnTo>
                  <a:lnTo>
                    <a:pt x="11" y="48"/>
                  </a:lnTo>
                  <a:lnTo>
                    <a:pt x="4" y="39"/>
                  </a:lnTo>
                  <a:lnTo>
                    <a:pt x="1" y="37"/>
                  </a:lnTo>
                  <a:lnTo>
                    <a:pt x="0" y="34"/>
                  </a:lnTo>
                  <a:lnTo>
                    <a:pt x="0" y="34"/>
                  </a:lnTo>
                  <a:lnTo>
                    <a:pt x="1" y="32"/>
                  </a:lnTo>
                  <a:lnTo>
                    <a:pt x="1" y="32"/>
                  </a:lnTo>
                  <a:lnTo>
                    <a:pt x="7" y="21"/>
                  </a:lnTo>
                  <a:lnTo>
                    <a:pt x="10" y="16"/>
                  </a:lnTo>
                  <a:lnTo>
                    <a:pt x="10" y="12"/>
                  </a:lnTo>
                  <a:lnTo>
                    <a:pt x="10" y="0"/>
                  </a:lnTo>
                  <a:lnTo>
                    <a:pt x="10" y="0"/>
                  </a:lnTo>
                  <a:lnTo>
                    <a:pt x="17" y="5"/>
                  </a:lnTo>
                  <a:lnTo>
                    <a:pt x="17" y="5"/>
                  </a:lnTo>
                  <a:lnTo>
                    <a:pt x="24" y="5"/>
                  </a:lnTo>
                  <a:lnTo>
                    <a:pt x="24" y="5"/>
                  </a:lnTo>
                  <a:lnTo>
                    <a:pt x="45" y="3"/>
                  </a:lnTo>
                  <a:lnTo>
                    <a:pt x="45" y="3"/>
                  </a:lnTo>
                  <a:lnTo>
                    <a:pt x="49" y="3"/>
                  </a:lnTo>
                  <a:lnTo>
                    <a:pt x="55" y="6"/>
                  </a:lnTo>
                  <a:lnTo>
                    <a:pt x="55" y="6"/>
                  </a:lnTo>
                  <a:lnTo>
                    <a:pt x="49" y="19"/>
                  </a:lnTo>
                  <a:lnTo>
                    <a:pt x="49" y="19"/>
                  </a:lnTo>
                  <a:lnTo>
                    <a:pt x="49" y="21"/>
                  </a:lnTo>
                  <a:lnTo>
                    <a:pt x="49" y="21"/>
                  </a:lnTo>
                  <a:lnTo>
                    <a:pt x="50" y="25"/>
                  </a:lnTo>
                  <a:lnTo>
                    <a:pt x="53" y="31"/>
                  </a:lnTo>
                  <a:lnTo>
                    <a:pt x="58" y="37"/>
                  </a:lnTo>
                  <a:lnTo>
                    <a:pt x="59" y="42"/>
                  </a:lnTo>
                  <a:lnTo>
                    <a:pt x="59" y="42"/>
                  </a:lnTo>
                  <a:lnTo>
                    <a:pt x="58" y="47"/>
                  </a:lnTo>
                  <a:lnTo>
                    <a:pt x="55" y="52"/>
                  </a:lnTo>
                  <a:lnTo>
                    <a:pt x="48" y="64"/>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2" name="Freeform 681"/>
            <p:cNvSpPr>
              <a:spLocks/>
            </p:cNvSpPr>
            <p:nvPr/>
          </p:nvSpPr>
          <p:spPr bwMode="auto">
            <a:xfrm>
              <a:off x="5158783" y="1608237"/>
              <a:ext cx="205527" cy="4168"/>
            </a:xfrm>
            <a:custGeom>
              <a:avLst/>
              <a:gdLst>
                <a:gd name="T0" fmla="*/ 19 w 19"/>
                <a:gd name="T1" fmla="*/ 1 h 1"/>
                <a:gd name="T2" fmla="*/ 19 w 19"/>
                <a:gd name="T3" fmla="*/ 1 h 1"/>
                <a:gd name="T4" fmla="*/ 13 w 19"/>
                <a:gd name="T5" fmla="*/ 0 h 1"/>
                <a:gd name="T6" fmla="*/ 6 w 19"/>
                <a:gd name="T7" fmla="*/ 0 h 1"/>
                <a:gd name="T8" fmla="*/ 6 w 19"/>
                <a:gd name="T9" fmla="*/ 0 h 1"/>
                <a:gd name="T10" fmla="*/ 1 w 19"/>
                <a:gd name="T11" fmla="*/ 0 h 1"/>
                <a:gd name="T12" fmla="*/ 1 w 19"/>
                <a:gd name="T13" fmla="*/ 0 h 1"/>
                <a:gd name="T14" fmla="*/ 0 w 19"/>
                <a:gd name="T15" fmla="*/ 0 h 1"/>
                <a:gd name="T16" fmla="*/ 0 w 19"/>
                <a:gd name="T17" fmla="*/ 0 h 1"/>
                <a:gd name="T18" fmla="*/ 0 w 19"/>
                <a:gd name="T19" fmla="*/ 0 h 1"/>
                <a:gd name="T20" fmla="*/ 0 w 19"/>
                <a:gd name="T21" fmla="*/ 0 h 1"/>
                <a:gd name="T22" fmla="*/ 1 w 19"/>
                <a:gd name="T23" fmla="*/ 0 h 1"/>
                <a:gd name="T24" fmla="*/ 1 w 19"/>
                <a:gd name="T25" fmla="*/ 0 h 1"/>
                <a:gd name="T26" fmla="*/ 6 w 19"/>
                <a:gd name="T27" fmla="*/ 0 h 1"/>
                <a:gd name="T28" fmla="*/ 6 w 19"/>
                <a:gd name="T29" fmla="*/ 0 h 1"/>
                <a:gd name="T30" fmla="*/ 13 w 19"/>
                <a:gd name="T31" fmla="*/ 0 h 1"/>
                <a:gd name="T32" fmla="*/ 19 w 19"/>
                <a:gd name="T33" fmla="*/ 1 h 1"/>
                <a:gd name="T34" fmla="*/ 19 w 19"/>
                <a:gd name="T3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
                  <a:moveTo>
                    <a:pt x="19" y="1"/>
                  </a:moveTo>
                  <a:lnTo>
                    <a:pt x="19" y="1"/>
                  </a:lnTo>
                  <a:lnTo>
                    <a:pt x="13" y="0"/>
                  </a:lnTo>
                  <a:lnTo>
                    <a:pt x="6" y="0"/>
                  </a:lnTo>
                  <a:lnTo>
                    <a:pt x="6" y="0"/>
                  </a:lnTo>
                  <a:lnTo>
                    <a:pt x="1" y="0"/>
                  </a:lnTo>
                  <a:lnTo>
                    <a:pt x="1" y="0"/>
                  </a:lnTo>
                  <a:lnTo>
                    <a:pt x="0" y="0"/>
                  </a:lnTo>
                  <a:lnTo>
                    <a:pt x="0" y="0"/>
                  </a:lnTo>
                  <a:lnTo>
                    <a:pt x="0" y="0"/>
                  </a:lnTo>
                  <a:lnTo>
                    <a:pt x="0" y="0"/>
                  </a:lnTo>
                  <a:lnTo>
                    <a:pt x="1" y="0"/>
                  </a:lnTo>
                  <a:lnTo>
                    <a:pt x="1" y="0"/>
                  </a:lnTo>
                  <a:lnTo>
                    <a:pt x="6" y="0"/>
                  </a:lnTo>
                  <a:lnTo>
                    <a:pt x="6" y="0"/>
                  </a:lnTo>
                  <a:lnTo>
                    <a:pt x="13" y="0"/>
                  </a:lnTo>
                  <a:lnTo>
                    <a:pt x="19" y="1"/>
                  </a:lnTo>
                  <a:lnTo>
                    <a:pt x="19" y="1"/>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3" name="Freeform 682"/>
            <p:cNvSpPr>
              <a:spLocks/>
            </p:cNvSpPr>
            <p:nvPr/>
          </p:nvSpPr>
          <p:spPr bwMode="auto">
            <a:xfrm>
              <a:off x="5158783" y="1608237"/>
              <a:ext cx="205527" cy="4168"/>
            </a:xfrm>
            <a:custGeom>
              <a:avLst/>
              <a:gdLst>
                <a:gd name="T0" fmla="*/ 19 w 19"/>
                <a:gd name="T1" fmla="*/ 1 h 1"/>
                <a:gd name="T2" fmla="*/ 19 w 19"/>
                <a:gd name="T3" fmla="*/ 1 h 1"/>
                <a:gd name="T4" fmla="*/ 13 w 19"/>
                <a:gd name="T5" fmla="*/ 0 h 1"/>
                <a:gd name="T6" fmla="*/ 6 w 19"/>
                <a:gd name="T7" fmla="*/ 0 h 1"/>
                <a:gd name="T8" fmla="*/ 6 w 19"/>
                <a:gd name="T9" fmla="*/ 0 h 1"/>
                <a:gd name="T10" fmla="*/ 1 w 19"/>
                <a:gd name="T11" fmla="*/ 0 h 1"/>
                <a:gd name="T12" fmla="*/ 1 w 19"/>
                <a:gd name="T13" fmla="*/ 0 h 1"/>
                <a:gd name="T14" fmla="*/ 0 w 19"/>
                <a:gd name="T15" fmla="*/ 0 h 1"/>
                <a:gd name="T16" fmla="*/ 0 w 19"/>
                <a:gd name="T17" fmla="*/ 0 h 1"/>
                <a:gd name="T18" fmla="*/ 0 w 19"/>
                <a:gd name="T19" fmla="*/ 0 h 1"/>
                <a:gd name="T20" fmla="*/ 0 w 19"/>
                <a:gd name="T21" fmla="*/ 0 h 1"/>
                <a:gd name="T22" fmla="*/ 1 w 19"/>
                <a:gd name="T23" fmla="*/ 0 h 1"/>
                <a:gd name="T24" fmla="*/ 1 w 19"/>
                <a:gd name="T25" fmla="*/ 0 h 1"/>
                <a:gd name="T26" fmla="*/ 6 w 19"/>
                <a:gd name="T27" fmla="*/ 0 h 1"/>
                <a:gd name="T28" fmla="*/ 6 w 19"/>
                <a:gd name="T29" fmla="*/ 0 h 1"/>
                <a:gd name="T30" fmla="*/ 13 w 19"/>
                <a:gd name="T31" fmla="*/ 0 h 1"/>
                <a:gd name="T32" fmla="*/ 19 w 19"/>
                <a:gd name="T33" fmla="*/ 1 h 1"/>
                <a:gd name="T34" fmla="*/ 19 w 19"/>
                <a:gd name="T3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
                  <a:moveTo>
                    <a:pt x="19" y="1"/>
                  </a:moveTo>
                  <a:lnTo>
                    <a:pt x="19" y="1"/>
                  </a:lnTo>
                  <a:lnTo>
                    <a:pt x="13" y="0"/>
                  </a:lnTo>
                  <a:lnTo>
                    <a:pt x="6" y="0"/>
                  </a:lnTo>
                  <a:lnTo>
                    <a:pt x="6" y="0"/>
                  </a:lnTo>
                  <a:lnTo>
                    <a:pt x="1" y="0"/>
                  </a:lnTo>
                  <a:lnTo>
                    <a:pt x="1" y="0"/>
                  </a:lnTo>
                  <a:lnTo>
                    <a:pt x="0" y="0"/>
                  </a:lnTo>
                  <a:lnTo>
                    <a:pt x="0" y="0"/>
                  </a:lnTo>
                  <a:lnTo>
                    <a:pt x="0" y="0"/>
                  </a:lnTo>
                  <a:lnTo>
                    <a:pt x="0" y="0"/>
                  </a:lnTo>
                  <a:lnTo>
                    <a:pt x="1" y="0"/>
                  </a:lnTo>
                  <a:lnTo>
                    <a:pt x="1" y="0"/>
                  </a:lnTo>
                  <a:lnTo>
                    <a:pt x="6" y="0"/>
                  </a:lnTo>
                  <a:lnTo>
                    <a:pt x="6" y="0"/>
                  </a:lnTo>
                  <a:lnTo>
                    <a:pt x="13" y="0"/>
                  </a:lnTo>
                  <a:lnTo>
                    <a:pt x="19" y="1"/>
                  </a:lnTo>
                  <a:lnTo>
                    <a:pt x="19" y="1"/>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4" name="Freeform 683"/>
            <p:cNvSpPr>
              <a:spLocks/>
            </p:cNvSpPr>
            <p:nvPr/>
          </p:nvSpPr>
          <p:spPr bwMode="auto">
            <a:xfrm>
              <a:off x="4196065" y="1204027"/>
              <a:ext cx="962717" cy="487555"/>
            </a:xfrm>
            <a:custGeom>
              <a:avLst/>
              <a:gdLst>
                <a:gd name="T0" fmla="*/ 41 w 89"/>
                <a:gd name="T1" fmla="*/ 117 h 117"/>
                <a:gd name="T2" fmla="*/ 35 w 89"/>
                <a:gd name="T3" fmla="*/ 114 h 117"/>
                <a:gd name="T4" fmla="*/ 28 w 89"/>
                <a:gd name="T5" fmla="*/ 102 h 117"/>
                <a:gd name="T6" fmla="*/ 26 w 89"/>
                <a:gd name="T7" fmla="*/ 95 h 117"/>
                <a:gd name="T8" fmla="*/ 26 w 89"/>
                <a:gd name="T9" fmla="*/ 86 h 117"/>
                <a:gd name="T10" fmla="*/ 26 w 89"/>
                <a:gd name="T11" fmla="*/ 71 h 117"/>
                <a:gd name="T12" fmla="*/ 24 w 89"/>
                <a:gd name="T13" fmla="*/ 58 h 117"/>
                <a:gd name="T14" fmla="*/ 15 w 89"/>
                <a:gd name="T15" fmla="*/ 50 h 117"/>
                <a:gd name="T16" fmla="*/ 15 w 89"/>
                <a:gd name="T17" fmla="*/ 50 h 117"/>
                <a:gd name="T18" fmla="*/ 12 w 89"/>
                <a:gd name="T19" fmla="*/ 52 h 117"/>
                <a:gd name="T20" fmla="*/ 9 w 89"/>
                <a:gd name="T21" fmla="*/ 55 h 117"/>
                <a:gd name="T22" fmla="*/ 11 w 89"/>
                <a:gd name="T23" fmla="*/ 50 h 117"/>
                <a:gd name="T24" fmla="*/ 6 w 89"/>
                <a:gd name="T25" fmla="*/ 47 h 117"/>
                <a:gd name="T26" fmla="*/ 2 w 89"/>
                <a:gd name="T27" fmla="*/ 42 h 117"/>
                <a:gd name="T28" fmla="*/ 0 w 89"/>
                <a:gd name="T29" fmla="*/ 40 h 117"/>
                <a:gd name="T30" fmla="*/ 3 w 89"/>
                <a:gd name="T31" fmla="*/ 34 h 117"/>
                <a:gd name="T32" fmla="*/ 9 w 89"/>
                <a:gd name="T33" fmla="*/ 29 h 117"/>
                <a:gd name="T34" fmla="*/ 18 w 89"/>
                <a:gd name="T35" fmla="*/ 21 h 117"/>
                <a:gd name="T36" fmla="*/ 19 w 89"/>
                <a:gd name="T37" fmla="*/ 18 h 117"/>
                <a:gd name="T38" fmla="*/ 19 w 89"/>
                <a:gd name="T39" fmla="*/ 16 h 117"/>
                <a:gd name="T40" fmla="*/ 12 w 89"/>
                <a:gd name="T41" fmla="*/ 11 h 117"/>
                <a:gd name="T42" fmla="*/ 8 w 89"/>
                <a:gd name="T43" fmla="*/ 10 h 117"/>
                <a:gd name="T44" fmla="*/ 11 w 89"/>
                <a:gd name="T45" fmla="*/ 7 h 117"/>
                <a:gd name="T46" fmla="*/ 24 w 89"/>
                <a:gd name="T47" fmla="*/ 0 h 117"/>
                <a:gd name="T48" fmla="*/ 25 w 89"/>
                <a:gd name="T49" fmla="*/ 0 h 117"/>
                <a:gd name="T50" fmla="*/ 31 w 89"/>
                <a:gd name="T51" fmla="*/ 1 h 117"/>
                <a:gd name="T52" fmla="*/ 41 w 89"/>
                <a:gd name="T53" fmla="*/ 14 h 117"/>
                <a:gd name="T54" fmla="*/ 44 w 89"/>
                <a:gd name="T55" fmla="*/ 17 h 117"/>
                <a:gd name="T56" fmla="*/ 47 w 89"/>
                <a:gd name="T57" fmla="*/ 21 h 117"/>
                <a:gd name="T58" fmla="*/ 50 w 89"/>
                <a:gd name="T59" fmla="*/ 21 h 117"/>
                <a:gd name="T60" fmla="*/ 58 w 89"/>
                <a:gd name="T61" fmla="*/ 27 h 117"/>
                <a:gd name="T62" fmla="*/ 70 w 89"/>
                <a:gd name="T63" fmla="*/ 46 h 117"/>
                <a:gd name="T64" fmla="*/ 70 w 89"/>
                <a:gd name="T65" fmla="*/ 50 h 117"/>
                <a:gd name="T66" fmla="*/ 61 w 89"/>
                <a:gd name="T67" fmla="*/ 66 h 117"/>
                <a:gd name="T68" fmla="*/ 60 w 89"/>
                <a:gd name="T69" fmla="*/ 68 h 117"/>
                <a:gd name="T70" fmla="*/ 61 w 89"/>
                <a:gd name="T71" fmla="*/ 71 h 117"/>
                <a:gd name="T72" fmla="*/ 71 w 89"/>
                <a:gd name="T73" fmla="*/ 82 h 117"/>
                <a:gd name="T74" fmla="*/ 89 w 89"/>
                <a:gd name="T75" fmla="*/ 97 h 117"/>
                <a:gd name="T76" fmla="*/ 58 w 89"/>
                <a:gd name="T77" fmla="*/ 107 h 117"/>
                <a:gd name="T78" fmla="*/ 58 w 89"/>
                <a:gd name="T79" fmla="*/ 107 h 117"/>
                <a:gd name="T80" fmla="*/ 58 w 89"/>
                <a:gd name="T81" fmla="*/ 107 h 117"/>
                <a:gd name="T82" fmla="*/ 55 w 89"/>
                <a:gd name="T83" fmla="*/ 108 h 117"/>
                <a:gd name="T84" fmla="*/ 51 w 89"/>
                <a:gd name="T85" fmla="*/ 110 h 117"/>
                <a:gd name="T86" fmla="*/ 45 w 89"/>
                <a:gd name="T87" fmla="*/ 11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 h="117">
                  <a:moveTo>
                    <a:pt x="41" y="117"/>
                  </a:moveTo>
                  <a:lnTo>
                    <a:pt x="41" y="117"/>
                  </a:lnTo>
                  <a:lnTo>
                    <a:pt x="38" y="117"/>
                  </a:lnTo>
                  <a:lnTo>
                    <a:pt x="35" y="114"/>
                  </a:lnTo>
                  <a:lnTo>
                    <a:pt x="31" y="110"/>
                  </a:lnTo>
                  <a:lnTo>
                    <a:pt x="28" y="102"/>
                  </a:lnTo>
                  <a:lnTo>
                    <a:pt x="26" y="95"/>
                  </a:lnTo>
                  <a:lnTo>
                    <a:pt x="26" y="95"/>
                  </a:lnTo>
                  <a:lnTo>
                    <a:pt x="26" y="86"/>
                  </a:lnTo>
                  <a:lnTo>
                    <a:pt x="26" y="86"/>
                  </a:lnTo>
                  <a:lnTo>
                    <a:pt x="26" y="71"/>
                  </a:lnTo>
                  <a:lnTo>
                    <a:pt x="26" y="71"/>
                  </a:lnTo>
                  <a:lnTo>
                    <a:pt x="26" y="65"/>
                  </a:lnTo>
                  <a:lnTo>
                    <a:pt x="24" y="58"/>
                  </a:lnTo>
                  <a:lnTo>
                    <a:pt x="19" y="53"/>
                  </a:lnTo>
                  <a:lnTo>
                    <a:pt x="15" y="50"/>
                  </a:lnTo>
                  <a:lnTo>
                    <a:pt x="15" y="50"/>
                  </a:lnTo>
                  <a:lnTo>
                    <a:pt x="15" y="50"/>
                  </a:lnTo>
                  <a:lnTo>
                    <a:pt x="15" y="50"/>
                  </a:lnTo>
                  <a:lnTo>
                    <a:pt x="12" y="52"/>
                  </a:lnTo>
                  <a:lnTo>
                    <a:pt x="9" y="55"/>
                  </a:lnTo>
                  <a:lnTo>
                    <a:pt x="9" y="55"/>
                  </a:lnTo>
                  <a:lnTo>
                    <a:pt x="11" y="50"/>
                  </a:lnTo>
                  <a:lnTo>
                    <a:pt x="11" y="50"/>
                  </a:lnTo>
                  <a:lnTo>
                    <a:pt x="9" y="49"/>
                  </a:lnTo>
                  <a:lnTo>
                    <a:pt x="6" y="47"/>
                  </a:lnTo>
                  <a:lnTo>
                    <a:pt x="2" y="44"/>
                  </a:lnTo>
                  <a:lnTo>
                    <a:pt x="2" y="42"/>
                  </a:lnTo>
                  <a:lnTo>
                    <a:pt x="0" y="40"/>
                  </a:lnTo>
                  <a:lnTo>
                    <a:pt x="0" y="40"/>
                  </a:lnTo>
                  <a:lnTo>
                    <a:pt x="2" y="37"/>
                  </a:lnTo>
                  <a:lnTo>
                    <a:pt x="3" y="34"/>
                  </a:lnTo>
                  <a:lnTo>
                    <a:pt x="3" y="34"/>
                  </a:lnTo>
                  <a:lnTo>
                    <a:pt x="9" y="29"/>
                  </a:lnTo>
                  <a:lnTo>
                    <a:pt x="13" y="26"/>
                  </a:lnTo>
                  <a:lnTo>
                    <a:pt x="18" y="21"/>
                  </a:lnTo>
                  <a:lnTo>
                    <a:pt x="19" y="18"/>
                  </a:lnTo>
                  <a:lnTo>
                    <a:pt x="19" y="18"/>
                  </a:lnTo>
                  <a:lnTo>
                    <a:pt x="19" y="16"/>
                  </a:lnTo>
                  <a:lnTo>
                    <a:pt x="19" y="16"/>
                  </a:lnTo>
                  <a:lnTo>
                    <a:pt x="15" y="14"/>
                  </a:lnTo>
                  <a:lnTo>
                    <a:pt x="12" y="11"/>
                  </a:lnTo>
                  <a:lnTo>
                    <a:pt x="9" y="11"/>
                  </a:lnTo>
                  <a:lnTo>
                    <a:pt x="8" y="10"/>
                  </a:lnTo>
                  <a:lnTo>
                    <a:pt x="8" y="10"/>
                  </a:lnTo>
                  <a:lnTo>
                    <a:pt x="11" y="7"/>
                  </a:lnTo>
                  <a:lnTo>
                    <a:pt x="11" y="7"/>
                  </a:lnTo>
                  <a:lnTo>
                    <a:pt x="24" y="0"/>
                  </a:lnTo>
                  <a:lnTo>
                    <a:pt x="24" y="0"/>
                  </a:lnTo>
                  <a:lnTo>
                    <a:pt x="25" y="0"/>
                  </a:lnTo>
                  <a:lnTo>
                    <a:pt x="25" y="0"/>
                  </a:lnTo>
                  <a:lnTo>
                    <a:pt x="31" y="1"/>
                  </a:lnTo>
                  <a:lnTo>
                    <a:pt x="34" y="5"/>
                  </a:lnTo>
                  <a:lnTo>
                    <a:pt x="41" y="14"/>
                  </a:lnTo>
                  <a:lnTo>
                    <a:pt x="41" y="14"/>
                  </a:lnTo>
                  <a:lnTo>
                    <a:pt x="44" y="17"/>
                  </a:lnTo>
                  <a:lnTo>
                    <a:pt x="45" y="20"/>
                  </a:lnTo>
                  <a:lnTo>
                    <a:pt x="47" y="21"/>
                  </a:lnTo>
                  <a:lnTo>
                    <a:pt x="50" y="21"/>
                  </a:lnTo>
                  <a:lnTo>
                    <a:pt x="50" y="21"/>
                  </a:lnTo>
                  <a:lnTo>
                    <a:pt x="54" y="23"/>
                  </a:lnTo>
                  <a:lnTo>
                    <a:pt x="58" y="27"/>
                  </a:lnTo>
                  <a:lnTo>
                    <a:pt x="70" y="34"/>
                  </a:lnTo>
                  <a:lnTo>
                    <a:pt x="70" y="46"/>
                  </a:lnTo>
                  <a:lnTo>
                    <a:pt x="70" y="46"/>
                  </a:lnTo>
                  <a:lnTo>
                    <a:pt x="70" y="50"/>
                  </a:lnTo>
                  <a:lnTo>
                    <a:pt x="67" y="55"/>
                  </a:lnTo>
                  <a:lnTo>
                    <a:pt x="61" y="66"/>
                  </a:lnTo>
                  <a:lnTo>
                    <a:pt x="61" y="66"/>
                  </a:lnTo>
                  <a:lnTo>
                    <a:pt x="60" y="68"/>
                  </a:lnTo>
                  <a:lnTo>
                    <a:pt x="60" y="68"/>
                  </a:lnTo>
                  <a:lnTo>
                    <a:pt x="61" y="71"/>
                  </a:lnTo>
                  <a:lnTo>
                    <a:pt x="64" y="73"/>
                  </a:lnTo>
                  <a:lnTo>
                    <a:pt x="71" y="82"/>
                  </a:lnTo>
                  <a:lnTo>
                    <a:pt x="89" y="97"/>
                  </a:lnTo>
                  <a:lnTo>
                    <a:pt x="89" y="97"/>
                  </a:lnTo>
                  <a:lnTo>
                    <a:pt x="73" y="102"/>
                  </a:lnTo>
                  <a:lnTo>
                    <a:pt x="58" y="107"/>
                  </a:lnTo>
                  <a:lnTo>
                    <a:pt x="58" y="107"/>
                  </a:lnTo>
                  <a:lnTo>
                    <a:pt x="58" y="107"/>
                  </a:lnTo>
                  <a:lnTo>
                    <a:pt x="58" y="107"/>
                  </a:lnTo>
                  <a:lnTo>
                    <a:pt x="58" y="107"/>
                  </a:lnTo>
                  <a:lnTo>
                    <a:pt x="58" y="107"/>
                  </a:lnTo>
                  <a:lnTo>
                    <a:pt x="55" y="108"/>
                  </a:lnTo>
                  <a:lnTo>
                    <a:pt x="55" y="108"/>
                  </a:lnTo>
                  <a:lnTo>
                    <a:pt x="51" y="110"/>
                  </a:lnTo>
                  <a:lnTo>
                    <a:pt x="48" y="113"/>
                  </a:lnTo>
                  <a:lnTo>
                    <a:pt x="45" y="115"/>
                  </a:lnTo>
                  <a:lnTo>
                    <a:pt x="41" y="117"/>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5" name="Freeform 685"/>
            <p:cNvSpPr>
              <a:spLocks noEditPoints="1"/>
            </p:cNvSpPr>
            <p:nvPr/>
          </p:nvSpPr>
          <p:spPr bwMode="auto">
            <a:xfrm>
              <a:off x="4293422" y="1412384"/>
              <a:ext cx="865361" cy="279199"/>
            </a:xfrm>
            <a:custGeom>
              <a:avLst/>
              <a:gdLst>
                <a:gd name="T0" fmla="*/ 17 w 80"/>
                <a:gd name="T1" fmla="*/ 21 h 67"/>
                <a:gd name="T2" fmla="*/ 17 w 80"/>
                <a:gd name="T3" fmla="*/ 21 h 67"/>
                <a:gd name="T4" fmla="*/ 17 w 80"/>
                <a:gd name="T5" fmla="*/ 15 h 67"/>
                <a:gd name="T6" fmla="*/ 15 w 80"/>
                <a:gd name="T7" fmla="*/ 8 h 67"/>
                <a:gd name="T8" fmla="*/ 10 w 80"/>
                <a:gd name="T9" fmla="*/ 3 h 67"/>
                <a:gd name="T10" fmla="*/ 6 w 80"/>
                <a:gd name="T11" fmla="*/ 0 h 67"/>
                <a:gd name="T12" fmla="*/ 6 w 80"/>
                <a:gd name="T13" fmla="*/ 0 h 67"/>
                <a:gd name="T14" fmla="*/ 6 w 80"/>
                <a:gd name="T15" fmla="*/ 0 h 67"/>
                <a:gd name="T16" fmla="*/ 6 w 80"/>
                <a:gd name="T17" fmla="*/ 0 h 67"/>
                <a:gd name="T18" fmla="*/ 3 w 80"/>
                <a:gd name="T19" fmla="*/ 2 h 67"/>
                <a:gd name="T20" fmla="*/ 0 w 80"/>
                <a:gd name="T21" fmla="*/ 5 h 67"/>
                <a:gd name="T22" fmla="*/ 0 w 80"/>
                <a:gd name="T23" fmla="*/ 5 h 67"/>
                <a:gd name="T24" fmla="*/ 0 w 80"/>
                <a:gd name="T25" fmla="*/ 5 h 67"/>
                <a:gd name="T26" fmla="*/ 3 w 80"/>
                <a:gd name="T27" fmla="*/ 2 h 67"/>
                <a:gd name="T28" fmla="*/ 6 w 80"/>
                <a:gd name="T29" fmla="*/ 0 h 67"/>
                <a:gd name="T30" fmla="*/ 6 w 80"/>
                <a:gd name="T31" fmla="*/ 0 h 67"/>
                <a:gd name="T32" fmla="*/ 6 w 80"/>
                <a:gd name="T33" fmla="*/ 0 h 67"/>
                <a:gd name="T34" fmla="*/ 6 w 80"/>
                <a:gd name="T35" fmla="*/ 0 h 67"/>
                <a:gd name="T36" fmla="*/ 10 w 80"/>
                <a:gd name="T37" fmla="*/ 3 h 67"/>
                <a:gd name="T38" fmla="*/ 15 w 80"/>
                <a:gd name="T39" fmla="*/ 8 h 67"/>
                <a:gd name="T40" fmla="*/ 17 w 80"/>
                <a:gd name="T41" fmla="*/ 15 h 67"/>
                <a:gd name="T42" fmla="*/ 17 w 80"/>
                <a:gd name="T43" fmla="*/ 21 h 67"/>
                <a:gd name="T44" fmla="*/ 49 w 80"/>
                <a:gd name="T45" fmla="*/ 57 h 67"/>
                <a:gd name="T46" fmla="*/ 49 w 80"/>
                <a:gd name="T47" fmla="*/ 57 h 67"/>
                <a:gd name="T48" fmla="*/ 64 w 80"/>
                <a:gd name="T49" fmla="*/ 52 h 67"/>
                <a:gd name="T50" fmla="*/ 80 w 80"/>
                <a:gd name="T51" fmla="*/ 47 h 67"/>
                <a:gd name="T52" fmla="*/ 80 w 80"/>
                <a:gd name="T53" fmla="*/ 47 h 67"/>
                <a:gd name="T54" fmla="*/ 80 w 80"/>
                <a:gd name="T55" fmla="*/ 47 h 67"/>
                <a:gd name="T56" fmla="*/ 80 w 80"/>
                <a:gd name="T57" fmla="*/ 47 h 67"/>
                <a:gd name="T58" fmla="*/ 64 w 80"/>
                <a:gd name="T59" fmla="*/ 52 h 67"/>
                <a:gd name="T60" fmla="*/ 49 w 80"/>
                <a:gd name="T61" fmla="*/ 57 h 67"/>
                <a:gd name="T62" fmla="*/ 49 w 80"/>
                <a:gd name="T63" fmla="*/ 57 h 67"/>
                <a:gd name="T64" fmla="*/ 49 w 80"/>
                <a:gd name="T65" fmla="*/ 57 h 67"/>
                <a:gd name="T66" fmla="*/ 49 w 80"/>
                <a:gd name="T67" fmla="*/ 57 h 67"/>
                <a:gd name="T68" fmla="*/ 49 w 80"/>
                <a:gd name="T69" fmla="*/ 57 h 67"/>
                <a:gd name="T70" fmla="*/ 49 w 80"/>
                <a:gd name="T71" fmla="*/ 57 h 67"/>
                <a:gd name="T72" fmla="*/ 32 w 80"/>
                <a:gd name="T73" fmla="*/ 67 h 67"/>
                <a:gd name="T74" fmla="*/ 32 w 80"/>
                <a:gd name="T75" fmla="*/ 67 h 67"/>
                <a:gd name="T76" fmla="*/ 29 w 80"/>
                <a:gd name="T77" fmla="*/ 67 h 67"/>
                <a:gd name="T78" fmla="*/ 26 w 80"/>
                <a:gd name="T79" fmla="*/ 64 h 67"/>
                <a:gd name="T80" fmla="*/ 22 w 80"/>
                <a:gd name="T81" fmla="*/ 60 h 67"/>
                <a:gd name="T82" fmla="*/ 19 w 80"/>
                <a:gd name="T83" fmla="*/ 52 h 67"/>
                <a:gd name="T84" fmla="*/ 17 w 80"/>
                <a:gd name="T85" fmla="*/ 45 h 67"/>
                <a:gd name="T86" fmla="*/ 17 w 80"/>
                <a:gd name="T87" fmla="*/ 45 h 67"/>
                <a:gd name="T88" fmla="*/ 17 w 80"/>
                <a:gd name="T89" fmla="*/ 36 h 67"/>
                <a:gd name="T90" fmla="*/ 17 w 80"/>
                <a:gd name="T91" fmla="*/ 36 h 67"/>
                <a:gd name="T92" fmla="*/ 17 w 80"/>
                <a:gd name="T93" fmla="*/ 45 h 67"/>
                <a:gd name="T94" fmla="*/ 17 w 80"/>
                <a:gd name="T95" fmla="*/ 45 h 67"/>
                <a:gd name="T96" fmla="*/ 19 w 80"/>
                <a:gd name="T97" fmla="*/ 52 h 67"/>
                <a:gd name="T98" fmla="*/ 22 w 80"/>
                <a:gd name="T99" fmla="*/ 60 h 67"/>
                <a:gd name="T100" fmla="*/ 26 w 80"/>
                <a:gd name="T101" fmla="*/ 64 h 67"/>
                <a:gd name="T102" fmla="*/ 29 w 80"/>
                <a:gd name="T103" fmla="*/ 67 h 67"/>
                <a:gd name="T104" fmla="*/ 32 w 80"/>
                <a:gd name="T105" fmla="*/ 67 h 67"/>
                <a:gd name="T106" fmla="*/ 32 w 80"/>
                <a:gd name="T107" fmla="*/ 67 h 67"/>
                <a:gd name="T108" fmla="*/ 36 w 80"/>
                <a:gd name="T109" fmla="*/ 65 h 67"/>
                <a:gd name="T110" fmla="*/ 39 w 80"/>
                <a:gd name="T111" fmla="*/ 63 h 67"/>
                <a:gd name="T112" fmla="*/ 42 w 80"/>
                <a:gd name="T113" fmla="*/ 60 h 67"/>
                <a:gd name="T114" fmla="*/ 46 w 80"/>
                <a:gd name="T115" fmla="*/ 58 h 67"/>
                <a:gd name="T116" fmla="*/ 46 w 80"/>
                <a:gd name="T117" fmla="*/ 58 h 67"/>
                <a:gd name="T118" fmla="*/ 42 w 80"/>
                <a:gd name="T119" fmla="*/ 60 h 67"/>
                <a:gd name="T120" fmla="*/ 39 w 80"/>
                <a:gd name="T121" fmla="*/ 63 h 67"/>
                <a:gd name="T122" fmla="*/ 36 w 80"/>
                <a:gd name="T123" fmla="*/ 65 h 67"/>
                <a:gd name="T124" fmla="*/ 32 w 80"/>
                <a:gd name="T12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67">
                  <a:moveTo>
                    <a:pt x="17" y="21"/>
                  </a:moveTo>
                  <a:lnTo>
                    <a:pt x="17" y="21"/>
                  </a:lnTo>
                  <a:lnTo>
                    <a:pt x="17" y="15"/>
                  </a:lnTo>
                  <a:lnTo>
                    <a:pt x="15" y="8"/>
                  </a:lnTo>
                  <a:lnTo>
                    <a:pt x="10" y="3"/>
                  </a:lnTo>
                  <a:lnTo>
                    <a:pt x="6" y="0"/>
                  </a:lnTo>
                  <a:lnTo>
                    <a:pt x="6" y="0"/>
                  </a:lnTo>
                  <a:lnTo>
                    <a:pt x="6" y="0"/>
                  </a:lnTo>
                  <a:lnTo>
                    <a:pt x="6" y="0"/>
                  </a:lnTo>
                  <a:lnTo>
                    <a:pt x="3" y="2"/>
                  </a:lnTo>
                  <a:lnTo>
                    <a:pt x="0" y="5"/>
                  </a:lnTo>
                  <a:lnTo>
                    <a:pt x="0" y="5"/>
                  </a:lnTo>
                  <a:lnTo>
                    <a:pt x="0" y="5"/>
                  </a:lnTo>
                  <a:lnTo>
                    <a:pt x="3" y="2"/>
                  </a:lnTo>
                  <a:lnTo>
                    <a:pt x="6" y="0"/>
                  </a:lnTo>
                  <a:lnTo>
                    <a:pt x="6" y="0"/>
                  </a:lnTo>
                  <a:lnTo>
                    <a:pt x="6" y="0"/>
                  </a:lnTo>
                  <a:lnTo>
                    <a:pt x="6" y="0"/>
                  </a:lnTo>
                  <a:lnTo>
                    <a:pt x="10" y="3"/>
                  </a:lnTo>
                  <a:lnTo>
                    <a:pt x="15" y="8"/>
                  </a:lnTo>
                  <a:lnTo>
                    <a:pt x="17" y="15"/>
                  </a:lnTo>
                  <a:lnTo>
                    <a:pt x="17" y="21"/>
                  </a:lnTo>
                  <a:close/>
                  <a:moveTo>
                    <a:pt x="49" y="57"/>
                  </a:moveTo>
                  <a:lnTo>
                    <a:pt x="49" y="57"/>
                  </a:lnTo>
                  <a:lnTo>
                    <a:pt x="64" y="52"/>
                  </a:lnTo>
                  <a:lnTo>
                    <a:pt x="80" y="47"/>
                  </a:lnTo>
                  <a:lnTo>
                    <a:pt x="80" y="47"/>
                  </a:lnTo>
                  <a:lnTo>
                    <a:pt x="80" y="47"/>
                  </a:lnTo>
                  <a:lnTo>
                    <a:pt x="80" y="47"/>
                  </a:lnTo>
                  <a:lnTo>
                    <a:pt x="64" y="52"/>
                  </a:lnTo>
                  <a:lnTo>
                    <a:pt x="49" y="57"/>
                  </a:lnTo>
                  <a:close/>
                  <a:moveTo>
                    <a:pt x="49" y="57"/>
                  </a:moveTo>
                  <a:lnTo>
                    <a:pt x="49" y="57"/>
                  </a:lnTo>
                  <a:lnTo>
                    <a:pt x="49" y="57"/>
                  </a:lnTo>
                  <a:lnTo>
                    <a:pt x="49" y="57"/>
                  </a:lnTo>
                  <a:lnTo>
                    <a:pt x="49" y="57"/>
                  </a:lnTo>
                  <a:close/>
                  <a:moveTo>
                    <a:pt x="32" y="67"/>
                  </a:moveTo>
                  <a:lnTo>
                    <a:pt x="32" y="67"/>
                  </a:lnTo>
                  <a:lnTo>
                    <a:pt x="29" y="67"/>
                  </a:lnTo>
                  <a:lnTo>
                    <a:pt x="26" y="64"/>
                  </a:lnTo>
                  <a:lnTo>
                    <a:pt x="22" y="60"/>
                  </a:lnTo>
                  <a:lnTo>
                    <a:pt x="19" y="52"/>
                  </a:lnTo>
                  <a:lnTo>
                    <a:pt x="17" y="45"/>
                  </a:lnTo>
                  <a:lnTo>
                    <a:pt x="17" y="45"/>
                  </a:lnTo>
                  <a:lnTo>
                    <a:pt x="17" y="36"/>
                  </a:lnTo>
                  <a:lnTo>
                    <a:pt x="17" y="36"/>
                  </a:lnTo>
                  <a:lnTo>
                    <a:pt x="17" y="45"/>
                  </a:lnTo>
                  <a:lnTo>
                    <a:pt x="17" y="45"/>
                  </a:lnTo>
                  <a:lnTo>
                    <a:pt x="19" y="52"/>
                  </a:lnTo>
                  <a:lnTo>
                    <a:pt x="22" y="60"/>
                  </a:lnTo>
                  <a:lnTo>
                    <a:pt x="26" y="64"/>
                  </a:lnTo>
                  <a:lnTo>
                    <a:pt x="29" y="67"/>
                  </a:lnTo>
                  <a:lnTo>
                    <a:pt x="32" y="67"/>
                  </a:lnTo>
                  <a:lnTo>
                    <a:pt x="32" y="67"/>
                  </a:lnTo>
                  <a:lnTo>
                    <a:pt x="36" y="65"/>
                  </a:lnTo>
                  <a:lnTo>
                    <a:pt x="39" y="63"/>
                  </a:lnTo>
                  <a:lnTo>
                    <a:pt x="42" y="60"/>
                  </a:lnTo>
                  <a:lnTo>
                    <a:pt x="46" y="58"/>
                  </a:lnTo>
                  <a:lnTo>
                    <a:pt x="46" y="58"/>
                  </a:lnTo>
                  <a:lnTo>
                    <a:pt x="42" y="60"/>
                  </a:lnTo>
                  <a:lnTo>
                    <a:pt x="39" y="63"/>
                  </a:lnTo>
                  <a:lnTo>
                    <a:pt x="36" y="65"/>
                  </a:lnTo>
                  <a:lnTo>
                    <a:pt x="32" y="67"/>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6" name="Freeform 686"/>
            <p:cNvSpPr>
              <a:spLocks/>
            </p:cNvSpPr>
            <p:nvPr/>
          </p:nvSpPr>
          <p:spPr bwMode="auto">
            <a:xfrm>
              <a:off x="4293422" y="1412384"/>
              <a:ext cx="183893" cy="87511"/>
            </a:xfrm>
            <a:custGeom>
              <a:avLst/>
              <a:gdLst>
                <a:gd name="T0" fmla="*/ 17 w 17"/>
                <a:gd name="T1" fmla="*/ 21 h 21"/>
                <a:gd name="T2" fmla="*/ 17 w 17"/>
                <a:gd name="T3" fmla="*/ 21 h 21"/>
                <a:gd name="T4" fmla="*/ 17 w 17"/>
                <a:gd name="T5" fmla="*/ 15 h 21"/>
                <a:gd name="T6" fmla="*/ 15 w 17"/>
                <a:gd name="T7" fmla="*/ 8 h 21"/>
                <a:gd name="T8" fmla="*/ 10 w 17"/>
                <a:gd name="T9" fmla="*/ 3 h 21"/>
                <a:gd name="T10" fmla="*/ 6 w 17"/>
                <a:gd name="T11" fmla="*/ 0 h 21"/>
                <a:gd name="T12" fmla="*/ 6 w 17"/>
                <a:gd name="T13" fmla="*/ 0 h 21"/>
                <a:gd name="T14" fmla="*/ 6 w 17"/>
                <a:gd name="T15" fmla="*/ 0 h 21"/>
                <a:gd name="T16" fmla="*/ 6 w 17"/>
                <a:gd name="T17" fmla="*/ 0 h 21"/>
                <a:gd name="T18" fmla="*/ 3 w 17"/>
                <a:gd name="T19" fmla="*/ 2 h 21"/>
                <a:gd name="T20" fmla="*/ 0 w 17"/>
                <a:gd name="T21" fmla="*/ 5 h 21"/>
                <a:gd name="T22" fmla="*/ 0 w 17"/>
                <a:gd name="T23" fmla="*/ 5 h 21"/>
                <a:gd name="T24" fmla="*/ 0 w 17"/>
                <a:gd name="T25" fmla="*/ 5 h 21"/>
                <a:gd name="T26" fmla="*/ 3 w 17"/>
                <a:gd name="T27" fmla="*/ 2 h 21"/>
                <a:gd name="T28" fmla="*/ 6 w 17"/>
                <a:gd name="T29" fmla="*/ 0 h 21"/>
                <a:gd name="T30" fmla="*/ 6 w 17"/>
                <a:gd name="T31" fmla="*/ 0 h 21"/>
                <a:gd name="T32" fmla="*/ 6 w 17"/>
                <a:gd name="T33" fmla="*/ 0 h 21"/>
                <a:gd name="T34" fmla="*/ 6 w 17"/>
                <a:gd name="T35" fmla="*/ 0 h 21"/>
                <a:gd name="T36" fmla="*/ 10 w 17"/>
                <a:gd name="T37" fmla="*/ 3 h 21"/>
                <a:gd name="T38" fmla="*/ 15 w 17"/>
                <a:gd name="T39" fmla="*/ 8 h 21"/>
                <a:gd name="T40" fmla="*/ 17 w 17"/>
                <a:gd name="T41" fmla="*/ 15 h 21"/>
                <a:gd name="T42" fmla="*/ 17 w 17"/>
                <a:gd name="T4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1">
                  <a:moveTo>
                    <a:pt x="17" y="21"/>
                  </a:moveTo>
                  <a:lnTo>
                    <a:pt x="17" y="21"/>
                  </a:lnTo>
                  <a:lnTo>
                    <a:pt x="17" y="15"/>
                  </a:lnTo>
                  <a:lnTo>
                    <a:pt x="15" y="8"/>
                  </a:lnTo>
                  <a:lnTo>
                    <a:pt x="10" y="3"/>
                  </a:lnTo>
                  <a:lnTo>
                    <a:pt x="6" y="0"/>
                  </a:lnTo>
                  <a:lnTo>
                    <a:pt x="6" y="0"/>
                  </a:lnTo>
                  <a:lnTo>
                    <a:pt x="6" y="0"/>
                  </a:lnTo>
                  <a:lnTo>
                    <a:pt x="6" y="0"/>
                  </a:lnTo>
                  <a:lnTo>
                    <a:pt x="3" y="2"/>
                  </a:lnTo>
                  <a:lnTo>
                    <a:pt x="0" y="5"/>
                  </a:lnTo>
                  <a:lnTo>
                    <a:pt x="0" y="5"/>
                  </a:lnTo>
                  <a:lnTo>
                    <a:pt x="0" y="5"/>
                  </a:lnTo>
                  <a:lnTo>
                    <a:pt x="3" y="2"/>
                  </a:lnTo>
                  <a:lnTo>
                    <a:pt x="6" y="0"/>
                  </a:lnTo>
                  <a:lnTo>
                    <a:pt x="6" y="0"/>
                  </a:lnTo>
                  <a:lnTo>
                    <a:pt x="6" y="0"/>
                  </a:lnTo>
                  <a:lnTo>
                    <a:pt x="6" y="0"/>
                  </a:lnTo>
                  <a:lnTo>
                    <a:pt x="10" y="3"/>
                  </a:lnTo>
                  <a:lnTo>
                    <a:pt x="15" y="8"/>
                  </a:lnTo>
                  <a:lnTo>
                    <a:pt x="17" y="15"/>
                  </a:lnTo>
                  <a:lnTo>
                    <a:pt x="17" y="21"/>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7" name="Freeform 687"/>
            <p:cNvSpPr>
              <a:spLocks/>
            </p:cNvSpPr>
            <p:nvPr/>
          </p:nvSpPr>
          <p:spPr bwMode="auto">
            <a:xfrm>
              <a:off x="4823452" y="1608237"/>
              <a:ext cx="335331" cy="41671"/>
            </a:xfrm>
            <a:custGeom>
              <a:avLst/>
              <a:gdLst>
                <a:gd name="T0" fmla="*/ 0 w 31"/>
                <a:gd name="T1" fmla="*/ 10 h 10"/>
                <a:gd name="T2" fmla="*/ 0 w 31"/>
                <a:gd name="T3" fmla="*/ 10 h 10"/>
                <a:gd name="T4" fmla="*/ 15 w 31"/>
                <a:gd name="T5" fmla="*/ 5 h 10"/>
                <a:gd name="T6" fmla="*/ 31 w 31"/>
                <a:gd name="T7" fmla="*/ 0 h 10"/>
                <a:gd name="T8" fmla="*/ 31 w 31"/>
                <a:gd name="T9" fmla="*/ 0 h 10"/>
                <a:gd name="T10" fmla="*/ 31 w 31"/>
                <a:gd name="T11" fmla="*/ 0 h 10"/>
                <a:gd name="T12" fmla="*/ 31 w 31"/>
                <a:gd name="T13" fmla="*/ 0 h 10"/>
                <a:gd name="T14" fmla="*/ 15 w 31"/>
                <a:gd name="T15" fmla="*/ 5 h 10"/>
                <a:gd name="T16" fmla="*/ 0 w 31"/>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0">
                  <a:moveTo>
                    <a:pt x="0" y="10"/>
                  </a:moveTo>
                  <a:lnTo>
                    <a:pt x="0" y="10"/>
                  </a:lnTo>
                  <a:lnTo>
                    <a:pt x="15" y="5"/>
                  </a:lnTo>
                  <a:lnTo>
                    <a:pt x="31" y="0"/>
                  </a:lnTo>
                  <a:lnTo>
                    <a:pt x="31" y="0"/>
                  </a:lnTo>
                  <a:lnTo>
                    <a:pt x="31" y="0"/>
                  </a:lnTo>
                  <a:lnTo>
                    <a:pt x="31" y="0"/>
                  </a:lnTo>
                  <a:lnTo>
                    <a:pt x="15" y="5"/>
                  </a:lnTo>
                  <a:lnTo>
                    <a:pt x="0" y="10"/>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8" name="Rectangle 688"/>
            <p:cNvSpPr>
              <a:spLocks noChangeArrowheads="1"/>
            </p:cNvSpPr>
            <p:nvPr/>
          </p:nvSpPr>
          <p:spPr bwMode="auto">
            <a:xfrm>
              <a:off x="4823452" y="1649909"/>
              <a:ext cx="10820" cy="4168"/>
            </a:xfrm>
            <a:prstGeom prst="rect">
              <a:avLst/>
            </a:prstGeom>
            <a:grpFill/>
            <a:ln w="9525">
              <a:solidFill>
                <a:schemeClr val="bg2"/>
              </a:solidFill>
              <a:miter lim="800000"/>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69" name="Freeform 689"/>
            <p:cNvSpPr>
              <a:spLocks/>
            </p:cNvSpPr>
            <p:nvPr/>
          </p:nvSpPr>
          <p:spPr bwMode="auto">
            <a:xfrm>
              <a:off x="4477307" y="1562400"/>
              <a:ext cx="313697" cy="129182"/>
            </a:xfrm>
            <a:custGeom>
              <a:avLst/>
              <a:gdLst>
                <a:gd name="T0" fmla="*/ 15 w 29"/>
                <a:gd name="T1" fmla="*/ 31 h 31"/>
                <a:gd name="T2" fmla="*/ 15 w 29"/>
                <a:gd name="T3" fmla="*/ 31 h 31"/>
                <a:gd name="T4" fmla="*/ 12 w 29"/>
                <a:gd name="T5" fmla="*/ 31 h 31"/>
                <a:gd name="T6" fmla="*/ 9 w 29"/>
                <a:gd name="T7" fmla="*/ 28 h 31"/>
                <a:gd name="T8" fmla="*/ 5 w 29"/>
                <a:gd name="T9" fmla="*/ 24 h 31"/>
                <a:gd name="T10" fmla="*/ 2 w 29"/>
                <a:gd name="T11" fmla="*/ 16 h 31"/>
                <a:gd name="T12" fmla="*/ 0 w 29"/>
                <a:gd name="T13" fmla="*/ 9 h 31"/>
                <a:gd name="T14" fmla="*/ 0 w 29"/>
                <a:gd name="T15" fmla="*/ 9 h 31"/>
                <a:gd name="T16" fmla="*/ 0 w 29"/>
                <a:gd name="T17" fmla="*/ 0 h 31"/>
                <a:gd name="T18" fmla="*/ 0 w 29"/>
                <a:gd name="T19" fmla="*/ 0 h 31"/>
                <a:gd name="T20" fmla="*/ 0 w 29"/>
                <a:gd name="T21" fmla="*/ 9 h 31"/>
                <a:gd name="T22" fmla="*/ 0 w 29"/>
                <a:gd name="T23" fmla="*/ 9 h 31"/>
                <a:gd name="T24" fmla="*/ 2 w 29"/>
                <a:gd name="T25" fmla="*/ 16 h 31"/>
                <a:gd name="T26" fmla="*/ 5 w 29"/>
                <a:gd name="T27" fmla="*/ 24 h 31"/>
                <a:gd name="T28" fmla="*/ 9 w 29"/>
                <a:gd name="T29" fmla="*/ 28 h 31"/>
                <a:gd name="T30" fmla="*/ 12 w 29"/>
                <a:gd name="T31" fmla="*/ 31 h 31"/>
                <a:gd name="T32" fmla="*/ 15 w 29"/>
                <a:gd name="T33" fmla="*/ 31 h 31"/>
                <a:gd name="T34" fmla="*/ 15 w 29"/>
                <a:gd name="T35" fmla="*/ 31 h 31"/>
                <a:gd name="T36" fmla="*/ 19 w 29"/>
                <a:gd name="T37" fmla="*/ 29 h 31"/>
                <a:gd name="T38" fmla="*/ 22 w 29"/>
                <a:gd name="T39" fmla="*/ 27 h 31"/>
                <a:gd name="T40" fmla="*/ 25 w 29"/>
                <a:gd name="T41" fmla="*/ 24 h 31"/>
                <a:gd name="T42" fmla="*/ 29 w 29"/>
                <a:gd name="T43" fmla="*/ 22 h 31"/>
                <a:gd name="T44" fmla="*/ 29 w 29"/>
                <a:gd name="T45" fmla="*/ 22 h 31"/>
                <a:gd name="T46" fmla="*/ 25 w 29"/>
                <a:gd name="T47" fmla="*/ 24 h 31"/>
                <a:gd name="T48" fmla="*/ 22 w 29"/>
                <a:gd name="T49" fmla="*/ 27 h 31"/>
                <a:gd name="T50" fmla="*/ 19 w 29"/>
                <a:gd name="T51" fmla="*/ 29 h 31"/>
                <a:gd name="T52" fmla="*/ 15 w 29"/>
                <a:gd name="T5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 h="31">
                  <a:moveTo>
                    <a:pt x="15" y="31"/>
                  </a:moveTo>
                  <a:lnTo>
                    <a:pt x="15" y="31"/>
                  </a:lnTo>
                  <a:lnTo>
                    <a:pt x="12" y="31"/>
                  </a:lnTo>
                  <a:lnTo>
                    <a:pt x="9" y="28"/>
                  </a:lnTo>
                  <a:lnTo>
                    <a:pt x="5" y="24"/>
                  </a:lnTo>
                  <a:lnTo>
                    <a:pt x="2" y="16"/>
                  </a:lnTo>
                  <a:lnTo>
                    <a:pt x="0" y="9"/>
                  </a:lnTo>
                  <a:lnTo>
                    <a:pt x="0" y="9"/>
                  </a:lnTo>
                  <a:lnTo>
                    <a:pt x="0" y="0"/>
                  </a:lnTo>
                  <a:lnTo>
                    <a:pt x="0" y="0"/>
                  </a:lnTo>
                  <a:lnTo>
                    <a:pt x="0" y="9"/>
                  </a:lnTo>
                  <a:lnTo>
                    <a:pt x="0" y="9"/>
                  </a:lnTo>
                  <a:lnTo>
                    <a:pt x="2" y="16"/>
                  </a:lnTo>
                  <a:lnTo>
                    <a:pt x="5" y="24"/>
                  </a:lnTo>
                  <a:lnTo>
                    <a:pt x="9" y="28"/>
                  </a:lnTo>
                  <a:lnTo>
                    <a:pt x="12" y="31"/>
                  </a:lnTo>
                  <a:lnTo>
                    <a:pt x="15" y="31"/>
                  </a:lnTo>
                  <a:lnTo>
                    <a:pt x="15" y="31"/>
                  </a:lnTo>
                  <a:lnTo>
                    <a:pt x="19" y="29"/>
                  </a:lnTo>
                  <a:lnTo>
                    <a:pt x="22" y="27"/>
                  </a:lnTo>
                  <a:lnTo>
                    <a:pt x="25" y="24"/>
                  </a:lnTo>
                  <a:lnTo>
                    <a:pt x="29" y="22"/>
                  </a:lnTo>
                  <a:lnTo>
                    <a:pt x="29" y="22"/>
                  </a:lnTo>
                  <a:lnTo>
                    <a:pt x="25" y="24"/>
                  </a:lnTo>
                  <a:lnTo>
                    <a:pt x="22" y="27"/>
                  </a:lnTo>
                  <a:lnTo>
                    <a:pt x="19" y="29"/>
                  </a:lnTo>
                  <a:lnTo>
                    <a:pt x="15" y="31"/>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0" name="Freeform 900"/>
            <p:cNvSpPr>
              <a:spLocks/>
            </p:cNvSpPr>
            <p:nvPr/>
          </p:nvSpPr>
          <p:spPr bwMode="auto">
            <a:xfrm>
              <a:off x="3038648" y="6150409"/>
              <a:ext cx="162259" cy="25003"/>
            </a:xfrm>
            <a:custGeom>
              <a:avLst/>
              <a:gdLst>
                <a:gd name="T0" fmla="*/ 13 w 15"/>
                <a:gd name="T1" fmla="*/ 6 h 6"/>
                <a:gd name="T2" fmla="*/ 13 w 15"/>
                <a:gd name="T3" fmla="*/ 6 h 6"/>
                <a:gd name="T4" fmla="*/ 10 w 15"/>
                <a:gd name="T5" fmla="*/ 6 h 6"/>
                <a:gd name="T6" fmla="*/ 5 w 15"/>
                <a:gd name="T7" fmla="*/ 5 h 6"/>
                <a:gd name="T8" fmla="*/ 2 w 15"/>
                <a:gd name="T9" fmla="*/ 3 h 6"/>
                <a:gd name="T10" fmla="*/ 0 w 15"/>
                <a:gd name="T11" fmla="*/ 2 h 6"/>
                <a:gd name="T12" fmla="*/ 2 w 15"/>
                <a:gd name="T13" fmla="*/ 0 h 6"/>
                <a:gd name="T14" fmla="*/ 2 w 15"/>
                <a:gd name="T15" fmla="*/ 0 h 6"/>
                <a:gd name="T16" fmla="*/ 6 w 15"/>
                <a:gd name="T17" fmla="*/ 0 h 6"/>
                <a:gd name="T18" fmla="*/ 10 w 15"/>
                <a:gd name="T19" fmla="*/ 0 h 6"/>
                <a:gd name="T20" fmla="*/ 15 w 15"/>
                <a:gd name="T21" fmla="*/ 3 h 6"/>
                <a:gd name="T22" fmla="*/ 15 w 15"/>
                <a:gd name="T23" fmla="*/ 5 h 6"/>
                <a:gd name="T24" fmla="*/ 13 w 15"/>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13" y="6"/>
                  </a:moveTo>
                  <a:lnTo>
                    <a:pt x="13" y="6"/>
                  </a:lnTo>
                  <a:lnTo>
                    <a:pt x="10" y="6"/>
                  </a:lnTo>
                  <a:lnTo>
                    <a:pt x="5" y="5"/>
                  </a:lnTo>
                  <a:lnTo>
                    <a:pt x="2" y="3"/>
                  </a:lnTo>
                  <a:lnTo>
                    <a:pt x="0" y="2"/>
                  </a:lnTo>
                  <a:lnTo>
                    <a:pt x="2" y="0"/>
                  </a:lnTo>
                  <a:lnTo>
                    <a:pt x="2" y="0"/>
                  </a:lnTo>
                  <a:lnTo>
                    <a:pt x="6" y="0"/>
                  </a:lnTo>
                  <a:lnTo>
                    <a:pt x="10" y="0"/>
                  </a:lnTo>
                  <a:lnTo>
                    <a:pt x="15" y="3"/>
                  </a:lnTo>
                  <a:lnTo>
                    <a:pt x="15" y="5"/>
                  </a:lnTo>
                  <a:lnTo>
                    <a:pt x="13" y="6"/>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1" name="Freeform 901"/>
            <p:cNvSpPr>
              <a:spLocks/>
            </p:cNvSpPr>
            <p:nvPr/>
          </p:nvSpPr>
          <p:spPr bwMode="auto">
            <a:xfrm>
              <a:off x="3038648" y="6150409"/>
              <a:ext cx="162259" cy="25003"/>
            </a:xfrm>
            <a:custGeom>
              <a:avLst/>
              <a:gdLst>
                <a:gd name="T0" fmla="*/ 13 w 15"/>
                <a:gd name="T1" fmla="*/ 6 h 6"/>
                <a:gd name="T2" fmla="*/ 13 w 15"/>
                <a:gd name="T3" fmla="*/ 6 h 6"/>
                <a:gd name="T4" fmla="*/ 10 w 15"/>
                <a:gd name="T5" fmla="*/ 6 h 6"/>
                <a:gd name="T6" fmla="*/ 5 w 15"/>
                <a:gd name="T7" fmla="*/ 5 h 6"/>
                <a:gd name="T8" fmla="*/ 2 w 15"/>
                <a:gd name="T9" fmla="*/ 3 h 6"/>
                <a:gd name="T10" fmla="*/ 0 w 15"/>
                <a:gd name="T11" fmla="*/ 2 h 6"/>
                <a:gd name="T12" fmla="*/ 2 w 15"/>
                <a:gd name="T13" fmla="*/ 0 h 6"/>
                <a:gd name="T14" fmla="*/ 2 w 15"/>
                <a:gd name="T15" fmla="*/ 0 h 6"/>
                <a:gd name="T16" fmla="*/ 6 w 15"/>
                <a:gd name="T17" fmla="*/ 0 h 6"/>
                <a:gd name="T18" fmla="*/ 10 w 15"/>
                <a:gd name="T19" fmla="*/ 0 h 6"/>
                <a:gd name="T20" fmla="*/ 15 w 15"/>
                <a:gd name="T21" fmla="*/ 3 h 6"/>
                <a:gd name="T22" fmla="*/ 15 w 15"/>
                <a:gd name="T23" fmla="*/ 5 h 6"/>
                <a:gd name="T24" fmla="*/ 13 w 15"/>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13" y="6"/>
                  </a:moveTo>
                  <a:lnTo>
                    <a:pt x="13" y="6"/>
                  </a:lnTo>
                  <a:lnTo>
                    <a:pt x="10" y="6"/>
                  </a:lnTo>
                  <a:lnTo>
                    <a:pt x="5" y="5"/>
                  </a:lnTo>
                  <a:lnTo>
                    <a:pt x="2" y="3"/>
                  </a:lnTo>
                  <a:lnTo>
                    <a:pt x="0" y="2"/>
                  </a:lnTo>
                  <a:lnTo>
                    <a:pt x="2" y="0"/>
                  </a:lnTo>
                  <a:lnTo>
                    <a:pt x="2" y="0"/>
                  </a:lnTo>
                  <a:lnTo>
                    <a:pt x="6" y="0"/>
                  </a:lnTo>
                  <a:lnTo>
                    <a:pt x="10" y="0"/>
                  </a:lnTo>
                  <a:lnTo>
                    <a:pt x="15" y="3"/>
                  </a:lnTo>
                  <a:lnTo>
                    <a:pt x="15" y="5"/>
                  </a:lnTo>
                  <a:lnTo>
                    <a:pt x="13" y="6"/>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2" name="Freeform 902"/>
            <p:cNvSpPr>
              <a:spLocks/>
            </p:cNvSpPr>
            <p:nvPr/>
          </p:nvSpPr>
          <p:spPr bwMode="auto">
            <a:xfrm>
              <a:off x="2692504" y="6158743"/>
              <a:ext cx="205527" cy="29171"/>
            </a:xfrm>
            <a:custGeom>
              <a:avLst/>
              <a:gdLst>
                <a:gd name="T0" fmla="*/ 19 w 19"/>
                <a:gd name="T1" fmla="*/ 1 h 7"/>
                <a:gd name="T2" fmla="*/ 19 w 19"/>
                <a:gd name="T3" fmla="*/ 1 h 7"/>
                <a:gd name="T4" fmla="*/ 13 w 19"/>
                <a:gd name="T5" fmla="*/ 6 h 7"/>
                <a:gd name="T6" fmla="*/ 12 w 19"/>
                <a:gd name="T7" fmla="*/ 7 h 7"/>
                <a:gd name="T8" fmla="*/ 9 w 19"/>
                <a:gd name="T9" fmla="*/ 7 h 7"/>
                <a:gd name="T10" fmla="*/ 9 w 19"/>
                <a:gd name="T11" fmla="*/ 7 h 7"/>
                <a:gd name="T12" fmla="*/ 3 w 19"/>
                <a:gd name="T13" fmla="*/ 4 h 7"/>
                <a:gd name="T14" fmla="*/ 0 w 19"/>
                <a:gd name="T15" fmla="*/ 3 h 7"/>
                <a:gd name="T16" fmla="*/ 2 w 19"/>
                <a:gd name="T17" fmla="*/ 1 h 7"/>
                <a:gd name="T18" fmla="*/ 2 w 19"/>
                <a:gd name="T19" fmla="*/ 1 h 7"/>
                <a:gd name="T20" fmla="*/ 6 w 19"/>
                <a:gd name="T21" fmla="*/ 0 h 7"/>
                <a:gd name="T22" fmla="*/ 12 w 19"/>
                <a:gd name="T23" fmla="*/ 0 h 7"/>
                <a:gd name="T24" fmla="*/ 18 w 19"/>
                <a:gd name="T25" fmla="*/ 0 h 7"/>
                <a:gd name="T26" fmla="*/ 19 w 19"/>
                <a:gd name="T27" fmla="*/ 0 h 7"/>
                <a:gd name="T28" fmla="*/ 19 w 19"/>
                <a:gd name="T2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7">
                  <a:moveTo>
                    <a:pt x="19" y="1"/>
                  </a:moveTo>
                  <a:lnTo>
                    <a:pt x="19" y="1"/>
                  </a:lnTo>
                  <a:lnTo>
                    <a:pt x="13" y="6"/>
                  </a:lnTo>
                  <a:lnTo>
                    <a:pt x="12" y="7"/>
                  </a:lnTo>
                  <a:lnTo>
                    <a:pt x="9" y="7"/>
                  </a:lnTo>
                  <a:lnTo>
                    <a:pt x="9" y="7"/>
                  </a:lnTo>
                  <a:lnTo>
                    <a:pt x="3" y="4"/>
                  </a:lnTo>
                  <a:lnTo>
                    <a:pt x="0" y="3"/>
                  </a:lnTo>
                  <a:lnTo>
                    <a:pt x="2" y="1"/>
                  </a:lnTo>
                  <a:lnTo>
                    <a:pt x="2" y="1"/>
                  </a:lnTo>
                  <a:lnTo>
                    <a:pt x="6" y="0"/>
                  </a:lnTo>
                  <a:lnTo>
                    <a:pt x="12" y="0"/>
                  </a:lnTo>
                  <a:lnTo>
                    <a:pt x="18" y="0"/>
                  </a:lnTo>
                  <a:lnTo>
                    <a:pt x="19" y="0"/>
                  </a:lnTo>
                  <a:lnTo>
                    <a:pt x="19" y="1"/>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3" name="Freeform 903"/>
            <p:cNvSpPr>
              <a:spLocks/>
            </p:cNvSpPr>
            <p:nvPr/>
          </p:nvSpPr>
          <p:spPr bwMode="auto">
            <a:xfrm>
              <a:off x="2692504" y="6158743"/>
              <a:ext cx="205527" cy="29171"/>
            </a:xfrm>
            <a:custGeom>
              <a:avLst/>
              <a:gdLst>
                <a:gd name="T0" fmla="*/ 19 w 19"/>
                <a:gd name="T1" fmla="*/ 1 h 7"/>
                <a:gd name="T2" fmla="*/ 19 w 19"/>
                <a:gd name="T3" fmla="*/ 1 h 7"/>
                <a:gd name="T4" fmla="*/ 13 w 19"/>
                <a:gd name="T5" fmla="*/ 6 h 7"/>
                <a:gd name="T6" fmla="*/ 12 w 19"/>
                <a:gd name="T7" fmla="*/ 7 h 7"/>
                <a:gd name="T8" fmla="*/ 9 w 19"/>
                <a:gd name="T9" fmla="*/ 7 h 7"/>
                <a:gd name="T10" fmla="*/ 9 w 19"/>
                <a:gd name="T11" fmla="*/ 7 h 7"/>
                <a:gd name="T12" fmla="*/ 3 w 19"/>
                <a:gd name="T13" fmla="*/ 4 h 7"/>
                <a:gd name="T14" fmla="*/ 0 w 19"/>
                <a:gd name="T15" fmla="*/ 3 h 7"/>
                <a:gd name="T16" fmla="*/ 2 w 19"/>
                <a:gd name="T17" fmla="*/ 1 h 7"/>
                <a:gd name="T18" fmla="*/ 2 w 19"/>
                <a:gd name="T19" fmla="*/ 1 h 7"/>
                <a:gd name="T20" fmla="*/ 6 w 19"/>
                <a:gd name="T21" fmla="*/ 0 h 7"/>
                <a:gd name="T22" fmla="*/ 12 w 19"/>
                <a:gd name="T23" fmla="*/ 0 h 7"/>
                <a:gd name="T24" fmla="*/ 18 w 19"/>
                <a:gd name="T25" fmla="*/ 0 h 7"/>
                <a:gd name="T26" fmla="*/ 19 w 19"/>
                <a:gd name="T27" fmla="*/ 0 h 7"/>
                <a:gd name="T28" fmla="*/ 19 w 19"/>
                <a:gd name="T2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7">
                  <a:moveTo>
                    <a:pt x="19" y="1"/>
                  </a:moveTo>
                  <a:lnTo>
                    <a:pt x="19" y="1"/>
                  </a:lnTo>
                  <a:lnTo>
                    <a:pt x="13" y="6"/>
                  </a:lnTo>
                  <a:lnTo>
                    <a:pt x="12" y="7"/>
                  </a:lnTo>
                  <a:lnTo>
                    <a:pt x="9" y="7"/>
                  </a:lnTo>
                  <a:lnTo>
                    <a:pt x="9" y="7"/>
                  </a:lnTo>
                  <a:lnTo>
                    <a:pt x="3" y="4"/>
                  </a:lnTo>
                  <a:lnTo>
                    <a:pt x="0" y="3"/>
                  </a:lnTo>
                  <a:lnTo>
                    <a:pt x="2" y="1"/>
                  </a:lnTo>
                  <a:lnTo>
                    <a:pt x="2" y="1"/>
                  </a:lnTo>
                  <a:lnTo>
                    <a:pt x="6" y="0"/>
                  </a:lnTo>
                  <a:lnTo>
                    <a:pt x="12" y="0"/>
                  </a:lnTo>
                  <a:lnTo>
                    <a:pt x="18" y="0"/>
                  </a:lnTo>
                  <a:lnTo>
                    <a:pt x="19" y="0"/>
                  </a:lnTo>
                  <a:lnTo>
                    <a:pt x="19" y="1"/>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4" name="Freeform 904"/>
            <p:cNvSpPr>
              <a:spLocks/>
            </p:cNvSpPr>
            <p:nvPr/>
          </p:nvSpPr>
          <p:spPr bwMode="auto">
            <a:xfrm>
              <a:off x="1837957" y="5896215"/>
              <a:ext cx="432680" cy="145851"/>
            </a:xfrm>
            <a:custGeom>
              <a:avLst/>
              <a:gdLst>
                <a:gd name="T0" fmla="*/ 34 w 40"/>
                <a:gd name="T1" fmla="*/ 35 h 35"/>
                <a:gd name="T2" fmla="*/ 34 w 40"/>
                <a:gd name="T3" fmla="*/ 35 h 35"/>
                <a:gd name="T4" fmla="*/ 27 w 40"/>
                <a:gd name="T5" fmla="*/ 31 h 35"/>
                <a:gd name="T6" fmla="*/ 21 w 40"/>
                <a:gd name="T7" fmla="*/ 27 h 35"/>
                <a:gd name="T8" fmla="*/ 21 w 40"/>
                <a:gd name="T9" fmla="*/ 27 h 35"/>
                <a:gd name="T10" fmla="*/ 17 w 40"/>
                <a:gd name="T11" fmla="*/ 21 h 35"/>
                <a:gd name="T12" fmla="*/ 17 w 40"/>
                <a:gd name="T13" fmla="*/ 18 h 35"/>
                <a:gd name="T14" fmla="*/ 17 w 40"/>
                <a:gd name="T15" fmla="*/ 18 h 35"/>
                <a:gd name="T16" fmla="*/ 17 w 40"/>
                <a:gd name="T17" fmla="*/ 16 h 35"/>
                <a:gd name="T18" fmla="*/ 16 w 40"/>
                <a:gd name="T19" fmla="*/ 15 h 35"/>
                <a:gd name="T20" fmla="*/ 13 w 40"/>
                <a:gd name="T21" fmla="*/ 12 h 35"/>
                <a:gd name="T22" fmla="*/ 13 w 40"/>
                <a:gd name="T23" fmla="*/ 12 h 35"/>
                <a:gd name="T24" fmla="*/ 10 w 40"/>
                <a:gd name="T25" fmla="*/ 12 h 35"/>
                <a:gd name="T26" fmla="*/ 6 w 40"/>
                <a:gd name="T27" fmla="*/ 8 h 35"/>
                <a:gd name="T28" fmla="*/ 6 w 40"/>
                <a:gd name="T29" fmla="*/ 8 h 35"/>
                <a:gd name="T30" fmla="*/ 1 w 40"/>
                <a:gd name="T31" fmla="*/ 3 h 35"/>
                <a:gd name="T32" fmla="*/ 0 w 40"/>
                <a:gd name="T33" fmla="*/ 0 h 35"/>
                <a:gd name="T34" fmla="*/ 1 w 40"/>
                <a:gd name="T35" fmla="*/ 0 h 35"/>
                <a:gd name="T36" fmla="*/ 1 w 40"/>
                <a:gd name="T37" fmla="*/ 0 h 35"/>
                <a:gd name="T38" fmla="*/ 11 w 40"/>
                <a:gd name="T39" fmla="*/ 5 h 35"/>
                <a:gd name="T40" fmla="*/ 21 w 40"/>
                <a:gd name="T41" fmla="*/ 12 h 35"/>
                <a:gd name="T42" fmla="*/ 21 w 40"/>
                <a:gd name="T43" fmla="*/ 12 h 35"/>
                <a:gd name="T44" fmla="*/ 33 w 40"/>
                <a:gd name="T45" fmla="*/ 21 h 35"/>
                <a:gd name="T46" fmla="*/ 39 w 40"/>
                <a:gd name="T47" fmla="*/ 24 h 35"/>
                <a:gd name="T48" fmla="*/ 40 w 40"/>
                <a:gd name="T49" fmla="*/ 27 h 35"/>
                <a:gd name="T50" fmla="*/ 40 w 40"/>
                <a:gd name="T51" fmla="*/ 27 h 35"/>
                <a:gd name="T52" fmla="*/ 39 w 40"/>
                <a:gd name="T53" fmla="*/ 32 h 35"/>
                <a:gd name="T54" fmla="*/ 36 w 40"/>
                <a:gd name="T55" fmla="*/ 34 h 35"/>
                <a:gd name="T56" fmla="*/ 34 w 40"/>
                <a:gd name="T5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5">
                  <a:moveTo>
                    <a:pt x="34" y="35"/>
                  </a:moveTo>
                  <a:lnTo>
                    <a:pt x="34" y="35"/>
                  </a:lnTo>
                  <a:lnTo>
                    <a:pt x="27" y="31"/>
                  </a:lnTo>
                  <a:lnTo>
                    <a:pt x="21" y="27"/>
                  </a:lnTo>
                  <a:lnTo>
                    <a:pt x="21" y="27"/>
                  </a:lnTo>
                  <a:lnTo>
                    <a:pt x="17" y="21"/>
                  </a:lnTo>
                  <a:lnTo>
                    <a:pt x="17" y="18"/>
                  </a:lnTo>
                  <a:lnTo>
                    <a:pt x="17" y="18"/>
                  </a:lnTo>
                  <a:lnTo>
                    <a:pt x="17" y="16"/>
                  </a:lnTo>
                  <a:lnTo>
                    <a:pt x="16" y="15"/>
                  </a:lnTo>
                  <a:lnTo>
                    <a:pt x="13" y="12"/>
                  </a:lnTo>
                  <a:lnTo>
                    <a:pt x="13" y="12"/>
                  </a:lnTo>
                  <a:lnTo>
                    <a:pt x="10" y="12"/>
                  </a:lnTo>
                  <a:lnTo>
                    <a:pt x="6" y="8"/>
                  </a:lnTo>
                  <a:lnTo>
                    <a:pt x="6" y="8"/>
                  </a:lnTo>
                  <a:lnTo>
                    <a:pt x="1" y="3"/>
                  </a:lnTo>
                  <a:lnTo>
                    <a:pt x="0" y="0"/>
                  </a:lnTo>
                  <a:lnTo>
                    <a:pt x="1" y="0"/>
                  </a:lnTo>
                  <a:lnTo>
                    <a:pt x="1" y="0"/>
                  </a:lnTo>
                  <a:lnTo>
                    <a:pt x="11" y="5"/>
                  </a:lnTo>
                  <a:lnTo>
                    <a:pt x="21" y="12"/>
                  </a:lnTo>
                  <a:lnTo>
                    <a:pt x="21" y="12"/>
                  </a:lnTo>
                  <a:lnTo>
                    <a:pt x="33" y="21"/>
                  </a:lnTo>
                  <a:lnTo>
                    <a:pt x="39" y="24"/>
                  </a:lnTo>
                  <a:lnTo>
                    <a:pt x="40" y="27"/>
                  </a:lnTo>
                  <a:lnTo>
                    <a:pt x="40" y="27"/>
                  </a:lnTo>
                  <a:lnTo>
                    <a:pt x="39" y="32"/>
                  </a:lnTo>
                  <a:lnTo>
                    <a:pt x="36" y="34"/>
                  </a:lnTo>
                  <a:lnTo>
                    <a:pt x="34" y="35"/>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5" name="Freeform 905"/>
            <p:cNvSpPr>
              <a:spLocks/>
            </p:cNvSpPr>
            <p:nvPr/>
          </p:nvSpPr>
          <p:spPr bwMode="auto">
            <a:xfrm>
              <a:off x="1837957" y="5896215"/>
              <a:ext cx="432680" cy="145851"/>
            </a:xfrm>
            <a:custGeom>
              <a:avLst/>
              <a:gdLst>
                <a:gd name="T0" fmla="*/ 34 w 40"/>
                <a:gd name="T1" fmla="*/ 35 h 35"/>
                <a:gd name="T2" fmla="*/ 34 w 40"/>
                <a:gd name="T3" fmla="*/ 35 h 35"/>
                <a:gd name="T4" fmla="*/ 27 w 40"/>
                <a:gd name="T5" fmla="*/ 31 h 35"/>
                <a:gd name="T6" fmla="*/ 21 w 40"/>
                <a:gd name="T7" fmla="*/ 27 h 35"/>
                <a:gd name="T8" fmla="*/ 21 w 40"/>
                <a:gd name="T9" fmla="*/ 27 h 35"/>
                <a:gd name="T10" fmla="*/ 17 w 40"/>
                <a:gd name="T11" fmla="*/ 21 h 35"/>
                <a:gd name="T12" fmla="*/ 17 w 40"/>
                <a:gd name="T13" fmla="*/ 18 h 35"/>
                <a:gd name="T14" fmla="*/ 17 w 40"/>
                <a:gd name="T15" fmla="*/ 18 h 35"/>
                <a:gd name="T16" fmla="*/ 17 w 40"/>
                <a:gd name="T17" fmla="*/ 16 h 35"/>
                <a:gd name="T18" fmla="*/ 16 w 40"/>
                <a:gd name="T19" fmla="*/ 15 h 35"/>
                <a:gd name="T20" fmla="*/ 13 w 40"/>
                <a:gd name="T21" fmla="*/ 12 h 35"/>
                <a:gd name="T22" fmla="*/ 13 w 40"/>
                <a:gd name="T23" fmla="*/ 12 h 35"/>
                <a:gd name="T24" fmla="*/ 10 w 40"/>
                <a:gd name="T25" fmla="*/ 12 h 35"/>
                <a:gd name="T26" fmla="*/ 6 w 40"/>
                <a:gd name="T27" fmla="*/ 8 h 35"/>
                <a:gd name="T28" fmla="*/ 6 w 40"/>
                <a:gd name="T29" fmla="*/ 8 h 35"/>
                <a:gd name="T30" fmla="*/ 1 w 40"/>
                <a:gd name="T31" fmla="*/ 3 h 35"/>
                <a:gd name="T32" fmla="*/ 0 w 40"/>
                <a:gd name="T33" fmla="*/ 0 h 35"/>
                <a:gd name="T34" fmla="*/ 1 w 40"/>
                <a:gd name="T35" fmla="*/ 0 h 35"/>
                <a:gd name="T36" fmla="*/ 1 w 40"/>
                <a:gd name="T37" fmla="*/ 0 h 35"/>
                <a:gd name="T38" fmla="*/ 11 w 40"/>
                <a:gd name="T39" fmla="*/ 5 h 35"/>
                <a:gd name="T40" fmla="*/ 21 w 40"/>
                <a:gd name="T41" fmla="*/ 12 h 35"/>
                <a:gd name="T42" fmla="*/ 21 w 40"/>
                <a:gd name="T43" fmla="*/ 12 h 35"/>
                <a:gd name="T44" fmla="*/ 33 w 40"/>
                <a:gd name="T45" fmla="*/ 21 h 35"/>
                <a:gd name="T46" fmla="*/ 39 w 40"/>
                <a:gd name="T47" fmla="*/ 24 h 35"/>
                <a:gd name="T48" fmla="*/ 40 w 40"/>
                <a:gd name="T49" fmla="*/ 27 h 35"/>
                <a:gd name="T50" fmla="*/ 40 w 40"/>
                <a:gd name="T51" fmla="*/ 27 h 35"/>
                <a:gd name="T52" fmla="*/ 39 w 40"/>
                <a:gd name="T53" fmla="*/ 32 h 35"/>
                <a:gd name="T54" fmla="*/ 36 w 40"/>
                <a:gd name="T55" fmla="*/ 34 h 35"/>
                <a:gd name="T56" fmla="*/ 34 w 40"/>
                <a:gd name="T5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5">
                  <a:moveTo>
                    <a:pt x="34" y="35"/>
                  </a:moveTo>
                  <a:lnTo>
                    <a:pt x="34" y="35"/>
                  </a:lnTo>
                  <a:lnTo>
                    <a:pt x="27" y="31"/>
                  </a:lnTo>
                  <a:lnTo>
                    <a:pt x="21" y="27"/>
                  </a:lnTo>
                  <a:lnTo>
                    <a:pt x="21" y="27"/>
                  </a:lnTo>
                  <a:lnTo>
                    <a:pt x="17" y="21"/>
                  </a:lnTo>
                  <a:lnTo>
                    <a:pt x="17" y="18"/>
                  </a:lnTo>
                  <a:lnTo>
                    <a:pt x="17" y="18"/>
                  </a:lnTo>
                  <a:lnTo>
                    <a:pt x="17" y="16"/>
                  </a:lnTo>
                  <a:lnTo>
                    <a:pt x="16" y="15"/>
                  </a:lnTo>
                  <a:lnTo>
                    <a:pt x="13" y="12"/>
                  </a:lnTo>
                  <a:lnTo>
                    <a:pt x="13" y="12"/>
                  </a:lnTo>
                  <a:lnTo>
                    <a:pt x="10" y="12"/>
                  </a:lnTo>
                  <a:lnTo>
                    <a:pt x="6" y="8"/>
                  </a:lnTo>
                  <a:lnTo>
                    <a:pt x="6" y="8"/>
                  </a:lnTo>
                  <a:lnTo>
                    <a:pt x="1" y="3"/>
                  </a:lnTo>
                  <a:lnTo>
                    <a:pt x="0" y="0"/>
                  </a:lnTo>
                  <a:lnTo>
                    <a:pt x="1" y="0"/>
                  </a:lnTo>
                  <a:lnTo>
                    <a:pt x="1" y="0"/>
                  </a:lnTo>
                  <a:lnTo>
                    <a:pt x="11" y="5"/>
                  </a:lnTo>
                  <a:lnTo>
                    <a:pt x="21" y="12"/>
                  </a:lnTo>
                  <a:lnTo>
                    <a:pt x="21" y="12"/>
                  </a:lnTo>
                  <a:lnTo>
                    <a:pt x="33" y="21"/>
                  </a:lnTo>
                  <a:lnTo>
                    <a:pt x="39" y="24"/>
                  </a:lnTo>
                  <a:lnTo>
                    <a:pt x="40" y="27"/>
                  </a:lnTo>
                  <a:lnTo>
                    <a:pt x="40" y="27"/>
                  </a:lnTo>
                  <a:lnTo>
                    <a:pt x="39" y="32"/>
                  </a:lnTo>
                  <a:lnTo>
                    <a:pt x="36" y="34"/>
                  </a:lnTo>
                  <a:lnTo>
                    <a:pt x="34" y="35"/>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6" name="Freeform 906"/>
            <p:cNvSpPr>
              <a:spLocks/>
            </p:cNvSpPr>
            <p:nvPr/>
          </p:nvSpPr>
          <p:spPr bwMode="auto">
            <a:xfrm>
              <a:off x="2292271" y="5933718"/>
              <a:ext cx="216340" cy="83343"/>
            </a:xfrm>
            <a:custGeom>
              <a:avLst/>
              <a:gdLst>
                <a:gd name="T0" fmla="*/ 16 w 20"/>
                <a:gd name="T1" fmla="*/ 20 h 20"/>
                <a:gd name="T2" fmla="*/ 16 w 20"/>
                <a:gd name="T3" fmla="*/ 20 h 20"/>
                <a:gd name="T4" fmla="*/ 6 w 20"/>
                <a:gd name="T5" fmla="*/ 15 h 20"/>
                <a:gd name="T6" fmla="*/ 3 w 20"/>
                <a:gd name="T7" fmla="*/ 12 h 20"/>
                <a:gd name="T8" fmla="*/ 0 w 20"/>
                <a:gd name="T9" fmla="*/ 9 h 20"/>
                <a:gd name="T10" fmla="*/ 0 w 20"/>
                <a:gd name="T11" fmla="*/ 9 h 20"/>
                <a:gd name="T12" fmla="*/ 1 w 20"/>
                <a:gd name="T13" fmla="*/ 6 h 20"/>
                <a:gd name="T14" fmla="*/ 3 w 20"/>
                <a:gd name="T15" fmla="*/ 5 h 20"/>
                <a:gd name="T16" fmla="*/ 7 w 20"/>
                <a:gd name="T17" fmla="*/ 3 h 20"/>
                <a:gd name="T18" fmla="*/ 7 w 20"/>
                <a:gd name="T19" fmla="*/ 3 h 20"/>
                <a:gd name="T20" fmla="*/ 13 w 20"/>
                <a:gd name="T21" fmla="*/ 0 h 20"/>
                <a:gd name="T22" fmla="*/ 16 w 20"/>
                <a:gd name="T23" fmla="*/ 0 h 20"/>
                <a:gd name="T24" fmla="*/ 19 w 20"/>
                <a:gd name="T25" fmla="*/ 0 h 20"/>
                <a:gd name="T26" fmla="*/ 19 w 20"/>
                <a:gd name="T27" fmla="*/ 0 h 20"/>
                <a:gd name="T28" fmla="*/ 20 w 20"/>
                <a:gd name="T29" fmla="*/ 5 h 20"/>
                <a:gd name="T30" fmla="*/ 19 w 20"/>
                <a:gd name="T31" fmla="*/ 12 h 20"/>
                <a:gd name="T32" fmla="*/ 17 w 20"/>
                <a:gd name="T33" fmla="*/ 18 h 20"/>
                <a:gd name="T34" fmla="*/ 17 w 20"/>
                <a:gd name="T35" fmla="*/ 19 h 20"/>
                <a:gd name="T36" fmla="*/ 16 w 20"/>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0">
                  <a:moveTo>
                    <a:pt x="16" y="20"/>
                  </a:moveTo>
                  <a:lnTo>
                    <a:pt x="16" y="20"/>
                  </a:lnTo>
                  <a:lnTo>
                    <a:pt x="6" y="15"/>
                  </a:lnTo>
                  <a:lnTo>
                    <a:pt x="3" y="12"/>
                  </a:lnTo>
                  <a:lnTo>
                    <a:pt x="0" y="9"/>
                  </a:lnTo>
                  <a:lnTo>
                    <a:pt x="0" y="9"/>
                  </a:lnTo>
                  <a:lnTo>
                    <a:pt x="1" y="6"/>
                  </a:lnTo>
                  <a:lnTo>
                    <a:pt x="3" y="5"/>
                  </a:lnTo>
                  <a:lnTo>
                    <a:pt x="7" y="3"/>
                  </a:lnTo>
                  <a:lnTo>
                    <a:pt x="7" y="3"/>
                  </a:lnTo>
                  <a:lnTo>
                    <a:pt x="13" y="0"/>
                  </a:lnTo>
                  <a:lnTo>
                    <a:pt x="16" y="0"/>
                  </a:lnTo>
                  <a:lnTo>
                    <a:pt x="19" y="0"/>
                  </a:lnTo>
                  <a:lnTo>
                    <a:pt x="19" y="0"/>
                  </a:lnTo>
                  <a:lnTo>
                    <a:pt x="20" y="5"/>
                  </a:lnTo>
                  <a:lnTo>
                    <a:pt x="19" y="12"/>
                  </a:lnTo>
                  <a:lnTo>
                    <a:pt x="17" y="18"/>
                  </a:lnTo>
                  <a:lnTo>
                    <a:pt x="17" y="19"/>
                  </a:lnTo>
                  <a:lnTo>
                    <a:pt x="16" y="20"/>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7" name="Freeform 907"/>
            <p:cNvSpPr>
              <a:spLocks/>
            </p:cNvSpPr>
            <p:nvPr/>
          </p:nvSpPr>
          <p:spPr bwMode="auto">
            <a:xfrm>
              <a:off x="2292271" y="5933718"/>
              <a:ext cx="216340" cy="83343"/>
            </a:xfrm>
            <a:custGeom>
              <a:avLst/>
              <a:gdLst>
                <a:gd name="T0" fmla="*/ 16 w 20"/>
                <a:gd name="T1" fmla="*/ 20 h 20"/>
                <a:gd name="T2" fmla="*/ 16 w 20"/>
                <a:gd name="T3" fmla="*/ 20 h 20"/>
                <a:gd name="T4" fmla="*/ 6 w 20"/>
                <a:gd name="T5" fmla="*/ 15 h 20"/>
                <a:gd name="T6" fmla="*/ 3 w 20"/>
                <a:gd name="T7" fmla="*/ 12 h 20"/>
                <a:gd name="T8" fmla="*/ 0 w 20"/>
                <a:gd name="T9" fmla="*/ 9 h 20"/>
                <a:gd name="T10" fmla="*/ 0 w 20"/>
                <a:gd name="T11" fmla="*/ 9 h 20"/>
                <a:gd name="T12" fmla="*/ 1 w 20"/>
                <a:gd name="T13" fmla="*/ 6 h 20"/>
                <a:gd name="T14" fmla="*/ 3 w 20"/>
                <a:gd name="T15" fmla="*/ 5 h 20"/>
                <a:gd name="T16" fmla="*/ 7 w 20"/>
                <a:gd name="T17" fmla="*/ 3 h 20"/>
                <a:gd name="T18" fmla="*/ 7 w 20"/>
                <a:gd name="T19" fmla="*/ 3 h 20"/>
                <a:gd name="T20" fmla="*/ 13 w 20"/>
                <a:gd name="T21" fmla="*/ 0 h 20"/>
                <a:gd name="T22" fmla="*/ 16 w 20"/>
                <a:gd name="T23" fmla="*/ 0 h 20"/>
                <a:gd name="T24" fmla="*/ 19 w 20"/>
                <a:gd name="T25" fmla="*/ 0 h 20"/>
                <a:gd name="T26" fmla="*/ 19 w 20"/>
                <a:gd name="T27" fmla="*/ 0 h 20"/>
                <a:gd name="T28" fmla="*/ 20 w 20"/>
                <a:gd name="T29" fmla="*/ 5 h 20"/>
                <a:gd name="T30" fmla="*/ 19 w 20"/>
                <a:gd name="T31" fmla="*/ 12 h 20"/>
                <a:gd name="T32" fmla="*/ 17 w 20"/>
                <a:gd name="T33" fmla="*/ 18 h 20"/>
                <a:gd name="T34" fmla="*/ 17 w 20"/>
                <a:gd name="T35" fmla="*/ 19 h 20"/>
                <a:gd name="T36" fmla="*/ 16 w 20"/>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20">
                  <a:moveTo>
                    <a:pt x="16" y="20"/>
                  </a:moveTo>
                  <a:lnTo>
                    <a:pt x="16" y="20"/>
                  </a:lnTo>
                  <a:lnTo>
                    <a:pt x="6" y="15"/>
                  </a:lnTo>
                  <a:lnTo>
                    <a:pt x="3" y="12"/>
                  </a:lnTo>
                  <a:lnTo>
                    <a:pt x="0" y="9"/>
                  </a:lnTo>
                  <a:lnTo>
                    <a:pt x="0" y="9"/>
                  </a:lnTo>
                  <a:lnTo>
                    <a:pt x="1" y="6"/>
                  </a:lnTo>
                  <a:lnTo>
                    <a:pt x="3" y="5"/>
                  </a:lnTo>
                  <a:lnTo>
                    <a:pt x="7" y="3"/>
                  </a:lnTo>
                  <a:lnTo>
                    <a:pt x="7" y="3"/>
                  </a:lnTo>
                  <a:lnTo>
                    <a:pt x="13" y="0"/>
                  </a:lnTo>
                  <a:lnTo>
                    <a:pt x="16" y="0"/>
                  </a:lnTo>
                  <a:lnTo>
                    <a:pt x="19" y="0"/>
                  </a:lnTo>
                  <a:lnTo>
                    <a:pt x="19" y="0"/>
                  </a:lnTo>
                  <a:lnTo>
                    <a:pt x="20" y="5"/>
                  </a:lnTo>
                  <a:lnTo>
                    <a:pt x="19" y="12"/>
                  </a:lnTo>
                  <a:lnTo>
                    <a:pt x="17" y="18"/>
                  </a:lnTo>
                  <a:lnTo>
                    <a:pt x="17" y="19"/>
                  </a:lnTo>
                  <a:lnTo>
                    <a:pt x="16" y="20"/>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8" name="Freeform 908"/>
            <p:cNvSpPr>
              <a:spLocks/>
            </p:cNvSpPr>
            <p:nvPr/>
          </p:nvSpPr>
          <p:spPr bwMode="auto">
            <a:xfrm>
              <a:off x="4325869" y="5721195"/>
              <a:ext cx="248795" cy="91677"/>
            </a:xfrm>
            <a:custGeom>
              <a:avLst/>
              <a:gdLst>
                <a:gd name="T0" fmla="*/ 13 w 23"/>
                <a:gd name="T1" fmla="*/ 19 h 22"/>
                <a:gd name="T2" fmla="*/ 13 w 23"/>
                <a:gd name="T3" fmla="*/ 19 h 22"/>
                <a:gd name="T4" fmla="*/ 7 w 23"/>
                <a:gd name="T5" fmla="*/ 21 h 22"/>
                <a:gd name="T6" fmla="*/ 3 w 23"/>
                <a:gd name="T7" fmla="*/ 22 h 22"/>
                <a:gd name="T8" fmla="*/ 0 w 23"/>
                <a:gd name="T9" fmla="*/ 22 h 22"/>
                <a:gd name="T10" fmla="*/ 0 w 23"/>
                <a:gd name="T11" fmla="*/ 22 h 22"/>
                <a:gd name="T12" fmla="*/ 0 w 23"/>
                <a:gd name="T13" fmla="*/ 19 h 22"/>
                <a:gd name="T14" fmla="*/ 1 w 23"/>
                <a:gd name="T15" fmla="*/ 18 h 22"/>
                <a:gd name="T16" fmla="*/ 6 w 23"/>
                <a:gd name="T17" fmla="*/ 12 h 22"/>
                <a:gd name="T18" fmla="*/ 6 w 23"/>
                <a:gd name="T19" fmla="*/ 12 h 22"/>
                <a:gd name="T20" fmla="*/ 4 w 23"/>
                <a:gd name="T21" fmla="*/ 11 h 22"/>
                <a:gd name="T22" fmla="*/ 3 w 23"/>
                <a:gd name="T23" fmla="*/ 8 h 22"/>
                <a:gd name="T24" fmla="*/ 1 w 23"/>
                <a:gd name="T25" fmla="*/ 5 h 22"/>
                <a:gd name="T26" fmla="*/ 1 w 23"/>
                <a:gd name="T27" fmla="*/ 3 h 22"/>
                <a:gd name="T28" fmla="*/ 1 w 23"/>
                <a:gd name="T29" fmla="*/ 3 h 22"/>
                <a:gd name="T30" fmla="*/ 3 w 23"/>
                <a:gd name="T31" fmla="*/ 2 h 22"/>
                <a:gd name="T32" fmla="*/ 4 w 23"/>
                <a:gd name="T33" fmla="*/ 0 h 22"/>
                <a:gd name="T34" fmla="*/ 7 w 23"/>
                <a:gd name="T35" fmla="*/ 0 h 22"/>
                <a:gd name="T36" fmla="*/ 10 w 23"/>
                <a:gd name="T37" fmla="*/ 2 h 22"/>
                <a:gd name="T38" fmla="*/ 10 w 23"/>
                <a:gd name="T39" fmla="*/ 2 h 22"/>
                <a:gd name="T40" fmla="*/ 13 w 23"/>
                <a:gd name="T41" fmla="*/ 3 h 22"/>
                <a:gd name="T42" fmla="*/ 14 w 23"/>
                <a:gd name="T43" fmla="*/ 5 h 22"/>
                <a:gd name="T44" fmla="*/ 16 w 23"/>
                <a:gd name="T45" fmla="*/ 3 h 22"/>
                <a:gd name="T46" fmla="*/ 16 w 23"/>
                <a:gd name="T47" fmla="*/ 3 h 22"/>
                <a:gd name="T48" fmla="*/ 20 w 23"/>
                <a:gd name="T49" fmla="*/ 0 h 22"/>
                <a:gd name="T50" fmla="*/ 22 w 23"/>
                <a:gd name="T51" fmla="*/ 0 h 22"/>
                <a:gd name="T52" fmla="*/ 23 w 23"/>
                <a:gd name="T53" fmla="*/ 2 h 22"/>
                <a:gd name="T54" fmla="*/ 23 w 23"/>
                <a:gd name="T55" fmla="*/ 2 h 22"/>
                <a:gd name="T56" fmla="*/ 23 w 23"/>
                <a:gd name="T57" fmla="*/ 3 h 22"/>
                <a:gd name="T58" fmla="*/ 22 w 23"/>
                <a:gd name="T59" fmla="*/ 6 h 22"/>
                <a:gd name="T60" fmla="*/ 19 w 23"/>
                <a:gd name="T61" fmla="*/ 11 h 22"/>
                <a:gd name="T62" fmla="*/ 19 w 23"/>
                <a:gd name="T63" fmla="*/ 11 h 22"/>
                <a:gd name="T64" fmla="*/ 16 w 23"/>
                <a:gd name="T65" fmla="*/ 15 h 22"/>
                <a:gd name="T66" fmla="*/ 13 w 23"/>
                <a:gd name="T6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2">
                  <a:moveTo>
                    <a:pt x="13" y="19"/>
                  </a:moveTo>
                  <a:lnTo>
                    <a:pt x="13" y="19"/>
                  </a:lnTo>
                  <a:lnTo>
                    <a:pt x="7" y="21"/>
                  </a:lnTo>
                  <a:lnTo>
                    <a:pt x="3" y="22"/>
                  </a:lnTo>
                  <a:lnTo>
                    <a:pt x="0" y="22"/>
                  </a:lnTo>
                  <a:lnTo>
                    <a:pt x="0" y="22"/>
                  </a:lnTo>
                  <a:lnTo>
                    <a:pt x="0" y="19"/>
                  </a:lnTo>
                  <a:lnTo>
                    <a:pt x="1" y="18"/>
                  </a:lnTo>
                  <a:lnTo>
                    <a:pt x="6" y="12"/>
                  </a:lnTo>
                  <a:lnTo>
                    <a:pt x="6" y="12"/>
                  </a:lnTo>
                  <a:lnTo>
                    <a:pt x="4" y="11"/>
                  </a:lnTo>
                  <a:lnTo>
                    <a:pt x="3" y="8"/>
                  </a:lnTo>
                  <a:lnTo>
                    <a:pt x="1" y="5"/>
                  </a:lnTo>
                  <a:lnTo>
                    <a:pt x="1" y="3"/>
                  </a:lnTo>
                  <a:lnTo>
                    <a:pt x="1" y="3"/>
                  </a:lnTo>
                  <a:lnTo>
                    <a:pt x="3" y="2"/>
                  </a:lnTo>
                  <a:lnTo>
                    <a:pt x="4" y="0"/>
                  </a:lnTo>
                  <a:lnTo>
                    <a:pt x="7" y="0"/>
                  </a:lnTo>
                  <a:lnTo>
                    <a:pt x="10" y="2"/>
                  </a:lnTo>
                  <a:lnTo>
                    <a:pt x="10" y="2"/>
                  </a:lnTo>
                  <a:lnTo>
                    <a:pt x="13" y="3"/>
                  </a:lnTo>
                  <a:lnTo>
                    <a:pt x="14" y="5"/>
                  </a:lnTo>
                  <a:lnTo>
                    <a:pt x="16" y="3"/>
                  </a:lnTo>
                  <a:lnTo>
                    <a:pt x="16" y="3"/>
                  </a:lnTo>
                  <a:lnTo>
                    <a:pt x="20" y="0"/>
                  </a:lnTo>
                  <a:lnTo>
                    <a:pt x="22" y="0"/>
                  </a:lnTo>
                  <a:lnTo>
                    <a:pt x="23" y="2"/>
                  </a:lnTo>
                  <a:lnTo>
                    <a:pt x="23" y="2"/>
                  </a:lnTo>
                  <a:lnTo>
                    <a:pt x="23" y="3"/>
                  </a:lnTo>
                  <a:lnTo>
                    <a:pt x="22" y="6"/>
                  </a:lnTo>
                  <a:lnTo>
                    <a:pt x="19" y="11"/>
                  </a:lnTo>
                  <a:lnTo>
                    <a:pt x="19" y="11"/>
                  </a:lnTo>
                  <a:lnTo>
                    <a:pt x="16" y="15"/>
                  </a:lnTo>
                  <a:lnTo>
                    <a:pt x="13" y="19"/>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79" name="Freeform 909"/>
            <p:cNvSpPr>
              <a:spLocks/>
            </p:cNvSpPr>
            <p:nvPr/>
          </p:nvSpPr>
          <p:spPr bwMode="auto">
            <a:xfrm>
              <a:off x="4325869" y="5721195"/>
              <a:ext cx="248795" cy="91677"/>
            </a:xfrm>
            <a:custGeom>
              <a:avLst/>
              <a:gdLst>
                <a:gd name="T0" fmla="*/ 13 w 23"/>
                <a:gd name="T1" fmla="*/ 19 h 22"/>
                <a:gd name="T2" fmla="*/ 13 w 23"/>
                <a:gd name="T3" fmla="*/ 19 h 22"/>
                <a:gd name="T4" fmla="*/ 7 w 23"/>
                <a:gd name="T5" fmla="*/ 21 h 22"/>
                <a:gd name="T6" fmla="*/ 3 w 23"/>
                <a:gd name="T7" fmla="*/ 22 h 22"/>
                <a:gd name="T8" fmla="*/ 0 w 23"/>
                <a:gd name="T9" fmla="*/ 22 h 22"/>
                <a:gd name="T10" fmla="*/ 0 w 23"/>
                <a:gd name="T11" fmla="*/ 22 h 22"/>
                <a:gd name="T12" fmla="*/ 0 w 23"/>
                <a:gd name="T13" fmla="*/ 19 h 22"/>
                <a:gd name="T14" fmla="*/ 1 w 23"/>
                <a:gd name="T15" fmla="*/ 18 h 22"/>
                <a:gd name="T16" fmla="*/ 6 w 23"/>
                <a:gd name="T17" fmla="*/ 12 h 22"/>
                <a:gd name="T18" fmla="*/ 6 w 23"/>
                <a:gd name="T19" fmla="*/ 12 h 22"/>
                <a:gd name="T20" fmla="*/ 4 w 23"/>
                <a:gd name="T21" fmla="*/ 11 h 22"/>
                <a:gd name="T22" fmla="*/ 3 w 23"/>
                <a:gd name="T23" fmla="*/ 8 h 22"/>
                <a:gd name="T24" fmla="*/ 1 w 23"/>
                <a:gd name="T25" fmla="*/ 5 h 22"/>
                <a:gd name="T26" fmla="*/ 1 w 23"/>
                <a:gd name="T27" fmla="*/ 3 h 22"/>
                <a:gd name="T28" fmla="*/ 1 w 23"/>
                <a:gd name="T29" fmla="*/ 3 h 22"/>
                <a:gd name="T30" fmla="*/ 3 w 23"/>
                <a:gd name="T31" fmla="*/ 2 h 22"/>
                <a:gd name="T32" fmla="*/ 4 w 23"/>
                <a:gd name="T33" fmla="*/ 0 h 22"/>
                <a:gd name="T34" fmla="*/ 7 w 23"/>
                <a:gd name="T35" fmla="*/ 0 h 22"/>
                <a:gd name="T36" fmla="*/ 10 w 23"/>
                <a:gd name="T37" fmla="*/ 2 h 22"/>
                <a:gd name="T38" fmla="*/ 10 w 23"/>
                <a:gd name="T39" fmla="*/ 2 h 22"/>
                <a:gd name="T40" fmla="*/ 13 w 23"/>
                <a:gd name="T41" fmla="*/ 3 h 22"/>
                <a:gd name="T42" fmla="*/ 14 w 23"/>
                <a:gd name="T43" fmla="*/ 5 h 22"/>
                <a:gd name="T44" fmla="*/ 16 w 23"/>
                <a:gd name="T45" fmla="*/ 3 h 22"/>
                <a:gd name="T46" fmla="*/ 16 w 23"/>
                <a:gd name="T47" fmla="*/ 3 h 22"/>
                <a:gd name="T48" fmla="*/ 20 w 23"/>
                <a:gd name="T49" fmla="*/ 0 h 22"/>
                <a:gd name="T50" fmla="*/ 22 w 23"/>
                <a:gd name="T51" fmla="*/ 0 h 22"/>
                <a:gd name="T52" fmla="*/ 23 w 23"/>
                <a:gd name="T53" fmla="*/ 2 h 22"/>
                <a:gd name="T54" fmla="*/ 23 w 23"/>
                <a:gd name="T55" fmla="*/ 2 h 22"/>
                <a:gd name="T56" fmla="*/ 23 w 23"/>
                <a:gd name="T57" fmla="*/ 3 h 22"/>
                <a:gd name="T58" fmla="*/ 22 w 23"/>
                <a:gd name="T59" fmla="*/ 6 h 22"/>
                <a:gd name="T60" fmla="*/ 19 w 23"/>
                <a:gd name="T61" fmla="*/ 11 h 22"/>
                <a:gd name="T62" fmla="*/ 19 w 23"/>
                <a:gd name="T63" fmla="*/ 11 h 22"/>
                <a:gd name="T64" fmla="*/ 16 w 23"/>
                <a:gd name="T65" fmla="*/ 15 h 22"/>
                <a:gd name="T66" fmla="*/ 13 w 23"/>
                <a:gd name="T6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2">
                  <a:moveTo>
                    <a:pt x="13" y="19"/>
                  </a:moveTo>
                  <a:lnTo>
                    <a:pt x="13" y="19"/>
                  </a:lnTo>
                  <a:lnTo>
                    <a:pt x="7" y="21"/>
                  </a:lnTo>
                  <a:lnTo>
                    <a:pt x="3" y="22"/>
                  </a:lnTo>
                  <a:lnTo>
                    <a:pt x="0" y="22"/>
                  </a:lnTo>
                  <a:lnTo>
                    <a:pt x="0" y="22"/>
                  </a:lnTo>
                  <a:lnTo>
                    <a:pt x="0" y="19"/>
                  </a:lnTo>
                  <a:lnTo>
                    <a:pt x="1" y="18"/>
                  </a:lnTo>
                  <a:lnTo>
                    <a:pt x="6" y="12"/>
                  </a:lnTo>
                  <a:lnTo>
                    <a:pt x="6" y="12"/>
                  </a:lnTo>
                  <a:lnTo>
                    <a:pt x="4" y="11"/>
                  </a:lnTo>
                  <a:lnTo>
                    <a:pt x="3" y="8"/>
                  </a:lnTo>
                  <a:lnTo>
                    <a:pt x="1" y="5"/>
                  </a:lnTo>
                  <a:lnTo>
                    <a:pt x="1" y="3"/>
                  </a:lnTo>
                  <a:lnTo>
                    <a:pt x="1" y="3"/>
                  </a:lnTo>
                  <a:lnTo>
                    <a:pt x="3" y="2"/>
                  </a:lnTo>
                  <a:lnTo>
                    <a:pt x="4" y="0"/>
                  </a:lnTo>
                  <a:lnTo>
                    <a:pt x="7" y="0"/>
                  </a:lnTo>
                  <a:lnTo>
                    <a:pt x="10" y="2"/>
                  </a:lnTo>
                  <a:lnTo>
                    <a:pt x="10" y="2"/>
                  </a:lnTo>
                  <a:lnTo>
                    <a:pt x="13" y="3"/>
                  </a:lnTo>
                  <a:lnTo>
                    <a:pt x="14" y="5"/>
                  </a:lnTo>
                  <a:lnTo>
                    <a:pt x="16" y="3"/>
                  </a:lnTo>
                  <a:lnTo>
                    <a:pt x="16" y="3"/>
                  </a:lnTo>
                  <a:lnTo>
                    <a:pt x="20" y="0"/>
                  </a:lnTo>
                  <a:lnTo>
                    <a:pt x="22" y="0"/>
                  </a:lnTo>
                  <a:lnTo>
                    <a:pt x="23" y="2"/>
                  </a:lnTo>
                  <a:lnTo>
                    <a:pt x="23" y="2"/>
                  </a:lnTo>
                  <a:lnTo>
                    <a:pt x="23" y="3"/>
                  </a:lnTo>
                  <a:lnTo>
                    <a:pt x="22" y="6"/>
                  </a:lnTo>
                  <a:lnTo>
                    <a:pt x="19" y="11"/>
                  </a:lnTo>
                  <a:lnTo>
                    <a:pt x="19" y="11"/>
                  </a:lnTo>
                  <a:lnTo>
                    <a:pt x="16" y="15"/>
                  </a:lnTo>
                  <a:lnTo>
                    <a:pt x="13" y="19"/>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0" name="Freeform 910"/>
            <p:cNvSpPr>
              <a:spLocks/>
            </p:cNvSpPr>
            <p:nvPr/>
          </p:nvSpPr>
          <p:spPr bwMode="auto">
            <a:xfrm>
              <a:off x="4531396" y="5733696"/>
              <a:ext cx="248795" cy="100011"/>
            </a:xfrm>
            <a:custGeom>
              <a:avLst/>
              <a:gdLst>
                <a:gd name="T0" fmla="*/ 6 w 23"/>
                <a:gd name="T1" fmla="*/ 24 h 24"/>
                <a:gd name="T2" fmla="*/ 6 w 23"/>
                <a:gd name="T3" fmla="*/ 24 h 24"/>
                <a:gd name="T4" fmla="*/ 3 w 23"/>
                <a:gd name="T5" fmla="*/ 24 h 24"/>
                <a:gd name="T6" fmla="*/ 1 w 23"/>
                <a:gd name="T7" fmla="*/ 22 h 24"/>
                <a:gd name="T8" fmla="*/ 0 w 23"/>
                <a:gd name="T9" fmla="*/ 19 h 24"/>
                <a:gd name="T10" fmla="*/ 1 w 23"/>
                <a:gd name="T11" fmla="*/ 16 h 24"/>
                <a:gd name="T12" fmla="*/ 1 w 23"/>
                <a:gd name="T13" fmla="*/ 16 h 24"/>
                <a:gd name="T14" fmla="*/ 4 w 23"/>
                <a:gd name="T15" fmla="*/ 15 h 24"/>
                <a:gd name="T16" fmla="*/ 7 w 23"/>
                <a:gd name="T17" fmla="*/ 13 h 24"/>
                <a:gd name="T18" fmla="*/ 9 w 23"/>
                <a:gd name="T19" fmla="*/ 12 h 24"/>
                <a:gd name="T20" fmla="*/ 10 w 23"/>
                <a:gd name="T21" fmla="*/ 9 h 24"/>
                <a:gd name="T22" fmla="*/ 10 w 23"/>
                <a:gd name="T23" fmla="*/ 9 h 24"/>
                <a:gd name="T24" fmla="*/ 10 w 23"/>
                <a:gd name="T25" fmla="*/ 3 h 24"/>
                <a:gd name="T26" fmla="*/ 11 w 23"/>
                <a:gd name="T27" fmla="*/ 2 h 24"/>
                <a:gd name="T28" fmla="*/ 13 w 23"/>
                <a:gd name="T29" fmla="*/ 0 h 24"/>
                <a:gd name="T30" fmla="*/ 13 w 23"/>
                <a:gd name="T31" fmla="*/ 0 h 24"/>
                <a:gd name="T32" fmla="*/ 16 w 23"/>
                <a:gd name="T33" fmla="*/ 0 h 24"/>
                <a:gd name="T34" fmla="*/ 19 w 23"/>
                <a:gd name="T35" fmla="*/ 2 h 24"/>
                <a:gd name="T36" fmla="*/ 22 w 23"/>
                <a:gd name="T37" fmla="*/ 3 h 24"/>
                <a:gd name="T38" fmla="*/ 23 w 23"/>
                <a:gd name="T39" fmla="*/ 6 h 24"/>
                <a:gd name="T40" fmla="*/ 23 w 23"/>
                <a:gd name="T41" fmla="*/ 6 h 24"/>
                <a:gd name="T42" fmla="*/ 19 w 23"/>
                <a:gd name="T43" fmla="*/ 11 h 24"/>
                <a:gd name="T44" fmla="*/ 16 w 23"/>
                <a:gd name="T45" fmla="*/ 13 h 24"/>
                <a:gd name="T46" fmla="*/ 16 w 23"/>
                <a:gd name="T47" fmla="*/ 13 h 24"/>
                <a:gd name="T48" fmla="*/ 13 w 23"/>
                <a:gd name="T49" fmla="*/ 19 h 24"/>
                <a:gd name="T50" fmla="*/ 10 w 23"/>
                <a:gd name="T51" fmla="*/ 22 h 24"/>
                <a:gd name="T52" fmla="*/ 6 w 23"/>
                <a:gd name="T5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4">
                  <a:moveTo>
                    <a:pt x="6" y="24"/>
                  </a:moveTo>
                  <a:lnTo>
                    <a:pt x="6" y="24"/>
                  </a:lnTo>
                  <a:lnTo>
                    <a:pt x="3" y="24"/>
                  </a:lnTo>
                  <a:lnTo>
                    <a:pt x="1" y="22"/>
                  </a:lnTo>
                  <a:lnTo>
                    <a:pt x="0" y="19"/>
                  </a:lnTo>
                  <a:lnTo>
                    <a:pt x="1" y="16"/>
                  </a:lnTo>
                  <a:lnTo>
                    <a:pt x="1" y="16"/>
                  </a:lnTo>
                  <a:lnTo>
                    <a:pt x="4" y="15"/>
                  </a:lnTo>
                  <a:lnTo>
                    <a:pt x="7" y="13"/>
                  </a:lnTo>
                  <a:lnTo>
                    <a:pt x="9" y="12"/>
                  </a:lnTo>
                  <a:lnTo>
                    <a:pt x="10" y="9"/>
                  </a:lnTo>
                  <a:lnTo>
                    <a:pt x="10" y="9"/>
                  </a:lnTo>
                  <a:lnTo>
                    <a:pt x="10" y="3"/>
                  </a:lnTo>
                  <a:lnTo>
                    <a:pt x="11" y="2"/>
                  </a:lnTo>
                  <a:lnTo>
                    <a:pt x="13" y="0"/>
                  </a:lnTo>
                  <a:lnTo>
                    <a:pt x="13" y="0"/>
                  </a:lnTo>
                  <a:lnTo>
                    <a:pt x="16" y="0"/>
                  </a:lnTo>
                  <a:lnTo>
                    <a:pt x="19" y="2"/>
                  </a:lnTo>
                  <a:lnTo>
                    <a:pt x="22" y="3"/>
                  </a:lnTo>
                  <a:lnTo>
                    <a:pt x="23" y="6"/>
                  </a:lnTo>
                  <a:lnTo>
                    <a:pt x="23" y="6"/>
                  </a:lnTo>
                  <a:lnTo>
                    <a:pt x="19" y="11"/>
                  </a:lnTo>
                  <a:lnTo>
                    <a:pt x="16" y="13"/>
                  </a:lnTo>
                  <a:lnTo>
                    <a:pt x="16" y="13"/>
                  </a:lnTo>
                  <a:lnTo>
                    <a:pt x="13" y="19"/>
                  </a:lnTo>
                  <a:lnTo>
                    <a:pt x="10" y="22"/>
                  </a:lnTo>
                  <a:lnTo>
                    <a:pt x="6" y="24"/>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1" name="Freeform 911"/>
            <p:cNvSpPr>
              <a:spLocks/>
            </p:cNvSpPr>
            <p:nvPr/>
          </p:nvSpPr>
          <p:spPr bwMode="auto">
            <a:xfrm>
              <a:off x="4531396" y="5733696"/>
              <a:ext cx="248795" cy="100011"/>
            </a:xfrm>
            <a:custGeom>
              <a:avLst/>
              <a:gdLst>
                <a:gd name="T0" fmla="*/ 6 w 23"/>
                <a:gd name="T1" fmla="*/ 24 h 24"/>
                <a:gd name="T2" fmla="*/ 6 w 23"/>
                <a:gd name="T3" fmla="*/ 24 h 24"/>
                <a:gd name="T4" fmla="*/ 3 w 23"/>
                <a:gd name="T5" fmla="*/ 24 h 24"/>
                <a:gd name="T6" fmla="*/ 1 w 23"/>
                <a:gd name="T7" fmla="*/ 22 h 24"/>
                <a:gd name="T8" fmla="*/ 0 w 23"/>
                <a:gd name="T9" fmla="*/ 19 h 24"/>
                <a:gd name="T10" fmla="*/ 1 w 23"/>
                <a:gd name="T11" fmla="*/ 16 h 24"/>
                <a:gd name="T12" fmla="*/ 1 w 23"/>
                <a:gd name="T13" fmla="*/ 16 h 24"/>
                <a:gd name="T14" fmla="*/ 4 w 23"/>
                <a:gd name="T15" fmla="*/ 15 h 24"/>
                <a:gd name="T16" fmla="*/ 7 w 23"/>
                <a:gd name="T17" fmla="*/ 13 h 24"/>
                <a:gd name="T18" fmla="*/ 9 w 23"/>
                <a:gd name="T19" fmla="*/ 12 h 24"/>
                <a:gd name="T20" fmla="*/ 10 w 23"/>
                <a:gd name="T21" fmla="*/ 9 h 24"/>
                <a:gd name="T22" fmla="*/ 10 w 23"/>
                <a:gd name="T23" fmla="*/ 9 h 24"/>
                <a:gd name="T24" fmla="*/ 10 w 23"/>
                <a:gd name="T25" fmla="*/ 3 h 24"/>
                <a:gd name="T26" fmla="*/ 11 w 23"/>
                <a:gd name="T27" fmla="*/ 2 h 24"/>
                <a:gd name="T28" fmla="*/ 13 w 23"/>
                <a:gd name="T29" fmla="*/ 0 h 24"/>
                <a:gd name="T30" fmla="*/ 13 w 23"/>
                <a:gd name="T31" fmla="*/ 0 h 24"/>
                <a:gd name="T32" fmla="*/ 16 w 23"/>
                <a:gd name="T33" fmla="*/ 0 h 24"/>
                <a:gd name="T34" fmla="*/ 19 w 23"/>
                <a:gd name="T35" fmla="*/ 2 h 24"/>
                <a:gd name="T36" fmla="*/ 22 w 23"/>
                <a:gd name="T37" fmla="*/ 3 h 24"/>
                <a:gd name="T38" fmla="*/ 23 w 23"/>
                <a:gd name="T39" fmla="*/ 6 h 24"/>
                <a:gd name="T40" fmla="*/ 23 w 23"/>
                <a:gd name="T41" fmla="*/ 6 h 24"/>
                <a:gd name="T42" fmla="*/ 19 w 23"/>
                <a:gd name="T43" fmla="*/ 11 h 24"/>
                <a:gd name="T44" fmla="*/ 16 w 23"/>
                <a:gd name="T45" fmla="*/ 13 h 24"/>
                <a:gd name="T46" fmla="*/ 16 w 23"/>
                <a:gd name="T47" fmla="*/ 13 h 24"/>
                <a:gd name="T48" fmla="*/ 13 w 23"/>
                <a:gd name="T49" fmla="*/ 19 h 24"/>
                <a:gd name="T50" fmla="*/ 10 w 23"/>
                <a:gd name="T51" fmla="*/ 22 h 24"/>
                <a:gd name="T52" fmla="*/ 6 w 23"/>
                <a:gd name="T5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4">
                  <a:moveTo>
                    <a:pt x="6" y="24"/>
                  </a:moveTo>
                  <a:lnTo>
                    <a:pt x="6" y="24"/>
                  </a:lnTo>
                  <a:lnTo>
                    <a:pt x="3" y="24"/>
                  </a:lnTo>
                  <a:lnTo>
                    <a:pt x="1" y="22"/>
                  </a:lnTo>
                  <a:lnTo>
                    <a:pt x="0" y="19"/>
                  </a:lnTo>
                  <a:lnTo>
                    <a:pt x="1" y="16"/>
                  </a:lnTo>
                  <a:lnTo>
                    <a:pt x="1" y="16"/>
                  </a:lnTo>
                  <a:lnTo>
                    <a:pt x="4" y="15"/>
                  </a:lnTo>
                  <a:lnTo>
                    <a:pt x="7" y="13"/>
                  </a:lnTo>
                  <a:lnTo>
                    <a:pt x="9" y="12"/>
                  </a:lnTo>
                  <a:lnTo>
                    <a:pt x="10" y="9"/>
                  </a:lnTo>
                  <a:lnTo>
                    <a:pt x="10" y="9"/>
                  </a:lnTo>
                  <a:lnTo>
                    <a:pt x="10" y="3"/>
                  </a:lnTo>
                  <a:lnTo>
                    <a:pt x="11" y="2"/>
                  </a:lnTo>
                  <a:lnTo>
                    <a:pt x="13" y="0"/>
                  </a:lnTo>
                  <a:lnTo>
                    <a:pt x="13" y="0"/>
                  </a:lnTo>
                  <a:lnTo>
                    <a:pt x="16" y="0"/>
                  </a:lnTo>
                  <a:lnTo>
                    <a:pt x="19" y="2"/>
                  </a:lnTo>
                  <a:lnTo>
                    <a:pt x="22" y="3"/>
                  </a:lnTo>
                  <a:lnTo>
                    <a:pt x="23" y="6"/>
                  </a:lnTo>
                  <a:lnTo>
                    <a:pt x="23" y="6"/>
                  </a:lnTo>
                  <a:lnTo>
                    <a:pt x="19" y="11"/>
                  </a:lnTo>
                  <a:lnTo>
                    <a:pt x="16" y="13"/>
                  </a:lnTo>
                  <a:lnTo>
                    <a:pt x="16" y="13"/>
                  </a:lnTo>
                  <a:lnTo>
                    <a:pt x="13" y="19"/>
                  </a:lnTo>
                  <a:lnTo>
                    <a:pt x="10" y="22"/>
                  </a:lnTo>
                  <a:lnTo>
                    <a:pt x="6" y="24"/>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2" name="Freeform 932"/>
            <p:cNvSpPr>
              <a:spLocks/>
            </p:cNvSpPr>
            <p:nvPr/>
          </p:nvSpPr>
          <p:spPr bwMode="auto">
            <a:xfrm>
              <a:off x="4109529" y="941497"/>
              <a:ext cx="64902" cy="25003"/>
            </a:xfrm>
            <a:custGeom>
              <a:avLst/>
              <a:gdLst>
                <a:gd name="T0" fmla="*/ 4 w 6"/>
                <a:gd name="T1" fmla="*/ 5 h 6"/>
                <a:gd name="T2" fmla="*/ 4 w 6"/>
                <a:gd name="T3" fmla="*/ 5 h 6"/>
                <a:gd name="T4" fmla="*/ 3 w 6"/>
                <a:gd name="T5" fmla="*/ 6 h 6"/>
                <a:gd name="T6" fmla="*/ 1 w 6"/>
                <a:gd name="T7" fmla="*/ 5 h 6"/>
                <a:gd name="T8" fmla="*/ 0 w 6"/>
                <a:gd name="T9" fmla="*/ 3 h 6"/>
                <a:gd name="T10" fmla="*/ 0 w 6"/>
                <a:gd name="T11" fmla="*/ 2 h 6"/>
                <a:gd name="T12" fmla="*/ 0 w 6"/>
                <a:gd name="T13" fmla="*/ 2 h 6"/>
                <a:gd name="T14" fmla="*/ 3 w 6"/>
                <a:gd name="T15" fmla="*/ 0 h 6"/>
                <a:gd name="T16" fmla="*/ 4 w 6"/>
                <a:gd name="T17" fmla="*/ 0 h 6"/>
                <a:gd name="T18" fmla="*/ 6 w 6"/>
                <a:gd name="T19" fmla="*/ 2 h 6"/>
                <a:gd name="T20" fmla="*/ 4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5"/>
                  </a:moveTo>
                  <a:lnTo>
                    <a:pt x="4" y="5"/>
                  </a:lnTo>
                  <a:lnTo>
                    <a:pt x="3" y="6"/>
                  </a:lnTo>
                  <a:lnTo>
                    <a:pt x="1" y="5"/>
                  </a:lnTo>
                  <a:lnTo>
                    <a:pt x="0" y="3"/>
                  </a:lnTo>
                  <a:lnTo>
                    <a:pt x="0" y="2"/>
                  </a:lnTo>
                  <a:lnTo>
                    <a:pt x="0" y="2"/>
                  </a:lnTo>
                  <a:lnTo>
                    <a:pt x="3" y="0"/>
                  </a:lnTo>
                  <a:lnTo>
                    <a:pt x="4" y="0"/>
                  </a:lnTo>
                  <a:lnTo>
                    <a:pt x="6" y="2"/>
                  </a:lnTo>
                  <a:lnTo>
                    <a:pt x="4" y="5"/>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3" name="Freeform 933"/>
            <p:cNvSpPr>
              <a:spLocks/>
            </p:cNvSpPr>
            <p:nvPr/>
          </p:nvSpPr>
          <p:spPr bwMode="auto">
            <a:xfrm>
              <a:off x="4109529" y="941497"/>
              <a:ext cx="64902" cy="25003"/>
            </a:xfrm>
            <a:custGeom>
              <a:avLst/>
              <a:gdLst>
                <a:gd name="T0" fmla="*/ 4 w 6"/>
                <a:gd name="T1" fmla="*/ 5 h 6"/>
                <a:gd name="T2" fmla="*/ 4 w 6"/>
                <a:gd name="T3" fmla="*/ 5 h 6"/>
                <a:gd name="T4" fmla="*/ 3 w 6"/>
                <a:gd name="T5" fmla="*/ 6 h 6"/>
                <a:gd name="T6" fmla="*/ 1 w 6"/>
                <a:gd name="T7" fmla="*/ 5 h 6"/>
                <a:gd name="T8" fmla="*/ 0 w 6"/>
                <a:gd name="T9" fmla="*/ 3 h 6"/>
                <a:gd name="T10" fmla="*/ 0 w 6"/>
                <a:gd name="T11" fmla="*/ 2 h 6"/>
                <a:gd name="T12" fmla="*/ 0 w 6"/>
                <a:gd name="T13" fmla="*/ 2 h 6"/>
                <a:gd name="T14" fmla="*/ 3 w 6"/>
                <a:gd name="T15" fmla="*/ 0 h 6"/>
                <a:gd name="T16" fmla="*/ 4 w 6"/>
                <a:gd name="T17" fmla="*/ 0 h 6"/>
                <a:gd name="T18" fmla="*/ 6 w 6"/>
                <a:gd name="T19" fmla="*/ 2 h 6"/>
                <a:gd name="T20" fmla="*/ 4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5"/>
                  </a:moveTo>
                  <a:lnTo>
                    <a:pt x="4" y="5"/>
                  </a:lnTo>
                  <a:lnTo>
                    <a:pt x="3" y="6"/>
                  </a:lnTo>
                  <a:lnTo>
                    <a:pt x="1" y="5"/>
                  </a:lnTo>
                  <a:lnTo>
                    <a:pt x="0" y="3"/>
                  </a:lnTo>
                  <a:lnTo>
                    <a:pt x="0" y="2"/>
                  </a:lnTo>
                  <a:lnTo>
                    <a:pt x="0" y="2"/>
                  </a:lnTo>
                  <a:lnTo>
                    <a:pt x="3" y="0"/>
                  </a:lnTo>
                  <a:lnTo>
                    <a:pt x="4" y="0"/>
                  </a:lnTo>
                  <a:lnTo>
                    <a:pt x="6" y="2"/>
                  </a:lnTo>
                  <a:lnTo>
                    <a:pt x="4" y="5"/>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4" name="Freeform 934"/>
            <p:cNvSpPr>
              <a:spLocks/>
            </p:cNvSpPr>
            <p:nvPr/>
          </p:nvSpPr>
          <p:spPr bwMode="auto">
            <a:xfrm>
              <a:off x="4477307" y="858154"/>
              <a:ext cx="86536" cy="29171"/>
            </a:xfrm>
            <a:custGeom>
              <a:avLst/>
              <a:gdLst>
                <a:gd name="T0" fmla="*/ 6 w 8"/>
                <a:gd name="T1" fmla="*/ 6 h 7"/>
                <a:gd name="T2" fmla="*/ 6 w 8"/>
                <a:gd name="T3" fmla="*/ 6 h 7"/>
                <a:gd name="T4" fmla="*/ 5 w 8"/>
                <a:gd name="T5" fmla="*/ 7 h 7"/>
                <a:gd name="T6" fmla="*/ 2 w 8"/>
                <a:gd name="T7" fmla="*/ 6 h 7"/>
                <a:gd name="T8" fmla="*/ 0 w 8"/>
                <a:gd name="T9" fmla="*/ 4 h 7"/>
                <a:gd name="T10" fmla="*/ 2 w 8"/>
                <a:gd name="T11" fmla="*/ 1 h 7"/>
                <a:gd name="T12" fmla="*/ 2 w 8"/>
                <a:gd name="T13" fmla="*/ 1 h 7"/>
                <a:gd name="T14" fmla="*/ 5 w 8"/>
                <a:gd name="T15" fmla="*/ 0 h 7"/>
                <a:gd name="T16" fmla="*/ 8 w 8"/>
                <a:gd name="T17" fmla="*/ 0 h 7"/>
                <a:gd name="T18" fmla="*/ 8 w 8"/>
                <a:gd name="T19" fmla="*/ 1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6" y="6"/>
                  </a:lnTo>
                  <a:lnTo>
                    <a:pt x="5" y="7"/>
                  </a:lnTo>
                  <a:lnTo>
                    <a:pt x="2" y="6"/>
                  </a:lnTo>
                  <a:lnTo>
                    <a:pt x="0" y="4"/>
                  </a:lnTo>
                  <a:lnTo>
                    <a:pt x="2" y="1"/>
                  </a:lnTo>
                  <a:lnTo>
                    <a:pt x="2" y="1"/>
                  </a:lnTo>
                  <a:lnTo>
                    <a:pt x="5" y="0"/>
                  </a:lnTo>
                  <a:lnTo>
                    <a:pt x="8" y="0"/>
                  </a:lnTo>
                  <a:lnTo>
                    <a:pt x="8" y="1"/>
                  </a:lnTo>
                  <a:lnTo>
                    <a:pt x="6" y="6"/>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5" name="Freeform 935"/>
            <p:cNvSpPr>
              <a:spLocks/>
            </p:cNvSpPr>
            <p:nvPr/>
          </p:nvSpPr>
          <p:spPr bwMode="auto">
            <a:xfrm>
              <a:off x="4477307" y="858154"/>
              <a:ext cx="86536" cy="29171"/>
            </a:xfrm>
            <a:custGeom>
              <a:avLst/>
              <a:gdLst>
                <a:gd name="T0" fmla="*/ 6 w 8"/>
                <a:gd name="T1" fmla="*/ 6 h 7"/>
                <a:gd name="T2" fmla="*/ 6 w 8"/>
                <a:gd name="T3" fmla="*/ 6 h 7"/>
                <a:gd name="T4" fmla="*/ 5 w 8"/>
                <a:gd name="T5" fmla="*/ 7 h 7"/>
                <a:gd name="T6" fmla="*/ 2 w 8"/>
                <a:gd name="T7" fmla="*/ 6 h 7"/>
                <a:gd name="T8" fmla="*/ 0 w 8"/>
                <a:gd name="T9" fmla="*/ 4 h 7"/>
                <a:gd name="T10" fmla="*/ 2 w 8"/>
                <a:gd name="T11" fmla="*/ 1 h 7"/>
                <a:gd name="T12" fmla="*/ 2 w 8"/>
                <a:gd name="T13" fmla="*/ 1 h 7"/>
                <a:gd name="T14" fmla="*/ 5 w 8"/>
                <a:gd name="T15" fmla="*/ 0 h 7"/>
                <a:gd name="T16" fmla="*/ 8 w 8"/>
                <a:gd name="T17" fmla="*/ 0 h 7"/>
                <a:gd name="T18" fmla="*/ 8 w 8"/>
                <a:gd name="T19" fmla="*/ 1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6" y="6"/>
                  </a:lnTo>
                  <a:lnTo>
                    <a:pt x="5" y="7"/>
                  </a:lnTo>
                  <a:lnTo>
                    <a:pt x="2" y="6"/>
                  </a:lnTo>
                  <a:lnTo>
                    <a:pt x="0" y="4"/>
                  </a:lnTo>
                  <a:lnTo>
                    <a:pt x="2" y="1"/>
                  </a:lnTo>
                  <a:lnTo>
                    <a:pt x="2" y="1"/>
                  </a:lnTo>
                  <a:lnTo>
                    <a:pt x="5" y="0"/>
                  </a:lnTo>
                  <a:lnTo>
                    <a:pt x="8" y="0"/>
                  </a:lnTo>
                  <a:lnTo>
                    <a:pt x="8" y="1"/>
                  </a:lnTo>
                  <a:lnTo>
                    <a:pt x="6" y="6"/>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6" name="Freeform 1031"/>
            <p:cNvSpPr>
              <a:spLocks/>
            </p:cNvSpPr>
            <p:nvPr/>
          </p:nvSpPr>
          <p:spPr bwMode="auto">
            <a:xfrm>
              <a:off x="2519432" y="5856623"/>
              <a:ext cx="400233" cy="275031"/>
            </a:xfrm>
            <a:custGeom>
              <a:avLst/>
              <a:gdLst>
                <a:gd name="T0" fmla="*/ 32 w 37"/>
                <a:gd name="T1" fmla="*/ 2 h 66"/>
                <a:gd name="T2" fmla="*/ 29 w 37"/>
                <a:gd name="T3" fmla="*/ 8 h 66"/>
                <a:gd name="T4" fmla="*/ 28 w 37"/>
                <a:gd name="T5" fmla="*/ 8 h 66"/>
                <a:gd name="T6" fmla="*/ 25 w 37"/>
                <a:gd name="T7" fmla="*/ 3 h 66"/>
                <a:gd name="T8" fmla="*/ 24 w 37"/>
                <a:gd name="T9" fmla="*/ 2 h 66"/>
                <a:gd name="T10" fmla="*/ 21 w 37"/>
                <a:gd name="T11" fmla="*/ 6 h 66"/>
                <a:gd name="T12" fmla="*/ 16 w 37"/>
                <a:gd name="T13" fmla="*/ 9 h 66"/>
                <a:gd name="T14" fmla="*/ 15 w 37"/>
                <a:gd name="T15" fmla="*/ 10 h 66"/>
                <a:gd name="T16" fmla="*/ 15 w 37"/>
                <a:gd name="T17" fmla="*/ 15 h 66"/>
                <a:gd name="T18" fmla="*/ 19 w 37"/>
                <a:gd name="T19" fmla="*/ 16 h 66"/>
                <a:gd name="T20" fmla="*/ 24 w 37"/>
                <a:gd name="T21" fmla="*/ 19 h 66"/>
                <a:gd name="T22" fmla="*/ 28 w 37"/>
                <a:gd name="T23" fmla="*/ 25 h 66"/>
                <a:gd name="T24" fmla="*/ 27 w 37"/>
                <a:gd name="T25" fmla="*/ 26 h 66"/>
                <a:gd name="T26" fmla="*/ 15 w 37"/>
                <a:gd name="T27" fmla="*/ 35 h 66"/>
                <a:gd name="T28" fmla="*/ 13 w 37"/>
                <a:gd name="T29" fmla="*/ 35 h 66"/>
                <a:gd name="T30" fmla="*/ 13 w 37"/>
                <a:gd name="T31" fmla="*/ 39 h 66"/>
                <a:gd name="T32" fmla="*/ 16 w 37"/>
                <a:gd name="T33" fmla="*/ 42 h 66"/>
                <a:gd name="T34" fmla="*/ 28 w 37"/>
                <a:gd name="T35" fmla="*/ 51 h 66"/>
                <a:gd name="T36" fmla="*/ 27 w 37"/>
                <a:gd name="T37" fmla="*/ 52 h 66"/>
                <a:gd name="T38" fmla="*/ 16 w 37"/>
                <a:gd name="T39" fmla="*/ 50 h 66"/>
                <a:gd name="T40" fmla="*/ 15 w 37"/>
                <a:gd name="T41" fmla="*/ 51 h 66"/>
                <a:gd name="T42" fmla="*/ 13 w 37"/>
                <a:gd name="T43" fmla="*/ 54 h 66"/>
                <a:gd name="T44" fmla="*/ 12 w 37"/>
                <a:gd name="T45" fmla="*/ 54 h 66"/>
                <a:gd name="T46" fmla="*/ 3 w 37"/>
                <a:gd name="T47" fmla="*/ 51 h 66"/>
                <a:gd name="T48" fmla="*/ 2 w 37"/>
                <a:gd name="T49" fmla="*/ 52 h 66"/>
                <a:gd name="T50" fmla="*/ 0 w 37"/>
                <a:gd name="T51" fmla="*/ 58 h 66"/>
                <a:gd name="T52" fmla="*/ 2 w 37"/>
                <a:gd name="T53" fmla="*/ 63 h 66"/>
                <a:gd name="T54" fmla="*/ 5 w 37"/>
                <a:gd name="T55" fmla="*/ 63 h 66"/>
                <a:gd name="T56" fmla="*/ 13 w 37"/>
                <a:gd name="T57" fmla="*/ 63 h 66"/>
                <a:gd name="T58" fmla="*/ 16 w 37"/>
                <a:gd name="T59" fmla="*/ 64 h 66"/>
                <a:gd name="T60" fmla="*/ 25 w 37"/>
                <a:gd name="T61" fmla="*/ 66 h 66"/>
                <a:gd name="T62" fmla="*/ 34 w 37"/>
                <a:gd name="T63" fmla="*/ 66 h 66"/>
                <a:gd name="T64" fmla="*/ 37 w 37"/>
                <a:gd name="T65" fmla="*/ 0 h 66"/>
                <a:gd name="T66" fmla="*/ 34 w 37"/>
                <a:gd name="T6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 h="66">
                  <a:moveTo>
                    <a:pt x="32" y="2"/>
                  </a:moveTo>
                  <a:lnTo>
                    <a:pt x="32" y="2"/>
                  </a:lnTo>
                  <a:lnTo>
                    <a:pt x="31" y="6"/>
                  </a:lnTo>
                  <a:lnTo>
                    <a:pt x="29" y="8"/>
                  </a:lnTo>
                  <a:lnTo>
                    <a:pt x="28" y="8"/>
                  </a:lnTo>
                  <a:lnTo>
                    <a:pt x="28" y="8"/>
                  </a:lnTo>
                  <a:lnTo>
                    <a:pt x="27" y="5"/>
                  </a:lnTo>
                  <a:lnTo>
                    <a:pt x="25" y="3"/>
                  </a:lnTo>
                  <a:lnTo>
                    <a:pt x="25" y="2"/>
                  </a:lnTo>
                  <a:lnTo>
                    <a:pt x="24" y="2"/>
                  </a:lnTo>
                  <a:lnTo>
                    <a:pt x="24" y="2"/>
                  </a:lnTo>
                  <a:lnTo>
                    <a:pt x="21" y="6"/>
                  </a:lnTo>
                  <a:lnTo>
                    <a:pt x="16" y="9"/>
                  </a:lnTo>
                  <a:lnTo>
                    <a:pt x="16" y="9"/>
                  </a:lnTo>
                  <a:lnTo>
                    <a:pt x="15" y="9"/>
                  </a:lnTo>
                  <a:lnTo>
                    <a:pt x="15" y="10"/>
                  </a:lnTo>
                  <a:lnTo>
                    <a:pt x="15" y="12"/>
                  </a:lnTo>
                  <a:lnTo>
                    <a:pt x="15" y="15"/>
                  </a:lnTo>
                  <a:lnTo>
                    <a:pt x="15" y="15"/>
                  </a:lnTo>
                  <a:lnTo>
                    <a:pt x="19" y="16"/>
                  </a:lnTo>
                  <a:lnTo>
                    <a:pt x="24" y="19"/>
                  </a:lnTo>
                  <a:lnTo>
                    <a:pt x="24" y="19"/>
                  </a:lnTo>
                  <a:lnTo>
                    <a:pt x="28" y="22"/>
                  </a:lnTo>
                  <a:lnTo>
                    <a:pt x="28" y="25"/>
                  </a:lnTo>
                  <a:lnTo>
                    <a:pt x="27" y="26"/>
                  </a:lnTo>
                  <a:lnTo>
                    <a:pt x="27" y="26"/>
                  </a:lnTo>
                  <a:lnTo>
                    <a:pt x="21" y="32"/>
                  </a:lnTo>
                  <a:lnTo>
                    <a:pt x="15" y="35"/>
                  </a:lnTo>
                  <a:lnTo>
                    <a:pt x="15" y="35"/>
                  </a:lnTo>
                  <a:lnTo>
                    <a:pt x="13" y="35"/>
                  </a:lnTo>
                  <a:lnTo>
                    <a:pt x="13" y="38"/>
                  </a:lnTo>
                  <a:lnTo>
                    <a:pt x="13" y="39"/>
                  </a:lnTo>
                  <a:lnTo>
                    <a:pt x="16" y="42"/>
                  </a:lnTo>
                  <a:lnTo>
                    <a:pt x="16" y="42"/>
                  </a:lnTo>
                  <a:lnTo>
                    <a:pt x="25" y="50"/>
                  </a:lnTo>
                  <a:lnTo>
                    <a:pt x="28" y="51"/>
                  </a:lnTo>
                  <a:lnTo>
                    <a:pt x="27" y="52"/>
                  </a:lnTo>
                  <a:lnTo>
                    <a:pt x="27" y="52"/>
                  </a:lnTo>
                  <a:lnTo>
                    <a:pt x="21" y="51"/>
                  </a:lnTo>
                  <a:lnTo>
                    <a:pt x="16" y="50"/>
                  </a:lnTo>
                  <a:lnTo>
                    <a:pt x="15" y="51"/>
                  </a:lnTo>
                  <a:lnTo>
                    <a:pt x="15" y="51"/>
                  </a:lnTo>
                  <a:lnTo>
                    <a:pt x="13" y="54"/>
                  </a:lnTo>
                  <a:lnTo>
                    <a:pt x="13" y="54"/>
                  </a:lnTo>
                  <a:lnTo>
                    <a:pt x="12" y="54"/>
                  </a:lnTo>
                  <a:lnTo>
                    <a:pt x="12" y="54"/>
                  </a:lnTo>
                  <a:lnTo>
                    <a:pt x="6" y="52"/>
                  </a:lnTo>
                  <a:lnTo>
                    <a:pt x="3" y="51"/>
                  </a:lnTo>
                  <a:lnTo>
                    <a:pt x="2" y="52"/>
                  </a:lnTo>
                  <a:lnTo>
                    <a:pt x="2" y="52"/>
                  </a:lnTo>
                  <a:lnTo>
                    <a:pt x="0" y="54"/>
                  </a:lnTo>
                  <a:lnTo>
                    <a:pt x="0" y="58"/>
                  </a:lnTo>
                  <a:lnTo>
                    <a:pt x="0" y="61"/>
                  </a:lnTo>
                  <a:lnTo>
                    <a:pt x="2" y="63"/>
                  </a:lnTo>
                  <a:lnTo>
                    <a:pt x="2" y="63"/>
                  </a:lnTo>
                  <a:lnTo>
                    <a:pt x="5" y="63"/>
                  </a:lnTo>
                  <a:lnTo>
                    <a:pt x="9" y="63"/>
                  </a:lnTo>
                  <a:lnTo>
                    <a:pt x="13" y="63"/>
                  </a:lnTo>
                  <a:lnTo>
                    <a:pt x="16" y="64"/>
                  </a:lnTo>
                  <a:lnTo>
                    <a:pt x="16" y="64"/>
                  </a:lnTo>
                  <a:lnTo>
                    <a:pt x="21" y="66"/>
                  </a:lnTo>
                  <a:lnTo>
                    <a:pt x="25" y="66"/>
                  </a:lnTo>
                  <a:lnTo>
                    <a:pt x="34" y="66"/>
                  </a:lnTo>
                  <a:lnTo>
                    <a:pt x="34" y="66"/>
                  </a:lnTo>
                  <a:lnTo>
                    <a:pt x="37" y="66"/>
                  </a:lnTo>
                  <a:lnTo>
                    <a:pt x="37" y="0"/>
                  </a:lnTo>
                  <a:lnTo>
                    <a:pt x="37" y="0"/>
                  </a:lnTo>
                  <a:lnTo>
                    <a:pt x="34" y="0"/>
                  </a:lnTo>
                  <a:lnTo>
                    <a:pt x="32" y="2"/>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7" name="Freeform 1032"/>
            <p:cNvSpPr>
              <a:spLocks/>
            </p:cNvSpPr>
            <p:nvPr/>
          </p:nvSpPr>
          <p:spPr bwMode="auto">
            <a:xfrm>
              <a:off x="2519432" y="5856623"/>
              <a:ext cx="400233" cy="275031"/>
            </a:xfrm>
            <a:custGeom>
              <a:avLst/>
              <a:gdLst>
                <a:gd name="T0" fmla="*/ 32 w 37"/>
                <a:gd name="T1" fmla="*/ 2 h 66"/>
                <a:gd name="T2" fmla="*/ 29 w 37"/>
                <a:gd name="T3" fmla="*/ 8 h 66"/>
                <a:gd name="T4" fmla="*/ 28 w 37"/>
                <a:gd name="T5" fmla="*/ 8 h 66"/>
                <a:gd name="T6" fmla="*/ 25 w 37"/>
                <a:gd name="T7" fmla="*/ 3 h 66"/>
                <a:gd name="T8" fmla="*/ 24 w 37"/>
                <a:gd name="T9" fmla="*/ 2 h 66"/>
                <a:gd name="T10" fmla="*/ 21 w 37"/>
                <a:gd name="T11" fmla="*/ 6 h 66"/>
                <a:gd name="T12" fmla="*/ 16 w 37"/>
                <a:gd name="T13" fmla="*/ 9 h 66"/>
                <a:gd name="T14" fmla="*/ 15 w 37"/>
                <a:gd name="T15" fmla="*/ 10 h 66"/>
                <a:gd name="T16" fmla="*/ 15 w 37"/>
                <a:gd name="T17" fmla="*/ 15 h 66"/>
                <a:gd name="T18" fmla="*/ 19 w 37"/>
                <a:gd name="T19" fmla="*/ 16 h 66"/>
                <a:gd name="T20" fmla="*/ 24 w 37"/>
                <a:gd name="T21" fmla="*/ 19 h 66"/>
                <a:gd name="T22" fmla="*/ 28 w 37"/>
                <a:gd name="T23" fmla="*/ 25 h 66"/>
                <a:gd name="T24" fmla="*/ 27 w 37"/>
                <a:gd name="T25" fmla="*/ 26 h 66"/>
                <a:gd name="T26" fmla="*/ 15 w 37"/>
                <a:gd name="T27" fmla="*/ 35 h 66"/>
                <a:gd name="T28" fmla="*/ 13 w 37"/>
                <a:gd name="T29" fmla="*/ 35 h 66"/>
                <a:gd name="T30" fmla="*/ 13 w 37"/>
                <a:gd name="T31" fmla="*/ 39 h 66"/>
                <a:gd name="T32" fmla="*/ 16 w 37"/>
                <a:gd name="T33" fmla="*/ 42 h 66"/>
                <a:gd name="T34" fmla="*/ 28 w 37"/>
                <a:gd name="T35" fmla="*/ 51 h 66"/>
                <a:gd name="T36" fmla="*/ 27 w 37"/>
                <a:gd name="T37" fmla="*/ 52 h 66"/>
                <a:gd name="T38" fmla="*/ 16 w 37"/>
                <a:gd name="T39" fmla="*/ 50 h 66"/>
                <a:gd name="T40" fmla="*/ 15 w 37"/>
                <a:gd name="T41" fmla="*/ 51 h 66"/>
                <a:gd name="T42" fmla="*/ 13 w 37"/>
                <a:gd name="T43" fmla="*/ 54 h 66"/>
                <a:gd name="T44" fmla="*/ 12 w 37"/>
                <a:gd name="T45" fmla="*/ 54 h 66"/>
                <a:gd name="T46" fmla="*/ 3 w 37"/>
                <a:gd name="T47" fmla="*/ 51 h 66"/>
                <a:gd name="T48" fmla="*/ 2 w 37"/>
                <a:gd name="T49" fmla="*/ 52 h 66"/>
                <a:gd name="T50" fmla="*/ 0 w 37"/>
                <a:gd name="T51" fmla="*/ 58 h 66"/>
                <a:gd name="T52" fmla="*/ 2 w 37"/>
                <a:gd name="T53" fmla="*/ 63 h 66"/>
                <a:gd name="T54" fmla="*/ 5 w 37"/>
                <a:gd name="T55" fmla="*/ 63 h 66"/>
                <a:gd name="T56" fmla="*/ 13 w 37"/>
                <a:gd name="T57" fmla="*/ 63 h 66"/>
                <a:gd name="T58" fmla="*/ 16 w 37"/>
                <a:gd name="T59" fmla="*/ 64 h 66"/>
                <a:gd name="T60" fmla="*/ 25 w 37"/>
                <a:gd name="T61" fmla="*/ 66 h 66"/>
                <a:gd name="T62" fmla="*/ 34 w 37"/>
                <a:gd name="T63" fmla="*/ 66 h 66"/>
                <a:gd name="T64" fmla="*/ 37 w 37"/>
                <a:gd name="T65" fmla="*/ 0 h 66"/>
                <a:gd name="T66" fmla="*/ 34 w 37"/>
                <a:gd name="T6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7" h="66">
                  <a:moveTo>
                    <a:pt x="32" y="2"/>
                  </a:moveTo>
                  <a:lnTo>
                    <a:pt x="32" y="2"/>
                  </a:lnTo>
                  <a:lnTo>
                    <a:pt x="31" y="6"/>
                  </a:lnTo>
                  <a:lnTo>
                    <a:pt x="29" y="8"/>
                  </a:lnTo>
                  <a:lnTo>
                    <a:pt x="28" y="8"/>
                  </a:lnTo>
                  <a:lnTo>
                    <a:pt x="28" y="8"/>
                  </a:lnTo>
                  <a:lnTo>
                    <a:pt x="27" y="5"/>
                  </a:lnTo>
                  <a:lnTo>
                    <a:pt x="25" y="3"/>
                  </a:lnTo>
                  <a:lnTo>
                    <a:pt x="25" y="2"/>
                  </a:lnTo>
                  <a:lnTo>
                    <a:pt x="24" y="2"/>
                  </a:lnTo>
                  <a:lnTo>
                    <a:pt x="24" y="2"/>
                  </a:lnTo>
                  <a:lnTo>
                    <a:pt x="21" y="6"/>
                  </a:lnTo>
                  <a:lnTo>
                    <a:pt x="16" y="9"/>
                  </a:lnTo>
                  <a:lnTo>
                    <a:pt x="16" y="9"/>
                  </a:lnTo>
                  <a:lnTo>
                    <a:pt x="15" y="9"/>
                  </a:lnTo>
                  <a:lnTo>
                    <a:pt x="15" y="10"/>
                  </a:lnTo>
                  <a:lnTo>
                    <a:pt x="15" y="12"/>
                  </a:lnTo>
                  <a:lnTo>
                    <a:pt x="15" y="15"/>
                  </a:lnTo>
                  <a:lnTo>
                    <a:pt x="15" y="15"/>
                  </a:lnTo>
                  <a:lnTo>
                    <a:pt x="19" y="16"/>
                  </a:lnTo>
                  <a:lnTo>
                    <a:pt x="24" y="19"/>
                  </a:lnTo>
                  <a:lnTo>
                    <a:pt x="24" y="19"/>
                  </a:lnTo>
                  <a:lnTo>
                    <a:pt x="28" y="22"/>
                  </a:lnTo>
                  <a:lnTo>
                    <a:pt x="28" y="25"/>
                  </a:lnTo>
                  <a:lnTo>
                    <a:pt x="27" y="26"/>
                  </a:lnTo>
                  <a:lnTo>
                    <a:pt x="27" y="26"/>
                  </a:lnTo>
                  <a:lnTo>
                    <a:pt x="21" y="32"/>
                  </a:lnTo>
                  <a:lnTo>
                    <a:pt x="15" y="35"/>
                  </a:lnTo>
                  <a:lnTo>
                    <a:pt x="15" y="35"/>
                  </a:lnTo>
                  <a:lnTo>
                    <a:pt x="13" y="35"/>
                  </a:lnTo>
                  <a:lnTo>
                    <a:pt x="13" y="38"/>
                  </a:lnTo>
                  <a:lnTo>
                    <a:pt x="13" y="39"/>
                  </a:lnTo>
                  <a:lnTo>
                    <a:pt x="16" y="42"/>
                  </a:lnTo>
                  <a:lnTo>
                    <a:pt x="16" y="42"/>
                  </a:lnTo>
                  <a:lnTo>
                    <a:pt x="25" y="50"/>
                  </a:lnTo>
                  <a:lnTo>
                    <a:pt x="28" y="51"/>
                  </a:lnTo>
                  <a:lnTo>
                    <a:pt x="27" y="52"/>
                  </a:lnTo>
                  <a:lnTo>
                    <a:pt x="27" y="52"/>
                  </a:lnTo>
                  <a:lnTo>
                    <a:pt x="21" y="51"/>
                  </a:lnTo>
                  <a:lnTo>
                    <a:pt x="16" y="50"/>
                  </a:lnTo>
                  <a:lnTo>
                    <a:pt x="15" y="51"/>
                  </a:lnTo>
                  <a:lnTo>
                    <a:pt x="15" y="51"/>
                  </a:lnTo>
                  <a:lnTo>
                    <a:pt x="13" y="54"/>
                  </a:lnTo>
                  <a:lnTo>
                    <a:pt x="13" y="54"/>
                  </a:lnTo>
                  <a:lnTo>
                    <a:pt x="12" y="54"/>
                  </a:lnTo>
                  <a:lnTo>
                    <a:pt x="12" y="54"/>
                  </a:lnTo>
                  <a:lnTo>
                    <a:pt x="6" y="52"/>
                  </a:lnTo>
                  <a:lnTo>
                    <a:pt x="3" y="51"/>
                  </a:lnTo>
                  <a:lnTo>
                    <a:pt x="2" y="52"/>
                  </a:lnTo>
                  <a:lnTo>
                    <a:pt x="2" y="52"/>
                  </a:lnTo>
                  <a:lnTo>
                    <a:pt x="0" y="54"/>
                  </a:lnTo>
                  <a:lnTo>
                    <a:pt x="0" y="58"/>
                  </a:lnTo>
                  <a:lnTo>
                    <a:pt x="0" y="61"/>
                  </a:lnTo>
                  <a:lnTo>
                    <a:pt x="2" y="63"/>
                  </a:lnTo>
                  <a:lnTo>
                    <a:pt x="2" y="63"/>
                  </a:lnTo>
                  <a:lnTo>
                    <a:pt x="5" y="63"/>
                  </a:lnTo>
                  <a:lnTo>
                    <a:pt x="9" y="63"/>
                  </a:lnTo>
                  <a:lnTo>
                    <a:pt x="13" y="63"/>
                  </a:lnTo>
                  <a:lnTo>
                    <a:pt x="16" y="64"/>
                  </a:lnTo>
                  <a:lnTo>
                    <a:pt x="16" y="64"/>
                  </a:lnTo>
                  <a:lnTo>
                    <a:pt x="21" y="66"/>
                  </a:lnTo>
                  <a:lnTo>
                    <a:pt x="25" y="66"/>
                  </a:lnTo>
                  <a:lnTo>
                    <a:pt x="34" y="66"/>
                  </a:lnTo>
                  <a:lnTo>
                    <a:pt x="34" y="66"/>
                  </a:lnTo>
                  <a:lnTo>
                    <a:pt x="37" y="66"/>
                  </a:lnTo>
                  <a:lnTo>
                    <a:pt x="37" y="0"/>
                  </a:lnTo>
                  <a:lnTo>
                    <a:pt x="37" y="0"/>
                  </a:lnTo>
                  <a:lnTo>
                    <a:pt x="34" y="0"/>
                  </a:lnTo>
                  <a:lnTo>
                    <a:pt x="32" y="2"/>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8" name="Freeform 1033"/>
            <p:cNvSpPr>
              <a:spLocks/>
            </p:cNvSpPr>
            <p:nvPr/>
          </p:nvSpPr>
          <p:spPr bwMode="auto">
            <a:xfrm>
              <a:off x="2919658" y="5856623"/>
              <a:ext cx="594939" cy="291699"/>
            </a:xfrm>
            <a:custGeom>
              <a:avLst/>
              <a:gdLst>
                <a:gd name="T0" fmla="*/ 53 w 55"/>
                <a:gd name="T1" fmla="*/ 63 h 70"/>
                <a:gd name="T2" fmla="*/ 53 w 55"/>
                <a:gd name="T3" fmla="*/ 63 h 70"/>
                <a:gd name="T4" fmla="*/ 39 w 55"/>
                <a:gd name="T5" fmla="*/ 55 h 70"/>
                <a:gd name="T6" fmla="*/ 32 w 55"/>
                <a:gd name="T7" fmla="*/ 51 h 70"/>
                <a:gd name="T8" fmla="*/ 27 w 55"/>
                <a:gd name="T9" fmla="*/ 48 h 70"/>
                <a:gd name="T10" fmla="*/ 27 w 55"/>
                <a:gd name="T11" fmla="*/ 48 h 70"/>
                <a:gd name="T12" fmla="*/ 23 w 55"/>
                <a:gd name="T13" fmla="*/ 42 h 70"/>
                <a:gd name="T14" fmla="*/ 18 w 55"/>
                <a:gd name="T15" fmla="*/ 38 h 70"/>
                <a:gd name="T16" fmla="*/ 13 w 55"/>
                <a:gd name="T17" fmla="*/ 32 h 70"/>
                <a:gd name="T18" fmla="*/ 10 w 55"/>
                <a:gd name="T19" fmla="*/ 28 h 70"/>
                <a:gd name="T20" fmla="*/ 10 w 55"/>
                <a:gd name="T21" fmla="*/ 28 h 70"/>
                <a:gd name="T22" fmla="*/ 8 w 55"/>
                <a:gd name="T23" fmla="*/ 25 h 70"/>
                <a:gd name="T24" fmla="*/ 5 w 55"/>
                <a:gd name="T25" fmla="*/ 24 h 70"/>
                <a:gd name="T26" fmla="*/ 4 w 55"/>
                <a:gd name="T27" fmla="*/ 22 h 70"/>
                <a:gd name="T28" fmla="*/ 4 w 55"/>
                <a:gd name="T29" fmla="*/ 19 h 70"/>
                <a:gd name="T30" fmla="*/ 4 w 55"/>
                <a:gd name="T31" fmla="*/ 19 h 70"/>
                <a:gd name="T32" fmla="*/ 5 w 55"/>
                <a:gd name="T33" fmla="*/ 16 h 70"/>
                <a:gd name="T34" fmla="*/ 7 w 55"/>
                <a:gd name="T35" fmla="*/ 15 h 70"/>
                <a:gd name="T36" fmla="*/ 7 w 55"/>
                <a:gd name="T37" fmla="*/ 12 h 70"/>
                <a:gd name="T38" fmla="*/ 5 w 55"/>
                <a:gd name="T39" fmla="*/ 8 h 70"/>
                <a:gd name="T40" fmla="*/ 5 w 55"/>
                <a:gd name="T41" fmla="*/ 8 h 70"/>
                <a:gd name="T42" fmla="*/ 3 w 55"/>
                <a:gd name="T43" fmla="*/ 3 h 70"/>
                <a:gd name="T44" fmla="*/ 0 w 55"/>
                <a:gd name="T45" fmla="*/ 0 h 70"/>
                <a:gd name="T46" fmla="*/ 0 w 55"/>
                <a:gd name="T47" fmla="*/ 66 h 70"/>
                <a:gd name="T48" fmla="*/ 0 w 55"/>
                <a:gd name="T49" fmla="*/ 66 h 70"/>
                <a:gd name="T50" fmla="*/ 13 w 55"/>
                <a:gd name="T51" fmla="*/ 66 h 70"/>
                <a:gd name="T52" fmla="*/ 18 w 55"/>
                <a:gd name="T53" fmla="*/ 66 h 70"/>
                <a:gd name="T54" fmla="*/ 23 w 55"/>
                <a:gd name="T55" fmla="*/ 66 h 70"/>
                <a:gd name="T56" fmla="*/ 23 w 55"/>
                <a:gd name="T57" fmla="*/ 66 h 70"/>
                <a:gd name="T58" fmla="*/ 30 w 55"/>
                <a:gd name="T59" fmla="*/ 68 h 70"/>
                <a:gd name="T60" fmla="*/ 37 w 55"/>
                <a:gd name="T61" fmla="*/ 70 h 70"/>
                <a:gd name="T62" fmla="*/ 37 w 55"/>
                <a:gd name="T63" fmla="*/ 70 h 70"/>
                <a:gd name="T64" fmla="*/ 42 w 55"/>
                <a:gd name="T65" fmla="*/ 67 h 70"/>
                <a:gd name="T66" fmla="*/ 45 w 55"/>
                <a:gd name="T67" fmla="*/ 67 h 70"/>
                <a:gd name="T68" fmla="*/ 47 w 55"/>
                <a:gd name="T69" fmla="*/ 66 h 70"/>
                <a:gd name="T70" fmla="*/ 47 w 55"/>
                <a:gd name="T71" fmla="*/ 66 h 70"/>
                <a:gd name="T72" fmla="*/ 53 w 55"/>
                <a:gd name="T73" fmla="*/ 66 h 70"/>
                <a:gd name="T74" fmla="*/ 55 w 55"/>
                <a:gd name="T75" fmla="*/ 64 h 70"/>
                <a:gd name="T76" fmla="*/ 53 w 55"/>
                <a:gd name="T77" fmla="*/ 6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70">
                  <a:moveTo>
                    <a:pt x="53" y="63"/>
                  </a:moveTo>
                  <a:lnTo>
                    <a:pt x="53" y="63"/>
                  </a:lnTo>
                  <a:lnTo>
                    <a:pt x="39" y="55"/>
                  </a:lnTo>
                  <a:lnTo>
                    <a:pt x="32" y="51"/>
                  </a:lnTo>
                  <a:lnTo>
                    <a:pt x="27" y="48"/>
                  </a:lnTo>
                  <a:lnTo>
                    <a:pt x="27" y="48"/>
                  </a:lnTo>
                  <a:lnTo>
                    <a:pt x="23" y="42"/>
                  </a:lnTo>
                  <a:lnTo>
                    <a:pt x="18" y="38"/>
                  </a:lnTo>
                  <a:lnTo>
                    <a:pt x="13" y="32"/>
                  </a:lnTo>
                  <a:lnTo>
                    <a:pt x="10" y="28"/>
                  </a:lnTo>
                  <a:lnTo>
                    <a:pt x="10" y="28"/>
                  </a:lnTo>
                  <a:lnTo>
                    <a:pt x="8" y="25"/>
                  </a:lnTo>
                  <a:lnTo>
                    <a:pt x="5" y="24"/>
                  </a:lnTo>
                  <a:lnTo>
                    <a:pt x="4" y="22"/>
                  </a:lnTo>
                  <a:lnTo>
                    <a:pt x="4" y="19"/>
                  </a:lnTo>
                  <a:lnTo>
                    <a:pt x="4" y="19"/>
                  </a:lnTo>
                  <a:lnTo>
                    <a:pt x="5" y="16"/>
                  </a:lnTo>
                  <a:lnTo>
                    <a:pt x="7" y="15"/>
                  </a:lnTo>
                  <a:lnTo>
                    <a:pt x="7" y="12"/>
                  </a:lnTo>
                  <a:lnTo>
                    <a:pt x="5" y="8"/>
                  </a:lnTo>
                  <a:lnTo>
                    <a:pt x="5" y="8"/>
                  </a:lnTo>
                  <a:lnTo>
                    <a:pt x="3" y="3"/>
                  </a:lnTo>
                  <a:lnTo>
                    <a:pt x="0" y="0"/>
                  </a:lnTo>
                  <a:lnTo>
                    <a:pt x="0" y="66"/>
                  </a:lnTo>
                  <a:lnTo>
                    <a:pt x="0" y="66"/>
                  </a:lnTo>
                  <a:lnTo>
                    <a:pt x="13" y="66"/>
                  </a:lnTo>
                  <a:lnTo>
                    <a:pt x="18" y="66"/>
                  </a:lnTo>
                  <a:lnTo>
                    <a:pt x="23" y="66"/>
                  </a:lnTo>
                  <a:lnTo>
                    <a:pt x="23" y="66"/>
                  </a:lnTo>
                  <a:lnTo>
                    <a:pt x="30" y="68"/>
                  </a:lnTo>
                  <a:lnTo>
                    <a:pt x="37" y="70"/>
                  </a:lnTo>
                  <a:lnTo>
                    <a:pt x="37" y="70"/>
                  </a:lnTo>
                  <a:lnTo>
                    <a:pt x="42" y="67"/>
                  </a:lnTo>
                  <a:lnTo>
                    <a:pt x="45" y="67"/>
                  </a:lnTo>
                  <a:lnTo>
                    <a:pt x="47" y="66"/>
                  </a:lnTo>
                  <a:lnTo>
                    <a:pt x="47" y="66"/>
                  </a:lnTo>
                  <a:lnTo>
                    <a:pt x="53" y="66"/>
                  </a:lnTo>
                  <a:lnTo>
                    <a:pt x="55" y="64"/>
                  </a:lnTo>
                  <a:lnTo>
                    <a:pt x="53" y="63"/>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89" name="Freeform 1034"/>
            <p:cNvSpPr>
              <a:spLocks/>
            </p:cNvSpPr>
            <p:nvPr/>
          </p:nvSpPr>
          <p:spPr bwMode="auto">
            <a:xfrm>
              <a:off x="2919658" y="5856623"/>
              <a:ext cx="594939" cy="291699"/>
            </a:xfrm>
            <a:custGeom>
              <a:avLst/>
              <a:gdLst>
                <a:gd name="T0" fmla="*/ 53 w 55"/>
                <a:gd name="T1" fmla="*/ 63 h 70"/>
                <a:gd name="T2" fmla="*/ 53 w 55"/>
                <a:gd name="T3" fmla="*/ 63 h 70"/>
                <a:gd name="T4" fmla="*/ 39 w 55"/>
                <a:gd name="T5" fmla="*/ 55 h 70"/>
                <a:gd name="T6" fmla="*/ 32 w 55"/>
                <a:gd name="T7" fmla="*/ 51 h 70"/>
                <a:gd name="T8" fmla="*/ 27 w 55"/>
                <a:gd name="T9" fmla="*/ 48 h 70"/>
                <a:gd name="T10" fmla="*/ 27 w 55"/>
                <a:gd name="T11" fmla="*/ 48 h 70"/>
                <a:gd name="T12" fmla="*/ 23 w 55"/>
                <a:gd name="T13" fmla="*/ 42 h 70"/>
                <a:gd name="T14" fmla="*/ 18 w 55"/>
                <a:gd name="T15" fmla="*/ 38 h 70"/>
                <a:gd name="T16" fmla="*/ 13 w 55"/>
                <a:gd name="T17" fmla="*/ 32 h 70"/>
                <a:gd name="T18" fmla="*/ 10 w 55"/>
                <a:gd name="T19" fmla="*/ 28 h 70"/>
                <a:gd name="T20" fmla="*/ 10 w 55"/>
                <a:gd name="T21" fmla="*/ 28 h 70"/>
                <a:gd name="T22" fmla="*/ 8 w 55"/>
                <a:gd name="T23" fmla="*/ 25 h 70"/>
                <a:gd name="T24" fmla="*/ 5 w 55"/>
                <a:gd name="T25" fmla="*/ 24 h 70"/>
                <a:gd name="T26" fmla="*/ 4 w 55"/>
                <a:gd name="T27" fmla="*/ 22 h 70"/>
                <a:gd name="T28" fmla="*/ 4 w 55"/>
                <a:gd name="T29" fmla="*/ 19 h 70"/>
                <a:gd name="T30" fmla="*/ 4 w 55"/>
                <a:gd name="T31" fmla="*/ 19 h 70"/>
                <a:gd name="T32" fmla="*/ 5 w 55"/>
                <a:gd name="T33" fmla="*/ 16 h 70"/>
                <a:gd name="T34" fmla="*/ 7 w 55"/>
                <a:gd name="T35" fmla="*/ 15 h 70"/>
                <a:gd name="T36" fmla="*/ 7 w 55"/>
                <a:gd name="T37" fmla="*/ 12 h 70"/>
                <a:gd name="T38" fmla="*/ 5 w 55"/>
                <a:gd name="T39" fmla="*/ 8 h 70"/>
                <a:gd name="T40" fmla="*/ 5 w 55"/>
                <a:gd name="T41" fmla="*/ 8 h 70"/>
                <a:gd name="T42" fmla="*/ 3 w 55"/>
                <a:gd name="T43" fmla="*/ 3 h 70"/>
                <a:gd name="T44" fmla="*/ 0 w 55"/>
                <a:gd name="T45" fmla="*/ 0 h 70"/>
                <a:gd name="T46" fmla="*/ 0 w 55"/>
                <a:gd name="T47" fmla="*/ 66 h 70"/>
                <a:gd name="T48" fmla="*/ 0 w 55"/>
                <a:gd name="T49" fmla="*/ 66 h 70"/>
                <a:gd name="T50" fmla="*/ 13 w 55"/>
                <a:gd name="T51" fmla="*/ 66 h 70"/>
                <a:gd name="T52" fmla="*/ 18 w 55"/>
                <a:gd name="T53" fmla="*/ 66 h 70"/>
                <a:gd name="T54" fmla="*/ 23 w 55"/>
                <a:gd name="T55" fmla="*/ 66 h 70"/>
                <a:gd name="T56" fmla="*/ 23 w 55"/>
                <a:gd name="T57" fmla="*/ 66 h 70"/>
                <a:gd name="T58" fmla="*/ 30 w 55"/>
                <a:gd name="T59" fmla="*/ 68 h 70"/>
                <a:gd name="T60" fmla="*/ 37 w 55"/>
                <a:gd name="T61" fmla="*/ 70 h 70"/>
                <a:gd name="T62" fmla="*/ 37 w 55"/>
                <a:gd name="T63" fmla="*/ 70 h 70"/>
                <a:gd name="T64" fmla="*/ 42 w 55"/>
                <a:gd name="T65" fmla="*/ 67 h 70"/>
                <a:gd name="T66" fmla="*/ 45 w 55"/>
                <a:gd name="T67" fmla="*/ 67 h 70"/>
                <a:gd name="T68" fmla="*/ 47 w 55"/>
                <a:gd name="T69" fmla="*/ 66 h 70"/>
                <a:gd name="T70" fmla="*/ 47 w 55"/>
                <a:gd name="T71" fmla="*/ 66 h 70"/>
                <a:gd name="T72" fmla="*/ 53 w 55"/>
                <a:gd name="T73" fmla="*/ 66 h 70"/>
                <a:gd name="T74" fmla="*/ 55 w 55"/>
                <a:gd name="T75" fmla="*/ 64 h 70"/>
                <a:gd name="T76" fmla="*/ 53 w 55"/>
                <a:gd name="T77" fmla="*/ 6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70">
                  <a:moveTo>
                    <a:pt x="53" y="63"/>
                  </a:moveTo>
                  <a:lnTo>
                    <a:pt x="53" y="63"/>
                  </a:lnTo>
                  <a:lnTo>
                    <a:pt x="39" y="55"/>
                  </a:lnTo>
                  <a:lnTo>
                    <a:pt x="32" y="51"/>
                  </a:lnTo>
                  <a:lnTo>
                    <a:pt x="27" y="48"/>
                  </a:lnTo>
                  <a:lnTo>
                    <a:pt x="27" y="48"/>
                  </a:lnTo>
                  <a:lnTo>
                    <a:pt x="23" y="42"/>
                  </a:lnTo>
                  <a:lnTo>
                    <a:pt x="18" y="38"/>
                  </a:lnTo>
                  <a:lnTo>
                    <a:pt x="13" y="32"/>
                  </a:lnTo>
                  <a:lnTo>
                    <a:pt x="10" y="28"/>
                  </a:lnTo>
                  <a:lnTo>
                    <a:pt x="10" y="28"/>
                  </a:lnTo>
                  <a:lnTo>
                    <a:pt x="8" y="25"/>
                  </a:lnTo>
                  <a:lnTo>
                    <a:pt x="5" y="24"/>
                  </a:lnTo>
                  <a:lnTo>
                    <a:pt x="4" y="22"/>
                  </a:lnTo>
                  <a:lnTo>
                    <a:pt x="4" y="19"/>
                  </a:lnTo>
                  <a:lnTo>
                    <a:pt x="4" y="19"/>
                  </a:lnTo>
                  <a:lnTo>
                    <a:pt x="5" y="16"/>
                  </a:lnTo>
                  <a:lnTo>
                    <a:pt x="7" y="15"/>
                  </a:lnTo>
                  <a:lnTo>
                    <a:pt x="7" y="12"/>
                  </a:lnTo>
                  <a:lnTo>
                    <a:pt x="5" y="8"/>
                  </a:lnTo>
                  <a:lnTo>
                    <a:pt x="5" y="8"/>
                  </a:lnTo>
                  <a:lnTo>
                    <a:pt x="3" y="3"/>
                  </a:lnTo>
                  <a:lnTo>
                    <a:pt x="0" y="0"/>
                  </a:lnTo>
                  <a:lnTo>
                    <a:pt x="0" y="66"/>
                  </a:lnTo>
                  <a:lnTo>
                    <a:pt x="0" y="66"/>
                  </a:lnTo>
                  <a:lnTo>
                    <a:pt x="13" y="66"/>
                  </a:lnTo>
                  <a:lnTo>
                    <a:pt x="18" y="66"/>
                  </a:lnTo>
                  <a:lnTo>
                    <a:pt x="23" y="66"/>
                  </a:lnTo>
                  <a:lnTo>
                    <a:pt x="23" y="66"/>
                  </a:lnTo>
                  <a:lnTo>
                    <a:pt x="30" y="68"/>
                  </a:lnTo>
                  <a:lnTo>
                    <a:pt x="37" y="70"/>
                  </a:lnTo>
                  <a:lnTo>
                    <a:pt x="37" y="70"/>
                  </a:lnTo>
                  <a:lnTo>
                    <a:pt x="42" y="67"/>
                  </a:lnTo>
                  <a:lnTo>
                    <a:pt x="45" y="67"/>
                  </a:lnTo>
                  <a:lnTo>
                    <a:pt x="47" y="66"/>
                  </a:lnTo>
                  <a:lnTo>
                    <a:pt x="47" y="66"/>
                  </a:lnTo>
                  <a:lnTo>
                    <a:pt x="53" y="66"/>
                  </a:lnTo>
                  <a:lnTo>
                    <a:pt x="55" y="64"/>
                  </a:lnTo>
                  <a:lnTo>
                    <a:pt x="53" y="63"/>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0" name="Freeform 1218"/>
            <p:cNvSpPr>
              <a:spLocks/>
            </p:cNvSpPr>
            <p:nvPr/>
          </p:nvSpPr>
          <p:spPr bwMode="auto">
            <a:xfrm>
              <a:off x="4358324" y="1062342"/>
              <a:ext cx="97357" cy="37505"/>
            </a:xfrm>
            <a:custGeom>
              <a:avLst/>
              <a:gdLst>
                <a:gd name="T0" fmla="*/ 9 w 9"/>
                <a:gd name="T1" fmla="*/ 6 h 9"/>
                <a:gd name="T2" fmla="*/ 9 w 9"/>
                <a:gd name="T3" fmla="*/ 6 h 9"/>
                <a:gd name="T4" fmla="*/ 7 w 9"/>
                <a:gd name="T5" fmla="*/ 9 h 9"/>
                <a:gd name="T6" fmla="*/ 3 w 9"/>
                <a:gd name="T7" fmla="*/ 9 h 9"/>
                <a:gd name="T8" fmla="*/ 1 w 9"/>
                <a:gd name="T9" fmla="*/ 8 h 9"/>
                <a:gd name="T10" fmla="*/ 0 w 9"/>
                <a:gd name="T11" fmla="*/ 5 h 9"/>
                <a:gd name="T12" fmla="*/ 0 w 9"/>
                <a:gd name="T13" fmla="*/ 5 h 9"/>
                <a:gd name="T14" fmla="*/ 1 w 9"/>
                <a:gd name="T15" fmla="*/ 2 h 9"/>
                <a:gd name="T16" fmla="*/ 3 w 9"/>
                <a:gd name="T17" fmla="*/ 0 h 9"/>
                <a:gd name="T18" fmla="*/ 6 w 9"/>
                <a:gd name="T19" fmla="*/ 0 h 9"/>
                <a:gd name="T20" fmla="*/ 9 w 9"/>
                <a:gd name="T21" fmla="*/ 2 h 9"/>
                <a:gd name="T22" fmla="*/ 9 w 9"/>
                <a:gd name="T23" fmla="*/ 3 h 9"/>
                <a:gd name="T24" fmla="*/ 9 w 9"/>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9" y="6"/>
                  </a:moveTo>
                  <a:lnTo>
                    <a:pt x="9" y="6"/>
                  </a:lnTo>
                  <a:lnTo>
                    <a:pt x="7" y="9"/>
                  </a:lnTo>
                  <a:lnTo>
                    <a:pt x="3" y="9"/>
                  </a:lnTo>
                  <a:lnTo>
                    <a:pt x="1" y="8"/>
                  </a:lnTo>
                  <a:lnTo>
                    <a:pt x="0" y="5"/>
                  </a:lnTo>
                  <a:lnTo>
                    <a:pt x="0" y="5"/>
                  </a:lnTo>
                  <a:lnTo>
                    <a:pt x="1" y="2"/>
                  </a:lnTo>
                  <a:lnTo>
                    <a:pt x="3" y="0"/>
                  </a:lnTo>
                  <a:lnTo>
                    <a:pt x="6" y="0"/>
                  </a:lnTo>
                  <a:lnTo>
                    <a:pt x="9" y="2"/>
                  </a:lnTo>
                  <a:lnTo>
                    <a:pt x="9" y="3"/>
                  </a:lnTo>
                  <a:lnTo>
                    <a:pt x="9" y="6"/>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1" name="Freeform 1219"/>
            <p:cNvSpPr>
              <a:spLocks/>
            </p:cNvSpPr>
            <p:nvPr/>
          </p:nvSpPr>
          <p:spPr bwMode="auto">
            <a:xfrm>
              <a:off x="4358324" y="1062342"/>
              <a:ext cx="97357" cy="37505"/>
            </a:xfrm>
            <a:custGeom>
              <a:avLst/>
              <a:gdLst>
                <a:gd name="T0" fmla="*/ 9 w 9"/>
                <a:gd name="T1" fmla="*/ 6 h 9"/>
                <a:gd name="T2" fmla="*/ 9 w 9"/>
                <a:gd name="T3" fmla="*/ 6 h 9"/>
                <a:gd name="T4" fmla="*/ 7 w 9"/>
                <a:gd name="T5" fmla="*/ 9 h 9"/>
                <a:gd name="T6" fmla="*/ 3 w 9"/>
                <a:gd name="T7" fmla="*/ 9 h 9"/>
                <a:gd name="T8" fmla="*/ 1 w 9"/>
                <a:gd name="T9" fmla="*/ 8 h 9"/>
                <a:gd name="T10" fmla="*/ 0 w 9"/>
                <a:gd name="T11" fmla="*/ 5 h 9"/>
                <a:gd name="T12" fmla="*/ 0 w 9"/>
                <a:gd name="T13" fmla="*/ 5 h 9"/>
                <a:gd name="T14" fmla="*/ 1 w 9"/>
                <a:gd name="T15" fmla="*/ 2 h 9"/>
                <a:gd name="T16" fmla="*/ 3 w 9"/>
                <a:gd name="T17" fmla="*/ 0 h 9"/>
                <a:gd name="T18" fmla="*/ 6 w 9"/>
                <a:gd name="T19" fmla="*/ 0 h 9"/>
                <a:gd name="T20" fmla="*/ 9 w 9"/>
                <a:gd name="T21" fmla="*/ 2 h 9"/>
                <a:gd name="T22" fmla="*/ 9 w 9"/>
                <a:gd name="T23" fmla="*/ 3 h 9"/>
                <a:gd name="T24" fmla="*/ 9 w 9"/>
                <a:gd name="T25"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9" y="6"/>
                  </a:moveTo>
                  <a:lnTo>
                    <a:pt x="9" y="6"/>
                  </a:lnTo>
                  <a:lnTo>
                    <a:pt x="7" y="9"/>
                  </a:lnTo>
                  <a:lnTo>
                    <a:pt x="3" y="9"/>
                  </a:lnTo>
                  <a:lnTo>
                    <a:pt x="1" y="8"/>
                  </a:lnTo>
                  <a:lnTo>
                    <a:pt x="0" y="5"/>
                  </a:lnTo>
                  <a:lnTo>
                    <a:pt x="0" y="5"/>
                  </a:lnTo>
                  <a:lnTo>
                    <a:pt x="1" y="2"/>
                  </a:lnTo>
                  <a:lnTo>
                    <a:pt x="3" y="0"/>
                  </a:lnTo>
                  <a:lnTo>
                    <a:pt x="6" y="0"/>
                  </a:lnTo>
                  <a:lnTo>
                    <a:pt x="9" y="2"/>
                  </a:lnTo>
                  <a:lnTo>
                    <a:pt x="9" y="3"/>
                  </a:lnTo>
                  <a:lnTo>
                    <a:pt x="9" y="6"/>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2" name="Freeform 1336"/>
            <p:cNvSpPr>
              <a:spLocks/>
            </p:cNvSpPr>
            <p:nvPr/>
          </p:nvSpPr>
          <p:spPr bwMode="auto">
            <a:xfrm>
              <a:off x="2519432" y="5854541"/>
              <a:ext cx="995165" cy="291699"/>
            </a:xfrm>
            <a:custGeom>
              <a:avLst/>
              <a:gdLst>
                <a:gd name="T0" fmla="*/ 90 w 92"/>
                <a:gd name="T1" fmla="*/ 63 h 70"/>
                <a:gd name="T2" fmla="*/ 69 w 92"/>
                <a:gd name="T3" fmla="*/ 51 h 70"/>
                <a:gd name="T4" fmla="*/ 64 w 92"/>
                <a:gd name="T5" fmla="*/ 48 h 70"/>
                <a:gd name="T6" fmla="*/ 55 w 92"/>
                <a:gd name="T7" fmla="*/ 38 h 70"/>
                <a:gd name="T8" fmla="*/ 47 w 92"/>
                <a:gd name="T9" fmla="*/ 28 h 70"/>
                <a:gd name="T10" fmla="*/ 45 w 92"/>
                <a:gd name="T11" fmla="*/ 25 h 70"/>
                <a:gd name="T12" fmla="*/ 41 w 92"/>
                <a:gd name="T13" fmla="*/ 22 h 70"/>
                <a:gd name="T14" fmla="*/ 41 w 92"/>
                <a:gd name="T15" fmla="*/ 19 h 70"/>
                <a:gd name="T16" fmla="*/ 44 w 92"/>
                <a:gd name="T17" fmla="*/ 15 h 70"/>
                <a:gd name="T18" fmla="*/ 42 w 92"/>
                <a:gd name="T19" fmla="*/ 8 h 70"/>
                <a:gd name="T20" fmla="*/ 38 w 92"/>
                <a:gd name="T21" fmla="*/ 3 h 70"/>
                <a:gd name="T22" fmla="*/ 34 w 92"/>
                <a:gd name="T23" fmla="*/ 0 h 70"/>
                <a:gd name="T24" fmla="*/ 32 w 92"/>
                <a:gd name="T25" fmla="*/ 2 h 70"/>
                <a:gd name="T26" fmla="*/ 29 w 92"/>
                <a:gd name="T27" fmla="*/ 8 h 70"/>
                <a:gd name="T28" fmla="*/ 28 w 92"/>
                <a:gd name="T29" fmla="*/ 8 h 70"/>
                <a:gd name="T30" fmla="*/ 25 w 92"/>
                <a:gd name="T31" fmla="*/ 3 h 70"/>
                <a:gd name="T32" fmla="*/ 24 w 92"/>
                <a:gd name="T33" fmla="*/ 2 h 70"/>
                <a:gd name="T34" fmla="*/ 21 w 92"/>
                <a:gd name="T35" fmla="*/ 6 h 70"/>
                <a:gd name="T36" fmla="*/ 16 w 92"/>
                <a:gd name="T37" fmla="*/ 9 h 70"/>
                <a:gd name="T38" fmla="*/ 15 w 92"/>
                <a:gd name="T39" fmla="*/ 10 h 70"/>
                <a:gd name="T40" fmla="*/ 15 w 92"/>
                <a:gd name="T41" fmla="*/ 15 h 70"/>
                <a:gd name="T42" fmla="*/ 19 w 92"/>
                <a:gd name="T43" fmla="*/ 16 h 70"/>
                <a:gd name="T44" fmla="*/ 24 w 92"/>
                <a:gd name="T45" fmla="*/ 19 h 70"/>
                <a:gd name="T46" fmla="*/ 28 w 92"/>
                <a:gd name="T47" fmla="*/ 25 h 70"/>
                <a:gd name="T48" fmla="*/ 27 w 92"/>
                <a:gd name="T49" fmla="*/ 26 h 70"/>
                <a:gd name="T50" fmla="*/ 15 w 92"/>
                <a:gd name="T51" fmla="*/ 35 h 70"/>
                <a:gd name="T52" fmla="*/ 13 w 92"/>
                <a:gd name="T53" fmla="*/ 35 h 70"/>
                <a:gd name="T54" fmla="*/ 13 w 92"/>
                <a:gd name="T55" fmla="*/ 39 h 70"/>
                <a:gd name="T56" fmla="*/ 16 w 92"/>
                <a:gd name="T57" fmla="*/ 42 h 70"/>
                <a:gd name="T58" fmla="*/ 28 w 92"/>
                <a:gd name="T59" fmla="*/ 51 h 70"/>
                <a:gd name="T60" fmla="*/ 27 w 92"/>
                <a:gd name="T61" fmla="*/ 52 h 70"/>
                <a:gd name="T62" fmla="*/ 16 w 92"/>
                <a:gd name="T63" fmla="*/ 50 h 70"/>
                <a:gd name="T64" fmla="*/ 15 w 92"/>
                <a:gd name="T65" fmla="*/ 51 h 70"/>
                <a:gd name="T66" fmla="*/ 13 w 92"/>
                <a:gd name="T67" fmla="*/ 54 h 70"/>
                <a:gd name="T68" fmla="*/ 12 w 92"/>
                <a:gd name="T69" fmla="*/ 54 h 70"/>
                <a:gd name="T70" fmla="*/ 3 w 92"/>
                <a:gd name="T71" fmla="*/ 51 h 70"/>
                <a:gd name="T72" fmla="*/ 2 w 92"/>
                <a:gd name="T73" fmla="*/ 52 h 70"/>
                <a:gd name="T74" fmla="*/ 0 w 92"/>
                <a:gd name="T75" fmla="*/ 58 h 70"/>
                <a:gd name="T76" fmla="*/ 2 w 92"/>
                <a:gd name="T77" fmla="*/ 63 h 70"/>
                <a:gd name="T78" fmla="*/ 6 w 92"/>
                <a:gd name="T79" fmla="*/ 63 h 70"/>
                <a:gd name="T80" fmla="*/ 13 w 92"/>
                <a:gd name="T81" fmla="*/ 63 h 70"/>
                <a:gd name="T82" fmla="*/ 16 w 92"/>
                <a:gd name="T83" fmla="*/ 64 h 70"/>
                <a:gd name="T84" fmla="*/ 25 w 92"/>
                <a:gd name="T85" fmla="*/ 66 h 70"/>
                <a:gd name="T86" fmla="*/ 34 w 92"/>
                <a:gd name="T87" fmla="*/ 66 h 70"/>
                <a:gd name="T88" fmla="*/ 54 w 92"/>
                <a:gd name="T89" fmla="*/ 66 h 70"/>
                <a:gd name="T90" fmla="*/ 60 w 92"/>
                <a:gd name="T91" fmla="*/ 66 h 70"/>
                <a:gd name="T92" fmla="*/ 74 w 92"/>
                <a:gd name="T93" fmla="*/ 70 h 70"/>
                <a:gd name="T94" fmla="*/ 79 w 92"/>
                <a:gd name="T95" fmla="*/ 67 h 70"/>
                <a:gd name="T96" fmla="*/ 84 w 92"/>
                <a:gd name="T97" fmla="*/ 66 h 70"/>
                <a:gd name="T98" fmla="*/ 90 w 92"/>
                <a:gd name="T99" fmla="*/ 66 h 70"/>
                <a:gd name="T100" fmla="*/ 90 w 92"/>
                <a:gd name="T101" fmla="*/ 6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70">
                  <a:moveTo>
                    <a:pt x="90" y="63"/>
                  </a:moveTo>
                  <a:lnTo>
                    <a:pt x="90" y="63"/>
                  </a:lnTo>
                  <a:lnTo>
                    <a:pt x="76" y="55"/>
                  </a:lnTo>
                  <a:lnTo>
                    <a:pt x="69" y="51"/>
                  </a:lnTo>
                  <a:lnTo>
                    <a:pt x="64" y="48"/>
                  </a:lnTo>
                  <a:lnTo>
                    <a:pt x="64" y="48"/>
                  </a:lnTo>
                  <a:lnTo>
                    <a:pt x="60" y="42"/>
                  </a:lnTo>
                  <a:lnTo>
                    <a:pt x="55" y="38"/>
                  </a:lnTo>
                  <a:lnTo>
                    <a:pt x="50" y="32"/>
                  </a:lnTo>
                  <a:lnTo>
                    <a:pt x="47" y="28"/>
                  </a:lnTo>
                  <a:lnTo>
                    <a:pt x="47" y="28"/>
                  </a:lnTo>
                  <a:lnTo>
                    <a:pt x="45" y="25"/>
                  </a:lnTo>
                  <a:lnTo>
                    <a:pt x="42" y="24"/>
                  </a:lnTo>
                  <a:lnTo>
                    <a:pt x="41" y="22"/>
                  </a:lnTo>
                  <a:lnTo>
                    <a:pt x="41" y="19"/>
                  </a:lnTo>
                  <a:lnTo>
                    <a:pt x="41" y="19"/>
                  </a:lnTo>
                  <a:lnTo>
                    <a:pt x="42" y="16"/>
                  </a:lnTo>
                  <a:lnTo>
                    <a:pt x="44" y="15"/>
                  </a:lnTo>
                  <a:lnTo>
                    <a:pt x="44" y="12"/>
                  </a:lnTo>
                  <a:lnTo>
                    <a:pt x="42" y="8"/>
                  </a:lnTo>
                  <a:lnTo>
                    <a:pt x="42" y="8"/>
                  </a:lnTo>
                  <a:lnTo>
                    <a:pt x="38" y="3"/>
                  </a:lnTo>
                  <a:lnTo>
                    <a:pt x="37" y="0"/>
                  </a:lnTo>
                  <a:lnTo>
                    <a:pt x="34" y="0"/>
                  </a:lnTo>
                  <a:lnTo>
                    <a:pt x="32" y="2"/>
                  </a:lnTo>
                  <a:lnTo>
                    <a:pt x="32" y="2"/>
                  </a:lnTo>
                  <a:lnTo>
                    <a:pt x="31" y="6"/>
                  </a:lnTo>
                  <a:lnTo>
                    <a:pt x="29" y="8"/>
                  </a:lnTo>
                  <a:lnTo>
                    <a:pt x="28" y="8"/>
                  </a:lnTo>
                  <a:lnTo>
                    <a:pt x="28" y="8"/>
                  </a:lnTo>
                  <a:lnTo>
                    <a:pt x="27" y="5"/>
                  </a:lnTo>
                  <a:lnTo>
                    <a:pt x="25" y="3"/>
                  </a:lnTo>
                  <a:lnTo>
                    <a:pt x="25" y="2"/>
                  </a:lnTo>
                  <a:lnTo>
                    <a:pt x="24" y="2"/>
                  </a:lnTo>
                  <a:lnTo>
                    <a:pt x="24" y="2"/>
                  </a:lnTo>
                  <a:lnTo>
                    <a:pt x="21" y="6"/>
                  </a:lnTo>
                  <a:lnTo>
                    <a:pt x="16" y="9"/>
                  </a:lnTo>
                  <a:lnTo>
                    <a:pt x="16" y="9"/>
                  </a:lnTo>
                  <a:lnTo>
                    <a:pt x="15" y="9"/>
                  </a:lnTo>
                  <a:lnTo>
                    <a:pt x="15" y="10"/>
                  </a:lnTo>
                  <a:lnTo>
                    <a:pt x="15" y="12"/>
                  </a:lnTo>
                  <a:lnTo>
                    <a:pt x="15" y="15"/>
                  </a:lnTo>
                  <a:lnTo>
                    <a:pt x="15" y="15"/>
                  </a:lnTo>
                  <a:lnTo>
                    <a:pt x="19" y="16"/>
                  </a:lnTo>
                  <a:lnTo>
                    <a:pt x="24" y="19"/>
                  </a:lnTo>
                  <a:lnTo>
                    <a:pt x="24" y="19"/>
                  </a:lnTo>
                  <a:lnTo>
                    <a:pt x="28" y="22"/>
                  </a:lnTo>
                  <a:lnTo>
                    <a:pt x="28" y="25"/>
                  </a:lnTo>
                  <a:lnTo>
                    <a:pt x="27" y="26"/>
                  </a:lnTo>
                  <a:lnTo>
                    <a:pt x="27" y="26"/>
                  </a:lnTo>
                  <a:lnTo>
                    <a:pt x="21" y="32"/>
                  </a:lnTo>
                  <a:lnTo>
                    <a:pt x="15" y="35"/>
                  </a:lnTo>
                  <a:lnTo>
                    <a:pt x="15" y="35"/>
                  </a:lnTo>
                  <a:lnTo>
                    <a:pt x="13" y="35"/>
                  </a:lnTo>
                  <a:lnTo>
                    <a:pt x="13" y="38"/>
                  </a:lnTo>
                  <a:lnTo>
                    <a:pt x="13" y="39"/>
                  </a:lnTo>
                  <a:lnTo>
                    <a:pt x="16" y="42"/>
                  </a:lnTo>
                  <a:lnTo>
                    <a:pt x="16" y="42"/>
                  </a:lnTo>
                  <a:lnTo>
                    <a:pt x="25" y="50"/>
                  </a:lnTo>
                  <a:lnTo>
                    <a:pt x="28" y="51"/>
                  </a:lnTo>
                  <a:lnTo>
                    <a:pt x="27" y="52"/>
                  </a:lnTo>
                  <a:lnTo>
                    <a:pt x="27" y="52"/>
                  </a:lnTo>
                  <a:lnTo>
                    <a:pt x="21" y="51"/>
                  </a:lnTo>
                  <a:lnTo>
                    <a:pt x="16" y="50"/>
                  </a:lnTo>
                  <a:lnTo>
                    <a:pt x="15" y="51"/>
                  </a:lnTo>
                  <a:lnTo>
                    <a:pt x="15" y="51"/>
                  </a:lnTo>
                  <a:lnTo>
                    <a:pt x="13" y="54"/>
                  </a:lnTo>
                  <a:lnTo>
                    <a:pt x="13" y="54"/>
                  </a:lnTo>
                  <a:lnTo>
                    <a:pt x="12" y="54"/>
                  </a:lnTo>
                  <a:lnTo>
                    <a:pt x="12" y="54"/>
                  </a:lnTo>
                  <a:lnTo>
                    <a:pt x="6" y="52"/>
                  </a:lnTo>
                  <a:lnTo>
                    <a:pt x="3" y="51"/>
                  </a:lnTo>
                  <a:lnTo>
                    <a:pt x="2" y="52"/>
                  </a:lnTo>
                  <a:lnTo>
                    <a:pt x="2" y="52"/>
                  </a:lnTo>
                  <a:lnTo>
                    <a:pt x="0" y="54"/>
                  </a:lnTo>
                  <a:lnTo>
                    <a:pt x="0" y="58"/>
                  </a:lnTo>
                  <a:lnTo>
                    <a:pt x="0" y="61"/>
                  </a:lnTo>
                  <a:lnTo>
                    <a:pt x="2" y="63"/>
                  </a:lnTo>
                  <a:lnTo>
                    <a:pt x="2" y="63"/>
                  </a:lnTo>
                  <a:lnTo>
                    <a:pt x="6" y="63"/>
                  </a:lnTo>
                  <a:lnTo>
                    <a:pt x="9" y="63"/>
                  </a:lnTo>
                  <a:lnTo>
                    <a:pt x="13" y="63"/>
                  </a:lnTo>
                  <a:lnTo>
                    <a:pt x="16" y="64"/>
                  </a:lnTo>
                  <a:lnTo>
                    <a:pt x="16" y="64"/>
                  </a:lnTo>
                  <a:lnTo>
                    <a:pt x="21" y="66"/>
                  </a:lnTo>
                  <a:lnTo>
                    <a:pt x="25" y="66"/>
                  </a:lnTo>
                  <a:lnTo>
                    <a:pt x="34" y="66"/>
                  </a:lnTo>
                  <a:lnTo>
                    <a:pt x="34" y="66"/>
                  </a:lnTo>
                  <a:lnTo>
                    <a:pt x="47" y="66"/>
                  </a:lnTo>
                  <a:lnTo>
                    <a:pt x="54" y="66"/>
                  </a:lnTo>
                  <a:lnTo>
                    <a:pt x="60" y="66"/>
                  </a:lnTo>
                  <a:lnTo>
                    <a:pt x="60" y="66"/>
                  </a:lnTo>
                  <a:lnTo>
                    <a:pt x="67" y="68"/>
                  </a:lnTo>
                  <a:lnTo>
                    <a:pt x="74" y="70"/>
                  </a:lnTo>
                  <a:lnTo>
                    <a:pt x="74" y="70"/>
                  </a:lnTo>
                  <a:lnTo>
                    <a:pt x="79" y="67"/>
                  </a:lnTo>
                  <a:lnTo>
                    <a:pt x="82" y="67"/>
                  </a:lnTo>
                  <a:lnTo>
                    <a:pt x="84" y="66"/>
                  </a:lnTo>
                  <a:lnTo>
                    <a:pt x="84" y="66"/>
                  </a:lnTo>
                  <a:lnTo>
                    <a:pt x="90" y="66"/>
                  </a:lnTo>
                  <a:lnTo>
                    <a:pt x="92" y="64"/>
                  </a:lnTo>
                  <a:lnTo>
                    <a:pt x="90" y="63"/>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3" name="Freeform 1338"/>
            <p:cNvSpPr>
              <a:spLocks/>
            </p:cNvSpPr>
            <p:nvPr/>
          </p:nvSpPr>
          <p:spPr bwMode="auto">
            <a:xfrm>
              <a:off x="3038648" y="6150409"/>
              <a:ext cx="162259" cy="25003"/>
            </a:xfrm>
            <a:custGeom>
              <a:avLst/>
              <a:gdLst>
                <a:gd name="T0" fmla="*/ 13 w 15"/>
                <a:gd name="T1" fmla="*/ 6 h 6"/>
                <a:gd name="T2" fmla="*/ 13 w 15"/>
                <a:gd name="T3" fmla="*/ 6 h 6"/>
                <a:gd name="T4" fmla="*/ 10 w 15"/>
                <a:gd name="T5" fmla="*/ 6 h 6"/>
                <a:gd name="T6" fmla="*/ 5 w 15"/>
                <a:gd name="T7" fmla="*/ 5 h 6"/>
                <a:gd name="T8" fmla="*/ 2 w 15"/>
                <a:gd name="T9" fmla="*/ 3 h 6"/>
                <a:gd name="T10" fmla="*/ 0 w 15"/>
                <a:gd name="T11" fmla="*/ 2 h 6"/>
                <a:gd name="T12" fmla="*/ 2 w 15"/>
                <a:gd name="T13" fmla="*/ 0 h 6"/>
                <a:gd name="T14" fmla="*/ 2 w 15"/>
                <a:gd name="T15" fmla="*/ 0 h 6"/>
                <a:gd name="T16" fmla="*/ 6 w 15"/>
                <a:gd name="T17" fmla="*/ 0 h 6"/>
                <a:gd name="T18" fmla="*/ 10 w 15"/>
                <a:gd name="T19" fmla="*/ 0 h 6"/>
                <a:gd name="T20" fmla="*/ 15 w 15"/>
                <a:gd name="T21" fmla="*/ 3 h 6"/>
                <a:gd name="T22" fmla="*/ 15 w 15"/>
                <a:gd name="T23" fmla="*/ 5 h 6"/>
                <a:gd name="T24" fmla="*/ 13 w 15"/>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13" y="6"/>
                  </a:moveTo>
                  <a:lnTo>
                    <a:pt x="13" y="6"/>
                  </a:lnTo>
                  <a:lnTo>
                    <a:pt x="10" y="6"/>
                  </a:lnTo>
                  <a:lnTo>
                    <a:pt x="5" y="5"/>
                  </a:lnTo>
                  <a:lnTo>
                    <a:pt x="2" y="3"/>
                  </a:lnTo>
                  <a:lnTo>
                    <a:pt x="0" y="2"/>
                  </a:lnTo>
                  <a:lnTo>
                    <a:pt x="2" y="0"/>
                  </a:lnTo>
                  <a:lnTo>
                    <a:pt x="2" y="0"/>
                  </a:lnTo>
                  <a:lnTo>
                    <a:pt x="6" y="0"/>
                  </a:lnTo>
                  <a:lnTo>
                    <a:pt x="10" y="0"/>
                  </a:lnTo>
                  <a:lnTo>
                    <a:pt x="15" y="3"/>
                  </a:lnTo>
                  <a:lnTo>
                    <a:pt x="15" y="5"/>
                  </a:lnTo>
                  <a:lnTo>
                    <a:pt x="13" y="6"/>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4" name="Freeform 1339"/>
            <p:cNvSpPr>
              <a:spLocks/>
            </p:cNvSpPr>
            <p:nvPr/>
          </p:nvSpPr>
          <p:spPr bwMode="auto">
            <a:xfrm>
              <a:off x="3038648" y="6150409"/>
              <a:ext cx="162259" cy="25003"/>
            </a:xfrm>
            <a:custGeom>
              <a:avLst/>
              <a:gdLst>
                <a:gd name="T0" fmla="*/ 13 w 15"/>
                <a:gd name="T1" fmla="*/ 6 h 6"/>
                <a:gd name="T2" fmla="*/ 13 w 15"/>
                <a:gd name="T3" fmla="*/ 6 h 6"/>
                <a:gd name="T4" fmla="*/ 10 w 15"/>
                <a:gd name="T5" fmla="*/ 6 h 6"/>
                <a:gd name="T6" fmla="*/ 5 w 15"/>
                <a:gd name="T7" fmla="*/ 5 h 6"/>
                <a:gd name="T8" fmla="*/ 2 w 15"/>
                <a:gd name="T9" fmla="*/ 3 h 6"/>
                <a:gd name="T10" fmla="*/ 0 w 15"/>
                <a:gd name="T11" fmla="*/ 2 h 6"/>
                <a:gd name="T12" fmla="*/ 2 w 15"/>
                <a:gd name="T13" fmla="*/ 0 h 6"/>
                <a:gd name="T14" fmla="*/ 2 w 15"/>
                <a:gd name="T15" fmla="*/ 0 h 6"/>
                <a:gd name="T16" fmla="*/ 6 w 15"/>
                <a:gd name="T17" fmla="*/ 0 h 6"/>
                <a:gd name="T18" fmla="*/ 10 w 15"/>
                <a:gd name="T19" fmla="*/ 0 h 6"/>
                <a:gd name="T20" fmla="*/ 15 w 15"/>
                <a:gd name="T21" fmla="*/ 3 h 6"/>
                <a:gd name="T22" fmla="*/ 15 w 15"/>
                <a:gd name="T23" fmla="*/ 5 h 6"/>
                <a:gd name="T24" fmla="*/ 13 w 15"/>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13" y="6"/>
                  </a:moveTo>
                  <a:lnTo>
                    <a:pt x="13" y="6"/>
                  </a:lnTo>
                  <a:lnTo>
                    <a:pt x="10" y="6"/>
                  </a:lnTo>
                  <a:lnTo>
                    <a:pt x="5" y="5"/>
                  </a:lnTo>
                  <a:lnTo>
                    <a:pt x="2" y="3"/>
                  </a:lnTo>
                  <a:lnTo>
                    <a:pt x="0" y="2"/>
                  </a:lnTo>
                  <a:lnTo>
                    <a:pt x="2" y="0"/>
                  </a:lnTo>
                  <a:lnTo>
                    <a:pt x="2" y="0"/>
                  </a:lnTo>
                  <a:lnTo>
                    <a:pt x="6" y="0"/>
                  </a:lnTo>
                  <a:lnTo>
                    <a:pt x="10" y="0"/>
                  </a:lnTo>
                  <a:lnTo>
                    <a:pt x="15" y="3"/>
                  </a:lnTo>
                  <a:lnTo>
                    <a:pt x="15" y="5"/>
                  </a:lnTo>
                  <a:lnTo>
                    <a:pt x="13" y="6"/>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5" name="Freeform 1340"/>
            <p:cNvSpPr>
              <a:spLocks/>
            </p:cNvSpPr>
            <p:nvPr/>
          </p:nvSpPr>
          <p:spPr bwMode="auto">
            <a:xfrm>
              <a:off x="2692504" y="6158743"/>
              <a:ext cx="205527" cy="29171"/>
            </a:xfrm>
            <a:custGeom>
              <a:avLst/>
              <a:gdLst>
                <a:gd name="T0" fmla="*/ 19 w 19"/>
                <a:gd name="T1" fmla="*/ 1 h 7"/>
                <a:gd name="T2" fmla="*/ 19 w 19"/>
                <a:gd name="T3" fmla="*/ 1 h 7"/>
                <a:gd name="T4" fmla="*/ 13 w 19"/>
                <a:gd name="T5" fmla="*/ 6 h 7"/>
                <a:gd name="T6" fmla="*/ 12 w 19"/>
                <a:gd name="T7" fmla="*/ 7 h 7"/>
                <a:gd name="T8" fmla="*/ 9 w 19"/>
                <a:gd name="T9" fmla="*/ 7 h 7"/>
                <a:gd name="T10" fmla="*/ 9 w 19"/>
                <a:gd name="T11" fmla="*/ 7 h 7"/>
                <a:gd name="T12" fmla="*/ 3 w 19"/>
                <a:gd name="T13" fmla="*/ 4 h 7"/>
                <a:gd name="T14" fmla="*/ 0 w 19"/>
                <a:gd name="T15" fmla="*/ 3 h 7"/>
                <a:gd name="T16" fmla="*/ 2 w 19"/>
                <a:gd name="T17" fmla="*/ 1 h 7"/>
                <a:gd name="T18" fmla="*/ 2 w 19"/>
                <a:gd name="T19" fmla="*/ 1 h 7"/>
                <a:gd name="T20" fmla="*/ 6 w 19"/>
                <a:gd name="T21" fmla="*/ 0 h 7"/>
                <a:gd name="T22" fmla="*/ 12 w 19"/>
                <a:gd name="T23" fmla="*/ 0 h 7"/>
                <a:gd name="T24" fmla="*/ 18 w 19"/>
                <a:gd name="T25" fmla="*/ 0 h 7"/>
                <a:gd name="T26" fmla="*/ 19 w 19"/>
                <a:gd name="T27" fmla="*/ 0 h 7"/>
                <a:gd name="T28" fmla="*/ 19 w 19"/>
                <a:gd name="T2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7">
                  <a:moveTo>
                    <a:pt x="19" y="1"/>
                  </a:moveTo>
                  <a:lnTo>
                    <a:pt x="19" y="1"/>
                  </a:lnTo>
                  <a:lnTo>
                    <a:pt x="13" y="6"/>
                  </a:lnTo>
                  <a:lnTo>
                    <a:pt x="12" y="7"/>
                  </a:lnTo>
                  <a:lnTo>
                    <a:pt x="9" y="7"/>
                  </a:lnTo>
                  <a:lnTo>
                    <a:pt x="9" y="7"/>
                  </a:lnTo>
                  <a:lnTo>
                    <a:pt x="3" y="4"/>
                  </a:lnTo>
                  <a:lnTo>
                    <a:pt x="0" y="3"/>
                  </a:lnTo>
                  <a:lnTo>
                    <a:pt x="2" y="1"/>
                  </a:lnTo>
                  <a:lnTo>
                    <a:pt x="2" y="1"/>
                  </a:lnTo>
                  <a:lnTo>
                    <a:pt x="6" y="0"/>
                  </a:lnTo>
                  <a:lnTo>
                    <a:pt x="12" y="0"/>
                  </a:lnTo>
                  <a:lnTo>
                    <a:pt x="18" y="0"/>
                  </a:lnTo>
                  <a:lnTo>
                    <a:pt x="19" y="0"/>
                  </a:lnTo>
                  <a:lnTo>
                    <a:pt x="19" y="1"/>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6" name="Freeform 1341"/>
            <p:cNvSpPr>
              <a:spLocks/>
            </p:cNvSpPr>
            <p:nvPr/>
          </p:nvSpPr>
          <p:spPr bwMode="auto">
            <a:xfrm>
              <a:off x="2692504" y="6158743"/>
              <a:ext cx="205527" cy="29171"/>
            </a:xfrm>
            <a:custGeom>
              <a:avLst/>
              <a:gdLst>
                <a:gd name="T0" fmla="*/ 19 w 19"/>
                <a:gd name="T1" fmla="*/ 1 h 7"/>
                <a:gd name="T2" fmla="*/ 19 w 19"/>
                <a:gd name="T3" fmla="*/ 1 h 7"/>
                <a:gd name="T4" fmla="*/ 13 w 19"/>
                <a:gd name="T5" fmla="*/ 6 h 7"/>
                <a:gd name="T6" fmla="*/ 12 w 19"/>
                <a:gd name="T7" fmla="*/ 7 h 7"/>
                <a:gd name="T8" fmla="*/ 9 w 19"/>
                <a:gd name="T9" fmla="*/ 7 h 7"/>
                <a:gd name="T10" fmla="*/ 9 w 19"/>
                <a:gd name="T11" fmla="*/ 7 h 7"/>
                <a:gd name="T12" fmla="*/ 3 w 19"/>
                <a:gd name="T13" fmla="*/ 4 h 7"/>
                <a:gd name="T14" fmla="*/ 0 w 19"/>
                <a:gd name="T15" fmla="*/ 3 h 7"/>
                <a:gd name="T16" fmla="*/ 2 w 19"/>
                <a:gd name="T17" fmla="*/ 1 h 7"/>
                <a:gd name="T18" fmla="*/ 2 w 19"/>
                <a:gd name="T19" fmla="*/ 1 h 7"/>
                <a:gd name="T20" fmla="*/ 6 w 19"/>
                <a:gd name="T21" fmla="*/ 0 h 7"/>
                <a:gd name="T22" fmla="*/ 12 w 19"/>
                <a:gd name="T23" fmla="*/ 0 h 7"/>
                <a:gd name="T24" fmla="*/ 18 w 19"/>
                <a:gd name="T25" fmla="*/ 0 h 7"/>
                <a:gd name="T26" fmla="*/ 19 w 19"/>
                <a:gd name="T27" fmla="*/ 0 h 7"/>
                <a:gd name="T28" fmla="*/ 19 w 19"/>
                <a:gd name="T2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7">
                  <a:moveTo>
                    <a:pt x="19" y="1"/>
                  </a:moveTo>
                  <a:lnTo>
                    <a:pt x="19" y="1"/>
                  </a:lnTo>
                  <a:lnTo>
                    <a:pt x="13" y="6"/>
                  </a:lnTo>
                  <a:lnTo>
                    <a:pt x="12" y="7"/>
                  </a:lnTo>
                  <a:lnTo>
                    <a:pt x="9" y="7"/>
                  </a:lnTo>
                  <a:lnTo>
                    <a:pt x="9" y="7"/>
                  </a:lnTo>
                  <a:lnTo>
                    <a:pt x="3" y="4"/>
                  </a:lnTo>
                  <a:lnTo>
                    <a:pt x="0" y="3"/>
                  </a:lnTo>
                  <a:lnTo>
                    <a:pt x="2" y="1"/>
                  </a:lnTo>
                  <a:lnTo>
                    <a:pt x="2" y="1"/>
                  </a:lnTo>
                  <a:lnTo>
                    <a:pt x="6" y="0"/>
                  </a:lnTo>
                  <a:lnTo>
                    <a:pt x="12" y="0"/>
                  </a:lnTo>
                  <a:lnTo>
                    <a:pt x="18" y="0"/>
                  </a:lnTo>
                  <a:lnTo>
                    <a:pt x="19" y="0"/>
                  </a:lnTo>
                  <a:lnTo>
                    <a:pt x="19" y="1"/>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7" name="Freeform 1342"/>
            <p:cNvSpPr>
              <a:spLocks/>
            </p:cNvSpPr>
            <p:nvPr/>
          </p:nvSpPr>
          <p:spPr bwMode="auto">
            <a:xfrm>
              <a:off x="1837964" y="5896212"/>
              <a:ext cx="432680" cy="145851"/>
            </a:xfrm>
            <a:custGeom>
              <a:avLst/>
              <a:gdLst>
                <a:gd name="T0" fmla="*/ 34 w 40"/>
                <a:gd name="T1" fmla="*/ 35 h 35"/>
                <a:gd name="T2" fmla="*/ 34 w 40"/>
                <a:gd name="T3" fmla="*/ 35 h 35"/>
                <a:gd name="T4" fmla="*/ 27 w 40"/>
                <a:gd name="T5" fmla="*/ 31 h 35"/>
                <a:gd name="T6" fmla="*/ 21 w 40"/>
                <a:gd name="T7" fmla="*/ 27 h 35"/>
                <a:gd name="T8" fmla="*/ 21 w 40"/>
                <a:gd name="T9" fmla="*/ 27 h 35"/>
                <a:gd name="T10" fmla="*/ 17 w 40"/>
                <a:gd name="T11" fmla="*/ 21 h 35"/>
                <a:gd name="T12" fmla="*/ 17 w 40"/>
                <a:gd name="T13" fmla="*/ 18 h 35"/>
                <a:gd name="T14" fmla="*/ 17 w 40"/>
                <a:gd name="T15" fmla="*/ 18 h 35"/>
                <a:gd name="T16" fmla="*/ 17 w 40"/>
                <a:gd name="T17" fmla="*/ 16 h 35"/>
                <a:gd name="T18" fmla="*/ 16 w 40"/>
                <a:gd name="T19" fmla="*/ 15 h 35"/>
                <a:gd name="T20" fmla="*/ 13 w 40"/>
                <a:gd name="T21" fmla="*/ 12 h 35"/>
                <a:gd name="T22" fmla="*/ 13 w 40"/>
                <a:gd name="T23" fmla="*/ 12 h 35"/>
                <a:gd name="T24" fmla="*/ 10 w 40"/>
                <a:gd name="T25" fmla="*/ 12 h 35"/>
                <a:gd name="T26" fmla="*/ 6 w 40"/>
                <a:gd name="T27" fmla="*/ 8 h 35"/>
                <a:gd name="T28" fmla="*/ 6 w 40"/>
                <a:gd name="T29" fmla="*/ 8 h 35"/>
                <a:gd name="T30" fmla="*/ 1 w 40"/>
                <a:gd name="T31" fmla="*/ 3 h 35"/>
                <a:gd name="T32" fmla="*/ 0 w 40"/>
                <a:gd name="T33" fmla="*/ 0 h 35"/>
                <a:gd name="T34" fmla="*/ 1 w 40"/>
                <a:gd name="T35" fmla="*/ 0 h 35"/>
                <a:gd name="T36" fmla="*/ 1 w 40"/>
                <a:gd name="T37" fmla="*/ 0 h 35"/>
                <a:gd name="T38" fmla="*/ 11 w 40"/>
                <a:gd name="T39" fmla="*/ 5 h 35"/>
                <a:gd name="T40" fmla="*/ 21 w 40"/>
                <a:gd name="T41" fmla="*/ 12 h 35"/>
                <a:gd name="T42" fmla="*/ 21 w 40"/>
                <a:gd name="T43" fmla="*/ 12 h 35"/>
                <a:gd name="T44" fmla="*/ 33 w 40"/>
                <a:gd name="T45" fmla="*/ 21 h 35"/>
                <a:gd name="T46" fmla="*/ 39 w 40"/>
                <a:gd name="T47" fmla="*/ 24 h 35"/>
                <a:gd name="T48" fmla="*/ 40 w 40"/>
                <a:gd name="T49" fmla="*/ 27 h 35"/>
                <a:gd name="T50" fmla="*/ 40 w 40"/>
                <a:gd name="T51" fmla="*/ 27 h 35"/>
                <a:gd name="T52" fmla="*/ 39 w 40"/>
                <a:gd name="T53" fmla="*/ 32 h 35"/>
                <a:gd name="T54" fmla="*/ 36 w 40"/>
                <a:gd name="T55" fmla="*/ 34 h 35"/>
                <a:gd name="T56" fmla="*/ 34 w 40"/>
                <a:gd name="T5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5">
                  <a:moveTo>
                    <a:pt x="34" y="35"/>
                  </a:moveTo>
                  <a:lnTo>
                    <a:pt x="34" y="35"/>
                  </a:lnTo>
                  <a:lnTo>
                    <a:pt x="27" y="31"/>
                  </a:lnTo>
                  <a:lnTo>
                    <a:pt x="21" y="27"/>
                  </a:lnTo>
                  <a:lnTo>
                    <a:pt x="21" y="27"/>
                  </a:lnTo>
                  <a:lnTo>
                    <a:pt x="17" y="21"/>
                  </a:lnTo>
                  <a:lnTo>
                    <a:pt x="17" y="18"/>
                  </a:lnTo>
                  <a:lnTo>
                    <a:pt x="17" y="18"/>
                  </a:lnTo>
                  <a:lnTo>
                    <a:pt x="17" y="16"/>
                  </a:lnTo>
                  <a:lnTo>
                    <a:pt x="16" y="15"/>
                  </a:lnTo>
                  <a:lnTo>
                    <a:pt x="13" y="12"/>
                  </a:lnTo>
                  <a:lnTo>
                    <a:pt x="13" y="12"/>
                  </a:lnTo>
                  <a:lnTo>
                    <a:pt x="10" y="12"/>
                  </a:lnTo>
                  <a:lnTo>
                    <a:pt x="6" y="8"/>
                  </a:lnTo>
                  <a:lnTo>
                    <a:pt x="6" y="8"/>
                  </a:lnTo>
                  <a:lnTo>
                    <a:pt x="1" y="3"/>
                  </a:lnTo>
                  <a:lnTo>
                    <a:pt x="0" y="0"/>
                  </a:lnTo>
                  <a:lnTo>
                    <a:pt x="1" y="0"/>
                  </a:lnTo>
                  <a:lnTo>
                    <a:pt x="1" y="0"/>
                  </a:lnTo>
                  <a:lnTo>
                    <a:pt x="11" y="5"/>
                  </a:lnTo>
                  <a:lnTo>
                    <a:pt x="21" y="12"/>
                  </a:lnTo>
                  <a:lnTo>
                    <a:pt x="21" y="12"/>
                  </a:lnTo>
                  <a:lnTo>
                    <a:pt x="33" y="21"/>
                  </a:lnTo>
                  <a:lnTo>
                    <a:pt x="39" y="24"/>
                  </a:lnTo>
                  <a:lnTo>
                    <a:pt x="40" y="27"/>
                  </a:lnTo>
                  <a:lnTo>
                    <a:pt x="40" y="27"/>
                  </a:lnTo>
                  <a:lnTo>
                    <a:pt x="39" y="32"/>
                  </a:lnTo>
                  <a:lnTo>
                    <a:pt x="36" y="34"/>
                  </a:lnTo>
                  <a:lnTo>
                    <a:pt x="34" y="35"/>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8" name="Freeform 1343"/>
            <p:cNvSpPr>
              <a:spLocks/>
            </p:cNvSpPr>
            <p:nvPr/>
          </p:nvSpPr>
          <p:spPr bwMode="auto">
            <a:xfrm>
              <a:off x="1837964" y="5896212"/>
              <a:ext cx="432680" cy="145851"/>
            </a:xfrm>
            <a:custGeom>
              <a:avLst/>
              <a:gdLst>
                <a:gd name="T0" fmla="*/ 34 w 40"/>
                <a:gd name="T1" fmla="*/ 35 h 35"/>
                <a:gd name="T2" fmla="*/ 34 w 40"/>
                <a:gd name="T3" fmla="*/ 35 h 35"/>
                <a:gd name="T4" fmla="*/ 27 w 40"/>
                <a:gd name="T5" fmla="*/ 31 h 35"/>
                <a:gd name="T6" fmla="*/ 21 w 40"/>
                <a:gd name="T7" fmla="*/ 27 h 35"/>
                <a:gd name="T8" fmla="*/ 21 w 40"/>
                <a:gd name="T9" fmla="*/ 27 h 35"/>
                <a:gd name="T10" fmla="*/ 17 w 40"/>
                <a:gd name="T11" fmla="*/ 21 h 35"/>
                <a:gd name="T12" fmla="*/ 17 w 40"/>
                <a:gd name="T13" fmla="*/ 18 h 35"/>
                <a:gd name="T14" fmla="*/ 17 w 40"/>
                <a:gd name="T15" fmla="*/ 18 h 35"/>
                <a:gd name="T16" fmla="*/ 17 w 40"/>
                <a:gd name="T17" fmla="*/ 16 h 35"/>
                <a:gd name="T18" fmla="*/ 16 w 40"/>
                <a:gd name="T19" fmla="*/ 15 h 35"/>
                <a:gd name="T20" fmla="*/ 13 w 40"/>
                <a:gd name="T21" fmla="*/ 12 h 35"/>
                <a:gd name="T22" fmla="*/ 13 w 40"/>
                <a:gd name="T23" fmla="*/ 12 h 35"/>
                <a:gd name="T24" fmla="*/ 10 w 40"/>
                <a:gd name="T25" fmla="*/ 12 h 35"/>
                <a:gd name="T26" fmla="*/ 6 w 40"/>
                <a:gd name="T27" fmla="*/ 8 h 35"/>
                <a:gd name="T28" fmla="*/ 6 w 40"/>
                <a:gd name="T29" fmla="*/ 8 h 35"/>
                <a:gd name="T30" fmla="*/ 1 w 40"/>
                <a:gd name="T31" fmla="*/ 3 h 35"/>
                <a:gd name="T32" fmla="*/ 0 w 40"/>
                <a:gd name="T33" fmla="*/ 0 h 35"/>
                <a:gd name="T34" fmla="*/ 1 w 40"/>
                <a:gd name="T35" fmla="*/ 0 h 35"/>
                <a:gd name="T36" fmla="*/ 1 w 40"/>
                <a:gd name="T37" fmla="*/ 0 h 35"/>
                <a:gd name="T38" fmla="*/ 11 w 40"/>
                <a:gd name="T39" fmla="*/ 5 h 35"/>
                <a:gd name="T40" fmla="*/ 21 w 40"/>
                <a:gd name="T41" fmla="*/ 12 h 35"/>
                <a:gd name="T42" fmla="*/ 21 w 40"/>
                <a:gd name="T43" fmla="*/ 12 h 35"/>
                <a:gd name="T44" fmla="*/ 33 w 40"/>
                <a:gd name="T45" fmla="*/ 21 h 35"/>
                <a:gd name="T46" fmla="*/ 39 w 40"/>
                <a:gd name="T47" fmla="*/ 24 h 35"/>
                <a:gd name="T48" fmla="*/ 40 w 40"/>
                <a:gd name="T49" fmla="*/ 27 h 35"/>
                <a:gd name="T50" fmla="*/ 40 w 40"/>
                <a:gd name="T51" fmla="*/ 27 h 35"/>
                <a:gd name="T52" fmla="*/ 39 w 40"/>
                <a:gd name="T53" fmla="*/ 32 h 35"/>
                <a:gd name="T54" fmla="*/ 36 w 40"/>
                <a:gd name="T55" fmla="*/ 34 h 35"/>
                <a:gd name="T56" fmla="*/ 34 w 40"/>
                <a:gd name="T5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35">
                  <a:moveTo>
                    <a:pt x="34" y="35"/>
                  </a:moveTo>
                  <a:lnTo>
                    <a:pt x="34" y="35"/>
                  </a:lnTo>
                  <a:lnTo>
                    <a:pt x="27" y="31"/>
                  </a:lnTo>
                  <a:lnTo>
                    <a:pt x="21" y="27"/>
                  </a:lnTo>
                  <a:lnTo>
                    <a:pt x="21" y="27"/>
                  </a:lnTo>
                  <a:lnTo>
                    <a:pt x="17" y="21"/>
                  </a:lnTo>
                  <a:lnTo>
                    <a:pt x="17" y="18"/>
                  </a:lnTo>
                  <a:lnTo>
                    <a:pt x="17" y="18"/>
                  </a:lnTo>
                  <a:lnTo>
                    <a:pt x="17" y="16"/>
                  </a:lnTo>
                  <a:lnTo>
                    <a:pt x="16" y="15"/>
                  </a:lnTo>
                  <a:lnTo>
                    <a:pt x="13" y="12"/>
                  </a:lnTo>
                  <a:lnTo>
                    <a:pt x="13" y="12"/>
                  </a:lnTo>
                  <a:lnTo>
                    <a:pt x="10" y="12"/>
                  </a:lnTo>
                  <a:lnTo>
                    <a:pt x="6" y="8"/>
                  </a:lnTo>
                  <a:lnTo>
                    <a:pt x="6" y="8"/>
                  </a:lnTo>
                  <a:lnTo>
                    <a:pt x="1" y="3"/>
                  </a:lnTo>
                  <a:lnTo>
                    <a:pt x="0" y="0"/>
                  </a:lnTo>
                  <a:lnTo>
                    <a:pt x="1" y="0"/>
                  </a:lnTo>
                  <a:lnTo>
                    <a:pt x="1" y="0"/>
                  </a:lnTo>
                  <a:lnTo>
                    <a:pt x="11" y="5"/>
                  </a:lnTo>
                  <a:lnTo>
                    <a:pt x="21" y="12"/>
                  </a:lnTo>
                  <a:lnTo>
                    <a:pt x="21" y="12"/>
                  </a:lnTo>
                  <a:lnTo>
                    <a:pt x="33" y="21"/>
                  </a:lnTo>
                  <a:lnTo>
                    <a:pt x="39" y="24"/>
                  </a:lnTo>
                  <a:lnTo>
                    <a:pt x="40" y="27"/>
                  </a:lnTo>
                  <a:lnTo>
                    <a:pt x="40" y="27"/>
                  </a:lnTo>
                  <a:lnTo>
                    <a:pt x="39" y="32"/>
                  </a:lnTo>
                  <a:lnTo>
                    <a:pt x="36" y="34"/>
                  </a:lnTo>
                  <a:lnTo>
                    <a:pt x="34" y="35"/>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399" name="Freeform 1344"/>
            <p:cNvSpPr>
              <a:spLocks/>
            </p:cNvSpPr>
            <p:nvPr/>
          </p:nvSpPr>
          <p:spPr bwMode="auto">
            <a:xfrm>
              <a:off x="4325876" y="5721193"/>
              <a:ext cx="248795" cy="91677"/>
            </a:xfrm>
            <a:custGeom>
              <a:avLst/>
              <a:gdLst>
                <a:gd name="T0" fmla="*/ 13 w 23"/>
                <a:gd name="T1" fmla="*/ 19 h 22"/>
                <a:gd name="T2" fmla="*/ 13 w 23"/>
                <a:gd name="T3" fmla="*/ 19 h 22"/>
                <a:gd name="T4" fmla="*/ 7 w 23"/>
                <a:gd name="T5" fmla="*/ 21 h 22"/>
                <a:gd name="T6" fmla="*/ 3 w 23"/>
                <a:gd name="T7" fmla="*/ 22 h 22"/>
                <a:gd name="T8" fmla="*/ 0 w 23"/>
                <a:gd name="T9" fmla="*/ 22 h 22"/>
                <a:gd name="T10" fmla="*/ 0 w 23"/>
                <a:gd name="T11" fmla="*/ 22 h 22"/>
                <a:gd name="T12" fmla="*/ 0 w 23"/>
                <a:gd name="T13" fmla="*/ 19 h 22"/>
                <a:gd name="T14" fmla="*/ 1 w 23"/>
                <a:gd name="T15" fmla="*/ 18 h 22"/>
                <a:gd name="T16" fmla="*/ 6 w 23"/>
                <a:gd name="T17" fmla="*/ 12 h 22"/>
                <a:gd name="T18" fmla="*/ 6 w 23"/>
                <a:gd name="T19" fmla="*/ 12 h 22"/>
                <a:gd name="T20" fmla="*/ 4 w 23"/>
                <a:gd name="T21" fmla="*/ 11 h 22"/>
                <a:gd name="T22" fmla="*/ 3 w 23"/>
                <a:gd name="T23" fmla="*/ 8 h 22"/>
                <a:gd name="T24" fmla="*/ 1 w 23"/>
                <a:gd name="T25" fmla="*/ 5 h 22"/>
                <a:gd name="T26" fmla="*/ 1 w 23"/>
                <a:gd name="T27" fmla="*/ 3 h 22"/>
                <a:gd name="T28" fmla="*/ 1 w 23"/>
                <a:gd name="T29" fmla="*/ 3 h 22"/>
                <a:gd name="T30" fmla="*/ 3 w 23"/>
                <a:gd name="T31" fmla="*/ 2 h 22"/>
                <a:gd name="T32" fmla="*/ 4 w 23"/>
                <a:gd name="T33" fmla="*/ 0 h 22"/>
                <a:gd name="T34" fmla="*/ 7 w 23"/>
                <a:gd name="T35" fmla="*/ 0 h 22"/>
                <a:gd name="T36" fmla="*/ 10 w 23"/>
                <a:gd name="T37" fmla="*/ 2 h 22"/>
                <a:gd name="T38" fmla="*/ 10 w 23"/>
                <a:gd name="T39" fmla="*/ 2 h 22"/>
                <a:gd name="T40" fmla="*/ 13 w 23"/>
                <a:gd name="T41" fmla="*/ 3 h 22"/>
                <a:gd name="T42" fmla="*/ 14 w 23"/>
                <a:gd name="T43" fmla="*/ 5 h 22"/>
                <a:gd name="T44" fmla="*/ 16 w 23"/>
                <a:gd name="T45" fmla="*/ 3 h 22"/>
                <a:gd name="T46" fmla="*/ 16 w 23"/>
                <a:gd name="T47" fmla="*/ 3 h 22"/>
                <a:gd name="T48" fmla="*/ 20 w 23"/>
                <a:gd name="T49" fmla="*/ 0 h 22"/>
                <a:gd name="T50" fmla="*/ 22 w 23"/>
                <a:gd name="T51" fmla="*/ 0 h 22"/>
                <a:gd name="T52" fmla="*/ 23 w 23"/>
                <a:gd name="T53" fmla="*/ 2 h 22"/>
                <a:gd name="T54" fmla="*/ 23 w 23"/>
                <a:gd name="T55" fmla="*/ 2 h 22"/>
                <a:gd name="T56" fmla="*/ 23 w 23"/>
                <a:gd name="T57" fmla="*/ 3 h 22"/>
                <a:gd name="T58" fmla="*/ 22 w 23"/>
                <a:gd name="T59" fmla="*/ 6 h 22"/>
                <a:gd name="T60" fmla="*/ 19 w 23"/>
                <a:gd name="T61" fmla="*/ 11 h 22"/>
                <a:gd name="T62" fmla="*/ 19 w 23"/>
                <a:gd name="T63" fmla="*/ 11 h 22"/>
                <a:gd name="T64" fmla="*/ 16 w 23"/>
                <a:gd name="T65" fmla="*/ 15 h 22"/>
                <a:gd name="T66" fmla="*/ 13 w 23"/>
                <a:gd name="T6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2">
                  <a:moveTo>
                    <a:pt x="13" y="19"/>
                  </a:moveTo>
                  <a:lnTo>
                    <a:pt x="13" y="19"/>
                  </a:lnTo>
                  <a:lnTo>
                    <a:pt x="7" y="21"/>
                  </a:lnTo>
                  <a:lnTo>
                    <a:pt x="3" y="22"/>
                  </a:lnTo>
                  <a:lnTo>
                    <a:pt x="0" y="22"/>
                  </a:lnTo>
                  <a:lnTo>
                    <a:pt x="0" y="22"/>
                  </a:lnTo>
                  <a:lnTo>
                    <a:pt x="0" y="19"/>
                  </a:lnTo>
                  <a:lnTo>
                    <a:pt x="1" y="18"/>
                  </a:lnTo>
                  <a:lnTo>
                    <a:pt x="6" y="12"/>
                  </a:lnTo>
                  <a:lnTo>
                    <a:pt x="6" y="12"/>
                  </a:lnTo>
                  <a:lnTo>
                    <a:pt x="4" y="11"/>
                  </a:lnTo>
                  <a:lnTo>
                    <a:pt x="3" y="8"/>
                  </a:lnTo>
                  <a:lnTo>
                    <a:pt x="1" y="5"/>
                  </a:lnTo>
                  <a:lnTo>
                    <a:pt x="1" y="3"/>
                  </a:lnTo>
                  <a:lnTo>
                    <a:pt x="1" y="3"/>
                  </a:lnTo>
                  <a:lnTo>
                    <a:pt x="3" y="2"/>
                  </a:lnTo>
                  <a:lnTo>
                    <a:pt x="4" y="0"/>
                  </a:lnTo>
                  <a:lnTo>
                    <a:pt x="7" y="0"/>
                  </a:lnTo>
                  <a:lnTo>
                    <a:pt x="10" y="2"/>
                  </a:lnTo>
                  <a:lnTo>
                    <a:pt x="10" y="2"/>
                  </a:lnTo>
                  <a:lnTo>
                    <a:pt x="13" y="3"/>
                  </a:lnTo>
                  <a:lnTo>
                    <a:pt x="14" y="5"/>
                  </a:lnTo>
                  <a:lnTo>
                    <a:pt x="16" y="3"/>
                  </a:lnTo>
                  <a:lnTo>
                    <a:pt x="16" y="3"/>
                  </a:lnTo>
                  <a:lnTo>
                    <a:pt x="20" y="0"/>
                  </a:lnTo>
                  <a:lnTo>
                    <a:pt x="22" y="0"/>
                  </a:lnTo>
                  <a:lnTo>
                    <a:pt x="23" y="2"/>
                  </a:lnTo>
                  <a:lnTo>
                    <a:pt x="23" y="2"/>
                  </a:lnTo>
                  <a:lnTo>
                    <a:pt x="23" y="3"/>
                  </a:lnTo>
                  <a:lnTo>
                    <a:pt x="22" y="6"/>
                  </a:lnTo>
                  <a:lnTo>
                    <a:pt x="19" y="11"/>
                  </a:lnTo>
                  <a:lnTo>
                    <a:pt x="19" y="11"/>
                  </a:lnTo>
                  <a:lnTo>
                    <a:pt x="16" y="15"/>
                  </a:lnTo>
                  <a:lnTo>
                    <a:pt x="13" y="19"/>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00" name="Freeform 1345"/>
            <p:cNvSpPr>
              <a:spLocks/>
            </p:cNvSpPr>
            <p:nvPr/>
          </p:nvSpPr>
          <p:spPr bwMode="auto">
            <a:xfrm>
              <a:off x="4325876" y="5721193"/>
              <a:ext cx="248795" cy="91677"/>
            </a:xfrm>
            <a:custGeom>
              <a:avLst/>
              <a:gdLst>
                <a:gd name="T0" fmla="*/ 13 w 23"/>
                <a:gd name="T1" fmla="*/ 19 h 22"/>
                <a:gd name="T2" fmla="*/ 13 w 23"/>
                <a:gd name="T3" fmla="*/ 19 h 22"/>
                <a:gd name="T4" fmla="*/ 7 w 23"/>
                <a:gd name="T5" fmla="*/ 21 h 22"/>
                <a:gd name="T6" fmla="*/ 3 w 23"/>
                <a:gd name="T7" fmla="*/ 22 h 22"/>
                <a:gd name="T8" fmla="*/ 0 w 23"/>
                <a:gd name="T9" fmla="*/ 22 h 22"/>
                <a:gd name="T10" fmla="*/ 0 w 23"/>
                <a:gd name="T11" fmla="*/ 22 h 22"/>
                <a:gd name="T12" fmla="*/ 0 w 23"/>
                <a:gd name="T13" fmla="*/ 19 h 22"/>
                <a:gd name="T14" fmla="*/ 1 w 23"/>
                <a:gd name="T15" fmla="*/ 18 h 22"/>
                <a:gd name="T16" fmla="*/ 6 w 23"/>
                <a:gd name="T17" fmla="*/ 12 h 22"/>
                <a:gd name="T18" fmla="*/ 6 w 23"/>
                <a:gd name="T19" fmla="*/ 12 h 22"/>
                <a:gd name="T20" fmla="*/ 4 w 23"/>
                <a:gd name="T21" fmla="*/ 11 h 22"/>
                <a:gd name="T22" fmla="*/ 3 w 23"/>
                <a:gd name="T23" fmla="*/ 8 h 22"/>
                <a:gd name="T24" fmla="*/ 1 w 23"/>
                <a:gd name="T25" fmla="*/ 5 h 22"/>
                <a:gd name="T26" fmla="*/ 1 w 23"/>
                <a:gd name="T27" fmla="*/ 3 h 22"/>
                <a:gd name="T28" fmla="*/ 1 w 23"/>
                <a:gd name="T29" fmla="*/ 3 h 22"/>
                <a:gd name="T30" fmla="*/ 3 w 23"/>
                <a:gd name="T31" fmla="*/ 2 h 22"/>
                <a:gd name="T32" fmla="*/ 4 w 23"/>
                <a:gd name="T33" fmla="*/ 0 h 22"/>
                <a:gd name="T34" fmla="*/ 7 w 23"/>
                <a:gd name="T35" fmla="*/ 0 h 22"/>
                <a:gd name="T36" fmla="*/ 10 w 23"/>
                <a:gd name="T37" fmla="*/ 2 h 22"/>
                <a:gd name="T38" fmla="*/ 10 w 23"/>
                <a:gd name="T39" fmla="*/ 2 h 22"/>
                <a:gd name="T40" fmla="*/ 13 w 23"/>
                <a:gd name="T41" fmla="*/ 3 h 22"/>
                <a:gd name="T42" fmla="*/ 14 w 23"/>
                <a:gd name="T43" fmla="*/ 5 h 22"/>
                <a:gd name="T44" fmla="*/ 16 w 23"/>
                <a:gd name="T45" fmla="*/ 3 h 22"/>
                <a:gd name="T46" fmla="*/ 16 w 23"/>
                <a:gd name="T47" fmla="*/ 3 h 22"/>
                <a:gd name="T48" fmla="*/ 20 w 23"/>
                <a:gd name="T49" fmla="*/ 0 h 22"/>
                <a:gd name="T50" fmla="*/ 22 w 23"/>
                <a:gd name="T51" fmla="*/ 0 h 22"/>
                <a:gd name="T52" fmla="*/ 23 w 23"/>
                <a:gd name="T53" fmla="*/ 2 h 22"/>
                <a:gd name="T54" fmla="*/ 23 w 23"/>
                <a:gd name="T55" fmla="*/ 2 h 22"/>
                <a:gd name="T56" fmla="*/ 23 w 23"/>
                <a:gd name="T57" fmla="*/ 3 h 22"/>
                <a:gd name="T58" fmla="*/ 22 w 23"/>
                <a:gd name="T59" fmla="*/ 6 h 22"/>
                <a:gd name="T60" fmla="*/ 19 w 23"/>
                <a:gd name="T61" fmla="*/ 11 h 22"/>
                <a:gd name="T62" fmla="*/ 19 w 23"/>
                <a:gd name="T63" fmla="*/ 11 h 22"/>
                <a:gd name="T64" fmla="*/ 16 w 23"/>
                <a:gd name="T65" fmla="*/ 15 h 22"/>
                <a:gd name="T66" fmla="*/ 13 w 23"/>
                <a:gd name="T6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22">
                  <a:moveTo>
                    <a:pt x="13" y="19"/>
                  </a:moveTo>
                  <a:lnTo>
                    <a:pt x="13" y="19"/>
                  </a:lnTo>
                  <a:lnTo>
                    <a:pt x="7" y="21"/>
                  </a:lnTo>
                  <a:lnTo>
                    <a:pt x="3" y="22"/>
                  </a:lnTo>
                  <a:lnTo>
                    <a:pt x="0" y="22"/>
                  </a:lnTo>
                  <a:lnTo>
                    <a:pt x="0" y="22"/>
                  </a:lnTo>
                  <a:lnTo>
                    <a:pt x="0" y="19"/>
                  </a:lnTo>
                  <a:lnTo>
                    <a:pt x="1" y="18"/>
                  </a:lnTo>
                  <a:lnTo>
                    <a:pt x="6" y="12"/>
                  </a:lnTo>
                  <a:lnTo>
                    <a:pt x="6" y="12"/>
                  </a:lnTo>
                  <a:lnTo>
                    <a:pt x="4" y="11"/>
                  </a:lnTo>
                  <a:lnTo>
                    <a:pt x="3" y="8"/>
                  </a:lnTo>
                  <a:lnTo>
                    <a:pt x="1" y="5"/>
                  </a:lnTo>
                  <a:lnTo>
                    <a:pt x="1" y="3"/>
                  </a:lnTo>
                  <a:lnTo>
                    <a:pt x="1" y="3"/>
                  </a:lnTo>
                  <a:lnTo>
                    <a:pt x="3" y="2"/>
                  </a:lnTo>
                  <a:lnTo>
                    <a:pt x="4" y="0"/>
                  </a:lnTo>
                  <a:lnTo>
                    <a:pt x="7" y="0"/>
                  </a:lnTo>
                  <a:lnTo>
                    <a:pt x="10" y="2"/>
                  </a:lnTo>
                  <a:lnTo>
                    <a:pt x="10" y="2"/>
                  </a:lnTo>
                  <a:lnTo>
                    <a:pt x="13" y="3"/>
                  </a:lnTo>
                  <a:lnTo>
                    <a:pt x="14" y="5"/>
                  </a:lnTo>
                  <a:lnTo>
                    <a:pt x="16" y="3"/>
                  </a:lnTo>
                  <a:lnTo>
                    <a:pt x="16" y="3"/>
                  </a:lnTo>
                  <a:lnTo>
                    <a:pt x="20" y="0"/>
                  </a:lnTo>
                  <a:lnTo>
                    <a:pt x="22" y="0"/>
                  </a:lnTo>
                  <a:lnTo>
                    <a:pt x="23" y="2"/>
                  </a:lnTo>
                  <a:lnTo>
                    <a:pt x="23" y="2"/>
                  </a:lnTo>
                  <a:lnTo>
                    <a:pt x="23" y="3"/>
                  </a:lnTo>
                  <a:lnTo>
                    <a:pt x="22" y="6"/>
                  </a:lnTo>
                  <a:lnTo>
                    <a:pt x="19" y="11"/>
                  </a:lnTo>
                  <a:lnTo>
                    <a:pt x="19" y="11"/>
                  </a:lnTo>
                  <a:lnTo>
                    <a:pt x="16" y="15"/>
                  </a:lnTo>
                  <a:lnTo>
                    <a:pt x="13" y="19"/>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01" name="Freeform 1346"/>
            <p:cNvSpPr>
              <a:spLocks/>
            </p:cNvSpPr>
            <p:nvPr/>
          </p:nvSpPr>
          <p:spPr bwMode="auto">
            <a:xfrm>
              <a:off x="4531396" y="5733696"/>
              <a:ext cx="248795" cy="100011"/>
            </a:xfrm>
            <a:custGeom>
              <a:avLst/>
              <a:gdLst>
                <a:gd name="T0" fmla="*/ 6 w 23"/>
                <a:gd name="T1" fmla="*/ 24 h 24"/>
                <a:gd name="T2" fmla="*/ 6 w 23"/>
                <a:gd name="T3" fmla="*/ 24 h 24"/>
                <a:gd name="T4" fmla="*/ 3 w 23"/>
                <a:gd name="T5" fmla="*/ 24 h 24"/>
                <a:gd name="T6" fmla="*/ 1 w 23"/>
                <a:gd name="T7" fmla="*/ 22 h 24"/>
                <a:gd name="T8" fmla="*/ 0 w 23"/>
                <a:gd name="T9" fmla="*/ 19 h 24"/>
                <a:gd name="T10" fmla="*/ 1 w 23"/>
                <a:gd name="T11" fmla="*/ 16 h 24"/>
                <a:gd name="T12" fmla="*/ 1 w 23"/>
                <a:gd name="T13" fmla="*/ 16 h 24"/>
                <a:gd name="T14" fmla="*/ 4 w 23"/>
                <a:gd name="T15" fmla="*/ 15 h 24"/>
                <a:gd name="T16" fmla="*/ 7 w 23"/>
                <a:gd name="T17" fmla="*/ 13 h 24"/>
                <a:gd name="T18" fmla="*/ 9 w 23"/>
                <a:gd name="T19" fmla="*/ 12 h 24"/>
                <a:gd name="T20" fmla="*/ 10 w 23"/>
                <a:gd name="T21" fmla="*/ 9 h 24"/>
                <a:gd name="T22" fmla="*/ 10 w 23"/>
                <a:gd name="T23" fmla="*/ 9 h 24"/>
                <a:gd name="T24" fmla="*/ 10 w 23"/>
                <a:gd name="T25" fmla="*/ 3 h 24"/>
                <a:gd name="T26" fmla="*/ 11 w 23"/>
                <a:gd name="T27" fmla="*/ 2 h 24"/>
                <a:gd name="T28" fmla="*/ 13 w 23"/>
                <a:gd name="T29" fmla="*/ 0 h 24"/>
                <a:gd name="T30" fmla="*/ 13 w 23"/>
                <a:gd name="T31" fmla="*/ 0 h 24"/>
                <a:gd name="T32" fmla="*/ 16 w 23"/>
                <a:gd name="T33" fmla="*/ 0 h 24"/>
                <a:gd name="T34" fmla="*/ 19 w 23"/>
                <a:gd name="T35" fmla="*/ 2 h 24"/>
                <a:gd name="T36" fmla="*/ 22 w 23"/>
                <a:gd name="T37" fmla="*/ 3 h 24"/>
                <a:gd name="T38" fmla="*/ 23 w 23"/>
                <a:gd name="T39" fmla="*/ 6 h 24"/>
                <a:gd name="T40" fmla="*/ 23 w 23"/>
                <a:gd name="T41" fmla="*/ 6 h 24"/>
                <a:gd name="T42" fmla="*/ 19 w 23"/>
                <a:gd name="T43" fmla="*/ 11 h 24"/>
                <a:gd name="T44" fmla="*/ 16 w 23"/>
                <a:gd name="T45" fmla="*/ 13 h 24"/>
                <a:gd name="T46" fmla="*/ 16 w 23"/>
                <a:gd name="T47" fmla="*/ 13 h 24"/>
                <a:gd name="T48" fmla="*/ 13 w 23"/>
                <a:gd name="T49" fmla="*/ 19 h 24"/>
                <a:gd name="T50" fmla="*/ 10 w 23"/>
                <a:gd name="T51" fmla="*/ 22 h 24"/>
                <a:gd name="T52" fmla="*/ 6 w 23"/>
                <a:gd name="T5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4">
                  <a:moveTo>
                    <a:pt x="6" y="24"/>
                  </a:moveTo>
                  <a:lnTo>
                    <a:pt x="6" y="24"/>
                  </a:lnTo>
                  <a:lnTo>
                    <a:pt x="3" y="24"/>
                  </a:lnTo>
                  <a:lnTo>
                    <a:pt x="1" y="22"/>
                  </a:lnTo>
                  <a:lnTo>
                    <a:pt x="0" y="19"/>
                  </a:lnTo>
                  <a:lnTo>
                    <a:pt x="1" y="16"/>
                  </a:lnTo>
                  <a:lnTo>
                    <a:pt x="1" y="16"/>
                  </a:lnTo>
                  <a:lnTo>
                    <a:pt x="4" y="15"/>
                  </a:lnTo>
                  <a:lnTo>
                    <a:pt x="7" y="13"/>
                  </a:lnTo>
                  <a:lnTo>
                    <a:pt x="9" y="12"/>
                  </a:lnTo>
                  <a:lnTo>
                    <a:pt x="10" y="9"/>
                  </a:lnTo>
                  <a:lnTo>
                    <a:pt x="10" y="9"/>
                  </a:lnTo>
                  <a:lnTo>
                    <a:pt x="10" y="3"/>
                  </a:lnTo>
                  <a:lnTo>
                    <a:pt x="11" y="2"/>
                  </a:lnTo>
                  <a:lnTo>
                    <a:pt x="13" y="0"/>
                  </a:lnTo>
                  <a:lnTo>
                    <a:pt x="13" y="0"/>
                  </a:lnTo>
                  <a:lnTo>
                    <a:pt x="16" y="0"/>
                  </a:lnTo>
                  <a:lnTo>
                    <a:pt x="19" y="2"/>
                  </a:lnTo>
                  <a:lnTo>
                    <a:pt x="22" y="3"/>
                  </a:lnTo>
                  <a:lnTo>
                    <a:pt x="23" y="6"/>
                  </a:lnTo>
                  <a:lnTo>
                    <a:pt x="23" y="6"/>
                  </a:lnTo>
                  <a:lnTo>
                    <a:pt x="19" y="11"/>
                  </a:lnTo>
                  <a:lnTo>
                    <a:pt x="16" y="13"/>
                  </a:lnTo>
                  <a:lnTo>
                    <a:pt x="16" y="13"/>
                  </a:lnTo>
                  <a:lnTo>
                    <a:pt x="13" y="19"/>
                  </a:lnTo>
                  <a:lnTo>
                    <a:pt x="10" y="22"/>
                  </a:lnTo>
                  <a:lnTo>
                    <a:pt x="6" y="24"/>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02" name="Freeform 1347"/>
            <p:cNvSpPr>
              <a:spLocks/>
            </p:cNvSpPr>
            <p:nvPr/>
          </p:nvSpPr>
          <p:spPr bwMode="auto">
            <a:xfrm>
              <a:off x="4531396" y="5733696"/>
              <a:ext cx="248795" cy="100011"/>
            </a:xfrm>
            <a:custGeom>
              <a:avLst/>
              <a:gdLst>
                <a:gd name="T0" fmla="*/ 6 w 23"/>
                <a:gd name="T1" fmla="*/ 24 h 24"/>
                <a:gd name="T2" fmla="*/ 6 w 23"/>
                <a:gd name="T3" fmla="*/ 24 h 24"/>
                <a:gd name="T4" fmla="*/ 3 w 23"/>
                <a:gd name="T5" fmla="*/ 24 h 24"/>
                <a:gd name="T6" fmla="*/ 1 w 23"/>
                <a:gd name="T7" fmla="*/ 22 h 24"/>
                <a:gd name="T8" fmla="*/ 0 w 23"/>
                <a:gd name="T9" fmla="*/ 19 h 24"/>
                <a:gd name="T10" fmla="*/ 1 w 23"/>
                <a:gd name="T11" fmla="*/ 16 h 24"/>
                <a:gd name="T12" fmla="*/ 1 w 23"/>
                <a:gd name="T13" fmla="*/ 16 h 24"/>
                <a:gd name="T14" fmla="*/ 4 w 23"/>
                <a:gd name="T15" fmla="*/ 15 h 24"/>
                <a:gd name="T16" fmla="*/ 7 w 23"/>
                <a:gd name="T17" fmla="*/ 13 h 24"/>
                <a:gd name="T18" fmla="*/ 9 w 23"/>
                <a:gd name="T19" fmla="*/ 12 h 24"/>
                <a:gd name="T20" fmla="*/ 10 w 23"/>
                <a:gd name="T21" fmla="*/ 9 h 24"/>
                <a:gd name="T22" fmla="*/ 10 w 23"/>
                <a:gd name="T23" fmla="*/ 9 h 24"/>
                <a:gd name="T24" fmla="*/ 10 w 23"/>
                <a:gd name="T25" fmla="*/ 3 h 24"/>
                <a:gd name="T26" fmla="*/ 11 w 23"/>
                <a:gd name="T27" fmla="*/ 2 h 24"/>
                <a:gd name="T28" fmla="*/ 13 w 23"/>
                <a:gd name="T29" fmla="*/ 0 h 24"/>
                <a:gd name="T30" fmla="*/ 13 w 23"/>
                <a:gd name="T31" fmla="*/ 0 h 24"/>
                <a:gd name="T32" fmla="*/ 16 w 23"/>
                <a:gd name="T33" fmla="*/ 0 h 24"/>
                <a:gd name="T34" fmla="*/ 19 w 23"/>
                <a:gd name="T35" fmla="*/ 2 h 24"/>
                <a:gd name="T36" fmla="*/ 22 w 23"/>
                <a:gd name="T37" fmla="*/ 3 h 24"/>
                <a:gd name="T38" fmla="*/ 23 w 23"/>
                <a:gd name="T39" fmla="*/ 6 h 24"/>
                <a:gd name="T40" fmla="*/ 23 w 23"/>
                <a:gd name="T41" fmla="*/ 6 h 24"/>
                <a:gd name="T42" fmla="*/ 19 w 23"/>
                <a:gd name="T43" fmla="*/ 11 h 24"/>
                <a:gd name="T44" fmla="*/ 16 w 23"/>
                <a:gd name="T45" fmla="*/ 13 h 24"/>
                <a:gd name="T46" fmla="*/ 16 w 23"/>
                <a:gd name="T47" fmla="*/ 13 h 24"/>
                <a:gd name="T48" fmla="*/ 13 w 23"/>
                <a:gd name="T49" fmla="*/ 19 h 24"/>
                <a:gd name="T50" fmla="*/ 10 w 23"/>
                <a:gd name="T51" fmla="*/ 22 h 24"/>
                <a:gd name="T52" fmla="*/ 6 w 23"/>
                <a:gd name="T5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24">
                  <a:moveTo>
                    <a:pt x="6" y="24"/>
                  </a:moveTo>
                  <a:lnTo>
                    <a:pt x="6" y="24"/>
                  </a:lnTo>
                  <a:lnTo>
                    <a:pt x="3" y="24"/>
                  </a:lnTo>
                  <a:lnTo>
                    <a:pt x="1" y="22"/>
                  </a:lnTo>
                  <a:lnTo>
                    <a:pt x="0" y="19"/>
                  </a:lnTo>
                  <a:lnTo>
                    <a:pt x="1" y="16"/>
                  </a:lnTo>
                  <a:lnTo>
                    <a:pt x="1" y="16"/>
                  </a:lnTo>
                  <a:lnTo>
                    <a:pt x="4" y="15"/>
                  </a:lnTo>
                  <a:lnTo>
                    <a:pt x="7" y="13"/>
                  </a:lnTo>
                  <a:lnTo>
                    <a:pt x="9" y="12"/>
                  </a:lnTo>
                  <a:lnTo>
                    <a:pt x="10" y="9"/>
                  </a:lnTo>
                  <a:lnTo>
                    <a:pt x="10" y="9"/>
                  </a:lnTo>
                  <a:lnTo>
                    <a:pt x="10" y="3"/>
                  </a:lnTo>
                  <a:lnTo>
                    <a:pt x="11" y="2"/>
                  </a:lnTo>
                  <a:lnTo>
                    <a:pt x="13" y="0"/>
                  </a:lnTo>
                  <a:lnTo>
                    <a:pt x="13" y="0"/>
                  </a:lnTo>
                  <a:lnTo>
                    <a:pt x="16" y="0"/>
                  </a:lnTo>
                  <a:lnTo>
                    <a:pt x="19" y="2"/>
                  </a:lnTo>
                  <a:lnTo>
                    <a:pt x="22" y="3"/>
                  </a:lnTo>
                  <a:lnTo>
                    <a:pt x="23" y="6"/>
                  </a:lnTo>
                  <a:lnTo>
                    <a:pt x="23" y="6"/>
                  </a:lnTo>
                  <a:lnTo>
                    <a:pt x="19" y="11"/>
                  </a:lnTo>
                  <a:lnTo>
                    <a:pt x="16" y="13"/>
                  </a:lnTo>
                  <a:lnTo>
                    <a:pt x="16" y="13"/>
                  </a:lnTo>
                  <a:lnTo>
                    <a:pt x="13" y="19"/>
                  </a:lnTo>
                  <a:lnTo>
                    <a:pt x="10" y="22"/>
                  </a:lnTo>
                  <a:lnTo>
                    <a:pt x="6" y="24"/>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86" name="Freeform 1358"/>
            <p:cNvSpPr>
              <a:spLocks/>
            </p:cNvSpPr>
            <p:nvPr/>
          </p:nvSpPr>
          <p:spPr bwMode="auto">
            <a:xfrm>
              <a:off x="4196072" y="862320"/>
              <a:ext cx="64902" cy="20837"/>
            </a:xfrm>
            <a:custGeom>
              <a:avLst/>
              <a:gdLst>
                <a:gd name="T0" fmla="*/ 3 w 6"/>
                <a:gd name="T1" fmla="*/ 5 h 5"/>
                <a:gd name="T2" fmla="*/ 3 w 6"/>
                <a:gd name="T3" fmla="*/ 5 h 5"/>
                <a:gd name="T4" fmla="*/ 2 w 6"/>
                <a:gd name="T5" fmla="*/ 5 h 5"/>
                <a:gd name="T6" fmla="*/ 0 w 6"/>
                <a:gd name="T7" fmla="*/ 3 h 5"/>
                <a:gd name="T8" fmla="*/ 0 w 6"/>
                <a:gd name="T9" fmla="*/ 2 h 5"/>
                <a:gd name="T10" fmla="*/ 2 w 6"/>
                <a:gd name="T11" fmla="*/ 0 h 5"/>
                <a:gd name="T12" fmla="*/ 2 w 6"/>
                <a:gd name="T13" fmla="*/ 0 h 5"/>
                <a:gd name="T14" fmla="*/ 5 w 6"/>
                <a:gd name="T15" fmla="*/ 0 h 5"/>
                <a:gd name="T16" fmla="*/ 6 w 6"/>
                <a:gd name="T17" fmla="*/ 2 h 5"/>
                <a:gd name="T18" fmla="*/ 6 w 6"/>
                <a:gd name="T19" fmla="*/ 3 h 5"/>
                <a:gd name="T20" fmla="*/ 3 w 6"/>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3" y="5"/>
                  </a:moveTo>
                  <a:lnTo>
                    <a:pt x="3" y="5"/>
                  </a:lnTo>
                  <a:lnTo>
                    <a:pt x="2" y="5"/>
                  </a:lnTo>
                  <a:lnTo>
                    <a:pt x="0" y="3"/>
                  </a:lnTo>
                  <a:lnTo>
                    <a:pt x="0" y="2"/>
                  </a:lnTo>
                  <a:lnTo>
                    <a:pt x="2" y="0"/>
                  </a:lnTo>
                  <a:lnTo>
                    <a:pt x="2" y="0"/>
                  </a:lnTo>
                  <a:lnTo>
                    <a:pt x="5" y="0"/>
                  </a:lnTo>
                  <a:lnTo>
                    <a:pt x="6" y="2"/>
                  </a:lnTo>
                  <a:lnTo>
                    <a:pt x="6" y="3"/>
                  </a:lnTo>
                  <a:lnTo>
                    <a:pt x="3" y="5"/>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87" name="Freeform 1359"/>
            <p:cNvSpPr>
              <a:spLocks/>
            </p:cNvSpPr>
            <p:nvPr/>
          </p:nvSpPr>
          <p:spPr bwMode="auto">
            <a:xfrm>
              <a:off x="4196072" y="862320"/>
              <a:ext cx="64902" cy="20837"/>
            </a:xfrm>
            <a:custGeom>
              <a:avLst/>
              <a:gdLst>
                <a:gd name="T0" fmla="*/ 3 w 6"/>
                <a:gd name="T1" fmla="*/ 5 h 5"/>
                <a:gd name="T2" fmla="*/ 3 w 6"/>
                <a:gd name="T3" fmla="*/ 5 h 5"/>
                <a:gd name="T4" fmla="*/ 2 w 6"/>
                <a:gd name="T5" fmla="*/ 5 h 5"/>
                <a:gd name="T6" fmla="*/ 0 w 6"/>
                <a:gd name="T7" fmla="*/ 3 h 5"/>
                <a:gd name="T8" fmla="*/ 0 w 6"/>
                <a:gd name="T9" fmla="*/ 2 h 5"/>
                <a:gd name="T10" fmla="*/ 2 w 6"/>
                <a:gd name="T11" fmla="*/ 0 h 5"/>
                <a:gd name="T12" fmla="*/ 2 w 6"/>
                <a:gd name="T13" fmla="*/ 0 h 5"/>
                <a:gd name="T14" fmla="*/ 5 w 6"/>
                <a:gd name="T15" fmla="*/ 0 h 5"/>
                <a:gd name="T16" fmla="*/ 6 w 6"/>
                <a:gd name="T17" fmla="*/ 2 h 5"/>
                <a:gd name="T18" fmla="*/ 6 w 6"/>
                <a:gd name="T19" fmla="*/ 3 h 5"/>
                <a:gd name="T20" fmla="*/ 3 w 6"/>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3" y="5"/>
                  </a:moveTo>
                  <a:lnTo>
                    <a:pt x="3" y="5"/>
                  </a:lnTo>
                  <a:lnTo>
                    <a:pt x="2" y="5"/>
                  </a:lnTo>
                  <a:lnTo>
                    <a:pt x="0" y="3"/>
                  </a:lnTo>
                  <a:lnTo>
                    <a:pt x="0" y="2"/>
                  </a:lnTo>
                  <a:lnTo>
                    <a:pt x="2" y="0"/>
                  </a:lnTo>
                  <a:lnTo>
                    <a:pt x="2" y="0"/>
                  </a:lnTo>
                  <a:lnTo>
                    <a:pt x="5" y="0"/>
                  </a:lnTo>
                  <a:lnTo>
                    <a:pt x="6" y="2"/>
                  </a:lnTo>
                  <a:lnTo>
                    <a:pt x="6" y="3"/>
                  </a:lnTo>
                  <a:lnTo>
                    <a:pt x="3" y="5"/>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88" name="Freeform 1362"/>
            <p:cNvSpPr>
              <a:spLocks/>
            </p:cNvSpPr>
            <p:nvPr/>
          </p:nvSpPr>
          <p:spPr bwMode="auto">
            <a:xfrm>
              <a:off x="4109536" y="941497"/>
              <a:ext cx="64902" cy="25003"/>
            </a:xfrm>
            <a:custGeom>
              <a:avLst/>
              <a:gdLst>
                <a:gd name="T0" fmla="*/ 4 w 6"/>
                <a:gd name="T1" fmla="*/ 5 h 6"/>
                <a:gd name="T2" fmla="*/ 4 w 6"/>
                <a:gd name="T3" fmla="*/ 5 h 6"/>
                <a:gd name="T4" fmla="*/ 3 w 6"/>
                <a:gd name="T5" fmla="*/ 6 h 6"/>
                <a:gd name="T6" fmla="*/ 1 w 6"/>
                <a:gd name="T7" fmla="*/ 5 h 6"/>
                <a:gd name="T8" fmla="*/ 0 w 6"/>
                <a:gd name="T9" fmla="*/ 3 h 6"/>
                <a:gd name="T10" fmla="*/ 0 w 6"/>
                <a:gd name="T11" fmla="*/ 2 h 6"/>
                <a:gd name="T12" fmla="*/ 0 w 6"/>
                <a:gd name="T13" fmla="*/ 2 h 6"/>
                <a:gd name="T14" fmla="*/ 3 w 6"/>
                <a:gd name="T15" fmla="*/ 0 h 6"/>
                <a:gd name="T16" fmla="*/ 4 w 6"/>
                <a:gd name="T17" fmla="*/ 0 h 6"/>
                <a:gd name="T18" fmla="*/ 6 w 6"/>
                <a:gd name="T19" fmla="*/ 2 h 6"/>
                <a:gd name="T20" fmla="*/ 4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5"/>
                  </a:moveTo>
                  <a:lnTo>
                    <a:pt x="4" y="5"/>
                  </a:lnTo>
                  <a:lnTo>
                    <a:pt x="3" y="6"/>
                  </a:lnTo>
                  <a:lnTo>
                    <a:pt x="1" y="5"/>
                  </a:lnTo>
                  <a:lnTo>
                    <a:pt x="0" y="3"/>
                  </a:lnTo>
                  <a:lnTo>
                    <a:pt x="0" y="2"/>
                  </a:lnTo>
                  <a:lnTo>
                    <a:pt x="0" y="2"/>
                  </a:lnTo>
                  <a:lnTo>
                    <a:pt x="3" y="0"/>
                  </a:lnTo>
                  <a:lnTo>
                    <a:pt x="4" y="0"/>
                  </a:lnTo>
                  <a:lnTo>
                    <a:pt x="6" y="2"/>
                  </a:lnTo>
                  <a:lnTo>
                    <a:pt x="4" y="5"/>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89" name="Freeform 1363"/>
            <p:cNvSpPr>
              <a:spLocks/>
            </p:cNvSpPr>
            <p:nvPr/>
          </p:nvSpPr>
          <p:spPr bwMode="auto">
            <a:xfrm>
              <a:off x="4109536" y="941497"/>
              <a:ext cx="64902" cy="25003"/>
            </a:xfrm>
            <a:custGeom>
              <a:avLst/>
              <a:gdLst>
                <a:gd name="T0" fmla="*/ 4 w 6"/>
                <a:gd name="T1" fmla="*/ 5 h 6"/>
                <a:gd name="T2" fmla="*/ 4 w 6"/>
                <a:gd name="T3" fmla="*/ 5 h 6"/>
                <a:gd name="T4" fmla="*/ 3 w 6"/>
                <a:gd name="T5" fmla="*/ 6 h 6"/>
                <a:gd name="T6" fmla="*/ 1 w 6"/>
                <a:gd name="T7" fmla="*/ 5 h 6"/>
                <a:gd name="T8" fmla="*/ 0 w 6"/>
                <a:gd name="T9" fmla="*/ 3 h 6"/>
                <a:gd name="T10" fmla="*/ 0 w 6"/>
                <a:gd name="T11" fmla="*/ 2 h 6"/>
                <a:gd name="T12" fmla="*/ 0 w 6"/>
                <a:gd name="T13" fmla="*/ 2 h 6"/>
                <a:gd name="T14" fmla="*/ 3 w 6"/>
                <a:gd name="T15" fmla="*/ 0 h 6"/>
                <a:gd name="T16" fmla="*/ 4 w 6"/>
                <a:gd name="T17" fmla="*/ 0 h 6"/>
                <a:gd name="T18" fmla="*/ 6 w 6"/>
                <a:gd name="T19" fmla="*/ 2 h 6"/>
                <a:gd name="T20" fmla="*/ 4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5"/>
                  </a:moveTo>
                  <a:lnTo>
                    <a:pt x="4" y="5"/>
                  </a:lnTo>
                  <a:lnTo>
                    <a:pt x="3" y="6"/>
                  </a:lnTo>
                  <a:lnTo>
                    <a:pt x="1" y="5"/>
                  </a:lnTo>
                  <a:lnTo>
                    <a:pt x="0" y="3"/>
                  </a:lnTo>
                  <a:lnTo>
                    <a:pt x="0" y="2"/>
                  </a:lnTo>
                  <a:lnTo>
                    <a:pt x="0" y="2"/>
                  </a:lnTo>
                  <a:lnTo>
                    <a:pt x="3" y="0"/>
                  </a:lnTo>
                  <a:lnTo>
                    <a:pt x="4" y="0"/>
                  </a:lnTo>
                  <a:lnTo>
                    <a:pt x="6" y="2"/>
                  </a:lnTo>
                  <a:lnTo>
                    <a:pt x="4" y="5"/>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90" name="Freeform 1364"/>
            <p:cNvSpPr>
              <a:spLocks/>
            </p:cNvSpPr>
            <p:nvPr/>
          </p:nvSpPr>
          <p:spPr bwMode="auto">
            <a:xfrm>
              <a:off x="4477314" y="858154"/>
              <a:ext cx="86536" cy="29171"/>
            </a:xfrm>
            <a:custGeom>
              <a:avLst/>
              <a:gdLst>
                <a:gd name="T0" fmla="*/ 6 w 8"/>
                <a:gd name="T1" fmla="*/ 6 h 7"/>
                <a:gd name="T2" fmla="*/ 6 w 8"/>
                <a:gd name="T3" fmla="*/ 6 h 7"/>
                <a:gd name="T4" fmla="*/ 5 w 8"/>
                <a:gd name="T5" fmla="*/ 7 h 7"/>
                <a:gd name="T6" fmla="*/ 2 w 8"/>
                <a:gd name="T7" fmla="*/ 6 h 7"/>
                <a:gd name="T8" fmla="*/ 0 w 8"/>
                <a:gd name="T9" fmla="*/ 4 h 7"/>
                <a:gd name="T10" fmla="*/ 2 w 8"/>
                <a:gd name="T11" fmla="*/ 1 h 7"/>
                <a:gd name="T12" fmla="*/ 2 w 8"/>
                <a:gd name="T13" fmla="*/ 1 h 7"/>
                <a:gd name="T14" fmla="*/ 5 w 8"/>
                <a:gd name="T15" fmla="*/ 0 h 7"/>
                <a:gd name="T16" fmla="*/ 8 w 8"/>
                <a:gd name="T17" fmla="*/ 0 h 7"/>
                <a:gd name="T18" fmla="*/ 8 w 8"/>
                <a:gd name="T19" fmla="*/ 1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6" y="6"/>
                  </a:lnTo>
                  <a:lnTo>
                    <a:pt x="5" y="7"/>
                  </a:lnTo>
                  <a:lnTo>
                    <a:pt x="2" y="6"/>
                  </a:lnTo>
                  <a:lnTo>
                    <a:pt x="0" y="4"/>
                  </a:lnTo>
                  <a:lnTo>
                    <a:pt x="2" y="1"/>
                  </a:lnTo>
                  <a:lnTo>
                    <a:pt x="2" y="1"/>
                  </a:lnTo>
                  <a:lnTo>
                    <a:pt x="5" y="0"/>
                  </a:lnTo>
                  <a:lnTo>
                    <a:pt x="8" y="0"/>
                  </a:lnTo>
                  <a:lnTo>
                    <a:pt x="8" y="1"/>
                  </a:lnTo>
                  <a:lnTo>
                    <a:pt x="6" y="6"/>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91" name="Freeform 1365"/>
            <p:cNvSpPr>
              <a:spLocks/>
            </p:cNvSpPr>
            <p:nvPr/>
          </p:nvSpPr>
          <p:spPr bwMode="auto">
            <a:xfrm>
              <a:off x="4477314" y="858154"/>
              <a:ext cx="86536" cy="29171"/>
            </a:xfrm>
            <a:custGeom>
              <a:avLst/>
              <a:gdLst>
                <a:gd name="T0" fmla="*/ 6 w 8"/>
                <a:gd name="T1" fmla="*/ 6 h 7"/>
                <a:gd name="T2" fmla="*/ 6 w 8"/>
                <a:gd name="T3" fmla="*/ 6 h 7"/>
                <a:gd name="T4" fmla="*/ 5 w 8"/>
                <a:gd name="T5" fmla="*/ 7 h 7"/>
                <a:gd name="T6" fmla="*/ 2 w 8"/>
                <a:gd name="T7" fmla="*/ 6 h 7"/>
                <a:gd name="T8" fmla="*/ 0 w 8"/>
                <a:gd name="T9" fmla="*/ 4 h 7"/>
                <a:gd name="T10" fmla="*/ 2 w 8"/>
                <a:gd name="T11" fmla="*/ 1 h 7"/>
                <a:gd name="T12" fmla="*/ 2 w 8"/>
                <a:gd name="T13" fmla="*/ 1 h 7"/>
                <a:gd name="T14" fmla="*/ 5 w 8"/>
                <a:gd name="T15" fmla="*/ 0 h 7"/>
                <a:gd name="T16" fmla="*/ 8 w 8"/>
                <a:gd name="T17" fmla="*/ 0 h 7"/>
                <a:gd name="T18" fmla="*/ 8 w 8"/>
                <a:gd name="T19" fmla="*/ 1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6" y="6"/>
                  </a:lnTo>
                  <a:lnTo>
                    <a:pt x="5" y="7"/>
                  </a:lnTo>
                  <a:lnTo>
                    <a:pt x="2" y="6"/>
                  </a:lnTo>
                  <a:lnTo>
                    <a:pt x="0" y="4"/>
                  </a:lnTo>
                  <a:lnTo>
                    <a:pt x="2" y="1"/>
                  </a:lnTo>
                  <a:lnTo>
                    <a:pt x="2" y="1"/>
                  </a:lnTo>
                  <a:lnTo>
                    <a:pt x="5" y="0"/>
                  </a:lnTo>
                  <a:lnTo>
                    <a:pt x="8" y="0"/>
                  </a:lnTo>
                  <a:lnTo>
                    <a:pt x="8" y="1"/>
                  </a:lnTo>
                  <a:lnTo>
                    <a:pt x="6" y="6"/>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92" name="Freeform 1631"/>
            <p:cNvSpPr>
              <a:spLocks/>
            </p:cNvSpPr>
            <p:nvPr/>
          </p:nvSpPr>
          <p:spPr bwMode="auto">
            <a:xfrm>
              <a:off x="2054297" y="2933385"/>
              <a:ext cx="1114156" cy="2879488"/>
            </a:xfrm>
            <a:custGeom>
              <a:avLst/>
              <a:gdLst>
                <a:gd name="T0" fmla="*/ 61 w 103"/>
                <a:gd name="T1" fmla="*/ 690 h 691"/>
                <a:gd name="T2" fmla="*/ 35 w 103"/>
                <a:gd name="T3" fmla="*/ 688 h 691"/>
                <a:gd name="T4" fmla="*/ 23 w 103"/>
                <a:gd name="T5" fmla="*/ 684 h 691"/>
                <a:gd name="T6" fmla="*/ 20 w 103"/>
                <a:gd name="T7" fmla="*/ 669 h 691"/>
                <a:gd name="T8" fmla="*/ 20 w 103"/>
                <a:gd name="T9" fmla="*/ 652 h 691"/>
                <a:gd name="T10" fmla="*/ 14 w 103"/>
                <a:gd name="T11" fmla="*/ 652 h 691"/>
                <a:gd name="T12" fmla="*/ 6 w 103"/>
                <a:gd name="T13" fmla="*/ 656 h 691"/>
                <a:gd name="T14" fmla="*/ 1 w 103"/>
                <a:gd name="T15" fmla="*/ 651 h 691"/>
                <a:gd name="T16" fmla="*/ 1 w 103"/>
                <a:gd name="T17" fmla="*/ 629 h 691"/>
                <a:gd name="T18" fmla="*/ 14 w 103"/>
                <a:gd name="T19" fmla="*/ 610 h 691"/>
                <a:gd name="T20" fmla="*/ 19 w 103"/>
                <a:gd name="T21" fmla="*/ 598 h 691"/>
                <a:gd name="T22" fmla="*/ 26 w 103"/>
                <a:gd name="T23" fmla="*/ 571 h 691"/>
                <a:gd name="T24" fmla="*/ 28 w 103"/>
                <a:gd name="T25" fmla="*/ 564 h 691"/>
                <a:gd name="T26" fmla="*/ 28 w 103"/>
                <a:gd name="T27" fmla="*/ 535 h 691"/>
                <a:gd name="T28" fmla="*/ 28 w 103"/>
                <a:gd name="T29" fmla="*/ 529 h 691"/>
                <a:gd name="T30" fmla="*/ 35 w 103"/>
                <a:gd name="T31" fmla="*/ 520 h 691"/>
                <a:gd name="T32" fmla="*/ 28 w 103"/>
                <a:gd name="T33" fmla="*/ 513 h 691"/>
                <a:gd name="T34" fmla="*/ 28 w 103"/>
                <a:gd name="T35" fmla="*/ 512 h 691"/>
                <a:gd name="T36" fmla="*/ 38 w 103"/>
                <a:gd name="T37" fmla="*/ 509 h 691"/>
                <a:gd name="T38" fmla="*/ 32 w 103"/>
                <a:gd name="T39" fmla="*/ 503 h 691"/>
                <a:gd name="T40" fmla="*/ 23 w 103"/>
                <a:gd name="T41" fmla="*/ 494 h 691"/>
                <a:gd name="T42" fmla="*/ 26 w 103"/>
                <a:gd name="T43" fmla="*/ 487 h 691"/>
                <a:gd name="T44" fmla="*/ 29 w 103"/>
                <a:gd name="T45" fmla="*/ 478 h 691"/>
                <a:gd name="T46" fmla="*/ 23 w 103"/>
                <a:gd name="T47" fmla="*/ 461 h 691"/>
                <a:gd name="T48" fmla="*/ 26 w 103"/>
                <a:gd name="T49" fmla="*/ 441 h 691"/>
                <a:gd name="T50" fmla="*/ 29 w 103"/>
                <a:gd name="T51" fmla="*/ 415 h 691"/>
                <a:gd name="T52" fmla="*/ 32 w 103"/>
                <a:gd name="T53" fmla="*/ 403 h 691"/>
                <a:gd name="T54" fmla="*/ 36 w 103"/>
                <a:gd name="T55" fmla="*/ 390 h 691"/>
                <a:gd name="T56" fmla="*/ 36 w 103"/>
                <a:gd name="T57" fmla="*/ 357 h 691"/>
                <a:gd name="T58" fmla="*/ 41 w 103"/>
                <a:gd name="T59" fmla="*/ 341 h 691"/>
                <a:gd name="T60" fmla="*/ 48 w 103"/>
                <a:gd name="T61" fmla="*/ 331 h 691"/>
                <a:gd name="T62" fmla="*/ 51 w 103"/>
                <a:gd name="T63" fmla="*/ 315 h 691"/>
                <a:gd name="T64" fmla="*/ 54 w 103"/>
                <a:gd name="T65" fmla="*/ 300 h 691"/>
                <a:gd name="T66" fmla="*/ 54 w 103"/>
                <a:gd name="T67" fmla="*/ 280 h 691"/>
                <a:gd name="T68" fmla="*/ 51 w 103"/>
                <a:gd name="T69" fmla="*/ 242 h 691"/>
                <a:gd name="T70" fmla="*/ 51 w 103"/>
                <a:gd name="T71" fmla="*/ 225 h 691"/>
                <a:gd name="T72" fmla="*/ 72 w 103"/>
                <a:gd name="T73" fmla="*/ 152 h 691"/>
                <a:gd name="T74" fmla="*/ 75 w 103"/>
                <a:gd name="T75" fmla="*/ 128 h 691"/>
                <a:gd name="T76" fmla="*/ 80 w 103"/>
                <a:gd name="T77" fmla="*/ 121 h 691"/>
                <a:gd name="T78" fmla="*/ 101 w 103"/>
                <a:gd name="T79" fmla="*/ 96 h 691"/>
                <a:gd name="T80" fmla="*/ 103 w 103"/>
                <a:gd name="T81" fmla="*/ 90 h 691"/>
                <a:gd name="T82" fmla="*/ 91 w 103"/>
                <a:gd name="T83" fmla="*/ 87 h 691"/>
                <a:gd name="T84" fmla="*/ 90 w 103"/>
                <a:gd name="T85" fmla="*/ 81 h 691"/>
                <a:gd name="T86" fmla="*/ 80 w 103"/>
                <a:gd name="T87" fmla="*/ 47 h 691"/>
                <a:gd name="T88" fmla="*/ 80 w 103"/>
                <a:gd name="T89" fmla="*/ 35 h 691"/>
                <a:gd name="T90" fmla="*/ 70 w 103"/>
                <a:gd name="T91" fmla="*/ 21 h 691"/>
                <a:gd name="T92" fmla="*/ 68 w 103"/>
                <a:gd name="T93" fmla="*/ 10 h 691"/>
                <a:gd name="T94" fmla="*/ 65 w 103"/>
                <a:gd name="T95" fmla="*/ 0 h 691"/>
                <a:gd name="T96" fmla="*/ 46 w 103"/>
                <a:gd name="T97" fmla="*/ 12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3" h="691">
                  <a:moveTo>
                    <a:pt x="70" y="691"/>
                  </a:moveTo>
                  <a:lnTo>
                    <a:pt x="70" y="691"/>
                  </a:lnTo>
                  <a:lnTo>
                    <a:pt x="61" y="690"/>
                  </a:lnTo>
                  <a:lnTo>
                    <a:pt x="51" y="688"/>
                  </a:lnTo>
                  <a:lnTo>
                    <a:pt x="51" y="688"/>
                  </a:lnTo>
                  <a:lnTo>
                    <a:pt x="35" y="688"/>
                  </a:lnTo>
                  <a:lnTo>
                    <a:pt x="28" y="687"/>
                  </a:lnTo>
                  <a:lnTo>
                    <a:pt x="25" y="685"/>
                  </a:lnTo>
                  <a:lnTo>
                    <a:pt x="23" y="684"/>
                  </a:lnTo>
                  <a:lnTo>
                    <a:pt x="23" y="684"/>
                  </a:lnTo>
                  <a:lnTo>
                    <a:pt x="20" y="677"/>
                  </a:lnTo>
                  <a:lnTo>
                    <a:pt x="20" y="669"/>
                  </a:lnTo>
                  <a:lnTo>
                    <a:pt x="20" y="656"/>
                  </a:lnTo>
                  <a:lnTo>
                    <a:pt x="20" y="656"/>
                  </a:lnTo>
                  <a:lnTo>
                    <a:pt x="20" y="652"/>
                  </a:lnTo>
                  <a:lnTo>
                    <a:pt x="19" y="651"/>
                  </a:lnTo>
                  <a:lnTo>
                    <a:pt x="17" y="651"/>
                  </a:lnTo>
                  <a:lnTo>
                    <a:pt x="14" y="652"/>
                  </a:lnTo>
                  <a:lnTo>
                    <a:pt x="14" y="652"/>
                  </a:lnTo>
                  <a:lnTo>
                    <a:pt x="9" y="656"/>
                  </a:lnTo>
                  <a:lnTo>
                    <a:pt x="6" y="656"/>
                  </a:lnTo>
                  <a:lnTo>
                    <a:pt x="3" y="655"/>
                  </a:lnTo>
                  <a:lnTo>
                    <a:pt x="3" y="655"/>
                  </a:lnTo>
                  <a:lnTo>
                    <a:pt x="1" y="651"/>
                  </a:lnTo>
                  <a:lnTo>
                    <a:pt x="0" y="642"/>
                  </a:lnTo>
                  <a:lnTo>
                    <a:pt x="0" y="633"/>
                  </a:lnTo>
                  <a:lnTo>
                    <a:pt x="1" y="629"/>
                  </a:lnTo>
                  <a:lnTo>
                    <a:pt x="4" y="625"/>
                  </a:lnTo>
                  <a:lnTo>
                    <a:pt x="4" y="625"/>
                  </a:lnTo>
                  <a:lnTo>
                    <a:pt x="14" y="610"/>
                  </a:lnTo>
                  <a:lnTo>
                    <a:pt x="17" y="604"/>
                  </a:lnTo>
                  <a:lnTo>
                    <a:pt x="19" y="598"/>
                  </a:lnTo>
                  <a:lnTo>
                    <a:pt x="19" y="598"/>
                  </a:lnTo>
                  <a:lnTo>
                    <a:pt x="20" y="585"/>
                  </a:lnTo>
                  <a:lnTo>
                    <a:pt x="22" y="578"/>
                  </a:lnTo>
                  <a:lnTo>
                    <a:pt x="26" y="571"/>
                  </a:lnTo>
                  <a:lnTo>
                    <a:pt x="26" y="571"/>
                  </a:lnTo>
                  <a:lnTo>
                    <a:pt x="28" y="568"/>
                  </a:lnTo>
                  <a:lnTo>
                    <a:pt x="28" y="564"/>
                  </a:lnTo>
                  <a:lnTo>
                    <a:pt x="29" y="552"/>
                  </a:lnTo>
                  <a:lnTo>
                    <a:pt x="28" y="542"/>
                  </a:lnTo>
                  <a:lnTo>
                    <a:pt x="28" y="535"/>
                  </a:lnTo>
                  <a:lnTo>
                    <a:pt x="28" y="535"/>
                  </a:lnTo>
                  <a:lnTo>
                    <a:pt x="26" y="532"/>
                  </a:lnTo>
                  <a:lnTo>
                    <a:pt x="28" y="529"/>
                  </a:lnTo>
                  <a:lnTo>
                    <a:pt x="30" y="526"/>
                  </a:lnTo>
                  <a:lnTo>
                    <a:pt x="33" y="522"/>
                  </a:lnTo>
                  <a:lnTo>
                    <a:pt x="35" y="520"/>
                  </a:lnTo>
                  <a:lnTo>
                    <a:pt x="33" y="519"/>
                  </a:lnTo>
                  <a:lnTo>
                    <a:pt x="33" y="519"/>
                  </a:lnTo>
                  <a:lnTo>
                    <a:pt x="28" y="513"/>
                  </a:lnTo>
                  <a:lnTo>
                    <a:pt x="26" y="513"/>
                  </a:lnTo>
                  <a:lnTo>
                    <a:pt x="28" y="512"/>
                  </a:lnTo>
                  <a:lnTo>
                    <a:pt x="28" y="512"/>
                  </a:lnTo>
                  <a:lnTo>
                    <a:pt x="33" y="510"/>
                  </a:lnTo>
                  <a:lnTo>
                    <a:pt x="38" y="509"/>
                  </a:lnTo>
                  <a:lnTo>
                    <a:pt x="38" y="509"/>
                  </a:lnTo>
                  <a:lnTo>
                    <a:pt x="36" y="506"/>
                  </a:lnTo>
                  <a:lnTo>
                    <a:pt x="36" y="506"/>
                  </a:lnTo>
                  <a:lnTo>
                    <a:pt x="32" y="503"/>
                  </a:lnTo>
                  <a:lnTo>
                    <a:pt x="28" y="500"/>
                  </a:lnTo>
                  <a:lnTo>
                    <a:pt x="25" y="496"/>
                  </a:lnTo>
                  <a:lnTo>
                    <a:pt x="23" y="494"/>
                  </a:lnTo>
                  <a:lnTo>
                    <a:pt x="25" y="491"/>
                  </a:lnTo>
                  <a:lnTo>
                    <a:pt x="25" y="491"/>
                  </a:lnTo>
                  <a:lnTo>
                    <a:pt x="26" y="487"/>
                  </a:lnTo>
                  <a:lnTo>
                    <a:pt x="29" y="486"/>
                  </a:lnTo>
                  <a:lnTo>
                    <a:pt x="30" y="483"/>
                  </a:lnTo>
                  <a:lnTo>
                    <a:pt x="29" y="478"/>
                  </a:lnTo>
                  <a:lnTo>
                    <a:pt x="29" y="478"/>
                  </a:lnTo>
                  <a:lnTo>
                    <a:pt x="25" y="467"/>
                  </a:lnTo>
                  <a:lnTo>
                    <a:pt x="23" y="461"/>
                  </a:lnTo>
                  <a:lnTo>
                    <a:pt x="23" y="455"/>
                  </a:lnTo>
                  <a:lnTo>
                    <a:pt x="23" y="455"/>
                  </a:lnTo>
                  <a:lnTo>
                    <a:pt x="26" y="441"/>
                  </a:lnTo>
                  <a:lnTo>
                    <a:pt x="28" y="423"/>
                  </a:lnTo>
                  <a:lnTo>
                    <a:pt x="28" y="423"/>
                  </a:lnTo>
                  <a:lnTo>
                    <a:pt x="29" y="415"/>
                  </a:lnTo>
                  <a:lnTo>
                    <a:pt x="30" y="407"/>
                  </a:lnTo>
                  <a:lnTo>
                    <a:pt x="30" y="407"/>
                  </a:lnTo>
                  <a:lnTo>
                    <a:pt x="32" y="403"/>
                  </a:lnTo>
                  <a:lnTo>
                    <a:pt x="33" y="397"/>
                  </a:lnTo>
                  <a:lnTo>
                    <a:pt x="36" y="390"/>
                  </a:lnTo>
                  <a:lnTo>
                    <a:pt x="36" y="390"/>
                  </a:lnTo>
                  <a:lnTo>
                    <a:pt x="38" y="386"/>
                  </a:lnTo>
                  <a:lnTo>
                    <a:pt x="38" y="377"/>
                  </a:lnTo>
                  <a:lnTo>
                    <a:pt x="36" y="357"/>
                  </a:lnTo>
                  <a:lnTo>
                    <a:pt x="36" y="357"/>
                  </a:lnTo>
                  <a:lnTo>
                    <a:pt x="38" y="348"/>
                  </a:lnTo>
                  <a:lnTo>
                    <a:pt x="41" y="341"/>
                  </a:lnTo>
                  <a:lnTo>
                    <a:pt x="43" y="335"/>
                  </a:lnTo>
                  <a:lnTo>
                    <a:pt x="48" y="331"/>
                  </a:lnTo>
                  <a:lnTo>
                    <a:pt x="48" y="331"/>
                  </a:lnTo>
                  <a:lnTo>
                    <a:pt x="49" y="328"/>
                  </a:lnTo>
                  <a:lnTo>
                    <a:pt x="51" y="323"/>
                  </a:lnTo>
                  <a:lnTo>
                    <a:pt x="51" y="315"/>
                  </a:lnTo>
                  <a:lnTo>
                    <a:pt x="52" y="307"/>
                  </a:lnTo>
                  <a:lnTo>
                    <a:pt x="54" y="300"/>
                  </a:lnTo>
                  <a:lnTo>
                    <a:pt x="54" y="300"/>
                  </a:lnTo>
                  <a:lnTo>
                    <a:pt x="54" y="297"/>
                  </a:lnTo>
                  <a:lnTo>
                    <a:pt x="55" y="293"/>
                  </a:lnTo>
                  <a:lnTo>
                    <a:pt x="54" y="280"/>
                  </a:lnTo>
                  <a:lnTo>
                    <a:pt x="52" y="258"/>
                  </a:lnTo>
                  <a:lnTo>
                    <a:pt x="52" y="258"/>
                  </a:lnTo>
                  <a:lnTo>
                    <a:pt x="51" y="242"/>
                  </a:lnTo>
                  <a:lnTo>
                    <a:pt x="49" y="233"/>
                  </a:lnTo>
                  <a:lnTo>
                    <a:pt x="51" y="225"/>
                  </a:lnTo>
                  <a:lnTo>
                    <a:pt x="51" y="225"/>
                  </a:lnTo>
                  <a:lnTo>
                    <a:pt x="62" y="189"/>
                  </a:lnTo>
                  <a:lnTo>
                    <a:pt x="72" y="152"/>
                  </a:lnTo>
                  <a:lnTo>
                    <a:pt x="72" y="152"/>
                  </a:lnTo>
                  <a:lnTo>
                    <a:pt x="72" y="145"/>
                  </a:lnTo>
                  <a:lnTo>
                    <a:pt x="74" y="136"/>
                  </a:lnTo>
                  <a:lnTo>
                    <a:pt x="75" y="128"/>
                  </a:lnTo>
                  <a:lnTo>
                    <a:pt x="78" y="123"/>
                  </a:lnTo>
                  <a:lnTo>
                    <a:pt x="80" y="121"/>
                  </a:lnTo>
                  <a:lnTo>
                    <a:pt x="80" y="121"/>
                  </a:lnTo>
                  <a:lnTo>
                    <a:pt x="87" y="113"/>
                  </a:lnTo>
                  <a:lnTo>
                    <a:pt x="96" y="105"/>
                  </a:lnTo>
                  <a:lnTo>
                    <a:pt x="101" y="96"/>
                  </a:lnTo>
                  <a:lnTo>
                    <a:pt x="103" y="93"/>
                  </a:lnTo>
                  <a:lnTo>
                    <a:pt x="103" y="90"/>
                  </a:lnTo>
                  <a:lnTo>
                    <a:pt x="103" y="90"/>
                  </a:lnTo>
                  <a:lnTo>
                    <a:pt x="98" y="89"/>
                  </a:lnTo>
                  <a:lnTo>
                    <a:pt x="96" y="89"/>
                  </a:lnTo>
                  <a:lnTo>
                    <a:pt x="91" y="87"/>
                  </a:lnTo>
                  <a:lnTo>
                    <a:pt x="91" y="84"/>
                  </a:lnTo>
                  <a:lnTo>
                    <a:pt x="90" y="81"/>
                  </a:lnTo>
                  <a:lnTo>
                    <a:pt x="90" y="81"/>
                  </a:lnTo>
                  <a:lnTo>
                    <a:pt x="85" y="63"/>
                  </a:lnTo>
                  <a:lnTo>
                    <a:pt x="80" y="47"/>
                  </a:lnTo>
                  <a:lnTo>
                    <a:pt x="80" y="47"/>
                  </a:lnTo>
                  <a:lnTo>
                    <a:pt x="78" y="41"/>
                  </a:lnTo>
                  <a:lnTo>
                    <a:pt x="78" y="38"/>
                  </a:lnTo>
                  <a:lnTo>
                    <a:pt x="80" y="35"/>
                  </a:lnTo>
                  <a:lnTo>
                    <a:pt x="77" y="31"/>
                  </a:lnTo>
                  <a:lnTo>
                    <a:pt x="77" y="31"/>
                  </a:lnTo>
                  <a:lnTo>
                    <a:pt x="70" y="21"/>
                  </a:lnTo>
                  <a:lnTo>
                    <a:pt x="68" y="16"/>
                  </a:lnTo>
                  <a:lnTo>
                    <a:pt x="68" y="10"/>
                  </a:lnTo>
                  <a:lnTo>
                    <a:pt x="68" y="10"/>
                  </a:lnTo>
                  <a:lnTo>
                    <a:pt x="70" y="3"/>
                  </a:lnTo>
                  <a:lnTo>
                    <a:pt x="68" y="0"/>
                  </a:lnTo>
                  <a:lnTo>
                    <a:pt x="65" y="0"/>
                  </a:lnTo>
                  <a:lnTo>
                    <a:pt x="65" y="0"/>
                  </a:lnTo>
                  <a:lnTo>
                    <a:pt x="58" y="3"/>
                  </a:lnTo>
                  <a:lnTo>
                    <a:pt x="46" y="12"/>
                  </a:lnTo>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493" name="Freeform 1637"/>
            <p:cNvSpPr>
              <a:spLocks noEditPoints="1"/>
            </p:cNvSpPr>
            <p:nvPr/>
          </p:nvSpPr>
          <p:spPr bwMode="auto">
            <a:xfrm>
              <a:off x="2746586" y="2850042"/>
              <a:ext cx="183893" cy="83343"/>
            </a:xfrm>
            <a:custGeom>
              <a:avLst/>
              <a:gdLst>
                <a:gd name="T0" fmla="*/ 13 w 17"/>
                <a:gd name="T1" fmla="*/ 10 h 20"/>
                <a:gd name="T2" fmla="*/ 13 w 17"/>
                <a:gd name="T3" fmla="*/ 10 h 20"/>
                <a:gd name="T4" fmla="*/ 16 w 17"/>
                <a:gd name="T5" fmla="*/ 6 h 20"/>
                <a:gd name="T6" fmla="*/ 17 w 17"/>
                <a:gd name="T7" fmla="*/ 1 h 20"/>
                <a:gd name="T8" fmla="*/ 17 w 17"/>
                <a:gd name="T9" fmla="*/ 1 h 20"/>
                <a:gd name="T10" fmla="*/ 17 w 17"/>
                <a:gd name="T11" fmla="*/ 0 h 20"/>
                <a:gd name="T12" fmla="*/ 14 w 17"/>
                <a:gd name="T13" fmla="*/ 0 h 20"/>
                <a:gd name="T14" fmla="*/ 14 w 17"/>
                <a:gd name="T15" fmla="*/ 1 h 20"/>
                <a:gd name="T16" fmla="*/ 14 w 17"/>
                <a:gd name="T17" fmla="*/ 1 h 20"/>
                <a:gd name="T18" fmla="*/ 13 w 17"/>
                <a:gd name="T19" fmla="*/ 4 h 20"/>
                <a:gd name="T20" fmla="*/ 10 w 17"/>
                <a:gd name="T21" fmla="*/ 9 h 20"/>
                <a:gd name="T22" fmla="*/ 13 w 17"/>
                <a:gd name="T23" fmla="*/ 10 h 20"/>
                <a:gd name="T24" fmla="*/ 1 w 17"/>
                <a:gd name="T25" fmla="*/ 20 h 20"/>
                <a:gd name="T26" fmla="*/ 1 w 17"/>
                <a:gd name="T27" fmla="*/ 20 h 20"/>
                <a:gd name="T28" fmla="*/ 10 w 17"/>
                <a:gd name="T29" fmla="*/ 13 h 20"/>
                <a:gd name="T30" fmla="*/ 7 w 17"/>
                <a:gd name="T31" fmla="*/ 12 h 20"/>
                <a:gd name="T32" fmla="*/ 7 w 17"/>
                <a:gd name="T33" fmla="*/ 12 h 20"/>
                <a:gd name="T34" fmla="*/ 3 w 17"/>
                <a:gd name="T35" fmla="*/ 17 h 20"/>
                <a:gd name="T36" fmla="*/ 3 w 17"/>
                <a:gd name="T37" fmla="*/ 17 h 20"/>
                <a:gd name="T38" fmla="*/ 0 w 17"/>
                <a:gd name="T39" fmla="*/ 19 h 20"/>
                <a:gd name="T40" fmla="*/ 1 w 17"/>
                <a:gd name="T4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20">
                  <a:moveTo>
                    <a:pt x="13" y="10"/>
                  </a:moveTo>
                  <a:lnTo>
                    <a:pt x="13" y="10"/>
                  </a:lnTo>
                  <a:lnTo>
                    <a:pt x="16" y="6"/>
                  </a:lnTo>
                  <a:lnTo>
                    <a:pt x="17" y="1"/>
                  </a:lnTo>
                  <a:lnTo>
                    <a:pt x="17" y="1"/>
                  </a:lnTo>
                  <a:lnTo>
                    <a:pt x="17" y="0"/>
                  </a:lnTo>
                  <a:lnTo>
                    <a:pt x="14" y="0"/>
                  </a:lnTo>
                  <a:lnTo>
                    <a:pt x="14" y="1"/>
                  </a:lnTo>
                  <a:lnTo>
                    <a:pt x="14" y="1"/>
                  </a:lnTo>
                  <a:lnTo>
                    <a:pt x="13" y="4"/>
                  </a:lnTo>
                  <a:lnTo>
                    <a:pt x="10" y="9"/>
                  </a:lnTo>
                  <a:lnTo>
                    <a:pt x="13" y="10"/>
                  </a:lnTo>
                  <a:close/>
                  <a:moveTo>
                    <a:pt x="1" y="20"/>
                  </a:moveTo>
                  <a:lnTo>
                    <a:pt x="1" y="20"/>
                  </a:lnTo>
                  <a:lnTo>
                    <a:pt x="10" y="13"/>
                  </a:lnTo>
                  <a:lnTo>
                    <a:pt x="7" y="12"/>
                  </a:lnTo>
                  <a:lnTo>
                    <a:pt x="7" y="12"/>
                  </a:lnTo>
                  <a:lnTo>
                    <a:pt x="3" y="17"/>
                  </a:lnTo>
                  <a:lnTo>
                    <a:pt x="3" y="17"/>
                  </a:lnTo>
                  <a:lnTo>
                    <a:pt x="0" y="19"/>
                  </a:lnTo>
                  <a:lnTo>
                    <a:pt x="1" y="20"/>
                  </a:lnTo>
                  <a:close/>
                </a:path>
              </a:pathLst>
            </a:custGeom>
            <a:grpFill/>
            <a:ln w="9525">
              <a:solidFill>
                <a:schemeClr val="bg2"/>
              </a:solidFill>
              <a:round/>
              <a:headEnd/>
              <a:tailEnd/>
            </a:ln>
            <a:extLst/>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grpSp>
      <p:graphicFrame>
        <p:nvGraphicFramePr>
          <p:cNvPr id="4" name="Table 3"/>
          <p:cNvGraphicFramePr>
            <a:graphicFrameLocks noGrp="1"/>
          </p:cNvGraphicFramePr>
          <p:nvPr>
            <p:extLst>
              <p:ext uri="{D42A27DB-BD31-4B8C-83A1-F6EECF244321}">
                <p14:modId xmlns:p14="http://schemas.microsoft.com/office/powerpoint/2010/main" val="2619987406"/>
              </p:ext>
            </p:extLst>
          </p:nvPr>
        </p:nvGraphicFramePr>
        <p:xfrm>
          <a:off x="323163" y="833209"/>
          <a:ext cx="1933199" cy="1630680"/>
        </p:xfrm>
        <a:graphic>
          <a:graphicData uri="http://schemas.openxmlformats.org/drawingml/2006/table">
            <a:tbl>
              <a:tblPr>
                <a:tableStyleId>{5C22544A-7EE6-4342-B048-85BDC9FD1C3A}</a:tableStyleId>
              </a:tblPr>
              <a:tblGrid>
                <a:gridCol w="741013"/>
                <a:gridCol w="610309"/>
                <a:gridCol w="581877"/>
              </a:tblGrid>
              <a:tr h="478522">
                <a:tc>
                  <a:txBody>
                    <a:bodyPr/>
                    <a:lstStyle/>
                    <a:p>
                      <a:pPr algn="ctr" fontAlgn="ctr"/>
                      <a:r>
                        <a:rPr lang="es-EC" sz="800" u="none" strike="noStrike" dirty="0">
                          <a:solidFill>
                            <a:srgbClr val="002776"/>
                          </a:solidFill>
                          <a:effectLst/>
                        </a:rPr>
                        <a:t>Bogotá</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 Cuota de Mercado</a:t>
                      </a:r>
                      <a:br>
                        <a:rPr lang="es-EC" sz="800" u="none" strike="noStrike" dirty="0">
                          <a:solidFill>
                            <a:srgbClr val="002776"/>
                          </a:solidFill>
                          <a:effectLst/>
                        </a:rPr>
                      </a:br>
                      <a:r>
                        <a:rPr lang="es-EC" sz="800" u="none" strike="noStrike" dirty="0">
                          <a:solidFill>
                            <a:srgbClr val="002776"/>
                          </a:solidFill>
                          <a:effectLst/>
                        </a:rPr>
                        <a:t>(2015)</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Variación cuota </a:t>
                      </a:r>
                      <a:r>
                        <a:rPr lang="es-EC" sz="800" u="none" strike="noStrike" dirty="0" smtClean="0">
                          <a:solidFill>
                            <a:srgbClr val="002776"/>
                          </a:solidFill>
                          <a:effectLst/>
                        </a:rPr>
                        <a:t>de Mercado </a:t>
                      </a:r>
                      <a:r>
                        <a:rPr lang="es-EC" sz="800" u="none" strike="noStrike" dirty="0">
                          <a:solidFill>
                            <a:srgbClr val="002776"/>
                          </a:solidFill>
                          <a:effectLst/>
                        </a:rPr>
                        <a:t>(2008-2015)</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r>
              <a:tr h="161925">
                <a:tc>
                  <a:txBody>
                    <a:bodyPr/>
                    <a:lstStyle/>
                    <a:p>
                      <a:pPr algn="l" fontAlgn="b"/>
                      <a:r>
                        <a:rPr lang="es-EC" sz="800" u="none" strike="noStrike" dirty="0">
                          <a:solidFill>
                            <a:srgbClr val="002776"/>
                          </a:solidFill>
                          <a:effectLst/>
                        </a:rPr>
                        <a:t>Alemania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15%</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30%</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Argentina </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21%</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21%</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a:solidFill>
                            <a:srgbClr val="002776"/>
                          </a:solidFill>
                          <a:effectLst/>
                        </a:rPr>
                        <a:t>Brasil</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22%</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24%</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a:solidFill>
                            <a:srgbClr val="002776"/>
                          </a:solidFill>
                          <a:effectLst/>
                        </a:rPr>
                        <a:t>Canadá</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10%</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-13%</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Estados Unidos</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12%</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-13%</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a:solidFill>
                            <a:srgbClr val="002776"/>
                          </a:solidFill>
                          <a:effectLst/>
                        </a:rPr>
                        <a:t>México</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solidFill>
                            <a:srgbClr val="002776"/>
                          </a:solidFill>
                          <a:effectLst/>
                        </a:rPr>
                        <a:t>41%</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smtClean="0">
                          <a:effectLst/>
                        </a:rPr>
                        <a:t>10%</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a:solidFill>
                            <a:srgbClr val="002776"/>
                          </a:solidFill>
                          <a:effectLst/>
                        </a:rPr>
                        <a:t>Reino Unido</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15%</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chemeClr val="accent4"/>
                          </a:solidFill>
                          <a:effectLst/>
                        </a:rPr>
                        <a:t>47%</a:t>
                      </a:r>
                      <a:endParaRPr lang="es-EC" sz="800" b="1" i="0" u="none" strike="noStrike" dirty="0">
                        <a:solidFill>
                          <a:schemeClr val="accent4"/>
                        </a:solidFill>
                        <a:effectLst/>
                        <a:latin typeface="Arial" panose="020B0604020202020204" pitchFamily="34" charset="0"/>
                      </a:endParaRPr>
                    </a:p>
                  </a:txBody>
                  <a:tcPr marL="9525" marR="9525" marT="9525" marB="0" anchor="b">
                    <a:solidFill>
                      <a:srgbClr val="C2C2C2">
                        <a:alpha val="61000"/>
                      </a:srgbClr>
                    </a:solidFill>
                  </a:tcPr>
                </a:tc>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val="3636344256"/>
              </p:ext>
            </p:extLst>
          </p:nvPr>
        </p:nvGraphicFramePr>
        <p:xfrm>
          <a:off x="2374175" y="2748344"/>
          <a:ext cx="1924300" cy="1736957"/>
        </p:xfrm>
        <a:graphic>
          <a:graphicData uri="http://schemas.openxmlformats.org/drawingml/2006/table">
            <a:tbl>
              <a:tblPr>
                <a:tableStyleId>{5C22544A-7EE6-4342-B048-85BDC9FD1C3A}</a:tableStyleId>
              </a:tblPr>
              <a:tblGrid>
                <a:gridCol w="766136"/>
                <a:gridCol w="572816"/>
                <a:gridCol w="585348"/>
              </a:tblGrid>
              <a:tr h="475846">
                <a:tc>
                  <a:txBody>
                    <a:bodyPr/>
                    <a:lstStyle/>
                    <a:p>
                      <a:pPr algn="ctr" fontAlgn="ctr"/>
                      <a:r>
                        <a:rPr lang="es-EC" sz="800" u="none" strike="noStrike" dirty="0">
                          <a:solidFill>
                            <a:srgbClr val="002776"/>
                          </a:solidFill>
                          <a:effectLst/>
                        </a:rPr>
                        <a:t>San José</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 Cuota Mercado</a:t>
                      </a:r>
                      <a:br>
                        <a:rPr lang="es-EC" sz="800" u="none" strike="noStrike" dirty="0">
                          <a:solidFill>
                            <a:srgbClr val="002776"/>
                          </a:solidFill>
                          <a:effectLst/>
                        </a:rPr>
                      </a:br>
                      <a:r>
                        <a:rPr lang="es-EC" sz="800" u="none" strike="noStrike" dirty="0">
                          <a:solidFill>
                            <a:srgbClr val="002776"/>
                          </a:solidFill>
                          <a:effectLst/>
                        </a:rPr>
                        <a:t>(2015)</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Variación cuota de Mercado (2008-2012)</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r>
              <a:tr h="154969">
                <a:tc>
                  <a:txBody>
                    <a:bodyPr/>
                    <a:lstStyle/>
                    <a:p>
                      <a:pPr algn="l" fontAlgn="b"/>
                      <a:r>
                        <a:rPr lang="es-EC" sz="800" u="none" strike="noStrike" dirty="0">
                          <a:solidFill>
                            <a:srgbClr val="002776"/>
                          </a:solidFill>
                          <a:effectLst/>
                        </a:rPr>
                        <a:t>Alemania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18%</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-9%</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4969">
                <a:tc>
                  <a:txBody>
                    <a:bodyPr/>
                    <a:lstStyle/>
                    <a:p>
                      <a:pPr algn="l" fontAlgn="b"/>
                      <a:r>
                        <a:rPr lang="es-EC" sz="800" u="none" strike="noStrike" dirty="0">
                          <a:solidFill>
                            <a:srgbClr val="002776"/>
                          </a:solidFill>
                          <a:effectLst/>
                        </a:rPr>
                        <a:t>Argentina </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4%</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-38%</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4969">
                <a:tc>
                  <a:txBody>
                    <a:bodyPr/>
                    <a:lstStyle/>
                    <a:p>
                      <a:pPr algn="l" fontAlgn="b"/>
                      <a:r>
                        <a:rPr lang="es-EC" sz="800" u="none" strike="noStrike" dirty="0">
                          <a:solidFill>
                            <a:srgbClr val="002776"/>
                          </a:solidFill>
                          <a:effectLst/>
                        </a:rPr>
                        <a:t>Brasil</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4%</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-19%</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4969">
                <a:tc>
                  <a:txBody>
                    <a:bodyPr/>
                    <a:lstStyle/>
                    <a:p>
                      <a:pPr algn="l" fontAlgn="b"/>
                      <a:r>
                        <a:rPr lang="es-EC" sz="800" u="none" strike="noStrike" dirty="0">
                          <a:solidFill>
                            <a:srgbClr val="002776"/>
                          </a:solidFill>
                          <a:effectLst/>
                        </a:rPr>
                        <a:t>Canadá</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24%</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-13%</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4969">
                <a:tc>
                  <a:txBody>
                    <a:bodyPr/>
                    <a:lstStyle/>
                    <a:p>
                      <a:pPr algn="l" fontAlgn="b"/>
                      <a:r>
                        <a:rPr lang="es-EC" sz="800" u="none" strike="noStrike">
                          <a:solidFill>
                            <a:srgbClr val="002776"/>
                          </a:solidFill>
                          <a:effectLst/>
                        </a:rPr>
                        <a:t>Colombia</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solidFill>
                            <a:srgbClr val="002776"/>
                          </a:solidFill>
                          <a:effectLst/>
                        </a:rPr>
                        <a:t>8%</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a:t>
                      </a:r>
                      <a:r>
                        <a:rPr lang="es-EC" sz="800" b="1" u="none" strike="noStrike" dirty="0" smtClean="0">
                          <a:solidFill>
                            <a:srgbClr val="FF0000"/>
                          </a:solidFill>
                          <a:effectLst/>
                        </a:rPr>
                        <a:t>33%</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4969">
                <a:tc>
                  <a:txBody>
                    <a:bodyPr/>
                    <a:lstStyle/>
                    <a:p>
                      <a:pPr algn="l" fontAlgn="b"/>
                      <a:r>
                        <a:rPr lang="es-EC" sz="800" u="none" strike="noStrike" dirty="0">
                          <a:solidFill>
                            <a:srgbClr val="002776"/>
                          </a:solidFill>
                          <a:effectLst/>
                        </a:rPr>
                        <a:t>Estados Unidos</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27%</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a:t>
                      </a:r>
                      <a:r>
                        <a:rPr lang="es-EC" sz="800" b="1" u="none" strike="noStrike" dirty="0" smtClean="0">
                          <a:solidFill>
                            <a:srgbClr val="FF0000"/>
                          </a:solidFill>
                          <a:effectLst/>
                        </a:rPr>
                        <a:t>18%</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4969">
                <a:tc>
                  <a:txBody>
                    <a:bodyPr/>
                    <a:lstStyle/>
                    <a:p>
                      <a:pPr algn="l" fontAlgn="b"/>
                      <a:r>
                        <a:rPr lang="es-EC" sz="800" u="none" strike="noStrike">
                          <a:solidFill>
                            <a:srgbClr val="002776"/>
                          </a:solidFill>
                          <a:effectLst/>
                        </a:rPr>
                        <a:t>México</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solidFill>
                            <a:srgbClr val="002776"/>
                          </a:solidFill>
                          <a:effectLst/>
                        </a:rPr>
                        <a:t>28%</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a:t>
                      </a:r>
                      <a:r>
                        <a:rPr lang="es-EC" sz="800" b="1" u="none" strike="noStrike" dirty="0" smtClean="0">
                          <a:solidFill>
                            <a:srgbClr val="FF0000"/>
                          </a:solidFill>
                          <a:effectLst/>
                        </a:rPr>
                        <a:t>18%</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4969">
                <a:tc>
                  <a:txBody>
                    <a:bodyPr/>
                    <a:lstStyle/>
                    <a:p>
                      <a:pPr algn="l" fontAlgn="b"/>
                      <a:r>
                        <a:rPr lang="es-EC" sz="800" u="none" strike="noStrike">
                          <a:solidFill>
                            <a:srgbClr val="002776"/>
                          </a:solidFill>
                          <a:effectLst/>
                        </a:rPr>
                        <a:t>Reino Unido</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16%</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-2%</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val="2495128084"/>
              </p:ext>
            </p:extLst>
          </p:nvPr>
        </p:nvGraphicFramePr>
        <p:xfrm>
          <a:off x="306889" y="2800344"/>
          <a:ext cx="1952541" cy="1759461"/>
        </p:xfrm>
        <a:graphic>
          <a:graphicData uri="http://schemas.openxmlformats.org/drawingml/2006/table">
            <a:tbl>
              <a:tblPr>
                <a:tableStyleId>{5C22544A-7EE6-4342-B048-85BDC9FD1C3A}</a:tableStyleId>
              </a:tblPr>
              <a:tblGrid>
                <a:gridCol w="755752"/>
                <a:gridCol w="605118"/>
                <a:gridCol w="591671"/>
              </a:tblGrid>
              <a:tr h="484484">
                <a:tc>
                  <a:txBody>
                    <a:bodyPr/>
                    <a:lstStyle/>
                    <a:p>
                      <a:pPr algn="ctr" fontAlgn="ctr"/>
                      <a:r>
                        <a:rPr lang="es-EC" sz="800" u="none" strike="noStrike" dirty="0">
                          <a:solidFill>
                            <a:srgbClr val="002776"/>
                          </a:solidFill>
                          <a:effectLst/>
                        </a:rPr>
                        <a:t>Lima</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D9D9D9">
                        <a:alpha val="61000"/>
                      </a:srgbClr>
                    </a:solidFill>
                  </a:tcPr>
                </a:tc>
                <a:tc>
                  <a:txBody>
                    <a:bodyPr/>
                    <a:lstStyle/>
                    <a:p>
                      <a:pPr algn="ctr" fontAlgn="ctr"/>
                      <a:r>
                        <a:rPr lang="es-EC" sz="800" u="none" strike="noStrike" dirty="0">
                          <a:solidFill>
                            <a:srgbClr val="002776"/>
                          </a:solidFill>
                          <a:effectLst/>
                        </a:rPr>
                        <a:t>% Cuota Mercado</a:t>
                      </a:r>
                      <a:br>
                        <a:rPr lang="es-EC" sz="800" u="none" strike="noStrike" dirty="0">
                          <a:solidFill>
                            <a:srgbClr val="002776"/>
                          </a:solidFill>
                          <a:effectLst/>
                        </a:rPr>
                      </a:br>
                      <a:r>
                        <a:rPr lang="es-EC" sz="800" u="none" strike="noStrike" dirty="0">
                          <a:solidFill>
                            <a:srgbClr val="002776"/>
                          </a:solidFill>
                          <a:effectLst/>
                        </a:rPr>
                        <a:t>(2015)</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D9D9D9">
                        <a:alpha val="61000"/>
                      </a:srgbClr>
                    </a:solidFill>
                  </a:tcPr>
                </a:tc>
                <a:tc>
                  <a:txBody>
                    <a:bodyPr/>
                    <a:lstStyle/>
                    <a:p>
                      <a:pPr algn="ctr" fontAlgn="ctr"/>
                      <a:r>
                        <a:rPr lang="es-EC" sz="800" u="none" strike="noStrike" dirty="0">
                          <a:solidFill>
                            <a:srgbClr val="002776"/>
                          </a:solidFill>
                          <a:effectLst/>
                        </a:rPr>
                        <a:t>Variación cuota de Mercado (2008-2012)</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D9D9D9">
                        <a:alpha val="61000"/>
                      </a:srgbClr>
                    </a:solidFill>
                  </a:tcPr>
                </a:tc>
              </a:tr>
              <a:tr h="157782">
                <a:tc>
                  <a:txBody>
                    <a:bodyPr/>
                    <a:lstStyle/>
                    <a:p>
                      <a:pPr algn="l" fontAlgn="b"/>
                      <a:r>
                        <a:rPr lang="es-EC" sz="800" u="none" strike="noStrike" dirty="0">
                          <a:solidFill>
                            <a:srgbClr val="002776"/>
                          </a:solidFill>
                          <a:effectLst/>
                        </a:rPr>
                        <a:t>Alemania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a:solidFill>
                            <a:srgbClr val="002776"/>
                          </a:solidFill>
                          <a:effectLst/>
                        </a:rPr>
                        <a:t>26%</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a:solidFill>
                            <a:srgbClr val="FF0000"/>
                          </a:solidFill>
                          <a:effectLst/>
                        </a:rPr>
                        <a:t>-7%</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D9D9D9">
                        <a:alpha val="61000"/>
                      </a:srgbClr>
                    </a:solidFill>
                  </a:tcPr>
                </a:tc>
              </a:tr>
              <a:tr h="157782">
                <a:tc>
                  <a:txBody>
                    <a:bodyPr/>
                    <a:lstStyle/>
                    <a:p>
                      <a:pPr algn="l" fontAlgn="b"/>
                      <a:r>
                        <a:rPr lang="es-EC" sz="800" u="none" strike="noStrike" dirty="0">
                          <a:solidFill>
                            <a:srgbClr val="002776"/>
                          </a:solidFill>
                          <a:effectLst/>
                        </a:rPr>
                        <a:t>Argentina </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a:solidFill>
                            <a:srgbClr val="002776"/>
                          </a:solidFill>
                          <a:effectLst/>
                        </a:rPr>
                        <a:t>37%</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a:effectLst/>
                        </a:rPr>
                        <a:t>12%</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D9D9D9">
                        <a:alpha val="61000"/>
                      </a:srgbClr>
                    </a:solidFill>
                  </a:tcPr>
                </a:tc>
              </a:tr>
              <a:tr h="157782">
                <a:tc>
                  <a:txBody>
                    <a:bodyPr/>
                    <a:lstStyle/>
                    <a:p>
                      <a:pPr algn="l" fontAlgn="b"/>
                      <a:r>
                        <a:rPr lang="es-EC" sz="800" u="none" strike="noStrike" dirty="0">
                          <a:solidFill>
                            <a:srgbClr val="002776"/>
                          </a:solidFill>
                          <a:effectLst/>
                        </a:rPr>
                        <a:t>Brasil</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a:solidFill>
                            <a:srgbClr val="002776"/>
                          </a:solidFill>
                          <a:effectLst/>
                        </a:rPr>
                        <a:t>31%</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a:solidFill>
                            <a:schemeClr val="accent4"/>
                          </a:solidFill>
                          <a:effectLst/>
                        </a:rPr>
                        <a:t>22%</a:t>
                      </a:r>
                      <a:endParaRPr lang="es-EC" sz="800" b="1" i="0" u="none" strike="noStrike" dirty="0">
                        <a:solidFill>
                          <a:schemeClr val="accent4"/>
                        </a:solidFill>
                        <a:effectLst/>
                        <a:latin typeface="Arial" panose="020B0604020202020204" pitchFamily="34" charset="0"/>
                      </a:endParaRPr>
                    </a:p>
                  </a:txBody>
                  <a:tcPr marL="9525" marR="9525" marT="9525" marB="0" anchor="b">
                    <a:solidFill>
                      <a:srgbClr val="D9D9D9">
                        <a:alpha val="61000"/>
                      </a:srgbClr>
                    </a:solidFill>
                  </a:tcPr>
                </a:tc>
              </a:tr>
              <a:tr h="157782">
                <a:tc>
                  <a:txBody>
                    <a:bodyPr/>
                    <a:lstStyle/>
                    <a:p>
                      <a:pPr algn="l" fontAlgn="b"/>
                      <a:r>
                        <a:rPr lang="es-EC" sz="800" u="none" strike="noStrike">
                          <a:solidFill>
                            <a:srgbClr val="002776"/>
                          </a:solidFill>
                          <a:effectLst/>
                        </a:rPr>
                        <a:t>Canadá</a:t>
                      </a:r>
                      <a:endParaRPr lang="es-EC" sz="800" b="0" i="0" u="none" strike="noStrike">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a:solidFill>
                            <a:srgbClr val="002776"/>
                          </a:solidFill>
                          <a:effectLst/>
                        </a:rPr>
                        <a:t>22%</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a:effectLst/>
                        </a:rPr>
                        <a:t>1%</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D9D9D9">
                        <a:alpha val="61000"/>
                      </a:srgbClr>
                    </a:solidFill>
                  </a:tcPr>
                </a:tc>
              </a:tr>
              <a:tr h="157782">
                <a:tc>
                  <a:txBody>
                    <a:bodyPr/>
                    <a:lstStyle/>
                    <a:p>
                      <a:pPr algn="l" fontAlgn="b"/>
                      <a:r>
                        <a:rPr lang="es-EC" sz="800" u="none" strike="noStrike">
                          <a:solidFill>
                            <a:srgbClr val="002776"/>
                          </a:solidFill>
                          <a:effectLst/>
                        </a:rPr>
                        <a:t>Colombia</a:t>
                      </a:r>
                      <a:endParaRPr lang="es-EC" sz="800" b="0" i="0" u="none" strike="noStrike">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smtClean="0">
                          <a:solidFill>
                            <a:srgbClr val="002776"/>
                          </a:solidFill>
                          <a:effectLst/>
                        </a:rPr>
                        <a:t>34%</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smtClean="0">
                          <a:effectLst/>
                        </a:rPr>
                        <a:t>13%</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D9D9D9">
                        <a:alpha val="61000"/>
                      </a:srgbClr>
                    </a:solidFill>
                  </a:tcPr>
                </a:tc>
              </a:tr>
              <a:tr h="157782">
                <a:tc>
                  <a:txBody>
                    <a:bodyPr/>
                    <a:lstStyle/>
                    <a:p>
                      <a:pPr algn="l" fontAlgn="b"/>
                      <a:r>
                        <a:rPr lang="es-EC" sz="800" u="none" strike="noStrike" dirty="0">
                          <a:solidFill>
                            <a:srgbClr val="002776"/>
                          </a:solidFill>
                          <a:effectLst/>
                        </a:rPr>
                        <a:t>Estados Unidos</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a:solidFill>
                            <a:srgbClr val="002776"/>
                          </a:solidFill>
                          <a:effectLst/>
                        </a:rPr>
                        <a:t>5%</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a:effectLst/>
                        </a:rPr>
                        <a:t>7%</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D9D9D9">
                        <a:alpha val="61000"/>
                      </a:srgbClr>
                    </a:solidFill>
                  </a:tcPr>
                </a:tc>
              </a:tr>
              <a:tr h="157782">
                <a:tc>
                  <a:txBody>
                    <a:bodyPr/>
                    <a:lstStyle/>
                    <a:p>
                      <a:pPr algn="l" fontAlgn="b"/>
                      <a:r>
                        <a:rPr lang="es-EC" sz="800" u="none" strike="noStrike">
                          <a:solidFill>
                            <a:srgbClr val="002776"/>
                          </a:solidFill>
                          <a:effectLst/>
                        </a:rPr>
                        <a:t>México</a:t>
                      </a:r>
                      <a:endParaRPr lang="es-EC" sz="800" b="0" i="0" u="none" strike="noStrike">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smtClean="0">
                          <a:solidFill>
                            <a:srgbClr val="002776"/>
                          </a:solidFill>
                          <a:effectLst/>
                        </a:rPr>
                        <a:t>21%</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smtClean="0">
                          <a:solidFill>
                            <a:schemeClr val="tx1"/>
                          </a:solidFill>
                          <a:effectLst/>
                        </a:rPr>
                        <a:t>10%</a:t>
                      </a:r>
                      <a:endParaRPr lang="es-EC" sz="800" b="1" i="0" u="none" strike="noStrike" dirty="0">
                        <a:solidFill>
                          <a:schemeClr val="tx1"/>
                        </a:solidFill>
                        <a:effectLst/>
                        <a:latin typeface="Arial" panose="020B0604020202020204" pitchFamily="34" charset="0"/>
                      </a:endParaRPr>
                    </a:p>
                  </a:txBody>
                  <a:tcPr marL="9525" marR="9525" marT="9525" marB="0" anchor="b">
                    <a:solidFill>
                      <a:srgbClr val="D9D9D9">
                        <a:alpha val="61000"/>
                      </a:srgbClr>
                    </a:solidFill>
                  </a:tcPr>
                </a:tc>
              </a:tr>
              <a:tr h="157782">
                <a:tc>
                  <a:txBody>
                    <a:bodyPr/>
                    <a:lstStyle/>
                    <a:p>
                      <a:pPr algn="l" fontAlgn="b"/>
                      <a:r>
                        <a:rPr lang="es-EC" sz="800" u="none" strike="noStrike">
                          <a:solidFill>
                            <a:srgbClr val="002776"/>
                          </a:solidFill>
                          <a:effectLst/>
                        </a:rPr>
                        <a:t>Reino Unido</a:t>
                      </a:r>
                      <a:endParaRPr lang="es-EC" sz="800" b="0" i="0" u="none" strike="noStrike">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u="none" strike="noStrike" dirty="0">
                          <a:solidFill>
                            <a:srgbClr val="002776"/>
                          </a:solidFill>
                          <a:effectLst/>
                        </a:rPr>
                        <a:t>32%</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D9D9D9">
                        <a:alpha val="61000"/>
                      </a:srgbClr>
                    </a:solidFill>
                  </a:tcPr>
                </a:tc>
                <a:tc>
                  <a:txBody>
                    <a:bodyPr/>
                    <a:lstStyle/>
                    <a:p>
                      <a:pPr algn="ctr" fontAlgn="b"/>
                      <a:r>
                        <a:rPr lang="es-EC" sz="800" b="1" u="none" strike="noStrike" dirty="0">
                          <a:solidFill>
                            <a:srgbClr val="FF0000"/>
                          </a:solidFill>
                          <a:effectLst/>
                        </a:rPr>
                        <a:t>-21%</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D9D9D9">
                        <a:alpha val="61000"/>
                      </a:srgbClr>
                    </a:solidFill>
                  </a:tcPr>
                </a:tc>
              </a:tr>
            </a:tbl>
          </a:graphicData>
        </a:graphic>
      </p:graphicFrame>
      <p:graphicFrame>
        <p:nvGraphicFramePr>
          <p:cNvPr id="9" name="Table 8"/>
          <p:cNvGraphicFramePr>
            <a:graphicFrameLocks noGrp="1"/>
          </p:cNvGraphicFramePr>
          <p:nvPr>
            <p:extLst>
              <p:ext uri="{D42A27DB-BD31-4B8C-83A1-F6EECF244321}">
                <p14:modId xmlns:p14="http://schemas.microsoft.com/office/powerpoint/2010/main" val="730589009"/>
              </p:ext>
            </p:extLst>
          </p:nvPr>
        </p:nvGraphicFramePr>
        <p:xfrm>
          <a:off x="4602946" y="3684646"/>
          <a:ext cx="1986342" cy="1887629"/>
        </p:xfrm>
        <a:graphic>
          <a:graphicData uri="http://schemas.openxmlformats.org/drawingml/2006/table">
            <a:tbl>
              <a:tblPr>
                <a:tableStyleId>{5C22544A-7EE6-4342-B048-85BDC9FD1C3A}</a:tableStyleId>
              </a:tblPr>
              <a:tblGrid>
                <a:gridCol w="762659"/>
                <a:gridCol w="658906"/>
                <a:gridCol w="564777"/>
              </a:tblGrid>
              <a:tr h="606269">
                <a:tc>
                  <a:txBody>
                    <a:bodyPr/>
                    <a:lstStyle/>
                    <a:p>
                      <a:pPr algn="ctr" fontAlgn="ctr"/>
                      <a:r>
                        <a:rPr lang="es-EC" sz="800" u="none" strike="noStrike" dirty="0">
                          <a:solidFill>
                            <a:srgbClr val="002776"/>
                          </a:solidFill>
                          <a:effectLst/>
                        </a:rPr>
                        <a:t>La Paz</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 Cuota Mercado</a:t>
                      </a:r>
                      <a:br>
                        <a:rPr lang="es-EC" sz="800" u="none" strike="noStrike" dirty="0">
                          <a:solidFill>
                            <a:srgbClr val="002776"/>
                          </a:solidFill>
                          <a:effectLst/>
                        </a:rPr>
                      </a:br>
                      <a:r>
                        <a:rPr lang="es-EC" sz="800" u="none" strike="noStrike" dirty="0">
                          <a:solidFill>
                            <a:srgbClr val="002776"/>
                          </a:solidFill>
                          <a:effectLst/>
                        </a:rPr>
                        <a:t>(2015)</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Variación cuota de Mercado (2008-2012)</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r>
              <a:tr h="158563">
                <a:tc>
                  <a:txBody>
                    <a:bodyPr/>
                    <a:lstStyle/>
                    <a:p>
                      <a:pPr algn="l" fontAlgn="b"/>
                      <a:r>
                        <a:rPr lang="es-EC" sz="800" u="none" strike="noStrike" dirty="0">
                          <a:solidFill>
                            <a:srgbClr val="002776"/>
                          </a:solidFill>
                          <a:effectLst/>
                        </a:rPr>
                        <a:t>Alemania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effectLst/>
                        </a:rPr>
                        <a:t>5%</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20%</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58563">
                <a:tc>
                  <a:txBody>
                    <a:bodyPr/>
                    <a:lstStyle/>
                    <a:p>
                      <a:pPr algn="l" fontAlgn="b"/>
                      <a:r>
                        <a:rPr lang="es-EC" sz="800" u="none" strike="noStrike" dirty="0">
                          <a:solidFill>
                            <a:srgbClr val="002776"/>
                          </a:solidFill>
                          <a:effectLst/>
                        </a:rPr>
                        <a:t>Argentina </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effectLst/>
                        </a:rPr>
                        <a:t>7%</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0%</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58563">
                <a:tc>
                  <a:txBody>
                    <a:bodyPr/>
                    <a:lstStyle/>
                    <a:p>
                      <a:pPr algn="l" fontAlgn="b"/>
                      <a:r>
                        <a:rPr lang="es-EC" sz="800" u="none" strike="noStrike" dirty="0">
                          <a:solidFill>
                            <a:srgbClr val="002776"/>
                          </a:solidFill>
                          <a:effectLst/>
                        </a:rPr>
                        <a:t>Brasil</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effectLst/>
                        </a:rPr>
                        <a:t>9%</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5%</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58563">
                <a:tc>
                  <a:txBody>
                    <a:bodyPr/>
                    <a:lstStyle/>
                    <a:p>
                      <a:pPr algn="l" fontAlgn="b"/>
                      <a:r>
                        <a:rPr lang="es-EC" sz="800" u="none" strike="noStrike" dirty="0">
                          <a:solidFill>
                            <a:srgbClr val="002776"/>
                          </a:solidFill>
                          <a:effectLst/>
                        </a:rPr>
                        <a:t>Canadá</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effectLst/>
                        </a:rPr>
                        <a:t>4%</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chemeClr val="accent4"/>
                          </a:solidFill>
                          <a:effectLst/>
                        </a:rPr>
                        <a:t>65%</a:t>
                      </a:r>
                      <a:endParaRPr lang="es-EC" sz="800" b="1" i="0" u="none" strike="noStrike" dirty="0">
                        <a:solidFill>
                          <a:schemeClr val="accent4"/>
                        </a:solidFill>
                        <a:effectLst/>
                        <a:latin typeface="Arial" panose="020B0604020202020204" pitchFamily="34" charset="0"/>
                      </a:endParaRPr>
                    </a:p>
                  </a:txBody>
                  <a:tcPr marL="9525" marR="9525" marT="9525" marB="0" anchor="b">
                    <a:solidFill>
                      <a:srgbClr val="C2C2C2">
                        <a:alpha val="61000"/>
                      </a:srgbClr>
                    </a:solidFill>
                  </a:tcPr>
                </a:tc>
              </a:tr>
              <a:tr h="158563">
                <a:tc>
                  <a:txBody>
                    <a:bodyPr/>
                    <a:lstStyle/>
                    <a:p>
                      <a:pPr algn="l" fontAlgn="b"/>
                      <a:r>
                        <a:rPr lang="es-EC" sz="800" u="none" strike="noStrike" dirty="0">
                          <a:solidFill>
                            <a:srgbClr val="002776"/>
                          </a:solidFill>
                          <a:effectLst/>
                        </a:rPr>
                        <a:t>Colombia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effectLst/>
                        </a:rPr>
                        <a:t>4%</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smtClean="0">
                          <a:solidFill>
                            <a:schemeClr val="accent4"/>
                          </a:solidFill>
                          <a:effectLst/>
                        </a:rPr>
                        <a:t>94%</a:t>
                      </a:r>
                      <a:endParaRPr lang="es-EC" sz="800" b="1" i="0" u="none" strike="noStrike" dirty="0">
                        <a:solidFill>
                          <a:schemeClr val="accent4"/>
                        </a:solidFill>
                        <a:effectLst/>
                        <a:latin typeface="Arial" panose="020B0604020202020204" pitchFamily="34" charset="0"/>
                      </a:endParaRPr>
                    </a:p>
                  </a:txBody>
                  <a:tcPr marL="9525" marR="9525" marT="9525" marB="0" anchor="b">
                    <a:solidFill>
                      <a:srgbClr val="C2C2C2">
                        <a:alpha val="61000"/>
                      </a:srgbClr>
                    </a:solidFill>
                  </a:tcPr>
                </a:tc>
              </a:tr>
              <a:tr h="158563">
                <a:tc>
                  <a:txBody>
                    <a:bodyPr/>
                    <a:lstStyle/>
                    <a:p>
                      <a:pPr algn="l" fontAlgn="b"/>
                      <a:r>
                        <a:rPr lang="es-EC" sz="800" u="none" strike="noStrike" dirty="0">
                          <a:solidFill>
                            <a:srgbClr val="002776"/>
                          </a:solidFill>
                          <a:effectLst/>
                        </a:rPr>
                        <a:t>Estados Unidos</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effectLst/>
                        </a:rPr>
                        <a:t>1%</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20%</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58563">
                <a:tc>
                  <a:txBody>
                    <a:bodyPr/>
                    <a:lstStyle/>
                    <a:p>
                      <a:pPr algn="l" fontAlgn="b"/>
                      <a:r>
                        <a:rPr lang="es-EC" sz="800" u="none" strike="noStrike" dirty="0">
                          <a:solidFill>
                            <a:srgbClr val="002776"/>
                          </a:solidFill>
                          <a:effectLst/>
                        </a:rPr>
                        <a:t>México</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effectLst/>
                        </a:rPr>
                        <a:t>4%</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smtClean="0">
                          <a:solidFill>
                            <a:srgbClr val="FF0000"/>
                          </a:solidFill>
                          <a:effectLst/>
                        </a:rPr>
                        <a:t>-2%</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58563">
                <a:tc>
                  <a:txBody>
                    <a:bodyPr/>
                    <a:lstStyle/>
                    <a:p>
                      <a:pPr algn="l" fontAlgn="b"/>
                      <a:r>
                        <a:rPr lang="es-EC" sz="800" u="none" strike="noStrike" dirty="0">
                          <a:solidFill>
                            <a:srgbClr val="002776"/>
                          </a:solidFill>
                          <a:effectLst/>
                        </a:rPr>
                        <a:t>Reino Unido</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effectLst/>
                        </a:rPr>
                        <a:t>3%</a:t>
                      </a:r>
                      <a:endParaRPr lang="es-EC" sz="800" b="0"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28%</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val="560597694"/>
              </p:ext>
            </p:extLst>
          </p:nvPr>
        </p:nvGraphicFramePr>
        <p:xfrm>
          <a:off x="4415124" y="847219"/>
          <a:ext cx="1954712" cy="1630680"/>
        </p:xfrm>
        <a:graphic>
          <a:graphicData uri="http://schemas.openxmlformats.org/drawingml/2006/table">
            <a:tbl>
              <a:tblPr>
                <a:tableStyleId>{5C22544A-7EE6-4342-B048-85BDC9FD1C3A}</a:tableStyleId>
              </a:tblPr>
              <a:tblGrid>
                <a:gridCol w="784818"/>
                <a:gridCol w="564776"/>
                <a:gridCol w="605118"/>
              </a:tblGrid>
              <a:tr h="0">
                <a:tc>
                  <a:txBody>
                    <a:bodyPr/>
                    <a:lstStyle/>
                    <a:p>
                      <a:pPr algn="ctr" fontAlgn="ctr"/>
                      <a:r>
                        <a:rPr lang="es-EC" sz="800" u="none" strike="noStrike" dirty="0" smtClean="0">
                          <a:solidFill>
                            <a:srgbClr val="002776"/>
                          </a:solidFill>
                          <a:effectLst/>
                        </a:rPr>
                        <a:t>México D.F</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 Cuota Mercado</a:t>
                      </a:r>
                      <a:br>
                        <a:rPr lang="es-EC" sz="800" u="none" strike="noStrike" dirty="0">
                          <a:solidFill>
                            <a:srgbClr val="002776"/>
                          </a:solidFill>
                          <a:effectLst/>
                        </a:rPr>
                      </a:br>
                      <a:r>
                        <a:rPr lang="es-EC" sz="800" u="none" strike="noStrike" dirty="0">
                          <a:solidFill>
                            <a:srgbClr val="002776"/>
                          </a:solidFill>
                          <a:effectLst/>
                        </a:rPr>
                        <a:t>(2015)</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Variación cuota de Mercado (2008-2012)</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r>
              <a:tr h="161925">
                <a:tc>
                  <a:txBody>
                    <a:bodyPr/>
                    <a:lstStyle/>
                    <a:p>
                      <a:pPr algn="l" fontAlgn="b"/>
                      <a:r>
                        <a:rPr lang="es-EC" sz="800" u="none" strike="noStrike" dirty="0">
                          <a:solidFill>
                            <a:srgbClr val="002776"/>
                          </a:solidFill>
                          <a:effectLst/>
                        </a:rPr>
                        <a:t>Alemania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29%</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5%</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Argentina </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27%</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-19%</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Brasil</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32%</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-21%</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Canadá</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33%</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11%</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Colombia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solidFill>
                            <a:srgbClr val="002776"/>
                          </a:solidFill>
                          <a:effectLst/>
                        </a:rPr>
                        <a:t>41</a:t>
                      </a:r>
                      <a:r>
                        <a:rPr lang="es-EC" sz="800" u="none" strike="noStrike" dirty="0">
                          <a:solidFill>
                            <a:srgbClr val="002776"/>
                          </a:solidFill>
                          <a:effectLst/>
                        </a:rPr>
                        <a:t>%</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smtClean="0">
                          <a:effectLst/>
                        </a:rPr>
                        <a:t>16%</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Estados Unidos</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49%</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21%</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925">
                <a:tc>
                  <a:txBody>
                    <a:bodyPr/>
                    <a:lstStyle/>
                    <a:p>
                      <a:pPr algn="l" fontAlgn="b"/>
                      <a:r>
                        <a:rPr lang="es-EC" sz="800" u="none" strike="noStrike" dirty="0">
                          <a:solidFill>
                            <a:srgbClr val="002776"/>
                          </a:solidFill>
                          <a:effectLst/>
                        </a:rPr>
                        <a:t>Reino Unido</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24%</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chemeClr val="accent4"/>
                          </a:solidFill>
                          <a:effectLst/>
                        </a:rPr>
                        <a:t>39%</a:t>
                      </a:r>
                      <a:endParaRPr lang="es-EC" sz="800" b="1" i="0" u="none" strike="noStrike" dirty="0">
                        <a:solidFill>
                          <a:schemeClr val="accent4"/>
                        </a:solidFill>
                        <a:effectLst/>
                        <a:latin typeface="Arial" panose="020B0604020202020204" pitchFamily="34" charset="0"/>
                      </a:endParaRPr>
                    </a:p>
                  </a:txBody>
                  <a:tcPr marL="9525" marR="9525" marT="9525" marB="0" anchor="b">
                    <a:solidFill>
                      <a:srgbClr val="C2C2C2">
                        <a:alpha val="61000"/>
                      </a:srgbClr>
                    </a:solid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val="3733481599"/>
              </p:ext>
            </p:extLst>
          </p:nvPr>
        </p:nvGraphicFramePr>
        <p:xfrm>
          <a:off x="7755045" y="870097"/>
          <a:ext cx="1964765" cy="1787589"/>
        </p:xfrm>
        <a:graphic>
          <a:graphicData uri="http://schemas.openxmlformats.org/drawingml/2006/table">
            <a:tbl>
              <a:tblPr>
                <a:tableStyleId>{5C22544A-7EE6-4342-B048-85BDC9FD1C3A}</a:tableStyleId>
              </a:tblPr>
              <a:tblGrid>
                <a:gridCol w="808318"/>
                <a:gridCol w="564776"/>
                <a:gridCol w="591671"/>
              </a:tblGrid>
              <a:tr h="464917">
                <a:tc>
                  <a:txBody>
                    <a:bodyPr/>
                    <a:lstStyle/>
                    <a:p>
                      <a:pPr algn="ctr" fontAlgn="ctr"/>
                      <a:r>
                        <a:rPr lang="es-EC" sz="800" u="none" strike="noStrike" dirty="0">
                          <a:solidFill>
                            <a:srgbClr val="002776"/>
                          </a:solidFill>
                          <a:effectLst/>
                        </a:rPr>
                        <a:t>Quito</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 Cuota Mercado</a:t>
                      </a:r>
                      <a:br>
                        <a:rPr lang="es-EC" sz="800" u="none" strike="noStrike" dirty="0">
                          <a:solidFill>
                            <a:srgbClr val="002776"/>
                          </a:solidFill>
                          <a:effectLst/>
                        </a:rPr>
                      </a:br>
                      <a:r>
                        <a:rPr lang="es-EC" sz="800" u="none" strike="noStrike" dirty="0">
                          <a:solidFill>
                            <a:srgbClr val="002776"/>
                          </a:solidFill>
                          <a:effectLst/>
                        </a:rPr>
                        <a:t>(2015)</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c>
                  <a:txBody>
                    <a:bodyPr/>
                    <a:lstStyle/>
                    <a:p>
                      <a:pPr algn="ctr" fontAlgn="ctr"/>
                      <a:r>
                        <a:rPr lang="es-EC" sz="800" u="none" strike="noStrike" dirty="0">
                          <a:solidFill>
                            <a:srgbClr val="002776"/>
                          </a:solidFill>
                          <a:effectLst/>
                        </a:rPr>
                        <a:t>Variación cuota de Mercado (2008-2012)</a:t>
                      </a:r>
                      <a:endParaRPr lang="es-EC" sz="800" b="1" i="0" u="none" strike="noStrike" dirty="0">
                        <a:solidFill>
                          <a:srgbClr val="002776"/>
                        </a:solidFill>
                        <a:effectLst/>
                        <a:latin typeface="Arial" panose="020B0604020202020204" pitchFamily="34" charset="0"/>
                      </a:endParaRPr>
                    </a:p>
                  </a:txBody>
                  <a:tcPr marL="9525" marR="9525" marT="9525" marB="0" anchor="ctr">
                    <a:solidFill>
                      <a:srgbClr val="C2C2C2">
                        <a:alpha val="61000"/>
                      </a:srgbClr>
                    </a:solidFill>
                  </a:tcPr>
                </a:tc>
              </a:tr>
              <a:tr h="161298">
                <a:tc>
                  <a:txBody>
                    <a:bodyPr/>
                    <a:lstStyle/>
                    <a:p>
                      <a:pPr algn="l" fontAlgn="b"/>
                      <a:r>
                        <a:rPr lang="es-EC" sz="800" u="none" strike="noStrike" dirty="0">
                          <a:solidFill>
                            <a:srgbClr val="002776"/>
                          </a:solidFill>
                          <a:effectLst/>
                        </a:rPr>
                        <a:t>Alemania</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7%</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-24%</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298">
                <a:tc>
                  <a:txBody>
                    <a:bodyPr/>
                    <a:lstStyle/>
                    <a:p>
                      <a:pPr algn="l" fontAlgn="b"/>
                      <a:r>
                        <a:rPr lang="es-EC" sz="800" u="none" strike="noStrike" dirty="0">
                          <a:solidFill>
                            <a:srgbClr val="002776"/>
                          </a:solidFill>
                          <a:effectLst/>
                        </a:rPr>
                        <a:t>Argentina </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5%</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chemeClr val="tx1"/>
                          </a:solidFill>
                          <a:effectLst/>
                        </a:rPr>
                        <a:t>25%</a:t>
                      </a:r>
                      <a:endParaRPr lang="es-EC" sz="800" b="1" i="0" u="none" strike="noStrike" dirty="0">
                        <a:solidFill>
                          <a:schemeClr val="tx1"/>
                        </a:solidFill>
                        <a:effectLst/>
                        <a:latin typeface="Arial" panose="020B0604020202020204" pitchFamily="34" charset="0"/>
                      </a:endParaRPr>
                    </a:p>
                  </a:txBody>
                  <a:tcPr marL="9525" marR="9525" marT="9525" marB="0" anchor="b">
                    <a:solidFill>
                      <a:srgbClr val="C2C2C2">
                        <a:alpha val="61000"/>
                      </a:srgbClr>
                    </a:solidFill>
                  </a:tcPr>
                </a:tc>
              </a:tr>
              <a:tr h="161298">
                <a:tc>
                  <a:txBody>
                    <a:bodyPr/>
                    <a:lstStyle/>
                    <a:p>
                      <a:pPr algn="l" fontAlgn="b"/>
                      <a:r>
                        <a:rPr lang="es-EC" sz="800" u="none" strike="noStrike" dirty="0">
                          <a:solidFill>
                            <a:srgbClr val="002776"/>
                          </a:solidFill>
                          <a:effectLst/>
                        </a:rPr>
                        <a:t>Brasil</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3%</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-31%</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298">
                <a:tc>
                  <a:txBody>
                    <a:bodyPr/>
                    <a:lstStyle/>
                    <a:p>
                      <a:pPr algn="l" fontAlgn="b"/>
                      <a:r>
                        <a:rPr lang="es-EC" sz="800" u="none" strike="noStrike">
                          <a:solidFill>
                            <a:srgbClr val="002776"/>
                          </a:solidFill>
                          <a:effectLst/>
                        </a:rPr>
                        <a:t>Canadá</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7%</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effectLst/>
                        </a:rPr>
                        <a:t>1%</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298">
                <a:tc>
                  <a:txBody>
                    <a:bodyPr/>
                    <a:lstStyle/>
                    <a:p>
                      <a:pPr algn="l" fontAlgn="b"/>
                      <a:r>
                        <a:rPr lang="es-EC" sz="800" u="none" strike="noStrike">
                          <a:solidFill>
                            <a:srgbClr val="002776"/>
                          </a:solidFill>
                          <a:effectLst/>
                        </a:rPr>
                        <a:t>Colombia</a:t>
                      </a:r>
                      <a:endParaRPr lang="es-EC" sz="800" b="0" i="0" u="none" strike="noStrike">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solidFill>
                            <a:srgbClr val="002776"/>
                          </a:solidFill>
                          <a:effectLst/>
                        </a:rPr>
                        <a:t>13%</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a:t>
                      </a:r>
                      <a:r>
                        <a:rPr lang="es-EC" sz="800" b="1" u="none" strike="noStrike" dirty="0" smtClean="0">
                          <a:solidFill>
                            <a:srgbClr val="FF0000"/>
                          </a:solidFill>
                          <a:effectLst/>
                        </a:rPr>
                        <a:t>37%</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298">
                <a:tc>
                  <a:txBody>
                    <a:bodyPr/>
                    <a:lstStyle/>
                    <a:p>
                      <a:pPr algn="l" fontAlgn="b"/>
                      <a:r>
                        <a:rPr lang="es-EC" sz="800" u="none" strike="noStrike" dirty="0">
                          <a:solidFill>
                            <a:srgbClr val="002776"/>
                          </a:solidFill>
                          <a:effectLst/>
                        </a:rPr>
                        <a:t>Estados Unidos</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6%</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-15%</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r h="161298">
                <a:tc>
                  <a:txBody>
                    <a:bodyPr/>
                    <a:lstStyle/>
                    <a:p>
                      <a:pPr algn="l" fontAlgn="b"/>
                      <a:r>
                        <a:rPr lang="es-EC" sz="800" u="none" strike="noStrike" dirty="0">
                          <a:solidFill>
                            <a:srgbClr val="002776"/>
                          </a:solidFill>
                          <a:effectLst/>
                        </a:rPr>
                        <a:t>México</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smtClean="0">
                          <a:solidFill>
                            <a:srgbClr val="002776"/>
                          </a:solidFill>
                          <a:effectLst/>
                        </a:rPr>
                        <a:t>6%</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smtClean="0">
                          <a:effectLst/>
                        </a:rPr>
                        <a:t>18</a:t>
                      </a:r>
                      <a:r>
                        <a:rPr lang="es-EC" sz="800" b="1" u="none" strike="noStrike" dirty="0">
                          <a:effectLst/>
                        </a:rPr>
                        <a:t>%</a:t>
                      </a:r>
                      <a:endParaRPr lang="es-EC" sz="800" b="1" i="0" u="none" strike="noStrike" dirty="0">
                        <a:solidFill>
                          <a:srgbClr val="000000"/>
                        </a:solidFill>
                        <a:effectLst/>
                        <a:latin typeface="Arial" panose="020B0604020202020204" pitchFamily="34" charset="0"/>
                      </a:endParaRPr>
                    </a:p>
                  </a:txBody>
                  <a:tcPr marL="9525" marR="9525" marT="9525" marB="0" anchor="b">
                    <a:solidFill>
                      <a:srgbClr val="C2C2C2">
                        <a:alpha val="61000"/>
                      </a:srgbClr>
                    </a:solidFill>
                  </a:tcPr>
                </a:tc>
              </a:tr>
              <a:tr h="161298">
                <a:tc>
                  <a:txBody>
                    <a:bodyPr/>
                    <a:lstStyle/>
                    <a:p>
                      <a:pPr algn="l" fontAlgn="b"/>
                      <a:r>
                        <a:rPr lang="es-EC" sz="800" u="none" strike="noStrike" dirty="0">
                          <a:solidFill>
                            <a:srgbClr val="002776"/>
                          </a:solidFill>
                          <a:effectLst/>
                        </a:rPr>
                        <a:t>Reino Unido</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u="none" strike="noStrike" dirty="0">
                          <a:solidFill>
                            <a:srgbClr val="002776"/>
                          </a:solidFill>
                          <a:effectLst/>
                        </a:rPr>
                        <a:t>9%</a:t>
                      </a:r>
                      <a:endParaRPr lang="es-EC" sz="800" b="0" i="0" u="none" strike="noStrike" dirty="0">
                        <a:solidFill>
                          <a:srgbClr val="002776"/>
                        </a:solidFill>
                        <a:effectLst/>
                        <a:latin typeface="Arial" panose="020B0604020202020204" pitchFamily="34" charset="0"/>
                      </a:endParaRPr>
                    </a:p>
                  </a:txBody>
                  <a:tcPr marL="9525" marR="9525" marT="9525" marB="0" anchor="b">
                    <a:solidFill>
                      <a:srgbClr val="C2C2C2">
                        <a:alpha val="61000"/>
                      </a:srgbClr>
                    </a:solidFill>
                  </a:tcPr>
                </a:tc>
                <a:tc>
                  <a:txBody>
                    <a:bodyPr/>
                    <a:lstStyle/>
                    <a:p>
                      <a:pPr algn="ctr" fontAlgn="b"/>
                      <a:r>
                        <a:rPr lang="es-EC" sz="800" b="1" u="none" strike="noStrike" dirty="0">
                          <a:solidFill>
                            <a:srgbClr val="FF0000"/>
                          </a:solidFill>
                          <a:effectLst/>
                        </a:rPr>
                        <a:t>-30%</a:t>
                      </a:r>
                      <a:endParaRPr lang="es-EC" sz="800" b="1" i="0" u="none" strike="noStrike" dirty="0">
                        <a:solidFill>
                          <a:srgbClr val="FF0000"/>
                        </a:solidFill>
                        <a:effectLst/>
                        <a:latin typeface="Arial" panose="020B0604020202020204" pitchFamily="34" charset="0"/>
                      </a:endParaRPr>
                    </a:p>
                  </a:txBody>
                  <a:tcPr marL="9525" marR="9525" marT="9525" marB="0" anchor="b">
                    <a:solidFill>
                      <a:srgbClr val="C2C2C2">
                        <a:alpha val="61000"/>
                      </a:srgbClr>
                    </a:solidFill>
                  </a:tcPr>
                </a:tc>
              </a:tr>
            </a:tbl>
          </a:graphicData>
        </a:graphic>
      </p:graphicFrame>
      <p:sp>
        <p:nvSpPr>
          <p:cNvPr id="86" name="Title 1"/>
          <p:cNvSpPr txBox="1">
            <a:spLocks/>
          </p:cNvSpPr>
          <p:nvPr/>
        </p:nvSpPr>
        <p:spPr bwMode="auto">
          <a:xfrm>
            <a:off x="399347" y="99406"/>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defTabSz="914400" fontAlgn="base">
              <a:spcBef>
                <a:spcPct val="0"/>
              </a:spcBef>
              <a:spcAft>
                <a:spcPct val="0"/>
              </a:spcAft>
            </a:pPr>
            <a:r>
              <a:rPr lang="es-ES" b="1" dirty="0">
                <a:solidFill>
                  <a:srgbClr val="002060"/>
                </a:solidFill>
                <a:cs typeface="Arial" charset="0"/>
              </a:rPr>
              <a:t>Cifras y datos de turismo en el Ecuador y Quito</a:t>
            </a:r>
            <a:endParaRPr lang="es-ES" dirty="0">
              <a:solidFill>
                <a:srgbClr val="002060"/>
              </a:solidFill>
              <a:cs typeface="Arial" charset="0"/>
            </a:endParaRPr>
          </a:p>
          <a:p>
            <a:pPr defTabSz="914400" fontAlgn="base">
              <a:spcBef>
                <a:spcPct val="0"/>
              </a:spcBef>
              <a:spcAft>
                <a:spcPct val="0"/>
              </a:spcAft>
            </a:pPr>
            <a:r>
              <a:rPr lang="es-ES" sz="2000" b="1" dirty="0">
                <a:solidFill>
                  <a:srgbClr val="00B0F0"/>
                </a:solidFill>
                <a:cs typeface="Arial" charset="0"/>
              </a:rPr>
              <a:t>Market share – Llegadas internacionales del </a:t>
            </a:r>
            <a:r>
              <a:rPr lang="es-ES" sz="2000" b="1" dirty="0" smtClean="0">
                <a:solidFill>
                  <a:srgbClr val="00B0F0"/>
                </a:solidFill>
                <a:cs typeface="Arial" charset="0"/>
              </a:rPr>
              <a:t>set de mercados competitivos</a:t>
            </a:r>
            <a:endParaRPr lang="es-ES" sz="1400" i="1" dirty="0">
              <a:solidFill>
                <a:srgbClr val="00B0F0"/>
              </a:solidFill>
              <a:cs typeface="Arial" charset="0"/>
            </a:endParaRPr>
          </a:p>
        </p:txBody>
      </p:sp>
      <p:sp>
        <p:nvSpPr>
          <p:cNvPr id="85" name="Rectangle 84"/>
          <p:cNvSpPr/>
          <p:nvPr/>
        </p:nvSpPr>
        <p:spPr>
          <a:xfrm>
            <a:off x="2339080" y="1144064"/>
            <a:ext cx="1959395" cy="1277273"/>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spcAft>
                <a:spcPts val="600"/>
              </a:spcAft>
            </a:pPr>
            <a:r>
              <a:rPr lang="es-ES" sz="900" dirty="0" smtClean="0">
                <a:solidFill>
                  <a:srgbClr val="002060"/>
                </a:solidFill>
                <a:cs typeface="Arial" pitchFamily="34" charset="0"/>
              </a:rPr>
              <a:t>Al año 2015, México contribuyó con turismo externo hacia Bogotá, manteniendo una participación del 41% en comparación de la cuota de mercado.</a:t>
            </a:r>
          </a:p>
          <a:p>
            <a:pPr>
              <a:spcAft>
                <a:spcPts val="600"/>
              </a:spcAft>
            </a:pPr>
            <a:r>
              <a:rPr lang="es-ES" sz="900" dirty="0">
                <a:solidFill>
                  <a:srgbClr val="002060"/>
                </a:solidFill>
                <a:cs typeface="Arial" pitchFamily="34" charset="0"/>
              </a:rPr>
              <a:t>Durante el periodo </a:t>
            </a:r>
            <a:r>
              <a:rPr lang="es-ES" sz="900" dirty="0" smtClean="0">
                <a:solidFill>
                  <a:srgbClr val="002060"/>
                </a:solidFill>
                <a:cs typeface="Arial" pitchFamily="34" charset="0"/>
              </a:rPr>
              <a:t>2008-2015, los  turistas de Reino Unido para Bogota crecieron en un 47% </a:t>
            </a:r>
            <a:endParaRPr lang="es-ES" sz="900" dirty="0">
              <a:solidFill>
                <a:srgbClr val="002060"/>
              </a:solidFill>
              <a:cs typeface="Arial" pitchFamily="34" charset="0"/>
            </a:endParaRPr>
          </a:p>
        </p:txBody>
      </p:sp>
      <p:pic>
        <p:nvPicPr>
          <p:cNvPr id="34818" name="Picture 2" descr="https://encrypted-tbn1.gstatic.com/images?q=tbn:ANd9GcTueSVUG04NZap39CCwlDCbppijrq5ey6ePYC3HGkf-ljDGfbV-"/>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36708" y="796319"/>
            <a:ext cx="476945" cy="299987"/>
          </a:xfrm>
          <a:prstGeom prst="rect">
            <a:avLst/>
          </a:prstGeom>
          <a:noFill/>
          <a:extLst>
            <a:ext uri="{909E8E84-426E-40DD-AFC4-6F175D3DCCD1}">
              <a14:hiddenFill xmlns:a14="http://schemas.microsoft.com/office/drawing/2010/main">
                <a:solidFill>
                  <a:srgbClr val="FFFFFF"/>
                </a:solidFill>
              </a14:hiddenFill>
            </a:ext>
          </a:extLst>
        </p:spPr>
      </p:pic>
      <p:sp>
        <p:nvSpPr>
          <p:cNvPr id="87" name="Rectangle 86"/>
          <p:cNvSpPr/>
          <p:nvPr/>
        </p:nvSpPr>
        <p:spPr>
          <a:xfrm>
            <a:off x="124287" y="5058263"/>
            <a:ext cx="2218887" cy="1138773"/>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spcAft>
                <a:spcPts val="600"/>
              </a:spcAft>
            </a:pPr>
            <a:r>
              <a:rPr lang="es-ES" sz="900" dirty="0" smtClean="0">
                <a:solidFill>
                  <a:srgbClr val="002060"/>
                </a:solidFill>
                <a:cs typeface="Arial" pitchFamily="34" charset="0"/>
              </a:rPr>
              <a:t>Al año 2015, Argentina contribuyó con más turistas a Lima manteniendo una participación del 37% de la cuota de mercado.</a:t>
            </a:r>
          </a:p>
          <a:p>
            <a:pPr>
              <a:spcAft>
                <a:spcPts val="600"/>
              </a:spcAft>
            </a:pPr>
            <a:r>
              <a:rPr lang="es-ES" sz="900" dirty="0">
                <a:solidFill>
                  <a:srgbClr val="002060"/>
                </a:solidFill>
                <a:cs typeface="Arial" pitchFamily="34" charset="0"/>
              </a:rPr>
              <a:t>Durante el periodo </a:t>
            </a:r>
            <a:r>
              <a:rPr lang="es-ES" sz="900" dirty="0" smtClean="0">
                <a:solidFill>
                  <a:srgbClr val="002060"/>
                </a:solidFill>
                <a:cs typeface="Arial" pitchFamily="34" charset="0"/>
              </a:rPr>
              <a:t>2008-2015, los  turistas de Brasil para Lima crecieron en un 22%. </a:t>
            </a:r>
            <a:endParaRPr lang="es-ES" sz="900" dirty="0">
              <a:solidFill>
                <a:srgbClr val="002060"/>
              </a:solidFill>
              <a:cs typeface="Arial" pitchFamily="34" charset="0"/>
            </a:endParaRPr>
          </a:p>
        </p:txBody>
      </p:sp>
      <p:pic>
        <p:nvPicPr>
          <p:cNvPr id="34820" name="Picture 4" descr="https://upload.wikimedia.org/wikipedia/commons/thumb/e/ea/Flag_of_Peru_(1825-1950).svg/220px-Flag_of_Peru_(1825-1950).svg.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4694" y="4677967"/>
            <a:ext cx="478782" cy="319913"/>
          </a:xfrm>
          <a:prstGeom prst="rect">
            <a:avLst/>
          </a:prstGeom>
          <a:noFill/>
          <a:extLst>
            <a:ext uri="{909E8E84-426E-40DD-AFC4-6F175D3DCCD1}">
              <a14:hiddenFill xmlns:a14="http://schemas.microsoft.com/office/drawing/2010/main">
                <a:solidFill>
                  <a:srgbClr val="FFFFFF"/>
                </a:solidFill>
              </a14:hiddenFill>
            </a:ext>
          </a:extLst>
        </p:spPr>
      </p:pic>
      <p:sp>
        <p:nvSpPr>
          <p:cNvPr id="89" name="Rectangle 88"/>
          <p:cNvSpPr/>
          <p:nvPr/>
        </p:nvSpPr>
        <p:spPr>
          <a:xfrm>
            <a:off x="2409502" y="5041114"/>
            <a:ext cx="2048961" cy="1138773"/>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spcAft>
                <a:spcPts val="600"/>
              </a:spcAft>
            </a:pPr>
            <a:r>
              <a:rPr lang="es-ES" sz="900" dirty="0" smtClean="0">
                <a:solidFill>
                  <a:srgbClr val="002060"/>
                </a:solidFill>
                <a:cs typeface="Arial" pitchFamily="34" charset="0"/>
              </a:rPr>
              <a:t>Al año 2015, Estados Unidos contribuyó con más turistas a San José manteniendo una participación del 27% de la cuota de mercado.</a:t>
            </a:r>
          </a:p>
          <a:p>
            <a:pPr>
              <a:spcAft>
                <a:spcPts val="600"/>
              </a:spcAft>
            </a:pPr>
            <a:r>
              <a:rPr lang="es-ES" sz="900" dirty="0">
                <a:solidFill>
                  <a:srgbClr val="002060"/>
                </a:solidFill>
                <a:cs typeface="Arial" pitchFamily="34" charset="0"/>
              </a:rPr>
              <a:t>Durante el periodo </a:t>
            </a:r>
            <a:r>
              <a:rPr lang="es-ES" sz="900" dirty="0" smtClean="0">
                <a:solidFill>
                  <a:srgbClr val="002060"/>
                </a:solidFill>
                <a:cs typeface="Arial" pitchFamily="34" charset="0"/>
              </a:rPr>
              <a:t>2008-2015, los  turistas de Argentina para San José decrecieron en un 38%. </a:t>
            </a:r>
            <a:endParaRPr lang="es-ES" sz="900" dirty="0">
              <a:solidFill>
                <a:srgbClr val="002060"/>
              </a:solidFill>
              <a:cs typeface="Arial" pitchFamily="34" charset="0"/>
            </a:endParaRPr>
          </a:p>
        </p:txBody>
      </p:sp>
      <p:pic>
        <p:nvPicPr>
          <p:cNvPr id="34822" name="Picture 6" descr="http://www.grafiacr.com/wp-content/uploads/2015/07/bandera-costarica.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01629" y="4677967"/>
            <a:ext cx="478641" cy="319094"/>
          </a:xfrm>
          <a:prstGeom prst="rect">
            <a:avLst/>
          </a:prstGeom>
          <a:noFill/>
          <a:extLst>
            <a:ext uri="{909E8E84-426E-40DD-AFC4-6F175D3DCCD1}">
              <a14:hiddenFill xmlns:a14="http://schemas.microsoft.com/office/drawing/2010/main">
                <a:solidFill>
                  <a:srgbClr val="FFFFFF"/>
                </a:solidFill>
              </a14:hiddenFill>
            </a:ext>
          </a:extLst>
        </p:spPr>
      </p:pic>
      <p:pic>
        <p:nvPicPr>
          <p:cNvPr id="34824" name="Picture 8" descr="https://encrypted-tbn3.gstatic.com/images?q=tbn:ANd9GcQKFc2-42uiyTa8sV2Lsy7c8a6lQpnYrf-6NlYeaNwxFFpTJ4fj"/>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63440" y="835997"/>
            <a:ext cx="488078" cy="279371"/>
          </a:xfrm>
          <a:prstGeom prst="rect">
            <a:avLst/>
          </a:prstGeom>
          <a:noFill/>
          <a:extLst>
            <a:ext uri="{909E8E84-426E-40DD-AFC4-6F175D3DCCD1}">
              <a14:hiddenFill xmlns:a14="http://schemas.microsoft.com/office/drawing/2010/main">
                <a:solidFill>
                  <a:srgbClr val="FFFFFF"/>
                </a:solidFill>
              </a14:hiddenFill>
            </a:ext>
          </a:extLst>
        </p:spPr>
      </p:pic>
      <p:sp>
        <p:nvSpPr>
          <p:cNvPr id="92" name="Rectangle 91"/>
          <p:cNvSpPr/>
          <p:nvPr/>
        </p:nvSpPr>
        <p:spPr>
          <a:xfrm>
            <a:off x="6459234" y="1182040"/>
            <a:ext cx="1219208" cy="2385268"/>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spcAft>
                <a:spcPts val="600"/>
              </a:spcAft>
            </a:pPr>
            <a:r>
              <a:rPr lang="es-ES" sz="900" dirty="0" smtClean="0">
                <a:solidFill>
                  <a:srgbClr val="002060"/>
                </a:solidFill>
                <a:cs typeface="Arial" pitchFamily="34" charset="0"/>
              </a:rPr>
              <a:t>Al año 2015, Colombia contribuyó con turistas hacia México D.F. manteniendo un participación del 41% en comparación con la cuota de mercado.</a:t>
            </a:r>
          </a:p>
          <a:p>
            <a:pPr>
              <a:spcAft>
                <a:spcPts val="600"/>
              </a:spcAft>
            </a:pPr>
            <a:r>
              <a:rPr lang="es-ES" sz="900" dirty="0">
                <a:solidFill>
                  <a:srgbClr val="002060"/>
                </a:solidFill>
                <a:cs typeface="Arial" pitchFamily="34" charset="0"/>
              </a:rPr>
              <a:t>Durante el periodo </a:t>
            </a:r>
            <a:r>
              <a:rPr lang="es-ES" sz="900" dirty="0" smtClean="0">
                <a:solidFill>
                  <a:srgbClr val="002060"/>
                </a:solidFill>
                <a:cs typeface="Arial" pitchFamily="34" charset="0"/>
              </a:rPr>
              <a:t>2008-2015, los  turistas de Reino Unido para México D.F crecieron en un 39%. </a:t>
            </a:r>
            <a:endParaRPr lang="es-ES" sz="900" dirty="0">
              <a:solidFill>
                <a:srgbClr val="002060"/>
              </a:solidFill>
              <a:cs typeface="Arial" pitchFamily="34" charset="0"/>
            </a:endParaRPr>
          </a:p>
        </p:txBody>
      </p:sp>
      <p:sp>
        <p:nvSpPr>
          <p:cNvPr id="93" name="Rectangle 92"/>
          <p:cNvSpPr/>
          <p:nvPr/>
        </p:nvSpPr>
        <p:spPr>
          <a:xfrm>
            <a:off x="6743678" y="5014841"/>
            <a:ext cx="2280800" cy="1138773"/>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spcAft>
                <a:spcPts val="600"/>
              </a:spcAft>
            </a:pPr>
            <a:r>
              <a:rPr lang="es-ES" sz="900" dirty="0" smtClean="0">
                <a:solidFill>
                  <a:srgbClr val="002060"/>
                </a:solidFill>
                <a:cs typeface="Arial" pitchFamily="34" charset="0"/>
              </a:rPr>
              <a:t>Al año 2015, Brasil contribuyó con más turistas a La Paz manteniendo una participación del 9% de la cuota de mercado.</a:t>
            </a:r>
          </a:p>
          <a:p>
            <a:pPr>
              <a:spcAft>
                <a:spcPts val="600"/>
              </a:spcAft>
            </a:pPr>
            <a:r>
              <a:rPr lang="es-ES" sz="900" dirty="0">
                <a:solidFill>
                  <a:srgbClr val="002060"/>
                </a:solidFill>
                <a:cs typeface="Arial" pitchFamily="34" charset="0"/>
              </a:rPr>
              <a:t>Durante el periodo </a:t>
            </a:r>
            <a:r>
              <a:rPr lang="es-ES" sz="900" dirty="0" smtClean="0">
                <a:solidFill>
                  <a:srgbClr val="002060"/>
                </a:solidFill>
                <a:cs typeface="Arial" pitchFamily="34" charset="0"/>
              </a:rPr>
              <a:t>2008-2015, los  turistas de Colombia para La Paz crecieron en un 94%. </a:t>
            </a:r>
            <a:endParaRPr lang="es-ES" sz="900" dirty="0">
              <a:solidFill>
                <a:srgbClr val="002060"/>
              </a:solidFill>
              <a:cs typeface="Arial" pitchFamily="34" charset="0"/>
            </a:endParaRPr>
          </a:p>
        </p:txBody>
      </p:sp>
      <p:pic>
        <p:nvPicPr>
          <p:cNvPr id="34826" name="Picture 10" descr="https://upload.wikimedia.org/wikipedia/commons/thumb/4/48/Flag_of_Bolivia.svg/190px-Flag_of_Bolivia.svg.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743678" y="4621954"/>
            <a:ext cx="513579" cy="351396"/>
          </a:xfrm>
          <a:prstGeom prst="rect">
            <a:avLst/>
          </a:prstGeom>
          <a:noFill/>
          <a:extLst>
            <a:ext uri="{909E8E84-426E-40DD-AFC4-6F175D3DCCD1}">
              <a14:hiddenFill xmlns:a14="http://schemas.microsoft.com/office/drawing/2010/main">
                <a:solidFill>
                  <a:srgbClr val="FFFFFF"/>
                </a:solidFill>
              </a14:hiddenFill>
            </a:ext>
          </a:extLst>
        </p:spPr>
      </p:pic>
      <p:pic>
        <p:nvPicPr>
          <p:cNvPr id="34830" name="Picture 14" descr="http://labs.icb.ufmg.br/leblev/bandeira_equador.jp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806713" y="2902695"/>
            <a:ext cx="541687" cy="361560"/>
          </a:xfrm>
          <a:prstGeom prst="rect">
            <a:avLst/>
          </a:prstGeom>
          <a:noFill/>
          <a:extLst>
            <a:ext uri="{909E8E84-426E-40DD-AFC4-6F175D3DCCD1}">
              <a14:hiddenFill xmlns:a14="http://schemas.microsoft.com/office/drawing/2010/main">
                <a:solidFill>
                  <a:srgbClr val="FFFFFF"/>
                </a:solidFill>
              </a14:hiddenFill>
            </a:ext>
          </a:extLst>
        </p:spPr>
      </p:pic>
      <p:sp>
        <p:nvSpPr>
          <p:cNvPr id="97" name="Rectangle 96"/>
          <p:cNvSpPr/>
          <p:nvPr/>
        </p:nvSpPr>
        <p:spPr>
          <a:xfrm>
            <a:off x="7821218" y="3333649"/>
            <a:ext cx="1898592" cy="1415772"/>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spcAft>
                <a:spcPts val="600"/>
              </a:spcAft>
            </a:pPr>
            <a:r>
              <a:rPr lang="es-ES" sz="900" dirty="0" smtClean="0">
                <a:solidFill>
                  <a:srgbClr val="002060"/>
                </a:solidFill>
                <a:cs typeface="Arial" pitchFamily="34" charset="0"/>
              </a:rPr>
              <a:t>Al año 2015, Colombia y Reino Unido contribuyeron con turistas hacia Quito manteniendo una participación del 13% y 9% respectivamente en comparación de la cuota de mercado.</a:t>
            </a:r>
          </a:p>
          <a:p>
            <a:pPr>
              <a:spcAft>
                <a:spcPts val="600"/>
              </a:spcAft>
            </a:pPr>
            <a:r>
              <a:rPr lang="es-ES" sz="900" dirty="0">
                <a:solidFill>
                  <a:srgbClr val="002060"/>
                </a:solidFill>
                <a:cs typeface="Arial" pitchFamily="34" charset="0"/>
              </a:rPr>
              <a:t>Durante el periodo </a:t>
            </a:r>
            <a:r>
              <a:rPr lang="es-ES" sz="900" dirty="0" smtClean="0">
                <a:solidFill>
                  <a:srgbClr val="002060"/>
                </a:solidFill>
                <a:cs typeface="Arial" pitchFamily="34" charset="0"/>
              </a:rPr>
              <a:t>2008-2015, los  turistas de México para Quito crecieron en un 18%. </a:t>
            </a:r>
            <a:endParaRPr lang="es-ES" sz="900" dirty="0">
              <a:solidFill>
                <a:srgbClr val="002060"/>
              </a:solidFill>
              <a:cs typeface="Arial" pitchFamily="34" charset="0"/>
            </a:endParaRPr>
          </a:p>
        </p:txBody>
      </p:sp>
    </p:spTree>
    <p:extLst>
      <p:ext uri="{BB962C8B-B14F-4D97-AF65-F5344CB8AC3E}">
        <p14:creationId xmlns:p14="http://schemas.microsoft.com/office/powerpoint/2010/main" val="2364911232"/>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2016866674"/>
              </p:ext>
            </p:extLst>
          </p:nvPr>
        </p:nvGraphicFramePr>
        <p:xfrm>
          <a:off x="416496" y="1576841"/>
          <a:ext cx="8877566" cy="4012399"/>
        </p:xfrm>
        <a:graphic>
          <a:graphicData uri="http://schemas.openxmlformats.org/drawingml/2006/table">
            <a:tbl>
              <a:tblPr firstRow="1" bandRow="1">
                <a:tableStyleId>{5C22544A-7EE6-4342-B048-85BDC9FD1C3A}</a:tableStyleId>
              </a:tblPr>
              <a:tblGrid>
                <a:gridCol w="1180908"/>
                <a:gridCol w="1207319"/>
                <a:gridCol w="1336536"/>
                <a:gridCol w="1328052"/>
                <a:gridCol w="1373325"/>
                <a:gridCol w="1222411"/>
                <a:gridCol w="1229015"/>
              </a:tblGrid>
              <a:tr h="310955">
                <a:tc>
                  <a:txBody>
                    <a:bodyPr/>
                    <a:lstStyle/>
                    <a:p>
                      <a:pPr algn="ctr"/>
                      <a:r>
                        <a:rPr lang="es-ES" sz="1200" b="1" i="1" noProof="0" dirty="0" smtClean="0">
                          <a:solidFill>
                            <a:schemeClr val="bg1"/>
                          </a:solidFill>
                        </a:rPr>
                        <a:t>Receptores</a:t>
                      </a:r>
                      <a:endParaRPr lang="es-ES" sz="1200" b="1" i="1" noProof="0" dirty="0">
                        <a:solidFill>
                          <a:schemeClr val="bg1"/>
                        </a:solidFill>
                      </a:endParaRPr>
                    </a:p>
                  </a:txBody>
                  <a:tcPr marL="36000" marR="3600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rowSpan="2">
                  <a:txBody>
                    <a:bodyPr/>
                    <a:lstStyle/>
                    <a:p>
                      <a:pPr algn="ctr"/>
                      <a:r>
                        <a:rPr lang="es-ES" sz="1100" noProof="0" dirty="0" smtClean="0">
                          <a:solidFill>
                            <a:schemeClr val="bg1"/>
                          </a:solidFill>
                        </a:rPr>
                        <a:t>BOGOTÁ</a:t>
                      </a:r>
                      <a:endParaRPr lang="es-ES" sz="1100" noProof="0" dirty="0">
                        <a:solidFill>
                          <a:schemeClr val="bg1"/>
                        </a:solidFill>
                      </a:endParaRPr>
                    </a:p>
                  </a:txBody>
                  <a:tcPr marL="36000" marR="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solidFill>
                  </a:tcPr>
                </a:tc>
                <a:tc rowSpan="2">
                  <a:txBody>
                    <a:bodyPr/>
                    <a:lstStyle/>
                    <a:p>
                      <a:pPr algn="ctr"/>
                      <a:r>
                        <a:rPr lang="es-ES" sz="1100" b="0" noProof="0" dirty="0" smtClean="0">
                          <a:solidFill>
                            <a:schemeClr val="bg1"/>
                          </a:solidFill>
                        </a:rPr>
                        <a:t>LIMA</a:t>
                      </a:r>
                      <a:endParaRPr lang="es-ES" sz="1100" b="0" noProof="0" dirty="0">
                        <a:solidFill>
                          <a:schemeClr val="bg1"/>
                        </a:solidFill>
                      </a:endParaRPr>
                    </a:p>
                  </a:txBody>
                  <a:tcPr marL="36000" marR="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solidFill>
                  </a:tcPr>
                </a:tc>
                <a:tc rowSpan="2">
                  <a:txBody>
                    <a:bodyPr/>
                    <a:lstStyle/>
                    <a:p>
                      <a:pPr algn="ctr"/>
                      <a:r>
                        <a:rPr lang="es-ES" sz="1100" b="0" noProof="0" dirty="0" smtClean="0">
                          <a:solidFill>
                            <a:schemeClr val="bg1"/>
                          </a:solidFill>
                        </a:rPr>
                        <a:t>LA</a:t>
                      </a:r>
                      <a:r>
                        <a:rPr lang="es-ES" sz="1100" b="0" baseline="0" noProof="0" dirty="0" smtClean="0">
                          <a:solidFill>
                            <a:schemeClr val="bg1"/>
                          </a:solidFill>
                        </a:rPr>
                        <a:t> PAZ</a:t>
                      </a:r>
                      <a:endParaRPr lang="es-ES" sz="1100" b="0" noProof="0" dirty="0">
                        <a:solidFill>
                          <a:schemeClr val="bg1"/>
                        </a:solidFill>
                      </a:endParaRPr>
                    </a:p>
                  </a:txBody>
                  <a:tcPr marL="36000" marR="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solidFill>
                  </a:tcPr>
                </a:tc>
                <a:tc rowSpan="2">
                  <a:txBody>
                    <a:bodyPr/>
                    <a:lstStyle/>
                    <a:p>
                      <a:pPr algn="ctr"/>
                      <a:r>
                        <a:rPr lang="es-ES" sz="1100" b="0" noProof="0" dirty="0" smtClean="0">
                          <a:solidFill>
                            <a:schemeClr val="bg1"/>
                          </a:solidFill>
                        </a:rPr>
                        <a:t>MÉXICO</a:t>
                      </a:r>
                      <a:r>
                        <a:rPr lang="es-ES" sz="1100" b="0" baseline="0" noProof="0" dirty="0" smtClean="0">
                          <a:solidFill>
                            <a:schemeClr val="bg1"/>
                          </a:solidFill>
                        </a:rPr>
                        <a:t> D.F</a:t>
                      </a:r>
                      <a:endParaRPr lang="es-ES" sz="1100" b="0" noProof="0" dirty="0">
                        <a:solidFill>
                          <a:schemeClr val="bg1"/>
                        </a:solidFill>
                      </a:endParaRPr>
                    </a:p>
                  </a:txBody>
                  <a:tcPr marL="36000" marR="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solidFill>
                  </a:tcPr>
                </a:tc>
                <a:tc rowSpan="2">
                  <a:txBody>
                    <a:bodyPr/>
                    <a:lstStyle/>
                    <a:p>
                      <a:pPr algn="ctr"/>
                      <a:r>
                        <a:rPr lang="es-ES" sz="1100" b="0" noProof="0" dirty="0" smtClean="0">
                          <a:solidFill>
                            <a:schemeClr val="bg1"/>
                          </a:solidFill>
                        </a:rPr>
                        <a:t>SAN</a:t>
                      </a:r>
                      <a:r>
                        <a:rPr lang="es-ES" sz="1100" b="0" baseline="0" noProof="0" dirty="0" smtClean="0">
                          <a:solidFill>
                            <a:schemeClr val="bg1"/>
                          </a:solidFill>
                        </a:rPr>
                        <a:t> JOSÉ</a:t>
                      </a:r>
                      <a:endParaRPr lang="es-ES" sz="1100" b="0" noProof="0" dirty="0">
                        <a:solidFill>
                          <a:schemeClr val="bg1"/>
                        </a:solidFill>
                      </a:endParaRPr>
                    </a:p>
                  </a:txBody>
                  <a:tcPr marL="36000" marR="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solidFill>
                  </a:tcPr>
                </a:tc>
                <a:tc rowSpan="2">
                  <a:txBody>
                    <a:bodyPr/>
                    <a:lstStyle/>
                    <a:p>
                      <a:pPr algn="ctr"/>
                      <a:r>
                        <a:rPr lang="es-ES" sz="1100" b="0" noProof="0" dirty="0" smtClean="0">
                          <a:solidFill>
                            <a:schemeClr val="bg1"/>
                          </a:solidFill>
                        </a:rPr>
                        <a:t>QUITO</a:t>
                      </a:r>
                      <a:endParaRPr lang="es-ES" sz="1100" b="0" noProof="0" dirty="0">
                        <a:solidFill>
                          <a:schemeClr val="bg1"/>
                        </a:solidFill>
                      </a:endParaRPr>
                    </a:p>
                  </a:txBody>
                  <a:tcPr marL="36000" marR="36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3"/>
                    </a:solidFill>
                  </a:tcPr>
                </a:tc>
              </a:tr>
              <a:tr h="388785">
                <a:tc>
                  <a:txBody>
                    <a:bodyPr/>
                    <a:lstStyle/>
                    <a:p>
                      <a:pPr algn="ctr"/>
                      <a:r>
                        <a:rPr lang="es-ES" sz="1200" b="1" i="1" noProof="0" dirty="0" smtClean="0">
                          <a:solidFill>
                            <a:schemeClr val="bg1"/>
                          </a:solidFill>
                        </a:rPr>
                        <a:t>Emisores</a:t>
                      </a:r>
                      <a:endParaRPr lang="es-ES" sz="1200" b="1" i="1" noProof="0" dirty="0">
                        <a:solidFill>
                          <a:schemeClr val="bg1"/>
                        </a:solidFill>
                      </a:endParaRPr>
                    </a:p>
                  </a:txBody>
                  <a:tcPr marL="36000" marR="3600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vMerge="1">
                  <a:txBody>
                    <a:bodyPr/>
                    <a:lstStyle/>
                    <a:p>
                      <a:endParaRPr lang="en-CA"/>
                    </a:p>
                  </a:txBody>
                  <a:tcPr/>
                </a:tc>
                <a:tc vMerge="1">
                  <a:txBody>
                    <a:bodyPr/>
                    <a:lstStyle/>
                    <a:p>
                      <a:endParaRPr lang="en-CA"/>
                    </a:p>
                  </a:txBody>
                  <a:tcPr/>
                </a:tc>
                <a:tc vMerge="1">
                  <a:txBody>
                    <a:bodyPr/>
                    <a:lstStyle/>
                    <a:p>
                      <a:endParaRPr lang="en-CA"/>
                    </a:p>
                  </a:txBody>
                  <a:tcPr/>
                </a:tc>
                <a:tc vMerge="1">
                  <a:txBody>
                    <a:bodyPr/>
                    <a:lstStyle/>
                    <a:p>
                      <a:endParaRPr lang="en-CA"/>
                    </a:p>
                  </a:txBody>
                  <a:tcPr/>
                </a:tc>
                <a:tc vMerge="1">
                  <a:txBody>
                    <a:bodyPr/>
                    <a:lstStyle/>
                    <a:p>
                      <a:endParaRPr lang="en-CA"/>
                    </a:p>
                  </a:txBody>
                  <a:tcPr/>
                </a:tc>
                <a:tc vMerge="1">
                  <a:txBody>
                    <a:bodyPr/>
                    <a:lstStyle/>
                    <a:p>
                      <a:endParaRPr lang="en-CA"/>
                    </a:p>
                  </a:txBody>
                  <a:tcPr/>
                </a:tc>
              </a:tr>
              <a:tr h="367187">
                <a:tc>
                  <a:txBody>
                    <a:bodyPr/>
                    <a:lstStyle/>
                    <a:p>
                      <a:pPr algn="ctr"/>
                      <a:r>
                        <a:rPr lang="es-ES" sz="1100" b="0" noProof="0" dirty="0" smtClean="0">
                          <a:solidFill>
                            <a:schemeClr val="bg1"/>
                          </a:solidFill>
                        </a:rPr>
                        <a:t>ALEMANIA</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marR="0" indent="0" algn="l" defTabSz="914400" rtl="0" eaLnBrk="1" fontAlgn="auto" latinLnBrk="0" hangingPunct="1">
                        <a:lnSpc>
                          <a:spcPct val="100000"/>
                        </a:lnSpc>
                        <a:spcBef>
                          <a:spcPts val="0"/>
                        </a:spcBef>
                        <a:spcAft>
                          <a:spcPts val="0"/>
                        </a:spcAft>
                        <a:buClrTx/>
                        <a:buSzTx/>
                        <a:buFontTx/>
                        <a:buNone/>
                        <a:tabLst/>
                        <a:defRPr/>
                      </a:pPr>
                      <a:r>
                        <a:rPr lang="es-ES" sz="1050" baseline="0" noProof="0" dirty="0" smtClean="0">
                          <a:solidFill>
                            <a:schemeClr val="accent1"/>
                          </a:solidFill>
                        </a:rPr>
                        <a:t> </a:t>
                      </a:r>
                      <a:r>
                        <a:rPr lang="es-ES" sz="1050" noProof="0" dirty="0" smtClean="0">
                          <a:solidFill>
                            <a:schemeClr val="accent1"/>
                          </a:solidFill>
                        </a:rPr>
                        <a:t>+4</a:t>
                      </a:r>
                      <a:r>
                        <a:rPr lang="es-ES" sz="1050" b="1" baseline="30000" noProof="0" dirty="0" smtClean="0">
                          <a:solidFill>
                            <a:srgbClr val="FF0000"/>
                          </a:solidFill>
                        </a:rPr>
                        <a:t>1</a:t>
                      </a:r>
                      <a:r>
                        <a:rPr lang="es-ES" sz="1050" noProof="0" dirty="0" smtClean="0">
                          <a:solidFill>
                            <a:schemeClr val="accent1"/>
                          </a:solidFill>
                        </a:rPr>
                        <a:t>%</a:t>
                      </a:r>
                      <a:r>
                        <a:rPr lang="es-ES" sz="1050" baseline="0" noProof="0" dirty="0" smtClean="0">
                          <a:solidFill>
                            <a:schemeClr val="accent1"/>
                          </a:solidFill>
                        </a:rPr>
                        <a:t> </a:t>
                      </a:r>
                      <a:r>
                        <a:rPr lang="es-ES" sz="1050" i="1" baseline="0" noProof="0" dirty="0" smtClean="0">
                          <a:solidFill>
                            <a:schemeClr val="accent1"/>
                          </a:solidFill>
                        </a:rPr>
                        <a:t>(15%)</a:t>
                      </a:r>
                      <a:r>
                        <a:rPr lang="es-ES" sz="1050" b="1" baseline="30000" noProof="0" dirty="0" smtClean="0">
                          <a:solidFill>
                            <a:srgbClr val="FF0000"/>
                          </a:solidFill>
                        </a:rPr>
                        <a:t> 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-1%  </a:t>
                      </a:r>
                      <a:r>
                        <a:rPr lang="es-ES" sz="1050" i="1" noProof="0" dirty="0" smtClean="0">
                          <a:solidFill>
                            <a:schemeClr val="accent1"/>
                          </a:solidFill>
                        </a:rPr>
                        <a:t>(26%)</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lgn="l"/>
                      <a:r>
                        <a:rPr lang="es-ES" sz="1050" noProof="0" dirty="0" smtClean="0">
                          <a:solidFill>
                            <a:schemeClr val="accent1"/>
                          </a:solidFill>
                        </a:rPr>
                        <a:t>     +3% </a:t>
                      </a:r>
                      <a:r>
                        <a:rPr lang="es-ES" sz="1050" i="1" noProof="0" dirty="0" smtClean="0">
                          <a:solidFill>
                            <a:schemeClr val="accent1"/>
                          </a:solidFill>
                        </a:rPr>
                        <a:t>(5%)</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228600" indent="0" algn="ctr"/>
                      <a:r>
                        <a:rPr lang="es-ES" sz="1050" noProof="0" dirty="0" smtClean="0">
                          <a:solidFill>
                            <a:schemeClr val="accent1"/>
                          </a:solidFill>
                        </a:rPr>
                        <a:t>+0.7% </a:t>
                      </a:r>
                      <a:r>
                        <a:rPr lang="es-ES" sz="1050" i="1" noProof="0" dirty="0" smtClean="0">
                          <a:solidFill>
                            <a:schemeClr val="accent1"/>
                          </a:solidFill>
                        </a:rPr>
                        <a:t>(29%)</a:t>
                      </a:r>
                      <a:endParaRPr lang="es-ES" sz="1050"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20650" indent="-120650"/>
                      <a:r>
                        <a:rPr lang="es-ES" sz="1050" noProof="0" dirty="0" smtClean="0">
                          <a:solidFill>
                            <a:schemeClr val="accent1"/>
                          </a:solidFill>
                        </a:rPr>
                        <a:t>         -1% </a:t>
                      </a:r>
                      <a:r>
                        <a:rPr lang="es-ES" sz="1050" i="1" noProof="0" dirty="0" smtClean="0">
                          <a:solidFill>
                            <a:schemeClr val="accent1"/>
                          </a:solidFill>
                        </a:rPr>
                        <a:t>(18%)</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-4% </a:t>
                      </a:r>
                      <a:r>
                        <a:rPr lang="es-ES" sz="1050" i="1" noProof="0" dirty="0" smtClean="0">
                          <a:solidFill>
                            <a:schemeClr val="accent1"/>
                          </a:solidFill>
                        </a:rPr>
                        <a:t>(7%)</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r h="367187">
                <a:tc>
                  <a:txBody>
                    <a:bodyPr/>
                    <a:lstStyle/>
                    <a:p>
                      <a:pPr algn="ctr"/>
                      <a:r>
                        <a:rPr lang="es-ES" sz="1100" b="0" noProof="0" dirty="0" smtClean="0">
                          <a:solidFill>
                            <a:schemeClr val="bg1"/>
                          </a:solidFill>
                        </a:rPr>
                        <a:t>ARGENTINA</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lgn="l" defTabSz="914400" rtl="0" eaLnBrk="1" latinLnBrk="0" hangingPunct="1"/>
                      <a:r>
                        <a:rPr lang="es-ES" sz="1050" kern="1200" noProof="0" dirty="0" smtClean="0">
                          <a:solidFill>
                            <a:schemeClr val="accent1"/>
                          </a:solidFill>
                          <a:latin typeface="+mn-lt"/>
                          <a:ea typeface="+mn-ea"/>
                          <a:cs typeface="+mn-cs"/>
                        </a:rPr>
                        <a:t> +3% (21%)</a:t>
                      </a:r>
                      <a:endParaRPr lang="es-ES" sz="1050" kern="1200" noProof="0" dirty="0">
                        <a:solidFill>
                          <a:schemeClr val="accent1"/>
                        </a:solidFill>
                        <a:latin typeface="+mn-lt"/>
                        <a:ea typeface="+mn-ea"/>
                        <a:cs typeface="+mn-cs"/>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a:r>
                        <a:rPr lang="es-ES" sz="1050" kern="1200" noProof="0" dirty="0" smtClean="0">
                          <a:solidFill>
                            <a:schemeClr val="accent1"/>
                          </a:solidFill>
                          <a:latin typeface="+mn-lt"/>
                          <a:ea typeface="+mn-ea"/>
                          <a:cs typeface="+mn-cs"/>
                        </a:rPr>
                        <a:t>+2% (37%)</a:t>
                      </a:r>
                      <a:endParaRPr lang="es-ES" sz="1050"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-0.05% </a:t>
                      </a:r>
                      <a:r>
                        <a:rPr lang="es-ES" sz="1050" i="1" noProof="0" dirty="0" smtClean="0">
                          <a:solidFill>
                            <a:schemeClr val="accent1"/>
                          </a:solidFill>
                        </a:rPr>
                        <a:t>(7%)</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(27%)</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-7% </a:t>
                      </a:r>
                      <a:r>
                        <a:rPr lang="es-ES" sz="1050" i="1" noProof="0" dirty="0" smtClean="0">
                          <a:solidFill>
                            <a:schemeClr val="accent1"/>
                          </a:solidFill>
                        </a:rPr>
                        <a:t>(4%)</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(5%)</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r h="367187">
                <a:tc>
                  <a:txBody>
                    <a:bodyPr/>
                    <a:lstStyle/>
                    <a:p>
                      <a:pPr algn="ctr"/>
                      <a:r>
                        <a:rPr lang="es-ES" sz="1100" b="0" noProof="0" dirty="0" smtClean="0">
                          <a:solidFill>
                            <a:schemeClr val="bg1"/>
                          </a:solidFill>
                        </a:rPr>
                        <a:t>BRASIL</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lgn="l"/>
                      <a:r>
                        <a:rPr lang="es-ES" sz="1050" baseline="0" noProof="0" dirty="0" smtClean="0">
                          <a:solidFill>
                            <a:schemeClr val="accent1"/>
                          </a:solidFill>
                        </a:rPr>
                        <a:t> +3% </a:t>
                      </a:r>
                      <a:r>
                        <a:rPr lang="es-ES" sz="1050" i="1" baseline="0" noProof="0" dirty="0" smtClean="0">
                          <a:solidFill>
                            <a:schemeClr val="accent1"/>
                          </a:solidFill>
                        </a:rPr>
                        <a:t>(22%)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31%)</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+0.7% </a:t>
                      </a:r>
                      <a:r>
                        <a:rPr lang="es-ES" sz="1050" i="1" noProof="0" dirty="0" smtClean="0">
                          <a:solidFill>
                            <a:schemeClr val="accent1"/>
                          </a:solidFill>
                        </a:rPr>
                        <a:t>(9%)</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(32%)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indent="0" algn="ctr"/>
                      <a:r>
                        <a:rPr lang="es-ES" sz="1050" noProof="0" dirty="0" smtClean="0">
                          <a:solidFill>
                            <a:schemeClr val="accent1"/>
                          </a:solidFill>
                        </a:rPr>
                        <a:t> -3% </a:t>
                      </a:r>
                      <a:r>
                        <a:rPr lang="es-ES" sz="1050" i="1" noProof="0" dirty="0" smtClean="0">
                          <a:solidFill>
                            <a:schemeClr val="accent1"/>
                          </a:solidFill>
                        </a:rPr>
                        <a:t>(4%)</a:t>
                      </a:r>
                      <a:endParaRPr lang="es-ES" sz="1050"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-5% </a:t>
                      </a:r>
                      <a:r>
                        <a:rPr lang="es-ES" sz="1050" i="1" noProof="0" dirty="0" smtClean="0">
                          <a:solidFill>
                            <a:schemeClr val="accent1"/>
                          </a:solidFill>
                        </a:rPr>
                        <a:t>(3%)</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r h="367187">
                <a:tc>
                  <a:txBody>
                    <a:bodyPr/>
                    <a:lstStyle/>
                    <a:p>
                      <a:pPr algn="ctr"/>
                      <a:r>
                        <a:rPr lang="es-ES" sz="1100" b="0" noProof="0" dirty="0" smtClean="0">
                          <a:solidFill>
                            <a:schemeClr val="bg1"/>
                          </a:solidFill>
                        </a:rPr>
                        <a:t>CANADÁ</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r>
                        <a:rPr lang="es-ES" sz="1050" noProof="0" dirty="0" smtClean="0">
                          <a:solidFill>
                            <a:schemeClr val="accent1"/>
                          </a:solidFill>
                        </a:rPr>
                        <a:t> -2%</a:t>
                      </a:r>
                      <a:r>
                        <a:rPr lang="es-ES" sz="1050" baseline="0" noProof="0" dirty="0" smtClean="0">
                          <a:solidFill>
                            <a:schemeClr val="accent1"/>
                          </a:solidFill>
                        </a:rPr>
                        <a:t> </a:t>
                      </a:r>
                      <a:r>
                        <a:rPr lang="es-ES" sz="1050" i="1" baseline="0" noProof="0" dirty="0" smtClean="0">
                          <a:solidFill>
                            <a:schemeClr val="accent1"/>
                          </a:solidFill>
                        </a:rPr>
                        <a:t>(10%)</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+0.1% </a:t>
                      </a:r>
                      <a:r>
                        <a:rPr lang="es-ES" sz="1050" i="1" noProof="0" dirty="0" smtClean="0">
                          <a:solidFill>
                            <a:schemeClr val="accent1"/>
                          </a:solidFill>
                        </a:rPr>
                        <a:t>(22%)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53975"/>
                      <a:r>
                        <a:rPr lang="es-ES" sz="1050" noProof="0" dirty="0" smtClean="0">
                          <a:solidFill>
                            <a:schemeClr val="accent1"/>
                          </a:solidFill>
                        </a:rPr>
                        <a:t>    +7% </a:t>
                      </a:r>
                      <a:r>
                        <a:rPr lang="es-ES" sz="1050" i="1" noProof="0" dirty="0" smtClean="0">
                          <a:solidFill>
                            <a:schemeClr val="accent1"/>
                          </a:solidFill>
                        </a:rPr>
                        <a:t>(4%)</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+2% </a:t>
                      </a:r>
                      <a:r>
                        <a:rPr lang="es-ES" sz="1050" i="1" noProof="0" dirty="0" smtClean="0">
                          <a:solidFill>
                            <a:schemeClr val="accent1"/>
                          </a:solidFill>
                        </a:rPr>
                        <a:t>(33%)</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-2% </a:t>
                      </a:r>
                      <a:r>
                        <a:rPr lang="es-ES" sz="1050" i="1" noProof="0" dirty="0" smtClean="0">
                          <a:solidFill>
                            <a:schemeClr val="accent1"/>
                          </a:solidFill>
                        </a:rPr>
                        <a:t>(24%)</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+0.09% </a:t>
                      </a:r>
                      <a:r>
                        <a:rPr lang="es-ES" sz="1050" i="1" noProof="0" dirty="0" smtClean="0">
                          <a:solidFill>
                            <a:schemeClr val="accent1"/>
                          </a:solidFill>
                        </a:rPr>
                        <a:t>(7%)</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r h="367187">
                <a:tc>
                  <a:txBody>
                    <a:bodyPr/>
                    <a:lstStyle/>
                    <a:p>
                      <a:pPr algn="ctr"/>
                      <a:r>
                        <a:rPr lang="es-ES" sz="1100" b="0" noProof="0" dirty="0" smtClean="0">
                          <a:solidFill>
                            <a:schemeClr val="bg1"/>
                          </a:solidFill>
                        </a:rPr>
                        <a:t>COLOMBIA</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r>
                        <a:rPr lang="es-ES" sz="1050" noProof="0" dirty="0" smtClean="0">
                          <a:solidFill>
                            <a:schemeClr val="accent1"/>
                          </a:solidFill>
                        </a:rPr>
                        <a:t> +1%</a:t>
                      </a:r>
                      <a:r>
                        <a:rPr lang="es-ES" sz="1050" baseline="0" noProof="0" dirty="0" smtClean="0">
                          <a:solidFill>
                            <a:schemeClr val="accent1"/>
                          </a:solidFill>
                        </a:rPr>
                        <a:t> </a:t>
                      </a:r>
                      <a:r>
                        <a:rPr lang="es-ES" sz="1050" i="1" baseline="0" noProof="0" dirty="0" smtClean="0">
                          <a:solidFill>
                            <a:schemeClr val="accent1"/>
                          </a:solidFill>
                        </a:rPr>
                        <a:t>(25%)</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a:t>
                      </a:r>
                      <a:r>
                        <a:rPr lang="es-ES" sz="1050" baseline="0" noProof="0" dirty="0" smtClean="0">
                          <a:solidFill>
                            <a:schemeClr val="accent1"/>
                          </a:solidFill>
                        </a:rPr>
                        <a:t>    </a:t>
                      </a:r>
                      <a:r>
                        <a:rPr lang="es-ES" sz="1050" noProof="0" dirty="0" smtClean="0">
                          <a:solidFill>
                            <a:schemeClr val="accent1"/>
                          </a:solidFill>
                        </a:rPr>
                        <a:t>+1% </a:t>
                      </a:r>
                      <a:r>
                        <a:rPr lang="es-ES" sz="1050" i="1" noProof="0" dirty="0" smtClean="0">
                          <a:solidFill>
                            <a:schemeClr val="accent1"/>
                          </a:solidFill>
                        </a:rPr>
                        <a:t>(25%)</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solidFill>
                        <a:schemeClr val="bg1">
                          <a:lumMod val="65000"/>
                        </a:schemeClr>
                      </a:solidFill>
                      <a:prstDash val="solid"/>
                      <a:round/>
                      <a:headEnd type="none" w="med" len="med"/>
                      <a:tailEnd type="none" w="med" len="med"/>
                    </a:lnB>
                    <a:noFill/>
                  </a:tcPr>
                </a:tc>
                <a:tc>
                  <a:txBody>
                    <a:bodyPr/>
                    <a:lstStyle/>
                    <a:p>
                      <a:pPr marL="0" indent="0" algn="ctr"/>
                      <a:r>
                        <a:rPr lang="es-ES" sz="1050" noProof="0" dirty="0" smtClean="0">
                          <a:solidFill>
                            <a:schemeClr val="accent1"/>
                          </a:solidFill>
                        </a:rPr>
                        <a:t>+9% </a:t>
                      </a:r>
                      <a:r>
                        <a:rPr lang="es-ES" sz="1050" i="1" noProof="0" dirty="0" smtClean="0">
                          <a:solidFill>
                            <a:schemeClr val="accent1"/>
                          </a:solidFill>
                        </a:rPr>
                        <a:t>(3%)</a:t>
                      </a:r>
                      <a:endParaRPr lang="es-ES" sz="1050" i="0"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solidFill>
                        <a:schemeClr val="bg1">
                          <a:lumMod val="6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+2% </a:t>
                      </a:r>
                      <a:r>
                        <a:rPr lang="es-ES" sz="1050" i="1" noProof="0" dirty="0" smtClean="0">
                          <a:solidFill>
                            <a:schemeClr val="accent1"/>
                          </a:solidFill>
                        </a:rPr>
                        <a:t>(31%)</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solidFill>
                        <a:schemeClr val="bg1">
                          <a:lumMod val="6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-6% </a:t>
                      </a:r>
                      <a:r>
                        <a:rPr lang="es-ES" sz="1050" i="1" noProof="0" dirty="0" smtClean="0">
                          <a:solidFill>
                            <a:schemeClr val="accent1"/>
                          </a:solidFill>
                        </a:rPr>
                        <a:t>(6%)</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solidFill>
                        <a:schemeClr val="bg1">
                          <a:lumMod val="6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-7% </a:t>
                      </a:r>
                      <a:r>
                        <a:rPr lang="es-ES" sz="1050" i="1" noProof="0" dirty="0" smtClean="0">
                          <a:solidFill>
                            <a:schemeClr val="accent1"/>
                          </a:solidFill>
                        </a:rPr>
                        <a:t>(9%)</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9050" cap="flat" cmpd="sng" algn="ctr">
                      <a:solidFill>
                        <a:schemeClr val="bg1">
                          <a:lumMod val="65000"/>
                        </a:schemeClr>
                      </a:solidFill>
                      <a:prstDash val="solid"/>
                      <a:round/>
                      <a:headEnd type="none" w="med" len="med"/>
                      <a:tailEnd type="none" w="med" len="med"/>
                    </a:lnB>
                    <a:noFill/>
                  </a:tcPr>
                </a:tc>
              </a:tr>
              <a:tr h="367187">
                <a:tc>
                  <a:txBody>
                    <a:bodyPr/>
                    <a:lstStyle/>
                    <a:p>
                      <a:pPr algn="ctr"/>
                      <a:r>
                        <a:rPr lang="es-ES" sz="1100" b="0" noProof="0" dirty="0" smtClean="0">
                          <a:solidFill>
                            <a:schemeClr val="bg1"/>
                          </a:solidFill>
                        </a:rPr>
                        <a:t>ECUADOR</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r>
                        <a:rPr lang="es-ES" sz="1050" noProof="0" dirty="0" smtClean="0">
                          <a:solidFill>
                            <a:schemeClr val="accent1"/>
                          </a:solidFill>
                        </a:rPr>
                        <a:t> -4%</a:t>
                      </a:r>
                      <a:r>
                        <a:rPr lang="es-ES" sz="1050" baseline="0" noProof="0" dirty="0" smtClean="0">
                          <a:solidFill>
                            <a:schemeClr val="accent1"/>
                          </a:solidFill>
                        </a:rPr>
                        <a:t> </a:t>
                      </a:r>
                      <a:r>
                        <a:rPr lang="es-ES" sz="1050" i="1" baseline="0" noProof="0" dirty="0" smtClean="0">
                          <a:solidFill>
                            <a:schemeClr val="accent1"/>
                          </a:solidFill>
                        </a:rPr>
                        <a:t>(26%)</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+0.1% </a:t>
                      </a:r>
                      <a:r>
                        <a:rPr lang="es-ES" sz="1050" i="1" noProof="0" dirty="0" smtClean="0">
                          <a:solidFill>
                            <a:schemeClr val="accent1"/>
                          </a:solidFill>
                        </a:rPr>
                        <a:t>(46%)</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+13% </a:t>
                      </a:r>
                      <a:r>
                        <a:rPr lang="es-ES" sz="1050" i="1" noProof="0" dirty="0" smtClean="0">
                          <a:solidFill>
                            <a:schemeClr val="accent1"/>
                          </a:solidFill>
                        </a:rPr>
                        <a:t>(2%)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+4% </a:t>
                      </a:r>
                      <a:r>
                        <a:rPr lang="es-ES" sz="1050" i="1" noProof="0" dirty="0" smtClean="0">
                          <a:solidFill>
                            <a:schemeClr val="accent1"/>
                          </a:solidFill>
                        </a:rPr>
                        <a:t>(10%)</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  +3% </a:t>
                      </a:r>
                      <a:r>
                        <a:rPr lang="es-ES" sz="1050" i="1" noProof="0" dirty="0" smtClean="0">
                          <a:solidFill>
                            <a:schemeClr val="accent1"/>
                          </a:solidFill>
                        </a:rPr>
                        <a:t>(10%)</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+5% </a:t>
                      </a:r>
                      <a:r>
                        <a:rPr lang="es-ES" sz="1050" i="1" noProof="0" dirty="0" smtClean="0">
                          <a:solidFill>
                            <a:schemeClr val="accent1"/>
                          </a:solidFill>
                        </a:rPr>
                        <a:t>(15%)</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9050" cap="flat" cmpd="sng" algn="ctr">
                      <a:solidFill>
                        <a:schemeClr val="bg1">
                          <a:lumMod val="6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r h="451861">
                <a:tc>
                  <a:txBody>
                    <a:bodyPr/>
                    <a:lstStyle/>
                    <a:p>
                      <a:pPr algn="ctr"/>
                      <a:r>
                        <a:rPr lang="es-ES" sz="1100" b="0" noProof="0" dirty="0" smtClean="0">
                          <a:solidFill>
                            <a:schemeClr val="bg1"/>
                          </a:solidFill>
                        </a:rPr>
                        <a:t>ESTADOS</a:t>
                      </a:r>
                      <a:r>
                        <a:rPr lang="es-ES" sz="1100" b="0" baseline="0" noProof="0" dirty="0" smtClean="0">
                          <a:solidFill>
                            <a:schemeClr val="bg1"/>
                          </a:solidFill>
                        </a:rPr>
                        <a:t> UNIDOS</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r>
                        <a:rPr lang="es-ES" sz="1050" noProof="0" dirty="0" smtClean="0">
                          <a:solidFill>
                            <a:schemeClr val="accent1"/>
                          </a:solidFill>
                        </a:rPr>
                        <a:t> -2%</a:t>
                      </a:r>
                      <a:r>
                        <a:rPr lang="es-ES" sz="1050" baseline="0" noProof="0" dirty="0" smtClean="0">
                          <a:solidFill>
                            <a:schemeClr val="accent1"/>
                          </a:solidFill>
                        </a:rPr>
                        <a:t> </a:t>
                      </a:r>
                      <a:r>
                        <a:rPr lang="es-ES" sz="1050" i="1" baseline="0" noProof="0" dirty="0" smtClean="0">
                          <a:solidFill>
                            <a:schemeClr val="accent1"/>
                          </a:solidFill>
                        </a:rPr>
                        <a:t>(12%)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+0.9% </a:t>
                      </a:r>
                      <a:r>
                        <a:rPr lang="es-ES" sz="1050" i="1" noProof="0" dirty="0" smtClean="0">
                          <a:solidFill>
                            <a:schemeClr val="accent1"/>
                          </a:solidFill>
                        </a:rPr>
                        <a:t>(5%)</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a:t>
                      </a:r>
                      <a:r>
                        <a:rPr lang="es-ES" sz="1050" baseline="0" noProof="0" dirty="0" smtClean="0">
                          <a:solidFill>
                            <a:schemeClr val="accent1"/>
                          </a:solidFill>
                        </a:rPr>
                        <a:t> </a:t>
                      </a:r>
                      <a:r>
                        <a:rPr lang="es-ES" sz="1050" noProof="0" dirty="0" smtClean="0">
                          <a:solidFill>
                            <a:schemeClr val="accent1"/>
                          </a:solidFill>
                        </a:rPr>
                        <a:t>+3% </a:t>
                      </a:r>
                      <a:r>
                        <a:rPr lang="es-ES" sz="1050" i="1" noProof="0" dirty="0" smtClean="0">
                          <a:solidFill>
                            <a:schemeClr val="accent1"/>
                          </a:solidFill>
                        </a:rPr>
                        <a:t>(1%)</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(49%)</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(27%)</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-2% </a:t>
                      </a:r>
                      <a:r>
                        <a:rPr lang="es-ES" sz="1050" i="1" noProof="0" dirty="0" smtClean="0">
                          <a:solidFill>
                            <a:schemeClr val="accent1"/>
                          </a:solidFill>
                        </a:rPr>
                        <a:t>(6%)</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r h="290489">
                <a:tc>
                  <a:txBody>
                    <a:bodyPr/>
                    <a:lstStyle/>
                    <a:p>
                      <a:pPr algn="ctr"/>
                      <a:r>
                        <a:rPr lang="es-ES" sz="1100" b="0" noProof="0" dirty="0" smtClean="0">
                          <a:solidFill>
                            <a:schemeClr val="bg1"/>
                          </a:solidFill>
                        </a:rPr>
                        <a:t>MÉXICO</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r>
                        <a:rPr lang="es-ES" sz="1050" noProof="0" dirty="0" smtClean="0">
                          <a:solidFill>
                            <a:schemeClr val="accent1"/>
                          </a:solidFill>
                        </a:rPr>
                        <a:t> +3%</a:t>
                      </a:r>
                      <a:r>
                        <a:rPr lang="es-ES" sz="1050" baseline="0" noProof="0" dirty="0" smtClean="0">
                          <a:solidFill>
                            <a:schemeClr val="accent1"/>
                          </a:solidFill>
                        </a:rPr>
                        <a:t> </a:t>
                      </a:r>
                      <a:r>
                        <a:rPr lang="es-ES" sz="1050" i="1" baseline="0" noProof="0" dirty="0" smtClean="0">
                          <a:solidFill>
                            <a:schemeClr val="accent1"/>
                          </a:solidFill>
                        </a:rPr>
                        <a:t>(20%)</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(10%)</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+0,9% </a:t>
                      </a:r>
                      <a:r>
                        <a:rPr lang="es-ES" sz="1050" i="1" noProof="0" dirty="0" smtClean="0">
                          <a:solidFill>
                            <a:schemeClr val="accent1"/>
                          </a:solidFill>
                        </a:rPr>
                        <a:t>(2%)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-1% </a:t>
                      </a:r>
                      <a:r>
                        <a:rPr lang="es-ES" sz="1050" i="1" noProof="0" dirty="0" smtClean="0">
                          <a:solidFill>
                            <a:schemeClr val="accent1"/>
                          </a:solidFill>
                        </a:rPr>
                        <a:t>(51%)</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-2% </a:t>
                      </a:r>
                      <a:r>
                        <a:rPr lang="es-ES" sz="1050" i="1" noProof="0" dirty="0" smtClean="0">
                          <a:solidFill>
                            <a:schemeClr val="accent1"/>
                          </a:solidFill>
                        </a:rPr>
                        <a:t>(14%)</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+4% </a:t>
                      </a:r>
                      <a:r>
                        <a:rPr lang="es-ES" sz="1050" i="1" noProof="0" dirty="0" smtClean="0">
                          <a:solidFill>
                            <a:schemeClr val="accent1"/>
                          </a:solidFill>
                        </a:rPr>
                        <a:t>(3%)</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r h="367187">
                <a:tc>
                  <a:txBody>
                    <a:bodyPr/>
                    <a:lstStyle/>
                    <a:p>
                      <a:pPr algn="ctr"/>
                      <a:r>
                        <a:rPr lang="es-ES" sz="1100" b="0" noProof="0" dirty="0" smtClean="0">
                          <a:solidFill>
                            <a:schemeClr val="bg1"/>
                          </a:solidFill>
                        </a:rPr>
                        <a:t>REINO UNIDO</a:t>
                      </a:r>
                      <a:endParaRPr lang="es-ES" sz="1100" b="0" noProof="0" dirty="0">
                        <a:solidFill>
                          <a:schemeClr val="bg1"/>
                        </a:solidFill>
                      </a:endParaRPr>
                    </a:p>
                  </a:txBody>
                  <a:tcPr marL="36000" marR="3600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1"/>
                    </a:solidFill>
                  </a:tcPr>
                </a:tc>
                <a:tc>
                  <a:txBody>
                    <a:bodyPr/>
                    <a:lstStyle/>
                    <a:p>
                      <a:pPr marL="174625" indent="0"/>
                      <a:r>
                        <a:rPr lang="es-ES" sz="1050" noProof="0" dirty="0" smtClean="0">
                          <a:solidFill>
                            <a:schemeClr val="accent1"/>
                          </a:solidFill>
                        </a:rPr>
                        <a:t> +6%</a:t>
                      </a:r>
                      <a:r>
                        <a:rPr lang="es-ES" sz="1050" baseline="0" noProof="0" dirty="0" smtClean="0">
                          <a:solidFill>
                            <a:schemeClr val="accent1"/>
                          </a:solidFill>
                        </a:rPr>
                        <a:t> </a:t>
                      </a:r>
                      <a:r>
                        <a:rPr lang="es-ES" sz="1050" i="1" baseline="0" noProof="0" dirty="0" smtClean="0">
                          <a:solidFill>
                            <a:schemeClr val="accent1"/>
                          </a:solidFill>
                        </a:rPr>
                        <a:t>(15%)</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174625" indent="0"/>
                      <a:r>
                        <a:rPr lang="es-ES" sz="1050" noProof="0" dirty="0" smtClean="0">
                          <a:solidFill>
                            <a:schemeClr val="accent1"/>
                          </a:solidFill>
                        </a:rPr>
                        <a:t>      -3% </a:t>
                      </a:r>
                      <a:r>
                        <a:rPr lang="es-ES" sz="1050" i="1" noProof="0" dirty="0" smtClean="0">
                          <a:solidFill>
                            <a:schemeClr val="accent1"/>
                          </a:solidFill>
                        </a:rPr>
                        <a:t>(32%)</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+4% </a:t>
                      </a:r>
                      <a:r>
                        <a:rPr lang="es-ES" sz="1050" i="1" noProof="0" dirty="0" smtClean="0">
                          <a:solidFill>
                            <a:schemeClr val="accent1"/>
                          </a:solidFill>
                        </a:rPr>
                        <a:t>(3%)</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+5% </a:t>
                      </a:r>
                      <a:r>
                        <a:rPr lang="es-ES" sz="1050" i="1" noProof="0" dirty="0" smtClean="0">
                          <a:solidFill>
                            <a:schemeClr val="accent1"/>
                          </a:solidFill>
                        </a:rPr>
                        <a:t>(24%)</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-0,2% </a:t>
                      </a:r>
                      <a:r>
                        <a:rPr lang="es-ES" sz="1050" i="1" noProof="0" dirty="0" smtClean="0">
                          <a:solidFill>
                            <a:schemeClr val="accent1"/>
                          </a:solidFill>
                        </a:rPr>
                        <a:t>(16%)</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174625" indent="0"/>
                      <a:r>
                        <a:rPr lang="es-ES" sz="1050" noProof="0" dirty="0" smtClean="0">
                          <a:solidFill>
                            <a:schemeClr val="accent1"/>
                          </a:solidFill>
                        </a:rPr>
                        <a:t>     -5% </a:t>
                      </a:r>
                      <a:r>
                        <a:rPr lang="es-ES" sz="1050" i="1" noProof="0" dirty="0" smtClean="0">
                          <a:solidFill>
                            <a:schemeClr val="accent1"/>
                          </a:solidFill>
                        </a:rPr>
                        <a:t>(9%)</a:t>
                      </a:r>
                      <a:endParaRPr lang="es-ES" sz="1050" i="1" noProof="0" dirty="0">
                        <a:solidFill>
                          <a:schemeClr val="accent1"/>
                        </a:solidFill>
                      </a:endParaRPr>
                    </a:p>
                  </a:txBody>
                  <a:tcPr marL="0" marR="0"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r>
            </a:tbl>
          </a:graphicData>
        </a:graphic>
      </p:graphicFrame>
      <p:sp>
        <p:nvSpPr>
          <p:cNvPr id="5" name="Rectangle 4"/>
          <p:cNvSpPr/>
          <p:nvPr/>
        </p:nvSpPr>
        <p:spPr bwMode="auto">
          <a:xfrm>
            <a:off x="395914" y="1990936"/>
            <a:ext cx="8566531" cy="660175"/>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endParaRPr lang="es-ES" sz="800" i="1" dirty="0">
              <a:solidFill>
                <a:srgbClr val="002776"/>
              </a:solidFill>
              <a:cs typeface="Arial" pitchFamily="34" charset="0"/>
            </a:endParaRPr>
          </a:p>
        </p:txBody>
      </p:sp>
      <p:sp>
        <p:nvSpPr>
          <p:cNvPr id="132" name="Rounded Rectangle 131"/>
          <p:cNvSpPr/>
          <p:nvPr/>
        </p:nvSpPr>
        <p:spPr bwMode="auto">
          <a:xfrm>
            <a:off x="6270869" y="2285570"/>
            <a:ext cx="402337" cy="339837"/>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33" name="AutoShape 85"/>
          <p:cNvSpPr>
            <a:spLocks noChangeArrowheads="1"/>
          </p:cNvSpPr>
          <p:nvPr/>
        </p:nvSpPr>
        <p:spPr bwMode="grayWhite">
          <a:xfrm>
            <a:off x="1582055" y="2357960"/>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34" name="Rounded Rectangle 133"/>
          <p:cNvSpPr/>
          <p:nvPr/>
        </p:nvSpPr>
        <p:spPr bwMode="auto">
          <a:xfrm>
            <a:off x="3406082" y="2285379"/>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35" name="AutoShape 110"/>
          <p:cNvSpPr>
            <a:spLocks noChangeArrowheads="1"/>
          </p:cNvSpPr>
          <p:nvPr/>
        </p:nvSpPr>
        <p:spPr bwMode="grayWhite">
          <a:xfrm>
            <a:off x="4167844" y="2319482"/>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37" name="AutoShape 110"/>
          <p:cNvSpPr>
            <a:spLocks noChangeArrowheads="1"/>
          </p:cNvSpPr>
          <p:nvPr/>
        </p:nvSpPr>
        <p:spPr bwMode="grayWhite">
          <a:xfrm>
            <a:off x="5540031" y="2330029"/>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38" name="AutoShape 110"/>
          <p:cNvSpPr>
            <a:spLocks noChangeArrowheads="1"/>
          </p:cNvSpPr>
          <p:nvPr/>
        </p:nvSpPr>
        <p:spPr bwMode="grayWhite">
          <a:xfrm>
            <a:off x="6887279" y="2334191"/>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39" name="AutoShape 85"/>
          <p:cNvSpPr>
            <a:spLocks noChangeArrowheads="1"/>
          </p:cNvSpPr>
          <p:nvPr/>
        </p:nvSpPr>
        <p:spPr bwMode="grayWhite">
          <a:xfrm>
            <a:off x="8052814" y="2378238"/>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0" name="Rounded Rectangle 139"/>
          <p:cNvSpPr/>
          <p:nvPr/>
        </p:nvSpPr>
        <p:spPr bwMode="auto">
          <a:xfrm>
            <a:off x="4786346" y="2300683"/>
            <a:ext cx="357050" cy="321735"/>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41" name="AutoShape 110"/>
          <p:cNvSpPr>
            <a:spLocks noChangeArrowheads="1"/>
          </p:cNvSpPr>
          <p:nvPr/>
        </p:nvSpPr>
        <p:spPr bwMode="grayWhite">
          <a:xfrm>
            <a:off x="2852512" y="2330029"/>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2" name="Rounded Rectangle 141"/>
          <p:cNvSpPr/>
          <p:nvPr/>
        </p:nvSpPr>
        <p:spPr bwMode="auto">
          <a:xfrm>
            <a:off x="3437699" y="2656672"/>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43" name="AutoShape 85"/>
          <p:cNvSpPr>
            <a:spLocks noChangeArrowheads="1"/>
          </p:cNvSpPr>
          <p:nvPr/>
        </p:nvSpPr>
        <p:spPr bwMode="grayWhite">
          <a:xfrm>
            <a:off x="1595747" y="2732018"/>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4" name="AutoShape 110"/>
          <p:cNvSpPr>
            <a:spLocks noChangeArrowheads="1"/>
          </p:cNvSpPr>
          <p:nvPr/>
        </p:nvSpPr>
        <p:spPr bwMode="grayWhite">
          <a:xfrm>
            <a:off x="2848977" y="2708107"/>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5" name="AutoShape 110"/>
          <p:cNvSpPr>
            <a:spLocks noChangeArrowheads="1"/>
          </p:cNvSpPr>
          <p:nvPr/>
        </p:nvSpPr>
        <p:spPr bwMode="grayWhite">
          <a:xfrm>
            <a:off x="4179636" y="2713711"/>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6" name="AutoShape 85"/>
          <p:cNvSpPr>
            <a:spLocks noChangeArrowheads="1"/>
          </p:cNvSpPr>
          <p:nvPr/>
        </p:nvSpPr>
        <p:spPr bwMode="grayWhite">
          <a:xfrm>
            <a:off x="8052814" y="2732018"/>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7" name="AutoShape 110"/>
          <p:cNvSpPr>
            <a:spLocks noChangeArrowheads="1"/>
          </p:cNvSpPr>
          <p:nvPr/>
        </p:nvSpPr>
        <p:spPr bwMode="grayWhite">
          <a:xfrm>
            <a:off x="5553021" y="2696018"/>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8" name="AutoShape 85"/>
          <p:cNvSpPr>
            <a:spLocks noChangeArrowheads="1"/>
          </p:cNvSpPr>
          <p:nvPr/>
        </p:nvSpPr>
        <p:spPr bwMode="grayWhite">
          <a:xfrm>
            <a:off x="6859878" y="2778171"/>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49" name="Rounded Rectangle 148"/>
          <p:cNvSpPr/>
          <p:nvPr/>
        </p:nvSpPr>
        <p:spPr bwMode="auto">
          <a:xfrm>
            <a:off x="6163153" y="2672128"/>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50" name="Rounded Rectangle 149"/>
          <p:cNvSpPr/>
          <p:nvPr/>
        </p:nvSpPr>
        <p:spPr bwMode="auto">
          <a:xfrm>
            <a:off x="7465733" y="2681178"/>
            <a:ext cx="357050" cy="321735"/>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52" name="Rounded Rectangle 151"/>
          <p:cNvSpPr/>
          <p:nvPr/>
        </p:nvSpPr>
        <p:spPr bwMode="auto">
          <a:xfrm>
            <a:off x="6186816" y="3026841"/>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53" name="Rounded Rectangle 152"/>
          <p:cNvSpPr/>
          <p:nvPr/>
        </p:nvSpPr>
        <p:spPr bwMode="auto">
          <a:xfrm>
            <a:off x="3431509" y="3037193"/>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54" name="Rounded Rectangle 153"/>
          <p:cNvSpPr/>
          <p:nvPr/>
        </p:nvSpPr>
        <p:spPr bwMode="auto">
          <a:xfrm>
            <a:off x="8688180" y="3059706"/>
            <a:ext cx="349623" cy="328348"/>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55" name="AutoShape 85"/>
          <p:cNvSpPr>
            <a:spLocks noChangeArrowheads="1"/>
          </p:cNvSpPr>
          <p:nvPr/>
        </p:nvSpPr>
        <p:spPr bwMode="grayWhite">
          <a:xfrm>
            <a:off x="1595616" y="3122896"/>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56" name="AutoShape 85"/>
          <p:cNvSpPr>
            <a:spLocks noChangeArrowheads="1"/>
          </p:cNvSpPr>
          <p:nvPr/>
        </p:nvSpPr>
        <p:spPr bwMode="grayWhite">
          <a:xfrm>
            <a:off x="2803304" y="3126781"/>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57" name="AutoShape 110"/>
          <p:cNvSpPr>
            <a:spLocks noChangeArrowheads="1"/>
          </p:cNvSpPr>
          <p:nvPr/>
        </p:nvSpPr>
        <p:spPr bwMode="grayWhite">
          <a:xfrm>
            <a:off x="4182558" y="3096006"/>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0" name="AutoShape 110"/>
          <p:cNvSpPr>
            <a:spLocks noChangeArrowheads="1"/>
          </p:cNvSpPr>
          <p:nvPr/>
        </p:nvSpPr>
        <p:spPr bwMode="grayWhite">
          <a:xfrm>
            <a:off x="5554675" y="3108854"/>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1" name="AutoShape 110"/>
          <p:cNvSpPr>
            <a:spLocks noChangeArrowheads="1"/>
          </p:cNvSpPr>
          <p:nvPr/>
        </p:nvSpPr>
        <p:spPr bwMode="grayWhite">
          <a:xfrm>
            <a:off x="6887279" y="3081701"/>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2" name="AutoShape 85"/>
          <p:cNvSpPr>
            <a:spLocks noChangeArrowheads="1"/>
          </p:cNvSpPr>
          <p:nvPr/>
        </p:nvSpPr>
        <p:spPr bwMode="grayWhite">
          <a:xfrm>
            <a:off x="4143636" y="3482867"/>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3" name="AutoShape 110"/>
          <p:cNvSpPr>
            <a:spLocks noChangeArrowheads="1"/>
          </p:cNvSpPr>
          <p:nvPr/>
        </p:nvSpPr>
        <p:spPr bwMode="grayWhite">
          <a:xfrm>
            <a:off x="1618055" y="3444330"/>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4" name="AutoShape 110"/>
          <p:cNvSpPr>
            <a:spLocks noChangeArrowheads="1"/>
          </p:cNvSpPr>
          <p:nvPr/>
        </p:nvSpPr>
        <p:spPr bwMode="grayWhite">
          <a:xfrm>
            <a:off x="2852512" y="3423640"/>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5" name="AutoShape 110"/>
          <p:cNvSpPr>
            <a:spLocks noChangeArrowheads="1"/>
          </p:cNvSpPr>
          <p:nvPr/>
        </p:nvSpPr>
        <p:spPr bwMode="grayWhite">
          <a:xfrm>
            <a:off x="5553710" y="3485837"/>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6" name="AutoShape 110"/>
          <p:cNvSpPr>
            <a:spLocks noChangeArrowheads="1"/>
          </p:cNvSpPr>
          <p:nvPr/>
        </p:nvSpPr>
        <p:spPr bwMode="grayWhite">
          <a:xfrm>
            <a:off x="8088814" y="3422811"/>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7" name="AutoShape 85"/>
          <p:cNvSpPr>
            <a:spLocks noChangeArrowheads="1"/>
          </p:cNvSpPr>
          <p:nvPr/>
        </p:nvSpPr>
        <p:spPr bwMode="grayWhite">
          <a:xfrm>
            <a:off x="8071832" y="3108244"/>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68" name="Rounded Rectangle 167"/>
          <p:cNvSpPr/>
          <p:nvPr/>
        </p:nvSpPr>
        <p:spPr bwMode="auto">
          <a:xfrm>
            <a:off x="6200053" y="3391996"/>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69" name="Rounded Rectangle 168"/>
          <p:cNvSpPr/>
          <p:nvPr/>
        </p:nvSpPr>
        <p:spPr bwMode="auto">
          <a:xfrm>
            <a:off x="7457157" y="3377030"/>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70" name="Rounded Rectangle 169"/>
          <p:cNvSpPr/>
          <p:nvPr/>
        </p:nvSpPr>
        <p:spPr bwMode="auto">
          <a:xfrm>
            <a:off x="4795409" y="3401420"/>
            <a:ext cx="357050" cy="321735"/>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71" name="AutoShape 85"/>
          <p:cNvSpPr>
            <a:spLocks noChangeArrowheads="1"/>
          </p:cNvSpPr>
          <p:nvPr/>
        </p:nvSpPr>
        <p:spPr bwMode="grayWhite">
          <a:xfrm>
            <a:off x="4143378" y="3830596"/>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72" name="AutoShape 110"/>
          <p:cNvSpPr>
            <a:spLocks noChangeArrowheads="1"/>
          </p:cNvSpPr>
          <p:nvPr/>
        </p:nvSpPr>
        <p:spPr bwMode="grayWhite">
          <a:xfrm>
            <a:off x="1613844" y="3812110"/>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73" name="AutoShape 110"/>
          <p:cNvSpPr>
            <a:spLocks noChangeArrowheads="1"/>
          </p:cNvSpPr>
          <p:nvPr/>
        </p:nvSpPr>
        <p:spPr bwMode="grayWhite">
          <a:xfrm>
            <a:off x="6889856" y="3808921"/>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74" name="AutoShape 110"/>
          <p:cNvSpPr>
            <a:spLocks noChangeArrowheads="1"/>
          </p:cNvSpPr>
          <p:nvPr/>
        </p:nvSpPr>
        <p:spPr bwMode="grayWhite">
          <a:xfrm>
            <a:off x="2848977" y="3795976"/>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75" name="AutoShape 110"/>
          <p:cNvSpPr>
            <a:spLocks noChangeArrowheads="1"/>
          </p:cNvSpPr>
          <p:nvPr/>
        </p:nvSpPr>
        <p:spPr bwMode="grayWhite">
          <a:xfrm>
            <a:off x="5540720" y="3874623"/>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76" name="AutoShape 85"/>
          <p:cNvSpPr>
            <a:spLocks noChangeArrowheads="1"/>
          </p:cNvSpPr>
          <p:nvPr/>
        </p:nvSpPr>
        <p:spPr bwMode="grayWhite">
          <a:xfrm>
            <a:off x="8045179" y="3865854"/>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77" name="Rounded Rectangle 176"/>
          <p:cNvSpPr/>
          <p:nvPr/>
        </p:nvSpPr>
        <p:spPr bwMode="auto">
          <a:xfrm>
            <a:off x="6209832" y="3761145"/>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78" name="Rounded Rectangle 177"/>
          <p:cNvSpPr/>
          <p:nvPr/>
        </p:nvSpPr>
        <p:spPr bwMode="auto">
          <a:xfrm>
            <a:off x="3459406" y="3745731"/>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79" name="Rounded Rectangle 178"/>
          <p:cNvSpPr/>
          <p:nvPr/>
        </p:nvSpPr>
        <p:spPr bwMode="auto">
          <a:xfrm>
            <a:off x="4794731" y="3772543"/>
            <a:ext cx="357050" cy="321735"/>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81" name="Rounded Rectangle 180"/>
          <p:cNvSpPr/>
          <p:nvPr/>
        </p:nvSpPr>
        <p:spPr bwMode="auto">
          <a:xfrm>
            <a:off x="3588485" y="4140541"/>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82" name="AutoShape 110"/>
          <p:cNvSpPr>
            <a:spLocks noChangeArrowheads="1"/>
          </p:cNvSpPr>
          <p:nvPr/>
        </p:nvSpPr>
        <p:spPr bwMode="grayWhite">
          <a:xfrm>
            <a:off x="5547408" y="4242861"/>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83" name="AutoShape 85"/>
          <p:cNvSpPr>
            <a:spLocks noChangeArrowheads="1"/>
          </p:cNvSpPr>
          <p:nvPr/>
        </p:nvSpPr>
        <p:spPr bwMode="grayWhite">
          <a:xfrm>
            <a:off x="4143378" y="4211912"/>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84" name="AutoShape 110"/>
          <p:cNvSpPr>
            <a:spLocks noChangeArrowheads="1"/>
          </p:cNvSpPr>
          <p:nvPr/>
        </p:nvSpPr>
        <p:spPr bwMode="grayWhite">
          <a:xfrm>
            <a:off x="8107832" y="4177433"/>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86" name="AutoShape 85"/>
          <p:cNvSpPr>
            <a:spLocks noChangeArrowheads="1"/>
          </p:cNvSpPr>
          <p:nvPr/>
        </p:nvSpPr>
        <p:spPr bwMode="grayWhite">
          <a:xfrm>
            <a:off x="6853970" y="3469448"/>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87" name="AutoShape 110"/>
          <p:cNvSpPr>
            <a:spLocks noChangeArrowheads="1"/>
          </p:cNvSpPr>
          <p:nvPr/>
        </p:nvSpPr>
        <p:spPr bwMode="grayWhite">
          <a:xfrm>
            <a:off x="2851034" y="4179657"/>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88" name="AutoShape 110"/>
          <p:cNvSpPr>
            <a:spLocks noChangeArrowheads="1"/>
          </p:cNvSpPr>
          <p:nvPr/>
        </p:nvSpPr>
        <p:spPr bwMode="grayWhite">
          <a:xfrm>
            <a:off x="1609634" y="4179890"/>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89" name="AutoShape 85"/>
          <p:cNvSpPr>
            <a:spLocks noChangeArrowheads="1"/>
          </p:cNvSpPr>
          <p:nvPr/>
        </p:nvSpPr>
        <p:spPr bwMode="grayWhite">
          <a:xfrm>
            <a:off x="6846575" y="4225600"/>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90" name="Rounded Rectangle 189"/>
          <p:cNvSpPr/>
          <p:nvPr/>
        </p:nvSpPr>
        <p:spPr bwMode="auto">
          <a:xfrm>
            <a:off x="4844354" y="4140541"/>
            <a:ext cx="357050" cy="321735"/>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91" name="Rounded Rectangle 190"/>
          <p:cNvSpPr/>
          <p:nvPr/>
        </p:nvSpPr>
        <p:spPr bwMode="auto">
          <a:xfrm>
            <a:off x="8713967" y="4128411"/>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92" name="Rounded Rectangle 191"/>
          <p:cNvSpPr/>
          <p:nvPr/>
        </p:nvSpPr>
        <p:spPr bwMode="auto">
          <a:xfrm>
            <a:off x="6186204" y="4533723"/>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193" name="AutoShape 85"/>
          <p:cNvSpPr>
            <a:spLocks noChangeArrowheads="1"/>
          </p:cNvSpPr>
          <p:nvPr/>
        </p:nvSpPr>
        <p:spPr bwMode="grayWhite">
          <a:xfrm>
            <a:off x="5501097" y="4640392"/>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95" name="AutoShape 110"/>
          <p:cNvSpPr>
            <a:spLocks noChangeArrowheads="1"/>
          </p:cNvSpPr>
          <p:nvPr/>
        </p:nvSpPr>
        <p:spPr bwMode="grayWhite">
          <a:xfrm>
            <a:off x="4186368" y="4583411"/>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96" name="AutoShape 110"/>
          <p:cNvSpPr>
            <a:spLocks noChangeArrowheads="1"/>
          </p:cNvSpPr>
          <p:nvPr/>
        </p:nvSpPr>
        <p:spPr bwMode="grayWhite">
          <a:xfrm>
            <a:off x="2848977" y="4584564"/>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97" name="AutoShape 110"/>
          <p:cNvSpPr>
            <a:spLocks noChangeArrowheads="1"/>
          </p:cNvSpPr>
          <p:nvPr/>
        </p:nvSpPr>
        <p:spPr bwMode="grayWhite">
          <a:xfrm>
            <a:off x="6889856" y="4572394"/>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98" name="AutoShape 85"/>
          <p:cNvSpPr>
            <a:spLocks noChangeArrowheads="1"/>
          </p:cNvSpPr>
          <p:nvPr/>
        </p:nvSpPr>
        <p:spPr bwMode="grayWhite">
          <a:xfrm>
            <a:off x="1582055" y="4644394"/>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199" name="AutoShape 85"/>
          <p:cNvSpPr>
            <a:spLocks noChangeArrowheads="1"/>
          </p:cNvSpPr>
          <p:nvPr/>
        </p:nvSpPr>
        <p:spPr bwMode="grayWhite">
          <a:xfrm>
            <a:off x="8071832" y="4637547"/>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00" name="Rounded Rectangle 199"/>
          <p:cNvSpPr/>
          <p:nvPr/>
        </p:nvSpPr>
        <p:spPr bwMode="auto">
          <a:xfrm>
            <a:off x="7465733" y="4557628"/>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01" name="Rounded Rectangle 200"/>
          <p:cNvSpPr/>
          <p:nvPr/>
        </p:nvSpPr>
        <p:spPr bwMode="auto">
          <a:xfrm>
            <a:off x="4839920" y="4508539"/>
            <a:ext cx="357050" cy="364741"/>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03" name="AutoShape 85"/>
          <p:cNvSpPr>
            <a:spLocks noChangeArrowheads="1"/>
          </p:cNvSpPr>
          <p:nvPr/>
        </p:nvSpPr>
        <p:spPr bwMode="grayWhite">
          <a:xfrm>
            <a:off x="8084461" y="4973852"/>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05" name="Rounded Rectangle 204"/>
          <p:cNvSpPr/>
          <p:nvPr/>
        </p:nvSpPr>
        <p:spPr bwMode="auto">
          <a:xfrm>
            <a:off x="6186816" y="4886280"/>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06" name="Rounded Rectangle 205"/>
          <p:cNvSpPr/>
          <p:nvPr/>
        </p:nvSpPr>
        <p:spPr bwMode="auto">
          <a:xfrm>
            <a:off x="2095624" y="4909908"/>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07" name="Rounded Rectangle 206"/>
          <p:cNvSpPr/>
          <p:nvPr/>
        </p:nvSpPr>
        <p:spPr bwMode="auto">
          <a:xfrm>
            <a:off x="4907834" y="4925650"/>
            <a:ext cx="357050" cy="321735"/>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08" name="AutoShape 110"/>
          <p:cNvSpPr>
            <a:spLocks noChangeArrowheads="1"/>
          </p:cNvSpPr>
          <p:nvPr/>
        </p:nvSpPr>
        <p:spPr bwMode="grayWhite">
          <a:xfrm>
            <a:off x="1609634" y="4965565"/>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09" name="AutoShape 110"/>
          <p:cNvSpPr>
            <a:spLocks noChangeArrowheads="1"/>
          </p:cNvSpPr>
          <p:nvPr/>
        </p:nvSpPr>
        <p:spPr bwMode="grayWhite">
          <a:xfrm>
            <a:off x="2839304" y="5287694"/>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10" name="AutoShape 110"/>
          <p:cNvSpPr>
            <a:spLocks noChangeArrowheads="1"/>
          </p:cNvSpPr>
          <p:nvPr/>
        </p:nvSpPr>
        <p:spPr bwMode="grayWhite">
          <a:xfrm>
            <a:off x="4187470" y="4953279"/>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11" name="AutoShape 85"/>
          <p:cNvSpPr>
            <a:spLocks noChangeArrowheads="1"/>
          </p:cNvSpPr>
          <p:nvPr/>
        </p:nvSpPr>
        <p:spPr bwMode="grayWhite">
          <a:xfrm>
            <a:off x="6826599" y="5001086"/>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12" name="AutoShape 85"/>
          <p:cNvSpPr>
            <a:spLocks noChangeArrowheads="1"/>
          </p:cNvSpPr>
          <p:nvPr/>
        </p:nvSpPr>
        <p:spPr bwMode="grayWhite">
          <a:xfrm>
            <a:off x="1595616" y="5307565"/>
            <a:ext cx="252000" cy="180000"/>
          </a:xfrm>
          <a:prstGeom prst="upArrow">
            <a:avLst>
              <a:gd name="adj1" fmla="val 49880"/>
              <a:gd name="adj2" fmla="val 49801"/>
            </a:avLst>
          </a:prstGeom>
          <a:solidFill>
            <a:schemeClr val="accent4"/>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13" name="Rounded Rectangle 212"/>
          <p:cNvSpPr/>
          <p:nvPr/>
        </p:nvSpPr>
        <p:spPr bwMode="auto">
          <a:xfrm>
            <a:off x="3481017" y="5236226"/>
            <a:ext cx="363070" cy="333133"/>
          </a:xfrm>
          <a:prstGeom prst="roundRect">
            <a:avLst/>
          </a:prstGeom>
          <a:noFill/>
          <a:ln w="28575" cap="flat" cmpd="sng" algn="ctr">
            <a:solidFill>
              <a:srgbClr val="99CC33"/>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14" name="Rounded Rectangle 213"/>
          <p:cNvSpPr/>
          <p:nvPr/>
        </p:nvSpPr>
        <p:spPr bwMode="auto">
          <a:xfrm>
            <a:off x="6163153" y="5239079"/>
            <a:ext cx="374201" cy="339837"/>
          </a:xfrm>
          <a:prstGeom prst="roundRect">
            <a:avLst/>
          </a:prstGeom>
          <a:noFill/>
          <a:ln w="28575" cap="flat" cmpd="sng" algn="ctr">
            <a:solidFill>
              <a:srgbClr val="FFC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r>
              <a:rPr lang="es-ES" sz="2400" dirty="0" smtClean="0">
                <a:solidFill>
                  <a:srgbClr val="000000"/>
                </a:solidFill>
                <a:cs typeface="Arial" pitchFamily="34" charset="0"/>
              </a:rPr>
              <a:t> </a:t>
            </a:r>
            <a:endParaRPr lang="es-ES" sz="2400" dirty="0">
              <a:solidFill>
                <a:srgbClr val="000000"/>
              </a:solidFill>
              <a:cs typeface="Arial" pitchFamily="34" charset="0"/>
            </a:endParaRPr>
          </a:p>
        </p:txBody>
      </p:sp>
      <p:sp>
        <p:nvSpPr>
          <p:cNvPr id="215" name="Rounded Rectangle 214"/>
          <p:cNvSpPr/>
          <p:nvPr/>
        </p:nvSpPr>
        <p:spPr bwMode="auto">
          <a:xfrm>
            <a:off x="4878916" y="5254138"/>
            <a:ext cx="349623" cy="328348"/>
          </a:xfrm>
          <a:prstGeom prst="roundRect">
            <a:avLst/>
          </a:prstGeom>
          <a:noFill/>
          <a:ln w="28575" cap="flat" cmpd="sng" algn="ctr">
            <a:solidFill>
              <a:srgbClr val="FF0000"/>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16" name="AutoShape 110"/>
          <p:cNvSpPr>
            <a:spLocks noChangeArrowheads="1"/>
          </p:cNvSpPr>
          <p:nvPr/>
        </p:nvSpPr>
        <p:spPr bwMode="grayWhite">
          <a:xfrm>
            <a:off x="4194321" y="5304210"/>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17" name="AutoShape 110"/>
          <p:cNvSpPr>
            <a:spLocks noChangeArrowheads="1"/>
          </p:cNvSpPr>
          <p:nvPr/>
        </p:nvSpPr>
        <p:spPr bwMode="grayWhite">
          <a:xfrm>
            <a:off x="5541647" y="5317359"/>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18" name="AutoShape 110"/>
          <p:cNvSpPr>
            <a:spLocks noChangeArrowheads="1"/>
          </p:cNvSpPr>
          <p:nvPr/>
        </p:nvSpPr>
        <p:spPr bwMode="grayWhite">
          <a:xfrm>
            <a:off x="5554675" y="4973852"/>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19" name="AutoShape 85"/>
          <p:cNvSpPr>
            <a:spLocks noChangeArrowheads="1"/>
          </p:cNvSpPr>
          <p:nvPr/>
        </p:nvSpPr>
        <p:spPr bwMode="grayWhite">
          <a:xfrm>
            <a:off x="8087329" y="5318080"/>
            <a:ext cx="252000" cy="180000"/>
          </a:xfrm>
          <a:prstGeom prst="downArrow">
            <a:avLst/>
          </a:prstGeom>
          <a:solidFill>
            <a:srgbClr val="C00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20" name="AutoShape 110"/>
          <p:cNvSpPr>
            <a:spLocks noChangeArrowheads="1"/>
          </p:cNvSpPr>
          <p:nvPr/>
        </p:nvSpPr>
        <p:spPr bwMode="grayWhite">
          <a:xfrm>
            <a:off x="6882575" y="5287694"/>
            <a:ext cx="180000" cy="252000"/>
          </a:xfrm>
          <a:prstGeom prst="rightArrow">
            <a:avLst/>
          </a:prstGeom>
          <a:solidFill>
            <a:srgbClr val="FFC000"/>
          </a:solidFill>
          <a:ln w="12700" algn="ctr">
            <a:solidFill>
              <a:schemeClr val="bg1"/>
            </a:solidFill>
            <a:miter lim="800000"/>
            <a:headEnd/>
            <a:tailEnd/>
          </a:ln>
        </p:spPr>
        <p:txBody>
          <a:bodyPr wrap="none" anchor="ctr"/>
          <a:lstStyle/>
          <a:p>
            <a:pPr algn="ctr" defTabSz="914400" fontAlgn="base">
              <a:spcBef>
                <a:spcPct val="0"/>
              </a:spcBef>
              <a:spcAft>
                <a:spcPct val="0"/>
              </a:spcAft>
            </a:pPr>
            <a:endParaRPr lang="es-ES" sz="1400" dirty="0">
              <a:solidFill>
                <a:srgbClr val="000000"/>
              </a:solidFill>
              <a:cs typeface="Arial" pitchFamily="34" charset="0"/>
            </a:endParaRPr>
          </a:p>
        </p:txBody>
      </p:sp>
      <p:sp>
        <p:nvSpPr>
          <p:cNvPr id="221" name="Rounded Rectangle 220"/>
          <p:cNvSpPr/>
          <p:nvPr/>
        </p:nvSpPr>
        <p:spPr bwMode="auto">
          <a:xfrm>
            <a:off x="5695162" y="3021012"/>
            <a:ext cx="1151413" cy="1093848"/>
          </a:xfrm>
          <a:prstGeom prst="roundRect">
            <a:avLst/>
          </a:prstGeom>
          <a:noFill/>
          <a:ln w="28575" cap="flat" cmpd="sng" algn="ctr">
            <a:solidFill>
              <a:schemeClr val="accent1">
                <a:lumMod val="60000"/>
                <a:lumOff val="40000"/>
              </a:schemeClr>
            </a:solidFill>
            <a:prstDash val="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1775" indent="-231775" defTabSz="914400" fontAlgn="base">
              <a:lnSpc>
                <a:spcPct val="106000"/>
              </a:lnSpc>
              <a:spcBef>
                <a:spcPct val="0"/>
              </a:spcBef>
              <a:spcAft>
                <a:spcPct val="0"/>
              </a:spcAft>
            </a:pPr>
            <a:endParaRPr lang="es-ES" sz="2400" dirty="0">
              <a:solidFill>
                <a:srgbClr val="000000"/>
              </a:solidFill>
              <a:cs typeface="Arial" pitchFamily="34" charset="0"/>
            </a:endParaRPr>
          </a:p>
        </p:txBody>
      </p:sp>
      <p:sp>
        <p:nvSpPr>
          <p:cNvPr id="222" name="Rectangle 221"/>
          <p:cNvSpPr/>
          <p:nvPr/>
        </p:nvSpPr>
        <p:spPr bwMode="auto">
          <a:xfrm>
            <a:off x="406009" y="5937177"/>
            <a:ext cx="9233740" cy="660175"/>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900" dirty="0" smtClean="0">
                <a:solidFill>
                  <a:srgbClr val="002776"/>
                </a:solidFill>
                <a:cs typeface="Arial" pitchFamily="34" charset="0"/>
              </a:rPr>
              <a:t>Nota: </a:t>
            </a:r>
            <a:r>
              <a:rPr lang="es-ES" sz="900" dirty="0" smtClean="0">
                <a:solidFill>
                  <a:srgbClr val="FF0000"/>
                </a:solidFill>
                <a:cs typeface="Arial" pitchFamily="34" charset="0"/>
              </a:rPr>
              <a:t>1. </a:t>
            </a:r>
            <a:r>
              <a:rPr lang="es-ES" sz="900" dirty="0" smtClean="0">
                <a:solidFill>
                  <a:srgbClr val="002060"/>
                </a:solidFill>
                <a:cs typeface="Arial" pitchFamily="34" charset="0"/>
              </a:rPr>
              <a:t>Es la proporción de personas extranjeras que vienen de los países emisores y arribaron a las ciudades receptoras (2015)</a:t>
            </a:r>
            <a:r>
              <a:rPr lang="es-ES" sz="900" dirty="0" smtClean="0">
                <a:solidFill>
                  <a:srgbClr val="FF0000"/>
                </a:solidFill>
                <a:cs typeface="Arial" pitchFamily="34" charset="0"/>
              </a:rPr>
              <a:t>.</a:t>
            </a:r>
          </a:p>
          <a:p>
            <a:pPr defTabSz="914400" fontAlgn="base">
              <a:lnSpc>
                <a:spcPct val="106000"/>
              </a:lnSpc>
              <a:spcBef>
                <a:spcPct val="0"/>
              </a:spcBef>
              <a:spcAft>
                <a:spcPct val="0"/>
              </a:spcAft>
            </a:pPr>
            <a:r>
              <a:rPr lang="es-ES" sz="900" dirty="0" smtClean="0">
                <a:solidFill>
                  <a:srgbClr val="002776"/>
                </a:solidFill>
                <a:cs typeface="Arial" pitchFamily="34" charset="0"/>
              </a:rPr>
              <a:t>Nota: </a:t>
            </a:r>
            <a:r>
              <a:rPr lang="es-ES" sz="900" dirty="0" smtClean="0">
                <a:solidFill>
                  <a:srgbClr val="FF0000"/>
                </a:solidFill>
                <a:cs typeface="Arial" pitchFamily="34" charset="0"/>
              </a:rPr>
              <a:t>2. </a:t>
            </a:r>
            <a:r>
              <a:rPr lang="es-ES" sz="900" dirty="0" smtClean="0">
                <a:solidFill>
                  <a:srgbClr val="002060"/>
                </a:solidFill>
                <a:cs typeface="Arial" pitchFamily="34" charset="0"/>
              </a:rPr>
              <a:t>Es el porcentaje compuesto de crecimiento entre el año 2008 y 2015.</a:t>
            </a:r>
          </a:p>
          <a:p>
            <a:pPr defTabSz="914400" fontAlgn="base">
              <a:lnSpc>
                <a:spcPct val="106000"/>
              </a:lnSpc>
              <a:spcBef>
                <a:spcPct val="0"/>
              </a:spcBef>
              <a:spcAft>
                <a:spcPct val="0"/>
              </a:spcAft>
            </a:pPr>
            <a:r>
              <a:rPr lang="es-ES" sz="900" dirty="0" smtClean="0">
                <a:solidFill>
                  <a:srgbClr val="002776"/>
                </a:solidFill>
                <a:cs typeface="Arial" pitchFamily="34" charset="0"/>
              </a:rPr>
              <a:t>Nota: Resumen ejecutivo del </a:t>
            </a:r>
            <a:r>
              <a:rPr lang="es-ES" sz="900" dirty="0" err="1" smtClean="0">
                <a:solidFill>
                  <a:srgbClr val="002776"/>
                </a:solidFill>
                <a:cs typeface="Arial" pitchFamily="34" charset="0"/>
              </a:rPr>
              <a:t>market</a:t>
            </a:r>
            <a:r>
              <a:rPr lang="es-ES" sz="900" dirty="0" smtClean="0">
                <a:solidFill>
                  <a:srgbClr val="002776"/>
                </a:solidFill>
                <a:cs typeface="Arial" pitchFamily="34" charset="0"/>
              </a:rPr>
              <a:t> share de los 9 mercados objetivos seleccionados para Quito en el set competitivo: Bogotá, Lima , La Paz, México D.F , San José, y Quito. La evolución se realiza para el período 2008-2015. Se analiza la tendencia (positiva, negativa, sin cambios (variaciones)), la variación para el período y entre paréntesis se incluye el </a:t>
            </a:r>
            <a:r>
              <a:rPr lang="es-ES" sz="900" dirty="0" err="1" smtClean="0">
                <a:solidFill>
                  <a:srgbClr val="002776"/>
                </a:solidFill>
                <a:cs typeface="Arial" pitchFamily="34" charset="0"/>
              </a:rPr>
              <a:t>market</a:t>
            </a:r>
            <a:r>
              <a:rPr lang="es-ES" sz="900" dirty="0" smtClean="0">
                <a:solidFill>
                  <a:srgbClr val="002776"/>
                </a:solidFill>
                <a:cs typeface="Arial" pitchFamily="34" charset="0"/>
              </a:rPr>
              <a:t> share para 2015. Por filas de emisores, se remarca con recuadros verde (para ciudad líder), naranja (para el segundo) y rojo (para el último). Se remarca a su vez, en caso que aplique, el país líder en el crecimiento de share para bloque de mercados con un recuadro celeste.</a:t>
            </a:r>
          </a:p>
          <a:p>
            <a:pPr defTabSz="914400" fontAlgn="base">
              <a:lnSpc>
                <a:spcPct val="106000"/>
              </a:lnSpc>
              <a:spcBef>
                <a:spcPct val="0"/>
              </a:spcBef>
              <a:spcAft>
                <a:spcPct val="0"/>
              </a:spcAft>
            </a:pPr>
            <a:endParaRPr lang="es-ES" sz="900" i="1" dirty="0" smtClean="0">
              <a:solidFill>
                <a:srgbClr val="002060"/>
              </a:solidFill>
              <a:cs typeface="Arial" pitchFamily="34" charset="0"/>
            </a:endParaRPr>
          </a:p>
          <a:p>
            <a:pPr defTabSz="914400" fontAlgn="base">
              <a:lnSpc>
                <a:spcPct val="106000"/>
              </a:lnSpc>
              <a:spcBef>
                <a:spcPct val="0"/>
              </a:spcBef>
              <a:spcAft>
                <a:spcPct val="0"/>
              </a:spcAft>
            </a:pPr>
            <a:endParaRPr lang="es-ES" sz="900" i="1" dirty="0">
              <a:solidFill>
                <a:srgbClr val="FF0000"/>
              </a:solidFill>
              <a:cs typeface="Arial" pitchFamily="34" charset="0"/>
            </a:endParaRPr>
          </a:p>
        </p:txBody>
      </p:sp>
      <p:sp>
        <p:nvSpPr>
          <p:cNvPr id="88" name="Title 1"/>
          <p:cNvSpPr txBox="1">
            <a:spLocks/>
          </p:cNvSpPr>
          <p:nvPr/>
        </p:nvSpPr>
        <p:spPr bwMode="auto">
          <a:xfrm>
            <a:off x="446514" y="126458"/>
            <a:ext cx="9459486"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defTabSz="914400" fontAlgn="base">
              <a:spcBef>
                <a:spcPct val="0"/>
              </a:spcBef>
              <a:spcAft>
                <a:spcPct val="0"/>
              </a:spcAft>
            </a:pPr>
            <a:r>
              <a:rPr lang="es-ES" b="1" dirty="0">
                <a:solidFill>
                  <a:srgbClr val="002060"/>
                </a:solidFill>
                <a:cs typeface="Arial" charset="0"/>
              </a:rPr>
              <a:t>Cifras y datos de turismo en el Ecuador y Quito</a:t>
            </a:r>
            <a:endParaRPr lang="es-ES" dirty="0">
              <a:solidFill>
                <a:srgbClr val="002060"/>
              </a:solidFill>
              <a:cs typeface="Arial" charset="0"/>
            </a:endParaRPr>
          </a:p>
          <a:p>
            <a:pPr defTabSz="914400" fontAlgn="base">
              <a:spcBef>
                <a:spcPct val="0"/>
              </a:spcBef>
              <a:spcAft>
                <a:spcPct val="0"/>
              </a:spcAft>
            </a:pPr>
            <a:r>
              <a:rPr lang="es-ES" sz="2000" b="1" dirty="0">
                <a:solidFill>
                  <a:srgbClr val="00B0F0"/>
                </a:solidFill>
                <a:cs typeface="Arial" charset="0"/>
              </a:rPr>
              <a:t>Market share – </a:t>
            </a:r>
            <a:r>
              <a:rPr lang="es-ES" sz="2000" b="1" dirty="0" smtClean="0">
                <a:solidFill>
                  <a:srgbClr val="00B0F0"/>
                </a:solidFill>
                <a:cs typeface="Arial" charset="0"/>
              </a:rPr>
              <a:t>Evolución para el set de mercados competitivos</a:t>
            </a:r>
            <a:endParaRPr lang="es-ES" sz="1400" i="1" dirty="0">
              <a:solidFill>
                <a:srgbClr val="00B0F0"/>
              </a:solidFill>
              <a:cs typeface="Arial" charset="0"/>
            </a:endParaRPr>
          </a:p>
        </p:txBody>
      </p:sp>
      <p:sp>
        <p:nvSpPr>
          <p:cNvPr id="87" name="Rectangle 86"/>
          <p:cNvSpPr/>
          <p:nvPr/>
        </p:nvSpPr>
        <p:spPr bwMode="auto">
          <a:xfrm>
            <a:off x="416496" y="836712"/>
            <a:ext cx="9233740" cy="660175"/>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050" dirty="0" smtClean="0">
                <a:solidFill>
                  <a:srgbClr val="002776"/>
                </a:solidFill>
                <a:cs typeface="Arial" pitchFamily="34" charset="0"/>
              </a:rPr>
              <a:t>Quito no presenta liderazgos marcados en ningún mercado, y al igual que San José de Costa Rica muestra un estancamiento o descenso generalizado con respecto a la evolución de los mercados respecto a los competidores. Grandes líderes en </a:t>
            </a:r>
            <a:r>
              <a:rPr lang="es-ES" sz="1050" dirty="0" err="1" smtClean="0">
                <a:solidFill>
                  <a:srgbClr val="002776"/>
                </a:solidFill>
                <a:cs typeface="Arial" pitchFamily="34" charset="0"/>
              </a:rPr>
              <a:t>market</a:t>
            </a:r>
            <a:r>
              <a:rPr lang="es-ES" sz="1050" dirty="0" smtClean="0">
                <a:solidFill>
                  <a:srgbClr val="002776"/>
                </a:solidFill>
                <a:cs typeface="Arial" pitchFamily="34" charset="0"/>
              </a:rPr>
              <a:t> share son México DF y Lima, y el gran líder en incremento de mercados es Bogotá.</a:t>
            </a:r>
          </a:p>
        </p:txBody>
      </p:sp>
    </p:spTree>
    <p:extLst>
      <p:ext uri="{BB962C8B-B14F-4D97-AF65-F5344CB8AC3E}">
        <p14:creationId xmlns:p14="http://schemas.microsoft.com/office/powerpoint/2010/main" val="1845052827"/>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Chart 68"/>
          <p:cNvGraphicFramePr>
            <a:graphicFrameLocks/>
          </p:cNvGraphicFramePr>
          <p:nvPr>
            <p:extLst/>
          </p:nvPr>
        </p:nvGraphicFramePr>
        <p:xfrm>
          <a:off x="6688734" y="4983796"/>
          <a:ext cx="2829962" cy="1537792"/>
        </p:xfrm>
        <a:graphic>
          <a:graphicData uri="http://schemas.openxmlformats.org/drawingml/2006/chart">
            <c:chart xmlns:c="http://schemas.openxmlformats.org/drawingml/2006/chart" xmlns:r="http://schemas.openxmlformats.org/officeDocument/2006/relationships" r:id="rId3"/>
          </a:graphicData>
        </a:graphic>
      </p:graphicFrame>
      <p:sp>
        <p:nvSpPr>
          <p:cNvPr id="50" name="TextBox 49"/>
          <p:cNvSpPr txBox="1"/>
          <p:nvPr/>
        </p:nvSpPr>
        <p:spPr bwMode="auto">
          <a:xfrm>
            <a:off x="7220735" y="2308003"/>
            <a:ext cx="166172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-1,38%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67" name="Rounded Rectangle 66"/>
          <p:cNvSpPr/>
          <p:nvPr/>
        </p:nvSpPr>
        <p:spPr bwMode="auto">
          <a:xfrm>
            <a:off x="6689337" y="1819985"/>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graphicFrame>
        <p:nvGraphicFramePr>
          <p:cNvPr id="71" name="Chart 70"/>
          <p:cNvGraphicFramePr>
            <a:graphicFrameLocks/>
          </p:cNvGraphicFramePr>
          <p:nvPr>
            <p:extLst/>
          </p:nvPr>
        </p:nvGraphicFramePr>
        <p:xfrm>
          <a:off x="6649646" y="2579182"/>
          <a:ext cx="2811934" cy="162871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3" name="Chart 72"/>
          <p:cNvGraphicFramePr>
            <a:graphicFrameLocks/>
          </p:cNvGraphicFramePr>
          <p:nvPr>
            <p:extLst/>
          </p:nvPr>
        </p:nvGraphicFramePr>
        <p:xfrm>
          <a:off x="646464" y="2485893"/>
          <a:ext cx="2790825" cy="18023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8" name="Chart 67"/>
          <p:cNvGraphicFramePr>
            <a:graphicFrameLocks/>
          </p:cNvGraphicFramePr>
          <p:nvPr>
            <p:extLst/>
          </p:nvPr>
        </p:nvGraphicFramePr>
        <p:xfrm>
          <a:off x="3632675" y="2422362"/>
          <a:ext cx="2743200" cy="1785536"/>
        </p:xfrm>
        <a:graphic>
          <a:graphicData uri="http://schemas.openxmlformats.org/drawingml/2006/chart">
            <c:chart xmlns:c="http://schemas.openxmlformats.org/drawingml/2006/chart" xmlns:r="http://schemas.openxmlformats.org/officeDocument/2006/relationships" r:id="rId6"/>
          </a:graphicData>
        </a:graphic>
      </p:graphicFrame>
      <p:pic>
        <p:nvPicPr>
          <p:cNvPr id="2" name="Picture 1"/>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8502998" y="274001"/>
            <a:ext cx="590203" cy="393592"/>
          </a:xfrm>
          <a:prstGeom prst="rect">
            <a:avLst/>
          </a:prstGeom>
        </p:spPr>
      </p:pic>
      <p:sp>
        <p:nvSpPr>
          <p:cNvPr id="3" name="Title 2"/>
          <p:cNvSpPr>
            <a:spLocks noGrp="1"/>
          </p:cNvSpPr>
          <p:nvPr>
            <p:ph type="title"/>
          </p:nvPr>
        </p:nvSpPr>
        <p:spPr>
          <a:xfrm>
            <a:off x="781050" y="407991"/>
            <a:ext cx="7519988" cy="365125"/>
          </a:xfrm>
        </p:spPr>
        <p:txBody>
          <a:bodyPr/>
          <a:lstStyle/>
          <a:p>
            <a:r>
              <a:rPr lang="es-ES" sz="1600" dirty="0" smtClean="0"/>
              <a:t>Mercado </a:t>
            </a:r>
            <a:r>
              <a:rPr lang="es-ES" sz="1600" i="1" dirty="0" smtClean="0"/>
              <a:t>Alemania</a:t>
            </a:r>
            <a:r>
              <a:rPr lang="es-ES" sz="1600" dirty="0" smtClean="0"/>
              <a:t>: Bogotá y La Paz han incrementado su cuota, mientras Quito desciende (2008-2015)</a:t>
            </a:r>
            <a:endParaRPr lang="es-ES" sz="1600" dirty="0"/>
          </a:p>
        </p:txBody>
      </p:sp>
      <p:sp>
        <p:nvSpPr>
          <p:cNvPr id="17" name="TextBox 16"/>
          <p:cNvSpPr txBox="1"/>
          <p:nvPr/>
        </p:nvSpPr>
        <p:spPr bwMode="auto">
          <a:xfrm>
            <a:off x="1338150" y="6573285"/>
            <a:ext cx="7075660"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*TACC: Tasa Anual de Crecimiento Compuesto</a:t>
            </a:r>
            <a:endParaRPr lang="es-ES" sz="800" i="1" dirty="0">
              <a:solidFill>
                <a:srgbClr val="002776"/>
              </a:solidFill>
              <a:cs typeface="Arial" charset="0"/>
            </a:endParaRPr>
          </a:p>
        </p:txBody>
      </p:sp>
      <p:sp>
        <p:nvSpPr>
          <p:cNvPr id="19" name="Rectangle 18"/>
          <p:cNvSpPr/>
          <p:nvPr/>
        </p:nvSpPr>
        <p:spPr bwMode="auto">
          <a:xfrm>
            <a:off x="705708" y="985160"/>
            <a:ext cx="8601075" cy="643640"/>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Del set competitivo, Quito se ubica en el 5º lugar en captación de alemanes. Bogotá y La paz incrementan sus cuotas de mercado </a:t>
            </a:r>
            <a:r>
              <a:rPr lang="es-ES" sz="1200" dirty="0" smtClean="0">
                <a:solidFill>
                  <a:srgbClr val="002776"/>
                </a:solidFill>
                <a:cs typeface="Arial" pitchFamily="34" charset="0"/>
              </a:rPr>
              <a:t>de turismo emisor de</a:t>
            </a:r>
            <a:r>
              <a:rPr lang="es-ES" sz="1200" b="1" dirty="0" smtClean="0">
                <a:solidFill>
                  <a:srgbClr val="002776"/>
                </a:solidFill>
                <a:cs typeface="Arial" pitchFamily="34" charset="0"/>
              </a:rPr>
              <a:t> </a:t>
            </a:r>
            <a:r>
              <a:rPr lang="es-ES" sz="1200" dirty="0" smtClean="0">
                <a:solidFill>
                  <a:srgbClr val="002776"/>
                </a:solidFill>
                <a:cs typeface="Arial" pitchFamily="34" charset="0"/>
              </a:rPr>
              <a:t>Alemania (3.77% y 2,67% respectivamente). </a:t>
            </a:r>
            <a:r>
              <a:rPr lang="es-ES" sz="1200" b="1" dirty="0" smtClean="0">
                <a:solidFill>
                  <a:srgbClr val="002776"/>
                </a:solidFill>
                <a:cs typeface="Arial" pitchFamily="34" charset="0"/>
              </a:rPr>
              <a:t>Quito presenta un decrecimiento del 3,81% en el mismo período</a:t>
            </a:r>
            <a:r>
              <a:rPr lang="es-ES" sz="1200" dirty="0" smtClean="0">
                <a:solidFill>
                  <a:srgbClr val="002776"/>
                </a:solidFill>
                <a:cs typeface="Arial" pitchFamily="34" charset="0"/>
              </a:rPr>
              <a:t>. Lima y San José presentan un decrecimiento menos significativo del 1,01% y 1,38% respectivamente. Quito ocupa el quinto lugar en el </a:t>
            </a:r>
            <a:r>
              <a:rPr lang="es-ES" sz="1200" dirty="0" err="1" smtClean="0">
                <a:solidFill>
                  <a:srgbClr val="002776"/>
                </a:solidFill>
                <a:cs typeface="Arial" pitchFamily="34" charset="0"/>
              </a:rPr>
              <a:t>market</a:t>
            </a:r>
            <a:r>
              <a:rPr lang="es-ES" sz="1200" dirty="0" smtClean="0">
                <a:solidFill>
                  <a:srgbClr val="002776"/>
                </a:solidFill>
                <a:cs typeface="Arial" pitchFamily="34" charset="0"/>
              </a:rPr>
              <a:t> share del turista Alemán.</a:t>
            </a:r>
          </a:p>
          <a:p>
            <a:pPr defTabSz="914400" fontAlgn="base">
              <a:lnSpc>
                <a:spcPct val="106000"/>
              </a:lnSpc>
              <a:spcBef>
                <a:spcPct val="0"/>
              </a:spcBef>
              <a:spcAft>
                <a:spcPct val="0"/>
              </a:spcAft>
            </a:pPr>
            <a:endParaRPr lang="es-ES" sz="1200" dirty="0">
              <a:solidFill>
                <a:srgbClr val="002776"/>
              </a:solidFill>
              <a:cs typeface="Arial" pitchFamily="34" charset="0"/>
            </a:endParaRPr>
          </a:p>
        </p:txBody>
      </p:sp>
      <p:cxnSp>
        <p:nvCxnSpPr>
          <p:cNvPr id="20" name="Straight Arrow Connector 19"/>
          <p:cNvCxnSpPr/>
          <p:nvPr/>
        </p:nvCxnSpPr>
        <p:spPr bwMode="auto">
          <a:xfrm flipV="1">
            <a:off x="756586" y="4914815"/>
            <a:ext cx="2327696" cy="221288"/>
          </a:xfrm>
          <a:prstGeom prst="straightConnector1">
            <a:avLst/>
          </a:prstGeom>
          <a:solidFill>
            <a:schemeClr val="accent1"/>
          </a:solidFill>
          <a:ln w="9525" cap="flat" cmpd="sng" algn="ctr">
            <a:solidFill>
              <a:schemeClr val="accent3"/>
            </a:solidFill>
            <a:prstDash val="solid"/>
            <a:round/>
            <a:headEnd type="none" w="med" len="med"/>
            <a:tailEnd type="triangle"/>
          </a:ln>
          <a:effectLst/>
        </p:spPr>
      </p:cxnSp>
      <p:sp>
        <p:nvSpPr>
          <p:cNvPr id="21" name="TextBox 20"/>
          <p:cNvSpPr txBox="1"/>
          <p:nvPr/>
        </p:nvSpPr>
        <p:spPr bwMode="auto">
          <a:xfrm>
            <a:off x="1135135" y="4698177"/>
            <a:ext cx="1614564"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A1DE"/>
                </a:solidFill>
                <a:cs typeface="Arial" charset="0"/>
              </a:rPr>
              <a:t>TACC +3.77%  </a:t>
            </a:r>
            <a:r>
              <a:rPr lang="es-ES" sz="900" b="1" i="1" dirty="0" smtClean="0">
                <a:solidFill>
                  <a:srgbClr val="00A1DE"/>
                </a:solidFill>
                <a:cs typeface="Arial" charset="0"/>
                <a:sym typeface="Wingdings" panose="05000000000000000000" pitchFamily="2" charset="2"/>
              </a:rPr>
              <a:t> 2008-2015</a:t>
            </a:r>
            <a:endParaRPr lang="es-ES" sz="900" b="1" i="1" dirty="0">
              <a:solidFill>
                <a:srgbClr val="00A1DE"/>
              </a:solidFill>
              <a:cs typeface="Arial" charset="0"/>
            </a:endParaRPr>
          </a:p>
        </p:txBody>
      </p:sp>
      <p:cxnSp>
        <p:nvCxnSpPr>
          <p:cNvPr id="24" name="Straight Arrow Connector 23"/>
          <p:cNvCxnSpPr/>
          <p:nvPr/>
        </p:nvCxnSpPr>
        <p:spPr bwMode="auto">
          <a:xfrm flipV="1">
            <a:off x="6987434" y="5008346"/>
            <a:ext cx="2217520" cy="132610"/>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7402633" y="4764929"/>
            <a:ext cx="159966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+2.63%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26" name="Straight Arrow Connector 25"/>
          <p:cNvCxnSpPr/>
          <p:nvPr/>
        </p:nvCxnSpPr>
        <p:spPr bwMode="auto">
          <a:xfrm flipV="1">
            <a:off x="883158" y="2601074"/>
            <a:ext cx="2317436" cy="142162"/>
          </a:xfrm>
          <a:prstGeom prst="straightConnector1">
            <a:avLst/>
          </a:prstGeom>
          <a:solidFill>
            <a:schemeClr val="accent1"/>
          </a:solidFill>
          <a:ln w="9525" cap="flat" cmpd="sng" algn="ctr">
            <a:solidFill>
              <a:schemeClr val="accent4">
                <a:lumMod val="75000"/>
              </a:schemeClr>
            </a:solidFill>
            <a:prstDash val="solid"/>
            <a:round/>
            <a:headEnd type="none" w="med" len="med"/>
            <a:tailEnd type="triangle"/>
          </a:ln>
          <a:effectLst/>
        </p:spPr>
      </p:cxnSp>
      <p:sp>
        <p:nvSpPr>
          <p:cNvPr id="29" name="TextBox 28"/>
          <p:cNvSpPr txBox="1"/>
          <p:nvPr/>
        </p:nvSpPr>
        <p:spPr bwMode="auto">
          <a:xfrm>
            <a:off x="1168311" y="2293266"/>
            <a:ext cx="184701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3C8A2E">
                    <a:lumMod val="75000"/>
                  </a:srgbClr>
                </a:solidFill>
                <a:cs typeface="Arial" charset="0"/>
              </a:rPr>
              <a:t>TACC +0,76%  </a:t>
            </a:r>
            <a:r>
              <a:rPr lang="es-ES" sz="900" b="1" i="1" dirty="0" smtClean="0">
                <a:solidFill>
                  <a:srgbClr val="3C8A2E">
                    <a:lumMod val="75000"/>
                  </a:srgbClr>
                </a:solidFill>
                <a:cs typeface="Arial" charset="0"/>
                <a:sym typeface="Wingdings" panose="05000000000000000000" pitchFamily="2" charset="2"/>
              </a:rPr>
              <a:t> 2008-2015</a:t>
            </a:r>
            <a:endParaRPr lang="es-ES" sz="900" b="1" i="1" dirty="0">
              <a:solidFill>
                <a:srgbClr val="3C8A2E">
                  <a:lumMod val="75000"/>
                </a:srgbClr>
              </a:solidFill>
              <a:cs typeface="Arial" charset="0"/>
            </a:endParaRPr>
          </a:p>
        </p:txBody>
      </p:sp>
      <p:cxnSp>
        <p:nvCxnSpPr>
          <p:cNvPr id="33" name="Straight Arrow Connector 32"/>
          <p:cNvCxnSpPr/>
          <p:nvPr/>
        </p:nvCxnSpPr>
        <p:spPr bwMode="auto">
          <a:xfrm>
            <a:off x="3891048" y="2519891"/>
            <a:ext cx="2226454" cy="211033"/>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4352926" y="2257048"/>
            <a:ext cx="1653791"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-1,01%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a:off x="3927281" y="4976535"/>
            <a:ext cx="2312905" cy="248198"/>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4578075" y="4792014"/>
            <a:ext cx="160349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-3,81%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6874667" y="2564378"/>
            <a:ext cx="2353859" cy="91153"/>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2" name="Rounded Rectangle 51"/>
          <p:cNvSpPr/>
          <p:nvPr/>
        </p:nvSpPr>
        <p:spPr bwMode="auto">
          <a:xfrm>
            <a:off x="705708" y="4279270"/>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53" name="Rounded Rectangle 52"/>
          <p:cNvSpPr/>
          <p:nvPr/>
        </p:nvSpPr>
        <p:spPr bwMode="auto">
          <a:xfrm>
            <a:off x="3665354" y="4281516"/>
            <a:ext cx="2710521"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graphicFrame>
        <p:nvGraphicFramePr>
          <p:cNvPr id="39" name="Chart 38"/>
          <p:cNvGraphicFramePr>
            <a:graphicFrameLocks/>
          </p:cNvGraphicFramePr>
          <p:nvPr>
            <p:extLst/>
          </p:nvPr>
        </p:nvGraphicFramePr>
        <p:xfrm>
          <a:off x="671330" y="5122475"/>
          <a:ext cx="2412953" cy="1355096"/>
        </p:xfrm>
        <a:graphic>
          <a:graphicData uri="http://schemas.openxmlformats.org/drawingml/2006/chart">
            <c:chart xmlns:c="http://schemas.openxmlformats.org/drawingml/2006/chart" xmlns:r="http://schemas.openxmlformats.org/officeDocument/2006/relationships" r:id="rId8"/>
          </a:graphicData>
        </a:graphic>
      </p:graphicFrame>
      <p:sp>
        <p:nvSpPr>
          <p:cNvPr id="57" name="Rounded Rectangle 56"/>
          <p:cNvSpPr/>
          <p:nvPr/>
        </p:nvSpPr>
        <p:spPr bwMode="auto">
          <a:xfrm>
            <a:off x="3563941" y="1819985"/>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6685798" y="4307267"/>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5" name="Rounded Rectangle 64"/>
          <p:cNvSpPr/>
          <p:nvPr/>
        </p:nvSpPr>
        <p:spPr bwMode="auto">
          <a:xfrm>
            <a:off x="577861" y="1828950"/>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México D.F. </a:t>
            </a:r>
            <a:endParaRPr lang="es-ES" sz="1200" b="1" dirty="0">
              <a:solidFill>
                <a:srgbClr val="FFFFFF"/>
              </a:solidFill>
              <a:cs typeface="Arial" pitchFamily="34" charset="0"/>
            </a:endParaRPr>
          </a:p>
        </p:txBody>
      </p:sp>
      <p:graphicFrame>
        <p:nvGraphicFramePr>
          <p:cNvPr id="72" name="Chart 71"/>
          <p:cNvGraphicFramePr>
            <a:graphicFrameLocks/>
          </p:cNvGraphicFramePr>
          <p:nvPr>
            <p:extLst/>
          </p:nvPr>
        </p:nvGraphicFramePr>
        <p:xfrm>
          <a:off x="3718770" y="4979188"/>
          <a:ext cx="2758517" cy="1534341"/>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2873178950"/>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 name="Chart 39"/>
          <p:cNvGraphicFramePr>
            <a:graphicFrameLocks/>
          </p:cNvGraphicFramePr>
          <p:nvPr>
            <p:extLst/>
          </p:nvPr>
        </p:nvGraphicFramePr>
        <p:xfrm>
          <a:off x="3640297" y="2683354"/>
          <a:ext cx="2781300" cy="153019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2" name="Chart 41"/>
          <p:cNvGraphicFramePr>
            <a:graphicFrameLocks/>
          </p:cNvGraphicFramePr>
          <p:nvPr>
            <p:extLst/>
          </p:nvPr>
        </p:nvGraphicFramePr>
        <p:xfrm>
          <a:off x="6545817" y="4888427"/>
          <a:ext cx="2751040" cy="159769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4" name="Chart 43"/>
          <p:cNvGraphicFramePr>
            <a:graphicFrameLocks/>
          </p:cNvGraphicFramePr>
          <p:nvPr>
            <p:extLst/>
          </p:nvPr>
        </p:nvGraphicFramePr>
        <p:xfrm>
          <a:off x="3430712" y="4976346"/>
          <a:ext cx="2907444" cy="153346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2" name="Chart 31"/>
          <p:cNvGraphicFramePr>
            <a:graphicFrameLocks/>
          </p:cNvGraphicFramePr>
          <p:nvPr>
            <p:extLst/>
          </p:nvPr>
        </p:nvGraphicFramePr>
        <p:xfrm>
          <a:off x="6545818" y="2564462"/>
          <a:ext cx="2672338" cy="169068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7" name="Chart 36"/>
          <p:cNvGraphicFramePr>
            <a:graphicFrameLocks/>
          </p:cNvGraphicFramePr>
          <p:nvPr>
            <p:extLst/>
          </p:nvPr>
        </p:nvGraphicFramePr>
        <p:xfrm>
          <a:off x="622084" y="2560564"/>
          <a:ext cx="2811934" cy="153886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8" name="Chart 37"/>
          <p:cNvGraphicFramePr>
            <a:graphicFrameLocks/>
          </p:cNvGraphicFramePr>
          <p:nvPr>
            <p:extLst/>
          </p:nvPr>
        </p:nvGraphicFramePr>
        <p:xfrm>
          <a:off x="556767" y="4927662"/>
          <a:ext cx="2771775" cy="1591143"/>
        </p:xfrm>
        <a:graphic>
          <a:graphicData uri="http://schemas.openxmlformats.org/drawingml/2006/chart">
            <c:chart xmlns:c="http://schemas.openxmlformats.org/drawingml/2006/chart" xmlns:r="http://schemas.openxmlformats.org/officeDocument/2006/relationships" r:id="rId8"/>
          </a:graphicData>
        </a:graphic>
      </p:graphicFrame>
      <p:sp>
        <p:nvSpPr>
          <p:cNvPr id="3" name="Title 2"/>
          <p:cNvSpPr>
            <a:spLocks noGrp="1"/>
          </p:cNvSpPr>
          <p:nvPr>
            <p:ph type="title"/>
          </p:nvPr>
        </p:nvSpPr>
        <p:spPr>
          <a:xfrm>
            <a:off x="781050" y="407991"/>
            <a:ext cx="7519988" cy="365125"/>
          </a:xfrm>
        </p:spPr>
        <p:txBody>
          <a:bodyPr/>
          <a:lstStyle/>
          <a:p>
            <a:r>
              <a:rPr lang="es-ES" sz="1600" dirty="0" smtClean="0"/>
              <a:t>Mercado </a:t>
            </a:r>
            <a:r>
              <a:rPr lang="es-ES" sz="1600" i="1" dirty="0" smtClean="0"/>
              <a:t>Argentina</a:t>
            </a:r>
            <a:r>
              <a:rPr lang="es-ES" sz="1600" dirty="0" smtClean="0"/>
              <a:t>: Quito, Bogotá y Lima aumentan sus cuotas de turismo emisor de Argentina.</a:t>
            </a:r>
            <a:endParaRPr lang="es-ES" sz="1600" dirty="0"/>
          </a:p>
        </p:txBody>
      </p:sp>
      <p:sp>
        <p:nvSpPr>
          <p:cNvPr id="19" name="Rectangle 18"/>
          <p:cNvSpPr/>
          <p:nvPr/>
        </p:nvSpPr>
        <p:spPr bwMode="auto">
          <a:xfrm>
            <a:off x="781051" y="934698"/>
            <a:ext cx="8148527" cy="643640"/>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A pesar de liderar en el incremento de turistas argentinos, Quito apenas capta un 5% de este mercado en comparación con el set competitivo. Quito (3,3%), </a:t>
            </a:r>
            <a:r>
              <a:rPr lang="es-ES" sz="1200" dirty="0" smtClean="0">
                <a:solidFill>
                  <a:srgbClr val="002776"/>
                </a:solidFill>
                <a:cs typeface="Arial" pitchFamily="34" charset="0"/>
              </a:rPr>
              <a:t>Bogotá (2,78%) y Lima (1,67%) presentan un</a:t>
            </a:r>
            <a:r>
              <a:rPr lang="es-ES" sz="1200" b="1" dirty="0" smtClean="0">
                <a:solidFill>
                  <a:srgbClr val="002776"/>
                </a:solidFill>
                <a:cs typeface="Arial" pitchFamily="34" charset="0"/>
              </a:rPr>
              <a:t> incremento favorable del turismo argentino</a:t>
            </a:r>
            <a:r>
              <a:rPr lang="es-ES" sz="1200" dirty="0" smtClean="0">
                <a:solidFill>
                  <a:srgbClr val="002776"/>
                </a:solidFill>
                <a:cs typeface="Arial" pitchFamily="34" charset="0"/>
              </a:rPr>
              <a:t>. San José (-6,59%) y México D.F. (-3,03%) presentaron decrecimientos, mientras que la paz ha permanecido casi constante con un -0,05%.</a:t>
            </a:r>
            <a:endParaRPr lang="es-ES" sz="1200" dirty="0">
              <a:solidFill>
                <a:srgbClr val="002776"/>
              </a:solidFill>
              <a:cs typeface="Arial" pitchFamily="34" charset="0"/>
            </a:endParaRPr>
          </a:p>
        </p:txBody>
      </p:sp>
      <p:cxnSp>
        <p:nvCxnSpPr>
          <p:cNvPr id="20" name="Straight Arrow Connector 19"/>
          <p:cNvCxnSpPr/>
          <p:nvPr/>
        </p:nvCxnSpPr>
        <p:spPr bwMode="auto">
          <a:xfrm flipV="1">
            <a:off x="6579167" y="2564461"/>
            <a:ext cx="2418866" cy="205654"/>
          </a:xfrm>
          <a:prstGeom prst="straightConnector1">
            <a:avLst/>
          </a:prstGeom>
          <a:solidFill>
            <a:schemeClr val="accent1"/>
          </a:solidFill>
          <a:ln w="9525" cap="flat" cmpd="sng" algn="ctr">
            <a:solidFill>
              <a:schemeClr val="accent3"/>
            </a:solidFill>
            <a:prstDash val="solid"/>
            <a:round/>
            <a:headEnd type="none" w="med" len="med"/>
            <a:tailEnd type="triangle"/>
          </a:ln>
          <a:effectLst/>
        </p:spPr>
      </p:cxnSp>
      <p:sp>
        <p:nvSpPr>
          <p:cNvPr id="21" name="TextBox 20"/>
          <p:cNvSpPr txBox="1"/>
          <p:nvPr/>
        </p:nvSpPr>
        <p:spPr bwMode="auto">
          <a:xfrm>
            <a:off x="6975244" y="2254108"/>
            <a:ext cx="161369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A1DE"/>
                </a:solidFill>
                <a:cs typeface="Arial" charset="0"/>
              </a:rPr>
              <a:t>TACC +2,78%  </a:t>
            </a:r>
            <a:r>
              <a:rPr lang="es-ES" sz="900" b="1" i="1" dirty="0" smtClean="0">
                <a:solidFill>
                  <a:srgbClr val="00A1DE"/>
                </a:solidFill>
                <a:cs typeface="Arial" charset="0"/>
                <a:sym typeface="Wingdings" panose="05000000000000000000" pitchFamily="2" charset="2"/>
              </a:rPr>
              <a:t> 2008-2015</a:t>
            </a:r>
            <a:endParaRPr lang="es-ES" sz="900" b="1" i="1" dirty="0">
              <a:solidFill>
                <a:srgbClr val="00A1DE"/>
              </a:solidFill>
              <a:cs typeface="Arial" charset="0"/>
            </a:endParaRPr>
          </a:p>
        </p:txBody>
      </p:sp>
      <p:cxnSp>
        <p:nvCxnSpPr>
          <p:cNvPr id="24" name="Straight Arrow Connector 23"/>
          <p:cNvCxnSpPr/>
          <p:nvPr/>
        </p:nvCxnSpPr>
        <p:spPr bwMode="auto">
          <a:xfrm>
            <a:off x="826259" y="5097890"/>
            <a:ext cx="2248476" cy="0"/>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1303260" y="4700876"/>
            <a:ext cx="1592672"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-0,05%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26" name="Straight Arrow Connector 25"/>
          <p:cNvCxnSpPr/>
          <p:nvPr/>
        </p:nvCxnSpPr>
        <p:spPr bwMode="auto">
          <a:xfrm>
            <a:off x="3837027" y="2427609"/>
            <a:ext cx="2298296" cy="248235"/>
          </a:xfrm>
          <a:prstGeom prst="straightConnector1">
            <a:avLst/>
          </a:prstGeom>
          <a:solidFill>
            <a:schemeClr val="accent1"/>
          </a:solidFill>
          <a:ln w="9525" cap="flat" cmpd="sng" algn="ctr">
            <a:solidFill>
              <a:schemeClr val="accent4">
                <a:lumMod val="75000"/>
              </a:schemeClr>
            </a:solidFill>
            <a:prstDash val="solid"/>
            <a:round/>
            <a:headEnd type="none" w="med" len="med"/>
            <a:tailEnd type="triangle"/>
          </a:ln>
          <a:effectLst/>
        </p:spPr>
      </p:cxnSp>
      <p:sp>
        <p:nvSpPr>
          <p:cNvPr id="29" name="TextBox 28"/>
          <p:cNvSpPr txBox="1"/>
          <p:nvPr/>
        </p:nvSpPr>
        <p:spPr bwMode="auto">
          <a:xfrm>
            <a:off x="4480323" y="2238390"/>
            <a:ext cx="1579419"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3C8A2E">
                    <a:lumMod val="75000"/>
                  </a:srgbClr>
                </a:solidFill>
                <a:cs typeface="Arial" charset="0"/>
              </a:rPr>
              <a:t>TACC -3,03%  </a:t>
            </a:r>
            <a:r>
              <a:rPr lang="es-ES" sz="900" b="1" i="1" dirty="0" smtClean="0">
                <a:solidFill>
                  <a:srgbClr val="3C8A2E">
                    <a:lumMod val="75000"/>
                  </a:srgbClr>
                </a:solidFill>
                <a:cs typeface="Arial" charset="0"/>
                <a:sym typeface="Wingdings" panose="05000000000000000000" pitchFamily="2" charset="2"/>
              </a:rPr>
              <a:t> 2008-2015</a:t>
            </a:r>
            <a:endParaRPr lang="es-ES" sz="900" b="1" i="1" dirty="0">
              <a:solidFill>
                <a:srgbClr val="3C8A2E">
                  <a:lumMod val="75000"/>
                </a:srgbClr>
              </a:solidFill>
              <a:cs typeface="Arial" charset="0"/>
            </a:endParaRPr>
          </a:p>
        </p:txBody>
      </p:sp>
      <p:cxnSp>
        <p:nvCxnSpPr>
          <p:cNvPr id="33" name="Straight Arrow Connector 32"/>
          <p:cNvCxnSpPr/>
          <p:nvPr/>
        </p:nvCxnSpPr>
        <p:spPr bwMode="auto">
          <a:xfrm flipV="1">
            <a:off x="783791" y="2583812"/>
            <a:ext cx="2377480" cy="128364"/>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1326506" y="2215489"/>
            <a:ext cx="1749041"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+1,67%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flipV="1">
            <a:off x="3743111" y="5012289"/>
            <a:ext cx="2334140" cy="260906"/>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4087302" y="4715649"/>
            <a:ext cx="1998295"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+3,30%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6710000" y="4867862"/>
            <a:ext cx="2438421" cy="436816"/>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0" name="TextBox 49"/>
          <p:cNvSpPr txBox="1"/>
          <p:nvPr/>
        </p:nvSpPr>
        <p:spPr bwMode="auto">
          <a:xfrm>
            <a:off x="7272227" y="4681641"/>
            <a:ext cx="1474749"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-6,59%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52" name="Rounded Rectangle 51"/>
          <p:cNvSpPr/>
          <p:nvPr/>
        </p:nvSpPr>
        <p:spPr bwMode="auto">
          <a:xfrm>
            <a:off x="6545817" y="1835201"/>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53" name="Rounded Rectangle 52"/>
          <p:cNvSpPr/>
          <p:nvPr/>
        </p:nvSpPr>
        <p:spPr bwMode="auto">
          <a:xfrm>
            <a:off x="3683107" y="4282878"/>
            <a:ext cx="2672338"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7" name="Rounded Rectangle 56"/>
          <p:cNvSpPr/>
          <p:nvPr/>
        </p:nvSpPr>
        <p:spPr bwMode="auto">
          <a:xfrm>
            <a:off x="622083" y="1799999"/>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747699" y="4280672"/>
            <a:ext cx="2672339"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5" name="Rounded Rectangle 64"/>
          <p:cNvSpPr/>
          <p:nvPr/>
        </p:nvSpPr>
        <p:spPr bwMode="auto">
          <a:xfrm>
            <a:off x="3683107" y="1811313"/>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México D.F. </a:t>
            </a:r>
            <a:endParaRPr lang="es-ES" sz="1200" b="1" dirty="0">
              <a:solidFill>
                <a:srgbClr val="FFFFFF"/>
              </a:solidFill>
              <a:cs typeface="Arial" pitchFamily="34" charset="0"/>
            </a:endParaRPr>
          </a:p>
        </p:txBody>
      </p:sp>
      <p:sp>
        <p:nvSpPr>
          <p:cNvPr id="67" name="Rounded Rectangle 66"/>
          <p:cNvSpPr/>
          <p:nvPr/>
        </p:nvSpPr>
        <p:spPr bwMode="auto">
          <a:xfrm>
            <a:off x="6481595" y="4271564"/>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pic>
        <p:nvPicPr>
          <p:cNvPr id="30" name="Picture 2" descr="http://www.banderas-mundo.es/data/flags/big/ar.png"/>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8481200" y="274000"/>
            <a:ext cx="612000" cy="393593"/>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p:cNvSpPr txBox="1"/>
          <p:nvPr/>
        </p:nvSpPr>
        <p:spPr bwMode="auto">
          <a:xfrm>
            <a:off x="1338150" y="6573285"/>
            <a:ext cx="7075660"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*TACC: Tasa Anual de Crecimiento Compuesto</a:t>
            </a:r>
            <a:endParaRPr lang="es-ES" sz="800" i="1" dirty="0">
              <a:solidFill>
                <a:srgbClr val="002776"/>
              </a:solidFill>
              <a:cs typeface="Arial" charset="0"/>
            </a:endParaRPr>
          </a:p>
        </p:txBody>
      </p:sp>
    </p:spTree>
    <p:extLst>
      <p:ext uri="{BB962C8B-B14F-4D97-AF65-F5344CB8AC3E}">
        <p14:creationId xmlns:p14="http://schemas.microsoft.com/office/powerpoint/2010/main" val="1867535079"/>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 name="Chart 42"/>
          <p:cNvGraphicFramePr>
            <a:graphicFrameLocks/>
          </p:cNvGraphicFramePr>
          <p:nvPr>
            <p:extLst/>
          </p:nvPr>
        </p:nvGraphicFramePr>
        <p:xfrm>
          <a:off x="827215" y="4800696"/>
          <a:ext cx="2811933" cy="16537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9" name="Chart 38"/>
          <p:cNvGraphicFramePr>
            <a:graphicFrameLocks/>
          </p:cNvGraphicFramePr>
          <p:nvPr>
            <p:extLst/>
          </p:nvPr>
        </p:nvGraphicFramePr>
        <p:xfrm>
          <a:off x="6481595" y="2657571"/>
          <a:ext cx="2827375" cy="1542623"/>
        </p:xfrm>
        <a:graphic>
          <a:graphicData uri="http://schemas.openxmlformats.org/drawingml/2006/chart">
            <c:chart xmlns:c="http://schemas.openxmlformats.org/drawingml/2006/chart" xmlns:r="http://schemas.openxmlformats.org/officeDocument/2006/relationships" r:id="rId4"/>
          </a:graphicData>
        </a:graphic>
      </p:graphicFrame>
      <p:sp>
        <p:nvSpPr>
          <p:cNvPr id="3" name="Title 2"/>
          <p:cNvSpPr>
            <a:spLocks noGrp="1"/>
          </p:cNvSpPr>
          <p:nvPr>
            <p:ph type="title"/>
          </p:nvPr>
        </p:nvSpPr>
        <p:spPr>
          <a:xfrm>
            <a:off x="488504" y="332656"/>
            <a:ext cx="7519988" cy="365125"/>
          </a:xfrm>
        </p:spPr>
        <p:txBody>
          <a:bodyPr/>
          <a:lstStyle/>
          <a:p>
            <a:r>
              <a:rPr lang="es-ES" sz="1600" dirty="0" smtClean="0"/>
              <a:t>Mercado </a:t>
            </a:r>
            <a:r>
              <a:rPr lang="es-ES" sz="1600" i="1" dirty="0" smtClean="0"/>
              <a:t>Brasil</a:t>
            </a:r>
            <a:r>
              <a:rPr lang="es-ES" sz="1600" dirty="0" smtClean="0"/>
              <a:t>: México D.F., San José y Quito disminuyen su participación del turismo proveniente de Brasil, mientras Bogotá y Lima incrementan cuota</a:t>
            </a:r>
            <a:endParaRPr lang="es-ES" sz="1600" dirty="0"/>
          </a:p>
        </p:txBody>
      </p:sp>
      <p:sp>
        <p:nvSpPr>
          <p:cNvPr id="19" name="Rectangle 18"/>
          <p:cNvSpPr/>
          <p:nvPr/>
        </p:nvSpPr>
        <p:spPr bwMode="auto">
          <a:xfrm>
            <a:off x="488504" y="908720"/>
            <a:ext cx="8726886" cy="643640"/>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En el mercado brasilero, Quito junto con San José de Costa Rica, son las capitales que menos atraen a viajeros de este país. Bogotá (3,13%) y Lima (2,93%) presentan un incremento en la cuota del turismo brasilero</a:t>
            </a:r>
            <a:r>
              <a:rPr lang="es-ES" sz="1200" dirty="0" smtClean="0">
                <a:solidFill>
                  <a:srgbClr val="002776"/>
                </a:solidFill>
                <a:cs typeface="Arial" pitchFamily="34" charset="0"/>
              </a:rPr>
              <a:t>. La Paz con un ligero incremento, a pesar de tener una caída en el 2011 y 2012. </a:t>
            </a:r>
            <a:r>
              <a:rPr lang="es-ES" sz="1200" b="1" dirty="0" smtClean="0">
                <a:solidFill>
                  <a:srgbClr val="002776"/>
                </a:solidFill>
                <a:cs typeface="Arial" pitchFamily="34" charset="0"/>
              </a:rPr>
              <a:t>Quito (-5,1), México D.F.(-3.27)  y San José (-2,88) </a:t>
            </a:r>
            <a:r>
              <a:rPr lang="es-ES" sz="1200" dirty="0" smtClean="0">
                <a:solidFill>
                  <a:srgbClr val="002776"/>
                </a:solidFill>
                <a:cs typeface="Arial" pitchFamily="34" charset="0"/>
              </a:rPr>
              <a:t>tienen decrecimientos entre el 2008 y el 2015. Quito tiene el 3% del </a:t>
            </a:r>
            <a:r>
              <a:rPr lang="es-ES" sz="1200" dirty="0" err="1" smtClean="0">
                <a:solidFill>
                  <a:srgbClr val="002776"/>
                </a:solidFill>
                <a:cs typeface="Arial" pitchFamily="34" charset="0"/>
              </a:rPr>
              <a:t>market</a:t>
            </a:r>
            <a:r>
              <a:rPr lang="es-ES" sz="1200" dirty="0" smtClean="0">
                <a:solidFill>
                  <a:srgbClr val="002776"/>
                </a:solidFill>
                <a:cs typeface="Arial" pitchFamily="34" charset="0"/>
              </a:rPr>
              <a:t> share ocupando el último puesto entre los competidores. </a:t>
            </a:r>
            <a:endParaRPr lang="es-ES" sz="1200" dirty="0">
              <a:solidFill>
                <a:srgbClr val="002776"/>
              </a:solidFill>
              <a:cs typeface="Arial" pitchFamily="34" charset="0"/>
            </a:endParaRPr>
          </a:p>
        </p:txBody>
      </p:sp>
      <p:cxnSp>
        <p:nvCxnSpPr>
          <p:cNvPr id="20" name="Straight Arrow Connector 19"/>
          <p:cNvCxnSpPr/>
          <p:nvPr/>
        </p:nvCxnSpPr>
        <p:spPr bwMode="auto">
          <a:xfrm flipV="1">
            <a:off x="6745177" y="2605758"/>
            <a:ext cx="2327696" cy="350911"/>
          </a:xfrm>
          <a:prstGeom prst="straightConnector1">
            <a:avLst/>
          </a:prstGeom>
          <a:solidFill>
            <a:schemeClr val="accent1"/>
          </a:solidFill>
          <a:ln w="9525" cap="flat" cmpd="sng" algn="ctr">
            <a:solidFill>
              <a:schemeClr val="accent3"/>
            </a:solidFill>
            <a:prstDash val="solid"/>
            <a:round/>
            <a:headEnd type="none" w="med" len="med"/>
            <a:tailEnd type="triangle"/>
          </a:ln>
          <a:effectLst/>
        </p:spPr>
      </p:cxnSp>
      <p:sp>
        <p:nvSpPr>
          <p:cNvPr id="21" name="TextBox 20"/>
          <p:cNvSpPr txBox="1"/>
          <p:nvPr/>
        </p:nvSpPr>
        <p:spPr bwMode="auto">
          <a:xfrm>
            <a:off x="7017923" y="2282070"/>
            <a:ext cx="156210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A1DE"/>
                </a:solidFill>
                <a:cs typeface="Arial" charset="0"/>
              </a:rPr>
              <a:t>TACC +3,13%  </a:t>
            </a:r>
            <a:r>
              <a:rPr lang="es-ES" sz="900" b="1" i="1" dirty="0" smtClean="0">
                <a:solidFill>
                  <a:srgbClr val="00A1DE"/>
                </a:solidFill>
                <a:cs typeface="Arial" charset="0"/>
                <a:sym typeface="Wingdings" panose="05000000000000000000" pitchFamily="2" charset="2"/>
              </a:rPr>
              <a:t> 2008-2015</a:t>
            </a:r>
            <a:endParaRPr lang="es-ES" sz="900" b="1" i="1" dirty="0">
              <a:solidFill>
                <a:srgbClr val="00A1DE"/>
              </a:solidFill>
              <a:cs typeface="Arial" charset="0"/>
            </a:endParaRPr>
          </a:p>
        </p:txBody>
      </p:sp>
      <p:cxnSp>
        <p:nvCxnSpPr>
          <p:cNvPr id="24" name="Straight Arrow Connector 23"/>
          <p:cNvCxnSpPr/>
          <p:nvPr/>
        </p:nvCxnSpPr>
        <p:spPr bwMode="auto">
          <a:xfrm flipV="1">
            <a:off x="1045831" y="4913559"/>
            <a:ext cx="2252702" cy="114132"/>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1332846" y="4706635"/>
            <a:ext cx="178357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+0.71%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26" name="Straight Arrow Connector 25"/>
          <p:cNvCxnSpPr/>
          <p:nvPr/>
        </p:nvCxnSpPr>
        <p:spPr bwMode="auto">
          <a:xfrm>
            <a:off x="1045831" y="2532693"/>
            <a:ext cx="2298296" cy="248235"/>
          </a:xfrm>
          <a:prstGeom prst="straightConnector1">
            <a:avLst/>
          </a:prstGeom>
          <a:solidFill>
            <a:schemeClr val="accent1"/>
          </a:solidFill>
          <a:ln w="9525" cap="flat" cmpd="sng" algn="ctr">
            <a:solidFill>
              <a:schemeClr val="accent4">
                <a:lumMod val="75000"/>
              </a:schemeClr>
            </a:solidFill>
            <a:prstDash val="solid"/>
            <a:round/>
            <a:headEnd type="none" w="med" len="med"/>
            <a:tailEnd type="triangle"/>
          </a:ln>
          <a:effectLst/>
        </p:spPr>
      </p:cxnSp>
      <p:sp>
        <p:nvSpPr>
          <p:cNvPr id="29" name="TextBox 28"/>
          <p:cNvSpPr txBox="1"/>
          <p:nvPr/>
        </p:nvSpPr>
        <p:spPr bwMode="auto">
          <a:xfrm>
            <a:off x="1405789" y="2262732"/>
            <a:ext cx="1808019"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3C8A2E">
                    <a:lumMod val="75000"/>
                  </a:srgbClr>
                </a:solidFill>
                <a:cs typeface="Arial" charset="0"/>
              </a:rPr>
              <a:t>TACC -3,27%  </a:t>
            </a:r>
            <a:r>
              <a:rPr lang="es-ES" sz="900" b="1" i="1" dirty="0" smtClean="0">
                <a:solidFill>
                  <a:srgbClr val="3C8A2E">
                    <a:lumMod val="75000"/>
                  </a:srgbClr>
                </a:solidFill>
                <a:cs typeface="Arial" charset="0"/>
                <a:sym typeface="Wingdings" panose="05000000000000000000" pitchFamily="2" charset="2"/>
              </a:rPr>
              <a:t> 2008-2015</a:t>
            </a:r>
            <a:endParaRPr lang="es-ES" sz="900" b="1" i="1" dirty="0">
              <a:solidFill>
                <a:srgbClr val="3C8A2E">
                  <a:lumMod val="75000"/>
                </a:srgbClr>
              </a:solidFill>
              <a:cs typeface="Arial" charset="0"/>
            </a:endParaRPr>
          </a:p>
        </p:txBody>
      </p:sp>
      <p:cxnSp>
        <p:nvCxnSpPr>
          <p:cNvPr id="33" name="Straight Arrow Connector 32"/>
          <p:cNvCxnSpPr/>
          <p:nvPr/>
        </p:nvCxnSpPr>
        <p:spPr bwMode="auto">
          <a:xfrm flipV="1">
            <a:off x="3646625" y="2648789"/>
            <a:ext cx="2544032" cy="179216"/>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4219576" y="2265326"/>
            <a:ext cx="1758566"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+2,93%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a:off x="6629400" y="5027691"/>
            <a:ext cx="2463800" cy="185323"/>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7155336" y="4747033"/>
            <a:ext cx="200148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-5,10%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3725649" y="4875569"/>
            <a:ext cx="2341776" cy="133421"/>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0" name="TextBox 49"/>
          <p:cNvSpPr txBox="1"/>
          <p:nvPr/>
        </p:nvSpPr>
        <p:spPr bwMode="auto">
          <a:xfrm>
            <a:off x="4343401" y="4691571"/>
            <a:ext cx="2005012"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-2,88%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52" name="Rounded Rectangle 51"/>
          <p:cNvSpPr/>
          <p:nvPr/>
        </p:nvSpPr>
        <p:spPr bwMode="auto">
          <a:xfrm>
            <a:off x="6610661" y="1834200"/>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53" name="Rounded Rectangle 52"/>
          <p:cNvSpPr/>
          <p:nvPr/>
        </p:nvSpPr>
        <p:spPr bwMode="auto">
          <a:xfrm>
            <a:off x="6481596" y="4256790"/>
            <a:ext cx="2816241"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7" name="Rounded Rectangle 56"/>
          <p:cNvSpPr/>
          <p:nvPr/>
        </p:nvSpPr>
        <p:spPr bwMode="auto">
          <a:xfrm>
            <a:off x="3563941" y="1819985"/>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793312" y="4286211"/>
            <a:ext cx="266490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5" name="Rounded Rectangle 64"/>
          <p:cNvSpPr/>
          <p:nvPr/>
        </p:nvSpPr>
        <p:spPr bwMode="auto">
          <a:xfrm>
            <a:off x="793312" y="1819985"/>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México D.F. </a:t>
            </a:r>
            <a:endParaRPr lang="es-ES" sz="1200" b="1" dirty="0">
              <a:solidFill>
                <a:srgbClr val="FFFFFF"/>
              </a:solidFill>
              <a:cs typeface="Arial" pitchFamily="34" charset="0"/>
            </a:endParaRPr>
          </a:p>
        </p:txBody>
      </p:sp>
      <p:sp>
        <p:nvSpPr>
          <p:cNvPr id="67" name="Rounded Rectangle 66"/>
          <p:cNvSpPr/>
          <p:nvPr/>
        </p:nvSpPr>
        <p:spPr bwMode="auto">
          <a:xfrm>
            <a:off x="3563941" y="4279270"/>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pic>
        <p:nvPicPr>
          <p:cNvPr id="30" name="Picture 2" descr="http://www.banderas-mundo.es/data/flags/big/ar.pn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8481200" y="274000"/>
            <a:ext cx="612000" cy="393593"/>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30"/>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8482052" y="274000"/>
            <a:ext cx="612000" cy="378871"/>
          </a:xfrm>
          <a:prstGeom prst="rect">
            <a:avLst/>
          </a:prstGeom>
        </p:spPr>
      </p:pic>
      <p:graphicFrame>
        <p:nvGraphicFramePr>
          <p:cNvPr id="41" name="Chart 40"/>
          <p:cNvGraphicFramePr>
            <a:graphicFrameLocks/>
          </p:cNvGraphicFramePr>
          <p:nvPr>
            <p:extLst/>
          </p:nvPr>
        </p:nvGraphicFramePr>
        <p:xfrm>
          <a:off x="3551729" y="2731506"/>
          <a:ext cx="2811934" cy="148545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5" name="Chart 44"/>
          <p:cNvGraphicFramePr>
            <a:graphicFrameLocks/>
          </p:cNvGraphicFramePr>
          <p:nvPr>
            <p:extLst/>
          </p:nvPr>
        </p:nvGraphicFramePr>
        <p:xfrm>
          <a:off x="892147" y="2453047"/>
          <a:ext cx="2672338" cy="1768557"/>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6" name="Chart 45"/>
          <p:cNvGraphicFramePr>
            <a:graphicFrameLocks/>
          </p:cNvGraphicFramePr>
          <p:nvPr>
            <p:extLst/>
          </p:nvPr>
        </p:nvGraphicFramePr>
        <p:xfrm>
          <a:off x="3496657" y="4787760"/>
          <a:ext cx="2811934" cy="1679335"/>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7" name="Chart 46"/>
          <p:cNvGraphicFramePr>
            <a:graphicFrameLocks/>
          </p:cNvGraphicFramePr>
          <p:nvPr>
            <p:extLst/>
          </p:nvPr>
        </p:nvGraphicFramePr>
        <p:xfrm>
          <a:off x="6481595" y="4767672"/>
          <a:ext cx="2811934" cy="1719509"/>
        </p:xfrm>
        <a:graphic>
          <a:graphicData uri="http://schemas.openxmlformats.org/drawingml/2006/chart">
            <c:chart xmlns:c="http://schemas.openxmlformats.org/drawingml/2006/chart" xmlns:r="http://schemas.openxmlformats.org/officeDocument/2006/relationships" r:id="rId10"/>
          </a:graphicData>
        </a:graphic>
      </p:graphicFrame>
      <p:sp>
        <p:nvSpPr>
          <p:cNvPr id="32" name="TextBox 31"/>
          <p:cNvSpPr txBox="1"/>
          <p:nvPr/>
        </p:nvSpPr>
        <p:spPr bwMode="auto">
          <a:xfrm>
            <a:off x="1338150" y="6573285"/>
            <a:ext cx="7075660"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*TACC: Tasa Anual de Crecimiento Compuesto</a:t>
            </a:r>
            <a:endParaRPr lang="es-ES" sz="800" i="1" dirty="0">
              <a:solidFill>
                <a:srgbClr val="002776"/>
              </a:solidFill>
              <a:cs typeface="Arial" charset="0"/>
            </a:endParaRPr>
          </a:p>
        </p:txBody>
      </p:sp>
    </p:spTree>
    <p:extLst>
      <p:ext uri="{BB962C8B-B14F-4D97-AF65-F5344CB8AC3E}">
        <p14:creationId xmlns:p14="http://schemas.microsoft.com/office/powerpoint/2010/main" val="2551027494"/>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Chart 43"/>
          <p:cNvGraphicFramePr>
            <a:graphicFrameLocks/>
          </p:cNvGraphicFramePr>
          <p:nvPr>
            <p:extLst/>
          </p:nvPr>
        </p:nvGraphicFramePr>
        <p:xfrm>
          <a:off x="3667515" y="2325877"/>
          <a:ext cx="2816805" cy="186972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 47"/>
          <p:cNvGraphicFramePr>
            <a:graphicFrameLocks/>
          </p:cNvGraphicFramePr>
          <p:nvPr>
            <p:extLst/>
          </p:nvPr>
        </p:nvGraphicFramePr>
        <p:xfrm>
          <a:off x="3661845" y="4973361"/>
          <a:ext cx="2766803" cy="161614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7" name="Chart 36"/>
          <p:cNvGraphicFramePr>
            <a:graphicFrameLocks/>
          </p:cNvGraphicFramePr>
          <p:nvPr>
            <p:extLst/>
          </p:nvPr>
        </p:nvGraphicFramePr>
        <p:xfrm>
          <a:off x="936425" y="4866646"/>
          <a:ext cx="2638989" cy="174419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Chart 39"/>
          <p:cNvGraphicFramePr>
            <a:graphicFrameLocks/>
          </p:cNvGraphicFramePr>
          <p:nvPr>
            <p:extLst/>
          </p:nvPr>
        </p:nvGraphicFramePr>
        <p:xfrm>
          <a:off x="6713967" y="5003640"/>
          <a:ext cx="2811934" cy="158586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8" name="Chart 37"/>
          <p:cNvGraphicFramePr>
            <a:graphicFrameLocks/>
          </p:cNvGraphicFramePr>
          <p:nvPr>
            <p:extLst/>
          </p:nvPr>
        </p:nvGraphicFramePr>
        <p:xfrm>
          <a:off x="6645846" y="2451892"/>
          <a:ext cx="2798468" cy="1719635"/>
        </p:xfrm>
        <a:graphic>
          <a:graphicData uri="http://schemas.openxmlformats.org/drawingml/2006/chart">
            <c:chart xmlns:c="http://schemas.openxmlformats.org/drawingml/2006/chart" xmlns:r="http://schemas.openxmlformats.org/officeDocument/2006/relationships" r:id="rId7"/>
          </a:graphicData>
        </a:graphic>
      </p:graphicFrame>
      <p:sp>
        <p:nvSpPr>
          <p:cNvPr id="3" name="Title 2"/>
          <p:cNvSpPr>
            <a:spLocks noGrp="1"/>
          </p:cNvSpPr>
          <p:nvPr>
            <p:ph type="title"/>
          </p:nvPr>
        </p:nvSpPr>
        <p:spPr>
          <a:xfrm>
            <a:off x="781050" y="407991"/>
            <a:ext cx="7519988" cy="365125"/>
          </a:xfrm>
        </p:spPr>
        <p:txBody>
          <a:bodyPr/>
          <a:lstStyle/>
          <a:p>
            <a:r>
              <a:rPr lang="es-ES" sz="1600" dirty="0" smtClean="0"/>
              <a:t>Mercado Canadá: La paz aumenta un 7,41% su cuota de mercado. Lima y Quito tienen variaciones similares, cercanas al 0,1%.</a:t>
            </a:r>
            <a:endParaRPr lang="es-ES" sz="1600" dirty="0"/>
          </a:p>
        </p:txBody>
      </p:sp>
      <p:sp>
        <p:nvSpPr>
          <p:cNvPr id="19" name="Rectangle 18"/>
          <p:cNvSpPr/>
          <p:nvPr/>
        </p:nvSpPr>
        <p:spPr bwMode="auto">
          <a:xfrm>
            <a:off x="781050" y="934698"/>
            <a:ext cx="8434668" cy="643640"/>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La posición de Quito en captación de canadienses, no varía respecto a mercados anteriores. La Paz tiene un incremento del 7,41% </a:t>
            </a:r>
            <a:r>
              <a:rPr lang="es-ES" sz="1200" dirty="0" smtClean="0">
                <a:solidFill>
                  <a:srgbClr val="002776"/>
                </a:solidFill>
                <a:cs typeface="Arial" pitchFamily="34" charset="0"/>
              </a:rPr>
              <a:t>mientras el de México D.F. es menor con 1,56%. A pesar de este gran incremento, La Paz ocupa el último lugar de </a:t>
            </a:r>
            <a:r>
              <a:rPr lang="es-ES" sz="1200" dirty="0" err="1" smtClean="0">
                <a:solidFill>
                  <a:srgbClr val="002776"/>
                </a:solidFill>
                <a:cs typeface="Arial" pitchFamily="34" charset="0"/>
              </a:rPr>
              <a:t>market</a:t>
            </a:r>
            <a:r>
              <a:rPr lang="es-ES" sz="1200" dirty="0" smtClean="0">
                <a:solidFill>
                  <a:srgbClr val="002776"/>
                </a:solidFill>
                <a:cs typeface="Arial" pitchFamily="34" charset="0"/>
              </a:rPr>
              <a:t> share y México el primero. Bogotá y San José tienen decrecimientos similares del 1,97% y 1,99% respectivamente, mientras Lima y </a:t>
            </a:r>
            <a:r>
              <a:rPr lang="es-ES" sz="1200" b="1" dirty="0" smtClean="0">
                <a:solidFill>
                  <a:srgbClr val="002776"/>
                </a:solidFill>
                <a:cs typeface="Arial" pitchFamily="34" charset="0"/>
              </a:rPr>
              <a:t>Quito presentan una variación muy pequeña con 0,1 y 0,09 respectivamente.</a:t>
            </a:r>
            <a:endParaRPr lang="es-ES" sz="1200" b="1" dirty="0">
              <a:solidFill>
                <a:srgbClr val="002776"/>
              </a:solidFill>
              <a:cs typeface="Arial" pitchFamily="34" charset="0"/>
            </a:endParaRPr>
          </a:p>
        </p:txBody>
      </p:sp>
      <p:cxnSp>
        <p:nvCxnSpPr>
          <p:cNvPr id="20" name="Straight Arrow Connector 19"/>
          <p:cNvCxnSpPr/>
          <p:nvPr/>
        </p:nvCxnSpPr>
        <p:spPr bwMode="auto">
          <a:xfrm>
            <a:off x="1225539" y="5052335"/>
            <a:ext cx="2230331" cy="90267"/>
          </a:xfrm>
          <a:prstGeom prst="straightConnector1">
            <a:avLst/>
          </a:prstGeom>
          <a:solidFill>
            <a:schemeClr val="accent1"/>
          </a:solidFill>
          <a:ln w="9525" cap="flat" cmpd="sng" algn="ctr">
            <a:solidFill>
              <a:schemeClr val="accent3"/>
            </a:solidFill>
            <a:prstDash val="solid"/>
            <a:round/>
            <a:headEnd type="none" w="med" len="med"/>
            <a:tailEnd type="triangle"/>
          </a:ln>
          <a:effectLst/>
        </p:spPr>
      </p:cxnSp>
      <p:sp>
        <p:nvSpPr>
          <p:cNvPr id="21" name="TextBox 20"/>
          <p:cNvSpPr txBox="1"/>
          <p:nvPr/>
        </p:nvSpPr>
        <p:spPr bwMode="auto">
          <a:xfrm>
            <a:off x="1417788" y="4829520"/>
            <a:ext cx="1699423"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A1DE"/>
                </a:solidFill>
                <a:cs typeface="Arial" charset="0"/>
              </a:rPr>
              <a:t>TACC -1,97%  </a:t>
            </a:r>
            <a:r>
              <a:rPr lang="es-ES" sz="900" b="1" i="1" dirty="0" smtClean="0">
                <a:solidFill>
                  <a:srgbClr val="00A1DE"/>
                </a:solidFill>
                <a:cs typeface="Arial" charset="0"/>
                <a:sym typeface="Wingdings" panose="05000000000000000000" pitchFamily="2" charset="2"/>
              </a:rPr>
              <a:t> 2008-2015</a:t>
            </a:r>
            <a:endParaRPr lang="es-ES" sz="900" b="1" i="1" dirty="0">
              <a:solidFill>
                <a:srgbClr val="00A1DE"/>
              </a:solidFill>
              <a:cs typeface="Arial" charset="0"/>
            </a:endParaRPr>
          </a:p>
        </p:txBody>
      </p:sp>
      <p:cxnSp>
        <p:nvCxnSpPr>
          <p:cNvPr id="24" name="Straight Arrow Connector 23"/>
          <p:cNvCxnSpPr/>
          <p:nvPr/>
        </p:nvCxnSpPr>
        <p:spPr bwMode="auto">
          <a:xfrm flipV="1">
            <a:off x="7046032" y="5003640"/>
            <a:ext cx="2169686" cy="342106"/>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7325543" y="4798313"/>
            <a:ext cx="1861616"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+7,41%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26" name="Straight Arrow Connector 25"/>
          <p:cNvCxnSpPr/>
          <p:nvPr/>
        </p:nvCxnSpPr>
        <p:spPr bwMode="auto">
          <a:xfrm flipV="1">
            <a:off x="1006994" y="2416983"/>
            <a:ext cx="2254710" cy="287764"/>
          </a:xfrm>
          <a:prstGeom prst="straightConnector1">
            <a:avLst/>
          </a:prstGeom>
          <a:solidFill>
            <a:schemeClr val="accent1"/>
          </a:solidFill>
          <a:ln w="9525" cap="flat" cmpd="sng" algn="ctr">
            <a:solidFill>
              <a:schemeClr val="accent4">
                <a:lumMod val="75000"/>
              </a:schemeClr>
            </a:solidFill>
            <a:prstDash val="solid"/>
            <a:round/>
            <a:headEnd type="none" w="med" len="med"/>
            <a:tailEnd type="triangle"/>
          </a:ln>
          <a:effectLst/>
        </p:spPr>
      </p:cxnSp>
      <p:sp>
        <p:nvSpPr>
          <p:cNvPr id="29" name="TextBox 28"/>
          <p:cNvSpPr txBox="1"/>
          <p:nvPr/>
        </p:nvSpPr>
        <p:spPr bwMode="auto">
          <a:xfrm>
            <a:off x="1336691" y="2177815"/>
            <a:ext cx="2179973"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3C8A2E">
                    <a:lumMod val="75000"/>
                  </a:srgbClr>
                </a:solidFill>
                <a:cs typeface="Arial" charset="0"/>
              </a:rPr>
              <a:t>TACC +1,56%  </a:t>
            </a:r>
            <a:r>
              <a:rPr lang="es-ES" sz="900" b="1" i="1" dirty="0" smtClean="0">
                <a:solidFill>
                  <a:srgbClr val="3C8A2E">
                    <a:lumMod val="75000"/>
                  </a:srgbClr>
                </a:solidFill>
                <a:cs typeface="Arial" charset="0"/>
                <a:sym typeface="Wingdings" panose="05000000000000000000" pitchFamily="2" charset="2"/>
              </a:rPr>
              <a:t> 2008-2015</a:t>
            </a:r>
            <a:endParaRPr lang="es-ES" sz="900" b="1" i="1" dirty="0">
              <a:solidFill>
                <a:srgbClr val="3C8A2E">
                  <a:lumMod val="75000"/>
                </a:srgbClr>
              </a:solidFill>
              <a:cs typeface="Arial" charset="0"/>
            </a:endParaRPr>
          </a:p>
        </p:txBody>
      </p:sp>
      <p:cxnSp>
        <p:nvCxnSpPr>
          <p:cNvPr id="33" name="Straight Arrow Connector 32"/>
          <p:cNvCxnSpPr/>
          <p:nvPr/>
        </p:nvCxnSpPr>
        <p:spPr bwMode="auto">
          <a:xfrm>
            <a:off x="6780296" y="2558682"/>
            <a:ext cx="2513234" cy="0"/>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7305415" y="2160295"/>
            <a:ext cx="1872866"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+0.10%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flipV="1">
            <a:off x="3863039" y="5105804"/>
            <a:ext cx="2319403" cy="12511"/>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4073794" y="4837610"/>
            <a:ext cx="169491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+0,09%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3969256" y="2451349"/>
            <a:ext cx="2420455" cy="367721"/>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0" name="TextBox 49"/>
          <p:cNvSpPr txBox="1"/>
          <p:nvPr/>
        </p:nvSpPr>
        <p:spPr bwMode="auto">
          <a:xfrm>
            <a:off x="4317957" y="2143245"/>
            <a:ext cx="213890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-1,99%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52" name="Rounded Rectangle 51"/>
          <p:cNvSpPr/>
          <p:nvPr/>
        </p:nvSpPr>
        <p:spPr bwMode="auto">
          <a:xfrm>
            <a:off x="883123" y="4383328"/>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53" name="Rounded Rectangle 52"/>
          <p:cNvSpPr/>
          <p:nvPr/>
        </p:nvSpPr>
        <p:spPr bwMode="auto">
          <a:xfrm>
            <a:off x="3661845" y="4373012"/>
            <a:ext cx="2816241"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7" name="Rounded Rectangle 56"/>
          <p:cNvSpPr/>
          <p:nvPr/>
        </p:nvSpPr>
        <p:spPr bwMode="auto">
          <a:xfrm>
            <a:off x="6659843" y="1734721"/>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6742839" y="4373012"/>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5" name="Rounded Rectangle 64"/>
          <p:cNvSpPr/>
          <p:nvPr/>
        </p:nvSpPr>
        <p:spPr bwMode="auto">
          <a:xfrm>
            <a:off x="856144" y="1743342"/>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México D.F. </a:t>
            </a:r>
            <a:endParaRPr lang="es-ES" sz="1200" b="1" dirty="0">
              <a:solidFill>
                <a:srgbClr val="FFFFFF"/>
              </a:solidFill>
              <a:cs typeface="Arial" pitchFamily="34" charset="0"/>
            </a:endParaRPr>
          </a:p>
        </p:txBody>
      </p:sp>
      <p:sp>
        <p:nvSpPr>
          <p:cNvPr id="67" name="Rounded Rectangle 66"/>
          <p:cNvSpPr/>
          <p:nvPr/>
        </p:nvSpPr>
        <p:spPr bwMode="auto">
          <a:xfrm>
            <a:off x="3672385" y="1730944"/>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pic>
        <p:nvPicPr>
          <p:cNvPr id="32" name="Picture 2" descr="https://upload.wikimedia.org/wikipedia/commons/thumb/5/53/Canadian_Duality_Flag.svg/170px-Canadian_Duality_Flag.svg.png"/>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8528962" y="298919"/>
            <a:ext cx="655904" cy="372771"/>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2" name="Chart 41"/>
          <p:cNvGraphicFramePr>
            <a:graphicFrameLocks/>
          </p:cNvGraphicFramePr>
          <p:nvPr>
            <p:extLst/>
          </p:nvPr>
        </p:nvGraphicFramePr>
        <p:xfrm>
          <a:off x="856144" y="2342499"/>
          <a:ext cx="2660519" cy="1869864"/>
        </p:xfrm>
        <a:graphic>
          <a:graphicData uri="http://schemas.openxmlformats.org/drawingml/2006/chart">
            <c:chart xmlns:c="http://schemas.openxmlformats.org/drawingml/2006/chart" xmlns:r="http://schemas.openxmlformats.org/officeDocument/2006/relationships" r:id="rId9"/>
          </a:graphicData>
        </a:graphic>
      </p:graphicFrame>
      <p:sp>
        <p:nvSpPr>
          <p:cNvPr id="30" name="TextBox 29"/>
          <p:cNvSpPr txBox="1"/>
          <p:nvPr/>
        </p:nvSpPr>
        <p:spPr bwMode="auto">
          <a:xfrm>
            <a:off x="1338150" y="6573285"/>
            <a:ext cx="7075660"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*TACC: Tasa Anual de Crecimiento Compuesto</a:t>
            </a:r>
            <a:endParaRPr lang="es-ES" sz="800" i="1" dirty="0">
              <a:solidFill>
                <a:srgbClr val="002776"/>
              </a:solidFill>
              <a:cs typeface="Arial" charset="0"/>
            </a:endParaRPr>
          </a:p>
        </p:txBody>
      </p:sp>
    </p:spTree>
    <p:extLst>
      <p:ext uri="{BB962C8B-B14F-4D97-AF65-F5344CB8AC3E}">
        <p14:creationId xmlns:p14="http://schemas.microsoft.com/office/powerpoint/2010/main" val="243692327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9" name="Chart 58"/>
          <p:cNvGraphicFramePr>
            <a:graphicFrameLocks/>
          </p:cNvGraphicFramePr>
          <p:nvPr>
            <p:extLst/>
          </p:nvPr>
        </p:nvGraphicFramePr>
        <p:xfrm>
          <a:off x="3622894" y="4790235"/>
          <a:ext cx="3016641" cy="166211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6" name="Chart 55"/>
          <p:cNvGraphicFramePr>
            <a:graphicFrameLocks/>
          </p:cNvGraphicFramePr>
          <p:nvPr>
            <p:extLst/>
          </p:nvPr>
        </p:nvGraphicFramePr>
        <p:xfrm>
          <a:off x="781050" y="4802210"/>
          <a:ext cx="2648113" cy="166211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5" name="Chart 54"/>
          <p:cNvGraphicFramePr>
            <a:graphicFrameLocks/>
          </p:cNvGraphicFramePr>
          <p:nvPr>
            <p:extLst/>
          </p:nvPr>
        </p:nvGraphicFramePr>
        <p:xfrm>
          <a:off x="6490319" y="2606684"/>
          <a:ext cx="2965458" cy="166211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7" name="Chart 46"/>
          <p:cNvGraphicFramePr>
            <a:graphicFrameLocks/>
          </p:cNvGraphicFramePr>
          <p:nvPr>
            <p:extLst/>
          </p:nvPr>
        </p:nvGraphicFramePr>
        <p:xfrm>
          <a:off x="578563" y="5002186"/>
          <a:ext cx="2816806" cy="1571463"/>
        </p:xfrm>
        <a:graphic>
          <a:graphicData uri="http://schemas.openxmlformats.org/drawingml/2006/chart">
            <c:chart xmlns:c="http://schemas.openxmlformats.org/drawingml/2006/chart" xmlns:r="http://schemas.openxmlformats.org/officeDocument/2006/relationships" r:id="rId6"/>
          </a:graphicData>
        </a:graphic>
      </p:graphicFrame>
      <p:sp>
        <p:nvSpPr>
          <p:cNvPr id="3" name="Title 2"/>
          <p:cNvSpPr>
            <a:spLocks noGrp="1"/>
          </p:cNvSpPr>
          <p:nvPr>
            <p:ph type="title"/>
          </p:nvPr>
        </p:nvSpPr>
        <p:spPr>
          <a:xfrm>
            <a:off x="781050" y="407991"/>
            <a:ext cx="7519988" cy="365125"/>
          </a:xfrm>
        </p:spPr>
        <p:txBody>
          <a:bodyPr/>
          <a:lstStyle/>
          <a:p>
            <a:r>
              <a:rPr lang="es-ES" sz="1600" dirty="0" smtClean="0"/>
              <a:t>Mercado </a:t>
            </a:r>
            <a:r>
              <a:rPr lang="es-ES" sz="1600" i="1" dirty="0" smtClean="0"/>
              <a:t>Colombia</a:t>
            </a:r>
            <a:r>
              <a:rPr lang="es-ES" sz="1600" dirty="0" smtClean="0"/>
              <a:t>: México D.F.es el principal destino turístico de los turistas Colombianos, seguido por Bogotá y Lima con Valores muy similares.</a:t>
            </a:r>
            <a:endParaRPr lang="es-ES" sz="1600" dirty="0"/>
          </a:p>
        </p:txBody>
      </p:sp>
      <p:sp>
        <p:nvSpPr>
          <p:cNvPr id="19" name="Rectangle 18"/>
          <p:cNvSpPr/>
          <p:nvPr/>
        </p:nvSpPr>
        <p:spPr bwMode="auto">
          <a:xfrm>
            <a:off x="781050" y="934698"/>
            <a:ext cx="8434668" cy="643640"/>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Quito está 3º en cuota de mercado colombiano. La Paz presenta el mayor incremento </a:t>
            </a:r>
            <a:r>
              <a:rPr lang="es-ES" sz="1200" dirty="0" smtClean="0">
                <a:solidFill>
                  <a:srgbClr val="002776"/>
                </a:solidFill>
                <a:cs typeface="Arial" pitchFamily="34" charset="0"/>
              </a:rPr>
              <a:t>de la tasa anual de incremento compuesto (TAAC) </a:t>
            </a:r>
            <a:r>
              <a:rPr lang="es-ES" sz="1200" b="1" dirty="0" smtClean="0">
                <a:solidFill>
                  <a:srgbClr val="002776"/>
                </a:solidFill>
                <a:cs typeface="Arial" pitchFamily="34" charset="0"/>
              </a:rPr>
              <a:t>con 9,94%, </a:t>
            </a:r>
            <a:r>
              <a:rPr lang="es-ES" sz="1200" dirty="0" smtClean="0">
                <a:solidFill>
                  <a:srgbClr val="002776"/>
                </a:solidFill>
                <a:cs typeface="Arial" pitchFamily="34" charset="0"/>
              </a:rPr>
              <a:t>seguido por México D.F. (</a:t>
            </a:r>
            <a:r>
              <a:rPr lang="es-ES" sz="1200" dirty="0">
                <a:solidFill>
                  <a:srgbClr val="002776"/>
                </a:solidFill>
                <a:cs typeface="Arial" pitchFamily="34" charset="0"/>
              </a:rPr>
              <a:t>2</a:t>
            </a:r>
            <a:r>
              <a:rPr lang="es-ES" sz="1200" dirty="0" smtClean="0">
                <a:solidFill>
                  <a:srgbClr val="002776"/>
                </a:solidFill>
                <a:cs typeface="Arial" pitchFamily="34" charset="0"/>
              </a:rPr>
              <a:t>,11%) y Lima (1,38%). </a:t>
            </a:r>
            <a:r>
              <a:rPr lang="es-ES" sz="1200" b="1" dirty="0" smtClean="0">
                <a:solidFill>
                  <a:srgbClr val="002776"/>
                </a:solidFill>
                <a:cs typeface="Arial" pitchFamily="34" charset="0"/>
              </a:rPr>
              <a:t>Quito presenta el mayor decrecimiento (6,49%), pero sigue ocupando el tercer lugar en </a:t>
            </a:r>
            <a:r>
              <a:rPr lang="es-ES" sz="1200" b="1" dirty="0" err="1" smtClean="0">
                <a:solidFill>
                  <a:srgbClr val="002776"/>
                </a:solidFill>
                <a:cs typeface="Arial" pitchFamily="34" charset="0"/>
              </a:rPr>
              <a:t>market</a:t>
            </a:r>
            <a:r>
              <a:rPr lang="es-ES" sz="1200" b="1" dirty="0" smtClean="0">
                <a:solidFill>
                  <a:srgbClr val="002776"/>
                </a:solidFill>
                <a:cs typeface="Arial" pitchFamily="34" charset="0"/>
              </a:rPr>
              <a:t> share</a:t>
            </a:r>
            <a:endParaRPr lang="es-ES" sz="1200" b="1" dirty="0">
              <a:solidFill>
                <a:srgbClr val="002776"/>
              </a:solidFill>
              <a:cs typeface="Arial" pitchFamily="34" charset="0"/>
            </a:endParaRPr>
          </a:p>
        </p:txBody>
      </p:sp>
      <p:cxnSp>
        <p:nvCxnSpPr>
          <p:cNvPr id="24" name="Straight Arrow Connector 23"/>
          <p:cNvCxnSpPr/>
          <p:nvPr/>
        </p:nvCxnSpPr>
        <p:spPr bwMode="auto">
          <a:xfrm flipV="1">
            <a:off x="3757731" y="4877310"/>
            <a:ext cx="2119101" cy="502569"/>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4187133" y="4699379"/>
            <a:ext cx="188343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+9,94%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26" name="Straight Arrow Connector 25"/>
          <p:cNvCxnSpPr/>
          <p:nvPr/>
        </p:nvCxnSpPr>
        <p:spPr bwMode="auto">
          <a:xfrm flipV="1">
            <a:off x="873882" y="2646883"/>
            <a:ext cx="2290887" cy="127000"/>
          </a:xfrm>
          <a:prstGeom prst="straightConnector1">
            <a:avLst/>
          </a:prstGeom>
          <a:solidFill>
            <a:schemeClr val="accent1"/>
          </a:solidFill>
          <a:ln w="9525" cap="flat" cmpd="sng" algn="ctr">
            <a:solidFill>
              <a:schemeClr val="accent4">
                <a:lumMod val="75000"/>
              </a:schemeClr>
            </a:solidFill>
            <a:prstDash val="solid"/>
            <a:round/>
            <a:headEnd type="none" w="med" len="med"/>
            <a:tailEnd type="triangle"/>
          </a:ln>
          <a:effectLst/>
        </p:spPr>
      </p:cxnSp>
      <p:sp>
        <p:nvSpPr>
          <p:cNvPr id="29" name="TextBox 28"/>
          <p:cNvSpPr txBox="1"/>
          <p:nvPr/>
        </p:nvSpPr>
        <p:spPr bwMode="auto">
          <a:xfrm>
            <a:off x="1094700" y="2246951"/>
            <a:ext cx="2070069"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3C8A2E">
                    <a:lumMod val="75000"/>
                  </a:srgbClr>
                </a:solidFill>
                <a:cs typeface="Arial" charset="0"/>
              </a:rPr>
              <a:t>TACC +2,11%  </a:t>
            </a:r>
            <a:r>
              <a:rPr lang="es-ES" sz="900" b="1" i="1" dirty="0" smtClean="0">
                <a:solidFill>
                  <a:srgbClr val="3C8A2E">
                    <a:lumMod val="75000"/>
                  </a:srgbClr>
                </a:solidFill>
                <a:cs typeface="Arial" charset="0"/>
                <a:sym typeface="Wingdings" panose="05000000000000000000" pitchFamily="2" charset="2"/>
              </a:rPr>
              <a:t> 2008-2015</a:t>
            </a:r>
            <a:endParaRPr lang="es-ES" sz="900" b="1" i="1" dirty="0">
              <a:solidFill>
                <a:srgbClr val="3C8A2E">
                  <a:lumMod val="75000"/>
                </a:srgbClr>
              </a:solidFill>
              <a:cs typeface="Arial" charset="0"/>
            </a:endParaRPr>
          </a:p>
        </p:txBody>
      </p:sp>
      <p:cxnSp>
        <p:nvCxnSpPr>
          <p:cNvPr id="33" name="Straight Arrow Connector 32"/>
          <p:cNvCxnSpPr/>
          <p:nvPr/>
        </p:nvCxnSpPr>
        <p:spPr bwMode="auto">
          <a:xfrm flipV="1">
            <a:off x="3659030" y="2515747"/>
            <a:ext cx="2505041" cy="73460"/>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4180376" y="2256900"/>
            <a:ext cx="2007316"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+1,82%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a:off x="6773998" y="2525814"/>
            <a:ext cx="2484729" cy="325002"/>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7203299" y="2276955"/>
            <a:ext cx="188343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-6,49%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888424" y="4941626"/>
            <a:ext cx="2197083" cy="363441"/>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0" name="TextBox 49"/>
          <p:cNvSpPr txBox="1"/>
          <p:nvPr/>
        </p:nvSpPr>
        <p:spPr bwMode="auto">
          <a:xfrm>
            <a:off x="1143412" y="4728447"/>
            <a:ext cx="2224495"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a:t>
            </a:r>
            <a:r>
              <a:rPr lang="es-ES" sz="900" b="1" i="1" dirty="0">
                <a:solidFill>
                  <a:srgbClr val="000000">
                    <a:lumMod val="95000"/>
                    <a:lumOff val="5000"/>
                  </a:srgbClr>
                </a:solidFill>
                <a:cs typeface="Arial" charset="0"/>
              </a:rPr>
              <a:t>5</a:t>
            </a:r>
            <a:r>
              <a:rPr lang="es-ES" sz="900" b="1" i="1" dirty="0" smtClean="0">
                <a:solidFill>
                  <a:srgbClr val="000000">
                    <a:lumMod val="95000"/>
                    <a:lumOff val="5000"/>
                  </a:srgbClr>
                </a:solidFill>
                <a:cs typeface="Arial" charset="0"/>
              </a:rPr>
              <a:t>,65%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53" name="Rounded Rectangle 52"/>
          <p:cNvSpPr/>
          <p:nvPr/>
        </p:nvSpPr>
        <p:spPr bwMode="auto">
          <a:xfrm>
            <a:off x="6639536" y="1829981"/>
            <a:ext cx="2576182"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7" name="Rounded Rectangle 56"/>
          <p:cNvSpPr/>
          <p:nvPr/>
        </p:nvSpPr>
        <p:spPr bwMode="auto">
          <a:xfrm>
            <a:off x="3563941" y="1819985"/>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3532515" y="4277536"/>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5" name="Rounded Rectangle 64"/>
          <p:cNvSpPr/>
          <p:nvPr/>
        </p:nvSpPr>
        <p:spPr bwMode="auto">
          <a:xfrm>
            <a:off x="723031" y="1812478"/>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México D.F. </a:t>
            </a:r>
            <a:endParaRPr lang="es-ES" sz="1200" b="1" dirty="0">
              <a:solidFill>
                <a:srgbClr val="FFFFFF"/>
              </a:solidFill>
              <a:cs typeface="Arial" pitchFamily="34" charset="0"/>
            </a:endParaRPr>
          </a:p>
        </p:txBody>
      </p:sp>
      <p:sp>
        <p:nvSpPr>
          <p:cNvPr id="67" name="Rounded Rectangle 66"/>
          <p:cNvSpPr/>
          <p:nvPr/>
        </p:nvSpPr>
        <p:spPr bwMode="auto">
          <a:xfrm>
            <a:off x="583435" y="4316146"/>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pic>
        <p:nvPicPr>
          <p:cNvPr id="31" name="Picture 30"/>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8481200" y="273999"/>
            <a:ext cx="612000" cy="393592"/>
          </a:xfrm>
          <a:prstGeom prst="rect">
            <a:avLst/>
          </a:prstGeom>
        </p:spPr>
      </p:pic>
      <p:sp>
        <p:nvSpPr>
          <p:cNvPr id="30" name="TextBox 29"/>
          <p:cNvSpPr txBox="1"/>
          <p:nvPr/>
        </p:nvSpPr>
        <p:spPr bwMode="auto">
          <a:xfrm>
            <a:off x="888587" y="6586604"/>
            <a:ext cx="7075660"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*TACC: Tasa Anual de Crecimiento Compuesto</a:t>
            </a:r>
            <a:endParaRPr lang="es-ES" sz="800" i="1" dirty="0">
              <a:solidFill>
                <a:srgbClr val="002776"/>
              </a:solidFill>
              <a:cs typeface="Arial" charset="0"/>
            </a:endParaRPr>
          </a:p>
        </p:txBody>
      </p:sp>
      <p:graphicFrame>
        <p:nvGraphicFramePr>
          <p:cNvPr id="42" name="Chart 41"/>
          <p:cNvGraphicFramePr>
            <a:graphicFrameLocks/>
          </p:cNvGraphicFramePr>
          <p:nvPr>
            <p:extLst/>
          </p:nvPr>
        </p:nvGraphicFramePr>
        <p:xfrm>
          <a:off x="873882" y="2550270"/>
          <a:ext cx="2521487" cy="1705358"/>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8" name="Chart 47"/>
          <p:cNvGraphicFramePr>
            <a:graphicFrameLocks/>
          </p:cNvGraphicFramePr>
          <p:nvPr>
            <p:extLst/>
          </p:nvPr>
        </p:nvGraphicFramePr>
        <p:xfrm>
          <a:off x="3395663" y="2597944"/>
          <a:ext cx="3114674" cy="1662111"/>
        </p:xfrm>
        <a:graphic>
          <a:graphicData uri="http://schemas.openxmlformats.org/drawingml/2006/chart">
            <c:chart xmlns:c="http://schemas.openxmlformats.org/drawingml/2006/chart" xmlns:r="http://schemas.openxmlformats.org/officeDocument/2006/relationships" r:id="rId9"/>
          </a:graphicData>
        </a:graphic>
      </p:graphicFrame>
    </p:spTree>
    <p:extLst>
      <p:ext uri="{BB962C8B-B14F-4D97-AF65-F5344CB8AC3E}">
        <p14:creationId xmlns:p14="http://schemas.microsoft.com/office/powerpoint/2010/main" val="94499476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el mundo</a:t>
            </a:r>
            <a:endParaRPr lang="es-ES" b="1"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Objetivos, contenidos y metodología específica</a:t>
            </a:r>
            <a:endParaRPr lang="es-ES" sz="1400" i="1" dirty="0">
              <a:solidFill>
                <a:srgbClr val="00B0F0"/>
              </a:solidFill>
              <a:cs typeface="Arial" charset="0"/>
            </a:endParaRPr>
          </a:p>
        </p:txBody>
      </p:sp>
      <p:sp>
        <p:nvSpPr>
          <p:cNvPr id="28" name="TextBox 27"/>
          <p:cNvSpPr txBox="1"/>
          <p:nvPr/>
        </p:nvSpPr>
        <p:spPr bwMode="auto">
          <a:xfrm>
            <a:off x="1010093" y="1444003"/>
            <a:ext cx="7833501" cy="976885"/>
          </a:xfrm>
          <a:prstGeom prst="roundRect">
            <a:avLst/>
          </a:prstGeom>
          <a:solidFill>
            <a:schemeClr val="accent3">
              <a:lumMod val="20000"/>
              <a:lumOff val="80000"/>
            </a:schemeClr>
          </a:solidFill>
        </p:spPr>
        <p:txBody>
          <a:bodyPr wrap="square" lIns="36000" rIns="36000" rtlCol="0" anchor="ctr">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050" b="1">
                <a:solidFill>
                  <a:srgbClr val="002776"/>
                </a:solidFill>
                <a:cs typeface="Arial" charset="0"/>
              </a:defRPr>
            </a:lvl1pPr>
          </a:lstStyle>
          <a:p>
            <a:pPr marL="1588" indent="0" algn="ctr">
              <a:buFont typeface="Wingdings" panose="05000000000000000000" pitchFamily="2" charset="2"/>
              <a:buNone/>
            </a:pPr>
            <a:r>
              <a:rPr lang="es-ES" sz="1400" b="0" dirty="0"/>
              <a:t>El objetivo principal del capítulo es proporcionar </a:t>
            </a:r>
            <a:r>
              <a:rPr lang="es-ES" sz="1400" b="0" dirty="0" smtClean="0"/>
              <a:t>una </a:t>
            </a:r>
            <a:r>
              <a:rPr lang="es-ES" sz="1400" dirty="0" smtClean="0"/>
              <a:t>visión general del sector turístico latinoamericano en el mundo</a:t>
            </a:r>
            <a:r>
              <a:rPr lang="es-ES" sz="1400" b="0" dirty="0" smtClean="0"/>
              <a:t> y su evolución, así como poner en contexto el </a:t>
            </a:r>
            <a:r>
              <a:rPr lang="es-ES" sz="1400" dirty="0" smtClean="0"/>
              <a:t>turismo de ciudad </a:t>
            </a:r>
            <a:r>
              <a:rPr lang="es-ES" sz="1400" b="0" dirty="0" smtClean="0"/>
              <a:t>e identificar las principales tendencias</a:t>
            </a:r>
            <a:endParaRPr lang="es-ES" sz="1400" dirty="0"/>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9</a:t>
            </a:fld>
            <a:endParaRPr lang="es-ES" dirty="0">
              <a:solidFill>
                <a:srgbClr val="002776"/>
              </a:solidFill>
            </a:endParaRPr>
          </a:p>
        </p:txBody>
      </p:sp>
      <p:grpSp>
        <p:nvGrpSpPr>
          <p:cNvPr id="4" name="Group 3"/>
          <p:cNvGrpSpPr/>
          <p:nvPr/>
        </p:nvGrpSpPr>
        <p:grpSpPr>
          <a:xfrm>
            <a:off x="369499" y="1142563"/>
            <a:ext cx="9150044" cy="195759"/>
            <a:chOff x="369499" y="1604824"/>
            <a:chExt cx="8388000" cy="107637"/>
          </a:xfrm>
        </p:grpSpPr>
        <p:cxnSp>
          <p:nvCxnSpPr>
            <p:cNvPr id="3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32" name="TxtBox:83/125"/>
            <p:cNvSpPr/>
            <p:nvPr/>
          </p:nvSpPr>
          <p:spPr bwMode="auto">
            <a:xfrm>
              <a:off x="3560987" y="1604824"/>
              <a:ext cx="1996249" cy="107637"/>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smtClean="0">
                  <a:solidFill>
                    <a:srgbClr val="002776"/>
                  </a:solidFill>
                </a:rPr>
                <a:t>Objetivo del capítulo</a:t>
              </a:r>
              <a:endParaRPr lang="es-ES" sz="1200" b="1" dirty="0">
                <a:solidFill>
                  <a:srgbClr val="002776"/>
                </a:solidFill>
              </a:endParaRPr>
            </a:p>
          </p:txBody>
        </p:sp>
      </p:grpSp>
      <p:grpSp>
        <p:nvGrpSpPr>
          <p:cNvPr id="16" name="Group 15"/>
          <p:cNvGrpSpPr/>
          <p:nvPr/>
        </p:nvGrpSpPr>
        <p:grpSpPr>
          <a:xfrm>
            <a:off x="369499" y="3298787"/>
            <a:ext cx="4439039" cy="195758"/>
            <a:chOff x="369499" y="1592133"/>
            <a:chExt cx="8388000" cy="133018"/>
          </a:xfrm>
        </p:grpSpPr>
        <p:cxnSp>
          <p:nvCxnSpPr>
            <p:cNvPr id="17"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18"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Contenidos del capítulo</a:t>
              </a:r>
            </a:p>
          </p:txBody>
        </p:sp>
      </p:grpSp>
      <p:grpSp>
        <p:nvGrpSpPr>
          <p:cNvPr id="19" name="Group 18"/>
          <p:cNvGrpSpPr/>
          <p:nvPr/>
        </p:nvGrpSpPr>
        <p:grpSpPr>
          <a:xfrm>
            <a:off x="5080504" y="3298799"/>
            <a:ext cx="4439039" cy="195759"/>
            <a:chOff x="369499" y="1592133"/>
            <a:chExt cx="8388000" cy="133018"/>
          </a:xfrm>
        </p:grpSpPr>
        <p:cxnSp>
          <p:nvCxnSpPr>
            <p:cNvPr id="20" name="iBar:83/125"/>
            <p:cNvCxnSpPr>
              <a:cxnSpLocks noChangeShapeType="1"/>
            </p:cNvCxnSpPr>
            <p:nvPr/>
          </p:nvCxnSpPr>
          <p:spPr bwMode="auto">
            <a:xfrm flipV="1">
              <a:off x="369499" y="1629455"/>
              <a:ext cx="8388000" cy="1777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2799146" y="1592133"/>
              <a:ext cx="3519921" cy="133018"/>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a:lnSpc>
                  <a:spcPct val="106000"/>
                </a:lnSpc>
              </a:pPr>
              <a:r>
                <a:rPr lang="es-ES" sz="1200" b="1" dirty="0">
                  <a:solidFill>
                    <a:srgbClr val="002776"/>
                  </a:solidFill>
                </a:rPr>
                <a:t>Metodología específica</a:t>
              </a:r>
            </a:p>
          </p:txBody>
        </p:sp>
      </p:grpSp>
      <p:sp>
        <p:nvSpPr>
          <p:cNvPr id="23" name="TextBox 22"/>
          <p:cNvSpPr txBox="1"/>
          <p:nvPr/>
        </p:nvSpPr>
        <p:spPr bwMode="auto">
          <a:xfrm>
            <a:off x="374452" y="3640578"/>
            <a:ext cx="4469715" cy="2452718"/>
          </a:xfrm>
          <a:prstGeom prst="rect">
            <a:avLst/>
          </a:prstGeom>
        </p:spPr>
        <p:txBody>
          <a:bodyPr wrap="square" lIns="36000" rIns="36000" rtlCol="0" anchor="t">
            <a:noAutofit/>
          </a:bodyPr>
          <a:lstStyle/>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Llegadas de turistas internacionales a nivel </a:t>
            </a:r>
            <a:r>
              <a:rPr lang="es-ES" sz="1200" b="1" dirty="0" smtClean="0">
                <a:solidFill>
                  <a:srgbClr val="002776"/>
                </a:solidFill>
                <a:cs typeface="Arial" charset="0"/>
              </a:rPr>
              <a:t>mundial </a:t>
            </a:r>
            <a:r>
              <a:rPr lang="es-ES" sz="1200" b="1" dirty="0">
                <a:solidFill>
                  <a:srgbClr val="002776"/>
                </a:solidFill>
                <a:cs typeface="Arial" charset="0"/>
              </a:rPr>
              <a:t>y </a:t>
            </a:r>
            <a:r>
              <a:rPr lang="es-ES" sz="1200" b="1" dirty="0" smtClean="0">
                <a:solidFill>
                  <a:srgbClr val="002776"/>
                </a:solidFill>
                <a:cs typeface="Arial" charset="0"/>
              </a:rPr>
              <a:t>Sudamérica </a:t>
            </a:r>
            <a:r>
              <a:rPr lang="es-ES" sz="1200" dirty="0" smtClean="0">
                <a:solidFill>
                  <a:srgbClr val="002776"/>
                </a:solidFill>
                <a:cs typeface="Arial" charset="0"/>
              </a:rPr>
              <a:t>(2000-2015 y proyecciones a 2030)</a:t>
            </a:r>
            <a:endParaRPr lang="es-ES" sz="1200" dirty="0">
              <a:solidFill>
                <a:srgbClr val="002776"/>
              </a:solidFill>
              <a:cs typeface="Arial" charset="0"/>
            </a:endParaRP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Divisas por turismo a nivel mundial y </a:t>
            </a:r>
            <a:r>
              <a:rPr lang="es-ES" sz="1200" b="1" dirty="0" smtClean="0">
                <a:solidFill>
                  <a:srgbClr val="002776"/>
                </a:solidFill>
                <a:cs typeface="Arial" charset="0"/>
              </a:rPr>
              <a:t>Sudamérica </a:t>
            </a:r>
            <a:r>
              <a:rPr lang="es-ES" sz="1200" dirty="0" smtClean="0">
                <a:solidFill>
                  <a:srgbClr val="002776"/>
                </a:solidFill>
                <a:cs typeface="Arial" charset="0"/>
              </a:rPr>
              <a:t>(2000-2014)</a:t>
            </a:r>
          </a:p>
          <a:p>
            <a:pPr marL="173038" indent="-171450" defTabSz="914400" fontAlgn="base">
              <a:spcAft>
                <a:spcPts val="600"/>
              </a:spcAft>
              <a:buClr>
                <a:srgbClr val="002060"/>
              </a:buClr>
              <a:buFont typeface="Wingdings" panose="05000000000000000000" pitchFamily="2" charset="2"/>
              <a:buChar char="ü"/>
            </a:pPr>
            <a:r>
              <a:rPr lang="es-ES" sz="1200" b="1" dirty="0" smtClean="0">
                <a:solidFill>
                  <a:srgbClr val="002776"/>
                </a:solidFill>
                <a:cs typeface="Arial" charset="0"/>
              </a:rPr>
              <a:t>Datos clave de turismo a nivel mundial</a:t>
            </a:r>
            <a:r>
              <a:rPr lang="es-ES" sz="1200" dirty="0" smtClean="0">
                <a:solidFill>
                  <a:srgbClr val="002776"/>
                </a:solidFill>
                <a:cs typeface="Arial" charset="0"/>
              </a:rPr>
              <a:t>:</a:t>
            </a:r>
            <a:r>
              <a:rPr lang="es-ES" sz="1200" b="1" dirty="0" smtClean="0">
                <a:solidFill>
                  <a:srgbClr val="002776"/>
                </a:solidFill>
                <a:cs typeface="Arial" charset="0"/>
              </a:rPr>
              <a:t> </a:t>
            </a:r>
            <a:r>
              <a:rPr lang="es-ES" sz="1200" dirty="0" smtClean="0">
                <a:solidFill>
                  <a:srgbClr val="002776"/>
                </a:solidFill>
                <a:cs typeface="Arial" charset="0"/>
              </a:rPr>
              <a:t>contribución del turismo al PIB mundial y composición</a:t>
            </a: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Datos clave de turismo en América </a:t>
            </a:r>
            <a:r>
              <a:rPr lang="es-ES" sz="1200" b="1" dirty="0" smtClean="0">
                <a:solidFill>
                  <a:srgbClr val="002776"/>
                </a:solidFill>
                <a:cs typeface="Arial" charset="0"/>
              </a:rPr>
              <a:t>Latina</a:t>
            </a:r>
            <a:r>
              <a:rPr lang="es-ES" sz="1200" dirty="0" smtClean="0">
                <a:solidFill>
                  <a:srgbClr val="002776"/>
                </a:solidFill>
                <a:cs typeface="Arial" charset="0"/>
              </a:rPr>
              <a:t>: grandes tendencias, mercados emisores</a:t>
            </a:r>
          </a:p>
          <a:p>
            <a:pPr marL="173038" indent="-171450" defTabSz="914400" fontAlgn="base">
              <a:spcAft>
                <a:spcPts val="600"/>
              </a:spcAft>
              <a:buClr>
                <a:srgbClr val="002060"/>
              </a:buClr>
              <a:buFont typeface="Wingdings" panose="05000000000000000000" pitchFamily="2" charset="2"/>
              <a:buChar char="ü"/>
            </a:pPr>
            <a:r>
              <a:rPr lang="es-ES" sz="1200" b="1" dirty="0">
                <a:solidFill>
                  <a:srgbClr val="002776"/>
                </a:solidFill>
                <a:cs typeface="Arial" charset="0"/>
              </a:rPr>
              <a:t>Tendencias en turismo de ciudad y productos físicos </a:t>
            </a:r>
            <a:r>
              <a:rPr lang="es-ES" sz="1200" b="1" dirty="0" smtClean="0">
                <a:solidFill>
                  <a:srgbClr val="002776"/>
                </a:solidFill>
                <a:cs typeface="Arial" charset="0"/>
              </a:rPr>
              <a:t>urbanos</a:t>
            </a:r>
            <a:r>
              <a:rPr lang="es-ES" sz="1200" dirty="0" smtClean="0">
                <a:solidFill>
                  <a:srgbClr val="002776"/>
                </a:solidFill>
                <a:cs typeface="Arial" charset="0"/>
              </a:rPr>
              <a:t>: cifras clave, segmentos del consumidor, principales subproductos, tendencias en acondicionamientos urbanos para el turismo, tendencias actuales y a futuro</a:t>
            </a:r>
            <a:endParaRPr lang="es-ES" sz="1200" dirty="0">
              <a:solidFill>
                <a:srgbClr val="002776"/>
              </a:solidFill>
              <a:cs typeface="Arial" charset="0"/>
            </a:endParaRPr>
          </a:p>
        </p:txBody>
      </p:sp>
      <p:sp>
        <p:nvSpPr>
          <p:cNvPr id="24" name="TextBox 23"/>
          <p:cNvSpPr txBox="1"/>
          <p:nvPr/>
        </p:nvSpPr>
        <p:spPr bwMode="auto">
          <a:xfrm>
            <a:off x="5049828" y="3640578"/>
            <a:ext cx="4469715" cy="2452718"/>
          </a:xfrm>
          <a:prstGeom prst="rect">
            <a:avLst/>
          </a:prstGeom>
        </p:spPr>
        <p:txBody>
          <a:bodyPr wrap="square" lIns="36000" rIns="36000" rtlCol="0" anchor="t">
            <a:noAutofit/>
          </a:bodyPr>
          <a:lstStyle>
            <a:defPPr>
              <a:defRPr lang="es-ES"/>
            </a:defPPr>
            <a:lvl1pPr marL="173038" indent="-171450" defTabSz="914400" fontAlgn="base">
              <a:spcAft>
                <a:spcPts val="600"/>
              </a:spcAft>
              <a:buClr>
                <a:srgbClr val="002060"/>
              </a:buClr>
              <a:buFont typeface="Wingdings" panose="05000000000000000000" pitchFamily="2" charset="2"/>
              <a:buChar char="ü"/>
              <a:defRPr sz="1200" b="1">
                <a:solidFill>
                  <a:srgbClr val="002776"/>
                </a:solidFill>
                <a:cs typeface="Arial" charset="0"/>
              </a:defRPr>
            </a:lvl1pPr>
          </a:lstStyle>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Análisis de información disponible de organismos internacionales: OMT, WTTC y WTM</a:t>
            </a:r>
          </a:p>
          <a:p>
            <a:pPr marL="173038" lvl="1" indent="-171450" defTabSz="914400" fontAlgn="base">
              <a:spcAft>
                <a:spcPts val="600"/>
              </a:spcAft>
              <a:buClr>
                <a:srgbClr val="002060"/>
              </a:buClr>
              <a:buFont typeface="Wingdings" panose="05000000000000000000" pitchFamily="2" charset="2"/>
              <a:buChar char="ü"/>
            </a:pPr>
            <a:r>
              <a:rPr lang="es-ES" sz="1200" dirty="0" smtClean="0">
                <a:solidFill>
                  <a:srgbClr val="002776"/>
                </a:solidFill>
                <a:cs typeface="Arial" charset="0"/>
              </a:rPr>
              <a:t>Cálculo de tasas de crecimiento anual (TACC) para análisis comparativo de datos</a:t>
            </a:r>
            <a:endParaRPr lang="es-ES" sz="1200" dirty="0">
              <a:solidFill>
                <a:srgbClr val="002776"/>
              </a:solidFill>
              <a:cs typeface="Arial" charset="0"/>
            </a:endParaRPr>
          </a:p>
        </p:txBody>
      </p:sp>
      <p:sp>
        <p:nvSpPr>
          <p:cNvPr id="25" name="Freeform 92"/>
          <p:cNvSpPr>
            <a:spLocks noEditPoints="1"/>
          </p:cNvSpPr>
          <p:nvPr/>
        </p:nvSpPr>
        <p:spPr bwMode="auto">
          <a:xfrm>
            <a:off x="8121352" y="5048823"/>
            <a:ext cx="1274832" cy="1274832"/>
          </a:xfrm>
          <a:custGeom>
            <a:avLst/>
            <a:gdLst>
              <a:gd name="T0" fmla="*/ 383 w 600"/>
              <a:gd name="T1" fmla="*/ 159 h 600"/>
              <a:gd name="T2" fmla="*/ 441 w 600"/>
              <a:gd name="T3" fmla="*/ 216 h 600"/>
              <a:gd name="T4" fmla="*/ 467 w 600"/>
              <a:gd name="T5" fmla="*/ 238 h 600"/>
              <a:gd name="T6" fmla="*/ 494 w 600"/>
              <a:gd name="T7" fmla="*/ 211 h 600"/>
              <a:gd name="T8" fmla="*/ 456 w 600"/>
              <a:gd name="T9" fmla="*/ 142 h 600"/>
              <a:gd name="T10" fmla="*/ 388 w 600"/>
              <a:gd name="T11" fmla="*/ 106 h 600"/>
              <a:gd name="T12" fmla="*/ 362 w 600"/>
              <a:gd name="T13" fmla="*/ 132 h 600"/>
              <a:gd name="T14" fmla="*/ 383 w 600"/>
              <a:gd name="T15" fmla="*/ 159 h 600"/>
              <a:gd name="T16" fmla="*/ 20 w 600"/>
              <a:gd name="T17" fmla="*/ 505 h 600"/>
              <a:gd name="T18" fmla="*/ 20 w 600"/>
              <a:gd name="T19" fmla="*/ 579 h 600"/>
              <a:gd name="T20" fmla="*/ 94 w 600"/>
              <a:gd name="T21" fmla="*/ 579 h 600"/>
              <a:gd name="T22" fmla="*/ 246 w 600"/>
              <a:gd name="T23" fmla="*/ 428 h 600"/>
              <a:gd name="T24" fmla="*/ 368 w 600"/>
              <a:gd name="T25" fmla="*/ 463 h 600"/>
              <a:gd name="T26" fmla="*/ 600 w 600"/>
              <a:gd name="T27" fmla="*/ 231 h 600"/>
              <a:gd name="T28" fmla="*/ 368 w 600"/>
              <a:gd name="T29" fmla="*/ 0 h 600"/>
              <a:gd name="T30" fmla="*/ 137 w 600"/>
              <a:gd name="T31" fmla="*/ 231 h 600"/>
              <a:gd name="T32" fmla="*/ 172 w 600"/>
              <a:gd name="T33" fmla="*/ 353 h 600"/>
              <a:gd name="T34" fmla="*/ 20 w 600"/>
              <a:gd name="T35" fmla="*/ 505 h 600"/>
              <a:gd name="T36" fmla="*/ 203 w 600"/>
              <a:gd name="T37" fmla="*/ 231 h 600"/>
              <a:gd name="T38" fmla="*/ 368 w 600"/>
              <a:gd name="T39" fmla="*/ 66 h 600"/>
              <a:gd name="T40" fmla="*/ 533 w 600"/>
              <a:gd name="T41" fmla="*/ 231 h 600"/>
              <a:gd name="T42" fmla="*/ 368 w 600"/>
              <a:gd name="T43" fmla="*/ 396 h 600"/>
              <a:gd name="T44" fmla="*/ 203 w 600"/>
              <a:gd name="T45" fmla="*/ 231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0" h="600">
                <a:moveTo>
                  <a:pt x="383" y="159"/>
                </a:moveTo>
                <a:cubicBezTo>
                  <a:pt x="412" y="165"/>
                  <a:pt x="435" y="189"/>
                  <a:pt x="441" y="216"/>
                </a:cubicBezTo>
                <a:cubicBezTo>
                  <a:pt x="444" y="228"/>
                  <a:pt x="454" y="238"/>
                  <a:pt x="467" y="238"/>
                </a:cubicBezTo>
                <a:cubicBezTo>
                  <a:pt x="482" y="238"/>
                  <a:pt x="494" y="226"/>
                  <a:pt x="494" y="211"/>
                </a:cubicBezTo>
                <a:cubicBezTo>
                  <a:pt x="494" y="192"/>
                  <a:pt x="478" y="163"/>
                  <a:pt x="456" y="142"/>
                </a:cubicBezTo>
                <a:cubicBezTo>
                  <a:pt x="435" y="121"/>
                  <a:pt x="409" y="106"/>
                  <a:pt x="388" y="106"/>
                </a:cubicBezTo>
                <a:cubicBezTo>
                  <a:pt x="374" y="106"/>
                  <a:pt x="362" y="118"/>
                  <a:pt x="362" y="132"/>
                </a:cubicBezTo>
                <a:cubicBezTo>
                  <a:pt x="362" y="145"/>
                  <a:pt x="371" y="156"/>
                  <a:pt x="383" y="159"/>
                </a:cubicBezTo>
                <a:close/>
                <a:moveTo>
                  <a:pt x="20" y="505"/>
                </a:moveTo>
                <a:cubicBezTo>
                  <a:pt x="0" y="526"/>
                  <a:pt x="0" y="559"/>
                  <a:pt x="20" y="579"/>
                </a:cubicBezTo>
                <a:cubicBezTo>
                  <a:pt x="41" y="600"/>
                  <a:pt x="74" y="600"/>
                  <a:pt x="94" y="579"/>
                </a:cubicBezTo>
                <a:cubicBezTo>
                  <a:pt x="246" y="428"/>
                  <a:pt x="246" y="428"/>
                  <a:pt x="246" y="428"/>
                </a:cubicBezTo>
                <a:cubicBezTo>
                  <a:pt x="282" y="450"/>
                  <a:pt x="323" y="463"/>
                  <a:pt x="368" y="463"/>
                </a:cubicBezTo>
                <a:cubicBezTo>
                  <a:pt x="496" y="463"/>
                  <a:pt x="600" y="359"/>
                  <a:pt x="600" y="231"/>
                </a:cubicBezTo>
                <a:cubicBezTo>
                  <a:pt x="600" y="103"/>
                  <a:pt x="496" y="0"/>
                  <a:pt x="368" y="0"/>
                </a:cubicBezTo>
                <a:cubicBezTo>
                  <a:pt x="240" y="0"/>
                  <a:pt x="137" y="103"/>
                  <a:pt x="137" y="231"/>
                </a:cubicBezTo>
                <a:cubicBezTo>
                  <a:pt x="137" y="276"/>
                  <a:pt x="150" y="318"/>
                  <a:pt x="172" y="353"/>
                </a:cubicBezTo>
                <a:lnTo>
                  <a:pt x="20" y="505"/>
                </a:lnTo>
                <a:close/>
                <a:moveTo>
                  <a:pt x="203" y="231"/>
                </a:moveTo>
                <a:cubicBezTo>
                  <a:pt x="203" y="140"/>
                  <a:pt x="277" y="66"/>
                  <a:pt x="368" y="66"/>
                </a:cubicBezTo>
                <a:cubicBezTo>
                  <a:pt x="459" y="66"/>
                  <a:pt x="533" y="140"/>
                  <a:pt x="533" y="231"/>
                </a:cubicBezTo>
                <a:cubicBezTo>
                  <a:pt x="533" y="322"/>
                  <a:pt x="459" y="396"/>
                  <a:pt x="368" y="396"/>
                </a:cubicBezTo>
                <a:cubicBezTo>
                  <a:pt x="277" y="396"/>
                  <a:pt x="203" y="322"/>
                  <a:pt x="203" y="231"/>
                </a:cubicBez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s-ES" dirty="0">
              <a:solidFill>
                <a:srgbClr val="002776"/>
              </a:solidFill>
            </a:endParaRPr>
          </a:p>
        </p:txBody>
      </p:sp>
    </p:spTree>
    <p:extLst>
      <p:ext uri="{BB962C8B-B14F-4D97-AF65-F5344CB8AC3E}">
        <p14:creationId xmlns:p14="http://schemas.microsoft.com/office/powerpoint/2010/main" val="1068204612"/>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 name="Chart 47"/>
          <p:cNvGraphicFramePr>
            <a:graphicFrameLocks/>
          </p:cNvGraphicFramePr>
          <p:nvPr>
            <p:extLst/>
          </p:nvPr>
        </p:nvGraphicFramePr>
        <p:xfrm>
          <a:off x="806368" y="5056496"/>
          <a:ext cx="2776641" cy="151703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4" name="Chart 43"/>
          <p:cNvGraphicFramePr>
            <a:graphicFrameLocks/>
          </p:cNvGraphicFramePr>
          <p:nvPr>
            <p:extLst/>
          </p:nvPr>
        </p:nvGraphicFramePr>
        <p:xfrm>
          <a:off x="3773886" y="4993296"/>
          <a:ext cx="2811934" cy="16576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5" name="Chart 44"/>
          <p:cNvGraphicFramePr>
            <a:graphicFrameLocks/>
          </p:cNvGraphicFramePr>
          <p:nvPr>
            <p:extLst/>
          </p:nvPr>
        </p:nvGraphicFramePr>
        <p:xfrm>
          <a:off x="6633578" y="5012140"/>
          <a:ext cx="2619620" cy="1656947"/>
        </p:xfrm>
        <a:graphic>
          <a:graphicData uri="http://schemas.openxmlformats.org/drawingml/2006/chart">
            <c:chart xmlns:c="http://schemas.openxmlformats.org/drawingml/2006/chart" xmlns:r="http://schemas.openxmlformats.org/officeDocument/2006/relationships" r:id="rId5"/>
          </a:graphicData>
        </a:graphic>
      </p:graphicFrame>
      <p:sp>
        <p:nvSpPr>
          <p:cNvPr id="3" name="Title 2"/>
          <p:cNvSpPr>
            <a:spLocks noGrp="1"/>
          </p:cNvSpPr>
          <p:nvPr>
            <p:ph type="title"/>
          </p:nvPr>
        </p:nvSpPr>
        <p:spPr>
          <a:xfrm>
            <a:off x="781050" y="230754"/>
            <a:ext cx="7519988" cy="542362"/>
          </a:xfrm>
        </p:spPr>
        <p:txBody>
          <a:bodyPr/>
          <a:lstStyle/>
          <a:p>
            <a:r>
              <a:rPr lang="es-ES" sz="1600" dirty="0" smtClean="0"/>
              <a:t>Mercado Estadounidense: México es el principal destino turístico de Estados Unidos entre los países analizados y presenta un incremento del 2,77%</a:t>
            </a:r>
            <a:endParaRPr lang="es-ES" sz="1600" dirty="0"/>
          </a:p>
        </p:txBody>
      </p:sp>
      <p:sp>
        <p:nvSpPr>
          <p:cNvPr id="19" name="Rectangle 18"/>
          <p:cNvSpPr/>
          <p:nvPr/>
        </p:nvSpPr>
        <p:spPr bwMode="auto">
          <a:xfrm>
            <a:off x="781050" y="934698"/>
            <a:ext cx="8434668" cy="643640"/>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Las preferencias de los estadounidenses son marcadas por México DF y San José, que se llevan más del 75% entre ambas. A nivel sudamericano, Quito tiene buena captación respecto de competidores. </a:t>
            </a:r>
            <a:endParaRPr lang="es-ES" sz="1200" dirty="0">
              <a:solidFill>
                <a:srgbClr val="002776"/>
              </a:solidFill>
              <a:cs typeface="Arial" pitchFamily="34" charset="0"/>
            </a:endParaRPr>
          </a:p>
        </p:txBody>
      </p:sp>
      <p:cxnSp>
        <p:nvCxnSpPr>
          <p:cNvPr id="20" name="Straight Arrow Connector 19"/>
          <p:cNvCxnSpPr/>
          <p:nvPr/>
        </p:nvCxnSpPr>
        <p:spPr bwMode="auto">
          <a:xfrm>
            <a:off x="6709464" y="2484631"/>
            <a:ext cx="2310180" cy="145256"/>
          </a:xfrm>
          <a:prstGeom prst="straightConnector1">
            <a:avLst/>
          </a:prstGeom>
          <a:solidFill>
            <a:schemeClr val="accent1"/>
          </a:solidFill>
          <a:ln w="9525" cap="flat" cmpd="sng" algn="ctr">
            <a:solidFill>
              <a:schemeClr val="accent3"/>
            </a:solidFill>
            <a:prstDash val="solid"/>
            <a:round/>
            <a:headEnd type="none" w="med" len="med"/>
            <a:tailEnd type="triangle"/>
          </a:ln>
          <a:effectLst/>
        </p:spPr>
      </p:cxnSp>
      <p:sp>
        <p:nvSpPr>
          <p:cNvPr id="21" name="TextBox 20"/>
          <p:cNvSpPr txBox="1"/>
          <p:nvPr/>
        </p:nvSpPr>
        <p:spPr bwMode="auto">
          <a:xfrm>
            <a:off x="7022106" y="2120735"/>
            <a:ext cx="168989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A1DE"/>
                </a:solidFill>
                <a:cs typeface="Arial" charset="0"/>
              </a:rPr>
              <a:t>TACC -1,91%  </a:t>
            </a:r>
            <a:r>
              <a:rPr lang="es-ES" sz="900" b="1" i="1" dirty="0" smtClean="0">
                <a:solidFill>
                  <a:srgbClr val="00A1DE"/>
                </a:solidFill>
                <a:cs typeface="Arial" charset="0"/>
                <a:sym typeface="Wingdings" panose="05000000000000000000" pitchFamily="2" charset="2"/>
              </a:rPr>
              <a:t> 2008-2015</a:t>
            </a:r>
            <a:endParaRPr lang="es-ES" sz="900" b="1" i="1" dirty="0">
              <a:solidFill>
                <a:srgbClr val="00A1DE"/>
              </a:solidFill>
              <a:cs typeface="Arial" charset="0"/>
            </a:endParaRPr>
          </a:p>
        </p:txBody>
      </p:sp>
      <p:cxnSp>
        <p:nvCxnSpPr>
          <p:cNvPr id="24" name="Straight Arrow Connector 23"/>
          <p:cNvCxnSpPr/>
          <p:nvPr/>
        </p:nvCxnSpPr>
        <p:spPr bwMode="auto">
          <a:xfrm flipV="1">
            <a:off x="6981690" y="5044886"/>
            <a:ext cx="2258741" cy="202786"/>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7351366" y="4684598"/>
            <a:ext cx="1730710"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+2,68%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26" name="Straight Arrow Connector 25"/>
          <p:cNvCxnSpPr/>
          <p:nvPr/>
        </p:nvCxnSpPr>
        <p:spPr bwMode="auto">
          <a:xfrm flipV="1">
            <a:off x="981399" y="2495344"/>
            <a:ext cx="2233270" cy="86659"/>
          </a:xfrm>
          <a:prstGeom prst="straightConnector1">
            <a:avLst/>
          </a:prstGeom>
          <a:solidFill>
            <a:schemeClr val="accent1"/>
          </a:solidFill>
          <a:ln w="9525" cap="flat" cmpd="sng" algn="ctr">
            <a:solidFill>
              <a:schemeClr val="accent4">
                <a:lumMod val="75000"/>
              </a:schemeClr>
            </a:solidFill>
            <a:prstDash val="solid"/>
            <a:round/>
            <a:headEnd type="none" w="med" len="med"/>
            <a:tailEnd type="triangle"/>
          </a:ln>
          <a:effectLst/>
        </p:spPr>
      </p:cxnSp>
      <p:sp>
        <p:nvSpPr>
          <p:cNvPr id="29" name="TextBox 28"/>
          <p:cNvSpPr txBox="1"/>
          <p:nvPr/>
        </p:nvSpPr>
        <p:spPr bwMode="auto">
          <a:xfrm>
            <a:off x="1249256" y="2136301"/>
            <a:ext cx="2231092"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3C8A2E">
                    <a:lumMod val="75000"/>
                  </a:srgbClr>
                </a:solidFill>
                <a:cs typeface="Arial" charset="0"/>
              </a:rPr>
              <a:t>TACC +2,77%  </a:t>
            </a:r>
            <a:r>
              <a:rPr lang="es-ES" sz="900" b="1" i="1" dirty="0" smtClean="0">
                <a:solidFill>
                  <a:srgbClr val="3C8A2E">
                    <a:lumMod val="75000"/>
                  </a:srgbClr>
                </a:solidFill>
                <a:cs typeface="Arial" charset="0"/>
                <a:sym typeface="Wingdings" panose="05000000000000000000" pitchFamily="2" charset="2"/>
              </a:rPr>
              <a:t> 2008-2015</a:t>
            </a:r>
            <a:endParaRPr lang="es-ES" sz="900" b="1" i="1" dirty="0">
              <a:solidFill>
                <a:srgbClr val="3C8A2E">
                  <a:lumMod val="75000"/>
                </a:srgbClr>
              </a:solidFill>
              <a:cs typeface="Arial" charset="0"/>
            </a:endParaRPr>
          </a:p>
        </p:txBody>
      </p:sp>
      <p:cxnSp>
        <p:nvCxnSpPr>
          <p:cNvPr id="33" name="Straight Arrow Connector 32"/>
          <p:cNvCxnSpPr/>
          <p:nvPr/>
        </p:nvCxnSpPr>
        <p:spPr bwMode="auto">
          <a:xfrm flipV="1">
            <a:off x="3821644" y="4939674"/>
            <a:ext cx="2552370" cy="126250"/>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4381895" y="4680827"/>
            <a:ext cx="2015741"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+0.96%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a:off x="1069776" y="5041000"/>
            <a:ext cx="2294815" cy="135140"/>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1379526" y="4704192"/>
            <a:ext cx="192959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-2.38%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4022196" y="2533593"/>
            <a:ext cx="2288383" cy="169835"/>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0" name="TextBox 49"/>
          <p:cNvSpPr txBox="1"/>
          <p:nvPr/>
        </p:nvSpPr>
        <p:spPr bwMode="auto">
          <a:xfrm>
            <a:off x="4163718" y="2130187"/>
            <a:ext cx="2176462"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-2,88%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52" name="Rounded Rectangle 51"/>
          <p:cNvSpPr/>
          <p:nvPr/>
        </p:nvSpPr>
        <p:spPr bwMode="auto">
          <a:xfrm>
            <a:off x="6592679" y="1701828"/>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53" name="Rounded Rectangle 52"/>
          <p:cNvSpPr/>
          <p:nvPr/>
        </p:nvSpPr>
        <p:spPr bwMode="auto">
          <a:xfrm>
            <a:off x="771076" y="4269411"/>
            <a:ext cx="2816241"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7" name="Rounded Rectangle 56"/>
          <p:cNvSpPr/>
          <p:nvPr/>
        </p:nvSpPr>
        <p:spPr bwMode="auto">
          <a:xfrm>
            <a:off x="3773885" y="4243912"/>
            <a:ext cx="26938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6654292" y="4262755"/>
            <a:ext cx="2610726"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5" name="Rounded Rectangle 64"/>
          <p:cNvSpPr/>
          <p:nvPr/>
        </p:nvSpPr>
        <p:spPr bwMode="auto">
          <a:xfrm>
            <a:off x="819829" y="1701828"/>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México D.F. </a:t>
            </a:r>
            <a:endParaRPr lang="es-ES" sz="1200" b="1" dirty="0">
              <a:solidFill>
                <a:srgbClr val="FFFFFF"/>
              </a:solidFill>
              <a:cs typeface="Arial" pitchFamily="34" charset="0"/>
            </a:endParaRPr>
          </a:p>
        </p:txBody>
      </p:sp>
      <p:sp>
        <p:nvSpPr>
          <p:cNvPr id="67" name="Rounded Rectangle 66"/>
          <p:cNvSpPr/>
          <p:nvPr/>
        </p:nvSpPr>
        <p:spPr bwMode="auto">
          <a:xfrm>
            <a:off x="3636070" y="1689430"/>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pic>
        <p:nvPicPr>
          <p:cNvPr id="39" name="Picture 2" descr="https://upload.wikimedia.org/wikipedia/commons/thumb/3/3b/Hopkinson_Flag.svg/200px-Hopkinson_Flag.svg.png"/>
          <p:cNvPicPr>
            <a:picLocks noChangeAspect="1" noChangeArrowheads="1"/>
          </p:cNvPicPr>
          <p:nvPr/>
        </p:nvPicPr>
        <p:blipFill>
          <a:blip r:embed="rId6" cstate="print">
            <a:extLst>
              <a:ext uri="{28A0092B-C50C-407E-A947-70E740481C1C}">
                <a14:useLocalDpi xmlns:a14="http://schemas.microsoft.com/office/drawing/2010/main"/>
              </a:ext>
            </a:extLst>
          </a:blip>
          <a:srcRect/>
          <a:stretch>
            <a:fillRect/>
          </a:stretch>
        </p:blipFill>
        <p:spPr bwMode="auto">
          <a:xfrm>
            <a:off x="8481200" y="274000"/>
            <a:ext cx="593910" cy="41659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1" name="Chart 40"/>
          <p:cNvGraphicFramePr>
            <a:graphicFrameLocks/>
          </p:cNvGraphicFramePr>
          <p:nvPr>
            <p:extLst/>
          </p:nvPr>
        </p:nvGraphicFramePr>
        <p:xfrm>
          <a:off x="6580860" y="2489336"/>
          <a:ext cx="2672338" cy="167203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6" name="Chart 45"/>
          <p:cNvGraphicFramePr>
            <a:graphicFrameLocks/>
          </p:cNvGraphicFramePr>
          <p:nvPr>
            <p:extLst/>
          </p:nvPr>
        </p:nvGraphicFramePr>
        <p:xfrm>
          <a:off x="716657" y="2347191"/>
          <a:ext cx="2919413" cy="1824551"/>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7" name="Chart 46"/>
          <p:cNvGraphicFramePr>
            <a:graphicFrameLocks/>
          </p:cNvGraphicFramePr>
          <p:nvPr>
            <p:extLst/>
          </p:nvPr>
        </p:nvGraphicFramePr>
        <p:xfrm>
          <a:off x="3655788" y="2417263"/>
          <a:ext cx="2811935" cy="1844315"/>
        </p:xfrm>
        <a:graphic>
          <a:graphicData uri="http://schemas.openxmlformats.org/drawingml/2006/chart">
            <c:chart xmlns:c="http://schemas.openxmlformats.org/drawingml/2006/chart" xmlns:r="http://schemas.openxmlformats.org/officeDocument/2006/relationships" r:id="rId9"/>
          </a:graphicData>
        </a:graphic>
      </p:graphicFrame>
      <p:sp>
        <p:nvSpPr>
          <p:cNvPr id="30" name="TextBox 29"/>
          <p:cNvSpPr txBox="1"/>
          <p:nvPr/>
        </p:nvSpPr>
        <p:spPr bwMode="auto">
          <a:xfrm>
            <a:off x="1309637" y="6602193"/>
            <a:ext cx="7075660"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*TACC: Tasa Anual de Crecimiento Compuesto</a:t>
            </a:r>
            <a:endParaRPr lang="es-ES" sz="800" i="1" dirty="0">
              <a:solidFill>
                <a:srgbClr val="002776"/>
              </a:solidFill>
              <a:cs typeface="Arial" charset="0"/>
            </a:endParaRPr>
          </a:p>
        </p:txBody>
      </p:sp>
      <p:sp>
        <p:nvSpPr>
          <p:cNvPr id="9" name="TextBox 8"/>
          <p:cNvSpPr txBox="1"/>
          <p:nvPr/>
        </p:nvSpPr>
        <p:spPr bwMode="auto">
          <a:xfrm>
            <a:off x="3112558" y="6348261"/>
            <a:ext cx="504065" cy="198452"/>
          </a:xfrm>
          <a:prstGeom prst="rect">
            <a:avLst/>
          </a:prstGeom>
        </p:spPr>
        <p:txBody>
          <a:bodyPr wrap="square" rtlCol="0">
            <a:spAutoFit/>
          </a:bodyPr>
          <a:lstStyle/>
          <a:p>
            <a:pPr marL="1588" defTabSz="914400" fontAlgn="base">
              <a:lnSpc>
                <a:spcPct val="106000"/>
              </a:lnSpc>
              <a:spcBef>
                <a:spcPct val="40000"/>
              </a:spcBef>
              <a:spcAft>
                <a:spcPct val="0"/>
              </a:spcAft>
              <a:buClr>
                <a:srgbClr val="000000"/>
              </a:buClr>
            </a:pPr>
            <a:r>
              <a:rPr lang="es-ES" sz="700" dirty="0" smtClean="0">
                <a:solidFill>
                  <a:srgbClr val="000000"/>
                </a:solidFill>
                <a:cs typeface="Arial" charset="0"/>
              </a:rPr>
              <a:t>2015</a:t>
            </a:r>
            <a:endParaRPr lang="es-ES" sz="700" dirty="0">
              <a:solidFill>
                <a:srgbClr val="000000"/>
              </a:solidFill>
              <a:cs typeface="Arial" charset="0"/>
            </a:endParaRPr>
          </a:p>
        </p:txBody>
      </p:sp>
    </p:spTree>
    <p:extLst>
      <p:ext uri="{BB962C8B-B14F-4D97-AF65-F5344CB8AC3E}">
        <p14:creationId xmlns:p14="http://schemas.microsoft.com/office/powerpoint/2010/main" val="251107182"/>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781050" y="407991"/>
            <a:ext cx="7519988" cy="365125"/>
          </a:xfrm>
        </p:spPr>
        <p:txBody>
          <a:bodyPr/>
          <a:lstStyle/>
          <a:p>
            <a:r>
              <a:rPr lang="es-ES" sz="1600" dirty="0" smtClean="0"/>
              <a:t>Mercado Mexicano: Quito es la ciudad con mayor tasa anual de crecimiento compuesto entre el 2008 y 2015 con 2,35%, mientras Bogotá es el principal destino turístico de entre las ciudades analizadas.</a:t>
            </a:r>
            <a:endParaRPr lang="es-ES" sz="1600" dirty="0"/>
          </a:p>
        </p:txBody>
      </p:sp>
      <p:sp>
        <p:nvSpPr>
          <p:cNvPr id="19" name="Rectangle 18"/>
          <p:cNvSpPr/>
          <p:nvPr/>
        </p:nvSpPr>
        <p:spPr bwMode="auto">
          <a:xfrm>
            <a:off x="781050" y="934698"/>
            <a:ext cx="8434668" cy="643640"/>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Quito está en cuarto lugar en la captación de mexicanos, respecto a los competidores, con una cuota de entre 6 y 7%. Posee la mayor tasa anual de crecimiento </a:t>
            </a:r>
            <a:r>
              <a:rPr lang="es-ES" sz="1200" dirty="0" smtClean="0">
                <a:solidFill>
                  <a:srgbClr val="002776"/>
                </a:solidFill>
                <a:cs typeface="Arial" pitchFamily="34" charset="0"/>
              </a:rPr>
              <a:t>compuesto </a:t>
            </a:r>
            <a:r>
              <a:rPr lang="es-ES" sz="1200" b="1" dirty="0">
                <a:solidFill>
                  <a:srgbClr val="002776"/>
                </a:solidFill>
                <a:cs typeface="Arial" pitchFamily="34" charset="0"/>
              </a:rPr>
              <a:t>(2,35</a:t>
            </a:r>
            <a:r>
              <a:rPr lang="es-ES" sz="1200" b="1" dirty="0" smtClean="0">
                <a:solidFill>
                  <a:srgbClr val="002776"/>
                </a:solidFill>
                <a:cs typeface="Arial" pitchFamily="34" charset="0"/>
              </a:rPr>
              <a:t>%)</a:t>
            </a:r>
            <a:r>
              <a:rPr lang="es-ES" sz="1200" dirty="0" smtClean="0">
                <a:solidFill>
                  <a:srgbClr val="002776"/>
                </a:solidFill>
                <a:cs typeface="Arial" pitchFamily="34" charset="0"/>
              </a:rPr>
              <a:t>, seguido por Bogotá y Lima con tasas similares (1,36% y 1,32% respectivamente). Bogotá, San José y Lima son las tres ciudades que captan más mexicanos del set competitivo. </a:t>
            </a:r>
            <a:endParaRPr lang="es-ES" sz="1200" dirty="0">
              <a:solidFill>
                <a:srgbClr val="002776"/>
              </a:solidFill>
              <a:cs typeface="Arial" pitchFamily="34" charset="0"/>
            </a:endParaRPr>
          </a:p>
        </p:txBody>
      </p:sp>
      <p:cxnSp>
        <p:nvCxnSpPr>
          <p:cNvPr id="20" name="Straight Arrow Connector 19"/>
          <p:cNvCxnSpPr/>
          <p:nvPr/>
        </p:nvCxnSpPr>
        <p:spPr bwMode="auto">
          <a:xfrm flipV="1">
            <a:off x="1062327" y="2344167"/>
            <a:ext cx="2327696" cy="350911"/>
          </a:xfrm>
          <a:prstGeom prst="straightConnector1">
            <a:avLst/>
          </a:prstGeom>
          <a:solidFill>
            <a:schemeClr val="accent1"/>
          </a:solidFill>
          <a:ln w="9525" cap="flat" cmpd="sng" algn="ctr">
            <a:solidFill>
              <a:schemeClr val="accent3"/>
            </a:solidFill>
            <a:prstDash val="solid"/>
            <a:round/>
            <a:headEnd type="none" w="med" len="med"/>
            <a:tailEnd type="triangle"/>
          </a:ln>
          <a:effectLst/>
        </p:spPr>
      </p:cxnSp>
      <p:sp>
        <p:nvSpPr>
          <p:cNvPr id="21" name="TextBox 20"/>
          <p:cNvSpPr txBox="1"/>
          <p:nvPr/>
        </p:nvSpPr>
        <p:spPr bwMode="auto">
          <a:xfrm>
            <a:off x="1310370" y="2196565"/>
            <a:ext cx="1613698" cy="239168"/>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A1DE"/>
                </a:solidFill>
                <a:cs typeface="Arial" charset="0"/>
              </a:rPr>
              <a:t>TACC +1,36%  </a:t>
            </a:r>
            <a:r>
              <a:rPr lang="es-ES" sz="900" b="1" i="1" dirty="0" smtClean="0">
                <a:solidFill>
                  <a:srgbClr val="00A1DE"/>
                </a:solidFill>
                <a:cs typeface="Arial" charset="0"/>
                <a:sym typeface="Wingdings" panose="05000000000000000000" pitchFamily="2" charset="2"/>
              </a:rPr>
              <a:t> 2008-2015</a:t>
            </a:r>
            <a:endParaRPr lang="es-ES" sz="900" b="1" i="1" dirty="0">
              <a:solidFill>
                <a:srgbClr val="00A1DE"/>
              </a:solidFill>
              <a:cs typeface="Arial" charset="0"/>
            </a:endParaRPr>
          </a:p>
        </p:txBody>
      </p:sp>
      <p:cxnSp>
        <p:nvCxnSpPr>
          <p:cNvPr id="24" name="Straight Arrow Connector 23"/>
          <p:cNvCxnSpPr/>
          <p:nvPr/>
        </p:nvCxnSpPr>
        <p:spPr bwMode="auto">
          <a:xfrm>
            <a:off x="3863154" y="4967041"/>
            <a:ext cx="2169966" cy="31190"/>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4173032" y="4759063"/>
            <a:ext cx="2077105" cy="239168"/>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-0,25%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33" name="Straight Arrow Connector 32"/>
          <p:cNvCxnSpPr/>
          <p:nvPr/>
        </p:nvCxnSpPr>
        <p:spPr bwMode="auto">
          <a:xfrm flipV="1">
            <a:off x="6727454" y="2435671"/>
            <a:ext cx="2544032" cy="179216"/>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7359842" y="2194434"/>
            <a:ext cx="1882391" cy="239168"/>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+1,32%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flipV="1">
            <a:off x="641139" y="4828266"/>
            <a:ext cx="2532550" cy="247724"/>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1187622" y="4691209"/>
            <a:ext cx="2077105" cy="239168"/>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+2,35%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3936040" y="2445052"/>
            <a:ext cx="2288383" cy="169835"/>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0" name="TextBox 49"/>
          <p:cNvSpPr txBox="1"/>
          <p:nvPr/>
        </p:nvSpPr>
        <p:spPr bwMode="auto">
          <a:xfrm>
            <a:off x="4268634" y="2216021"/>
            <a:ext cx="1580989" cy="239168"/>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-2,68%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52" name="Rounded Rectangle 51"/>
          <p:cNvSpPr/>
          <p:nvPr/>
        </p:nvSpPr>
        <p:spPr bwMode="auto">
          <a:xfrm>
            <a:off x="781050" y="1817444"/>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53" name="Rounded Rectangle 52"/>
          <p:cNvSpPr/>
          <p:nvPr/>
        </p:nvSpPr>
        <p:spPr bwMode="auto">
          <a:xfrm>
            <a:off x="641139" y="4293354"/>
            <a:ext cx="2816241"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7" name="Rounded Rectangle 56"/>
          <p:cNvSpPr/>
          <p:nvPr/>
        </p:nvSpPr>
        <p:spPr bwMode="auto">
          <a:xfrm>
            <a:off x="6668662" y="1817444"/>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3653162" y="4331209"/>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7" name="Rounded Rectangle 66"/>
          <p:cNvSpPr/>
          <p:nvPr/>
        </p:nvSpPr>
        <p:spPr bwMode="auto">
          <a:xfrm>
            <a:off x="3653162" y="1817444"/>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pic>
        <p:nvPicPr>
          <p:cNvPr id="32" name="Picture 4" descr="http://www.intercomex.com.mx/images/banderita_mexico.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487078" y="275156"/>
            <a:ext cx="588032" cy="44063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0" name="Chart 29"/>
          <p:cNvGraphicFramePr>
            <a:graphicFrameLocks/>
          </p:cNvGraphicFramePr>
          <p:nvPr>
            <p:extLst>
              <p:ext uri="{D42A27DB-BD31-4B8C-83A1-F6EECF244321}">
                <p14:modId xmlns:p14="http://schemas.microsoft.com/office/powerpoint/2010/main" val="3862182940"/>
              </p:ext>
            </p:extLst>
          </p:nvPr>
        </p:nvGraphicFramePr>
        <p:xfrm>
          <a:off x="584705" y="2344172"/>
          <a:ext cx="2873713" cy="191773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1" name="Chart 30"/>
          <p:cNvGraphicFramePr>
            <a:graphicFrameLocks/>
          </p:cNvGraphicFramePr>
          <p:nvPr>
            <p:extLst>
              <p:ext uri="{D42A27DB-BD31-4B8C-83A1-F6EECF244321}">
                <p14:modId xmlns:p14="http://schemas.microsoft.com/office/powerpoint/2010/main" val="1319326499"/>
              </p:ext>
            </p:extLst>
          </p:nvPr>
        </p:nvGraphicFramePr>
        <p:xfrm>
          <a:off x="3638066" y="2493766"/>
          <a:ext cx="2827030" cy="176958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9" name="Chart 38"/>
          <p:cNvGraphicFramePr>
            <a:graphicFrameLocks/>
          </p:cNvGraphicFramePr>
          <p:nvPr>
            <p:extLst>
              <p:ext uri="{D42A27DB-BD31-4B8C-83A1-F6EECF244321}">
                <p14:modId xmlns:p14="http://schemas.microsoft.com/office/powerpoint/2010/main" val="702398713"/>
              </p:ext>
            </p:extLst>
          </p:nvPr>
        </p:nvGraphicFramePr>
        <p:xfrm>
          <a:off x="6644743" y="2344167"/>
          <a:ext cx="2819017" cy="19404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1" name="Chart 40"/>
          <p:cNvGraphicFramePr>
            <a:graphicFrameLocks/>
          </p:cNvGraphicFramePr>
          <p:nvPr>
            <p:extLst>
              <p:ext uri="{D42A27DB-BD31-4B8C-83A1-F6EECF244321}">
                <p14:modId xmlns:p14="http://schemas.microsoft.com/office/powerpoint/2010/main" val="4085116999"/>
              </p:ext>
            </p:extLst>
          </p:nvPr>
        </p:nvGraphicFramePr>
        <p:xfrm>
          <a:off x="344488" y="4920055"/>
          <a:ext cx="3108900" cy="162888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4" name="Chart 43"/>
          <p:cNvGraphicFramePr>
            <a:graphicFrameLocks/>
          </p:cNvGraphicFramePr>
          <p:nvPr>
            <p:extLst>
              <p:ext uri="{D42A27DB-BD31-4B8C-83A1-F6EECF244321}">
                <p14:modId xmlns:p14="http://schemas.microsoft.com/office/powerpoint/2010/main" val="631068125"/>
              </p:ext>
            </p:extLst>
          </p:nvPr>
        </p:nvGraphicFramePr>
        <p:xfrm>
          <a:off x="3508545" y="4828265"/>
          <a:ext cx="2942507" cy="1722117"/>
        </p:xfrm>
        <a:graphic>
          <a:graphicData uri="http://schemas.openxmlformats.org/drawingml/2006/chart">
            <c:chart xmlns:c="http://schemas.openxmlformats.org/drawingml/2006/chart" xmlns:r="http://schemas.openxmlformats.org/officeDocument/2006/relationships" r:id="rId8"/>
          </a:graphicData>
        </a:graphic>
      </p:graphicFrame>
    </p:spTree>
    <p:extLst>
      <p:ext uri="{BB962C8B-B14F-4D97-AF65-F5344CB8AC3E}">
        <p14:creationId xmlns:p14="http://schemas.microsoft.com/office/powerpoint/2010/main" val="3664569733"/>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 name="Chart 40"/>
          <p:cNvGraphicFramePr>
            <a:graphicFrameLocks/>
          </p:cNvGraphicFramePr>
          <p:nvPr>
            <p:extLst/>
          </p:nvPr>
        </p:nvGraphicFramePr>
        <p:xfrm>
          <a:off x="752007" y="2447905"/>
          <a:ext cx="2811934" cy="1642545"/>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p:cNvSpPr>
            <a:spLocks noGrp="1"/>
          </p:cNvSpPr>
          <p:nvPr>
            <p:ph type="title"/>
          </p:nvPr>
        </p:nvSpPr>
        <p:spPr>
          <a:xfrm>
            <a:off x="781050" y="407991"/>
            <a:ext cx="7519988" cy="365125"/>
          </a:xfrm>
        </p:spPr>
        <p:txBody>
          <a:bodyPr/>
          <a:lstStyle/>
          <a:p>
            <a:r>
              <a:rPr lang="es-ES" sz="1600" dirty="0" smtClean="0"/>
              <a:t>Mercado Británico: Lima ocupaba el primero lugar como destino de Inglaterra, pero presenta una tasa de decrecimiento del 3,26%, mientras Bogotá, México y La Paz presentan crecimientos.</a:t>
            </a:r>
            <a:endParaRPr lang="es-ES" sz="1600" dirty="0"/>
          </a:p>
        </p:txBody>
      </p:sp>
      <p:sp>
        <p:nvSpPr>
          <p:cNvPr id="19" name="Rectangle 18"/>
          <p:cNvSpPr/>
          <p:nvPr/>
        </p:nvSpPr>
        <p:spPr bwMode="auto">
          <a:xfrm>
            <a:off x="781050" y="870756"/>
            <a:ext cx="8434668" cy="707583"/>
          </a:xfrm>
          <a:prstGeom prst="rect">
            <a:avLst/>
          </a:prstGeom>
          <a:noFill/>
          <a:ln w="9525" cap="flat" cmpd="sng" algn="ctr">
            <a:no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002776"/>
                </a:solidFill>
                <a:cs typeface="Arial" pitchFamily="34" charset="0"/>
              </a:rPr>
              <a:t>Bogotá (5,69%), México D.F.(4,78%) y La Paz (3,56%) incrementan su cuota </a:t>
            </a:r>
            <a:r>
              <a:rPr lang="es-ES" sz="1200" dirty="0" smtClean="0">
                <a:solidFill>
                  <a:srgbClr val="002776"/>
                </a:solidFill>
                <a:cs typeface="Arial" pitchFamily="34" charset="0"/>
              </a:rPr>
              <a:t>de mercado de turismo emisor de Inglaterra. Por otro lado, </a:t>
            </a:r>
            <a:r>
              <a:rPr lang="es-ES" sz="1200" b="1" dirty="0" smtClean="0">
                <a:solidFill>
                  <a:srgbClr val="002776"/>
                </a:solidFill>
                <a:cs typeface="Arial" pitchFamily="34" charset="0"/>
              </a:rPr>
              <a:t>Quito y Lima presentan decrecimientos del 4,95% y 3,26% respectivamente</a:t>
            </a:r>
            <a:r>
              <a:rPr lang="es-ES" sz="1200" dirty="0" smtClean="0">
                <a:solidFill>
                  <a:srgbClr val="002776"/>
                </a:solidFill>
                <a:cs typeface="Arial" pitchFamily="34" charset="0"/>
              </a:rPr>
              <a:t>, mientras San José presenta un leve decrecimiento del 0,25%. Quito es un destino de interés para el mercado británico, dándole una cuota intermedia. El gran líder en captación es Lima seguido de México DF.</a:t>
            </a:r>
            <a:endParaRPr lang="es-ES" sz="1200" dirty="0">
              <a:solidFill>
                <a:srgbClr val="002776"/>
              </a:solidFill>
              <a:cs typeface="Arial" pitchFamily="34" charset="0"/>
            </a:endParaRPr>
          </a:p>
        </p:txBody>
      </p:sp>
      <p:cxnSp>
        <p:nvCxnSpPr>
          <p:cNvPr id="20" name="Straight Arrow Connector 19"/>
          <p:cNvCxnSpPr/>
          <p:nvPr/>
        </p:nvCxnSpPr>
        <p:spPr bwMode="auto">
          <a:xfrm flipV="1">
            <a:off x="881965" y="4916263"/>
            <a:ext cx="2327696" cy="350911"/>
          </a:xfrm>
          <a:prstGeom prst="straightConnector1">
            <a:avLst/>
          </a:prstGeom>
          <a:solidFill>
            <a:schemeClr val="accent1"/>
          </a:solidFill>
          <a:ln w="9525" cap="flat" cmpd="sng" algn="ctr">
            <a:solidFill>
              <a:schemeClr val="accent3"/>
            </a:solidFill>
            <a:prstDash val="solid"/>
            <a:round/>
            <a:headEnd type="none" w="med" len="med"/>
            <a:tailEnd type="triangle"/>
          </a:ln>
          <a:effectLst/>
        </p:spPr>
      </p:cxnSp>
      <p:sp>
        <p:nvSpPr>
          <p:cNvPr id="21" name="TextBox 20"/>
          <p:cNvSpPr txBox="1"/>
          <p:nvPr/>
        </p:nvSpPr>
        <p:spPr bwMode="auto">
          <a:xfrm>
            <a:off x="1167117" y="4661856"/>
            <a:ext cx="1890673"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A1DE"/>
                </a:solidFill>
                <a:cs typeface="Arial" charset="0"/>
              </a:rPr>
              <a:t>TACC +5,69%  </a:t>
            </a:r>
            <a:r>
              <a:rPr lang="es-ES" sz="900" b="1" i="1" dirty="0" smtClean="0">
                <a:solidFill>
                  <a:srgbClr val="00A1DE"/>
                </a:solidFill>
                <a:cs typeface="Arial" charset="0"/>
                <a:sym typeface="Wingdings" panose="05000000000000000000" pitchFamily="2" charset="2"/>
              </a:rPr>
              <a:t> 2008-2015</a:t>
            </a:r>
            <a:endParaRPr lang="es-ES" sz="900" b="1" i="1" dirty="0">
              <a:solidFill>
                <a:srgbClr val="00A1DE"/>
              </a:solidFill>
              <a:cs typeface="Arial" charset="0"/>
            </a:endParaRPr>
          </a:p>
        </p:txBody>
      </p:sp>
      <p:cxnSp>
        <p:nvCxnSpPr>
          <p:cNvPr id="24" name="Straight Arrow Connector 23"/>
          <p:cNvCxnSpPr/>
          <p:nvPr/>
        </p:nvCxnSpPr>
        <p:spPr bwMode="auto">
          <a:xfrm flipV="1">
            <a:off x="7001522" y="5021348"/>
            <a:ext cx="2178407" cy="189188"/>
          </a:xfrm>
          <a:prstGeom prst="straightConnector1">
            <a:avLst/>
          </a:prstGeom>
          <a:solidFill>
            <a:schemeClr val="accent1"/>
          </a:solidFill>
          <a:ln w="9525" cap="flat" cmpd="sng" algn="ctr">
            <a:solidFill>
              <a:srgbClr val="00B050"/>
            </a:solidFill>
            <a:prstDash val="solid"/>
            <a:round/>
            <a:headEnd type="none" w="med" len="med"/>
            <a:tailEnd type="triangle"/>
          </a:ln>
          <a:effectLst/>
        </p:spPr>
      </p:cxnSp>
      <p:sp>
        <p:nvSpPr>
          <p:cNvPr id="25" name="TextBox 24"/>
          <p:cNvSpPr txBox="1"/>
          <p:nvPr/>
        </p:nvSpPr>
        <p:spPr bwMode="auto">
          <a:xfrm>
            <a:off x="7181583" y="4684540"/>
            <a:ext cx="2056868"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B050"/>
                </a:solidFill>
                <a:cs typeface="Arial" charset="0"/>
              </a:rPr>
              <a:t>TACC +3,56%  </a:t>
            </a:r>
            <a:r>
              <a:rPr lang="es-ES" sz="900" b="1" i="1" dirty="0" smtClean="0">
                <a:solidFill>
                  <a:srgbClr val="00B050"/>
                </a:solidFill>
                <a:cs typeface="Arial" charset="0"/>
                <a:sym typeface="Wingdings" panose="05000000000000000000" pitchFamily="2" charset="2"/>
              </a:rPr>
              <a:t> 2008-2015</a:t>
            </a:r>
            <a:endParaRPr lang="es-ES" sz="900" b="1" i="1" dirty="0">
              <a:solidFill>
                <a:srgbClr val="00B050"/>
              </a:solidFill>
              <a:cs typeface="Arial" charset="0"/>
            </a:endParaRPr>
          </a:p>
        </p:txBody>
      </p:sp>
      <p:cxnSp>
        <p:nvCxnSpPr>
          <p:cNvPr id="26" name="Straight Arrow Connector 25"/>
          <p:cNvCxnSpPr/>
          <p:nvPr/>
        </p:nvCxnSpPr>
        <p:spPr bwMode="auto">
          <a:xfrm flipV="1">
            <a:off x="3940144" y="2455829"/>
            <a:ext cx="2247755" cy="80792"/>
          </a:xfrm>
          <a:prstGeom prst="straightConnector1">
            <a:avLst/>
          </a:prstGeom>
          <a:solidFill>
            <a:schemeClr val="accent1"/>
          </a:solidFill>
          <a:ln w="9525" cap="flat" cmpd="sng" algn="ctr">
            <a:solidFill>
              <a:schemeClr val="accent4">
                <a:lumMod val="75000"/>
              </a:schemeClr>
            </a:solidFill>
            <a:prstDash val="solid"/>
            <a:round/>
            <a:headEnd type="none" w="med" len="med"/>
            <a:tailEnd type="triangle"/>
          </a:ln>
          <a:effectLst/>
        </p:spPr>
      </p:cxnSp>
      <p:sp>
        <p:nvSpPr>
          <p:cNvPr id="29" name="TextBox 28"/>
          <p:cNvSpPr txBox="1"/>
          <p:nvPr/>
        </p:nvSpPr>
        <p:spPr bwMode="auto">
          <a:xfrm>
            <a:off x="4137350" y="2217957"/>
            <a:ext cx="2070069"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3C8A2E">
                    <a:lumMod val="75000"/>
                  </a:srgbClr>
                </a:solidFill>
                <a:cs typeface="Arial" charset="0"/>
              </a:rPr>
              <a:t>TACC +4,78%  </a:t>
            </a:r>
            <a:r>
              <a:rPr lang="es-ES" sz="900" b="1" i="1" dirty="0" smtClean="0">
                <a:solidFill>
                  <a:srgbClr val="3C8A2E">
                    <a:lumMod val="75000"/>
                  </a:srgbClr>
                </a:solidFill>
                <a:cs typeface="Arial" charset="0"/>
                <a:sym typeface="Wingdings" panose="05000000000000000000" pitchFamily="2" charset="2"/>
              </a:rPr>
              <a:t> 2008-2015</a:t>
            </a:r>
            <a:endParaRPr lang="es-ES" sz="900" b="1" i="1" dirty="0">
              <a:solidFill>
                <a:srgbClr val="3C8A2E">
                  <a:lumMod val="75000"/>
                </a:srgbClr>
              </a:solidFill>
              <a:cs typeface="Arial" charset="0"/>
            </a:endParaRPr>
          </a:p>
        </p:txBody>
      </p:sp>
      <p:cxnSp>
        <p:nvCxnSpPr>
          <p:cNvPr id="33" name="Straight Arrow Connector 32"/>
          <p:cNvCxnSpPr/>
          <p:nvPr/>
        </p:nvCxnSpPr>
        <p:spPr bwMode="auto">
          <a:xfrm>
            <a:off x="877689" y="2553193"/>
            <a:ext cx="2560571" cy="155727"/>
          </a:xfrm>
          <a:prstGeom prst="straightConnector1">
            <a:avLst/>
          </a:prstGeom>
          <a:solidFill>
            <a:schemeClr val="accent1"/>
          </a:solidFill>
          <a:ln w="9525" cap="flat" cmpd="sng" algn="ctr">
            <a:solidFill>
              <a:srgbClr val="002060"/>
            </a:solidFill>
            <a:prstDash val="solid"/>
            <a:round/>
            <a:headEnd type="none" w="med" len="med"/>
            <a:tailEnd type="triangle"/>
          </a:ln>
          <a:effectLst/>
        </p:spPr>
      </p:cxnSp>
      <p:sp>
        <p:nvSpPr>
          <p:cNvPr id="34" name="TextBox 33"/>
          <p:cNvSpPr txBox="1"/>
          <p:nvPr/>
        </p:nvSpPr>
        <p:spPr bwMode="auto">
          <a:xfrm>
            <a:off x="1519896" y="2238681"/>
            <a:ext cx="1855862"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2060"/>
                </a:solidFill>
                <a:cs typeface="Arial" charset="0"/>
              </a:rPr>
              <a:t>TACC -3,26%  </a:t>
            </a:r>
            <a:r>
              <a:rPr lang="es-ES" sz="900" b="1" i="1" dirty="0" smtClean="0">
                <a:solidFill>
                  <a:srgbClr val="002060"/>
                </a:solidFill>
                <a:cs typeface="Arial" charset="0"/>
                <a:sym typeface="Wingdings" panose="05000000000000000000" pitchFamily="2" charset="2"/>
              </a:rPr>
              <a:t> 2008-2015</a:t>
            </a:r>
            <a:endParaRPr lang="es-ES" sz="900" b="1" i="1" dirty="0">
              <a:solidFill>
                <a:srgbClr val="002060"/>
              </a:solidFill>
              <a:cs typeface="Arial" charset="0"/>
            </a:endParaRPr>
          </a:p>
        </p:txBody>
      </p:sp>
      <p:cxnSp>
        <p:nvCxnSpPr>
          <p:cNvPr id="35" name="Straight Arrow Connector 34"/>
          <p:cNvCxnSpPr/>
          <p:nvPr/>
        </p:nvCxnSpPr>
        <p:spPr bwMode="auto">
          <a:xfrm>
            <a:off x="3907347" y="4974961"/>
            <a:ext cx="2236930" cy="230161"/>
          </a:xfrm>
          <a:prstGeom prst="straightConnector1">
            <a:avLst/>
          </a:prstGeom>
          <a:solidFill>
            <a:schemeClr val="accent1"/>
          </a:solidFill>
          <a:ln w="9525" cap="flat" cmpd="sng" algn="ctr">
            <a:solidFill>
              <a:schemeClr val="accent2"/>
            </a:solidFill>
            <a:prstDash val="solid"/>
            <a:round/>
            <a:headEnd type="none" w="med" len="med"/>
            <a:tailEnd type="triangle"/>
          </a:ln>
          <a:effectLst/>
        </p:spPr>
      </p:cxnSp>
      <p:sp>
        <p:nvSpPr>
          <p:cNvPr id="36" name="TextBox 35"/>
          <p:cNvSpPr txBox="1"/>
          <p:nvPr/>
        </p:nvSpPr>
        <p:spPr bwMode="auto">
          <a:xfrm>
            <a:off x="4192185" y="4707541"/>
            <a:ext cx="1952093"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92D400"/>
                </a:solidFill>
                <a:cs typeface="Arial" charset="0"/>
              </a:rPr>
              <a:t>TACC -4,95%  </a:t>
            </a:r>
            <a:r>
              <a:rPr lang="es-ES" sz="900" b="1" i="1" dirty="0" smtClean="0">
                <a:solidFill>
                  <a:srgbClr val="92D400"/>
                </a:solidFill>
                <a:cs typeface="Arial" charset="0"/>
                <a:sym typeface="Wingdings" panose="05000000000000000000" pitchFamily="2" charset="2"/>
              </a:rPr>
              <a:t> 2008-2015</a:t>
            </a:r>
            <a:endParaRPr lang="es-ES" sz="900" b="1" i="1" dirty="0">
              <a:solidFill>
                <a:srgbClr val="92D400"/>
              </a:solidFill>
              <a:cs typeface="Arial" charset="0"/>
            </a:endParaRPr>
          </a:p>
        </p:txBody>
      </p:sp>
      <p:cxnSp>
        <p:nvCxnSpPr>
          <p:cNvPr id="49" name="Straight Arrow Connector 48"/>
          <p:cNvCxnSpPr/>
          <p:nvPr/>
        </p:nvCxnSpPr>
        <p:spPr bwMode="auto">
          <a:xfrm>
            <a:off x="6825635" y="2449641"/>
            <a:ext cx="2340478" cy="42412"/>
          </a:xfrm>
          <a:prstGeom prst="straightConnector1">
            <a:avLst/>
          </a:prstGeom>
          <a:solidFill>
            <a:schemeClr val="accent1"/>
          </a:solidFill>
          <a:ln w="9525" cap="flat" cmpd="sng" algn="ctr">
            <a:solidFill>
              <a:schemeClr val="tx1">
                <a:lumMod val="95000"/>
                <a:lumOff val="5000"/>
              </a:schemeClr>
            </a:solidFill>
            <a:prstDash val="solid"/>
            <a:round/>
            <a:headEnd type="none" w="med" len="med"/>
            <a:tailEnd type="triangle"/>
          </a:ln>
          <a:effectLst/>
        </p:spPr>
      </p:cxnSp>
      <p:sp>
        <p:nvSpPr>
          <p:cNvPr id="50" name="TextBox 49"/>
          <p:cNvSpPr txBox="1"/>
          <p:nvPr/>
        </p:nvSpPr>
        <p:spPr bwMode="auto">
          <a:xfrm>
            <a:off x="7207442" y="2209588"/>
            <a:ext cx="2166937" cy="228845"/>
          </a:xfrm>
          <a:prstGeom prst="rect">
            <a:avLst/>
          </a:prstGeom>
        </p:spPr>
        <p:txBody>
          <a:bodyPr wrap="square" lIns="0" rIns="0" rtlCol="0">
            <a:spAutoFit/>
          </a:bodyPr>
          <a:lstStyle/>
          <a:p>
            <a:pPr marL="1588" defTabSz="914400" fontAlgn="base">
              <a:lnSpc>
                <a:spcPct val="106000"/>
              </a:lnSpc>
              <a:spcBef>
                <a:spcPct val="40000"/>
              </a:spcBef>
              <a:spcAft>
                <a:spcPct val="0"/>
              </a:spcAft>
              <a:buClr>
                <a:srgbClr val="000000"/>
              </a:buClr>
            </a:pPr>
            <a:r>
              <a:rPr lang="es-ES" sz="900" b="1" i="1" dirty="0" smtClean="0">
                <a:solidFill>
                  <a:srgbClr val="000000">
                    <a:lumMod val="95000"/>
                    <a:lumOff val="5000"/>
                  </a:srgbClr>
                </a:solidFill>
                <a:cs typeface="Arial" charset="0"/>
              </a:rPr>
              <a:t>TACC -0,25%  </a:t>
            </a:r>
            <a:r>
              <a:rPr lang="es-ES" sz="900" b="1" i="1" dirty="0" smtClean="0">
                <a:solidFill>
                  <a:srgbClr val="000000">
                    <a:lumMod val="95000"/>
                    <a:lumOff val="5000"/>
                  </a:srgbClr>
                </a:solidFill>
                <a:cs typeface="Arial" charset="0"/>
                <a:sym typeface="Wingdings" panose="05000000000000000000" pitchFamily="2" charset="2"/>
              </a:rPr>
              <a:t> 2008-2015</a:t>
            </a:r>
            <a:endParaRPr lang="es-ES" sz="900" b="1" i="1" dirty="0">
              <a:solidFill>
                <a:srgbClr val="000000">
                  <a:lumMod val="95000"/>
                  <a:lumOff val="5000"/>
                </a:srgbClr>
              </a:solidFill>
              <a:cs typeface="Arial" charset="0"/>
            </a:endParaRPr>
          </a:p>
        </p:txBody>
      </p:sp>
      <p:sp>
        <p:nvSpPr>
          <p:cNvPr id="52" name="Rounded Rectangle 51"/>
          <p:cNvSpPr/>
          <p:nvPr/>
        </p:nvSpPr>
        <p:spPr bwMode="auto">
          <a:xfrm>
            <a:off x="752007" y="4281865"/>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Bogotá</a:t>
            </a:r>
            <a:endParaRPr lang="es-ES" sz="1200" b="1" dirty="0">
              <a:solidFill>
                <a:srgbClr val="FFFFFF"/>
              </a:solidFill>
              <a:cs typeface="Arial" pitchFamily="34" charset="0"/>
            </a:endParaRPr>
          </a:p>
        </p:txBody>
      </p:sp>
      <p:sp>
        <p:nvSpPr>
          <p:cNvPr id="53" name="Rounded Rectangle 52"/>
          <p:cNvSpPr/>
          <p:nvPr/>
        </p:nvSpPr>
        <p:spPr bwMode="auto">
          <a:xfrm>
            <a:off x="3689623" y="4272760"/>
            <a:ext cx="2732848" cy="360000"/>
          </a:xfrm>
          <a:prstGeom prst="roundRect">
            <a:avLst/>
          </a:prstGeom>
          <a:solidFill>
            <a:schemeClr val="accent2"/>
          </a:solidFill>
          <a:ln w="9525" cap="flat" cmpd="sng" algn="ctr">
            <a:solidFill>
              <a:schemeClr val="accent2"/>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Quito</a:t>
            </a:r>
            <a:endParaRPr lang="es-ES" sz="1200" b="1" dirty="0">
              <a:solidFill>
                <a:srgbClr val="FFFFFF"/>
              </a:solidFill>
              <a:cs typeface="Arial" pitchFamily="34" charset="0"/>
            </a:endParaRPr>
          </a:p>
        </p:txBody>
      </p:sp>
      <p:sp>
        <p:nvSpPr>
          <p:cNvPr id="57" name="Rounded Rectangle 56"/>
          <p:cNvSpPr/>
          <p:nvPr/>
        </p:nvSpPr>
        <p:spPr bwMode="auto">
          <a:xfrm>
            <a:off x="752007" y="1773013"/>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Lima</a:t>
            </a:r>
            <a:endParaRPr lang="es-ES" sz="1200" b="1" dirty="0">
              <a:solidFill>
                <a:srgbClr val="FFFFFF"/>
              </a:solidFill>
              <a:cs typeface="Arial" pitchFamily="34" charset="0"/>
            </a:endParaRPr>
          </a:p>
        </p:txBody>
      </p:sp>
      <p:sp>
        <p:nvSpPr>
          <p:cNvPr id="58" name="Rounded Rectangle 57"/>
          <p:cNvSpPr/>
          <p:nvPr/>
        </p:nvSpPr>
        <p:spPr bwMode="auto">
          <a:xfrm>
            <a:off x="6700403" y="4262697"/>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La Paz</a:t>
            </a:r>
            <a:endParaRPr lang="es-ES" sz="1200" b="1" dirty="0">
              <a:solidFill>
                <a:srgbClr val="FFFFFF"/>
              </a:solidFill>
              <a:cs typeface="Arial" pitchFamily="34" charset="0"/>
            </a:endParaRPr>
          </a:p>
        </p:txBody>
      </p:sp>
      <p:sp>
        <p:nvSpPr>
          <p:cNvPr id="65" name="Rounded Rectangle 64"/>
          <p:cNvSpPr/>
          <p:nvPr/>
        </p:nvSpPr>
        <p:spPr bwMode="auto">
          <a:xfrm>
            <a:off x="3689623" y="1780927"/>
            <a:ext cx="2672338"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México D.F. </a:t>
            </a:r>
            <a:endParaRPr lang="es-ES" sz="1200" b="1" dirty="0">
              <a:solidFill>
                <a:srgbClr val="FFFFFF"/>
              </a:solidFill>
              <a:cs typeface="Arial" pitchFamily="34" charset="0"/>
            </a:endParaRPr>
          </a:p>
        </p:txBody>
      </p:sp>
      <p:sp>
        <p:nvSpPr>
          <p:cNvPr id="67" name="Rounded Rectangle 66"/>
          <p:cNvSpPr/>
          <p:nvPr/>
        </p:nvSpPr>
        <p:spPr bwMode="auto">
          <a:xfrm>
            <a:off x="6589907" y="1768534"/>
            <a:ext cx="2811934" cy="360000"/>
          </a:xfrm>
          <a:prstGeom prst="roundRect">
            <a:avLst/>
          </a:prstGeom>
          <a:solidFill>
            <a:schemeClr val="accent3"/>
          </a:solid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231775" indent="-231775" algn="ctr" defTabSz="914400" fontAlgn="base">
              <a:lnSpc>
                <a:spcPct val="106000"/>
              </a:lnSpc>
              <a:spcBef>
                <a:spcPct val="0"/>
              </a:spcBef>
              <a:spcAft>
                <a:spcPct val="0"/>
              </a:spcAft>
            </a:pPr>
            <a:r>
              <a:rPr lang="es-ES" sz="1200" b="1" dirty="0" smtClean="0">
                <a:solidFill>
                  <a:srgbClr val="FFFFFF"/>
                </a:solidFill>
                <a:cs typeface="Arial" pitchFamily="34" charset="0"/>
              </a:rPr>
              <a:t>San José</a:t>
            </a:r>
            <a:endParaRPr lang="es-ES" sz="1200" b="1" dirty="0">
              <a:solidFill>
                <a:srgbClr val="FFFFFF"/>
              </a:solidFill>
              <a:cs typeface="Arial" pitchFamily="34" charset="0"/>
            </a:endParaRPr>
          </a:p>
        </p:txBody>
      </p:sp>
      <p:pic>
        <p:nvPicPr>
          <p:cNvPr id="31" name="Picture 2" descr="http://www.milminwh.com/images/Nimix%20Kenox/FT28.jpg"/>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8443900" y="285335"/>
            <a:ext cx="631211" cy="400751"/>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9" name="Chart 38"/>
          <p:cNvGraphicFramePr>
            <a:graphicFrameLocks/>
          </p:cNvGraphicFramePr>
          <p:nvPr>
            <p:extLst/>
          </p:nvPr>
        </p:nvGraphicFramePr>
        <p:xfrm>
          <a:off x="731382" y="4956245"/>
          <a:ext cx="2672338" cy="15363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4" name="Chart 43"/>
          <p:cNvGraphicFramePr>
            <a:graphicFrameLocks/>
          </p:cNvGraphicFramePr>
          <p:nvPr>
            <p:extLst/>
          </p:nvPr>
        </p:nvGraphicFramePr>
        <p:xfrm>
          <a:off x="6700403" y="4923708"/>
          <a:ext cx="2811934" cy="155007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a:graphicFrameLocks/>
          </p:cNvGraphicFramePr>
          <p:nvPr>
            <p:extLst/>
          </p:nvPr>
        </p:nvGraphicFramePr>
        <p:xfrm>
          <a:off x="3689623" y="2391653"/>
          <a:ext cx="2660519" cy="169979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6" name="Chart 45"/>
          <p:cNvGraphicFramePr>
            <a:graphicFrameLocks/>
          </p:cNvGraphicFramePr>
          <p:nvPr>
            <p:extLst/>
          </p:nvPr>
        </p:nvGraphicFramePr>
        <p:xfrm>
          <a:off x="6506965" y="2443571"/>
          <a:ext cx="2811934" cy="164688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7" name="Chart 46"/>
          <p:cNvGraphicFramePr>
            <a:graphicFrameLocks/>
          </p:cNvGraphicFramePr>
          <p:nvPr>
            <p:extLst/>
          </p:nvPr>
        </p:nvGraphicFramePr>
        <p:xfrm>
          <a:off x="3600010" y="5052435"/>
          <a:ext cx="2839744" cy="1440180"/>
        </p:xfrm>
        <a:graphic>
          <a:graphicData uri="http://schemas.openxmlformats.org/drawingml/2006/chart">
            <c:chart xmlns:c="http://schemas.openxmlformats.org/drawingml/2006/chart" xmlns:r="http://schemas.openxmlformats.org/officeDocument/2006/relationships" r:id="rId9"/>
          </a:graphicData>
        </a:graphic>
      </p:graphicFrame>
      <p:sp>
        <p:nvSpPr>
          <p:cNvPr id="30" name="TextBox 29"/>
          <p:cNvSpPr txBox="1"/>
          <p:nvPr/>
        </p:nvSpPr>
        <p:spPr bwMode="auto">
          <a:xfrm>
            <a:off x="1338150" y="6573285"/>
            <a:ext cx="7075660" cy="203757"/>
          </a:xfrm>
          <a:prstGeom prst="rect">
            <a:avLst/>
          </a:prstGeom>
        </p:spPr>
        <p:txBody>
          <a:bodyPr wrap="square" tIns="0" bIns="0" rtlCol="0">
            <a:noAutofit/>
          </a:bodyPr>
          <a:lstStyle/>
          <a:p>
            <a:pPr marL="1588" defTabSz="914400" fontAlgn="base">
              <a:spcAft>
                <a:spcPct val="0"/>
              </a:spcAft>
              <a:buClr>
                <a:srgbClr val="000000"/>
              </a:buClr>
            </a:pPr>
            <a:r>
              <a:rPr lang="es-ES" sz="800" i="1" dirty="0" smtClean="0">
                <a:solidFill>
                  <a:srgbClr val="002776"/>
                </a:solidFill>
                <a:cs typeface="Arial" charset="0"/>
              </a:rPr>
              <a:t>*TACC: Tasa Anual de Crecimiento Compuesto</a:t>
            </a:r>
          </a:p>
          <a:p>
            <a:pPr marL="1588" defTabSz="914400" fontAlgn="base">
              <a:spcAft>
                <a:spcPct val="0"/>
              </a:spcAft>
              <a:buClr>
                <a:srgbClr val="000000"/>
              </a:buClr>
            </a:pPr>
            <a:r>
              <a:rPr lang="es-ES" sz="800" i="1" dirty="0" smtClean="0">
                <a:solidFill>
                  <a:srgbClr val="002776"/>
                </a:solidFill>
                <a:cs typeface="Arial" charset="0"/>
              </a:rPr>
              <a:t>** No se disponen de datos de Turismo de Inglaterra hacia Bogotá en el año 2014.</a:t>
            </a:r>
            <a:endParaRPr lang="es-ES" sz="800" i="1" dirty="0">
              <a:solidFill>
                <a:srgbClr val="002776"/>
              </a:solidFill>
              <a:cs typeface="Arial" charset="0"/>
            </a:endParaRPr>
          </a:p>
        </p:txBody>
      </p:sp>
      <p:sp>
        <p:nvSpPr>
          <p:cNvPr id="32" name="TextBox 31"/>
          <p:cNvSpPr txBox="1"/>
          <p:nvPr/>
        </p:nvSpPr>
        <p:spPr bwMode="auto">
          <a:xfrm>
            <a:off x="9008273" y="6401702"/>
            <a:ext cx="504065" cy="198452"/>
          </a:xfrm>
          <a:prstGeom prst="rect">
            <a:avLst/>
          </a:prstGeom>
        </p:spPr>
        <p:txBody>
          <a:bodyPr wrap="square" rtlCol="0">
            <a:spAutoFit/>
          </a:bodyPr>
          <a:lstStyle/>
          <a:p>
            <a:pPr marL="1588" defTabSz="914400" fontAlgn="base">
              <a:lnSpc>
                <a:spcPct val="106000"/>
              </a:lnSpc>
              <a:spcBef>
                <a:spcPct val="40000"/>
              </a:spcBef>
              <a:spcAft>
                <a:spcPct val="0"/>
              </a:spcAft>
              <a:buClr>
                <a:srgbClr val="000000"/>
              </a:buClr>
            </a:pPr>
            <a:r>
              <a:rPr lang="es-ES" sz="700" dirty="0" smtClean="0">
                <a:solidFill>
                  <a:srgbClr val="000000"/>
                </a:solidFill>
                <a:cs typeface="Arial" charset="0"/>
              </a:rPr>
              <a:t>2015</a:t>
            </a:r>
            <a:endParaRPr lang="es-ES" sz="700" dirty="0">
              <a:solidFill>
                <a:srgbClr val="000000"/>
              </a:solidFill>
              <a:cs typeface="Arial" charset="0"/>
            </a:endParaRPr>
          </a:p>
        </p:txBody>
      </p:sp>
    </p:spTree>
    <p:extLst>
      <p:ext uri="{BB962C8B-B14F-4D97-AF65-F5344CB8AC3E}">
        <p14:creationId xmlns:p14="http://schemas.microsoft.com/office/powerpoint/2010/main" val="1443154040"/>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p:cNvSpPr txBox="1"/>
          <p:nvPr/>
        </p:nvSpPr>
        <p:spPr bwMode="auto">
          <a:xfrm>
            <a:off x="1020780" y="3091288"/>
            <a:ext cx="8175632" cy="466253"/>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b="1" dirty="0" smtClean="0">
                <a:solidFill>
                  <a:srgbClr val="002776"/>
                </a:solidFill>
                <a:cs typeface="Arial" charset="0"/>
              </a:rPr>
              <a:t>Bogotá es la ciudad que en mayor medida ha aumentado la tasa de crecimiento de turistas provenientes de Europa</a:t>
            </a:r>
            <a:r>
              <a:rPr lang="es-ES" sz="1050" dirty="0" smtClean="0">
                <a:solidFill>
                  <a:srgbClr val="002776"/>
                </a:solidFill>
                <a:cs typeface="Arial" charset="0"/>
              </a:rPr>
              <a:t> seguido por La Paz y México D.F. Sin embargo ha decrecido en mercados Norteamericanos como Estados Unidos y Canadá.</a:t>
            </a:r>
            <a:endParaRPr lang="es-ES" sz="1050" dirty="0">
              <a:solidFill>
                <a:srgbClr val="002776"/>
              </a:solidFill>
              <a:cs typeface="Arial" charset="0"/>
            </a:endParaRPr>
          </a:p>
        </p:txBody>
      </p:sp>
      <p:sp>
        <p:nvSpPr>
          <p:cNvPr id="3" name="Title 2"/>
          <p:cNvSpPr>
            <a:spLocks noGrp="1"/>
          </p:cNvSpPr>
          <p:nvPr>
            <p:ph type="title"/>
          </p:nvPr>
        </p:nvSpPr>
        <p:spPr>
          <a:xfrm>
            <a:off x="926704" y="381509"/>
            <a:ext cx="9032346" cy="365125"/>
          </a:xfrm>
        </p:spPr>
        <p:txBody>
          <a:bodyPr/>
          <a:lstStyle/>
          <a:p>
            <a:r>
              <a:rPr lang="es-ES" sz="1600" i="1" dirty="0" smtClean="0"/>
              <a:t>Análisis del </a:t>
            </a:r>
            <a:r>
              <a:rPr lang="es-ES" sz="1600" i="1" dirty="0" err="1" smtClean="0"/>
              <a:t>market</a:t>
            </a:r>
            <a:r>
              <a:rPr lang="es-ES" sz="1600" i="1" dirty="0" smtClean="0"/>
              <a:t> share turístico de Quito </a:t>
            </a:r>
            <a:r>
              <a:rPr lang="es-ES" sz="1600" dirty="0" smtClean="0"/>
              <a:t>– Conclusiones principales</a:t>
            </a:r>
            <a:endParaRPr lang="es-ES" sz="1600" dirty="0"/>
          </a:p>
        </p:txBody>
      </p:sp>
      <p:sp>
        <p:nvSpPr>
          <p:cNvPr id="76" name="Rounded Rectangle 75"/>
          <p:cNvSpPr/>
          <p:nvPr/>
        </p:nvSpPr>
        <p:spPr bwMode="auto">
          <a:xfrm>
            <a:off x="726127" y="967427"/>
            <a:ext cx="8403586" cy="360000"/>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defTabSz="914400" fontAlgn="base">
              <a:lnSpc>
                <a:spcPct val="106000"/>
              </a:lnSpc>
              <a:spcBef>
                <a:spcPct val="0"/>
              </a:spcBef>
              <a:spcAft>
                <a:spcPct val="0"/>
              </a:spcAft>
            </a:pPr>
            <a:r>
              <a:rPr lang="es-ES" sz="1200" b="1" dirty="0" smtClean="0">
                <a:solidFill>
                  <a:srgbClr val="FFFFFF"/>
                </a:solidFill>
                <a:cs typeface="Arial" pitchFamily="34" charset="0"/>
              </a:rPr>
              <a:t>1.4 Análisis del </a:t>
            </a:r>
            <a:r>
              <a:rPr lang="es-ES" sz="1200" b="1" dirty="0" err="1" smtClean="0">
                <a:solidFill>
                  <a:srgbClr val="FFFFFF"/>
                </a:solidFill>
                <a:cs typeface="Arial" pitchFamily="34" charset="0"/>
              </a:rPr>
              <a:t>market</a:t>
            </a:r>
            <a:r>
              <a:rPr lang="es-ES" sz="1200" b="1" dirty="0" smtClean="0">
                <a:solidFill>
                  <a:srgbClr val="FFFFFF"/>
                </a:solidFill>
                <a:cs typeface="Arial" pitchFamily="34" charset="0"/>
              </a:rPr>
              <a:t> share turístico de Quito</a:t>
            </a:r>
            <a:endParaRPr lang="es-ES" sz="1200" b="1" dirty="0">
              <a:solidFill>
                <a:srgbClr val="FFFFFF"/>
              </a:solidFill>
              <a:cs typeface="Arial" pitchFamily="34" charset="0"/>
            </a:endParaRPr>
          </a:p>
        </p:txBody>
      </p:sp>
      <p:cxnSp>
        <p:nvCxnSpPr>
          <p:cNvPr id="20" name="iBar:83/125"/>
          <p:cNvCxnSpPr>
            <a:cxnSpLocks noChangeShapeType="1"/>
          </p:cNvCxnSpPr>
          <p:nvPr/>
        </p:nvCxnSpPr>
        <p:spPr bwMode="auto">
          <a:xfrm flipV="1">
            <a:off x="751024" y="1446217"/>
            <a:ext cx="8392252" cy="4891"/>
          </a:xfrm>
          <a:prstGeom prst="line">
            <a:avLst/>
          </a:prstGeom>
          <a:noFill/>
          <a:ln w="9525" algn="ctr">
            <a:solidFill>
              <a:srgbClr val="002776"/>
            </a:solidFill>
            <a:round/>
            <a:headEnd/>
            <a:tailEnd/>
          </a:ln>
          <a:extLst>
            <a:ext uri="{909E8E84-426E-40DD-AFC4-6F175D3DCCD1}">
              <a14:hiddenFill xmlns:a14="http://schemas.microsoft.com/office/drawing/2010/main">
                <a:noFill/>
              </a14:hiddenFill>
            </a:ext>
          </a:extLst>
        </p:spPr>
      </p:cxnSp>
      <p:sp>
        <p:nvSpPr>
          <p:cNvPr id="21" name="TxtBox:83/125"/>
          <p:cNvSpPr/>
          <p:nvPr/>
        </p:nvSpPr>
        <p:spPr bwMode="auto">
          <a:xfrm>
            <a:off x="3615150" y="1369089"/>
            <a:ext cx="2664000" cy="159146"/>
          </a:xfrm>
          <a:prstGeom prst="rect">
            <a:avLst/>
          </a:prstGeom>
          <a:solidFill>
            <a:srgbClr val="FFFFFF"/>
          </a:solidFill>
          <a:ln w="9525" cap="flat" cmpd="sng" algn="ctr">
            <a:noFill/>
            <a:prstDash val="solid"/>
            <a:round/>
            <a:headEnd type="none" w="med" len="med"/>
            <a:tailEnd type="none" w="med" len="med"/>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Lst>
        </p:spPr>
        <p:txBody>
          <a:bodyPr wrap="square" lIns="36000" tIns="0" rIns="36000" bIns="0" anchor="ctr">
            <a:spAutoFit/>
          </a:bodyPr>
          <a:lstStyle/>
          <a:p>
            <a:pPr algn="ctr" defTabSz="914400" fontAlgn="base">
              <a:lnSpc>
                <a:spcPct val="106000"/>
              </a:lnSpc>
              <a:spcBef>
                <a:spcPct val="0"/>
              </a:spcBef>
              <a:spcAft>
                <a:spcPct val="0"/>
              </a:spcAft>
            </a:pPr>
            <a:r>
              <a:rPr lang="es-ES" sz="1050" b="1" dirty="0" smtClean="0">
                <a:solidFill>
                  <a:srgbClr val="000000"/>
                </a:solidFill>
                <a:cs typeface="Arial" pitchFamily="34" charset="0"/>
              </a:rPr>
              <a:t>Conclusiones generales</a:t>
            </a:r>
            <a:endParaRPr lang="es-ES" sz="1050" b="1" dirty="0">
              <a:solidFill>
                <a:srgbClr val="000000"/>
              </a:solidFill>
              <a:cs typeface="Arial" pitchFamily="34" charset="0"/>
            </a:endParaRPr>
          </a:p>
        </p:txBody>
      </p:sp>
      <p:sp>
        <p:nvSpPr>
          <p:cNvPr id="22" name="Freeform 25"/>
          <p:cNvSpPr>
            <a:spLocks/>
          </p:cNvSpPr>
          <p:nvPr/>
        </p:nvSpPr>
        <p:spPr bwMode="auto">
          <a:xfrm>
            <a:off x="799324" y="1948622"/>
            <a:ext cx="52620" cy="263100"/>
          </a:xfrm>
          <a:custGeom>
            <a:avLst/>
            <a:gdLst>
              <a:gd name="T0" fmla="*/ 10 w 10"/>
              <a:gd name="T1" fmla="*/ 7 h 70"/>
              <a:gd name="T2" fmla="*/ 8 w 10"/>
              <a:gd name="T3" fmla="*/ 14 h 70"/>
              <a:gd name="T4" fmla="*/ 6 w 10"/>
              <a:gd name="T5" fmla="*/ 35 h 70"/>
              <a:gd name="T6" fmla="*/ 6 w 10"/>
              <a:gd name="T7" fmla="*/ 55 h 70"/>
              <a:gd name="T8" fmla="*/ 7 w 10"/>
              <a:gd name="T9" fmla="*/ 66 h 70"/>
              <a:gd name="T10" fmla="*/ 8 w 10"/>
              <a:gd name="T11" fmla="*/ 67 h 70"/>
              <a:gd name="T12" fmla="*/ 9 w 10"/>
              <a:gd name="T13" fmla="*/ 68 h 70"/>
              <a:gd name="T14" fmla="*/ 7 w 10"/>
              <a:gd name="T15" fmla="*/ 70 h 70"/>
              <a:gd name="T16" fmla="*/ 3 w 10"/>
              <a:gd name="T17" fmla="*/ 68 h 70"/>
              <a:gd name="T18" fmla="*/ 2 w 10"/>
              <a:gd name="T19" fmla="*/ 65 h 70"/>
              <a:gd name="T20" fmla="*/ 2 w 10"/>
              <a:gd name="T21" fmla="*/ 20 h 70"/>
              <a:gd name="T22" fmla="*/ 0 w 10"/>
              <a:gd name="T23" fmla="*/ 19 h 70"/>
              <a:gd name="T24" fmla="*/ 0 w 10"/>
              <a:gd name="T25" fmla="*/ 17 h 70"/>
              <a:gd name="T26" fmla="*/ 2 w 10"/>
              <a:gd name="T27" fmla="*/ 8 h 70"/>
              <a:gd name="T28" fmla="*/ 5 w 10"/>
              <a:gd name="T29" fmla="*/ 0 h 70"/>
              <a:gd name="T30" fmla="*/ 8 w 10"/>
              <a:gd name="T31" fmla="*/ 3 h 70"/>
              <a:gd name="T32" fmla="*/ 10 w 10"/>
              <a:gd name="T33"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70">
                <a:moveTo>
                  <a:pt x="10" y="7"/>
                </a:moveTo>
                <a:cubicBezTo>
                  <a:pt x="10" y="8"/>
                  <a:pt x="9" y="10"/>
                  <a:pt x="8" y="14"/>
                </a:cubicBezTo>
                <a:cubicBezTo>
                  <a:pt x="7" y="23"/>
                  <a:pt x="6" y="30"/>
                  <a:pt x="6" y="35"/>
                </a:cubicBezTo>
                <a:cubicBezTo>
                  <a:pt x="6" y="55"/>
                  <a:pt x="6" y="55"/>
                  <a:pt x="6" y="55"/>
                </a:cubicBezTo>
                <a:cubicBezTo>
                  <a:pt x="6" y="61"/>
                  <a:pt x="6" y="64"/>
                  <a:pt x="7" y="66"/>
                </a:cubicBezTo>
                <a:cubicBezTo>
                  <a:pt x="7" y="66"/>
                  <a:pt x="7" y="66"/>
                  <a:pt x="8" y="67"/>
                </a:cubicBezTo>
                <a:cubicBezTo>
                  <a:pt x="8" y="67"/>
                  <a:pt x="9" y="68"/>
                  <a:pt x="9" y="68"/>
                </a:cubicBezTo>
                <a:cubicBezTo>
                  <a:pt x="9" y="69"/>
                  <a:pt x="8" y="70"/>
                  <a:pt x="7" y="70"/>
                </a:cubicBezTo>
                <a:cubicBezTo>
                  <a:pt x="6" y="70"/>
                  <a:pt x="4" y="69"/>
                  <a:pt x="3" y="68"/>
                </a:cubicBezTo>
                <a:cubicBezTo>
                  <a:pt x="2" y="67"/>
                  <a:pt x="2" y="66"/>
                  <a:pt x="2" y="65"/>
                </a:cubicBezTo>
                <a:cubicBezTo>
                  <a:pt x="2" y="20"/>
                  <a:pt x="2" y="20"/>
                  <a:pt x="2" y="20"/>
                </a:cubicBezTo>
                <a:cubicBezTo>
                  <a:pt x="2" y="20"/>
                  <a:pt x="1" y="19"/>
                  <a:pt x="0" y="19"/>
                </a:cubicBezTo>
                <a:cubicBezTo>
                  <a:pt x="0" y="17"/>
                  <a:pt x="0" y="17"/>
                  <a:pt x="0" y="17"/>
                </a:cubicBezTo>
                <a:cubicBezTo>
                  <a:pt x="0" y="15"/>
                  <a:pt x="1" y="12"/>
                  <a:pt x="2" y="8"/>
                </a:cubicBezTo>
                <a:cubicBezTo>
                  <a:pt x="3" y="3"/>
                  <a:pt x="4" y="0"/>
                  <a:pt x="5" y="0"/>
                </a:cubicBezTo>
                <a:cubicBezTo>
                  <a:pt x="6" y="0"/>
                  <a:pt x="7" y="1"/>
                  <a:pt x="8" y="3"/>
                </a:cubicBezTo>
                <a:cubicBezTo>
                  <a:pt x="9" y="5"/>
                  <a:pt x="10" y="6"/>
                  <a:pt x="10" y="7"/>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23" name="Freeform 26"/>
          <p:cNvSpPr>
            <a:spLocks/>
          </p:cNvSpPr>
          <p:nvPr/>
        </p:nvSpPr>
        <p:spPr bwMode="auto">
          <a:xfrm>
            <a:off x="746704" y="2594915"/>
            <a:ext cx="180000" cy="270000"/>
          </a:xfrm>
          <a:custGeom>
            <a:avLst/>
            <a:gdLst>
              <a:gd name="T0" fmla="*/ 48 w 48"/>
              <a:gd name="T1" fmla="*/ 62 h 69"/>
              <a:gd name="T2" fmla="*/ 46 w 48"/>
              <a:gd name="T3" fmla="*/ 65 h 69"/>
              <a:gd name="T4" fmla="*/ 45 w 48"/>
              <a:gd name="T5" fmla="*/ 64 h 69"/>
              <a:gd name="T6" fmla="*/ 39 w 48"/>
              <a:gd name="T7" fmla="*/ 63 h 69"/>
              <a:gd name="T8" fmla="*/ 10 w 48"/>
              <a:gd name="T9" fmla="*/ 67 h 69"/>
              <a:gd name="T10" fmla="*/ 7 w 48"/>
              <a:gd name="T11" fmla="*/ 68 h 69"/>
              <a:gd name="T12" fmla="*/ 3 w 48"/>
              <a:gd name="T13" fmla="*/ 69 h 69"/>
              <a:gd name="T14" fmla="*/ 0 w 48"/>
              <a:gd name="T15" fmla="*/ 66 h 69"/>
              <a:gd name="T16" fmla="*/ 1 w 48"/>
              <a:gd name="T17" fmla="*/ 62 h 69"/>
              <a:gd name="T18" fmla="*/ 11 w 48"/>
              <a:gd name="T19" fmla="*/ 54 h 69"/>
              <a:gd name="T20" fmla="*/ 26 w 48"/>
              <a:gd name="T21" fmla="*/ 35 h 69"/>
              <a:gd name="T22" fmla="*/ 35 w 48"/>
              <a:gd name="T23" fmla="*/ 14 h 69"/>
              <a:gd name="T24" fmla="*/ 32 w 48"/>
              <a:gd name="T25" fmla="*/ 6 h 69"/>
              <a:gd name="T26" fmla="*/ 24 w 48"/>
              <a:gd name="T27" fmla="*/ 3 h 69"/>
              <a:gd name="T28" fmla="*/ 14 w 48"/>
              <a:gd name="T29" fmla="*/ 7 h 69"/>
              <a:gd name="T30" fmla="*/ 7 w 48"/>
              <a:gd name="T31" fmla="*/ 16 h 69"/>
              <a:gd name="T32" fmla="*/ 6 w 48"/>
              <a:gd name="T33" fmla="*/ 22 h 69"/>
              <a:gd name="T34" fmla="*/ 4 w 48"/>
              <a:gd name="T35" fmla="*/ 26 h 69"/>
              <a:gd name="T36" fmla="*/ 1 w 48"/>
              <a:gd name="T37" fmla="*/ 25 h 69"/>
              <a:gd name="T38" fmla="*/ 0 w 48"/>
              <a:gd name="T39" fmla="*/ 23 h 69"/>
              <a:gd name="T40" fmla="*/ 5 w 48"/>
              <a:gd name="T41" fmla="*/ 11 h 69"/>
              <a:gd name="T42" fmla="*/ 15 w 48"/>
              <a:gd name="T43" fmla="*/ 2 h 69"/>
              <a:gd name="T44" fmla="*/ 25 w 48"/>
              <a:gd name="T45" fmla="*/ 0 h 69"/>
              <a:gd name="T46" fmla="*/ 36 w 48"/>
              <a:gd name="T47" fmla="*/ 4 h 69"/>
              <a:gd name="T48" fmla="*/ 41 w 48"/>
              <a:gd name="T49" fmla="*/ 15 h 69"/>
              <a:gd name="T50" fmla="*/ 31 w 48"/>
              <a:gd name="T51" fmla="*/ 37 h 69"/>
              <a:gd name="T52" fmla="*/ 14 w 48"/>
              <a:gd name="T53" fmla="*/ 55 h 69"/>
              <a:gd name="T54" fmla="*/ 10 w 48"/>
              <a:gd name="T55" fmla="*/ 58 h 69"/>
              <a:gd name="T56" fmla="*/ 8 w 48"/>
              <a:gd name="T57" fmla="*/ 62 h 69"/>
              <a:gd name="T58" fmla="*/ 9 w 48"/>
              <a:gd name="T59" fmla="*/ 63 h 69"/>
              <a:gd name="T60" fmla="*/ 10 w 48"/>
              <a:gd name="T61" fmla="*/ 63 h 69"/>
              <a:gd name="T62" fmla="*/ 44 w 48"/>
              <a:gd name="T63" fmla="*/ 58 h 69"/>
              <a:gd name="T64" fmla="*/ 47 w 48"/>
              <a:gd name="T65" fmla="*/ 59 h 69"/>
              <a:gd name="T66" fmla="*/ 48 w 48"/>
              <a:gd name="T67" fmla="*/ 6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8" h="69">
                <a:moveTo>
                  <a:pt x="48" y="62"/>
                </a:moveTo>
                <a:cubicBezTo>
                  <a:pt x="48" y="64"/>
                  <a:pt x="47" y="65"/>
                  <a:pt x="46" y="65"/>
                </a:cubicBezTo>
                <a:cubicBezTo>
                  <a:pt x="46" y="65"/>
                  <a:pt x="46" y="64"/>
                  <a:pt x="45" y="64"/>
                </a:cubicBezTo>
                <a:cubicBezTo>
                  <a:pt x="43" y="63"/>
                  <a:pt x="41" y="63"/>
                  <a:pt x="39" y="63"/>
                </a:cubicBezTo>
                <a:cubicBezTo>
                  <a:pt x="30" y="63"/>
                  <a:pt x="20" y="65"/>
                  <a:pt x="10" y="67"/>
                </a:cubicBezTo>
                <a:cubicBezTo>
                  <a:pt x="10" y="67"/>
                  <a:pt x="9" y="68"/>
                  <a:pt x="7" y="68"/>
                </a:cubicBezTo>
                <a:cubicBezTo>
                  <a:pt x="5" y="69"/>
                  <a:pt x="4" y="69"/>
                  <a:pt x="3" y="69"/>
                </a:cubicBezTo>
                <a:cubicBezTo>
                  <a:pt x="1" y="69"/>
                  <a:pt x="0" y="68"/>
                  <a:pt x="0" y="66"/>
                </a:cubicBezTo>
                <a:cubicBezTo>
                  <a:pt x="0" y="64"/>
                  <a:pt x="0" y="63"/>
                  <a:pt x="1" y="62"/>
                </a:cubicBezTo>
                <a:cubicBezTo>
                  <a:pt x="3" y="60"/>
                  <a:pt x="6" y="57"/>
                  <a:pt x="11" y="54"/>
                </a:cubicBezTo>
                <a:cubicBezTo>
                  <a:pt x="16" y="49"/>
                  <a:pt x="22" y="42"/>
                  <a:pt x="26" y="35"/>
                </a:cubicBezTo>
                <a:cubicBezTo>
                  <a:pt x="32" y="27"/>
                  <a:pt x="35" y="20"/>
                  <a:pt x="35" y="14"/>
                </a:cubicBezTo>
                <a:cubicBezTo>
                  <a:pt x="35" y="11"/>
                  <a:pt x="34" y="8"/>
                  <a:pt x="32" y="6"/>
                </a:cubicBezTo>
                <a:cubicBezTo>
                  <a:pt x="30" y="4"/>
                  <a:pt x="27" y="3"/>
                  <a:pt x="24" y="3"/>
                </a:cubicBezTo>
                <a:cubicBezTo>
                  <a:pt x="21" y="3"/>
                  <a:pt x="18" y="4"/>
                  <a:pt x="14" y="7"/>
                </a:cubicBezTo>
                <a:cubicBezTo>
                  <a:pt x="10" y="10"/>
                  <a:pt x="8" y="12"/>
                  <a:pt x="7" y="16"/>
                </a:cubicBezTo>
                <a:cubicBezTo>
                  <a:pt x="7" y="18"/>
                  <a:pt x="7" y="20"/>
                  <a:pt x="6" y="22"/>
                </a:cubicBezTo>
                <a:cubicBezTo>
                  <a:pt x="6" y="25"/>
                  <a:pt x="5" y="26"/>
                  <a:pt x="4" y="26"/>
                </a:cubicBezTo>
                <a:cubicBezTo>
                  <a:pt x="3" y="26"/>
                  <a:pt x="2" y="26"/>
                  <a:pt x="1" y="25"/>
                </a:cubicBezTo>
                <a:cubicBezTo>
                  <a:pt x="0" y="24"/>
                  <a:pt x="0" y="23"/>
                  <a:pt x="0" y="23"/>
                </a:cubicBezTo>
                <a:cubicBezTo>
                  <a:pt x="0" y="19"/>
                  <a:pt x="2" y="15"/>
                  <a:pt x="5" y="11"/>
                </a:cubicBezTo>
                <a:cubicBezTo>
                  <a:pt x="8" y="7"/>
                  <a:pt x="11" y="4"/>
                  <a:pt x="15" y="2"/>
                </a:cubicBezTo>
                <a:cubicBezTo>
                  <a:pt x="18" y="0"/>
                  <a:pt x="21" y="0"/>
                  <a:pt x="25" y="0"/>
                </a:cubicBezTo>
                <a:cubicBezTo>
                  <a:pt x="29" y="0"/>
                  <a:pt x="33" y="1"/>
                  <a:pt x="36" y="4"/>
                </a:cubicBezTo>
                <a:cubicBezTo>
                  <a:pt x="39" y="8"/>
                  <a:pt x="41" y="11"/>
                  <a:pt x="41" y="15"/>
                </a:cubicBezTo>
                <a:cubicBezTo>
                  <a:pt x="41" y="22"/>
                  <a:pt x="38" y="29"/>
                  <a:pt x="31" y="37"/>
                </a:cubicBezTo>
                <a:cubicBezTo>
                  <a:pt x="27" y="42"/>
                  <a:pt x="22" y="48"/>
                  <a:pt x="14" y="55"/>
                </a:cubicBezTo>
                <a:cubicBezTo>
                  <a:pt x="12" y="57"/>
                  <a:pt x="11" y="58"/>
                  <a:pt x="10" y="58"/>
                </a:cubicBezTo>
                <a:cubicBezTo>
                  <a:pt x="9" y="60"/>
                  <a:pt x="8" y="61"/>
                  <a:pt x="8" y="62"/>
                </a:cubicBezTo>
                <a:cubicBezTo>
                  <a:pt x="8" y="63"/>
                  <a:pt x="9" y="63"/>
                  <a:pt x="9" y="63"/>
                </a:cubicBezTo>
                <a:cubicBezTo>
                  <a:pt x="10" y="63"/>
                  <a:pt x="10" y="63"/>
                  <a:pt x="10" y="63"/>
                </a:cubicBezTo>
                <a:cubicBezTo>
                  <a:pt x="44" y="58"/>
                  <a:pt x="44" y="58"/>
                  <a:pt x="44" y="58"/>
                </a:cubicBezTo>
                <a:cubicBezTo>
                  <a:pt x="45" y="57"/>
                  <a:pt x="46" y="58"/>
                  <a:pt x="47" y="59"/>
                </a:cubicBezTo>
                <a:cubicBezTo>
                  <a:pt x="48" y="60"/>
                  <a:pt x="48" y="61"/>
                  <a:pt x="48" y="62"/>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24" name="Freeform 27"/>
          <p:cNvSpPr>
            <a:spLocks/>
          </p:cNvSpPr>
          <p:nvPr/>
        </p:nvSpPr>
        <p:spPr bwMode="auto">
          <a:xfrm>
            <a:off x="746704" y="3229539"/>
            <a:ext cx="180000" cy="270000"/>
          </a:xfrm>
          <a:custGeom>
            <a:avLst/>
            <a:gdLst>
              <a:gd name="T0" fmla="*/ 53 w 53"/>
              <a:gd name="T1" fmla="*/ 46 h 70"/>
              <a:gd name="T2" fmla="*/ 49 w 53"/>
              <a:gd name="T3" fmla="*/ 58 h 70"/>
              <a:gd name="T4" fmla="*/ 24 w 53"/>
              <a:gd name="T5" fmla="*/ 70 h 70"/>
              <a:gd name="T6" fmla="*/ 11 w 53"/>
              <a:gd name="T7" fmla="*/ 68 h 70"/>
              <a:gd name="T8" fmla="*/ 4 w 53"/>
              <a:gd name="T9" fmla="*/ 64 h 70"/>
              <a:gd name="T10" fmla="*/ 0 w 53"/>
              <a:gd name="T11" fmla="*/ 58 h 70"/>
              <a:gd name="T12" fmla="*/ 1 w 53"/>
              <a:gd name="T13" fmla="*/ 56 h 70"/>
              <a:gd name="T14" fmla="*/ 3 w 53"/>
              <a:gd name="T15" fmla="*/ 55 h 70"/>
              <a:gd name="T16" fmla="*/ 6 w 53"/>
              <a:gd name="T17" fmla="*/ 58 h 70"/>
              <a:gd name="T18" fmla="*/ 7 w 53"/>
              <a:gd name="T19" fmla="*/ 62 h 70"/>
              <a:gd name="T20" fmla="*/ 21 w 53"/>
              <a:gd name="T21" fmla="*/ 66 h 70"/>
              <a:gd name="T22" fmla="*/ 34 w 53"/>
              <a:gd name="T23" fmla="*/ 63 h 70"/>
              <a:gd name="T24" fmla="*/ 44 w 53"/>
              <a:gd name="T25" fmla="*/ 54 h 70"/>
              <a:gd name="T26" fmla="*/ 47 w 53"/>
              <a:gd name="T27" fmla="*/ 47 h 70"/>
              <a:gd name="T28" fmla="*/ 41 w 53"/>
              <a:gd name="T29" fmla="*/ 37 h 70"/>
              <a:gd name="T30" fmla="*/ 29 w 53"/>
              <a:gd name="T31" fmla="*/ 33 h 70"/>
              <a:gd name="T32" fmla="*/ 22 w 53"/>
              <a:gd name="T33" fmla="*/ 36 h 70"/>
              <a:gd name="T34" fmla="*/ 12 w 53"/>
              <a:gd name="T35" fmla="*/ 38 h 70"/>
              <a:gd name="T36" fmla="*/ 9 w 53"/>
              <a:gd name="T37" fmla="*/ 37 h 70"/>
              <a:gd name="T38" fmla="*/ 10 w 53"/>
              <a:gd name="T39" fmla="*/ 33 h 70"/>
              <a:gd name="T40" fmla="*/ 18 w 53"/>
              <a:gd name="T41" fmla="*/ 31 h 70"/>
              <a:gd name="T42" fmla="*/ 26 w 53"/>
              <a:gd name="T43" fmla="*/ 30 h 70"/>
              <a:gd name="T44" fmla="*/ 34 w 53"/>
              <a:gd name="T45" fmla="*/ 23 h 70"/>
              <a:gd name="T46" fmla="*/ 39 w 53"/>
              <a:gd name="T47" fmla="*/ 12 h 70"/>
              <a:gd name="T48" fmla="*/ 37 w 53"/>
              <a:gd name="T49" fmla="*/ 6 h 70"/>
              <a:gd name="T50" fmla="*/ 31 w 53"/>
              <a:gd name="T51" fmla="*/ 4 h 70"/>
              <a:gd name="T52" fmla="*/ 21 w 53"/>
              <a:gd name="T53" fmla="*/ 7 h 70"/>
              <a:gd name="T54" fmla="*/ 13 w 53"/>
              <a:gd name="T55" fmla="*/ 13 h 70"/>
              <a:gd name="T56" fmla="*/ 13 w 53"/>
              <a:gd name="T57" fmla="*/ 15 h 70"/>
              <a:gd name="T58" fmla="*/ 9 w 53"/>
              <a:gd name="T59" fmla="*/ 19 h 70"/>
              <a:gd name="T60" fmla="*/ 5 w 53"/>
              <a:gd name="T61" fmla="*/ 21 h 70"/>
              <a:gd name="T62" fmla="*/ 3 w 53"/>
              <a:gd name="T63" fmla="*/ 21 h 70"/>
              <a:gd name="T64" fmla="*/ 2 w 53"/>
              <a:gd name="T65" fmla="*/ 19 h 70"/>
              <a:gd name="T66" fmla="*/ 4 w 53"/>
              <a:gd name="T67" fmla="*/ 14 h 70"/>
              <a:gd name="T68" fmla="*/ 16 w 53"/>
              <a:gd name="T69" fmla="*/ 4 h 70"/>
              <a:gd name="T70" fmla="*/ 31 w 53"/>
              <a:gd name="T71" fmla="*/ 0 h 70"/>
              <a:gd name="T72" fmla="*/ 41 w 53"/>
              <a:gd name="T73" fmla="*/ 3 h 70"/>
              <a:gd name="T74" fmla="*/ 44 w 53"/>
              <a:gd name="T75" fmla="*/ 11 h 70"/>
              <a:gd name="T76" fmla="*/ 41 w 53"/>
              <a:gd name="T77" fmla="*/ 21 h 70"/>
              <a:gd name="T78" fmla="*/ 33 w 53"/>
              <a:gd name="T79" fmla="*/ 30 h 70"/>
              <a:gd name="T80" fmla="*/ 39 w 53"/>
              <a:gd name="T81" fmla="*/ 31 h 70"/>
              <a:gd name="T82" fmla="*/ 48 w 53"/>
              <a:gd name="T83" fmla="*/ 35 h 70"/>
              <a:gd name="T84" fmla="*/ 53 w 53"/>
              <a:gd name="T85"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3" h="70">
                <a:moveTo>
                  <a:pt x="53" y="46"/>
                </a:moveTo>
                <a:cubicBezTo>
                  <a:pt x="53" y="51"/>
                  <a:pt x="52" y="54"/>
                  <a:pt x="49" y="58"/>
                </a:cubicBezTo>
                <a:cubicBezTo>
                  <a:pt x="43" y="66"/>
                  <a:pt x="35" y="70"/>
                  <a:pt x="24" y="70"/>
                </a:cubicBezTo>
                <a:cubicBezTo>
                  <a:pt x="20" y="70"/>
                  <a:pt x="15" y="69"/>
                  <a:pt x="11" y="68"/>
                </a:cubicBezTo>
                <a:cubicBezTo>
                  <a:pt x="9" y="67"/>
                  <a:pt x="6" y="66"/>
                  <a:pt x="4" y="64"/>
                </a:cubicBezTo>
                <a:cubicBezTo>
                  <a:pt x="1" y="62"/>
                  <a:pt x="0" y="60"/>
                  <a:pt x="0" y="58"/>
                </a:cubicBezTo>
                <a:cubicBezTo>
                  <a:pt x="0" y="57"/>
                  <a:pt x="0" y="57"/>
                  <a:pt x="1" y="56"/>
                </a:cubicBezTo>
                <a:cubicBezTo>
                  <a:pt x="1" y="55"/>
                  <a:pt x="2" y="55"/>
                  <a:pt x="3" y="55"/>
                </a:cubicBezTo>
                <a:cubicBezTo>
                  <a:pt x="4" y="55"/>
                  <a:pt x="5" y="56"/>
                  <a:pt x="6" y="58"/>
                </a:cubicBezTo>
                <a:cubicBezTo>
                  <a:pt x="6" y="59"/>
                  <a:pt x="7" y="60"/>
                  <a:pt x="7" y="62"/>
                </a:cubicBezTo>
                <a:cubicBezTo>
                  <a:pt x="9" y="65"/>
                  <a:pt x="14" y="66"/>
                  <a:pt x="21" y="66"/>
                </a:cubicBezTo>
                <a:cubicBezTo>
                  <a:pt x="26" y="66"/>
                  <a:pt x="30" y="65"/>
                  <a:pt x="34" y="63"/>
                </a:cubicBezTo>
                <a:cubicBezTo>
                  <a:pt x="39" y="61"/>
                  <a:pt x="42" y="58"/>
                  <a:pt x="44" y="54"/>
                </a:cubicBezTo>
                <a:cubicBezTo>
                  <a:pt x="46" y="51"/>
                  <a:pt x="47" y="49"/>
                  <a:pt x="47" y="47"/>
                </a:cubicBezTo>
                <a:cubicBezTo>
                  <a:pt x="47" y="43"/>
                  <a:pt x="45" y="40"/>
                  <a:pt x="41" y="37"/>
                </a:cubicBezTo>
                <a:cubicBezTo>
                  <a:pt x="37" y="35"/>
                  <a:pt x="33" y="33"/>
                  <a:pt x="29" y="33"/>
                </a:cubicBezTo>
                <a:cubicBezTo>
                  <a:pt x="28" y="33"/>
                  <a:pt x="26" y="34"/>
                  <a:pt x="22" y="36"/>
                </a:cubicBezTo>
                <a:cubicBezTo>
                  <a:pt x="18" y="37"/>
                  <a:pt x="15" y="38"/>
                  <a:pt x="12" y="38"/>
                </a:cubicBezTo>
                <a:cubicBezTo>
                  <a:pt x="10" y="38"/>
                  <a:pt x="9" y="38"/>
                  <a:pt x="9" y="37"/>
                </a:cubicBezTo>
                <a:cubicBezTo>
                  <a:pt x="9" y="36"/>
                  <a:pt x="9" y="34"/>
                  <a:pt x="10" y="33"/>
                </a:cubicBezTo>
                <a:cubicBezTo>
                  <a:pt x="11" y="32"/>
                  <a:pt x="14" y="31"/>
                  <a:pt x="18" y="31"/>
                </a:cubicBezTo>
                <a:cubicBezTo>
                  <a:pt x="22" y="31"/>
                  <a:pt x="25" y="30"/>
                  <a:pt x="26" y="30"/>
                </a:cubicBezTo>
                <a:cubicBezTo>
                  <a:pt x="28" y="29"/>
                  <a:pt x="31" y="27"/>
                  <a:pt x="34" y="23"/>
                </a:cubicBezTo>
                <a:cubicBezTo>
                  <a:pt x="37" y="19"/>
                  <a:pt x="39" y="15"/>
                  <a:pt x="39" y="12"/>
                </a:cubicBezTo>
                <a:cubicBezTo>
                  <a:pt x="39" y="10"/>
                  <a:pt x="38" y="8"/>
                  <a:pt x="37" y="6"/>
                </a:cubicBezTo>
                <a:cubicBezTo>
                  <a:pt x="35" y="5"/>
                  <a:pt x="34" y="4"/>
                  <a:pt x="31" y="4"/>
                </a:cubicBezTo>
                <a:cubicBezTo>
                  <a:pt x="29" y="4"/>
                  <a:pt x="25" y="5"/>
                  <a:pt x="21" y="7"/>
                </a:cubicBezTo>
                <a:cubicBezTo>
                  <a:pt x="18" y="9"/>
                  <a:pt x="15" y="11"/>
                  <a:pt x="13" y="13"/>
                </a:cubicBezTo>
                <a:cubicBezTo>
                  <a:pt x="13" y="13"/>
                  <a:pt x="13" y="14"/>
                  <a:pt x="13" y="15"/>
                </a:cubicBezTo>
                <a:cubicBezTo>
                  <a:pt x="12" y="16"/>
                  <a:pt x="10" y="17"/>
                  <a:pt x="9" y="19"/>
                </a:cubicBezTo>
                <a:cubicBezTo>
                  <a:pt x="7" y="21"/>
                  <a:pt x="6" y="21"/>
                  <a:pt x="5" y="21"/>
                </a:cubicBezTo>
                <a:cubicBezTo>
                  <a:pt x="5" y="21"/>
                  <a:pt x="4" y="21"/>
                  <a:pt x="3" y="21"/>
                </a:cubicBezTo>
                <a:cubicBezTo>
                  <a:pt x="2" y="20"/>
                  <a:pt x="2" y="20"/>
                  <a:pt x="2" y="19"/>
                </a:cubicBezTo>
                <a:cubicBezTo>
                  <a:pt x="2" y="18"/>
                  <a:pt x="3" y="16"/>
                  <a:pt x="4" y="14"/>
                </a:cubicBezTo>
                <a:cubicBezTo>
                  <a:pt x="7" y="10"/>
                  <a:pt x="11" y="7"/>
                  <a:pt x="16" y="4"/>
                </a:cubicBezTo>
                <a:cubicBezTo>
                  <a:pt x="22" y="1"/>
                  <a:pt x="27" y="0"/>
                  <a:pt x="31" y="0"/>
                </a:cubicBezTo>
                <a:cubicBezTo>
                  <a:pt x="35" y="0"/>
                  <a:pt x="38" y="1"/>
                  <a:pt x="41" y="3"/>
                </a:cubicBezTo>
                <a:cubicBezTo>
                  <a:pt x="43" y="5"/>
                  <a:pt x="44" y="8"/>
                  <a:pt x="44" y="11"/>
                </a:cubicBezTo>
                <a:cubicBezTo>
                  <a:pt x="44" y="15"/>
                  <a:pt x="43" y="18"/>
                  <a:pt x="41" y="21"/>
                </a:cubicBezTo>
                <a:cubicBezTo>
                  <a:pt x="39" y="24"/>
                  <a:pt x="36" y="27"/>
                  <a:pt x="33" y="30"/>
                </a:cubicBezTo>
                <a:cubicBezTo>
                  <a:pt x="34" y="30"/>
                  <a:pt x="35" y="30"/>
                  <a:pt x="39" y="31"/>
                </a:cubicBezTo>
                <a:cubicBezTo>
                  <a:pt x="43" y="32"/>
                  <a:pt x="46" y="34"/>
                  <a:pt x="48" y="35"/>
                </a:cubicBezTo>
                <a:cubicBezTo>
                  <a:pt x="51" y="38"/>
                  <a:pt x="53" y="42"/>
                  <a:pt x="53" y="4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25" name="Freeform 28"/>
          <p:cNvSpPr>
            <a:spLocks noEditPoints="1"/>
          </p:cNvSpPr>
          <p:nvPr/>
        </p:nvSpPr>
        <p:spPr bwMode="auto">
          <a:xfrm>
            <a:off x="709324" y="3753422"/>
            <a:ext cx="180000" cy="270000"/>
          </a:xfrm>
          <a:custGeom>
            <a:avLst/>
            <a:gdLst>
              <a:gd name="T0" fmla="*/ 59 w 59"/>
              <a:gd name="T1" fmla="*/ 48 h 69"/>
              <a:gd name="T2" fmla="*/ 59 w 59"/>
              <a:gd name="T3" fmla="*/ 49 h 69"/>
              <a:gd name="T4" fmla="*/ 46 w 59"/>
              <a:gd name="T5" fmla="*/ 48 h 69"/>
              <a:gd name="T6" fmla="*/ 43 w 59"/>
              <a:gd name="T7" fmla="*/ 49 h 69"/>
              <a:gd name="T8" fmla="*/ 42 w 59"/>
              <a:gd name="T9" fmla="*/ 53 h 69"/>
              <a:gd name="T10" fmla="*/ 43 w 59"/>
              <a:gd name="T11" fmla="*/ 65 h 69"/>
              <a:gd name="T12" fmla="*/ 44 w 59"/>
              <a:gd name="T13" fmla="*/ 66 h 69"/>
              <a:gd name="T14" fmla="*/ 45 w 59"/>
              <a:gd name="T15" fmla="*/ 68 h 69"/>
              <a:gd name="T16" fmla="*/ 44 w 59"/>
              <a:gd name="T17" fmla="*/ 69 h 69"/>
              <a:gd name="T18" fmla="*/ 41 w 59"/>
              <a:gd name="T19" fmla="*/ 69 h 69"/>
              <a:gd name="T20" fmla="*/ 39 w 59"/>
              <a:gd name="T21" fmla="*/ 68 h 69"/>
              <a:gd name="T22" fmla="*/ 37 w 59"/>
              <a:gd name="T23" fmla="*/ 65 h 69"/>
              <a:gd name="T24" fmla="*/ 38 w 59"/>
              <a:gd name="T25" fmla="*/ 64 h 69"/>
              <a:gd name="T26" fmla="*/ 38 w 59"/>
              <a:gd name="T27" fmla="*/ 62 h 69"/>
              <a:gd name="T28" fmla="*/ 38 w 59"/>
              <a:gd name="T29" fmla="*/ 58 h 69"/>
              <a:gd name="T30" fmla="*/ 38 w 59"/>
              <a:gd name="T31" fmla="*/ 53 h 69"/>
              <a:gd name="T32" fmla="*/ 37 w 59"/>
              <a:gd name="T33" fmla="*/ 49 h 69"/>
              <a:gd name="T34" fmla="*/ 24 w 59"/>
              <a:gd name="T35" fmla="*/ 50 h 69"/>
              <a:gd name="T36" fmla="*/ 10 w 59"/>
              <a:gd name="T37" fmla="*/ 52 h 69"/>
              <a:gd name="T38" fmla="*/ 4 w 59"/>
              <a:gd name="T39" fmla="*/ 49 h 69"/>
              <a:gd name="T40" fmla="*/ 0 w 59"/>
              <a:gd name="T41" fmla="*/ 45 h 69"/>
              <a:gd name="T42" fmla="*/ 6 w 59"/>
              <a:gd name="T43" fmla="*/ 36 h 69"/>
              <a:gd name="T44" fmla="*/ 15 w 59"/>
              <a:gd name="T45" fmla="*/ 28 h 69"/>
              <a:gd name="T46" fmla="*/ 36 w 59"/>
              <a:gd name="T47" fmla="*/ 8 h 69"/>
              <a:gd name="T48" fmla="*/ 40 w 59"/>
              <a:gd name="T49" fmla="*/ 3 h 69"/>
              <a:gd name="T50" fmla="*/ 45 w 59"/>
              <a:gd name="T51" fmla="*/ 0 h 69"/>
              <a:gd name="T52" fmla="*/ 48 w 59"/>
              <a:gd name="T53" fmla="*/ 1 h 69"/>
              <a:gd name="T54" fmla="*/ 49 w 59"/>
              <a:gd name="T55" fmla="*/ 4 h 69"/>
              <a:gd name="T56" fmla="*/ 49 w 59"/>
              <a:gd name="T57" fmla="*/ 7 h 69"/>
              <a:gd name="T58" fmla="*/ 47 w 59"/>
              <a:gd name="T59" fmla="*/ 10 h 69"/>
              <a:gd name="T60" fmla="*/ 45 w 59"/>
              <a:gd name="T61" fmla="*/ 28 h 69"/>
              <a:gd name="T62" fmla="*/ 43 w 59"/>
              <a:gd name="T63" fmla="*/ 42 h 69"/>
              <a:gd name="T64" fmla="*/ 44 w 59"/>
              <a:gd name="T65" fmla="*/ 44 h 69"/>
              <a:gd name="T66" fmla="*/ 47 w 59"/>
              <a:gd name="T67" fmla="*/ 44 h 69"/>
              <a:gd name="T68" fmla="*/ 50 w 59"/>
              <a:gd name="T69" fmla="*/ 44 h 69"/>
              <a:gd name="T70" fmla="*/ 59 w 59"/>
              <a:gd name="T71" fmla="*/ 47 h 69"/>
              <a:gd name="T72" fmla="*/ 59 w 59"/>
              <a:gd name="T73" fmla="*/ 48 h 69"/>
              <a:gd name="T74" fmla="*/ 40 w 59"/>
              <a:gd name="T75" fmla="*/ 13 h 69"/>
              <a:gd name="T76" fmla="*/ 39 w 59"/>
              <a:gd name="T77" fmla="*/ 13 h 69"/>
              <a:gd name="T78" fmla="*/ 21 w 59"/>
              <a:gd name="T79" fmla="*/ 28 h 69"/>
              <a:gd name="T80" fmla="*/ 7 w 59"/>
              <a:gd name="T81" fmla="*/ 44 h 69"/>
              <a:gd name="T82" fmla="*/ 10 w 59"/>
              <a:gd name="T83" fmla="*/ 47 h 69"/>
              <a:gd name="T84" fmla="*/ 11 w 59"/>
              <a:gd name="T85" fmla="*/ 47 h 69"/>
              <a:gd name="T86" fmla="*/ 38 w 59"/>
              <a:gd name="T87" fmla="*/ 44 h 69"/>
              <a:gd name="T88" fmla="*/ 40 w 59"/>
              <a:gd name="T89"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69">
                <a:moveTo>
                  <a:pt x="59" y="48"/>
                </a:moveTo>
                <a:cubicBezTo>
                  <a:pt x="59" y="49"/>
                  <a:pt x="59" y="49"/>
                  <a:pt x="59" y="49"/>
                </a:cubicBezTo>
                <a:cubicBezTo>
                  <a:pt x="56" y="48"/>
                  <a:pt x="52" y="48"/>
                  <a:pt x="46" y="48"/>
                </a:cubicBezTo>
                <a:cubicBezTo>
                  <a:pt x="45" y="48"/>
                  <a:pt x="44" y="49"/>
                  <a:pt x="43" y="49"/>
                </a:cubicBezTo>
                <a:cubicBezTo>
                  <a:pt x="43" y="50"/>
                  <a:pt x="42" y="51"/>
                  <a:pt x="42" y="53"/>
                </a:cubicBezTo>
                <a:cubicBezTo>
                  <a:pt x="42" y="59"/>
                  <a:pt x="43" y="63"/>
                  <a:pt x="43" y="65"/>
                </a:cubicBezTo>
                <a:cubicBezTo>
                  <a:pt x="44" y="65"/>
                  <a:pt x="44" y="65"/>
                  <a:pt x="44" y="66"/>
                </a:cubicBezTo>
                <a:cubicBezTo>
                  <a:pt x="45" y="67"/>
                  <a:pt x="45" y="67"/>
                  <a:pt x="45" y="68"/>
                </a:cubicBezTo>
                <a:cubicBezTo>
                  <a:pt x="45" y="68"/>
                  <a:pt x="45" y="68"/>
                  <a:pt x="44" y="69"/>
                </a:cubicBezTo>
                <a:cubicBezTo>
                  <a:pt x="41" y="69"/>
                  <a:pt x="41" y="69"/>
                  <a:pt x="41" y="69"/>
                </a:cubicBezTo>
                <a:cubicBezTo>
                  <a:pt x="40" y="69"/>
                  <a:pt x="40" y="69"/>
                  <a:pt x="39" y="68"/>
                </a:cubicBezTo>
                <a:cubicBezTo>
                  <a:pt x="38" y="66"/>
                  <a:pt x="37" y="66"/>
                  <a:pt x="37" y="65"/>
                </a:cubicBezTo>
                <a:cubicBezTo>
                  <a:pt x="37" y="65"/>
                  <a:pt x="37" y="64"/>
                  <a:pt x="38" y="64"/>
                </a:cubicBezTo>
                <a:cubicBezTo>
                  <a:pt x="38" y="63"/>
                  <a:pt x="38" y="63"/>
                  <a:pt x="38" y="62"/>
                </a:cubicBezTo>
                <a:cubicBezTo>
                  <a:pt x="38" y="61"/>
                  <a:pt x="38" y="60"/>
                  <a:pt x="38" y="58"/>
                </a:cubicBezTo>
                <a:cubicBezTo>
                  <a:pt x="38" y="55"/>
                  <a:pt x="38" y="54"/>
                  <a:pt x="38" y="53"/>
                </a:cubicBezTo>
                <a:cubicBezTo>
                  <a:pt x="38" y="50"/>
                  <a:pt x="38" y="49"/>
                  <a:pt x="37" y="49"/>
                </a:cubicBezTo>
                <a:cubicBezTo>
                  <a:pt x="34" y="49"/>
                  <a:pt x="30" y="49"/>
                  <a:pt x="24" y="50"/>
                </a:cubicBezTo>
                <a:cubicBezTo>
                  <a:pt x="18" y="51"/>
                  <a:pt x="13" y="52"/>
                  <a:pt x="10" y="52"/>
                </a:cubicBezTo>
                <a:cubicBezTo>
                  <a:pt x="9" y="52"/>
                  <a:pt x="6" y="51"/>
                  <a:pt x="4" y="49"/>
                </a:cubicBezTo>
                <a:cubicBezTo>
                  <a:pt x="1" y="48"/>
                  <a:pt x="0" y="46"/>
                  <a:pt x="0" y="45"/>
                </a:cubicBezTo>
                <a:cubicBezTo>
                  <a:pt x="0" y="42"/>
                  <a:pt x="2" y="39"/>
                  <a:pt x="6" y="36"/>
                </a:cubicBezTo>
                <a:cubicBezTo>
                  <a:pt x="9" y="33"/>
                  <a:pt x="12" y="30"/>
                  <a:pt x="15" y="28"/>
                </a:cubicBezTo>
                <a:cubicBezTo>
                  <a:pt x="20" y="24"/>
                  <a:pt x="27" y="17"/>
                  <a:pt x="36" y="8"/>
                </a:cubicBezTo>
                <a:cubicBezTo>
                  <a:pt x="37" y="6"/>
                  <a:pt x="39" y="5"/>
                  <a:pt x="40" y="3"/>
                </a:cubicBezTo>
                <a:cubicBezTo>
                  <a:pt x="42" y="1"/>
                  <a:pt x="44" y="0"/>
                  <a:pt x="45" y="0"/>
                </a:cubicBezTo>
                <a:cubicBezTo>
                  <a:pt x="46" y="0"/>
                  <a:pt x="47" y="0"/>
                  <a:pt x="48" y="1"/>
                </a:cubicBezTo>
                <a:cubicBezTo>
                  <a:pt x="49" y="2"/>
                  <a:pt x="49" y="3"/>
                  <a:pt x="49" y="4"/>
                </a:cubicBezTo>
                <a:cubicBezTo>
                  <a:pt x="49" y="4"/>
                  <a:pt x="49" y="5"/>
                  <a:pt x="49" y="7"/>
                </a:cubicBezTo>
                <a:cubicBezTo>
                  <a:pt x="48" y="9"/>
                  <a:pt x="48" y="10"/>
                  <a:pt x="47" y="10"/>
                </a:cubicBezTo>
                <a:cubicBezTo>
                  <a:pt x="47" y="12"/>
                  <a:pt x="46" y="18"/>
                  <a:pt x="45" y="28"/>
                </a:cubicBezTo>
                <a:cubicBezTo>
                  <a:pt x="44" y="35"/>
                  <a:pt x="43" y="40"/>
                  <a:pt x="43" y="42"/>
                </a:cubicBezTo>
                <a:cubicBezTo>
                  <a:pt x="43" y="43"/>
                  <a:pt x="43" y="43"/>
                  <a:pt x="44" y="44"/>
                </a:cubicBezTo>
                <a:cubicBezTo>
                  <a:pt x="44" y="44"/>
                  <a:pt x="45" y="44"/>
                  <a:pt x="47" y="44"/>
                </a:cubicBezTo>
                <a:cubicBezTo>
                  <a:pt x="48" y="44"/>
                  <a:pt x="49" y="44"/>
                  <a:pt x="50" y="44"/>
                </a:cubicBezTo>
                <a:cubicBezTo>
                  <a:pt x="55" y="44"/>
                  <a:pt x="58" y="45"/>
                  <a:pt x="59" y="47"/>
                </a:cubicBezTo>
                <a:lnTo>
                  <a:pt x="59" y="48"/>
                </a:lnTo>
                <a:close/>
                <a:moveTo>
                  <a:pt x="40" y="13"/>
                </a:moveTo>
                <a:cubicBezTo>
                  <a:pt x="39" y="13"/>
                  <a:pt x="39" y="13"/>
                  <a:pt x="39" y="13"/>
                </a:cubicBezTo>
                <a:cubicBezTo>
                  <a:pt x="35" y="16"/>
                  <a:pt x="29" y="21"/>
                  <a:pt x="21" y="28"/>
                </a:cubicBezTo>
                <a:cubicBezTo>
                  <a:pt x="11" y="36"/>
                  <a:pt x="7" y="41"/>
                  <a:pt x="7" y="44"/>
                </a:cubicBezTo>
                <a:cubicBezTo>
                  <a:pt x="7" y="46"/>
                  <a:pt x="8" y="47"/>
                  <a:pt x="10" y="47"/>
                </a:cubicBezTo>
                <a:cubicBezTo>
                  <a:pt x="11" y="47"/>
                  <a:pt x="11" y="47"/>
                  <a:pt x="11" y="47"/>
                </a:cubicBezTo>
                <a:cubicBezTo>
                  <a:pt x="38" y="44"/>
                  <a:pt x="38" y="44"/>
                  <a:pt x="38" y="44"/>
                </a:cubicBezTo>
                <a:lnTo>
                  <a:pt x="40" y="13"/>
                </a:ln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26" name="Freeform 29"/>
          <p:cNvSpPr>
            <a:spLocks/>
          </p:cNvSpPr>
          <p:nvPr/>
        </p:nvSpPr>
        <p:spPr bwMode="auto">
          <a:xfrm>
            <a:off x="709324" y="4271368"/>
            <a:ext cx="180000" cy="270000"/>
          </a:xfrm>
          <a:custGeom>
            <a:avLst/>
            <a:gdLst>
              <a:gd name="T0" fmla="*/ 49 w 49"/>
              <a:gd name="T1" fmla="*/ 44 h 69"/>
              <a:gd name="T2" fmla="*/ 41 w 49"/>
              <a:gd name="T3" fmla="*/ 62 h 69"/>
              <a:gd name="T4" fmla="*/ 22 w 49"/>
              <a:gd name="T5" fmla="*/ 69 h 69"/>
              <a:gd name="T6" fmla="*/ 14 w 49"/>
              <a:gd name="T7" fmla="*/ 68 h 69"/>
              <a:gd name="T8" fmla="*/ 6 w 49"/>
              <a:gd name="T9" fmla="*/ 65 h 69"/>
              <a:gd name="T10" fmla="*/ 0 w 49"/>
              <a:gd name="T11" fmla="*/ 60 h 69"/>
              <a:gd name="T12" fmla="*/ 4 w 49"/>
              <a:gd name="T13" fmla="*/ 58 h 69"/>
              <a:gd name="T14" fmla="*/ 11 w 49"/>
              <a:gd name="T15" fmla="*/ 61 h 69"/>
              <a:gd name="T16" fmla="*/ 21 w 49"/>
              <a:gd name="T17" fmla="*/ 65 h 69"/>
              <a:gd name="T18" fmla="*/ 37 w 49"/>
              <a:gd name="T19" fmla="*/ 60 h 69"/>
              <a:gd name="T20" fmla="*/ 44 w 49"/>
              <a:gd name="T21" fmla="*/ 45 h 69"/>
              <a:gd name="T22" fmla="*/ 39 w 49"/>
              <a:gd name="T23" fmla="*/ 35 h 69"/>
              <a:gd name="T24" fmla="*/ 28 w 49"/>
              <a:gd name="T25" fmla="*/ 31 h 69"/>
              <a:gd name="T26" fmla="*/ 20 w 49"/>
              <a:gd name="T27" fmla="*/ 32 h 69"/>
              <a:gd name="T28" fmla="*/ 13 w 49"/>
              <a:gd name="T29" fmla="*/ 35 h 69"/>
              <a:gd name="T30" fmla="*/ 11 w 49"/>
              <a:gd name="T31" fmla="*/ 37 h 69"/>
              <a:gd name="T32" fmla="*/ 9 w 49"/>
              <a:gd name="T33" fmla="*/ 38 h 69"/>
              <a:gd name="T34" fmla="*/ 6 w 49"/>
              <a:gd name="T35" fmla="*/ 37 h 69"/>
              <a:gd name="T36" fmla="*/ 6 w 49"/>
              <a:gd name="T37" fmla="*/ 34 h 69"/>
              <a:gd name="T38" fmla="*/ 7 w 49"/>
              <a:gd name="T39" fmla="*/ 31 h 69"/>
              <a:gd name="T40" fmla="*/ 7 w 49"/>
              <a:gd name="T41" fmla="*/ 26 h 69"/>
              <a:gd name="T42" fmla="*/ 7 w 49"/>
              <a:gd name="T43" fmla="*/ 21 h 69"/>
              <a:gd name="T44" fmla="*/ 10 w 49"/>
              <a:gd name="T45" fmla="*/ 0 h 69"/>
              <a:gd name="T46" fmla="*/ 12 w 49"/>
              <a:gd name="T47" fmla="*/ 0 h 69"/>
              <a:gd name="T48" fmla="*/ 14 w 49"/>
              <a:gd name="T49" fmla="*/ 1 h 69"/>
              <a:gd name="T50" fmla="*/ 16 w 49"/>
              <a:gd name="T51" fmla="*/ 2 h 69"/>
              <a:gd name="T52" fmla="*/ 22 w 49"/>
              <a:gd name="T53" fmla="*/ 1 h 69"/>
              <a:gd name="T54" fmla="*/ 36 w 49"/>
              <a:gd name="T55" fmla="*/ 0 h 69"/>
              <a:gd name="T56" fmla="*/ 42 w 49"/>
              <a:gd name="T57" fmla="*/ 4 h 69"/>
              <a:gd name="T58" fmla="*/ 41 w 49"/>
              <a:gd name="T59" fmla="*/ 7 h 69"/>
              <a:gd name="T60" fmla="*/ 40 w 49"/>
              <a:gd name="T61" fmla="*/ 7 h 69"/>
              <a:gd name="T62" fmla="*/ 38 w 49"/>
              <a:gd name="T63" fmla="*/ 7 h 69"/>
              <a:gd name="T64" fmla="*/ 37 w 49"/>
              <a:gd name="T65" fmla="*/ 6 h 69"/>
              <a:gd name="T66" fmla="*/ 29 w 49"/>
              <a:gd name="T67" fmla="*/ 6 h 69"/>
              <a:gd name="T68" fmla="*/ 21 w 49"/>
              <a:gd name="T69" fmla="*/ 7 h 69"/>
              <a:gd name="T70" fmla="*/ 14 w 49"/>
              <a:gd name="T71" fmla="*/ 8 h 69"/>
              <a:gd name="T72" fmla="*/ 12 w 49"/>
              <a:gd name="T73" fmla="*/ 25 h 69"/>
              <a:gd name="T74" fmla="*/ 12 w 49"/>
              <a:gd name="T75" fmla="*/ 31 h 69"/>
              <a:gd name="T76" fmla="*/ 12 w 49"/>
              <a:gd name="T77" fmla="*/ 31 h 69"/>
              <a:gd name="T78" fmla="*/ 17 w 49"/>
              <a:gd name="T79" fmla="*/ 29 h 69"/>
              <a:gd name="T80" fmla="*/ 30 w 49"/>
              <a:gd name="T81" fmla="*/ 27 h 69"/>
              <a:gd name="T82" fmla="*/ 44 w 49"/>
              <a:gd name="T83" fmla="*/ 31 h 69"/>
              <a:gd name="T84" fmla="*/ 49 w 49"/>
              <a:gd name="T85"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 h="69">
                <a:moveTo>
                  <a:pt x="49" y="44"/>
                </a:moveTo>
                <a:cubicBezTo>
                  <a:pt x="49" y="51"/>
                  <a:pt x="47" y="57"/>
                  <a:pt x="41" y="62"/>
                </a:cubicBezTo>
                <a:cubicBezTo>
                  <a:pt x="36" y="67"/>
                  <a:pt x="29" y="69"/>
                  <a:pt x="22" y="69"/>
                </a:cubicBezTo>
                <a:cubicBezTo>
                  <a:pt x="19" y="69"/>
                  <a:pt x="17" y="69"/>
                  <a:pt x="14" y="68"/>
                </a:cubicBezTo>
                <a:cubicBezTo>
                  <a:pt x="12" y="68"/>
                  <a:pt x="9" y="67"/>
                  <a:pt x="6" y="65"/>
                </a:cubicBezTo>
                <a:cubicBezTo>
                  <a:pt x="2" y="63"/>
                  <a:pt x="0" y="62"/>
                  <a:pt x="0" y="60"/>
                </a:cubicBezTo>
                <a:cubicBezTo>
                  <a:pt x="0" y="58"/>
                  <a:pt x="2" y="58"/>
                  <a:pt x="4" y="58"/>
                </a:cubicBezTo>
                <a:cubicBezTo>
                  <a:pt x="5" y="58"/>
                  <a:pt x="8" y="59"/>
                  <a:pt x="11" y="61"/>
                </a:cubicBezTo>
                <a:cubicBezTo>
                  <a:pt x="15" y="64"/>
                  <a:pt x="18" y="65"/>
                  <a:pt x="21" y="65"/>
                </a:cubicBezTo>
                <a:cubicBezTo>
                  <a:pt x="27" y="65"/>
                  <a:pt x="32" y="64"/>
                  <a:pt x="37" y="60"/>
                </a:cubicBezTo>
                <a:cubicBezTo>
                  <a:pt x="41" y="56"/>
                  <a:pt x="44" y="52"/>
                  <a:pt x="44" y="45"/>
                </a:cubicBezTo>
                <a:cubicBezTo>
                  <a:pt x="44" y="41"/>
                  <a:pt x="42" y="38"/>
                  <a:pt x="39" y="35"/>
                </a:cubicBezTo>
                <a:cubicBezTo>
                  <a:pt x="36" y="33"/>
                  <a:pt x="33" y="31"/>
                  <a:pt x="28" y="31"/>
                </a:cubicBezTo>
                <a:cubicBezTo>
                  <a:pt x="26" y="31"/>
                  <a:pt x="23" y="32"/>
                  <a:pt x="20" y="32"/>
                </a:cubicBezTo>
                <a:cubicBezTo>
                  <a:pt x="17" y="33"/>
                  <a:pt x="15" y="34"/>
                  <a:pt x="13" y="35"/>
                </a:cubicBezTo>
                <a:cubicBezTo>
                  <a:pt x="13" y="35"/>
                  <a:pt x="13" y="36"/>
                  <a:pt x="11" y="37"/>
                </a:cubicBezTo>
                <a:cubicBezTo>
                  <a:pt x="11" y="38"/>
                  <a:pt x="10" y="38"/>
                  <a:pt x="9" y="38"/>
                </a:cubicBezTo>
                <a:cubicBezTo>
                  <a:pt x="8" y="38"/>
                  <a:pt x="7" y="38"/>
                  <a:pt x="6" y="37"/>
                </a:cubicBezTo>
                <a:cubicBezTo>
                  <a:pt x="6" y="36"/>
                  <a:pt x="6" y="35"/>
                  <a:pt x="6" y="34"/>
                </a:cubicBezTo>
                <a:cubicBezTo>
                  <a:pt x="7" y="33"/>
                  <a:pt x="7" y="32"/>
                  <a:pt x="7" y="31"/>
                </a:cubicBezTo>
                <a:cubicBezTo>
                  <a:pt x="7" y="30"/>
                  <a:pt x="7" y="28"/>
                  <a:pt x="7" y="26"/>
                </a:cubicBezTo>
                <a:cubicBezTo>
                  <a:pt x="7" y="24"/>
                  <a:pt x="7" y="22"/>
                  <a:pt x="7" y="21"/>
                </a:cubicBezTo>
                <a:cubicBezTo>
                  <a:pt x="7" y="12"/>
                  <a:pt x="8" y="5"/>
                  <a:pt x="10" y="0"/>
                </a:cubicBezTo>
                <a:cubicBezTo>
                  <a:pt x="11" y="0"/>
                  <a:pt x="11" y="0"/>
                  <a:pt x="12" y="0"/>
                </a:cubicBezTo>
                <a:cubicBezTo>
                  <a:pt x="13" y="0"/>
                  <a:pt x="14" y="0"/>
                  <a:pt x="14" y="1"/>
                </a:cubicBezTo>
                <a:cubicBezTo>
                  <a:pt x="15" y="2"/>
                  <a:pt x="16" y="2"/>
                  <a:pt x="16" y="2"/>
                </a:cubicBezTo>
                <a:cubicBezTo>
                  <a:pt x="16" y="2"/>
                  <a:pt x="18" y="2"/>
                  <a:pt x="22" y="1"/>
                </a:cubicBezTo>
                <a:cubicBezTo>
                  <a:pt x="29" y="0"/>
                  <a:pt x="34" y="0"/>
                  <a:pt x="36" y="0"/>
                </a:cubicBezTo>
                <a:cubicBezTo>
                  <a:pt x="40" y="0"/>
                  <a:pt x="42" y="1"/>
                  <a:pt x="42" y="4"/>
                </a:cubicBezTo>
                <a:cubicBezTo>
                  <a:pt x="42" y="4"/>
                  <a:pt x="42" y="6"/>
                  <a:pt x="41" y="7"/>
                </a:cubicBezTo>
                <a:cubicBezTo>
                  <a:pt x="40" y="7"/>
                  <a:pt x="40" y="7"/>
                  <a:pt x="40" y="7"/>
                </a:cubicBezTo>
                <a:cubicBezTo>
                  <a:pt x="40" y="7"/>
                  <a:pt x="39" y="7"/>
                  <a:pt x="38" y="7"/>
                </a:cubicBezTo>
                <a:cubicBezTo>
                  <a:pt x="37" y="6"/>
                  <a:pt x="37" y="6"/>
                  <a:pt x="37" y="6"/>
                </a:cubicBezTo>
                <a:cubicBezTo>
                  <a:pt x="35" y="6"/>
                  <a:pt x="33" y="6"/>
                  <a:pt x="29" y="6"/>
                </a:cubicBezTo>
                <a:cubicBezTo>
                  <a:pt x="28" y="6"/>
                  <a:pt x="25" y="6"/>
                  <a:pt x="21" y="7"/>
                </a:cubicBezTo>
                <a:cubicBezTo>
                  <a:pt x="17" y="7"/>
                  <a:pt x="14" y="8"/>
                  <a:pt x="14" y="8"/>
                </a:cubicBezTo>
                <a:cubicBezTo>
                  <a:pt x="13" y="9"/>
                  <a:pt x="12" y="15"/>
                  <a:pt x="12" y="25"/>
                </a:cubicBezTo>
                <a:cubicBezTo>
                  <a:pt x="12" y="28"/>
                  <a:pt x="12" y="29"/>
                  <a:pt x="12" y="31"/>
                </a:cubicBezTo>
                <a:cubicBezTo>
                  <a:pt x="12" y="31"/>
                  <a:pt x="12" y="31"/>
                  <a:pt x="12" y="31"/>
                </a:cubicBezTo>
                <a:cubicBezTo>
                  <a:pt x="13" y="31"/>
                  <a:pt x="14" y="30"/>
                  <a:pt x="17" y="29"/>
                </a:cubicBezTo>
                <a:cubicBezTo>
                  <a:pt x="21" y="27"/>
                  <a:pt x="25" y="27"/>
                  <a:pt x="30" y="27"/>
                </a:cubicBezTo>
                <a:cubicBezTo>
                  <a:pt x="35" y="27"/>
                  <a:pt x="40" y="28"/>
                  <a:pt x="44" y="31"/>
                </a:cubicBezTo>
                <a:cubicBezTo>
                  <a:pt x="47" y="34"/>
                  <a:pt x="49" y="39"/>
                  <a:pt x="49" y="44"/>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32" name="TextBox 31"/>
          <p:cNvSpPr txBox="1"/>
          <p:nvPr/>
        </p:nvSpPr>
        <p:spPr bwMode="auto">
          <a:xfrm>
            <a:off x="1020780" y="5793461"/>
            <a:ext cx="8177901" cy="418998"/>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b="1" dirty="0" smtClean="0">
                <a:solidFill>
                  <a:srgbClr val="002776"/>
                </a:solidFill>
                <a:cs typeface="Arial" charset="0"/>
              </a:rPr>
              <a:t>México D.F. muestra crecimiento de turistas de Europa y Norteamérica, aunque muestra un pequeño decrecimiento del turismo local (México). También muestra crecimiento de turismo proveniente de Ecuador y Colombia.</a:t>
            </a:r>
            <a:endParaRPr lang="es-ES" sz="1050" b="1" dirty="0">
              <a:solidFill>
                <a:srgbClr val="002776"/>
              </a:solidFill>
              <a:cs typeface="Arial" charset="0"/>
            </a:endParaRPr>
          </a:p>
        </p:txBody>
      </p:sp>
      <p:sp>
        <p:nvSpPr>
          <p:cNvPr id="53" name="TextBox 52"/>
          <p:cNvSpPr txBox="1"/>
          <p:nvPr/>
        </p:nvSpPr>
        <p:spPr bwMode="auto">
          <a:xfrm>
            <a:off x="1010571" y="3654476"/>
            <a:ext cx="8175632" cy="466049"/>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b="1" dirty="0" smtClean="0">
                <a:solidFill>
                  <a:srgbClr val="002776"/>
                </a:solidFill>
                <a:cs typeface="Arial" charset="0"/>
              </a:rPr>
              <a:t>La Paz muestra un crecimiento de turistas de Europa, Norteamérica y Sudamérica. Solo con los turistas provenientes de Argentina se conserva un leve decrecimiento.</a:t>
            </a:r>
            <a:endParaRPr lang="es-ES" sz="1050" b="1" dirty="0">
              <a:solidFill>
                <a:srgbClr val="002776"/>
              </a:solidFill>
              <a:cs typeface="Arial" charset="0"/>
            </a:endParaRPr>
          </a:p>
        </p:txBody>
      </p:sp>
      <p:sp>
        <p:nvSpPr>
          <p:cNvPr id="55" name="TextBox 54"/>
          <p:cNvSpPr txBox="1"/>
          <p:nvPr/>
        </p:nvSpPr>
        <p:spPr bwMode="auto">
          <a:xfrm>
            <a:off x="1010571" y="1799066"/>
            <a:ext cx="8193852" cy="1292222"/>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b="1" dirty="0" smtClean="0">
                <a:solidFill>
                  <a:srgbClr val="002776"/>
                </a:solidFill>
                <a:cs typeface="Arial" charset="0"/>
              </a:rPr>
              <a:t>Quito se presenta en franca desventaja con respecto al set competitivo de ciudades</a:t>
            </a:r>
            <a:r>
              <a:rPr lang="es-ES" sz="1050" dirty="0" smtClean="0">
                <a:solidFill>
                  <a:srgbClr val="002776"/>
                </a:solidFill>
                <a:cs typeface="Arial" charset="0"/>
              </a:rPr>
              <a:t>, en la captación de </a:t>
            </a:r>
            <a:r>
              <a:rPr lang="es-ES" sz="1050" dirty="0" err="1" smtClean="0">
                <a:solidFill>
                  <a:srgbClr val="002776"/>
                </a:solidFill>
                <a:cs typeface="Arial" charset="0"/>
              </a:rPr>
              <a:t>market</a:t>
            </a:r>
            <a:r>
              <a:rPr lang="es-ES" sz="1050" dirty="0" smtClean="0">
                <a:solidFill>
                  <a:srgbClr val="002776"/>
                </a:solidFill>
                <a:cs typeface="Arial" charset="0"/>
              </a:rPr>
              <a:t> shares. No obstante, presenta </a:t>
            </a:r>
            <a:r>
              <a:rPr lang="es-ES" sz="1050" b="1" dirty="0" smtClean="0">
                <a:solidFill>
                  <a:srgbClr val="002776"/>
                </a:solidFill>
                <a:cs typeface="Arial" charset="0"/>
              </a:rPr>
              <a:t>buenas cuotas en el mercado de EEUU y UK</a:t>
            </a:r>
            <a:r>
              <a:rPr lang="es-ES" sz="1050" dirty="0" smtClean="0">
                <a:solidFill>
                  <a:srgbClr val="002776"/>
                </a:solidFill>
                <a:cs typeface="Arial" charset="0"/>
              </a:rPr>
              <a:t>. Resulta </a:t>
            </a:r>
            <a:r>
              <a:rPr lang="es-ES" sz="1050" b="1" dirty="0" smtClean="0">
                <a:solidFill>
                  <a:srgbClr val="002776"/>
                </a:solidFill>
                <a:cs typeface="Arial" charset="0"/>
              </a:rPr>
              <a:t>preocupante un decrecimiento generalizado </a:t>
            </a:r>
            <a:r>
              <a:rPr lang="es-ES" sz="1050" dirty="0" smtClean="0">
                <a:solidFill>
                  <a:srgbClr val="002776"/>
                </a:solidFill>
                <a:cs typeface="Arial" charset="0"/>
              </a:rPr>
              <a:t>en casi todos los mercados, con escasas excepciones.</a:t>
            </a:r>
          </a:p>
          <a:p>
            <a:pPr marL="1588" defTabSz="914400" fontAlgn="base">
              <a:lnSpc>
                <a:spcPct val="106000"/>
              </a:lnSpc>
              <a:spcBef>
                <a:spcPct val="40000"/>
              </a:spcBef>
              <a:spcAft>
                <a:spcPct val="0"/>
              </a:spcAft>
              <a:buClr>
                <a:srgbClr val="000000"/>
              </a:buClr>
            </a:pPr>
            <a:r>
              <a:rPr lang="es-ES" sz="1050" dirty="0" smtClean="0">
                <a:solidFill>
                  <a:srgbClr val="002776"/>
                </a:solidFill>
                <a:cs typeface="Arial" charset="0"/>
              </a:rPr>
              <a:t>Quito presenta un leve crecimiento del </a:t>
            </a:r>
            <a:r>
              <a:rPr lang="es-ES" sz="1050" dirty="0" err="1">
                <a:solidFill>
                  <a:srgbClr val="002776"/>
                </a:solidFill>
                <a:cs typeface="Arial" charset="0"/>
              </a:rPr>
              <a:t>M</a:t>
            </a:r>
            <a:r>
              <a:rPr lang="es-ES" sz="1050" dirty="0" err="1" smtClean="0">
                <a:solidFill>
                  <a:srgbClr val="002776"/>
                </a:solidFill>
                <a:cs typeface="Arial" charset="0"/>
              </a:rPr>
              <a:t>arket</a:t>
            </a:r>
            <a:r>
              <a:rPr lang="es-ES" sz="1050" dirty="0" smtClean="0">
                <a:solidFill>
                  <a:srgbClr val="002776"/>
                </a:solidFill>
                <a:cs typeface="Arial" charset="0"/>
              </a:rPr>
              <a:t> share de los turistas provenientes de Argentina y México, pero ha perdido participación del </a:t>
            </a:r>
            <a:r>
              <a:rPr lang="es-ES" sz="1050" dirty="0" err="1" smtClean="0">
                <a:solidFill>
                  <a:srgbClr val="002776"/>
                </a:solidFill>
                <a:cs typeface="Arial" charset="0"/>
              </a:rPr>
              <a:t>Market</a:t>
            </a:r>
            <a:r>
              <a:rPr lang="es-ES" sz="1050" dirty="0" smtClean="0">
                <a:solidFill>
                  <a:srgbClr val="002776"/>
                </a:solidFill>
                <a:cs typeface="Arial" charset="0"/>
              </a:rPr>
              <a:t> Share de los turistas provenientes de los demás países, principalmente de Estados Unidos, Alemania y Reino Unido que son turistas muy importantes por el gasto elevado que realizan en sus destinos turísticos.</a:t>
            </a:r>
            <a:endParaRPr lang="es-ES" sz="1050" dirty="0">
              <a:solidFill>
                <a:srgbClr val="002776"/>
              </a:solidFill>
              <a:cs typeface="Arial" charset="0"/>
            </a:endParaRPr>
          </a:p>
        </p:txBody>
      </p:sp>
      <p:sp>
        <p:nvSpPr>
          <p:cNvPr id="58" name="Rounded Rectangle 57"/>
          <p:cNvSpPr/>
          <p:nvPr/>
        </p:nvSpPr>
        <p:spPr bwMode="auto">
          <a:xfrm>
            <a:off x="726127" y="1636512"/>
            <a:ext cx="7380000" cy="162553"/>
          </a:xfrm>
          <a:prstGeom prst="roundRect">
            <a:avLst/>
          </a:prstGeom>
          <a:noFill/>
          <a:ln w="9525" cap="flat" cmpd="sng" algn="ctr">
            <a:no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defTabSz="914400" fontAlgn="base">
              <a:spcBef>
                <a:spcPct val="0"/>
              </a:spcBef>
              <a:spcAft>
                <a:spcPct val="0"/>
              </a:spcAft>
            </a:pPr>
            <a:r>
              <a:rPr lang="es-ES" sz="1050" b="1" dirty="0" smtClean="0">
                <a:solidFill>
                  <a:srgbClr val="000000"/>
                </a:solidFill>
                <a:cs typeface="Arial" pitchFamily="34" charset="0"/>
              </a:rPr>
              <a:t>Competidores </a:t>
            </a:r>
            <a:r>
              <a:rPr lang="es-ES" sz="1050" b="1" dirty="0" err="1" smtClean="0">
                <a:solidFill>
                  <a:srgbClr val="000000"/>
                </a:solidFill>
                <a:cs typeface="Arial" pitchFamily="34" charset="0"/>
              </a:rPr>
              <a:t>Market</a:t>
            </a:r>
            <a:r>
              <a:rPr lang="es-ES" sz="1050" b="1" dirty="0" smtClean="0">
                <a:solidFill>
                  <a:srgbClr val="000000"/>
                </a:solidFill>
                <a:cs typeface="Arial" pitchFamily="34" charset="0"/>
              </a:rPr>
              <a:t>-share turístico por país de origen objetivo y turismo de negocios – </a:t>
            </a:r>
            <a:r>
              <a:rPr lang="es-ES" sz="1050" b="1" i="1" dirty="0" smtClean="0">
                <a:solidFill>
                  <a:srgbClr val="000000"/>
                </a:solidFill>
                <a:cs typeface="Arial" pitchFamily="34" charset="0"/>
              </a:rPr>
              <a:t>mercado vacacional</a:t>
            </a:r>
            <a:endParaRPr lang="es-ES" sz="1050" b="1" i="1" dirty="0">
              <a:solidFill>
                <a:srgbClr val="000000"/>
              </a:solidFill>
              <a:cs typeface="Arial" pitchFamily="34" charset="0"/>
            </a:endParaRPr>
          </a:p>
        </p:txBody>
      </p:sp>
      <p:sp>
        <p:nvSpPr>
          <p:cNvPr id="33" name="TextBox 32"/>
          <p:cNvSpPr txBox="1"/>
          <p:nvPr/>
        </p:nvSpPr>
        <p:spPr bwMode="auto">
          <a:xfrm>
            <a:off x="1010571" y="4127196"/>
            <a:ext cx="8175632" cy="466049"/>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dirty="0" smtClean="0">
                <a:solidFill>
                  <a:srgbClr val="002776"/>
                </a:solidFill>
                <a:cs typeface="Arial" charset="0"/>
              </a:rPr>
              <a:t>Para los </a:t>
            </a:r>
            <a:r>
              <a:rPr lang="es-ES" sz="1050" b="1" dirty="0" smtClean="0">
                <a:solidFill>
                  <a:srgbClr val="002776"/>
                </a:solidFill>
                <a:cs typeface="Arial" charset="0"/>
              </a:rPr>
              <a:t>mercados europeos y norteamericanos</a:t>
            </a:r>
            <a:r>
              <a:rPr lang="es-ES" sz="1050" dirty="0" smtClean="0">
                <a:solidFill>
                  <a:srgbClr val="002776"/>
                </a:solidFill>
                <a:cs typeface="Arial" charset="0"/>
              </a:rPr>
              <a:t>, </a:t>
            </a:r>
            <a:r>
              <a:rPr lang="es-ES" sz="1050" b="1" dirty="0" smtClean="0">
                <a:solidFill>
                  <a:srgbClr val="002776"/>
                </a:solidFill>
                <a:cs typeface="Arial" charset="0"/>
              </a:rPr>
              <a:t>Quito y Lima retroceden</a:t>
            </a:r>
            <a:r>
              <a:rPr lang="es-ES" sz="1050" dirty="0" smtClean="0">
                <a:solidFill>
                  <a:srgbClr val="002776"/>
                </a:solidFill>
                <a:cs typeface="Arial" charset="0"/>
              </a:rPr>
              <a:t> de manera </a:t>
            </a:r>
            <a:r>
              <a:rPr lang="es-ES" sz="1050" b="1" dirty="0" smtClean="0">
                <a:solidFill>
                  <a:srgbClr val="002776"/>
                </a:solidFill>
                <a:cs typeface="Arial" charset="0"/>
              </a:rPr>
              <a:t>generalizada</a:t>
            </a:r>
            <a:r>
              <a:rPr lang="es-ES" sz="1050" dirty="0" smtClean="0">
                <a:solidFill>
                  <a:srgbClr val="002776"/>
                </a:solidFill>
                <a:cs typeface="Arial" charset="0"/>
              </a:rPr>
              <a:t> en cuota de mercado, especialmente en el caso de Reino Unido. Sin embargo, Lima es el gran líder en la captación de cuotas de estos mercados.</a:t>
            </a:r>
            <a:endParaRPr lang="es-ES" sz="1050" dirty="0">
              <a:solidFill>
                <a:srgbClr val="002776"/>
              </a:solidFill>
              <a:cs typeface="Arial" charset="0"/>
            </a:endParaRPr>
          </a:p>
        </p:txBody>
      </p:sp>
      <p:sp>
        <p:nvSpPr>
          <p:cNvPr id="37" name="TextBox 36"/>
          <p:cNvSpPr txBox="1"/>
          <p:nvPr/>
        </p:nvSpPr>
        <p:spPr bwMode="auto">
          <a:xfrm>
            <a:off x="1010571" y="4707418"/>
            <a:ext cx="8175632" cy="466049"/>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b="1" dirty="0" smtClean="0">
                <a:solidFill>
                  <a:srgbClr val="002776"/>
                </a:solidFill>
                <a:cs typeface="Arial" charset="0"/>
              </a:rPr>
              <a:t>San José Presenta una tasa de decrecimiento generalizado, en mayor medida de los turistas provenientes de Sudamérica.</a:t>
            </a:r>
            <a:endParaRPr lang="es-ES" sz="1050" b="1" dirty="0">
              <a:solidFill>
                <a:srgbClr val="002776"/>
              </a:solidFill>
              <a:cs typeface="Arial" charset="0"/>
            </a:endParaRPr>
          </a:p>
        </p:txBody>
      </p:sp>
      <p:sp>
        <p:nvSpPr>
          <p:cNvPr id="38" name="TextBox 37"/>
          <p:cNvSpPr txBox="1"/>
          <p:nvPr/>
        </p:nvSpPr>
        <p:spPr bwMode="auto">
          <a:xfrm>
            <a:off x="1010571" y="5245913"/>
            <a:ext cx="8175632" cy="466049"/>
          </a:xfrm>
          <a:prstGeom prst="rect">
            <a:avLst/>
          </a:prstGeom>
        </p:spPr>
        <p:txBody>
          <a:bodyPr wrap="square" lIns="36000" rIns="36000" rtlCol="0" anchor="ctr">
            <a:noAutofit/>
          </a:bodyPr>
          <a:lstStyle/>
          <a:p>
            <a:pPr marL="1588" defTabSz="914400" fontAlgn="base">
              <a:lnSpc>
                <a:spcPct val="106000"/>
              </a:lnSpc>
              <a:spcBef>
                <a:spcPct val="40000"/>
              </a:spcBef>
              <a:spcAft>
                <a:spcPct val="0"/>
              </a:spcAft>
              <a:buClr>
                <a:srgbClr val="000000"/>
              </a:buClr>
            </a:pPr>
            <a:r>
              <a:rPr lang="es-ES" sz="1050" b="1" dirty="0" smtClean="0">
                <a:solidFill>
                  <a:srgbClr val="002776"/>
                </a:solidFill>
                <a:cs typeface="Arial" charset="0"/>
              </a:rPr>
              <a:t>Lima presenta crecimiento en Sudamérica y Norte América, pero decrecimiento en los países europeos. </a:t>
            </a:r>
            <a:endParaRPr lang="es-ES" sz="1050" b="1" dirty="0">
              <a:solidFill>
                <a:srgbClr val="002776"/>
              </a:solidFill>
              <a:cs typeface="Arial" charset="0"/>
            </a:endParaRPr>
          </a:p>
        </p:txBody>
      </p:sp>
      <p:sp>
        <p:nvSpPr>
          <p:cNvPr id="41" name="Freeform 30"/>
          <p:cNvSpPr>
            <a:spLocks noEditPoints="1"/>
          </p:cNvSpPr>
          <p:nvPr/>
        </p:nvSpPr>
        <p:spPr bwMode="auto">
          <a:xfrm>
            <a:off x="731367" y="4819490"/>
            <a:ext cx="180000" cy="270000"/>
          </a:xfrm>
          <a:custGeom>
            <a:avLst/>
            <a:gdLst>
              <a:gd name="T0" fmla="*/ 49 w 49"/>
              <a:gd name="T1" fmla="*/ 45 h 71"/>
              <a:gd name="T2" fmla="*/ 42 w 49"/>
              <a:gd name="T3" fmla="*/ 63 h 71"/>
              <a:gd name="T4" fmla="*/ 23 w 49"/>
              <a:gd name="T5" fmla="*/ 71 h 71"/>
              <a:gd name="T6" fmla="*/ 6 w 49"/>
              <a:gd name="T7" fmla="*/ 63 h 71"/>
              <a:gd name="T8" fmla="*/ 0 w 49"/>
              <a:gd name="T9" fmla="*/ 44 h 71"/>
              <a:gd name="T10" fmla="*/ 6 w 49"/>
              <a:gd name="T11" fmla="*/ 22 h 71"/>
              <a:gd name="T12" fmla="*/ 21 w 49"/>
              <a:gd name="T13" fmla="*/ 5 h 71"/>
              <a:gd name="T14" fmla="*/ 31 w 49"/>
              <a:gd name="T15" fmla="*/ 0 h 71"/>
              <a:gd name="T16" fmla="*/ 34 w 49"/>
              <a:gd name="T17" fmla="*/ 1 h 71"/>
              <a:gd name="T18" fmla="*/ 36 w 49"/>
              <a:gd name="T19" fmla="*/ 4 h 71"/>
              <a:gd name="T20" fmla="*/ 34 w 49"/>
              <a:gd name="T21" fmla="*/ 6 h 71"/>
              <a:gd name="T22" fmla="*/ 33 w 49"/>
              <a:gd name="T23" fmla="*/ 5 h 71"/>
              <a:gd name="T24" fmla="*/ 32 w 49"/>
              <a:gd name="T25" fmla="*/ 5 h 71"/>
              <a:gd name="T26" fmla="*/ 21 w 49"/>
              <a:gd name="T27" fmla="*/ 11 h 71"/>
              <a:gd name="T28" fmla="*/ 13 w 49"/>
              <a:gd name="T29" fmla="*/ 22 h 71"/>
              <a:gd name="T30" fmla="*/ 7 w 49"/>
              <a:gd name="T31" fmla="*/ 36 h 71"/>
              <a:gd name="T32" fmla="*/ 9 w 49"/>
              <a:gd name="T33" fmla="*/ 34 h 71"/>
              <a:gd name="T34" fmla="*/ 28 w 49"/>
              <a:gd name="T35" fmla="*/ 24 h 71"/>
              <a:gd name="T36" fmla="*/ 43 w 49"/>
              <a:gd name="T37" fmla="*/ 30 h 71"/>
              <a:gd name="T38" fmla="*/ 49 w 49"/>
              <a:gd name="T39" fmla="*/ 45 h 71"/>
              <a:gd name="T40" fmla="*/ 44 w 49"/>
              <a:gd name="T41" fmla="*/ 44 h 71"/>
              <a:gd name="T42" fmla="*/ 40 w 49"/>
              <a:gd name="T43" fmla="*/ 32 h 71"/>
              <a:gd name="T44" fmla="*/ 28 w 49"/>
              <a:gd name="T45" fmla="*/ 28 h 71"/>
              <a:gd name="T46" fmla="*/ 15 w 49"/>
              <a:gd name="T47" fmla="*/ 33 h 71"/>
              <a:gd name="T48" fmla="*/ 8 w 49"/>
              <a:gd name="T49" fmla="*/ 43 h 71"/>
              <a:gd name="T50" fmla="*/ 8 w 49"/>
              <a:gd name="T51" fmla="*/ 44 h 71"/>
              <a:gd name="T52" fmla="*/ 8 w 49"/>
              <a:gd name="T53" fmla="*/ 45 h 71"/>
              <a:gd name="T54" fmla="*/ 6 w 49"/>
              <a:gd name="T55" fmla="*/ 47 h 71"/>
              <a:gd name="T56" fmla="*/ 10 w 49"/>
              <a:gd name="T57" fmla="*/ 61 h 71"/>
              <a:gd name="T58" fmla="*/ 23 w 49"/>
              <a:gd name="T59" fmla="*/ 67 h 71"/>
              <a:gd name="T60" fmla="*/ 38 w 49"/>
              <a:gd name="T61" fmla="*/ 60 h 71"/>
              <a:gd name="T62" fmla="*/ 44 w 49"/>
              <a:gd name="T63" fmla="*/ 4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71">
                <a:moveTo>
                  <a:pt x="49" y="45"/>
                </a:moveTo>
                <a:cubicBezTo>
                  <a:pt x="49" y="53"/>
                  <a:pt x="46" y="59"/>
                  <a:pt x="42" y="63"/>
                </a:cubicBezTo>
                <a:cubicBezTo>
                  <a:pt x="37" y="68"/>
                  <a:pt x="31" y="71"/>
                  <a:pt x="23" y="71"/>
                </a:cubicBezTo>
                <a:cubicBezTo>
                  <a:pt x="16" y="71"/>
                  <a:pt x="10" y="68"/>
                  <a:pt x="6" y="63"/>
                </a:cubicBezTo>
                <a:cubicBezTo>
                  <a:pt x="2" y="58"/>
                  <a:pt x="0" y="52"/>
                  <a:pt x="0" y="44"/>
                </a:cubicBezTo>
                <a:cubicBezTo>
                  <a:pt x="0" y="37"/>
                  <a:pt x="2" y="30"/>
                  <a:pt x="6" y="22"/>
                </a:cubicBezTo>
                <a:cubicBezTo>
                  <a:pt x="10" y="15"/>
                  <a:pt x="15" y="10"/>
                  <a:pt x="21" y="5"/>
                </a:cubicBezTo>
                <a:cubicBezTo>
                  <a:pt x="25" y="1"/>
                  <a:pt x="29" y="0"/>
                  <a:pt x="31" y="0"/>
                </a:cubicBezTo>
                <a:cubicBezTo>
                  <a:pt x="32" y="0"/>
                  <a:pt x="33" y="0"/>
                  <a:pt x="34" y="1"/>
                </a:cubicBezTo>
                <a:cubicBezTo>
                  <a:pt x="35" y="2"/>
                  <a:pt x="36" y="3"/>
                  <a:pt x="36" y="4"/>
                </a:cubicBezTo>
                <a:cubicBezTo>
                  <a:pt x="36" y="5"/>
                  <a:pt x="35" y="6"/>
                  <a:pt x="34" y="6"/>
                </a:cubicBezTo>
                <a:cubicBezTo>
                  <a:pt x="34" y="6"/>
                  <a:pt x="33" y="6"/>
                  <a:pt x="33" y="5"/>
                </a:cubicBezTo>
                <a:cubicBezTo>
                  <a:pt x="32" y="5"/>
                  <a:pt x="32" y="5"/>
                  <a:pt x="32" y="5"/>
                </a:cubicBezTo>
                <a:cubicBezTo>
                  <a:pt x="29" y="5"/>
                  <a:pt x="26" y="7"/>
                  <a:pt x="21" y="11"/>
                </a:cubicBezTo>
                <a:cubicBezTo>
                  <a:pt x="17" y="15"/>
                  <a:pt x="15" y="18"/>
                  <a:pt x="13" y="22"/>
                </a:cubicBezTo>
                <a:cubicBezTo>
                  <a:pt x="9" y="27"/>
                  <a:pt x="7" y="32"/>
                  <a:pt x="7" y="36"/>
                </a:cubicBezTo>
                <a:cubicBezTo>
                  <a:pt x="7" y="36"/>
                  <a:pt x="8" y="35"/>
                  <a:pt x="9" y="34"/>
                </a:cubicBezTo>
                <a:cubicBezTo>
                  <a:pt x="14" y="28"/>
                  <a:pt x="21" y="24"/>
                  <a:pt x="28" y="24"/>
                </a:cubicBezTo>
                <a:cubicBezTo>
                  <a:pt x="34" y="24"/>
                  <a:pt x="39" y="26"/>
                  <a:pt x="43" y="30"/>
                </a:cubicBezTo>
                <a:cubicBezTo>
                  <a:pt x="47" y="34"/>
                  <a:pt x="49" y="39"/>
                  <a:pt x="49" y="45"/>
                </a:cubicBezTo>
                <a:close/>
                <a:moveTo>
                  <a:pt x="44" y="44"/>
                </a:moveTo>
                <a:cubicBezTo>
                  <a:pt x="44" y="39"/>
                  <a:pt x="42" y="35"/>
                  <a:pt x="40" y="32"/>
                </a:cubicBezTo>
                <a:cubicBezTo>
                  <a:pt x="37" y="29"/>
                  <a:pt x="33" y="28"/>
                  <a:pt x="28" y="28"/>
                </a:cubicBezTo>
                <a:cubicBezTo>
                  <a:pt x="25" y="28"/>
                  <a:pt x="20" y="30"/>
                  <a:pt x="15" y="33"/>
                </a:cubicBezTo>
                <a:cubicBezTo>
                  <a:pt x="10" y="37"/>
                  <a:pt x="8" y="40"/>
                  <a:pt x="8" y="43"/>
                </a:cubicBezTo>
                <a:cubicBezTo>
                  <a:pt x="8" y="43"/>
                  <a:pt x="8" y="44"/>
                  <a:pt x="8" y="44"/>
                </a:cubicBezTo>
                <a:cubicBezTo>
                  <a:pt x="8" y="44"/>
                  <a:pt x="8" y="44"/>
                  <a:pt x="8" y="45"/>
                </a:cubicBezTo>
                <a:cubicBezTo>
                  <a:pt x="8" y="46"/>
                  <a:pt x="7" y="46"/>
                  <a:pt x="6" y="47"/>
                </a:cubicBezTo>
                <a:cubicBezTo>
                  <a:pt x="6" y="52"/>
                  <a:pt x="8" y="57"/>
                  <a:pt x="10" y="61"/>
                </a:cubicBezTo>
                <a:cubicBezTo>
                  <a:pt x="14" y="65"/>
                  <a:pt x="18" y="67"/>
                  <a:pt x="23" y="67"/>
                </a:cubicBezTo>
                <a:cubicBezTo>
                  <a:pt x="29" y="67"/>
                  <a:pt x="34" y="65"/>
                  <a:pt x="38" y="60"/>
                </a:cubicBezTo>
                <a:cubicBezTo>
                  <a:pt x="42" y="56"/>
                  <a:pt x="44" y="50"/>
                  <a:pt x="44" y="4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pitchFamily="34" charset="0"/>
            </a:endParaRPr>
          </a:p>
        </p:txBody>
      </p:sp>
      <p:sp>
        <p:nvSpPr>
          <p:cNvPr id="28" name="Freeform 31"/>
          <p:cNvSpPr>
            <a:spLocks/>
          </p:cNvSpPr>
          <p:nvPr/>
        </p:nvSpPr>
        <p:spPr bwMode="auto">
          <a:xfrm>
            <a:off x="731367" y="5402485"/>
            <a:ext cx="180000" cy="270000"/>
          </a:xfrm>
          <a:custGeom>
            <a:avLst/>
            <a:gdLst>
              <a:gd name="T0" fmla="*/ 46 w 46"/>
              <a:gd name="T1" fmla="*/ 6 h 73"/>
              <a:gd name="T2" fmla="*/ 44 w 46"/>
              <a:gd name="T3" fmla="*/ 8 h 73"/>
              <a:gd name="T4" fmla="*/ 42 w 46"/>
              <a:gd name="T5" fmla="*/ 11 h 73"/>
              <a:gd name="T6" fmla="*/ 23 w 46"/>
              <a:gd name="T7" fmla="*/ 43 h 73"/>
              <a:gd name="T8" fmla="*/ 19 w 46"/>
              <a:gd name="T9" fmla="*/ 54 h 73"/>
              <a:gd name="T10" fmla="*/ 16 w 46"/>
              <a:gd name="T11" fmla="*/ 65 h 73"/>
              <a:gd name="T12" fmla="*/ 18 w 46"/>
              <a:gd name="T13" fmla="*/ 72 h 73"/>
              <a:gd name="T14" fmla="*/ 17 w 46"/>
              <a:gd name="T15" fmla="*/ 73 h 73"/>
              <a:gd name="T16" fmla="*/ 13 w 46"/>
              <a:gd name="T17" fmla="*/ 70 h 73"/>
              <a:gd name="T18" fmla="*/ 12 w 46"/>
              <a:gd name="T19" fmla="*/ 66 h 73"/>
              <a:gd name="T20" fmla="*/ 12 w 46"/>
              <a:gd name="T21" fmla="*/ 61 h 73"/>
              <a:gd name="T22" fmla="*/ 22 w 46"/>
              <a:gd name="T23" fmla="*/ 33 h 73"/>
              <a:gd name="T24" fmla="*/ 36 w 46"/>
              <a:gd name="T25" fmla="*/ 8 h 73"/>
              <a:gd name="T26" fmla="*/ 37 w 46"/>
              <a:gd name="T27" fmla="*/ 7 h 73"/>
              <a:gd name="T28" fmla="*/ 33 w 46"/>
              <a:gd name="T29" fmla="*/ 5 h 73"/>
              <a:gd name="T30" fmla="*/ 32 w 46"/>
              <a:gd name="T31" fmla="*/ 5 h 73"/>
              <a:gd name="T32" fmla="*/ 31 w 46"/>
              <a:gd name="T33" fmla="*/ 6 h 73"/>
              <a:gd name="T34" fmla="*/ 31 w 46"/>
              <a:gd name="T35" fmla="*/ 5 h 73"/>
              <a:gd name="T36" fmla="*/ 30 w 46"/>
              <a:gd name="T37" fmla="*/ 5 h 73"/>
              <a:gd name="T38" fmla="*/ 18 w 46"/>
              <a:gd name="T39" fmla="*/ 7 h 73"/>
              <a:gd name="T40" fmla="*/ 7 w 46"/>
              <a:gd name="T41" fmla="*/ 10 h 73"/>
              <a:gd name="T42" fmla="*/ 6 w 46"/>
              <a:gd name="T43" fmla="*/ 15 h 73"/>
              <a:gd name="T44" fmla="*/ 4 w 46"/>
              <a:gd name="T45" fmla="*/ 20 h 73"/>
              <a:gd name="T46" fmla="*/ 3 w 46"/>
              <a:gd name="T47" fmla="*/ 20 h 73"/>
              <a:gd name="T48" fmla="*/ 0 w 46"/>
              <a:gd name="T49" fmla="*/ 18 h 73"/>
              <a:gd name="T50" fmla="*/ 0 w 46"/>
              <a:gd name="T51" fmla="*/ 15 h 73"/>
              <a:gd name="T52" fmla="*/ 1 w 46"/>
              <a:gd name="T53" fmla="*/ 13 h 73"/>
              <a:gd name="T54" fmla="*/ 2 w 46"/>
              <a:gd name="T55" fmla="*/ 7 h 73"/>
              <a:gd name="T56" fmla="*/ 4 w 46"/>
              <a:gd name="T57" fmla="*/ 1 h 73"/>
              <a:gd name="T58" fmla="*/ 6 w 46"/>
              <a:gd name="T59" fmla="*/ 2 h 73"/>
              <a:gd name="T60" fmla="*/ 7 w 46"/>
              <a:gd name="T61" fmla="*/ 4 h 73"/>
              <a:gd name="T62" fmla="*/ 7 w 46"/>
              <a:gd name="T63" fmla="*/ 4 h 73"/>
              <a:gd name="T64" fmla="*/ 13 w 46"/>
              <a:gd name="T65" fmla="*/ 2 h 73"/>
              <a:gd name="T66" fmla="*/ 19 w 46"/>
              <a:gd name="T67" fmla="*/ 1 h 73"/>
              <a:gd name="T68" fmla="*/ 29 w 46"/>
              <a:gd name="T69" fmla="*/ 0 h 73"/>
              <a:gd name="T70" fmla="*/ 38 w 46"/>
              <a:gd name="T71" fmla="*/ 1 h 73"/>
              <a:gd name="T72" fmla="*/ 43 w 46"/>
              <a:gd name="T73" fmla="*/ 3 h 73"/>
              <a:gd name="T74" fmla="*/ 46 w 46"/>
              <a:gd name="T75"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 h="73">
                <a:moveTo>
                  <a:pt x="46" y="6"/>
                </a:moveTo>
                <a:cubicBezTo>
                  <a:pt x="46" y="6"/>
                  <a:pt x="46" y="7"/>
                  <a:pt x="44" y="8"/>
                </a:cubicBezTo>
                <a:cubicBezTo>
                  <a:pt x="43" y="10"/>
                  <a:pt x="42" y="11"/>
                  <a:pt x="42" y="11"/>
                </a:cubicBezTo>
                <a:cubicBezTo>
                  <a:pt x="33" y="23"/>
                  <a:pt x="27" y="34"/>
                  <a:pt x="23" y="43"/>
                </a:cubicBezTo>
                <a:cubicBezTo>
                  <a:pt x="22" y="46"/>
                  <a:pt x="20" y="50"/>
                  <a:pt x="19" y="54"/>
                </a:cubicBezTo>
                <a:cubicBezTo>
                  <a:pt x="17" y="58"/>
                  <a:pt x="16" y="62"/>
                  <a:pt x="16" y="65"/>
                </a:cubicBezTo>
                <a:cubicBezTo>
                  <a:pt x="16" y="66"/>
                  <a:pt x="17" y="68"/>
                  <a:pt x="18" y="72"/>
                </a:cubicBezTo>
                <a:cubicBezTo>
                  <a:pt x="17" y="73"/>
                  <a:pt x="17" y="73"/>
                  <a:pt x="17" y="73"/>
                </a:cubicBezTo>
                <a:cubicBezTo>
                  <a:pt x="15" y="73"/>
                  <a:pt x="14" y="72"/>
                  <a:pt x="13" y="70"/>
                </a:cubicBezTo>
                <a:cubicBezTo>
                  <a:pt x="12" y="69"/>
                  <a:pt x="12" y="67"/>
                  <a:pt x="12" y="66"/>
                </a:cubicBezTo>
                <a:cubicBezTo>
                  <a:pt x="12" y="65"/>
                  <a:pt x="12" y="63"/>
                  <a:pt x="12" y="61"/>
                </a:cubicBezTo>
                <a:cubicBezTo>
                  <a:pt x="14" y="52"/>
                  <a:pt x="18" y="43"/>
                  <a:pt x="22" y="33"/>
                </a:cubicBezTo>
                <a:cubicBezTo>
                  <a:pt x="23" y="32"/>
                  <a:pt x="28" y="23"/>
                  <a:pt x="36" y="8"/>
                </a:cubicBezTo>
                <a:cubicBezTo>
                  <a:pt x="37" y="7"/>
                  <a:pt x="37" y="7"/>
                  <a:pt x="37" y="7"/>
                </a:cubicBezTo>
                <a:cubicBezTo>
                  <a:pt x="36" y="6"/>
                  <a:pt x="34" y="5"/>
                  <a:pt x="33" y="5"/>
                </a:cubicBezTo>
                <a:cubicBezTo>
                  <a:pt x="33" y="5"/>
                  <a:pt x="33" y="5"/>
                  <a:pt x="32" y="5"/>
                </a:cubicBezTo>
                <a:cubicBezTo>
                  <a:pt x="32" y="5"/>
                  <a:pt x="32" y="6"/>
                  <a:pt x="31" y="6"/>
                </a:cubicBezTo>
                <a:cubicBezTo>
                  <a:pt x="31" y="6"/>
                  <a:pt x="31" y="5"/>
                  <a:pt x="31" y="5"/>
                </a:cubicBezTo>
                <a:cubicBezTo>
                  <a:pt x="30" y="5"/>
                  <a:pt x="30" y="5"/>
                  <a:pt x="30" y="5"/>
                </a:cubicBezTo>
                <a:cubicBezTo>
                  <a:pt x="28" y="5"/>
                  <a:pt x="24" y="6"/>
                  <a:pt x="18" y="7"/>
                </a:cubicBezTo>
                <a:cubicBezTo>
                  <a:pt x="11" y="9"/>
                  <a:pt x="8" y="10"/>
                  <a:pt x="7" y="10"/>
                </a:cubicBezTo>
                <a:cubicBezTo>
                  <a:pt x="6" y="11"/>
                  <a:pt x="6" y="13"/>
                  <a:pt x="6" y="15"/>
                </a:cubicBezTo>
                <a:cubicBezTo>
                  <a:pt x="6" y="18"/>
                  <a:pt x="5" y="19"/>
                  <a:pt x="4" y="20"/>
                </a:cubicBezTo>
                <a:cubicBezTo>
                  <a:pt x="4" y="20"/>
                  <a:pt x="3" y="20"/>
                  <a:pt x="3" y="20"/>
                </a:cubicBezTo>
                <a:cubicBezTo>
                  <a:pt x="1" y="20"/>
                  <a:pt x="0" y="20"/>
                  <a:pt x="0" y="18"/>
                </a:cubicBezTo>
                <a:cubicBezTo>
                  <a:pt x="0" y="18"/>
                  <a:pt x="0" y="17"/>
                  <a:pt x="0" y="15"/>
                </a:cubicBezTo>
                <a:cubicBezTo>
                  <a:pt x="1" y="14"/>
                  <a:pt x="1" y="13"/>
                  <a:pt x="1" y="13"/>
                </a:cubicBezTo>
                <a:cubicBezTo>
                  <a:pt x="2" y="11"/>
                  <a:pt x="2" y="9"/>
                  <a:pt x="2" y="7"/>
                </a:cubicBezTo>
                <a:cubicBezTo>
                  <a:pt x="3" y="5"/>
                  <a:pt x="3" y="3"/>
                  <a:pt x="4" y="1"/>
                </a:cubicBezTo>
                <a:cubicBezTo>
                  <a:pt x="5" y="1"/>
                  <a:pt x="5" y="1"/>
                  <a:pt x="6" y="2"/>
                </a:cubicBezTo>
                <a:cubicBezTo>
                  <a:pt x="6" y="3"/>
                  <a:pt x="6" y="3"/>
                  <a:pt x="7" y="4"/>
                </a:cubicBezTo>
                <a:cubicBezTo>
                  <a:pt x="7" y="4"/>
                  <a:pt x="7" y="4"/>
                  <a:pt x="7" y="4"/>
                </a:cubicBezTo>
                <a:cubicBezTo>
                  <a:pt x="8" y="4"/>
                  <a:pt x="10" y="3"/>
                  <a:pt x="13" y="2"/>
                </a:cubicBezTo>
                <a:cubicBezTo>
                  <a:pt x="16" y="1"/>
                  <a:pt x="18" y="1"/>
                  <a:pt x="19" y="1"/>
                </a:cubicBezTo>
                <a:cubicBezTo>
                  <a:pt x="22" y="0"/>
                  <a:pt x="26" y="0"/>
                  <a:pt x="29" y="0"/>
                </a:cubicBezTo>
                <a:cubicBezTo>
                  <a:pt x="32" y="0"/>
                  <a:pt x="35" y="0"/>
                  <a:pt x="38" y="1"/>
                </a:cubicBezTo>
                <a:cubicBezTo>
                  <a:pt x="39" y="1"/>
                  <a:pt x="41" y="2"/>
                  <a:pt x="43" y="3"/>
                </a:cubicBezTo>
                <a:cubicBezTo>
                  <a:pt x="45" y="4"/>
                  <a:pt x="46" y="5"/>
                  <a:pt x="46" y="6"/>
                </a:cubicBezTo>
                <a:close/>
              </a:path>
            </a:pathLst>
          </a:custGeom>
          <a:solidFill>
            <a:schemeClr val="accent2"/>
          </a:solidFill>
          <a:ln>
            <a:noFill/>
          </a:ln>
        </p:spPr>
        <p:txBody>
          <a:bodyPr vert="horz" wrap="square" lIns="91411" tIns="45704" rIns="91411" bIns="45704" numCol="1" anchor="t" anchorCtr="0" compatLnSpc="1">
            <a:prstTxWarp prst="textNoShape">
              <a:avLst/>
            </a:prstTxWarp>
          </a:bodyPr>
          <a:lstStyle/>
          <a:p>
            <a:pPr defTabSz="914400" fontAlgn="base">
              <a:spcBef>
                <a:spcPct val="0"/>
              </a:spcBef>
              <a:spcAft>
                <a:spcPct val="0"/>
              </a:spcAft>
            </a:pPr>
            <a:endParaRPr lang="es-ES" sz="2400" dirty="0">
              <a:solidFill>
                <a:srgbClr val="000000"/>
              </a:solidFill>
              <a:cs typeface="Arial" charset="0"/>
            </a:endParaRPr>
          </a:p>
        </p:txBody>
      </p:sp>
      <p:sp>
        <p:nvSpPr>
          <p:cNvPr id="4" name="TextBox 3"/>
          <p:cNvSpPr txBox="1"/>
          <p:nvPr/>
        </p:nvSpPr>
        <p:spPr bwMode="auto">
          <a:xfrm>
            <a:off x="623365" y="5782430"/>
            <a:ext cx="272480" cy="481542"/>
          </a:xfrm>
          <a:prstGeom prst="rect">
            <a:avLst/>
          </a:prstGeom>
        </p:spPr>
        <p:txBody>
          <a:bodyPr wrap="square" rtlCol="0">
            <a:spAutoFit/>
          </a:bodyPr>
          <a:lstStyle/>
          <a:p>
            <a:pPr marL="1588" fontAlgn="base">
              <a:lnSpc>
                <a:spcPct val="106000"/>
              </a:lnSpc>
              <a:spcBef>
                <a:spcPct val="40000"/>
              </a:spcBef>
              <a:spcAft>
                <a:spcPct val="0"/>
              </a:spcAft>
              <a:buClr>
                <a:srgbClr val="000000"/>
              </a:buClr>
            </a:pPr>
            <a:r>
              <a:rPr lang="es-ES" sz="2700" dirty="0" smtClean="0">
                <a:solidFill>
                  <a:srgbClr val="81BC00"/>
                </a:solidFill>
                <a:latin typeface="Batang" panose="02030600000101010101" pitchFamily="18" charset="-127"/>
                <a:ea typeface="Batang" panose="02030600000101010101" pitchFamily="18" charset="-127"/>
                <a:cs typeface="Arial" charset="0"/>
              </a:rPr>
              <a:t>8</a:t>
            </a:r>
            <a:endParaRPr lang="es-ES" sz="2700" dirty="0">
              <a:solidFill>
                <a:srgbClr val="81BC00"/>
              </a:solidFill>
              <a:latin typeface="Batang" panose="02030600000101010101" pitchFamily="18" charset="-127"/>
              <a:ea typeface="Batang" panose="02030600000101010101" pitchFamily="18" charset="-127"/>
              <a:cs typeface="Arial" charset="0"/>
            </a:endParaRPr>
          </a:p>
        </p:txBody>
      </p:sp>
    </p:spTree>
    <p:extLst>
      <p:ext uri="{BB962C8B-B14F-4D97-AF65-F5344CB8AC3E}">
        <p14:creationId xmlns:p14="http://schemas.microsoft.com/office/powerpoint/2010/main" val="2733976543"/>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1.5.5  </a:t>
            </a:r>
            <a:r>
              <a:rPr lang="es-ES" sz="2800" dirty="0" smtClean="0">
                <a:solidFill>
                  <a:srgbClr val="FFFFFF"/>
                </a:solidFill>
              </a:rPr>
              <a:t>Forma de organización del viaje de los turistas a Quito </a:t>
            </a:r>
            <a:endParaRPr lang="es-ES" sz="2800" i="1" dirty="0">
              <a:solidFill>
                <a:srgbClr val="FFFFFF"/>
              </a:solidFill>
            </a:endParaRPr>
          </a:p>
        </p:txBody>
      </p:sp>
    </p:spTree>
    <p:extLst>
      <p:ext uri="{BB962C8B-B14F-4D97-AF65-F5344CB8AC3E}">
        <p14:creationId xmlns:p14="http://schemas.microsoft.com/office/powerpoint/2010/main" val="630889880"/>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4488" y="26064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a:solidFill>
                  <a:srgbClr val="00B0F0"/>
                </a:solidFill>
                <a:cs typeface="Arial" charset="0"/>
              </a:rPr>
              <a:t>F</a:t>
            </a:r>
            <a:r>
              <a:rPr lang="es-ES" sz="2000" b="1" dirty="0" smtClean="0">
                <a:solidFill>
                  <a:srgbClr val="00B0F0"/>
                </a:solidFill>
                <a:cs typeface="Arial" charset="0"/>
              </a:rPr>
              <a:t>orma de organización de viaje de los turistas a Quito</a:t>
            </a:r>
            <a:endParaRPr lang="es-ES" sz="1400" i="1" dirty="0">
              <a:solidFill>
                <a:srgbClr val="00B0F0"/>
              </a:solidFill>
              <a:cs typeface="Arial" charset="0"/>
            </a:endParaRPr>
          </a:p>
        </p:txBody>
      </p:sp>
      <p:sp>
        <p:nvSpPr>
          <p:cNvPr id="25" name="Content Placeholder 5"/>
          <p:cNvSpPr txBox="1">
            <a:spLocks/>
          </p:cNvSpPr>
          <p:nvPr/>
        </p:nvSpPr>
        <p:spPr bwMode="auto">
          <a:xfrm>
            <a:off x="603396" y="871774"/>
            <a:ext cx="9198953"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endParaRPr lang="es-ES" sz="1200" dirty="0">
              <a:solidFill>
                <a:srgbClr val="002060"/>
              </a:solidFill>
            </a:endParaRPr>
          </a:p>
        </p:txBody>
      </p:sp>
      <p:sp>
        <p:nvSpPr>
          <p:cNvPr id="11" name="Rounded Rectangle 10"/>
          <p:cNvSpPr/>
          <p:nvPr/>
        </p:nvSpPr>
        <p:spPr bwMode="auto">
          <a:xfrm>
            <a:off x="577555" y="1602202"/>
            <a:ext cx="8401978" cy="360000"/>
          </a:xfrm>
          <a:prstGeom prst="roundRect">
            <a:avLst/>
          </a:prstGeom>
          <a:solidFill>
            <a:srgbClr val="00A1DE"/>
          </a:solidFill>
          <a:ln w="9525" cap="flat" cmpd="sng" algn="ctr">
            <a:solidFill>
              <a:srgbClr val="FFFFFF"/>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defRPr/>
            </a:pPr>
            <a:r>
              <a:rPr lang="es-ES" sz="1050" b="1" kern="0" dirty="0" smtClean="0">
                <a:solidFill>
                  <a:srgbClr val="FFFFFF"/>
                </a:solidFill>
              </a:rPr>
              <a:t>Organización del Viaje de los turistas que llegan a Quito *,</a:t>
            </a:r>
          </a:p>
          <a:p>
            <a:pPr algn="ctr" defTabSz="914400" fontAlgn="base">
              <a:lnSpc>
                <a:spcPct val="106000"/>
              </a:lnSpc>
              <a:spcBef>
                <a:spcPct val="0"/>
              </a:spcBef>
              <a:spcAft>
                <a:spcPct val="0"/>
              </a:spcAft>
              <a:defRPr/>
            </a:pPr>
            <a:r>
              <a:rPr lang="es-ES" sz="1050" b="1" kern="0" dirty="0" smtClean="0">
                <a:solidFill>
                  <a:srgbClr val="FFFFFF"/>
                </a:solidFill>
              </a:rPr>
              <a:t> 2008-2015 (número de personas encuestadas)</a:t>
            </a:r>
          </a:p>
        </p:txBody>
      </p:sp>
      <p:sp>
        <p:nvSpPr>
          <p:cNvPr id="12" name="Slide Number Placeholder 1"/>
          <p:cNvSpPr txBox="1">
            <a:spLocks/>
          </p:cNvSpPr>
          <p:nvPr/>
        </p:nvSpPr>
        <p:spPr>
          <a:xfrm>
            <a:off x="731946" y="6377173"/>
            <a:ext cx="7221576" cy="29066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Fuente: Esta información fue obtenida del </a:t>
            </a:r>
            <a:r>
              <a:rPr lang="es-ES" i="1" dirty="0">
                <a:solidFill>
                  <a:srgbClr val="002776"/>
                </a:solidFill>
              </a:rPr>
              <a:t>documento Estadía y gasto turístico en la ciudad de Quito para los año 2008 </a:t>
            </a:r>
            <a:r>
              <a:rPr lang="es-ES" i="1" dirty="0" smtClean="0">
                <a:solidFill>
                  <a:srgbClr val="002776"/>
                </a:solidFill>
              </a:rPr>
              <a:t>– 2013. </a:t>
            </a:r>
            <a:r>
              <a:rPr lang="es-ES" i="1" dirty="0" err="1" smtClean="0">
                <a:solidFill>
                  <a:srgbClr val="002776"/>
                </a:solidFill>
              </a:rPr>
              <a:t>xls</a:t>
            </a:r>
            <a:r>
              <a:rPr lang="es-ES" i="1" dirty="0" smtClean="0">
                <a:solidFill>
                  <a:srgbClr val="002776"/>
                </a:solidFill>
              </a:rPr>
              <a:t>.</a:t>
            </a:r>
          </a:p>
          <a:p>
            <a:pPr marL="1588" fontAlgn="base">
              <a:lnSpc>
                <a:spcPct val="100000"/>
              </a:lnSpc>
              <a:spcAft>
                <a:spcPct val="0"/>
              </a:spcAft>
              <a:buClr>
                <a:srgbClr val="000000"/>
              </a:buClr>
            </a:pPr>
            <a:r>
              <a:rPr lang="es-ES" i="1" dirty="0" smtClean="0">
                <a:solidFill>
                  <a:srgbClr val="002776"/>
                </a:solidFill>
                <a:cs typeface="Arial" charset="0"/>
              </a:rPr>
              <a:t>             Para el año 2015, esta información fue obtenida del documento Turismo de negocios y recreación (recreativo 2015). </a:t>
            </a:r>
            <a:r>
              <a:rPr lang="es-ES" i="1" dirty="0" err="1">
                <a:solidFill>
                  <a:srgbClr val="002776"/>
                </a:solidFill>
                <a:cs typeface="Arial" charset="0"/>
              </a:rPr>
              <a:t>x</a:t>
            </a:r>
            <a:r>
              <a:rPr lang="es-ES" i="1" dirty="0" err="1" smtClean="0">
                <a:solidFill>
                  <a:srgbClr val="002776"/>
                </a:solidFill>
                <a:cs typeface="Arial" charset="0"/>
              </a:rPr>
              <a:t>ls</a:t>
            </a:r>
            <a:r>
              <a:rPr lang="es-ES" i="1" dirty="0" smtClean="0">
                <a:solidFill>
                  <a:srgbClr val="002776"/>
                </a:solidFill>
                <a:cs typeface="Arial" charset="0"/>
              </a:rPr>
              <a:t>.</a:t>
            </a:r>
          </a:p>
          <a:p>
            <a:pPr marL="1588" fontAlgn="base">
              <a:lnSpc>
                <a:spcPct val="100000"/>
              </a:lnSpc>
              <a:spcAft>
                <a:spcPct val="0"/>
              </a:spcAft>
              <a:buClr>
                <a:srgbClr val="000000"/>
              </a:buClr>
            </a:pPr>
            <a:r>
              <a:rPr lang="es-ES" i="1" dirty="0">
                <a:solidFill>
                  <a:srgbClr val="002776"/>
                </a:solidFill>
              </a:rPr>
              <a:t> </a:t>
            </a:r>
            <a:r>
              <a:rPr lang="es-ES" i="1" dirty="0" smtClean="0">
                <a:solidFill>
                  <a:srgbClr val="002776"/>
                </a:solidFill>
              </a:rPr>
              <a:t>           Sistema </a:t>
            </a:r>
            <a:r>
              <a:rPr lang="es-ES" i="1" dirty="0">
                <a:solidFill>
                  <a:srgbClr val="002776"/>
                </a:solidFill>
              </a:rPr>
              <a:t>Institucional de Indicadores Turísticos – Quito Turismo</a:t>
            </a:r>
            <a:endParaRPr lang="es-ES" i="1" dirty="0" smtClean="0">
              <a:solidFill>
                <a:srgbClr val="002776"/>
              </a:solidFill>
              <a:cs typeface="Arial" charset="0"/>
            </a:endParaRPr>
          </a:p>
          <a:p>
            <a:pPr marL="1588" fontAlgn="base">
              <a:lnSpc>
                <a:spcPct val="100000"/>
              </a:lnSpc>
              <a:spcAft>
                <a:spcPct val="0"/>
              </a:spcAft>
              <a:buClr>
                <a:srgbClr val="000000"/>
              </a:buClr>
            </a:pPr>
            <a:r>
              <a:rPr lang="es-ES" i="1" dirty="0">
                <a:solidFill>
                  <a:srgbClr val="002776"/>
                </a:solidFill>
                <a:cs typeface="Arial" charset="0"/>
              </a:rPr>
              <a:t> </a:t>
            </a:r>
            <a:r>
              <a:rPr lang="es-ES" i="1" dirty="0" smtClean="0">
                <a:solidFill>
                  <a:srgbClr val="002776"/>
                </a:solidFill>
                <a:cs typeface="Arial" charset="0"/>
              </a:rPr>
              <a:t>            </a:t>
            </a:r>
            <a:r>
              <a:rPr lang="es-ES" i="1" dirty="0">
                <a:solidFill>
                  <a:srgbClr val="002776"/>
                </a:solidFill>
                <a:cs typeface="Arial" charset="0"/>
              </a:rPr>
              <a:t>	</a:t>
            </a:r>
            <a:endParaRPr lang="es-ES" i="1" dirty="0" smtClean="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a:p>
            <a:pPr marL="1588" fontAlgn="base">
              <a:lnSpc>
                <a:spcPct val="106000"/>
              </a:lnSpc>
              <a:spcBef>
                <a:spcPct val="40000"/>
              </a:spcBef>
              <a:spcAft>
                <a:spcPct val="0"/>
              </a:spcAft>
              <a:buClr>
                <a:srgbClr val="000000"/>
              </a:buClr>
            </a:pPr>
            <a:endParaRPr lang="es-ES" i="1" dirty="0">
              <a:solidFill>
                <a:srgbClr val="002776"/>
              </a:solidFill>
              <a:cs typeface="Arial" charset="0"/>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95</a:t>
            </a:fld>
            <a:endParaRPr lang="es-ES" dirty="0">
              <a:solidFill>
                <a:srgbClr val="002776"/>
              </a:solidFill>
            </a:endParaRPr>
          </a:p>
        </p:txBody>
      </p:sp>
      <p:sp>
        <p:nvSpPr>
          <p:cNvPr id="9" name="Content Placeholder 5"/>
          <p:cNvSpPr txBox="1">
            <a:spLocks/>
          </p:cNvSpPr>
          <p:nvPr/>
        </p:nvSpPr>
        <p:spPr bwMode="auto">
          <a:xfrm>
            <a:off x="530072" y="944217"/>
            <a:ext cx="8815416"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algn="just" defTabSz="913965" fontAlgn="auto">
              <a:spcBef>
                <a:spcPts val="0"/>
              </a:spcBef>
              <a:spcAft>
                <a:spcPts val="600"/>
              </a:spcAft>
            </a:pPr>
            <a:r>
              <a:rPr lang="es-ES" sz="1200" dirty="0" smtClean="0">
                <a:solidFill>
                  <a:srgbClr val="002060"/>
                </a:solidFill>
              </a:rPr>
              <a:t>Las </a:t>
            </a:r>
            <a:r>
              <a:rPr lang="es-ES" sz="1200" dirty="0">
                <a:solidFill>
                  <a:srgbClr val="002060"/>
                </a:solidFill>
              </a:rPr>
              <a:t>llegadas </a:t>
            </a:r>
            <a:r>
              <a:rPr lang="es-ES" sz="1200" dirty="0" smtClean="0">
                <a:solidFill>
                  <a:srgbClr val="002060"/>
                </a:solidFill>
              </a:rPr>
              <a:t>de turistas internacionales a Quito según la forma de organización durante el periodo de estudio que comprende ( 2008 – 2015), muestra un decrecimiento compuesto negativo para Agencias de Viaje y Cuenta Propia (-31.0% Vs -0.8%). Según el mes de la encuesta, se observa preferencia de viaje por cuenta propia, y la tendencia a reducir los viajes organizados.</a:t>
            </a:r>
            <a:endParaRPr lang="es-ES" sz="1200" dirty="0">
              <a:solidFill>
                <a:srgbClr val="002060"/>
              </a:solidFill>
            </a:endParaRPr>
          </a:p>
        </p:txBody>
      </p:sp>
      <p:sp>
        <p:nvSpPr>
          <p:cNvPr id="10" name="Slide Number Placeholder 1"/>
          <p:cNvSpPr txBox="1">
            <a:spLocks/>
          </p:cNvSpPr>
          <p:nvPr/>
        </p:nvSpPr>
        <p:spPr>
          <a:xfrm>
            <a:off x="731946" y="5967401"/>
            <a:ext cx="8382596" cy="447209"/>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Nota: Esta información es realizada mediante un encuesta a los turistas que arriban a Quito en los meses y años mencionados.</a:t>
            </a:r>
          </a:p>
          <a:p>
            <a:pPr marL="1588" fontAlgn="base">
              <a:lnSpc>
                <a:spcPct val="100000"/>
              </a:lnSpc>
              <a:spcAft>
                <a:spcPct val="0"/>
              </a:spcAft>
              <a:buClr>
                <a:srgbClr val="000000"/>
              </a:buClr>
            </a:pPr>
            <a:r>
              <a:rPr lang="es-ES" i="1" dirty="0">
                <a:solidFill>
                  <a:srgbClr val="002776"/>
                </a:solidFill>
              </a:rPr>
              <a:t> </a:t>
            </a:r>
            <a:r>
              <a:rPr lang="es-ES" i="1" dirty="0" smtClean="0">
                <a:solidFill>
                  <a:srgbClr val="002776"/>
                </a:solidFill>
              </a:rPr>
              <a:t>         Para el año 2014, no se encuentra disponible la información sobre la cantidad personas extranjeras arribaron a Quito según su organización del viaje.</a:t>
            </a:r>
          </a:p>
          <a:p>
            <a:pPr marL="1588" fontAlgn="base">
              <a:lnSpc>
                <a:spcPct val="100000"/>
              </a:lnSpc>
              <a:spcAft>
                <a:spcPct val="0"/>
              </a:spcAft>
              <a:buClr>
                <a:srgbClr val="000000"/>
              </a:buClr>
            </a:pPr>
            <a:r>
              <a:rPr lang="es-ES" i="1" dirty="0" smtClean="0">
                <a:solidFill>
                  <a:srgbClr val="002776"/>
                </a:solidFill>
                <a:cs typeface="Arial" charset="0"/>
              </a:rPr>
              <a:t>          La Información solo se encuentra disponible para los meses mencionados con su respectivo año.  </a:t>
            </a:r>
            <a:endParaRPr lang="es-ES" i="1" dirty="0">
              <a:solidFill>
                <a:srgbClr val="002776"/>
              </a:solidFill>
              <a:cs typeface="Arial" charset="0"/>
            </a:endParaRPr>
          </a:p>
        </p:txBody>
      </p:sp>
      <p:pic>
        <p:nvPicPr>
          <p:cNvPr id="3" name="Picture 2"/>
          <p:cNvPicPr>
            <a:picLocks noChangeAspect="1"/>
          </p:cNvPicPr>
          <p:nvPr/>
        </p:nvPicPr>
        <p:blipFill>
          <a:blip r:embed="rId3"/>
          <a:stretch>
            <a:fillRect/>
          </a:stretch>
        </p:blipFill>
        <p:spPr>
          <a:xfrm>
            <a:off x="577555" y="1970888"/>
            <a:ext cx="8401978" cy="3903688"/>
          </a:xfrm>
          <a:prstGeom prst="rect">
            <a:avLst/>
          </a:prstGeom>
        </p:spPr>
      </p:pic>
    </p:spTree>
    <p:extLst>
      <p:ext uri="{BB962C8B-B14F-4D97-AF65-F5344CB8AC3E}">
        <p14:creationId xmlns:p14="http://schemas.microsoft.com/office/powerpoint/2010/main" val="2861884144"/>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1.5.6  </a:t>
            </a:r>
            <a:r>
              <a:rPr lang="es-ES" sz="2800" dirty="0" smtClean="0">
                <a:solidFill>
                  <a:srgbClr val="FFFFFF"/>
                </a:solidFill>
              </a:rPr>
              <a:t>Composición de la evolución de las llegadas de turistas a Quito </a:t>
            </a:r>
            <a:endParaRPr lang="es-ES" sz="2800" i="1" dirty="0">
              <a:solidFill>
                <a:srgbClr val="FFFFFF"/>
              </a:solidFill>
            </a:endParaRPr>
          </a:p>
        </p:txBody>
      </p:sp>
    </p:spTree>
    <p:extLst>
      <p:ext uri="{BB962C8B-B14F-4D97-AF65-F5344CB8AC3E}">
        <p14:creationId xmlns:p14="http://schemas.microsoft.com/office/powerpoint/2010/main" val="2380431355"/>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bwMode="auto">
          <a:xfrm>
            <a:off x="339230" y="201033"/>
            <a:ext cx="8640960" cy="756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Composición de la evolución de llegadas de turistas a Quito </a:t>
            </a:r>
            <a:r>
              <a:rPr lang="es-ES" sz="2000" b="1" dirty="0">
                <a:solidFill>
                  <a:srgbClr val="00B0F0"/>
                </a:solidFill>
                <a:cs typeface="Arial" charset="0"/>
              </a:rPr>
              <a:t>(i/ii)</a:t>
            </a:r>
            <a:endParaRPr lang="es-ES" sz="2000" dirty="0">
              <a:solidFill>
                <a:srgbClr val="00B0F0"/>
              </a:solidFill>
              <a:cs typeface="Arial" charset="0"/>
            </a:endParaRPr>
          </a:p>
        </p:txBody>
      </p:sp>
      <p:sp>
        <p:nvSpPr>
          <p:cNvPr id="42" name="Rounded Rectangle 41"/>
          <p:cNvSpPr/>
          <p:nvPr/>
        </p:nvSpPr>
        <p:spPr bwMode="auto">
          <a:xfrm>
            <a:off x="292307" y="1664747"/>
            <a:ext cx="8903985" cy="332081"/>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FFFFFF"/>
                </a:solidFill>
              </a:rPr>
              <a:t>Llegadas internacionales del set de mercados competitivos a Quito en miles de personas, 2008 – 2015</a:t>
            </a:r>
          </a:p>
        </p:txBody>
      </p:sp>
      <p:sp>
        <p:nvSpPr>
          <p:cNvPr id="25" name="Slide Number Placeholder 1"/>
          <p:cNvSpPr txBox="1">
            <a:spLocks/>
          </p:cNvSpPr>
          <p:nvPr/>
        </p:nvSpPr>
        <p:spPr>
          <a:xfrm>
            <a:off x="738525" y="6532326"/>
            <a:ext cx="6466532" cy="294284"/>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0000"/>
              </a:lnSpc>
              <a:spcAft>
                <a:spcPct val="0"/>
              </a:spcAft>
              <a:buClr>
                <a:srgbClr val="000000"/>
              </a:buClr>
            </a:pPr>
            <a:r>
              <a:rPr lang="es-ES" i="1" dirty="0" smtClean="0">
                <a:solidFill>
                  <a:srgbClr val="002776"/>
                </a:solidFill>
              </a:rPr>
              <a:t>Fuente: Esta información fue obtenida del documento – Llegadas_salidas_turistas_DIC_2015 (Llegadas 2007 – 2015). </a:t>
            </a:r>
            <a:r>
              <a:rPr lang="es-ES" i="1" dirty="0" err="1" smtClean="0">
                <a:solidFill>
                  <a:srgbClr val="002776"/>
                </a:solidFill>
              </a:rPr>
              <a:t>xls</a:t>
            </a:r>
            <a:r>
              <a:rPr lang="es-ES" i="1" dirty="0" smtClean="0">
                <a:solidFill>
                  <a:srgbClr val="002776"/>
                </a:solidFill>
              </a:rPr>
              <a:t> </a:t>
            </a:r>
          </a:p>
          <a:p>
            <a:pPr marL="1588" fontAlgn="base">
              <a:lnSpc>
                <a:spcPct val="100000"/>
              </a:lnSpc>
              <a:spcAft>
                <a:spcPct val="0"/>
              </a:spcAft>
              <a:buClr>
                <a:srgbClr val="000000"/>
              </a:buClr>
            </a:pPr>
            <a:r>
              <a:rPr lang="es-ES" i="1" dirty="0" smtClean="0">
                <a:solidFill>
                  <a:srgbClr val="002776"/>
                </a:solidFill>
              </a:rPr>
              <a:t>             Sistema Institucional de Indicadores Turísticos - </a:t>
            </a:r>
            <a:r>
              <a:rPr lang="es-ES" i="1" dirty="0" smtClean="0">
                <a:solidFill>
                  <a:srgbClr val="002776"/>
                </a:solidFill>
                <a:cs typeface="Arial" charset="0"/>
              </a:rPr>
              <a:t>Quito Turismo </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97</a:t>
            </a:fld>
            <a:endParaRPr lang="es-ES" dirty="0">
              <a:solidFill>
                <a:srgbClr val="002776"/>
              </a:solidFill>
            </a:endParaRPr>
          </a:p>
        </p:txBody>
      </p:sp>
      <p:sp>
        <p:nvSpPr>
          <p:cNvPr id="36" name="Content Placeholder 5"/>
          <p:cNvSpPr txBox="1">
            <a:spLocks/>
          </p:cNvSpPr>
          <p:nvPr/>
        </p:nvSpPr>
        <p:spPr bwMode="auto">
          <a:xfrm>
            <a:off x="328766" y="862431"/>
            <a:ext cx="9448770"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600"/>
              </a:spcAft>
            </a:pPr>
            <a:r>
              <a:rPr lang="es-ES" sz="1200" dirty="0" smtClean="0">
                <a:solidFill>
                  <a:srgbClr val="002060"/>
                </a:solidFill>
              </a:rPr>
              <a:t>En el primer grupo de análisis, los turistas provenientes de Estados Unidos son los que concentran la mayoría de llegadas a la ciudad de Quito. En 2015 tienen participación del 49% (161,856 turistas), seguido de los de Colombia con el 17%. Los turistas de Argentina y México son los que más han crecido su participación en el periodo 2008 – 2015 con tasas de crecimiento del 10.8% y 11% respectivamente.  </a:t>
            </a:r>
            <a:endParaRPr lang="es-ES" sz="1200" dirty="0">
              <a:solidFill>
                <a:srgbClr val="002060"/>
              </a:solidFill>
            </a:endParaRPr>
          </a:p>
        </p:txBody>
      </p:sp>
      <p:pic>
        <p:nvPicPr>
          <p:cNvPr id="2" name="Picture 1"/>
          <p:cNvPicPr>
            <a:picLocks noChangeAspect="1"/>
          </p:cNvPicPr>
          <p:nvPr/>
        </p:nvPicPr>
        <p:blipFill>
          <a:blip r:embed="rId3"/>
          <a:stretch>
            <a:fillRect/>
          </a:stretch>
        </p:blipFill>
        <p:spPr>
          <a:xfrm>
            <a:off x="268081" y="1996828"/>
            <a:ext cx="9635050" cy="4429015"/>
          </a:xfrm>
          <a:prstGeom prst="rect">
            <a:avLst/>
          </a:prstGeom>
        </p:spPr>
      </p:pic>
    </p:spTree>
    <p:extLst>
      <p:ext uri="{BB962C8B-B14F-4D97-AF65-F5344CB8AC3E}">
        <p14:creationId xmlns:p14="http://schemas.microsoft.com/office/powerpoint/2010/main" val="3395212784"/>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p:cNvSpPr txBox="1">
            <a:spLocks/>
          </p:cNvSpPr>
          <p:nvPr/>
        </p:nvSpPr>
        <p:spPr bwMode="auto">
          <a:xfrm>
            <a:off x="344488" y="45858"/>
            <a:ext cx="9217025" cy="63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b="1" dirty="0">
                <a:solidFill>
                  <a:srgbClr val="002060"/>
                </a:solidFill>
                <a:cs typeface="Arial" charset="0"/>
              </a:rPr>
              <a:t>Cifras y datos de turismo en </a:t>
            </a:r>
            <a:r>
              <a:rPr lang="es-ES" b="1" dirty="0" smtClean="0">
                <a:solidFill>
                  <a:srgbClr val="002060"/>
                </a:solidFill>
                <a:cs typeface="Arial" charset="0"/>
              </a:rPr>
              <a:t>Quito</a:t>
            </a:r>
            <a:endParaRPr lang="es-ES" dirty="0" smtClean="0">
              <a:solidFill>
                <a:srgbClr val="002060"/>
              </a:solidFill>
              <a:cs typeface="Arial" charset="0"/>
            </a:endParaRPr>
          </a:p>
          <a:p>
            <a:pPr fontAlgn="base">
              <a:spcBef>
                <a:spcPct val="0"/>
              </a:spcBef>
              <a:spcAft>
                <a:spcPct val="0"/>
              </a:spcAft>
            </a:pPr>
            <a:r>
              <a:rPr lang="es-ES" sz="2000" b="1" dirty="0" smtClean="0">
                <a:solidFill>
                  <a:srgbClr val="00B0F0"/>
                </a:solidFill>
                <a:cs typeface="Arial" charset="0"/>
              </a:rPr>
              <a:t>Composición de la evolución de llegadas de turistas a Quito (ii/ii</a:t>
            </a:r>
            <a:r>
              <a:rPr lang="es-ES" sz="2000" b="1" dirty="0">
                <a:solidFill>
                  <a:srgbClr val="00B0F0"/>
                </a:solidFill>
                <a:cs typeface="Arial" charset="0"/>
              </a:rPr>
              <a:t>)</a:t>
            </a:r>
            <a:endParaRPr lang="es-ES" sz="2000" dirty="0">
              <a:solidFill>
                <a:srgbClr val="00B0F0"/>
              </a:solidFill>
              <a:cs typeface="Arial" charset="0"/>
            </a:endParaRPr>
          </a:p>
        </p:txBody>
      </p:sp>
      <p:sp>
        <p:nvSpPr>
          <p:cNvPr id="42" name="Rounded Rectangle 41"/>
          <p:cNvSpPr/>
          <p:nvPr/>
        </p:nvSpPr>
        <p:spPr bwMode="auto">
          <a:xfrm>
            <a:off x="338890" y="1453403"/>
            <a:ext cx="9078605" cy="323565"/>
          </a:xfrm>
          <a:prstGeom prst="roundRect">
            <a:avLst/>
          </a:prstGeom>
          <a:solidFill>
            <a:schemeClr val="accent3"/>
          </a:solidFill>
          <a:ln w="9525" cap="flat" cmpd="sng" algn="ctr">
            <a:solidFill>
              <a:schemeClr val="bg1"/>
            </a:solidFill>
            <a:prstDash val="solid"/>
            <a:round/>
            <a:headEnd type="none" w="med" len="med"/>
            <a:tailEnd type="none" w="med" len="med"/>
          </a:ln>
          <a:effectLst/>
        </p:spPr>
        <p:txBody>
          <a:bodyPr vert="horz" wrap="square" lIns="72000" tIns="0" rIns="72000" bIns="0" numCol="1" rtlCol="0" anchor="ctr" anchorCtr="0" compatLnSpc="1">
            <a:prstTxWarp prst="textNoShape">
              <a:avLst/>
            </a:prstTxWarp>
          </a:bodyPr>
          <a:lstStyle/>
          <a:p>
            <a:pPr algn="ctr" defTabSz="914400" fontAlgn="base">
              <a:lnSpc>
                <a:spcPct val="106000"/>
              </a:lnSpc>
              <a:spcBef>
                <a:spcPct val="0"/>
              </a:spcBef>
              <a:spcAft>
                <a:spcPct val="0"/>
              </a:spcAft>
              <a:buFont typeface="Wingdings 2" pitchFamily="18" charset="2"/>
              <a:buNone/>
            </a:pPr>
            <a:r>
              <a:rPr lang="es-ES" sz="1200" b="1" dirty="0" smtClean="0">
                <a:solidFill>
                  <a:srgbClr val="FFFFFF"/>
                </a:solidFill>
              </a:rPr>
              <a:t>Llegadas internacionales de otros mercados a Quito en miles de personas, 2008 – 2015</a:t>
            </a:r>
          </a:p>
        </p:txBody>
      </p:sp>
      <p:sp>
        <p:nvSpPr>
          <p:cNvPr id="25" name="Slide Number Placeholder 1"/>
          <p:cNvSpPr txBox="1">
            <a:spLocks/>
          </p:cNvSpPr>
          <p:nvPr/>
        </p:nvSpPr>
        <p:spPr>
          <a:xfrm>
            <a:off x="633352" y="6675297"/>
            <a:ext cx="8568120" cy="167962"/>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Fuente: </a:t>
            </a:r>
            <a:r>
              <a:rPr lang="es-ES" i="1" dirty="0">
                <a:solidFill>
                  <a:srgbClr val="002776"/>
                </a:solidFill>
              </a:rPr>
              <a:t>Esta información fue obtenida del documento – Llegadas_salidas_turistas_DIC_2015 (Llegadas 2007 – 2015). </a:t>
            </a:r>
            <a:r>
              <a:rPr lang="es-ES" i="1" dirty="0" err="1" smtClean="0">
                <a:solidFill>
                  <a:srgbClr val="002776"/>
                </a:solidFill>
              </a:rPr>
              <a:t>Xls</a:t>
            </a:r>
            <a:r>
              <a:rPr lang="es-ES" i="1" dirty="0" smtClean="0">
                <a:solidFill>
                  <a:srgbClr val="002776"/>
                </a:solidFill>
              </a:rPr>
              <a:t> - Sistema Institucional de Indicadores Turísticos – </a:t>
            </a:r>
            <a:r>
              <a:rPr lang="es-ES" i="1" dirty="0" smtClean="0">
                <a:solidFill>
                  <a:srgbClr val="002776"/>
                </a:solidFill>
                <a:cs typeface="Arial" charset="0"/>
              </a:rPr>
              <a:t>Quito Turismo</a:t>
            </a: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98</a:t>
            </a:fld>
            <a:endParaRPr lang="es-ES" dirty="0">
              <a:solidFill>
                <a:srgbClr val="002776"/>
              </a:solidFill>
            </a:endParaRPr>
          </a:p>
        </p:txBody>
      </p:sp>
      <p:sp>
        <p:nvSpPr>
          <p:cNvPr id="17" name="Slide Number Placeholder 1"/>
          <p:cNvSpPr txBox="1">
            <a:spLocks/>
          </p:cNvSpPr>
          <p:nvPr/>
        </p:nvSpPr>
        <p:spPr>
          <a:xfrm>
            <a:off x="633352" y="6525344"/>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La selección de los mercados se realizó en base a las llegadas internacionales mayores a 10.000.</a:t>
            </a:r>
            <a:endParaRPr lang="es-ES" i="1" dirty="0" smtClean="0">
              <a:solidFill>
                <a:srgbClr val="002776"/>
              </a:solidFill>
              <a:cs typeface="Arial" charset="0"/>
            </a:endParaRPr>
          </a:p>
        </p:txBody>
      </p:sp>
      <p:sp>
        <p:nvSpPr>
          <p:cNvPr id="18" name="Slide Number Placeholder 1"/>
          <p:cNvSpPr txBox="1">
            <a:spLocks/>
          </p:cNvSpPr>
          <p:nvPr/>
        </p:nvSpPr>
        <p:spPr>
          <a:xfrm>
            <a:off x="646708" y="6381097"/>
            <a:ext cx="5400000" cy="144247"/>
          </a:xfrm>
          <a:prstGeom prst="rect">
            <a:avLst/>
          </a:prstGeom>
        </p:spPr>
        <p:txBody>
          <a:bodyPr vert="horz" wrap="square" lIns="0" tIns="0" rIns="0" bIns="0" numCol="1" anchor="t" anchorCtr="0" compatLnSpc="1">
            <a:prstTxWarp prst="textNoShape">
              <a:avLst/>
            </a:prstTxWarp>
            <a:noAutofit/>
          </a:bodyPr>
          <a:lstStyle>
            <a:defPPr>
              <a:defRPr lang="es-ES"/>
            </a:defPPr>
            <a:lvl1pPr marL="0" algn="l" defTabSz="914104" rtl="0" eaLnBrk="1" latinLnBrk="0" hangingPunct="1">
              <a:lnSpc>
                <a:spcPts val="1077"/>
              </a:lnSpc>
              <a:defRPr sz="800" b="0" kern="1200">
                <a:solidFill>
                  <a:schemeClr val="tx2"/>
                </a:solidFill>
                <a:latin typeface="+mn-lt"/>
                <a:ea typeface="+mn-ea"/>
                <a:cs typeface="+mn-cs"/>
              </a:defRPr>
            </a:lvl1pPr>
            <a:lvl2pPr marL="457123" algn="l" defTabSz="914247" rtl="0" eaLnBrk="1" latinLnBrk="0" hangingPunct="1">
              <a:defRPr sz="1800" kern="1200">
                <a:solidFill>
                  <a:schemeClr val="tx1"/>
                </a:solidFill>
                <a:latin typeface="+mn-lt"/>
                <a:ea typeface="+mn-ea"/>
                <a:cs typeface="+mn-cs"/>
              </a:defRPr>
            </a:lvl2pPr>
            <a:lvl3pPr marL="914247" algn="l" defTabSz="914247" rtl="0" eaLnBrk="1" latinLnBrk="0" hangingPunct="1">
              <a:defRPr sz="1800" kern="1200">
                <a:solidFill>
                  <a:schemeClr val="tx1"/>
                </a:solidFill>
                <a:latin typeface="+mn-lt"/>
                <a:ea typeface="+mn-ea"/>
                <a:cs typeface="+mn-cs"/>
              </a:defRPr>
            </a:lvl3pPr>
            <a:lvl4pPr marL="1371370" algn="l" defTabSz="914247" rtl="0" eaLnBrk="1" latinLnBrk="0" hangingPunct="1">
              <a:defRPr sz="1800" kern="1200">
                <a:solidFill>
                  <a:schemeClr val="tx1"/>
                </a:solidFill>
                <a:latin typeface="+mn-lt"/>
                <a:ea typeface="+mn-ea"/>
                <a:cs typeface="+mn-cs"/>
              </a:defRPr>
            </a:lvl4pPr>
            <a:lvl5pPr marL="1828492" algn="l" defTabSz="914247" rtl="0" eaLnBrk="1" latinLnBrk="0" hangingPunct="1">
              <a:defRPr sz="1800" kern="1200">
                <a:solidFill>
                  <a:schemeClr val="tx1"/>
                </a:solidFill>
                <a:latin typeface="+mn-lt"/>
                <a:ea typeface="+mn-ea"/>
                <a:cs typeface="+mn-cs"/>
              </a:defRPr>
            </a:lvl5pPr>
            <a:lvl6pPr marL="2285616" algn="l" defTabSz="914247" rtl="0" eaLnBrk="1" latinLnBrk="0" hangingPunct="1">
              <a:defRPr sz="1800" kern="1200">
                <a:solidFill>
                  <a:schemeClr val="tx1"/>
                </a:solidFill>
                <a:latin typeface="+mn-lt"/>
                <a:ea typeface="+mn-ea"/>
                <a:cs typeface="+mn-cs"/>
              </a:defRPr>
            </a:lvl6pPr>
            <a:lvl7pPr marL="2742740" algn="l" defTabSz="914247" rtl="0" eaLnBrk="1" latinLnBrk="0" hangingPunct="1">
              <a:defRPr sz="1800" kern="1200">
                <a:solidFill>
                  <a:schemeClr val="tx1"/>
                </a:solidFill>
                <a:latin typeface="+mn-lt"/>
                <a:ea typeface="+mn-ea"/>
                <a:cs typeface="+mn-cs"/>
              </a:defRPr>
            </a:lvl7pPr>
            <a:lvl8pPr marL="3199863" algn="l" defTabSz="914247" rtl="0" eaLnBrk="1" latinLnBrk="0" hangingPunct="1">
              <a:defRPr sz="1800" kern="1200">
                <a:solidFill>
                  <a:schemeClr val="tx1"/>
                </a:solidFill>
                <a:latin typeface="+mn-lt"/>
                <a:ea typeface="+mn-ea"/>
                <a:cs typeface="+mn-cs"/>
              </a:defRPr>
            </a:lvl8pPr>
            <a:lvl9pPr marL="3656985" algn="l" defTabSz="914247" rtl="0" eaLnBrk="1" latinLnBrk="0" hangingPunct="1">
              <a:defRPr sz="1800" kern="1200">
                <a:solidFill>
                  <a:schemeClr val="tx1"/>
                </a:solidFill>
                <a:latin typeface="+mn-lt"/>
                <a:ea typeface="+mn-ea"/>
                <a:cs typeface="+mn-cs"/>
              </a:defRPr>
            </a:lvl9pPr>
          </a:lstStyle>
          <a:p>
            <a:pPr marL="1588" fontAlgn="base">
              <a:lnSpc>
                <a:spcPct val="106000"/>
              </a:lnSpc>
              <a:spcBef>
                <a:spcPct val="40000"/>
              </a:spcBef>
              <a:spcAft>
                <a:spcPct val="0"/>
              </a:spcAft>
              <a:buClr>
                <a:srgbClr val="000000"/>
              </a:buClr>
            </a:pPr>
            <a:r>
              <a:rPr lang="es-ES" i="1" dirty="0" smtClean="0">
                <a:solidFill>
                  <a:srgbClr val="002776"/>
                </a:solidFill>
              </a:rPr>
              <a:t>Nota: Benelux es la sumatoria de llegadas internacionales de Bélgica y Holanda (Países Bajos).</a:t>
            </a:r>
            <a:endParaRPr lang="es-ES" i="1" dirty="0" smtClean="0">
              <a:solidFill>
                <a:srgbClr val="002776"/>
              </a:solidFill>
              <a:cs typeface="Arial" charset="0"/>
            </a:endParaRPr>
          </a:p>
        </p:txBody>
      </p:sp>
      <p:sp>
        <p:nvSpPr>
          <p:cNvPr id="34" name="Content Placeholder 5"/>
          <p:cNvSpPr txBox="1">
            <a:spLocks/>
          </p:cNvSpPr>
          <p:nvPr/>
        </p:nvSpPr>
        <p:spPr bwMode="auto">
          <a:xfrm>
            <a:off x="292737" y="779875"/>
            <a:ext cx="9249350" cy="63290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algn="l" defTabSz="914258" rtl="0" eaLnBrk="1" fontAlgn="base" hangingPunct="1">
              <a:spcBef>
                <a:spcPct val="0"/>
              </a:spcBef>
              <a:spcAft>
                <a:spcPts val="269"/>
              </a:spcAft>
              <a:buFont typeface="Arial" charset="0"/>
              <a:defRPr sz="1800">
                <a:solidFill>
                  <a:schemeClr val="tx2"/>
                </a:solidFill>
                <a:latin typeface="+mn-lt"/>
                <a:ea typeface="+mn-ea"/>
                <a:cs typeface="+mn-cs"/>
              </a:defRPr>
            </a:lvl1pPr>
            <a:lvl2pPr marL="160921" indent="-159496" algn="l" defTabSz="914258" rtl="0" eaLnBrk="1" fontAlgn="base" hangingPunct="1">
              <a:spcBef>
                <a:spcPct val="0"/>
              </a:spcBef>
              <a:spcAft>
                <a:spcPts val="269"/>
              </a:spcAft>
              <a:buChar char="•"/>
              <a:defRPr sz="1800">
                <a:solidFill>
                  <a:schemeClr val="tx2"/>
                </a:solidFill>
                <a:latin typeface="+mn-lt"/>
              </a:defRPr>
            </a:lvl2pPr>
            <a:lvl3pPr marL="321842" indent="-159496" algn="l" defTabSz="914258" rtl="0" eaLnBrk="1" fontAlgn="base" hangingPunct="1">
              <a:spcBef>
                <a:spcPct val="0"/>
              </a:spcBef>
              <a:spcAft>
                <a:spcPts val="269"/>
              </a:spcAft>
              <a:buFont typeface="Arial" charset="0"/>
              <a:buChar char="‒"/>
              <a:defRPr sz="1800">
                <a:solidFill>
                  <a:schemeClr val="tx2"/>
                </a:solidFill>
                <a:latin typeface="+mn-lt"/>
              </a:defRPr>
            </a:lvl3pPr>
            <a:lvl4pPr marL="482763" indent="-159496" algn="l" defTabSz="914258" rtl="0" eaLnBrk="1" fontAlgn="base" hangingPunct="1">
              <a:spcBef>
                <a:spcPct val="0"/>
              </a:spcBef>
              <a:spcAft>
                <a:spcPts val="538"/>
              </a:spcAft>
              <a:buChar char="•"/>
              <a:defRPr>
                <a:solidFill>
                  <a:schemeClr val="tx2"/>
                </a:solidFill>
                <a:latin typeface="+mn-lt"/>
              </a:defRPr>
            </a:lvl4pPr>
            <a:lvl5pPr marL="643683" indent="-159496" algn="l" defTabSz="914258" rtl="0" eaLnBrk="1" fontAlgn="base" hangingPunct="1">
              <a:spcBef>
                <a:spcPct val="0"/>
              </a:spcBef>
              <a:spcAft>
                <a:spcPts val="538"/>
              </a:spcAft>
              <a:buFont typeface="Arial" charset="0"/>
              <a:buChar char="‒"/>
              <a:defRPr>
                <a:solidFill>
                  <a:schemeClr val="tx2"/>
                </a:solidFill>
                <a:latin typeface="+mn-lt"/>
              </a:defRPr>
            </a:lvl5pPr>
            <a:lvl6pPr marL="1053817" indent="-159496" algn="l" defTabSz="914258" rtl="0" eaLnBrk="1" fontAlgn="base" hangingPunct="1">
              <a:spcBef>
                <a:spcPct val="0"/>
              </a:spcBef>
              <a:spcAft>
                <a:spcPts val="538"/>
              </a:spcAft>
              <a:buFont typeface="Arial" charset="0"/>
              <a:buChar char="‒"/>
              <a:defRPr>
                <a:solidFill>
                  <a:schemeClr val="tx2"/>
                </a:solidFill>
                <a:latin typeface="+mn-lt"/>
              </a:defRPr>
            </a:lvl6pPr>
            <a:lvl7pPr marL="1463951" indent="-159496" algn="l" defTabSz="914258" rtl="0" eaLnBrk="1" fontAlgn="base" hangingPunct="1">
              <a:spcBef>
                <a:spcPct val="0"/>
              </a:spcBef>
              <a:spcAft>
                <a:spcPts val="538"/>
              </a:spcAft>
              <a:buFont typeface="Arial" charset="0"/>
              <a:buChar char="‒"/>
              <a:defRPr>
                <a:solidFill>
                  <a:schemeClr val="tx2"/>
                </a:solidFill>
                <a:latin typeface="+mn-lt"/>
              </a:defRPr>
            </a:lvl7pPr>
            <a:lvl8pPr marL="1874085" indent="-159496" algn="l" defTabSz="914258" rtl="0" eaLnBrk="1" fontAlgn="base" hangingPunct="1">
              <a:spcBef>
                <a:spcPct val="0"/>
              </a:spcBef>
              <a:spcAft>
                <a:spcPts val="538"/>
              </a:spcAft>
              <a:buFont typeface="Arial" charset="0"/>
              <a:buChar char="‒"/>
              <a:defRPr>
                <a:solidFill>
                  <a:schemeClr val="tx2"/>
                </a:solidFill>
                <a:latin typeface="+mn-lt"/>
              </a:defRPr>
            </a:lvl8pPr>
            <a:lvl9pPr marL="2284219" indent="-159496" algn="l" defTabSz="914258" rtl="0" eaLnBrk="1" fontAlgn="base" hangingPunct="1">
              <a:spcBef>
                <a:spcPct val="0"/>
              </a:spcBef>
              <a:spcAft>
                <a:spcPts val="538"/>
              </a:spcAft>
              <a:buFont typeface="Arial" charset="0"/>
              <a:buChar char="‒"/>
              <a:defRPr>
                <a:solidFill>
                  <a:schemeClr val="tx2"/>
                </a:solidFill>
                <a:latin typeface="+mn-lt"/>
              </a:defRPr>
            </a:lvl9pPr>
          </a:lstStyle>
          <a:p>
            <a:pPr defTabSz="913965" fontAlgn="auto">
              <a:spcBef>
                <a:spcPts val="0"/>
              </a:spcBef>
              <a:spcAft>
                <a:spcPts val="600"/>
              </a:spcAft>
            </a:pPr>
            <a:r>
              <a:rPr lang="es-ES" sz="1200" dirty="0" smtClean="0">
                <a:solidFill>
                  <a:srgbClr val="002060"/>
                </a:solidFill>
              </a:rPr>
              <a:t>En el segundo grupo de análisis, destaca el crecimiento de llegadas  de Venezuela y Cuba, del 17.4% y 34.9% respetivamente. Sin embargo, queda la incógnita si estos visitantes llegan por otros motivos o vacacionales. Australia aparece como nuevo mercado en crecimiento, y España mantiene niveles interesantes en su aumento de llegadas. </a:t>
            </a:r>
          </a:p>
          <a:p>
            <a:pPr algn="just" defTabSz="913965" fontAlgn="auto">
              <a:spcBef>
                <a:spcPts val="0"/>
              </a:spcBef>
              <a:spcAft>
                <a:spcPts val="600"/>
              </a:spcAft>
            </a:pPr>
            <a:endParaRPr lang="es-ES" sz="1200" dirty="0">
              <a:solidFill>
                <a:srgbClr val="002060"/>
              </a:solidFill>
            </a:endParaRPr>
          </a:p>
          <a:p>
            <a:pPr algn="just" defTabSz="913965" fontAlgn="auto">
              <a:spcBef>
                <a:spcPts val="0"/>
              </a:spcBef>
              <a:spcAft>
                <a:spcPts val="600"/>
              </a:spcAft>
            </a:pPr>
            <a:endParaRPr lang="es-ES" sz="1200" dirty="0">
              <a:solidFill>
                <a:srgbClr val="002060"/>
              </a:solidFill>
            </a:endParaRPr>
          </a:p>
        </p:txBody>
      </p:sp>
      <p:pic>
        <p:nvPicPr>
          <p:cNvPr id="4" name="Picture 3"/>
          <p:cNvPicPr>
            <a:picLocks noChangeAspect="1"/>
          </p:cNvPicPr>
          <p:nvPr/>
        </p:nvPicPr>
        <p:blipFill>
          <a:blip r:embed="rId3"/>
          <a:stretch>
            <a:fillRect/>
          </a:stretch>
        </p:blipFill>
        <p:spPr>
          <a:xfrm>
            <a:off x="338890" y="1787852"/>
            <a:ext cx="9438646" cy="4592630"/>
          </a:xfrm>
          <a:prstGeom prst="rect">
            <a:avLst/>
          </a:prstGeom>
        </p:spPr>
      </p:pic>
    </p:spTree>
    <p:extLst>
      <p:ext uri="{BB962C8B-B14F-4D97-AF65-F5344CB8AC3E}">
        <p14:creationId xmlns:p14="http://schemas.microsoft.com/office/powerpoint/2010/main" val="3659001582"/>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bg>
      <p:bgPr>
        <a:solidFill>
          <a:srgbClr val="00B0F0"/>
        </a:solidFill>
        <a:effectLst/>
      </p:bgPr>
    </p:bg>
    <p:spTree>
      <p:nvGrpSpPr>
        <p:cNvPr id="1" name=""/>
        <p:cNvGrpSpPr/>
        <p:nvPr/>
      </p:nvGrpSpPr>
      <p:grpSpPr>
        <a:xfrm>
          <a:off x="0" y="0"/>
          <a:ext cx="0" cy="0"/>
          <a:chOff x="0" y="0"/>
          <a:chExt cx="0" cy="0"/>
        </a:xfrm>
      </p:grpSpPr>
      <p:sp>
        <p:nvSpPr>
          <p:cNvPr id="3" name="Text Placeholder 1"/>
          <p:cNvSpPr txBox="1">
            <a:spLocks/>
          </p:cNvSpPr>
          <p:nvPr/>
        </p:nvSpPr>
        <p:spPr bwMode="invGray">
          <a:xfrm>
            <a:off x="488504" y="3068960"/>
            <a:ext cx="9057456" cy="1344168"/>
          </a:xfrm>
          <a:prstGeom prst="rect">
            <a:avLst/>
          </a:prstGeom>
          <a:noFill/>
          <a:ln w="9525" algn="ctr">
            <a:noFill/>
            <a:miter lim="800000"/>
            <a:headEnd/>
            <a:tailEnd/>
          </a:ln>
        </p:spPr>
        <p:txBody>
          <a:bodyPr vert="horz" wrap="square" lIns="0" tIns="0" rIns="0" bIns="0" numCol="1" anchor="t" anchorCtr="0" compatLnSpc="1">
            <a:prstTxWarp prst="textNoShape">
              <a:avLst/>
            </a:prstTxWarp>
          </a:bodyPr>
          <a:lstStyle>
            <a:lvl1pPr marL="342900" indent="-342900" algn="l" rtl="0" eaLnBrk="1" fontAlgn="base" hangingPunct="1">
              <a:lnSpc>
                <a:spcPct val="106000"/>
              </a:lnSpc>
              <a:spcBef>
                <a:spcPts val="200"/>
              </a:spcBef>
              <a:spcAft>
                <a:spcPct val="0"/>
              </a:spcAft>
              <a:buClr>
                <a:schemeClr val="tx1"/>
              </a:buClr>
              <a:buSzPct val="80000"/>
              <a:buFont typeface="Wingdings" pitchFamily="2" charset="2"/>
              <a:defRPr sz="2400">
                <a:solidFill>
                  <a:schemeClr val="tx1"/>
                </a:solidFill>
                <a:latin typeface="+mn-lt"/>
                <a:ea typeface="+mn-ea"/>
                <a:cs typeface="+mn-cs"/>
              </a:defRPr>
            </a:lvl1pPr>
            <a:lvl2pPr marL="227013" indent="-225425" algn="l" rtl="0" eaLnBrk="1" fontAlgn="base" hangingPunct="1">
              <a:lnSpc>
                <a:spcPct val="106000"/>
              </a:lnSpc>
              <a:spcBef>
                <a:spcPct val="40000"/>
              </a:spcBef>
              <a:spcAft>
                <a:spcPct val="0"/>
              </a:spcAft>
              <a:buClr>
                <a:schemeClr val="tx1"/>
              </a:buClr>
              <a:buFont typeface="Wingdings 2" pitchFamily="18" charset="2"/>
              <a:buChar char="¡"/>
              <a:defRPr>
                <a:solidFill>
                  <a:schemeClr val="tx1"/>
                </a:solidFill>
                <a:latin typeface="+mn-lt"/>
              </a:defRPr>
            </a:lvl2pPr>
            <a:lvl3pPr marL="457200" indent="-228600" algn="l" rtl="0" eaLnBrk="1" fontAlgn="base" hangingPunct="1">
              <a:lnSpc>
                <a:spcPct val="106000"/>
              </a:lnSpc>
              <a:spcBef>
                <a:spcPct val="20000"/>
              </a:spcBef>
              <a:spcAft>
                <a:spcPct val="0"/>
              </a:spcAft>
              <a:buClr>
                <a:schemeClr val="tx1"/>
              </a:buClr>
              <a:buFont typeface="Arial" pitchFamily="34" charset="0"/>
              <a:buChar char="–"/>
              <a:defRPr sz="1600">
                <a:solidFill>
                  <a:schemeClr val="tx1"/>
                </a:solidFill>
                <a:latin typeface="+mn-lt"/>
              </a:defRPr>
            </a:lvl3pPr>
            <a:lvl4pPr marL="681038" indent="-222250" algn="l" rtl="0" eaLnBrk="1" fontAlgn="base" hangingPunct="1">
              <a:lnSpc>
                <a:spcPct val="106000"/>
              </a:lnSpc>
              <a:spcBef>
                <a:spcPct val="20000"/>
              </a:spcBef>
              <a:spcAft>
                <a:spcPct val="0"/>
              </a:spcAft>
              <a:buClr>
                <a:schemeClr val="tx1"/>
              </a:buClr>
              <a:buChar char="•"/>
              <a:defRPr sz="1600">
                <a:solidFill>
                  <a:schemeClr val="tx1"/>
                </a:solidFill>
                <a:latin typeface="+mn-lt"/>
              </a:defRPr>
            </a:lvl4pPr>
            <a:lvl5pPr marL="1722438" indent="-236538" algn="l" rtl="0" eaLnBrk="1" fontAlgn="base" hangingPunct="1">
              <a:spcBef>
                <a:spcPct val="20000"/>
              </a:spcBef>
              <a:spcAft>
                <a:spcPct val="0"/>
              </a:spcAft>
              <a:buClr>
                <a:schemeClr val="tx1"/>
              </a:buClr>
              <a:buChar char="–"/>
              <a:defRPr sz="1200">
                <a:solidFill>
                  <a:schemeClr val="tx1"/>
                </a:solidFill>
                <a:latin typeface="+mn-lt"/>
              </a:defRPr>
            </a:lvl5pPr>
            <a:lvl6pPr marL="2179638" indent="-236538" algn="l" rtl="0" eaLnBrk="1" fontAlgn="base" hangingPunct="1">
              <a:spcBef>
                <a:spcPct val="20000"/>
              </a:spcBef>
              <a:spcAft>
                <a:spcPct val="0"/>
              </a:spcAft>
              <a:buClr>
                <a:schemeClr val="tx1"/>
              </a:buClr>
              <a:buChar char="–"/>
              <a:defRPr sz="1200">
                <a:solidFill>
                  <a:schemeClr val="tx1"/>
                </a:solidFill>
                <a:latin typeface="+mn-lt"/>
              </a:defRPr>
            </a:lvl6pPr>
            <a:lvl7pPr marL="2636838" indent="-236538" algn="l" rtl="0" eaLnBrk="1" fontAlgn="base" hangingPunct="1">
              <a:spcBef>
                <a:spcPct val="20000"/>
              </a:spcBef>
              <a:spcAft>
                <a:spcPct val="0"/>
              </a:spcAft>
              <a:buClr>
                <a:schemeClr val="tx1"/>
              </a:buClr>
              <a:buChar char="–"/>
              <a:defRPr sz="1200">
                <a:solidFill>
                  <a:schemeClr val="tx1"/>
                </a:solidFill>
                <a:latin typeface="+mn-lt"/>
              </a:defRPr>
            </a:lvl7pPr>
            <a:lvl8pPr marL="3094038" indent="-236538" algn="l" rtl="0" eaLnBrk="1" fontAlgn="base" hangingPunct="1">
              <a:spcBef>
                <a:spcPct val="20000"/>
              </a:spcBef>
              <a:spcAft>
                <a:spcPct val="0"/>
              </a:spcAft>
              <a:buClr>
                <a:schemeClr val="tx1"/>
              </a:buClr>
              <a:buChar char="–"/>
              <a:defRPr sz="1200">
                <a:solidFill>
                  <a:schemeClr val="tx1"/>
                </a:solidFill>
                <a:latin typeface="+mn-lt"/>
              </a:defRPr>
            </a:lvl8pPr>
            <a:lvl9pPr marL="3551238" indent="-236538" algn="l" rtl="0" eaLnBrk="1" fontAlgn="base" hangingPunct="1">
              <a:spcBef>
                <a:spcPct val="20000"/>
              </a:spcBef>
              <a:spcAft>
                <a:spcPct val="0"/>
              </a:spcAft>
              <a:buClr>
                <a:schemeClr val="tx1"/>
              </a:buClr>
              <a:buChar char="–"/>
              <a:defRPr sz="1200">
                <a:solidFill>
                  <a:schemeClr val="tx1"/>
                </a:solidFill>
                <a:latin typeface="+mn-lt"/>
              </a:defRPr>
            </a:lvl9pPr>
          </a:lstStyle>
          <a:p>
            <a:pPr marL="1035050" indent="-1035050">
              <a:buClr>
                <a:srgbClr val="000000"/>
              </a:buClr>
            </a:pPr>
            <a:r>
              <a:rPr lang="es-ES" sz="2800" kern="0" dirty="0" smtClean="0">
                <a:solidFill>
                  <a:srgbClr val="FFFFFF"/>
                </a:solidFill>
              </a:rPr>
              <a:t>1.5.7  </a:t>
            </a:r>
            <a:r>
              <a:rPr lang="es-ES" sz="2800" dirty="0" smtClean="0">
                <a:solidFill>
                  <a:srgbClr val="FFFFFF"/>
                </a:solidFill>
              </a:rPr>
              <a:t>Pernoctaciones de los Turistas en Quito</a:t>
            </a:r>
            <a:endParaRPr lang="es-ES" sz="2800" i="1" dirty="0">
              <a:solidFill>
                <a:srgbClr val="FFFFFF"/>
              </a:solidFill>
            </a:endParaRPr>
          </a:p>
        </p:txBody>
      </p:sp>
    </p:spTree>
    <p:extLst>
      <p:ext uri="{BB962C8B-B14F-4D97-AF65-F5344CB8AC3E}">
        <p14:creationId xmlns:p14="http://schemas.microsoft.com/office/powerpoint/2010/main" val="2333906740"/>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pEjkP1SGV7Ee5eorQ8Ey2YQ"/>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pauujR8xr_kepc3nX1kAGWA"/>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pVsXQsBqRwEOW.kTheh6BTQ"/>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pLCZxuxjyAUGaNWWlkkrwIg"/>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pNMOFKwOccUa.a17diD95aw"/>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pq1mwf4Cx30Ktg7pbUKA89w"/>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pGXNUZ4fsZUSmnrQjn0RyPA"/>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pIjdSjLTZlEiS9A5z4u6NEg"/>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p6JvRKBAPXE67G58hVOydXA"/>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pv4U_RADSPUueZrQxiJHxlg"/>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pRKAqrVp7wUyyhtEh2cCTgA"/>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pMUkSE93UG0yXEkbVFjmBPQ"/>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pdVvq23bihUmLpiyWt1418A"/>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p.z8zQT0_Ak.9AKPz8DFzzw"/>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pMMntdnlufkeOYv7PK3R_QA"/>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pAche4.qaU0yoeSbqJwDw0A"/>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p_6V46o_mnUyoTl18SdIlHA"/>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pQEnq3MgnS0e7eY6Cuxq9ag"/>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phsEmJqhpQkmqavyFI0MgMw"/>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piTMBJ7TLrEasSNtoURyLtA"/>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pp1q6DiqwHUWIvjcG_2J1Ew"/>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pOH9EUkYEkEqpHR31KuXwSQ"/>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p6eeUG.we50GwyZWtG3MoOg"/>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p_UzjHuaeIkS1aXAKo4jNDw"/>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pSd6fBAMxN0mP74_O4t1aVw"/>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pvocKnNxffkueTrJkRepWvQ"/>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p9ZL5b_OCOUivaIfqArfd5g"/>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pSbDUTggAD0ydQ4paljPT4w"/>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pUH0ewKTTWU6.SxnxTHE0cg"/>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p5RdmNUU_vEq_JE6L1Ukowg"/>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pwqL6RvsMOkWTZTo10t00Kg"/>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puPFuTO3seE2e4XoHULXQ9A"/>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p15oD185zsE2HL0fZwf6q.g"/>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p3LfVCQsaX0OGnN0OB9Mtjw"/>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pLFVFg0BjXUmoErrVaHrTQg"/>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pwaC9JYjvB0WkUnfuXR_h8Q"/>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pSd6fBAMxN0mP74_O4t1aVw"/>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pYDKdTVaWbEWW.DMYnajuxw"/>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pvocKnNxffkueTrJkRepWvQ"/>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p6McWasDH9kaizGnZFWssyA"/>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plTypyV.NUUCzHK93FC_.6Q"/>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p9ZL5b_OCOUivaIfqArfd5g"/>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pSbDUTggAD0ydQ4paljPT4w"/>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pUH0ewKTTWU6.SxnxTHE0cg"/>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pwF3Q4Zb._Ua4ZGmLumLxOw"/>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pZ4roMzSn6U67ktwYUjmgNw"/>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p.9uwvg1Wb0CqhJbqlZXgYw"/>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phfHpSRh5kU.KLPQgpeKCMA"/>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p5RdmNUU_vEq_JE6L1Ukowg"/>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pYFm.bMRHiUaXPHHAE7O4iw"/>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pHZS3YCIhMUGzJ9zKilfD5A"/>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pSVG4XtdUckKJlhp48nQC0g"/>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p6ouAuil7qkCO_6IuzLqW4A"/>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pSd6fBAMxN0mP74_O4t1aVw"/>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pvocKnNxffkueTrJkRepWvQ"/>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p9ZL5b_OCOUivaIfqArfd5g"/>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pSbDUTggAD0ydQ4paljPT4w"/>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pUH0ewKTTWU6.SxnxTHE0cg"/>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p5RdmNUU_vEq_JE6L1Ukowg"/>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pwF3Q4Zb._Ua4ZGmLumLxOw"/>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p.9uwvg1Wb0CqhJbqlZXgYw"/>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p5xnAMGePsUSo_yx5D3K2fA"/>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pY8wWcOIsH0KSbWb.qt29jg"/>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p.SLbsce.ZUuP6SpyHCXWrw"/>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pbV6P0.YMLU.V7YYqY1JL8A"/>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pcubHuYGpAUi7Bwg0Z1vVrw"/>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pZzIychWr0UKBrpq4w0fbIA"/>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p2gWMf1RIQEyUI1Pso98M3w"/>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pnjksaqLSXkOa8KgzVWQxUw"/>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p6c8Vu3XPz0i8bzQ1s82KrQ"/>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pfO2gUKt5QUqPCAL5d91I7w"/>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pejjsJ7jS4E.l9wBVV1gypA"/>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pcubHuYGpAUi7Bwg0Z1vVrw"/>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p6c8Vu3XPz0i8bzQ1s82KrQ"/>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pVT7Av3p.T0CEpQBfk.pF3w"/>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pY8wWcOIsH0KSbWb.qt29jg"/>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p.SLbsce.ZUuP6SpyHCXWrw"/>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pbV6P0.YMLU.V7YYqY1JL8A"/>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pcubHuYGpAUi7Bwg0Z1vVrw"/>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pZzIychWr0UKBrpq4w0fbIA"/>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p2gWMf1RIQEyUI1Pso98M3w"/>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pnjksaqLSXkOa8KgzVWQxUw"/>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p6c8Vu3XPz0i8bzQ1s82KrQ"/>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pejjsJ7jS4E.l9wBVV1gypA"/>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pVT7Av3p.T0CEpQBfk.pF3w"/>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pj28lo94Yd0KU8uqNljE2pg"/>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pUnz96ayBjkW0tiz7UsL3BQ"/>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piYUoSCcjEE24I675W.Uv6g"/>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piYUoSCcjEE24I675W.Uv6g"/>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piYUoSCcjEE24I675W.Uv6g"/>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piYUoSCcjEE24I675W.Uv6g"/>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piYUoSCcjEE24I675W.Uv6g"/>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pEjkP1SGV7Ee5eorQ8Ey2YQ"/>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pPI0uQX9gCEOyJYffewp89g"/>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p5y6kKJ6sq0mgPeecmJKMbg"/>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pe20P6uGHR0OXsJN8mMrVPQ"/>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pe20P6uGHR0OXsJN8mMrVPQ"/>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pauujR8xr_kepc3nX1kAGWA"/>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pVsXQsBqRwEOW.kTheh6BTQ"/>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phsEmJqhpQkmqavyFI0MgMw"/>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p6McWasDH9kaizGnZFWssyA"/>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pHZS3YCIhMUGzJ9zKilfD5A"/>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p5xnAMGePsUSo_yx5D3K2fA"/>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pfO2gUKt5QUqPCAL5d91I7w"/>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pDJlN5MVP_0qvXcUqrZpPXA"/>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pDPC5LUNW_kCgkg5sjQ291w"/>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p0u0w0y3J9kySISIQzn15.A"/>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pt5OmiY0sQkm6.rTCgDyoVw"/>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p.v_m47OsKkmsEnNfWjEFZQ"/>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pAX88BrpNr0i9jlskZII_Tg"/>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p4ZnRMb9vs0CVR5SlKqePXg"/>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pdYtULIuKu0qVRzwhovMidw"/>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pk4s6Bypnvkid.uTwUfNsCg"/>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pkKjp0Hpupkuv16TH7uFrAQ"/>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p4ZnRMb9vs0CVR5SlKqePXg"/>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p4ZnRMb9vs0CVR5SlKqePXg"/>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p4ZnRMb9vs0CVR5SlKqePXg"/>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pkKjp0Hpupkuv16TH7uFrAQ"/>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pkKjp0Hpupkuv16TH7uFrAQ"/>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pkKjp0Hpupkuv16TH7uFrAQ"/>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pg6mqJ_m8M0OeJjfwt.OAAg"/>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p4_D1l58mGUeff0LM1UB5.A"/>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pY8wWcOIsH0KSbWb.qt29jg"/>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p.SLbsce.ZUuP6SpyHCXWrw"/>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pbV6P0.YMLU.V7YYqY1JL8A"/>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pcubHuYGpAUi7Bwg0Z1vVrw"/>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pZzIychWr0UKBrpq4w0fbIA"/>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p2gWMf1RIQEyUI1Pso98M3w"/>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pnjksaqLSXkOa8KgzVWQxUw"/>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p6c8Vu3XPz0i8bzQ1s82KrQ"/>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pAzoLseO1dUSWP8cEAzlL2g"/>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pcubHuYGpAUi7Bwg0Z1vVrw"/>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4_D1l58mGUeff0LM1UB5.A"/>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p6c8Vu3XPz0i8bzQ1s82KrQ"/>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p0uy9cPoXIka_xjt35BcYNw"/>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p4_D1l58mGUeff0LM1UB5.A"/>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pBqBBvzvdJEeeIyH.0M4QpA"/>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pYTFJmYgZtk6g7Ur.Y3_X.Q"/>
</p:tagLst>
</file>

<file path=ppt/theme/theme1.xml><?xml version="1.0" encoding="utf-8"?>
<a:theme xmlns:a="http://schemas.openxmlformats.org/drawingml/2006/main" name="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2_entregable">
  <a:themeElements>
    <a:clrScheme name="entregable 1">
      <a:dk1>
        <a:srgbClr val="000000"/>
      </a:dk1>
      <a:lt1>
        <a:srgbClr val="FFFFFF"/>
      </a:lt1>
      <a:dk2>
        <a:srgbClr val="4066B2"/>
      </a:dk2>
      <a:lt2>
        <a:srgbClr val="009999"/>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fontScheme name="entregabl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ntregable 1">
        <a:dk1>
          <a:srgbClr val="000000"/>
        </a:dk1>
        <a:lt1>
          <a:srgbClr val="FFFFFF"/>
        </a:lt1>
        <a:dk2>
          <a:srgbClr val="4066B2"/>
        </a:dk2>
        <a:lt2>
          <a:srgbClr val="009999"/>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1_Deloitte timesaver, Sept 2010">
  <a:themeElements>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19_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12700">
          <a:solidFill>
            <a:schemeClr val="accent1"/>
          </a:solidFill>
        </a:ln>
      </a:spPr>
      <a:bodyPr lIns="36000" tIns="36000" rIns="36000" bIns="36000" rtlCol="0" anchor="ctr">
        <a:spAutoFit/>
      </a:bodyPr>
      <a:lstStyle>
        <a:defPPr algn="ctr">
          <a:defRPr sz="1400" dirty="0" err="1" smtClean="0">
            <a:solidFill>
              <a:schemeClr val="tx2"/>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36000" tIns="36000" rIns="36000" bIns="36000" rtlCol="0">
        <a:spAutoFit/>
      </a:bodyPr>
      <a:lstStyle>
        <a:defPPr>
          <a:defRPr sz="1400" dirty="0" err="1" smtClean="0">
            <a:solidFill>
              <a:schemeClr val="tx2"/>
            </a:solidFill>
          </a:defRPr>
        </a:defPPr>
      </a:lstStyle>
    </a:txDef>
  </a:objectDefaults>
  <a:extraClrSchemeLst/>
</a:theme>
</file>

<file path=ppt/theme/theme101.xml><?xml version="1.0" encoding="utf-8"?>
<a:theme xmlns:a="http://schemas.openxmlformats.org/drawingml/2006/main" name="58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6_blank">
  <a:themeElements>
    <a:clrScheme name="Deloitte">
      <a:dk1>
        <a:sysClr val="windowText" lastClr="000000"/>
      </a:dk1>
      <a:lt1>
        <a:sysClr val="window" lastClr="FFFFFF"/>
      </a:lt1>
      <a:dk2>
        <a:srgbClr val="002776"/>
      </a:dk2>
      <a:lt2>
        <a:srgbClr val="EEECE1"/>
      </a:lt2>
      <a:accent1>
        <a:srgbClr val="002776"/>
      </a:accent1>
      <a:accent2>
        <a:srgbClr val="92D400"/>
      </a:accent2>
      <a:accent3>
        <a:srgbClr val="00A1DE"/>
      </a:accent3>
      <a:accent4>
        <a:srgbClr val="72C7E7"/>
      </a:accent4>
      <a:accent5>
        <a:srgbClr val="3C8A2E"/>
      </a:accent5>
      <a:accent6>
        <a:srgbClr val="C9DD03"/>
      </a:accent6>
      <a:hlink>
        <a:srgbClr val="0000FF"/>
      </a:hlink>
      <a:folHlink>
        <a:srgbClr val="800080"/>
      </a:folHlink>
    </a:clrScheme>
    <a:fontScheme name="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blank 1">
        <a:dk1>
          <a:srgbClr val="000000"/>
        </a:dk1>
        <a:lt1>
          <a:srgbClr val="FFFFFF"/>
        </a:lt1>
        <a:dk2>
          <a:srgbClr val="4066B2"/>
        </a:dk2>
        <a:lt2>
          <a:srgbClr val="009999"/>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7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_entregable">
  <a:themeElements>
    <a:clrScheme name="Deloitte">
      <a:dk1>
        <a:sysClr val="windowText" lastClr="000000"/>
      </a:dk1>
      <a:lt1>
        <a:sysClr val="window" lastClr="FFFFFF"/>
      </a:lt1>
      <a:dk2>
        <a:srgbClr val="002776"/>
      </a:dk2>
      <a:lt2>
        <a:srgbClr val="EEECE1"/>
      </a:lt2>
      <a:accent1>
        <a:srgbClr val="002776"/>
      </a:accent1>
      <a:accent2>
        <a:srgbClr val="92D400"/>
      </a:accent2>
      <a:accent3>
        <a:srgbClr val="00A1DE"/>
      </a:accent3>
      <a:accent4>
        <a:srgbClr val="72C7E7"/>
      </a:accent4>
      <a:accent5>
        <a:srgbClr val="3C8A2E"/>
      </a:accent5>
      <a:accent6>
        <a:srgbClr val="C9DD03"/>
      </a:accent6>
      <a:hlink>
        <a:srgbClr val="0000FF"/>
      </a:hlink>
      <a:folHlink>
        <a:srgbClr val="800080"/>
      </a:folHlink>
    </a:clrScheme>
    <a:fontScheme name="entregabl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ntregable 1">
        <a:dk1>
          <a:srgbClr val="000000"/>
        </a:dk1>
        <a:lt1>
          <a:srgbClr val="FFFFFF"/>
        </a:lt1>
        <a:dk2>
          <a:srgbClr val="4066B2"/>
        </a:dk2>
        <a:lt2>
          <a:srgbClr val="009999"/>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8_blank">
  <a:themeElements>
    <a:clrScheme name="Deloitte">
      <a:dk1>
        <a:sysClr val="windowText" lastClr="000000"/>
      </a:dk1>
      <a:lt1>
        <a:sysClr val="window" lastClr="FFFFFF"/>
      </a:lt1>
      <a:dk2>
        <a:srgbClr val="002776"/>
      </a:dk2>
      <a:lt2>
        <a:srgbClr val="EEECE1"/>
      </a:lt2>
      <a:accent1>
        <a:srgbClr val="002776"/>
      </a:accent1>
      <a:accent2>
        <a:srgbClr val="92D400"/>
      </a:accent2>
      <a:accent3>
        <a:srgbClr val="00A1DE"/>
      </a:accent3>
      <a:accent4>
        <a:srgbClr val="72C7E7"/>
      </a:accent4>
      <a:accent5>
        <a:srgbClr val="3C8A2E"/>
      </a:accent5>
      <a:accent6>
        <a:srgbClr val="C9DD03"/>
      </a:accent6>
      <a:hlink>
        <a:srgbClr val="0000FF"/>
      </a:hlink>
      <a:folHlink>
        <a:srgbClr val="800080"/>
      </a:folHlink>
    </a:clrScheme>
    <a:fontScheme name="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blank 1">
        <a:dk1>
          <a:srgbClr val="000000"/>
        </a:dk1>
        <a:lt1>
          <a:srgbClr val="FFFFFF"/>
        </a:lt1>
        <a:dk2>
          <a:srgbClr val="4066B2"/>
        </a:dk2>
        <a:lt2>
          <a:srgbClr val="009999"/>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3_entregable">
  <a:themeElements>
    <a:clrScheme name="Deloitte">
      <a:dk1>
        <a:sysClr val="windowText" lastClr="000000"/>
      </a:dk1>
      <a:lt1>
        <a:sysClr val="window" lastClr="FFFFFF"/>
      </a:lt1>
      <a:dk2>
        <a:srgbClr val="002776"/>
      </a:dk2>
      <a:lt2>
        <a:srgbClr val="EEECE1"/>
      </a:lt2>
      <a:accent1>
        <a:srgbClr val="002776"/>
      </a:accent1>
      <a:accent2>
        <a:srgbClr val="92D400"/>
      </a:accent2>
      <a:accent3>
        <a:srgbClr val="00A1DE"/>
      </a:accent3>
      <a:accent4>
        <a:srgbClr val="72C7E7"/>
      </a:accent4>
      <a:accent5>
        <a:srgbClr val="3C8A2E"/>
      </a:accent5>
      <a:accent6>
        <a:srgbClr val="C9DD03"/>
      </a:accent6>
      <a:hlink>
        <a:srgbClr val="0000FF"/>
      </a:hlink>
      <a:folHlink>
        <a:srgbClr val="800080"/>
      </a:folHlink>
    </a:clrScheme>
    <a:fontScheme name="entregabl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ntregable 1">
        <a:dk1>
          <a:srgbClr val="000000"/>
        </a:dk1>
        <a:lt1>
          <a:srgbClr val="FFFFFF"/>
        </a:lt1>
        <a:dk2>
          <a:srgbClr val="4066B2"/>
        </a:dk2>
        <a:lt2>
          <a:srgbClr val="009999"/>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1_Separadores">
  <a:themeElements>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9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0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1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2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3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14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15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16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defRPr sz="1400" dirty="0" smtClean="0">
            <a:solidFill>
              <a:srgbClr val="002060"/>
            </a:solidFill>
          </a:defRPr>
        </a:defPPr>
      </a:lstStyle>
    </a:txDef>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22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defRPr sz="1400" dirty="0" smtClean="0">
            <a:solidFill>
              <a:srgbClr val="002060"/>
            </a:solidFill>
          </a:defRPr>
        </a:defPPr>
      </a:lstStyle>
    </a:txDef>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7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18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_FONDO 4">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9.xml><?xml version="1.0" encoding="utf-8"?>
<a:theme xmlns:a="http://schemas.openxmlformats.org/drawingml/2006/main" name="19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20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21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23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24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25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26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27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28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29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30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31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32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33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34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35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36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37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US Monitor Deloitte On-screen S WHT_010913">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2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3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13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4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38_Blank">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18_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8_Blank 1">
        <a:dk1>
          <a:srgbClr val="000000"/>
        </a:dk1>
        <a:lt1>
          <a:srgbClr val="FFFFFF"/>
        </a:lt1>
        <a:dk2>
          <a:srgbClr val="002776"/>
        </a:dk2>
        <a:lt2>
          <a:srgbClr val="FFFFFF"/>
        </a:lt2>
        <a:accent1>
          <a:srgbClr val="002776"/>
        </a:accent1>
        <a:accent2>
          <a:srgbClr val="92D400"/>
        </a:accent2>
        <a:accent3>
          <a:srgbClr val="FFFFFF"/>
        </a:accent3>
        <a:accent4>
          <a:srgbClr val="000000"/>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5.xml><?xml version="1.0" encoding="utf-8"?>
<a:theme xmlns:a="http://schemas.openxmlformats.org/drawingml/2006/main" name="5_US Monitor Deloitte On-screen S WHT_010913">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6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7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8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9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2_Master slide pack v7uk">
  <a:themeElements>
    <a:clrScheme name="DTT">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Master slide pack v7u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12700" cap="flat" cmpd="sng" algn="ctr">
          <a:solidFill>
            <a:srgbClr val="002776"/>
          </a:solidFill>
          <a:prstDash val="solid"/>
          <a:round/>
          <a:headEnd type="none" w="med" len="med"/>
          <a:tailEnd type="none" w="med" len="med"/>
        </a:ln>
        <a:effectLst/>
      </a:spPr>
      <a:bodyPr vert="horz" wrap="none" lIns="0" tIns="0" rIns="0" bIns="0" numCol="1" rtlCol="0"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25000"/>
          </a:spcAft>
          <a:buClrTx/>
          <a:buSzTx/>
          <a:buFontTx/>
          <a:buNone/>
          <a:tabLst/>
          <a:defRPr kumimoji="0" sz="1400" b="0" i="0" u="none" strike="noStrike" cap="none" normalizeH="0" baseline="0" dirty="0" smtClean="0">
            <a:ln>
              <a:noFill/>
            </a:ln>
            <a:solidFill>
              <a:srgbClr val="002776"/>
            </a:solidFill>
            <a:effectLst/>
            <a:latin typeface="Arial" charset="0"/>
          </a:defRPr>
        </a:defPPr>
      </a:lstStyle>
    </a:spDef>
    <a:lnDef>
      <a:spPr bwMode="auto">
        <a:xfrm>
          <a:off x="0" y="0"/>
          <a:ext cx="1" cy="1"/>
        </a:xfrm>
        <a:custGeom>
          <a:avLst/>
          <a:gdLst/>
          <a:ahLst/>
          <a:cxnLst/>
          <a:rect l="0" t="0" r="0" b="0"/>
          <a:pathLst/>
        </a:custGeom>
        <a:solidFill>
          <a:srgbClr val="6666FF"/>
        </a:solidFill>
        <a:ln w="12700" cap="flat" cmpd="sng" algn="ctr">
          <a:solidFill>
            <a:srgbClr val="FFFFFF"/>
          </a:solidFill>
          <a:prstDash val="solid"/>
          <a:round/>
          <a:headEnd type="none" w="med" len="med"/>
          <a:tailEnd type="none" w="med" len="med"/>
        </a:ln>
        <a:effectLst/>
      </a:spPr>
      <a:bodyPr vert="horz" wrap="none" lIns="0" tIns="0" rIns="0" bIns="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25000"/>
          </a:spcAft>
          <a:buClrTx/>
          <a:buSzTx/>
          <a:buFontTx/>
          <a:buNone/>
          <a:tabLst/>
          <a:defRPr kumimoji="0" lang="en-GB" sz="1400" b="0" i="0" u="none" strike="noStrike" cap="none" normalizeH="0" baseline="0" smtClean="0">
            <a:ln>
              <a:noFill/>
            </a:ln>
            <a:solidFill>
              <a:srgbClr val="000066"/>
            </a:solidFill>
            <a:effectLst/>
            <a:latin typeface="Arial" charset="0"/>
          </a:defRPr>
        </a:defPPr>
      </a:lstStyle>
    </a:lnDef>
  </a:objectDefaults>
  <a:extraClrSchemeLst>
    <a:extraClrScheme>
      <a:clrScheme name="Master slide pack v7uk 1">
        <a:dk1>
          <a:srgbClr val="FFFFFF"/>
        </a:dk1>
        <a:lt1>
          <a:srgbClr val="FFFFFF"/>
        </a:lt1>
        <a:dk2>
          <a:srgbClr val="002776"/>
        </a:dk2>
        <a:lt2>
          <a:srgbClr val="92D400"/>
        </a:lt2>
        <a:accent1>
          <a:srgbClr val="3C8A2E"/>
        </a:accent1>
        <a:accent2>
          <a:srgbClr val="C9DD03"/>
        </a:accent2>
        <a:accent3>
          <a:srgbClr val="FFFFFF"/>
        </a:accent3>
        <a:accent4>
          <a:srgbClr val="DADADA"/>
        </a:accent4>
        <a:accent5>
          <a:srgbClr val="AFC4AD"/>
        </a:accent5>
        <a:accent6>
          <a:srgbClr val="B6C802"/>
        </a:accent6>
        <a:hlink>
          <a:srgbClr val="00A1DE"/>
        </a:hlink>
        <a:folHlink>
          <a:srgbClr val="72C7E7"/>
        </a:folHlink>
      </a:clrScheme>
      <a:clrMap bg1="lt1" tx1="dk1" bg2="lt2" tx2="dk2" accent1="accent1" accent2="accent2" accent3="accent3" accent4="accent4" accent5="accent5" accent6="accent6" hlink="hlink" folHlink="folHlink"/>
    </a:extraClrScheme>
    <a:extraClrScheme>
      <a:clrScheme name="Master slide pack v7uk 2">
        <a:dk1>
          <a:srgbClr val="FFFFFF"/>
        </a:dk1>
        <a:lt1>
          <a:srgbClr val="FFFFFF"/>
        </a:lt1>
        <a:dk2>
          <a:srgbClr val="002776"/>
        </a:dk2>
        <a:lt2>
          <a:srgbClr val="FFFFFF"/>
        </a:lt2>
        <a:accent1>
          <a:srgbClr val="00A1DE"/>
        </a:accent1>
        <a:accent2>
          <a:srgbClr val="72C7E7"/>
        </a:accent2>
        <a:accent3>
          <a:srgbClr val="FFFFFF"/>
        </a:accent3>
        <a:accent4>
          <a:srgbClr val="DADADA"/>
        </a:accent4>
        <a:accent5>
          <a:srgbClr val="AACDEC"/>
        </a:accent5>
        <a:accent6>
          <a:srgbClr val="67B4D1"/>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39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40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10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11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12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14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15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16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17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41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3_Master slide pack v7uk">
  <a:themeElements>
    <a:clrScheme name="DTT">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Master slide pack v7u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12700" cap="flat" cmpd="sng" algn="ctr">
          <a:solidFill>
            <a:srgbClr val="002776"/>
          </a:solidFill>
          <a:prstDash val="solid"/>
          <a:round/>
          <a:headEnd type="none" w="med" len="med"/>
          <a:tailEnd type="none" w="med" len="med"/>
        </a:ln>
        <a:effectLst/>
      </a:spPr>
      <a:bodyPr vert="horz" wrap="none" lIns="0" tIns="0" rIns="0" bIns="0" numCol="1" rtlCol="0"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25000"/>
          </a:spcAft>
          <a:buClrTx/>
          <a:buSzTx/>
          <a:buFontTx/>
          <a:buNone/>
          <a:tabLst/>
          <a:defRPr kumimoji="0" sz="1400" b="0" i="0" u="none" strike="noStrike" cap="none" normalizeH="0" baseline="0" dirty="0" smtClean="0">
            <a:ln>
              <a:noFill/>
            </a:ln>
            <a:solidFill>
              <a:srgbClr val="002776"/>
            </a:solidFill>
            <a:effectLst/>
            <a:latin typeface="Arial" charset="0"/>
          </a:defRPr>
        </a:defPPr>
      </a:lstStyle>
    </a:spDef>
    <a:lnDef>
      <a:spPr bwMode="auto">
        <a:xfrm>
          <a:off x="0" y="0"/>
          <a:ext cx="1" cy="1"/>
        </a:xfrm>
        <a:custGeom>
          <a:avLst/>
          <a:gdLst/>
          <a:ahLst/>
          <a:cxnLst/>
          <a:rect l="0" t="0" r="0" b="0"/>
          <a:pathLst/>
        </a:custGeom>
        <a:solidFill>
          <a:srgbClr val="6666FF"/>
        </a:solidFill>
        <a:ln w="12700" cap="flat" cmpd="sng" algn="ctr">
          <a:solidFill>
            <a:srgbClr val="FFFFFF"/>
          </a:solidFill>
          <a:prstDash val="solid"/>
          <a:round/>
          <a:headEnd type="none" w="med" len="med"/>
          <a:tailEnd type="none" w="med" len="med"/>
        </a:ln>
        <a:effectLst/>
      </a:spPr>
      <a:bodyPr vert="horz" wrap="none" lIns="0" tIns="0" rIns="0" bIns="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25000"/>
          </a:spcAft>
          <a:buClrTx/>
          <a:buSzTx/>
          <a:buFontTx/>
          <a:buNone/>
          <a:tabLst/>
          <a:defRPr kumimoji="0" lang="en-GB" sz="1400" b="0" i="0" u="none" strike="noStrike" cap="none" normalizeH="0" baseline="0" smtClean="0">
            <a:ln>
              <a:noFill/>
            </a:ln>
            <a:solidFill>
              <a:srgbClr val="000066"/>
            </a:solidFill>
            <a:effectLst/>
            <a:latin typeface="Arial" charset="0"/>
          </a:defRPr>
        </a:defPPr>
      </a:lstStyle>
    </a:lnDef>
  </a:objectDefaults>
  <a:extraClrSchemeLst>
    <a:extraClrScheme>
      <a:clrScheme name="Master slide pack v7uk 1">
        <a:dk1>
          <a:srgbClr val="FFFFFF"/>
        </a:dk1>
        <a:lt1>
          <a:srgbClr val="FFFFFF"/>
        </a:lt1>
        <a:dk2>
          <a:srgbClr val="002776"/>
        </a:dk2>
        <a:lt2>
          <a:srgbClr val="92D400"/>
        </a:lt2>
        <a:accent1>
          <a:srgbClr val="3C8A2E"/>
        </a:accent1>
        <a:accent2>
          <a:srgbClr val="C9DD03"/>
        </a:accent2>
        <a:accent3>
          <a:srgbClr val="FFFFFF"/>
        </a:accent3>
        <a:accent4>
          <a:srgbClr val="DADADA"/>
        </a:accent4>
        <a:accent5>
          <a:srgbClr val="AFC4AD"/>
        </a:accent5>
        <a:accent6>
          <a:srgbClr val="B6C802"/>
        </a:accent6>
        <a:hlink>
          <a:srgbClr val="00A1DE"/>
        </a:hlink>
        <a:folHlink>
          <a:srgbClr val="72C7E7"/>
        </a:folHlink>
      </a:clrScheme>
      <a:clrMap bg1="lt1" tx1="dk1" bg2="lt2" tx2="dk2" accent1="accent1" accent2="accent2" accent3="accent3" accent4="accent4" accent5="accent5" accent6="accent6" hlink="hlink" folHlink="folHlink"/>
    </a:extraClrScheme>
    <a:extraClrScheme>
      <a:clrScheme name="Master slide pack v7uk 2">
        <a:dk1>
          <a:srgbClr val="FFFFFF"/>
        </a:dk1>
        <a:lt1>
          <a:srgbClr val="FFFFFF"/>
        </a:lt1>
        <a:dk2>
          <a:srgbClr val="002776"/>
        </a:dk2>
        <a:lt2>
          <a:srgbClr val="FFFFFF"/>
        </a:lt2>
        <a:accent1>
          <a:srgbClr val="00A1DE"/>
        </a:accent1>
        <a:accent2>
          <a:srgbClr val="72C7E7"/>
        </a:accent2>
        <a:accent3>
          <a:srgbClr val="FFFFFF"/>
        </a:accent3>
        <a:accent4>
          <a:srgbClr val="DADADA"/>
        </a:accent4>
        <a:accent5>
          <a:srgbClr val="AACDEC"/>
        </a:accent5>
        <a:accent6>
          <a:srgbClr val="67B4D1"/>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42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18_US Monitor Deloitte On-screen S WHT_010913">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19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43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20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21_US Monitor Deloitte On-screen S WHT_010913">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Deloitte">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44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45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46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5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47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22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48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23_US Monitor Deloitte On-screen S WHT_010913">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49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50_Blank">
  <a:themeElements>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51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24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25_US Monitor Deloitte On-screen S WHT_010913">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26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entregable">
  <a:themeElements>
    <a:clrScheme name="Deloitte">
      <a:dk1>
        <a:sysClr val="windowText" lastClr="000000"/>
      </a:dk1>
      <a:lt1>
        <a:sysClr val="window" lastClr="FFFFFF"/>
      </a:lt1>
      <a:dk2>
        <a:srgbClr val="002776"/>
      </a:dk2>
      <a:lt2>
        <a:srgbClr val="EEECE1"/>
      </a:lt2>
      <a:accent1>
        <a:srgbClr val="002776"/>
      </a:accent1>
      <a:accent2>
        <a:srgbClr val="92D400"/>
      </a:accent2>
      <a:accent3>
        <a:srgbClr val="00A1DE"/>
      </a:accent3>
      <a:accent4>
        <a:srgbClr val="72C7E7"/>
      </a:accent4>
      <a:accent5>
        <a:srgbClr val="3C8A2E"/>
      </a:accent5>
      <a:accent6>
        <a:srgbClr val="C9DD03"/>
      </a:accent6>
      <a:hlink>
        <a:srgbClr val="0000FF"/>
      </a:hlink>
      <a:folHlink>
        <a:srgbClr val="800080"/>
      </a:folHlink>
    </a:clrScheme>
    <a:fontScheme name="entregabl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ntregable 1">
        <a:dk1>
          <a:srgbClr val="000000"/>
        </a:dk1>
        <a:lt1>
          <a:srgbClr val="FFFFFF"/>
        </a:lt1>
        <a:dk2>
          <a:srgbClr val="4066B2"/>
        </a:dk2>
        <a:lt2>
          <a:srgbClr val="009999"/>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52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53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54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Deloitte timesaver, Sept 2010">
  <a:themeElements>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19_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12700">
          <a:solidFill>
            <a:schemeClr val="accent1"/>
          </a:solidFill>
        </a:ln>
      </a:spPr>
      <a:bodyPr lIns="36000" tIns="36000" rIns="36000" bIns="36000" rtlCol="0" anchor="ctr">
        <a:spAutoFit/>
      </a:bodyPr>
      <a:lstStyle>
        <a:defPPr algn="ctr">
          <a:defRPr sz="1400" dirty="0" err="1" smtClean="0">
            <a:solidFill>
              <a:schemeClr val="tx2"/>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olidFill>
            <a:schemeClr val="accent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36000" tIns="36000" rIns="36000" bIns="36000" rtlCol="0">
        <a:spAutoFit/>
      </a:bodyPr>
      <a:lstStyle>
        <a:defPPr>
          <a:defRPr sz="1400" dirty="0" err="1" smtClean="0">
            <a:solidFill>
              <a:schemeClr val="tx2"/>
            </a:solidFill>
          </a:defRPr>
        </a:defPPr>
      </a:lstStyle>
    </a:txDef>
  </a:objectDefaults>
  <a:extraClrSchemeLst/>
</a:theme>
</file>

<file path=ppt/theme/theme94.xml><?xml version="1.0" encoding="utf-8"?>
<a:theme xmlns:a="http://schemas.openxmlformats.org/drawingml/2006/main" name="55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56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27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57_Blank">
  <a:themeElements>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fontScheme name="Separador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eparadores 1">
        <a:dk1>
          <a:srgbClr val="002776"/>
        </a:dk1>
        <a:lt1>
          <a:srgbClr val="FFFFFF"/>
        </a:lt1>
        <a:dk2>
          <a:srgbClr val="002776"/>
        </a:dk2>
        <a:lt2>
          <a:srgbClr val="FFFFFF"/>
        </a:lt2>
        <a:accent1>
          <a:srgbClr val="002776"/>
        </a:accent1>
        <a:accent2>
          <a:srgbClr val="92D400"/>
        </a:accent2>
        <a:accent3>
          <a:srgbClr val="FFFFFF"/>
        </a:accent3>
        <a:accent4>
          <a:srgbClr val="002064"/>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28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29_US Monitor Deloitte On-screen S WHT_010913">
  <a:themeElements>
    <a:clrScheme name="Custom 1">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DE"/>
      </a:hlink>
      <a:folHlink>
        <a:srgbClr val="72C7E7"/>
      </a:folHlink>
    </a:clrScheme>
    <a:fontScheme name="US Consulting On-screen S WHT_R1.5_032508">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rgbClr val="4066B2"/>
          </a:solidFill>
          <a:prstDash val="solid"/>
          <a:round/>
          <a:headEnd type="none" w="med" len="med"/>
          <a:tailEnd type="none" w="med" len="med"/>
        </a:ln>
        <a:effectLst/>
      </a:spPr>
      <a:bodyPr vert="horz" wrap="square" lIns="0" tIns="0" rIns="0" bIns="0" numCol="1" anchor="t" anchorCtr="0" compatLnSpc="1">
        <a:prstTxWarp prst="textNoShape">
          <a:avLst/>
        </a:prstTxWarp>
      </a:bodyPr>
      <a:lstStyle>
        <a:defPPr marL="231775" marR="0" indent="-231775" algn="l" defTabSz="914400" rtl="0" eaLnBrk="1" fontAlgn="base" latinLnBrk="0" hangingPunct="1">
          <a:lnSpc>
            <a:spcPct val="106000"/>
          </a:lnSpc>
          <a:spcBef>
            <a:spcPct val="0"/>
          </a:spcBef>
          <a:spcAft>
            <a:spcPct val="0"/>
          </a:spcAft>
          <a:buClrTx/>
          <a:buSzTx/>
          <a:buFont typeface="Wingdings 2" pitchFamily="18" charset="2"/>
          <a:buNone/>
          <a:tabLst/>
          <a:defRPr kumimoji="0" lang="en-US" sz="2400" b="0" i="0" u="none" strike="noStrike" cap="none" normalizeH="0" baseline="0" smtClean="0">
            <a:ln>
              <a:noFill/>
            </a:ln>
            <a:solidFill>
              <a:schemeClr val="tx1"/>
            </a:solidFill>
            <a:effectLst/>
            <a:latin typeface="Arial" charset="0"/>
          </a:defRPr>
        </a:defPPr>
      </a:lstStyle>
    </a:lnDef>
    <a:txDef>
      <a:spPr bwMode="auto"/>
      <a:bodyPr/>
      <a:lstStyle>
        <a:defPPr marL="227013" indent="-225425" algn="l" rtl="0" fontAlgn="base">
          <a:lnSpc>
            <a:spcPct val="106000"/>
          </a:lnSpc>
          <a:spcBef>
            <a:spcPct val="40000"/>
          </a:spcBef>
          <a:spcAft>
            <a:spcPct val="0"/>
          </a:spcAft>
          <a:buClr>
            <a:srgbClr val="000000"/>
          </a:buClr>
          <a:buFont typeface="Wingdings 2" pitchFamily="18" charset="2"/>
          <a:buChar char="¡"/>
          <a:defRPr sz="1800" dirty="0">
            <a:solidFill>
              <a:srgbClr val="000000"/>
            </a:solidFill>
            <a:latin typeface="Arial" charset="0"/>
            <a:ea typeface="+mn-ea"/>
            <a:cs typeface="Arial" charset="0"/>
          </a:defRPr>
        </a:defPPr>
      </a:lstStyle>
    </a:txDef>
  </a:objectDefaults>
  <a:extraClrSchemeLst>
    <a:extraClrScheme>
      <a:clrScheme name="US Consulting On-screen S WHT_R1.5_032508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S Consulting On-screen S WHT_R1.5_032508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S Consulting On-screen S WHT_R1.5_032508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S Consulting On-screen S WHT_R1.5_032508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S Consulting On-screen S WHT_R1.5_032508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S Consulting On-screen S WHT_R1.5_032508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US Consulting On-screen S WHT_R1.5_032508 8">
        <a:dk1>
          <a:srgbClr val="000000"/>
        </a:dk1>
        <a:lt1>
          <a:srgbClr val="FFFFFF"/>
        </a:lt1>
        <a:dk2>
          <a:srgbClr val="B2CADB"/>
        </a:dk2>
        <a:lt2>
          <a:srgbClr val="1D3A6A"/>
        </a:lt2>
        <a:accent1>
          <a:srgbClr val="DED3B6"/>
        </a:accent1>
        <a:accent2>
          <a:srgbClr val="EAB58E"/>
        </a:accent2>
        <a:accent3>
          <a:srgbClr val="FFFFFF"/>
        </a:accent3>
        <a:accent4>
          <a:srgbClr val="000000"/>
        </a:accent4>
        <a:accent5>
          <a:srgbClr val="ECE6D7"/>
        </a:accent5>
        <a:accent6>
          <a:srgbClr val="D4A480"/>
        </a:accent6>
        <a:hlink>
          <a:srgbClr val="F5DDCB"/>
        </a:hlink>
        <a:folHlink>
          <a:srgbClr val="FEF2D2"/>
        </a:folHlink>
      </a:clrScheme>
      <a:clrMap bg1="lt1" tx1="dk1" bg2="lt2" tx2="dk2" accent1="accent1" accent2="accent2" accent3="accent3" accent4="accent4" accent5="accent5" accent6="accent6" hlink="hlink" folHlink="folHlink"/>
    </a:extraClrScheme>
    <a:extraClrScheme>
      <a:clrScheme name="US Consulting On-screen S WHT_R1.5_032508 9">
        <a:dk1>
          <a:srgbClr val="000000"/>
        </a:dk1>
        <a:lt1>
          <a:srgbClr val="FFFFFF"/>
        </a:lt1>
        <a:dk2>
          <a:srgbClr val="FEF2D2"/>
        </a:dk2>
        <a:lt2>
          <a:srgbClr val="1D3A6A"/>
        </a:lt2>
        <a:accent1>
          <a:srgbClr val="B2CADB"/>
        </a:accent1>
        <a:accent2>
          <a:srgbClr val="DED3B6"/>
        </a:accent2>
        <a:accent3>
          <a:srgbClr val="FFFFFF"/>
        </a:accent3>
        <a:accent4>
          <a:srgbClr val="000000"/>
        </a:accent4>
        <a:accent5>
          <a:srgbClr val="D5E1EA"/>
        </a:accent5>
        <a:accent6>
          <a:srgbClr val="C9BFA5"/>
        </a:accent6>
        <a:hlink>
          <a:srgbClr val="EAB58E"/>
        </a:hlink>
        <a:folHlink>
          <a:srgbClr val="F5DDCB"/>
        </a:folHlink>
      </a:clrScheme>
      <a:clrMap bg1="lt1" tx1="dk1" bg2="lt2" tx2="dk2" accent1="accent1" accent2="accent2" accent3="accent3" accent4="accent4" accent5="accent5" accent6="accent6" hlink="hlink" folHlink="folHlink"/>
    </a:extraClrScheme>
    <a:extraClrScheme>
      <a:clrScheme name="US Consulting On-screen S WHT_R1.5_032508 10">
        <a:dk1>
          <a:srgbClr val="000000"/>
        </a:dk1>
        <a:lt1>
          <a:srgbClr val="FFFFFF"/>
        </a:lt1>
        <a:dk2>
          <a:srgbClr val="F1EDE1"/>
        </a:dk2>
        <a:lt2>
          <a:srgbClr val="091D5D"/>
        </a:lt2>
        <a:accent1>
          <a:srgbClr val="9DA5BE"/>
        </a:accent1>
        <a:accent2>
          <a:srgbClr val="85C2FE"/>
        </a:accent2>
        <a:accent3>
          <a:srgbClr val="FFFFFF"/>
        </a:accent3>
        <a:accent4>
          <a:srgbClr val="000000"/>
        </a:accent4>
        <a:accent5>
          <a:srgbClr val="CCCFDB"/>
        </a:accent5>
        <a:accent6>
          <a:srgbClr val="78B0E6"/>
        </a:accent6>
        <a:hlink>
          <a:srgbClr val="ADD6FF"/>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1">
        <a:dk1>
          <a:srgbClr val="AFAFAF"/>
        </a:dk1>
        <a:lt1>
          <a:srgbClr val="FFFFFF"/>
        </a:lt1>
        <a:dk2>
          <a:srgbClr val="F1EDE1"/>
        </a:dk2>
        <a:lt2>
          <a:srgbClr val="091D5D"/>
        </a:lt2>
        <a:accent1>
          <a:srgbClr val="85C2FE"/>
        </a:accent1>
        <a:accent2>
          <a:srgbClr val="ADD6FF"/>
        </a:accent2>
        <a:accent3>
          <a:srgbClr val="FFFFFF"/>
        </a:accent3>
        <a:accent4>
          <a:srgbClr val="959595"/>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2">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F1EDE1"/>
        </a:folHlink>
      </a:clrScheme>
      <a:clrMap bg1="lt1" tx1="dk1" bg2="lt2" tx2="dk2" accent1="accent1" accent2="accent2" accent3="accent3" accent4="accent4" accent5="accent5" accent6="accent6" hlink="hlink" folHlink="folHlink"/>
    </a:extraClrScheme>
    <a:extraClrScheme>
      <a:clrScheme name="US Consulting On-screen S WHT_R1.5_032508 13">
        <a:dk1>
          <a:srgbClr val="000000"/>
        </a:dk1>
        <a:lt1>
          <a:srgbClr val="FFFFFF"/>
        </a:lt1>
        <a:dk2>
          <a:srgbClr val="F1EDE1"/>
        </a:dk2>
        <a:lt2>
          <a:srgbClr val="091D5D"/>
        </a:lt2>
        <a:accent1>
          <a:srgbClr val="85C2FE"/>
        </a:accent1>
        <a:accent2>
          <a:srgbClr val="ADD6FF"/>
        </a:accent2>
        <a:accent3>
          <a:srgbClr val="FFFFFF"/>
        </a:accent3>
        <a:accent4>
          <a:srgbClr val="000000"/>
        </a:accent4>
        <a:accent5>
          <a:srgbClr val="C2DDFE"/>
        </a:accent5>
        <a:accent6>
          <a:srgbClr val="9CC2E7"/>
        </a:accent6>
        <a:hlink>
          <a:srgbClr val="C6C1D6"/>
        </a:hlink>
        <a:folHlink>
          <a:srgbClr val="D6EBFF"/>
        </a:folHlink>
      </a:clrScheme>
      <a:clrMap bg1="lt1" tx1="dk1" bg2="lt2" tx2="dk2" accent1="accent1" accent2="accent2" accent3="accent3" accent4="accent4" accent5="accent5" accent6="accent6" hlink="hlink" folHlink="folHlink"/>
    </a:extraClrScheme>
    <a:extraClrScheme>
      <a:clrScheme name="US Consulting On-screen S WHT_R1.5_032508 14">
        <a:dk1>
          <a:srgbClr val="000000"/>
        </a:dk1>
        <a:lt1>
          <a:srgbClr val="FFFFFF"/>
        </a:lt1>
        <a:dk2>
          <a:srgbClr val="CCD6EB"/>
        </a:dk2>
        <a:lt2>
          <a:srgbClr val="000066"/>
        </a:lt2>
        <a:accent1>
          <a:srgbClr val="40B3B3"/>
        </a:accent1>
        <a:accent2>
          <a:srgbClr val="B2C1E0"/>
        </a:accent2>
        <a:accent3>
          <a:srgbClr val="FFFFFF"/>
        </a:accent3>
        <a:accent4>
          <a:srgbClr val="000000"/>
        </a:accent4>
        <a:accent5>
          <a:srgbClr val="AFD6D6"/>
        </a:accent5>
        <a:accent6>
          <a:srgbClr val="A1AFCB"/>
        </a:accent6>
        <a:hlink>
          <a:srgbClr val="66C2C2"/>
        </a:hlink>
        <a:folHlink>
          <a:srgbClr val="8CA3D1"/>
        </a:folHlink>
      </a:clrScheme>
      <a:clrMap bg1="lt1" tx1="dk1" bg2="lt2" tx2="dk2" accent1="accent1" accent2="accent2" accent3="accent3" accent4="accent4" accent5="accent5" accent6="accent6" hlink="hlink" folHlink="folHlink"/>
    </a:extraClrScheme>
    <a:extraClrScheme>
      <a:clrScheme name="US Consulting On-screen S WHT_R1.5_032508 15">
        <a:dk1>
          <a:srgbClr val="000000"/>
        </a:dk1>
        <a:lt1>
          <a:srgbClr val="FFFFFF"/>
        </a:lt1>
        <a:dk2>
          <a:srgbClr val="4066B2"/>
        </a:dk2>
        <a:lt2>
          <a:srgbClr val="000066"/>
        </a:lt2>
        <a:accent1>
          <a:srgbClr val="003399"/>
        </a:accent1>
        <a:accent2>
          <a:srgbClr val="80CCCC"/>
        </a:accent2>
        <a:accent3>
          <a:srgbClr val="FFFFFF"/>
        </a:accent3>
        <a:accent4>
          <a:srgbClr val="000000"/>
        </a:accent4>
        <a:accent5>
          <a:srgbClr val="AAADCA"/>
        </a:accent5>
        <a:accent6>
          <a:srgbClr val="73B9B9"/>
        </a:accent6>
        <a:hlink>
          <a:srgbClr val="8099CC"/>
        </a:hlink>
        <a:folHlink>
          <a:srgbClr val="009999"/>
        </a:folHlink>
      </a:clrScheme>
      <a:clrMap bg1="lt1" tx1="dk1" bg2="lt2" tx2="dk2" accent1="accent1" accent2="accent2" accent3="accent3" accent4="accent4" accent5="accent5" accent6="accent6" hlink="hlink" folHlink="folHlink"/>
    </a:extraClrScheme>
    <a:extraClrScheme>
      <a:clrScheme name="US Consulting On-screen S WHT_R1.5_032508 16">
        <a:dk1>
          <a:srgbClr val="000000"/>
        </a:dk1>
        <a:lt1>
          <a:srgbClr val="FFFFFF"/>
        </a:lt1>
        <a:dk2>
          <a:srgbClr val="4066B2"/>
        </a:dk2>
        <a:lt2>
          <a:srgbClr val="000066"/>
        </a:lt2>
        <a:accent1>
          <a:srgbClr val="003399"/>
        </a:accent1>
        <a:accent2>
          <a:srgbClr val="8099CC"/>
        </a:accent2>
        <a:accent3>
          <a:srgbClr val="FFFFFF"/>
        </a:accent3>
        <a:accent4>
          <a:srgbClr val="000000"/>
        </a:accent4>
        <a:accent5>
          <a:srgbClr val="AAADCA"/>
        </a:accent5>
        <a:accent6>
          <a:srgbClr val="738AB9"/>
        </a:accent6>
        <a:hlink>
          <a:srgbClr val="80CCCC"/>
        </a:hlink>
        <a:folHlink>
          <a:srgbClr val="4066B2"/>
        </a:folHlink>
      </a:clrScheme>
      <a:clrMap bg1="lt1" tx1="dk1" bg2="lt2" tx2="dk2" accent1="accent1" accent2="accent2" accent3="accent3" accent4="accent4" accent5="accent5" accent6="accent6" hlink="hlink" folHlink="folHlink"/>
    </a:extraClrScheme>
  </a:extraClrSchemeLst>
</a:theme>
</file>

<file path=ppt/theme/themeOverride1.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themeOverride>
</file>

<file path=ppt/theme/themeOverride10.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0.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1.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2.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3.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4.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5.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6.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7.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8.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09.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0.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1.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2.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3.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4.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5.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6.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7.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8.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19.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0.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1.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2.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3.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4.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5.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6.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7.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8.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29.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3.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0.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31.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32.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33.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34.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35.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14.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themeOverride>
</file>

<file path=ppt/theme/themeOverride20.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5.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6.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0.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41.xml><?xml version="1.0" encoding="utf-8"?>
<a:themeOverride xmlns:a="http://schemas.openxmlformats.org/drawingml/2006/main">
  <a:clrScheme name="Custom 81">
    <a:dk1>
      <a:sysClr val="windowText" lastClr="000000"/>
    </a:dk1>
    <a:lt1>
      <a:sysClr val="window" lastClr="FFFFFF"/>
    </a:lt1>
    <a:dk2>
      <a:srgbClr val="575757"/>
    </a:dk2>
    <a:lt2>
      <a:srgbClr val="FFFFFF"/>
    </a:lt2>
    <a:accent1>
      <a:srgbClr val="002776"/>
    </a:accent1>
    <a:accent2>
      <a:srgbClr val="81BC00"/>
    </a:accent2>
    <a:accent3>
      <a:srgbClr val="00A1DE"/>
    </a:accent3>
    <a:accent4>
      <a:srgbClr val="008A2E"/>
    </a:accent4>
    <a:accent5>
      <a:srgbClr val="72C7E7"/>
    </a:accent5>
    <a:accent6>
      <a:srgbClr val="C9DD03"/>
    </a:accent6>
    <a:hlink>
      <a:srgbClr val="00A1DE"/>
    </a:hlink>
    <a:folHlink>
      <a:srgbClr val="72C7E7"/>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2.xml><?xml version="1.0" encoding="utf-8"?>
<a:themeOverride xmlns:a="http://schemas.openxmlformats.org/drawingml/2006/main">
  <a:clrScheme name="Custom 81">
    <a:dk1>
      <a:sysClr val="windowText" lastClr="000000"/>
    </a:dk1>
    <a:lt1>
      <a:sysClr val="window" lastClr="FFFFFF"/>
    </a:lt1>
    <a:dk2>
      <a:srgbClr val="575757"/>
    </a:dk2>
    <a:lt2>
      <a:srgbClr val="FFFFFF"/>
    </a:lt2>
    <a:accent1>
      <a:srgbClr val="002776"/>
    </a:accent1>
    <a:accent2>
      <a:srgbClr val="81BC00"/>
    </a:accent2>
    <a:accent3>
      <a:srgbClr val="00A1DE"/>
    </a:accent3>
    <a:accent4>
      <a:srgbClr val="008A2E"/>
    </a:accent4>
    <a:accent5>
      <a:srgbClr val="72C7E7"/>
    </a:accent5>
    <a:accent6>
      <a:srgbClr val="C9DD03"/>
    </a:accent6>
    <a:hlink>
      <a:srgbClr val="00A1DE"/>
    </a:hlink>
    <a:folHlink>
      <a:srgbClr val="72C7E7"/>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3.xml><?xml version="1.0" encoding="utf-8"?>
<a:themeOverride xmlns:a="http://schemas.openxmlformats.org/drawingml/2006/main">
  <a:clrScheme name="Custom 81">
    <a:dk1>
      <a:sysClr val="windowText" lastClr="000000"/>
    </a:dk1>
    <a:lt1>
      <a:sysClr val="window" lastClr="FFFFFF"/>
    </a:lt1>
    <a:dk2>
      <a:srgbClr val="575757"/>
    </a:dk2>
    <a:lt2>
      <a:srgbClr val="FFFFFF"/>
    </a:lt2>
    <a:accent1>
      <a:srgbClr val="002776"/>
    </a:accent1>
    <a:accent2>
      <a:srgbClr val="81BC00"/>
    </a:accent2>
    <a:accent3>
      <a:srgbClr val="00A1DE"/>
    </a:accent3>
    <a:accent4>
      <a:srgbClr val="008A2E"/>
    </a:accent4>
    <a:accent5>
      <a:srgbClr val="72C7E7"/>
    </a:accent5>
    <a:accent6>
      <a:srgbClr val="C9DD03"/>
    </a:accent6>
    <a:hlink>
      <a:srgbClr val="00A1DE"/>
    </a:hlink>
    <a:folHlink>
      <a:srgbClr val="72C7E7"/>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4.xml><?xml version="1.0" encoding="utf-8"?>
<a:themeOverride xmlns:a="http://schemas.openxmlformats.org/drawingml/2006/main">
  <a:clrScheme name="Custom 81">
    <a:dk1>
      <a:sysClr val="windowText" lastClr="000000"/>
    </a:dk1>
    <a:lt1>
      <a:sysClr val="window" lastClr="FFFFFF"/>
    </a:lt1>
    <a:dk2>
      <a:srgbClr val="575757"/>
    </a:dk2>
    <a:lt2>
      <a:srgbClr val="FFFFFF"/>
    </a:lt2>
    <a:accent1>
      <a:srgbClr val="002776"/>
    </a:accent1>
    <a:accent2>
      <a:srgbClr val="81BC00"/>
    </a:accent2>
    <a:accent3>
      <a:srgbClr val="00A1DE"/>
    </a:accent3>
    <a:accent4>
      <a:srgbClr val="008A2E"/>
    </a:accent4>
    <a:accent5>
      <a:srgbClr val="72C7E7"/>
    </a:accent5>
    <a:accent6>
      <a:srgbClr val="C9DD03"/>
    </a:accent6>
    <a:hlink>
      <a:srgbClr val="00A1DE"/>
    </a:hlink>
    <a:folHlink>
      <a:srgbClr val="72C7E7"/>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5.xml><?xml version="1.0" encoding="utf-8"?>
<a:themeOverride xmlns:a="http://schemas.openxmlformats.org/drawingml/2006/main">
  <a:clrScheme name="Custom 81">
    <a:dk1>
      <a:sysClr val="windowText" lastClr="000000"/>
    </a:dk1>
    <a:lt1>
      <a:sysClr val="window" lastClr="FFFFFF"/>
    </a:lt1>
    <a:dk2>
      <a:srgbClr val="575757"/>
    </a:dk2>
    <a:lt2>
      <a:srgbClr val="FFFFFF"/>
    </a:lt2>
    <a:accent1>
      <a:srgbClr val="002776"/>
    </a:accent1>
    <a:accent2>
      <a:srgbClr val="81BC00"/>
    </a:accent2>
    <a:accent3>
      <a:srgbClr val="00A1DE"/>
    </a:accent3>
    <a:accent4>
      <a:srgbClr val="008A2E"/>
    </a:accent4>
    <a:accent5>
      <a:srgbClr val="72C7E7"/>
    </a:accent5>
    <a:accent6>
      <a:srgbClr val="C9DD03"/>
    </a:accent6>
    <a:hlink>
      <a:srgbClr val="00A1DE"/>
    </a:hlink>
    <a:folHlink>
      <a:srgbClr val="72C7E7"/>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6.xml><?xml version="1.0" encoding="utf-8"?>
<a:themeOverride xmlns:a="http://schemas.openxmlformats.org/drawingml/2006/main">
  <a:clrScheme name="Custom 81">
    <a:dk1>
      <a:sysClr val="windowText" lastClr="000000"/>
    </a:dk1>
    <a:lt1>
      <a:sysClr val="window" lastClr="FFFFFF"/>
    </a:lt1>
    <a:dk2>
      <a:srgbClr val="575757"/>
    </a:dk2>
    <a:lt2>
      <a:srgbClr val="FFFFFF"/>
    </a:lt2>
    <a:accent1>
      <a:srgbClr val="002776"/>
    </a:accent1>
    <a:accent2>
      <a:srgbClr val="81BC00"/>
    </a:accent2>
    <a:accent3>
      <a:srgbClr val="00A1DE"/>
    </a:accent3>
    <a:accent4>
      <a:srgbClr val="008A2E"/>
    </a:accent4>
    <a:accent5>
      <a:srgbClr val="72C7E7"/>
    </a:accent5>
    <a:accent6>
      <a:srgbClr val="C9DD03"/>
    </a:accent6>
    <a:hlink>
      <a:srgbClr val="00A1DE"/>
    </a:hlink>
    <a:folHlink>
      <a:srgbClr val="72C7E7"/>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7.xml><?xml version="1.0" encoding="utf-8"?>
<a:themeOverride xmlns:a="http://schemas.openxmlformats.org/drawingml/2006/main">
  <a:clrScheme name="Custom 81">
    <a:dk1>
      <a:sysClr val="windowText" lastClr="000000"/>
    </a:dk1>
    <a:lt1>
      <a:sysClr val="window" lastClr="FFFFFF"/>
    </a:lt1>
    <a:dk2>
      <a:srgbClr val="575757"/>
    </a:dk2>
    <a:lt2>
      <a:srgbClr val="FFFFFF"/>
    </a:lt2>
    <a:accent1>
      <a:srgbClr val="002776"/>
    </a:accent1>
    <a:accent2>
      <a:srgbClr val="81BC00"/>
    </a:accent2>
    <a:accent3>
      <a:srgbClr val="00A1DE"/>
    </a:accent3>
    <a:accent4>
      <a:srgbClr val="008A2E"/>
    </a:accent4>
    <a:accent5>
      <a:srgbClr val="72C7E7"/>
    </a:accent5>
    <a:accent6>
      <a:srgbClr val="C9DD03"/>
    </a:accent6>
    <a:hlink>
      <a:srgbClr val="00A1DE"/>
    </a:hlink>
    <a:folHlink>
      <a:srgbClr val="72C7E7"/>
    </a:folHlink>
  </a:clrScheme>
  <a:fontScheme name="Office Classic 2">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8.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9.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0.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1.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2.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3.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4.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5.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6.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7.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8.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9.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0.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1.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2.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3.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4.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5.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6.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7.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68.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69.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0.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1.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2.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3.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4.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5.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6.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7.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8.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79.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8.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0.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81.xml><?xml version="1.0" encoding="utf-8"?>
<a:themeOverride xmlns:a="http://schemas.openxmlformats.org/drawingml/2006/main">
  <a:clrScheme name="Deloitte">
    <a:dk1>
      <a:srgbClr val="002776"/>
    </a:dk1>
    <a:lt1>
      <a:srgbClr val="FFFFFF"/>
    </a:lt1>
    <a:dk2>
      <a:srgbClr val="002776"/>
    </a:dk2>
    <a:lt2>
      <a:srgbClr val="FFFFFF"/>
    </a:lt2>
    <a:accent1>
      <a:srgbClr val="002776"/>
    </a:accent1>
    <a:accent2>
      <a:srgbClr val="92D400"/>
    </a:accent2>
    <a:accent3>
      <a:srgbClr val="00A1DE"/>
    </a:accent3>
    <a:accent4>
      <a:srgbClr val="3C8A2E"/>
    </a:accent4>
    <a:accent5>
      <a:srgbClr val="0079A6"/>
    </a:accent5>
    <a:accent6>
      <a:srgbClr val="C9DD03"/>
    </a:accent6>
    <a:hlink>
      <a:srgbClr val="00A1DE"/>
    </a:hlink>
    <a:folHlink>
      <a:srgbClr val="4CBDE8"/>
    </a:folHlink>
  </a:clrScheme>
</a:themeOverride>
</file>

<file path=ppt/theme/themeOverride8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Deloitte new">
    <a:dk1>
      <a:srgbClr val="000000"/>
    </a:dk1>
    <a:lt1>
      <a:srgbClr val="FFFFFF"/>
    </a:lt1>
    <a:dk2>
      <a:srgbClr val="002776"/>
    </a:dk2>
    <a:lt2>
      <a:srgbClr val="FFFFFF"/>
    </a:lt2>
    <a:accent1>
      <a:srgbClr val="00A1DE"/>
    </a:accent1>
    <a:accent2>
      <a:srgbClr val="92D400"/>
    </a:accent2>
    <a:accent3>
      <a:srgbClr val="72C7E7"/>
    </a:accent3>
    <a:accent4>
      <a:srgbClr val="3C8A2E"/>
    </a:accent4>
    <a:accent5>
      <a:srgbClr val="002776"/>
    </a:accent5>
    <a:accent6>
      <a:srgbClr val="C9DD03"/>
    </a:accent6>
    <a:hlink>
      <a:srgbClr val="00A1DE"/>
    </a:hlink>
    <a:folHlink>
      <a:srgbClr val="72C7E7"/>
    </a:folHlink>
  </a:clrScheme>
  <a:fontScheme name="Deloitt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9.xml><?xml version="1.0" encoding="utf-8"?>
<a:themeOverride xmlns:a="http://schemas.openxmlformats.org/drawingml/2006/main">
  <a:clrScheme name="Brío">
    <a:dk1>
      <a:sysClr val="windowText" lastClr="000000"/>
    </a:dk1>
    <a:lt1>
      <a:sysClr val="window" lastClr="FFFFFF"/>
    </a:lt1>
    <a:dk2>
      <a:srgbClr val="666666"/>
    </a:dk2>
    <a:lt2>
      <a:srgbClr val="D2D2D2"/>
    </a:lt2>
    <a:accent1>
      <a:srgbClr val="FF388C"/>
    </a:accent1>
    <a:accent2>
      <a:srgbClr val="E40059"/>
    </a:accent2>
    <a:accent3>
      <a:srgbClr val="9C007F"/>
    </a:accent3>
    <a:accent4>
      <a:srgbClr val="68007F"/>
    </a:accent4>
    <a:accent5>
      <a:srgbClr val="005BD3"/>
    </a:accent5>
    <a:accent6>
      <a:srgbClr val="00349E"/>
    </a:accent6>
    <a:hlink>
      <a:srgbClr val="17BBFD"/>
    </a:hlink>
    <a:folHlink>
      <a:srgbClr val="FF79C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79578</TotalTime>
  <Words>90666</Words>
  <Application>Microsoft Office PowerPoint</Application>
  <PresentationFormat>A4 Paper (210x297 mm)</PresentationFormat>
  <Paragraphs>14662</Paragraphs>
  <Slides>481</Slides>
  <Notes>474</Notes>
  <HiddenSlides>0</HiddenSlides>
  <MMClips>0</MMClips>
  <ScaleCrop>false</ScaleCrop>
  <HeadingPairs>
    <vt:vector size="8" baseType="variant">
      <vt:variant>
        <vt:lpstr>Fonts Used</vt:lpstr>
      </vt:variant>
      <vt:variant>
        <vt:i4>18</vt:i4>
      </vt:variant>
      <vt:variant>
        <vt:lpstr>Theme</vt:lpstr>
      </vt:variant>
      <vt:variant>
        <vt:i4>101</vt:i4>
      </vt:variant>
      <vt:variant>
        <vt:lpstr>Embedded OLE Servers</vt:lpstr>
      </vt:variant>
      <vt:variant>
        <vt:i4>1</vt:i4>
      </vt:variant>
      <vt:variant>
        <vt:lpstr>Slide Titles</vt:lpstr>
      </vt:variant>
      <vt:variant>
        <vt:i4>481</vt:i4>
      </vt:variant>
    </vt:vector>
  </HeadingPairs>
  <TitlesOfParts>
    <vt:vector size="601" baseType="lpstr">
      <vt:lpstr>Batang</vt:lpstr>
      <vt:lpstr>Meiryo</vt:lpstr>
      <vt:lpstr>Microsoft YaHei</vt:lpstr>
      <vt:lpstr>ＭＳ Ｐゴシック</vt:lpstr>
      <vt:lpstr>ＭＳ Ｐゴシック</vt:lpstr>
      <vt:lpstr>Arial</vt:lpstr>
      <vt:lpstr>Arial  </vt:lpstr>
      <vt:lpstr>Arial Narrow Bold</vt:lpstr>
      <vt:lpstr>Calibri</vt:lpstr>
      <vt:lpstr>Courier New</vt:lpstr>
      <vt:lpstr>DejaVu Sans</vt:lpstr>
      <vt:lpstr>Gotham-Book</vt:lpstr>
      <vt:lpstr>Times</vt:lpstr>
      <vt:lpstr>Times New Roman</vt:lpstr>
      <vt:lpstr>Trebuchet MS</vt:lpstr>
      <vt:lpstr>Verdana</vt:lpstr>
      <vt:lpstr>Wingdings</vt:lpstr>
      <vt:lpstr>Wingdings 2</vt:lpstr>
      <vt:lpstr>Blank</vt:lpstr>
      <vt:lpstr>1_Blank</vt:lpstr>
      <vt:lpstr>2_Blank</vt:lpstr>
      <vt:lpstr>3_Blank</vt:lpstr>
      <vt:lpstr>4_Blank</vt:lpstr>
      <vt:lpstr>2_Master slide pack v7uk</vt:lpstr>
      <vt:lpstr>3_Master slide pack v7uk</vt:lpstr>
      <vt:lpstr>5_Blank</vt:lpstr>
      <vt:lpstr>entregable</vt:lpstr>
      <vt:lpstr>2_entregable</vt:lpstr>
      <vt:lpstr>6_blank</vt:lpstr>
      <vt:lpstr>7_Blank</vt:lpstr>
      <vt:lpstr>1_entregable</vt:lpstr>
      <vt:lpstr>8_blank</vt:lpstr>
      <vt:lpstr>3_entregable</vt:lpstr>
      <vt:lpstr>1_Separadores</vt:lpstr>
      <vt:lpstr>9_Blank</vt:lpstr>
      <vt:lpstr>10_Blank</vt:lpstr>
      <vt:lpstr>11_Blank</vt:lpstr>
      <vt:lpstr>12_Blank</vt:lpstr>
      <vt:lpstr>13_Blank</vt:lpstr>
      <vt:lpstr>14_Blank</vt:lpstr>
      <vt:lpstr>15_Blank</vt:lpstr>
      <vt:lpstr>16_Blank</vt:lpstr>
      <vt:lpstr>22_Blank</vt:lpstr>
      <vt:lpstr>17_Blank</vt:lpstr>
      <vt:lpstr>18_Blank</vt:lpstr>
      <vt:lpstr>1_FONDO 4</vt:lpstr>
      <vt:lpstr>19_Blank</vt:lpstr>
      <vt:lpstr>20_Blank</vt:lpstr>
      <vt:lpstr>21_Blank</vt:lpstr>
      <vt:lpstr>23_Blank</vt:lpstr>
      <vt:lpstr>24_Blank</vt:lpstr>
      <vt:lpstr>25_Blank</vt:lpstr>
      <vt:lpstr>26_Blank</vt:lpstr>
      <vt:lpstr>27_Blank</vt:lpstr>
      <vt:lpstr>28_Blank</vt:lpstr>
      <vt:lpstr>29_Blank</vt:lpstr>
      <vt:lpstr>30_Blank</vt:lpstr>
      <vt:lpstr>31_Blank</vt:lpstr>
      <vt:lpstr>32_Blank</vt:lpstr>
      <vt:lpstr>33_Blank</vt:lpstr>
      <vt:lpstr>34_Blank</vt:lpstr>
      <vt:lpstr>35_Blank</vt:lpstr>
      <vt:lpstr>36_Blank</vt:lpstr>
      <vt:lpstr>37_Blank</vt:lpstr>
      <vt:lpstr>US Monitor Deloitte On-screen S WHT_010913</vt:lpstr>
      <vt:lpstr>1_US Monitor Deloitte On-screen S WHT_010913</vt:lpstr>
      <vt:lpstr>2_US Monitor Deloitte On-screen S WHT_010913</vt:lpstr>
      <vt:lpstr>3_US Monitor Deloitte On-screen S WHT_010913</vt:lpstr>
      <vt:lpstr>13_US Monitor Deloitte On-screen S WHT_010913</vt:lpstr>
      <vt:lpstr>4_US Monitor Deloitte On-screen S WHT_010913</vt:lpstr>
      <vt:lpstr>38_Blank</vt:lpstr>
      <vt:lpstr>Tema de Office</vt:lpstr>
      <vt:lpstr>5_US Monitor Deloitte On-screen S WHT_010913</vt:lpstr>
      <vt:lpstr>6_US Monitor Deloitte On-screen S WHT_010913</vt:lpstr>
      <vt:lpstr>7_US Monitor Deloitte On-screen S WHT_010913</vt:lpstr>
      <vt:lpstr>8_US Monitor Deloitte On-screen S WHT_010913</vt:lpstr>
      <vt:lpstr>9_US Monitor Deloitte On-screen S WHT_010913</vt:lpstr>
      <vt:lpstr>39_Blank</vt:lpstr>
      <vt:lpstr>40_Blank</vt:lpstr>
      <vt:lpstr>10_US Monitor Deloitte On-screen S WHT_010913</vt:lpstr>
      <vt:lpstr>11_US Monitor Deloitte On-screen S WHT_010913</vt:lpstr>
      <vt:lpstr>12_US Monitor Deloitte On-screen S WHT_010913</vt:lpstr>
      <vt:lpstr>14_US Monitor Deloitte On-screen S WHT_010913</vt:lpstr>
      <vt:lpstr>15_US Monitor Deloitte On-screen S WHT_010913</vt:lpstr>
      <vt:lpstr>16_US Monitor Deloitte On-screen S WHT_010913</vt:lpstr>
      <vt:lpstr>17_US Monitor Deloitte On-screen S WHT_010913</vt:lpstr>
      <vt:lpstr>41_Blank</vt:lpstr>
      <vt:lpstr>42_Blank</vt:lpstr>
      <vt:lpstr>18_US Monitor Deloitte On-screen S WHT_010913</vt:lpstr>
      <vt:lpstr>19_US Monitor Deloitte On-screen S WHT_010913</vt:lpstr>
      <vt:lpstr>43_Blank</vt:lpstr>
      <vt:lpstr>20_US Monitor Deloitte On-screen S WHT_010913</vt:lpstr>
      <vt:lpstr>21_US Monitor Deloitte On-screen S WHT_010913</vt:lpstr>
      <vt:lpstr>Deloitte</vt:lpstr>
      <vt:lpstr>44_Blank</vt:lpstr>
      <vt:lpstr>45_Blank</vt:lpstr>
      <vt:lpstr>46_Blank</vt:lpstr>
      <vt:lpstr>47_Blank</vt:lpstr>
      <vt:lpstr>22_US Monitor Deloitte On-screen S WHT_010913</vt:lpstr>
      <vt:lpstr>48_Blank</vt:lpstr>
      <vt:lpstr>23_US Monitor Deloitte On-screen S WHT_010913</vt:lpstr>
      <vt:lpstr>49_Blank</vt:lpstr>
      <vt:lpstr>50_Blank</vt:lpstr>
      <vt:lpstr>51_Blank</vt:lpstr>
      <vt:lpstr>24_US Monitor Deloitte On-screen S WHT_010913</vt:lpstr>
      <vt:lpstr>25_US Monitor Deloitte On-screen S WHT_010913</vt:lpstr>
      <vt:lpstr>26_US Monitor Deloitte On-screen S WHT_010913</vt:lpstr>
      <vt:lpstr>52_Blank</vt:lpstr>
      <vt:lpstr>53_Blank</vt:lpstr>
      <vt:lpstr>54_Blank</vt:lpstr>
      <vt:lpstr>Deloitte timesaver, Sept 2010</vt:lpstr>
      <vt:lpstr>55_Blank</vt:lpstr>
      <vt:lpstr>56_Blank</vt:lpstr>
      <vt:lpstr>27_US Monitor Deloitte On-screen S WHT_010913</vt:lpstr>
      <vt:lpstr>57_Blank</vt:lpstr>
      <vt:lpstr>28_US Monitor Deloitte On-screen S WHT_010913</vt:lpstr>
      <vt:lpstr>29_US Monitor Deloitte On-screen S WHT_010913</vt:lpstr>
      <vt:lpstr>1_Deloitte timesaver, Sept 2010</vt:lpstr>
      <vt:lpstr>58_Blank</vt:lpstr>
      <vt:lpstr>think-cell Slide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Mercado Alemania: Bogotá y La Paz han incrementado su cuota, mientras Quito desciende (2008-2015)</vt:lpstr>
      <vt:lpstr>Mercado Argentina: Quito, Bogotá y Lima aumentan sus cuotas de turismo emisor de Argentina.</vt:lpstr>
      <vt:lpstr>Mercado Brasil: México D.F., San José y Quito disminuyen su participación del turismo proveniente de Brasil, mientras Bogotá y Lima incrementan cuota</vt:lpstr>
      <vt:lpstr>Mercado Canadá: La paz aumenta un 7,41% su cuota de mercado. Lima y Quito tienen variaciones similares, cercanas al 0,1%.</vt:lpstr>
      <vt:lpstr>Mercado Colombia: México D.F.es el principal destino turístico de los turistas Colombianos, seguido por Bogotá y Lima con Valores muy similares.</vt:lpstr>
      <vt:lpstr>Mercado Estadounidense: México es el principal destino turístico de Estados Unidos entre los países analizados y presenta un incremento del 2,77%</vt:lpstr>
      <vt:lpstr>Mercado Mexicano: Quito es la ciudad con mayor tasa anual de crecimiento compuesto entre el 2008 y 2015 con 2,35%, mientras Bogotá es el principal destino turístico de entre las ciudades analizadas.</vt:lpstr>
      <vt:lpstr>Mercado Británico: Lima ocupaba el primero lugar como destino de Inglaterra, pero presenta una tasa de decrecimiento del 3,26%, mientras Bogotá, México y La Paz presentan crecimientos.</vt:lpstr>
      <vt:lpstr>Análisis del market share turístico de Quito – Conclusiones principales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Encadenamiento Productivo Del Turismo en Quito </vt:lpstr>
      <vt:lpstr>PowerPoint Presentation</vt:lpstr>
      <vt:lpstr> Relación del Encadenamiento Productivo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Dirección de Calidad Verificaciones Técnicas Realizadas</vt:lpstr>
      <vt:lpstr>PowerPoint Presentation</vt:lpstr>
      <vt:lpstr>Dirección de Calidad Capacitación Turística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Jefatura Administrativa Dentro de las obligaciones asignadas a la Jefatura Administrativa en lo que respecta a bienes inmuebles se efectúa la administración de los siguientes edificios   </vt:lpstr>
      <vt:lpstr>Jefatura Administrativa Dentro de las obligaciones asignadas a la Jefatura Administrativa en lo que respecta a bienes inmuebles se efectúa la administración de los siguientes edificios </vt:lpstr>
      <vt:lpstr>Jefatura Administrativa Dentro de las obligaciones asignadas a la Jefatura Administrativa en lo que respecta a bienes inmuebles se efectúa la administración de los siguientes edificios</vt:lpstr>
      <vt:lpstr>Jefatura Administrativa Dentro de las obligaciones asignadas a la Jefatura Administrativa en lo que respecta a bienes inmuebles se efectúa la administración de los siguientes edificios</vt:lpstr>
      <vt:lpstr>PowerPoint Presentation</vt:lpstr>
      <vt:lpstr>Dirección Administrativa Área de Sistemas</vt:lpstr>
      <vt:lpstr>Dirección Administrativa Área de Sistemas</vt:lpstr>
      <vt:lpstr>PowerPoint Presentation</vt:lpstr>
      <vt:lpstr>PowerPoint Presentation</vt:lpstr>
      <vt:lpstr>PowerPoint Presentation</vt:lpstr>
      <vt:lpstr>PowerPoint Presentation</vt:lpstr>
      <vt:lpstr>PowerPoint Presentation</vt:lpstr>
    </vt:vector>
  </TitlesOfParts>
  <Company>Deloitte</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Desenvolupament Estratègic 2012 – 2014  Document Workshop</dc:title>
  <dc:creator>Bou, Oriol (ES - Barcelona)</dc:creator>
  <cp:lastModifiedBy>Reyes, Diego (LATCO - Quito)</cp:lastModifiedBy>
  <cp:revision>3842</cp:revision>
  <cp:lastPrinted>2015-05-29T21:54:53Z</cp:lastPrinted>
  <dcterms:created xsi:type="dcterms:W3CDTF">2011-12-15T11:46:31Z</dcterms:created>
  <dcterms:modified xsi:type="dcterms:W3CDTF">2016-06-29T14:18:36Z</dcterms:modified>
</cp:coreProperties>
</file>